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footer10.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footer13.xml" ContentType="application/vnd.openxmlformats-officedocument.wordprocessingml.footer+xml"/>
  <Override PartName="/word/header14.xml" ContentType="application/vnd.openxmlformats-officedocument.wordprocessingml.head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footer16.xml" ContentType="application/vnd.openxmlformats-officedocument.wordprocessingml.footer+xml"/>
  <Override PartName="/word/header17.xml" ContentType="application/vnd.openxmlformats-officedocument.wordprocessingml.head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footer1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40028AC" w14:textId="413E6D2F" w:rsidR="00416649" w:rsidRPr="00D82D6C" w:rsidRDefault="000921E2" w:rsidP="000921E2">
      <w:pPr>
        <w:ind w:firstLine="720"/>
        <w:jc w:val="both"/>
        <w:rPr>
          <w:rFonts w:ascii="Times New Roman" w:hAnsi="Times New Roman"/>
          <w:noProof/>
          <w:color w:val="FFFFFF"/>
          <w:sz w:val="24"/>
        </w:rPr>
      </w:pPr>
      <w:r>
        <w:rPr>
          <w:rFonts w:ascii="Times New Roman" w:hAnsi="Times New Roman"/>
          <w:noProof/>
          <w:sz w:val="24"/>
        </w:rPr>
        <mc:AlternateContent>
          <mc:Choice Requires="wpg">
            <w:drawing>
              <wp:anchor distT="0" distB="0" distL="0" distR="0" simplePos="0" relativeHeight="251638272" behindDoc="1" locked="0" layoutInCell="1" allowOverlap="1" wp14:anchorId="249668DB" wp14:editId="60F2145B">
                <wp:simplePos x="0" y="0"/>
                <wp:positionH relativeFrom="page">
                  <wp:posOffset>-319</wp:posOffset>
                </wp:positionH>
                <wp:positionV relativeFrom="page">
                  <wp:posOffset>565505</wp:posOffset>
                </wp:positionV>
                <wp:extent cx="7601585" cy="9178290"/>
                <wp:effectExtent l="0" t="0" r="0" b="3810"/>
                <wp:wrapNone/>
                <wp:docPr id="1" name="Group 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601585" cy="9178290"/>
                          <a:chOff x="0" y="0"/>
                          <a:chExt cx="7560309" cy="10692130"/>
                        </a:xfrm>
                      </wpg:grpSpPr>
                      <pic:pic xmlns:pic="http://schemas.openxmlformats.org/drawingml/2006/picture">
                        <pic:nvPicPr>
                          <pic:cNvPr id="2" name="Image 2"/>
                          <pic:cNvPicPr/>
                        </pic:nvPicPr>
                        <pic:blipFill>
                          <a:blip r:embed="rId11" cstate="print"/>
                          <a:stretch>
                            <a:fillRect/>
                          </a:stretch>
                        </pic:blipFill>
                        <pic:spPr>
                          <a:xfrm>
                            <a:off x="0" y="2879991"/>
                            <a:ext cx="7559992" cy="6930008"/>
                          </a:xfrm>
                          <a:prstGeom prst="rect">
                            <a:avLst/>
                          </a:prstGeom>
                        </pic:spPr>
                      </pic:pic>
                      <wps:wsp>
                        <wps:cNvPr id="3" name="Graphic 3"/>
                        <wps:cNvSpPr/>
                        <wps:spPr>
                          <a:xfrm>
                            <a:off x="0" y="9828009"/>
                            <a:ext cx="7560309" cy="864235"/>
                          </a:xfrm>
                          <a:custGeom>
                            <a:avLst/>
                            <a:gdLst/>
                            <a:ahLst/>
                            <a:cxnLst/>
                            <a:rect l="l" t="t" r="r" b="b"/>
                            <a:pathLst>
                              <a:path w="7560309" h="864235">
                                <a:moveTo>
                                  <a:pt x="0" y="863993"/>
                                </a:moveTo>
                                <a:lnTo>
                                  <a:pt x="7560005" y="863993"/>
                                </a:lnTo>
                                <a:lnTo>
                                  <a:pt x="7560005" y="0"/>
                                </a:lnTo>
                                <a:lnTo>
                                  <a:pt x="0" y="0"/>
                                </a:lnTo>
                                <a:lnTo>
                                  <a:pt x="0" y="863993"/>
                                </a:lnTo>
                                <a:close/>
                              </a:path>
                            </a:pathLst>
                          </a:custGeom>
                          <a:solidFill>
                            <a:srgbClr val="FFFFFF"/>
                          </a:solidFill>
                        </wps:spPr>
                        <wps:bodyPr wrap="square" lIns="0" tIns="0" rIns="0" bIns="0" rtlCol="0">
                          <a:prstTxWarp prst="textNoShape">
                            <a:avLst/>
                          </a:prstTxWarp>
                          <a:noAutofit/>
                        </wps:bodyPr>
                      </wps:wsp>
                      <wps:wsp>
                        <wps:cNvPr id="4" name="Graphic 4"/>
                        <wps:cNvSpPr/>
                        <wps:spPr>
                          <a:xfrm>
                            <a:off x="0" y="0"/>
                            <a:ext cx="7560309" cy="2880360"/>
                          </a:xfrm>
                          <a:custGeom>
                            <a:avLst/>
                            <a:gdLst/>
                            <a:ahLst/>
                            <a:cxnLst/>
                            <a:rect l="l" t="t" r="r" b="b"/>
                            <a:pathLst>
                              <a:path w="7560309" h="2880360">
                                <a:moveTo>
                                  <a:pt x="0" y="2880004"/>
                                </a:moveTo>
                                <a:lnTo>
                                  <a:pt x="7560005" y="2880004"/>
                                </a:lnTo>
                                <a:lnTo>
                                  <a:pt x="7560005" y="0"/>
                                </a:lnTo>
                                <a:lnTo>
                                  <a:pt x="0" y="0"/>
                                </a:lnTo>
                                <a:lnTo>
                                  <a:pt x="0" y="2880004"/>
                                </a:lnTo>
                                <a:close/>
                              </a:path>
                            </a:pathLst>
                          </a:custGeom>
                          <a:solidFill>
                            <a:srgbClr val="D93A43"/>
                          </a:solidFill>
                        </wps:spPr>
                        <wps:bodyPr wrap="square" lIns="0" tIns="0" rIns="0" bIns="0" rtlCol="0">
                          <a:prstTxWarp prst="textNoShape">
                            <a:avLst/>
                          </a:prstTxWarp>
                          <a:noAutofit/>
                        </wps:bodyPr>
                      </wps:wsp>
                      <wps:wsp>
                        <wps:cNvPr id="5" name="Graphic 5"/>
                        <wps:cNvSpPr/>
                        <wps:spPr>
                          <a:xfrm>
                            <a:off x="0" y="2880004"/>
                            <a:ext cx="7560309" cy="90170"/>
                          </a:xfrm>
                          <a:custGeom>
                            <a:avLst/>
                            <a:gdLst/>
                            <a:ahLst/>
                            <a:cxnLst/>
                            <a:rect l="l" t="t" r="r" b="b"/>
                            <a:pathLst>
                              <a:path w="7560309" h="90170">
                                <a:moveTo>
                                  <a:pt x="0" y="90004"/>
                                </a:moveTo>
                                <a:lnTo>
                                  <a:pt x="7560005" y="90004"/>
                                </a:lnTo>
                                <a:lnTo>
                                  <a:pt x="7560005" y="0"/>
                                </a:lnTo>
                                <a:lnTo>
                                  <a:pt x="0" y="0"/>
                                </a:lnTo>
                                <a:lnTo>
                                  <a:pt x="0" y="90004"/>
                                </a:lnTo>
                                <a:close/>
                              </a:path>
                            </a:pathLst>
                          </a:custGeom>
                          <a:solidFill>
                            <a:srgbClr val="FFFFFF"/>
                          </a:solidFill>
                        </wps:spPr>
                        <wps:bodyPr wrap="square" lIns="0" tIns="0" rIns="0" bIns="0" rtlCol="0">
                          <a:prstTxWarp prst="textNoShape">
                            <a:avLst/>
                          </a:prstTxWarp>
                          <a:noAutofit/>
                        </wps:bodyPr>
                      </wps:wsp>
                      <pic:pic xmlns:pic="http://schemas.openxmlformats.org/drawingml/2006/picture">
                        <pic:nvPicPr>
                          <pic:cNvPr id="6" name="Image 6"/>
                          <pic:cNvPicPr/>
                        </pic:nvPicPr>
                        <pic:blipFill>
                          <a:blip r:embed="rId12" cstate="print"/>
                          <a:stretch>
                            <a:fillRect/>
                          </a:stretch>
                        </pic:blipFill>
                        <pic:spPr>
                          <a:xfrm>
                            <a:off x="5142947" y="10118905"/>
                            <a:ext cx="1635526" cy="286105"/>
                          </a:xfrm>
                          <a:prstGeom prst="rect">
                            <a:avLst/>
                          </a:prstGeom>
                        </pic:spPr>
                      </pic:pic>
                      <wps:wsp>
                        <wps:cNvPr id="7" name="Graphic 7"/>
                        <wps:cNvSpPr/>
                        <wps:spPr>
                          <a:xfrm>
                            <a:off x="6842836" y="10117010"/>
                            <a:ext cx="429259" cy="286385"/>
                          </a:xfrm>
                          <a:custGeom>
                            <a:avLst/>
                            <a:gdLst/>
                            <a:ahLst/>
                            <a:cxnLst/>
                            <a:rect l="l" t="t" r="r" b="b"/>
                            <a:pathLst>
                              <a:path w="429259" h="286385">
                                <a:moveTo>
                                  <a:pt x="429171" y="0"/>
                                </a:moveTo>
                                <a:lnTo>
                                  <a:pt x="0" y="0"/>
                                </a:lnTo>
                                <a:lnTo>
                                  <a:pt x="0" y="286105"/>
                                </a:lnTo>
                                <a:lnTo>
                                  <a:pt x="429171" y="286105"/>
                                </a:lnTo>
                                <a:lnTo>
                                  <a:pt x="429171" y="0"/>
                                </a:lnTo>
                                <a:close/>
                              </a:path>
                            </a:pathLst>
                          </a:custGeom>
                          <a:solidFill>
                            <a:srgbClr val="034EA2"/>
                          </a:solidFill>
                        </wps:spPr>
                        <wps:bodyPr wrap="square" lIns="0" tIns="0" rIns="0" bIns="0" rtlCol="0">
                          <a:prstTxWarp prst="textNoShape">
                            <a:avLst/>
                          </a:prstTxWarp>
                          <a:noAutofit/>
                        </wps:bodyPr>
                      </wps:wsp>
                      <pic:pic xmlns:pic="http://schemas.openxmlformats.org/drawingml/2006/picture">
                        <pic:nvPicPr>
                          <pic:cNvPr id="8" name="Image 8"/>
                          <pic:cNvPicPr/>
                        </pic:nvPicPr>
                        <pic:blipFill>
                          <a:blip r:embed="rId13" cstate="print"/>
                          <a:stretch>
                            <a:fillRect/>
                          </a:stretch>
                        </pic:blipFill>
                        <pic:spPr>
                          <a:xfrm>
                            <a:off x="6947283" y="10146567"/>
                            <a:ext cx="227793" cy="226989"/>
                          </a:xfrm>
                          <a:prstGeom prst="rect">
                            <a:avLst/>
                          </a:prstGeom>
                        </pic:spPr>
                      </pic:pic>
                      <wps:wsp>
                        <wps:cNvPr id="9" name="Graphic 9"/>
                        <wps:cNvSpPr/>
                        <wps:spPr>
                          <a:xfrm>
                            <a:off x="4955306" y="10116001"/>
                            <a:ext cx="12700" cy="576580"/>
                          </a:xfrm>
                          <a:custGeom>
                            <a:avLst/>
                            <a:gdLst/>
                            <a:ahLst/>
                            <a:cxnLst/>
                            <a:rect l="l" t="t" r="r" b="b"/>
                            <a:pathLst>
                              <a:path w="12700" h="576580">
                                <a:moveTo>
                                  <a:pt x="12700" y="0"/>
                                </a:moveTo>
                                <a:lnTo>
                                  <a:pt x="0" y="0"/>
                                </a:lnTo>
                                <a:lnTo>
                                  <a:pt x="0" y="576002"/>
                                </a:lnTo>
                                <a:lnTo>
                                  <a:pt x="12700" y="576002"/>
                                </a:lnTo>
                                <a:lnTo>
                                  <a:pt x="12700" y="0"/>
                                </a:lnTo>
                                <a:close/>
                              </a:path>
                            </a:pathLst>
                          </a:custGeom>
                          <a:solidFill>
                            <a:srgbClr val="77787B"/>
                          </a:solidFill>
                        </wps:spPr>
                        <wps:bodyPr wrap="square" lIns="0" tIns="0" rIns="0" bIns="0" rtlCol="0">
                          <a:prstTxWarp prst="textNoShape">
                            <a:avLst/>
                          </a:prstTxWarp>
                          <a:noAutofit/>
                        </wps:bodyPr>
                      </wps:wsp>
                      <wps:wsp>
                        <wps:cNvPr id="10" name="Graphic 10"/>
                        <wps:cNvSpPr/>
                        <wps:spPr>
                          <a:xfrm>
                            <a:off x="4948956" y="1025976"/>
                            <a:ext cx="12700" cy="1854200"/>
                          </a:xfrm>
                          <a:custGeom>
                            <a:avLst/>
                            <a:gdLst/>
                            <a:ahLst/>
                            <a:cxnLst/>
                            <a:rect l="l" t="t" r="r" b="b"/>
                            <a:pathLst>
                              <a:path w="12700" h="1854200">
                                <a:moveTo>
                                  <a:pt x="0" y="0"/>
                                </a:moveTo>
                                <a:lnTo>
                                  <a:pt x="12700" y="1854022"/>
                                </a:lnTo>
                              </a:path>
                            </a:pathLst>
                          </a:custGeom>
                          <a:ln w="12700">
                            <a:solidFill>
                              <a:srgbClr val="FFFFFF"/>
                            </a:solidFill>
                            <a:prstDash val="solid"/>
                          </a:ln>
                        </wps:spPr>
                        <wps:bodyPr wrap="square" lIns="0" tIns="0" rIns="0" bIns="0" rtlCol="0">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5E1FA83" id="Group 1" o:spid="_x0000_s1026" style="position:absolute;margin-left:-.05pt;margin-top:44.55pt;width:598.55pt;height:722.7pt;z-index:-251678208;mso-wrap-distance-left:0;mso-wrap-distance-right:0;mso-position-horizontal-relative:page;mso-position-vertical-relative:page;mso-width-relative:margin;mso-height-relative:margin" coordsize="75603,106921"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qzaLNp0FAACnHAAADgAAAGRycy9lMm9Eb2MueG1s7Fld&#10;b9s2FH0fsP8g6L01JVmfqFN0TRsUKLpg7bBnWpZtoZKoUXKc/Pueyw9Ldpw1LpIuGRYgFiVdkpeH&#10;9xxeUq9eX9eVc1XIrhTNzPVeMtcpmlwsymY1c//88v5F4jpdz5sFr0RTzNybonNfn/36y6ttmxW+&#10;WItqUUgHjTRdtm1n7rrv22wy6fJ1UfPupWiLBi+XQta8x61cTRaSb9F6XU18xqLJVshFK0VedB2e&#10;nuuX7plqf7ks8v735bIreqeaufCtV79S/c7pd3L2imcrydt1mRs3+A94UfOyQae7ps55z52NLG81&#10;VZe5FJ1Y9i9zUU/EclnmhRoDRuOxg9FcSLFp1VhW2XbV7mACtAc4/XCz+aerC9l+bi+l9h7FjyL/&#10;2gGXybZdZeP3dL8ajK+XsqZKGIRzrRC92SFaXPdOjodxxLwwCV0nx7vUixM/NZjna0zMrXr5+p2t&#10;GUYsYKmu6bEo9b1AVZ3wTPes/Nv505Z5hn+DEUq3MPp+LKFWv5GFaxqp79VGzeXXTfsC09nyvpyX&#10;VdnfqNDExJFTzdVlmRO8dAM4L6VTLmau7zoNr8GIDzVfFY5PkWgtyJ4m4Fb1eVW278uqItipbBxF&#10;PB/Ew5Gx6lg7F/mmLppek0cWFXwWTbcu2851ZFbU8wLOyQ8LD8iDuD08bGXZ9JopXS+LPl9T/0v4&#10;8Qf4RY7ybPdCOT34SUPoTHQdDRg/idM09XTzu7AJQzwERBQ2URowxhKy2M09z1rZ9ReFqB0qwGN4&#10;AsB5xq8+dsYna2KQ1G4o/+AVKQQkp7MY4u4Wiiex6vOatwVcoGaHaQ7sNF8YjQloHMaGaGfu/hGj&#10;NPETBi7AlmcDRiOCJNHUD8IDiPKNhmgMCxRqoQECVGtbyq8bWyQgSSwrJZY9ggLgug7Ecq77R5RT&#10;PWqUis4WLLdcXc9c4wm9rsVV8UUow35gehIFaapQwGwOJlUzNqUWGYNuYP73Klgze21Vy2NzKxLW&#10;wl61JdYAq1Lo3r6z17HN0W7zSnQFpgF1afC7ggIED8eQd6IqF5atnVzN31bSueLA9r36M7M1MoOi&#10;dYYtVJqLxQ3UYovImbnd3xtO0lR9aBCotJTZgrSFuS3Ivnor1IKnwAdBvlz/xWVruNIjhD4JG6+3&#10;KKNtqWYj3mx6sSwVnwaPMGq6AXd+EommhySaEnbkA4h2XxKZdecoffwkYUFkI8fq1Hgyraw8On+s&#10;K3cTiCwYUxDck0H7NWyw2+vjUeh4vw/DofM0eDO1MvI/h0Y5sCW24YfJN6ClOt+wC5FaLU7k0GhC&#10;71iIUubFT4JH2pG7WZSeyKGxvWWOvT4eg471+jD8+Q+tQZRj4v/ZpP6RpaJO/SNazGgMlDU+hdSf&#10;8u7HTf1Db+qn01jlYh7zvCRFrgcUBlHxoiAMfSBFOwA/iTxtgAXPrs42u3/iGwAMcl9345NylyiZ&#10;+kkAHAADIRXjlGAfKSDph2afDKAC7LZ1gmqB+mlpjPUEuwDjyDH5hZUXY3c5SsPv2gXcP1nfixAr&#10;y/aq5XnU72nWdjmzzT2M/rJg+u6N2vUjpp93/vLc9BdHkuOjF3Wy8JT0F2cGj6y/EcQXsmJVZRqF&#10;kZKlQX99P46xS9fy60dpok4fnp/8Qhj35VeN495p7zQNw4AN8otTiYOjKs+PGXSKlqkwjsLEqsVP&#10;V1/jCMTX+HFMfI3Rg2ovumPMKpkVSXvV2jt0e5KxxdI29jDKG8dxEv9mFsnnrbwUx49+hImE44BD&#10;OgU5gUTTJA0tiZCsxCrlHcRmxCEvCaf4rvNvpTADiawjx1i0n5fclb0MQU9tMX+fIpDS754gVg2d&#10;rup2yI9RsOLmPieK+pz8nHdrffKoWjDgVo05yNNnzzSdz+HEUX32wdcwdfZqvtzR57bxvRrY8H3x&#10;7BsAAAD//wMAUEsDBAoAAAAAAAAAIQC6COb+HQ8JAB0PCQAVAAAAZHJzL21lZGlhL2ltYWdlMS5q&#10;cGVn/9j/4AAQSkZJRgABAQEAYABgAAD/2wBDAAMCAgMCAgMDAwMEAwMEBQgFBQQEBQoHBwYIDAoM&#10;DAsKCwsNDhIQDQ4RDgsLEBYQERMUFRUVDA8XGBYUGBIUFRT/2wBDAQMEBAUEBQkFBQkUDQsNFBQU&#10;FBQUFBQUFBQUFBQUFBQUFBQUFBQUFBQUFBQUFBQUFBQUFBQUFBQUFBQUFBQUFBT/wAARCAjjCbID&#10;ASIAAhEBAxEB/8QAHwAAAQUBAQEBAQEAAAAAAAAAAAECAwQFBgcICQoL/8QAtRAAAgEDAwIEAwUF&#10;BAQAAAF9AQIDAAQRBRIhMUEGE1FhByJxFDKBkaEII0KxwRVS0fAkM2JyggkKFhcYGRolJicoKSo0&#10;NTY3ODk6Q0RFRkdISUpTVFVWV1hZWmNkZWZnaGlqc3R1dnd4eXqDhIWGh4iJipKTlJWWl5iZmqKj&#10;pKWmp6ipqrKztLW2t7i5usLDxMXGx8jJytLT1NXW19jZ2uHi4+Tl5ufo6erx8vP09fb3+Pn6/8QA&#10;HwEAAwEBAQEBAQEBAQAAAAAAAAECAwQFBgcICQoL/8QAtREAAgECBAQDBAcFBAQAAQJ3AAECAxEE&#10;BSExBhJBUQdhcRMiMoEIFEKRobHBCSMzUvAVYnLRChYkNOEl8RcYGRomJygpKjU2Nzg5OkNERUZH&#10;SElKU1RVVldYWVpjZGVmZ2hpanN0dXZ3eHl6goOEhYaHiImKkpOUlZaXmJmaoqOkpaanqKmqsrO0&#10;tba3uLm6wsPExcbHyMnK0tPU1dbX2Nna4uPk5ebn6Onq8vP09fb3+Pn6/9oADAMBAAIRAxEAPwD9&#10;DaKKK+oPz8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9KcOlNpy8ipZSFooopAFFFJ3oAWiiigYUUUUAFFFFABRRRQAUUUUAFNJ5p1NNNCYlB6UUh5qiRr&#10;cCqspqy/SqsxrSIGVqDYVq4bxFJhWrtNRbhq4HxJJw1fQYGPvGE2cTfvhZDXn+uPktXdai37hzXn&#10;+ttktX0aOc5G+5as49cVfvDlqokc00IaBk0u2lxzRVlCBaWilAzSGJSgZpwopXAaeKSlPWkpiAnF&#10;MannpUbGmISiiigQh/Sm0400nFACdcikPFBpv3qAAnNJSkYpM80AJ14pCMUdCaCc0AJRnFBOKQnN&#10;AC5FITmmk4ppOaAFORQDSUU9QA00mlPPFIQaQCE4pCePelpp60AGTSZpaTHNMBucmkZiKU+1J14N&#10;FgEJzSE4oNJkUDAtSE5HvQRikJpCEzg800tS009aAEoPFBIFJmhgBOaYTTjTT1oASmk0pODTSaAA&#10;8U0mnU09aAGk5pp9KU9aKAGmmk8U49aae9ADGNJTj0ptADT1pueacaaRQAhNNJpx4pp6UAJTT1p1&#10;NPWkA1ueKZnselPIppGaAGnrSN0paRulAxp6U2nEZptIQh54ppGKXOGpWGRUjI+lJTm6UlUIQnFM&#10;p5GabSGhrGm4Oc0pOTQaBiHFJwaKaSRQIM4NITzQDzQaBDT0pKXI9KSgYUwnBpxbHSkLUxCBh70N&#10;yOM0jdKN2BSATB9KKN9FAH7FUUUV+bno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OT7tNpy/dpMpC0UUVIwooo70CCiiigYUUUUAFFFFABRRRQAUUUUA&#10;IelNpzdKbVIlhSHg0tI1Mkjc8VUuDirTmqc54NawGYupv8jV514kk5bmu/1ZsI1ec+IH3ORX02BR&#10;zzOR1Y4tjXnustkmu+1xtsRHtXnmsHJNe4jBnM3Ryx+tUz1q1ccMfrVUimtxABml20AUtUUIBilN&#10;FFLcBBmloop2GNIpKfSN0piGnmmnAp1NbnNAmNJFIBmg8UA4oENYYNNJ5px5ph60AITikyKDSUAK&#10;Tmm5waUnFMoAU8mkJxQTimk5oAKaWoJpKaAKQ5FLnmg0wGgk06k5HWkJzSAO9FNNIDSAGbFIDmhq&#10;QHFACk4pM5pCc0hNAAaTpQTTd1MBScU2gnNFCAGNMPJpSc00mhALTT1ozTd1AATSUGkPSkAjHFIT&#10;RTSc0AB60lB5pCaAAmmE0pptABTehoJINJQApph6049KYTQAjGm5waCcUh5NACE03PNOptAB1plO&#10;3U1jQAE4pp45oJyKbzkikA05NID60p4ppoADxTSc0pzim0AFNoOc0UMBpHNNJANOY00jJqQEJzSd&#10;OtHQ80h5oGBHvTc4paYeKACkPPejINIRigBCKb1704jNNIIoAMUmQaDmmkUCFIFNJxQBigimAlNP&#10;Sl70UhjQcUGgjFIeKBC0Um6igD9i6KKK/Nz0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A9qUdKSlzSY0O7UUE8D60Hg1JQUUUUCCiiigYUUUUAFFFFABR&#10;RRQAUUUUAI3Sm05ulNqkSwpGPFLTG6fWmIiY9apXBwrVcc8GqV0flNbwA53WX+RvpXnGtPmYivQN&#10;cfCN9K851Rt1wTX1WBXu3OWZymvvhWHtXnuqvya7rxBJ9+uA1Rssa9YyZgXB5NQVNP8A1qGqQBRR&#10;2opjCigDNLtoASil20EYpjEoPIoooEMPFNNOYdaaeKCRpFJSk0lADScZph6056YTQAh6mkoNB4oA&#10;aaZ3pzGm0AFITig02gBSO9JS54pCaAEI5pMmjPNFMAppNLTaAEJo3CkJzSUgFJyKSiigBD0ptKaS&#10;mAmaQ0HrRQMKaTSk4ppNMQE4pvrSk5pucUDEzg0hoPJoqQEPFNzmnE00nFAhpPNJSnk0lABTT1p2&#10;aYTg0AITg00nmlb2pGoAbRRTS2KADvTD1pSaQnFACN0pueaUnNJjmgAJxTKU01ulAA1IRmjOKaTQ&#10;AlNY4NKcjmmnmgYhOaQ8UUUCEJyKaaUikPSkA2kJpaY1JgBFIWGcUc02gBGpKcTim0hiHFNpTSUA&#10;NI70lOPAptMAPSmE4pxyBTSMikITrSUuMUlMApp606mnrQPqJSE0tNIpAFIeRS0m6gBtFFFAj9ja&#10;KKK/Nz0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l&#10;pKXtSY0L1xSnk0g4pakYUUUUAFFFFAwooooAKKKKACiiigAooooARulNpzdKbVIlgTimN0FObpTW&#10;6UwIX71nXbcNV+Q4FZd42ARXVTWpLOX158Iw9q88vzulY+ld14hkxmuBvX++a+twitA5ZbnG+IH5&#10;euE1I5Jrstekyz1xOoNya9EzZjynk1FjmpJDkmmU0CE20uKWimMMUUnelxmgApDS0UAMooPWimA1&#10;uDTDyac3OabQSNIpCcUrU1ulADGNJQetIOpzQAh6U3NOamHrQA0mmmlPWigBDxTTSk0hOKAEzSda&#10;DSUABpORSk4pN496YxKKNwNNJzTEIetFBIApN1IANNOacWAppYUAJkmkyaCaKBhRRTT1piEPWkIz&#10;QTSUAJSMaCcUE5pMYlIelLTT3pCEpCM0E0maAEooppPNAATTTihhkUmAKACmnrRnmgnNACZxTWIp&#10;SKa3SgBCc004pTTKADvSZpaRqAEbnp1ppNOph60AJmm0p6mkJxQAHpTO9OzTCeaAEJppzmnUjUAN&#10;JpC2eKWkIxSAbmmmnHpTc4pMBM0005qaOaQxuaac04jFITigBtIelKTikJBoAbnnFBpaSgQ2kpSM&#10;UUAMopTSE4oGIc02nEim0xARmmEGlJ5opDEGe9JinUw9aACiiigNT9jaKKK/Nzv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BoeegNFH8NFQMKKKKB&#10;hRRRQAUUUUAFFFFABRRRQAUUUUANJzSUHrRVIliN0pjnintUT1SEQzHism+OA30rTmPB9qyNRPyt&#10;XZS3JZxniKTrXDX7bYnrsPEUmN1cXqjbbc19fh1aCOWW5wuuSctXF37ZNdZrb5LVx96fmrsIZnOO&#10;TSUr/epKaBCgUbaAKUnFMYm2loopAIRSU6kYUARnrRQetFNANYU0inMeKaTmmSRtzTSDTsc0HpQB&#10;E3BpOnNK9NJ4oAaTmmE088Zph5NACUh4pSMUUAMNIfenHrTW6UXAb3oNLSE4pgIRxTf4qXNNPWjU&#10;BenNNozRTAKMUU3PNFwA00jilJxTc0dACiikPFAC0w8ninbhTWIoARulNpSwNN3UADdKSlJzSVLG&#10;FMPWnbqa544osIRulNooosAUjCgnmmtQAN0ptBNNzyaAEoooPSgYjdKSkam5NFhBTT1oJNJRYAJx&#10;SE5obpSUAJmmk0HrTSeaAA8mmsaU8Cmk5oGFMPWn0w9TSENJ5ozmgikoAM01jgdaVhkU3FG4CfjS&#10;E4o70hpWAQmkzRjNIQBRYYh4pnen0w9aLAIRmkIxTqQ9KLCG0jdKdSEcU7AMpaKKLANIpDyKc3Sm&#10;0rANII+lJT6aR1oYCEZpuMGlzSGhjQh5ptPph60hhRRRQM/Y2iiivzc7Q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HA0tNXrTqgoKKKKAAciigcC&#10;igAooooAKKKKACiiigApR3pKKAGUUUVZAhNRP/WpD3qKQ9aaDoVp+hrF1JsIRWvOeDWDqr4Vq9Cg&#10;rsmWxwviF8uR61x2tviHHtXVa4+6auP118Iw9q+vpK0UcjOC1ls7q5S7PIrpdYflq5e6OTXQSVG6&#10;mm05uc00jmqQIdQRmiiluMKCcUUUWGAOaRulL0pCc0xDCKQnFOPSm0AMPNNp5GKYetBI09aYxpx6&#10;01u9MCMnmm04jNNPFAEbHmkzindTTTQAhyaQk06mmi4DCeaSlPWkp3AKaetOpGouA3PNIRS/xGkP&#10;WncBKKKKXUAPSmd6eeKZQtwEbpSUrdKShAFJS0UwGGkbpSnrSHpQA2kalpGoGJRRQKgGNPWmt0pz&#10;U1ulWIbRRRSYDT1pG6Up60hGaQDCM0h606mmgaEpG6UtI3SgQ08im06mmgBp60nelPWkoARuKSnP&#10;zTaAGHrTSKcetIxoAYaSlbpSUDQmeaQjFKBzSMaBDSM02n009aAGsaa3SlPWkqbgNxxSE09ulRkc&#10;0AJSHpSikPQUhiUw9acTim0B1CmnrSk4pDg0AJSZxS0jUCENITilpD0oATOaSiimAzJpcUlKTxQh&#10;jSKSnEZptILiZ5pCKXHNB6UDuNooooA/Y2iiivzc7g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FwadR2zRUDCiiigYUUUUAFFFFABRRRQAUUUUAF&#10;FFIelACHrSUUVZA096hk6mpjxmq8h5zVRAqXJwprndXf5T9K37k/K1czrL7VNephleSIkcLqr7pz&#10;7VxniByd1ddftulc1xXiB8F6+tgrJHKzhtWYkmucuDzW7qb5Y1g3HX3zWpLK560mOaWkp9AQdaKc&#10;BSHrTQxKKKKLjCkNLSEYpdRDSM0004nFNJpiGk0wmnmozQIaTzTG5zTjTT0pgNqNqfmmMaAG009a&#10;dnFNNABTT0/GlJxTSeKAEbpTaUnNJQAUjdKXNITmgBv8RpD1ozzQTkUwEopO9KTihgIelNzinE5F&#10;MbpTAG6UlGeKTPNAC0Uh4o3UwEPWkoJpN1ADe9I3SlLc0hOaQxKKKTNSDGuaaTkUr802q6CCgnFF&#10;NPWpAGIphanN0phFCEG6kpKKBgTimMTinMaa3SgBuc00nmnU09aqwCUE4opG6VIATmmE0p4ppoAC&#10;cU08mlbpTTxQAm6koooGITimk0p601ulAg3U0mimmnYAJzSZpaYetTYBWbimg80N0ptOwAeKQnjF&#10;ISaTvRyjBulNpx6U2lYQjdKbTm6U2kAUhBNLQTinYBtIRmlPWiiwDKKD1ooBiEU3PNObpTAOakBa&#10;aetOpCKY0JSHpS0h6UCG0UUUij9jaKKK/Nzu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CkPH3aKB92ioAKKKKACiiigAooooGFFFFABRRRQAUjGlp&#10;p600ISiig9Koka3Q1WkOBU7fdqu/NXECjdnCmuV1x8IRXTXpyGNchr0nB+lexhFeSMpnF3rcyGuG&#10;8QSff5rtb87Y3PrXA6++d1fVI5mcZqTfNWJOctWtqB5rIlPzVZJCetOUUm3mnU0NBjINNAyKf0FI&#10;OBRuMQrSEYp1B5FOwDKCM0UjdKOoxjGmnpSnrQaCSMmo261Iwpjcc0xDCaYc080w9aAGnrTe5zTj&#10;1NNNADGpKU9aSgBG6VGTUjdKjIoASloAzQKAGHrRSt1pKfQBhooPWigBByaG6UDqaG6U2A2kY0tN&#10;PWgApOjUtIfvZpgB6U2nN0ptACN0ptObpTaQDT1ooPWil1KCmd6fTO9PqSI1NpzdKbQwCmnrTqae&#10;tSAjdKaeKc3SmnkUANNJRRQA09aRulKetI3ShANpp606mmqAQcmkalHBNI1QA09KbTj0ptMBpNIe&#10;RSnrSE4oAbRQaKBsYetIxpT1pp60CEpGpaRulIBKYetOJxTaQCN0ptObpSetAxh60UHrQOlF3YGN&#10;z1zSHil9aaelIQh5pKWkp9ACg9KAaDT6AMzzS00dTTqEDGGg0NRQA05pKc3Sm0AFI3SlpG6UAhue&#10;aD0o6HNB6UgG0Um6ikUfsdRRRX5udw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NDx92igfdoqBhRRRQAUUUUAFFFFAwooooAKKKKAAnFMpzdKbVIl&#10;hSNS0hNMXUY3C1Wk4BqxIeKrTHg1pEbMy8b5Gri9fk4Irr75vkauI1+T5iK97BxvIwmcpqbbYWrz&#10;3XX5au81dtsRB64rzzW3yWr6RHOclqByaypetad62T9KzJPvVRI2gUUAZplDj0ptOPSm0AFFFFMB&#10;ppD0opG6UAMNJTj0ptMTGEUxqeTioyc0CGHrTG45p560xhmgBh5NI3SlpG6UAMIpKVulNNAA3SmM&#10;acTTD1oABxSd6Wk70wGnrRQ3WijoAw9aKD1oHGafQBB1NDdKFobpQwG009adSEUwEoopM80ADdKb&#10;Tj0ptACN0ptObpTaQDT1ooPWil1KCmY5pxOKaaokRjTaU9aSkwCm9zTqaetSA1qQ8UrGmnpQAhpK&#10;KKAGnrSN0pT1pG6UIBp4plOPSmmq6gAOaRjQBikPWoAQ9KbTj0ptMBp601ulOPWmk9qAEpDxS0h6&#10;UDGmmnrTqaR3oJEpG9KWkbrmgYxjSUp6mkqWAjdKQd6VulID1o6AMPWgdKD1pB0oWzGxueaQ9KWk&#10;PSjoIbRRRR0AQdTS0g5OaWmgGDhjS0n8RpaEDGGig0UdRhTT1p1NPWmISkbpS0jdKTGhpGaD0paQ&#10;9KQEVFFFILn7IUUUV+bne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DQ/+EUUdgKKgoKKKKBBRRRQMKKKKACiiigAooooARulNpT1pKpEsCcU09acR&#10;mmnrTEtyKTkVVnPFWpDjiqkx4rWAGRqBwjVwutvmSu21NtqNXB6u26U19HgVqc8zlNdbCH6V53rL&#10;8mu916ThvpXnertljXvoxZzV03J+tUHOWNXLk5Jqk33qZIlKDjtQBmnVSKEPPFAGKWipAaVpKfTD&#10;xTAaetIRmlPWkJxQAxulNJxTmPWmNTJGMaYetOPU0zrTAaRTD1p5NRscUANPWkbpS0jdKAIz1ooP&#10;WkPFADTxmmmnHmmUIAooopgNY80UEc0hNHQBvfFHY0neg9KYxF4pW6Ug60rdKAY2kY4paY9AgpaB&#10;0pM80wBulNpx6U2gBG6U2nMab0pANPWig9aKXUroI3Sm049KbVEjT1pKU9aSkwCmnqadTc5yakBp&#10;601ulKetI3SgBtFFFADT1prGnHrTW4NMBrdKbTm6U3saAAc009acvANNPWkAjdKbTj0pvagBp600&#10;inHrTW6UANJxQelB5oPSgBppp5GB2p1IeBQA0HNIxoHFIetACEU2n0w9ancBG6U2nMaaelPoPoMN&#10;GcCikPQULZgxKRulLSHpS6CG0djRQelPoAL0oJxSL0pSM0AM/iJpaO9FAMYfSilPWkpdRhTT1p1N&#10;PWmISkbpS0jdKXQaEpD0paQ9KfQCKiiipEfshRRRX5ueg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oGaSlBNJjQ49qDwaCOKDyakYUUUUAFFFFAwoooo&#10;AKKKKACiiigBp60lKaSqRLAnFN65pWNNPSmJEMhyTVSc4q05496pXB4JroghGFqzfK1cLqZzMfQV&#10;2msPhWrhb5vmcmvpsErI55nH6+/368+1V/mNdzr7/frgNUbLGvZRkzCuTyapnrVmflj9arEUxIAc&#10;UoOaaBmnAYp3GLRRRQMKYeTT6jNAhD1prdKcRTW6UdAGNTWpzU1ulMRG3emE4FPcVG3SmIQ1GwzT&#10;6aTk0AMzikag9RQ3agCM9aQ9KU9aRulADaaadTT1pgJSikoJxR0AaetNIyadTTwc0wG/xGhulLjm&#10;kbpQMQUHNC9aD1pgxKawyadTT1oEJS0UUgEbpTac3Sm0ANbg0h6UrctSHpTAaaKKKhblCHpTac3S&#10;m1ZI09aSlPWkpMANNHAxTjxTTUgNPWmt0pT1pG6UANooopAMPWkblqXHNIetUA1ulNpzdKaTigAz&#10;zTT1p1NPWkAjdKbTm6U2gQ09aaTTj1phoGhCcGhulIRk0rdKAG0jdKWkbpQA3qaafvUvQk0lIBCc&#10;U005ulNPAoWwDT1pDyKU01ulHQYlNNKKG6UugDaRulLnmkbpR0ENoPSlpD0p9AEXpS0inIpaAGd6&#10;Ud6D96igBrdaShuDRS6jEJxTac3Sm02IKRulLSN0oASkPSlpD0oYEVFFFSB+yFFFFfm56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SggdaQ05eRSZSFz&#10;RRRUjCiijvQAUUUUAFFFFABRRRQAUNwOtFNJzTQhKKKKokaetIelOIpj9KARC9Z90cBqvvWddtnd&#10;XVT3EzmdafCnmuKv2Gx667XZPlauM1JsQsa+pwi905pHD69JjdXCak2WNdnrz8t9K4fUW5NeojNm&#10;PMeTVcnNTyc5qAimIF606kAxS0DDtRRRQMSmnrT6YaYhpPJppNOPWmHrQwGnmkpT1NNPSmIjc1GR&#10;mpHph4piGHimHinvzUZPagBpGcUjGnUxuc0ANNIRmlooAZTD1p/emnrTQCUjdKWkbpS6ANzzQ3Sl&#10;pG6VQDaac06kY0AgApD1pw6U09aYCU09adTT1oAKKKKQCN0ptObpTaYDT1prdKcetNbpSYISiiik&#10;hsRulNpzdKbTEMPWijvRSYAelNpW6UlIBh60jGlPWmnrQAlFFI3SgBDTD1p9MpgIaYeTinHrSUAF&#10;N7mnHgZpppCGk0h4pe5ppoAT1prU4U1qQ0N6HNITkU6mnrTASkbpS0jdKAGnkU2nU09aAEbpTTyK&#10;c3Sm1PQBp601ulKfvUjdKbGNobpQTihulJiGY5obpS0jdKGAnakPSlxxTTT6ACjApaKCcUANPWig&#10;4opgMeilYc0lIBCM0zOKe3SmkZoAKRulLSN0oBCUh6UtIelDAj20U6ipKsfsbRRRX5udwUUUUAFF&#10;FFABRRRQAUUUUAFFFFABRRRQAUUUUAFFFFABRRRQAUUUUAFFFFABRRRQAUUUUAFFFFABRRRQAUUU&#10;UAFFFFABRRRQAUUUUAFFFFABRRRQAUUUUAFFFFABRRRQAUUUUAFFFFABRRRQAUUUUAFFFFABRRRQ&#10;AUUUUAFFFFABRRRQAUUUUAFFByO1KFZuik/QZpXASipRazt92GRvotSLpty3/LFh9aTlFdSuV9it&#10;RV1dIuW/hA+pp39i3H+yPxqfaQ7j5JdihRV86Lcf7B/E/wCFIdHuR/CD9DS9rDuHJLsUaKtNptyv&#10;/LJj9Kja0nXrDJ/3zV88X1Fyy7ENFOMbr95GX6qabn/Oad0SFFBIHU0Uw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nJ92m05eFpMpC0UUVI&#10;BR3oooGFFFFABRRRQAUUUUAFMp9MqkJhRRRTJEJpjnjFOPWmPTQEEh61mXZwprRl71lXrYVq66a1&#10;EzktdfqPWuO1d8RGur1tsvXH64+EI9q+swytE5ZHA68/LVxd+3Jrrdck5auNvm5rvRDM1vvGoycU&#10;9jjNRE81Qh2aWkI4paQwAzSkYFC9aG6UAJTDT6YaoBpGKYetPPWmNwaAGnqaaelOPWmtwKYmRsM1&#10;GelSMwqJqBDW6UwipD0qMmgBKYTT6jagBDRRSZ60AMY02lPWkoAOtI3SlpG6UwEprGnU1uDTYCU0&#10;9adTSMmgBw6U09adTT1oASmnrTqaetMAooopAI3Sm05ulNPFADT1prdKcaa3SgEJRRRQhsRulNPF&#10;Kxpp6UCENJRRSYCN0pp4pzdKaelIBppp606mnrQAlI3SlpG6UAJTKfTO9MBp60hpT1pKOgAT8tNp&#10;W6UlIQ3uaYetOPWmkUDENNPWnHpTTSGgpp606mnrTENNNJx1p5phGaBBTGp9MagY2ijFBpMBh+9S&#10;N0px60h5oYxhGaG6UtNNDDqJSMaWmnk0mIM8U1ulOpDzQwDtmkbpS0jdKYISgUUUIBrdaSlPWkpg&#10;I3Sm05ulNpAFI3SlpG6UwEpD0pScCkPSpYDaKKKRR+xtFFFfm53BRRRQAUUUUAFFFFABRRRQAUUU&#10;UAFFFFABRRRQAUUUu04J2nA70AJR9OasWdm945CEBR1Y/wAqvvoKhflkO736VlKrGLs2aKnKSukZ&#10;FFWJ9PntiS67h/eXkVFHE8xwilj9KtSi1e5FmnZjCcUVej0e4kHO2P8A3jVlNAz9+U/8BrN1oLqW&#10;qU30MgnFFbX9gx/89XP1qte6QbaMyI5ZR1U0lWg3a43SmldozqsQ2M84ysZx6miyg8+7RDyAcn6V&#10;0iqANoHyjgCoq1uR2RdKlz6s5aaF4GxIpU+9M69Oa6a7tFu4ip4I6GqVtoYQ5mbfg9AaUcQrXluE&#10;qMk7RMb/ADmj8K6j7NEqbRGu30xxVCTQ43bKNszzgjIFEcQnuEqElsY24etGc1trocQHzSOfoad/&#10;YkH9+T86r6xAXsJmFR3xWpe6THBA0iMxK8kMe1ZeePbrWsJqaujKUXB2YUVNDZzXAzHGWHrTprC4&#10;gGXiIX161XNG9rhyytexXooyKKokKKKKACiiigAooooAKKKKACiiigAooooAKKKKACiiigAooooA&#10;KKKVfvDPC55zQAg5OAMn2pdrf3T+VdJZ28McK7ArZH3vWp9i/wB0flXE8TrojrWHur3OTyB1OPrS&#10;4z05+ldSYIm6xIfqKUQxr0RR9Bij6z5B9Xfc5gQSt0jdvotPWynY8QuPqMV0wGOlBJqfrL7FfV13&#10;OfTSbh/4Qv1NK+j3CLnCt7A1vZHvRnHTio+sTH7CHc5RlKMQw2kdjSxoZZFRRlicAGty/wBOW7G5&#10;QBJ/Oqul2MsV0XlQrszjPc10qsnFvqYOk1KxatNIigH7z96x5+boPpV1YUT7qKPoKXP5UZNefKUp&#10;bs7lGMdEhRxRikyaTNSVcdj3oxTc0ZoC47FJjFJmigLi5xRmkooFcRkVuoBqJ7OFx80SH/gPNTUU&#10;7tbE2T3RRfR4GJK7kP8AsmqsmhsOY5FJ/wBritijg9RmtVVmupm6UH0Odl06eHrGWHqozVcjacHg&#10;+h611Qz9Kjkt4pfvorH1IraOJf2kZugvss5iitmfRInyUZlbsCeKpS6VcxZ+UOB3U10RrQl1Od05&#10;R6FOilIIOCCD6EYpM5+vpW5m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PHSmU/sfpUsoBzRSL0paQBRRRQAUUUUDCiiigAooooADTKfTKpEsKKKKZLGnrTH6fjT&#10;zUbGmh9CtMetY+oN8jela0zdaxNSbCuK7qK1JZx+rsWlNcbrr8N7Cus1Nt0hPpXF68/36+toK0Tl&#10;kcHrT5LfSuRvW5rp9ZfBYd65W7OSa60QUm5phGaf3ptMEFAGaKVaCgHBoPNGDmlPSgBnemnind6Y&#10;1MTGnk0jctS009aYDT1prGnHrUb0ySMjmmHrTz1pnU0ANY4qM96e4zTPWgAHNRtUg4FRtQA0nFNp&#10;xGabQA09TQBmlakBxT6AJSN0paRulADaRuuadSN6UwG0g+8aWkHU0AKeKaadTO9MAPFNNOPSm0AF&#10;FFFADWNIeRSnrSHigBlI1ONNNJjQlFFFCBjT1prdKcetNbpTENoooqWAjdKaelOb0prdKQDaaetO&#10;pp60AJSMaWkIoAaTim05ulNpgNPWkBzS96SkAjdKSlbpSUCGHrSN0pT1pG6UDGnpTT1px6Uxjiga&#10;Fpp60vPU000CA02nU09aBCE4ptK3SkoAYaQ9qcetNPakyhD1pDxSnrTWNN7CEppNOph60pAFN6Gn&#10;U09aQB2pKKM80wCkbpTqaTzQAlFFFCAaetJQetHrTAQ802nN0ptIGLTWpw70xjigBG6UHpQeRQel&#10;Jghm6im0Uij9kKKKK/NzuCiiigAooooAKKKKACijPPQ0dietABR1AxzntU8VlNOpZE3Bav6TY/M8&#10;kqdD8oNZTqKKbNIwcmkZv2eUruEbFfXFMx+NdZjHQCqN/piXSsyrtlxwR3rnjiLv3kbyoNLRmAeO&#10;xqaO1llXcsZK+tMeGSOVY2U7x2rpbaLyoUTpgdK0qVeRKxlTp87aZzLRurbSjZ9MVsaPZvDHI0i/&#10;f4Ab0rS289j+FLjmuadZzVrHVCiou7ZFDaxwFii43cmpqKK5277m6SWiG7efT3pcUtFIYgGPpS0U&#10;UAFNkQSoyMMqRginUUAV7eyitc+UgUnip+lLRTbb1YkklZBRRRSGFFFFABSMcA+vYetLRQBh3891&#10;M3lGMopPAHOafYaRl/MnGD2WtfbSgVt7V8vKlYw9knLmk7iBQMY4AoK5B9adRWJuY2racFHnRj/e&#10;A/nWVzgHHB711pGRjsapNo9szE7MZOeGIrsp1+VWkclSjd3ic/nPTB/Gj+ddEum20XIjGfUkmqGs&#10;wwxGPYoVz6elbRrKUuVIxlRcY8zZmUUUV0mAUUUZHrQAUUUZ9AT9KACipYrWaY4SNj+lTf2XdYz5&#10;R/MVDnFbspRb2RUop0iNExVwVYdQabkZ61VyQoo59KO9MCeCzmuRmJC6+ucfzpz6bcxrkxHHsQat&#10;aTfCPEEhwM/K39K2PTqK4p1pwlax1QpRnG9zlfX260n6V0N3p8V0MkBH7MKw7i2e1lKuMZ6e9bU6&#10;qnoZTpuBEa0bbR3ljV3k2kjpjNZx5U1uWGopNGiuwEgGKVZyS90dNRbtInsrVrOPZ5pde2R0qzk0&#10;lFea227s7kklZC5NANJRSGKTSUUUAFFFFABR2oooGFFFFAgooooAKKKKACiiigAoooPHU4+tABRU&#10;Mt3DD9+QLUJ1a1BwJM/QVahJ7Ilzit2XKKoHWbcd2/KlXWLc9WYf8Bp+zn2F7SHcvUVTGr2v/PQj&#10;6qaUara/89h+INHJLsHPHuW/xxQAB7/Wq41C2bpMp/OlN/bgZMqilyy7D549x01tFcDEiBvfvWLq&#10;FibNwQcxnp7VqHVLUc+aD9KzdS1AXe1EzsXnJFdFFTUrdDCq4ON+pRooor0DjCiiigAooooAKKKN&#10;woAKKWkoAKKKKACiiigAooooAKKKKACiiigAooooAKKKKACiiigAooooAKKKKACiiigAooooAKKK&#10;KACiiigAooooAKKKKACiiigAooooAKKKKACiiigAooooAKKKKACiiigAooooAKKKKACiiigAoooo&#10;AKKKKACiiigAooooAKKKKACiiigAooooAKKKKACiiigAooooAKKKKACiiigAooooAKKKKACiiigA&#10;ooooAKKKKACiiigAooooAKKKKACiiigAooooAKKKKAFXrTuxplPFSywHAooopCCiiigAooooGFFF&#10;FABRRRQAHpTKcelNpolhQTiikbpVCEqFupqb1qB6qIFSc8Vhao3yvW3cHFc/rDYU+9ejh1eREtjj&#10;79ss59BXEa8/3j7V2d8+FeuD19+W+lfW0loczOF1h8uTXNXByTXQaq+WNc7MeTXQQVuppmeadnFN&#10;xzTAWlHFGKWkUAOaD0opG6UANpjU8nFMbpTENpp4zTqY3Q00A00xxT6Y1MkiY4NNHU056aKAGtUZ&#10;609jTDQAhNRnrUjVGetABTD1p9NPWgBrdKbTm6U2n0AKRulLTT1oAQ0jHJpTyKbTAKQdaWmr1oAd&#10;TD1p54plMAPSmA5pznApi0AKTiloopAMPWkPSl70jdKYDaaadTT1pMaCiiihAxp601ulKetI3SmI&#10;bRRRUsBH+9TW6U5uWprdKQDaaetOJxTTSASkY0tNPWmAjdKbTm6U2mAyiiloYDWNNJxSnrSN0pAN&#10;NITS009aBCEZpjDNPpp60DEPSm049KbQAUw8U+mnrQA0nNJQetFIBp600mnHrTD1oGB5NMPWnU09&#10;aYIKYetPpmc0mIKYetPPFMpAFJ/EaWkH3jTAdTD1p4701utAISkJxS0jdKAGmgd6O9FACN0ptKTm&#10;koAKYeafTaOoBSHpS0h6UmBFRS7aKQH7H0Ud6PWvzc9AKKKmtIBcXMcbNtBPPvSbsrsaV3YiCljg&#10;KT9Bmp1sLhhkRMR+Fb0MENnGdoCr70xdQt5JfLRwW+lcTxDfwo6vYpfEzn3ieM4dSv1FXNNsBdEs&#10;/EY/U1uFFcEMMj3FJDAlumyNdq9cVMq7cbdSo0LSu9iMWUITb5ahe49aydR00wNvi5Q9vSt3GaCM&#10;9axhUlB3Np04yVrGJokrCVk5ZCM89jW2BTVjVBwoH0FOFKclJ3sOnFwjZsWiiiszQb5akglRSgYp&#10;aKACiiigAooooAKKKKACiiigAooooAKKQnFG6gBaKTdRuoFcWimlqMmgLjqKbk0jSCNSzHAFMLj6&#10;KpHV7UHHmZ+in/Ck/te1PWQj/gJq+SfYj2kO5epCcVT/ALVte0uPqDR/atr/AM9gfwNHJLsHtI9y&#10;5upN3sapnVrVRkS59gDVSbXM5EUY/wB4mmqU30JdSK6mlc3UdvEXc8Dt3Nc7c3DXMzSNwD09qbNN&#10;JO252LGr+j2sUxd3G5geBXVGKorme5yuTqvlRm/z+lHTrxXUGGMjBQY+lU7jR4ZRmP8Adv6044iL&#10;3B0JLYxEQyuqqMknHNakWicfPL+AFV0sbi1uY22F8N94VvfpUVqrVuVlUqad+ZFJNItl6pvPuasx&#10;20UX3YwKkorlcpPdnSoxWyEwCMdvpSkAjHUelFFQWjN1uFWgEvRlOB7+1O0uzjW2WQqGZuee1M12&#10;TEca+rZqbSJPMskB+8uVNdLuqS9TmVnVZJNp8E/WMA+o7VlXemSW5JXMievpW9Rn/wDUaiFWUDSV&#10;OMjlOvIBIB64rpLFna1jMn3sd6lMSE5KjP0p341VSr7RWsTTp8jvcKiubdLmMo449e4qWisFo7o2&#10;30OburR7WTaw+X+FvWoPy+orqJYUmjKONwPrWNc6O8JzEPMXPTuK76dZS0kcU6TWq1IbfUJ7bAV9&#10;y/3TW1Z3q3iEgbSOq1gG2mDYMT5/3a1dIs3gLyOpUsMYNTWjDlutx0pSvY0qKKK4TsCiiigAoooo&#10;AKKKKACiiigAooooAKKKKACiisfVL+Qv5SAqnc4xmtIQc3ZEzkoK7LN1qqQkiMeYwOCewNZU19Nc&#10;H53OPQcVAMY9fpRmvRhSjE4JVJSD6cfjSEk9ePfNSx20sp+WNj+FXYdGkkx5hCD8zVOcY7slRlLY&#10;zuvXNH4/nW/FpVvHjK7j7mrIijQcKAPpXO8QuiN1QfVnLZNLnjk4rY1jyhBtAAlPQd8VkHAbJ+6P&#10;Wt4S51exjOPK7Cc4q3Dpc8wBIEanoW71Z0qwDDzpVznlQf51rYx0/KuepWadom9OldXZgzaTNCpI&#10;IYD+71qn+Z/Gur5x71zuoqqXsqqABkHirpVXN2ZNWmoK6K1FFFdRzhRRmjNABR26Yo7gnoK1dL04&#10;FfOl+bPKqe1ZzmoK7KjFydkUoLGa5AZE+X1PFWl0WUrzMB7YzWxtBA9uw4penSuJ15s7FQj1MKTR&#10;50+7tf6cGqkkMkJw6Mv1FdRSMoYbSMr3zTjXktyXQXRnK5HrRW3caNFICYj5R64HSsme3e2fbIOe&#10;x9a6oVYz0RzyhKG5FRRRWxmFFFFABRRRQAUUUUAFFFFABRRRQAUUUUAFFFFABRRRQAUUUUAFFFFA&#10;BRRRQAUUUUAFFFFABRRRQAUUUUAFFFFABRRRQAUUUUAFFFFABRRRQAUUUUAFFFFABRRRQAUUUUAF&#10;FFFABRRRQAUUUUAFFFFABRRRQAUUUUAFFFFABRRRQAUUUUAFFFFABRRRQAUUUUAFFFFABRRRQAUU&#10;UUAFFFFABRRRQAUUUZ/GgAooByKKACiiigAooooAKKKKACiiigBwHelpFpagoKKKKACiiigAoooo&#10;GFFFFABQKKKAGtnNJSnk0lUiWFI1LSE0yRp6VA9Tt0qvJ0q4jZSuWwDXNay+FNdFdHCtXLa03ymv&#10;Vwy94zlscpqJxE1cBr75LV3WpviBq8915/vV9TT+E5mcVqjfMRWDMetbWpNlzWHL1NbkkJHFJTj0&#10;plA0PHSigdKKBhQelBOKD0oERtTW6U5qYTzTASmNwKeaY1CAbUbnFSVG1USRsM0ynk5NNPWgCNu9&#10;Np7c5pnegBG6VGetSNwKjNIApp60pNNNMBG6U2lJpKfQAPFMJp55FMIo6gLTD1px5ptMApBwaUnF&#10;IOuaAA9KbTj0ptMBHGRTQMU5ulJSAKKKKAGHrSN0pT1pG6UwG00inUhNJjQlFFFCBjD1pG6Up60j&#10;GmIbRRRUsBp60jdKXuaa1IBrdKbTm6U2kAU09adTT1piEbpTScUp601ulPoMaeKUU1ulLQwEbrTW&#10;6Up60jdKQhtNPWnU09aBiE4pp5NK3SkoAQ9KbTm6U2gBM0hoPU0lIQ09aKD1ooGMPWmkU89aa1AD&#10;aaetOpp60xiHpTRwKcelNBzU9RCHpTacelNHIzR1ADSLzzSnpSIMCn1AcO9NbrTvWmHrQAUjdKWm&#10;tTATvRRRSAYTiigjNFIAptOpvemAUh6UtIelDAbRRRUlH7HopkdUHVjgVdm0WaKPcMOQOQDzTjo1&#10;woyjIWHIwT/hVyx+2FwJgAgHJbrX5ZOr1g0etCnraaZiPG0bYdSp9CKQMVIIJVhyPaumurRLqJkY&#10;ckde4rm5omgkKOPmHGfWrp1VU0ZNSm6bB55ZFw8rsPdias2F1Fas7yK7nsBggCqeSPrU9p5AmBnU&#10;svb61c4rlsRFu9zoLW6S6j3pnb7jFT1HEyFB5ZBXHGKfuArynueottRaKTdSFwOvA9TSC46im7s9&#10;KMmgLjqKbk0ZNAXHUU3JpM0BcfSE4puaCaBXHbqM+1RSzJCm522isS41aWWYMh2op4Hr9a1hTlPY&#10;idRQ3N8t6UZNMiYtEjEYJGTTqyKFyaMmkooAUGgmkooAKKKKACiiigAooooAKgu7UXcYRmKgHPFT&#10;0U02ndA1fRmb/YUX/PR/pxR/YUX/AD0cfl/hWkeO2aRnVBljgeprX2s+5n7OHYzjocX/AD1cflVC&#10;/shZuoD7gwyAa0LjWUjBEI3sO5+7WVLJJdylyC7Hsoziumn7Ru83oc1T2aVo7kQ46cfhRVhLC4k6&#10;RMPqMU46Zcgf6v8AWunmgupjyvsVT0qxaXRtJty5KngiongkjPzRsPfFMyAeuDQ+WSsLWLudPbzp&#10;cpujOfUdxUlcvDJKkgMO7f8A3R3rpYWdolMi7WI5ArzqlP2fU76dTn6D/wCdFFFYG1wooooEFFFF&#10;AFDVrVp4VZRll/lTdGikjjkLqVUkYB61oiitPaPk5DP2a5ucKKKKzNAooooAKKKKYBjNHOO340UU&#10;WC4fr9KPxz+FFFFhhRRRTsIKKKKLAFFFFFgCiiiiwBRRRTAKKKKACiiigAprRh/vAEehGadRQBVf&#10;Tbdznywp/wBninJYQRniJfqRmrFFVzS2uTyx7CBQBgDA9qXGKKKkoKoX+qLbDYnzSHv2FX6ybjRn&#10;aZ3idRuOTuzWlNRb94zqOVvdMx3aVyzZZj1PrVjT7M3cvI/dr97P8quR6Hn/AFsmf92tKKFIECoM&#10;AfrXROskrROeFFt3kOA2jA6UtHas7UNR8gmOPl+57CuWMXJ2R1SkoK7Jr2+S1XrmTsBWAzM7Fm5J&#10;oJJYksWJ6k0lehTpqC8zgnNzYVPa2kl2fkwq/wB5ulOsbM3kmM4UfePpXQRxrGgVVCqOgFRVq8ui&#10;3Lp0ufV7GWND+XmXDe3SqdxYz2/3hvH95a6Lt70fqPQ1zqtNO7N3RizmrS3NzOqYJXPzfSujUAYA&#10;4wMUoRVPChR7Uuew5+lRUqObLp0+QKKPwNBBHUYFZmgUVG88cf3nVfqRVabVreI4BLn/AGRVKLey&#10;Jckt2XaxNYnWWZFB3FRgmm3OrSzAqvyKe/eqP16+vrXVSpOL5pHLUqqS5UFFFFdhzBRRRQAUUUUA&#10;FFFFABRRRQAUUUUAFFFFABRRRQAUUUUAFFFFABRRRQAUUUUAFFFFABRRRQAUUUUAFFFFABRRRQAU&#10;UUUAFFFFABRRRQAUUUUAFFFFABRRRQAUUUUAFFFFABRRRQAUUUUAFFFFABRRRQAUUUUAFFFFABRR&#10;RQAUUUUAFFFFABRRRQAUUdBR6cYoAKKKM0AFFHajI9RQAUUZ545+lKeKAEooooAKPSj8M0dwM4Jo&#10;AUAtnAJPoBnNOaN0+8rL9VNXv7OuLd45ImV8EHFa2DIgLqM45Fcsq9ttTaNNvfQw7Owa7BYnYg/O&#10;rn9ixY4lYfhU7ajCiPjI2DoVxWd/a1x5hbI29lI4qL1KjbWhdqcdHqF5pslspcNvT9apZ68/hVy5&#10;1KS5iKFVXPUiqZ68CuiHNb3jCXLf3QooPFGRWpIUUHijPFABRQPm6c/TmrCWE7oXCED3qXJLdjSb&#10;2K9FOdGjcqwKketNqgQ5RS0CioGFFFFABRRRQAUUUUDCiiigApD0paD0pgMoooqiApp606mmgQ1z&#10;gVXkNTuciq8p61pEbM26bIIrlNZfkiuou261yOrtmQj3r2cKtTKZy2sNiM/SvO9dflq73XJPlP0r&#10;zrXH5b6V9NBaI52cjqByTWNJWrfN81ZMh5IrUkYabjJpxpF60xi0UUHjn05pDEPPHf070ZyBwcet&#10;dv4f8DWt3YQ3N5K7PKA6xxEKoHvx1rYk8FaS6FfszAkY3CQ5HvWypSZySxMIux5afWmEVYu4xDcy&#10;xqd6o7IGHOcGoDzgdz27/lWdtbHSnfYbUbVoRaNqFwuYrC5kB6ERNg/pWzongS6u5kkvwbaAHlM4&#10;kNXGEpOyREqkIK7ZymRnGeajY8A+tdz418P2Gm6TFPbxCKUOEGD94YPX34rhnx/k0Si4OzFCaqR5&#10;kRnjmmk09hio26VJY0nrTcc0rUgPJoAa/IxTKexwaYaAGmkPFKaaelACGkoopgFNPWnUyn1AWmU4&#10;nFNpdQEbpQDQRmgDFMAbpTacxptACMaSg9aKYBSHilpD0oAaaRulLSMaAG009adTT1pMaCiikJxQ&#10;IaetNPWnU09aYCUUUVDAb3NNPWnHrTD1oARulNpzdKbQAU09adTT1oQDSKa3SnHrTW6UAMbpS0E4&#10;opsBp60jdKU9aaxqRCHimE049KaeaYxvWigjFFACN0ptObpTScUAIabS9aSkA09aQnFKetI3SmAn&#10;XNMPWnetNPWl1GhKaetOpp60xCHpTAMU9ulNqXuAHpTVGU/GlPShPu0LcBppB6U49aaOpp9QHetM&#10;PWn0w9aACkalHemtTBCUUUHoaQDKKB0ooAKaetPph5pgFIelLSN0qWwG0UUUij9rrG+a6AV42RgM&#10;k44q3nnv+NJ07Y/Givx52b0R9GrpWbuLk4qCe1juVxIgJ9e9TUUk2tUDSejMiXQ2B/dSDHo9V30i&#10;4X+EOPRTW/R365HvW6rzRi6MGc7HJcWDA4ZR/dbpWtaanFcDB/dv3BPWrUsSTKVZcg+tc1cwfZ7h&#10;0IBIPBrVctfdWZm+ajs9Dp89DkY9ax9WvA5SON/lH3iO9U1W6aEuvmGPHrUGMZHQ1VOiou7ZE6vM&#10;rWNzSJzLblWOSpxk96v1zdlevZyEgAqeCDWsutQMBuDp9RxWNWlJSbS0NadSPKk3qXqKpNrFsBkM&#10;X/3RVSfW3Y4hXavqwrNUpvoaOrBdTYornBqFwHL+afpnirMWo3kq/u08z3VM1o6El1IVaL6GySB1&#10;4Hqap3OqxQZCHzH9uRWbKL2bO5JmB/h2kCo49PuH4ELL9RgVUaUVrJkSqyekUMuLmS5ctJ0/u9hU&#10;+nWJupVdh+6B5q1b6JtIM77v9lTWoihFCqoUDgAdKqdZJcsBQpNu8wAwKWiiuI6wooooAKKKKACi&#10;iigAooo60AFFGD6VFNdQwj53APpnmmlfYG7bkueabJKsIy7BR71lXGtE8QjA9SOazZZGlO6Rix9W&#10;NdMKEnrLQ55VkvhNW41kDIhXOO7DiqSLc6lIDkuD3P3RU2n6Y04DyDbH2Hc1spGsShUG1R2FU5Rp&#10;aQWpMYyqayehQttGij+aX536YzxV+ONY1wqqo9hTv5UVzSlKW7OhRUdkGOaP1/CiipsVcCARzz7G&#10;omtYXOWijP8AwEVLRT16BoxiQRxnKRop9QoFPzRRSs+obbBRRRTsAUUUUWAKKKKLAFFFFMAooooA&#10;KKKKACiiigAooooAKKKKACiiigAooooAKKKKACiiigAooooAKKKKACiiigAooooAKKKKACiiigAo&#10;oooAKKKKAEJwDXLzZ86Qnklua6nr16VnXulC4kMkZCseoPSt6M1B6mFaLktDF71JBE08qqgyx/Sr&#10;i6LOThnj298E/wCFadrZx2iYUZPrXROtFLTUwjSk3qOtLZbWIRr26n1qaj8KTIrgvfVnarLQWijO&#10;aQ89s0h3IJ76G3Ul259B1qhNrRyPKj+X1cVaudMiuG3co/qKzLjTJoMn/WKP7tdNNU3uctSVRBJq&#10;dxJ0cJ/ujFQNcSseZXP/AAKo+hI6EUV2qEVsjmcm92KST1P50gGBRRVWJCiiimAUUUUAFFFFABRR&#10;RQAUUUUAFFFFABRRRQAUUUUAFFFFABRRRQAUUUUAFFFFABRRRQAUUUUAFFFFABRRRQAUUUUAFFFF&#10;ABRRQTigAoqe3s5blSyLwO571GYnDlNpLj+HvU8yva47O1xlFWbOxN1M0bZTaMnNNurJ7Rzu5Unh&#10;h0qeeN+W4+V2uQUUZ4qW1gNzOsY4z1PtVtpK5K10Isiirt9p32RQ6tuToc9RVSONpW2qpLelTGak&#10;ropxadmNoqSaCS3IEiFc96jPBxVJp7E7BRS4/GkpgFFFFABRRRQAUUUUAFFFFABRRRQAUUUUAFFF&#10;FABRRRQAUUUUAFFFFABShS2cAnHoKT8cVoaVcxw70kIXJyGrOcnFXSKiruxn9OoP071o2ukedFvk&#10;YqT0FaIit2cOqxsfWqGqXp3iOJyoHdTiuf2kqjtHQ15FDWWo46L/AHZSPrWdPEYJmjLZxxmnwSXE&#10;rbUkkc5weTxWhHoylQZpGLnqQarmdN++7i5ef4UUbC2W7n2MTgDJwa2lsoFGPKU49RTbayjtM7C2&#10;T3Y1WvdVMMxjjUMV67qxlKVWVomsYqmryJrnTYpgTjY3baMVhyKUkZSc4OM1o/20xQ/uxu7c8Vmu&#10;25mY8EnJrelGcfiMqji/hEopQpZiqgk+goYFPvDafQ10XRiSW1u91JsQgHGcsa2bbT44Y9jKrN1J&#10;YZrCVipBBwevFW49WuIlxkOP9vmsKsJy+FmtOUY7m8OAAOntSHHesb+2p/7qfkf8ajbV53GBtX3X&#10;iuX2Ezf2sTXuFjWBw4+U9c1zYwScDp3qzEk9+x2sW/3jxU/9jXHcxj6E/wCFdEOWlpJmMr1NYooV&#10;LBbvcSBFH1NWf7HuMH7n0z/9al0udbeWSOQ7D05q5VE4tw1JUWmlLQv2+mQwjkCRv9oZqVrGBlIM&#10;SDPcCpQ4YAqQVxncOlVZ9Shh437z6JzXDecnodbUYrUyr6zFnMoU5U8jNSaZBFO7eZ1B6ZxUN3dN&#10;dyB2428ACoMYOehrv5ZOFm9TjvFSutjpkt44/uoij2XFPI5GP0rnor+4iH+tLAdmGadLqVxMMF9v&#10;+6K5fYTudCrR7EuryI9woH3gOSKoUHJ6nJ9T3pRXZGPJHlOdvmdx1FFFMQUUUUAFFFFABRRRQMKK&#10;KKACkPSlpCM0ANoooqyBG6UlKxpKAI2/Sqsxq0/Sqkx4rWAGXenANcfqbZlY+ldZfthWrjtROWc1&#10;7uERjM5LXXxurznXHyWrvtek4avO9bfJavo47HOzlrxvmrNflqvXh5qg33jVkjWoXrSEHPNKBTGh&#10;ScUfrQRmigo3tE8Y3mjQC32JcQA8CQnco9AfSreo/EG5uYHhtraO3VxguTlh9DxiuWpp5P1q+eVr&#10;XMHRpt8zQjknJyST1yc59zXfeB7PTZtNV0ijkvAT5plAZl9CPQVzGh+F7rXopJYpYoY0bYWlJ5Po&#10;K6Hw54Ov9G1VLmWeHylBDLGxy/HGRjpWtOMk72Mq8ouLjzWZ155GM/8A1qjx7Yp7EZzjGajJz0Br&#10;0EeQZPibQxr2niFZPLlRt6E9M9Ofzrjx8OL/AP5aXdqoGcdf8K9EJ5qlqt21jp11OpAeOMsu4HqB&#10;x+uKiVOMtWbQrTj7kTyfWtHn0O7FvcbSxXcrL0IrPPSprm8nvH33E0kz9cyMSRnnj0qBulea7X0P&#10;ZV7e9uMY03+I048k03vSGNem0rUlADT1NIeRSkUlADKKKKYBTadTM801uAN0ptOPSm0ABOKKQ80t&#10;ADSKSlY0lMBp60UHrRQAUh6UtIelADaaetOpmOaACmmnHim0mMKRulLTTQISmnrTqaetMBKKKKgB&#10;p60w080ygBGNNpT1pKAA8U0049KbQAw9aRulO7mmHrTAQjNFFFDAaetNIpx60w9akQh6U2nHpTT0&#10;pjGk5pCcUvamkc0DAnNJQeDRQIRulNPFObpTD0NIBDyaRulLSN0pghtNPWnU1utIaEJxTT1pxGaa&#10;eKfUSGsaSlPWkqeoCHpSKcClbpTaEAppKRulKOlPqAU3Oc0+o8YzQAoprUppD1pgJR2NFB6GkAwd&#10;KKBwKKAFHemdqeO9M7UwEpGNL3pD1qRoSiiikUftwDlQcYFFHp60V+OH0QUUUUAFFFFABWfqenm5&#10;KyR43jqD3rQoq4ycXdEyipKzKZhkXTCgGH29BWFscuq4IJ46d66nA9OtZmpyJHd2zMBlTkt6Ct6M&#10;2m1bcxqwVk77Fi202K3QAqrv3YjNWPJjIwUX8qcjB1DAgg85pa53Jt3ZuoxWiRVl0y3lziMIT3Ws&#10;q60uS2JI+dP7w7fhW/yKMD6j3rSNWUDOVKMjlB1BxnnoR1rZstVj2iN1ERHHHSn3mlRzZaP5HP61&#10;jzW8kDbZFIP8667wrqxzWlRdzpwQwyMEe1GPbisLSZ5FuUjUnYeqntW4OgH1rinDkdjshPnVxcAd&#10;KKKKixQUUUUWAKKKKLAFFHaori6itI98rhF9TTSvoBLQeKq2+qWt0QIpQxPbpVk803Hl3Encr314&#10;LNFO3cWOMZxWa+tTMflCqPpmn6/Mkaw7jgkk4rKWVH+62TXbRpRcFJo5aspp2Wxakv7iTrKQP9ni&#10;q7Zc5Y7j6nrRRXSopbHM23uFOjKiRSwyueRTaAc+1NiOihvbdlULIBx0NTq6t0IP41y2Pf8ASjp3&#10;P4GuR4fszpVdrdHV0Vn6PO80LBzu2HANaFcsouLszqjLmVwoooqSgooooAKKKKACiiigAooooAKK&#10;KKACiiigAooooAKKKKACiiigAooooAKKKKACiiigAooooAKKKKACiiigAooooC4UUUUBcKKKKBXC&#10;iiigLhRRRQFwooooFcKKKKAuFFFFABRRRQAUUUUCEZgqkk4A5rGudXkZyIvkAPXvWhqZK2UuPSue&#10;4yfQYrqowUtWc9WbVki1/al3n/W/moqePWZB99A/04qjHC8rYRCx9qR0ZGKsCpHWuh06b0sYKclr&#10;c2o9YgI+clPY8046tbbTmTP4GsHFGSOmB+FZuhEv20ia8mWe4Z0GFNQ0d6K6UrKxk3d3CiiimIKK&#10;KKACiiigAooooAKKKKACiiigAooooAKKKKACiiigAooooAKKKKACiiigAooooAKKKKACiiigAooo&#10;79KACjODirVhZfa3JORGOp9as3GkESqYf9XnBUnmsXVina5ahJq6Myjn0reGlWwxmPJ75NVNQsIo&#10;Yw8S4JOMZ61KrxbsU6UkrszKOSQMHmrMunzxR72T5fbtU2mWAnCzFydp+761bqRS5iFFt2KsttLA&#10;gZ0Kg9KjIIPoa6O5tVu4ijcDtz0qmdEhVT87fU1jGure8aypO/ukWlXgQLb7TyeCKvvaB7uOcMQV&#10;ByPWsWVGsbshDhlwc+taEOtRniUbSB1AzUTg780OpUJK3LLoaIQZJ4yepFMnhWaJo35VuOar/wBr&#10;2pH3z/3yagk1qIfcUuPfgVgoT6I2549R9rpccIffh93H0FZ9xG+m3QZSR3XjqKsHXGzxCMeu7/61&#10;X7OU3cJZ49nPAPOa2vOGsjK0Ze7EGjF9abWG3cM5HY0tpYpZr8n3j1J71YApa57u1uhvyq93uMeJ&#10;ZRhwCPSqL6LEWyrFB6Vo0U1Jx2YnFS3RRGj24AypY+uapahpyW8ZkjJwDgqa2JJURcs20Vj6jqIu&#10;E8uLlM8tW1NzlLQymoJGeeDiilPU+maSvQOQKKKKACiiigAooooAKKKKACiiigAooooAKKKKACii&#10;igAooooAKP8APSiigAX5en+FBH1NFGM0rAa+kTp5RQ4R/Xua0mYIpJPTvXLdCD3qVrqZ02GVinpX&#10;JOhd3RvGryq1i/LrXzMEjHHcmsxiWYseSeSaQdOQAfaiuiEIw2MpSctwoIzRRWhJf028htt3mcE9&#10;Gxmrkl7ZTD5yG+qnNYlAHPWueVFN3NVUaVh82zzT5eSnbNMo/wA9aK3SsrGRJBGJZkU9Cea3Y7GB&#10;FACKcddwzXPjgg5xirA1G42hfNIx04rCrCU/hZrCUY7o3kjSLhFCj2qC9vFtkyOZDwBmsRrqZs5k&#10;JqLqckkn3NZxoa3ky3W0skXZdWnkGBhO2R1qmfmOW5PXJ70lFdMYRjsjBtvdjhK4QLvYKP4QcD8q&#10;b36AfSiiqskIKKKKYBRRRQAUq0lOAxSZSFoooqQ6hRRRQAUUUUDCiiigAooooAKDRSHpQA3vRRQT&#10;irIEPWmnpTjzTCc8UISGSHiqcx4NWn9Kp3Bx+dbwGY2ovgMK4/UG4c11epthWNchqJxG/vX0GERh&#10;I4rXn+Vq881hss3Nd5rz8NXnurP8xr6BGBzt2c/hVE8nNXLk8mqeMUyQIzRRRTKQUUUUDCmE4Oev&#10;t60881reFJ7S21mNr1Q0ZBVSwyAx6E04q7sRJ8qbItC8Q3Ggyt5f7+Fz88Tfxe/sa9K06+TVLKG6&#10;j3BZRkBuo9qZfaHp+pkG5tIpSMc42n8xjNWoolhVI412oOAq9BXfTi4aXPKq1I1NUrMR2CqSxCqO&#10;pJxiqkmoWsMZke4jWMclt1cHrs934q117W1UyxQkqiA4AA4LZ+taenfDu3iIa8m87PWNBtGfr1P6&#10;VanJu0UDpQik5y17Fm+8fWUMnl20Ul4TwNqlc/nz+lZ+vajrOs6Y6QaVLZ27DLuXDMVHJGODXV2W&#10;mWmlx7LW3WFfap25ye/sKvllJWbM1OEGnGP3s8RZcHnI4zzTGIB2/wAXpXceJ/B9zfawJ7KMGG4I&#10;MhyBsPc101rpNpZ2q28cCFEXGSucnuefWuWOHlKTT2O2WJjGKaVzx1iB36+goPFd/wCLfCds1lNe&#10;2UYt5413OE+64HXI7V5+e46D0rGpTdN2ZvTqKoroYRmkpSeaSszURulNpSc03NADaKKKfUApmMGn&#10;t6U2mgEPSm0rGkoQBRScjrSnigBjDNB4pTSUwGnk0UnelpAFIelLTWNMBKaetOpp60AIelNpWNJU&#10;spBSHpS0jdKZI2mnrTqaetMBKRulLSN0qAEph60+mdeaAGnrSUp60lAAelMpzdKSgBh6009acetN&#10;PWmAlFLSHpSYDTTT1p1MPWgANMpzdKbQA09aTqaU9aQDmgGI3WkpT1pKBCN0ph7insaYRQMSkbpS&#10;01qAQh4pp60p6Uh60hiE4pp5NOIzTaEIaetJSmkpLcBG6UlKeaQjFCAa3SlpG6UvbNPqAE4pppW6&#10;UlIApp606mE80wCjsaKCcUAN6UlBNFAB0pvanHpTAe1AC009adTT1pdBoSikzRSGftzRWUdc9Icn&#10;/eqvLq87nCkR/Qf41+RqhNnuutBG6eKKwYL+8lmVUkZ+eQVHT8q3VyQN3XFTOm4aMuM1PYWiiis7&#10;FhRRRTsAVn6nYvcskkYBYDGCa0KTORxzVRlyO6JlHmVmY9vbahCMJhB9QaWa7v7Ugucr9BitYkKO&#10;uB61j61qcCwNCjLJKT0Hb3zW8JOpK3KjJ07LRsuWOqLdyGMjbKBnbnrV6uKsrp4L2KYn7rYP06V2&#10;gIwMdKK9JUpK2zNYXtqLTXRZOGUEe9OyPUUVzFEccEcX3EC/SngYpaKYWsFFFFABRQeBmqmoalFp&#10;8YMmSx+6o6mmk27INi3nNNaRV6sAfc1zDXuoas5ECFY+6pwB9TUsfheRhmW4VGP+yW/rXR7FR/iS&#10;sTe+x0PmowyGBHsRWB4muFdoYVbJBLHFUtQ0SbT18wOJYwQNwH9KoY+bPU10UaMeZTUribYEZOT8&#10;3p2q9ba1d2yhRIGQdFYZx+NUqK75QjLSSJJbq6mvZd8rZPQADpT7WF1bJGMjoar5IOR1qYXbhcHB&#10;96lxsrRInzNWRZmlEQ56+gqq11ITwcCoSSTljk0+KJp3CRqXY9gKFFRV2TGmkPW7kU5Ziw9KtpIJ&#10;FBHNN/sG/Iz5I+hdf8aaljeWrYMD7e+OazcoP4WgnTutCb8KVVLsABknoKmhs57nBWNgPVhitey0&#10;xLXDOd8vqe1c06sYmMacpMksLYWtuq9GPLfWrNGKK89tvVnelZWQUUUUhhRRRQAUUUUAFFFFABRR&#10;RQAUUUUAFFFFABRRRQK4UUUUBcKKKKAuFFFFAXCiiigVwooooC4UUUUAFFFFAgooooGFFFFABRRR&#10;QAUUoGaNpoCwlFLg0lABRRRQAUUUUAFFFFABRRRQAUUUUAFFFFADJYxLGyNyGGDWaNE+fLSZT+6F&#10;/rWrSE56HpVKbjsyHBS3GRQpAoVFCj2rD1OZZbs7egGCferWo6lndFEeOjMO1ZX+c+tdVGm0+dnP&#10;UmmuVBRRRXYc4UUUUAFFFFABRRRQAUUUUAFFFFABRRRQAUUUUAFFFFABRRRQAUUUUAFFFFABRRRQ&#10;AUUUUAFFFFABRRRQAUUUUAHrV3SNn2jDgEkcZ9apU5JPLkVgcMpyKiavFocXZ3OnAwOAB9KXAYVm&#10;y6zGE+Qbn9D2p2mXkt0z+ZyF7gcV5vs5JOTO5VIt2RbuYmlj2rIY/UiscQPb38QkJcZ4Y85rdIyK&#10;a8YcqSoJHNOM+XToKUObUCoOcjOetZE4k0u4zHzG/JHpWzu/CoLy2F1CUP4EetKElF2ew5xuroli&#10;ffGreozSuTtO3r2qjptyxzA4w8Yx9RWhjNS1Z2HF8yM1dN81me4be5HGOgrH2suQRyCQRiupI44q&#10;pJpdvJIXaPJPvW8KvLfmMp0r7GTp8cclwBJjBHGe5reVFAwFVRWTqdhHBsaGPaeny5qofOiUEs6K&#10;T1NXKPtfeTM0/Z6NG7JFAOXVQPU4p0M0cgxGVZR/dNc2SWOSxJ96FYocg4I9OKfsHbcftfI6rPtm&#10;jNY9trBVdsqZx3FMudWaQbYh5Y9e9Y+xne1jX2sbXNrcKr3t6ttH/ec9BWB58mfvtn600kk5JJPq&#10;TWyw+urMnWbWiHzTPO5aRix7egqMfrRRXWlbQ59wooopgFFFFABRRRQAUUUUAFFFFABRRRQAUUUU&#10;AFFFFABRRRQAUUUUAFFFFABRRRQAUUUUAFFFFABRRRQAUUUUAFFFFABRRRQAUUUUAFFFFABRRRQA&#10;UUUUAFFFFABT6bTjUsoKKKKQBRRRQAUUUUDCiiigAooooAKQmlFNNNCEoIzRRVEjT1ppNOPWmZ60&#10;0BFIcmqVyepq49ULk43V0QEYGrthCPWuQ1RsIfpXVaw3Fchq74Q/SvpMItjnkcLr0v3q4DVGyxrt&#10;9df730rg9TbLGvaRizCuCS1V6sTck/WoDTEJSgZpKctBSEIxSU5ulNpoYUxh64P1p9NbmkI0tO8U&#10;6lpcSxQz5hHRHAI/x/Wpr3xrqd2jR+csKMpBEa9eOmTk1htTa155JWuZ+zhe9j03wlYR2GhW5Xaz&#10;zDzJM87iex57Vr5zznOT1rx+O+ubfaIp3Tacrz0r07QNW/tjS4bhmBlxtkx/eHWu6lUjL3UeZXpO&#10;D5273L7nAqNuR3z2INSP6d/aomP5+ldiscYnGeg+tM78nNPIxTD1GOvarBGF4x1RLDRpYyR5twpj&#10;VSexHzH8s/jXlxySeMZPArovHs7y+IHRyfLiRQg7dyT+efyFc4+GB6/SvIxE+afoexh4csE+40jn&#10;61Ja2c1/dR20CGSdzhUzjPHqa7Pwp4X0+/0lbq9gE7yM2MsRtAOAOK29O8MafpN0bm3RxIAQNzkh&#10;QfQVpDCzlZvYieJjG6W55zqmg3ujqrXMW1GOFZWDAn8KzT39jXser/Z2025+1hRb+WS270xx+NeR&#10;/YJxZ/ahA/2ccebjiprUfZtKOpdGr7Re8V6KDx14/rSkEdRXN1Okax5NN70p60lNAIetJSnrSUAI&#10;3SlPIpCM0tADDxS0HrSHpTAZ/FS0UUgCmkU6kbpQA2mnrTqaetMBp60lK1JUspBSN0paRulMkaeK&#10;aaU02gApG6UtIxqAGnpTRwKc3Sm0wGnrSUp60lCARulJSt0pp4p9AGmmnrTqYetABnqKD0pB940N&#10;0pAJTD1p9MPWgBGNNJxSnrTW6UAIeTRRRQNjD1oJxQetIRmgkQ8mmt0paRulAxppGOaU8ikI5oGh&#10;DyKaetOPFNPJoQhCcU2lbpTc80gENJTjwabSQCd6D0pD1ooQDW6Uo+7SdTiloQCN0pKVulNzzTAW&#10;mH71Pph60MApG6UtIxpAMbpTqQjNFMBG6U3HNOY0lCAKaetOpp60hoYetFB60UhH7HkZHTv61v25&#10;trmIYVTgdCOa5e886zuWicgsvcd6SG+dHBJIx3U81+ZzpOok0z2YxlB7XOzVQBhQAPanDgVz+m68&#10;zTiKfGxuFfHOfet8ZzXnTpypu0jrTT2FoooqBhRQeKDyMUAITwcVz2t6yyTvbREAKMMfen6trstr&#10;dNDAq4UYJIzzUmkaOHUXN0PMkfkK3IH1HrXVCCpr2lT5EP3tDCisLm4wUgkcH+LoKlfSLyIf6h2H&#10;tya7IDbgDp0x0FI7KgyzBQOpJ6Vf1uV9EPl8zhZYpIsrIjRn0YYrSsfEEtpCI3QTIOAS2Mf410In&#10;tL7Kq8M5H8OQxH4VVm8PWkzbgrRMf+eZxVOvCelWIrdisnimE/fhkH+7g1qWV9DfRb4mz6g9RWTJ&#10;4VUn5ZyB/tLmtHTdMTTUYKxZn5Yn/Csaio8v7vcauXaKKK5igooooAKZJCkjAsoYjuRT6KAGhAOg&#10;ApTlRxzS0fjikBW1EqLOfdjbsOf6VxKjgZ6it/xHqAKfZEYEnmTHb0FYPJOT1r1sLBxhd9SG9RaS&#10;lq1punPqU21SFRRuYn09PrXXKSirskqZ4ozXVweHrSEcq0h/22q0mnW0f3beIEdDsGfzrjeLitkV&#10;Y5qw0We+OSDDH/eYdfoO9dNZ2MVjEEiUD1Pc1OBjHtxS1w1K0qu+xVkhMf5NGPUk0tFYWHcTH+c0&#10;uMUUUxXCiiigLhRRRQFwooooC4UUUUCuFFFFAXCiiigAooooEFFFFAwooooAKKKKACiiigAooooA&#10;KKKKACiiigAooooAKKKKACiiigAoopyrk0AlcQKTUgSnItTLHWTkdkKVyIJS+X7VZWLNO8qs+Y6l&#10;QKbJ7UwpV4xfSo2jwKakTKgUihFNqy6VC6YrVM4Z03EZRRRVmIUUUUAFFFFABRRRQAUUUjHigA3D&#10;HUVk6hqW7dFFwAcMwqDV9XwTDF93uR3rCeaRzycfSu6jh2/ekYyblpE0M/Sis3JP8RzSiR16Ma7v&#10;ZsydJ9zRoHIqol4w4YZHtVhJkkGQcexqHFrcycJIfRRRSICiiigAooooAKKKKACiiigAooooAKKK&#10;KACiiigAooooAKKKKACiiigAooooAKKKKACiiigAooooAKKKKAD/ACKux6ZJLAsokySMhTVLqK0N&#10;P1DyFETk7OzelZVOZK8S4crfvFaztxPciJ+Bn5h/St+KFYlCoMAVQvrfaRdwYz1OO9XLW7S5jDA8&#10;9we1cdVuaUuh0U0otp7likcgKSeg5ozVXUpfKtJD0zwKxSu7Gzdlcq/2xmUBY/lJxmtMngdq5cEq&#10;OOxGDVy41WSZQi/LnjI7+1dU6O3Kc0atk7m2MdeCafWRoyS7nJLeXjo3rWvXNKPK7HRGXMrhRRUd&#10;xJ5MLPz8ozxU7lN2Hn1xUU8C3MbRsSVP6Vgy3s08m7zGQeimtjTUkjtwZGLM3Iya1lTcFdsyjNTd&#10;rGbqFgtmqlWLZOOapfpXRXNql0qq+eOeDVK802GG3Z1LAj+8a6KdZWs9zGdO2q2MrrRQMk+po9a6&#10;zAKKKKACiiigAooooAKKKKACiiigAooooAKKKKACiiigAooooAKKKKACiiigAooooAKKKKACiiig&#10;AooooAKKKKACiiigAooooAKKKKACiiigAooooAKKKKACiiigAooooAKKKKBoXtTqQDilqBhRRRQA&#10;UUUUAFFFFAwooooAKKKKACmU8nFNPWmiWJQeKKD0qhDTTD0p9M6CmBA9Z92chjV+XvWZdn5Grqpr&#10;UTOb1Z8tiuQ1t8Bh7V1WpuC59q47XH4avp8KtjmkcHrr/erhdRfLGuy15/vVxF+3zGvVRkzKkPP4&#10;1EOakY5JpuQBTAZTgKQ04dKBiN0ptObpTaaAD0phOKcSKa1ADGpp4pzdKaeRQAxsEEEZBq9pWv3u&#10;il/s8g2PjcjLkE1RbpTCM1abi7omSUtGdA3j7Uy4OIgvdNnWtG2+I0e0C4s2Qjq0Tbs/gcVxbVGe&#10;taqtUXUxdCm+h6RD440mfnznh/2ZF/wzUzeK9JBybyM45715exx25+tRkZbJx+VbLFS7GP1WD2bO&#10;i8X6vaa9cWq2StNMmVMgX72egA6msybwxqsG0/YJnDf881z+fpVnwciS+I7UOAQA7AHnopr045Jy&#10;Tnnmrp0/rF5yJnV9haEUZmh2L6do1rbyjbIqksB2JOavAbeh69/SlP3egz60nevUiuVJHnNtu5yf&#10;i+2v9X1Cz06CJxasA7y4IXOe59ueK6WC3S2t44EGEjG1cccCp8lfunHP6Uw4HHalGFpOXcbm2lHs&#10;czrXge1v90tqwspjknujH3Hb8K4jVNFu9GlEdxEQD0lXJRvxr1zd0wRj17Vyvj3V7ddPNiHWS4kI&#10;OwfwD1Poa5a9GnZz2Z1UK07qL1R58etJSse1JXkHqDT1pKU9aSmAUUUE4oAYetB6UUHpTAbRRRSA&#10;Kaxp1NPWmAh4pppT0ptACNSUrUlS9yugU1jTqaetUSNbpTac3Sm0gCkIpaRulSA1ulNpzdKaeKAG&#10;nrSUppKAEbpTT0pzGmt0oAbTO9PpnemtwEHU0N0pcc0jGkAlMPWnN0ptADT1pD0pT1pDyKAGnrRS&#10;NQTigY09aCcUGkbpQSIaa3SlpG6UDGnikzzSnkU09aBgeRTKeTimUIQjdKbjnNOb0pKSH0Gtyc0l&#10;BopCY00UdCaM00A0feNLSDqaWkgEbpTf4jTm6U3HNUMWmnnmnetN7UhCU09adTT1oYISiiikA09a&#10;KD1opoYCmHrT6YeKTBDT1ooNFIR+yOvQ+TOCx3tJ8w9h6VlDk9D+Irpm0ea4cNPKrHtnk1WufDUh&#10;bMUyFv7pBFfmdKvCKUWz3o37GFyCCDitux8R+TEEuEZ9vAZOSfrmsU/KxU9QcGkIzXVOnGoveK2O&#10;2tL6G8j3RPu9R3FMvNUt7JCZHDN/cUgn8q45HeIkoxQ+qnGaaT824/Mx5JPJrj+qK+r0KudRb+I7&#10;aaRUYNED0Z8Y/nU19rVvax5WQSuegjIP51yA56DLHvSj9DVvCwvoFx4kLz+ZJ8259zYrqIfEFk4H&#10;zmPthl/wrnLG0N/dLDkgHkkdhXQt4etTGEw4IH3g3JqcR7O6U/wEr9CSbX7OIHDmQ+iDNYl5f3Gt&#10;TCKFSIz/AAj+ZqDUdMk018N80Z5Vh/WrOi6qlgSkqBVJ5cDkfX2ojTjCPtKauxt30ZraToq2H7x2&#10;3TkYODwB6VqUyN1dAyEOrcgin150pObvLcpJIKKKKkLhRRRQFwoopD2oC4Z9uPWgnFYeuXl1ZXMb&#10;xHERXHI4zVL/AISO8I4EY9wtdEcPOcVKIuY6ksFGScD1NY+p6/HCpjtz5kv94fdH/wBesKe/ubkE&#10;SSsVPVc8Gq+MYA4HoK6qeFs7z1FcUksxZuWJySaKKK9AkQ9K6TwuALWYjli+Tj9K5yprO/l092eI&#10;9eq9qwrQdSFkB2+aKyrHX4LjCyZic+v3SfrWmHVgCDkHuK8aUZQdpIodRSZFGakYtFMkmSJdzsFH&#10;qaoya1CDhQz+4HFUouWyIclHdmjRVG21WGeQLtZSe56VezScXHRjTUtUFFFFIoKKKKACiiigAooo&#10;oAKKKKACiiigAooooAKKKKACiiigAooooAKKKKACiiigAooooAKKKKACiiigAooooAKKKKBCgZNT&#10;ItRoOasxrWUmddKNx6JU6pxSRpUoGK52z2qcElcAoowKWioOiwmBTWSn0UA0mVXUVXdavOnFVpFr&#10;aLPNrU7FJhg0lSyLUPeuhM8iasxaKKKogKKKKACiiigAziszWLw29vtXhm7+1aR6Vz3iZZB5LAfI&#10;Rjr3rajFSqJMiSbWhiM25i3JPpUkNvJcvsiQu3+yOlRKC5AQ5Y8ADrmuu0nTxYWwXGZDy5/pXp1q&#10;vsY+YLsjmLqyns8edGUB/i6j86gH0I+tdlqaRyWMwkHy7See1cYD0JOTiihVdWN2MdSdOnGO9GQe&#10;nJqWO3aTqML3zXQ2luS2luWbZy8eTUtIiCNQo6ClrmOFu7ugooooEFFFFABRRRQAUUUUAFFFFABR&#10;RRQAUUUUAFFFFABRRRQAUUUUAFFFFABRRRQAUUUUAFFFFABRRRQAUUUUATw3ktuCFO5SPut0pkc8&#10;kMhdDtJ6gdxUdFTyx7DuzVTWgFJePLAdqrSyzalMFC/KPTpVOtjSZIltcbgr55zXPOMaa5orU0i3&#10;N8rYlto6IuZDvbuAeKti3gi58uNcetVrzVEh+SI737nPSsstLcvglpWP6VkoTnrJmjlGGiV2dEpH&#10;8OAPanZqlptm9srF2JZu2elXKwkknZGqbauwziquozqlu6E/M3AFW652+Ym8lyScHv2rSlHmkTUl&#10;yogHQ1t2WoJNGit8r4x7GsQ9fanRxtJIoXO8njFdlSCmtTmjJxeh01RXVuLqLYWKjOcinxqRGoPz&#10;EDBNOrzk7PQ7LXWplSaMFVyrknHArP8AIlz/AKt/TOK6Wjvn+tbxrSW+pk6SexzLIyHDAqfQ02tL&#10;WJELogH7wDLGs2u2EuaN2c8lZ2CiiirJCiiigAooooAKKKKACiiigAooooAKKKKACiiigAooooAK&#10;KKKACiiigAooooAKKKKACiiigAooooAKKKbIzBCUG40DSuOyKCQvUgfWqiXjAfMvIqGSUzvnr7Va&#10;g+pqqb6l/wAxP74/OnZz05HrVBrWRRkAH6VLaCQMdwIXHehxVrpg4JK6ZaoooqDEKKKKACiiigAo&#10;o59KO1ABRRRQAUo60lKOtJjQ6iijvUlBRRRQIKKKKBhRRRQAUUUUAFFFFACN0ptOam1SJYUjdKWk&#10;bpTEJUbHipKif9KaArynrWXenCtWnNWTfn5WNdlJaiZy+otlnNcXrknDfSuv1FsBzXEa2/DV9VhV&#10;ocsjg9dfJauMvWyxrrdbf5jXH3h+Y/WvQRmzPbqaafSnMcmoJbiOI4Zhn070NpbjtfYl20DIqFb2&#10;JmCg81P6UJp7DcWtxG6U2nHpTaYDSKRulEsixpubgVFFcJODt6g9DSur2Cztcc1NpWpDzVCGMaYT&#10;inHrTGFUIYxxTCac3WmN0oENY0xulPIzTDx9RSA67wJosn2oalKmyMArFngknv8ATrXbEkZGDgf4&#10;15rp/jK/02zitYkgaOIYXzEJOPrmtiL4hxfZ8SWjef6IQEP9a9WjVpQjy3PMrUqs5c1jsHOMZ+vI&#10;xTWO0ZJAHqTxXm+oeNNRvcrGy2iHtBwfxJrHmvrm5bM1xLK3QF3LfzqpYyK0irijhZP4nY9Vl1ex&#10;hOHvbdCOxlXP86y73xlpdpx532hh2iGf1JFeanIc9c/lSpbS3BxHFJL7Khb+VZfXJydoo2WFgtZM&#10;6bVPH1xcq6WcX2dG48x/9YPpjpXKu7yyM8jmR2OSzEkt7k1b/sbUMZ+w3RHr5Lf4VWmglt22yxvE&#10;3911Kn8jXLUnUm7zOmEYR0iRv1pKV/vUlY9DUaetJQetFMApG6UueaRulAIbQRmikbpQAlFFFABT&#10;T1p1NPWmA09KbTm6U2gBCaSg9aKnqV0CmnrTqYetUSI3Sm05ulNpMApGNLTT1qQEbpTD0pzGmnpQ&#10;A2iiigBp60jdKU9aaxpgIeKZTj0ppOKOoBTT1p1NPWpARulNpzdKbTAaetITilPWmsaAGtQRmhul&#10;BOKAG0h6UtB6UCGZ4zSE5o/hpKBhTD1p9MPWgBG6U3Gac3Sm0kAjdaSg9aQ9KF1GNoooqRDT1pKC&#10;eaKpAJ0OaWg80UIBG6UlK3Sk7UAFNPHFOpp55pgJTT1pw7009aQISiiloAYetFB60UDEJxTTzTm6&#10;U2pBDKKKKBH7byTRxqWZwO2TWTqOsP5ZW1Xd2Ln+lZraNqMWSEyP9kioFuHjkEcoIf1IxX5dToR3&#10;T5j3Zyn0KYJLEkc560ua0JIUm5YBj6iofsQ3csSvpXepolVI9STStOGozbXJWMDJx1NdRHZQwrtS&#10;CMDH93r9fWsC1mNm4ZBkDjHqK0X16ONAfKf6CvPrqpOWmw4VE9xuraPBLbvLGoikQE/KMA1zOfxH&#10;tWzJq02rzraxDyEc/Nn5jjv1q+PDlp5arhtwH3gx/lVwqewVqv8Ama7mFpd6LG8EpBZMFSFGTium&#10;tdWtrxwkT/PjIVhisa68NTRnMLiUZ6NwasaPoktrdLNKQAoOAOuaVb2VRc99Qv0Na6tUu7don5Dd&#10;/T3rjbq2eznaKUfMO/qPUV3OPwNVr3TYL9QJVzt+6QcEVz0KvsnZ7DZzGmanLYTBYyZIz1T/AArr&#10;YJfOjDgYBGcHtWbFoCRMMSEp/dx1/GtSNBGoVeFAwBTrzhN3iiY83UdQTiikbpXMWVb3VILADzCS&#10;x/hXrVEeKbbPMU2P90f41Q1LSLya+lkWIyqxyrbhwKIPDdzL/rHSL/x6u6NOgopylr6k6mxBrtnP&#10;j955ZPaTip21C2A/4+IuOvzis2DwxDGw8yRpR3HTNZV9pU0F06pAxjz8m0ZwKlU6U5WjINS3resR&#10;XirDD86g5ZscfhWMOBjPHpUkttLb4MkbIpONzKQKjBzXo0oRhG0RC0UUVsAUUUh4oAWk57UE47VI&#10;kDSdio9aTaE3bcjK57Z+tWbS6u4sCGR8D+Efdp6WaKMn5j6Gtuw0pHiSSReCMha5alWEVqrmfO5O&#10;0SC31a7OAUiZv9lT/jVxZr+YcRRoOu5gf8a0EjCABQFA7Clx615jnF7RL5ZdWYVxpuoytuLRtz/E&#10;5z/Ksu8ivLdv3iMq/wB8LxXYkZpGXcOa0jiHHdIfJE4ZZ5SRhyWyMfWu4hJMaFuDtGarppdsk3mr&#10;Agf1H+FWgKVaqqlrIpRSFooornKCiiigAooooAKKKKACiiigAooooAKKKKACiiigAoooNABRSDNL&#10;QAUUUUAFFFFABRRRQAUUUUAFFFFABRRRQAUUUDrigCZFqzEvSq8dW4jXPJnqUIk6DinUgpa5z2Fs&#10;FFFFAwooooAQjNQSL1qeopKpbmNVXRSkHWq5GDVqX6Yqs3B9a6onhVlYSijNFaHKFFFFABRRQTig&#10;ANRT2yXMRjkUMp7Gn+Yucbhn0zS7gOpx9aNgKFnodtZSb0DM3be2cfSrkqsIjtwWA4DdDT9woyD/&#10;APXqnJyd27iOZ1Ce6uV8qYrCgP3EBwaqCzjGMZPFdgVDdcGo3tY2+9GprphiOVWSsYuEnszl0RF6&#10;IKfznn9K1tQ02KOFpY1wRyee1ZIJ/CumE1PVHNKLi7MKKKK0ICiiigAooooAKKKKACiiigAooooA&#10;KKKKACiiigAooooAKKKKACiiigAooooAKKKKACiiigAooooAKKKKACiiigAooooAK07HS0kjEkoy&#10;T0HtWZWtYaiixLHKcEdD2rCtzW900ha/vFv7BbjpEv5VKkSR/dUL9BSLNG/3XU/jT689t9TqSXQX&#10;OaQkAEnoOpoxms7WZiqLEvRuTTjHmdhyfKrskm1WCM4BLsP7tY0jmSRnPVjk0zhQOgAoVg4yDket&#10;ejCmobHHKTluLVmwnW3uAz8AjGfSq3bNGfQ1ckmrMlOzubk+qwxjKneT0AqGwvnuLkiRsLt4XtWT&#10;39KcjFHDDgg5FYKjFRa6mntG3c6br05qrf3oto8DmQ9BVAaxMExhd/ZqpO7SOWY5J61lCg7+8aSq&#10;K2ghJZssSzHqTSUUV3HMFFFFABRRRQAUUUUAFFFFABRRRQAUUUUAFFFFABRRRQAUUUelABRmoJ7h&#10;o34AIphvvl+7g0+VvY0UJPYsl1BwSKA4PcfnVOOA3GWY4FPFj0IYj8KbSXUfLFbstHikZwi5PSmG&#10;aOIbWcA+9V7mZZcBScCkk2xRg27En21P7rflUiXCSHA4+tUkiYj5VNKsT+YuQRg1o4o1dOJoUUHt&#10;n0ozx6VkcwUZozmo5ofNXG4rznigatfUZLdIMr83TqKqrIwyAxxTjbyA9M/SgQSH+A1slFHXFQSI&#10;8cgkbuc1YhmVpQDGFzxkU0WkjdsVNFaBCGJyfaiTiKcoljOCQKOvFIevHSg81gcgZxmoXukQ45P0&#10;pl45UqAcDvVXI7c1rGN9TohTTV2XFvEY4ww+tT5B6c+9ZmN3HOav26lIgD9aUopbEzgoq6FklWPr&#10;ULXuOg/OpZoBNzkg1WaycdGB9qFy9QiodRPtEm7OePSrcMvnJu6H0qstmzH5iAParaKEXAHFEuXo&#10;Oo42shaKKKgwCnAcU2n1LKCiijvycfWkAUUoBY8An6VKLSYjIjbFJtLcOpDRSuChwwI+opOcdMUx&#10;hRRRQAUUUUAFFFFACNTaWkqkSwpGpaRqZLGnpUb9KeTUTmqQyvMcKaxdRbahzWvOeCKwtVf5T+Vd&#10;9BXZMnoctqb4Rq4bXJMK1djq0m1SO9cJrknB5r6vDq0TlZxGtPljXKXRwTnvXSaw3JrmLo5NdaIK&#10;h649ayJ7aVJmO0tk8MBmtdhim4x3JqJwVRWZrCbg7oyobaSSQAgqBycjFawyMevekB60uQCRnkUo&#10;U1T2Cc+fUqz6gsbFVBLDv2qrJqMrdgBUuoQquJFwCTgiqDGuWpOpGVmzqpwhKN7CySNLyzEn07VP&#10;pxXc54BNVSeDTCMdCRWUJcsuZmko3jyo2iQe4/OkBzWNHGZZFXJyTwc9K1o1MSBWYv716FOo59Di&#10;qU1DqI1NJpzUw9a3MCN6YxqR6iIoAQnFRsc09ulMPWgBo+8aaeD+lPHBJojie4mSKJS8jkKqjuSa&#10;AIyc4x64zW7pHgy+1DEk3+iQ/wDTQEMw9h/jXXaB4Xg0aNZXxNeY5kI+77AdvrWySSa9SlhOtQ86&#10;pintD7zDsPB+mWA5h+0t63GH/IYwK1kgjhULFGkSj+GNQoqQn1pD6V6UYRitEcMpSlq2Lknpn86r&#10;3VpBexlLiGOdT/DIgbNTPkKSF3Ec4yP61xmuWviTU3kVYvLtCeIoZlBA9+hNTUlyLa5VOHM97GB4&#10;p0i30XUhDbyh0Zd2wsCyexrIrQl8PalBkNZyj1x8wz+FVpLC5j+9byr7lDXhTi22+W33nsxask3c&#10;rHrSUHIOCpBHUHqKKyNBMc0N0pc80jdKYIbSN0paRulIBKKKKAEPFNNOPIptMBG6U2nN0ptIBpFF&#10;KTSUupXQKYetOPFNNUSIxptKetJUsApp606mnrSAaRTT0pzGmt0oAbRRRSAaetNbg049aa/WqAae&#10;lMannpTGoQC009adTT1qQEbpTaVjSHimA09aY3FP601ulAIa3Sg9KQ0HpQAlBopD0oAYeBikp1NP&#10;WgBDTT1px7Uh60kAwmkpT1pKA6DT1pCM0pooGxlB6UGg9KXQQzvRR3peoNHQBoOTS01R1p9NANf0&#10;pKVjk0lAMTOKb2pSeaSmACmt1p1Nf71IEHagd6KB3piGt1pKVutJSGxG6U2nN0ptSUhpopKKCT9u&#10;tvOe9Q3NnFdxlZUDD9fzqbI9aXNfj601R9GYk2ivED5J8xR0Xpgf1rM+y3n2jaYH2+uK64ikxXTG&#10;vKKs1cy9nHc5trOdeTEwFU5rkQvtKtkeoxXYEZ9vpUVzbR3KFZEDr6HrVRxGvvIlUUjl9P1NYr6J&#10;nUKucFgegrrEbKjuCM5rlNX0b+zzvQloWPAP8P8AjUFtql1aIEilwg6Kwzit6lJV0p02aJcuh2e4&#10;HoaTPOSPxrlz4ivCR8ygeyipk1i4nAImI9sCuZ4aa3FKfKdHuHbmlzzWFDrEyMPMIkX34rVtbyK5&#10;HyNzjJWspU5Q3CM4y2LFFMkmSJCzsFUdSaxbvxHGpK26CTtvJ6UoQlUfuos3M80ZrjpNXvJesxA9&#10;FAFRi+uVIIuJARz1rqWEnbVhc7QYycfpxSj/ACK5e08Q3MTYmxOPpg10VpdxXkIkibcp/SuedGVL&#10;4guTmk6UjOFBJ4A6k1k3XiOCBisSm4wcEg4A/GojCU37qA0L6JZ7SVXUEbT17VxCdD+Fa954je6g&#10;aNIfKLdSXzx+VZPAr1MNTlTT5hMWgAsSACcelB61asgNpPeuqTsrkSfKrkAgkbohqRbNm+8dv0q2&#10;cnvRgelZc7OZ1ZMiS2ROcZPqal7Y7UUVD13M229xHcIpJGcCr+meIoPIVJ8xlRgEAkVRIyMEZFRN&#10;axntj6VEoRmrSNaclDc3j4hsc8Sk/wDAD/hVq01CC+UtA+8DrxiuTNkuOGIPrVnQ2a11VFPR1I47&#10;1jOhBRbi9UdEZqT0OrzRSA8j6UE4rgNRaKQE9/yoyKVwFopM0Z/E0wForPu9ctbVihfe46qvaoYv&#10;Elo7fMWjHqwrRUptXSJua1FRQXUVygaKRXX1BqTcP/1Vm9NxoWigHNFAwooooAKKKKACiiigAooo&#10;oAKKKKACiiigAooozigAoozRn2oAKKTNG4e/5UCFopVRn+6pP4VILOZv4MfUipckuppGnOXwpsiz&#10;RnParK6ax6uFPtzTxpyg/M5b9Kh1InQsLWfQp5pNwrR+yQIMlQfqaPPt4jgFRS9pfZGn1Nx+OSRn&#10;qGfhQSalS0mznYQPc1Za/iH3VJ/Co/7ROeIwB65pc03shqlh4v3p39CSO1YdWA+lWEj2fxE1Xjkm&#10;lwfug1YUMv3jmspX6no0owteKfzJaKTNLWZ2BRRRQAUUUUAFMdd3enGoZGPrimtTOclFajHtd38W&#10;P1qJ7BuocE+4xSPK69GIqFruZT9/P1FbxU+jPLqTw/2osV7KUdAD9DTfsk4/gP5injUJPQGn/wBp&#10;cD91z67sf0qv3i6GFsI/tNf16FYxSKcFSKbyDyCPqKurqKk8oR9DmpPt8RHzEqPcZo5pLdB7GhL4&#10;ahnZoJyK0Td27D7wP4UbLeT+6aPad0P6qn8E0zzvU7aaG7l80McsSrHnioIp5YGzHLIjezV6PPpN&#10;pdLiSMOOoOcYqhL4RspMld6n0yK9GGOp25ZozeCrLaz+Zyaa9exYLSBx6Mo/nWrBrzsgLRA59Gq4&#10;PBUaklJ9p90/+vRL4UmQDZOjDuGUj/GiVXDTOeeGxK+GL/Ajj1qNuWVl+nNS/wBsWp/5aYPoRVSX&#10;w3eo3yorj1DgD9aYdC1Bc/6OceoZf8anlovaX4nO4YiO8H9wt/qazI0cS4B6sazu/tUz2NxGCWhk&#10;GOpINQngAnI+orqgoxVos5J817yQUUdenJ9BR3x39K1ICilwfQ0n4GgAoooOR1BH1oAKKKKACiii&#10;gAooooAKKKKACiiigAooooAKKKKACiiigAooooAKKKKACiiigAoopGYIMtwKAFopA4K7s8etR/ao&#10;s43Zp2uNJvYlopscqy/cOfwp1ILNBR3pksojQkEZ9KgtrksSJCB9aaTauUotq5aqncyOsmASB7VZ&#10;81CcbgabcqXj4GTnPFOOj1HD3XqhI5GlWJY2CuzBfzrq4IzFGqE7iByfWuIjdoZVdQdykEA10lt4&#10;jtGTMp8lz1XBNc2IpyduVaHVGKjsa2cVz2rXiG/Kbs4447VPeeIohGwt8yOeASMAVgbHfJIY59qV&#10;Ci0+aWgSSkrMuXKM8WFBPfjvUFm4UlWOBjpRHctEhQrkjpmocnk+vau1RdmmZxi+VxZYmuSDhGx7&#10;0kV2wGJDn3FVx9BRVcitYvkjaxoiZCM7wKYbqIHG8VR6dKPWp5CPZLuaSsHXIORS1UslOS2OMYzV&#10;us2rM55LldgooopEhRRRQAUUUUAFFFFABRRRQAUUUUAFFFFABRRRQAUUUUAFFFFADXiST7wzURs4&#10;yemBU9FO7RSk1sxFQIoA6CqtxcOGKDK/1q31qKaATDnhh0NCaT1Kg0neRRIwemPrT0jdyODjPpUy&#10;WZDAsQQKtemAOK0c+xtKrbYRRtUDoaXp70daKyOUOpqvcXDRtgDNWKRkVuq5NCtfUqLSepXS9GQH&#10;GM96s9RntUf2aPOdgzUg4GKbt0HLlewufakLBQSeAPeimyp5iFfWlYlEDXaj+En6mopbppD8vyj0&#10;FL9jcnG4DHpThZNjHmY+larlR0r2aIQ0r8Ak1LHFMWBOQvvViG3SEcDJ9TUmOaly7IzlU7Ia8ayD&#10;DKDUH2Ibs7jj0qzRUptbGak1sxqRqg4A+tOoopE3b3CiiigA59aKD+dSQwPO+1V596TaW4EdFT3F&#10;nJbAFwCCcZBqD8KE01dDt3Cn0scEkpwiMx+lWYtLnb72EHqTUSlFbspJvYq89uav2umGUBpRt9vW&#10;rVrpsdvgn53/ALx7VcxzXJOtfSJtGn3GRQRwrhECin4H0paTNc1+5stBk0KzJtcBgfasG4j8md48&#10;5Cnit2adIELMcY7VgyyGWQuR97muqhe77GNSwyiiiusxCiiigAo6UUHpQAyiiirICmnrTqaetAhp&#10;6moXPJqY8E1A9WhlW4OM1zurtwa6C5PytXMau/Nelh1eRnPY5PWX4P0rgtbfIbmuz1qTG6uC1pzh&#10;q+spK0TmZx2rP81c5cnB/GtzVHy1YNwctW5PUhbmkPSgnFITmmADpVC/ifeXUEp7VbuJxbKCRuya&#10;iTUU25KEH+7XPUcWuVuxvTUl7yVzM3AjqfxoYU5zuZyFAycgCrNvYCRAzNjPauGMHJ2R2ykoq7KT&#10;DimMDjOOK0JLe2h+/Jn2qJr5IxthjAHqa09mo/EyOfm+FEdjETKHwdo74rQPNZv2+YHJbcPTGKvB&#10;w0Yk6rjr2rqoyjayOeqpXuwYj1prHv2qodUQMQEB7detW7BG1a4jht18yVjgIK2jOM3yxZhKLirs&#10;iY/jTSfr+Vd1aeAIEjzd3LyyHqsfyqPbPeue8VaDFoV3CsLs6SqSA3UYOK6pUZwjzPY5o1oSlyow&#10;2NRk4zT2OCfT1oiKCVC4LR7huCntmsTYjY4x6mptPvDp9/BcgbvLcHGPvDoR+Rr0O28OaHfW0c0N&#10;orxSfMGLNn+dWbbw/ptjKHgtERx0Y5bH5mu+OFndSTOKWJjqmi8rB1DAFQwyAaU8UZwOnTp3pGNe&#10;wjzGIaaPvGlJxTC3NWIeelN/Sk3UhOadgEZvejcQMk4xz1x70gJDDFcn46vbyK2jt4Y2FvIP3kij&#10;r/s8dP8A61Z1ZqnByNIQc5cpzvi3VItU1l3g+aFFEYf+9jqf1p1p4P1S6QOIURSMjfIATWn4Q8Mu&#10;0wvbyMrGuDHE/c+p+n612/J68n6159PDe2vUq6XO6pX9naEOh5w/gfVVPEcZPtKKgk8IatGCfsu7&#10;H92RT/WvTR6EUhP+TW31Km+rMvrU12PHbi2ltZCk0TxuOzKRUTZGODzXsU1vHcxtFKiyxsOVYZB/&#10;CucvvAdjPMGgkktR3VOR+Gelc88DNfA7m0cXF/ErHnxYDrxS16cvhewTT3tEhG1h988sW7HNeaTx&#10;NBNJG4w0bFT+Fc1ahKhbm6m9Kqqt7EdM704nI96SuU3EY000p60h6UANPWig0VPUoQ8im048U01Z&#10;I09aSlPWkqWAU09TTqaeCaQDT1prdKU9aRulADaKKKQDT1prHJpe9IetUA1ulMbpT2NMbpQAtNPW&#10;nU09aQDSKaelPbpTD0oAbTSc08d6YRigFuFNanA4pGxQA0nFITkUNSYzQAlNPWn7SOxz9KaR3oAa&#10;aQ9aXoc03rmkA09aSlPWkoH0G0hOKWkbpS6ANpD0pccUh6UdBDaOxoo7Gn0AF6UUi8iloAaetFB6&#10;0UAxpFJSsaSlcAprfep1NbrVAJSjvSUtIBrdaSg8mkPSjoAhORSUUVJQyilPWigk/Z9PE8OPnikX&#10;6YNTR+JbNj8zNGPUr/hXLFgOp2++aBz6/WvzV4Wn0PoLncwXMdygeJt6nuKlrhra6ls5Q8T7T79C&#10;PQ11mlX66hAXClWU4Ye9cVag6WvQpMu02RgiFmO1RyTTqbJGJUZGGQRgiuYZzGrX1xekoigQDpyD&#10;n3rKHHHcdq7FNHtkx+73EcjLHim3ej291GRsCv2Ydq9CGIhD3UtDNKXU5DqOOnrQuV5BINSXNu9n&#10;O0coO4Hg9iKFt5nGVhkYeoQmvQ5k1e4yWO8IA3jcfUU24uBMAFBUZz1qNo3X7yMv1GKRVZ2wqlj6&#10;AUuWO5HJFO43B9z+OaQYB4A/rWvZ+HZrlQ0pEK9geWq6PC0GPmlkP0IrGWIpxe5ZzmfY0c+hrpR4&#10;XtR/y0l/Mf4Uv/CMWvd5D+I/wqfrVMdjmSOOQamtryeyYtDIUJHJ25z+FdB/wjFp2aQfiP8ACg+F&#10;7Y9JJR+I/wAKl4ilLR/kFjCudUurxdsspZOu0AAGqwzXQTeGUVMxyMx9Gx/QVmNYopIJYEEjBrSn&#10;UpvSBDmo7kNrCkqkuMnpipmtIyOFwakjjWNQAPxpxobu7nK5u+jKRtpAcBd30qxbRmKPDDknNS8k&#10;f4UY9qbk3oxSm5KzCiiipICilwfTNJ+FABRR+FFABVOW4ZJ1dPvIePrUtxcBQVU5b1qnj8TWkY9W&#10;dNKLWrO0sb6O9hEiMG9QOoPeppJUjjLs21RySe1cTDPLbvuikKN6in3F9cXa4mmZx6dBXG8I76PQ&#10;6LmheeIpnlP2bCRA4yRndSxeJ5l+/Esn0O2scDA9aWutUKdrWEbv/CVDH/HsQf8Arp/9aqV5rs92&#10;Cq/uUPUKev41n0UKhTi7pDEwc9f0pTyeuPpRRW9hBGzRNuRirDowOK1LbxFcwYEoE6+p4NZdJ1rO&#10;VOM17yA6y0161ucAv5bn+Fh/WtEMGGRyPUc1wQyO5P1NT219cWZJikK/7PUVxTwnWDGduDmis/Rt&#10;ROoQMXwJEODitAnFcEouL5WMKKTNG4VIC0Um4fSlGW6KT9BQPcKKesMjnARvxFP+wSN3VfqalyS6&#10;mqo1JbRZDSZq2umg/ec/hUgsIl6kn6mo9pE3jhKr6WKOaQtj/wDVV/ybaM/w59zSm7hj4XJ/3RS5&#10;77Ir6qo/HNIorFI3RGP4VILOc/w/masPfr/Cpz71Eb588Kv5UXm+gcmGjvNv0FGnE/ecKfbmpV09&#10;B95yR+VVmu5m6OF+gqN5HkPzMTRyze7H7TDQ+GF/Uv8A2WBOSo+pNL9pt4+NwGO2KzSPx+poAI75&#10;9qPZ33YfW+X+HBIvNqKD7oJ/DFMOosT8qAfU1UJ9ST7UZHpTVOJnLF1n1sTteTMfvAfQVG8zt95y&#10;RTN3sakjgkmOFQ/U9Kq0Y6mXPVqO12/vIivfk/U0KNzYAyfSr0enqoG87voeKe1xDbjC8n0XrUe0&#10;6RN1hWlzVXyogisXf77FB6d6sLFDbfMcA9MtVWS+lf7pCCq5LMcn5j6mjllL4mV7ajS/hxu+7NA3&#10;wJwgz9aRJGc8nP0qnCrOQq8n+VaKIsAyTzUSSjojoo1Kld8zehMgwMmn1U88ueOlTRNkZrJqx6EK&#10;ik7Ilopu4Uuak1uLRSEgVGz0xOSQ9uRxVSRuTUscvz4NQ3Q2OD0Bq4qzscdaV4cyK8jVC1Odsmmd&#10;a60jwpyuxKKKKZkGM0YoooAPxoPPvRRQAdOmR+NOWRlOQxH402igabWxKLqYdHNO+2z/AN/P4VBR&#10;U8q7Giq1F9p/eS3GpTxx71VW2jlemapDxacZa1x7CTP9KsH6ZrnLlAlzKo6Bq2pUqc7poU8XiIaq&#10;X5HQxeKoWB8yF0PopBH9KsL4jsHUbnKf7LIa5EjPbP1oI5z0rZ4Sm9roI5liIrWz+X+R1z6lpVww&#10;3PGx6ANGT/Sl/s/S7mThY2bGcK5H6A1yGPf86CM9QMelL6rb4ZND/tDm+OnFnXnw5YP0jI9CHP8A&#10;jVeTwrBt+WZlbPVgD+FcwBjoxX6GporyeBcJK6j0DGj2FVbTH9aw8/jor5G03hLJ+W5/OIf41E/h&#10;SdWwksbr6tkf41SXXL9MAXBx7gH+lSr4ivlYEyK4H8JUY/SjkxK+0g58DL7DX9eoj+Hr8MQIlYDu&#10;HHP61G+i3sa5a3b8CD/Kra+KbsHmOFh6YP8AjUsfiyXB326E/wCyxFPmxK6InkwL2lJfIxpbSaBQ&#10;ZInQH1FREgdePrXTr4sg2jfDID/s4I/nTx4os2IDLKo9So/xo9tWW9Mbw2Gfw1l9xyo57H8qM11v&#10;23SblvnMOSOrqB+pFNNlokrZBhJ9pcf1o+tW+KLQfUL/AAVIv5nKfgaM/jXWDQtNnH7o8escmf8A&#10;Gmt4WtG4V5h75H+FH1un1uL+za/2bP5nK0tdFJ4STd8lwQPRlFVm8JzhvllhI98g1osTSfUylgcR&#10;H7P5GLRWtJ4ZvYwTmJh7N/8AWqtLo17EoY27MD/c5rRVqb2kjCWGrR3g/uKVFWDp92pwbWf/AL9m&#10;oXieNtroUb0YYNaKUXszFxkt0NooPFGR61RIUUuD6UnXgcn0xQAUUUA59qACg8CiigCKecQ7cruz&#10;VWaXzj0wvpVu4TfH7iqKIzHABrWCW500+W1wDtGMKxwaWOESvtJAHXJpXjaM/MMU2tOmhtutCyIv&#10;s0TsGyexAqKO4ZGGTkdDR55aAxtz6VH6/WoUd+YiMdHzE91EWIkXkYqv945NWbSbho2/Cq7KVdgR&#10;jninHT3WEbr3WJsLcL1q8j+WqKT82OapZI5BwaAxDAkk85yaJR5hyjzbmi0atwyA/WonWOIZK80f&#10;akwCc5o+W6Q9QAaxSa3OZJrfYjF76R8fXinfbRj7tN+xD+9xTxZRj1JqnyFv2ZUkkMkm44oPBxVt&#10;rNSp29feqroyEgj8q0jJPY2jKL0QlJnPY1LHbtMM/dHvUn2Ef3iKbkkDnFbsrgF2CjrVqOzUHLEk&#10;1JHAsXI5PqakrKU77GE6l9gUbRgDA9BRRRUGIUUUUAFFFFABRRRQAUUUUAFFFFABRRRQAUUUUAFF&#10;FFABRRRQAUUUUAFFFFABRRRQAUUUUAFFFFABRRRQAUUUUAFFFFABiiiigAooooAKKKKADsaKOpA6&#10;1f06wW4VmlTIHABqJTUVdjSb2KOKVEaRgqglj2Fbf9lW2P8AVj86lgtY7YYjUKPSud4hW0Roqb6m&#10;bDo7t/rCFz1HetK3tY7ZNqDj3qYDFFc0pynubRio7EbwrKu11BHoKZHZQxD5Y1H15qejOKi72Ksn&#10;qAUAcACjr6GoJb6GHq+T6CqUur5/1cfH+1VKEpbIHNI1KRnVeWIUe5rFfUrh+NwUewqs8jscsxb6&#10;1sqD6szdXsjZk1OCPIDb2HYVTl1eWThF2D+9nJqieaCfyraNKKIc5MdIxk5YlvrTevU0UVtYgKKK&#10;KACiiigAoNApp60wEoooqiApppxOKbQIY3eoZOlTMary1pEZSuj8jVyurv8AOa6e7PyNXIau/Lns&#10;BXr4VXZlM4zWpcs9cJrMud30rrtYlyXNcRrEn3vpX1MVZHOcpqLZNYsvLGtXUG+ashzlia0JZF15&#10;pcUmMCnDpQMjmhWZNrfhWe9hKjEKNw9a1fwzSbSRyaynTjPVmkakobGXHYSs43LtHrS3l2wYRR/K&#10;oHJ9a0yOMZ/IVnS6eCWbcOeRk9aylTcY2gbRqKbvMz24PGMe/NMY89ePStGw0K/1YuLO1klVOGbG&#10;FB9MnjPtV9PAGtyEA2wT3dxWEaNSSvGLNpVacHZyRzrdMjtXUfD60s9Q1Sa3vB5m2PfFE2cE5GT+&#10;verMPww1J3Xzbm1iXvtYsw/DH9a6jw74MtPDsvnrJJcXJUrvbhVz6D/GvQw2GqqopSVl5nDicVSd&#10;Nxi7vyNS80awv4PJuLSOWIcbT2+hHT8Kg03QrDRfMFlbCHzPvHJYn8STWh0AA7DH1pp6176hG/M1&#10;qeDzyty3dhrkE/XsK47xzpNzezQ3cStJGsexgvODkn/Cuw5DAg45pg474Hf3qp01OPKyYTcJcyOX&#10;8NeGLeGzjuLuES3UnzYkH3Pwq5qnhew1NGJhWGbHyzJwVP071sk4I+mSfWm1UaMFHlsU6k3LmuY3&#10;hvSrjRre4tZSGjEu+N14DAjnitZgQKdj2ApDWsIqCUUZylzO7GZzTW6U44prdK2IA1GfvVIfWmEf&#10;MfpTQICeKSiiqGMI5+lKDxjGPSg0mcUWEHTqSaAaQnNJnFFhigYNIaM5ppNVYB1NbjmkyaRjmmhW&#10;A8iuc8TeE4NRSa6t8xXeMnAyJPY10NOXORj25Pb/ADioqU41I8si4ScHeJ40x68YHHem1Z1FUS+u&#10;Vj+4JXC/TPFVq+Was7Hup3VxpFIelKetIelIaG0UUVKKYh6U2nN0po5qiRtJRRUAB6U2nHpTDxQA&#10;h601ulKaQ0ANooooAZTT1p9NPWmAwimmnsaaaOgB2zTevNOJ+WmDgUgBulMPSlPWkbpQA2mnrTjx&#10;TT1oGgpG9KKRutAhrcLmlige5lSKJGkkc4VV7mgnHPSvQvCOhLp1kl1KubudQSf7q9hXZhMNLFVO&#10;RaLqzCtVVKN2Y9n8PZ5Ig1zdC2kP/LNI9xH45rJ1/wAL3GhhZd32i3bjzlG3B9CK9QA7nPrwelVr&#10;m2ivLd4Z4xJE4Kup7ivo6mVUJQcYK0u92ebHFz5rvY8dchR1GPWp7LT7nUH228Dytj+Ef1rR1jwr&#10;faddNHHDJcQMTtkjUng+vof8K9JtIhBbQoF2hUHHTsK8bC5fKtOUat428tzuq4hQinHW55Vf6Hf6&#10;bH5lzavEn97gj8xWeeBn1r2eVRLGyMu5WGCMZyKwz4M0bORa9eRiR8D6c12Vsnlf9zLTzMY4xWtN&#10;fceY55obp/8AWr0ibwPpbqQsckee6yEn9c1k6l8PmUA2NxuUfwT8H8wK4qmV4mnG6V/T+kbxxVOT&#10;7HGH7opp6VPd2k1jcPBPG0UinlW/nUB6V5TTWjOrcbQelL79vU8UjdKXQBEGFpaF5WihANPWig9a&#10;BQDGt1pKVutJSGFNbrTqaetMQlFFFHQBtIaWil0AYTiikIzSnikUNPWig0UEn7Ytp1qwx9mi/wC+&#10;BWBrGjCyUzw5MX8QJzt/+tXUZpkqK6FWGVbgg96/JadWVOV7n0TOEPpXSeGE2Wkrn+OQ/pWBd24t&#10;LuaEHOw4z/Ktrw1PiOWJuMtuU+tehiPepXRNzfopNwpc15JYUhGRTJplgiaRztReSTVfT9Ti1BWa&#10;PcNpwQ4wfrTs2r20ETvbxyMC8auR3IzTwm0YXAHpinZopDGmNW6gUgiVTkAA+wp9FArCCloppcKC&#10;ScAd6BjqKjjnjlXcjBl9VORUlABRRRnFACMM1zOqgRaqwGcSKGx710ruEUk8Ada5Se4+3ajJMPuK&#10;dq/SurDq8m+hnUty6jqKKK7jgCigkKASQKie5Re+76ULXYaTexLSE4GTwPeoGvFx8oOfeq8kryn5&#10;jx6Vag2aRpye5LLdsxwnA96iMjk53kfSmAYpa2UUjpUUtCUXMijGc/WmtM79Tj6UyijlQcq7CD/J&#10;paKKooKKKQ8HFAC0Ug5OO9GfXj60gFopCwB6j61LFazzg+XBLJj+4hNJtLVgtdiOitCDw/qE+cWr&#10;pj/np8v86vDwTfN96W3H/Aif6VjLEUo7yRvGhVltFmBkf5FLXWQeCIgf3t1IR2EYA/U5q2nhXS7U&#10;7pGaTA5ErgAe/auZ46kttfkbrB1Xq9PmcOWA68fWnx28twcRRySN6RqW/lXcl9Bs1z/oIwM8bWb/&#10;ABqJ/GGm25CxLI6/9MkAH6kVH1upP4KbL+qwj8dRGV4bsryG4mD20sauB8zjAyPr+NdGtjKf4lX6&#10;1jT+OVORBbMeODI2OfoKrQeNbnf+/hiCEY/d5yPzNc1SliKr5+WwcuFhvJs6ddO5+dz+HFP+wwp1&#10;JP8AvGs2HUjeRiSOUsp4yD0pxdm6ux+pzXHyTvZsft6Efhp39TR/0ZP7n50hvYUOFBP+6Kzs/Qe4&#10;FGT60ezXVi+uyXwRSLzagD0Qn/eNRm/lJ4CgVVBpSapU4roYyxVaX2iR7mVud5HsOKjZ2bqzN7E0&#10;lJV2SMHUlLdhgZ6Y96UHFJRTMxxakyaSigBcmgGkoPFACk0Z96WONpT8ilverUWnDrIf++ahyUdz&#10;anQqVfhRU5Jx1qeOykkwThQfXrVvdDbDjbkenWq8uos3EY49T1qOeUvhR2expUdasrvsiZLaG3AL&#10;HPu9Nk1BUOI1JP6VRZmc5di31pKFTvrImWL5Vy0Y8qJZbmSZuWIH90VFjnrx70Up461qklscMpSk&#10;7ydxKlggadht4Xu1OtrRpzub5V9D3q1NcpbrsjAyPTtWcp62juddKguX2lV2j+YpaOyQADLfrVKS&#10;Zpm3NxjsKjLF23Mct60Z96cYJb7k1MQ5+7HSPYsxHcwC9fSrzsIo8HqaqadF/wAtCDnpTZ5/MlwM&#10;7RWTXNKyO+nP2VLne72LCyEU7zaqBznrS76fKJViyZKY0lQGQ+tNL0cpEqw9pCOnWrDgXdvx1xkf&#10;WqDMe1T2M2yRkOcNyKco6XJo1k5+zltIqentwaKnu4vKmPGA/IqCtk7q5504OnJxfQKKKKZAUUUU&#10;AFFFFABRRRQAyadLddznAqumq27/AMRH1pmrWzTxqV/hPQVikENjv6GumnTjNXbMJzcXobs2pwxL&#10;lW3n0WsN2LuzHqxyaQ5z6n2o/DFdUKahsYym5bhRRRWpAUUUUAFFFFABRRRQAUUUUAFFFFABig9O&#10;1FFKwCgkDAwB6DipVvLhBhZ5VHoHIqGik4p7opSa2ZaTVbyM5F1Kfq2asx+I76Pq6v7MtZlFQ6VN&#10;7xRrGvVj8Mn95s/8JVd4/wBXCT9D/jU6eLG2jfbgnvtauforN4ak/smyxuIX2zqR4qtjjdHKD+H+&#10;NOXxJYyuAwZM/wATqP8AGuUo/DFZPB0ul/vN1mWI62+465LvSbliSLfI7uoH86WSHSJhtBth7qwB&#10;/SuQx68/WkxnsB+tL6rbaTK/tBtWlTizrX8PafOBtLL7o/Wo/wDhFLUniSYexYf4VzId16Oy/Q1M&#10;L+6XpdTD/gZ/xpexrLaYfWsNL46JtP4SAJ2XB9gwqsfCt2DjzYT9cj+lUotYvYiSLl2yMfMc1Yj8&#10;SX0a4LRye7L/APXp8uJjtJMOfAy3g18xX8NXydAknsrf41Wl0i8hbBtpG/3BkVdHiq6/iihP0BH9&#10;asp4sHy77c+5Df8A1qObEx3imHJgZbTaMRrC5X71tKPrGf8ACq8qiAMWBXHUEc10j+M7ONwrxTge&#10;u0Hn86mh8S6deRsWyqdxIn9Bmj2tZayp6F/VKD+GqcPNN5zA5+XHqKjzXdpcaBcpn/QwCejqqn8i&#10;KJbDQrkrzajsAkgH8jWyxijo4NGywWnuzRwo5HFKUYDJU4+lds3hHTJpA6tIvsrjH8qdL4RtmQgT&#10;TDI4yQR/Kn9fp+f3EywVdbJfecJkhgR97sAalkmM2M4yOtdJJ4HbH7u6GewK4FV38EXin5JoG9ck&#10;j+lbLFUG78xm8LVvrEwKK2JfCeoxsAI0kz3RuP1qnJot/GxU2cxx3VNw/St1Wpy2kjN0qkd4so7e&#10;akinaEEAZqR7C7T71rOv1ib/AApwsZON3y5qnKD6mMvdXvIWG5LPh8KMVYV1f7pB+lZ0ieU+3duP&#10;oKntJEiUhiFJ9aiSVrownBWui3RgegP1pqSrLnYdxHpTjx14rMw1QDjjt6UUZooEFFFFABRRRQAU&#10;UUUAFFFFABRRRQAUUUUAFFFFABRRRQAUUUUAFFFFABRRRQAUUUUAFFFFABRRRQAUUUUAFFFFABRR&#10;RQAUUUUAFFFFABRRRQAUUUUAORC7BRyTVifTZoY9/DgdQvWmWbiO6iY9M1vrgj1z1rmq1HBpI1hF&#10;SRQ0u0CRb3XDN6jtWgBg9ePSlAxRXFKTk7s3SSCiijNSMKQsBz29aZNMkSEscD1rGutQe5JCkog9&#10;O9aQpuZMpJF+61SOL5UG9v0rOlu5ZzlpCo/ur0qtgDpTx0rtjTjEwcmxCOfX3NKBgUUVoIKKKKAC&#10;iiigAooooAKKKKACiiigApp604U1utNCEoooqiRG6UlK3SkoAjbpVeQ8GrDGq0xrWIGben5GrjNZ&#10;kwshrrr9tqNXEa65ET+5r3MGtTnnucLq0n3q4rV3611urPw1cVqz8mvpEjE5y+bLVlvxV+8bms+Q&#10;81YhrUo6UynjkUAKvPFOXLDKgsB3Azit3w/4Tm1QrNcbre1z6fM309veu6g0+2tYvLigjROnC9a6&#10;IUXJXZzzrxhotTy6w0+bVLlYbddzNzu7KPU+1dhaeBbKJF+0SSzy/wAWHwo+grcstNt9NEv2aMRm&#10;RixI/kPQe1WCea6adFR1ZyVK8pP3dEV7W0hsYRDbxLDGOiqP1PqfenkZznmnFuaaTXUlY5dXuJ0H&#10;/wBeo29qeTmoycGrQDTTT1pTTGrRCGk803saUk5prHArRIkYxyfwpueaU8mkH3jVoYhOaYxzTicU&#10;w1SJDNIx4oPSm1QxScCmE80pOaTvVIApG6UtI3SmIbQe1FITQMSiikzirELTT1pcimk80AFNPWnE&#10;4rJ1rxDa6JsE255H6Rx4zj1PPSplJQXNJ2RUYuTsjTI/D0rk/HWqzWptre3neEtl2MbYOOw4NVrj&#10;4gS5PkWkY9Glyf0FczfX0+o3Tz3D73c574X2A9K8vE4qEoOMHqzto0JKXNMruSxJJJJOcnmm05ul&#10;NPFeOeiNPWkPSlNIaAG0meaU0mOaEMG6U0cClNIelCENPWkooqQEbpTTyKc3SmnigBtNPU04009a&#10;AEoJxRSN0oAaeKaacelNp9QGnrSUp60lHQAPSm0rdKSkIaetNbpSnrSN0oGNPSmnrTj0pvWgaEpG&#10;606mHrQItaXbLeanawN92SRVP0716yc8cBeOgryOxvH0+8huI1DPGwYBuhr0nQ9ch1y3LxjZKnDx&#10;E8g+v0r6PKKlOPNBv3n/AJHm4yMm1LoavbFRgcmgtiql9qlrpozc3EcOegZuT9BX0spRguaTsjzF&#10;Ft2RaIIHH8zSDgVHFOlxEkkTq8bjcrKcgioBqdm7+Wt5A0n9wSAmlzQSTutfMrlfRGd4wluYdBne&#10;1dkcEbmQ4YLnnFYHgXVriW+ltJZXkiaPeu9i20g+/Yg12zqHUq6hlbgq3cV5xFdx+FfFE5QGWFWZ&#10;CF5O08/pXjY29DEUq7laN7P8Tto2nTlTtqejE5qK7u47K2knkO2ONdxJqjZeI9Nv0DJdRxH+5MwR&#10;v1rF8Z69aPpjWkEyzSTYyYmDBQDk8jvxXoVsXThRdSMk9NNfuOeNKUpqLRy/iPWRrmpG4WPy4woS&#10;PP3io9fU1BpGlS6zfpbRYGcszHoAKpdsdB/OtTw7rI0TUBM8ZkhZSjhfvY9vyFfExlGtXUq70b1P&#10;aacIWp9Njp/+Fe2IjP8ApFwZMHklQM4+lcNcWk1tK0MkbLIpwQV5P+NekWXi/TNQkCJN5MjcBZhg&#10;Z471rPCrPuZQz/3iuW/Ovo6uX4bFRTw7St21/U82OIqUm1UVzyT+zbyOEu1pOsY53tGQPzxTLW0n&#10;vm220Mk7d/LUtj6+lewON4KNlgRyG54/GooLSG0UiGKOHPXy0C5/Ksv7GV1aenp+Rp9cdvhPLpfD&#10;mqQgFrGbH+yu7+VUHjeJisiNGw6q4wR+Br2LkYwOTXE/EFrcT2qoq/aCC7MByV7ZrnxeWww9J1IT&#10;enRmlLEupLlaOPPWkpW60leAdwUwnFOJxTGpALRRQeKAG0UGigBlB5FFFIoZRRRQSfsxb+JmHE0K&#10;/wDbIYqS58TqE/cxMr/9NOlT2/huCIDe7SH8qsNolq45T9a/K3LD32Pf97scmxa4lyeWY5Jq8X8i&#10;MEHGwcYODW3/AGBbA5Xcp9jTX0MEcS8ehWtniIS06Gc4yfQwY9Xu4W3CctnnDHNbdj4ihuFAmxC/&#10;r/CarTaE4PyKrn24NVGthA+xk2sOxFOSpVVpuDqcvQuapefbz5SkiAHntuP+FU7S9TS7kOuWRuGG&#10;c8VXuZmQ7QMD1FVRnPX8a1hSXLy9AjzSfM2dva3Ud1GrxuGHt2qbcK4WKWSAkxuyH1VsZqyNXvFX&#10;HnEj3Fc0sJJfCza52OajkuYoh88qJ/vMBXGvqFy/W5kPsGqBsuct83u1Cwj6sLnXza1aQg5mVj6K&#10;c1haprTX+I4gUhHJJ4JNZoyB1x+tHPeumnhoQd9xFizvZbB90TYHdT0NbcXiiDaPMikDd9oBH865&#10;2pFt3dAw4z271dSlTnrILpbnTp4hs2GSzL9VqOXxLaLkL5jn1C/41zn2STPT9akWzzje2PYVz/V6&#10;Se5DmluyxeatcamfLH7qL0HU/WiOMRIFXpSogQcAfWlAx9a1SSVoqyOac3IKCM0f54o60jMqXbku&#10;FHSq4GKtTwM7FlGfbvVXnOMHPoa6INWOyDVrC0UgYEgDknsKt22l3l5t8m2lcN0bbgfmapyjHVs1&#10;SctEipnFGeOePrWvF4U1OQjdCsQP8TOuB+WavxeBZCMy3iq3okZP9a5pYmjHeR0Rw1aW0f0OZyPW&#10;jcM4zzXZR+BrYf6y4mb/AHQB/Q1OPD+kacq+aQQD1mk7/SsHjqX2bv5GywVXeVl8zhs84HJ9qnis&#10;7i4GYbeWYescZI/PFdh/avh6zfCCBWBz+7g7/gKin8a2sYIhheYg9T8oo+s1pfBSfzD6vSj8dRfI&#10;wLfw5qNzjFs0eTjMhAxV2PwTesQHmgUZ5wxJ/lU0vjiZh+7tI056s5bj6YFVJ/F+oSrhTFDz/AnP&#10;65pXxkuiQ7YSO7bNWDwNAB++uZHOf4AFGPxzVhPDOk2C5lIIz1mkAH0rk5dY1CVsteTY9A5A/Sqs&#10;kjynLuzn1LE0vq9eXx1PuD29CPw0/vO6kuNCtF3f6EMf3FVj+lQyeMdPhdgqyyHjJRRg/ma4mjnN&#10;NYGD+Jtg8bP7KS+R1Nz44zuFvbf7pkb+YFU5fGOoSqVVYYh2KqSR+ZrDorojhKMfsmDxNaX2i5Lr&#10;WoTSFzeTDd1CsVA+mKqyyyTEmSR5Ce8jFiabRW6hGOysYOUpbsbtAxgdO2aWloq7EhSEZFLRTAv6&#10;JdNbX0aAkRyHaVHTPrXV+grh4ZTDNHIOqsDXaQTpcRLIhDIwyDXlYuNpKSAkooorhAKKKKACiijO&#10;KACijPtTkUucINx9qBpNuyG5oJq3Hp7Pgudg9uTU/lwWoBJH1bk1k6iW2p2QwlRq8vdXmU4rWWUj&#10;5do9Wq0lhHHy/wA3HfpUcmoEHCLn3NVpJXl+8c+2eKVpy8jS+Ho7Lmf4F5ryKHhOfZelVZb2WXvs&#10;H+zUH04HpRVKCRjUxVSppey8gI3HJ6+vejp0oorQ5AoopVBZtqjLHgCgN9EJnHarlvZ7sNIPfFPg&#10;tVgG9z8wHQ9qhuLxpflT5VH61i5OWkT0Y0oUFz1t+i/zJLm8AGyPp3PpVI8nJ60dulFaRiorQ5Kt&#10;WVZ3kFOjTzXCD+Lim9xV6xh2o0h4PrSnLlQ6FL2s1Hp1H3Un2e3Cr1IwKzwcVJcTGaUk9BwKipQj&#10;ZF4ir7Semy0Q/fRvplFaHNdj99IWptFAXYuc0ZKkEdRzSUv86BF+cC6tg+3JAyMetZ/YetW9PmCu&#10;Yz0PIqK7h8mYns3NYx92XKd9f97TjWXoyGiiitjgClpKKBBRRRQMKKKXGetACGomtYZDlolJPU45&#10;qC51BbWTYwbPsKVdWtiOWKn3FWoy3SM+ZPRjJ9Jhk5TKN9eKx3Vo3ZG6g1ttqltj5XLH0AxWLNIZ&#10;pXdhgsa66PPf3jGpy9BlFFFdRiFFFFABRRRQAUUUUAFFFFABRRRQAUUUUAFFFFABRRRQAUUUUAFF&#10;FFABRRRQAUUUUAFFFFABRRRQAjoHGCKrpC9vICDuQ8EE81ZoovpYpSa0KtxagkMgCjuvWq3lt/dO&#10;a0+fxo6tnAyeKtTaVjRVGlZkVl5sRLh3Vj3DEVabVp4+ftcwPTAkNZ9xctuKg4wahSJpm4Bz60vZ&#10;qWsjVc3xN2/r1NZPE93ENqzSP7vipV8ZagFwFiPuyn/Gs1bFf4nJ9qgmiEL7VORUKjRk7cpvDETj&#10;pGb+83k8b3Ydd8EJXvtyD/OrkXjqNnPm2rquOCjZJ/DiuSpDSeDoP7J0rF1l9o7eLxlZTsE8udCf&#10;VR/jU665ptzEGkxtz0kjya4+CARKGHLetSnkntXJLCU7+7dfMylmNW9nZr0OrMuhTY3GxJPZwoNR&#10;nStDuZPkFszEdIpAP0Brk5oBIucYIHUVRHDZHY8GqjhX9mo0bxxsZrWmjuF8Iaf5jMksvP8ACHBA&#10;/SiTwnBtOydwf9rBFcZHdTwsTHNJET1KORmpl1e/U/8AH7OfrIx/rTeGr9Kg3Uw0vipanTy+E5ML&#10;5c6n13DFQnwrdg8SRN/wI/4Vkp4p1CNQPNDY7sM5/OtC18XXkqZZITg9lP8AjUOGLgt0zNrBWvKL&#10;Qj+Hr5CR5QbHcGqx027Gc2s3H+wa008VzhyWgjYegJH+NSDxb/etP++X/wDrUufEreKZl7PBS2qN&#10;fIxJLWeJcvBKg9WQiom+XrxXTp4qgZB5kTofQEEVK2taVNgybfo8RP8ASj29VfFTD6rQl8FZfM5P&#10;rRnFdWtxos5AC2+T/ejx/MU5dK0u5LeWEB/6Zv8A/Xo+tW+KLQLL3L4KkX8zkicHFFdV/wAIradp&#10;JQPXeD/SopPCkB4W4dT/ALQB/wAKaxdLv+BLy7ELovvRzQORmjNdCfCRH3bofjH/APXqu/ha5B4k&#10;jYduoq1iaT+0ZPA4iP2PyMaitL/hHdQBP7kYH+2Of1qKTRr6NdzWz49iD/I1qqtN7SRg6FZbwf3M&#10;pUVJLBJCQHRlJ6ZFRng4rRNMxaa3Cijp/wDW5pfrxTEJRQTij9KACiilwcdCKAEooooAKKKKACii&#10;igAooooAKKKKACiiigAooooAKKKKACiiigAopdp9KCMUAJR3FOSN5M7UJxTjBLkDYwzUtoLGlpVo&#10;vlCVwCzdPatIDFQwLshRRxgYqTJrzJNyk2dcVZDqGYKMnge9Nyar6ixFnKQccUkruw27Ehu4f+eq&#10;fTNZc+pSmZvLYbVOBVDHzHHPTrS4APFd0KKi+5zubZLNcy3BG9sj+72qLqaKK3SS2I3FXrTqQDFL&#10;SYwooopAFFFFABRRRQMKKKKACiiigAooooAKaetOpp600JiUUUVRIjUlKTTT0oBEbDrVWY8VZduM&#10;VUmPBraIjI1RsRsa4XX2xEfeu11V/kI9q4TxC3y4r6HBLU55nC6u2A1cVqpO412Grt1rjNUfLH2r&#10;30ZHOXR5P1qlJVy56n61ScVQho61JG4jkR2UOFIYqe+DmmKvNSROscquyCRVOSjHAPtTE9j07RtY&#10;h1i3aSBGjCNsKNjjjtg9Kvkmsnw1e2F3ZBLFEgK/fhB5DdyfX61rDn8OtepHVHjzVpNWGk0zrTz1&#10;po71qQMPWmtTmppq0MaTimNTycVGTVoQ1ulManM3FRlua0RI08mkfkUpOKY5yKtEsbTR1NBNITiq&#10;QCHmm0uetMJzVoQpOabnFBOKaxqgA8Ug5pMmkHAqhjiaaTRQeaAG5pG6ZpaRvu1QCA0hbigDNDDG&#10;MkCgQE4qrf6lbacB9pnSLIyAxwT9BVLxD4gTRLddoEtzIPkjOenqfb2rzi7upb25MszGVzyWI5x/&#10;QVw4jFKjpHVnVSoOpq9Ed9P4306EfKZZT/sJ/iRXCarqUmrX8tzIoVn6KOiqOgqvnOSDkdiTmm/z&#10;9K8qtiJ1tJbHfToxp6xCij8M/Sj37Vym41jSHkUp60lMBlI3SlPWkJpMaEoooqQY09aQnFKetNbp&#10;VCENJRRUgI3SmnpTm6U1ulADaaetOJwKaRknHI9aAEpG6UvYHsaRjQgGnpTacelNPFMBp60lKaSj&#10;oAjdKaeKc3SmnpSATqaaTSimmgBrdKSnU09aQCZ5pp6mlHWkPWgAqzp2qz6Rei5gxu6Mrfdcehqt&#10;TGGaqMnCXNF2aE0mrM6q98fTyw7LWAQsRgu7FsfSuXnuZrqVpJpHmc8kyMST+NMHFJnLVtWxFWv/&#10;ABJXIhThTXuo0V8S3sOlDT43EcIG0OuQ+PTOfesvGD345HFbOjeF7nW4jMjLFBnaHYZ3H2FR634c&#10;uNDVHkdJInJUMvXP0q50sROkqsk3FbPsiVKnGTityomtahEmxL64Vey+a2B+tUpHZ2LMd7EkktyT&#10;9TRSNXLKcpK0m2bWXYaRntj+lNOBwOgp1N6mpew+oUhOBS0jdKGAbj7g+oPSum0jxxNaRLDdxm4j&#10;QYVwTvx75NcvQeldFKvUoPmpuzM5041FaSO+X4g6dj/U3X4qp/8AZqD8QNNx/qrkf8AX/wCKrgV4&#10;HpQxIB5r0P7VxXdfcc/1WmdzL8QbBo28qGdnxwHUAfzrjL++m1O8muZ2zI5zjsKrAkilHeuWvjK2&#10;JSVR6I1hShT1iNbrSUpPNJXGbMRulNIzTm6U2pYwoPSikbpQISmsadTTQPqJSHpS0jdKQxtFFFAH&#10;7dAUtGOaK/Hz6EKMZoJxSbqBAR044rF12VY5YUI+YgnNbLMMVx2rXn269Z1OY1+VT6gV04eHNP0J&#10;kuZWJ2QNwwzVOa2MeWHK+gqWC5BwHOD0B7VZQGRwicu3AFehdwORc0HYy/Tg/gM1pWmg3N0oZsQK&#10;eQWGT+VbOnaRFZDe3zzHqx/h9hWh75rmqYp7QOsyYvDcEYHmM8x9ztH6Vl6zpy6fMmwko+cA/wAO&#10;K6pmCDLHAHOTWHqVyLmcbcFRwCeh+lZ0atRzu3dEykoq5gZpa3o9KuJVB2KM9B3qaHwtJOw8yLCd&#10;Tg4JrseJhHdhDnm9Isw7TTp9Q/1S5UHljwBWxDoEkKkGce3y/wBa34NMeJFjVFRFHAqwNMPeXHsF&#10;rzqmMcno9DqWFqzXwnIXNnJasdy5X+8KmtdNa6i3F9g7AjNdXJpcDoVkG9T1yajAsNPUJ8iAds5q&#10;Him1ZLUay6UXeckl6nI3FpJat8ykr0DAdalh0u7nAKW7kHnJGB+tdh9tgH3WB44xTG1EA/LHn3Jo&#10;+tVLWUR/UqEdZVfu/pnOR+HL1z8yLEPVmH9Ktr4RY/fuQvssef1zWob92PyqF985qheSX7AmK56/&#10;wBQP1qfa15vdIOTBU+jl/XyJofDFtHjezy/jgfpT30rSbVw0kUQI7u2f51y91JM8n77czD++TxUR&#10;HJ9R1rZUKktZTfyI+uUYfw6S+Z1q61plsgSORQF7Ih/wqnceL0jx5VnJKOmSwX/GuaklWPAJPrxU&#10;El2zH5Rt9zzWkcFB6vUr6/iJL3Ul8joZPF145XyrWOHHXe5b/Cq41zUivzXJ6/woorBaaRv4s/pT&#10;dzf3iPxrpWFpraKMZ1sRPedjXmu57g/vJGfnuxqtPCsiklckdDVeO6ZPvcinvdjYcZyeK0UHHY4n&#10;GfNd6lXGMj9KX0pO5NLXTY6gooopgFFFFABRRRQAUUUUAFFFFABRRRQAUUUUAIRmr2lao+nygH5o&#10;mPI/rVKmtyOenPP4VEoqaswO7Vg4yOQeQaWq2mn/AEC3BPOwVaIwa8BqzsAlFHJOACT6VYjsZHxu&#10;/diobS3NIU51HaCuV6kigkm5Ucepq8lrDAAzAEjqzGmS36D/AFY3e/as+dv4Udqw0KetaVvII9PU&#10;cud/t2qRrmGAYUDI/hWqMlxJL95uPQcVF+NHI38TB4mNPSjG3mWJb6ST7p2D25quSScnk+5paStV&#10;FLY4p1J1HeTuH4UUUUzMKKKKACiipYLdrg8cL3NJtJXZUYub5Y7jY42lbaoz6n0q8ix2UWSefU96&#10;JJI7JAqD5vT196z5HaVyznJ/lWOtT0PQ9zCLvP8AIkmuGuDzwvYVEBijHvmitkktjz5SlN3k9Qoo&#10;ozimSSQRedKq9s81bvZfLjWNRjP8qLKHyYS7cE1TmkM0zOeh6Vj8c/JHo/7vQ/vS/IZ0GKKKWtjz&#10;RKKKKBhRRRQAUUUUAKOCCOCOcir84+1WocDJxkY7Vn9jjrVvT5drGP15FZTWl10O3DSV3TltL8+h&#10;UGcAHrRUt1F5Mxx909KjPBrRO6uck4uEnF9BKKWmsygEkgAd6ZItGa5zU9dklfy7Y7YxwX9aorek&#10;dQSf72a644abV2S21sjsc80Vh6broZhHcHB6K2P0rcBDDIIIrCdOVN2kNalDVbcyReaPvL1+lY3J&#10;/wD1Vu6hcJHbsufmYYArC7110L8upy1bX0DHrzQeTmiiukyCiiigAooooAKKKKACiiigAooooAKK&#10;KKACiiigAooooAKKKKACiiigAooooAKKKKACiiigAooooAKKKKACiiigAooooArzLEGyckn0pFuU&#10;jXaqnFV5eJG3ZHNNAz0Ga2UU1qdagmtSxJdlvuqF981ASSc0UlWklsWoqOwtAG44HJNS28QmLZ6L&#10;VtY1QcKAfWolO2hEqijoOXhQKKKKxOQhupCkfHc4qmq5YKOSa0ioYEEZFNSNY8bVAFWpcqNozUVY&#10;oyRGMDOOaZmr1zEZVGOoqr5EhbG2tIyutTaE01qNRDK2B+NX0jWJQF/GmwRLCuB949akArKUuZmE&#10;58z0CiiipMg6HNHPrRRSsAdOep96PwooosAfn+BqdL65jxsnkUDtvP8AjUFFJxT3RSlKOsXYvjXb&#10;8f8ALyfoVU/0qWLxHeo2WkWQejIP6YrLorN0ab+yjZYistpv7zdi8VzLnzIEc+obb/jUv/CWgr81&#10;qc+gf/61c7RWbw1J9DdY/Er7f5HVL4ptjglJFz14zj9am/4SDT3IBmGfdD/hXH96Ovt7dRWTwdPp&#10;c2WZV1vZ/I65bjSLhm5hJIySV2/rxQmj6XOmUhQg91c1yPI70hUE5IGfUUvqrXwzaH9fUvjpJnXP&#10;4asj9xXj56qxP86rS+FImf5LgqP7pXJ/nXOBmUghiMehqymqXaEFZ3GOgJyP1o9jWj8Mw+s4WXxU&#10;behqt4RODi5B9Mx//Xqu3he6QEho2P1IqBdev1/5eSeO6LUsXiW9QYYo59StPlxK6phzYCWnK1/X&#10;qRHQL8f8sM+wdf8AGopNJvImwbZyf9nn+VaaeLJFX5rdXb1D4/oakXxYpI3WxHrh8/0o58St4r+v&#10;mHs8C9qjXy/4BgSRPE210ZW9CDTNwBwTiusTxNZn74kjHqy5/lUh13TZBhpQAf7yH/Cj29Vb02H1&#10;Sg9Y1kcf+tFdb/xJ7lB/qME+u008aFpkoBWJcequ3+NH1tL4otB/Z05fBNP5nH5HrmlwfQiurk8M&#10;2btlfMQY4CtVZ/CSbvluWA9Cmf61SxdJ9TOWXYhbJP5nOZorfbwm4B23IJ90xVaTwzeRjgRyN/sn&#10;BrRYik/tGMsHiI7wMmitFtAv1P8AqN30df8AGoX0u8jOGtpB9Fz/ACrVVIPaSMXRqreL+5lSilZW&#10;UkMjKR2IpNwHeruYhRRkeopVBJHFFwHIm41ZjtuOmafDFwOOtXLa0kuW2xrnHUnoK5p1LGV5TlyQ&#10;V2VPJAHSka3BBGK3F0AnGZ8H2Wq13pEltllIdR6da51Xi3a50zwWKpx55Q0+RDYbUiVMgN3qyeew&#10;4qlBEZJQwHA71fK55qZ7l0ZOcb2G96Wg8VHLJsidumBUmwTSbImYdQM1hyXk0ylXfKk9MUv2yYIU&#10;37lbrkVB0rup0+Xc5pS5goooroMwoopR1pMaHUUUVJQUUfjiigAooooAKKKKACiiigAowR2NWLWx&#10;e7XcMKvqRU76PsQnzMkDpjFZupFOzY1FsofjRQAQMEY/nRWggJxTKcelNqkJhRRRTIY09aTPWlNN&#10;7mmMhfvVSc8Grj8CqM54NbwQGFqrVwviF/nIrttUYliMkDvg1ht4c+3oJ7l2SI8rGo5YepNfQYac&#10;aSvJnJUko6s8n1ptpOTg+9cVqRO49efaveb7TLOzDCGBUHbjJ/M1zWofe6L9Nte5SkquxwyxCWyP&#10;C7jgng9apswB617NOAT91fyqpJBG/wB6NWHoQK71h79SPrS7HkinP/66VSQen5ivUJNHsZvv2kJ/&#10;4AP8KrP4V0p+TZqP91mH9aHh30Y1iYvdHnccrxPvR2Rl5DA8ivSvD1zc3WjW812d0zgnd6jtUMfh&#10;XSo5FcWoypyMsTWqBgYAwB0HpW1Kk4PUxrVY1FZICaZnBpaaeprqRyiMaYxpxpjdKtAITxUbU89K&#10;jPWrQmMc0yntzmmE4rRE3GmmE8049aa3FWgGUjdKWkbpVkjT0ptONNqgEbpTacabVIY09aSgnBoz&#10;TEFITRuFNY4I96YB3oPIPXA74rH1bxVaaUzR8zzjrGnGPqelcze+Or24P7hI7YZ9N5/M1zTxNOm7&#10;N6m8KE56pHepz05FYut+K7XS0eOMi4uegjXoPcn+lcJeaze6gMXFy8g/ungfkKpHgYHSuGpjm9IL&#10;7zqhhV9pli7u5dRvGmuJMySMMt2H0HavTNP0+DTLZYYFAGOWAHzHua8r6jnkdxXe+C7+a80x1lO4&#10;QvsRj1K44H4c1OBmvaNSWr6lYmL5E1sg17wnDqAeW1AhujyR/DIfcHgfWuBmhe3kaOVDHIpwyn1r&#10;18n1zj2qlfaVaalsFzAsu3oTxj8q7K+DVR80NGYUsQ4aS1R5jYWE2p3SW8C5kbn6Dua2dd8JHRbA&#10;XCzmbBUOCuOvcc12tjplrpcZjtYVhRjkhcnJ/GuV8caiZ549OiG7ayu+Ock9F/DNc08NChRbnrI2&#10;jWlUmlHRHIscHnj60dTjBJ9ua9F0zwpZWcERlhWa425Z3B6+wzgVsqixqFVQqjoAMUQy+cleTsOW&#10;KinaKueRLbyueI3P/ATTXt5U5aJwP9016/lv7xxTSfc/nWv9mr+b8CPrb/lPHj8vUEfUUh46/L9T&#10;Xr7xJICGRSD6gGs2fwxplwSWtF3HuhKfyrKWWyS92RaxcXujzFuvr9Kaela3iXSIdG1ARQymVXXf&#10;gjlQegrJbpXmTg4Nxl0OuMlJXQ2il/nSVkUI3Smt90n0pzdK1PC5iGvWnnDI3Hb/AL2Dirpx55qN&#10;9yZPlTZX0/Rri6vLVHgkSKVh8xUgEf5FdV4u8OwzaeZ7aIRzQDqg6p6Y9q6YHp8oz9KaW3Ag9MV9&#10;PTwEIU5QetzypYiUpKS6Hj2M4IByRSMMHofyru73wJaXErvDO9uGOfLxuAPtzXMa34cutGljTH2i&#10;NyFSUDAJPbFeFVwdajrJaHowrQnomZJ6d/ypvB7114+H5MKl70xykZKGLIB9OtYOraDd6Od00eYs&#10;4EqdD/hUzwtalHnlHQcasJOyZmGkzzQTzjv1xmkAwa5Wag3SmnpTm6U09KQDaaadTT1NACU3uacQ&#10;ab0oAKYetPph4oADxTTQTSUgEbpTcc04ikpNgaum+KbrSrL7NCke3cSGYcjPaql9qN9rtygnd55O&#10;iqF4H5cVSI47Z7Zr03QdHg0azUIQ07jLyZ5Y8GvWwtOtjf3Tm1CP9bHLVlCj7yWrOJXwdq7LuNsq&#10;DrhpFz/OqGpaReaTgXcDQg8hjgg/iK9YJHB6n1z/AEqK4ijnieKRQ6MMFSuQa9WeUUnH3JO/yZyr&#10;FzUveWh4/TTgVq+JdKXR9Vkgiz5WAyA9ge1ZNfL1ISpycJbo9OMlJKSCkalpDzUMY2kPSloNDAKR&#10;jwaUHNIw4NMBq9KWkXpS0IBhooI5opgI3Smk4pzdKaeRU9R9ApD0paZSYgzikPNB6UlMaCmk06mn&#10;rSGxKKKKAP253UjOB1IH1pwRjjCsc+gqDUtLnvbXy0jySc8nFfj6cb2bPoeSbWkWyUn8aZPNHbxl&#10;5GCKO5rLtvC2p4UNcCBQem4sR+VWE8Dhpd0160uT82IwCR+daP2MXrP7jaOFrS2iZOr64bkNBASs&#10;Z4LdC30rJ6dsdq7hPC+k2ijzvm56ySlf5ECnquh6aAyCBcNnj5yD+tdEMVTgrU4tm31Rr45JfM4V&#10;FeV1WMFiTj5Rmuu0fQ5LOLcYyZZOWJ7D0rXttZs7rcYHMgU4J2ED9ae2pc8R5+rVhWxNWp7vLYr2&#10;OHj8dS/p/TIksJW6gL7dakGmgHmT/wAdqN9QlbphPpzUE8800bJ5rDIxkcEVyWqPrYObCR6Nk9zo&#10;lrdKVnDOo5I3lR+lJb2mm2jsIkiBXGfm3EVxFzZTGZvNlLvnnPetLw0fJaaNvvNggnvXZLDyUG+e&#10;5msXSXwU1c683sK/dOT6AVG2pYPEZI+tUeDzzS5rkVKPUqWNrPbT5FhtQkY8AKPzphu5ifv4+gqG&#10;ir5Yroc7r1ZbyYrMzEksTXO3zZvJcc4Nb0z+XE7egJrmySxJJ5bkmuzDx1bOGs77m9YSia2j5JYD&#10;BGas9K5uG4lgOY2x+Gakl1CeVcO+Qe2AM0SoO+gKqramw+o28LFWlG70HNIdUtiMFyPqDWLbW5up&#10;ggwvfOM4q+dD5yJzn/d/+vQ6dOOkmCnN6pCajeQXFuVRt754OOlZh/pV6TSJk+6Vf6cGq0ltLF96&#10;NseuOK3puCVosynzN3aMiQHed2aTPvWi0avyRzSeSg/hB+tdimrGqqpLYz8ilqa7hCfMOOcYqDrW&#10;id0bJqSugIzRtpaKoYUUUUAFFFIDnpQAtFJnFGaQC0UUUwCiiigAooooAKKKTOKAFooHJHvSDltu&#10;Du6AdzSAWkOQcY69q1LPw3f3pU+SYYyeXk4wPp1Nb1r4TsLCFmvJFnA53Odij9a46uKpU9L3fkdV&#10;PDVKmtrLzKXh2/N1GLYIXaPjcBkY9zXRRafnl2wfQVTn8R2duVhskN1IvAji4H59P509b24mjG8C&#10;Inqi849s15FTnm+ZLlTN+XD0fjfM/LY0C1vajGQMfnVaXUS5xGMf7Rqrjn/Joxz7VmqaWr1M54uo&#10;1yw91eQ5nZzliT9TSHnnHNFFanE23qxKKKKACiiigAooooAP0pcH0zSck4Ayx6CrttYhVDy8Ec4P&#10;aplJR3NqVKVWVokdvZmXDOMJ6etTXF4sA8uPGenHao7q8LHZH0/viqgH/wCv1rNRc9ZHVKrGguSj&#10;v1f+QuSxLMSWPU0lFFbHnhRRRQAVLbQ+fKo/hHJqI471o2sYt4Wd+rcms5ysjpw9L2s9dlqxt/KE&#10;AjX+Ic/SqA6fSnSSGWQue9Npwjyqwq9X2tRy6dAoooqznCiiigAooooAKKKKAClDFWUjqDkYooxx&#10;xjNAbF+4UXFuHAzjkf1rPq7p8oBaM8g8iq9zF5MxXHy9qxh7rcTvxC9pCNdej9SKsXxBcyHFvGMA&#10;jLGto1malYPLKZYxuYgAjNdlJpTuzzZNpaHMeW6DBU+9IDkgDknjGDW4umzswBQqPU1qWthFa88M&#10;+PvEV6EsSo+ZMZN7o5r+yLtow4t2K9ccUli0sMrLuZQOCvIrsN3f0/OsnV1QMjcBz1rGOIdR8skO&#10;btHQzupySc/XNHP4UUV0HGFFFFABRRRQAUUUUAFFFFABRRRQAUUUUAFFFFABRRRQAUUUUAFFFFAB&#10;RRRQAUUUUAFFFFABRRRQAUUUUAFFFFABRRRQAUH260UUANkiWQgsKhazU9GK1YpkwYxNt64ppstS&#10;ltcz+/HSj0ozgnII9jTkUucAV0X0Oy9i5arthU9zyaloACqB6UVzb6nC3dthRRRQIKKKKAA/XFHP&#10;rRRQACiiigAooooAKKKKACiiigAooooAKKKKACiiigAooooAKKKKACiiigAooooAKKKKADn2oopa&#10;VkAgJHSgjPWgHIOM8dsUEgY96NAHJI8ZBR2UjptOKsx6teRHK3L8+vP86qZ5o+vFS4xlui4zlH4W&#10;0aA8QagP+W4b/eUH+lTx+J7tUwwjc+uMVkgZ6DP0p6W00gykUjD2QmspUqXVI6I4jEL4ZP8AP/M3&#10;B4tYY3WoPqQ//wBapI/FkRbLwMg9Q2axV0y7fGLaXn1QiphoOoE4EBB92H+NYSo4f+mdccTjXtd/&#10;L/gG7F4mspM7i8Y91z/KnvrWmTphpFIPZkP+FYkfhq9kB3hIz/tPn+VWU8IuQC1yqn2jz/WueVPD&#10;r7R2RrY2at7NfNf8E0Gi0i6CkiE9h82KkGg2B5WHH0c/41RTwmqsC9yWX0CAVZh8P2VtuYkn3ZsV&#10;lKUVpGbN1CpLWpRj96/yZI2gwYwpdc+4q7bWyW8YjQdOp9arwQWcMg8tlLHgAPn+tXVOT7VhOUno&#10;2zow9ClBucYJPydxdtIV4xT6Q1kd5nXcIjbIAANVWGK1LuEyoNuMg1nSwunVCB611U5aangYuk4y&#10;bS0ID1xWLf3rTOyA4QHH1rRvbtbdTz8/YCsL0z155r0aML6s8So+gYxRRS12mIlFFH05oAKco5pO&#10;nXioZbpFGFIZv5UtXoi0m9iZ5FQZZsD1qu98Rwoz7mqru0jbmO4+9JWqgludCppblgXshPYVJFeB&#10;jhlx71TBxSYzwOtVyJlOCZqg5paanEajuBzTq5jlCiiigAoJwOOaVVLsABkk8VsWtikC8/O3djWc&#10;5qA1HmI7O7QW6KVbco+6FNJLqDgEJA49ypq90PX8KXJ9a47q97G9n3OcwR1zknJyKK6F41cEMAc1&#10;mXtgIVMkf3c8rXTGqm7MycGiielM74pzdB7009K6EZMDwcd6M4rbtLWNbdflDbhkk1nanbC3lG0b&#10;VbtWUaqlLlKcGlcp009TSnp6Vcg0uS4QMWEakcHGSa2clFXZKTexlyGqNwevrXQS6AxXKzbj2GMV&#10;i6jYz2ys0kRAH8Q5H51tSqQk9GJ6HPNALvUIom+6zc1b1rALAABRwoHYelZ8tybW7jnH8LZqzf3c&#10;V5E0sLh4z3B6V6jT5ovoeXiL3Rx2sHrXI6g3zfhXVauwYnBBPpXJX5yx7fWvqsItDzZGVL1xUDVL&#10;L96oTya9yJixDxS/w0nU0p6CrBCUUUhoGJTT1o6GkJ71SGIelMbpTieKYzVaEITUTGnE8VGetWkA&#10;E1ETTzUbCtETYQmmMadTHq0Kwm6kJ4pKD0q0JDSc00ml70hFNAhMmk5zS0mOaobGN1pOhpW5OaCO&#10;c1SExp6c1z3jLWm022SCF9sswIJwCVWuhxk81558TLW6S/t7xFbyDEELDoCCeD/ntXHjKkqVFyid&#10;WGgqlRRZhYxjr78daax5rPt57y4cJAHmY/wou4/pXR6X4W1i9dfOtRbR95JGAI/4D1/PFfOUm6rt&#10;CL/rzPYqR9mryaMyljieeVY40Z3Y8BRnNdxYeB7KAk3Mr3jZ7Aoo/KugtrWGyjEcESxRjsor1oYG&#10;ctZOxwSxMV8KucNpvgu8u3U3OLWIcnOGY/QA8V21lZxadbpbwLsiXoKsF/XP50wnmvUo4eFH4Vqc&#10;VSrOpuK3XFNpWPNNJ5rrRiKc9gTXKSeGLibxQ944H2TzPNDbuSeMDH1/QV1PXrzQDg571lUpRq25&#10;ujuXCbhe3UCfWmk5pD1zSEmuhIzFzTe9FJnPSmApIFRXEpigkdV3sqlgvrgdKec0lDWgzyWeafUL&#10;ppH3TXErZPHOT2rp9O8C74A97KUkIyYo8cfU11whRJS6oof+8FANO6Djj2B4ry6WXwi26j5jrniZ&#10;NWjoeb634audHcsAZrdjxKBjn0I7Vjbge/4Dk17ARgc8k9eKjWCNH3rGit6haznlilK8JWRUcW0r&#10;SR53ZeE9RvofNWNUVh8odsFvp/8AXrKubaeyuWikVoZ4259VPavWzk9/zrM1fQbTWdpnU+YvAkQ4&#10;IFFTLVyfu3r5/wBaDjinze+tB+jX51PS7a5ON7oN2PUcVcqKztIrC1jgiXbHGMKvXFSV7dNSUEpb&#10;nBLWTaD6jPtUcsSS43oG2ncM+vrUlNJrS19yRrA9c98//XqOWNZY2RlVlYYIx1+tSE5ppb0qrIDz&#10;zxZoCaPJHLA3+jyk4Q8lT9e9c+M113j+5Pm2duAdu1pefXOP8a5Ic4xz/Svi8bCEK8owVke3QblT&#10;TYjGmnkUp6mkJxXEbjaaetOph60ABOKaSDQetITigYHimmnHpTaBDT1pKU0lIBHOBTAc09hkUwdR&#10;yOe9IBDyf/r4xWpbeKNTsYljiuT5S/dV1U8fiKs+FNFe+1JJZ4W+yx/MWZSAx7D+v4V6BPEk8ZWR&#10;FkDdVKjFe3gsFVqx9rGfL23/AOAcdatCL5WrnBR+Or5V+aKFz6lSKjuPHOoyD5Gih9wmT+tdLd+D&#10;NMuDlI2gf1RiR+RqkngK1V8vdTSD6AfrXVOhmK91Tv8AP/gXMlUw+7icVc3Ut7O00zmWRurEVCQe&#10;4I+tekL4P0lQAbZpPdpG/wAaX/hEtHH/AC4jP/XRv8a5nlOIlq5K/q/8jT61TWiTPNcH0J+lNyMn&#10;kV6PJ4M0lxhbdoye6yNx+ZrF1TwOILeae2umbywW8t0HOBk81hVyzEU1fR+hccTTk7HJGkPagHKj&#10;HpnGf5UH8q8pnUKRimt9004880xjnin0ARelLSDgUHigBpopTSUwEPSmjgU5ulNPFSAU2nA5ptIa&#10;EbpTaVulJQMKaRTqRulADaKKKBn7jtqMSg8McfhisafxZIXYQwLtBxukJOfwFM1MSyQrHEhPmH5i&#10;OoFZE9vPbruaByAOdnOK/JKNCm9ZH0tXG4h6RdvRGhJ4jvZBgGOP/cX/ABzVOTUbqU5a5m+gkIFU&#10;o7lJG28g+9Sniu5UoQ2iefOtWl8cn94rMznLEv8A7xpuM+/saXNHUirsjn3N3TIFhtE2gLu+Y/Wr&#10;lMiXbGq+gFOrym7ttnetEFFFLSGYutAC6XHUrmotPBe9ixxjrVzWLYsqzAZCjB+lZEdyI3DJIAw5&#10;HNehT96nZHJJNTudTnNFZ1lrEdwyxudsh4Hoa0a4ZRcHaR1J31QUUUVIxk8fmwundhgVzkkTQMVY&#10;FccZPeumpkkMcuNyK2P7wzW1OpyGc4cxhWVqbqUf3ByT61q3djHJasFQBgPlIHNWUjSMYRQo9BT6&#10;J1XKSaCMElZmdpFu0SO7rtY8AGtCjJorOUnJ3ZUUoqyAikKg9eR6UtFSUc7eII7uVQMDPSoa3rrT&#10;o7k7mO1vUVk3lm1o4zyh/ir0KdRSSXU45wa1Kdwm+M+3NUBxx3rT9KrzWgY5QgZ65rrjK25dOdtG&#10;VCce/wBKlSB3XIGPrUsVptbLEN9Ks/pVSn2KlU/lM9o3U/dP5U3Y/ZG/KtLn1o59T+Jpe0fYn2r7&#10;FKO1d+W4FW1iRBgKCPend6Khyb3M5TctxpiVuqioXslPKnn3qxRRdoSk1sUJIXQ4xn6VHyDg1p9R&#10;g0x4UccjHuKtT7myq9yhRU7WW0/KePeoOckYORxWqaZspKWwUUmR+Hc9qvWOjXmoMBFAyq3/AC0k&#10;G1fz70pTjFXk7GkYyk7JFEnHrn6VJBBLdHEETzn/AKZqWx9cV1dj4NhgCPdStIynJWM4T8fWrc+u&#10;6Xo42QhXPdbZRgfX/Oa8+WM5ny0Y8zO1YRpc1V8q/EyLDwXNLte7lWJSMlYzlvp0xW0tvpPh9Bkx&#10;LIORvwZD/X+Vc7qHiy9vNyxEW0Z6bM7j9T/hWK5aRtzsZHPVmyTU+wr1v40rLsivbUaP8KN33Z1F&#10;942LHFlDgd3mH8gDXP3N5c6jMBNM8pdgArMdq59qrd6kgkEVxE5+6rgn6ZrrhQp0VeC1OWpWqVfi&#10;Z1thp8dhCqIPmxliepNWgMdBj6UiuH+YHIPIIoZwilicKOS3pXjttu73MBc5zjmiuV1DWZbiY+S7&#10;RxrnG04Jre0iZ59PhdzlsEEnvzW06MqcVJgXKKKKwAKKKKACiiigApVRpGCqMt6U6GF7hgEB2929&#10;KvHy7JMAc9M96zlO2i3OqjQdRc8naK6hDClom5yN3rVW4u2nOBlUHb1qOaZ52yx47LngUzFKMOsi&#10;6te69nS0j+YAADiilorU4hKKWigBKDxRQTtHHJoETWkJlm9VHJqbUJd37odutSxAWlvkjnGSfes8&#10;sXbceS3NYr35X6I9Kp+4oqn1luJ0AFFFFbHm3ClpKKAuLRSUUBcKKOfajmgVwooooC4UUUUCFVij&#10;qw7HNX7hRc2yuozjms8jIIq5p0pG6I8g8j+tZTX2l0O/CyTbpS2l+ZSU5pSM1JcQ+TOyj7vUVHWi&#10;d9UccouEnF7oQLg9qiu5zbRFwu4fyqakZQykEAg9jVLfUh36GM2sSuvCqM9CKpvI0rbnOT61o3ek&#10;lfnh6f3f8KzSCpIPBHY16NPkesTllzdRKKKK2ICiiigAooooAKKKKACiiigAooooAKKKKACiiigA&#10;ooooAKKKKACiiigAooooAKKKKACiiigAooooAKKKKACiiigAooooAKKKKACgjNFFADTGrdVBNKBt&#10;6AClooHdhRRRQIKKKKACiiigAooooAKKKKACiiigAooooAKKKKACijIooAKKXBxwM0mR+NK4BRSg&#10;FjwCfpUy2Fy+NttMQe4jOKTkluxpOWyIKKuRaReSsQLd1x/fGB+tWY/DN5KMny0/3m/wrN1qcd5I&#10;3jh60vhg/uMqj04NbS+FrksN00QXvtyf6Vaj8JR7v3k7EeijFZPFUl9o3jgcRL7JzfPoaMj1rqf+&#10;EUtFBJklx6kj/CpP7I0uAL5gT2MknX9aj63Dpdmyy2t9ppfM5IkDr/KlAyM9q6//AIlEfP8AoecY&#10;z8pNM/tfTLUHy9mR/wA848Z/Gl9ak9oMf1CMfiqo5hLSeQZWCVh7Ialj0q8kbaLWUe7LgfrW8PFV&#10;mANscx/4CB/WopfFce4eXAxX1YgGj2td7QD6vhI/FVv6Iz4/Dd7J/Cqf7zVL/wAIpdH70sI/En+l&#10;ObxXc5O2KIDPGQT/AFqGXxLeyAAGNOeqrz+tH+1Psg/2CK+0y4nhNTt8y447hVqwPClqOss5/wCB&#10;AD+VYUmr3srZNzIv+6cVE17cvndcStn1c0vZV3vMPb4OO1L8TpV0LTbZP3hJGessmKkEekQj/l0/&#10;EqTXIEk9Tk+9Jgf3Rn1o+rSfxTYfXoR+Ckjrv7T0q1JKGJWx/AnX8cVGfFNmB8qS49lH+NcqB+Bo&#10;/D9ar6pD7TbJeY1fspL5HSy+K4sjZA5/3iBVaTxXOXBjgjC+jEk1h0VosLSXQyljsRL7VvSxrv4n&#10;vWyB5ajsQv8A9eqsutXswANwy/7hxVKitFRpx2iYSxNafxTf3k51C673Ux/4GaWCVi5LOxJ6knNV&#10;6cpw31qnBW0RhKUpbs1LeTypY5FA3KcgetdZDIJVDL90jIrm9PjXyUcjdn9K2NPcl3UcLjOPT6V5&#10;GI1+R7GVc1FuL2kaFJUD3iRuVIYkelK8wkgLLkVx2Z9F7WDuk9UL9oQyFCcEUrsFUnBP0GayGbdy&#10;evrU0V+Y8LJyvr3rV0mtUefDGxbtPT+uoTWOn6rkfIzjqYzhh9azrrwswI+zyg+0nX88Ve1DR4tS&#10;TzbdxDcDpLHx+eK506xq+gSGG4Pmkn5TNlgw9Qa66KqS0pT17MyrQpb1oad4lTUbC+tWYPbSqg53&#10;quV/McVStroLwxLLjtzXV2njS1lUJcRPG54OBuX/ABq0+m6PrS/u/JZyOsLBW/T+tdf1mdNWrQt5&#10;o5/qdOorUp39Tj2vV/hBz7iomunPTA+ldDe+CHXH2ScFf7sx5/MCsS60i9syRJbyYHV1Ulfz6V10&#10;61Gp8LOSWFnS+KP6lVnZ+pzTR6DpTkRnPyqWHqBxUy2TsMkgD610tpGTaRBQOTgcn2q6lkg6kk1M&#10;saL0UfWs3URDqLoUFtpH7YHqatQ2yIckc1P+P4UVm5NmTm2FFFFQQFFGOKXHrwPegCzpqg3QPXAJ&#10;rY6YFZukRklpCOOgrTriqu8jaGwUUUVkaBUN0wFtIT0xUjEBSScD1rK1C788+UhwgPJPeqhFyehM&#10;nZFI/dFN7inZByBnr0xUkNpJM4UKQD3IwK9C6S1OV3Zr2JzaReuMVn6xNvmVP7vWtJmS0tieyjpW&#10;Fu8+ZS5Pztk1y0leTkazdlYakUj8rGXHfAqaDUJbP5G+Zc9G6ityOJUVVA247DvVe9sI7tCCArf3&#10;hT9rGTtJaC5bIWC6S7iDpkDup6imzKChBAK/3exqLTrI2UTBiCzHJIqaU8Vm0lL3TnqPQ4nxT4YV&#10;oZJbT5XIyYux/wB30NeTandXFjI/lSyROeoBxn6iveNVb90fpXl/jbRF1CN5oQEuFGfTf9fevqss&#10;xH2KmqPOVTpI8w1DxrdRf65I5kHVhkNUUeqQarB50DEj+JD1U+9YWvAxyurLtYHlTxg1keHJ5Y9c&#10;VE5WQESY6fWvsKVotJGdWlFxclodVKeahNSsAT9AKjIzXrxPMY0U6kHWlqhoKRulOprUCGNSHkUp&#10;OaaTiqGMY01ulKTmmk5q0A09KjPWnsajJq0IDUT08mo2Oa0QmNNMY08moyeatIQlB6UZxTSatCEP&#10;BzSE8UjGkJ4qkhgTSA0lJTSEIetGcU3qaMYqhXF3dajkRZUZGUFWHIPIP4U7PNFFguRRWsFsCIII&#10;4gR/AgX+VPP05p1NNNJLRA23qxCST7UUUZqhCN0pvNOPSmk4qkAhzSUrNxTc0wFopM0E0ANpG6Uh&#10;PNBNWAU0dTSgc03PNACmkoJoJxVANJ5pCcUHrmkJqrABOaSiimA0nmmk4pT1pGqhCZzSUUE4pgNz&#10;TT1p1MPWqARulMZgqliQoAySen408jNUNZ086pps9sr+Wzrww9aUm1FuKuxpJ6MZeWVlrkWJAk4X&#10;lXRgSB+FZF74Hs3t3Nu0yShSUy+VJ/KuRzd6JesoLW86HOFJH+RWxN44vJrNoxFGkrDaZEJAH0Ha&#10;vnXi8NWUvrFO0v6/H1PQ9jVg17OV0c0DlRx9aRulKep9zmmsfxPpXgHoCUw9asW1nPfOUt4Xmcck&#10;IpOB71Hc20tpL5c8TxOP4WGDVcsrc1tBXV7EJ60x5EU4LgH0qvqF2YnMackdTWaSWySST3JrjnXU&#10;XZHTCk5K7NzhlyCCKbnjNZlpdeW+wsdvp6VpOwVWOM7RmtYTU1cznBwdhMjFICO/FZs1/KzEjCj2&#10;psN88Zw5Lr79az9vG9i/Yytc2LYRG7hE+fs5YbyvXFel2+madGqvBaQKjDKuqA7vxxXkr6hCMAFs&#10;kdMVraH4xk0h8K3mW5xujf8AhH+znpXs4DG0KEmqqVn17f8AAOGvQqTSceh6cgA4UBR6Clbg4qC0&#10;uo762iuYTujlUMDUrnJzX2qaaujxmrPUTPNNY4NKOtNY5NUIAeaazBcliFUdSe1LVW/ieewuY4zh&#10;3iYA/hUybSbQ0rsxbrxxYQSsipNKVOAyAYP0Oaw9c8YS6pC1vBF5ML4DMzfOR6Vz4U7cEY2/KR6Y&#10;pnv6V8XWzHEVU4t2T7HsRoU4u6RuaF4XbWbR5xOIQG2KpGeR/wDrp114J1G3yVMU/wDuMc/qK2PA&#10;crNZ3cZXhZAee2R/9aun6nGeK9XD4ChXoQm07vzOWpXqQqOJ5XPpl5ag+daTxgfxNGcfniqZPBI5&#10;x2r2FhvGCc/XvVC50WxulfzLOEn+8qAN+YFZ1Mnf/Luf3/8AAHHGfzRPLu2e1IelaXiDTo9K1SS3&#10;iYtHgMob7y57Gsz1r5+cHTk4S3R3xkpK6ENFFFSUI3SmmnN0ptSAg+UU2lYUnakMRulJStSUDCmk&#10;06mnrQAlFFFAz9uMc59aTHYn8qWjpzX4+e6c74gsFgaO4jATccMF4GfpWct5hcMCTWx4mmIigQDh&#10;mJz7/wCTXP55r16Hv01zEuKluT/bXJ4UYp321uMqCM1Xorp5I9hckex0Vt4it/LAlR1fHJAyKcfE&#10;1pn7sp99o/xrJ07R31JS5YRxA4yRkk1qp4YtlABklP0IA/lXnTjh4ys7lFu31i0ucbZQrH+Fzg1c&#10;zmspvDdqw6yg+ob/AOtV21szaLsWV5E7CQ5I/GuWap/YYywRkEdc1l3nh+3uW3L+6b0UcH8K1KKi&#10;MpQd4uwHOp4anEqkypsBByM5H6V0Qooqp1JVLcwBRRRWYBRRRQAUUUUAFFFFArBRRRQMKiubdbmE&#10;xt0Pf0qWimnbUTV9zmpoXgkKupBHAPrU1tYTXPIXYvq1bxRSeQD7mopbuK0Hznb7etdPt5NWS1MP&#10;ZpO7ZnyaOUQsjbiOxrOPBI6GtSbWVK4iU7v9ocVl4JPHzHrxzW1Nz+2Zz5b+6JRR9BntxQeOxroM&#10;woo74ooAKKO496Ox9qADtRkcd/oKmtrSa7IEMTSe4HA+p6VtWfhdmIN1Jx/dTp/KsJ1oU92dNLDV&#10;az9xf5GAql22qCzHoAMmrkPhS6v5FdwsEZ6h/vfl/jXRNNp2iphTGjgYwuC5rKvvFE0qstsgiBH3&#10;3GW/LpXMq1ao/wB1G3mz0I0KGGd607vsi5baFpmjIHm2yHPElwRjPsKq3/jOCFWSzjMrqcBmGE/x&#10;P6Vy13JPNJuuJXnb+85zj6elQjnmuiODUnzVpcz/AANni7LlopRX4l6/1y91Jz5szKh/5Zxkhfyq&#10;jilorvjCMFaKscUpSk7yd2FFFFaEhSYpaKALtnrNxYpsXa69t+eKS81i4vkKMQinqEzz+tU6Ky9l&#10;C/NbUBBwTjua6bw9dLJZiLPzoTke2awbXT5r3mJMr/ePAqWXTrywcSBWGP4ojkY96xrKFRcnNqI6&#10;6jOenNcxH4juEADJHJjv3q9b+JYXZVljaMnuMYFefLD1I9ANmlpiSLIgZDuU9CKXPHPFc4XHZAzn&#10;pUtvatPg9E/nUltZlyGkGB12mn3N4Ix5cWM46joKycm3yxO6nRjCPtK2i7dWSTTpartjA3Dt/jWe&#10;7tI+5jkn9KaAckk5J6mlqoxUTGtXlV02S6BRRRVnNcKKKKBBRRRQAZIqezh82XcRkIc/WoCecYzn&#10;itJALS254IH5ms5uysjtwtNSnzy2jqV9Ql3P5Q+6OTVUDFG4udx6nrRVRXKrGFWo6s3NhRRRVGIU&#10;UUUAFFFFABRRRQAUUUUAFFFFABSrIYmVx2OaSkbgZoGnZ3Ro3qiaFZF5xz+FZvmpuxuGfTNXtPmG&#10;GhY8DkZ9K5PVbNrTVbjeOp3IcnGDRQhzScG9juxVpwjiF10fqdBmgHNY1pqTxFVkyU7HOTWujq4D&#10;Kcg9xWkoOG550ZKWw41R1GzSSIybQHXnjvV6mTf6ts9MHNTFuLuhyV0c0OnvRQBx70V6qOMKKKKY&#10;BRRRQAUUUUAFFFFABRRRQAUUUUAFFFFABRRRQAUUUUAFFFFABRRRQAUUUUAFFFFABRRRQAUUUUAF&#10;FFFABRRRQAUUUUAFFFA5PAJoAKKPXtRkfh7UAFFHUZ7UbhnGeaACinpDJIcJGzN6KCTUosLpgcWs&#10;3Hbyz/hUuUVuy1CUtk2V6CcVfi0K9lUHySuezHBqyPC95xl4R9ST/Ss3WpreSNo4avLaD+4xzwel&#10;Ga3YvCcxz5twi+hUE/4VZj8KQgAPPIT/ALOB/SsXiqS6m8cBiJfZt6nM/gaMj1rq18M2KMCxkYjn&#10;5nH+FPWy0q3kJbyM9MO4P86n63D7KbNVltX7ckvmcjkeopQpY4AyfQV18k2kxDOLbj+6oJ/Soz4g&#10;sYiEj3P7RpS+szfwwY/qVOPx1V/XzObFhdN0tpj/ANszU0Wi3sq5Fu6/73FdFLripGXFvMQB0OM/&#10;zrOk8VsVPl24Ddi7ZH8qSrV5fDAboYOHxVG/RFZPDF44BLRJnszH/CpovCs5ceZNGq/7BJP8qvwa&#10;pcvGGkWNW9FB4H50y51d4Iy5cZHQY61l7Wu3bQtRwKV7NkcfhSLJEk7/APAQBU3/AAi9mmCWkz67&#10;gM/pWRFNqN7vdbh1UnOC5H4CobZ5pbxUmkc4OcM5PP0quSq73mR7fCx2o/edIuj6bEwLRRlh/fOf&#10;50jtpEBIItQR14UmqhJB7VjarGEuQVHLDms4U3OVpSZpLGRgvcpxX9eh0Da9p0CgRncAfuon/wCq&#10;mHxVag8Ryn8B/jXLrGZG2qpY+gqydNnVc7QfYda3+rUV8T/Ex/tGv9my+RsSeLOuy2+hLVWPiq67&#10;RQj8D/jWOQQSCCCOoNJWyw1FbRMJY7EP7RqS+I76Q8Okf+6n+Jqq+qXjnP2qUfRiKq0VqqUFtFGE&#10;q9WfxTf3kr3U8gIeeVwexc1GxLYz82PU0lFaKKWxk5N7sBken0xQCQQeKKKLEhzzknntRRRTAKKK&#10;KACiiigAooooAKKKKACiiigAooooAKKKKAL9jqX2aPYwJA6YrpNIlZrATOMbySMelcckZlkVFGWY&#10;gCul8R3R0rR1jiIViRGv0H/6q83EQUpRhHeTPXwDceaq9or8WOaXfl/XJqzo9z9pilQkFo3IYelc&#10;w3iVDAD5Tedjpxtq14Lu2kvrtWyfMUSfkcH+dRUw8lSlJrY1ws37dX63RpMSrEHsSKaeamu12XMg&#10;xwTkVDmoi7q5w1E4zcX0I3M8LebbsqyD+BvuMPf/ABq1HeWWvwvbzxFZV4aGThh7r/iKhIzVW8sF&#10;uQrgmOdPuSqcMv403FS30fc6aGJlS916x7GVrXhifTGaSDdPbk8leWX6+1Y8QdXVo9+4fxKcEV2e&#10;la9IrG31IBXHAkxwR70+/wDDkU2ZbPbGzclRwp+ldcMTKn7lb7+jN50Y1IuphtfLqjG0/W9Rs+Gm&#10;E6ek2WP51uW/iiCRVWeNoyepX5lrmnheFykilHH8LcGlBxx39DVTo0qmtvuOGGMr03v8mdY1lp2p&#10;LiPy9zc5jwG/SqFz4WZSPs8oI7iTr+YrCVijhlJQjuvFaFrrl5bZ/eeaPSXJ/WsPY1af8OX3nR9Z&#10;w9b+NTs+6ILjTbm1J8yFwB/EASv51VBB7/lzXS2/ieBwBOjRt3IGVqw1lp2qIfL8tieSY8BqPrE4&#10;fxIh9Tp1daFRPyZydFbtz4VIINtKCO4l6/nWXcabdWrEPA+0fxKMj866IVoT2Zx1MNVpfFErUUm7&#10;/wDXQwzgHoeM1scpJDDJO2EGfftV+HSQCDK+4+i9Kt28axQoqYOBzipfwrilVbehuoLqIqBAAoAA&#10;7CnUUVkaBRRRQBV1CF5rYqhwQc49fasY9Tkc9D7V0RrP1G1UxtKoCsOo9a3pTt7rMpx6lm0gSOFS&#10;qgkj73rU9Zun3wVRFIcYHB7VpVlNNPUcXfYzNZcgRp0Trmswgk8Z/CuleNXADAHHqM0giVeir+Va&#10;wq8itYiUG3e5lW2rGIbJgTgdR1q5HqEEo4kA9m4qeS3jkHzRq31FZl7o4ZS8X3h/CaX7ub10E7o0&#10;SRj61DKeCKyNOv3hmEExbBOBuPQ1qynt3puDg7M5ar0MjVzhCPauG1p+D3+tdnrL8GuF1l+Gr3sD&#10;HY8mZ574n0W01Ny0qkSDpIhw341y0GjWulMxgUs54Mkhy3512OrPljXM3R+Y/WvvMMtEc0pu3Lcp&#10;McGo2OKdIeajNesjEdnikyaKKYwyaTd1pabjk0IBCaYeac1NJxWiEMPSmHpT2phqhDGNMJpzcc0w&#10;1aARjUWakc1Ga0QhCajP3qeTUZPzVoiRTTCKXNIeaYrDT1pp60rcU2rKEJzTaWmmqsJgODQTkUlF&#10;MBMc0hxTqaetNAJRRRnmmIDTTTj0ppoBCGm049KbVIoRulC9aCM0AYqugCHrRQetJTQhtIRmlAzS&#10;E4pk2Fph4p2aaW5poaEIzQ3SkJzQTkUwsJTT1pSTSVYBSZobpTTTEBNNY0meaTODVAG4UhNFIeKY&#10;wPFNNKTkU3cM0yRCc009ucUpOBTCaqwzM1zQodZg+YBZ0HySdPwPtXnd3ZTafO8M6FHU/gfcV6t1&#10;7/pWdreiQ6zb7X+SVfuSHkr7Z9K8jG4FV1z0/i/M6qNfkfLLY8yPr+XvTG784q1e2E2m3LwXCFHX&#10;uehHqDVvw7ph1PVYlK5iQ7nJ6cdvxr5eFKU6ip21bsem5JR5uh2XhvSV0zTY8qPOlG9z/wCy/hT9&#10;c0aLWbZkbCTf8s5scoe34Vpjp/Kk6HPUV90qEFS9lbS1jxPaS5udbnhep6dc6VePb3MZjmBOc9G9&#10;WB7iui8D+FBq1x9tu4ibOM/KrdJW+mOV6/pXo93p9pfbBc20VwF6CVA2PpmpI0WFFRFVEUYCoMAf&#10;h2rwKGSQpV/aTlzRWy/zPTqZhKdPlirPv/kZeq+FtO1W0ED20cLD7ksKhWQ9sEDpXnmoeGda01mt&#10;1tnvEPAkt0LjH9K9ZJyKaTge1ejistoYl3+F91b8jko4qpS0eq8zxyPwhrMseRYTD2YYNZ/9nTx3&#10;LQTI0Ei8ssikHFe4kjH+TWH4k8PDXEWWIrHeJwHPAZf7p4/KvGr5HCEOalJtrppr/wAE7oZhJu00&#10;keXWWjy3+qW1krKDO2AxGdo6n9BXoUHw50i3YM/n3JHUSuNv5AUeHfCc2magLy7dC8akRohJ5IwS&#10;cj0rpzyo9a6cvyynCDlXhd30v0RjicXOUkoS08iOKJII1SNBGijAVeAB7ClalBzSP0r6TbY8zqIO&#10;9MPWlB5ppp3BIWm5xyOtGabnmgDlPEfhF5ppLuxUMW+Z4u+faubg0DUZ5ljFnMhJ+86EKPqa9OPN&#10;ISSRk8dxXj1sro1Z86bXpY64YmcFZ6mfoekLo1kIQ26UndIw7t/gKv8AQmlb2GKbXqxgqcVCK0Ry&#10;tuTuytqss0WnTtbjNwq5TjPNcfB4s1l18uO2SSQdW+zksPrzXc8ggg4NMACk4ABPXiuSvQnVkpQq&#10;OPoawnGKs43PM59O1OeWSae0uWZzku0bc1nkHnIxjqD1r1we5P51j6h4YsNSmSWRGjkByTEQu768&#10;V5FbKZWvTld+Z1wxS2krI867d80Dmu81jwnbXVm32WJIbhB8m0bQx964QqY2KsCrA4KnqD3rycTh&#10;amFklPW5106saiuhh60lKep7/SkGWKgAktwox1riZqNNIa1rXwxqV2u4WzRDt5vy5q0PBGpEfegX&#10;6yf/AFq6Y4XESV4wf3EOrBbs540ldCfA+pf37b/v4f8ACoz4L1Jf+eLfR/8A61V9TxP/AD7Ye2p/&#10;zGFTW4NbMnhTU06W+/8A3WBqlPo99CSXs51A6nYcVnKhVgveg/uZSnF7MpUUhYA4PWisNC7o/bmj&#10;GaKK/Hj3iC8sor2LZKm4dj3Fc1qGjzWGWG6WL+9j+ldZTTyGyBj3renWlT22A4YHIB9aDWtqdjat&#10;Lutn2tn5lAyPrVEWHq+foK9aNSMlcjnijT0HU1jH2eUhRklD6k9q6DcPWuQFlGBzlvar1vezWyBU&#10;fKjswziuGtRUnzQI9rE6EnBoyPXJ9Kw31W4YcMF9wKrSTPKQXYt+OKxVCXUTqrojpc0Vk2GpbP3c&#10;zEj+FvT2rVV1YZUgj2NYyg4OzNIyUthaKQuB1IFN8+POA4J+tQVdD6KNwoJwaBhRUM93FbD94wB7&#10;Duahj1a3kbBJTPTcKpRk1dInmW1y5ULXsKSbC4D+hqUMCMjkGsrVbTB84EDdwVqoRUnZim2ldGqD&#10;kZHP0paw9OvTbsqM37onHPrW5nJpTg4OwRlzIKKWioLEopaKAE9KytRspZJi8a7/AGPatU0ZOOaq&#10;MnB3RMkpKzMe10qWQgzfIv8Ad9a1I7aKFcIiqPYVJ+VGQOpxVSnKe4oxjEo3WlpcNuQCNvX1qsdE&#10;fH+sUntgYrXzRtLnCqWPoBTVWUVa5Ps1JnNSxNA5RxtIpg56c10Z0KW/mEk7+SoG0IMMSPr0q4Ir&#10;DRVDHbExGMnljWjxSSsldnRDAVH703yx8zBs9CurraSvlRn+J/8ACtm28P2dmm6ZvOI5LycAfh0q&#10;peeKCQVto+P+ejn+lY1zeT3jBppWdh+A/Kp5a9bWT5Uac+Ew/wAC55d3sdFc+IbS1Gy3QTkcYX5V&#10;H6Vj3WuXlySPN8tD/Cgx+vWs/v8A4UVvDD04a2u/M5auMrVdG7LstBcsWyWLepbk0nJPPNFFdNji&#10;EKhhggGqlxAIhuXpnpVyo7gZib2q4uzLhJplClpB2pa6DtCiiimAUUUUAFIeh9ccUoUswCjJPYVo&#10;xeH7qVMsFTPZjzWcpxh8TA2dIuop7WNI8KyqAyDsavA5H+FcdcWVzp0il0MZB+V1PH6VdtfEM0Yx&#10;OvnAfxA4OPw615s8Pf3qbuhGte6Pb3eSF8uQ/wDLRBg/iO9YlxoN3C2FT7QnquBn8K2odbtJsDzf&#10;LY/wtkfrV+AG6I8rDA9wazVWpR3/ABHFNuyKOiWs9vaLHIpDljgZzj2rfgs0gUPLgsPXtSxRRWUZ&#10;Yj5u5PWqc9y1y3PyqOwrilKVWTaPQjCGFXNU1l27ElxetKdqfKvc9zVcDFIBilq1FR0Rw1Kkqsua&#10;bCiiimZBRRRQAUUUUAFB4FBOKMEkADJ9KBrXQtWMPmPvIyF6fWm383myhAflWrMhFnbbV69B9azQ&#10;MN61jH3m5Ho1n7CkqK3er/yADGaWiitjzQooooAKKKKACiiigAooooAKKKKACiijOKACg0ZFITQB&#10;janrklldRpAeUIZj6+1aniGBdQ0yLULc5ZFD5H8Sen9a5bWLaSC8kkdTtY5DHoa6DwbqKyxzWEh3&#10;BcsgPoeorrq01CEa0N1v5rqehhmp3oy2l+Zzq3g7oVz+VXrLUzCwCnK/3TUeoeH7q0vJY4oS8QOU&#10;OR0/z/Ks6SGS3lCOhR89DXbanVjozz5UuRtbNHWRalBKOX2kdRVa/wBRV4jHE24nqR0xWWpO0c9u&#10;mKUcDsPpXOqMU7nM5vYMAHjp2oooroMwooooAKKKKACiiigAooooAKKKKACiiigAooooAKKKKACi&#10;iigAooPBo/U+lABRQMnseKKACigkCgc9OT6CgAoqaOznmXdHDI6+oU1ZXQ758Ytzz6sB/WodSC3Z&#10;rGlUlrGLfyKNJn05+laieG7xzh1SP0LMOv4VZi8KTNjzLhEPoq5FZPEUo/aN44PES2g/yMKjPOO/&#10;pXRDwioI3XWfUeX1/WrSeGLNTht7j0LY/lWTxdNdTeOXYh7q3zOTo/M/hXXvommwrl4lUerSEf1p&#10;u7R7Pb/qB6cbj/Wp+tp/DFsv+zpR+OaRyQOTgdfSpIreWbOyJ2x6DNdZ/wAJDp8fCzAY7Kh/wqCT&#10;xVbKTsjkf9M0e3qvamH1TDx+Ksvl/TMSPRb2Rcrbtj3IH86lTw5fsRmMID3LjirzeLPS1/N//rVD&#10;J4qnLZSCNR6Ek0c2Jf2V/XzF7PArebf9egsfhSYn55kQeo+apf8AhEQBk3X5R/8A16oN4ivyxIlV&#10;AewQcVFJrN9KpDXLYPYAD+VHJiX9pIftMDHaDf8AXqbsfha1ULueRz35xmpv7B0+PJMeOOcu3+Nc&#10;nLcSzkGSV2xxycio8D0yfel7Cq96jD63Qj8NFHWGLRrVSSlvx6/Mf60h1PRo8Y8oH/Zi/wDrVynP&#10;TgD0xmgAgdeapYVP4pMTzBr4acV8jqn8TWcb4RXfHcDAqu3ixcnFqT6ZfH9K53H0+veimsJS6oiW&#10;Y4h7O3yN2TxXKwGy3VMerE/4VWk8SXzPlXRB6BB/WsujIHU4rVYektomMsZXlvNl99dv3HNwR9FA&#10;qBtRuz1uZvwkYf1qv/OrNla/aZeR8g5J9apwpwV7GPtasn8T+9jH+0TjeXlcepYmoSD36+4rpEUI&#10;AAoAHSqN9p4kzJGMN3HrWUaqvZqwpQe5k44963bS0S3jGAN2OTWEwIOMHOemK6KAkwpng4orPRWC&#10;nuLIDsbA3HHFZ1lpzCUvMMY+6laZoxjpXMpOKaRq0m7hiq1xZC5mVpHJjH8HY1aopJ22B6jQuAAB&#10;gAYAHaomtI2nWbGJB6d6nooWg9xOeOnvVCbTGuJy8kvHYAdq0KSnFuOwmr7kcNuluuI1AqQnvnBq&#10;OW4jgAMjbc1A+pwKp2sWPoBRyylrYLpFLVUVbkEdSMmqVSXE5uJd5+g4qOvRgmopM5nqwoozR/P0&#10;qxBRRRQAUUUUAFFFFABRRRQAUUUUAFFFFABRRRQAUUUUAFFFFABS0lHOKANTw7bC41BXIysQ3/j0&#10;FR+ML/zL0W+A3lqM/U81r+GoRbafLO/yh2Jyf7o6VxV1cNd3U07HJdif1rjor2uIlLpHQ9rl9nhY&#10;w/m1+XQi28itXwxcfZ9bg5wr5Q/iOP1xWXUtpMbe7glH8DhvyNelUjzwlHujGnLlmpdmdZ4l1JtN&#10;u4NsQdJE/vY5B/8A1Vlr4nQn5oGH/As1r+L7UXFrbyHnZJz+I/8ArVzAtogxIXmvMw0ac6SutS8b&#10;ywry89Tci1eB13Hcn1FSjUrc/wDLT8wRWHjHQAUda0dGJ5nOzQ1N4Z0VkcM2cH1Io07WZ7AquTLF&#10;n7hPT6Gs+prW3N1KFBwOpNU6cVDllqioVJwlzwdmdQUsddt84BYDG7oymsDUNLm05vny8WcCQDj8&#10;a0raFbNt0QIccbj1NasF2twpjkUAkYx1BrzlKVF+7rE9e9LGK1T3Z9+/r/XzOM7479aK3tS8OlAZ&#10;LQfL/wA8fT6H+lYWCAcqR9RivQp1I1FeJ5dWhUoy5ZoSlB2sGUkN6g4pOc0YPpWpgXodavYMATF1&#10;HaQbv161qW/ihHIE8Jj7FlOR+Vc79ePrS8jp+hrnnQpz3R2U8XWp7Sv66nUxwaXqhJjEbt1JUbT/&#10;AEqrdeFgSWgnx6I4B/XrXPnkjv8AXr+dXLbV7u1CqkuUH8LgN+tYexqQ/hy+86vrVCr/ABqfzQ59&#10;OvrCTd5bhc8lG3D8q0wcgdzjmptO8Q/a32yQ7No5dWyPyrQAguxk4c+o4rGdWadqkTSOFpVP4E/k&#10;/wCv0MrP4Uver0mmA5KPkehqrJayxfeQ49RSU4swqYetT+KJHRSbh2OaM1octwIzUF6MWsmfSp88&#10;1U1V9toQOrECqjrJCeximtnSpzNAQx3FDjJ71jE1taZB5FsCRhm5NdVa3KYw3LlFFFcZqxD0pjU9&#10;qYTQiJbFG506GeRXZcMDnI706U/nVh6rSHrWybejOCs9DntZblq4TWm4au01p/meuE1t+Gr6bAx2&#10;PLkcbqzfNXOXJySa3dUbLE1z9wev1r7vDrQ5WVX60w0r8GmV6KRCQ+kJxSL1pTTsMM0hNKRkU00I&#10;BpOaYTmlH3jSVYWGnpTCcmnYpmOatCGMc008U4imkVaEMaoyKexprdKtAMbpTCKeTTGOK1RIlNJp&#10;cimk0wGk0lBNAOaoBp60h70pPNNY4qwsJRTc0ZosAp6UhopmaoB1JnBpMmigVhSc03NLTDTCwpOa&#10;TvQeKTdVIYhzRk0E5pKoAoPFIzYppJIoFcUHFI3SjBIpvfFNCuIelNpx6U2qGgoJxRSN0qrCuJRR&#10;RTEI3SmnilY00niqQDe9IRS0hOaaEJSNRmkJzVDEpnenk4plUgEPNNbpRQaYCA4oJyPSkopiKt9p&#10;trqKBbiBJQOmeo+h7Uljp1tpkbpaxLGH5Y9z9TVkmmFuaj2cObnsr9+o7u1r6DmOAPQcCmA84oY8&#10;U3PNaXJsDHBphyaceTxTcUirDckUUpNJSAa/SmYz1qRulMPFADT1zyfrQTxQelIelAhpOKD0oIzR&#10;7UFDe4pCeDQeopCaAEppp1MJxTELSHigHNITR1ACc0lJnmkyaTYC5pD1ppNJmkwHE4ptGaZ1oGLk&#10;HqMjuPWuX8T+GZLub7VZKWkb/WxDHJ/vCunpD/k+lc9ejDEQ5Jlwm6bvE85t/DGpXLhfsrIucFnI&#10;GP611+jeHLbSk3ELcXPeZl6ewHatU8g8D0zR6e1c1DAUcO+bd+ZrOvKasLnvySetNLZPSlppBr0N&#10;LnPdASPcU0n3/MUE0lGg0Kfrn2wKaeKWmmi4rlc6faMSTawEnkkxCipizA/cY+/FFZ8tP+VfcVzy&#10;7n6vpIsoyjBh6g06sTw//oxaGRdjtkituv5hnHklY+8TuBrJ1W7O8QqTjGSPWtak2KTkgE+4pQai&#10;7smSclZHPw2M8oDCMgH1qG4BtH2yjYT69K6f7o4xisvxAIzpzh+WLDaPf/8AVmumFZymk0Z+yXcy&#10;wQwyDkUVFYo7xYVScngD0qZlKHDAg+hrsdk7GElZ2Eo7+vvSOwQZPAFUpp2lPHC+lNLm2HGDkXic&#10;f/WNT21m90xCn5R1JrFxzncQfY1taFqYiLQzNyx+Vv6VNWMoxbiaqlYu/wBiZOfOI9iM/wBaQ6GR&#10;nbKM/wC7/wDXrUBzS153tZ9y+SJjrHe2KnYcqOvemPqtw4wMKT/EBzW2eap3tgtwu4ACQd6qNSLf&#10;vIlxaXuswydxJJJOecnmjJx1J+tKw2sVP3hwR3pO+O9dysc3qSxXMsH+rcr7daSW4kmOXctUdFHK&#10;r3sO72DtWpp2oBVEUp6Dhqy6KmcFNWY4ycdjpwwIyCCKWuZSV4zuUkH61t6dcGeDc3UcZrinScFc&#10;3jPm0LdFGaCcVgahRnHWjOSBg5ParCWEsmN37setJyS3NIU51HaCuVycdafHBJOPlU49TV6O0htx&#10;k4YjqWpkmoKOI1De/QVlzt/CjtWFhT1ryt5LcItOQEGQ7x6dqfJcwwrtXkjsKoyzyzfebjrgcUzH&#10;vRyN/EweKhT0oRt5jnvrmWQncscfQIoyT+NZeskFIyfv59e1aJFYd+k7Ss7odo4GOgFddGKUux5t&#10;apOavJ3Kn86KKK9M4gooooAKKKKACgjPHbvRRjNAFGeExsSPu5qLPNaTLuBBrNIwxA6ZraEr6HXT&#10;lzKwtFFFamoUUUhoA0/D8Sy3pZgDsQsM9jkV02Mk+tcbaXcllcLLHzjqvqK6uyv4b2PfE+71HcGv&#10;JxUZc3N0JZLJCssZRlBU9V6A1jz+GQzExTlB2QrkD8a292enNWLezNxhmGE9x1rlVV0tU7GlOnOp&#10;LlitTlLXwvd3F0qNhIf4puoA+nrXRXFzY+FLIRxgNM3ITPzOfUntRr+vJpEPkQBWuGHA7Jx1riZp&#10;pLid5pG3yvyzN1rohCpi/eqaR7dz0HKGFXLDWfV9v6/rsdXp2qvqyM8pAkQ4KjoPpV0DFc54Zk2X&#10;cqZ4ZAcfSujrOtBU5uK2PMk3J3e4UUUVgSFFFFABRRRQAUUZxRkYoACcVbsIcsZCOnTNVFTzWVBy&#10;WrRnkFpbhV69BWU39ldTvwsFd1Z7R/Mq3k3mzED7q8D+tQU3IUetG/PStErKxx1JupJze7HUU3Jo&#10;yaqxA6im5ozRYB2cUZFNop2AdkUZFNoosApakyaKKLAGTRk0UUAGaKKKYBRRRQA1lGCMnB60+ImK&#10;RHA5BoAp4U9ah22Lje90XL6LzoRIoBI56dRWBqtuskSOR8wOAfaugspB5RjPI7VjakpW5aJh8q/d&#10;qKDcZ27HTj2vZquuunzMJkKmkrReEEVSljKGvXjK54cZcxHRR2zRWhYUUdDyMfWigAoozRxnGaAC&#10;ijIHelCliMKTn0FK4CUVaj0u7lICW7nPqMfzqb/hH79h/wAe+Pq6/wCNQ6sFvJGyo1ZbQf3Mz6K1&#10;4vDF5IAWKR+xbJ/SrK+EmHLXSg+0f/16yeIpL7RvHBYiW0P0OforpYvCsSnLzl/ZVC/41YTw1ZIB&#10;vRnP95nI/kayeMprbU3jl1d72Xz/AMjks0Zx14rrjpmlW5+ZIlI/vOf6mhdS0u2c7XjUgY+VSf6U&#10;vrV/gi2V/Z/L/EqJf18jkfwJ+gzViPT7qUArbyEHodtdM/iOwUfLIW9lUiq0viqAH5IXf6nFHt60&#10;vhph9Vw0PirfcZX9gX7Hi3I9yyj+tSxeGbyQHeqR+zN/hVtvFh6C1GPUyf8A1qrv4nu2DAKi+hAo&#10;5sS+iQcuAj9pv+vQmTwi+PnuFU+ipmpk8Jxqw33JYdwqAZ/Wss6/qDAf6Rj6Iv8AhUMmq3kpy1w5&#10;Pscfyo5MS95IPa4GO1Nv1/4c6NPDNmn3w8nplyMU6TR9MgALxooz1Zz/AI1yLszsWZiSepJzSd+g&#10;FL6vUe9Rh9cor4aK/r5HXfa9ItCAGhVh/dXJ/SlbxDpycrLnHYIa5Dr1J/OjGO5H0NP6nF7th/aV&#10;SPwRSOnk8VW6LlIpGPocLUB8W5Ixa5+sn/1q58fn7mitFhaS6GTzDEP7X4G0/im4YsUijTPTOTVY&#10;+INQY/68Af7KAVnUVoqFJbRMJYqvLebLcmr3sp+a6f6Lhf5VWllkmbLuxPqTmm0VooRjsjCU5y+J&#10;thjjFGPeiiqsQHPqaPyooosAUUUUwCiiigAooooAKKKKACg8UYzWtaabGIwzjcT2NZzmoblJORk5&#10;/EetOjQySKo6k4rUu9NUpuhUAjtWWjmKUN0KnoaUZqa0Bq25qR6RGuN7FzVyKBIFwi7RSxNvjVvU&#10;Zp9cLlJ7s3SXQKKKKkobtHtn6UuOfX3paKQBRRRTAKKKKACiiigApDS0UAVLrTkumD52P69arHRT&#10;n/XDH+7WpRVqckrJkuKZmroyg8ykj2GKlGlW69QSfUmrtIaHOXcXLHsZlxpSKpZZNuOcNWbyc8D0&#10;61vS2aztmQkj0zio/wCyrb+4c/7xraNW3xEOF9jFoJx1GK2jpUB/hYf8CNQNo/OUlK+xFaKtFk8j&#10;MyirMunzxknbuHqKrkEdQR9a2UlLZk2aEoooqhBRRRQAUUUUAFFFFABRRRQAUUUUAFFKBuIHqcfS&#10;ti206OEAuPMf1NZTmoFKLkY3cVVkmkeYRoPmYhQD3JOK6W6sEuBkfI/Yiq+kaMf7Yid0OIvn3Z4J&#10;7fzqFXiouT6HRRpc1RQfU0/EE/8AZWgiFQNzARD8uT+lcKo68YrovGd15t/Fbj7sSbiR6n/6wH51&#10;z+SetaYOHLS5nu9T0sXJOrZbLQKAnmcAc9qVVLsFHU1Yht3jnDEcLXZKSRwykkdncA3nhpWwCwiV&#10;s+4xn+tcqP5jNdVoJ+0aM0XXbuTmuWIKsQexxXk4fSU4dmbY3340qvdCUUUV3HlgatadMLeYFuAw&#10;xVYDNOA4I9qiSurFrQ6LII45HbFH51gwXUtuMI2Bnoeaux6sRw6Z91ridKS21NedM27e+aPCv8y+&#10;vcUX+kQaohkUhZj/AMtB39jWcl9BLwHGT2NWoJ2gYFDx/d7GuWUHF80NGejSxKcfZ1lzR/Ff195l&#10;voc0LhZZFVugwOtOXSFB5cn6CukjnivU2sAWxypqpcWJhJZfmX+VWsRJu0tBVcGox9pS1iYzaSpH&#10;yyFT9M1UnsZYCTjcv94CtoHNH+ea2VWSPPcUznaACzKv944zWpeaaJMvGMP3HrWW4IJVvlxwc9jX&#10;XGaktDNprc3beBYYwqgZHWpevP8AKsq21Mp8spBXswPStOORZUDIQV9RXFKLi9TVPoWI7uWLAV8r&#10;6GrUeprwJF2+4rPzRWLpxZ2U8VVp7SNULBdAcqx/I1DJpgPKP+FUMH1NTR3c0fR8j0NZuEo/Czp+&#10;s0qv8aHzQklpNEDuT5fUVlau2YkA55zXQR6mvHmLj3ontrPU1USKshHI7GqjVdOV5oTwtKsv3M9e&#10;zOSsrf7ROAeVXk1ujjip49BjtndonIDfwt/jTZLaaLO5Pl9RzW060ajumccsLVor3o/qR0U3eDSk&#10;4GSCKRziE5phpcikPXpTRnIjfmqtwcIasucCqd0f3bVtDc8+szltYbJY1wmttw1drrDfe+lcHrb/&#10;AHvpX12BWx5sjj9Rbk1hTnmtjUGySPasaY4Nfb0FZHLIrSc0ynM2TTa70ShwHeg8mgdKQ9aQWHdB&#10;TCaM0jUJDsNxzTD0p5OKY3StAGE4pucUMKaeKtCGk4pu6lbvTKtIQxutNpzHNMPStEIaTimN0pWN&#10;M61ohBSHpSk4pvWmAh4pB1paYeDVITBu1Nc5oc03OapCvqJRS0lUAHimd6fTevSgApvc048AcU3o&#10;apCA5xTQc04nIpq9KY0KeRTKcWAptUhi4pCcUhNJmmAjc0dKKCcUE2DNNNGc00mnYLAxwKQHNI3S&#10;jpTHYCaSg0hOKsLCZoyaSiqExpPNITilPWkIzTEIM0nendqb0JoENPekpSOaSqK6CN0ppOKc3SmN&#10;0qkISmk0pOKaTVLcAopN1IzcUMBDTMc07dTS2DSAGphNKTTKAHA0hNJmkagYhNNJoamnpQIUmmk8&#10;UlB6c0rgxCaD0ptDdKBiMcCmZpx5FNNK4ICelMPWnGmnrTuAhOKaacRmm0r6gFIelKKa1O4hKKM0&#10;hPFJgIetFITijNNgDU2hjxxTcmjoOw6mk8dKMmkJpILADmgnFNzRmhhYXdSM3FFNJqbByjScUZzS&#10;HrSUxjiaaW564PrRSMfzpgVnu9jsvkhsHGdx5/SirH4n8qKzs+5V0fqrKifb4jwpVSxwaZBqomnC&#10;bCA3AOayS7ySAklnPcmtSw00xOskjZPUKO1fzRKEYR95n2ak29DSBzRQBRXIbga5W9hknvZDPJkK&#10;5Ax2FdUayb218y+jGPlkHP4V0UZcrZE20tCbSLfyojJjBfoPQCp7yyS7jIfhuzDqKnQBQAOgFONZ&#10;OTcuZDSsrHG6hZy2U+yRy6kZVx0aqwrqNfhWTT3JwChBUn+VcuOScAkk9K9ahU9pG7LQtTW1nNds&#10;PKjZgDye1RywvC4SRChPIDCum0IhtOjKgDkg061V0480dQLGnQSW9uElbLemc4q1RRXjN3d2SlYC&#10;cUhOeAeaUnGKzbzVfIcqqjg8luKcYuTshNpblDxFD5M0cyfKX4OO5qlbz+bww+bGc1cvb5b1UVlX&#10;5cknOarqiryqge4FepC6glJamM5RfQdRRRn8KoxClHJA9aTp14oHLBerHoO5pMDSSyt4IwZnySM4&#10;BpBqccSbYIiUHdj3pbTQby8wxTyV6fvfT6VtW3h+0tcPLmVgOr/d/KvPnUpx+J8zPRpYStV1Ssu7&#10;M/T5571wogJXu4+6Pqa2I9MwRvfI9BVW68RW1qGjgQyMvAwMKD/n2qCPWftyjLCM91Brnkqk9VGy&#10;OtfVaGkpc8vw/r7zWMkFqu1cH2HJqCW/ZuI12D1PJqnnB45p2c/WoVNLV6ini6jXLD3V5AxZ23Mc&#10;n60Ac570UVocTberCiiigRHczLbwtI4JVfSqk+owmJgp3EjGKt3EYlhZDxkVz0sLwSFXGD6+tdFK&#10;EZ77mU20M70UfgaK9A5wooooAKKKKACiiigArOkUpIQR+NaJprRrKDkcetVGXKzSE+Tcz6KCNrEZ&#10;ziiuhanYFFFFMApY2dZEMZYMTwV65pYIJLuYQxIXkY4CjrXZaZottoNu11durTKMlz0T2FclevGk&#10;rPVvodFKjKq9NF3HaNp92kQm1CZSuMiMjG33Y/0qhrfi1juhsDt5x55Gc/QVn634il1NjFETFano&#10;p6t/vVQ07Tnv5CgJVB95+/0rkhQv+9r/AHdEbTrRpp06Gi6vqys7GRmYncSclieaXnGcHHrXWRaT&#10;aQqF8lXwPvOMk1Wn8O20z7lLxeyEY/lXQsTDaxwXKPhtC15I46KmDx0JxxXSgiqllYx2EWyPJycl&#10;j1NWK4qs/aT5iR26gtSUVjYBQaC1NxRRYQuTRmiigYUdaSpIojNKqDueaG7DScnZFrToML5pHJ6V&#10;Xup/PlJ/hHC1cvZfIg8teCeB9KzRwMVjBcz5mehiGqUVh49N/UCM0AYpaK3POCiiigAooooAKKKK&#10;ACiiigAooppkVTgsAfQmgB1FN8xT/ED+IoMijqwH40AOoqM3EQ6yoPxqOS/gj/5aA/Q07NiukWPw&#10;zR3rIuPEcMeRGju3rwBWfJr91O2BtiH+yOa2jQqS6WGdSXRPvHFQvfAcIMn1NZlpcfaYdx5YHBzU&#10;34VHs0nZnFPEzT5Y6E8V48VykpJYg9O2K0tWt/tFuk6DcQO3UismGJp5VjQZYnH0ra01yhltJfvR&#10;nI91rCr7rUo7o7sDetCVGr8Mtn/e3Mf7LMTgQyH6Kaa2lXM2dsLA4z83H863bnVYrWYxskhI9AP8&#10;aqya+BnbFz2ycU41ar1USnhcFRk1Os7rpb/gGSnhq8kGf3aezN/hUo8KXBI3Sw49QSf6Usnie7XI&#10;EUIP4/41BL4jvpDw6R+yJ/jmt/8Aan2RsngIr7TLg8IknBuwB7R8/wA6nj8K28a/PM59xgVhPqt4&#10;7Z+0yj6Nio5LueUYeaVx6FzT9lXe8yfbYOO1J/edKdE0uIDzNo93lxn9aFg0W3bcDBkesmf61yrM&#10;WxnnHqaTn2+mKPq0nvNh9cpr4aMTrBrGmWwYxlc9wif1pn/CV2eOEmP0Uf41y3ftj2FGPc0/qlPr&#10;dg8xrfZSXyOlfxXErfJbuw9WYA/1qFvFjnO22UemXz/SsCitFhaS6Gbx+Jf2vwRrS+JrxxhSkZz1&#10;Vc/zqE6/qB/5ePyRf8Kz6K0VCmvsoweJrS3m/vLMmpXcud1xIQe244/Sqxy3Uk98HmiitFFLZGEp&#10;Sl8TuGPX+VH4AfSiiqJDJo59aKKACiiigAooooAKKKKACiiigAooooAKKKKACiiigAooooAKKKKA&#10;CiiigAooooAKKKKACiiigAztIPoc10NvKJYlZeQRziuezgj61JFcSQk7Gx/s9qwqw59ioy5ToetR&#10;PaRSSB2QFqj0+6a6hy2MjjirVcTTi7HRuIAB07UtFFIYUUUUAFFFFABRRRQAUUUUAFFFFABRRRQA&#10;UUUUAFFFFABRRRQAUUUUAJtHvn61FNaxT/fQH371NRQtNhbmVNo5TJifI9GqgyNGcOCp966Oo5bd&#10;Jxh1B963jWa3M3BdDnqKvXGlPFkxfMvp3qkQQSMHI611xkpLQyatuJRR+GKKsQ+JBJKik4BOKvXW&#10;mBE3RckdQazx+XvWta6kkgVJPlfpnsawqc6alEuNnozLSGST7qM3rgdKWSCWP70bAeuK31UDlQBn&#10;070pXcMMAR6Vl7d9ivZnN0Vp3umDBeLr/d9azK6YTU1oZtWFVtrA+hroopRKgZeVPcVznWopL6e2&#10;bbE5RccionTdTYunvY6K9vY7KEvIenRR1NXPD1y1xZyXcqeUhY7Rnoo6n/PpXCyPJcPliZJCcDcc&#10;89hXfzWn2TQ1s0bB8sRFvqOT/OuPEU1TjGPVv8D2MJFRcqr+yjhb66N9ez3HP7xyceg6D9BUPT6e&#10;tdLD4ftIlwQ7+7NSS+HbVzld0Z9jmu+OIpxXKtjic7u7MWxtWnlTtk8ZrdTSI+NzMSetPtNNFvIG&#10;Zt2BgVdwQPU1zVazk/dZhbmd2O8OQm0knhLbgcOD39DWFqsXkajOv+0SAPQ81tWd0E1iGMZO5WU4&#10;7d/6GqniW3P9pKUHLoD+p/8ArVhSbVbXqjuqLnwat9l2+8xvwxRmtODSAVzK5yf7pqQ6RF/ff867&#10;HWijzFBmSpBPBBPpV23015xlj5a+45q9Dp8ULbsFj/tHNWaxlWv8Joo9zNfSQq5V8+xFUMEE8dK6&#10;EnCn6Vz5cluOhJqqcnK9yZJIb+Z/Wr+lvKH2EMExnJqTSoh5TOV5J4zV/FTUnvGw4x6gBjkcHqD3&#10;FXrbUOAso9tw/rVKkIz71ySgpbnXSrTou8GaM9msp3xbRn34NUJFMT7WGDT7e5e3Ix8y+h7VoZhv&#10;k7Zx36isbyp77HfyUsWr0/dl26MyiM9aoanpS36ZBEco6N6+1a09o9ueRuX+8O1QdRxyPWumE7e9&#10;FnmyhKnLlktTj/IlguQjqVZTjdjitGGZ7Z8oxz39DWzdWqXSbWGD2NYF0s1g5EqZQdHXpXfGp7bR&#10;7mMk29DbtL4XHyn5W9O1W6521kEk8TRtu57V0IOfr3rlqQ5HoOLb3FooorIoQ81FcwC4haM85qak&#10;bgUbahvoZEGq3tiRGspCrxtYAg/pWrB4sXjz4GHqUOf04rF1N1F44yB0qOzjFxcIgYeprqlRpzjz&#10;SRVPFV6WkJffqdarWWrwgkAqeeTtP6VRuPC5yzWl0YyRwrAn9etNVQAMcY6cVNHdzQkbXOPQ8iuB&#10;KcP4bO36xRq/x6av3RhXNnrmlsCU+1RZ6R/MMflkVPp+qpesyFGilXrG3X8K2LnxALGEzTQs6Kef&#10;KwT9eabBqejaqyS74BMeMSgLJ9Oea3dSbjedP5op4ahXX7mdvJlGQ9Ko3zYhNdHNoyMn7pypPZjx&#10;WJq2k3cMRxEZf+uWWp0qkJNaniYrBYilq43Xlr+X+Rwurv8Ae+lcFrkn3q7fWy0ZdWBUgcg9a4HW&#10;Xyzjrgdq+4wC2Z4EzlL85NZEv3q070/NWVJ9419pSWhytkLHmkFKetJXWAoOKSiigAphNPph54po&#10;BpOTTDTyMUyrQmMNMJp5PNMbpVokY1NPSlZuKYW4q0A09aa3Sgnmmk81oIa3emUrGmnNaIQN0pue&#10;1KetNPBpgJ0NNalPSm1QCHmmk4pc4JprdKoLCk4pCaUjNNxmmCFbgUwcmnv92mL1poAJpKUjFJVA&#10;FAGKKKAGMMmg8UpPemk8VQCGikzijIpgLSN0o3UjNxTASmnrSlqbuqgEbpQeRQTmkp2AKRulJnmk&#10;LVSEBOKTdSE5pKolimmnpS57U00DDNNzzSk4ptUAE03Joz1pKobBulMJxTiaYxwKZIlNY0uc9KbQ&#10;AUjdKWkbkUANPFNzk04mmZwaABqY3SnMaaTmgBKQmjNIRzSGxM0jdKDTSTQFgzSE8UhzSE4pCaAn&#10;FITmk6mkbrikNC0wnmn9s1E3WgEOpmcmnnpUZ9aYICaYTzTzTO5oGhRmmkmnZxTGoASiiihgI1N7&#10;UpOabmh7CQhpKU80lPoUFITmjNITUoAopu7ml3UAFNoJpuaAA9TSUU3vQOw6mtwaM01jQIXdRTaK&#10;AP1TtNJ8mRWkYMV5GPWtIDGaAc0V/LkpOTuz7lJR2CiiipGBGaaYwSCRyOlOooAAMUGigjNAHNeI&#10;5H+1pHuITZnbUWhQiXUAWGQilsfkOfzq/wCJLQskdwP4cqx9BWPY3jWNwky8gdR6ivVp+/QtHco3&#10;9bsGurYMg3Sx8gDqR6VJodo9pZBXyGY7sHtU1jex38W+MnjjDdRVkDnNee5SUfZvoIWiiishARkY&#10;qteWUd5C0bgYIxkDkVZpGOBTTad0BxFxbtaztEeGUkHA6+9J5jr0c/StHxGAmoA8AsgJ5qKx0W91&#10;BgIoWRT/AMtJAVT8+9e1GpH2anN2NIxc3ZK5Al6ynD//AF6vwQyXWPJjeU4z8gzW1YeDYIFVruQy&#10;sOSqHCVel1zTdNAiiZGI/hhAOPqelcE8SpPloxu/wOj6ikuerLlX9f11KFp4Zlkw1w4RSOiHLfSt&#10;iCxs9NUbFUMO7ctWBd+Irq5yqYgTP8GdxH1qbTG8y2DMdz5OS3JP1NctSFaSvUfyQ418PRdqEbvu&#10;zYk1Ek/u149WqrLI8pyzE/y/KmjjrxSO4RSTwB1JrNQUdkZVK9Sr8bM3V7cBFkUANnH1rMOD1AB9&#10;auahe/aGCJnYOcnuapV6lJNRszzZvXQsQX00BHzlwOzGtu2mFxEHA69a5w8DNbunJ5Nqi+uWrGvF&#10;JXRdNu9i3RSFqTJrksbjqKbk0ZosA6oprdJh+8UN6H0p+aKaugZnS6Op/wBXIw9mqB9JmXoVYegP&#10;Na5owe9bKrJGfImc/JazR53RsB61F1rpTz16VVudOinGQAjeorWNf+ZEOn2MSinzQtBIUbrTK6k7&#10;q6MQooopgFVZro8onT1qedisTEelZ69OOa0hFPVm9OKerDH/ANelpDwKmS2d03ZAHvWraW50Npbk&#10;JIGMnFWtO02fVZ/KgTI/ic/dX61a0fQJ9VmOQY7dTgyY6/SukvdSs/DNqLeBQ0oHEYPP1auKtibP&#10;2dJXl+R20aHMvaVNI/mOSOx8J2ZZjukYcseXkPoPb2rk9V1efV5i0pxEp+WIHgf4mq95eTahO007&#10;l3PT0X2A7Cocd8c9z606OH9m+eesn1FWr865IaRQ6OJppFQcu5xmuvsLNLK3WNRzjJPqawfD0Ykv&#10;txGSilgPfgf1rpRkVlipty5OhxMXt70UUVxCCiiigAooooAKKKKACiiigBOnJ6VoWEAijaVup9fS&#10;qdvD58yp/D3+lXr+by4hGowW6+wrCo7tQR6GFioJ15bLb1KNxKZp2Y/dHC/SmUgGKWtkrKxwyk5N&#10;ye7CiiimSFFFFABRRRQAUUhOKAc0ALSHilpCcDJ6Dk0AZmuag1rCscZxK/f0H+Nc2zM5BLMzd2Jy&#10;TU+oXP2u9lkzlScL9BUFexRpqEF3KE59TSgn1IoorewxVd0bIOPeleV36sSKbRRZCsgAJ4A/AVJF&#10;BIzDC49CaSGXyXye4xV+Jww3KQw9iMCspycdDKcnHoXrOEW8OOpPJxVuCB7mVUQHJ6n0+tN061kv&#10;CAikr3fsK6S0tUs4tifix6k141atyPzDCYCeKnzT0j+fp/mJZ2KWaAKPm7sai1CMxMl0gyYvvY7q&#10;etXSc9f1qulys1zNA2MqBx6g9a89N35j6ipTpxpqitO3ruvyIL2xXUFjeMgNjg9iKybnT7iAENHv&#10;/wBpOamuHn026ZEdgn8IJyMelSR+IPKAE8W4eqV1w9pFe7qjwKrwleo1WvCfXqjnJ+HPB/Koxz/j&#10;XWCbStUUg+WrkY+bCtVW58KqV/0eVs9hKc/qK644qK0mrClgJ2vSakvL/I53rRVy40e7tT80Jdf7&#10;8fzCqZ+XrwfQ9a64zjLVM4JQlB2krMKKMjPWirICiiigAooooAKKKKACiiigAooooAKKKM0AFFGa&#10;TcKAFopNwo3UALRSbqNwoAWim7xQZVHegB1FM81cdab5o7GnYVyWjIqu03viomuVH8VNRbFcubhR&#10;vFZ7Xa/3qT7YvrVcjDmNHeKNwrPF4vrTxdqe9HIw5i9RVVZwe9SLMM8nipaaHcmopnmqe9KHHrUj&#10;HUUm8Hoc0bqAFopNw+lLuHrQAUUbh60bhkUAPijM0iooyT39K1V0qLy9pznu1Gm2ggj3MBvP6Vdz&#10;XDUqNvRm0YpbjIYFgQIgwB+tSUmaM1he5oLRSZozSAWikzRmgBaKSlpgFFFFIAooopgFFFFABRRR&#10;QMKKKKACiig0AFFIKWgAooooAKKKKACiiigBKrXVilyM/df+8O9WqQ80JtO6E1fc52WJoZCrdR3p&#10;laurxDyhJ3BxWV0OK9GnLmjc55KzsFB6Y9aKt6fa/aZcn7i8mqk1FXYkrmlp+77LHuznHerNIMKo&#10;46VBdXiWwG7JJ6AV5vxPQ6NEtSc9Kx9VjRJ1ZflJHKinSatIxwqqo9TWXdXp8wk/M/qa6qVKaldk&#10;N8+iJeM1VupUKlQCW9RXSQ6fEIVBUEkck1Vk8O2zEtvlGewYf4VpGvC+o4Rs7soeGbBr3VIWKnyo&#10;T5jEg4JHQfniux1J/nVB2GTTNDsY7S3by1CqeM9zj1qCZ/Nmd/U159Sp7atfoj1pP2eFS6yf4DaK&#10;KKZ5oVHOjSRkI21uxqSigRnWdjcQ3sMxdSVcE8nkflW/qsYxHJgZXK5qgc9utaV1++0/d/sg1lVk&#10;3KLZ6GGSdGrD5mb3PtS0UVocAUUUUwEqnLpcUrlslc9QKu0U03HVCauMijEMaovQU+iikMKKKKAE&#10;pUYxsGXgiiik1fcLtao0YL1ZxslABP5GmXOn9Xi577f8KoEZqzb3rQ4VssnqOtYODi7wPShiIVo8&#10;mI+8rZwcHg+hprKJFKsAynqGFa0tvFeLuXGfUH+dZ0sLwNhx9CKuM1L1MK2HlR13j3KsNjBbyM8c&#10;SqT6CrFFFatt7nIFFFFABSMcClqlq139ls3YfePAppOTSQjnL4SSXMjnJUscEVPoL7NSUEk5Uimx&#10;XIlJDcEduxp1onl6vAEHG7n8q9Vv3HF9gUn8LR0woNB7UV5CJM/XFL6bOBjOB1+ori5I2gdWZSdp&#10;Bz+Nd1qERntJUXqRxXK3BwWUg+hBr1MLK0WiOdxOrt9Tl2RyxzExsMgZyKnPigWozcQnaOcxf4H/&#10;ABrgYtZl0R8gbrYn5kznH09K1tSuEuIEkQ7ldQy8djWU8GuZcy0Zk8ViMNrTlp96/E6WW88OeIY9&#10;t19lMjcBbkKsg+hPP5GuS8SfBCz1GJn0y+kgnbkJc/PH+YGR+tcjrTcNwP51gR+N9b8Pzo1lqVwk&#10;adIHkLx/98ngfhivWw2X4mn72Eq28nqhyzHD19MXRT81oyh4r+EfifQGBOnNqEZ/5aaeGmH4jGR+&#10;Vee3KPbzvFKjRyrwyMpDD6jtXu2h/tIz20pXXNMWWMHAk04EN+Ks2D+ddVB4m+G/xKi3Xi6b9rkG&#10;3bqKJDcj/dY8/wDfJNe9DNMwwStjcPzL+aGv4a/oY/UMFiv91rWfaWn46HyuTlhjnNIDkdx7EV9D&#10;+If2ZdNurcy6Fqk9vOfmEd2wliP0IXI+vNeY+JPgv4t8Msu/TW1OI/8ALXTQ0yj6jAYflXt4XO8B&#10;i9IVEn2l7r/HT8Tzq+WYvDq84XXdar8P8jh6ac0+VHgkaORHjlX70bKQw/CkwCQOte5dPU8zYZSd&#10;KccU1qtDGMaa3SnEU1ulWgIz1ph608nFMbpVoCNqaelPIzUbGtESxpHemHqadmmnqatEjD1pKCcU&#10;5I2kOAKvYBh4PqKTaT0FaENhkcqcVcj044+6P51i6sYmUqiRh/Z3bsPzo+yyeg/OukXTv9nH4YpT&#10;puR3/MVn9ZRg66OVaFwemfpUbAjrXTyadtz8pP1qhPpwJ+7+VbRrplqtFmOeaaODVyeyaM8CqjAq&#10;2DxXSpKWxummtBHORTQcUrU2rSGKTmkpCcUmadgFJpCTSUVQDe2KKD1pKYDTRQaKoApG6UtI3SgB&#10;tNPWnE4pppoAopCcUbqoBp60jUp5NITVIQ2iig9KZInc0hNB4NNJpjsBOaQnFDE4plVYLCmm5ozS&#10;UxiMaYScU49aa3SmFhMmmk806mHrQIM0jGlprUhiEnFNPTNOP3ab2pgIaacU49KbSENxn86Q5NLn&#10;FJmgYmaaaU03dSYughOTSHpRmmluKkAIpD1zS0zOTQNLUcT8tRnk07saYKBpDm6UztSscKabngZp&#10;gKzcUzPWlY4FMzQmCQpbNMY0p4FNJzTAM0mTRSE4pMBaaetBNNzg02wDOaQGiii4AaaTSnpTaSAK&#10;CcUUhGaQATkU08Cig9KYDSc0cUUUAIaaacTimnk0AFFFFFwP1lAxRRRX8tH3QUUUUAFFFGcUAFFG&#10;RRkUANljWVCjDcrcEVzF14fuYpWEMfmxk8YIyB+NdQWpoIz0ranUlT2Hcz9D05rCJzJgSOeQDnAF&#10;adM34JzxRu3Drx61EpObcmIduFG6szUNO1G4nSSzZ3XpsBCge/NbWn6XKkEf2uQPNj5tnSpnywip&#10;c3y6nRToVKvwohB3MFAJJ7CrCWEjkZOwd81ZkuLaxQ8qoA5rl9W8XzSP5dkREo6yYBP05qKcalZ2&#10;gjr9jQo/xJXfZG1cWGm6e7Xd3sJOMNKAcY9BVC98aQRoVsozI4+6zjan+P8AKuSklkmlMsjl5D1Z&#10;uc0n9a9KGCjo6rcvyE8U4rlopRRdv9avdSYmadlQ/wDLOMkL+X+NUdo/H2paK9CMIwVoqxxSlKTv&#10;J3LNrPtwrHPoTV+2u5bUkKAc84bpWMc8Yqwt2wXBG7Hc1lOnzdDmlB3vE2TrE2OUQfhVWW7kuT87&#10;nH90HisuWd5fvNx6UQK5lBQHHeoVGMdQcHbVmh/Sij7vXiig5g9PTNdHGQUXb93HFYMdpNODsjLD&#10;vUyXVxYkIycD+9XNVXPs9TSL5dWbfPpSZFZD6xK/3VVffrVaW5mm+/Ix+nFZKjJ7mjqI6DOaWufg&#10;upLdhhiRnnJrdRg4Vh3GaznBwepUZcw+ikJx1oz7VBYtFFFABSUtFAFLU4N8G8AFlPX2rGHIzgge&#10;9dIyh1Knoaqf2TDu5yR6V0U6nKrMxnBt3RjZo6EDv1xW5/Ztvjb5Y571jzJ5UrpnODW8Kim7IzcX&#10;HciZQwIPSqT2rKTtGRV40qozOgUZYn5QOp+lbc3LqEZOOxThtmDBpMBRzzXTaV4faUpLcgxx9Qvc&#10;/wCFWtL0KOyX7Rd7d6/MFPSP8e9U9X15roNFbsVi6Fh1b/CuCdadaXJS+89VUoUYqrid+kf8yTWf&#10;E8VkrW1jtaUfKWA+VB7eprkXdpXLSMXc9XY8mrc9t5xVgACBj0qs0Ein7vHtXdQp06StHcyniHX1&#10;l9wyiggqcEGj8a6yC1pl4LG6WRs7OjY9K6a2vYbtR5UgfgnHQ1y9hYPqEhVSFVcFiRnHt9a2rTQR&#10;aXUcqzlgvOMYzXn4hU27t6ks1Qc0tJ0o3V54haKQHNLTAKKKKACiiigApD2pamtIfOlAx8o5NS2k&#10;rlQi5yUY7stWUQggMjjGefwqlPKZ5mfnB6A1b1KbAES9+vtVD09uKyppv331O3FTULUI7R/MCcUA&#10;5oIzQBitzz7i0UUUCuFFFFAXCiiigLiEZoAxS0hOKAFrH13URFG1vG371vvY7CrWp6mljHgYaU/d&#10;X+prlndpHZ3O5mOSa7MPS5nzvYpIbj9OlLRSZ5716ZYtFJglgqgsx7AZNbFl4Uv7xlLoII+u58Z/&#10;Ks51IU1eTsaRpym7RVzIPHWn29vLdyCOGNpHPYCuxtfCNhZrvuSbg5+8x2gfgDTrvxHY6ZEEtYjN&#10;jokY2r+eK4XjOd2oxv8AkdawqhrWko/mYtp4NvZmUzsluueQWy2Pw4/Wt/T/AAxZ2JyQ87esxyPy&#10;qpp15qfiCUvn7FYjj92AWf2BPI+tWNZ12HRIBbwjfcEfKhOdo9TXFVniKkvZ317L9WdlOFCEfacu&#10;nd9fRFy/1ODTF2H/AFpXKIo7dM/SoNMvZ9SuA7Ntjj5Kr0JriFnkmuzNK5kkc5YnvXdWSjSdH8xx&#10;iTb5jD3PQUVqCoQS3kzmjVniK927Qjrb/MtwzebdyqOREAv4nk1iz3DR6jJKp+YP09e2Kt6BKTYz&#10;3D5JZ2Yn1xXPPdkkknJPJqaVP35R7aHFjak50aUtm25enb9DqbyJdTsRLCAzYyuf5Vyk8xY471r+&#10;HdT2ztbuflc5XHr6VX8Q2H2W781VxFKevYN6f1rSivZ1HSl8hYmKxFKOKitdpf5mSM45xn6VatdT&#10;urRhsmYgfwsxK/kaq5oHNei4xkrNHmxnKDvF2N+18UkcXEOfeL/69WxPpWqHZiMSt/eAVvzrlaOO&#10;44+tcksLDeF16HoRx9S3LUSkvNHRXXhZGx9nl59JWrLuNEvLVSXi3gfxIQR/jUFrf3FkMQSsoPbO&#10;R+RrWt/FUkagXEQfHVkOP0qbYint7yKTwdbdOD+9GFg56UuOfT612Liy1QKJEVyRkbhz+dUbnwrG&#10;5JglMY/uMMj86I4uO01YJZfNrmpNSXkc3196KvXOi3lqCzxZUd0IP6VRzXZGcZK8WedOnOm7TVgo&#10;oPHXj60A5qyAooooADUMlwE74PvUd3OIYyT296818V/EVNIldNu4j3ropUZVNiWz0dr5VOCfyqI6&#10;kgP3q+c9R+O80MpVIs/Vh/hWJc/Hy+Jwsar/AMCH+FdawqHySPqU6tH/AHqYdXiH8QNfJc3x11Vy&#10;doUe+4H+lUpfjVrTn/X4Hpx/hVrCrsP2b7n18dah/vD8KadciH/LSvjqT4wazL/y8H9P8KrN8VdZ&#10;c4+0sPy/wqvqy7D9m+59lnX4Tx5lNbxDbgf62vjQ/ErV263bfpTT8QtUP/L2x/L/AAp/Vl2/H/gD&#10;9m+59lHxJbj/AJaj8aYfE1sP+Wq18at481Jv+Xt6Q+Mr9x8109P6suwey8z7IPiq2HWVR9ahbxXa&#10;8/vl/A18eDxXeuf+Phz+NB8SXbfencj601h12D2XmfXUvi61XP76qE/ja1X/AJa18q/2/cH/AJat&#10;+dKNambrIa1jRS6D9ku59L3Hj62T/lrn8KpP8R7dT/rD/wB8187rqkh53k1NHqLE9Tn61py26B7J&#10;H0NF8RrZj/rD/wB81pW3ju2fH739K+cY79yPvfnirCak4Gd36UOmn0H7OPc+m4PF9s4H70Vej8TW&#10;5A/eg18wRavKP4zVpNamAH7xvzrF0E+g/ZeZ9Op4ktsf6wVKPEVv/wA9Fr5lj1ub/no1WY9bmH/L&#10;RvzrN4aIey8z6UGvwH/loPwpw12H/npXzguuz/8APRvzqVNcnJ5lal9ViHsvM+jBrkX9786X+2oj&#10;/EK+fE124HSQ1PHrlxnmVvzo+qRF7LzPff7YiI5YAeta+ibbvE55jH3c9zXz9ot3dateLEkjqgP7&#10;xs9Fr0aDVpIIUjjmKoowAKyq4NuNoMwqPkdj1gTijzxXly63Pn/XH9KkXWp+0zV5/wDZ0+5j7WR6&#10;d5w9f1pfOHrXmg1qfHMzU9dan7TGp/s+XcftZHpHnAd6Xzh6159Hrc/eUn61OmtzDpKazeBkuo/a&#10;yO6Ey0vmiuKTWpz/AMtTUw1ibH+tNZvCSQe2kdf5oo80Vyg1ebH+tqRdWl/56Zqfq0h+2Z0/mr60&#10;eavrXNjVZT/HThqkpP3qn6vIPbM6LzRShxXPjU5cfe/SlGqyj+Kl7CQ/bPqb+8UvmD1rDXU5D1Oa&#10;eupMT0FT7GRXtmbO/wB6A49ayl1EnjAp4vj3FS6UkHtjT359KXdVBLrd2qwslZuLRoqyZNLII42c&#10;9AM1jPqcztuU7fQVrMomjZW6MMVjXNk9s33SU7NWtJRvaRpJt6ou2uqhsLMMH+8K0QwIzniuaz6c&#10;1Ztr97Xgcp6HtVzpdYijPozdoqCC8iuB8rfNjoanrlem5stQopKWgYUUUUAFFFNd1VCScAd6AKWr&#10;uPs4TuTmsg8kmrF7c/aJyRyo4Wq+a9CnHljqc0ndhVrT7sWhcMCVb09agaJ0ALKQD0NM/n6VTSmr&#10;CTsdFHMk6ZQ7vpVHVLRpXEqDOBgiq+mSmO4VRgBuCK2c5riadKehsveRzYHzYNZ80L+cRtJLHgV1&#10;k9hFcHLL83qOKbDpsMLBwCzjoWOa6I4hLWwRvFlmP7ig8HHSlbpSYIGetTWsfnXCr1AOTXA3ZXNY&#10;Rc5KK6l+QfZbIAcHGPxrLB6+9XdUky0aHtyao49OlZ0lpfuduNmnU5FtFWHUUgBpa2PPuFFFFAXE&#10;rStT5tgR7ECs01e0t8rIvYGsavw3PQwL/e8r6poojoB6Dmlp0y7JnX0Y02tVqjia5W0wooopiCii&#10;igAooooAKKKKACiiigApDS0UAOileBgyHjuvrWjHcRXahWGCf4TWXQRg5FZSgpHVRxM6Om67Fm5s&#10;Giy0fzJ39RVYHNTLrCWuxbluvRh2q3NaRXaiSMjJ5yp4NSpOGkzolh4V1z4d69UZ/wCPNFMlkWCQ&#10;pIQjjsTzVSfV7SEfNKGPovOa6Ipy2POaadmXSQK5jW7w3UwUZ8lOhPc96fd6684KpGEj9M8mobWV&#10;ryYRrESTwSD09zXbSpOn78kJ3WtigDzkZz7c1vaLpjxyfaZsgn7oP86u2elQ2rb9gMo/jxirhGD0&#10;69amriOdcsRuVwoNAGaK4zMaRVK80+G6zvXB9VOM1dbrUb81pFuLujnkzDk8M2bMC4eQDnazcGqu&#10;rYVSBgADAAGBW/Ietc1q78PXfRlKclzO551STejOM1p+DXC6s3zGuz1t/vfSuF1WTLGvuMDE4JHP&#10;XXJYGs9xzzzj04q7cHJNUnPevqYLQ52dBoPxD8SeGZYmsNXuo4o+ls8pki/75bI/SvUfDX7Td1HN&#10;s17S45osY83T/lb8VdsfqK8KJyacBx7enrXnYrKcFjLurTV+60f3q343O+hj8Thv4c3btuvuf/AP&#10;qBPGvwz+IzLDfRWgvZRt/wCJha+VKPTEuMA/Rqx/EP7MumXlu0uhanPbzt8yR3bCSI/QhQw/Wvnf&#10;/gIwRjFavh7xfrXhOVpNI1KaxZsZRMMh+qsCp/EV439iYnC65fiJR/uy95f18j0v7To4jTF0U/Na&#10;M6rXPgT4x0RZH+wx6jCg3GSxmD8eythj+Arz+4je2meGWNopUOGSQbWB+h5r2Tw5+01q+nQrFrOn&#10;RasennxOIH/EYIP6V6FH8TPh58SbeOw1SSASS8fZtQiaMqfZ8Y/ENR/aWaYF/wC2Yfnj/ND/AC1/&#10;Qr6lgMT/ALtW5X2l/np+p8pswxxye4HamEkdvxr6b8R/sz6Dqw8zQ72XRs87cG4jYY/2mBHbv+Fe&#10;U+JfgD4v0KSZ4LJdWtIxnz7SRSxH/XMkN+AzXqYTPsvxVkqnK+0tPz0/E4q+VYuhq4XXda/lr+B5&#10;sxxTCc1JcRSW80kMyNDKhwySKVYH6GoS23HvX0kWnqeTsJnmo2NPPB/Co2rVEsSmMaeTToYDK49K&#10;u9tSW7CQW7SnpxWva6eSBlals7Pd24HpXQ2OnEgZH1rza+I5Tza2IsZ9vprHBxzWnDpBAGRg/Sty&#10;z0snHyn3/wA9q2bXScDG04rwquMseJVxVjlo9HJH3T+Ypx0bI5B/Eiu2i0f0HPpipH0g7fun9K4H&#10;jtdzheM1PPZdHKg4X9KzLnSSMnAHqa9Jn0naMlce+MVkXWl4ydufTjmuuljbm9PFXPOLrTcZwMis&#10;S8085+7z7V6Lfabw2Fx61zl/YkZ4PTp617tDE3PYo4i5w8sbRtyOPWmVsahaHnPfv61jFfLYg17t&#10;OfOj2IyUkDdKbSk5pK2RYE4pN1ITk0UwEzzSE5pD1op2ATvSk4o70jdKZTEzTSaWmnrTRIUDkUUK&#10;OMVQCHmgUHijGM0ANPrTTS5+U03OKoBG6UHpQTmgtxTJYh6009aUsCaazc1QxG6U2lLcU0nNUhiH&#10;rRRTc9aAA9aa1DU2lcQE4FMJ5pTnFMpjHZzTWNKDjNNY0XATOaTPWjdjNN65pCAkmkozSMcCgBDT&#10;CcUpNNJpFXA0lFFBNxh60jdKU/eppOaQuooIxTDjNOph60DTHZ4qMHFPH3ajoEhXIK4qM84pzdKb&#10;TGhDnFJSscU3IpAhGNJQTSbqYC0jdKM01jS6jFppFJk00mgB1FMzRmmApOabuoJptADt1ITmkopA&#10;ITSFqDSN0oAQmkzRRQNhTSeadTT1pCDNFJRRcD9ZsmjJoor+Xj7oMmjNFFABmkpaQ8UALSVXutQg&#10;siolfbu6YBNSWlxHfLmBvMA9BjFVZpc3QaTeiJG9DxQBg1chsHYAudg9BzVkLb2a9Qg/OueVVLRH&#10;bDBzfvT91eZyc/h/UNVv2eT93B0V3PGP90Hmt7T9Hg0i2Pmzeao53yHAH09Koa54pa1byLVA0h6y&#10;Mc4/CsyTS7zVAs95dHzdv3WThfwzxXU1VqRXtGox/E158PQ+Fcz89jon8SWAQ+VMrlevVR/Ln8K5&#10;bV/EVzezusMx+z/whML+Z61n3djJYy+XIuM8g9j71C3qw/Ou2jhaUHzLUwqYmrU62XloSS3U84US&#10;SuwHQE8VGOue/rVuK3ikiBwcmoJoTC3TIrri47I41NN2GUUUVqWFFFFABSHpS0UgLlvCqxhuCTUr&#10;NsXJwB6VQSV4wQrYprM0hyxzWPI29TB023qWWveflQY96u6aq3s6AjjqR7VkDgYq/oU62+oLk4DA&#10;rz61NSNoNop049jqAoGAAMAcD0pk8CzxlG59zUgBFLXjruO11Y5uSNopGRgQQePpTa3byyW7AJO1&#10;h6VmNps6EgJuHqDXfCqmtTmlBplX29eK6G2BW3jB/uis+10x96tKAAOcZ5rUxg1jWmpWSNacWtWL&#10;+GRWPPfSxXbYOVU4xWua564ObiTP940qUVJu4VHbY14tRgcDMgDelWVdXGVYH6VzfPr+GKltp2gm&#10;VgeO/ParlR7MlVH1OhopqMHG4dD0p1chuFFIOaq6jdfZ4cKcO3T2qkuZ2Qm7K5HfagIsxocv3I/h&#10;/wDr1kEkkk8k9/WjGOeSe9W9P02bUJSqAqgOHc9B/jXalGlG7OdKVWXLFXZDbW0l5KI4VLsefT9e&#10;1dNaWFtoVuZpW3y45kPX6AU5pLXw/ahVUFiMhc/M3vXNX1/NfzeZKxweidlHoK5LzxLstI/mepan&#10;gVd+9U/BE+q6y+pPjlIByqDv7msKW4d3IztAPAFXieMdRUE1oHOV6+hr0aUYU1ZI8/2rqScqmrZX&#10;W5kU8/OKtRXCSDrtPvVOSN4zyCKaeTxW7jGRo4RkaTIHXBUY9az50EbMB+FKs8icBj+NNZi5yxzS&#10;jFpihFxZv+G5E8iWMY3hsnPUitgDHFcVDLJBIHjcow7iuh0/W0uSqTARyHgHs1cNejJSc0U0ahGa&#10;TbS55pa4yRAMUtFFABRRRQAUUUh4oACcVp2yC1ty7DBPzGqlnD50wzyq8mptSmywjHTqa55+81BH&#10;pYdKjTlXl6Ipu5kcueS3NJSYxS1utDzW23dhRRRTAKKKSgAqleavb2bbHYmQdVXkinaleiytS45c&#10;8KD61yRO45c9WySf1rpo0faavYaR20UomjR15VhkGnVTt9StXiXbKigD7pOMUyfXLSIHDmRh/CoJ&#10;rHkk3ohWL+fxPpWXqWtpahkhIebpkchay77Wp7rKqTFGf4R1/OqtnZT3r7LeJpT6L0/E9q6oUFFc&#10;1RlqLb0RHLM8r75DuduSc800tiujsvBVxKoe5mEA6mNRuP55/wAa1vsmjeH2SRwiyjozku35c4/C&#10;qljKcfdp+8/I7o4SbV5tRXmcnZaLeaiu6GAmP++x2j/69dBZeCUjZTdXBl7mNBgfnTb3xsgLJaQb&#10;+P8AWSHA/LH9awL3VrzUOJ7hnTOdg+UfkP61P+1Vv7i/H+vuNP8AZqX95/cv6+861tR0bw+Gih2K&#10;45KRqST+P/16zJfFtzeD/R4hboOrN8zfywP1rmMY9QPY9K0o8KqAYOPzNH1WnDWXvPzOetjaluWH&#10;u+hNPcSXT75JWkb1atPSNCN+BLcJi2bomMFqm0XQjKUuLoHZnKxHv6ZqbWddEANvath+jSDnb7Cu&#10;adVyfs6P39iaNBQj9YxPyXVhr2uLpcItrMDzgMZHSIfTvXFM7SSOxbczfMx9TWlyeTznru71G1vG&#10;2TtwfQV2UIRoRst+5jVxbrSvLboSeHLH+0NTjyMxx/Ow+naug8U3mWjtVPA+Z8d/Qf1qx4dtU0/T&#10;mnbgSfPn/ZHSucu7hru5klbguc/Qdq5r+3ruXSJ01Zexwyj1nr8jorQ/ZfDRfpvQt9CTiuYGTwVz&#10;XUa0Rb6DHH93IVcH86y9OshsEki5OOBUUZKMZTfVmWNXvQp9ooh0qYQTFSCrE/KcV07xJqtoUkAO&#10;eoz0NZxQNjIxjpxViynMMwyflfg+x9awrPnfOt0VhJqnLkn8MtDIvdOjijZlTaydaygSevXtXUeJ&#10;EMdq0qDhjhvb3rmA5jYEfeXngZrsoTcoXZx4ml7Go4Aysn3gRmpLeD7TMsecZ5z6VtBVuoE3gHI5&#10;pltYJbSFgc9hnsKfttH3MuQy7qye2IPMinoQvNM+yTGLf5bba6Db78UY/AVCrSSsPkRBZhmtoxIP&#10;mx0pI4bi1lLW1y0SE8oRu/nVilrG+5qm4u6epZGqvDFl08wjqVOCaYbvTNXKo5RmxnD8H86q3BIh&#10;cqMtjiufRHPARuOtKFCMrtOzOtY2pH3ZpSXmdDdeFkYloJvL9EYZ/Wsm50W8tAWeLcg/iQgio7bU&#10;rmxJEUrIM9G5H5VrW/ipk2rPDuHd1P8AStbYint7yC+Dr7pwf3r+vuMDIPTmg8V1hn0zV2CsUd+u&#10;G+U/nVa58KoxJt5vL/2HXP61SxUdpqxEsBNrmpNSXkcVqfzQvxkV8+fFRGhllbJ/CvpPWdDvreCR&#10;3gYoP4kwR+Qr58+LNvujdgOCP8a+lwE1KL5WeRUhOnK0lY+ddRnfzSdx/GsmaZieT+VaWqjEzDI4&#10;96xpWO48/hnmvUN0KZmppmbvzUTPTS/FBRKJjn0+lO8wnvVcEmnZwKoCwspI9frUizYqshwKeMGl&#10;oOxZEpPcCpFl9eaqgCnr1pBqXUmPQcVMsp7mqKk4qdW4BoGWg/PWpVeqqE5z2qdaBotxt8ozViNs&#10;HiqkdWEBHNAy2jnip1bJ68VWQ8VMlSCLSPU8chHeqiHNTI1JlF1JD3NTCXHc1TVuKkRqRRfSUjoa&#10;mSUmqUdWEb2piL0ch45qzCZJmVFUuWOAo71SQEjAyc9MV2XhTQngf7ZdR7Hx+6Qnt6/59auMeZmU&#10;5qCuzoNB00aVZBOszcyMe59PwrWEp/wHpVQHn39fWplbIrdxPLb5ndllZalWQ+tVFbBqZWrNpCLS&#10;yGpFc9uKrA5FSIcmsWgLSSH6/Wp1c/SqynAqVWzWLQFlJT6mpklOepqspwKlHArBpAW0kJ71KHwO&#10;uKqIelUdV8R2ei/LcS/vcZESjJP+FYuPYpRcnZG6snHXNPWUgZFcBcfESeT/AFNqqA8jzHLH+Qpk&#10;Hj68Vx5kEMv47TUOmzqWFqtbHoqynrn9akWX1rmdG8XWmruIiDbXJOBE5zu+hxW+rH8KylGxzyg4&#10;O0kXFlqQPmqatmpUasnEgtK5FTJIScVUVqlQ4rJoDRt2JYVoLWVA3zCtOM5xXFUQ1uWUGakwCMdR&#10;6GmJ0qQdK5GelDYqy6bDKc4KH1U1WfR2GSkgPsRWpSHnGRVqcl1HZMwJbWWA5ZSOcbh0qSHUpYuC&#10;fMX3rSviotnyOo4rDHAA/GuqD9oveRm/dehrRavGfvqV9xU66jbt/wAtB+NYXWjP0odGPQOdm/8A&#10;bYP+egprahbr1kFYWT7UHn3qfYIfOzWl1aID5AXNZ9xdy3J+Y4Xso6VCR9ea1bPTURQzjc3vTahS&#10;1FrIywpLYAOT0GK0bHT2DiSVQCOimtIIB0wPwpQKxlVclZFKNiOWASoynof0rDntXt3xtJHY10Bp&#10;CuT61MJuA3G5madZv5iyOu1RyM9c1qAUAYOaWplJzd2NKwUUUVIxDV7TI+Hk9e/tVEnFaX/HrYf8&#10;BrGq9Ldz0cFFc7qPaKbKNw/m3Dtz1plNXPGe/NOrVKyOCUnKTk+oUUUUyQooooAQjIq1pzbbkjsw&#10;qtT7d9k8Z/2hUSV4s6aEuSrGXmS367bonswBqvV3VBgxt65FUqVN3ii8VHlryQUUUVocwUUUUAFF&#10;FFABRRRQAUUUUAFFFFAgpCMilopAUtQsTdbWVsOuR9RTNPlv9NbCRmSLqUyOfp6VoUmM9/yq+a8e&#10;Vq6HFuEuaLsy3NDa69ahJo+fQ8Mp+tcjqnhy502T5AZoT0dFx+Yro1LIwZTgjpWjb3wl+SXCk8Z7&#10;Gs4VJ4d+7qux6satPFLlqaS79zzr7PNnBjbP+7XQaDZtBbtI67Xc/oK6G507PzRDB/u+tUCpDkFS&#10;MdvSuiWJ9tGy0OGvSnRdpod0pCc0lFYHKxQcUmaKT1pkt6CE1E5wKe3So3q0c83oV5mwprldXf79&#10;dRc8Rk1yOsNw1enhV7x5kzitbfhq4fU25rsdbf71cRqTfNX3uCjocUzFuCckVTbNWbg4Y1Wc5r6S&#10;GxiN70p4OKQHml6nNaAhw6UxhinbqY5oQ7CHPrTcbffsadTGNVYRq+HfF2teEZXk0fUprB26iMgo&#10;fqjAqfxFeo+HP2n9Y0+JY9Z02HV+3nROLd/xGCp/SvFSeaa3I5rzsVlmDxv8ekm++z+9WZ2UMZiM&#10;N/Cm0u3T7tj6ui+Kfw6+JVrHYarJCksnH2bUYTGVPtJjA+oasvxJ+zF4e1dVk0K9k0UkZ2gG5jYe&#10;25gR2718wEZB5Jzx/k1reHvF2teEZ2m0bUZtPduojIKHr1RgVPXuK8L/AFfr4N82WYiUP7r1j/Xy&#10;Z639qUsRpjKKl5rR/wBfM7HxL+z34x0CSZoLFNXs41J+0Wki7iP+uZIb8BmvM7iN7a5kgmjaGZDh&#10;kkG1gfoea9t8M/tS61p0Xl63p0OskcCaJxbuB7gKVP6dK9Gi+LHw3+JdpFYaxJCkkvH2XUoWQqfa&#10;TGB9QwqlmWb4DTG4bnivtQ/O2v5IX1PAYr/dq3K+0v8AP/hz5I6so6E1q2FvnGRjmvpLXv2YPDmq&#10;7JtBvJtGDDO0ZuYmHtuYH071wmpfATxRoM58m2j1S2UZE1swUnr/AAE57ds9a7KXEWAxStGpyvtL&#10;R/5fieXjcqxuHjf2fMu8dfy1/A43TrMscYwa6rTdPzt4x6e1VrDTXt5zFNE0UqHDI42sD6YNddpd&#10;iMA4JA5J7VyYvE9mfnmKrONwsdNBHI4HrWvBapEOBUsSBRjGFqVVJxgE57CvnZ1XJ3PG96buyMpg&#10;dKCmO3Wul03wTf34DSqtrGeQZDkn8B/WtB/hxKoyL9GPbdCR+u6vNljaEXZyPo6PDWaV4e0hh3bz&#10;svwbTOIKZ4Ix9ao3WnJIrcAE966XVfDl7o+XuIQIs4EiHK/4isojnjiuylWUlzQZ4OIwlbCVHTrR&#10;cZLo1Y4/UtMwCMHj9K5TU9PxkYPSvULy1EsZxgVyWqWIGeOle9hcQ72Zth67vZnmGp2eCe+OvvXM&#10;X9uVOR616Fq9sBu4rkNSgwTX2mErXsfVYarc52inTDa+KZu4r21seqJ3opM80E0wsNPWikzzQc1R&#10;VgzSE5pKKACmnrTjTTyaaFoFNLc0pOKaatCFJzSE5FBOKCcUWH0G9qYTzTqaetWhBSHpS0jUxXG0&#10;09TTqaepoGNbpSUrdKaTimAhOaSiikAjGmE049aaetAhCeKaetKelNJGaACmnrS5ppPNADT1ooY0&#10;0nNIQHrTW6UhPNISTQOwtN6NSmmE0DsGcUZFNzSZoFYVjzmmE4OKXrTW5agBfftTSctTv4aZ3oGB&#10;PFMGenenE00Hk0hgxwKZnJFK5yMU3uKBBIaYBmnyDBFNWmMQ9KZTm4FNz2oELjimE808nioyaS3A&#10;Wmml3U0mmxhRSZFBNMVhD1pKMc0h470h2FpM0dRTCaQh1IelNzS54oHoITik3UhNJQGg7dTSaKQm&#10;gNA3UUlFAaH60UUdKTP4V/L59yLSE4pVBf7oLfSrUWnu+Cx2A9u9S5Jbs1hSnU0grlQnHXipYraW&#10;cZRTj1PFX1ggtQN2D7tUc2ohTiNc+56Vj7Ry0ijt+rQpa1p28luUZPC9tcXTT3TNMCABFyFH4ipJ&#10;dX07SUEMJUsnHlRjp+NV76P+0YWjnZmU9gcYrK/4Rq34Hmy4HHUdPyreMFP+NJ6dBPFRgrUI283q&#10;zS/4SQXA+YGAeigt+oFZt/q8pBFsvP8Az0bqPwqxBotpbciISH1k5rK1lVsrtRHwrLkr6V00qdJz&#10;tBHBOpUqO8pXI9Ls3nvlaZSQvznJ6muoAOMZ57msnQGEqSuByML0rWAxSrtynZ9CFfqVr+yS8tyj&#10;DJ6j1zXMy2Dwvsxkjrurr6hntI7lcOMn1HUUUqzp6dAd1sc1bQmEEMefSpHXchU/hWlJo7qT5bhl&#10;9G61Tlt5Ic7kIA711qpGWqZzS5r3ZlSKYmw359qStBkWUEEZwagez/uH866VNdTeNRPcrUUEFWIP&#10;GKK0NgpUUyMFUEsegFWdP099RkKqdiLyzH+ldNaWENlGFiXHqT1P1rmq11T0WrE2c+mhXbAEoqE9&#10;AzD+lVbqynsziWMr79RXY4+lG0Yxxz2xXIsVO+qJucPmr1jo892yuQYouu8nn8BXTLbRRncsSK39&#10;5VANSZ9effFOeKbVkrBcRcD8hyadSYwaWuIVwyR0pMenFLRQK4neloooHcQ1g3qFLqTjqc1vfyqv&#10;d2S3QBJ2uOhFa058jM5rmRhD6Yo9D6Vd/smbJ+ZD+J/wqKWxmiGShI9q7VOL6mHK0WNOvRGPKkb5&#10;f4TWr1HHOfeuazg8YPrUizyqNqyFVPb0rGdHmd0XGdty9qV6wcRxtgfxEdqoSSO4XecheAxphBY9&#10;fmPT/aroNJ0AZE94uAeRGe3+9RKUKEbs1pUamIlyx/4YpaVokl+Vkkylv/e/vfSte/1ODR4Bb26q&#10;ZQOEB4X3NVNW1/GYLT5QPlaRe3sKwDyeeT6nrWMac6756u3RHbKtDCR9nQ1l1l/kPmme4maSVjI5&#10;5LGq80vlJkclvWpaguoyyKwGSOtehFJOx5kfel7xV8xzyWNTRXRU4fp6jrVfcDQeuAcV0OKZ1uKe&#10;5pBgV4O4e9Me2jY5KcnvmqAG08EjPerVnIzBgTnFZOLjqmYODgrpg9n3VvwNVuQSCMYrSqpeAB1P&#10;qKqMnezHTm27MgyRSP6jr29jS0h4rVnQddpdybuyjc8t0b6irdYXhmbCzQ5zj5sVuZrxKsVGbSM2&#10;LRRRWYgooooAKQ+3WlqzYQ+ZKWI4T9TUyfKrmlKm6s1CPUsxKLO2ycbsZP1rNZi7lj1bmrWozb3E&#10;YPA5OO9VAKzprTmfU6sXUTkqUNoi0UUVscIUUUh6UgDP5+lI7BVJJwBySax9Q1828zRQIrFDgl//&#10;AK1Z1xq91er5ZwMn7qdT7da6Y4ectdkVYbqt6b+7JziJOEA71SJ5wRz2zWrY+Gb+9x+6FuvrPlT+&#10;A61v2vhGzs1Et1K0u3lsttj/ABrpliKNFcqd/Q7aeGqz1S089DjVjaV9qozuewHP5VtWfg69usec&#10;Ftk9W5P5A/4VtTeI9L0seXbIrjri3QBc/WsS98WX12NsZFsmf+Wed351n7TEVf4ceVd2a+zoU/jl&#10;zPsjdg8MadpcQkuSJtvJeQ4H5f8A66Zd+MLO2ULaJ9oxwNvyqK42WR53Lyu0r/3nYk/nTee/J+tN&#10;YPnd60nL8geK5ValFRNa+8TX94XAl8mI9EjGP161knOepOeuT1paK7YU4QVoqxxynKbvJ3E79sfS&#10;lo/DNCRtNIscatI7cBUGSfatNiBpOcDnk12Ph/QpI0FxfKN33kjOPl9zUuieH4tJjN3eFDNjJJOV&#10;jH41ja94jfUS0FvlLZeGYcFz/h7V5U6ksTL2dLbqz0I0oUEqlZXfRFzXfFIcmCyIKjIaYevoP8a5&#10;v7RKP4sn1xUdHP0rtpUIUo8sUcdWbrS5pl63m81DuHzDvV2wtTe3cUI6Mfmx2HeqFpGUQt0ya6vw&#10;xaCOCS7cbS5wpPYd65sRU9nFtGFCiq1dQW3X0HeJLoW9mltH8pcY2jsornbeLz7qKPs7gfmam1K7&#10;N9eyS9s4X2A/zmpdDj83VbcYJwS3HsDWVOHsaLfUutU+s4iy2ukvS5qeK5cQ2ydMkkj6cf1NZUGq&#10;NCgQoGwMZzirnimbN/GvB2Jn8yaqafp6ToZJBnJ4FZ0lGNGPMPGScsTK3oK+rOw+WMKfXOak0+7k&#10;uJdkh3DGc/jU50y3H8JqWG3S3GFQL70OVO1kjlSlfVmtAy3ts0UmCD8rA9xWWtilkTCqgAdzzmp7&#10;eU28oZenert7D50YkUZ29/UVxpunK3RnrP8A2qjzfaj+KM4ClpAc0tbnmhRRRQAUUUUAIaTb/nFO&#10;psjKilmOAOTSAo6pEphDkDcD1rJ5I6/lVm7vGuZOOEB4Hr71WHevQpxcY2ZzSd2Hfk1attTu7MYi&#10;nYL/AHTyP1qrRWkoxkrSVwjOUHeLszZi8YmAgXFvux1eNufyrM1yz8D/ABCdbTUxBPOTgLIzQyZ9&#10;ARtz+dULwfKeM5HevJfibHuspCeTjr1xWmHwMKkr05OD7o61mNVe7USkvMi8dfsTfbZp7zw14h8r&#10;+KKwv4SRn081W4/75NfOXjr4HeOfh7btc634ent7NWP+lQOk8eMjBJjJx1/ixV0fEfxV4H1Tdofi&#10;HUdOjR94to7hjAT7xk7T+Ir1jwV+3RrdlcxxeKtFtdQtOFM+lgwzfUqzFT9PlFeilj6HVVF9zNlL&#10;C1ejg/vR8tBg2TnpSEjHNfdlt8QPgR8coJRq1vpemX8pAL6xFFZ3eeOVmB5P0b8MVyni/wDYV0y9&#10;sVuvBPiORHf5lTVpFmhcHGCJI0BHfs3anHM6cXy4iLg/NafeW8FNq9KSkvL/ACPj7lc49cUAgmvS&#10;vG/7OPxA8C3O268PXGpQYP8ApekRvdRAe5C7l69wK82KNG7IylXU4KkYINerTqwqrmhJNeRwyhKD&#10;tJWFBxTw2KjX5hkAn8KcvJPOcVbIJlPrUikDvUIOKkU0hkyMPWpozjrUAPtipU5oKsWkPFToaqoe&#10;1WU7UBcsx9Ksx81XTAFWY6AsTpVhKrpwasx1LKRKoqZFqMCpVOBSGh4BqVTimAcVIvWpuUTRnFWF&#10;I2knoBUCVPF94d/b1pisejeHtGt7G0hlKB7mVA7Oew7Ct1WGepNeXR+LLuyiS3E7Mo4yBkj0Fd34&#10;Y1ZtY0iK4cYfJRj6kV106sJ+7F6nn1aM4e/LY2geKcjEGmKacDk1q0cxMGNTIarKamU9KyYFlTUq&#10;HmoFNToawYtidW4qaPk1CgqdBzWDGTrzUnUDNRJTpZPIt5JCCwRC20d8DOKwYa3sYvijxIdJj+zQ&#10;EfapFzng7F9a4LezuzsSzsclieTRcXUl7cSTy8vI24+3oKReDmsz3qNJUo269SQcdCcehqVfqR9K&#10;iqQcCmdFiVGIZWyRg8HP5V6p4fvHvtGtJpG3SFcE+uDjNcB4f8Oz61KGIMdqp+eUg8+y+pr0q3hS&#10;2hSGMbY41CqB6DpWNS2x5mMnFpQW5ZXmpAcVCnHNSBs1ztHmE47VMp6VAhyKmXtWMgLtrywrWjHA&#10;rKtD82a1Y/6VwVdxrcsp0qQdKjTpUg6Vxs9GGwtJS0hoLMzV5CDHGD8uM1m5J5Na2q2xdFkUZK8G&#10;sgnK8V3UrchjLckhia4YKoz+HSrv9kPtz5gJ/u4xSaRt3SDOCelavTisqlSSlZFRimjnXRo3KMME&#10;dqb+lbl3ZC6Xj5XHRqonSJh1ZPzP+FaRqxa1E4so9OfTmugt5hLCrDnjtWFLE0L4cEEfrU+n3DQz&#10;hP4WOMUVY86ugi7M280tIDnNLXEahRRRQAUUUUAFFFIxwpNAElvH500akcHk1a1OTKpH9SaTS48l&#10;pD24FVrl/MuHbtnArD4qnoen/CwnnP8AIjpaQnFG6tzzBaKbupd1AC0Um6gHNAIWkJIwR25paQ0i&#10;jSv/AJ7UNjgYNZorTi/f6djvtI59RWWhyKxpaJo9HG+9KNT+ZDqKKK2POuFFFFMVwooooC4UlLRQ&#10;ITn2o5paKACiiigAooooAKKKKQBSHmlooHcmt7wwkKQWQe/I96uSwQ3qB1PP94VlkUsUjwtuRjkf&#10;rWUqet46M7qWK5Y+zqrmj+QssD27bWBx2PrTK1ILqO4UK64J7dqr3OnGI7o/mB7dxSjU6SCrhbx9&#10;pQfNH8UU6TOaMjOO/Q+1ID1rdHmMQ9Khc9albpUL9K0RzVHoU704iPvXH6y/DV1moNiM/SuM1l+G&#10;r18GtTzpnEa2/DVxWoMd1ddrT/erjr8/NX6Bg1ojjkZNwcn8agapJjzUVe9HYyEoooqhi01jS5xm&#10;mnk00A0mmnpTj1prdKpCYwjmmsKU9aaxq0KxH3pGNKTUbHmtUA1qYRjv+lONMHLD61dhWOp8GeJ9&#10;Y8KSmbSNRmsXb7wjOUb6o2QfxFe2+E/j9qsUUcWr2Mepses8JETDk5O3BB7enSvBdNXO0etddpMY&#10;bbkA5HevlczwOFxV5Vqab77P71qc/wDaWLwTvQqNeW6+56H0xZ+NPDHjC3S3mdCz9YbqMrtP+90z&#10;9DUl38O9OmUGxZ7LHYZdT+Z/rXjWjQhimTgdOmcV1tjfXNiSbe4lgz1CORn6joa/PK2Alh5Ww1Rp&#10;dnqv6+RnPiXD4x+zzTCRqf3l7sv69Gjbv/A+pWbMY41uowM74yFP/fJNdJ4S8MCxjW6uVzdsMqp6&#10;Rj0+tU/C/im+1PUIbSdYnQqSZApDcDr6V2kYPevGxVfERXsatvl1PsOH8pyitP8AtHBqTSukpfZe&#10;mq72vo9e+4BMHtSsCRxTqK8k/RSKSJWQqwDBuCD3rzfxb4cGkTrPAp+yynGP7jenWvTCM1Q1rT11&#10;DTLiAqCWU7cnoexrswteVCon0e581n2U081wcoNe/FNxfn29Hs/kzx51ySCCPrWHq9oNjMBW25xj&#10;J61TvkEkT45wO1fcUpOLTP5pb5JKx5rrNuAG/KuL1SIYPFeia3Dt3gj17Vw+rRYDV9tgp6I+mwk7&#10;2OJv02uKq1oakmG+nNZ9fWQd4n00HdDDRRRW5dxp60UHrSUB1CkbpS0hpobEoHIopAcDFUSDdKbQ&#10;zU3JqkApGaG6UmaRjxTAKaetGaaTzTAWkNJSN0pisG6mk80Gm0DBm4ppOaDSZpAITikyaVulNpjY&#10;hNNJpT1pp60CGk02nE03OKQCimt1paaeTTAaT2pKUikoENPWkpTTS1IoU9KYeTSluKZmgApDQTTS&#10;aQhaYetLnmmE5oAfnimE80ZJpKBiE4pBStTaAEbrTc80pPNIOuaAEY569abkg0pbmm55oGDZxTQM&#10;Urmm00IcelMbpSk8U0881K3ASkyKD0ptMYppKKD0oFcaTzRSZxRkUBqBOKQignim54pALSHpRupC&#10;c0wsJRTSeaUmkFh1MJ5pQaYetILC5FFNooCx+t0cDykBV3A9+wq3FpgGPMOSP7vSnvfxxDbGNx7Y&#10;6VQvNTZY98knlp6Dua/ln95PbQ/S7Yaju+Z/gaTT29rwMZ6YWqsuouxxH8q1zzeI7cNgRyN74H+N&#10;T2ut21020Foz/tit/q0o6yRnUxlSStH3V5GgxLnLEufVjmk6UBgwBByPUUyY4icjqBQuxwN9R+aM&#10;1za69cwMygK4z1fJNK3iK6YYCxqfUA/411fVqg1dq5vXV1FaxGSQ4A7dz9K5K7umvLhpX6seB6Cm&#10;zzyXLbpWLt6selMijaV1SMFpGPA967KVFUtXuVa2pveGf9Vcem8VtVV06zFlbLGPvdWI7nvVqvOq&#10;SU5uSIuFFFJnjPb1rMVwIzTZEEqFGHBpouYmbAkUn0BqSjYDnJIzFIyEYIPeoXuEibBbJHYV0ktr&#10;FOCHjDZ65FZN5okFshliyADypPFdsK0XpIy5ErtmM4aaQsEIB9aa6FPvAjFaP04qO4j8yNu57Zrs&#10;U+g1V1safht0+xsgP7zdkitbNcSsjxOSjNG2MHa2KsJqV3H0nkP+8c1zVMO5Sck9zdxOuyPWmvKk&#10;Yy7BPqa5N9Uu3/5eHH04qCWV5zmR2k/3mJqFhZdWLlN+88QQx5WEea474+WsabUrq4k3NO6e0ZwK&#10;rDilrshRhDoUlY2dE1R/M8idy277rE5OfSt7POK4gHBBHBHIPoa6Gz1+KRUWZWWXGCQBg1yV6Lvz&#10;QRLVtTXopquHUEHgjNOrhJCiikoAWikzS0gEP50YzwelLR3FAGHqMSxXWFAAYZqvHE87+Wisznoo&#10;HNad1p817doI1ypUAsei/WteG3tdAtNztlyOT/EfYV0SrqEUlrI0o4WVZuT0it3/AJEenaRFpcZu&#10;LoqZAMknlV+lZmq6699uihzHbjjnq319qrajqkuouC/EfOI+g/H1NU/qcn1p0qLb9pV1f5F1sVFR&#10;9lQVo/iwAAAA4A9KKKK7TzQooooAgltFkOVwpqA2zr7/AEq8RmiqUmjRVJIpLaux7D61aiiWJcD8&#10;afu4OTge9QG8jU4wad3Ibcpk5qrffdSp1nRhncB9aqXUglcbTwKIp3CnF82pHR3FFFdB1lzRZvs+&#10;oRnP3/lNdX9etcQrGNlYdVINdnBIJokkHRlzXmYqNpKREiWiiiuIkKKKKADG4gYzk4rSP+hWvAG7&#10;H5moNOh3uZCPlXp9aZfTebNtB+Ra55e/LlR6VH/Z6LrPd6IrZ3fMeppaQZxRmtzzRaQnFORTIcKC&#10;30FWo9OdvvMFB9OtS5Jbs1p0alV+4rlTp2p8VvJMRtQ49TwKvrBb2qjdgt6scmo5NTXgJHkjuelZ&#10;e0cvhR2/VqdLWtO3ktWY0Hg0SzSSXk5O5iwWI8Y+pFWmu9F0JP3YiZ04/d4Z65zW9UvJr6aN53VB&#10;wFjYqMe4rKAx0/I816ccNUqpOrPTsi/rFOnpRh82dLe+NJmOLSERKR1l5b8hwKwLm9ub05uJXl5z&#10;hmJA+gqH6DApa7adCnS+FHLUrVKnxMQgE5x/WloorcxCikpaACikJwCfSprSzlv7hYYULuT+A9z6&#10;UnJRV2NJt2Q2CB7uVYYlMjucBV612mkaPB4ftTc3TqZsfNIeiD0FPsbC18M2RllYNKfvSHGSfRa5&#10;XWNZm1mY8MtuDhYh0x6n3ryZSnjJcsNIdX3PSjGGEXPPWT2XYl13X5NXkMaZjtVJwvdx6tWT3/Cp&#10;VtXcg9PUnvU6Wajljk16EFClFRieZUrc0uaTuyqqGThcn3FWYbRV++2WqwAFGAAv0oJ65ApOTZyS&#10;qN7D4IWuJY40XJcgAe3f9K6jWpl03ShBHwWHlr9O5/z61S8MWe6WS5YZCfIv9f8APvVLXrz7XqLg&#10;H5I/kX+przZfvqyj0iejT/2fCyqfanovQzgMceprY8LJ5l+zgHCoefrWP+Ga6LwlH8lzJ/tBa2xL&#10;tSkc+CjzYiH9bGZr0vm6pN6KdvH0H/16qRzyRcK7AexpbqQy3Uznu5/nUVbQilBRZzVZc1SUu7ZI&#10;bibORI5/GrEGqSRkb8Ovr3qC2VWuIw3TPpW19lhGT5aj8KyqOMdGiYpvZkiN5iKwzgjoa0dOn+Xy&#10;jzgcfSso3UMWFLqMe9SxTjKyRndjkYrgnDmR3UKzo1FJfMnuofIlxjCnoairSmQXtruUc4yKzBwB&#10;696mErqzNsVSVOd4/C9ULRRSFgvUgfWtTjFpKrz30US/e3t6Csqa+mlbIcoPRTitI05SIckjcd1R&#10;csQAO9Y19etO5VchP51XeaSQYeRmX0JNMxXRClyu7M5SuA4ooorpMwooooArXfQ/SvKviWP9Df6G&#10;vVbo8GvLPiZ/x5P9D/WvUwPxmEj5R8WAG/euYk6H+tdR4qOb58e9cxKMEivYsdMbWIGweD+vI/8A&#10;r11PhP4qeLvA0kJ0PxFqNhBG277Kk7GBj7xn5f0rlj1pCcVMoRmrSV0aRk4u8dD6m8Eft2axazpF&#10;4s0O2v7UAAz6SDFN3ySruVb6ArXo9t40+Avx0t5m1O20rS9Rl4MmqxRWN5nsRKDz06Bj9K+EPvGl&#10;fDgA8/UDr9K8ueWUG+aleD7p/od8cbUtadpLzPsLxh+wrYXNilz4K8RsHbBEersJImGe0kaAgYz2&#10;P1rwrxr+zx4/8BzlLzw9dX9uqlvtekxvdQhR3JVcr1/iA6GsDwh8WfGPgeWA6N4k1Kzt4mJW0+0M&#10;9v8AjExK/pXvvgn9u7VLedYvFug213a4wZ9IBjlzzyUkcqTnHQr3rPlzDD7NVF9zLvhKu6cH96Pl&#10;1gY3KOCrA4IPBB9KVTnOMtj0Ga+5YPFXwG+OllMb6LStK1GcnLahHFYX2TkZEmfmPHZj2yK5Pxn+&#10;wxbTWwuPBniJtz8+VrDCRGH+zJGuR6cqfrVwzKmny14uD81p95EsFNrmpNSXl/kfJqnt3qZOK7nx&#10;l8APHngS6eO98PXV7bou77bpkT3MGBnJLKMjp/EAa4VcqzKeGU4ZT1B9CK9KFSFRc0GmvI5JRlTf&#10;LJWLMfWrKdKrxA5Ax/8AWq1GM9CDWhNyeMGrcVV4xVqNe9MVyxGKsInSoIxirKdqTKJAO1SLTVGT&#10;UgUVJSQ9RxUi8Ypg6E9hzVwafdCIyfZZvL67vLOMUrdgGJV+0066vlYW8LSHoGA4B+tU7aJppkiX&#10;77MFA+pr1GytY7SBYYlCqmAccZPr/wDXralS9pe+xjVq+zt3OKsPh5fSTKbuaKBG+9sYs2Pyx+td&#10;/ptlFplnFawriNOnr9fqaVSAeOlTA5HvXRTw8KPwo46tedb4noTA8U4c1GrZp4NWzBEyVKpquGqV&#10;WrJoLFhDVlD0qojZqdWxWEkMuIasJVWPpmrCHkD1rmkBYQ1KuCeenvUK55qrqet2ujwl53BbGREp&#10;G8/QVzyGouTstzjvGGmQadqaNBwsyF9nZTnnH1rEXJIAGasanqUur3slzN8rNgKo6AdgKrbc9ue3&#10;1qD6GnFxglLcl6Hr0rpfDnhSTUys9yGitM5HZn+gI6e/5Va8N+EN5W51BMqMFLdu/wDvCu0QbVAA&#10;AHoOg+lS3bY4q+Jt7sPvHQQx20SRxRrGijAVRgCpRmmU8EVkzy9yRc1IOgqIHNSL+lZsCVOtWEPS&#10;q68VMnSsZCNGx5NaqdBWVY9RWsnavOq7jW5YTpUg6VGtSCuRnpR2FoopCcUigYZGMZ9jWRe2BhZn&#10;jGUJ5HcVrbqDg9qqMnF3QmrnOI5Q5U4Iq/DqzKP3gz9KkvNOD5eIAN3FZjKUbDAqfQ12Lkqoy1ib&#10;tvex3HRufQ9an61z1qGNxGVXDZroA1clSCg9DWMr7kc9uk64cZ9DVeDTIoX3AkkcjNXCc0lSpNK1&#10;xtId0o3U2ikA7dRuptFACk0maKKADNBP5UU+CPzpkQ9CeaTdiopyaS6mjH/othkjB25rK5OM+laO&#10;qyYjSMcZ5P0rPJyfasaS05u5342SU1SW0VYKKKK3POCgDNFKvWkAoFFLRQMKQ0tIaANDS23Ryqeg&#10;P86oMuySRfRqtaW+2d19Rmo71Nl03vg1jHSbR6NX38LCXZtENFFFbnmhRRRQAUUUUAFFFFABRRRQ&#10;AUUUUAFFFFABRRRQAUUUUAI1NyR0pSaSkAE85HFXbS/KYSQkj1FUqKmUVJWZtSqzoy5oM07iyjuh&#10;vTAbsR0NZckbQvtkXa386lguZLY5U5Xup6Voh4dQTaRkkcg9RWScqe+qO9xpY3WHuz/BmKTmon6V&#10;durJ7flRuj9R2+tUWOa6oNS1R4GIpypPlmrMy9TbCNXE61JgNXY6s2Q1cNrb8NX0GCjqjypnFay+&#10;Sa5C/kyx/Kun1h/mNcneNyfrX3+EWhySM+U4NQscU+Q5amE+leykZibjS5pvOeaWrEw6005p1NIN&#10;AXEpppc8Z7euKaeT69uAaobY09ajanngHPapbTT7rU5VSztZ7t26JBE0jH6AAmq5lFXb0ErvRFNj&#10;TG612GlfCbxjrMoWHw7fwqRnzLqIwr+bYrsbL9lnxbdBHub3S7NTjIMrswHpgJjP4159bNsBh9Kt&#10;aK+d/wArnZTwWKq/BTb+X+djxpiPUYz1pFPzLngZr6Z0z9lDR4E3atr17MRj5bVUiXHodwY/yrRs&#10;fh98IfB5C3uo6ZeTRsQRqeoRyHPoUyAfxFeRPijA6xoRnUf92L/P/gHoLJcUleq4xXm0fOmlDzHV&#10;E+dhjIXnHPtXo3h7wfrt15Zj0W/KtgB2t2Vec85IHFenL8XPhr4ZkRdJsY3dgULaZYouPYsdufzp&#10;bj9oO2ucDTtJm5X7126rg9vlUnI/EV4+IzPMMR/BwjS7ydv8jzK+W5bTTeJxfyir/mJoXwx1nYrT&#10;LBbjoVkkyf0BrqbH4cYUG8vMt38hcc/U/wCFcva/FbWNSUI0drb7uP3SMT+p/pSyeINTuXZnv5xk&#10;jKo5UD6AYr5mrDMKkn7SSj6HgyxHDOEmnCjUqv8AvOy+49D0fw1YaJeCWCWSScqUw7g/XgCt5ete&#10;UaFqTWWs21zLIxXfh2Y5OG4NerIwJOK+fxtKdOac5Xutz9M4Zx+FxuGnHC0lTUZfCn3W/wA/0H0U&#10;UVwH2AUyQgLz075pxOKzPEWojTtIuJ87WClVz3Y8CqjFzkordmGIrQw9GdaptFNv5K5jS+G9A1dy&#10;IZEVz8x+zzDP5c1Qv/hlBKmLa9kHykYmAbnHqAK4okqcqcehFLNrupWcJ8q/uUwOAJWx+Wa+ojhc&#10;RGypVfv1PweeeZRiW/rmXq76wdv8ivrnwX15oJHhltLnapIVZGDNx2yMfrXl3iX4d+KNPlkR/D+o&#10;Shf+WkFu0qnI7Fc16TL8ZfEWkggG0u8HP+kRHIwOmVI/OnWX7TT2jKNW0dWG47nspMEDthWPJ/EV&#10;9Jhquc0FdU41F5OzPVoUeH69vY1J035q6+8+Y9chkspHS4ieCQEqUlUowPcYNZB4A+ma+uZv2g/h&#10;r4kmSDWtIlHU79SsI5UX8ix/IUt14a+B/jSANDdaHp7yJx9ju0tHXPqmQM/Va+ihxFWw6SxmDqR8&#10;0uZfhqe5HKac1/s+IjL10/PQ+Quc9D7D1pMnPPpX1bd/sieFr+136Nr+oxEjKPI8U8f14UE/ga4n&#10;U/2P/FUEz/YNX0m5hz8vnNJE5HuAhA/OvSo8UZVWdnV5f8Sa/RmdTJ8bD7F/Rpng+eaQ9K73XvgR&#10;478PyYl8O3V2Mkb7BfPH1+XkD6iuQ1PQNV0Vguo6Ze6exGQt3bvESPX5gOPevoaOMw2Is6NSMvRp&#10;/rf8DzalCrS0nBr5P/IoUUisrjKsCPY0Ag9xz05612GAtMPWnDmmk81SExGNNpT1pKoQUjUtITmh&#10;BYSmHrT6YTVBYKRqTdim5zRcdhScU3rS5/GkJoCw09TSdKPxppNIaQE5pCcUh6UlFw0ELc00nmg9&#10;aacUhaCHikbpQ1JnimGghOKM80Gm0gA0hPFIaQ0wuA602jNNzzSAQ0Uh6UgNAATTW6UtNZhQIKYa&#10;dmmZ5oAU0g60pNNzzSARuaQetKTTc8UhjT1NLmm5pByTQAZwTTc4pT1pD0pgIx3HikoppPNCHYG6&#10;U00p44pG44pIBDSE4opCcimAE5pKKDwKAGd6KDRQAhNJnjFK1NpAFB4opCe1DYCd6OKKTNIBRTT1&#10;oJppOKAFopuTRQOx+tmB2GB7Vm61p0t+qGNh8n8BOM//AF606Q81/MkZOD5kfanFS28luT5kTJjs&#10;RU1nGMFw2c8cV1rxiRcMAw9CM00WsIAHlJj02iut4m6s0EnzKxzr3b2ke5HYduuBUsGrz3EZRmBP&#10;Tp2raltLdkIaJAvc7RxXI7vJmfy84BOMmrpuNZPTVEqHu2FuBiY46UygksST1NFd60RslZCEZGOm&#10;a1tA8lGklkdEccLuIBA9eaycZo2g9RzWdSHPFxuNnUSa1bRzCMMZGJ6pyK0AcgcVw+MDjgj0roLb&#10;WS0CMYxux1z1rgq4flS5DKVo6s12YDqcD1rJvb8ysUjYhAevrUNzfy3PDHap/hFVzgEY9OlKnStr&#10;IwlK+iDAHOMH1zVmC/mhGNwkX0amQWklwRsHy92Iq1LpIjiYq+SBnGKucobMlJ7oU66saAvGcH+6&#10;azb/AFt7tSkaeXH1yetUrmQySkdAOMCos447V0QoQXvWOqMdNSYXUgPLZBq1DKJUyOtUDxVmyTap&#10;J71pJJImpFJXJJbZZDnoarSWzR853Cr1HcdxUKTRiptGZS06UYmce9NroWp1p3QUUUUxhSHqD70t&#10;IeQaTA7O1XZbxqcbgozipqxtL1uNokjuCI3HAY9DWuHVhkEH6HNeHOMoNqRlaw6kY4GfSjNBrMDI&#10;Ory7zhAVJ/HFaNtdpcplTyOq9xUNzpsUxzkxn2qjJazWLb1JwOjLzmui0JrTRmfvRNrNTW9q1yeO&#10;E7mmaTBJdxLJOmxSOB/eqzc6vb2+Y43XcvB9Frjk23yx3PSpUIxj7Wu7R/FliWWKxiCr17D1+tcj&#10;qszzX0hkcuR0B6D6VbudWT5jGfMc9z0rKZ2dmZuWY5Jrrw9FwfMzmxWJda0VpFdBKKKK7zzwoooo&#10;AKKKKACiiobqTYgA6mhK7sNK7sQXExkYqOgqEDA9aOlLXSlZHclZCY9qMY7UtFMYUUUUwDuK3vDt&#10;4DAYGPKklc+lYBGRinI7RSK6MVZe4rGrT9pGwmrnbA5paxtO13znWO4AVzwHHc1sZ5x3rx5wlTdp&#10;Gdhe1AG4gD7x6CkJx1/KrunWxz5jrz2zWM5cqubUaTrTUETyMLK1CgYPQfWstQW4ALH261r3Fqs0&#10;gZycDoM4qFrm3t+EAZvQDn86whKy0V2eriKPPJc8lGK0RWjsZJMZwg/2utWUsYYsM5z9TxUL6jI3&#10;3VVB+Z/Oqrs0n3mLfWtLTlu7HL7TDUfgjzPzNFr6KEbY1z9OlVZL2aTvsHov+NVwMdBgUtUqcUZV&#10;MXVqaXsvLQQ5JyTvPqaD19qM02SRY0LMcBeTWljjOV1chtSnx2OP0FVKdLIZ5ZJDyWY02veguWKR&#10;ogoooqxhTo4TMcA8dc0w9OOtX7aPy4h6nk1EpWInLlRGLJccsc0fYV9TVmrmmaXLqUuEyka/ek9P&#10;8a5pVORXbMIOpUkox1bKNlojX8wjiycdWPRfrXW29vaeG7M45J5LH7zmlmmttBtBGi7nPRc4Le5N&#10;czeXst9L5kpDEcAdAB6CvPbqYp66R/M9ZzjgY2vzVH9yDUb19TmEkqrgfdTHyj8PWq4QDoAPpSjN&#10;Fd8YqKsjxpTlN80ndsOfWiiiqIClVSzAAZJOAPU9qQ8DNa/hyx+0XplZfkh55/vdqzqTUIOTNaVN&#10;1ZqEeprTMui6KVH39uMjuxrkjnPPJx1rY8S3pnuhAOUiGT6Fqx++c8mufDQajzvd6nXjailU5IfD&#10;HRB/+qun0MeRocsnTO9gfwrmK6ec/ZfC6fwlo1/MkH+tLFaqMe7ReB92U6naLOYGTyep5oo7D06U&#10;V2I8wPTqPoak+0TEY8xgOnBqOihpPcAIyf60+GZ4DlCV+lMooaT0YHSaJrKvIIHBDP09M+lWdRRb&#10;eQOSFR/U965MEqQysVYchh2rq4HTX9L2uAH6Nxna1eXXpqlNTWz3PZw8vrNJ0JfEtV/kZk+pwxj5&#10;T5jdsdKypp5J3LMfw9KSaJreaSJwAyHBApld8IRWqPJk29GHPt+VFFFbEBRRRQAUUUUABOKCcUUy&#10;RsCgCrePwa8s+Jcg/s6b2U16TqE21TzXkPxQvwNOn56ivYwUNWznbuz5p10+ZdN65rnJxhjXQaod&#10;0zH3NYFx9416vQ6UVmqM9aexwaYSKCw6dKQmkOaM+tFhjwaUHkHkYOeKQAUtLYB20EY2jbjoRn8a&#10;7Twd8XfGXgWWE6P4k1GC3iJK2ck7SW/f/lmxK9/SuLHSpkwRUyhGatNJrzKjKUHeLsfV3gj9ubUI&#10;5fL8X6FDdQHA8/RwVcfVHYg9v4hXoEWvfAv442MjXaaTpuo3ByzXix2N7uOeQ2fnPHqw6Zr4YTqO&#10;SMc8VOig9R9K8ueWUW+ak3B+T/Q7Y42ptUtJeZ9aeLv2IoTAJPB+vk7ufJ1g7lP0kjTP5qfrXjfi&#10;z4HeNvBN1Il9oN1cwICTeWEbXEAA77lGQP8AeArJ8H/Fvxj4LmhOleIb+OCHO2zlnaS3I9PLbIH4&#10;V7j4a/bU1eMhNe8O2l6hIzLYTNAQO5KvvBP4jpWdswobNVF9zNL4Sr3g/vR86xAcg8MOCDVqNTg8&#10;EYr65HiP4J/GIC3njsrDVrrlme2+yXAb/rsFCsee7HPvWVr37G9jJG0vh/xHPENvyRahCs24/wC+&#10;m3A+oJrRZnSi+WvFwfmv1JeDm1zUmpLyZ8xpggVOldz4o+BXjXwfHLPeaM89nGSDdWjrMpA/iIB3&#10;KMDuBXDoQQT0x1z2r0oVIVY81N3Xkccoyg7TViVeAKkB49vWoxV7SEjl1O1SUBo2kAbuPxppczsO&#10;9lcl02yknuoAYJJIy67tqZGM16YiBUCKAEGQBjjHpio4wiqAgCj+6vAFSJxXsUqPsk1e55dWr7Rp&#10;2Mu08M21rqIukJG0lljwMKT/AJ4rdTjnuaiHNSKR0quVR2RnKTluTDtUikioV9qeDioYicNzTwai&#10;XsaeDxWbGS5NOVuaiDYp6sM1DQi3GasRtkiqSPVmJ/x4rnkhl2Mn6/SlutTt9Nh824mWJMZGerfQ&#10;VlazrkOhWRnmOXPCR92PpxXn99qlxq94bi4bc3YD7qj0A7Vw1JJHZQoOrq9EddqXj2WXK2MXlIRx&#10;LIPm/AZ/nXOvcy3MpklkaaU/xSMWJ/OqaHJJ/nU6Y79K5m7nrwpwpq0UWoI3mkVIkMspOFC/eP0r&#10;vfDfhKPTilxdBXucZVOoj/xNJ4Q0SKzsobyQbrqZdwb+4PQV0a9Sc8elJnmYjEuTcIbEwOevb8ae&#10;DgVCDTwc1FjgJc9KcDiowacDUMCVakDVEDTwDUME7Eymp0aqyZqePvWEhGpYHOK14zk1k2AwAa1Y&#10;hzXmVdxx+Isr0p1IoxS1yM9KOwUUUUFBRRRQAVFLbxzffQMfWpaKFpsBFFbRwfcUD3qWiih67itY&#10;KKKKBhRRRQAUUUUAFFFFAB0q9pkeZWkx93iqPStS3H2exLEc7c8VjVdlbud+CgpVeZ7R1KV64kuC&#10;R0X5agoyWyT1PNFaJWVjjnN1JOb6hRRQBmqIADNOAxQBilpDCiiimIKKKKAJLM7LpD2JxU+qLh0b&#10;1GKqbipBHYg1oaiN1sH9CD+FYS0mmelR9/DVIdtTOHSlpAaWtzzQooooAKKKKACikJxRuoAWik3U&#10;bqAFopu6jdSAdRTd1Luo1HoBOKN1ITmkoEO3UbqbRTADRR3ooFcKKKKBXCmB2Q7lO1h3FPph6U0i&#10;G2tjRtdTWT93PgE8A9j9ajvtHDZeDGf7pP8AKs1v85qW21R7PAI8yPPQnp9Ky9m4vmpnasZTrR9l&#10;i1ddJdUcvrBZGkRgVccFTwRXDa0xO4ck+le032nWHia0Zlfa4481B8w9iO9cHq3g+bTX2ygtGeFl&#10;A+Vv8K93A4yCdpaS7HiZhhJ4SHtl70O6/Xt+R4vrAbJO01yl2cNivY9d8OCRSEBkJ+XCDPNcfcfC&#10;PxVqUrfYdFnlUHaTKyRAf99EcfSvvMJjsOo/vJKPq0vzPBoTlim1Si36K/5Hnb/e96ZkYznj34r1&#10;rRf2bvFGobft8lppSFsMGk81gPUBTg/iRXV6f+yvaowN94inlTncLa3ER/Alm/lW1XP8to6Oqn6J&#10;v8tPxPYp5Vjam1O3rZfmfPf6eoPakLAEDPXpX0k3wg+GvgxjLq+ovMSm7y727HIHcKgB/nSyfEP4&#10;RaFH5ljYWN3MuCBbaX87H/eZBz+Ncv8ArAqv+64epUXe1l+Jt/ZLh/HrQh87v8D5/wBP8Ma1qy7r&#10;HR9QvRnbm3tXcZ+oGB+ddTovwL8Za4EP9ljT0bPzag/lbceqjLfpXol/+1LbW0kkeneGnlhH3Hmu&#10;hEGH+6EbFc5fftPeJ5mP2aw0u2XJxmOR2A+u8D9KHis8rL91h4w/xSu/uKVDLKb9+tKXorfiW9K/&#10;Za1mWQHUtYsbaPGf9FR5GB/EL711J/Zt8G6TD5+q6xelFwWaa4jiT8fl6fU14xq/xd8Y6y4aXxBe&#10;W+MjbaP5IIP+7iuXv9TvdUkL3t7c3rY2lrmZpCR9WzR/Z+c12nWxagu0F+pX1rL6X8Ohzf4mfTgj&#10;+D3hOIknQ7twwyGZbyQH6fMQKzz+0h4H0ANb6Vo16EjJCi1tIoYz7j5hx+FfMwUKuMdOwqMk564q&#10;48M4epf6zVnU9ZW/BXE84qw0owjD0R7nrP7V2ryOv9laJZQR85N2zyN7H5SAP1rjdc/aC8ba2rL/&#10;AGkmnIwxjT4/Lx7gkk5/GvPGNR17NDJMtoW5KEb+ev53/I4amZYurpKo/wAvysampeMNf1eMpf67&#10;qV7GTkpcXTup/wCAk4/SsVgN2R198U8jNMIr24U4U1aEUl5JL8kjzpSlPWTubGnSYIwfWus0mbBH&#10;PeuHsZtpFdRpVwBt5715uKp6Hj4qGh6Jo9xtIOeldfC4dVI7ivO9KuwMc5rstMvQ6BW4J6Y/Wvic&#10;XSadz4/Ew5Xc2s/KK9K8E31xeaT/AKQp2xNsjkPVh7/TpXn+g6VJreoJboSqY3SOP4V9fr2rsfFO&#10;rx6Hp8emWeElZAOM/Inrn1P+NfJY61WUcPFXk9fRH3fCzll9Orm1aTjSiuW388uiXo/x9Gdh5gyB&#10;3PaguB14ry3TvFeoacu1ZRPH/dnJbH612Wk65cal4euL51jSWPzMBQQvyjPrXkVsFUo6vVXt95+j&#10;ZbxNg8ybhBNTScmmuiV3qtGbdzdRW8DSyuI415LMcCvNfFHiE63c7IwVtYj8oPG4+p/pVDUdZvNV&#10;ObidnU4OzPyg/Ss9m2j+eK9jCYH2L55u7/I/NuIOKZZnT+rYdONPrfeXb0XW33jZOOegFZerThIi&#10;M8mr9xN5aE+1crrOo7s9MYr6LD03KR+eQj7SZzurz53DPOK4vVpsZxW/q15uz09eK4/VLjJPNfb4&#10;Olax9VhKZhai+WHpnp1qg6K/VR1J5APNT3Um+THpUB6V9TCNkj6OKsjR03xJq+ik/wBn6tfaeSAC&#10;bS5eLP12kZrr9A+Pvjrw7tKa9PqADbiuo/vwfbLc49gRXntI3SuetgsLiVatSjL1S/O1/wATphXq&#10;0v4c2vRs970n9sLxLDcJ/aOj6XdQD7xtxJE5+mWYV2dv+1v4P1S0EGsaBqILrteIQRXER9uWBI/C&#10;vlCkJ/KvCrcLZTWd1S5X/dbX+Z6dPOMbDRzv6pM+wYNZ+BfjWDZLDoGnuVGRPCllIM9gw28/Qmqv&#10;/DNPw18VySz6Lr1ztJA26bfxTRp7D5WP5mvkcHjHUeh7/wCfapbS7n0+QPazy2zhtweFyjD6Eciu&#10;P/VzEULvB42pDyfvL8dTb+1KVT/eMPGXpofQ+v8A7G+pof8AiSa/azruPy36MhA7DKhufwFcPr/7&#10;Mnj7QUZ1srfVYwpY/wBnzbz9MMFOfoDXM6V8XvGujTpLB4o1VwnSO4ummT8Q+Qa7rSv2ufG9lCkd&#10;zBpOobeDJNburt9drgfpTVHiXC25KlOqvNcrFz5VW+KMoPyd0eX6n4F8TaLGZNQ8O6tZRqAWknsp&#10;FQfVsYrDf5HZGIVl6gnFfS9l+2lJsCah4SWToHe2vsA+p2tH+ma3YPjV8GfFBaTW9Es7SdyCxvtI&#10;WYtx13IjVp/bGbYdf7VgG/8ABJS/DcX1HBVP4OJS/wASa/E+SlPGSccU08HrxX1pD8MPgp8SpYjo&#10;uqJZyu7MsdhdeSzH0CSKcD2AFV9S/Yw0i42tpXii9t0IP/HzAlxz7FSlXHizL4S5MSp05dpQf6f5&#10;CeTYqSvS5Zrykj5TJ4z/ACpjEEcc17z4i/Y88VacrvpWoWWtYHCnNu7H6MSP/Hq4TWPgD8QNDjMt&#10;14ZuWjHBa1kjnBP0Rif0r2aGd5biUvZ4iOvdpP7nZnDUwGLpfHSf3X/K55/SN0qS7t59Pnkiu4Jb&#10;aVG2skyFCD6c1FyeQCc9PevaTTV0cGqEJxTetKxA6nHrntSc+hzTFqNPJpCcUmeOhH1FJSAOtIel&#10;BOKQtxQAhOKZSk5ppNAWEY0gOaRjSUBYVmpu6hulNoAD1pG6UE4NNJoACc9KbSryTSHrQA0nmmk4&#10;pxFNagBpoPSlpG6UgExxTR1NOzTc/NSuAN0pKGNJmi4xp60UhbmjdSAafakUd6QtgmgHC0wGseaQ&#10;c0hNLR0AQnFNxmjvSjvQgGsec0hOTQetJQhhnFNzxjvSt0pvemAtNJp1MNSAUUUUCGnrSUE0ZFAB&#10;TT1pd1NY4NIBveiiimUFI3SlpvWlcQlFLj3FFMLn620UUh4HXAr+Yj7UCcVWu9Rt7Lb5soUt0XGS&#10;ao6trXkEwwEF+7elc+zM7FmZmY9STzXVSw7mry0RSRu3WoNcrtT5Iz1FY92FEx2+namJK6LgHg+p&#10;prZ3c/nXfCmobExg07tiUtJmpktjIm4Mv0rVtLc0bS3IqKQ5ViDxRmmMD0q/bqVgQGq1vD5jAkfK&#10;Oc1drGbvoc9WXQKv6fZpKN7jIHb3qh1q1Z37Wildu5fTOK5qik4+6YxtfU2lAUccf0qC9uBBAw/i&#10;PAqlLrDsuETYfUnNUXdpGLMck989a54UZXvI0c1sincW7GTcoznrUf2aQ8BPzq9SHp/9evQ52lYF&#10;UaVivDaAcsckdhVkDgEdK3LK3SK3X5QSwyeKzdRhSG5IQYyMmuaNXnlYU092VaeIZGXIjZh7DNSW&#10;cSzXCK3Trj1rdCheigVNSryOyQoxvqcS6vGxEilW9CKT8K7aSJZVKuA4PZhWdP4etpTmPdD7KeK0&#10;jik9JKx1cxzWaM4OO9dHD4dt0++zSex4q/BZw2wxFGqD9fzpyxUV8KuHMcbnFH6EV2V1aR3kRjkX&#10;IPcdRXJXEDW07xMOVOM+voa1pVlV02Y07kXfPelyQOMj6NxRRXRYY6KeWH7kjKfUGtG28QTxf68C&#10;VfUHBrLqW2tpb2ZIoE8yVjwAf61lOFNr3kFr6HW2l3HeRhoiTnsc5BrUtrAIA8vUc7T0FUNM0m18&#10;O2z3U8g80Lhpeyj0Apseupq4PlMVUdUPX614M05t+z+Hud6pQwyU6usui/zJtZvJGt2W3bao+8R1&#10;I9q5cAgYz165roXZIoy7kBB1+lc0bqN3OD1Jx7124aNk0keZXnOtLnkSDjsAPaiiiuw4wooooAKK&#10;KKACiiigAqveKdqkDIHBqxSHkc9PemnZ3Ki+V3M0EHoc0tTzwoq7045xioK6E7o7U+ZXQUUUnSqG&#10;LRSAgjIqS3t5bp9kKNI56AVLaSuxpX0RGTijNdBYeDbufBuXW29h8zH8jxWwuj6RoiLNPtLjpJMS&#10;Tn2FcU8ZTi7R1fkdcMLUkry0XmclYabd3zBrWJnwc7ui/ma7m30s7VMrckcoP8ay73xrDEdlrEZh&#10;j75O0fljNGnaxLqloGlYbgSCq8VxV3XqpSlHlX4lNYalv7z/AAN2MW9u4jQAMe3Wi9ufIiG0guel&#10;QabBtTzSOvHJ7etVriYzzFuw4ArgUOaVt7HTPEOnh+ZKzltbsNkleUgu2Tj8KbRRXUklseI5OTvJ&#10;3YUUUUxBRRSUgMe51/7PO8fkEspwcvjNZ99rEt6hjCiKM9VBzVrxDahWScYBY7W9/SsavUo06coq&#10;aRasJjv0PoKWiiuwoKKKVEMjBQMk0bAPt4/Mk6cDmr3Vv0AFNij8uMAfia19I0Rr9vNl+S3B693+&#10;n+NcdWrGK5pMwjCdeahBXI9J0d9ScMwKwA8t6+1bd/qEGi26wxKDJj5Iweg9TTdV1aLTIxb24HnA&#10;fKvZBXLySPLIzu25mOSfWvPjCWJfNP4eiPQnUhgounS1m932/r+uws00lxKzyOXdjncaZz+FFFei&#10;klojx27u7CiiimIKKKKADGf8PWutskGj6KZG/wBZt3tn+8awdFsvtuoRgglE+dq0PFF5uaO1BGB8&#10;z4/SuCv+8qRpL1Z6uF/cUp4h77L1MFnLu7NyWO4n3NJRQTiu5aHlChSxCjqeBXTeJm8nToYQduWA&#10;x7Af/qrB02Pz7+3TG4FwSPYc1q+KpP3tvHnoC238etcdX3q8F8z06Hu4WrLvZGCB045x1ooortPM&#10;CiiigAooo/CgArQ0bUPsF2pbiJ/lf/H8Oaz6Ox4zUTgpxcWaU5ypyU47o6LxLp+VW6TkjCuB3HY/&#10;0/GudrqdDu11DT2tpsMyDYR/eWuev7RrG7eFicLwpP8AEPWuTDzcW6Mt1+R6GNgpcuIhtLf1K9FF&#10;Fdx5YUUUUAFFFBOBQAhYAVUnlABNTSMQKyr+UojVrCN2ZyZm6xeCNGOa8M+KGqmSJogwyfSvTPEu&#10;rCKJ/mxx3rwPxtqgurlsHNfR0Yezh6mcVd3PPtSP7wn3NYlx1NbWoctmsWccmtjpWxUfmo6kkplI&#10;oQ0m2hjSUDH0q9aaKUHFAyQdKljNQg4NSpyaALEfJq3GKpxnDVcjYYoGXIgKuRZGCKpxdBV6IZHF&#10;MRbj5HPOfTiuq8IfEHxH4GkL6FrFxYFvvRjDxH6owK/pXKx9KtJwKUoRnHlkroabi7p6n0P4T/a9&#10;1Sxgig1/R49TYYD3ltKIX7ZJTaVPc8EV6JJ4s+Evxnkt7bUDbyak3CRXUclvMrf3RIMA8k9GPPNf&#10;HSZJAUZJ4wK7vR/DVvaLBNIN9wBuP90Z7Y9s/pXnrJqNaXNRvB90/wBDreYzpxSqWkvM901n9kzS&#10;JbuW50rUpYYSCUsrhS65znHmBg2Og5zXAa98DtT8OI082juII23C4t5fNAxznAJIHGeRTvDvjHWf&#10;C7H+y9QktEPLRgBkP/AWBH9a9G0D9oS7t0ih1fTUuzkK1xbP5Zx3O0jBP4itfq+Z4P4eWrHz0l/X&#10;zZl7bB4ne9N+WqPJ0bcTg7jnpjBBqQN+nU+lfQB1rwB8SpIoro28l4eiTq0MoPoG4z16AmsfXP2f&#10;4ZZXl0nUmhAHyW1wm8f995z+YNawzuipcmKg6cvNaff/AMAylltRrmoSU15M8cVgVz2py9a3tb+H&#10;XiLw7E813prtbrnM0LLIuPXjkD6iudVi3Qg17dOrTrR5qck15M86cJU3yzVmWA1SKc1XVuPp19qk&#10;VqpoyLAb1p2QahDU4NWbQ7koPPBqRWqAH6U4NUtAWQ2OScVKblIIWlkbYiKWYnoAPWqsb5OCcVzH&#10;jvV/KtIrFCN8w3yEHnAPH6/yrmqyUIts1pQdSagZOra3JrGoPO2RGvyxJn7i/wCPeo436c8e9ZcT&#10;YPHQ9quwNXhXcndn0iSirR2NONuKnU5wKpRNVpDmqJPX9GlE2k2br0MK/wAq0FOK5fwPe+do/lk5&#10;MLlB9DyP5mukDZFNnzlWLjUkvMmAzT1OKiVqeDioIJhSimLzTxUND31Hr1qQGoVNSKc1mxInVqnQ&#10;jFVkNWErGQGvYcqK1YeazNOHArUhHWvKq7scV7yLApaQUtch6a2CiiigYUUUUAFFFFABRRRQAUUU&#10;UAFFFFABRRRQAUUUUAPhj82VF9TV7UpNkKRgYz/KotLTfMzkcKMfjUd9L5ty3ovFYP3qiXY9KH7r&#10;CSl1k7fIr+tFFFbnmhSg4pKKAH0U3dRupDHUhOKN1ITmjUNBd1G6m0UxCk8Vp/67TR3O2ssnFaem&#10;EtalD1BxWFXZM9LAu85U31TM3OQD60maVhtZl9DikrY816BRRRTAKKKKACiiigAooooAKBRRQApx&#10;SUUUAFFFFABRRRQAUUUUEhQTiikNIQhYU1uKljikkOEQt+FWY9JaQDzGCHrjrSc4x3NYYerW+CNz&#10;NY8VH9lmuRiKMtn8B+tb4tLW0G9scd25qtd6/BboPKUykenApKrKWkI3NpYCnS1xNRR8lv8A18jN&#10;sPDNzFdx3Ju1t3X+CNc5HpnOP0ro5I1lUpIAyHqCK8817xbqLrIIpvs6f3UAz+Z5/Kr/AMMrw3ke&#10;pDdlldCSTzkg/nW1fDVnSdeo1p2/r/M3weLw8aqwuHg2pXu2+yfTz+R2Fwz29q7wwecyqdsKYXd7&#10;c8CvHPGPx9v9BkntIdAW3u4jtJuZySh9SoUZH40yH4v3Ph67lSWMXtojsBEWCsOT0bB/WuoMngv4&#10;36a1uWFxcW4zs+aOe2JHUdMj81r0aGDWBn7THUXOn3V9PVf5/JmKx88yilg6vs5reLS19Hb8um6R&#10;4Zf/AB88a3srtHqkdlGSSIoLeI7fxZScVx2seJ9Y8QsDqWqXV4QxYeZIcAnrgdK7b4gfAvW/Bay3&#10;dmG1jSo1LvcxoFkjH+0mST9RkfSvNgwOMHOa/UMvhl9SmquDjG3dJX+el0/U+XxcsXCTp4lyv2bf&#10;/DCKgXp8vfj1oORyDjOM4GKNwoJzXs2ueeDDnP6CmE08nioyeapDA8DNNJoLU0nNUhiHpUR61Ixq&#10;LvWiFYa3emE4p71EetaIVhCcUzcKGNNq7CHRS7H9q3dOutpXvXPHirdlcFSM1nVp8yOerFSR3+m3&#10;2Mc7cnrXW6VePK0aRgyO2AigZJPYV5nYXxUjBJ9s19AfAfwab1T4kvo8QoStoJO7DhpOvbBA/E9h&#10;XxWbThg6Mq0/l5vojzaGVzzHExw9Pru+y6v+utj0XSrWHwN4ZNxdMGuWAaQg/ffHC/h0/M1wNxey&#10;31zJcTNulkJYn/PbtWR46+IK+J9cZLaTOnWrFIcceYejN64PQewrPtdZwAGcHjivk8LgKsIutV+O&#10;Wr8vL+v0MOIcbCtOGBwelCjpFd31l531t831OkL13vhhv+KJvj/12/8AQa8tXVI9uS2P5V6T4RuV&#10;n+H+oSA5Uefz/wABrmzCDjSV19pfmHCjksbVv/z6qf8ApJxW/Kg561DNcKinLAVlzasiLwd1ZV5q&#10;7MpJYBe1ezTw8pHxqhOZb1PU93ygn/GuR1S/B3HPHvS32p5J+YAdTz1rmtRv8hvn5PevocLhbHsY&#10;fDtFXVLzOexrl9RuM55q3f3u49en6VgXU/mMRk4r67DUbH1GHpWItxYk0h6Um7HHahm4r1Ej0BKR&#10;ulG40jEimAU1jRk0lUAUhODS0ymgHFuKYpyKU0AYFUFhpPzZ/WgcZx/hSd6CcUwEKhwVbkenarmk&#10;69qXh+4E+m39zYSBdoa3mKcenFUieaaepqJRjNcsldDTcXeJ6Vp/7SPxG0xERPEZnjXA23NpDJwO&#10;27Zn8c132jftoa1aoF1Tw7aaiRj57e4a3bH0KsD+lfOrdKSvDr5DleJ/iYePyXL/AOk2PQp5ji6X&#10;w1X83f8AO59gaH+2D4T1dBHrukXelKxIYsBcxqPU7QD+S06S7/Z++IN6okGmLdFSRlJ7E/UnCDP1&#10;r49PTgkD2600/eJAAz6jNeO+E8JTk54SrUpP+7J/r/md39s1pq1aEZ+qPsfV/wBkzwP4jtTLoGpX&#10;WmiRQUeGb7VF9cMcn/vquJ1f9iXU7aMtpfie2vZO0d1aGH/x4M38q+bo5Ht5RLC7RODkNGxU59cj&#10;rXcaJ8dfH3h1Nlj4ovBHx8tyqXA47fvFbA+lR/ZeeYZf7NjlPynH9dWP63l1X+Lh+X/C/wBNDX1P&#10;9mD4kac0m3QFvIUJCva3kTbh67SwP6V5/rvhXWfDEoj1bSrzT3OTieBlH54xXsPhv9sHxnpW1dUg&#10;sdcQEli0fkOR6ApwP++a7vRv229OuZ1j1Twrc2ceDue2ulm/Qov86r67xFhn+9wsKqXWErP8f8g9&#10;hllX4K0oP+8r/kfJe4MCQeBSHoeR9M19n6n8W/gZ4/jxrf2Tz5VCv9r0+WOQe3mKv8mqSP8AZ9+D&#10;/ji2L+H5lhYYzJpuou5X22OzAflU/wCtMaCvjcLUp/8Abt19+gf2PKo/9nrQn87P7j4rxyO+fSmt&#10;weePrX1Xqn7DqNI76f4vMaEkpFc6eG2jsNwkH54rzzX/ANkb4g6VIv2G0stYjwSWt7lY8fhIV5/O&#10;vTocSZTiNI10n/evH81b8TlqZVjaWrpv5a/keKGkrrvEvwk8Z+ElaTVvDd9aRIu5pFQSoo92QsK4&#10;4tiTb0c/wng/l1r6ClWpV481KSkvJp/k2ebOnOm7TTT89Bx6U2hmxjJx9RScgZrYzYh60jdKU8ED&#10;IyelNPUikAKcZprHmgmm0rgIWppNK3BpD+f0oACe1IqPIflUmtDT9La5dSVODXV2HhneBhAKmUow&#10;V5uxzVcRClucObSb+4ajeGROqEV6gPCny/c/lWfe+GCgOUzWUa9KWiZyRx8G7HnbnmkBrZ1bRmt2&#10;JVf/ANVYzAq2CMVv5nownGauhp60lITzRmkaMQ9aQ0hPNGcih7ANbpRmk7Unai+gB3ozTB654pR3&#10;oTBiE80m6kPU0UJgwZuKaTzQxpuaQC5NITRuppPemAv40fjTd1Jk0BYUjmkxSE0mTQFh1Nc85pM0&#10;0mkwsLuo3U3vRSuOwpbimE04jIpmcUgsLmikzRTCx+uHSsvWtT+yx+VGf3rjOfQetX7mdbe3eRvu&#10;qM1x887XM7yv95zn6V/NuHp88rvZH2yVxnXB796WjvRXrFiGrKWQZQWY89qr1dt382ME9uKzm2tj&#10;Ko2ldFSW3MXOcjpRDMYmHOBV/co43AH0NRm2jLbivNTz3VmZ+0TVpCSwrcKCDhqZHZY5ds1ZAA4A&#10;wKKi7WhnzyWiAAAYAwKKKKRAUUUUAFFFFABRRRQBqW2pxpCBIcEDGaoXM/2idn7dqixg5Bx9RQet&#10;ZRpqLuhuTaHJObdlkUZIPA9a34GZ41Z08tyOVHOKxtOiEt6meQnzY/z9a3F475z3rnrtcyRtDYdR&#10;RRXOaBRRRQAlY2u6bJOVniXcwGCB1xW1SEZFXCbhLmQHGtayIuSpB64xzUO4Yz0HvXbMq4JIH5dq&#10;pL4ZF7eb9nlW/UsD972FdscWknz6GlNTnLlirswtM0ufVptkK/KPvSE4Cf4/SutH2HwpYg53SuOp&#10;PzSn+lF7qFvodn9nsovMlXhYoznb7muOvnu5Zmmu/M8x+dzDGPasPfxbvLSHbqz0uaGFVo6z/Ifq&#10;eqT6tOskxKqudiA/cHpVQEqQVLA9chsGjOT2pa9OMIxXKlocEpOT5pbjpJ5Zcb5GfHIBPFJFGZX9&#10;Mc+1ESea2B07mr6II1wKUmo6IwnPl0HKMAUUYorE5AooooAKKKKACiiigA7iqd3ITJs7dat7h6/n&#10;UM9v5hyv3qqLSeppTaUtSn0/zmjIq/a6DqF5jZbMik/ek+UfhnrW9Z+C4ocSXk+4AZKqNo/OpqYm&#10;lS3f6nqQw9SpsjkhywAyWPYDJrYsfC9/dlWZPs8Z53vgn8utdANU0XQo2S3aME9ViG4n8ayL3xnc&#10;TZW2iFt3Dsdx/LGBXP7avV0pQsu7Oj2NGlrUlfyRp2vhKxslL3bm4I53v8ij8AaW48Uadp8Xl2ii&#10;UqfuRjav5/8A664+5upryTzJ5Wlb1Y1EBj29h0oWEc3etJv8EJ4pQ0oxS/P+vvNq+8WX92SI2FtG&#10;f4U5P/fRH8sVitudi7MS5OcnmloruhShTVoqxySqTm7ydw9T3rS8OGQ6kkUY3LJw/oAO9ZnHQ12P&#10;hOwWysJL6YBWkG7J/hQd/wAa58VUVOm79djShS9tNRe3U2L2XyIREowxGAPas4DFYEviSWXUJZSu&#10;bdj8qf3R2/x/GtO31e1uANsqq391uK81UJ0oq6IxNT2tS62WiLtFNDAjPY96XNScgtFFFAXCkNFB&#10;piuYfiSXCwxk9SWrErc1dlachgG2r3rCyCxxivWw+kEi4O+gtFIDnpyfSpo7ZnwW+UV0NpFtpbka&#10;IZThRn1PpVyGEQpgHn171JHEqYVUznt3rodG0EDFxdjBHKxt0Hua4q1dQV2TThPEy5ILQh0fQTcE&#10;TXC4i/hXON1W9X1xbXNvbY80DBcDhPYVHrGvYzBakejyD+Q/xrnhnGCSfauKFOVZ+0q7dEdVWvDD&#10;R9jh9+r/AMv6/ECSSSeSeSSckmiiivRPICiiigAooooAKO49O9FWLC0N9dxRDOCctjsKmUlFNsqM&#10;XJqK3Z0Wg262WmGeTguN5Povauburhrq5lmbq7Zx6DtXQeJroQ2a2kfyl+w7KK5k8ZNcWGi5Xqvq&#10;eljZKCjh47R/P+vzA8CobidoCABknn2pZ7gRAcbiarPcCVcMuCOhFeil1ZwQg73aNvws/wBp1ZPl&#10;yUVm47dv61N4inEuqOgYExqAR6cZpvgaA/aLqUrkqipntkk/4Cs2/ma41u8fOfnI/AHA/lXHZSxM&#10;rdEenUioYNJdXf7hc4oBzTZGIBKjOB0qCK7ycOMH1rrSbPJUW9UWeO5xRnPTkVWupQyAK2TntUUd&#10;w0YwQGFPlbV0Wqbaui8c4IHWqQndJCCc80C6kDZzx6VExLMSe9XGLW5rGnbc0Q6su7I6UBlkHDcd&#10;8Vm846mpLYnzgBn6Ck4WRLpaXNewvGsbpJl7HDD1Heug12zS/sluovnKDcCO61y44Y+3aui8M34a&#10;M2jnpyg9u4/r+deZiIuLVWG6/I7MFNTUsPU2lt5M53njIxmir+s6f/Z94QOIn5U+nt+FZ27JOK7I&#10;SU4qSPOqQlTk4S3Q6igUVZAUjdKWigCCQZrK1FMq1bTrmqVzCGVuK2pyszKSPI/HFjI8TmM4rwXX&#10;4ZEnkDnmvq/W9IFxGw28n0rw/wCIPhYw+ZIsZxX0dKanG6Ii7Ox4pfdM9hWJOec+tdDqcJjLAjFc&#10;/cDpWx0LyKj1EameoyMmkUMI5pSKDxRmkVcQdcU6mmlBzTAf1qSM81GvNOTjkikMsoc1bi7VSQ1b&#10;hPNAjRh6Cr0PAqhAc4rQg5qgZbjOBU6scc1Cg4qZKYjQ0gbtTtB1zKvX616cvTNeZaGC2sWY/wCm&#10;q16WrcCvTwi91s4MS/eQ/mnjnPPX0AqPNKWwK7mrnOkSA8EdsYrb8PeNNb8MDbpuoSW6E8xkB0P4&#10;MCKwQ2aUE5rKpRhVjy1EmvPU2hKUHzQdmeyaB+0BcxLFFqumrckHDXNtIEOPXYRj9RXUnU/AHxJm&#10;RJzBNdn+GZXhlz6buM9exNfOwORzTs54wP8AGvnauR4dy56DdOXeL/T/ACPVhmVZLlqpTXn/AJnt&#10;+tfANGaSTStUMS4+S3uo9w/77BB/MGvPdZ+H/iDw5E015pzrbr1miYSL9eOR+NZ3h/xprfhkbdO1&#10;GW3jzkxkB1/Jga9I0P4+zJ5Meq6aspzhri2k2nHrsI5/OudwzXB7NVY/c/6+8v8A2GvunTf3r+vu&#10;PKkfPPUVJnIz2Fe6T6p8PfHbq13Nai4x1nLWzj23fLk/iax9W+BUM4M+kaqAhGY4pkDA/wDAwen4&#10;U4ZzST5cTB035p2++xEstqNc1GSmvJ/oeSB8jinVv6l8OvEmkZM+kzSLz89tiYfX5ckD6isAo0bs&#10;jKyupwVIwRXs061Ksr05J+jTPNnTnTdpRa9UOUkmvNfEt4bzX7tj0jYRj6D/ACfzr0leGH6V5jr1&#10;s1rrt7GwxmQuue6noa4cc3yK3c7sDbnd+xHEeKvQk8c1RiB44rRgt5WxhCa8hJvY9htJalqI1ajO&#10;ePXioY7aZRzE1SodrAd/Q1dmtyLrodv8O2O+9HO0hWA/Ou3WuZ8E28UOjLKjBnmOXPoR/DXSA4x3&#10;+naqZ4OIfNVdiYdKcpqNWp6mpZzky05etMBp6ms2MkApymmZ4pVINZsCePrVqDk4qpGcnHerlsct&#10;9KwmFjasRgD2rSi4rOtOgrSiFeRU3Lh8RMOlLQOlFcx6K2CiiigLgBml20lFId0KRikoopiuFFBp&#10;OaAuLRSc0DNAXFooooFcKKKKAuFIaWlRC8iKOSSKQ0m3ZGlZj7PYbiOoyazNxYknqeTWnqLiO3WM&#10;dSf0rMA61jT1vLuejjWouNFfZQUUE4orY8wKKKKZYClOKSigAooooAKKKKACr2lMVkdfXmqNWLB9&#10;l2noeKzmrxZ1YWXJWi/MbeLsuZB75/Ooauaom2dT/eFU6cHeKZOIjyVpR8woooqznCiiigAooooA&#10;KKKKACiiigAooooAKKKOnakAUU5I3kPyqW+gqzHpsj43ER/Xk0nJLdm0KNSp8EblQnHXr6UqI0jb&#10;VUk/StNbK3gwZCCf7zNQ+oQQjEfzEdgP61l7S+kUdiwShrWml+ZWj0uST758sfnVoWMEIBcBsdya&#10;py6nK5+XCD86qsxkbLEk+9LlnLd2D22Go/w4cz7v+v0NSTU4YxiP95j04qlPqc7n5SIx6D/Gq5zn&#10;k5/CmNzWsaUV0OWrjq1TS9l5aEcrGQ5LEn61Rvm2pnuB61dbjms3UH+Rq7Ka1PDqO71OV1eQkt0x&#10;W98HTubWPZov5NXM6w/Wui+CzZbWv96L+TV6+LVsDN+n5o6srf8AtsPn+TPnfXJ3N5cfMf8AWOP/&#10;AB41gLdTWVzHcW8rw3ELBo5Y2KspHTBrX1t/9NuP+urfzNYM55Nfp9CCcEmuh8+3Z6Htvw//AGkb&#10;i0aKy8VKbmJm/wCQnCuHQdtyKvzfUc+xrsvFPwi8K/FWwGs6JcRWt3cfP9vt1LJL7PHkAH3wD65r&#10;5ZbJIrX8MeLNX8GXzXmj3r2c7AKwVQyOP9pWyDXg4rIuSo8Tls/ZVO32X6rp+K8j2qOaOUPY4yPP&#10;D8V8/wCn5l3xn8P9b8B3Yi1W08uGRisNzGwaOXHoR0J9DzXNgg9Ofwr6Z8H/AB+8PeL7R9N8Twwa&#10;XJKvllpiXtpxjkk4wn0b061jeO/2c7a+hbUvB88YVlDJp7yb0kHqkpY4zx149+1Th88nQmsPmlP2&#10;cv5vsv59Pva9B1ctjVi6uBlzx7faXy6/1ufPzHtSVoa3oGp+HL42mq2M9hcdknTbu91PRh7gkVnE&#10;8+uK+uhONRKUHdPseE04tqSsxjelNJxTmIphOa1QhrHFMPWnOaYa0ROoxiaYc052xUZNaJCsI1Nz&#10;QT3ptaIGMc0gkKHIOKVuhPpS2tpPf3kFrbQNc3UziOGFBlnc8AAe54qm0lditfRHdfCnwfc/EPxT&#10;babCWS3QeddTAA+XGDz+JOAPrntXunxw8e23hDR7XwfoxWCR4AsypyIYMYCc92+uQB707RbfTf2b&#10;PhRJdX5jk168Xe0W7me42nbGOvyrnBI46nuK+YL7xDd6zqt1f30nnXlzI0srnjLE5PTj/wDVX5/S&#10;pPPsc8U1+4pO0f70usvRf5eZ7leP9mYR0Ifxai97+7Ht6vr8zsbXVAAOT09entWrb6ucAA/kcVwN&#10;vqOO4FXotSH94V9BUwiZ8FUwqfQ7xNZAGNwz6civaPh7e+b8ItYn6BftP6JXzKuqYHHP419AfC+7&#10;3/AXxBKcnat539Er5PPMMqeHg/78PzPc4ew6hiqj/wCnc/8A0k8rk1gkfe2/Ss261XcDzk+uefzr&#10;n5NTOME/nzVObUsj73619TTwaXQ+ehhbdDTutRy30rCvr7rjuearXGoAk/NWVc3ZckAmvYo4ex6d&#10;KhZi3V0WcgfnVShScnPNB616iSij0UrKwlI3SlzzSHpVIYncUPRSMc0xDQM0UopCeaYBTaXdTQea&#10;aARulJmlakpgNzg0lB60UwCmnrTqYetACMaaTilPWkbpQMQtSUUUAxGNNPSlJ5ppYYoEJ+lMI55O&#10;adkU08mkNBn2wM/pTXXLZP3h0I6ilJpHbJzS63EzofDnxF8UeENv9j69f2IVtwRJiyE+6tlT+Irv&#10;NG/ax+I+mThrnVLbVogP9XdWca5/FAprx9m4puTXnV8uwWKbdejGTfVxV/vtf8Tqp4rEUf4dRr5s&#10;+otN/bluI40XUPB8crgANJa3+3PqdrR/pk12UX7UPws8Z2Zg8SWz2qNjMeoWBuEb6FFbp74r4pyQ&#10;euPpTTznPOa+eq8JZVN81OLpvvGTX53PThnWMirTakvNJ/5H2lpngT9n34iyltM/s43MzkbYb2e1&#10;difRGZf0FZuu/sR6FqDK+i+JrzTozn5Z4VuQfxypx+NfHzqHGG+YdMGruka3qPh+5W40y/ubCZRh&#10;Xt5mQj6AECs/7DzDDu+Ex80uimub+vuK/tHDVP42Gj8ro938S/sVeK9MV20jVbHW8DKqwNs7H0AY&#10;sP8Ax6vPtZ/Z0+JGgQtLdeFblogeWtJY58/QIxb9Ks6Z+0z8TNIijii8TyTRIAoW6toZsj3Zk3H6&#10;5r0PQ/24PEFigTVvD1lqpGPngna2Y+vGGGfypc3EuGWqp1vvi/0Q/wDhJrdZw/FfqfOGoWdxpdw8&#10;N5by2kyHayTxlCD6ciq4OT/SvtDQf21fCWsr5Wv6HeaTuODyt0gHqcAH8lNLeaz+zf4/uI3uzpEE&#10;zAkSTRT2Az3JbCDP1NP+38ZQlbF4Ca84++vwQv7NoVFejiYv190+Lm+9U9jb/aJ1GeAea+vr79mb&#10;4SeNww8K+J47OZlyq2WpJeKPcqzFv1rLb9iS90qIyWHiuC+bgrFcWJh3H/eWQ4/KuinxVlb0qycH&#10;2lGSf5M562T41RbpRU/Rp/qeMeG9C8wL8ox19a9P0PwmZEBKYGM5x0rpdO+APirRbrY9jDdwoR++&#10;gnTDj/dYg4r2X4c+BP7KVru+t9l0jFYo3OdmOC2R3NfP5txBRUHOjNS9GfDrJc0zDGxwns5U095S&#10;Tskt35+Svq/mzzGz+Duq3lsssdkQjDILuq5/AtXMeKfh1d6KSl3atCxGRnBB+hBINfWvlkd6p6tp&#10;Nvq9jLaXcQmgmGGXPP1Hoa+Ko8SYmFRSqJcvle59nX4BpRot4bES9ov5rcrfoldX73duzPgDxN4f&#10;8otlcdq8v1qw+yylgDivp/4qeEW8PaxdWb5YIco+Mb1I4P8An0rwDxVZhS9ftWV4tYuimndNXPiM&#10;DUqU6jo1VaUXZrs1oziSc0hOKOmR6UjdK9Y+nEpCcA0d6Qmi+guo0HihuAaAMUHpQHUaOlFICBS0&#10;wZH0NOPApO9ITQhjW5ptONNoGFB6UE4pGouAlFJS0XARulNoPWimAU09aXOOtNJ5qQClxzjvWN4p&#10;1WTStKZ4G2TyN5aNnlT3P6frXnZv7p3LG4l3epc142MzOGEqez5bvc7aOFlWjzXseszzx2sZeWRY&#10;1Hdjish/F2j79pvQCD12Nj+VebyMZG3uxZvU80w+3+NePUzyq3+7gkvPX8rHbHARS96R6YfFOlAk&#10;fbU4/wBlv8KK80EYIzknNFR/bOJ/lj+P+ZX9nw/mZ+2viO5wsUHOCN7CqFvAoiBIyx61HrF152pT&#10;c/cOwZ9qbaXQC7HOO4Nfl0IONNWPVk/d0HzWuTlOvpVUnHXg1oebGRneKie4hLcruNXGTWlhQm9r&#10;XIEhaU4HA9TVlytvDhR7fjUiMrRhlGBVe8b5lX8aV+eVhXc5WZW5znOT61btp8jYx/E1Vo6EH0rV&#10;xTRvKPMrGkeDRUEVyGGGOD6mpwcjI5rBprc43Fx3CiiikSFFFFABRRSFgBk8CgBRyaOfSqs12ScJ&#10;+tQGRyc7zVqDZqqTe5o0A5GappdMvBG4e9PN4cfKoFLkkL2crmhZ3AtZxI3CdCfat5SCBjoeRXEy&#10;SNJ94kj0rpdBmeWxw+SY2KA+oFcuIp2XMbKLitTSoooriGFFFJQAtIWpeScKNzHtWhbWawKJJMbs&#10;d+1Zymom9GhKs7LbqyK1sdzK8owvXBp13e4Xy4j9WB/lUd1fNKdifKvr/eqqBjpUKLk+aZ1TrxpR&#10;dKh833GLCiElVAJ5J7msrxHIot40bJctkfka2DxWBqf+kXLhuxwK7qKvNN9DzOZRMYcDnrUsMBmG&#10;eg96ebI5wCCnv1q0i7FAHQV6bnpoOVRW90Zbw+QhHc1IB+dFFZHM3d3YU4IxUttO31pYU8yZE9Tg&#10;1vCJTFs2gLjGBWNSpyNIcY3Oe7UVLcReVO6enTHpUWQehzWqd1ckKKfFDJcHEUbSH/YGf5VqWnhq&#10;4n2tIyxJ3HO78qznVhD4mbU6NSr8EbmRx61Yt7C4u2XyoXZc/ex8v510cWladpg3TMrHt5zA/kKh&#10;uPEsEK7baIuR0JG1a5frEp6Uo3O/6nCkr4idvJashtPCzkk3M2AT92P/ABxV0rpmkgH93uHuGesG&#10;61q7uj/rDGvdUJAqiSSc5Offml7CrU/iS+4PrNCjpQp692b154qZvltYsf7UvP6A1y95qd5eswnn&#10;Z1P8GSFH4dKtY/H3qjcrtmPoeRXbQo06bskZfWatZ2myJRtwBwO+KB3paK7QCiiimAUhOKWkJ28+&#10;lIC9ounHVdRjh6Rj53P+z/8AXrofF+oi3tYrGLC+YMsB2QdB+P8ASp/Dtkmi6Q1zcfJI48xyeqjs&#10;P8+tchfXj397NcP1c5+g7CvLj/tNfm+zH8z0X/s9C32pfkQdPx7A0YpaK9Sx5xLBe3FswMcrKB/D&#10;nIrZ03XhKwiuFVHJ4ZeBWDTSOexHvWM6MJrVCaTO43CnVg6PqxysE7Z7K5/ka3Qc15M4Om7SMWrC&#10;01ztXNKSAOap6nciOAoD87fyqEnJ2QnormVcSebNI3UE8Z9KrNbITnGKlxRXqL3UYXaEWJRgBRn1&#10;pwRpGVQC7scKg706OJ5pFjRSXboF5NdRpmlxaTC1xcFfM6s2chfpXPWrKku7OvD4eWIl2S3ZHpGh&#10;pZDz7kAyDnB6L/8AXqjrOuNdMYICUhHBbu//ANaotW1ptQJjiJSAdu7fWsv8MYrGlRlKXtKu/wCR&#10;0V8RGEfYYfSPV9/6/rQAPbFFFFd55YUUUUAFFFFABRRR3oAO4rpPDNmIoJLp8Lv4BP8Ad71z9vCb&#10;qaOJR80h249u5rp9cuBp2mLBHwzDy1+nc1w4luVqUd2epgYqDliJbRX4/wBfmc7qV39tvpZc/LnC&#10;/QdKrHpR3OBxQa7Ix5YqKPNnJzk5PdlCSJ/MJ2sfShYJGOApH1q5JMsXViTSC6jbv05rXmlbY255&#10;W0R0fg63+yabcTOuCWySD1AArmbVxJ5srEgs2T+PNdVbyC28IySAEbonP4nIH9K4pWZV2joetceH&#10;TnOpLz/I9LEpulTg+1yy14RkKOPU1Vb5mJwOetAGKWvSUUtjjjFR2EAxS0UVRQUUUUAFKjNG+5Tg&#10;0lFICb7ZIAcgGrNleMsiyJ8sqHIxWeat2kOxWbpmsZxjYxmoxV0dpdRprmkh0A8zGVz2buK5HYVZ&#10;geD0IPY962fDt/8AZrjyHbEcp49m7fnTvEen+RcC5QYSU4bHZv8A69eXSbo1HSez1R2YhLFUViFu&#10;tH/mY1FFFegeSFFFFAARmmOm5Tin0UCMy8txIvI6Vwni/RFu7eQbRyK9JmjBU1g6xZiSJhjtXoYa&#10;tySMJqx8b+NtHbT76VccZ4rgrtcNXvnxf0RYWadRx3rwvUItuTXvGsHoZLnmoyakk4NQM1BtYGYU&#10;0tR1pOKB2HA0oNNzxiigdjV8O6auq6msUhYRIN746kVqeK9GgsPJuLdfLRzsZB0B7Yqp4Ou0h1Vk&#10;kIXzY9ik+uQf6Vo+N7zLW9p0YHzGHp6V68IUvqMpte9f8dLHHKUvbqPQ56M9KtRHmqcR5GauQjk1&#10;49jsNG3YcVpQnBrLg6gVowHj6VVhIvx1YVarxHPNWkGaYmaGg/8AIZssdfMFejKTkA9TXmNvcNaT&#10;JMhAdDkE9K2I7/WtTwsZl2t/HGuxR+Nd1CsqcXGzbOWrTc3e9juCw7EH6GjBNZmi2M+n2zLczedK&#10;7bjyTj2Ga0C3FenFtpNqxyWs7IkDAU9WBqHIpVbBq2hk4pynBqESU/dnpWbRRODUitnjrVUE1Kjc&#10;1DVxllGAGMdO1bWkeLNZ0Nk+xajcQohyIhIxj/FScVgK3NTA55ziuapShNcs1deepUZSi7xdmeta&#10;J8dryOQJq1jFcRdPMtfkf8mOD+Yrp4fEHgbxzGz3KWkE7fKftiJDNn2bP8jXgQPv+VPT6k9/avAr&#10;ZLh2+ei3B/3X+h6cMxrJctS015r9T2bVvghaTQGTR9QZWbJC3RDoQfRgMgfnXmvjX4M6uQhnspJX&#10;jB2XVkDKuMdDxnHPcUaR4s1jRHjNpqNxFGnSHzC0Z/4CeK7/AEP43XKOF1Wwjlj4Ae0yrZ7/ACsc&#10;fqK4p0syw6tdVY+ejN41MFVd0nTl5ao+fZfDE+jOySQ7yvLOuT+fpUkTbsHoPavqKLWPBfjSBjOl&#10;pFM4wftSrFN6fe7/AIE1yXiX9na2ulefQtRMMrnIhvMNEOezKMgY9jWcMzowfJXg6b81p95v9VqT&#10;XNTkpryf6Hi8bZ5BIp8lukyHCgP1Bro9b+F3iXw5Mwl0yW7Tk+dYq0yYGPQZHXuK55ZPJLeZlCvZ&#10;utetCpTrRvFpo5JKdOVmrMs+GvEB0S4kSUE2jH5wOSvuK9EtLuK5iEkMiyIR99TkV5AXLuz4IBNW&#10;rHULjT3zbztEThtqnAP1FcN1sVWw3tPeTsz14Y7GpBXAW/jq8Xb50EMvbK5U/wA6uHx76Wag47vS&#10;djz3hqq6Hboc+9PyFBOflHcdK8/l8d3xGEigjB6Z3Ej9azbjWr6+OZbqRwTym75fyqeW5rHCTe+h&#10;6Je+JNOsB89wrt/ciIY1h3Xjpyf9EtkCnvMOfyBrkE+9woA9QKkVuvOfwNLlXU644anHV6nVWnji&#10;9V182KGRM8hVKn8Oa7XQ9ZtdVTdC+JMcxvw35V5IjsDjAP41r6VFPNOhto5TMv3WjByPxqJ01Jdh&#10;VcPTkrrQ9ss8kge1asfGKw9AW4Wxt1umU3G35gvat1RXz1XR2PMpq0miTtxQM0DpS1zHaFFFFABR&#10;RRQAUUUUAFFFFABRRRQAUUUUAFFFFAATiremR75mfHCj9aqdxWnYjyLIyMOTluKyqO0TvwUOesm9&#10;lqVNQk8y6I7IMD+tV6QuWdiep5pauKskjmqzdWo59wIzRRRVGdgooooGFFFFABRRRQAUUUUAFOjY&#10;pIhHZh/Om0Hp9OaTGnZ3NLU1zCr+jYrN9fyrUm/fabu77AfxrL//AF1lS2sehjl+9U11SYUUUVse&#10;cFFFFABQBmiigLi7aCMUhOKTPsaQC0c9hmhQXOFBY+wzVmPTppACcRj0PWpclHc0hSnUdoRuVjQq&#10;tIcIpY+wrTj06GLDMSeOdx4pzXsEAwnPsg4rP2t/hVzuWC5FevNR/MqR6bK2CxVAex61ajsYIBlv&#10;m92NVpNSlJ+QKo/M1VdmkOWYsffmlyzlu7D9thaP8OPM/M031CGHAT5sdlHH51Vl1KWThQEHtyaq&#10;KoHbH40tWqcUYVMbWnonZeQMzOcsdx9W5pOaWitDhbb1YhBNJjFOpD0piG0w9KfTD0qjGRE5rK1J&#10;sI1aj9zWLqj4Vq66SvI4ZnIay/DV0vwSbc2t+zRf+z1yWtvgGup+BrfNro77ov8A2evZxsf9gn8v&#10;zR15X/vsPn+TPnPWnxfXBP8Az0b+ZrDnb5vrWvrTZvbn/rq/8zWLKcke1fp9Be6j5+W7IyeaOo6k&#10;fSjvRXWIOR0zk9ea7HwN8WPEHgGULZ3P2ux+6bG7ZmhA7lQD8p+nHqDXHUjVz18PSxMHTrRUk+j/&#10;AK/yNKdWdGXPTdn5H1do/jjwP8arA6fqFvDFfY2La34VZgxHWFs8/VefUV5l8Q/2c9U0ASXnh55d&#10;X09QP9Gb5rpfoFUBx9MH2NePpK8UqyRu0cincGU4IPqD1r1v4e/tF6t4a8qz10Sazpqg5mJ3XS+m&#10;GJww+vPvXyMsrx2VSdXK580OtOX6P/hn6nvrG4bHLkxsbS/nX6r/AIf5HkE8bwSPHIjRyISro4wy&#10;kdQQeh9qZivrPVvB/gb44aab6ymjiviN73NkUS5QkHCzLgk/Rh9DXgXj74P+IvAErSXFub/T8Ei9&#10;s1Zo1AP8eR8h+vHua9bL88w+Ml7Gp+7q9Yy0+59fz9TixWW1cPH2kPfh3X69jhW5pp6U49vfmmE8&#10;f09K+nVjySKQ4qMnNSSc1GRitUIaaaRkU496aXA4qhMjbGQCAeemetfRP7NPw0gsLWXx1rgS3gjQ&#10;/YTP8qqgB3zHIxjGQrZ6bj6GvLvhD8OJ/iZ4sitCHTSrfE19OuRiPPCBsYDMemewb0r1T9pT4lwa&#10;XYw+BNCZIYkRRffZzhYox9yAYPGQASMdMepr5DOsRUxlWOUYR+9PWb/lh1+b/LTqe5l9KFCm8dXW&#10;kfhXeX/A/rY8r+MnxKn+JPi2W5RnTSrTMNlEeMLnl2GcbmPPHYCuBP5AdBRn/P8An8KTPNfWYXDU&#10;8JRjQpK0Yqy/r8X5njVas69SVSo7t6kizMv0qdL4p1qoDyabnmuhxTOdxTNL+0DjG4CvpX4SXO/9&#10;mzxPJu5C3/Of+mdfKz/e5FfUHwdH/GL/AIq4/h1D/wBF18jxLTSwlL/r5T/9KPbyeCVef+Cf5Hzc&#10;2o5A5J4z1qtJfk/dB/Gqi8qufSlPSvsFTijxFCKFMpkY54prHrSgU1u9apF6ApyKac5pV4pD1p9R&#10;BSE4paRulUAA5pDQKQnFAgFIeTRuozg00MbSDqaUnAptMBSaaelDdKbSQhO9KTimnrRTAXdTCeaW&#10;m0AITTc5pW4NNJxSGLTSaUnNMJpAIetI3SlprelO4hKCcUjdKbSGtRTyaaxpM801jQArdKYTilpp&#10;60AJTSeaU9KSgEhC1JupD1oJxQAm7mmufm70d6axy1AAzHqOKaDxjOPcDkUrdKbSuAsTtbyeZETE&#10;56vGdp9uRXqXgj4n+L9Oe2MHijVVWMgiJ7uSSM46DaxIx7dK8sxk4rpfCXnXV3DbW0Mtxcu21IYV&#10;LOzegUZJPtWFelSrQaqxTVuqT/NMyrSqQh+6k0/JtfkfXXgz44+JLmKOK7Npenr5kse1zn3UgcfS&#10;vfNCvv7T0q0uiFDSxKxC9ASOcV4J8Kvghqzww3muk6XbOuVs1OLg8cbgRhfpyfYV7bpeq6Np80Wk&#10;2t5AZEG1YVkDEHPIz6+1fgOdxwTrOOCim1vyrT8NPu0PpeHZZrQqyq5rVtSkkoKcknzX6J2eq01d&#10;/I3qa/3aQSAjvVXU9VttKspbm6lWGCMEsxP6fX2r5ZJydlufo1SpClBzm7Jatvojwn9ojy/7Ztdu&#10;C32Ubv8AvpsfpXyl4vxukr2/4p+Mf+Ei1m6vCdqMcIp/hUcKPyFeAeK70P5hzmv6A4bw08PhoQnu&#10;kfzvOusdmVfFU/hlJtemiT+dr/M4puHYUxuelITls+tI1fWn0dgAxQxFJnmmk0DtqLnNNJ4opDQ9&#10;gsIaQnApaRulPoA3NFFFCAa1J3pSaTvRfUAPIpnen0wnFAC0hOKN1ITmi4CGikLUm7kdhSuArdKo&#10;alrNppMZa4nVWxkRggsfwrI8T+LP7MZ7S0YNcdGbGQn69elcFPPJcyNJNI0spPLuSxP518/jc1jQ&#10;bp0leX4L/M9LD4N1FzT0RpeIdefXbhG2mK3jyI4/b1PvWXuyab365or42pUnWk5zd2z24QjCKjHY&#10;UnNNLcfWlplZljxIQMUUyip5SeVH7DXWpo95P8+SZW7+9PjvFfvmvH5vHhi1m4tpHKv5hYbvQng9&#10;eldNpviCWdcqrSL/AHoxkVwvDNLbYyjVWmp6Gk4bHWp0YEgAda5jT9T+0AAEj1zxiuj06VAoLMCS&#10;PWuGrTcDX2yXU1oI/LhC1Bef64fSpkmDAcjFVriRZJsg9BiuGK94Kb5pXGUUUVudQhGacruvRjSf&#10;rSZpPUNy1DdEsFYcHvVmswkjB9KtpeKQMhs45rGUexzzh1iWKKRHDrkHIpazOcOpFU7qQs5XOAKu&#10;GoJ7bzG3LwfeqjZPU0ptJ6lNeOKWpvscnqtH2OT+8tbcy7nTzx7kGfalClyABk1aWyX+InPtU6oq&#10;YwMY71Ln2IlVS2Ky2TlgCQM9q6XS7Q2dmkZ+91b61W0u0BHnOMk/dB7VpjNebWqub5SVJvcWiikN&#10;cw7gTinRo0zBVGT3PpS29s9y2BkL3atF3isIwoGW/U1lKdnZas7aGHc17So7R7/5CRQxWMeWOWPO&#10;e9Urm6e5b+6np6/WmSyvO+5z+ApgHXNKMLay3HWxPNH2dJWj+fqHI/p7Uc+1LRWpwCc1j6nEUn39&#10;mrYPSszV3VVjUkbs5xW1J2miZbGbRRRnBx3r0DEKKXBq1a6Xc3bAJC20/wATDAqXJRV2y4wlN2ir&#10;sXS4y9zuI4UVsD0HJ9Kl0zQDaI/nSZYnPyH/ABq+Xt7UcBSw9Bk15VWspy93U9SngpqPNVaivMwZ&#10;9Cub653oqxoR1fP8quweHLa2AkuJC5Xrk4X8qlvdVm8pvIQAgdW5NcxPdzXRPmys/wDvH+lXBVqq&#10;teyBywlB+7HnfnsdNLrdhp42QoGOOkKjH4msm68R3U4KptiU91zu/OsocDAH60V0ww1OOrV35nPU&#10;x1aorJ8q7LQdJI8x3SM0jf3mOTTQMDk5oorqSS2OBu+4UUUUwA9KrXq8BvwqzUc67ompp2dy4u0k&#10;yjRSDtS10naFFFFMArS8PaaNU1FAwzDH87+47D8TWYc9q7jSLdNA0R55wFkI8xx79l/z61xYqq6c&#10;LR3eiOrD01Und7LVlHxnqXypYoevzyY9Ow/z6CuVxzUlzcPeXUs8hJkkO457e34dKZWlCkqVNRIr&#10;VHVm5BRRRXSYBRRRQAhGcfWt+11FoFCNmRQMAnrWD3FaKncAfWuarFStcwqtqxqSasoU+XGd3+10&#10;rOlkaV97HJP6U2j8M1jGEYbHO22FSQQSXMqxxIXkPQenv7U60s5b6dYolyTyWPRR611Fvb22gWZL&#10;E7v4m7sfasa1ZU/dWrfQ7cNhXW9+TtFbv/ISysbfRLZpJGBcD5n9/QVhapq76lJgDZAOievuai1H&#10;UpNSly5wg+6g6Af41UAqKVFp89TWX5GmIxSkvY0dIL8fUP8AOfWiiiu080KKKKACiiigAooooAKK&#10;KUKXYKoyxOAPU0mBueF7PfJJckAhflT+tU9dvPtmovg/JH8ij+Z/OtycroujEKPmAxx3Y9a5LByc&#10;nJrgofvajq/JHrYr9xRhh+u7CiiivQPJK01q8km4MAPemmybH3gTVunwjdPEv95wv5mq52kaxnJ2&#10;ijd14Gy8KxQZAbEaHHsAT/I1xg612XjG6WCC1iK7txJx9Bj+tcaGznp9K58Df2XM+rZ6+Lf73k7J&#10;C0Umc0teicYUUUUAFFHJ7Ud8Y5pAFJmp1tXYZ4HsetPjtMNlsEDsKlyRDnFDbeDd8zcDsKt9qAMU&#10;Vg3c5JScmKMggjg9j6e9dXZzJrmleXJ9/G1vVT2NcoDgg1e0a/Nheqzf6tztce3Y1x4im5xut0du&#10;DrKlPln8MtGU54Wt5niYcqSDTK6LxJp4dFu4xyPlfHp61zuea0o1FUgmY4ii6FRw+4KKKK3OYKKK&#10;KAEIyKz7+LKkDmtGq9yvBNXF2ZEkeH/F7ThLpkrbRwCa+YdUjwzjp2r7B+Jdp5+lXAwPuGvkfW49&#10;l3IvTBr6ak+aCZFPS5zE64NVmHNXrpcE+1UX471qdKGUmeaRhg4P1xTRgc80aDHg5pVPJp4s7hoT&#10;MLeQwjrJt+X86iBFNxa3BDskEEHBHQ+lTNK0r7nZnYj7znJP1NQ09SKkelyxHVyE4qlGeauRGmBp&#10;QEfKa0Lc1lxHgVoQNTJNGMggVbjf5cVQiarkZ4oEbHhuGO51iBJORyQpGQTiu8jHyhQMcDAXgV5n&#10;BPJbSpLGSking11Gn3era2odZIreAHBdBgnHXFenhaqiuS2pyV4Nu99Dpd3Sl8zFQjgAZ3Y4yetK&#10;OK9axxpkhb060oaoiT9aUN+NFi7k+7HegTqGVCwDt91SRlvpWJr3iSDQ7f5yHncfJFkfmfavNptW&#10;u7q9N3LMxuN25SGI2+w9BXk4vHQw0lFavr5HfQw0qyu9Ee0q2T/SpVbFZmi3g1HTLa56GSMEj371&#10;orziu5NSipLqcjTi2mWEOalT5uKhjNTLWchEqj0qVDioV6VIprFgWENTJkDpn6VXUgYzx71YWRUU&#10;liAo6knge9c8hllR823APbnnt69aqN8Rtb0XU0/szVbmKGAFfKMhaJj/ALpyP0rD1TxJ5gMNn93o&#10;0vQn6VhSXItlGcFs8CvPrKnNWmk15nfh4TjLmTsz3PQf2kJ7fI1/To5I/wCGSwG1z/wFmwfzFdRB&#10;r3w4+JVrunNjb3EhwRdBba4z7Nn5j06E18svO8z7mbnsAelSxgYBIDHryK+cq4Gi5c1G8H5P9D6C&#10;nXqJWqe96o+gte/ZutzAsnh/VGVj0jvyHT8GVcgdexrzvX/hh4l8NSus+mTXUAyftFmpmjA9yBkf&#10;iBWV4e+IPiLw08ZstXuliTpbySF4vptJIA+leo+HP2kJ1bbrumLInQSafkN+Ku39RWFsbR2tNfcz&#10;T9xP+6ePqDkrg5HrxXS6B4WfU4hNclobdugHDt9Bjp717NBqHw6+I8B8xbGK8lOCJ0W3uifqeW/A&#10;mr958L4o4UXTLooAMBJyNuPqB/Srhj6afLVTi/NfqcuIw9blvQs/Tf7jzi18P6bZoFFrHJj+KRdx&#10;/WrI0iwbg2Vuf+2Qra1DwrqeltiSzd1AyZIAXX8wOKzQwGeelehGcKivB3Pnaiq03ad0/O5n3HhT&#10;TbnkQtCf+mTY/TFZ8ngOPzP3d24T0dQT+YxXSg59u9SjOOhH1ovYca9SK0kY9h4RsLQqzq1yw/56&#10;8j8q6fToIrbCwxrCp/hjUKP0qpHzir9sPmWsKjujKU5T+Jm/pw49PpWqgzWbp/ANaadBXg1PiNaW&#10;44dKWiiuc6wooopgFFFFABRRRQAUUUUAFFFFABRRRQAUUE4pN1IBwUuyqOpOBWlqDeTaCNeCeKq6&#10;bGJLjOOEGfxpdRl33G3sgxWL96aXY9Ol+6ws6nWWi/UqYpaKK3POQAZpdtJRSHdCkYpKKKYrhRRQ&#10;aBXCikGaWgLhRRRQFwoNFIelAGpp582zKn1K1ljgkHqOK0NJk5kXnsR/Wqlyuy4kHoawhpNo9Kv7&#10;+HpT7aEdBoJA60mfxrc80BmlJxQMk4AJPoKnisZpei7R6txUtpblwpzqO0Fcgzj6UKd33fm+laMW&#10;lxjBdiT7HipDcWtsfl2k+icmsva30irnfHAyS5q0lFFJNOmlAO3aP9qrSaXFHhnJPqM8VFLqjOf3&#10;a4Hq3Wqkk0kp+ZiR6Z4otUlu7F8+Eo/DHmfnsabXdvbgBMH2QVWk1OQn5FVR6nk1SAx9KWmqcVuY&#10;1MbVlpH3V5CySSSn52LD0JpoGOnA9KWitdjhbbd2FFFFMkKKKKACiiigApG6UtI3SgBh6U1ulOam&#10;MeKswkRSnCmsDVm4P0rcmb5TXOas/B+ld2HV5HDI43Wn4auq+BDbptePvD/7PXG63Jwa674BHM2v&#10;j08n/wBnr3McrZfU+X5o7Mr/AN9p/P8AJnzprDf6dc/9dX/9CrIkPNaWrN/p9z/11f8A9CrKkOa/&#10;S6KtFHgSWoZoyKZ3pa6bEi7qCc0lFOwCE4ppPtn2pzdKaaY7FvR9c1Dw7fpeaXez2FwvWSByhYeh&#10;x1HscivfvAf7Sdnq0a6b4vtooJJT5f2qJP8AR2XH/LRSTt98ZH0r5ybpTT+fsa8rH5VhcxjatHXo&#10;1o18/wBH+B3YXG18I703p26P5H0347/Z60Txlatq3hK6trK5mAaNImBspB6rtB2/VePavnbxR4R1&#10;jwfqD2er6fNZyB2WN5FPlygd0bowrW8EfE/xB8PboPpl4ZLXnNjcMTbtn/YBGDx1GK+hfDXxW8Ff&#10;GLTxpOu21tb3pABtNSCbXcjrCxPX06NXzqq5pkf8VOvRXX7cV5/015o9bkwWZfB+6qdvsv8Ar5ej&#10;PkgnPQg0wnFe8/Eb9mO90pJr/wALTPqFqilmsZ3zcA+iEDDD0BwfrXhV3az2VxLb3MEtvcRNtkhm&#10;Qo6H0II4/GvrsDmOFzGnz4ed+66r1W/6eZ4uJwlbCy5asbfl8mQk96lsdPutVvYLOzhe4uriRY44&#10;o13MxJ4GBUDEgZHUV9H/ALOPw5g0LT7jx1r6pap5bGzNz8ohiA+ac5HGQOD/AHc+tTmmYwy3DSry&#10;1eyXeT2X+fl8h4PCyxlZU1ot2+y6nSyyaf8As1/CcqPJuNeuQemM3F0R17Exp+gA7mvku+vrjUr6&#10;4vLyZ7m6uHMskshyzsSSTn/Pauu+LnxHuPiT4snvtzppkJMVjbv0WMH72MnDN1P4DtXEn3JNcuSZ&#10;dPCU5YjE61qmsn+Ufl+fobZjio1pqnS0pw0X+fz/AK3EpGpaaeTX055AA4pCQOaKa3I56VQCMctm&#10;vqH4O/8AJr3ir/d1D/0XXy4VAr6i+Dv/ACa94r/3dQ/9F18nxN/ulL/r5T/9KPcyf+PP/BL8j5cX&#10;7oobpSKcAUE19ejxBR0pjGnKeKYxpoQopD1oFIelMApGNJmgnFMQoprdKUnFNNCASkY0pGaaaaGg&#10;zxRRRSAaTSE4NDdaR/vUCENJRRTARulJSt0pKQDX5PFNbpSk80jdKBpDaQkUtN70DCmsctS5ppNA&#10;mhG9KaTilY85ppOaBrYQ01u9GDSUABOMUxmBpSaaaAEzSUU3vQNAaRjS96aetKwhMU09acTimZ5o&#10;0DqNbOKQ5U4PB6cnvXefDf4IeLPipcINI04w6eQSdTvVaO146gPtO4+y5P0r6h0D4M/DP9nzS01n&#10;xZf2mo6oIgyvqnluC45P2eEjJOe/zH3FfOZhnuEwEvYq9Sq9oR1fz6L5/cephsurYlc/ww7vRf8A&#10;B/rU8C+Ff7Lvi34keXd3cJ8O6NuXdPqEbJLKh5zFGR83Hc4HoTX0THH8J/2VtOy0iX+vA/xmK41N&#10;wfQfL5af98j615H8V/2ytX8RJNp3g2F9E0yRNv224GL0+64YrGPzb3FfOl7e3OpXkt1eXMt5dTNu&#10;luLhzJI59SxOSfc146y/Ms597M5+ypP/AJdwerX96X6a+h3PE4TA+7hI88/5pbfJH054o/ad13xp&#10;NJb2H/Ej0zedi27sJ3X0dwf0XH40zw94rdpYlWXbI7BVcnoSepr5x07Vmtn+Y4HQV6b8KdROs+P/&#10;AA3p+BMtxqEKsmMgrvBb9Aa9atlGEwuGl7CCjGKb+5N6vrt1Z8JmWHr5pXTrycm2lr5tLTovkfa/&#10;xN8WXHgrw1bzwSol1JKsQ3DORtYnAP0FfP8A4s+JN9rQc3V28y9QrH5QfULnArqP2vfFH9mL4asF&#10;dAzma5YA/MMbVH4HLflXzHfeKSyMN+B2zXynDWSxq4OGKlFXk27+V7foelxSq+KzGVFTfs4qK5bu&#10;17a6Xt163NrxH4gEzOc9STya8y12+8+XaOlS6rrZuCyq2T61iyOW75NfpdOnGhDkiceEwqoq7Gik&#10;agNSMeKs9S+onQ0jcH1ozxUN1dR2sbSSusaAcs/GKTaSuxq7ZKeOtIxxxg5NcjqXj6OJttjAJPV5&#10;RgH6YNZ3/CfX7OrPBbuAegUgj8c15U81wsHy81/RaHXHCVpa2sd5uB6EH6UE5rH0nxNZauAFfyZu&#10;8cpAJPt61pXNzFaIWnlWFfVzivShWp1Ie0hJNdzmlCUZcrWpJu5ppNYE/jjTIX2gyy9t0aZH86dH&#10;4z0yXrI8f++lc6xuGvZVF95o6FXflZtk1HPcRWqF5pEijH8bsAKxLnxrptuP3byTP2Ea/wCOK4zW&#10;dduNan3ynZEp+SFeFH+J9648VmlGgv3bUpdv82b0sJOo/eVkek2uo2t7kW9xFMR1COCR+FTE815H&#10;Bcy2sokhkaGQdGQ4NbqePNQVFQxWxI437WyT69a5KGdU5L9+rPy1X+ZtUwE0/wB27nf5B6EGkY1j&#10;+GNbm1uzklmjEZRtoZM7W9xmtdjxnt6171KrGtBVIbM86cHCTjLcQnFZ+t3k1jpVzPCpaRF4wM4y&#10;cZ/DNXzzgdz2qpe6jaWEbm4njQgfcJBJ/Ciq7Qd5cum/YIL3lpc8qZzJ8zHczclieTTCKt6nNBc3&#10;88tshigZvlQjGBVQmvzGS5ZNJ38z6xO6uJRRRUjCmDkU89KYoyKACijPtRSugP0Q8ceAfE/gGQ3O&#10;uaWr2ivsjvogksZHbkZK/wDAgKzdP+ItzZKqo7IvYBsD8gK9g8Aftf2F75Vn4t0/7Adm19Qtsyxs&#10;fVoguV79N1dPr3wO8A/FnTW1rw3dRWFxdHeL/TjvjY+jREgD3A2mux5lUwUvZZ1huW+nPFXi/wCv&#10;J38jzHltPFLny+rzf3ZaNf1/TPCr34oyi1a4RClxENzKpxke9aPhr47WlwypNIVJ9c/4VmePvgN4&#10;r8BrdXMloNW0eJWJvrUjG3HVo87l/Ue9fONtehZAVYMgJwR6c4r0amHwWLpqphZKUX21/wCG9GcU&#10;PbUG6deLTXf+tT7z0vx1aanCnkTBywz1/wDrVtwXglAI6dzivijwh4zk0m7jZtxXgcHp9a+lfBnj&#10;631W0QK43EdK+ZxGXypN2Wh6VOvFJWPTY5Qe+ak3A1hWWpGYDHUn0rbtYw2Gc149SLhud/tYosQ2&#10;/m4LcD0qdrSM9Bt96eki4HNO3CuNybZi6jb0ZTa1dT8vzD0FRMCuRgg+laOQe/5Uv+elNTZoqrW5&#10;Ws0YZYjAxjFWaBx2FFS3cylLmd2FFFFIkKKKKAClHUehPNJR1pMDo4wFUKMcDin1mW2qKEVZRgjj&#10;Iq7DOlwMxnf24rzZRcdzdNMlzjtxVq1sjOA7jCenrUlpYBcSS9ucHpSXV8STHEcDu3+Fczm5e7A9&#10;OnQhSj7Wv8l3JJ7xLceVFjI9O1ZxJZizHJNAGCT+vrS1cYKJzV68qz126IKKKQnHWtDmFopM/wD6&#10;6OWYKoJJ9BSHYDUckKOfmQMfersWnSyH5v3Y9+asixt4AGkwxHcms3US2O2ng6s1dqy8znZ9Habm&#10;2Qlv7vY/nVi08LyyKv2iXys9Y0AP61sSalGgxGu8+vTFUbmea6OPMKJjlF4z+NWqtWSstC3TwlHW&#10;T535bf18ywmnadp+Mxpu9X+Y/rT31IKdsKcY4YnH6VQCbQADwB35pwFRyX1m7iljJJctJKK8h73E&#10;0h5kOPao9vP9adRWiSWxwylKTvJ3EPT2rH1O28qUOo+Vuvsa2KjmiE0bI3Q1pCXI7kNXRz1FOkiM&#10;Lsh4IPFNr0U76mAUUUUwCiiigAoIzwaKKAM+RPLkIPHpTM1enh80Z/iHSqTKUbDDH1reMro7YS5k&#10;FIeBS0bS5AAJJOAB1J9Kss2PC+ljUb/fIuYYfmIPQt2H+fSrfjHUzLcJZRtlEG6T3bsPwzmteBU8&#10;M6CzMB5qgs2f4nPauGeRppGkc7nc7ifUmvLpf7RXdV7LRf5no1f3FFUlu9WNxiloor1DzgooopgF&#10;FFFACGtGL/Vr9KzwMkD1NaK/Ko9uKxqdDCrshat6fpsuozBFBVAfnc9AKk0zSZNRkzykKn5n/oK3&#10;7y9t9DtVhiUF8ZSPPX3Jrza1dp+zp6yOjD4VTj7Ws7QX4hI9roFoAqAMegzyx9zXMXl9LfyF5WJ/&#10;uqTwo9qZcXEl1O0sp3s3XNRiqo0eT3pasjE4p1vcirRXT/MAMUUUV1nCFFFFABRRRQAUUUUAFFFF&#10;AAeAT2Fa/huy+0XhlYZWHnn+92rI/DIrrLNF0bRS7D94F3t6lj2rjxM3GHKt3oehgqanU55fDHVm&#10;V4kvDPeCAH93EO3dj/hWR7nr3pWdnd2bksdx/GkrenBU4KJy1qjq1HN9QooorUxCrujQi41S3Uru&#10;CtuPtgZql3HvWv4Xi36i74yETP4kgVhWly05PyOnDR5q8F5jPFyC5v4VLHEaHj3J/wDrVjC1jAAK&#10;5rV16XzdVm5yFIX9B/8AXrPp0LxpRReKqOVabv1K01pg5Q8elVjkHBHNaVMeJZPvKM11KbW5lGq1&#10;uZ+fwpVBcgLzV37LH/dp6Rqg4AFNz7FOquhAtkv8TE+1TJCidFGfWn/Wis7tmLm2H86KKKRAUUUU&#10;AFHHfp6UUfy70AdPoF6L20a1mId0G3B/iWsHUbJrC7eLHy9VPqO1Nsrt7K6SZACQefceldHrNouq&#10;WKTxfMyjchHcdxXnP9xVv9mX5nsL/a8Pb7cPxRyvHrmijsOMetFeieOFFFFABUc4ypqSmyDKGgTO&#10;E8cwCSwm442n+VfHPiuMxancAcYc19qeK4fMs5Bx9018m65o0d74suIpTtRCXK4+9yOP1r6fBRdV&#10;RhHd6GCko3bOHXw5e3lqZ0jCqQSqscM30Fc5JkMePu5yDXqniHVYNItmLYaZlxHFjqe3PYV5gsMl&#10;3cKgUvI7YIUe+f8AGvbxmHpUHGFN3l1/roOjUlNOUloa1h4PlvrVZpZhbs4yqFM8Utp4NlF1/pEq&#10;iFDksoPze1diOI1HO1cAH046VS1XUotKtDPKSRnCr/eb0r2ngMNTipTW2+r/ABONV6knZMW8kgsN&#10;Nn3qsUCRkbccAdhivNs4/mPpV3VdYudXmXzWwn8ES9F/xqSPw7qU6b1tGK/wkkAkfTNePi6rxk0q&#10;MG0vI7aUFRT53qyhv4pQxzSTwyW0pilUpIpwVPahTzXkNNOzOn0LURq3EapIePerUTUFGhCa0ITg&#10;CsyFsVeibIqhGnE3AqwZfLiLEZwKzzcCCEvjOKi+3yTxMrYHasp1FDTqXCDlqXE1KUSZLZXpiup8&#10;M+IoLGcwSvshmIIPJCt7+gNcSpGemRSMwPX8KwpYmdGXMtTpqUIVFZntxYZ45+lNL15RpvirUdLj&#10;WKGcPCP+Wcihv161ozfEC/dSEihiOPvAZ/Q178c0oNXldM8p4GonpY9EklWNGZmCqBkluBiuR17x&#10;7HCrQ6b+9k6faGBwp9gRz9a43UNavdVYG6uDNjoNoUD8BxVPj2Febic1lNctFWXfr/wDto4GMXeb&#10;v+RYuLuW6maaZ2lkY5LOcn86EbPJHPrUH+eBUqsFGTlcdzXgXuesken+ALoS6F5ZbJhkK/gef8a6&#10;pT+VeY+AdWNjqZtXx5d0AuD/AHh0/PmvTEcH+lfZYCp7ShHutD53Fw5Kr89SdTUyE5qupwamQ9DX&#10;W0cZYU4PNSrzxUIOTUiHmsWUiygzx61zOt6u13M0EJxAnB2/xn1rY1e7Nnp0rr99hsX6n/Jrg7i8&#10;MeY4+M9SO1eZiaqhuduGp87uWprtYRtUDeOPpVZXMrZckt61XU568+/epkrxpzc3qezCKgWVxipk&#10;aq6mpV4+lQUW0arCvxgd6po+MVPG2TjofegW5chcqykcFDuBHHPavYfCnj2/ubNWtr6SOSMAPCzb&#10;gp9gePyrxpCPxFWrWV4JY3jdkkUjawNJxjNcs1dGNSDkrxdmj6U034mTwqEvbUTHoZI22n64xWzH&#10;feGfEjhWSETsM4kQo/8A31xn6Zry+HPlxh2JYLyfU1KRk5zn2NcFTL6TfNTvF+RyQzCsvdqWmvNH&#10;omofDmCRt9pcmEY4jddw/POf51zd74U1PTlZntt8a/xxsG4+nUVn6XrN9pJP2S5aEH+HGR+RyK6m&#10;w+I0yBEvLYTeskbbT9cVzuOMobNTX3P+vvNebA1/iTg/LVHNQAbeTitG2TkHFdguo6H4jKq5jaUj&#10;gOCjfmP8ajn8GRKxa2nMQ/55uu79c5rB41fDUi4siWWza5qMlNeRSsQNvUfStFOlRR6XcWqYaPgd&#10;1OR+VSIw9ea45SUndM5IUp0nacWn5j6KTNG4CoNhaKQHNLQAUUUUAFBOKKQjNABuoBzSbaXpQAtF&#10;JupaACilApQtIq1xhGaQjg1Lso8skgDqTii4+RvQv6cnlWzSYxnms1nMjlv73Nat6fJs9g4J4rKx&#10;j+n0rGnreXc9LGe4oUV9lfiwooorc8oKKKKACiiigAooooAKKKKACig8Um4ZxQAtIenXFGcHHep4&#10;7OaUAhNo9WqW0tzSEJ1HaKux+nPtu19GBFLqSEXIbaTuA6VYt9OEDrIz5I9sCrE80dupkkIHbpXM&#10;5+/eJ7cMNL6s4Vny63MxLCaUA7do9TVqLS415kYt+OBUcmqlsiNMf7RNVZJpJfvuT+lX78t9Dl5s&#10;JR+Fc7/A0jNa233Qu72HNV5NTc8RoE9yc1RK560oGKpUo9dTKeNqyVoWivIfJPLKfmkY/jgflUYX&#10;H/1qWitUktjhlKUneTuFFFFMkKKKKACiiigAoopTigpCUUUE4oBhQTikBzQ3SgkAc0E0gOKDRYTY&#10;1qY1PY1Gxq0YSdkVbk4UiuZ1huv0rpLs/K30rlNYfg+mK9PCq8jhkzitcfGRXZfs+tum8Qn/AK4f&#10;+z1w2uPkmu1/Z4OZfEP/AGw/9nr3swX/AAm1Pl+aOzKn/ttP5/kz501Y5v7o/wDTV/8A0I1mN0rQ&#10;1Vv9Puv+urj/AMeNZz5Ffo9Je6jwJbsKKaDzS5xW5NwJxSE0E5pKACkJpQcjNMJ5qkMRulNPSjNM&#10;LZq0gAjnrj3phY5Xpwc5Ht0oJqNsmrSA9P8AAf7QviXwfMsV9NJr+lgY+y3Mn7xfdZCC3Hocj6V7&#10;ZHF8O/2gbJ5BDDNqkcY8xgpiu4CRgZIxvA/Fa+QOp/oDV7w9Z6lqGv6dbaOJBqss6ratGxVg/Yhj&#10;0x1r5bMMiw9VvE4eXsai15o6L5rRW77edz2MNmVWmlRqr2kH0ev3f19x7fpn7Kt3Y+OrKK7u49Q8&#10;MJ++luAoSR9p/wBSUDd8/eHGM9DTf2lPickZTwRoj/ZrO2VVvvs/yL0+WAAAfKBgnHHIHY17Lr/j&#10;2w+FXh/RE8V6rJfXs5WB7pLcbpGAy8hRRwoyOnPTqa5Pxh8FvCPxi086/oF5FZX12fN/tC3BeOY4&#10;6PGSMHpk8H1r4vCZnOri6WMzdN04XUJKPu8yfxP/AIbtpofQ18FGnRnh8DZTlZyTfvW7L+vmfIJY&#10;k85J9+tITXT+Ofhxr3w6vRBrVkYYpGIhuUYPHKB3BHT6HB9q5f8AkelfsFCtTr01UpSUovZrVHw1&#10;SnKlJwmrNdxCcUhoJyKSulGYGoz0p7cDNMOapCEJxX1D8HP+TXfFf+5qH/ouvl0nNfUXwc/5Nd8V&#10;f7mof+i6+T4n/wB0pf8AX2n/AOlHu5R/Hn/gl+R8tryKTqacPuD6U3PzV9ceGL0FManHpTetNCFp&#10;DzS03PWqASkIzS01moQxW6UhpC2Bimk0IVhxOKaeaKaDzQhoXOOtGc0h60lILCMfmzSMRSNTT1xT&#10;AUtSUCigYh6U0ninN0ph6UCG55oY8UUhOaBiZoopN1K4DT1ppNLuppPNMVxG6UlKTmm0DAnFN70H&#10;rTKm4ATSE5obpTCaYgJzSUhOKaW4JznHB9qBi5+bHemlhnAIJPYdfyrS8O+G9U8YaxDpWjWUuo6h&#10;PwkEI5+pJwFHuSBX1H8Mf2OLOwgj1b4gXayKsZkfSIZCkUXfMkysM4weFwPc14uY5vg8rjfET1e0&#10;VrJ+i/V2R3YbBV8Y7Uo6d+i+Z84eAvhn4l+Jt89n4d0171o8edMWEcUIJ6szED8OT7Gvqbwn+zF4&#10;G+FGjT6/4/v7fV/JAkY3SGO0g4+7syfNP+8Dn+7UHj39rLwv4C01NC+H9hBqhgjaFLhAYrW1I4GA&#10;VzKe/GAcdTXyn4z8ea98QtW/tHxDqUupXYG1SwCRovoqKAqj6D65r51LN87+K+Gov/wZJfhy/h8z&#10;074LL9v3tT/yVf5/1sfQ/wATP2xVtLRtE+HVgmnWkShIdVkiCgKO0cBTC/Vv++a+a/EPijVvFmot&#10;f61qV3ql4eBLdzNIQPQZ+6PYYFZuc44x1zznNNbpX0mAyrCZbG2HhZ9W9ZP1b1/JHl4nGV8W71Za&#10;dtl9whPuaaWpW6U2vWOOwM3BzzivWP2VNM/tf46+HEOTHbGa6JXnBSJsZ/EgV5N0NfRX7DWmC6+K&#10;Wq3mcfY9KYAAcZeRB+fymvFzur7DLMRNfyv8dP1O7L4e0xdKPmvw1/Qg/bZ1+af4u2lkkm1LPS4h&#10;gHozu7HPvjb+lfPbzyOPmct7GvTf2nNWOsfHXxXKVC+VOltjP/POJFry4nFXk1N0Mtw9PtFfir/q&#10;TjpKpi6s/N/5foGMGg9KM5pD0r1WcY3PNBzjpn6UEHt+lZ+ta1DodoZZjlz9yMHlj6VFScaceaTs&#10;kOMXOXKtw1fWINGtTNNy3RI84Ln0rznWNautYnLTyfIDlYh91Pw7n3pmo6jPqd409w+XPAA/hHYY&#10;qmw+btnvx1r4fH5hPFy5Y6Q7d/N/5H0GHwypavVjcZ/+uaMjFGeaQnrXkM7VuJkhtwJBHQ96fNcS&#10;Tr+9keXHQO2cfnUdB5FO7SsLrcbk4wOKKKKEUNz2xxSUE80UkAGrOlTW0GoRSXcRmt1OWT147/jV&#10;amnk81cZcslLsTJcyaZ3h8babDEFhR2CjhI02is278fTyxsLa3Fv6M7bz/SuVyT3zSE8V6dTNMVN&#10;WUreisckcHRjq1f1L9x4i1O5/wBZfTY9EbYPyXFUHcyPuYlm7sxyf1ptFeZOpOp8cm/XU6oxjHZW&#10;D1ph60+mHrWZYUUUdvT8aAA9KlsLGXUbhLeBfMkbsO1WNL0i51icpbLkKfnk/hWvQNI0e30a3MUQ&#10;3uf9ZIern19h7V62Cy+eKlzS0h37+S/rQ48RiY0VZbmRH4As9i77hy+BkjIGaK6bOex/Oivq/qGG&#10;/wCfa+//AIJ431qv/MeqKvH1rV8O+JNU8KapHqOkXsmn3sf3ZYSOnoQRhvoRis2lwCMdM17FSEKk&#10;XGaununseNFuL5o6M+hfCf7Z82gW9rB4zsDeo0gjbUrPCOAe5iAwcdflI+ld1qXw8+EH7Ttjda1p&#10;E1vNqhXYdTsWeGeJuxkibbu/4GvNfEvinSrvURb/AGdTJsJ3KWC/Q80zw74cvtJv7fUI72WwureT&#10;fFJauVkU+zA8frX55jeGqbrupl7dGXdfD93+WnkfVYfOJKkoYtKovPf7/wDP7z1z4hfsf+NvA8jz&#10;6JjxbpqAu8tsqwzp7GJmJP8AwAn6CvPNH1vVfC1wpuIpbYq2GR8fL9fT6GvoPwH+1Z4g0ILb+Ibc&#10;eIICQFnDLBMg75wu1/xwfevYln+Gf7QkCo7Q397En3H3291Fnr6bsfiK82ricwy33c0o88P54a/e&#10;v/2TqjSwmNd8FU5Zfyy/R/8ADngHgz4sx3EcaSyLv+teraP4vhvFGHHPevPPH37GOr6TI134S1D+&#10;0omck2cirHIg7YZm2t+n0ryyJPEXhS/ksrib7PcwNtkhniKMprSnQw2Zxc8LNS/Br1T1OOtGphJc&#10;tePL+X37H1vFrkSqMsMmnnVTL8oI218vr8S9a0smW4txLbqOZI2Bx9RjNdX4f+M9tqOxd+CRyTwM&#10;evSvIq5fKlLllF39DrpTg480ZJnvlpcjz1APXrWosoJb615vovjaymVdk6sSPvZJrpbXX4pyNr5J&#10;7gV51XDTTvYJVVJnTA56c1KkBYVRs5llIOSKvrqCrIVUZxxmvNndaIwdZPRE6WgxzTvsq09JQwzT&#10;tw9K5rsj2r7kLWoxVd7Zl5Aq4WPamGfBww49qpSkaRlIokYpM81Zl8phkMAfQ02zs5L668iJQzDl&#10;vRR6k1rzpK7OmClUajFakcUUk8yRxqWkY8L610+m6ZDpMLTzyZkxyxPC+woP2Pw1ZeZI3zNxuz80&#10;h9K5i98QPqswMo8tM5RA2QK47zxWkdI9+57UaUMFHnqe9Pt2OlfUv7QQGIkQ8892pgGKydJl2tKn&#10;OOo71o+YMZFZumqb5UefOvKq+abuyXP40m4UkUUlxwiE+54FXYdKYYMsh/3VH9azlOMd2a0qFSt8&#10;ESnvH4+lTx2cswBC7R6mrZmtLHgMEOOnU1Xk1otxFGB/tE/0rPmnL4UdTo0KP8epr2X9f5E8emon&#10;Mrb/ANBT2vILYbYyCR2FZUly8vLuW/lTA9HsnL42T9ehDShC3m9y9LqMsh+QCP1I5NVmZmbcW5pm&#10;4UZFaqCjsjknXlV1nK47Pqcn6UZFJmjIqjK6HbqN1MyKWgdxSaTNGKKQBRRSO4jUsxwB1NMCnqVt&#10;5ieYo+dev0rJzXQo6yplfmUjtWLeQCCcqPu9RXXRn9lmcl1IKKKK6jMKKKKACiiigAqOeISRnPUd&#10;6koIyKNtRp2dzMHAA9a3/CWmfa737Q65jg6Z/vdv8awlheWURKpZmbaAO5z0ruJmTwxoACkGQDAJ&#10;/ic96yxdRqKpw3loe5hYKUvaS2jqYfi7U/td4LVCDHB97B6v3/KsED86CSWJblskk+p9aWuqlTVK&#10;CguhzVJupNzfUKKKK2MwooooATOKXB9D+VIxIHHWtGF/NjVgMkDB7YNZylykSlyq5Wt4GLBmUgD1&#10;re0fR21B/MfK2w7/AN/2H+NS6PoZvNs1wMQ9QpGN3/1qv6trSWK/Z7cKJQMHHRBXl1q8py9nT3/I&#10;6aVBcvt8RpHou/8AX9aEmpanFpMIhgAMoGFHZa5eWV55WkdtzNySaa7F2LMSWPUmkrWjRVJeZyYj&#10;EyxEtdEtkFFFFdByBRRRQAUUUUAFFFFABRRRQAUE4FFB4Ht3oAv6JZ/bNQQMMxx/O3v6CtDxReZZ&#10;LQHgDc+PWrehQCx01riQYLjef90dK5m4nN1cSSt95zuz/SvPj++rOXSJ60/9nwqh1nq/Qj5ooor0&#10;DyQooooADXReEovluZPcKK53tXUaEPI0OWboDvb3/wA8VxYp/u7d7Ho5ev36k+ibOdu5POu53/vO&#10;etQ0AluT17/X/JorrirKx58nzNsKKKKoQUUUUAFFFFABRRRQAUUUUAFFFFAARmug8MX+Ga0dsA/N&#10;H7eorn6dHI0UiyIdrqcg+9Y1aaqQcWdGHrOhUU1/SL+t6f8AYr0soIil5XPQHuKzgc5rrZ0XXdJD&#10;KAHIyAf4W9K5NkKMQRgg4I9Kyw9Ryjyy3WhvjKKpz54fDLVCUUUV1nAFI4yppaD0NAHOeIIt8D8Z&#10;4r5D+KsD23iKdlypOSCDivsbWY90L+wr5V+Ntl5GqeaB1Fe9g5e4YJe9Y8z0XSINXluGuyZNoHy7&#10;jyT0NW9H8PNpGo3Eu9WQDZGcc89Sf5fjWLHd3FjcCS2kMch46ZzXaRRypAgncSSD7zKMDPpX2eXR&#10;o1Um4+9F3v6nPiHKLeujGOfm4G2s3V9Ki1eNElZlKEkMvv7Vpsuajr3pxjUi4yV0zji3HVGbp+jW&#10;ml5MEW2Q9ZCck/n0q8SSRxnnnPOacwqOeRLeJpJGEaLyST0qVGFONoqyKu27vVnPeNYozaW02AJN&#10;5XIHUYP+FckOgrS1/WDq90CmfIjyEHTP+1WbgkACvjMZUhVrylDY9elFwgk9yeM1ZjJqCGJmPAzW&#10;jBp8kuBtIriubjoieKtLdJDw5wfTGaZ9k2IQrZk6D2pIdIbqcsTyT6muaddR0jubwouWsi2bqOa3&#10;ZQTnryMVHESwJ75qePSGIB281YTTHA6YPtXLKo5u7OmMFBWRWVvrSZ5NWGspE5wagaJ1JypqblhQ&#10;TxTR1xTWYipAeDmkyScDn0HrWz4Z8NnX5HZ5Git4sZZRksfQVb8U+FBpNv8AarZ3lh/5aq/VfQ59&#10;P8a6Vg60qPt1H3SPb01P2bepmaHpEusX0cIjcxZHmOv8K+v413eueHNOh0Gd4LdIXgUsjryf1qbw&#10;xaR2eh2qoBl0ErEfxMwBPNJ4yuWt/Dl0U53bVPsMjNfQUsHTw+ElOau2r/h0PMniJVa8VF2Sf6nn&#10;kTlCGU7GHII7Ed69b8N60utabHNkeeuEkUdm9fx6148jYxjB9a2/DOutol+kgXdA/wAssf8AeHY/&#10;Uda8PA4j6vU1+F6P/M9DE0fbR03R6+r7jkHIqZXAFU45A+GDbgRwR3HrUqtmvr2rq586XUkqZWGM&#10;+lU43FWY3rCSGZfiyYrZ26ZxlmOfwrhYn3knPPf3rv8AW7B9RFsiDLb8E+gI6/pXC3Vs9leTW7nL&#10;RuRk189jovmTex7GDkrNIlj6VOtVYzVhSAK81HpXLCHmpVNQLV/SbCTU72K3QEFzy2Puj1q0ruyJ&#10;ckldmnoXh6fWWZlbyYEO1pSuefQDua6OXwIhizDduZF6B0GGP9K3bO2jsreOGNdqRrtH+ferYbgg&#10;c+3rXYqUUvM8SeLqOV4uyPMGjaKRkZSrKSrA9jWloUAvdUtIjyDICw9gc/0qXxXp8ltqryhWeKcB&#10;lZRkZ7itzwfocltL9tuQUYjEcZx09a5eX3rHozrR9lzX3R2iufzOalU5AqqjjI+mKmV6po8Msrzx&#10;TsZ61Cj81JuzWLQF+zycDIxW5pWpXVidsE7ovTaTuH5GuetH5Fa9id7/AI1wV4JppoqMpQfNF2Z3&#10;FnrbsimZNx/vKcfpV4SWl6QpILdeRg1gW4wij+VWQMjqa+dnSjf3dD26GPrctqlpLzNGXSlblHI9&#10;AaqS2c0X3o+P7wOaIriWD/VsQPQ81aj1VhjfHn3U/wD1qz/eR8zpvhK294P71/X3GeOO1LmtUvaX&#10;jAfKW+mDUUmlAn5G/A01VWz0JlgZtc1JqS8jPzzilqSS0niHMZI9V5qEE/WtU09jglCUHaSsOopM&#10;8+lKDmmSFIaWigQijmnhaFFSBals1jG4gWnbaeq08KKhs640yLb7VPZx75g2Pu80bfarNqnlxlsd&#10;azlLQ7cPRvUTfTUrXzbpFX+6KqFasyAuzN15qNlq4aKxy11zzciuRSVKy1G3FanBKNhKKKKZmFFF&#10;JnA54+tAC0UmfY1LHbSzY2xnHqeKTaW5cYym7RVyLPOO9Ln2NX49KPHmSZH90VNttrLsqdueTWTq&#10;rpqd8cDUtzVGorzM+O1lmAKodp7mrcelDgySbl/ugUS6oAcRLu/2jxVSS7ml+85x6Cp9+Xkaf7JR&#10;7zf4f195oFraxAHyp+pqGTVecRxgj+8TWd74wfzpQc1SpLd6mc8dUty00ory/r9CWW5ml+8/5Vfu&#10;z52nhh6A8iss9q1bQ+dp5B9CKmorWaNMJOVV1ITd7oys5bPtilpF4wD1xzSk4rc8kKKTdQDmmAtF&#10;FFABRRRQAUE4opCM0AAOaWkAxS0AFFFFAwpvU0p7UDqaBABigmg9qQ9aEDEoNFFUQxtRt0p5OKYx&#10;qkc8yhet8rVyWryDDda6nUDhW+lcdrD8N9K9jCK7OKRxGtyctXd/s5Nul8Rext//AGevPNck5avQ&#10;P2bm3S+I/rb/APs9e9matllT5fmjtyr/AH6n8/yZ856qf9Puv+uz/wDoRqgxyavavxqd2PSeQf8A&#10;jxqgTg1+h0/hXovyR4Ut2FFFNJOa2JHUmc0gNKOBRYQNwKjNPzmmE1SGNNMPWnHrTCcVaAaetMJ5&#10;p5NRFgDzVgMPB6ge5OK+mf2e/AVr4L8M3XjnXcW7yW5eBnGTDa9S/GSS+AcYzgAd68w+BXwy/wCF&#10;h+KhNdpu0XT2WW654kbPyxcHPOMn2HvXWftOfE4arfDwhpsoNnaMGv2A+/KOkf0XgnHc47V8dm9a&#10;eY4iOT4Z2vrUa6R7er/yXc97A044Wk8dVW2kV3ff0R5d8TfHl38RfFtzq04McIHk2kJx+6hB+UfU&#10;8kn1PsKzvCfjXW/Auom+0O+ezuG+VwAHWUZzhlIIP5Z9CKxj1qOTkEV9ZDCUY0FhuRciVrbq39f5&#10;7niyrVHVda/vXvfzPrHwN+0X4c8e2jaN4ptYtLuLgCHbMTJbXWeDzj5M+jfnWD8S/wBlaKVZdQ8G&#10;SLGwQY0mZsq3+5KzfL9Dx7ivmo8+/ueteg/Db44+IvhuYbaOUajoyEk6dOQBz/cfGU/l7V8lVyLE&#10;5fN4jJqnK3vB/C/T/g/Jo9yGY0sVFUsfG/aS3X9f0jh9Z0m90DVJ9O1K2ks72BtskEq4Yf0I9x1q&#10;luGSO4r7O0zxJ8P/ANovSI9PvoVk1CNPNaxmLR3FuSOqOMbh7qSPUV4l8S/2ade8Gia+0ctrukqD&#10;I5RVSaAehXOXHuv5Cu/A8RUqtT6rjo+xrLpLZ+j8+l/k2c2JyucI+2w8vaQ7rdeq/r0PHGYEYpCw&#10;wKTIGORycUmd3SvsbI8a2g09K+o/g2f+MXPFZ/2NQ/8ARdfLh6V9R/Br/k1vxX/u6h/6Lr5Lif8A&#10;3Sl/19p/+lHtZR/Hn/gl+R8tg8AUhoHIB+lJmvr0eIBOBSYzSnpTehqhD6YetKWppNK4xaY3Jpd2&#10;KTORTTARutJStTc0kFw70g60jNRnNCAGPOaaTmgmkPSgBM5pDyaSkJoYhc4pCaTHFFACMeKaTSmk&#10;PSmA3NIWpRyKaetA0hC1J1paQ8UgGmmmnU00ANPWkJpT1prdKYC0wnFOzgUxulSAlNI5+tKTjrxX&#10;sXws/Zd8U/EVYL6+B8OaHMnmJe3CK8ko7bItwP4tgema48XjcPgaftcTNRj5/ot2/JG9GhUxE+Sl&#10;G7PHYIZLyeKCCN5p5WCJFGpZ2YnAAABOc19FfCv9jjWdeMV/4xlbQrNXDf2fHtknnT3YMRHn8T7C&#10;vWHufhb+ypYGOJQ/iCaAfIu6a8ucDueRGCf90fXFfOvxY/ab8VfEtbiwif8AsHQpkCtp1s4Z5B33&#10;y7Qx+gwPrXyDzDMs693LYeypf8/JLV/4V+uvqj21hcLgNcVLnn/Ktl6v+vme/wDiP4z/AA4/Z20u&#10;bw94U06LUNSgf97p9pIwCuerSzsGyfb5j7Cvlr4nfGjxT8WLgjWr7GnLIZINNgUJDFnpnGC5A7sS&#10;a4YcY7Y4wB2pp6mvYy7IsLgJe2d51XvOWrv5dvlr5nDicwrYlezXuw/lWi/4P9aAw5BpvQ5oY00m&#10;vojywzSE5FJQeBQOwjdKbSk5ph60hgWwpxX19+wRpWyx8Z6kf4pbe1U46bVdjz/wNa+QM7Tmvt39&#10;k+MeFf2ddc1yRfK3zXt35h7pHHtH5FGr4/iubWVyprecox+9/wDAPbyaP+2Kb+ym/wAD498e6qNd&#10;8c+ItR5/0rUrmUAnPBlYj9MflWCaRWZ13vne3zHPcnr+tJX1kIqnBQXRJfdp+h4knzNyfUM4oYnH&#10;r9KDWZrWuW+jW2+Q7pG4jjzgsaU6kacXObskOMXKXLEXWtZh0S282Ugu3+rj3YLmvN9T1KfU7ozX&#10;D5kIwMdFHoKW+v5tSumnnfdI3fHQdhjtVQngD8/evhcfjpYuVlpBbL9WfQ4fDqir9Q6njA9fekPL&#10;ZpV60wmvLOtDf4jSHqadimk8mhghKKKD0oewluNopKPSmUNYfzopW6CkoQATimmlNJ3NAAKTGRS0&#10;VIDKKB1ooAKbjJp1MIBzn8KAHKjOwVQWcnAUdz6V2Gk+CFUJJqBJyPmgQ4wfQkVH4M0UljqEy8g4&#10;hVun1/nXX9z3r6rLcuhKHtq6vfZfqzx8VipKThTfqRwwRW0KRRqEjXogHAFOJ57YpTSV9PolZHk2&#10;vuFFFFFwsesYp4GAO9N3D60bq6jziUEkcn8qeo4z3qENTw9Q0BMORg9KlR2RgwYqwIIKnBGOmDVY&#10;P70oes3G4HrvhD9pTxl4YWK3uLqHWbNMKI76PLqvorqQc/726vatP+K/w4+M9j/ZviCCOylX/ljq&#10;zrDlv+mcob39QT6V8dCTBByRTg+QRxj6ZzXyuN4bwWJl7WknSqLXmho7+m35HtYbN8TQXJN88O0t&#10;f+D+Z9S+M/2VILiH7R4S1Mq7nd9l1GTdHt7bHVc/99Z+tfMnxJ+HWueBZ5JdQ0u5sFEhDvJGfKc+&#10;qP8AdI+ldj4H+NnizwC4FjqDXtoq7RY37NLCB/sjcNv/AAEivfvDH7Rvgz4gWqaR4rsotPllX96u&#10;oIkllIfZmPHX+IDp1rwqizrKlavH6xSXVfGvl1+5npQWW413pP2M+z+F/wCX4HxDZeIbq0I8qVhz&#10;kAV23hz4n6vaMv78OvQArX0H4+/Y28MeL7ebVfBWpjS7mf54oDIJtPb/AHcAso+hI9BXgfif4MeL&#10;vhvcyJq+kSvaxDJ1C0RpLU/9tMcf8CArsy/HZdmcuSLSl/LLR/jv8vuMcdhsVg480lePdar+v6ue&#10;n+GvjNN8ouEBPTKj/wCvXX6F8V7OeURyPsct0OOf1r560rDYI/DHeuu0q3Tdv2ruB4cjqfaurGZT&#10;hNXy29D4upmzoXbVz6l0/WI7q3R0cNkZ4NaCXgPevB9F1C7t/L2TuO5Bbp7V0V945utIsBKyeazH&#10;CnHAHqa+ErZVJT5abvc8+jxAnUUJbs9bFx0702SRSMZ5+leS2vxajKgyjaxxjPrXqvg3S7vWbaK/&#10;1GOS1t2AaKCQFJG92UjgGvLxeFngo89bRfn6H2WXVKmY1FToK7/BLu2WdO0OTVWDuPLtupc9T9K0&#10;dT1ux8MWhtrVUM4HEYOdvu/Oa5HxT8ZNOtb1tH8PZ1O/X5T9iXzQvH3VVeSRz9MH8KGk+F/EniWP&#10;7RPENMjc5P28ssp9yg5z9SK5vqs5JVcW+SHRPRvztv8AgfbUqsaX7nBrnn1ktl5Lp+P3kt7rMt/c&#10;tNNKJJCMZ4AHsKbbR3d+P9Gt5J8940JA/GuguND8LeCI47zxBrFtCD0bUriOGIn2BIz9CTXGa5+1&#10;N4J0IS2mjo+oSRnCNboqQMfY5yfwFbxrOp7uEpOXnayNnh+X3sTNRv03Z6Nonhu6hYSXbpHlPuKc&#10;kfXtWwyWNj80jJvHZ2BP5V4wnx2udQso3uTHaysMmO3yAAegOTnNZlx8UopSf3hPuf8A9dP+x8dW&#10;d6it6Hj1M1wmHbjhqfM+8v8AI9uuvFMKDEAAx134/oay7jxI04IeYAeikCvFpfiQGPyyE/j/APXq&#10;q3jx3JO8/n/9eu2nkU49Dya2b4iv8U9Oy0X4HtQ1aHIAcD8RUq6jG5zvH514evjiTrvP5/8A16sx&#10;eP5V/jJ/H/69bSyaqtjhWKfVnti3iN0YH6GpBOD3rxdfiLIO5/P/AOvVhPiS4HQk1g8or9EaLF23&#10;Z7F549acJx615EnxJl7cfQ1Zj+JEnGcn6/8A66xeVV10NFjUeq+cPWjzx615vB8Rs43Cr0Xj23fA&#10;LDNc8svrx3iaLGJndiX3pwkBrkIfGNvJj5xV+HxFbyY/eAfjXPLC1I7o1jjEdHvzTtwxWVBqMUgy&#10;rg/iKtpOG6HNc0qbR2QxEWW6juIPtEezdt9xSLID3p4bNZ6rU6lNMzjDc2K/IwZP7o/nVGSZp3LP&#10;96ug6j1NZ2o2YAMqD6gV0U6iv7y1BrsZ1FFFdhmFFFFABRRRQAUE4op8ELXUyRIMuzYApN2VxpNu&#10;yNXwzpKyXrXzjheEB/vdz/OszxPqf9oX5jTBhg+VeeCe5/z6V0+ozLo+kiKM4cjYpHr3P+fauFmg&#10;MZyOVP5/jXJhv3tR1peiPbqtUKccOt92RfyxS0mQehzS16xxhRRRTAKQ8UtIMsQACSTgAdT7UgDk&#10;9O9dV4c8OFUNxeJgMcrET+pFS+H/AA0lkq3d6F81fmCk8J9femav4gN0GgtjiI8GTPLfT2rya1aV&#10;dunR26s7lThQh7WuvRf5ljVtf8vNvanleGk649hXP5JJySc880mMH2oralSjSVonk16868uabCii&#10;itjnCiiigAooooAKKKKACiiigAooooAKtabaG+vY4cfKeWPoKqnnFdL4ZtfKtpLp8Lv4BPUL3rnr&#10;1PZwbOvC0vbVlF7bv0QeJLvyLeO2j+UuPmA7KOn+faua9Ks6jdm+vZZuzHC59BwP8+9VqKFP2cEu&#10;oYqt7aq5LbZfIKKKK6DkCiiigAziuomP2PwuAepjXp7n/wCvXL43EDuTiuo8SuIdNihA6sB+AFcO&#10;I96cI+Z6eE92nVn5W+85ccZHvRR3/Ciu48wKKKKACiiigAooooAKKKKACiiigAooooAKKKKANXw9&#10;qH2O68l2/dSnGT2PapvEmneVKLpF4fhwOgPrWJ/nPpXWaZOmsaW0UpzIo2Pn9DXn1l7Gaqx9Gevh&#10;msRSeGlvuv8AI5PvRUtxbvazyQuAChxx39P8+9RV3p3V0eS04uzCg0UUxGdqSZjevnf44aX5kPmB&#10;RxnJr6PvVypryX4oaOL7Tp1xngnivWwct0YPSSZ8j3EJ8wem7qK7SyvYdTRjAWJU4ZWGCPqKv2Hg&#10;JdTNxI5KIjAKFGTn8q2dB8DxaY0piYTs5wSoGAPSvscvnOk76csjKvyyVuqOdNoz9uKQ2L9MV1Fx&#10;JbWly0HlO5XglACM+nWtpPDyyANtGCMgivbWMpNtJ7HK6UkrtHl+qk6XZSTshYjhVHc15/qFxeam&#10;4eclgPuovAX6CvffEfgxr/TtsK5dHDgeuP8A9dckPAN45A+xTD0zGa8PMK86kuWPw/qduHjFRu9z&#10;ymPTJXI+UitO20InBIJNd6/hR7VwJYXiPQBlIz+lW7bQMH7teE3bc9GMbnJ2WgDI+XGa2E0MLAxC&#10;5IFdbaaGFIO2tJ9HC2r/AC/lWc5NRbRvGHvK55/baBnqnP0rRi0AAfdrr4NJ4xircWlD0zXlanp2&#10;Rx6aHgdKcdDBHIrtRpgHbFIdNHpVXFynCyaIo6LVSbQ8/wANd/Lpgx0/KoG0selVclxPOJdAGc4x&#10;VWXQtuSOfavSZNIBPTNV5NG9EGal3FYr+AdNxosigfMsxJH1Arfm0vzI3jZAyMMEHvVvwNp4W4vL&#10;dlwHHmLj24P8xXTy6OMnANfW4LFpUIwfTQ+dxNPlrSscSmn+QiIihI0GAo6KOwqlr1sg0e9E4Ai8&#10;s5J9e364ruJNK25IH4noK8x8WX0mqytbxZSzQ9P+eh9TW2Jx0KVJrvokFChKrP06nnaq6jJXGcU5&#10;SfQ474rcbTCOcHnsRVeTTgDkDB9q+LR9Ez0jwvK8mg2Rc5YRgZ+mR/SthGrI8L2rf2LCAc7CVPtz&#10;n+taF05tLWWbBOxc4FffUZL2MXfovyPlaivUa8y7G/c5A9TU6SYPBrhB4vvQ2RFCB2+U/wCNTx+M&#10;bs/8sos/Q/41yvF0n1/A09hM7mS7jhiaR2ARRkmvOtXnNzqEs5GDIc/5/SprnWLm/P7+Q7P7inC/&#10;lWZdzh59oOQo614+NrKpGyPQwlJwldlqJ8VZU5qhC+atxsK8g9JotI2MGuu+HxU3tyT/AK3yxjHo&#10;ev8ASuNU81ueFr77FrlswJ2ufLI9j/8AXrek7TTMK8XKm0j05WwOpPapVOcelVozwamVq9Ro+euW&#10;Vcg5zn8KlVvQ5z1qqjVOjZrJoC0jYqdWqojVMH4rBoC0G4FSq3HNVUfFSrIT16VjJDRet2wQK3tJ&#10;G9wPeuchf5hXSaF8zg152I0i2DOnhGAKnXpUUYwKlXpXzrO2mtBaCM//AK6KKk1EIOOpqSK4lh+4&#10;+B6HmmUUNJ7lRlKLvF2Zdi1Rl/1i7gO69al32d4AWCg/7XBrNIzTdgznAzWTprdaHdHG1LctS0l5&#10;mlJpSOMxseemelVJLKWAcruHqvNMW4miIKyED07Vbi1ZlH7xMj1U0rVI7aml8JW3Tg/wKJbHY04Y&#10;JrSWW1u/mIUH/a4NNfTkPMbdfXpT9qlpJWE8FJrmpSUkU1FSqtOe1ljbG3cvqtOUY6j8KHJPYI0p&#10;QdpIVFJIAGc1bS1Xv1p1tFtQE9amAxXNKTZ7dGhFK8kMEKjtSlBtxT6Ki518qWyKMtv5fTpVd15r&#10;UYZGCM1QnQo+Ox5raEr6HmYiiormRVZeaicYqd/19Kb5EkhwqH69q6E7bnjyg5O0UVycUm4ZwOTV&#10;+LS2bHmsP+A1YEVtbDnZx68mpdWK21NIYGpLWdorzM2O2lm4VD9T0q3DpIH+tc/8B6UsuqIvEaE4&#10;9elVJL2eY8uVHovFL95LyNLYSjveb/AviK0tSW+XcBjrk1E+qqR+7Q59W6VnkZOThj70o+mPpTVJ&#10;fa1M5Y2aVqSUV5E0l5PIMFgB6AYqDBz6fjmlorVJLY4ZTnN3k7if560YNLRTMxMGgDFLRQAh7Voa&#10;S5Kyoex4FUDyKtaY+25I/vD9ayqK8WduDly14/d95XmXZPIvoxptWNRXZdE/3gDVeri7xTMK0eSp&#10;KPZiEUAYpaKoxCiiigAooooAKKKKACiiigAooooADSAc0tFAAaaadTTQgYlBOKKRqohjW6VGxwak&#10;bpUMhwCatHNMy9Sb5Wri9afG76V1upng1xWtvnd9K97BR1OOZw2uP8xr0X9mpszeJPrb/wDtSvMt&#10;bfLHmvSf2ZTul8S/W3/9qV72bRtldX5f+lI7Mp/36Hz/ACZ886w3/E0vf+u8n/oRrPJ5q5q5/wCJ&#10;re/9d5P/AEI1SI5r7+mvcXovyR4ct2KDQeelJRWliQpc0lB6Ux+g1m9Kjyc04nNN6HNUhgc0xulO&#10;JzTc1SAawwM9qveG/Dt74u12z0jTo995duETIJCjuzYzhRySfas6VgF56DnrX1B8FfBln8K/Bd94&#10;y8RgW95ND5gEo2tBB2QA4w7nHHf5RXj5tmKy7DucVectIrvJ/wCW7+7qd2Bwv1uryt2itW+yLXjj&#10;xDYfs+fDW00PQ3UaxcqRCzEMwY/6ydge3oMYzgdBXye7tI7O7FmYlmJ7knOfrzXQePPGl54/8T3m&#10;s3pIMrbYIiciGIE7UH4dfUknvXOE80sly14Gg51XerPWb7t9PRfncrHYtYmolBWhHSK8v+CB61E3&#10;WnseKjJr6RHlsKQn06+tG4U0nrVWECu8UiyRsUkQ7ldWIKkdCD25r2/4fftUa3oM0Vr4mQa1pgGD&#10;PGirdJwMdwrdO/Pua8Myc0mSRxXn43LcLmNP2eJgpLp3Xo91/Wh1YfE1sLLnpSt/XXufY+q/D34d&#10;/Hy0fWdNuhFqciBpLqylCzIcHAmiORnp1APHBr51+IvwU8TfDaV5b21+3ad1GoWSM8Sjt5hI+Q/X&#10;j0Jrj9D8Q6p4Z1Bb7SdQuNOuhjMttIULAHODjhhxyDkV9JfDn9qiw1qIaX42tYbV5v3X2yGMfZmU&#10;jnzVYnb74yOewr5F4XNch97CP29BfZfxRXk/Ly+49v2uDzHSsvZ1P5ls/X+vmfLhYFc54PNfUnwa&#10;OP2XfFQ77NQP/kOrvxB/Zn0HxraPrPgq8ttPuJwGSGN1Onyj1XYp2/8AAcj2qXwD4Y1Pwb+zv4y0&#10;vWLR7G8iTUDsfoy+Xwynup7GubNM6wmaYOn7GVpqpTvF6SXvduvqvuRvg8BWwdebqLRwlZrVPQ+R&#10;1PyCkY0i9MDt1pD1xX6YfJIVm+UU3OaU9KaOtAxSMUlObtTScU0AEZplO3U0nFJAFNp26m00A0ij&#10;OMUp6Uh5pX0ADTW6UZxSE5ouAUh5NJuoBx9aGwBjgUmaCfWmk0ADGkPSkakJouOwnQU2jrTTwaLh&#10;YXODSM3FJSN0pDsBYCm7qDTaAsBPNITmg/MQBzXV+APhX4m+Jl8kGhabLLAWKvqEqslrER13SYPP&#10;sMn2rGrWp0IOpVkoxXVuyLhTlUlyQV35HJE4XJOAPX09a9K+GX7PXi/4nOs1tZnSdLwrf2hqKOkc&#10;ik/8sxjLn6ce9fQXg/8AZ58BfB3Totd8dajZaheqpDDUGQWavjOI42AMjfXJ9AK4z4nftjz3ULaZ&#10;4Fsv7PtAhia/vIdso7AxIGwuPVgT7Cvjqmd4nMpOjk1LmXWpLSK9L7/1oe5HL6WFSnj5W/urVv17&#10;Hd2vgD4T/s020WravdfbtehTzIjdSrJdOe/kwDAHPfGR3avJPiV+2H4n8TT3Fp4ZVfD2lN8qzFFe&#10;7dSOdzZKp/wHkf3q8M1TV7/Xb977U7641G9kxvubpzJI31Y5NUj1P6V14Th6lGaxGYTder3lsvSO&#10;33/cY1sym4+ywy9nDst36v8Ar1CaRp5ZJJXaWSRi7O7EszHqST1/GmE46cA+1BOaRulfVnjC03HN&#10;LkUwsM0AIetNbpSkigHNArjaaacaYetSFwph5NPpjHFABnB6496+27YnwR+w6XBFtNcaQSe+WuJP&#10;f18z9a+IHVnUqoyx4A96+3/2pZB4W/Zo0LRVwu5rGz2NwSsce7+ca18bxD+9r4HDfzVE/lFXPdyz&#10;3KeIq9oW+8+IAeO+Md6axwOuKUAj8etYWv8AimHSkMUBE12cjb1Cf71fWVq1OhBzqOyPFhCVSXLF&#10;ak+t6/FosGT89w4+SPPT3PtXnt7fz6hdPPcPukPcdh6Cm3NzLeTPNNIZJG6sxJqAnmvhcdjp4yXa&#10;K2X6vzPocPh40V3YAYJ6c+1IaUdKaTzXmnUhoODTT1pwppoBCUhFLQehpsYzFBPy0tNbpQxCd6Sl&#10;opjGk0hoPWihDAkAU3IpxpuMUmISjOKOxqSGEzMVU4x3oSb0Qm0tWQ559aKvDTf9sg+uKlj06NeW&#10;Zn9ulaqjNmLrRRmd6t6NpratqMUAyEJy7D+EVcNrCFwIwPfvXR+E7RIoZ5VAGTsBHX3rvwmD9tWj&#10;GW3Uwq4nlg2lqbsMaQxJHGMRooVAOw7U+gEdhik3V92tNEeB1EbikBzSsaZnmmA+im5NFID1TzCK&#10;XzCar+bmgyV6PKeaWQ+e9KGzxmqolxTxKMVPKBZDYp2/3qoJhTvO+tLlY7FsP708PiqHngU4XB7U&#10;nBisXxL/AJNKJeRg7fpWeLgk807zsnvUOA7HeeBfiL4i8G3CHR9XmtoVOfsrsWt2P+1HnB+owffv&#10;X0B4K/alsNSji03xxpX9nTzHY19axmTT3B7tuJZR6g7vrXyjpMh83jk+ucYr0bw9tlAV1EikAbX5&#10;H4jpXx+c5RgsV79Wn73daS+9b/NP1NoZxi8s/hSvH+V6r8dvkfRWs/A7wH8RIBqnh6e3sSwIWbRX&#10;jNs7f7SKCM/Qg15xqPwT8S+Fp0RrZNShYnbPZZZR/vAgFf1HvW74GupNBjJ01/sQPzMsICqx9So4&#10;P416no/xF3AJqUQTnHnQj5QPUgnj8K/PZYrMsubp05+1prZS3+/f8Wc08ZkOft08VF4ar/Mvhfr0&#10;+9L1OW+GPwuE8f2/VkzGD+6t88NjqW9s9q9WPh/T/s5g+wWphIwYzCu0/hirNoY3jRogBGy7l2jA&#10;weasV8di8bWxdVzm2uy7H6lkuQYHKMLGlSgpSe8mk3JvzaenZLS3fc4n/hUPhhPEia2umxLOigLb&#10;hF+zhgch/LxjcPX+vNbHijRoNa0x4bvULmwsx807W83k70HVWfqF65wQfetuXoPf/CvhP4l+N9d1&#10;/XNTtr3Wbu7s1uJESDzSIdqsQCEBC9FHPvmvbyjAYrO6/wDGt7NLV3dl5dPv/wCG5s2xuDyKkoRo&#10;J+1b0Vkm1a97a/d+HX3/AFj4yfC74SRrFpMNrdzkbWXQYopGwM/6yXIHr1Ynn3rwv4gftj+LNYF5&#10;baHbWugWT/KkygyXQGOfnJ2g/Rc+9edeHNCTxL4ltNNdzFBMxLsmAQqgk44PPFehar4J0HTYwkWm&#10;W8gXo8yB2PuSa/QXkWXYGolUTq1Wr3k79e235nxNXies2qaXIu0Vb8f+GPB9W8Ra94uv1mvb2/1q&#10;5zgS3Urzso+pJwPyFdX4Z8OtZyi7v2ElwpykanKr7n1Nb+oW8NmrxwQxwof4Y02j9KqJLjHAHHav&#10;oaOCpxSlb9EZzx060dNL/eba3jHn15P1qVb1h3rGSY9jUonrqdJHHdm0l2SetSpdnPWsaOf3qZJ/&#10;esXSJNmO4OOtTLcE9axkuMHrUwuQRWDph5G0lyTxUqzVjLcY5zUq3Yx3rB0ybG3Hc4qZbv1rDW74&#10;64pwvgBwcmsXRuNXN5b7HRsfSpRqGDnNc2b/ADSG/wAfxZqfq1x6nVJqpHR/1qzF4hlhIIc4+tcV&#10;9uLcZx9KlSd271nLCRe6KV1sek2PjuSAgM5xj1/+vXW6T8QYpQod+Pf/APXXiUSs5GATWhbwyqRj&#10;Iry8RllCa1N41JI+ibHxFbXQG2QZrViulkHDZr5+069urUjaxA9zXWaX4su4AAxLV8ziMpcdabue&#10;jTxDR66sop5ZXUr61xlh4vSUL5mQcda3rbV4LhflcE4rwqmGnTeqPRhil1IJ4zBIQQQM8Ht7VHuH&#10;rWt5qSj5grDtmnBYv+eaDPfFP2llqjpjUjLqZGR60taz2sMoxtA91FUrjT2hyyZdfTvVRqqWhoVa&#10;KWkrYAPTHrXQ+GLHG67YDnhD7dzWHaWzXlzHCg5c/kO5rptYuV03TUgi+RmGxcdh3NcOJk5WpR3Z&#10;6eCgo3xE9o/mYes3v269Y8+XH8ie47mqHrkAijGKK64RUIqK6HBUm6k3OW7IpLaOTnG0+1QNZspy&#10;pz7VcpelaqTQKpJdTLPynDAg+hpf1q/JEJRggbj0NVEs5ZrhbeJC8rH5Qv8AOtFNdTphLn06kcaN&#10;O4jjRpGbgKo5Ndponh+LRojdXZQzAZyT8sf0PrT9K0m28P27XNw6+dj5pD0X/d/zzXO67r8urSmN&#10;QY7UH5U7t7mvNlOeLlyU9I9WerGEcLHnqay6Il1/xI+pEwW+UtRwwI5c/wCHtVWJPLjVfQVSto98&#10;oz82OSfar9dapxpJQgeTiasqsryeoUUUUzjCiiigAooooAKKKKACiiigAooooAKKKDyKAJLeBrmd&#10;IVGWdtv+J/Kum1yddP0sQR8M42L9O9U/C9nvkkuWHA+RT/OqOu3n2zUGwcxp8i/1P5/yrz5fvq6j&#10;0ietT/2fCup1novQz8Y4HSiiivQPJCiiigAooo70AWNOj82/t14IMgzn861/FcuZLePnoWPpVLw9&#10;H5mpxnHCqW5/L+tP8Syb9VK5JCIox+Z/rXFL3sRFdkenD3MHN/zNL7jKooortPMCiiigAooooAKK&#10;KKACiiigAooooAKKKKACiiigAP6+9XdKvjp96rjJjb5XB9PX8KpUHp61E4qaaZcJunJTjujpPEen&#10;rLAt3HyUGGI/u+tc3XTeHb0XNq1pL8zRjGG/iX/JrD1GxOn3jQ/wnlCe6/54rjw83FujLp+R6OMg&#10;qkY4mG0t/Uq0H19KAcjpSg/MM9M13Hl2I5oJJk+SNmz6CuL8Vaf5sEqMvzY5XvXp8csboFjZQcdK&#10;xte0WHUdrvlcfewBzV4bE+zqe8jKeh8zXHh+8ikn8hJ1ifO5kU4/OobSObSraREOI2wST94H2r3C&#10;805IpiqqFUcADjArjPGHhoLELuFAEB/eIo79iK+hWI928TalyzkoyRxGl+Gn1Z/3EZIyMu355PvX&#10;exaGsEKRquVQBR+FW/BsMH9k+SuFmR2DgdT6GtS+nhsEyQGkzgIpyTThXfTcmtBym4roYB0ZT/CD&#10;+GaYdHXPK1s6RPJqHmGSEIo5Dr0PtV5rQfWtfrEk7NmPs2tGcffeHYr+1aKSMMcHDY5FccuimGRo&#10;3XDISp/CvXhafN0xXG6hZsl/PvUglycY96l1PaHdh42ujBg0wLjAzVm4sQLVuB2rVjtsYxipZ7Rp&#10;oCqgZrOfwux6EF7yOfS0BA4/Kp0s1HrWpDpEzdgB9aJbYRSbM5/pXnunKKuzvTi3ZMzxagdP1pTa&#10;huwq+IM+lIYxUl2M1rMDsKiNnuPQVreUDR5PtTJcTFawB7YqNrAYx61umDNAth6UEtFDw/AtprVq&#10;5+4x8s/j/wDXxXoMmmbs/L09K437KAcjgg5B969L08LfWMFx/wA9FDHHr3H55rWNV00eVjKaupnL&#10;XmiC4hkjJZA6ldw6jIx3rj/+FW2axMJZZWcg/cwo/lXVa9c6rp2pSqZCkZJMeBwRWPea5qFxbvA0&#10;iIHGCyrhq1dWMtZK5NPD1Uvclozyy50fy5GXbuwxAb1ANUpNLIOQld1Lpq8gJgD0qlLpwz0I/rXJ&#10;Y9WxQ8MagtjmGfOxhg47Ed609b1C1+ySwwHzHkXHTgVQn07ackbT6jrUQjeI7Tl1/wBrn9a9KljZ&#10;Qh7N7HnVMIpS50YD6fgdP8KgNk2eOK6trISKGUcEZqB9OOT8taX7GLVjnBbMCByap3Vs0UpO04J4&#10;rqzYHGcbamttEkv2EaRb1b+Ijge+aUoOorIqMvZu5x8UhA9quxvwOa7VfhqpiO65bzOwUfKK5q70&#10;SeyupIHQsyNtLL0rmnSnT3R0QqwqP3WQI3H861PDkYn1yyXOR5gbj25/pVjw34Wl1e4ZpN0VvH95&#10;gMEn0HvV+XQ5vDuu28kRaSHIYM3X0bP51UKctJ9LmdSrHWmnrZneB8cd+9SK2RxTFiOOmDgCpljP&#10;pXqto+fSHK1SK9R7CKcEJrN2GWFf3qVXNV1TFSis2kMsq1SqTVZc4qeM89KwkgLsLfMK63w8mRmu&#10;RgHzr9a7bQItsIJryMY7QEzejGalHAqOPjmnE5r55q53Q0Q4nFJnNJnFGc0rF3FzijdTaKdhXHbq&#10;N1NoosFxSc0CkoosFwxk9BViK4ljxhzgds8VAOtSL0qWk9zWnKUXeLsaEV+ePMX/AL5qyrxS9Mbj&#10;7c1mL2q1bjEi8Vyzglqj3qGInJqM9S+vGBTqaOtOrmPaCiiigBD0qKaASAZ4x6VNUcwZkwpwfWmt&#10;yJpOLurkXlRRjJA+pqKTUETIQEkflUMsEoPIZqrOpUkFcVvGCerZ49bETpq0I8vyHTX00vG7YPRa&#10;rMCxyx3fWlJGaTNdKSWx4lScqjvN3AigDFGRQDmqMhaKKKACiiigAooooAKKKKACpLVjHdRNnjdz&#10;UdITjB9Dmk9UXGXLJS7F7V0w0TY9RmqQrT1D95aK46DBrLFZUn7p3Y+Nq7kutmLRRRWx5wUUUUAF&#10;FBOKQHNAC0UUUAFFFJmgBaKQHNLQAUE4oJxTSc0ALnNIetFBOaaQmxKRqWkamQxp6VBMflNTMeKr&#10;XBwhq4nNNmHqrcH6Vw+tvw1djq0nX6Vw2uSYDCvpcDHVHHNnD6y/zGvTv2YTmTxKf+vf/wBqV5Tr&#10;MnzH6V6n+y4dz+Jh6fZ//ale7nEbZVV+X/pSOzKf9+h8/wAmfPGrH/ia3v8A13k/9CNUi2Ktauc6&#10;tff9d5P/AEM1RJ5r7umvcXovyR4klqyYZNJupobikBya0sKw7NIWppNIQadgsBYZpCc0meaKqwwP&#10;SoycGnt+foK0fC3hm+8Y6/Z6Rp8Ze4un2hiCVjX+J2x/CB1NTOcKUHObskrtlRi5NRirtnoH7P8A&#10;8Lz448RjVL+EvoenOGYMPluJeqpyMEDgt+A71f8A2kvikfEusf8ACOaZPu0uwb9+6N8s846jg4Kr&#10;0/3s+gr0P4neJ7H4GfDiz8N6C4TVLmMxxOMB1XpJO2MHcecH1+lfKLZLZJLMerHqa+PyynPOMW81&#10;rr93G6pr85er/rY9zFyWBofUqfxPWb/Jf1+onr3PYnrUZPNSZ5qNhzX3UUfPNjCaaTSnrTT1rRCY&#10;lNY806mNzmrAb3NJ0FL2pG6VQDTTcnsSKdTO9AjsvAHxZ8S/De6WTSb1ntBndp1yzPbNnqdmRhvc&#10;Yr7H+H/jOw+Mnw8lvbmxa3tbgSWV3bzONuQMPgj+E568GvgfNfUnwbJX9lzxUw6qNQI/791+e8V5&#10;bh50YYmEeWo5wXMtHq7a97brr5n0+TYqrGcqUneHLJ2fkjmvid+ylf6Ks1/4Slk1OxjTe9jO2bpS&#10;OyYUB/pwfrXgV5aT6dcy293BJa3MR2yQTIUeM+jKeQfavXfhj+0t4g8FtBZ6uZNf0fOXMzlrqIY6&#10;RuxwQPRvzFe43WjfDj9o/SBc28sUeqFQzTW3lxahB2AkHJI9jkehqo5pmWSNU80h7Sl0qRWv/by/&#10;4Z+bJeEwuYLmwcuWf8r/AEZ8VsCODwfSmZ5r074mfADxP8O3kufJOsaQSzLd2SO3lIP+eq4+T68j&#10;3rzEEHkc59K+1wuLoY2kquHmpRfb+rr5ng1aFShLkqxaYrNnpTSaU9Kb3rruY2FPBxTSc0p659qb&#10;QAZpueaXoc03vRfQQppKKKXQoaeKRulKaQ9KYmNoozzTWbikwYrdKSgnIpucrmgd0BNNPSkzzSOe&#10;KYXCmnqaXnFNoBBmg88D+dNIycd6nsdOutVu4rSytZr27mOIre3jMkjn2VQSalyUVd7Bq3ZFbO4D&#10;09a1PDHhXWPGeopZaJpt1qVySMpbRF9gJxliOFHTJPFe9fDH9j7Udbjh1DxpdPpNi6CRbG2fbd5/&#10;6aErhPoMn6V6D4n+Ofw6+BemvovhCwtNR1HyyNumCMw+YOP38wOWb1+8fXFfI4riGMqjwuWU3Wqe&#10;Xwr1l/l97PbpZZJR9ri5ezh57v0RgfD39kfSvDdr/bXxD1S3dbZhIbSCcR2aL6Su4BP0BA+tT/ED&#10;9rDw/wCB7R9C+H2m2t09uwRbgQhLBV7+WEIL/oPc188/Eb4y+Kvijdu2tagyWZxt0y0ZktVx0Ozc&#10;cn3OTXENgsTWNHIq2MmsRnNT2j6QWkF/n/WpdTMYUIungIcq/mesn/kbni/xxrvjrUmvtd1W61KX&#10;eWRJpCY4s9o16IPoKwc59BStTD0r7GnCFOKhTikl0SseDKUptyk7thnmmMaWmnrWgrMSg9KQmkJx&#10;SGBOKYeaUnikHPNIVhDikLYFB60h6UCsITmmk0vemmmV1Ez2ppzmg9aOvvSEavg3Sf7f8Y6DpvP+&#10;l6hbwHaOzSKD+hr6m/4KD+JbbS9C8H2E0yR+ZcXFzjOWOxFUYH/bQ/lXgP7OkSan+0F4H05cNKbp&#10;7oqcYVYo3ck/988Vs/8ABSXXPtnxf8O6YM4sdHEjDORmWV/1xGK/Pc5xfLnWGUNXTjJ/N6I+nwNG&#10;+X1W9OZpfcfNus+NJrsPFZKbeI8ea33z/hXMsSzEk5JOST1NOJz7009a56+Iq4iXNVlf+uhVOnGn&#10;pBBjimHrT88Uw9a5zVCjpTGGDT+gphGTQCEpp604jFNxk0AJSE9RTupNMIyafUYU1ulLSN0oYCUU&#10;UhOKYDT1ooNFCAQ9KTr0pTToYmmbC9O5pWu9BN21Yzp/hWhYQmNGZhgk8CpIbGOE5PzNj8KnYYHF&#10;dlOlyvmZyVKvN7qEycc0UUV0HMIeldXoEYTS4vVsk/nXK11uinGlwfQj9TXr5Z/Gfp+pzV/hLwOK&#10;KTPFG6vpDgBulNpScimk4qbgLRTcmii4Honne9J9ox61U3GnK1e4cNkWxP60CUn6VVDGng5osIse&#10;YaeHOKgHan5pWAk3HFOBNMHSnDipYh4OKkU1HT1qGBf0p9swBr0bw3MBt59K8xtn2TA9q7fw/ebC&#10;nOa8XH0+aJ5uMg5Rue4eGrhWULnkiumjfAx07fWvN/DuqFSn9K9a8FaP/wAJLfLn/j1hw0xPf0X8&#10;a/LMxisO3UnsfIUMFWxWMhh6Ebym7L/P0S1fkj0rwfPPJoNsZ0IIXCk9WXsfatrzBjODXF+NvEv2&#10;BV061bZM20yMnGxey+2f0rjvBvxgNx8QF8NX1z5qzxmO3JUcSqCSCQO4BHPce9fDxwFfEwniKcdF&#10;eVvLv/XmfvlHiHB4HFUsllJzmlGHNpbmts/wV9dWk9bs9cuLuCSQWnnCO4lRmRAwDlRgFgPbI5r5&#10;b8ffsva/ZzzXHhy5j1i2JL+RcSCO43HryQEPbnI+lZ37Tvh+fw349i1VHkNtqiebG4YkxyphXUHP&#10;HBU9vvH3rI8HftUeKPCMgi1Tb4isEQIsM7COVcekoUk/8CBr7jKMrzHDYaGOyqpGfOk3GSte3S99&#10;07rdHlZjj8Fj8VLB5pRcHTbUZRd/na3VWezPLxNf+APF1u2o2k1leWM48+CZMMF/ix2PB7cV6l4g&#10;vorlRIjKUddykHjB5H869r0r4nfDH4/2MWhamIJbyQbzpeoK0UiMP+ecnAJ5/gbOPxrG8W/s1Naa&#10;aV8LXZeKFNsOnXZzhecKJScnHT5uemTXpzz6nUrwhmFJ0aq012fz9fVeZ5GM4bnNRxGBkqsV23t6&#10;f0/I+atYmBfjPNZ4fgVq+MNB1Pwrq7afrFlLYXajIjk5yPVWHDDjqCawi+1Sx6V9/QcZ01KDuns1&#10;secqcqfuSVmi2JfQ4pyzEHk1UXL5wpbHXaM103h34d+JfFKB9N0qaaI/8tGIQD/voiirUpUY89WS&#10;ivNpGkacpbIyFnx3qVZ8clhivTbH9mTxNPGHubq3tnIzswGI/ENVu2/Zj1+SfZNqUEcWPvCPJ/nX&#10;iyznLVf9+vx/yOn6pW/lPLEmNTC4x3r18fsvagOutpx6Q/8A2VUtR/Zp122QtbajFcY5CFAufzNc&#10;6zrLZuyrL8f8geDrLeJ5h9pwOvHrTxde9dHd/BrxjZlidL3qONyyLz+Ga5TVdK1LQnCahZyWjHpv&#10;HX8q9KlWw9fSlUUvRo5pUpx3Ra+2Y7/nSfbD/wDqrISfzGwpyfQGrtvC7kcfhmuiVNR3J5WWhcOx&#10;4yanhgkkPQ1astLaQjKkZrpdO0PIB2mvPq4iFM0UGzGtNLd8cfnW3Z6GzYyvaum0/QAQMr2robPR&#10;QABtr5/EZglsbKkcpa6C2BlfyrVttAJ7V11vo4UDitODSlx0rwquYM3VI5CHQeB8uauR6F/s116a&#10;YoAqymmqBwK86eOZoqZyEWjsnQGrkNrNDgAlRXULp49KcNPXPSuaWLvuWoWMe2vLiDHO761JN40t&#10;rJzFJmSUdVTt9aTXGFrAI4yFkkHXGcCuYGn5IwCT0I6k1VOlTrLnmtDop03uzp7fxhJdzLFDEpYn&#10;gEc1sLd6h5e4xRdOnf8AnWXpGgnTogWUea/LH09hWlEkkQHPPQcda46qpXtTSsae1adkVPtQkYkg&#10;Kc8hRjmpPNG3r14rCvbtk1KcKGxuxx0rV0W3m1K/htirKG+ZiRjC9zWs6ahDmex207zaUd2df4bs&#10;/Jga7cAb87Sf7tY+qXx1C8eQE+WOEHtWr4m1FLG1js4m2vIOcfwoP8en4VzSyj/61eZh4ubdaXXb&#10;0PXxk1SjHCw2W/qSUUgYGlruPLCiirNhp8uoy7IxwPvP/dqZSUVdsuMZTajFXYy0tJb6YRwpvJ5P&#10;YAepNdPbWttoNqZJGBc8M5HJ9h6UrNa+H7PA4J7d3PrXM399Lfz+ZLxnoo6KK8+8sU7LSP5nsJQw&#10;EbvWp+CK+vancanNlwUtwf3cY6fU+9ZqozEYHJ65rSIz3P40YxXpQapxUYo86WIlN80tWRwRCFcd&#10;zyako5zRQc7d9QooooEFFFFABRQTigHNABRRRQAUUUUBYKKKKAsFKqGR1VRlmIAHqaQnFa/hq08+&#10;9MzL8sPr/e/zms6k1CDkzajSdWooLqa1066No+xcByNoP+0RzXJZzzzg+ta3iS8+0XohBykX6n/P&#10;FZIHWufDQcYcz3ep142op1OSO0dEFFFFdh59gooooCwUdxRQfagLG74TjzcTydguPz//AFVm6tL5&#10;2p3Ldt+B+HFbnhdRHYzzH7pb8cAf/XrmWYyOXPVufzrhp+9Xm+1kenWXLhace92JRRRXcebYKKKK&#10;AsFFFFAWCiig0BYTcM0oOagdyhpn2nB5NVZvYlFqioVuA3epgciptYoKKKKACiiigAoxnjoPaiig&#10;ZNaXT2VykynlTk/7Q7iuk1a2XWNNWeDDOBuQ+o9K5U1ueGb7y5DaucIx3J9e4rixEGrVY7o9LB1E&#10;26E/hl+ZUi0yOSFTuJLDORVeTTpo2wq7x6g1u3Vj9juJGX/VSHcAf4SeoqE/U1Ea0nqnc4qtN0pO&#10;Et0ZEWmyidHchFHPB5qa+OEx2q4zAAmsfUbjggGt4OVSV2cM/eZg3sYaQmsXVri2+yTwGRWd0I2r&#10;zWpqatNZzhThipxzXEg45x07V9BQhzrV7HXSpp6kFrbG2jAUlTjlgcE06QZbcxyw/iPWpMnn37UE&#10;HqPzr0kklY7LXdza03V7OG0hidvKK8EY4zWvsB5FcnY263N7DExIDNhmHXGOldaoCoiqMKBgDrXD&#10;ViovQ56kEnoM8sZ5xVW70i3vh+8B3f3161cyCaCwHTrWV2tiVdao5TUNHfT3BIDRnhX7/jVSSRYI&#10;9xGfSun8QOP7LkyTwQR9a5G8HnxlU5IORXVGcnBtbnfS963MNa9dxjhAe69ah3Ajk5Pr61EIJ1Tc&#10;4CgcZJqLzOetcM3N/EelFRXwlzeAKNy1U833pVlqNTSxb4pQM9qrLKQant5SxC9zVK5LJRH7U5UB&#10;IFXf7PHlZJbd6dqjtLKW9uFgij3yscAVpKLj8RipxauQeVwcDOK6/wAGXO6GezJyYzuX6d/1qpJ4&#10;Mu0UGOSKTHVV4/U1P4e0a+s9USSaEwxqCCxYHI9OD9KxlKLi9TkqyhUg1c6C706G8iEU8SyLzjcM&#10;kfSueuvANo5JhmljyfutggfpXYbB65xTGSueM2jzY1Jw+F2PMPEHhb+yIY5PN3h2K429KxrXQbjV&#10;JDHbLuYdWzwv1r1vUdKttTjVLhC6K24DJHPvilis4beERRRiNF6KOQK2VTTU61imo92eer8OoDB+&#10;8uG88DJ8sDZn+dcdq3h+fS7owzJ8x5Vh0YV7fLAOwGRWfqGmQXsflzxLLH/db/GtE0zOGJkn72qP&#10;HrPTyluFZe5rT0zws1+fMkGyD9W/+tXe/wDCOWMQGy3AA6KWJFTNagYAPA/Cu+NRJJIzqVVJuxy3&#10;/COWKLj7HFgcDKipItLS3XbCixj0QYFdAbYZqM2wPtW6rWOJ3Mb7IQemBWLq3hiS9u/NjZQGADgk&#10;g5HccV2X2X3zSG2Haq9rchNxd0Y1ppiWcCRR5Cjqx6k9zSXmjQ6jGqTjIB3cdq2xbCjyMVPtCLO9&#10;zOW2CqFA4FSLb/Sr3kil8rFL2gij5PqKXyParojFO8oUvaBylMRe1OWE+gq0IwKdsyKnnFylcR1O&#10;kXSnCPFTRrjFZykHKT2sOWWu20mPZAtcnZr8612On/6kV4uMloKxeQcU6kXpS15B2x2CiiikUFFF&#10;FABRRRQAUUUUAKOtSLUdPU9qTLiTqanjO1gfTmqympowXO0DOevtWEj0qLd1Y1UYMMinVDGBCign&#10;ipc/jXEfTRd1ruLRSZ9qM0FAarzzlGwP1qSWZYwM9fSo5I1nXI6npVLzMKjbTUHqRfbyPvLn6Ghr&#10;+Fjh1OPcZFUnBRirfKR61CxrpVOLPEljKsNH+KNEvZS8fLn6YpDpkEhyjMPoc1mHk0mMHPIPqDVe&#10;za2Zj9bhL+JST/AvPpDg/LICPRqjOnTo2Nob3BqJbyZBhZCB7jNTR6nMvDbX/DFFqi8xXwct04kM&#10;kMkX342Wot4BrSXVR/FGR9Dmnm/tJRhyM+jClzyW8R/V8PP4Kv36f5GXkGjPsa1RZ2czblC/UNUb&#10;6UrH5ZSB6Yp+1j1E8BWteNn6Mz80E4q2+lSr91g34YqB7KdOsZx6jmrU4vZnNLD1ofFFkW6gHNIR&#10;tOCCPwo+lWc2w6kPQ0mf85oJ4osFzVhPn6ZjvtI59RWWp6Vo6S26KRD/AHuKz5AVldemCRWNPSTi&#10;elivfo0qnlb7gpM4pM5pK3seZcduo3U2inYVx3WgDFIvWnUhhRRRSGBpMGlooAbg0oBpaKAEbpTa&#10;c3Sm1SJYUUUUAFNPWnU09aCGMYZzVS7Py4q2TzVO8NbQ3OWZzWrP96uE16T730rtdXf72K4LXn+9&#10;9K+qwEdUckzh9YfJJr1n9lg5k8UfW2/lJXj+rvw35V67+yq2ZPFB97c/+jK9vOlbKavy/wDSkduU&#10;/wC/U/n+TPnjVj/xNb7/AK7yf+hmqROTVzVm/wCJrff9fEn/AKGapV9xT+Bei/JHivdjwQaTHNID&#10;ijNXYQpGaG6UmeKTmiwkLSE4FJnFNZv1qhiMwAPevqP4UeErH4L+BL3xX4kQRajLGHcKoaSGM/ci&#10;XH8TEjIz6elcD+zn8MP+Ep17/hIb+LdpWnSgwqw/11wMEe+E4PoeB61R/aI+J3/CZeI/7I0+QNo+&#10;mSEbhgiafkM3TouSo7dT3FfF5lUnm2LWVUHaC1qNdukfV9f+AfQYSKwVH67UXvPSC8+/yPPvG/i6&#10;+8c+JLzV9QY+bMcRxZJWFB0RQTwB/Mk1gZ7UvAHAA+lN719rRpQowjTpq0Vol5Hgzk5ycpO7Yh61&#10;GTk8U9zimHg5roRnYYTTScUrU1q0RIjNTQeCaG6GkH3aYxD0ppNOPSmN0oEwJzSCkPFGapjDOa+p&#10;Pg3/AMmteLP93Uf/AEXXyzmvqf4Nc/st+K/93Uf/AEXXyHE3+6Uv+vtP/wBKPayj+PP/AAS/I+Vu&#10;1W9L1i+0O+S8029uNPu04W4tZWjcDvyD09ulVM5GaQHNfWSjGUbSV0zxE2tUfTPw4/a2TyfsHje2&#10;DpgRrqFnDncMYJlTP6oD/u966Lxn+z74R+KulDxB4Mu7bT7m4TMRtgFs5T/tIFyrfTHuK+QycVue&#10;DPHOu/D/AFJr7QdQexncYkAAdJB6MrZB/wA4NfG4jh72E3ispqexqdvsPya6fivQ92lmftIexxse&#10;ePf7S+Zc8efDXxD8N7tLfXbE26ykiK5jYPFNjqVYfybB9hXK55/CvsHwH+0n4X+ItodE8WWkOkXN&#10;yBB5U2ZLa5yMY3bRsz6N+dc78T/2SEdZdR8ESKhAGNGmbKt/uSu3H0P5jpUYbiKVCosLnFP2U+kv&#10;sS9H0+9r0KrZYqsPbYGXPHt9pfLr/W58vsf8aaDk1d1vR77w9qtzp2p20lne27bJIZVwVP8AUe4z&#10;mqI4Jzxx3719qpRlFSi7pngtNaMGbikz1pDzRnrT6E9BM0ZzRSYoew7CE0McKKQ0jdKYWEB5pKKK&#10;TCwh4pBwuKVulJQOww9aRulOIPPf2FNY4Ge3rTuFhO1NA3Pt6knAA5ye2Mda9Q+F37PHij4n+Tdx&#10;w/2VoUmf+JndKCCB/cjyGf68D3r6NsfDnwy/ZgsLe/1G4EmuSRlUupVaW4uDjny4xkRg9MjA9TXz&#10;OPz/AA2EqfV6KdWt/LHX73rb8/Q9bDZbVrR9rN8kO7/TueI/Dj9k7xZ4te2u9bC+HtIfazeawa6k&#10;QjPyIM7T0+/jHoa9jk8R/Cf9mNP7PtITfeIUU7/JiSe+cH+/KQqoP9nI+leM/FD9qvxP44Etjo4b&#10;w1pLq0ciRSLJPMPUyYBXI7L+ZrxBhgjIBPOTn1rzFleYZv72a1OSH/PuDt/4E9b/AInV9bw2C0wc&#10;eaX80v0R6p8UP2kvFvxILWq3J0PSAzBbTTpXQyqe0r5y/HUDA9q8nwMYAxTm4HUnOOtNJxX1uGwt&#10;DB01Sw8FGPl+vVv1bPGrVqleXPVldjaKKTPNdZiI1NbpTmNNY4FITG96aetOJwaYW5oGNPWkbpRu&#10;pCaYWA0g4FNJoyaQNCUHpSMTQTxTFYQnvTDSrnOKYetIdtQY8ZpudwJyRj0oY8EUi4H3sYHPNAWR&#10;7B+w54VvNR/aTvNYmhRrWw0ud43LjguY4xgdejN+dc5+2bpyeKvj/wCJ7mK6k8y1SC1SNsbVKQqW&#10;H/fRJ/Gvd/2BtHLX3jHVGjz5cdvapIT3Jd2GPwSvnD4vawfEHxL8Y6jG3mefqV0Yz6qHYL+QAFfn&#10;+HwdKvnuK51dQgvvlqfS1a06eXUbaOUn9y0Pn0nH3uvemkEniuq8OeFzO32i/i2xKdqwt/Ee5rC1&#10;qz+xarcW4QhFc7B7HpWFTCVaVKNaasm/n8xxrRlUcFuiGysLjUZClvEZWAyQO1SX+iXunLvuICif&#10;3gQw/Sun8CQstrdzEcO4AOOuBzXStggjpn2r2cNlUK+HVRyak/uOKri5U6jilojybqMjp65pnv2r&#10;qvE/htbYNd2ikRdZIhk7fce3t71yufkH1rw8Rh54ao6c/wDhzupVI1Y80QPTPamZG4/4VJGnmuic&#10;5ZgMj613OvaRbp4fljSNUMChlOOc9/51th8JLEQnOL+Fff8A1YipWVJxi+pwQPNNzg0oAGe3em/e&#10;PHJPSuLqdAc+mPrTW/T1rQttPXAaXJb+6aWfT0bJjGD6Z4rV0pWuZe1jexmkYNIRmrH2KckqIyfp&#10;UEimM7W4YdRUNNLVGiknsMoopRxSRQscRmkCjv8ApWrDEIV2gD3NZcE5gk3j6GtZG3qGHQ811ULa&#10;vqclfm07DqRqKaTXVY5QopN1G6gBT0rp9AfdpiDuGI/XP9a5YnIOK6HwxKGt5k9Hzj2P/wCqvTy6&#10;XLXt3T/zOeuvcubNFFFfTHniHim05ulNpXKsFFJn2NFO7FY7gGnA0xORmpFGK9s4XYUdOlSKOaRT&#10;mpFFMnQUCngGkUY608YqWAAGnjimr1pwGaTFcValWogOakXis2Fx+ccitzR77aVGST6CsLBqSCUw&#10;NuGTjrWFWHPGxnOPOrHsHg97jWNSs7G0jae6uJBHFH03Mfc+3NfV0k1j8KfBMcbOJZh8oPQzzN1/&#10;D+grzP8AZm8AJ4Z8Ly+M9YxDLdQF7Yyf8sbXG4ufdsA+wA9a8/8AHnxYbx34nlu4nK6dDmOzjIxh&#10;P7x46sRn24Havx3H0nnWPlhqP8Kk/efeXb9PvfY9SnSWQYKWMt/tFVWh/dj/ADfP/Jdz0Eaz/aM0&#10;k8sm+eRtz8dW7183eNLvUvCXxCu7lXMd3Fci8tpsdRu3Iw59ePw969GsvERCDnJHbNZPjjTrXxnp&#10;SxSMIryDLQTkE7SeoPsf0617+XU/qNZ88bwkrP8Art0fkfm+FU6NdzqO9+vW973v6/5nunxOs4Pj&#10;r8A49a0yNXu0gGo26A8rIgIliycf7a/gK+GrjUA5BByRyD0xnmvpz9i74gTadq2s/D/VSYJ1JvbS&#10;NiDhhgSoDjnja3X1rxD9ob4eXPgT4wanpFhaPNa3rfbrBIwceVITlep+6wZefQe1cuTYn+ysTiMr&#10;k/dT54X/AJXuvy+5n69mFBZhRo5hFXbXLL1Wz+f6nnF7eiQEAhs9yK9P+Df7TXjHwJrWm6Ot/Jq+&#10;iFvKXTLpQ2CeAFk271HtnHPSq3w+/Z/1XxRdvL4iMmi6dHg+UwDSTj2wcqOtfQXhzwd4e8GRpFom&#10;lx27qMeaSWdj65NTmePw9ZezqRU12e39ea1OrA4KtH3oNxfc9o8Na3bfFTwo8XiPw22nLOCHsb5l&#10;mVh6q4x/IEVzqfsveCbbVFvbaylEY5FpLO7x59iWz+ZNdHpuonUrKCY53OgJ9j3/AFrYsr2a12qj&#10;5XPRua/OliMThZT+pzdOL+ym7fj+e/mew50qyUMbBSa621/r+rGWvhTTdIiSFdKgij7bU3DH1q7G&#10;VRAiIEUfdCnAFa9trcM+UmXyTnGGOQafPpMMo3RERk+nINcDryb/AH1/xZq8DCS5sO0/z/r7jGSc&#10;85b26YFSB2I4Jok0+a0ZvMQshPDg5H5UzZjkGtPdeqOGcHB8slZkiu3AIyKBJtJHv3pI2GRyTUcg&#10;LT7fXmhJE211LAI4OAR7mqd/o1lqibbu3ScdPmHapslBjGalVsihXg7xdiZRTWp51rPwD8Las7SL&#10;am2kY5yjMf0zXIXv7O8ti7Np94JF7RsmOPqTXuoPNK3rk17FLOcfRXKqja7PX8zknhKUuh83r4On&#10;0u68m5iIlX9a6LTtFwoGOeuK9muLGC6/1sayZHU9az38MWgyYlMZ9ua7JZy6q99WZwvBOL9042y0&#10;kBRwelbNtpgHY1sppDRDaTkCrEdqI+1efUxTlszP2Ulo0UIbADirSWqr2qyEx2p4TiuOVRs1VMgW&#10;FewqQRYqULilxntWbkaqmRbMelLszkVLto259am5apmDqujTXd15qYPAGM1Lp+hJaussmGlXoOw9&#10;62SgPXkUBMf/AKq29vLl5b6F8mliARYxwKNnpip9tG3mseYj2ZSjsorfJRAuSSx9a39HtRa2pmfg&#10;tzn0FU7O2NzcKv8ACOWpvinVzaRC0gIErDJP90dqxm5VpKmup7GBpRoRli59NF6nG6vez3mqXE0v&#10;yndtVP7qjoKjScgc1I0e/LHk989qQxDFe9FJRUV0PNblJuUnqyVJs1YWXjJNUdmOe1a+g6FLqku5&#10;8pbKfmf19hWVRxhHmk9DWlTlVkoQV2WNK06TVJcJlYlPzuePyro7m6ttBtRFGgDH7qA4yfUmodS1&#10;aDQbZLeJQ0uPljz0HqT/AJzXKyXLXMrSSt5kjHO49a8tQlinzS0j+Z7Ep08BHkhrUe77f1/XYsXN&#10;3LeStJKdxPtwPYelQ/hikDZ5z+FLXekoqyPJbcnd7hRRRVCCiiigAooooGFFFFABRRRQAUUUUAFF&#10;FFABRRRQAV1lqi6Jom5h+8C72B6lj2rC0OzF7fpuGY4/nPv6Vf8AFN4WlitlPCjc/wBe1cFf95Uj&#10;SXqz1ML+4pTxD32RhFy7ux5LHcT7mkoHAPvRXctDywooopgFFFFABQTjn0opG6GgDqLP/RPDMjdC&#10;Y3PHqcgf0rl16V1Orf6L4djj/iZVXj1xk/yNcuO1cWG15p92eljfdcKfaKCiiiu080KKKKACiiig&#10;AoopGOBQBVuOhrHuboxNnNatw+M1g37da7aMb6Erct22oq561rQXAIHNcVDKyScVuWl3nGSelbVq&#10;NtjRo6JXBFOrPhuMDOasJcAjk15zi0QWKKYJlx1pRIp71Ix1FN8xfWmtcIO9FgJM4pVkMbqynayk&#10;EH0qnNfLCpLED0zWW+qkygmQZzwvrWkacpFxg5ao9QtrhdX04OMbuhGfut6f59ayDKCuScY4I9Kx&#10;vCWvLbaobdnHkyjByeh/hP64rY8YI9hELqNcI5w4HY9j+NeT7F0q3sn12PRxEfrVBVl8UdH/AJlC&#10;9vwowD+Vc/dXZkY81UuNRaVj82KpPc/7WTXu0cPyo8qMLFwzDoea4e9mEV3OoPAc10kl0B3rgLzU&#10;A91OQchnJH0ya9GnHkO2irtmn9r54IyeBmumttMtEhTzU3yEZLE9K89N4Qw6Zrq9K8QxX0So0oW4&#10;AwVx1rR+9oma1YtJWJY7KW21VCgLRBs7+wFbxuhk7TkAkVmC5PQnHfijzyT6fSm4OW5zuXNuaP2g&#10;5o+0E96zhP709Zvep9mSWrlEvITFL91u/pXJXkRsbl4mYEryDjqK6Xzsgjms+90lL+6EzzMAAAUU&#10;dfxqorlZpCdnZ7HKX8rrMOeCO1QLJ/8AqrqtZ0S2fT5DEhjZBnOc5rknt5VbIG4HpiuSpCV+ZHqU&#10;asZxt2JPM96cr+vFRJDMSQIyTirUFiTzK3P90d6lQk+htKcY7sdDG852qOvc11vhnS7eSKVpU8w5&#10;AwTgj8qoadostxGrqBBEeme9b2j2Laekgdw7OR90dhW/JGEdHqebWr8ysieTQYXfdE7Q+x+areja&#10;RDpXmNuMsr8FzwQPQU4PUglOK5580lZs4ueVuW5oq4bt+NPWQg9SfrVBJ8VKJt1czgZl1GAzTtwq&#10;ormn7yOtQ4kk/FNZaj35pS3FK1hDWUGoXQHtUxYCmE1ohlKSLHaoHjrQkwRiq8kfNbxkPcpFRnpT&#10;Sg9KsNHzTCuK2TE0iuUpBH7VPjFNPTBqrkNEWwGjaPSn0hxTuTYbsHWjYDS0A4NO47AExS7Qe1Bf&#10;FN30tRWFIFHHpSFhSbhTCw6pF+lQ+YBUiy+mKTFymhacOue1dbp7jYOa4qGfawzXQ6bd5A57V5uJ&#10;g2iJROlU4p/aqsMocA9asBuK8VqxpCVxaKXFFI1EooooAKKKKAClxQOtOoBIbtpenNLmljjaeRUQ&#10;ZJ5+gqW+5pFNuyJIkaRwqjJNakca2kRzyfU96jSOOwgOcn196oS3BnfceBjgA9K5neq9Nj248uDj&#10;eWs3+BZe4ac5PAHQVJHOye/sapq2KcHNU4LYxjiJX5r6l/7Zx938qa12xGAu33zVPeaN5qPZo3eL&#10;m1uSM5PJ5PqaSKcwt3KnqKiLVGWya05bqxyOvKL5kzTniS8j3KQT0BzWVIpjbawww6ipILprduBl&#10;T1FXpreO/iV1PzDoR/I1CvTdnsbzUcbHmhpNdO5k55oJzQ6NG5Rxgj1pK6lZniu6dmFKDikop2Ju&#10;KTmjJ9aSigAIz3p6zSR/ccqfrTKKLJjUnF3TLKahOp5fcPcVOurkfejB9waz6KzdOD6HVHF14bTf&#10;5msupwv98FfqOKQiyuT0XPXuKyqMVHsl0djo+vzlpUipeqNVtLhf7jFR7c1E+jsM7ZAfYjFUAdpy&#10;CQfrUy3twmMSHHuM0uWotmP2+FqfHTt6Mu2NvNbStvX5COCD3qpqETJdO207W6HFT22pSNKqOAQx&#10;xnpVue6W1Kh1JVvSs7yjO7R2clCth+WMmkn16GJnmjNapu7OY4bb+K4pxsbWXle/oa19rbdHH9Qc&#10;/wCFNMyKK0W0fn5JiB6FQaifS5kPAV/pxVKrF9TCWCrw3j92pVAxS1I1rNHy0bY/Ootwzg5B9xVX&#10;T2OaUJQ0krC0UmQenNGaYhaKKCcUCCikBzS0AI3Sm04jNIeKaExKKKKZIY4ppp/amUEsjPWqF82A&#10;avkVmagcK1dFNe8csjldXf5XrgNdf71dxq74DZ9K8+16TBbmvscBHU45nFaq/wAxFexfspHLeKB/&#10;17D/ANGV4vqrfPXs/wCyefn8Un3tv/alevnitlNX5f8ApSO3KX/t1P5/kz541Y41W+/67yf+htVX&#10;vVrWRt1e/Hf7RJ/6GaqA819rT+Bei/JHjSerFoozSZNWK9haM03OaD8ozQFxWOBmtnwV4QvPHfia&#10;z0WxO2WY7pJOCIox95zyOg7Z5OBWKx445OeCOv4d6+qPhx4es/gT8M73xFra7NVuI1knQn5h/wA8&#10;4Byecnk+rHsK8HOMxeAoL2SvUm+WC7t9fRf5I9HAYVYqp77tCOsn5Ff40+MLP4T+A7PwhoGILu5g&#10;8pAOTDByHfPPzMcge+T2r5YIwPboBWp4m8SXvi7X73V9RffdXT7mwRhR/CoxjgDA6dqyic1rk+XL&#10;LsOoyd6ktZPu3/lt+PUnHYp4qrzJWitEuyGk5pjGnd6axwa+gR57GscVH1pzHNNJxVoQ0imtSlua&#10;Yxq0SB5FMPC0pJxTKYBQcU1s03dQIU0nApDRQMQ9K+p/gyc/steKz/s6j/6Lr5YbpX1N8F+f2WfF&#10;n+7qH/ouvkuJv90pf9faf/pR7eU6V5/4JfkfKw6fSkzQD19/8KK+t6HhrYQ0dQcjNDUDpQX0Bjnr&#10;0r0f4X/HrxL8MjBaxSf2nocZJbTbhgAM/wByTBZPpyPavN2NIR+Y6VyYnC0MZTdHEQUovo/07PzR&#10;rSrVKE+elKzPtzS/Enw7/aV0iKwvYVk1KGPzTYylo7i1YjqjjG4e6kj1FeEfE/8AZf8AEHgoTX+j&#10;M/iDR0DSO6KqzQDrhkyS/wBV9OgrxpHaGVJYnaKSMhkdCQysOhBzwc19AfDD9rLVNFMNh4vjfWLQ&#10;sFGox7VngX3ULiQe/B+tfGSyvMclbqZVP2lLd05f+2v/AIZ/4j3Vi8Lj1y42PLP+dfqv6+R89A+v&#10;FBBBwQQa+1vFfwk8C/H7SX1/QryO11CfgaraKx3Fe0kJK5P1Ab3r5e+JPwg8SfC66I1az3WDyFIb&#10;+AhopfyPyn2bB9M17WW59hcxfsX7lVbwlo7+Xf8APyODFZdWwsef4ofzLVf8D8vM4qikzz7evags&#10;B/Ovo2eYNNNJzS7xjNMJ9KBC0U3J/wD1UpOc98dfagYMePpSfpWt4V8Jaz431hNM0Kwl1G+I3eXH&#10;gAL6sxIVR7kivpv4efsl6N4bsf7X8eXsV6Ei82SwUmK3tyOSXkDAvj8B9a8XMc4wmWL9/L3ntFay&#10;fy/V2R34XA18W/3a07vRL5nzz8P/AIV+JPiheGLQdPNxbxuFnvJHCQxA9yxPJ9hk+1fTnhj4CeBP&#10;gjpS+IfGWoQand2zh1vLtGWKJv7qQgneeO4Y8ZAGKx/iH+1vo/h6zOkeArOK+8uLyo79lMVvBjgB&#10;IyuXwPoPrXy/4q8W6x421h9U1y/k1G+cYMsmBgdgqjAUewArwPZZtnn8Z/V6L6L45LzfT8PRnpc+&#10;Cy/4P3tTu/hXp3/rU9++KP7YV/qLzaf4LgOl26vgatMqvLIv+zEy4T6tk+wr5wvtQuNTvp7y8nku&#10;rudjJJPK253Y9ck1A3QYptfTYDLMJlsOTDQt3e7fq93+XZHlYjFVsXLmqyv+S9EKDgYAwPT0pGPN&#10;FNavTOMRmphJxTmpp5FADTmgGik70XGxDTW6U5jimtSuSJTD1pxOKYTyaBjaQntS00nmmMKQ0ZpC&#10;aBMSkY0hNIxpAKDimHrSg5phPJoGB60nccZHcUGmluP60hH27+xVbJ4f+C/iPXZB5PmX08jO3QrF&#10;EvP57vyr4jnuHvJ3uJCGkldpG9Msc/1NfbvgNj4P/YfvbxR+8n0u8mIfjmZ3Uf8AoQx+FfDvTgdM&#10;D8OOlfHZF+9xmPxHepy/+Ao93MfcoYal2jf7xSc/T0rL1TQLTVblZpVZXUYJVsbh6GtPPNNPWvra&#10;lOFWPLNXR4kZSg7xdmRwwRW0SxxRiONBhQOwpxanHkUytEkthb6sCQQQQDkcg964bXdHSC7KrlQ3&#10;zKVHY9j9K7k1i+JrcSWKyD78bYB9j/kV5uPoqtRba21OihNwlp1MLw/oS3F0sjuxSIhjx37V2E0a&#10;zxujqHDDBBrL8NRhbKZhnDSHr7VrE46UsBRhSoKy+Lcdecpz1exxOp6UtjcmNlVlxlGx1BqmqKg4&#10;RRXQeKZA08CfxIpz+NYNeBiaUKVaUY7I7Kc5SgmwzxjtSE+2aWmmsGWiKeYQJuIz2xmsq4nad9zA&#10;Z6DFbDKrDDAMPem+WiDhAD61jUhKel9DanJQ6amSkEkh+RSanXTXblmC/rWh26/lRx6VMaMVuN1p&#10;PYrR2UcRB27mHcn+lTdyaVqStklHYybb3CkalpG6U7iEFHXoKSg/L1OAOTQAHuPzNaHhW+V9SngU&#10;5Ty8g+4P/wBeufvL0vlIz8vdh3qXwzL5OuWp6ByUP4ijD4jkxELdy50W6Um+x6LmjIptFfcHiCs4&#10;pM4I7U0859e1Yuqa75DtFbAb16ydefSsKtaFGPNNlxg5uyNrfntRXJf25fH/AJeW/IUVw/2jR/lf&#10;4G/sJHsqDAqVRUakAVIHAr7E8VokWpF45qJT3p4agkeKeBUYYCnB+eKQEoNOA/Go8+lXNMsvt92k&#10;ROIwcs3oPWok1FNsVruyIwvAOOOxoBGKv6xfieUQRbRDFwAO9Z+fyrGLcldqwNWdh24DnOBXq/7O&#10;/wAJG+J/i7zr2InQdMZZbs9pW/hi4IPPJOOwPqK8/wDB/hXUfG/iOx0TSojJeXbhQcErGvUuxGcK&#10;ByTX1/8AEHxJpf7NfwktND0Qp/bE8ZhtAVG+SQj95cOAQTj19So6V8jxBmVWioZfgta9bRf3V1k+&#10;3W3zfRHu5Zg4VHLE4j+FT1fm+i/L8upxP7VfxfXzh4I0eXEce19TePjJ4KQjjtwxI9h61892mrFC&#10;nAUgY4NZM80txPLNPI8s0rNJJJK252YnJJJ5JJOc+9X9D8N6p4luBDpWnXWoSA4PkRllH1I6V6GX&#10;5bhspwUaCa01bel31b/TyscGOrzzGu6s1vsuy6L+upvW+uEZXdzV601We9nWG3R5picBIxk/yr0X&#10;4Zfszz3DG88WmWFFw0dlbEjd678ivoHRNG0vw9arDpmmxWUUYxtiiVSfqe9fK5jn+Dw03Tw8faPu&#10;tF9/X5GdLJ/aay0PBfAvwN8Qv4r0TxfcynRLzSpRcxIoWRrmPGDE2G4BUsM+9fR3jezt9U0SPVoI&#10;45ngXekpX5vLbrz+Rx7VBNc552StH6LzW1oN1DeW0loYyUUEbHHUHqMfjX5rmGOr4qtHFVErx6LT&#10;Tsfd5TSp0Kbwr1T79zw3WZZbwrcQFpSp2vhe3aorRnvHWJVDOf4Dwc1q+I7CTw/rFzYF3ihibMZH&#10;QoeVP+fQ0y18O3etpuhAhA6SOcBvpiu3mi1zp6HsXVOPK9LHoOl2E2m6bawybd4T5gDnae4q2HcH&#10;B4FZOlJd21jHFdlZJIxtJQ5zjoc1pI6tg9Ce1ebJO7bPDktW9yfIPIOHHRsVLaX1xb/cfr1Xsfwq&#10;qTg8/pS8glgSDisnBNWYRcou8dGdBb64jkCdPLOMbuoNWJLCC6G6M4J/iTofwrmoQzDBOfrU0c8k&#10;RykjIQf4TxXLKhZ3g7HfHGOS5K8eZfiX59NmtyTjeg5yKqygn5l6+9XbTXWyFmTd7px+lX/Ltb5c&#10;rtJI6jgis3OdN++h/VaVbWhLXszGVtygj8aRh+lW5tIlhJaMh19zz+VVJMjGQR6g8VspRlszz6lK&#10;dF2mrAxOQ3r6U8EHFMPKn9KhRyj89qq1yLXJVf52z0FSBty5BIquHDNuB4NSHJXihobRKDkc8igq&#10;PTioUkI4INSLIO/FKzRLiBTPIpm3BoSZSSM9Kk4xmi7RlKmhgFFPxkUFadyOUbSUuCDRSEFGM0UD&#10;rQNBjFIelKefWrNhb+fcAkZVOTSk0ldmtOm6s1CO7L1lELS1LuMFvmasHULeO/eSWQYfkh+4Fams&#10;3yR4iZwoHLc/pXPTTyXziGEER92P9amhGTftNrnfjZpcuHhtH8zLeIByA28DjdTSmO1Wbm2a2IR8&#10;DIyCDwa3NE8PGUi4u1KrnKxH09xXpTrRpx5mzio0J158kEU9D8PNqJWacFLUc4PWT2HoPetjWdbj&#10;0mH7NaKpmAAAP3UH9ag1zXxEptrTGcYaRTwo9F965kkEnJz7muWNOeIl7Srt0X9f18j0J1oYSLpU&#10;NZdZf5EcrNLIzuxd2OWY9SaRTtp5wKYSK9PoeOx6yYNTrIDVJ2wKb5xU0ctxpmkDmiqcd171Ok4P&#10;WocWirolopAwNLUjCiiigYUUUUAFFFFABRRRQAUUUUAFFFWdNszfX0UX8Odz/QVMmoptlRi5yUY7&#10;s6DQYF0/SzPINrMN5/3e1c1cTNc3EszHJdt3510Hie88u3jtU+Uvy2OyjtXN1x4aLlerLqehjZKP&#10;LQjtH8woooruPNCiiigAooooAKfDGZpo4x1dwo/E0yruixebqluOwYtz7Amom+WLZdOPPNR7s1vF&#10;coS3toxxlifwA/8Ar1zlbXiuQvfRp2RM/mT/AIVi1hhlakjrxsubES8tAooorqOEKKKKACiikJwK&#10;AFqGWTANNknA9az7i62g81pCDkxbhczDBrBvJgSeamu73qM1kyyFz17161GlbVm0YCbjuyKsw3JX&#10;vVTcAaC4ArraTNLG3BqG0dauR6kMdRXK+fjuaRrzA6mueVCLDkudf/aajqwFMfXEQfeH4Vxj3p9T&#10;UL3p9SKj6vEapHXy+IkH3W5qpN4jIBxgntXKPek9yfrVaS9NWqMF0NFSSOhv9ZluQAJNh75GaoRX&#10;+y4ji87dLIwQH6msWS9Prms29mlaVZoiBIhyOe9KUVH3oo6IRv7uyPT7SKOxDMrs7twWPWvTfDWp&#10;weLfD0tpOwaWNfKlI6/7Lfp+leA2Hjm2uRGl0xgnxyx4Qn610nhzx3aeHtYhvBewmDO2ZBMuGQ9e&#10;/UdR9K4cVhliaXNB+8tV8ugqHPQqe+tHoy9q0c+lX81nMP3kTYIPcdm/Ec1zU/jLTI5jE10quCQf&#10;lOMj3xivQvjnpMmreCxrujMszRRq8kkJJL2x53KR1xkH6bq+XJLkYwMrU0caqlNNLXr6nT9QSk+Z&#10;6dD1HXfGNpa2Mv2e4SWdlwqrz171x1tqJuIskAMtc01yQB/EPcVd092jjdicFiCM10QrSqz7I09h&#10;CjDTc7G20Oe5iWR3SMN2YZJFaumaWthOJnlEzqCFAGMVh2/jFVjAmiO8DBKc5qZfGNmedsv/AHyP&#10;8a9eKpLqedL2rurHWLccdeRThcYrmI/FNnIRmQp/vCr1rqUV5H5kMgkTpla3UYy2ZzOLjuja+0Z7&#10;05Z/esoT4709Z8d6HTJNVbgetPE+B96stZsnriqmq388FsBaxyPI/wDEq52j1rKULK40ruxd17VV&#10;gt2twQ0rdRnoK51JgBWU0zq3z7wx5Ifr+tSJcggAmua6O6MFFWRqLKCR/jWzoFt9qnMjf6uPt6n0&#10;rnLVWu5ljiBZicdeldxZRLZW0cSEcDn3PrT1aM6kuVWRrLIPp7CpFlHvWesuKmWTmsnA4S8slSpJ&#10;WeJKlSX3rJxAvh6eJKpCT3qRZeazcQLsc2DUvnZrO830p6y5rNwFY0RKDTg+azxIR3p4lPrUOBNi&#10;7uzS5qoJsDvT/MyKjlBqxI/I61AzYpTJmoyQetWkNAxFRsRQTg8VG7cVqkMazDNRtIBQ/NQtxmtk&#10;gHl6az571WkkIqBpiO9bKFxcpdL+9J5tZ7XGO9MN0PXFX7NjsaZlxTTLWb9q9Dmj7WfWn7Nhymj5&#10;ue9Hme9ZpvM96b9r9Car2bHY0/Nx05pRMT2xWV9sx3pwvfQ80eyYcpsJNitCyvjGRk1zIvPenrfY&#10;/irKVDm0Jcbno1jqQ2j5q2oLlXUfMK8st9XaMjBJ+tbFp4nC4DEivHrYGT1Ri6b3R6GJB65FPDA1&#10;ylp4ojYAFh+NasGswyAZcD8a8ueHnDdCTktzWpcVTjvonAw4qwsyseCD9Kwaa3KU0SYpKTeKXIPe&#10;pLuLnFGSfekqW3t2uX2jhe7elJtJXZcYynJRirsSGF532pyR1I7VphYtOh56nk/7RpztFp0ICj5u&#10;w7msiWVp3LPz6c9K5tavoev7mBj3qP8AD+v60Flna5kLseM8DPSkU4/pSUldNklZHkOcpPmk7skD&#10;e9PDVFuoDUrFqRNu+tG6ot3vSbqViuckLUwmk3Uhp2M3IDmpLa5a2ckDKnqtRUU3FNWYRnKElKLs&#10;zXliiv4NykFgODWVKjxPtdSGp8Fw9s4ZOR3X1rTeOLUIQVPI59wfSuZXpPXY9VqGOjeOlRfiZFJT&#10;5YngkKOMeh7Gmd66U7nkSTi3GW6CiiimIKKKKACiiigAooooAKKKKAHKSrAjsc1paoN9sje4P4Vl&#10;9K1iPP0zH8W3+Vc9TRxZ6eE9+nVpd1f7jJ/z1oIoByAaK6DzCVJpojlZT9DzUy6jOhyxVx6EVWBz&#10;Q3Ss3FPdHRCvUh8MmvmX11c8Zi/75NTf2hbP99tuexGayOO9L+lQ6UWdUcwrx3afqjV8izuDkBSe&#10;vDYpr6VG33WKj8xWWfoKcHZfuuV+nFL2cltIr63RmrTpL5aF5tKdfuuG9iMVA9jOM/uyQO4IpqXs&#10;8Z4kJ/3uamXVZcjciMKLVF5ivg594/iVCpjPzKV+oo3Z7GtEatFj542B9uaeLizuDyEB/wBoAfrR&#10;zyW8RrDUZ/BVXzMvd+FNJya1msrWc4VwD/sPUb6QoPySMPrzTVWJMsBW3jZ+jM3IzjNFW30udejK&#10;w+tQtazIxBjY+4HFaqcXszjnh60Pig/u/wCHIicUwnFOfK8EEH0NMbpVo5ZaDGPFZGonhq1nOAaw&#10;9UfANdNFXkckjk9YYtuC8muO1DS2nY5U13rWJnO4DJPYUiaH50qxqpd3OAqjJNfS0cSqKPExeI9n&#10;7sdWeTXPh3cw+XB6V6r+zhpv9nnxDkff8jHvjzK6nT/hVFMmb6bYxGQkGMj6kiul8N+D7Two1y1r&#10;JK4n27hIVONucYwB6muLMc6p4nCzw8Xdu3po0z28ly3MoYunia9Plhru1fZ9D4v8U6IYdb1E45+0&#10;y/8AoZrm5YzE2COK97+Ifgu40zVbtp4QolkaSNxyrgkng/jXk+u6T5eeAPev0jLsfDEU42d9EfMR&#10;xElWlSqq0k3dP1OZzjFFIylTj0pua99anePzSbs+wPc9qaT6mum+HXgW7+Inie20m2EkcRxJdXAU&#10;4hiB5PTgnoM9SRWNarToU5VartFK7ZcISqyUIq7Z6N+zX8M/+Ei1YeJ9QjA0+wkAtVb/AJazjnP0&#10;T8iT7GsT4/8AxPPjvxKdNspCdF01mSNh0mlHDSdAcfwjtjJ716P8ffHlr4E8LWvgjw+VtZ5YBHMI&#10;Wwbe39OCCGf+W49xXzHwvQYFfJ5TRnmWJeb4lWW1OL6R/m9X/m+x7uNnHC0VgaT85Pu+3yEJJ/oO&#10;wppzTqaTX26R4Iwnmmt0px60wnJqkSxlIxpxGKYetaIQ0imE09ulRtxTJEPSko3etITjtQO2ojdK&#10;ZjJpxP1ppyD0P5UBYKSkLcUhJ496AsK3Q19S/Bc4/ZZ8Vn/Z1D/0XXyu2QOnHrX1N8GDn9ljxYMj&#10;7uoc54/1dfJ8Tf7pS/6+0/8A0o9vKV+/n/gl+R8r5wKWkbkdD25IxSL+NfWHiW0EY80pbgU1uvWj&#10;GR0P5UygLUmaSjp14pCAtQOevIpp4PPH1NKGAHUUDNTwt4t1jwRrA1PQr+XTr0Ar5kYBDD0ZT8rD&#10;2Ir6j+G/7VeieKLX+yPGlvFpkzxiE3ZHmW1yW4O5Qv7vPvlfcV8hNLHn/WKMf7QpUdJFwjK559+P&#10;SvEzPJsJmkf38bSW0lpJfPr6O/yO7C46tg3+7enZ7fd/kfWXxO/ZK03WIG1TwRNHYymPzF0xm3wT&#10;E8gpIWOzP4j6CvmHxF4Y1Xwnq8ul6xZSWF/F9+GTGMHoQRkEe4JFdN8Ovir4u+Gl0r6PcSy2Rzu0&#10;+53vbOT32gjaeOq4r638GeOPDXxz0U2WsaIFu40BltdQtwyhiOWic5/Pg818zLF5nw/H/av39Bfa&#10;Wk4+t9/nf1R6bp4PMH+6fsqj6P4X6dv60PhiDSriVc7Co9TTZ9MnhGSM47V9oH9lzSE1RTbX8yab&#10;yWjlCtMpz0VsYx16gn61Pe/staBPNERqV+lv/wAtU/dliP8AZO3j8jXT/rflt1q7Pyf9X/q55f8A&#10;ZOauTXslZO3xLXzXl/Vj4ksdOutTvYbO0tpbm7mYJFBEu5nYnGAK+i/hf+x/e37Q3/jWb+z4FbJ0&#10;mFg8ki/7UqthfouT7ivU/EHi7wF+z5prW+maZFNqnl7WiskQzsQMgzyEgjPHXJ54GK+WfiR8dfFn&#10;xLlZNQvDYacRt/s3T3eOAj/bGSXP149AKmONzPO1/sMfY0n9uWsn/hX6/iegqWDwL/fy9pNfZjsv&#10;V/16H0R4p+PngP4KaX/wj3g2wh1K5t3KNaWjtHDE3dnlIO4564yfUivmH4hfFXxL8TroS69qDTwx&#10;uWgtI1CQw59FH3j7tk+9cju6dh6UjNXt5dkmFy9+1Sc6j3nLWV/0+WvdnHicwrYlcj92P8q0X/BE&#10;9+M009aUtTN3NfQHmitTaQtTaQx+cU0nJpKbSEKxxTGbigmmsaegIC1IDSUtIbGsaYxpx5NNbrSE&#10;ITTCac3SmnpTAbTWNOpp60DEzzRSY5pScUXEMpGNOpp5NIBAeaYaXoaSmMQmo5W2Rux52gmntwau&#10;aDYNq+vaXYIQHuruGBc9MtIq8/nUyainJ9B2bskfanx4UeEP2QNJ0n7zS22nWRPQ7vkdv/QD+dfD&#10;hP49Ofwr7T/b11JbHwT4T0qIFFmvnlCrwu2KPbj85BXxUxwcDpXyHCicsvdZ71Jzl97PbznTFKmv&#10;sxS/AB1NIetJuxSE819ieGKTim0U3NTcQpYVmeIGC6ZJ7lQPzrRb36VgeJrj/V24PTLsP5VyYqah&#10;Qlfrp95tSjeSLnh8400AdC7GtDPI+tZHhuXdaSx91fP4GtYcinhJJ0YtdgqK0mcZqFwbq9mlPdiB&#10;7AcCqlW9RtzaXsqHudw/GqlfKVOb2kube56UbWVgplPpp61myhKRulLSN0oASiiikA1jSUp60lAB&#10;SE9qWqt7c+SuF+8f0pNqKuyknJ2RJLOkI+ZgD6etZ1xePMSBlE9KgbnliWbPU008nPNcM6spaLRH&#10;ZClGOrF7e3pT7aYwXMUg6owb9aZnimYyeOtYp8rujVq6serg7sEdCMij9aqaTcfaNMtZOTujGfyx&#10;VvPQ5xX6XCXPFSXXU+Was2jP1i/XT7F5dwDH5Vz61xkV3HM5VSS3U57+9T+MNR+16l5CviOEY46F&#10;u9UNPgPMjDGeAK+RxuJdbEckNo6HrUqKhS5pbsvYopcmiucZ7gAaevFIqlhwM0rggevbpX6mfMMe&#10;rcU9STjAJyM8VXViOD34+tbdw0ei2AtsCS/nUGVz/wAsl7KPes5T5bJK7YlG+pnc5Pp60oyKr+bj&#10;0HvTlkLAjr9Oa0uxNWLIeur0fTo7HSXubuf7IJfl29JCo9jWXZWkOlQJeXiBp5MCG3PP4kU3xJqE&#10;t1dIkp4jXGOQq1w1G6z5IOy6v07Gqjyq7K961ss7fZWkaLqGlxmot+AG645707StM1DW5xBp1jc6&#10;hIeNltGX/UV9E/AH9mbWLrxNaa54ts4rbSrIiWOwkyzzyjBUMCuNoPJ9wB0zXHmGaYTK6Eqleaul&#10;tfVvsl5m+GwdXF1VTprf8PM7/wCAXw+svg18Pr/xr4oCWV/cW/nSNKMNa2/VUwcEO5xkdztHavBv&#10;E0vi/wDaA8b3erWmmXMkDnyrYMjLDbwg4VcnPPdsdWJNfafjPSdO8T2sen6jAl3Zo4kaGQbo3YdN&#10;w74PP1qpZ2dppMKQWFvBawr/AARR7QPwGBX41g8+lRrVcwnT5q9TRN/DGPRJb/l+LPqcbRjywwdJ&#10;2pw385d3/X6HhHgT9lO1t7dbnxVctc3JP/HraNiJR75Fe3aB4Y0nwrYpa6Ta29nAo5KKFJ+pA5q2&#10;zt0M3/fXApjOxQgpkHj5RmvNxmY4zMG3iKja7bL7jCnQhTXuotfaAi8bc9RjJFV3n+cbfkz1yKrr&#10;g4G91wMdaVwpTBkZvrXnqCTOmyFkklB/1qbc/dyan068+yXqTdATh8dwapeXjqC47HvS7kX+LA6Y&#10;NW4ppo1jLkalHdFzx94UTWpLLUFIxCdswHV4zyMfQ/zqioVFVQioq8KF6fhXV6TOuo6a0D4JUbG5&#10;/I1zV1bNBK0Tg7oyV9q5sPN29lL7J6eM99RrL4WvxI41IYEA4PXFPI3tkKQO2aFi8vDeYOe1OVgo&#10;AzzXUzzbkikY+b71PUA/jTUKdWOfpQW5GCMVmxXAs0LdQfpUwmDEHG0d6jYKSMUZEZwcGk0mMlcg&#10;NuAyKkSUxEMCykj72eahAUjG7g9hUiEH73JAwKhoL2NO21llx5mJFH8X8VXkkttQXGQSezfeFc7k&#10;IcYFPViHHAU+ormlRT1jodtPGTiuWfvLzNS40l4zmFtyj+Fuv4VnSoyN86lPZhirNvq81uwV2EqZ&#10;/i5NaSXdrfLhsA+jgZrPmqU/iV0beyw+I/hS5X2exh8SAFQAKUHKkZxWnPooGWgYBj2Y1mXEElu2&#10;ZEKN79DW0Zxnsziq4erR+NaABgdz7GlTDEfyNQySlE3uQo6kkgDFVzqdmrf8fkAPtKv+Na2b2MUm&#10;0TONspHSpVlOMY4qo19aFt4u4WXGM+YOtPivLZjkXMR9t4q+V21Q2tNS1HKASDUy/OM4x9aqpJbb&#10;8+fET7OKtJNGx4kQj2YVjJeRDQ/bxRspwZT3H507co6kD6ms9R8qISpFIc8VKZYwD8wP0qrLchl+&#10;XK+5qldmVTkgr3Keo3bjMcROehI9a3LUf2Ho5llJMm3e2e7dhVLSdPW5vBK33Ijk57mo/FNy9zMl&#10;rHkqvLD1Y9vwonapJUl6s7sLL2FCWKlu9I/5mIWkvrgscvI53c9BW1bQC2iCgc9z61DY2YtlAxul&#10;bsOv0Fb1pZrbIZZyoIHUnha0r1klZbHPQoTxM9NurK9poqPOLi5UNsHyIe3uaz9c8RCTdb2rfIQQ&#10;8gPX2FVtd8Qm9JgtmZIBwzdC/wD9asItj0/Cro4eUnz1fkux1VsTClH2OH26vv8A1/wxLuA/KmMw&#10;qIye9RSTYPWvTUTybk5b3pjOB3qnJchepqtLegd62VNsDQeUAVXebHQ1ly6kB/FVOXVgP4q6o0Gx&#10;Gy1xtOc0qamEPLVzUmsD+9VaTWV/vD866Fhm9ykmdxFqqn+LFW479W6MK83/ALdUH71TR+JSnRqy&#10;lg+zLUWekrcq3UiphKp715/b+KRwC1adv4mjbALVySws0PlZ124UtYUGtI4yHFX49QDD71c0qcoh&#10;Zl6ioFuVbvUqyKR1rOzQh1FGaKQwooooACM10nhm08q2kuXGPM4B9F/yK5+3t2u7iOBeWdgPw7mu&#10;m124Gn6WsEXys42L9O9cOJblalHdnp4KKhzV5bR/M53Ubs3t9LL/AAk4XPYDpVejGM/nRXZFKKsj&#10;zpScm5PdhRRRVEhRRRQAUUUZoAO4rX8LJv1Bmx9xM8+5rHLD6V0XhKPi5kGDkhR+Wa5cS7UpHbgo&#10;82IgZ2vS+bqs3XChV/Ss+pL24WW7mfkbnJ5+tQGVfWtqa5YJHNVlz1JS7tj6KiNwo71E94B3rZRb&#10;My1mkLgdTis2TUlUferPuNcSPOWzWkaUpDUWzda5UZIyaqT36qDlhXL3PiQtkJkVlT6nJKxJY11w&#10;wr6mqps6i61hFz81Y11qxcnaTWK91uOck0xpyfau6NKMTZU7F6S6LHJJzUTXFUmmx3phnx1rXY0U&#10;S41xz3qN5+ODVIz88VEZ+etK5XKXmuDULXB9aptP71A859TRcqxbe5PqTUL3JPrVRp8VDJOcVNyk&#10;iy1zk9agecnvVZ5SB1qBp/epuVYtPMfWqd1cHyZMHBx19Kie4OTzVaa4QDDsMGpb0LS1M2S5znox&#10;/lVaaUFfSnajLGJh5eMY/hrPlnK5PPHf0NeVJcsrHpxd0mfSn7OHj6LW9KufCOplZWhRntUlwRJA&#10;fvR4J5xnpjoT6V418VvBM3gDxnc6aAz2cv76ykI+9Ee3AAyp4OPQVy+g+J7zwxrllq1hII7m0lEq&#10;qejY6qeejcgj0NfVPxE0Wx+NXwxs/EGjKJb2GI3dpwDJjH7yE4zzwRj+8orzXahX5toy39Td6w80&#10;fK8Nvs2tKfmxkKKseef/AK1U3kIY8FSefm6/T8OKjLl+By3ZfWvo4xUdEeW5OWrZp26y3UgSJS7f&#10;y+tbMfhqZkzNcKh/upz/AIVb0uzTSrbAI8wjLue//wBarS3IkQOrBg3Qgg5r3aWCil+81Z5867v7&#10;uxnL4YUP81zle+Bz+Fb1pGllbpFEMKo68ZNcvrPiZ7C4EFtsZ1++zjI+lVI/GV0py8UTfTI/rU82&#10;GoyaW4nGrUR3IuQpGTjPTnrUolHc4rzG51ie+ufNkchh0CkgJ9Oa2LHxc8ahZ0MhAxuU4P40RxVO&#10;UmnogeHklod2k6/j71Is54xnA5ri5PGI/wCWMBb/AK6mqNx4ku7tSpcQoe0IwDUzr0ls7kqjN76G&#10;7rFyNU1VY7b94yqFLA96vWvh3IHn3B+kdYPhW8RL91bAZ04bHIIxxXXLN17HPNRSpqonNlTbp+6i&#10;3YWkOnjESkn++3LVfS4yc461mJOKmWUdjWrppHO7vc1FlzUqSHHWstJsVYSesJQEaCy1MslZ6zCp&#10;Vl96xcBWNBZcU9ZaoLLzUiy1m4E7F4SZpwkqmsnvTxLWbiItiWpFlqiJKcJcHrUOAjQEoNO8z0qg&#10;J8etSCYYqHAVi55nvSFqreZnvSiT3qeULE5amNimeZSFs0JWCwhPtUD881OTiopFHUVrERUlqnNV&#10;51zVaVK6YMaM6U4qu0mDVyaPFUpkrthZlDGnweKb9p96rygqTiqzylTzXSoJlJF83R9TTTcH1xWa&#10;bjnrTTc4rX2RVjU+0n60guWz0xWX9pwc5oN0TR7IDXF0fr9aeLo/SsYXPHU05bn3NJ0hWNoXWOpp&#10;63eehzWMLn8aeLkH/wCtWboiNpL1lPBNWY9Xmi5WRs/XFc8tz708XPvWboJ7oTR1dv4muosYlb8S&#10;TWvZ+N5o8b+T6g15+Ln3p4u8fxVyzwVOe8SXFM9csfG9vOoDkqffFbtprNvcgbHBJ9K8KS+K9Og9&#10;66rwRpGpeKdQC27NDZxn99cHIVR3UHu3t+dePisupUoOo5cqQo0HOSjDc9esojfvhMFR95s9K1pb&#10;iLToVUcMei9z9a53xF4q03wFpsVsg866IxHDuBY/7b85xx171wq/EV55WlnbLNyfb2r5yngq2LXt&#10;Ix9zp5nqtrAQ5Ya1Hu+x6NLcNPIXY5J9O1JnNcTB8Qrc4DZ+uB/jWraeLbK5IBlC59eK2lhK1Nax&#10;PGc5N80tzosUYqrb3sVwu6Nww9jVgMG6GuVprcalcWiiikUFFFFAgooooGFFFFAgqSCdreQOn4r2&#10;NR0Umk9y4ycHzRdmbP7rUIcgZI/SsmaF7dyjj6HsaIZ3tnDJ+K+ta2YtRt/cevUGubWk/I9f3MfH&#10;tUX4mNRT5oXtpSjjr0PY0yulO6uePKLi3GW6CiiimIKKKKBBRRRQAUUUUDAnAzWrpbeZasp6gkVl&#10;Vf0diHkXseRWNVXiz0MBLlrpd9Ciw2sw9Dikqe9TZdSD1ORUFaxd0mcVSPJNx7MKKKKZAUUUUAFF&#10;FFABRRRQAv6Uh560UUAHTpxT1nlQ8SuP+BUyik0nuUpSjs7FtNTnXGSrD3FSpqx48xD/AMBNZ9FQ&#10;6cH0OmOMrw2l9+pq/wBoW03EiED/AGlzQYbGf/nn+BANZTDIqJwOOAfqKj2S6M1eYSa/eQUvkasu&#10;iQyA7ZHAP0IrF1DwjczEmOaLb/t5H9KfJcSxL8sjr/usRWf/AMJFfWkwUTb1z0kXNdFOFdawl95z&#10;zxGBn/EpNejGy+G720TiAyHpuj5rZ8KaKYEkup4ik7naquMFQP8AGq6eLp0wZYI2GP4SRXSafMLq&#10;2inC7fMQNj61GIq1lDlmt+xGWYTLq2L9tQm5Sj0a26XLCqVNDDcMCnUV5h9wYvifw/F4g0ia1lVS&#10;5GY2P8LdjXyx4r0toJHVkKspIYEdCM19fSHC5964bVfhP4f1e+lurp7gvIxZ0EwC5J57fWvpcmzO&#10;OAk1Vvy+SufD5/ktXH1qWIwqXMrqV3a63XTW2vyPizUY/KnPoTVMkDuPzr6/1D4UfC2ykxfyWUTn&#10;tcajsP5FhVQfDv4OR/N9p0fj11RSP/Q6/Q4cU4blVqNR/wDbpwQyWuklKpBP/EfJsUck8qRQxtNL&#10;IwRY413M5JwAAOpPTivqzwxpen/s8/CyfVtUWN9ZuQHlUY3SSt9yFTgHC9T/AMCNdj4e+HvgOzjt&#10;9X0nStLkSI+bFfRhZAu3+NX5HGOoPGKra34w+GfiSOFNW1nw3qccJLRpdXEMoU9MgEnn/wCvXzmZ&#10;55/a0oUKdGfsk7zSWrtstE7fPX7j2sHl31JSqyqR52vdd9F5+f8AXc+Mdd8QXXiHVrvU9SufOvLm&#10;QvI7OSPYDPYDgDsAKz/Pjx/rF/76FfYcnir4NadkCPw2wAxiCyjk/ktVj8R/g0vItNIJH/UJH/xF&#10;fS0+IKkYqNPA1LLbT/gHlyyuDbcsTC/9eZ8kKC/3QWHqBStbTH/ljJ/3ya+sZPjr8LtH/wCPWxVs&#10;f8+unKP8Ki/4aq8CLwNO1UAdvsUYH/odarO8xnrTy+bXm7ELL8KvixMfxPlmDQtTu/8Aj30y9n/6&#10;5Wzt/IVbHgTxO43L4a1kr6jTpiP/AEGvppv2tPBcQ/d6ZrI9NtrEv/tSoT+194YBz/Y2tEeuyH/4&#10;5U/2xnT+DL382UsDgF8WKX3HzdH8OvFs4/d+Ftaf6afL/wDE1IfhZ41PTwjrf42Lj+lfQl1+2HoQ&#10;/wBRoGpMexmaNf5May5P2yELnZ4YJUdC13g/+g1pHM8/lqsCl6y/4JLwmWrfEP7v+AeK23we8cXZ&#10;wvhTVY/+utuU/nWrF+zt8QJ1BGguoPZ5o1P6tXpN3+2Pef8ALt4bgX/rrcs38gKxZf2xPFe8mLRd&#10;HVewcSk/+hir+t8R1NY4anH1l/wSPZZXHerJ/I5iD9mfx/O2G0iKIestygH6E1pw/sleO5lBLaRD&#10;7SXT5/RDV5/2xfGDD5dI0RT6lJj/AO1Krv8Ate+OGOVtNET2+yyn/wBq1Ep8US2hSXzuWllCespv&#10;5CL+yF45J5u9EX3+1Sn/ANpVOP2OfGTD5tX0JD6b5if/AEXVKb9rjx3KuFj0eI/3ktHz+shrIuf2&#10;nPiDO5I1aKH2itkA/UGhQ4olvKlH5XByyhbRmzp4/wBjbxaXHma3oqp3KGYn/wBArWtP2Mb8/wDH&#10;z4ltlP8A0ygZv5kV5vP+0b8QJk2tr7r7pDGD+i1jXXxo8d3bZbxZqqd/3VwU/lWn1XiOppLEU4+k&#10;f+AR7bK47UpP5ntw/YtUOpbxSdvcLaD+rV6x4M+D9r4S+Guo+DzqE91a3wnElztVXUSrtbA5HHav&#10;i9/iz44Yc+Mdc/C+cf1r6P8AhR4k1jVf2a/FGp3uq3t5qMS3/l3k9w7TLtj+XD5yMHpg189nWCze&#10;nh4PFYpSjzwSSjbVvR7dGengK+BlVkqNFp8stW+ltV8x4/Yx8Kbudb1w/SSAf+0qnX9jvwPGP3ur&#10;a0/+9dRL/wC06+V3+IPil1APifWyO4bU5z/7NVG48Rardj9/qt9Pn/nrcu38zXuLJ87fx5g/kv8A&#10;gHnvHYDphV959an9kb4eqMnVNXwOpN/GB/6BSp+z18JdK4udTD7ev2rVUH+FfHpvLg5zcSn/AIGf&#10;8aidy4+Ylvq2a1/sPMpaVMwn8kiXmGFXw4WPzbPs4fC34Gx8G80YkdS2sjP/AKMqeHwd8CdOA3XH&#10;hiTH/PfUY5D+r18SGFM/cUD0wKNir0A/KpfDdaWksfV/r5j/ALVprbDQ/r5H3Jj4CoNpPgc4/vm2&#10;J/M1C+ufAfT87Y/CDY7Q2kL/AMlNfEJxngY/GhumckfrWf8AqqvtYuq/n/wSnnD6UIL5f8A+0z8T&#10;vgXH8n2XQyB6aOpH/ouoZPjf8GNL/wCPbTrNsd7XSEX/ANlFfGOc96Q4B4z9M1r/AKqYX7Vao/8A&#10;t9kPOa3SnBfI+zYP2rvhvDMILbSdS9AY9PjVf/QxXaeFPjb4a8U31va6fa30Ms7hF822RBk8DkNX&#10;wJp7hLyMn1r3j4U6m1rqtg8KeZOsqGNF6s2RgV5mZcL4GhQlOlzc1nvJv9DzMXxHjsM4OKja6v7v&#10;S6vbXe17eZ9mJ978KWQZAxjOe9MVwD0/L8KWRwF54571+On6wfNX7VPhyCDULDUkRVkuoWSXAALM&#10;hGCePRsfhXyZep5d1Io6E5r6i/aQ8XW+v60ltbSiS2sozGHUgq7k5Yg98YAr5ev2D3bkdK/oLhqN&#10;SGW041d7fhd2/A/GsRVp1swxE6Osebpt0v8AjcqUHpQetIxzX1FxiVH/ABU89KZnmmgENJSk0hOK&#10;CgpueaXdTCakVgPWmHrQWpCaYBQTikJ9qaeKQB0ppPNBOaYaYCs3FMZuKUmm0gsGeKaTk0pNN70D&#10;AmkoPrSUXAbnmkJxSmmnrSuAHkUlGcUgPNFwGP8AexXffADSG1z40+DLYIJFGopMysP4Y8uT+G3P&#10;4VwLHLV7l+xjpH9o/HKynKF1sLK4nz/dYqIx/wCjDXmZpV9jga9TtGX5NfqdeEh7TEU492vz/wCA&#10;db+3xq3n+OPDGmByfs+nyXDJngGSTaD/AOQzXy4xwea9w/bI1c6n8d9UhDh47G1trYY7HZvI/OQ/&#10;nXiDda5Mhp+xyvDw/up/fd/qbZjPnxlV+f5aDCKSlPWkzivduecBOKbSsRim5oAD1APTNcXf3Bur&#10;2aU92IH06V113J5dtK3TajfyriVJZcnqRmvDzOfwwXqdmHW7NLw/OUvvL7SLj8a6bGOR1rkdIJGq&#10;QEf3v6V1m6t8td6TXZkV1aRj+JbQSW63AHzIcH6Gubrtb5BPaTR/3lI5+lcT3+nFcOYQ5aqmuptQ&#10;leNuwtNPWnHpTTXlM6BKRulLSN0pDEooozigBrUg5NKetIRmgBruI0YtwBWNLIZZS7Hk1e1GTlU/&#10;E1nH5c/WuKtK8rdjspRsuZiE0lKR3pK5zcKQfe/Glpp70DO48H3Im0cIWy8LFWHp6Vc1vV00m3Jy&#10;DOw+RM8/U+1cBb3k9oxaCZ4SepQ4zTZppLmTfLI0kn952JNe7HNXDDqlGPvJWv8A11POeEUqjm3p&#10;2GEmSQM3JLZZq2EdXA2kbQOMVjMecDpjtSwymNgQcDPSvHp1OR6nZUhzrQ29tFIpJUH2or0dDz7+&#10;R7gs2K3tNTw/q9hDbTT3GmaqpIW4mZfs8ns56qfwNco7rEfmbb9TVrTbG71y4WDT7Se9mkO1UhjJ&#10;z+JGK/RqvvR+Llt1/rofPR0ex0Vro914a1A3d7bpPbWwLJIvzwysR8uG7+v4Viot1qc7OkMt1PKd&#10;x8pCzE/h/nivYfB/wO+Jv9nQxHRY47WV8yW+oTxumMHB2bq9S0L9l2+FqWl15/D8rffj0yMfkGzx&#10;XztbPsFhG3Uqxb20d/wV2dccPOfwo+XB4S19kLjQ9QKDnJt2H6GtbQvhp4n1m4RY9HngwwP+lRsu&#10;eewwa+zPCvwI0Hw28c1zeajrtyvO/UrgyjPsuK7q3t7TTk2W9rFCnT5VC18zieM7Nxw9Pm83dL7t&#10;zojgW/iZ8naf+y/408Qaqt7d3OnWNoCNschfftHtt4Neo+Gv2UPDGnXBu9ZmuNZuCcmOVh5Q/Dbm&#10;vZbe+aViCm0DoVPFPd2kUA/MpP8AA3Jr5PE8RZnXXJz8i/u6fjv+R3wwtOPS5T8M+CdG8PlLfSNI&#10;tbBR3hhVTj1JAzXU394NMtVSNWZzwFXkj3NJZWyaRZtJISWIyxY5/CsS41BbuVpZJCCfuqD0FfIy&#10;lPFVHObbS6u7ufRxj9Ro2j8cvwX9f1oQiVmbGSpPPzUoWWTIK5Ud14qvLqEYBUKd/Yk1CdSljX1H&#10;pXaoSeyPLUGzQMDuMlUA6c9aVIo14c4+hrLGpMehNMkvGPU1fspPRmipM2c24kwFVvens0Kf8swa&#10;wY7raeDUzXh2jnNJ0WV7M2BNCP4QPrTC1sxyUU/UVlLNvGSaVpgVxU+yt1K9kdDpU0VvcDy9u1/l&#10;I9fSp9b09ZXWY8FhtOPUVyq3Rj6HHuO1ddZTjWtHIJxIRtJ7gjvXJWg6MlUTPRoQ9rRlQfqjCawP&#10;BXBFNe0lUcpke1QyXLxOVbIZSQR71Yi1IquCMn3rq9+19zzHTkiAgqcbCD70qqD2xV37WjjLYPtS&#10;/uZh0pczW6J95boqeUyjK4x9aaADneDnFWjYoTlHIP1pj20g4A3D1FHMhcxEAABjrTgSRwDx2pTE&#10;y9VwaOTg9D3oHzJjg4fhuB6mlzsHJDD1FJgKfX60qjC8DIpMBQCy5HXsaUfvcrkZU9e+aRMZ2k4z&#10;QydCMgrwfepAt2+pXFrgbt8Y/hbn9a1ItStrxSrjaMc+YAV/OuX1DU7XTod1zMIgegxkn8K5XU/F&#10;k10kkFsphjIwZA5LEe2OlJYX22qVvM9LDVq60Wq8zt/Eng86zAHs7xrc44jLfuj+X86881Xw/faL&#10;KRcQOiKeZgpMZ/4FiptJ8Uatozp9nlaWMcCCXJQ/h/hXoWkeJW1S3KapYC2Rl5ZiGR/+AnkfrXRf&#10;EYTR2lH7n/X3nqXo235fyPLI7kRsvI2E8g/zrWtbcOxOQAehxxXa6r8PtL1cme1Y2bMOkIBj/wC+&#10;f8MVgXfhvUNBYl4DcWy/8toyMf8AfPUV108ZTrKydn2ehyYijOMeaKuRxWYbB4IHXFakNhgDBwvX&#10;ms621IEMDCSPdq14LxHUA5UjsaxquZ81Wc1uSiIKKcAB2H5UpORxzSZrkOBthx6Y+lHLMMAls8D1&#10;NBNaWjWgmlEzDKL09zUTkoRcmb4ejLEVVTj1/IuDbounE7dzAZIH8TGsXToHnkkdvnkLEA+9XtTk&#10;k1C8FvCNwj7g9+/5f1rQs7OPS4DyWY8lj61yKXs4XfxM+klB4qtyQ0pU9L+fUSK3j0+IzTFVIGSx&#10;PC1zt/qEviISJbuIrRTjnq5961b25a8BVgBH3T1rIIWzbbGipGecKO9bUY299/F+BlXxEXH2NDSP&#10;5/1+JhXMUlvK0bLgr6ciqrSn6itnXd8qxyxqHZRhgPSqFlpv9pncVMCdya9mE1yc0jzXTaVzMkuQ&#10;AeenFUJb3AJLVr+IPDbWsavbOZMnkMRXC6ncT2pbepAFephowrK8WZGlPqYBI3Vm3Orhc/NWFeX0&#10;6wCYrtiY4DE965i98QHcQW/AV6ipwhuaRg2ddc68qn71Zk+v9fm57D1rlHu55f3jEQw95GPSs668&#10;RQWZZIGE02Pvvx+VTKqo7HTGjc6i58SYJG7oaz5PEe7+I4rj3uZp2B5w3PHerdtYyydeO+c1zupK&#10;R0qkludCPELE8MMe9Txa0zHg5rJt7OJGxIx6djUxRFfCElfc1nd9y+Rdjeh1Z2xWhBqT8c1zcHGK&#10;1YPnUAZzRcOVHRW2sSL/ABEVs2fiFwB8xNcrbQE9Tt+tXFxGQA2adr7mbijuLTxJnhuK2LfWY5AP&#10;m5rzeKY9j+dX4Lt1xzj6Vi6SkZSpo9Hj1BSODVhLtW75rgYNSkXvmtCHV2HU496wlhuxk6Z2YuFx&#10;1xR5y4POTXMRaruHLZq5b3xnljjjG53YKuO5JwBXPKg4q5HI+h3vhW1Ekkl0RlV+RD/Os/W9QW81&#10;CU7vkj+RfT3/AF/lWrq12nhfw4FUqJMeWpz1Y9T/ADrgDqQ6E15eGpOtOVbpsj0sQvY0o4db7v1N&#10;pplHemm4Ud6wn1QLzkVC+sKO4r1FQkzzVBnQm6A70w3Y9a5p9ZHY1EdYz3rRYZlch1BvB60n2wf3&#10;q5U6ueec1GdXcVf1Vj9mdab0djTDfj1rkX1aTHBH4VEdVk/vGqWFFyHY/b1zyfzrsfC9wIfDc94f&#10;u5kk464Uf/WrxeTVHIO58CvULuU6T8J94wxkt1OQ2P8AWMMfzrz8dQSjCF/ikkelgockpVOyZzMm&#10;toDktk4BqtJr6qeOa5I3meelQvdkdK9dUIJHCqZ08viHOcVRm16Rs84FYDXRPtURuT9a0VOK6FqC&#10;NWfVJH7mqjXBY5LH8apGfPc00ze9aaI0US40vPFRtLn1qp5/PemGc07lpFoyY6ZphlINVWnNRmYn&#10;qaTY7Fpp8jrURnyepqs0pHeozLmobKsWWl96Y0tVWlPrTC59aV7DsWDNmonlzUJk5qJpcUXHYleQ&#10;gVC81QyXGeKgeX0oKJXlz35qB5eeuahmnCqST05rJfV5STsC46c9azlUjDc0jCUtjVebrzzWbdQN&#10;PMDuwg6jvSJqKNAzOQGHas99XkbdlQRWc5waSZrCE07ofPaMswVSRGe5qWYIsLKVGAOvrTUuBOgZ&#10;foR3rJ1G/dpHjHCrxUvkprmXUr35vlfQgkmwTgDI6V7l+yz8TF0XXZPCmoTYs9QfzLNnPCT45Xk/&#10;xAf99D3rwIuWIABJPHFMS5udMuop4nktrmF1kjkRtrKwOQQexBxXm1KXtYOLO9SSZ7D+0l4Hm8Be&#10;Mjf2Ufl6Pq5aaPauFjmHLpwAB13AemfSvM9D1NJNStRcYUFwfMzxxX1lpVzZftNfBWWC48u21ZP3&#10;chRc/Z7pBlXGf4WBH4MRmvjPVLS50bU7mxvomgvLWVoZYmHKOpww/OpwWJmmoy3j+NiKtOMlsd94&#10;m1tXtxbQShtxyzxkHj0yD61l2HiO50+3MMaxlMkjcMkZ681h+cMcnk4PSgyj1r6aeIqTn7RaM8qN&#10;OMY8pbecu5ZmLEnJJPWgS9epql5hpVlIOc9O2etcpskXhOAeuD6VIs2O/wCNbXhuK1l05WMaSvk7&#10;yy5xU99odtdndEBA/wDsqNp/CvSWAqzpqpFp36HO6yUnFoxFnwR83y9zW9pWgm8gWaaR4g4yqr1x&#10;75rOtPDk7XA89lWEHkqevtiuqWQKMAYH8vatsLgpSblVjp2M6lW2kGSadpNvp04lUs7gEZbFagm9&#10;DyeTWUs/vUgn969aNCMFaKscjcpO7NdLjHep0nBrFS4z3qdLn3qJUibGylxjjPFTrcD3rGWf3qZL&#10;ke9c8qYrGws/vUqXIPfNZKXJHv8AWpVuc+grF0xGws4qUTe9ZC3A7nFTJcZ75rB0wNQTfWnrKT0r&#10;OW4xUgnyKycCbGgJD604SetUFnz3p4mqHAVi8JPrTxNVBZsmnCb3NS4BY0Fm96kWUetZnne9PEx9&#10;azdMVjTElKHzVBLjsTUonB71m4WCxb3UjnIqASUu+p5bBYVhmoHjzUhamMwrRXCxTlTNUZoyDWo4&#10;FVpY810wlYZjypjNUJ485ramiqjNCD2rvhML2MSZCvQ1TaQqeta9xb9eKy7mDrXo05JlpkJufek+&#10;0f7VVZkINVWlKt3rosjTQ1RcH1p32g4zmsj7Tg0G69zRZBY2Vuj608Xf1rFFyRzmpBd4HWp5UTY2&#10;Bdk+tPW5PY1ii896cLz0aj2aFY2xdEdaUXeSAKxVvjnrmu8+Gfw5vfiBOZ5Gaz0iJtslyuNzsMZR&#10;M9+evIHv0rkxE6WGpurVlZL+vvKhTlUkox3LPgPwTe+Ob3au6DT4z++uiOn+ynBBb+XX6+teK/GO&#10;lfC7RYtN06NJL8JiK3GCB/ty4IPPX1J/Os3x18Q9L+FmmxaJokEB1ELxAq4SEH+N8D5mPXGcnOTX&#10;gV5q9xqV1Jd3dw9xcynMksjFmY/U/wAu1fL0sNWzmoq9dctFfDHrLzf9enVnoSnDBpwp6ze77eht&#10;Xut3Wp3b3V3M9xcSHLPIxJ+g9B7U1L0isMXA67uactyR3r6pYeMVaK0PKeruzfW+YY5qxHqJBB3E&#10;Vzq3OamS5I96ylQQrHb6T4pubKQbZmZT2Jr0nw/4oi1RFVmAk6YzXg8d174rW0vV5LOVHRsEH1rx&#10;sZl0KyutGYyifQiPmn1y/hTxIurWoDkCReDzXTq2QK+Hq05UpOEt0TGXRi0UUVkaBRRRQIKKKKAC&#10;lpKKBinBGKWGZ7Zw6duo9abS0mk9xxk4vmi7M1wYtRgwRjjv1FZU1u9tJtYewI70RTPA4dDyOo7G&#10;tRHTUYMMNrencVz60n5Hr3hj42elRfczIoqS4tmtZArHIP3W9RUddCaaujyZRlBuMlZoKKKKZIUU&#10;UUAFFFFAC1Y09tt4noeKrU6N9kiN6MKmSvFmtKXJUjLsy5qyYnRvVapVp6suYUb0bFZfr7VFJ3ij&#10;qx0eXES89QooorU4AooooAKKKKACiiigAoopQM0AJRS7aCMUAJRS0YoEIelRt1p5ph600ZSKt22A&#10;a5y/l2yg10N6wCmuU1eTax56V6OGV2ck+xdScSRgZzXZ+ENUS5sPs7MPOh4xn+HPBrz7w3pN94gl&#10;/cKUtlbbJOwyq/hnJP0ru1TSvBln5083zuSolfBdz6L6CsMcofwVrLokVlGHxOGxTxjtGkk+Zydl&#10;by+fyOmBz7UE4rj9P+JemTM32kPaj+EnL7h+A4qXUPiTottbs0czTuOQioRn8SK8v6niObl5Hc+s&#10;jn+Vyp+0WIjb1s/uav8AgdPK/wAh24LY4z0r5Z+IM17Zapdw3m6K5DksoPrzkeoOeK77UfjRc2ur&#10;w3PlKLRMq1ruPzKepz/e44/H1rX+IXgux+LXhSLWNFmX+0BCWtplAUTD/nm+cY5yBnoTX0mXQnlV&#10;eE8XG0J6X3s/P+vPoz5XG1aHE0OfBSfNSb0enMnbVfpf57o+RtalNxP837w5OM85x/Wtn4ZfDmb4&#10;j+LLfTIoylqp8y8uEX/VRA8846noPf6VgS2V3c6s9glq7X7zfZxb4w3m527D754r6msLPTv2bfhT&#10;LeTpHda9d43AgAzXBXiMEc7EAPfsT1Nfpea5hPBUIUMNrWqaQXr19F91/JM58uwaqycqukIay/y9&#10;WYv7QXxBtvBvh+DwP4e22kjwhbkWx2C3gxxGNp4LdT/sk/3q+aM4yAeKs6vq95r2qXWo38xnu7qQ&#10;yySMSeSeg9h0A7ACqea7sqy6GW4ZUlrJ6yfeT3/yX/BIxmKli6rm9Fsl2XQXGOT1pP8APWimtmva&#10;SOIGHvxSHj/Gm5ozVWEITz3H40w4+v4UtMJq7CEJHpTM8mnGmUwEY4FRk5pznIptNAIabTjTScUA&#10;FM70+mHrSARulNJwac3SmkU7iEJzX1V8GP8Ak1Xxb/uaj/6Lr5Ur6q+DH/Jqviz/AHdR/wDRdfJc&#10;Tf7pS/6+0/8A0o9vKv48/wDBL8j5T7Cl7CmA4Ue1LnFfWM8UTPJpTyKaaXPFDASkbpSE80p6UANo&#10;fgYppPIpSc80wEHFBFJ3oY8UmAISr5HUc19G/snaE3iXxTLqUqk2elIGJYcGZuEH4Dc3/fPrXziu&#10;cjAJOegGa+ybVI/2a/2dmmwq6/egHDYz9rmHC5HJEaj1/gPTNfKcR4iUcKsJR/iVmoR+e7+S/M9P&#10;L8NTrV/bVV7tP3n8tvx/Iu+L/jY9j44nttPuP9EsXFu6qcpI2fn79jx+Brqvjz4gvPD/AIJhu7Sa&#10;S3R7hY5ZIm2naUbuD0zivhJPE13iR5HaSQkszmQli3cnvnPOa+ufi/et4k/ZZstYXMbJa2N4V3Zz&#10;yikH6bj+VfKY/JaGXYnA8qTi5KL83bd/O48K8Ri6OPVWb99cyV3prqlrpoktLX+bPmXxX4jNyx+b&#10;JOf61w5cuST3NPlmeZtznJpme3av1OEI048sTxKFGNCPLEYTzSMcUtNcZxVHQITTetKelNpgJnmh&#10;qU0jUAJTKceKbSAZSHinHrTWoAQnNIelLTTSASmnrTqaTzSENNNIzSsaaWoGJTSaUmm55pgLSUm6&#10;kZqQBTT1o3Uw80AhSaYTyaVj8tMoEBOc+or6n/YG0vzvFvizUhkiCxhtVbHGXcsfx/dj86+VwTnI&#10;GT6V9s/sJWC6b8PPFesu3E2obDngYiiBzn/gZ/KvleJ6ns8qqpfasvva/wAj2cohzYyHld/cj5h+&#10;POrf218afGd3wUOpyxow6MqYjB/JBXAs+TVnU786rqd7fNw11PJORnPLOW/rVM8mvo8PT9jRhS/l&#10;SX3JI8urL2lSU+7b+9ji3GaaTmg8LSbq2MwY03NKTmkoAo61IY9NmI7gD9a5Ppn9K6PxJLttI07u&#10;+fwFc4ecV81mEr1rdkehQXuXLejDOpw+xP8AKuqzXL6GM6pH9D/KuoPU8HHrXo5b/Cfr/kYV/iEP&#10;JA7dDXFXcfk3UqHghjXaHg88A965zxDbeXciYDAkHP1FLMKblTUl0HQdnbuZJ6U00484ppr51nah&#10;KRulLSN0pDEpDS0UwGHrR7UH71AoBmVdvvupPQHAqs1Sy/66T/eNRNXlSd5M9JaRQhPFJRiikMKa&#10;etOJxTT1pMYlKF3HFJUtrgXCbumacVfQl6IuR2CKp3jJx2pU0+NXDbmOO1WTRXo+ziuhw88n1DJH&#10;SiiitbmVj9ZtF+BngHQRE0Wjx3UkP3GndnIH4mu1tRY6fHttbSC3QDACgKf0FZyFzztwPXNPIiPW&#10;7G7+6qf1r89rVK1d3r1JS9W2dcaMI7I1G1JmAKBRjuKiW9kYnJxnuTWbJKw+VASn94URybPvfPns&#10;axVJJGnKX3mlC5Fxz6DjFRoUk5eMySjnezf0qCQpHgugHcc5qtcakoyI/lPTI5zVRpt7D5TY+UqC&#10;4BUdcNitfw3ZiZ2vNu2IZVAe/vXH6JaXGvakLdWPlD5pXB+6P8a6zxZriaNYLZWxCzOm0DuidP1r&#10;krwlzKhB3lL8EerhaChevU2X4sy/E/ib7ReG2gYeTEcEj+I+v4cisUXmec9KxPOAckd/Wn/aGxxX&#10;r08LGnBRRFS9WTnLdmu97vOehqI3ZIxmszzGAznmnIWYZJ4rX2SQKCRppLsG7Ipj3W89eKo7zt6m&#10;iNhR7NblcqLyyZPBqZn2KBmqCMAwPNPkcu4zUOOo1E0IZsLnOaeJ9x9KpKPl4qSMAdTWTihWJpHI&#10;4NbvhK/+z3xhY/LNwo/2h0rnHk3HGeKWO4aJ1dGw6kFSOxrKrS9pBwLpycJKSOj8XWhtb5JkH7ub&#10;JPsw6/41kpIcD9fY+ldfcqviLw6JEG6QrvVR2cdR+eRXBtcEYx/+s965MLJzhyPeOjOjEU7T5o7P&#10;U0BKc43frUouTGv3qzI3yc5pZJOmDXW6dzl5EzTS+djw2BVhL9143nFY4cKuOacrkc5zUOkn0JdN&#10;M3o788ZwfrUy3EcjgEflWCs5HvUqXJPXg1g6PYxdFM3WSM88U0Q5GA4x9ayluST1NTxXLHG3k1k6&#10;ckYuk0XfJJ4IH1rF1zWxpuIYgXuD37J9fX6VD4g8Vf2ZCIo2BuZB8v8Asj+9zXOaWk+rXGyJd5Pz&#10;PJgDHua6KNL7VTY6KeHdueWxWuWmvJ97lpZHPbkt/hW1p3hGWdlkuyIIzz5YHJ/wrpNM0yzsB8o8&#10;yY/fkPUn+laJijc9s+op1cV0grDniJJcsTMtNLtdOVlghVQe4OT+ZqbcEXbnA65/pVp7cr9zHtmq&#10;l4yWUDSysETuTXKnzPzORS5nruXdPkaABo2KE8Y9all8ZWtpepbXGSQPnkQZ2n6dfyriL7xbcXAM&#10;NuGt4+hPVj+Pb8Kr6TbPeybN5VhycjpW/wBRUk51tDup1auGTlzadj0mbStL1yP7RGELH/ltHwfx&#10;/wDr1mzeHri1YlSLmPru4BH4VWsoRp23yPkYdWHeti1151AWZPMz/EvH6VwNVafwO68zB4rB4v3a&#10;q5H3W39fL5mdFC8ziONdz/3fStSHw+zqDJMAfQLnFbCxqTkAA9M45p4XBzXLLESltoejQyejC7qv&#10;m/BGHL4fdBmOQO3TDDArQFu1vZrFDw+MBvQ+v86u1FduYoHdV3sASF9aydSU7JndTwVDDc06atdf&#10;1YrW8EWnxEDkt95u7GqVxMZ3ycjHQDoKe7tJgyHLdyO3tUMhAbAOa2hHW73PLxFS8VCmrRXQhboc&#10;1Rv0ygq85xmqN+2EyCD6812U/iPI+0ZRkLSAZIxT2uWQg9cdqriUGRuf0pkkgDZJwK9Hludqjczd&#10;bvribURHErFEHCgVTlu0uFMc6Ar3DDrW1JOFfcWyBycnGK5nV7+G5vS0TbwBgv6mu6lZ2jbY3jCM&#10;tGhtxpFjOrH/AFRYbSFPBHbisi98FWLpm2WMSf3jxVmSfgD3qWO4ZBgciuxSktLg8Olseaa/8ONV&#10;uXk225dO0kUg/ka5y18BXVlIPtMTMc8qeAB9a91S8VuqhfpUgvE2MCo9jxV83kHJOOx4obC3iYgx&#10;fMOCwaqrae8zkxMAPQ17eWt7hSjxxyA9Syiov7B0hmBNurDuAx60cy6ke9HdHiqaRPu+ZRgfxZAz&#10;VldMkVvlXd9DmvWpPBunTMHVjGxPOSTn9agu/Be04t2THbsTSvDuHtH1R5kkBjPzDB9KtQtjocGu&#10;lvPB1xIG3qUYHjkc1h3Gk3FjnzEIwccEGnbsNTTHpM3c1Zjk465NZXmbWAz1qaOdlP6dQaLlGzHK&#10;AOtWY5h64+tZUL5XcTinrdEHjkVdyGkbcc4/vVMlxn3rDW4J9BVmK4IG7NO5FjYF5t713Xwr046p&#10;rT3jgmC0XI9C56fkMn8q8ua4HPU59Ote6aWifDj4eNcTALdbPOdW4zK2Nq/hwPwrzMwquNL2cPil&#10;ov1OvC0058z2Wpy/xL8T/bNfNpG4MFmNhA6GQ/e/LgVyBv2IHzZPeseS9eSVmdi7sSzs3UknJoFz&#10;n2rsoUlQpxpx6GFRupJzfU1jeMe+aYbs96zPtPvR9oA5re5HKaJuQepFBuFA6is3z89himGfHQfj&#10;TCxo/aRng0jXWB1rNNxx6VGbg+tIfKaTXJPeo2ufes5rg+tRG4J7mi47GkLklgAeScV6/wDF+X+y&#10;/Ben2eASZo03KcD5VPOPwryDwpF9v8VaRbkgB7qMEsMjhs4/HGPxr0L9oC//ANL0a024CpJLuz1y&#10;VGMfhXk4l8+Kow7XZ20ly0aj72R5qbk45PNRm4JPWqRlJNJ5lerzHHYtmY+tNM1VTKaaZMetTcdi&#10;0Zfek8ziqhkpPMJ70XHYtGSmmSq5kppfPU0DSLBlx3qNpKi3Dt1qNnoKSJTJUZkqJnpjPSKJjJUb&#10;ycdahaTFRNLmkMlaXk81C8p9ajaQ+tRtJ6mmFh7P1qsb6EuUEgLDtRJKMHrWJeIIJWQncOorGpNw&#10;V0jWnBTdmbLvyR6isy+t4oo2YcN6jvVRb6VFKhyB6VUknLNliSawnVjJWsdEKcovcHcAA9Se1QPJ&#10;36GkduSc8mo418+Xbu2jrXMk27I6tldk1lcmO4Cg/e6067t1lbcCVz1I70oiigbKryO5qJ5CB15r&#10;vhTtDllqccp3lzRGxwx24JXrjkmsa+vDPMQT0OADWnI5x1rPvPKKMzKBgdR60qkLxtHQcJ8ru9T0&#10;H9nz4o/8K18ewm7kKaNqe22vc4IjOfkl6Z+Unnpwx9K9F/bE+Ghsru18a2EP7ucra6hgdH6Rv17g&#10;bTgdQvrXy88ihiGxt7+/tX2h+zv43s/jR8Kb/wAH6+ftN7ZW/wBknzkNNbEYjkGMcjG31yoPevBr&#10;p0pqvH0foegtVZnyRY35u5Y4AN0zHaAOhNdlY+H7eGL/AEn9/J6HgL7DFYd74Wu/h38Trzw/qn/H&#10;xZSPHHJ0EikZRwPRlIPXjPrXTNPyAWGevpnp2r7zKKVOvSdWevRf18zwcZLknyx0EbR7Bxg2y/gx&#10;/wAaz7nwxFK5MM7R/wCyy7hV/wA/J4NHnepr3J4ShNawX5fkcMaklsylomn3emXb7ynklcHaevIx&#10;x+dbon2ggHqeKzvPxS+fjqaqlSjRhyQ2HKbm7s0hPznjOOwqRbj3rK+0Uq3PPWtriSNYT4PWpFnz&#10;3rINxk5Bp4uD60rlWNhbg561Itz6VjC5x3p4usd8Um0Kxupc57mpluDnrWCl3n+Kp0u/eoaTDlN1&#10;Lg+tTJcn1rCW6PrUqXeO9Q6aYWN1brnrU6XXpWCt171PHcg/xVi6QmjeS796lW5561grdf7VWI7o&#10;etYOiS1Y2VmJPWpUn96yEuQe9TLcZ71i6Zm0agnpyyk96zln96kWb61k4AX/ADjinrL61QWb3p/n&#10;EjFQ4AXhKfWpFnxzms4S05Zual0xmotz71Ms+R1rI84/T6U9bg+9ZuncDW8z3o31nrcn1qZZ8isn&#10;CxNiyzZFRMRmk35HWgmklYLkciqR0qnLEPSrrdKidRW0XYGZU8XBwKzbiHPYVuyxg1RniBzxXdTn&#10;YlNnN3MGM8VlXERXtXUXEAOeKyri3BJ4r04TujTmsc3NuVqi83nFad1a5zxn6VmTwFT0IrVpmqdx&#10;3nH1pPtBHvVN9yGoWmIzUDsaX2rHOKU3WCRxkelZRuB6/SvVPgv8Grj4h3SarqStB4fjfBOcNdMP&#10;vIuDlV9W/Ac5xz4jE0sJTdWs7Jf1ZeZpCnKpJRitS18IfhXdfEC7F7eBrbQoWw8o+9OwIzGhzx7t&#10;27e3qHxR+LVl8N9PTw94dWL+044hGFUZSzXA2kgghmPp+J98/wCMXxqtPAVn/wAIx4Z2LqkKLE8k&#10;Y+SxUAYUAghn29u3U+lfMbXjSyvI7M8jkszs2SxPJJ/xr5rD4arnFRYvGK1JfDDv5v8ArX037Zzj&#10;hounS+J7v9P6/M3ptRkuJ5ZpHaSWRy7yOcszHkk++aFu/fNYa3XvUi3B9a+wVkjyrG8l1n2qRbnP&#10;c1hrcn1qaO596YWNxLj3qZZ/esZLj3qyk5x1oBo1kmz3q1DcFTxz9ax0kz3qwkmACDWcoJkM77wj&#10;rrWN7GQ2FY4Oa9s028F3bo4I5HavmezuihHOK9i+HviH7VbrA7fMvAr47OMHp7WPQ5Zq2p6IORRT&#10;I33ipMV8YWndCUUUUFBRRRQAUUUUAFFFFABTkkeKQOhwRTaD7daGr7jTad0a0MsWoQlWGDjlc9D6&#10;1n3Nq1tIFIyp+63rUau0bqycMO4rUglj1CAo4we61zWdJ3Wx68ZRx0eSek1s+/8AX/DdjJoqa6tm&#10;tnx95T0b1qH/ACK6E01dHkzhKnJxkrNBRRRTICiiigYUHocdaKKANef9/poPX5QayP8A9da2nHzr&#10;IqexK1kg5yPQkflXPS0bienjffjTq91+QUUUV0HmBRRRQAUUUUAFFFFABSg4pKKAHbqQnNJRQAUE&#10;4opGOKBMTNMJp2afb2sl0cIML3c9BRdLVmfJKbUYq7Mq8Yt8oGSxwB3P0qXT/BAunEupD5Dx9nB6&#10;/Vgf0roPJtdGgaeZwuBhpD1PtXB+MPGFxfxyW9vm3tSMNj70g9zjj6VrRlWxD5KGi7no/V6GCSni&#10;vel0iv1/q3qWfHHxTs/C0D2WlRJc3SAx/LkRwnH0wxHoK8O1jxnearevdXtw09w/VyQPwAAwPwqf&#10;XnwGH1rgdUlIYkGv0LKsqoUY6K8nu3ufO5jiKmP0qO0Vsuh1Z8T7eN2ePWq9x4oypGc/U159NqEi&#10;k81VfUJWzzivqYZbDex8u8vi3c6rUvELSZyx54681u/Cb4zXPw98Q+XdM02gXbj7VEMZjPTzl46g&#10;dR3H0FeXvKWOWau1+EHw6m+JXi+GydWGl25E99KDjEYP3Bz1Yjbx05PanjsLg4YOp9bX7u2v/A8+&#10;3nY9rL6NShXh9X+O+n9du/kfWsPgnwvfeJ7bx7DEr3rWu9LlWJjdGXiTH97ZkfQ9M4r5N+MXxJk+&#10;JPi2a7hc/wBlWuYLFOnyZGXPHVjg4PQYFfTGt/Gbw74H8b6b4PkQQwCFY5blWIjtGwPKjIxzkEZO&#10;flyM9Tjyr9ov4Mf2VNc+LdEhP2KRi+oWqf8ALFif9auTkqxxkDoeehOPz/h6ccNjIPHKS542pOW3&#10;Ld6eTfT7uqPs8zj7WhJYdr3XeaXey18/67M8DwAePzopM44PWjIr9eR8UBNNo60hNMpCUhOKWmda&#10;pEhTCKXNMY0wCo2NKTTM5NMQHpTCcU9ulRHrQNCk5FNY0opDgUAIW4pmac1MpABJxTc5pScikpgI&#10;2a+q/gx/yap4t/3NR/8ARdfKhr6r+DP/ACap4t/3dR/9F18lxK/9kpf9fKf/AKUe1lX8ef8Agl+R&#10;8odcfh/KlagdqV+a+sb6HijaKKKGwGHrTj0pp604nihsCM9aU/dpD1pT0xSYDaRjgc8UtNdgFJ9q&#10;APVP2avAA8d/E20eeMSadpOL24DDhiD+7X8Wwf8AgJroP2uviAPE3jyLw/bS7rLQ1Kvj+K4cAv8A&#10;98jaO4yTXqXwns4fgV+z9feKb+L/AImN/F9uKOTliwC20XfrkH23nNfHl9ez6he3F1dSebdTyNLK&#10;5ABd2JJP5k18Zgf+FTN6uNfwUfch/i+0/wA0e7iP9kwcKH2qnvP06L9SIDg49CMfX/61fY/ghT4r&#10;/Y5urSMgyw6ZdxfNz80buw/9BFfGwOcj14r7G/ZGnTXvg3rujSHzlS8niMR4xHLEpx+JL1XFN4YO&#10;niP+fdSD/EWT+9XlS/mjJfgfG4wRkdO3tRRJE9tI8Mg2yxsUZfQjjFNLV9ktdTwtQPFNY84ozzTG&#10;OWoGBOaQnFIelJQAUhOKCcU2gBSwxTC2BStTG6UAG6msaDTSc0XACTSbqM02kApNMJzTicU2kA0m&#10;mk0p60jGi4DaaDzTicU2gYU1jS55ppPNIQUmcUE02gaBj8tMJwacTTCaA6CYzxX3J8GQPB/7GGqa&#10;k/Pn2GoXfHB+Yui/j8or4ZZ9nPpX3L8TceCv2I7DT2Pky3GmWNrj1aRkZ/zG6vjuJP3iwuH/AJ6s&#10;fw1PcytcjrVf5YP8dD4YQbUQHrtFJS9Bim5r7E8QUn5cUylbgUnWkIQnFBOePWgjNRySCJGc8BQT&#10;mltqFjnvEU/mXqoD8qIB+PesqpJ5TPM8h6sd3PvUdfIVantKkp9z1IrlikaGgn/iZD2Q1e1+7eKJ&#10;IVON/J+lUvD4/wBOkPoh/mKTxBIWvwvZUA/GvQhP2eCdurMZK9VFG3u5LJw8TEEdR1yPSr+q6lBe&#10;2cIQ/vC24r6VlMeOOtIfqce9efCvOEJU09GbOCbT7ATimU5ulJjisCxKQmlpp60AFFFFMBh60dOT&#10;QetFAGPOMXEn1zULdKs3w23Te9VWryZK0mj0ou8UBPFIBmiipuMQjNIetKTikVSzhRnJ9KNxsCMU&#10;AkcjqK0YtOjAy/zH0qUWkKEEJyK6FRkc7rR6Do8mNCepGadRjnP6UhrtWhyPcWim5NFO4j9glf5d&#10;zthfQnrUa3KTuREfxU8UC/jVfnt4ffJPNVbvU7fH7mJYCP7h4NfDxhJvY9TlbNEARJ+9fj24NRXG&#10;rwQxFU5P+9XOT6i8h5cn2qHzA4PrXTHDX1kaKn3NWXUWbuMegqGKZrmZY4+ZHYKijqzHoKzzKcgY&#10;GOlegfDrw4YwNZuxtUL+4DEAY6Fz+v8AOpxE4YWk5v5ep2UaPtJcqN2xgt/BPhySe45mI3yEEAu5&#10;6IP5frXmt5qk+qXstzOcyyHJ9vb8OlX/ABv4l/t/URHA+bG3JEWDw56F/p2/Cueik8vjH0rDBYWU&#10;IutV+OX4eX9eh1V5xlaENkSySEPxVhHBTvVMvufParETD0r05LQ5Rdx3e1T+ecYHSqrsVfipEGfr&#10;UtIZOjlRzTQ4DdeacgB4NMZAD1qNBqxYSUcU9pcEYqGKPd3qx5GepFZOyYm1cBcHGKXzj15zThEu&#10;KlWNFGazbXYV0QCQk96eA7dOKeNlG/g4xik3foPmOp8B37RzTWbn5ZPnT2Pf9P5VmeKtMGnavIVG&#10;Ipv3iDt7j/PrWZa37WNxHOhO+Ngwx3x2ruPE0C65oEd5bnc6L5qEemPmH+fSvKqXw+JVTpLR+p2x&#10;ftaLj1X5HDrgdDketPx8vWqZnBx8uP8ACpRc/Lgc16fKzj1J13Y5/Om+aQcVGJDjrT1ZeppWsNMs&#10;DJXIPNODEGq5lCkc8e1LJOMjbUcrE7l+Njio7vUk060lnk5CDgZxk9hUEd2AcN3rn/E1xNql3Dp9&#10;qCxQBpNv8OemfwNZOHccIc8rPYo2iXXiPUXbcxZjukfqEFdvp9vDp9usMC7V7nux9c1R0iyj0yzW&#10;GP5pOruerH3/AMK0FYkncc+nHSlJX0Kr1PaOy2RdQ4GRn86lWcgcsc1R80gcUCTnPNYuFzkce5op&#10;dvuwG/OszX7G61NohFMionRCMc+ufX/GpBOB65pyyM3J7c1KjyS5kCXK+ZGd/YFzZ2DzzMriPnav&#10;ORWpo0UBsldFALjd71qQqtzatG2CHUqceh4rmrHR9VE0kENtMUUkBiNqkfU8U1UdWMlOVrfIwnCW&#10;JTitzfKKflB25qTT7fF1ErOWG8ZBqbTPDFwqq1zOI27ovzfrWusdhpr/ADFQ4GfmbJrzqlaKvGDv&#10;6E0ssqRkp1GoxT6uxpDrTqjikWRVZTkEZGKkry9j7VNNXQU1+gpScCobm4SCIux+UcnFNailJRTb&#10;2MCbWNkjx+UfkJH3qrzaqAm7yyD1+9/9atpp7G9GxzGx9G4x+NVLrw3DOo8mYxL6EbgfxrujOmtJ&#10;qx8lVwuKqe9QqKa8rX/r5mBc+IjGpIgLD/fx/SuZ1fxbdzEiAC1A44IYn8xW7q/g7UE3tBEJ19UY&#10;c/hXH3+gXUD4mikhkPY8H9a9/Cww0tbp/wBeplTpyhL99Gz8x1lr11JeRLJicyHAfABFbsspj+eT&#10;j/aOPyrHttNOmRLdmPzZG6gEFl+grI1KS+1NstbSCM/cj/uiutwjOXubHfaMn7ux097ANQtWiLbQ&#10;/AYdQa53U9OfTY0YuJFJx93BBFaOguwtxb3GYnVuC/HH407xIhkRILdWn53FgMjP1pRvGfKhxlyy&#10;t0Oa3mUhsflUiiQn5c/lUsFhqCHP2Y4HPWr1sbqNWAtSzMMFWNdKN5VEloZDXPl4Vxg09brcACMZ&#10;9RV+40maWNXiTEi9Yz2qKK0v2BxGI5B64xQvJk88WiHa5AEaZBpdssZ2nCn0Jq39hu8BWgO49WU9&#10;6l/sq4uUMc0Dq38LgZNO66sh1IlaJLmSPdH82DzgjNOW8fOCSrDvVF9P1C2Yt5EpKnGRxmrsaz3W&#10;Ptds0mR98DG2q210M5OJONQfIOcsOOaRpLe8Y+fAJG9SxqnNp89kwbY7Rt91gP6UkYk53I659VNU&#10;oxeqIcY7k9x4Z0++XdGPIb8xWLqHgJ4wWgHm+u04/ma2Q8ychXAHqp5qeHUZBhijLzjHrUtTWzuZ&#10;uHZnB3uh3Nt8vlMv1rKKSxvsKnP0r2Fbjz1/eD8DzTJNM0ueE7kWOXs4zUc6W6JcnE8ni3nkjjOK&#10;sNNhODwOvtXZz+EY5nLCUOPTaBn8arv4ZSJwj27sv91D/wCzCtU1fRg5rqJ8LNCPiXxdbBwTbWo+&#10;0zY9vuqee5x+tdT8dPEvm39tosLfLAPOnH+0R8o6dgSf+BV1fw70aLwX4RutSuYxHLNunZSfmCD7&#10;ic+vX/gVeKaxez6nqF1fX+I5riQuwY9M9B+AwPwrx6f+04yVX7MNF6noyfsaCj1lr8jLFwTjngU7&#10;7TjgnFQsV6QFZmPRUOTT0sLmQZleC3z/AM9JVH9a9jU4x/n56HJqSJifvHaPemxaPdygmNRcADI8&#10;o5zTW03UlYB7KVPqKNh6Fr7bDCcLGCfXNQT33nnO0L7CoHs5lJDKqH/aYD+dReS6nlk/BxSdxqxK&#10;ZjTDLnqai8qQthcN9DT2sbhAC8RVT3JFFxiq2TnPFMkm+bimzrJAArIyA85YcVWMpDeuetAjvfg3&#10;b/bfiDYfMP3KSTFSM5wuP/Zgfwqz8cr/AM/x28WNot7aKPrnOct+H3sVo/s7W3na/qlyCCIbVY8Y&#10;6FmzkfgpriPiLqS6j4612dQu03TIpVsghfkz/wCO5/GvLXv45v8Alj+Z2NcuHXmzE8z3oMlQJulP&#10;ygmmyPsO3PNeochZ8zHU0hcEcGqhlpfNyOlGpRZ30b6qeZ70GSjULFnzM0hfiqxkx3pplosUWPM9&#10;6Y0nvVdpM9KYZevNAEplqNpDULPzUbSUFWJjJ71GZarvLz1qJpfekOxYeXnrUTS56mq7y571E0nv&#10;QOxYaXtmsjUGcTuxBI9qtl9xxmoZp0VcOQFPrWc4qasaQfI7ma0mR1qF5AKZPIokbacr2qu0vvXn&#10;2segh7y81AtwUlBB70x5hzzVaSXBz7ihMpq6sbry8frVWWXnrTZZSO/SqdxIWjcDOccV6rdjzrDJ&#10;dSiVypf8e1VdSmDWrENkdcismWcjcpAB7561BNfO0flsflFcPtrpqSO32NrOIrTYPUgcE4OMium+&#10;FXxKuvhf4603X4CXiiby7qEdZoG++vQ84AI46qK4uScZJzwaqPcAcbgOe9crSceV9TZ7n3B+1r4A&#10;t/HfgPTviH4fYT3GnQLM80Rx59kw3hu33M7hxnBavlvSfiEsqrFfKVfA/fqOH9yO34V9B/sU/F63&#10;1fTLr4ca1IrMqSS6Ykv/AC0iYEzQY77eWHszdhXz7+0F8LJ/g38RLvSljkTR7gm40yc9Hhbnyxzy&#10;UJ2nvwD3FTl2MrYGboxf+TRnWoQrr3kbSeJrCUDbdKD7gj+lW4tRiuB+7lWT/dNeQwajGLdDJIAR&#10;xjdzVmx1dRcJJBLtkQ5GK+yhmzduZI8aWEte1z1vzs9DketBnJHWsxLneisGyCASffFO8/3r6G5w&#10;2Rpif3pRPjvWYJ8d6d9oHrmkVoaS3HvTjc471mG5/Cm/aM9zSKNZbnPeni5x71kC5x/FTlucn71Q&#10;0M2hcnHp9KkW6x1NYv2r0NPW6/GkBuJd89akF171hLdZ6cVILo+tVcZvJeY7/nVmK8+lc2t5g9fz&#10;qeO856gU0yWjpVu89cVYjux7Vzkd5x1zViO8/D6UbkNXOjW5+gqdLn3rnku+OCasx3lJwTM2joEu&#10;R61KJ+OtYcd1n2qwlznvWEqRNjaSb3qQTDHXmshLjHU1MLgY65rF0gsaYlp3m1nLcA+tPE2e9ZuA&#10;7GgJs04TYrPMuB1p6yj1qXALF9Zs1Is5Hes8TD1zTllyazcANRLkipluNwrKEhHenrOaydO4rGru&#10;yOuaM5qilwR3qUT571lyNCuPfniq0iA1OXGKjarjdEsoyxA5rPntwc8VruuarPGDmuqE2hHP3FsP&#10;pWXc2ec45rp5oAc1Snthj+td8Ki6lJnJXFmRnI49qzJ7c4OASfTFddc2ilfmXIPOGr0f4V/At/El&#10;yuqeILd4dIjw0VtIpVrrjPsVQfrWWLxdDB0nWrOy/Fvsv69TpowlWlyxOc+C3wLm8cXMWr62jxeH&#10;EOUjY83xGQRkHKqCOT3xgdyO6+N3x2h8GWp8LeFHRNQjUQz3MQ+WyUADYgIwWxxkfd+vSj8bf2kN&#10;L0KF/DnhbUrdrhV8qe+tTvS3HTy0wCC2O4Py9BznHzSstveqZLeVZlyQWU/zzzmvmMLRlm1ZYrGN&#10;cq+GF/xa/q/XSyfpVJfVo+zpp36v+v6+Y1ros5LMWYnJJ6k+pPc0ouPeqsylCcVWaYg19hqeZuay&#10;3PvUq3JHesP7VjqcVKt1kdaoTNyO5weTirCXHP3gfpWAt2NpYsNo5yTWRqXji1sjstmFxKeNyn5V&#10;/EdaxrYinh481SVjSFOVR2grnfxXG4/Kc/SrkNwDxnpXi/8Abeqa1NjzJpznhIgcD/vmux8IW+q2&#10;0266laK1AOYnIYk9u/FedQzL6xUUYU3bv/X+Z01ML7KN5SV+x6HFPn1q1HLmseCbIHJPHrnFXYpe&#10;K9pHns1opSK6rwlrb2GoRODhc4NcXFJnFaFlPsIOe9c9ekqsHFmMkfUGkXy3lqjrzkZrSByK81+H&#10;PiD7Tbi3eQb14HNejxsGAOa/K8XQeHquDOePuuzH0UZ5oriNLi0Y9xSUUBcXFJRRQFwooJxTXlWM&#10;ZYhV9SaAuOoqmNXtN2PPX9alGoWxGftEX/fYq+WS6Ds+xOfrilRjHIHU4YHqKgS+t5GCrMjMegDA&#10;1KecjoRUtdGgu07mvBcR38RRlG4/eX+tZ91bNbSc5ZT90+tQqzIwdTtYc5FasFzHfRbHALEcrmuV&#10;p0ndbHsRnDHQ5Kmk1s+/9f8ADdjKBzQanu7RrRiTlo+zentUAOQP84roTUldHkzpypycJLVBRRRT&#10;JCjGaKKBmho78yL9D/jVS5UJcyrjGG/nUumvtvF9CCKXU49t0GxjcoNYLSq/M9KXv4KL/ldvvKlF&#10;FFbnmhRRRQAUUUUAFFFFABRRRQAtJSjvSE4oEFITnoM1JDbyXDDYuV/vHoK1IbWKxTe7ZbpuNZTq&#10;KOnU7KGFnW97aPdlS00svhpgR/s561PdajFZpsjALL/CO1VrzUmlysRKJ3PrWbLgI30qY03N3mbV&#10;MVTw0fZ4Va9ZP9DO1i6kuWaSRt5HTsAK4fWZPlYfj9a67U2whFcTrT4DV9NgoJNWPnqjcm5Sd2zg&#10;9fk+9XA6pJ8xrtdef71cHqb5av0jAR0RwTMO4PzGq+STgVLOckn3qs/ckgDBP6V9PFaGBZsbS41S&#10;+trOzia4urmQQwxLwXdjgDn619ZSvp/7Nnwh2KY59cuicc4+0XTDrzn5UAHthfVq5b9nL4cw+GtL&#10;n8eeIwLJFiZrL7SSgihx80x5/iHAyOnPcV5J8XPiPP8AErxdNfDKabBmGzhP8MefvHgcv97B6cDt&#10;Xw2Lbz7HrBw/gUneb/ml0j8uvz8j6GhbLsP7eX8SekfJd/mchfX1zqt5cXl3Kbi6uXaaaZhje7Ek&#10;nHbJr6P/AGdvjFFqlrF4L8Qyq8pQw2EsvSVMY8lhjsM4JPI464z804BHIzj360pco6Op2uhDKwOC&#10;CORg19FmWV0cywzw81a3wtfZfS35W7fK3mYTFVMJWVSOvdd1/X4nqvx1+Dsnw41VtQ06Mt4cu5MR&#10;4Ofs0hyfKOTkjqQx+h56+Vfy9a+svhD8TdO+Lvhi48K+JzHNqpiMcscrbftsWM71wBhh3A54z648&#10;C+Knwu1D4Y669vMr3OlTsWs7/b8sgxnaeeGHp7Z6V5GT5lVVR5bmGlaGz/nXdd3+e+6Z247CQcVi&#10;8N/Dl/5K+z/ry7HEk0lGc01jX2K2ueMG7mkoprGqF5jSaY3Wnk0xjk0CENMPBzTycVGTQMD0qNhm&#10;nE4pjGkhC01qAcGkLc0CEakpC3NITkUxiYopuaM0ADHivqv4Mc/sqeLf9zUf/RdfKR5J9q+rPgwf&#10;+MVPFv8Auaj/AOi6+S4l/wB1pf8AXyn/AOlHtZT/AB5/4JfkfKQahjimKKVutfWdTxQB5pd1NoPF&#10;DAQnmlJ4pvekY8UMLCZ5oY0ncUrHmhgJn3rtvgx4DPxH+I2laQyl7JH+1XhHaBCCR/wI4X/gVcTg&#10;Hg4wfWvrj9mzQbT4Y/CnWPHmu5t2vIjOpl+99mT7gA/22JwMc5WvAzzHywOClKn8cvdj35npp6b/&#10;AHHo5fh1iMQlL4Vq/RHNftk+PVu9V0vwbaMBb2Si8vFA48wjESdOyktwf4hXzOTz/hWp4m8QXfir&#10;xDqOs3x/0u+naeQDopY/dHsBgD6VlHrXVlWBjluDp4Zbpa+berf3/kjLGYh4qvKq+u3p0AnapNfU&#10;37Depn/irtP4A/0e4B7nO9T+AwPzr5YJIbrive/2MNTFr8UtQtiC32vTZAD/ALsiNz+BNcHEdL2u&#10;U112Sf3NM6crnyY2m/O33pnkvxH0tdE+IfiewXcVt9SuIwW6kCQ4/Q/rXNtXp/7S+mnS/jd4lBxi&#10;4eK5GP8AaiT+oNeYGvWwNX22EpVO8Yv8EcOIj7OtOHZv82JTT1p1MJ5rtuYCN0ppOKVjTSc0AJRR&#10;TT1oHYCcmmt0oJprHigANNxzRmjPOKASGkUhOKVjTSc0hgTxTd1BpCMUBYaWptKRSZoARjTScU5u&#10;DTW6UANzTWpxpvU0XGJRniimmpuIGYYpuO9B5oJ4oAda2j313Baou97iVIVX1LMAB+Zr7Z/bgu49&#10;C+EPhrQYW2JLfRoEP8UcULfyJWvlH4N6R/wkPxZ8H2BVmSXVYC4XrtVwxP4Bc/hX0F/wUB1ffrfg&#10;7SQykRw3F2y9xuZFH57T+Rr4/Mv32c4Kj/LzS/Cx7uF9zA4ip35Y/qfJY4X2pntTt3y4pm7vX154&#10;Qr8imjpQx4pueKYdBxxjmsbxBdeXF9nRvvn5sen/ANf+hrSuLlLaF5XYBEGS3pXGG+fUZZJ3GNzc&#10;D0HYV5WPxCpw9mt5fkdFGDl73RCnt+tJRSjggnpXzp3Gn4dH+lyntsz+tVtZ51KbPtirvh1Plmfp&#10;0UUzxDaESLcIDtwAxr13TbwSa73ObmXtTFPWiiivIR1CN0pM8UrdKbR1EFNNOpp4psAoopDxQwGk&#10;80ds0h7U4UAZupr+9Rh3Bqi1aepr+6VvRqzD1NebVVps76TvASiiisTQRulW9NTdIW4OKgjgecHY&#10;pI9a0LO28hWz1Nb0otyTMqsko2LHc00nNKTim13nCFJ3ozzRmgBtFFFAH6rz3zOeuRVZ5C3eoY84&#10;55pwPzV4qio7HtbCH72eamQMVyM0bfkyBzVnTreW+uoLaFPMllbai+p/p9amUkk2+habehseDPDT&#10;+ItUCyZFnDhpmB6+ig+p/lmuu+IniVbG0Gk2Z2SSKPNKYAjTH3fYn09PrWoTa/D/AMNbVxJOeg7y&#10;yH8uBx+Aryu7mkvriW4mffLK5Zm9TXztK+PxHtpfBHbzff8AryPSm/q1P2a+J7+RAvQAYA9BSlcd&#10;qcIakSIAHJya9y6RwcwyNdx4qzEoHtTY1AU4HNPAJPtWbdwbFmVccU6EbV96UpnmnkAL/hWbfQSe&#10;g5I1bnNDwADIpEIUVJnIx2qHe47jYlCCpgTjrUceFPIqbIx0FQxXG7jSsxKYoABapSFXg0noVcrR&#10;qS2KkIx0p5UDkEUpKhaGyrlc+/5jtXc+AtRVoJtPk6xkugJz8vcfrXFDax9qt6XqR0zUoLlRnY3z&#10;Ad1PBH+fSuXFUvbUnHr09Tooz9nNSH6/pjaVq01uE/d53x47qf8ADp+FUPKwM4xXd+NdP+36bDfW&#10;4DtFyWXqyH/OfzrkYtNml7Ej1qMNiFUpKUnqtH6ixCVKbXQqqueD0p4CleTirMmizBhtBxVabS7i&#10;BtxBxXSpxl1OdTg+o1lG3jJNNjBByaaJSuQRUkTg9auzRpccPvjIyKfa2sELSOqYd2LM2eSfc+1M&#10;MoDe1AmA46H0NZtXFrYuIQSSowKPP96qibCnDc0WsM145EMTzN1IjXNQ4pasErl1bhQeTQ1wBkDr&#10;WvYeC7yXY87pAh6qTlv8K24PDmlaQN85Rif47hx/I8V59TFUYuyd35HTHCzlq1ZeZythb3N2V8u3&#10;klGfvBSVH49K3rXwlK8mbmVY1POEOTVufxbp1r+6gHnFfu+WBtrm9Z8c3KW7tJNHaQ9mTg/TOetY&#10;82JrP3Y8q8zT2dCD1fM/I7KGystMQKzLnsZSCxqprfiIadZNNBD52zA64UD1/l+deL6t44vr6UrB&#10;JJDCTxIWPmn8c8CvQ/CWuR65pKrIQ06DZKnr7496zlheS1Sb5tdRYirVw8VKEVFfiVbnxhqN/hTL&#10;5C/3YSV/XJP61LZ3ZBBZt5PXcck/nWfqnh+bT5mltlaW1Y8BQSyfUenvVeC7RAeSCB0NeqqVKUP3&#10;SVjw8Q3X1bud5pOsrbfupSWj/hI6iugiuo5hlHVh6g15nps815KohRn9TjgV2Gn232OPDEGQ9SK8&#10;bE0Ixd76nXgcVXpWpSV4r71/mb0kgRCx6AZrnNT1I3rBFBEK9Mnk1slt2nSls42Nn16GuVLbT6Ae&#10;tYYeCbbfQM4xU4whCLspK7/rsPySOeaRtTktBmORlI7AnFV7i7WFevJrDvr/AKkGvWhR9puj5yip&#10;uV4ux0S+OpbWQfaYUkT1Thv51dg8Y6FrA8u4aOIj+G9VQD+PIrzO/vy5AzWRc3JPU4HTGc11vLKU&#10;lf4X5H1uHr1rWm7rzPYb3wXpupq0tndS2+8fKYJA0f5c8fSuX1HwPrunK8kEsd7GvRYyQ5/A8frX&#10;B2evX2mkfY724tgDnEUhVT9R0NdXpfxh1G3MaXkMF3EPvPgo5/XH6Vl7HGUf4clNdmd1qM942MS+&#10;a7s3Bvbaa3Y8jz0Kflmok1UopKzMDzxnAr0u0+I3hnxB/o96iwZx8uoRrsP48j86L34b+HPEWLiy&#10;mMA5wbGVTGfw5H5YprMHTfLiKbj+KJ+rRlrB3PMP7akYHdJz6g1BJrE5+USED1zXS6r8IdYtfMa2&#10;mgvIgflUMUkP4EY/WuMv9MvtMIF5Zz2mTwZ4ygP0J69a76VelW/hyTMpUeTdF5dXmQcPn6mlXVpS&#10;c7ufY1iGQggYOaTzSDxmukzcE+h0kOszLg+Y2fqakTxFcRsQW3e7VzazHnNPWc9G5q+WL3Rk6aOl&#10;HiGSQgsRkdhTk1rZN5m4gdwK5czc05Zzn1FTyx2sHsonYxa7byoVYMp9SeDUUWpfaJtm5AOgJ6Vz&#10;XmgjpUbO2RtbBFCpxWxKpJHXnVpQ/lYiIHfbxTJ9SmjxhYWHstcvFeODgtzU4vD0BJ+tChBB7Kx0&#10;MWpwqpYJiQjknpUkOsQSD94iMfTFc21wcEg1AkrA7i3zD0odKAvZJnYvqNoBxEF96v8AhdbbWNWi&#10;tYVbn55ATgBR1/w/GuFN6x4yT9R3r1P4V6alrpFxq8wCtPwrtxiNep/E5/IVwYyUaFByT12XqzWl&#10;hlOaT2NDx7qcMNtHp23PmgO6px8o6D8/5V51Lo2nXoPmK657HB/nVfxB4mbVtaubsE7ZH/dqeyDg&#10;fyz+NVDctOudxDVphMM6FJRvZ9fUMRH2tRzJn8FaRGAIZZLV2PMi4Uge3FNg8Cacm91nF3L/AAmU&#10;gj8eKP7RuCqqxVlX1FTfbYmA2psPcrXXaovtHJ7J9yhc+CdRumKxagIc9EgbZj8hTIfAl3b8T3t7&#10;ckdf3vFasV4odWLspB6g0s+oNFcBluGIPOM0XqN9PuBwl3OevfB19O5EdisiqOPNY5qmngS4l/1t&#10;tLAwPSJuDXanWJSudxOPeiPVpZFJLNj0o5qnVILTWiZxNz4LuoCoUiMegyW/Hiqg8MNMjF782zA4&#10;CzPtBNelJqSyKodioHanH7FdKPNhhmI/vDrU+1a+KJN59TzA6XfxwsLlvtNsvRkyxP0rHm0y5c/J&#10;EwbsrAgn6V7FcWtixBePyl7eScCqkfh3TrqcySXVxLk5Cu/QVXtY2u1+AKcl0Nr9n/S59J8O6xd3&#10;C+W0lxgbxjAVMkn25rxi+sWF3cXMyNNLNI0hW2UsoLEk/hzX0npdoNN+H1wsTK4eGVh5vI+bOM14&#10;3e+F9RtZkexuTcxY+aKM7FU+mMdK83ByjOtWqX3dl8kd1efLCnF9r/ecLcRXKRhnjFsp6B+GP4VT&#10;WF3Unt6mt/WfDeseeZBpk7Z/uqzVzk8d5FL5UlvcRSf882jINevZvY5ozi+o0sATznHpSbiTjPPY&#10;d6vR6R5cXm3lzDapn7pb94foKjnvraJTHZwlgessv3jUvTc0TvsVS+3jvTd5zTCxPXr7U0tjk1F7&#10;mlrDy3NNL+lMLE9OKjMnrRcdiYvkVGzioXkxUZkzSuOxK0lRPJx1qNpagklNFx2HvLzUTSZ71G71&#10;A8nvSLsTM49TULPg9ajaQ1GXyaAsStPsUsTgAdaytTvFlZFU7wBk4qe7YvBIq9SKxGcA4PB9K560&#10;mvd7nRRim7kpkqJ5PeomlGOtEEZnfP8ACOc1ypOTsjqfu6sjklAPGc1HGxeZV7ZrRmjiIwUBqpsS&#10;AHYvJ7mulUWnuYOqmixLL1+tUpZwDgtj+lNuZjsJB+YDiucuJpWZixYZNbTqcnQiFPm6l3VJos5G&#10;DJnt6VkSTdajlmwfWq0kw9a4ZS5nex2RXKrDpJvxqnLP+H0pssvHWqckvJpDuamheKb/AMJa7Ya3&#10;pk5ttQsJknhkDEDcpzhvUEZB9iRX3t8TdB079rX9ne08QaFGp123jN3aICC8c6jE1scZ+9yMdyEN&#10;fnVJNz1+lfSf7Dvxv/4Qfx0/hDVbry9E15gtu8jYWC8AwvU4USD5T3LCOuHEwbSqR3j+XUqLWx85&#10;iVlYgoyNnaQ/BBHUHvn/AAq1pspafI6KDznvXvP7avwSbwD8Rl8Q6VamPQfELNK3lrhLe6HLocAB&#10;Q/3lHUnf6V4Nb7YI1CfmOc16GG/fJVFsYVZKK5ep3GkeKgkUcF1n5flWQf1ro47pWUOrblI4Iryp&#10;ZuRnkV2nh2Z10iHcSSSxGewzxX2WAxNSo/ZT1stzw69JR95HS/afTml+05rN873oM+O5r2jkSNE3&#10;NH2is3z/AK0ef70ijRF1ThdY7VlifFOE9RYtM1Rc+1OW5PvWWs5xkGpBMT3oGaguuOtKt0fWssT9&#10;qd5/vSA1VuiD61Ol1msQTn1p6XBHekM347k/SrMd0fWufjuferUdz701clo6GK796tRXJPeueiue&#10;etWo7rHemQzoY7k+tWo7n3rlH1+yt32S3sCPnG0yDNaFpqcN0m6CZJ19Y2BH50KpCT5VJN+q/wAx&#10;ODXQ6RLnj1qZbnPtWFHd57kirCXVXZE8puJce9SLcVjJdZ9qnS496lwTDlNYT5qRZTWWs3FSiY+t&#10;ZuAcppLL64FSCX3rNEvHWpBIMd6zcBWNES+9SLPjqazVk44NOE2DWbpisaQmBPWpFmx0NZgnqVZv&#10;wrNwFY0luDTxNurNEuO9PE+PWs3TJsX2bIqI81CJ804SBiAOppcthbDHXnn86gdR7jvVhmBGQeOx&#10;r1T4b/DAARavrkQWNRvhs5h7H5pAR+IH51yYrG08HTdSo/RdW+y/rQ2o0Z1pcsf+GKPwy+EgvWi1&#10;jXISlvkPb2Ug/wBZ/tSAjp3A7/Trxv7QPx8a4jufC3hWYxQDMV5qMDFSen7uFlPTqGP1A9a1vjT8&#10;ewslzoHh2Rht+Se+jOAf9mMg9PU98fn81ywjBJzk8nnqa+Rqe1xk1iMS9ekekV/n/T7L6GlGNGPJ&#10;Dbv3/wCAcxc2uAdq8DoB2rV8MR2dnZztJdRpLI2SjuFwB9afPbg54FZc2nGZtioZHbhVC5JPsK78&#10;NWeGqqpGN38wqR9pBxbsaWoavp1uSTeQsfRG3H9Kz47yC/RntpBIqnBI7GmQeA7u8IedPssQPO77&#10;/wCA/wAa1P7Fg0q3EMCBVHJOOT9T3r63C1cVXfNVgox+d/69Tx6saVP3Yu7MS4uFgVnkbYijJYnG&#10;K4/UPiAwkKWMQCDq8vJJ9gDWz49SRNDm2dNy7sf3c15Y77DgcdePSvNzTGVaM1RpO2l79TswdGFS&#10;PPNXOgufEN5qBInuHdD1Qt8v5U2K4IPUgYx1rBS4GRz+HpV2GfGCeg718tOcpu8nd+Z66SjpFHpv&#10;g7xLbpFBYm3ZJm/5aRLw3u3eu8hn28Vwfg21Sy0yGYD99ON5cenYV1UM56dBX3+BjUjh4+0fT8On&#10;qfOYiUXUfIjo4LgVfhn461z0E+K0IZunNegcxvwzfyq3BcY7nNYsM3Aq7DL0qzJo7zwhrX9n6lCw&#10;JAJwa+gtIvReWsb5BJHavlexufLdSD0r3b4c659ssY42PzLxXx+eYW8VVSOSorO56GvIpaZGcin1&#10;8MUtUFFFFIYUE4pryrGpZjtUdSe1ZF5ryrkQLv8AdulaRhKbtFFRi5bGpcXEdvGXkbC/qfpXNX+o&#10;PfSZztjH3V9ahnuZLl90rlz6Ht9Kir0KVFQ1e51wp8u4fTj27UYA7Ciiuk2AEqdy/KRyCK66ykM1&#10;rC55JXrXI4zxXWaZ/wAeFv8A7grixS0Rz1tkWSM0gyrAjhh3FLQc44rzzlXka1peLeJskUBumOxq&#10;jd2RtWLDmP19PrUAJUqQcEc8VqWd2tzGI5fveh6GuZp03zR2PZhUjjIqlW+NbMyqKs3lkbUkrzGT&#10;19KrZreMlJXR5lSnKlLkmrMKKKKozJIH8ueNvRqvawDsjfHIJBrNJKjI7Vq3v73Tg3faDWE9JxZ6&#10;eG9/D1aflcyqKOworc8sKKKKBhRRRQAUUUUAFFFSQwPO4CDPv2FDdtyoxcnaKuyP09fSr1tpxkw0&#10;nyjqB3NWILWKyTe+C394/wBKrXeptLlI/lXue9cznKekD1I4elhkp4h3fYs3F5FagIgBcdh0rLml&#10;e4kLOcn0zwKaB/n1oJxWsKaj6nHiMVOvo9I9hmMDAqGb7pqYnFQXBwtbxPNkYWrNw30rhtbf5Wrs&#10;tXfAb3rhddkwGr6XAx1RyzZwGvSctXDai3Jrsdek5auI1FuSMZJ44r9HwUdEcE2ZUzAfia774IfD&#10;B/iV4sT7TG40SxImu5McOeqxDIPLHqP7ufauK0rSbzxDq9npunQtc3t1II4kUZySepx0A6k9gDX1&#10;N4m1PT/2bvhPBp+ntHLrtyCkbNjdNMRl5WHBKr0HXHyD3rnzrH1KEI4PC61qukfJdZfL/g9D0cvw&#10;0aknXrfw4avz7I4r9pn4oJI6+CdGkWOztQv25rc4XcB8sA2nGF6kEdQB2r5/35JOAPp3ps9zLd3E&#10;s88rzzyMXklcks7E5JJPc8k02vWyzL6eW4aOHp9N33b3f9dDkxeJniqsqsuuy7LoSE8UmT2JFMzS&#10;g4r1bHHqWNP1K60q+gvLGeS1u4HEkUsLFWVh6EV9d+DfFGi/tE/D+60jWY0j1ONQLmJNodHH3Z4g&#10;c4HPXscjp1+Oz0461r+EfFeo+B9fttX0mbybqFgCpJCSrnlHAPKn0z2GOcV85nOUrMaanSfLVhrG&#10;XZ9vR/g9e9/UwOMeGm1PWnLSS/X1LfjvwPqXw98RXGk6lGdy/NDOoISdM8MpwMjsfQ8Vzm4fWvsj&#10;VLDQP2lvhuk9sUt9TiBMbSAebZz45R8ZOxiBkdxg9a+RNd0S98N6xd6ZqVu9re2z+XIjgjHuOOQe&#10;oPcEGpybNnjoSoYhctanpJfqvJ/g/JorHYP6vJTpu9OWz/T+v8yiWppoJ4BppPBr6W55dtBGPFNz&#10;npQelN9aLiAmmNS01jQwEJzTadTDznFIABzTT1pwGBzSNQAxqTPNKelN707jG0UE4ozSuIQd6+q/&#10;gx/yan4t/wBzUf8A0XXypnrX1X8Fju/ZT8W/7uo/+i6+U4k/3Wl/19p/+lHtZT/Hn/gl+R8ooeKG&#10;pqHjNLmvrDxQpD0ozxTSeKOoBQelIOtIxpPcYUh45pAcUEjI7HIxQxHS/DnwbP8AEHxtpOgwK+Lu&#10;Yec6g/JCPmdvb5QcZ74r6C/a/wDGkOhaJongTSisERRLi4iiOAkSfLDHgHoSM4I/hFP/AGQ/B0Ph&#10;7w1rPj3VcW8bxvFBJLxshT5pX56AsMZ/2DXzn8QvGNz4/wDGeq69c7g13KWjRv8AlnEOET2woH61&#10;8Yv+FTOr708Mvvm/8v0Pef8AseAt9qr/AOkr/M57OQOAMUgPNBOKbnmvs1Y8EHPOa9N/Zl1UaT8b&#10;vDTM5RJ2ltjg43F4nAH54rzFjmui+GupnRviJ4YvgwTydSt2LN0CmQBv0Jrix1P22ErUu8ZL8GdG&#10;Hl7OtCfZr80es/to6YbT4o6dehAq3mmICQOrJI4OfwK14C3HFfVX7cukru8IakqHcftFs7dsfIyj&#10;/wBC/KvlRuSCDn6V5HDlX2uVUH2VvubR35pDkxlRed/vVxKbSnmkr6M8uw1qSlakoCwU09aUmm55&#10;ouAhprdKVmGKYzCgBDR3zQW9KbknrS1AQ80lDdaYTzQA5ulNJxSGmtkUWACaTIzSUnOaLADNzTWP&#10;HFFI3AosgEpueaXNNJBo0ATOaTJpabSEFI3b60nc0Ngrg96Bs9l/Y+0gar8fNCdgdtpDcXOR0yIi&#10;o/8AQ61f239ZOo/HBrXjFhplvCMf7ReQ/wDoddD+wNpQuPiL4i1E4P2XTFiA9DJKD/KM/nXlH7SO&#10;qnWvjr40n5wl+bYZ9IkWPj2+U/nXx0P33EU3/wA+6aXzkz25fu8siv5p/kjzc9Kj9qeTxUZ619ie&#10;GK3AFMzgUrnJFZ+s6mNLsXk6ysMIvv6/hWdSpGlFzlsioxcmkjC8X6r5jixiIKp/rcd29Ko28flR&#10;KvfHOKy/MMk29+WLZc+pPetg9MjpxivinVeJqyqy+Xkj2ZQVKEYIKKbmjuM9KszOj0NdmnBsYLMT&#10;k+lT293BeGSIfOAfmDdD7isaLWBDpggCnzQCoPbFUrC5NlcJIOccEeor2o4uNONOnHVW1ON0m+Zk&#10;+q6eLGUFclHzjPb2qjWhq+prfLGsYYKpJJYck1m5rza6h7V+z2OiF+X3gJzSZFI3Skrm6mg7IphY&#10;ZpaYetNgO3UhORSUUCGk0oakIpKAIr0b7Z/YcVj1tyDcjD2rEIwAK4cQrSTOyi9GgqSCMyyBex61&#10;GOCPStCwjKxl+Mt0rKnHnlY0nLljcsABAFHyhfTvRSnn60lel0OBiFqTNGMk0YwKQxKTJFLSN0oE&#10;G6ikooHY/VBVxxxTlgy2cfjT0Xd1qdWCjA6V4TlY9UjMeF9AOc9hXpPw78NLpdk2r3aiOSSMlA3G&#10;yPrk+hP8q57wX4bOvahvlQ/YoCGcno56hff39q3viB4gUp/ZFswAYZmKnjHZR/WvAxtWVeawlJ7/&#10;ABPsj0sPFUoPET+Xqct4s19/EGqmRS32WL5IUPp/e+prLjj3Hpj0qZUVQOMn1pd22vSpxjTgoQWi&#10;OGdRzk5PqIseKVVGaXfu70oTnnn6U2ybjsL2pyAZ4pEUA08ECpbHcR1JHFIkbE8kYqQYNOUqB3qb&#10;spSY3y+KcI8U8EGkDDPtU3YXbAIKcFGaQNzSnPWoYDiNozTSpbvS4JFKSBQVcYYyR1pAhyc+lSBu&#10;eKCxPSi7HdoasYAHuafHbea+wd+4pNoxk9a2tEsQxDtgjvWdSfJG5M6nLG51nhjM2kC1l+YICn1X&#10;t/Oqz2Qt5WjxgKcDFWdMb7POhHAbg1f1C33lZAPb618w5ctR9mbyj9bwym/ij+RkeUOtNlhV1wwB&#10;q75WByKieInIAz9BWqkeZKi47I5XVtIVGLRgY61h/KMj+IdcV6IdIlu02lQikdXqvD4Dsg6zXMkk&#10;pU52htqf5/Gu+njYQjabPSw1GtNaxsvM4OKJriTZEjTOeioMn8q3dO8E6heqHfbbLnpLkN+QrpZ9&#10;b0Lw8uIFhJ7paKpYfU5/ma5/UPiJeTORZW6QRH+KXJf9DgfrVqviq/8ABhZd2d/sqVP+JK/kjdtP&#10;Bmnafia4ka42jB81gEH4f40668V6Pog8q3jEvfbaKu38TwK8+u9UvL8n7TcSzKTnazZA+gqhfazB&#10;pduZJTg/wooyXPYCj6jKXvYibflshrEJe7RjY7C+8e31wXSFEt1PAPJb881jTXs90wNxI8zdi7lv&#10;51kWGqw6pZpPHt3YBeNDkq3fNVNX8T2+nRkZE1wR8sanofU12wo0qSvCKRg3Uqy5Xds1b/V7fSYP&#10;NnbGfuov3m+lcLretTanP5kpG0fdjH3V96z7i4m1G7NxPKXc9uwHoB2Fb/h3Q4bgfa7ld8YOEjIy&#10;D7mj43ZHZGEMOuaWrM60s7u6UCG1mkX+8EJz75rpvDWn6xp16s9uIYh0dZn4YdgQK20mRYgioFx2&#10;UAAVDd6xDpVuZ5mwg7LwW+g71XJZNHJUxEqt4qK1O9tLgzxIz7RJjDBDkfhTnsrSQkvbQuT3MYP9&#10;K8mh+JN81yFtLZI4D/HNkk/XnitdfiHfMQClvjudh/xrjjgqs9ae3qeTPDVqT1/M9JhCQRhI1WNf&#10;RBgfkKpalq0SbYg2WHzMQemK4eTxddXgCmbYp6iP5ayNU8RjJjibPPzkHOfxq4ZfPmvNmPJVqe4j&#10;2Tw7qKaloMkqMX2l0bJ7j/8AXXB6fq0klihlYljnk9a6H4UMLrwnMFwQ1w65/wCArmuAa7ETNFuw&#10;qfKPw4qMNQj7atTXRo9DHUU6NGNr2Rr3upEng5rHudRLZBGKo3N+EY4bNZ91fYDc8+1e7CioK7Oe&#10;jQsPvbzMgwTxWfLM0jZzVZ5mdye1IspBpSlzM9iMeVWJJpWQD0zQshyDnj0qCSfecc01ZACAOlR1&#10;KbRNKSw65PoeRUtnq17pbFrO7ntD6wSsn54IzVV3y2M01mwDmk4pqzRPM1segaP8Ytb09Yo7pLe/&#10;jB5MmVkI/wB7OM/ga7Cw+LfhvXNtpqET2pZfnF5GGiz9cn8yB0rwzzwe46d6jkk2sCOnfHeuCpgM&#10;PU1tZ+WhtGtOPU9+u/h74T8Wfv7CSOPnl9NkTaT7jkVyWq/BfVLMyPp91BdxDJVZMpIfbpj9RXnF&#10;hqdxprGSzuJbNzxugkKH9DXZ6J8YNe0xEileHUYx3uQTJj/eBH6g1j9XxdH+FU5l2Y+elP4lb0Oe&#10;1DQ9T0dv9OsLm2Gdu+SIhSfZuh6VULgqMV7HpXxh0HWkFvf28tqWG1/OQPDn065/MVeu/BXhHxch&#10;azNujDkvpkiAj6gAj9M8VccwnR0xFNrzWq/r5kugpfw5XPDGkAp6sMV6JrXwRvYpS2mXsU8QHCXB&#10;KufxAIP6Vw+qeGtX0Xf9r064iRP+Wvlkx/8AfQ4/Wu2niaNb4JL9SHTlDdFcSUNKB0PNZqXZkcqD&#10;kY4I71J82eM5/Ouq9iLFwEE5709TiqiswUEg4NSq5pbjsWPOwcGmNIc5HSmcOOeKNwHAzj2+tUxI&#10;0NI0+XWNStbOL/WTyLGD6ZPJ/AZP4V6x8SdUh8NeEoNKtv3ZnUQIF6iNQNx/HgfjWH8GtA8+4u9Y&#10;lUFY/wDR4SfXq5/Lj8TXJfEjxA3iHxTPJG+62gJgh54Kr1b8ST+GK8Wf+04tQ+zDV+p1pclPm6sy&#10;lZW5xipc4GQ2Kzo5So5zVgSbl6169zkcbExuGUHJJGKLe4+XHPrVffk4p2QBxVpCsi4Jt3BpzqJN&#10;uO1ZomKtyDircM4Kn6UJicexcE+w7c8VL5g2khsYrMz82eSal3/LjNUncnlLcV5vzkZqwso6Dg+1&#10;ZaYwcVNExHOaEDijUW53DZJ8wqGe6MdwAny7VzxVfzAVJ6Yp+mxi9vIIucyyLH78kU2klcx5D1fx&#10;DO2meALeMkMzxxRk9OuCcfka8+hnYvhXK7uuK7T4sXXk6fp1uABulZ+vPyrgcenzfpXnSTGMk54r&#10;x8uhzUHN/abf4nTileduyRox65PDKVba204BOf8AGppLyK62zNbwGTOCzoCcfWsKK53M3GcnvUzs&#10;Rgc474r0/Yx3WhxOmr6os6j4X0HWCfOs180j/WRgAj9K567+EdjMp+xX1wknUCQhhj8q1TKEwUZg&#10;c96mTU3U5BIYd6OWa2l95HsrfCzkpfg/ef8ALHUYi2OkoI5/AVl3Pwv8Q227EMM2P4oyef0r0uLX&#10;ZG4ZQ386mi1wGQBshe+am9Xqkw/eLqeOTeCfEEa5OmysP9hSTWPdaZqFlIY59Puo39Ghavojz/tQ&#10;PlSFV65B6VDJcWyMvn3Ecsi8cgMan2iejj+Y41Kh83M5xlkdQOu5CMVEZ1P3XB9ga+kDHZTqQ9jZ&#10;vGT3iBJNZGo+BvDmpq3m6ZHCzfxwAKRVc0ezX4mirSW8TwFpPrj6VG74+nrXq+p/BC2lBfTNSkjb&#10;H+rnII/MCuC1zwBr2ilmeyN5Ev8Ay2tAXH8qaSl8Luaxqxe+hzzsT0NQs1I7lHKOrRyD+BxtP5Go&#10;Hk49/Sk1Y3Wuo9nwajeTHSo2kqNmpAPMnJqvNFHIPmXB9RSl8Gomk96LJqzGtNiu1jFuzuf6GnfL&#10;Gu1BgUPJ71A8uM80KKWyKbk92JNJjvVOWXinSy5qnM9UISSbHWqUsmSfkDfUcUs0nDZrE1HUm3eX&#10;GSFHU1E5qCuzSMXJ2RdleIHlUz6YqnObcKSQg+lY00/XLk9+etQ7ZJwdqsR69jXN7a+0Tf2VtXIL&#10;uZGlJjGBVKSTPXinTJIuRsYe+KDZ7oCWb5yOKyUZTbsjVyjFasoySZPJNMS6lgkWSGV4ZUIZJIyQ&#10;ysDkEEdCDjB7UydXjIBU5HpUPzk/KD9MHmocWVdb3P0p8A69p37Y/wCzXd6VqMsS+IrdBbXLnG6C&#10;8jGYpwMsQr9Se4MgFfAGpabqGgane6Zqls9pqNjM9tcwMCNkinBHP0yPYg13/wCyf8Xrj4M/FC0u&#10;ruYx+HdUxZ6nHk7VUn5JcZABRjksf4S/rXtv7f8A8HzZtY/EjRIR9luNlrq3kjIBxiGc4HQ/cZie&#10;vl+tctCTwlZ05/DLVepE4qqtNz5NgdZbiOIONzsFC59TXoMJEESRrwqgAV5Dp10YdQtpic7ZFbOf&#10;fkfpXq3mceuK+5yeSmpvroePjIODii552ehpPOPrVTzKa0tfQ21PN1Lvne9IZ8d6omWkMvvRYaL/&#10;AJ1OWas8Sk05ZDU2LuaSS8YzT/O461nLKc9alWT1pWC5d8/j3pBPjvVQygetNMvPpSsVcveeT3pw&#10;uDWd5x6c0C4IwTkA9CamxVzXjuDnrViOc561ipOc9cVZjuM9/wBaQbm3Hckd6q+INXk0/Rp5Y2Ik&#10;ICKfTNVo58d6q6/Gb7RriNeWADKPoa58Tzewnyb2dvuLp29pHm7nKJdEtuLMzdyep98+taOm61ca&#10;bOslvIVwc7f4T9R3rmEufU4b0qwlz71+cxlKL5ouzPp2k1Znt+i64urWCXC5U9GU9Qa1Uusd68y+&#10;Ht+d13CW4O1wP0/wrtkucdwfrX6Hg67xFCNR7vf1R81Xp+zqOK2N+O696sx3Xua59LoYHIFWY7n3&#10;zXapGJvpc571OlyPWsFLn3qwlzjvTuJm2txjqeKmE+e9YqXOR1z9amW67fypkmss/vTxNmstbj3p&#10;4uPelZE2NRZxUgmB7mskT+9SCfjrS5UTY1Bcds8VIJz61lLNUgmz3qXBCsaYuD+XpT1n3YGCSeOn&#10;9Kzo5CzhACzMQAAOST0x6n2r3P4XfCuPRoI9e8QqiTqPOitZsBYB/fkDD7w6j0+teTj8XRwFP2lT&#10;fourZtRoSrytHb8h/wANPhiLVU1rX4wrqA8NrOMBBj70gI6jqB2rL+JXxVbV3m0nR5dthnZNdKTm&#10;b2Ug/c569/pWR8WfjH/a8VxY6XLJDpUIJmnU4a4x1AwfuH3618+z+NL+WXdHIsKjO1AuRjNfNQpP&#10;2kcZmPxP4Y/yrv8A189dvRs3B0cNt1fdl7xXai11Zipyky+YM9R2P8qw2GaS71aa/m8yaQu2ABno&#10;BUYmyKyqzjOpKUdE2dUIyhBKW6GSIOeKZZ30uk3X2iAIXAK/OMipWO4dRVaVeDxSjJwalF2aKa5l&#10;Zk0njK6EoE0ELRHhioO79TWnf2+VyPukcZHSsXS7a3l1W3F0wWHdk7jgHg4B/HFdLrd7bWFsZp5U&#10;XgsFVgSfoO9fWZbXnOnOded0u/Q8fFQjGSjTX3HF6xZxtDIswXyyMMH5BHvXnt9oPh9ZCWlhAzkj&#10;zxx+taninVp9YmZj+7h6JGvHHv6muEv7cJnCjjsABXBiszpTnaNJSS6v/hjqpYWcVrO3oVvEMGnW&#10;c8a6fL5rHJfa2V9sVreGfDkGqactzPLIpdiFEZxwOua5S6jwTyR3wK1fDvih9GUwPH5tsTnAPK/S&#10;vMoVMPPEOdeCUX0V7JnZONRUuWm9Uer6eFt7aOFMlIxtUt1xWrDKcDmuCsfHWnysAVniB4BcDA/W&#10;utsr2O5iWSJxIh/iU5FfZUa1GqrUpJ2PFnTnDWaOggm6c1owTcCufgmz0rSgmPrXQZ2sb0U3AGav&#10;QzVhRTHjmr8UpOOaoho3rabkc16F8PdeNjqCKzkKxxXl0E2CK29LvjBKhzg5yKxxFKNek4PqYyjd&#10;H1pp9ys8CkHORmro5FcB8P8AxEuo2MaM4LoNtd5G24A9q/J8TRlQqODOaOmjH1FcXCW8TO5wB+tS&#10;ntWF4hkYvGh+5jJ+tY04c8lE3hHmdije6hLevluE7KOhHvVWjjjmivYjFRVkdySS0CgDJoqVLaaR&#10;N6RO6nuFptpDbsLaWsl5Jsj49z0q83h+fBxIjEdsn/CrPh+J41m3RsvIwWGK18flXBUryjK0TmnU&#10;alocnJp9zG+0wscnGR0rp7RDHbxoRghQP0qXFKP0rCpVdRJNGc5ua1CiiisDNB0pckMGBwR3pKWg&#10;dzUtLxblfKlHzY69jVS7sWt2LLzGf0qqSQQQcEHg1qWd8LgCOX75GPY1zSi6b5o7HsU6sMXH2VZ+&#10;90f6f1+Zl0uKs31iYGLoMxnr7VUBzW8ZKSujzKtOVGThNajsVqWR87T8Hk4IrJY4Faejt8sqHsRi&#10;sq3w3O3L5L23K+qaM0DCgHrRTplKTyL6MabWy1VzzpJxbi+gUUUtMm4lFFHSgNQoPBA7mnxwvMQq&#10;A8960beyjtV3SEFh3zxWc5qJ2UMNUr7aLuV7bT2mG6Q7F9O5q3LcQ2KbEA3f3R/Wq91qZfKw8L3b&#10;v+FUPc9fX1rLllPWWx2OvSwq5MPq/wCZ/oSTzvcPuc5H93sKjAweBRRXQlbRHkzlKb5pO7CkalpC&#10;aZAxueKrXJ+U1ZPWqV23WtYLUwkc1q75LdeBXB69JwxrttWfO+uB198Bq+rwEdUcszgNdfk1xepN&#10;yxPQDNdbrknLH+tbPwY+GZ+IvioT3aE6Jp5WS5JHEzdViGQQc4Gf9n6ivvFiaWCw8sRWdoxV/wDg&#10;erMKdKdeoqVPdnofwA8A2ngbw1deO/EOy2keBpIDOP8Aj3t+pcZHDP2/2SPUivCPid8Qbv4keL7n&#10;V5w0dsCY7S3bOIYgTjjJ+Y9Wxxk16n+058UVvrtfBukOo0+zI+3NHgK8gHyxDB+6vcY+8B/dr5//&#10;AIiep9Tya48jwtWvOWbYtfvKnwr+WHRfP8vU9DH1YU4rBUX7sd33l1fy/rYAABjHPr605abRX2Op&#10;4g8nFNzxSFqM0B6C5pD0ozSZFAzsvhd8StQ+GHiSPULQvPYSELeWWTiaPPJxkDeOcN/Qmvov4qfD&#10;3Sfjn4LtfE3hx4pdWWHfbyAgeevBaGQjJ3DBAHZsjvmvkEnNeofA34xzfDPWfst87y+Hbx/9Ij6m&#10;Bjx5iDIA7bvUD1HPyOc5ZVlNZlgNK8P/ACZdn3dtu+3a3t4HFQjF4XEa05fg+6/rz7nmdzDLbXDw&#10;TRPBNExV4pFKsjA4IIPIIxUTV9R/tB/Bu38VacfGnhhY7i58rzrmK1wVu48Z81NoO58YJ55HuOfl&#10;rdkD6Zr1srzKlmmHVano1pJdU+q/y/zuceMws8JVdOWq6PuhpNITignBpuea9c4QpjGnHpTGNArC&#10;E8U1ulDdKSmMKRjxRQelIQ3tTTQTzSUDQhNNOac1JQA0V9W/BQf8YqeLv93Uf/RdfKfr9a+rPgqc&#10;fsp+Lj/s6j/6Lr5TiT/daX/X2n/6UexlP8af+CX5HyehyopTzTUOFAp3BzX1lzxkIDzSMKAeaGbJ&#10;pdQQ0Ujc0ZzTS3ND3AUAk4rR8OaDd+K9f0/RrBfMu76ZIIxjIG44yeOgGST6CszOQevSvpT9jfwF&#10;9r1XUvGN6mLWxVrW0eRcL5jD94wJH8K4GR/eNeVmmNWXYSpiXulp5t6L8fyOzB0Hiq8aS67+nU6n&#10;9pfxBZ/DH4T6P4E0ZxE15GkDKvDC2jxvJx3dsA+uXr5Bbr7V3Xxs+IDfEj4j6rqiyb7CNvs1iM5x&#10;CnAPU/eOW49a4LORXLkeBlgcHGNT45e9L/FLX8NvvNsfiFiMQ3H4VovRCnpTe9DZpte+jzRWakS4&#10;+zSRzDOYmD8e3NI3Sm43AjjkY5p6BsfZv7YEQ1v4PaFq44aO9glAHpJEw/mRXxkWxwBivtDxs/8A&#10;wlv7G1rdr+9kh0u0lLP1zEyKxHvhW/Ovi1sDABJxXxvC3uYOpQ/kqTX43Pezf3q8ai+1GL/AGckU&#10;3JpW6U2vsjwxpJzSHmlPU00mlcBcAUhPvSUUrgNPWmkU496YetFwA8Uh4FBpvNK4DSeaQ9aU9abm&#10;i4AxwKaeaVm4pucmgQmKaOppT0ptIYU1jS96Y3SgdhKKKZQIcTim0jdKQDigBD1pGb5TS00nGaB2&#10;PtH/AIJ+6T5Xh7xjqhVMTXcFsrgYbCRliPp+8FfIHizVG1zxXreosxf7Zf3FwC3XDyMwz+BFfav7&#10;MefB37KWt6237l5F1C+Eh/2VKKfzjr4TQfKCepHNfH5R++zPH1/70Y/cj3Mb7mEw9Pyb+9jqY3Ap&#10;9NLAjsR6npX2B4fQjkdUQsTtUcljXEeIrtr+7Exz5fRV9v8A69a+s6n9qJhiP7oHBx3rE1AZhz0w&#10;Rx6V8zmWI9rF04bL8T0cNDlkpMyskkA9607OXzYACfmXisw9asWTiOXHPIxXz9KfLI9KrG8TRoAJ&#10;OAMnsB3o71PYTLBewuwyobmvTilKSTZwPYH0y5jj3mI49B1qrj2rsgecj67s1katpIbfPAuD1aMd&#10;Pwr06+B5I81N3OeNa7tIwic0lKVIOCCKT+XTNeUjpEbpSUrenWk+vFIAphp9M6UwCgnFFIelADaK&#10;KKADHPtWLMuyRh78Cto9KpXNkZZN6EA471z1oOSVjelJRepRSMyOEHU9a2FUKoAGMDFQ21sIFPdz&#10;3qcmnSp8iu9xVJ8z02GUnelorYyGkUDmhqAcUgEpCc0pNNoBBRRRQM/VcNnAxyavaZp0urX8NpCu&#10;6WRuM9AO5P4ZNQTWLW7HPTuD6V6d4M0WPw5pM2o32IZ5U3uW/wCWaYyB9e/5V8fjMUqFPmjq3ovU&#10;9vDUvby026ljWL+28DeHY7e2wJSCkIPdupc/z/HFeYtM0jF3YszEsxPcnuaf4g8Qz6/qb3UgKxD5&#10;Yozg7E9Px65qijYJwNuecZqMHhHRhzT+J6s0xFX2srR+FbFxWBpHGRVdXwOTUqPkZrtcbHLawm0r&#10;zT43J4pdxIpEAU5PWjdDRPn5achyM1GPm78U/eBx2rMdh2acDzUQbPPQe9OB5ApMCXPHNG0AZpig&#10;sT7U8At9agoQNzUgbimbDn0pU5YgAnHYDNJ2HclU0OM8Vdh0DUrpcw2UrDGQSAoP4nFXrXwPqk5x&#10;IiQDGctIDn8s1zSr0ofFNfeaxpVJ7RZhBuPQVIpBGO/celdWnw6Zh8+oBf8Achz+ua1LfwPpkGTL&#10;5k3HG5yoH5VyTx+HWzv6I6Vg60t1Y8+bKkAjH1rrNDjP2cYGT7Vrta+HdGJLC3jYdQx3kfhzV+DX&#10;LGWMmCTeo/urgfriuOti5VY+5B2Iq4OFrVKiRWitJnHEZ/HiteAN5Sq4wwqn/awY4WIn0JNW7Wcz&#10;JuIx9K8qo5v4kdmDjQhK1Kd2TbfpUcxWFGkIzj0qUHioL1wLZweM8CsVq7HpVHywcuxn3OrvjES7&#10;f9o81x3iuaS5x5kzMVGQD0/KuikORkfSuZ8RqGBOeRXt4SEY1E0j4+WJq1aiUpafgc3uBI7/AFpd&#10;wB459M1HsPUVBeXiWdu0rsMDgD1PpX0dkdltbIL/AFOPT490hG49EPf/AArkrlRqVw085LseBzgA&#10;egFFzdPdztJISWbk5OPpULvtGeh/3s07J7o7YRcNVuOfTrYYK5HsDUcmm24IIBHtuNORwwJByaQk&#10;twxpOMH9k055/wAwLYxAZBI/HNdhpm0abahDkBcCuO8wjgNj39Kmi1C4s4yIZQVPVWGfyqlFLYzq&#10;c01Zs6+e8S0iaWVtqL1z3rkdTvP7UufNlXd2VSeAPpVW5vLm7dWnO/sB0GPSoZCyMOeO1DSYQhya&#10;31LbS7Y2wNo7D0qOG8IPXj3pgkDJ83J9qrMUIxnBzVJuOxWj3Lt7q/kwhUbDuOvoKo2EnnyFWc7M&#10;Zb3rG1CT/STtbIHApLW9e0YliCp44+tcssQ3U97ZHWqPLT9zdn0l8FZxJot+in92k42r6EqM15Zq&#10;F/supwTg724P1Ndp+ztqf2u31+LsksUg/FWH/steY+JbjHiLWYl58m9mTA7DecVzYWsli6zS3sZV&#10;aP7uCfQu/ahIP8Kqu+/vn1rNS/KJ8xCj1NLb3aSqWR8ivUc+Z6mHJyl13I4FQM7Akdqj88FsZoeU&#10;8ntU2C9gDsSTT9y4yetV1mBOM0TSbcAGlYLk7NgE55pgujswRmq7S4xnNPIUruU07E3H7gw6YpjO&#10;c+1Rlwfwpn2gBgOtV6juWN4Ce9N84ryCfSoZrkEYximLIClIEmaMNwIyDj9akSfDgqSrDoQeRWfH&#10;KCmetPScYJ6UXZLR3GlfFTxFpLoi332mFf8AllcorZ/4Fjd+td5o3xysrqZYtSsJLIH/AJbROZV/&#10;EYB/LNeFLNls5qQXLbhxkVxVMFh6u8bPy0N41Zx2Z9Frpvgv4gu00Yt7y4H3miZopB06gbSe3UVz&#10;urfA7l307UgBj5IbmPPpxuB/pXjJlJKbgSR0YV1OjfErxBoSRxQai0kCEfurhRICPTJGR+Brl+qY&#10;ijrh6nyZr7SEvjj9xJrPgbXdDjaa706QRD/lpEwkUfkePxFYTSMAOOM16zo3xzt5XRNT09rdP4p4&#10;H3DP+7jP5GuiWTwb8QyMNbXko6fehl/oxp/XK9Ff7RS07r+v1D2cJ/BL7zwUyMVyOnrT7aOS6uI4&#10;IUMk0jCNFHdjwB+ter6z8DraZmk03UGgHVYbiPeM/wC9nI/I1V+Hnwx1LRfFP2vVrdRBaKWgkSQM&#10;JHJwDgHPAyeR6Vr/AGhQdNzjLVLYlUZ3s0dJ4luo/h58PEtLdgJ/LFvE3dnblm/9CP5V4LMssRAU&#10;FoxwMV3Pxb8TjVvFLWUbA22njysg/wDLQ4LflwPwrhpZd57Yz1qsBSdOjzy+KWr/AEHVleVlsgF1&#10;5anI59KSK+Zh2oDhxtOCPpUQGWOABiu5md7l1Jm61IZVVSc81SyV4NSoqyKST0oTHYsRuXjJ7e9A&#10;k2DIOfaoopN0ZUdKTYI8se3amyS0bnZGDn5j2pySMYsng+9UIUMsm49AeKvTNlABxVJXRJJC5PFT&#10;gtnjgVTgfYcmrKy5FJeYMfJL0A9a3/A8BufFmloGKgS+YcDOdoJx+lczKwBHPeu7+EsHn+J3cnHk&#10;27PjHXJC/wBTWGKnyUJvyZVNXki38YLvOuWMAAxHAWyD3J6foK4osWAGeD1rZ+Jt39o8YXYHSLZH&#10;kHrhf6HNYAfAGaMFDkw8F5L8dSazvNse/wC6G4HGKet4CnXJqMgSjaTxVWJFjZgCSM11t2MUrlsM&#10;XJzTGdgfamO/AFKjbjgkYqHK5XKTRcHeO3XNNluAjFuue1Px5cbcjpWRdz/vlANEpcquEYczNy2v&#10;nSNtrbcjp2rJW52zuAcc5OfWpYXzH17Vmqu6d+aiUmOMFdm1FeDGd/zD0NTLqbbeWNYhYoOwPrTl&#10;mPXGRVczF7NM2/7SlhXzVkIHQj1FXdL1QRpsSRdhOdtcxc3B+ysMY+lR6fdFXG39ahyTfKw9kpRZ&#10;0ev+FtH8Xw+Xf2Y8z/ntESGHvxXlnir4IappmbjR5v7RgPPksArr+JPNelQXjopKyFWz61o2mrmA&#10;fvH3jPU8GtLSitNV2OTkcPhPlW6WWzupLa4RobhDh436g1AZeM19FfFfwda+MfD019a7F1azQujg&#10;fNIvdT/ntXzOJgwGDg/3fQ+lJ2a5kdNKbno1qWXlqIyc9artKTUbTYqDotcleX3qBn65NRPJmoXl&#10;pjsLLJzVSV6WSSqskhpjtcqahcmKByM56CsOKLz2IZvkXqa17rbKpVzgE1PpWgG6i35MUJ745apj&#10;h54iolFXL9qqUH3ObfT557pI4oyxY4UiugPhVkiVVuIyV4KlO/1zW9b6fbaev7mPD92Y5JodgTz2&#10;6HFe/hsrp003U1b/AAOCriZTslsjkbjw/exH5Y1kHs2P51kXVrcW5PmRMvPpxXeSN8xxx+FV3kIz&#10;g4+ldDy2m/hk0Y/WJLdHnrycYxt9qhLjPWu+kwRyob61XeGI9Y1/IVi8sfSf4D+sLscLLdRRj5pA&#10;FPBGetffP7G3xP0v40fCnVfhj4kKXtxptmbbynJBuLBxsXGAOUyEznP3TXx4tvAjbhCgP0FdV8Nv&#10;Hl38NPGml+IdPXMlpJ+8hUACaE8PGSem5cjOOoB7V5+LySdek1GS5lqtOv36X2N6WMjCS0OE+Jnw&#10;n1b4Z/E3VvCN1G0r2U2YrkjastueY5epA3LyRnggjrXQhiqAelfan7Ungay+LXwr03x94eb7TNp1&#10;t9rR0GDPZsNzgg91+9jr94d6+I92CT6jr1z/AJ4rfIeSWHc/t3tJdmicdOTmk9uhZL8daYZKgL98&#10;03zPWvqEeYTGTBzQZarmT8aQPTsItB+KeslZl5qMGnwmWeQJH0z1z9KyJ/HNjEVEIknU88Dbj865&#10;auIo0dKk0jaFOpPWKudasnvTxLx3rndN8U2WousauYpW6JICM/j0rYEoxkGqpzhWjz05XQSUoO0l&#10;YtmTjOaaZM/0qnLdRxRPI7Dy0Us34V5pqmuXGqXLSySsVJyqA4CjsK4sbjI4OK5ldvob0KMq7dnZ&#10;I7bxL4r/ALN3W9sytc4w2RkJ9exNcRc3st5N5s8jSv6sf84qiH2+1HmE96+NxWKqYuV5Oy6I9yjS&#10;hRVkte5sabrF1pkoe3lZTn7pOQR+Nej6Dr6azZiVV2Opw6ZzsP8A9evIkk59vT1ro/BV8YNYSLcd&#10;kylCvr3H8q6stxU6NWNNu8Xp6ehniqUakHPqj1BZzjqeuKnS4xjPNZSSnjmp1l4r7ax4Rka74aea&#10;ZriwTcXOXh757kH+lc2JShKtlSOCCMEV6GkvH+NYHjGxjayW8VcSowVyD94Hj+eK+XzHLYKMq9HS&#10;2rX527Hq4XFO6pzM7Rdak0m9S4QeZjgoTgMPSu20/wAdWk8ipKjW+44BbDDJ7ZHNeXJORjntU6TE&#10;/wARH0OK8TD42thVywenY9Crh4VXdrU9yS6B6YqwlyT7VyHhzX4tTs0XzALmNQsiHrkd63FuNoyT&#10;xX3lOpGrBTg9GfPSi4ScWjaS5wOtWEuenNYi3IKjBH4GpkuPerJ0NxLk+tTpce9YaXPvUy3WOpqh&#10;G2Ln3qVbjI61irdA96kW696YjZFx71ItwfWsZbgnvUqXPPXFMGjaW49TipoWeeRI41aR3YIqINxY&#10;ngADv1FZNoZr2eKC3RpJ5XEccYGSzE4Ax+NfTvwv+F1j8N9IPiPxHJGupRxGRmc5WyTHKggkMx7k&#10;euB7+XmGYU8BT5paye0Vu3/l5/qa0qEqz026sl+GXwwt/AtjJ4g8QvGmoRoZNrtlbNcfNyCQSR37&#10;dq8++KXxYm8Z3DWNgzw6HGehODcns54yB6L+J9sj4pfGK48eXbWlnm30GKT91GeDORnEjcAjrwvb&#10;681wSTjA5GPWvOwGX1J1Pr2P1qPZdIr/AD/L1uzWtWSj7Gj8PV9yxrBE+kXcZ+UGJs4HfGf6V5lv&#10;yOufp61v634yieOa1tQZCwKGbP3fXA/SuUEvT24HtXFmtelVqx9m720b+Z14OnKnB8y3L6yY709Z&#10;yKoCWpA+a8a52mgs1KZSfpVFZDUoeruQ0JPlwfSsu5hU9h78VqnBFUp1GSKYtjmr2D73ORnvXM6j&#10;a5LcCu0u4gc1gX1tnOBSHc4a/t8HgVkSIUb8a6y/tiCcCsG6tsMTU2KTK8UmCB2966Dw/r0uj3AZ&#10;fmhf/WRE/K1c0QVarcEvQdvelCpOlJTg7NFtKa5Xse1adqMN/Ak0EokRu/cH0xWvBLnockdfavGd&#10;H1a402cSQPtPcHkN9RXfaN41s7tQtw32aXOMMSRn2PavsMLmlOslGq+WX4P5njVsJKnrHVHbxS9M&#10;1oQScVi28yuoZWDA9CDnNaEEmB1r2lrqcDNiKXGK0bacgg9T2rEhlq/BLiruQz0nwN4kOlX0RZvk&#10;Y8ivobRr9by3VlOcjORXyLY3RRlwea9o+GfjDeFtZWw38Jzmvls5wPtY+2hutzkqR6o9mHOPaoLu&#10;yivECyruweD6UQSiRQfUVLnkV8FrF6bijLqjk7uE29xJEW3bDgGoalu2L3MxPUuair2o7I9JaoPx&#10;xW1p2sQxwpHMDHsH3gcisWjOOc4IqKlNVFZilFSVmdhDKsqLIjb1YZ3A1JurD8PMwaZM/uxz+NbY&#10;5rypx5JOJwyXK7Dgc0UdKKgkKOaKKQAM0UUUAFIRn+mKWigDSsr7zAIpTljwD/eqG9sDCTJGP3fc&#10;D+GqTDcMVpWN7uAjmbB6BvX2rnlFwfNE9ilWhiYewrvXo/6/p+upmg7quaU5W5I/vKfzp19p4hYy&#10;xg7D1HpVa1l8u5jP+1g1baqQdjmjCeFxEVPoyXUl23ZPZlBqtWjq6YaJu2COKzzgU6bvBE4yHJiJ&#10;rz/MSl7dM0lPjheZgqAkn0rRu25yxi27JDDxVy105p8M+UTrjuasW9hHbjfIQzL3PaobnUi+VhHy&#10;93/pXO5ub5YHqxw1OgufEv5FmW4hsY9iqN39wf1rMmnkuGy7cdlHQVH3J659aKuFNR16nNXxU63u&#10;7R7IBxRRRWpxhS0lKO9AhCcU004jNNpkjGNZ96+A1X3rLv2+VjW9NamEjltYk4avP/EEmd3XpXc6&#10;w/DV57r8oyxyRj0r7HAR1RyzOTh0W88T67a6XYR+ZdXT7FzwAMZLH2Ayfwr2/wCI3iW0+AvwztND&#10;0RwNWuVaO3kONwbrLcMDkZyeAe5A6CrXwu8NWfw58JXvi3WyLe4lgMjFs5igzlVx/eY4PryBXzH8&#10;RfGl3488U3msXmVaXCww5yIYhnag6Zxnrjk130Yf27jVTf8Au9F69pS7eaX+fc9P/kW4bn/5e1Fp&#10;5R/zf9bHJSMWYkksSclmOST3JNMzinMecVGa/SEfNjwaUGmA4p1MQHpxSDNLnikyPWgYtFHHqKaW&#10;pBYdSHpTc8UucUFHt37O3xqXwZfL4d1qbGh3Un7iZ+lrKT7DO1jj/dPPTNav7SfwQ/smW48X6FFi&#10;ykYyajap0hYn/Wrk9GJAIA4PPQnHzyzDuMr3HrX03+zb8ZY9Qhi8EeIJFdipi06aQ8SJj/j3bjqA&#10;DtJPI464z8PmuErZbiHm+AX/AF8j/Mur9Vu/v739/CVoYqn9SxD/AML7Pt6f8N2PmInI/nTTwc16&#10;38ffgtJ8NtXOp6bEW8N3kmI8f8ushyfKOTkg8kMfp16+RZyTyCK+sweLpY6hHEUHeL/Dun5o8etQ&#10;nh6jp1FqhSwNMPWgnFMJOa7DnFJzTc0HNNosApPpTS1KDmmHiiwluIWoz+dIaaSc0ikKxpueaKQ0&#10;wFGa+rfgrz+yj4u/3dR/9F18og8V9XfBXj9lHxf/ALmo/wDouvlOJP8AdaX/AF9p/wDpR7GU/wAa&#10;f+CX5HycvSlNIv3aSvq92eMhQcUhoANI1LqJCDvTGp1NJzwDjnrTvqFifTrCfVdQtbG1j8+6uZVg&#10;hi/vuxCqPbkivsL4yX8PwN/Z/wBP8J6fLi/vofsAkXgnI3XEvf72SMf7Yx0rzL9kD4fnxF43ufEV&#10;wgNloy5i3fxXDggd/wCFdx/Efhyn7SXxAHj34n3phcyadpYNjansdp/eP07vkfRRXxeN/wCFTNqe&#10;D/5d0ffl/i+yj3qH+yYKdf7VT3V6dWeWjgYxgDgfSm0u6mlq+zueGDU2lPIpoOaLgDGk/HH9aQ0f&#10;lTA+0fgr/wAVV+yXqOnH/SHhtL+1RfQjeyD/AMeWvitTlE57A4r7J/Ynvft/w+8S6U4Ajhv9+B1/&#10;eRLn/wBB/SvjzUbM6dqN3aEEfZ55IcN1+VivP5V8Zkv7rH4+h/fUv/Ake5j/AH8Nhqn91r7mQnpT&#10;M5pScUyvsbs8MUnJph60E8migYhOKQtSt0ptIBuaaTzS009aBBmiiimUhhpueTTiaaaQmIeaQcUE&#10;03vRcQHpTacaaetBSQmcGmN0px601ulMBpOKbTj0ptS2JiN0oHSkY+9LuG04549KVxDAcmmsdvJx&#10;jvmlBx+NMKmVhGo3M52gepPAo9SmfdGvE+Cv2EooD+6muNGhQI/BL3Eilh/5EavhZvvdeO1fdH7Y&#10;sg8L/s9+HdCQgh7qztPmPO2KJmz+aL+dfCUsqxRMzsqqBlie1fH8NPnwtXEP7dSb/E9vNvdrQpfy&#10;xih74UHPHqDXManr5vLk20BzAPvOON/sKqa94he+zBbttt+jMOsnv7VnaaMyk9lGK6sXmHtJexov&#10;Tq+/p5HNTw/LDnnuXW6n2PH0qvqBxbH6irDcsaral/x7j3P9K86p8DNYfEjL9KfG22RT6GmelD52&#10;8cmvMWjueg9TYzmlC7nVe5IFNtY3uLcSIjMo6sB6Vd0q2M94jEYRPmORivbhB1HGK6nlSaje50KA&#10;pGq/3RinZI70h5OaK+uWx5hl6jpIuT5kfyy/xDs1VLXQ3Zsz5Qf3Qetbmee340cA8DArkeEpTnzt&#10;f5GyqSSsZz6Hbuw2l1HoOahvhb2Vk0KKpkcYAPUe9X7yVoLWV04YLwfSuWZmkYu5JY859a48VKnh&#10;/dhFXaNIKU9W9BGOCfSmU4txim14h1hSNS000XBCUUhPNKDmlcYEZptOJxTadwCkJobpSCi4CUhO&#10;KGpKkBKKKKBiNSUrUlAgopcUUgP2s0Xw9Hd3q3TruhibIB6M3/1qyPiRrL3GNOhfEEZ3TY/jbsPw&#10;/XNdpfTppVksUQAYjag/rXn/AIgtWYO2M5GfevzLCS9rXVWpstj2KlRYGnHCRd5PWT/T+unqcYSC&#10;M4x7DoKUc9KbJGwkIwePQZpqMQwA5J6Dua+v0toEehKFJ71PHiMc1b03QdQ1HY1vZyyhjgHbgfmc&#10;CteHwBrFxIoe2WFSeskq8fkTXJUxFGGkppfM2VOc9oswC2Cc8fWkU5PORXb2/wALpjgzagkbDqI4&#10;c/rkVrWfw40+1VfPmmuCBz82wH8v8a4J5lho7Sv8n/wDeODrPdW+Z5suCAQeDQOWxyzeg5Neptof&#10;hvR3Dyx28TKCcTSljj6E8/lSL4z8P2cYSG5UKn3VhhYD+WK5/wC0JS/hUmzX6oo/HNI4Oz0HUL8J&#10;5FpK6sMhtu0fmcVpW/gTV5nw8SQqR95pAf5Zrbn+JMCtiCyklXHV3C/0NULr4iXsq/uLaK34IyTv&#10;IP6fype1x0/hgl6i9nhYbyb9CzH8OJHUCXUFU45CQ5/XNadr4B02ADzmkuCBzlyo+vFcjJ4w1mZc&#10;PeMoIwQiKP1xms2a6mu23zTyStjbl2J4qfYYuek6lvT+kP2uHj8EL+v9M9FbTfDmjuWkS3RgORI5&#10;Y4+hJpT4w0W3jPkyhlA4WOJgD+grzX0wNo9qcc8E8+lL+z1L+JNsPrko/BFI7a5+IsSSfubF5ARw&#10;XkC/oAazrvx/qFwHEEUNsCML1cj8eP5VzQBPUkj3pDwa6IYHDx+zczeKrS+0a0/irV7lSr3rBT1E&#10;aqv6gZrPnnlu3Z5pXkY92YnP51EDntRuK10xpwh8KSMZSlL4ncCu3ODj+tdFoN3lcHGenJrnS+7i&#10;prO8NtNkfdJFKrT9pGxhUhzxsd4kmDxW7ARaWYZuMDJrm/D9wNRmjUDI+8foK2tYnxtiHH8Rr5it&#10;Fuapm2Dbw9GdeXTRepdhvUnYKMgkdDVLVJG81UPCEZFUEuDFMsgONpH5VqamgubPzV52jcCPSsuT&#10;kmuzOn6xLF4eaXxR19UYkrgAmuQ1263zMoNa2q6mI0wh4IrlpJTI5Zj1NfQ4Sk0+Zni0IO/OxvIX&#10;g4IHUVxPi/VmS/S3UZCLksfU12b5Tt+PTFcf420gAHUFJ3ZCyJ/I131Oblbie1huX2i5jmjcySKN&#10;7lvakDFv6VULshz2PerdvE1wBnKp61wJykz2pKMUX9Pm82E5bkHGKsld3BNV9iRR4XjHf1pscjMc&#10;Zr1I6JJnnSV3dFg7QcE1BKNvRvyolOepqIsycZ/GrIJGmLIOSSKieVmHNRy3RU4zn2piXO7IagrU&#10;keU7cbsVQl1Ly8qoDN0JqxNICpxXOSzFXcgcZrnrTcUrHRSipN3LZcMzMTyTmoZW8zIzUKzgrnnN&#10;NilzJnNeedr0Pdf2YnWOfxFHnLFYGA/77/xry3xzNLpXj/xDEW5F9KT75bI/mK9C/Zok/wCKo1cA&#10;/eslYjtnfxXn3xcwfiZ4iHpdd/8AdWuOHu4mVn0Q9JLUyJLxrv74BHoD0q9p/wC5g3MeW7GueVyC&#10;Bk49qnbVpAqIcDbxmvTpzipc0znqQk1yxOgaXIyCKBen7vWs2G882JXXoaeLgE4wB713qSepxONr&#10;pmisiEZ4BqNpsNnOaqFT1zTScDg1ZnYtPMW70qzFVx1FUPNIbrUqTfrU3KsW1kDKaqyPtfINNlcq&#10;3FRknrTvcpImZy3Q0izlRg9fSq3nFWGc1KSrnd3xSHYtLN8oxxTjJnJzzVDzcN1qQy4GO9O4uUtx&#10;uPU1IZGHPas9ZCO9WFuMrg0roLFw3bFOakhm8wc/rWb5q9M80+OTHejqJo11mI6Ngd6la6UxEYHI&#10;4OMVlC4OwiniXMZyeg6CqTJ5bHZaJ4+13Q4Eis9QkEPaKQCQD2AbOPwxXvU2vtofhSLVNaRUmWJD&#10;NHEv8TEfKAT7469q8K+FOgHxH4rgjkGbWzH2iY9jg/KvXucfgDXT/HXxWJNTtdEhb5Lb99cY6FyP&#10;kHTsCT/wKvExdKniMRCio+cn5HXTlKEHN/I7gan4M+ILrbu1veXA6LKrRSc+hwCeh6GsHXPgTZXc&#10;xm0vUJLDIP7qRPNUn6k5/nXhzSq2OSfcnJFb+heN9a8Ops0/UZYoz1jYCRfybOPwrX6jVo/7vVa8&#10;nqv6+QlVi/jiaOr/AAs8UaPI7tYi7tl/5bWzq2f+A53fpXNwqULK4KsDgqeCPwr1HRfj3cRxxJqe&#10;mic5w08Emw49dpGP1rr08U+DfHiR2lxJBNI2dsVyjRuucZAY45+hpfWcTQ/j07ruv6/yHyQn8D+8&#10;8GaPzFIGRkc1VjiktyyjO2vcta+CWmXZV9Mu5NNx/AwMyH/vo5/WuI1f4U+ItLaQpbLf268+ZAy5&#10;P/ASQfw5rqpY7D1tFKz89DGVKpHocNBPsPJxzipZZvMBHaq+oWz2krxyKY5FPKsMEH0xTLebdgMe&#10;1dz0RKaZq2ZGCKfJ98elVbZssAD0qe5mAwAD2rSOiM3uLPkYI6VNC3mKP51ACGhIPJxUMFyYVI6A&#10;VL3uNPQ0SAsq5r034KQlpNYn5wPLjAx/vE8/lXlLXYUBvvMDmvYfhPILHwDf35YHMs0vIwAFXAGf&#10;T5c/ia83Mpf7M4rdtL8Tah8d+x5l4kvGvdcv7lgFMlxI3ByMbjjFQIdwHNVdRlzEpCbM9RmnWjkx&#10;jPXFelFKHuroYvVXLqjAJB6VXiP7xqcZMKfpUUTAqSPWnIlFgnvUe3JznvSF+KfBljUW1BliRtsY&#10;B6YrGdQ85NbF4cR9egrDD7pcioqbpGtPZst5MYGDVTeUlPvU5fK1Wdt2fWk9SkSycjOajW42cc1E&#10;GYHBpxxjkGk7vYdrEs8vmQEZqvZEiQc8VDM5Tv1qzZFSnXmst5F2tHQ1RlgBnilmJSPG6q0dyYmC&#10;dc+tKYjJIGY8A8iurdHNy2epp2KIHBflW4IJ4I7iqV98IfBWrkp/ZvkSSZxJHKwIY9/vVPnaoweO&#10;1Spc7MA5IHNXZ9HY5Zwcnc+fvij8ML74d3fmqXutGkP7q5OMp/ssMn864F5gGIJz9K+0rloNd06W&#10;yv4hcWtwhSSNumPbHNfJ3xN8AXXw9137OSZdNuMtaXHHK/3T1OR70mnJa7/mXRqNe5M5ppqgeX3q&#10;BpDmoml9ayO+xLJLVWSTNDyZqvJJTEMmbI64966jTpg+nW5UYGwfnXISPk+lbugzl9O255R2H4V6&#10;2WytWce6/I5MQvcNOR8mqsj06R6ryPX0h5wjvVZ25pXYk1XdqshsbI/NQs2aHaoWfFaGdx7PSbtx&#10;xUDMc0hY4PQ+x6U7Bc+wP2Ivi2u+6+H2qTApIr3Wl+ZznvLF06Hlxk9mHpnxr9oz4VH4SfEi6sre&#10;Ix6JfZu9PbqFjJ+aPqT8h457YPevM9C1y98NazY6rps5tr6xnW4glUZw6nIOPT1HpmvvHx1pFj+1&#10;f+z1a6xpUKprUKG6tYs5MV0gxLb5OOGwVyfVTXyOJX9k5gsUv4VXSXlLo/68z06b+s0HS+1HVenY&#10;+CfNz657j0pC9RSMyMVcbHBIKHqCD3phevrrHmE5bimh+fWot1JuPJ/OnYDlvHU7faLKPP7sKzbQ&#10;eM5rmA+ST/Wtvx1cK1/bRg5ZIzuHpkiudV6/P8x1xU/66I+hwytRiWN+OR1Heui0zxrc2cPlzx/a&#10;ccI5bayj0965cNTg+O9ctGvVoS5qUrM1nCNRWkrnQ614ruNWi8lE+z25+8gbcWPuaxNwHTpnNQmQ&#10;U0yVFWrUry56juyoRjTjyxRM0mabvquXING+srF3LavV3Tb37Ff29xux5Thj9Oh/Q1kLIfWpVfAy&#10;SDjtQrxkpLdDumrM9oimDAMDkEZH41YWTiuL8Ha2LuzFm75ng4Huvr/IV1MU2RnOR0r9EoVY4ikq&#10;sep85KLpy5GaCy4qtr2Z9EulUZbZkD6EGkWTipBJlSCflIwR6+1FWHtISh3VioT5JKXY85SUHkGp&#10;0m//AFHpU+vaJLpdwzoC1o3KsP4fastJge4H1r84rUZ0JunNWaPp4VI1FeLNSG5eNkZW2spyCOCP&#10;oa6bSfHFzbEJdr9qX++CFYD8ua4pZDgHp7VIs2TzTo4irh5c1OVv66inThVVpq57Fput22qRGS2l&#10;EuOoHBX8KvrOevI+teLW17LbyrLHKySKcqyHBFdjofjVJ3WG+2xyNwJhwGPYEdq+qwuawrWhVXLL&#10;v0f+R5NbCSh70NUd+lySOtTJckHnmshZsHrUgnx3r3bnAbC3OfapUuPesZbj3qUXGO9JMk2Rccda&#10;tafFcanew2lpE9zdTuI4YYxlnYnAAHueKytIs7vXNStdPsIXub65kEUMKD5nc9vbp17dTxX1/wDD&#10;T4baJ8CPC8/ibxLcRf2qI83F2QWFsrY/cxgZ3HPG4DLH2ry8fmEMDFaXm/hit2/8v+GR0UaLqvyW&#10;7LHwx+F+lfB/Qp/EviS4iGpJAXmnbJSzQjmNcE7j2yByeB7+K/Fr4yXnxJ1IW8Qe00O3f9zakjdI&#10;wyBI/HUjovQfrWF8XfjRf/FDWMYez0S3b/RrLcDz0MjHAyx9Oi9OuSeEjuh8uDwK48Bl9RVPruNf&#10;NVe3aK7L+tPW7NK1ZW9lS0j+Zux3OWPYelZnivVJbPSW8okF2CFl7Ag02O5HPPWphcK6eW4DI3BU&#10;jOR6V7laEqtOUE7Nrc5YSUJKTV7HCCckjJBPrUqze9VNXhNhqU0K58sHcn+6ahS4HGDn6V+dTjKl&#10;JwlutD6RWkuZGssue9SrITWZHN71YWXgc0kxNGgr4p4kNU0kJFSh+Ov0960RmyyJPemS4fnNWLTR&#10;7+9XdDbOy+pwv86ur4U1JhzEo9i4rqjhq81eMG16MwlVpx0ckc5PFkVk3UGM12Vx4W1ONSTbFgBk&#10;7WB/rXO3lsUJV1KMOoYYpVKVSn8cWvVCVSM/hdzkL+1zngVz17a4Y8V211BkE44rn762BJ4rGxSZ&#10;yFxDtPHrUKna1a95bBSeKypUKsaxaNYsuQPnH9a0oHPdjjv2rGgetG3k6cZqGja9z0jwCZVsJi0m&#10;6JpMKPcDmuzhc5wRgjrmvJPD2rXGnXcQjkPluQrx9m5/TtXqcL7c4/8A1V9xlVaNTDqC3jv+Z4WL&#10;g41Lvqa8L8CrsTnjFZUMmMVeifFezc4Ga1vKRj1FdDouqvZXEcinDKcjFcrDJjFaFtMVYH0oaUlZ&#10;mbVz6h8DeJk1ayTLDfjnpXZq24ZHNfM3gXxM+k30WXxGx5r6F0XVEvrdGRg2RnIr84zXAvDVHKPw&#10;s4pLkZm6lEYb2UHuciqtdBrNkbiISoMug5HciufHIB7GuajNTij0qcuaKYUA47Zoorc1LNhfvYy5&#10;HKkYINbqa1aEZMu3jkFTXNAfjSk8dSP1rnqUYzd2ZSpqR08Or2txKI0kyx6ZBGauA5rE0jTeY7mU&#10;j1Vf61pNfQQybHlUOe1efOMVK0NTllFXtEs0UisGpaxMwooooAKKKKACgjIoooA0bG+ztilIHYN/&#10;SmXtgYz5kQ4zkj0qjjPGM5rbsQ/kLvOcjjPpXLUXs3zRPcwsvrcfY1Ve2z7f1/Xciv8A97aKw5A5&#10;zWT/AA57etdHt45xmomtIy4dkBYVnCryqx2YrAuvJTT10Mu1sHuMFgVT371eeSHT4tqLz/d7mobv&#10;UCjFYgMjjd6VnEl2LMcsepNaqMqmstjhdWlg1yUdZdWST3Ul0cscDOQo7VFS4xSV0JJbHlSnKb5p&#10;O7CiiimQFFFFAXClFJRQFwptLmmmmQxknANY+oHCNWrMcIaxNTfahye1dVFamLZyesuAGycVF8Pf&#10;Ba+KNdN5dpu02zYMwPSSTghfoOCfwHep306bW9Qisbf/AFkzbdx6IByWP0FdF8RvE0Hwy8GR6Xpb&#10;bNQnjKRMPvL/AH5e/OT+Z9q9qdapaOEw/wDEqaei6s6sJRg28RW+CH4vojy39o/4jnXdSPh6xkI0&#10;6ykJnZek044weOic98En2FfP12/znGevrW/qrEuSeveubuTlia/UcrwVPA4aNGn0/F9X8/8AgHi4&#10;rETxNV1Z7v8AqxXZwTTN+DzTWPNJXtI5CTcKQNTQcUtMBxNJ1pKWlcVg496TA7UuPejpRcdg5FJk&#10;0Hnim8+tK5Q7jvTCxRkkVisinIYHBBHII96XNITgUXGj6++CvxRsfjL4WvPCfihUudUWApKshx9t&#10;g6bxgDDDKg45zyPb53+LnwtvvhX4maym3XGm3BZ7K8xgSoOqkdmXIB/PpXI6Rq17oOq2uo6dcNaX&#10;1rIJYZ0xlGHfByD6YPXNfY/hXxDoX7THw1utL1OIQ6hEqi6iUndbzYOyZOmQTk4+qn3/AD/EU58N&#10;4p4ugr4ao/fivsvuvL/hv5T6OnJZpS9jUf72Pwvuuz8/+H7nxY3Wo2NdB448Gaj8PvEl3ouqoFuI&#10;cMki/dljOdsinJ4OOh5B4PSueY8D3r7ynVhVgqlN3i1dPufPSg4PlkrNCZozzRTTzVkWButIelJk&#10;+tIc4pBawUz1pTnpSc0wDPNIeKO9DdqYCA4FfV3wVOf2UPF3+5qP/ouvlCvq74Kf8moeLv8Ac1H/&#10;ANFV8nxJ/utP/r5T/wDSj2cq/jT/AMEvyPlBThfpxSE4FA6GkY4FfWLc8YUHNNbg4pV4FNbk5oW4&#10;wpvzEgICWJwAOpPpTq9b/Zf+H3/Cb/E23ubiPfp2jYvJt33WkB/dIef73zd/uGuPGYqGCoTxFTaK&#10;v/kvm7I1o0pV6kaUd2z3HUCv7OH7Ngt0Ih1+7j8sEdTeTAknv9xQfY+X718XkYHXOc8/ia9y/a1+&#10;II8VfEFdDtpN1joaGJgrYD3DYMh6dhtXvyDXhleFw/hp0sK8TX/iVnzv57L5L8z0cyqxnW9lT+GH&#10;ur9X94Uw0+mV9OeQKThRTB1pzfdFMoAKG4UnGcDpRQeRTuB9O/sN6oU8QeLNPxky20NwGz02uykf&#10;+Pj8q8Q+M+nf2T8WvF9rnds1KZwcY4di4/8AQ8fhXoP7HWqiy+MiWxfat9p88QX+8y7XA/JWP4Vl&#10;/tY6X/Zvxw1lwmxLuC3uB/tZjCk/mpr46h+54hrR/npxf3M9yp7+WU3/ACya+88ebpTac1NJxX2B&#10;4Y09aKCaTcKBoG6Uw9KVmprHipYdRKaetLuphPNIQtGaYTikJOKopAzAU3dSE5opCYhPNIWoPWmt&#10;QIGbIFNLUvamnpTuUITmkJwaWmt1pgIzcUwmnNTaTExHYKpOQMDOT2rn9R8XRwlktV88jgyseAfp&#10;3qh4i1w3cr28RBhU4dgceYawu2Oo9a+YxuZyUnTodN3/AJHqUMKmuap9x2ui62NVV1dQk8fJA5yP&#10;UV2/w20c6/8AEfwppwIUXeq2sW4gEYMq5/lXi0MzwSCRDtkB4YV7t+x3NfeJf2jvB9s7RvFBJNdy&#10;bkGcRwuQc8fxbT+FYPN1Twk/a35lF6/J2NlguevHk2bX5o+i/wDgon4ht7K28F2EzhBm5uevXARc&#10;Y/E18DatrcuqOAB5duv3UB/n619Nf8FHNdGofHDTNOViBp2jRKykZG6SSRyfy2/lXyrjmvm8ur1I&#10;5dSw60Vrvzu29f8AI9PFU4vFTqPV/wCSGtyD29h0q/pyYhZvU1QI3HA6niteFNkQXpjrXfRXvXOK&#10;s7RsNPWquon90vuatHrVTUR+7jB9TXTVfuMwp6zRUtoDMxGcD1xmpJ7BwAIzuLHGMc1PZLttc+py&#10;K3dFhR5pHIDSIQVBp0MKqzjDuVVrSg7o07G2Wys4oUXaFUZx3Pepc5H3fxFUdXedIFMG7G4lmFZC&#10;ardRrjfkf7Qr6epiaeHaptOyR5ahKp71zoGuIhJ5fmKJP7uaeDxnqDXIFi5Y5IYnOc966PTLw3lq&#10;CT868N7+9LDYtVpOLVuwTpciuTXE8duheRtqj9aojXbfdgqxA9RSa4c2aj1YY/I1hMT6/pWOKxU6&#10;U+WJpTpqSuzV1HV454WiiGA3XPpWQx/IdKc3PNMJ7V5NSrKs+aZ0xioqyAnNITiikIzXO3qUBNB6&#10;U2lJ4pgMPWig9aKBhRRSd6BMb1o9aKB3oGI3Sm05qbSAKKKKAG9aKKKYC5opKKBWP3Hn0d72bzJ5&#10;dp6bU6AUyXwtYzgCbzJFHPLcVTn1K6ckGUxkHkKMVk6rdym3JkkZwD3YntX5PTp1XZKVvQ9WeKwS&#10;ndUXKT6t9S/JpHhKxmV5nsxIp/5a3GTn6FqiPj3w5pMaragsmTxbwgDP44ry/U3V7n29eDzVcHJH&#10;TP0r345ZGaTqzlL5nqRxTUbwgonpt18VrUAfZrGVx3MrBR+mayG+KGqSA7ILSEcjhWYn9a4zAz0x&#10;SsNuMV0Qy7Cw+xf11Iliq0vtWOkfx5rcw2m9KcHmONB/7LWdPqFzd4M9xJOQMfOxP9azUBzVhVwM&#10;966FQpU/gil8jmlOcvibZMuODUnXqfz5qOEZqUjaKTXQXkwXHuPapAwA6VEvWnYJ6UiuW45pBjoa&#10;RH7Um2nKuDRoPlRMmDQwxSIcU4kGs2Kw0Nk80YozzS4J6UgFzxTT0pdrU1s4oGNY4NNxu49fSlwS&#10;algtXup4oI/9ZIwVfqTVNpK7LSO68BWZtdMmvZvl81jtJ6Kg/wDr5rIl8Ttd3Ushzgk7R6DtW94r&#10;nXRPDa2cJw0iiBf93HzH/PrXnqnjng+1eLhqaxEp15rd6eiOjFxjyxo9vzOjfX8LzxW/4R11dTSa&#10;zkOZEG4D1U1542fU1a0XUX0rVre5BYorYcDjKnr/AI/hXRXwkZ02o79DlwqjQqKaHeI7d9L1W5gk&#10;O2NDlCem08g5/wA9K5S/8WWVkSsbG4k9IiMA+5ru/jT4budY0qz1CxJLQnZKithWRuhPrg/zryA+&#10;ENRWMsEiyoztDc/QcYp4fESq0U4rVb+p6bw9KEvflp0RJN4yv2l3rsjTP+rA4P1zVbV/EcuqwpEy&#10;LGgO4hf4jWRMzZ2kEEHBBHQ1EzECh1Japs61RgmpJbF63tI5syNh37D0p8pKNjPIHSshroxngsKd&#10;b3Y+0DOTu4JNaQrRSSsOVKTu7mkZ8DBPPrUST7X60+REYHqRntVCZChOM4rrZzxVzSeUMKjEuTgm&#10;sz7YyDBzTvOzhuafMJwL07Kew+tU3LdRTXmDL1waYs4Ax1q+ZMhRaIb28MUDkZ3AVlLLvXlTjtxW&#10;hcKXYkHrUfmKMgnae2Olc9SHO9zphLkWxSkjJjyitn3FVAs4PCt+VaslwyfKWJB9DTVnAIBPX1qP&#10;YJ9TT2rS2PTf2Y7ySLx1eQupUz2LHBH911/xrn/j1ELX4p6xsXariFyfcxLmt79nhli+JC5ILPZS&#10;qv1yp/kDXP8A7Sjva/FG+UAnz4IJAPbZt/mprzZQjDFNX+yXCUpK6OBWZlYHqM4pI5Y5LgmRsKDn&#10;mo7dD5Q80kEnoOwrPupdkroex4+ldLTgk2ilabcUzpluU2ARMu0ccHipFIIznmuc02Q4dhnaemOl&#10;atvc8bSa74S5opnDUp8raRfFywXBPFIbkepqlNMAeDUHnnNbXM+U0zMByaQT91IPtVJZ8jn9aUEd&#10;iAaSCxe+0FutOE3pVHcV6EGkW4NFwtc0Nyt1prHZ0quhJwakO5yM9aEwsP34wePxpTNuPb8KYAc4&#10;I/OmkkHlcUmMnDcUCU59qiUk4HNDkKfSpuPcneTKjtzRHId3WqhlPrxTkl70rjSNUSrs5oSYJyDj&#10;HSs4Tn6103w88Ot4x8WWGmjmBm824PpEvLfnwP8AgVOVRQi5S2Q+S57t8NNNg8BfDqbWr2Py5p4z&#10;dS5+9sA/dpz7Y/Fq8D1bWLjWdTur+6YPcTyGRz2yew9hwK9g/aF8VJY2Nh4etyFMoE84XtGpwi/i&#10;cn/gNeH5V1yDXBgYuXNiJbyf4F1dLQXQsi4BTpg1JBKcHJrODBW5zipDJsIIPFerzGDRpSTAg46f&#10;hxThMSigk9PrWf8AaVMZ65p0dx8o5p3uZ2Z0eheMdX8NMf7MvpbZT1TAZT/wFgR+ldzo3x51aCVI&#10;9Qtbe9i6FowY5T+u39BXk6y55pUfEinPf1rmnh6NX44pmkZTjsz6Ji+JHg7xmjWOpqtuCSNmooqL&#10;nHZskDv3FQXHwX8Ka3Atxpc81qrL8j2c4ljP/fW78gRXgEr5IXtjH1q/pWt3+kE/Yb+5sieD9nkK&#10;A/gDzXE8C6f+71HHy3RqqqkvfVz0PU/gxrumGSS3kt9QiUfKIyVkI91Ix+tcXqWn3umgC9sriyYk&#10;4FxEUz9M9evaur0j47a5pxjivILa/gU4ZmBSRhz3zj9K7zS/i54W8UJ9lv4jag4yuoxqYs/XJH4n&#10;FJV8ZQ0qQ5l3Q+SnPWLseJLP8gI5GKYxySCK91vPhj4U8Vxi406VYEGcNpkqGPPHbBXt0ritX+CG&#10;s2JkfT7m2voFHCkmOU/hjb+tbwzGhU92T5X5mboTiefxOpYhhnJ6D6V7iANF+DCJ3e0Aw3GTIef/&#10;AEI14fqmh6npEoF7p91aFm2K0sLKCf8AZOMH8K9t+KjrpfgjTNPVlLmSKMBvvbUU84+oX86yxUlU&#10;qUYJ3vK/3DgnGMn5HjupFcqB0Xg06BsquOBioL9gAnJyfWpY2Cwr3OO1e1pc5L2RLMSsZqtBNhTz&#10;TzIHQg9aqRthiPelI0js7l5ZTmrcDlQKopwM8Zqa2kZ5MDtSW5L2J9UJihyT1rFtpAxzV3XpnCYP&#10;QCsqyYlcmon8SNqa9y7NB3wagdsNkdKYdzHr+dJuxkE9qllpEgcM34UobGaqxsQ2On1qbBLBfWoV&#10;2U0Q32GQEdaXTgxJ9B1rQl0zdbFhgmqOmHZO8Z4JNJxakmUpJxaRemRsBh1HNTQTmVcHrjmpniAG&#10;OCTUL2ptLhP7rVvbsc909Cx5mNo9KeGVzlvSqxO2QqTyTxQz7Rzxg0XM2jRjlKOuOgFV/E+iab43&#10;0K40bVhuglGY5QcNFJ2fPbk81Ve82jg1BC8l7cqqE/hT5jndO+rPlHxT4dv/AAdrl1pGpRlbm26P&#10;g7ZEPRlJxkGsd5CDzX058f8A4fN4h8JQ6vZx/aNV0tS0hVfnkh7qcDnFfLm8MoKkkHnNTJdTro1O&#10;dWe6Hs5NQs3WlJqNzUG5FIcg1q+GXzHOvuprHkOM1q+GOPtH/AR/OvQwH+8R+f5HNX+BmtI2DVaR&#10;+ammbmqcjV9ajyWI7Yqu7U53quz8mrRkxHcY6VA54pzkmoXbitEYtiFs9KTdTCc03JzVEXJd2epI&#10;969//Y/+M7fD3x0ugalcLHoGuyLGzSEAQXXSN9xxgN9w/VfSvnwGnAsCCpZWByCvUH1/DrXJi8LD&#10;GUJ0Ku0l/wAM/kzalWdKanHofSf7aHwc/wCEL8Xp4t0uBl0bXJCbkLlhDeHJbPHAcDcOeofjpXzf&#10;u7547H1r79+FfiHTv2qPgBeeHtcmWTWraIWd3IcF0mUZguRnJ5wCT3YOOlfnn8RJr74e+Ib/AMPX&#10;sG3WLCZoLhCDtUjv6kH7w9QQa+fyzH+xozw2Ldp0tH5ro1300+49DEUeeaqUdpa/5lyWdYkLO4RR&#10;1ZjgCsHVfGFraApbH7TNjIZfuD8a4y81O5vnJnneUE52sxIH0FVtw6YqMRnFSWlGNl3e5tTwcVrN&#10;3LF3eS3tw88z75HOST29BUSk5qOlBxXzrbk7vVnpaLREu4ijf71GDmgnFKwXRIWz3pC3vUYJoJzR&#10;YLj2fimF+eaaxxTeadibkqtn1p6sAc9arjINPGc0NApF+0u5baeOWKRkkQ5Vhwa7vRPF0N4ipdss&#10;E46ucBD/AIV52naplweTz2x7V14bFVcI7w2fToZVKcKytL7z2OOZWUFWDA9COQalEn5+hry3S9fu&#10;9KdTHI0kY48pyduP6V6FpuoxajaJPCTtPVT1U+hr6zCY2ni9FpLseTVoyo67o1VfjrjPXmoH0+ym&#10;Pz20ZJ6kgfzqPzMGnCWu2VOM/iV/xMlNx2OT8SaONLmEtvk2r8gHnYfTNY6y+px9a9FcrLE0boJF&#10;fgowyDWTc+FrC6ctHvg7Yib5R+FfM4zKJym54e1n02+49ejjYpKNTfucos3vUqTE8DkngD19qk1T&#10;QbjSVMjFZbcnAkQY2/71JoG2XWrRH6b84P0r594apGqqM1Ztpfeeh7aLh7SL0PT9LeWLTreOZsyh&#10;BuNXFuCPesvziTn8aes+MZ71+ixhyxUex8053dzWW6zwcD+tavhvQ9T8Xa1baTpFpLfX9wwVYogS&#10;QM4LMR91R1LHgCqHg/wxqvjvxDa6Lots93fXLBQFBKxrnl3IB2qOpNfa3hnwz4Q/ZS8ATapq1ylx&#10;q86gTXC7fPuZOP3MCnB2g87fxbpx4+Y5hHBJU4LmqS+GP6vy/P8AE6qFF1Xd6RW7HeD/AAJ4S/Zo&#10;8JSeINeu0m1p4fLnugwLSMefJt0O3PI+p6kgcD5l+K3xo1n4r6sZrwi10uCRjZ2EeNkY6ZY/xORj&#10;JPHXGBWF8Vfi9rPxY19r/VJPKtIsi10+Jj5UC+oBz85GMt3x6YFeSWfjwm4YXkI8vOA0edw+uT9K&#10;8/DYeGCqLEY+V60+vSPku29r/dpq+iUpV4uFBe6vxPQhcE+w6gE05bvNcBqfjgROi2ISUYy7SKSM&#10;+3IqWw8exSBVu4mjc/xR8r+Wa9X+0cLz+z5/n0+8x+rVeVSsegJd+9WEuz2YiuZs9UhvBuhmSQYy&#10;QrAkfUdq0I7j3rvU01dO5z2admT69pn9rQiSEYuowSvP3h6VxqzsrFGXYV4wevvXaxXOP89KrXui&#10;WmqTebJujkxy0ZALfWvDx+X/AFh+1paS6+f/AAT0MPiVSXLPY5yOfPTmrUU/vW3B4SsOCZLhvYuB&#10;/Stiy0XT7YgrbI7DvIN1eZDKMQ37zS/H8jpljKfS7MjSNGutVZSqGKLr5kgIH4ev8q7jStCstO2y&#10;Rp5so6ySHPPsO1RQy7VwuFUDgADFW0mwAensK+jwuX0cNr8Uu7/Q8qtiKlTTZGkrkZIOCfSnhycc&#10;/rVOOXiplkr173PPaLOSec5+vNUtS0221CIrcQrKD/e/+tzVhZMCnFgwpuKkrSV0Z6xd0ec+IvBb&#10;QbpbINNGOsbcuPpjqP1rgb6127wVwQcEHqK95nj6469a5zWPD9lfhvNt0yc/Oow34mvn8VlEZvmo&#10;O3l0/wCAehSxjStU1PCL+3AI6E+lYVzEQTxXs194DsCCBLcAem8Y/lXPXngKxBP765/76H+FeS8o&#10;xXZff/wDtjjaXd/ceXZMbYPHv2rTsLae8KiGF5R6qMiuuTwhp9o+4RGUg5/enIrVs1S3XZEixKeq&#10;oMCtaeSzbvVkl6a/8At46NvcRW8O+Fzayx3F6ymRfmSNTkD612sLjgkkn19axbeTAx0+nStGF8gV&#10;9FQw9PDQ5KaOCpVlVfNJmvFIKvwSAjHesiBqvRPiukx3NaJ+lXIpKy4XyBV2Fu9UiGjZsbponU54&#10;r2T4b+LnKraySDjpXh0UmBn+ddDoGqPY3KSqcYINceMw0cTScGc843PrC0uBNH15xWfqmk7czQLk&#10;HlkHr6isTwfr66jZRPuGSOa7KJxInBr8wqwnhqjRhTm4SORpQK1dX0xYc3EQ+U/eUdvpWWDmu2E1&#10;NXR6kZKSuhaO+PWij/Oaso6PTLgXFiASAyrsb2xXNuPmPGeTzT4hK7bYd2TwQv8AWpLizntx88bL&#10;gcHGRXPCCpyeu5nGPK3qb+kPusIu+Bg1dBzXI2t5LaODE5Iz9zsa6mKQsiMQQWGSPSuKtTcJX6M5&#10;akHF3JaKM0hYCucyFoJA60KGf7qs30Gaspp08gBwEHq1JyS3ZrClUqfBFsrA5oLYGDWimkIMea7H&#10;/d4FWora3TG1VPueawdaK21PRp5bVl8bSMqC3eSRfkbbnqRxW6gA6duKjlmSBNzHA7CnQzLIgZeh&#10;9a55yc9We1haFPDXgpXb1JaRulGQRTWcAH2rI7zFv0CXLAADvgVWqa6k82d27MeM1DXpw+FXPh67&#10;TqScdrhRRRVGAUUUUAFFFFABRRRQAhFNNObpTTTJZXuD8uK5/VGzkckngY65rdu22gmjQNIF9efa&#10;pVBhiPyhv4m/+t/PFdMJxpRc5dApUZV6ipx6ho9lbeDdEn1fUDtuDHukx1C9kHv/AFr518e+ILrx&#10;HqlxfXbfvJPuoOiL2Uewr1f4p+KjqkxsoGItLdjnnIkf169B2/GvDtek6gV9bkOFlzPE1fjl+C7F&#10;ZhXi7Yel8EfxfVnGao3zGuduG5Nbmpv85rn5z8xr9RpK0UfPshbk0lIW55pCea2FYdSg0wdadQMX&#10;dRuppOKWgVhd1G6kooCwZpCcUE4pCc0FiZNITS0jUDG/rW34N8Z6p8P/ABDb61o0yRXkOV2yLlJE&#10;bG5HHdTgeh44INYlNzzWdSnCrB06iuno09mOMnCSlHRo+0tT03w1+1H8OYru2YW2sWyMIWZv3llP&#10;jBVwM5RiO/UcjB6fHfiHQL/wtrF3pWpwPbXlrJ5ckbA9ujA45B6g+mDXR/Cr4nX/AMK/FEWpWu6a&#10;xk2x3tnk7Zou+BnG8c7SemcdCa+lvit8OtI+P3gi18UeGZom1hYd9tKCB5y8FoJcZO5cEAH7rZHQ&#10;mvhKU58N4pYeq28LUfut/Yb6Py/4fpJH0E4rNaPtYK1WO6/mXdef/Ddj41PAzTCcVNc28trcTQXE&#10;TwXETFJIpVKujAkEEHkHjmoT0r75O6ufOvzGMaUdKRulKOlAhp60lK3WkovqAmcmkJzilHWmk4ov&#10;qAd6+rvgp/yaf4uP+zqP/ouvlEHvX1d8E+f2TvFw/wBnUf8A0XXynEf+60v+vlP/ANKPZyr+NP8A&#10;wS/I+Tl+6Pf/AAobpSKwKCkJr6tM8YUGmmgnimM3qcUgHEgDPTHNfZXge1i/Z2/Z4vNeuoguv38f&#10;2pkfq07jEEeDj7q7cj2avnj4BfD5viL8S9NsZomfTbU/bLzI+UxoeFPH8TbRj0Jr0X9sf4hDV/Et&#10;j4Ss5QbPS18+5CHgzsPlXg/wofTjea+Pze+YY2jlUfh+Op/hWy+bPbwX+zUKmMe/wx9Xu/kfPVxc&#10;y3lxLcXEhlnldnkkJ++xJJJ/HP61CTzR2/CmZzX2C00PEY4nApmc5NB6U0cCjqIGak3UHrSUwCkY&#10;mlprGmVseh/s86s+jfGrwlMrBBJdG3cn0kRk/rXo/wC2/pQtviFod+iEfatN8t3PQlJDgfk/614V&#10;4R1L+xvFuh3+Mm1v4J/++ZFP9K+pP269N36L4T1HJzFcz25A6YdFbP8A5Dr47G/uc+wlT+eMo/qe&#10;1h/fy6tH+VxZ8gtSUr8H2ppOK+wueGJ60lLnmm55ouUhD1pD0pTTWOBUiEph607NMznmgA4Jpv4G&#10;mzTpbxvJI2xF+8ScY9qwz4vtjLtEMoXOM8E/zrnq4ilQaVSVrm0KU5r3UbdLUcVylzCksTBkYZBF&#10;KWrdNNXRk1qB60jdKaTQDmmKwUwnFOamt0oKGhsGk3UhFJmgQjHArL8Rag1jp7BDiSUmMH09TWpw&#10;QD6GuQ8V3fnX6whsiBcHHTceTXnY+t7HDyaer0R04enz1Fcw2IycDHSkpT1pK+GPdQV9T/8ABOPQ&#10;RqXxv1XU3jyNN0eRgx/heSRFH/ju+vljJAODivun/gmToYEXj/WmjIcyWtkjnowAkdh9RlfzrzMy&#10;lyYSo/K332O3CR5q8T56/bK17/hIf2kvGcocslpNFYpnHyiOJFI/763GvFq6n4ra5/wk3xR8X6tv&#10;EgvNXu5lYd1Mrbf0xXLDqMcmu2jHkpQh2S/I56kuacpebJrOHzJsnoprR7c9ahtohBEo/ibk1NnI&#10;zXrU48sbHmVJc0iM9apanwqfiaunqaoam2So9BSrfAx0l76LFuALeP6VZglkhlV4yd5I4Heqtswe&#10;FcdhUrEgAjgg9a2g7KMkRNas6O5v4rQqshb5hnCjOKwtTulvbgOgwOg4A/SpLbTpb075Mqh4LMeT&#10;9Kuy6HAUwjOHA4JPFezU+sYuGitE5I8lN+Zh9PrUtvdSWjb42x7HmoiMZ5zg4pCflryU3GzW50NX&#10;0ZNc30t6V8wjCDAAFV8ZNAOKAaJSlP3pO7HZJaATgU0kGg0lQNBSE4paaRikAGjFJSk8UDGHrRQe&#10;tFMAxgUmcmlJ4po6mkIQ9aBSnrSUxiNTacxptAgoooJxQMaetFBooAKKKKCbn7lajp63qebBt346&#10;g8EVwfiO6MStG2UK8MD1BrctvFkWlShJmLQE4IH8P0qXxX4cj8R6a15psiNdFdyMp+SUeh9T71+X&#10;UG8PUSrfC9me66FPMLYilpLqv1X9fieR3DmScnGMdqbnmmS7raV4p1aKVGIZGHzKfQ0LID9a+2S0&#10;0N+WysTK/FKHBODUKnmlzmlYmxdjKkVYVeKz4G5rQjPyisJqxDSQ5PlqUHdzTAvPUVIpBGTWLIYn&#10;T6U8HApBg0oG7vxUspMUtmgDPtTlUCgqMVNzQBn8KdnikzRnikIBzTxx3/KmgEdKcoHU0mOwA+5p&#10;cUhIpM0gFPAJ6+1dN4F037RqD3TLlIB8pPTcen6fzFcuTj6V6NpMQ8N+FjNIAJShmYH+8RwP5CvP&#10;x1Rxpckd5aHXh4Jz5nstTmfGupC+1tolYmO3XYB23fxf0H4VhbQRSsTI7O3LsSzE9z1pdwFddKCp&#10;QUF0OecueTkRkEVj+JNVk0u3jEW3zXbgsMgAdT1+lbRIri/F1yJ9VEWcrEm0geppyk4xujTDwU6i&#10;TPXfhl4hHjLwpPaXgXz7cmCQL3Qj5W59sj6ivKvEGvXmk6hd6eYBHcQO0TOxz0PUcDqCDn3qz8M/&#10;EI8O+KrcyHba3X+jzc8DP3WP0P6E10fxx8OeVf22sxD93MPIm46OPuk/UcfgK8enJ0K8oJ6S1+Z7&#10;MqcJpNrY8ikJdiSSec885qJ14q6Y+KhdRzxXWyihJAHFVTbgv1xjmtNwAPSmf2fJMN2MAcjPelyt&#10;7GnMluEUjSRgnhsYIHY1BMrq2eT9ajiuTazMGBwxwa0GkSRFb8M1205qS8zknFwehj3LlRyueahE&#10;wI6kexrXuLaOZTg/lWFdWckbnaC30q5Ra1RMWnuE9wyRSHuB3qGzvTcRhjgEcGszU7iVh5YDDHXA&#10;71DYSyoBGYn5PBArl9o/aJdDs9n+7udJ5ufx9agcK5NLBZ3EgHyHHp3qdNJnYnK4BrtSbOFtJlOd&#10;MKMc1WYsFyRnmts6FM446e9M/wCEbuWGAQM/WrSJ50dV8BHP/C09IG4n93Pkev7pqtftL26n4lpK&#10;ykk6fFg44+9JTPhDos+k/EjQ7kMceY0Z+jIw/rXV/tE+HxqXizTJlyG+xbDj2dsfzrzJQ/26KfWL&#10;NVUSptngDPwQe/eqt3bJMdxzu9q7dfAyydS351Zh8AxD7ylvY16jpKW5zqvGOqZ5/CwiUAfKPSrS&#10;c8ivQV8B2+P+PYfXGf6VPD4OiibiAL/wHFNU0iZV0zz0QyS8qjEeuKmj0y4kGRE3416IvhwKcbQB&#10;6VYTRlU4JAGOlFiPadUecR6PdMeI81L/AGNdj/ljg+9ekRaTH/exUzaXCRy2aLIHVZ5vDot0R88Y&#10;x7Vaj8NzsQcBRXdpYQp93rUnlRgYPFVZkubOMTw7IAAWx74qdPDbAgiQk/SuujEI/wBo1aURbeFx&#10;RaxDkzim8PMMlmznjFVj4XeRtwc+wrvj5f8AdH40uIz0AH0ppC55I4L/AIRaYjBfiopPC8hfGSPe&#10;vRAkY5H60xlRmOQMU+VMFOR5+PCMj9JDUL+F7hWwrfnXpMccRHC8e9DW8XaPJoUV1H7WSPNv+EZu&#10;uQGGSD2zXu3wD8Hf8I1oV/r17tSW6yEfGNkC8k/if/QRXPaVoseralbWUafvJnC5HIHr+Qz+Vemf&#10;EC7g0PwrFpVv+7E6CBFXHEYHP9B+NeRjvfccNDeb19EdlGbs6ktkfOnjG/vvFnijUdUkiYLNKRGh&#10;/hjHCD8h+ZNYy2t1Hx5LfXFeltp0DnCkjHNRnSov71erGnGMVFLY53Xb1Z5pLb3CnDRN+AoaKUqC&#10;I34HpXpLaLG4+8p+tQnQ49pXKY/z7U+RAqtzzX96ODFJ+VToxCfdbP0rujoUWSBt/AD/AAo/sKMd&#10;lHvjH9KnlK9ocTEz5xtb8qmO4dj+VdkNFHbbUyaGrjDbR+FVZEuZxcJLMCwIx6ikkkMch52/Wu6X&#10;RFA6Kcc8VSv9DVnG+IY7cVXKhKpqcsZ1kTrSpKyqxzx2Ga6e20GPH+qXHutSvoaDIEIHHYUco/aJ&#10;HN6brF3pcxksruezc/xW8rIfxwa73Rfjdr+mRxxXHkalGCMtcAiQj03A/wAwa5N/DyByRkGq76My&#10;/dPPrXPUw9Or8aTKVVx+Fnu3hz4w6F4qvLbTZrO4hup2CiOaNXjL9gCDnr3IrpPFng/T/GEUFvey&#10;yxvAxkTyHCsCRjOCDkfhXiHwm0WWT4gabI2dsHmSF1HohHPt81aPxj1+7t/iBi0u3tntbZI/Mt5C&#10;jDOWIJB9/wBa8GeD5MUqeHlyu1+9juVTmpty1NPxJ8EdUO59MvIbqNQSqTEpIfbgYz09K4e88P6v&#10;orFL+wuLcKdvmPGfLJ9m6HpW1pnxl8QaLagGSLUoxgYvASw+jAg/nmu30b48aFrEUcGp2dxaNINs&#10;m5BLCPqc5x07d67nVx2HfvxU15bmPJSmvd0PIeA4yeWHA7mmRIElcE9yBXu914N8F+NYwLJrRZF5&#10;LaZKiMPqo4/MVymufAm9SUNpN9FLEOdl3lH/ADUYP5CtqeZUJ6TvF+aJdCa21PNWlMcmDnFWrKZQ&#10;2fU0uteF9c0bzPt2l3USR9ZhGWj/AO+hx6VmWdyBJjIODjjmvRjOMtYu5i4tbljXZd+DkYNUrXAj&#10;BFLrUp2DjGODxVeylzF9KUviLjdQsXuDUEpCy0I+5uDTJ8swIGaHsUmPYDGT1FSwyHYM9euaqyyf&#10;IOuasIpMSkelQlqW3oa1tdZiwfSsWU+XqAZT1NTJKfujP4VDcxlG3kU5aomGjNkMzruJ+YelOWRp&#10;9vmHkHiqMVz+7QjpjmnmcsQVOVppicSa/YRTIwPTrVK+vf1qO8nLtg5z7VAbd5WHcAVm227IqMNN&#10;R6SPOQF78VsWMRsgGA+br71WsoliAOORV03iiQN+GDWkY21Zz1HfRGja6ksjmORQ6SDa6MOGB6g1&#10;8gfFTwZJ4F8cahp4jaOylY3FozDhoicjBx2ORxX1ZJOu8SRAgg8kVwv7Qvg9fFfgqLWbSLOo6QNz&#10;AdXhP3h07cH860+LQ54v2c1I+X6aw4oBDKGU5U8g04Cuez6nqdCB0+Vj7Vs+HIiLeZsdWA/IVlsh&#10;49M10ejQeTpcRI5fLfrXq5dG9e/ZM4sQ7QIpxjNU5DzWjOnWs+dOuK+pR5bKjtyahY1JJxUJOa0R&#10;g2MY1Gwpx60z3rRI5nIYVxzSEU4+9HFXYxchMUu3j1J6UtKuc+/anYXOeg/Ar4xj4H+P7TXLmSQa&#10;JPttNSiQ53RM2A2MgEocMPbd616v/wAFEvgjFqmm6d8WPDyJcRiOO11Z7f51lhP+oucgYIAOwsT0&#10;MeOlfIHjq4At4LbqrFpHHqP8mvuX9h74qWPxg+Feq/CnxYUvrnTrVoIorg7jdae/yheScmMnb7L5&#10;fpX5txA+TFqvTXwpKXmv+AfUZc70eR9dj852XDYFNORXffGr4Uah8FviRrHhS/V3W1k32lw3/Lxb&#10;NzHIDgZ44J7MrDtXDFRXMmpJSWzNnJp2ZCcmgCpCopQgqrD5iMUpU1IFFLgUrC5iIKR1pGGKlIpG&#10;HOaY+YgIyaTaam2A9qMY69KLEuXYiA5p4U08JnntTgMUC5gUYqVaaPSnAcUmNSJASOlaWia5Jos5&#10;ZcmFz8yf1HvWVzSj64pwnOlJTg7NGjtNcsj0uw12z1FQY5gHY/cfhvyq/vz3HHX2ryUHyzlSVI7g&#10;10fh3xLNHMlpcyGWGQ4Dtyynt+FfTYXNVUkoVlZvqtvn2PNq4VxXNTfyOr1jWE0ezMrqWcnaiepr&#10;CsvHMhmAu4EEOeTFnI/M81f8R6U+sWiiJgJY23rvOB0rhpVkt5DG6GN14KsOayzLEYqhWTg7R/Pv&#10;c1w1OlVhrqz0+a9tLrT5JGkSS2aMlj+Hf3rzy0umtJ4pQTujIbPtVRZmC7QxCHqoPBpBJg5/OvIx&#10;eNeKcZWs4/5nZRoKipK97nrVrei9gSeM7kcZyP1rpPA3gvWfiP4hg0TQbRru8m+82D5cKdDJIwB2&#10;oD3P4ZOBXC/BDwj4k+JXi638N+HrNr1pzumkO7ybNP8AnrIyg7F9T1JwBzX6KQw+Bv2O/h000zG8&#10;1a5AJPyfbL+XjhRwRGpP0UHuTz6VbOkqUYUY81aWij59/T+tNzjWDak3N2iuo/RtH8F/sjfDo32o&#10;SC71i4UCWZQn2q+l4zHEDg7F4OOw5PJ5+Dfip+0V4g+J/jS61LWAgtI3KW1jEz7LdOmEBJGTgEnu&#10;fwxsfEb4oa78UvEsus67Pvlz+4tUYmC1T+7GpJx0BJ7nk15frHhkTtLPaOFZsu0Tjgn2x0rCOW4n&#10;DR+tKXNWesn5dl5Lra33b6LE0qj9m1aHT/NnS2/iawntvNFwiAclHOGz6YzXAG4BkZhnbuJFZxky&#10;B3OOhPSlE3UVwYrGTxaippaHdRoxot2e5ofaCcE9frml8/359PWs8zYpPOPY8ngV5rR2KR6b4a0t&#10;dJjMrSeZNMoJwOAK6KO4rjfC2v8A9o2wgk4miUY916CuhjmwetfoGEVL2EfY7f1f8T56s5c759zc&#10;juatxXJ9axIZquRS10tGRuxTnaOatxXH1rDjmIA5q5FOTjJoGbsM5Herkc3A5rDhn96uRz5FWmQ0&#10;bcU3FWEkz3rHinq5FNWlzBo0VkPrUqyHv0qikmamWTpVpmbRZk5Gaozxbs8VcWQbajcZzmruZMwL&#10;y361hXlryeK624iDDpWTd2wOeKQjjbq2GTxWc0JRjiuou7Xk8d6ybi3wTxWckbRkU4WNaMD8Dmsx&#10;1MdTQTGs3c3izchkPrV6KTpWLBIa0IpOKBmzDIMCr0TisaCTOOavxScdaZDRrxvwKuwXGxgRWPFJ&#10;irccm3BqtCGer/DvxJ9mkWFmIBP617npWoCdAM9RXybo2oG1uEYHGDmvf/BmuC7tIm3ZOMV8jnOD&#10;T/exOKqrano7qJomQ8hhiuUYFXZT2NdBHeJHbtIx4XvXO+Z5rM5I5PrXyuHTTZ1Yd3TFpD0NGRz7&#10;VNBZXF5jyYJZRnqiEiuxyS3Z2JN6I09AiULNJ3zj8K1sgjB6enWqumeHNTgy26GFW7SEkj8B/jW/&#10;BpEcYHmytI3c4CivEr1Yc7alf0G8DXqSbSt66GItlbiQMsKhu2B3q9FZzyMAsZGR1bgVpmW0tjxs&#10;yP7uM1DJq4x+6jOfVq53UnPZGjw1Gn/Gq/JDItIbpJIB/uc1YFja22N+0+7mqMuoXEuPmEY/2Krs&#10;WY5Ylz6k5pclSXxMX1jC0v4VO/mzWa/t4eFH4IKqyas+cRqB6FutU44mlcKqkt39q1LawS2HmS43&#10;AdewqZRpw31ZrTrYrFO0Hyx7jLeG4uWDzSuqf3QcZqW4u4rQGOMAt6L0H1qvd6kz5SH5V7t3P0qi&#10;Bj/PWnGm56y2JqYuNBclB3fWT/QWWR533yHcc/gKmtrt7c4U5U9jUFBGa3cU1ZnlxqzjPnT1Ny1u&#10;1ugcKQV61DFqO+4aNgAuSASe9RaMxLSD2BqhcqRPIPRj0rmVNOTie3PGVI0KdXu3fzLOoWphcyL9&#10;w9R/dqoDmtOyuRdxeVKMtj86oXVubSbYR8h+63rWsJNPklucGKpRaWIpfC/wZHRQDmitjzQooooA&#10;KKKKACiiloAQ9Kjc4FSE4qKQ9sEn09aZLIBaPfXKwqOvUnsPWp/FusLoOk/ZbU7Z5E2qR/CO5+pr&#10;Tt400mxeaX/WEZY9/oK848Q3sl/cSTy8s3Qeg9K1w8PrNVX+GP4s9OX+w0Lf8vJ/gv8AgnC64+FI&#10;6V5xr0mC1ega+/DV5vrsnJr9Qy2Ox8zM4/Umy9YkxyxNa+ot81Ykhwxr7SOkUcrGHrSUE0m6rEOB&#10;xS5zTRzQODQArcGgHFDHJpucUAPzTe9Juo3UwFPWgnFNJ5pCaRY7NIetNBJNNYnNADycUzPNNJJo&#10;piQMf8K9S+Avxom+F2vfZr55ZvDt8+LmJcsYX5AlQZAHbd3IHfAryvNIeQecVyYrC0sbRlQrq8Zf&#10;1dea6M1o1Z0JqrTdmj6w/aL+CkHi7TT428Jxx3F0YvOuobPDLex4yJYwoO9/x+Ye45+TS3FfQH7M&#10;/wAc/wDhFL2Hwpr1zjRbh8WlzK3FpIf4SScLGcfgx9CcS/tMfAdvDlzN4s8PW2dJnfde2cCcWznr&#10;IqgYEZxz6E+h4+RyzFVcqxCynHSuv+Xcu6/lfn2+7blPZxdGGLpPG4df4l2ff+vXufO5NLu4pAQw&#10;BHINBr7g+fEY5pKCKSl1GIDyaRic0o6mmsaEAor6w+CXH7J/i4+q6j/6Lr5PFfV/wU4/ZO8Xeyaj&#10;/wCi6+V4j/3Wl/18p/8ApR7GVfxp/wCCX5HyYowoobpQDxSE5r6pHjh/CKYeDnGSOlPzxXT/AAw8&#10;ETfEXx7pOgxBvLnlDXLL/BCvzSHPb5ePqQKyqVYUacqtR2jFNv0RUIOpJQitXofTP7PWi2nwg+Cm&#10;q+N9WiCXV/Ebv5hh/IUYhjGcHLk5xnneK+SNa1m78R6xe6rfMZLy9meeZyScszE457DPHtivpr9s&#10;bx1Dptjo/gPTdsUSql1dRRkAJGo2wx4HToWx7LXyuDg//Wr5jh+nOsquZVl71Z3XlFaRR7GZSUHD&#10;CQ+GmtfOT3YpPWmjgUHk0V9YeLYRulNpTSGjULCE0lJ3oJ4osFhA2aQmkAxQSKQxHY7GK5DAZBHr&#10;X2p+1BjxN+zho+rxLvCyWN5ub7210x+fzivisn0FfaM4Pi/9idCR9omh0lcYPRoJB/LZXyGffu6+&#10;CxH8tRL/AMCVj28u96niKfeN/uPisk8A9RTSaUH5R29qQ19hseJYaelNpzdKbRcYGmtkDrxSlWIz&#10;g4+lV7q7jsoWklcKB6dT9KmTUU29ECV3ZErNtUsSMDqfSqzX9rGPmuYQOufMFcdqmsT6jKSSY4wM&#10;LGpxx7+9ZuAeqivnaubpSapxuu7PSjg21eTNfxBrI1BzDGW+zIe4xvNY7duMMR2pyqWYKqlyTgL1&#10;Nbdh4WaYrJeP5akZCKTu+lePy18dVckrt/cjtvToQS6Gj4W3f2SCRhfMbb9K1SM0kcawxJGihVUY&#10;VRwBRJLHCu6R1QerHFfZ0YexpRg3sjw5y55OS6id6KqjVLMtgXUOemN4FWBIrgFSGHqpBH5itFOM&#10;tItMlprdCtxxTWoZs8jmmMeM1QhT0NRt8vPb1qC+v4tPt2lmYgDoo+8fpXIanrlxqLMv+pi/uIeo&#10;9/WuDFY6nhVZ6y7f59jopUJVXpsbGq+Jkg3RWh3yjgt/CP8A69cqzl2LMcknOTSj5Vx2HTFNr5DE&#10;YmpiZXm/kexTpRpK0Rh60Up60lcpsGccjqK/Q/8AYXX/AIQ79l7xV4jz5byXl9eh5OFxDCqg/TKG&#10;vzwzgHBxx1r9EdDLeA/+CcM8yriS70KZz2ObqZh+glH5V42ae9ShT/mkkehg9Jyl2TPzqaUy5kYY&#10;dzuYe55P86sWMPmPvP3V6e9QBDIyqvJ65rVhQRIEUYAr6ClDmdzyak7RshG5Y0D7tB60hPGK7jiG&#10;j7w+tZd6+bhh6cVqL1rMKeddv/vZrnrXaSRvS0bbG21x5DY5KHr9a3tMtxez7jgxpg/U1j30CqoZ&#10;Bx0IFanhObb58bZwSCp9a6MGrYiNKpsRX96DnE6EjoBwOw7Ckf5TS55FJIeQa+zbPIOTYEOynggn&#10;g/WmnpWjrVuI5xKoxv6/Ws5ulfJ1qbpTcGejF8yuMpaKBWPQtjSM0lLnBpKQwJxTSc0rdKbSAKKK&#10;KAGnrRSnrSUwCmjqaUnFJkZpCYh60UGimMaetGOKG60Z4pCCmt0paRulMYlFFFAmFFFFBJ+qd/rr&#10;yOxVua0vBXj658NXHlT7p9Okb54geU9Sgz+neuXEYyM/pSyAY2jpXi1MNRqU3SlG6Z9NSXsneB7N&#10;4o8K2fjvTotU0mWP7WRlJR8qzL/dbjORjAz06V5Lc28mnXEttOhimiYq6t1B9K1PB3jK58KXpMae&#10;dZyH99BkDPYMDjqP1/LHpviDw7p3xB0hL6zkX7Ts/czgEfVGH6cjIrwY1KmVzVKtrSez7eT/AK9O&#10;x6MoRrrmj8R475uQMZ/Gnq+4Uajp9xpV5La3MTRTx8MjHJHpz346GkhAK9a99OMlzJnntWdmWIWA&#10;GKuxP14qjEu4+1WhIAoFYzVznkycSEUokJOBxVcSc9aTzTnisuW5Fy6GzxUsYwM1TjlJ61aVuKzk&#10;rFx1JcmnbuKizQH5rOxuyWimb8daN1Kwkrj80u6oyRQDmixXKyXdRnPTk+lRFsUK5DDHXtRYWxr+&#10;H9MOq6vbxY3Rg73/AN0c/wD1q6Tx9qOIoLFDyx818+g6D/PpTvh7ZCDT5r912+YdqE/3B/8AXz+V&#10;eY/EjxDJdXbESFEuHYj/AHV4UV4rftsU29qf5ndCDVJRW8vyNoHgdwO/rWJr/iCXSJIYoURmYFmL&#10;+mfaqHg/Ui0U1q7ZKfNGPUd/6VV8Znbe27HjdHx+f/169CUvc5kZ06PLW9nLUsSeNJTCfLgVZv7x&#10;PFc7JI00jOxyzHJJ71EJB3oDgjOa5nNy3PSjSjT+FEjN8p5I9xXvGkSRfEn4cNayuGuQnkSMf4Zk&#10;AIb8eD+NeA+aNwA5rv8A4M+Jf7K8TNp8rBYNQAQc8CUZ2/nyPxFceJg5Q5lvHU1jucRPbvazSwSr&#10;smjco6nqGHBH55qu0W84HX0r0H4yeHzpXiVL2FP3OoKW4GP3i4Dfpg/ia463iEKkkbnx37V2UP38&#10;VJbGM5KBBb6Vj55MM3Zat/Z8jpwOlQXOoLbgbvnfsBWfLrEznIfYPQCu3nhS0Rzcs6uo/UNFLt5i&#10;IOfvc1nLbyQnamCO4arD3rOOXLfjTo45pRwpx1rlk1KV4LU6VeMbSYsbKqYaPmoLiLz/AJQAoPcd&#10;asm1mI+6fzpVsnJ+f5R65q71ZKxleC1M628OR3JPK8dzWjaeFYICGZgxHbFX4NkShVGPU+tWEfJx&#10;W8KMYrXc5p15PRbEcWlRA8/pVldPhUdSaaZMDOaFmz34rqsc12TJaRKelTLbQnquRUO/ikM233qr&#10;Ih3Z0vgpIYvFelHaFxMOfwNdR8YLdV1DTZ2AJaN0/Ig/1rgvDU5bxJpI55u4hx/viu++NZKnR2A4&#10;/e5Pv8leZV0x1J+TOmC/cTXmjgFaNc/KKf8AalAxtFZLXBzx9KFnPvXsHJY1Tde5FMe5JBwxP1rO&#10;afAqN7rH/wBak2PlLU0uTyah88AkAYPrVKW4z3qubgnJzxWLZqomp9p2D/GozeA5B/Ss4zlxyeaj&#10;ZsHrQmVymqs4xwaa0hHWqUTc9amySSMjpTuOxKs+DwKmFzxjNUGfYOtMWYE9aLjsai3Gff605bgn&#10;2rPSXA5NOWbHfNNBY0hOD940GcAcGqPncUz7Rk4xVMEjTW4AHBp/2sgD5h1FZwmwvQVJEkt3cQ20&#10;Ue+eZ1RFHUsTgCpXdhynqfwi0Yzy3OryqNqjyYc9j/Ef6fia5bxx4k/t/wARXEkTZtoD5MX0HU/i&#10;f6V33iy6i+H/AMPY7KBsTsgtYj3Zz95v5mvEFuMgkNnnB+teThL4itPFP0Xodc48kFTXqzTN1gjB&#10;NPF12rKaY0ecSc5r2LnNymqbv8Khe87cms03B9aZ55zSchqBpG7PpikN2T1zVATE9aerZqAskXY7&#10;glqsJc4H93FUUbaRTJbjy8jOc1drIOW5ptqHykA1Xe6LMDvPHbNZf2vjAHFOFwMdqhyuHLY1lvsd&#10;CenrTxqDsv3qxDcjOP5U+ObA75qeYfIbIuwRyoNNeeNuCnHfFZqz5709ZMkHNO4uQ9O+ENskmsX1&#10;wgb91CI89vmP/wBjXFePrZNW8YapchVO6bZuTp8oC/nxXofwYgW10TU7uQ4VpgpY9MKucj/vo15p&#10;JqDTXk07YJldpPzOTXm0HzYyrPskv1NpxtSikc5faPLDG2wAr6d6wIw8L7SCCOa9HkEdyh5wSK5z&#10;VdEEjH+E9iO9ew/eOaMraMyINQlsJo5IZZLaQAYkhcqw+hBB9a6/QvjH4k0Rdhul1KIn7t+DIR/w&#10;IEGuIurSSFcOpAHeqUc5GR3rnqUoVP4kb+pvGTjqme/aR+0VpE6JFrFjc2c5wrPCBLF7nqG9egNb&#10;NvpfgD4jQsNP+yrOPm32ifZ5h05wVBPUckEc18w3shIyOv8AWm2s4OOBkcjnpXmSy+EXzUpOL8md&#10;CqNrVXPffFfwCublB/Y2oIwzzHfEgj6MqnP5CuA1X4b+JfDVu8t5pkht06zQusq/Xg5A+oFVdF+K&#10;fiXw/EkNlqknkJ0inRZVx6fMCR+Br0bQf2kIneOLVtKMIA+ae2kyPrsI/rTbx1LtNfcyb0peR4+k&#10;2yQqThvQ/wCfarEcxzggj619CfbvAPxOkWN2tb25B+UOHhm6E8Z2k8ZrC1z9n20nnMmlanJZrj5Y&#10;J08xc/72QR+OacMxpp8tZOL8xOi94u54ldTKD8p68VNBK/kCt7xD8J/FGjGWSbTTcW8f/Le2ZXyP&#10;XaPmH5VzdtLhdh+Ujrnt9a9KFSFT3oO6M3eO6LMU5Rs45oubszKRtIFRoc4JwOfWrjQpIo2jPc1s&#10;otonmS1KlnOI/kbkVdeZRHmMYqNrGNU3DrVSZvL4B4qHFxK5lJliP53JPJrWsIkOC/SsWAnbmtRZ&#10;WitsnHNEFrdiqaqyGzSBJnCHiqjS5PJNI9wM9Ooqs70myUjQtp/KQg5IJrX01ku4zbXEYkt5lKSI&#10;ejKeoNc9G52jFaNnO0eMgHPGDVxZhUjdHyj8RvBsvgPxhf6S67LdSZ7Y5yGiY5GPp0xXPhfzr6a/&#10;aL8IDxB4Hg1+KMi90lssRyWhY8g+wOK+Z48EA4687vUUprW5vh588eV7ockXmMq/3iBzXXmFIo1R&#10;fuqNox7VyY+Ugg4Ycg+9dHp2qpqO2M4SXvjv716+W1IRlKMt3axjiYtpNdCK5UAmsu5HJrauVzzW&#10;Vcpwa+kR5MjKlHJqq746VdmHBNUH4rRI5ZMYW5PrTc8YpM80ZxWljmlIUH1pQfSm5FA65qzFskAJ&#10;pyryPWowxA460T3K2tvLNIwCopJPpSbSV3sSnd2RxPiy4+0azKATiIBB9cZ/ma0vhZ8RdS+E3j/R&#10;/FWkkm5sJgzxZIWeI8SRtgjhlJ49cGuZlla4mklflpGLn8TTcdOB+IzX5xiJKvUnKW0m/wCvuPqK&#10;d6cVFdD9Gf2uPhtpn7SXwN0j4meDV+2X2nWpvYm2hJLmyPM0TDGd6EFgM4BDgcmvzgyD33bvm6+t&#10;fa3/AATu+OA0bXLv4a6rN/oOpM93pTP0WcDMkXT+NQWGTjKEdWrx/wDbG+B5+CvxYufsMJj8N64X&#10;vtN54jOR5sIySfkZgRns4rxsM3RqPDT9V6HfU9+Kqr5nhBX6UY5pWyCR6UwtivSOXmHbTS44pgel&#10;DUBcUjFNNKWpM0DuPhhMzhc/Wr/9nxDjJPrVawcCY+pXH8q0B+tdlGEXG7RyVajUrJlKbT/LBaNs&#10;gdjVStfPIFZt4gjn+XowzU1aaiuZDp1XJ8rGKR6U4HH0qMHBp45Fcp0p2HUooUU4CoZomNxmrWlW&#10;r3moQRRgli4P4A5NQbOeeldR4JswzXUzDDKFQH2PJ/lXVhKCr14wff8ALUVWpyU3I6WSRIUaR2Co&#10;q5LHoBXneuakNU1F7hAdhAUMepx3NbHinVzeym1t2zAh+Zh/Ef8A61c8YTzgZH8q9HM8Yq0vYw+F&#10;P73/AMD+tDDCUvZrnluyIMfrXefB34NeJvjj4s/sHwzbxvJGoluru4bZBax5xvdhyfZVyT+ZF34G&#10;/AbxB8efF40fRY/Is7cq2oapIoMdnGTjcQSNzHkBByfYAmvvjx3488CfsKfCmz0DQbFLzXbpDJba&#10;c8rCS9l4WS5nf5tq98cZxtXGOPlK9dwfs6avJ/1/X+R68I83vPYZqWr/AA4/YJ+F8VjAjaj4kv0Z&#10;0URqbzU5xzukcY2RKT3OAOBubOfhvWvix4l+MPi7VfEHiS9e6uJMCKCMsILRMn93EpJ2L3xnJJyc&#10;nNef+OvG+t/EfxRfeIvEV8+o6vesGknYBMAcKqgDCqBgACs3TNXuNKlYwBXDgAqy5ziu7LIQwldV&#10;qru+r+XQwxN6tNwienGUDtgnnArM1/VW07THaPO9/kDAcDIPNctDqWvX1zGylwucgBMKB+VdbJtm&#10;jMc2HDDBHbNfdQrPGU5qmnHpdo8Rw9jJOTTOCs4ZtQmEcEbSuemPT69KkvdPutOCtcRGNG4DZBH5&#10;g13EKR2sWyFAiDsi4qlr0kbaNdiU7gE43YzntXkSyeMKMpSl7yV/I7Y45uaSWhxPm5/nThLyPrVP&#10;zSAPXuPSlEhyK+Yserc7TwTat58l6eFA2IPU55rs45Olcl4OvVk0kRKRuiYhh35roY5PwPpX3eAp&#10;xp4aHL11+bPCr1HKrK5rwy81dinxWNHL71bjm967GiUzYSfBxVqO56daxY5Tjk1ajl6Vm0Xc3Ibn&#10;61chuOawY58Y5q7DPmgDein71cinI5BrChm4HNXYZ81onYza1NqO4J61ZSXd61kRSE1cilx3rRMy&#10;aNSJ6m+8KoxyZFWYnzVXMZIJIsiqNxBkGtUAMKhlhz2q9zKxzd3bDB4rGubTknHFdfPbgjpWZc2o&#10;IPFDGcfcW2c8VTKFD2rorm227uKy5oR6VlI3iyGGWr0M3FZn+rNTwze9Zmtzbgl4HNX4ZfesOKQ8&#10;d+M+lXY5to5PSncbRuxSZwByatxSggcj860vCfww8W+MUE2j6Hc3MOM+bLiGPrj7zkA9+ma9Y8N/&#10;soa1f26SazrMGkuRzBBF9ob8TuCgg+ma86vmOEwv8Wqk+27+5XLjh6tT4Ynj0MxVgcjHf2r1D4X6&#10;7LJdJaIrSueiopY/kK9ZsfgH8PvCNitxrCi6MRBa5v7po1B4/hVlXr65pup/tB/D3wbpcq6VJ9sW&#10;E4+z6dbMoySf4iAvXv8Azr5/E51HFU5Rw1GU13tZLz6/obvAdKs0jVttB1zVhHutfskBHy+e4X8S&#10;Bkj8q3bDwNtUfa5+emIOP1Irh9J+PMnia2V7LT0sw38UkvmHp6YArQbxHqGpJie6dlPVQAo/QCvm&#10;uTF1Y30ivLc0thaD5UnI7lrDRNFUeeIi3Zphvb+VRSeMdOgXbAkkgHTYm1f1x/KuKQYUcD6gYpf5&#10;VmsFGWtSTbLeLktKcUkb9z4zvJdywxxQoeh5LD+lNtPEM1w6R3LFiTgMOn4isOnRDdKgzj5hXR9X&#10;pKNlE46tSdVWmzrgOex/Clxzn9KBx+HSgEuQFBZjwBXmHlC5OOhH1qxbWMlyASpRD/Ef6VZtNLVc&#10;STfM3XaT0p11qQTKQ4JHG7sK53UcnaB6tPCRpx9piXZdurJC8OnIFwS3t1NZtxdSXLYYkIOgHQ1C&#10;dzsWZsseppauNNR1erMa+LlVXJFcse3+YgGD/SloorU4AoNFFAF/RziZx6rmqt4pW8kH+1U+lMBd&#10;Eeqmo78YvJPfmsV/FfoenLXBR8pMrhmRwynDCtVGTU7fkYYevY1lHOOKdBM9tIHXkfxL6inOHNqt&#10;zHDYhUm4z1i9/wDMR0aF2Rxgg0mc1q3Vul/CsicsORz+lZCnAwRg/wAqcJ8y8xYmh7CWmsXsx1FA&#10;OaK0OMKKKKACl7UlB6UDEbpVzTLTzGErLkDlc9zVa2gNzMqAcHkn0q7q12La3EEZ2sRjj+EVjNtv&#10;kjuzvwtOMU8TV+GO3m/6/rQxfEmpG6l8tD+6j7/3jXC6s4+c5rpL5iAcnnvXJ6tJw1e/gqahaKPL&#10;r1ZVpupPdnE+IJfvfSvN9clyzV3viGT71ec60/zGv0fLo7HmTZy2oud3FY8rksa0r85b6Vlu2Tmv&#10;qkc40nNIDSUZqxD80U0HFOoACcUm6hqSgY4HNBOKbiii4hQctS00HBpd1K5YtMJoZs0xjRcQtBOK&#10;aKQmi4wJxSbqRuabg+tACthsg4IPXNfVX7OPxxh8QWUXgfxVILqeVWgs7i5HmLcoQcwyFicnGQM8&#10;EDB5xn5TIzSZKsGUkMDkEHkY7j3rycyy6lmdB0auj3T6p9Gv17nZhcTPCVPaQ+a7o9e+P3wPufhf&#10;qz6lp6tN4Xu5cQvu3NbyNk+Uw6467TyCBjOevkOa+yvgd8WLD40+Frzwh4sVLzVRA0cyy8C+g7v8&#10;oADDIBxzxkY5x84fGb4UXvwn8UNZSb59Mud0ljdkffTup9GXIBz169DXkZRmNb2ry3MNK0Nn/Ouj&#10;Xd2+/fdNHXjcJDlWKw38OX4Pt/X+RwZOaQnFLTT1r63qeMIDyaaTzQOSaQ9aENBnFfWXwT5/ZP8A&#10;F/8Auaj/AOi6+TOuK+s/gj837J3i4/7Oo/8AouvlOI/91p/9fKf/AKUexlX8af8Ahl+R8mZ4FNoH&#10;TNJzmvqrnkCtnacDPFfWH7JnhK28HeC9b+IWshYIZYnFvKeTHax8yNj1ZhjHX5B618y+EPDFz418&#10;TaXodn/r7+dYQ391Sfmf8ACfwr6g/av8UWvgj4eaL4B0k+SLmNBJGpzttYsBVOf7zAd8/IfWvkc9&#10;qSxMqWVUnZ1X73lBav7/AND2cuiqSnjJ7Q2/xPY+Y/Hni+68e+LtU1+7ZvMvpi6xkk+XGOETqei4&#10;FYFKcemMcD6UlfWU4RpRVOCskrL0R48pOTcnuwoo6Um6qENNFJupGbigBO9DdKbuDdKQnAoAWmnr&#10;RmmZzQA45A4619q/s148U/sy6xpBPyp/aFlwecOhb+chr4nL469O9fYH7COpCTw94t0/bzFdwT9e&#10;CGjK8fTy/wBa+R4pi/7OdVbwlGX3M9nKH/tXI/tJr8D48TO3BBBAG4HqD3ozWp4q05tF8Va1p7sW&#10;a1vp4CcddshXP6Vk9SPrX1kZKcVJbPX7/wDhzx2rNphJIsaFmOFAySaw7rxZbR5ECtOf73Rf8ai8&#10;W3TpFBApIV9znHft/WuZ6gHr7+tfP47MKlKo6VLS27PRw+GjOPPM07jxNeTKwXZCD/zzXn86zLi5&#10;luSDLI0hHTe2aZjmkYEdQR9RXz9StUq/xJNnoRhGHwqw09aZTzx1plYlmx4XhWTU8sAdiFl+uR/j&#10;XT3NwlqjSSyhAOrN2rgkkaJgyHaw6GkllkmctJI0jZzlua9fDZgsNR9mo3fc46uG9rPmb0N7UfFY&#10;yFslBB6ySD+QrAuLqa7ctLI8h9WaozSVwV8VVxDvUfy6fcbwpQp/Chp9Oxq5p2rS6ZMoDFov4kJ4&#10;x6iqeefbvW3oWhLeRi4uOY8/LF6+9PCwrTqpUdwqyhGHv7HTBg4DL91hkUNgjB70AAcBQBSEj0zX&#10;3p8/6HNeL0ctbvtzHhh+Oa5vkjJHXvXoV5ax3sLQyLuU/ofWuP1DQLmxLMqtPCP+Wg/wr5XMsJU9&#10;o60VdP8ADT8j1sLWjyqD3RmN0pKU9qbuGD3rwT0RD1pKDyaQmgS3GXB2wuc4wCf0r9GP2vR/wg37&#10;GPh/w+VEbyf2XppWM8ZRA7fh+6NfAvgfR38R+OPDmlRLve+1K2twvY7pVGP1r7j/AOCkupInh7wJ&#10;o4crvu7i7KDuI0VR+sg715GKj7XF4eku7f3I7qL5KFWb7JHwda2/lKsjD5j+g/z/ACqwDyc0smNx&#10;4qPPNfUxioqyPAbctWL1NNYYFKDTWOasXURetIQAThAM96iuZWhiLL16Vni9mVgS24ehrGVSMXZm&#10;kacpao0woIIxmtPSLEIVuOgGdij+tZMNwJl3DA45roNMybCPPHWvUwUIzq8z6K5y1W4qxa6YHYUk&#10;hycU48DNZ2paj9kfYn+s9f7tfQVakaUeaWxxxTk7Ir65MGMcQPK5NZLdKc0hdyxbJJyc0w8Gvma9&#10;T2s3Pud8I8qsFIeKBnNB6Vj0LG9aKB0opIYjU2lNJRYApCcUtNPJosAUUUm6jQBCeaSg8mikAUUU&#10;hOKQCHrSUppCcUwEakoJzSE4oAQ0mcUUUgFyaKSii4rH6fq350q5JqANipUbHSuJo+rtbYmRMH/6&#10;9dF4W8U3Xhi+82ItLbOf3tvuwH9+c4Irnl3EVJg4I9fSuStTjVi4TV0yk3F3R7PrOiaX8RdIivLS&#10;YJcKCIrgDlD3Rh/n1Hv5Je6fcaXevaXURgni+8rHP0Oe4rR8NeJbvw1d+dAzSRMR5tuekg+uDgj1&#10;r03UtN0z4i6Kk9vLtmXPlzY+aNu6sP8APtXzsZ1MrnyTd6T2f8v9f8N2N5wWIV46S/M8gV/Q8VMj&#10;A9aNT0640e+ks7tfLmi7HnI7EH0qANwO1e6mpq6d0zzJQs7MmfHY0iqc+tRZxzU8cgxwDRsiOUni&#10;U4B6VZU81T83aMZqWGQNzntWUky0rE5enK2Dz6VAGz8xoD5GaixRM8mBTVfd7VWZyTing+/FPlNF&#10;oiypzzSl6YJAB7UFhUWJ5rEhbjmnQQvdTRwxgmSRgi49SagaQAc/rXVfDvTvtmrtdOMx2y5GezHg&#10;fpmsK9RUacqj6FU17SaidJ4muE8PeF1tISFZwIFx6Y+Y/wCfWvJNd0z+1LXCMElQ5Qt39vxrsfH+&#10;q/btbMAb91arsHux5b/D8K5dpAcgYI9D3rkwNDloXlvLV/M6KtW1S8emhwSPc6Re7hugniJx/h71&#10;f8Qa5b6ra2zp+7nQkNHjjB7g/hTvGWoBp4Ldedq7yx9TXLNNzyxY+hNY1G6bcFselTXtVGo1qXPO&#10;yQAc0vmbm2iqkbliNo59q07SAQLuOGk6+1RTg6jNZSUUT29usADEbmNKkJhuFnilMUisHVsZwRyK&#10;aJfmLZ69qaZiTgtgV3+zjblaOJyad0z33W40+Inw5W7gTddeX56KvVZVBDJ+PzD8a8Iab72W5zzj&#10;6V6X8C/Eu28vtFlbKSZuIST/ABAAMPxHP4GuN+Kehf8ACM+LLuJFK21z/pEI4wAx+YD6HiuDC/uK&#10;08P03RVSPOlM4a6ui8rE9c1B52WHOR6Cm3FvIJGKDepPXuKfa22xg0nUdBVeznKTR1KUYRL9nGIl&#10;3n7x5HtVxJc+xqiHyT6U4SkH2r0YQUVZHnzlzPU0hLgDvn2oZ8f/AFqoi4wKat182GNa2Oexca58&#10;smpY7sFck1mtIJD1pu7acZzTSJsjSa8HQGpYZ+mayN/zVYjlxjmmJxNoS5OBSSSBRgVnR3OSKka4&#10;BFO5NjR0m9a01mwlXkx3Eb/kwNer/HI7dI0o9Cblv/QTXjFpcBLqFieBIpJ9sivaPjwgbwrZXAIw&#10;l0AD/vKf8K8vE2WKoP1Oumr05o8aac5yO9Ks7VQ88EZBpxm2rnNevc5eUuPdfKc8VWe5wuSeDWfP&#10;dFs54NQG5JAHYVDZqoF17gk9eKhlmK8g8VUM/vimPOGBwag1USz9sKt14qwt1vGawjLzgnFTR3JU&#10;4J4ouDSNpbjnrUqXOAcnJ9qyBLkZzSiUg9aoVjTN1tBzyajWfccHgdeKoPNinCbOMUh2RsJKDhaf&#10;vAOBnNZYufTrUsd0SOvNO4rF7zCDino2TVRJsjk1IslMnYupKAccE+hrv/gzof8AamvSanKpMViP&#10;lY8DzGBA/Ibv0rzIsOozu9ute/6bCnwx+GfnTLsvAhkdemZ34C/hkD8K8/H1XCl7OHxT0X6/15m9&#10;KN5cz6HAfF/xF/bHihrSNs2+nqYgR/z0P3j/AE/4DXBpJyc59B7CnS3DXEhkkYvK5LO5P3iTzn3y&#10;KYxAPANdlKmqNONOPQltybZN5ny89aa0uBUDye9MEwarGkSlyTSbz60zPvUbMR3qG7FlkTcgVaiJ&#10;IBrNRvnFacONgFOLImh0txs56VQkuN5JzzTr6XbxWYZ/mAx3pTkVCOhdEnHNKJeO9VjIOntTPNxx&#10;Wdy+UvRsC2eanEm45zzVGOXavFPWXmi4uUuBz3NSxyhCM5I74quuHX3oLlQc9MVoloQe5+FH/sf4&#10;RXN0x8t3hnl+bsSSo/kK8fWcgAjnNeueLG/sb4PWVvu2tJDbxYYcnOGI+vBrxreehwcd68/A+97S&#10;p3kzSr0ReiuTu9KuiVZUAdQwrFWTBqYXJVeteonY5pRuR6xaIUbC5B/OuKvIfs8pPT0rsppmuAU7&#10;1i6nos0kZbYTVX5tCV7u5z7vuOM9arsvlNkGpZYmgk2OCOKgZi+VIPFQ0bpk63HGQaUXGSR61nPu&#10;iPPSnpLxnNTcTXUuvIMHcASfX/P+cV03hr4keI/DUPladqk0MPXyZAsqDnsGBx17YrjWffTopWQU&#10;pRjNWkroF7ux79oH7ScqrFFq+khz0e5tZcH67CP612sfifwF8S3jtJpba6uMDEVyjwyj/ZDHGT9D&#10;XyolzuHp+FPilwSOMHk8V588vot81NuL8mWqs1vqfS2tfAPTbmTfpd7Jpy/88ZB5qn05JBH5muI1&#10;X4W+JtEEuywF7AnPm28gY4/3Sd35A1wfh7x3rnhf5dL1Oa2jPWLh0P8AwFgR+len+H/2iL2GKOLV&#10;dNW+bjM9u/lt/wB84I/UUksdQ+GSmvPf+vmJ+ylvoeeM7I7pJlJFOCjAgj8DVVxucA8HqQa+hk8d&#10;eCPHcSWN3NCzycCC8jaNlPs2MZ+hrO1r4D6NeFZNJuZdLbuvM8bf99Nn9apZlGL5a8HB+ewlQe8X&#10;c8XSLYgIweM4qG7vS67AeBXea18KfEukJKltbrqcCjPmQOA3/fLEH8BmvNLmCa3uZIZ4nhmU/NFI&#10;NrD8DXoRq06qvSkmZcsk/eQ/eW71HvJzQpUNgH2qNCQzU7FaFtZSFBBIxViG4cncXJx2FZRuNo+Y&#10;7QD3psuphkMaDqPvVMqkYbhyOWx2umRx6vZ3NlcgPDdxm2cM3ZhjNfGWr6SdC1vUdLY5eyuXg/AH&#10;g/livqCwvGtzuDkDr1ryf9ovwe1jNp3jSxLJbal+6vgc4WYcB+TxuA7DtSVZSWxnCn7Kpe+jPMlI&#10;OQDz9Kt6ShOqQcdCSSB7VhJqLjrhh9a1vDupK2qxq4CB1Kgk962w1aEq0E3bVHTWpyUG7HSXC8ms&#10;m6HWte5PT2zXOarrljYOVmuFDf3VBP8AKvuZTjTXNNpI+dcJS0irla44UjvWdIe1Mi8R2Wo3Ahik&#10;bzGzgMuM0sp+92xxV0qkKq5qcrryOOrFwdpaEBfuKZ5tMZ8A8/oajLcV0WONlgSCl34xzVTzB/eX&#10;8xSPdJAu95UQDuWFVdLcys+he8zbjvzXMeLtZBIsImDKDulI/lUeq+MY4laKwYPKR/rscKfauV8w&#10;uzNn5mOTzkk183mWPi4OhSd77v8AQ9PDYdp8818i1uySaUGq6yZ9acJPQ5r5Y9a5d0vVrzQtUs9S&#10;06drXULOZLi3nUAmORCGVgD1wQDjvX6Ya9Zaf+3F+ypFeWSRw+JYl82JP+fbUYlw8eTt+WQEjJ4x&#10;Ip7V+YtvBPfPsgQyt6r2r6m/Ya+I958I/iU2l6rMsHh/xIUt5Yyc+Vc5xDJkZ6k+Wegw4J+7WGIw&#10;devT9tQi24a3/NGtLEU6cuSb0eh8r3ME1pcS288Tw3ELtHLEw5RwcMp+hBFMjRpHwvWvtX9uX9n2&#10;w8OeNk8cWdkx07X5Nt4qswWK8Azuxu/5aAE9Oqn1r5qt7G1s1xDAi4/2efzr2sBgXjqMcRGSUX96&#10;7o4MTX+r1HTa1RxSaeScFyxx0C5ofS7jblEd/YIc13nm8dB9KPMPrxXsf2PTtrL8Di+uT7Hn4027&#10;YcW0v/fBpjadeA/8e0o/4Aa9C8zFLvGOlT/Y1P8Anf3Ir67L+U87SC5t5VPkyAg/3TWkhOMkMpPX&#10;Irs0c+v6U4Ng571cMqUNFP8AAmWKU90cXn5hzVe9jJCsBnHXFd7kn/8AUKhn02C7BDoAT0YdQfWp&#10;qZXKUWlIUMTyu9jzwfl35p6nOK2L6w8qSWEjJU4Bx1rKjQ5IA6cV8xVpulLlkezTmqi0HIM1OsRP&#10;bNLHETirsMGR6VgzYgS3JHI4q7Zy3FlHNHDJsSUbW4ycVNHbf5NWktQQMinGTi7xdhuzVmZQtDxh&#10;c16b8CP2e9e+O/isadpwNlpdsynUNWZQ6WqkEjCkje5xgKD7nAFb/wAA/wBnjWPjp4ia2tybDQ7R&#10;gb/VNocRdwirkbnbB47dT2z9j/Fb4reFf2S/h/Y+D/CNlC2tGE/Y9PLsxiVs5uZmIO47v4ScsT2A&#10;48+vXcZeypazf4ep004trnm9CD4mfE/wV+xb8NrTwp4XsEn1yWMvZaZ5jFnZuGuZnIPGRnHGcYXA&#10;HH5weMtf1fx14jv9e1+8bUdXvn3z3LADcQMDCjAAA4AAwK3vEuqap4u1y+1rWbt7/Vb6Tzbi5kAB&#10;kfHoBgDgYA4A+lZT6eM5Cj/P+f1rShhlRV3rJ7sU6vP5I5mS171d8N2yf21BvHXO3644rRksCP4a&#10;hWzeGVJE4dGDAj1FehRl7KpGdtmmYyfPFxXU6gwsBz1x27mojlOmBj1rZslTUrRJ4+Q3Udwe4qHU&#10;bVrW0mmSLzCi7tmcZr9C54uHtL6Wv8j5zZ8vU5PxFqdxptqkkMYAdgpc87evauRv9cvdTRUnl3Iv&#10;RAMD8a6vVJZtdtlgjtfJjJBJ37icVXtPAVzdkKEzk5r47H4t1qjVKTcbfI9qhBU4/vFqceMqv9T3&#10;pwOQee1en6d8G7i4IJB54xj/AOvXQ23wM+UFlYn06f1ryVCT6HS68EeQaPqkul3QkQEq3Dp/fH9D&#10;XothfRX9ussDB0Pp1Hsa2bv4KeWpKxnj15/rWBP4E1Hw7MZbYnb/ABpjhq9bBYueF9ya9z8vQ5qq&#10;hW1j8RqI+AD1FWUlyPSsu0uxdAgr5cycPGeq1aV8d6+rjONSKlB3TOLWLszSSQ4qeOYkd6zUlIxV&#10;DUPE0Om3IhIaZ8ZZUOMCsKtSFGPNUdkbwjKbtE6uOXnrVyGYjv1Fc5puq2+oRCSCUEd1PUGtSKXG&#10;Mnr070RlGaUou6G007M3IZtoxnir8UucVhwykHB/nV6KYA4JqibXN2CYnAHJNW4pB1zXLanrsWkw&#10;jOHmcfLHnGfc+1UdB8TX0+pwxyOJY5GwU2jj6Vx1MdRo1VRlu+3T1NY4ec4Oa2PRIpsd6txSnv0r&#10;IhkxkdeetXYpMkCvTRx2NSOX0qdv3gzVCJ+cHrVyJzjI5HqKpMxaIpIsiqVxABnOK1QgkIC5Zj0V&#10;eSfwrrdJ+DXi7xDGktpo0kcLnHm3LrEMZHOGIJHPYVNWvSoR5qslFebS/MiMJzdoq55Pe2wCtwPx&#10;4rFubf0FfVukfslyziKTVvEAi5y8NpBuyPTezf8AstddN8JfhV8N4I7/AFe1tlaIEibU53lLdjiP&#10;OD16Ba+drcQYKMuSjeo/7q/z/wCCelDA1nrO0V5s+HtL8Nan4mvFtdJsLnUbhgSqW0ZfOPpwOtep&#10;+FP2RviBrVwF1G2t/D9qQD59xOkrDn+5Gxz9CRXvHij9rHwX4YtBFoNrNrboBtigiNtEo6Y3Ovp6&#10;A/hXjvjT9sjxhq+F0K1tPDkXXdgXUpHcbnUL/wCO1zPFZtiv4NFU13k9fu/4BuoYan8U+b0PT/CX&#10;7GXh/SJBLr+s3WuKDkQxR/ZY+nOcMzfqK6KHxF8GvgtO0FtPptheAtuFukl3PnIBG4ByD7E18VeK&#10;fiH4j8c3Ak17WbrUmByFlbEa8Y4jXCjgdhWbBLgADjAwvPSp/snE4j/fcTJ36R0X9fI0+s04fwoL&#10;56n194g/bKsYJ3j0Pw7LfRgfJc3dwIQTz/AFY+/UfhXmmtftH+OddeVV1VdOtZBt8mzhRcDGD8xB&#10;b9a8aikHYbR6VcilPrXoUMpwWH+Cmm+71/P/ACOeeJrT3l92huT6hNf3TXN1NJczsdxkmcs2fqTm&#10;myBLiJ4n+66lSaz0l4qZJcHP869eya5baHHre52nwq1trV3sJW2PE2Nv8v0r33SroSxqQeo7185e&#10;D723t9XgaWJHHTcTzX0jocNteWCtDGEk28bT1r4+vhXhE03eL2HXrxck2tzYhbK49Kkqpay7kx3H&#10;Gatjkcc15ktGWmHQU+DiaM+4pmcc4/Ot/RPC8t0yTXWYo85Ve7f4Vz1akaceaTNYU51XyxRrW9tJ&#10;dMQgIA6selakNvDYJuYjd/e7mkuLuKyQRxqCw6IO1ZU0zzvuc7j2HYV4HvVfJGl6OB0XvVPwX9ff&#10;6E91fvcsQpKJ6etVguDTeTS10RioqyPKqVZ1pc03djqCcU2iqMhd1G6kopALuoLU2loAt6WcXa/Q&#10;0ap/x+E99opmnnF7F9T/ACNS6uMXKe6VjtV+R6a1wL8pFKiiitzzCzY3f2VsH/Vk889PerOpWm4e&#10;enp8yjv71m7c1oaZchAIZGGDwn+Fc84uL54np4apGpD6tV2ez7MoDFLVm+s/ssm5QTG3T2PpVYGt&#10;YyUldHDVpypScJ7oKKKKoyA9DScttC8segpTV7S7XP75gOPumonLlVzooUZV6ihEnjVdOtSzY3dx&#10;+HSsG7laVt7HJbk5q/qNz9omIGfLXge9ZlwcetFGD+J7s0xtZSapU/hj/VzG1Fsbq4/V34auq1R/&#10;lauM1hzhq+nwcdTyJHD+IJOWrzzWHy5rudfkyW57V59q7/ORX6Nl8dEcUzm71vmNZjdau3jfOaoO&#10;cmvoTAM0bqbRTsFh26gNnim0UaCF3UbqSgGi5Q4HNLSdRxSA80XGKTik3UlFIAprU6mnrQNIQ9Kb&#10;TjTaACkzRmmFuaBMWkbp60bqRm4oH0LWk6xe+H9VtNS065a0vrWVZoJlAyjjocHII9iOelfafhHx&#10;HoH7T/w0u9J1aH7NqcIUXMAJ3QS8+XOh4yDycfVTnv8AEBY4OOM963vA3jfUvh74ps9c0qUR3MDE&#10;MjAbZkP30bjoQPqOo6V89nGV/wBoU1Ok+WtDWMvPs/J/g9e9/RwWL+rScZq8Jbr9fUk8f+B9S+HP&#10;ii60TVUCzwncko+7NGThZByeCB+ByDXOtx2r7g8Q6L4f/an+F1vf2Di01SEEwSMCWs7jA3xOONyn&#10;gZ6dGFfFOu6Lf+HNWvNL1K3a1v7WQxzwtyVYdsjOR0wfSlk+afX4OlWXLWhpKP6ryf8AXRsx2D+r&#10;SU4O8JbP9PUpLwTSEgU6ONnPAyOmR0qylgWPIr6SMXJ6HkuSjuU1PSvrP4HnH7Jvi7/d1H/0XXzH&#10;FpygDivqj4MW4X9l3xXGBwy6hx/2zr5fiSHLhKd3/wAvKf8A6UetlNVSrzS/kl+R8fA/KOPem7sn&#10;H9a2m00ED5cCmWPhy51nUbSwsYjLd3kqwQJx8zsdo/nX1Mocqcm9Dxo1VN2XU+if2M/AgQ6v43vg&#10;EhgVrK0ZgABwDM/XtgD8TXhfxa8eSfEj4gatrpZvs0snlWiE/dgT5U49x8x46sa+m/jpqEHwV+Am&#10;meDtLc/ar2L7AJFyCUxuuJOc/eJxjP8Ay046V8ajgY6D0r43JF9exNfNp7SfLD/DH/N/qfRY9/V6&#10;UMGumsvV/wCQhNN5pzdKbX19zxANFB4pN1ACUdjSZo3DBoAjWkoz2ooAKbTicUzOTSuAjdR35r6S&#10;/YY1TyPHviGwaTaLnTlmRB0YpIAT+T182lvzr2b9kPVDp3xx0yIMES7tbm3bPf5N4A/GMV4eeU/b&#10;ZZXj/db+6z/Q9DL5cmLpvz/PQ5j9oPS20f40+L4CmwPem4A9pFD5/HdmvPMZr3D9sjTfsPxsuZwp&#10;AvrGCcsf4iAY+PwQV4cxNdGV1fbYGhU7xj+Vv0MsXDkxFSPm/wA/+CZuvaU2pwqYziaPO33HpXJy&#10;6ZdRSBWt3V++BnP5V3hJ9cU04/yaWJy+liZc97MdLESpK1ro5C08N3dw2ZAIE9W5P5VsweG7KAL5&#10;iGd/77Ej9M1rfUkmmk5zVUcvoUul356/8AieJqT629DlPEulQWCQyQDyw5IKAk5PryaxIYnnlWON&#10;S7scADvXVeJ7Oe9jh8iMybCcgdfrSaDozWKGadAsrdEPOBXk1sE6uLcYRtHv02O2FdQopyd2ZEnh&#10;m+ReFRm7qG5FZU0TwSFJEZGHXIr0P146+lQzwJcrsmUSL6MM4rqq5TTkv3cmn56mUMZJfErnnp60&#10;meAfWuu1TRLRbKd44likRSwYAiuPznGPxrwcThZYWSjN3ud9KqqqbiB6H3rtdFuFn0u38sg7V2sB&#10;1Brim6HnHvTobmW2kLxSNGT1KmtMHivqtRyaumhVqXtY2Tsdnf6va6cyiaXDN/CoyaninjuYVkiY&#10;OjdCK4B2aRiWLMx6nd1rc8LXhW4lti2VYblz2PevYw+ZutX5JKyexxVMKoU+ZPVHS0w9+mfXFONJ&#10;3NfQHnGD4g0SKWF7mJdkqjJA/iFcp1xwAcdq9DumC28pPZCf0rzz19+a+SzWlCnUjKCtfc9jCTlK&#10;LT6BTSfypxOKlt7Xzjlvu/z9q8VJydkdzkoq7PVP2TfDzeI/2ifAkRjMkMN/9rf6RI0gP4FVNe2f&#10;8FGda+1/FTw3piy7ks9JMpjx91pJWyfyRa5/9gDRF1H49C524XTdKuZhjpuYpGM/g7flWL+23rI1&#10;j9o/xEqsHSygtbRSP9mIMw/BnYfhXBGF81iv5YP72zSUv9hb/ml+R4Q/Jph609qYR3r6I8hCUjUv&#10;epLa3N1MidB1NVFOTUVuJu2rK0yhomB9KxWPI966bW7BbS1MsQYg8HjpWdo2jNfSmSZStup6ZwW9&#10;qithqjrKil739fgb0qkYwc29B/hmz+0XjuwJiRefQnjj+ddT0AAAUdgKSNEhRUjRUVRgYGMUmea+&#10;mwuGWGpqG7PMq1Paych/oa5bVJFgv5hI43cEe4rpRk8etcp4lP2nVI41A3iMAn0rnzJ2oqS3TLwy&#10;TnZ9ivHeCaXYq8f3hU78VFb26QLwMuR981K45HrXz65re8dkuW/uibqQnIoIxRjAq+ghB92kbpRn&#10;AxSZoQhKKKKOoB0pppSaaaYATim0UUDCigdaKAEJxSdaVjTaACkbpQ3SkzxSEFI3SlAzTT1oYxKK&#10;KKkAooooA/TfNTR1COlTx9q5pbH1KdyzGKmVfpVcPjinCQjmudq5d7IsnA4NX/D/AInuvDV+Li3I&#10;dTxLEejrnp7ex7VitKXpMAj/ABGaynSjUi4zV0zH2nK7xPcLq10z4k6Ck0WFkAOyQg7oX7gjjP8A&#10;KvI9X0250G/ezvYxFOvIwQQ69mH1/So9F1678P36XdnJtcEBo+drr3DAdc/pXr0U2kfE7QmR1KSx&#10;nlSR5sDeoPofXvXz1qmVS196k/vj/X4+T367xxK7S/M8dVsnB6+lTKcCn6/oV54Yvjb3inHRJVB2&#10;SD1U/jyO1UxL8vvXvpxqRUoO6ZwtNOzLBkwOeTSx3AHGMVV35NKGzVcgWZoLLuHXml84A8VVQ7Rm&#10;nK2TWTiFibzctSq2GquXxTklx1osNsmaQgUCU8VA82e9MEhBo5RWLskwIB6j0NeqeHUXwv4Ma7lA&#10;WVozOwPckDaP/QRXmvhTS/7c1+0tiN0W7fJ6bV5I/Hp+Ndn8VNWEcFtpkZxu/eyAdgOFH55P4CvD&#10;xy9vVp4WPXV+iOuj+7jKq/RHBTTtcSNJISXclmJ6kk5z+pqPzAPf0zULy8e3vUTTqpGWAz0ycV7a&#10;hZHImSzww3SlJYkkz/eHNed6p5S6pOlum2NXwADnpXfeaM9c+1c3qnh2yit55llljKgucsCM1yYq&#10;hKcVyo78NVjB69TN0+LahlI+YkgVaaXjOcetZ9ncCS3QBh8owR708y5PHT3rnpwSirGs23J3J5Ju&#10;eDUMkx5GeaieXPGMGoS2Bk1skSamiaxNoesWWoW/MttKJAPXHUfiMj8a9u+Lukw+L/AVtrtiPNe0&#10;jF1G2OWhYfMPywf+Amvn5WBIz0zzmvcvgH4kXUdHvPD90Q4tx5kKt0aJuGXn0J6e4rzcbB0+XER3&#10;j+RpTkm+R9TwsvuJPv29KAwB6fjW3438PN4U8UX+mYYxxPuhY9425X8hx9QawwQfrXpRkppSWzOe&#10;UrOxMGwKRpMetRPJsHXmoHuCBVWIuTmYq3WmtKrHIPNU2nLdai8zuCaT0LRoiUoTg54pPtJwd1VI&#10;7jHBpks5DD0pp6C5bl+OctU3nFeKyludr8VaWbfzRuJo0Vmz3p/nYHWqCSe9SF8imQWXuMq3OOOt&#10;e9fHDd/wrmyIG4C5gyfbY3NfPLvhTnoetfQnxKna7+CltcOMyPDZuT7kpn+ZrzMZpWoPzOil8M/Q&#10;8ESbK46YpzTcD2qmJAOfrj86a8uBzXqGG4+Zt2STzVdpCOKY8u4nmozLkcUjRCtNgGoTOSKjkfk+&#10;tQByGANSWi03zr79RUSyNuwTzT/M2gDvUZUFs0Ddi5HNuXBzxUitzwfzqnEwXPWpFfdk9qaFfQsP&#10;J6U2O4561C5KDI71CpJOe9DDcvGcq/J4qWCcknms4sx6ninxPtAIqQN1JPlFTCXC5JxWTFc/IOas&#10;eeNud2M9/StCT0D4T+HB4m8WwGRd9rZ4uZQehwflH/fXP4Gul+OviY3GpW+jRP8AJar50wz1dh8o&#10;P0U5/wCBV0Xw1sYfAPw0m1m9XbLPEbyTj5tm392v1PH4tXhV/qk2rXtze3Dbp7qVpX56EknH0HSv&#10;Ipf7Ti5VPsw0XqdD9yFu43zeB2HOB6VJFLuz61Tlcjbjp0pVlA5GRXrWsYbk8i5JOajQgLTPN3d/&#10;zpV4oKJg+Bz1pkj1DI2WFNJzJxUNFItRHJFaMZJA9BWbbjc3FaLfLD71UURJmffy/MazVYk1Nfy7&#10;epySaqI9Zy3OmK0LTSce9RCXLdaheXtUe/JPNZt2NYxNCOXPerEbZIrNgcFeKuwycZpJhJGgsgHS&#10;rVjD9svLeAbsyyJH8oyeWA4rJ83BzXVfDa3/ALQ8b6NFtdgs4kOzqNoLflkCnOfJBy7Iy5bs9P8A&#10;jlefZdF0qyRgN0xfGOcKuM/+PfrXjTOM5Ax2zXpfxzvPP8QWFqGBENsXK9wWb/BRXldxJ5anHSuf&#10;AR5cNG/W7+9kz96THvc7Oc01bvzCBmsySYs3XrVyxhDnJ7V23Hy2WptWiDINabxxtER0J75rMjYI&#10;gxUUt4xbGTWqlynLKPMZPiLT13EqAeOtcZM5jcgjpXodz/pMZ9cd643WtPIfeo56EUpPm2CHu6Mz&#10;g6ypg8GoQPKJHJFMB2nBz1qVnyOKzNmQ/aMPUqz5IFUZlZJMmp1PANSnqNrQttIF5ojm3HrVKR93&#10;GadC2w81WpnY14ZMEEmriSgkcgj3rGWXnFTLKcYzVpkNXNdXMzhM8eo9K6fw/wCJNW8MFn0zUJLP&#10;PJRMMhOO6ng/lXJ2DeWQSeav+eVDc9a05YyjaSuZttOyPWNG/aG1Cyj8vU7CPUh3ljcQsB3yMEH9&#10;OldvbfFHwT42tksr+aNGm4+z30RGD7NjH45r5iaQlyQSPoaWM8+mevFeXUy+hJ3iuV+R0xqyS11P&#10;pLW/gR4e1WAPpM0mlswyrRuZoz/wFm/kRXnviD4GeJNLmJsEj1eHGfMjcRP/AN8u38ia4ax1290b&#10;Lafe3VjI3U28xT88da73wz8dvEduyQ3SWuo26n5nlUrLjj+IHH5g1l7LG0vgmpev+Y+anLdWPMNX&#10;tLnSbpre9t5La5B/1cylT+RqiJC4Uls56HpX0pafHLwd4jlOm6vA1oDjcuowo8BOR3yfzIHSp774&#10;SeBPHim60qaK3x/y00aePy+g/hAKjt2FcMsU4y/fQaZ1JXWjPmyLMgWIZBc457fWux8Q+HrDxf4X&#10;vvD82BFc24RGJ+5IBww59e1dVefs66xpE80un3lrqFuBlEkzHKfbptz+IrlLjSdZ8PyMdQ025tFU&#10;kb5oiFbHoeh6fpXoUK9Oa92SZyVoM+K9Q0u40e/u7G6BFxaymJwevHf6GqhPfp/OveP2gvBY+1W3&#10;im2AMd3iC6VeiPj5W4HQ8/iK8VmszuxjHNOceWV0ddKpzw80Zt7fXEsfltNIUHRS5wKwrljj+lbl&#10;5bFSaxbuJhnjP0rRNy1k7mU1YzYrk2l/DOfmEbgn6d67K6uoY7c3LyBYcbg59K4W6BBzg8c1mSm4&#10;uEESebKoOdgJbHvjtXtYHHSwsZRUb3/M8XFUFWad7WNXV/GcjlkskCLniRuc/hXNXeo3F226eV5G&#10;9c4/SpZNJvs8WVx/37NVJrO5iGZLeVB/tIRSr1cTW1q3t6NL8jGEKVPSNhodc5/nTww9qrZ5xnn0&#10;xTl4P+NcVkbFpZDkZ9a0NPgWRGdxu59ay0+YgDJJ7AV0uiaLcXMOZEMC7s/OMN9QK6cNSlVnyxVz&#10;nrS5I6sdBGJCEjTLHgKBWxaeFoGIe6GW/wCeakgfjitC1tYrOMLGv1Y9TVrf78V9VRy+EVerq+3T&#10;/gnjyryfwuw6JUgjEcaKiDoB0FDsCCTgHBGaaXyMDk0EEjrgH0616qstEctm2foL8F/E1j+1H+z7&#10;qXhTXpc6zawCwvJerBwMwXIxjnKgkA9UI718F+K/DGoeDfEup6FqkRh1DT52gmTtkHgjnoRgj2Nd&#10;b8CvindfB74k6bryNI+nk/Z9Qt0P+ugY/NxkAsOGGe4r6c/bb+FFt4q8L6f8TfDwS6a3hjS9kthu&#10;E9q3Mc3A527uST90+1fI0X/ZGYOg/wCDWd4+U+q+f+R7s/8AbcOqn26e/mu58Q4wM0YqcID7/Sni&#10;PI6V9dc8XcrBeaf5ZqwsPtUiw+1Fx2KyRVIIQKsrD7VMkGe1IdiosWe1SrAc1dSAA9KmS39qLjsc&#10;hrttt1BHA5MYP48isuTSlmbco2seTiuq163Bu4uOif1qoltx/hXyGMipVpp9z1KMmopowFsHhblT&#10;j1q5Bb5GccVvQ24YAMARU/8AZCucpwf7vrXlSw7Xwnaqy2kZMFp7CvY/2ff2ddX+NeublLWHhy0k&#10;C3upAA4ON3lIMgliO44XOT2B3/2dP2ZNR+LuprqOqpPp3hK3fEtxgo92efkhJGCMjDN25HWvoj46&#10;/H3RvgvoC+CfAsFpDrEUflbLRF8jTUOc5Cn/AFvcAjvuPofJr15c/sKKvL8v6/rsd9Omre0nt+Zb&#10;+MPxi8Ofsy+DrXwb4PsoV1oW5FpZqWZbNG3YnlJB3NuydpOW6nA6/CGrXV74h1S71PUrl7zULuVp&#10;57iT70jt1PoPp07DAq7cy3Op3c13eTy3d3O5kluJ2LSSMerMx5J9zTktB6c1vh8MqC7t7vuRUquo&#10;/IxfsI+tNbTxjp+VdAtoPQU4WY9BXVYxucudPBPQ1E2mggjbn6V1jWQ9BQNOB7AU7BzHO6as+mzl&#10;4huDfeRujD+ldtpBsdVUCQ+SWGGjdSfrg1St9I8yRQAOfUV6B4U8LKVUmMMfWvQw2MrYZckdV2Zy&#10;VqcZ+89zktH+HsZk+RMpuO1j6Z4713+ifD2Ndp8sZ/z713mi+GUQINgH4V2mm6CqAcDr6VkopamE&#10;qjOF03wMkag+WOP8+tbUXg5Nv3P0Nd/baUqjoPwFXU09QvSh1IxMtWeYzeDUYHCY/A1z2sfD+OZW&#10;ymf0r3BtPUjpVW40hHB4H40vaQlox3aPkDxn8JQ2ZbcGOVDlCDyD+deWag1zoc5h1GBkI485Rw31&#10;A6V936x4ajnRvkU49v8A61eRePPhzFfRS/uVJx125/pWtOdSg+ajL5dPuOiNWM9Jny/N4o0+CJmW&#10;YSt2QA8n8q464unu53llH7xyWIIrtvHPgGXRZnkjQqo7BcD+VcE6lHxznv6VxYvF1cTZVFa3RHt4&#10;aEI6w6mhZXstnKJYH8uQdxXVaf41IAW4gZ27yI/X8K4hJMVZifnA5PtziuWjia2G/hyt5dDqnThU&#10;+JHpMPjGwVc/vM+hXmifxtJJGRaxeUx6Ssc4/CuDilx0b+orovDfhjXfFc3laHouo63JjlNOtXuC&#10;Occ7Acc+tdNTNMTKNua3oTHC0ou9rlhblriQySuZHbks3Umum8FAPq3mk/6tCQD74H+Neh+Cf2Lf&#10;id4tslupbOz8OQsAVXWpWST/AL4RWIPHRsV9C+Af2G9B8NW5uPEOvXl/dEDelnsggA7jJUsee+R9&#10;BXmUMbQo141Kkr2fTVmtWDlTcY7nztDLwAWAHY57V1HhTwfrvjGUJouk3Oo8gFo1wgyM8ucKPxNf&#10;Tn9ofBn4ZWqmF9Be5gOR5Hl3V1uHv8zA8d8AVzev/tgaUtsy+HtFuriYZCyahtijHHBwrEn9K+lW&#10;bYvEaYTDN+ctF+h5Dw1OGtSf3HO+F/2YvE+poW1e4t9DQdF4uHP4KQP/AB78K9L0L9m/wroVuX1m&#10;ebV3GSZJ5DBGPfap9PUmvD/EP7RvjTxLH5S3sWjx45GmoUbt/EzFu3YjgmuLvtcvtal83UL25vpc&#10;Y3XMzSH26nj6VTwma4pfvq6prtFa/f8A8EzdTDU/hhzep9aJ8Sfhx4Bgax065t0ZFx5NhC0hbA4y&#10;4GD+LVx+u/tPy7ZI9K0NUbP7ue7n3cepRR+m6vnqKTJ447881aSXIIJPritaOQYOMuetepJ9ZP8A&#10;y/VmNTHVmrQsl5HX+IPjF4y1+CSG41uWOB8gxWyJEMc8EqAT1x1rza6h3MxclmPVicn6ZrZdcjIN&#10;UZo8k5r6KlQpUI8tKKivJJHnynKbvJ3OYu4MHnnFYt3GNxwK6u8hypPvWDeW/Jq2kJOxz0vyGliu&#10;MGpLtNpNUCxQ1k0dCdzZhn96uxT9OawYJ+avwy5qWUzZSY5AzUyyk8E1mJNyKsLNnpSBo07a5MMi&#10;sDyK+hvhT4m+22UUbPynH1r5o83AruPhx4lOkazFGZMRvwQT3rlxVFVqbic9WPNE+uItNivtrpJ5&#10;bkZOBnNXIPD0sjqiShie2zr/AIVV8DWN1rVrHOUMVqQP3rcBh/s+v8q7zzLfS4tiDn0Byx9zX5ni&#10;a8qU3Ti7s2wtCpKPtKkuWHd/oZ2k+FrfTMTTlZpl5ViMBPw71autULZWDGO71Vnu5Lkgk7V7KOlQ&#10;iuDllN89V3ZvWxvu+zw6su/VgM5yTn60tFFanlBRRRQAUUUUAFFFFABRRRQBLaHF1Ef9oVb1n/Wx&#10;euD/ADqlCSs0ZH94fzq/rK4ETd8kVjL+JE9KlrhKq80ZtAGTSgc0tbnmhRzkY9aKCM+1IDUtJ1vo&#10;WSTBfoR6+9Z08BtZWVv+An1FMRmidXX5WBzkd61fl1KDoA2O56Gud3pO62Z68WsbT5JfxI7eaMoH&#10;NFK6NE+xhhhwaTBchVBLHgYroueVZp2a1JbWD7VKFwQo5Jq7qFyIYxBHwT1x2FSqq6daerd/rWQz&#10;tK5djljya51+8lfoj1Z/7FR9mvjlv5LsRscAelUrtquOeKz7xuvtXdTWp4bMHVXwGrjNZk+VvpXV&#10;atJw1cVrUuFavp8HHVGEmcLr8nLc1wOqvlia7TXpR81cHqsnJr9GwMbROGZg3TZY1Rfr1qzcN82P&#10;xqo55r1zIdRUW7NG6mUSZo3Co8k0oJoEPzQDgU2jPagGP38U0nNJRQIXNGTSUUGguTTGOKdnmmHm&#10;gBC1JRRSAQHmhqWkPSgljaRulLQaY+g2gcdyPpSnFJUkncfCH4q33wm8VrqVuDNYXGI76zGAJo+c&#10;EEg4Zc5GPcd6+mPjT8KdM+O/hCz8WeFnjn1dbffayL8v22Lk+U24jawYnBPIIwevHxlCheVQDj3F&#10;e0fs/wDxXn+GOs/Zbtnl8PXr/wCkxAk+S/QSoM4z0DeoA7gV8vm2WVpTWZ4DStDp/Ov5X8vv23s1&#10;6mExtOEXhcV/Dl/5K+/9evc8uh0xoZWjkjaKRCUZGBBUg4II7HP8q0odP3EcGvqf44/CG18XWY8W&#10;+HliuLzyw8622GF3H2kXaDucZH1HuBnwC10/IUYxn2r0MBnVLMcOqsNGtGuqfb/J/rc+azWlVy+s&#10;6dTVPVPo13/z/wCGMeHS8AHbn619K/CK0Kfs6+I4sY3C+x+MdeLQaWSBxnFfQPwutCnwS1qHBG4X&#10;f6pXz/EWJ58NBX/5eQ/Mrh/Ec+KqL/p3P8j5RfTPlJwcdfwr2X9lv4e/2l4ruvEt0n7jTF8q3PZp&#10;mXBOe+1D/wCPiuK/sWSeREijZ5HIVFAySTwB+dfQ3ihk+DvwaGnWbhdTkTyEkjwCZn/1j9jwCcH2&#10;WrzzMJyoLBUH79Z8vovtP7tPvKyBxqVJ4yt/Dormfr0X6/cfNv7RHi7/AIT34i30kbB7DTv9Ctsd&#10;MKTvYfVs/gBXj1zamNiR0ru73T9i/dJAGAzHJPaufvbMZORX2mBo0qGGhhqe0VZf156v5kLGyxFW&#10;VWe8nf7zmScim7qsXUHlOSBxVara5XZnoxd1cUnNJSZ5paQDDQelB4pKYDe9NPWnd6RhSuNDaO9L&#10;RSBjD1ruPgfqQ0n4xeDrnGf+JlFFjp987D/6FmuHPWrOmXx0zVLK9DFfs1xHPlTgja4b+lYYin7a&#10;jOl/MmvvTRVOXJOM+zX5o+lP27tMMXirwrqG7iazmt9v+5IrZ/8AIn6V8vN1r7N/bmsft3gLwxq0&#10;ajZFfmPJHzYkjJA/8cr4yf75FfPcNVPaZVST3jdfc3/mermsOXGT87P70NbpTac1NJxX055IU3GT&#10;9KXcKbnNFybDZMfhTWIXgkZH50pbn3rndZ8SsrNDaEejyev0rmr4inh480zanTlVdom9NKlum6Rg&#10;i+rHFZsniLTlJ/0jOP7qk/0rj5JGlbc7M7f3mbmoySe+fbpXgVM3m3+7ikvPX/I9GODiviZt6v4h&#10;+1xNBAhEbdZGJyR6YrBzzS4APvSV49avPES56juzthTjTXLERqSlakrnNBjdG4ya7bT7K1jiglii&#10;UHaCGHU8VxWcGus8OSM+loGzhCVGe4r28qcfauLXT8jgxifImu5pntzz3pM0hzSdK+sPHKOtyGPS&#10;7lh12Y/Pj+tcOOBXeahF9psp4u7IcE9K5SCyWHDN85IH0FfNZpTlOrG21v1PTwtRQg+9yG3s94DO&#10;MDsKudBgADH5U4+xpoAJ5rz4QUFoXKbk7s+zf+CbWjeZrnjnVwc+Tb2toq4/vu7Zz/wAV80fHPV/&#10;7e+M/jjUANom1i5VcHI2o5QfooP419lf8E/rceHvgd4q8QSAESajNIRjkrDAn6Hn8zXwDc3Zv7ma&#10;5YkvO7SnJ5+Zif614mE/eZhiZ9uWJ6WI93CUYd7sipD+tKASwVQWY9AKvppDumZHVGPQc9fSvo6d&#10;KdX4Fc8iTUdzMJxyeMVa0CRprueQcxqNoPuaz7iYRSJGclmbB9hmupht4rWMJEm1R+tdOCpOpW5r&#10;6R3Qqr5Y2a3H5z8v8NNJJPbH0pR1ppOK+jPPQDmmHpTlOBTGPbBoAbNMsMLuxwFXOa4qCdrq+e4b&#10;ktknNdXqnNhIM8HAP51hMOSAAB7V8/mLc6kY9Fqd2HajGXdjc5x60N1FHehuteazUR+aQ9BSd6Vu&#10;FpsBh60lKeTSUDCgnFFITTJENITilpG6UFDaKKKACiimk80gA9aSiloAYetHag9aKAFFMbrTh3pr&#10;daTEJRRRSGFFFFAH6cqM0oOD1phPPFOVcnmuZn0vNYm3d6MmkAFKFxUENtgrU7fSUmMmlYQ4kn0q&#10;7o+tXegX0d3ZSski9RnCuPRh3FUelNLYORzUSgppxkrpjV000e4Wd9pXxO0B4ZR5c6/fQYEkL/3l&#10;9vevKvEvhu88Lagba5XejcxzqDscfU9/UVnaRrFzot9FeWchjnQ9Tnkeh9R7V7NpOqaV8TNCa3uo&#10;UFwoxJCwG6Nv76e3ofzr5qUamUz5o+9Rb26x/r8euup6Pu4hWekvzPFdx59qmiBPJrS8U+GL3wrf&#10;iGcGSB/9VOoO1x/8V6issMcd/wAq+ghUjVgpwd0zgleLsyYScfShZOM1Du+UDvQxIX0qrE77khly&#10;etIJCT1FV2OacmM1XLYrREu8560plCHnrUYIU1Jb273k8cUS75JGVEX1JIA/nUuyTbJ3Z6j8JtJF&#10;tp95qcoCiQ+UhPZV+8fz/lXB+Itb/t3Xb28ydjSFYwf7g4H6c/jXpPjC5Twj4DXT4G2zPGLZCp5O&#10;R8zfz/E144T5Y24wSOgrwsvj9Yq1MW+rsvRHZXtCMaXYleXGe+awfFjyjTVeLfujcNlDgjgjP61q&#10;ySrEpYsFUdWY4ArmdV1l7/fDAzJbHhm6M309q9evy8ji92Y0rqaktkVbTxhewKI5EW4xxkn5j+NR&#10;arrF7qkBTYsEBOTGv3j9aijiii+6gX3xzSluc5z9a85Ko4cs5Ha501LmjEg00PEXZgVDfzq9uxVc&#10;SZbrwKQyg04QUFZETqOTuSM/eo2bnrULTg+tRiX5quxFy0x7E1t+CfFL+EfFNhqgJ8qN9s6g9Ym4&#10;YfgOR7gVzZmyaY0gPGcDvmlKKlFxlsybtO6PoH9oHw8t7o1l4itcStb4ildOQ0TH5W+gP/oVeCtP&#10;sI9TX0L8HtZt/H/w5u9C1A+ZJbRtaShjyYmB2Nz3A4z6rXztrdhPoWr3mm3XE9pK0LdeSD94exGD&#10;Xl4GThzYee8H+HQ3rJO1RdRsk2WJzVeSaqzzGmPPgdea9W5giYykAk0kcuc81WaXeuDTFYqetI0S&#10;L/mZPFSY+XB61SWYcetTiXP0pWNLpCjKtirSSYWqjNzmjzcVWxi3cviTauAeKf55A4NZ4mzS+aT3&#10;p3My89wStfRvizy9S+ACSqTsSwt3B91Kf4V8w+ccgZr6SYNL+zOoTLH+zFPvw4zXl47R0n/eR00l&#10;pJeR4C0wPGKqzzY4qPzyeR+tQXDn7wr1LnOnYX7R8xBNOEvy9ap8O2ScUhYge1I0RaY5qF+CTUZu&#10;MCmtKWxSKQ/zyTSi4bdntUfU8UlBdyz9oGRU8Uqu6+lZvWlWQqeDSEbLhScA1C2Ff2qoLo7ec5p4&#10;l3LnmmKxMTSlvlx2NVmlwoI9aPO3ClYZaSXOFJ6cCur+HHhtvGPiyw07B+zs3mzn/pkvLfnwPxrk&#10;EG5c9a+iv2evDseh+Fr/AMS3hWE3e7ZI/AjgTOTz0BIJ+iiuXF1nRouS32Xqx0480rDP2hvFS2ll&#10;YeHLYhS+LidV4ARThF/E8/8AAa8SScZHXipvFnimTxb4m1DVZM/6RKTGD/DGOEH5VnLJTwtL2FJQ&#10;69fUqcuaTZf80M3PSlkOAKqROS3tUs0m0YNdZmKZTnirMTgjn0rML/N61ZST5Rg0txssMetNTrmo&#10;zKMY705DleKQXsX7M7c1PcS7Yzjr0xVe1OADTNQl9KpKyEtWZly/mSVHnaKjJLSU5s1k1c6k7ETv&#10;k1E0hB68U5+uKhlUn2rGSOiLVixDP8wAq+s2AMZrHiyrAitGNsgZoiOVi8kgPXivS/gTafaPGxlO&#10;7FtbSPkdMkhcH8Ca8o8zbk+le3/s32gln129JchBFACPukncW/HhfzrkxkuWhN+RPLrcw/itqgu/&#10;HWpLvDrCEhGBjGFBI/MmuBvJA2QOmau+LNaGp+JtVuQ4kEt1KVdehG8gfpishX8xutdVJctKMeyR&#10;i4u7YsUXz1p2h8peRio4IgQD6UTy4Of5V0JEyd9C0brPBzUBky1VDKS3WpoTuNNmdrFpWOM9qp6j&#10;a74ywGc1eQflTzGroc9O1OJlM83vl8qZgVI5qsjktXTeItKwSwGe9coH2OQc1ElZmkGmixMPMjOf&#10;rUEc+BjOcDpUvDrjdiqLZSYgYx60mUkWgyk55oduOKaQAAQeaaQc4I49qNRWLEEu8deasxsQetZG&#10;5oXwM4NaFvcbRnGfrVRJkasMhIBFTtO5GMcVnRXZx0FSi8IFamNi1ErselS7ttVI7titKZCaCupO&#10;87Hp1rZtlSz0zfj5pOvFYVqd868ZANX7u5MgVAcAdqaFLXQytRc/aCRwSMjmpdHvb/T7oNp17cWM&#10;x/5a28rIw59QQfSq+pvtlHstVrW4kFwuw4bsK8uok5M74J8iPaNF+OXiTQLOG3mkh1cKMM95kyH/&#10;AIECM/jmu/0j4++GtbiS21W1msvNGJfPjWSAe2c5I+q1843JKbELHeBlqZHc87Tge9clTC0p9LPy&#10;JUpI+ofEPw18D/FLw/eabCbUW06qHk0l4wUI5VgACAQe5FfOvjP9hzXraZ5PDWsWeo2iqWWG/Zop&#10;z6DIUqeMc/Lyak0TULjS4Yri3nlt5yxIkhkKMPxBBrU1L46+OfAN7G8Vxb6vYXSbkh1NGcxsOCA4&#10;IYZ64JNZ+wxFNfu53XZijUinqrHzN4x+Enivwg839s+HNRsYY22G5kt2MBPtIBtP515/c6b5gyoJ&#10;B9B1r9D9B/a38NaxbR2fiTR7uzklPlytHEtxbEHqTzux142n8a27/wCDXwi+J/lz6fZ6Zb3eBJ5m&#10;jGOCXsctGBjPPVlyPaqhXnF/voNLq0rpf16lzSa0ep+bFt4Ae4UTXqtGn8KIcN9DxxVt9Ahs02wQ&#10;LEOnyKBn3PHJr7X8YfsZ3vml/DmsQXEPP7vU8xyDgfxIhDd+wrwvxb8F/FXhSWUaloN7FDGPnuUh&#10;Lwf9/FBX9a/QMtxOXuKWHmm/PR/jb8D5fFU8Q3eadvwPDLjTGA7k56k1RksXyRjNeg3OjnBYLkA8&#10;1Rl0bknbj6V9DzHlOmefy6LDKf3lpC59WjBqA+GbLdn7Gh9guBXfPo2DypH4VGdHPpWcqdKWrivu&#10;X+QrTWzZxsGkW1sQ0dpFGw6MsYyPxq4qMOx/GuibSPWmHSsdBmtI8sVaKsJxb3MPHrTlOD61rNpu&#10;P4aibTWBzjFPmJ5WUV5PQCpMACrH2JgeBThbMO2KLoXKVvLD/KcgHvX27+xb8T7bxn4Qv/hr4g2X&#10;jWsLm0jucEXFo3DxEEnOwkjAH3SPSvi9YOxH/wBet/wP4r1H4f8AivTPEOlSbL+wmWVVJIEo6OjY&#10;x8rDII968vM8EsfhpUtpLWL7Nbf5HZha31eqpvbZ+hqfGr4V3Xwh+Iuo+H3WR7JT51hcSZ/fW7H5&#10;DnABI+62O4NcSsTH+Hp6V99/H7wTp/7RHwc03xh4dTztTs4PttqFAMkkRH763bGSWGDhf7y4718V&#10;2WiF8EDk4JH4Clk2JnmGH9/SpH3ZLzX+e/rcMdSjhamnwvVehgRWjv0UirKabKecZrr7fQcjhTV+&#10;PQ8DBU/lX0qwr6nkPFROHGnuvVak+ykAfLXcf2Fx93P1FQyaLgfdAqXhmthrExe5yS29Tx2+SABk&#10;npWxLpRQnC81geIL/wDsu2EKHFzKMjH8K+tefXksNBzqbI66b9q1GBz2tX0UmpyKoLouFBFOiiDq&#10;pGCG6Gs9Yt3XqeTj/P8AnNX7GUwHaVymfyr4R4l1KjlLqe46SUUol+G3x9B3r3z9nT9my6+Kd0us&#10;a0s1h4VgbO8AxveMP4YyVwUBGGYfQc5Isfs2/s13HxNlt/EOuxTWXhZH3RxvmOS+YYwFyMGLPBbv&#10;0Hcj1z4/ftE2fgWxk8F+BhDBfRR/Z5rqzCiGxTBHlxbDgSD6YX3PTz8Rip1J/VsLrLq+kV/n/W5v&#10;SoxhH21fbt3Lfx3+Pen/AAx0oeC/A6W0OpRR+S8toi+TpyYIKqFIxL6DGBnJ54r4pkaa7uZbi5mk&#10;uLiVi8s0zl3kc8lmY8kk55PWtC4mkZZppJHllkJZnkYszE9SSepPOTVWNcnJrWGEp4WKjHV9X1YO&#10;vKs3J7dF2HRQ8DgVZSHA6CljAA4qyg9a1AjW3HpUgtxjpU6qDUyR7iB3NFhlX7MMdKlitMnpV37M&#10;yj5kK/UVbtLJpSCilh6ii3QnmW4aNpXnTrlcDNet+GdHVETiuT8MaWfMUspGT3r1jQbIIq8Dirgt&#10;TnqSvsamm6aFwcV0NtagDoKjsoBtHFasUYFZ1KltDnSuxIoAB0qdY1HanDAHFHU1xNtm6SQm0elN&#10;aJWHSn9DijjGcjFK42kULiyVlPvXMa5oaTxuNuTjsM130OmXN2B5VtLIp/iCHb+fSrv/AAr68uiD&#10;I8MSN1yST+WP61SxlOi/fkCw9SesInyX8QvASXcEv7rOR6f/AFq+UfGvg+40nWGhgheVnPyxxqWY&#10;/gK/WeT4QeHh+91BprlVB3LI6rH+QA/nWF4h8V/C/wCFcL6jFp2mPdwqcLpFnFLcHoCNwxg/VhXN&#10;Wx9OtpQg5P0PToUKlHWrJJep+bfgb9l74pePL5IbHwZqdlC+P9L1a3ezgAJxndIASB14B46Zr6F8&#10;Af8ABNnWJZw/jTxVaW9rwfJ0PdLIR3+eVAAc4/hNaHxN/wCCkN5YXJtfBvhJIyhw1x4gJyfXEcT8&#10;dsfN+FfPHjv9rv4q/EC53z+K7vRYcnFtoUjWcfI5GVO4j6sa439aqdFFfez1E4LbU+1dI/Zy+AHw&#10;OYHxHf6ZdXJG9T4u1GFz77YmCqf++TVPVP23fhD8O0k0vwtpF1fJGCY10Wwit7TJzxklOM9wp696&#10;/OO61C51O7a6vbia9u3O5p7mRpHJ92JyfxqWOY+uO1L6pfWpJs0UkfW3in/goJ451iS4i0TStI0S&#10;1cERyPG89wg9clgmf+AmvM7P4veMvGmqXS654o1fUIrgbjbSXb+QvzA4EYIUD8O1eQwy7RitnQtQ&#10;FlqdvITtG7aT7HivQwcadCvCSS3RFaLlTkl2PVreXGOnJJNXoZD3OT61ixyhT17Yq3FPjFfo17nz&#10;djchlPrVyKasWGersUw9atMyZtwy8VZSXHrWTFNkVZjlq7mTVzURsiopk4z71FHMR3qUvvWmmZtG&#10;dcxZzWLexDnjFdDKPl96yrqPdnNVcVjk7yDBJ4rHuI8Ma6e9t8E1h3cPzEGs2jWLM1JMNV6CbAqk&#10;8WDT4jg1kbaGrHNn1q1HLWbC3Tmux+Hvw51/4maslhodk03OJruVWFvbZHWRwDj6ck9gaynOFOLn&#10;N2S6saTk7JGTaRz3dzFBbQyXFzIwSOGJC7ux6Kqjkn2FfT3wW/Zge2EGveND5CqFnh0sNggDn/SM&#10;jp/sA9+T1Fdn4S+G/gj9nHw+dc168t5tX2Za+uthk8wLgx2qkZGQSMDk9zivBfjH+0rrPxHlm0/S&#10;nl0bw9k7YUYx3E4xg+cQen+yOOeSa+Yni8TmknSwPu09nN/+2/1f0O5UaeHXNW1l2/zPp26+MuhN&#10;etpPh6aC8aHCGeAqYFXHRCp5x7cVoWGoPd4kkkaRm6ljmvhzwH4ofQtThbdiLIyo9K+vPBesLqNj&#10;FIrZDDIrhxeV08HTXs9e7e7PGxlarWlzTenRdDvUORTqgt3yKsDkV821ZnLF6BRRRUlhRRRQK4UU&#10;UUBcKKKKAuFFFFAXFU7XU+hBrU1hS0UZ7BqyTwM1r6qd1mjjpuB/PNYT+OJ6eG1w9ZeSZlnigHNN&#10;JpK3PNHk4oBzTaMZpgOPapLW4a1lDDJXPI9RUdB/L3qWk1ZlwlKElKL1Rp3tuL2ESxffxx70zTLb&#10;ZunkXb/dBpukySb2TGY8ZPsas6mZBb/IBtz82Owrjd0/Z3PoYKnUj9c5dUtu77/1+hnX1ybmfjIR&#10;eAPWq4Jwc0L/APqPrQRXYkoqyPn6k5VJOct2RueM1lXzcN9K1JPu1j3zYV666S1OSRzGrSYBrita&#10;f5G5rrtWbr9K4jW5Plb6V9dgo6o55M4PXJPmauI1Rsk12GuPy1cTqTda/QsIrQOOW5iTtl6rMamm&#10;PJqDOa9AgKQDHNLRnimMKUDFJ2oDc0CHUmDmkoBxSCw4ZoptITigLDwc/SkLY6UxelIRg0h7jt31&#10;pCwFJSE0DsG6lzTQM07HFIYh6Uwk049aaRTEJmjrRRRcGGOM0UUqDc4FG5Oxf0+Ddgmuk0+1z2HN&#10;ZenwjAwK6rTLbJXpxV1p8kbHiYurY9x+AXxPOhFPDurTbdNc/wCiTu3EDHqhJOAh7ccEnseN74sf&#10;CiGzupNd0iALDIxa6toxgIf76gDgdd3uc9zXjuk2QdlBGcnFfRfws8WnU9P/ALF1NhLMilIpJOfN&#10;T+62epA/SvynNac8BiXj8J1+OPR+f+fnr3OrAZhRzWl/Y2Odm/4c+0ui+fTv8P8AKeN2WkBh0BHq&#10;K9m8AWht/hlqMOD8/wBoIGOxWui0z4e6Np92862/2jcdypOAyIPQDFdFHZRQxCKKNI4v7iqAPyr5&#10;zMM3jioqEE9Gn9x7GQcKY7A1p4jF1IrmjONld/ErJ30Xnbc8P+E/gxNQ8RpfyrmCxG9eODJyF6+n&#10;J+oFZHx01c+IvEgtI2LWunqYwQeDIeXP1HA/A19BR6fFZwyrbRRW5fn92gAzjqa+ffGPhm60e/li&#10;uwHkPziQDiXPJIPeu/LsYsXj3iKmjStFfmzx87wdfh3J6WCh7ynJuc0tL/ZXdfPtY8b1GxOGBA4r&#10;ldStApPFel6vZhd3T61xmrW4GelfqmEr8x8rhK/McDqNtwfzrCYYJBrrtSjHPFctdjZKa9youaKk&#10;fY4afMiHHNLTS1GTXMdbEPWim85prE4oEOPWmMaMmmmgaFyKO9NopDYhOKZKflI2g98Glbk0j880&#10;Csz7Y+Ozf8Jb+yPpeqKftEsVtp14ZB/ewiOf/Hmr4kzhiPwr7b8LKPF37EVxbnrBo9zHtTk5gdio&#10;+pCL+dfEQbdznI6g+ua+Q4cfs4YnD/yVJfjqe5mfvSpVf5oIGNNJ4pT1prdK+uueKNzzikzzS45p&#10;p5ouBneIbxrXTHKHbJIdin0964xuMYHUV2euac+o2iLGQJEbcAxwDXJXNjcWYJnheMDqxHH518rm&#10;sajq8zT5UvkethHFQtfUgplPPy9aYeteEegNPWkpT1pKAGnrRQetIePpTAfbQm5mWMdGPP0zXcQQ&#10;rbRLEgwq9K5LTh5cfmY5JyPpXUW12lzGCG+b+6etfSZUoRvfdnlYtuTSWyJz0qGedLdCznjt70T3&#10;EcKku23HbvWFd3TXc29uFH3VHQV6uIxEaKstZHHCnzblq61cSRMsasCRjLCsn+VP9cmmEYrwKlWd&#10;V3mzrjFR0Qdqb0/L8qdn059q0LbTCiNLOFYBc7Qf506VGVZ8sRSkorU++vhNGfAn7Bt9eSL5ct1p&#10;d9cZTrmZ3RD9cFPyr4Rayt3QKYgOP4RzX3v8dtvgr9izSdL/ANRJcWenWTKTj5m2PIP/AB1q+BLj&#10;UbeLndvzjhfpXHw+qXssRXna0qkt+y0O7M+ZSpU10ivxHw2sVv8AcjG7+8etTFjjngnuRWadUlcZ&#10;jt9y+pqL+2WB+aNcDrjrX06xVCGi0+R47pye5ak022kuhcNGDIO46VYYnnjjvQrh1RgMKRnFUdWu&#10;ZLTyXU4RT83pWzlToRc0tN9PzFrNpNlzkH29aQ881WttUt7lMiZFYjlWOMVT1HUGEoSFyAvUjvUy&#10;xNOEee9/QFTk21Y1O3p9aZIwVCWbb9ayxq8gTGxS3941SnupZmJdz9AeK5pY+mvhV2XGlLqW9Q1B&#10;ZkEMfKgjLVmDg08cL0A+lMHU141WrKtPmkdMUoqyE70N96gcmkY4asmUNNDH5aKQjNNjG0Up4pKA&#10;AnFNNK3SkpgAGaRulOXrTGpAJRRRTACcU00rdKbQAUUUE4pANPWig0UAAprdadTT1qQEooooAKKK&#10;KLgfpuEJNTAcAihV5NOXgYrkbPoWHUU4nijZ3pKgAooAJNO2HFO4XGYz1oEfBNO2YxUgx26UNjTs&#10;RAELnHNWNO1C50e8hu7SUwTxchgT+R/2fUUwkHimE+n86hrnTTWguazue1aLrumfEjRpLO7hVblV&#10;zJCcZU/3485/P8DXmfi3wpd+E73ZIGktGJ8q4GSGHoeOG9RWLZX9xp1ytzb3DWsyfdkj4x/nuOhr&#10;2Dwx4n0/x7pj6ZqsCG72/vIXHyyAfxqR09fbtXzc6VTKpupSV6T3XbzX9evRnepRxK5ZaS79zx1T&#10;yDgg+4p7EsMnFdB408GTeEbgOGMunyt+7mIA2n+63PUdvWuYMoJxk5Fe9RqQrwVSm7pnBOLhLllu&#10;OJxQDULOc0KxzXTYm5OHrtvhVo39o6/9qdMxWQ35PTeeF/qfwFcGZNpyeAK9q8KQp4K+H76hOuJX&#10;iNzID3JA2L/Ifia8fNKrpUOSPxT0XzOrDpSnd7LU5D4ra59v8Qi1Rt0Vkuzj++eW/LgfhXBXd7HZ&#10;Q+ZNIAgHfqfaquu+I0s2e4uD51zKTIwzgsxJJP5muD1TVrjU2L3DswzlUB+VRTU4YGjGjHVpfiOE&#10;JYmbm9Ey7rGvzazJtRTHbr92MHr/AL1Z73NywG7cP93tSWpxFu6Fjk4/SpzNxjrXLaVT35S1Z1uU&#10;afuxWiII5JmkX5mxn+LpV55ecA9Krm4wD61C8+D14rWEeRWuYylzdC20uB1qE3BUGqvn5zzUZmGT&#10;VEpFnzuOppPPwetUnnxUXntnrSKsaJm4qPz92c9KpG4JHWmNN74oBRPRfgt4zXwl48tGmk2WV7/o&#10;k5PQBvusfo2PwJrsP2nfChsNVsvEUC4huh9muCOgkUfIfxGR/wABrwcyZzhvyNfV3ha5h+NvwXez&#10;vW82/WM20jnqtwnKSemT8p/EivKxX7itDErbZnVTXNFwPlUzEE1E0vPepJYJbSaS3nQxzxOUkRuS&#10;rDqPzqJ8A16y1OXmJkfIzSs1V1k+bFSseadg5hwcg9anRye9Uy2KUS4oE2aSyAConmA9aqCY460m&#10;8k9aBFoSEmpN/FUgx9ak8zgc07AWN+G619NeDJmuv2brgyfwafeKCemFMmP5V8tu+cnNfUPwfC6x&#10;8A7uzboIryBiffcf5MK8vMNKcX2kjpoatryPmhJwVGDgdgaQzCs9Zwyg85IyaUS+9eocpbZlJ4pp&#10;bt2qs02BTxKDigpCOxDGkRyWocgnNM3AGlYakWVbil3etRK2aceO9FiuYdkE0EccGo880oekLmHk&#10;kD3pyyHGKi3elCPlsmgfMStnGDSZ2EVIuHzj071G2Mc4+pOKeg07mz4a0W48T63Y6VagtNdSrGCA&#10;flB6tx0AGT+FfQ3x38QQeCvh9Z+HdPYQyXirbqi9VgTG4/jwPfJrm/2YPBwkN/4muYs+Xm0tSw74&#10;/eN/IZ+teZ/FzxsfG3jq+u0mL2UDG3tF5x5an7w/3jk/j7V5E/8AaMWofZp6v1N17kL9znI5cYA6&#10;AetTrNWaspBzR9oOcV6xzG5BMDSyzAqTmsy2uODzRJc8Gi40Wopvm61cjPy5BrEhm+Yc1oxTfIea&#10;kpssNL0+tTRucjB4rPMvFSwy/MKdxHQQNiLJqhqM3OR0qVJh5GM81m30oOBmtJPQIPUSIhjmnuMg&#10;YqtHIAak8wY61ktTe41htekdN45pjSZf2qdCCtKyZopFdAFNWRIMVCQBSqciptYfMTBg3/16+gvg&#10;eo0T4Y6xqjl4syzzbm5ACRgbh+R/KvnpTzznHtX0PIzeHP2c+XaCaayx83PMr8j6EMfzrzcerwjD&#10;u0aQZ87rcSStlurfMx9zz/WtC2BNZ0KfMR0x/nNasJ2IO9dsUDmXo5QqdaqXM2e/eo5pNo4PNVHl&#10;LDNbXtoZWvqWhJjvViCbByKyw5z1qxC5JqUxNGzHMSOanjY8ZqjAciriHArRaHPIZeQfaYnHBI6Z&#10;rz3XbM2lyGAwrda9Jt+d4PNYHizSw8KkLk4rRxujKEuWRwZcLjJo3K565+lVp2aKQoR0pAwHOQtc&#10;p2dC0Gx9aninCjDA1WWJXTIY0xkdTwc1SFuW5ijDNQxSbeM01QzDBIzU8dsmOvNW1fVGexIkh7VI&#10;JMdRimLFGp5PFTeTHtG0jP1qkmQ2ieDJWpmlVU96p+YYxjt7U+EvMy7eaozbe5q2TiBd5weKWSfd&#10;liBzzxUfkeXGQ7nPv0qFpAF68CqswvrcoapN/pAHtVrSofL/ANIkHTpUcFqL27eSQ4jXA5qS+u9x&#10;8pPlReAB3rzpL3m2d6doqKJXuDLLvY5LVJAv2iZEXqTg5rOEmMEdR2ras1+xQ+dICJXHy0lqRLQs&#10;TTeXOsIOAnAFWfEMI1XwZMhUyXEFwJ43PJxjBH0xWKZS7l2PzE9TXTaEkjPaIoyJWBIPTbnkn8Kq&#10;N27Iwnors4fw/wCGlvJftc0atCh+RT0ZvXp2/nXRC1ktJxPbyPBMpyskblWBzngjkV1us6HHo2oz&#10;WkMflWyndEvbYeR/WsuS2HNfYYGEKNFKPXV+Z49Wq60uYv8Ah74weL/C2QuotqsZ6x6lum/Jshh+&#10;dej6D+0zp08CRa/pVxbznCtJaKJYj6kgkEfTmvIJLVSDxzVKWwDAgjP4VliMqwOK1lTSfdaP8P8A&#10;I0p4mrDaX36nvt/4E+FHxUt/Lto9KjvJcsJNNMdvdKT1JUDJ/wCBA15x4u/YwO7f4Y1lWB/5Y6px&#10;2P8AGi8/98j61wBsfKlWSPMbL0ZCQR9DXR6X8TfGGhjFrr11Kv8Acu8XA/DeCR+GK89ZfjsK/wDY&#10;8Rddp6r79TV1qNX+LT+aPN/FPwK8WeEppFvdBupIIwWa6tI2mhwO+5QcdO+K4uTQyrMCgBU4b/ZP&#10;oa+wtC/aWcGKHWtE3Do9xay9Rzz5ZH/s1dIifCn4nzGJrPTpr1jk7oGtbgk/7YCsfwJqv7VxmF/3&#10;zDu3eOq/4BP1SjU/hT+TPhJ9FPZQfpUD6KR1UCvtDxP+yfpN9M02h6nJpqEE/Z54zOufZtwYfjmv&#10;JvEf7Pfi3w/5rtpRvrVD/r7N1kyPXbncPyr0cPnOCxKXJUSfZ6fn/mYTwVWG8fuPAH0b2qu+j+2a&#10;9Gk0cAspTDL1UjBH1Haqz6OMn5QD0wOtewpnI6Z56+j4524qI6V7Zrv5NGwfu5PpUD6Px9yqUjJ0&#10;zhDpeOi1Pa6EZmBK8V2cWieY+NnFbVj4dX5RsP5V10o82r2OSu/Zo9e/Y+8cyaFd3Pg6/lxZ3bG4&#10;sd7HCy9XjGTwGHIA7g+tYXx3+ES+CvG0l3YW4j0bVHa4i2LhYpDy8fAAAB5A9D7ViaRpk1hdwXNq&#10;7wXMLh4pUOGRwcgj3Br6qFvZ/Gf4boLqNFvSvUjPkXCjqPY+noa+Ux1f+xsxWYUf4dT3Zrz6S/rz&#10;7hRqf2lhZYP/AJeQ1j5rqv68j42t9G/2T9CKvJonfZ+n/wBau9bwrNZzy280PlzRMUdP7pBwR785&#10;qQeH2AHyV9I8xUtUz86qYzlbTOBbRto+5j8Mf0qtLpAA6fnXokuhnBynasy70jaD8p4qoY273Cnj&#10;bs87udLVTnArynxxpksGuO7ISjouw+wGMD8a9+vdOABylc1rWh215GVuIEmQfdLjofb0qsZSWPo+&#10;zvZ7o+ny/HqlPmex4Iqcn264r6W/Zj/ZauPiDcQeJfFdvLa+F4yHt7SRSj6iwwQTkf6nryD83bjm&#10;u4+B37I+l6vd23iXxTZsdMGJLTSZmJW4GARJJzkL/sH73fjroftCftB3PlN4T8A3Is7WEeRdajan&#10;YQB8phh4+UAY+cH2HTNfmdalWrYiWDwnvNfFJapfPv09dFfp+iU5whSVetonsnuxP2k/2mIPCtk/&#10;gjwC6W08Si2udRswFitEAwIrcocBxjBOML0HPT5HsbmTz8Suz7ySdzbiSe/86vSWbw7hPGVLdiOK&#10;ihsEjlDrnHXHUV2UcD9T92HzvuclTE+3u5fIuTxFrdwOuc/hVeLpWgh3DnkHjiq01uYZDgZT19K6&#10;a0H8RnRlpyscnFWI85FVkNWIyeM9ua5TpLixsqglSAe9WLcjzk69eoq3DMssZKnKnAwamjtogwYL&#10;05Jrp9js4s5/a7povqBIvzDePc1q6ZbfOqqNvPQVlwKT93nNdR4ftPPlUgHHXNdVkcjdkdp4a01S&#10;gLIPqa7eyskiKhOc9qydDsSsQTHJHT0rt9G8IapeIrJZv5efvSMEB/PrXJiKsKavJpE0ozqStG78&#10;htrHgY2nj2q8gG3jB+hro7D4fSKAbi6WM9THGmf1JrcXw5pOnqHljB2/xzOef1xXzVXH0r2i7+h7&#10;FPBVXrLQ4SKJ532RI0jf3UBJrUtPC+oXYyYRAPWf5f0610UnibSbBCtqgcg/chj2j8+BWVdeNriR&#10;cW0KwH1Y7v6Vl7bEVP4cLepr7KhT+Od/Qt2vgaPaDc3DM3cQ4A/Mir6WWi6UNsn2YOP+exVn/Xmu&#10;QuNc1C6+/dyAdwp2/wAsVRb5jlvmPvzU/Vq1T+LU+4ft6VP+HD7ztrjxnZQZSGKWQjoQoVf8/hWN&#10;deMr+cERrFAD3Vct+ef6VhUVvDB0YdL+plPFVZ9behT1ie6v43We5mmU87ZJCR+XT9K8w8ZeH0u7&#10;d18sHg4GOmfwr1iWMMDWBq+nrMpG3Ne1h5xiuW2h50078zPgP4y+A3066e6ij4J5CqR+NeQMChAx&#10;jHWvvP4leCYtTtJlaIHIPUV8a+PfCEnh3UpQI8Qk5yBWNanyO56uFrcy5WcykmBVmOTkc1nqwDda&#10;mSXBFczPVTOj0CyGq3YRiViUbnI649q7yDT7NECi2hx3OwZ9ua4PwdfC3v3jY4My4H1zXcpKQO/v&#10;7V9PllKlKhz2Td3fqeZipz9pbobEEu1QPbk+tXIZuetYsUxq5FKa9s4jail6c1dilx3rCjnPrVyG&#10;c561SEzehuPersU2e9YEU/A5q/FNwBmruZNG0k3Aq1HKCtY0c2OCatRT+9O5nYvSHIqjOoJwetTr&#10;KGqOYgmruKxkXkQJPFYV3b5JzXSzruNZtxEOcCouJbnLz25HQZPeqxHlkkkADuTXWaL4W1PxZrNv&#10;pej2Ul9qNzkRQRkAnA5yTwoHqcYr6v8Ahh+zJ4Z+GukSeI/HUlrqV3DGJ3S5GbWzA6ggkiU+5HXo&#10;M15OOzChgV+8d5PaK3f9d/zOyjRnVfu7dzx34Jfsva18QzFqWvLPoXh7dgh1Md1cgjIMYZSAp4+Y&#10;/hnqPefHPxd8E/s9aAfD/huytbnWApC2VntKpIBjfcuDnPfnLH2HI8s+M37Wd7rDy6P4Flk0vTU+&#10;U6soKy3C46RqVzEB/e+8e22vnOWeW4mkmmmeaeRi8ksjFmdj1LE8k+9eRDA4nMpKrj3yw6QX/t39&#10;X9DqdanQXLR1ff8AyOm8c/EDXPiLrb6lrl61zKSTHbqzCG3BxlY0JO0cD3PfNc6W68nr0qMH1HNN&#10;LZJr6iEIwioQVkuh5spNu73LEM+xh169q+ofgTr7XmiRRuTlDt5r5UDYcGvePgBfMFaPdwG6Vx42&#10;nz0ZI5a2sbn1Zp8u+PNaK8isTR33RL9K2k6Y9K/M6sbSaOSDFpaKKwNAooooAKKKKACiiigAoooo&#10;GI3Sta/IbTFPbC1knpWtL8+kD/cFYVN4vzPUwesK0f7pk9CaWkUZpwGK6DzQApaKKQBnFABchVGW&#10;Pag9R6CtHTbcRx+fIACeRnsKicuVHTh6Lrz5Vt19CX5dOtOOWPf1NRabe+aPKl5POCe9U7u4N1Nu&#10;ydg6D0qIZBHb6VkqV467s7p41wqpUvgjpbuupYvbT7LLkcxt09vaqrHmta1lW+gMcoy3f396zLqF&#10;raVo26A8E9xVU5P4XuYYqjFJVqXwy/DyKszfLisTUH+VhWvOaw9TbANepQWp5Ejk9Wf730riNck+&#10;Vq7LVD9+uH15sBq+ywK1RzSOB1yTk81xuov8x5rq9bbLNXH6g2WNff4dWgcctWZEp5NQVLKefxqK&#10;uokcDS0ynDpQAtApAc0tADSaUU2lzxQA6mt2o3UE5oGKBikPWnU1iKQISkxzRkUZoKFopN1ITmgA&#10;PJpDyaQkikoQhSKSmk56ZpM470B0FJ5qa1GZRnpVc544NWLQjzOOe1VD4kRLRM6XTgBiuu0pRkVy&#10;WnkBRkgfU13PhfTLvVplis7Sa5kKkhYoy2QOpGK5sbJRTlJ2R8vi1KTtFXZ1WixruTjrXu3wh0JD&#10;bzanIoLZ8qI+gH3j9TXm+hfC/wAUOkch0poUYAjzpUU4PtuyPxr3jwbo0mg6Fb2U23zULFthyOSa&#10;/Jc9xtKdJ06U023bR3067Ho8LZNiZZtHEYqjKMIJtOSaXNst+2rNpE20+iivgz92GuCwwK5L4k6A&#10;mreG5pcD7Ragyo3fHcfl/KuvqlrIB0q73fd8l8/98mt6FR0qsZx3TR5Wa4WnjcDWw9VaSi/vs2n8&#10;mkz5O1m3GCR05rhNYhwxr0XWQNpxyAOK4HWxya/cMBLY/mLL5tpHEaknWuS1JcPXYalzmuS1PG/8&#10;a+wWtI+/wb2M7+KlpCRmjNcp640nk0jUE4Y0jHigVgFNal3U1moGgoppJpMmi4wamv0HueaCSaY3&#10;v+opXA+2/wBj1x4h+Bmv6LnLJeXNsd33cSRKcfT5jXxJ5Zg/dlt2z5enpx/Svrf9gvVgF8ZaUznc&#10;GtrpEz2IdWb8flH4Cvmr4k6T/YXxE8T6fsEQt9TuUWMdFXzGKj8iK+Qyz91m2Oo93GX3o9rFrnwe&#10;Hn2uvuZzRNITmkPWivrTxhDxTTTjyKbQIaTz1qK4jWeNo5F3RsOQealPWmMMmh2asxrucLqNk1jd&#10;tCcnHKn1Wq3XB9a7HW9NF/afKMzRjKEdT7Vx3I68V8TjMO8PUstnt/l8j3aNX2kb9Rp60lKe9J6e&#10;p7VwnQNPFOjiaUgLznvVmGxZ8F/lX071dVFiACKAK3hSctWYTqpaIasYQBR0FJnDZHy/SnE4zTa7&#10;tjj33EZizZb5seppuTzmlPWkJxQIbgnmmnJIABJPTFSRqZHVB1JxWvBYR23zE7nH8Tdq6aFCVd6b&#10;ETmomW1lPCokMZGOa19GuE1jU7CyWOSSW6uIrfYi53FmC4/WpGAycjOeuTXZfAPwtFrvxz8DQYIX&#10;+1YZ2UDtGfM/9krtrU54KlOrReiTbv5J6mdO1aahLq1+Z9Vf8FCLt7X4a+ENAgl8uO41HeecNtii&#10;IB/Nx+dfCg0eEYbcx+uK+vP+ChOvNN448I6PgbbfT5bsc9DJIF/lHXyRd3S2qBiC2TivG4ew9KGW&#10;U6lRXvd/ez0M0nKWLlGPSy/AlVBEuEAAHYVjawiRz/JjDDJx61ZbV0AysXz9s9qzbiZ7hy7nJNex&#10;i69KcFCOv6HnU4yUrs27KZJYYwDyFwR3qlrl3bpYzRSOpZhgKCC2a56/d45lCuyjGflOKpNl/mb5&#10;m/vHrXDVzJqDpcmu39I6qeGTlzthGuJUO0AtjqM1rY656mshflYEEk+9akU3nRq3tivMw7tdG9ZP&#10;RklRHk1IelRtXV1OVC9qaO9P/h/Co24X8aOowXrTX+9SjimseaGAlFFIaGMQ9aSnH1ptMBGpKUnN&#10;JRcQA4prU6mHrQMKKKUcUXAaxptKaKVxCUjdKdSE0XGNooopAFNJp1MPWkAUUUUwCiiipuB+n44p&#10;FBLUBqkTA5rlZ9DuOCkigx8ZNKZSBjHFNaUkVnqId0FG8j0qPcW69KQ07AOLH1pu7Hv9KQgmnKmK&#10;oAY5xTHIDcA1IQKicgsKaExR6etPhupbS4imgkMU8bBkdWwVI6EVCz4PFMJ+bd3+tDipKzA9q8G+&#10;NbTxrYSaVqgQ3pQq8bcLOuOWGBwfYfhXCeN/ANx4XuWniJm0yRsJJ3Qnojdz7Hv9a5KB5IZlmiYo&#10;6EOpXqCD2r27wZ4wh8U2h07UlT7YU2sCBtnXHJ6cH2r5mvSqZVUdfDq9N7x7ea/rTbbbtVSGIXs6&#10;jtLozx2KyLds/jVpbDAztrufEvgg6JM09sDJYOfl5yY/Y88/WshLDI9OK74Y2FWKnB6Hg15yoTcJ&#10;qzM3w34c/trXrS0Zf3TPul/3Byw/p+Na/wC0R44Gh6fY6LbY+0zj7Q4I4VRwh/Eg8f7Ndl8OdGW1&#10;hn1Bxh3/AHS57KOW/UfpXzb8UtabxJ4z1O9Yho2fZD3/AHajauPyz+NeNVqzxOK547U1+L/r8D38&#10;HGPsE5/b/JHISzTX00krAyMTyx71HtlkfbtP0q5b4SBSCRkkGkaUq2B19a6VS5tWzsdTl0Qr/uow&#10;oqETcdeaWaYleRVJhhjg811pWOe19yw02T1qJ5veq7ORTGc0Byk7SntTDIT3qIvzg1G0hoHYmMnP&#10;rTS/pVcy7eBSGUmgZMXNN87HbNQ76aW5oAnM3tXrP7NXjg+H/G50md8WmrjywMcLMuTGeB3+Yduo&#10;rxsyU6C8ks7iKeGTyponDxuP4WByD+BArKrSVam4S6gpcrTR7J+0h4Q/4RvxwNUgQiy1dTNnssw4&#10;kHXv8rfifSvJGkyfwr6v8Z28fxt+BsWp2kYbUUh+2RKONs0eRJHz6/Ov4g18kGXdyp4Iz171z4Gq&#10;50uSXxR0f6DrRtK62ZKJMNTzcelVC+DTTLXezEuednrSiTNURISalWXAoEy2HpfM4qr5px6UGXji&#10;qsTYtiTmnh6oiXmpFkoEywZcMD2FfUP7OwMvwc1RF+ZzcXSge+xa+V92cV9Q/snTNP4J1mJuUS/4&#10;B94kJry8z/3e/Zr8zpw/x2PlvJQAHqAMijzcUXz4vLjHTzX/AC3Gqxkr07mKLPm5pRIT3qoJM04P&#10;nvSAul896YXwahDYHWml6YFtZsYqYzAis0S808SnPWkhlwygmjzcVUMnNBk460CLRnxTVuOxqm0v&#10;vTRJnvSHY01udpznA6VYtILjUb+GztUMlzcSLDGg/iZiAB7cmsdHbI2nB7V7V+y74P8A7d8YXOtz&#10;putdJUeWCfvTOCAfqF3H8RWNeqqNN1H0LguZ8p6p8SL+D4P/AAah0izYfa5YvsELLwWdgTLJznn7&#10;5+pFfKO7ACg5A4GOlemftE+Nh4o8ez2EEm6z0hTajj70p5kPtzhf+A15WJOcdsVz4Gk6dLmlvLVl&#10;1Z3lZbItb+KjaUgnFReZ71G8ld7RimXYJ8d+ae8p55rPSXbTjNlqRVy5HLhutWUudvBNZQlwc5pT&#10;Oc5pWHc1Dd46Gp4LvnJNYn2jtipYZ8d8UDex0QvDjG7iq01zvbOaymu+fvVF9qHUNmh6gtDWW5Ge&#10;tSCcMODWL9oyepqVJ8dDSsWaRl96nimwuM1k+aT3qaOYEdcUWLNUNnBzUyLk8Gs+KZR/FVqKYE8G&#10;mFy35RcbVG524VfU9hX0D8cXXRfhdpOlIzRb5IYfLIySkaE4P0IWvE/CVkNX8TaPZlDIJruJWUdx&#10;uBP6A16t+0zqIabQrBZCNokuGjx9FU5/76ry8SubEUoerNYP3WzxCNMMDjn1q7HNtWqiN82eOanQ&#10;rzzziu9KwmxJW3HNNIBoOSc9qKY0xrDaafG+Dmo5Dk5oU0WA0oZSKupNlfpWRG+RxVlJTgD14qjK&#10;UTb045Uk03V4xPCy98cUaeMJS3ZBJrdbHFLc8q8SWRtZ946d6xFlBJHWu+8W2AmiY4ySO1ecE7JG&#10;B4IOK5Zq2p203dGjHIVHU/SplnbvWYk+D1qYTkjFRcto1I2DDNO39qpwS4XmntJmtUzJosM/41Ij&#10;YAI61V8zg0scpFVcixoA7jgnNWocQj5P1qjERkNU7yjb6VZlJFiSUsNxJp9tG0zAEZUc5qnExc4F&#10;aXn+TZuiffI4p7kbENzdbE8tQAD1IrPkbcQAcntUM0pLHOQasae6RsHk7dM15+71O9aIvWFsItss&#10;4HH8JqS5vTNKWP3R0FU7i6a4ctn5ewFQrMNwB5OaGG7NKJWu7hISMbsdK9G8M2peRJCuN5EaY7KO&#10;v8q47wpYSTT+c2QzHA9l7mu9spxCF8tQhzhfYdK9HC0W71Ox5uMqaciNbxRAb+2e6T5/s7Fcjrs/&#10;+tiuRbDDOK7nQysskkMgzFKkkb56ciuAvIZLC7ltpMh4zjB7jsfyxXr4N70u35P/AIP5nlRetgZR&#10;UMiZH+FNMvHWo2mx3r1kmbJDGiGe5qFoQenFSGbmmmTPWrvYdiu8Ax61C1vkEbRz7VbMgzRuFTcp&#10;I09A8b+IfCiGPStUmtYj/wAsmAkT/vlgQPwr0nQv2jbyMRRavpC3Jzh7m1l2HHc7CMZ/EfhXkoxn&#10;tSbAxrzsRl+Exf8AFpq/fZ/erG8K1Sn8Mj6NbxV8P/ifHHZ3zW1zMekN5G0UinjhXIHP+6eawPEn&#10;7MuiajIJNHvZNJB6xupuEP5sCPzNeImEEdB7nHWtjw/4m1jws2dK1GazXvGpDIfqrAivJ/sivhtc&#10;DXcfJ6r+vkb/AFmE9K0L+hP4i+AHinRXleOyXUbSMZ861kU5HrsJ3fgAa4C50ZreWSKWNo5EJDI4&#10;2kEexr3zQv2gdSs4hHqunJqJH/LeGQRN+K4I/lXbL498EeOoI7HUHiLy5xb30JQjr0bGM89Qaf8A&#10;aGY4PTFUOZd4/wCWv6EOhQq/w52fZ/1/mfKtlowIB25P0rotP0QNt+Wvf9U+Bmg3iq+lyS6YSc/I&#10;TMh69mOevvisC4+EmqaZLiHy72JeS8ZCk/8AASf5ZrojxBha0bQlyvs9P+B+J4mOwOJim1G68tf6&#10;+44Gx8Pgjhe9ekfDSZ/DmptE7EW13hWyMAOPusf1H41DZ6G9qxWaJonHZxg1omEKuBx9RXl4zErE&#10;wlTeqZ8C8TWwmJjWpfFF/wDDp+q0NP4heF4/tQ1SND+9wk3puA4P5DH/AOuuNNhGB9yvV9DuV17R&#10;ntrld7BfLcH+IdjWNb/D2WVn827EYBwMJkkfnXiYbG+wj7Ks9Y6fI9DOsgq5nXjjstjeNVXaulaX&#10;Xe2/537nm0+lRueOD6GsLUdH2B+M/SvXdT+H1zaxGS2mF1jqhXa3864y8twQyuuDyCCOh75r3MNj&#10;oz1hK58FjctxuUzUcTBxv9z9Gro8q1TT/LY9Vx1ORxXp3wk+CEbSwa94hh+6wktbGTgcEFZHwfyU&#10;/U113gn4ZxW1zFq2qIDIn7yC3YcRns5Pf2B6Zrh/jN8WpdWS40PRZtunlSlzcqeZ/VBkcL7jr9Ou&#10;88fiMxn9RwLsvtS7Lsv612XVn6LleChluHjj8zWr+CHV+bXT0e271sjE+PnxzOrwXPhvw5MRYtmO&#10;7v06zDoY044XPVh1xgcdfmgxCNyoAAHQCus1CIjPJIPJzXN3se1s195g8voYDCqlQW276t93/WnQ&#10;7frlTG1HUqvf7l5IbEByO2Onao5NItpySE8pz/En+FLGehq3EoJXGTn0rSVONRWmrnRFuLumZMmi&#10;zQAmM+eg5yOD+VQhOisMexFdMpHpgdv8amFlHfSJGYTLI2AAgO7n6V5dXL4tXpu3qdEK7W5xE9uI&#10;ZBtH3v0pUGRnsO9es2v7MnjrxA0E1ppBt7d2xvv5Uh2jPJKk7uMf3a9O8NfsSqjwza34nZ1IzLa2&#10;Frt7dBIzHv3218RisTQw83GU18nf8j6GjSqVYppffofMlkrmZduTjls+ldj4a8L6t4svPs2j6fca&#10;hKccQoduDwCWPAGfU19VP8Pfg/8ABoJe6hBY2Vwqf62/me4kbpyEJPf0Ws3xL+1x4U0mNY9CsrnX&#10;eg3Kptoh17sufT+H8a5IZlNxth6Tfm9F/XzNZ4WN71ZpHA+FP2YvFeqSKdWNvocXfe4nfGOyo2Pb&#10;lhXsPhP9nvRPD6g6hczatKPUGGMDtwpzxz37157YftDeKPGLGe0gt9EtN2FjQCZz65dhjr6KK27b&#10;Ub/W3Et/dy3Ln++eB+A4/StZ0sxqwU6lRQT6Lf8Ar5nDUxGDoScYwcmu+39fI9esn0Dw4vkWiwQE&#10;dREpY/nz/OpG8SI7Yhi3D+85x+lcNpkAVRx0710FupABzmvDqYWEZXk3J+ZzSzSvJctNKK8kXrq7&#10;vbtSEujbg9kQY/x/WudutGukdnbNwepfvXRIMLRtwcj+dKE3S+FGf1irL45X9TjiCDg5B9DxRkZ9&#10;PrXWT2kVz/rI1b3PWs6fw/GSTDJ5f+yef1rtjiYvfQ1VZPcxO9FXZdJu4zzGXHqp/pVN0aNsMpB9&#10;xXTGSlszZST2Eoo/z0o6deKooKq3MG8HFWqQrkVSdmJq+hxfiDSBcxuMdRivnf4t/DxNStpsJ82P&#10;Svqy9tRIp4rhPFOgLdRP8uSRXoxaqx5WYJunI/NvXtGm0a+kikUgKcCqVnE1zcpApwXO3PpX0b8Y&#10;/hp9oSaeKP5154/Gvn3T4m03XYo5ONr7Tn1rkjTXtYwls2j3Kdbmg2tzdTwiqyhhdsEBBK7OfzzX&#10;UxOEAUZwBjk5NZ6kjG7rUySAV9tSw1Khf2atc8yVadT43c1Y58VYS5rISWp0lNb2Fc147gjoauRX&#10;JI61iRzcdasxz4xU2KN6K4OBzVyK4JxzWDFPx1q5DcZxTJZ0Ec+SOauRTY71hQXGe9XYZz2NMmxs&#10;JMcjmp/M31lRzEmrULNJIiICzuQEULkkngDHc0r2ItcmkGSQBn6dq7P4Y/BXWfindCS2/wBB0ZXK&#10;TalIAVUj+FVJBc/Tgdz2r1L4UfsxvdGLVPGcZih5KaQGwzDqGkZW4/3Rz646VvfFT9o3TvCFs+he&#10;D0huL+FWgNyi4gsivGFBGJDweBwMd+lfN4nNZ1pvDZcuafWX2Y/Pr+Xa53U8Mox9pX0Xbqzdurzw&#10;P+zH4X8mFP8AiYXaFhDktc3zqOpJyFH5KO1fKPxW+LevfFi/8zUpjBpsUhe106M/u4O3JwC7f7R/&#10;ACsjWdVvNe1O51DULiS8vrht8s0jcuf5fgOB6VkyoCxJHJrqwGWU8NL21V89V7yf6dvXf0WhnWxM&#10;qi5Yq0exkNETyevf396iZNtaDoBniqsq+1e2chBSHpSOcGo2akiWIWwa9k/Z+uj/AGlLHnrg/wAq&#10;8Wd9pr1r4Auf7elx2A/pWOIV6b+ZhU+Bn2Loj4iTPYVvx9PrXOaES0C/QV0UR4H0r8vxCtJnHEko&#10;oorkNQooooAKKKKACiiigpIKKKKBiMcD3rXj50kjr8hrJ7itaxBbTHB/2hWNXZPzPTwGs5x7xZlL&#10;/SlpB2+lLWx5gUE49/ajpSoplYKoyScUDSbdkT2Fv9pmBP3FOT71PqdzuBgXgfxEfyqd2XTrQKvL&#10;Hge59TWTk5OTknkmueP7yXM9uh61ZrCUvYR+J/F/l/X6iAc54HsKXtRRXQeQKjtC6uhIYdvWtRlj&#10;1O2GMbh09jWUenpT7W5a1kDAfKfvKO/vWU4X1W53YauqbdOp8Et/8zPvFaMlWGGXgiue1M8E9q7r&#10;WLIXtsJ4QGcL2PVa4LVG4IwRkV6ODmqhyYvDvD1OXdPZ9zktTP3j61xGvn71dtqf3TXD6/0NfcYF&#10;ao8uZ57rfVvpXH33U112tZy30rj748195R+BHI9zJl/rUeeadJ1OPWos810EjycUBqZRTAkBxQTw&#10;aYDTieKAEzSbqKSkAuTRmjHpz9KMUxoXdSE8UY55BH4UYzSHbUSihMyMVUMzDqqqWP5Cu20H4K+O&#10;fEyb9O8NXsqEA7pQsCkHocyFQR9KwrV6VBc1WaivNpfmzWFOdR2gm/TU4k8YoPTPSvb/AA7+yF44&#10;1RgdRNloabsEyTiZseoCEg/mK77SP2JbWG5jk1LxZNdRD70VtZCHd/wIu2Pyrw6/EOWUNHWTfld/&#10;krfid9PLMXU2pteun5nyfn3yaRnVCASAT0BODX3A/wCzp8JfCNiJ9at0KLgNcalqUiAn6B1UfgKL&#10;P4w/BX4ftJBpl1YW0sf7thYWEsjHHQFwhz9c15n+s0a1/qWGqVPlZffqdX9kuH8erGPzPjzw54E8&#10;ReLWxo+i31/8wQtFAwUN6FjgD8677SP2VviRqVxGlxo8OmQscNNc3kR2++EZj+lewa9+2zollKqa&#10;T4dvdSHOWnnW3we3G1jiuE8Rftm+KdSRo9J0ux0XK4DMxuXU+uSFH4bar65n2If7rDRpp/zO7/P9&#10;Bewy6kvfquT8l/X5m1pf7D97NAraj4thtJCPmitbEyBfoxcZ/KvQdB/ZI8CaFGH1Q3ersAATcXJh&#10;jB7nahX8iTXzNrH7QnxE12BobrxRcpE33ktY44M/iihh+dcHeXtxqN21xd3Et3M7bmedy5J9eaSy&#10;3OsRpiMZyf4I/roDxWApfw6F/wDE/wDhz7ntLr4N/DR41tpNItJhISrIGupFYdefnK/pVq9/aN8J&#10;QKF0/wC06jkEgRwGJQ3YEvjr6gGvibTpjhSO/bj8uldTpdxwMcUVeE8O37TEVZ1Jd2/+Hf4nj4ji&#10;DFUIuOGpwgvJf0vwPp5P2gpr5CttoaW7kcPLc78H6BRn867b4eeNpPE7Xcd35a3KEOip/cIH8j/O&#10;vljS7opt+b6DNd54Y8QzaReRXdvIFkjOcnuO4PseleDj8iw8aUo0I2fTd/mfJ0uKcyw2Np18VVc6&#10;afvRSSTT0bsktVuvTzPqAMCcU6ua8K+NtP8AEkQEcixXYHz2zHlT7HuK6PzBivzmpTnSk4VFZo/d&#10;8JjMPjqKr4aalF9V/Wj8nZoUnHY/hXM/ELW10jwvdkHE06+TGPUnr+ma2dV1SDStOmvLkskMK7mI&#10;XcfToPrXgPjfxjL4jvDKw8mGMbYYuuwdznuTivUyzBSxVZSt7sXr/kfHcW55Ty3Byw1N/vqqaS7J&#10;6OT9Fe3d+jON1y65YDG0EjNcJrExO76V0OsXmS2O/euP1SfcG5r9owVLlSPxXA0eVI53UpCTiuS1&#10;Nv3n410WoS5JPpXLXsm+Y19RL3aZ9zhIWK9FFGea4j0xp60h5FKetIeKAG009adnJppxTuMSiikz&#10;SEIfvYprdjnHNKT82aRiMUDPof8AYd1U2nxR1SyLBVvdKfjuWSRMfozVw37TukLo/wAdPFUaKUSe&#10;aO6XceW3xKzH6bt1WP2VdUOmfHjwySu4XHnWx56bon5/Sun/AG39M+xfF+zut2ftulRPj02vIv8A&#10;QV8j/C4hf9+n+MWe18eWr+7L80fPh70UhNJuNfWnjMVulNpCTikJqRBnrTCeaCc1DdM6wOYzhsUm&#10;7JsokY545+tcn4jsltrwSpxHKN2MdD3/AD61cfW5bZQZHDcfd7mqmqaxHqVj5ZiMcgYFedw/OvCx&#10;mIw+IouLdpLVXO+hTqU58yWhjHk1d0+JSpkYZPQZqkx59qs2VyEJRjgHpXz9NpSVzvqJ8uhoZPfm&#10;mt0pT06/jTc5rvucIhGabTm6UwnFO4CHrTW6UpOKQ9KLiEBwQR1HSrFxqUk8Hl7QvGCQetVTzzTT&#10;yQPXitI1JxTUXuJpPVm/bOZLZGbglRXvf7E+lnUfj/ps2eLKxurkrjr8nlj6cyD8q8HjQJGqjjAA&#10;r6u/4J66Sbjxv4s1UKDHb6fDb89mkkLfyjrtzmo6OV1pPflt83ZfqGAhz4umvP8ALU8y/bt1s6h+&#10;0XqMQyP7OsLW2BDeqmX/ANqV89yzPPgyNuYV6L+0hrI1/wCPXju7DFk/tWWBCfSPEf8ANK82PFeF&#10;g06eFp076WX5f8E6cS1OtOXm/wAwzSE0DvSMa6jnKWoldo7tnt6Vng1LcEmVs9airzaj5pNnoQXL&#10;FCMSBV3Tj+7buueKqJE02Qqk+9aMESwRhR16mtaMXzXM6rXLYkc4FRnmpH6Co67UcaHfw1HnK/jU&#10;h+7UQPFPqAtN6mnDvTRwaHuAnekbjil7ikfrQwEJ4pKKOxpMY2ijpRSQCHimmnHpTaYBRRRQA09a&#10;SlPWkoAKQ9TS0h6mgBKKKKQBTT1pTxTTTAKKKKTAKKKKkD9Pxg804c8VEjjHJ608MCNw6etcp9CO&#10;xngU3YSacHBGQc/SgtjPB4pCHBABQVVRmmh/Xj2pC2eKLAKSKQk9v0rK1TxBb6XKsbB5JCMkR44H&#10;vWa3jKLJxbP9S4rnliKVN2lLU2jRqTV0jps7iB1zUeOcjp61yg8WzfbUkK7bYcNEoz+PSt+21a0u&#10;1BinXLc7GIDflTpYmnVbUWOpQnTWqLeOOetMYZ61LtOM4NRsDjP9K7EzmLNpFvZecV0OnoY3RoyV&#10;KkEFTjB9aw7EdCQR+Bro9O2+ox1xXnYiXQ8zES0PT/DXiIaxb/Y77BuCNpLDAlHrjoKp6z4ZNpIs&#10;lrEXidgAmeVPQDk8jNc/aZWJeTkYP+Fdl4f8QG8ZLa4z5+Plkzw2PX3r4yrTlh5OpR26o0oYilmE&#10;VhcVpL7Mv0/rf1M7x7qK+FvA8sMJCzSr9nj55JIO4/lk180eIrDzo96Lny+gHp7V7l8cvDOtatBZ&#10;6lYEz21ijb7eNSZFJPLgDqMdfT868RjvWurZpHAQ8AEHrXv5RCnPCuLd5Sbb9T2MU50qsXFe6kkj&#10;loVHkEc5UnPtUBzgmta/2bmYAAt1xWS74BArplDk906Iy5tSJ8lc9qrE5qR3O0g1AQVGag1SI5z8&#10;3HSoCxJqSRs800DdSRYgyT/jSMeKcBtNNkYCmZtkLnFNyaVjmoy9AD8+9NY00tTHfA6imSxGYZxU&#10;Zf0/L1qN35oGCeeaQNH0V+yZ44FtqOoeFbh/luAbu1Uno6gB16d1AP8AwE+teefHDwcfA3xCv7aN&#10;dlldn7ZagDjY5OVHJ+6wI/AVxvhnxBceFfEOnavZ4FxZTCVB13Y6r+IyPxr6i+PugW/xM+Flh4q0&#10;oeY9lF9sTHLNbuo8xTjPK4DH02GvKm/q+KVT7M9H69DZe/Tt1R8ms+7OGzim78ik3LkkZ56k+tNz&#10;xXrHMODEGpllwKrb+aPMoBloy8U3zfeqpl96YZaBWLqyjNTJLms1Jc81KsvvTuS1cviXmvpr9kK7&#10;D6H4ktc58u7jl/76TH/slfLHn4HrX0n+xtOr/wDCWISN/wDopA9gJBXnZjrhpfL8zegrVEeBeKIP&#10;sPiXWLYfdgvZ4l+iyMKyDJitz4hxtb+PvEkb8OupXOR9ZCf61zUkld0XeKZDWtiZZu1SJLiqG85q&#10;VJMVQNF8TU1pc1VMvFN3knrQKxaEnNAk5qr5tCy80DLploEmarCTNOD+9MQ9nycUwPg9aRmFQmQK&#10;ck4BoKLgkIAwCT2A719haaqfAX4DG4nVV1TyTKydC13LjC987eB9FrwL9nbwKfHPxDt3mXOn6Vtv&#10;bjcpw5B/dp+Lc/RTXW/tYfEBdW8R2vhm2fMGmDzrjBBV5mHA/wCAqT+LnjivIxP7+tDDrZav9Ebw&#10;9yLmeK/anld5JZDJK7FnYnkknk/ic0glzVBJ/lHt2HapFl4zXsI5rFsPycGjcTVMyYPWlM3y+tNi&#10;ZZ3kGh321VEnOcYpXlzSsJFgSZ9aUynpVIS4an+dx3pFWsTtNg09JyDmqBkPc0nnEHrSHY0JLnrx&#10;UIuTnFVHmOetRmUg0FdDS+0cDmpEuT61lCY4605JiG60FXNlbjnBqaO4wPWscT5pwuSO5oGmbqXP&#10;0FXLe7B49u1c4lwRg9a0Le56dvekO56/8DbP+0viVpSsGZYfMnO09NqHBPtkqPxrV/aJ1T7X8Qvs&#10;wk3LZ2kSFcY2s2WP14K0fsr2jXvi7VLwqxW2sggcdAzuOPyU/lXG/FfWTqvxK8QTF2YJdNAu4YIE&#10;YCY/MGvMtz41/wB2P5mydqZjpLt561MsgPQYNZqTjpU6S816KEaSHcuDSOMVXSbjHNP8zjnrVaCF&#10;YVGD81OJzUbNjmkUmWEfbyOlTW7mSRR71RVtwxWnp9uQB6mhahLY3rNdsRzUE75kxUpkESAd8VSd&#10;8vmtzie5DfWX2yJx3AryvxPpRsLkuAQrcmvYbZcxsT3rk/HGkiaDgZ461Mo3RUJWkeYK/Jwamil5&#10;qlIGhndGPK8U9JfeuE9C1zUilwetTh+M1mRy81aR+KpMwki6jZNSEgEYqmj88VOH5zmtUzNovox2&#10;8UFi3FV0kyvBqQPjFaXMmXoW2JgU8SEDrzVQS4OM1agtjMR5jbEPemiGVr0edhgvz5xj1qWKzSFB&#10;JM+D/dzVjUrqGyhEEKBznO41jvK0hDH5j9a46toyOundxLks+9htAVe2Km020a9nGQfLH3m9qpWF&#10;vLfziOIbjnr2Fdf4fsVDNCQfLQ5kI/iPoKKUJVZqK6jqTVOLbOk0aBbO0BUndIBjPZe351qxS7VA&#10;I6dDVDzeScAE1paTCLmbfL/qY+T6nHpX1Spxo07dj56b5m5M3IJDZpHEX2M6kux6jNZHjbTxJpg1&#10;WEfvIWEc4HdT0appbxrm5eVupPT27VuQLBLp8lhOp2XS7Z8+h/w61w8zoTjU69fTqYNW1PJDc4PJ&#10;IPpUbXJ9ar6zZzaBqlzps3zPbuVDDoy9iM9sYqi11717/NdXWx0x95XNP7T70w3OT1NZRuffFILr&#10;nrmkao1ftHvT1nHrWR9pzT0nyetTqM2Fnx1NTJKD3rJScD3qzHPTEaay5GDUqOCazkl96mSXFWiG&#10;XwwOKfGN8gz09DgiqSy1NDMPMFNpMh7HaeGdav8AQ5hJYXklsSeVXlT16qeD1r1HQPiPeiFUvYUv&#10;CP8AlopEbfkBj+VeN6ZKNwye9djpM3THP9K+WzDCUqt3OKb79fvPJq4qvh9aUmvy+56HssGv6bqU&#10;arIQpbjZKv8AXpUdz4WsbkEwEwMehQ7h+VcfZkyKoVSWP5mtvS9K1Iv5kIe2A5zISo/LvXxs6Co3&#10;cJ8pNHMnmD9licMqnmlqv69UbGh+H/7KupZDIJCVCqQMY9f6VuAYqrYJPBAouZVml7sq4H0q0Dk1&#10;5dScpyvJ3PucFQpYahGnSjyrez3V9dd/zEddwxWQ/h60GsNqTKPNwO+ACP4vrj+VbBOKoazYtqen&#10;T26Nsdx8pJxz74ohJp2TtfR+gYyjCrT5pU1Nw96Kf8yTt8zzr4h+KH1WzlsLJitoeJJO8vt7DP5/&#10;SvDtasyC+AGznjvmvbdT8L6hGGh+ySyseAY1LKfx/wAaw5PgzrGrEPJJa2SFuRKxLYz6AY/UV97l&#10;uLwuBp2c0l+f3H4vLD5rmmLnUr05OXo0kuyvZW+b76nzpqkBBPHNcrqa7FYnAA6k19f2P7N+kQyN&#10;NrOqTX8Q5Mca+QvvkhicfQintqPwi+FAe6tf7Oe6HzbbaT7XPkDtlm2/mK+jXEtCSdPDU5VZeS0+&#10;9/5H1uFyavSSliJRgvN6/cv8z5U8J/DnxN41H/El0a5vUHBlAEaDp1dyB+tes+Fv2SvEWpxLJrWo&#10;W2h8H91GouJPxwQPfqeldhq37X+mRYGj+Hby6H969mW39Oyh8/pXnWuftIeONamY2t/FpFuwwIbS&#10;BCR1/jYE9+2Olc7q55i3+7pxoru3d/r+R6nJgKHxyc35aL9PzPZdH/Zs8EeGdPabW3fU/LXL3F3O&#10;0Ma8cnCsBj6k1db4yfDbwLaSWekTRO0Rx9n022Y5bj+LAUnpzntXydfX15rV2bq/u5r24I/1txIX&#10;b0HWkSI8dDgd/wBaf+r88RrjsRKfktF93/AQv7SjSVsPTUfPd/1957zrP7VV7cxSR6VocVm2SBPc&#10;z+aQM/3Ao56dz0715z4i+J/ivxfZPZ6prU8tq4KvFbhYARj/AGAD+ZrlEgwAM8AYAqxHFivYoZRg&#10;cMv3dJfPV/jc4amNxFX45v8AL8jlb3wlLC7S2hMoYklT98cev8X4+tVrPS7iecRrA4lJxtx2rvI4&#10;c1oWkRLgYHPFc1fLKLlzQbXkXHGVErPU3PCGnCzsreHH3FwfrXpejx4C1xehxAMnHSu+0mPIFePj&#10;XyrlWyOFu7uzprBQFHvW1bjp9KybMfKK2IeMV8dWepcSwOlGaKK5DcKKKKADp6D6CmsobqAfwp1F&#10;AXKz6dbyHLQqT6gkVE2jWp6IVPsxq9RVqclsy1OS6mY2gwHozj8aBoEH99606CcVXtZ9yvaT7mYd&#10;AtipDb2/4FWffeHrNlP7nOB/ESf610W6o5U3qeBVRrTi73M5OclueTeKfC0EsThYlAI/u18jfHP4&#10;NrN5t/ZJsu0+b5eN3fHX+lffGp6eJkbjtXm3i/wot5E4Kjke9fV4HFwqxdGtqn/VznhUnRnzxep+&#10;dmn3v2u1UsNsqkpIp6hhVsS4NeiePPhRNo3ii/a0UeVKS5QA4z1/qa85ubaW0lMciFCOxFfT4ao6&#10;tP3t1p93X57nsOUW/d2epYSXNSrKfWs9XI71IsuOua6Wi0zSSbFTrP0rMSXIzUyydKmxadzXjnq5&#10;BPgdaxUl4FW4pRxk1m9zQ3oZ+OuPrV6GfI45PoKwIbgAA5GcZ5r6B+DP7L2vfEGODVdaMnh7QywI&#10;WaJhdXK8H5EIG1SD98/gDXLiMVRwkPaVpWX9bFwpyqS5Yo4jwJ4K1r4h60NM0OzN7OAHkfcFSJO7&#10;Mx4H8yema+uvBfww8Jfs+6A/iDXr6KfUol2yarOjDbu/gijyeeMZALH6Vn+Lfi94G/Z40VPDXhyx&#10;jvb6PcRYWkwKxvwCZ5CWIY+mCeOwr5X8a/EXXPiNrP8AaWt3n2iVMrDEECxwpknaqjHtyck+tfOy&#10;+t5y+tOh/wCTS/4H4ep2fu8N/en+CPT/AIt/tF6n8QBPpmlLJpegMGjZN3726GeCzYyo4+6PxNeS&#10;E5Ge9U1k7k5qwj5FfRYfD0sLTVKjGy/rfuedUnOo+abuwZTUEietWTyKieutMxZRlSqkqcVouu44&#10;FY2paxaae22WTdJ/cTkj60p1I01zTdkEYuTtFEEq4Jqu5xTIdes76bYpaNj08wYzSzgq2OlFOpCq&#10;uam7oUoyg7SViu7ZNex/s+xFtVmftxXjTHk17r+zvb5klkxxuArPEO1N+hzVfhZ9XaDxAv0ro4hw&#10;K5/RU/coRXQR8KK/MMR8TOOBJRRRXGahRRRQMKKKKBhRRRQFw60oWkHBp2aBiEAVq6X89m6+5FZZ&#10;/L3NamjsDDIB2bNYVvhPTy7+PZ9U/wAjJB6Uu6goVYqeoJFJ93rzW6PNatoxcj8ua0tNhEMRmkwC&#10;QT9BVextRcyBiMop59z6VLqV1vPkJ93+Ij+VYTfO+SJ6mGgqEHianyXdlW4nNxMz9B0A9BUdGKK2&#10;SsrI82cnOTlLdhRRRTIA1G3SpKY3Sglk2m6h9llEMhPlOev901j+NdF8oNewL+7biRR0U+v41JeD&#10;OavaJrKXSnT7shsgqrSEYcdNp96tKVKXtofNHpYepHEQ+q1X/hfZ9v6/yPJNS5B+lcTrw4avVPG/&#10;huTQ7n5N0lpKT5Tkcg/3SfX+deYa6uQT2IzX3eXVY1UpRejPDr0pUpOE1qjzbWl5b6VxuoDmu31x&#10;eSPwri9Q6niv0Gg7wR573MOTqfrUVTSkbuPWmW0Ul7Jst4nuJM48uJSzZ7DArovbcVhlLjPTk+1d&#10;Zpnwj8b6vNHHb+EtY+c4Ek1m8aD6swAA969A0j9kLx7qUKy3L6VpgP8AyzuLli4+uxGH6151bM8F&#10;h/4taK+a/S51U8JiKvwU2/k/+AeJds9AOpp4GVz1HrX0zp37EN1IitqHi6KFz1S1sC4HsGZxn8q6&#10;yD9mv4WeD0jbxHqS3DHADajqItlyBzgKy/lzXjVOJ8tg7U5Ob7Ri3/kd0coxUtZJR9Wj43yACScA&#10;d6t6VpF9rtylvp1lc300mdi20LSbvpgV9hx+IvgR8MwJNOTSbiZD5i/YQb6QMOwfLYP4iqWofto+&#10;FLaBhpuhavdOB8omSOBCfQkMxH5Vj/bmNr/7pgptd5e7+Bp/Z9Cn/GxEV6ang+m/s4fEfV4Ukh8M&#10;SRxuAwN1cQwn/vlm3A/hXoGh/sX+IL5d2ra9Z6ZwPkiiNw/0JyoBH41b1j9tfU54WTSvDFrZN2lu&#10;btpvzUIv868+1P8Aag+JOoSSbfEC2cbHKx21nCNo9NxUn9az5uI8StFTpfi//bi7ZXS6yn+C/Q9v&#10;8O/sYeHNPYtrGsXur4bdsjRbZCMdDgk/iCK2L/4e/BD4ayi51C30q2uIF3EXl1JcPj/cLMT+Rr44&#10;1vxTrPiWQSarqt3qDLnHnzMw56jr09qykARSAAuf7vFP+xMfiHfF46TXVRVl+a/If1/D0/4OHXz1&#10;Pt6f9pz4X+F7JYtIne6WMAJBp9g8a49iyqMfjXE6p+26qSypp/hB3UHCS3V+E3Dsdqxn8s18sKdp&#10;zjn60nBxwBj0rSlwtltN3qRc3/ek/wBLEzzfFS0i1FeSX/BPaNf/AGtvH2qOpsbiy0dACNtvarIe&#10;feTdz+H4VwniL4teMfFcbx6r4jv7qN12NGriJCP91AF/SuSpDmvdo5bgsPb2VGKt5K/3u7POnia9&#10;T45t/NiSDdIZCN0h/jblvxPekOM8ZA+tKc0gGa9E5xv3eAePSlBycmloJxU3ICkI4pQc0E4ouBoa&#10;dPjGa6OwuCvGa4yOUxsCOlblpd8DGc11x/ewt1PNxFG6O+0+92hTmuk0/U9mORXnVlqG0Dmtq21Q&#10;4FePiMNzHyuJwt+h6Ta6sNq5bcB6npW1D40vYIREl7MsQ42CUgV5fFq5A61MNaOPvc14VTLoz3Vz&#10;x1hJ05N05NPybX5NH1H8NtVj8X+Cp9PnctJCDbSZOTtYZU/kf0r571+WTTNQu7OcBJoJGifr1Bx/&#10;9eul+A/jUaZ46FjM37jU0MIOQMSDLIT+RH1Iqt+0poh8P+M4tTQZt9Uh8wlRwJEAVh75G0/nXg4H&#10;D/U82nhJbVFzR9eq/M+9xdD+0slw2Jes6P7uXp9n9DzTUr4MT81cvqF4CW+apb3Ucj361z95eck1&#10;+mYehyo8rDYexT1C4A3c5NYTncSfep765Mkhx0qqela1Z8zsuh9PShyRCmnrSg5pD1rA1Gk0maUi&#10;m5zj60AITzTD1p56000FCZpKWikIYTzTWJApxGDTX6UxHUfCrVl0H4neE9QdtiW+qW7MR/dMgBH4&#10;gkfjX0R+3zpLC78G6kowjLc2xPv+7YZ/8e/OvlK2unsrmG4jO2SF1lU+6nI/UV9p/tqWkfiD4O+H&#10;ddhG8RXsMgcdAk0Tc/nsr5HMv3Wb4Kt35o/ernt4X38FXh2sz4jHIz0ooLct/Sk3V9azxQbpTTSs&#10;3FMY8VIWCmk9cUbqYSee9BRn3uh296zNgxyEfM69/wAKw9V0NtOgWUSeYhO3G3B/zxXR3V5HbnDZ&#10;Lf3RWTqFybvhlOwdhXh42nhbSsvf8v1OylUqRa10OcJ4pKnurfyJMDoeRUFfMSVnZnrJ3V0TQ3Tx&#10;YHVf7pq9HOs3I4PpWXT7dttwmM4zWtOpJOzMZ001dGowpnUU8ngn1pg44ruOK4xqG4WnHrTHNADV&#10;pMhWB7Ag0UnfrigDfWVHRXDAjr1r7e/4J6WiWvgPxnrsiBYZtQWITf3kiiDH8jIa+AZCdpIzwOgP&#10;Wv0H/ZzYfD79iPWddP7iSe11K/VzzlvmjjP47E/OvP4gxcq+DVFK3NKK/E9DK6ahXdR/ZTZ8CeIN&#10;UfW9f1TUZJPOe8u5rgyH+Lc5bP45rPPSm5WONSTjA5/IUJIsq5VgRXerL3Th13YZxUNxOsABOc9g&#10;KfNKsK5bntis25uDcOCRgAYFZVKnItNzSnDmd+hFIxkZmNR9s0/saYvIrgOxaGtDGIYgB3GSRQOn&#10;Sm2rb7ZSevSnqMDFenC3KrHnyum7g/QfWo6e5plUiRWPy0wcCnN0ptAwxxTc85p+eKZ2xQKwlI/J&#10;paa1A7CUE4FA5FI3SgBKKKKEgCmHrTj0ptABRRSN0oAQ9aSig0AFNPJpwzUbdKAHUmcUig0lIBSe&#10;KbnmlpB1NMBScUm6g88U00AO3UU2ilYD9JtY11dKQKmGuHHyqTwPc1ysmsXksjO1zKOeArkBfoO1&#10;Up7t765eeQ5ck8eg9KQdTXxWJxc60/ddkfoFKhGnHVanVaX4v8qzcXeXdB8pH8Xseaht/GMqykXE&#10;KvEx42LhgPz5rnNoLZIz7GnAkADPPc4oWMrpJKW34+ofVqbu7bnodhq9pqAHkygN/wA82OGH4VeJ&#10;xntXlu9lYMpKEdxW1pnie8tgqyYuIwf4z81ejSzBPSqrehxVMG1rBk3iyxeG8+1qv7qUDLDnBHas&#10;I5JweK7m31aw1qFonIUHgxy4B/CuOvrb7NeTRBtyxtgN1yK5MVTin7WDumbUKkmvZzWqK2MdDUZ+&#10;U9cehHX86m2+9RSDJ4rzztuX7LX72wI2Sl1HRJDuFax8ZzGPP2ePf+IFcqAd1PBNdVPE1aaspHPO&#10;jTm7tGzceIL29IzKYUxgpCSoNWNN1O5sHV7e5lhPUlHIrAVvm68VdhlK4PX2rop1XJ+87nNVpRSs&#10;loe1eC/Fw1u3eKcBLyMZYL0Yeorrba/W0uIZ1Ybo2DD3/wA5r590PVm0zV7WdGIw4DY7juK9be9y&#10;3JwKc6CqarZnxmMwjo1VOnp1Pa7nU7a1sPts0gjttoZpCflUHufavJviZ8KEubSXWPDVujnHmSWN&#10;sBtkUj70SqOvfHftzwez8D3cfiLwtPYXAD+Xut5EbByhHH6Ej8K8h8HfFi6+F/iO78Na80lzpFvM&#10;YopOWkt+cAjJH7vHUdu3pXz+HhWwtScqD96L1Xdf1/wPP7SM44qnBzWklf0fU8ovH+Zw6NE4zujc&#10;bWU85BB6EelZzgAnnn0r6X+JvwnsfH+mDX/DM9sb2RTIWhYGC8XucqD85xgHP1r5n1G0uNPuntrq&#10;CS2uYiVeGZSjofQg171LFwxS5o6Pquxn7J09OhUkOGqOQgpzTmwRnn8RUbc8Gt7FogK8cU4cChwF&#10;aoy/NGwpPsObiq8rHdUjyZNQueaZAwk+tMY4+tDGo3YUhjs+tRyYxTd/NRu+aYCnnjigsBUZfFMa&#10;SkO1yYSEEEGvqP8AZP8AGkes+HdT8IXzCf7LmWCN/mDwOcOvJ5AYnjHRq+Umc/h7V0vwz8byeAPH&#10;Wk64MiGCTZcop+9C3DjqOgORnuBXJiqPt6Th13Xqi4PlkmT/ABJ8Jv4B8barobg7LaXdA5/ihYbk&#10;PT0OD2yDXLmXjNfUP7XPgtNY0HSvGOnhZRbBYLiWL5g0LnMb5A6BjjOf46+ViffijC1vbUlPr19R&#10;VIcsibzee9L5oA71XDjNLuzXWRYe0maYZKjkk44qLfg0DSLSyYFOExqqH4oL0xOJbEpJAB68V9Cf&#10;sYXLt4r8SxZ/dtYxOR6EOf8AGvnDzOle+fsZ32z4i6xb/wDPfTS34rIn/wAVXDjdcPP0/wAjWkrT&#10;RwHxncJ8WvFqjgf2g/H5H+tcUXJPWu8/aGthYfGfxRGP450l4/241b+tedB8VtRd6UX5L8kRJWky&#10;fPNKHwetVzKKRnyODW1xWLRk4pok5qv5hA5pPMp3CxbD5pQ1VlkFOD0XQrFjf704P6GqolGaXzB6&#10;0XQWLgkyMVFI3HXA9c1B5uBnk12Pwh8Ev8RfiDpej7Wa0Mnn3bKOBAhBbscZ4X/gQqZTUIuUtkNR&#10;u7H018F9Kg+DvwPvPEupxeVd3ULalOrDDEbcQx846jHHq5r5E1bWbnXtWvdTu5DJc3kzzyMSSCzE&#10;k/lnA9q+kP2wvHcdnZ6T4MsnVA4F7dJGcBY1yIo8A8DOTjH8K18t+bz2A9q87AxclKvLeb/Dob1O&#10;kV0LKycYqZZOMVS8zipFlr1LnMyyXz3pBNxxUBlGKj83FFyWrlzzvWkeX5apGb3pDNmncViyJead&#10;52apCTmlMlBRcMvFRtL6VW8ykMlIRZ8zjnrUbSc9ahMtNaTNA0T+YfWpEk5qnv4AqSN6RReMu0Cm&#10;+bk1WaTPehX560yUacUnSrkcwHBB+o7VlRzbR1qwk4YAH+eKLFn1d+yXai38NeI9WkjcB50i39dy&#10;xoTx7/Ma+d73VDqWoXN47s5uJnl3McsctnJ9+a+i/hXKvhT9l7VNTbzomnt7y53KeQzZRWHtwp/O&#10;vlmOfagHGRwcV5mF96tWn52+5G09IxRtC6ORjpVuG4zjrXPx3JB71dhujxXpWM76HRQybh1/Opw3&#10;vWTBcEgc1cSfNOwrl3d8tQyuQOOtN84baWIGVgMVLVyosuafbl/mOK37aNY0BPFUrGEKAOnFWp5g&#10;vArWMbImUr6IWafceDUaZd6hMm48DmrdqvAz1prVmb0RdiUImKoahbi7hdCMjFXS/YUxUz14qmr6&#10;GPmeI+MtNNleCULt3fernkn6c5r17xtoa3cBfGRtPSvGp4Gsbl4XGCDgfSuOpG2p6FGV1Y0Ipuau&#10;xy5FY8coq1FKWPFZGzRqxvVlMsOTVGA8ZNW0cbatGEkWY/lGOpqwkZbqcVWgbI96nDkHB+tbIxZa&#10;iZUGSMkUNdsxwenpUEbgA9etM3bn461T8hJIsuomTDH8afY6K97KqZIBPWprHTHuGVnYKnXk1rG5&#10;ECiOAYHTcOtL2cZO8iedxVol+wSHSY/sVqgeRzzK3J/P0rbtYUtoRGg75Y+p7mszSbJol8yQDznH&#10;T0Fa6L5XH3mPpX0OGoKnHma1Z5lWpzO1x/MhEajLtwBWtcSiwt4rWM5YfNIff0qoFFltdSGmI4x/&#10;DVXzcv8AM2WJrdrnd+hitTZsczuoAyB8x+netKC6a4vNxPLuvA/L+VY1u0lnEy5w7jGPQVqaQNtw&#10;hIyqfOT9K4asd2Q9DL+LPh/+0tPfVrVd09gSJdnWSI9/cg4ryBrsOM5HpxX0Vp15G7uk8Qktp1KS&#10;KehB614F498NP4L8T3Wn7i9of31rKf44m5H5dOK1wVTT2Et1qvTr9z/BhCXK7PqZ7XXHrSCc/Ss4&#10;Thjwc09Z69A6TSWbNTJNWYsuanSYiiwXNRJasRzY71lpKzYFTRzZAwc/SqsK5rJL71Mk49ee1ZUc&#10;hZwq5ZjwFUZJruPDXwk8W+J5NsOlTWMRH+v1BGhT9Rk9OwrKpWp0FzVZJLzZSjKbtFXMITjHB9uK&#10;fbzl50Rcs5PCgZJ/CvbPDn7NFtFEJNf1WWWcctHYNtT8XYZP5Culk1j4a/DKDMH9mLdQZBW1CT3R&#10;ODnJ+9nqOTXhVM9ouXJhYOpLyWn39vkdccJK15uyPOPCnw58R6y2V0+SyRT/AKy/VoR+AIyfyr1X&#10;w/8ACyGzhV9Qu2nm6lbf5U/UZP6Vxur/ALSIuQg0LTCAesmo8E+uFRvp3/Cubn+JGua9O8lzqEsc&#10;bceRAxSMfgOv45rhq0c1xi5ppUo9t3/mcFZYGhrKLqP8D3pbzRNEj2Rvboy8FYypkqpdeMNygWsJ&#10;P+1N/gDXkWlangrzk98812WjmTV5BDAhkk4BK/w/U9q8Srl0KD5qjv6nzuJznGNqjhYqCeiUVr+X&#10;6HS6f4iumvYzIWmV+PLRf1ArrUbgZBH161jabpMGiQNPcOpl25d+yj2rF1PxJNeSFLdmhhHRhwx+&#10;pBryZU1iKn7lWS6nu0MZPJ8NfMJ805aqO7+/8+i2R2bSKWCZG487c81zGq+Ib/TNSkiMcTR8FAwP&#10;I9c/hWHDfzW91HcB2aRTnLMSW9vxrpdZtI9e0tLq3AMyDch7n1WqVGNCa9prF/gzCeZ1c2w1T6m3&#10;TqQ1sn8Ufu/p27lcePLGJUNxFNGT1KgED9c/pWnFqdnrlvJFZaihkZfvQOrSJ77Tn9RXlOqXWVYA&#10;Yx2rj767mtpzLBNJbyDlXiYoR+INezDKIVleEuV/ejjwOfYuStiIqS+5/hodH8RfhZ4zvluJrfWp&#10;9btAS4tZLhlfrnhPufl+VfO/iPQ7zRJhb3tlPp8p6RXETRk884Bxnoele2ab8a/EXh5VimeHU7dW&#10;Gfte4yBe+HBz+ea7Oy+MPgXx2UsNfsYrZ8dNUhR4Ae+HOQOp5IFfTYfFZllkOWrRVSHeGj+7/gHr&#10;Rw2ExL56cnF9pa/ifIotyTjHPcck1Zjhx2r6e139nDwz4ktZL/w1qb27SndGFmWa1PsMcj8CfpXl&#10;Hif4I+KvCjBpdNOow85n00NMo+owGH5V7uDzrBYp8qnyy7S0f46fj8jjr4CtS15brutTgo4varEc&#10;PtUywbWKsMMuQV7gjsfSrCQ5A4r33NHkNNMhSP2qwkNSrD7YqZY+nFYymAxIsGr1rH+8X0qNI8tV&#10;yBMMDXLOV0UdVoij5a7jSei/WuG0VsbfzruNJbgGvkcd1GdTZdMVrxHIFY1k3T3rWhPFfJ1dzWG5&#10;a3CjdTR0orlsdFh26jdTaKLBYUmjNJRSACTRzRSgZoATmlAzRtp3SgBAtLRRQBDNCGU4A5rE1TTl&#10;lU5UGuh7AngVDNCr84BHetadRwehnON9UeCeK/B0d9r8rbA2AcjH+zivA/ih8I8PLcWsZDjkgD/6&#10;1fYsdgt5qVxJjgg4z9a5zxJ4Uju0cFQc+1fa4LMFSfs5bP8AMmo5QkrdEj86b+wn0+cxyxshGRyM&#10;VVD9u9fT3xL+EEV75kkMQEoyRgf4CvnjxB4XvNBuSk0JCj+LBxX06kpLmjqjrp11JWM1JCBirCSc&#10;Vn7sEdalWTAB5x644ps6lI0o5OeTitzw1oeq+KtVg0zRrC51LUJ/uW9rGXcju2B0A7k4A9a6j4K/&#10;AHxT8adQX+zbc2Oixn9/rF2jrbgA4ZY2A+d/9kfiRX2YD8MP2OfCWOLjWJk6AxSanejP/AcRgj2U&#10;e56+Bjszhhpexornqv7K/Xt+foenRoOceaWke5g/CD9lvQvhfpo8T/EO7sLq+t18wx3EinT7ReMM&#10;xkA3OPU8A9B3rkPjT+19PrP2jRPAryWNjhopdXYFJ5MHGYCG+VcfxEZPbHU+JfFr9oHxN8Y78/2j&#10;cfYNIQkQ6TaSMsIGeGkBPzv/ALR6dsVwkU2456fjXHQyydSp9ZzB88+i+zH5bP8AL1NZ10lyUlZf&#10;mbqztPM8skjSSSEszuSzMT1LE8k+9W45OlYsM3Tmr0UvANfRJnG0a0UmasI5x1rOik4q0r8UGbRe&#10;R80OeKrI+KlByPemmZsyvEOoGxs/kOJZeFP933rhphnJ5yeST1zXUeLx+9tfQqw/HNczIOPrXyeZ&#10;VJTruL2X+R6+Fgo0011M+Yc9TkHIb0NdJZXJvbCKUnLYw2fUVz86gg1d8O3O0zWzfxHev17/ANP1&#10;rTK6vs6/K9paf5EYuF6fN2LzuQ+Pwr6N/Z4h26eH/wBrmvnKcfMcfnX07+z5DjQ4j6mvosW7UmfP&#10;VvhPpHRwRCtbseSBWNpS4iH0raj+6K/Mq795nLEdS0UVymgUUUUAFFFFAwo60UoHemNIXpU1vbPc&#10;thMYHUnpUccfmyKg/iOM+lb1tCIIwijgdT61hVqcmiPUwWF+sSblsiomkoPvM2cdjViC0W1B2k4P&#10;qasDNBGa4nKT3Z9JDD0qbThGzMC4iaKdgwxkkj3qNI2mdUUZLH8q27u3E8JB69iOoqvaQC1haWQY&#10;cjnHaulVfd8zxJ4B+2tf3d7izOun2gjT73Qf41k4OSSc0+eZriYu3foPQUwnHWtqcOVa7nBiq6rT&#10;tH4VogooyKTcK0OIWik3DOOpqRYpG+7Gx+goukVGLlsrjM4qOQ7avLps7joq/wC8akTRiT88uD6L&#10;WbqQXU6Vg689ofoc/dnA61zt/IY2Dq21lbKsD0NehtodqrFnLED+83FQzvodkjGQ2YwOd20k10U8&#10;VGOkYtmv9m1FrUko+r/4Yz9OuoPGmhz2d6hEoG18DnPZ1rynVfhXr9zfTWsFqsiq20TM+1GB6EHr&#10;+Qr1S6+IOk2BZY4p5goAHlRhR+pFaEGuPr2gS3mjeWboqdkd1kBXHZ9p4/A1tQxOJwLc6cOWMn12&#10;T/r+tDvlQw+LUYzqc04rpu0eEn9mjXtQuE+06lp9rCThjEXkdfplRn861bb9kTw2Yi2qa1qdxIR8&#10;/wBmeOFD+asf1rnvGfxk8ZrLNavKmkyx7o3jt4djA9DksWIx7YrxzxH4x8R6nFJFe+INTu4nGGim&#10;u5GQj/d3Yr72hhs7xcU5YmNNf3Vf8f8AgniyrZdRbUaTl6s+lLb4dfBXwK/lX8+gyXMShH/ti9il&#10;f6sjHAP4Cqd3+0F8I/AbldIs4pmY7GOiafGoOOnzfKCPfJr46ul3SF2OWPXIzn8aotkN1J+prrXD&#10;UKrvi8RUqfOy/C5DzWUNKNKMflc+r9f/AG2bAKV0Pw7cyttOH1GRYwD2+VC2R+Irz/VP2wvHmoQs&#10;kEOkaaWGPMt7d2cfQu5H6V4dk5x29KWvSo8PZZQVlRT9bv8AN/octTMsXU3qNemh2GrfGLxzrVxJ&#10;Lc+LdXXzDkpb3bwoPoqkAVyd3dT6hIZLqaS5kYlmeZy7E+pJPJqOkPSvcp0aVFWpQUfRJfkkefKc&#10;5/G2/V3EX/OB29KcDimA8ZpcmtiCTjrTT1pAaQnnFAx2cUmc02ikMfSZpoo7UwHZFGRTaKQwLc0m&#10;6kPWkoAcT6U3NLSUmSwzig5NFHekSNJNTQ3LRt14qJqacYqoycXdA0mrM3bS+BAwTmtSG/24y1cf&#10;HK0XerkeoYIznFdanCe559TDcx2UepYHXNP/ALSOK5ZNRDc5xT/7SXuxo9hFnBLCeR1Vn4hm0m/t&#10;b63fZcWsyTxtnoykMP5V9P8Ax7tIPiF8E7bxNYBXa0SPUY+5EbDEi/gGyf8Ad9q+MpdSUKcE19af&#10;so+J7fxt8NtZ8KXx3/YXeExsetvMp45PZvMH5V8ZxJR+qqhmdPejJX/wvR/15n0+SUVJVsFLapH8&#10;Vt/XkfKF3e4JyxNYd3dl2IBJrQ8YaNdeFvE2q6JcgrLp9y9udwPIBODz6jB+hFYWfSvsHXjOCdN6&#10;Pr5HDDD+zdpbikcfjTTS5pGNc50WEHFNJpaaRTCwM3FMBpW6UlILCFuaYW5pT1ppHei5Qu6k3UlF&#10;IBCeaaxOKU9aa3Si4DHXepU5wQa+3/iQ/wDwl/7E9lfMPng0uxudqc/NGyKR+GDn6V8Qnp6V9vfB&#10;1v8AhL/2NdU0/wDihsdQtcuOMgu6/wDoQr5LiF+zWGxH8lSP46Hs5Z7zq0/5ov8AA+He2duAf8KS&#10;kQhkVs8kA80tfWHjCN0pp6U5ulNIzSAb3pvenY5pp60rgZlzp0kk7urLhjnLHmlTS0Ay7NuHpV89&#10;ajlcRRs56DmuX6tSTc2jRTk9DmNcVILkQLk7RuyT61lHrU97NJNdyu5+Zm/TtUFfHVpKVSTitL6H&#10;t01ywSCpLRd1yvtzUFTWJ23K578VlBe8hy+FmmTkCmZ5pW4ApO1enY8+w0tmmvzS0jcUBYaDimk5&#10;px6Uw0WCwSNhSfQZz6V+gvxIUeBf+CfdhYD5JLrSLG3CPwd08iO4+oDN+Vfn1Db/AG26gtQfnnkW&#10;IDv8xC/1r9AP2/7tfDPwH8K6AvIfUYIgV/uwwPz+eK8DMffr4al/ev8Acj1cGuWlWn5W+9n54ak+&#10;FiUHjk/WqsVy1vnYBg9QaW4nE7ggEKBgZ/WoW6V3Tl7/ADIxhC0UmLNM07bm/IVGSc47UtNP3qyv&#10;fc0SSAk8imrywUdT0px71JZoHuM/3RkVUVzNIluybNCOPy4UXuBzS5pzHOT3NNr00raHn3vqITSU&#10;EUlNB0EJpDQetFCDoFMPWn0wnmkg6BTTTqaeKYIQDig9KXtTW6U2JCHrRSd6WgBG6U005ulIeTQM&#10;SkbpS0zvUiQUUUUAFMbpTycUxulACL1pKVaSgApo6mnUw9aAFzzSUUUAFFFFAH3WoOOuTUqLzR2y&#10;BS8kV+e2SP0oCMU0tg07acZpMA9aZI4AMKcgGMdDSLgDIoPSmFrjkk2cYB75IpjSEsT3JySaiaU9&#10;v1prSEii4clyTfhqRmwetQ7znPNK7ZA60rj5bBvO40uWYdqjL4qQNlMindAxBnJpwlYHrTG6cEVE&#10;SearmsS0noaFnK0t5AgPLSKP1r1dr7cMZ9hXjmmXHkarau5wglGT6V6CLiTHJ5r38uj7aMm+jPCz&#10;CknKJ6b8L/Ea2PilbWRsRXqmM5P8YyVP8x+NcV+054eOneLbPU4UbydQgIcqP414P6EH86yYNQns&#10;7qG5hYiaFxIhz3ByP5V6/wDGnTo/Gvwqi1i2Xe9qEvk28kIRhx+Rz/wGvOzKh9WxVOqtprlfqtjX&#10;B6U3DtqeJ/Cb4tal8Or7yZxJd6A5/e2udzRnJ+eIE4B9R0P15r23xv8ADzQvjRoUes6HcwR6kyjy&#10;7tCAsh4/dzbQTkc+6n8q+WpW9Sc8ZHoa6T4efEvVfh3qqz2btPZSlRc2UrHy5ORlgOz46N+eRXHW&#10;wjT9rQdpr8fU7I1ObSWxga3od94d1O4sNQtJLO6iYho5FxkZ4YZ6g44I69azWPQ9M8/hX1vq2keF&#10;f2hPCaXtnKI72NT5c67RcWzYOEkAz8pPbv2Pevlrxp4S1fwLrMmmavAYp15SVMmKYf3oyQMj8ODn&#10;Na4fFKt7slaa3X+RMqdtVsYszZqAtzQz+vrUTvXeZD9/NMkfmoWlx61G0ufWlcVhzvk4qJ32nk1G&#10;8nNQySZahsaRMXpjPmoPMyaQvSuOxIXqIyYJpjvx1qEsc8mlcaVyZpsDjr71G0uQcjPHSoDJzSb+&#10;DUtlWPs79n3X7T4sfBm98J6u3nS2UZ0+YMcsYWH7lxnPIHAPYpXyL4i0W78L69qGkX2VvLKd4Je2&#10;4qcZHseCOOhFd1+zn8Qf+EB+J1hJPJ5Wm6j/AKDdk/dAY/u3PptbHPoxru/2yfAB0nxDp/iy1iIt&#10;9RUW12QOFmUfIT/vLkf8Bry6f7jEyh0nqvXqav3o37Hz0H29DzT/ADuOaqB6a01eomZ2LLSZ703d&#10;7iq/mg0oYUcxNiyJBiml+ai3cVG0mKdwsTGX3r3H9jm4VPi9IpP+s0ucAe++M/0NeBmSvX/2S7hk&#10;+OOkKDw9tcgj1Hlk/wAwK5MVrQmvI0gveTHftSRtB8cNeLD/AFkds649PJUfzFeVCQ17D+2CRD8a&#10;pyOr6dbMfr84/oK8U87NPDSvRh6IU17zLJkI5o8zPeq5l4phkrpuSkW/M4pN/NVvMpwkpXHYsiSn&#10;eZVUPmgye9FxWLPmc80u/HNVN5NODHHWlcdtCyJPU8Gvrr9kvwlB4U8C6n401QC2N4GMcsvGy1iz&#10;lsnH3mBOe4Va+VfB3hm78beKNL0OyUme/nWHIH3FPLMfYLkn6V9X/tS+KrP4cfCrTvBekkW8l+i2&#10;ojjIDJaRgb84x947V6YOWrzsZJ1OXDxfxPX0RrBJe8z5f+IHjS48e+MtV12cuDdzFo0b+CIcIvfo&#10;oHfrmuf8yqwlIzml8yvRjaKUVsjO19Sz5vpSiQ4qqHxTw9aXIaLBc+tNL1Fu96aWqkyLEpf3pNxz&#10;1qLdijdzRcGrEu8+tHmVHu4ppaquQSmTmmlz61CXxTTJSYaExc0K5qHfmlBoTGicNT/MwKrhqC3a&#10;gq1yfzaeHBqpvxTw9K4WRdRsdKnWTA5OAOp9KoK+Ku6fatqd9a2aq0jXEqQhF6sWYDA9+aLhY+uv&#10;iN/xR/7KOk2BEqS3VtZwFTwQzkSOp9uGH5V8orKRkduxr6h/bHvl0nwZ4U0aNn2PdF+vVYo9oz6n&#10;Lr+tfKaS+vT6V5+A1pOb6tv8TSr8VjRjl5q3HNjFZSyc1Ksh45r0jHc6C3uMY5q8lwOuawLeU4x7&#10;VcSbPGaEFjZSYuQAc1u2EY2qSOTXNWLd+c1v210FjBPFaIWxsSTCIYzz7VXMxY8nP0qibgzNnnHv&#10;UsRyOO/FDdwWhdhG45FaCfItUIBsQL+NTeZkgdqaViG7l5TuUc8k1JGcsVqtGwHOcfWrFryN/Ymq&#10;RmxtzbJcQyoVyD0z2rx/4geG2t5fORPmUcn1Fe0MAUYHjPpWD4j0pdTtWBGTjH4VM43RVObTPntG&#10;Oc9+9Xrd9p5z0qbxDpR0e+YYIjY8E9BVJHJUHtXDJWdj0lK6NWKbirMcp/CsiKYg8Gr0UpI5pITR&#10;qW8nTuKt5JPFZ9o4C47Vdjk+cEdK2iYSLkMO6MljgCpoGSJSduT61WEnFPRi4wBWlzMuC5Z1IL7V&#10;HpW5odgeJpQc5+VDVDR9L8xlllXCjord66aEhMDuOlexg8K2/aVPkjjrVPsxLZlWNO+71p0UoU5L&#10;fN2qqoe6k8tRmQ8D0rRhiisg4mG6YDoOQK9iVlocFu4+O3luCW+6oHJbvSx7Iz5gUEL6+tRNcGRc&#10;FsL6dqS3hM7gcKnUknisraaiTLMUzSyh2JPvWzYOTbTOW2jovvWNHHunWKMjBPU9K0JZFVhDGQyJ&#10;/EOhPeuaqubRDepq2LguOCyjJx7Vh/FPw3/wlXg9ru3UtqWljzolHWSPnenvgcj6Vp2tyUOBgNtw&#10;Md609Lu/LnRQVIPB3dCD2964J81OaqR3X9P7zKS0PlpJ8qpB+XHHvUqy5xzzXRfFbwf/AMIX4wkh&#10;tkI0y/P2izx79U7cg5/Or3hD4K+NPGM6JaaHcWsDAEXWoxtBCQe4Zhk/8BBr1Z16UIKrKSUXrrod&#10;FNyqfCrnLK5HHQ1YhbcyqDuY8ADkn8K+ivCP7IUMUO/xPrTtKD/qdJOxPxd1z+QFdqbv4TfCS1+Q&#10;6Qb23OCI9lzelsHqeWB+uB+deLUzuhzezw0XUl5LT77fodywk/im1FeZ8/8AhT4N+MPFkoW30aey&#10;iIz5+ooYI+/IyMsOOwNeueGP2VrdYvM8R6tLLL/zz00hUx7u6knj0ArP8VftcK0YTwzo5JP/AC31&#10;TgDr0RG+h5YfSvJ/E/xf8WeLJne81q5hhfINrZyNDDjPTap5/EmsrZvjN7UY/ex3w1J6Xk/wPpWT&#10;Uvhh8LbctGdKW8gJ+WAJcXecHqeWHcckDtXG+Jf2qRIoXw5pJ9DNqgxx3wiN9D1/CvnJZQOecnqf&#10;X8qf5/AxnFa08kw6lz126kvN6fd/wQeKm1aKUV5Hb+JPir4n8USyNeavcpE4INtbStFD342g8jnH&#10;Oa5UzAnknrnj61S84e9MM3vXtwpwpR5acUl5Kxg25avU17K98twCQPeul0/UMEEHIPSuBFwfMUqd&#10;3IHHc9h784r6B+EPwJvtWjh1XxKktjZNh47A5SeQgjmQEfKp9Ov0qcRjqGEouWIlbt3fkjGeFliH&#10;aBb+H3hTUPFzLLGpttPUjfdSKQrDuE/vHj6D9K9xtLPTfCGkn51igjGXmlILsfc9z7UajqOleDdE&#10;824e30/T7dcIigIvsqj19AK8F8VfEu68Z3zdbfTkb9xbg9v7zjOC36DtXwaWJzyq3FctJf183+CL&#10;nChlEOdLmqvb+ui/Fnoeq+Nf7bnbYzJZg4SPoT7tz1qul8hx2rzq11PHcjHvWnFqvQhzXq/UI0ly&#10;wVkfnuKhVxNV1qsrt/1byR2T6hGvqTWx4R8UJBf/AGKZtsU5+Rj0V/8A6/8AhXnL6kWGQ1VptQO4&#10;MGIYcgg8gj096yngFVg4S6nRgFPB141obr8V1R2nxL0d9IvhdRLi1uSeRztf0/Ht+NeX6jcEnnr6&#10;V7hol/bfEzwfPY3LD7Wi7JCMZVwPlkH1/wAa8F123uNJ1C4s7pGingdkdSCAT6j2IwR6g105RNy5&#10;sPV+OGj810f9eR9VXwdNTVej8E9fR9UYN+5y2KwHiMjMSOeuO1bNw3nMfSqrQ/TFfZXsrHTCCihd&#10;E8Q6x4akVtK1O508bgzRwSFUf/eXofxr1rwt+0lqUMyx6/p8V3AAB5tiu2X6kMdp7dMV5D5OfSjy&#10;hx61yYjAYXGq1emm++z+9a/mJVqtHWm7fkfSXnfDn4qWzCVLOC/m4zKq295nHY9T+orl/EX7N00L&#10;h9B1BZY8ZMd+drj2DKuD+IFeOxw9COMc5Fdt4a+JfiPw248jUJLuHAUW16xkjUeg5yPwIrxXl2Mw&#10;WuAru38stV9//DEyxWHraYmnr3jozC1fwdq/h1mGo6dc2yqdvmvGfLJ9m6H86oJb5UMBwehr3zRP&#10;jdpeq2yW+u6e0TyfK5RBLCfcg8/oavXnw28HeM83GlTx20mOf7NdNoP+0mDj6cVH9tVsO+XHUXHz&#10;Wq/r5mTy+FbXC1FLyejPnxLcEe3rU8cAXGK9C1z4Ma5pKSS23lanCDwIC3m491Ix+RNcjNp09jN5&#10;VzbyW0uMmOZCjfkcV6tLG0MSualNP+u255lWjVoO1SLRZ0v5WWu00p/lA9a42zXaVAIrqdLl+7nj&#10;Febi1zIyOxsjwK14WyKwLKUEcGtq3kG0V8rWjqXF2NBT8tFRxtUgOa4WdKdwpQM0hOKKQxdtKB60&#10;2lxmkAuBS0nNLQAvakoooAKOhBoooAyZr17HU5FYl4Xw2D2zU9/qKR2x8twzPwoHYVW16L54pOgI&#10;2msnp/jXbClGajI74wjNKRb0iIee4AySn8j/APXqW/shIrcCoNPm8i7jY/dJwa27iHcPwqqknCpc&#10;5MVD3rnmviHw+s6NkAnHavEPiB4AivkkJiDED0/+tX0/qNkHU9OlchfeCbnxFc/ZrWEtIx+8R8qe&#10;7HBxX0mAzFUNZvTzPPUJOSUVdn5/eKPBM+nXmy3hlkZnASNEJZiTwAMck+1fRf7Pf7EV5rhtvEHx&#10;DWXTtOwssOiKTHcOQ2cXAK/Ih/ug7iOu2vpXQPhX4P8AhVbt4j1w2s+oQgP9tuwrLC4BOIQRkMe2&#10;PmPbrXyh+0t+1d4i8bzz6D4da48PeGgfnkjZory6HQq7K2BGefkHXue1bVMfiM0k6OXLlh1m/wAo&#10;/wBX9D6ajRhhYqWJd5dI/wCZ638Zv2u/DXwo07/hEvhra6dd39qojWW1jT+zrNe6oI2AZx6D5Qep&#10;zxXxXrfifVvFmrzapreo3GqahN9+4u5C7kc4XJ6AZ4A4HYVzkRwMcADsOlW42yK9TB5dRwMf3avJ&#10;7ye7+f6fmOpXlWd3t2NGN8Dv1/CrkUnSsyGQnircT4rsYJ3NaGTNXoZKx4ZavQzDFSM2YJM1djfN&#10;Y0Up4xV6KbAGaZNjSU+9PV8EVUSXNSK9PQloqeI7T7Xp5ZRl4ju/DvXFyNvx9K9CD7uOCD1BrkNc&#10;0lrKXzI1zA/zAgfd9jXz+Z4Zt+3h6M7sLUsvZtmFMMVS857adJYyQytkYq7OctgelUbgfKRnrXgR&#10;bTujvaT0Z00F5HfwrKhAB6r6H3r6q+AEYGgwH3r4nstQl067DoAyE/Mh6Gvtv9ny5hu/DdoY2wSM&#10;7W4I6V9I8dHEUGnpL8/NHzWNoOkrrY+h9M/1Y+lbEZ+WsjTvuVrxfdr4etuzzIjiaB1pcj0/SjI9&#10;q5zSwtFJmgHNMoKWkooAWlB7U3P+cUo69KTAuaYA12M9hmtoVhafKI7tCT14rdU5NcFb4j6nLGvY&#10;tLuOooorA9cRjisnUZ2d/JRSQOuB3rVY7Rk9BVOS+giYnqc/wda0ho72ucWKSlDllPlTMtbSZmAE&#10;bY9TxVgaVMe6L9TU8mrr/BGSf9o4qudUnJOAi/QV03qy2Vjw3DA03rJy9CcaOpA3yNn/AGalFjaw&#10;/fwf+ujVmvczSHmV/oDiojlj8xz9eaOSb3kH1rDQ/h0vv/pmx59rAONn/AcVG2qxZ+VXJ+gFZQGD&#10;0Bpf0pqiuonmNXaCUfkXZNWkLEqiAe4zVafULhx/rSoz0UYqMnFQSMQK1jTitkcVTF1p6Sm/y/Iq&#10;31w7qwd3ce7VzGouAxA/Wt68lxnNczqMoMmQeK9jDQ1PPlK7uzMvDvBz1x36U3w34sm8JaqJfmks&#10;5WC3EfUkf3gPUfyyKJvmBwaw9QTKtkA/WvcjShVi6c1dMmNSVKSnB6o6v41fD+DxPpI8S6GBc3Aj&#10;DSpBhhcRf31AGSw4/Ae1fLOrxcMR6V9OfDDx9/wj9+ujahIf7Onb9zIxyIHJ6EngKf5n3NcR+0D8&#10;J/8AhGb19c0uH/iU3bnzY4xxbyn2AwEPGPfI9K9LJcZPAV1l2Jej+CXddvVf8DsduMpxxVP63RWv&#10;2l2ff0f9dT5wvUwazJcg1v6hBhiKxp05PFfoFzwCsWoyaCMGgDNUAZNB+7TqRulADBwKToeaUmg8&#10;0AKDk0p5NMHFLmgYtFIDmlpXKsB4pAcmg5xTaVxPQfRTQadzQVYaetJQTzRSHYUU00tIeeKBNBuo&#10;LUbaT60E2EJppyac3Sm0riE6nBppGe9OwRTaLghQSO5oJPqaQ9KQnincoCxIIyeRivWf2XfGg8H/&#10;ABf05JZClnqynT5iTgZY5iJ+jgD/AIEa8kIOakt7mWzuIri3kMVxC6yxyLwVZSCDntyK5cXQji8P&#10;OhPaSa/r52NaNR0akakejue9ftm+Cv7B+Ilpr0MZFtrNsPMIUYM8QCsenUrs9Twfavn0jHFfbvxs&#10;tYvjP+zdaeJbSISXtvBFqiqgyVKjE6DGegL/APfIr4h3bxu9efp/nFeHw9iZVcCqVT4qbcH8tvw/&#10;I78zpqGI54/DPVfP+vxCkJpaQjmvpzyxKRulLRSAZTKeeDTWIoAa3SmnkU4nNNzQA2ikJpMmgAPW&#10;mtQTTTSuAHpwM8jj8a+1/wBhy9j1f4X+JtIlO9YtQYGM9NksK/zIavifJ55x7+lfVn7AmrGPWfGG&#10;mZULJBbXQUnkkM6H8Blfzr5jiSDnllRr7Nn9z/4J6+VS5cXFPrdfgfK+o2badqV5aSKFlt5nhcD+&#10;FlYgj9Kr5rr/AIzaV/Yvxc8ZWYVkWPVZyobuGcuD+IYGuOr6KjUVWnGp3Sf3pM8uceSTj2bBm4pp&#10;OaVulMPStCALUwnpSmmnJNAxCSc+1Zup3S+X5atk/wARHpS6jeMCYozj1IrKuVLQuB1x19a8nFYr&#10;R04HTTp7NmVO4klZh0zxUROKU4U+h9Ka3Tofb3r5Ru7bZ7NraCEj1qW2VjMpAOBzVq0tQoDSKCxH&#10;Q9qshQvQYrphSbs2c8qq2QOMAUynN696bXYco3H41Dc3SQnnJ+lLc3AgBIPzdhWTI5diTnJNYVKn&#10;LpHc3pw5tXsXhfxNnIYfWopr8YITOfeqfHf8qBG79EOPXFc/tZtWNvZwWp2vwT0c+JPjR4F01trL&#10;ca1abg4yCqyqxH5Ka+rP+CmniJf7S8D6IC4ZYLq8I/hO4ogP4bW/OvE/2IvD51z9pbwqZIN8Vklz&#10;fNuBGNkLBT+DuldL/wAFEtd/tX4/Q2KyM66Zo9vCVPRWdpJD+YZPyrwqjcsxpr+WLf36HpRSWEl5&#10;tfgfL3SjOakS3eVGcYwKiPHXivWaaOJO4U1utWIrZ5lLLjA9e9RGCVmwEPpT5XvYV1qR5+UmrOnq&#10;S7Nj5cYzT4tP4HmH3wKtqqxqAowK6KdJp8zMKlRWshW6U2lPSkrrOXoNPWk70ppMc00HQQ0lBooQ&#10;CN0ptObpTaEHQKaetOPFNPWgAprdKdTWpi6iHFFFFACN0ptKTTd1SMDmm0vWkoEgopAaN1IBT0qN&#10;jTyaYRTAFpKAcUUgAd6aetOxxTTxTGJRRRSuFgooopXCx94etLk0uBmnbcV+eH6V8hq5zzSbcEg0&#10;4/WkfrmqvYEhFG2lzjNMzxkUgkwaSYNdgb5l5FQsNp4qxnK4qF2z1p3QJtCEZFN70bqaW20kxiHv&#10;SoxC01nHembxnjpSuIexz0ppJpd2BxTdxZto5JqrkCNGWx2967nQbprzTo2kz5qfI2fbofxrl7W2&#10;WEBn+Zv7p6VraRdi2vASfkk+Vv6V7WXydCd3szzcTaorLodA4HQHNe0/BPVota8M3+iXOJEgJAQ9&#10;4ZAePpnd+deLPnaARjuCK6r4U6+NC8Z2pchIbwfZpORj5iNnX0YD869bNcO8Tg5pbrVeq1/K5wYe&#10;fJUT6Hkni7RG8MeIdQ0mUEPZzvGM/wAS5yp/EEH8aw3Oa9v/AGn/AA0LDxLp+tRR4jv4TFKR/wA9&#10;I+h/FSP++a8NlJVjxXg0KvtaUZ9z0pRs2jS8MeL9V8Fa1Fquk3BtrtBsOV3rIpPKsp6g/p1GK+pP&#10;D/iXwx+0V4Sn02/thHeRAPPZlzvt352yIwxuHuPoRzz8gyEt1/SptJ1q88P6pbalp9y9pfWzb4pk&#10;AO1unQ5BHqMYNZYnDKvaUXaS2ZpGXLvsdJ8Uvhdqnwx1Tybsm50+dj9lvgMCUAZIIGdrDPQ/hmuF&#10;dsjg19f/AA4+KehfG3QJfDfiK2iGqvERPZuTsuVXGZEYYwc84ByO1eEfGX4Jah8L7lryAtfeHZX2&#10;x3mAGhYk4jcZz2+9jB9jxWNDFPm9jWVpr8SZQ+1HY8yYgComPHFNeTBPfFRmSvRuZiucGq8jHNPk&#10;k5zVZ35ouMNxzSF6id8HrURk5qL2KsTFjUbtUZk96jaShu5Nh5PNBNQ+ZTTLU3LsTOQVIPQivtvw&#10;Xcx/tC/s6TaZdyqdWjgNlLK45juYgGik7dcI3HqRXw20nbsa9z/ZA+If/CLfERtCuZdljrqCEDoB&#10;cLzGeB3BZe3UVw4ym5U+eO8dTSnpozxO6jmtLmaCeMxXETtHIjclWU4Iz7Gq5kNe2/tdeAD4R+JZ&#10;1i3jI0/X0NyCoOBOuBKO/XKt2+8a8MzhuT9K6aVRVYKa6ikrEwck07fjvVct9aQtg962M7Fky8da&#10;YX96g3etG7PSmFiQvXp37MWoGx+OfhYg8yvND/31C9eVFwK9A/Z6uRb/ABw8Gux4N9s6/wB5HUfq&#10;RXPW1pyXk/yNIrU9H/bZtBbfFXTbgDBudKQt/wABkcV8/h8ivon9uuJo/H/huY/dfTGQcdxKxP8A&#10;6EK+bBIRWWEd6EPQclqWS5pd9VvMzRv9667k2LO+nCTNVPMp6PzQTYsiTBo3n1qAtnvQGoFYsK/N&#10;L5uAf6HFV99WNMsbnWNSs7CzTzbu7mSCGPuzswVR+ZpNodj6o/Yq8Ahm1fxpdDCJusLInGOzSv1/&#10;3V6eteKfHH4gt8SPiZquqxvusUb7LZgAgeShIDD/AHjubnnn6V9OfGXVLf4B/s7WfhvTpNt9cwDS&#10;4HTOWZgTPKM56/OevVhXw+jhMgdBwADxxXm4W9apPEProvQ2krJRJyfmzS7siog4NG6vTMmSbjTx&#10;JUGc9aM46UxFgSU4ODVUEjvTgxpp2M2Tk+lJu5qPdmlDVaIY8tkUwsaM4NNNWZiFzmkJOcUjUmMj&#10;mmIerYqQOKhDY+lJmgNSQvzSluKiJ70Bsdalo1WxKW4p6Pmod1KpIOe1IZaDV3PwQ0o638W/Cdrs&#10;MiC/SZlBwcR5fP4bQfwrgVbIxnn3r279kLSDqnxkgutjNHp9jNOWBwEYgRjPr981z158lGcvJlRV&#10;5JHRftp6r5/j3Q9OBbba6eZSO2XkI/8AZK+fQ/Nel/tQav8A2p8bdfxnbaiG1AJzjbGCcfixry9T&#10;Swi5aEF5BU1k2XYm45q0nQVTh96so1dZmX4W4zV23G/ntWZbksa1rZcAVQGjbuQRgHGKurMzEZ4F&#10;UFkIUVNE5J5q07CaNSOU5A9avW5wDWTE/wAwPYVftm3c9qaIbNeJyUBNPU88mqiSZwO1SNKGYAdK&#10;ZBbjPmOFz3rRjO0bR0FULWPCE/xVNNNsUYPzd6a0JZa8zdSAc5xmoIMlc5596nHUD1pXuLY4vx14&#10;VW7t3kC8EZJrxaZZLOeSJ1wynHXqK+opoFuIXjYkgjHNeL/EHwk0btcRD5lyQBnmspxujpo1LOzO&#10;KhbcQQa0Eb5Ac1jwSdOMHuK0Ek+UVyHczYtW+UVfjOKybOTgCtFG5HpWkWc8i9GcitfR7HzyJXH7&#10;tTx/tGsqygN3OqD7v8R9BXWW6/IoRdqL8ox0r1cHh/aPnlsjjq1OXRF5COx61ditXKB34TvVeDZC&#10;QxwxqeS6aUYydvoK+iPOZcNwkCBbcbARye9UjMfMyWz6+9Ru4OOQO2KdFamV/mfy16kmiyQ0i/aR&#10;+ccuQI++e/tVme4UAJGAqDsO9UmmiiAiQ5OePUn2rq9B+GHibXxDNBprQ2rkfvrlhGMeuD8xH0Fc&#10;1WtSornrSUV5uwowlN2irmHbt5KsRncc9ugqRbjBUAdeFUdT9K9h0H4C2ds6yapfvecDdDCnlrn/&#10;AHs5P6V0R1PwZ8N8wxGCzmIPyRBpZD7Z5I/E187VzuhKXJhoOpLyVl/XyOyODkleo1FHmOhfDrxB&#10;qQilWy8qJ+ks7hMD1wef0rv9B+D1tp8yS39694y8+Wi+Wufrkk/pWFrHx5dxJHpmm+Xnhbi5fn67&#10;AP61xmp+NNb8QQqmoag8qn/lkihFH4Dr+NcsqWaYv42qUX83/XzQ/wDZaXRyf4Ht76j4e8KgwQiM&#10;TxKzLDCPMlPfAPPJ9yK+ePFn7Zl7Mbqz0HQFsJI3aNbu+lEjgjI/1YAAOfViPatnT5mjlzH8pUbm&#10;KkAADvXinx38Krouvw69bLts9W5lAHCTgc85/iHP51rg8pwyqtYi85dL9+un4mM8bUT5YJRXkZ3i&#10;j4p+KfHQVdc1u4vIhgiFQsUY/wCAoAD+OTWBHKAAAMc5wOKyY5dtTLcYr6uFOFKPLTSS8tDncnJ3&#10;ZqiQnnNSpL71mLcZHWpVnq7iNLzaf52B1rPEwxycD1oNxx14oLRoedkVe8PaDqni7VItN0a0e+vp&#10;RlIkx07kseFA9Sa3vhb8Idb+Kl7/AKIDZ6TE+y41J1ysZx0Vcgu3sOBnkivqDSbfw98HY7Xwt4Zs&#10;f7T8SXyiUWnmFXnC4DTSyHIjQZJx+CqSa8HH5nDDN0qS5qnbovOT6f1sd9Gg5rmloit8JfgNpnw9&#10;8rUtSePVPEGflnIIS3yB8qLnk/7R59MV3njXxrpXgHQptT1a48mBfljQDLyvzhFA7nH+NYfinxbY&#10;/CjwzPrfiPUPtl/JlE2LsMz8lIo0Gdqjpk/UmvjL4g/EjU/ib4hfU9TYLGg2W1opylvGedoIxk+r&#10;Hk/TAHyeGwVbN6zr15Nw79/KPl/W7PQnUjh48sVr/W51XjH4q6n8RdZN5f4ht4yfs1kpBWBSemcf&#10;Mxxy35YGKZZ3+NpzjvXA28nTPX2rasrxkAyciv07Dxp06aoxjZLax83iIe0bk9Wzv7XUD/ez9a04&#10;dR46iuJttRAUdBWhDqQx1FE6ClqjypYc6v8AtDcMZxUb3eR1Oa59dSA7ig6gW6Vh9XsXDDnX+EvF&#10;8nhHXre+jy8I/dzxg/ejJ5/Lrn2x3r0L42eFodf0G28UacfO8qJTKyn78B5VsH+7n0zg+1eEtPnl&#10;mr2f4D+NVuY5fC18RIjK7227oV6vH/M/n7V4WZ4eeGlHMKC96HxLvHr939bHvYS3K6E9nt5M8X2/&#10;gfekKV1PxL8HSeB/Estoqn7DNma1c/3P7p56r0/I965Msfp9a+go1YYinGrTd01cxlFwk4voIwGa&#10;FXJzTGbBoVwa6IuzMZK5biWrsKgjpVGE/MK04BnGOlTU0PLqxsWYo+BjrVmJWhdHQlHU5V1O1h+I&#10;ohj4FWkj4rzpyOPZ3Ou0H4r6/pLqLmRdUtwMeXMArAf74GfzzXc2PxK8OeJ7P7Pq8a2bScGC5UyI&#10;fo4GP5V46IxxxThHuyOmepHWvAxGW4as+ZR5X3jp/wAA9GlmOIpLlb5l2ev/AAT13UvhHpN+iTaR&#10;cmyQjIUfvo2/M5H5/hXM3PgfWNELtJbme3X/AJbQkMMeuOorm9J1S90WbzbC5e2c9SuCD9QeDXfa&#10;L8VblVjj1C2F1zjzo22N9SuMH9K8+dPH4ZWjL2kfPf8Ar5nT7TA4n44um/LVf18jI0+4GAQfat22&#10;nyvWukiu/D/i5xgxyTY6MDG4/ln9ar3XgtoSXtZ9/pFJwR/wLNebLFwk+WonF+ZE8tqW56LU15f5&#10;FOGUkf41aR6oSW1zY4W4iMZ9+R+dSxzBsYYH8azaT1RwawfLJWZfBBparpLgmpFk9KyaZqnclxml&#10;6U0PkUbxUDHUUmaN1AxaKTd7UmTQA6g9Kbk0mc0BYq6vF5tlIR1XBFc/nP0rqXUMpUjIYYNc1PCY&#10;JnjPY/mO1d2Hlo4nbQejiRHHfpXQafdC5tQWPzp8rf0rDgt5LqRYolLyMcKF6muy0Tw8mlq1xdOH&#10;lIyR/Cg/rUYqpCEddzsWGlidI9OpFa6Gbz55sxw9fc/4VY1TVrTw3aeVbxq0gGVgU4/FjT7/AFgs&#10;GS2IHpJ1/KuVvYt4YklmPUmuGnCVaSdXbsY1K9LBRcMMry6y/wAv6+88s+JL3niWZ5r2XzdoKomM&#10;Ki+gHT8etfJXxb8Om3eWUISwJyetfa3iDTxIjcfpXgHxV8Li7tpyFHftiv03LKsXS9lHRLY8NTbn&#10;zyd2fJRJDYqaN+1T6zpzadeyIVIGTVMHBFeu2etGReRyDirUbnjms9Xzg1ZR+KyZ1RZoxSH1q5DI&#10;RWXE+DzVqOXgYrM1RsxS8DmrsUmAOaxYZfer0UxzxSCxsRy8DmrCPWbDIMA96txyY65HtTTJLIYg&#10;5z9Ke2HjIPKngr2qv5g7kD60qy4OAevFUmQ1Y5fxBowtN08H+o/iTHK++e4rmrgEZHoa9JuFEsMi&#10;FdysCCp78V5tcukJKu4U5I+bivlsxw0aE1KnopdD0sPUdSLT6FJIzJMoHOSBX2B8EoTbaTagAqQo&#10;wQa+YPCnhDWfFGppb6VpN9qEowxW3t3fj8BX2x8LvhB4tsNNtTcaLJbjYG/fyxqQPcbsg+xFeOqk&#10;ITTm0hYmEpRtFXPUdG1maGIB/wB7xxk4NdBFriYw0LAjuGzVfSPh/qKpGbiWKADqoO4j8v8AGtyH&#10;wMqEGS8ZueQqYz+tcVethXJ2f3HnxwFSWrgZra6B92In3J4qrNq1xL0YRj2HNdVF4T0+IHeskh9W&#10;cjH5U42ui2BJKwBsYwx3H8jXGsTR+zFs6Vl/LrKyOIMjOxO5mb2z/StrSWvJiiPHJJGw+VyuOfSu&#10;kl1qwsUXL7ExxsjOP0FZzeM4GeNYrd2ycHcQuKcq1SqvdpjeHoOPvVNPL+mTLpt0f4MfUip00Z2+&#10;86p+tDayzAbYwO+Sc1C+pXLn74Uewrk/evyOX/YId5f18i0uiqrfNKT/ALoxU39l2yYyp+pasqS6&#10;mk6ynFQlcnkk/Wj2dR7yD6zhofBRv6/0zb32VseCgI/E1NFfwSvtRstjpXP9ATkD8KXcRjvn3pOi&#10;urKjmUov3YJI6bdmjcKqWivBDumck4zg9hWfc3zzswViI/T1rmjTcnZHs1cZGjTU5rV9C1qF6u0x&#10;oct0JrMAwAP1oA/H3NFd0IKCsj5jEYideXNIKKM0VZyhRRRQAUUUUAI3SoJjx+NTv0qrOflq4kSM&#10;jUicGuN1C5eGYjqtdhqB3K1cbqse+XNe/g0upyyIluFlXsDVO7TII60wxlDkZpfOB4fIr1lGzuiL&#10;nOatahw2Rxjn3r0v4U+OLfxDp0nhHXmE7vEYoDL0uIduGjPuB+J/Dnib6ASKSAD9a5i+SayuEube&#10;RoZ4nEiOnBVgcg/XOK6a2GhjqPspOzWqfZ/1/Wx04bESwtTnWq6rujnPjN8L5/h34haIAy6Zc5az&#10;n7lRyUIyeVyB7jB9q8nuYipOB3r7k0q70z47+ArnR9WCRanAAJNhO6KUA7Jlxjr1x06g9q+RfG/g&#10;7UPB+vXmlalD5VzbtjjAV1PIcc8gjB/TtXuZNmU8SpYXFaVqej810kv1+/qPG4VU7VqOtOW3l5HD&#10;SAk1EeKv3EOCeKpshr6ZM8sZmgniikancoSikoouAtFJSE0XAeCKMim0UixScim5pTjFNoJauhQe&#10;aWm04c0EpjSeaM0Ec0UGgZpVpKAcGgTHUjUbqRm4oJEPSmmgmkJxUisLTSR0pd1MY80hC0hwKTOa&#10;QmmNATRuwQewOT7UmM000xn1/wDsWeLI9Y8Ka94PvNri1c3EcbHO6GXh1+m7/wBDr5f+IPhSTwN4&#10;31vQJc4sLp4o2PG6POUPU9VKnr355rq/2ePGg8DfF7RLyR9lneSGxuTnA2S8Ang9H2H8O1elftue&#10;Cv7O8VaN4nhQCLUYTZzkf89Y8lT9Spx/wCvkKVsDnc6f2a8br/FHf7z25/7RgIy603b5PY+aTxTa&#10;VvT/ACKSvr7niDc80E0hGKDRcoaetNPSnt0ptJMkZ3pp4zT6Y1UA00lFGakBp60jdKC3NIzcUDE/&#10;l3r3r9iXVmsPjV9l27hfabPETnpgo/8A7J+teCBhmvSf2atWGj/HXwfMxIWW7Nqcd/MRkA/NhXl5&#10;pT9tga8O8X+Cv+h14OXJiKcvNfn/AME1/wBrvTRp3x715gSRdxW9z09YlX/2T9a8br6V/bx0o2vx&#10;K0C/C7Uu9LMeR/E0crZP5OtfNGayyep7XLqEv7q/DT9C8dDkxVReb/z/AFAmmt0obpVW7vBbcDlj&#10;XqznGnHmk9DhScnZFjNV7q4EETHPzHgVT/tKQA/KM9j6VTkkaVizsWb1rz6uNhy/u9zeNJ31GMSS&#10;SeSeTTD2pxPamk4rxzqKk1ikj7gSpPWkiso4mDAZI9atHim1HJG97F88rWuHQnv70w9acTTaq5mh&#10;G6VFOWEL7eTjrUV1e+VlUb5vX2qml5LGwzJkZ5BFYyqxTsbKnJq5XLbmG5iW6c+tWEsyRulPlg9u&#10;5q6kiTcrtzj0qnqT/vVUdMdM1jyKK5nqa87k1FKxKHt4EOwD6daqf2lLnOBjsMVDtBH+FMCGQ4XO&#10;e2BUOpJ7aFKnFX5tT7E/4Jx6QNQ+KviDVTFuSx0jy0fP3XllXj8kb8q8V/a31w6/+0h48n8wSLBf&#10;CzXHYRRpGR+BUj8K+pP+Caehi08OeONWdWQy3Nva7j93aiM5/LzK+K/iFdnxP488Sau8nz32p3Nw&#10;WXkNulZs/jnP415FOMq2Y1pfyqK/U7pONLC04922c1p0pWTyyMqTVl7SOViWB69qdBaxwEEAlvWp&#10;B2r34Q920jypSvK8RiqFXA+UDoBSnpyfyoNI3StjET60hpaQ0tQ6DaM80UmeSaL6AITmkoopAxtJ&#10;mlplNAxzdKjzzTycimHrSQdAJzTSTS0h5p9QWwmaKKKAQ0mjJpDRTEFMp9MoGwozzRSdDmgEC9aS&#10;gHFFIQU1jTqaetA+ghooopDQhOKbTm6U2gYUUUUgCiiigD7zCkHNKRuFOG5zxTSjZr87P0ywxhgc&#10;cmkPzLjp9af5R7mmmMjnOaVwaI8beKawxzT3XnIphOeDRuFhNxxUTE0rnBqB3OaVwsS/jTGOKaH9&#10;6RjkdatBYidvXpTFbuDTZjjIzzUMCNM+M8DqaFq7IbVlc0Yd0vyqM5q1HGtsp5y1FuFij44Pr3qO&#10;aTdnP51306ahq9zhnNyduhMtzkY6D0FSpLuHGay1k2t1qQT4ORXQpGUo9jttL1L7XaruOZF4I/rR&#10;qF20FvK8bFXVSVYdjjiuPttUezm8xMkfxKe4q5quvRXdoIo8kuQWHTaK9+ljIOg1N+8l9550qDU9&#10;Nj6V8cRr8U/gUNUiXzLpLZb5VHGJIwRIvb/bFfJbMW5Y7s8/zr6S/Zb8Ui/0rWPDtwQxgYXUSnHK&#10;P8rgD/ex/wB9V4N8QPDz+DfGmsaOwIS2nYQ56mM8ofptK/5zXyGD/dVKlB9HdejPTmrpSMMruGQK&#10;hkUdKf5xAqtJNjPPNetc59RBcyWtxHNDI0M0TCSKVThkYcgg/WvqP4NfHyx+IFqPC3iwwnVLhTbx&#10;zOv7u/BBypAGFbHGOh7V8oTTkg81TkkDc/d7ZrjxFGGIjyy3Wz7GkW4nt3x1/Z6uPApn13w+j3Xh&#10;45eW3zl7FRjA5JLpyeeq9/WvCzKORnn0r6Z+Bf7TCZh8N+M7nKsBFa6pLznoFikAHpn5z/wL1qr8&#10;fP2aGsBdeJPB9uWts+ZdaTGP9VwS0sZLcjp8gHHbjgcVLETpSVHEb9H3NHFPWJ80vNUDS5pjybgC&#10;DwT+dV2k5GOhr07kWJWkPc1GZKjZ8VGXzmjcCVpaiaWonkpnmUgsTeYaRnwKh8ykMpHekOzJC+Kl&#10;s76WwvILm2lMFxDIssUo/gdSCp/AgH8Kpl/zppbPWpZVj7u+IlnB+0T+zfb61ZRhtTit/t8UY6pc&#10;RgrNH26/Ov4g18LiQFVI4BGfz5r6g/Yf+IotdW1XwXdShY7oHULJSekigCVRx3Xa3X+BvWvI/wBo&#10;f4ef8K1+K2q6fAmzTb1vt9lkHHlyEkp1P3W3Lz6D1rzsN+5qyoPbdFtXVzzoy4pGl3God+eaaZK9&#10;O5FiXec0FjUPmZoL4FK47EpNdd8HZDF8W/BbBsY1i1H4GVQf0riy9bPgnUDpvjXw9dgkGHUbd8/S&#10;RaznrFoFofS37eyBdV8FyY+ZobtSfo0WP5mvlPfmvrz9vu2A03wbdAfMJ7mHP1VG/wDZa+PN3Ge9&#10;cmCd6Ef66lyWpN5mKaZKgL03ca7rk2LIl5709ZDnrVMPzThJRcbRcDn1pwc561TEvPepBLkU7ktF&#10;nzCPf8K+hv2Lvh+fEvj258SXCF7DQ0xEWOQ1zIML3/hXce/UV84CU5GASScAevtX3ppax/sx/sxm&#10;aQBNce380q3Be+nHyr3Hy/KPQiM1w4yo40+SO8tCorqfP/7WnxDPjf4qXFlbys2m6GpsYwOA0uf3&#10;zdP7wC/8A968WVyOuO3QYqIytK7ySMXkZizOx5JJySfqc0m/nFddOCpQUF0JepZ3j1pd+arbqUPW&#10;pFixuNKGxUSvS780yWShs04NVcPTt9UZsn3cUobmoA1PDDFMkmLZNN3E0wvik3VZDQ403NNZqUCn&#10;cVhd2KQtSGigLC7scUo5pgPbvTgeKBjwaeOlRVIpxUsolQjvwPX0r6h/YZ0fzNV8Vas0RzFBDaI4&#10;PAyWZh/46lfLgIHbJ7V9i/soQp4Y+CHijxBJGylri4m3ZxujhhHT6MHH4V5uPdqDXey/E3p/EfMX&#10;xF1b+3/iD4m1DJK3GpXDrnkgeYwAz9Bj8Kw0qBGaRmdiS7/OzE9zz+NTpXoQXKrdjJ6luPpViLnp&#10;VaLmr0C8AVpclouWygAcc1pREBRVKAACrKNRcRdXLDirCHGKqRseKtR/NjNVe4FuLPSrsbhFAXpV&#10;OM7uO1S7wBgcmqiZM0BNtAUHJNX7aIABm5NZlpCQoZuTmtKOXyucjp0qyWi754jXPQ9KgRjI27ri&#10;qzym4f0qzF+7XAoEaEbfJuPpxU9pmRwxrNErSOqr0rXtl2KAevWmiHoWHIUY9ay9Y0tNRsihX5wD&#10;ir8r7mqSEE84zkYoYk7anzr4u8Ovot6zqhEbcnrwawxJjAzX0B418Nx6pZO2zJC84H614Pq2myaT&#10;fvC+SucqT3FclSHVHfRqcysy3ZycDmtKKTJHXFYcL7VGTW5ocZuLrLDMUfLN2qacJVJqMepU3y6n&#10;VaNB9lgUsPnflq2I7ghABgDpWSJ97DkE9MA/lXdeF/hP4t8UQxT2WkyJaOQPtFzIIVwcc4JDEc9g&#10;a+qc6WGprnkopdXoeY4yqO6Vzn45mzjmrsAMnGcZ/WvbfDX7MtraSxy61qr3QIy1rax+WueON+ST&#10;36AV1v8Aafw9+FDmGN7WyuWH3Ig9xMehxn5iO3UgV41TPKHNyYaLqS8lp/XyN1hZWvNpI8b8PfDD&#10;xJrscUtnphS2cj/SLh1jUA98E7iPoDXo+hfs9W0DrLrGpyXnHzW9unlrn03Zyf0rM179pTLSRaPp&#10;OB/DdXUnP18sD+ZrzjXPiF4g8UxeXqmqPJD08mNVjTt2UDPTvUf8K+M3aox+9/r+grYal05me/QX&#10;vgX4aSG1tmt7K4YHKRBppO3U847dTXM+Ifj75LyQaXp4Jx8txcSf+yAf1rxBZ8D5AIweoHehc5wP&#10;mJ6VrSyPDqXtK7dSXm/6/Myni6jVoWivI6jWvHWu+JU8vUdRklhxjykCovbsoGenfNZA5xgfX3qF&#10;IhGAZT8/90VKH+bIr3YUqdKPLTikvLQ4pScneTuyWPh8np7VcgkaV9znP0qj5m5hjpU6SFI/l5Oa&#10;Uo3DoX45vLYkNj1pvi3w1H4z8IXulyvsnZfNtH4JWUdB+PI/GoI3xhs4IrV06eUM5jAyFJ3HkdM5&#10;5+lcVVONpR3RnJXR8lM8sLyRTKY5kcpIrdVYHBFOW4967v8AaC8KjQ/EtvrttgWesJukAHCTqPmH&#10;4jmvL0uMHrzXpRkpxU47MIyujcSf3qdLgdzisRLnGMnH1rW8PaTqPijWLbSdItXv9RuiVht48ZY4&#10;z34A9ScY74pNqKbbsi1duxObkBSeoAzwOa+hfgv+zHdeJhBrPi6OSy0pgHh07OJbtCMgswOY19uG&#10;PtXZ/DP4F+Hfgpox8YeOLy3l1C1VZvMkBMNiSMYUAnzHycbsdfujvXEeKvi14r/aR8SN4O8Fwvpv&#10;h98/a7h8Eywbh+9kOAUUdkU5bpk5wPmMRj6mL5oYN8sF8VR7Lvbv/W256dOhGlZ1dW9l/mek+IPi&#10;/Jf6pF4A+FNpBdalCnlS6gqgW2nIjBWIVhtkxntxnGNx4rYu7vw1+zR4JudS1G5fUtb1By89y5P2&#10;jVLrGfU7FH5AepPNK6vfBv7Jfw7VEX7TqVyPlj3ETajOqjJJ+YIo/JR6k8/GHj34hax8RvEU+sa3&#10;dfaLl/kjRRhIY85VEA7DJ56nqea8rCYFY52ppqinq38U3/lf5Lze3XUqumve+Lt0RsfED4kat8Sv&#10;Ec2r6rNljlILdfuW8WciNenAz16nvWLDMT3Pc/5/z3rDjuDnkkn1rQt5enNfb06cKcVCCskeZKTb&#10;bZvW0la9tJkAVz9tJkDmte2lAA5rrijmkzcgbbjJyKvRS4FYsc4PQ5q0k3HWt7mRsJN7CplmFZCT&#10;E+tTLMR1NS2XuaYmwc96ms9TuNPvre7tZDHcW7iSKQDlWByP1rHNzjvQJwxHNZO0k0y0up9SalBa&#10;/G74Zx3NsFj1KEFkTP8Aq5wPmjyezDjPuD2r5vkLxO6SI0cqsVdGHKkdj711vwY+Io8F+KEhupdm&#10;lagwin3H5Y26I/4dD7HPauk/aH8DnR9TTxHZR4tL1gl0FHCTdm+jD9R718zg28txbwUn+7ndw9es&#10;f6/U76q9vD2q3W/+Z5M8uc1Gk+DiqTXWR1yKga6w2Qa+lbRw8tzorWXOK2LR+lcpZXZIGTW/ZzZx&#10;Vtc0Tza0bM6S3PAq5HWVbOcCtCJ8ivLqRseay4ACKegFVg/vUiv71ztEWLKkVPCwGBVJW561Kj4P&#10;WspRuVY1oJQCM9j2rp9H8Wahp6okdwzwj/lnJhh+fUfga4uOcVchudvevPrYeNRWkrmsKk6b5oNp&#10;nrGn+OrW5G27iNvkdR86n8hkVonStO1SLzbcqCed8ef5V5LDeDAzn860bTUGhlWSNyrLyCDg/pXg&#10;VMu5Xei+U9WOZSmuXEwU1+J3NxoFzbn91idMZyvB/L/69UC7RkhgVIPIbiotP8b3UAxOFuV9SdrV&#10;vQeIdL1ZFjnISR+AkgPB+uK4pKvS/iRuu6NfY4TEa0Z8r7P/ADMkSnj3p6yVq3PhyN8G3lMXsRuB&#10;rJutOvLJS0kX7sH7ycg+/FEKkJ7M5quEr0NZxuu61X9fIkD0obd0qmkwbjP6Vci4X3q5Kxx85Mq5&#10;HNOA9BTVzUi1kzRaiEeopjLUpOKaQfSlexViEg8jFQy6DJq00TREIBw0h7fh3rZtNL3EPNkf7HrU&#10;93qMdqvlwgFxxgdF/wAazdeSlanuetQw3s0q2IfKu3VlZE0/wvZFidrNwXPLSGuX1fX7jVWAOYrf&#10;qsQP6k1V1GWea9ke4kLy55OcZ9MegqtXo0MMov2k3eTOqpX9pHlhpE09JuuPIY9B8hP8qnuBkfWs&#10;HzGQq6nDA5FbUdwLqDeOvcelaVIcsuZHiYimk+ZGFqsAcGvM/F2kpOkgxnPqK9Yv4twPbPrXFa/Z&#10;71Y4/GvcwFbkktTzWj5G+JXgdZJZJUXBBJ4FeNXlo1nIUYYx619eeM9G+0pKEUuf9gZ/lXl1/wDs&#10;++OPFFwv9leFdQuS43K5QRoR/vOVH619pOpTjFVJSST7tL82duHlKT5Urnh6SDqORViOUHGD1r2j&#10;TP2J/i5f3MQl8O22nQucmW51CAlPqquxr0vQv+CdviG8h3av4xsNPcn/AFdrZvc8fUsmD+FeVVzT&#10;A0t6q+Tv+Vz2aeHrS+yz5Ujc4z29asxSDsc/Svtnw7/wTy8O2EpbWPFeoaqD90W9slt/Vq667/Zl&#10;+A/gq0D61aWsSYwZNT1mZdx9SPMAzx2FeZPPsHe1Pmk/JHZHCVOtkfAKXCoMk4x1zxWrpdvc6nPF&#10;DZ2095JJwiwRl9x9sV9yWHxR/Zy+HE4i0650W2uLXobXT5bhx9HEbE/UGo9b/bm+H+l700i11HWC&#10;oypjg+zox9Pnww+u2o/tTE1HajhZP10K9hBfFUR80aH8AfiPrkZe08I35QcZuSkH6SMp/IV3Ghfs&#10;hfEXUJGW9s7HSEAGGnvFfd7Dyyxrrbn9v+WVP9E8DCM883OqZx74WL+tcbrX7aHxB1UqLF9P0fBP&#10;+pthKSOwO8kfjikqmcVdqcIerv8Aqw5cPHW7Z6Fp/wCw3eMqNe+Mo4Tj5kttPLYPoGMgz+Vdhof7&#10;GfhLTUiOq6lqGqlOXXcLdHH0Xkfg1fNOpftG/EjWoWiuvFd0I25K28UUH6oqkfnXF6nrmoa1cvc3&#10;99c3k7/eeeZmLfXJ5prBZpV/i4lR/wAK/wCGE6tCPww+8+27/wCD/wAEvBjqdStdNt5U+cfbNRlZ&#10;z/wEyc/kapaV8fvgP4UuZrbRrzT7e4JO9dP0iYEkerCLB/OvimIKuAqhfULxUaadDHdvcKmJGXBw&#10;eKieRSq8vtq8p663dtPLcSxnJflikfY3if8Abf8ADWltGul6FqOrO8nlgyMtuuPXncf0ro9A/aPm&#10;8Rxh4dAW03fd8y7LkfUBB/Ovhi7g3JEwJGyQNivoH4bnFtFnr/8AqrzcTleGw9f2cY6WT1Yniqsq&#10;SlfU+iY/Heq3gUq8UOBztQHP55qZvEOoXCjzLuQ4OcLhf5VyumNuQYrYhPy4rGeHpQfuxRxe2qS3&#10;kyd3aRizOzEnJJOauaTAJbzcc4QZ/GqWMjGMk9MVvaXam3hLOMO/JrnqyUY2MqsrRLckYlVlYZVu&#10;CPWuaeMwyPGD91iM109c5dDF1N67zWGH3aMKHVF2z1YxoEmywH8Y61pw3kM4ykit+Nc0aPwH8q1l&#10;QTd1oayoxlrsdVuHqKTcM8c1zcd1ND9yRh7ZqVdVuh/Hu+oFYOhIxdCXRm/n/JrR02yzieQH1UH+&#10;dZXh+OfU5DJMQbdDg8fePpVjxDrv2Y/Zbdh5g/1jjnb7Y9a4akZSn7KO56GGwypr29Xpsu7Ld/ee&#10;c/lofkHU/wB6qW4L1IAHvXPnULhhgyY+igVA7s5yzFvrXXDDOKtc5qkJ1puc2b8up28XBk59AKrt&#10;rUYPCsw+lY4JHQmjP1/Ot1QityVRijbj1SBj83ye5q8rhlBHIPcVy2PerVhdm1kABPlnqOv41E6F&#10;leJM6KteJ0FFIvf0PIpa4zjCiikLYoARzkVVm5U1OxqtKwxWkUQ2ZN4M5rm72DLmuluuaypoQWNe&#10;vQlynOzAe2HpVSe0yDwK6B7cHoKrS2x5yK9KFUixy1xG0WcdPSsm8jSYMDwTxzXXXVmGB4rndQst&#10;u5gK9WjUTJd0YekateeDtet9VsMGWEkGMnCyofvIfY+vbrXrHxE8Gaf8d/AdrrWkYTV4I2NvkfNk&#10;ffgbOOpHB7HB6GvI7tinyuMqa2/ht47fwLru9yX0m6KrdQqM47BxxnK+g6injcNVny4zC6Vqe395&#10;dYv9Pu9O/B4iML0K2tOW/k+/+Z8+6lpkltPLHKjRyoxV0cYKkdQfT0/CsWaHaTxX11+0N8KotdsP&#10;+Ez0NFlbyxJeIg/1seMiUc9QAMjGSOexz8u3tltY8fT6V9TluYU8yw6rQ0ezXVPqv8u6+Zx4rDSw&#10;tR05fJ913OddMVE1aFxCQxqlIhr1bnHYiopCCDSZNUO44nFNozTSaAWrJB0opgJzS5oKFNNJxQTg&#10;U2i4xwIJpxPFRjrTicUrkgWo3U2ii5Qu6gHmkpcUriY6mkGnUhOKLkjCaQnNOppGKBMSmk5NOpne&#10;kKwUvaikzQUJ1NDYAoPBpKe4AGZSCh2uDlW7qRyCK+3fGo/4Xt+yumqRqZtSgtFvgATn7RBkSjqO&#10;oEg/EdeK+ITwfX0r6y/Ye8YLcWPiHwlcMrbGGoQIccq+ElHqRkIf+Bdu/wApxFTlGhTxtL4qMlL5&#10;XSf6HsZZJOrKhLaaa+fQ+SdwZRhsjsM0hOK674reDW8A/EXXtBwRFa3LGDPeFvnjP/fLCuSIr6an&#10;VhVhGpDaSTXzVzypRcJOEt0R5pN2acRjNNGAK1FYCc0wnNOppHNIkQnFManNTW6U7lIjJNJzSmgD&#10;NFxMYetI3SnHrTTSuMbW34D1VtC8deHdRV/K+y6jbyl8fdUSLk/lmsSmvJ5alwMlfmA+lRNKcXB9&#10;Vb79P1KT5Wmuh9h/t/6UH0vwdqiplkmuLd5AeAGVWH/oJr46Iwa+5P2uR/wkv7OWg6y330uLK7wv&#10;I/eRFT+Hz18MggAnOc9/WvmOGpv+zowe8ZSX3M9XNV/tLkuqT/AUjNYN22+ZjmtxnCoxPYVgOcsT&#10;716uOl7sYnm0lq2Nppp3emnjrXjnYNbr15prVftLJZPnkXPHAqzNAjxldvQcYrvp4Sc481zF1EnY&#10;xGpKUjAI96SuE16iHpUM6NJCwU4OKlJ4pKlq6sEXZmTHaPIcMMYHU1A+BxjvW2xAyT2FYknLH61x&#10;VYKCVjrhNyu2EUpifK/Srt3beeQRw2O9VbSHzZRn7q8mtPr+FaUo3jrsRVdpK25WtrbyYzuwWqUK&#10;oHIAHfinE9qb+OK6ElFWOdtu7Z+g37IGfBv7IviPXR/rWfUr/wCfj/VR7APp+6/U1+eafcU4xkZ6&#10;1+hd0n/CE/8ABO0Ix+e50NRkcHN1KMfkJf0r89e3oe4/z/nmvDyz36mIq95tfcenjfdhRh2ivxCm&#10;k5p1NPFe8eYIKRulKOlITQLoJTWNLmkPWpGJSY4paD0piYyijvQeBSBjaZTqaKaBg3FM709uTTTS&#10;QMTpTe1ONIRgUB0EpCcUtIelNghtFFFMQjdKbTm6UlIbCkI4pfWkPSmCG9s0UD7tFJCEpD1p1MPW&#10;kUgooopDEPSm049KbQAUUUUAFFFFOwH33GPSpAMURjOKlUAkgc49K/OkfpzRX8nJ4pDCfarYiY9F&#10;JP0pXtJFj3lcc9O9NJslszXTBxUZi9auyKG6c1CVz2x7mkUVJIOpFZ8ykE8Vs7eT0qrNFwTwKqwG&#10;O8hB60zzverM8AOSKovHtY9aztY1VmE8uR15q7ABBEoH8QyTWVOjAZBq4JN0Sc9FAroo7s56ydlY&#10;u/aAMc1HNLk5HSs5rkhsHpTvtGR3x612KXQ43EkeQ56003W3gmmCKSY/IpYHuOlOfSbgjO9E+pP+&#10;FbwpVKmsItibit2IboAjk5+tN+1ktjJxnNNk02Y9ZIz+J/wqGTT7iMZBR/ZTzVuhXW8WTzRezO5+&#10;D/jI+DviLo187hLaSQWtySMjy5MKSfodp/CvUv2t/ChgudI8SQoQsoNlcMOm4ZaMn8N4/AV80SzP&#10;ExDgxt0+bivsBZf+F2/s2MU2zapFaHjqRcwfqC232OH968jEN0q0K3yZfLeNj5Ia5OOT+FVJbj3q&#10;pJe7lXknOTk1WkucnrXo3Mki28hPeq00n5ZqE3HvUEs4BxzTHYklm617h8Df2nbzwG9roXiJ5L7w&#10;yo8uKYIGuLT05yNyDnIOSB04G2vAmlyahZyc9PxrKpShWjyzQJ8ux9m/Gj9nPSfiNpcni7wNJbnU&#10;rkG5eKKUNb364JLJgHa5xxggE9cHmvjrUrS50u+ms72CS0uoW2SwzoUdG9GB5B6V6d8D/wBoTVPh&#10;FqC2twZNQ8MzOPtFkWLPD1y8AJADeo6N7Hmvoz4nfCDwv+0d4Zh8U+E761i1t0/c30ZAjnIwPKuN&#10;oLblGR/eU8dOK86NSeElyVtY9H/mW0pL3T4bL8d/xGKY78Vd8RaDqXhPWLnS9Xs5tOv7d9jwToVJ&#10;GcBhnqpxwRwetZLSZz7V617q6MrMV2OaZv55pjuPeovM5qWUicyUwy4qJnPrTPM5pXKJvMJo8zjH&#10;51XMnpSb6VxnQ+E/FV94N8S6brunsovdPnW4iDDIOPvKfUEZH419k/tP+GbP4vfBPTfHOigzzWEC&#10;38ZQ5LWsgHmqQM5K4U+2xq+FfM4weh4NfZv7Enj6HxL4T1rwBqrLcfZQ01vBLyHtpcrImD1AY5x/&#10;00rz8WnHlrR3j+RUbbHx1525R+v9P8/Wo2eum+LHga4+GfxC1vw7KG8qznY27t/HA3zRNnHPykDj&#10;uD6VyJk4Fd0ZKSTWzJ6k/mUvm7uKrb6QyU2xlnfg9ataRdC21jT525WK5icj2Dg1l+ZSNMUBK8Ed&#10;DUspH2/+3xCZ/BfhK5X7iag6n/gURx/KvijdlRg4r7j/AG3QsnwN8PSjkjU7bDfWCWvhXzMZ6jBr&#10;iwT/AHK9WNkpPvQGqHzM0m8g8V3kk27HejfUG/ml3UDJw2adu+tVhJz1pwkAyT0AzTEz279lD4bf&#10;8LE+K9pLcxs+k6KF1C4PIDOG/coT7uAcdwrV2P7bfxMOv+NbTwlaSK1joq+ZcYwd1y69Mg/woQMe&#10;rH2r1b4CaLafAL9na+8W6vB5V9ewHVJ0cAMwIxbxcgckFeP7zmvhvWNau/EOsX2q38pmvr2Z7idy&#10;xO52JJ5J6c8e1edT/fYh1OkdF69RvRWI/M5NLvxUG6nBq9K5BOHzS76r7uKA5B5NUmKxbDmjeagD&#10;04Gglk2+l3Ed6jBzS5oJJA+KlDfLVcGnAnHWqIaJw9LuBqEODTs5FWmQ0PLc0ZphOKTdVCsS7qMm&#10;owc0+kFgpVbJxTC1ANFyWicGpAKgVhUqc9KYE6DkDseD719i2cZ8G/sVySBGjnvdPZm2nqbibAb8&#10;nBr46UM42r988L9a+xv2nUXwz+z/AOGtBVGhLS2dsEB+6I4ixB/75Fedi/enSh3l+RvT0UmfICLg&#10;Y7dqmReajC5Oe+KsRr0r0jFE8KVeiG3FV0GB71Zj5GRSC5bj9qtRKTiqsOKuxkYFAXLCdBViPGOf&#10;SqyMAKeGJqhF1JcjArQtIBgFhzVC1QLgnrWpFLtUE4zWiM3oXVxGuTUW7zGzzj0qq9yXbAPFTwt6&#10;VdyC3GOeOlWFJb5RVdAzYAq7Cu0gY69TVEt2LFpCsfPU1cM+3AHX2qjLKIVwvJp1sTI2Tz3pE7mg&#10;ozg+tW4SIxzVSJWlkWNFZ3PRFGSfoK7HQvhr4h1pjtsTZoP474GIH6DGf0rOdSFJXm7CUXPRI5l9&#10;smQwBQjnJ615x4+8B/2nse1iaSZj8ixgsxz2AFfU+jfBKzt0EmrXss8w5K252IB6ZIJP6VtT614O&#10;8FRboBZiaP5dtoqyTH6kc9u5rzJ5jTk+WjFzfkjqhQlHWTsfFvgr9m/x/wCLpmWLR30eFDg3Gsh7&#10;dT9F2lj/AN81794I/ZG0vRtOjfxHrE95dffkSyYRQ/TLAsR7/LUfxH/aW1zSnx4a0aFIYwfNn1RW&#10;Z/baiMB+Z/CvAfEXxT8VeL5ZW1TXb6SCXBNrHM0cH/fscelbYfCZhiP3nMqafzZ0Sq0rW3PqhPE3&#10;wo+EUcj6W9lLd/xJYS/a7j0wWLHb9CR09q5PxL+1NdTS7PD2lxQwjjzdRBZ/wVWAH4k1802Um3kc&#10;EEkDHH861Y5ePr6V6tLJ8Mpc9dupLvJ/ocs8RPaOiO88Q/FPxN4si8nUdUlktv8AnhGFjTt1CAZ6&#10;dzXPW+WHT6gVRjPAqysmOhIr3adKnSjy04pLyVjinJy3ZdT7wJYn2qd3XjA/OqUcm4getXBFnqw4&#10;rZGDuWIiNgLEk+gq4l7sj+RQPc1mh14AOal3jIA6VQrFxJWIyT36VZikyQB3qgG3HA4rQtZFt0zg&#10;MxGOe1K5JYYCMgE/N7URSFc56mqsj5Oc81LCjSnjnjr2pNdx9C0jMzDFasNwYj5aHavYmsdpQrKi&#10;Ef8A16swzcjdgY9a56keZakPUPGPhSPx14J1XSHeJLhUFzZl+CJF5wOvWvkEvJEzxzBo5o2KSIww&#10;VYdQRX2np8oEhyCHAGCp+YelV7P9kG18VfECXxNrtwbLw/cRpcPpsP7uaScHnflcIhA5wdx9q4nj&#10;aOCjL28rLdevVL13CnSnUnywR4H8G/gd4j+L+oqbGI2OjRMPP1W4RhFjOGWM4w747dBnkivqDVfE&#10;Hw6/ZG8PS2OlxtqPiK6UboTMsl3McHa8x48uP6AewPNcp8Y/2rdE8AaefCPw0gszJAPKa+to1+xW&#10;ykZIhCHDOCeT90HPU14H8Kvhf4p/aA8YSubi4lhDrJqWt3jO+OmRuOd0hH3VPpzgCvLnCrj4vEY5&#10;+zoLXl6v/F+i+5Hppxov2dH3p9+3odZpx8f/ALWvjWGK7mVLG1yzypC0dnYI2CQuAcyEDjcST3IA&#10;4+hfFfirwZ+yV4BGl6PCt1rVzmSG0eQPcXEpXHnTcghMjHy4HYAc4Z4/+InhD9lLwJbeH/D9pBca&#10;28R+z2ZKtI74/wCPi6IIYgnv1J4GAOPhnxR4s1Xxnrt5rGs3st7qFyxZ5XY8Dsq5J2qOgUcAVnRo&#10;SzVpuPJh47R25vW3T+tXdmkpLD9bze77Gr438eaz8QPEVxreu3P2q+lwhKrsRFHRFUdFHp9SSTzW&#10;EJ+T/PvWf5uD36fWlE3PWvqowUEoxVkji5m3dmpHNzV+3m5HNYkcuRzmr1vIBjrVxJbOjtbjp1rU&#10;guMAVzcFxgD0rRt5+B6VujF6nQRXjHjgCrUdzjoeawo5uOKtxTnPWquCRuR3RFS/ajiscT4708XH&#10;HU1ncpI1PtPrk0v2jjriswXFKZ+OtRc2SNL7QDxnrX0t8FvGNn8U/BN74P17E9zbwiLBO1pYMDaw&#10;77kPGf8AdPXNfKv2jHfNanhPxjfeDPEdhrFjJie1cEoSQsi/xK2DyCK8vMMJ9co8sdJrWL7M6KU/&#10;Zyv06ml458OXngfxNfaPfEl4HzHLjiaM/dcexHH1B9K5l7vDDk59PSvqL42eGbP4wfDWy8Y+HB59&#10;7bQGdVUAySw8+ZEwUEl1IPGeCG9a+RWugD1yO3+fypZfjHjKPNPSa0kvMdan7OWmz2OosrvABya6&#10;XT7wEKcmuAtbvaOtdBpt9wvNe3T1PHxCud/bXeQOcVox3XyjmuSs78beua0or/jioqUb6njy0Z0C&#10;3QPepFuR61z/APaH+RTl1AZ61zugyL3OiW496kW4z3rnlvx/eqZb4dmrJ0BnRJcD1qeO6965xL73&#10;zU8d7msJUQudLHd5OM1diueBgmuZius45NX4Lo8ZPFclSiM6OK7OByauxXBxwPzJ/wAawYJwcVoQ&#10;y8CvOnTQ79jotO1m608j7PO0a916j8jxXSaf41kHF3ErL3aIYP6muGil6VcikzjNeTWwtOfxROuj&#10;i69D4Jadun3HokUml60VcFfNP947X/Klm0Ig5hkDf7/X864/Szl+3tXQ2mpXEHAkLj+7JzXj1KM6&#10;TtCWnmdqx2HrS5cTT17x0/Akkgktzh42A9ccU+GJ5h8ilh6ir0GsRygLKm0ng91rRjjVVAUBR14G&#10;K5ZVZR0a1PQo4CjWfNSqXj+JiLZzySBQhU9dx6Cr8VpDZjzHO5+hZqvFcY71WmghkOZWDAH+I8Cs&#10;nUc9HselDBQw6co6y6X2Rm3eqvMSkZKR9Ce5/wAKzxGzNhUY/RSa3mNlGM4h49MGmSavbRMAAx/3&#10;QK2hNrSETzquHU5c+Iro5nUdFubko0cD7yccjFRReD9RlGWEUXPR25/TNdM+uoD8kTH68VgXXjG+&#10;hneNYoF2k4LBjkfnXbTqYmS5YJfM0pxwkfd53IWLwNcMHE10in+Hy1J/mK07TwbaWhY+dM+4cglQ&#10;P5Vzd14n1K5BBuBGD2jUCs6bVL51Ie8ncYwQZDgj6Vt7DFVPimkaSqYZacl/U7uXRdIhA87Yox/y&#10;0mIz+tU5JvDOlheLQ7TkYHmEH171yFjemSMQP95QdpJzVTUTnIwelOODk5cs5s82eOVKVoUoo39U&#10;+Muh6QHAtb6crx+6iUD8MsK8o8dftb3mkRzDRvD0JlB+SW/lOCPdUx/6FUfiJchxjHFeLeObYFXO&#10;M19fl+SYCa5pwu/Nv/gHLLNMVLTmt6JEXir9uj4mMssdpDoWmZ4WS3s3d1/F5CPzWvPdS/a/+Luq&#10;IySeMpoUI2lbeztoifxWMEfga4rxZCEkbj3rjpMqSPevajlmDp/DRj9yf53N44qtP4pv7zpNe8d+&#10;IvFciPrGuajqLp91p7p2I/XFZUbBCSFXJ7kVQV6nR89a61FRVkrGilfVmjHKOMAgd885NWYp2XJB&#10;6+9ZscnbtVhJKhmqfY1oZ8dePpV2Gc5GDWMkmKsxzGoNLI3I5ySMmrKye9Y8M3TmraS5PWi4WNOO&#10;XkVeTn8qyEkwM1o2k5YYNWmRJaGja26zMEf7rccdq93+Hei3EdtEAyOuBg5P+FeE2z4kWvor4Y3I&#10;fT4e4461wY2jCcfaNao46lRwjoeoaTpNxsX7o/GuhtdFf+ORAD/dzmqmlONo7fSuhhYYBx+NfD16&#10;s72OZVpMLXT4bYghd7D+JutWu5pq+tOrzW23dibctWH86ydSsGMpljXcG6gcnNa1HI6VUZODuioS&#10;cHdHN/Z5e8Tj6rTCpU4IIPvXUd854qKe3jnUhwOe4HIroWIfVHQq/dHOAc47+laGjaQ2rXIXkQKf&#10;3je3oPemx6PPNfLbRrkH+M9APU11FxPD4b0xUjXMnRQerH1NRXrtJQp/Ez1aFOM1zy+FEes6rHo1&#10;slragLNtwqjog9frXH55J6knJJ6mnzTvdTPLIxLucnP8vpTK0oUVSj59SK1V1ZX6dAooorpOcKKK&#10;AM0AFKvX1oApfpxSYzb0y6E8IXPzoMY74q7kGuZVijblJU+orSt9X4CzD/gY/rXDUpO94nHUpO90&#10;aTOKiZ6NwdQw5U9xUTtgGskjkbsJJJiqc0o55onlx3NZ01xgnmuqELmLY6Z8mqzAMaaZwx600PzX&#10;ao2RFx3lj/8AVUTwZ/8Ar1aU5FOK5HPSnzWGY89tise8swdwxXUzRBu1Z9za5JOK66VWxDOA1PSw&#10;wY4FcrfWT25O0Ag9q9PvLMENxXOajpgb+EV9FhsVbRmLTNn4LfFA6RdReHdXlVNNlyttK+AIHJzt&#10;ZuPlJz+JHY1zHx2+DaeE7v8AtbSYmOiXB+dFywtpCe/HCnPGe+R6Vhano+S2Fx7+lez/AAn8b2/j&#10;jQ5/CPiILcXQgKI0pybmL8SSXX19georlxKlltf+0sIvdf8AEj3X83qv63Z6+GnHF0/qlZ6r4X+n&#10;p/XY+Qb3TdpJxWNc2m0nAr2z4n/DibwH4geykDSWcoMlpOy8yJ/dJxguO+Pb1rzfUNMKknaOtfb4&#10;fE08TTjVpu6eqPGqU5UpuE1Zo4uWMg9KiZcVtXNkQTwOtZ0sBUniuoyKbdKbUrrUZ60DWglOzTaK&#10;ZVhxGabSZ5pe1AxQcUE5pKKBBRSZ5paBhRRRSEwzRQOTS4oJEpG6UhzQemaVwEzzRxSZGaCQaVwE&#10;pDxS0jdKLgB6U3vS5FISBRcYh7fWu2+CXjc/D34n6Bq7y7LTzhbXRI48mTCN37ZDfUVxBORSEbhj&#10;1BH6VnWpxr05UZ/DJNP5qxcJypzU47p3Pqb9uDwQsV3oPi63Q4mB066YZK5GXiPTjrIOvpXyvuyO&#10;tfcNmP8Ahfn7KnlfLPqsNn5fcsLq36epy20H/gdfDoJAGc/QjBr5vh6rL6tLCVfjoycX6X0/U9TM&#10;4L2qrQ2mk/8AMTIzTD1p1NNfUs8kQ802lJIptJC0EJpjU49aaetUMa3FNJwKcSKYTk0AIxyOKaxw&#10;KdTW5NLQBCM01x8p4yO/0o6UNyrdelFwPuHUm/4S/wDYUSVuJLfRo33Nyc28oB/MRH86+GWI/Gvu&#10;f9mk/wDCWfspazo+BcSxrqFkI36AspdR/wCPivgTUdXFovlR/PcY7chT3r47J6sMLPGUpvSNRv79&#10;T3MdF1Y0Jx6xX4E9/chVaJT8x4bHaszpx6VBaJIDJJIx3OcnPU+5qx1JrpqVnXfO1Y4eRQ91De9S&#10;2sHnS8/dHJqLHIFX7EDyC3qa2w1NVKiT2FUfLHQsZAHAxjgVDczeTGT3PFS5/Wsu+l8yYqOi8GvY&#10;xFX2UL9WcsFzMqMc/WkpWPOO1JXzp3DKKKKCURXGfKkx1xWMx+UHp61tkZyD0PWqpsIw+7JPPTtX&#10;PUg5tWOinNRTuJZRbIcnqen0qfpmlAC8D8PamnrW0Vyqxk3d3GnqaQxmX5F+83yj6ngfzpfWuj+G&#10;miHxJ8R/CmlCPzRearawtH/eUyruH5ZolJQi5PoKK5nY+4P21nHgv9lvw34bUeU0lxY2JVem2KIs&#10;R+cYr892z/j9a+5P+ClOuAWngTRhJy0tzevF67QiKf8Ax5vzr4a9eeT1FeLk0WsGpPeTb+9no5i7&#10;4hxXRJfgJmkJyaXuab3r3DzUJnFITStSVNwEHWkJpf4jTT1pDEzSdqUfeNNpksKG6UGmk5oBhTRz&#10;Sk9aQcc00DG9DTaceTTaQMKaetOpp60IOgUhpR3pG6U2CG0UUUxCdqbT6Z3pDYvrSHpS+tNbpTEh&#10;O2KKKKQ0IeKaaceRTakoO1FHajPNMBDTac3Sm0AFFFFHUAopM0VQH38mADit2xhjECkKORyay3tm&#10;gOCuQP4hVmxuzGdhyUJ6jsa/PKTUZe8fpVRc8fdNT5VPHP4U1sPkHn60nTI7CmnjnNegcNipLYwu&#10;GPKt7dKzprKSMHBDD0HWtdiDxUDqRytYyhFnRGcomG0coPCN+VSraeYP3h2j0HWtCXd7j8aqM2Ww&#10;CM+/FZqnFblOpJrQz7uwK52Nn2NZEqgMVYYI9a6WSCYnIic+4UmsLV4yMuw2MOufSlUp2XMkXTqN&#10;uzZmSxDJzyPamwJuRh+NKspYHPbrmohL5T5HQ8GsKc+WVzonC8bFa5JVsdR7VesLBAqyz5JI4TPA&#10;HvTJo1VlbGRkE0uo61EATFE+7sGAx/OvdwyoxblVe2x5tRyaSijRnvYrdB8yxIOgHAqg2s287bVl&#10;Xd6VyV7eS3EhMrFjngdhVZp8Dg4/pW0syal7kdCVh7q7Z2ElyFbqaaL0DvWHY6t9oQRyY8wdCe4q&#10;drjaTlcfWvXp1Y1YqcdjnlHl0ZqSzRzoVkVZAexXNe+fsfeJlsr/AFvwy85MM6rf26O2cOMLIBz6&#10;bT0/hNfNjXRx6V0Hw38at4H8d6PrW7bHb3A84A8mFvlkHUfwkn8K48fhY4uhONveto/McG4PfQi+&#10;OvhQ+AvinrulogjtXm+12oGcGKX5gB9CWX/gNcA1wfXFfXH7aPgaDUtN0TxVCgZo2+xTypySjfNG&#10;fz3DJP8AEPevkG80+a3JIPmKDgbeTj3r53DRqVaEaqV+/qjrco3swa4IPWmvcZGaos5DYIKn0NNM&#10;prRNifkWzPzUbTE1X8z600uT61adzN6E5fgg8g9c13fwi+NevfB7XRd6dKbnTpT/AKXpkzHyJgcZ&#10;YAH5XAHDfgcivOXcio927qM/hmplBTTjJXQrtan6DeIvDHgf9rjwHHqml3CW+sQJiG5CoLq0cgkQ&#10;zqMnYTztzz1U96+JviB4D134aeIZtF16za2uo8lJVyYbhf78TEDcue+Mg8HFM+HPxN1/4XeIIdY0&#10;K7MMoI862ct5Fyv92VQRuHJ9x1Ffbemav4B/bB8ANZXcYtNWgXLw7oxe2L8ZkiJzmMnAzjBHBAIw&#10;PM/eYF660/xRpdT9T8+3kyTgj6d6Zvx1rt/i78HvEHwd8QNYaxD5lpISbbUYEY29wOeAxA+cDGVP&#10;I9wc1wTFhwQa9OLU480dUSSGSmNJUDFgeh/Kmtv9D+VPlY9CUzfWjzPeq5V/Q0nz+ho5WFywZT2P&#10;/wBeuy+DvxEk+F/xL0PxArsLWCcR3SD+K3fiQe/HzD3UVwZLeh/KkYkKc9O/FRKHMnF7DTPtn9un&#10;wDDrHhzQ/iDpgWZbcLa3csXzCS3k+aKTIHIDEjOf+Wgr4u8wEZHrX3f+zB4ksvjj8ANT8D644mud&#10;PhbTJtxDOYGX9xKMk8r0B7GMV8LeJNAvfCPiLU9E1CMx3un3D20wwQCynGQCBweoOBkEVxYS8eaj&#10;LeP5dC33IWk44pnmYqDcT2P5U0sf8iu+zILPm80ySUiNyOoUmogT7/lTZGJjb1Iosyj74/aiJ1X9&#10;kvw/fsCWX+zLn3+aML/7PXwiZSa+6fjex1n9h7R7iIkhNO0qQ49FMQNfBu/r1/KvPwS/dyXZscix&#10;5mKPMqvk0u7Fd9hFkNmgyYqDeMdaN4phexMXxzXoPwI+HUnxT+KWiaE0TNYGT7TfNjhbdMM/ODjd&#10;wn1YV5zv4I6mvuP9ibwRa+BvhxrfxC1gLbNqCExzS/L5dnFklskD7zbjnOCFWubE1PZU21vsvUI6&#10;syv27PiTHaw6J4D06REAxf30UTYCoPlhjIU8chmxj+FcV8fh8e/uetbXxF8dXXxI8da14ku2YyX9&#10;y0kaMT+7iGBGnJONqhRjOOtc+HzVUKXsqaj/AFcTdyyH9adu71WDU4PiugksB/Wkzk8VD5maA+DT&#10;Qi0pzUytxVRX4p6yZFMllncKXcarh804ORTIJsmnA1Erlu9KHoE9SUHmpAT61CHFLvxVITRLkCjO&#10;ah3475qRTxk1V2SPBxSluKZvApDIDxQwsKWpwNR55pQwpXCxMOKniOaqhqmibAp3sLlOp8BaR/wk&#10;Hjbw/pmzzPteoQRFfVTIu79M19I/tv6qHu/CWmAEbVuLpjng52IP5GvHv2Y9H/tr42eG0ZN6Wzy3&#10;bf7PlxsVP/fRWus/bB1j7f8AF/7J8wFhp8EWCeMsWckc/wC0B+FefP38ZBdk2abU2eKquMH2qZO1&#10;V1bOKnjr0zAuJzViL0qmp49qsRyUAi7HxVlHqkjE1aixjmgdi6nzD0+tTpgVVjOeO1WAQBx1plJF&#10;2KUKKmWYucDNUYwWIAzk1ft0UEE53D071SVyJKxYggLnc3A960IgBgCoYUZmCYJdvuqOp+g712/h&#10;j4T+KvEM37rTJbBBz5uoq0C/qMnp2FOU6dJXm7Iz5XLY5+LaFHr0zUiuzOIo1LyMeFUZLfQd69r8&#10;Pfs72kMKya5qUtzPncVsyEQD/eYEkflXRS6z8P8A4dxFoP7OF1DwVtVSW5P1I5zx3NefPMqbfLQi&#10;5vy2L+rvebsjxzw/8KfE/iJyY9PexjH/AC01BWhU/QEZP5V6X4e+AdnaQrJrGoS3Ew5KWpCRj8SC&#10;xH5Vna9+0I7BF0TTtqsP9ZqA5/BUb+tcFrPj7Xtdlke71O4VH/5d4ZGjix6bQefxzWdsfiN2qa/E&#10;d6NP+8z3CXWPBPgSLMAsUuIvl2WirJOfqRz27muX1r46yMVGjaaqj+/fDn/vlTx+dePQAk7uBnqc&#10;VaB4I7VpTy2inzVG5PzJeIltHQ6HVPGut63IzXWozlG6wxSFI/ptB/nmsYnfnAAyc1WEmOB0qe2U&#10;yTRp6mvThCMFywVl5HNJt6yJr/Q473SyCgLsCW9814f4o0BtCv2UAiJjlSf4favouM9+lcZ498NJ&#10;qVlIQoJxn8a9rDzVvZv5HGpOMrni1vKAgq7Dccjmsq4jksp3hkUqynHsant5do55NdLVnY7LJq50&#10;ME+QOauo+BnNYltP+FXkn471SZk0jTil2kGrCT9c96zEkJxirMbZFWZWNFHUL705XJI9apIwx3q5&#10;DJgcY/GncLWLsUbfeb5RjoanDluF5qirO55YmrkIwvfNNGbLCKqKNxyw5wKnEjLjBKg9QKr42pkk&#10;Z/WpBl2AX5gOCabGSSqxx5WN/v0rR0m2uddvo7G1tpJrvGPKiG4H3z6D9K0fBvgbVPGd15dkhitF&#10;/wBZeSgiMc8gHHLe1eyvN4Y+Dekqi/v75xjgIbqbJ79MLn8K8PHZlGhJUKMeeo9kunr/AJb+hvSw&#10;7mueTtHv/kR+Evh/p3geyOqa5PC90vLNIw8mE5425AO73/KvOvjj4u1D4i+B9b0nQZ7nTVNuXR4n&#10;aOWYqeUbHRW6Fe/fjiqHiPxvqHi27DXsoSMH5beMny1+gyeffrWz4D8GXPiXUlljLx6bGMyXONu/&#10;/YTqCf0H5V5McN9Xf13HyvNarsvJL8vw7lzqOovYYdWX4s+R/gX8DNb+NHiFYIYpNP0O2df7Q1GR&#10;CFjAI3RxnBBkweB26mvrH4n/ABZ8J/sseCYPC/ha2t5deMQ8izUK21iB+/uiCCS3J9WPoOk/x3+M&#10;ujfs0+E7fQ/C2lW0Ot34eS1t44ALeE5G+WXBBLHOR1LHOeBX5/6zrt94j1S61PVLybUL+6fzJbm4&#10;cu7t9T2HYdug4rrp0qudzWIrpxoL4Y/zeb/ryXVjc44OPJB3n1fYv+IPEmpeKtZutV1e9m1DULlt&#10;0s87lmPoOegHQDsOKzDIfWq4kOOtHm5r6jlSVonCndkxcmlDEVW8zFAlJNKzNLmjHLVyGbBrHWXF&#10;WopulUo2JZvQz1ehnPrWDDP71ehn4zWiMzehnPrVyK4x1NYUU/Aq3Hc8UmUjaFyCetO+0571kC4O&#10;PSpEnPrUM0Rqi4x3oNz71lm4I6mmG696g1RpG6IJ5qFrv1zWc1171A1171LKR9Hfsq/FxdB8QP4S&#10;1Ofbp2ptm0aU/LFcf3eTgBxx6lseprkv2kvhifht41a6sofL0HVi09t5anZC/V4uAAMHlRz8pHpX&#10;i326SGVJYZGjljYOjocMrA5BB7EHBB7V9reFNS0/9qf4H3GmX0kS+JLLEckhxmG5Qfu5h94hXxgn&#10;v84r5rFp5filjY/BLSf6S/r9Ttg/a03T6rY+QLW7IHU+mR0rcsL3biua1DT7vQdVu9Ov4Htr61kM&#10;M0LqQUYdRz+ntVu1usd6+upWaTR8/iH0O4tdQwvXFaCakAv3q4uC/wAdelWDqhVa7lY8ad7nWjVA&#10;R96nDVAP4s1xA1khiCaDrW09aehnY72PVQe9WY9TBH3hXn6a17irUWue9Llix2Z30eojP3quR3wO&#10;MNXBQa0DjB5rQh1ckdcVm6SYaneW97k9TWta3OcVwNrqpIBzXQWOoeYo5rgrYeyuK52ltPnHOK1Y&#10;JOBzXJ2d2GwMnitmC7yBzxXh1aTRaOghlq9BL0rn4bjpzWjbz5715tSmUjpdKmCTDJrejbgVx1rO&#10;VdTmuosrgSxAjOa8XEU7O5hU913NBTkc8it/Tr4TqqMCHx+Fc6jVpaOxN6B22mvJrQTi2e5lmIlT&#10;rRjHaVkzVnvo4ZvLfdn1HSo7myjul3qwDeoOQaoasf8ATG/3RUEF1LbHKNx/dxwa540nyqUXqetV&#10;x0faTpV43jf7guLaW2b94gAPGR0NVJT83PFb0GpQ3Q2SgKT1DY21WvdEDkvbnBP8LHj8K0hV5Xae&#10;hzTwSmvaYaXMu3VGPuxWXrMH3ZgMfwmtSRGico6lWHYjFQ3EYmheNh94dK9CEuWSkjz4ycJanNFs&#10;jio2bC0SZjZlPBBwarvIOa9eKudzdyKWYwt5inDLzVm8mMkYfHVQeaoNiaVY/U80/U7oIhAOABgf&#10;StuW8kup5+Ia07nJ+IZN249K8l8YIHjkxjNej+Ib4BWya8u8SXQk3DNfZ5fBxjc85s8R8YW2Xc96&#10;89uBiQ16l4uiB3tjg15peRYc16MlqdVOdinn0p6tzTG+U0A1i0ehCV0WEkyOP1qykuAOazlYdKsI&#10;4HvWDVjqi7mhHLnvVqOSsxZR6YqykmBmoZomakM1XYpfesaObnvVqObis2arU2Ul4xmrdvOQRg1i&#10;xzZFWobj607kvU6uznEm0k4xXu3wt1IfY41DdK+cbO78tlJPFesfDPXVikCbhnPSia548pw1oXR9&#10;U6HdeZEATXVWsm5a818L6n5iKCa72xm+TrXwmMpOEmefszZVuKeGyKrRvgVOpyK8dou48HNLSZpa&#10;gq4UsYLsFUZY8YpORjjrWvp9mLVPNlAD9eewrOpPkR1YahKvPlWi6vsPhgXTbYs3L4yT6+1cTqV9&#10;LqN200x74VOyiumvrw3UuFyI1+6PU1y13t+0y7eBnpWuEhZuUtzvniIzfsaXwx/EhJzRRRXqGQUA&#10;ZoAzSgYoGJilAxTqSpuAUUUUAFIT04zTwKbnGaAsT2V8LVWSTc6nkAdqJtaxwsWB7mn6fbpLI+9Q&#10;+0dCM1ZuLOKQEeWoyOqjFYNwUtUcFTkUtUY51QTyiPy2Vj3zVG7lK5OcVpHTo7Vi6Elvesu+j+Vy&#10;eRg120+W/unFPlv7pRiv0kJ2OGwecVdhn3Zz+HvXDLO9ncb04wxyOxFdJaXPmIrgnBGRntXa4Joc&#10;6fs7dmdDG4xUm7jIrOglJHWravxXHKNiCQnPWoZFz0/Wps5FRtSRO5nzwbsg4rJu7ENntXQOgqtL&#10;CCK7KdRxBo4m/wBMDbh61gPaz6bexXlnK1tcwOJI5Izgq31/p3zXodxZhs8Vj3mmhudo617FHE6W&#10;Zm49Tv1GnfHHwHLZ3KpBqsAxuAG6CYDh16nY2MfTI7V8xeIdDu/DmsXWl6pCYrq2co3Xaw7Mv+ye&#10;oOK9W0DUrvwdrEeoWZyV+SWI52yp/dI7+o9+a774m+BLH4q+F4ta0cBtThi3REABpF6mJ/8AaHYd&#10;iT61zYTE/wBj4j2cn+4qPT+5L/L/AIfoz15r+0aPOv4sVr/eXf1Pkq90xWJKgGsK704gn5a7a70+&#10;40+Z4pI2jZDtZHBBBBPB9DVCa2juB6H0r9DjLmV0fPnAz2hUniqMkRBrsr3SsE8HFYdzY7STiruI&#10;wyMGkq5LBtNVnXBp3GRHrSg8Uh69ajeeONsNIgPpup3tuVZsmoqNZVbo4/OhpUQfNIqj1JobVr3H&#10;ysduAySQB3J7Uu4fWua1jVzdMYoTiIcFh3NaGgXTT2zRMSzR4AJ7iuCnjadSs6MfvN5UJRhzs1d1&#10;AYUmKSu85mh24UbqSko0DQUnNNNLuAPNIzDHFIkD06U2lLZHNNB5oAdTDTiabQMQnFGc0hpKe4xS&#10;KQ9KKCRjpSEfUP7EHjcwavrnhOZ/kuV+32uTj51wsgH1BU/8BNeMfHfwV/wgXxX8RaXHEIrR5/tl&#10;qFGF8qX5wBwBwSy/8BrO+FPjBvAPxF8P65uKQ2t0on294X+SQf8AfLH8QK+i/wBuDwWt3pugeMLV&#10;d3lN9guHQZBRvmiYn0zuGf8AaFfIy/2HO1LaNeNv+3o/5ntxX1jL7dab/BnyKc9aQDNOJH6U3OM1&#10;9dc8Ua1IeKCQe9Jn05pBYbTT1NOJpjH0oAaetMNOJ9+fSoppFhQu52qO57+1DkktQ30Hbh9foKaW&#10;B6c/Suev9akuGKQlo4x3BwTWf50i8iRwfUNzXj1MzpxlaCujtjhJNXbsdRd3sVku6VsHP3RyaqLr&#10;1q6E5cf7JXk1z7MznLMWb1PWmZI6En3zXFPM6rl7iSR0LCQtqz75/wCCfHiQax4S8Z6VwsdvfRTq&#10;CRuPmRbWOP8AtmK+KPEeiroHiXWdPMZU2l7PB8/3vlkYDP4AV9Kf8E49WEHxB8X6Zgf6TpkVyD/1&#10;zl24/wDIv6V4h+0vpj6H8fvHtqH+VtUe4AHTEoEvH08zH4V8tQrNZjXc18Si/wBD1qtPmwlNR6No&#10;4ZriNTywzTt2QCOQe4rIPzHHUnitSFPLhVc5Ir3adRzex5U4KCQ41aspeHTn1FVaQOyMGU4Irto1&#10;PZTUjCS5lY03cLEzZyAM1jsd3zHqaszXjTJjaF9cVVJrfFVlVaUdkZ04OKdxjdaKD1oriNhlFBoo&#10;Ehpph604nFNNAxO9NPWnU09aAGdjXsH7I+hDX/2ivBkRQutvcSXp2/w+VE7A/wDfQUfjXj+ePTtX&#10;05/wT30Uaj8cb6+P/MO0eVx9XeNMfq35VwY+fs8LVl5P/L9TowseetBea/r8Cx/wUS1v7f8AGTR9&#10;PDBk0/R0JUdVeSVyc/gqH8a+Vya9r/bL1j+2v2j/ABc2Ri1aCzXacjCQpn8ckj8K8TpZfD2eEpR8&#10;l+Ov6jxcufETfmxp60Gg9aSu85UIaSg8mkqRiHrSUrdaSgBOhzTacxpppksTNNpT1pM4oH1E7mgf&#10;dNGeTQDxQJje9NpxODTaaBgeabTicU00kAU05p1MY02CQUUUUwsBOKZ3pScmkoCwtNbpS00nJpMd&#10;gooopAhG6U2nN0phOKBi0E4FNJzSUIBSwxSZFI3Sm0AO3UbqSigA3j0opMUUAfpGiD2x6Go5NPjm&#10;OQPLPqKkjGasoeOelfFNKW597zuOzI/s/AGeAKBbA96mBBNPxVWM+ZlVrQHpUL2h7VojAq7p1kLl&#10;yzAFF7eprSMXJ8qE6lldmLb+H5bobn+WI9+5+lXo9GitgAke4jjcwya6UxZ74HTAqN7dW9a9ejCn&#10;S1tr3OR1pSOfe0Y9OB7cVk6xYxG2la5jXygPmbHNdi1mpB5Nc54riIhaEfdwCa6K+JUKTbVx0rym&#10;kmeUX1qguJDbrJ5Wfl8zqfeqRhf+6R9a7CbTuSADjJqudL4xtzXxL1dz6RSMOFC8KnaT2qne2jSA&#10;7UrstO0rcHBTjPFTPooOfkAr06b5oq5585KMmeTXljLuPyEVS/s6djwleut4cDE/JmmDwwB1Uj8/&#10;8apwRHtUjyJ9IuSwYJgj3pfsWpgEByfq39a9fXwyp7fof8ad/wAIsD0GfwP+NXDmh8LsS6qe542d&#10;I1SQ/wCtYfRq0tM0a/mYQzkEMMBjzz716svhYHgoT9M1MnhcAfcI+ua6KVWdOfOmZympKx7z4Usz&#10;8Xf2en0O7ZX1CO1NkXbHE0QBibJz6Ic/Wvko+CLpGKSFo3QlWXIGD3H55r6e/Z3vpdH1u90iRz9m&#10;u4/MiDdpF9Pqp/8AHai+JXghNP8AGF5LHGqwXZFyv1b7w/76yfxp5biI0MXVoPSMveX6mFZv2cZf&#10;I+Y3+Hnnn95Gjn6VXk+FETjJ8xPYMMfyr3//AIR8McbV/CgeHx/dH5V9BN4ep8ST+RxKrKOzPnO6&#10;+GMtmVP3kP8AFuBx+lRx+AsrnZ+tfSFx4ZjngeI4OV5+v51z48OooIJHB9K8XEQhCX7vZnVCq5LU&#10;8Q/4V+T1Xj60q/D0Z5QH8RXuI8OpnAwT7Cn/APCOqpwwKn3H/wBeuYvmPEl+H6Af6tfxwf6Vs+Ft&#10;J1LwZrlvrGi3UthqEB4khkI3LkZRh/Epxyp4NerDQIQcFsfUGnHQoRx978KT1VmLm7Hrvh3xX4b/&#10;AGgfCz+HPE2mxDU2iLS2rx/KGAwZbdjkgjPHcZ7jNfOXxT/Zhu/h5eyXESi+0N5NlvdgjevHCygA&#10;Yb3AwfbpXaQaSltLHPA5jliYPGycFGByCD2IPNe6+A/iFB4pt/7G1ry3vZVMe4j5LpcHPAGAcZGO&#10;/t0ryZU54JudHWHVdvNG6mqmktz4YHw6RScxKT9RT0+Hkef9Uq+/+RX1d8Qfg3H4faTUNLQvph5a&#10;IEloB9ScsvPXt+tcGujwjBzx6c16dGrGvBThqjGTlF2Z4ifhzG3BiVvwzTG+GsWP9Qn5Af0r3Y6P&#10;ARyM0xtHgPAXBrezJ52eCSfDaMdYE/Q/0qL/AIVrHkYhUe4A/wAK99/sOIn2+n/16P7EhHTP60ah&#10;zs5H9nJz8LviPbXT5i07UENldgEkAMco+O+GA9eGaur/AGu/gpDceJrXxfaW6+XfgW95tAGJlHyv&#10;jH8SjBP+wKSTQ4mU5OPTrXv9hBH8TPhg1jdOJLryvJeQ8lZkwVb69D+NeTil9XqwxC22ZvTk5pxZ&#10;+fg+Gqt/yyGPqKcvwzj7xKfrj/Cve5vDS288kbqUlRmR1IPDA8j86b/YCjqR+R/xr1DLnZ4SPhrE&#10;P+WKfpTG+G8YP+pA+le9f2BGe4/I/wCNNbw/GVJyM9qdhczPQ9b0EXH7F8WmMobbo9uoz/syIf6V&#10;8XzfDsDgJj3GK/QjS7WO8+AUls4zGunTRjP+wWC/yFfOUnhgMTx7968rBae0j/eZ1Tex87S/D6RT&#10;lf1NVpPA069OPoa+h5PCwJ+7+n/16rS+Esj7v6f/AF69LQz5mfONz4VvIc4CsPrWZcadcQZ3xkAd&#10;819IXfhENnCH8v8A69YV/wCDl2kmP8x/9eiyZXMzyPwB4Hv/AIheNtH8NWAK3OoziIueBGmCzuT/&#10;ALKqzfhX2Z+2V44sfhd8JNI+HeiZtZNRiW38qIY8uxiwGyRgZYhR7jfVj9kH4R2+kX2qeMbqFfNA&#10;axs938I4MrDnvgLn0Br5p/aN1+6+JfxS1nXAzPZK32WzU/wwR8L9Nx3P/wACryZR+sYnlW0PzNr2&#10;XqeRrKMY709ZKhkhaFsEYNIr16PLYSdyz5mKesmarBwe/NPBpCJ9/FG/FQFsUCQigCyJW79KcsnG&#10;Krq5PWnginYehaD08PVdKeDQZsm83FL5lQk4oB5oJJxJTt+ar5NKGIpoGWVIzT95xUCtSs4xVrzF&#10;Ym8ygNzVffT1fIpgWA9KGqHJpVJNSBYWpkPK59ccVWUmp0OBz0+uKVwsfSn7EGj/AG34jaxqLJuW&#10;x03aGz91pHUD/wAdV64L486v/bPxl8Wzgkql6bdcnPEYEfHt8pP417f+wzpf2Tw14u1l41CvcRwL&#10;MeOI4yzL+G8fnXyzqWpf2vq19fbdv2q4luOTkje5bH61wUnzYqpLskipaQSBR0qxEMHmqqNkVPGa&#10;9RnMyz2pyHmoQ4GMnGeBmno4znPHqaEBfRhgVYjes9XyVUcsxwAOSfoBXp3hL9n/AMceKRBNHpLW&#10;FlN/y9XsixYBB52E7z/3zUTqQpq83YpJt6HFxuMAnj3P86sxZZwoG5j0Uck/Qd6+mPCf7JekaZP5&#10;/iDVpdYGMm3gjNsnfgkMWP4EdPeunHjP4Y/CATafYyWtrdLnfb2SPPKTk8M/OOc9WrzpZhBvloxc&#10;35bG3sn9p2PC/DPwM8ZeIFikTSzYW79Jr2RYxj3Xl/8Ax2vVPDH7Mdpb24k8QarJPOOWSwbZHjng&#10;swyfwArA8SftV311HLBoekJYEkhLu5lEj4558sDAPQ8k15b4k+IPiLxjt/tjVZr1F5WLiOMHnnao&#10;A79/zqrY2tu1BeWrJbpx8z6Uk8SfDP4ZS+RCtmt/EDxb2xmnJ5BG8A89Rya5nxD+0wXAXQNLCnvJ&#10;qX4/wo307+vFfPkJ6YUY7ADpV2BWZcNkDrW0Muo356jcn5szdaW0dDr9d+JHiTxNM7XWqXCxvwba&#10;B2ihIz02qeeuOc1ixpsGCQSe2OKrxAL0qyGGAe9enCEaatBWRzybe7Jw+0DJ6dhT4nMrgtwKqggt&#10;k1YjbDe1WTY0VIAA7U/zMpgVR87cwGeKsIcnA6UhJEyA5HNaGlDdc5PYGqMeKt6VMq3JUnDMDget&#10;XDdESu4uxuZ2haZKizxsjLuDcUjOD0NIHHQjOa67dTjaPIfiP4Re3mN1EmdvUD0rz+Juck4PSvpL&#10;W7BNQsnQqN23j3rwHxRozaJqUi7SImOQT29q9OEvawv1RrTn9lkUMnAq/E+QKxYZsAHNXre4LfSm&#10;tC2bEL1ehcYxWRDLwKuRydOaszZpKMACrEfXBNUo5d2KsBz1FVoTuaMJAAIq0kpA4BPsBms23mHT&#10;v6VqaVpl5rd/DZafbNd3cxwkK4G76k8Ae54pOSgry0RFm3YTzduC2R14616z4B+Cl3rJjvdaD2Wn&#10;ModIEfbNJ0IJGDgH8/aun8FfDDSvh3p51/xFcRyX0CiUyPny7UkdAB95u2cfQVxfxD+MV34r8zT9&#10;M32OkPlGc8SXA465GVHHTr6+lfN1MdXzCbo4DSK3m9v+3fP+tFqd6pQornrb9Edn4u+LWk+EbR9I&#10;8NQQyXMR8vckWLeI9D0xub6ceprxW81O61a8e5vLmS5uXPzSyHcxHp9B+lZ5YNgdq9B+F/wtl8Yu&#10;l/fgxaIrcsGwbgg8qMHIHq35eo7KdDCZRRlVk9esnu3/AMHsvn3MZTqYqSil8uw74c/Dq68azC6l&#10;LW2kRuUeZSFZyOqoMHn1PT616b4w8e6d4DsP7G0iJBfxoAkSp+7gB7se5xk49etUPiJ8SLbwfZ/2&#10;FoOxb2NBETGPltFA4AGME47du9eKtcPO7yyMzyyMWdmOSSepry6eHq5tNYnFK1NfDHv5v+temm+s&#10;qkcKvZ09ZdX+iOc+OHhq4+IfgK9vPmuNY0pjepLI2XkX+Nc9eh6e1fJKyB1VgMA84r7p0+QKC7ru&#10;jJEZH94Hr+ma+Ofin4WPgnx5qmmqjJZmQz2pbvE3OfwJxX1eHdr0l02PGk7Sv3OcMlJ5mOtQB+Ac&#10;9aC9dVikybzM0ob3qsX5x3pQ3vSsbJltZMVPFLzWesnPWpklwaBNmtDLirsE2B1rGjmq1FNQTubc&#10;U9W45uOtYcc5GOatJccUmWjWFxx1p4uSBwayftGe9H2k461DNkar3RbvUZucc5rMa5OOtMa4PrUM&#10;0RoNde+Khe696oNOfrUTXH4VJZeafJr0D4G/Fqb4S+PrXVWZ30q4xb6jAmWLQk/eAzyynkfiO5ry&#10;5ZsnrViNixGDjvms6lGFeEqc1dPRkObg+ZdD7D/ay+F0Or6fa/Efw8scttLFH/aBiwBJG2PKnxjn&#10;rtYnnGzjg18vxMwwf1r6e/Y7+J0Gu6Fd/DbXAs0flSNYJKeJIWB82A/7uSRnsxx0FeL/ABf+Gk/w&#10;r8c3mkNuksGzcWE7dZIGPH4qcqf93PcVwZRVlQqSy6u9YaxfePT7v62OfHRU4rEQ2e/kzkhcMoxm&#10;op71gMZpJGHYg461RuXINfWWPnm7g1+4fgmkfUHz61RkfDZpjPnmgDVj1Jqsx6k2awVkB61Zif0N&#10;AHRRak3HatK31Fv7xrl45eBzWjbS5xzTJOvs9RYBRurpNH1TDDcTiuCtpsY5rb0+5Kkc59Ktq6sy&#10;GepWF3wMNnNblrMSOtcJo2oeZGoPUV1mnT7h1rxcRS5RJnQRSt61ftbhhwTzWTE3AqzHLtxXjThc&#10;1TOit5ycHNbWm37QtyeDXJ29zkCte2mBA5ryq1K6sxuPNodxbXKzKCD+daukORfxD1z/ACNcPaXb&#10;RHhq6TQNRL6lbg9zj8xXgYig4xbRthYuFeD6XX5m9rPy3a+6f1rPZ8Dmp/Es7RX0YA4Kf1rJ85m7&#10;1x0YN04s78Yn9Zqev+RYlcOepAq1aavLaEL/AKyLuG6j6VmFj60b8Vu6cZKzRjTqSovmg7HUpc2e&#10;rAIcbscAjDD6Gs290KWDc0B81P7ufm/+vWMZCvzAnI6c4xWlY+J5bfalwPOT++OCB/Wub2NSlrTd&#10;12PU+s0MV7uJVn/Mv1OT1yIxTiTGNww3+9WBcTbTzxXrGpabp3iuyO2TLY+WWP7yn6GvMPF3hbUv&#10;DiSTsn2iwXH+kxgAD6r1H16V7OCxVOpanLSXZlTw06cLp80e6OdutTa0kEin5lORVK+1xLuImNy3&#10;bHfNYur6qBkZAP1rhtR8TNYSMyk+X/Euete9TcIzTkebVpua03NnXNR37gDurz/WrsMGPTFaGoeI&#10;EuofNjkDKwyCO9chqd0z7uc5r7eklGC5TyNb6o5fxE5uCfWuG1G1+YnHSu41BS5zXO38OQxxzVNG&#10;sXY4u5jKN0qEttrW1CLBxishgQSD1rFo7acxQ3NSq9VicU9WrBq53RkXEarEcnFUkcVMknasmdEX&#10;cvpJVhJOKz0kqdJMCs2WjSSQjHPFWEn54rNWbgVMklSytzagmwPf3rpPDuuHTr2N1J69BXGQzcZq&#10;7Bc7WBx09KW5LifXPw78Ux6hbxnf83FeyaReiSNcHPSvib4c+LJNMvI0LEK3HWvqLwn4kWeCM7+S&#10;BXjY7D+0jzI8qrT9mz1mCUMOtW0biub0/UFkX72c1sxT5A5zXyFSm4szRfDcUu7PFQI2RWnpVl9p&#10;cSOCIh/48fSuOclBXZvSpSrTUI7sm0qx3BZ5B/uq386bqmoCRjGrYiH3jnrUmsaisEbxIeg+cj+V&#10;cbcXj3DHd90cKM9Kyo0XWfPI9Wo404fVqL0+0+77f16dzQudVUKVhOSeCR0H0rLJzknkk9aBjFFe&#10;vCCgtDnhBQVkFFKvWlqrliAYpaWkpDCiilAzQAAZpQKWigdgpCKWkzQMls7j7PNuPCnhj6VqnDKG&#10;Byp6GsQipIrqa3H7tsD0IzWM6fM7o5atLm1RduIcqenrXO62fJiZBje44+lasupTOCPlU/3gOax7&#10;mIyMWZixPXNb0IuL945lQd7yORurIAk44q5paFbQA9VYir11ajnipLK1xanI6sa9ZyVrk1/hGxzF&#10;T1q3HPkdapPFtJqPeUapcVI4UbKzcdafvBFZcc/HWrUc2a53CxRYJB9ajYA0qtnvQ3tUiIJUyOKq&#10;TQbhyKvsOajKgitoyaEYN1p4YHAH5Vq+BvEz+ENRaOYs2mXDAyjk+W398D8s/SnSRj0qlNbBwQeK&#10;3ny16bpVNUy6dSVGaqQdmi78YvhlHfRyeI9LRHV18y6jTGCMf6xQBznv+frXgd/ojRksi4zX098P&#10;PEgsmXSLpv8AR2OIGPRSf4T7H/PWuN+J/wAO/wCwb1r20j/4ltw3RRxE/wDd69Dzg/hW+VZlVwk/&#10;qVd7fC+67ev/AA3Y7sXRhXp/W6C/xLs/8j59lhZCVkUkVnXemLKCygV6DqGiq2cDk+lc5c6W9sxK&#10;jIr72lXjUR4Tujg7vSiCflrIurEoGOK9DltlmGHXafWsDXLAWtrNJjoMD610SmoRcnsikuZ2R5dr&#10;l+/ntDCxRV4LL3rCdcnJ6+uc10N5pxySQSe596yprUqTxXxVatKtNyke5CCpqyKQdlI5P4cUruX5&#10;bJ+pzTmjwelMKnFZXNFYaOuTn+laOgT+VfbWOBIu0fWs7GKVCVdSDgg5FaUqjpVFNdBTjzxcTtsY&#10;68Giq9ldi8tllz8x6j0NTHP/ANevuIyU0pLZngSTTsx1L2qPmlyaomwEUlLniikFhOlJnnilPSm0&#10;wsLmkNFBOKQxppDSkZ5pKAEOR3pKdRii4DCpZSBnkdvSvt/wLt+P37Lc+iyHzdVgtmsCXwMXEODC&#10;2TnG4CPJ9zXxEDzwSPcV9HfsS+Mv7L8b6x4blcLDqtuLiBMcedF1AwO6Ent9yvmeIKMp4P29P46T&#10;U18t/wAPyPWy2oo1/Zy+Gas/0Pm2RGjkZZF2uOGX0I4/+tTHIRWJIUAck9BXpv7UfhWP4d/FzWVI&#10;8u11Fv7RtQBwwkJLjr2cOK8MvNRlvmy3yRdos8fnXc8ypOhCrDVySaXqupzfVZqo4S6Mt6jrgJKW&#10;3Hq/+FMste2JtuVLN2dOp+tZTdetNYcYHWvI+vV/ae05vl0+47PYU+XlsbNxroIC26M0jED5hxWj&#10;PcJbxl5CFHGfr7VmaFaxsslyw5B2r7VW8Qy+ZerGDlY16DoD616qxNWFB16jvfZdFucns4Sqezj0&#10;3JJ/EIHEEWeesgrJu7ya7fMjk/7I4H5UxgQemB/OmHrXjVcVWr/HLTt0O+FKEPhQykbpS0hGa5Wa&#10;jaaOKcRSEcUXGe9/sMayNL/aI0qAuyLf2V1a7R/Ewj8wA+37sn8BTv279FbSv2hb+5KKkeo6fa3S&#10;bT1wpjJI+sZ/KuF/Zy1g6F8ePAt35vkqdVigdz/dkzGR+IbH417z/wAFFtALeOvB2qLHtW406a1e&#10;T1KSBlH/AJEP515Ek45lC32ov8DtT/2SV+jPkOxjDzbjzgZH1rQIzn3NMjjWFMKPxp26vpoR5FY8&#10;OcuZ3Epp70ueaYTmtCBO1NIxSk01jlaAGmimk0maACkJxSHrSHpQAhNNzig8Cm0riHZFMJ5paaet&#10;FxibscYznivtj/gmxo+6fx5q3XAtLMDHIP7xzz+Ir4kJ2mv0I/YYiXwn+zd4m8RSplXvLy7z0ykM&#10;Krj80f8AOvEzmdsHKK+00vvf/APRy6N8Qm+l3+B8RfF/XR4j+LHjPVFBC3WsXUgGc4HmsB+grkd1&#10;DytOxldizyEuxPUk85ptezGKhFRXQ8+T5pOT6iMaQGg9aAcGquIRjQDmlc5FNXrSuMRqQZIpW70i&#10;/dNAhpOKM8ZpCaXqKL6DGE0N0oIobpRfQQ2kOcUtB5FADKKKKaARulJSt0pKS3AQ9KYRmnt0ptNg&#10;FFFBOKAGUUppKYBTe9OpnepAWiiikAxiRTKe9MoAKKKKAEY0lB60UAFFFFABRS7aKAP0fRsVMHyK&#10;z1kIHpUgnA6nFfHH3jVzQVhUi81QSQnoc1OJeKCGi1kHIro7OMQW6L3IyfrXPadE09wpxlF5JroN&#10;/TNehhobyZy1XfRE+8ZoJ4qDfSeb2zXdynPZkxfJxXO6wBNcTKfTArZ83DDniudv5/Mu5SpyN2M1&#10;y4qPuW7m1JWlcxyoBIIGaNikHgU++ARvMHf731qssoPJ6V83KLjJo9hPmVy9ZIhm27cgir4hQfw4&#10;rJsrjF0gFaLT8fpXbR+E5Kq94kMaH+EfjS7IwOFANQ+Z70eYfWulM5+Un2r/AHRRkDsBVfzTnGaQ&#10;yH1pk2voWlkx0pTMe5qkZuOtAlyetPQrlN7QNafQdYtL+POYZAzD+8ufmH4jNey/FiFLjw3batEP&#10;MWBgSy/883A5/Pb+deALMOO9e8fDW7i8afDaXS7hg7wo1o5PJUYyh/AEY+lebi5OjOniF9l/gzSE&#10;VKLg+p5QNbhOMK/4Uv8Aa8RxhXP1xXP3CSWd3PbyrtnikaOQZ6MpwaI5snr0r2VXkczoxR0D6wgz&#10;iLt3NZLNuLHOAecVAZh1JxQJBt759KlzctxqKjsbGiypvcNw5+7mtWWJLgFZAGx39K5SKUlsqSGH&#10;PHauhsbo3Furseen1relJS90wqxa94hm0sqT5cnHo1JFpGcF5T9BVxpMEc01pcHA6Vt7FEe0lYa2&#10;lRPwuRVO4057cH5S0fXK9K0RLxTlfHT8u1TKkgU2tzu/h/8AE/zvK03WpB5hwkN23foArYH/AI8e&#10;vf1qL4hfDAxebqWjxZQZea0X+HqS65P/AI7+XpXnOo2yRq0qDBJ+YD+ddv8AD74oNo/ladqzl7Ac&#10;R3ByTCP7pwMke/b6V8/XwtTDTdbD/Nd/6/rsehCoqkeWRwIYYGDnPTHegAde3avXvH3w3XW431XR&#10;dv2uQb3hVhtuM4wQTwD/AD+vXxuUmOVo2BWRTtKEfMCOCMV24fEwxEOaO/VdiJU3B6kpkxx2pu73&#10;FQl+v+FRNJu4zXTclIsNJ+Nd58HfEf8AZviCSwlOyG/ACjsJByPzGR+Vec+ZtPFSw3kltNHNEdsk&#10;bB1brgg5H64rnrwVam6b6lxTi00d58XvD39keI/tkYIt74GTgdJBgN+fDfia4Qtt6EmvdPEkKfET&#10;4bpeW4P2jyvtMSDqJFBDJ/6EteEwjeox09PT2rkwNVzp8kt46M1qRSd11HAHrSOfSpHwF96qyPtP&#10;WvQbM0j3XwfCt98HZLcMMm2uUJ9Duc/1rwVZN65GcHnmvcPhOxl+F97glvmuQB+FeExnCqPYV5GF&#10;0qVl/eOmS0RNx6frSgZ6CmA81ICMYr0Lk2G+Ush2kZJpsGgDVLuG0gjJuJ3EaD1YnAHX1qbbkj61&#10;6R8FPDv9oa5LqjqTBZArEOxkb/AZ/MVlVqqjTc30EoXdjo/iCYvh98JxounHZNLD9iiKjk5H7x8H&#10;uRuP1NfI+q+EgVK7SMZHGa+hvi14gGu+K2gjIe2sFMCkdC/8Z/PA/CuEuLJJk+YZOMVlgYOnS5pb&#10;y1Y6juz5317wWGLYTt1xXn2q+HZ7F2Krlc9OK+qtV8PJKpKiuC1/wmCrfJnI7ivSvfcz1Pngho2w&#10;QQaer+9dl4i8HmFmdFwfpiuKnha2cqwwahx7FqQ4vRv96r+ZzTlfms7Gly4jVKvNVEk5qdHoSE2T&#10;BjmpVaq2+pFbiqsZ3JicUhamF+KYXoAnDU5WzVdWqQNSAnDYprPnvUW73ppk5pgTBs1IpxUCtUga&#10;mgZYVqlTrUCHipUPNMRMM1MmOpPH+RUSnOB3PSpM7ASThV5J7cc1AH2n8FFPg/8AZE1/V2i+e7gv&#10;7rIbG/gxqfb7gH4V8ewvtUKTkgAZ9eK+v/iUD4J/Yv0jTDD5ct3aWVuyK2SHdlkYjHXkE49zXg/g&#10;n9nb4geNoLe5tNCe106Y8Xd9IsC7cfeCsd7D6LXl4acY+0qTdryf4Gk03ZI4GN89Dn19vrVhJPmV&#10;RksxwAOSfwr6z8G/sTaXYTxXHiXW5NWG0FrO0iNugPpv3FiPptrsP+Ex+DvwEaawsZLGwv8AGWhs&#10;o3ubhv8AZZ8MR9GYVpLMIN8tKLk/IlUustD5q8Ifs9ePPGCW88GitZWM3/L1fSLCAD32k7z+C17j&#10;4P8A2NdJ0ydbjxHrcusLgFrW2jNvGDjnL7ixH021y3i79ti8ukuIPDnh9bPJKx317MHbHYiILgH2&#10;LH8a8T8WfFjxZ4/UJr+t3F9EDkQKFiiH/AEAB/HJ96m2Mr7tQX3sGqcfM+vz42+EvwPE1hYy2dle&#10;gEvBZRvczMfRnw2PozV5z4q/bGvbtZYPD2hixySEvbyXzGxzz5YGAeh5J+lfMcbfKBgDjGB0AqaJ&#10;sGtYYCknzVLyfmJ1HstDufE/xN8T+OFVdb1me9jGMRBVjj/74QAd+9YkLbEQKcbRgDtWYsnFTRSn&#10;NejFKKtFWRg22bMcox/OrMbk96yY5CAOavQyZq7ga8DdOcVoRvtAyc1jROcVbgdj1NaRZm0aqyel&#10;TKxNU4SBVpTx1qkyCdT0qUuxHtUAYdKcHzVXAnU5YVeWTGB+tUIjyKeZSqk5x2pMC3LeLEMk854H&#10;rVKG/eC6jnJOUPT271XMhlbcQSBwM00rwSc59K8+dVtprodkaainc7uOcMqMDkMuQR6HpUyZJyel&#10;c5oV+ZrcxN96I4GPQ10Eb5TOa+hhJVIKa6njVIuMnEnd8DI5xXDfEDw2NStJJFXLEbvxxXaK2T14&#10;ouoUuLZ42AKsMc9q1py9nK5g9NT5jKNDIYnGGTjFXLZyOK3PiF4ebTtQNzGpCN94AfrXNW8vbuP1&#10;rulHqdEZcyNuF+BVpDisuGXpV1JM9M9OnrTRPU0I5cd6uRvuUc4OazFYpnORgc8dP8+1e1/CX4D3&#10;fipbfVdeR7PRyFkjgx+9u1I9jlF/U9vWubEYqlhKftazsvz9O5pCnKo7RRzXw9+HmreP77yrGPyb&#10;SNgtxeuMpFkZxjI3H2H6V75NP4W+Aug7EXztTuE4TJ867Ze5PIRfyA+tYnxA+Mul/D6wPh3wrDHL&#10;e2yeRuT/AFNmQOOo+dvbP1Pavn+91W81q9nvL2drm7nbdJNJyWPrxjH06CvBVHE5u+eveFHpHrLz&#10;f9enc6XKGH0hrLv2Om8afEDVPHmoie/l2WsbE29smAkQP/oR7ZNYxkBCggsOe9Z6vg5GcdPr6V6z&#10;8Ivg8/isxazrKMmj5Big6G6xnng5VQR+Ne3VrYfLsPzO0YrZL8ku/wDw7OSMJ1592O+E/wAK5PFz&#10;pqmqoy6KhJRScG6IyMcHIAPU+2B3x3HxO+KUXhhDoOg7BeogjkmX7tqMDCgYwWx+VUviz8X00dZd&#10;A0B8XS/up7qP7sAHWNQRyccZHT69PCUkLZOSWGeScnr614mGwtXMqixeNVoL4Yfq/wCtfTR9VSca&#10;EfZ0t+r/AK/r5mlAeZJHLM5OST3Pc1Ksu89ecVRSfBwO4wadCdh5NfWWPKaNeS7LLGi/Kqcgepry&#10;/wDaY8M/2t4C07xDCmbrSZmilP8Aehb+eD/Ou/3/ADZB7d61rm3t9W0RdKuQGtr6GRZVOeNwxXPL&#10;93KMl3/4ciSurHwaZcEjjGfWjzOlTeJNDl8K+INQ0ef/AF1jM0RJ6sv8J/Ec1n+ZjHvXo6MxjK5a&#10;MmTmjeagD8U7dUmqZYV6kVzmqoepUapZTZeR8VYSQ+tZ6yVKkvNIEakc2B1qdZ+OtZaS1IJ8d6Ra&#10;Zpef70hnx3rP8/jrQZs96k0Roefmo2n96pGfFMMpJ61BpsXDNnv+dRtLnOTVRpcnk00yAdM07A5F&#10;6JsEc1qWq7h17ViW0gZxW1ZsDWsY6nHVnY6Pw5rF74b1qx1TTZjb31nMs8MvHyuvTIPUdvoTX2t4&#10;70ez/ab+C1lrukwKNetVaaCHd8yTAYlt8nH3sYB9lNfEFuQADwcc17j+y/8AFYfD/wAYjS72Xy9D&#10;1hlhkJ6QzdI5OBnn7h+oPavLzXCVJQji8P8AxaWq811j81+vcjC14qTo1fgno/Lszx64UqjAqVYE&#10;jBGPrxjrWRO2TX0h+1l8Kv8AhE/Eq+JtOh26Vq8jCdV5EVzyx7/xjc3pkH2r5tuOGP6cV7GExVPG&#10;UI16ez/B9V8mebXoyw9R05br+kylKTnrUe4njNLL1qMcGuu5iP34NPWbFV2JBoDUXHY0I5yQCDWh&#10;b3BGKxY2Iq5DJRcR0VtcHjmta1usFecVy9tMcZ7VrWsvQk8VSZLR2emamYmGH4zXd6Pf+Yq/Nwa8&#10;ntZ8c8V2Hh3UjwpI4qKkVOJDPT7W5DDGc1cWTjrXN2N4GHWtuCQEDPNeBVp8rKTLsM5QgVsWdyQV&#10;yawu9XrSQ469q4asE0WjpYbjnr1rofDk+7WLEc8yrXFwzMMCt3QLxotVsm9Jk/mK8XEUrwlbs/yN&#10;6MrVIt91+aO/8XvtubX1Kt/OsZX4rT8chkms37Ydf5VgxSHGM14WGjehFno4/TFT/roi4X4pC9Q7&#10;jimMTXRynBcleUYqrLNTXY81UmZq2hC5Nxw1SaymE0ErRSr0YHr9R0rTsfi9aWdwltrYFujJkXqA&#10;sh9mUDj69K5W7ZiDzx7Vx/ie3a6snAHzp8w/rXU8DSxMbTWvc6sNi6mGn7r07HpXjr4K6V4yszf6&#10;FcR6fcyjzNyAvDPkZHGfl+o/Kvk34keE9d8E6iLLW7JrOWQExtlWSQeqsOD/AD9cV2uh/ETXvh9d&#10;tNpF4YoXYNLbSKHjl55BBHB9xzXtvhT41+D/AIvWLeH/ABDaw2N3dnyv7OuSXim75STAAPtwfTNc&#10;v+1YH4vfh+K/r+rHu/uMTt7kvwZ8Q2uotZXGxzmF/vegPrV+4i/4ED39a+hPiz+x9cIZ9Q8FS/aY&#10;yRjRrhgGT1KSs2D9Gwf9o18+QW11p1zPpOoQS2t7aMUaGZdrrjsR/nPavssnzGliF7KMvTuvI8TH&#10;YWdJ88kY95bgqeK5y/t9u7iu1uoV2McVzepKATgdq+paseSjh9Rh+bpWBdLtY11mpqCelcxerksR&#10;WEjpg7FDfmgNzUbAijPFYtHZGZZV6mR6oq2DUyyZrJo64suo/NWEkzWeJMCpkm4FZSRumaCyYFTJ&#10;JVFZOKlV+KzZaZoxS4FW45iMVlRye9TrLjFQO5v2F81vOjqeVOa+g/hl4xS8tIkZwHUAGvmVJ8EH&#10;PFdN4T8TvpF0mDhCeuaUkY1Yc8bH3P4f1HzlXDZrtLKbOOa8A+HHi46jAhJ6dxzXt/hky6tNFDBl&#10;3bn2A9TXzGYUVTvLoeUoS5uVbnX6VaNqEm0H5B95h2rfv7xLCBYocB8YA9B60x2h0DTlXg9sHje1&#10;YDXTXEhkdyWbk5r46zry5vso9qTWApezi/3kt32X9f59ht8c2cp6nHWsYH5RWnfzhLZhnJbgVkDr&#10;716lFWictD4bkgOaUDNIopelbHSKBilpB1paQgooooGOApaQGlJxQUFBOKQHNLQAmc9KWlAyaCMU&#10;gEIOKaRinnoKCOKBMhdahdAasMKjdatMzaM24iHNWltfLtkUgZwCac0O91HqRWlNABxjpVzqWsjg&#10;xHRHOzwYJ4qhKhBrobiAY6Vl3MHtXVTqHntGWWKmpYrj1NNmTGaqEkcZrsSUhXNhJwR1qZXz3rES&#10;baetXYrispU7FF/dSdqiWUGnBsmsbWAQnFRuuRUpxUbVSAqyQgjj16g9K9D8M6vB4s0ibStTAmuA&#10;hV1Jx5i/3vr0/nXCHnPr7inW1zLYXMdxbuY5YzlSOx/rXPiaP1iFtmtU/M68LiHhp33i913RieLf&#10;B82galJbS5eM/PHKRjzF9evbpXG3+jghjjI6kivo6WO08f8Ah3acRTrycHPkyY/lXjHiO0k0u5mt&#10;XQR3SHa/fb6fXNd+XZjOS5Kmk47/AOZeKwfJJSpawls/0PMNU0hIUZ3OxfU1wmt3Ek7CIKWgXoSP&#10;ve9eoajpbTMS5Lt3Jrl9S0PcrZBP4V7NXHVKsPZ7Izp4eMHzPVnmt3pazgkDn0Fc/e6UVJwpz716&#10;Be6M9uxKbqy57YSZWRSD61w3Ou55zc2TKT8tUJISp5Fd5faMCCQCRXPXmmlMkDNXcDnWXBqMjFaE&#10;9uUbpVZ0xTuNFnRr77HcbCf3ch5J6A10vdvr0ri3Xg56Dmuk0a8N1a7XOZI+D7ivoMtxF70ZfI8/&#10;FU/to0KKO9Ia96554UhNLmmk0XAcelNo3Um6i4WFpDRuFBakFgBzSGjJpCcUAIDk0tNozTAB1ra8&#10;EeK38D+MtG8QxZzp10k7D+8gOHX8VLD8axAeaz9bmMNjIB/H8v1B9+1c+IcVRnzq6s7/AHGtNPnj&#10;y73Pr/8Abv8ACcPif4e+G/HGnsJo7KRYnkQcPbXABRuT0DBO3/LT618NsAO/fpX3/wDs+3UHx0/Z&#10;UvvCN46vd2dvLo77jyu0breTjHQGP67Dz1r4EvLObT7ua2uUKXEDtDKpHIdWII/Ag1+X5dJwjPDy&#10;3g/wex9Vi0pONVfaRXYUKrOyqoJJPAHelyQf6Vu6JaLFbCYgF5Omewr6TDUHianJseXVqKlG7K9j&#10;p19b8iQW6tzg4b9KlGiRvIzzytMzHJzwK08c5xz7CmSlUjLMcKBk+1fTRwdGEUpapd3p/keY6027&#10;rQ5nVLRLO4CIcqVzg9qzz1q1d3Bu7h5ScgkgfTtVZq+UquLqScNF0PWgmopMYRk0lOpp61kWNamm&#10;pAjOcKpb6UptpQcbDRZvYV0i14av30jxHpN9GN0lpeQXKjtlJFYfyr7q/wCChunLd+B/B+qqd3ka&#10;jJCCOQRJEW/9pD86+E4bUxxnHEhBA/Kvvz9pNf8AhM/2OdE1mInbHDpl8T14ZVQ/+jK8/FRdLFYW&#10;o/5mvvR00Ze0o1oeSf3M+BscY6802nZwPbPT0ptfSHjCNTGFPbpTSMikBGRTSaeRmmNQAw9aSnEZ&#10;ptHQBppD0ooIzQwGHpTaceRTaQBTSKcTimk5oAjbrj14r9CPC5/4QP8A4J5XVyR9mnudDuZS47vc&#10;yMqH8RIlfntKWCnbkv2xX6EftQH/AIQf9ivQNCi/cedDpmnmInOcKrsv/kP9K8LNPfnh6Xea/DU9&#10;TA+6qs+0fzPzzwABjp0opWOT6j19f88Ule6eWNPWk3UuMmmnrQMCc0L1oHWlPFADGoHCmgnNAOVo&#10;ER07OBTc4pTyKBjSaQnNDGkoewBSE0tNIoQCUE4opG6VS2EBOaSiikgEPSm07OaaetDAKRjS009a&#10;QCUUUZoACcU2jrSZ5oADxSbqCaSgBGptOY02gAooooAaetFB60UAFJS0UALuopuaKWo7H6KRWlw+&#10;f3TZ9ScVai0qdz8zKg+uTWpvZjycfSnbsD1rzlgKa3bZ9g60uhXi0lVA3TM3sBirsWm264Owsfdu&#10;tNR+acZStbLDU47RM3OT6l5JPKXCgBccAdqcJiVzVATUomIHetPZ2IZcaX1NNMvfNVDJu6moru7F&#10;rayS9SvAHvRJKKbYJX0Jb7VEtUKghpTxt9Kw/NPfuaotcs7sz8sT17mk8/PrXz9Wq6sr9DujBQVi&#10;1OBKjDtjj61kNJtJU5GDV0z4471Rv1/5ar+NcFaF1zI6aTtoyazkAuEOe9aJn569awbB/Mnzn5Vq&#10;80u04zTofATWXvWLxnIOM04T8dazhN6nNO873rpVjmsXzLjvSed71S87immbdxmqGWzNz1pRL71n&#10;Gbac5oFzSuOxs2cX2yQoX2jGScV6n8F9RTRfEr2Jc+VfJt+Y8b1yV/HGfzrxu2vJIG3o2D/MVsWH&#10;iuWwvYLtExPA6yIV9Qc1vyUK9CdKejaev5GL54yUo7Hf/GHwmNP8VzXkXyrfL5wHbeOG/Pg/jXnL&#10;M0TlWG1l4Ir6C+KCw+Ivh7BrluDILdEu0x18tgA35A5P+7Xz1eXIubp3UEA/3uvH+RXHhJwqYWP8&#10;0dH8i5Jqb7Md5+T1wO59K2bXTYzGrOxkBGeuK50nGQatWmoS2o2qd6+jDpXdSlCL99XM5xk17rOi&#10;WztUG4x7VHUlqmgnh2YiZdq9lNc7caxJNC0ZVAGGDgVBBevbuHjwDjkdjXT7enGS5VoY+zk1qzrH&#10;lO3I/CqjX8cLfvW2n0I5rJfXXdDtjVWPU56fSs6SVpXLOxZvUnJrWeIjFWhqTGi29TphrdvnG5v+&#10;+TVmPVYCP9bj6g1yUbHPQVOrcf4Gub6xLsjX2MTorzUYpIWSNtzH8qz2kHtj1IziqSSHHv8AWnea&#10;aylU53dlRp8uiPT/AIf+N5vCyx21zIbrTXIwgP8AqfVl4yR/s/l79r4r8FaZ48s/7V02SJrwrxKj&#10;fLKB0VueD79exrwCDU5LVdgAdM9CegrofCvxL1DwrfB4VEtmx/e2rsSGHcjnAbjr+dcGIw0XJV8O&#10;+WounR/1/wAP3LhKSvCeq/Iytds59E1CSzuInhmTG6OTgr+fUfSs7zTk89PevoLU9H0D4w6AtzaS&#10;qtyg+WdMCaJsH5JOpx7fiK8G8R6BqPhbUnsdRgMUw5R1B2Sj+8h7ipoYpV24tWkt0aOnyrQrCXNH&#10;m8+3uapLOMdc9+KeJA3FdgrHsnwJ8S+VNd6JM2Fk/f24Y45A+cD6jB/A1znxD0FvDPie7iWMraTs&#10;Z4D/AA7T1A+hyPyrlNB1aXQtVs7+Anzbdw6+/qPoRkfjXtnxS02HxZ4Ig1qxHmPbILlD3MRHzD+R&#10;/CvKn/s2KU+k9H6mnxQt1R4lJJtJz64qhdXIXOOcVFd3u3IBJ7VnPMW3HrXqNkRifRnwCnF14NvY&#10;GHyRXjr9QUUmvCS/zv6BiB+de1/s6Tq/hvVowfnW73EexRcfyNeJ6lD9j1W9t8/6m4kj49nI/pXl&#10;YfTEVl6HQ9kSK3FSLkVVjbNTb8KTXpEEyq7uoVS7k4VV5JPtXv8AF5fwy+G+59q3oTcQcZM7j+n/&#10;ALLXmXwe8Of2/wCLY7iVc22njz2yOC/RB+fP/Aa1/jd4lN9rkGkROTBZrvlx0MjDjv2H8zXl4n9/&#10;WjQWy1Za0VzgcszF3JdmOS3qT1oPSmqy44pGbFersjG12I6ggg4rMvtLS5U4GSRWkeTzSHpz0oUg&#10;aseb+IfDBKthD+FeS+LPCXLMI/mFfS15bJMpUjJPvXD+I/Dgk3MFrRSItY+V7u2e0lMbDGO1Qh8f&#10;X0r03xj4P373VPnHTFeZ3Vu9pNskXaR3ptdRqVhyy896nWXiqIbnrmpVfFRYq9y4snNSiXiqatxU&#10;qtRqSWg+aXNQBqcGzTJuS5xSh6YGBFIGANJodyUtnvRz60zINSJgkgckVNtRp2JFp69adZ2017cp&#10;b20ElzcPwsMKF3Y9MADk/hXrngT9lX4i+OyWXRjoNuDjztdD2wYcdE2lzwf7uOOtRKcaWs3YpXex&#10;5Qh5xVuytptQuUtrSCW6uZCAkMEbO7k9AFAJP4V9l+Df2FPDmj2kV74w1+6vZ4SJZYrKRbe0GOTk&#10;su4jrzla6nUPix8DfgXbxto8WkXN4gCbfD0ENzckcA75AevA+82Sea4pY6Mny0YuT/Avktuz5b8K&#10;fszfEnxY8TQ+GLmwtmO1p9TZbXYD32Phz1zwpr3rwd+wtpemvFc+LfET6lFsAksrSI28YJx8vm7y&#10;xHbgKelcd47/AG+dZubl4vCWhWlhZkFRPqymab6hUcKv0y3b6V5x8MfiD4v+Lfxr8JWOveIdQ1S2&#10;uNVinksprhhbbY8ucRD5BgJkcdayl9bnFyk1Bfexrk9T7p8d/Ezwf8GdH0yPW7sWMJTy7G1jieZ2&#10;EagYGAcYBHzNjr1r558Yft0XVylza+GPDy2gyVi1C/mDsR2PlAYB+rGsL9vDWfP+IHhzTQwItNNa&#10;ZsNyGkkIwRn0jB/GvmlZcnGMVjhcHTlTjUmrtjlJp2R6B4x+MHjD4iIsXiDXbi8gByLePbDEP+Ao&#10;AD+OT71y8WEHygDkkDoBVGJqtK3y168YqKtFWMHqWA3v19BipFJFVVbmpg2K1T7iLavxU0b5qkr1&#10;NE2Kq4rF4S8D1qxHJkCqCvkVKj4NMixrRSE4rQt3xx2rFgk5ArRt5aolo2YmyBirkTYFZUMhxVyK&#10;WmmDWhppNgVPG7HHPFZ0bEmrsLjFVfsRaxdXLHrVhEGPWqcbgdanEu33rRCaLa+n5Cq13NucIDwO&#10;tNluPJQuPvdBVESc5PJrnrTt7qNqUL+8aMU3btSvJxVNJMc08OWOW/KuM6blzSpWg1GJsnDna341&#10;2kK4XGeMfrXD2rgzxAdd4/nXabwpKrnGcV7WAbcHHzPKxatJNFiMjNSls8GoIwR1oZ/n9a9Fo4Xq&#10;YXjHQk1bTZAQS23BxXhFxbvYXckEg2lDgE96+mHQPEwI6jpXjnxG8PCzuDdKgAz83PUe1dVKXNHl&#10;fQIPlZydtJuOAc/StvQdHvvEeoxWGmWcuo3kn3YIELnHcnHQDuTwO5rS+GHwn134n6kIdMh+z2KH&#10;9/qE6sIUAxlQQOX5yFH44HNfTrz+Bv2aPDgjX/TtXnXoPLa8ucjjPTbHkfQe56+Ti8xjh5expLnq&#10;PZL9e39bHoQoua5paLuZXw8+CejfDjT4/EvjW6theRbZVincCG0ce4OJH/TjgHrXLfFP9oK68UvP&#10;pXh8vZaQd0b3XSW6U9cAjKL+p9uleY+PPijrfxF1AXGpzhLdf9TYQsfIix3Ck8tzyx5+g4rBtpBg&#10;DJOOmeprPD5fKdRYnGvnn0X2Y+i/r5vUKlZRjyUtF+ZpK4XAXgAenQVIjq2CxAHuaqGTBHODnvXv&#10;3wW+CIdYvEPiW38qJQJLawnGM4zl5lYfiB+Jr08XjKWCpupVfourfZf1octOnKrLliV/hF8FZtXk&#10;j1rxFbtBpqgPDaTZVrgYyGOCCqjrg9eO1bXxc+NUcUb6J4ZulOQUuL6D7qjkeWnGD/vA8dBz0y/j&#10;D8bjqDz6D4cuNtovyXF/C+DKePljZT9zqCe/QcdfGI8YIHA6YxXjYbB1cdUWMxy/wx6L18+v59Ed&#10;VSqqUfZ0vmyUMEYFcYq1Cw5Pc1R2gEelWYhx7d6+nR572LaH5snpUu7J4qtu59gMCpUfjODVIlst&#10;REtIuOeelaUtxiZm4ABx7AVlQyGNg4H0+tT2ym6vIYlOGkIClunuTSlHqyNzyL9rzwN5Emk+K7Rf&#10;3bQx217t5HmEZVjzx6V82LKGzyMivvrxh4TtfiPoGv6LNtZHtne3Po6D5D9c18ASxyWs8kE+VnjY&#10;pIpGMMpwf1zV4WXNT5Huv11X+RxTXLItoxPeplzVWEirsS5rr5RKfQcFJpRkGpUjNP8AJzUtGqmQ&#10;h8U8SY9aXy8E1GwIPFTY0UkTibHenGcj3qmzEHNRiY4qGh8xofaM0onrO86k83PrSsUpGiZ/ekM9&#10;Z5lx0zTllzQoj9oWzKTSGQ4qASU4OMd6tRMHVL1i5Lit20cr3rmraXZIOv4VuWkhyBzzW0Uck5nT&#10;WZLKPStJVBUgnCkc1k2EgI46CtaPkDtmtkcjZ9kfBnxZYfHf4U3/AIJ8QzK+r2tv5EjH78kY/wBV&#10;OAMcqQoOD1UE/er4/wDH3hDUvA3ie+0TVIGhu7WQqcjiRf4ZF68MOevt2rovh/4xvPh54psNe084&#10;ltn/AHkQJAmiPDxnkcED8wDzgV9IftLeA7L4s/Dex+IHhtftF3Z23nsIwC09qRl1YAElkIzjPGHr&#10;5Nf8I+P5f+XNZ6doz/yf9bHsv/bsPzf8vKa++P8AwD4meFj1FReSSauS7Ryg+XoPpVdnIr608Uie&#10;A9cClW3J9KmjffS7sGmkMiFuRVqGDJpEbNWY6dkBPDb9AK1La3NVLYgEVrWn86aSJZbtrbp1rZ02&#10;NoZlI6ZqrajOK2LVAAOKuxnc6zTQSqkHrXUWQOBXHaTctGVXsK7CynJA6V42KTTGjTEZNPQtCetC&#10;SZApJjuFeRu7GiL9vdDA5rc0acf2jZknA85P/QhXFiYxtjJrVs70qyEE5Ugj865a9G8XYtOzTPZ/&#10;iDLtjsQf7z/0rmIpAfyre+KDCLTrCY9RMU/Nc/0rjLa9B718tgoc2Gi15/mevmV1ipfL8jdV+KUk&#10;YqhFcZxzU3nDHWtnBo8y5I7YqnM2c0+WbHeqU9wuDzW0IsTZVu2wD9a5zUW65HHvWvd3SgHmuf1C&#10;5BByc+1exh4MyZ5r4stfst3IBxG3KmvPdUwQQVyGGMdMV6z4lt1v7WRByw+Zc+vpXluoRktgjGOO&#10;f1rorU3Td+jO+hPnjrujt/ht+0p4k+HTRWd1nXdEjXatjO4V4/dJMEjp905HpivoFNb+F37SNjaQ&#10;y3EMmsxIWhhlc297AxByF6bwPbcvrXxVcxcmqSyz2NzHcW80ltcRNujmgco8Z9VYcj8K8WtgoTn7&#10;Wk3Ca6o9eliZRjyTXNHsz3L4n/s0eKPCJe40iKTxLpYXJktIsTR+xiBJP1XPTtXz9qiFN6spVkyG&#10;UjBB9K+jPhB+11q2gmLSvF6vrOnomEvoxuvAf9oswEg/I+5r1vxX8JPhz+0Rpbato93b2+plS7Xu&#10;lGNZC5BwLhMZP44b3r2KGdYnCJLMIXhtzxWnzXf7vQ5p5fRrXeFlZ/yv9D869UAOcc4rmrlfmIPr&#10;Xtnxj+AHi74TTM+p6ebzSgN39rWEbyWwGeA7FRsb2b8Ca8Yu0w54Jx7f59a+qp1qWIgqlKSlF9Ue&#10;POE6UuWaaZkXC4biqxar1yBk1nOcA1bRrGQGSnCbHrVZnwab5g/Gs3E6IzL6zVMk3vWWspzUqzH1&#10;rJxOhTRqrNgdasJN71kLMfWpVnIFQ4mymbCzcdakSf3rIWc+tSCeo5S+c2BcccGtTRUkvLyOFAWL&#10;EDgVzMMhdgBnmvWfhR4e+0XscrIGckFR9ahroRKfKrnr/wAK9Ev1ntoIIpJ5JGAjjUZLGvs3wpoU&#10;HgbQfNvHX7U6hpX9+yD/ADzXLfB34cQ+DdHXWNUjWO+lj3Ksw/49o8d8jhznn8vWpdc8SPrmobwD&#10;9ljJ8mM8Z/2j7mvh8yxP9oVfq9D+HHd932X9efY1hbCQVeorzl8K7eb/AK/Uu3WqzapcmeVTj+BM&#10;8IKjfU44Rhf3j5zjsKzNk0w5OB2VD/P1pyWjr/D+Vc6pQirHn8rnJzqO7ZLJcvO+9zkn9KVWJ6Ck&#10;Fu/cY+tSpbOe4FVeK2OnmSFU46inA5qVLVccsc1ZSNAMbc1k5oftF0Kaj8KXIz1rQUD0AoKqw5AN&#10;Z84/adygRikqWWDyuQcqT3qOrTuap31QoFLSA0pOKZVwoxmkBzThxzSGABBp1Juo3UhAeaRjS0h6&#10;0IQ0mmkZpxGaQjFUSxsS/vk/3hWrMgB6etZkXEyH/aFbUi5J+tYVXZo4cQtUZk0QPas+e3BzxW1L&#10;HkVUlhyOlaQmcTRzlzbDnisq4g2nNdVPADnisu6te+BXp0qpm4nOsNrZFKlwVOM1auINpPFZ0q4J&#10;NejFqRBoxXXvVtJsiufEuxu9W4br3NKdIaZtq2aDzVGK43d6sLJketcrjYe+xKRTWA9M0Bs02aZY&#10;ELucAfrSBJvQu6Z4ifwxdrdDDpja8Ocbwf5Y610vjTw5b+N9Fi1XSgk12qZXaP8AWqOqH3B/wrzC&#10;7uTdS72PHbB5ArpPAXi9vDl95Nwzf2fO2GHURt0DAdvf/wCtXBicPJNYij8a/Fdv6/yPfwc1CHsa&#10;vwv8GcNc2eWZSpBBIwRjHsax7zTA24V7T8SvBy7DrWnx7kb5rhI+Rj/noMdvU/Q+teaSRAk5Htnt&#10;Xbh8RHEU1OP/AAxNWjKjNxZwN/oitkhSTXKanoGSx2kV63cWQcHjFYV7pYbcMV1pmFjx+5s5Lb5S&#10;uVrMutOjnU44b0r07UtEDDOAa5TUdEaNmZBjFWmB51f6MQ3CHj1rDubFlJwtekz25Hyyqc+oFZF7&#10;o6yZK81Vxnn0sBA5FT6PKYNQQZwH+U1r3elNGSdp696yxastxGcYw4/nW9GfJUjJdGRNKUWmbw+6&#10;BRUrxbCfTJqMjFfd3PCGk4pKVqbQAE4pAcmloyBQFwo5oBzQTii4BSNSgg01moAKQ0bqN1MBDWbr&#10;0TSWe4DIRgx9utaROaawBUhuVxyPWuetD2tOUH1LhLkkpdj2P9hT4gDwx8Ubzw7czbLTX7ciME4B&#10;uI8sv5qXH5VzH7YvgF/BXxt1S6jgMVhrijUoH7F2GJhnPXeCfbeOAK8z0y+vPA3iXTNd09m83Tri&#10;O7iYZzlWDYOOxxj6Gvs/9s/w7a/Ej4J6H460lDONPKXaSAAk2s6gNnGeh8s9cDBr8yxNOeCx8ZTV&#10;lNcr9VsfV0pKvhpRW8dfl1PgvkHp0NdFpMyy2Ma5+ZBgiue6E85wcD6U6KeS3bcjlTntX0eExH1e&#10;pzWumeZVp+1jY6vIHfntWHrOoCRfIibK/wAZH8qrXGqXFwu0ttX/AGeKpGu3F49VIunS67s56WH5&#10;HeQwjGO3tTCKkamMK8U7yMikb1HWnkUgGWA96YjQt4RFGOMk8mpDz7fSn7R09ABTWFeklZWR57d9&#10;SJvTOOOtfeXh3/iuf2CLi3XF7Nb6NPER02tBIxUf8BCL+VfBxHNfeX7F8i+KP2cvEWhTMJNl1eWh&#10;jX7wSWJWH5l2/KvCzj3aMKv8sov8T08v96pKHeLR8C53KP696bUUdyyOYZUMcinaynqGHBB+mKmP&#10;WvdUlJXR5sk1uIRmkWMyNtFLU1n/AK5vpW1KKnNRZnJ2VyOSyeP7vzCojaSt0Q1q5zximk9c8fQ1&#10;6ksHTbumzFVGYpBBIIwRTCallI8xsDvUZFeO1ZtHQiOilIpKTAbTD1p560w9aQCEZppp5phoA0fC&#10;2kN4h8VaLpaBmN9fQW2FHOHkUH9Ca+3v+Ckms/ZfB/gnRlK7Z7+W5ZcjcBHEFB/8imvl/wDZe0b+&#10;3f2g/Adv2TURdHjPEStJz/3xivY/+CkGs/aviX4V0sEH7HpLznnvLKRyPpEPzrwsR7+ZUIfyqTPU&#10;o+7g6su7S/U+RjwTSUrDv3pK908sTODTG6049aaetACUrHgGkof7ooAb60A7VNKegqMnrQAhpx4W&#10;kxxQemKGMZ3oooJxTYDSaSiijoICcUgOaWgj0prYBp603kmlJxTalDFJpKKM802IQnFIeTQR3pKQ&#10;BTT1pc0hoAKToc0tITQA00UUUANPWkpT1pKACiignFADT1ooNFABRRRQNDD1ooPWigZ+mCyYpDKM&#10;1RF5FKwVJUY+gYGpPMxng0009j6hpotmXHFL5vFVUfPfNO30wJjMc0okPUmq26gvxSAs+aTwOtZ+&#10;uzYgjXJwxzx7VZViDnNZOuSkiHqRzXJi3ahJl09ZpFIy4GaaJutV3kxxmo2m29a+ZO/zLRlPrSGX&#10;PHUd81V87PTJ+nNPSOZj8sTn8KpRb2QrpEyssY+UbT3xSGTI5NMe2uFGfKb8qqs7btuCD6Gm4Sj8&#10;SsRdPYtiQA9aeZOOtUvMx1p3m5HWkItCX3qOSQjvVUz7T1phm3t14qhFkykikEnNVmk2kAHNSIec&#10;5pFIurN8venrL1OeccVTDU8PjBz09KaEfSvwM1eLxN4FvNBu/n+yl4Cp7wyAkfllh+ArwrV9Ol0P&#10;VrvTpv8AWWsrRMT1ODgH8q6b4E+J10Hx9bQSNtt9RQ2rk/3z8yH/AL6GP+BVt/tDaD/Zfiy31ONS&#10;IdQh+cjp5qcH81K/ka8yn+5xUoPaWvz6mr1jfsebb896UNjvVMS++acZcjrivUuY2LBkzTd/pVYy&#10;e+aaZcHvSuMtoxAOTSq+T7VWE2R3pyPTuMvI3FSq2KpJLk89anEoJ60LUVi2rikaSq5lGODzSeZV&#10;CsTNLxTd/B461Hv/ABpTIMcCkFja8L+LtS8I6mt7p8pDZ/eQsT5cw6YYZ5x+Yr3i3uvDvxp8NGGU&#10;CO6ReVJX7RbNx8ydflPr0NfNbS4U8dRU+jeIL3w5qcd9p0729zHjDKeGHdWHdTxxXDiMMqvvw0ku&#10;prGVtHsa/jPwRqngjUDb3qGS3YnybmNT5cg7c/3sdR/SsSNiD0xX0R4X8Y6F8YNDk0zU4Ilvto8y&#10;1fGd2D+8hJ549eo715L4++HF94Eumc77rS5D+7u1U4TnAWTAwG/n29KWHxLk/ZVlaa/Eco6XRzHm&#10;H7uea9t+A/iWPV9FvvD9yQ5tstGjfxwvncPwOf8AvoV4JLLgk5Ix3FaHgfxk3g3xfp+p5PkI4juA&#10;D1ibh/y+9z3Fa4un7ak49d16ihoxvjvRJfCvim/0ps+XDJmJufnjIyp/I/pWKrkDqK90/aO8Krfa&#10;ZYeJbPDtCRBO6cgxsco2R2B45P8AFXgiHJz3FZ0K3tqSl16+pq1Y9/8A2Z2/0fxCOTiSAfo9eS+J&#10;CyeJtYUggi9mGD/10Y/1r0z9ma6b+0dft/4GjikP1BYf415/8QQE8feIVUYH22Tp9a56WmKqeiK6&#10;GVExqzvCoTkcDPNU06Zziuq+HXht/FniuysmQm2Q+dcZ7IvUficD8a9GUlCLk9kZ2uz2HwFZw/Dz&#10;4bS6pdqRPLGbuYdySBsTnv0/FjXhlxfS6leT3Vy2+edzI7epPJr1b49eJFSKy0CB8dLidV6AdEH5&#10;5P4CvIUBOK4sFFyUq8t5v8Bz7FpRtPWkd+ajL471Gz816TsZonDc0FqgMmOKQyfWosVYe5y2ajnt&#10;FuYiCBQGyQatxrlKuJEloefeJfDIZG+XPfivEPGnhUq0jrGAfXH/ANavqnUbRbiEgjnFeZ+K/Dwc&#10;ONuc1smc58uyRG3fYwwRSBq7Pxf4XNtK0iL0NcS2UJB4PvSatqCkTpJk9amDcVSBxzkVYVtvBNSB&#10;aWSnhs1DbxyXVwkECNNM5wkcalmY+wHNeu+AP2VviX8QHPlaBLoVvj/j515XtEP0UqXP4LWc5xpq&#10;8nYpXeyPKQ/bPPp3qe0gkvbmO2t4nnnkOEjiG5mPsByfwr7X8EfsA6Dp1lHc+NPEV1d3CHc0GlyC&#10;C2A93dSzfX5a7O8+JnwE+AdqjaRFo1xfxDZt0CKG7vW6Z3yA5z/vOOhrgljoN8tGLk/LY19m/taH&#10;yj4C/ZT+JHj5zs0GTQYBg/aNeV7VT06LtLnr2X8a+hPBX7Bfh7TLCK78Za/c39zGQ8kVg4gtQB2L&#10;Mpcj3yK5Pxx/wUC1W5uTH4N8P21nacjz9aBklPTkJG4Ve/Un+lfP3i34w+NfHk0za54m1O8hmILW&#10;f2lktuOmIlITsO1Ry4yt8TUF5bheEfM+3b34n/Ar4D2kbaPFo095GNgXw/FFdXbcgfNID16fecZw&#10;fSvKfHP7e+r3M7x+ENBtrG15An1cGWYnjnYjhR36lu1fJkahF+VR9OfSpPmY4Az6ADnFa08vpJ3n&#10;7z8yXWfTQ63xf8XPGPjqSc634l1K+t5Tk2bXLLbjjHESkL+lcJLdLEpCYBz9K2v7GlaDdtK56VyO&#10;sCWynMcgK9wa9SMIxVoo55Te7LbXnmNjdj619A/sQaT/AGx8ebG48tZEsLC4uju/hJURgj8ZMfjX&#10;zPby4cHqeuO1faH/AATo0YzeIvGWsFQRb2tvZq3pvdmI/wDIYrgxr5KE35G9F3aOD/a31z+1/j94&#10;iUEFLNYLQEHrtiBP6sR+FeTxHNa/xO1n/hIPih4u1PAKXWq3LqQcjb5jAY9sAVjRMMCrpQ5KcY+S&#10;NHqy/E2BzU6yZqmjZ6VMrVtsQW4+SM1NkA96qRvxmp42yPehATg1KGxUAPNO3c0AW0epkfJqlG56&#10;1YjbJppiL8bYwav275H1rOjPy1ahbbiqM2asEvNX4n4FZED8VfifOBQSakT1ZjlwazYZM1cRvlFU&#10;gNGJh+NWEbjPcVnLJgU+S58qInoTwKpytqSk27Idczh3KrnavSolcg81UWTIwM4HrUqk1wOXM7s7&#10;lHlVi2snrmplctzmqinFSo/G7Gcc49aVx2NXRYTcahFnlVO411qP82R0J71i6BZtbWhlIxJLyM9h&#10;2raRcjPFfTYOl7Oim93qeLiZc89OhO8+FxTYpMAfWq0r8mpLG1udRuEtrWCW5nk4WOJNzH8P84rs&#10;aSV2cq1L/nAEgkcdgcGup0P4If8ACaJHca4kttp38MIGyaUcYzkcKfXr/Ouv8I/Dez8L2o1TX5YZ&#10;J41yUdgYIh2JJHLD1/KsDxt8VZtZaSx0hntrE/LJPysrkenPCn8z7V81PG1sXN0cBt1n0Xp/X+Z2&#10;xowpL2lb5Ixfih8e9D+EtifC3giys2v4VxmGNfslt2OdpG6TPb1+8c8H5e1TXr3X7+a/1K7mv7yU&#10;/PPcOWdh2BPoOw6DtWx8S9F+xXxuFXAOc4/pXGRyfMAD+Oa9vC4Clg4+5rJ7ye7/AK7ClVdbV/ca&#10;yy/KACce9W7eRgQMFu3B61lwuZCqLl2YhVCnliew9c9K+qPgZ8CIvD9qnirxhFHHMiebBZXQCpbJ&#10;18yYMOHAGQM/L9el4vGUsFT9pUevRdWyYUpVHZD/AIIfA37LDB4m8VRCPCiW30+cYCAA4eYMOo6g&#10;ds81mfGb46HxC02h+Hbhk01WK3F7E2DcEfwoQf8AV+vr9OuT8bvj3J4uuJdD8PTvBoqHE9wh2vdn&#10;JBAIP+rIP4/SvIIpsjJyTXmYPBVMTUWNx3xfZj0iv8/6eu2tSpGnH2VHbq+5pRnAOD+mKnEmAP1q&#10;jG/HFTxOa+lOAuK4I96sxsQB71SjIBzzVmAkkk9O1PYTLeOxNSeZjp0qt5nr16U9HyODyeKq5Fi3&#10;5uADj5cZrUtpBpqo+0NcOhbJ/hB6YrO09VeQySjdDEDux3PYUs1wzuCxycAD6elTL3tHsTY1dMuz&#10;Bu2ts3DBbPQd6+Uf2jvBa+FvH7XtuhjsdXj+1IMcCTpIOOOoz+NfT8Mm0Ahvl74Ncn8dvDUXin4S&#10;zzpAkuoWE/2mGTHzBF++vToc0oS5KiffQxrQvG6PkG3XOK04I+Kz7bGARyPWta36CvWseYpEscJ9&#10;qnMOFp0PXBFTsu0UrFKTM90APSq8ijFXZBmqU4IBqHE1UmVZDwTVQvhiKmZieKoSuRIazcSlIseZ&#10;zQZMVUEhp3me9Fh85aV8mnh6qB8VIH4p8oORbVuOtPyarI9TqQRVJWMZSJUJDAitzTpS+PasLNXt&#10;LmKvjPvV3sZN3OzsDgZrftgGTmuWsLjAH1ro7GUuoq0zMvrgivon9lD4pJpmqS+CdVkVrDUC0lkZ&#10;SNqzEfNHz2YDIHrn1r53AwRxxU9rLNaXUNzBK8FxC4kikjOGVgcgg9iDz+FcWOwkMfh5UKnXZ9n0&#10;fyOjD1pYeqqken5HV/tJfCN/hb49m+yxFdB1Mm4sGAO2Mn78XTHyk8AfwkV4/IK+9oxYftTfBF7a&#10;Yww+I7TALcAwXij5W7kI46+xPpXw1qel3Gl31zZ3cD291byNFLDIMOjAkEEeteblGLnXpyw9f+LT&#10;0l59n8/63OnG0Y05KpT+CWq/VfIzY/lpxbB5p5QBqRlDV755wquBViOXkdarKncVMinjihAaUD9K&#10;1rSXpWNbg+la1mm7HFUSzfs5Onet+zcYFc/YoQeB7V0FnETjiqRmzWtWCsCDzXVabNmME1zFtBnH&#10;Bre007SEIPIrhxCTQKx0cE4arAO4VQtU5I9K0Y044rw52TNUys6/NU8Eg3L25p0kfGcVUkYxKxNL&#10;4lYZ7b8V5BN4b0yVc7WuFYfQo1ef2j4J5Nd78Q8f8K509z95WgOT/u4rzG1uhnOa+Zy2N8LZdJS/&#10;M9fM7/WLvql+R08DZA5q2vTrWPa3IIHNX45hjrVzg0zy0yWZdwrNuE69a0PNFVLlxzThoxNmDdoe&#10;awL1fvV0d4wyawb5l5r26DM2c3eqC3UjFcR4k0sITcxjIP3x6e4ruL1hk1i3ZVgwOCDwQe9e37JV&#10;qfKxQm6cuZHnFxbrk5x+FY93ABnFdNrln9hlLLzCxyp9PY1zt042k+tfOVIypycJ7o9uElJKS2MS&#10;VjbSiQdVOa3tJ8X6x4P1KPVNB1K50y5IVmeCQgSAfwsOjL7EEVz17J97PSorW682yaInJiJA+lej&#10;l9RSlKhLVS6f15GWIi0lUWjR9afDP9s3RfE0I0H4i2FvZy3DeUb2OENYyIRz5yuxKZ6Hgr9BVT4u&#10;/sTeGviJYyeIPhtqNnpt3dfvI7VZA2mSjHWMxqSn/Acr7CvjnUTuJ6Y6HPWuh+Gf7QHjP4N3wfQd&#10;RM+nqDu0e+d5LNs9SEDDax/vLg/XpXPWyieGm6+WT5JdYv4X/l/Wx0QxqqxUMXHmXfqjhPiB8PfE&#10;Xw31iTTPEek3elXKsyobiMrHOB/FG2MOvuM1xkuR1r9MfBn7QXwo/ac0dfDfjHTrGy1UqF+w62Iw&#10;jysMZtZWOd3pja3oDjNeG/HX/gn9rPhlLnV/h7cy67pUSeY+k3b7r8HPIjKqFkHscNx/EavD5ylP&#10;2GPj7Kp5/C/R/wBLzFUwL5faYd88fxXqj43c5qItitDVNLvNJ1Caxv7SewvYW2y2t1E0UsbdwyMA&#10;QfYis2RSO2PrX0d7q6PNvYTzOetPWX61BtyeaVSaVjSMi6spNPEmeM1URzmpQ2RUuJqploSnHWnr&#10;NnjNU95xSNKqKWdtqqMk1DjpctTudBopD3CFmCgH7x6V9+fsffBl7iwg8W61bbbIDdYW8y/644/1&#10;pBGCo/hOeoz0HPy3+xr+z/qPx78ZnVL+OW18EaVIPtUxBU3UmMiCM4IJ6F+eFPqRX2v8a/jTZ+Hp&#10;o/AnhZ4UlhjWG8e0IVLSMcLAhU/K2ByMcKQO/HxOY5lKvN4PC6N6OXZdfv8A63PXpYdQSr1tlsu7&#10;Oz8Y+MotduW0+xmV7CJiJXQgiZh2HPKj+f0rNtYd3zY+lcV4Mu1lgUFdmQOg4/8ArV6FZxhgMVye&#10;yp4amqdPY8qrOdWo51N2TxLgCrCjAziljTtT9uBXE3dkEf4UBsGnEYqNs9qNw2JlepQ3oaphjUiM&#10;alxGmXA9OBqFDTweayaLvcewDqRVE8Eg9avBuKimg8w7l4PenF23NoStoytnFKDzQQVPIo4z71qd&#10;G+wBhTgRTQMUtBQ+kpAcUp5FSSITzQTmlxxTQM1WgBSGl6UUCYwHDZ9MfzrdJBwfasFhWzbtvgRu&#10;vFY1lszlrrRMJFzUEicVaqN1rGLscTVzPliBFUJ4Ac8VryJxVWWKuuE7GbOdurXIPArHubYrniut&#10;mg5ORWXc2gOeBXp0qpk0cjNGVPNQeaUbvW5d2mM8VkXEOCSe1evTmpIjUlhusEc1fgut3Q5rAbMb&#10;ZzjvVGbxAwcpDwo6v6/SlVjFK7LhGU3ZHZS6kkA5OX7AVnT3b3T5c8f3e1YNvfeZyzZJ71dinzXF&#10;oejTpqPqXGA6ikPIxnA7/So1kzTi4xQas9I+GnjFZEGiagyshG23eUjDDvGc/p+IrnfHvg9vDGoe&#10;dbgnT5j+7JH3G67Ccfl7Vy25kYOpKsp3Bl6qRyDXr/hTXbXx9oM2l6jGHukTbJnGXHaRfccfjXjV&#10;4ywdX6xTXuv4l+v9fqenSksTD2M/iWz/AEPHXIP86rywK45ArY8R6Bc+GNTksrkcD5klH3ZF7Ef1&#10;9KzP5kZxXrQmppSi9Gec04vlluY9zp6tngVgX+k7gwC12bIKq3FqJFPAzWiYjy3U/D+4E7TXM3Gn&#10;SWrEfw17DeaYHBBFc7qOhK4J25HpWlwPLriyjuFIwQayI9BL30eFyA2TXe6joLISUXFU9Li8i9Ky&#10;j+EgfWuvDJSrQUu6MqjtBs5e5sSrHjms6WEqTxXoV9o4kUsF59hXK6xarYozNnd2XvX2spxhHmk7&#10;I8aK5tEc5M6REb3VM9MnrTSSOccGsbUFe5keSTqeg9K0NKlaW22M2WTjJ715+Hx8a9V07adDpqUP&#10;Zw5rlndTCeakZTUZBBr1bo5hVznrSkZHWkFGaLgKDimk06mHrRcAzRRQKLhYXFJntjP1pcimE80i&#10;rDiocFSNy45XGa+0v2Xr6z+KHwB1TwTqJEn2NJtOYHDEQSqWjYZz90lgM9Ngr4sJz9K9u/Y+8ajw&#10;t8WotOmkCWmtwNaNknHmr80R69eGXv8Afr5zP8L9ZwM5L4oe8vlv+F/uPSy6r7HEJPaWj+Z806zo&#10;l14c1i/0m9Upe2E8ltOpBBDoxU8Hnt+WKp19IftsfDY+G/irJrVpFttdbhF0Qo4Mq4STtjJwrH/e&#10;Jr5vLAjNeDSk6lKFXpJX/wA/xud01yTlDs7DDnNITSmkPJrQgaRkUwjNSEYppFNDI8c1JZx+ZMDj&#10;5RzSLGZThRmtCOIQqFGOnOK3pwcncxqS5VYeaaxpaa1dtzjIrh1jjJYZ9h1r7H/4Jw60ZYPHemMv&#10;IltLwHP94SKR+GwV8WX7l5dvOB1xX0z/AME8tYFj8Xdb09nI+3aOxVR0LRyocn8GavAzf38NUj2/&#10;Ro9fALkqxb6nz78RtCPh34m+KNKzuNnq11Fu9QJWGazCe1er/tT6EdE/aH8abkCi4uUuVA9JIkb8&#10;8kmvKSBk+pr08I3KhGb6pP8AA4sRpUcezG1PZ/60/SoACWAHerkMDRtk45HavWw0G6iklojim0lY&#10;m6HNMbofpSmmMdoJPFe6ctzJk/1r/Wmt0p7jLMR3NRtXzL1kztGt0ptObpTaAEIphFPJzTSM0gG0&#10;w5Bp5ph5z6c0gPov9gTRjqf7QMN0ApGnaXc3BDdQTtjB/wDIlZH7cOsf2t+0dr8YLbLG3trQAnoR&#10;EHOPxevVP+CbeiNJ4n8bawY1Kw2lvZrJ3BZ3Yj/xwflXzf8AHzWh4i+N3jvUFkMqSazcIhbqFRyg&#10;H5LXh0/3maVH/LBL72enP3cFBfzSb+44FqaeKc1NPSvcPLGU00+mHigYUOciikY4FACE8Uw9adTT&#10;1oAUnimk4paaetACUjdKWkbpTYxKSiigGFN6GlJpKaENPJpKXoTSUkNhSZwaWmkUhBmkooPSgBp6&#10;0UUUAIabTicU2gAooooAaetJSnrSUAFI3SloPSgdhtFFFABRRRSuNDD1ooPWincD733lSCOCD2q5&#10;aavJGdkrFkPTuaoSnFMVtxGO1fJ06k6T5os+7klJanXRkOisjAqw+9SiTBIJz24rnLXU2tDgEFCe&#10;V7CtmGZJlDhgVbkYr6TD4iNdefY86pTcGXN+O9AkzVVpBnhqPN2966zMsNKPWopkjmj2su5e2e1R&#10;bxnNMaU0mlJWYtU7lf8Asq3DZO8/8CpxggTpEp+opWlqvJKfWsVQpR2ijTnk9Lk4ZE+6ip7qKX7Q&#10;fXP1qi01KJeK1SS0SE9S8ZTnIOKpX9qLmJnH+sAzuHWjzuMc05Jio60pxjUi4yWhN3F3RgrOJMEN&#10;nA5oMxAznisbVZGsdTnSNio3AgD0PNOi1JZcB8K3rXx/MoydOW60PTdN25lsahl96QyjHOapmQDv&#10;QJK1Mi6j5qcSYArOWTBqYS8UDLwfAzmkEvNVxJxSeZzT2A07W8ktJ4p4WKTROJEcdVIOQfzr6a+J&#10;UUXxH+DcOtWq7544Uv0CjJBAxIvGemWGPUV8qiQgZ9K+jv2Z/EY1fw1qvhy7/fLbNvjjcg5hk4Zc&#10;Y6Bsn/gf4V5mNTjGNaP2X+BrC2x4CbkgZ4HbilW7zwas+NNCbwr4s1XSHGFtZ2RD0JTqh6nqpX1r&#10;F3gd69BNSXMupFtbGkbgf/qpVk3VnCTFSpLinYdjQBPrTgxHeqqzcU7zOKVhFkSnPWpUlPrVASc1&#10;IJcU7AXDKfWl82qiy7jinB+aYy4suKcZsiqYc05nwKLisTtLx1qJnzmojJmmb/mpXYzT06/n069j&#10;urWZ7e4jOUmiO1ge5r6G8AfE/TfiFZHRNfitxfyJtZJQoiugTxtBOd3t6jI9vmxXKg88449qZ9ra&#10;GRZI3ZHRtylDgg+oPUVzYjDxrx13Wz7DUrM9K+K/wmuvBbS6hYCS70Uty2C0lv3+fAwF7BvzrySS&#10;XeTnoeMHvXvnwr+PEeoldB8WOshm/dxX8q5WTPAjkGMd/vHr39TQ+L/wGOmrNrfhe3BtFBe401Bz&#10;GBnc8ZJ6Y6p2xx6Dlp4idOXscRv0fRmqS3R2Hwf1eH4ifC260HUHMs1rG1lKW5bYR+7fnPI9fVK+&#10;d9S02fQ9VvNNuQI7i1maF156jjI9j1/Gug+CfjT/AIRDxxZvLLt0++xa3HPynP3GP0bH4E13P7S3&#10;hIWGqWfiG3TbFdjyLkgf8tVGVY/VQR/wH3qKf7jEOn0lqvXqW9UTfsyzr/wkWtRk/M9qjD6B+f5i&#10;uU+KVr9j+I2vR8fNOJeP9pVb+tbH7NMm7xzejn/kHv8A+jI8VR+MwMfxM1jcdoYxEf8AfpKuGmMk&#10;vJC6HKIwA5xzxzXvnwR0OPQvC15r95+7N0CwduMQIDzz6nJ+mK8Q8K6HL4p8RWOkwkh7iTDEY+VA&#10;Ms3PoAa9r+OHiGHw54Us/D1gfIN0oTYn8MCDGPxOB9M0YyXtHHDx3lv6IEup5B4i16bxR4gv9Tly&#10;DPKSoPZBwo/AACqiybRVZCG5HHtUgz616KXKkkQxWcjnNNMlI7cYphNWwSHhiOTUgfAqJBmnnpSA&#10;khGWq/H0qjCuO+Kux8DJ6etWtNSJK4THgisfUdPF1GRgbq1nV5JVjCMXboqjJNdXovwk8R60Y2e0&#10;Fjbvz5ty4Ugf7oO79KmdWFNXm7GfLc+cfFnhoSrISvy9yR0rw3xL4Ymtr5RDE8kjnCxopLHnsOtf&#10;pppv7O+grIZtZuJdS77FzboPxU7j+dUdT8TfCP4SSsbbT9O/tSAHaLKy8+4J9PNIPP1auP8AtGEn&#10;y0ouT8iXR6ydj4S+H37KPxM+Ic+yDw5Poducf6Vr0b2seMZ4BUufThTX0f4C/wCCemjafYJceNvE&#10;lzd3KHcYdHcQwADsXdSzD/vmub+Kf7eHiqSOWz8L6Fb+HXBIF9dSrdynnshUKp+u6vnPxd8afH3j&#10;wyDXvFuq38Mv37VZzDAR/wBco9qdh2pOGNq/E1Bfexc1KPmfc918Qf2f/wBn6yV9Ki0OfUbcFR/Y&#10;UUN5fk9DukByD/vMOhryrx5/wUK1Oeby/Bfh6CztjkGfXFLy9ByEjcKOc9Wb8K+O0iABCgAemBU4&#10;jIA5Jx61UMupJ81S8n5kOvJ7aHaeMfjT45+IEsx1zxRqV1BNgvZpcNHbcekS4XsOo7VxiLtGAcD0&#10;HFKsZIqVImJ6ZrvjTUdIqxk533BTjpwO3PSpoyTQtszdsVcgsCev6VVl1C7eyI4kaUgL1NdDpGjL&#10;lXbk1DZWqx4yBx3rctJhEOKlyS2OylQctZG7Z6fE8QEgGD6VyXi7wnHcCRioYdmHYV0kF4QOuKfc&#10;TieBkOCCKSk1qdU6MZKx4VNZNY3BiPQdCa+9P2GoV8JfALxn4oZUjLXU8qyM33kggBGf+BFxXxr4&#10;t0zBaRVGV5FfZOiAfD//AIJ6TzIFhutR06Rm5/1huZyoP18tx+VcWYe9TjFfaaRwUk4TafQ+L4Jz&#10;MTI2dz5Y5Pcmrkb1k2z8DH0H0rQjPSu5oE7mhE+an3YGc1TibAqXdkVIy3G/y1ZjkyKzo3xxVgSe&#10;nSkUaCOKkVs1QWQ1aifNAFlRhaniODVdWwKlSgDQiapleqUb4FWUbIqrkWNG2fgVoQvjFZUT4q5D&#10;JkUzN6GpA3U1dRuKy4ZMACrqOcChBYuq/b14qtcTmWQJnheKGk8uNmPpVNJMH681jWlZcp0Uo7yN&#10;BDkCplIqnG+atR5xWCRs2SZxV/SrU3t6sZyIxyx9KogV0/h63EVnJKcBpD19hXbhKPtqqi9tznrV&#10;PZwbRsqNigDkDgAelSeYV4P86rs236dsnivSPAHwmuNd8u/1VXtNNOGSIcPcD8DlR+v86+ixWJpY&#10;Sn7StKy/PyR48KcqjtFHLeF/COpeL7/yLGLEan95cyAiKP2JA6n0r2GG18NfB7SfOlYTXzj7xVTc&#10;y56hRxhePp6k8VQ8V/EPS/BNm+i+HoIftUWUby1xHbtjqcj529vzNeNatqd5rV291f3L3Vw/WR25&#10;HPQeg9hxXheyxObtSq3hR7dZevl/SvudfNTw2kdZd+iNnxV4/wBR8Z3TG5fyLNTiO0jJ2DB4ZueW&#10;96zbZAVJJ+lZ8UIJzjI61dV9iYAP0r340adGCp0lZI8+pKU3eTMPxxpC6vpsoKgsFxXghtpYr0Wy&#10;oXmL+WkaDcWYnAAx6mvpURNeMkCxmV5iFVAMliegr0TwD8EfD3w0S58ZeKPs7X8Efnl5xmOxC5JI&#10;5O5+nzAZHRevPNi8fTwVL39ZPZLd/wBd/wA2b4anKo2lsc98CPgHa+DdOXxd40EUV8iefDbXe0RW&#10;SYyHl3jiQfXC/Xpw/wAcvj/P46up9F0KR7fw7E5WSUZV7xhkHPP+r9B3xk9gOd+Nn7QuofE6/m0/&#10;THm0/wAMRsVW3DbWu8HiSTgEAjohyBwTz08xhkyDzx6Vw4TBVKlX65jtZ9F0iv8AP+t9u2pUUY+z&#10;p7fmacU/G3JI7Zq7C/yiseN/mq8k21BjrX0J57RrxyqBU0coHA61lJIQc1bicmquTymnHIc+1WUl&#10;5rPgfJ5q2rYxQncTVixv+YZOKls1adyowAOSW6AetVwA5weBVmOQBBGg2p3x3qhdC/czr5awwk+W&#10;B1/vH1NQMWdgAcscKMVE74kHdvYfpVyBfs8zzSja8I4j9WI4/TJ/CkyPQs3Ti2HkoF2xjBI7nvV9&#10;xGFt7CRQ8bw7JVPTL9c/pWJp6/arqKORiUB3SMPTPNWZb3fPNORk5JI7ken5Cs2rha+h8a+JtBPh&#10;jxTqekscm0uHiB/2c/KfyotlyBivZ/2qvh+NB1LRvEVugEd/bqtwygYMmMhifUjj8K8Utn2j1Fep&#10;RqKpBTR4dSPLJo0o+HFSynAqoJMEGpnlDJWzZCInbGTVGd92ankfOaqTNwakptooy/KDWbPJ+8yK&#10;vzEnNZkwIc1NhJih6XfUYBpcGmkUpEofgVIj7qg2mpUBFFh3ZZjPNWVYbapKasxyfWjZk7k4NWLS&#10;Ty5VJNVVbFOLd/SqdiPU6yzlwyntXUaY5OPeuH0a58zCsa7bSXHyn0pp3EdFbqW6irYj4Ix1Hrii&#10;xTzACRVwxcgAVQHTfBP4my/Cnx3DdSu39jXuLe/jGSNn8MmMgblPOfQsO9egfth/CmON4PiBo0ay&#10;Wd0Fj1EwAFckfu5+B0YYUnPJ2+teGajafu2PT/a9K+kf2YfiLa/EDwxqHw58U41DbAwtkuMt59r0&#10;aLPrHxg5zgjH3a+VzWlPB1o5pRXw6TXePf1X+R6+Dmq8HhKnXWL7P/gnxs5APByKEYMK634wfDi9&#10;+FXjvUNBuWaSFSJrSdgP38DE7X4zzwVOe6muJRyCRnkda+kp1I1oRqwd01dHlzjKEnGW6LcZxVqJ&#10;gazTJzU8UjZrW5BsQkA1s2IBC1z0DtitaxuNoGadxM6qxAyOOtdJZJjb0rkbK5+7g5rpNPvDgDqe&#10;lO+hm0dRaIAvbmtOBVHI7Vi2d4SvIFa8FxkfdFedVUhG1ZsrAY6mtOAjOBWBbXJVhgYFakc5xntX&#10;k1IM0RosBjms+8jyrL61MkpbFEqbhWEfdZVj1TxtM138JdMnxnKWzH24FeO/bzC3SvaNfAPwVhHB&#10;K2lvz77krxCVVdRXl5Ok6dSLW05fmetmV/aQl3jE1rXWs46ita21YMB81clDtQ8frWjBMBivVq0Y&#10;vY8i51SX4ZRzUVxeDBI/WsqG4GKV5ht4NcXsUmUR3l4MHPFc/e3I55rSumXn1PrWJeuuelerQgkQ&#10;2Y99ccnFYtzK27p71r3ZDZ4rLmALV79JJIyMW9AmiMcg3KevtXCazaPYSkcmM/davR54hzwDWTf2&#10;Ud1GySJuX0Nc+LwscTHTSS2/rsdVCq6T8jym9djmsq0naO9ZQeHBH411Ov6S1hMVILRtyrf3q5C9&#10;T7POJAeUYHivlI82GrJy0aZ7OlWGnUW/HLE1zt0uJM5x+tdFqbBssP4gDXN3h+b8K+ye549yk4yQ&#10;RwVOQR2Oc19BfBH9s/xl8Lmg03W5JPFvh0SZdLyRpL2FOmIZWboP7r5HGAVr5+AzT1h3dgQeua48&#10;ThqOLh7OvFSX9bPdG1KrOhLmpuzP0d1Dw/8ABb9tTw+J4Xjt9dZdzSweVb6vbAcYkX5iycjruX0N&#10;fGvxy/Y28cfB6Sa+gtm8S+Hi7FL7TInkeCMd50C/Jx/ECV9xXn2iahqPh3UodR0vULvS9QiPyXdn&#10;M0UqfRlIIr6p+Df7d+raKYtJ+Itu2u2Ej7W1iFFWaGPGPniVMSD3GD/vV8+sJjsr1wcvaU/5Jbr/&#10;AAv+vQ9R1sPi/wCOuWX8y2+Z8M7MgMMMCM5Bz/KlMRHbFfpf41/ZV+En7SfhgeI/AVzZ6De3Tb01&#10;PSYT5DkdVltiVCn14V+5zXw98X/gB4z+B+oLF4m00pYTSNHa6nAwkgnAzyCOUJH8LYP1r0sHmuHx&#10;svZp8s19mWj/AOD/AFoclfB1cOuZ6x7rY80SI+mfpUohJ7VHNf29qSrPl/7gGSaqyapcSnbCohB/&#10;4Ef/AK1dlXFUaOkpa9kYQpTnsi+0SxoS7CMernFdX8F/g5rf7RHxBs/DGiI9vYKRNqWosh2WsAPJ&#10;JwfmbkKD1b2BrnvAXw98QfFPxhpvhrRLd77VL58Ro5wqKBlpGJ4CquSfpjuK/SbUn8GfsDfAuO10&#10;y3i1LxPfLsjbYY5tXvAOZJD82yNAScZwBwOW5+UzLN5uPsKC96W39dj2MJhI3dSo9EUfjp8WPDP7&#10;H/wr0r4eeA4beDxBPb+TaQLtZ7ZMAPdz7cHzG5KsR8zAnopFfMfwzvZ7+7NxPPJdXMzl5Z5m3PIx&#10;OSzE8kk8k14zruteIPH/AIqvdf8AEF9Lq2sXj+ZPczYBJ6AKBwqgYAUcAYAr1r4WRzW00OVIFeZh&#10;8MsPHXVvd9zbEVnVemiWx9XeDSTBHnuBXpekS7gFPUdK8w8HSn7PGD2Ar0TTpMFSPWuqqlKB57XN&#10;udOiYp20Goon3oCetTjkV47uZEZUelRlOeKsEYFRMpoTEQMKQHFObg1Cxwa1WpOxYWSpkbmqSnBq&#10;ZGqZRHctrzTxUKNwKmUgisHoaICgk6jk1Tlj8l8DketXh2qOWQR4O3JNEW0zaDaZUCsexP4UuD3B&#10;FWEulz8wxSTzI3yg5PXitOZ3tY15nezRBjFLnnFKmGdc9M1PNBgbl7UN2dmU2k7EFFFJTKExzSGn&#10;GkxiqJYw8EVo6ZJvgKk8qaoZwKksZPLn2/3uKiavExqLmizU601hk045GKaetcp55GwFQOlWGHNM&#10;Iq07CZSliyTiqUsIOeK1XSoJIq6IzsQ0c9c2mc8ViXlmRn5a7CaAHrWbcWec9/rXpUq1jJxPOddD&#10;RxiMfKW647CuYkXyz6e3au71uz826c46cVy97Z4J4rslNzdz0KceWJnQ3XlnBJrVtr3KjmsSeEqa&#10;iW5aE/eqUanYxXW4danWTdXMW2oe5rVgvMjk0wNQPzVnTNTuNGv4Ly0kMc8JyCCQGH90+oPcVmrO&#10;GA5q1b2/ncngdsjNJx5lytaCcuX3j2W9tdP+KPhhZYCIr6MHaWxuhkxyrYz8p/XrXjN3bTWFzJb3&#10;ERgnjba0Z4IP+f0rX8MeJ7nwhq6yxEtbscTQ54kX+hHY/hXoPjzwpbeM9Gj1zSQkt35YcFB/x8J/&#10;dPoRz79q8aDeAq+zn/Dls+z7f1/menJLGQ9pH41v5rueQhgT1o7mq4kPr9MjnHbNKHr2GjzR7RCQ&#10;YqjcWAYHAq+rZFPwpFNMDlL3SQ46VzGo6ADllGG7EV6bJbq45ArNudMV88VomB5Jdw3ttnbK+Omd&#10;xJrCvLUXeTLlpOm5jk163f6GrA/LmuT1Pw9jcQuMHPFaupKekncSilsjy7UtFOSQvGKz9OtGhvHQ&#10;jAZOn0rvbqzeElWXIqpaaQlxeghcHYeDXThJONeFu5FX+HI5maErVYrXVX+kGMn5MVhzWZQnjHNf&#10;apnjmccimd6svFioXXFNMCPJFITmlPSm1QDs4FGc03NLTvoA6mnrRmkqSgq1peqXGh6pZ6laSGG6&#10;s50uInHZlYMP5VVpGOBk9qTs1Zhc+2f2nNNt/it8ANK8Y6cqySWSxakmOoikULKv/ASQSM8bD3Ff&#10;Aur2gikEsYAikPbsa+8f2O/EUHjf4Va54L1TNxHYM0PlOc5tpw3y9OzeYOvHHTivjvxp4Xm8MeIt&#10;Y0G8H7+xuZLZyevynCn8Rg/jXxeWUVFYjLJb05Nx/wAMtv8AgnuYud3TxS2krP1Wh5+QQQCKMY5q&#10;8+nYJ+cg9M1JDaxxj5lDN6nmj2UtmZe1itjMyKdFbNMc/dWtQwxn+BR9BQFCjA4HpVxo92RKt2RF&#10;HEsS4UY96D9Pxp560w9TXUklojnvfcaRikI4pxGaawpiMq8Ui4bPGeRXs37GGs/2L+0V4azIscd3&#10;HcWbFj94NEzAfUsq15LeQ+aoYD5hXUfBC+fQvjD4L1EjaIdXtgdxxw0gQn8mNeViqTnCcO6f5M9C&#10;hUUXGXZr8z2T9vHR/wCz/jbFeCMqt/pUEhcjhnVnQ4+gVK+cD1NfY3/BRLRgup+CtWAJaSK5tDgd&#10;NrRsP/Qm/KvjphyR3oyufPg6b8rfddEY2PLiJrzGpxKh7ZrQOTn07Vn/AM6sW05b5G+tfTYSoo3g&#10;+p5tRXVybbVC6mZnKjgCr/X/AOvVG8Hzqw7iunFOXs/dZELXKmADTGFPY4OMimkYrxDpGEVGc1Ie&#10;tMPSncBvaiikpDGnrTSpPPXHOBTicUdOeeOeKCT76/4J5WMOg/CLxd4gmUok+pMWk9Y4YFOfwLPX&#10;wPql9JquqXl9K2+W6nkndvVnYsf1NfoF8HgPAH7A+pamD5Utxpmo3fz8DfI8iJ+YCfnX55quEUA8&#10;DgV4WX+/iMTV/vJfcj08X7tGjDyv94h5pjVJTT1r3bnmDKaRT26U09KVwG01xkU40jAdKLgNPFNN&#10;Opp60XAKYx5p9MNO4BnFNJzSt0ptO4BRRSE4NJsYh60hOKU0jdKExMQnNJRRSKAnFN60rdKbR1AK&#10;D0opG6U2FhKKKKEFhG6U2nN0ptABRRRQA09aSlPWkpXAKRulLSN0pAJRRRQAUUUUAMPWig9aKAPv&#10;CY5qLzREuWOKWadYUyep6A1iXczSOSTkelfHTqcmnU/Qow5lfoXZ9XG7Eagj3otvEFzZyZTDIeWQ&#10;/wAX+FZIYDPrSqC3GcVzRrVIy5k7M29lBqzR2lr4gtLvGZPKkI5Ru30NXftETYxID+NcZZW6yLvY&#10;HA6A881cLYH+HFe9RzGq43nFP8Dy6lCClaLOpMgxwcmmmUDqa5y31VrcbX/eR+/arL63bbTsY5I+&#10;7ivUp4ulON27M5XTadjVklXpnn0qq8mTwcj1rCm1WR50kA2qvRR3rSSZZUDoflPNa0a8K7aj0JnF&#10;wtcsNJjqaTzKqTSEMOaBIcVvYz5i55lIZTiq3mUb+lUiZM5rxK2NVdh0KL/KsjfnnJrX1ZluLqQM&#10;cdgfpWLcRtAckgr6ivicXB+2nJLS7PZoz91Re5ZivJIRhXwPSrKannAdcf7QrGMue9KkzA9eK5oz&#10;lHqbOEZbnSw30L4G7B96tB8jI5HqK5iOXOP51o2FyQxjYkg8iumFVt2aMZU7K6NYykCjzagJ/Ck3&#10;H8K6WjAtibjFd38FfFZ8L/EbSppGxbXT/Y5z22vwCfo20/4V5zvIp6zlSGDbWHIPpWc4KcHB7MpO&#10;zue//tT+GfsWsaXr0ShY7tDazkH/AJaJyufcrkf8Brwkyn3H17V9VeIWPxg/Z9+3RqZb8WouABnP&#10;nw/fGPfDj8favkgXG/lfunpiuHBTbpezlvF2NZaO5dE2KmjlzWaJDnrUySV3MRqJJ704y8VnrN9a&#10;d5/uaEKzLpkPrT1kNUDL71JHIc1VxM0kcDvSpJlutUDIemackmO9Mk0DJgdaQy8VRE3PWnGbikMs&#10;tNgUJJlqotLk0qS4PWi47GhJNiqc0x5OajluOetVJ5sjrRcaGvKGfnkV7V8G/j5J4ZMGi+I5Gm0k&#10;bY4LvGWtR0AIAyy8jnqPp08MEmc0qyYOc8iuSrThWjyzRsj6i+MHwMh8SJL4g8LIn2+YebNaRthL&#10;oHB3oScK2OcdD9eu7oEy/Gb4MS2d0xXUkRrWfIw0dzERtYjjrhT/AMCrxf4L/Ga88CXMemXu668P&#10;SE5jUZa2J5Z04yR/s5+nPX6n0aHS7uWTXNNKuNSjjZ54ycTBQdjEeoBI9ex6DHiYhVaMUp6pfC/0&#10;Zd09D5w/Z+huNO+JyQSL5cnkTwzI3UMMEj81H5Va+PUB/wCFkXDrgf6NCTn6GvUP+EUXRfjNa6nE&#10;u231CGVuvHmhfm/MYP4mud+Mfh9tU8cWMdsp+03cEca+7bmA/nXs0PZVsXCV9JQv/n91mcFSs4Qb&#10;7Owfs6+FGt4b/wAQXQ+//o9uW/ujl2/EgD/gJrzH4heLf+Ew8ZX98j7rYN5Vt2/dLwD+PLf8Cr3X&#10;x/cxeAvhomk2GEmli+xxHuCVO9+/PX8Wr5nltjbnAXaO4FRhqcq0p4vo3ZeiOpTV+R7luF+Oan8z&#10;5cCqMUg4ycfWpVkyM5wMZ69q9AHuWMg02mB8sFwSx6ADJNdpoXwh8T66I3Nh9itn5826ZVwPXbnd&#10;+grOdSFNXm7FJWOSTg88e9OT95IqDLMTwoBJNe56B8AdMsXEur30mpDr5UamBBx6htx/MVrnxZ4G&#10;+HSPZWklvBKoy0Fqhkdj7sM/qe9ee8fBu1KLk/wDlPLtD+EviPWDGXsRZWz8iW5dVx/wH736CvRN&#10;C+B2mWJMmqXkmonrtUGFAPTgk/qK57Wvj7dXCSR6Vp4tCchLieTzGx67MAA9OpNcLrni3V/Eq/8A&#10;Eyv5bhRgiMYRB/wFcDv6U+XGV/ikoLy3FdI9tfxd4M8Aq9lbvDBMvWC0jMjsfdgDzx3NcfrPx4u7&#10;pZI9K09LRui3E7iRgP8AdxgfiTXky8AAZUDpz0qRT3xz3OetaQwFKL5p+8/MmUn0NnW/E+r+JWA1&#10;K/luVHIQ4Vf++VAFcRr+jJcI5VBn8a6OPJORRPD5qketenCKirRVjlld7nzt438MCTzDt5GcDGK8&#10;nurQ2kpRlOQe9fVPirw+JdzbMivDPHHhgqZHQEEc8Vve6sZciOHQKPT6Gp0Cn0rHd2ifa2QR61JH&#10;dYPBNYtu5sqUTaSNcVOqqO+Ky47nIHNWEn/Gk2y1SijSQr2OasRyACstbipVnwcA8Vm7s3Siuhrp&#10;cVZjusY5rEE5qZLj3qbHQpdjoorzirC3vGMgcVzqXRHep1us+9Be5Z1iBby3kxydvrX1b+16i+Cf&#10;2VvCPhlFSJnlsbRo19IoS7Ef8CRfzr5p8DWDeIvGfh/Swiv9s1C3gKseCGkUEflxXv3/AAUU1HzE&#10;8F6QuMoLm7OP+AIv82/KuKq+fEUodm3+Bz1o2i2ux8ZQP75FaEcmT7VjxNt4Ga0IGyK9VnmxdzQR&#10;zVhHzVFG4qxG1Q0aotqalDe9VVapkNKxaLSGrUTVUi5NWE4FAFtHzUyvVON+asKc1Nx2LiPVuN+l&#10;ZgfFTxzVRLRprJxVqCTjFZkUmauwtzTuTY1oZcdKuxzHArKhk4q0knIouTYt3cxESjPU1ChyBUV2&#10;5Ajz70QvXHUd5nXTVol+JsVeikGOay0erEMmQCDx/KpUgaNEuBx2PWu40Cynv0srS1ga4uJVASJB&#10;lmJ5wPfisjwH4B1f4hap9l0yH91Gw+0XT8Rwqe56Z+g5P619Lafp/hz4H+HI/Om86+kj2ebgiW5Y&#10;c4C5IUfoO+TW1HHLDTcYR55yVkl+pz1qXOld2SKngv4XWXhS0XWPELxvcwIJRGx/d2xHXkffPT2z&#10;0rm/Hvxgn1wS2Oiu1tp5BR7no86kdACMoP1rkfGXj7UfG94WuT5FnG26GzBysfuTgbj7mueU89K9&#10;jDZbOpU+s4580+i6R9P6t6vU4Z1lGPJR0X5lhcc449vSmMCT7U9ORxUm0Yr39jgZJA6xJg5/AU+G&#10;OW/uUggRpZ5GCRoo5Zj0FR2djcapdQ2tpE088zbUjXqx+vT3zXu3gvwXp/w70eXVNUkj+2iMmWc5&#10;IhU/wKB1+o5NeRj8dTwUe83su/8AwP6RvSoyrPeyW4eCPBFn4A06XWNVkQXojLSSk5W3Q4yo9T6k&#10;DnoPfxD4/wDjK68f2D2sLNFpELbo7bI/eMM4duM554Hb6810nj3x7c+MbrYMwabE2YYMg5P99u5J&#10;7dh9a4ue3F7G8RHykYA9K5MvwM1U+t4vWo/uj6ef5et2aVa6t7Ol8K/E+cwhVzkHcOCTVyJ+Md6v&#10;+L9M/sjW5kwQkhyPr3rIWTBHWvoGrEp3VzSgOeauxnIFZccwOMVcic460CkjSjfcatRtis+FqtRt&#10;k4FMixpQvVpZBgVnI+2po2Oc5pok0kkFWbRHEbSsPkPRvWqSLuAUEZPerU0oIEartVRgAGrEXdPb&#10;Fyk5ONhyuR3qNpmkd92SXYknPr1ojdQqjPQZ49aZtaaREQFnbgY9aCC5A/2TShMHDSXjFV45VF6/&#10;0qFP3jIq/MXO0D17Uy7IgMNunzCPgk9z3rV8NQi816PEe6OEeYR2yKzlomx/Crmb8ZNHfxN4A1Ow&#10;Zd09tbCSHLcgpg8fhmvj6AHIJGCByK+5dRliu79wYwIDwyt6d818feLtAbw94t1XTzH5axTtsGP4&#10;Ccr+ldWFlZctvM8zFLaRkbNwHpUm3EZParMduSo4zVg2hMBG2u48+5gyN+NVJmNas9k2ehFZ9xbE&#10;dc/jQDZmyuCTVOZefrVyaLDEd6rzc4pBcgHB6U7BI5oxzS54oEIeKcppnQ806lqVckU1MhqsCTUi&#10;hiOKRSLanjrS7uOtRojEU/yWNMlmhpcxWdQDXe6LcAquTjPrXm1qGhlU5xzXcaecqjKeOvFVHcW5&#10;6Ppk4KDFawfOK5XRJmYAZ/OuttovMUVohDZIxLCw9R0rG0rVr7whr9hq+nSeTe2MyzRP15HY54II&#10;JH0NdG0WzpXParHmU5BwOeKmSUk4tXTGm07o+q/i54asv2k/glY+JtBhB1qzja4t4gctuH+utznA&#10;6rwSOqjHDV8KkAfdztz3B/qPevpD9lr4qHwH40GhahKE0TWpFQE9IbnojdOjcIeg5B7Vn/ta/B//&#10;AIQbxt/b+nxbdF1yRpCFHENz96RepOG5cdB1HYV8rl7eW4qWW1H7rvKm/LrH5f1uexiUsVRWKjut&#10;JfozwSKAy44rSgtFUDIyfan2tuFTpz0q9b22/wBjX1ljxrjEtfl+Uc1LAfLbDDH1qwtsyEcmpJLL&#10;zFDg80WJuXbKYZXoK6DT5huHNcvaQnIIB4rf0+F9w96dyGzq7KcYrctpl2iucsLZyM4rftbZioyD&#10;XNVtYm5pRzKFHOK0ra7UoBnmsyGzYgdqsLbMpBzxXmTUWWjWjn5FTmUMtZ8StgCrMYIrjlFF3PXZ&#10;Ua7+B7Z5K2+78Flz/IV4hM23j0OK9005g/wVlUEHbaSg/Xc1eIXMIbJFePlDtKuv77PXx+1F/wBx&#10;FRpwuOcU6O8AP3qpXiMgyPWsS61KS3JyuR7V9VGlzo8c7aK+GPvYqX7Vu/izXni+J9vY/ia0bXxM&#10;sgHykfjUSwj6AdXcuTWRcqSah/tkOPSq02o7+5qqdKUd0IhuFxVCRMk1Yludxqu8telBNIVtSvJF&#10;VC4ixkdD6jtWi8gPvVC6cHOKsaTOc1e0juoXjkGQf0+leXeIdOezkMbD6N/er1i/bYCeCRXG+I7d&#10;L6B4264yrdwa83GYVYiPNH4l+PkdlCr7N2exwsjebZxt6jB9iKwb371a8dxsSW2f5XjYnHfFYl7J&#10;87YOK0oT56UZdbfitP0FUXLNorirtvHuIqjEckZ4z61djv7eBtrvlgPurzWspxpq83YmMXLRI04r&#10;M8A9fQ026s0RCZCEHqTTIdUmmAEKeUnr1NTNpzTsGbLN1yxzXlVczpx0pq/4I6Y4aT1k7Ffwt8Tf&#10;EPwt8QjWfCOpTadqIUxtNHgo64+66OCrDp1H0xX2d8Gv29/CvxC08+G/ijYW+gXNxEts12ytNY35&#10;YbWDqFPk/wDAsr/tDgV8W3uiAqTty3uK5+50rYWOzA7jt9a+WxsVj3zVVr0a0f8Awfmeth5ywytB&#10;6dj7a+N3/BOfRdat5dd+Fd1FpjGHzE0KVjJb3BPOYpncmPPYHK/QV8d6r8KPEXhTxWPC+saNdWOu&#10;+YkKWDqGZ2YgKEIJVgScAqSPevQfgZ+0J40+BlykGkXn2vQPMMk+i3YBhk452uQWiPfKn6g1+nXg&#10;XWD8QvCmgeI9W8ONouoSR/aobO7KzS2pdSNyuAMZUnsDhsEDpXkSr18ArVffj0fX+v6ud8adLFfB&#10;7r/A8Y+B3wm0D9kX4UX3iXxKyf8ACRXMIfUJ1+YqesdpHgkHDcbh94nJOAMfIvxO8T6x8bPHFz4k&#10;1gFC4ENtZghktYASVjBwM9SScck19h/tQfCXxl8Qbuwu9MmTVNFslJXSIlWOSKTB3S5J/eEjAA4I&#10;7A5Jr520rweyylZISjodrBlIKkdRg10ZfCNRPESknOW/l5HPjJyg1RStFfj5nn+i+Bc7R5fA46V6&#10;n4Q8GLash8s5HtXR6N4VVMELnnHAru9F0HZt+U+1ew0eZdljw7pohiXjHPSu1063YkADgc5qHTNI&#10;CAM4xjtXQ29uFHAAFcNaqloiefsTRDAHpirCUKoAHFOC15bdyUGM00ingUuKm47XKzpmoGjq+VzT&#10;DGPSqUhWM9lNC5Bq60Qx0qJ48Ctea5FhI3/KrCscVWBCmpFkFQ0Vcshuaguc/Kew4qRXBFOKq4wa&#10;zTs7msZWdykuQeop1SPbMp+QZpvkSHquB71rzJnWpodApaQY7c1eIznPSooI1iXjrUueKwk7s55S&#10;uyi67JGUdBSAZp8+BM496ZWq2OmL0QlBFOxxSUwYwg4pMFSCOoNSU1hgGncg1o382JX9RSNVfTpM&#10;xshz6irJ6VyNWdjz5R5W0NpjU8nFMPShGdhjDNRsoIqQ03+VaILFd4x3qpLEDWgRmonjBBrWMrEt&#10;HE3tqJJJOOrE1gX2ndcAGuxuIgXbjvWdcWgfPFezF3R32see31gRuO2sl9NdiW+4vrXfXWl+Y2MH&#10;rVG/0zYu0KeBXTSipPU56snFaHFC0SJs7mz61ct2UEYdhU97Ysh6dqyZC8Leldns49jm9pLudPa+&#10;XgZcmtVLgYAB6dMVxNtqZRhlsY9a2rXUw+DuFNRS2QOTe5q3x+YEdxiut+Gfjn/hHb4WF0//ABLZ&#10;34Y/8sXP8XHUHuPxripJvOiPIJHIqqsmRjv3rzsXRjVi4T2Z34arKm1KO6PUviz4HNnNJrlkv+jy&#10;sPtMY/hcnG8c9CSM+5z3NeZZwcZr1j4VeNYtUsv+Ee1PEjbCkBbo6Y5jP0HQ+nHYZ5D4geDn8I6q&#10;xjBOmXDFoJCchfVDyenqev515OFqypS+rVt1s+6/zPRr04zj7els912Zy+8jvUqy8VXPXrRk+or1&#10;DguXFenEAiqQcipUmx3pCFmtFcHise90tXVsgnNbyy5FDxq61SYHnep6ArhsIelc5Foz21+pAIyC&#10;K9YubFWU1hXukhjkDkdD71vSq+znGfYmS5otHD3VoJSRIpGKwtR0TByoyDXpN3o4uYA6ryeo9D3r&#10;nbywktyQQSvTBr7enVjUXNFniNOLszza708ox4rMmg2k16Df2kJgd2AGK5V7dLhnCAgjsRVe1hGS&#10;g3q+hXK2ua2hz7pUJGK1rizKHOOMZqjJEQfatriKpNLninlKYRVXuAE4puaVulJSuNBSE8EdKWmH&#10;rTA9f/ZV8bjwZ8ZNMWUhLTV1OmzH3cgxnp/fCj8a6r9tvwUdD+I1h4hijC2+tW2JCP8AntEArd+6&#10;lO3rXzzDPLaSxzwMUnhYSRsP4WByp/AgV9x/Gy1j+Nn7Mtr4ltF33Vtbxasir/CygrOnQdBv7fwi&#10;vk8w/wBizPD4xfDP3Jfoezh/3+EqUOsfeX6nwPOu2Zx2qImp7rBmJGOQOc8/lVc9a6KulSSXc4I7&#10;IKRqWkbpWZe40jNMIp9N9aAGU09akYVGetAWG45p1vctYXUFyDgwSLLkdtpDf0pKY6gg5GR70eoH&#10;3V+3pbLrXwe8M62h2pDqMT++JYXxz+Ar4OICkjPOe9ffHxbI8c/sNafqKgXksGm6fcFz13RvGkh/&#10;D56+CGznrXh5N7uHlTf2ZSX4nqZj71ZT7pMjaprQAuT7VERzSAEuAuc9sV9FSlyTUrXPJkrqxeIw&#10;M1XuITKF244pjrOoO7IHTNRpM0fB+Yehr0KleMvcqRaTMlF7pj1tFAywyaintgAWXt2NP+1HP3QK&#10;kR1lUH17VUY0Kq5ICfNHVmYetMNTTLiVh0qIrzXkyVm0zoQxhTTTmppqRjWFNlJWNmAyQCR+VSHn&#10;ipdP09tV1GzsVOGup47cH3dgo/nSvZCsffnxwX/hBf2DNK0lDkz6bptn8/BJdo3b8eDX57njIHSv&#10;v/8A4KI6kuk/CjwlocY2rPqYb5eBtihYYx6ZcflX5/kcfpXh5Prh3Uf2pSf4np5hpWUP5Ul+A2mn&#10;rTqaete4eaMJ5pD0NKetFAMYaR+TmnHrTW6UEsbTT60+mHpigfQKZTjTaaEI3Sm05ulNpgFNPU06&#10;m+tDGhCcU0nNKxpKm47BRRRQAjdKbTj0pKoBKRulLSN0oASiiigBG6U2lY0lABQTiikJyKAENJSZ&#10;o3VIC0jdKN1IzcUAFFJuFGc0ALSE4oPSm5osMDRTc0U7CPtq8m86Xk8LxUWwMOaiDE8mnbuK+Ak+&#10;Z3P06yirEbxAHNMZto+lPdsDmq8hJU1IjWglKQIPbNDzHvUC5WJM44UUjNgD3r04rRI8tvVtiu+f&#10;/wBdQNL2pHfAzVd2I5zVWM73JjL7mrFjqBt38tjiNv0NZpkyaHYHrW1OpKnJSj0IlFSVmdMWySaT&#10;cR3rFsdT27YpGJHQMf61qB/y9a+mpVo1o80Tz5QcHZlgPTfMJPWow1NJ561tcyZz13NvuJDngset&#10;Ub7c8YCZIznFS3CjzXzn7xpisBxXyNRc7dz1IPls0Zm85xyDTlfnvWovTnB/CnLtB6D8q5PYeZ0e&#10;38inESMGrkDnzUIB681OjqeMD8qmVwOw/KqVCz3F7a+liyz457VTvLwwMEUZzzzUplwcCq1zD9oH&#10;XDDoa2nzW93czg1f3hItSQthxs96tiUOoIIIJGMeuawGZlJDAZBoMzKuFJWuNVpJ2kdbpxeqPrD9&#10;kjxYssOteGpmGUIvYUI6ggLIPwIU/jXinxR8Or4L+IWt6QAEjinMkWT1if5k/QgfhWJ8IvGh8B/E&#10;bRdXZj9nWbybgdcxP8r/AMw3/Aa9w/bM8HBv7D8WWwBQ/wCgXDL0IOXibPTH3x+Irh9p7LEuSWkv&#10;zK9mmrXPBUkyeDmpRKAOtYljNNIwSNTL7Dt7muit9NJAMrdslRXtUITxGsEc9Rql8REJS33cn6U5&#10;ZST1q7cmK1tWVFCg8CshH2/WuitR9hJRbuzOM+ZXLolxViJ+hzVWxQXNwELEAjnbVu8gS0WIpnnI&#10;JNCozcHU6IlzSlyhJKQaaJ6haZScZqNnx/hWDNEXVl96Xzs1SE31o83vmkUrFppfemiY+tUnuMet&#10;MM/pmpKL0k+e9VZZ8jrVdpye9QSyk1I0WVk96kD8gevFUVlx1qaGTdIv1qd2O9tTqdDtRLgNjnvX&#10;uXwc1vVdG1WLT7KN7u1uj89qXwFPdw2OMDr6/lXjXh4DAr6c+A+ipHo93qfDSyyeQpPVVXk/mT+l&#10;erjfZ4fL5SnG99EvP/gbnhOdSriowg7f5I9MltIrl4XkjV2hffGW6qcEZH4E0kum2811FcyQRvcR&#10;8JKRllHsfxNWQuCTSkZr84UpLqfQuKe6PKfjL4fvLwW2oKPNs4E8tkA/1RJ+9+PA/CvFNQswcqo3&#10;E/wryTX1ze2UV/ayW9wiyRSqUdT/ABAjkVxd54o8J/D2JoIFRZFO1oLMCSQH0Yk9evU19RgMynGh&#10;9WjTc2trdvM8yph+Ws6vPZPv38jxDRPg54o1ySJlsPsdq+R59zIqYHPO3O7t6V6X4e/Z30yxk83V&#10;7+TUx1MMamFRwe4Yt39R+tYnif8AaPuBHJFpGli3c8LcXMgYr/wADGfxNeXeIPH2v+K0VNU1OW5j&#10;XpGoEaZ/3VAHes5RxlRtSagvxPRi4tXR9EN4q8B/DVZLW1ltraYA7orVGlkJ54LYPqep71w2vftH&#10;XNws0Wj6WLTkhLq4k3nvyExgHoeSa8U3YAwM4GOe1N8wnvTjgqS96d5PzLTOm17x1rninaNU1KS4&#10;VSCI1ARB/wABXA71l256e3pWcjliK0bccCvQglHSKsD2L8YyPcn1qVm2jFRwqcdqSQndWpiKhwTT&#10;6jT35qRTmgzZYiHyU5jwTnGKjU/lTmPyfXitUZMgurYXERBGc15v4w8Obkk+Tj3r1JAdoxWfqumr&#10;dwSA4zjvV3sQfHHjXw+1jO8qLx6CuQS4I4z0NfSnjbwiJUl+UdPQ14B4p8PS6TcO6AmMnJHpTa5i&#10;1K2jKkdwfWrKXR9TWGk5B61YS54HWsrGlzcS4yBzU6T5rFS4461YinPrUsvmNlZeOtSLN71mJccV&#10;IJ+alotSNVJj61Ok/TnrWQtzUyT4HJ4xWbRsmj2v9lzS/wC2/jv4UiIV1gmku2BP/PONmB/Pafwr&#10;pv259W/tP4xxWeAP7P0uGIAf7TO5z/30KtfsFaQNT+LGr37BSNO0ptpJ5DSSKoIH0V+vrXmv7SHi&#10;EeIPjj4znDBlS/a2UqcgiJVj/wDZK89O+L9F+Zb948duE8qYjseasQPkCi/j3EEdqggfAr2VqeTN&#10;csmjTjbIqwhOBVBH4FWY3zikyky6hwM1Oh5qojdqtRdazZaLadAalD8VCjAChW54oGtS0jVYRqqx&#10;mp1pDJw1PRuaiBHSpY+T0oGXYOavxHis+M4FWYpMGi4maUbcYq3EelZsclXYXyKZDLN0Mwq393rU&#10;KyYqdWBGD0PWmaZpl7quoR2NhazXt5I2I4LdC7t9FHXj8K5K6s+Y3pPTlJEkzgkkd+hr2T4QfAXU&#10;fHIh1XUw+naCWDowAL3Sg9FGflHH3j+APUdp8Of2dtK8C2o8RePLyzle3VZBbPJi3tiDwXckBzz0&#10;xjP97isH4p/tM3GuxvpnhVZtOsySkt++3zZl6EIvOwHn5s7jx92vLlWlUfJR+83sj0Dx18WvD/wi&#10;0w+GfDFrDLqFsPL+zxk+Xa5GdzsQdzc5xnPqRXgtv4p1DxHqt1c6tdtfXtwQ5lcAZwAMBRgAew4r&#10;iY22ABf5VPb3LwzJJGSJFORXfgrYOoqi1fXz7mVWHtIuJ36yY4B+U+nSrCHIrKsLyO+gWVDjP3h/&#10;dNaMZwM5GK/Qac4zjzLZnz8lyuz3LasQKs2Vlc6teQWVpCZ7qZtscYx8x/w+tLoOjXviLU4LGwga&#10;aeVsEEHaq92Yjoo7n/8AVXumg6Ho3wf0CS91GdZb2QfvJ1GHkPURxqTzj9epx28rH5hHCJQguapL&#10;aP8An5fn07rWlR9o7vRdyTwt4T0n4XaLLqmpTIbvZ+/uiv3QcfIoB9e/U/Tp5Z428c3PjO/y6+RY&#10;wkiC1znH+0x4yT+lUvG/jm88Z6h5sp8m0iY/Z7UciPPUnpk1grKQDXLgculGX1rFPmqv8PJf15Lq&#10;2V6ycfZ09I/mTSHdgdT608fukz6elRRMCS3emzzHOK9zl6HAkcB8TdD+12puUGZFGc15YJPl56mv&#10;oLULdb21khIDBh3rwnxJpz6NqskTjCMSVrSS0Oim+hDG9XIZuQKzI5Bwc1bhk5FZGzNeJ8kCtCAd&#10;MVkQy5IrSt5sVRky+OhPtU9ucrzVMTdAamjkwPlpiNS1ICOxyD0FTK2dvrVFJDtAqxa4U72yzA8K&#10;elVcVjSki8gRpj95j5gPU9KuWR+w6fNdDHm3AMcXqoH3mH8qoWFpJfszyv5MQGWkY8kegHc1Y1K6&#10;Fy6hMiKMbUBHRaG+5m10RUDbHQlucYya6zwoqWuiXN40ht3l4RiOWHp/n0rmLWzbUL2GFOAx5b0H&#10;euq1i5W3hWyjO2ONV+XH1rKXvaBLXRGekxLNuJ3nj615T+0R4fFvrGj6ikQRZ7YRuRzlh0z74/lX&#10;poYYctnaCORWD8VtPGqeCUIJMkAS4B6+xxW1KVppmGIp81M8HtbIsgO0gVdTTyVPB6Vp6dY7wBtP&#10;Qc1uRaT+76V7FtDwzhbjS8KeKwb6z2Zr0u70shGO3865LV7HaG+WkB5/fx7HrKmJBPtXQ6tHtesS&#10;WIkk8YqCl3ZUBJFOFWIofUVOLYMOlA7meetKTnpV1rL6VGbbbnFAbldWzzU8bYqPySDipUQgipuG&#10;pajJ7VYRi3XFRRr2qzHEevFWIQ4HbJrf0XUCURTgY4rFKAdaksZPJuB6ZpMR6joswyuCK7bTZN6j&#10;vXm2hXO7bXomhEOB1qlLQRtPENo4rE1Sz5LYGCK6lYd68DtUd3p4ktyNuTVCueaajbAZBHGK+v8A&#10;4U+ILH9pH4M6j4U16UtrFlEttPKw+bI5guQBjPK8jPVTnrXy3qliQGUjFT/DbxzefCjx1ZeILVWl&#10;gQmO7to+DNA2Nyc9+AQfUCvEzXBPF0L03apDWL810+ex34PEKhU9/wCGWj9P+AYOt6Be+E/EN/o2&#10;pReTfWUxhkXOeR0I9QRgj61LZjAPGPevp/8AaV+Htp8RfCNj8R/DLrcmK1Vrkw/MZ7bqH+XPzR5b&#10;Ptnn5cV8sQShCMZOR1roy3Gxx+HVXaS0ku0lv/mRiqH1aq4PbdPuuhoNzUiE+Xgio4nDrVjKiPHe&#10;vVOJ2ZHCTu44resJCpU8msq2VSQa3rFFOOlIlm3YXJUfdzW3a3h4wuKyrSNQo6Vr2sa8VzVbdRJG&#10;lBeHHSrH2skdKhhhUr1q0kCEV5cuW+xSQxbtganjuWJ96YYVHPSlCoo61m+V9B3PafBUX234RXsb&#10;fdaO5/mTXjzLvGfavYfhtOJ/hjqcaA5j+0J9cpn+teQIw2D3r53L7xxGJX979D2Ma70aD/u/qZ11&#10;ACDxXNalacMQK7GVAc1j31sGBGM19VQqWZ5D1OCuLTb97nmktnEbAcVp6tblCSBiufeQxtXsJ31M&#10;bNnSQzDipjtI9KwLa6OASavJdbu+aTRSRbkKnvUDMo96gllIqpLdFeeaZVi3JKAD2rNurlQDzVS4&#10;1ErmsW+1YhW4pXKRPqN0u1jurlNUuAwI3dRTdS1k4I9q5jUNXYnr2qblnO+LsRXyyxkqzDJNclea&#10;xdNn94CemSK1vFV8ZJ4uv3SK5sgyGvkMVUqUsRNU21qezSjGVOPMrjheXFwQJJSR6AYra0uAED8u&#10;lY0cB3g9q6HSkxtz61wScpu8nc3SUdEjotNsxgY7V09nZBowSDWTpCA4Fdlp1sHVeOKTXVCb6GW+&#10;kiTtmse/0H5jhTj1xXo0Gm7hjHPtXpvwV/Z/n+J+sfar5Tb+HLOVftLsGDXBHJiQjHPqwPAPrWdS&#10;pGjBzm7JBCMqkuSO5X/ZA/ZmHijVLbxv4jtB/YdnIH0+2fpdzKx/ecHIRGXvwx9hz0v7THx2/wCE&#10;z1iXwdoNznRbSXbfXER/4+plI+QHGQqMOoOGPsK9A/aK+KI8P6GfAvhSRbSQQrb3VxbkbbaDbjyU&#10;/wBorwTxtHuePk+Lw39kKmJzlB93HXFZ4PL8Ti39dqx0+yvLvb+u/Y0xGKpUF9WpvXq/0Po34Sft&#10;Ca1oEENjrZbXLBQqRysQs0Kj/ax84/3ufevdLvQvCfxd0/8AtC2dZbhV2LdxbkliPoy8Z+hH0r4s&#10;8M3O8KDx6gV6l4VvrrTLmG6s53triPpIh5/LGKzr5fCUvaUXyT8tvmv69B0sZJLkqrmj+J6Pq3w0&#10;v/C0rSFftlmMf6TGuPzXJI/UVJpVspkwe1dV4V+KfnxwwavCfOI2/aYgMN7svb8PyFdFeeFdO1cf&#10;bNPlSJnJJaI7o3/Dt+FcTxlaj+7xUbea2f8AX9I0lhoVU5YZ38uv9f1c5i3iAHPX0q9GgUU660i4&#10;02QLKny/89F5T8+1CAnnFZOamrpnluEoPlkrMlVQRS4FItOrJlpaBiiiikMKTaKcKOBRcTREwqGQ&#10;VYPWoXXNaRIZSckE1H5hBqeReaqvkHpXTHUyehZil55q5G2RWSsmD3q7DLkd6icCkzQUA0uKjRuB&#10;UgauVo1AKAc07GaTNNdwqMfakBTc7pHPqaSmqwwOeaXIrpOxaDs9qTHNGeaXPNABtpMU7NJtoExY&#10;ZDFKrD7uefpWm2MkjoayyuePWr9nJ5sIyeV4rGoupzVo6cw5hmm1My9KibiskzkIzwaYeaeeaacC&#10;tESNIqM8Z+hqUnFQztsjZvQVaAw5FDE8d6rSw4B7VdSIyHAOMDk1Mtmucsc16PPync5KJjJZZJY5&#10;/GqV7Y7t3eumeIelU57cMCOma1hWszkl7zucHqGl57GuW1HTihY4Neo3dgCK53UdK3K2BnNetTqq&#10;aMGjy+6haM80y3v2hYZOB7102q6VjOVHFcrfWjRE9K3JudFZ6qr4+YVO8wWTcpyD1riY7xrcgDpW&#10;za6sJkCk4PrWc488bGkJcrudRa3bxSJLE3lzIwaN1PKkHgj3r3bwxrdn8UfC0+n6ht+3IoWcKcHP&#10;8Mqj684/Doa+bLa/GcHn2NdF4d8S3Ggarb39o22WI7tp+6wPVT7Ef414eKw/t43jpJbPzPYoVvZS&#10;11i9zR8RaHP4Z1afT7ogyRdGAwHXsw+vPfjms0mvctUtLD4veFIbuzZbe+hzsLnJifHzI2M8Hjn6&#10;GvD7m0msLma3uEaOeFjG6MMEHv8AWpwuI9tFxnpJboeIo+yleOsXsxmaASDSbhikLgV2nKTrJUyT&#10;cVTByaXzCKAL4YOKhmthIpHSo0kxUqyZoGV7ayHmunOGGfxqnqGhrIrcdRnpW9YjddR+/wDhV64t&#10;FkBH06V6eGxEqaPPrxXMeKeMNCeOBdhIBOK5G2C211/pAAXG3OK9y8SaQskcYHXJrgNX8Mhw2Bz+&#10;JorYiX1hVVurG1KKdLlfU4LWFt0U+UfMPYLkVhPEXwTGUP1rrpdBlhnxgMg56VXurFJsrjae1d9L&#10;H1pPme3YxnShHRbnISwFT0qtJHiuouNKYICBkc81kXFqQTxX0MZKSTRxtW0MhhTatyQ+1QNGc1pc&#10;RHTD1qXbiom4qhh+HPbFfZH7Eni6HXfBniDwbelZBZyGeKFj96CbIdfoGB/77FfGwweuQK9L/Zw8&#10;fD4ffF7RLy4mEdjev/ZtySQo2SkBWJPZX2MfYGvEzrDfWsDUgt0uZeq1/wA0d2Aq+xxEZPZ6P5nB&#10;fEXwtN4H8d694fmznT7t4UyMbowcxt1PVCD+Nc0epr6m/bu8AHTPF+jeLYE/c6pB9kuSBnE0Y+Uk&#10;+6HH/bM18tYyeorx8JifrdGNZ7vf16/ibYil7CrKn229OglIRmlxRXZYwQygrxTjTaAG0winmmHr&#10;QA2mt0pxpO4Pp2oGfd3woQeM/wBhnUtPf52g0zUIAqdd0bSOg+pwv518EKQVXHcdK+8v2ELtdX+D&#10;/ijRCuPK1GRWduciWFB0/wCAmvhS7szp13c2hO428rRMT32nGf0rwsu9zEYml/ev96PTxfvUaM12&#10;t9xXPWkRtjg4zilbrTTXvptNNHltXLodXBxzntVK5i8t+BwaZ0PU0saGVj6+5rsqV/bxUOXUzUeT&#10;Uh71LaAFiRkYHeia3aMZ4P8Au1JbACIkEdaMPTlGslLSwTacRlzbmRgygZ71UkheMEsvFaG5Gbbu&#10;yaayBsqRx9K7amGp1W5J6mam46GUwzTSMVLMnlSFeoqMnNeK04uzOlaq4xjiu9/Z/wBGHiH44eBb&#10;EoJEfV4JHQ90RvMb9ENcE/Ir3n9h7QjrP7ReizeX5iadaXN43P3f3ZjB/OQD8a5MVP2eHqT7J/kb&#10;0I81WEe7X5npP/BSPWfN8WeCtIDk+RZXF2y/78iop/8AIbV8bdAK+i/29NdOq/tBXVoH3x6Zp1tb&#10;AYHyswMpGf8AtoK+dDXNlkPZ4OlHy/O7NcY+bETfn+Q09aaetOINNOStenY4xh60UGmEnNFgFNNI&#10;yKd1pvOTRYVhvemt1pxHzU1wTQOwUwnmlByKTvTQWEPSm05qbQFgpgOaf2NMXpSY0hD1pKD1opFA&#10;TijtRQOlNEsaRSGnN0poOaOodAGaQmlpp60wCkJxS00nmgBDyaKKQnFACNnNHakooGNPWig9aKBI&#10;KQjNLRQNjKKD1pRQAmTRR3opMBlFKaKZJ9nLwtIzelVvP4waaZfevz7c/Sb6j5HPPeo0zI4A59fa&#10;mEmRwozkmr0MYhQgAZPDGtadJzIqVVFFlz8uPaonbp7UwyZ/CoWfrXo2sea3cdI/FVWYZ4p0jcVV&#10;Z8E0Ej3fHeml+M5quz5Y+lNZsCnZAT7wTzWvpdwxtyGJYA8GsSBDPMiD+I4rbQLCgjXovFengab5&#10;3Poc9aSskXhKMUrP0xzzVIS+9PE2M817hxWMnU0Md3Jx8pOQaotKqcswA6ZNbOpRC6h+U4ZenvXM&#10;XsbyDjIKnla+axkHRm2lvselQamkmXDqMSfxZpyXaSnCuCfSsJmdRzkfUUxZ2RshuR04rylXfVHb&#10;7FdDpFlIPWp0nx1NZkM29FPOSOTU4fcpHPTtXUnfVHO10LbX0a/x7j7VH/aUYzwx/AVmyW7Iemc+&#10;nWlgiLvhgQuPSud1KnNZI15IJXuOmuTKzPggk96iaU455+lSXVtgbkycdRTtMsmu7tVcEIh3N71m&#10;qU5zUEtWaqpFR5h1tpc9/lVXEbDG9vumvtnw5aL8Yv2c0068ZbrUY7T7Mz55NxB9xs8nLYUk/wC0&#10;eK+UQAqhVG1QOFHb3r3n9lTxYbbXdU8PyvhLyP7TAuR99OGAHqVOf+A13ZhlsaOFdaGsoWf+ehyU&#10;8S6k+V6Jnh8ISzUxxxCEjhlx0/8Ar0omP411/wAbPC58IfEjVrVE8u1un+2wADA2SEkgewbcPwrh&#10;J5vKgdx1Ar6SlUhOiqsPhav+BxST5rPcgvroTzbATsTgUWdqbtSQQF6Z9ayVlbeSTx/nNbelv5Wn&#10;xIOi55/GvIopYms3Pbc6Zv2cPdNK0hjs1wnLf3jUzqlwAJBuA5qiJyaeJT617ahBR5UtOxyXb1LM&#10;ltA67fLCj+8OtY94DDKUPAXoT3rTE3HvVO8szczGTeB7GuDFUFKK5I6+RtSqNPVlISGkMx6ZqU2E&#10;oOQ6H2BNQTWcyc7CfoM15MqFWK1izqU4vZjGl+tNMvHWo3jmX/lk/wD3yajMUxP+qkz/ALtYOnNd&#10;Ga3XclMnvUbSHPFPjtJ5DgqU924q9bWCQMC53t+lbU8LUqvayJdSMTPkWWNQWUqD6062kIlU5q1q&#10;8mYFHbeMfkazEco4Jqa9NUanKtS4S5o3Z6H4bnGVBr6t+AuoQz+EriBW/eQ3LFh7MAQf5/lXxzoN&#10;3t284Ne1fCn4gDwlrAkl3PYTgRzogyQM8MB7fyJr0cbQljcvcKeslZr5Hg8/1bFqcttn8z6nDZNL&#10;VPTdTtdUtY7m0njuYHHyyRMGB/KrW8e9fmbTi7Pc+mTTV0D9P8K+W/G2oi61vUp1yoe4kbAPI+Y9&#10;fzr6A8YeOdP8HfYvt6Tsl05VWhUEKB1J5HqOlc94n8BeH/iXpzX2mXcUVyQcXloVKu2OkgHX9CP0&#10;r6DK66wL9tWi+WeifTR/1/wTzcTT+sSUYSV47r5Hy3qU4MnUde3eoEkBrX8d+Ctc8E6i0Oq2riIn&#10;5buNWaCQ/wCy5HX2PIrnkkweexwcV60qkaknOLumd8I2iky8W7UjNg1CJPmpJZd+BUFpFmE5Nalu&#10;eBWVbjaM1ft3zVxBmosoC03eCarGXgVMp4BqzC1idD6elSRrjn1qGPmp1PGKozbJV60jHkCkBxQn&#10;zSVotDFsnXIWhxuT/GnNjAHemzDaAKoncwtc0dL63cgDdivFPHXg9ZopV8s5x6V9CeUCprnPEegL&#10;eQOwUE46EU07E7nxBrujSaPdupU7CeKzVkPuPrXvHjzwUs0cmY+fYc/yrw3U9PfS7gxuCAOhNW1f&#10;UuMujFjmPrVqOYnvWWsnvUyy8DBrJo1uayzH1qTzuKzEm4qUTcVFhpmgJ/eplusDOenODWX5tPWb&#10;jnH41LRqpH3l/wAE8LCO18O+Otfn8tYzPBb+cfvKscbO3Pp+8H5V8c65rb674g1XUpNvmXl5NcMU&#10;6Eu5bj8/1r7M/Z0lPgT9iLxVr7iOOS6i1O6RjxuO0woCf95ABXwpBLsRV9AB+Q/z+VeXQXNWqy80&#10;vuOlM0ZWDoaohtjkGpllGOagl45r04PocleF/eRZjkzirUUmMVnRPmrUTe9aM5Is0kkyeKtxSYrM&#10;R/SrMbmoZsjRWTNTR5zVWI5qyh96ksnQ1MH4x3qsDUinGKBluM8e9WojiqkQ5q5FimIsL0yKniOK&#10;rKwzUyH3x9aTHuXo2zVyFtq81mxyDbu3DA6n0r2/4M/s56r8QDFqesibSfD+e4KXFyMcGMFSAv8A&#10;tH8M9RlUqwox5puyFyt6I5b4ffDfXfiPqgtNItj5Q4mvZlYW8Ix0ZgDz6Acn6c19MQaf4F/Zm8O/&#10;bLphd6xKuBIwR724PAKxjjagP4epJrO8e/Gfwz8GtJ/4RzwfaWtxqUS48uFQbeBuh81lILOepHX1&#10;Ir5d8R+I9S8UXtzqOq3kt9eS8mSZ8454A9AOwHArznGrjFeXuw7dX6lq0H3Z03xI+L+vfE7UN19L&#10;9l02M/udOgYiJfRmBJ3P15PrxiuPjIAPc+tUYpOMDgDpVmN6qMVFcsVobMuK1SKfwqBDxUoOBn2q&#10;zO7NbSNRNhOSf9U33h/WvRvDmhXnizUY7HTYftDyYJYA+XGufvMQDgVw/gvwhqfjjXItL0qAyTMf&#10;nmYHyoV/vuQDgfzPFfVlla+GvgJ4RjEsvnXMpwHcr590/XC9PlGeB2HqTz208znhIexprmk/hXZ+&#10;ZzVaCqS527dy1YafoXwb8Ltc3LK92y5klCqZrhuuxOnA4wPxPNeJ+K/GN/4x1H7VeOVReIbdGPlw&#10;j0A9T3PU1U8VeLtQ8Yas97fyDOcRwJny4l9FB/U96ywNxznJ7nFe5gMveHbr4h81WW77eS/ryWm/&#10;BVrKfuQ0igd8NwB7YFSRuzcU0puNWIowK9w5XsPUFEwSM1XZskg9amlb0qJE8yQDr70IzJraLIyR&#10;XnfxV0ZbqD7SiAPGK9KkPkxYx1rn9ftReWcqOASV71Kd9RLc8BiIByM5NXISc1XvoHsNQniI5V8V&#10;LDICvofSsnozr3RpwN0rRhasiJ8YrRhf5RTTJauX1bJq1E23nr9Kz0cHirsLbTzQ2IvREtjPSr0c&#10;m35gMkdM9qpwuMc1ctEWdstkRDlvpVJkmgszmAbjnOTj0FRvlQMjqKmtxHcXKqxMcJPLd9tSrJGs&#10;rsIllBBCNMPugHg4p77k3NXwjbugub9VXdD8qhxlenNV7+RpnZyRy3J/rV6A/Y/D8XADXEjOxzyR&#10;kVmRgyWt2zLkKBh89ATUdyI6u5HG7TAwxjexcAAflU3iSMTQT2TlcJbmEhemcf44pbKUW2lTXcI3&#10;N5qxpKRjtmsi4u3lkcnLM7ZLeuaXNazLkr3R57olnnAJ+6a6uHTgY/rWdpdr5d3MhXbhyMH612Fp&#10;bgoBjnFe7F6XPmZKzaOU1DTdqMQM1wmvWxXcNuOO9ev39lujbj8q888R2BDP9Ke6JTPG9bg2Sk4r&#10;DdAeK63xHBsLZxXLY45qDQZFCTVyKHPamwLxV+MDA4q0hIqNBgdKqyxkZwK2HAzxVWZAQelDGZLD&#10;Pam9ulWnj25pgUdKzaHcWJiB71ajkNNhtixHIxVtbUAetC1AgZ9xpgcKwJq59lz0qM2OSOKbYrnV&#10;aHL8kTAmvSPDt4zFR2ryrQZNi7Sehr0Lw9Phl570k0SepWJLoDV7yQyEH07VnaJKHiFbyQhhn2pS&#10;lYnc43VtPHzmuK1e2xnHboR616tqFmGDDHUYriNY0wAsMYq07q4Hr37IfxVS2uLj4fa24ksrvc+m&#10;m4YFdxH7yD5jjDdQoHXd615z8dvho3wr8dT2kcbDRrwG5sJCOAhPzR5wBlDxgditcA0lzpF9BeWc&#10;0lveW8iywzRMVaNwchga+xr2Ow/ap+CEc6CCLxHZ/MFGAbe7UYK9yEf9QR6V8tib5TjVjI/wqmk/&#10;J9Jf5/M9qkvruHdB/HDWPmuqPjhL9VyFOT7EU5bpnbrVaaymsbmW3uIZILmJjHLFIMMjg4KkdiCM&#10;fnUsUZavrb3V0eLY0be4IxzW5ZXJGOawreHpWzaQE45oIZ0dnd8DrW3a3JwKwLKDAGSK3rSAYHIr&#10;OdmtSdzWguSQKvxTkAVn28Q45FX44QBjIrzKljRJj2nJqCS4IB/KrSwgioZbUHpisk4hqe3fA1hc&#10;+B9RVuhupFYH08ta8agnLAA9q9b+AZY6LrUGcqJwV/FP/rCvH44jDM6H7yMVP1BxXgYJJY3FLzi/&#10;wPYxWuFw78n+Zd5bntVa4ty/PQVbhGVqVocjtXrc3Kzy0jj9Vschs81xuo23lsccV6le2YZG4FcV&#10;rlgMngcc161CrzqxElY5JJ/LbGc1p29wpUf0rGvYfJYkGks7rHfmuq+o1sdCzArz1rPu8dKRbjPe&#10;o53zzmqGY98wTPWuZ1KfhuTXR37hg35VyerH71SyrHOalcEZ5JGK567l3EHmtfUTkkD0rBm3Z4qW&#10;UjK1aze8jBUZdcn6isaCFgSGGCOx4NdOVfPp71J9jjmwXjBPqeSa8vFYH28ueLszspV+RcrWhgRQ&#10;ZIwM1q2ahZF7CtKLQrdjnDg+gNaFtokCsDsJ+pzXB/Zlbq1/XyN3ioFvRZBuXkD8a9B0OGSfaFiZ&#10;voK5PSYI7ZxiFMDnOOlep/D/AEnUPFOtWek6ZC013cOFRADtUd2YgcKO59q1WWqCcqs7Jb/0zF4l&#10;yaUI6/12O1+GXwov/H+sRWsR+zWi4e5ucE+UmeexG484B6/TNfS/jTxJp3wk8JW+g6FEkd75IS3i&#10;AH7sdDK+Mcnk57n6GpoINH+BXgRY1/0i9k4ycCS6m/Q7R+g9+viGoane+I9UuNQv5PNuZ23MTnC8&#10;nCr6KOwr5uhQjmeI9rZ+wg9L/aa6vy/4bds9GrVeBpcl/wB7Lf8Aur+v62OI1bT3uJZJ5XaWZyWe&#10;RyWZieSST1rmrizdJcrXqc+lCQHgc1galo21+FHFfeQqxloj5mUTibVDaagGUYWTBx6HvXpfhyZn&#10;Va4+809luoAFBOOgrv8AwppbOELjaPTvXzOKjbETUdj1KUv3acjstLXzVUYzXa6Be3WjsDBKVyeU&#10;6q31rG0qzSKMBV/E1vW8GQCa8TESUlyy2NFUkneGh2um+IrbUkEVygjcjDBvuE+1Je+HAxMlqduT&#10;yjH5fwrmEiA7VqafrNxYAKWMsX91/wCnpXz06Dpvmov5HqwxUKy5MSr+a3IJYnt32SKY27BuM/Sk&#10;B56108dzZ6xFhlUsR91xhh9DWZfaBJbgvAxlj/udXH+NKGITfLPRiqYSUVz0nzR/Ey8ijdQVKsVI&#10;wR19qbXXozguO3Um6gdaUjjpRoIbSNxTgKcFovYTKrpntVd4uelaRTioZIquMyWrma0QHOKcjBTU&#10;0sZAqnISproXvGb0NFJgBVhHBHWsH7SQ3XFWYrz3NRKkylI19wpk7YiY9eKrxXAPXNPnbMDY9Kx5&#10;WmaJ6lUP7Yo3+9MOQDTGOBXSkddyUv705XqoXOakVs03EVy2Dmn5qCN6lXmsmrDH7eM1JbMI5hjo&#10;eDUY9KcOBWb1Vimk1Y0yKidafbv5kO7v3pSPWuXbQ8xqzsVitJUzIRzUbCtUybERwTiql6x8oIOr&#10;VcYGqzgtKWOPQD2rSO9yorW7IEiEaY7mhhUje9MNbXuNu4wgGo3jBHSpW4FN7VaZO5QlgBzxWddW&#10;YIJwMVusgPaq8kIKkV0QqNCaOL1HSxIG+XrXH6vovDYSvU7m0DdsVh32lq6t3zXq0qyejMmjxbUt&#10;NMROV4rHLvA3BIFep6xoYYMNua4bVdHaMnC9K6ydjNGrbWVySCeDWxZ6oHGNwPY1yGpxPBE3HTmq&#10;1lrDRvgnH1riqq0jspu8T3X4d+PZvCGsx3GXkspcJcwIT8y/3gM43Dt+P4erfEnwfD4t0mLxFoqp&#10;cXAjDOIcEzx47ADlx0+gI7CvlzT9YDhQWH4V7V8FfigujXiaPqM4XTbhv3UjtxbyH3JwFP6H6mvH&#10;xVGUZLEUfiW/mv6/rRHp4epGUfYVfhf4M5EZxyDQRxXonxc8ADQ7ptZ06I/YJ2/fxoOIXP8AEMDh&#10;T/P6ivOUcEA+tdlGrGvBVIHNVpSpTcJDwDS0m4U0NzWxlqPyQaeklRbxyKaThTzSHqa+kvuugf7q&#10;5raVs89awNHP+tf6AVq+dtUnnjmuyEfcTOCs7zsU9UxLOFHIUc/Wse509Zc8AVbM5Zy2ckk5p+8M&#10;DXK3d3O+MeWKRzbaCriQ7dxrl9Y8M4Ysq4Oc16bEgVx2B4NRXmlrKCcZBrvoyTjY5akXe54x9jeF&#10;DHIucE1mXmlLICyr+Fepap4dV9xVea5LUNIktCTg49q97D4mKioT0OOUHe6POrvTmjz8uKzZoCDj&#10;Fd7c2qzAggZPesK/0oryBXqKVzI5Z48VXkSte5g8nJbgVkzTDnaDn3qZ1oU/iZSi5bELkIpJ4FZ8&#10;lwxJMbMrLypGQQRyDx6dfwqabdI2WJ+lV2TB9uv415tbEur7q0R0Qhy7n3r42X/hoP8AZHTUokE+&#10;rw2SXwUcsLq3/wBaMcnLAPgd9w9a+Bs55HQ9K+xf2CfGiTWfiXwZdNvAK6jbRtgqVbCTLg+4Q4x/&#10;Ea+a/jF4Ib4dfEzxBoHlGO3trlmtiR1hf54z0/usB+Htx8nl/wDs9ethOifMvRnsYv8Ae0qeI62s&#10;/VHH7qbRRXvo8sQ9KbTm6U2qARqYRint0pjdvrUgMPFM3dwcgHtUOoMUVcEjJ7VSSd4vut+FZSqq&#10;MrNG0abkro+0f+CeWrhNX8baWXYmWC1ulXsNrOpP1O5fyr5w+NOlf2F8X/GtgFWMRavcFFToFZy4&#10;H5MBXp37BGvyWnxzmsnlATUNJnj2n+JkZHH6KxrK/a70UaV+0P4kKRFYrqO3vBn+ItEoZh/wJWry&#10;ML72a1Ir7cU/uO+srYKDfRv8TxF43HVSBTGGBWrLgg5x0rLYAkmvp69FUWrPc8eEubciYcE1NZY3&#10;H6VE3pToJBEckZ4qaMlGom9ipL3S4Vwp71QuofKOVJVW7D1qUTM1wCM7T2qeVBIMNzg54r03y4iD&#10;5emxzr929TPtV3SbvT86tk4Jz0qosnkTHb90nBqW8fbEMdG61nh6ip0pd1uVNNyXmUrhg8pIqFqe&#10;aYTXlyk5ycn1NkrKwxvuketfW/8AwTk0U3PxD8W6q0ZxaaZHbq/YGSXJH5RivkhuDjOO1feH/BOL&#10;TFs/A/jbWZCUWe/igLtwAsUW4n/yKfyrxc3nyYKfnZfe0elgI82Ij5a/gfK/7TWtHxD8fvHV35iy&#10;qupPbqy9xEBGP0TFeY1q+J9TbXPE2sak4Ae8vri4IHq8jMf51lGvTpQ9nTjDskvwOKcuaTl3b/MZ&#10;1zTCcVJjFMYYNamY0cmmEU48Gg9KBjQDikpw4GKaaQhrUh6Up60lICMfeNIeKcwK801l4pjEJzTe&#10;9KB1pO9AB2NMXpT+xpg44oBDT1opT1pKRQUdqCcUgPNNCYHpTV6U49KaDximIWmNxzSscCkzmi4D&#10;SaSg9aKBoCcUjdKG6U2kAUtJ6UU7gxpooopdQCiimk0AIetKDjNJRRcLBRRSE0gG0UnNFVcR9cFz&#10;QJSRUTPTQ/Ffn5+idDRsvvs3oKsmTmqFlJ8jN2JqZn969GkrRRwVHeTJXeomfFNZ/eonetDPYcz8&#10;VXlORQzNnngfWomfPvTFuNLYpm7JpHbB54pu6gCxBObeVXwSB6Vc/tiILzuH1ArIZ8jGcVFvHRhm&#10;umliJ0U1HYmUFLVmw2sRf3ZPyH+NW4J1mQOhyvrXNEgc54rY09RDBndy5ztHQV6GGxNSrPlktDCp&#10;TjFXNHzKpXlkLjLKdj/zqVZMmkdzXoThGpHlkjCLcXdGLPDJGQGTgfxdqr5TdggGt52DDB+YehqH&#10;yoQf9WgHqRXlTy+7vGR1qt3RmIxPCqTzwBV+CylcAkhPZutTAomcIq47jAo/tCMdZUJ9zWkMFCP8&#10;SX6EyrN/CiK4t5LbknIPGQeKribPPP41pNIlxDs3Bg1YcxaKRlbhgf0rkxNBUmnD4WXCfNvuWGnw&#10;OM/hWzo4HlNIecnA57VzsO+aQKgyScZ7V0NviCJUHRR+tbYGm3PneyIrS92yNFnHXOK1/BHiuXwd&#10;4v0rWYyR9knVpAP4ozw4/FSa5tpS3Soy5bjr7etezOCnFxls9Dli7O6Pqj9rDw2mpeGtG8TWgWQW&#10;z+RI6fxRSYKHpyAw9f4/evmCZjLbSKOWI4r61+Fd1F8X/wBn6bQ7mRZLqGB9NcswJVkAMLH8NnPs&#10;a+SJYpLSeWCZWimjcxuhGCrA4Ix9RXz+VNqnUwc96ba+T2OyuldVF1Mfdg88Y4I9K2dMc/ZMH1PN&#10;QvbRSMCRgd8d6sRkKAq8KOgruw+FlRqOTehFSopxSROHxTvMqLODSE16NjC5OJTTlm/Gqu/FKGoG&#10;W/M9hR5noSPxqr5vFAkzn6UATM5Izn9aj3kHrUfmcYpjvxSKuTbyepo39zVcORTvMBpALIizfK4y&#10;KqPpLDJjfI/2qtA5qzGQQBnFc9XD062slqbxqOOxTs5HspAsnHoexrqdM1jbgZrk9Qd5JR8p2pwO&#10;Kjgv2hbvXm0q/wBWqOMdh1aKrxu9z2LQvHOpaLzYajc2g3BiscpVWPuucH616N4B+JeueLfG2jWV&#10;5qkhgeVmaOEBA+EZsHHUZHSvmq31nHG/Oa9V/ZxuE1H4racj8+XDNKo9whH9arG18LUoVJuC5rPW&#10;yvscVLCTpzSTdr7XdvzPpX4peEW8WeE7mG3UHULcGa1YDncP4f8AgQyMeuPSvlPRfiNrHg7Uhc6V&#10;eSWzb90lrIxMUhHZ04z3HY/SvpCb4pR6b8b38JXZKW1zZQ+S7HgXB3MByeNynHTqB614Z+0R4B/4&#10;Q/xk+o2sRTStVLTjYuFil43rwMDOdw+p9K+UwWIlTp/VamsZar57nu+yi5+06nrvgj41+GPibYLp&#10;HiO2trO+dQXgvAptp27eWWPXngHBHbNct8RP2cp7FZNQ8LO93Aql30+ZsyjviM4578Hn3NfPiMSx&#10;BHAOc+9et/Dj4/ax4PaOz1VpNZ0nPPmMXuIhjojE8gf3W/MUpYedF8+HfyNzzy5ins7iSC5ikt54&#10;zteKVCro3oQeQaYmS3Uce9fVV/4e8F/HTSReWksa3uAxubXYt1EccLKOTj2Ppwe9eDeOvhXrvgCZ&#10;jdw/a7Fsst9bAmIDPAbP3D9fwJrejiY1XyvSXZjRzkDZFXIjsHvWbbE8Va384ruWhD0LYk5q0j5A&#10;rPV8VPG+TWidzF7GkjYFSK2RkVTWT5cVIkm1eaoyaLfmcVLb8tmqIkyauWzcVotTJouDBYUyY5fF&#10;Ip/SmscyVqZ7EgX5aZLEGjPoamA+Wkb/AFZHejoScJ4t8NJcxu6pnjpivn34heCBJvdYwGHTj/61&#10;fWc0KzRkMOMc15/4w8KLIjkKCDyKE7Dep8VXNs9nM0bjDLxTUf3r034heCWiZ5o0Kn1rzB1aI7HG&#10;1lqpK5UZEyyVJ5nFVd+CAetBkrOxqmWxLinmbapY9AMnNU9/vU9rbyahcwWkWDJcSLCuRxliFH6m&#10;kO5+gnxN3fD3/gnpomnERrNf2NhCRj7xmkWZvxxuNfB0M2AeSccdetfcv/BRHUF8N/CjwD4VhMaI&#10;92G8oHkLBDsUj2BkAr4MWXLZ5BHGO1eXgVek5/zNv8Tok7OxqrN3zUokDrWYs2B1qeKboK7R7qxa&#10;VirYq1Gx4qlndg1ZjfArXc86ScZWNCM1biNZ0TcVbif61JqjSierUbVnxPxVuNqllltR3qRSMZqB&#10;W6VMDnpU3LRajbj3qxG2KpoeRU6vhcmi5Vi4r8c/zq7ptnc6pfQ2dlbzXt3M2yKC2QvJIfRVHJPt&#10;Wn8PPhzr/wAT9bj03QrNpjkebdup+z2wI+9IwBx346nsK+vtA8H+A/2WfDH9ravcLfa7IgxOyo9z&#10;K+MMlshwQvPPtyxrir4mNL3VrJ7IpQOd+En7NGneEbJfE3xBmtt0K+ctlcOv2WBMcGfeMFhnpnaD&#10;69sP4w/tRT6wJtE8GPJYaaB5cmpgGOWTB/5YkH5Ux36ntivL/i38d9e+K960c0h0/REY+VpsDsFb&#10;B4aXn52/Qdh3PAxvnv15IrOnh5Tl7XEavouiBvSyNCOUsxLkszHJYnJJPXJqWaTED/lVJGzTbq4y&#10;yoDkDk12zlyxZEI3kSRuRz61dhfNZsbHqatRPjHOPrXDc6macbZrqPAfgbVfiHrkemaTFlvvS3Lg&#10;iKBeeXIBx0wB1JNVfh18PdY+JOuR6fpURCIQZ7x1Pk269csw7kZwO9fVWqan4T/Zs8EraWiJNqMo&#10;/dRMVNzeSc4eTGDtB6noBwK561bkfJDWTItfUmeXwp+zh4LWMf6Rezdhs+1XsnqenygnHoo9zz8y&#10;eL/Geq+O9al1PVJxLKW/dwqT5cK/3UBJwBj8Tyay/FnjLVfG+uS6pq1wbi4fIRATshXJ+RAc7QPT&#10;8epqgje+B24/nV0KPs/elrJ7siTOw0XUvtcflucyr0PqK10Poa4O3naJ0dCVcdxXXabqSX8O7IEi&#10;/eWvs8Bi/ax9lPdfiePiKTj70djVTFP3VFnaMd6aH5r2TkQ93OPWrFqNgzUCqTzj6UGXadoPPeh6&#10;oLEtzKXOO1UrmPzOOtLLLg4702PM0wGeKFtYhqzPNPiT4Oa2VdRgXPHzAVwMUwJU/nX0l4h01L/R&#10;nhbupIzXzhqtkdM1Oe36BT8uaxl7yujSD6FtZhkYzWhBLlBWHbyFlPYj1q9bykgCoN9DagOSDmr6&#10;vyO9ZEDFiPQVoxNtIpmbZoxOSvHX0rQtZ9qhRwO+e9ZNuwRixq3DLvbJ7mncLXNmGTAb3HepYI/t&#10;M8UCElpGCfSqMLMxVFXcSQABW7oUi2t7LcMoY2w4PYseB/X8qCZKxqeJL2J2jtIUWKK1URnafvEd&#10;6wUnxDOgf5TjI7cZqO7udxYs3JOSR3PenQTi10aeQMDJKwQJtzx3NTtohRVlckuJjbaPaRHdhmeV&#10;lJ4HYceuKxZJSZYtrdWGR+NWtSu3uJS0m0cAcDGOKx7OQz6gqA/dbP0qJM1S0ZqXtkLbX5dv3Xww&#10;FdHZwAx5rFnPnXUEp5JXafzrqdMiDRf4163P+6TPl60eWo0U7i2+VuB0rgvFNpgNwK9SnhBQ8VxP&#10;iizyjnA6VpRnzaMwaPA/FNp9/iuFkTa2MV6h4ttwu7ivN7+Mq5K1pc0SuRRcAVdiYAcntWZG7Zwa&#10;sK7EVSmVyl4uMdeaqyvnvTfmNRsrMM0cwuUjc5NCAMc01kINSwjis73KSLUK5ArTt4cLyOaq2YAI&#10;zW1CFKdOK1ViWiAW+VyB+dNeEgHjmtSFFK+lRTIuTV6CMuIm2kB9T2rt/Dt0Dt5zXITqhXjtWx4d&#10;n8tlHOKiVkFj2bw3OWIBJwRXfWcYdB9K828LXCsU65r07S13oK5a7925BFc2QYE4FcnrdgBuOBXo&#10;j24aNuK5vW7IFTxmsqFW7swZ5RqliCTwOnpXbfs//E9vhh45T7TIy6HqOIL1AcKhz8s3UD5T1P8A&#10;dJrntbiMRbjpXG3E4Sf5x8p9a6a9GniqUqNVXjJW/r0KpVZUpqcN0fSP7VnwnTT9UTxrpUStY3xV&#10;b4QgbVlP3ZeBjD8AknlseteDQ2e7txX1J+zp48sfip4BvvAniJhc3lrbmJfNwWntjwrAkn5kPGe2&#10;EI714B4y8J3nw+8V32hXynzLd/3cuDiaI/dcEgZBHHA6givEyfE1KfNl2Ifv09n/ADR6P5f1selj&#10;qcZqOKpfDP8AB9TMtrEHHFbVpp2cDGKz7O8jIByK37O8jfacjNfTXPHZdtNO4+lbFtYYxxVWzuo/&#10;WteC5jGMEVwVZyRSiTQ2GADirsdpzkCkhukwORVuO5Qj7wry5ykactyNbU0x7UmrfnoR1FI0qAE5&#10;rJSkPlPUPgKgjstYXjPmxn8NpryXUVC6rfHp+/kx/wB9mvVPgbJm51hQcrsiOPfL15Z4sKWHiPVI&#10;c/6u6lU/99GvIwd/7RxEe6iz1MR/udF+chYJADyauoystc9DqCZyGH41p216sgABH4V7VSm1qeUm&#10;WpowyEVzOt2QZWOBXUZ3CqN9aiZGGM0UZ8kga0PGteiaNmwK5N717eXrgGvUPE+kkK2E5ryvXbdo&#10;mJIPHpXuLXVEJ20L8OtYAy2KlfVlcfe4rizcFPX8act+3qMVotSjoLq/G44bNYGo3IkzzUc1yWGc&#10;1SkJcnmnYu5n3ahyTWY9vk8CttrfdnjNCWTHjbRYXMYgtOnAqzFZFsALWzHpx/uitK20vOOAKLCc&#10;mY9tYHjK1rW2mM2MLuPoK2bXSMkcZrZs9IUqrbeO+RxTSM22Ydh4fmup4oILeSa5lZUjijUl3Ynh&#10;VHck8cV9v/CL4c6V8BfA9xr2veUusSxb7mUKGMK9VgjJwcnIBGeW9gKxf2ePgzb+GrT/AIS/xDDH&#10;FcmMvaR3ChfsydTKwYfK5A4PZc+tcd8Y/iPcfEPWRbWkjx6DZufJh5UTMMfvGGcH/Z9AfU18di6k&#10;85xDwGHdqUfjkuv91f1v5LX3aKjgKSxNVe/L4V+r/r8yDxH44vviDr76jd/uoASlvbLysSeg5+8f&#10;4j3NXbCDKjv/AErl9Ih2YGOldppYDY46161WEKEFTpq0VokeK5yqSc5u7ZdjsgV6Cqd5pIkU8DNd&#10;DbQbwDU0tmNpryPrDjIq1zzq40hRdhwvI4FdLoUDRMueakurHY5bHFWLBxGyn0q5y5rs2Wh2WmDK&#10;DNbcKgAVzum3a8DPWugt5g65yK+brppnTEuKmBTwuOlMRgRwc1IDXns2Qq7ozlWIbsw6j6Vr2Guu&#10;mEuAXUfxj71ZQINGB6c9qxnCM1aR0Uqs6LvBnSTWlpqsYdSpPd16/jWNeaVNaHJXcg6MvPHvUENx&#10;JbMGjcoe+O9bVlrkcoCXGEb+8Pu/jXJy1KPw6o7+ehitJ+7Lv0MELnGBnNAXINdDeaLDdL5sGEY/&#10;3T8prFuLWW0fbIpU+uOD+NbwrRnotzkrYadF+8tO5AVpQKXdRkVsc1gIxTSAaUkUmaeoWIZYx0rO&#10;uIsZrTfk1Vnj4reDsZSiYU4INQiYo3WtGeDJPFUJbQnNelCSa1MWrF60uQ2Oa0gd8B56isG3hZK2&#10;LXJQj2rmqxS1RpFiKNwNNK05ByRUmBWdz0LFVkz0pBxU7LUbCrTuLlHIanU8VXBxThJUtXGW1NOB&#10;qusgPepFbPesmii9YybX2djV0rkVkK+35geRWvGwlRWHpXLUVnc5a0bO4xkqJ0NWttRuMDms0zkK&#10;MxwtVtueKtSqSajRMMTx0rqi7I0tyq5WYEdRTKuMuc5qu64PStE7kqSehEelMIqRqZWiKsMIzTSt&#10;SEdaY1UmSV5IQc1RntA3tWmRUbRhq2jKwNHLX2nK+7gmuU1fQQ6t8tekz2wIPGKyb3T96mvSpV+j&#10;M2jwrxLohigkIXqMV55eWjwO3HIr6G8TaMJEwRxXmeueHdpOFJ+gqqsuaWh0UlaJwllqslu4DDgV&#10;1emayHXbkHINctqWlSQOQFYn6VHZh7QjfnPqD0qIpy2Lcktz7H+C/wASLbxfpTeFtbZZrkRFYWnY&#10;H7TFj7p3Hlxk9Ow9q4v4geDp/A+tmElpdPny9tOQScd1bj7w747YNeGaF4ouLC7int7h7a6iO6Oa&#10;NtrI3Yg19d+EvE2lfHfwNLZ3jRpq0K/vlTAaOT+GWPknaf8AEV49RPA1XVgvcluuz7nqU39ap+zk&#10;/eW3n5Hiyvmng5qPWtMvfDOrXGnX6FLiFsFudrjswJ7HHpUUc+4da9ZNSXMtjzXeLaa1LBoOQDmm&#10;Kc0uM8etAGvpg22ik9yauBvXOO9VNOINmuOxNWK9SmvcR5NR++zLuYjbS/7LcikSUjpWlPGs8TIe&#10;uOD71iqxT8CRXDVhyPTqehRqc8dehpLJuXmrNvJt4PK1lRy81bik561kpOOxu0pLU0JrFJxlcHPp&#10;WHqehLKCNueK2recxkbeh6ir3lpcjIx9K7ada+jOScHE8j1XwsfM3RrgegrmdQ0yW2Y70O0V7xca&#10;XG6klRmuT13QRLE4CZJr2MNiYwi1JnFJOT0PC9Ts0unO0dO1c5eacY2PFena14Vkt2LIpGPSuVvL&#10;MoSJIzn1xXLKbnJyZ0JWVkcRPBjtzVV4vWunvdO7rg1jz2xRjkU1Io6n4DeNf+FdfFvw7rLvstPO&#10;FpdkHjyZcIxP0+Vuf7te4/t8eBfI1Pw74ut4vlnRtNunUfxDLxE8dwZByf4RivliWHOR0zwOK+65&#10;Ih+0L+yMFGLrWIbHg8lheWx/E5bb9SH968PHP6viqOL6fC/R7HqYX97RqUOu6+R8CUZ5pxXvg+2Q&#10;RiozkGvoUeUKRmm0oNITihgI3SmnpTieKaSOnSkBQ1LpH9TVHjBycVd1FgwjIOetUh8x24znjFcN&#10;X42d1P4Ees/smawdD/aH8FTfLie4ktCW6YkidP616/8At46QLT4q6PfjcPtukqreg8uVxgf99Cvn&#10;z4VsfD3xC8L6xcbo/sep2020HkKJVz+ma+tP+ChmnFdP8F6mqjia5tGbv8yo6/8AoDfnXNCEsHmd&#10;CrUVlOMkbykq2EqRj9lpnxddTliFXG0VVNO6kmmnrXuVJupLmkeUlZWGMtMPSpDUZFZ3GW7ZR5Wf&#10;4qS6fykwOpFRW84iGGyfpUM0hlYsfXivReIjGiorcx5G5XZARwR69aGYylVPbgU49KfDbsSr8DBy&#10;Aa4qcZTfLE1k0ldkUlo6oWOOO1VyO9a55yD3rLnQLK49K6sRRjSs4mcJuWjIX5/z1r9Bf2ZmPgf9&#10;izXdcf8A5aQapqC+vyho1H/kP9RX58ycKSeg5NfoJ41U+A/+CfNtaPmKa40W0i+Tu1xKjHP1DnNf&#10;K5t78aVL+aa/DU9jA+7KpPtFn56xjEaKTkqoGT34oIxTsY/Kmsa9w80TNMbp704imnNAWGMMUZGM&#10;UpptAhp60h4+lOIyKaeRilcBhNAORSH0oUY4oAR+lNJpz5xTKQDQcUhHGaU9aVh8tNgMzxTe9L3o&#10;fgUmAz6UgNOApjDDe1DGISc0c0Ud6YBzTCOakpppsEMIxQegpTzSHpSGJRRRQAh6U2nHpTaAD0oo&#10;9KD0oAZ3paQcnNLQAUw9afTDQAUUUUAFNPWnU09aBCUUUUEn1UXzTXbAqBpMnimSSE18EfoZftbx&#10;YFKsSFNStqEJ/j/SshpeOM1GX5559jWsasoqxk6ak7mq2pKDwpb8cVBLqrMMBAPqc1Q3/lTGfNHt&#10;ZvqCpx7Fl7+brvx9BUL38o5Lk+xqBmwahdzzU80u5XJHsaUF8JxycvUnmViJJ5UisOMGtISbvm9e&#10;a7KU+ZWe5y1VyvQlZ6buNRF80wy4rYxJjJwR61atNVWGPy5AcDkNWYZKiMhBPNaU6sqUuaInFSVm&#10;bx1mIHgsfwqWLUo7jhW59D1rmzIT3P50GXGCCVx0Ndax1S92kR7GPc6hpO2eaieQqrMegGazbTUx&#10;IAkhw3r61ZllVEJZhtx617EKsakOaLOdxcXZmdc3rXLZP3B91fSoM8Hpn6VE0m4nB4zSZJ718zKU&#10;pNyb1PQVraI6OxCxW6BTjIycetSzQxzkb03kd6zdOug8Ow53g8D2q8su3qa+lp8lSklbQ4JXUieB&#10;EgGEXbU6yEDqap+eDTxKD0NbJKKskYu7LgckdaTzOeuPeq6zYoMoJ70xpHvX7JvjD+x/Hl1oszlY&#10;NWgwgJ482PLL2zypkHX0FYX7SvhYeFvilezoNtrqka3yH0Y5WQcf7QJ/4FXmeg+IZ/Deu6dq1qxW&#10;4srhLhPcqQcH2OMV9U/tRaLD4v8AhbpniuwHmmyKXCv6wTBQevuUP4fhXztf/Zcyp1V8NRcr9Vsd&#10;cffouL3Wp8oiUHjOe9SJJz1qgZD25HY+1OWU+tfQHKaJlOc5pRLu4zVJJN3en7untQPoWWbHFJ5m&#10;KgMpJoL07CuTGSkEvJquZKaJOaAvcsl+aN+RVfdmk8zikykyYyc0ByKrGSlWWkNMuo2asoeOvNZ6&#10;SVOsvFMdy95vToPwqGW3imHzIM+oqESU8PmplGMlaSuXGTWxWk04pkocr6d69p/ZFs1n+Jd5KwJe&#10;DTZHQnsS6Ln9TXk6Hjrg9jXvv7ItlGPEniW5VQJRawoD2wXYn/0EV81mmGVPDzqQ7fqjuo1eZ8rO&#10;G/aD1OaT4z6zIp8qS1aBI3U4KlY1YMPxNe+WUtv+0F8Fism2PVNu1j08q8jHDcY4Oc+mG9q+Z/jD&#10;dte/FXxVJJgsL+SL/gKYUfoBXWfs6/EA+DfGa2N1KV0zVisEmeiS9I34Hqdp6feyeleFUot0ISh8&#10;UUmjqT1POprWayuJbeeMxTQsY3jbqrA4I/AiiOQgivaf2nPAP9j6/D4ltkC2uokR3OP4ZwODn/aU&#10;fmvvXiq+o5HqOldlKoqsFNdS7mpo+r3ehX0N9YXElrdwnMc8bfMv59foc5r6E+Hn7Rtrfxx6f4rR&#10;baXGz+0UTMcp6YdAvydeo4+lfN0ZzxVlRgdj7UquHhXXvrXuFz6W8e/s/wCn63FJqXhdorK5dDL9&#10;nzuhuCeQQSfk/Dj2FeEapo1/4f1CSw1K1ktLuLG+N+evfIyCPccVq/D34p634BmWO0kFxphYvJYS&#10;fcY45w2Mofpx7V9B6V4g8I/G7SFs7qJZLpB5rWczMssDY6qwxke449RXHz1sJ/E96Pfqv6/pk7ny&#10;+vJI9KmVsdDzXoPj74Kat4QWS8sS2raWil3lRcSQjr8y5ORjuPxArztPXv6V6VKpCpHmg7kMtocD&#10;Jp3mVX38DHT1pN2M5rpTMmW0YlwK0Im2kCsy0BJya0ohn61pExkWd+FNJDknnmombAxU9vjGTVmb&#10;LIphNBOTSE5pt6CsNVev0qGe3W5Qqy5qwO/0pEHBqbDPLfGfhQSxyBV45r528deDDDI8sanK9s19&#10;m3tkl0GRhnPtXl3jXwh5u8iMEH2/+vVxl3Ja7Hx46tG2112kcdeaZu4ruvHPg6SxuZJo04BOR7fn&#10;XBsu1jTa6hFj1fPGea9D/Z60MeJ/jp4C05lV0l1i3kdWHBSNvMYfkhrzjOK+i/2AtC/tr9pTR5yA&#10;yabY3d4wPb5BEp/OUVzYiXJSnLsmbw1aR3//AAUq8QfbPif4V0dZNyWGlPcFMfdeWUj9REK+Q1fF&#10;e5ftzeIhr37S/iZVffFYRW1ihx02xBmH/fUjV4ODWOEjyYeC8i5u8mWlkOanjkwaohjViN+K6GgU&#10;jTglz1q2p4zWVE/NXoXzgVK0FOPMi9FJmrcb1RBHarETUznTtoaMb1aikqjFVuPjB7VJsmXo2Jq1&#10;Hk4HXNVI2wM+nNXtOtJ9SvoLO1ikuLq4cRRRRKWd2JwAB3rNlEikcZOAK91+BX7MurfE17fWNZ8z&#10;SfDJYPHKMGW7UHlUGcqDg/ORj0B7elfBX9lOx8I2CeKviMYDPbp540uVgYbTbzvldWw5AGdv3R71&#10;hfHH9rWfxAJ9C8ESvZ6WcpNqwGJLlSMFY1Zcxr/tZ3Htjv5s8ROtL2eH+b6L0N1ors9B+JXxx8L/&#10;AAG0T/hDvBNjBPqlqGi+zRsxisiQTvkYg+Y2TnbnPqR3+QvEPiTVPGGs3Ora1evqGo3JBlmfAzjo&#10;AAMAegAAFZMb4HU56nnrUuQa6aGHhR1Wre7Jcrj1yepyfX0qdG2gn0qBSOlSIcnBrouK5ZeXyY2b&#10;OTjiqaSlmyTyajvJzuWPsOtNi4yf51xVZ3lZdDqpxtG76mnAxbjrXoXwk+FeqfFXXhaWZNtp8BBv&#10;NQZAyQA5wMEjcxxgAeuTxVf4MfB3Vfi7rLw27Gz0i3IF5qBQMI85wqqSNzHH4dT2z9RfEL4i+Hf2&#10;dPCNp4d0CzRtSMRNrY7j8gJIM8rYOfmGcHlj0wORwVazXuQ1kxsn8Z+NfDX7Nvgm00bR7ZJNRkUt&#10;a6eXO+Rjw00jc8Z/PoMAcfJGt+IdQ8Uaxc6rqtw13f3LZlmJC7sDgAAYAHTArM1bXL7xJqd1qep3&#10;LXd/dPvmmbgs2PbgDjgAYAqOFvbHArWjRVJXere7MpGlF2zzxzirC1TikwKsrJkV1oxZZU4q5Y3b&#10;2s6yRcOOcevtWcr5qVXAxVqbi7x3FZPRncWWopewb1P3eCv92rMZ3t0OK4e0vJbeZXRst6dMj0rr&#10;tP1FLyLeGAYfeX0r6rB42NdcsviX4nmVaDg7rY02l8tM9xVWNizs3rSSv1+lLAPkz616d7nPy2IZ&#10;pPnIq9pKb50z61l3DZkOK3NGixGHak3ZMzki3qv7qMDjArw34p6WsF9Fdqu0MSGIr2fU7je5HUVx&#10;XjzTF1LQpRjLLzUpWjYiKszxWKUlvrWlAxUg1jxbllwRgg45rQjlJwPesbO51vY24Hwpyauwy5Uc&#10;81jxy/Lirtu+0CqItc2ElAGO9TxSlRkVlCXkYq7aEu3sKNykjc06cglnTccHbzjB9avNdeVp4jR8&#10;Bn8xgD+HP51kC5EagjtTre4SeQqxAjByxo20C19TRt4JJlEznZbA4Ln+InoB+tOvb8SiDaAGxjbj&#10;gAdKo3Gp/abpSVxFGQEjB4AqtdTiOZBu4Uc46UOyHy33I7+7b5i7HJOeKh039w7yHO+TnNV5nE9z&#10;Gucgtz7CrTkAkLwBwKhahJpG7bPuNv8ATNdvo6bkGemK8/sZg14iA52qBXouij92PevRlpRR8vXd&#10;6ki5NbjtXI+KIQUbjjFd0yYH4VyviaHMLdOlZYafvmLPB/F8AYNgV5bfqPNYelet+MFCiSvH7xyb&#10;l+e9ek2UivHCC2KuR2wxwKijHzD3rRtwMU4lkaWme1EloAOBWghwKbIARg1pbQkxZoAB0qOOMA4N&#10;X7lOKz5Mg8Vmyi1ENjVqQSfKozWCk7rwasR3jdjSUrBY6LzQvGaY7BjkmsX7bJ160fbpM45q+cVi&#10;9M/B54rR0CRdwBOMc1z7Su45BqfTppI7pMnAziplK4WPbvCdwqOhz1FevaHOropzmvn7wxqJV15y&#10;BivaPDN8JYV7ZrGquaFjM7kLuU46GsrUrTzEb6VqWjb0FOuYAytx2rx4zcJFPY8j8SWRUv3Fea6v&#10;Ftk9MHtXufiLTBIrfLnivKfEGlMGcBa92MuaKaMdjI8G+LNQ8D+JtP1zS5Sl7ZyiRc4w4xhkbPZg&#10;SD9a+wfjH4csvjz8ItP8Z+HU8zUrSE3MSfxvGOJoDnHKlSR7rx96vjBdPc9iMegr3/8AZN+Jcvg7&#10;xQfDGovjSdXcGAv0husYHbo+AvYZANeFm+GqWjjsOv3lLX1j1X5/ietga0W3h6vwz/B9GeKQakBl&#10;geuOT/n0rWs9Yxj5wK7z9pr4QSeAvG76np0ZXRNYZpogCMQzdZI+TnBPzD647V48lrd8FQ1exhsT&#10;HF0Y16W0l/S+R59alKjUdOe6O+tNa2/x5rZtteXj5u1eYomooOAcVOk2pL6iuhuT6GNl3PWYNdB4&#10;Bz9K0IdZBH3hXkEV1qeeM1oW9/qY6p/KsXG/2QenU9aj1XI4YGphqQKkkgD3rzS0v9QYj5a1Yru+&#10;6EHGKz9hfoFz6L/Z91ESa1q9vkHdbo4A/wBliD/6EK8t+I9yU8a+IF9L6br/AL5rr/2Zp55vGeqe&#10;b0/s8kf9/Erz/wCMnn2/xM8RRoPl+1Fv++lVv614GFpqGc1or+SLPWrPmy+m/wC8zno9TKSEZrf0&#10;vUdxXmvObh7kTZwa3dFnl3JuJr6ecOZWaPI2PVbSUSxgg1c8gOhrB0aY7QCa6a3AaMV87WXJI2Wp&#10;y+uaWJkbjtXkni3QwpchTXvl9bB0bivPPFWl71fj3r0cJV5vdZElY+ddUt2gl6HFUFJJ4zXZ+KNP&#10;EO84xg9641JlRyDXpKydilqOGTwc1MsJz0p0UiN71etwrjntVjIYrQt1FW47HPY1bgCnjiriBVAN&#10;VoSUkstoBxmr1vEF6ineauMdKBdrGc9h7UhGlbKCVGOvFfRH7OnwgOu3Vv4p1e3B06B99lE4/wBf&#10;Ipxv6/dUjgHqfpXn/wABvhZL8VNeM06mPQLB1N3IODKeCIRyCCw6kdB7kV7N8e/jBa+EbAeDtAkW&#10;O88pY7loulrDgYjGR95l9DkD618vmmMqVqiy3BP35fE/5Y9fm1/V3p62EoRhD63iPhWy7v8Ar+rI&#10;zPjj8Uh4hvJvDulThtNgbF1MjcTyA/dH+ypH0J9gK8whjyBxnjHNYFlqUe0LnAFbNtfpxzXsYXB0&#10;8DQVGjsvxfVv+vI8zEV54io6k+v4GraKUYcV1GmSfdzxXJw3ynvWvp+oqjKCayrwlJGKdjv9OYEd&#10;c1osA/BrmNP1MFcAjPtW9Z3Pmr15r5itBxdzsgriXNqJFIIGKwLmJreUkcCur2huKp3tiJUJA5qa&#10;dSzszWxj2mpmJh8w/Gun0zVwygZHNcTqNq9qdxBxn0pdO1QpIq54rSrSjUQ07anqlte+Yo5H4VdR&#10;81ymkXvmqOfyrpLdt35V4NanyOxvF6FtWp26mL0pa5DS47dRu9Dj1ptFFkFy1Z6hNZvmJsZPKH7p&#10;rctNXt9QTypQI3PBRjkH6GuZPIIIz+NBGQARxjFc9ShGeuzOqjiqlHRarszfvdB/jtsL6xk/yNYk&#10;geGQpIpRh1Bq5Ya1PZ7Ub99GOApPI/GtpXtNbiwPnx26MprDnqUdKmq7nX7OjidaT5Zdjlmk7Uhk&#10;rSv9AltcvEfOj6n+8P8AGssrkV2QnCaumedUpzpO0lYXeDTHG409Y9op4StL2Mim8ORVSSHBJxWw&#10;Y6hkgDCtI1LEtXMNjt4p8N35ZANS3duf1rLuMx8jtXZFKZk9DR+1gSMM4qZbgMOufpXKXuoNCVbP&#10;sc0631tWGNwFaOidsJ3ijqjKMcVC8/rWTHqIcD5s/SpDPkdan2TW5fNcuNP6VEbo55NU3mOcVVln&#10;I71qqZLkbC3Y9asRXYPOa5Z7xlJ5NT2d/uwM0SooXMdfFMDzmtLTpSMgn5TzXLWt0T3ro7Fh5IPr&#10;Xm14WQ5yTjY1g4qGQknA6UxSMdafyRXBaxhypELJ1pix8k4qwVpyLhavmJlsUnWopEyPerrxDrUD&#10;pWkZHPsUG4OKYamdfmNRMK6UbDDyKaRTyKYRzVIBpGKaR6VIRimkc1SYiMqG61WmgDA4xVsimkA1&#10;onYLGBqOmrcptxz7Vyep+GDIGBx+VeiyQg+1Z91Zh811wmnuJNrY8X1nwgkIYqpY+pFcDrGhtAWI&#10;U19F6jpgkUgDPauI13w2JEf5a9SDi1oYO71Z89aisllKrjIBNdN4B+I1/wCDNetNUsJglxCcMrAY&#10;kQn5kPsR+XUdKteLvDZijGE4Brzy7tntJMhTkGuOsk5OLWjO2m2kmuh98a3ZaX8evh9a63oxUajG&#10;hMBJwUkwN8DE46njJ9iK+f455IZpoJ1Mc0UjI6N95GBwVP0Ncf8AAr42T/CrxOJbjMujXe2O+twc&#10;YA6SrwTuXJ4HUcemPo/45eA4vEGkJ468PuLoG3SW5WLpPDtysq5PVVxkY5HuMHx6MvqdX2M/gfwv&#10;t5Hq1EsTD2sfiW67+Z5hDOGAqyp3CuXsNTEij5uPWtq2ug44Oa9c8w3NPulgyjHCHpWpngEcg88V&#10;zKvkVcs71rYgD/VnqD/OuinW5fdlsctWjzvmjubJBz9aw7rC3UqjpuNbiFXTep3BuRWFc7jcy5Uj&#10;LZ5rTEP3UZ4ZPmYK2KsROaqA4qRGwa4D0C/HMQRV+3uTE25T+FY6PzViOXke1CdgaudKGE6A54Iz&#10;xVe4sldTVTTrorIEJ4b+da6tuFdkJO1zjnHldjltS0NZlb5c8Vw+v+EFlVsJXsDwh1I9fSs+80tZ&#10;ENbqaZmfNureH5bBjhcr7mueuLNJMjbhq+h9b8MLMCCM5HvXmviDwb5bMyAjFa3GeV3NiUJwCPpX&#10;0x+wx4y+xa34g8KTuqi8RdQtQf76gLIB65Up/wB8mvBr6wkt2KyJwK0vht4jfwF8Q/D+vR5WG0ul&#10;M4X/AJ4t8sg6f3S3btXJjKX1jDzpd1+K1R1Yar7GtGZV/aD8BjwB8XfEOmRJ5dpLOby2A4HlS/OA&#10;PoSy/wDAa81kjwcYr7R/bo8FfbdL8PeL7ZfMMDGwnYY5jf54z9AwYf8AA6+OnTcTnHHoarL8R9Yw&#10;0JvfZ+q0KxVL2NaUVt/mZxXFMNXHi9qrOmDXpXucgxulV7t9sDEdasNUEyeZGy9z0zSd2hrcyCxY&#10;YPQU+2mNtcJJjdtOcetNkQxuyt8vNNJwpPeuBSlCXMt0eho0bkeqOUEsSGN1O5WJyQRyDX3V+2VE&#10;nij9m3QNdjHniO5srzzvRJYiufxLrXwXbsJYU5I7HHWvvPxM58a/sEQXEo82W30W3kGzoGgkUfoE&#10;NYZnVnOrha03e0rfeisHFKFaml0/I+Cscn60hXvT2PA/PPrSZ4r2TzSI9aYepp7dakghEjHPQVcI&#10;OcuVCbsrshihaQ8D5e5qy9quzao96sbQOPuj0FVZLrEgUDK+teuqVKhH95uzmcpT2I4rTnLj6YqZ&#10;h26U89+MYpp6mumnTjTVombk5O7I2rOvFKzsT35rSIBB5A+tVL9RsU984rDFR5qTfYum7SKSW7Xk&#10;sdvGu6SVhGo92OB+pr77/bxu4/DPwA8MeHYiIjLf20CxDvHDC2R+B2V8YfCHQ18SfFjwbpjoZY7r&#10;V7VJEB5KCVS3/joJr6k/4KSa2TdeBNHDghFurx0x3/dopz/33+VfDYv38dhqfbmf4HvUPdw1aXey&#10;Pig5I9vX1qMipCvHWmmvdPMGGmNUjDFMIoAZTT1pxpG6UAIKbjk06m5yeKQMbt5pr9aceDRnNAiN&#10;jlaZUmOaYRg0aARnrSg0rCm09wEI5BpD81K1NJxSAb0NDjIzSfxU/qKYyLNGO9Lt20lAMKaf606m&#10;nrQIKQjNLRQAyg0HrRQO4h6U2nN0ptABQelFB6UBcYOKWk70tACU0jBp1I3WgExKKKKQmwpp606m&#10;nrTASiiigR9M7u9NLZq4bNMcMQapXMbQHk5H0r4aVOUdWffqcZbDHfA61H5nHemGQn/69SGBvJ8w&#10;gg/3azSb2LbS3Iy5JpfMwPeos8/1oJAoBji2ahdqczcVCxzQSmNduCavwyZhT3FZknQitCLiBB3x&#10;XRQ3ZlWWiHs+KiZiTSMT0PWmk12HNYUvTGakPWgnNACHIoznrRnimE0APJxyKQvnrn86YSaQHNA2&#10;O8wgYxj6UofOaYeaTOKYFmKdoJFkX7wraVt6jnqAa5vfjrWxbSE28Wf7tepgZu8onPWWzLecd6kR&#10;sd6qhualVq9e5ystCTijzKgBpy59qAJw+QQRkd6+xP2bdWg+I/wW1HwtfHf9iWTT5O58mRSUPGOm&#10;SP8AgFfG2RjmvZ/2UfGP/COfFFLCaTFrrMJtCDwBIPmjPTPYr1/iryM2outhJOPxR95fI3oStUV9&#10;meU6tptxoeqXmm3albq0meCTI6sp2t+oquG6V7H+1n4QHhz4mLqUKBLbWoBPgDgSodkn6bCfrXi6&#10;twK7cNWWIowqrqv+H/G5nOLhJxLO/wBKVZMHk1AHzxSeYB2zXSRuW1kBPBpS9VhJntinBs0BYk3c&#10;0meaZnjrSbj60XFYlDgGms/PFREmk/zzQNIeW96A5zTDmmk4pF2LCy4qVJOetVFOakVqLjsXVc1N&#10;G1Uo3yamRzQBoRvnivpr9kCIDTvE03l8+bAgf1wrHH618upJjnNfWf7JaCL4e6xcMNudQc7z3AiT&#10;+RJrw86dsFJd2vzOigv3iPmXxhdveeMtfnkIZ3v7gkjv+8bH6VRhb0yT2waLyJ7m6nnB3vI5kb3J&#10;JJot4JGI+Ugd8965nh6lNqFjdTT1PsHwHq1t8cfhHcaZqTD+0I4za3DlT8sq4McvbrhWx7EV8s6p&#10;pdzoeqXmnXcZju7SVopUJ6MP8ev412fwP8XH4f8AjKC4uJtunXuLa7GMBVJ+V/fB/QmvRv2mfh7u&#10;ubXxTaDCyAW95tHVhxG/X0+Xp2XmvLjQnhMT7GS0nqvXt/XkbKopRuuh4Ggx9anQ5GKaLSRRxhgP&#10;Q805eOvavQlTlB+8rDU01oyeJeOtW7W6kt7iKaJmjljYMkiEqykdCDVFZMjipo2x1zUNBc91+H/7&#10;Q8tv5Vj4ozNHk41JF+ZR2Doo5+o59q63xd8I9A+INousaJPDZXdx+9F1CpeKfI/iXOAfcDPrmvmH&#10;hhj1rpPCHjnV/BF+Z9MufKSRgZoWUNHKB2IPT6jBrzamE5X7Sg+WX4MpS6MPEnhbVPCGofY9WtTa&#10;yMN0Z3BldfUMOD/P2rKB3GvpXwt8SfDXxX0/+yNUt0hvZx82nTksrY7o4Az+h/LNcN46+AV7pMkl&#10;7oDvf2mSxtHI8yJcZ4JPzj9frV0sZ73JXXLL8BSj1R5jbjao9auRk4qqMxsRg5U7SDxg9x9anL5X&#10;AOa9heRyvcepLsKuJwOO1VYFxgmrceADnvTuSx/ajnNKBmnKBmjcBoOM0ijrUhAoxkcU2LchUfPk&#10;1n6nYLeIUIzWjjmlkQYPFRsB4f488GBzKPL+U96+dfG3hiTTbx5UUCPptA6V9waxpaX0LgjBx1rx&#10;bx54MWUSDYTnPatIy6Mhrqj5b7gfyFfaX/BMTQGm8aeN9a2Ara2FvaDpwZJC38oq+SvE3hyTSLpw&#10;VPlE9xX3R/wT9gXwd+z98QPFsrCJTdzSbyOVW3tgfxGWY/ia4MxfLh5LvZfibUXeR8W/GjxCPFfx&#10;g8basriRLvWLp0b1QSsqEf8AAQK5FTiozM9y7Ty8yykyP/vNyaeuTXYlypLsLmJFNSKTUaLUqjpS&#10;KTLETGrkTEHrVKOrcZrORqjQikyMVYQ4qjG3SradBSuZThdXRejk4FWopDkDrVCMkcH6V7v+z7+y&#10;7r3xleLVLsvovhME51BkVnuCDgpEhIPr85GB2yeKmpUjSjzTdkRC8nZHHfDT4beIPip4hGkeH7I3&#10;U6APPK7BIreMnBd2PHHoMk9ga+2PDfgjwD+yN4UOua1eLea/OrQm/aNvNuGPIihiBIQcDn8WNZ/x&#10;C+Nngb9lzw8vg7wdp8N1rUQJOnpIxWAsD+9nkIO5sgHbnOP7oxXxd4s8c6z4+16bWtfv5NR1GYBT&#10;KwCBVGcKqrgKozwB+teVapjNX7sPxf8AX9XOrSGi3PRPjJ8ftf8AjHf7LnOnaBFIJLfSonBVT03O&#10;+AXY89eB2HevO0bgc1nLMW5JHrjHSp0ckV6EYxprlgrInV7l0PipVkqtGSRmp1zinctE6mrMfY1V&#10;U9KmVsdxTE2UpXzKzZ4zXp/wO+CWq/GDWdw3WWgWsgW71DAIBxny0GRliOMjhc5PYGX4D/AbUvi/&#10;rUs8zPYeHbSTbdXi4JkYEZhTkHJHVugHvgV9GfGP4zaJ8AvDFr4Q8J28SavHAI7e2XJSwjIOJXyC&#10;GYnkKTk5yevPg1ar5uSG7/A7elkWfip8V/D/AOz14Tg8LeF7aJdXEWLayUlltlbP76Rjncc84Jyx&#10;PPHNfG+pa1ea9ql1qOo3L3l9dOZJriTG52Pc449Og46Vn3+pXOsajdX99cPdXt1I0008nLSOxyWJ&#10;+vamo2MVpSpqmvN7sRpxOOlWkOMVmxyZNXYWyM10oyZoRtmrCnAFUY3xVlWyKtGTLavTw+6oE6da&#10;epwadxpFtDxz6Vat7uS3dXibY6jgis5JOcVajIxzQm4u63NEu50tjqkd4oUkLOeq+tbKMFjHsOlc&#10;MjHcuDznr0rbttYdI9kw80YxvPBFfQ4bMlZRr/f/AJnn1cNbWH3GvDAZ7gDHGc1tyOLWDaOCPSs7&#10;SpoWh3pJvBHNF3dGUnBzgYr3VJNXTueZJO9mRXE5Y5Oao3gFxbyR9mUj9KWaUqOuD05qS0gMi726&#10;U73ehDVjwDWLc2Otzxnhd2QPaiJgJB6VrfE6FbbX/MUYVs9K523mLAGs2rM0jqrmwrbT161cilBA&#10;APNZSzYI71Yim+cetIuxrwndyegq3DcFM4PFZaSYHB71IZSDgUBE1ROW6HLHoKvLOIbZY/LUSk5a&#10;TPNYKS7Srg8g1KtwSxJYlj2I5qTSxoxsFl3O5Az0HeoZ7xY2YvyPfvWLfa9bWjkPJuI/hHNZcmr3&#10;GolmjXyoRz1zmvPrYylRfK3d9kdMKM5q9jsrdtsG52GXbcc4GKhl1i1ik2mUE5AwAT3rmEuGmVpJ&#10;G3dsZ4qpPd+UjSZxt5xXmvNJt2pxt6lSwqSbkzuNA8QW8987ZYLu4O2vXvDt/BOqhZBkjgGvnbwV&#10;JvbcRy2Cea9s8Nn5Fr1Fj6s48skj5iphouTaPQniJ4PpXO+IbXdG2BnitayunhAB+ZD684o1aASR&#10;krypGa6sNV95HBUpuG58++NNOJeQbTivFNWszBeOcYr6R8bWBHmGvD/ENoPPY96+idmZROWg5YGt&#10;G34FVBHsYinrIUoUrGljQ3cCmuxNVPPb1pDc9qrnFZjpjkHNUZFyasPLuqI4zUuVwsyuU3HpVi3t&#10;yx6UqKM8VqWMYBAOKFqJ3Et9NL45xV5dGDHnn8K1LOAHGQK147RSBxzWqiiHc5Y6WFXAWoHsTGcg&#10;dOa7GS1VR0FZl3CADxTsibsi0G6KSqMkV7H4Ov2KoMmvEbQ+XcAj1r1PwVe5MZzz0rFqzsD1R7rp&#10;D7ohWq8W5DWDoL74lPrXTooMdfOV/dmy0tDltatx5bcV5prtmrua9g1SANG/FeY+J0EMjHjFerg6&#10;l4tGckcI1sqT4rRt7FSVcD5gQVIOCD6isi7vdlwTnjNa2nagGQfN+uK9SLTIaPrfwreWnx6+E8+k&#10;6s4/tS3URzS4PyTKP3cwHHXGSP8AeFfNt74Rk0jUbmxvYRHdW8hjlQkHaQemR2/xro/hX48bwP4o&#10;t78MTZsPJuo1/iiPfgdQfm/DHevaPjj4Oh1awt/FunbZFWNBcsvSSI/ckyT2zjp0b2r5GjJ5Pjnh&#10;9qNXWP8Adl1Xz/yPaqL69hlVXxw0fmuj/rzPnqHw/FxhMVfj8OwlRlM/nWzaohAPFaUEae1e/UxE&#10;kePyHPR+HouAIx+tW4tAiHWMflXRRwoR6VMkCA81xyxMiuQwI9DiXHyD8M1YGjw/3ePetsQpSFFG&#10;axeIk+oclzpfghAtj4yYIMGS1kU49Ayn+lc78WtKRvH+sO6jLyK3/ji11fwj2r41jHc28n9KofGB&#10;VPjm8zwfLi/9BFeLSqSWbya6wX5nqyjfLl5T/Q8hvNJhJJ2Cq1vbpA446V0V0iHNYd3hGJHavs6c&#10;3JWZ4rVjd0yYIBzXV2E4K9a84sr7DAbvwrrdKvc7RmvOxVHS5rFnTSAMPrXN+ILISxMQPyroom3q&#10;O9RXdr5sbcV5dKfs53LaufOnjfTGVpAFOK8f1KOS1ujkYFfU3i3w2LgMwWvGPFHhVRI+V5HNfSRl&#10;zrmRCdtDiLNy5A4/Ct6wt96/jVS10hklwF4JrqtJ0rCj5ea3jqJyK8Nj04q6unkr0rpLbQw6D5CK&#10;vx6AMcjAq7Ec2pxR01icYro/h18LNQ+JXim30iy/dIf3lxdFdwt4geXIJGTyAB3J9Oa6PR/BNzrm&#10;o21hZwNLdXL7ETIH1JPYAc/SvqXR9G0b4BeApGAFzeSkGVxlWu58HAHXaAM49Bz1PPz+a5j9TgqV&#10;H3qs9Ir9X6fn5JnpYLD/AFiTnUdoR3f6f1/kYfxB8W6T+z18PLLw54biVdUkiZLOJskr133EhIOT&#10;uOcHqTjoDj5DNpc3t1Nc3ErT3EztJLK3V2JySfxr0zX4r/xdrt3q2pv593cNliFwFA4VR7AcVHD4&#10;VHHyUZZg6eApNzlzVJayfd/5L/g+kYzFSxM0oq0Vol5HE22muAOtbNnZSDAwa6638MKP4a0IvDgX&#10;+HNenLE049Tz7Se5y9tZsOoNaUMBjw2Dx610kWg4H3TUg0PJwRxXJPFprQuMHIztLnO4E8H2rsNJ&#10;lJGc1jw6MIyNq9K3NNtWUYIxXi1pJptnYlY37YbgDVk2+5TUNnHtAyO1asUQK14c5WehujntQ0wT&#10;IeM1zcukBZMnPFeiSWoZf8KwtRsvLJIrooV+jJaKeiRNCQQeK7KxyUHvXI2UwTjpXTaddjgZ4xWG&#10;KTlqXDTc2kXA5p+2mI4YDkVKrYrxWdKGbfal2H0qUHIpd2O1TcZDsPpRsPpU272ozSuxEJjNARlc&#10;MpII6N3FT5+lGaLsZo2OuOgCXI3Af8tB1/Krdzp9rqSeYm0MekiVhE+gp8FxJbSbomKn/PauaVGz&#10;5qejO+GKduSsuZfiF1pU1mSSh8v++DnNVwhBwa6C01eOfCTgIx7nkGi60ZJPngOwnnA6Gkq7i+Wo&#10;rFSwsZrnw7uu3UwxH6jFNaPip54XtpNkqlW7E96j3A//AF66U76o85xs7MpTwAg8VjX1l8rEDmuh&#10;eqc6BgRXVTqOLMZI8/1u2YRNxkgZrkGvjAw7dq9Wv7FZs5UEY5ri9U8OIJWOz3r14zVRBT00IdIv&#10;/PCrnmumtxnHeuUsrI28q/LgA11tgoYA1ctEbrUkeDNVZLfPathYs/SmyWwPIHFYqpbQqxz8trnt&#10;UKW/lSAit57XnpUTWo9K150ybEVqxXFdPaS7UUegrn44SrDpWxE204+lcldKRnPobCSZAqyjcVkx&#10;TY71cimB715k4CTuXOtSRrxioUbIqRGwa52DV0OePIqvKgUcirRYYzUEo3nNEWZKDM2VDuqBlwTW&#10;hJFVZ0rsjIpoqEZo21Iy80zvWydxdCPHNNPFPbim1Qhh5ppxUm3mmkVaYDCM1G0akdOakNBqrgZ8&#10;1qGzWNfaaHVhjNdKwB7VXmtwwNdNOq4kNHlHizw4s0H3O/8AQ15H4k8KYZiFIA9K+mtV0sXETDrj&#10;tXB6x4fEqsClbylzu50UtY2Pl7UtMe0kbbnPtXvn7J/x7/4RbUY/BniG52aTeyYsLiTpbzMf9WcD&#10;7rk9TwD9TjmPE3g8Ycha8v1zQGgL/LtAHOfSuStSjWg4T2OqlUdOXNHofSnx8+GD/DvWhremx7fD&#10;9/Lgov8Ay6zHkp1JKtgkHoOnpXCabq4Yfe9s161+zZ8XbT4t+E7n4d+MAl3qMNqY4zKSDe2w+mMO&#10;g2jIOTgN1BNeL/EzwXqPwe8Yy6Tes0tlNmawvGA/fxfgThh0IPsehFY4SvJN4et8S/FG+IpRa9tT&#10;+F/gzrrS+DL96tCOYMvqK890rXA4xvBPf2rqLHUhIByK9O1zhOv0q5PMJ4BGR7Vento7hQJF5HRu&#10;9c7ZXY8xCD3A4rqA2RnGTXbR96PK+h59f3Zcy6mPc6bJDllJkT17iqatyBnFdKBxyee1UbywW4yy&#10;ACT+dROh1iXTxHSRnKalD4qucxsVcYYcEU4MSK4utju6aFuKZlcEHBFb8U+QCOhANcup9OtbVnKT&#10;Ah9sV0Ud2jCr0NmObI96lxvXtWakhBq5DJ61s4nOE9osgHFYepaEkwb5ea6ZCDUjQLIM1Kqcu4Hj&#10;HiDwas6sfLya8z1vwtLZO2EJT+IH0zX1Fd6UkqsMcn2rkdc8KrMrfL/OuiM1LYR33gtP+F3/ALMU&#10;2jTjdqMVm2nsP7s8IBhPGOuIz+Jr4TuLNkdg6bJFOGU9VI7V9vfs2Snw74l1fRz8tvfxi4jBHSVO&#10;CPxU/wDjleB/tHeAn8G/FPWEiixY3rfb4MDgCTJYfgwYfhXj4N/V8XVw/R+8vnuetiP32Hp1u3uv&#10;9DxF48cEVWkhzW3Pa55GD9KoSxFScjFe+pHlmTJFjpUDr7c9q1HiBqrNDtPatExGbLYteEAELg8s&#10;Rmg6EOonA9in/wBetW2Q+UcjvTiCoPGa9alhKFSCnNXbM3WnF2Rjx2j2h2tz82Qwr70/Ztb/AITD&#10;9j3WtH4QxwanYbup+ZWYHH/bT9K+E9XWRrcNGCdpGcelfaP/AATt1BbrwH4w0iXLrDqEc2xumyWL&#10;b+vltXymf0/YUrQWkXFr7z2ctftKl2901+B8QxSrcRLIpB3AHil6ik1/TZvDvibVdPlTy3s72W3Z&#10;PTa7L/QUpGM47816lOftFc4Jx5HZDCOtSQT+UGGMg88VEeeaCMCumE3TfNEya5tGLJOzk88VAeDT&#10;yMU1hnHpUyk5O7Y0raF8EMgYdDTSOarQz+WNrcr2xVpWEi5U5Ne9RrRqpW3OOUXFlWW6CSMNpJB7&#10;1SnmaYknoO1T3YAlb35qsVBPIz3xXk1qtRtwk9DohFJXsezfsbaKNZ/aM8LBgSLT7Rd5A6FIXxn8&#10;SBXWf8FBdYOo/HCzshjbp+kQpweheSRyD+G3860P+Ceej/a/i/rN+ScWWjuo44JkljGf/HTXmv7W&#10;+tHXf2iPGc2APs9yloADn/VxImf0r5hfvM0f92H5s9b4cF/il+R493xTKeQQKbjHWvdPOGt2ph61&#10;IRmoyKEIYRSHpTjzxSYoAjPSmjg1JjrTCOaAGdTSgUnSlBzSAY1MJqQ9aa2BSENxmmHrTqGHAprR&#10;gRtTCakZeKjI5pofQb3pRQRg0UNgD80yn009akQlNPWnU09aoQUUUUAMPWig9aKACmmnU09aBiUH&#10;pRQaBDO9LR3ooGFNanUjdKAG0UUUmIKaetOpp60xiUUUUCPqgnio3bd1qPzKaz818sfYJjfKjU52&#10;DPrTiwPHUVGTSA4NFkNyfUoXUXkvgA7M8EVDn3rUkUSoVI4rKmjMTkH8DXDUhyu62OqFTm0I3emF&#10;6Qnmo2asbm4pOSPrWmBhV9qyhncPrWp0yK6aHU5azvZDXHzVG5xxUnNMfGc11mBGQaSlJzTc5OBQ&#10;AHpSUE54opMBo5NPA4poGDT1pjDFQycGpiKjmWgS0K7Eitm0P+jxfSsgrWpp7qYduRuXtXbgpWqt&#10;d0TV1iXB0zUiAmmBSalXiveOFsM08Him9aevHaqEHNWNOv59K1C2vbV/LuraVZoX9HUgj68ioQpN&#10;LgLgkd/Wpavow1R9j/Huwg+K/wAA7DxZZoHns4o9TQKckIwCzJx6An/vivjhT+Y65r66/ZH8RQ+J&#10;fh7rfhK/bz1snYLG5+9bTA5HXoG3/gwr5d8YeG5vB3inVdEuFIksLl4ATn5lB+VufVcH8a8DLG6F&#10;Srgn9l3Xozrre9GNTuZOeKM0iikNe+cqHhvelWTBqEY96eM/hQUSB6cM1GDTwcjipbCw8DNIePek&#10;GfWnYPbFAEZNN61KUH40zGDQWIp5qUVECA1SZ4pNgSI+CKmjbOaqg09SaV0OxeU5GOeeOK+u/gZu&#10;0z9nbUbpv3e5L6dX9gGAP/jtfH6E7eDzX15oOdJ/ZFkaU+WW0m5Kn/ro77f/AEIV4ObvmpU4d5xO&#10;mgrNvyPli3fag78VdhlxWYjYxjpVmOQHivfTOdo1UlBU5wRjnNfUfwa8TW3xO8AXfhvWD59xaxfZ&#10;ZUOA0kOPkce4xjPqAa+UY2966/4Z+NZfAfi+y1RSzWwPl3Ua8mSJsBuMjJGAw9xXm5hhniqDUPij&#10;rH1X+f8Aka0pcktdhfEug3PhDxDfaTeA+bbSFVfaRvX+FhnsRis47Js7hlvUV9AftFeDY9b0K18W&#10;6cFla2RVmeP/AJawMQVfjrtJzn0Jr56jf5sDnHU1eCxEcbh1OS12a80FRezlYZJE0DDup7inI+6r&#10;S/OpVuhqmyGKUr2HSuPE4f2T5o7P8DaE+bfcsIeanU56ccVBEw6VMDXCaXJUySO2O/evVfAvxx1b&#10;QDBaaqTqemqNucDz4wOm1uA3/AuT615bGvSrMY9sj0rOdGFaPLNXFzOOqPpi+8N+E/i5af2hayhb&#10;3ywDPbyBZo+OFkTnP4jPoa8c8XfDvWfB05e6h+02hGVvLcM0eO24kfKfr+Zrn9F1u+0G8F1p13LZ&#10;zjGTC5UOPRgOo9jxXuHg34y6d4jhGn+IoYLW4kG1pWAFtIOOG3Hg/XI964eTEYLWn78O3Vf1/SKv&#10;Gej0Z4mg7Zx3qYPhB717D4y+Clvehr7w86RO/wA5tWYCIjGfkIHH0PHPUV5DfWNzpt29vdwSW08Y&#10;5jlUqwr0aGJp4hXg/l1MpRcdwDcVIrcZqGPkDPFPLeldRFiUtxQBhKYAeKlHTFMLCRpkUrJupyD5&#10;MjinIuVOKCWU54AyntXOa5okWo27gjLV1ciZBqhLDnIqWhpp6Hzp4+8DJLDMPKJOOK+gtOtf+FU/&#10;8E7dVeJ1iudQsbglyPvNczmMA/8AAXC/hWH4j0Nb62k2rmTHHHevRP2udLGlfsv6N4bhcAvJZWzJ&#10;jBdY03k4/wB5FNedi3zypUu8vyNILl5pLsfmKqYUfQU8A5q/qmky6bcNG479fpVUIR2r1GrGK1EA&#10;qVFpVSp0jqWaXGxg5q3EOlMSOrUMRbGBz6VmzRD4x69K1tH0y81a/trKwtZ729nYJDa2yGSWRj/C&#10;qrkkn2rofhd8JvEnxa8QR6R4dsGmcsBNeSKwtrUHndK4B2j0GCT2Br7o8KfD34b/ALHXhJNa1+6T&#10;U/E0sf8Ar2VHupXwA0dpGcFU9Tn3Y1wYjERo+6tZPoaxTe5w3wY/Y00Xwzoq+KvixPAiwotwNOlu&#10;fKtrdcZzcsduWBx8obaMYO6sL48fts3uoSy+Hvhz/wASvSY0a3l1ZoVEsmPlxbjJCJjoxG7024rz&#10;f41ftB+JfjZqLxXTtpXh+NiLfSraRgjjOVebnEjj14A7DufHr+1MR4HHtWVLDSqS9piHd9F0RFR8&#10;q9waszyOzuxdmO4sxJJJ6k59atRynArMRyKtwyd69FmUWakMvvVyM5xzWTG351oQSYFS0amjE5B4&#10;qyjkis9H71YSTA6H8qVhq5dVsdTivbfgF+zzefFG5XVtXWWy8LxsVZxlJLs/3YiRjbngsD7A55D/&#10;ANnf9nO7+I9zDruvxTWPheJtyI2Y5L4jBAUFeYuxbv0Hcj1H4/ftF2HgOwfwX4HMEWoxp5E1zZhR&#10;DYJggpHtIAlHHGML9enm168pT9jQ+Lq+xoo6XZY+OP7QWnfB7S4fBXgaK3j1W2iWLeiiSDT0GRtx&#10;nmXjOGBAzls9D8a3V3Pf3M11cytPczO0kszklnYnJJPenX0j3zPPJI8s7MXd5DuZiepJ7kn1qgHJ&#10;HoKw9iqGn4nXTtJXLkb461ajyRWWkmDzV2CX3qkU0XY2INXbeTAwaz0JNWI2FaoyaNRHyBU6Pis+&#10;KQCrKtkUzPlL6yZHWnhzVSNjVmPBFMqyRPG3NXEcbapqMDNPVjmi5SL0DfODVwuMdPeqEJ5FWs+/&#10;akJok+2yREeWxU+tTr4hnXHmhZR/ePBrNkJqozmVig61tTrVaPwSsTKnGfxI6Wz1WDULgKQ0Y75H&#10;Fb1zdwQW4jjlQ5HQMM1ylhALSEMeD3rP1G43Nu9Pxr1aeaVYL30n+B59TCQk9Gcx8VkUyQydRnkj&#10;8a4WCbAxnirnxRv5QsSrK68jo2K4BNQuFb/Xyf8AfZNb/wBqQau4P70KOEaVrnepKSOv5Vat5CcY&#10;yTXCLqFyMfv5D/wIirMV/MxGZpf++zSeaQ/kf3or6pK3xHfrPtzlgMDucUNqsEC7mmX6A5NcR9pd&#10;8guzf7zVMHxGMHB+lZSzSX2IfeOOES3Z1sniFNoEKsc9N2MVlXWrXd45iV85/hXgCscXDFwFzxWn&#10;Zy/Z0wAN7Hlu9ebVxderpKWnlodsKMIK6RMunoI1Dxhps53c/lV3zmigEKk7V7VXNz5fz5yfeqrX&#10;ROTnqa4nZGyTe5a847B256CqGsS+XpUpz87uE49P8inSTHPXjrWXrU5fyIQe24itqEbzRx4qVoM7&#10;LwOwIT8MfSvb/DanYo9q8L8Dth0Hqa918MHciH14r2EfNyO1gTKj6UpkCRNGT8vUZ/lToPuD8qra&#10;n8sTetbwk4O6OecVUjys4PxqgKvjFeF+JrdVnY49e1eseONQnt43Hmkj3FfPPjPWJ2ucefJjJ4DY&#10;r23mdOMUuV3OSOElfcfJGoc5IH1NNEG5eFJHtXLG6aQAs5P1Oantr+WFgVkbjsTxWcc0i3Zw09Tp&#10;+qvozovsydKQ2amm2GoJeoTgq4OCKt8HFezCUakVODumcclytpldLFWoNioq9GABTzGCvUVrbuZ3&#10;Mv7KFbirdqoVhUchCsarrc+W1TezuPRnVWswXaQfzrWjucD8K4uHUtoGTVsa5gdTWvOjJo6l7glf&#10;es+5kyCCRWKdcbsahfUzJ3NPnRNi8GCTg54zXofg9gGjIOM+teUG55zmu58IattCAnocc1DeoNaH&#10;0n4ZkBjTkHiuytiGTFeXeD9WE0SfMPwr0nTpQyivBxsGpXCL7jb6HIYYrzzxdpHmo5C8+1epyw+b&#10;27Vz2u6aJY2wO1Z4WtySsxSVz5s1+za3ZuCMVmWGptEQpPvXo3jDQSpkYLXm02mOkucYr6Jd0Rvu&#10;dRp+qnj5sZPavp39nD4lR6xaS+DdXZJEMbGzLYG5T9+I889SRx03egr5ItYZUUY69K2tJ1LUNFvr&#10;bULKVoLu1kEsUgJBDjkHiuPMMEsfh5UZLXdPs1s/66G+FrvDVVUXz80e2fEnwvP8PfFU1l85sJR5&#10;tpKxzmPP3SfVTwfw9axYNZG0fPzXtmsw2/7Q/wAHINQ09I4tdt1Lxxk4EVyow8Tdflbt7FTXyVJq&#10;l/bM6MhimQ7ZEbIKsOoI7HOa8/K8TLF0nTrL95TfLL5dfn+fqb4zDqjNSpv3Jar/AC+R6tDrHP3q&#10;trq46bq8bHijUExyMfU1IPGF+Dn+RP8AjXpuhfocPzPYxqo/vgfiKP7T3Z+cH6GvIE8ZX5/wyaux&#10;eLb0gZAH51P1byGj6A+E+oFviBpiqfviRTnv+7Y/0p3xzJtvHchyB5ttE4/8eH9K4D4JeJZm+J+g&#10;LIPlkmaP842FdV+0xfy2vj+1jQDH9nx/+jJK8B0XDOYK29N/gz1Frl8tdpr8jhbi5JzzWPeTE55q&#10;o+ozMcH9Khkmdx3r62MeXoePuQ/amhuAQTXVaFqDNtyT1rjpUcnPvWvoUzJIAaU48ys0SeuaRN5s&#10;Yya21tw6fWuQ0G4JCjPWu2svnQV8jilySOmLuYWraUskbcZNeY+KvC6uHYLzXuFza74zjrXH+ItN&#10;zG3GeK6MFimnysmaPne60g2k3IwAa29Gsg2B3rR8R2Qid8g5rP0O/RJSjHkGvqItGVzr7GxGB6Ac&#10;mti10l5ZooY4mlmchUjRSSx9BjvVTT50Cg8Y719AfCfwJHpFmNf1aNYp2QtCs/AhTu7Z6MR37A14&#10;OZ5gsDTc5b7Jd3/W51YXDSxVRQjt1fZF7wL4L074Y+HpdV1DaL9ov30mc7F6iNP0+p9unl3i3xFe&#10;eNNV+13WUgQkQQrwqIfX1JwMn8q2viD45PivUjBbuy6ZAxEa5x5jf3yM/l9feuaiKZyTXgYHD1Iy&#10;eLxOtSX4Lsv68u524zEwaWHoaQj+L7v+vMhisV4+UD6VdhsFPapI5EHcVcikQdTXpTqSPNVkMjsF&#10;AHBq5DZLTop0OBkVOLhF6HmuKU5MpK+xGLQdBUiWQqVJlNWEcGsHOSOiKsQJZD0qaO12e1WUIqZS&#10;D1rnlNl2HW8eAOfzrQhHQVTjI6VbjbpXJN3NEWDHgVUu7YSA8VeVg1IyAisFJpmlro4nUrZ7aUsv&#10;TNLZar5Z6/nXR39isyNxXE6rZSWbMyDIr2KU41o8r3MGrHc6frCuigsMmteK7WQda8atfETWs4DE&#10;iuz0jX1uhgOD9K462FW8TSM2juRICOtHmY71m2twWXrVtSWHWvMlC2htzFjzTQJKrkkU3canlC7L&#10;e8etHmYqqGPrRuPqKfKHMWjLxSebVXec9aN59aOUXMWfN+mKtWmqz2pVUcFP7rc1llie9NJ/GpdN&#10;S0ZcakoO8XZnXQalaaohikwrnjY56n2qrfaGwGbckqP4G6/ga5vce/PpjrWnp/iG5tAElzPF6n74&#10;Hsa5Xh50/epP5HoRxVOuuXELXuis7mMsrqVZeoPBFQuQfrXVFbHxBCDgMQODjDrWPe6BPaEun76M&#10;9MfeH1FXTrxb5ZaMxrYScFzwfNHujHkhDisjVrH5N47cGuiCAjpk9D7VDPbB0ZcA5rup1eVnClbU&#10;8+uUEZ461JZ3/lnBJq/qtgVdsDpXOzqYtx54r10+ZXNTrra8DKKt+cCOorg7bW3tmwxOPetiHxBE&#10;6ZLgGs3SvsXc6FpFx1FQtKvrWM2txkcGoX1kA4HNCp2Fc3PNDMB71aacDJBxXLDWMyKMjr2qaTWO&#10;Dz19ar2Llsc9V6o6JLwZ+9VyG9HHOK4d9YwDz+VEPiHYcEmiWEbRipHpEF2CBzmr0coYVwdhryyl&#10;QG610ljfiQAZrzK2HcDWMjdDZoxjrUMMgYVYBBFee1Y2I2UGoJYauFeKjZaadiWrmZJEarshBrTk&#10;izmqssRzXTGZm0UiKaRipmUg1GRzW6JGHg0w9akYc03FWgIz1pCM04jmkxVgM6UhGacRk0hBpgQS&#10;xAg+1YOq6aNxx/FzXRk1VvYw8Yz61rCVmOOjPPtT0JbgEY68Vy3iD4eWrR/6kM453HJ5r1Oe0BBI&#10;9c0t3pwmjDYzur0KNSNOV5K4sQ5WVmfK2seFtR8Pa3aappUhtL6zlE0E6thkZeVPIwfy5HFfUei3&#10;Oj/tVfCt9M10JZ+JbHBka3baYLjBCzRg5zG2SCCPUdga5LX/AAulwr5QH6iuI0i41b4a+J4Nd0kt&#10;50XE0JYhLiPuj4xkdx6EA9q6sTl1HG03Uw75ai1Xb0+YsLjZUJctTWD3/wA/keV+IdG1b4da/eaN&#10;q6NDd2b7XBBAYdnXP3lI5DVraN4k34G7nv7V9PfGP4daX+0T8PLfxL4b2/25axMYQ+FeVRy1vLgE&#10;7hztHQE+jZr4Ts9WudIvJLS5jkhngcxPHIpVlYHBBB6Ed682FaNWClblktJLs1+jO6dF05WveL1T&#10;7r/M+gNL1cOVO4dQf1r0G3uxIBz2zXzvonib7vzda9e0bXEuYI2VuGUYr18FH2nMvQ8vFacp2qvk&#10;CnDIrNtb4SL1q/HLuFdMoOO5xJle/tBOjMB84HBP8qx9xO3PpXRSNhGPHAP8q5s5IJ9ea8zEJJpo&#10;9HDSbTRIrVtWvywIp64rEhUu6gda20IAX2GKmit2aVXsi1GxHWrKOcCqiGpkauo5zQhkJq/E/GBW&#10;QjVdglwPesJxGaWwMvSqdzYrJnNWI5vlp+/dXMnKL0K3MbT4jomv2OpRD95byhjx1U8MPxUmug/a&#10;U8DQeK/DVhrEaF5rN/L3L0aKT/Bgv5mqU0QcdBXo3h2OPxT4Fl024+b921s2ewx8p/l+Vefjans6&#10;lLFfyuz9Geng17WFTDv7SuvVHwJ4i8FSWcpaJGCgnoDXG3lo8Um10IPqRX1Tr3hUK80UkfzoSrKQ&#10;OD37V5n4k+HwnSR0jAOMjA/+tX0kU5/CeQ3y7niM0JU0yG2EwO/tXV33hi4sHkLxErngYPArH+xi&#10;EHAIyejcV6NChK6lNaEyqLVLcom2VBharyQ1oHg8imMgI5r3ItWsjmMiRCMjOK+pf2BdXeDxl4r0&#10;suBHc2MVyFxjcySEfoJK+ZpohtJ4xxXsX7F+sNY/H+xtwQEvbC5tjn2USDHvmP8AWvGzuzwFWD3a&#10;/Kzv+B34BtYmD8zy79pjRhoHx18ZWyxmJG1GSdVPo+Hz+O/NcFbyCSFRn5gOa9x/bq0r+z/2g9Ql&#10;UMVvLC1uMkd9pj4P/bMV8+binRip9jXgYavzU4VO6X5L/I9GtS96Uezf5s1eg6HrSN6VQt7pkYBm&#10;ZgeOTV0+1enCamtDhlFxeoh5pp6U+mVoSMYZHWkBI5DFfpTjwaawwaBPUYwJOSc0zGGFSGmlSOne&#10;gR9uf8E4NGVdM8cawQpaS4trRGHUBVZmH0+dfyr45+IesnxF498S6qd3+mapcz/N1w0rEfpX3P8A&#10;scqvg/8AZX8Qa9IPKEkuoX3mL1KRR7R+I8tq/PkFnG5yS5+Yn1J614WC9/GYmp2aX3Hp4j3cPRj6&#10;v7xpGRTGp560xua9084bTDzxUhGBTWGOaAIyMc00inkg00jJoAbTT0pxptIViMqc0hGDin+tA569&#10;aQiM561GTkVNjmo5F546UAMFBPFKVNNNMBCc01hS0jdKTAawyabT8cU1qQCUjUtFAMZTT1p5FIRk&#10;VQDaKKKYhp60lKetJQAU0inU05oGJS0lFACEUlKTSUCCkbpRmg80rgNoooouAU09adTSc0XGJRSb&#10;qKAsfTmfemmm7qQnNfKan2KQ4tQCKaBmn0DY01FPGsyEEcipDUbttUmh2tqJX6GRNGYnKtURA7VL&#10;czedMzdO1QkEc15krXdj0EnZXG52kHsK1QdwDdiKymBxV+zkLx7T1HNb0ZWdjGtHRMmzTGwelSFa&#10;YUGa7TksQkHPFGMVLspCuaAsRY5o25PtUgXk0YoGkR7AKcBinkYFKq0BYYc4pm3cKfM4ijLHjH61&#10;nyzyysc/KPas51Iw3LjTcieR41HLD6Crmij7TLLIFwoG3JrHjhaaQKg8xj2HWur06xFlaqn8R+Zs&#10;dM114BTrVuboiKyVONurJNuKfsyOKfsB69KUKB0r6Y84RY+M1IFpQMClz3oI1Ggc0EDHTNOxmjFA&#10;7Hpf7OHjH/hDvitpTSyeVaakTp85Jwvz/wCrJ5A4cL+ZrsP2xvBg0nxrYeIYUKwarB5czdvOj4/V&#10;CvX+6a8Ejke3ljljcxyRsHRwSCrDkEEdOa+y/iXFH8av2bk1uCMS38ECaiqqBlZYuJlHXsJOPpXz&#10;2Mf1bG0cT0l7r/Q7qS56codtT4wUHuMUmcHpTlBO0gkqVpDmvoDmsJkUbttLsBpGUdqQ0LuJp6mo&#10;8GpFGKTGSDmnAYoXFO20rkjD8wphAFTbO9MI9qoaIip607Bp4FO28VJQzFPWkCnNSAUtCiRThWz0&#10;wa+v/G6f2N+yfbW05xI2m2USj1JaMgflXyDtLIQByeK+vv2iVXR/gPpenSn94ZLO3X6quT/6Ca8H&#10;MferYaH9/wDI6KWkZPyPk5CO3ft6VYj5qugAqZSe1e6YWLkZNW4jnjGfaqUZ4HrVmMg9RmmTqfT/&#10;AOzx4xh8UeE7zwrqRE7WcZCJJg+ZbN1HvtJK/QrXinjzwnP4F8V3ukygmKJt1vK2f3kTcofc9j7g&#10;1m+CfFF14N8Safq9rlnt3+eMH/WRnh09+P1Ar6H+OXhe38d+B7TxRpOLie0h85WQZM1u3LA4B+79&#10;72+avn2/7Px3N/y7q/hL/g/qdVva07dUfOSMc4IxS3a7ot/df5VBGwz8pyB0q0hDDDdDXv1IKpBx&#10;Zzp2dyrE1WU5qmqlGIPrVmNsfSvmmrHZbqXY8AVZRsVRjJJqzG1ESS4hA5qxE3P+NVFbgVNG1bIl&#10;o7vwX8T9V8IlId5vdOyN0E7E+WvfYf4fp0r12O58LfFvTAvyfaNvCttS6hHfB5459xXzchyev6Zq&#10;5Z3s9hOtxazyWtwg+WWByjD8RXBXwUKr9pTfLPuv1NIza0ex2/jD4Wap4VL3EKnUNP3HE0Skui/9&#10;NBjj6jj6VxqOGGQcivXPBfxrSfZZ+IUVSxCrdxLhcY58wE/qPyFavin4U6X4ntjqGgzQW08gBUQs&#10;Ps0g9flBx9RWEMXOhL2eKVvNbMpwUtYHiStyKmPQVPq+h32gXrW1/by20gYhd4wrjPVT/EPpVUNu&#10;/lXrxaaTWpi1bQl6JxTovuk/hUW7GB+lWExjFUiZIYV+UjFVmiO0k1oNAWXAB/CmmxJjOQ1acjey&#10;M+dLqVNH0z+09b061+YCa5jQlRkgbxzXZ/tYwDVNM0KwBRiHlnKH7wwAq/h8zVB8NtF8/wAb6YTv&#10;2ws0uV6fKpIz7ZxVr48O194tt4gVZYLVVwOoLMxOf0/OvHrRbxtOHZNnVCScGz4U8deCBIHIjO8Z&#10;IJFeR3Ni9rKUdSGHHIr7N8VeGBcxu2wE49K8C8ceDBDJJIiYYeg/+tXqJ30MWrao8uWI+lTJEc9K&#10;s/ZSjBTwR1zVmx0241C6htrW3lurqZxHFBCpd3cnhQoyST6VLKiitFCSeRjHOK9//Z8/ZN1/4xXE&#10;OpaisuheE1dd97IhSW6U/wDPtlSD6bz8o9zxXrfwA/YutdJtYfF/xQMNvbQqt3Fo87hYo1xkm73j&#10;aB32A4H8R7U/47/thh7abwr8NMWOnxKbaXWYV8s4AAAtNp+VccbyAf7oGM15NTETqzdLDavq+i/z&#10;OhRS1kd74++M3gT9lfwuPCHgbT7O78QImPIiCukcgwC946EMZCOcfePH3RivjDxf4y1z4h6/PrHi&#10;DUZtRvZGJBkYlIlJzsjU5CIDnCiskJJczvPM7SzSEtJJIxZnY9SSeST6mrlva+2STXTQw0KGu8nu&#10;+onJsZbW/IJGauSaYLqIgLzirdtZkkDGK6XRtHa4kUbc1vrfQmUklqeTXtg9lcbWXaD0JpkXAr3T&#10;xB8LP7Y01nSM7gOq9vevFtX0i50O/ktblCjp7Hketbum7XOKFWLlZCRnAqwknI7VSifkZParSfeG&#10;Rx/Md8VidikXY5CR3PsD1r6P/Zr/AGZZ/iFND4k8Twy2vhmNg0Fs4KSX7DBydy/6k9Mj73buQ/8A&#10;Zj/ZcuPGkln4p8XW7W+gKwktbCZdr3xBBBdWX/Ukf99fTr2P7R37T8OmRXHgrwLOkIiX7Nd6pZkK&#10;sKgDEVuyHgj7pOPl6DnkeVXrSqS9hQ36vsdCStdl/wDaL/aXt/Cts3gvwHLDDcRxeRc39ngR2aYw&#10;IoChwHGME4wvQc9PkNZHdmZnZmdizMxJJJPUn1qvGOvJyTk89/8AP86mA4ropUIUI8sfv7hzXLKN&#10;+OKguo9hLr909acG24x170eYHG1uh4rSUVJWKi3F3KykHnIqzE+KoSIYHI7dqlRzgV57unZnW/I1&#10;o5hnFTrKD0zWWjMTkHirsWcCmmQ0aEUh4q9E3y1mw54rQhPy4qiGWkNWo2qkrYqwjUyS6rjFSDg1&#10;VRqk8zJpFIuRvyKmaXkDmqKyVKj8cmpbsO1yxNKBGfbmp9NsCB5zgZPP4VSjO5wDyM1qXF6IrYKv&#10;3un4VasQ79CK/uzIdgPArHvZccdqc85ycmqN5JkGobuDjZHm3xSlG+EZ+8RiuGXkA9s123xNXP2Y&#10;9/f6GuFiJHU1fQlMurJ0q1C4BBNUQw21NEwLYNIq5pCTuKmSTK1RBIGBU8LjoetUBpQsI0B/izTz&#10;cYIwao+dzilLY5BqLhcvPdtwM8Uwy54zxVVckfMaTkvweOlJ6lcxbEoMijJxjGayrqcz6tJzkKAo&#10;rRiUYbHGATk1kWgLXm49Sc13YeNrs8nFyvZI77wW22dB6Gvd/ChzGleDeEj/AKUo75r3bwt0jx0r&#10;vTPHkj0K1XegNVdUQ7G+lXrIZQU69tt6npWlzE8N+Ilu7RvgdBXzT4zjkjvCSCBnFfYPjbSfOhkw&#10;BXzj468P7pX+XoTUvXUuL1PL4s45q3HHkd6vLo5SQjbV+LS/l5WkjUoabuiu4iO7AGun8vp61Tsd&#10;JLXkIC87ga6f+zCM/LX0uV/w5Lpf9DysW/eRlxRFuDTmiK8VrJYMpHy1ObAt/DXt9DhuzmZbcgk4&#10;61QktfnPHNdjJpZc/dpF0TJ+7SsmCkckunlqmXR3YZANdva+HRJj5RW3aeElcD5M/hSUELnseYjR&#10;pMZ2n8qcNHk7Ka9fXwYmOE/T/wCtTv8AhCx12gVXsyPaHkQ0iTbypH1rS0fdaynIIFejT+DsKSBm&#10;se88OCE5C4xQ6YKdzsPBOpbSgBPvXtOg3JlReeorwTwnGYpwpOMEV7f4aJ2R4Nebi4/u9Sk9Tt4Q&#10;GUcVU1K1yjVoWS5QGlvIgyHivllPlma7o8n8V2AKvmvLr7T0SckV7b4rtMxucAcV47rcixTkdDmv&#10;r8LU5qaZzPew+w0xZYgdorXj0NXQAJj1qDQ51aNR3NdbZKjqASAa7pz5FcjqdT8DfEjeA/EhhmYr&#10;peolY5+eEfOFk/UA+x9hWn+0F8J47LWD4isIP9Fvm/0lEH+rm/vf8C/n9a5m2tUfOcEYwQele7eA&#10;9Vt/HPhG40HVP3s8UflMWIJdP4HGe4459QK+KzCrLBYuOY0lptNd10fqv8j3MHbFUXg5vXePr2+Z&#10;8jTeFtpx5efwqI+FmPSPFev654Wk0DVbiwuUAkibAYDiRf4WHHcVUGlof4f0r6SGPjOKktUzxpU5&#10;Qbi90eTP4WZTlUOafHoLocbD+NeqNpC4ztFQPpQB+6K1WNi+grMxvhTpjw/Efw023G29Qn9a9E/a&#10;b04SeLNJuQuTJZFD/wABcn/2asnwdD9i8W6NNsHy3cfT/eAruP2grYy6xo7lcjyJFz/wIV8/XxH/&#10;AAsUJr+SSPWpL/hPqp/zRPnwWB/u808WB/u1072oHG2oGhAP3RX0v1i54rVjnm08dMUQWnkSqQMV&#10;tSIN3Sq7qoIOO9aKpcV7G7os2Nv1rutJmLgV5lp94IpAM12ui6ipIBavBxtJvU6ISO0X5kPftWPr&#10;FoJYzxWrZyrLHkGnXUG9DwDXzsJezmbvVHg/jnTzGshUV5RLetp92WyVB619HeMNCFxDJhcnHauC&#10;8A/AK7+KHi/yrgyWmgWjK97cLkMw6+XGcEbzx9Bk+mfq1jKdLD+3qSsorUinTlUmqcFds9G/Zy+H&#10;U/izy/EWpwFdHhbFtHJ/y9OMZOCPmQc8+ox2NdF8Zfi9FqF6/h7SZw1rE3+l3EbZWRh/yzBB5UZ5&#10;9x7VnftD/G3T/hnpUHgTwn5dvqJhWOU2eFWwgxjYCp+WQ8EDHAOe4r5+8P3clyqAknvXj4HDzzSv&#10;/aOLVo/Yj2Xd/wBeeyR6mKqRwdL6pQ3+0+/l/Xp3PRo9Y69R9DVlNY+p+tYNraO65q6lhJ6Zr6OV&#10;Kmjwbtm3FrGTVyPWB0NYMdlIMcGrDWrxRl2HAH51x1KdJbsuPM9EbM/iBLWLeeD296fBromRZN3J&#10;HauNlguLl2dgcdl7AVp6dZymD7uMHFeQqkZTaS0PQ9lyQTe51cOs57mr0OrZ71y0VrKo6Gr0MMo/&#10;hNU4RZB1MOqZ7mrceog965mKOUdQRVuMSAd65pUYlXOkS/8AerUN/k9a5uPzB61ZjeRTXLKiilKx&#10;1UN3nvV6OQMK5e3mfI7VtWsjFRXnVaXKbKRedNwPvWXqGnLMh+UHitmFdy80skIZTXPGo4PQtpNH&#10;kXiHwsJJSV+X6VDoWnyWM4+ZsZr0fVtPDqSF5HpXJuDbzkMpHevdo1lVjruc7TR2WkqXjGTk4rbj&#10;iIArmtEv14XPOK6mCTeuRivCxCcZM6IO6DyuOlBhzVleRzS7a4+ZmtioYBSeT7Vd20baOZisUvI4&#10;o8iru2jbS5mFij5Ge1L9mz6Vc20uwmjnDlKJtselIbf259fSrwTml2inzsOUpwxNA4aNmR/7wPNb&#10;tjrRHy3IyOzKOfxrOC49KTafXFY1IxqfEb0qtSg7wf8Akblxp1vfL5qYDHoydD9RWJeadLbMQy5A&#10;/iXkVJbzyWzho2K4/hHQ/Wte31OK5XZMAjEc5+6a5l7SltqjuvQxW/uy/BnEanZAndgYNcpqmmZD&#10;EDAr1jUvD6XMZMBCseik8fhXHajpzwHy5Y2VvRh1r2MLioyVjlqYedLSS+Z5HrFu8RJHYdDXJXOs&#10;TW0u3OBXr+r6GlyjfLz6jpXmfiLwpLvYoMY71626vE5tipZ+JGkYKWzXQWl090BiuFsdGntrsGQn&#10;aD0r0bRLAPEpHSqjzdRaCQW8v2jfg4Ap8iTHqDn2rrrTSF8kbup5pkui88CuinWhFcrOSprI4mVJ&#10;R2NVZY5sHqK7d9F9qrvouT93P1rdVoMyszl9Lu5oJ1RicV3uj3rZXJNY39jBXB2Ac9a1bK2MZrGs&#10;4SRZ2dlcZXk1qRyArXMWk23HNasF0MAZr5yrS10OiLNhWpDg1XhlDDrVhSMVxtWNBCoNQSRZFW8Z&#10;FNaOkpWE1cy5YsHpVSVCK2JIs5qlNDzXVCfchqxn00jFTSoVNMrpTJImpKeetIatMkjIprdKkzzT&#10;SOaoZHjJqC8/1Y9zVrvVO8P3R6VcdWVHVlQrwRVm3TfAN1VwhY4HU1fVNq49K1k7F1bNWZmXlirg&#10;1yut+HkuEYbAciu7kiDqRVSW0EqkY5roo4iVN3TOGdNWOE+Hfia5+F/iErJufQ7xwLqEZIjPaVR0&#10;BHGfUD2Fcz+2B+zymrwv8RPCUCTM6B9Tt7QZEq9rlQo5P9856Yb1Neg6toazowYAj6V0fwu8Tf2a&#10;f+Ea1ULJp8oK2zS8gZ6xtnjaewx3x3qMwh7V/XaK95fEv5l39V+Xoejga6t9Wq7PZ9n/AJM/N2y1&#10;abT5wr7lI4wRXp/gnxoMCB5P9wZ/Su7/AGpv2cB4K1R9X0aBjot2xaMKv/HvJnJjOFAA5+XvjjtX&#10;zNFc3Oj3RxuTBznkEGujDYj2MoVqb5ov+mn5odWlz3pzVmv6v6H1lpGvrIoG4fnXV2eorIgGea+c&#10;fCXjn7YiB5MSr1Ga9O0bxMsu3L8+1fXJU8TBTh1PClFwdpbnpF7dAWTkZyeBWapyRjt2qgdRN1aF&#10;UOTnNX9OAba0hGfavn8XRmqluh30JxjTb6mhY2+0b2xuPT6VbC4JNJGVY8VJtycd6lR5VYmUuZj1&#10;PAqVGqAVKhqhE6NzVqNyKqLUyHik9hl+OXIqZJD61QVjUyOR3rFxGi8HzXW/DnUhb6vNaliFuEyo&#10;/wBpf/rZriFk74NWLG/k0++t7qP78UgcZ746/pmuHEUPbUpQ7o3oVfY1Yz7Gt8RdE+yeIpHVcR3Q&#10;80H/AGj97/PvXE3+kLIuNufwr2fx/aJqXh+DUIhuEOJAe+xsf/WrzSVNxweAO9RluJlKhHutPuKz&#10;CnyV2ls9V8zy/X/CUdwG/dg/gP8ACvKvE3gdoWd4lIPsP/rV9KXdksgPeub1fw/HcKfkB+or66hj&#10;E9JnkuNtj5WvbOW2YLIhGO+KpS7lUgAHI4PpXt3ibwMsu4rEPwH/ANavK9d8N3OlmRlQsq87a9Pm&#10;VuZAt7HDalO5ZVJIHpXdfs46wdE+OngmdmYo+pJbkL1PmAxj9WFcDqhJkQnhvQ1b8M303h/xLoup&#10;hzCbW9gn3g8qFkU5/SvjMRJ1XNau6f4o92jaKi35H0n/AMFC/Du7x54U1U4VZ9Nktzt6kxy5z+Ut&#10;fJF/aJABt657196ft+2CXHhHwjqwQFIr2SEy+iyR7gPp8n6V8Oapas21wMgDmubLZRlgYtbrT8Tf&#10;GcyxTXT/AIBz7AqCfStGFi0KE9cVHHZmZyD90DmrLR7AAOg4FetQXU4qslsMPSmd6kYYFR9Dmuy5&#10;gIetI/JzSk0lK4DaY2OSc8c5Han1G4YghQWY8ADuewpiZ9/Lu8B/8E+m6Ws9xoZz/tNcyn+Yk/Wv&#10;z8Kn5cnJx+NfoH+2Ay+D/wBlDQNBjIwz6dYFXOGKxR7vzzGtfn8/U4x16+teFlD5qdSr/NOTPSx/&#10;uzhDtFEJFMPWpSKYRXu3POGHpTCaeaacUXAYRmkxgU6mk0XE0NIFMJHpTiwppOaVxWGEUA4oJpCc&#10;UgEPBpjGnE5ph60AFMxzT6RulAiI8Gg9KcRUZ60DCkzSEkGkNAWA8UU3ODS9elMGKab1p3aojkcU&#10;AKeabmnfw1GwxTQATSbqCMim96B2HbsdKazE0U09aYWDJo3GiigY0sSaTNB60UAGaMmikPNIBpJJ&#10;ooxg0UwDmkJpaRqGAlFFFAH0xRjFPpO/tXyVz7MaKdmkwaXOBRcOW40g1VvQ3k/Lzzz9KudRTSM8&#10;Gpl7ysUtHcwep9+lKVPoa2fJQHOwflUhRWGNox9K5/YPubur5GFtOKFLRvuTqO1WrmFY5CFOR6VC&#10;VyPSufWLNUrotwyrOuTw3dadsB6dao7DnIOD6ip47p14ZQ30NdUKy2kYSovdFjZ7UeX70gvVxzGT&#10;+NMa9Zl+Vdh+uTWvtYdzP2U+xL5Jz0x9acsPU446ZqiQ0hDMSWqzaM0cmwnAPTJqI1k3YbotK5IY&#10;ucEUvk5GPWrflk546U0IAckgCugxszI1AbnVBjAGTmpdJ06O8lcyc7edtP8AsM947PHE0iEnGK1t&#10;F0qa1Z3nTyywwATzSwtJ1cRGUo3j+BrVkoUmk9SaO1igwY40QjoQvP507yhng8VcMGaPJUV9Yko6&#10;JHjXb3K3lbqPLx0FWhEBSiMdqdwKwjNLszVjYKUIKLhqVxHigr7VZwBQVHoaLloqiIseByPSvqb9&#10;jzxUl5o2ueErpVlWE/a4VcfejfCyL9M4P/AzXzAI/m9q7f4K+KT4K+Jmh6g7+XbPL9luMdPLkG0/&#10;gDtb8K83MaH1nCzgt916rX/gG9KXLNMxfiV4PbwL471rRCGMdtcHyWbq0TfNGf8Avkgfga5kr7V9&#10;M/tjeEBDf6F4lgQKJ1axuCB/EPnjPXuN46dhz0r5tKEj+tVga/1nDQq9WtfVaMVSPJNorbcGkKZq&#10;dkIpu013GZGFHelA5p231FOCCpZVhUFS9BxTVXFSqOKVxNEZAI96bt9qmAFBUUxpEG3Jp4WpMD05&#10;pypmlzDGBKcI8HNShMU8JmhgSaZYnUNRtLUHb9omSHI7bmA/rX1R+15di28G+H7EDcZL7zFLdtkT&#10;D/2evnT4facupePfDdq5wk2o26E/WRa94/bEu/m8LWm3vcTZ/BFx+teFi3zY/Dx7czOmGlOTPm1F&#10;AA/PmpFHNCjIzTgK9y5iSoDxVmM8VXj61OvFPUTLMXJFfRH7NnjgXltceEL/AGzIqvLab/mDof8A&#10;WR4PGBnI+pFfO8Iy6gd+K6/wlLcaHqllqNqdt1bSiVeM5x2/LI/GubE4L6/QlT+59n0F7ZUHzM3f&#10;iR8OW8GeK57SPe2nzDzrRjj7hP3fqp4/KsSLRQQO5r6a8X6Tb/EfwRb3tqMzqv2m35Oc4wyfzH1F&#10;ePw6MSM7Tk881hl2PVWgo1V78dH6rr/XU8vH4h4aas/dlqjz++8Pk/vIw24dRWS8LxHBzx2NeqXO&#10;kFRnB+lcprOlCKRvlxnmtK9GFa86e5phMwVT3Wc1C9WUaq80Rgkx61LG3FeO04ux7mklcuRnNWFJ&#10;qpGanRqtMmxaUmpFbNVg9TIeOtVcEiyh+YZGea6bwt461XwfcA2cvnW5+9azMTGfcAEYPHX+dcsp&#10;xipVO488+1TOMakeWSuilo9D6E0Pxj4e+JlmlhqNtHFfMCRazjcR6lHwOee2DXIeKvg1eaUhuNHk&#10;fUIRyYHx5qD65w34AH615ivAAH3euBn/AD+NeleDPjBeaR5dpqwe/s+FE2R5kQ/L5/x5+teU8NVw&#10;z58K9P5X+htzKWkjz2MNJMFIIfO0g8YPcfWti2tAcEivaNU8L6D8QrManZzKLlwAt7CDnjsyHGfx&#10;5rg9U8I33h6fbcx5g3YjmTlX9/UH2NehhcbSq+7LSXZnn4nmpx5uhiC03ADpUy2HC8960Ut8sABn&#10;6c1eFnkfd4xXbKvY+enibM0/hZpuNdnuCCBFbkD0O4j/AANcz8QU/tDxdqUuF+VwmV/2VA/pXpfw&#10;+sha215KepcJ+AH/ANeuC1a3N1fXMxXmSVnJHqSTXlYerzY2pUfRJHoSr8mFpP8AmbZ53qWkCQNl&#10;c15f4y8IpKrvtwMHJ/Cvd7+wI47npz1q14d+E0/jBlmuC1pph6y4y0o7hRn9T+terXqUqdP2snZH&#10;VhqzqvlWp8Y6N8Btf+I3iddN8O2TXEwIaaRyEjhjJwXdieAM5x1PYGvq/wAK/Cj4bfse+HR4l8TX&#10;y6x4hl+W3uriAFzKFPyWsYBKZ4BYknHVgDivRPGXjjQvgj4d/snw/p0ct8MslojMFQtn55H5yfbO&#10;T7dR8J/E+81vxn4in1rXLyTUr+UBWkYbAFHRVUcKB6D69a8P97j9/dp/i/8Agf1qep7tPzZtfGj9&#10;pPxP8apfskgOheHUJ26TZzN++BxzO3SQgjjCgD0zzXl9vZ8DjJ9auW9idoyuM849DWjb6eWIGMfS&#10;vShThTjyQVkRdt6lO3sixA21q2mnFmXAxWlp+ivMwwpP1rtdB8IMxUlOc9q0s3sZTqxgjB0Twy1x&#10;IDivS/DXhMLglfzrd0LwosQUsmB712djpSQKAAB+FdUKahrI8avi76Io6do0cMYRowyHqGFeZfGL&#10;4Pw63Zm5tB5dwo3RyooBzzwa9tEG1ciia3SaF42GY2HQ/rV+1s/I8xVJKXMj8872xm0m8lt7mPyp&#10;Yz8ysM8eoPSvrP8AZn/ZNOsxWfi/xvbvFp/yz2WkSqpF0mMiSbOcIeoTgngnjg+yeFP2bNCuPEVr&#10;4l8QWa3c1o4ms7V8hUYEFZHwcN04U8eteHftZ/tKX+u3V54L8NtJaaEA0V7fDAN/nrGuRlUByMg5&#10;b6dfAxFV4mo6OE2W77en9f5n1lCVoKVXRvZGh+0Z+1j9uS68H+A5hbabGPIuNZti0bNjgxQYA2qM&#10;YLc5HA45r5ZjfsMAVSj6DuAAAcYqwjYxW9KjChDlgv8Agm7k5F6N8CrIbK1QjerSPxVNmiJ85pVA&#10;J5qMGnKTmpuaLUkkgEqAHrnrVUDyyVPGKtKxxSXEHnLkD5h+tc1WPMro1hLldmNhcde1XoXB71kI&#10;COOmO1W4WKnrXGnY3aNmI8CrcT1lQy5q9G3ArS5m0aCvkCp425qnE3HNToe9FxJF1W4pyt61BG1S&#10;g0gJVagy7RUJfFIckVDKiX7V8jJouJ+epqqkhRKYZWY8mldjtqMlmIY1UllLt7VJcPhutRhQy5PF&#10;C1ZMnoed/E+TbLbp3H+FcKh9a6n4l3Yl1VEByFFciDkCtzm6l1CO1TrxzVOI4q3Gd2KNx3LcL5Xn&#10;rUy9arJweOlToabC7JQ2BnvTkkyeelRnpT0Hy81m9AuTh8gYqRV5HrVZTjkfrViIH/gRpoTehJKD&#10;HZuM/M3HFUbSP9+hxjnFaNwuVUD8aZFDh1x6161GFoniV580jqvDS+Vex/XNe5+FBhIq8P0UbbuE&#10;9OK9v8KtiOLmt+pxSPStPHyCtCeINGTjtVLTRmNa1XUGI/SrRlY4fxLZrJG2RXg/jnTFWd8DqTX0&#10;N4kTbC30rwjxtKFeQnHBNDGtzzCbS1EufWp49NUJzVhZPOl9QKu28e/jHHShWNhui6Upuy2Cdq1t&#10;iwA6girPh+0Vmnz14rZOnFq+uy+KWHTXW54mJb9oznxYCpBYj3rdNiFHTmoXg2dsV6RzGWLEA96k&#10;SyBq0zYqNpSOlFwNDT7BOM11dhZptWuPtL4pjJxXQ2Wq4UfNTv2IZ1EVomBxzUn2NCMYrIj1gbR8&#10;1Sf2yB/FWDjPuQT3NkoyK57UtPUq2MZ961ZtXDA81kXV75oPP51vC6WoivploqXKkDHNer+GGCog&#10;NeUWc224HIAr0fwxeBgvPFcWLjzU2XHc9QsDmMVbnh3pzxWXpM4KjBrb++or4epeMjqRxPiSy3xS&#10;EZPFeB+NYXs7h2219OarZCWNxivHPH/hj7SsjbMnHevo8vrqScDCas7nk2ieJWil2EgYPevQdH10&#10;S455ryPUNHk02/ZguOa6vw5NI+3cOa91O+jRDXVHrllqmV6V1HhnxVN4e1WDULcAvHwyZwJF7qfr&#10;/hXnVg7GMZ61rQuSuCTiuDEYaFSLjJaMcJyhJSjuj6L8daRb+M/DEOv6YBJNHF5qkD/WR9WU55yO&#10;f1ryOO4Rhwc+mTnArrPgj42FhqD6HdNi3um3wMf4Ze46dG9z1HvVD4oeFT4U14zQKRp95mSL/Yb+&#10;JP6j2PtXyGDjLB4iWAqvTeD7rt8v8z28WliaSxcFrtJeff5mJ54PFMeVfas4XSnq2R60vnqf4q99&#10;Uzx7mzobr/b2mEkD/S4f/QxXonx4CiPRWI5JlGfwSvJra5EN1BIpyySKw+uRXrfx7g3WOjynos0i&#10;/mAf/Za8XFR5cwwzf95Hq4d3wVdf4TxyV0ycVQncCtAwK2cU3+zg9fSRlGO54rTZhTyYyazZ5jzz&#10;XUyaSD2qpLoRbP8AQV2QrQW5DTOSe+eKQEHv3ro/DussxAJqC48OE56/lTNN0l7Wccnr3rWpKnUi&#10;Ebo9X0G981AM9a6ZUEi461wnh/MQU88V3+k28l/LHBCC0jnAA4+v5V8NjUqcm+h2wvKyRXg8JP4n&#10;u1tozsiI/eS/3V/z2re8Ya1a/CXwglno1tG984IhSTu2PmlkwBuPTjjPA7cdZHFbeFNIZid79Wbo&#10;ZHxXlfieOXWZprm4bfK/5Y7AfSvFoVHjqyVX+FF7d35/1+bPdmll1K0f4svwR8l6z4curzWrm9u5&#10;pLq8uZDLNPL8zyOepJrs/B/h4BV3A/iK6vxDoqRSltvQ0vhxI45NpYdelfpjqx9lzQPmndvU6DTd&#10;AjMY+UfiK1Y/DaY+6PwFaukxIyDGK2hCipknA9u9fKVsXNSeptGJy39gRRqWZaozaGLmQFs7QeFF&#10;dXP+/f0UcAUi2646flWLrSkveZ6NKlya9Tlx4dQDO2tSy8PJHF908nNbCW4ZgorVS3VVA9BWEq3J&#10;sXUWljnV0JB/DipV0WMdq6DyVqRIVB6Vk8TLuY8qMBdIQfw5qVdJUfw1vCEHtUggHtWTxEh8phLp&#10;S/3RUi6WoH3a2xCPQU/yhjoKyddhyGMunjgYxV2C2CdquiEelPWMCspVXItRCJcCpdgpAMCnrXM2&#10;XYqXNuHBrjvEemEqzp94V3bLms2/sxKjcA5rqw9b2cjOSueY6XrT2t35bnBz3r0LRtYW5TG4V5/4&#10;u0NoJPPiXDLycVgaX43/ALNuBHK2MdjnNevWpxrRuZJ2PfopgVznNTrIvrXnmieObe7jAWQZPsa6&#10;a31lZQMHmvFqYacDoU+5veYD0oDVlrfhh6U77cPWsPZsrmNPd7GjdWaL3Pel+3D1pezYcxo7qXdW&#10;Z/aAHej+0B60vZMOZGluFG8etZh1Ff71MOpDsc1SpSDmRqlx60m8etZR1IU06mPpT9lIXMjX3gd8&#10;0NIv19qxTqwB6imnVwejD8KfsJC5kdHbavLaY/5aRj+Bj0+npWil1Za0ggkCGQg/K33h9DXCy6sS&#10;OvT0NVnvzcRnnkHIJ65qHgubVaM7KOMlT916x7M6XV/BkiDfaOZ1/uNgMPx71w2paUGLB1wQeQRg&#10;g12Og+L7iHC3R+0RD5c8BlH9a6Ka003xPBvBEjAY8xDhkpxxFbCvlrK67o7XRpYhXouz7M+e9T0m&#10;Pc3HI9Kn0B1gmWMt8o5Oa7jxl4Gu9PieeMG4t0GfMQcge4//AF158YmtM5GHIz6kV7tCpGvrB3R5&#10;NaMqWklZnpFpJFMgKnIFW2iDduK88sPET2zxIW2gn866/TtXE6/MwIJ7VhVoyi3ZmCi2rl2S3APN&#10;QtbLmrbShh1qFmXOcisYtkldrVMUxoQvQVZZ0x1qCSRfWtU2JkXmGM1ZhvOetUnlU96rSXAU5zit&#10;OTnFc6m2vOmTxWrBcKwHzVxFvqa8DdxWxaaiDjBriq4dotSOpRgR1qUDcKy7a8DAZ/Sr8cgI4Oa8&#10;ucGmbJ3HlMVBJCDVoEY6UFAahSsNmRNB7VSePaa3JIge1UZ4O4rrhUM2jMIx1pjVZkjINQY5rqTI&#10;GYppFSGkOKsCMjFUbk7pSPSr55rPl5lc+tbQ3Nae5GnyyKe2avE5qiRU1vIQdp5HatJK+pU431RM&#10;aaeGyKlwC2KHhx0NZXOV26laaBJevFY2o6UsuQBg9iRW92o2CZCuMe+K2jUcNjKUEtTW0W7tPH/h&#10;+88Na9CLh2h2lpMMZV7SDIOGU4555Ga+Kfjv+z3eeBvEE0EW64tpsyW82APMT+hHQj+hFfWbwy2t&#10;xHcQN5csTb0YDofpXX6vpGnfFbwk9pcqsd0nO4cmCXHX3Bz07g1yKcMJUvJfupPVL7L7r+vyR7FK&#10;bxcOS/7yO3mu39f5n5Q3tlfeHLzeFZCDkD1/Ku08L+NnnjQyfu5OhB4r174pfCGe2ubiznh8qeFz&#10;wcYzjrn0IxXg+u+FLrR52dEKhewNfWUY1MLLmpPmpvX+v61PKnONaNpq0kezaD4sLBQWB/Gu10/W&#10;FcB1IGfevmLRPFr20gjmYKQe5r07w74tVlGZRg17HNSxUNH/AMA4uWVN6HullqSyBeRWvFMJOhzX&#10;leieIwzgBsrmu307VllUHdj8a8V+R0nSBRSgAGq8NysgHOanzUWKsSqcGpVbioM1Yt1zUsT01JAT&#10;6U8GnqAB0pjJkZFTe4lK5Oj4TilMmATUUX3eaGbiosZPc9X8DXa+IfCs1hPyYw0DDvtI4/mfyrzG&#10;5hks7qa3kJ3xOUIPsa3/AIZ6v/Z/iJbd2xHdIY/q45B/mPxp/wATtN+wa+t0q/u7tN2R/eHB/oa8&#10;Sivq+NnRe0/eX6/qexWf1jBwqreHuv8AQ5oEGo5IA6nimBxzznB7VIr17dmtjx7GPf6Sk4OB2riv&#10;EPg6K6jfKZzweK9NYBh/hVO4s1kB/rXbRxMqe5LR8u+LPhmqFpI+o5AKCvJ9fgmsxJA8fygEZ9a+&#10;19W8Ppco3y54rxbxp4A3zyYiJyey1GL5GlKnpfc68NJt2fQ98/ad/wCK1/ZH0PWj+8eNdN1AmPkf&#10;MoRvwAkNfDQlV0K5yMd6+9v7Il1r9iC604KUlt9EkT1LGByf18v9a+AHUowV/kftk9a8HKvchUh2&#10;kz18e+aUJd0iS3tPLEhwDnGMVFNAQelP3yvGwRSx6cVXDS27r5qsnbDV7ylyJe67dzzuXnu76kMi&#10;EdqrsCDW1Pb7iCPSqE0OM1umZbFLr2pAQO+amWBpGwOF7mnXUKQIFUfNmuiNKUoOp0QcyvylY1t+&#10;AdF/4SPx74a0okgXup21uzLyQGlUE/kTWJXq/wCyho51z9obwXCCF8m6e75/6ZxO/wDSuOvP2dKc&#10;+yf5M1px5qkY92vzPoX/AIKO6sRo3gjSEUES3Fzdtg8jYiIvHofMb/vmvhs/KeetfWv7f2qi6+K2&#10;h6eBj7JpIc5PBMkrf0UV8p3VudxcDj0rLK8K6eXUprdq/wB7ZrjavNipp9NPwRTNM708004rrOUi&#10;amEVKRTCKYxtNIpxxSN0pD3RG4yKYRipGpjUCGU0jNOYUlAhlBGaU0hOKAG0jdKWkIoER9TQy8UH&#10;g0hyaYDWXimHipB1ppFIY3FNU84p4FNZMc00Ap6VGRzTgeMU0tg0xAARSMKd1HFMJxSAb0NIw70H&#10;rmnYyMU/MCPOKaetPZaTAxTuhjaQ8UY5oPSgY00UUUAFFFFIBhPNFHeimAd6CMijvRQA2ilyPSig&#10;D6aOcUAVLt46UAe1fIM+4SI9tJtNT7c0CPFIohAwaNpJqcR+1OEfOapA0Q+XxQI6s+XwKDH2qiLG&#10;FPAY5mDDqcio9groTArD5l3e5pFtk6hQPwrkdB33OlVbLYwBGAeeKPLFbc2npIDtAVvX1qg1s6MV&#10;brWUoOG5pGamUimPqelXINO3DMgKk9hToIwJkyN3PStYQ8nP4VrShGWrM6sraIz106I8BCCf4s5q&#10;lJCEkwpJHqa31iANZbxYZgRzmnWSSVkTSbd7sfDMrIBISCB19ajnk8wGOMEA96UR1e0mx+0Xaljl&#10;I/mIpU3OtJU11HKMYJzNKwsRZ2kcYBzjLZ9TU/lgdquCP1NNKD0r7SEVCKitkeG25O7Kxj46c03y&#10;e/FW9gPGKTyqbYkip5WaXycVbEX0pfKHcUXApiE04W+Rzirnl8UCL1p3AqG3A6UhhOOlXvKAGcZp&#10;DDn2ouFyiYj6Uxo8gg8Z44OK0DDTDF14zxilcdz63dP+F1/s3qBiXU1tOMdRdQHHoMbtv/j/AFr4&#10;6Vdyg44I6/5+tfS/7JPiowXms+G5mwkii+gXPAIAWTH4bfyNeSfGDwgfBvxF1rT1QrA0pubcckeV&#10;J8wA+hJH4V8/gP8AZ8TWwnS/NH0e51VfehGfyODaPjpUZi56VdZMYphX1Fe+cpUMQNHletWSgIpN&#10;mKRSIgvHtTtvy1Jso25pARkcUmKl24pNhxQMYF5qVUoROealAoAaFpwFLtzQOMVLGrHb/BG0S8+L&#10;XheOT7q3fmceqIzD9QK9G/a8vGl8X6FakfLFYtIP+BSEH/0AVyX7Nlslz8YdKLjIjhnkX2IjI/rW&#10;t+1Nevc/FBYXHy21jEi/Qlm/rXhz97M4LtBnStKT9TyBF4p+00IM9Keq817hiKgwanUA01VxUqrg&#10;0xXL+k2/mzBuwrvdFswzLgfSuR0GMEj616L4fhBda7ZPkoXXU+czKs4ppHr/AMJtQeyjk02Q/uH/&#10;AHkP+y2PmH49fw96seJtAhsNSaRI9sNwd6gDo38X+NZXh2F/NtVhby5WkG1gOleq+XuABAbtzX5r&#10;jKv1fFOrD7W6OPAQlnmCnh6j5XTl7st9+n9eR41qVjCkRkz9PevP9Xtd7uzdO1e8+J/CT3bLJZQq&#10;xbO5C2Bn15NcJqPww166ZtlogGOMTJ/jXt4DMKKV5zS9WcuGwOMwdWVOcHK3VJtP0PENTtQpzisu&#10;NuSO9erav8GvFjqTFpSyj1S4jz+rVzy/BbxsGJ/sCXH/AF3h/wDi60xOIw7neE1b1R93h1Pk95P7&#10;jk0aplcAd66hvg/4yiXc2gzY9poif0eqMnw/8SwvtfQ74EekJb+Wa5VVg9pL70dHK+xlKasRnNaC&#10;eB/ES9dEv/8AwHf/AApk+gapYc3GnXUX+/Cw/pW0akZaJoVmiEHipY+vPSoFWQ/8sZeuM+W3+FWE&#10;V16xyf8AfB/wq7i1JQeRirFupeRR15qoHAPPB9+Ku6cQXBLA8561rTXNIzm7I63w1qN3oM/2izna&#10;F+jDOVI9CDwa9d0Dxnaa5ELa9Rba4b5TGx3JJx29Poa8dsCjYG5T7da6nTbckDtnqAOK5sww1Kt7&#10;0tH36nizx08M7rVdjtdQ8DRCQzWBKjP/AB7sf5En+f51lGxELmNwVccEHtWtpOsTafEkbkzRAYAJ&#10;5X8a6J7O21WJGeMOnVc8EV8469Wi+Wo7ruccsNQzVOeElyTW8Xt/X9WRQ0aMWegSsBjcGbn6VyE1&#10;iJDtUbt56etehvp8RtDbBcREbcA1SgsrbRYWlkcFhnMjDt6VjSxHI5SW7Z24rLqs1RhzJQhHV/n/&#10;AMAwNI8CwI63OoqHK8iA9AeuWPfp06VmeNPiC8Ub2ekPtP3WuvTrkKCP1/KrniXWJ9SQxLmK3/ug&#10;8t7n/CuCv4ArnjqK9jC0HXmquJd7bLojOONpQXscJt1fV/1/VjhdY0/7TFJuyzMSxJ6knqT615p4&#10;j8LLchsL0r2a7hBDDBzXKXtsqzEPwCe9e7WjZ3Wx6tGblE8Tj8EyJLyvHbFbeneDdzD5DXrVjocM&#10;iglRz0IzWrbaDFEchc1pGimrs4auKcG0cJofgwDHyY59K7zSvDcdrtyuT9K1rHThGvTArVhhA6+l&#10;NyjDSJ5s60plaCyVB0q15Y6AfhUoXjFAXJAAyTwAOua55Tb1ZzkW0EgD6f4f/qrv/CHg1bFY9Q1J&#10;cTqd0cTHiP8A2ifX27VP4U8IrpSJf6gMXCgssbEYh9ST3P8AKsbxZ4tbU3a0tG22Q4Zh/wAtf8B7&#10;V4lWvPFzdCg9Or/Rf1r6HsUqMMJBV6616L9X/WnqN8ZeLBqyvYWjH7CeJHzjzfYcZAH614X8QvhH&#10;YeJrWTEQJ/hxkFf1r0zZ6nJpQMYzzXr4aEcLHkp7fmefUrzqz9pJ6nwt4x+G+qeEriUmNri0HIlA&#10;G4fhmuUVgcYOfwNff2s+GbXW4mEsYL4PPavn34sfBe10fT7nVbZGgdVZmKA4OOfWuqUIVdY6M9LD&#10;463u1DwuJsjINWo26VmrMA3Uc96txyAgYOa89qzse4pX2NBWBFPzgVWibpUwORUM0iyeMgmrCkAV&#10;UQ4xU6HNQaMJ7UN+8QcjqKhQc1ow8YqK4tcEugx3IFctSlf3omsJ291hC2DV+FgazYTV6I1zo2Zf&#10;iYECrSdKoxE8VdjPAqjIk5WlDnNNJpjHHekVEsbs96cHwKqebigucVDZpYsmbPFRNOAetQNJ65qM&#10;KWfvioW5VgnYu2e1OEoWEhiMUTcfSqF/MIrWViQAFJ5q1ozKWx5N4wuRPrswznbxWQg4p+oTfaNS&#10;uH4OW4NMQjvXScSd2WY+RVmM4qrGcH2q3H0zSGWYjkipmI3ccVXQ4xUv3iDQNE4O6ngEA1HGABzm&#10;pGPHQ/WoG/IENXICOO9UY1JPPer0bC3hklJwEUmtIR1MpvQSa7VZCM5Ipq3qgjmuPm1SVpC+8nPN&#10;INVlxnNe2nZWPBbu7nqen6mgkhIavbPBd750UY3Z6V8nWGuSrtyehr334XaxJcrFk8HFQ3qZSPpX&#10;RjvhU+1bLqfKrC8POWgXPpXRlcx4rRGZxviji3k9hXzf8Qrkq0wyR1r6c8SW2+3k4zxXzD8Vrd7c&#10;zuFOACaUtgW5wFhqGzPPet+xvgV6ivMra9k3sAT16Yrf069m3IMMSeAMURfY1bPXfC88bSzbjjC8&#10;/WuojmjYdeK870gta2yorEseWb1Na8WovGuCTX3GEpujRUJbng1pqpNtHVtJHzkis26uY1J5BrEf&#10;UHb+KqF1ekA/Nk11uSMkatxfxg8EfhVB9QGThqw5JXYnkk1C6yt6j61ne47nQpqAXndmrces7Bwa&#10;5NElHGalCSngHP407ibR1ya+394VINdY9xXIBZV//XUgWUcjn8aLi0OuGuMe4oOqGQ5JA+lcp++U&#10;ZJ/WgPMD1/WnzE2Oug1BVdTnvXaeHNeCSouRg15CssvvWppWqS20qDdwDSlaSsxn1HoGoiVE+Yc+&#10;ldpaMHQV4p4H1hriOIk17DpLmSIEdMV8ZmFH2crm0GXbiAMDXJ+IdIWeN8AH6iu32ZWsrUrcNG/0&#10;rzsPVcJaMuUbo+efE/hiNbhjsHX0xVXRdHVXUYGM9Oa7fxioiLnsK5HSdQBudoPQ96+8o1HOmn1O&#10;RpnW2OlLsxiro0sDtgVLpzeZGDWmIt3/ANevLqVZKTuxoy47ERujqdrKQwI7EdDXu1g8HxV8CNa3&#10;ZVL+MBZGGMxzAfK+B2PXHoSK8dMJAIHetzwT4jfwprkVw2fscn7u4UD+E/xdP4ev5ivDzKjLE01U&#10;p/HDWL/T5npYKvGjNwqfBLR/5/I5e60h7C5ltriPy54mKSKexBx/j9aYtov93Nes/Fzwus8Mev2Q&#10;DLhUuNvQrj5X/XH4ivMQjHjH4jvXVg8YsXRVROz6rs+pjiqDw1V05bdPQhitVSRG2gYYH9a9l+Nc&#10;QudB009QbrI/74avIzAxQ8npXr/xNg87wNp0hzuR4j+aGvMx0rYvDSv1f5HXhJJ4bELyT/E8jisF&#10;z0q4liuKbGxGev41L55AxXpylJ9TylKLA2aY6CmNZKewFONzjqaQXOeRU+8UV5NOGD3qlJpYSTeB&#10;wOtaxmB6nFRO2cgZYd+M8VpGc0LcdpaYdQFySRhcdT2r27wzosXhvSzdXhCXDJukJP8Aqx/dGK53&#10;4aeD/s0C6zfqVcgtbpJxtXH3z9R09BUPiLxeut3vk2rEWMR4P/PQ9N2MZx2r5XG1ZY6s6FL4Y/E/&#10;0/r9D38PCOCpLE1V7z+Ffr/X6l3UtTbVrvzScRrwi+g/+vWReW+9CDz71NbPuUdOammTctKCVK0Y&#10;7I86cnUk5Sd2zy/xjYlVdgDXmdvrJstT2nIBPpXuPibTfPgcDk188+ObRtHumnYlU55r7XAVlOk0&#10;+hxST5rHtnh3Vkkt1LNgV0H277V0OFHavnPwl8QDOyxl/LReAvXPvXrejeI45I1G8HPtXj1fZzqN&#10;w2PSpUuTWW52qMMYBqVWxWJDq8RwN4B9atQ6gkjABx7j2rncGdPMjdtEBO81dVhzWMuoIoADDipV&#10;1Ff71ckqcm72OVzuzWzTwayRqSj+KnrqS/3qydKQcxsIalByOKyE1BT/ABVOl8P71ZSpyK5kaakZ&#10;6U+s9b1T/EKnS7UjlqxcGVzFwKMUoAqsLhf71PE6nvms3FlaE22nKCKhE4HQ0vng96mzHcsYqOSM&#10;OpFMEwPenqwNKzQbmHq2lJcxMNpavEviJ4HmdZpbcFWHI4FfQ0sQcEYrD1jSEuImBQEkV6eGxHL7&#10;k9mYSj1R8e6VrHiDQNSaJozIm7gHAr3XwFrt7q0SGaMofrVTxT4LiiuWn2Y57Vq+DIYrZlRe3XBr&#10;1uSCi3EjmPRLOJ3QZB5qw1qwq1p6holINaIhB7V89OrZm6VzCNu3YGmm3cdjW/8AZwaT7MM1Htx8&#10;pz5hkHY/jTTFL/droTaj0pDaj0xVKv5C5TnTDKeq0w28mfu10v2NcUgs1qvrHkLlOa8iX0pptpv7&#10;ua6f7GtJ9iWmsQuwOJy5tpc/dxTTaSt2/KupNkopPsa1X1nyDlZypsJD0FT22nspwRxXRfZFzS/Z&#10;RQ8S2g5TGjsjAx4wPXFXIHe3kWSNiki9GHBrR8hWGG5oW3QHOM1g6qludUZ2NLTPErMgW8TYf+eo&#10;PB+orN8VfDvT/FEJmtXFndP8wmQbkb6rn+VEkYI6celQxXdxpr7reUqCeVbkH8P61yRhKEueg+V/&#10;gdSxamuTER5l+KPEPGvh/UvCd5HHfweXvJMcqnKPj0I7+3BqlpHjD7M3lyPtPTkV9HxeINM1+KTT&#10;dShRTNlDBMNySA++MV5J8Tv2cZZYJr7whKBKoyukznhvXbIzfofzHQ+hDHtS5cQuV/gN4RcvNQfM&#10;vxFsPF0MyBWkGQOKnfxFF/fr5U1/xbrHg7VrjTb+CayvbZtr28w2sh/Lp6GtbSviDLeLGZJiS4zj&#10;qM169J0qm255VWEou59Hv4kiA++KrzeJ4cf6wV5Na6hPdQbkOfyqnc6hcqxBYg+mBXWqcF0Oa7PV&#10;p/FkC9XBrPm8XwDJ3j8K8olvriQn5j+QqpLNcjnJ/SrVl0A9WfxrAoOXz7VNZ/EOBHCl8GvFZ5J8&#10;5zn6gVSmNxy3Kt2IFN2aGmup9W6H4xiutu1wR65rutO1BZ1BBBr5H8A67dRSCOVicHHFfQ3hXVTJ&#10;EgJrycRh1KLkkbRdmekRS7lqYMMVk2tyGX71Xo5QR1r56ULM3WpOQDUUkQIqQHPtS8VmnYDKngxV&#10;GWPaelbskQNUp7bI4FddOoS0ZB60lTyxFGqEjmuxO5myPuKoXKlZSexrQYYqOSJZBzWsZWZUJcrM&#10;3vSbirgjsamlgKE4GVqHG4cdc10ppo6U01oXlJ6/jU6EMOvNQqMKPpRgKOM5rnaucUlfQR8B+OlO&#10;hHX3pmOaWNtrc/Sn0FLYkZA319aXTLybRL1bmAZ/heMdHXPT+uadtBFNIzwahpSTjLYxjJwkpRdm&#10;jW8f+DbXx1oiX1th7uNMoezr3Q/jXyx40+HgkDtHH93OQRj8OtfU3hzV/wCyZ/Kk5tpW+Y5+6fX6&#10;e1VPiP4JS7V9TtYlIYZnVe/+0Ofz/P1rXLcfPAVPq1R3g/h/y/r9T0sTSjjKf1mmveXxL9f6/Q/N&#10;zxr4Fm0+4kdIyM8/55rj7PUp9NmCPlcd85r7W8Y+Aob5XxGCSM47/wA6+cPiF8N3sJnZUIzkjFfS&#10;1qcWvbUnp1R5tOpd8kit4a8XY2jePwFeoaB4pDqvzE/hXzO5utGmUEHbntXXeHfFhUpliP8AP0rm&#10;hUNnC+x9U6VrYlVfm9uldLbXaygc5rwPw74t3BBuNekaL4hWVV+atbpmWqPQlIIq3CQF4rAs9QWV&#10;R81a9rOF6sDmpaJkrovg07OTgUwEEZzS55rNmI7dyR2prjIowfWilsAkFxJZXMVxGcSROrr9QQa9&#10;T8fW6eIfBceowjcYQtwpH90jB/Q/pXlDnB6Z9q9T+GV8uq+GrrTZsP5DGMr6xvnH4feryMyi6fs8&#10;TH7D/BnrZc/aOeHf21+KPKAxHbB6VIJMUup2L6VqNzZP96CRk57gHg/lg/jVbfmvcjaS5lszyXeL&#10;s+hbWU08vkVUD07zcKSKlxsCepLJErDBAJNY+q6ZDLG3mgBQO9WpbkRjc557D1rOubk3II24HZc9&#10;TWcq3szphQctT1b4PWqar8LdS0lXDAvcW+1h0V1z/wCzGvhvxD8NHXO5CNvB98V9zfAeYjTtXg+X&#10;YJ0kHYkkEH/0EV5H448PxWeqamjxCMLcSBYwO244rz8qcFi68avkz08cpfV6Lh5o+O9Q0qbTGKsh&#10;ZRwAOwrP34BHUEdGFey+MfDkt0JCi+WhHQCvFfEPg6e1kLpndnuf8TX0tTMqa0pxv+B5sMNJ6ydi&#10;wnluflOz6jIqX+zUkwS272AxXMWkskOUfMcin8DWpDrLQ43orf7WaqliMPOznG35EzhUi7Jl+a0W&#10;IHC7RWBdqZJSx7cD6VsnUftS9Rt9Kge3WQVtXxKq+7DZEwg4u7MUjbzX0h+wJozah8cLq92gjT9J&#10;mcn0Z3RB+havnqe2xnjivsD/AIJ0aDjUPG+sNFykdtZpLnpku7L+iV4OZz5MHUflb77Hp4KPNiIL&#10;z/I8n/bA1ldY/aC8TbXLJaC3tFHYbYlLf+PMa8ZLbgVGDmuu+L2uL4l+Kni/VEl86O41a5MbAdVE&#10;hVf0ArhpLtgWUKAR3r6rDOGGwlKMukUvwR5da9WtOS7v8ym/DOPQ1GepqVskknqajIya8lmwxqYe&#10;tSNTSOaAI2ppGakOBTDQMjIzTSMipDTCMUDIyM02pGFNxQIYeRTSM088Uh6UCI6QjNO20lAxhGaa&#10;RintTW6UCIxwaDSsKSgBDQRkUhzRzimIYRg5prKetS8YpKdwIwe1I3BpWGDSNzQA3r0pM7aUHFKR&#10;mkA0jIplOOQaGFFwGMOKbUgweKYw2mhabjQ0jApKcRmm0xhSN0paQ9KYDe9FFFABRRSHNACEc0U4&#10;UUrgfUvl/Sk8sirGzPSl8o18iz7pEccfrT/KqZI8VKsee1O40UjHSrHVsw5NL5WKLjRXEVOMWTVh&#10;UqQRAjpQmJoqeUMUoiwMVc8r2pfKqrkFUQ45wKZNZLMORz61oCMUeWKl2e5N2noZEWm+W+S27HbF&#10;WfJPPGKulAfanLAPWiKUVZDlJy1ZQ8nPWq97aApvUcjrWq0OPSmNEMEEUpJSViouzujntmG6V0Wi&#10;WnlWYcjDSHcf6VjSIQzjvXUW3NtDgcbBW+WQTqyk+iLxT9xJdRfLz16UpQdqlVc0vl5r6Vnk2INm&#10;O1KEqYR0oTBpXFYiEee1P8ripgoPAFPVKQWRW8ql8virQQUvl0XEyqUxRsyKslOabspi0KxipvlD&#10;njNXPL4pvlc0XA2/hz4k/wCEN8caNq5PlxQTgTYPHlP8r/8AjpJ/Cva/2rfCovtN0bxLbJ5nlMbW&#10;d0GQUb5oz9M5GcfxDpXz0YgRyAfrX1V4Jkj+LPwIl0qdlkvI4GsWLEHEseDE3f8A2Dnr1rwMx/2e&#10;tSxi6Plfozppe9GUD5DaIdcc5phiq+8DxM6SKUkUlWVhggjgimGP6V79zAomLjNJ5ftV0xc9sUwx&#10;89KTQFMxk5oCZ5xVpo6AnPFPoBVMftR5f0q1t55ppSkBAEp4XFSbMCnBeKTAhZeKTgkD1NPbrgVG&#10;evNSFme0fsoW6z/Eu6lK7vK06RlP90l0H8iaxP2irhrn4v62GYHyhDGoHp5Sn+prsv2PrfPiLxJP&#10;sJC2sShvQlicfoK81+L8zXPxT8Uux3EX7oD7LhR/KvDp+9mdR9or8TrelJLzOTSpkHNMQcVKq17h&#10;gPWpVGcVGgqZRgiqQjZ0NsH8a9C0CbaynNeaadJ5Uoz0rtdIvAm3n3zXa17SjZdD5/MaXNqeyaDf&#10;mDyJV5aJg35GvW4ZDJEjFSpYA7T2zXhngAtq2uWdryVJ8xx/sryf6D8a9S8ReJYtJ1jTLZ5FTzH3&#10;SZIGFPyjP5k/hX5xmdFuuqcV71m/l/SOXIubL6VatVfuOUUl5t2v+K+4f4h8SS6XdCGKNSwXcxfk&#10;c9K5a9+Kt3p8hLWcE6AdA5T9eav/ABRBtLe2vV4DExMfwyP5GvFPEGqMy8Nwea68swFHE04ylG5e&#10;Ir5hDMalP2jUb6LpZr0O8v8A9oyWxYhNCjk9/tZH/slZf/DUlwSf+KbiP/b8f/jdeN6pd7m4P4VR&#10;tELtuPSuqrl2GlUUKUPxf+Z9ZRqVPZ3mz6Bt/wBphnQGXw7yecR3n+KVOP2lI26+HZf/AALH/wAR&#10;XhAbNSKQf/r13/2Pgv5Pxf8AmT7ep3Pd4/2j4mYZ8PSgeou1J/8AQa0Iv2iNEwPP0++if0Gxv1yK&#10;+fUbGOB+VTsBMu05PfOaxq5LhZK9NNP1ZpGvJbn0EP2g/DzdLW+/74T/AOKq3afHfwxPjzDd2/8A&#10;vwFv/Qc180DIJX0PrViNuMEbvc81439nYfaz+839oz6Zb4x+DmPN+xPobOX/AOIqa3+KvhKchY70&#10;5PrayD/2WvmZWJ4AwK2NOY/LyAPaqpZXRnKzb+//AIBE60oxuj6SHjjw7OuBexsD2MTf/E1JDqHh&#10;+Uho/JJPcQn/AArxHTjgV2OkSA7c8YpV8sp0b8sn958/isyqQ+xF+qPSVn0lwMG3GPUAGtGErgbf&#10;u44xXB8Eeufeut0GaRrBWlwFHCnuR6mvDr0fZq97l5VmX1qq6cqai7XuvLuaTdqoahb2k7IboqMZ&#10;2lnK/XvUs2qWyRlvOQ+ysCTXL6nenULguchBwqn0rOjSlOV9jszLH0KFLlspt9N189zVk8OWN4vE&#10;reX22uCBWVf/AA5srojyb2SF+5Kh+PpxWXdtsixkgdcCudlu5oZ2aKeSI9Mo5U/pXs0KFfeFW3yP&#10;CoYzC1P+YdL0Z0M/wdSUHGrOCe5tx/8AFVi3PwDmnZiNcjGRwPsh/wDi6yrrW9SGcaldgdsXDj+t&#10;YN74u12IkR61fqOnFw1d8qON5dayfyPo6FSi/hhb5nV2nwU1eybb9stJox0b5lP5YNXJvhnrECLs&#10;WC49kfH88V57p/xI8SabdL/xOLqZCcETt5n867PTPiVrs0y7rtXAPIaNcH8sVUPr9tJRdvI58VDD&#10;fFUT+RoR+ANaQf8AHmv0Eq/41KvgzWBx9hbP++n+NX0+IOrMfuWv/fDdP++qs2/jzVbmVI47OCV2&#10;6KgbJ/DNc8quOWrUTgUMC9pS+4wX8M6pG21rCbPT5V3D8xxXYeFfCo0pBe3qf6XgkL18ofh1Nb0N&#10;3Jbab5+otFC6ruk8snaPzrnG+IcSzNts3aHPD7gCR64xXnTr4nFxcILTrbqehGhhcJJTnLV7Jmf4&#10;r1S/1Um3t7O6js4zyfJYeZ7njIFcoYJFOGVgfTFegj4h2OcC2uj7YX/4qlXx/phOTBcBvQIp/rXR&#10;RqV6EeSNHT1OerSoVpucq+voedsu3rkH0NN6+9eir4q0G+cma2CkfxTwKc/zqT+1vDMhCtHakH+9&#10;bjH8q6frtRb0pHOsFCXw1onmpUf/AKjXnH7QV99g+GmpOzBT5T4z+VfS+PC7DgaaB16IDXK+PfBf&#10;w68SeHrm38Q3NjBpsikPJJfCBVHrksAKqnmMVNOVOX3FrL2mmqkX8z8o7vUmhnIGdnUZFWbPXQ5C&#10;swH4V9u3f7Kf7O+u3eYPG/lO3IitPEdsR+AINWV/4J//AAov4/MsfFmvlD0aPUbWVf8A0SaJ5hRb&#10;1T+5nvRotLQ+NbO/SRR83HrWkkq4HIB+tfXb/wDBPDwmsebDxfrq8YBnEEi/+OotZsn/AAT6kTcI&#10;PGmQOgeyx+eH/pWax2HfX8DT2ckfLiSKe4NTRvg19B3f7BnjGKXFn4m0SWPP/LdZlOPwU1G/7Dnj&#10;6H5k1bw7MfQzzr/7SNV9aoP7S/r5F2keFxuOOatK4JBB5Feyv+xj8RYULedoczf3Yr2Qk/nGB+tZ&#10;bfst/EmB2U6Ej7f4o7mPB+mWprEUXtNBZ9jyyW1B+eMYJ6gd6jjOeDkEdq9Cvvgb8QNMkCSeE9Ul&#10;PrbQ+aPzXNVZfhF4zKbpPB+uR4/iFhIf5CpmoS1hJfev8zSNRrSRycLnHIwKtq+R61pSfDrxXbKT&#10;J4Z1oKP4jps2B+O2qg0u8t3KTWdxE46rJEykfgRXPdGzV1dEYPtikJyadIphOHBT/e4qLz4icCRS&#10;fQHNPoOJIEHWlI4pN3y5waZ5oI649qjYsNuW56VICFHFRM23jvjOKi3kdOR355FTcpoW5kNcz4uv&#10;vsujTnOCwwK3Z5N+dvP0rhviRd+VaRR925IrSF2zCpsefhy3PGe5qZckVChxwwAHWps5OcEDHcVu&#10;zkRYibIwOnXmrcW761RhPOByauxtsZPX0qR3sWYgc9PbFWF6cDpS21nLcODt2Z/vVpQ6dGB824kn&#10;nBreNKUlsYyqxRUQnH3cilK1qx2sUfCouMdSOacIkPAQY+lafV33M/b+Rlwpg9jWjPZvPpUyIuWf&#10;j8KtQack0gQAK3XpXU2Hh8raqWGUrSnQkpa7GNarHkZ5Q3hSc9EbHbilXwnOB91q9eGhp6AjtUg0&#10;JMfc/IV6HIeNzHkEXhO4LqArda91+FOgzW8UW9WwPX8KpWPh+MzL8teseCdMS3CADFRKIXuej+Hb&#10;Yx2y5FdEqfLVDS4gkYrVUcUnoKxh6rZ+fE4Azn0rw34leFGullAjJyK+h7mEFG4rh/FOnpJG5ZRw&#10;Ka1EfGFx4FnjvZP3ZxnpXU+FfA7NewkxnvjivSNS0aL7U5Cjr6Vf0iwjgdJFHKmt6DVOpGb6Mid5&#10;RaMiz8DShRhD61cbwQ5H3G/SvR7O3jaJWGMNz0qybaPGOD+FfWfWl0R4VnszyWXwRJ6MBUY8DM3U&#10;HPrXrD2cZ7CmCyjB6D86axC7Bqjy0eAyeNpP1zUqeAschD+Gf8a9RFnH/dH51ILSMjGBSeJXYLHl&#10;w8Bn+43+fxo/4QI/3WH6/wBa9T+yRij7JH7VP1ryFynl8fw/LHkEj3H/ANer8Pw+VVG1CT7D/wCv&#10;XpEVpEQO9XI7aJV4H5VlLGNbIfKeWv4BwMGM/j/+uqU/w/wCQGH0H/169fMEeORn61WmtEYEYA+l&#10;KOMb3Qcp44/gmRTjDEe9QHwayNnawI9q9bnsE/yaqPYxg8jNdUcRF9CLNGZ4I02S2jUNng9DXs2g&#10;KRAM159o8CxSggYzXoejN+6FfPZlLm2OiBvovyiqV/HlGGKvxcgVFdR7hXzUZWkdDPFfiJEUilIH&#10;avI9Hvmg1NgzYye9fQHjvS/NtpMAdK+Y/FV0dD1Us3yru7V95gqilSUuxyS3se+eH7pJolGRXUwq&#10;jKOleDeFfiDDGqAyE/TH+NekaX40huFGGrPEYaUnzQJTtudysKMO1KbNX4AyawrfxNC4HPNa1rrc&#10;T4ya8mdKrDoEpKKueqfD/UkvdJl0S+CyhE2xhz9+M9V/D/PSuW1jwX/Y+pSQFS0RO6J2/iX/AOt0&#10;/wD11T0rXVs7mKeFtrxkMvt6/hXqM4g8WaHHc24BkALJ6q3df8+1fK1ZTwNd1FpGe/qelCazHCui&#10;n+8p6rzXb5f5HmP/AAj6lSAvtXf+NbUXvgu2QAld0TD24rn/ALYiq24YI4IxyD3H1rr9WkVfBquR&#10;keVGR+YrPE1ZupSk+jPOyytz0cWr7Qv9zPJf7ICAnBqtLYBM8V0c15GCcggVl3V/CNwwc17lOpUf&#10;Q+fhilfcwZrMDrkGqpHl8Zq9e6nCv4VgXutRLnAOfpXrUozl0PTpV0zRWUZBJzg9K7n4c+CzrVwm&#10;qXkRFhG26MN0lYensPXvjHPOOR+G/hufx9qzbleLS7Zh9omHGT/cUj+I9/QHPpXa/Fv4q2fgu2XQ&#10;NKZVv2jCyGFsC2jxgAYPDdMeg57ivLx06tSqsDhdZvf+6v6/q7R9Hg6MIw+t1/gWy7v+v6tcs/Ej&#10;x3Fcb9I0+YMgOLmaM8Mf7gP8z+HrXF6feKGALV5uPF0fPJzUsHjJEcfMa9OhlP1ekqUP+HOKvipY&#10;mo6k/wDhke2afdK6gA5rXTDivLvDXipblVIY9a9Csr9DBvJOewrwsVh5UZaoqD5tEGpQp5TFsDPG&#10;D1rwb4seH5NRhlYKRtztAH617rcubobmH0rmPEOjLfW7KRuP0p0G1Fxb3O6NLl957nwfrOrXXhPU&#10;mLb0jDYPFdd4Y+K8k2xVm/z+Vdp8U/hV/aJmZIs5z/D/APWryPRvhxc2N8q4ZV3ccY/pTtKL0Oi6&#10;e573oXjOa/jUBixNdnYandRJlt29uvFY/wAN/h+kVrFJN8zHkA84/SvVLfwjDt4QH8B/hXbBqlrN&#10;nFUd9EceNWuc5+f8qnTVrn1auyXwjD3Qfl/9apF8KQj+Af5/CreJpmPIzj11a4PHzZqRdUuScYf8&#10;q7FfCsP9wU8eF4R/APyH+FR9apD5GcpHqlyuPvVbi1efjOa6VfDUQH3B+VSDw5Hj7orN4ml1QcjM&#10;KPV5uKuQ6vJ3rUXw7GP4alXQY+gWsJVqL6F8rKMerPiphqrn1q4NBRedtOGirnpWDqUh2ZUXVHPc&#10;0v8AaT9jmro0dR04p40hfrWbnSGkypFqDs2CSK17OYvioE0pB1FX7e1EeMVz1Jwa0LimWlG7FMmh&#10;DKamRcUrCuG+uhrY4/xHpgngkAXJxXjl9rMnhbVgJcrEx4NfQt5biRDxXkHxN8HDUrSVgvzAcY65&#10;/KvcwtT2kXTb16HPJcrudp4R8TQ6hbIyyKQRnINdvBKHUHqMda+RPAnje48I6r/Zl+7LGWwjOeOv&#10;Tmvpbw3r8V9bKyyBgRkYIrlxNG95Ja9TSLtodbjIoAqKGYMtS7hnGa8k6AwKNopQR604EVNx2G7Q&#10;aQx4qTIoyO9FwsRlOKTZUhIoLCi4WREUpNuO5qTIzTSwFUTZDCoFIAKduHeml17GnqKwoFGPxphl&#10;UDrTRcL2NOzESEe1QyxcU77QDxmmPOMGqSYmjC1SzEkrZGVPO08g/hUGmeJdT8OMqR/6bZrn/RZD&#10;jH+62Mj6dK09QccN2rPaIS8L39K9CPLOHLUV0dFObjaUHZlrxP4d8C/HDTYtO16ziuLmM7oo5WMN&#10;xCxHJRgQT+BI9RXh2t/smX/hG/WfSZX1zTep2ptmjGeAV3fP9V/KvV77QlBEwG2RDlGU4KehB9fe&#10;n6Z8WLnw5Kltq6PfWqg5nX/Xfjk4b+fvUUqVbDXnhHzL+V/ozWeIo4h8ldWfdfqef6R4Ogth5YjK&#10;MnDBsgg+hyeKv3XgmCfLCLn1Br2e1Hh3x7bfa7C4ieXhnktyBKhI6OOv51ian4ZutKyzp50PUSRg&#10;8D/a9K6oZoqj5WuV9mc1bBTprmj70e6PIW8DwqTmM/jUbeCoByI/516TLArcqOPaqLoo5Gea9KOJ&#10;b6Hn8tjz1/BcX/PPP1Bqu/giNgR5f4V6KyrTPKUn1+tbKv5C5Tz+z8IpZT+YI+M12Gjt9jA4xzWg&#10;1suOgqpOmw8Ck5qorWGdPZaqBgbhW5aaiHH3hXmaXrROCa2tO1fBHPX1rza2Euro0jM9HhnDdTVk&#10;EVzNjqYkUc1tQXG78q8KpScGbp3LmAajeMEYFOVs08YNc+xRmXFt3rNmhKnpXRPGGFU57UMO1dNO&#10;rYhowT1ximlfWrtxbkHtVR1wcV3RknsZ2IyOMY4NUJ4vKfjp1rR21XuY8xk9xW0HZmkXZkcdyGGG&#10;ODUmQeeoqgQDTkkMZ4JPatXHsU6fYudaRlweaLeZZOc4PvViZQVyMVk3Z2Od3TsRRy44NSkZ6VWH&#10;PNTxHK0Mzkrai9xzj1Irp/DGsIYvsFy3yniNm7j+6a5nHNKTjkEgjnKnBrlrUo1Y8rNKFaWHmpx/&#10;4cj8ZeEf7NmaaFCbSQ5XA4Q/3ev5V5D4v8FJqsb5jyee3/16+kdJv4vEGnSWd5hpdu1x/eHZh71w&#10;2veGXsbl4ZMMPvI398dvxrowONlG9CruvxOvE0IJKvR+GX4Pt/X+R8Q+PvhXJG8hWAkD0H/168T1&#10;bRLvQpyfLcLnuK/RHxF4UhvI3V0Xkccda8K8d/CH7Wsrwxge+3/61e7GPtPg1OHn5dXsfOWgeKmh&#10;ZQ77cHp0r1Lw140QhP3uOe5ry/xf4Fu9BncqjAjPODj+VY2la5LZyhJGKsvYindwfLJamjSmtD65&#10;0HxUkoUeYDXdabrEcwU7ga+UvDXjJgQC4OK9X8N+L1kVQWrVSuZOLR71DcrIBtI6VaB4rg9F19ZQ&#10;vze1dda3gmjUg5zTavqjnkuUvZxTWamhwRxUTsQM0kiBWfP1rpfhrrA0vxRFGzbYbpfIbPr1X9eP&#10;xrkXc0kc7wyLIjlHUhlYdQR0qa9BVqUqb6qxpSqOjUjUW6Z3vxb0o2mtQ3yA+XdptY/7a8fyxXCE&#10;4NexeK408X/D5b6IbpUjW5X1BAw4/n+VeOqwZR9OtefldVzw/JLeDafy2O7MaahX547S1XzEBOae&#10;X+Qk8YppIUEnpUDSmXI6LXqyaR58VdlW8ZmlXIyCOKdHYs2Nzbc+lThwRhhnHSnCXt1rj9knJtnb&#10;7RpWR6L8G5RHrF7FtzvtwQfTa3/1xXIfFiy8nxnfRhWWM7ZQD33KMn881u/DO4Ft4ts0LECZHTju&#10;dpI/lT/jLpiy+JopQ5WSW3Vh6YBI/p+teVOLjmDivtR/I9CE08GpP7MvzPHr7SknQkjj36VzGp/D&#10;hNQiMkisAeigckV6XFpUhYeayFO4Unmr01qJU244x+VevQppSvUWh51asrWps+XfEvwshgLmK3Yf&#10;iTXlWs6Bc6RMyiNmj96+0td0WJ4nwu5sdK8l8T+DFnLnyxzXq15UXFKmrM5qbne8mfOQmaJvlyD/&#10;AHTV22v+xPOK6TxJ4IeCRmijwRz8o/8ArVxs9vNaOVljK4/ixXDqjqTTNwMkyc/Wvub9iSwj8LfA&#10;7xJr8n7ozXtxOZX+6UhhQbvpkN+Vfn+l48GDnI9RX6BeBLj/AIQ79hC5vcENcaRdzFZOOZ5HXH47&#10;xivKzSfPRjS/mlFHo4FctSU+ybPgWa6mlu5rmX707mV8dyTnI/M1RmO6QsBwa3HhSVRjpj8vas+4&#10;syh6V9L7VuCh0R5Vtbmcab3qZ4yD2FRNwai4yM4yf0qxDaAjfIuT6VJaRx7C2Azfyqc/nXrYfDKy&#10;nPU55z6IjCgDAAx9KrzWqsMqAG9atEbTSOOM9xzXfOnGa5ZLQxUmtUY7DBII6VGw5q7ex7XDDv1+&#10;tUzXz9SDpzcWdsXzK4wjNNp5GKQjg1mWR96aRmrKWckigjA+tMktpIxkjI9q1dKaXNbQz5ltcr0h&#10;FL1oODx3rIsjamtT2FMPNADSM00jFPPFJQA2kbpSkYooEMpM04jFRnrTAU803HNKTxRSYmRkUmcU&#10;88imHimncaA80nXilFNJwaTAQ/KaR/m5pzYNMpAJSEcUNwKM8Ve4xM0jdKWkIyKAG0UpBFJg0XAK&#10;Q88UYPrQDilcBaKTdRSEfWyR1IIalVM1Okea+TPubkAh+lSLFiphGakCUWHcrGMY6UzZ3q75Ywah&#10;dMD8aDREGOamSPimAYNToc9aAaGbQDTtgzT+MUgGR70GTE20wjDYqUjAFNYDOaYmNC5NO2jFJnFL&#10;kYphoBUGmMpwRTw4IphcA8HrQFzGkQ+a31rY0W7WW38hmG9CdoPcVizyYnZT1J7Ve0jTLvUblRZw&#10;tJID1UHA+tYYSpOlWvFX6WOusoyp2k7HQbR0pMnOMcetdDB4H1N4lLxgORzjP+FRTeDdSgz+7yv4&#10;/wCFfaqm2j5729PuYtKB61ck0e9gOHgcD1ANV3tpVOCjD8DSdKa6F88ZbMaBg8VKpJHaoxGw7Efh&#10;UiqSOh/EVm4vqMkABoAGTTQPegAmiwDiBTcAin4OOhH4UqrjrRYLDCKQrjkVK6jGO9N8s9+B6mgC&#10;LcQQeuK9p/Zd8TjTvFOo6HK+ItQhE0QJ/wCWkfXHPdT/AOOV41sBzyK0fDGtTeF/Emm6vACZLOZZ&#10;SB/EoPzD8RkVx4yh9ZoTpd1p67r8TSEuSSZ0/wAefCv/AAjPxK1ERpstr/F7Fxx8+d4H/Awx/EV5&#10;7s4r6c/aU8Ox674O0zxHaL5psyMugzmCQDByOuG2/wDfRr5rKc8j8a58srOvhot7rR/LQqrHlmyv&#10;5eaa0ePpVraPSkKe1eoY3KZjzR5dWxHntSGKiwXKhjoEXtVzys9qcIDjpVWFcz2jx2qORcD0rXi0&#10;2S6OEUn6VYl8L3BXIjYnHoav2bZDqRjuzmieM1Hn5q0p9Hu4mKmBwB3wapzW0kB+ZSD2zWUqco7m&#10;kZxlsz6U/Y8hK2Hiibb8hmt0De4Vyf5ivBPF0v2nxhrspfzN9/cEOe/71v8ACvo/9kqI23w/1i6f&#10;CwvqDkOfRY0Br5eZvNnlZjnc7Nk98k818/hPex2Il6I6p6QiOUCpkGaakfpU6rgV7yMGwC8CpFTF&#10;Cpn2qTYMdfyp2FcchKgY61s6dqGwDcegrHBwKXc2fkDFuwA6mtac3TZlOmqisz6a/Z/00zWd/rMo&#10;GCRbQu3oOWP54H4GuP8AGHjT+2/EuoXMUn7kMYocNj5FyARg9+T+Nd7ql1/wqT4HRx8JqP2YRADq&#10;biX7x7HjLH6LXzXHq5VcAnHTHP614WXRp4zE18ZPa/LH0Rhi8IvYwoRWi1fqfVusT/8ACa/ClryE&#10;b5jaicD0kj5Yd+4Ir5x1K+WeM7jgHpj/AD/nFezfs4+JV1bQtV0aZtzWsvmIjHkxyZBwM5wGB9vm&#10;FeEeLtOk0HxNqmmOTi1uXjX/AHc/L/46RSyzkwtfEYR62d16P+kbVqHtfZ1nvaz+RmyQpJJnJIHr&#10;U6EAY4H0quhyOKkVsV7EYRi24o01tYnFSpkmqyvk1KjYqwLajIqdOMVVRsgVYVuPpQIimwJWx2p8&#10;bHtVXDs5+UnmrsFvnljj2HWvA9nOrNuK6nZzKK1JEb1rS06XBB5qCIKowB+NXbZ9rDAFdtPCOLu5&#10;GE6l1ax0mnSgL1611GmXAULzXI2MisACMY9K3rc4wUP4d6zxEL6M+bxMVI7vSlOoSxwr1Y4PsO5r&#10;qtYuFsbBYI/lZhtXHYDvWJ8PrBxaPfSrgyfLGT6Dqaq6lra319I4/wBWpKJ9BXx9SHta7ito/mKM&#10;Hl+ClNfHU0Xkv6/NC4HHGR79qafunt9ag+2A96guL4AcH866lBs+bVOUnaxFqc4VODnFcxdykEmr&#10;2pX5IYdKwbm6ORk17WHpNI9zC0Ght2+EOTXNXrEOSeRWxeyB0zn2rIvQAgroqO2h9PQjyoxroEHI&#10;69a6LQLneyNn61z9wRjJ5x6Vr+DbafUNUSzt4nmnZvlVQfz+nvWNKXK3fYvEw56eiPRbG2kunjji&#10;RpJXPyovU16Jomh23hq0e7unRp9vzSfwp7L/AJ5puhaNb+FNME10yNcKMyS+nstctr2uza5Mc5jt&#10;lPyRZ/VvevAqTljZuFN2gt33OKMIYGPtKms3su3qL4i8Ry65LtUGOzUkoh4Le7DpWNg1Ljkk8+9J&#10;t5r1KcI0oqMVoeRUqSqyc5u7Iz06UhBPSpduaNla3MyIruxmjbjpn86lC4oK4ouBAV9q81/aMaG3&#10;+FGpvJGjAqYhuGR83HSvTzwDjvXhP7Xmsi18F6dpKsRJe3O4gf3V5/oK1ov94mi4LmkkfEs9rFDI&#10;u2NQVAGQMGpIru5i+5cTKOwVyMVNdr/pDg+p/nTFQZrGbuz7GnpFI3dL8c+KdMCiy8Ua3ZAdrbUZ&#10;ox/464rpbD4veP7Y5i8deJUJ/wCovOf5tXERJmtK3j4FY8sZbr8jVto9Gsfjh8R4HWQeOtecj+GS&#10;+dx+tdhZ/tS/E63iVB4kZ8d5LeNyfqSua8et1wBV+JRiplRpveK+5BzM920z9sf4j2ahZJdLvRjr&#10;c2Zz/wCOutbVp+2p48Q/vNN8PzD/AK9pl/lLXzxGuTxVyJTWX1ai94IvmZ9H2v7ani4yjzdC0Xy+&#10;+zzs/wDoddLb/tqSGNRN4XQydyl2QPy2/wBa+U0YrVqE5IqXg6D+yJykfYGnftkaFLF/pmgalFJ6&#10;W7RyL/48y1ei/ax8GTNmbRNXT3+zwvz+ElfIdu2B0zVkHjPH5VLwFB62f3kupI+pr/8AaQ+FmqXC&#10;/b/DV3dMf47nSYZAPfJYmrifFH4G3sOZdO0hM9Y5NGXcPyQ18pqMjqfoaje2jbqiispYCP2ZP7zR&#10;VF1Prmy1P4CanGSsXhS3z1FxbRQH/wAeAqu/g74C6nPlNQ8Pqx52w6qsa/kHFfIz6bGT1YewNQya&#10;Z6MpHoy1zvBTW0mbKcX1PrDVPgp8FdWYCLxDa2JPRbPWoh/6EWoi/ZI+G9/EHttd1V1xw8OoQuP/&#10;AEWRXyLLpPcCMfQf/WqBku0G1LhlX+6GOKj6tV6SZXNH+Y+vf+GKvB82TH4i1tvTEluwH/kKuD8Y&#10;f8E8ofEN2r2vjaWGFeiXFkGb8wwH6V4TZ65rukIxs9bv7FQDxa3ckf8A6CRXmuo/F3x4uqzvB498&#10;TwqGKhY9ZuAPy34raGFxPSX3o56lWK3dz6D1b/gmv4oi/wCQb4v0ebHT7ZDKn8g1Zbf8E4/iRGuU&#10;8QeF5jjoZbhfy/dGvGbf47fEyArj4i+KSB2fVJWH6mut0n9q34raUo8vxje3AAx/pQWU/wDjwNbf&#10;VsVb4l9xi6sOx2K/8E9fidEDuvPDcmOcJfTZP0BhH86qTfsWfE7TG8tdDtrv0lt7uMj/AMeIpdK/&#10;bX+K1gQZNWsb8ZzturFT/wCgla6W3/bz+JO5S1j4ckH90WUw/wDa1XGnjIPRRZnKdOW7Zw9/+zT8&#10;TNEk/feENRuQO9oqzf8AoJNUU+CnxChB/wCKG8Rbe5/s6Q4/SvXLf9vXx5Jw3h7w6W7sFnA/9GV1&#10;2gft1ajNCf7U8MWbzDta3LID/wB9Bq6PaY1L+Gn8zFqj3Z84j4U+MgCH8I6+pHXOlz8f+OVlXvhz&#10;VNIZo7vTLu1kHG2eB0P5ECvsbS/23bGcsb/wrdwqO9tco5x/wILVqT9t7wQ7jzfDmuMAevk27Y/8&#10;i0vb4qPxUfuYKFJ7TPjDRrGZ7lPMikUZ+8ykV6XaW8SWyRsykEYPNfTNj+0x8OPFUZkfw7qMg7/a&#10;tNhb9d5rbsfiJ8J76MM2mWFsT/yzn0pM/oprrpYutTXM8PJ+ljhxFKFVqKqpep8hTWvlyEDp2IFC&#10;xfUfWvsODUvg5qspZrHw+jDvc2KRf+hKKL3w18HNRcZfw9ESePst1HEP/HWFZSxzTd6M18v+AZrC&#10;q2lSL+Z8jWa7J1NegeFboH8K9xn+FnwluUKpd2EDHo8WprkfmxqfSPgL4JDebY6re3I9Y72Nx+i1&#10;LzGkleUZL5Mv6pN7NP5o5PR7gSxjmt1BkDArsbP4Q6NbE+Re3hHo0iN/7LV1/htaKo8q7nDf9NAr&#10;D9AKyeY4d9X9zD6lW7fiee3HA54+tcN4yuhFE5BxxXuMvw2yDi/AftmPj+dcH4t+A+v65E6Wuo6c&#10;hPQymQfyU1tDH4Zr4/z/AMjOWErr7J8zajqqtqLKG61r6e+Vz3xXWyfsh+PV1EzC/wBDmjz2uph+&#10;hird/wCGdvGWnQAmGxuzj/l1uSf/AEJVreOMw7/5eIl4atb4GcppOoPC4jcgq3T2Nbhd27VbHwV8&#10;YRrvbSWwOflmQn8s1o2XgvxEYdsuh36uvBzAefp617OGxtFrlc1p5r/M8vE4aqnzcr+5mASxNG1q&#10;6OTwfrKcPo9+vf8A49nP8hUU3h7ULZN0un3USf3nt3A/UV6CxNJ7SX3r/M4XTmt4v7n/AJGCGYUp&#10;kIq1NaMvVSPwNVCVyRvQEerAVupJ6oyY1rgqcUhusVWuJVJOGHFUTdAHlua6Y0+Yk2o7zHGTVhdQ&#10;2jqTWAtwGHDAj2NSJcjPLAexNS6IJm8L/d1zQbnd3rHW4U4G6pVnGcbsH3NZOkkHMXXfd3qJh71G&#10;JQepA+pp29f7wH40WtsSyzZyGJ1rtNFuyQOeK4RJVzjcM1vaLfBSFLc1w4qnzxNIOx6XaSB0WrMk&#10;e9DWRpFx5kY64rbQZWvkaq5ZHWtUcr4j04XVtIuOcV8q/GfwfPJDO8KkNyQRX2Vd2wkRuM5rzrxp&#10;4Oi1GB8qDkdxXv5bi4wfJPZmM463R8L+HxqVtdbGR2wQAADXtfhSz1GeJW8l8Edwa2Zvh3BZaju8&#10;sDn0H+Fek+GNDiSCNQo/If4V9NUqxow573ML83Q5nTtJvQOYmz9DXS2Gl3YxmFvyrvtP0KMr90H8&#10;B/hXRWejRRoCUH5CvnsRmq2sefX7HAWGmXZ24hbI5r0X4fX9xpF21tOpS1uDxk8I/Y/j0/KrK2qI&#10;AAox7U7yBjgfnXzuKxKxMHCS0Zx4adbDYiNek9Yv7+6+ZP4w0M212LyFf3Mv31H8Lf8A1/51p3Kt&#10;eeBQMAMIlz/wEjP8q0dNmXV9OaCcbnxtbOOf9qiS0Np4ckt36rGV4+vFeA60rQpy3i19x9pHL4c+&#10;IxdD+HWpy07S6/16nmraeWxkZ71RutCeTJVAfpXY+QpzgA0eQCRx1r3I4pxeh+dRy+UftHml34Uu&#10;JCSImz7DNVbD4Y3/AIh1FLVFEYY5klcfLGvc9Py9a9ahszPIkcYy7HgV0tta2+h2JPBJ+83ALH0F&#10;XUzmtRjy0/iex9PleVyrT56rtTju/wBP6/yOW1u7tfhV4NjsNFtlN2QUt1cZ3NjmWTGM9vqcDpXz&#10;bfeFr/Ubua5uZZbm4lcvJLKSzMT3JNfROtWx1S4a4nG5mHAPIUegrBfR4lY/KB9AP8K6ssxSwcZS&#10;es5atvdnq4nEfW5JQVoR0ijws+CbgfwMPwNRN4MuQeAc/Q17sdIi/ug/gP8ACoX0eLsoH4V7izdv&#10;ocfsjyjw5pVxp7/vQwUV6LotxJcAb8hRwAaZqFiolCrjA5q7YIIwvAGK48TXeI96x6WHpci5mbUI&#10;3qfWmS2wZSOKkt+lT7QRXjttM9A47XtCjvImDKDXlWo+G4LDUPMdAiKfTrXvVzaecpUDOe4ryn4n&#10;W7WtrI6jG0ZzXfRam/Q5qkuXQ6XwbJCYkAII7Yr0G1jVhwMV82/DHxyLq5Nu0hDI2CD1r6F0a9Fx&#10;ChBzkVjik5LnRhHTQ1hCo96eIV9KFO6pVryW2aJDVhHpTvJHoKeBilqLsqw0RKO1OWIelKoyakAx&#10;UtsqyGiMelKIl9MU8daeBUNsLEXlil8v2qXFOApXHYg8v2p3lgdqm25o21PMFiLyx6UuzFSAUpWl&#10;cBopaUKTRt9aAsRyR5XtWLrGlpeRMpXORW+V4qGaEMvNaU6jg7oTjfc+WPjB8PXdJLm3XZKvIZeM&#10;H8BXKfDT42NoNz/ZeryeTJG21Hc4DD8TX1L4o8PRahaOGQPx0NfHHx1+EE6PJc2SmOZfmVkBGPyF&#10;fRwksRHmjutzlT5Xys+rNA+Ken30K7LmI5AOQ4P9a6W28aWlyBslVj6Aj/Gvyth8UeM/Dt4ttDe3&#10;QQNjl3x+VfTvwd1fxTrSQpNckkkZJ3VyvDc8rcn4m1+Vbn2GniKJhwaePEEfeuI07QNTeAebP82P&#10;epX8P6kP+W4x9TWTw1G9roSm2dn/AMJDFng/yo/4SGL+8B9TXDPoOpgcT8/U1CdB1bP/AB8AfnR9&#10;Vpdw52d8fEUI/iB/EUw+JIh/EPzFefPoOsDpc/lmoH8P60//AC9fzp/VKXcOdnoUniqJOrL+Yqu/&#10;i6IDIdfzFeeP4a1knm5z+dV38K6wetwPyNaLC0v6YnN9D0N/GsK/xqfxqnL49gXPzgY9xXnsvg3V&#10;mzi5x9Mis+48DaywOLo/m1arC0+iX3k856RL8RLePnzV/Ej/ABqo/wAS7ftIh/Ef415hN4C1gn/j&#10;6b04JqEfDrVT1uX/ADP+FarDR/lX3k856e/xPtx/Gv4Gqtx8U7bB/eAEc9R/jXnDfDHUmHNy/wCJ&#10;/wDrVC3wnvm+9dPn6n/CqWHS2SDnPRNN+JSanM0e4ZzjAI6fnXeaDdrdRA9814r4b+GFxp955jzs&#10;3TjP/wBavYvDti1lEq5/OuevBRg72v5FRld6HQzx74zgCuB8a+Hjd28jRZVscYGT/KvQUb5SKq3d&#10;qsyHIBBGK8+hVdKRUo3PmO38R6r4H1dZobieymB5eJimRnoccEexr6C+Hvx7s/EEaWutqkFw3yie&#10;JcREerAnj+X0rhviF4Di1OGR0T5wOoHP8q8GuLi+8IaiUcP5QbIOCMV318NRxEeaSuu/VGlDEVKD&#10;9x/Loz7u1HwvZ6tELnTpY42cZUxEeU3vx/SuH1fSrrTZWS4hZDnAYD5X+h715b8MfjLdaeEEVyJI&#10;xwYJWyh/DPB96+gdF8a6N4rthb3AijcqN0M5Uqx/2eea8twxOC9744d+qPQth8Zt7k/wZ5tI2CRz&#10;wfSkR+etdv4j+HTgNPpbbxgsYJG5/wCAnH8zXntxM9pM0U8bwSr96ORdrD65r1sPWp4mN6b/AMzz&#10;a1CpQdqi/wAjRLjb1qndSDPQ1Xa/RQCW4NU7nVU/vD8xXZCm0zn3G3GM+hqKO5aFgQc4qnLqkYY5&#10;YY+oqpJrMSk/Mv5iuryEdnpmtYx82K6/TNXEgUbj0rxb+344jkOox7itrSfGsSuuZAD0xkf41w18&#10;Mpq6Liz2+2ug69eKuIwIzmuB0TxVDcAASAk+4rrbe986I4IPHavmq1CVN6nTF3NBLlGbHI5xk1I6&#10;Aj1HrWYj5AyOtTrIwGAxxXO4W2Op010EuIFxzgc9TWXcW+MkYI9q0n+YcnIqERYYAdDxg1tCTiZy&#10;paXRkMuKimXMbfStW5tMHgVnTIVVxjtXZCSZy9TKKcimsMZqUjNNK813JnWRfcwVzVu3n8xdpqtg&#10;0J8sq49cUSSaInFSRdA5qSHGSKj28mnL8pyDWD1RySV0WCuKbjmlD7gO5oJxWZzsdb3D2dwk8RKy&#10;IeD/AI117xweKtMBwElX35Vv8K4zpV7SNTfS7tZFyyHh0H8Q9fqK5MRSc7Th8S2PQwmIVJunU1hL&#10;f/MydQ0xvOeGRcSRnBB7Vzep6GrxsHXKt7V63r2lpq9kl5ajfMFyMdWH+NcXNEJQVxwOuexrswmL&#10;clfZrczxFB0Jcj1i9n5Hz/8AET4Yw6payvFGNwBP3f8A61fLHj34aTWEkkixFSOeFx/Sv0VvtKSV&#10;Su1SCOleX+Nvhxb6sJFMS5PsP8K91VvrDV9zkg+TY/PqC8udJn2SBlAPUiu58O+MWjKAvXffEf4Q&#10;G1aUx24AA4IH/wBavBLy1utAumSQNtVuuK6a1GVCzbumawmqnqfS3hnxnuCDzP1r1rw54lS4t0G7&#10;kcV8X6F4r+zyJmTHPQmvV/CfxEjt50jklwG78YH61WHqRU7T2ZFSnJrQ+pbXUBIoG6rLS7l6g815&#10;bpfjm1REJmEmSOEINdxYaqtzGGByCM11zpRUmou9jjfMldo1TTC2Tj145pEmV1601sHuKySEeu/B&#10;3VlvdHvdMlw/kNvUN3R+o/P+deca/pjaLrV5ZHgQysq/7vBX9CKu/DvWP7E8W2Tk4hnP2aT0w3Q/&#10;niul+M2k/Z9RstTRSFuF8mQj+8vIJ/D+VfPxX1XMZQ+zUV/mj2pf7RgYy603b5PY89kb93nNV92K&#10;WeUbMdM1XD54r2J6M86Gw4ycmlhctIPSo+v41Jb/AC5P4VMVeRUnZHTeEbw2nirSpNwAFwiknoAT&#10;g/zrtfjPAwm0u4IG3Ekee+eD+X+NeW29wba6hnA3GORXwe+CD/SvXvjMA3hqzuthOy4HzLyArKeT&#10;+IFeXi17PH4efe6O/De/g60O1meUl8d6a1wwOM/lVZJ/NQEZ/GnlgQfpXtSjdaHkxdnZjLrDqR3P&#10;esS+0pJ1ORmtTzCWNOBz1rluzpPN9d8IpcKx2D8q8q8U+AVJfEf6f/Wr6WntllUgjrXNa14eSdW+&#10;UN+FUpDPjrW/DtzpZdowSFBODmvu79pL/ih/2LNF0XBZ5rfTNPJHHICux/8AIZ/OvI5PhkNa1ewt&#10;diqLi5ii+YcfM4HPHTmvXf8AgoDatffD3wxpdvujzqDTiNOm2OIr09jIK8zG05SxGHhbdt/celhZ&#10;JUa0+yS+8+CbfUWQgOelakc6zr61zt3az2DlJYzgdDirdomIw+4sP9ntXt0ozqStA8+UklqaE9iH&#10;GQKzZoCpIxW3aXUDKAQD9amuLFJlLIc+1dzw9RK5kqkWzlTujPynFLFOY25JIq/dWJXJAqkLVpWI&#10;GBjnmopzkpLl3LklbUss6EZ3CojeRhtvJ9xUf2FyQNw29+ae1jGOmfevX58RLaKXqczjBdRl2A0O&#10;73z+FZ7DJGO9aroCm0dhgZrMkVonIbiuXGQaal5GlJ7ojCljhRk1LHauXBYAAc1YsofkLngmp844&#10;NVQw0ZxU5fcEqjTsiP8AQD0pG568in4ppFescpUlsllOR8p9qqSW7ofu7vda1D1ph447VyVMNTnr&#10;szWNSUTHPBORimEZrWeNG6qKry2SdQSK4pYOa+F3N1Wi9zPIx2xSVZkspAMqdw9KrsrLwwwa4Zwn&#10;T+JWNU1LYa1N708c/T1ppGKzGJjNNNOJxTWGBQIYRzTSeakIyKY1G4hKa1KTijrTAbTWPNP2004N&#10;FwEph607PHtTSRmgBKbg5p1BoGNpByTS03PNMQHrTSTS55pGoAQGg0UUDFxRRmilqLU+x0TAqdVG&#10;OlNReanReelfKn3Iqx5FO8vAqVUzUqx5FAXKpTioZIs1eKUxos0Fpmd5fPSpFTirXlDNMMdBVyAp&#10;gVHn5qnZTVdxighoduFNeQDiombFQtJlutArEjSYqNp8etQyScVXeQ0XFYstdYbqQDUf2jcQRnPa&#10;quWdgBnJ6cV3fgX4Z3WvSrNeIyW2eFYcsK3hSdT0MqlSFFXkYvhvwZdeLNTijjUpEx/eORxj8jX0&#10;T4V+HtrotrFFDCoAHJxy3ueK1PBnhK10tzFBEsShdo+Wu8htEhRQAOBiipWhh21TWvc+bxeLnVaj&#10;0RzI8OxjHyD/AD+FNm8Oxup/dgfh/wDWrrfLB6gUeUhHSuVYua1uebdnCT+FYZeDGOP9kf4VmXPg&#10;m2k4MKn/AICP8K9LNqj9sU02EZ6V0Qx9SOzY1KR5LN8ObVyf3IB+g/wqH/hXFsox5Y/Af/Wr1w6c&#10;hpp01D6V0LNKncr2s11PHJfhrAx4XH+fpQvw1gUcrn8B/hXsP9loT0pf7LQ9hV/2rU7le3n3PG3+&#10;GsJHGR9OP6Uz/hWsYPVvz/8ArV7MdKQUz+yU9Kf9qz7j9vPueOP8OI8cbj9T/wDWqFvhqp7tj2P/&#10;ANavaf7JX0pDpS/3af8Aasw9vPueKH4bgDhnH4//AFqqz/DuTGAzHn+I8fyr3Q6Sv92o30ZCPu5q&#10;lmj6opYifct+AdNPin4SyeHtQIkeOF7EtJ82Fx+7bnPI4/75r5yu/AWoWM8sUiDzI2KMMHqOD2/z&#10;mvp7wXH/AGZqjxdI7gYwf7wzj9M1T8beGYxrLTrGNtyN+f8Aa6H+h/GvJwmNjhsVVhb3Z+8vXqet&#10;OtKpho1V00Z8uyeGbyI8wn8jUB0a5RjmBvyNfQMnhyI9YgPqKrv4YgP/ACzX8q+iWOoveJwrFyPB&#10;P7Ln3H9yw/ClXSp3IHksfwNe6HwrBn/VL+VKnhWAMD5S/kav67Q7Mp4t9jxSHw1czdIiPwNa9n4H&#10;uJGHmLtX8f8ACvXYvDsKE/ux+Aq7DoiLj5cVlLMYR+FGMsVKRwmkeDIreLlOeucVpxeGI92dvHuB&#10;/hXbw6eqduKmNmnYCvPlmE29zklNt6nm+reF4ih2xj8h/hXn/ibwqBC7KnIHYf8A1q+gLnTlljII&#10;Ga5XW9FRonwoJ6ciu3DY6/uy1Kp1XFmn8DIDov7P2ozXJMUbLezZ9FAIz/46a+VbZSY1B6gYP9K+&#10;wbuzXw/+zrqUAHytplxjHrKWx/6HXyFGeOeD3riy9c9XE1Vs5v8AA+slK8IeiLcSfL71OqZqGI5F&#10;WEGMe/Fe2YD1UY5pSoFOPHFAGaaGtRDwCewrtPg54X/4Sr4iaXbSRF7a3b7ZPkZG1OQD9W2j8TXF&#10;ltqk9hX0X+zT4dh0nwzqniW5VUNy7RpKy9IY+WPXoW3f98ivMzKv9Xws5Ld6L1ehtSjzSRg/tReJ&#10;vtWr6XoMUm5LVDdTAH+NuEB9wuT/AMCFeHKcdRnrWx4w8QyeLPFWp6tK5Jup2dFPaMHCD8FAFY9X&#10;g6H1bDwpdlr6vVjn78mz0r4B+IxonxHsonbbBfo9o4zxkjcn47lx+NbX7SGhjTvG1rqCqFj1C2BL&#10;E/xodp/QpXkdhfS6be295ASs1tIsyNnGGU5H8q+mfjrZReLPhZZ69bbSbYxXiucH906gMOv+0D/w&#10;GvPxP+z4+lW6T91/oWlzU3E+bQelP3Y71VViOex6Z/z9KmU5r3zmsWFbFSo2arqanj4p3Eyyh4qw&#10;jVVRqnQ0yCyOfYVIpPHFQqalXIpjLMZqyjdPY1TTjmrMbYHFAM07ScqetdN4djl1bU7SziJ3zPtH&#10;sO5/AZNcYvPcj6V7J8GNA22k+t3C4L5ityegUfecfU8fhXmZjWjh8PKo9+nqY/VlWkkdZ4s1OLw/&#10;oMVlC3lSSr5KAdVUDBYfp+deefaGjHynI/Ws/wAVeLj4g124nRy1qhMcA7bB3/Hk/jVKHUCF5avK&#10;wmBlRopy+J6s48bF1ql1stEb66g3rUMt6cEk81lNdh+jYzVO4vGQkHOPWuxUVuzmhh0y1eXZfOTz&#10;WbLKW55wKrvdeY3BzSl2Y47Vs5xgrRPVpUeUY7tIp9Kz7py2PQVfnIjUimaNol54j1aKwso/MmkO&#10;ScgBV7sT2ArhqTUU2z0IrsZ1hpd3rd7FZ2MDXFzKcKijt3J9AM8ntXvXhbwjpHwq0Rry8kR711Am&#10;uTjJb/nnHwDjI6dT36cOstP0L4PeHXu7lle5cbXuNv7yd+oVeuBx06dzXius+ONS8ZeJIp7uVkt1&#10;c+TZh/kiHb6n/axmvFXNj58sXan1ff8Ar+uxvL91Hm6nqOoeI5/ENwzsGith9yInpjuR6+tVsf8A&#10;1/c1m6OQI+PTpWnXpezjS9yKskfIVZSnNyk7tiY9KMZGTThQ3t0oMRpFIFp1FO4rCEUm2loNFwsN&#10;PGe5r5W/a81NZ/GOj6fuH+j2pkI+pFfVqDLqPevhv9pTWf7V+MOsKGyLaOOBQO3Ga6KLs2+y/M6c&#10;PHmqJHi17/x8v9aWMZANF9kS80yF+MVjJn1UNi9EOBV6A4xWfG36VciPSpubWNaCUYA5rQiYYFZE&#10;AzgVpW+Md6dwsjRicDBFW4nz2qnCoHNXrdc4qQsToM44q1EuCCelRLhakR8kCgkuxOV/GrcWGx2N&#10;VIV5A71cRcCmItKAo5oyCajjJxzUyrVCsIUzzUMi8VZqKQY96kNShMwA461ScVdnXmqhUluBn6Ur&#10;A2Z2t3Is9JupWOAENeIGTzJmfn5iTzXrPxFnNt4Zk9ZGCivI4lBGcntxXRFWRzS1ZaQZxzVyIHHa&#10;qUQwRjmr0HOfaqsTYtRcgVpWke/kEYHWqFsFO0sflNbmn2gJwhAB7mmkZvTcktISSQATnsRXRWqR&#10;mGJzCEZcDgck1DawLE0Z3eYWGNx4rUjh2xBcZ5zmtlGxk9SK5EiRHDABuSO9ZlvbSXNwsUfJYjg1&#10;uSQByOc8d61/COjKkhuZFAZfug0muZ2Lvyq50/h3SE0+wjQKoYjJIFa/knOetRR3UaKFJ6dsU/7e&#10;g4z+letFcsUkfOVG5TbZIsZB6AD6U7y8HgD64x/Kolv07nj6UjahGejfpV7mRKsCbx+7UnPU1taa&#10;7xXMe1iF9M4rES9TIOT+VaVvfIjxtk9fSptoyl5HqPhfUbmByIriaPPdZGH9a7MalfgBhfXPH/TV&#10;v8a888L3IaUDtiu9QZgP0rxMVCPMnb8EdFKck9GPm1zVNh26lcgkdpD/AI1yHi/4keJ9B095LPU3&#10;BQZzKquf1BrpWX5MmuL8c6f9r0yVRgHFYRpUpKzivuX+R3e0mteZ/eeG6r+2L8Q/DutBW1mC4jBP&#10;7qe1jK/oAf1rfsf28PF0oUPBoZOOf9FkH/tWvnD4w+HL2DV/MjXC7jyOtYfh7w5f3gUCJifqKz+r&#10;UW/4a+42jXqJfEz7Ft/26/EBIEml6Ke24JKv/tSuq0X9tZpFX+0NJs3J72spQD/vomvkS08A6iy8&#10;R4P1H+Nadt4A1VcYUgfX/wCvQ8Fh3vTX4/5j+s1ek/6+4+1IP2t9IMoE+lv5fXdFcKT+Rx/OtI/t&#10;YeEWXBstRb1G2I/+1K+OtJ8Gas1uYm3FozwSeSPzq9/wheqgYKt+DCvfp5HlteCqKDV/7zPMlmeL&#10;pycXK/yR9ZS/tZ+AYwFlt9QTPBQ20Z/9npmn/tBfCjVZDI9mluxOC9zp8eT/AN85r5LPw/v5eXjL&#10;N6lh/jSr8PL5fuI4PqX/APr1X+r2DXwOS9JsX9q138Vn/wBuo+vpfir8FryYJPJo+7+9LYbR+eyr&#10;E2tfBHUYQDqnhWHd3S5ihcfqDXx5/wAK5v3PKMfXBH+NTx/DS+HSL8yP8an+woR+DETX/b3/AAQ/&#10;tO/xUov5H1xHoXwbuoj5WuaKc/xLrKZ/V6r2/wAKfhnqs5+x+J/NJ52W2qwtj9DXyf8A8Kvu2+9b&#10;hvqB/jUtv8M72IYSMx85+Ugf1q1ldeHwYyf4Mh46jJ+9h4/ifXL/ALPPhaUgw6zqS56YuIm/9kpJ&#10;/wBm7SzGfs+tair44MvlsPyCj+dfKaeAtYiYNHNMjDoySkEfrWlFY+NbVQkXiLW4UHAVNSlUD8A9&#10;ZvAZivhxn3pFfW8H1w/3M+iD+zZMFO3xCpPYfZv/ALKsmf8AZ18TLIRb6vpbR+snmBvy2mvHra6+&#10;IluuE8Wa6F7Z1GU/zarUHiL4l2Tho/Feqsf+mtxvH5NkVUaGbRemIg/WJDrZfLelJejPT5P2ffF8&#10;JHl3ukzc/wDPaVT/AOgVJD8E/Gdi4kI06ZR/DHctn9VFefL8SvivGwP/AAk8zAdmtrY/+yU9vjB8&#10;W4iP+J7E4B72FuT/AOg0OlnL056b+VgUst/lmvmj2rQvBniC2wLiwKY9JUI/nXRro19CNrWshPX5&#10;RkVwHgf4v+Kru2jXVfs1zJ3kMQU/kpAr02w8Z3EibpbeNyeysR/jXyuMhjac37SMfkzqhHATVlOS&#10;+RQfSrvac2sw/wCAGsfVtGupImAs5yAO0Tf4V2v/AAljHraAfST/AOtVa78crbKT9iZ8dhJj+lcV&#10;OtiVLSH4luhgmv4r+4+bvF26yvsGNwe67TkfWtLwlqKy7AWGfQ13fiT9pjQ/DTMupaFdMAefJKPn&#10;88VP4X+OngHxbOjJpLW5b/lpPZoef+A5NfVSxmLdHknhZbbppnJ9Uw71jXXzTRc0rDKCP0rbGBxn&#10;8K2rLXfDl0uYFi2k8Ytiv/stXvtOjEZxAf8Atl/9avlKuJk5a02jknldOctMTD7/APgnMZ9BRu9R&#10;XUJbaRP8yiP/AL6K/pmnx6Zpksi+UkbOpzgOT/WsHiYreLCOR1ZW5KsH8yDQtJe3IuJGZXcfcz0H&#10;vW00QddrYYHqCKVVwafXmTm6kuZn3eFwtPCUlRgtPz7mTf6HBOpaJFhkA42jAP1rmZQ8UrRuCsin&#10;BX3ru2GRVOawhN2t06rvUYyf51vSruGktTyMwyiGJanRtF9e1v8ANFPTbFNNt2mmwJCNzMei/Ssf&#10;UdQN/cFuRGvCqf503Wta+3SeVE2bZe/Zz/hWYJOBzXdRoy/iT3f4Hy2YZjTUVhML/Dj17v8Ay/P0&#10;sS3Djb1rIuJAGq1dTYXHvWNczHd1r1aMDhw87lgy9aiuLgJCzd8cVW83PBNVb+5zGq56812Rp3Z6&#10;cPekkV5JCxyerc1JBIRgVXL5A9Keh5rsa0PTNy1fIAq/EpfAHPasazkJK/yrorGLy0yeWNeZW90v&#10;nshWtticfjXn3xC0E6hp0wHUjBr00ruXmsnVLBbmJlIBBGOlRh63JO7OWa5j4Y1CefwR4t83JSF3&#10;w1fTPw38YRanZ2+JQ2QOhFeX/HbwNujmmiQAjJyFryj4a/FGbw1emyuZXURNt5P/ANavbkk732Zk&#10;ndeh98212sigg5Bq4kg//VXhvhn4x2F3Aga4wfXJ/wAK663+Jmnyqp88EHjOa8ueDnf3SlM9I38U&#10;vmD3rhF+INiVz54x9TSf8LCsSceeD+NYfVKnYrnR3of61IJB34rgR8QbIDiYf99VIvxDsW/5bjP1&#10;qfqlXsHtDvFcfWpA4xzxXDJ4/sj/AMtg361PH47sif8AWj8jWbwlXsUqiO1BBHFOHWuRTxvZn/lq&#10;D+BqwnjOzP8Ay0A/Osnhaq+yWpJnUUVzq+LLRuj5/OnjxTa/3gKh4er/ACj50dAMUtc//wAJVbf8&#10;9B+VNPi61H/LT9CKn6vV7D50dEKCM9q5o+MLQH74/M1C/je0TPz4/On9Xq9g50dXn1BppwRXEXHx&#10;GsYRnzwPrmtLS/E0eplTG+5T3FN4eoldi5k9DcuLfcpGAa4rxX4Qg1iB1dAc8dK72Ni681DPbh0P&#10;FOjWlSldMiUVJHx54/8AgjbRTtPFEAQc9P8A61dd8ItOg0zYq7VdTjHGa9m8UaRFNbPvUEEelfLP&#10;i/xdP8O/FolXd9md+Rz619HCsqlPnSOazTsfY+mqksKncC2OQKum3BHFebfDXx3B4i0yGeKbcJAC&#10;R6H8q9NgkEkYYcgivna8JU5XOqOpD9mB7Un2NT1xV0rkDIo2iubnZXKiibBPpUZsEJ6ZrS2CjywO&#10;aftGHKjMOnJ2AH0ph05K1ggNNZPWq9pLuTyIx201c8VE2mqa2jEKYYhmrVWXcOVGE2kRk8gGmnR4&#10;v7oFbbQimmICtVWl3J5DF/slOy006UncVteUD7VG0QHeqVaXcXKZa6bGOcY+lWYodhGOlWvLpNgo&#10;c29wtYYCRThzwacI6CoqLjKd3ZLcRspUHNeT/Ej4cxatbSskQDY6gf8A1q9kxk7ScVVvbJJomVgD&#10;n1rqoV3SeuxnKN0fB2rf2j4A1RiQ5gB5ByBXXeHvjhFBCm6YMEHQnofzr2f4l/C611u2lYQLvI/z&#10;3r5A+I/we1HSLmV7IvDnnCH/AOvXsRvbmpap9CE1tI+mPDf7Yz+G5o4r4rqWn7vnSR/3yL/sMT+h&#10;/SvdfDPjv4f/AB/0g/2bfxG+KnNszpHfwY77ck49xla/JKbQNfjvkjlnmAzjO7n+de4fBvwd4iud&#10;Rt59Mu7iyurc7lubeUxPGe5DAgj8K86rgFWnz0vcn3X+R6VLFunHkn70ezPqz4p+BfFvgFJb6xtn&#10;13SQ3EljGzzxKB1kjA6e65HrivBb340yMThifx/+vX1F4A+K/iPw9bRWvigHW7fcF+3AKs8S+4A/&#10;efo31qfx5+zf8O/jVpUmp6OkOjalLnbqWmxlV3Z58yHKqxJ65AbjrSeLxGEfJi46fzLb5/18hrD0&#10;cR72Glr/ACvc+PpvjLOTnJwff/69Z83xguOxYj2P/wBeus8ffspeIPANw5ux9o0/eViv4SPLk9yu&#10;7KH2P61xb/B+cH5nYe3+TXrwk6seem00efKPs3yzVmMl+Lt0e7fn/wDXqpL8XrsEEOysDxz/APXq&#10;Z/g/NlvnY498/wBaqS/CCYZwxH+frVclRiUkdn8Ofj5cz6oltcSlSD3PXke9fYfw+8VDWbJHLZHB&#10;/wA818IaF8LZtO1SCcEllbqB2/OvqT4XXj6VAsZYk8da5atCUouMh866HvyS9iasJIPWuesdchnV&#10;Q55NbdtJDKvHHvXz1Sm4bo7o1k1qWwQaf5Y6+lQZ2sVyDipFcmudo6Fqiw0SzJu7+9Zd1a4J44PF&#10;aKuR06U/asy4xzUxk4M5Z07bHGXERhlIPSoO9dJqOnbwcDn2rBlgMbEMMV61Oopoad0QHAp0Cb5B&#10;7c0mB2qW2HznHpWzdkKWzLFNIBNPxSYrJHKNVihyKnHzDNQHrTlkKn2pNXM5RvsTHpTcEHI7U4YY&#10;ZzzSgCouZGv4b1n7BOttM3+jyHgn+Bv8Km8UaL5Ba+gx5RP7xR0B9R7VgMM8dvT1rp/DmrieMWN0&#10;QxIwhbkMP7prgrRlSl7en80erh6ka8PqtX/t19n2/r/I4x/mc84NU7myWYEk810niLRG0u53xqfs&#10;0jfKx7exrHIr1KVVSipxZyTpypScJLVHCeJvC0ep27q6Ak8ZxXzT8Ufg0EE8sUORjJKj/wCtX2ZL&#10;Asq4Ncr4n0KG9geLaGDDnjNemsRzRtLoZRp6+6fl54k0W+0HUWkUMI1OBwelGj+KJhMN7kkH3A/n&#10;X2F8TPgvb38Ujw26529NtfJ/jj4c3OgXUjpE0ag9AMf1rilzdz04tbM7nwx40wV3SZGccn/69e1+&#10;GviMhtY0b5pVGAcjH86+MdN1maylCuSjA4wDXofhzxnLEUzIRz3P/wBauijiZ0b8j3Iq0Y1PiWx9&#10;c6T4hkuZQwlPmMeMH9K623v5pgDIV467a+cvDHjRpXjCyEt7dq9b0TxF58K7mOe/HU11UJN31OOt&#10;FK2h6HHJuAZSVYcqfQ9q9t1/Hjj4YG7Rd84hFwAOokT74H5MPxr55tdSLKArYyMV7P8AAnxAbqDU&#10;dImAOzFxGD3U8Nj8cfnXHmn8OGIj8VNp/LqdGX/HKjLaaa+fQ8je6MjE5yvbH40qyj3rR8a6L/wj&#10;3inUbBV2xRylo/8AcblfyBx+FYu/ArvjNVYqouupxShyScHui4JQRmnxzqoOQeazxNgU/wAzIq1J&#10;xd0S1fRls3KuSoyCeBXtnjV11b4PR3RLDbb283I6kFQc/nXhMIEkoB6Z5Pp717xoB/tr4NTReYDI&#10;tnPExI+6V3ED8sV5eZt8tGq/szX4no4BK9WmusX+B4rBcL5SgduuKkaTK8d6xY5cFCD6AfStFZQN&#10;pzxX0FJ88bPoeLONndDQxBOeDThJz1qrNPukJpVmrias7HStdS+koIoaMPycVVSTip1kG2ltsM6H&#10;wRo63/jTRgFUlJhKQ3QhQW/pU/7Ulmda1DRrRirxwwSSbMfdLEDP47f0rV+D9ubnxgZNoZbeB23Z&#10;6EkAH9T+dUPjTcG68ZzREgCGCOMAfTd/X9a4VXbzSEnryRf4ncocuAkl9qX5Hx54w+H6tM5WME47&#10;D/61eWat4dvNJkPkg7e64OK+vtV0GO5BO0N9RXn/AIi8GRTBx5a5/wB2vVdR87lHQ89Kysz5oXUp&#10;kfbIoRvfgVq2Gt4YKxww9eldX4m8AhGYpGFI7gV57qGmXOmyHcNyjvjmt4YqrTd73KcIyOkluo5H&#10;we/JqKW2X7yVzMV2+chyT71p2eqsuAxz7VDr3m5RVilDSxfeAqgbHFUridYGAYHJ9K2LW7R0xgMD&#10;zg1Q1Oz8+TcBgdhXs/XU6V4v3jmVN82uxUVhIMrzTXQE8qG+tVwHtn4B96sLMknOcH0NdNDExqxt&#10;LRkTg47ADjtj6UhWn8HoQaTPNdpmR0h6U84PSmNTAjPWmscVJTJFyOKQDODTCM08DFIwoAjI98fS&#10;mOivncMmpMYppGaGk9GPbYoT2hQ5TlfSqw5yP8itjbVO5tgfnUYPQgd68rEYVJc1P7jeFS+kilTT&#10;1p5GfrTWryzoIzSHmnEU2gBCBim9Kf1ppFACUzGSc080zBLADk0AS2zhGw65BHep5LVJVyOD2qOS&#10;02Rb8nPXFS2jb4evIPSvVoRf8CrHpdHNN/aiZzKY2IbqKKsXoBlyOuOaqnOa8+pFQk4robxd0mBG&#10;KjqUc0xhWYxp4puadTT1pjDGaCMUZ4ooEFFFFAz7WWLirEa8YxTkTI6VKExXyh9vsIF9qdtp6pxS&#10;FTVJiGYzTdlSHimmkURstRN6VIzVE5pDuQvVaVasOwqBzk0FoqvxVduTVpxnpULIWICgkk+lCTei&#10;BtIqyYBxmpLTTZ9QnSOGMszHoO9dZ4c+Hl/rro3lmOI9W7/lXtfg/wCGtposabYg0nckcn9a640V&#10;D3qjPOr4yNNWjqzgfA/woSAxXV+m6QnIjPOP1r2jStJjt4QiJsUehrRj0tYCnygYHSrYXZ06VNSv&#10;dWjseLKbqvmkLZQiOeMKK2Ov4cVQ0/aGbI+brn2q+MZyK8qo7y1OGt8QGkyM06isjG4gIoPNLRTA&#10;TGBRS0cUgE5oBPpS8UUh2EHXpQTilzzSd8UwDk0Y96WkzmmITGKT9KUmgnigB0UpgnjlX7yMGH4V&#10;0ev2632lrOgyY/nB9j/n9K5nNdN4fmFzpzW7chMoc+h6VxYj3XGquh6mBaqc+Hf2l+KOVMasT3pr&#10;QLnGBVmeE288sbDBRiv4dqizXcnfVHltWbTITbIe1BgUdhUm6kJzV3YhnlqvanbR6UEZoJxQIQ46&#10;YpMCikJxTFYCoIrN1CzWVTjoa0aY4BU5q4ycXcNkavi6ziX4VzWjfce2ijA9yVNfKHiXwm9k5kjQ&#10;7QeR/n6V9heMY1HhgQ4+UtGo/Dn+lePavoi3EbZTPUZrtyTEqFOaltKTZ7uMqOlWjFdIo+eUTB/p&#10;VhGxXZ+IfBRDNJCpGOdoNcfNayWkhjdSpHrX1Lhdc0NUb060ZrzHg5604egqNDkVIGGM1kbpjoba&#10;W7uYreEFppXWNAO5JAH86+nPipPF8OfgpHo1rhJpoY7BMHBORmQ9O4D/APfVeU/AXwyfEHxCtrlh&#10;m301ftTkH+LpGPzOf+A1p/tI+JRqnjGDSYmxFpsPzAdpHwxP127fzNfP4r/acdSw/SPvP9Drg+WD&#10;l3PIADk4xj1Hf3pMVKVA6ADjrTcDrXvGCYijJHb3r6h+C1ynjb4Q3Oi3DAmETWDdThGBKH8A36V8&#10;v4BHtXsX7MWv/YPFmo6UxxHf24dQB1kjOf8A0Fm7449TXkZrSc8K5R3i018jak/ePIri2lsrme3m&#10;UrNDI0bg8cqSDx65FKld18cvDw0D4k6iUUrDehbxPct97/x4NXDIMV6NGqq1ONRdUmZyVm0WEqVf&#10;aqwapVbFdFzMsITmrSHiqaNUyk00yGi0rGpkY1WQ1YTgU73EWENTo2OtVVfFWEIHJ6DNMDY0LS5t&#10;c1az0+AZluJAoPoOpb8ACfwr2r4i6pF4M8Ew6RZHy5Z0+zRjuEA+dvxzj8aw/gZ4Ywlzr06YJJgt&#10;93TbxvYfXGPzrjfH/iU+KfE9zcoxNrEfJt88fIO+Pc5P4185V/27Hql9ilq/OXb+uzOpfu6d+rMJ&#10;JGA4PSpkuXHvVdelLX0WhzaF9LtsdKZJM0nU8VWVjmnryanlRNkh62+wbhzUiydSKA4HfArS0bw3&#10;d+Kb5LSyTDnmSQ/cjXuW/wABzXl4ilGnF1Nktzog+Z2ZU0TRL3xXqaWNkgeRvmdicLGoI+ZvbkfW&#10;vZEi0b4R+GHlciWdvvN0e5lxkDvgfoPr1dM+ifCTw4MAyTSngE/vLqQD8cD9BXhfijxHd+KdXlvr&#10;1izHiNFbCxr/AHB7D9a+Vbnj5dqa/H+v68u6yprzI/Fviu+8Waq17euAwBWKJRxCp/hHr7k9axdK&#10;51SAjjB5FJMMEkU7R13alGfQ17NKMY2jFaHPU+F3PVNHbEQJ9K0i2aytKbEX0FaAatai95ny0rXJ&#10;g/FLuNQ7uBTgaxsZ2JMmlBqPNOzilYLDjRkU3OaKQWJImAcHsOTX5yfEXV/7V+IviW73BvMvZAG9&#10;hgD+tfoXrt+NL8P6tedPItZHz7hTivzInuGupnnbrNI0hPrkk/1reGkJP0O/BRvO5HetvcntUERw&#10;QalkUPx3pYogKwZ9HAswjK5q5F2qCFOKuRx8CpNi1AcEE1qW+Mc1nQL0rTt48gUwsXImAHFWonbg&#10;VXiix0q5DHg80ATorPirkMWCM0yEAAcVaQjNOxk2WI15GKtDnFVomAqwnPFUtBEqj5vapgRtqFQQ&#10;PU1IOBUsBpbLUkjHGRSHnpUM0uzigCtMxJwaRVy3pSgmRs1NGoHbrxVRRnJ6HnPxfufLsLOAfxtu&#10;rzFGIzjpXcfF+683xBDbg5EUfI9DXGwpnjFbmMVcmgTPOccVqW8IZVLfKo/iqpaJzgHHrWrbW0e8&#10;Esdvc54poHoWtOtWcgCPeRzuPaugskCzKGYOe5xVAvGQiW8ZCY+ZweX+tb2h6Y8myWcED+Ee1axR&#10;kzQtLRJ2SRk5X7q9q1o4CQc9D2xTra3wPlHSr9tEzn7vOK1It1KEenhnBboOTitqwOMYGVHQVFeA&#10;QRiNcbzWjodkJ4ipG7g1K3E1eLbPMtU+IrwXjxqv3Seg/wDrVT/4WTMe3+fyrTv/AIUXM93LIMgF&#10;vbH86rj4RXDden1H+Nd6U0fPylG7K6/Eef0I/H/61O/4WJOeoJ/z9KtJ8IZh3A/L/GrMfwhlP8X6&#10;D/GnaZneJTT4hzDBx+v/ANarh+Jc21cDp/n0qwvwilA+9+g/xo/4VBPLwrY59v8AGnyzsPmR7h8I&#10;/Eg1hYm3ZYj0r3ZH/cAeteI/CPwZJoUEKup3DvXtwUhY/pXlYjSyZtS1kKy5GPaszU7IXMTKRxjm&#10;tXHeoplG09q5Yyszsa0PBfH/AMOYr92kKBsEnkGsTw94Mhs2A8sAfSvXvF9xBFA4ZxmuJ024WSfC&#10;4I9RXYtzOxct/D8KAcY+laUOiQcZwVqeMbkHSplYrVtkkEWlwwTowA9Dj0rW/seEtkKOapFyx4B5&#10;4rX06YywDPLLxWkKko6JnLiIKykQDRo/QU4aNH2Aq+CfSnhjnpVOrPucOiKUejxntip10eMVZDkH&#10;ipFmrNzm+o9Cr/ZEeKkTSIj71P52acs5rNzn3FYaNGiK/dBoGixZ+4KsJdAd/wA6nFzgA/rWLnUX&#10;UqyZSbRIwOQMelVJtIiHYVqy3RPXj61UlmHUsMfWrhOfVi06Gc2lRegqrLpMZB4Bregsbq9yLe2m&#10;mIGTsjJxV8eA9elIxYFQefmlRf61bxUafxzS9WaRo1KnwRb+TOf0eySFgNoFdvYcoo9vWn6d8Mr8&#10;MDcXUMAxnCguQfTtXTWXgqO1IEt08uB0Vdv+NeLi8dQm9JXO+ll+Jl9i3rZGPjp3qjfwhlOQCPri&#10;u5Gg2CgAx7yP7zH/ABq3BYW9uQY4I1PqAM15P12MXdJnoRyqrL4pJfifH/xe8IXOqlorW1luJJPu&#10;JCm4k+nFc98JPhH4/jfd/wAI1eQwCQqXuSkGPwdg2Pwr7oIxjGKjnuIraMyTSJEg6u52gfnXtLiW&#10;tGEYQpq601bf4Kxcckp68838rL/M868KeB9Yt7aH7aIrZ+hQvvP5iuqj8LqG+a5yO4VAP61xviL9&#10;p/4XeGLv7Le+MbFrnH+rtFkuT1wRmNWGfaucuf2uPC1w4GkWt1qcW7AlceQrD1GQT+YFcawmbY6T&#10;nTouz/u2X3s5auHyfCK9aab9W/wR7FHoFog2sjSE92Y1agsbe0O6OIL7jrXi8f7RMWoY8q3S0Hpu&#10;Ln9QKtRfFM3zo/2x8jkDGBx7AVnLKMev4qt/XkeXU4lyfBy/dU22uvKl+L1PZ1YM3Sn1h+GfE9n4&#10;js/Ot5B5i/LLHzlG9P8A69bW8ehrwZwlTk4zVmj7vD4iliqUa9GSlGSumv6/pik4qreQi+tzFudA&#10;3BKnBxS39/b2FrJPcSrDDGMtI3QV5P4g+I1tcXzyhyka/KgxyB69Op6114XCVcTL92tup4Od51hc&#10;qpqFf3nP7PVrq/T838zuJvCLDmK5VjngFcVmz6JfQ5ZoNw/vIQ36DmvPbj43y6cNsdwzgdN4z/Na&#10;Yv7UMVoCLjTBc453RSlD+W09+9fQwyvNLXjDm/r5HxlPE5HjdlOk/vX6/odFqFyI2KtlSDgg+vpW&#10;Jc3i569607T9pzwDqUJTVbmXTjj5lubZ3X1OCinj64rY07TPh/8AEO3aTRdQt5XYby1lckOmemYy&#10;ePoVq/aVcHpjKMoedro9ehlkJpfVq8Z/gzjBfrjg9emRVG/1RPtGOCoArpNY+BmqxxzSaZr8Uzkk&#10;pb3VttB9AXUn88V494w8G/FPQZp7g+FpL2zjH+usbiKYkDvsB39+m2u+OJwko81Oqm+2qf4pHRDB&#10;YilP34P8zuV1KP1AqZNRj7Nk9q+YL7433ulXklrfWs1lcRsUeK4QxsCOowRmrVp8dpBh3QgYyM//&#10;AKq3jOE9EzSV46s+q9Ou40wzN82O1dHZ3qOAA3SvkJP2hCg3FSpHUH1/Kuo8EftApq+ofZ3cxsxG&#10;CR+nSsK1GElfmMLybPqqJw44OaSaIMpFYnhrVV1G0SRTnIroOteJUi6crG2559498NJq2nSpsycH&#10;rXwH8bvh9f8Ah/WJLy2RtpJyEH/16/TK8tBMhBUEHrXkvxD+F9t4it5VMYyc9R/9evYwteM48kmY&#10;STi+ZH5waB4o8RJeJbQ3DoCcYIr6q+FvhDXdZs45ZNzZA5OP8ay774HR6DriTiJfLDjJ/wAmvqL4&#10;W6db2mlRRoqjgcg101FGknNq43LmtY4yH4Xamq5LZ9sf/Xp5+GGo46j/AD+Ne9JZIOgzTvsS+gFe&#10;X9ft9lfiP2bPn9vhhqR7qPxH+NIfhlqqjiQfTj/GvoH7Enp+tBslH8P60/r/APdX4i9kzwFfhtqw&#10;H3wPy/xqVPhzq46SgH2A/wAa95FmvcfrTvsaHtSeO/ur8R+zZ4QPh7ra4In/ADAqVPAmvbsicZx/&#10;dU17n9iUdFFIbJccj9an68v5UHs2eIjwNr4P/H1/44v+NB8EeIOn2vb/AMAX/GvbxYr/AHaUWKf3&#10;efxpfXV/Kh8jPDh4D8RMf+P0n/dRf8aVvh74gcfNduR/uCvcTYoe1AsUHal9dX8iHyvueG/8Kz1p&#10;ut5IP+ACkPwr1WQYe9kx/u//AF690+xJ6UfY0HYflS+ur+RC5H3PCT8HLuTHmXLkfT/69egeEfCD&#10;6FBGnJ2jkmu3FsvsfwqRYADxWc8XzKyil8ilB9WEAIj5BBp5G5acBgHJpM151zZGbqVoJoyuOowa&#10;+Xf2iPhw+rWcs0YOVGRgc19ZvGHx2rlPFnh2PVbKWJlBJGK9PB11CXLLZmFSPVHwn8GviZd+AdeG&#10;nXrERb8EccduOK+6PBnieHWLGKWOQOjgEEEGviT47fDKbQ9QlvraLbtJbAPX9a2f2fPjYdIu4dLv&#10;5D5JO1SxPB49BXpYiimrdAjLmVz70Rt6Y75pwFc/4c8RQalaRlJAwIyDnrXQLICB7ivm6kJU3Zmy&#10;aaFFLt5oBFOyMVkXYbt5oK5pxI+lN3CgVhpWmslSb1prSCqTJISnPSmlM09pQO9RNcrjrirVxXGM&#10;vbFMZPala6X1z+FRtdrjr+lapMm4u32ppWo2vEx96mfbEz96tFGQrk+AOvFIcEVWN+g6sPxqJtTR&#10;e4pqEmF0Wz096UMMAMPzrOfV4xnLAVVm1+CP70oHua1VKb6E3RqXFqkysCM5rjvEXge11MMGhDZ7&#10;nOa6LT/EEF3II0kVjWu8YljzjrWkalTDyE0pHzL4u+DtlDK0yW/I5xg/41U8KQWXh+9AjZY2B5Tv&#10;XvvijTlks5TsGcetfE/xp1zUfCXiF7y3LeWT8yDpXs08Q3DnRjy62Z9cWFxbapbBowA2MFR9Kqxf&#10;afD9/wDb9MuHs7gDBKHIIHYg8Eexr5++FHxli1COJhJsfjKH1r37T9Rg1q1WWMjJ+8KuNpJ9U+g9&#10;U9Nz0Xwx8XbHU4xaa5EtrIV2GXG6KQ9DkY+X+XvVbxZ8D9K1eM3WiMljKwLmIZaKUnkY5+X8OK8v&#10;1Kz2MWVflJxkdqveGPHeq+E5gtpL5trnc9pLjY59v7v4frXmzwM6Eva4KXK+3R/1/Vj0oYyNWPs8&#10;VHmXfqjnNf8ACVzoF6bbUbU20+MgNggj2YcEfjWPJpcDH7ufQ4NfSuieNfD3xJsf7MvoVS5lHzWM&#10;5JyR/dfAyfpg1xvi/wCCN1aSSXWhObuIn/jzcgOg9mJ+b8efrWtLM3z+yxS5Jfg/6+7zIqYF8vtM&#10;O+eP4/d/XoeKtpEORheR0q1bu9ngKeB7VvRaQ4kdJImSRCVZGGCpHrVe708IAccHuK9e/NqeZsOs&#10;vFM1u6ggYz3xXe+HPFok27mH6V5VPEqE54ApLLVJNPcMpG3OfwrnqUozVpGkZWPo63v1ukV0IJxz&#10;61djmyAM15V4W8XhsDep7HFekadexXsQIbnFfP16Dp6rY7qdW3us01bnFTo2GBHSqSP25yKnRzXn&#10;yide5eeMSgf0rG1PSt+WA5rSSRlHympVHmja3XrWcZSpu5zyg1qjh5IjE5BGOaYrGN8j8a6fUtJE&#10;mWUc1zs8BjYhhjnFevTqxqIWjJlYOMjmgjvVaJ2gbaOh4q3246VTVmc8o8rI2pAOM044NN6UzMVT&#10;g5qZH3YPeoAMkGnBipz2qWiZK6JyMGmlivzKSGHII4OaimuxGMkE+wNVpdQVlwEPPvSUWyVTk9kd&#10;3pV/D4l06S1ulDSqMOO5/wBofjXD6vbT6RqEkEoxjlWPRl7N+NXNPnktLiK5icrIOcY+97H612F9&#10;Z23irTUkCgyJyvPKtjBFedf6nUuvgf4M9uEo4yHK9akfxX+Z5s907DAAHvVeRVbO4ZJ7Vq3Oj7HZ&#10;dvlSKcMp7kVnSwvE2HXB9a9eMk1ocMJR+yY2oaTHcIflyTxivJfiH8K7bWbeUrGA+D19fzr24jj0&#10;qtc2aTryPzq0+5pY/OH4mfCC40m5Z0jKkZbK/wD668oiubnTLry5cjaccmv048ZfD+21q2kWSEE4&#10;PzV8nfFv4GS2kjzQxnb2wKmUeqNIy6M8s8NeL2t5kbccDrzmvZfC3jZJkUiXI/z7V8zajp934fuS&#10;kyMAprd8O+J3triPk8nHtj8q2o1nHR7EVKakrn2dofiZJgmHzxg4Feo/DPxauj+MNLu5HCxNJ5Mp&#10;7BH+U/kcH8K+PPDXjQxso345r1jw94tFwq/Pk9hz1r0ZxjUg6cuuh56bpyU10Prf4+aIQdN1iNTt&#10;wbaQjp/eX/2avHyePX6V7ppV2vxX+CUcikTXpttpI5PnxHHX1JX/AMerwaKVZVO0/UeleXlsn7J0&#10;ZbwbXyO7HxXtFVjtJXELndTxJ0pjjnpUbErmvVsecaFlLsY88/z/AM8V7v8ABeX7d4NvLSTDKs7r&#10;t9mUHn8zXzwtwYyGBx617N+zxqZmbW7YqBxFJnPH8S/0rgzRqWBa6pp/iduXXWKj2d1+B5FdRvbT&#10;yQuu143ZGHoQSCKiMrHqeK0vF8Udn4x121TIEV7Lwfds5/WsomuynPmgpR6pHJOHLJxfQf5lOVyO&#10;TUWQcVSn1ApIcfdHXNEpKK1FGLk9DWE3vThdgY5wex9KzWug0YYdxVUXJPU8AgmqC3Q9z/Z9i8+8&#10;1i62E7I4olftySWH6CuK8eXpvvHGuOBhVumTGc/dwv8ASvR/2d7YQeEtUvDndJdFSD0wqDkfma8b&#10;NwLq9uJ8ECWR3AJyRk5wa8fD+/ja0+1kenW93CUo97slEIdazL/TFkzxkmtuIqRRLErjivZPLPON&#10;a8NLMrHZ+leZ+JPBKyh/k6+1fQVxag5B6Guf1TRUlQ4H5VVx7HyP4g8GyWLs0YOBXLuZLZtsgKn1&#10;r6l1/wAKpKGO0n65ryvxP4FVy7KpB9jTsUmedW940eCGyK17TUhNhX71j6ppU+nMQQSgqnBdbSMN&#10;gijmaK0Z1dxaxzg461kXFiYyflpltqrBuWrViu47kAP1rdTuJowmGw55/OlFxInRgR6Gta604N8y&#10;AGsqaBom5GK6ITlDWLIaT3JEvFzh+Pep8hhkcis09egNWLFidy9uor1MPiZTkoTMJ00ldFgimtUl&#10;MkHHFeoc5GRk01qeaRxkUAR55ppFO24OaQjNMY3PNIwpeh5oIBFIRn3NsVYsgyp61VYrnGQTWyen&#10;tVeW0jl5K7T7V5lbCcz5qZvCpbRmYcYphI61alsWQEqd3tVRcK4DHHPNebOlOm7SRupJ7CHI7H60&#10;hPHp9a1kRFQbMEEd6ja2ic5ZPxrueClbSSMvarqjM5bgAmrVta+XhmHzdhVpYY4+UUZ6UrPsGT0H&#10;c10UsLGm+eepEqnNpEgvGKwNnq3FZqytFyp596murjzn4+6PWq7dfauDEVeepzQexrCNlZgzFzk9&#10;T1pp5paQ1yX6mo2kOaWkIzTKsNpCKWimA2ilIptAxaKaSaKAPulFx0H51IFPekyadmvlD7IRhjpS&#10;HgUFgOtRu/HFGw7ATnNMLDFMMhJ64qJ3yfalcqwrvioHlHvSSOBUJy5woLH0FG47A75NR8t0Fbuj&#10;+Eb/AFkjZFsQ8bnBr0Tw58Jo4Ssl0RI49AQK6Y0W9ZOxzVcXTp9TzPR/Ct9rcgEUJ2H+Juleq+FP&#10;hXb2YSScCSX16V6DpHhaG0VQsY49M10tvYLEoOB9Kcq0KWkNzxK2LnU02MfTPD8VuFAjGB7VpoPJ&#10;YhMAD2q7I4jjOMZPFUjnOTXI5yqO8jlhHm1Y4yMzZJyKQnNN3UZosa2HAnOQcEVdtr3cQsnX+9VD&#10;dSE5FTKKktSZQU1Zm7RVGyuyxEbnPoTV3vXJKPK7M4JQ5XZi0lLRUkhRSGgZo1AWiikJxRsMMc0Y&#10;5o3CgmmAN0oFITmkzigQpFNJxRuzSE5pgLuFaXh66+z3yofuyDafr2rLpVYq6sDgggg1E4KcXFmt&#10;KbpVIzXQ1/E9r5N6Jh92Uc/UVj11WqoNU0QSoPmCiUD+YrkycsSO5rDCz5ocr6aHXj4KFbmjtLUC&#10;MUmaUmmE812nnXFJpM0Uw5pgO3c0h4pppCadhAWp0WHlRT3YD9ajJzVjTAH1K1UjdmVePxolpFsq&#10;C5pJdzpvGkgXToY8Z3SZH4A/41wt1aCRSBx1rsfG8u1LSP1LNn6YH9a5Utk1z4G8aKa8z0Myd8TL&#10;5fkc3e6SsgPy5NclrPhRLkH93u/mK9MkjV/b6VRudPV1OMfjX0FDFypvc4FJo8E1bwlPYOxiQsvu&#10;aw2R4G2uMHPTvXvd9oiSA/Lk9K5i78Bf25fQ2cSjzZ3EakgnGe/4V7McRSqRvN2PQpYmV0nqeifs&#10;/aZF4V+HF/4gvQUF4XumY5J8mMEDjP8Avn8a+cta1qXXtYvtSuOJbyd52HH8RJ7fXH4V9G/Hu+Tw&#10;j8LLTw7p6MBcrHagKAcQoBuJ+uFH/AjXyx9oKfeG09CD/n614eWwdX2mNkvjenoj3qrStTXQu+aP&#10;Wk3ZNUvPD+30pyyk8dq9m5ki3vGcCt3wVrv/AAi/izSdWzhbW4R35x8hO1//AB0mufU8VIp+U+mP&#10;zqZRU4uMtnoVezuj6J/ae0Hz9N0bWo13eU5tZGHdWG5T+YP518+bsD6H86+nbUf8LQ/Z/EYbfera&#10;bQScnzoTx+e0fg1fLhkxyQeeg9K8jKptUpUJbwbXy6HRUV2pdydGyakWQZ71UWTvUiNzXtXMeUvq&#10;TgGrEbVQSQ1ZRjgVSZm0XkNSq3FU0cip0erIsXE5rU0TTLjWdUtLG2Uma4kEa8dM9T+AyfwrHjJO&#10;Meor2v4B+EyFuPEVzxkNBbg/+Pt/T864sZiVhaEqr36evT+vIunDnkkdL8Q9Th8C+A4NJsT5UsyC&#10;2ix1CAfO/wDT6tXhie2QO3Nb3xE8VDxd4ouLmM5tIP3Fv7oD978Tk/lXPI/btWGW4Z4eguf4pav1&#10;Y60uaWmyLANP7VEpyaeD2r1WYocDmpVOB/hUSg4rf8IeDb7xdeFLbEFvHzLcuCVT2GOre38qyqVI&#10;UYOc3ZI1inJ2QnhTw1eeKtUFra5RF5lmI4jX19/pXsVzd6T8MPD8cCDfM2dkZ+/cPgZJPOOv4VBq&#10;Wr6P8LtEjtLWBZJ25WAPh3bu75yQOP1wPbx7VdYutcvpb6+k86Z+OBgAdgAOwr5nlq5vPnl7tFbd&#10;5f1/Wu3VpRVlqzP8Ta9d+INTlu72bzpiSqjoFUfwgDsKxWbOaknkLyOT2NRD17U2lHSKskbIhm4U&#10;1NoS5vwfSoZuVNWdAwb1j2zitaXxHNV0gz0fTjiOr4cVmWcgWIVbV81vNanzEtyyKep5qFWp4bFY&#10;tEkwOaM4pm4GlzU2B6kg5FABzSKaXrUiOO+Nepf2T8IvFdzu2/6E6A+5GK/OdfljUdgAAPwr7n/a&#10;01oaV8F723OfM1C5itlAPbOT/KvhRn2llPY+labU0vN/5HsYCPxMXcc81PGcmq6jNTIcYrBnuI0Y&#10;Ogq9DWdC2MVfhepNbF+EdDWlb9BWbA4rQgYVQ2jRiIq5HyBVK3Ga0YVyBSJsTRA1bRSOtRxKAM1O&#10;vJpkE0XBq2gzzgCqiDmrsRGPeqM9iReBTtvBNKg9u1PxheaNxFbGDVa4GeanlbGcVXdtwp2JbI4x&#10;WhBDgbyMgc1Vt1BYcd6s+Jr1ND8OXd43AVCAQe56VtFGM2fPfjG+/tDxTqE27Pz7fyrPg+boRn3q&#10;AkzyNIWyzsWOfercEIJHofSqY1ojQto4SVwvmZGSM961Y1eQhSoiUdMc1nWKqTtHyAd+5rbtYQHU&#10;Ih5/jbrQhWNfSNOXcDjBPqc5rs7C0ENuqglj79qxtHgVYx3aumsouFU10rYyaJoocgAcVoWlvsBc&#10;5wBUtra4GeOmakyZGCgfJ3o3ZG+hnSQma43OPpXW+GbUKBjg1jx22ZegIrrfD0AC5x0qktUKq7U2&#10;aA0yIgEjDdyM0n9mRd1zWn5YpPLr0eZnzD1M8abCP4cVINPiA6Vd8vIoCEH2o5n3CyKgsox0FWrC&#10;wjaTBUeop+32qxafLIKVw0O28P2aRLHxk+tdBKgAU8dK5bS9UEAXJ4HFdFHeC6VSOmK8LERlz3Z1&#10;0dySqt6SqMfarm3pVa9j3xsP5VhF6nY9tD57+LvixtLeRc8n0rM8A6ob6JZGbLGqP7QlqYZZHC8D&#10;nceBWJ8MNWRYEDMAVAzzXWvj1Mr6Hu9qd0QNTxgMax7XU4VhXLjGPUVr6ZbXl+5FpZ3N2R1EELPj&#10;64HFbN2V2Slc0IrTKZ4q5p8IjnCngNxz0rZ0jwlrN2hUaXcRMB/y8L5YP0zW1D8MdakZWMlnF3G5&#10;3yD+C1y1MVQhpKaXz/yuafV6tRWUWY/2PIBAFQva4PbNd9D8OpigEmoBTjkJDkZ+pNX4vAul2w33&#10;UryhRyXfYv14rznmVGOzv6JmEcsxMt429Wv+CeXPbsBxt/OqjybX2/xeleti18J6ed5kssgcb59/&#10;6Emqdz8SvDeihIoQ8qgEj7NCAF/PFXHH1Ju1KjKX4D/s+EP4taK/E89stG1PUQptrKeUNwrbcA/i&#10;ePzrWtvAWvzMu+0EKN1Z5V4/Imti4+NlgpH2fT55BjJ811T+W6s9/jJf38ipY6ZGHzjAZpifTAAH&#10;9a0c8xn8NJRXm/8Agh7LL4fFVcn5L/gGjafC26dQZ7+KFs/djj38fmK1LL4YWUQzPdzTsT2AQH2x&#10;XOWer+PNYcrHDPbr1DS2yxDB/wB4Zq63w/8AEWqlRqetIUznCs8nP04HrXDUlXjpWxEY+mv5L9Tt&#10;pwoPWjh5S9dPzZ0k3hPw1pqLJcQxooI+aaduvpyaT/hKfDOkySxRTQxOGwywwk5P4DFZdl8LtMsP&#10;3l9eSXIByc4iXp3wc/rVmKXwX4dO+Oax3qeiOJmBwecZJFcLVOppzzqPyWn43/I7V7Sl73JCn67/&#10;AIWJ2+INvdO6abYXWouuNpRCin8T0/KrCap4hujtj0aGxB6PcXQbH1VR/Wsa6+LukxL/AKPb3ExH&#10;TO1FP45J/Sse9+LdzOhW1tYbbII3M/mH27CtY4GtL4KFv8T/AOCvyMpY2lH469/8Kt+j/M7n+zNZ&#10;mnDy6ysUXeK3tVH/AI8xJq1NaW8CCS7nd8AAtLKQD/wEED9K8iuvG2r6iuybUXKH+GMKn8hVKC5R&#10;HyzZJ7k810LK6r+OSXov+GOWWaUo6Qg3/ib/AOCezjX9OhTEcoYAkYQGq8vibP8Aq4PoWb+lcbo9&#10;yJYhhgfpWsBk84J9cVxywkIOz1M3mVeS92y9P+CM1rX9UaCRYLnyDg/6tBkfnXwv+014E1XxDetf&#10;zXNxeTof+WshfgZwBk4Ffc0sQfr+lcb4o8F2uswyLJEGJ+tfR5ViaWEk7xVn5HlV51a2spNn5x+A&#10;/AN3fa1FHPCeTjB6D9fevsTwB8C430+J5zj5RjGeP1qJ/Adp4a1pbhEVctgcV7j4Nuo3sEUD5gAO&#10;K+rzHNK1HDxWHej6nh1qHtH7xzFn8HNOtwNxJ/A/41qQ/DTT4gAFJx6k13QAJpwUZ6V8RPMsTP4p&#10;s86WWUKnxI5PT/CKaXcJcWrmCdfuuhPH610Y1TWsf8fqsfUwr/hVsqPSk2CuOpVdV3qK78zpw+D+&#10;qJxw9SUE+0mv1Of1nSLnxAym/uWuAvQEbQPwGBWDcfDSxn6gj6Z4/Wu/2j60mwela08XVpK1N2Xk&#10;c9TKqNao6tRtye7bbb+bZ5fdfB2xn+65U464P+NZV18CLaUZEmT9Dx+tey7R6UFQOwrtjm+MhtNm&#10;1PLqdP4T5+vPgFbyZyxI/H/GsWb9nS2kcN0YHIIzlfp81fR9wEY42D8qreQhH3QPpXas6xcl78rn&#10;tUqCjE8m8L+GPF/guFINH8S3ltbooURS4mQAHIAWTIH4Yru9K+I/ivR9sWqW1rrS7QPMX9xJnPJO&#10;AVP5Ct4W6Z6fpUF1ZRtIGKggdjXBWrUsU/31NPzsk/vVmeph61WhL3Zu3r+hqR+LtG8U6a1vr2li&#10;OKVdr293GJ42B7dOnTtXJ337Nnwn8XPPcQaFBDcy5bzLKeWLaTgZ2btvYcbcVq+SnYY9gcCka3Ru&#10;qg1531dQd6MnH5npfXZS/jQUvlqecal+w/oZmkfTtalgiJOyG4g34GOm4MP5Vz9t+yJe6BqCzwRx&#10;3WzHzxMOfwZs17naald2AxBcOi/3TyB+daVr4yu4VAnjjuD6j5DWyxGNpq11Neat/kL/AGOpunH0&#10;dzkvDmiXOiQrBPG0bKB8rKRXVIMgEDtWtb+L7WbAlheM+2GFXPL0u+w+I9x9Tg1xVsTUcuarBr0N&#10;Fhacv4VRP10OdZdw9Ko3doHB4PNdZL4fjfmKYqD0BG4VTn8O3Kg7GRx9cGphiYJ7mc8HWX2b+mp4&#10;R8T7eCw02eZmxhc1zPwi8fxXF0bMy5ZTgDOa7T44eF9Sk0C7ZLOcqFILrGSB78V8WeEfF914T8WO&#10;k7HfDMVZScEfWvqYzVWkrO6PN5XGTUlY/SiwnWeJXBLAj8Kt456V5z8L/GUPiLSIJEYFmUZAI616&#10;Mjbxwc+4r56tTdObRsncUCnAUU7HFc9zSwzbntTwox0pwFKFyalsaQzZ6Uu0+1SbaUJU8w7Ee2k2&#10;VNt+lKFo5gsQhfQUu09xipdtJtpcwWIilJsqfbRtouKxCE9qUoRUu2kIouKxFtNGypMUYp3Aixio&#10;biEOpOKtEU314qkxHlPxO8CQ+INNmBT5yp6HH9a+APih4Uu/AWvPNGrRxFj1HQ1+pN7aLPG2RkYr&#10;wD45/BqHxVps7xxjzCp7E19BhMQqkfZy36HLJOm+Y+V/A37V2o+C447e7DXVsvQ5AI9vu161o37d&#10;uguirP5sDehBb+S18j/EP4Sat4ZvZFMReLJx8hri9F8LXd/qcNrIhjV2xnBFdM6CfW39eZonF6n6&#10;JWP7cPhSc7Vu3LY5xG5/9lrR/wCGzvDJwPPl9f8AVN/8TXFfBD9mSy1LREmliijiwuSwYs1epXH7&#10;L+ipkIUUemwn+tckqNOLtKav6EufZGL/AMNmeGMcXTg/9c2/+JqCX9s/w0BxdP8A9+2/+Jq/N+y1&#10;pDHIdB/wA/41Qn/ZV0tukqj/AIAf8aao0uk19wc/kyq/7afhzJH2lz9Ub/4mqs37a+g4IWVyf9xv&#10;/iall/ZQ07J/fpj/AHD/AI1Tl/ZRsCcCdR/2zP8AjWiw8Ok19yE5rsyrP+2vo/8AC7/98t/8TVCX&#10;9tfTCx2s/wD3yf8A4mr0v7JdmT/r1+vln/Gqcv7JlqSR9oT/AL9n/GtlRWykvuRHMuxQm/bTsckA&#10;uf8AgJ/+JqhN+2jb5yu/HqFP/wATWuf2Tbb/AJ7ofrG3+NVJf2ToBytwin0EbY/nWiovpJfgHNHs&#10;Y8v7ZyHOA5/A/wDxNUZ/2yy3AWT/AD/wGtuX9k+HtOmfXY3+NQP+ypGOBOn/AHw3+NaKhP8Am/IX&#10;PDsc/J+2NLztD8+o/wDsapzftf3LA4EhPpjH/stdO37KqD/l4T/v23+NIP2VUfI+0Ln18s/40/YT&#10;/mDnh2OHuP2ttQkyFjlHfj/9msPVf2pdZuo2WNZQfcj/AAr1j/hlNMDdMpGP7jf400fsq24OfNX8&#10;EJ/rR7Cf8w/aQ7G7+zb8XNR8VS232tCpLbdxI9vQV9mWUnmQqc54r5e+F3weTwXKjJJkqcjCkV9F&#10;aTe+XborfeA615mKouMVrcuMk3oad9arNE2cYNfP3xt+EsevWU0sUZZ8E96+hIrpZOCM+xqtqenJ&#10;eQurLkEVzYes6MrS2Ccb7H5U6xpuofDrxC8kW5VDdMV7/wDCT4upcJDulHmfxqf/ANVejfG/4Ix6&#10;zbXFxAg3bc4CmvjvUNJ1L4ea0doYKjf3T09Olewv54bCi+ZWe5+glheQa7aCaAhgR8w96yNUsDA2&#10;4LlTz9K8K+D/AMZ45XjR3CSdGRmHPSvo+wvbTxBZCSErvI5TPNbxkmZtHHuSRhsHngCvRPBvxd1T&#10;QFSDUGbVLIAKochZIx7Nj5vofzri9TtEtZRztHoaZaTRMwAKn6nFKtQp148lSN0VSrToy5oOzPoa&#10;SDw38TLAyxSCaWMbfNXKSwk+qnH6jFeU+PPh9rPhWOS5H/Ew01FBa5jGCn+8uSR9Rx9K5u21FtNv&#10;kubWcwTxncrxtyDXo2gfHZLOOOLXoGkA4N7bgAnn+JOB+I/KvH+r4rA64d88P5XuvT/gfcep7bD4&#10;vSsuWXdbP1/r5nh91ceYzA556YFZ9x88TKOeOnrX0d4j+Fnhj4kW8mq6BeW1veSnc1zbHzYpDjo6&#10;A4B/I+orxLxt4B1rwNOw1C1Y2vG2+gVmgOf9rAweOhxXZQxtHEe5e0uz3/4P9aHJVwlXD+9vHujj&#10;7DVJNPn3oSuDyoNes+D/ABtuMeXwwxkV5BJFFNKSr7T6joau2t+tsQY5enTJAreNJ6xlsZympK59&#10;Q2GtLdgOGHIrXhlDjIOa+dtD+IC2s0QaYAjggYwa9d8N+LbbV0GyQbunXivGr0OVtI7KcrxR2qPU&#10;ynPQ4rOt7gOODVtJK8yUbG+5OzNnOcjuDVa+05LhdxAPpjtU6tn6d6kRscdRWabi7oznG+xy02mi&#10;OQkkn2NMPy8V09zaLMu4DFYl1aGKTtXfTrc+jOOSd9SkRTSKkYYP+FN4NdNzIjBwaU8gU44pDTAz&#10;5yWlK+hqextUnVmYZIOMCm3KkOzjpUMcrwsdjbfWtHqtDoa5o2izYVQABjpV7R9UfS7rfnMLf6xf&#10;X3/CsS0vHkl2u2QRxn1q6cjtzXLUpppxl1OROdCaknqjqfEGkLqMK3lth5NvO0/fX/GuReFJUIZc&#10;+1dB4d1v7E4tps+S5+U/3D/hSeKtKWwL3sSkwMf3ioPuH1+lcVGUqMvYz+TPSrwWJh9ZorX7S8+/&#10;9f5nISaa6n5DuGelWYrKNYxvTLe9SR3MU/3Ww3909ak4A6V6Tb2Z5sqk7WZmXmkJMrbBz6VxfiPw&#10;nHqEUkcsQcMMYI/+vXovekKA9auM2i41mtHqfGnxT/Zujv4ZbmNNq8nYuD/Wvk3xp8O77wjdSyRq&#10;zxoc7SACP1r9adV06KeJg6ht3Arwz4t/BSDxZZzeRGqSsDkkHkenFetS+r1KTTjaS6+ZMalbmv0P&#10;z50HxUVlRHIB6ZHr+VeneHvF/luq7uenX/61c/4/+DF/4OvpHWB1VSSPlbmuKi1eawZhJkMnYjFZ&#10;wcoL3zoahO3Kfpl+xP8AEtNTudZ8MzSg70W+tlbuQFWQdPTYfwNZHxQSTwf8RNZ01T5UBl8+ADnM&#10;b/MOfYkjr2r41+BHxnl+G/xO8OeI5JHMNpdKLmNcZeB/kkUZH91j+XbrX3n+2VoYTT/DnjKxdXhD&#10;Cxnki+YPG/zxNkcEZ3DP+2K8dz5MbzR2qL8Uek6anhbS3h+TOCtNaEgG7B96u+fHMNyvn2rzrQ9c&#10;juEUmXdu6Gumgk85MrJuPvxXtRdRbq55MlB7M25J0QZJGK9F/Z31bHju6tWYqlxZMFX+8VZT/LdX&#10;kWGYEbSa734Jytp/xG0iVm8tZd8DA99yHA/7621xYvmq0Zxt0OrDKNOrCXmX/jJa/YfiRqrbt32g&#10;RzdMbfkVcfofzrjPN969P/aKsvI8W2F0AFE9ntyOpKuc/oy15FJPg4rfBSUsNTa7GWLjy15rzLU0&#10;+yJzntWHLdHbk8lqs3MrNBIB6VhvI2Bk9Kqve6FSSsy9FfSBwu44PAFXAxzk9R3Pb3rKgikaRSVI&#10;APU1qjgZI6c81dG9ncira6sfTXw6f+w/gW140pw9rczggcqSWwP5V4VbsURQSdwHNe6eMHPhz4CQ&#10;2wdY5JLKC3yoyGLld35gtXgEE3HPT09K8/LvfdWp3k/wO7G6KnDtFfiai3BUVIl3nHb61QaQbOtN&#10;SQgZ617B5RpGYSe9QSqoyMcVVFwQemKVrgtQBXu7BJkPHWuT1fw4s6tgfzrsw2ahliVs5ppgeF+I&#10;vBiyiQbP0/8Ar15R4h8GSWrMYwcA9M19ZajpUc+7ggEVxOueEhMGIGfzqk0CufK0sctq+2RdvvU8&#10;N4VIw1eqeJfAO8sQCPzrzbVPDlxp0jbQSvpijbY1Uky9ZaueA54960HhhvFyuN3pXGpK8bYYFT71&#10;o22oMhHtVxmDRcu9OaEkheKoKzQPkceorcttUiuAFkUGrM3h4XCF42H+6BXZSU5v93ujKTUfiMuJ&#10;hMgYUjCrCae9mCuc9yMYqF1PpX0kHJxXPucLtfQiIxTW6VIRimsOK1DcZTSKceKQjNADcZOKYRg1&#10;JgikZTjpSEMxmmsOKeRj/GmtQA3FZN5jz2wBitG5jaWLCttbqMd6ymUq+G6jrmvNxs3ZQt8zekuo&#10;iSOgwrkU83c2Mb/0qMjFJXmKpKOibN+VPoP+2Tf38fhVd3Zjkkn8akamEYpOpOW7Y0ktkMIwKa1P&#10;xzTWHFZjG0UUUwGt0ph61IRmmkU0UmMopT1pKYwIzTO9PpCM0AJRRRQB90b6b5ijqagZz60wvmvk&#10;j7dImaYZ61HJKNvWq8k2B2FV3mz1NIEieSYe9VpLntUEk5PA59hVzRtFutauRHDESucFiDgVUIub&#10;shSlGCvLYSztZ9Rn8qFS7nsO1eneEPhiAI57tcyenb9RXR+CPh7BpUALxhpTyWI5r0uw0tYUBwPp&#10;iux8lBd2eFicY56Q2MjSvDcdsigIFwOMDFb9vYLEB3q0qhBwBTh1ya4p1pTPJbvuCgKOBilBJPX8&#10;6Dg0lc4irdSEvgHpUQYmlOGZj6mm966UrI7IqysOzik3UmM0Uyh2QRRSA4FG6gBynDAjr2rYt5vN&#10;hVuvasbOBkVa0+bbIY/4W5H1rGpG6uYVo80b9jT3UZFNxRXKcI7IpC1JjiigBQ3rQTmmkZpeg5oA&#10;KCcU3PNL9aBgTSUpxim55pokKXtSE4pu7mqAVjSUpOaaTge9ArnT+FrnzraW3bkocgH0PX+tc9f2&#10;5s7uSHoFJx9O36YqxoV39k1OEk4WT5H/AB6Ve8W23lzQ3GOHGw/Uf5/SuGK9liGukj1pfv8ABKXW&#10;Dt8v6sYJNJuppb2pN1eieTYczZ4FMPWkJxSFqaQWFNNzjrSE5phfFVYB+aveH/m1q0wM4Yn9DWaZ&#10;BWp4Ry2vRYGcKxPtxUVtKUn5M3w65q0F5oveOpD9stk7LGSPxP8A9auY3Vu+OJm/thUP3ViXH4k1&#10;zhkBpYSP7iPobY182Im/P/Il3e9IWqDzMd6a0nvXbynCOkCnrxW34F0VJtaa9K5W3XIJ/vHgfpn9&#10;K55pABnrjtXoXhxBoPhRruRcMyNOw7nj5R+WPzrjxtSVOi4x3loejgKanWUntHVnmnxgZde8QNH9&#10;+G0TylHUZPLH8+P+A14b4l8JKjNLEuD6Cvbb7/S3kkc/vHYsx9SSa5fVdPD7uMjFfTZfNUaUaL2S&#10;MpYiUqjqd2eCSh7eTy2BBqaKTjNdl4k8PLLudFCt1riJYntHKPmvRq0re9HY9ilWVRF0TDb1xT1m&#10;44NZ6TfjViJ8AZA68iuS51pH0h+yt4jDwa3obtzGyXkSn0Pyv+oX868d+Iug/wDCL+ONa00KVjiu&#10;XaIEf8s2+dcfg36Vo/A7xF/wjPxJ0iVn2Q3T/Y5TnAIk4GeegYKefTpXcftR+HhbeJNK1iNci8gM&#10;EjD+9Gcg/iGx/wABrw4/7PmLXSor/NHV8UPQ8UB5p4Y03Z0qQJ6V7hiTxMCasq3HFVUHFTopqkyW&#10;iwHOBirERJxnFVV4xVmNs4FaIzZs6FpNxr+q2mn2q7prmQRqecDPUnHYDJP0r6A+JGqxeAPANtpG&#10;nt5c0yC0hIOGCgfvH/I9fVq5j9nnwlk3XiG4QbUBtrYt/wCRG/p/31XG/EvxYfFni25njcvZW7eR&#10;b4PBVerfi2Tn0xXz9X/bsdGl9inq/Xt/XmbL93Tv1Zz8YB5H0qdKrwng1YX2r6JHGSqcU/d39KhB&#10;5x36V1fgPwHdeNLstl7fToziS5xjJ7qhIILfy/nnVrQoQdSo7JFRi5OyHeCfBV34wvgFBh09D++u&#10;SOMd1U4wW5/D+fqniLxNpfwz0ePT9PhjN2V/dW47H+/Jgg8/mT+kXivxfpnw40ePS9MjiN/sxFAu&#10;D5fT55MEHJ6+pNeJ3V9cancvc3cz3FxIctJIckn6+lfNwp1M2mqtZWpLZd/N/wBeS6s7G1RXLHcs&#10;32oXOq3st3dTPPPK2S7nP4D0HoO1QSPhW9AKahwKgu5dkeO5r6KTjSg2tkc6vJ2KLHJY+pqMthcU&#10;pNMbpXzZ3Mhnb923rVjRnCSZPrVOZsgiktZvLYYNbUviOSu/cZ6LaXQ8oc1ejnB6GuNtNR+UDJrY&#10;tr3cO9ek4pnzbOiSWplYnvWRDcZHWrkcvvWEoWEX1fFSq2aqRvmp1audoRMDinA59qjGaljUkj1r&#10;J6Ba58vftu68CfCuiK3IEl46j8FU/qa+UJTuYkdjXr/7U3iX/hIfjDq6qSYdORLGMn/ZGWx+J/Sv&#10;HSwxgdO9VPRKPkfRYKHLTT7kkT7hVpOlUk64FWY3IrA9NIvRE1eg61nxPkDtV2BvekarY04VzitO&#10;2QEZrLtnwRWpanLcdDQM07YgVfjlAAzWfCuT7Vejh4BpiLscgI74qQPioEJxipUGetMlotRHJ61f&#10;hXiqMCc8VfhOMCqRjInUkfSh5eMU12wv+FRkgpnvWiM2yG4YDPrUKcg0ydyCc1EshXHvSsK1zVsY&#10;wZF+tcb8fdZFlpNjpMbfPMd8i+3aux0uQtIM8AZOT0rw74s67/wkPjWZ1bMdughX8K1Wxg1eSRyc&#10;TEnpitK1UkrmqEShWx61p2+VIHf3qOpvY1rKEbuQM+ldNpViZ2RjwAelYeixB3+bn3Ndrp0flMuF&#10;4NbQVyGmbNhaBVAAGa6KxtMspIqlp1uGwccmuhhh8qENjmt0Yy0QjjAWIfeq/wDYRb2y5HLc0yzs&#10;zI/nEfMK0bstMcHsABWkVZXMVe5TtrcBgMd66vRYAqVkWdt1OM4xn2re0whSw9KqCvI58TK0GjTj&#10;h8z+VWV09j/DSacVkfC/MwPQc811kOg6pOoMel3b/SBv8K1qVY0/ia++x4UYuXwq5yb2LKPu/jVZ&#10;osNivTbb4c63exkeRHbjAIMz4J/IH9aki+Cd9PKxub+1jjI/5ZKWOffIFcUsxwsfiqL8zqjg8RPa&#10;DPKwAWx79TU0HEg9fSvZYfghpEaA3F/eyELg7WVR+Hy1ft/BvgvQDGtw1o8iKf8Aj8nViw9SpOD+&#10;Vcss5w+1NOT8kdMctrfbaXqzwjUrp4E/dkliegOT+Vd94Qsr6806F0tLiRSOGETEH8cV3F/4s8C+&#10;HI1mB07MQLI1pArkfQqMA07Rvi1out26y2UF0I/Ro1X/ANmrgr42vWfNToP5/wBI6qeFpU9J1V8i&#10;pbeGNRuAh+zmIN3l+XH1q1/wgd3NhZJoFXPJUkkfTirU/jiY4MFqg9TIxPH4VSuPF+oyINpihAPP&#10;lr2/GuG+Mlqkkb/7LHq2cn4x/Zh0Tx4jrq2q38W7gGy8tDj/AIErVz2mfAb4M/B8Z1jxFHCJcbD4&#10;g1qKIDH937npXO/HrXfEf9gXDWetajAWVv8Aj2unjH/jpFfmT4otNQ1zWJraZrieQSNlrglmznqc&#10;5/Oun6viJa1K2/ZEqvQXw0/vP1k1L4/fs8+D41C+IvCVwc48vTBFeMCPXyw2Pxrlrz/goj8KLF2i&#10;tINauwjbA0FrEiEDuN0o/kK/PDwn+zvrWuRpIltM+c8KjYx+Ar0rSP2JPG+qyRpb6DqGJCAJJo2i&#10;QcZ+8wAx71LwNNK9WTfq7FLFyelNfcj6Y17/AIKQaUfMXRtBVRn5H1C4Byv+0qng/RjXPXf/AAUM&#10;1S9jdY4NNswxwGhiJZfxZyP0ritF/wCCZnjO/WGS81bSdJifBeN7iSSVRnnhY8Z/GvWPDn/BL7wL&#10;b2q/294o16+mycjT5IraIDsMFHb9ax58FR2Sf4l2xVTq1+Bxtt+2hd6sZnuNauEOBnypRGmPwOBW&#10;xpHxs1bxrJnSdO1nxDKBgmzglusA9MkE4B9TXunhn9nT4GfDCAxx+HtEvLlBgyasFvrgkDkASbiD&#10;7AD6Vu3Pxh0DwpbtY6D4V1GSKJdkS2Nilvb9OMZIIGf9mvcw2YOVNQw2F5mutkl+n5nmV8JTUnKv&#10;Xsn0u2eb+FvCnxC8VQK/9hNokTDOdYcwHr02Dc36V3ei/ArUbja2v6wiHn93pgJ+nzSD6/w1wHiH&#10;4/fFe8mlXQ/C+laXbEfI13HNPIv5Mq/pXjnim1+NvjK5aW98Ya/bKwwYNNu3s4sf7sQWu72OaV95&#10;U6S8rN/mzk58tpa2lN+eh9bT6B8Nvh4UOu63p9u5yw/tvUIl3ADn5WKg4+hrmdd/au+D/gRzFY6h&#10;b377tpGiQI6nA678qp+oJr4svP2Z/Eeq3LXF817d3DEsZZnZ2JPUksCc/jTU/ZY1rH+pn655z/hT&#10;WSQqPmxVdz8uZJfn+g/7TjT0oU1H5XZ9O69+3zoRVl0PSnzwRJqMij6/KjH/ANCrkNV/bZ1LVV2i&#10;4t7BSCCLRdpH/AixP8q8XX9lXWm/5ZzAenOP/Qaev7Kms7sGOX9f8K9GjlmX0F7tOLfm7/m/0OWp&#10;mGIq35qj+Wn5HoN1+00NRwLvUZ7oD/ntOXH5FuKrf8NB6cuQGjXjrkf41xLfspauBjy5v1/woj/Z&#10;T1nOPLc/Un/CvTSoxVoqK+44W+Z3bZ2h/aI09WJDx/8AfQ/xpP8Aho2xHO+L8W/+vXJr+yfq5/5Y&#10;t+Z/+JqUfsmalwWjI+pP+FJul/d+9f5i07nXxftI6fkZeIfQj/4qkl/aXsknQwzRA5AOWHT8DXNR&#10;/sl6gBnAH0P/ANaif9k2/Kn93u+hOf8A0GpfsXty/eC5UfU3wt8YReJbBJY5Q+8Z+U8fzr1CI5Qf&#10;Svnn4L+Fr/wZDBaTpIoQ4O4HGPyr6FszujB7YFfFZnTVOrePU66buiTFUdRZUiYt0ArRrO1aEyWs&#10;oBwSMV5NPWSuaNaHz78WPGttp9/HErBGznrXY/CzxML+yjO7Ocd6+af2hkvbHxXFM7N5SttOM13n&#10;wO8SlkjiZz2Zef8A69foFXDqeF9muiOH4tT6yguQ681YDZHFc/p935sKNnqM1pRXOO9fBzpOLIlT&#10;a1RoZpwaoYplYcmpMg9CK57WM7MdupaYeKaXoKSZISKgmnHbNNdie9VnY5q4xudMIW1Y7OTzRx7V&#10;F5nNLvraxvck78UyYZXNJ5g96Vmypos7lJ6lcCgigNyaM5rQ3uNNMI61KcZpMZqrgQqxV61rSTzE&#10;FZhTJq1aPsPNRUXMtBp6mulxNEfkldP91quRa3dJgEo4/wBoVRTlQaAMk8V58qcZbo641akPhk0a&#10;T+KIoY2FxBI3HIjAbP4GvLfGGlfA3xJLKniaw8PaVeuQWub6FLCYkntN8pJ+jGu8niEkbAgGvBf2&#10;hvh3F4j0G4lEIkbYdwA5x+ArpwuFp1JNKTi/JmssdVS95KS80en+APgv4R0m0N54R8QXN7ZSsXRk&#10;vI7qHr0BUdOPWu/j0C5hTAlSVQOOTn/P41+TPhTxfr3wy1yW20/Vb/SXjbb/AKJcvCGGeB8pGfpX&#10;2H8Kv2xAbCG01u/iuJ1AUyXJG4/VtwJ/Gta+DxKWlTmXn/mXGthamsoW9D6feznjOGif6gcVEDg4&#10;PB9DXKaR+0R4Yv4wZLlFP/TKRGH6tXT2HxG8J6yARqlnESM7Z3VD+ea82Ua8Pih92v5FqjQqfw6i&#10;+ehNn2NODVfgtdP1KMS2d0kyH+KGQOv6UyXRpwTsdWGejHBrJVYPR6ClhK0dUr+hUBqQGqly89o2&#10;HtZzxncke4fmKz28V6dG+x7qNX/uswB/I1uqcp6x1OV3i7SVjcoxWMvijTmGRcoeM8EVKPEdgcYu&#10;EP8AwIf40nSmuguZdzVxRtrMHiOw/wCfhf8AvoUo8QWJ/wCW649cij2c+wc6NMCjFZn/AAkVh/z8&#10;L+YoPiOxHPnr+Ypezn2Yc0TTxntQV9qy/wDhJrAf8vCD/gQ/xpD4r04D/j5TP+8P8aPZz7C5l3NM&#10;r7UbOKxn8YaYOtyn/fQ/xqJvG2lL1u4x9XX/ABqvZVOwcyN3aaaRgZIrnJviJokQO69hOOuZV/xr&#10;m9Y+OXhjTp0t21K1EsjBVUzp1P8AwKqVGp2IckeilQwx0zWff2CXEZV13D3qPw/rMetWSzxkEHjI&#10;NajL+NHvU5W7CaTR4n4/+D+meIkcvbpv9cD/AAr528VfAa38O3n22ABPKO7p/wDWr7ou7ZZFY45x&#10;XiHx4uI9F8MXsuz5ynBx0r6HCYl1fcmcso8jui38D/G9pf6SlrvSOaIbGTIyMfjXs+UuEDrgjFfm&#10;b8PPizc+G/F32mK4PktJhl3HkfnX398NfHtn4u0mG4hnVyyjcAehrixdK754m60Wp1UigHoKYUUj&#10;pVq6iB+ZeR6iqgfnFcUXdCsNMKk8qKja1UnoPwq0pHelOBVczQrFR7RSOgqBrJc9BWicEUwrVKbD&#10;lMx7NfSq0lip5wK1zg9qhdPSt41GibIxZNPU/wAIqE6ah/hrbZKbsHpWyrSRPIYbacg6KPypBpyE&#10;9AK2mj44AqJouc961VaXcOUrJpcTRfdyfTFUJtOETH5B+NbYJUZ6H2qCcGU5NTGpJPcTiZUVqqnI&#10;XFXYFKjrTvK+b2p4XFaSlzbjSJUmZSGzyK1LW8Eq7Secc4rLSIke1AjaJt6kjFcs4qRRe1LTkvIG&#10;UqGBHQivmn47fBSHVbae4t4fnwWbavP8q+m7S7EyYPB7+tQappUV9EysoZSO4p0KzovllsOUb6o/&#10;J3VLO/8AA+sEfNHtf5TyB+Ner+Cf2jZNBt0+0TFZF7nof1r2n4+fAOPV7ea7tLf5wCx2D/61fDHj&#10;XwZqvh24lheF2Ck84PT8q9f+9FgnGXus+kda/amh1CYMXUnHOOn/AKFWdD+0jBGc71B9j/8AXr4+&#10;ka5iJzvU56YNXdE0++1u7WCBmLHqTninefcfs4n1m/7SsXP7zk/7WP61XuP2jopkwZc8dC//ANlX&#10;jD/AnxKlgt4lpcywsM7gjYx+VZ7fCbXBgNbXAPX7h/wq7VCbQZ794b/av1HwbqCXek6i9uwcO8Qc&#10;+VLjs6bsMK+nvhT+3x4D+IUcOheOltdDvbkFJLm4C/2bJ6Bi7Epn/aBHH3hX5vn4T60D/wAe1wfq&#10;p/wprfCfWsEG1mwRjlG/wrhxGCjidZrXutzso4l0NIvTt0P1I+J/7OJ8Q6f/AG38ONRtDJcDzls7&#10;ifdazIRkeTIgO3PbOV56ivi/xj8R9c8Aa1JpXiPSrvQtRTLfZ72Joi6A43LuPzL6MuQfWsz4F/F7&#10;4tfAG5SPRbmbVdCA2toWr+bLaKuckxKCPKbryvHqDX3DpvjP4TftjeGG0XxXoMdjq6p5SW2rxxx3&#10;cLkctaTck8/3SD6r2rj9pjMF/FXPDv1Xr/XzOr2eGxXwe7Lt0Pgy7+Pu9Mq6gEcMD3/Ouz+D37S9&#10;w/iGKymlwAR8wJwR+dXfjv8A8E2PE3gV7zVvAl3P4s8PoAVsZcvqiZ6/KiBZQPVcN/s14B4T8A6t&#10;4b8SxG6s7i2lifZJHJEysjZxggjIPsa3cljKfPSlqv6szmcJYaXJUR+tfhLXBrGk21yHyJEBBrpI&#10;5ffNeA/BLxmE0O2srr5JEUAMele02uqRSggOp+hFcNSm9zVM3kfNTq2eByazIZw3RhV+zmG78K4Z&#10;xsNvS5fiX5eagurNZAcDmp1kBxg1JjOK5U3F3MX7xy11ZGIkAY5qiVwa7C4tVmByBmsC8sGiY8d+&#10;tehSrKWjMJRsZuBSHipGUg9MVGRXYjMjmQNEw74qh6+taRGRioJLYYJXrWkWaQlbRlTO3kdamS/k&#10;UAcNx3qEjp70nAq2k9zVxUt0Ty38rrt4UHqVrrvB+vjUbU6bekO+CqM/IkX+6fU/0riD0IHelR3h&#10;dJI3KSIQVYdQc9a5q1GNWHL16HRQn7CV4/M1PEuhPoV6BHuNvIcxv7/3SfWobW7Eq7XO1x69DXZ6&#10;few+MdHkt7lQtwBhwOx7OK4XU9Nn0q8e3mX515BHRh/eFY4eq53pVPij/VysVh4tKcPhf4Gjg+lN&#10;xk9KyVuJFXHmE/jzUZuJWbBdj+NdXKzzFh2+psNGp6ioJrOOZSGGOOoqrbRvksWYduTVpZWX3+tU&#10;k1szOUOXRO5554/+F1h4rsZI5rdWfHD7RkfpXw78cv2eL/w6Jru1UmFSW+UHn07V+kZIcneMr6Vx&#10;/jPw5Z+IdPmtXgDqww24Dp7V3RrKcHCqvRipxqRmuU/Jmxs7qzkZZkII+U+YMDFfqR8FdU/4aN/Y&#10;xk0WeUXGt2VnJpTOx3MLiAAwPySeQIjnqcmvm34p/s6iOKafT4QdpLYA5/lXWf8ABPHxddeB/ilr&#10;/gfUd0dvrdr9ptVbI/0mDqOT1aMsTgH/AFYoxuEUsAq9P4oe9/n+B6WGr/7S6c9paf5Hj3hrxEYC&#10;Ip3kjlQ7XjbjYw4II7GvS9F8Qh49wkyMdO9ef/taaBH8IPj94i09YmhsdQcarZIigDy5clgvQYEg&#10;kGB0wK4rQPiQYmCxK5c8DcBgZ/GvZjXwdSkpppXV9N9jzp0a0JuNtmfUdhq6zoCrZ6dK7LwVdvb+&#10;KdFusA+XeRNtY4H3hXz54X8XK3llpAOmRmvUNK8Twttk83G0hhg4IxzRRoU68ZKb/pozlKVJpx7n&#10;0b+0lphltdDu0UhkaWIk9MEKQP0P5V8+z7hIRggivpf45zR3/wAN7LUhlFE8Mqbj2dSOf++q+dZ7&#10;mJn4KnHGSa8zJqMa2DSbs02n9525lJwxLa2aT/ApLE7jpgd81Ul0WZ2ZlaMemSf8KvS3sYOPvH26&#10;VXk1F+iqADxmvVnRwqVpu78jz4zq3ulYaUZCAeCBj2q1p8T3l7b2yLvkmkWNV7Ek4A/WqaM7tg7m&#10;J712Xw00pb3xvoULIZC12jMB6Kdx/lXJyNxlNbRTf3JmyaclHq2j2v8AaEk+y+DNNsYQAr3aLs77&#10;UQ9P0rwAWsikfLg+ua9l/aQ1IJdaHbHACpLLweeSoxj8K8Sudd8o7UX5h3PSuHK6dGngYVKktXd/&#10;j/wDsx8pzxUoxW1l+BLJd+QSrA7h1X0pi6keRjA9qyjcGV2Zm3Mec0GXFTKs7u2xMaaS13N2K4Wc&#10;ZBw3oaazFH5rIinMbBwTkVpRTrcoG9eta06nPozGcOV36FuJ88ZqZo8jmq0Q2kGrPmCuhGRE8fGC&#10;MiqNzZq6twOa1gFamSRDHNAHD6voqTIw25rgfEHg9JUb5B+Ve0z2QdW47Vg3+j+apyM1VwsfMHiL&#10;wQ0TMyJ+Q/8ArVxlzDPYEq0Zx9K+ota8OLIGG0H8K848R+CUl3ERj8v/AK1G5aZ5JbXeMHOOa6aw&#10;8QrHg+ZgelY+s+F5tPkYxqcVkRytAxDLg100cROhe3UUoKe56KupWd+uCcP6gVn3VuiHgkD1Nczb&#10;XpAGCBj0ratNWDAJINyHqT1rtWYVOtjJ0I9BJIiDUTLWuqRTDCEMvb1FVLi1KHI6ete1RrRqxvE5&#10;pRcNGUCKb3FSshJwKrXMwjUgHLHitZzjCPNIUVzaIgurwo21Ogqr9okzncfp2pCD+NMrwJ16k5c1&#10;7HZyJLYvQXXmfK3De3SpiMVlnI5HUelXba482PDcOP1r0cNifaPknuYTp8uqJMVQv1HDYxzitA9O&#10;mKqXkTPF8vODmunER5qUkZ03aSM0jNNp+COxFNNfOncNamkZpzdKSi4WGMMU2pG6UwjNK47DSM00&#10;ginUuM0rgMph6088UzFNbgIRmm0+kI4rQY2iig9KAGbqKbRTsB9tNKo9age4464FVnn96ryXGB61&#10;8dqfd2LE04wTnOPSqrzM+AM4pse+5cIiFmPYV3Pg/wAB/aXSa7XP+wf/ANVb06Tm9TCrWjSV2ZPh&#10;fwZc69cI7IUt853EHn6cV7r4S8Fw6VbokcYBHJbHJq1oGixWkaKsaqqjjAArqrcJCnBwa7JNUlaG&#10;583XxMqz8izaWiRKM4JFXN4qgtwOhIp3nD1rz5RcndnCXg4oL1TE4o88etTyMRc3UoeqYmB70pl/&#10;OjlGRMdrEHrmk35NFx843DgjrmqglPrW8Y3R1RldF3cMUm4Z61W8z3pRLT5SixuFLuqqZKPMo5Rl&#10;nNKHKsGBwRVYSUu/g80nEDoI5hNGrjoRTt1ZWnXWGMRPHatDeOea4ZQ5XY86ceSVibdRuqDfml3e&#10;tTYzJd1G6oS4pd9OwEhbFJvqMvSbqLATFqTOai30m407ATHpTScVHvIpC1CQEm6kL0zfxTC9VYCX&#10;JyCDjnrXYXGNb8O+YBmTZuwf7w6/1ridxz79q6jwbegpcWpOSreYufQ4zXDi4tRVRbxZ6mXyTqOl&#10;LaascxvyM0m/FWdYtP7P1O4hA2qGyo9j0qiWrvhaUVJHmzi4ScXuiQvTC9M3UxmrVIgeXppb3qMv&#10;imF/erSAkZ+QPWug8CZfV5W7CE/qwrlml2nrXV/DoM97fOMFFRVz78/4VzYtWoTfl+p24JXxMF5/&#10;ozP8ZzE+IblSc4VAPptB/rWEzgCrXiq53eIL4k5xIQMegArFa4rrw9O1KC8kYYh3rTfm/wAy20wF&#10;QvcBe9UpLnnGaryXJXPNdypHObelQNquqW1muf3sgUkdh3P5V2vxL1ddP0q20+IhWmYEqOyLj+uP&#10;yrF+FFgbrUbvUGX5IF8tC399sE4/D+dc18Q/EA1TxPdbDmG3AgTng4J3H/von8q8x0/rGPVNbQV3&#10;6s9aP7jBSl1m7fJGe932B4qnc3AdWBrOkvcdzVOa+znmvpoUOx5FyHUoQ4Y4ritb0hJjuCgGutnv&#10;gwIJ4rHvnSRTz+VetTi+WzN6dRxZwFzZvbSEEcUkTZHpW9eIrHH86yZYArZGK46lKz0Pfo1+Zakl&#10;vK8EqSxsUljYOjA4KsDkEfiK+qPi0ifED4JW2twqDJDHFqA29uMSD8NzflXymhKsDx9D3r6k/Z41&#10;KPxR8M9S8P3PzLavJblT/wA8ZQSP1L/lXzeaRdNU8St4SX3Pc9GjLmvHufNS9wakUjGKfqVhJpGo&#10;XVhOCs1rM8Dg9QVYj+lQqSa9jRq6ILCqMe9SLxUKEmpVFCESqeR2rS0PTbjW9Ts7C0TfPdSLEg9C&#10;e59h1PsDWYinOepFe4/s5eEPMnu/Ed1GPLiH2e1Y9N2P3jjPoMDP+9XPi8SsNRlVfTb16DjHmdjr&#10;/iLqkHw0+HFvo+nMUmmjFnCQQGC4+eT689fVhXz1B8oHfjH+f89q6v4q+LP+Ev8AGE8kMm+xtc29&#10;vgnDAH5m9OWz+AFczEnTHNY5bh5UKF5/FLV/MmrNSlZbIsQngVaQ/XpVWJeRngHoa734d/Dq48YX&#10;IubpXg0iM/NL91pT6Iceo5NehWrQw9N1KjskYRi5uyGeAfh7deMrsSy7rfS42HmTjhn/ANmM4PPH&#10;J7V6X4z8b2Hw+0yPStGig+2hcJAgG2FfVwDnJzkevU1H458fWXgaxXSNGjh+2BMKiAeXAp7kD+Lu&#10;B+J9/D5p5bud5Z5XlmkYs8jsSzE9yT1rwaVKpmlRV8QrUl8Me/m/69NN+mUo0Vyx3Jri5mvrmS4u&#10;ZHnnkO55ZGyzGkUUxF96cZFjHzHB9O9fRu0V2RzK7Hs4QfN0qhNKZnJ9OB9KWSY3B44X3pgGPpXi&#10;4iv7V8sdvzOuEeXVjKik6dalY4qtK3WuE0vcrTN1qmrkvU08nUUW8Bc5NbUldnLiHywLtrKRjk1s&#10;2l0cDmsmG3AFXreMqBXpI8BtHQ2t0TjmtW3mzXPW3GMVq2zkCqepBtRScVZjbmqEDcCr0Nck1YRZ&#10;Q1ZhYKwY/dXLE+gANVVpL2YQaXfynoltI3/jprlkugH5tfELVG1fxjrt5J1ub+eQEem84rlTweM1&#10;avp2mcuzbizMx/M1UzkZpVXebPrKEbU4ryHqcGrMZ6VVHQGrEXasTsii7GMn2q3ECCKpwngVfgGa&#10;Vy0X4M4Fa9mcEZNZlula9ouMcA0BdGtakY9c1pRAMAMVn2o4HAFacGFxyKohsesRJ6VOke3rSI+O&#10;4pxlOeKCGyVeKsxPVIOSeau24yRkce9UjORMD8vNQTSYGRwKllPQryDVG7kAXg4578VsjF7kE0mD&#10;UJnqGaYbTzk+g61WW4UYBYZyOpqb30L2R0VmWezl2jkqcflXzPdTtcXtw5++0jE/nX1p4W8N6nqi&#10;SrZ6bd3hWJiRb27yH7vooPtXh2gfs1/FPxNfmK28Ba7DvZmEt7aNbRkZP8UmBWkpwhH3ml80YQTc&#10;nocFbnP1rXs0OFJB57kV7/oP/BPr4o6hFHNczaBpQcZaO6upXkT2ISMj8ia9T8I/8E7nRIW8S+LR&#10;v/5aR6TB+WHkH/stefLGUI7yO1QPlbS41+Qr/wDrrtNP+cIWwoX1r650/wDY1+GHhCRLvU9X1K5j&#10;hGZP7Rv4ooj9QqLj8CK6qw034H+FrZUh/wCETkaIFlaSWG6lP0JLM1Qsxp/8u4t/Il0/M+WPD2l3&#10;F+8SWtvLcu5wFhQuWPsBya6+3+G/i3U5IYoPDephGbG+S1eNR9SwGPxr3xvj/wDD3wzEkOlW0rwY&#10;LKunWSxoD6clf5VVl/aZ0+6UNY6LdFADua8dEOe2ApbI/EVqsVi5/wAOj97OaUKa1lI4rSf2e/Ft&#10;zbhnNlYknGyec7h7/KrD9a6TR/2aLwbm1TWIFYtyLSMtlfqwHP4Vk3H7SPiSeZlt7HTYEzwWjkc4&#10;/wC+xWPdfFLxZq+0Sa1cW4BJxbYjzn3XB/PNVy5jU0cox/ET9jHWzZ61a/s++HLQAy3moyjIzulR&#10;QfbAQVTvNZ+C/gSeaLUtf8LWVyGw8eo6lA0ikdtrtkfTFeUaprupTaZNLeand3CKpb9/cM4BAPPJ&#10;r83vifrEmp+MNQnBOXlYkjvzQsDXn/Frv5aHJVxNOHw018z9StZ/bM+Cfg0ObHUY75yxVl0azBzj&#10;vuO0EfQmuU1f/go54Dhhb+zNH1W6myNv2owxKR+Dsf0r8s/OlYgFmbPXk8CkM0hC8sfc1osqoXvN&#10;uT82cbx1a1o2S8kfopqn/BR68eeT7Bo+mQQE/J9oZ3cD3IcA1yeuft+eJNUEgW+gskcY2WcYXH0J&#10;JI/OvhffJkDJJPbpTWlZVBJwCcDPc12QwVCm7xgvuv8Anc5pYitPebPr+8/bH1y7Rkm1q9mQjGHu&#10;HwR7jfzVWD9ppXAeZy7Afw9f5185eG/hd448ZJv0Dwfr2uR5x5mn6bLMgPoWVdo/OvdPBP8AwT2+&#10;MfjC2juZ7PTPDELAEf21dMkmCP7kauR9DitZVqVBayUfu/T/ACM1RqVXdJv7zUn/AGj5tau7W2SZ&#10;miZwu0//AK6+rvg5dm70MOTkN8wJ71578Nf+CZVnpyx3HjHxlc3FyMM0GgoI0BB/56SqxP8A3yK+&#10;rvBnw68I/DvTItNszHKI0AMl9Oskre5zgZ+gFeViMyoSfuXk/JHdSwNVaysl5sx4LeW4x5UTyHHR&#10;FJP6VoW3hrULsDEHlg95vlrppfEml6eQkS7scYgQAD+QrPuvGrf8utuBz1mOf5GvM9viKnwQt6nX&#10;7KhD4539DB1f4QL4jga31C7VIjjiBcnHfqK4ex/Y1+FfhzVzrepRz3sg5b+0rlFhBJ64VV/U969B&#10;vvE+oXKgef5A7+T8v/168z+IV801uPtVw0v/AF1kLZ/WtoUsVW+OpZeRDq4en8EL+p65ZP4L8MRr&#10;/ZlrpcAQbVFjDHkDHTKjvSXPxJtVH+jWkshz/wAtMKMfhmvJ/DkyzWiEAAYHStsDGe9brLqV7zbk&#10;/NkvG1NopL0R0k3j7VLqMqqwW3+1GpJH4k1jXV3fX4YXF/cTKx5VpDtx/u9KrKMCnhiO9dkaFOn8&#10;EUvkcsqs5/FJldNKt0mWQRgPuyW4z1+lbf8AZMA5C9h2rPEhGK2LWYvboT1xU1ZSVnc4a8VZMr/2&#10;VD/cH5Uo0uH+6PwFXdwIorn9pLucdkVBpcOfuj8qcNMiB+6D+FWugpQaXPLuFiuNPi/uAfhR/Z8W&#10;fuj8hVtTnilOAKnml3HYqGxiJ+4PyFH9nRt/B+WP8KtA4NO8zaPSlzS7hYpf2ci9VIH4U8adER0B&#10;PvVky/j9ajafg8Yo5pDKb20anAUflURgjyAUBH0zVhzls1E4zW6bJYJZRNzgZHTjtW7aACFcdMVj&#10;wHNaljIDGRnkHpXNWu0VEt4zUVxGHRganC8ZoxntmuRO2poz5O/ao8Hmaxe5iXkDcD9K8c+EfiQ2&#10;V3AXbAXC19kfGXw0Nb8LXQK7mUHgdcV8CRTv4U8R3Ns7GMxyH8s1+jZbWVfDR8tP6+RxNcsmj9A/&#10;COpLfafGQ6twOhros4718Z+Fv2orPwzEltcEEpwWP/669J0v9rfw5dRqZJFBP+0o/wDZq8fE5fU9&#10;o3DVMu9lqfREc5U8HNXY5XK/cyK8Ht/2mfC83Iuos+0q/wCNX4/2kvDBH/H4g9hKv/xVefLLsQ/s&#10;/l/mCcT2zz8dgpoNyvrmvFx+0R4Yk6XaZ9pV/wAaePj74aPW8Uf9tFH/ALNWf9mYj+X+vvHzRWx7&#10;EZlao255ryE/H/w0h/4/V/7+If8A2apU/aA8Mn/l94/31x/6FT/s7ELaIc6PUHfaaPMxXlb/AB48&#10;NP0vVP8A20X/ABpg+Ovhv/n8H4SL/wDFVqsvxFvgJ5keriUGneaO9eTD46+G8/8AH4o+rr/jTx8d&#10;fDo5+2rx6Ov+NH9n4j+QameoO4EnWlV/fNeVXHx38OI4LXowR/eU/wBaRfj14ZP/AC+gfiv/AMVU&#10;PC1Iu0kdMZXR6wDmlBrysfHjwzgZvh+LKP8A2anj49eFx/y+j/v4v/xVZPDzXQrmPUQM05AQwxzX&#10;lZ+P/hVet6P++1/+KqWP4++FHIH29QfeVB/7NUvD1OxSZ7JbOGAXOD71OpB6V4nf/tK+EdHt/Om1&#10;CHaOg85Cc/8AfVdz4B+JWneP7X7Vp88csJwVKEEfoa4alCcNWap3O12561j65pceoWkkUgBVgQa2&#10;AQQDntTJI94x2rCEnCXMimr6H5wftQ/DibwtrcmpW0RVcncUHb8q+ZNW1m5Eg2yuvfIJH9a/W/4r&#10;fDG18daXNDLGrOVOMj/61fCHxP8A2V9S0q8mktLZ2jGT+7UkY/AV9TSqKvHmXzOdPk0Z4DoviPxB&#10;NMsFhe3juxwI45XP8jXr2geCvinqVuskV9fohGcNNKTW/wDs+/B0W3ji3TVrcpGGB/fJjPT1Ffo/&#10;ofhbSrLToEtbK3RQgGQi5P41zV50qCTlHc1vJv3T86NL8GfGfR2WWx17WLGQAgSQXM8Z/wDHcV6N&#10;4N+JH7Rfgd1ZdbfXU3ZMOuQyXStx0LcOB9GFfcJ0i2HHkRAf7gpp0a1P/LGP/v2K4ZV8NP4qdyoz&#10;rQ+GVjw3wL+1X8QYpNvjPwLbzxZ/12geajgY/wCecpIJz/tj8a9T0r4n+AviFvj1PR5tNmb5f+Jz&#10;YLEcYJyJASB353Dmt46PbD/l3iP1jFN/se1PAgjB9fLHH04rinTwctYxcX5M644zELSTTXmjz7X/&#10;ANlnwx4zllvNB8deKdHZsYTTNWE0CnH911Y/+PCvG/E/7Ffxltrxv+Ef+Kkd9Z4GPt89xBLnv9wO&#10;P1/Kvqq30+K1ffCqwt1zGgX9QK0bfULy3PEzSj+7J81c16tN/u5XXmv8jZVqE/4lOz8j899b+Af7&#10;Q2gXHlT6jq9wvJ82znlnTrjquf8AGsQ+APjPE7Ry+INZRxwUZpwQffIr9Moddcf62LI9U4/SpvtW&#10;n6hj7RChx086NTg/rXRHG8v8Win6MPYUqn8Orb1R+Yh8AfGM/wDMxat9DLMP6VIvw5+MLj/kY9YB&#10;/wCus2P5V+mk/h3S7shkjRD6xbR/Sqs/hCPOYmXHo6gfqBWyzDCvem1/XoZyweJirxaa8rH5qH4X&#10;/GBzz4j1c/8AbWb/AApR8Ifi5cH5vEWrn6Szf4V+kE3h6W3/AOWO8eqAH+lV2sQhw0ZU+64rVYvD&#10;v4YficU6daD97T5H50n4G/FeRct4h1g+3nTf4U3/AIUB8T5Pva9rJ/7bTf4V+jQtY+uCT9KPsqD2&#10;qvrdH/n3/X3Ern7/AIH5yj9m74i3GRJrGsMD1zLKf6Uy2/ZF8YyanbXM91qEzROHyzSE8HPpX6Pi&#10;3THc05YFxggn8aTxlO1vZodp9JHD/CjT77RNBhtLwS71UcyA5z35NeiDoO9QJEq9BinlynI615ta&#10;ftZcyVjRLTUV0yDXn3xR8ER+K9BuYCMsUPHrXoStvANRXFuJARt3e1OjVdGakiZR5lY/Jn4h+Crv&#10;wB4rkiZXS3aRim4fpXqnwF+MM3hHU4LeaZjaOcOD2/Wvfv2lvgrD4q0ma9toMXEaknaOfwwK+Gmi&#10;uPD+pPaXO6OaNscjrivqE4VoKS2ZjBv4Wfq54T8SWviLS4ZoZFkSRQQQQau3FsY2J6c18Vfs7/HN&#10;tCu4NNv5ybZyArM2Qv5mvtrSdQg1uxjljdXDLkMCORXg16ToS5lszXfQrK3PNS5yKdLbGM8Dg0LG&#10;R1BrFtNXJSGkZpNtTBfakKex/Kp5h6kDR4qMpVryz3H6Uwp7H8qtSFYrbB3qNkFWjGc9P0pjRkck&#10;H8q0UhWKpSmFMGrTIR2qJlx1FWpCISmajMY71ORTWGatMRXMQpNgBqU8Go2NaJgSJgdBUgGeoqBX&#10;C9TilFwAetS02MWSMxsHQ4YdvWrtndrcKQfvDqoqmbhW7/nVWR/Kk3odpB7d6XLzqzC9jS1LS4r6&#10;JkYBlYcqRXinxH+AGk+J45W8hY5CDyoHX8q9rsdTjuht3AP3ycGrE8KzDBAIPv1p0q06D5XsJxUt&#10;T87PG37JclvMzWsYI69P8FrB8EfBg+EfEED6lEq2+8Fiw44P0Ffojq2hQTRuzID9a+YP2h/EWj+H&#10;9PuLfzkW+IGEUrwK9enUhUV1pYzXMme6aTZ6L4u8PQwQxwLKsYUrGFCNgdhXmXibwHb6TdOwtvkJ&#10;67Rx+leDfBn49XXhrUYbe7uGNsWADM3Tn3avsix1HTfiPoYlgkjNwU6Aj5h/jSp1ZQfvbfl/wPyC&#10;Uep4W+iW284iXAqNtFtif9UB+ArqvEOiy6JcsHQhD0JFYrODXdzMzSujLfQ7ZgR5YwepwKpSaJDG&#10;VaMFJFOVdeGUjoQeua3jMBxULsGNHM7WHax6T8Mv2gNd8KiLT/EJfXtKTOLlmLXif8CY4cdeDz71&#10;6nrngD4e/Hyw+3weQmoYDve2QRLtDjhZhgk9uGH0NfL+NxIxx0OOtXtKvNW0K7W+0u5uLC4Xjzbd&#10;yhYehxjI9Qc5rx62Xxv7TDvkn3W3zX9eh6dPGyS5Ky5o+e/9f1c3/Gfwp8VfCmQ3CRNqWmckXlmr&#10;usSj/noMfJxj296xdH+Kd/aSoXkYr14Pb869u8FftHxShbDxlaLAZCIxewR5hKkYzKpJ2+5GRz0F&#10;WPHf7O3hrx/ZHWPCVza6dczLmIWzKbCb3IQHH1X8RXmyxFSlPkxcbPutmd0aMKkebDO67Pcz/BPx&#10;Ig1dESWZQzdHzx/OvSLW5EqAqwPfg18h6v4e8SfCzWGh1axmtQr7UmwfJlPqj8Bv5juBXr3w5+KM&#10;d/EkFzLjgAMTz+PNaTgpK6dzmaadnoe2RykDqa0LaXegyawLS8E6KyHcCPWrySlOhwfSvOnAe5pS&#10;kk45A9qjaATJtbk9qSGcMuHpyS4fjpXPZoTXMrMxb7TjESRzzWU6muzljWVDkcVz19a7HJC8V3Ua&#10;t9Gcsqb6GXjHWg4OKkaMhuRim4ANdtzEzJBhiPQ02rF0m1zxwag79M1tfQ6k7oZjJo204jmj8KBk&#10;+m6jLpN7HdRfeQ8rnAYehruNUsLbxhoyXNqB9oUHyzwGB7oa8+IwD39q1/DWvPol6NxJtZOJF9P9&#10;oe/864cRSlK1Sn8S/qx2Yeqo3pz+F/1cxpYmikaORCkicFT1B75p1rGHlGewzXa+MNAW/g/tSzPm&#10;PtBdU5Dr/eHv/SuNtAS5PbbW9Gsq0OZb9TCvSlRvHp0LRNJS5A+tNbt9a3POsMmPlxsfasxjuHXr&#10;V29bgL3PNUyo4xSbOqmrIzdT0iLUI2Vh1HpXjGvfDi48KeONE8X6L8l5pV6lyyjgugPzrwOhUsPx&#10;r3oKewzVS6s47hWV16g/yq41GouN9GW4ptNLVHif/BTv4Z/8JH4F8K/EHTYvMfSpvsd1Ii5JtZ8G&#10;NiQOgkAHJA/eV+fOkXotZE+Y9sk+lftDdeErP4p/B7U/CWoYkhuLZ7IswBKkcxN36EKfwr8mfix8&#10;FNZ+HWrXMc9u6xxSMp2gkHBwccCuXLrJSpveD/DodONldxmtpL8S94f16NFBVsj1r0jQ/EKyQ4Dg&#10;H1avmqw1OSzlxuK4PKnt9a7TRPF5iKFm6Ht0r7CnWw9VWmrM8SVOcXeLP1I1PUf+Eo/ZQt79XErr&#10;pUMjPJyQ0TKHx7/KwFfMlrfiZQeme59K9z/Zw1kePf2PtQtj+/aC31Gz2LjdkbnUY9TvB/GvlLQf&#10;ESSJHlxyo6n/AD7181grU51qaeim/wAT1MZeapT7xX4HpKPuHHSrVpGJXJIyB61iafqSTRDkfhW7&#10;p86KSGON2MV7dBRdSPPseTNtJ2Lynb91QBXoHwLgF38SrHJbEMUso29M7dvPt81ecXF5BD95gxz0&#10;FesfsuR/bvFeuXmcmCySIL6b3z/7JWubYuFLC1IRerVvv0LwNFzxEG1omVP2idQE/wAQxbhMG2s4&#10;kye5JZs/r+leWS2iyMWDEZ611Pxf1L+0fid4hlV3dYrjyMMfu7FVSPpkGuYik6V4+GppYeEX2R1V&#10;5t15yXdkEsRtlGWytNDZGc+9XHKyxEMAc9PaoRbQx8ljgetEqOvuijV094gaXjg1b06YpvXsDkU0&#10;S27DHy4H51WtnEc5OcA8Uox5JrUcnzpqxupOTxmpBN6nAHrWakuG+bK+lJe3pi2qhGTXXKSirs5k&#10;ruyNdboIhbOeKqG+aQlixArIF1I3DMSPSka6IOB0rjqVOfY6ow5dzdjvCP4sinm4icAAjnsetZEU&#10;+RzwKR5Ub7px7iiFWUd9QlTTLl7psU6nIwa5TVdCDggAGuhW5kReG349aje4Eo+dDn2rpVaDMHTk&#10;jynXfCySq25K8y8Q+CcbmRcGvpS806G6RskAn1rkNZ8OHkhMjpW6kmRqj5hutOm01m3A0W17tHPc&#10;d69c8Q+Dxcbz5eDXm2seFpbJmKKcCmVcWz1JosYNbcGoJdqFclG9e1cOHktztcEVetr4jnOa0jUc&#10;XoNpM6G+s5uSHyvqtYksTIxLZJ9a1LLWCoAY7lPGDVuW2gvU3RMMn+E10e0cviZHKo7HOHpmmEVf&#10;ubBoWIIwfeqbKQenFNO4yPvQGKOHBwRTivFRsCKpO2qEzQjlEyZHXuKdWdFIYWyDx3qdr1DztJ+t&#10;e3RxcJR/eOzOSVJp6EzRrnBUGqF5b7TuUACrKXqdCpX3qYhXXqGU+lXJU8TBqLQk5U3qYpGabVy8&#10;t1iOV6E1TPWvDqU5U5csjrjLmV0FNIp1NYVmURnvSdOtPPNNIoAGFMIzTzyaYDzTQxtFOIzTaq9w&#10;Gng0h6U8gGmEUuYCPbRT9tFO4H1i1yfWn28TXTgZ4NYUurIjGnQ+J44CDuGBXy0I3Z9lVq8qPVPD&#10;mm29vtONzdz3r0zRpY4Y1POPpXz9pXjVBg7q7LS/HGVADHp/ntXq01Y+brzlNnu9rq6hcA4q3Hqg&#10;I+9mvJLHxYHAO49K2oPEgZfvfpWjhFnHyno6amGxyKedRA7j8K4GHxEvAL4/A1b/ALcU4IcGo9jF&#10;isdp/aIx1zSrqAY46Vxw1rj7wqRNY/2hR7BAjsRdj+9T/tYAyTjFckmsBm5YYpL3WCQoD8Hmsp0l&#10;FXKjFydjp5dSLHCnj3qMXIPO6uWi1UgfezUy6p7islZbHYo2OmFyP71L9oHrWAmo5HUVKt/9Kdh2&#10;N0S575p3me9Y66hx1Ap4vwR97NFibGrvz1NO3gVli8z3p63fvSsOxppNtdWHGOa2YpQ6Bgck9a5Y&#10;XQPU8Vo6dfZzFn3FY1IXV0c9aN1fsbe7PelyaqJP6mnecPWuTlOIsg0b8VXElL5gpcoE2+gviq5k&#10;xSb8mnygWNxpC9RBqC1HKBJvo3ZqHdSF6dgJS+OtJuzUO/1pplAquUCfdz6Grmi3/wDZ+p20pICB&#10;9rH/AGTxWUZfemNNng9DxSlT54uL6lxk4SUo7o7bxzaDy4L1RwP3bEfpXH+ZnNd1bP8A8JJ4SZSA&#10;0pjKn2den8h+decmYgkHqOv+fzrjwLbg6b3i7HoZhFe0VWO01css/vUZk96rNcAVE8+e9esqZ5Za&#10;MoqJ58d6pvOfWoJJzjqa2VMRce5289a7v4XKz2+oykjBkVAB7An+teYtcFTk4I969Q+FQ8vw/dXD&#10;N8rXDc+wUVwZnHkwsvO35np5bH/aV8/yPPtbug2sX7Z3AzyYPtuOKy5LoZOSarXN0GlkIbI3HB9s&#10;mqM1xjvXu0qNopHmyd22XZLsZ4NVZbzBJ5PtiqMk/Ug1oeDtLbxF4q06xK7omlDyg/3FO5v0GPxr&#10;qlGNKEpy2SuEIuclGO7PYrOT/hAfhi10423Qh81geplfG0fhkD8K8Bnv2PLMSe+TXqf7QPiTyoNO&#10;0aJuWP2mYD0GQn67j+FeHT3LE8Hj/P8A9euLJMO5UZYqpvUbfy6Ho5hJKcaMdoK3+ZoTX5GeTVCb&#10;Ufc1nz3TDODWfNcEnvX06SWx5ljRm1IjPOaz5dTJJqlJITnk1Vckmi5dkTT3mT1qnJcUjoajaP61&#10;Eo3N4T5NhRcEMOcDvXr37MPif+zPiI2nu2I9Ttmi+rp86/oHHPrXjpgzVrQtam8La/purxfesbmO&#10;4x6hWBI6HqM9jXmYzC+3oTp90/8AgfienQxKjJNnqv7SGi/2F8SpLhVCw6nAt0MDHzj5HH/joP8A&#10;wKvNopx0r3/9rnTE1LwJoviW1+ZbW4VS4XBMMyjB/wC+lTr/AHq+XLbWN4HzfjXi5dV9rhYN7rT7&#10;tD2aitNnWpJzUyyAda5+DUwwHzZq7Fe9y3A5POK9EzSudLo2lz67q1pp1ou+6uZRFGPc9z7etfSP&#10;xI1S3+GXw2tdF084nnj+xxMeu3H7xz9cn8Wrif2Y/B5uZrvxLcJmODNraE9CxHzuPoDj8TXIfFnx&#10;sPGXjS6khk32NoTbW3oVB+Z+fVs/hivDq2xuNjS+xT1fm+i/rzN7ckL9znIj0HpwOKuxkd+3boaz&#10;rd/Q7vQ56mvW/hT8LJPEjQ6tqildJ+9FE3W67Zz1Vcj8cV7dfE08NTdWq9Pz8kcai5vlQvwy+GD+&#10;KGXUdQDRaQjfKgODdHuMg5Az3/Ae3afEf4kReHoG0XRXC3yKI3mQZW2Ax8o7Fsce31qt8SfilHo4&#10;Oj6DIFuUzHNcRdLfAxsUYxu9+38vG1y5yxLHqSepNeNh8NUzCosVi1aK+GP6v+tfTfWc40VyQ36s&#10;ecuzMx3MzEsx6nJ6n1NKBShOOKeq8jpj1r6TY4rkU83kKMfeNUixkbLEk+tOnJkmY5zjgU0Kew5r&#10;wcTVdSbS2R2048qJUFK/Ax3pFBx0pWGa4zUgc1TmJGeauTDFZt0/BxSKRXZt749a1LGHK9Kx7clp&#10;1HvXU2EP7vpzXXQWp5+NlZJCxQ1bjh9qligq1HDXceINhjxWhCvSo44/arcSYpi2LUHAFXYyRVSM&#10;dKuRjnPtXPMCyjetLdxGfS7+IDJktpVx9UNInarVsA0gB6NlfzGK5J6agj8stRj8uZ027NjMuD7E&#10;5rPBPIrqviJpbaL411+wcYNvqE8ePQbyR+hFcqFbJypFZ1FabPrcO1KlF+RLGcCp4z0qFeB049e1&#10;SA5IGRn0zWLO2JfgbJrQg7VmwCtOxzO22JWmYdViG4j8qm5djUtuQO1bFqRwM1u+FPgj4+8VpG+l&#10;eFdSnR13LJJGIUI/3pCq/rXpHh79kH4l6hcKl5pdrpMRGTLcXsbYPoQjMal1qcd5Ik8tgYcDOa0I&#10;FLD5cn6V9G6N+w5fmGN9R8XxW8hGWitrIybD7OzjP5V3nh/9jvwlpaRNq1/fawVz5gLiCOT3wvI/&#10;BqwljqEetyWj49xgDcdv1NORvn2qdzdMDk/lX2lc/Db4K+Ap1nvLfS7a4hUvi7vZJnI/3Wc5+mDU&#10;sH7QPwn8NWnk6VewqqgskNhp0qgn0B2AA/U1m8Y38FNsmy6nyb4d8B+JPE6q+maHfXqM20PHAQuf&#10;944A/E13um/s4/EG6dFk0VLVGO0tNdw/L74DEn8K9R1n9srSLaRV0zw9eX6Y5aedYcH6ANXMal+2&#10;Frl5t/s/Q7LTwAc+dM05PoRwoGPoatVMXJ3jBL1ZDUWWtP8A2QdXvFP9o+ILSyOcBYIGnyPqWXH5&#10;V0Glfsb6HCXOqa9e6gSw2+TGsH4Hls/pXj2qftJfEOcHb4h8kdf3FnCp+nKmvNfEnjTXfEqqNU1i&#10;+vQGLAS3DFQT1wOg/Cr9ljJ/HUS9ESuXoj7Ev/gP8GfCsUcmq2VpApOFa/1KXkjrgGT2pumfGH4J&#10;eEppI9Ku9MglQiJzY6dI7HHqyxnd9c18G3pUyHC4Jzlu5rf8M2C7FdumPTvRHAOo7VKjf9fMmVTl&#10;2R9taj+1BoEdpey6Xp17qTW0byrvAgSQKCepyR+Ir5k1n/gpjrupQEaN4IsNNcn5Zby/e5IHuoRP&#10;51NpqeR4b1ecnG2wnPfshr4kspv3S7uuOcV1vLsNTStG/qznp1pyk0z6U1D9t/4w6vcyND4kg0yF&#10;zlYrTT7c7B6AujH865TWvjH458bLIuueKtTv0k/1kRuDHG3/AABAFH5V5bayjg1uWEg4570lRpw+&#10;GK+47E2ddpyeawkkzI57udxA+pr0LQySmckDsO1efaVIPlPb3ru9KnAhAzzj0rpi9TKpsbxuB5io&#10;o2jPb0rrUuVjto4k4OK4iwkWW4Q5B+pFd5oHhzU/Et1s0zTri8YED91GcDPTJPAz710Kaim2zjau&#10;ySxTec9z61vWMIYj+tdZoHwI8V3MoF1bQ6dFjJaaZWPXphCfrXoOk/AG2tJVe91d5x3SCER5/Ek/&#10;yrmnj8NT3n92onSnLZHlOpaRNqGgXkEI+eWIoPxH+Ga+brr9lO+1bUJZAFkkduFRMn8wa/R218Fe&#10;HtDjQ/ZUG3o08hbn6E4/SrZ8QaZZxhYH3Ko2hYlwP5Vy/wBrp/wqTl+Bw1cGr/vaiifnpYfsC+Kb&#10;9UeKwESt/HM6R4/Atn9K7nRv+CajXMZbVfFNvYseNltZmY9P7zOoH5V9iXHjB2BENqB1Ad3z+OMV&#10;mT6/qk7Ni58pD0VFAx+OM1hLGY2rsow/H/Mz5MHT6uX4f5Hjvhb/AIJ8fCjQbZW1u1u/EUoA3Pc3&#10;ckEee52xsvB9CTXovhXwd8JfhEPK8P6LpemTICN9rbtPN9PMIZj07mpbjT/tchknd5nPd2J/nTRp&#10;EXcA+5FZuk6n8erJ+S0/r7g+tqn/AAqaXrqLrfxsmtpCuk+H5b8Y4muLlYRnPoAx/lXn2u+O/ih4&#10;guF+w6nZ+HrfkGO2s0mYg+rSbuR6gCvQl0mMfwipE02Nf4R+NdUKeDpaxpXfnr/wPwOeeKxNTedv&#10;TQ8rj+Her+J7lbjxPr2oa0+7ftmlZYwcY4RSFH4AV6ToGg2+jWqQ28KxRgAcd61I7UJ0wPpUoGBz&#10;0p1K7kuSKsuyOazbvJ3ZXuYuQ474BFVzwa0SA4Iqi6kMQetZQfQ64O+hna1O1tYTyrwyoWB9K+Qf&#10;E/xbn1LxzNphOIxwSSOa+wtUh8+0lQd1I/Svzs+ILNpXxhlVuMnr06NXXHWOhX2j7M+H18LrSYWz&#10;ksg/Suw3V5h8Ir8T6TGoI4OK9M46jvXWtjNskD04vxVcvigycU7CLAfNbFk3+jJmsCNi7qo6k4rY&#10;EoRdueBXPVV1Y5q8tEi/ux3pRJiqKTg96cJR61zchx3LwfNOzVAzjoDmni6A9ankYXLu7Hejf71T&#10;NwPWkNx70uRj5kXt4pC9UxccdaPOB75o5AuW92aaar+b70olz3o5WFyRsVGwo3g0hOe9UkJjom25&#10;+lNlvGtbiI5wpODSbsGo9Sj822LAcjpmmknLUVzqYJBImQc0/FZugXIuLFCOwwfrWrjtXlzjyycT&#10;o6GZrFkt3ZzRsMhwVxX5x/tJaBL4Y8YyyiMokmQW+hr9LJU3IQODXjPxl+CVn8QbWUsAJgMgHPX8&#10;6+gyjGRoTcKjsn+Zz1Y7SR+VurSvPdMwbdk13Xw9+DGveOwrWMLkf7Kj/EV6b4q/Zd1TQtXMghY2&#10;4b14/nX2V+z7o2n6L4Stre2hVZAih8evfmvrcXiVh6LqpcyM4vmdkfHtv+xx4vMWTFICexKj/wBm&#10;qQ/sceLwOIpD/wACT/4qv0UcDsMfXmmgD0/KvnP7bqv7C/Evkfc/OWb9kHxlHz5EvX1T/wCKqB/2&#10;TfGec+RNn22n/wBmr9I9go2L6U1nU+tNfex8j7n5qSfsq+Nk/wCXebH+6v8A8VUR/Zc8aJ0in+m0&#10;f/FV+mAhUnhMn64pfs5xyuB70/7cfWmvvYuSXc/Mtv2Y/Gqf8sJ/++B/8VUbfs0eNR/yxnz/ALn/&#10;ANev00MQVvug08RAjkDHsKr+2/8Ap3+P/AFyS7n5iP8As2+NF6wzj/gH/wBemf8ADOfjUf8ALKYj&#10;2XP9a/T4RKP4aXylPUUf23/07/H/AIAcku5+W2ofs6eNvJB+zzkg90/+vWb/AMM8+N/+feZR/uD/&#10;ABr9WntkKNlB0qAWqDHygfSuSpmUK0udwt8/+AdVNTStc/K7/hnrxsB/qZv++B/jTT+z144bjyZs&#10;f7v/ANev1UFunpn60vkoDwMe9ZPGw/k/H/gGq5+5+VP/AAzx43bgQz5/3P8A69SL+zl43IJWCfPu&#10;n/16/VT7MD2z+FAgUfwUvrsP5Px/4ArT7n5U3H7NXjS45kt5cDr8mP619K/sqaH4k+HLtpeowuIM&#10;jaxXHGfSvsDyo84KfkcU5IY9wLIGP+1zUTxcJr4Px/4BS5tmy7aTi4gRxg5HUVODimwBViGAF+lS&#10;YzXhtq7sbEE8QkHSuf1bRYrpWLoD9a6fHWs3XElXTLiSEfvFUkCtqM3GSszOaVrs+ZfjLaxeFLq1&#10;vIMx3Ctv+X617V8IPGkXinQLdt4MgUBh6HFfDfxd+JWq3/ja/wBO1OMp5LkJlh8ynoRxXov7PPxO&#10;/sPWo7aSYLbzlRjqAa+gxNKVSHLLdEU7JXXU+5GQHkdKaUHpTNOukvbRJUO5WAII71aCjvXyzvF2&#10;Z0WIBHk0eWM1PijGaV2OxD5VKIhUu0UoAFK7EReUPpR5WeoFSnFAGaV2BFswc459RwanjuriL7kp&#10;HsRmkC+tBFS7PcqMpRd4uxbi1WRfvqGPqDirC6nC/wB8FPryDWYBS1k6UWdcMZWjpe/qaf2ayuTu&#10;ATP+ycGoZNGRjlJCo9MVR29xj8qkjuJYh8rkH65FTySXwyNPb0p/xKf3CyaTMjfKoceoNQSQPGcM&#10;jD8KvRanKg+cLJ74xU6anGx+dSo/MU+eot1cPZ4ap8M7epjlSKUc/wD162fKs7luxP5VG+lIT8kj&#10;KPpmn7ZdSXg6jV4NP0Zjf6tuPuk1MRkZBq3NpcoGFAcHvmqpikt22SIw9DitVNS2ZyypVIfErFHU&#10;bJLuBlYZBGCCM5r4j/av+BklkZNb02FhyXLLwPp1r7rZcjGOa5/xX4atvEOmXFpPGGjkUqRj1r0c&#10;JifZStL4Wck4X1W5+R+mas9tODjZKhw3sa+hvhf+12fh5ZR22qhrmBRhSDyPwC15z+0j8ILr4a+K&#10;5riKJjZTOWyBx9a+f/EN80qLhiAPUV9FKEaisEZXP0asv2/fB92VWdSDjPzhgf8A0Gt61/bb8BTD&#10;cZghx6v/APE1+U6TMR1JOPWrWnW17qs4hs4nml/urzXF9Tgv6/4JWh+rCftn+A3OPtaj6s3/AMTT&#10;z+2V4EOB9qT/AL6b/wCJr8wh4E8S7cmxkUfUH+tRHwh4hXI+yycduKr6nDt+f+YrrufqC/7Y/gVT&#10;j7UgP++f/iagb9snwQTg3CkezH/4mvzAbwzrqjm2ce2RUZ8Pa2ePIkPtxT+qQXT8/wDMWh+n7/tk&#10;+CFGROpPux/+JqB/2zfBWD+9T/vo/wDxNfmIdA1pSf3D0x9D1kdYHI/CmsLHt+f+Ye73P05f9szw&#10;UwH71eP9pv8A4mqkn7aPg9SdrKfox/8Aia/M46Nqo6xMPpimnRdW/wCeTke9V9XS6f194Wj3P0pl&#10;/bU8JDpj/vs//E1Uf9tnwoCcKD/wM/8AxNfnCdH1Qf8ALBs/hUbaRqh4MTD8qr2C6IOVM/Rpv22v&#10;DG4/Jx7s3/xFVJf23fDhOBDn/gTf/EV+d50fVB1ib9P8aQ6PqTLzExH4VXsrdPwC0T9CX/bg0Bfu&#10;wD/vo/8AxNUp/wBuPR/4YFP/AAJv/ia+Av7F1HqImH5Uf2JqTceU2PYUcn9WHZH3fN+3FpxORbL+&#10;bf8AxNYesft2RLC6wWilu3J/qtfFx8P6kOPJY+9A8K6pIP8Aj2Y/Sq5X/SFyxPsH4Vftfaz4q+I1&#10;tbzYWBm4UY+7kcfdr9CLSUXNtE+chlDD8a/GX4UaRqOh+MbO5aFly2BnjFfrr8PPFEHiLw5ZyI22&#10;RIlV4/7pArzcVTduYrRLQ6W4gEiEetfHf7VvwLudZgm1ixZiFG4oBnb175r7LGe2cjkcdaoappce&#10;oWskMkYKuMEGubD1lTlaWqM5RvsfjUZJ9Jvnt51KyIxBB4r2v4NfGm88G6hDHJKZbbIyePl/SvRP&#10;2ov2b5LSSbW9IiPlYLsEH3T6cmvlOymks5zDKdkq8MCa9tpS1TKUuZan6e6ZrGm/FTw8s1uym52Z&#10;OP4v/r15l4g0ifR7t45FIXPFfOXwh+L994D1WA+cXsyQSDjivtbT7zTPi34aS7tHBvNm5lHG/wB+&#10;aUJ8nuy2/r8PyM5Q6o8gzyeaQnmtXVtFm0q5aGdSpzhc1nGIK2DmuwxHaYYjeqJ2Kxk9u9eoWl9p&#10;cNqgWDIAxu6k15X5BDbvuj1qxuuFKhSTngc1IXudvrZ07UFO23dW9VHNYFhquvfDaaTVPD13JZB8&#10;edE+145AD0ZT/wDr9DWFJeXMBOcqcZxnms69v5rjiRjj86ipCNWPLNXNIScJc0WfTPgf9ozwt8RL&#10;V9F8TWsOk3dz+4MFwTJb3II/vbfl+jfmaw/H/wCzA1rJJqnga4ETKoK6PcPlW/3JXPH0bj3FfMF3&#10;AYCc8g9Otd98Mvj14k+GxhtUk/tPREznTrhgMZ/uSYJX9Rz0r5ueDnRblh3byex70cTCsrVlfz6n&#10;f+DPiBeeFtSl0TX4JLO8gIV4JlwU+mOo9wSDXtmnahFexK8L70fkEVj6H4s8AftDaVHZXMSyajCn&#10;nNYzlkuLYnjKOMbh7qSPUVQj8Aa/8OJGe0nfXtEyXcBAs0A/3Ry4x6flXOq6k+SouWXmOdB25qbu&#10;juIps4+vetCOEMoOa5zSdTg1C2jngcPG3IOMEV0MMmB1zxWdWLRxSk0WcfKBUb2/mdQCKepJqQHj&#10;iuW7QRkY9/pYKllFYbxFHwexrtSARg1lahpiupdBzXXRr20kYTp21RzUi71Ib9KjSFUVgBk4qzJC&#10;Y2IYYPvTGUAdM16SehjdozPKJl285PpUxtDjg5PuasZIbNL97OetXctzfQpPbSAE46VXYZGCDWoT&#10;7/pVOa2YuWj5z1BoLhO+jOg8GeIzZzpYXDfuHP7tifuN/gam8T+HRYzvewKfJlbLoB9xv8DXNR2w&#10;A+cDPvXc+HNYj1W2bT7oB5FQr8x++tedWjKhP29Pbqv1PQpVI4iH1eb9H+hxpAH1ppGelaeuaNJp&#10;F2y7SYGOY3Pp3H4VnAHAPbtXowmpxUonlzi6cnGW6KN2CZQcHGKrnjPBFavJPSoboBoGJ/lVNFxn&#10;0sMtkAj3YzVGX7znoc8Zq/asfIFR3UCshboRQ9UOMlGTubvw71A2+ry2pPyXMfA/2l5H6ZrmPjP8&#10;O9O8RXc0d5biWC7XzOeMMeDgj8D+NS2dy9he29yhAaJg4/D/AB6fjXonjG3XUdDju4TkR4cEf3Tj&#10;P9Pyrg53h8VGotpaM9GUfbYaUesdT8tvjx+zHe+F559S0tGezLFjtP3fzPNfO377T52jkBWRSQQf&#10;51+xGqaTBqEEkUqI6twQwzmvk39oD9lCHVI7jVdAj2TjLtbgfe+hLCvfUlPVHjptaM9L/wCCY3iB&#10;tY+G3jbRXYFLbUkmA7/vodp/D91Xxa+rvoviLUtPkc7rO7mtsk4+5Iy/0FfS/wDwTIW98MfE/wAf&#10;+Hb6No3m02C5G7j/AFUpQ/8Ao4flXzZ+0hpY8NftE/ESxH7kJrU8qp6LIfMX9HFeNGMli6sV1sz2&#10;G08PTk+l0d34Y8WkMh3jGeea9W0nVkuY1JIO7oa+UND1Z4mUedx9K9a8LeLFjREJBI7mvZo80dJH&#10;mVVGWqPZVsmZ8ryGPUmvpL9ljS2svD+u30m0Ce6VBjr8iZP/AKH/ADr5V0bxGsyKSw65r6++DU7a&#10;N8EJ9UYrAXS6ulk7cZCn/wAdrzcyglQst20jswEpOrd7JM+YNfvpL3xHql/vL/aLqWXef4gzEg/l&#10;inwzbgrDp71cnto7xcnCtj7wHU96YLTy4wuc4r0qcJU3boedOan73UrXWXQbT0qkX46k+xNaGAjj&#10;61n3UZhkdgPlaorQ+0i6Uugmcc4oEu8jnnNWLXIh5AyafaWkcl2GckgDIHvSp4eVRxUXqxuqo3v0&#10;CO9kHVS+OM4qBpdzl2OPSukjVX+TACnggAVzNzGbaZ1ZSpyRkjjFdWMw08PGN5XTM6FWM27KxMHk&#10;2Z2Hbjrio1YF/f0res5xLZwsDkbcdKSSwtrjLFBG5/iWt3lrdNTpyvdehH1pKVpIxJZiBgGq6zlT&#10;gHir91pM0ZJC+Yg/iHH6VnSIoB5xzXkzpTpPlmrM64zjLZlyO7xVhZRJ3xWe2nXMcHnbcLjOM84p&#10;kUrbsc8DPSlKnKFudWuUmpfCzTkhUgdDVG6gbBKHH61MspVB3NJ5hapvbYe+5zV9Yq4ffH+IrldY&#10;8OCZCQgK/SvR5ot4ORWZc2QOSPTBHauiFZrcxlTT2PB/EPg3cWZRj8K4i40qe1kMfJAPevpLUtGE&#10;4LKuSK4+/wDCiytKxT5sY716lCKqziujOWbcEeOAiMHH3h15qza3xjwQ2DW/rfhVrZyyLnvjNcvd&#10;WpspOR17V3Yugqa54LQzpVOb3WdHBqUdwgWYAn1qK70sMpeIZWsCK7KZIOK07LVGTHzZFcMZm7RU&#10;lt2Qk49qhYEHkV0bLBfjcCEf0rLu7BonPBH1rVO4jMZfyqtcTmBgoXcvvVx0I4xgHjNQyKsilThg&#10;B260O7VkVFq5DHOkvGNjehqZJniPynHt2rMlUxSMAeR0NX4mMkSMfSppVZX80VOCS8mPmuHmGGOR&#10;UFSNTCK3cnJ3buZpW0QwjFIelPOCKaVOKQDDTcZp1IRSAYTTe9PK8U0jFNDCmHrT6aRRswENMp9N&#10;PBptCG5ooIoqbBc9IvPEzyMVRgaprqkjNknP5VgrI3rzU6OQK8ZJLY9yTctzqrTW3ix2H1/+tXQa&#10;f4rkTA3Y49f/AK1eerOR71aiuiKrmM3G56/pnjR1ZDv47jg109p4zwc7+vTj/wCtXg1vqLR4rUt9&#10;bZSvPT6VSmZukme/2ni/dj5v8/lWpH4sBwNxHua8FtPErxjrgfWtSHxW2Rl8/U1opmPsmj3aHxQC&#10;v3/6Vai8R7/4v1rxK38VEjAbH41o23ikgfeyarnJ9meyp4gAYfOKmuNezErBs46n2rySDxKeDv5P&#10;vVmXxWwTyg2c+pqJzXK7jhB8yseoLro4+YVei1oMg+YV5RB4izgE1qW+vgj71cSkdbiz0yLV1bjd&#10;VldS6fPXnFtrOD94VqQ6yGxzVKRNjvY9QBHLZqdb9T3riYtW44YVbj1MnuKLisdkl8v96rAvRjG7&#10;muPi1EkjkfnV1NQxzkU7isdOl4M8mrEOoiJ1bPQ9q5hdSGO1WEvNwGMU+YlxO9ivVdQwbOecipVu&#10;feuX0fUN8Riz93kVqiU/3qtU01c8qcXCTRri4yODThNnvWQs59akWc+tQ6ZBqCbnrUizDHpWWs+a&#10;kFx+NQ6YIvicZ4NKZhjrWeZ8e1Ibn3NL2YXL5m5ppmwcA1niclutNafJ4qvZhcvmYnqajab3qp52&#10;PWo2mz3qlTC5eMuO9MM+Oevsapmc+tMMue9X7MWp33w41XF3c2TMAJF81AT/ABDg/pg/hWB4zszp&#10;fiG6iUbY5CJU+h/+vn8qytG1X+yNXtbzJ/dOCwHdeh/Q13HxR08T6fa6kgyYm2Mw7q3T9f8A0KvK&#10;lH6vjYvpNW+aPXj+/wAG49YO/wAmeetLzzUTSY5BqFpw1V3m9DXvKB5Baacd6ryXHaqzSnJ5qu8x&#10;9a3jTAsvOV5647V634BKWPw4uLhmwhFxK3sBkf8AsteJST8EZr2XTZE0/wCC0srDKyWUrH6uW/qa&#10;8rNofuqcP5pxR6mXaTnPtFni7XHG3ptAGfWqstx71C0mFAzwR/n+dVXfk819VCmeTcfLP1yMgDpm&#10;vXP2fdE3DUtafLDItYWPfGGc/wDoIrxaZs8feJOAPWvoLVX/AOFY/Bzywdl8YPLBHB86Ukkj3GWP&#10;/Aa8fOpP2EcNT+Kq0vl1/Q9TL4pVHWltBXPEviN4jPibxjqd8j7oPNMULDoUUbQR9cE/jXJSu3rT&#10;2yvHXHAx2qPaWPSvoaUI0acaUNkkvuOCUnOTk92VZCarOpNX2iyab9nzVPcSMxo88U0wYrU+zc0h&#10;ts0Bcyjb57UotR6Vq/ZcHGKd9mwOlAzJ+yE9AKr3unbrduK6FbYEelD2hZDhd3saTTYKVj3LwZAf&#10;it+zBeaGW33cFpLpynIz5kWDDzgAcCPn9a+H7K+cAb/vHk+oPpX1/wDsp679i8Ra/oEjHZcRJeQ7&#10;uPmU7X/Ehl/75r59+MvgdvCXxa8S6akfl2rXRubcDp5cn7wDOT03EfhXx2Hg6GNr4ZLRvmXz3Pr6&#10;c1OjGb9DAtLvcFwcZrovDthda/qtlptkhku7yVYYR6sxwPoPf0rnLeweMZx09a+k/wBknwAbrU7z&#10;xXeR/ubMfZrQsODKR+8b/gKnH/Aj3FdWLqvCUZVZLbb16GsLSdkel/EfVLf4P/CS00PTnxdTRfYY&#10;GHVsjMsuDn1J69WFfMlm2FUHoBgZPBx6V1fxs8cf8Jt4+umhfOnaeTaWuDwcH52/Fv0ArvPgl8Ez&#10;q6WviDX4ilicSWtk45nHBV2Ochc8he/fjr5uGcMuw3ta796Wr7tvZFTXPK0Sf4PfCJvEAh1nW4Su&#10;lkB7e3PBuB2Y4IKqD2PX6V03xS+LS2Rn0LQpAs6gx3F2gwIuxjXjrjuOnbnpnfFz4yqzT6DoEx6m&#10;O7vU456NGmR9MsD7D1rx624XGQAOmBiqw+GqYyosTi1p9mPbzf8AXr0RlOSguSH3mjCASep4wCev&#10;41ajHeqkXQVdhXOK+k6nnvQkd1jQFhn2qu9wZAVC7QfSn3S/LGD71Gi5rysTWmpuCdkdFOKtdjRH&#10;gCpPKyKkCjFP2159kb3IdhXvmmNmpmFQueOtQ0O5VuGyDWNcvliK0rlztY84FZM+ck4qTWJY0mIy&#10;Sg4ziuztLfEQ4rmtAgDAE9z1FdrDD8owc8dCOtd9BWWp4mNneVhkcXFWEip21U6kD61estKu75tt&#10;vazTEcnYhNdTcYq7Z5y1dkQRpntViNK3LfwFrsgBGn7QenmSIP0zW3Z/C++kI+0XMNuCM4XLn6Y4&#10;/nXDUxuHgtZr7/8AI3jh609FFnIoucVZQEV3dr8LreJwZ7+SUEfdRAv8ya1o/BGiWi5kg3kDJaSU&#10;9PXrXmzzOgvhu/RHTHAVnvZfM81Tt3q3axSTSIkUbu7HjahNd9Fe+G9I2JE1tGeceWu8/mAadN42&#10;02IosbSS5/uoR/PFczxtSfwUmX9Upx+OqvkfBXxz/Zj+IXi34ta/feHPCtzf6detHcLcGaKJN5XD&#10;DLuvcdqyfDf7AnxR1l2GpQ6ZoCqQAZ7xZsj1Aj3fqRX1X8ff2m7/AOEOkaXe6f4Yi1Nb6SSEy3F4&#10;YxCwGR8oQ7s88ZFfJ/ib9vH4q6rOp0++0/Q4xnKW1ikmfxk3USnjJ2fKl+J7GF9moctOV7HqOm/8&#10;E132q198QgvQ+Xa6Rx7jLS5/SvSdD/YO+F2gw7tZbUNZwME3V81ug9SBGVwPxNfE2vftK/FHxYuz&#10;U/G2pyJgjZblLZSD2IiVc/jmuBlkkvnL3Er3Tk7i07s5J9eTWTo4iS96p9x3o/RY6T+zH8J5Wldf&#10;D8EhPlsHllv2yPVSZMH8K1rr9sT4S+HrVYdFmnvvL/drBp+mvEoUehdUGPYGvzhtGxjHH9K2LTAw&#10;D+YJ6UvqcZfHJsbR9o6j+33biWRdP8FTTxg/u5bnURHvHrtEbY/OuS1/9tXxtrCTLpdnp2hhz8jL&#10;Gbh0H1bAP/fNfN8CgAY/WtCAAfWt44SjH7JB6tqP7R/xJ1qJ47jxTNHE/BS2t4oePZlUMPzrjNR1&#10;3Uddumn1G/u76ZuDJPOzkj3yay4sYqzGAWFdUKcYfCrD2LUSfLjhfTaKl3AKRxj6VETgVGSSetbk&#10;NXLKSFsYPFXoW+XoM1mxYB61cV8Drj61a03MZroNu3znIFY91JgHGOnetG5kBJGefSsoxm6m2Lz9&#10;eKpitZFazszdT7m5HpXY6fCIY1ToKi8PeHrvUZ47axs5ry5c4WKCMuzHrxivU9D/AGePHurPC50X&#10;7BBJj97d3EabAf4iu4t+GM1fNToq9SSXqzB3m9Dmb6f7N8OvE02cCPSbhs+mVxXwzZT/ALlPmB+U&#10;D8cc1+rEn7JdzrHgvVNFv/Eq2bajam3drW183ywTyQWYbvyFc/Y/sOfAX4X6L9p8YMdQWNRvvdc1&#10;V7aP/viN0Xt05rjq5jh9otyfkjOnQqKTbVj83LW6G5EBLO3RVGSfoBXsXw9+AvxG8eQx3Oh+EtRu&#10;bZlDLPMFt42B7hpSoP4Zr7Hsf2qf2a/g9ZT2Phe7sjND+7NvoulTM8jDoDKyBWPuX/GuE1z/AIKa&#10;27XE0Og+BJJoxny7nUNREe7/AGjGsbflu/GuOWIr1P4dK3qdyst2U/Av7DPjXUoll8QalYeHM5/d&#10;j/S5B6cKwXn/AHj06V7d4R/Y48L+H03a5ql3rxUnj/j1jxxj7jEj/vqvlHWf24vilr90z2us22i2&#10;79ILKyibb9GkVm/WuH1z4ia14qk+1axq13qs+CA11OX4Jz06D6AUo0sVU+KfL6ESnCPS5+hMT/B3&#10;4TXeyM6XZXm8gBd93KrAcj+Mr39KTU/2mPDsJ2aRaXOqAY2uVMCY9RuGeOO1fAGg+JAY08+XDfxN&#10;616Z4S1yG8UBZASeCRj8K0jl9Nu9ZuT82YSrO3u6H0tqXx91nUkIsLODTARwxPnMD6jIA/SodO8X&#10;6/4juEW81OZ48/cQKi89R8oGR9a860ewe9kQJlgcdK9X8MaGunwqWHz+9eisPh8PG8YI8qtXm9HI&#10;6G0iEcYHIx6d6tKctnH9KjjBwBUq15z1dzzdxT1zgA0oOKCOBSgVIxQc0pHFJSk8VICUuaUCjbzS&#10;AbTgMU4JigjAoGIBkZqG5iyA3ep044pWAYEU07ME7Myp03Jj3HSvzr/aStm0j4wo2CA7svT/AD61&#10;+jUiH5vb0r4R/bN0f7J45sb0LjMgJPrla7qTvFo6Humen/BPUzPAUXJO1JMAdsYP9K9oN6qKoLYO&#10;O9fm742+Kur+E47A6VeNbsYQH2Af4VW0P9rvxxpiBG1HzQP7yp/8TXUp20sNwvqfpG+qRhj84z6U&#10;1dRViDu496+Aov21PFLAea8T/VEP/stXrb9s7xBcypGUiOT/AM80H/staRmpNRS1Zk4NK599afdr&#10;taVjgnpk1ZbUhydw/E18RRftlawqhPJi2gcfIv8A8TUyftk6qPvW8Te2xf8A4mvW/s+T3aPGnJzl&#10;c+1hqq7eoJpp1cA8Yr4uP7Zep9rWIfVR/wDE0w/tk6mpz9mh/wC+V/8Aiaf9nvuiLM+0zq3ow/Cn&#10;pqm4fe/Wvitv2zdTZMfZIQfXap/9lpkf7ZmqoTm1gI/3QP8A2Wn/AGe/ILM+2hqYH8ePrTxqi/3x&#10;XxL/AMNoaqT/AKiLHptX/wCJpsn7aGrlcCCMf8BX/wCJqP7Ol3X9fINT7fXUgRkHIpf7TVerAV8P&#10;J+2lrQGPKjHvsX/4mmS/toa6zfIsf/fC/wDxNT/Zsu6HZn3N/aino6n8amTUVI5YV8ID9s7xCOyf&#10;98p/8TTJP20vE2MKyL77U/8AiaTyyT6r8Q1PvUXqn+KpEulbgHJ9q/P2T9s7xU/SZf8AvlP/AImo&#10;W/bI8XH/AJexj0Cp/wDE1LyufdDVz9DVlyQOeauJE0sZXb1HfivzlT9sfxdvG66JHttH/stUvF/7&#10;WPiXXtNa3tZDZysAGkV9xP5ip/sicvtpfIdz9IvDN0sV5dWm8MUO4bTkV1ecgfSvhz9ir4p3eqXc&#10;9nql2Zp2lGGc8kGvuOPlQefyr53MsO8PWs+pvHYKinjBUnFTkU1/lHb8a8u5R5/8Q9Ogi0K9uHAB&#10;WMkNgivL/gj4oVtQubXfhFk+Ueo/KvP/ANpz4163pPin/hHEVobR0Yk5HOO3T0NYXwj8Rmw1a0mZ&#10;gu9grEnrmvvsLhZ/U3TqO7lr+GhzaXuj7ZJz79+KSqekXYvdOhlBzkYNXK+NacW4s3FLUA0lLxik&#10;A6nrIenamUA4qWMefmHNLgAUzdTt2KTEO25pQuKZu4pQSamzAe/KEVUPUVaP3TVQ9aqBtT6jxzSE&#10;A+tAoPBqzUkVsDGKdkemKjANOFS0O4jLzmmEY6VKTimFc00IntZc4XNW16nPFZceUYEda04h5oVs&#10;/WsKis7lpg8gjXJIA96nUCWEYwQf1qG8shdR7c4Bqe3h8iFUzwBisZW5dNyJO+h8I/tufDF9HvYf&#10;Edkm1N258DAAPXr6V4H4S8SmCaJkcAqwZcV+mnxg8BwePvBV/psqguyEoT2NflJr2jXngrxRfaZc&#10;BkeCQqCePlBODX1mHxP1mkm91o/ls/uMKa5LxP0j/Z3+JkfifQ4rWaUG5jXGD6V7ie3XpX5nfBH4&#10;ky+Gtbtp1c+WSBIP69K/RTwb4ht/EujwXMDbtyjcffH0rxsdR5X7RbHXFm5QTilxxnHFHBrybl7g&#10;D+VLx9KQDJpwQnqCPwpNjFwCKUKKUJjpn8qXbnr0pXCw3aKNtLtx60o+n6UXHYbtFGBT+nb9KUYP&#10;/wCqlcLDMcUAc0/rRtNK4WGbaNlSdOooFFx2I9nP/wBenrI8XKuw/Ggg+lBU9xRo9xJyi7olj1CV&#10;B82HHoRirCakhwGUr9ORVHFIeMEjFQ4RfQ6Y4qtDrf1L6yWd6xwVYg8g8Yps+lRS/dcqM9AM1k3K&#10;+XmUDJX73PUVNbXRdFkiclWGQwPBpcjSvGRp9ZhP+LTXyOG+LfwTt/iPoktlMiPJgiNzxj8MgV+e&#10;Pxn/AGLvFXgq5mnt7CWWz3HEsSgqep7MfSv1PGpTL1IYehFL/birxJEwHqpz+lenQx1eiuWUVJfi&#10;YujhJu8JOL89UfhVqHw+1XT5WWa3YFcg8Yr7P/YK+Gegutzfa3Ast0rfuopMnn14P+c19y+IvCfg&#10;nxrldY02zupDyWkQxt6YLDB79M1wkX7Lug6V4jTWfCmsXWhOGG+2BFzCcdQNx3D/AL6P0rueZU5R&#10;cZpwb/rcPqVSWtNqS8mdRrmiWdui+VYwCPHO2IDFczJp1izHNnbn/gA/wr04eH51svIkkS4wuA4X&#10;aT+tcJrmhX2lSO7W7iAc7xyKjCYmM/cc9fXc4a+Gq09ZR0Ofm0PTnJ/0KA5/6ZiqT+G9MU/8eFu3&#10;1jFa4mH1NJt5zjJr2lOS6nFZHN3PhjS3PzadbYPrGKrXHg7TEQH+y7YLjOfJrrRH8ynaCQQ3aujR&#10;ItZsSpRVdRyAO9E8VKnbsHKpHkI8EaTPlxptsR6iIVHJ4I0llI/s21OP+mYFep6P5dlM9lKgAcnB&#10;I6GqeuaR9jmDpzG/ftVxxd58j+QcmlzyxvA2lNn/AIltuP8AtnVY+B9KR8jTrbI6fuxXockSnOAK&#10;qyWwJPy12qpcnlPPZvBWmOx/4l8HPYRgVCfA2mYx/Z8A/wCAV6C1kCeRik+xKvIGfrT9oyeU8/Xw&#10;NpaLhbCD8UFOPg3TVjY/2fB0wfkFd3JYhhhVGT3q9HpdqYlEkxBxyAgqXVsPlPPYfA1kyK62ETJj&#10;g+XgCpo/CFijcWUYP+6K9h0iWyuLYWO4MxGAxUCsvVdAttOuNskh2t0KgVzRxV5uDVn+Y+Q8+t/C&#10;dizjNqm0c4C4NdZo5k09AkJ2LVl7e3jGIST9RUsKYFaSkpLUpKxfj8RX9jhs+bGvJXFdfpOpw6xZ&#10;pcRMOfvf7JrkIoRKADjnjPpVUSzeFr37Tbkywt/rox/F7j6V5VajCqrRVpG0ZPqdjrWiw6rayQyo&#10;HR1KkEdRXwf+03+zXNoU02u6LExtT8zqvBU+nJr7+s7+DVLSO6t5BIkgyGHX8qzde0O31mxntp41&#10;kSRCpUjqPeuTD13TfJPYJRe8T8frO7eNvKl4kQ7Sp7V678GvjDe/DvVoispNkWG9Qen6V0f7Tn7O&#10;N14Lu5de0iN5dOc7nRT/AKrPbrzXz1YaiAwR+D3Feu0pFxfMj9PrK50r4ueG4r/TpE+2FcuF/iOP&#10;fjNeX6zpMmk3Lwyg7kPJNfIvhv466/8AC1jc6TPsVufLbBH15Bqxf/th+JNbuDNfsk8gGASFXA/B&#10;aVOTh7r2JdO+qPqqC42OqsdoPtzW1eanJN5CqiKI8YKoPzNfHqftQ3zhWeOMMPT/APVSy/tS6jNw&#10;20gdMf8A6q39oiPZtn2HqUH/AAkibtv+lhekahQ3vXDXdq9tO8Ug2uvBBr5zH7U+pRrgbR9Mj+lQ&#10;yftQXsv3kjJ9x/XFDmn0GqbPoK6U7duAR3zWVLaquWT8B6H1FeEy/tMXj5/cxfp/hVZP2jbstkxR&#10;/h/+qs5OEtzWKlHY93jleCZHR2jljO5CpIKsOhB6g/Svf/hl+1bquhNFY+KYn1mzLBRfJhJoExg5&#10;AGJP0Pua+Abv9oa4Eu8RIQeCM9P0q0P2j4Rbwj7KpZQd7sx5PtxXlVqVOp7lSNzvpTnT96Dsfr/o&#10;t34a+Ilj/bWhXcVysh2m5t8qcjs6HBz/ALwzVqayuLI4kBaPoJB0P4dq/G/RP2sPE3hXWU1Pw9cn&#10;Tb6JSBcRgHj0KsCGHsc19z/sjft9x/GfU7fwp4w01NN18xgRalbHdDeN/tRhf3R98lT7cCvJqYat&#10;SjzQ96K+9f1/SOyTo4j3Z+7Lutj6rSTgc1OjfhVu40mOb54T5Zbng8Gs51e2fZKpVuxPeuOM4z2O&#10;KrQqUH7y07loHNLxjpUSNwM8GpAc0mjOMrmfqOmLcIxRfmrnprd4W2spGK7Kqd9pyXSns1dVKs4a&#10;SInT6o5BkOaAu081ZubZraYoQc571BJkHkcV6ilzbHMRMCT7UhYDtUh5FMwM4rQBF55JJHpToppI&#10;JUkRisiHKsOoPajG0Y703GDk0boL6nc20sHirSTHL8k4+8O6N2Iri7u1k0+5kglBEinnPcetS6Xq&#10;Mul3STRHIHDL/eXuK6zV7CLxFp0dzasrSgZjP971U15ivg6ln8D/AAPWdsbTuvjj+KOGLEAHHWqt&#10;4/RD354q0V2MVxtYEgqex71Wu4WkYMoyRwRXqnmw0lqR2kvJQ565FWnj3KVPQiobaAqdxGBipz0F&#10;NBK3NoVEtQHBfBA6Yr0LwpOuqeHntZMfIDERn+E9P5/pXD9c469s1veDL0WurGE42XC7ce45H9a4&#10;sZT56La3Wp1YSraslLZ6fec/cQNbSyQSLiRCVP1BqtLCso2sfyrp/G1h9l1YTAfLcLv/AOBDg/0r&#10;nnUE12UKntIRmuphWp8k5QfRlD4deA9O0v4pL4gt0EN9JZy20rLx5ina3P4rmvgT/gob4Nu/D37S&#10;Wtasluy2OrWttdRv1DMIwjn80Nfo34Zl8jX7JsZy+38wR/WsP9oz4UaN8TLO3tdUtBMXhaNJsnKk&#10;HI7+5rDmtjk31j+R1R/3N26S/M/HSy1MoV6jj6V1Ok+IHiZTuOPrXUfHT9nHW/hNqMlzHEbvRZDl&#10;LpABj0B5Jrye0u2jYKSVwehr2NjhTurnvfhjxnjbukCr3z/n8fwr9DZbz/hGP2SbWUx+W82jwkxu&#10;eS0xBb/0NjX5L6XqsjukaNkudqj3PAr9O/2wNWXwH+z94W0bduaS6s7LeTg4ihZs/mg/OvNxj56l&#10;Gn/ev9x34ZcsKs/L8zyTStSEwPzZHrj3rWeVXXgivIPDni5HAG7BPWu5staEyDDCvZueS0bLsNx4&#10;/OomJI+Vv0qNbpWXJIpPPBPHFAtBCT34FPgLCZcdc04gSD2q1awf8tCORwK3oQc6iSM5tRRZEuwn&#10;PPanGRXGGAP1FRMAT71GwIGRX0b1OEsptA2gBVHQCnE4HBqqrE9elPDYFJaATpLs75pfJgmcSGNd&#10;474qsT+VPhbsP1osnuNNrYkmXdkADFZGraj9mUx43Ow4yegrVmmVLdnY4A7etcrdk3MzSv8Aeb9K&#10;8zH4r2MOSO7/ACOrD0ueV3siGG9cHBOatef3BrNkhKMSKRZCQAetfKHrmqlxu4pHXcKpoc8g4qRZ&#10;yvBoAbJHtJwODwaT+xVmSVlGR9KlMuRntW3oqLJazA/3uK9XLpP26i/M48TH3Lnm2t+Hcknbx7A1&#10;5z4o8IiaCQhSpHINfRl/pKzKcDNcnrPh3KONoxivqprmg49zzIuzufLl5YvaRlWGarWyyuBheB3r&#10;1jXfDaESErgZ7/8A168/1CyksS+yMFfY18pKShuz1opsppObdgd2DWtb6msyhZcEeprjbi/8mUmQ&#10;FfrQmuEgbOo6E01Wiuo/Zyex1GqWyBCYjuzzxWHBA8dx0JBHNFpqzq24nr1HrW9YpDeIXb5XIwBS&#10;jUdWaNJRUInP3No7yAqOT1qVI/KjVfQVq3WnmNicn8KoOhU4Iz712Rik20c7k2rEDLUZqZhTMVqm&#10;SRkYpD0p5GaYRTQDGAptPppGKLghrdKbT6aetIY0ikp2M01htoAYetNNSYzTGGKpSAbRRRTugNtK&#10;mVvWoRUqjgV4Vz2yZTmpkOKiQcVKvWi4Eyt61PGenNQKOamQYpAWUdh3qzHM3c1UQ1YjGQKq4JF2&#10;K4YdyKuQ3jL/ABGs1c4qeM0C0NmHU3TGCfxq4L8y45w1YSknFWYjyOTntQ9VZkrR3RsxavJE4DE5&#10;/StS111gcE9a5nPmZDdemajSRoJApJx6muOcXDXodMWpaHoNvrJcctjFatrrJH8RNecW16wzya0r&#10;fUip+8alSBwPSLfWSccmtODViccmvNrfUzx81a1tqZ4+Y1SZEonokWo5AG45q7HqHHLVwcWqsAME&#10;1o2+pZGc/nVpmTidvDfAgEN+daEV+CuMjNcZbakCg5GavxX24Dn8qdyeU6+y1IwTo6k4HX3rq4Lz&#10;zEDK2UP3T615jDenjk49q3dJ1vyF8p2Ozt7V10ZxT5ZbM5K9JyXNHdHcJc+5qeO5yeTWDDdCRdyt&#10;keoNWFuuODXoOkeYbBuQpxzTln75rJS43dTzUi3OO9ZukBqmfI60hnx61m/aeOtO8/jOan2YjQ87&#10;Pejzfes8XGKaZ/rR7MZoGbHemPNis/z+e9JJcZPWqVMC60+R1qMzkHrVQzcUwyH1q1TAtPPkdfzr&#10;13wjOni7wG9lK251RrZmY85H3W/LB/CvFWlx15rufhDrn2TXJtPdtqXiZQZ/jXn/ANBz+Qry80w7&#10;lh3UhvDVfI9HAVFGtyS2locZO0kErxyqUkRijA9iDz+tQPOa6b4q6QdI8WTSrkQ3i+evoGPDD8xn&#10;8a4wy575FethpRr0o1Y9Vc4qtN0qkoPoydp8etQSTVE8lQtIa7owMh8knBOe1e2eKHTS/giiIp2v&#10;ZQKM9i5Q8/nXhUj5Vh0yDXuvxccWHwytrdF+SSS3ix6ADP8A7LXh5mr18LDvO/3HqYLSlWl/dPAW&#10;ckYP6VExBNTMpLsTjn0pjR9+MV9UmeUjpvhV4e/t/wAdafHIu63tybqXPTCYIB/4EV/Wur/aG137&#10;Tq2n6PG3y20ZuJAP77cKD9ACf+BVv/AjQ00rQtQ1u5AjM7FA78bYkzk/TOf++a8f8S6rJ4i1+/1K&#10;TO64lLAN1C/wj8sV8zTf1zNpVPs0lZer3/U9eX7jBqPWbv8AJGAYM/QdKQQ+1XjDx0pFiC9a+ouj&#10;ySh9lyeRQbYDtWiY8jgUCLdxihtCvYoLbgnpThbAmr4hFOEGPSldDKJtQDnigWoPpWiIM9f0pRbD&#10;PSlzITZRW1AOMdqmh03zuNuaurAWYACt3S9NDFcisKlZQVzGpUVONzA8ETnwd8RtG1Iny4BP5MxP&#10;QRyfIc8gYGc88DGe1dh+1d4PSW/0PxAkY3FWspiB6ZdM/m9Z+v8AhwzR7wMHqCOo9K9W8U2Z8f8A&#10;wcWZl33X2dLnn/npH9/HJ9HHrXgYrFRpY3DY1f4Jej2/P8Dry7GfWKFegnrFcy+W58q6L4Vm1nUb&#10;awtI91zcyLFHgdCTjP0HJP0r6b+Il5b/AAn+EsWiaSfLuZofsNsQcNkg75TjHPJOfVhWN8BfA4ju&#10;p9euEB8tTBbbh/EfvuPwwM+7V6Jc+D4dT8VNres+VNb2SCOwtmOY4hwXlYHjfnoegAHfpxZzmVGt&#10;jY05606WrS+1Lovyv8z3Mt9pPDe2W89vJd/8vkeS/Bb4EJp3leJPFMaKETfbWFwMCMc5eVWXgjgg&#10;dup5ql8Yvjc2uSS6H4dnaLTVyk95E2DOR1VGU/6v1Pf6dXfGj4uTeI459E0SVotKUlZ7mNiGucZG&#10;0EH/AFZ/XHp18Vh+Xg9M/WnQwVWrNYvGrV/DHol/n/T8vT9tBrlpu9uppW+Aoxke1aluMisyDAA7&#10;j17VoRyrGwBIUn1r3E7nPJ32NOHAAq7CPfFQadp19qBItrK5utoyfIiaTH12g4rqdL+H/iK/cquj&#10;3UZC5zOnlg/i2KUq1Kn8ckvmv8zLlk9kcvqcpjEJzzuxUkfIBJHPvXf3PwK8Q6jDFifT7c/e/eSO&#10;SOOnC10Ok/AOONI/t+rSEhMMttGB831bPH4V8xicdh/bSammtNtTvhSlyLTU8lH3Rjn6U4rgc8V7&#10;lbfBzw1pbedcT3MyopLC5mUJ9TgD+dXI7fwDpMarnRSUBwXaORz+JyTXG8wpv4IuXyL9k1uzwKG1&#10;mu2VYIZJ2Y4VYlLFj7AcmrcPgfxDfSIsWiXxDnAZ4GRfxJxj8a9on+KvhTQ1jjtYpJEwSBaWwUD8&#10;8Vjah8fbSNV+yaVcSHB3G4dUx6YC5pfWMTP4KP3jUYLdnEW3wI8U6ghZxaWYzjbPMd31+VWFamn/&#10;ALNN3KG/tHV7eIlhxaRliR9WA5/CoLr9oDxE3+rs9NhwTyUd/p/EK5DWPit4s1TAbWri2UEnFqfK&#10;/DK4/XNLkxs92kaLkR7JpfwC8O6ThmvdQmO7P72VFB9sBBXQro/g7S94kGnZyAwuJVcg+nJr5o0/&#10;xHq2oXKrfape3i53AXFy74Prgn612Vvgxq397qetdMcBXqL95Wfy/pHm4ivClK6ppvzPY5fGPhjR&#10;kkNv5LEYytpAOfywKq3PxXsAj+RZ3UjjG0yBVU/jk/yry0YUDH41IFLfhWqyrD7zu/VnE8fW+zZf&#10;I7m5+KeoSSHyLS2jQjjzNzMD+YrOuvHWs3YP+kLACMFYF2gfTqa5xeKlUV0LBYeHwwX9epzyxNaW&#10;82aLazqNwu2S/unBGCGmbFRkkkc9O9QL0qRAfWtOSMfhVjncnLdk6HpzgD0qdWJJ5IGRg5quvFSo&#10;QSKzkgPM/wBpjwu3ij4M6uY4zLdacy3sQQZPyn5v0Jr8/bxQJMqQQemPTtX6m3VmNRsLyyP3bmF4&#10;uR03KRX5keKdCl8O6vfaZMGEtjcPbsWGC208H8sVLV4Pyf5nrZfO0nHuYkfXNWkOBVTdgip0fpXO&#10;z6JGjbtgVr2snA9axICRjrmtK2c5FQa2N63k4q/DJj1rGhkAUEtiui0Dw/qniGUR6Xpt7qcmM7LO&#10;3eY49cKD607i5VuTQsSKtRkhgO/8q9G8Ifs0/EPxQAV0J9ITJHmaufIAx/s4LY9Plr1Xwt+xNqDS&#10;K3iLxDbwoG/1elqzMwx/edQAf+AmspYmlDeSJbPm0kt274/GiKNrh9kQMj/3VGT+VfaVj+zf8L/A&#10;Li51m8NwpKgf21fJHGD7ABBzjpzUt/8AF34N/DPMmmQ6TLcooGNAsopHIJ6b1AB/76rD66paU4Nk&#10;ny1oHwf8ba/cRx2vhbVVWTOJbi1aGPgZ5Z8DntXqOh/sg+LbxoW1HUdL0+FiC6LK8sqL9NgGfbOK&#10;6jxH+2tYtE6+HvD1zJJghZdUZY1zxg7UZiR17iuA139qnx5rsBSKay0dTnJsIW34xjG52b8xirU8&#10;ZU2io+upDstz1jT/ANjvwlZwRPq2s6pdupBfbLHDExznptJxj1JrfsdK+Cngq2byE8MyumSzExXc&#10;55/4ExwR07V8aa/478R+Icxaj4g1S/RiPkubyR0/75Jx39K2NNsV0nRVwNrzctxzWsMDVrfxar+W&#10;hhUqci0R9Rax+1d4S0dJbfTdM1G7ZMrGUhSGFsdMEtnHvt/CvPtW/a58T3c8o07TNMsoGP7syrJL&#10;Iox3O4DP4V4beSFWB456471W80pyO1dkctw0Ps39dTJ1JNGp+0d8bPGNx8GdXuj4m1K2ubh4LZTZ&#10;zm3ABbJwEI6jg18CzX81zOJ5pXnmOSZJSXb8zzX03+09q3lfDvR7AOQbi+80j1Cqf8a+XdtejCnC&#10;CtFJHiVqj53qX7fVGQjIAHetiy19Y+M9fWuaC561Iq9MClKnGQo15xO8t/EMaqP3gFTjxcsI4fev&#10;pXBgHPrUyJnHQVmqKTN3iZPodjD4umubtI4wFQn3/wAa9F8E6++k/ESy89y0TLGWRicH5R2zXkvh&#10;+1338KlcfNivTbTTHuviRZ2wwriOP8ttaclkzllUcmrn3v4K12zv4YWgVFyASFAAFen2UmQOcjFf&#10;PXw+gfSraIFieBXsmi6sZEUHNRWpSlG5hJJN2OwQ8VYUZrPtZ/MUc1eQ8V40lYkk68UoFIOaeOKx&#10;YxCOKTbUh6CkI4pCEoAzSgc06gAoooIxUjEpaUCjgdqVxFW8jx07jH418dft06JO9jYX0MTSKuMm&#10;NSTkEj+or7NnQPG3qORXJeL/AAVpXjTTXs9UtxNE4x2yvuK66E0tzZXa9D8avF9/JeuiMckDaM9q&#10;zdJ8NalqjYtLKaZicfu4y38hX3p8Sf2N/D2laza6nDdObA3KrJC+3JDMBjIWvoXwf8MvCvhSwSPT&#10;dB0+EjAMn2dS5465xXoW6l8/kflNH8JPF1wp2aBqTjp8tpJ/8TW9oPwR8ZMJJj4b1QMTtXNpJ0/7&#10;5r9ZRbQIuFtoVA6ARitq0hjSJcRRg47IK0p11hpqpy3sctecuS3c/Jhvgt4zBI/4RvVfXH2SX/4m&#10;k/4Ut4z/AOhc1Uf9ukv/AMTX62sisfmjQn1KA0qxRk8wxn6oK7/7Zf8Az7/H/gHm8rPySPwU8a4/&#10;5FvVcf8AXpJ/hUi/A3xsRkeGtW/8BJP/AImv1sCIOkMf/fApyqB/Ag+iih50+lP8f+AHKz8kx8Cf&#10;HTcjwzqw+tpJ/wDE05PgN47Y4HhrVT9LST/Cv1sCjH3VPttFAGOiL+WKX9tv/n3+P/ADkZ+TA/Z/&#10;8ev/AMyzqv42kn+FPX9nn4gPwPDGp4/69JP8K/WhWI7AUoYnsPyqf7bl/wA+19//AAB8j7n5Np+z&#10;j8QX4HhjUv8AwFcf0qVf2aPiG3TwxqX/AIDv/hX6w8kdvypQWHpU/wBuT/59r73/AJByPuflGP2Y&#10;fiKw48M6j/34f/Cp4f2VfiPKMjw1fj6wN/hX6rbmPH9aUO+MBiPxpPPJ/wDPtfew5H3PytX9k34j&#10;ucf8I5eD/eiYf0qzF+x98SH5/sGdPqrf4V+pSkjksSaC7f32pf25U/59r72Hs33PzCh/Yz+JEnXS&#10;XU+hBH9KfL+xn8SIIy39ju5HZQxP/oNfpyZGPUmkMj5zmp/tur/IvvYcj7n5rfD/AMBeN/hJ4w0+&#10;a90LULWJp0DSNbvt6+uK/TDQbl7zSbWZ12s8YJBGDnFVZ7K31GER3MEU46jzUDYPatWyZWt02oFA&#10;GNq8AEV5WY45YyMfcs0aQTRMBmkZflPOKcBzQeleIaI+L/28fB5gOl+IYIxlWxI4H+fWvHvBGoFr&#10;SNg3zrhhX2/+0j4GHjj4U61aKgeeGJp4/XIr89vhtqLRH7PMf3kcpjYHtiv0bKa/t8JFdY6f5fh+&#10;RySXLJo/QP4N6+NZ8Pxbny+wZ9jXeup7V84/AHxH9lv5bFmJAIkCr3B64r6Sl4wyg4PtXzeZ0vY4&#10;l22eprF3RGHx25pRvkOFUn6Comc9+Pxqxa6gtuu1gWHqvavLd7XSKIySrEMpB9xRu/CnvHHK5dJx&#10;lucO1CWrFxkqV7kNmldW1DUbux704HNT3FiFAMJLHuM1ElrMOcBT7mpUk0PYQNg+9L5nOKtPLCsJ&#10;WWSPf/sms5ZACfT1oi+YNiwzfKark4ommVUxnk1D5o2jnpWkUawehOD1p3bmq4mGRT/MGOtOxomT&#10;q3YU4AGq6sCeop4fHepaHdEhopofIzS9qQwIq3YS5kVc8GoliMi8cfWp7eAQtuJ5rKbTVhcyRfTg&#10;sPen9qj3ZXcOfpTwciuIENdQykEZr4e/bn+DXktD4wsIRsAK3Hlr+pwO/HftX3Gfyrn/AB14StPG&#10;3hbUNHvI1kguYWT5gDtODg9K7sHX9hVTez0ZE07XR+QOhaqbO5XLDYTk/wBK9P0H9sTxL8NAtjpf&#10;lSpGf+XjcwYfgwrz74heBb74deLdS0K8RlltZG8ssCNyZ4IyBxXlmtuJrtmwcnH419RKCloy4u+p&#10;9z6B/wAFL7xVUap4ahmfu1scfzau1sP+Cj3h2eIGfRLqFieg2n/2evzYTJwAK63wv8KvGfjVFk0L&#10;w1q2pwE8TWto7p/30BiuT6nQvdo0ufobF/wUS8IEZbS7xfoqf/F1KP8Agol4LxltOvgPon/xdfCg&#10;/Zg+LGCf+EI1z6G0f/CkP7M/xXjUg+B9d5Hazc/0rN4PDvovv/4Icz7n3d/w8S8EKf8AkH35+ip/&#10;8XSN/wAFFvBK/wDMOv8A/vlP/i6+Dm/Zw+KseB/wg2vHt/x4Sf4UyT9nL4qDr4F178LCX/Cj6lh/&#10;L7/+CHM+595t/wAFF/BIGRpt+3sFT/4umH/go14LHTS7/wD75T/4uvgsfs8fFLOB4F8QH3/s+XH8&#10;qVv2c/ikBk+BvEH4afL/AIUfUcP2X3/8EOZ9z7z/AOHjXg0jjS778Qn/AMXUTf8ABR/wgpwNIvj/&#10;AMBT/wCLr4OH7O3xSP8AzIviH/wAl/8AiaX/AIZ3+KPT/hBfEI/7h8v/AMTR9Sw66L7/APghzs+7&#10;X/4KQeER00i9Y+hVP/i6iP8AwUh8LnONFvMf7qf/ABdfDX/DO3xRKf8AIi6/n1+wS/8AxNRj9nX4&#10;pDP/ABQviA/9uEv/AMTT+p4fsv6+Y+d9z7jb/gpL4b7aJd/iE/8Ai6hk/wCCk+hAfLodw3sdv/xd&#10;fESfs4/FJh/yIfiD8bCX/wCJpw/Zu+KeePAev/8Agvk/wo+p4f8AlX3/APBDmfc+0n/4KVaWD8vh&#10;+Q/Uj/4uqk//AAUqt1/1egAf7x/+zr45/wCGa/io3/Mh6/8A+AEn+FKn7M/xVz/yIevfX7DJ/hT+&#10;p0FvFf18yed9z61n/wCClspz5ehQg9t+T/J6z5/+ClWrsD5ej2KHtkN/8VXy4P2Y/iqxx/wgmufj&#10;YyD+lWU/ZX+LEgBHgXWfxtH/AMKpYWhf4V+H+Yubrc9L+J/7f/xC8VW0thpVxb6NayJsaW1RhNz6&#10;Nu4r6+/YQ+Jeo/EP4Qn+1rlrq9sptjSyMWZgfUkmvz6H7JHxZm4bwTqgB/vWzD+lfWP7Fnh74j/B&#10;e8n0jxB4S1C20i9cFpDA3yn1OcCscTQg6TVNK/y/zKUrn3I4+bGRUUsW4HAz7YqWNhIodTlSPypx&#10;5BHQ182nYo8M/aj8ceIPh18ObnVvDtmLi4U7ZG2s2wd24r839O+IGrnXJtXtdUvLDUJ5Gla4sp3h&#10;fcep3Kcg/jX7Ba1oVpr+mT6fewpcWs6GN4nAIII561+VX7S3wRvPgf8AEGVYonbQL92ks59p2jnl&#10;M4A4r6HAVITg4dV+Jg/dke1fAL9rPxZ4c1aHT9f1u51qwmYfNqUhmZPbexz+tfe/h7xhBr2mRXsQ&#10;WRXXcPKPb86/G7SLhpYVZGIYAYNfXX7LHx+bTruLw/q0+VJCxM5/Tk1OLwNOpHmhHX7jsp4qtDaR&#10;9oHxH4f1Gdo72GOKZcqftkQ/nzxSN4R0DVW8y0lC+1rKCB+HNYniLSk1ezS/tVEhK5IB7Vx8E01q&#10;5KSGNwfvRkqR9DXDRwvPHmo1HF9ty5Yy7tWpqX4HdXvw6nDH7LdRspzxNkH8wDWPceGtX01gRbyP&#10;gkBrcFh+nP6VDp3i7VLMgi7eYZ+7N84/Xn9a37L4hTbgLq1Vwe8Jwffqa0axtLR2mhf7FU7wf3o4&#10;+5jmjmJlWRZc5+bII/OopbiaYbGcug6AnOK9JXxVouqsFuogpHT7VCCPz5ol8MaDrJzbvGD1/wBF&#10;kUfpzQsfyfxqbX4h9R5/4NRP8DyxoccDrTGQA+v0r0K++G562V0rc/dn44+oH9Kwb7wTqticm288&#10;ZxmD5/06/pXoU8dQqbT/AEOSeDrU94v8zmvKDDpTPJGa0p7SS0bbPE8LdMSKVP61WZM5OMfWuyNS&#10;+qZytW0ZV+zg57UixBc8c1c2YA4PPsaicdMc1alcmxAibGDA4PqD0pshkmcb3L47nnFWDgjmoyOa&#10;tO7uMYyEY6VIh9jTJHGOOoqPzGJz0p2uho045NoFWldZEKtg5GOayVmLUqvKjg5GKwlTuO9hReT+&#10;DNQN3bo8+myEefAgztHqo6fWvQLS6g1O0juLaVZYJRlXQ5ri4pPPRo5QCjDkYzWPZ6lc/D7UGl2v&#10;c6DKf3sYyTCT/Eo6AetcNeh7TVfEvx/4JpGXQ7/WdEttYtJLW6iWWOVdrI6ggj3GK/Pf9qD9me68&#10;DahJr2h2zzaRISzpEhJhOec4GMe9foxb3EV9bR3FvIk8EigpKjZBHrmqWraNa6vaPb3cKXEEgKuk&#10;ihlOeuQeK5aGIdP3ZbDcWndH4l63NKYDG6tkcdM1y5+Unnk/hX6c/Fz9iLwz4o8+50fOmXL5PlIq&#10;+SPoAuRXyv4u/Yv8U6FPJ5Hk3MYPBQtnH/fNe1BqavF3Gpr7Wh81szc9T+NPS3mmwEjZiewBr0/U&#10;P2fPFWnMTLYSKo5J2ngevSv0N/Z3+Dnws1T4P2unaZpWnX2ttAPtd/dQRSXAmxz82MgDoOKzqTVF&#10;JyWn9al3utD8rE0S/kXK20x+iMaX+wNSxn7Jcf8AfthX6W+Jvh9pfgq7ltdQ0m3kuORHtgG32PQZ&#10;rlH0+wdyf7NtFA/6d1A/lXVyxetzH2r7H5/DQNSP/LlcH6If8Kb/AMI/qY4+xXAP/XNv8K+/Xs7E&#10;8f2daAA/8+6f4VG1jZFt32CzB/64KKOSPcPaPsfA39gamv8Ay53B/wCAN/hTToWpA/8AHncAe8bY&#10;/lX3rJZWjH/jxtB9IRVd9PtCCPsVrg+kK0nCJSm2fB8ulX0RH+hz56/6s/4V23wK8Wah8L/iBpuv&#10;tYyubaVXwY2PT8uOa+rp9DtZJN4srUEjndCv+FV10q3U4aztU3cAiFf8K4q0HLR7HVTqJep9q/CD&#10;4tweOfDsWq6ZIUO0edbSn7rH2zxn1FesWOvWmpZikCxy/wASuRg/Q1+dOl6rfeHyTYX0tov923co&#10;PpxW5o3xk8V6Fei4j1KS9wc+Vdszof1rxq2DjU16ndSxDp6J6dmffs2lbCTCeP7rH+VVd5Q7WBVh&#10;1DDFeW/B74/Wvjy3FvI6QajHxJZysA/vs5yR9a9gimtdXiAHJxypOHWvJnGdF2nqjZ0KVfWk+WXb&#10;oUBdoTjBNShg44qO50qW3+aPMqeg6ioYpCOh5HUVXuyV4nNKlKHuyJLyyS7jwww3Y1zF/amxl2yH&#10;gng11iS54PWobyyiv4mSRck9G7g1tSqum9djCVJSOQXDEkHIqNhlgR0qe40qXTpiGBMfZuxpjDgc&#10;V6yaeqZyzjyvQiYHrTSDUhHFJtq0zMjrV8P6ydIufmy1s5w65+7/ALQrNYCk44/pUzhGpFxlsaQn&#10;KnJTjujq/FOii5i/tC1TcQMuqfxD+8K5DIIHvXT+FNc8lvsNw5Mbn90x/hP936VW8TaH/Zs3nwL/&#10;AKM55UdEPp9K4qE5UZ+wqfJ90d2IhGtD6xT+a7MwMAdM0YyKcf8AJpCccV6R5w3bTopGgkWRSQ6E&#10;MpBxgjmkPSkPp6032Fe2x3PieEar4dF1GASgEyk9QMc/59q4Irz7Zru/B9yt7pU1pL8wjJXB/uH/&#10;ACa4u9tGsrya3YcxOVz/AJ9sV52DbpynRfR6eh6mKSqKFdfaX4oZZyfZ7y3k5wsik469RXX/ABDh&#10;DWVpJ/dlK47YI/8ArVxhyo3DqORXeeLB9r8LLKGDYMcmfXPH9arEe7XpS87E4dc1CtDyTPMNU0a0&#10;1i2kt7u3jnglXDRyIGUj0IIr4s/aJ/Y2ktTc+IPBkZlUZkm04L8w/wCuYVensa+4mBHFRum4Edq9&#10;mM2lZ7HmWfQ/Jb4O+HbjWvjP4L8PzxNBNc67ZwPHIpGP3y7s8egOa+2P+ConijyLv4eaKpAY/a75&#10;hnnA8pFzz7t+teq6X+zn4X1z41+FvGkFsthqmk3DXUggRVS5IRgCwA6gkHPtXy3/AMFNdUl1H4/a&#10;VasHjg0/RIo1JBCszyyOSOx6gfhXI4OvjqcKetotnpQko4Scn1aR4b4c8QSiVcuQPUHFeu+GfE0U&#10;gVWlbPua+ddNufso2hiSDk11eka8YnUhiOa+voYeEIe+rtni1JuT91n0lZ6sGB+bcM8Vq2eoi65H&#10;QcZ9a8c0PxSJIgpfkeld5oOtrcBQmM9So7VxV6Xs52j1HF3V+x39qjPKFyCCMmtgHCbQOnFcxYaw&#10;qSKX4x1rpoZUmjDoflPNd2C5bNfaMK17rsMMfOaYV556VYYj61EwOfavSObUifGeKYSR9KeeSaYT&#10;x70bjHBuBSs20jFRc0+Nvz7UugzJ1i8MkwhDYVBz9ao79y4NRzZeaQty27n60qkAYr4ivVlWqynI&#10;96nFQiooFkwcEAikkVCMgYp3ymmsoFYGhAGIb2pWbjrUpjBWq8o20gJo33YFdBoZxZnP9881zEbY&#10;rqtEUHT0PqSa9fLNa/yZxYr+GaAOR1qpc2wlDZG7irDLjpSH5l64NfUnk3OB1jRUYupQDOeorgtb&#10;8H8sUAAx3Fe43VvHcgh1GfWub1XRNmSPmTpk14GIwbj726PQp1j5y1zwU7sxCp09P/rVwepeFbi1&#10;diNo+mf8K+mtU0TeG+XtXE6v4cDg5jyK872UDqVWR4jao0DfOcsK27e+K4xxWrq/hkxSMypXNXUU&#10;tq3IIFaxiofCJy5tzqbTUg4Cv8w9TU09nHMN0ZyPSuRtr3I6kVr2eptFwDxjvW8ZE8otxamNjxVV&#10;hg4rcjnju1+b71VbqwwcgZHtWyZJlEe1MIqeSNlzkYFQEVSYDSKYeeKc1NI4qgGkgU0nNKRmkxQA&#10;0tQTkUGkoAbu5prHNPIzUZGKAFyPSim0UAbwUVMq01VqVRXiHtjkFTIoPWmqMipkXPagEOjT86lA&#10;pFGOlSKuaAJEXGKsouKiReKsRKe9MNh6qcVNGpzTYxU6KScUw0JEFTqpBHtTUTAqeNelBNxyA4z7&#10;0+WLzo8Y5HIqRY8HjHSp4+oPHFJpSVhptO6M9Acj+VWYzj/69E0Hlyk9mOaVQMH8q89rlbR2Jpq6&#10;LcE2DWhDckAYNZcMfHPWrUYIGaBM2YbxsAZNaVvflcVz8bkYq5G5wM9KpMmyOpg1DOMVp299gDPF&#10;cjbzFe/atG3uS3c4qjNo6yK+PGDV+C7zjk1ycVyVOMmr8N2fl5p3IsdlZ6vNakbWyP7o6VuWevRz&#10;lVc7HP5V5/Hekng5q5DeYA55rqpYmdLRPQ5alGM91qeki6AHBz709bg4znNcPp+sS25PJZO6k5/K&#10;uhs9ViukzG3OOVPWvao14V9Fo+x5tWjKnr0NxbgHvThPzyc1l+cQQc9aeJiRXS6Zzmk03vR5+Bya&#10;zlnJHJpwlDcZqfZgXvOHrSGXjnk1S37ec0GbPenyAWjPimmcmqpkPrSCQ01BAWDPkEc1PpmrSaRq&#10;dnfRf6y2lWQD1weR+IyPxrP3ZpQeRk8ZolCMouMtmCdndHtnxe0+PWvCNrq1uA625WUMv/PJwAf1&#10;2n868Q3HvwfQV7j8L7yPxV4AuNKuuTCHtnHojDK/lnH4V4peWcmnXtxaTD97BI0TfUHGfxxXg5Q3&#10;R9rg5bweno/6/E9XHpT5MQvtL8UViSTTGNTEA0woetfSJnlBaIJbuBCMhpFGPX5hXtXx6uGj8Oab&#10;bgDY93k/gpx/OvKvCkIm8T6RGU3hruEEH03jP6V6V8fZWMWiQn7paWQ/UbR/U14GNfPmOFj25mer&#10;h9MJWfojxkR7c+tPitZbmVIokLySMEVR3JOBUmzdkmu2+EOhnVvF8Mzr+5slNwc9M9F/U5/4Ca9n&#10;E4hYejOrL7Kv/XzPPpU3VqRprqzv/Hcy+BvhhHpkLASvCtkpB+9kfO35bj9TXgvkbcDGMcDHTFem&#10;fGvWBqHiOCwRt0VjHlh/00fn9F2154E6DOQBjmvKyek6WFVSXxTfM/n/AF+J14+anW5Y7R0KpjIp&#10;PKHUireylEYPtXu855xVENOWH6Vb8oYpRHU84FYRDNOEI9qsCInoKcICetS5gQhMdBS7OnFThMHF&#10;Ajw3NTzDCziDzgYrsdFsgzKMDrXMWMeJRx712uiBQyZ6+leXjJtLQ8jHtqOhoXtkj24BUcDFd34K&#10;0R9M8Pi2m+7KzSBM/dVgPl/n+dc9Y6Nc6oyiKLEecmR+FH4969CQhMADgDAxXxOOxF4Kkn1u/wBD&#10;0OFsvl7aeMqJpWsuzvv66W8tSvp2l2+j2MVpaxLDbxjCovTrXn3j208T+Lz/AGdpVs9ppjHbLNO/&#10;lGU85z32dO3Nei313FZ2ks8zBI41LMT2AFeS638cLi2X/QNNhD5PNw5YEdvu4wajLqeIq1va0YKU&#10;l1eyffzZ9bmFfC4eMMPUqOCa2itWlpbyX9dDlB+zn4gu2UT6jp0K7vm2vI7Aeo+UDNbOnfstaajO&#10;19rl5K2Rs+yokXHfO4N+mK5bW/jz4ruE2RSWlkVOQbeA5+hLM38q841L4ieK768ZpfEuqbSxbYl2&#10;6KCfQKRX19ehm9SmnWqxivJGmElhmv3KdvM+jLf4LeAvC6l9QuGdGbCtqV6FAPoMbfTpV+bUvhho&#10;kZZf7AOMArBFFKw98KCfxr5SWeW7JM0skrEklpH3Fj6knvWhbxBQAMcc9K4lllSprWryf4Ha6qjs&#10;j6Wl+O/hezkeO2tr2ZU+RWht1VGA9MsOPwrOvvj0JVf+z9KIwPka6f8Amq/414fbrjGST7k1fjct&#10;gV1U8mwad3Fv1bOeWIqbJnf618cPEbJHHAllaNJwWjiZmHuCW/pWLd+PPEWoyF5NZu0yMFIpDGP/&#10;AB2uWvTvvIR2Vcn8xV+LBGa45YajTqzUIJJeX+dzTmk4Ruy3Pf3d6d1zdz3DYxmWVnOPTk1CECqQ&#10;oCg9cCnL604qCK2StoRe5Xcj0wfaqU3J/rV2UYFUpetNlJFOcYB9az2Td9c1pTfMTiq6xZyaIq5u&#10;hNO+S9jY+vau/s+YFz2rhrWPE6H3ruLEHyge1dcDyMb0LaCpVqJeRUgzitGeUPBOetTL0qAdqlU8&#10;gVnIROuRUy5NV1bqOc1Op4HpWEhkycipk4pkCtO4WFWlY8BUGT+Va1l4Y1S6fC2kkXoZfkH15rlq&#10;VIQ+J2NYwlPSKuURxg52kHOTXxn+2J4CbRPHEXiG3hCafq8QEjqOBOvBzgY5Hv2r72tfAFyT/pNx&#10;Cgx1jyx/UCqvjL4I+FvHWjLpviCKa+s0lEyq0uz5hz1ABHfoa4fr9CErN3T7L+up30MNXhJTtb1P&#10;yFkwrqpIBPQHqfwrr/Dnwq8beKY45dH8I67qUEnS4tdOleIj137dv61+gGr+If2cPguTF9i8LNqV&#10;pwYbKzivL1WUZ+YgFg3uxFcZ4h/4KNeErO08vw34V1a7nH3ft/lW0QH/AAF3Y/TArmeJqy+Cm/no&#10;fSx8jx3wx+wf8T9dt1muho+hI3/LPUrlzL/3zGjD8CRXtHhL/gnvoVpaK/iXxRqF1NtBKaXsgiHr&#10;y6sT9eK8c179v34la3BLDZW2i6GrH5Zba3kkmUZ/vSORn/gNeYar8ZPHfilphqnjHW7qGYkvbG/k&#10;WEg/w+WCBj2rPlxM/iko+hslI+69M+G3wB+FCNDfXHhye8t1Cu2uXkNxPkDP3GPBPsozVa4/a4+F&#10;3gwfYNC027uIFwVGk2EcEP4ZZP5V8CRfvH3scuerHkn8Sa04D0747k01g4v+JJsOS+59WeIf24Nd&#10;ubgjQfD+n2tvgjdqLPM/scIyjp2z+Nee+I/2hfH3iqUvL4iudPTcWEWmE26DPb5TuI+pOK8ogO45&#10;74q9GSOK64UKMHpFEOJoahq17q0plv725vpScmW6maVifcsSTVMtnpx6YOKYTzQeRXWnbRE2sWYR&#10;zjt+lW92I6q25+UDvU8+Viz6VomQyLTYludSQN9wHJrqru9e5bBPC/KAK5nR0IYyVsZwCc9TXVSe&#10;hxVFd3K99LhhiqL3OACTjmlvZsSHms9pN0oA6Z71blqS1oeP/tK619pvtDsOoggaUj/ePH6CvFcq&#10;e35V3fxp1Ian4/vlB3R2ypApHsOa4UIM1unZWPAqrmm2KNpPQ1ZiWPB4PTvUIXpVmFQSB60+Yz5G&#10;IjwqQGJ69q3vDT6ELpDqrXRgDfMbYJu/DdxVG206K4OCME962bD4d3OqyRraSpljjEhIA/Si9xOM&#10;kXPFOraBb63C/hRL2O0jw2dRZGkLevy8V2vwn1SXxL8VbCeQb8gKSBwSF5NaHhz9lrVb5o3vNUtY&#10;IjyfKZpD/wCg1778L/glovgKRbm2D3d4wINxNjK/TgYFacrepHXU9Q0e0CiMAADHT0rttKjwE288&#10;9q4u/wBe0zwrpcmo6rfQ2FpEuTLMwUHjoM4yfavn3x1+2jeTPLZ+DLGOCEZX7dfplz7oFbgfWpqP&#10;Sxai5PQ+4LSdIIt8kqRL3MjBf51bj8RaSreWdWsd/oLlM/zr8sdV+Jfi3xTcGTVPE+q3JY58sXbr&#10;GPooPFer/B69ea7hE0skhJ25kcvn8Sa854ZTerKcHFXZ+gMes2DgbL2BsjPyyA1KNUs+93CP+BCv&#10;LtAUfY4wFGMY4rdijRuwrOWDjH7T/AwcztTqtn/z9Rf99Uo1WzP/AC8xn/gVcmsCFfur+VOWJc8K&#10;v5Vi8NDuxc77HVjVLP8A5+Y/zoOqWfa4j/76rlvJH90flQYVPVRj6Uvq0O7Dn8jrY722cgC4iJPb&#10;dVjggHIx9a4sQqONo59q1rbUTYXNhCQDDdv5R9jjisKlDl+FlKSZvUfhTgCqgdT60HJrjuWIBniq&#10;MyYcqa0BxiuP+LOr3Xh/4eeIdVsMC7tLOSWMnsQOtaU/it3NIOzOO+Ok0Nv4Ol2yoZY5Fm2q2SAD&#10;nJroNFlFxp1vMDw8auMe4r89vhP8W9e8T6xqY1zU7nUjqUTo32iUsqEggBQTwK+7vhlfnUvA+hzs&#10;cs9ogOPUfL/SvVp3SszSSsdWo3MB6mtxU2jHpisi2UfaIwR3rb2/pWFZ6pHBXeqQ1VpwXHanhc04&#10;DFcrZzDAntT/AC8ipFBP0pwHFQ2OxFsAp4QCngUAH8aVxjClKFFSiPnmm7DnGKXMA3FLipAlG3NL&#10;mAYVIGaTBqbbQEzS5gIttG3jtUpXFNYZFFxkWOaCMCngUjdKdxCRNtNWrSVIbiSEsBuw6gnr61UV&#10;ct7Vz/xLa7s/CUmqWRIutNIuMITlkB+YflVQp+1qKne3Np/l/XmF7andDrQaoaDq0OvaPZajAwaK&#10;6iEqkdwQP/1Vo1wtOLcZbosr3lsl3byRSLuSRSjD2PB/SvzC+JPhKX4c/GLX9Nx5du0xmiHqDzxX&#10;6hsMgelfEP8AwUD8JPpGr+HfF9umI5CbS5dR3/hzx7V9NkNfkryovaS/Ff8AAuY1VomeWax8WdQ+&#10;GOnaZrmlJE902+EiZSRgj0BFU/Dv7enxG0iTDvp2oxZJ2XcLnA9sPxXlvxD1c3fh+xt9245Lj0rz&#10;aMHcSP0r7OrQp1f4kUzNOx9taX/wUK8QTgC88O6IM9WUuv8ANq6SL9vggAy6JpuMciOU/wCNfBHz&#10;KR94fWnB22nB+Xp15rl/s7Cf8+1+P+Y+Zn37H+3pa5zJollyMjbLz/6FUo/by07q2iQAf7E4z/Ov&#10;z7LP1G6je5GCxH40f2ZhX/y7/P8AzFdn6Gj9uzSFCk6GQD3E6/8AxVSD9uvQX4Oiv+E6/wDxVfni&#10;bqYYXzCQO2aRppf7zfgan+zML/J+L/zHds/RRP25fDPG/RJ8+00f/wAVU4/bo8JLnOj3eMf89Y8f&#10;+h1+cfnOP42P41BdXsiIU3Ek+jVjVy/B04uUo/iyo3k7I/Rg/t2eE5Cduj3Ywe8sf/xdOX9unwcQ&#10;QdI1At/svGf/AGevzW898/ePHvSC4fP3j+deL9XpdF+J3JJaH6Wr+3T4MYgHSNSHvuj/APi6lH7c&#10;3gkf8wrUwfrH/wDF1+Z3nydnb8DmlNxJ18xsdOtH1en2HY/TSP8Abp8DuPm0zVF/GP8A+Lp6ftxe&#10;C5Cu3TNUwe+Y/wD4uvzH+1P0EhP41qrcMIgBIduOma6sNl9GtJ32XmZVJciP0qH7cHgtM50vVMdO&#10;sf8A8XT4/wBuDwSWGdM1L6Exf/F1+aZu3bBEvTj71H2lxg+Y3513/wBkYW+qf3mHtpH6Yj9uvwTg&#10;hdJ1EYOPm8of+z1Zt/24PBs54sLiI9d00sSj/wBCr8xjcSY/1hwfelWd24LsaP7Hwf8AI/vZHNI+&#10;9Pid/wAFE00iKez8LaDBd3TKQtzdybolP0Rs19NfAP4lj4q/CnQ/EbAJdXMIE6A9HHDdzX44mLdI&#10;pIJ57ivtL9g743RaBro8B6lchYLsGS23thVfjK8njP0rzM0y2jRw16MLO5vSk3LU+/hJzz09qR/n&#10;UihQAOOQOAfWlPPSviEdlkeA/tFfswaX8Zrf7fBKNO16JSEuF4WT2fAJNfA/xF/ZG8eeELybOlvq&#10;MYOd9iGkU++NuRX64ypuXFc/q+iLdhgV3e2K9vC41xXJU1RlKLTvE/JX4U/Ba41Px1p9r4osrnTd&#10;OEgMn2iIx+YQR8g3DHNfrl4O0/SdN8OWUGiWdtZWcUSokVvGqgAD2r5a/aq0z+yYtHt7dBDcsz3I&#10;kUYPy9P1r0r9mT4qJ4u0NLSeQJdLiNoyeQR+NdWOh7aipwei1HB33PcGZg3U4+ppjPJ0yfw5q06j&#10;Pt2qPyz2OK+eTRpYr+cVON5B9cCk812/5bZ9uKthAo+4rf71NEaNz5SflTuuwrFUyP2cD8RTVlmB&#10;/wBYPzFWjHH/AM81/KlEUf8AzyX8qfMuwrFRpZmOBLtHrkUz7S7HAm3EfjzVwxR4P7paXCKgCxqP&#10;YCnzLt+QWKvmTg48z8MUpknH/LTB9cVN5fOcc+9KUJNO6CxAslwBjzCfoKgW9kdiFkYY4JxxV4xj&#10;A7H2pVHYBdvUgrnJo5kugWKglm6+eCP94UomkxgTfmc1Z2Ip/wBVFj120uF7RR4/3cUcy7fkKxXE&#10;0inBmA9iaX7Rnjz+fZqshIlGBFGPqM004DcJGfolTdPp+Q7FeKSWYna0u3OCT0qdWcD7xIHcnrTy&#10;74wOB6UhjwQcn3FJu47Cv5jQ4SQCYAlc8DNM0vUl1GJmZTFNEdksbdUb/A08IV5yB6H0rO1WF9Ou&#10;k1a2Rn2jZcxLyXj/AL2O5H+NEYqXu9en+Xz/ADHextnntmvNfjl8HNL+Mfgu70W/ijEzAvBckDdD&#10;IM4IOD75r0iCaO5ijliYSRuu5WXkEdqWVN3/ANapp1JUpqcdGhSjdWZ+L2ueH9W+GXjHUPDmtQNb&#10;3dlKyZcEB0/hdcgZBHfFbemalJbTQ3lrIUniO5GHBFfc37Zv7NX/AAtnwpJ4g0G3RPFmlxmSMIMG&#10;5jHJjOASTjpX51aHqsttI9vcI8E0TGOSKRSrIw6gg9D7V9ZSqxrQ54/8N/XQyXZn6P8A7L3x+g8W&#10;6XHo2qXAF7GAgDHlvzNew+J/D/kSC6txmBzzjoDX5b+FPF114W1i21OwmaOSJgx2HGcH2Nfb/gz9&#10;tDwUnhC0fxLebJGGyRI9rsp9SN1cVWlOlU9rSV+6NLKSsz0uOMocEEEdQRVtI8spxkda4fTv2jfh&#10;FrIaS28badbk9Y7uZIm/U1vW/wAX/h5MAYvGuiSDHVL2M/1q3UlJX5X9xhyNHRGPK4yST70kcbxn&#10;KkoR3U4rEHxY8AgZPjLRs+97GP60o+K3gKUfJ4z0TA6n7dH/AI1leX8r+4OV9DqrXxBqVmRsu5Xx&#10;xtkYuP1rWtvHt5Ew+0W0UiY6x5U/qSK8/b4oeA+B/wAJnoZP/X/H/jSTfEzwMoBbxhofPT/iYRf4&#10;1zzoUqnxU/wOmFevT+GTPVF8X6TqJWO6gZRjOLiNWXP60lxoHhzWTtieCNzzi2kCn/vnp+leTv8A&#10;FLwKCB/wmOhE46/b4/8AGm/8LS8Cgkp400IMBnP2+MH/ANCrD6ny60pSj951fXZS0rQUvkelX3w2&#10;GzNndkEdBOB/NR/Suf1DwNq1kCwhW6QdDbnd+hANc9a/HHwpbOPL+IGkkrztbUUK4+maur+094Pt&#10;pALnxZ4elQddl2oJ/HdirX12k9GpLzVg/wBjq7xcX95XuNNuLZj9ogktz6SoV/nVd028jmt6P9qD&#10;4W3wEVx4q0pQRystzEy/zq7B49+E/ispHZ+LfDbTScIltqUCSEntt3Zz7YrZY+pD+NSa9NRPAxn/&#10;AAqifrocj5QcZqOQDsOB7V6Tc/DO2li32F8wDDK+Zhl/AjFc9q3gDU7CHz9i3iqOVtQWY/8AAcc/&#10;hXXSzDD1Hbm+/Q5p4PEU1rG/pqcngqQfWpBKQAGP5Vg+IfHuh+EJDFrt4+hMRkf2lE1vkd8bwM1z&#10;5+Ovw+RVz4ssJN3IKSqf616KkpK6OTlktGj0RJQMHNTSSxXkDxS4ZCPukV5W/wC0N8PUkZV8S28p&#10;H/PMg/1qnJ+0n8PFwf7dZ+cfukB/PmpaT1Cz7Ho2ha/c/Dq/8udXufDU78gZJtif4gOgX19K9Yhm&#10;jvbeO4t3SeCVQ0csZBVl9Qa+SdV/a1+G1jaOtzcX14u0gxxQAhh+LVzv7Pf7aGj3/wAWLXwX5Vwn&#10;h/WZvJ0+S5A3W05zhB82AjY7DOcV52KoKV6kN+vmawvs0faFxB5ikYyPX1rntU8PQ3OS0Yb6811r&#10;qSSG4bPQVXkhA55I61wUq0oapg43PBfjDpWl+FvAuuahcSW0MyWr+SrsFZ2xgADv/wDWr4w+F3xg&#10;1j4Xa/FeWc7yWTEGaAsduOCe+K7D9uHwJ4z8L/ESXxNc6heah4Qu9qwKJHMNm/dWHAGex/xr55sd&#10;V81SHbO4evX8K9yLc4pydwhZH6o6F4g8NftFeDIZLR4RfiPhsrvRsdDgk14n4s8JX3hLUns7xChG&#10;dpxwR6g4FfMPwn+L+s/CjXIr/TrlzaBgZYGY7WHfjNfoP4X8U+F/2lfA6yQPHHqSx8FivmRtjvgn&#10;jmsIyeGdn8D/AA/4Apwvqj5ycMAfQd6YwIA963fGPhW/8H6nNY3sZVwflfBw49RxXNSTlWAJHTpm&#10;vR06GG45uG5ppGelMaUscjpSfNMVRWVSSMl/uge/tRcpDmkSIjLDPoxAxVWbyrmMhZFLLzgHNeu+&#10;CrDwHpmilb+3m8Qvu3tdfYt6oT1UMB0FTazqnwmurGa08n+ypH6Tw2wSRfxPSsXNO8bMrVO6PDmi&#10;mU4Clv8AdGaQ2kj8ldg77q7u78PaHctt0DVrnVWI4iNszMfpt4rk9TtLiwnkhuIpYJVPKSoVI/A1&#10;mqMb3NPaOw/SxNpt3HeWE0lvfQ/Ok8Z+cEe47e1fT/wc+N1r4xiTSdTl/s3xLEPlBOxbr3jyeT6i&#10;vkP+0p7aQlWKnsB1NWYbz7SYpEkktb6Fg0dxCSrxkd1PUfhU1aEaseWw4zcHc/SHTvEZ27LtWBHA&#10;YDn8a1JbS3v08xCM9dyf1r5i+C/x/i8SyweG/Fc8drragLbXzYVLsdgWJzv9u9e+WklxZuTG4Q9S&#10;M/0r5avhXSlpo/wPZp4xOPLV1RozW0tqwDKWXsy9KfG4AOat2mpicbZgqse4+61LPpyn5oiFz2PS&#10;uPne0zV0Y1FzUXddupSlWO4Qo4yp9a5rUdNeycY+aJuQw7fWuneJ4WwV5okRJEKOAUPUV0Uqrpu6&#10;2OGdNS0e5xDADuD9KTBNaWo6E9nM0kI3QHnA7VhXchWThiB1BHevYhKM1eLOL2b5uUssB34pgePP&#10;3hVT7W5X+92qLcoznnPtmtRqm+pcE483aNwz/EBwK7fQNWj1yzeyugGkA2nJ++vr9a89gkZZF2kn&#10;noa0Eu5LGRJ4TiWM5UntXPiKKrR00a2N6NWWHn3T3LWsaVJo935T8xt80b/3h/jVIgnoK7RHtvG2&#10;hMMCO4AwTnlH9foa8/u4LjTbp7eVSkytyM9fce1Rh67muSfxLf8AzNcRhlFqUH7r2LWf/wBVI2Sp&#10;xwfeq32xhwVG6oXlkkY8nPoK7bnEqTvqdP4RvfsmsopOFnHln69R/LH41a8cWPkahHcgYWZcN/vL&#10;/iCPyrkLczpIjxkh1YMCfXtXpGuINa8MeegBZUEy/UDn+v5V5tZ+yxEKvR6M9KnD2mHnSvdrVHAk&#10;HHrmu8XN94G+6Mi2x7Db/wDqrz2WcxOFA5zk+1d54Lk+3+E5Imyfmkjb8eePwNXjdIxl2aJwMXzS&#10;i+sWcKVJ9R3pvYn0qqrXEpUcggkHNXFhbYTySK9NPQ82UeXdnR+AIA2r3EgwfLixz6kj/A151+0L&#10;8HvDfxlku7LWrZBcIojg1CJFE0J29mIJxk9K9W+HsBWK9lKgZZVB7ngn+orndUl8/UrqT+9K3Q9e&#10;SP6V59KpKONnUg7NJI6sT7uChHu2z8ovjN8BfE3wT1Zo9Qga70lz+41K3RjCw7BjgAN7VwNpelXH&#10;PbpX6++IfDmmeKNIuNM1exg1LT51KSW9xGHU5/iAPAPvXwZ+0N+x5qnw9Fx4g8Hx3GteHcl5bUKZ&#10;Lq29SQqgFB69R719phcbGv7s9Jfg/wDL0+48SzjueLabrDQFSpOc13fhjxQbWYPuIz1ryCC72MAW&#10;wQSDntitmw1RkCndlTyCK9JpNptbDPpXS/EkF5EGkbH0612WlawI7dQrbgelfNGieJGiKgvwa9K8&#10;O+Kg3lqz8ZqlGHNz21Id7W6HtkWoK6DPBpWnBPXIrlNO1NZE3Bw2a2rO6WZcEjNamGhohgwyKaTn&#10;k9ajCmPrz6Ypc5780DQFsGmkk9DikJB4po4PBphsUtRsDM3mRACX+Idj/wDXrIaRkYq6lSOoNdKp&#10;2k46e9Q3VnDeD51+bs3cV4uLwCqtzpuz/M7KOJcPdlsc6XJ57U4SHoelWbjSJoc7P3q/rVJgUOG+&#10;U+h4r5+pSnSdpqx6cZxmrxZIG5HNTLbm6PHX1NVokaSQL09/StaJdihV7frRThzasmpPl0RmzWEk&#10;GTwfpXQaOxTT4geOvWodm8YPU1cS2aKKMdQB2r28vpqNSUl2ODEVHKKTLQfHJ6U1myflPFRbyRt6&#10;VGX2nivfOAnHfIz9ajli82NkbkGkE3rUinPIoaTVmPbU5q8s1YspGCOKwNR0YSA4FdnqdtsmDDGC&#10;Kz3UMOQMV8xUh7Obi+h6MZXVzy/VfDwJYba4XXfCoLMQle9XenJL0AFctq+iAl/lz9KgpOx856lo&#10;clo5KrWeJWibDZFey6z4dDhht7VwWteGDHkhaDTmMW1vdmPmz9K2bXUg4w/IxXMy2slm23aaWK7Z&#10;T1/CrUmh6M62W3SZNyjr2rKns2jJ4ptpqbJjnt3rWjuI7peozW6kQ1YwGXFR1s3NluJZRxWbLCUb&#10;kVpcRWamHrUrDmmEZ+tMCMjNJTyMUhGKYDDTSKfTD1oAZRTiKKAOkUdKlXFMQY61Kq5rxj2x6Lmp&#10;0B6UxV4GKmUcUgsOA4FTxgUyMc1PGgDA0DsPVcip0UAUxV6/WpUHtQIlQCp0XjNRxLVhVoBksYzV&#10;hFqBFIq0g4piHx5HWp4l4IpkS5GaljQ5zQIdPDvhJxyBVWJOAO561poMdearSweXISOjc1zVo/aN&#10;6T6MSNOcH61aQEj6VDGpxyKsxYx3rlN3YkVflBqymRgdajjGAM1ZA7irMyaM7TjParcDEVVjQHk1&#10;cij4BFMRaSQ7hVxJiuO9U0UZBPSrKrzxTJZfhn4x0OatxzHHWs6MH0qwpyMUyWuxpRXB7GrdvdtA&#10;4dDhx0rJizjirCksvXHvTUmndEWT0Z2enast4mGASTqRnrV8THkVw1tM0MiOjYZecmuqs7j7XCko&#10;4yOR6Gvp8Fifbrkn8S/E8fEUfZu8djSWT1pwf0qqpNSK9ek4nKyfzDSmTioxyKcq4qLILkgPFKel&#10;J2FKPSpGKDxSjOOelCjnmn7alkncfB/Xf7J8VC1c4hv18rr/ABjlT/MfjUnxl0D+zfFK3sY/c30e&#10;8+zrw36bT+NcVbXUljcRXELbJoWEiN6MDkfyr2v4hWieLPh9FqkCbpIkS8QDsMfOPyJ/KvmcV/sm&#10;YUsQtp+6/Xp+h61H9/hZ0usfeX6nhfUDHNP25+lKMHoOP/108CvpLnkI3vh3AZfHGjqF3Ym3EewU&#10;mur+OkrSazpkRxsW3ZwPctg/yFZHwlgaTxzaOoyI45HY+g2EfzIq38ZnY+MI1JyFtUwPTlq+dqPn&#10;zaC/lg/xPWj7uAk+8kefbeM4/OvbPhPpkfhzwheavcDYbnMxLf8APNAQP6/nXkmnWb6jf2tpFxLc&#10;SLEvrkmvYPileJoHgy30q2+Xz9sAH/TNRz/JR+NTm03WdLBx+29fRf1+AYFciniH9laerPGtTvZN&#10;W1K7vpTmW4laRvxOQPw6VX24AqUQ46dKfswORXvq0UorY8ttt3ZD5dAjBxU44WlAyR0ouIhEYOcd&#10;vWnbPapFUZNOA/Kk5AR7OPShVIbqTUp9qQcVPMAmAO2T7UbeMkceop/IQk8ehBrvPDHwqvNWKz6k&#10;TYWowVTgyOv5/L+PPtXJXxVLDR56srI3pUalaXLTVzkNG0251S+jt7S3ae4bkR/4+gr1/wAM+AE0&#10;6OOW/kEkn3jCn3F9if4vr0qbUNc0H4c2As7eMCbG5LWPJdz6sxzj6muB1Px5e+IZmWVhDa5BW2Q8&#10;D6nqetfOVKuKzLWkuSHd7v8Ar+mdlWjhcGuasvaT7dF6/wDB+49MvfE1vaKIrKNZcDGQMIPb3rld&#10;R+IGo6HBPcMkVyCciN8rj2BHT9aybHUAAOgz1wKyvGkgks+OVKnOKjD4Ckqipzje/c+OxuZ5jVqK&#10;UKjhbZR0S/z+f4GV4p+MOoeIbP7ORHaWxOSkLNub2Jzz9K881DWvOYktg56DpXJ6rqrWN/NEWIAP&#10;FZ0utA9WFfpeFyqjhoL2asjTD0a2Jq+2xEnKXdm5e6gDu+asVJfMmyaybrVtzYDZPtU9jNuxnrXn&#10;46pGUuSPQ/Q8JR9nC7OltBWtbgYFYtnINorXt5BgV56OiSuacPAFXoV5rOhbpWnbc5PtWsTCSGMN&#10;1y7ewAq3F0qmhyxb1q5Cc14Llzycu50tWSRYQZApxBHFOjXABpZX49qozKk5wKzZWIJxVy6fGRWe&#10;cvJjv6dCaTOiKsPhj3rnvT5IQo6Vdt4NqjIwMZptwoLbVBY+gHNbJWRF7so2w2zpnHXiu0sT+5Ge&#10;lVNK+G/ibUXSWDSZlTPDzMsQ/wDHiDj6CvR9J+EV6bcC7vIrVuPliXeR6jqOa5njMPS+Oa/r0uce&#10;Jo1KtuRHGZ96dvVeCQOteq2Pwu0i0T/SmlvD3LtsH6f41ZW+8LeFmKRtbW7jI+QGRge4yMmuR5rT&#10;k+WjFyfp/wAOc6wM0r1JKJ5jpui3+rc2lnLMOmQuB+Z4rodP+HGr3DDz1jtV7l2DH8hXQX3xRsYG&#10;xaW0t3zyzfux09wT+lYt98SdSulP2aKKzB9R5hH4n/Cs3Wx9b4IKK8/6/QPZ4Sn8U3J+X9fqbFt8&#10;L4EP+kX0kvtFGFx+ZNaK+G/D2gIHuvLY+t2wbP4f/Wrz2+8R6nqS4uL2SRcYKAhQfwAx+lVF5yep&#10;96h4TE1P4tX7v6QfWKMP4dP7/wCmeljxhoVhHixRXGfuW8OwfmQBVCf4iyP/AKmyVD6vIT+gArh0&#10;ZiQP61Og3U1l9COsk2/NkSxtZ/C7eiOhuPGep3gKh1txj/liuP1OTWdNf3E/M00kzD++5bP51UDf&#10;KQO1KrErkcHPWt40acPhikcsqs5/FJs+Uf2xfhPBYy2/jjToyi3Egt7+JEGxTj5ZOO5PH418syRh&#10;GK9x1FfqH4o8O2njLw9qGiXqk299CYWb0J78V+bnjbwtc+DfFWqaHdlmuLGYxliMb1/hcfUc1vNc&#10;8L9V+XQ9bL61v3T+RiRVpWpIP4VlxHB/WtO0OcVws+ji7mzaHIFa1upOBWRa8sAK37NM84oRb0L9&#10;rFwMDn3q8Fx2otEyBxVlo+4FbLYy5ioR7UuDipGXB6U0D5h6U9itya2WpbvmPb3NPtkBb8KZcH9+&#10;FrRHPLc07W2FvZRdi3NEsmENE9zlIV5+VcVRu7nZGetdqdkcLu2Zt/PmRuelZtzfraxNM5wqjd+V&#10;JfXYDMScDHeuV8Y3cy+FtXuo3CQ2kSmRz23nao/EmktXYio+WN2eDa7etqer3d033pZWc/iaogVZ&#10;jsp7tZJYoJpVQFndYyQoHUk4xULLsIB6kZrpaa3PC3Yi1agGWBquoxVqDjFIs19OA35PrXs3wu0g&#10;6jcQhRnnnAzXkGkJukUYzk19Q/APwu7LHOUOQwIPaqhqyKkkonrh0qLQdHhmlby4VAMjEfdHrxWL&#10;c/Hf4aaPHMB4sjupY0LCOOymO5gPu7tuByOtdz8SYVtfAmou3G22c8euK/M68uP3rgHG4knA6HJr&#10;eWiuccHd2O2+KXxl1z4p60815M0GnRkiCxjdvKUZ4JB6nHeubtW4HJ/E1hRnnn8vSta1kwBXKzvh&#10;tY6KyY7gRj8a9v8AhM26eIdDuDZHavCbJ/mXFe3/AAgkDS7Ty/GMdqqO4qnwn2J4ZmMltGV+7tH4&#10;11dvGCvuTXMeDoy9nAMbsLgt7118cTbAVHBOKitLoec1djkQY6HipAqjvitO00A3cCyCdoz3TaCP&#10;509tAkQf8fKfimK8x14XtcvlZlAA9OaXZVia0aHgOjEejc/lTEXIyevSrUk9UTYjC81B4mnFjoVv&#10;e9Ps95E5b0XcAauMvGRVHxhare+AdYjZc7YS4GOuOf6Uk1zRv3/r8w6HbhlcNJGwdGIIZelLXyJ+&#10;xN8QNavfiD8R/BOqXz3Vrpdy1xZJIBmNC54yB0xjvX1115rza1J0ZuDOi99RawfHmlf214I1+xAB&#10;M9hMgB9dhreoMQnVojyJAUIHuMVknytPsNM/Fz4a6wdN1+GNsKsU2Gz7NyK/Sj9nu+N58O4ImUK9&#10;rczQsAc4+fcP0Nfmhqtg2jfE7xDpoXYbXUbqLA7Ydq/QH9knUfO8O67Z7uI5oLlQTk4eIA/qpr2X&#10;pJnS9Yn0BbDFxGfetwLyT61iwjEqH3rc2kn9a5K26PPrrVCAYpwHNOAwKeoFctznEUU8DAoC8+lO&#10;+U8ZzUtgAWl209c4xSgc81ncdhAMmlPpS7fSnbaQxoHHNAUYxTgMGjNIQm3FDDFLnNB68UgGEZ7U&#10;0LUp96TiquBCVwc0hGalKgfSm7MniquIixg1JLaR6jaTWsw3QzI0bDHUEYoZcCpITtGCc+2M5pNv&#10;dbjPPfgJqckGl614WumP2vw/etbAN94xH5oz+Rr1LP8A+qvIL0nwd+0LY3JOyx8UWBt23dPPh5Xn&#10;1xmvXxycZ59K3xyTqqstppS+ez/FP7xw2t2AjNcB8cfhNZ/Gj4eah4au5jbNNiSG4CBjFIvIODXo&#10;BGKQ8/TvXFTqSozVSDs0U0pKzPyV+Lf7OfxA+GzNBqukSXunQ58rULUh1kX1Kgkr+NcL8OPhhq3x&#10;J8WQaBpqCK7ky0jS8CNB1J5GevQV+yWo2zSxMgywIOQee1eAfHAQeDb7wvq0MKwyx32+Z1UZMeQp&#10;yf8AgX6V95gs2eKfs5RtJ39Nu3/BORxcTA8Gf8E+Ph7oWnwNrV9qfiC+ZAzyF1hi5/uoFOB9Sa6w&#10;/sY/CVV2nw1u9zNz/Kva9FvF1LRreZX34GM+tTso7181LMMZzNSqPR+n6Gzijwh/2LvhK5wPDrr3&#10;+Wb/AOtQf2L/AITAY/4RyQ/9tx/hXumwDqM0eQ5+7EfxNL+0MV/z9f3k8i7HhI/Yw+E38XhyQfW4&#10;/wDrUf8ADGXwm3f8i3J/3/H+Fe8C1lxyFQepOajkVV489QfZM0f2jiXtVf3/APAKVJPZHhj/ALHX&#10;wkiGB4ZO73m/+tVUfsZ/CQZY+F9/c7pv/rV7uYYurySTe2NtMa1tXGPs/PqXNU8bXkrSm2bxpqOx&#10;4jH+x58I14/4Q+I5HeTP9Klj/ZA+Ecf/ADJtuf8AebP9K9rSFUUBTgDt/wDXpwT8aj6zV/mZdjxe&#10;P9kf4SI2R4Ks29m5H8qsp+yp8Jo8Y8B6WD7xg16+VHcUhUcbVwfzpfWKn8z+8Z5QP2XPhPwP+EC0&#10;Yn3hX/CtWH9mv4WRhAvgHQht9bVP8K9Fg8vf80I3Dvirm4H/AJZJ+VZyxVZbTf3mU7bHnQ/Z5+GI&#10;wf8AhAPDwHobGM/0qVPgH8MouR4A8Ofjp8R/mK9EVl/55p+VO3Dsqj8KyeLxD+3L73/mZcqODh+C&#10;vw6iPy+BPDaAd/7Mh/8AiauwfCnwInEfgzw6MDtpkP8A8TXYhyOmPyoJ3cMRj2rN4is/tv73/mVZ&#10;HML8NPCCD5PCehr9NOiH/stQv8L/AAV9viuP+ER0WK6jYOlzDYxxyoR3DAZBrrAecdqinI8wY9KS&#10;rVG9ZP73/maU17xZBELxxZJDDCEnr7VIRiqsyNc2TBP9dH88f+8OgqxbTC5t45QPvqCfY9xXK11O&#10;wWuX+J/iS98F+ANe8Qadp41S902zkuYrQtt8wqM4zXVhc9qbJEsqNG43KwKlT0IPUURkoyTeqE1c&#10;/MK7/aA1f41i21vXltopgphjtrVSIoVJzgbiSTzya2/hn46k8A+Mra6jOLKeVVkGSMN2P41w/wC0&#10;H8MW/Z8+O9/pES+X4b14tf6a3aMM3zJ1J+VjjnswqrpmopdRSWk5IOMHOQc59fwr7KPK4pw+FrT0&#10;OfzP1R8Ka9D4m0WG8iIbIAOOgrUKn04r5Q/ZK+KryeZoV9KPOhIXJ/jHGD0r6yb5grDkEV8tiqLo&#10;VLLZ7G61VyM8UADoKeOtHB6VyAN2ikKU/aaNuaLgRAe1G0VMAVGKNoouBAVHpQEzU20UmBTuBEUA&#10;puMmp+QfT8KXBPf9KLgQmPI7UhTK1KE55oHLYxxTuJESqM9M0rIC3Awal24NIw5zilcBm3HegrkU&#10;4DNBBFFwGkcc0qj5sYyCMYNO4xSEdCOKTGZFsx0C/W2bI065b9y56Quf4P8AdPOPet3qaqXdpFqV&#10;rJaTxhoZBtIB/wA81U0a9kikbTb1t13CuUkPHnR9n/oRWsv3i5uq3/z/AM/v7jSNKSMEc9Dwa/PT&#10;9uz9mJvC1/c/E7wvEf7NlfdrNlGiqsB6ecoHODxuGCec+tfogcHHt61S1PS7bV7C4sryFLi1uI2i&#10;liYZDKRgg1phsQ8PPm6dTOUe25+J+j62pCFSGHv6VyviG+mGoSlHdIyxIXPH86+iP2m/2U9a+BXi&#10;S+1LRrCa/wDAly5lt7iH5jZZ5MTrksQOcNXzNey/aJGYc84GK+qjJTipRd0yIu4i6g4+YgsfcnBq&#10;5a+Kb+y4tp3hU/wocVlLwvPAz1r1f4Afs0eLf2idUv4fD6QW1hp+z7ZqF0wCRls7VC5yxIBPHbvT&#10;0Sbk7I0OFPjnVcgNeNjrzzmkTxzqsZJSc8+1fXNt/wAEydZZCLrx7ZQuD8yRaeXA+n7yrP8Aw7Gu&#10;Nhx8RIs++kn/AOO0uel/Ovx/yM+dHx+fHeqsxzPxj+6P8Kf/AMJ5qigbLjgdior7Df8A4JjSBY9/&#10;xDjDdwulfr/raQ/8Ey1SQKPiLuU/xHSef/RtHPS6TX4/5Bzo+Of+E71Vzkyqfqopv/Cb6kpJEiEn&#10;j7gr7J/4dm2yv8/xFcgdQNJH/wAdo/4draaOT8QpSuM8aUP/AI7RzU39r8/8g50fG58darniRcYx&#10;goKT/hOtUUf65R9VFfZH/DuDR0XJ8fXB/wC4WB/7Uok/4J16ApUjx1dtxggacB/7PVLl6P8AMXtE&#10;fGZ8bam3JmBz32ikPjPUQyv53zKcqSBkH2Pavs4f8E8/DCcN4y1D3/0Ef/F1If8Agn/4QTCnxXqL&#10;eubQYP8A49VOPmHtEfK/h79pD4meFBEmkeOtdsIoyCsEV/J5Iwc42FtuPbFe6+FP+CoHxb8Owxw6&#10;na+H/EMS9ZLy1kjnb23xyKv47O9dzH+wF4JWMs3iLUnJGF/chcf+PVGf2EvBEY+bV9RdsYyFH/xV&#10;YSwlGr8aT+RrDFTh8Mmjp/D/APwVN8L+K9mneO/hk8GnyLtmlgu47+M/9spIk4/E/jXU3vib9jr4&#10;8lLCHUtN8M6pMv3rS2l0eVScdWaNYmP1zXmKfsP+AI0+a81F274bGf1qWT9ir4eRumDqO0YI3TEk&#10;jv34rleW0k70puPo3+p0f2hJ6TSl6o9E17/gmT4c1y2W68H/ABP1mzhkUFXv4otQjIxxtaMxcfUm&#10;vC/iB/wTp+Nfhadh4dubLxnbnOJLa8Wzkx7pM4A+gY16P4a/ZX8H+C9QTUNBv9c0i+jyUuLO/kiY&#10;f98sK938LfETxV4X8tJvEV1rdrGMLFqMMTNjtl1UMfxNQ8PjKf8ADqKXk1b8SvrGFn8UGvRn5afE&#10;n4X/ABD+GE5h8YeGtW0Uk4DXCGSJjjtIhKH8DWF8L9eh8OfEjwtrUsn+jWGq21zJIvzbUWVSxwOe&#10;Bmv2m0/9oG2kkEeo6NLBGwIaSKbzP/HSBWB4x+H3wC+M92j+I9A0m9vmO8yywy2cpIH8UibM/i1Z&#10;vE16elei/ValqlQqfwqq9Hoeg6frVj4h0u11bTLhLvTrtBNBcRn5ZFPf/wCtVg89enqaxPh/8CvD&#10;nww0OTTfAtzPpOkSsJFtHma9hRicll8xiwyP9rHtW9No+s2DKotbfU4yApeKTyXHP91sg/8AfVeM&#10;qtJ6Rl9+j/yFPBVo62v6GJ4r8LaZ4y0G70fWbKDUdOu4ykkE8YdTnvg5GR2Nfl/+0z+zZqn7PuuC&#10;6tJJ9S8G3cmLa+lC77dzn91Jg8+zYAOMV+rtzplzb8yRNt654OPyrnfFPhjTPF+hX2jatape6Zex&#10;GG4t3/iU9s9R7Y6V6GGxHJpe8TgnTlB6qzPx20y8WZdpbI7ivQvhh8VNZ+E+ux6hps7tAxAmt2dg&#10;jjvkU/8AaO/Zz1b9nPxKs0Je+8G30hFjfYx5Lf8APCT5icgdGPX61w1jdx3sC7QeR69a9v3WrrVM&#10;aaZ+nfhHxj4Y/aa8FIf3dvqCrtJVcvC+OhJHINeH+N/At/4L1WazvkOFOUdcbWHr1r5i+GnxL1j4&#10;U+J4dT0+crHvAmj4w6+nQ+lfon4Q8W+Gv2jvA0OZgl4q4BBbdG2OnbIrni/qz7w/L08u6IlG+qPm&#10;Nk24HY8g1JZQW8l4v26ea1tP45YE3uOfSum8beCb3wbrU9neRFSD8jdmXseprmbeCCW4K3E0kUeM&#10;5RAx/LNeh0unoZJnptn4l8PQ2iW+na5b2qqMOkUM1oze5xkE0iut6S0V1FdjqGa+hY4/4HGDXFaV&#10;pnhvUruO2udfuNNRsj7Q9p5iKfpmp4vCPhefWZNPuPFTWqjiK8a0zHKew46fjUbf8MPrc7KNdXi/&#10;1E99AnQ/Y9QtosfiFrMuPDyzO8t1pcF1cN9681bWUmI9yFXNef614ek0TUJLaUbwD8s4HyyDsRWY&#10;Ydh+4QfenbW49GdhqHgLwsJpZ9R8aQ27tytppto0m3/gRPNcZJaQWl5KLSeS5twfkmkXaxHuKcHM&#10;eQuQD2/rTS5B5yfrS2Hp0FngS5jCtuQqd0ciHDIfUHsfcV7r8Hv2kpdNuLPw540mDwkrFa6424sx&#10;6BZuvP8At9PXFeFrKaZeLFeQPHLGHVhgg9Kxq0o1Y8skNScT9EFudoDEKVPIfPbsfxq/Zav5YG2V&#10;XHoxxmvi/wCC/wAfrr4aywaF4mme88MMQlvfPkvY54CtgEuvuelfWVmunXFvBcxLHNDKokimRztY&#10;HnI+vFfO18N7N8s16HVCo4+9B6naw3UN2ArAbz/CaZNZ7eUOR3U1i28wZRjBA9DWnbaiyAB/mUev&#10;avJlTlB+6elHEQq+7XWvcYCHByOOmCK5/W/DizBp7fg9WQdvpXYAxXig8E/qKry2rIcj5h61dKu6&#10;butAqYZ25ou67o8xNkyn7xK+uKlSNEXgfia67VdFW8Blh+WXvjo1cvJG6OVdNrA4Ne5SrKqtDzJ8&#10;y0ZCxVRkgD8Ki+0xHJJ471M4yMYOD3FVJbRgPkORnpXQyY8r+I0NC1A6VeC4t23A8PF0Dj/PSur1&#10;zR7fxRp6XtqczqmIyvG7/ZNeekPH0zkc103hfxA2mzhZSTayH5weNp/vf/WrhxFKTftqfxL8UehR&#10;mo/u6msH+D7mC1kiNtO5Mfw4796eEVegGBXX+LdD8xTqVuQRgGRVHUf3v8/WuSIOPaumhVjVhzI4&#10;61OdGbjIZPKsS9OvFdj4B1P7bY3Fm4X90cqCeqt1/X+dcPekiRcDIFaHhHUjp2uW7N8scn7l/oen&#10;64rLFQ9pSaW+/wBx04WSpzjLv+pS1fTmsdUubQEnynwCepUngn8MV2nw7xHZ3cAbcVdWx6ZGP6VX&#10;8eaasd3BfBMGQbHPuOn6Zo8AylL65iGMGIMfqD/9euao/bYPn6/5G9P91jOTp/mYmqWgtry6QdVl&#10;YZ/E1DCMopyTzzWv4lh8vWrsEYDMG/NRWWqhFwua7qcuamn5I8Gt7s5Qfd/mdp4UH2XQJJiCMl3/&#10;ACGP6VxLHLEnnJz+fNdxGfsXg7OCD5GfxY//AF64ft+VceF96dSfdnbjfcp0afaN/vEI46Z9jUTx&#10;hwVYAgjBXHDexqamsBXpHlHy18f/ANi7S/HMl5r/AIMK6Nr7Au2loira3T/7PTy2Prkg+1fC+taR&#10;qXhLWLrS9XtJbHUbZ/LmhmHzKf6j3HFfsU65X615l8a/gH4b+N2jmLVolttXiUrZ6rGD5kB9CAQG&#10;X2Ne3hcwcfcrarv1X+f5+pDVtUfmRZ6kUwM9D17Gul0jxC9vghhkH1qP4r/B3xL8FvEH9n67bfuJ&#10;CTa3qYMVwg/iBBOP908/WuUtL3r6Zr6FWaUlqhb7Hu3hzxu3yq5BBFeiaN4jjlXI25Pqa+Y7DVCj&#10;qQeBXc+H/FXkOoLAVSZLifRVnq6yjBOK0FdXXKnJry/RvFEdyqgsAx9K7Cw1cnaoqkzJ6G+xIpqt&#10;nqaSGZZ15PNBTbnHUUAP3Ypisd2e1IOR83WkBwMUBYk8wk1HNDFOpDoCT3xkj8abk9R0oD84JqZJ&#10;SVpK6Gvd1KbWqWblUywI6t1qRMLx+JqzNEk+Bu5HpTI7E5wX4rxqmElGX7taHZGqmveepNaJ50q4&#10;6Dk1rycDAHFVreJIEwmM+tP3noa9HD0fYw13ZzVJ8z0InAJqFyQcdRViQCovY113MSDAz6GnLLtp&#10;sg9KYBkUXKH3L+ZASeSvP4VmOvHFXTzlfXis6OQPkZ5BINeRjYWkpLr+h1UndNDWU5qvPbLMpBFX&#10;SKjYV5p0o5nUdDWQEqMmuQ1bw8GDfL0r050BrOvNPSVT70DR4VrPhcMScEEegrjdS0VrbOFJ/Cvo&#10;HU9BDA4XNcbrHh0Hd8nNAJ2PGcvAcMDVy1vHUccV0Or+HDGxYL0rCktPs6k4xxTvY03NO11PeArH&#10;irUsMc/I71yol8s/e5rQtNTZCAzVamJonubMoxIFU2Qqea20uUuF6gmoLizBGQK3UiNjHYZpCMmr&#10;EtuUPSoSMdxWlxkRGM0wipTUbAimA2iiigDqlGRUqJSImDUypXiHtiqtTIOlIi8VKi0wFC4xVhBw&#10;KaiHb2qVBjgUgHqCBU6gkCmIMGp41GelMkei4qwq8CmKMtwKmRcke1AySMY4NWEXPHY1Eoyc96nQ&#10;UC3ZNEgCmp4kxUacgAVaVSo96YhyEbxxSzweZGT0wc0iA7wT0q5CuQQehpNXVibtO5mID65FWol+&#10;X3oeMQyMp5HY0+NeK856aHbukyaNOM1aiTIqCM8Yq3AvFCuBKqdPSrcS/wAqiiTPParUeAKshsfG&#10;mSM9KtImH/Co4VyKnjHzUriZMiZHXFWEUdMfjUUYxVhOKdyNSZEwtPVOKag5zU6nkAUyQjiBPNbW&#10;gzFZ2hJ4fkfWspQc4q5aHy54mHZhmujD1XSqxku5lUjzwaOoQAge9SbKTqcDpUiLnrX2bZ4VwxgU&#10;9RSFQOhzT1GBUMVhQMinqtNX5hkdKkA4rNsbDGKcBmkUZzTl59qgQoAyMjPNez/B7Uk1PwzdaTP8&#10;4t2YAesT5/rn868YI9T+Vdh8LtZOk+MLZdxEV3m3k9Bn7v8A48B+dePmtD6xhZJbrVeq/pnfgqvs&#10;q8W9no/mc9q2lNo2q3djJ9+3kZMkYyPX8RiqoTnpXovxn0YW+t2uoouFu4yjnP8AGmMfoR+VeeEH&#10;5RnGe/pXRg8R9Zw8Kvda+vX8TDEUvY1ZU+zO9+DFu8niueVR8kdswJ9yy4/lVD4osH8c32OcLGOv&#10;fYOP51u/BC3Z9U1WcfcWFEx7lic/+O1yXjqQP4x1gr8wE5yfoBx+leXTfNmlR9oo7Z+7gYJ9ZM6H&#10;4QaL/aHiGS+Zfks48g/7bcD9N1Vfipq/9qeK5IUYGGyXyAB/f6t+uB+Fdx4Ft08I/D+TUJxteRGu&#10;2DfT5F/QfnXjVxcNdXMk0jBpJWMjkepOf61nhf8AacfVrvaHur9R1/3OFhS6y95/oIOlHU0g+tJy&#10;D1r6A8kdtyfagKAaUfWjilqAEYoUZPAzS/eAI6GrGm6bd6reLa2cLz3LdEX+p6AfWolJRV5Mai27&#10;IrgDOMj25rb8NeDtR8TyD7NH5dtna9y/Cp9PX8P0rvvC/wAKbezRbjWXFxJjd9nBwiH3YH5v5fWr&#10;HiP4oWWko1ppKLdzKCm8ZWOMj04+b8OK8CrmU60nRwUeZ9+i/r+rnqwwUacfaYqXKu3V/wBf1Yu6&#10;V4W0P4e2X2+7mU3EYw95MOeeyrzj8MmuT8U/Fa6vy1vpQazhBIM5PzyL7DHy/wA/pXGapq17rl21&#10;1fXDXE5GASAAPYAdB9KrqM1dDLVz+2xT55/gv6/pCq41uPs6C5Y/i/6/pjMlmZmYszHJJPX60qt5&#10;YXnkVJtGKUIOwzXtHlFu0vyhHNTahd/a7UxnBwMis3bxgjFORSvOc1i4RvzHPKhGR4b8SraSzla4&#10;VDwfmx6V5uNbaQ4Vs19C+O/DK3tnI3IBHJr5w1fTH0fVJYXPGcqT3Fe9VxVSdGKjsj3svp0/he5r&#10;2sxkIY9a3rGQ5FctYTcA10Vi5O3PSvFd2z6RI6iyl4FbVtJkCubs5OODx1zW1auTjHI9apEtG7bN&#10;0FaSvsgZs9sVj2z8qM4Y9Bjk11WleCvEHiFIzp2l3E8ZG7eQEQjp95iBU1qipUpSk7GKjeSRnW/J&#10;I6+1aEGDx0Pv3rtfD/wL1y5AN9LBpYOQQG81vY4UgfrXaaN8ENNsSPt97NfEEfIg8penIOCT+or5&#10;iWOw9PeV/TU3dOUjyFflXPB4z1qW10671STy7O2lunxkiJCePr0r29tO8FeDGaWVLW3kGM73aZxj&#10;p8pyfyFVtU+MWiWMZ+wpNfMBxsQxrn0yw/kDUfXqlT+DSb9dAVJL4meZW3wf8T386rJZpZxEnLTT&#10;Jx+Ckn0rqNJ/Z9WGSOW91kuOrQwQbfqAxY/nj8Krav8AHLUpoithYRWXUeZLIZW9jjAHH41gr8Qv&#10;EWqptudUkZSfuxqsY6Y/hAP60KOPrPVqH4/5lNwiu56rH8OPCmh2okurdCqYJluZiAT64yBUc/xL&#10;8I6BbSR2s6SbMgQ2lu2Ce4zgL+teNXchdsl2Zgep5P51j3xwGwcH2/8A11o8t51+/qOX9fMzjV/l&#10;Vj1W7/aCR7pobLRi65+Waa4Az/wEKf51A/xI13UAHFylqpHCRRL/ADIJryLT8vfg+nXjrXdRLtgQ&#10;DriuqjgcPDaC+ev5nnYytUTSUrFq8vrjUJN9zNJcH/po5P6VHsBGMn2B7UzBIyKlH3fevSSUVZHj&#10;tt6senLHPP1qQDJ5IxUarnFTBQvWs2A5UHrUijmiNBUm0/hWTYDgMAmpoyAAAeR1pi42/wCNSJhs&#10;kAfSsWMeoBJxyTTwccAfnTVBXnAFOzkGs2AH7hJAO0187/tgfCT/AISjQovF2mp/p2lxFblAM+bD&#10;nPrwQea+iCOBn602QK6SJIgmjkGGUjORjkYpwk4yuXGTg00flYp5yDkY49xV60bAHpXpn7Rnwfl+&#10;GXi6S7s4idB1KRpYHH3YXPJj6k+pryy1kx147VlVp8r02ex9bhq6qwUkdLYN909a6Owy2OOtcpYT&#10;YwAc11OmzZx7VikdkmdPaRgIM96sNFgdKqWs2QAavFy+Bx61unYxZUlj2ntSRwmUgYqyyhmxVywt&#10;1duTjFJasu9kRwWyqpJ4wKx5bgPec9jit3UrlLW0k5UE+tcbcSNbzh2PB5z2rVKxyuRv6hOIXUZ/&#10;hzWPe6gBEQW5PSsvVfEYaQjORjHArnb/AMQAjAb26VrzGHqWtQ1LDnLDj3xV74b/AB58PfC3V9Uj&#10;8RaG+vWd6qGONCuInUnLFSDk88V57qurskckjHag7+przXU7tru6eVjkue1a01fU8/FVE1yI+2/G&#10;v7Z3w+8T/DbxFotpa6hY3l9p81rbx/Z8LvZSBlgOBXwqilY0UnkDBGMYp+ARzyPrSE8dT7ZNbrRW&#10;R5kYqOo4VPFyRUA5xVmAfMBTNEdR4Yh8+7iXGSTivu/4B6Ft0eF8F9wGGIr4e8FQedfRryOcZr9D&#10;/gfaiPwnauoIGB1qk+VNnPXeiIvjiyweA9UgGAzQsAB1PFfl9ebRdPtyV3HFfpt8eZDJorw9N0T5&#10;P4GvzP1KVJL+UhdoDYwPbrWn/LtXOanuyuvBFX7ZulU9uRmp4XI5FYPU9GLN2yf515xXuHwccSXc&#10;eG2SBgSfUV4RZMN6ete0/B0qb0MzdCBjPWnHcVTY+4fCe02ELL35znrXZ2ih4RkEHPTNed+BS72F&#10;opYswHLnvXotnzGPUVliDh6llI8KFLt1PAPFOECE56n3JpyfeFTIign1rzW2MiWIDpTvL/OpdgpQ&#10;uOtRzAVzETT57T7boWp2zLuWS3cYH0NSHjoKuaWN5dDxuUjGKmcmlfsCR8NfswXsugftr+KdNb5I&#10;9SsDLj+8fLQ/4197Yxn0zxX576Bcf8Ix/wAFA/C7kiMXUclq3HB/1qgfkor9CvLAPGeMj9avMVas&#10;n3RpDWKGjBPSnIdjqR6ilCgUNhVLegzXltln5DftJaF/wjP7THjyOJCEOpm4VcY4dVbj8Sa+mv2M&#10;9X3axdW7EbbrR0kTB+8Ypip/Rq8s/bu0b+zv2gtSuv4dQ062uQAOuAyk/oK3P2PNXe18e+Fg5/dz&#10;re2H5qJFH5ivY3ipeR0rax92hSG9COa24D5katg8islFyASecd60tNlLW4U9VOK5ququclde7cs7&#10;TmnAc0oyeDSgEHmuW5xihQetPCn+9kelJt4p6qO1ZthYAAKdjIyKNuKcBhcHrUXGGOKTrTgcjODQ&#10;RyMUrjE4xSVJ5eRnvSqAwouBFtINLg05jt6U44CCi4rERWmkVIcYoyKdwIio7daUoAcEZqQ7Rj1p&#10;rkZouA0oo7UBMHqRx2ods80immI8u/aWsJE8BWXia3GLvw1fRakjDrsU4cfiDXquiatDr2kWOp25&#10;3W93Ak8Z9mAIqvrOkxeIdA1DTJhmG7geFgf9oY/rXln7KGszzfDe58N30m7UvC+oTaTLkY+VWzGc&#10;e6kev1rsf73BX605fhL/AO2X4lR+L1/Q9p3UhOaAM0ba8k1scl8UviTonwk8HXnibX5jDp9sVX5E&#10;LM7scKoAB5J4r4r8SftMRfHzXI4pNF/sbT7dJbeFXuPNkk34w7cDb0HHNfW37Snw9PxP+CPivQY0&#10;33Ulo09sB186P94mPqVx+NflH4F1x7a+RmJRgQWXd37jPsR/OvtshoUZU5Vvtp29E10/E5qt07dD&#10;9S/2d/Ez694LgiuHDTwqYZMnneh2n+Qr051wfpxXyr+zD4sEGt3VqZfluVS5VCe+Ar4/IH8a+rp1&#10;URl8nGM14+aUfY4p22lqOPvIhx36j1qAzo5Kocke/FUp7hpjwcLnOBS2nDketcKp2V2dcaNldlgg&#10;seefxpOh6VIKQrSuABPU0MNvQZpQTjHegqT3xSuAJyDxigADtSquD1496XODQMbs/Kl2YHSnZz1p&#10;wOR7UrgRgYIOOnWraqHUGq4HPtVi3ByR+VRIiavqKY+OKds4qTbQBzyKyuYPyGCOgR5NShaXbilc&#10;CPbyBUMuDIfpVrGMntVUjJP1qom1Na3HW0mxxmlt82moSwDiKb97H6Z/iH9aiIwfeprhDNbpIo/f&#10;QneuO/qPxoe/qdMexdB3ZFKVyOefao4pRLGjr0YZ4qQHBrnGz5//AG0PgePjR8H74WUKt4j0QHUN&#10;McHBZlHzxdQMMoxz3wa/NnQ9bfVNEi1JGZLq2YQ3KY5A6Buntg/Sv2jbBPevzJ/a8+D8PwR+M39v&#10;afb+V4V8WB2khUZSO46yoDknJOHHbqK+hy2vzJ0H6r9V+pjJa37mJ4M8YS6Fqljrdq29oSqzRg/f&#10;T3+ntX6RfCrxlB4y8L2k8cgdtgOfUY4r8ntH1B9A1U2kr70z8pHRlPQ/livqj9l34onwnrY0O6mC&#10;2j/vLcseinqv4fWuvFUPb02uq2HF2ep91FcHpRtrO0fxPpfiCHzLC9huB3CN0PpWpjivlGpRdpKz&#10;NuXXQZkg4xk0bm9KfgH1zRt9/wA6m4cozLE/dNJz/dNSbGGMEUBSCeetO4+Qj5/umkCyFuvHoRU2&#10;D60oBpXDlGbT3oxT8e1GPai4crIyoNLinbSe2KXHtRcORjMZowKfj2pPwoDlYw03ANTAZ7Ubfwou&#10;HKQ7AaUxjHFS4FBGO1FxcpB5Z9Aao61pj30Uc0DCK+t2LwP2z3U+oIrUP0pv8Q9KqMnF8yHYoaVq&#10;S6nbGTaY5kYxywnrG46rV3GfWvPPih8QNG+FBtvEOpX0VpaSTR295EeSVY4V8DnKn26V38FxHeW0&#10;NxBIJYJVEkci9GUjIP49a1qU+VKaWkv6a/roTv8AIiuYfNiZSAQw2kEZyPx/zzXzz8U/2Tvh145u&#10;Zrq88Lwx3kjZa4tJJImJ9cKwH6V9HMNwqjc2okzk1vhq8qEroxlFSPgDxB+wJ4daRjp1/e2uCdsb&#10;DzBj6lq3v2X/ABXYfs8fELUPAlxIJLG8lVfthypeQDHK8849+1fUvxE8YeEPhnpv9peLNWi0mzyM&#10;GTJZvoqgk1+bvjfxdZ+MPHniLUNPuTNZ3WoyT2c5UqdmcqcH2xxX0MakcXBqUdBRUovc/UbVrFLX&#10;F3AM20uG78E1X3koPQ9VxXin7Jvx0j8caCPC+uSg6naqEXfgGROgOAOO1e2X9q+mXWw/6thkMT1r&#10;yuWUJeynutn3QTjb3kVXYqSMAD061EXIUgHmp3Ic+px+VVpDiuiJhcY5+XJ5NUpPm4PPHWrUhO3j&#10;rVUx4UluvtXRARWkGCBgYqvIvXgVYkJZT7VC4+UE966oiZQmiyM4GPxqDy8A8cir8wwuOKrH5cnt&#10;0rpTdiSlIgD8ADPeq0qsQe2ParbrwfXtUErnbiqEVHiywLHmoLn5zg9ccVYd92M9qhkOM96YinLu&#10;4HIHtULrtIIOfY1aJLDccVBKu4EilsDZTPz55PB6GoDGHfJz+dWXXDegpjMu7jtRcZHZXU+m3Jnt&#10;ZZLaYdHhkZCPyrq9O+M3izS5YwdSW7jUY8u4gU7uOBkAH9a5FmVdx9argjcT37GsalKnW0qRT9Ua&#10;Qq1Kb9yTR6w37Uj6UYG1Tw2zWm5VuLu1ucmNe7+WV57cA17Jp/iHRvEmnW93bXEdzaXKBo3IIyD7&#10;4r5Cwk+5GUcjrmrnw78eTfCfV2tLktN4Xuny0f8Az6uf4l4JIPpmvGxOVUmuagrNHqUswq/DUs15&#10;o+oPF3w18O+P/Dd/oerWi3mlX8ZingLkq47c9QR2IINfAHj3/gmh408K3t1c+B9csvEuns5aGxux&#10;9kuI1zwhYsUfA/iJXOK+8ba4Se2juraUPFIoaOWM9QasRa7fRyvEZGG3BBdQc5968ylPE0LqErrs&#10;zZ1cNJ3nTs/I/Krxf+zp8Tvh/btceI/Bt/Z2yKWa4til1EAOp3RMwH44rJ+GHxQ1P4SeI49RsXYw&#10;AjzrdsDI4ODkHB/Cvt74v/tleM/2c/EsVl4s8C2/iPw/eyH+z9f0u9NpvH/PN4isgDrzyWAbsBUj&#10;ftb/ALOnxr0dYfGlvFaSMChg1jTJJCueu2aJWA+u4GvT+s4iCTqUrrvF3/ASo0KmtOpbyaOn8MeN&#10;/Cv7Q/gZA8oiudgCynO+F8dOgzXinjXwFeeDr+SK5G+PdhJ05DD8DXrWlfsp/B/xdpNxd/DDXX0I&#10;zggz6PqBvIskcbo5WbH0BWvLfHf7DXxY0qwkfwx8RLbxTjLCz1G3+xueOgbe6n/x2qoY+hC8OZpP&#10;o1t6djKeAqr3kr+hX8G6xZ2d4LHV5pYtLkBxMiAmA8Y4xyOtaeqXljbX5hs/EDPApGyQ2oKyD+na&#10;vnPxp8Jfj58ObJ7rxB4P1NbRAS11YSxXiY9T5TOQPqBXi83xm1ZZzEbyaOVchlkTaw+oIzXpRqxq&#10;axdzjdGUdJqx9/yXOi+KIBa+IdclhghGbeVIywU+mMV5vqtrFBfTR2sv2mBWwk23bvHrivkZvjLr&#10;Dgf6bID36f4UxvjLrJwRfyqenb/Dir5iPZn1c8TYyVqN4iecYr5UPxi1o9b+U4+nH6VCfi9rAJIv&#10;pV/Ec0cxXJ5n1esRJOOfpTHhcDIB49q+Uj8X9ZbpfS/QEf4Ug+Les7SBfS5+q/4UczHy2Pqkx+bl&#10;WjJDDGOcV3nwk+Ndz8HJ4rHV2Nz4MlfmIt81iT1ZTgsV/wBntmvhg/FfXChxfS7u2SP8KxdU8d6x&#10;qClXvZGU9QcEVnNKouWWwKNne5+52iarZ6vp1tfafPHdWU8YkimjPDqeQRWuknA4r4Q/4JieN9R1&#10;Lwr4o8OXlw0tlYTLcWiNj92HHzKPx5r7lhlwCD27Yr52vR9nNxNWacT7cFTg9qvwX2cCX86xo5at&#10;I2a86dNPc6KNedF+6zVe3SYBlOCehHSsXWdEF0ufuS/3x0NW45mhIKMR7etXo7pJRhsIx/KsYudJ&#10;3iej+5xKtL3WecXNrJBIUkQq68EetRMABwM16Dqmhw6hERja4+6fSuKv9PmsJvLmQg9nPQ17VDEx&#10;qq3U8uthp0H723cobdwz29KZjg4yKn2kJjGPxpgGK7kzl1Om8I61kLp1wQVwRGzc/wDAT7f/AKqz&#10;vEmhNpdyZY1/0WU/Lz9w91rHbI5XgjkGu30XUofEOnSWd2A0wXa4z94f3h6V5lWLw0/bQ+F7r9T0&#10;qUliYewm/eWz/T+v0ODeNZOGHI4IpixJGflGD2NaGsaZJpF20MmSByr/AN5fWqZOM8cjoD3r04yU&#10;4qUep58k4XjLod7qAGv+E/NA3yGISAD+8Oo/nXO+CyY9eQ44dWX9M/0rX8C3RNvPaMDhCHTPoev+&#10;feqkNiNM8RpGCVRZRj6GvHh+7VXD+rR6dWpf2OIXdJ+o3xjGItXVwuPMiBJ9SCf/AK1YZOAT0rrP&#10;GFsJJLWTuQy47Y4rDs7Lzby3QcbpFGT9a6cPUXsFfoeVjVy4qUO7/Ox0viQ/ZPDaw5ySETP0Gf6V&#10;w5HQ+tdn40bdawR54LliPoP/AK9cgykDHpSwP8K/ds2zJp4jlXRJEdGMjNKRRj8q9A8q40imSDtg&#10;GpDimnkYPWmO5geL/B2j+OdAudF12xS/0u4BDwMSuD2IIOQfcV8BftAfsk618KzLrehb9Z8Lcs0q&#10;riS09FYFiWH+0BX6MMm4YqOWJXV1Kh1bIYNyGB7H2r0MNi54d2Wse3+XZ/0xON/I/G+G5KEYJFbF&#10;nqJBU5XA9DX2F+0P+xpBrX2nxD4FhW1v+ZZtKH3ZTySULNhfpXxXf2d3oV/NZX8L293C214peGU9&#10;wa+opzhXhz03f816k36M9B0TxG0bqC2PSvSvD3ineFVmDe9fP1pfksOQG9q6XR9ce3YfNzVpiauf&#10;S1hqZYq2cDPUZroba+EoAYnJ74rxDw54xIRUY5Feh6VrqzqpDc+hNaXMmjufKDrkdagkTaSO9ULP&#10;Ud5+/kelXvPEhJbt6UydRnKjmmk496lOGGRUbA+lA7dwViB71KknPJxUQU0YzQGnUvxyD3qcHePe&#10;s+GXHWrkcg4waBDnBHB5NRE81O4zULpQIiYA96jfr7U5gVNNPNADCevrWVJb+ReTEH5Hww+vetUj&#10;k1DcxCUDHBXpXJiqXtYe7utTanLkl5FQSevSo2OaZNvRsMDULSV4TutGjtvclYH2qNhmk8ykzmlc&#10;dyOWJZARisLUNJWQMQMmt89aikj3A0Aebapoe7d8vtXGax4dAVtinP0r2i709ZAeK5zUNGDB/lpl&#10;png2qaQ8WflPHtWPiSA/MOK9i1bQA+QVri9U8P7M4Q+lIpM5yC9aPBB7VsWmpbwFY1jXlg8LYVTg&#10;VVS4MbY5Bq1IejOtlhWbkc5rPuLPBzVez1NkIBatVJ45165NbKRDRiPHtNRnrWxPahhkCs6WAqTx&#10;WilcRV20VJsoq7gdci5apgvHFIqGpFGeteKe1ew5FzUwXAHrSIuKmC5FAbir0qVFpoTOKnRccUtg&#10;FRasIuKYoAFSgdqYrkq/LU8fJxUSJnGamCgHIoEiZACcVOgFQxqD1qdI/QigCZMcYqwr5xioEUip&#10;40I5NMTuTKecGrURAGarKhJ49KniVuBQATR7ot3Ur09cVGhwR6EdauIDnjoOoqs8Rjcjjb1HrXJW&#10;jrzG1KXRkseCatx4x1qrGuRVhErnRsy3EcDrmrSc1UhAHrVmLDUyS1ETnJ9KsRHBqshP4VaUjA46&#10;07gWYzmp0qBRjFToKCGTpmp1OMVDH16VOg5yadyWTRHjnrmp4jiVPqP51Evr3qe3TfLGO5Yfzq46&#10;tEPY6xSQBUqk5x1qNBzjI4qYDa34V9yz54ciAHPOaevIpFbPFBHPFQxj1GKcBnmiP3FPC8VmxWEA&#10;+bjpTiMkUqjBp4XNTcBAu7rTo90UqOjbXUhlb0I6GlAzxg1es7TcRkAk8c1lKSS1JcuXU9h8TQDx&#10;18OEu4lzcCNblVHZ1HzD/wBCFeMi0Mi8A55/KvYPhNdkaddadJnbGfNQH0b7w/P+dcrrugDS9Yu7&#10;dVwquSn+6eR+hr5XA1vqtSrheid16P8ApHdj63PQpYtddH6r+mdD8F7LyLfVrjkGSSNNvpgH/wCK&#10;rh5tFbxB42ubaIkrcXzlnAz8u8lj9AK9T+G1olpolxIPvPMd2fZRisn4c6Gv9qX2osgITckRI7sc&#10;k/lj865vrfsq2JrreySOiN61LCUv5rt+g34vaoljoNppEOF84gsgPSNOg+hOPyNeSBAWPAA7Yrtv&#10;iFOdW8SXD7i8cIEEfpgdf1JrkXtjGK9nLKao4aMer1fqzkxeIjXryaei0Xy0K+yjaPQ0/wDT604A&#10;ZwcA161zlIwo705IGlcJGrM7HAVFJJ+g710fhvwRqXiYq0MX2e1IBNxOCFI/2f7x/wA5r0ux0Hw9&#10;8PbX7VO6eeASJ7jaZScchBj9BXk4rMqeHfs4+9Psv1/q56FDB1Ky55e7Huzi/DHwqv8AU5En1Mvp&#10;1sMERkDzJB6Y/h/Hn2rtLrXfDnw+sXs7QJ5y5ItYG3uW/wBpucH61xvif4oXmq74NMD2Nn0En3Zm&#10;/EHAH6+9cUztI5ZiWZiSWJOT9fWuD6piMb72MlaP8q/X+m/Q6HiaOG93DK7/AJn+hu+J/G+o+J3e&#10;OSTybEkMLVCCB9Wxlv5VgKOPcnJpQnA9ug7ClUc4r3KdKnRioU1ZI8uc5VJOU3diKOaeFwKMYxTg&#10;RyeozitLmYhU7RSqKO4H44py/Mdo5b0HWpbKEK45yTS5GMetalr4Z1a9ZBDpl0Vfo7RFV/M4Fb9p&#10;8KNXmCNJNbW4bkqzsWAz6AY/WuSpi6FL45r7/wDK5vDD1qnwwf3f8McNdW4uYjExJUjoa8S+KHg0&#10;skkyRncuTubIxX2RbfCTTkTN1eXMp5yIyqL/ACP86sz6J4H0lXF1BpcrICSLopK549Gya5IZ3Rhe&#10;MIufoj0qOBrU3zzaj6s/Ovw34a1vXpWi0vR9Q1N1IBWztJJdo7E7QcZr1Xw9+z98RNVjjkTw3PbR&#10;N/FeyxwEDv8AKzBv0r6I8VftJeD/AIdwvbWej391HEAFGn20ccI49Sy8A+3evIdX/ba8RXlwV0nQ&#10;9MsrYrgfaw80g556Mo/SlOvmFV3p0OVf3me9TlTa0lc67Qv2SdTeDdqniGC0k6eVbWxlwO3zFl/l&#10;XeWvwS+H3hSFP7auknc8B7+98lScfNhQyj8DmvmTU/jr428TTh7jxDeWy8/urGQ26YJ6YQg/rWem&#10;qz38hku55byUtky3Dl2PuSTnNR9Vxtb+LXt5RX/DHRp0R9hWXjn4beDkEGnXVjFgBc2ULSk+mXUH&#10;P4msHVP2k7COUrp2jTXkYH+smmEQzn02k184RXe1GPUjoT39KktpyTn1rir5dQpSXM3JvuyoJyVz&#10;2TUfjr4k1KTNo8Gmx5PyxRCQ47ZLDtWJe+KNW11g2oajcXOTnDPhc/7owK460bJFbVtyoropUadP&#10;4YpETTNWJehyOPSnlM8k/h2FRw/dqVmAWuw5ypMuc+uamtMpyOlQM2ZMVcgXavvVR3JlsPbJyTzz&#10;WTqDZDAVqSn5fpWLfvzWknoRFXF0RPNvGI6Cu4jHyr6YrkvCsXmSM2OrV2SJkZ/KnHRXPIxkr1LA&#10;g+bj0p4QUoX0p4GBQ2cIAVIE3EGmAZNTIMHBrNgPA7nrUiHGOM0xRu+lSgcVk2NEikMegxS5wcgA&#10;CmDI5pQCUNZgPEhZvbpS7jkgVGpwaemRn1NDQhWOMZof5V47/pS4+U7yKoarqUdjHvdwFAzxSiuZ&#10;2QzA+J2m6B4j8H6jpniBkNjLG3JONhxwQeO9fmxrAi0jV7m0hnW4jikZElH8YB69a+mf2ifipO8c&#10;um2kgEbrhyDzivjrXJ5FmeUOSSd3JracFy8h6mDcqbcuh3GnaiGdRuXP1rqdO1Da2C2DXjGm+ISj&#10;L5nyn1rsNL15SV+fdnuTXBKDifRQmpo9dstRDY+atqC4EgGDXm2ma0hxhwSOetdRZaqoA+YDJzTj&#10;ruN6HXxIWPHU8VahUR/MT93r71jWurqAG3AnHqKbcaz9ntsuwwMknIrojFHLOfQqeKL03iyW8TqH&#10;AzkHpXl+qeNJtLdoLgC4CDhtxBxV3xD4rSOW5kBGCDzmvHPEfiX+0ZmVG4PBINaqPPocdSr7Nas7&#10;SX4maZvKtGyk9SrE1Ru/H+nEHyYXmY9ixFecpGTx1HvVqFBGPug1sqUUedLEyZr6lrNxqsu+Y7U/&#10;hQdhVOSMNGTgA1GoPbJqwoLLjBrZK2xyc13dmaQRx70oGattZs3p+dM+xuP7v507MfMiBeDVy3++&#10;tRLaO3dR9TV+z0yWWQKHjB92pWYcyPQ/hbp66hrVvEeSWGMV+jnw40tdK8MWsABUqoJzXwl8CPCe&#10;rr4m0+WSwaW0ZxmaIbgoHc1+iOkQxjSbfayuAgHyHn8RU1XyQ9TmqO55F8bP38DJ/djbP5GvzL1B&#10;carcL6SsP1r9MPizID9pyeiE/hg1+amq4XXp9xG0zN/Oupr3EZUt2OK7RjHakT5as7d4IHPpVO4P&#10;lnHQ+lc9jujJLc0rSUBhzivV/hPrltZanGZbiJEJAO9sAV4nFK2OTVuC+MH3Tj1oSFKaeh+nfw+8&#10;S6bLp6E6jZhUI5+0IP616XaarYbCRqVkdoycXC/41+QsPie/hj2x3Uyr/dWRgP51YXxnrCLhdTvQ&#10;P+vl+f1pTh7Tqc/L1P2Eh1GyKA/brU5HH79f8amXUrIEA39rn/ruv+Nfjv8A8J3ry4A1fUAB6Xcn&#10;/wAVTv8AhPNeLA/2xqA/7epP/iq5nhk/tBZH7D/2pYFiP7QtMj/puv8AjSNq+nqcf2jaf9/l/wAa&#10;/Hr/AITzXiT/AMTi/wDr9qk/+KoPjzXD/wAxW+P1upP8aPqkf5vyCx+wJ1rTB97VLNfrOvP61Wuf&#10;iR4Q8LhbrVvE+mWCAHDT3KqP1r8lNK+J2u6XcpKl5JOy84uJHcflmnfET4n638SktU1U26rbptRY&#10;I9ox7gk5oeDhJWcn+A0rHv3xE8W6TfftRfD7xfoV1HqGktr5gjvIT8sgMgBx6j5zX6SOP3jDn161&#10;+ONnc/YPB/g6RD8+n6x54buMyIf6V+xNtOLu0t5lOVliRwfYqDXFmC1g/kOCsrEmR6VDcP8ALtHf&#10;+VTE7BmqLHcWPPPFeXFXZvBXZ8G/8FGNMa38c+ENTVPlutNmtmb3STIH/jxrzj9mnXP7O1XQrpyA&#10;LTxDbgseyyKUP86+g/8AgonpH2jwR4P1QjP2XUnt2I7CSM/1WvlD4RXH2XT9Zccm2uLa6X0GyRf6&#10;Zr1Ya00bI/VArgcdj1q1YSCOcbuh4qlY3IvLC2mHSSNXyOhyKlDDdg9/SsGrpozlFS0ZtgncT054&#10;p/LHJxVS1nM0eT1HBqyCGXvXC1ZnmNNOzHZyKeoyaj3YXFOViKlgSFuehpynK5PWo1bBzSkgtwet&#10;SBICeAenWjGM00thwPahmxxSsFx6tjNN4XkZ60FgVoLfKKB3HkZUZpNq01nyOaaWG3ilYQu7nHak&#10;bFMzzRVWAGAIpAT0NGDRg0xC03BpcHNG6mBPA23+fWvCNIc/Dj9rXU7Any9L8baeLuLcPlN3DwwB&#10;9Sv8q9zjba6mvFP2s9MuNL8M+H/HmnqW1DwnqMV6SoyzQk7ZBx22k13YC0qzoS2qJx+e8fxX4ik7&#10;Lm7HvYzuINLVLR9Sg1nS7PULZg9vdQrNGwOflYAjp9augZrxmnFtPc6hr4xzX5HftDfDlvhH8fPE&#10;WlbDHYXM5v7InIBhlJYAdejbx+FfrmynHaviX/gpL8OPtei+F/HNtCPNsJjpt46jnypDmMk46BwR&#10;yf46+kyGv7PFeye01b5rVfqjCtH3b9jzn4G+Kzpt/ot7kZglEchJ/gfAbP44r9BbS7GoaDHMh3fK&#10;Bkd6/LH4S6p5jm2c7fMXb6YPb+Vfox8DPEn/AAkXgu2WQ5kEexhkdQMf0r2M8o3pxrL7L/MzoySl&#10;Y6hwAxxUluwEq01l2kq3UGkjz5q49a+Z3R67RocY60cVPBAknXIpj+WjlSDx7Vyc2tjlsRZApScH&#10;GKePJJA+YfhU72yKu8NkUc1tykVefSl2k9qcDH/eb8qkjSORsbz+VDdgIQcjpS4z0qSWLypdvUY6&#10;igxfKCoOaLgR1at1ON3tUUMZZ8VdVAOgwKzk+hnN6WAA0uM0opce1ZNmSVxKSnj6UEVNy+UZIQFq&#10;symrD88UgUYq07G0VZEBXJzUkDFGGTT9oppQqd3pTburFbBbj7NdPAf9W+XT2PcVaXPeoLiMzQgq&#10;P3kXzL+VS20ouYUkX+Ic/Ws5a6mg5kDAg8fhmvM/2h/hDb/Gv4V6v4dfEd9s+0afcYyYrlMlCORx&#10;njHoa9PIxUcgwp/xp06kqc1OO6JaurH4pwNfRSXej6vbyaf4i0SVree1k4fgkMpH+z1z3Bq1rXii&#10;WLQEeCQx3cDbo5Fbkev9K+l/+CiPwSm8LeJrD4r6Ba/6PcsLfWUhjwquOEmbA6EfKWJ/u18feILh&#10;Lqy+0QH9xMN4UfwnvX2sZxrU41Y7P8H1RiuxDpfxE1vS9S/tCz1K4tL0nPmxSbT+XSvTtC/a/wDi&#10;jowVV8Y3TRZ5EsMTn89teFbDuJxUhVhnjgdT0x9adk9GVqfUth+3l8Q4ARLrpl9zbRf0WtBP2/vH&#10;qf8AMVRvrbJ/8TXyWpLD5SD64OacYn9yfYGn9XT3h+H/AABc3mfW6/8ABQTx5kZ1NB/27J/hUp/4&#10;KD+Owf8AkJREf9eqf/E18iCOXpg/iDThDMRyh+oU0nhY9Ka+7/gD5j65H/BQnx3nnUIv/AZP8KQ/&#10;8FCvHef+QjCP+3Zf/ia+Rfs0xP3HP0Q0fYZz0hlP/ADT+qJ/8ul93/ADm8z64/4eFePAf+QjEf8A&#10;t2X/AOJph/4KFePjn/iYwj/t2T/4mvk77DcsuPIl9eI2pBp9z2gm/CNqPqi/59fh/wAAObzPrIf8&#10;FCfH6xkDU4C3Ym3T/wCJpjf8FC/iAygf2nCCOpFsv/xNfKH9n3f/AD7zn6xN/hSDSr4nItJ8evkt&#10;/hR9T/6df+S/8AObzPqz/h4N8QmPGrR/hap/8TTP+HgnxEzk6vH/AOAsf/xNfK40u/J4srhj7RN/&#10;hS/2RqAP/HjdA/8AXF/8KPqf/Tr8P+AHN5n1M3/BQH4gOMHWEH0tox/7LVd/2+PiAR/yGj+EEf8A&#10;8TXzF/YmpsP+QfeEf9cH/wAKT+w9SHI0+8z/ANcH/wAKf1Rral+H/AFzeZ9MN+3h4+k6644/7YR/&#10;/E1Vl/bn+ID/APMelI9BDEP/AGSvnMaDqrf8wy9/78P/AIUh8PaqDj+zL0H0+zv/AIVX1aS/5d/h&#10;/wAAOa3U+g3/AG1/Hc/EmvXZHoFiH/slUrn9sLxdcI4k1O6lYjG7zEXH5LXhX/CPasemmXxP/Xs/&#10;+FNbQtTXhtPvFPvbuP6VXsai2h+H/AFdPqX/ABb441TxZq73t9eT3btkfv3LYBHIr9av2IPFUniz&#10;9mXwbNcTCa5s4GsZDvDFTGxUA46HAH51+QZ0fUEIzZ3I57wN/hX1T+wz+0DefCj4h2XhLUEnk8N+&#10;Ip1h8tlYm2uTwsgBIAB6N+FcGOw1WtRdk7rU0i0nY/UrANRunSpO/rjijr2r45Mpo+Iv+Civ7P2t&#10;eMdK0/x/4eSa/m0WEw32mwqWPkZyZ1GeduOQBnBz2r4J0DXCzI6tjB//AFV+51xBHPE8UiK8UilX&#10;RxkMD1BHcV+VX7a/7MUnwQ8at4o8O2rf8IZq8pYxxr8unzE8x8ABYyT8v5elfTZfiFWj9Xl8S281&#10;29V+Ri/dZzPgzxXfaBrFprWnSlbq1cPw33gO3Sv0t+DvxS0z4z+DIpllRb9FAmhLfPG2OmMCvya8&#10;Ja3jajH73UDFe1/Br4vaj8K/GNvfQMzadIwFxCp4IyOeoHFdFeh7aNtpLYpPoz9EZopbOd4pVKsv&#10;60xhknv9K09K1TT/AIieG7XVtOljmMkYYOrD06cVmZ8uVkIww6jvXn05uV1JWktzCceVkDnjgGq7&#10;EnINW5yVHAqmw5Hqa64GZA6gH2zzVac7QcetWpCBkfhVS4by8DqDXVDcTKbE8561EwIXrUsjE9BU&#10;TEDrXUhaFeQ9apyZyatSMAxqrIwVulMRVJyCO4qFiR15qVsLu9zUTEbfegNivI20461BJl+hwKmd&#10;sfWq7E7iDyPagCFl2n7276VWf5WPWrJG08dPeqs2S5oAgkJYEVCWIXB/SpZVIGeKgkbApDQxX2yZ&#10;5pkxFxA0b/OpyCCM5FDMBmoRKUPFAmdR8L/iPP8AD29TSdUcv4dmYeVI/wDy7E9iQM4J/Kvoi3nh&#10;vYY5reVZYXAZHRsg96+T5lS5iZHUMCOc811vwr+Jc/hHUU0PU52k0+U4t5pGyU/2SSQPpXm4nC+0&#10;vOG/5nRCV1Znsnj7wFovxL8K33h7xDZrfaZeIVkjZiuD2ZSDlSPavy1+PX7PfiT4A6/Ks8E1/wCG&#10;ZGP2LW0jxGw/uP12MMY564r9aYZYrmKOWNw8TcqR3rM8R+HtM8VaTc6XrOnW2q6fOMSW13GJEP4N&#10;kVw4fESo+5JXXbt6FNNO6PxE129eaJXBaKUYKyRsUbPsR3/GvQfA/wC2J8Z/hzaJaaF48v0s0GEt&#10;r6KK8QcdvORiB7AivsL4q/8ABPXwnrRuLzwvqN5oty5JFrI6m3B9gFyBXzF4s/Yi8deHp5Bbi11G&#10;FOjW7tk/htr1nTpV49H6ouNZwejaPYvAf/BV/wAX6NaR2/izwdp/iZ1AzdWd2bCQ4HUrsdT+G2vZ&#10;bb9vH9nr42aQNP8AiPoraVIww1tq2mvfRgkc7JYUYjr1IU1+el/+z/4309yJNEucLySI2P8ASvs3&#10;9jj9mPwD4v8Ah9cT+JLET+IfMKyi42l0PbaCOK4qmAwsIupK8bfy7nZHHVbct+b1Orl/ZZ/ZF+MF&#10;iE8F+JdN0HUZv9WNN11vN3EHg2tw5P4bQeOtedeMP+CSmv2Vo1x4W+IVnrbnJW21DTza5GOAJFkc&#10;Ht/CK0/H3wA0nwBr8kY0gG2DEwTNGDkenAGDVnw54+8S+DjCuleINWtYYSNtsLx2hAHYRsSuPbFE&#10;sJXppOhWbX95J/kSsVRqfHT+7Q+YfE/7Cnx18JI8114BvL6AHAk0meG9J57JG5f81rynxB8NfF3h&#10;Wbyda8Mazo8vXy9Q0+WAkeo3qMj3FfqDov7X/jHTvJjv7HTNThUgPIY3jmYdzkNtz/wGu+i/as8B&#10;eK7SKx8TeHLkpLhZY7i2iurZee+45I6fw1HtcXS/iUlL0Zajhp/DO3qj8bF8Pak3SxmP/ACKcPDW&#10;qsQBp9xk/wCwea/Zm7+H/wCz78SLZBap4c064lGF+wPFYzhif+efHPblT1rA8S/sNaBPal/DWqGG&#10;UqSqanFHKhPbDIoI+uDQsxoJ2qRcX5obwlV602pLyZ+RK+GNVPK2M+PdDTh4V1Y9LGfPXGzrX6Re&#10;I/2QPGvhyFpotM03WowCSNNcu/A/uMqnPoBmvM9b8B6r4dVDq3hi80oE8G8sGiBOM4ywwePSu+Fa&#10;jVXuST+ZxzhUg/fi0eU/se/FzUP2fvHc1xqujXFx4e1REt70x/ftwDxKBg7sdwO30r9TNI8T6Rq9&#10;hb3mn6nb3lpcIskUsb5DAjg//W7V+eiWtq4B+zQEHjHlqP6Vq6Vr2o6MkcVpqF3aWyfcihmKIvtt&#10;rKrhoVXe9jLmufohBcLJgqwYdiD1q5FOMDmvhDQvjp4t8NXSvBdjUrdT80Vw7cj2INfUfwr+Mml/&#10;EfTUdH8i/QYlglIV0PoRk/hXlV8HKC5lqjRNPY9VR81KDke1Z0UvA561cifI615Uo2NIuxdhuGiA&#10;HVR2JqaeK21OExTKHRv4W6iqQPSnDg5HFczhrdaM9GniGlyy1XZmFqfhGa2LPanz0J+5jDAf1rn3&#10;jaN2VlKuOqnqK9FivGQAPgj1qO/0iz1df3iAP/z0ThhXbTxk4aVdV3FLC06yvRdn2Z5ww3DHB9fa&#10;pbO5msblJ4G2zKeMd/atXUPC9zYEvzND2aMZIHvVAIF4x/ia9VVIVI6ao8qpz0ZcrVmdfPDb+LNJ&#10;G0iOdeR6xtjp9K5P+yzbyFJU2OpwVNXtGvJdPuRMo3KeGXsRXT6nYR6lBHcQgNJjg/3h6fWvMU3h&#10;Zcn2Xt5HVUf16i5w/iR3Xdf1/WxhaL/oV9E+ML9w/Q1r65b7Z7e5HDDClh254P8AOsYHK+jDt3Fd&#10;H/yE9HwRliv/AI8KyrO041PkcWBk8RQq4fr8S9UR+IY/Ns424wH/AJ5rK0mIHUYMDJBJ5rXv/wB9&#10;ogfHIRW/lVHQEzes3Xah/nWdOXLRku1zoxcPaZjSa+1yv+vuG+JwJbiFcdFJ/WuflteOBW9rbFtS&#10;cf3VAqgwzXXQbjBI8fH1W8XUa7/loYkkRU9KgYYrZmg3DtWdNHtNejCdzOE+bcrdqDxQaK3NtCMn&#10;mkxSsKD0qhkTLyD39a8e+OX7OWg/GKyluWRdP8QKv7q+jz8xAP3hkA17LjNRyKMH1+uK3o1p0J89&#10;N2YOKktT8nfiL8JPE3wr1aS01Wwnjtwx8u525jceue351zNrfHjBziv1k8Z+CNH8eaRLpusWcdzE&#10;y7VdkBZfxNfB/wAdf2V9V+Hs0uoaOkl/peS2EyzKPwUV9Th8VDFabS7d/T/Iyu46PY8p03WGiIGf&#10;eu78PeKjFty4BNeQpNJbyFGQqVO1twxg+la1lqTIysCRXW7rRlWuj6P0TxAk6D96N1dXa6ruwM8Y&#10;5NfO+ieI3hZcua9H0LxYkyqsjc9sU73IlE9XhkDgFTn2q0i7xyK5nTNXSTaFP410kMyvEGzk+o6U&#10;zO1xZI9o4FQjJPQ1cDBl6gn2phUEHjGOaYtiAjj0FEc6xkAtzU23HbNVp4QTuC0BuX1nB6HNPDh1&#10;61nROwGMYqQOQ2aA2LTIc81A4xTxc7+DQyFqBbEVIVzTiuKQ8U9hkLoBkEZqjPYhgTGMN/d7VpcM&#10;aaygex9qzqU41VaSKjJw2MFkYNggjHXNL0q/fw5BkHUdcdxVE8e9fO1qTozcWd8ZcyuIaaRS7sdK&#10;Q8c1mURvFkelUbi0Vg2ec1pZzUEvSpHc5m+0pWBIFctqmi8nK5zXocqBgR0rNu7IS0FJnjuq+H87&#10;jtIrj9R0VomIK/jXuWoaPuDcVymq6GHJ+XpQNM8haOSB+RwKt296Vwc4ro9U0Erk7c965u509oSS&#10;Bg072KNi31FZRhjxUzosnvXMpK0fc1fs9RIIBOa1UhNGgbTnpRThqCe9FacxFjpVTgYqUR/lT1jq&#10;UJgV5p7IxUqVFx1FOVD2qYIRjigBixkkYFTqhJ6U9UyP8KkVAPU0CGKvHTpU8cZY56fWnxgHPFSo&#10;meKZKY1VwOlSqhNOCEgCpo48dRQA1IyR7VZiQU1UIFTxrjtQD0HBSVBFTpjGO9IqbunAqZV46fjR&#10;YV7jlQkDBxU0SlWyTnFCIeKmRDzQFx8a4yfWmXcW8BwORViMZ4qwsQYYI60pR5k0Clyu6MyIcZ7V&#10;ajwRnFMkt2hfGPlzUygAV51mtDsTvqiWLpkVZijyPeoYUJFW4RSBk6L8uKsRjp7UxV+WpUWnYm9y&#10;dVXINWIxnr0qFEJqeIE0xE6AjpipUTPPemRqc9asqhzximS2C8VasxvuoQOPmFQbKvaXHuu4vrnm&#10;tqSvUivNfmjObtFs6dQDnjrUiAAe9NU/NT8YNfaM+f3HhQOc04YLcfrSBdwwalRAKzYDckf/AFqk&#10;HQUnTtTxluKkBVFOIxikJCj0p8UivIAOc8VmxPQt2lvvI4zW9ZWRwDt6etVNPhwV4x9K6ewteOeR&#10;1ryMRWseNia/KaPhFm03VoJeiN+7f6H/AOvg10vjXTFeSG7KjODGx/Uf1rnlUKuBwK7V/wDieeHC&#10;TgyGPPPZxXyuJk4Vo1vkzsy2bx+DxGCe6XNH1W/9eZF4cVLXw2zbTt/eOcfj/hRZRDQPC+4L+98s&#10;yf8AAz0/oPwq3oUKSaJApHyuhz+JOf51m+L7vbHDbqeG+dh7dB/WvOV6lV0+8rv5H0kpfU8uhim9&#10;Y01Fesra/l9x53d2R5zzz1PUnvWRc2mM4Un6Cuzkh88hFUs54AA5Jq9p3gBr4K98TBAediHEh9un&#10;FfTLGQoxvN2PjsvhXxc+SlG/5feeZWeiXmq3ggsrd7iTcAdi5C/U9hXpXhz4XWekILrWJEuZE+by&#10;if3C/wC9kc/jxWxqOu6L4ItGgt4UM3eC2A3k44Ln+p5ryzxD4w1LxJKVuJBHbHj7PCSIz7tn7341&#10;Cq4vMdKf7uHfq/6/pn2ahh8F/EfPPstl/X9I7rxF8UbXT1NposaXEiYXzSP3Kj/Zwef5V5nqWpXe&#10;rXBnvLiS5kySpds7fYeg+lVw20ckLzjFX7TRNSvBut9PurhefmjhYj88Yr08PhMPgo3jo+73+84q&#10;2Iq4qVpfcjPC4xwB7U7ArrrH4Xa3epucQWgz0nc5PHoAf6V0en/B+32A399K0hAyLbCjPfkg/wBK&#10;ipmeFpbzv6a/195cMDiKm0fv0PLwP8niprezmu22wQyTN12xoWP5CvX4/CvhPw9j7R9lZ/W+lUnr&#10;6Hj9KbceP/DmifurSPzACeLKJQv55Ax7jNcf9qSqaYek5fgv6+Z0fUIw1rVUvxPP9O8Ca5qLYWxe&#10;25wGuf3Y+uOuPwroNP8Ag9cmQm8vYkTg4twSffqBU2pfF6Rnxp9igUHhrk54+in+tc/qPxB1vUdw&#10;N19lU4wLb5CPx5NK+Z1u0F+P6lWwNLvN/cjuIfhr4f0r99dyyyoo5N1MAg9+ABU8mteEtAAeL7CH&#10;UcC1jV2/8dryS5vrq9O65uZrg/8ATVy3881AMjHOaX9m1Kv8es5fgv6+QfXoU9KNJL8T1C6+LdkE&#10;/wBEsrmRumZtqDH4EmsC7+J+tXSFUW2tveNCW/Mk/wAq48ZJp69a6oZbhaf2L+upzzx2InvK3poX&#10;bnxBql4W8/ULqTdn5fOYLz225xVEqHJyTyetLxnpTtuBmu6MYwVoqxxSk5O8nc43xp4UTVLWQKow&#10;clgB/hXzd4j0Gbw9qMikEQluCQePavsNkEylWAIPFebfETwRHe20pWMN3yB9favSpVFUj7OW/Q68&#10;NX9jLXY8H0+6+7zz6V02nT5HJrk7yxm0e9ME2flPBxWtpt2AMknjmuWcXGVmfXQkpxvHqdetwQiI&#10;D7mtK0bgc1y9neebIWJyO2K6Cyk3Yr5+rU9pUcjsUXGKOksm+771uWhytc9YvyPaugsTxWsGc9Q1&#10;4fu/hRK2FNJEw21DcyYXitmcxCj5f8a0FbCisqJvnzWgGylOLCSFmkyjVh6g+Cea0Z5tobJxxWVs&#10;N5eInJGcGqZOyudX4Sttlurkdea6RF/KqelWogtUXAGBgVohcCtW7I+cqy5ptigDFOAB7UKvNSqM&#10;VncyGqq5GakKAHikCAnNP4zUNjQKMDpTxQozTiuBUNjFUgjjrT1JK4xTET1qVTxgCs2IZt5PFHbP&#10;SpCWHpUUsihTR5AVrq48iNiTxivLPiV4rFpYTYbkL2rufEGoiOBhnHFfOvxS1czrIit/nmu2KUYm&#10;kI80j598c6hLq2oTSvk5JArzjWbQlOBXqOqWBlcnGc5rltR0vJIIFYPc9iFkjzOaxbrikgnuLQja&#10;zYB9a7efQhLGDjGDWdL4fYE4GRRvuarTVFLT/Fk9tw4b6j/9ddHZfEBRtyzL9f8A9dYP/CPMzHAI&#10;pY/DcjdFzg9xWbhFmqqSR2Y+Jcca8SE8dP8AJrM1n4rym1cRq57f55rLg8HyzuMITn0Fb9j8L/Pa&#10;MzxM8ZPzJjqPyrWEDCrVdtDyrWPFF3qrtvYoP7oNULVgP4QSa73xx8NLfQpt8U4VWJPkk/Mo/KuZ&#10;i02OILjk9a67KOx4zVSerKsSPK2EQn6Usm6E4YYIrVhiFureXwTSSQrLgkAmi4vZyMtZm7GnebI+&#10;ACavi2QHG0VKlsg5xzii4vZyMlpZS+CTTBM2T1/OtO6t1XkDmqDKM5ouLkZF5jHufzpVndW+8w/G&#10;nhRTwi9xmjmDkZseHvHWveGLiKfTNWu7KSPkeRMyj8RnmvfvAf7Y3iS3aODWJQAMKLiBTk/74LV8&#10;2qo4woqwpGR8oo5x+zufal58ZrDxvp9ys88MF15RKMG2pLx2yetfEGsyA67O3VfNYj8zX0J8Ifg8&#10;/wAQfhxrGo2tyEvkZooUdyuGAGMce9RS/sOfECUCYzabll3bfOc4zg/3a6Lcy3OeyizwqTUNq/ux&#10;174qoZDIctkn1Ne5N+x145tMrILM49HY/wDstRN+yT41CkgWox6M3/xNSqb7j50eJHk8U4D617X/&#10;AMMkeMtgYtajPYs3/wATT0/ZI8YuQN9oue+9v/iafs2HMjxIYB4o3c17pH+x/wCLXz/pVmpHH32/&#10;+JqRP2OfFjn5r6zAz/fP/wATR7N9xcyPCM+9G7Br34fsbeJ2OFv7QAern/4mpV/Yx8TlcjULI+xd&#10;v/iaPZvuHNFHz6WxQSD1NfRMX7FHiWVAf7Ss1b03N/8AE1Yi/Yi8QkkPqtoPcFv/AImj2T7hzo+b&#10;1PPANTbhgHp619MWn7DOrvgya1ABnnaSf/Za7Pwv+wXp8k6HVdYuZIs5ZbdgCfzWhxUVeTE5o+Xt&#10;OlvPEekroum2k97qBZfJgt4y7s5I7Dn3/Cv2K8Hx3Nt4Q0KC8Qx3cVlCkyHqGCAEH3rg/hH8BfBf&#10;wsskOj6JbC86m9miVp2OO74Br1NegJ9cmvncdXhVahBbdTWK0IruTGAKrg4wfenzHdIfSmVxxWh2&#10;RVkeAftx6I2s/s9atIkZeWwu7e7XHUANhv0Jr4O+GDeZN4gtMhfOs2Ax3xg1+mH7QWjHXvgl40sl&#10;+/Jp0jKfQqMj+VfmB8LbtU8URpu+WaArk+4r0aP8L0YbSP1C+Fmq/wBtfDbw5dkku1lGG+oUD+ld&#10;NnmvLv2ZNTOofCbTI2ILW4Mf5Ej+lep7eaz2bQnuT2twYZAf4e9aucZKkFT0rDPHB6HitbT28yDH&#10;dOK5qq+0cdaP2kWB60op6qCKHUAVy3OQZjNKBtOaUDNCjJoAUNk05ueaYyHtSgGkMcDSgAnBpvQ0&#10;7HPNIB7KFFRdqeXJPTioxQhMMc0UpUijbTAQ0gBqTbik74oATGab0NSKMHmk2fNRcY3BzmqXi/w7&#10;b+L/AAfqui3Sh4b23eFgwBHI46ir4XmrER5xwQR0pc7g1OO61+7UFZ6Hkf7KfiC4v/hiNCvyf7S8&#10;N3MmlTBydxWM/IeefukV7OPpXg/hqA/D39pfWLEZTTPFdmLuIdF+0R8N7ZIxXu6j169K68zivrHt&#10;YfDUSkvnv+NzSi7ws+mgpG4Vw/xr8AW/xP8AhZ4k8NXChvtto6x8fdlAyjDg8hgK7mmkfr2rzqVS&#10;VGpGpF6pp/catcyaPxj8F3txoutiCcNb3NvIYZYyCCrq2CMfUV9T+Af2mNN+DjS2uowyTRykSx+V&#10;gn36sK8o/a0+H5+Gn7Qeovb24j0/WMajb7Vwu5jiRegH3hn8a8c8fX73tzAzDJRNobNfrlSNLF0l&#10;Jq8JpO3r/X4Hlxdvkfojo37bnwy8Qy4uNSbSpWAJS92x/wDs1dZY/tF/Di9lTyfFelsCf+f2P+W6&#10;vx61qdhfYzyEXkmjTbiRZC6gZUc5HQ18VUw1ONaVOK0TPei/3Sk+x+z6fHnwNuOzxPpgP/X3H/8A&#10;FVIPjj4HmYE+J9M3e15GP/Zq/HJNYu1UZb8elKNZulb7xP1PFX9RpeZzK5+xrfGzwOrY/wCEm03/&#10;AMDYv/iqVvjl4JQf8jRpmzvm9j/+Kr8cX1u6IznPuM0LrVyercUfUKXmGvc/YwfG7wMoz/wk+mYP&#10;TN7H/wDFU3/hevgVOf8AhKNLHv8AbI//AIqvx6l1SZ0BSTPtiqw1S5wfmP4ij6jS8w1P2Of49+BC&#10;fn8U6V/4GRj/ANmpG/aA8AIv/I1aWP8At+j/APiq/HEapcnq36UNqNz6/oKX1Cj5/wBfID9l4/2g&#10;Ph9Gi58U6VyM5N7H/wDFUH9oj4eL/wAzXpI/7fI//iq/H2LUrloo/mC/L6Yp39pXGThzmvWWQYZp&#10;Nyl+BwOo7n69t+0l8OU6+KtL/C7jP/s1RP8AtO/DePr4p03/AMCU/wAa/Ig39xnO80n26467yKr+&#10;wML3l/XyF7SR+uv/AA1L8NB18U6f/wCBCf41FN+1d8MoELHxRYED0mU/1r8kVvbjqJDz71XvNQuE&#10;t+HY7jjrUTyLCQi5Pm08/wDgFxqSbSP1jf8AbH+GCMSPENq49VcH+tVZf21/hlHkrrCSeygH+tfk&#10;kL24K4MkoHoGOKQXdxjHmORnqcmvK/s6h/K/vZ33Z+sZ/bl+G+4hbyZiP7sQP/s1QD9uz4eu5VGv&#10;HPtCvP8A4/X5TLf3EbcSv6deKRby43ZMrZznhsU/7Pw/8j/ELs/R/wCJ/wDwUT0fwxbtDoWi3N9e&#10;OnyNcKojB9Th812H7DH7Ql38ZvCWr2euGKPXrC5aQpHwHhc5UjJJ4ORX5XsXnb94xbnq5Jr2L9nv&#10;4sXHwV8f6J4jimC2XmLaajEG4kt3bBJGR9088mirg6boyp0oWb/NbAnrdn7HA57fnSMOOgqrpOp2&#10;+s6dbX1pMs9rcRrLHIhyGBGR0q23Svj2mtGb2MrxH4e03xPo11perWMGoafcp5c1vcRh0ce6kEV8&#10;T/Fn/gnPpsj3V14I1d9OSYmQadetuhU+i7UyK+6z0NUbuATIeea78Ji6mGdoPR7p6oxnG+vU/Ifx&#10;L+x18RPDMjF9PivEGSWtCzcfiBX0V+yp+xBoPiHRx4g8bQSXd1vwunyEeUoH95SvJ/GvsPXtBR7a&#10;4YDA2k9a8o/Z8+IzN4j1jQJy5Md04Q4JGAfWvpHiZ1cPOph1aS/pmEdWlM9F039m34baZCkUPg3R&#10;goHU2MXP/jtaafAvwDEcp4R0ZfpYRD/2Wu5BwB9M0u6vl3jcS9XVl97/AMzodKHY4hvgl4Fcgnwp&#10;o4+ljF/8TTh8F/AwGB4V0gfSxi/+Jrts0nel9bxH/PyX3v8AzF7KH8qONHwb8Er08MaSP+3KL/4m&#10;pF+EXg1OnhrS19xZxf8AxNdfRR9axH/PyX3v/Mfs4fyo5E/CfweeD4b0xh6Gzj/+JoT4T+Do/u+G&#10;tLH0s4//AImusPWkpfWq/wDz8l97/wAxezh/KvuOVPwq8IE/8i3pf/gHH/8AE1IPhl4UAwPD2mgf&#10;9esf/wATXTUE4o+s139t/e/8x+zh/KvuOZ/4Vn4UQ5Hh7Tgfa1j/AMKQ/DXwqW3f2Bp2f+vVP8K6&#10;em5GaPrFf+d/e/8AMXJHsjnf+Fd+GcY/sOxA9rdP8KT/AIVx4ZHP9h2P/gOn+FdGcYpccdaPrFb+&#10;d/e/8w5I9kc2fh94aA/5All/4Dp/hSH4feGyc/2NZ59TAn+FdIQKYw2mn9Yrfzv73/mHJHsc9/wg&#10;Hhsf8way/wDAdP8ACoZ/hx4WnB8zQ7Jv+3dP8K6Y9KYRmmsRW/nf3v8AzJcI9jj5Phd4SfBbQLHI&#10;4/490P8ASqsXwi8FW19BfReHbBLy3YSRyfZo8qw6EHbmu1dQeKjMWOeD9a2WJrWt7R/eyeSK6CTa&#10;wtpJH5qFUPAdfur9a043WVA6kMp7isieBJ4HikAZGGDntVDRb2XS7s2Fwcx/8s29RWDpKUW47r8j&#10;RT1szpyoI9a5vx/4G0n4j+EtR8O67ax3mnX0RjdJEDYPZhkcEdQexrpFx2pGXIrnjJwkpRdmjSSu&#10;rH4u/GD4Qa1+z58Q7rw9qSO+nlzJp99tbbPETx8xABYd8CjQ9TjvU2swbjHWv1E/aR+Aml/HbwNP&#10;p10iRapbq0lleqAHifBwM4Jwe/rX5O6rourfD3xNe6HrUElnf2chR0dSoP8AtLnGVPY4r7SjWWMp&#10;e1j8S+Jfr6M5V7r5H8j7C/ZP+O8vgrW08PapOW0u5YLEztxGfTk4r7Y1mxjv7ZdTsiJQyglUOc//&#10;AF6/IrS9XZ/LkjkKSqQQwOCMY5Ffe37J3x8TxFpkegaxMPtcfyI8jfeA6dTXDiqLf7+n8S380a2u&#10;uVnrwnEynPDdMVVnOCMcVueJdJNk/wBqtxm3flsdvf6VhMwkooyjOPPHY5ZJp2K7nd09KglBOM/S&#10;rMiBOaryHINdkfIgqykJ71WkJNTP1IqB884rpQFSYncTVdverEvrmq7+1NiK03BxUBNTyqSc1XYU&#10;DInGQarHI+tTOxzjtUcg4oJIHbiqzKTk1M+c1Ec4NIpalaY5TFVZRwKtsuRVaVfpQBWYZGaherBG&#10;BioJFz0pAyIsQeKZcwJdxFXGD2buPenlcVGXwfWmCuejfCb4my6bcJoeqPuydsM7t98e5J+9/hXu&#10;ccsdxGHRgyHoa+QLiISrkMyuhyjqcMv0NeqfC/4pSJKNL1OQecMBGJ4cfietedicNz/vIbm8JX0Z&#10;7FcRBgRzz6VzupaHFdZyo/EV06Sx3MfmIwKnng1HJBxkAE/WvOp1XBlNXPLtc8GWxtpmdF4UnkDH&#10;8q+O7X4x33wv+LF7LZSsdPSfZLCrHBHrjNekftp/E7xx8O9Qs4NKjaDR7pSJLxVfCn0znA4z+VfG&#10;j69NqV3NdTytNNK253Y5JJ9692PMoqcupMUj9WdH1zQPjt4OjcPDLM8ef4dwOPx5r50+IXgK98Ea&#10;g8ckTfZSx2SAEj6HjrXhPwN+N+ofDXXYR9okbTnPzx7iQPfrX6CafqGhfGrwiJEaKeWRMkDaTnHX&#10;vzWEJ/V9N4P8P+AKUdeZbnx+77jjIphAI9xyM9K7P4hfD698FX8iPEzWZYlJQCRj06VxRIzg5Fdb&#10;VtVsRdMjaJSfujGQQcdPpW5pHxA8U+HPLTTPEmq2UKNkQw3kgj65PyZ2/pzWOTxUY/efKAWYngAd&#10;azajJWauaJuLvF2PbdD/AGv/AB1pcMcV3HperhTzLdQMkpGf7yMB/wCO16Pp/wC2X4U1O0a38Q+H&#10;L+LflXWFI7mEqeOdzKe5zx2r5dtfC+o3i7lg8pT3lGBT28JTIuJJ41J7Lk/0rgq5fhp6uNvTQ7IY&#10;ytD7V/XU+t5Lf4C/Eez+V/D+lynIzG8enzg4Hb5c4yPUZrE1b9izw5e2fneHPEd9E5GVN00c8TcH&#10;oUVTycc5PHavl2XwtI6lWmiPoHBIFaenaj4t8MRFdJ8RX9gPvBbO9kjB46lQcfpWH1KrT/g1n6PU&#10;0+t056VaS+Wh32v/ALIPxA0SAzQHTdZVf4LKZhIeD/C6rwPrXnMXh/xx8N9Sj1dtC1fRpY2Ad57O&#10;RIpeejNjBzjjmvQND/a2+IfhiP7PcSafrKp0bUoG8zgY+8jL+oJr0/QP23NDu7QR+JfDl5FJgAtY&#10;BJ4245O12Ujntz9aHUx1P44KXpp+A1HCT1hNx9djc+Dnxt0/4g6YiSyCC+jAWWNyMq3fPPSvWorg&#10;dM15t4b8Y/A7xdOt5ZnQtF1E4yZo00+45ycbht3d84JFeo6XpGm3NikmnX5u7ZsskizCVCD0wR2r&#10;ya9SF7uDj6r9TX6nKSvTkpejHrMPXNTK4IpF0i4jzhkZR2zzR5UqcGNx744rjbi9mYSp1KXxRZJn&#10;NODFTkHafaoQ+Dg8H3p4apaHCZaW+GMTDGeNwGfzqlf+HbW+zLBiOQ9CmNpPvUpwwx+lQ4ltm3wN&#10;j/YP3T+FTFOLvB2Z0yrKUeWvHmj+KMiTTZbB8SpgdNy/dNX9I1D7JJ5T58pzx/sn/CtODUYLtTHO&#10;oVjwQ/3T9Kq3mgg5a3PB52MeB9K1dVT92qrHnfVJ05rE4GXMl06+nn+Y3WdO2k3ES8H74H86Xw/N&#10;jzYeufnX096l0m8Zc2lyCHHC7+pHpVaa3/sq/ikX/UM3X09qjVxdKW/Q2tGFWGOoq0b2kuzej/r5&#10;9TVuoB/Z88ajIKtgVneHEGJ5MdQADWyfmTA6HvWfokLWtk5kUp8xOD6DisIy/dyXoerWop4yjUS0&#10;Sl+H/DmJfyGS+nfPBcgfhxUOQaCS7E9eTz60h4r1opJJH5/Um5zlPu2/xExniqdzCOau1HKm4GtI&#10;uzJg7Mw3QKxFNIqzcptY1B2rvi7o9KO1yBwTSjpyKkYUw5zntWhV0IRgmoz15qVjmo2WmUtRjRgj&#10;2PWqd/p8GpWrWt1CssDggqwz+WavnpUbrke9XFtO6JsfH3x+/ZJivDPrPhyMRTEFmiUYB+oVa+Pt&#10;X0fUfDWoSWmo20tvOp+66EflX6/SRq24FQVIwQTwfqK8R+NH7OWjeP7KSe3tY4rwKSCqDcD7HGa+&#10;kwuYKpanX36P/My5XDWOx+eNrqLK3U8dc10mka+8DrknrTPiF8Lda+HeovFd28jW4PyyhTgD34Fc&#10;vb3ZRhk/rXqSi46gmpbHunhzxcFCkuPoTXpWj68l3Go8wDPYGvmDTtWaAj5jntg13fh/xa8RQM5z&#10;9f8A69FxNH0LBPt6NkVcEokTGa8+0HxWs8ahmzmuxs76OcDYapGbjY0N5GPSlD0wAMKaSRxTJHsm&#10;TkVE6kU8OV5p2d65qQIBmpo5jjBqJuDTd3pTvcdi3kGkbBHSoI5SalDcUwaG9D0pDyal6jmmFKQE&#10;TJuGOxrEddrMPQ1uHhqx7pCsz8cE5rzMerxjI6aD1aIKUc0u35QcU8LXk3OohIOajerTR4qCRaLi&#10;3KUijPPSoiuamlU7sVETg4p7lFeW0Dg8CsW/0rcG+UfhXURrnHFPkswwJIAGO9S9APLdS0TKk4rk&#10;NW0NVycdq9d18wwIcYzivLfEeqrGzAEClcpHD39gsZPGKw3cwvnPANa2qaorE/Nn6VzlzdByRU3Z&#10;oi7/AGgfU0Vj+Z70U+YZ7sicZqZEB7U5I+KnVABWJ6IxI8GpQuT0pQmKmjjosO41Y8mpAgqREqVV&#10;ANBOpGkftzUypUiR8ipFTGfeqBAigCplXPakVasxoMVI7oYqYqVEJpyqM1YSP2pku7GqmBU6KPSl&#10;SPIqZEApiBE4qVUFOjT0qwsQHPegT2GxpU8a5ojTmrCR4WnYQ0xCRcEVE1gy5K4I9O9X0QHirKR4&#10;IqZQjLcpTcdjJt0xkMMe1Wo0Ucd60WtUlHK8+oqI2RTkcj171yTpSjqjaNRPcjUcDip0TpmhI6nV&#10;eKwNbofEM8e1TxrxUaoe1WIUOMGmSSxrkVOgxTEUipF6+9UQPVQxArQ0sf6fEAMgZP6VURcVpaOn&#10;+mqR2U10YdXrQ9UY1dKcvQ30TBp+PmoTHXmpAuen619c2eJsAWpAuBxSKtSYwKzYCAAinKMUqrxT&#10;wvFRcQ3ZuHNW7K2QuvGKhC45q/ZAArWVSTSMqj0NvT4c8V1FnEFhHrWHpydPeuijGFA7Yr5vESbd&#10;j5bFSu7CkflXY+FbSe3sX80ALIQ6Keo9c1y9hCLi/t425VnAI9RXoUS7RjGK+fxtSyUO59Vwvg1O&#10;pLFN/Dovmtb/ACGrEIkwoCADAC9q5vVtAvNR1Z5AyLGwGGJztA7fWupYZqORxChdsBRyST0rzadW&#10;VOXNHc+2xuBo42kqVbSKd9Hbb9DKttMsdFQOdrS/35PmYn/Z/wABWdqt9q2ohobC2ltoyP8AWyZR&#10;vwPatCbxLpyncJPMYf3VPP51m3XjNkjYxWgHoXf+gFdVOFWUuZwu/P8AyPCxGJwNGCo066hDtBXb&#10;9Wr/AOfmc/8A8Kxvr2ffc3cEYYkuULMxP9fzq9B8JdGt2SS5uLmbaATukVE/ID+tY2reNNYdn8u6&#10;ECnoI414/EgmuN1PV9Qvm23F/czp12yysRn6Zr6CnQx1beqoryOejiMBBWpU2/8AEz1jPg3QU+X+&#10;zd6dcbJJD79yao3fxc0i2Vltbe4mYZC4RUQke+c4/CvIwm0dB+Ap4O77xJNdEcopN3qylJ+b/wCH&#10;Ol5jVStTio/I7q8+Lmqyswt7a1gQ/dLBmYfqB+lc7d+LtavnLS6pdKDxtikKL+QxWSBxRtr0aeDw&#10;9L4IL+vW5xTxNep8U3/X3Dmd5G3uSznqzMSaQcCnKOKQg9q6rI5wBxThTQvrTsd6AADNOAFMAO6p&#10;MZFJgIMZpw5PFG2nKvHPAqWwDtTZp44FzIwUe9PIUDOeB1rFu5vtEzZOQOlYVKnIjalT9o9djTi1&#10;GB/4iPrTrqCK9gZDhlPcVh9xzn2rQ04sIW571lSrNyOipQSV4s8u+Inw/W7jeVUCuBwwHP8AKvE3&#10;iudPvHjmDK2emDivsC+so76IrKocEd/WvNvGPw4gvUZvJBbqDjGP1rfFTliIpPSx6eAxXsHyz1PJ&#10;dOueB1B9K6jTrjG3Jrm7/wAOXmhyMNmYgeo7frU9jf8AAG6vCcJQ3PqIzhVV4noNhcD866C0uBtH&#10;WuCsdRCgfNXQ2d/kDLVrGaMpwZ18U+cc0lzLkcVkwXgwPmqQXQeTBPA5Oa15rnK42LcL/N6Ve8zC&#10;4zWebiER53/jTVlkuRiIFh6itIJszlJC3U3BHU+9aXhjSmlmM0g69AfSl0vw688itKCe+K7azsY7&#10;aMKAAQO1dCXLqzzcRiFy8kR6xhFAHSpVBoI9KeDxSbPIsKq45pQMml5PFKFOahsBwHSnleKbjgU8&#10;DJ9qgYig9akTJNFKvWoYhxY9qFJzSgDFDHaM1IxJG2jms68n2oQM5qzLIdhJ7ViancbEJFdFKN2F&#10;jlPFd/iJznt0r568ZzNcXMnGa9l8WXDFGwea8d1uEzTvmuiR1UkcFNGVyGX6VjXmniR8hc12lzp/&#10;HIzVRdL3sflIrPlvsd8WcculbuAmB70raGc42A59K7u30UDkrmrS6QgPK1XKHNY89i8NAsPk5PtW&#10;nZ+EA3VBya7uDR4y4YDtV6HTQh+6etUoEuZzWm+EYYVB2jj1Fb1toibkyAMc9B/hWxBbCNScD2BH&#10;WuN8ffEiDwHC0ZhEtzKpCruHy/mDWySRhN6XbPD/AIpXTXHiu7TcSsZIUZrigCTzWrrWrtreozXj&#10;gBpecDtWX0471k3ditoOAxSgZoHNOC0IQwpT1x6GlwavWej3l4N0FrLMO5RCaaTk9CW7GVdLxWZI&#10;ADg1103hTVnBxp1wf+Adax9U8L6ppqeddWMsEWcbnXFaulOKu0Z80e5jAgU7PFMxTqwGTJU8ZIYH&#10;sOtV0HrVmMBiKATPsn9li3MPwp81eDJdSn8mxX1VZfPaQnPJjU9c9q+Y/gHbSab8AVuk+Rxp93cg&#10;47+YQDWz+z18e7/xl4rvfDWojdJbKDG27OV/KtbNrTocn2mfQculrcDLLzmqUnhtGbIzj0zXSRKM&#10;DvjIqzHECelYe2cRHGDwqXY//XNTR+FCp5wfqK7eO3U44FWUt1A6VlLFtdBcpw6eEs4IRR3OBU8X&#10;hDJztGP8+1dylup7YqxHAoGKxljZrYOU4VPCGM/KOfapYvCIX+H8q7pbcVItuKxeOqD5DiovCiq2&#10;SMf5+lTDwuoz05/z6V2SwL35p4gXHQVk8bU7j5DkYPDCL15rWs9GSAjCr0raES56VJ5Y9Kwnipy0&#10;bGopEEEWxcVM2RGT7U7bgcU2U4ib6VyN3Za7FPryaQDNKRgUoGK3OvYz9esV1TQtRs3GUnt3jI9i&#10;K/ITw/bNofjoWjDb9mupLf8A75Yr/hX7FyIWjdf7ykV+THxn0v8A4Rr49eJLZVMaLqPnKvs/zf1N&#10;ehhtac16EPSSPtf9kS/8zwjeWhP+quZAB+Of61725BPFfLX7IephLnVrcNx56tj6r/8AWr6nKgMf&#10;Wono7jY3GRVzTpCkxXswqsBT4iUlQ+9Yy1TRnJXi0bWBjNFA6D2orgPLFIxSjFJ+FJ9KAHN0pQQe&#10;1NwTUijApFDTy2aU4PJpetLjikIbn8qYRyDT8c0hUmgYbskUmMNinhaXigVhCMj3puKfRjNAho9q&#10;UZxzTttIVJoAa/SliyWHOKcBjrSgDOfSk9gPKP2g9PfT4fD/AIttlP2nQr5JmZRyImO1x+oPNeu2&#10;F1HfWcNzGwZJUDqfYgGszxRosHiLw5e6dcIHiuIWjYH3Fcz8E9TluPB0en3LFrrS5Gs33dfkOAfy&#10;xXfP99gYvrTdvlLVfdJP7y4PlqNdGeg0lGaWvIOk+ff2u/2d5vjf4YsbrSZY7fxDpTM9u0n3ZFI+&#10;aNsAnB6/UCvzY8f+APFXhPUZLXW9EvbOVDs8x4mKN/utjGK/agjIxXI+MPBOj+IbZ21DS7a8wpH7&#10;yMEmvrcrzr6tBYbER5oLZrdX6dmjiq0nzc0Op+P/AMIvgXqvxn8WSWkLGztI2CzyuDux6LwefrX2&#10;p4W/4J2eEbGwRryS9up25ZpJgAfyWvSPBXg/Q/h749aGwsIbT7QzMdihcj6V9A582NSDgDgVOJxt&#10;WhPnpK3NfU7pLmioM+Vl/YB8DBtxtpj7NNx/6DUx/YD8BkjNo+O483/7GvqL7p9fqKcuD1H6VyPN&#10;cX/N+C/yMvZRPl+X9gfwC6ACydO3yyj/AOJpif8ABP7wDj/j0mP/AG2/+xr6lGPSndATil/a2M6T&#10;/Bf5B7GJ8tf8O/vAHUWcv4T/AP2NP/4d+/D48/Y5/wDv9/8AWr6ZMpY8fKPQUb29T+dP+1MZ/P8A&#10;gv8AI1+rI+ZW/wCCf/w9GGazn4/6bf8A1qp/8O/vADMxNtcfMegn6fpX1MSx6nI+tOwMgj9aX9qY&#10;t7z/AAX+RrHDwifNmmfsEfDxLYI1pOSvdps/0q+v7Bvw5xg2En183/61fREJ2OCOCTjir4GcYpvO&#10;8xhoqrS+X+RyVcJT5r2Pmn/hgz4cnrYyY/66f/Y1In7B3w2U82Eh/wC2n/2NfSe0+1OxUPPcx/5/&#10;P8P8jP6rT7HzUP2DfhqHz9gmI9DL/wDWok/YM+GjqAdMdgOzSf8A1q+lfwoAzUPO8xkrOs/w/wAi&#10;44amndI+Zm/YH+GR6aT/AORP/rUJ+wN8MlGP7JbH/XT/AOxr6a2+9Lg+tZ/2vjf+fn4L/I1VCB81&#10;p+wX8MFGP7EUj/ab/wCtTx+wZ8Lv+gGn/fX/ANavpHmlpf2vjv8An6/w/wAivYQ/q/8AmfOKfsJf&#10;C9P+YFHj3Of6Vbg/Yh+GEUfl/wBgW8i9cMBz+lfQdFJ5tjn/AMvX/XyD2EO35/5mR4W8OW/hTRbX&#10;S7QYtbZPLiX+6vYVr0UV5cpOcnKW7N0raCEA03yhin0VI7FS50+O5iaNlBVuCD6VlaP4F0XQrh57&#10;LT7a2mkbc8kUShmPfnGa6CgDNWq1SKcYyaTJ9nF6tABzx0pMc0/HFJtrI0sNAxS0u2jbTuKwlFKR&#10;igDNFxWGGkqTFJjNFxcoyin4FIRgUybMjY0nJp5GaMYp3AZmgnIp5GaYVJNMnYTbg5zStg04rkU0&#10;pii4DDTCakpjLTQiM9aTrxUm2o2Ug1oiSMgdcVR1PTxeW4IOJk5Vv6VfxkUzdg1pFuLuifIj0HVD&#10;Ohhl+WVeCD1FbXWuT1SBraX7bCDkf6wDvW5pOoLeQgk5Y859aVanp7SOzNIS+yy6yZ9vevlT9s/9&#10;mGH4o+H28SaHbRQ+JbBCw2Lj7Qoz8jELk+2e596+retRXEKyxlHUMrZBB78U8LiZYWqqkfn5rsKp&#10;DnVj8OrU3GlXMlvcK0E0TGOSJhhkYdQQehruvBHjO78N6za6jYzNFLE4YkEjPt1r6K/bf/ZgXTGn&#10;8deF7NY2GX1C2hTAkX/npjOMjAyAMnrXxppeolNpJIf2bpX2LcZxVal8L/DyMISb917o/XX4G/Fm&#10;x+KnhKAtIsl2qbZI2Izn061qaxpTaXdNgZt25Vh29jX5z/A/4uX3w68RW88N1ItpIwEqBuB71+lX&#10;g/xPYfETwzBeRYlV0+ZV9fWvGqweGn7WHwy3XY0lG6OeYbxkVTlUjNaup6e2mXRjY5VuVbPUVQYA&#10;5712wkpJSjsclrGewyarzMB8oUyP2UVdmUhDtHNXdBtYpXDOgZhzuNdMp8keZjRn2/h25uhl/k9F&#10;qG78O3NsCSuRXT6t4gh0khYVWQ/xH0Fa9pd2+r2Ckqr5HJz0rieIqwSm4+6ylFM8ou7aSHO9Co9T&#10;We4LAkEEV3eqwpay7JMBGPylhkVkXOnwFN6xgA9Cveu6M1JXIszlMdz0qKU84q9eRiNyB09KplNw&#10;ye1USirKMHFQtVlgT16VA4z0oGVHHPNQuAKsyKcGq7qQM0guV3HNQOualc81G5oGQMuaqyAqc1Zd&#10;sHFV5ATQBExyKjmhLYkjYrKnKOOCpqUjFJuGOmabBaanrfwu+JjzKun374uUwCGPDj1HNeyRTxXU&#10;QkjYMp9DXx3IZYnWeCRoZ4+Y5VOCDXsnwx+JhvwLO6f/AEtBgg/xD1HFebiMP7T347m8ZX0O5+In&#10;w60j4keHLrSdVtIp4pUKqWUEg/lX5e/Hb4Fax8FvEc0TQzTaK7Ew3G1jsHox2gV+tUFzHcwh4z8r&#10;DriuR+JHw20j4j6LPY6lZQ3O9SFaSPPNY4XE+yfsqnw/kEotPmR+QNrOe/avcfgJ8db/AOHWtRxT&#10;XMhsHYfKxJC9Peud+OvwM1H4Qa9MyRNJosjkxyYBMRPY8k4ry+2uhv6+3PFepKHLrumVGSkj9Zob&#10;rQvi74VEkaxTB48lRgkcdR1r5r+IPw/vPB2osrRH7G5PlSYPT0PFeP8AwI+PGpeAtUt7ae6kNgzB&#10;TubIX9K+6ILvRfij4cEuyKRZV+ZSucZHWog/Ze7vF/gZzg07o+RHOBx+dWtEuI4NRiMuNuep6Cum&#10;+Ivw8uPCd8zRgyWZJ2ycDH15rhAzAkHjHvW0o22GnFo+lbdNIm8ORPCqSXGzq5BUtjjpXkGu3+vw&#10;XMv7iBUyQGtY8jFYGkeLdS0gbIrhng/55N0rZHjaG6/19u8B/vI5YZ+lQtBcvVEGmajeyOBNG0h7&#10;5TFbv2oGPY1hHLnuVORWUNcsJORdgMezIQaT+1LQHP26NR9DSv5BYfP4eF8xZLE4PoDWJrWirYoQ&#10;0Rhx61vf8JLp0K4e+Zv9mIGuW13Vor6VvJL7P9omjcSMyJ1WUF+V7k11Xh7xrrnhC+W80XVLuycE&#10;EpDO6RyDsGUHDfj61xjSHpjIxWjallt1Bzk9Qa9PBPnUqcldGVW8bST1Ptj4Q/tCHxfYRxXbp9rQ&#10;BZEkHzA/gea9ottdSeMMUyCOqEV+Z2lateaJfrfWE7W1ynOVOM+xr6l+Dvxti8Q2qW9y/l3aYWSF&#10;s8H1HHOa8XM8lg71qEbeR1Ucwrw05vv1PpRbi0uP7gb/AGhzTvsMUnKOfwPFc9a3kd0ivGwKnt71&#10;djlbsSMe+K+MlRcXo7HpQx0Z6VaafpoaDWDg/KwI96jeCRRgq31FMS8mXHz59iKsJqJGNyfiDUe+&#10;vM6E8NPZuJnXNsH5wAw/Oo7bU5rJgj/vU77jlvwrZM9vJ94Lk+opkumW1wv3evcGqVVNcs0YvBT5&#10;vaYaorjVkttTjGOGHQHAdatmFJ0CuquOvzDNZf8AYJicNHOcg5xjBx6ZrYSsJ8q+B6HqYX2s1L6x&#10;TSl8rMAmBgYxQUyMHp6U+isj0LHOavpYtgZ4vufxL6VlE5rs7iETxMhGQwxXGunlyMv904r1MPUc&#10;1Z9D4TOMJHD1FOmrKX5iAZoK8UUV1nz5nXiYzmqFaV6Mk1nEcmu2m9D0ab90aelMIpzCkrdGtuwy&#10;k+8OKd60gPGKoaQwg9aTGKfjimMaaJYxgDUZUjODj6VNimMtUikzh/H/AMMdL8c6fJHcW8bTsuOV&#10;XDfpXwz8Yf2cdR8G39xPp0LyWwYsYsEkD2wK/RplzkHpWTrnh2y8QWzw3cKSZHyuwyR/jXsYTHSo&#10;+5U1j+RnKF9Yn5I7pbaUxSq0bKcENxg1p2OosjDBOR2NfV3xt/Zghkaa802AW8vLb4l+Vj7gmvk7&#10;XdB1Dwvem2vozG6E8nGCK+hXLUjz03dMzUlez3Oz0PxQ8AGWIwa9P8NeMFYIGfr7187QXjK2c8/p&#10;XRaVr0kDJ8+PpUJ2NH5n1VpmsJdJgNn6VqghgK8H8M+NHQply3tmvSdK8Ui6Trg/WtE7mTR1rqcc&#10;VGrkDFUbbUjL3496ulgwJBzx2osQOzmmt04qEsVb608scUhEidMVIpxUCtjgdKcHxQMsqeaUjIqu&#10;r4NWo2BFVsAzZ+dVriBJeWGTV1hkcVCy46iplFSVpK4Jtamc1pGsZwMEc1UjcHk1rlAxIPQ1jzQt&#10;C5GD7V5GMoxjaUVY66M73TJHIIyKhdaQMfX8KGORXm2OkqzLzmq+wk1ddc1EVEakntzVbBYRP3Y3&#10;HjFZur66tuh+YYxVbW9aFpGcHivG/HHjpot8aSfN7Vn8RaRqeMvHUcbOokyenBH+NeQ614mlvnYB&#10;jjNZuo6pNfSl5GLZ96z2YmlJpbGiiupJJcOxyWNRGQnnNMzk00nn2qDSyRJuNFMz9aKA0PpNE44q&#10;QR45qREFS7McVJ2DUUVKFFCpgVMi0C2GhAeMVOsOKFUZqcLk0B0ESOnhe9PVcCpI045pg/IRI81Y&#10;WPihVHpU8a0xDUjAqdAPSgJUqgUxIfGgx0qQR0ijFWFUEDFSxAicVOiUKuFqWJDj3p+oDlQCrCLS&#10;JGanRKd0LQWJQasKuWpIkwKsInNK6AfGOOlTouDyKbGtTqnSncRHLZgruQBSe3rVfYVOD1Fasa8C&#10;kubUOu9Rgj9a56lNP3olwm1oynGParCDjpTYkqZRjpXMdGrHRru7VOkfPbNEQ+WpQnNBIKuK1tCT&#10;ddE9lWswITWx4fjzLKT6V14VXrRMK+lNm0igU9Rk0gjxUqLX07Z4wijnpT8cU4KMU4Lms2xDdvFO&#10;AzTwmBTgvFS2AKvFXbJeRVUDtVi1JDgVhPVETV0dTpo+7XQrjaK5jTpMFa6S2cOn0r53EL3rny2K&#10;haVyxazm1uYph/Awb8M816HBcJNGrodyOMgivOSOK0NL1mfS/lT54f8Anmex9jXj4mg6qTjuj2sk&#10;zSGXylTrfBL8H/lY7reKyfEt8kGnvEDmSX5QM9u5rOk8XkqQtrhveTj+VYd1dy3sxlmfe/TpjArk&#10;o4WfOnUVkj6HMs+w7w8qeGfNKSte1kr779SuAR3qO5wIie9TCqt9IACte1Fan55CN5IwNQOTWDcD&#10;LmtfUHJP0rIY7mJr3qKsj6jDRsiLbSbakIoK8V1XO0YARThzTsUoXFK4ABiginYzQBn6UrgNxxS9&#10;sU4CjHNTcAC04YpKJHWGNnf7oHT1pNha4SSLCm4kAe9UH1cbiI4x9SapXVy93JuY4UfdUdhTYwBx&#10;iuGdZvY9GGHil725NNezXAKs+E9AKgA7dvWnkc8UBcVzOTb1OmMYxVkhrABTjrWlZoVhX1NUQue1&#10;ayJsVR7V0UVq2ZVXokOA45pjR+YrK3zA1LQa6znOb1fwnDfK2xMkjoa4DWfhsGYuFZCD1Ar2TGR/&#10;hTDEj53AZI71DinudFLETpO8WeAS+D7+0b5H3L2Xbg/nmpYLS/tiA0BHvmvc5dNtZesYz68mqUmg&#10;WpbIOfqP/r1zvDxep6kczla0keYwPdYGYTn8KtJZahckFU2Z716RHolso4PP0P8AjVmHTraLHybj&#10;9TTjRihTzBtaI4vSvDV1MR5zFz9MV2+m6JHbxAMoH0FXY3SJMLwKsQsCMk1tay0PNqVp1Nx8MAjU&#10;YqYAntSpg+9WEGB0rFyOcgCE9qeFqULk07ZgVDkMiCGnqvNP2GnBSalsViPFOVeaeENOCcVDY7Cb&#10;eOlKB7U8DPFLtxU3AYR2pjHjFSP14qJulNAU7tsAiue1ZyIzW9dtnNc7q5+Q130loB594kBbf34r&#10;zrUbHcxyMV6VrUZfINcneWWWPGa1tc6YyscXLpnmHjJxTodL2kZFdPDYZJ4xViPShnOM+1XGJrzH&#10;PDThxgGlbT9vHWunNjtGduKatiCCSvNXyiTOehstowOO9WY7PIzmtgWa84FJ9m2jGKVguZhjCLxz&#10;Xy38erxpPFqJ/cB4PNfVt3H5aOeOAT+lfHHxbu2vfGs5J+7xSexE9Ujmd2QMmm4yaVefwpB1rlNu&#10;g9RzUo4qJakzwKokDX0d+zX4i8Ni7Szv7p7S9ZseSyErIPrXzlnFSQzNbujxsQykEEcYNXFpPUzl&#10;HmR+n8mn+ErfTjOcEgbiApr4t/aW8deG7++lstKkkvb1cqzEbUi/xNee3vxT8TXmmNYSam7W7LtO&#10;FUNjHriuBvF+bv8Aia150la7Zzqlyu5nnqSPqTSjmkK4NOBArBm1x61YQjjJwO+Krr1qdVyp+h/C&#10;kB95fCGHZ8AIIf4l8OyOV9dzE15N+zBEU+O2qsvCiNeMdK9p+GEf/FnIIgu0/wDCMqSe/K5rx/8A&#10;ZkiMXxs1licjbHj6EV0r4ZHH1Pu63AK++eauxLgZqlbLj8ea0IxxXlTGiaP2q0mWAqCNcCrUYrjk&#10;USIOKnTiolFTIK55ASqc8VIBgUxRg08DNYMpDlGaeBxzSBeOKeBUNgCqBzTgMmhetKBg1NwFqK4/&#10;1LVKKbcDMLYpLca3KJpQMUYzS10HWw+nU1+ZP7bGjf2P8eJ7pF2reW0M271KsVNfpuMggjqPevhj&#10;9vnwgbrxP4c1ddqLslt2Pr0Yf1r0MG/elHujKfQg/ZO1YJ4suoc4823il49utfbDfMqkegr4A/Zy&#10;vhYfEDTY9+BcWjL+WDX31aSebZQt1+UDP4U6myZTJV4608Dg0xfmPtUjD5TisGJG1H88SEdSopdp&#10;BpdNIeBM9hirMoA5715rdpWPLkrMrqDUywAjNM3HsKlLNs6VLZJHs9KQqRTgT3FPABFFwI1FOIpT&#10;gUm4UB0GEUmDTj1opiE20oWjPNPHShhcaFxRt5paXFSO43GOtKACaUijOKCQC0MMCjPFFIY9fmTH&#10;XNedaAh8NfFLUbRfltdUiW4T/fHDfpivRY+mK4z4hWn2a603Vo1xLZzDlf7jcH+ld2Dlec6L2mmv&#10;nuvxX4jnolLsdyDwPxpd1Q2swubeORTkMM5qXbXm7bnZuri5rO1OZNu1+FyCauSFvur1PevKf2mm&#10;1yw+DniW58NzNDq8do0kUgAJGOWxnjOM10YemqtWML2uyn7keZnlXxV8cWumfF/QYraQbVWSO4wD&#10;8pJG2vo3w3fjUNNhfdklR/KvyS8BeK57u4juLiZ5riQiUyyNl2brk8V+lXwH8VL4h8MWkgbcdgya&#10;+jx1G1LlX2TKL69z1Yj5qUCnEbhkd6AMV83uaCAYp3VSPalApsp2pn14pDV2yp0JFPHSjApe1ana&#10;tBQKUUgBpakBx+6SK0IjlFPtVBBVu2kH3T+FYzV0Z1FdE9FJnP4U4DNYnOgpQKTbTqC0FFFFBQUU&#10;UUDsFBOKKAM0DsKBmjbSgYpakY3bSgUtFAxCKAMUtFILBRRRQFgooooCwUhpaKAEApCMU6kIzQSI&#10;BmkpwGKQincBDSfWloqiWgwKacU6kI5pCasJSUUZpkDGGKaRT2yOaaD7GqIY3AFMYU9hUZ61SERH&#10;gmoXGTU7Ak0xhgdK2TAgbBUgjI7g1k25OkX+zJEUjZU+ntWvJx2qteQLdwFGGMchvStoStdPZkea&#10;N22uBOmQee4qVs444rmNF1Jo3eGTiRDg57j1rpY5BKgYcgjOa5KtN05WN4tSRn63pMOsabPazKGS&#10;RSvIz1GK/LP9rP8AZ2n+EPieXWtKhJ0G7k+ZBjFs57dScH9K/VxhniuL+KHgCx8f+G7zTr23SeOZ&#10;CjK+fmH516mXYz6vL2dT4Jb/AOZz1YP4o7o/HfRtQUKBnjHPbmvqT9lv46y+ENai029lJspG2g7u&#10;B+lfPvxn+EupfBbxjNp8ytJpczF7W5xwy56dT09/SsPRdSaNoZUfY6nKkEda+iqU1G8XrF/kEZqU&#10;bn7HM9r4l0qOSNxJHIu6NwelcldW72U5hkUqVHHuPWvC/wBlP47jVLRdD1KQeauFTeevv0r6a1W2&#10;g1O3B3gSqPlYd68dJ4WpyPWL2JkuZXOOkUMD2quHeEEBiPpVuaMxMUYHI4qnL1zXqR1RgV5RvU5+&#10;bvz3qxo2rtpF0oJxC56HtUDHGR61WnAfjrWkkpLlY0zvNQtLfWrE7tpVh97rivPNRtJdMnaMOSo4&#10;DDuK1NO11rGMxupKYxWXrGopdyArwB61z0YSpNxb0HJmTNljknJqrIOTVh2UZOahZlIzn866LkWK&#10;x4GDULjvU0jovO4fnVaaVVAOePWi47WImHNQTYxx0p7XMY/jA+tQTXMSry4zSuCRA/rUTjimS3sK&#10;/wAYqu+oQjpIKdwFk+9URFMfUIW/5aCoGv4Mn94KLpCJGHNRHrTH1GAD/WA1VfUoAeZAKV7lWLJc&#10;jI4IpBLLbTpdQMY50OVYHHNUH1S2JwZM1C2s26f8tAPzpXQ9T6B+GPxIXU4RDNiO4XCyRk9/WvXY&#10;biO6iVk5U9R0r4YPiqHSLmO8gn2SxHjGQCOvP5V738JfjNZeKrdVSUGdDtkjPVT+VefiMOqnvQ3O&#10;hPud58R/h7Y+O9EntLuESllKgMMjBr8z/jn8CtQ+FWrTTQxtJpLOWD4GY/bqTiv1fidLqESLxnuK&#10;4r4j/Dqx8b6LPb3EIcsrKVPRgRUYXE8n7qpt+RlKLT5on5D2lwykA+uQDX0F8A/jdc+C9UhsrmQt&#10;auRjceP5GuL+OHwOv/hjq01xDE76WSSGAGYvbqTivObC+aMpzyejHrXqTjyPTVGkZKaP1LabTPiD&#10;4fEimOSKWPlTzzXzx4/+Hk/hm8dxl7UnKHPQfnXB/Ab46z+HbuHT72UyW5IUbj2/Kvq2/wBS0vxZ&#10;ojSfI8Ui/dJ5FKMuTR7GMo2d0fKrDa2B1pDIQMYz+OK6bxlocOk3khgm3xluFPauSaZP72KTt0HH&#10;XdD2ekLkCojNGDy2fpTDcxkfepXRVuxJuI5yfwprHIqJrqID74qI30IJ+f8ASlcIp31Jkb98mema&#10;1Wbn29qwDfQjJ38jpwau2mrwyqEL/N9K9PBVYRbi92Y1ovdGifm4qxZ6hcaTex3lpM0NxERscH9P&#10;Ssw38Sk5fp7U06pCvRj717PMjjPrf4PfGiPW4VguGWK7jwkkZ9a980/UY76JXRhk9R6V+aVn4k/s&#10;y4jura4MU0RypwT+dfTPwW+PNrr4W0eXZexYWSNs8+/SvmMxyyNX97R37HTCdtz6iVxnFSKxPQ4r&#10;L0rVItSgWSNgcitBW5r4iUHF2Z2QmTg++frTwT+P1qENTw1ZNHXGZYjuJBIg3EgnGDWmtY4J6jqK&#10;0bafzEA7gVzVI9Ue1g6t24SZYopN2aQuB1rE9QHYIpJ6CuMch5pD2LEit/WtQWGEwqf3rjp6DvXP&#10;dDXo4aLScn1Pi87rxqTjSi/h39WHWkpwHNNbjmu1HzBQvDyaz6u3j5NUWOB+Nd1NaHo0/hsDkHim&#10;kUdTSkZrY1ZG3HNMxk96mKUmKpMGyLgdKafWpilRsOKaYk7jCcUh6UtGKoqxGRk01kyO1SHqaaRm&#10;qTDYqXVlDeQvFMgdG45zXhnxf+Atj4jtJpEgDqckHnKn8698IzUMkSurAqCp7E9q7MPiJ0JXi9CH&#10;FSR+Wnj/AOFmp+Cr2TMTSWwbh+OP1rjoZzG4zkV+nPj/AOGNn4jtZWWMFjn5T0NfGHxX+As+h3M1&#10;1p8O0ZJaMEdfxNfUUq1PExvHcxV4aM8w03VzGwAbPPrXbaD4mMbrlvyOK8uYTWUpjnQxupwQRWlY&#10;6g0b+lW1yvUt6rQ+idD8SLNGMnk++a62x1QMAMj3r540TxE0BXLYr0XQvEyzKPnGaZLSPVldZDkH&#10;NJIecCsPTdVWaNcsB71rpMr0GVrDgTTtx9aTqOKYc96YyUPzUqzEVWDHpS5INArmjHMSKefmFUI3&#10;Oato/Sm2MVo8delQ3FstwmDwR0q3tzTdmBnAIPBFTKMZq0kCdndHPTRmJmDDBFRBSTXQXNmtwBkZ&#10;YdD6VnNbeUW3jaV7H0rwK9F0JabHfTmprzKLgRplu1c3r2srbxP83NX9f1VbZGwwwK8O8e+NyjSJ&#10;HJk9MCuO1za1iPxt43KB0R+Tx0ryK/vpLyVnf5s+tLf30l5MXc5z6mqh+tKUuiN4xGtzjtUeQCak&#10;IqJhzWZTuJ70hFB4ptO4mFFLxRSuFj6hVMYqULntQBUqjdxU2OwEUGpFQ5pyJipFAphugVOlTCPg&#10;UiDPFTKKQCCM+1SolNAIqVBnFMBypiplGKagNSIpzTQiaNfWpMZAxSIMCpE5pAORec9KsJ6daake&#10;DU0a4NOwh6rxU6DGKRBxUqJihhoSJUyDpTEXgVYRcdaZJIi9KsBMEDvUUYyasqM0BYeimp4xmmou&#10;BU8S4xTJJIlqwi8dM01VwKniU5FUJlCeDy5MjgGhB+P0q/cxB4skdDmq+zbwK4aitI6oO8R0a8VK&#10;vNIkdSooxg1mUPRc4rb0FAPNP0FZCpxxW7oUeLeVvV8V24RfvkzmxLtTZpKoJp4XBoUYqRVr32zx&#10;hFWpAMUoGBS44rNsYYyKWlCkilC1DYhNvGamiO05pMcDinqvFS2M17Cbla6CxutveuQgkMbCtW1u&#10;iO9ebWpXPKxFDmOtVg/Ip3PpWTbXu0Dmr8d4rDmvJlBxPDnRcWWMUAVF9qU9KjkvAoqOVslU2yWW&#10;QIpNY17cHJyetSXV8SCAax7q6LV2UaTvqelh8O73Kl5ISxqoqnNSSHec0gGee9evHRWPehHlViMq&#10;c0uOKk25oCYqrljNtOAFOwKcEzSuAwClCcYp+ylA7VNxkZQil2Yp5XigUXCwzbmsvWJS7iFchQAT&#10;9a2QtYFwfMuZG/2iBXPWlaNjqw8bzv2K6qMk1IpBFLspNg3cZFcJ6Qd+tPHSmhcGnKKAsSQLvmQY&#10;71pAbh9OKpWSZdm/u8VbaXbXbSVo3OSq/eJKCQByaqyXgQc8VlX2uLbqSWHPrWxmk2bctwsff8ap&#10;zarHFnLj1rgNb8fLbZVXHA9RXnHiD4pSHIR++PWoc7HTChKZ7heeLIIOC4P5isS5+IdrAx+cfqa+&#10;cNS8d395IVR+O/Has9L6/vDlnO3txWDqnfDB9z6Mk+KEG4/OPyP+FPg+JUcrABv0P+FeBWtnPIwJ&#10;LE10VhaSRMp5HFNSbNXhoJHu1j4zS4AIYD65rpdP8QJMBlhXhenSyRBfm75rqdO1SVMBmz9K1Urn&#10;LOguh7RbX6yKCCD9K0IpdwrzfStaYBRmus0/UzIACc0SgpbHJKFjpUxT8ZFU7afeMVdTla5JKxiK&#10;vIpQKcq/LT9uKybAZgU4LmnbacoxzU3Abto21IOe1IRilcRGy1WlG04qy3FQTDPNaReoGbdjg1z2&#10;pDIauivFPP51g36ZB/OvSpbCON1GHcxrBurcDPFdXfQcmsS5h3Z4rc1izKtbTcenFWXttj8DHFaO&#10;n2oOScdKuGzB5IFWinLUwRa7jSvbBBwMVui0UHpUFzbA56UBzGGLYZPHNQyQgVqvH9AKpzJigtM5&#10;fxETDpty4OMIa+JfGlwbjxbeE8/MMV9qeO5vs2gXR6EjFfDuuy+d4ivXz0kNZyWjFLVoixgmkpjS&#10;qSaUMK5TfSxKvNSjpUCtzUm8Y5zVCuiQAk0oFMElLv8ArTJFdiOaz7py1XGbNU5lzQS7FNutJipj&#10;Ec9qUQnPaixlomRr1qfHykYPQ9KfHbFyBjk11OkeBTeQJNPPGkLEAoWO4jIz29KpK7G5Kx93+B7J&#10;7P4dvEwJRPDkagY/6Y5rxT9mu2Zfi1rEpXA2xDP4V69p/j6GPwxrkz7U0+HTVtoRxj/VbAAa8v8A&#10;2aXSX4g6nMAQX8rI/Cto/Czj05j7VtB8oz6CtCMVTtl+X8BV6PpXkVHqaIsRrVheKgSp1965JMZK&#10;lToKjReKmQVztjJFpwpAKeozWLGPQ8U4DNAXAp3SswADFLjigdadSAbjNDjKEe1OoxkgUhrczx39&#10;uKUU+RNsjD3pMYroTOrzG+v0NfLP7d8DQfD+31CKJWnt7xAJG52q3B4r6nJ9K8K/bC0E698HtfiC&#10;7mjgMy47Ffm/pXZg3asrmdX4bnxd8BtXZPHfhyV2yGmMfJ9Qa/SLQJfP0lD1xxX5O+CtefQpLC9V&#10;iJLe4WZT7Ag199/Cb486V4h04GG9iZ8AGIuu4fhmuqpG7aXcvdHua8U/Oa52HxtayqCZEGR6ipf+&#10;EusmA/eLn0yK5+SXYzvY7HS5GELD0ar+/PWuN0vxbZ75F8xDnnG4Vpf8JVadpE/MVyToTcrpHnVW&#10;ozZv5GfWpoyCvAx9TXNf8JVaf31P4in/APCVWn/PRcfWs3h6v8pmpI6FiF5OKZuz0FYf/CU2nZ1P&#10;40h8V2g/jH0yKX1er/KLmRtknvScn3rEPiy1x99R+IpD4rtSP9Yh/wCBCq+r1f5Quu5vDpRkVgjx&#10;Za44kT8xSf8ACXWvXzEPtkUfV6v8oro3xgnrTga54eL7XP30A+op3/CXWv8Az1Q/Qik8PV/lC6Og&#10;ornv+EwtR/y0X8xQfGNqB/rFP/Ah/jR9Wq/yhddzoaK5z/hM7Qf8tU/MUf8ACa2naVD+NH1at/KF&#10;13Ojormf+E1ts/6xT+IpP+E3tv8Anoo+pH+NP6rW/lHzI6lcis/xLYLqOk3ERHDIRWP/AMJ1Zpy0&#10;8Y+pH+Ncv43+NnhzQdNn+16taxuFyEMyhj9BmtaODxMqkeSLvcTnHlaZ2vgS+N3oqI5/eRfI31HF&#10;dLjivnn9l34tx/EOHXcHYsF64jU4yUPIPX619DDkVnmNCWGxM6cv6udNCXNBCBe9ZXiWwTUtGuLa&#10;RQ6yIVIPcEYrXAwKikTepXnBHbrXBCTjJSXQ6Wrqx+NXi/wzN8M/ipr2gSJtitbxjBkjmFiSh79j&#10;jr2r63/ZU8fx2UT2FxMBsbK9+D9K43/goF8ODpPiDSPGFrE37zNndFcnvlP1JH4ivnnR/HN74fWC&#10;7spQk6jByMg/X8q+6qtVoxqraS/4c5ab05eqP1907Vbe7gVgcggcirvmwngOM1+XXhb9ufxd4elE&#10;F1Da3tqmFAaPDAfnXqulf8FB7F1X7XpV1E3cRKrD/wBCrxZ5Y2/cka8zXQ+8w0f94Uycq0f3hxzX&#10;xZB+35oP8dlf8ntGv/xdW/8Ahvfw6/P2K/x3zEv/AMXWf9mVr3uhqpZ3sfX4ZezD86XeuOo/OvjO&#10;b9vPw9E3/HlfYPT90v8A8XUf/DfXh4dLG/8A+/S//F1LwU07XOxTbV7H2mJF6ZFO3L6ivixf2/vD&#10;qj5rG/8A+/K//F1Mv7f3hsjJsr/H/XFf/i6n6lPuHO+x9niRfUUu9f7wr4x/4eAeGB/y56h/35X/&#10;AOLpyf8ABQHwwzBfseoc+sK//F0vqNQfM+x9tRupReR0p4dR3FfGw/b98MKigWd/nH/PFf8A4ul/&#10;4b98M/8APnffhCv/AMXS/srEPt95ye0v0PsrevqPzo3gdxXxp/w3/wCGR/y46gfpCn/xdL/w8B8M&#10;jpY6hn08lR/7PR/ZOI8vvF7XyPsrcPWjcK+ND/wUE8OA/wDHhqX/AH6T/wCLpD/wUH8Ngf8AIO1I&#10;/wDbJP8A4ul/ZOJ8vvH7Vdj7MBB70uR618Y/8PBvDvbTNQP/AGzX/wCLpG/4KDeH1AxpeonPpGn/&#10;AMXQ8pxPl94/beR9ngil3Adq+LR/wUK8PjrpWo/9+0/+Lpp/4KGaJ/DpGon6xp/8XS/snEeX3h7X&#10;yPtXcB3pN49a+KP+HhmjY50i/wDxRP8A4uo2/wCCh+lZwmj3hPuqf/F0f2RiPL7w9v5H23vFG8V8&#10;Qn/godpyDH9i3ZPts/8Ai6j/AOHhlk4+XRbk/Up/8VT/ALIxHl94e38j7i3ijePWvhiT/godbr00&#10;Sb8Sv/xVRN/wUPjP3dFkP4r/APFUf2RiO6+8Pb+R92bwKN4r4P8A+HhmORojj/gS/wDxVRyf8FCZ&#10;cZXRifYuo/8AZqP7Ir9194e2fY+9N4pPMX1r4Hb/AIKF3X8OjxfQuP8A4qo2/wCChV4wwujwg+7j&#10;/wCKp/2RW7r7w9s+x9+eavrSecn94V+fz/8ABQjUD00q1H+84/o1VX/4KC6xn5dMscf75/8Aiqf9&#10;j1v5l94e2fY/Qvz09aPPT1r88z/wUD1rHGm2K/8AAz/8VSf8PAtaP/LhYfi3/wBlT/ser/MvvF7Z&#10;9j9DTcRj+IU03MZH3hX53P8At/68TxZacP8AgR/+KqtJ+334hZvltNNUe5J/9mp/2RU/mQe1fY/R&#10;g3MY/ipDdxDq2K/OJ/2+vEpHy22mg+oB/wDiqgk/bz8VcHytMA91Y/8As1NZRP8AmQvaPsfpE17E&#10;P48U06jCP4xX5sS/t3eKWO7bpgHoEb/4qoH/AG6vFTLnGm/QIc/zqv7Ja3mg9pLsfpWdUhzw2fwq&#10;NtWgHVh+Nfmg37cXi1jzLp4X0Mf/ANeom/bZ8Vvn95pxPtEf8apZUusyOeXY/TI6vAB1H51Edbt/&#10;UH/gVfmS37ani05/fWI/3Yj/AI1Xf9s7xcVP+kWf/fo/41ayuPWQnJ9j9OpdftRj5l/OoW8Q2g6M&#10;M1+Y7/tleLXUf6VaL9If/r1A37YXi5/+Xy1/79f/AF6tZZTX2gvLsfp03iK2HcGo5PElsOp/nX5i&#10;t+174uPW8tgP+uX/ANeq837W/ixjn7db/wDfn/69Usup/wAwryZ+ncnia1XuD+dVpfFtqik5HHvX&#10;5jH9rHxUw+a+gz7Q/wD16qzftSeJ5hg38WD6Qj/GrWApLqF5dj9C/GvxKg0TZexlQY/v4J+Yd69F&#10;8A+L7XxXpFteWsokgnQOjKeOa/IDxP8AGzxDrwaOXUmKPwQFAr6v/wCCf/xi+1aU3hS+uQLizYvA&#10;HIG6Mtn15xnFGJwlOVG0d0EFJO7Pv0n2pjjI+lJDMtzGrocgj8qftr5Lbc6mjwr9pH4Iaf8AFHwp&#10;dW0sf74AvFIuQUfseor8tvEHhzUfAPiG60bUozHPA5UHHDDsR9a/bi4gSeJkcZUivkj9rP8AZvt/&#10;G+ky6jYQbNXtlLxSKT83qpAFfVZdi1Vh9Wqv0OGcXTlzr5nwt4W8X3Ph3U4b21cxzREZZf8A69fU&#10;fg79sqzh0tLTWZDHKqhUmHQn3AWvjO+hutIu57K8je3niYqySKQQR61zeq3LZOGz3713yi4vlmjW&#10;ylqj9D4/2ldP1AhoL1ZFJ7cf0qy/x6s3OTcL/n8K/NqC/miI2uRjqKvw69dR5+c0k0T7I/RGX47W&#10;Z63Chfr/APWrPuvjrZf8/K/n/wDWr4FHii8T7r0jeKbwjlxVXQeyPuyX47WY6XA546//AFqpTfHK&#10;yQ/8fAI/z7V8PDxNdnkOPypD4lvB0cfiKXMg9kfas3x1stp/fj8//rVRf472g/5brwO3P9K+N/8A&#10;hJLx+PMUf8Bpja9dgECUc+wovEpU+59fzfHayH/LwBn2P+FVn+Odmc4fPvg/4V8iNrl0xH7zn3UU&#10;f23d95ePoKOaI/Zn1bN8c7Xd94/gD/hVaT45QM2dzfgD/wDE18rnWLgnmT8hSf2vc44kNLmQvZo+&#10;nJvjdE5JDN+X/wBaqcnxqTP3zj/PtXzX/ak/OZCc+1N/tGZRjeaE0VyI+kG+NCnoxJ/z7VH/AMLk&#10;5PzN+X/1q+cDqExPMho+3ykcyGhyQezR9ETfGQkdWP4f/WqjJ8Y3JONx/HH9K8Ea9lIxuNR/anz9&#10;786XMg5Ee6v8YZM9D+Lf/WqvJ8XJW6AD8RXiBuJD3o+0P60uZD5Eeu6h8VrhlYA49wR/hWt8Bvif&#10;f23xSsRHIRFcZSRSeDjp/n3rwxpSw5P61teBfEH/AAjXirT9QHAikGT3xTjLUfKj9rvAWo/2locU&#10;mc5UHp7V0Tg4JU4rxf8AZ8+Itt4j8L27idJVdF2spH+Ne0qQRnr79q8KvFxqN23A89+Jvw6svGel&#10;XEUsSNvXBDdD+or83fjd8Eb34batNc20TvprOSPSP26niv1hdMg4HX1rzz4lfDLT/GGmXEclsJN6&#10;kFa9DC4qy9nU2MJRafNE/JW1vTC24HbIhyCPWvTfCvx+vvDlsIJZTJGBjaW/+tVz43/ADUPAmpTX&#10;WmW80ljklkwWKfTivANVaVWIdSCOoIwRXozptO61RrGSkj2rxB8cIdZkdkzHnnDHPP5VgL8RUbq+&#10;fw/+tXjJkYscZ/WpUu3To361k2VynsD/ABCQ/wAYH+fpUR+IUYH3wfw/+tXk3252/i/Wk+2P2Y5+&#10;tTdBynqsnxDUjhx+X/1qrt8Qefvfpj+leXm8kJwW496Q3J/vflRzIdj00/EHJ+8aY3j8qwcMQR71&#10;5vDI88gQEg+9XEtQpBaQk+lb06M6usURKUI6SPUV8fs8anIBIz/nimHx4/Y/yrzwTsMYY8cUnnMe&#10;9fRJ2VmebZXO8n8dSMDyfzp3hP4iX2l+LdOu7aRo3SUAgHgjPOa8/aQkUsFy1vOkqj5kIYcd6tSs&#10;x2Vj9kfgd4pfX9CtZW4LLyM9Oletwyh+RXwj+x/8aIdRto7Mzr9rhAV4SVyfce1fbGlamt5brKDw&#10;ewr4XN8NKnWdRLRmkWjdDU8GqySbsGpVavnHE6o1CwGINSI5TlTg1WV8nFSg1m0dkJlxb5wOVDH1&#10;6VWu9RnZCI8Rn+91NANIyBh0qFGKd7HVOtWnDljKxiyBt5LcseSfU009K0Li3yOlUGTa9d0ZJnyd&#10;alKm9RnNRzPtWpXOOtZ93NnpW8I8zMYQcmVZ33OagcE0/dv5pDjFdyVj0Iq2hHjFLTgOaXpVFDSQ&#10;BTCeac1MJwKaJVkBNNNOBzTe9UMYRmmnipCKY3SmhDSM0lKM009aoBpOaay5p1FWMhYcEetcz4p8&#10;H2uvWjqVCyYPPrXUkZFROvXP4VvTqSpvmiyWr6M+MPjB+z+l0ZZ4IzHOB971/DNfMOu+Hb3w3ePD&#10;cRFdv8QFfq3q2iW2rQMk6ZJH3ga8I+KXwPtdUilzBvBGQwzn+VfS4fGQrrllozLlcXofC1pfNGc5&#10;Ix6102j661uVPmd6t+PPhRfeFrmV4oneAHgck4/KuIhke3kAOVYHBBHSuuUGtUXFqR7j4f8AFZwo&#10;LA13Gn6+JgBu61856brUkLfe4FdpofihkK5b070kEj3e3vhIo5q0snmL9K4LRfEYmC85rq7HUPNH&#10;Uc1Ri0aRBxSrwOetJG+4dalEZahEjo+KsopIFRxxe1XIkzxii1wHKD+FShMnpxQEIOOlSqAvLEYq&#10;gEEW0Z6CsLxHdotu+DhlHX1qxrGtraxvhsYHevF/iN8RDYwShH/eFTgf5NYzh7ROL2Ki3Fpo534i&#10;+O1t0eNXAOOgrwjU9Rkv52dieeRzUmr6xNqty0svzEk5rO3ZHPFfKydlZHtRjbVik5xTSCaXP40m&#10;T6GsdTUQd6awpTxTT1xTEMbnpTacV5ph4pisO20UmaKm49T6uCU5F71Iqc08R8jFM67Aq9qcq81I&#10;EqQR0xDEQ5qZB7UKlTKpB460WARY8+lSolKq4qVV+X3oECR81Mq4pEFSquaLgw4xjBqSNCDntSqh&#10;HNSopxzigQ9B8oqaNaYF4FTxgUwY5RU6DpTVWpUGDQBJGvFWYxxzUca1Oq5pk3HoMGrMa+1RIMHi&#10;racgCnclj0FTxryM9KjQVZVeBQSShcYqaJefaolBOKsquF5qhjnXdA/HaqigGr3Kwv06VTUAGuWt&#10;ujelsx6LUgHNMXrUw5Oa5za49RjHoOTXSaXEYrGPIwW+Y1h2Nsbq4RAOM5P0rqEQ7RxgDivVwUN5&#10;nnYuS0ghVWpAKVRTgOa9Ns864LUgGRQoFLjjioYbgBinKCx7UlPWkwF20tKBmlxxUMBQamimKtUN&#10;KBUNJg0nuacF2R3q6l9gcn86w1yORTxMwrmlSTOWVBSNz+0Mjr+VRy3uR1NZHnMaPMY96n2KRKw6&#10;RamuifWqjyFiaQkmlAwK2SUTpjBR2GgU6k707bTLEAzTsUgU07FAxCvFKOKftzQF56UriEBzS4zT&#10;wnfFOC+1RdDIsZpQlSFR6UbcUnIBoTPSufkXErj/AGjXSKuDntXPykNK5H941z1Xex2YbdkXT60A&#10;ZpxpG44rmasegG0ChiFXpUbShDjvUJmLuF7k0WAvxN5cA9TyahuLwRjk4qC4uPLQYPauf1bVSgJJ&#10;6CvSS5VY4rczJNW10Qbvm5rzvxL4wZFKh+fY0niDWXbdzya891OV7tzkmspSO+lStqylrOu3F27Y&#10;YkfU1hR2kly+WJBNbK2DOwwM1pWml4IO3isbXZ6KsloZFroYfGT+ldDYaKqAcVpWlgoGNtbFtZhc&#10;DHar5UJSa3KdrpagDitGHTsnpxWhDb7QOKuxQgjGKqw3JlCGyCCtKzh4BqZYBgcZq1BD0GMCrSMm&#10;XLHKstdXpMzAjJ965+1iAXOK6DTV6GtUjjmddp8mce9bMAyDWFYchK3ICenFcdZHEWAuBTwuaFHH&#10;WnqK42wAJRtp1KBmouKw0cE0lOxkmjbgUAROMVWl6GrLDiq0o4IrWIFC7GenpWLfDK1tTisq7TIP&#10;1r0aJLObvUBJ4rFniGSMV0d3HyayJ4hu5rruNEVpGEXkVZ24OOv0ohIAxxVmNeOAMU72BlZo8rgf&#10;rVaWMhTnmtIqKhmQbeKXMaJaXMSSHPBFVZoQFNbMsRJ6CqVxFweKTZVzyv4tTeRoMgzjKseK+HdR&#10;kzqV02eS5zX2v8bRIukSKoziNjxXw7fuVvZ93yncRzxSfwkTeugnnEt14qyknyiqCn3/AFqzGays&#10;ZNstLIRTxKe9Vw3FISaoOZlkzY7gUonz3B+lVM08dOBTsFyz5lMLg1ECe9PAHWlYTF4pQfpUbYAp&#10;AcdKAuXraZUkUt0rutO1rRxZRtczzJLGOFjQZP5mvOVf5hn19cVpWz7h1zj15q0iXc7yx8U395aX&#10;sLXMosnxiHcQuB7ZxXtP7Ko8zxJcyE5YygE+tfN0F8beN0DZLivpr9kXRbsGW7liaNXlypcEE9Kt&#10;p2bJVj7ZteUHuKuxrxVa2UrGoPoKuxrkCvDm9WaEyLwKmUcVHGKmQVySKJV4qZaiXrUw6VhIRIvN&#10;PQVGvFTLxWUiiQdKWkHSlxmswAHFP6imgYpy9aQwxQBzTqKVwK1yvzBh0qECr0i71xVPGCQeua0i&#10;76G8HdWE2g8VxHxc0gaz4O1S1YZWa2dCPqpFdyBzWXr9mL3TpIj/ABDaTXRRlyVUxyV00fjDdNJp&#10;klxbscGKVo+nTBI/pXPReJ9R0fUmmsr24tHzkGGUr/I17f8AtD/BPxF4N8Y6tcxWMlzpdxcSTRSQ&#10;ozbdxJwePrXzzdQSLMfMRlYdiMEV7tanKMuaOzFCSaR6lpP7QPjOxjCjW55eOszMx/nW7B+0z40Q&#10;ZOpKT7g//FV4jEpPAzxU4Bxzn8ayTfYtpPc930r9qDxgl7HnUFwxwflP/wAVXR/8NMeLlAxfg/g3&#10;/wAVXzVE5jkVsdDmusDb1DAHGM8CvpMqnzQlBrZ9u55OMglJSR7WP2mvFwH/AB/gH1wf/iqZ/wAN&#10;MeMM/wDISH5H/wCKrxYbj0BP4U4bh25r27L+Vfd/wDz7Hs5/aZ8YHg6jx7A//FU0/tKeL+v9pH/x&#10;7/4qvGsMTgqfwpdjY+6R9RRZfyr7v+AOx7C/7SXi9hj+02/An/Goz+0b4wI/5Ckg/E/415DtYfwn&#10;8qXaxHf8Oadv7v4f8AVkeuD9ozxeo/5Csufqf8aZ/wANE+L8f8hab8GP+NeTeU54CufwpRbyZ+4/&#10;5UrPt+H/AAB2Vj1U/tCeLwcjWbgE+jH/ABpD+0L4vzzrVz+DH/GvMorOVv8Alk5H+7RJYTHkROP+&#10;A1STf2fw/wCATZHpR/aB8XN/zGrofRz/AI0xvj34tPXW7w/9tD/jXmX2OZW/1b/98mnfY7hukMh/&#10;4AafK/5fwHZHo7fHTxW//MbvR9Jj/jULfG/xX1/t2/8AwmP+NefGyuR/yxl/74NN+wXXa3l+uw0r&#10;S7fgLQ9APxs8WN/zHtQH/bc/40n/AAujxQ3Da7qBP/Xdv8a4JbC7I/495R/wA/4U5dLuz0tpif8A&#10;rmf8KdpdvwHoegxfGDX2QrPqt9Op6hrh/wDGuf1nxHc67OHuJWZQc7WYn+ZNY0Wj37kAWk5P/XM1&#10;taX4G1zVp0httPmkkY8AocVSjN7Im8Ue+fsSeMzovxIfS3lAjvouEJ4yv1Pua/SCBg8asOhFfBH7&#10;NH7MOvaR4203xLq1wtrFbEulvGTuYkYwcr0r71tI/LhVcYwK/POI/Ze3jySvK2tvU78K7tk1NII+&#10;lSY4pCua+RPRPFf2nvh0nxE+G2s6YEBmeEvESOjj5gentX5LXTzWSvbTbkliJR0YYIYEgg/jmv3F&#10;1axW8tnUgHIxyM18MftHfsfWut6vea3oitZ3UzNJLEgxG5P8WAvXPv3r67K68atH6vN2a1RxTThP&#10;m6H5+ykiYkHknrU8bsB1ya7vxB8DvEuhTOslr5gHdVbn9K55vBOsQMQ1lKMf7J/wr0pUZxZopxfU&#10;zUmYDkn8DUhuXA+8fzq7/wAIvqa8G0kH/ATTT4Z1MZP2SQ4/2TS9nPew7oyL+6fco3kHHY1UF3Jn&#10;/WHH1rUfwrq00hdrOU/8BNJ/wh+qE4Fq+fTB/wAK4JwlKTdjtg0opGWbt/77H8aVbyTGN7D/AIFW&#10;r/whOr9RaP8A98n/AApy+CNYx/x6P/3yf8Kj2c+w7oyDdS5/1jf99VLazyPMPnbC8n5jWl/whGrk&#10;jNo//fJ/wq/YeA9X2FzaOOccqf8ACtadGo5bEzmkjPN1IGP7x/zp4vHH/LRq2T4E1g9LU/kf8Kcv&#10;w+1g8/ZGJ+h/wr0PZVOxxc0e5ifbH/vt+BppvXz95uO+41vf8K+1j/n2I+oP+FOHw71lsYt/0b/C&#10;j2VTsHMjB+2O/O9s/Wmm6k/vt+Zro2+G+sqebcj8D/hTl+GmsHnySB9D/hT9jU7A5RRzIu5D/wAt&#10;DjvyaT7XIuQJGxn+8a6n/hWes9oT+R/woHwv1pusJH4H/Cj2FV9CeeJywu3PVyfqTQbqT/npx9a6&#10;wfC3WT/yxP8A3yf8KcPhVrP/ADx/8cP+FHsKnYfPE483Mh/5aH86QXDdQxz9a7NPhLrUnSH/AMcP&#10;+FSf8Kg1rtCR/wABb/Cj2FTsHPE4j7S56uact0yjlia7Vfg7rTEDym5/2W/wp6fBvWmJHkvx/st/&#10;hT+r1ewueNzhTcsfU/jSec30H1zXoA+CutEcwSfXYx/pTh8ENbbpDIfpG3+FH1ap2H7SJ5557etA&#10;mI6E16QvwK1tulvL/wB8N/hUqfATXHH/AB7zf98N/hR9XqdQ9rHueZeaRSGZvevUF+AOu54tp/wj&#10;c/0qX/hn3XnH/Hrck/8AXJv8KPq1TsHtIdzykSuD3/Ol81/qPqa9YT9nrXScfYrs59IW/wAKsD9n&#10;PXegsbw/9sX/AMKPq1Ri9pE8d85gMjj8aPOc/wAX617Gf2bdfPP2G8x7Qt/hT0/Zp18/8uV4PrE3&#10;/wATT+q1A9rA8YMzev600yHuTXtv/DM3iAj/AI8Lz/vy3/xNKv7MPiFv+Ybe49oT/wDE0fVage1i&#10;zxDziRznH0oEpzxk173B+y5r5jB/s28b1BiP/wATTpP2VdfJyumXuPTyiP8A2Wl9Vn3H7SJ4AZnJ&#10;PDcUeYxO7kGvoFf2UfEBAxpl77/uz/8AE0v/AAyZr5PGl3v4xn/4mn9Xl3X3i9rE+fDKx65/Eimm&#10;Vu38xX0XH+yR4g6/2ZdfjGf/AImph+yHr7DnTbn/AL4P/wATS+rvq194nVifNokfPelMj+5r6XX9&#10;jzXsZ/s+f8VP/wATUi/sd62f+YfOD/un/wCJo+rvuvvBVYnzLvPuPrS5bGc/lX1FH+x1rpGDp0mP&#10;cH/4mpV/Y51vvp7j8P8A7Gl9X/vL7x+2ifKhds9T+VBdtuf6V9Wp+xvrJbmwbH+0D/8AE1MP2M9Y&#10;b/lxAHtn/wCJpfV/7y+8PaxPkwM2AaNx9D+VfXEf7F2sAEm0HsMn/wCJqQfsXauMZs0/HP8A8TT+&#10;rrrNfeHtonyHvbGCCfwrqvhp4j1vwn4tsdX0OOeS+tXDBYlY+YM8qQOoNfTtt+xZqe4FrWID6H/4&#10;mvbfg3+ytbeGJ1nu7OIydQQv+K0nGlRXNOQva82kT6G+EXie48S+EdMv7mCS2luYFkeGQYaMkfdI&#10;r0DPNY3h7Qo9ItUjRVVVAACjFbVfDYmcJ1ZShtc64J21GEe1Z+saXHqdo8cig56cVp0hXINYRk4t&#10;SQONz4Z/aT/ZLg8U3E+q6QotNR5LbVwsn1wuSa+H/G/wg8TeF7mSO7sXcKfvRqxH8q/bXUNKhvoy&#10;sqBvwry7xp8FtP8AEKSboY2Y8cgf4V9Zhsyp1YqNda9zj5JU/hPxgl0u7t2Ie3lUjrlCKTyJAoyj&#10;Z9MV+mPiP9kS2vJJDFFHhjwCo/8Aia4y6/YtYt8qRAj/AGP/ALGvQSoz1U0P2j6o/P1o5B1B/KkE&#10;ch6IT+Ffej/sUyljkR46/c/+xoX9iqbPHlj6p/8AY1Xs6f8AMg9r5HwYsMo48s/gKDBKf4G/75Nf&#10;e5/YqkPePPun/wBjT1/YtYD5in4L/wDY0vZ0/wCdD9r5HwKLeX+4/wD3yaUW0p/5Zuf+Amvvr/hi&#10;30Zf++f/ALGnj9i8AD5vyX/7Gj2dL+cPa+R8Am1n/wCebY/3TQbK4I/1T/ka/QNf2L4hyx3H0K//&#10;AGNSR/sZw56kfQD/AOJo5KX8we18j8+P7MuCP9U//fJpRp910EEh/wCAmv0PX9jS3C8lv0/+Jo/4&#10;Y3ts4Oce4H/xNLlo/wAwe0fY/PH+zboj/j3k/wC+aQ6Xd4/1D/8AfJr9Ek/Y4swf8AP/AImpF/Y5&#10;sh1BI/D/AOJo5aP8wOq+x+dP9k3h/wCXeT/vk1LHol7IwH2dxn1U1+i6fseWAP8AEfbA/wDianj/&#10;AGQtPUg7WOPUD/4mlal/MHtH2Pzqm8KajEmfs7EewP8AhUEHh2/nfats+fcGv0wT9ljSvsxjeNs+&#10;uB/8TVW0/ZN0u3lJ2cH1A/8AiaX7ruHtH2Pzk/4Q/URHu8gkfQ1H/wAIpfnpbt+Rr9LV/ZW0lIGR&#10;o92R0AH/AMTUCfsq6Sox5AOPUD/4mkvZdwc5dj8128Kahj/j3Yj1wamsvBOp3MyRrA43HqAa/SX/&#10;AIZU0hutuo+gH/xNXbP9mHR7WVH8gZB9B/8AE070l1HzvseP/scaJrfhN5Le8ld7ScgojbsIR1xn&#10;1r7y0qRns4y2c15/4P8AhrYeHghigCsvQ4H+Fej2sOxABwB0FeTjKkZ2SHEsDAFRvEHBGKmC8UoF&#10;eTcs4Hxr8PLLxHayLLAsgbOVIB/pXyh8Uf2RdP1CSWW3tRC5ycxKF/PC191snHHFZ19psV0hEiBv&#10;wr1KGNlD3ZbGUqaeqPyU8UfswappUjeSJCoPQg//ABNcJe/B7WbNj+5c49Vb/Cv171f4f6dfg7rZ&#10;Tn/ZH+Fclf8AwT0e4JP2RMn1Qf4V6axFKe4veR+ULfDXVlbHksP+An/Cmt8NtWH/ACxY/gf8K/Uq&#10;T4A6Mx/49Is/9cx/hUR+AGjqObSM/wDbNf8ACq9pSK5pH5dD4a6pnmBh+B/wqRfhjqZPELg/7p/w&#10;r9Qf+FB6P/z5x/8Afsf4U8fAbSB/y5xY9kH+FHPTFzSPzCt/hnqkU6N5MmM8/If8K2P+FXao4BEE&#10;v/fB/wAK/Sf/AIUbo5H/AB6J/wB8D/CtG2+DOk7An2WMso/uDp+Vd+FxlGinGexz11N+8j8yV+FG&#10;qn/lhJ/3wf8ACpB8JdVb/ljJ/wB8H/Cv06Hwb0of8ukf/fA/wp//AAp3SgOLSP8A74H+Fdv9o4Xu&#10;crVRH5ir8INUb/ljKPojf4VcsvgxqU8gHkT4PH3GH9K/S8fCHSx1s4x/wAf4VNF8KtNiI2WkY/4A&#10;P8KP7SwwWmz5E+BHwjvfDWuW99HBJHKMKWIIyPfivvLwh5kGnRxvw2ADWRpXg6308jy4lTHouK6i&#10;1t/JwAOBXgZljY4lKEVojWEWtzZtpsHGePeryNkZrGVsHNWY7orjPSvlpwvsa7GmrYqUNxWetyhH&#10;XBqUTj1rncGaqryl8NxSh8CqP2kY60xrwDvU8jZt9ZjEuTONprMmcBiabNfLg85rPmus9zXTTps4&#10;K03WasiS5uPSs6Ry7GnO5c9aYw4rvjHlCMeVEWcUvUdaawxSqOK2LF6fSjPekINJQK2ghNJ3pTSU&#10;wsIeBTe9PqM9apCAmkxmg0maY7jT1ph61IRmmkYqkOwwj6UhpSMU3vVoEIRgU0jNPPSmVQ7DCM1B&#10;d2sd5GUlUOp4watHpTGGapNrVCseU+PfhfbanDKyQKwI7j/61fNfjL9nZJLl5oE8piSSAD/hX3NJ&#10;GGBDfMp7Gsi98NWt4SWQfkP8K9rD49wVpmDp9UfBlv8AAS5U4y5GPQ/4Vr2XwSuIcEmQY+v+FfZw&#10;8FWQx8g/AD/Cl/4Q2yDcLx7gf4V2f2hATiz5W0v4VzwYO6Xj1z/hXXab4FliQAh8e+a98HhS0U8L&#10;+gpy+HbZBjGPoBSePgx8h5DZ+D3VfmBrSi8JnHI4r1FdEgUcU5dJhqHjl0J5DzL/AIRTjoaePDWw&#10;cA5r0r+y4fSmNpkWeKSxo+Q87j8PHcPlOakuPDhZDhe1d/8A2dGOaDZRtxT+uNhyHhPjLwmTbPtV&#10;ixH8NfPfin4ZXt1cPIyOwPrnp+VfdF9oFtdgh13fhXLan4DtJ92EAJ46D/CuuGLTVkRy2dz889U+&#10;G15ZTMDEwBORkH/CsibwhNGcNE35GvuXxT8NIJI1YxjIOBwPf2rzzVfhpEN2IgefT/61fPYiKp1G&#10;j1ac3KNz5Uk8OyJxsP5GoTorIcbTn3FfRN/8OEj3ERAn6f8A1q5278BiNj+6wfp/9auW6Zs2eKPp&#10;Tf3ai/sxhnK8161ceDtmcRn8qzp/CpX+DH4UbBc8vk05gfu1VltHTotelzeGSCQUNZ1z4ZYAkLSC&#10;5575b/3TRXWnw8+T8poosO59HrHzUqoMfSpUjzilEZGemDQdlxojp4SpFjqRU4FMRGqc1KseTmpB&#10;EfapVj4FICMJUipxTghBxipVSgBir7VKqZGakVMU9VIFMBEU1MifjSpHxUqJigQ0LU8S0Rpu57VY&#10;SKnYNAVKlCU5EwKnSPNMhiRpVhI89aEjxU6LQMI4sVYjXjNIi1OqgnAFBNrixirCKcUInAqdIyOe&#10;KoQqL8vSpVB20AHpViOPimgIpAfIc+1V1XrV6dNts1VkXmuSt8R0U3oKi81Kq5YKOpOMmhF5qVVO&#10;cj1zWK31LZ0FjYizjKL9/uxq6ilQeciqmn363ahScS9wa0QuOtfR05QcFybHhTUlJ8+4g4qQLg0g&#10;AzUmAabZAlFKBzTwOelTcBqrmnqpzSqOak28VLYxgGKcOtKFpyrk9KhsBuKVV5p+2jbUtiEpwwaU&#10;ClxSGJS4zQBzmnjHpSAQClI9qUDNLtqbgM24pwFO2E09UpNgRgUuBUgTn2oA5pXAaBk08JShTTgu&#10;KlsQgFGD7U7FOC+1RcBm2gDr7VIV4oC457d6VxlW/kMFuQD8zcAVibQuferN7c/aZi2TtHABqo74&#10;rmlK7PVpQ5IiP61BI/zZpXlJqu7e9SbjJZec1HA+WMjdqjlJwe1En7mEAdxmtKavIme1irqF0VU8&#10;+9cbrV6WyAT0re1Ofkg56VyWpHcxrqbFBanM6gWmc88VmmxDMeK3ZYMnmmi2HpWZ2oy7bTlJxjBr&#10;Ti04LjvV61tlGOK0Y7YHpimVdopW9mOMCtGK22nOKnht8EYFXkgyo4oHcqpEcc1ZjhPpU8cI9Ksp&#10;CBzVWBshijNXYo/aiNB6VaiQA1aM5MltYzkCt+wXGKy4E6Vs2a4xWiOaTOgsei1sw8kVi2Z4FbVv&#10;0FcdY5WXY8AVIOKYgwBUqiuCQCgDFApaKgGNApWGBiloJB/Ki4tyE+lV5RwasstV5elaxEzOuBWb&#10;Ouc1q3C5rOnXFehTZJiXUfJrMuYMj8a3bmLJqjLF611gjCcFCaI7lohjORWjLbBs8VSksjngUy9B&#10;v2rP0pftANNNow7U37MxHSgpCNL1yeaqyyAnGRVryD/dzUbWpb+GkBwfjrw9/bloyBN5xjFfM3ir&#10;4LI9xLIsDRtuP3V/+tX2g1gWHI/SqF34at7oHfboxPqP/rVSlYmSTR8ETfCC5RjgyY9x/wDWqJfh&#10;VeA9Wx9D/hX3U/w60+Y5Nuv4Af4Uxfhjpve3H5D/AAq+ZGNmfDB+Ft72Lfkf8KP+FX3p7t+R/wAK&#10;+6v+FXaZji3H5D/Cnw/CzS16243f7o/wo5ok8p8Jj4WXnq35H/CpU+Fd4T1Yfgf8K+7x8LdLPW3/&#10;APHR/hU0fwv0zH+oGP8AdH+FPmiFn0PhFPhPenn5vyP+FPPwkvSOrEewP+Ffeq/DTTQuPI4+g/wq&#10;X/hWemkAC3x7bR/hRzR7Csz4BT4SXrHo+P8AdP8AhVpPg7ekfdf8j/hX3unwy08f8uwx/uj/AAq3&#10;F8N7ADH2Zf8Avkf4UuZdg1PgWL4LXkhHyy/gD/hXQ6J8BZ7hgHWcgnnr/hX3HD8PLBCP9FUn3Uf4&#10;Vq2Xg2ztWBW1jX/gIo9rFE2bPmTwb+zfZo0TTWglIP8Ay1QHP6V9J+AfANv4at0WOJYlXogXGP0r&#10;q7HTo7VRtiQfRQK0Y42PUc1x1cRKSsilGxJGMVajPFQpGamRCDXlyZqWEOKlU1CqmpkFc8gJgcgV&#10;KtRIDUy1jIZIDipUPHNRAZFSqOKxYyQNgU4HvTME4p6ioYChs06gJinAVDYxM5pwxRilxU3AM+lV&#10;riP5gw6d6s4pTHuBBxg0J2dyouzM8c0joGUg4wakZNpI7Cm7RW9zpscN4x8BW3iK2kjlhSTcDwyg&#10;j+VfM/jP9km21K7eS3sIVyc/KgH/ALLX2g6Bu1QPYIxyQa9GljJU1Z6mTpp6o/P6T9jmYsf9CjAz&#10;3H/2NRH9jW4LcWcRHpg//E1+gR0uM9UH40f2TH/cX8BXV9fj/KT7OXc+A4/2Nbkf8ucCj3B/+Jrp&#10;tK/ZCnNlGGtISwGDx/8AY19rjSkH8IFXtOso40ZSo65HNa0s5nhm5U4q5zV8O5x1ex8UL+yBJjBt&#10;YR/wH/7GpV/ZBbGDbW/4qf8A4mvt4WaZ+6KPsaegrZ8TYn+Vfced9Vfc+Jo/2QP+ne3B9Qn/ANjU&#10;6/sgBvvQwfgn/wBjX2mLRB2pfsyelT/rNiuy+4awr7nxgn7IAU/6mDHuv/2NSD9j5Sf9TAP+A/8A&#10;2NfZgtl9KX7MvpU/6y4vsvuH9Ufc+N0/Y/Qf8sYPwX/7Gp0/ZAj/AOecI/4D/wDWr7BFuo6Cl8gV&#10;L4lxnl9wLCHyNB+ySkPGyEj3T/61Wh+yZbkf6uIe+z/61fV/2cUCAD3qXxJjX1X3D+qHyb/wyLau&#10;fuxf98D/AAqVP2SLZf4YvwQf/E19XeSB2FBhB7Cp/wBY8b3X3If1NHysv7JNoeqx4/3B/wDE09f2&#10;RrJem3HpsH/xNfU3kj0pREPSp/1ix38y+5B9TR8vD9kqw9FH/AB/8TU6fsnWCj+H/vkf/E19NCEZ&#10;p3kipfEOOf2vwRX1RHzfB+yvpkZBYAY9h/8AE12Hhn4CaXokiOI0JBycqP8A4mvYPKFL5YFc9TO8&#10;bUXK5jjg4oztM0aDTogkaAAdABWkox2pQMUteHKTm7yZ3wgoKyCiiipNBpGe3FZWq6NDqMbLKuQe&#10;Ola9IQDVRm4O8SXFSVmeTa78FdJ1csZI8k+w/wAK5S5/Zh8PzuWaMjPoB/8AE19B+WKTyV9K9WGa&#10;4mCspGH1eLPnRv2UvDhOfLY/l/8AE1Vuf2VfDjnYInCg+w/9lr6V8pPSqZt1LNn1rVZtiZaORrDD&#10;xufOsf7KXhkDHkyf99D/AOJqVf2WPDC/8uv44Gf/AEGvoX7MnvS/ZkwKTzKt3N/YRPn5f2W/DC/8&#10;u2fqB/hVhf2YfC+3Bs1P4D/CvefIRT0pfKU9qn+0q3cPYRPBl/Zf8K5ANghz7D/4mtWH9mfwtGig&#10;afGAB3Vf/ia9oggUtVrYMVDzTER+GRnOhF6HiS/s2+Fwf+QfEf8AgI/wqaP9nHwuvTTYv++FP9K9&#10;n2D0oCYpf2riv52Y/Vonjv8Awzv4WHXS4PxjX/CpU/Z98LLwNKtyf+uS/wDxNeu7aNtT/amK/nZS&#10;w8TyYfALwuOulW59/LX/AAqRPgR4ZHA0m1/GJT/SvVttGPwqXmWKf22P6vF9Dy4fArwyP+YRa/hC&#10;v+FPHwP8ODppVsP+2K/4V6dt96TbU/2jiv52H1eHY82HwV8OjrpdsP8Atkv+FSj4NeHVA/4ldr+M&#10;S/4V6LijaKTzDEv7b+8f1eHY8+X4P+HV+7pVqP8Ativ+FSj4SeH16aZaj/tiv+Fd9tApOPSp+v4n&#10;+d/eH1eBwi/CjQBz/Zlrn/riv+FSL8LdCXpplr/35X/Cu3AHpQQPSl9exH87+9j+rw7HFL8MdEQ5&#10;Gn23/fpf8KlHw20Uf8w+2/79L/hXYYxSgUvruI/nf3v/ADH9Xh2OQX4daMOlhbg+0S/4U8fD7SRz&#10;9hgz/wBc1/wrrfwoqfrlf+d/e/8AMPq8Oxyg8A6SOljAD7Rj/CnL4G0telnCP+AD/CupxSY9qX1u&#10;t/O/vf8AmV7CJzQ8E6aDn7JFn/cH+FSDwdp3/PrEP+AD/Cuix7CjFL61Vf2n94/YROe/4Q/T/wDn&#10;2iP/AAAUo8I6f/z6Rf8AfA/wroMCip+sVf5mL2MTAHhSxH/LtFj/AHBTx4Ysx/ywjx/uCtzrRij2&#10;9T+Zj9jExR4aswP9RH/3wKP+Ebsx/wAsE/75FbWPYUY9hS9tU7sPYxMYeHbT/ngn/fIo/wCEdtD/&#10;AMsEH/ARWzj2FH4Cj21T+Zh7GJjf8I7aD/lih/4CKcugWo6QoP8AgIrWNIKPa1P5g9lHsZf9g2w5&#10;8tT+FH9h24/5ZL+Vaneil7WfcPZxMz+xbfHMSEfSj+xbb/nko/CtOko9pPuHs4mb/Ytv/wA81/IU&#10;f2Nb4/1a/kP8K06KPaT7i9mjLGiQY+4v/fI/wpf7Fg/uL/3yP8K0qOKPaz7i9nEzRo0AOQig+wH+&#10;FTw2KQ8gAH2q1kelJkZoc5PdhyJABx1peB70lFZ2KTAkCiiimgEIzUckIYcgVITijIpkOxUOnox9&#10;6ibSozzgH61oZFNq1OS6kNIz/wCx4j/Cv5f/AFqDo0X91f8AP4VobhSbhVe0n3JsjO/saMdl/wA/&#10;hQdHj9BWg7dhSZFNVJ9wsjOOjxd1FIdHi7KPyH+FaJPApCfxp+0n3CyM7+x4R2FH9kRDtV8sMUm7&#10;Bp+0n3FZFD+yo/SkOlRegq+XNMLA01OfcdkUm0uIfwij+y4T/CKuHjrTQ3U9qrnl3FZFT+yof7tI&#10;dLh9KtFsjrSZwfwp88u4aFX+y4T2o/s2IdRmrOe9N3k8CnzS7hoQHT4ifu8U1tOg7IKsGTHBpC5W&#10;mpS7iK/2CEfwUn2CH+6BU+/eKaZMHBqry7gMW1VTx0qQLgU1n28k8UgkDDg5pasZIQMU3PNMEo3Y&#10;pHfb707ASEZphFM83IyKb52Tg07MB5iB9KYYVHamtKUpGlyKtJiFMKHsKYYUFNSZZM4PSmS3Ai5b&#10;NXZhqPMcagk/lVV5AQQqhR79ajln80ZzUQlD8E1rFdzaMUtycSYXG0fUU2FljnV8DHQj2qs0+1sd&#10;qaz4GQc/Sna+hfKrWOjKJnoMHmkaNSOgFVLC6E9upz8w4OamMu081zcrTseS1ytpjgi56D8qNi46&#10;CmM42bgaYJdwOKdmLdkuB6D8KPpVZZsHB60jy471XKwaLBkOcUhcjvUHm7kyKYJ/U1SiMsl8DOaT&#10;7S46GqzyY78U3fuXINPkQFz7Q3rTWnP1qBJKew5pcqQmk2IZC1MNP24oIwKtFaER60U8ikOaZNhj&#10;CkAzTuvajGKdw6jGGBSU/Gab3qhDDzScU8im1SFshrCm08jFNIpoFqMPJoPAp1NIJqihhppNPINJ&#10;imGpHTTUhFNxVAMxzzSEU48UmapEu4wnFNPNP6009atFLbUaRgU0inkZptUhEfekJzTzimFSe9UI&#10;aVFRkd+1SnjrTCOMVQyPjPekIFPIpCOKpCGbaaVp5BpuOaonYjIppWpCMU3BBNWgIGHtVWWHdntV&#10;8jPWoJRwfWtIuwWOZ1m1V1RCPeuZvNGRw3A59a7TUkBnIx0FZU0APauOs3KbZ3QVonA33htHz8gP&#10;4Vz174WQn/Vj8q9Ultgw5AxWbcaYGJI5rIs8evfCSksCgrCu/CS7vudPavarrSNxOFrIutDBJyOK&#10;B3PE7rwv8x/d4FZdx4ax/BXtF1oe7OF4zWVc+H89VoC54+fCyEn5KK9UPh8Z+5RQBkCPgYqQRcVY&#10;SEAEH1p4jFUd5XEZFTKgx0qQJnjFSLHjtQIiERFPWLPWpVTPFSrFTAhVDjBFSKoHapRGcYqRYget&#10;CAjVM1KqAjipFiAHA5qVI6YEaJg1IiZqQR4qVI+aRO42OPAqwqdKdHH7VKI6YCKtTxKM0JHViOPH&#10;NML2ERMmp0jwaVEx2qZY8igm4iKCasJHjBpI0x2qxHH6imIdGmRU6pSKuBUyLmnckWOOp1jxRGmK&#10;sKmQKYitdLmHHvUAUMcir12o8oDHOarxrxjFcdX4jpp/CIiVIExjFOVanWPIrIsfp8bSXMW1eSc5&#10;HpXT7ckVmaDF+9d8DgYFbSp0r1sMuWF+55eJleduxEEqRVqRUqRY66HI5CIJRsNThKd5dRzAQKtP&#10;2VL5ftTxFSchkAWlC1P5eKUJ7VPMBDsNKIzU4jzTvLxUuQEASl2cVYMfFHl1PMBAFpdlTCOneXSc&#10;gZCq4607Z6VKI6fs4qXICEJjrTtgxUyp7UoX2qXICEKTxS+XipgtLt9qVwIglPCcU7bQAQaVwsM2&#10;c8UoBpz4CkntWfHqTPOFCBVJxnvUt23LjCU7tF8iqGqTmKLYp+ZuvsKvTOIkLNwoGT61z9xM08rO&#10;Ty3SplKyN6FPmfN0RXbvioGyeRzWtb2qhQzLkmlmto3+8oJ9RTVFtXudrqJOxguDUDjJxnmteWw5&#10;O1yPY1GtmIm3E7mHrQqUr2K9pFK5nGy27WYk45xVK+JAY1sXOWJP5isa86GulQUdEZczk7s5y/yz&#10;E9hWDdR7ifrXR3Yxn61kSw5J4pWN4mI9tknilS1JxxWoYcHpUkVvxyBSsdCZUitdp5H5VdjtgAKm&#10;SLByB271MibeaB8wyOPHGKsouBSAZqdFzVXAVEzUoWkUYqVFzSuAIMCrkAzioUQVajSqRDZZhFa9&#10;p1FZkK5IrXs1z+FaIwZt2Y+UVs23QVkWowBWtbnAFcdUwZfXmplGahj6CrCDivPkIXFBFLRUAN20&#10;1qkprDrQBAxqGXpVgjJqFhzzWqJZRmFUJlyTWpIoOapTJzXZBiM14wQc1SliAJ4rUlXFVpIwa7Ys&#10;RlvFzUTQj6VoPHzUTR/SrHcpCIZPek8kAdKteXg0hSkBX8hfQUhgX0q1s9qQp7UBcq/Zwe1KLVc9&#10;M1Y2VIq7e1ICFLZMdBUwtVwDgVKFHWpF5IFBJELZf7oqeK2T+6KlVcelSKOaTEMFumPu0qwKP4al&#10;7U9QKi4xixL/AHalWAHsBSqBmpVIqGwGrAO1TpEDxihflqRSTWLbAVYVFSrEKRTTw2KwbYEix+mK&#10;lVcCo1apAcis2BPGvrUiKM1CpwKkUnNYsZYVRUqqMVAuTUqmsmMsKBTxgVXVqmDAjGaxaAmTk+1S&#10;riq6tz1p4fFZNAWRjvTxg9Krq2RzT1I7VDQycHFLnNQhqcHzUWGS0uRUYal3VIyTORSZzTc0oPsa&#10;BogulwwPaoSMVZuBmL3BzVQHitY7HTB3Q7OKXJHNMzmlqih+SetH0OKbmkzQJD+fWpIHxKPQ8VDQ&#10;DtOfSk1dA7NWNb+KlxUcT7lU+op5Ncljh2FxR0puTRnNFhXHA5optGTRYLjqWmZNGaLDuPpKQmgd&#10;aLBcWlpKKRVwooooC4o604nFMooC44mk601n2inA460DHUE4pN1BNA7gDmlpB1oINAXFoJxSYPrR&#10;yKB3AHNLTdxoBJoHcdVNsh2HTmrfQVDcLkbh1HWmnqXCWpEDS7sYqMZPNOBx1rQ3H5zyKN3BzTRx&#10;R97ilYdyzAMDNS5zUMP3BUlZPcwluOzijOabQKRI7PNLTQcGl3Uh3FopN1AOaAuLRSGloC4UdqKK&#10;CkFJS0UAFHWiigAz60UUUAGcUZzRRQAA4pd1JRQO4u6gGkooC4pakyaKKAuGaM0UUCuGaKQnFLQA&#10;UUmeaWgApM4paQjIoFcWim9KG6UCF3UhakozzTC4uTSE0UZ5p2J1CkzzS96aQaLEtsXNIT3FBG4Y&#10;pFG2mK4b6XdimsncUD5hTJ1HF+KQSZpgyG56UkinORxQK4/ePpTS2elIAJF54NNHyvimA8SAikMm&#10;w80yRSDkUECQZoshDmYEZFNEoYYHWmA7W2npSOmxty1VgHGTYeRSFj1GTSn94KjUlTtJqkCRIJQe&#10;B196YZthx2psg2kEUMA444NFkIC2TwaA+4YGc+9IpIO1jmmspU7h0qrALv2tgikckc0p/eLxwaYp&#10;2kg81SAVW8xf8aZvxwelI48sgg8U47ZRkGmA18qcjpQG8wEjj60KxHymmkeW/HQ+lNCEDEcGkfK8&#10;05gHHFMVyeD+tUgAnePT60wvztb86V/3bZ5IPpQ6iTpVICNyyHcvIoIMi7u9KjjG05BpjKYn4JIq&#10;gERyflbikkLRnIJIqR1Ei7h19qZG+75W4HvVIQ3G9NwPNMEhJ2nj604oYH+XkGiSISLn+L2qtAI3&#10;Lxn5fu0E71yOtOUkrtbj61G26E/LyDVIBElL5DcEVXvJJIkJHfirLxh8MPve1NIEqlX/ACqkJOz1&#10;M5WdUBifBI5NMEhlzvPzetK6G2cqPuk0SRBgCvUc1qddkQlmjbBPFDqSMoeaeMScP1pmDCdv8NMY&#10;0OJFIbO72pgJhYKeVqR0yNyUmRICG61IyxYMVn2qeGHFaYfemDndmsBGa3kVgeAa3yBIolj/AIgD&#10;Us4MRC0uYYSYzg9KR0P3lP4U/IkXB60wfumw1COS4mQ6ehqMMEb5u/HNSuufnXpTRh8gdfemOxFI&#10;CrbgT9KD+9GBwadko2CS2famyIVIZasBgfaSrDOaaY/KO5WyPSpeJF9DUQO1sEEj2qkJIkjlD9OP&#10;rVhX45qk8W07h0qWKXf1zxScewy4CCKRuODUav2zT85OetY2CwDBpDSik4BoFYQ0h6044I4ppGKo&#10;LaiU04p2abjJqgtYTFJjmnDuKSi4rDWXNMIqU801hxVJhexGelNNOakzirQXGnmmmnMc02mCdxho&#10;604ikqkIjakp/XNNxVIfQaRTDwakpCtUURnFMIxUjDFRk1SENIyaQ0+kx61ZLdhjDIqPBHUflU3W&#10;mkUwIsim9TUhTBzTcYNUA0rTCuDmpTzxTcVSYepERTSKlIxSHmqTAhaomXNWGA71Ew9KtMSTMO/G&#10;64Y9qpPHWhcDdIT2NV3X2rje7Z3LRWKTxDHSqjxc1pstQPHzU+Y0jJmgHeqMtnvJ4zW5JEGPSoHh&#10;FFx3sc7PYZJ+XArOn07ORiuqkg9P1qrJbbs9qrRi0Ryh0w56UV0ZtBnrRSsFzyEQ+tPEAHSrawZ6&#10;08Qe1UehcprFg9KlERParSxc9KkWEHtmnuG5UEHqKeIQKtCDngAU9YeelGwFYRe1SrDxVlYRt6VI&#10;sPtTC5VWP2qZIsirCxc9KlSHHpQT01K3k54qVYQMY61aEH0qVIcigSZXWKpRFxU6Q4HNSiL2oC5C&#10;kWetWEjNSRw45qwiY7UxESJ7VKkeDmpUQ+lS+WSKCCONOeKsIpPGKdHH7VYji70xjEjqZIvSpEjq&#10;dIsGnYNxkUdWFj6U9I8CpQlUjNlO9XhcdzUKR+1XbtPufjUaLjpXFVfvs66fwkax1OigU5IwTmpM&#10;ACsSzT0JBtk/CtbbWfokf7uX2YD9K1VSvVou1NHkV9ajGAU8CpVi9qeEFXcwGKuaeFxT1j9KkWKs&#10;3ICLaKXyyelT+VjtT1XHQVDkBXWL1FSLEKnxRj2qOYCHyvanCMVLtoxilcdiLaKXaPSpQPQUoUk9&#10;KVwI9goCVMEpwSlzBYg20oWp/Lz2pRFgUuYLEBXBxS+WanCe1KEqeYCDZR5dWNgPSl8ulzAQCOgp&#10;VjYKNvtS5gM3UD5dnIemeKqabbeZMXIBC9B71c1XGxI8Hk5xTLRDDCysOWOeO1UtTsimqWnUq6hK&#10;9xJ5SZKr9761WisWDAsMKK1BEMc9KDGBWiir6lxlyx5YlUr7cU0oDVrZUbR9+9bqRJUaOqsy4JFa&#10;DJVWdO9aJ3EZFwOtZF4vWty4XrWTcpkmm0ao566jy2PeqEsODitq4j61RkhwOcUrHQZxiGORSqmD&#10;wKs+XntQIxnpSsa3I1TNPVO1SKntUgTj3pMq5GkeT0qzHHSInNTxDBpDuIsX8qcqYqcKKQLzSs2F&#10;7Do1B7VZjSo41xVhPpVpGbZYtl+YVr2YAzWZbDBFa1oOatGTNi1AIFakHQVk22QBWpb8/lXHVMTQ&#10;j6Cpk461BFyKmXrXny3ES0U0cHFOrPqMKQ9KXGBSEZoCxGetROKnZaiYVomTa5Ucc1WlUGrrpUEi&#10;8V0RYNGdJHyaqSLzWjKmarOldcZCKTRg1GYh2q2V5pNorfmEUTHTRHk8CrjR0nlg/wD1qq6HYqiE&#10;+lJ5Z54xVvyvc0CLAPOad0IoMvOKkVKnMQ3U4RjP4UXQECx5qVY8GpUTA6VJ5YqXIQwCnAGnbKeE&#10;4qGxjMZqRQQKeqU8L7Vm2AwDFPUdKds4p6x1FxAOakAJ5pUTFSKuBWTYgUHFPAJpQtPAxWTYCqKl&#10;H5U1RUij3xWbYCqealTrTFU9zkVKorJsokAp6DnjrTR0qRBWTAcPepAKYBmpFFZsY5BipKaop4Hr&#10;WbYD15HNSJio1/OpQcVmwF5paKKkEPWnUijinKKzuUGMUoBpaMZpXAZINyke1Ux0FX8dao4wcela&#10;QNqbCgnFLSEZqzUAcmikAwad2oASgDNOGMU3J5wKB2Lli+UIPUVarPgbZIp/Or4rnkrM46kbMWii&#10;lC1BkJQBmnYxRSuOw2gDNOzRRcLDcc0oGKOhpaLjsFFGaKQBRRRQAUjsFBzxSO4QZPWq5DXD+gFU&#10;lc0jG+rJIg0zbj0HSpyOc0kaBFwKc3Sk3cG7iYo20o6j6UueaQhAMUZ5oPajHNAxaTPOKXvRQAmK&#10;OlLRQOwmc0jqChHtTqKBrQpAZ/CgDnFPddrkUY4rS51bobtpVX5qKUAgigCeH/Vin0kIwgBp+KxZ&#10;i9wAoNIODSkZpCEJFGKMGloCwm2lAxS0UBYKKKKB2CiiigAooooGFFFFABRRRQAUUUUAFFFFABRR&#10;RQAUUUUAFFFFAhCM0tFFACY5paKTPNABnmlpMc0tACHpQPSijoc0CEIxRjilPPFFMLCAZNIeKUjF&#10;HGKBMTtRnmjNIaYg6GhqM5pc0ybCD0phAVs/hTzQRke9BNugx1yP1pA2eKcpwcU1lwcimJjCCjD0&#10;NLIu7p1p5AYUgO04NO4hinIwaaco3tT3XDZFAUOhp3EMkG8UiHK4NOQmP5T0okXB3LT8g3I+Yz7U&#10;SIGG4daf/rVqNfkbaetMBEO4YNNZTG/JGKfJHg7hQMOvPWncBjpvG4UincCKcrFGwelJMmCGWmIj&#10;/wBU3J4ocBxuWn8OO4NNBaM7SciquAxGyMd6a2YmAJ+X6VI6YO4UoPmKexpgRuA/K9KaH3HB+lOR&#10;mU4Y8USJj5lqgIjmJsHpSsu8bh1p5/eLg9aYP3JwTxVCGqwIwetRHMUvcj2qeSPgMvSkADqQetNM&#10;COSMPhx1pFYONp60qkx/KTxSSR4O5aaAjyYGxg49aWRd4DDr7U8HzlwajH7p8fw1aAFIkGDUWPKf&#10;GMrUs0fRlpBiQYPFNCGPGCNyjn2pqkMNrU4HynwOlNliGdwPNUhEfMT4HQ+tNnUBC69RUufMBB61&#10;E4KIy+tWhlHeJQd/U9KiAMRI7U+WLBGOopEIlB3cEcVqdQx03DctID5gKsKcGMZI7UjKSNy0x7Ea&#10;qYjj+GmyID8y1KD5gw33qjyY22kcUDG/LIjBup44rS0yQiEoeQpwPpWc6Zztq7pTAzMhPVePrUPY&#10;wrRvBl5043LSbt4wQCaeuUODzSOn8S9am55tiPBQ4NNaMH5hUpPmD5vvUw5jODyKaZT2IxhgR3qM&#10;EqcGp2jz8wxTcAj3q7kEUid1pOJF2ng1Lyh55pkkY6incL3IgvlnByRSOmDuU4qUfMMHrUZyjc8i&#10;rTC46KQHjoamD4aqrJzuFOil45pNXBXLgbNHWogc1KGGKyasDsJSEEjinHBpsjrGpL4Ue/FA1qxu&#10;KCMH1qjNqgAPlRhl/vGqralcH+IL+GaZ0rDzlqbH6fWg/SsddSuFOSyuPQqBU6asDjdHj1INFyZY&#10;eaL5FMb6U2O5hnOUcE+lSHrgkVaOdprRkZX2phFStgUw1SFawzApMc0/g02quNMaRSEU7oaSmBGR&#10;1pp4qU4ph46VSEyPBoxTyc03Bqrj3GMMmmFc1JSYyapDIsUnapCKbVCGgc0hFOxgUmOaq5Iwimlf&#10;xqQim07hcjKmmGpSc0xgKpMYym1IRTWXAq0BGRmopfkRiewqeql6+FC9yf0pt2VxxV3Yy3GCPeo2&#10;GTzU7EHtTGHpXIdfUrOmagaPI4q2w4IqIrgc0h3Kjx1C0dW2GajZRTF6lFo81E8Iq7ImBnrULL7U&#10;FW0KXkD0oq15X0oo1Cx5CIRnpTvK7Yq75AxThCPStTvKaw+1PEGPSrgh9qcIenFAtehVENSLCPSr&#10;i24Han+T7UwKgg57YqQQ8dKtrDntUgiIHFBN9SosWO1SCEde9WhHkdKeIeKBN3K6RYqVYuOlTiLF&#10;TogA6UCK6wcZp6xAdqspFmplixVD6FZIvbipVhzVlY/apViFBJXWLA6VKkXPSrCxA9qkWHFMTIVi&#10;welTpH04qZIuOlTJFgdKYrEaQ44qZYqkRM8YNTJEM9KCWyKNOeRVhY8dakWMDFTeWD0FNiM28T51&#10;HtUax81cvUxMBjoKYsea4qmsmdcV7qI1jp/l8YqZY6esftWZoaukRAWpbH3mJrRVM0ljB5drGvfa&#10;CatpFXenyxSPGqPmm2RBKeIs9alCc9KkEdS5GZEsQ7U8LtqULShfas3ICLBpwQ96lCj0pwjJNS5A&#10;Q7OacF5qYR04R1PMMi25FAjz2qfy804IKjmAh2YHSlC57VP5dOCDHSlzBYg2cUCM1YC57U4R1PMG&#10;hB5eKBHmrGyjZS5hEPl8UvlcVMEp2zilzBYh8sUeWO1WNvFIV+lLmH1K5SgJz/Op9uP/AK1VtQk8&#10;mLA+83A9qad3YqMeZ2RnFfPuHlPRThaeUz2qWOIKoUdAOKdsroTsdfoVylRlM1aKYpmzJNUpDsVi&#10;vtTGWre0VC696tMVim/BqpNzmrsgqpMMiumAGXOMkisu5Tkitideazp0y2a1LiYs0fWqk0YIrVnQ&#10;E9Kpyx0GyZnGMgYpREKtGPBpoTmpNLkHl4PSlWPJqx5WelOWLnpSKIkjqYJgU8JipFXNIq4wKakS&#10;PNOVOalVKdxMSNKnjQZpFSrMSikiWSwR5IrVtkAAqlAnStS2XgVRk2Xbdc4rTg4FULdec1oQjArj&#10;qMyZch4Wp161DDyM1OBXBIB+3JzTgAKQdKcBmsmA0jNGDinDg0EZ6UXAYw496jccVK3SmMKpMGV2&#10;WoJF61aYVA6nNbRYik681XdMmrzrUDpXTFk2KTR+lRshq26YqMpW6kBXK4FNAqxs5pDHVcwiHbS7&#10;amCUFeDRzAVNvNOAFS7OKVU55quYBgXHSnrHnnvTiuBT1UgVDYEfl4qQLxS7TUgTIqGwGquRTwtO&#10;RMClxUNiECcVIqUoXApyDPNQ2IAKkC0mPapAuBWbYxFUk1JtxQgz0p+KhsAVc1Iq80ijAzT0GTWb&#10;YxyrUoXimgYqVVyKybAFFSAU1FO6pNvFQ2A9BxTgMUiDAp69aybAcKkTpkHFIFxT0GBWbYxR9c04&#10;jFNCnNP71DDccPu5oGD+dCD5adt+YY6VDY7WH7eMUoGM0pHFKvWoGIBmnfSilpANH3qpzDZKfero&#10;HzVWu12yVcdzSG5D1FC807jFIPStTcQjFKBkUjA9aASRmgBeOmPyoycdMD3pFBz1xTm+tIYY5GOt&#10;Xrd96fSqS81LbybJMHoaiSujOpHmRd7U6k60tc5yBnmijHNFIAooooADRRRQMO9LSd6RpFRSSfwo&#10;GtRailnCcDk1C1wXB6gVHjA/rWij3No0+rFO6YjceSe1XIkEa471Barub6DNWwMZzSk+g5vogB5o&#10;IzS4oqDKwmORRjmlooHYDQTiiigdhAc0tFAGam47BRRRjincAopRSUDGuoaojEeelWAM0DmhOxSk&#10;0RRRYHNSeWPSjvT6G7iu2IBgUtFFSAUUUUAFFFFBQUUUUAFFFFACZ5paMUUAFFApSOKAEAzQBmlW&#10;koGFFHagUAFFFAGaBBRRRjigBKWjHFFABRRjiigAoopKAFooooAKToc0tFMAopO9LSAQ9RS4yOOt&#10;KBmk6UBYTvS0lFAgNIODRg5pSM0xbjT0yKAc0o54pCMHNBPmGOaD04pT0pAeaAt0DrSZwaDSkZHv&#10;TJtcQjNJjPFLnBoPBzTE+5HyCPSldAw4p5AIpo9KCbWGqcjBpDlG9jSuCvPalwHFMLDZELD365pq&#10;txtNODFTg0jpg5FMREQ0bZHSnOvmLmnjEg/xpiko2O1VcQ1G4IamNuRtw6VJLGM5HakU+YtPzAaw&#10;Ei5701XyMNS8xtg80rpxkVQETgq2QOKcwEi8U5G3pg00ZjOB0NO4DFbHyt0pGXyzlakeIEZHWmo2&#10;V2mnfqIbjzF9/WmIxU7Wp4Gw47UroHGRTuCI3BVsrQQJV5H505DnIamEFH9qoQ1Ds+U5pJF2tkVJ&#10;Iu8cU1W4w1NAM2q4waYrbSQeRT3BU+1G3cPemBGybTkUMBKvPFOBwcGmuu1sjpVAMB2NtNNkT+Id&#10;KlZRIPSo1Yp8p5qhDTiRfSox+7OKe6bDkUpAccdferuBC64O5aM7xjFPHDEEY+tI64+YcfWquOxW&#10;lj4OBzVFo+jDp3rTeRTGTkVQB2kAjrWsTWF7DcCUY6fWo8mM4PSpZI8HIprfOMVZpcjkQcEfXNIB&#10;5n3utSDKnb2odADkUyiA5Q8/SrVin+lKR6VGVDnnrVrS4yJmfqAMZrOWxnUdoO5eA3ADv0prAo2O&#10;tSlMcim43fWsUzytyJ48jK8GkChh83WpDlTimugPIqriIipRuOlIyjkipRyMGmEc9Qaq4EYGeD1p&#10;pBU+1SleKb9apMCJ0HUUgAIwetSY656U0ru6VdwIWBRvaq91cx24yDlv7opbzUViykeGf17CsV9x&#10;JZjkk80OVjqpUefWWxOdYnd+PkHtU8eqTqfvbvqKztuWyKVH2nkflUas7fZQXQ1f7UnYYyq+4FQP&#10;I8h+Y7vdjUAbI45qRTmg0UFHWKHFCabjmn4OOtJjFA7jMc0hGT1xUlNA5pWJ06kRXv0+lTQ380JA&#10;3b19GphFM2mncTSnozbhlFzEHHGexp22qmjvmN0J+bOQParxGTwa0TPJqQcZNEdJwKeRmmsCPQ54&#10;qkZ3tuM4Pek7ZxiqGo3jJL5ceBt6n3q1ZM8turPjJ6U+ZbGrpyUVJkh5phGakK0lUZWI8Uhp5FMI&#10;xVBYZjmgjFOwAaQjNUh7DeDSAZp+MUlUMjK800ipCOaTFNCIiKaRUuM0xhVoljMVGeCakpjc1SBj&#10;KQkYpaCM9qoCNmAUk9BWTLIZXLE/Srl5KT+7U/KDk1TZVrOUrux1042V2RGmE88VK3TFRmoNbEZ9&#10;6jYcGpWWmMKAK+zimMvFWCOeaYwApE6FdkqJ0q0y0wx0XF6FXA9KKmKc0UD1PL1h9qkFvVkR542m&#10;pBHWx3FUQD0pyxAdBVkRHuBT1izRYLldIiRjjNPEB9qsCPb/APWp4jzQKzK6w4FSLFzUwj9qkEXG&#10;adhpWIBFSiP2q0sVOWGmT1IFi4qZYhgVMIjUgiOKAIRHx0qVIuKlCADpUqx5oDRkaxjFPVeOlTLF&#10;UwiHpVE2IUj4qdYgRUiR+1TLFTFYhVCPpUyIRUyxCpVjHpSERxp7VKqH2xUgjxUqx8VSQmMVM1Ks&#10;JPfFSLH7VKRsQsegFPRE7mVdJunc54HHNIkean8st16nmnpEc15zd3c74qysRLGRVi1gMk8aY+8c&#10;VIsXFaOkW4a5LdQo/WhbinLli2aaxgcAcDipQgFOCYHvUipWrkeIRhBTwlP2cU5UqHIZEYzmnhOK&#10;lWM+1PEdQ5BYiEdLt9qnCCnCMGpcgsQ7MjilVMVYEeKXygeahyAhEdL5dT+VShanmB3IhHShOKlC&#10;0u2lcCMKPSjFSbacE56VNwIfL59qULnpzWfezSG4JVtuOw6VZTUEES7kO4DHHStHGVk0bujKya1L&#10;OylC1Xt74TSbWUKT0NXQuazd1ozKUXB2ZEVpNlS7cdqbIyxpuY4H60rk7kchWJC5IIFY0zmacMeh&#10;6VPc3DXD4+6g6D1qED5l9c11Qjy6s76VPlV3uWdnT6UhQipdvApCMUiVYiKgimsgHQVKaaelUMrs&#10;KjccVYYVA3U1qmL1KkmKqTACrkw/nVWYbhXVADMuBVGZetaU61SlSui5SMyaPmq0kdaMiZ7VA0ZH&#10;JFI0TM5osGmGLFXmiyaY0Yz0qbo0WhVC5p4jzU3lgdqUJRe5QxY6kCY7VIkdSeXmpAhC1IkYNSLH&#10;g81KI8UBcjSLBqwic0IlTomarYRNAvTtWjAOlU4EBrSt4wMVLZnJlyAZAq/COKqRLgCr0YworiqM&#10;gsRDAqcCoo1IFSoOea45MRIoyKcAaAOKctZB0ExQRxT6QjNK5JGRTGFSmmEVSAhbFQsKssuahI5r&#10;RMCs61A61adeajZa3TGVGSm7BmrJTmoyhzWqkSQlBmmlRUxSgJzz0qriIgtDqNtTbBTXXbRcCsse&#10;aFQbjnpU23AoRcmruBGyjtmnqnFPZaeqfLUtgRBeak2cUqLlqkZflqHILDFGR0pcDtUyKNtNK/Pi&#10;ouJiBcClReOKft+WnRrgVLYDQpzUoHy0g61IF+WobASNeKcQQcUqLxTyORUN6jFVeKci4pyjApyj&#10;ms2wAjpUqDimkdKkUcVDegxVGTUgHFMT71SdqzYxyjNOUc0RjK04cGs2xdST3p6c5pp5WnRjishi&#10;jrUoXK1G3XHeph93FSwQirxS980qcUEVHUY/GRQvWlHSkH3qkBW4p2PlpGGcGnDpU3AbjrUN4vyh&#10;vTirAHNMuEzE3tzVJ6lxdmUximnrTl+6KRvvVudA1htHNCdKdJ0pIxkUwEHDU8420hXnNOxxSARD&#10;xSc5pV44pT7UgLtvLvUA9RU2eaz14OQSDU8V12cc+orCUexhOm90WaKj89MDJx9aPPTsc/SoszLl&#10;fYlpP1qE3K+hpjXDdAABT5WWqcmWc468Co2mVff6VWDM3ViQe1N2bTx0qlHuWqS6ksk7Hp0qP73J&#10;NLjigc1ehrZLYbyTTscUYp3XFFyiS0HzH6VaqC1HDGpycVjLVmEtwooopEhRRRSGFFFFAABmlBxQ&#10;OKSkMKXGRRihaQCdKXFBFL1FMYi0nSnDjikIyaQARgUtLSd6AFooooKCiiigApO9LRQAUUAZoFAA&#10;KU8CkNL1GKBgTxTaWigAxSg9qOoxSDg0ABGKCOKU9KBzQAL1oIxR0NKRmkMQjIoHWlHpSdDmmAhG&#10;KXHyilIzQDzigLCA0hGKVqUjNAWE6rSUDg4pWFArDTQOtPAyKQDBoHYQUp6UpGaKAsNAzRjHWnYw&#10;aCM0BYQjI4pMZ+tOHHFJ0oATBFKeRR1oFAhKKKKBBSZzS0lAmAHNB6UtJQFhOlBFBBNKPSmIaBmj&#10;oaDwaXHFBI00ZzS55oxzTENzzSsPSlpAcmmS1YQcjFMHy8VI3FNbke9AhrjNAPGD1pR1xSMKZIxh&#10;tPHSlZdw4604jK00HaadxDUOeDTWXYcjpUrjuKapDrincBpUOuR196YhKnaetOHytih13fN3pjGO&#10;m1uKUruXHenB9wxUZJR6aEIrFeDmmyR7fmFSt8w4pgbIwaoBEG5PemglDg0rZQ8dKCfMXI4qgGOg&#10;+8KRfnXmnK3PP0pGXac0xWI8FH9qV0BGRTigamhiCR0FMLDF54NNztb2p7qV+Yc5pDhhjvVhYYyh&#10;hnNIrZXBpdpUmkK55HSmFhp+Tr0oK7hmngbhgmmZKmmKw0EEYPWoiCpyKldB1HJ9qQfMtWmAw/Ou&#10;SOfaoZmPl47ZqcAqenFI8YcEjmqTsNaMzWjxyCaGAdR6ipSMMQeDTCMHNdCZ0ehGrbcqec0xk2dK&#10;mIBHvSKvY0xERG+mAEVMwK8imtyKGURrGWdcfeJxWzbwCKEIOxrJjYpIGAyV5rXhuEmXcDhu4NZV&#10;L6HJiOaytsOzg0jAA5Wn9abwOtY3OMjzng9aYRgn0qU4pjYCkt8ox1NUmK1yKQBRuJwOpPas+fVS&#10;GKxqpUd2HWmX10Zm2KcRj9aqFMc/hWyidtKirXkWBqsqtzHGR9MVJ/akZAzGQfaqIFNK807G/sac&#10;uhonUoe4f8h/jVW41JnBVBsU9+9VmUZyM00rnimKNCCd7ELJk8fn60jLmpfumk2Z5pHQQEYpCDni&#10;pzHkY703Zjr1oFcjQ7DUysSKjZMUqN+FAWbJg1LTAaeDQGoEYpKd94+lBGOtMTGGmsMgjpTyMjik&#10;xzRZCWg1SUYMp2kdxWpZXn2hgjDD46joazdvrVrTIwbr6KTSRhVipRbe5pEZ/Go3bYjP0C85NWAn&#10;y4HTHWsnU7oMDAhyv8RFXc4IQ9pKyM+OI3d0QfvO3NbgVUAVeABgVW0y2KIZnGJG4GfSrLSL9o8v&#10;I3kZApxNq0ud2WyAimkdyKceRSEcVojmuiM8imkVJjFNIzTBDCOc0hGKftpCKpMLjKQ04jFNIqkx&#10;iU1utKTikJqgE/lTCMmn00iqQmmyMimlakI5ppFVcRCwxUcz+VGT3I4qweuB34rPvHLPsHQVV9C4&#10;x5nYqHn1yeTmmHipCOMnrTGFZHYRHnNRHINTkYqMjJosBGcH601gMVIwxTCDmlcaGFQRTCgzipSM&#10;U0jLUXERMMVGeSamZeaayUCIcfWin7aKQ9TgBDg8E0/yyeoGKsrHz0qQReorpOy5UEVOEHerfk08&#10;RUhXRUWACpFhHpVpYfpTxGBVWFfUqiIDtT1iq0IgacIx6UD3Kwi9qeIh6VZEWacIsmmLbQgWPNSC&#10;Op0iGelTCIYoE9CssNSpDk9qnWPnmpkhxzVITbIUh+lPEOKnEeKlRM0CuQLFUqRc1KFHpUqx0WFc&#10;hWM57VMqe1SLFmpVjpiuRImamSPipEiyamWKgRGkeMelQzP5mUX7oNXmiJjYDqRxVIR+Wcd+9YVZ&#10;NaI2pJPUaI+BTxHTwtSBM1yHURqpzxW3pNvsty+PvnPNZkcRZgAM5OK6VIRGoUdFAovY48TLRRGL&#10;HmnhDmpQox0p4XPtUtnn2IwlP2DHSpBHinhKhyAiCYPNSBakCDFKFxUcwyPbT9mBTwtKEJqWxEYT&#10;NOCelSheDQF4qbi3I9tOVKlC0u2puFyPYKNlS4pcUrgRbKCnp1qWkIouIoXdgZjvQDd6VnNGUcqw&#10;wR2NdDgY6ZqG4tlnjIONw5B9K1hVcdGdNOs46S2MNc5yp2kHrV5NROAHjBwOoPWqhGOO4oAzXTJK&#10;e52yipblt9TP8KY+pqnLM8zZY59qXbSYojGMdkKMIx1SI9vvzT4ot7/TmgjircEW2ME4yaqUrIqT&#10;sg2imkc4qUjNJtrFM5iJgKaV4qUjNNIqrjIGFV3UirhWoHHNaRYWKUiZqrIvGKvSLVZ1wa6osDNm&#10;SqksdacqZqrInXiulO40ZkkeRmoWj981faOomiplGe6e1M8sVeMY9KjaLFSWnoVPLzQI+atCOneV&#10;QWQLHUgSpBGafsBpBchCc1KEp6xgVIqZotYLjVjyKmjjpVTpViNOOmKYrjoI8cVeiTGKgiTJq5Et&#10;RJmbLUAyRV1BwKrQjFXIhXDNkk0fSpkFMQVMtckmMcOmKfSY4FKBms2JigUEcUvQUhpCI8c0EZFP&#10;I4ppFO4EZFQkVOetRsvNWmLRkDLTMe1WCM1GVrVMZXZeaYUqwV5ppX2q0wIPLpNgqfZSbKrmEyIJ&#10;TJFyas7ajZaFICuU4ojTFSsuBT4kyKvm0J3IWXkCpdmFpXX5/pUhA21LkMhjXmnFfpT0AoYdKm4C&#10;qvFJtG+pVHFIFw9TcBpHFOjXinsny0sS8VLYhuzmpNu0UmORUmM81LYDYxmnEYIpY1p7DDVDYC7c&#10;jIpYxzTwPlojFRcAI4H1qReRTW44NSoOKh7DGpy9S9BTUXD1K2AMYqGwFjHyUDrzSxdKU/eFZ3Al&#10;K4WnR9KOopYhzWbGKw+YVKe1Rv1HtUmMioYCL96nHoPrSJyaewI61IxR0pQOaVRkU3OGAqAHkcUq&#10;80MMLQg4pAHQ0rDch96RuDTjwv0oAzgNpIPY0jjkGpZF2yH35qJugroWp1boRl4yKSPg0/GRTVGG&#10;qhjjzSgZo7UqGpCw0DmnEcUnQ4pxHFA+gLyKCM0qccUp45pABX5etCjinHpSKMcVIthrCnEcUrDi&#10;lXpQMRB60rDNIOtPYcCkxAAMGmjjpTloIwaBiNkjmnINwwKDyKkt07mpbshN2JUXYAPanUHrSjkY&#10;rIwsJQaKMYoAADSjrQORik6GkMDwaXHFKelIKBhjnFBGKU8HNLQAlIODS96QjJpAKRmgelLSY5pj&#10;QdDmlpCM0tIPITrxR0oxzR1oAXFFANGOKBhQBmigHFABRjijFGeKAFBxSUUUAJSg4oooAKOoFKel&#10;ANA0IDilIpGHSnUMaQgFA4NOFJjvSHYCMiiijvQMTODS0UUAHegjmjvRQAUUUEHrQAGiiigAyaKM&#10;UUgCiiimAUUUUxCdDmhulLSZ5oEA60hGKU8HNKaAsJjIpOhoHWlagQhFGMilHPFJ0oATpS0dqTPN&#10;AgJpM80poNMkCM0gOOKUcGkIoAQ5Bz2pe1L14pvegkTnNHQ0tHeqEITSdDRjBpSOKCbDSM0AZpQM&#10;01gR3oJEIIPtQVyPendRTehpisNU54NIy7DxT3GBlaQZdeetMdhjfNyKRTzijlWpWXHPemAx0w2R&#10;QQGNPGCOaZjBqhDe+KRkyu7tUhXIpFOMg0XAjU7l5puCv0p5GDx0oxn61VwGsnGRTQcgA9acD83P&#10;SkZSTkdKdwsNYFGxSFd45qTr160zoaoLDM447UwoM5FTFe9JjPFO4iMqJOehqPHl8d6m27aHUHmn&#10;cCHZ3pCN3FSAc4NIV2saq4iILsPHSlaMdRUgG4UgFO4iI5YbT0qMLs6dKnZcc00rmmmBTu4gw3jr&#10;mq3UY7VoumQQaouuGxXRB3N4O6sRfdoIHWnmmkZrQsYQT9KawwKlOAKYcNwaYEePQ80KzKcgkH2O&#10;KeVA6UxxnnvTETrqckY+6GH61KNUUj/VHP1qjt4pCuKhwizN0oPoW31ZuixgfU5qlPNJOcsxA7qO&#10;lGBRgGmklsONOMdkRFVZv6Uh5GO1SFcGkKimakJXHamkcdKmIppXB5/SgCPbxUZXFWMZGRTCooHc&#10;g49KQ8cYqTZhqVlzS1BtEOKa61MF55pGWmGxBt9elIydx0qXGTigjikPzIVwDUiMKQrzS9OlMTY/&#10;PoKdjNMXmngEdf0oC4AU0gVIoBoK56UCIqkgna3kDqAfUGgrSEYoE0noT3GpSzqFCrGO+01TjRGl&#10;UOcKTyfWnke+Kmh0+Wcbh8q+poM7Qpx7F6W7ghU5cNx0HNZSTGW/jkbhi3QVorpMap80mT6joKzl&#10;Pk3IJbKq3X2oMaUYWly6s2WUDPrnmmFaejpP80bBgfSg/WrTOB6ERWm7QDUpFNxmruHQjxTWFSle&#10;aQrVJiRFim7eakKmkYYp3GQleaTFS4pNvNVclkTdKYRmpiuaaRirTKXmREcmkK8U8g0hHFO4mQuQ&#10;qk+grLbLEse5rSuvliOO5xWeyjiqOmkrK5EVpjJgVNgdqQjNI1bKzCmMtWGXmmeXj6UMd7IgKd6Y&#10;R7VZZOKiYYqdwISpz1ppFTFO9MKnNAEWOaaRUpFMK0CuR/hRTse4ooFY5NYAOopzR5PSrIj57Uvl&#10;+1dB1srrHShMVYWPBqURDOKAuVljzT1i56VZEYFOEdNDv2IPK+lL5XtU6pk4qQRUxFUR+1PVMdqs&#10;iHnpUiw0C1Kyx81IsfNWVipwioFqRIgxmpkjqRY+MYp6xU/MREEHpUipipRHTxHxTAiWPPapVTFS&#10;IgqUR0xEYjwKlSOnKmasImDzQJjEj4qVUqRU4p6rUNgNCgD3qG5twY94wGHX3q2FqG74Tb3NYzas&#10;XC99Ckic1KqfQClC85qVEyVBGQSBXMdjLWkwCScvjITp9a2VX160kFuluu1FwDVgJms2zyak+eVx&#10;gXinqlOAxTwKybMhoWnqKcBShcGobGN256U7bTgKcBilcTYwLTttOxTscVLYhm3ApwFOApQMGpuO&#10;w0CnAU7bRilcQ0LjntS4yKdRSuAzFBFOxS4ouIjApSKfjFG3HOKLlWMW5s5Iiz7fl9qrbSD0rZ1F&#10;ttsVycsQKyiuAec967acnKOp6NJuUbsjNAWpTGQASOtN2nPFa3NQgi3uPQc1cx36UkMXlpx1PJqT&#10;bWDldmM5cz0I8YpCtSYxSbeaLmdiJlphFTbcGmstNMaID0qJ14qwycVEy1omMqMmaqyrir8g9Kqu&#10;ua6YsClImarvHV2RcVEy8V0xkIoPHVeRMVoPHg+1QSIMVqMoGM5pNlWtmTTSntQUVTHTggqcRg9a&#10;PKxUml9CHZRtqYJTxHQSQonNSqmDTxGR2xUipntQMREOM1Oi5xSxpxUyLzSuTqLGuKtxIaiRKtQr&#10;WE2STwrgCrcYqGMVZQVxyYEqDipVGTUaVKg5rmYx1OHFGKUCoJFFJSjkUGkFu40mkxmnY5pCKYkM&#10;IFMIqUDNNYcU0wuREcVGy1MRTWGatMb2IGX86aRUxWk2VaZN+hCBg0m2pylNKiquPYixio2HNTkV&#10;GV5qkxEbLkUsfC0rDFSKmFptiXkQnlxUrDihV+epHFS2MijU4pWXnFSRjIoYfNmlfUQoHGKao5Pr&#10;UgHFEY5NTcBD0xTkXAoYdKlQYFS3oMiAw1Ssvy4HWgL81SMKlsQyNcCnMMsKdEOKGXnFTfUBwX5a&#10;WMc09R8tEa4JqLlWCQA4qRBxSMBgU9BxUNgNC5YVK4OKYv3uasMMiokwQyIfLTiPmzSx8ClOM1Fx&#10;kgHFEXWlH3KIxzWYhZBjFSL90U2QcipFxgVD2GNX79SPTQMMKc4yKTAE+7+NBGHpYxxSt96pAceR&#10;RGKcBlKRKkBG+9TsZXFIwpw6UAVrlcANVdhkCrsq7lIqoRha2i9Dog/dsNUZ5pCMGnoOKRxiruWN&#10;IwKEHapMZApFGGpDYjjkGnY4pHHSnDtQMavWlPNKBhuaDikAvWgcGgUEUhMU9M0inIpw+7SAdqQd&#10;RB1qQjNNPBpw5FIBB1obpQOGp2MnFAxY03/SrAAHSiFAi4FOIxWMncxk7hjihetKRxSAYNIQhGKc&#10;RxihulFACL1oIpQOaCM0AGKQcGnUmOc0hgRmloooGFFFJQAE4oBzQRmgDFAC0UUlAC0g4FKBmigY&#10;Uv8ADSYoHIxQAUUUYoEL1GKSlXrSEYoGBGKKXGQKQfexQFg6HmlPSgjJpaQ7CCk6GlHWlIzTCwEZ&#10;ozzRRUleYHgUvajtSA4NAB3oPTNFL1FAxKO9FFAhaSlFJQMKXtSUUxBRSkUdqQw7UlFL2oASiiig&#10;A70UUoOKAEoPFFFArADmkzzS96KAEIozmloPHNMQ3kGlPSlPNJmgQlBHelIxR2pkiUhzmjvSmgBr&#10;Uo6UAHNBoFbqNPBoxmnEZpF60xCUY5pSMUdqZIlIDk0pOKQjNArB05o60ueaT+KmS0NPy0hWnkZp&#10;Mc0CGg5prDDZFPK45oPPagBuAy5qMHsetPU7TQ4waoBh6UgXcKdjNLjFMQzJ6dqQrT8A0Dk4oEMI&#10;JHamElTUhGKRhkVQ2Rn5qTPY07vQQKYiNwQaAM08Lkc0nQ1QDDnpSYIp7ZNJTQrDcACm9TTjk0ba&#10;YhjCkxkc9aeV4plUMaBt60Hk8dKcVoCimBGTkUwipWQZ4NNZD6immIjIzxVSdMSe1XtpFRXCZTIH&#10;Sri7MuLsygyYNIUqUDIpjCuhM3IzimFealZOKbtqriGbaQqKkAo25p3GQFKTHYdamIppXFMRCUxz&#10;TSKmK5pu3mmBFtpp4qUikxkUAR4pNvGO9PNJtzigCIjbxTWXIqYjJNMI5oAi2AUhXFTFQVpAARz1&#10;oGQlM0nbBqbbg+1NYDFICBkwaTGRUpGOD1prIQfagd7EOcGjZke9Sbc8UEYAoElcYBg0/IHBpCtN&#10;Gcc0D2JV65p4xUYqQUXACtMKE1MOlKy5FK4itgrnHWtVdQtyoIYKQPu1Q8sHrTdu0Y4/Kh6mU6Ua&#10;lrkl1fvPkIu1DxkVTI9P1qYoOwprLRcqMFBWiRKTG4dSQR6Vswv50KvjGev1rJYcdK1NM+a0wezG&#10;mmc2IjdJkpWm7anZeKYUJqkzgehCwptWNnamFDVXFYhIyaaRUpSmkc1Vyr2IitIVxU232pCvFO4i&#10;AjBppWpytMZKq4ehBtxSEVOUppXI6VXMDKF72HaqZUGr10uXHsKrlK1R1w0iVtgzxSFKsFKbsx2p&#10;F7lcpmmFDmrJWmleaLCKxWmtHxVllAFNKZosGpUZKjZCDVxlqPZxRYGmVCtMZM1aMdNMeaLDeiKn&#10;l0VZ8r6UU7COcEdOEXtVkR5FPCAdq3sddiqIeelP8oZzjipynOKcF44FFg0IPK9BUixiplBpwiHW&#10;mK5B5QHanBc1OI6eEA7UCuQrHg04LU6pmnCPFML2IQmTUqx8VKqD0p4UUybkSp7VIsZqQKRUgSgR&#10;FsxTxHmpAlSqmeKNgIRHUqx1KEqRVxSuIiSPnkcVMF5zTguaeoFS2AgWnBacq89KftrNse40Lzmq&#10;92uXX2FXAuaguhlxWUnoa017xWVamiXDqT0yKRVqVByPrWR07o6ALkA/jUgGBTUGVX6CpQtcrZ4w&#10;gWnhaQDNPUVLYIQLzTlpQvNLiobEGKUClXil4NTcA207bnFGMClzkVICdKO1L+FOAyKQDQeaWl2/&#10;SkLoigswUH1OKQrMXFLt4pizRscCRD+NS44z+tDHbuN20baUkClAx170gGYpfujJ4okdIfvMB7Vm&#10;XV602QuQnvVxi5bGkKbm9CO9uPPl4+6vAqKFN8oz0FBXdgDip7RcsT6cV16RjZHotKMbIW4YBcGo&#10;reHOWIqWWIyTYx8tThMDgcCpvZWMr2jYYRSDrUgHPNBFTczI8c0bOaeBnmgjFA07ERFNYVIRzTcc&#10;1SAhIqJlqwRyaYRzVpjKrrVeRKuutV2Aya3iwKMiYqB1q7IuTVeRa6YsCsR1qu681bK1G6VsmJFJ&#10;kINJs9assmWzSFK0uWit5dLtwOan2UbM07lEIjzThH+FTKgp20VFwIRHUqpipNvFOC0mxajVTNTI&#10;gFKiVIqc1m2SORR6VaiXHao446souK55MZKiVOg4piDipUHNcsmIeoqVRTUFSDisGw6jh0pQM0lO&#10;AqWDADFGKXtSgVICcUhFOIxRgYoEMIxTGA9KlNNIqkwIsGmkVKR7U3FVcRFikI44qQrSYp3B6EeP&#10;WkwKl28Um2nckiIHpUZHNTsKZtqkyrkDjJqQDC0Ec1IB8tU2BEq5anuvFCctTmHalfUWgka4FJt+&#10;fFSKKTGXFTcQ4rgYpsa1IwpI1pXGNZcGpUHFNkHOakVflpN6Ahij56kYU0D5qkYVLYIIl4oYfNT4&#10;x8tIw5H1qb6hsPAwtEYp+Plz2pIh81Z3GKwp8Y6ntRIvNPjGBjvUt6ANC5ep2HFRAYapjUMBE6Up&#10;pYxQwwanqMkUZSiIc05PuU2M8mswJJFzTl+7Tc8UqnipYCgZannGKZmn/wANSwCOlfjFNjNPf71I&#10;B6/dpAMUo6U0N8xpDHtyMCgHFJRSHbUCPmHpVSZdrt6HkVb7io7hcjcPpVRdmXDexUQGlccClTvS&#10;nnitjfoAHy00DDVIBSHrSAGXmkAwaeeeaBSuFhjYJ4p2OKQjmngZBouMYF5oYYFOHWlIyKVxCLTc&#10;fNT1HehhzjvRcBGHGaVOKfjK0ijmlcYm3DVPHHgZNKkfGT1qQDFZuVzNvoIvWlIzQeDmlqSBKMc0&#10;Z5paQxCM0tFFAwooooCwUUUUAIaWiigAooAzRQAUUUUDCjFGMUvUCgAWkpR1oPPFAboD0FC9aUdK&#10;Q8HNA7dQ20uKKKQ7CdGpSM0Gii4WD2pMc5pe9FABRRRSKEwc0tFFABS4pKUHigBKKKKAFooFJQAY&#10;ope1JQAUtJSjkYoAAcUY4oIxR1GKADIxRQeKSgYpHGaO1GRikoEFFFFABRRSgZoASiiigAooooAK&#10;MZooB5NAB3oIoopkgabTqQjFNEsSigDNFAgo7UhOKM5oELTTxTqKBDRzQRigcGlPIpiG4zQRigHF&#10;FMXQQ8Gl7UUUxBnmiiigQhGaQjFOzzSEZoJGkZpMcc0tBoAZjBoIzTyM0zHNVcTG0hAxTyKbQFhv&#10;HvSE4pT1pCMimAw89KUe9LjHWgDmqJEx37UxhzUp5pMU7jI+nWkI5qQrSAYFFwI8UlP70Y71VxtD&#10;McUhHNOIpDTJGEEmk2+tSbcjNJwDTuAwKKbjmpKRqdwGECm9TjHXinkZpCMDNUBnugjdlHrTCuat&#10;XC/OCPSoStdCeh0LVEIHJFNK85qUrSDHTFXcZDto71IQAaQqCPSncQwjB7GmkZp6qB35oI9qYEWK&#10;ay1MRSYFVcZXwM4NIy4qdkyOKYq8kHrTTERFMim4x1qYrg0FQwpjINtNKg/Wp8AcEU0x96AIduKC&#10;vFShaXymPaoYiArkVGVINXDaOehWkNsw9D9KBKS7lRk3dBTNvHNWGR0P3SBSFdw5xTL3KxSjbxjH&#10;NT4ppWjUZXwV6/pSFe46VYKZ7VGVwae4ugwGnq1IyHHFAOO1KwEgNSKc1CpwalUZqrB5jgM0hjzT&#10;1Yj6U7kilqhEATmmstTlaCnFNhcqlcds1Z0+cREo5Cg9PrTGWmlcdqmxEoqaszY2nr29aQgA+vuK&#10;zYbmW36HK/3TV2G9inGW/dn0PSps0cE6E467khXPNN2VNtzypyPUUhX2P5U7nOQFOeaaYwDnpU7F&#10;VGWIA96qy30UZ4y3uOgp3LjCUtkO8s+mB60hSp1HmKDnIPNBjGMjrT5iHoVioppQjkjFTybYlLN8&#10;uPWsm6vJJztTKpnr0quY0p03PYstLEGClxk+9RvcKB8nJ6VTtbfdNuzwO+KtmPitYa6s3lSjHTcq&#10;srMxJppjzVopigpzzW9ymUzFTfK5q6YsimmPii6GUmiNJ5OetW2jpvl4qidim0ANM8oCrpjppi9R&#10;TQWKXljNNMdX/IFMMVA1coeUD2ppjq+YeelNaDj7tIGjP8qir3kH+7RQI5dUwaft46VKI6cEI7V0&#10;nTchEYxz1pwjqXZn608REelICDysU8R8VLtp4XNMRCEp/l5qQR89qeEosBEsfNP2VKEyOBTwnFMR&#10;CqZqQJUgSnBDTEMCj0qRUp6Jz0qULtpNpARLGc1IqYp496eFqGwYzaKcq5pwWnYxUXAQDFKBzS4J&#10;p4HrSbAUdKcooVaeFrO4wAqpcf60+1XQpJA9apy/NK596zbNqa1GjFSKDnPpSKuakUVJ0GzYyme3&#10;Un7w4NWgM1U0xCtrkjG4kiroFckt3Y8eppNpCgYFKvWjHNOAqGQwA5p1ApQOfaobD1AdaeOtIBTg&#10;KlsBQM0EYpRTgKm4xu2l6UuKB1pAIKo6opKoeNg459a0MChkWQbWAKninGXK7lQlyyTMALz2H4VM&#10;s8sY4c49M0TRrDM6Akqp4zTK7dJK7PS0ktUWBqE6j+E/UU1r2Z/48fQVD1oAyanljfYXJHsDNuOW&#10;+Y+pozmlwKMYq9EaDTVuBNkY9TzUMS73HoOTV0AYrOb6GM3fQaee1FOPSm5xWdzIPwo9qDmigVxA&#10;MDmkYU40HmgNCPHNNI5qUimkVVyiIiomGanYVEwwapDIGFQuuassKiYYreLApyJUDLzV11qB1reL&#10;EU3WoytW3UY6VEyVumBWKZ6U3YaslKaVq7juQbKNntUxXFKFJ60cwXIQtKF5qYqMUBcUrhcYEpwA&#10;9KkVacFqWxjVWpoxz0oVBxUyKBWbkIciZqyq4AqNBjFTr0rnkwHIKlUUxV4BqVRxWEmMkUU8CmoK&#10;kArJgAGaeq5pBgU9SBUABGKDwaUnOKDzU3JsJRjNFFACEZpNtO7UVQrDCtNZeOKfyTTTQMZtpMZN&#10;PIxSVSCw3GOtJjmn0YpisQyLimbcCpZBmmEYFUmFiIjmnN8q4oA+anOtVcQ2OlfrmlRSaGUg4pdR&#10;20BRkUDlhUiLhaRV+bNK4WHP04pI845pzjIpYlyKnoFhj9cVIBhaRh81SKvFJjGKMvT3HNNQfNUj&#10;jJpN6hYI/u4oI+YCnIKUjLZqLgO6Liki608j5c0RjBqOgCkZ5p6ikbjinxjIqegxv8QqVhxTMfNU&#10;zDIwKhgNhxTn5PFEa4NOfjFT1DoOX7tIgwTT15FNH3jUAOIOKcgzQOlLFyaQAVwcVIBlaa33s1Io&#10;+WoYEUY+apXxxTVXBp7DODSbAFNJjnNKOKCcUhi44oHNL1FIvWgYEYoI3KRSnmgA0AtyieHIpe9S&#10;3EfzBh0phGa1TudKd0C9aCKF607HFF9QEVeKQDBpy9aQ9aQARkU4dMUh+6KF60DEPBp+PlpCMmlp&#10;MBBxxQ/XNH8VSrET6Yo2D1GKCeBUscIXnqaei7BgUuOazbM277C0UUVJAhGaWiigYUUUUAITigHN&#10;BGaQDmgY6iiigAooooH1CjHFFKOmKAEoIxSdKeeRQA3FA4NKPSlIzQO3UCM0DgUUZ5xSH5iNS0EZ&#10;opDEHHFKRmiigEFFFFAxaSl7UlABRRRQAUUUUAFFFLigBKKKXbQAY4oAzSngUgOKBgRigDNKRmgD&#10;FACY5o20oHNLQAgFGMGlooGIRmgDBpaKBDSKAM0p6UAUAIRigDNOxmjGKAG7aCMU6gjNAWGgZoBx&#10;SgYpMYoASilAzSUCCilAzRigBKKXGKSgApM807GaNtFxNDc+xo604DNJTuKwm2k7U6kxzRcVhpGa&#10;AMU4jFIBmmKwUUEYoxigVgpuKdRQJoZjFFPpKdxWG0U4igLzRcVhtFOIFJj607isN70tKBQRii4m&#10;hhFGKdRTFYbtpChp9IelBNiOmkVLiginewEJUkUBTipcZ7UFaLg0QlaNtTbQaQrincCEijFShaUq&#10;KLgQYoxUpSk2U7hchK80hHOKl280FadwISKaUNWNoppWq5hWIMGhlyOKnKYpuw5p3FYixgU0ipih&#10;FJtJppgQMpxSbetTkYoCZp8wWKVyvAP4VBjI6VduF+XGO9VvLNbxlobx2ICOe9BT0qfy80CLPBq+&#10;YoreWT6Unl889KteSQeKQwk9eKfOOxUaIUgB6Vb8jB7UeX+dPmFYpmMg5ppUmrpiz2zTfL56U1Md&#10;iljmgpmrhhBoW2y2B+dPnQtkU/Lzxjn0pVtnbtitNLNV9z604xe/PtUOr2MXPsZbWbkcDmmi0fuo&#10;x71qmLHXJpnlZPFHtWTzsorZBeTz7VJ5QxjFWilNCYo5yW2ypt2nkUvlg+1WjHnpSFPYU+YRVaIH&#10;huagezUnOK0CmT0ppjyPSnzBdrYypbVhzioRGc81sNHjpzVSWLD9K2jK5tGV9Cj5ZzSGMHsKteXz&#10;QYqp2NCls2mkMZPpVwxgmlS2ZznjHvRcG0kUSmOMVIg4qw0XJ4xik2YNPcLkW2pFWnbacE9KYiMi&#10;msvFT4prLUjINtIVxU+2k2UCICtNMYPJAJqyY/Wm7BmkMhWSSPhZCB6UrXEzDHmsPoKkKU0rigTj&#10;F7oruGbqS3+8c0wpgYA4+tWtoPakMftSHawy2upLcbcB19z0qdtTIHyxgNUXl8elNMeeKLGbpQlq&#10;0Q3Ez3DZY8elRBTkAdPSrfkkVLb2247scCmU7RQy3h8uPGOTTtlWzFnr+lHk4HFaKVjms3qUynNL&#10;5eTVvyT7Uvk0c4rMpbCO1J5fPSrpho8ijnGUjGMdKjaE1oeT7Unk9sVXOFuxn+QaPI9q0PIo8j15&#10;p+0E0zOMOBTTBWn5HtTfIp+0HYzDAaaYDjrWp5HPSmmDmmqgGX5HvRWn5A9qKr2gWOGCU7bipNop&#10;dldxqRBaeq5p4SnAYoEyMpxSqlShQaeFoAjC04IKeFp22mIYFwelOC+1SKtOCUXCwxVyaeFINPCg&#10;U4CpbCwgFO20Ac1Iq1FwQ0JinAUpGKFqRhjinBaMU8ClcYgWngUuOKVVqGwADFPWgLxTwMCobARj&#10;tUt6c1QAyM1duTtix61VUYxUHRTXUVVxU0ERmkVAOWNMXNXtJGbrGOdpxUydlcc21Fs1EUIoUDAA&#10;wKeBQOQOOe9KBnpXFc8fVhinqKMU5VqWymAGKeKNvPFLg1DHoAGaUccUYNKKQgxxS54pQaPr0pXA&#10;ge7jjm8s5z69qnA59qxJCZXYk960dPudwEbnBA4Nazp2V0dVSjyxui3ilJCKWPQDJp+MZOOB61Vv&#10;G3RFUIOeprBK7sc8Y8zsZTHe7Me5pMClCnIGOnFKylTyK7z1LDenagDFLiimOwUdeB1pcfnViG3A&#10;+Y1LdhN2Q6GIovbJqQKM+9KfaisW7nNu7hR+FHaikFhNtLiikJoCwYpDS5xSGmgsJTWAp1NqgsMN&#10;MYVIRimMOKpDsQEHNNIqQ9ajbitUMhdeM1Cy1ZbmoWFapgV2Wo2UVYI5pjLWqYiuVpCtTsgpm3mt&#10;OYCIrg0AVIVoC07jI8e1HNSFaAhouA0ZpyjJpwXFPVQTUNgAWpUXFIBUirms2wHqKlVTxTFGBUq8&#10;4rFsCRegFSAcU1RxUi9qxYDlBqUdKaop6g1mxoUYpcUBSTTiMCoYCdqUHIxRtyOKdjFIVxu2gLS0&#10;uM0CG4z0pCMU7aQc0YzQAwikIxT8ZpCMUxEZGaAtSEcUmBTuMjIpKk20jLTuIiIyaQpxUgGaGXiq&#10;uBXUZanuKcq4NKwyad9QsMjHGaG5anquBil20rgIB8tIq4qUr8tCrzSuAxuKdGuAacwyaeoqW9AI&#10;sfNUuPloKc1Jt+Wk2BBGvNPZcGnoop7Lk1LYxqCk281Ki0bcmp5hCYyuKFXmpcDbjvQigVFxjWGa&#10;kjXilK55p6Djipb0Ah2ndU+OM0m3mpMfLUtgMQc5pzD5qdGtPZMnioctQEQcU0qd1SoMClK1NwG7&#10;fkpYlqQLxihFxx3qbjGMCPzqRfuihl4FOApAMAwad/DSgYNBFIEIOtIy04DFLRcYg6UAYNOFG2pu&#10;OwlKtLjigDFAyN13Aiq5UqMGrmOaY8eRVJ2LjoVVGDS4NSFCDRt46VdzZajFGKCOakA9qME9qLiG&#10;BeKAADUoiLUohGam4NkePY05Y93bFTAYpam5LkRrEBT8YpaMZpEbhRQBmgjFILBRQBmgjFAWCijF&#10;GKAsFFKFpcCgdhtB6UuOaWlcdho5oxinUGi4coY4pNvNOo4ouVYQjIpAMU6jGelK4WEIyaKXGKAM&#10;0DsJ3opSMUuDigLDaKXbRtoCwlFOAoIoHYTHFGM0oHFLQFhuDRtNOooCw3BowadRQA3Bo206igdh&#10;u2lApaKAsIRSiiigdgoNFFAWEANBGaWigdgooooCwUUUUDsFFFFArBRRRQOwUUUUAFFFFAWCiiig&#10;LBRSgZpdtIXKNzzSYp22jbRcfKJRS7aCMUC5RKKKKYcod6KMZpcGkHKM20u3inEYpKYuUQLQRS0U&#10;ByjdtLtpaKA5RpFGMU6igXKNxmjbTqKLi5RhFIRUmKMU7i5SMLSkU+kK0XDlGYo207bQRii5PKMI&#10;xRTqQ07kuI3FG2nEUlAmhpGKSnUEZp3JsNop22jAouKw2g07FJincOUb07UHmnYxRjNFyeUaFpNt&#10;PIxSUXFYbto247U6imKxGV9qAtSUU7hYiKe1BSpaTv0ouFiErSbKnIo20XCxBszSFanYDFG0EUXE&#10;Vyue1ATn0qcAA02UEocU7jsUZfmc46D1phGanCDpS+WorZOx0JaFbYKQxnHFWvLFLs4p8wyqIzSG&#10;PnvmrRU1JHDk5Io57CbtuUTA/ZcmlEDDqtagXnpil2VHtWZOfkY5jI7Y+tG3I5rWMYPUA0nlKP4R&#10;T9qHMZSWpc8jAqwsARcCrvlim+VS9pciTbKipjrSGPJq35ftSGP2o5ybFVo+aaY8VbMRIpPKNPmF&#10;YqeVSGKrZjIpPL9qfOFir5eKYY8nirpSmmP2qlILFTyselNaLjirnl03bT5xWKZQgdKhmt9/IHPv&#10;WgVPtTSvTiqU7DWjuY7wlTjGD700xkCtK6AwDjnNVyoNdEZ3R0R1RS8oswq8YwkYwOnNLDD82SOK&#10;dORggcUnK7sRJczsUGQsSSOtNMXtVlk6UgGK0TLKwj5pfL9Kn/Ckx7U7gQmPmk8upttG2ncCDZ60&#10;bMdKn2Umw+maOYCAx5+tIYqsiM9xikKe1O4Fby8UCHPWrPl+1J5ZzRcormAdutNMWOoxVvyuOmav&#10;Q6UXiVmkIJ7CplUUdyJyUfiMbyvYUnle1adxYNA3I3D+9UQhII4oU01dAndXRTWLccAVcSAIgAH1&#10;q/Y6aQC8i4z0FWZbIbcqKxlWV7GE5puxkeVntR5JNaItiR0xThb+1L2oWM37Ofal8g1o/Z/al+z+&#10;1L2oWM3yOKUW59K0vs/tR5GB0pe0DlMz7PjtSfZ/pWp5Ge1H2b2o9qFjL+zmlEHtWoLfHag2/qKf&#10;tQsZhg46U0wYrU+z+1Ibf2o9oBlmH2ppt/atQ2/tTTB7VXtAMz7OfQUVpeR7UUe0Fdnl2wDmlAFS&#10;haUJ9K+iKsMC0BOal24pQtK4yPb7U4LTsYp2CadwGY7U8LSheakAouKw0KKdilH0pwFRcBNpxShc&#10;U4dKcBSuIQClxg0tFSOwdacF4oAxS4zSuMMYpV4PtS0oUk4qWAoOafjAzQqcc07aKhsAUU/HGKTG&#10;RTsfKT6CobAq3DEsF9Kaq8UrDe26lWkdcVZAtXdNX/SA2MgAmqoBHQc1s2Vt5MI45YZrOpKyMaz5&#10;Y+pUfUJfO4I25xitOBxPGHHBPasN0xI49Ca09KPyyLnODUVIrlujKrTXJdIu7aeBSDkU9RXI2cQA&#10;4NOAzRTlFTcQYoxRThzUsYgGaXaCD9KWn4FSwMBo9jsMc5pMkH0Nat1YCdgyna3eq/8AZsnOCp/G&#10;utVItanoxqxa1ZWaWQgDeSvvVmFgyDbgHvzVaSNon2OpU+9IpKHK1TimtC3FNaFzaM5xSSIHXpzT&#10;Ypt5w3BqX6VnqjLVFEoU6igKWOAKvhcfWg59qvnL5yCG2AGW61Nil6UtZt3M27jdtG2nUoFK4DcU&#10;YFPwKQjFFwG4FJjFOoAzRcBnWj60+kxQO4wimkc1JjmmsKpMCMimkVIaYapBchYVG+KnxUbLWiYE&#10;BXAzUbLU7U0jNapgVilMK1ZKVGy1aYEJGabtqXbQVxVXAi2UmwCpStG3PSncCLAoxUu2jbmi4yPZ&#10;TgtPCU4LSbAaq461MBxSBakC1DYgA4qVBmmhealUYFZNgOUVIozTVFSIOaybGPUU8CkApwGaybAU&#10;ClxQBTgtSIAKCM06lAxU3BoTGBRinUUXAZSHA7U/vQV4p3EMxSEYp2DmimIZRinEZpCMHFADT0pC&#10;OKdRjNMCIrg5ox7VKFzRgCncZGFwaCuakC804LzSuIjC4pNvPSpduOtLt9qVwGAUoFPC04LilzDs&#10;R7M09VxTgtKFqWwsMC5p22n7aAtK4xirgU4LmnhKcFqbgMApwTHNPCdKeFyKlsRHt4pypTwtOxxU&#10;3HYZspVXAp4WnKMmpbCwwDNPEeRT9lOqGwGquKXFOC5p4WpuIjC8UoGDTttLgCi4xtOFLQOTUjtc&#10;MZopdtKBSuNIbSgZpaWi5VhMUYpaKQWEpaKKB2CikxmjGKB2FopQKXAoHYZjNJtFPA5pcCmAwJS7&#10;cU6igY2gDNO6UZ9qQCbaQjFOoouOw3GacKKKVwsIBilooouOwUUuM0bTSuOwlFLg0YNFwsJS0oFL&#10;ikMQAUEUtFMdhu00YNOooCwgFLRRQFgooooCwUUUUDCiiigVgooooHYKKKKB2CiiigdgooooCwUU&#10;UAZoCwUAZp2KKQxNtBGKdRQAwDNLtp1FFx2GhaXApaKQxMUUtFIAooop3CwmKKWikAUmMGjNAOad&#10;xWExzSgUtFFwExRS0UXCwhpOvSnUlFx2ADFLRRSASloooAKKKKACiiigYmKKWigAooooEFJS0UAJ&#10;RilooATFGKWigLCfhSde1Oop3Cw0jFJT6Si4WG0YzT6QYzTuLlG4xRT6KLhyjKKfSEUXE4jCuaTb&#10;TyMUlO5DiNIxSU+kNAmhtFOApNtBNhCKTaadigjFO4nEZjFFOxml2+1O5PKMopxSkKkUCcWJSYzS&#10;4NLg0CsNwKTbTgMml20BYZtoIxTqKZNhlFPAzRRcLDKKdgUYFFxWGgZpSMUtLjNFwsMowafjHal2&#10;0XHyld4A3PSmGHbVwJmjZzRzGiTKYQ+lO8vNW9tLtGKfOVZlYQjvT9oAwKm2ijAqeYXI2Q7aMVMR&#10;Sbc0XF7Mi20bal20bfpRcPZkW2jbUu3FIRRcXsyLb7UbfapcCjAo5hezIcCjaDUu2gKBT5ifZkOw&#10;UGMEcVNtpNlPmFyMrmKkMdWdlBQUcwuRlMxmkMdWygoCCq5hcrKXl47Unl89KulAeKTaAelPnE4m&#10;ZcW7N0GahSzZzypArY2g9sUu0VoqrSsNNpWM1ofLQ4WqLRGQ9Dk1vNEsgwRxUQgijPC8041LDjoZ&#10;ctrtjHHIqDyj6VuToPLPFVNo4rSNRmkFczTAfSjyD6VpFRigqD6VXtGXymb5J9KBCfStPYKAg9KP&#10;aMVjPFufSkNq30rTCj0pdo9BS9oyuUzBakUv2Y+grT2gelAFL2jDlM37KT0FL9lPpWkQPakAGaXt&#10;GHKZ4tfatG1QmPBHI4pQBUtv94jtWc5NoznDmWoGANweR70i2qochRVjil4rHmZiqaRD5QBzR5e4&#10;Yqb6YoB55/Slcfs0Qi2Gf8aU26+lTcUcUczL5UQiBfSl8hfSpR1pSRRdhyoh8hfSjyF9KlJHakzR&#10;dhZEfkr6Uvkr6Cn5pCaV2FkMMS+lJ5S+lPJpMindk2Q3yl9KPJU9qduHrSF1HcU7sWgnkKPSk8hf&#10;Sl81fWkMo7GjUNA8hPSik80e9FPUNDyLb7Ubcdqs7RjFIYxivsbkFfbS456VOUGKNnGaLgRBKUIa&#10;m2YpQlK4EQXFOC57VJtFLgClcYwJTgOKUUp56ClcLDAuBS07bTgM0rhYaBQBg1JspQmOaVwGYpQM&#10;VJtxShRU3AaoA608ClApwFQ2IAKcBQBT1HPepuMbjHJ6UTHEX1qQgBc1XlbzCMcAetSXBXZEoxin&#10;qtKq5qQLTN2yS0QGdM9M1syP5aljgAdKxFJXp1HSntJJKPmYnjpWM4OTuY1KftGncaQZpmwPvNkV&#10;sWdoLWPnl25OKzrP5LqLuM4NbWCcfjWVWTVomNeTVogo4xThxSAYp2MiuU5AAzTqKUClcQAZpaWl&#10;AqbgJjNOoApR8o3ZAFK4EVxMIELYyR096rrqabNxQhu4FVruczykD7i8DNQgetdMaaa947YUFy+9&#10;uOuJvPlL7Qo9KjAzS45pa2WisjqSSVkCr8wq6BgAVSxnHarFsWZ8E5AFRLXUia0uTY60YqQLjNJi&#10;srmA0CjFPAo20rjY3Aop+3IpduKLgR0pFPAFGDRcCPH0oFOK0m2gQwjFFPxmkIx2p3GRkUnFPI9q&#10;aadwsNNNwKfTSp7VQWIyOaYwqUjFNxk1aYyuy03FTsBUbLWiYyJhTSuakPFIaq4iIpTSuKm6mgrV&#10;XAh28Um3mpSKTFO4EW2gLg1JjHalA9qdwGYzSgU8KTTgB6UrgNC5p4GKAKeEqGxgq1MopiipAKzb&#10;EOUAU8CkUVIBis2yhyingZpoHNPC1kxdRcUoFAFO7VAXEpRzS7aAMUgDFAFLS0gEwKbtNPxmgDNM&#10;Bm2jbinUE4ouIZjmkI5p3GaKdwsNxRtp1Ltp3CwzbRtp+00mMUXENAp2KKXGRxSuMSjFLtx1pQaV&#10;wsIBinAZoFLjNIYYHpS0oXIzSquTSuAgGaAMGnhaXbnpSENAp4waULjtTlqWxBjHWl74opQOakYD&#10;rT8cUgU07BqGwDbTlGKADTgM1NwDtShcmgKSaeBik2AfdpetGM0UgCiigDNK5SQoGaUDFAGKWpKC&#10;iiigAooooKCiiigAoAzRilAxQMSgU7AowKBidKBmlooGAHNFFFAWDPtRRRSuOwUUUUrjsFFFFIAp&#10;QM0lKDigYlKBmjqaUcd6YCjgUUmaAc0ALRRRQPQKKKCcUAFFFJmgBaKTNLmgYUUZozQAUUUUAFFF&#10;FABRRRQAUUUUFIKKKKAClIxSUZ4oHcXFOpueKMmgB1JSZNGTQA6imZNLk0AOopuTSZpDuh9FMyaX&#10;JpWC46img0Zp2C46imZNGaVguPopu6jdRYLjqKaTQDRYLoXHNFJuo3UWYXQ6im5oBosF0OoppNJn&#10;3osF0PopmfejPvRYXMh9FMzjvRu96LD5kPoqPdS7s96LBzIfRTM+9GfeiwcyH0UzPvRn3osPmQ+i&#10;mZxQWosHMh9FMz70Z96LC5kPopmfejNFg5kPopmcd6N3vRYXMh9FM3e9G73osHMh9FM3e9G73osP&#10;nQ+imbvejdRYXOh9IBzTN1G4UWDnRJRUe4UFwOtFg9oiSioi47GkDj1p2FzoloyBUZcYpPMx2osL&#10;2iHmimeZSGQU7E86JKKi8we9BkBosyedEtFRB6N9OwOaJaMiofMpDJRYnnRNkUEg1D5nvR5g9aLB&#10;zol4oyO1ReaPWk80epp8ovaEuaM1DvB70GQDvinYnnJu9JkVF5o/vCjzRjrzSsHOSnHagYqLzR60&#10;hmUfxU7C5kTcZoyKg89T3o+0KO9OzDnLGQKTdUH2lfWkM6+tLlYc5ZzRmqwuF9aPtC+tHKPnLQYA&#10;Uu4VW89fWg3C+tLlY+cs5FGQO9VRdJ/eo+1L65p8rH7Qtbx60bhVP7WncgU03yDo1PkYva6l7dRu&#10;H0rOOop/epv9pJ2IP1p+zkHtTS3igsDWWdTQdwPxpDqqY4Yfgafspdifampmk3e1ZP8Aa65+9mkO&#10;rr/ep+xl2B1DX3e1G6sj+2EH8VIdYX+9T9jLsL2hsbvajdWP/bC4+9SHWF/vUexn2FzmwWoDc1j/&#10;ANrr/epp1de7U/Yy7C5zaLCk3isU6uv96kOrp/epqhIOe5tFxSCQZ6ViHWFH8VNOsKf4qfsJC5jc&#10;aQZ603zB6g1iHWF/vU06wvqKaoSFzG55maa0yqCc9Kwzq6/3qadWQ9WzVqhIXMaT3e88ninRNk56&#10;Csj+041OQAfalOrL64Faexl0Rp7RW0N0zZXFV5sY3DsKyDqq4+9TG1VcfeoVCSJU7bGn5w78UomH&#10;Y1z82rKkhUsKRdZXpuArb2DOhSOi833o84etc7/bSj+LP1o/ttPUUewkPmOkEwHekM47HNc02uoe&#10;N1RNr6D+Kj6vJhzHVeeMcmkNyvrXHv4jAH3qhfxLjvVLDMXMdobpf71IbxB/FXDt4kb1qJvEjetV&#10;9W8wuzvftqf3qntL1Xl27uSK85PiSSmr4mljbcpwRyKTwt1uRJtqx6p5wpfOHrXCW3id7qMFWye4&#10;71KNekP8XSsPqczzHVlF2Z2xnHrTJLtY+rVwVz4jlL7Q5AHpVVtfmLffJ+taxwE3q2bRlJ6s9C/t&#10;FM/eFL/aKdmB+leef27Ie9J/bknZqv6gzTmZ6H/aC55bFIdRTs1ee/27J3bNL/brjvR9QYcx6B/a&#10;KH+KkOpIP4q8/OuSZxmk/txx3p/UGHMd/wD2ko/ipp1Jf79cD/brnrSHXW9ar6gw5jvW1Ncffpp1&#10;RcfergzrjetNOuMO/wCdNYFhzHdnVF/vD8aadUU9xXBnXWP8VNOun1q/qIuY71tUA7imnVQe4FcC&#10;dfI703/hID61X1EfMd9/an+3RXA/8JCfWij6kLmLe2grTx1pSQBXbcoi2UuKcDRn6UXGIBSgc07A&#10;oBweKVwExS7TRvz1pwcUtRXGhCaXYQacHFKJARg9aV2MQRkil2H0pRIM8U7fUtskRYzmnFD9acHH&#10;ejzB2qbsa0G7T6U4IfSl80UvmClqN2AR04R4pBKKeJal3AUJTwlM82l873qXcNBWX5Wz6VUC/SrL&#10;ygo30qoso9cU0aU3oyUDFPAqHzge4NKJB60zUlC89RTgCDSW4+0ShB3q7PYosJKMdw7GolJJ2IlV&#10;jF2YmnRmS4B7LzWsBxWXpUnMh6dK0RLXJVu5HFXd52JQvFKBUYmxR59Y2ZgTAUoHtUQmxSibNTZg&#10;TgZo21D5x9aXzsj1+lKzAnAqpqLlYeOATg1IJsHvmoL+dfszBjyeg96cU+ZF037yM8KF49KUVXWY&#10;EZzTvOA6nFd3Kz1WTDrS4A7VB547HNOE49aLMRMB36Yq1ax7UyepqpCd5Bb7oq0JRjrWU77Gc5aW&#10;LGPeg4qv5wHel84VlysxJ8ZoIxUHnijzxRysZYHSlqt5w9aUTUcrAn70ZqHzRSebjvRysLk9BxVf&#10;zs96TzvejlYE+KQ1CZgO9J54PenZgybim49Kj84etHnLTswHkUhFRmUHvTTKM9aqzAkK+9MI5pvm&#10;+lNM1OzC47ANNKc00yA01pRVJMBTDnrik8kdsU3zfSmmSqswuPMXrim+WB0o8ym+Ziqsxpi7OelG&#10;0HtTfMPrSebTswuSCOjy+aj82jzfSizFdEoSlCA1H5nrR5gpWY7k2wU9YxUIlyKcJKlpgTbAKciZ&#10;NQCUetPWUVLTHcshQKcBVbzfeniXjrWbixXLQAx707gCqomx3pwmBqOVhcs04Yqr5wHenC4pcrC5&#10;aBFHFVvPz1NAmHrU8rC5ZyKXIxVbzhR53vRysLosZFGR1qDzRSeaKOVhdFjINIcVXMwpfOyKOVhc&#10;mOPrRx6VB52KDMT1Io5WFyfijNV/Ox3p3n0+VhcmzikyDUPm0nnY70uVhcs44pRiqwmycZoEuO9P&#10;lYrlnIo4qv5vqaTzqXKx3LYIpwK1TE3vSicUuVhcuKR0pwwOlUvOHY07zsDrU8jFcu5ApA3pVIzZ&#10;70omNLkYF7OaBxVITe5pwm96XIO5cyKUECqfnD1pftHvS5RXLu7FODgVRE/vTvOyKnkHcvCQHr0p&#10;Q4Bqj9oFKJxS5BXLokGetPEgqgJx60vnjpmp5GM0NwpC1UhN70Gf3pcjC5ez70obHY1SE+OhpRcn&#10;1pcjHzF0v9aMmqRufelFyfWlyMOYubqN1VPtWO9H2oHvRyMOYubqN1VBcgdKUXGfalysfOWtwoyK&#10;ref6mjzx60crDmLOfejPvVcTj1o88etHKw5ixn3pd3vVbzx60eevrS5WHOWd2e9GaricHvR549aO&#10;Vj5ixk0u6q3nijzh70crDnLO6jdVbzh70ef9aOVj5yzuo3VXE475o84dsijlD2hY3Ubqr+eO5NBm&#10;GOuKOUPaFjdRuqv5w9aPO9zS5WPnLG6jdVYz47mjzx6mjlYc5Z3Ubqr+eO5o+0L70crDnLO6jdVb&#10;7QvqRQblexzRysPaFnd70bs96qi4Xvml+0KehNHKw9oWM0uarGcD1o+0L70covaFgtRk+tVjOM96&#10;X7QKfKx+0LGfxozn2qv9oHc0GdfWjlYe0LAbB60u6q32hfU0pnGOtLlYe0LG73o3e9VvPHrSfaB6&#10;0coe0LW73o31V+0r60n2hf71HIw9oW99G+qv2pP71J9rTsTT5GHtC3vo31U+1L60fa19aXIw9oWw&#10;/wBaN9VPta+tIbtR/FRyMPaFzfRvqn9rX+9QLxfWnyMPaFzfRvqn9rX1pPtq+tHIx+0LwejfVH7Y&#10;vrSfbV9aORi9oXt9G+qP20Ho1J9tHrmjkYe0L++gtVD7cPWj7evrRyMPaF/fRvrP+2j+8KPtwH8Q&#10;p+zYe0NDfRvrP/tAY60n28etHs2HtDR30b/rWab8etJ/aC+tP2bD2hp76C9Zn9oA96RtQAH3qPZs&#10;XtGafmfWjeKy/wC0R/ezTTqQ9TT9kw9ozW3gUbwayDqQ7tTTqY/vCn7GQe0NksKQvjvisM6so/iq&#10;NtYUdGBqlQkL2lze80etHmj1rnjrK9ziozrSDnf+dX9XkyfaHSGYDvQJ19a5n+3EB5cU1teQdGFP&#10;6tPsL2h1BnX+9QJl9a5U+IEPemnxAg70/qs+we0OsMw9aTzh61yn/CQIf4wKQ+IEH8eaf1SfYXtD&#10;rPPHrQJx61yQ8Qp/fAo/4SJB/HR9Un2D2h13nr/eFJ56/wB6uRPiSPH3qT/hIkI+8Kf1SfYPaM67&#10;7Qv94UfaV/vCuOPiRB/FTP8AhJowfvU/qc+we0Z2n2lf71H2hf71cafEaY4akPiNf71P6nPsLnOy&#10;+0qP4qPtSnvXFnxKuPvU0+JF7MfwprBz7Bzna/aVHc0C7X+9XFDxIP7x/GkPiZf71P6lPsHtDt/t&#10;a+tNN2vrXEnxOv8AepP+EmGcbqPqU+w/aHbfbF9aPti+tcOfE2O+ab/wk2ec4+tV9Rn2Fznc/bEH&#10;egXiHvXCnxN23Uh8S+hp/UZ9g9od2b1F7037cvqK4U+JG7moz4mPvT+oT7B7Q706gg7imHUU9QPx&#10;rgX8RnGeahPiFyMg1ay+QnM9BOpp/epp1VB/FXnja+54yRUTa4/ZiTWiy5i5z0U6un96mnV0H8Ve&#10;ctrMjDrimf2zJn7x/GrWX+Yuc9GOsx/3qP7aT+9/KvOG1iQ9/wAqb/asn941X1Bdw52ejnWk/vUv&#10;9sp/frzf+1pO7Gj+1pMfeP4U/wCz13DmZ6N/bUeeWo/tmP8AvV5z/akh53E0o1aT14o+oLuF2eif&#10;20g/i/Og60h/iH4V55/arHvQNUbGc4+tH1BD5mehHWV7NSHWVH8Veff2s3978qT+1nzySfrT+ooO&#10;ZnoB1pf79INZUn74NcAdVY0Lqj+tP6ihcx3/APbSD+IUh1tP71cCdUb1pDqjAdaPqKDmO+/ttf72&#10;aT+2h7VwP9qN2OKd/abn+I0/qKFzM7w6yoHJpDra+tcGdSc9z+NBvnI6/lR9SQ+ZndHWx60h1set&#10;cL9uk9Tik+3OR1NV9SiFzuDr4HfFNbXx/e/KuJN2xHX86YblvX8qawcAudsfEGP4s0xvEfqa4o3D&#10;f3jSGZsdTVfVKYrs7JvEYHemHxGD/FiuPEzHnP50hkaq+q0wuzqn8RHs2ahbxE/qa5kyHNJ5hPrV&#10;rD010Fc6NvEL+uPrUR198/f49qwC/qabv9qv2MF0Hc3Trr5++fwNIdck/vE/U1iZNFP2cOxJsNrc&#10;nrij+25P7xrHz6mkLD3o5Idhmydak9aP7ZkPesQnFAY570+SHYDbGtyHvTjrD9CaxPpSZ4wTz7Uu&#10;SPYDbbWHI64+lINYcfxE1ihgD3pd/wBafJHsM2/7Zc96T+2Hz1rEJz3xSFhjqc0ckewjb/thvWkO&#10;stWETg9TSbvrRyR7DN3+2G+lIdZI71hFweMmgn0yafJDsI2zrDetNOskdTWIzE0hJp8sOw7G0dab&#10;1/Km/wBtN6msUk00qc07R7Abf9tt6mkOtHByaxdpNKEz/wDXo5Y9gLd1rLeecng9KjGqt61XaATD&#10;DAYzwage0aE4X519R1rlqQaba2OiElazNJdSc0v25zWcp2jvn0qQZxXO2alw3b+tRtdsTVck0lFx&#10;kxuXPPemGdsU0Ec4GcDmkbHFK4rDxOxo8wn2qPp7UFtp65pXAk3k4GaBKRn9adBbPIQTwtWFtEVj&#10;jJHoa0VOUiHNIhtp5I5AYjg+3StZ75ig7MRziqaqFPCgewpSGY811QhyHLUtUd2hfMOc5NO3HFR4&#10;NGSO9aiH7mPem7z1zQWIHNIDgcige44SeuaC5I4ppIoGQ1IQpJHVqY7bT1z9KJBnmmDpnv70wHGU&#10;9M00uTwSRQR09aa43EGhDFZiB1NMaRunU1IFPAPSmlMsaLgRMxx6VC5I71aaPIxUbQg0rgU3Zh61&#10;EzuDwTV0wk8Y4pjQ+2KdxlLzG9TRVv7OKKdxaHVmfPSkM59azvtPvTTc+9LlQ7mn5+aPP9zWaLke&#10;tH2getPlQXNIT5707zxWYLgZ60pnx3pcqC5pCcA8mnCcetZf2kAetAus+1HIibmp53NKJxmsr7T7&#10;ml+0ZHWjkQ7mr5w7Uvn+9ZQuQOhNL9q96XIF2awm96QzehrLF3jqaPtYJ60vZjuawl460ed71lfa&#10;/ekN3/tUvZiuawnwetOExI61kC6980v2vHej2YXNcT+9OE+O9YxvQB1o+2j+9S9kO5sNOSCM9aof&#10;aNrEGqq3uHGDmqdze7ZmGayqU+VXNab1sa/2n6Cl+1E9DzWH9uHr+dPS73naoO49MdaxNttzp9Iu&#10;v9JznPBrQub5YosE/M/yj8awNOP2RCWI3nsO1F673EkZRhhTyDQ6Tep50pxnU30N+1VbTdtYkt1z&#10;VkXWe9YYvD3OKUXoHepdFvcwcm3qbn2n3pftI9TWH9vHvQL4etHsBXNwXPuaU3XHesM3w9TQL4f3&#10;s1PsBcxu/a/c1Xu9WFsAB8znt6Vli9BYAk4rAudS33EjMxzuI/Kl7G26OihFTlrsdVFqcs43GQgZ&#10;6Ckkl8w7i7E+hPFcxb6ukQKljtNXBqAODuyDW8KSeqOp3g9DWLNjINJ5rdOtZn24Y6/nSi/H1rT2&#10;TD2jNQM59BUqMq4yaxvty/Q0fbxnrS9ixObZvi6C8A8Ufa+eprAF+v8Aepf7QUfxVPsGTc3/ALX7&#10;0C7HrXP/ANog/wAVH9oD+8aPq7DmOh+1j1oF2B1Nc8NQB/io/tADq1L6uw5jojdg0fawO9c9/aKk&#10;feo/tAf3qPq7DmOgN2D3oF2AeuawBqC/3qDqA+tHsGK5vm8XOM0hus96wDqIJ64o/tEY6/lR9XY+&#10;Y3vtWO+aPtee+K5/+0QT97FL9vHrT9gxXN/7UP7xNJ9rHqawf7QGfvUfbx/eo9gO5vfa/c0huh6m&#10;sL7ePWk/tAd2p+wFc3Guvemm7IrF+3r/AHqT7evrTVAdza+2E9TSG5BrFN8PWgX4z96n7EVzYFyQ&#10;etH2knvxWObwf3qT7aB/FT9iFzZNxjvTDc+9ZJvlHel+3L/eo9kFzU+00oufrWOb5fU0fbl9SKfs&#10;gua/n470faB61ki+X+9ml+3Ke9HsmCZrif3pftGO9Y5vk9TTftydiaPYsfMbYucc5pRdZ71iC/Xu&#10;aX+0F7Gl7FiubgufelFzjvWGNQUclqX+0Ux96l7Bjubv2sepp4ux71z39pLn72aX+0l9an2DFzHQ&#10;i7GeT+dOF2P71c5/aajv+dKNWT1pfV2HMdILtTxmgXIz1xXN/wBqp2b8qcNVX1P40vqzDmOk+1D1&#10;pRdj1/Kua/tUUDVlHU4qfqzHzHTfah60n2oetc3/AGun96g6qvqTR9WYcx0v2oY+9Sfawe9c1/a6&#10;+tH9rqT1x70fVmLmOk+1AnrR9p965z+1k/vUn9rJ/fo+rPsHMdH9q/GlF3n1rmv7XQfx0f2wh/ip&#10;/Vn2C50v2ketIbsDuRXNjV1B4Y0HV19aPqz7A5HR/ax60v2sDqa5k6wB/Fij+2VH8Waf1ZhzHT/a&#10;x2NAu8dTXMf22nTOKP7aUfxUvq0g5jqDdg96BdDua5f+21/vflR/bQ9SaPqzEpHUC6GfvZo+1j1r&#10;lzrQ9aBrQHfNH1VhzHUrdjPWl+2gHriuWGuL7ij+2l7k0vqsg5jqxfZ/iFL9sGOtcodbQDrTTrw6&#10;ZpfVZdh8x1ovB2NO+2DHJrkf7cGPvEUn9vKP4s0fVJdhcx14vB/eo+2r/erjzrw9aP7fHY5o+qSD&#10;mR2P21em6l+2D+9XHDXhR/bwFL6pLsLmOx+2rnGaUXy5+9XG/wBvj6Uh14HvR9TkNSsdp9uGetKL&#10;0f3q4r/hIcd+KQeIeetH1OQ+c7f7eP71KL5f71cP/wAJAPWg+IB6il9SYuY7gXwP8VO+3L/erhf+&#10;Eh96P+Eh9zR9SkHOd19uH96j+0F7tXCHxCR3JpD4hbFH1GQc53n9oL2YfjTvt4I6j8K4D/hIT60v&#10;/CQtjqaPqLHzo706go6mj+0F/vVwX/CQkdWNJ/wkJPQ0fUWCkd9/aC/3qP7QUH71cD/wkJ9aT/hI&#10;ieh5o+osOa56ANSX+8aP7RX+9Xn3/CRtnGaX/hIm9aPqDDmPQDqK/wB6j+0l/vV56fET+tNPiJh/&#10;EKf1Bi5j0Qamv96gaipP3688/wCEiJ/ipP8AhIXPQmj6gw5j0X+0lX+I0f2oP72Pxrzn/hInHc0v&#10;/CRv3aj6gw5j0X+0wf4xSf2oAfvV51/wkT+tJ/wkTH+Kj6gw5j0c6oCPvfrR/aQPVq83/wCEgc/x&#10;D8KP7ekP8RNH1B9x8zZ6OdTQfxUf2omPv15v/bzg/eOfeg69L/ez+NP+z/MOY9H/ALWT+/R/ay/3&#10;xXm/9vSdzR/b0nY5p/2eHMej/wBrJ/fH50HV0P8AHn6GvNzrko74pDrch/iP60f2f5hzM9I/tZB/&#10;FSf20n96vNzrUo/iJpp1mU96f1Bdwuz0n+2UP8X50n9soD96vOBrMnc006vJ70/qCFzHpJ1pAPvU&#10;DWlP8Vebf2tIf4jSDVpP7xo+oLuF2eknWlx96k/tpf71ecHVZBxvNNOqyE/eNP6hHuHMeknW1H8f&#10;60n9uL/frzf+1ZP7zUHVZD1Zvz/+vR9Qj3Hdno/9tqTy35Uf22o6NXm41OTPDGnf2rIDjcaPqMe4&#10;uZnox1xQOXxSf26h6vXnLalIR1zR9vkHen9Rh3BSPRP7cQf8tKQ68n9+vO/7Qkz1o+3OTyaPqMO4&#10;czPQ/wC3kHR80h8QKDgtXnZvWz1NH2xiep/Gq+pQ7j5rnof/AAkEefvij/hIEPRga88+2NnvQb1+&#10;xIo+pQ7i5mehHxCo70h8Qp/erz37W7fxGj7S/wDeNH1On3DmbPQB4iQfx0jeIkH8Y/OvPvtTZ60v&#10;2pu+af1OmHMz0D/hIl/vUn/CRKO9cD9pf1NAun9SfrR9Tphdne/8JKg70h8SrnrXBfaiw5zSi4cj&#10;k0fU6YXO7PiNfWmHxKgPWuG+0uBmlE7U/qlMLs7Y+Jlz1NH/AAkoHIauJ+0H0pRO2Kr6rTBtnanx&#10;L/tCkPiTPeuK81qPOY+1H1WmJs7I+JcdTil/4SQD+KuM8xu5zSec31o+rUguzsv+Em560n/CTehr&#10;jxISelIXP0+lH1akGp2P/CSk9TTT4kPqK5AOR3zThLT+r0uw7nVnxIfWkPiQmuUL5o3+5o9hS7Ad&#10;UfETDvimf8JE397NcxvJPBJ+tBftT9hT7C1OlPiJjUTa+56Vz4bnqaaWOafsqa6Bqbj63J61Gdbk&#10;9SKxt5B60hbd1q1CC6Bqazaw5/iNRNqjn+Ims7rxSYyaq0VsgNA6m/qaYdQkY9cVT2+nWgAijQVi&#10;39ukz940hvpPUmqwYZo49aYyz9ukPU8Upu39aqY9wadmi4Fn7Y/rSG7b1qsTigEE80AWvtTe9H2t&#10;vWq+SeO1BAPWi4E/2hiOtH2k45zUA45oZgaA2JxckjqRSG4bsSfrUO6jcKdwXcnFw1IZ3PfFRdaP&#10;5UXD1JRO2OpNAmJNRjPajgH3pXCxKZjikMjZyKYCKO9FwJBMe9BlOeD+dRkGg9KVwJRIc0nmH/8A&#10;VUXQZpQ2Bx1p3AkLn1NBb3NR78+1L260rsY4sfWk3HPXimg0UXYh2cnqabkA96Wmk0ALu+tB6Uzd&#10;n1pd2aQC8il30hzSYB60WAcWP/66buPtSc4owTTCw4Me9GabtJGaNpIxS1C4Fj70ofJ6fnQB7UYo&#10;uMXP4UhooxmkAhYetJv4yM0hXByKRv0pgO34FJvz3ptAXIzQIeD7mnK3cUzkD605RgYpATK2etOV&#10;8g9scc1AuQwJ7U7dkk96NRku8560FznjpTAaUNzQA7P1oHPIprMc4pV4GKADJ/KlDblNNz+dAzjF&#10;ADhnFGcUgOB70Ed80g2F3c9KNxpuaQnFMAIBPvQTxikzTTkUgHZpRUYbJpwfFMBSDn2oxmlJyKAM&#10;UgGlTQNx44xSmlFACDNFKGBpSwHSgBMDvSFucAcetKRmlHAwOlADevWmMvpUmeeelIRnpTAYVIHN&#10;MPt1qRiSOKQAe+aNxkYTn6807aVGR+tPUZb/ABp1AEQQnnigx/SpgBn2pducUAQBPalVPlyaldOc&#10;jpQFwKAIhHSle3epFGelBGWoC4xIsde9PCbeKVRgilYc0EkbWyScng+oqJrAg/K4/GrQ5ApSB71n&#10;KEZbotTkin9hkbqy4qSOyQfeY/hVjJxSHNSqUexXO2KsKKpAA5GMms+aBonOOQTxitDtTQR0I59q&#10;JU1IFNozsM3GDU0NuF+ZgCasMQrdP1puRmpjSUXdjlUb2JVbjmnggCoAwJxzT9wHStrGY4jPfFBO&#10;31NNByeKUUCDOOaUEHmkwSecYoIBPtTEO3D0zSMOKaFxzTh0IoGG3jNJ/FkUc9KAKQCYz0P50N9O&#10;Kdt6CkbKHB5+lADAN3akK4/PFPGTjtzTiBg/nSAQrg0bKVDkc04DJoAbs9qRo+MjGakx6n8qB04A&#10;oAgCeuKZImeoyfarJUDnvTODQBW8v2oq1j6UUAYYvj2NL9uY96zc80NnHet9Bamj9tJPWlN8R0NZ&#10;oOR3pR9aQGh9vY96X7cT1NUPunrSZ9eaANH7cR0OaPt59TWf+GKTO009ANH7efWj7ew71nZLUoFA&#10;Gh/aDetL/aDHvWb39KcOnWmBojUGU880n9oMT6VnnnvQPagDQN82cE0fbSO9Z5OTmlyPehAXxfsD&#10;waU37nvWcBSkEe9PQDQ+3N0JzR9uINZ3P0pc0gLzagVBPTFZz6gzMST1qK8YrGB3NVCQQK5K0tbH&#10;RTVlcvG/IGc9O3rW5pUpih8xj+8bp7CuUq7barLBHsKhwOmTU0pQUryJrRnONoHVfbjzg49QO9Kb&#10;w4HOT6Vyr6vcN91gvsBV7S777RuSRgJgeh7iu2NSnKXKjgnQnCPMzbN82eTgUov29c1Tzk4HUdaC&#10;x9BXTyR7HMXP7QcGj7c/fpVINzRnNHIguXvtzDvmj7c3/wCqqIFL93pS5EFy6L1s5LYxWNqkjxTt&#10;IvzRv396uY5BP5UMoYEMAV9DWc6KmrG1Ko6crmKt6znHY+9acd+QqrngDim/2bbb8+Vg+oNMubfy&#10;xlT8vpWUKLp3udUq8ajSRO182OGoN+4Gd1Z4570e1VYZoC/YjO6l/tBh3zVAjFIODSGXjqLUG/c+&#10;lUc+tKOKYrF03zkc8Un2+Qd6p7snAoPPFAF3+0HPAODS/bpF/iFUGGB1pDyBQBeN83r+VL9vcDIN&#10;UelKGoYWLv2+Q98fSj7dIOh/Oqec0ZxQKxbN4/c0v25x0JqmSSOKATQMufa2Y9TR9tcDqaqcgZzS&#10;bs0AW/trn+I0C8cdzVTvQpJpgXftjepo+2sDnOapZNKD60tB6Fw3z037a9V6TOelGwiz9sc9TR9s&#10;cdzVbmhulFwLQvnI6mk+2Nn71VDyfSl496d0LUsi9fsc0v2x+/6VW4xx1oB55oGiz9qfGQTR9sf1&#10;quDRikDLP2xyOuKQ3j/3qr0mMUwsWPtT+ppRdN61XzxQQD1oAsfaW9aPtL+tVxkfSlWjYLk/2lx3&#10;pBdOaiJBFIB6daVxkwumB5/Sj7Q3cmoSaQnincm3UsfaXPf86Q3LVCATQRii4E32lsUC6c8ZNQDk&#10;0vTvTuMmFy4P3qVrlumc1AOeppABjmkMn+0N2NBunA6moRilODRdh0JftDnvR9ofuai4pASTRdkk&#10;/wBpYUG5Y1Dkj0o29807sol+0HPNL5x9cVD1NL3yemKVxEvnkfxUecx/iNQcHvThgUNsCTz2B5JN&#10;L57djioWOOabuBPeldisTidy3JJo8496jDignNO4WH+aT3xSiQ/3qi5FGSaAsTGRvU0gkPckVGCR&#10;Ru3cGmOxKJSTjNHmN65qHGDkUuTRdisSmU9KTzSeM4qLHPJpDgdDSuNIseYezYoMh/vZqEZNLyPe&#10;jUdh/mHJpQ5qInFIG9KBWJfN9zR5nHU1F3FK/XigLIk809qQztTVpMUDsS+ccdBSeYTUecUHigRI&#10;JM0BzmowM0ooGPLk+1IGIPU0hBI4pF6U0wSHFz6ml3EdyDTeuaB044HpSuFkO3e5o347mm0A5ouA&#10;8P7/AJ0m7B/wpuM0FcDincB2eetBbj/CkAzQQRSuIM/5NKGIPakOcUAZPPSlcB+d1AOPY0mAKQ5N&#10;K4xd5PvS7v8AIpo7/SkU469aq4DywFJnJ7UcGjAHSlcTAH2pS23/AOtQcbaRe/NFxilzjr+lABJ+&#10;8aaeTilz2pCHr9B+NBplKvWgBQRSk4HHFMNKOeKLgO9880ZJ6nNJjHSk3YoC444HrSAjPGaTOaTF&#10;AD8bqC+0U0GnAZFFxi7uKTsKTBz7UueKAFODzSZGaXqMUhUY60CHDp1paauKB1oGGTmlPLc0YoPJ&#10;zQIcPagNkc8Uwn2JpQvHTFAClc9DS7aRRijvSCwpwvvQCe1BxikoHYcPekPJo7UAUCsKDg4pd4Pt&#10;TehzSDHegBxIHek6nrQUBHWhQAcUAOByaXucU05BxS44pAJ0HvTgDgU3OKXJNFxj+PwpNwBpAaO9&#10;AC8UoNIeKQ5FAaji3zUE8U0enanAZFIBaCcU0HFBOaBi7qUnI4ptAGaYh1FJnHWgnNIBc80jNigG&#10;kbjmgBd1Lmm07IAphuFJu/KlzSZGaQCdTRjFOBzSNQMQcUhOKQmmZ5oAlBpSc1GDTxzQAUYA70u3&#10;1ppAHSgQ4cGg9KbmjdxQA8HNBpm7FKDuoGKGxS7sH60g680NywxQA89MUijnmkOSc0UAO6U3nNHS&#10;l6UCFHHFLSE88UuaACikJxRmgYZz0pcGkHWloEKDikJzQc0UAOxxSDFHI4pKAY7AzR8vTmkHWg8G&#10;kApAHIpeMUyigBSc03dQeKRuQcdaYXELbce9JnoaY7dPagNjvQMmDbqXtTFfjnpTs5/EUAL2zSZI&#10;pRwKQgmkIUHApVfHWk7UcNx3pMBd+TS9abgCg57UADHPA4NJgqeeaCOlOByeKAGnpTakZcjIpgGa&#10;QCEU5BxijaVNLmmAZx2zSoMcnOaMYNOzxQMTHNIRS85pQOeTRcBuad2pDwadkYoAZ05NOXrSY5p2&#10;RikAHrQDR1GKTac0CHcnpTcH1pc4FJmgYnU8dKVjzntSLgcGhqBCDk0wnmpB0qJuTTSAXOKcrBhm&#10;oQeTSg4PtTsBPnPTNABpqnuaXdnBHalYYo56Uo4zSA9aD7UhCgAjFGwA0AH1pc85oACe3akyc0m6&#10;lxmmMXGRQFzmjNKDmgBnQYNCg9qVhQPvYpAGeOnNLSFsHilySKdwFzmlHDc0i0jHJzSBjutI3AoJ&#10;GOaTAFADl4X3poBJz2pc5oJx0oAcMY96McU3ofel7UwADAxTqYDg5NKTxSAdSA5ppNL2+tAATTec&#10;0blBwWAPpS/Tn6UXB6EbjJqM8Gp2XI6c1WmkSL77BfanddQs3sPDEVIvIz3qukiyjKsDUobihaoL&#10;EwYqOMZpVYHmolOT7U8EZoYDyc005PSm5oJyKQ7DhnFKDimk4FG8UEjqUEU3POKXINIY4GjrTQSD&#10;z0pHPPFJjY7OTSkZHIpu7AGOtG5u9AhyHAxilHWo92acjZoBDicjikXijvSigAIJppGDTi2KaxyK&#10;LDHcUVFk0UWA5TgHkZpPwxSjrQelbsWwL1pw5NNApd2OlACkjNJnmgc80ooEL1FDUHpSbsigELnA&#10;oJBptKDj3oAUg9T+lA68UnJPX8KUAigB1IaME0BaBBnmkIIanEYFIB60DDOBS5NAweKSgQuSaUYo&#10;BpNpyKYFe9H7tSSMg4qAwOF3Y4xmpbhw0yr1ANW19Ox7VzuKnJs35nCKMvt0pUQyOFUZY9AKfcAx&#10;ykVPpksUNwXlbaNvB9+KwUVzWbsauVo8yVy9a6OoXM7bjjlPSm6hZLDbiS3GxkPIXrTzrUQLbQWU&#10;dWx1q5DNHdRbk5U9QRXoqNKacYnmOdWMlOewywuGmtUZxg9M+tTg0iqFGAMD0FOrpirKzOaTTk2k&#10;GcigDmgHFGaZIA806mihetAxcGkyaU80YAoAM1XvmAQL3zmp3YIMk9KzZpTK5b8qibsrGtNXd2NC&#10;8Uo54oBpAOa5rHbuLjmg8UYoAzRcAooopoVwHWg8GkyKUc0BYRjkUoFBA9aKBBR9KMAdKVaAuwzg&#10;UlG3BzRTGKKUcjNNJwKVThaQATnigDigHmjcKLjuKTgULyKQ88UoYLQA4DFIRikLgjNAOTQgClFN&#10;/ip1AWDODQTmkJoosKwopSKbmg8UMYq9aM80nNLxigQoIpaZjPU4+lAGD1JosA+g800Ek4oOR3p7&#10;DsL0FG6kzQRikhWHZGKQHJxSEHHFA4oAXGKWjNFAwozignFJ1pALuzxSEkUYxzQDmqCwmTRmnYzT&#10;cjPSgVrCc5p2CaDyBijkUFCZJ570ZzgUMPSjGR70E6ijNLSAUtF0MQ9KMUY5pwwKLgNNHrmnZHpS&#10;ZzxRcLCLjFODHpTBnNKc02K4pPrzSZHpQQcAmncAUrpDG5pc8UEZo29KLi1AbuuaXdjrRjikK54p&#10;XGOznpSDg0gBz1p2OtMYnfNBNIAR1FLxRcQKfxoJB7UDApwwaVwG7sdKXHGB0oOKXvii4DdtCjNK&#10;c/hQBk8cUwF7ignNJgg0HNK4AGwehp2QfWkViTjilJ55ouAmPmoJyaRuuRSr15pCFB4oXgc00sM0&#10;c0DH5xS9T7UzNLnigBcUgBxQGyKQtQA44xSc7cUgGadz04xQAnajNL0pDxzQAv6UpHHXNIM96KAF&#10;pCcUUh5FADycikpuDSg5piF3A9jSc/hRilA4pDFxkUZxSe2RSgUAB5FIOBkU6mjrSBjgc0hGaDSZ&#10;IppCHfjQPrQAGHvSYAPFAxaU8Dik7Up6CgAFLgUgBpc4oACM/Sk20p5pFOaQDgKTJFG7FJknrimA&#10;7JNFC8ig4pMBMZ60qrQKQnFCFYcCAPemsaKTqaYCg8Uu4igY70Y3UBYXdxShzSYpCppAOD5NBx3p&#10;q8mlwfWgAXkZFLSL8vBpeAc0D0Qc5pd2BSZzQG5oEPB9qQheuaQsaFAznPNIAI9DSdTT/wCVNBwa&#10;AF3flSl80mR6UcCkMXHFBIFNLUYzQA7PelB9aaPSloAfTVJB680hOKTNAEmSaKaT8tAO4cUwHUme&#10;aMGjoc0ALR0oxmk4zSGKBmjvQDijqaAEzSnJGKAcUpPHFACAil60mB+NKDgUCDbTaWjJHSgA5FIT&#10;zSknFM70BcRzx+NM3U8jIqJhzVWC48PT92OKhB/OnxnI560hXJfve1GMdKaOvNKSelAxSOBSE56U&#10;ZOKAaQC9aUHFNJ9KME9KBi4zSjigDilA4zQIUDAwOlFIOtLQMO9LjAzTd2elKSNuKAFVqTcTTVBp&#10;e9ADsDFFHtSY560AL9KUHmm0oGGoAeTkcUDikoHIoAUnJ4pKQnFJuNArjxSZ5puTRmgYpNGc9KQc&#10;0D16UCAk0h6U49KQUXAgfOaaBk81LIvHFRgZp3uMcrHIHapAcGohkHin7t1AEm4g0u7PWmA8e9Ow&#10;Mc1AhQfrS4560gbBpMZ5zzQApORgCjdj60m7Hrj2o3A8Y/GgQ4ZNKDg03OBSE5FCGPY5PHSmnrxQ&#10;elIOp+lADkPrSY54pOW9qXGKAHdOpzSngUwHHHandhSGheaOtJj3oPH1pgKQAKX61GCc807dRYBQ&#10;c0maMjdS9elAhCTQp5oINJQwFNAOKbmlJHpSGKOtL14pp6YHWlXjrTEJnFBHGaDSA5PoPegZEQc0&#10;c1MUyMioyhB6U7jFDcGlU8YpOMdKXGDRe4DxjFAOKTcMUBqQkL1peBTQdpzQcdetAMARmnA5pmfb&#10;FLmna4IXqaVTzTaKH2C4p+bFKST0ppNApAA5peRTd3NLuzQA/PFIOKQGlJHqKAHE4600sKGYHoaO&#10;COCM0IY7PHFISOM03OKUkYoDcfgdRSjrTQaN4qdQsGe9KD6VGWwKQPigWpIcdcUucg0zf68/SkBy&#10;fT0p2DYz33B2BJznvU0V0yjDcj2pLxeQ3HPFVt4Brgd4SdjrSUolw3oAOFOarNmUkn5j71GZFpBK&#10;AaUpuW7KjFR2JIMrKBzg8YrQOAelUIHDSrgg4NX2kBJroot8pjU3F6c07I9aiMinvTfMHY10epgW&#10;dwxQCD2quJgKPPz3pPyGTHmjgetQfaB0JpwuUGeeaE7AyXpwetLzVf7QD/Fml+1cUcwrFjJPApOg&#10;xUH2oDkmj7WpPLUrgWFP8qGYkc9ar/aV7Gmm6XPJouFi1ngUoOD7VVN0g/io+2Ip60rjsi370u6q&#10;ZvVx94Un21f972oCyLec0VUF4D0AFILvJPNO4i1v9qKq/aveii4GBj0pCKM4NBIIrcQL1pSM0gpQ&#10;eKPMLWDaQ3tilB5NJnt3pOnNADhnJpBxxQD3pcA8DOKQwHWk5JwKXqMEUY9xQCsJSilXj0owM9ea&#10;LgLnI4o5HOaRSAMGlyDTQgJxR3pcgD3pASRSGKowc0dqbyTjNLnHWgBQe9Nnk8uIkdTxTiw/CmTI&#10;Jk2njuKJXs7At9SguSynnOa08EKB3xVaC2EZyTlh09KdduUiJBx6kdawpxcIts0k1J2RBdurTDB5&#10;AwaiSNpCAqkt2FRkAZPf1rV0PBkmzzIMBRWMI+1nZvc1m/Zw5l0JbHSFQB5yGbP3RkgVpK6b/LDL&#10;kfwjtUGoXQtLdmPDngD+tZ2j28stwZ2yF/vHv9K9FNUpKnBHm61YupNm1kY44NFKCSeQOlIODXUc&#10;oYxQBmlJPWk3GgBcUYxQelA60ABNQXE/k/KOWNTFsAn2rLkcu7HNROXKjWnHmYrys5O4n6UzOelF&#10;Fc52JIXIo3UmaKTAcKWm0DFMaAtQDSAZNFC8heooOM0L1oXrS4zTuMN1ITmjFJSAdkYpNxo7Ugo3&#10;AUnjijJoHFJ3oCwvJoGaQgmlBx9aAYoPJopB1pd3NAWAfrS0jNnpSDrQDFJwfagcmhulC8GmAvSl&#10;U5ppNOyCOKAFpMc03OKcD6UAwBCnmnbgelNxjrRt6c0twQu7JwaXHFGefaigEJRSbdxwaVcKaAHA&#10;YoIJpu7NLQAoGDSFqUGm0gAnbShjQAT1oxjvTAX6daNx70gPGc0dTQMX71LTDSggUhC4NHSjdS0X&#10;FqJupMZNLuoA5poYHgULzzQRmlzzgUgEPSheD60Ngim5A6U+gh9FMBp3Q4NIoGyMYoDE9aDQMUCs&#10;LSAYoLAUBsigQZoxnmkyM0oPNMFqLzS9TTW6UBT6ikMdik5z6UEZ4oIJGKBPUXpSZxSAYpeaAQq9&#10;M0mNx64pRnGKTpQPcM44JJpTjFJxRQAqjJo6Gm85pc+tADh703J/Gl6Gk70ITFDGjdzQBxRwKYWs&#10;OopAc0tIYlIeTikBOc0oxnPemxCjHOO1KOtIvBPvQF5JpAJjJNGOM0Y204fdpjsNU07GKTFKTxSA&#10;THPHSl6HFIDzSjke9AWFBApQc008UoI9aBAeadjNN6nijkUAKTijtmk5NDZoC44U3HFAGKWgYAHp&#10;SlcHPahetBNAgzjpQVzyOtITzilzxQMNoHPelGKTOaTOKAHjkZpvSgknpQO/0oAUHNDCm45ooAAc&#10;n0+tOpAM0oxQKwvalDf5NMJNKCTQMcCSe1IeOtJzmjIpAHJxjpS7h2pARSbc96YDifxoIzSAYpwp&#10;XGAwDxSE80maAcjigQpajmkOaUGi+gCgZGaQc9KD8oxRRcGKQcc0oXFN5pVOSaGJC04NxSN04pAa&#10;QwpaaW5pdwzjvQKwuOM0A5oPTBozxincNxc0E56UlGKAsOo57U0ZzS9RQMM45z+FOpoHNOxxS2Ek&#10;JmjNBwTg0HI4PI9qB2AdeeaUDNR7sHpUitnrRqIXpQDk0hNCtimO44kY5pvU0EA80ZyMVIhxORig&#10;AgdaYcZxk0o4HWgB44oJzxTVyF560d6Yx2c9KdTRTck9KAJKQnFNyTQegoGOPSk4pc8UhHegQfjR&#10;nmkoBycUhjs80A5pMZpM0AO7UHmm9RmlBA9aAAUxxTqXgjpQJEB4pRndx0qRo8im7SPQ07jsKKX8&#10;aaVpQQB3o3EPBxS5pgbNKGApPQY5ulNDEHAoPPekJPSgLDgcnPNKx9DTNxBAHWl7e9MBQcUE5Hem&#10;5pTxyKQmODEDGMUH1poY55pevegYvI6UoOetNDEGjcaBIfk7qXmmhgKC4FAxxAIpFJxg0m/vQX4o&#10;uA7OKA3GOaaGzSF+1Abknamk4ppkH0pCwPegdiTdg0A81EZOaXeMdcUhEpPOKQ81Fu46g807eAOt&#10;FwHg4PehuKj8wLzQZhu6ilcCT60jR55HSo/OGetL9pwPalcBdhox+FMNyvXNNa4Vu9O4EoODzTt3&#10;c1X85QOtJ9pTuaLoRa696M1UNyvY0C6UHrSv2KsWifQGgE96rC9X1/Omter3P5UXsFi4DmjvVIXq&#10;AZBo+2r/AHqOYVi7nFJnkVS+3Keho+3KR1ouBezzgenekDY6g1S+2jHJ59qPt4C4JxRcdi8DmnYz&#10;Wd9vU96P7RGfvCgDRBA9aTcT7fWs7+0V/vc0HUQcZYUriNHORRuzWc2ornAak/tBf71O4rGnuFLu&#10;ANZX9orgnOKT+01AGW5ovcZqs2RTCwrLOqLn71B1JQMlqA3NZXxQWJrI/tNf71A1Vf71AGsG4680&#10;pcVjNqqj+KmHVgOd1K4G4ZAOhprSBuv6Vhtq64+9UZ1cH+Ki4zoVnCjFBnUj0rmzrIH8VMOtAn71&#10;FwbOlaYetNEwx1rmTrSj+KmHWx/fouSdP9oXPJxR9oU9DXLHXF/vUz+3Qf4h+BoTY15nWfaF9aBc&#10;qP4q5H+3hk/N+dJ/wkCn+IUh+h17Xa4+9TRdLng5NcgfEC/3qQ6+MffxQB2BuwO9BvRj7wrjT4hX&#10;/npn8aT/AISBf7w/OjUWh2f2xcZzSfbR61xjeIh13DNIfES4+8KNRanafbVBxkE0n29T3Arif+Ei&#10;Bz84z9aT/hIlx1pjTO3N+oON1Av1B6iuG/4SID+IE+1J/wAJEv8AeFIdzuv7QUc8Un9oKeQQK4b/&#10;AISIf3hQPEi9d3FAHdfbhjrSf2gOmcVwx8SLj7+KYfEa44kzQI7s6ioHXNN/tNc9SK4X/hJAR97H&#10;1qJ/EgP8QoHc7/8AtJT/ABU3+0lB+9Xnx8TAfxU3/hKF/v0AehjU1H8VIdUUc7uleet4oUdZB+dM&#10;PilD/wAtAfxoA7i+1QAKC3vVP+1Fx96uKu/EiyR/fGRz1rN/4StcY3VxVk1K50wfunojaoP71MOq&#10;gHO6vOW8VDd96lj8Q+aCd+ADWSi3ojRuyuz06z1ceWx4Bz1qU6uOu/nHNeYxeJREpG/PNNfxYP7/&#10;AOtd8FaKRxyd22emnWR/fpDrI/v15cfFqgff/Wo38XjH+sH51dibHqR1of36Y2uL/fryx/F46eYP&#10;zFQv4wUHmQfmKGO7R6wddXHDfnTf7fX+9Xk58YLj/WD86Y3jADnzB+dALU9a/t4E/exR/bw/v15E&#10;fGIzxIPzFMPjHJ/1g/MU1qFz17+3x/fzQfECgfeFeQHxiM8yD8xTT4xH/PUfnRoKx7B/wkAx97FM&#10;PiAZ+9XkB8Yg/wDLQH6Gmt4wJH+sH50rWBI9e/4SEHgtig+IFBzv/OvHT4x/6aD8xTT4wyeZB+Yo&#10;Hsex/wDCRj+9QfEQzjf+VeNHxj6yD8DSr4xAz+85+tFgsexf8JGM8OacPEY/vmvG/wDhMRn/AFg/&#10;MU4eMR/z0H4EUhnsX/CRj+/RXj//AAmA/wCen6iimKx7qKU4pgOKdmt7BYFOKXOT7U0nFG6gW47O&#10;O1GRSUdKegWFzS8+1NopIGuw/PpSYpAMc0uDTC/cVSDS7BSKwB5pdwpAGO1BXB5pM80E5NAA3ApO&#10;aDyMUtA0DDFKCemKaDhqcz9qYmBBzij7vPWjNIX4z0HvUhuO7ZqG7x9n5/i6VJG6OeGBPpVe+YjY&#10;vtms6kkosuC94q7eOe9OR2jbcrMjdMrTc5A9qVAZCPU8Vwp9jqLdorX17EsxZxnJyeK6FcKAANq9&#10;lHaqWn6atmN7HMmMcdBV0DjFexQg4R97c8ivNTlaOyAcmjbRgigHHrXScwE8UA4pTjrTcE9KQCmg&#10;HGc8Cgr8p9aqX0zBlQHGACaTaSuXCLk7C3F2MFUyfU9qp4A6UgxmlNcrk5HbGKirIKTcc8UcjvQA&#10;DUlIUcc45pM0pzjFAFMA5oGc+lFFMQuQKSkpScCgYuMUDjmkBzSijcAI70D6UY3UA84oYATmkp5I&#10;FN6c0XGGOcUdKCeaMcUIm4fjSUnWlo2AUdaQjmgdeuKUEHgGmMTGenWlxQRSdKAuL0pelN+tOJyK&#10;QCEd6UdKTPPNKDmkAEZFGcUue1JjcOKaAXNDc4oPFLt4zRYLXF5wKUe9MGc0oNOwA1KvNBIoIGKA&#10;F49aQnFNGBTutIAGaM4NAXmjHPNIBd4oPJpuKUDFPQAOAeM0Diig8CkAuMUhPbFJupQc07ALjigZ&#10;IpCffNB/SkAUu4ZpB19aQfepiuPJozSYoHHWgYuADzz9KQYB4pM+tKuCaQAc5waD0560MQTSA+xo&#10;AcORQeOlNzQCewoANuaXGfrSMxxyMU7I2+tO7C43FOxxTRk0A80WBDiMikHB5pQ3rxTTz0NAxxb0&#10;zmjce9IvPSkYHpmjQV7Ds8UinJpoJ7U8ADnvQF7jg2O1NbmgnBpc0hgpzRSDnkUc57CgQ5eeaQg5&#10;oB54ozjrke9AByTzx9acQMUzI7HNAb1oFceBkUGmbsHqKUsO5FA7julGc00HPQ5pdwHXIoYC5Hbi&#10;jNNBBOTRwDkGgNxSDnrxQDijcCKMpTuFheopp+U0bh2IoyM9aQD+2aQHjIpMgjigcDmgBQxajmkb&#10;APUCk6HORQIfu2npmkxz/hSEr60A47igLDsnp2pRgCmZB6mgFR/FQBIKaetIWHrRuHrSTGOHHPak&#10;zjnNJuGOopu8Z6ii6AlDAjINGc0wMCeoAo3j1FO4WY/vmjj8aYJB60FxuxnNK4D80majLgdxS7x6&#10;igCQnAoHXmo96+tDMv8AeFO/QS0JOT3FJjPBpgdV70eYoPUUrjsP5A9qWmGRSOtL5i+tPmGO5pe1&#10;M8xfUUGVR3pXQrEgNIajMy+tN89fWk2BNjNHHSohKv8AeFHnL6ii4WJRQTUZlXHBpDMoH3qVx7ku&#10;c0uR2BqEXCjvSfagD1pt3CxPmkPtUX2lT3FJ56+tK4WJlb1pST7VX+0rnrQLhSeuKdxWLGaBkciq&#10;xnU96cLhezUXBE4znmnbqrG6X1pRdKO9K9xk7EUA4HPWoDdqe9M+0r3NMRcLZpvOarC7UfxUv2xf&#10;WlcNy0CaXFU/tq+tKb1ccmgZbOQeMUhYAe9UxeKe9H2xc9aLgW934U4OCODVI3ag4LA0fbE9cU7o&#10;EXtwNICao/a1HRqPty92pXCxeGSeelLuHSqH28YxmkOoKOSaLisaAx1NAKg96zv7RU96T+0B60XC&#10;xpZo3Y7VnHUBjJNINQU96Li0NHdke9G7HvWadRUHrSHU1B4ai4zVBOOtLmsj+00/vc0f2mPWlcrQ&#10;1y3FAcAVkf2ovrSf2qvrRcRsFxilDcVjf2mrd6P7UAP3s0XEbBfmjzB0zWJ/afJ5pDqmOhz9aYzb&#10;MgPQ0m8Vif2sKT+1h3bFF+gLubvmDHXFN3jPXNYZ1ZezA0HV1x1ApXaA3vNGeKPOrnTrKj+Ok/tp&#10;efnpXHY6HzgeScCk+0KOjVzZ1kY+9+dMbWgO4NAHUfal9RTDcoDkHmuWOt47imf24M8mgVzqmul7&#10;nikNyoOQwxXJtro/vAVG2vjP3gaLiOv+1qe9Ibpf71cedfH97FRtr4H8eaepWi3O1F4o/io+2rnO&#10;6uKPiEAfeH500+IR/eH50riO2a/XOd1H9oKB94Vw58RKeC1N/wCEhUHG6kM7j7eg53c0DUAT96uG&#10;PiFf71B8RqBw1FmSdz/aC+tIdQXHJ/KuG/4SMetNbxIP72Mepo1HdndHUlHekOpLjrXBjxKAThxS&#10;HxMP74FHQEd6NTX1oOqL/ergD4lHXeKQ+JkzjeKQHoA1Nezc0h1JP73NefP4kwfvUg8Tg/xUWHY9&#10;B/tMD+Lig6mv96vPD4pUdWpp8UjP3807CPQ/7UUd80n9qqT94CvOz4o9GpjeJ167uaYHo51VB/FS&#10;DVVH8Wa82PilezGj/hKQD97ikB6QdWU98UyTV1/vV5ufFi5+9imt4qA/jFA7npH9sD+9mmtrSjuK&#10;81bxWv8AfqFvFYHRx+dJ6CuemHWQe+KYdaA/jrzRvFeR98fnUDeKh/foB3PTjrY7tmmnXF6bsV5e&#10;/isD+OoT4tH9+nYVj1I66AfvZpDry4+9XlL+Lx/fqJvF4H8f60JD2PWDr6/3uab/AMJCo/izXkj+&#10;Lx/fpn/CYDP38UnYNT1w+IhnrTD4gB/iFeRnxgP79Rt4xA58wUDPXzr4H8QxSHxCP7wrx4+MgRzJ&#10;imnxiB/y1H4mmthansQ8RBR97JpP+EkHc144fGYPAlA+hFMfxkF6y5osgseyN4jUj735U3/hIweS&#10;/NeNnxmvaUfnTT4yH/PT9aQWPZT4kX++Pzpp8SL/AH1/OvGT4zHaT9f/AK9J/wAJkAOZMfj/APXo&#10;3Hqezf8ACSqeN4/OlPiMAffFeLHxqo6y5/H/AOvSHxqrDiSlYR7MfEgzy4zTW8TAfx4rxlvGqgkl&#10;yPxH+NRnxuhHEn5kf40yj2dvE47PmkbxQmB+8A+prxJvHIU8OPzpv/CcrnlwPx/+vTFY9rPidWP+&#10;sH4GmnxQqn7+frivEW8cru5lH/fX/wBemnxyg5879f8A69A7Ht3/AAlSk/fH50h8Vr/f5rw8+OwO&#10;koPsT/8AXqP/AITkE58zBpLsJo9zPipT/Hj8aZJ4rUcbx+Brw1vHigf6zH+frULeO1x/rgee5/8A&#10;r0EnuTeK1/vioz4rBJ+cfnXhr+PlA/1oH0P/ANeoj4+X/nt+v/16LFI9yfxWP7/61C3iof3x+deG&#10;yePF7TD/AL6/+vUL+Phj/XZ/H/69AWPc28WD+/UTeLP9sD6mvC38eqf+WtQP4+Xp5uPx/wDr0wsz&#10;3c+Lh18wfgajbxeD/wAtPzP/ANevBG8eqAcyk/j/APXqJ/HygcSn8D/9ehjt3Pe28YKOsg/A0w+M&#10;EB5k/WvAW8fL3kP4n/69Rn4hYGPMH51IrI9/bxinaQfnTP8AhMhg/vB+Jr59PxByf9YD+P8A9eo2&#10;+IWP48fj/wDXpjsfQf8AwmQxxIo/Gk/4TMY5lH/fX/16+ev+FgnH+s/X/wCvTD8QWB+/+v8A9ehs&#10;R9Cv4zXvKPzpp8aKOko/P/69fPbfEAkff/X/AOvTD8QG/wCen6//AF6B2PoQ+M1PWYY/3v8A69Nb&#10;xqpOPNGPqK+em+IJ/wCen6//AF6b/wAJ+c5Dn8//AK9K4mfQp8ZAdJR+dN/4TRc/6zP0Ir56/wCE&#10;/f8Avn8//r0n/CfOed5A+v8A9encLWPoceM1/wCen5kUh8ZqRjzO/qK+e18et2kJ/H/69KfHj4++&#10;R+P/ANekNH0GPGanjfn8RTH8ZhT9/H418+/8J42eZD+f/wBeh/HTE5Eh/OgZ783jUE/6zA+oqJ/G&#10;q5yJMD3Ir5/fx4+f9Yfz/wDr1BJ46f8A56Ej6/8A16BWPoBvGo7yj8xUR8bKOkg/EivnuTxzIejn&#10;8/8A69QP44k/56N+Z/xp77jPohvHOW/1gH4//Xph8dKAf3wB/wB7/wCvXzq3jqY/8tDj6n/Goz45&#10;kzy/6n/GlcTVz6Ibx2DyZh9C3/16pXHjBMFklHPJ5rwB/G8jn/WY/E/41E3jSXtIT+NTJKSsxq8W&#10;e7jxt5j7fMwO5PFXD45WNQolGAPUV88f8JjIcjew/Go38YTE8ynjpyf8aiEFAqUuY+hG8eAceb+o&#10;qFvHq5/1v6//AF6+e28XS9pCT9T/AI0w+LJv75/M/wCNa3RNj6Bfx8veXP1P/wBeq7ePgD/rQPof&#10;/r14C3iqZj98/mf8aYfE8ndz+JouKx75J4/X/nt+v/16rn4gL/z1yfr/APXrwZvEsmfvj86ibxHI&#10;x+/+tK6HY96b4g/9NP1/+vUbfEHB/wBYPz/+vXg58QPjhz+dNOvSDox/E0rlWPdj8Q8D/Wfkf/r0&#10;w/EE9fNI+p/+vXhX9uyd3J/GlGuOT94j8aLise5n4g/9Nc/j/wDXo/4T8n+P9f8A69eHjWXP8ZP1&#10;Jp41iTHDZ/Gi6Ee1nx8T/wAtCPx/+vSHx6w580/gf/r14uuru3Umj+1XHRjRzDseyt49J/5aH8//&#10;AK9N/wCE7btI35//AF68cOpydj+tOXVXHencVrHr58dtnBkJ/H/69Kvjlifvkfj/APXryFdUcdCc&#10;U7+1X9aV0Fr6nsC+OSD/AKwn6n/69PXxwxP38fj/APXrx5dUfPWpk1R/U07hY9g/4Tdv+eh/M/40&#10;V5J/acnrRRcND9RCQKUHK+1Yn9qjHWhdVzwXFa3YttzaPFKpxWL/AGrgn5qT+2Qp5ei4G2X9aQMG&#10;61jNrKsB89MbVx/e4ouDN7eOh6Um4Z65rDXVl9c04ark8HFO4rG2DzQZB9Kx/wC1cD71NGqhucii&#10;5TNrePXNOVhWIdSA/iA+lA1THRqVxG0XAoVh1zmsb+089SD+NN/tXHcCi4I2i9Lux3rE/tUHq1K2&#10;rYGQwNO4G2HB+tG8YwetYn9rf7QFH9rH+8KLhc29+09eKr3s2FVQQMmssar0Jbiqt7rKkqAQSuTW&#10;NV2iyoWcjWtpQkqkY2g8mpLu4SSTIYEYrFg1Rfs7kEZNVP7VXP3h6YrmbcY27nQrOXob3mL65pY5&#10;xEyt3BBrAOqj1AoGrYJIYVnexTR6Jb6jBdLuWQBu6nrT3vIY/vSKPfNecf2r3LDJqSC6luMiNN/r&#10;gYr0Y4qcvdUbs4HhIrVysj0aKeOXlHVs+9L5oPU1w2nvcw3SNsaJAcsSeore/tTHA5FelRjOpG8o&#10;2OKrGMH7srm55gx1zQHFYZ1T1OKT+1QRgNXR7CRjdG6XB4z1rKuZc3D+xqudTxzurMvtR2zZ3cHv&#10;XPXpSjHmN6MlzWNfzBR5q+tc/wD2qB/FR/a6jvmvPO06EOG6Gjeo6mueOr4/ixR/a+R94fjSHodE&#10;JVz1o8wDowrnP7YA6kU5dYyfvAUwOhEg7nFBkXHWue/tbB+8KP7XGeoouI6BZF9aUyr3Nc8dXG7G&#10;RSHWAO4p3A6HzkHel85T0Nc6dW/2hSf2qP7wov2A6TzB60nmqOprnf7YGPv0DVxj72aQ9DojMp70&#10;eavrXOHVwO4oGrj+8KAOj81PWkMoHIYVzo1cZ5YUjavnuKYjo/OGPvCjz19a5saxj+IUjaz7gUMR&#10;0nnjP+NOEqntiuZGrDu4o/tcDo9Fx6HTGdR3o88etc0dX4zuFI2r8D5h+FK4HStOpHX8aT7Qo/ir&#10;mv7Yx/Fml/tgHuKLjsdIbhSOuacsy+uK5j+2Af4h+dL/AGwAPvZpiOmM6j+KkFwqj71c1/bGOpFH&#10;9sg9xSA6f7QrdSKXz17MM1zH9sYP3hSHWA3BbFVqGx1H2gev5UnnqOprmBq4BxvpP7ZGfvZ/Cldh&#10;odQLhD3oFwmetcwNZH94Uf2wBzkfnRcDqPtCDvSG4U/xCuY/tkH+IU3+2Bn7woEdSLhf71L9oX1r&#10;lRrIB6/mKP7a9xQM6g3SnvR9oX+9XMDWQRnIH1pP7aGeSKYWOpE6f3qDcL61yv8AbIB+8DSHWs96&#10;QHVfaV7Gl+1KOTXInXMdT+dNOvL/AHlFF2K6Ov8AtinuBSi7XPUGuOOvqTwwI9qQ68B3/SmCep2X&#10;2xT3A+lH2pfWuOXXgT96nrrgP8VDYzrvti9M4pPti/3q5M60D/FTTrQI64+tIDrheL7H60G7U9xX&#10;I/24DxkUHWwDjNMDrftSY+8KT7ao7jFckNZB/ipDrKjq1IEjr/tif3qb9uUHrXI/24o/jBpDrgI4&#10;IP0pDsdj9uUjqDTTfAnAIFcgNZC855NB11V6n9KYjsDeL2IFH21cferjzrq45YfkaT+3F7OKYHYm&#10;9UDrTTfD1FceddHdhQdcGPvikB2C3wA680fbBjk1xv8Abq92Bo/t9QeDQD1Ox+3qOM04Xy4+9XGf&#10;2+p/iFL/AG+uPvflQOx2I1AA4zxQ1+P7wrjf7fH96k/t4f3qQHZfb1zw1L9vUDqDXFNryg/eFIfE&#10;C/3hTuI7X7ep6kUDUV9RiuJPiBD/ABil/t1D/Fn8KBHaNqCnoQKX7cuOorijrq9M8Uh19QM78UDO&#10;2/tBQOcUDUFPXFcR/b4PR8/gaQ+IAP4v0NAjt/7TUHsKT+0ge9cOPEAz97+dB8RKP4z+NIaO4/tF&#10;R6UDU1B4xXD/APCRL3cH8KQeIkB+/wDpQB3P9qD2pP7SGOcVwx8Rp/fBo/4SJeu8UCXkdydSX1x9&#10;Kb/aYHQ5+tcP/wAJGp6MD9DSf8JEB/F+fNA0u53LaoO+Me1H9or7H8a4M+IRnAbjrSf8JGB/FQB3&#10;h1Nc8YH40HVAO4rgz4jXH3qT/hI1/v8A6GgDvRqo9RSnVAR2rgP+EiGeG/nTT4jHdsD3FAHfnUxj&#10;tR/ao9q4H/hJFx98flSf8JMo/jFMR3/9q89RSHVc9xXAN4mUj/WCmf8ACSq3AbJpWKPQv7VA7ikO&#10;r4btXno8SAHlsD6UN4nUHIb9DTJZ6ENVz3FINWwTnFeeHxOO7Z/A0g8ToRw2PwNAz0P+1wTgkUf2&#10;oO7D8K86/wCEmAP3/wBDQPE6/wB/FISPRP7VGfvZ+tJ/a+D1Fedt4nUfxj8jTf8AhKF/v/lQN3PR&#10;TrOfSl/tbjqK85/4SkYxu/Q0n/CVK3Bf+lPYR6MdYHqKb/a49RXnQ8Ujn5zgetNPikA8vj86Vx2P&#10;RzrA/vY+lKNYH978680/4SkH+M/rSHxSv98/rSGelHWQO4o/tnjgivMz4qX+/j8DSDxWoP3/ANDQ&#10;Jnph1nHemnWB6/pXmjeK+2+kHisf3/0/+tTv2Gemf2z7ij+2fcCvMT4s5+/+lI3iwf38fgaW4WPT&#10;jrWP4hTG10D+ICvMW8VjH3/0qBvFoH8efzoFZo9THiAf3hSf26CfvCvKG8Wj++R+dN/4S4d5DTA9&#10;Z/tzHRhSnXeOTXkw8WBv4z+P/wCqnDxbj+MflU9RHq39uAdxQddB/iFeU/8ACW5H+s/LNMHi/Jxv&#10;P61Q35HrH9uD1FJ/bg9RXlB8X8ffP5Uw+L/9s/lTA9aOugd6Q66AOteSnxcuOX/T/wCtTX8XDHD/&#10;AKf/AFqm9gPWzry45NMOvrnqBXkg8XjP3/yGP6Uh8XjODITRe4z13+3lx979DTT4gA/i/SvIv+Ev&#10;BHDn8f8A9VNPi/BzvP50E2PXT4hH979KQ+IgD94H8DXkJ8Yjn95n6mmf8JipHLY+n/6qLhbsew/8&#10;JFj+IflTf+EkB7/pXjh8YgHiQ0n/AAmIP8ZNFh2sex/8JFwPm5+lI3iMDqwFeNN4xHdyPr/+qmnx&#10;iufv/p/9anawtz2QeJhnhv0pD4lH94V4yfGY/v8AH+fakPjMf3x+X/1qQWZ7KfEobqwNJ/wka9jz&#10;7V4ufGgyfnH+fwpv/CZjPLjH0x/Sgo9nPiVV+8cD3o/4SVOoYH6E14qfGiZ++fz/APrUn/Car/f/&#10;AFpuwrXPaj4nB6Nj8zSf8JQB/H+hrxVvGg/vfr/9aoz43A6t/n8qNxNHth8UY/j/AENN/wCEoA/i&#10;BHuDXiR8cKRnf/n8qjbxyo/j/wA/lS2HY9v/AOEpBP3h+RpD4pA6vXh58cK38ef8/So28aqP4sf5&#10;+lAHuR8VjP3v0NNPirH8deHHxyMffH+fwpp8cA/8tB+P/wCqlsCPcj4rwPvA0w+LF9QPpmvDT45A&#10;ON4x/n2preOVH8f+fyppjaPcv+ErAP3v501vFoz979TXhTeOgB9/P+fpTT46Ufx9ef8APFAWPc28&#10;WgHr/Omnxb3DD9a8LPjpT1k5/wA+1Rnx4ucb8/5+lA7HvDeLgBnI/Wmf8JgD0IH514QfHYB+/wD5&#10;/KmHx4qnIk6/59KNOpNmj3hvF4H8Q/I1E3i8H+LH4GvB38dDOfMz+P8A9aoz49Hd/wDP5Ug3PeH8&#10;Xf7f6Go28XDHL5/OvBn8eDP3/wDP5VE3j4f3/wDP5UDPeG8XjP3h+OaifxeB3H614K/jzn7/APn8&#10;qgfx6P7/AOn/ANamFj3tvGI9R+tRP4xA6OM/Q14I3j7H/LT/AD+VV38eDORJk/X/AOtQFj35vGeR&#10;9/8AQ1E3jMAYDbvqDXgB8enP3j/n8Khfx4c8tx7nH9KQ7H0EfGgPBIH51GfGqjow/WvntvHeejY+&#10;hz/So28dns/5/wD6qQWPoVvGvPDY+maa/jXd1kP5mvng+PmAyH/X/wCtTD47Y/x/rTvYVj6H/wCE&#10;0A/jP5mkPjZcfex+Jr53Pjtzxv8A1FMbx24/i/Wi4z6I/wCE2wfvcfjTT43Bz84H5186f8Jy558z&#10;8Mj/AApp8dP2b9RSuhW6n0U3jZf74ph8bj+8BXzqfHDn+P8AMimt43f++P0ouHqfRLeOAOsg/I00&#10;+Ol/vg/nXzqfG0nZ/wBRTT42k7vn8RRcGj6KbxyM53/hk1GfHgXqw/M187HxtJ/f/Wo28aSH+P8A&#10;WkCPox/Ha44cD86ibx3jjfke+a+df+E1ccbv1FMfxpL/AHv1H+FO4z6K/wCE8Az8w/Amoz49Xpu4&#10;+pr51/4TSXP3v1/+tUZ8YyE/e/UUrhbQ+im8fDpu/U00+Ph03fmTXzsfF0h/j/X/AOtTD4ul/vZ/&#10;H/61F0NI+iD4+APDA/iaY/xAJPDbfxNfOreLpf7xH40h8WSkff8AzP8A9am2TY+hj8QR0Lj8c1E3&#10;xABPDqPoTXz23iqVv4wPxz/Soz4nl7vn6YFK4WPoNviB6uMfU1C/xBB43fzrwFvE0hH3iPoRTG8R&#10;SjkSH9KLjse9v8Qh/f8A1NQH4ggn7/6mvBz4hlP/AC0z9cU069KR98D8BRdDse5yfEH/AG8f8CNQ&#10;N8Q/Vyf+BGvEDr0o/wCWv5cVGddkb/lox/GjmCx7a3xDyfvH8zUL/EH1Yj8TXiray56uf0ph1g/3&#10;j+dS2Ox7S3xDJGAwP1Jph+IT57fnXjB1dj3/AFzTDqh/vfyo5kOx7M/xDduuPxY0w/EJsdR+Brxz&#10;+1WHQkUn9qSH+LNLmQuU9h/4WFIT1XH+8aafiBJnIYL/AMCryD+02PemtqL/AN6i4rHsB+IDjrJn&#10;/gZpjfEB88tn6sTXkX9osf4jSHUGJ4Y/nRzDset/8J857r+dI3j+QA8jP1ryQag/94/nR/aDeppu&#10;QWPWf+E+k4O4D6MaG8fSH+PP1Y15P/aD46006i470udC5bnqj+PZezAfjUbeP5R/H/48f8a8uN+x&#10;74qM3zetHMOx6e/j2Y/x/wDj2agPj6bP3/1rzb7ax6k003TUuYLHpDePJj/H+p/xph8dTH+P9T/j&#10;XnP2ls0n2h/XFHOOx6G3jif+/wDrUbeOJj1bn2OK8/Nw4/iIpPOc/wAWfrS5wsegDxrL1DYP+8aY&#10;3jac/wAf/jxrg/PbFNMxNHOFjuj4zmP8f/jx/wAaa3jCY9XP4sa4bzj7ijzW9fzo5wsdq3i6Y/x/&#10;qf8AGoz4rmP8efxNceJTmmmU560uYaidc3ief+8Pzph8TzH+L9a5RpCO5pA5Pc0+cLHUHxLIep/W&#10;o28ROf4vyrnA2O5NGQegpc4rHQf2/J/epp8QPnr+tYBO33o3ewpc5SRutrsh6N+ppp1t/X9axAxP&#10;oKDkUcwWNr+2nPfH40n9sv61i5+tKDS57hY2DrLnuaT+139c1kFqTJo5mHKa7au574pBq8metZOT&#10;RmjnYWNb+2JOeaUavIB1zWPn60ufc0uZisbH9syf/qp39sOe5rFyaQs1HMx2No6u/rR/a7gdTWLu&#10;o3Z71XMK1jXOqux6006m/rWVvoLH1qedhoaJ1Jyaa1+571Qye9FDkxlxr1zTftbVWxxRU8zAsG6a&#10;j7Wx6HFV8UEYouwJjct6k0huSaio25o5mFiT7Qe1Bnb1NM2YFIVNF2MeJiw6mk80565puzn2o2Ur&#10;sQ4yfjSb89qAnpS7DRqGgmc07dgdTRtwKUITSuAAk96cPxpwTgU8JxTEIo9zUo470qx5qVYsCi7E&#10;MUGpFBNSImO1TLGMdKq4yHaQKUIferIhqRYM0wsVQlPEZq4tv7VKltke1NDKKxmplhNX0tfYVYjt&#10;h6CqEZ4gaitgWo9KKBH26fEwbjfQfEgHVq8WbxkOu/H6/wBKb/wmY7Pn8P8A61biPaj4pXH3/wBK&#10;hfxSB/Fn868Ybxp/tf5/Koz41XHLj/P4UxXPaD4nz0f+dMPijHV68Uk8aA9JPy//AFUL4zXvJz9a&#10;Yrnto8UAj74NSL4m9GH5f/WrxAeNVH/LQ/galXxsBj96f1pAe3jxLjGXH5VJ/wAJKox89eIjxqrY&#10;HmZ780//AITRezD8v/rUDPbT4mBIw/6Gk/4SZf736GvFP+E14+9z/n2o/wCE2HHzY+v/AOqgaPaf&#10;+ElX1/nR/wAJKv8AeH4V4s3jUAffH8/6VGPGiA580fgP/rUC2PbD4mUfx/pQvicdnz9K8VXxog6S&#10;Ej/PtQfGgJ4egLHtn/CUdi2PrTT4mXcBuzXiv/CZFT9/8qVvG3cN+dAHsV14tVMqjYb8aonxQDnL&#10;kn868am8Xs0hOc5P+e1A8WOBnIH6f0rhnzSex1RUYo9mTxSQNvmYH0NIfE6/3v0NeKv422ttJ5+o&#10;pjeN1HG//P5Vm77M10se2N4nXrv/AENIPE4P8Z/KvE/+E1Trv5/z7Uf8Jtj+L8//ANVIVrntn/CT&#10;qzYL8ngAV0mieK0OngBxuU4bJ7183/8ACZgDIcD8BTT43CsCJO38NdmGr/VqntLX6GVal7WHLex9&#10;M3XjWKzGXfnqFAOTWS/xIlEgYIAvYMSSa8M0/wAQrexM7XG3BwRjP41IdUkST/j4Tb2YccV61Stj&#10;a6U6UbRfpc4Y08PTbjN3aPom28WrdQCUMAD1we9K/iqJODKM+ma8IPjaLS7DHmDag4OOprI/4WFE&#10;7kmXLk8DH/1q7q2LeHjGMvitqc0KCqNuOx9HjxMCPlYEHuKhvfESywMocZXmvBrLx+DYyMkuSnTj&#10;H9KrReNppj8kpy3JOcUVMVGcElFvmQlQcZN3tY9o/wCEpHTf04o/4ScA/frxifxXJbqC7ggnrnNQ&#10;N42HXcK8WUZQdpKx23UtUe3t4pDfx/zo/wCEoH9/9DXh/wDwm3+1+v8A9anN41x/F/n8qkpHtv8A&#10;wlC4+/8ApTf+EnGeH/Q14j/wmwzy/H+fakPjlFyTJ9P84oC1z3I+KARw/wChoHicAfeP614YPHSk&#10;/wCt/wA/lTh45XtJu/H/AOtSHoe4jxSvdjn8aQ+J1HO/9DXh58crj72P8/SkPjlez5/z9KCT3AeK&#10;R/f/AEoHicE/frxD/hNxjO7H1I/wpg8cZP3h+lArM9xbxQF53/lTR4qBPD/mK8Q/4TcH+Mfh/wDq&#10;ph8bDP3x/n8Kdx2PdP8AhJ8j79Ivigbj8/6GvD18cD++P8/hSHxwo/5aD/P4UBY9wPilR/H+hoHi&#10;oD+L9DXhp8cL/wA9B+f/ANageOVP8f6//WpBY9xPiheu/wDQ03/hKVz9/wDQ14c3jcZ+/gf59qB4&#10;3X+/n/P0qhWPcj4qUfx/oaT/AISpT/H+hrw3/hNwDw3+fyo/4TkDq/8An8qkqx7n/wAJSCCN/wCh&#10;obxSMD5/0rwz/hOR/f8A8/lSHx0B1Y/5/CgNj3H/AISwD+P9KU+Kww5bPtivCz46X+8f8/hSHxuC&#10;PvZ/z9KAPcx4oXPBxSjxRzw272zivCR45G7rj68/0pw8crnBcfl/9ancSR7mfE+O5H1OaP8AhKgP&#10;468Mbx0mPlcZ+n/1qiPjvB++PwoGe8f8JUGPElIfFIz9+vC18c5/5aZ/GmN45wcl/wCv9KYj3c+L&#10;B13kUn/CV8cOc+5NeEHx0CM7ufpj+lKPHQ/vj9DRcLHuo8UjOS+fqTQfFQyBuA/OvCf+E7H9/wDk&#10;KT/hOwGB38fUUrh5Hu//AAlQ6b+R7GkbxVx9/wDSvCT49UEnf/n8qafHgb+P/P5UXCyPdx4pB/j5&#10;9/8A9VH/AAlI7uPyrwf/AIToD+PH4/8A1qaPHiscGTP0/wD1UwPe/wDhKwej/pTD4sA/j/Q14T/w&#10;niA8Ocf59qRvHa/3yT/n2pJhynuzeKx/f/Soz4uXH3s/hj+leEt47wPv/wCfyqB/HfP38fjT3Ej3&#10;lvFin+Mj8f8A61M/4SxR1c/rXgn/AAnY5zIMfX/61Mbx+CMb+Pr/APWouOx74fFo/vH/AD+FKvi0&#10;EZ8wj/P0rwBvHwxgv+tC+PQRjzP1/wDrUbCPoEeLFPHmfn/+qnL4tUH7wP4f/WrwBfHQH8Wf8/Sp&#10;F8fY74/z9KQz30eLAf4sf8B/+tQ3iwdnx+FeDf8ACe5H3/8AP5VE3jvn/Wf5/KgLHvg8Wgj7/wCl&#10;J/wlf+3z9K8DPj0D+PH+fpSHx4P+en+fypiaPfP+Et9ZP0pp8XBej/kMf0rwP/hPd38RP+fpS/8A&#10;CcjH3j/n8KLjSse9nxcCB8x9e9IPFikEBvzFeCf8J5gj5+2P88Uh8fH+/wD5/KkFj3s+LF4Ib26f&#10;/WpT4sGPvZ/D/wCtXgA8edt+f8/Sj/hOmP8AHj/P0p3CyR78PFuDy2B9f/rUh8XBx9/A/GvAT47I&#10;/jJ/KhfHJwct/n8qQJHvY8WKT978x/8AWpD4tGcb8fQV4E3jtgMBs/T/APVTf+E7OfvEfX/9VMLa&#10;nv58XKp/1h/WkPi/HSQ/ma8BPjvJ+/8Ar/8AWo/4Tr/bz+P/ANai40j33/hLRjJkP603/hLgD/rD&#10;+teBHxyx6N+v/wBak/4Tlj/F+opXCx78PGOD/rD+tDeMdwxvz9a+fT45cHIb9f8A61H/AAnTnq36&#10;/wD1qLiPoD/hLeOWA+gpp8X7ed/86+fz44fPDfr/APWpp8cSf3v1FIaPoH/hMFPVv8/lSHxeo6Nj&#10;/P0r5+/4TiQdG59yKD44lI5I/SqEfQH/AAmAz98fl/8AWph8Wjrvz+H/ANavAv8AhNnx97+QpjeO&#10;JOm7j6ii47WPoA+Lwv8AFj/P0pp8Wr13nP8An2rwD/hNpD/H+ZFNbxxIP4h+lK4Hv/8Awly5/wBY&#10;f8/hQPGKrzvJ/wA/Svn3/hNn/vD8MUh8ayHo36ilck+g/wDhMwf4vzz/AIUh8Yr/AH8f5+lfPn/C&#10;aS/3v1/+tSHxpIB979RTTGfQf/CYpnmTH50jeMkH/LTP4Gvnz/hM5P72Pxo/4TaXHDn/AD+FDYI+&#10;gD4vUjPmAD6Uz/hMlP3ZMn6f/WrwL/hMn6hsH1z/APWqM+MpcY3/AKii4Hv7eMhjl8f5+lJ/wmK7&#10;chx+I/8ArV8/nxjL/fz+I/wpp8Yyk8MMfUf4UXQWPoEeMxn7w/CkPjId2/X/AOtXz/8A8JjL/eH6&#10;U3/hMJAcls/lSuOx7+fGSn+P+v8ASg+MuPvgj6Y/pXz9/wAJdKWOHA+hpp8Xzf8APT9aLoVj6BHj&#10;Dvvx7E0HxooHzP8AlXz8fF0hP3+PwpD4qlxkSflii4Hv/wDwmy54c/maQ+Nh/wA9P618/f8ACWyg&#10;8uT9SKQ+K5T/ABY/H/61O6C1z38+NADnfn8P/rUh8aj+9/n8q8APiuUfxn86YfFUh43n86LoLH0A&#10;fGy8/P8A5/Km/wDCaqRgv/n8q+fz4okH8efx/wDrUn/CUyH+L9f/AK1K4WPf28ajH3gaafGox94f&#10;hXgP/CTSDnf/ACo/4SSTrv8A5UrhY98PjXbzv/WkPjgY5f8AWvA/+Ekk/v5/Km/8JJKP4v5UXKse&#10;+/8ACcqR9/8Az+VR/wDCbqTy+Mc8j/61eCnxLIerY/H/AOtSHxI+Pv5/H/61F0LlPev+E6UZ/eDn&#10;0/8A1U3/AITkZ5cfQn/61eCf8JIwJ+b8z/8AWpP+EkfP3wf8/Si47HvZ8cKDzJ/n8qYfHKf3/wDP&#10;5V4K/iJyOHx9MU3/AISF+8p/HFDYmj3lvHSE5aQf5/CmHx0i8iT/AD+VeEnxA56SZ/AUxtel/v4/&#10;AUroVme8Hx4pP3/8/lTG8dgdH/z+VeE/28/9/P4Cg682OSB+VVdDaue7f8J6gHL/AOfypD48QDO8&#10;fif/AK1eE/2+398fpS/2++OHH6VNxo9sfx8u4/vc+2RUDePlA/1n6j/CvEpNck/vZqu+tyHv+tO4&#10;WZ7c/j9f+en+fyph+IC4+/8A5/KvD21iRu5/OmnVnHr+f/1qOZBY9zHj0FcFz/n8KUePFHRzn/Pt&#10;Xhv9tuPX8/8A61PGssff8f8A61JyRNj3E+Pto4f9f/rVH/wn5BPzYHr/AJFeKDW3WkOtv2Yn2zTU&#10;kOx7UfiAQMb/ANf/AK1NPj/A+9j8f/rV4r/bUnqR+NIdZkPUk/jRzILHtB8eg9H/AF/+tSHx4cff&#10;/X/61eLHWHH/ANc5pp1hj1IH5UuZBY9mbx2VyS/6/wD1qb/wnxx9/n6ivGv7YYHrmg6u5HGKOYLX&#10;PYj4+YdHB/EUxvHr/wB8fpXjx1aT1/KkOqvjqaOYdj1//hPSM5fH41H/AMJ83QPk/X/61eRnVZOx&#10;P50n9pyHjP5mhyC3Y9bPjxv7/wCoph8ev/ez+P8A9avJjqT+vNJ/aMn97NHOFj1c+Om65wfqKY3j&#10;1v736ivKv7SfFNOouO5FHOKx6ofHj/3/ANf/AK1NPjt+7/r/APWryz+0HP8AETSG/k7EilzDseoH&#10;x0wPEn5n/wCtSP45cj74/P8A+tXmH2526saT7a4/iJpcwcp6YfG7/wB/9f8A61Nbxw/Z/wCVeafb&#10;n9aT7a57mjmQWPSm8cOR98D8qjPjZ/8Anpn8q84N3Jj71J9qfucijmFZnozeNXb+L9RTG8ZyDo/6&#10;j/CvPPtTHpSG5cUcwNHoJ8aSkYMn6j/CmHxjJ/fz+NcAbh6BctRzhY74+MJCPvfrTP8AhMZM/e/l&#10;XCG4JpPPNHOPlO6PjKQfxfqKZ/wmEpHLc1w/nGlEppc4WZ2jeLpcH5v1/wDrU0+LJcYDcfX/AOtX&#10;Geec9KPPb6UucEjsP+Eqk6kkfiKa3iiQ/wAePx/+tXIGUmjzDT5rBY63/hKZP7+fx/8ArU3/AISe&#10;Qn736/8A1q5PeaPMPalzjsdW3iaTHLAUz/hJZD0bJ/L+lcx5rGmmRvX8qOYVjpz4jk75/Omt4hkb&#10;uR+Irmmckc0KxFHOFjoTrkh/iP5imf20+eWI+uKwTITQHNHMOxuNrT9pDTTrMn98n8axNx9KCx//&#10;AFUucDXbWJD/ABH86b/azk8HP1NZYbj/ABpNxPbFHNcLGodWf/Jpp1SQnj5ayy2OmaXJ70ua5VjS&#10;bU5M/e4pv9pv/erPxmjFJyYF86k/rSfb3PRsGqOKPzo5mFi619J/e4pPtz+tU8Z9aB1p8wWLX21/&#10;ej7Y3vVXmk5NLmYcpaF62aU3rVU2ml2kUrthYsG7akN21VyuetG3HSm2wsTi5brQbo1COetJtpcw&#10;WJvtJFJ9oZqi20oGKXMxknnMKaZyT3FJSYHpS5mId5pJ6k0vnGm7c0hQ07sYvmml38U0JnrRtxSu&#10;JWDefU0u/jrmgpmkCYPFO7AN57cUnmHvk04qaTbmgBN4PagNz6UpSjZxzU3Ygz+NIW9qNnpS4p7g&#10;Jn2FJmnBcml2UBcbRjPSnbKNhBpCGkEUmee9PK0bfancYzrQaeUo2YouMYBQadjBpNtAhoPpRu9a&#10;ftNJtoHYb97rQODin4pNppAIRmgDFOC0oSgCPBzQc1KEpSlAEO3PWjbgcVMV4pNtICLaaMZPvU22&#10;k8vmqGQ4IOKdt45qbb3xSFKSERGMYoCA1MFpQlMCAoM0nlk1OUo8v8qQEHl4pQMVNso2CgCEjNLs&#10;4qXZRs5oAi2Yo25qYrxQFoQEBSgrxU+0elBQUmBAEo2YNThMUFKGMh20mBUxSjZQBBtoCZ71YMYx&#10;SbPaiwEG3FGzNTbMmjZQP0INlGzFTeXzQY6BWIigI5pNuKn2e1Hl80WBIhAz2o2mpwg9KXy6AIAt&#10;LipxHSeXSAhxRtqfy6BHTAh20YGamKUgSgCIKaXZU23jpRsz2oEQheaXaPSp1ip3lgUgK4T2pQvt&#10;VgR04RUCK/l5FKqVaEXFOEQFOwIrhM1IiVOIaesWKaC4xEqUR09Y/apkj9qpIRGsVTpFT0j5qzHF&#10;VWFchWLPapkhB7VMsY9KsRxe1Oy2C5CsQxjFSJDgVOI8Y4qVI/anYNyFIvarEcPPSpUj5qzHFzjF&#10;OxJEIuKKu+VRSsBzh8Uyf38/lSHxTJ/eP4Ef4VxP2s4xR9rP0quY0sdmfFMmckn8cVC/iqQHg8fQ&#10;VyJuSeuajMhPc0+cDq38VSn+L+Qpn/CTv6nPviuVDkH1pTISPSlzisdYvimQeo/Kp08UyHGCR+Ir&#10;iyxp6Sle5p8wrHcDxRKf4j+lO/4SiQdXOPbAriRct6mg3LetHMOx2y+KXJ4ZvzFKfE792/MiuH+1&#10;v60famJ7mlzCsjuB4nf+9+WKQ+JnP8RP5VxP2pqd9ob1/KnzFWO0Hil+mSPxFDeJ3OPmP5iuK+0s&#10;KDdMfalzCsdr/wAJNIOdx/Sg+J3xyx/SuLFy2OpoNywBJ5FPmDY7Q+JmI+9j8qik8XGMjMhJ9OK4&#10;m81BokAA5bvVEzPtJ5J9awqVuXRbmsKalqzvH8SfbCWEhVh61TPiWQMVJ5H0rkYr0oc+2CBTHund&#10;i54J9K5pTUlfqbJNadDsh4lfuf1FIfEjf3z9OK4xblicEmj7QexrPmZdjsv+Ekf+9n8q0rC7mvbc&#10;SvPsDZwAAa87FwzZHSt7QtUMkPkFj5gJKj1FehglTq1eSrs/zOfEOUIc0TudM1KawMgafzFbGBjp&#10;71n6t46uDM0MDmNB8rEYyTWYLhgwBPfFchdTtHczDcSQ5zXrY6bw1GNKk7JvuceHSrVHOe51z+JZ&#10;52C+Y7k8AZ5NMfxDIpKuxDDghuKz9BhMcS3D/fbO3jOBUevQOwSeMF2+6wxz9a854Op7D27evbyO&#10;hV4+09mtv1O+03WDZW+1X3hsEvnqatHxG543Z981wGiTTJalXLFeo3dqvi4b1/KvpMPNSox5VZW2&#10;PKqpqck3c6bUNenmQBGJxzgmshvEUvILYI6g4qj5zepFVryL7QhIGJP51zYrDup78NzSlUUfdZsf&#10;8JE4A+bH5Un/AAkb4+9k/hXImZlba33hxik+0t9DXh3a3O9eR13/AAkT+v54pp8Rue+PpiuVE7dz&#10;SecfU0czCx1Y8RP/AHj+lL/wkT4+9+grkjKT3NHmkdzRzBY63/hIXC8t/KgeI2ycE5/CuT85setH&#10;nUcwrHXL4hkA4ag6/If4ia5ITEdM0ee2eCaOYZ1B8Qt/eOfwoHiBx/ET9SK5XzCOeaPNb1pXEdWf&#10;EMhHXH0xSf8ACQP/AHyfyFct5zepoMrY6mjmC1zqR4icH7x/76p3/CQMw+/+ua5EyN9acJTRzAdU&#10;debs2fypP7ebu2Pyrl/NP40hlY+tHMxnUHXz2bP5Uo19v7xH5Vy3mkUeafU0cwHUnX3PVz+Ypp11&#10;j/Efz/8ArVy5k9CaUSkdzRzAdMNdb1b8xSnXnxwx/MVzHmE9zRvYd6fMwOmGutnlj+JFKdfbdnd+&#10;v/1q5cuT1JpM+5NK7EdP/brE8Mc+2DQdeZf4ifyFc35jAccUhb1Jp8wHSnXSe5/MU3+22BzvI+mK&#10;53djuaRnJHB/OlzDOk/t1gOHJ/Kk/tsk8t+dc55jf/qoEhPqaLsDozrpxjd+VA1w92/Oub3En0pQ&#10;2KdwOjOtlT94fpSf25n+IfpXOs5zwKUN64pcwHQ/24R/F+VJ/bjE/eJ/GueLZ4xik5HQ07gdCdcY&#10;ev5ij+3Xx945/CufLsB1pMn1NLmYHQHWz/eY/lUZ1hieprEyfWkyaOYDXfV35wf6VF/ajsOSR+NZ&#10;45o4PTOPejmCyL/9pOO5/OlOqseD+prP20m3PNPmYjVTVWH/ANbFTLrBH94/iKxORSFj3o5hpG6d&#10;ZbsSv40v9tt0DsT9awskUbqTkBvHWmHVm/OmtrbEdT+dYbZJ9qTGPWjmA2xrDY5J/SlGqkHIYg/W&#10;sTrSDg9TSuBttrDd2LfjSf2v6A/nWNn60U7gbH9rn3/Oj+1zjgn86xsZPJpdv1pcwGv/AGux7t/3&#10;1S/2sx6kn6msfHpmg5p3YGv/AGr7flihtWIHGfzrHOaXP1o5g2NX+1z3zj60o1cDnJ/BqyMA9s0E&#10;D0xScgNf+2M92/OmnVW7E1lhfSlA+tFwNT+1jjq350g1U56mss+nNG0g0XA1TqhHc/nTf7UY96zM&#10;H60YIHINFwNMaqT3xSf2q3r+RrNUYFL14xRcfQ0f7Uf1/WmnVWHUGqG0d80Y/Ki4i+NUZvWk/tFs&#10;9TVDHNO2GhMC6NQY+tJ9vYHg1Rxzg0Fc0XDcvHUXFN/tNveqYGaMUuYC6dSbHGab/aT+/wCdVQpN&#10;JtNO4WuXP7Sf3/OkOouaqYoxS5gsWjqDmlF+2PWqmzNAQii4bFo6gw9aP7QY1WC0u3Ap3Asfb2oN&#10;45FVyvFIBk4JpXAsfbXFH29xVfYCe9HlcUXGTm+c0fbXxUHl4o20XETC8c/Sg3bVCE4waTZjpS5g&#10;JhdPntR9qbPrUO3NKAAaLjJftbfSj7S3r+tQlc0oj4ouBKbl/Wg3LgdTUQTBpdhouId9pcdzR9pZ&#10;uMmm7KQp6UO4xwnYHgn8aPtDHgmm7aTbnrSuwH+eRSGds80gQA07b9KdwsN80npxQJWB6mlK0myl&#10;cLAZWPGTQJG9SaUJilCE1VxCeYaQyE+1OMePSgrilqAzcfU0mT61JtzTdtFx2GgnPeg5NSBfagj2&#10;pCIuQeuKXLDvmnlaNlA7DQ5Hc0mWPen7KAtAxmSPWl5PQ0/ZRsNMRHzSH6VLsPpRtqQIsZHpRg1N&#10;syKTy6bYEPNKCakK47UuyldjIuaOTUvl+1AjpiIsUuMdKk8ul2Y9qAuQcjtSEE9an8v8aPL9RQFy&#10;ALj3oANWBEO1JsxSuFyDGaXZkVNsyKNlG47kOykC81P5eKXy6NhFYgk4pSpAxUxQBulP8vdTC5WC&#10;GjZmrPlYpDHSC5Xxz0pduelT+XxSCM0BYgCUpXFT+XnrQYhS3Ar7c9qUR+lTbM0oTFPUNSDbzQUO&#10;KsBPagqKYFfbQUqfb7UbfapCxAFyaQpVgR0bDmmgINuKCvFTmLIpBF3oYEBWlCcVP5R9qAmKLAV/&#10;LAo2+1WCmaXyuKBlfZmjZVgRehFIYj9aQEGyjbjtU5jxS+XT2Ar7PajZmrHljFAjqWBAExRszU+w&#10;UbcUxkHl0bKn2d6NmaQiDZS+XU4j9qPL5pgVyhpNlWTH7UbPakBX2d6Nuan8o0vl0Bcr7B6UhXNW&#10;DH7Unl80NgQbKNvtVny6PL4pAVttLs9BVgJ7UeXTFcrhMUbOas+XxTdnNFhXIAuTShKsCLFOEdAy&#10;qY6NlWdnPSjy/agCtsoCVZ2Ypdgz0oAreXR5ZBqyY6TZ7UAV9lGyrJj4pAnNAWK+zHajZntVnys0&#10;CLBoGVgntSlKs+WKTZz0oEV9lGwmrPl5o8sUAVdn0pfLqx5I7UeURQMrbMGk2c1ZKUvl0gKuyl2V&#10;a8ukMRpjKu2jZmrHlYPNL5ftQBV8v2pwjqyIc04Re1AFXyx6UoX2qz5RBo8qgRX2UojqyIeKPK5o&#10;AqlKURGrQh56Uvl+1ICsIs0GIAVZ8o0GKmMq+T9KUx4qyIiDS+XntQIq+X7UFKteVgUnlUDKpjzQ&#10;IzVoQkmneT7UAVPLz6UeTn0q15Jo8kmkwKvk496UR1Z8jHY0vkk9BSAqbPajy/arnkH0pDCTwB+d&#10;MCn5fNKI6teT7UojpWEVDH7UeXVzyc0eTigCnsx2oKcdKuGAmgQGgdymI6Ty+au+TR5Ge1HkIpeX&#10;S+Vmrn2fPal8kjqOKdmBTEJpDD7VdNvkdcfSkEDfUUAU/LxSiGrog9Ril8nPahINij5dAizzxV7y&#10;PUUiwbe1OwrlMRZ7UGI+mKuiDn/ClEHvmlYZR8silEWOau+TQIMnBFOzFYpeTnuKTyfarwt8HgU8&#10;QZ7ChpjKHkUvk/Sr3kH0pfs9KzYikseOmKURcZq6Lb0pwtjtxxTswKIipwj5q6LU077MR2p8oaFM&#10;R+1OEeaui0Lfw5qRbMjnbT5Q0KIiNSrDVsWxz0qaO1z1quUm5USKpkiFWRac9KmW09qLBcrCMcVM&#10;kWelWVtBVhLYYFUxIrLFgVKsfbOKn+zVMlr7UrDK4QDqanRAanW0zViK09qdiSGKEZBq0sIzmpor&#10;XuBVlLUtgYoEyr5dFaH2Qj+GigWp4Jt5o247VPso2CoNyDbnpShKm2UhSgRFspNvNTBc0pTigEQF&#10;KXZxUwSjAApA9CEJRtJqcLxRs9qYyDbil21KUpdtKxJCUyKXYfWpdhxShKCiLYaClTBcUFaYiEDi&#10;jbkc1MUwM0m0dxSAgMKyEbhnHSo5mjhGCBn0FPuZDGNo6mqiwmR8Z3E9T7VjOpZ2jubwjdXexDIC&#10;z7toAPpTdreo/Gr1xaLCqlWJ7YquUz1rmkmnqbJ3V0QbCTyR+FHl46VYEY9KNntUXKICmeuQPanR&#10;lo2DKdjL90ipNmaXZ7ULTVA0aA16QR8RKJcfezWYqG6uVDD5pH5/Gn+X9KfCWglSRcblORXVPEVK&#10;3KqsrpGMaUaafIrHUxxhEVR91RtGKHwuQ3A/nVSxvXXakzb/APax3qXVgyxxn07jua+rWKi6TqQ6&#10;dDw/ZSU+Vk/lgewHbNCpz0NPh+aFXPpmkgnFwhKjgdj1rqU46K++xDTV/IbtIoKE+1SsyqcMyqeu&#10;DTgoYZBBHsaq6b0ZOpRu7BLgbsbXx1qgdMm7Kp+lbvlH06VEbiJTjePqK5K2HozfNPRm0Kk46LUx&#10;JbSSJMuhA9ahC4JFa17cRyxmNDuJ6ntiqBUDoDXiVowhO1N3R2wlJr3lYh8vdSbMVYCZ6UmysDUg&#10;24pduamEdO8selICsVI6UoBqx5X0pBHimBBtpfLqfyzRsxRcRXKY7UhUkVZMfFJs9qL3GV/LOKds&#10;9Qan2EDijYT6UwIDH6frS7cDpU23FATPakIr7SaCuO1WdgA6Um0UhlcL7Uu32qxs4oCUCK+00bas&#10;+We+KbswapAVyntShKs+XkUnlEcnpSAhCc0banCUhTPai4EBjzR5Qqx5Z9KPLzQBB5YA4oC4qfyc&#10;dKPLoAg2U0oRVrZxR5Z7YoC5WCn0p3lg1OF9aClMFqQbccUbc9Kn8s57UeX9KW4yuEyaPLx6VZEd&#10;BSgRWC89KUp7VOIsUu2gZWC0pTJ46VOI6NnNFxIhKUbefarGyk8umBXKUmzParJQ04R8cUr3C5XE&#10;dNKc1a8vHPegKM9KAK23FGAR0qwY+elHl+1AFYJzQE5qyI/ak2ZHSgCDZSbcGrOyjyqL2Ar7c9qX&#10;ZUxWgRmmBEI6Qx1OU4o2cUrjIPLpNlThDmgpQFiuUpdmRVgIPSl2CkBW2UuPapjHmlEfencCDy8G&#10;l2HFT+Xk0bDTuIr7D/8AqpSnFT+XxSIueen1ouBDs46UgTnpirOz0o2fSkMrlKTYan2nrinbM9aB&#10;FbaB2pdmanMdAjpXGQeXSBDnnpU+32pQlMRB5Yo8oCrPl5pjJjpQBD5Zo2H2qZU9adtFILEHlY5p&#10;AnPAqxspCjdsU0MhK46ik2ZqcqSOaPL4oYEBjoCVPspwSpGVtlHlipzHSrHTsTcr7ecU4LUxUenN&#10;BXAphcg289KNlWAmaDFigZXCUbAasCOkZMjFAr2IPLFJs9qnEWPenhBjpQO5V8ugIRVkxUnl0AQB&#10;fakMeOe1WvLGOlBjBHpSDQrbBik8rHerPlAe9IIxnvRsGhXK+g5o8smrPl5NLswcYoArFATzR5fc&#10;VZ8ugRUAVtlL5fFWvJpDHS2HcrbO1Gw1ZEJJpRFTJuVNhoMZNW/Lx2oCZOMUDuVPLxSiLNW2io8u&#10;gLlUR0eX7Vb8qgxgdqBXKfl0vl8dKuCIEdKDFQGpTEWKXy/arZi4oEX0oGVPLo8urnk0nlD0oFqV&#10;DHmgQnPNXPKoMXtSCxT8ulEdW/KpTCMUxlMxZpfLxVryfal8nHXpQIp7M8Yp3lAjmrIh5oMeB0pg&#10;VvKApvl1aERNO8nApMaKgipTFmraxZpPJOaQWKZiIo8rirrQ8U3ys07CsVPKNHlH2q6IfajyaLBY&#10;o+Ue9L5ZI9au+Tz0oEGT6UajsUhCR1pfLx2q35HPWjyG9iKAsU9hzTjERV0RYByuKQRZFAFTy+Kb&#10;5VXfJ9s0eQfQ0hlLy/ajyT7VdNucdKQQkdKYXKZi+lAizV0W/filEHPakK5S8rFHk1e8igwc4phc&#10;omLikMJFX/s59qPIPpSYyiIT7UCLB7Gr/wBnz2pPsw70CKXlj2pTD6VcNvjpTTCR2zSsFyp5VHk+&#10;tXhBxS+RTsFygIR1FHlcdK0Ft8DtR5H0oQGd5QzTtnGMVe+zfjS/ZyB0oAoeWPSkMVaHkH0pphxS&#10;C9ih5WKUR57Ve8nNIYMdqLMVyn5NIYsVf8k+goNufrTsx3M8x5pVjyKvC39RTxbBV96VhGd5eegp&#10;wiq6LcjrinCGiwygYqQxe1XxbknGKd9nwOlOwGcE9qPL5q+YcdqBBntRZiKPk5o8oelaAtPSkNqe&#10;wpJAUPK4pBDk1pfZsjkYo+yZ7U7DsZ3lCjya0Ra+goNs3Zc0WAz/ACvalEPqMVeFm+c4Ip32Nj1z&#10;j3osGnUz/JxR5VaQtCOgpfspPaizHoZXlc4xTvKKmtL7GR2zS/ZCT92nZivoZYhyacYec8Vp/Yif&#10;4aUWTelFguZRiJHSgQEdRWr9hY9iKX7AR2z9aXKGhleVR5PoK1vsJ7gUCxPYCjlHcyjCcdKTyCeo&#10;rY+wt6UfYWA+7S5WK5kC3PYUvkEdq1jYMR0xQNPbPQ0+ULox2gbGcYoEHtW3/ZxPamnTiO35U+UV&#10;+xj+RjtSiAntWyNOI7E/Wl/s9j2xRyjTRifZyTyMfWlFv9K2/wCzj3FJ/Z/PSjlC5i+Tz0pTBkcC&#10;tv8As1hzgUHTSR0Ao5QuYf2Y+lOFsT2rZ/s360v9mkdjT5Q5kYotyD0xSi2JPGDW7/ZhIztNC6YT&#10;0UijlC6MP7Me44o+y45xW/8A2U2eRmlGlH+7Ryi5kYP2f1GaT7NntXQjSj/dpw0tv7tHKK5zogPp&#10;xT1tvpXQDSWP8NKNJI/gp8gcxz4t8nGKPsxz0roRpJ/uU7+yGPRaXIHMc2bY0C2JNdKNIP8Acpw0&#10;duyYquULnNC2PpR9l9q6Y6O/90Uf2OwH3BS5B8xzItiO1KbcntiumGjv/dFO/sZiOUp8oXZy4tj7&#10;UC1ZjzxXUf2Kf7lOGiseNn50cgcxy32b6mj7K3pXU/2Gw/gp40ZiPuYpcgJnJm0bOMYo+xN7/hXW&#10;DQ3HVaeNDY/w4quULnI/YSB0NKtic9K67+wWP8NO/sBuymnyivY5E2TL2pv2Fj/DXYnQGz9004eH&#10;mI+7S5R3ON+wn0IpfsB9Ca7FfDzN/Dinjw63pT5BXZxgsD2Wg2Lf3a7RfDzZ+6aefDx6bTS5B3OJ&#10;+wse2KPsDH3rth4bbutPHhsg/dNHIK7OIFgR/DQdPY9j+Fdz/wAI43ZTTx4bbH3TT5BXOFGnHHQ0&#10;o01h0Wu7HhpsfdP5VIvhlj/AfyNHKFzgf7Ob+7SnTWHVa78+GGA+7+lOXwwxGCvNPlYXPP10s/3a&#10;d/Zbf3K9CXwwR1SnDwyR/DRyMVzzwaUf7tOGkkfw16EPC5znbUg8LkD7tPkC552NJOPu0o0o/wB2&#10;vRV8ME/w0/8A4RjH8FP2Y0zzj+yT/dpw0rI+5Xo48MZ/gNB8LnjCfnRyBoedLpR/uUo0o5+7XpI8&#10;MY/gNKPCxJ+7S5BX7HnI0k/3Kd/ZLf3K9HXwuf7tSDwu3XaKfIB5ymkMf4cU4aS2eB+dekr4XJXO&#10;2nDwv/sU1BdQuebjSGPVaemjsAPlr0lfC+f4KkHhbOMJT5AuecjSGGMLzUi6O+eVr0ceFwSMrU48&#10;M5xhDRyDPN10dh/DUy6Qdv3K9G/4RjGBsqRfDPotHKibnnUejNxlKspo5/uV6IPDJwMpUq+Gv9g0&#10;covNnna6Kc4K1PHo7f3eK9Dj8M8crU6eGe+2moIJO5wMOjHH3KsxaMwYfLiu+j8OheinNWY/Dvqu&#10;aXIgvY4D+xWPaivR/wDhGx/doo5EHMfEXl5oEYHNWzCR2pBHgciuU2uVvLo8vNXBBntQID6UgKfl&#10;YpfL46Vb8qlEPPSmBS2Y7UCPParphHpQIaQtSmEx2pCmTV3yfal+z5qgKZjx1FHlZ7Vc2HPTijym&#10;PakFyoYcUBMdqumAntSeQR2oGU/LzSGP2q4YTS+SewzQFykIznmjyqumIjqMUnk57ZoFczbiz80g&#10;rwfemR2wtk3NyenFaogPp+NU7wjG0HnNYySj73U1jJv3TOkY3D7jxjgCoymKtrFk8UeQc1xttu7O&#10;paIqBM0pjq2sGc8Upt/bNIZT8vigRkdqueT6il8k4xigCiEzzU9rBvlU4+Uck1ctrEycsMAVdW3w&#10;MKuPYVvTp83vMxnO2iKgj9uakZ2aPYxLD37VY8k+lL5JPb867VJrY5dxkF0YojGckY4NMtJTbyqS&#10;cKRg1N5OO1AgJNbe1qLld/h2JcVr5k19bxzoZVcEjp9KzV3qBhiufTirbQHsuKPJZu2MUVaiqy50&#10;rMmMeVcr1IPMkZcGR8fWovLHpirohPpQYcjpWLk3vqaLTYqCPA45pDHntVwRbhR5B7c0rBe5UWM0&#10;eXVryTnG2nCBifu02Fyp5foKPLwKuGAgdMUeTS3ApbPajy8HNW/KOelP8jiiwXKW0HtSGI1e+z4p&#10;PJJ7Uw3KYTtR5XtVzyD6UeQ3YUBexR2+xp/l8VdEBI5WkMBXtQFyl5dBSrggPpS+TjsTRuFykI6P&#10;K5q75RP8JoEJJ6UWC5TEdHl7TV025xwOaQW7Y5FICpt4pBF3q99nP92k8g5+7VICoE9qDHnirphw&#10;OlH2cntQBSEWKDHn2q55BHb8qXyDjpQFyiIseppxT2q4YCO1L5Oe1ICiE56cUuyrjQEdqQW+T04o&#10;sFymI8ccUojq41sCc4pPKx0GaYFTyval8qrogzxjFIYaQXKPlEmlEdXfJ9BR9nPpinYVyls9qXZk&#10;dKu+QPSlEHtSsVuUfKo8rjpmr/kH+7SfZz6GjcNikIiByKaY/bFXzbk+tH2f1zRZiKXlUhiq/wCQ&#10;T0FIYCO1NICiI6UR1eFv3xzSm3yPu0gM/wAsmlEfNXvIPTFH2Yn0p2EUTF6UmwjoK0BbFaRoT6Cg&#10;ZRCHuKAnGMVdELelL5JPaiwrlExcUBPUVfEHqKQ2/oKWoFDy6UR4HSrogweRT/IBFMZn+Vk+lKIv&#10;YVeNt6ijyMDgZoewFDyqQxYrQFvzlgRThbqe1ILmcU9qURcdKv8A2bHUUhh7Yp2EUfK9qPL9qv8A&#10;kEDIGaUQMeowKXKBQ8v2pBHk+laP2big2uegosBQ8rjtTTB+VaAtmH8JpTAcfdNMLmcIR6UvkZrQ&#10;NsccLzSfZz/dosO5ntHg8DigR56VpC3/ANmmm0yfQ0CKPknHSkEPPNaK2mPU0v2U56YpWGZ3ldsU&#10;nlY7VpG2/wBnP0pv2Vuy1VhXM8xHigRjnIrR+yEYO3mj7I2T8tFgbM7yjngUvkjrjmtD7K392nLa&#10;tjIFKzC5m+Sc9KPJNaZtW7rSfZWP8NFguZnlZpTFx0zWmLNgv3aQWzA/dosFzPWAewpPK9Bn6Vom&#10;yJ5xThZkDpinYVzMER9KPJPpWoLNs8c0fZGHVfypco7mV5fPSl8jPbNav2I/3aT7GT0GKfKFzM8k&#10;j+GjyD+FaYsm9Pzp4s2x0pWYXRlCA56ZpDAc9MVrGzY9Bik+xN6Zo5R3RliH1FHkc1q/YmP8NH9n&#10;se1Owroy/IPpTfs5PatYaec9DQNObPeiwXMsQn0wKTyh3rVOnn0JpV0855WlYLmSYR2FCwc+lax0&#10;4+n5U4acR2Jo5RX7mR5PNNaPJ6fnW1/Z5x92g6cccrRaw7+ZjrFntTvIPpWv/ZpP8JFH9mH3p2C5&#10;k+Scfdpvkt/dNbP9mt6Gl/s1u+aOULmN9nb0pRDx0xWz/Zpx0NCaaR2/OiwrmN5PpijyT6CtsaaS&#10;elO/s3/Zpco7mGIcmj7P61u/2Xg/dzSjTD/cp8oXMH7PjpR9mJ9K6AaYR/BR/ZpzytVYVzBFse44&#10;9qPs+O1dB/Zx7JSnTGI4Wlyjuc+LYntmj7MeynNdCNLb+7j6Uv8AZbHsaOUVznTbnupFO+zYHAJr&#10;of7Lb+7mnf2WxH3cUrBzHN/Zzn7ppRbH0roxpTe4pw0lj707Bc5z7Nn+E0gtueldKNJYdiKUaQ5P&#10;f8qXKO5zX2Y+maX7McfdzXS/2K3cE0v9jnHQ0cornMG3I/gNOFqSPu10w0Zu65pRo7H+GnyjucsL&#10;Rv7tP+yEjpXT/wBiOf4aP7FYdVNPlFc5cWjZ4FBs2/u11Q0Rj/CTSnRGU/dxRyhc5RbR8/dpxsSR&#10;nbzXUjRieopw0Q+lLkHc5M2r9AvFAs27iuu/sVgM4oGhse2adugr3OT+yH0pRaHstdYuhsT90j8K&#10;edCbHQmlyhc4/wCynP3aDZMe2K7AaCSfu0p0Bv7tPkYrnH/YWx0JpVsSo6V2I0E4+4aQaC+fu4/E&#10;U+UDjzZk9KUWRx0P412P9gtnB/pS/wDCPkHlf1o5AuccbM4+7SfYm5yuK7QeHznheaU6A+OVxS5B&#10;3OKXT+OmTSmxI/hNdsPD7MOlOHh0/wB39afKK5xA09uy/nStYE9q7f8A4Rw5wR+tO/4RzHb9aORg&#10;mcMNPJ7GlOnH0NdyPDhPQCnDw2fQUcjHc4Uaaw5AJo/s5/7td6PDhx93NH/COEfwEUcjC9zgv7Ob&#10;HC04WDAfcrvD4cI/hpw8OE/wU+RiucENOJ/hx9aT+zTnoDXoI8MN2XFL/wAIs3dSaXIK55+NOI/h&#10;o/s4/wB2vQR4XKn7uPxpy+GjnpT5Bpnnn9m+1O/sskd69EHhlgeB/Kl/4RdsZx/KjkC550NLPoTQ&#10;dLb+7Xow8MnuM07/AIRjP8P60+Rhc84/spv7tH9lHuBXpH/CLnH3acvhYdlIP0o5GDaPNv7M4+7j&#10;8KUaVuHAr0oeFy3bmhfCx6FSaXIxXPNRpRB5FKdL4+7XpQ8KY52fmakHhcf3QKfIx3seZjSc/wAP&#10;6Uv9kkfwH8q9NHhbP8IP1pw8KkchR+FPkHzHmP8AZJ/u0HSiv8FeoHwuSPu/pQPCvHKUKmTc8wGk&#10;M3VKX+xz/dr1EeFCeiU8eEz3Q/lQ4Anc8s/shv7hpTo5IHyGvVB4Tz0jpf8AhFNvOwfnQoDueWf2&#10;KQPuE0f2M3GE5r1YeFeOFx9OaUeFADnaT9aOQSZ5SNGcHlKeukNn7n6V6v8A8IsD0TH5Uq+Fd3Gw&#10;n8KPZg2eUf2K56qaX+w2/un8q9YHhTb/AMszT18K/wCxin7MNzyUaIf7lOGhsf4K9a/4RM+lO/4R&#10;XplQfyp8grnkv9httyEIoGhOeqn8q9dHhTPSPNO/4RTH/LPHvRyBex5H/YJx90/lSjQGJ+6fyr13&#10;/hFSDgLz+FP/AOEUJH3M0uQd7nkH/CPseimnLoDYztNevjwoB1jxSr4U9I80+QEeQjQDjOw496Ue&#10;H2OTs/KvX/8AhFSTgRkfhTv+EUxjKce9HIK55APDrEZ2mnDw4/8AdJr18eFO+zinDwqDxs/KjkC5&#10;4+PDjk42GnHw66fwGvYh4Sx/Afypy+E8DO3n3o5ENux46vhsv/Cc/Snf8I2R/Afyr2JfChbogYU/&#10;/hEwP+WYFPkQXseN/wDCMuf4D+Apw8MN12N+Rr2T/hFNx+6B+tOHhIY/+t/9ejkQr3PGh4aI/wCW&#10;bH8DSjwyzdYyB9DXso8JgdB+lPHhP0GT9KfIgueM/wDCLn+6fpinDwu/ZCfrXs3/AAiuBymfwpR4&#10;W3HAjOaOVBc8bHhdmH+rxSjwuf7ley/8In6rge9OHhZSOFwfYUco07njq+F2/uE/hT/+EWbtE35V&#10;7EPCw9CfqKcvhcc/L+lPlQHji+FmxkxkfhUo8LEcbP0r2BPC+P4cfQVJ/wAIxk5IJHpijlQrnjo8&#10;Kn+7Tv8AhE2BHy5r2MeF1/uU5fDA/uc0coN2PHv+EVyfucUv/CKn+4a9hHhrn7lP/wCEZBHKUcoX&#10;fY8dHhX/AGKcPCwP8P6V7D/wjIHRP0pw8NjP3T+VPlFc8fHhQZ+7zSjwtg/cNewnwyGOQv6U7/hG&#10;wRgp+lHKO549/wAIrj+CnL4Uyfu168vhrjOz9KkHhvPVf0pco7nj3/CKY/gzTv8AhFhwPLP5V7CP&#10;DQ/uUDwyM/coshXPIR4U9Epw8J45KV6+PDY7pSjw2uPuGnygeQ/8Ipt52U5fC3+xXr3/AAjY/uH8&#10;qUeGww+5Ryhc8kHhUd0pf+EVH9w/lXra+Gx/dqQeHFH8FHKFzyEeFO+ynjwqf7leujw6AcbM0o8O&#10;jP3DTUbhfueRjwrn+Cnjwqf7mK9aHh1c/cNPHh4HjZRyivqeSnwoD0SnDwmMfcr1oeHlx9z86d/w&#10;jwx9yjlKueSr4W/2MUo8KE/wc163/wAI+p6oc/SnDw6OyGny2Fc8lXwr0/d0/wD4RX/Yr1oeHc/w&#10;c07/AIR4DqlLluFzyVfCuf4KcvhbB5SvWf8AhHx2WnDw+D/DRyhe+55T/wAIqCB8n6U5fCq5x5fP&#10;0/8ArV6uPDo/u/pQvh8An5O1HKN6HlX/AAi+DgJ+n/1qevhgj+CvVE0AEkFOfpTv7A/2KbiTe55W&#10;fDP+xmlHhf8A2K9VHh8AY2cUf2B/sUuUDy4eGAP4P0pw8MA/wV6iNAAP3f0pRoQ7rgUcoXPLx4ZA&#10;/gpx8MAD7lenDQlz90/lT10If3DTUeobnl6eGufuU7/hGvmwUr0/+w/RaX+wcn7po5RHmI8Mj+5T&#10;x4aGfuZr00aCAPu05dBC9F4o5bDvY80HhtT/AAU8eG1/uGvShoY/umnjQwOiGmojTuebL4bKjhM0&#10;o8N/7H6V6UmiBTyOPen/ANiKR92iwjzWPw6D1SpB4bxyEr0caGFOQpqQaL/s0WQHmy+GwT9w1Onh&#10;rHO2vRv7FUgcU4aMuOlFkT6nnaeHsnBSpB4d2nhK9DXRlI4FSrowB+7QolXPPV8PnH3KePD+eNmP&#10;wr0L+yBj7uKcujq3VafKFzgE8PY/gqVdA/2DXfDRwBwtTJpIA+7RbQTOCXw+BztNSroH+yRXeLpI&#10;z0qRdLGeFqRWZwY8Ptj7lFegf2Z/sminYdj8uzZMexo+wnuK7MaCe6mkGgMTwpri5DW5x4sj2FKL&#10;Jh2JrsF0FgeVNH9gsT90mjlHc4/7G392l+xkfw12B0Bh/ARS/wBgnH3TRyBdo477E392j7E3pXZD&#10;QiV+6aBoLk/dJo5AucaLJv7tKtm2eldj/YDDqpFKPD7dhRyCucd9gYnpR9iI7flXY/2A/wDdNH9g&#10;Pnlf1o5B3OO+xP6Gj7C3cZrs/wCwDt+7+dN/sFs/d/pT5QuccbFv7tH2Jj/CRXZf2EfT9aDobD+G&#10;jlE2cabAkYxmk+wMO2K7IaAc52nNL/YDf3TS5ROSOJmsn8ptoOcVnCybHTJ7mvRz4fb+7UL+FFPz&#10;bSPYVlUouWqN4VFHc89+wOex/KgWDA8fNXoH/CKrxlGNNuPDDIu5Rt9sZrB0JJXZaqxbscCti6g5&#10;XrTjZkj7uK7P/hHpG5IJH0xSDw+zDhT9Kx5DW5xn2Jh0GaQ2bn+HFdqPDzDquPrSf8I+x6KD9BRy&#10;Bc5+LTjGijHOOad9ib0xXZr4fLKCB2pR4fOen616UYWSscLbucWLBveg2Dehrtv+Eeb+7n6Up8PM&#10;F5Uj60+Rhc4gae2MgH8aUWLemK7UeHm6YzR/wjzZ+7T5WK5xP2Bz2NKNPJ65rtj4ebPCmk/4R1u6&#10;mjkC5xf9nt0wcU06ewPQ12/9gN02nFO/4R0nqpxRyhc4gWDDnbxSixY9sV2x0BsY28Uf8I656L+t&#10;LkC7OI/s9vQ04WLDsa7f/hHWHVaF8OsTwtPlA4g2LHsaRrAjqK7r/hHCeq00+HCeg5o5QucSti39&#10;w49aUWBJ+7xXb/8ACOtj7n40f8I8QPumlyD5jhzYN2BFJ/Z7EdDXcjw639zNA8OsOqflT5BXucMd&#10;NOOhpf7ObHeu6PhwjgqaX/hGzjhD+Io5BnCCwbHQ0osG9M13R8NsP4ePpQvhw8/LT5Bc1jhfsDEf&#10;dxSf2cQehrvB4cbGNufxoHhpj1T9aFALnC/2efQ0n9nNnoa7weG8fwGlHhtm/gOaOUfNY4L+zyOg&#10;OaUac/oa7w+GWx9zH1NOHhpsfdz+Ip8grnB/2cxHOaBpx7A13v8AwjTnolH/AAjL/wBz86FEVzgh&#10;pZznBoOmt6Gu/wD+EZf+4PyoHhv1UflS5AucB/Zx96cNMJ9a70eGgeduKUeGRn7tPkFc4H+zCPel&#10;/s70GK77/hGgP4aP+Ea/2aOQrmOB/s0jtmj+zGb+H8q78+Gtv8JzSjw23ZRRyBe55/8A2WR2Jo/s&#10;s/3SK9B/4Rg9dnP0o/4RnPVPzo5APPv7LbHTNOGln+7XoA8M4PQfpS/8I2eyfyNHICaPP/7KP90i&#10;lGm4/hJr0IeGSR9z9KP+EaP9yjlFfU8+/szP8BoOln+6a9B/4Rnjhc+1PHhk45Q0cgXPO/7LJ7Gg&#10;aWfQ16IPDPP3TS/8IvzwtHKPmPOxpR7g0p0v2Jr0T/hFyeAlOXwsQfu/qKfILmPOhpZ/u4o/ssjs&#10;TXo3/CMN2TBpT4Wc/wAP6AUuQXNc83/ssn+Eil/so+hr0ceF8H7n6ij/AIRgj+H9RT5B3POf7L/2&#10;STSjSz/cxXow8ME/w5oPhYn/AJZmjkDmPOTpmeNtH9mHpt4r0f8A4RYqM7CKP+EYJ/hz+VHIHMec&#10;jS2/u03+ySf4SK9JHhjH8NKvhbHG3NPkC55t/ZRHO0mlGlE/wkV6SPC+R92geF8nGz9RS5GFzzf+&#10;yDjgGg6Q2Pu8V6V/wi3H3KX/AIRY/wBz9KXIJSPNP7JP92l/sk/3TXpY8L88pig+FvRc1XIPmR5o&#10;dKYfwmlGlEHlc/hXpg8LY6pij/hF/wDYyaOQLnmZ0hj/AAUv9jEj7lem/wDCLEdEH44pR4Vxzs/L&#10;FHsxXPMhpJH8B/Kj+yGP8Jr00eFefuU7/hFxj7lHIDlY8yGkHH3aX+x2/u16YPCx/uU4eFc9Vx9K&#10;OQOY8xOjv2Q0v9jtj7p/GvTh4WHccfWnDwsB24o5AueX/wBjsf4fyo/sZv7v516iPC3GQoP1pw8K&#10;+qgfSnyDueXLo7f3B+dB0ZifuV6n/wAIrx90UDwqP7i/lS5AueWjRG/uYpP7EYH7pr1T/hF8fwL+&#10;VO/4RXI+4D9KfIDZ5UdFYfw4p66K3p+tepDwkc/6s0//AIRQd1H4UezE5HlR0NhyFNA0Rz/Cfwr1&#10;f/hFMjGwEfTNA8J4/g2/hijkC7PKv7DIHKmkXQmx0/OvVx4TGehpf+EVAHTP1/8A10+QR5R/YTDn&#10;AP0xS/2Ix/h/KvWP+EUzjCj/AD+NC+FjuPyA4pco7s8pGht/dNJ/YbDtXrQ8LHtGfwpf+EVb/nmf&#10;8/jT5Rc3Y8l/sNj1BNPGhMD90/lXrB8KnHMZpyeFTj/V0ciFzHk39gsR0P4ij+wCP4f0r1pfCvPM&#10;fFKPCmG+5+tHKVc8lGhH+7QNAPpXrh8Kkfw/r/8AXpw8K5/g/U0uUVzyMaAT2pRoB/u8V65/wino&#10;h/OnDwkSPuEfjVcqHc8hHh8g8Lk04aA3da9cPhL2x+P/ANenL4UA6KSfr/8AXpcor62PIh4fYnha&#10;cPDrD+E167/wiZH8H5mnDwrx9wfmKORBex5B/wAI8392lHh0nqv9a9eHhUEcIB9acvhYD+Efh/8A&#10;rp8qHc8g/wCEdweF/pTl8Okn7n616+PCoP8ACPzpR4UH90GlyBc8i/4Roj+Gk/4Rxh/CP5V69/wi&#10;nHKD8qcnhLB4QVXIJyPIR4cJ6r+tKfDrkY2HFewf8IpjquP8/WnjwvgYA/PJpcoKR48PDjd0P5in&#10;Dwzn+HH1r1//AIRTuR/Onjwqp7Z+v/66FALnj48NtjG3P407/hGz3TH416//AMIqOu0Z9v8A9dPH&#10;hX2z/n60ciKvc8eHhrP8P60q+GWzwv617D/wiwxnb+eaePC4/u/l/wDrp8pLZ47/AMIwx6r+tOXw&#10;uT/Aa9h/4RUf3c/hSr4UAX7g/BaFEFI8gHhgj+DH1pR4YOeFzXsS+FV/u/pin/8ACLADhT+tHKDZ&#10;46PDBz9386cnhjvtH4f/AFq9h/4RbnhSR75p/wDwiuf+Wf6U+USkeOjwxz9386X/AIRg9lz9K9jH&#10;hYAf6s07/hFlYY28/nS5Q5rnjg8LN/cp48MY7c/WvYl8Kheij8qX/hFQOdnP0NHKgbPHv+EXyOn6&#10;05fCxPRc/jXsY8LjH3efxpf+EYUfwn8OaOQGzx3/AIRU90x+NOHhb/Z/M17Evhj0U/yp58MED7n+&#10;fzp8qGmeODwtj+D8qcPCp/ufpXsI8MH+4KePC3GTH+maOUV2eODwof7gH6U8eFATgr+tewDwqOy/&#10;pUi+Fxj7n6H/ABpcoXPHP+EV7bQR+FOTwpk/cH5CvYv+EYC9E/T/AOvS/wDCMHugx9KfKF7Hj/8A&#10;wif+yB+FA8Jc8Ln8q9hXwwP7n6U8+GARjZz9KfKHMePL4T9UxTh4Tx/CK9gXwxt6L+YqT/hGuPuj&#10;8jRyhzPqeODwrz939f8A69PHhQj+DP0NewjwyBzs/Q04eGz/AHP0pcvYLnj3/CK+qfqaUeFP9jP4&#10;17F/wjGT9zn3FKPDPzfd/If/AF6fLcLnjw8Jf7GPxpy+FAOij869hHhjn7v+fzp48Mj+5+dFhXPH&#10;T4Uz2H86VfCY7ICfwr2H/hGueE/nSnw0cfd/nRYLnj//AAipJ5TB/OnL4SPdcj6GvYR4Z9UzTx4b&#10;/wBiiwcx47/wiY3ZKfof8af/AMIrk/cyPavYB4aGfuU4+GR/dP60WDc8fHhXH8BH50o8LZ42k/nX&#10;r48N9tppR4bGPufnSsK6PIl8K8Y2fnmnDwrwDtA/z9a9dHhoMPufpTh4bAPCY/DFFh3R5AfCwZvu&#10;f1p3/CJ4H3P0Nev/APCN+qfrSjw5/sU7DvY8jHhQf3D+tP8A+ETGOF59ya9bHhzH8FO/4R7A+5+l&#10;FhXPIx4U/wBkfnTh4TB6x/lXrZ8O8fcH5U4eHM/w4+gxRYLs8jHhU9Nh/WnDwmf7h/z+Nes/8I0P&#10;7p/nT18N4/h/8dosM8lHhT1XA9xT/wDhE89F/SvWf+EbB6r+lOHh0Yxt/Siwrnko8JknhCf8/WpF&#10;8KjH3MfX/wDXXq6+HApJ2/8AjtPTw2F529fanoFzyYeFQ3AUfh/+unf8Ipjqh/z+Ner/APCPc/dN&#10;L/wjw7rn8KLBfueUjwqP7n6mnDwsD1TH45/rXqw8PD+7j8KP+EdB7H8qLAeVHwqMfcz9BSL4XAP+&#10;rIr1f/hHgO2KUeHx6ZosO55T/wAIqD1T86cvhUH+EAewr1YaB6L+lKNBGMFf0osLQ8r/AOEXVf4c&#10;/wCfrSjwuOu39TXqf9ggHIWnf2EMfdNPlA8uXwuMfc/PNKPDC55SvUf7CBH3DSjQQv8ACRSsM8uX&#10;wwM8JS/8Iwc/c/nXqK6FnnH86f8A2Gv90UWFc8vPhgsBhcUv/CMYH3c16f8A2Gvp+VKdCUc7f50W&#10;toFzzBfDP+zj8KX/AIRcDnbn6j/69en/ANhg/wANOGhqP4TmnYLnmK+HB02flSjwzg8Jx7ivTjoo&#10;H8NOXRQBkrTsK55mvhnn7n8xQPDJY42V6b/Yyjt+lKNFGRhc/QYqWtQTPNF8M4A+T86d/wAI2P7n&#10;6V6SNFAAxGR705dF/wBk0WHex5sPDQA4T8xTv+Eax/B+hr0j+xwOq1J/YykdKYLzPNR4b4+7/WlX&#10;w2P7v6V6R/Y46YpRo49KYHnA8OeqD8qX/hG89EA/CvR/7IXGcUo0kZ6UguedDw3tH3fyGKX/AIRz&#10;I+6RXo39kqD0oGkDHSgLnnX/AAjeP4f0p6+GwDnaDXoa6SD25p/9kjHI/rSsCa3PPB4c6fKfzNKf&#10;Dgx908H3r0L+ygSML+lKNJxnK4p2Dc89/wCEcyehxTh4cA7GvQf7KGemaBpY9MUeouhwP/CP5424&#10;/Wl/4R7Azt/Su+/ssdcU8aYpHSkO5wH/AAj2R939KB4eA/h/TFd//ZintS/2WPSqsI4EeHh/dNKP&#10;DwH8P6V3o0wA8il/s1QM4pbFX7HBf2AFPK/pThoQ7L+ld1/Z4LZxj8KU6aMev4VVkBwy+Hxk/Ken&#10;pigaBt6LXcjTx6Uf2ePSlYDh/wDhH+fu0q6AB/B+ldwNO9qU6d7GlYLnELoIA5UfgKcuhqv8Ndp/&#10;Z3HINB08D+E0COOOiKRwBR/Ygx0rsBYjPCilFkPQVWwM5D+xFP8ADSjRFxnbXXCxB7Yo+wrnpxSS&#10;C5yJ0VMcLzS/2KpHSut+xqDwKDZDuBRYaZyY0ZR2p/8AYy44FdR9iUdqU2Qx6Uconc5QaOoGMU46&#10;QoPSupFkufWnGyUnpTsByv8AZK+lL/ZK/wB2upNmo7ClFqPQUrIdzl/7HA6KaUaOAOVrqDajFAtl&#10;/wD10MRzH9kD0pf7IA6Dj6V0/wBmHpR9mHoKQ7nM/wBiovbn2FL/AGOuOldKLcDqBR9nB7Cj0Ezm&#10;10YAdMmnLpAzyMV0gtwfb6Uv2YZ7mquBzn9jr0xR/ZKr0FdIbbnIFL9m/wBmlsP0Ob/slT24p40l&#10;QOldCLbnpThB7CgRzw0pT2pw0odhXQeRjtQbfPtQVcwP7KBHK0DSV/u4rf8Asw9TThbgdP1o0Ec/&#10;/ZaDsad/ZajtW+YBjoKQw+wouFzDGlg9BR/ZgB6Vu+QCPT6Uv2cfWgZg/wBmrS/2avat37OPSgW4&#10;p3EYg03IyKP7N9BmttYBjHSl8gL0NK6C5h/2eB1Bo/s4Htmtz7OOvWk8gA+lN2EY39nAAZXAoGnj&#10;PAzW15ODjrS+QOnakGxiDT8HpThYCtgQAH1pfIHpTdx3Mf7Bk4pRp4BxWx5I9KBCD25pXGZP2EUv&#10;2FSK1/IGKPIAp3JMoWI780rWQIzgA+1avkgdqURD0oHcylsaeLHPArUEQ9KXyQKYzMFn22Ae9OFm&#10;PQVp+TjHvSmHHUZpW1F6GaLIMemKcLQCtIQ96XyfamBnLajPrT/sikelaKwj0p3kD2pWYjOW0GOM&#10;1KlsMVe8rH0pyw+1Ma0KQtgewp62vtir6xY7U7ysipsgvco/ZaK0PL9qKNCj4RfwtnH7v8xSjwoD&#10;0Tn2Feu/8IyBztJFH/CMg/wVHKLRHkf/AAiYHOw/jQPCw7Ifyr10eFl/uU7/AIRgf3cUcthN3PIz&#10;4V77Dj3pP+EWB42V69/wjIz90/jTj4YVf4fypcoczPID4V9E/SgeFT3jwPXFevf8IyvdKU+GxjGz&#10;H0p8o7nkP/CKcZ2/pSr4YOcFePpXr3/CND+5R/wjC55Siwr2PIv+EWyfufjig+FT/dJ+n/669f8A&#10;+EZBH3MigeGFxgR4FLlFe55CfCpIwUP480n/AAigB/1f6V69/wAIwo/gJp3/AAjC/wByny2Hex5B&#10;/wAIsMcJz9DSDwvkfcI+ua9e/wCEYH9wUp8MKOkdFrhe55F/wi4Ixs/nSHwv/sEfhXsA8Mr/AHKQ&#10;+GB2Siw+Y8fPhY5xtz+FKPCjEgeXXr//AAjCE/6ugeGVHOz8qdhHik3h2QTEKu0DjtUcnhuRzhhk&#10;ewr2mXwbHIS208+//wBanR+E4oCVxg+/NczhNvV6G6nFLbU8UPhCQKD5TbemSKZ/wiYHITn6V7p/&#10;wjSrglflzVD/AIRhZJ2VFIBbionSUUrFRqN9DxweFOPu59hQPCpHPln8a9tXwZERyrFuntVdfCGZ&#10;vLC496iVGUSlVjI8ls/DX8BTHpmrY8LH+5+ea9Xj8GhGVgM4NWT4aw2dmR7V1Qi7WZzTkm7o8f8A&#10;+EW55T9KP+EW/wBk17B/wjQYfcxR/wAIwv8AdrXlJ5jyFfCo/un9aQ+FcH7pP1zXr/8AwjSj+ClH&#10;hlT/AAUrAmeQf8Itz93FH/CL/wCwTXsH/CNKv8NB8NA/wBqdgu0eP/8ACK4/gIp3/CLEdifzr14e&#10;GR/zzxSjwyP7lFgv2PIR4Vz/AAfzpT4UPTZ+lev/APCMrx8lB8MLu/1dDiF0eQjwrtHK/pTv+EWB&#10;H3f0zXrv/CLL/c/KgeGuPucUJBc8g/4RQf3T+WKd/wAIoAM7M/ma9fHhgf3P0o/4Rn/ZA+tPlE2e&#10;QDwrg/c/Snf8IsO6fmK9e/4RpTwVz9KB4aAP3KXLcXMeQDwqP7o/AUp8K8fdz+Fev/8ACMg/wfzp&#10;f+EYUdUzRYakeQL4U45SlHhXP8Gfwr18eGVx/q8UDwuoHKUWHc8h/wCEV4/1ZFB8Lf7P869ePhgD&#10;+CnDw0uOUp8pNzyEeFcfw4/A0n/CLYPQ/ka9fPhtf7maX/hGVb+CiwX7nkI8Kg/w5+tKvhQMc7AD&#10;9K9dHhhRnC0o8NAD7lHKO55EPCmD93P4Uv8AwihI4X9P/r167/wjS/3M0f8ACMIDkR/nSsNtHkR8&#10;Kkfwn8qX/hFT/dIr17/hGlI/1dH/AAjS9kxQkJSPIT4VJPC5py+FT18vH4165/wjIzyvHtTv+EZQ&#10;n7hIptDueSDwpn+A4+ppf+EVI4EZP5160PDC54joPhlf7lFkB5N/wi2OsZH50n/CLZP3CR+NeuDw&#10;yo6rj60v/CNLj7v5UcpN7Hkf/CLDOfLNKPCuTjy/zr1tfDa55Xj3p3/CMof4AafKO55H/wAIp/sD&#10;8qD4UwPuAfhXrn/CMp2jp3/CNKP4KVgueRr4UB6r+hpf+EWA424+ma9cHhodloPhof3aLCueSjwt&#10;kcKf1pV8LYP3Cfzr1o+G1PVMmlHhxP8AnnRyhzHkg8LDnKEfnS/8Ir6KT7V60PDSg52flTh4aXnK&#10;8U2kHMeSjwpx/qzR/wAIt/sGvW/+EcT+5SDw4mfuZpWC55OPC3qmPwp3/CLA8bM/hXrI8NKD9zFK&#10;PDS5+5miwb7nk3/CKj+5j8KP+EVHYfpXrQ8OLnHl4pR4cGT8nSmkB5KPCw/u5/A0HwsP7g/I161/&#10;wjq/3D+VA8OqR9w0rBds8m/4RYEfd/Sl/wCEVH93/wAdr1j/AIR1c/dx9aUeHV/u1VgPJj4WGOF/&#10;SgeFh/c/SvWf+EdHZacPDwA5SlYEeSjwuP7n5CnjwsAvKZ/WvWB4dX+5R/wjw/uGiwXPJh4VUfwf&#10;pTx4YH9z9DXqx8PL/dNKPDoPRaLBa55OfC4P8H6Uv/CLjsg/75r1f/hHV/uH8qcPDq/3D+VFg6Hl&#10;A8MDH3Mfhil/4Rgf888/UZr1f/hHUJ+6QPpS/wBgIBjbQFzyb/hGATgpx7DFPHhf/Z/nXqv/AAj6&#10;notO/sBB/D+lILs8nHhYZ6H8v/r0/wD4RYY+7n8K9V/4R9T/AA0v9gL/AHaATPKR4XAPCY+gxTv+&#10;EY4+5/OvVR4fU/w0v9gL/cJphe55UPDGeqcfnSjwuM/c/SvVT4fRf4MUDw+pP3c0JDueV/8ACLgc&#10;7P8AP505fDAxnYT+deqN4eQfwYpRoCE/dGPeiwjypfDOz/lmf1p6+GcnlBj6GvU/+EfT+6KX+wV7&#10;rQ0F7Hla+GPmPycfQ07/AIRgf3D+teqDQVP8PFA8Prnpn6UWC55X/wAIyP7h/WnHwwMAbPzr1P8A&#10;sBRztpToKsenFPQDyxfDQH8P6Ypw8LqOin8c16gNBQH7tO/sFfSlYDy//hGR/dNJ/wAIxz90mvUv&#10;7AXPSnHQkznFGgtkeXf8IwAPun9aT/hGf9g/rXqX9hIeNuaBoKdkoA8vXwzg8Jn86UeGGGfkxk9q&#10;9P8A7CX+7+dL/YaHqgpjueYjwwT1X+tL/wAIzt6r+lem/wBhR/3KeuiIOi0hdTzD/hGc/wAIP1pw&#10;8M+igfQV6cdGA7f5/KlGjK3BFGgXuzzD/hGST90H6inf8Ixk/cx9BXp39hoe2aP7CT+5RoFzzP8A&#10;4RgjohNKfDZA5j/PmvS/7FQfwYpRoy44TmgDzMeGs/wD/vmnf8IzjqnH0r0s6Mg525pToyEfdpMD&#10;zQeGc9EH5U7/AIRfI5XH4V6UuiJ3Wl/sZOyUxpnmn/CMAdv0p3/CNY6Lk/T/AOvXpQ0ZP7tO/sdM&#10;cofxphc81Xw0QDlMD8aD4bAx8p/WvSf7GXnC9qX+xlIGFNIDzZfDgz9z+dO/4RkHnaPyr0ddGXPK&#10;kUv9jp6UgPOf+EbUD7uPwpf+EbUjhf0r0b+yFH8OfrTl0lT1X8qBbnnH/CNAchf0xTv+EaGPu5r0&#10;b+yEPGKBpC9hmgZ50PDY/uGl/wCEbz0X9TXoo0cHtQdIT0zTQHnq+G/VSPzpf+EcH90n869CGkJ2&#10;Wnf2UoHQ0gueeL4bAH3acPDmP4T+tehDSl70v9lIKdwPPh4dB6qcU5fDan+GvQDpS8e9OGlIKAue&#10;fjw2P7tOPh5QPuGu+/stKX+y1FAjgB4eU/wkfhSjw6MZwcfSu/8A7LXuOKU6YvakFzgx4fCj5QSa&#10;d/wjoIyUNd1/ZaZ5GaUaaoPAxTA4VfD46hDS/wBgDH3K7s6cvak/s4emfpSGcOvh8dQhp3/CP/7N&#10;dv8A2eueVOKUacp7YpCscQNA9F/Sl/sAf3B+VdwNPQUv2BaoDiP+EfDDlcfRaX+wQo+7x9MV2x09&#10;cUv9nLikBxQ0ID+GlGhA9U4rtP7PUU77CuKEBxQ0Fc8Jj60o0EH+EfgK7P8As8H/AOtSiwQdiKq9&#10;h3OMXQV7LTxoa4+7XYfYFxQunrilcLHH/wBhL3WnDQl/u11/2FB604WCn1oEzkP7DXshzSjRPVK6&#10;37CoPTNL9iX0xSGcn/YYI+7+VL/Ya4+7z7iusFmoNKLMfWhAcmNEH90flSnRR/d/SusNn7YoFmBQ&#10;I5M6IAPu0v8AYw7r+Yrq/sgIzR9jBGcUxnKjRl9B+VO/sdcdK6lbMA9Kd9k/2aGI5QaOPSnDRwe1&#10;dR9lx/BR9nA/hoKOXGjgHpS/2OuMYrpzbYbGBmg23qBSehJzKaOq9qU6QPQflXS/Zx6Cl+zAdhRu&#10;N6nMjSB6D8BS/wBkjsK6TyB6Cl+zgDp+VO/cEjnBpII+7R/ZQB5XiujFt70fZx25+tILHODS1B6c&#10;U5tMXHA/Sug+zA9qPs4HQUXA58aWvoPyp39lgdq3xB7UvkewoAwP7LGaP7MUVvG3yelHkAdqNwsY&#10;I04HtSjTgO1bvkBu2PpQLcDpz9aYzDGmjOcUv9nL6Vu+QPQUjQDHPNSK1zEGnKe2ad/ZwA6VseQK&#10;UQfj9aa1EYhsF7DNH2Af3cVseSA3TmlMWD0z9adhmN/Z4PagWAHatryvajygeopWYbGMbAelA09T&#10;2NbBhHYUCP2pvYaMkaevoaPsK/3c1seXx0pDFgdBU3EZC2IAxtFL9hX+6K1fLx2oMYx0qrDMo2C4&#10;6Y+lN+wgds/WtcRDHSjygaNRGV9iHpS/YAetaflegpxj9uKNQMn7CopTaD0zWmYaBGB2o1AzPso/&#10;u0fZAf4a1NntR5We1HqBmCzXsOaPsoB6GtIw/hQYgPU0XAz/ALKuOlL9mA7Cr/lAjijysdqLAUPs&#10;g/ug0fZR3WtARenFHlepzRsBnragdqX7NyOBV/yhS+WMdKYzPa2BPQUnkDptrQEfHvSbOcGgCl9m&#10;GOePpSfZwDx+tXzF2pTGMdKWorlDyPoKcLYdetXPLB7UGIY4pgUxbjsKT7P3HNXRGKAm0UhalMwD&#10;HQUGDjoKubB+NGwGhBcpeRnr+lH2YepxV3YPSjYPSqGU/sw+tAgAq4I9wo8qk/MCn5I9BSeTz0q6&#10;Y6PLpMCn5Qx0pvlc9BV0x00x4p2TGir5Ofak8jB61d2Ck2AilcRTMHvTWi2+9XfL5oaPJzTQyiI8&#10;dqUxDoRVzyx6Ugi9etDYFPy8nBHFBi5xV3yeKTyhjBouBS8kZpfKBHSrhhAGRSeVQBS8n2o8kelX&#10;RDn0ppiwaLiRU8oY6UvlBecVb8vPSk8mi6HoioYh6UeWBzirgipDCfbFMRU8vNHkirghyKQwjtS0&#10;YymIu4FO8vFWzEKGhwaLgUzGPSl8oY6VcEQxSGPPSjQXqVBDShMGraw880pgFJjRU2Z46Uoj2+9W&#10;vLAp3kgUAUwm7qBTvKBq0sWBS+Vzii9xlUx/lTRFVzyuO1Ai55xSuFip5VOEWe1WvLx2p3ljFAup&#10;U8nHUUGIVa2YPc0vl5oHoVfLFBh9MVa8rnmlMYzkCgCn5XNOEftVoR+1KqE9s07hYpmPFKIsVbMW&#10;O3HvR5WelILFQxUeTk1c8r2pfLB4oCxS8jJpfJxVzy+aURj0oEUvK9qUw8Vb8nJo2YouVcp+TSiG&#10;rnlUvl+1G4in5Wad5Qq35VL5XtVAVPIB7UqwcZxVvyqURgngYoeokyoIgO1KsWQat+T6YpRF7Ypb&#10;AVtg447UCPirXle1KsQPWncZWEQ9qcIQas+SPQ04RAdqXMIqiIZ5pwiANWvLB6ilEQ9KTkOxX8sE&#10;dKf5WBVhUHpT/K49qnmArLHTxD371YEYFOEdS5FFbyfpRVvYKKnmA8k/sYY6UDRgP4c11f2IdgKU&#10;WY9PyrYz3OVXRv8AZo/sfn7tdULPB5o+xjNAzlzowx92j+xgBytdStkM0ptAfQ0MVjlf7FBHSl/s&#10;VccrXVfZMjpilFqM+tO4bHKDR1A+7Thoyn+HP0rqPsnsKUWntii4HL/2Kv8AdpP7HHTGfpXVfZR9&#10;aX7GPSkByv8AY/B+Wmro/GMc11f2XB6ZoNpz0FFwOV/scdx+VH9jr/dx9a6n7Jntik+yDNAzmP7I&#10;Hpn6Un9jjsprqvsi46YpPsi0XFY5caODwV/GgaMuMYrqvsQB6ZoFmMjgUMepyp0hAcZA+tU7zREM&#10;pI+YV0s9oDKwI9xxTBaBivTBODxXHOo5e6bxhb3kc/D4fMi5xtX0NTQ+HkiJJHPauuW0CrgDp2qC&#10;5XyiFCjPU1soxgryM+ZydkYH9kDHI47mqbaeFuN6r0457110dsJ4jngHsKqS2HlNjt2zU1ZNpNbF&#10;QirtM5mSyaQYxtHtU1npGV7lfet37ID6U6O3KHI6enasYzaleRrKKtZGV/ZC46Uf2OvpXRwRLMuc&#10;YYetSm129q7VK60OVrXU5caQoPSj+yV/u104tR6ClNqCelUBzA0hT/DSjSAOigV0wtMfw0v2bn7u&#10;aBHMf2So5xQdJBHC1032UE9BSi1GaQHMjSAT92l/shSfumun+yD3pPsYHSncNEcyNJAPSnHSVPSu&#10;l+yDFAtAvQClcZzQ0kelL/ZIA6A10v2cDsKX7Nx0FFyTml0te6j8KP7KUnpXS/ZsdhQLUZ6CndD0&#10;Oa/soDtSf2UD2rpTa89BSta47CjYLHNf2UAOlKdLx2rovs3tSi2o9QOc/sselL/ZQPb866MW3sKd&#10;9nA7CgRzQ0pf7tL/AGSDwBXRi274FBtc9vyouM53+yh6Uv8AZXHSuhFrg9Pzpfs/tSA5z+ygaUaW&#10;O4rovs2ewpDbZ5IGaYzn/wCygOgpf7KXHNdALb2FH2ZfTmkI58aUmelL/ZS9hW+LYZ6Upth9Kdxm&#10;B/ZY9MfWg6WPat/7MPr9aFthnpRcDBOlIQMjNH9mLjAAFb5tR6UfZQO1K4jA/stT2pf7LXsAK3xb&#10;D0pfsw9KAMEaWuKDpS4rf+yg0G2GOlF7Csc+NKWlGlrnkVvC1B68fSgW4zjqKdx2ML+zFHSj+zFN&#10;b/2UY6Un2YelK6FYwTpi0o00exFbn2b0GfpR9nx1U0XKszDGmqD0FL/ZynoAK3Psw9KPs3tTuFjE&#10;/s4UosBnpW0LcY6U4W4HQUrisYh08EdMGj+zwDwPrW35PqKX7OD2ouFjDOn9OlL/AGePSts2wx0o&#10;FuB6U9AMP+zRnkZp39ngjG3FbRt8jnAHtSfZcUh2MQ6euaX+zhW19nHcUogA5xTuFjEGnilGng1t&#10;eSD1FL9nHYUroTRi/YF9KPsC9hitk230oFsPancaRjiwGaDYD0rZEAHQUGE+lK4GMtio/ho+wqTy&#10;orZEWOwoMGR0FFwsY5sFI6flSfYFHQZ+tbPkAdqXyfYUXFYxhY4/hFL9iz/CK2fJ46Ck8rB6UBYx&#10;jY84xigWIBrYaLJ6UeQPSi4zJ+xDPTP1o+wjHAArXEIHVaPIHpRcDI+xA8YzSiwx/CK1vJXHTH0p&#10;fIH1ouBkGxUjoB9KBYKD61rCAHtR5HPFFwMsWYxjaKd9hA7YrUFuPpQYOc0XAyxY596Q2QHUVreU&#10;KPIHfn60rhoZQsx6DFO+xrjoK0xCDQYfai4rGWbUDtS/ZRjpWj5BpwhyMcUwsZYtB6ClFqAen5Vp&#10;+Tjrik8rngU7jMz7IPSnC0B/hFaXknHalER9BSuBlm0HoKUWmOwrSMXqKXycelFxMzfsnsKDaD0F&#10;afkj8aXyRipuIy/si+mKUWg7VpGKgRZPSquUZv2PGe9C2gx0FaRiAHShYsDpSuBm/ZOegpTaZ6/p&#10;WkY93GKTygO1FxGd9jA96X7PnjArQ8oUGGhsCgbQHsM+1J9mz25rQEfpTjHx0ouGxnfZuOmKFtcD&#10;1q/5fr09qPKzRcNygbX2/OgWx9qv+Vj1NKIg1Fx3M8259BR9n9q0fLI4wKPKJ64ouK9jP+zD0FAt&#10;Rnir/k5pfJxRcbKAt8jij7NjsKviLApTHRcVygLYfT6Uhtx71oeSDSGPj2pXGURbj0oNsCDxV7yq&#10;UR80XEUfs444zxS+QD2x9aveUPcUgiA70XApG3HoKBb/AExV7ys0eVSbGUDb07yBjpVzyqUR4p3A&#10;p+QPSgwqB0q55QNHlAUXApeQPSlEA7cVc8qlEfGcUNiuUvI555pRCPSrfl4pdgHOOaQFTyB6UGEe&#10;gq3szR5dAyp5Q9KXyh6Va8ujyx6UXEVRED2xR5Q9KtBO5HNL5dFxalTyvQUeV6irXl0oQZouPUre&#10;UPSk8kelWvKNL5eBQOxU8nFDRkDtVoJS7AR0ouBUCfSlMefSrJjGKAnNAFbyfal8nirOyjb7UCKp&#10;iA680ojA7VZ8vvRsFK4ysIgBR5QC1aMfFIUz6U7iK3l9xS7Cf/rVPspdlA7FYx56k0CEetWNmTSl&#10;O9O4FYxgHmkMYY8VZ2ZNIUpXFqV/LA7UeWPSrAT2pQuD0ouCKpiHpilEYqzsJ9KPLouBV8sYzQIu&#10;asbMClCUCsV9mOgoEIBz3qwU5o24p3HYrmP2o8v2qyFBoKj60rgVvJ70eUKsFcUbRQBX8n6UeWB6&#10;fhU4jyeelDRgdqBkHl96PL9qm2807ZxTuDK/le1J5VWNuBR5YJouSVTGPSjyhtqwVOfakZMc8You&#10;OxXC+goKEjtVjaOwoAHoaAaIBF60GICrG3Pak25p3Ag8ukKVYCEnFHl0rhsVjHgUeVVnZSbetFwK&#10;/l5HFHlVOI8CjbTch2IDH7UmyrG30pfLH40riaKxj4o8vParHl0bKLhYr+VjqKAlWdg9SaQrRcCv&#10;szRs9Kn2ijZ3xTuNFcx0vl4qwEpQmBzRfQGVilJs5qxtzThHRcRW2e1Gz2qyUFJsoBlUr2xS7MfW&#10;rHl46UCIdT1ouBWC+tKUqwUApCox0p8wbkBTik2e1WBHQU5zii4JFfyz6UbOelT7c+1KsWTRoOxW&#10;2UoSrHl4PNBT0p3FYr7RS7OKmKe1KI+KVwtYrBcLTthxU4TaOefpSBM89qV7jsQYo2e1WRDzRsAP&#10;Si4itsoMdWNmego2+oouMrbKNnPtVgR5oMePequgK+yk2e1WRF34pCuDQmgK/l4pDGDVkx0eWCOl&#10;GiCxXC9scUbQc8VYCdOOKbswTx1paBYg2UmyrGygJnkUXtsCK4SkMfNWvL4pDHntSvYCv5dGz2qc&#10;Rn0oCY7UMLEHl/SkKe1WAgz0pRHzVX0ArCP2pRHzVrZTSlJMZWMfNKU5zVjy80bB6VWgiDyvpijy&#10;x6VY2+1AjzUtoZX8ulMf0qz5eaQR9c07gVwme1BTJ4qysY6UbBUgyvs496BHVjy+aXZQIgWPJxSm&#10;MVOExS7KLjK+z0FL5Y9KnCZNO8qgCsIuaXaPSrHk54pfJAHFJMLorBQPxpfLB4qfysmnGOncrSxW&#10;8qjyverIjoMdFybFfYPc0bPSrAj56Uvl0rjsVxET1oEPerIjpdnNFxMreXzR5ftVny89qURUXGVx&#10;FkUCLmrISlEYpcwisEGad5WRU+wDmgrxRzAVxGM80eV7VY8vIpwTApcxRXEdL5XHSpylOCnvjFLm&#10;JZWCYNOK5PTipzFShKXMG5B5YoEYPapwgzTvL4zRzDsQhSOmKXZ61MEx704JnjFS5AQeXinKlTCM&#10;04R81LkOxD5eKcFz2qYJml2VPMOxEE+lOCfSpQlOEdS5CIdgoqxsopXHZHLeRjtS+R/kVb8rLZpd&#10;mK7bmZT8kZ7/AI0CAVe2eopBHk0AUvIGaPIB6Cr3lCgRjNFwKQt8U4wADpmrhjoCA9qLgUjF6Dml&#10;WL1FXNn0o2etFxeRU8kUeTjoKthKXyqLjWhU8nI7ZpPKIHOKuFMCk8sUrjKfkjvijyBV3YPSkMYN&#10;FwKnkj0o8hc9KtiPmjyxRcCsYeeMYpogUmrhj4zSCOi4rsz7iyEgzxuH8qpraMTjbg5rd8vNKYwT&#10;krWUoKTuXGbirFIxhE3dwM1nNGZHLNjmtuSHdGwHU1Qe1aPhh+NRUvoaUra3K0OYmGACOmKSRDK5&#10;Yj8DV6G0EkbE8EDj61F5XTrmsm2o2NdL+ZU8gdwPwpDFx0q55eOopTGM4qCimqFCGHWr8RWXGRzT&#10;PLyOlKI/TP4VcZuBEocxP5HoM0eTg9KhO8cBzxzVm2LykhugFdKqJmMqbWo0xEcDGaQQc5/lVsR4&#10;+tASruZWKphz2FJ5I9KubKNlPmHYqiL0o8v1FWtgNBQYpXFa5VEQJ6UGGrQSl8ui4WKghFL5Ix0q&#10;1sHpS+XS5gKhgo8nHarYj+lGyjmCxUMPtSCHA6c1b8ugpT5gsVfKz1pPKGelW9lATmjmCxV8kelH&#10;kfSrZSk2ZpcwalYRD0pTCD7VY8v0pdlFx2KohA9TS+UKs7BnpSFeafMBW8v2oMQParO09qCh9qXM&#10;Fir5VKIvarO32pdvtT5hFbyh6UohBqfbntTtuKXMFit5IFHlirO3NGwUcwWKoi56UoiGelWdgo2U&#10;XCxW8n2o8qrOzHajbRzDsVxGDR5Q9KsbeKNuaXMKxX8selN8sZq0EpAgzT5h2sQCLNHlD0qyFHak&#10;EfNHMFiv5YPtR5VWdoFGylzBYr+V64oMYxVjZmjy/pRzBYrrEMYxQIcH2qwUxS7cCjmGV9g9KBGD&#10;2qxszSbMUcwiuYqBHVnZQUo5hlfYPSjyxU4UelG32ouDIDGD2pPKqxtoCUcwiv5YHajy6slPakCU&#10;cwFfysml8qrG2jZRzAQeV9MUGMDpUxWk20XCxCIhnNBiHpU4XNKUo5gK/l+1Hl5qbZSlMCjmCxD5&#10;eKTaM9KmC5pdmKOYCDZn0oCYqfZRto5hEBSjZ7VOVxSYz/8AXo5iiERj0pdg9KlC0uyi4rEHljsK&#10;UJg8Cp9mDSFc+1HMFiHYfajZ7VNtpdvFHMFiDy80vl1LtyOKNuOtHMBEI8CgpUu30p2zilcLFfZS&#10;7M9qm2CjbRzBYh8sUmwDtVjZxSbKfMMh20bKlK0uzpSuKxCY+aAmKnK5NJsOfai4WuQlKXbipdtL&#10;tFHMKxDtzRsFTbaNtFxkGyl2VNijAPGKOYLEJTHFGzipgvrQVo5h2IdlGzNTbRQRRzC0IdgFG2pt&#10;tG2lzAQ7KBH7VPtpMYNPmBIiC0bT6VNtGKMUuYCHZQEqXbQV4ouBEUxzSbam2HFIRRcCPbRsyalC&#10;0EUXAj2Y7U3b7VLgiggn2p3CxGEo2GpMGl20rjIwh74ppSpgKNtFxEO2lK8VLijbT5gIguaNlTYF&#10;Jt79qXMBEVxSlDipSvFIVouCI9vFGzAqQLTtlFwsQ7KNlS7cUoHPSjmAh2+1GypitJjNLmAiCUuz&#10;PT9alwBRtouFiHyz7Uu3HFSjmjii4EW31o2Z6VKQMUbaLgRbaQip9vFNKUXBDAgNL5YpwHNLtouM&#10;i24o2ipdvrRto5gI9tG2pBjvQcGi4iLaTRsNS7aNtFwsR7MUmBUpWgJmi4EQXNKUNSbcUFaOYdiH&#10;ZRtzU4Wk20cwiHbigJk85qcrSbKLgRbD+FGypCueKNlFwIilBXFS7eelGPai4ERXik2mpsCjA9Kf&#10;MBEFoKVJjPajYaLhYj2ikCgGpSpo2/Si4WIduaXy6l20baLgRlMAdKTHNS7aAtFxWItopCpNTbRR&#10;tp3HYh2UhWp9tN20cwWIdozSFCamK5oC0+YRCUpNlWPLNIVo5gIQmDS7amKd6TZRzAQ7KCtSlaTb&#10;TuFupEV5xShR6VLs4o28d6VwItoFNK5qfZRtzTuBDswKAtS7eaCtFwImXApAtTbc0u2i4EG2gjti&#10;ptnNJs5ouBFsxzRgHtU2w0hT0ouBFsoK9am28UFMc0XEiHZxRipgpNG31ouOxFtoK4FSbKCtFwIg&#10;OelJipilJsp3Aj2Z6ikKY9qn20hTNFwIdv40beKlC+xpCh9KLjI/L9MUBcVJtNOEfrRcRDszR5eB&#10;U4XmkK0rgRbBSbKmCetLs9qLjINme1AjxU+znik2HNFwaIyvPQ0GPualCmhlOOcUXFYg2c8cUCPH&#10;fNTbc0bMUXGyFUxSkCptuaPL+lFwICnoOaTy/pVhVIFNZcc96LjsQ7McY4pCmelTbCaBGQTTuKxC&#10;I8DHel8vPapgv50oXBouBXMY70BOMVY2UbKLiKxQmlCYqYLzQVouMh2ZpCuOlTquO1KUHWi4ivsJ&#10;7Uvl4FThKUrxRcCuFpNlWdlGylcZXEfNLsA7VOI80FMii4EBUelGwelThKNvNO49iHZR5ean2U4J&#10;ilzA9UVfKweKcI6nCY+lATmi4akHl0vl1OEpTHx2NLmCxB5eaBHg8ipwntQU9qOYCHaD2pQgFShP&#10;al280rgQ7M0BOan2cUmz2o5gsRbOaUJU2zAo2c0uYCHAz0pdme1TbOKUJRzBZFfyuaUJU+w0pj5x&#10;ilzAQeXn0o8sdxU/lYpdnFHMPYg24+lLtz2qYJmlMYxzS5hEOzjtRsxUwQUpSlzDIAgzTtmRUuyj&#10;ZRcCLy/SgRHuKl2Uqpz1zSuNpkRTijy6m2+1KBSuJIh2YpdnFTbQe1BSjmB6kXlgUuypNlL5ZFK4&#10;WIgMGngZPNPEfNPCVNx2I9vpR5Y696mC0bam4yMJTgnNSBKeFyKTkJsiC07bjtTwtKF5qeYCPZ7U&#10;VNsHoaKXMFzn8Zo2VKV9qT8K77k2GbRS7KeBS7aVwsM20hXFPxSgUXCwzZSbMGpCppQMUXAj20gX&#10;J6VIR6UgHNFwsNCUbakC4OKCOaLhYjKCgLT8H1pQpJpahYZtFN281MVxQAKdwIgtLtFSECmkZouA&#10;3aDRs9KkAzQBzSuMj2Y60Bc08jmii4hm0H2prRB1wf1qYL3pdtK4JlS3gaHKnBUnOe9ReQVnzjjd&#10;mr/fikK/Nk0rX0L5ncp3UGG3L0PJoghikU5PzVcKBhg9KjW2RHyM1NtRqWliA2Izw5/EUi2R3cvk&#10;fSrgAFLj2NPlQc8trkQtkPbn1pyxBBgU9etLjmnaxGo0LmgqKeBgU0incQmBSFadilC0XGM20u3N&#10;OIpQKLiGBaQr6VJjBoIOKVxEe2lwe9SBQRnvRtOaOYoZxikqTbmjZgZouIiIpcAinlfUUgQUXAaF&#10;FGBTimBSAZFMBCKQCnhadt4ouAwD6UEeoFPCknFKU45qbiI9tNIqXFAXIzTuPQjwKTaakIo24o5g&#10;uRhSaXZ60/FLii4XI9ooxxTytKFouBGRjtRipCtIF5pXENK4oxjkU/bS4FO4XI8FutLgCpNtJspX&#10;HciIPalxxzUm2gx5FO4XIwOaXbzT9mBQFpXEM20YFP25pduKdwIiKMZqUrmjYBS5guRhcUEVJto2&#10;0XC5GFpNpqYJ60baVwIipxRgVKQMUm3NO4EZFJjmpSlBAx0ouMixijHrxUuzNGBjpRcLkfTpRn1p&#10;5WjaKLgRkUYqTaKMCncLjAtGKfjBoxmlcRGRilApwHNGBmi4xg60d+elTACkKg0XC5HilxT9uKQj&#10;NFxdRhFIBUgGe1BXFFxkeKMVJtoxii4EbDmgAZqQjJoK8U7gM20hFSBSOaUjPSlcCMjJpMZqTFKF&#10;zRcCL27UuKeUpQtFxXIiOaUDipNlIV546UXGMxS4p4WlCZouIiK8Uu3Ap+2nFeKLjuRUm38qkx7U&#10;uBjpSuBHgUBakCUEYouIiIIPFKBnrUgHtRii4EZWkwKlK8UmKd9AGbcUYqVUyM03bzSuMZjAo25q&#10;QjigY9DRcRGUoxipNvNKFzRcCEDJNGBUpUCkCZ7U7gRhcmnbMU7bQRilcCPGDQyd6lC5pCtO4XGY&#10;pMCpAtIUOaLjGYFBWngfjShfai4DAtIQKkK0gHNFwG7SKTgGpCMUuzvRcRFjNKVwKkC4ppGTSuBG&#10;aNpqUJSbKdx6DMHFKBmpFXFKVpXFcj24pCKk20EUXAjAGaGXin4pQhouBGV4oAFSleKCnFFxke32&#10;pQtPCnNPC8UriISKTbUpSjbRcCMDigKDzipQtGzAouBCUxQFJqYL7igr6UXDUhKYo2c1LjJxSdO1&#10;O4xhQihVqUAUFaVwIttBX2qTbg5oxRcREq80u2pdtBWi4mRbDSFcVMFpcCi4yHacU0LzntU+BSBc&#10;U7juRleKTFTBaVlAFFwIdlGMGpce1J5ZJz2pXAjIzSbam2Y9KXAxRcVyIDNBWpMCl25FFwIdtIFJ&#10;qbbRt96dwIMYNFTbKAvNHMMiAzx0oK1LsxzRtzRcXUh2+1GMVNs4o2CjmHchxml21IUxSgZouBDs&#10;5pdtS7aNv0ouBDt9qAKlKUbKLgRYzRtxUuyjZRcREVJpNoqYpRtouBCRRgVNt9qQpRcCHAzSkVJ5&#10;eTS7MUXGQ7aMc1MVyKaENO4EeKNtSlKQJRcLke2jbzUwSm7cmi4Ee2jbUuwntn6UFMDpRcRDigCp&#10;dmKXZmi4yLbn0pCmKl24o2+1FxEQXNGypfwpuDTuCI9uKXaDUuMUYzRce5CVpcYqTbRtBFFwsRbO&#10;9G3ipdtLszT5hkO00bKl24pdvFK4iErijYPSpSpNG2i4WIgvr1oxUm3FLt9qdwItmRxSbam20m3m&#10;i4EQUg0pGetShKNgNLmGRbMc0balEYzTvLFHMIhCd6NlTbKPLzRcWhDtpQtSbMe9BQ0uYZEUo21N&#10;spNvPSi4EW0UFeOlTbKXZmjmHoQBaClTbMGgLmi5NiHZRtzxUxT6UBM9qOYZFspNmal20FafMMh2&#10;jpRs4qfbRso5hEGz2o2A1MVpQtHMO5AU5pNlWNlJto5gIAmKXywfeptmaQJzRzCIimO1JtxU22gq&#10;OKfMFiEpzTioxUhUGjaPrSuBEVpdvtUwQelJtzRcexEV4oC1JtpQmTRcCLAz0o21Ns5o24OOKLoV&#10;iHZShal20u2lzDIttG30qUjijbRzARbM0bMdKmC5pNvNHMBGENG2pNvNO2ClcRHtGKNoqTFGKVxo&#10;Zso2+1Shc0FeKLgRhM0vl4qQLShKVx6EW3FGM9qm2Zo2UriItuO1Lgk8VMI8GlKUuYdiAqSMGjbU&#10;xTigLRcREF55oCc+1TBMmlKYpcxViLaMUBAal20bRRcCHZjqKNtTbaTbRcRFsNAXmpdtLtouMj2U&#10;uwelSgUbaVxEWz0p23in4xRtouNEe3mnYGaeBzTtuam4WuRhadjFO204D86VwsM25o2U/bShaTYD&#10;MU8LxmnBacFzU3FYZilC49KdtxTgMVLY9Bu2ipOPSilcLI53JHSnAZ60uzmivRuSJgUuM0oAPBo2&#10;jtRcQ0rQFpcHNLtouA3b70Y4p2KNm6i4DMEUvNP2kdelAXmlcBmOc0Fe9SYFGM0XAjUc04jFLsIa&#10;lZeKVwGUmMVIBmjaB1FO4yMfSlK8VJgEcCkouAzHHFCrxTwBSlefai4iLHNLsp+2lA5ouBGBmgqe&#10;1SFaMEUrgR7CDS4x1p5JY0baLgMIpNuakA55pSOOKLgRdKXrT9tLtouAzAoC5NSbaTbg0rgMIpME&#10;VKVpdoIouMiIYjjFCrz71JijHOaLiIytKF4p4GacFxRcCMDmjbzUjACgLSuIZjn2oAzT9ueKNuKL&#10;jGEUoGakAHpSY5NFxEbJxSBc9KlC7hSbdoouAwJ60ipUmNw7UBcd6LgRMvpRtNSkcdCaCuKLgMC4&#10;5oxmn0FMii4DMCjHPHSnbcdqXaSOKLgM203bk1IAR1pQOaLgRgUbakKZoK0XGRbTml21KFpfLBou&#10;IhwKXHtUjRgYNBXcc0XAjxS7adtxTgKLhYiK+tLg9Kk25NIFwaVwsN20FeKk25FJii4Ee2l207bz&#10;S89hTuBGFwOf0oFSbR1o20rjsMA+tIRUu0jnFJt5ouFhijNLtx2p4A7UoFK4iPb7UYp+MmgLg07j&#10;sMK5FIBzU2KQrmlcBhHFN259qeVIpeKYWGbQKTbUu00mKLhYj20hFSgUpXii4iELQycZqbFIRRcd&#10;iHZilC1IFzS49qLgRFQRSBcVLj2pduKLgkRbc/Sl2AdKk2gcDkUAe1FwsR7RQQBUhUnpSFDRcLEe&#10;0Y4pwApwFGDjIFAWGEUm32qQKc8il2UXAiAyaNtSGPNKFA7UXAi20bTUmOelOC0XFYhxmnbeKeVo&#10;xmi47DNuaTbUuKT3ouKxHto2ZqQqSKQKQaLlDNtKFp4GRS4ouKwzbzS7KdtpcZpXCxGVFGOOlSbA&#10;OaKLjsRBeaUrUu3NJtx1ouKxFtxQBUjLmmhcGi4DSKQrUwHShlxRcCEfKMUECpdv40oTPai4EQAP&#10;alKj0qTFGPai4Ee3tRipACBzSbM+tFwI9oaj2qQpijaaLgR7aUJzT8Uu2i4ERXFGKlC5oIz2ouBE&#10;AM0MoAz/ACqUqCKTYBRcCILS7fapQKMe1FwIttAUE1IRmlC45ouBHspAhFS49qQjPai4DAue1IUF&#10;SgUFT1ouBEFpdoqTGe1AHtRcQzGOlH1p5WlAouMi25oCgmpSmaAvNK4DBHSbeal25pQhpXAgwDS4&#10;56VKUIpNtO4DCMHpSH2qYJx70m32pXAj20hQ9sVNj2oxTuMhwR9aXae5qRl46UKvHPNFwItgPenY&#10;OMYzUm2gp+FLmEQbeelLtz2qULjvmlC07jICKULUrIR0pduR2FLmAi24pdtP2807aAKLiIcUFce9&#10;TBOaRk3H0o5hkOMdqXGak8v8aAoz0p3ERbMHNO21JspuznnpSuA3bSbcmpTGM5B496QpgdaLgM2i&#10;kNShKXYD1ouBDjNKFqXbSFcijmCxHtoxUgTFKFx2pXAh25NG2p9oz0o2Y5o5gRXKn0pQnrU2zNBT&#10;aKfMMhxzQyHHaptgNJs5o5gIce1Lj2qXZRs5o5gItvtTdmDVgJ7Um3PYinzAQ7aNoNTbKAlHMBFj&#10;j2pMe1SlcUbTRcCMDNG36U/Yc0bTRcRHt5o21JigD60XERYo21NtpuMmi4xm2msvFS49qCvFFwIQ&#10;tLs4qTbS4p3GRbDShakxRii4rEZFJtxzUhFA9KLhYjx6cUmz3OfepdtKBRcCELg80celSbc0u0A4&#10;p3GRgAjpSlBinFcUAZpXCxEVpdoqXbSbeadxDNgNJ5dS7aTFFxkYTmhlwKl20hTNK4WIgM0YqQJz&#10;S7KdwsRY9aCm6pdtATBouBFtIo2+1TFaTb7UcwiLbml2YqQrmlIouBEUoCgipdtAXApXGRFRRt/G&#10;pNuTS4xTuBDtI7U4CnkE9qNtFxDAOaVl4p+2lxSuBDtoC1KVoC0XGR4FIR6VJtpQtFxEW3IoCkda&#10;l25pdlFxkW3NGwd6l2Umz1ouPQiKgdBSgYqYDK9KQR80XAiCg0pTAqUx0nl0rgRbKNvtU23FG0el&#10;FxWIdue1IVqYrnoKNvtTuBEq0beamxx0pNhouMi247U3HNS4NJtxTuKxEVpdoFSBeaGXii4iPGaQ&#10;DNPx7UuPzp3GR0YqbZSFMUXAjK0bakCUhGKVwGgUm2n4z2pdvPNADMcUgHPSpdoo2YouFiPaaNhx&#10;Um0+1GKLhYaFxSFakIwKQDNFwGbKdsOKWl6ik2G40Lk0uynAYpcUrgIBS7fanBcc9aUDmpuAxV5p&#10;22pNvFKF9s0rjsRhaXbxUir3xil284qbgRbKcV4qTb7UY9qOYZGFo25qXbShaXMBDspCuD0qxto2&#10;UuYCDFJtzVjbSMvHajmEQYoqQrQAM1Vx2IsUYFSlfak2fSi4eQwL6Uu2nbaXGKVxDQvPNGMU+lAz&#10;mi4xoAIpdtKFwKWpuUNAyaXHNPwMUY5pXFYbjBoxTyMnNGOaBXDaKXp0pKfjilcBu3nNKRxSgZpw&#10;GKkBtFOxRRcDAxS7Mc/yqTZxmggYrvuQRkU7aB1pduSKUqWOcigY0AGjbz0pxSgE4xQKw3A9KTGD&#10;UgBPSgqaVwGYzScfjT8UY56UwsNAzQBk06nhaLjsMOKaFzUhXFAXjFK4DNpoK08jtSheO340XAi2&#10;46ijipeg5wfpTeM9DRcQ0Y9DS8GpFQU0gZouA3Ax0oIHYVIRxSYwelK4yPbz04pR9Kf9aAPSncCM&#10;gmgLUuzbyOtATP1pXER7fanbRTwvNIy8gUXGMCZNLs96eBil27hRcCMjFHBOcU/aKNuDRcCNkJ+l&#10;AU+lS80ZIpXYEYX2p23Hanfe46UbD3OaLgMAANIeelP2j3pdoA70XAjbmlHNO2c07bg0XAYBg0pG&#10;acyHOaNvHSlcBpAxSbalCik6dBRcCMrRt4qTBbtik2etFwIgh6dqXYKkIyMUbeKLgNGRTduT71IF&#10;pQo70XAjxSgCpCo6ilAA6UriISvFIM9RU2AfY0gXFO4EZUkc4o21IVNG3HajmAiK0balxnjFJgUX&#10;KGheKMCpOCOaXaBSuIi256Um04qUDPNOCg0cwEG33pdlSBOeKULRzBciC80rJT8UoHrRcBmw4pAm&#10;elSkZHFIoxxSuBHto2+lSYFLgUXAi2d6UJn2qTjtRRcCPbg9c/Wjb+dSYzSbcc54ouBHijaakIzS&#10;heOadwI9vFIVqQigLzSuAwJS4zxUm2gLzRcCILzTvL9gacy0p9qVxDPLwOtGzvUmfY0nWi4akZGK&#10;NpPpTyMmgjFO4xhTigKAOeTTsZpQuKLiGEDtSY9qfilxjtRcYzYD2pNvPNSZyKTGDSuAwIM05VpS&#10;KUDIz3p3AaVpAue1PxS4B6UrgR7QKTHPAqRlGKO1O4DQCe350hjxznmngmlZQPrSuBFtI6Uo9xUg&#10;XHpSdadwGZweBS7c0u2nAii4EWOcYpduO1ShB1pCopcwEeOKTbxUm2kC807gNCZ7Uu0U8cdaTntS&#10;uA0DtijjNSA880hUUrgMCAmjbTioHSnAU7hYjwCaCO1PK+lAFFwGY5oOKeVoCc9hRcBgGaTaM8ip&#10;CuO4NJtzRcBmwdRTiAacBijbk8UXERgZ9qXZg9af5Z9qXFK4DMCk21IVpNuOaLjsJsyKTbzin85o&#10;K8ZouwsMKEelJtp4HGaXFO4Mj20lS4B7UFeKVwsR7fpQFweKeBg+1KABTuFiMp+dAUmpgAf/AK9K&#10;V9KVwICpFKFqXbTWSi4DNnuKNv0p4Ue9KUGOKLgM245ppGfSpSvFN20XCwzbRg1JgYoCg07gMCij&#10;FPIo2GlcLDNpxRt4qTbS7aVwIwtKU4FS4wKQjNFxEW2jbjualAzSkDFFxkJAYYHWgCpNuaXAFFxk&#10;fQUY9qkCg0EY7UriIwOaCM1IUpNuKdwG7RihV5p4GaULSuBGUxSbeKm20m0UXAh2e1KB7VLjHagj&#10;IFFwImXIoAHepeOlBUEUXAh25OKcU4p4H4U4U7gRqhzzQRxmpc8YpAtK4EWBSbRmptuaTaDRcdho&#10;XimlalAA6UYpXER7Ae1IY8DIqUDPal28U7gQKuads46VIFwKMUXAj2e1BXA6U/b704Dii4EQHt+d&#10;IwOO1SkZp23ilcCBRTttPxx0oIouBHtpCKlxQAKdwItue1G2pxn2xSeX370rgQlKQLz0qbbg80pA&#10;p3Ai2+/5UbB60/YO3WjbSuBEwxQq5NSlaUKBTuBCVAPNNAxUxQk0CM07gR/WkwDUjLSAUXAZspCA&#10;Kk2mjGaLgM25FIUqUIe1JjBp3ERbaXbUm3NIF5o5hjNoo208ingUXEQbeePzoxUm0ZwOlLsp3KRC&#10;F5o2jNSheaMADkc0cwiPbTtnFOwDSilcCHGDQQCc1LjJ6UhUY5FO4EZXik21KEBNAAB5ouMZj3FN&#10;K+lTbVI4zQEFHMIiC0hWptlNK0cwEe00dOMVMFxSFc0+YCPbijbTxx1pwUUrgRbfakIqUrSBe/ai&#10;4EeMilC461JgZ6UYouBHtoK1IVoK5NFwIiOKAOKkK47UFeKLgN25FJtxUgXNBUUXCxERQB+NSBaM&#10;U7gM2+1GM0/aSKCuBRcBgXjNAHNOxgUuPai4DCuTxQB7U8DnpS7SaLhYYBntSlacFweaeAKVxkQ9&#10;KUjipggxSEVNwIgnFJjBqX2o2incLEWM0YwOlShOaCKLjI9tIUIGeKmKZFIeBRzARbc0bcVLtowA&#10;KOYTRFjFIc+1S4BppFO4JEeDTdtSHjtRxnFVcTI9uaQqBUhGKTGTii4DKUqBz3p+MU0jNO4CcYpC&#10;M0/HtSYoASkxk04rmgDvQA3ABpTyc0p5oC80AN6UuKcVooAbilxxTgKCKVwI6XFOAzQVxRcaGUuD&#10;T9tKBii4hqj1pcc07rRjFK5SADNOC0qjJqQL+NQ2CEC0oXnrTwtGM1DYXEC4PXinFc804DNOxxU3&#10;FqRbcUuB6U/bQBjrRcBoApAOakxx0oxzSuGxHil28U7bR04NO40xhGKQjNPI3dKTbRcRGy8UmMU8&#10;igLVXK6XI+/FG3Jp+3mlAweadxXGYx1oCU84opXuITbQBtNLSjDc0h2G4pQKU+1O6HFFwGU4Y9KX&#10;FAHpSuDCil2gHJoIoEAFAx0oA5p2OM0hpgg5pSKQc04DFJjCiiikIxFG4dM0pT2x9adtwPSnCMHq&#10;TXdcki24pQOakMYHT9aQx89aLhcaVwKCvFSbBikXrgDmlcYzHHcUoQkZz+dOIOenFDe3Si4huMdK&#10;Tae9OC5607Hai4EYGDSjpT8AGl20XAYIifSgoR2p4Uk4zilIK981NwIv4uhpduOeDUmTmkwPXFO4&#10;DDg9qTZjmptoI4INIY1A70uYRHjikxUmwdqFXJPancYzGTS4yeKcV560qqKLgRkAfWjBNSFR2pCv&#10;rRcBnQU8dOlKAB0pecUgEwKQLnqRmnY7dqTApXANnFATA6il2k9elIR+H1p3CwwjPbmlA68U7qc5&#10;GacD60XER7TmggZx3p5PHFKq8c0rjI8Y9KPwpzIM96Vc9KLgMxSEZxUhU/Wkx7Yp3AQU8qGoC8UB&#10;TU3CwFDjtRtPtTtpPpTeQaLgJtxzQDS5/OhVHSi4CE0bC1OK+9PGMUmxEWMUY4p+3JoIxTuVYjwM&#10;08KGFIRTgMCgViPaAaMZNSbaXaKLgR7M9aTnOKlAIPFIc5ouAwZzSkE+lPGMUcGlcCPBH/1qMcdK&#10;fj5sUv1ouBHikOakK+mKAtO4DQuFxRtNPIpMUr3GNC5oKkU7GKQ5NACAU4ClC0uecUCGEUAYpxFJ&#10;ii4DSoNKEHWnYoI4oGMxzSgUpGKcF/Gi4WGlRShABSnPpQMnrSCwwpT9oxSECg8CmFgIpuMU+gjN&#10;IBoGaOh5pQMUoGe1ACcGk2kHjFO24NAGaYxME9aQin8Cgnjjii4hmwjnIoK8Uu3Jo5PFAWEAGaUi&#10;nBcj0pMHNK4huzmgjAp1IRmncYmM0baUClHNK4DduaTGKeBmgjNFxiYyOKbtwafQRxRcQ3GaCtPC&#10;igjHSi4DAtDDnPan7OppMZFO4DCKAAKkA9qMZouA3Ao280uDmikAg60mOadjPtTgvFFwsMI9qTbU&#10;hHHFIAe9FwGbaUDFPAGaGXBxj8aLgMAFHX2p+MDpRszRcNyOjFSGPbShc0rgMoNO2HPQ0FM07gMA&#10;yaMA1KFVR70m3nNFxke0e9GAO1S4xR5efSlcRHjPagKRUuzFIRRcLEfejGe1SFMigD2ouAwjApMZ&#10;qTbTgB6UXAgIHYUoFSk54wAKXaMUrgRbRnpxQVwKl28U1lyKLgR/TrSkE9adtp23jpRcLkW32o21&#10;LtwOlJjmi4xgGTS4Ap+32pMUXEIRx0pu2pcA9qNvtRcCLbRtNSFMUgWi4DMUpXin4pcZFFwIgmaN&#10;tSheaUqMUXGRBc0BSKk20Y5ouAzGe1IVqULQVpXFYiFLinFKABjNO4WE2mkxmn4zS4pXHYiI4ox2&#10;qXbQQO1FwIgCKXHFPC7utLsAouIj2nNLtqQCjGaLiItvPSl2n0qQLk8UMPWi4EWDjpSgCn7fT9aX&#10;yxnnk+1FyrEZA7UmDUhTHQUbaLiaGbM0eXipKMUXAj2+tLsHan4zRjtSuJjAvGaaRipsYFJjPai4&#10;7DFWl204DBp+Bii4EJFJnHQVKB7UhWi4DTz9KTBp4XIpdvFFwIwufSlApwGKXHGadwGfWkp4GTQR&#10;SuAwD0FLyeopwp2KLiIyPypB1p5FKFxRcBhGRRsp2KcBRcZHijFPxz0o2560XGMKjHNIQO1SbKQr&#10;ii5IzFG2n4pMc0XGNxRipMZpCuKLgMwPSgjjipNuBUZ4NO9xDSKTAp5GRSAUwGEGkAwKk20badwG&#10;gEUYFPIwOKZtGaVwG45oqQKPel2UXAYEJpNtPHBpSKAIyMUAZHanFSaNmRRcYmzp3+lDJ7YpcAet&#10;DcnqaBDApzRTgMGlAGadxjFHPFB561IRim4ouIaoycU3bzUvFIRRcY0jPSm/dqQJmgD1pgMzml/C&#10;nbc9KNhzSENxmjZ6YpSMdaUCgBu3HvSEY7VJg0mPWi4DAOKMcY704jFJTuOw0Lg5NLtpwGaUcUXA&#10;ZtNHQVIMmkZcHFK4iP6UAZ+tPA5pQvNO47DNnHNCqBUg5ppUg0rgIVz0pNmaeBigDmi4hpXApNue&#10;vFPOe1HXrRcYzbt9DS80pFLnHagBpHHNKAPSlwQacFJNAhuKTbk4qQDsaCOelK40NC7elLgEc04C&#10;gjnBpXAbsUUhAqTHpSYouA0rxRsp4TcOelLjBwcYouBHtpCvOKlwKaR81Fw3GFKCMDpT6QjimAwi&#10;m4p+DTSvrTuMjdc9KQjnNSbQDTWFVcTI9uTSkYOadikxTuIaQSaAMClApcGi40JRTsUYFFwG44pF&#10;Xine1KcCi5JGeTS7QacFo20XK1G/yoNPAo20XCw0DNGeehp1LxRcLDKMZp4FGAaLhYYRilC5p+3J&#10;o2460rgIEpQM9qXGacBilcYBc0/btFIKeOlQxCCnqtG2nYxUtjsFAGacKKVxibaMZp2M0UgSEA9e&#10;lI3TinUAZoG9dBgU96CueKeTgYpMck0XJsNxTSOakxyaQjFO4EXelC45p2OaTbTuLUaAS1BFOHFJ&#10;jNMFuNwaUCnYxQBmlcL9EIFzS7eeKMUAYoCzDGOtGOPel256UpGKLjtoNHWnUgHNLtOaVxIQjNLj&#10;NLtpQMUNjEUUuOaBnNKKRV7iKKKdkUmM0gsJRS7aKLjsZWRS7cjikJzSgH1rrMhSnHNIQuaUqQeu&#10;aXHA4pBYbk5x2o2jNPIBPSgLzRcLDCMHuaXA7inN1yKYGJxnigNQK4NAHNPOOtNPPSmMTvRzS5HS&#10;igQYNBHFHTrTkAboKTARRxz1owCen51LgAVGeGpbjsIRtOAOaNrd+lOcj0zSKRnpimFgCg8UFM07&#10;ikzzSARUGaUpxxijGT1xQPl75oCwgwDSNj0paAOaAGgU/AK0u35aFGBg0NgNKgjikAOcU9sdulAx&#10;QFhQQBSEg9gacAD1pCnpSEIVyOgpm3FSBsHFL35ou0Mi25o2nNTAAmkC807gNxkYNIQBT9pppFIA&#10;A4oXk8ikBIPFOB+b0FACFeaBweaeeTxQq5PNFxhjjNIFFIeuKXG2gBNoBo2g9aVetK3HFIQ0hR0p&#10;pPpTgM0UDE6UZzS0gHNMAwBTuAaSlAJGD1oYxCQKCMilK9qSgkTGOlKF5pQKCCKQxMA8UoUdutIB&#10;zzSgc8UCEUdfWlxz2owc0AnNMYEgjpikOaXFIBmgBADmngDFIB7UpXI7UhrQbjJo6dKcFING3PSm&#10;ITrTR96noOeePrT9uOcUrhcj4pAM1JikIPai4DcGjaaeq5NO2c0XHYiFLtx3Ip5Hze1BGTSuKw3Z&#10;x1/OjZT8YoOKLhsR+WAaGHHan4B60ECi4yPbRjmpAAKXAAouIYqjvzS4ApfpQBg0DGbcml2Y5qTj&#10;FNIyCKQAQMfWmbCFqTb0+lIRRcBgABFKijJp20YpQMdKYDGAzThxwaCMnpStilcNGNKg0FacooIx&#10;QA3bxSBcDkVIBmjHtRcBuzjijZgU/wDCilcdiPbRt5qQLSAc07kjcCkwPepAueKCtFwI9pORQBgY&#10;qTGKApzwKVwY3aDRtGcU7Z3pcZ5ouO4zaBRt2t0qTFIF45ouA0jPoKQgYp+A3FGM8UXGR4owKkOM&#10;Y6UbfcUXJGhc0uPWnAYoxQCGBefagrgin4xSbe/ekA0jNIUH0+lP20u38aBjNvuaUrx2pxHtS44o&#10;ExhXigLkU4/pSgAnii4hhSkAqTFLwOxouURkUmBUhHFCjmi4huCBSU8g/WgD2xRcBm32oxz0qUAD&#10;3prDnilcQ0LSYzT8Uu3vRcpjMcUmM1Jikxii5IzHtQRipMZpAvzGncBoB79KAtSYFIRii4xhAFJj&#10;mn4pdvFFwGYoIwcU4qaXHOaVwIyKUpxninkE0Y4xRcRGACaXbzTwvekxmncY08Gk/Cn7COaNufal&#10;cBuCOvFC4JqQIDxk0nljqKLi3GFfegLzT9uDShaLlDMAGgrk8dKeVyadjHalcZF5Z9qCvFSUoBou&#10;IiI4pMY6nFS7B+NG32zTuIYEB7g0jKTycZqYIPTFIY6VwIgMU5cDtTwlAXmi4yPb69KPLHYn8al2&#10;ikI4pXFoRlc0oUAe9SBMijZTuAwYHamlQT0qYJikK0rgR7PpQBUgQAYBo24HNFxjNuBmkxk1KBml&#10;VRmi4tiA8UuT6VM0femBM+1FwGBCx5FBXFSbSD1zSEUXGR0oFPC80FadwIsYpSCe1SBc07ZRzCId&#10;tGKk2bfpQV44o5hjAKXbxUgUd6GHGKXMIixkcUbaeBilxxTuOxFtNGMdam2ZppSi4DAKXHtUmzjp&#10;SGMjFTcRGBk9KXFSBaQrzRcq4wp3pCB0xUpBFAUd6Lkke3imleelSkEDikwT1p3Ajwc0AZ61Lso8&#10;vNFwIsfjSFak2bT60hGTTuOxHigjFOK4OKDxTIsRlaAKX8KXHFVcBp54pAvzU6igBpxR1p1FADRk&#10;8dqAM04UUXAbtpSOKWigBtIadzRn2oAaBk9KMYp9IBzTuA0jNGKdjmlxSuAzGRmlCilAwKAMGncB&#10;p4oAyafikGKLgJj86THNKOtKMHtRcBpANG2nEUuOlK4DME8UYp2DzQFyadwG49KTYPxqTbiilcLk&#10;YWlPA6U/pRjNFwGgdaT608YowM0XAZil20veggnvii4DACmeKAc9aeB75oIp3GN256U3b61NjikA&#10;FFwIgAOxp2AakwDTSOKLiuNwKXAx0pdtKBQMYoxSr1p1FIQmBQRS4pQKAEApWHOaMYNOpDGr1oIA&#10;p1BHFFxiAjFIQGpcc0AUE2G7QDQRTtuTQAAc0FDAvNLTwM01hzRcGuo3bSMoxTicUh5p3JIynNHB&#10;FSeophHFO4yNgCKbtqUjHajFVcZHtoAqSii4hnSgDNOwKUqfpRcCM4oxk+lPx7UbQaLjGhaQipAg&#10;FBSi4DMUYOaeEANKVouBGVoxipQOOaChB+tFwuMxTQvNS4wcUuOKVxEYFOApwFKBQ2A3ApNtO280&#10;4DjipuA3bUgWkAp45FS2G4gBHvThz2pQPWnbcVLZdhBxThzQBQDg1I9gK+lGKWgjNACY5xSAelOp&#10;BQPoNI5pPWn4x1oGDmgkj60Gn4xxSEZqrg0MOaSn0lMmw0DNLtoxzxSgGncBCMCkp1H8qQ7Dc4pS&#10;MUoHNOOKASGEelJ+tONKBmgLNje1Lg0uKDSGAGaSnAYpelAWGUq0pHFLtouOwnB4paXGOtLj6UgG&#10;0U7FFIdzJK4OO9JtORTgwzzS8E8V2XMhGyDR1FPK7jmmlSDSAFwDSH2oINGSKYwUkHJpSAze1OHI&#10;oB70rhuMZQBQCPQ0rDPbmlRPUUCYxRlqXHP0p2MMKF70XAYcZ6GnqvPHpS7R1pNwB9KBiM2Dimkc&#10;inkZ6GlwMUXsAmR6ZpQOOlIeKXJJFIENzntR0PPSpDgdKQ9eaLgxgGTTwAB0JpCFPXNKDjpSAQrx&#10;xSheM0pwOvBpM9s0AtBOhxSjrQB1oU896YCkZHSkxingUjYI4pCAYFIDupB6UoIA96LANxzSnmgi&#10;gKaBicinAUE4pevQE0AIRmmhfm5pxB9MfWjNMBOM0pXjik2Zp2AvFJiG4NOBxSgZNDdOKQxuOadn&#10;K/jQADSp0NDBkfQ0A8c05lBo9qdwuIOtAXmlx3pdwHY0haibaULntSkgikyAB3oDURht7UgyT2FL&#10;jnpSlc0AKBmmsB0p4AWmkZNIBuD2pQDTsClAp3GR857UZPpin8gmgnPahMBopRgnGOaUfSjbjBoA&#10;RvlNIAWPankc5oOMcDmlcBNhxSEcAU8CggUXAYQenFG33xT8ZOaUj8KLjsN27T6/WlxkdaU4xzSd&#10;KQrCFeKM46dadSYouNickUoGKWlHFAxpXmgDFPPNBGAPSi4luMIzQBjtTuhoJyKBa3EpCKcBmjb0&#10;oAZjnFGD0qQjvSDGaLjsNAx1oIyKf96jbj3+lFwIwOaUDBp4KikPWi4XAZ7U0g+1OApcg0AMxS/S&#10;ncHig8UrhYB9KQAZ96VeTRjmgFYRhSU8jFJtzRcbdhB3pCM98U4DFLii4hoHuT9acFpccUnQ0rhc&#10;XHak280ufajGTQJDMEGlzTuvFLtANFxiAZoHFOxRSuJjOTSdBUgyOaRjnincfQb2oxmn44oxSuIQ&#10;LgZNIV5p5BIoAxSuJDAKUgkdafj2ppFFyrCAcUEU6louA0DNIRTvpS7c0XEMIzQOKeU+lG30ouA3&#10;GaCMinUUrjG4/CjB/wAin7c0EYouIjpcZp2BRRcBpGKMfnTqULRcYzBpee9OxjrRjPSi4huBRtpQ&#10;KMUFXExzQSKdx6Uu3v2ouSR4oA5p207jTghNADAKMYNP2GkxzRcBuKABTgM/Wl2kGlcBuBRjFOxS&#10;44ouO4ym45qXZmgpRcQ1UzQVp6+uKQHJPBouAzHNDJ6U80AUXAaMYxigKD0FPxS4pXERAc0oXFL3&#10;6U8LRcd7EWPagLzUxXBpCPSi4rjNnFJtxyakxmjyz7UXC5HgGgDmpCu0etKB6UXHcYFzRsp+KMUX&#10;JGbcUA4p4GfSkK+1K4xgHNLt9qeFpSKdwuR49qCtSYpNtFwuNC0hHNPxigKSTRcLjMU7YMc0oHPT&#10;NG0+lK4Ee3BpcZp+3Ioxii47idKaetPxS7D7UXEMHJoI56cU7ZS7fSi4iPGaCoqTae9NNFxjMYpd&#10;tOAp22i4yMDmlC07FG2i4DcA8UFR2p22l20XEMxxijbT9tJjaeaLjGbKCMU889BShCaLjuMH0o6c&#10;1Jsx1poGTRcQm7I6UHpTttLjikIYFGaDyMYp23Jo2E96LjGgccik21IEI75oxRcBgGDR1PSnbDml&#10;24ouAwDmgin4xS7cii4EJWkKjFS7eaQrTuBCAcUwjBqxtprLkVSYEJGaTbUm3NBSquFiHb7UbamK&#10;YpApJ6U7hYj20bcVIR7UFcii4WuRFfwoVeakAz1oK0XHYYUzSbAKlC5NDDAouKxFgUm2pNueaNnt&#10;TuKxHijbUhX2pNpouNjNtGKeFJpQuOtFwsR4oKkVJjNB69KLhYixijipSvbH5UgWncLDNtG2pAvt&#10;QVouFiPbSYqTb60uBRcLEeOKXaKeV9KNuBSuKxHtzRtNSYwaCO1K47Ee2jFPC/lSkcU7hYjIxSAZ&#10;qTbxRtouFhm2jHFOxSgc80XAZg0lSY5oK0XCwzFGKfto20XEMxmgjFOxigigBmOKAM0/HFAGadws&#10;NIwKB+dOxil20XCwnWinACl25qWyhAKMU4DFL+FADduRSYp9FTcYzbjmk208jNAFO4WGjHvTSKfj&#10;mjGTRcGMwRSN0qQqTSFR7U7isRYpcU/bSU7k2sMPFJjmnYBo246UwGkUnWnUvQZp3BbkYWnBad1p&#10;SABRcQwgDtSYzTgM0uKAsMIo25FPxijGOtK4xuMUu3PbFL9BS5NMaY0jmkNOwaAtK4hCMig8n8Kf&#10;xik25NFx2GBc/WlA7U8CkoAbtxRjinUtK4hAtKBSgUtFwsIBindOlJTh0pMtACT1p4WmgZp61DZS&#10;DFGKd9KQ5qbiDHNGMk0uaAcmgBNtJt5p1Ljii4DKKU0EYpgN603GKeBmkIpgMIzSbafijbTuK3cZ&#10;jP1oxjrT9uKTGaLgIAKDgU7Bo20DG4DUbQKcBS4ouP1GbaWlx9KXAouIbRS7aCKQ0GKNtLS0DYhF&#10;L2oFL1GKQkJjPWkAxSkYp2MDNFwsN/A0U/dRSuFkY+wntSqpHWngkikByea67mQdRSE4p1IBk0XG&#10;IDnrTCpzmpTgCjHFFwI8GhmKnin8nil2Zp3AardzSlqNpo2+tAWAofUUntTwvFBwOtK5VtBgYA85&#10;peD2pdoNGOKBWAjtikXrTgOPegqB1pCEGKQsaUYzxmlx6UwsNA55zmlCgGhjhuentS9qAE25pBwa&#10;djnrTSMk0AOZ+fSmtn1zTlX1oYDORSH5iAUD5RSnGOhoGWBHagQA59qXIoUZ69uBSGgNgIBpowDT&#10;sUhXaeaYCNzSg8YoBBoxzQAo4HNLkAcHFAXIINIVAHGaQWDJJ6mjb3pBn8KcMgUwDril75pvTkda&#10;UHikPQcOtBUZzTVO6nYpCsJtyfamtwflzTyTjpSdeQPzoDbcZn1pe/WnFeef0pCgJpgApRwaTAWl&#10;6igAKg0bRjijBHXmlH0pD9ROg96MHFO296XGaQhqj1oIwaXHpRj1oCwg606kI9KUDNACY5pQBilx&#10;SZ4oGGB2oopO9AC45oK0ooHzfSgYAYoJFGAO1J36UgFHWghj3FAGDRzmgQFeKKd2ooGhBxR2zQaD&#10;x9KVxsPwpCtKDnsaUg4pk3CgUUUgEIzSbeKecYpAcUANAwacBmlGM0tFxXGEUhHFPOKTGaLgCrzR&#10;0NKAaTac0DYbVP1oPHFLgg0EZNK4CYI5oxSnpSYOKYWEpccUoGDzS0rgNAzQeOKd3oIzRcQDpRQo&#10;OaXFIENwaUUu2lxxTuMTBoGCaUjijGKQWEIpKdzS4zQCQgHSgjJ4pwHrSkUh2GY4oxTsZoxtOT0o&#10;ASjinAjGaM5ouA04pQtO4xRSuS9BMCkxk078M0ig56YoAbt5oqTbSFOM0rjuN20bacBkUu2i4hu3&#10;AoB7U/HFGBRcBh5pQKUAE9KXGKLhYQD2NBX2p2COlBzjkUriG7TRtpR15p+OKLhsR7RSEAVLikK+&#10;1K4DOD2pdlPAxSAnNO4DCtJtxUwFLgUrgREYHSgLmnsABShaLgRlKTrx0qUqaQg+lFw1GbcDp+NL&#10;inBTmlI44ouBHmlA9qcUJApwXPXrRcCMrmlwBTwvNNI5ApANKk0oXFKQe2KNv50wDbjmkxkmn7eK&#10;NvtSuCGKNoNAHrUmKCB6UXAjC5NO2U7HFGKLiG7aQpn/AOtUhHFGOKLgM28UEYFPAoIx2ouBEAWp&#10;QtSYJ9KQIc0XHYYVJpcYqTFIVBouBHtzS7cU45HFOxRcLEe2g4HapMCk2ilcCMIAMjrS44p+2gCi&#10;47DcCmsvoKl256UoTFFwIscdKXbxUm3NIUouKxHtox6VLtpdmBRcCHaPTNKAPTFShMmgpilcLEO3&#10;0o2nNShSTSmM07jIgnFIVI7VMF9aGXI9qXMBCBzSkZ6cVKFpSlO4rEG0+uaXbmpduKXZmlcZXKEG&#10;nhc1L5eaXy8UcwEO2jZmptmBShTSuBAEwaRlOOMVYKcUBPajmArqvrQUJHbNWCg9KNlHMBXCEelO&#10;wcf4VN5eKXZ7UcwEAX3/ADpAnPSrBQYpdvFHMFytsOadtx1qcoKCgJo5guV9maAoBqfZSGOlzDIi&#10;M9KTaanCbfSlxnrijmEQAYNG0k1NsoCY6UXAh2HvQVwKnC560m2ncCDb7YpNnNWCntTSntRcCAim&#10;bCTVnYKTZTUgK5jzRsx1qYoT0pwi4p8wFbbQE54qwYqQRgU+YCDYe9JtqwyY7UeXRzDK2wGjbg1Z&#10;MWOaaE70cwEIjGSaQpmrG0UgTAo5hEGwUbR0qfZimFKdxkWygoO9TBcrS7M9aOYLkGB0FBTiphGF&#10;NGAe1FwIdlGz2qcIaQpT5gIApFHl96m2Uu3nFFwZAENBjqfYPSjbRzAVymKULzU2zmjb7UXC5Fso&#10;2+1SFaCBRcLkJQ0befapsCkK8U7hci20FeKkxjtR9RRcdyPFNxg1NtzRszRcGyEilxUu3HWmlcDN&#10;O4Ee3mjbUgGaMUXDQi20bakIz0oxjtTuPQYV4pCtSfhTcGi4rXGUuMU7FLtouFhm2jFPx+dJjmi4&#10;WDFLilxSgZNK4DQKNtPIxRtpXAYFo280/bRii4MZn2oKk9KcRx0o/Ci4IbtNJtwc080hpjG8gUm0&#10;Zz3p/XtSEc0wG44ppGakIxTSuRmhMTVxgXvRtp5HFNqibCFaTGafjijFO4DAD60u2lGAaWi4WGEY&#10;oxxT9tGKVx2IyM0pUmpAAOtGKLhYYFxS4FKRikouFhAOaMYp3ajFFwGkUoGKXFGKAsNIy3HSlApc&#10;UEYouAnSilxThSuFhopcCl25pduKVyhMCnBc0Y4pVFIdwxThRRUiFoxjrQBmlzjg9KAuG2kPFLuo&#10;HJoGIKMcUo60H3oAQjik4xT6aRSGJjvTTkGnUUybDSaSnNQVpoBpozijGDTscUXBMbQacBRwKLgA&#10;Wk6Gnc0Y5pXKGHmnbaXBI4oHSi4vUTbSU7NJg5ouAEcUBSaXmigLiYxS4p2ARzSLgcikAAZo6daM&#10;+lKTxTDzEopdwopBcyyMU1hzRRXYiGKOlLRRQAUUUUhIVetBPWiigsD0FNbpRRQJix8k0HrRRQQx&#10;RTsD9KKKTLQADNIw60UUAxi/epx6iiim9yOoHqKWiigtCD71BFFFAhKTvRRQIX1pV6CiihgIeDRR&#10;RQACkc80UUAHSnL1oopjW4poxg0UVI+ordBTW6UUU0J7iUetFFAhU4FOWiikxg/3TTY+hoooFId2&#10;pR1oopANPWnY4oooELRRRQUxM80tFFAgzSr1oooKQlKvWiigkD1o9KKKRSFpp60UUxin7tIOBRRQ&#10;Sh4ooopDCiiigQvahetFFIEIRzRnFFFHQfUcKQdTRRSEJnDUrdKKKAQlKvWiin0ELRnmiikAYpB1&#10;oooGGetKOlFFAMPSiiigQtJRRQMO9L2oopD6CUoGTRRTDoKRijvRRQxIWiiipKCiiin0Ewpy9KKK&#10;kS3FpP4qKKCgbpQelFFADF6U88AUUUEi0pHyCiikIQk7fxpE5PNFFIY+n4oooExMANRjmiikLqLS&#10;YFFFDGhaTvRRQhCjlqdgUUUmUG0elIOtFFAhSBxQe1FFIAxSgDNFFACkYFJ2oooAQjJpaKKAQ7GR&#10;SEYoooAD0FKBxRRQAYFGMUUUC6hSGiil0GKR8w+lGKKKQDsCjAoooJAjFNoopofQUDJpKKKGMWko&#10;opIBV60uBRRQJiqPmNGKKKQBijAxRRQNCYFOAGKKKAFwKMCiigXUTHNLgUUUIYYFFFFJgKBk07Ao&#10;opAGBRgUUUAGBRiiigXUMCjFFFIYh6Uo6UUUyRp604dKKKB9QwKKKKBhRRRUsSFApcCiigYY5owK&#10;KKOgC4pD0ooo6AAHFLgUUUAJgUuKKKQxMClwKKKBBgUUUU2AYzSYFFFIBaKKKACkIoooAXFGBRRV&#10;AIQKQAZoooQCYooopghQBSYFFFABgHtRgUUUAgIGKbgYoopoBMCjFFFMBGHFNwKKKSGO2jPSl2j0&#10;ooo6iGkDNIRxRRVAIBzS4FFFA2BA4pp+/RRQIKKKKAFAyaTFFFCAb600iiiqQxQOKQ9KKKYCUYFF&#10;FUHUVRQRiiip6iExmkwKKKoBhpaKKBh0obpRRQhsbQKKKbJA9aXtRRQikJQOtFFMa2HDiiiipJW4&#10;UvaiigGJnmiiigBV60j0UUItCf4UdqKKogSiiigfQKSiihDQ1vu/jS44oooJQAc0EYooplDe9LRR&#10;QwCiiihg9gooooJClXrRRSAGpKKKY+oUUUUD6sKKKKBdAHWg9aKKQxV606iigBO5py9aKKQIWnHo&#10;KKKQCDvQvWiigBW6U2iigBe1OoooAQHmloooATHJppoopDDFL2oopgNPSj0oooAXvRRRQIKKKKAQ&#10;5aRutFFIYoFIetFFAhccClxRRQAHpTe1FFMBT0oHSiikAtFFFMo//9lQSwMECgAAAAAAAAAhAGSk&#10;gZq5JAAAuSQAABQAAABkcnMvbWVkaWEvaW1hZ2UyLnBuZ4lQTkcNChoKAAAADUlIRFIAAAFXAAAA&#10;PAgGAAAA0nX5NQAAAAZiS0dEAP8A/wD/oL2nkwAAAAlwSFlzAAAOxAAADsQBlSsOGwAAIABJREFU&#10;eJztnXd0E1fWwGdG3VVyk9zkiruNCxiwMbbpvYQaektCltTNbjbfZks2YZNsyWaTbBqwEGoggIHQ&#10;jTGY4oZ7L7jKRbZ6s+rMfH84zvE6LvNGkm0S/c7hcI707rvP0ujOm/tugXEch2zYsPF00dDQuOjI&#10;0WM3iY6HYRj74P33KNZc09PMgwePfn3t+o2PiI7n8biVr736csxoYxDzl2XDhg0bNoZiM642bNiw&#10;YQVsxtWGDRs2rIDNuNqwYcOGFbAZVxs2bNiwAjbjasOGDRtWwGZcbdiwYcMK2IyrDRs2bFgBm3G1&#10;YcOGDStgM642bNiwYQWo1poYRVEahmFUKpWqg2HYlmNr40cwDENMJhOTQqEYKRSKcaLXAwqKojQU&#10;RWkQBMEUCsXwNP4NEw2GYRSDwWCPohgNgnCYQqEYaTRa38/ps4TNqS2A4zjc29sb0dzcktYuEMyU&#10;SKTBEok0SKfTsX+4+CAYhjEGg6FydHTs9vBwr+V6eFQHBQVm+/nxH1GpVIPF/pIfeNLUNPfe3fu/&#10;JzqeyWQotm7dvNYSurOyst9pbW2bTXR8eHjoleTkpE/GGieWSIIvXfz+K5C1bNmyaR2LxZKP9D6O&#10;43BXV3dcdXXNmvqGhiVCYU/MwHdGpVL1y5YufmPWrJmfg+gcOr9IJA5ta29PErT3XxtSmSxApVLx&#10;TCYTc2AchUIxMpkMBYfNaeW4cFq8vbxK+HzfPF9fn0IajaYlq99cFAqFT1tbe1JXd3esSCQOk8vl&#10;fKVS6a3V6jgmk4kxeCyNRtOyWCyps7NThwuH08Llcqu9vDxL/fz4j0b7DohQU1O7Mjc3/5Whr/f1&#10;9bl2dXfHgswVHBR0h8i4lSuXv+Th4V4HMvdw4DgOSySS4LY2QZKwRxjd2yuKkMvlfKVC6a3T651x&#10;HIeHytBoNK29vZ3I0dFRyGaz29xcXRt5PG6lv7/fQ2dn5w6ya8nJefBmY+OThSO9L5PL/SQSSTDR&#10;+eh0uobv65s/2hhSO1e5XM4vKi7ZVVJStl0qlQaONhbHcUSn0znrdDpnkUgUVl1dsyb77r0/MBgM&#10;VXRU5Pnk5FmfeHp6lpNZx3Co1Rruk6ameUTH29vbiS2lu1sojAHR7erm2khknEFvcACZF4IgqH9H&#10;8FMwDKMUF5fszL6b8weZTOY/3BiTycQwoSgdRN8AEokk6HFR8Z7Kyur1RC5WFEVpGk2fm0bT59bR&#10;2TmtsrJqPQT1X7xhoSHXpk6N+TY8POwKgiAomfWAoFAofIqKSnZXVlWtEwp7oonKGY1GltFo9FYq&#10;ld4CQccMCKqEIAiCYBjG/fz4D6dOjTkTHxd7gsFgqIDXpFT6gH73I0F0Hr1e70RWB47jsEDQMaOk&#10;tGxbTU3tKqVS6Q0ibzQaWXK5gi+XK/gCQUfi4Pfc3d3roqMjz01LiD/q4uLSAjJvb29vhKU+RwiC&#10;IIPBYD/WfEDGVSqVBty9m/N2cUnpDgzDzHIp6PV6x6Likl1FxSW7QkNDbixftuR1d3f3enPmtDE6&#10;3d3dUy9cuHS4o7NzmqXn7unpiczKyn6nqrrmGRzHzfblGwwG+4rKqg0VlVUbXF1cmlJTU/6WkBB/&#10;lEKhmCyx3sFIpNLArKzsd8rLKzZjGGaxylE4jsOtrW0pra1tKTdvZn6QMjv545SU5H8yGAy1pXRM&#10;FnAch+vq6pffvn3nXdAdNVFEIlFYdva9P969m/N2dHTUuaVLFr3JZrPbraHLEhAykCaTif7gwaPf&#10;3Mm++8fBj3SWor6+YcmTJ03zU1NTPpw3N/1da/yAfsngOA7fy7n/VlZW9l8GHv0thV6vd7yVmXUg&#10;P79gvyUN02AkUmlQxsXLB3PzCl5avWrFfn9/v4eWmBfHcfjhw9zXb2Xe/qs1ruvB6PV6p6w72X8u&#10;Ki7etWH9uh2BgQH3rKlvPJFKpQEZFy8ffPKkaf546MNxHKmoqNxYV1e/fMP6tdujoiIzxkMvKGPu&#10;MKRSacCXXx3MtfYFiKIoLTv73h8P//foHaVS5WktPb9EMm9nvXfr1u33LW1YOzo7Ez797IuS3Ny8&#10;V6xlWAcjFApjvj54OCcrK/sdFEXNenIymUz0s2fPnbx2/cZH1jasg5HLFfxDh4/cKXxctHe8dFqT&#10;2tq6FZ98+nn5eBnWwRgMBvtTp8+cLy0t2zreuokwqnFtaWlN+eyzL0o6O7sSxmtBLS2tc77++tAD&#10;mUzuN146f848fly05+7dnLctPW9Vdc2ar7469AjkEMAS4DiOZN3J/vOJk6cvGQwGOzJzYBiGnL9w&#10;8UhZecVmS6+PCDiOIxkZlw4VF5fsnAj9lqK0tGzr8ROnLuv1eseJWgOO4/C58xnfNDe3pE3UGkZi&#10;ROPa0Ni48MjRY7e0Oh17PBcEQf2PgV8fPHRfqVR6jbfunxMtLa0ply5f+dLS85aUlG07derb80NP&#10;zceTurr6Zf898s1tg8FgDyqbm5v/SllZ+RZrrAuECxmXDoNEl0wmGhobF3537sKx4U78xxsMwyjf&#10;njn7rV6vd5jotQxmWOMqEHQknjhx+pLRaGSN94IGkMsV/BMnT180Go3j9sj2c0KpVHqfPHU6w9Ku&#10;gMbGJwvOX8g4YolDK3Npa2tP+vbMd9+CuAhkMrnfzVuZH1pzXUTpNwrfnSZzg5hIVCo198yZc6cn&#10;wzUwgEql5uXlFbw00esYzE8uSoVC4XPs+IkrE2lYBxAIOhKvXbvxr9WrV/5qotfytHH5+yufazR9&#10;bpacUyaT+506feacuZEilqS2tm5FVlb2XxYtWkDI9XH3Xs7vyey4XTiclpDQkBscNrvN0dGxG0Fg&#10;1GA02mk0GvfeXlF4c3NLmkKh8AWdV6FQ+OblFexPTU35O6jsRJF9994f+vr6XEHlYBjG+XzfvAB/&#10;//suLpxmJpOpoFKpehzHYZ1O7ywWi0OEPT1RjY1PFpH5jqqqqtempc2ZFDdOCBpiXDEMQ86dzziq&#10;Vms8QCdisViyuLjYE/5+/EcODg69OI7DBoPBXqfTsUVicUhra1tKS0trKuhjRH5B4YtR0ZHng4OC&#10;skHX9Eumra09yZLzYRhG+e7c+eM6nc6ZjDyCIKi/v98Dvq9vPseF08Kg09UoitJVKjWvWyiMaWxs&#10;XNTXp3UhM/e9nPtvhYaG3BgrisBoNDLLysqB/Kw0Gq1vzeqVL06dGnN6tCgWHMfh9nbBzHs599+q&#10;ra1bCaLjUW7eKykpyf9EEAQDkZsI+vr6XAoLH78AKsfn++Y/s2b1czwet2qssQqF0vva9RsfVVRU&#10;bgTR0dnVlWAymejWSE4iw/8Y18ePi54DPfWj0+nqlNnJ/0pJSf4Xk8lUjDZWJBKH3LqV+UFVdc0z&#10;IDouXfr+q9dfeyXCFqI1cRQXl+xsaWmdAyoHwzA2Y0biV3PTU//q5OTUNdI4FEWp5eUVm2/fvvOu&#10;TA52mInjOJJx8fLXr76yf+po10hLa+scg8EA5JfbsnnThrCw0GtjjfshYSBv+7Ytq3PuP3jz5k3i&#10;rocfkg9m+vnxc4e+5+vjU7hgwbw/DX1dLJZMKS0t20ZUBwRB0HDzDIeTk1PnSO9VVlatB3U1+Xh7&#10;F+3ZvXMB0fheZ2enzmc3bXiWRqNpQQ79cByHFQqFr6ura9PQ9yIjIy66uLr85PUB2lrbkxsaGxcR&#10;1eXgYN87a9bM/4w25kfjqtPpnDJv33mP6OQQ1N9edvu2LauIZku4u7s1bNny7LrM21nvgZxgi8WS&#10;KcXFJbsSE6cfGmssDEG2OgYEoFAoBi8vz1JXV9cnLBZLRqNRtSiK0jVqjbtMLve3Y9lJB8YaDAZ7&#10;0GsDgiDIxcWledvWzWs8PXkVBNZjio+POx4dHXXuxs1bf8vNzX8ZRFdvb29EUVHxnhkzEr8eaUx3&#10;lxAouN3Tk1dOxLAOBoZhPHVOyt+bm1rSQX6s9Q0Ni4czrj4+3kU+Pt5FQ19vaGhcBGJcYRjG5s1N&#10;B/4Oh1JbV78cVGbt2tV7QRMnYBjGly5Z9Nua6prVIIfqI42NiAi/HBERfnkkuQcPHv0azLg69Iz1&#10;ef5oXB89yntNo9G4E53cycmxa8/unQsdHR2FRGUgqP9DWzB/3p/a2wWzmpqa5xKVu3s35+1p0xKO&#10;jEca5M+Z4KCgOzNnJn4RGhpyg2juflFxyS6VCiz22MnJsev55/aksdnOAhA5Go2mXbF82asQBEGg&#10;BvZezoO3pk+fdnika0QskUwBmY/BYChBxg8AwzCeMif5nyA/1tbWthQyusYTDMOQtrb2ZBCZoMDA&#10;u2TT2+3t7cURkRGXQHavGDp5zgMQCOrPJc/LLyB8aIQgiGnL5mfXgRrWQfLY6lUrXwSpliWTy/0a&#10;GhoXk9FnA4K4XG7V/v37Evfu3TU/Kioyg6hhxTAMycvLBz6FXbVyxX5QwzoADMP4ksWL3nQjWHth&#10;AJlM5l9bW7dipPd1Wi1QWKHJaCJ9qBsUGHiXRqP1ER0vFApjJkNY02golSpvrVbLAZEJDQsB2vkP&#10;hcNmt5kjP5FQIaj/lE2tVnOJCs2enfSxnx8/zxzF7u5uDZER4RdB/K+Fj4ueA31MswFBfn783F07&#10;ty9hMpnAOzGBoGOmSCQOBZGJiAi/HBkZcQlU12BoNJpuzepVLxw6fAToILOouGT3SLr1gP7Wjs7O&#10;aU+eNM0LDiZWTWowCIKgc9PT/qoAKFxiMpkYNBpNB6prvEAxlDZz5owvQGRCpgRnmqMThmHQQ75J&#10;c4OiQhAEVVRWbQARmpYQf9QSymfOnPEFiHFtaGhcZDAY7Oh0OuEdwS8dOzuWdPOzGzeSMawQBEFV&#10;1dVAh48QBEFLFi96k4yuoQQFBd6NjIy4WF1ds4aoTGPjk4V6vd5x2ApUOPgP7+g3x2+sW7tmd1xc&#10;7ElQ2fT01PdBZSYzri4uzatXrdg/njoRBHlqD7ERvV7vAPK47cLhtLi7m1/rEYIgKDAw4J6Tk+OI&#10;J8hDMZlMzCdPmhZYQvcvhXVrn9ltTh3MOsADjMDAgHvu7m4NZPUNJXH6tDEPMQdjMpkYjSNEvFCo&#10;FD2ofhRFaWe/O3/iyNFjN+rq6pdZOinDxsigKEqtb2gAcgVOJtcKIhB0zAAJ2PX08iyzVGcBBEHQ&#10;qKjICyAyZMKBfqlERkZcHO2EdCw0mj5XUJcA0YLMRAkI8M8BPcQUtAtmDvc639e3gOw6GhoaF39z&#10;7MTVAwc+6D1z9tzJsvKKZxUKsFqlNoij0+mcvzl24trTcNA3EtR2wfAX4kj8UGdzvcUWQKUC+ZhA&#10;1/tLZk7K7H+YI9/R2TEdVMbTk1dmjs6h0On0Pg8P9xqQ4tX9Bat/SnR05LmsO9nvmLP71Op07LKy&#10;8i0DtQkcHR2E3t794VJ8vm8e39e3YKx4bxvDg2EYIhT2xNTXNyzNy8/fr1SqyNQWIbdzhS0fwkkF&#10;uWghqN+nNVq7BGvT3S2ciuM4bOvLNTosJlPu6+tDeqcGQRAkFklCQGWIxLSCwuNyK0GuU7FEPGzI&#10;lZubW+Ps2Un/ysl58DtLrU2lUvPq6uqXD7hPYBjGPTzca/z9/B4GBAbkBAUGZjs6OvRYSt/TDoZh&#10;iFqt4SoUCl+FQuGj1mg8pFJpoFDYEy1oF8yciEJR1oI6UquPyYrBYLDXaDTuDg4OvcMOsBldCIIg&#10;iO/HzzM3nVImB7s2qFSqztmZXPjVaIyWWTMcKpXa02QyMahU6k98rHPT0w6UlpZvBW0/QhQcx+Ge&#10;nt7Inp7eyIIf0kR9vL2LIiLDL0VHRZ7/pXTbQFGUJuzpiers7Ero7emNFInFoRKJJFgmk/tb0289&#10;mXyuVDLFJiYamUzuP6JxtQFBUH/apLlzgD6WOTs5dVrjicJ5lHTM4cBxHFap1DwO56cxkgwGQ71t&#10;2+Y1hw8fvTNedUg7OjundXR2TsvMzDrg5elZlpw865PY2Kknf07p3BiGIZ1dXQn19Q1Lm5ta0gUd&#10;HYmTofjTRELV68Fi/yYDE1mc92nB3cO91tw5QEvhsVgsmbk6h4NJooOq0ThyIW1fH5/HL+57PunM&#10;2XOnhEJhjHmrA6Oruzv23PmMo/cfPPzNpo3rt1iyOedEoNPpnPLzC39VUFC4D7QmhJWYNDtXxGg0&#10;kqrmPpHYjOvYWCKzBfTaoNLADicJz0sBD6EyjLF2Ho9b9dL+fYlz56a9R6FQjKQXR5Kent7I/3z+&#10;VeGjR7mvYhg2aeqiEgXHcbi4uHTH3//xr+abtzI/mCSGdVKBQJPI0hMFfwrXPN7Y29uJzJ0DhiaH&#10;/5rM900ks4dKpeoXLpj/p9/+5vXgpKSZnzk42I+rqwlFUfqVq9f/fenylS8nk69wLNRqtcex4yev&#10;nDt/4RsydV2JAhpJBEGTzOdKo9H6nradII3Ehz4eTGTbk6HQaOZnsdHoxHPjIQiCjAbrPAWRaSBI&#10;B8jrZ7PZ7StXLH9l+bKlrwsEHTNqamtX1tU1LOvp6YkC1UuGwsLHz/N43MqkMUrYTQb0er3jkSPH&#10;blmrfTaFQjEEBQbejY6OPBceHnblwF8/HJdIC2tsJKh0Ol0NYlzt7FhSOzt7saUXAoIlfXs4iZTI&#10;kdDr9U6WmstcLJE2SKfTgcrEWWsXo+3rAy6iTafTNaAyCIKgfn78XD8/fu6SxYveUiiU3k1NTfOa&#10;m1vS2trbk0ATKkC4ffvOu3GxU0+ySPiXx5OrV69/bAnDymQyFVyuR5Wrq0uTC8elhcPhtPA8uRVc&#10;D4/qgWLXk2mzQgYqm+0sACknFx8Xd3z58qWvW3NR44klv0CdbvIYV0vg7OwElDarUCq9URSlWvoU&#10;XKFQ+oCMRxAEdXBwIFWxbTDOzk6d8fFxx+Pj445DEAT1abWcDkFHYktra0pLS2uqQNAxw1JhRVqt&#10;lpOfX/iryVyPoKenJ7KouGQXGVk6na4ODQ25ERUZkeHv7/fQyUqRJZMJKpvNbhMIOhKJCvzcOrIa&#10;DAYHDMMolqgTC1JZ7GmAw+G0gozHMIwqk8kC3NzcgEoFjoVYLAZKZnBycuy0RpiTHYslCwmZcisk&#10;ZMotCIIgg8Fg19zckl5X37C0trZ2JehNYCilZWVbJ7NxvXvv/v+RaUqYOifl73Pnph0YtpjOzxiE&#10;y/WoBhGQT/K4WDKdCEBrVA6HWq1x/7kZVw938HCurm6wav9E6Bb2AIVLWaqw0FjQ6fS+sLDQa6tX&#10;rdj/uzd/4/fC83vnxMVNPUmiTB4EQRDU2ysKV6uJF6wfT3Q6nRNoTysEQdAd27euXLJk0e9IGtan&#10;emeLgAabd3cLYyezL4TMCWNvryjcXL3dwu6p5s4x2fDx8S4CNRRdnV3xllxDn1bLkUgkwSAyfF/f&#10;/KGv6fV6B61Wyyb6DzQ8CkEQLCDA/8HGDeu3/fr1V8N5PG4liPwAYrH1/Lrm0Nzckg7a9Tcpaean&#10;4eFhV8jqpFKpBmtk/I0XVF++bz4MwxjR7b7RaGR1dHROH6vT5kRBZ4AdwkAQBHULhVMDAvwfmKP3&#10;SePPrxQig8FQeXryyru6uuOIytTW1S9ftGjB7y3lT6sbpbPASAzXi+rbM9+dqaurX0Z0jt+9+UYA&#10;qFtkAHd3t4YX9z2f/O9P/lMBml5OtruutenuFgJtHigUijE9Le2v5uo1PGWRTINB7FgsWUCA/30Q&#10;oXLAx4OxwDCMgqIojcg/DMMoo83l6ABeJMPc9jEYhiHlFRWbzJljshIZAdZRoKenJ6q1tW22JXTj&#10;OA7nFxTuA5FhMpmKwMCAe0NfZ7FY0mGGj6obZPxQGAyGKj09Fdi4TKY4zcFIpdJAkPHu7m519vZ2&#10;EnN0arVa9ngVcoGtURULgiAoKjIio7m5JY2oUFFR8Z7589L/Ym9vmZCsjIxLh4ieQr7w/N45AaPs&#10;MskUhm5sfLKgT6vl2JEM8aqrq18ulyv4ZGQnO1FRkedvZ935C4jM1WvXP97/q30zzD0kLC0t39re&#10;LpgFIhMeHvb9cAVbHOztgZIqRCJxGNGuxiPh7eVVAipDtmOEtQGNhadSfvodgCKVyQLMnWMiQSAI&#10;gmLjYk+CNFMzGo2sq9euf2ypu2xHZ+c0IuP4fN+8sdwRTCZTYW9vB2T0URSlP3qY+xqIzABGo5F5&#10;9dqNj8nIPg1wuR41fn78RyAynZ1dCYWPi54zR2+fVsu5dv3GR6ByMxKnD9ta2wPw4DYn58HvzL2+&#10;KRQEOK3WEiFkw4HjONLdTb6OAgrobyUTVTCUiSxtOhYoitLHGoNAUH+ISXxc7AmQyUtLy7fev//w&#10;t2QXB0EQJOjomH748NEsorU609NSPyDiy3Mnccr94OGjN4RCIVBtWxRFaWfPnjsF+sj0tJGcNOtT&#10;UJmbNzM/7OoiF2yOoig1I+PSIZBW7xAEQd7eXsXD+VshCIJ8vL2KQeZqbmlJBenvNhztIxTtHgkq&#10;lap3BSyvCMKNm7f+hqIoqdbToEkZYokk2JwYYI1G45Zz7/5bZOWtjVql5vaNkdzy490lPT31/eEe&#10;p0bjxs1bf8u4ePlr0NJiJpOJfif77h+//PJg3pOmpnlEZHy8vYtCQ4m16fXy8gSuhm8wGOyPHD1+&#10;o32EFiFD6enpjTh69PgNc3+ATwNRUZEXuFxuFYiMTqdzPnT4SHZFZdV6kB2gTCb3O37i1OWqquq1&#10;oOtcMH/en0a6+fJ4vAoXDgfoMf/y5Sufq1QqHug6IAiCVCo199at20Axq76+PgVEXSkwAgO7XBoa&#10;Ghef/e78STLRPqBlH/V6vRPZpxcMw5ArV659QsbfiuP4qGcylkKr07EPHjpyd7Tr48e7GJvNbk9O&#10;nvVv0CrthYWPn6+pqVmdlDTr06lTY7514XBaRrrANRqNW1V1zTM59+6/BepPWbFi2atEiz8H+Pvf&#10;z83NfxlkfgiCIKVS6f3lVwdzo6Miz0VGRWbwfX0KHBwceigUil6n07FVKjWvra0tuaGhcXF1Te1q&#10;Szz6PA0gCIIuW7b4jSNHjt0CkdNqtZzTp8985+fHz01PS31/ypTgzJEqUIlE4pCCgsIX8wsK95Gp&#10;JRAcHJQVGhpyY6T3YRjGp01LOJJ5O+s9onOq1Wrup599UbJ+3TO7BhIHiKBUqjxPnjqdAbrzjggn&#10;3u+MxSSXJltRUbmxpqZ2lY+P9+MB/y6O44hOp3PSaDQeWq2Ws2vnjiU+Pt5Fg+XIlLDMzMw6EBwU&#10;lAXSsFKr1bK/v3Lt07Lyis2g+iCoP+SOjBwZhEJhzAcf/kPA5/vmD7T2QU0oXa1ReyiVKq//eUSY&#10;Nzf9vaqqmrWgcYVqtcYjMzPrQGZm1gFHR8duHo9baWdnJ2EymQoURelarZYjEonCRCJxKBmDFDs1&#10;5vRIj3vDERQcdIdCoRjJPJbgOA5XVFZtGNxuHIZhfLKe4o4XIVOmZCYkxH9TXFyyE1S2ra096Ztj&#10;J64ymUyFt5dXCYfDbqUzGCrUZGKo1Wput7AnxhzXCp1OV69Zs+qFsVxGycmzPsnNy3tZrdZ4EJ1b&#10;pVJ5Hjl67GZcXOyJGYnTv/b29iqm0WjDxlIrlSrPgoLCffcfPPwNaLlGOp2uiY+PPU50PGh3hsGY&#10;TCbmaI3/hvuNBvj7AYcqarVazmf/+aJk/vy5f56ROP3gaIkEGk2fa0lJ6Y57OfffAr0pDYZsIg+Z&#10;+HgI6s9KHCk65n+MK51O12zcsG7b1wcP3yfrL1GpVJ4gtQrGgsViyZYsWQS0m7ZjsWSREeEXBxtI&#10;c/ilG9YBVixf+mpra9ts0JvvADqdzrmpuTnd0utatXLFS64uLs1jjWMwGKrly5a+fubsuVOgOkpL&#10;y7aVlpZto9FofX58fh7HhdOCIIgJx3FEo9G4C7uFMRKpNIjcX9AfcA8SfWPHYsnc3d3rRCJRGFmd&#10;ILi6uj7hcrlVoJXCDAaD/fXrN/9569btDzw9eWU8LreKZdcfFmc0mlgajcZdLBaHCIU9MZb4nUkk&#10;UlLXpp2FIp8G8xPnNp/vm79m9coXzl+4eMTSysiwccO6bWTCq1LmzP6npYyrjX6YTKZy545ty778&#10;6mCuNet4gpCWOufDhIS4Y0THT50a821NTe0qsteG0Wi0e9LUNA+y4LGTh4d77by56YTdFQPEREd9&#10;dyf77p8st5KRgWEYT0qa+dnFi5eHjcYYCxRFaR0dndM7OjqBOwqD0Csil23J45LLqBuNYR/Rp01L&#10;OLp48cIJP6lLT0t9PywslNAh1lB8fXweT42JPmPpNY0Ei8WSeXmCH6Q9bbi7uzXs3LFtmbVauoCQ&#10;mDj94MKF898GkYFhGF+7ds1eDw+PGmutCwQWkynfumXzMzQaTQsqO3Nm4pdkH2fJMC0h/ihoLZLx&#10;hmwqu5ubayOPZ9nOxSP6P9NS5/xt1aoV+8kWoTCX2Kkxp+fPn/tnc+ZYsWL5Kw4kMrZAoVAohi1b&#10;Nq3juICdRj+t8Pm+Bfte2JsykXnfc+emvbdm9cp9ZDrcMhgM1e5dOxa7EHAlWBMmk6nYuXP7Mg8P&#10;coVmHB0dhUlJMz+z9LpGgkKhGDdsWLdtPA16TEz0WZAbj1QqDSITbgbDMD5vbhrw08NojHq4NGvm&#10;jC+e27t7rqOjdQKbR2JuetqBjRvXbzW3bJyDg71ox46tK0ASJEChUCiGbVs3PxMcFJRtLR2TES6X&#10;W/3Ky/vjwsPDvh9PvXZ2dpId27euWLhg/ohhV0Rgs50FLzy/J9XX16fAkusjipuba+O+F/amgBzU&#10;Dkd6Wur741nnw9vLq3Tzsxs3jUffsdmzkz7etHH9ZieAMDAMwygqlZrUmU9UVOQFfxIHdyMx5sl9&#10;YGBAzmuvvhKVmDj9oLWL2zo4OPRs3Lh+68KF8/9oKV2+Pj6Pn9u7ex5o1hYR7O3txHt271xE1nXx&#10;tGNvbyfZvm3L6k0b128B+QGQAYZhfPq0hP++/torkeHhYVctMaezs3PHC8/vTZ0/f+471rwBDwZB&#10;EDQpaeZnL7/0q3gej2e2n4/FYsn37tk1Py11zocUCsVgiTWORURE+OWAoKLBAAAETUlEQVQ9u3cu&#10;tNZToaOjg3DH9q0rli9b+msEQTBPTx5Qh1yBQACUvDEADMP4hvVrdwQA1loZCco777wz5iA6naYN&#10;Dw+7GhEeflmn07F7e0URkAWbBLKYTPm8eenvPrtpwxYfb2+gTBoiODs7d8TFxp6UymSBIpIO76GE&#10;hobc2LF968rBrZErKio3gszv4+NdFE7AMKtUal5B4WOgAiZz5qT8g043v4/WWMAwDPF4vMoZM6Z/&#10;7eDg0CMWS0ItUR93AAqFYoiPiz25YcPa7YmJ0w8zGODtW0YDQRA0MDAgZ/q0hCNUKlUvEokirNER&#10;mUql6hIS4r/ZtHHd1vi4uJMDrUwsAYIgaHBw0J3Y2KmnlUqlj0gkDofM+H0mTp922Nl59Jslh8Np&#10;jY+PO6bV6Tjd/W1fzLYH9vZ24vT01Pc3bVy/hcfj/Zi0IpFIg5uamgklG0EQBCmVSp9pCfFHYRh8&#10;SSwWS54QH3eMx+VWdXV2JWi1WuAWQwPAOA6+QZTL5fzyisqNlRVVG4jWBRgKjUbThoWFXo2Jjvou&#10;NDTk+ngYAgjqT7l99DD3teqa2tWgPyIYhvGgoMA7KSnJH4WGhNwc+v6Jk6czqqtr1hCdb8aMxK/W&#10;rF754ljjurq6Yz/97PNSkLX+4e3/83BwACtWYgkwDKM0NTenV1VWr6utq1uhVKqAO1dQqVSdv7/f&#10;w+ioyPORkZEZ4/l3oChKe9LUNK+2tn5FS0tLam+vKIJsiJCjo2N3YIB/Tmho6PWIiLDL41WURalU&#10;edbV1y8TiURhYrFkikwm91erVTytVscZGmIJwzDOZDAUVBpNy2Y7tzs5OnYvXbbkDSKhbQNIpdKA&#10;wsKi5ysrq9aDhqM5Ozt1BAUFZkdGRFwMDQ25PtxNp6enN+LBw0dv/FgIH4ZxGILw4f6HoP6C+Skp&#10;yR+ZW3gHwzCkra09ua2tPVksFodIpNIghULpo1arPQwGw0+SFRgMhopGo2ppVJqWRqdrSBnXwfRp&#10;tZz2tvZZXV3d8RKpNEgmlQXodDpng9Fgj2E4hclgKBlMhpLBYCg5HE6rpyev3NOTV87jcqvInJBa&#10;CoPBYN/c3JLa2tY2WyjsiZbJZAEqlZpnMBjsURRlUCgUPZPZv2Y3N7f6AH+/ByEhU26x2ez2kebs&#10;6OxMUKvUhNMl2WzndiKPhjqdzhm0jF9wcFAWaDqzpcFxHJbL5X7tgo4ZErFkikwm81ep1Vyj0Whn&#10;NBrtKBSKgUaj9bGYTDmbw25z4XBavLy8Sj09eWWW3NmZg16vd+jp6Y0Si8UhUpks4IeccleD0WiH&#10;oigdQRATlUrVs1gsmb29nYjDZre5uLo08bjcKkdHx+7J1icKRVHqQNFrGIZxBEGMZA4FR0Imk/sJ&#10;OjoSe3t7IxRyhW9fX5+r0WhiIRTESKfR+uwdHHrZzs4CDw/3Wk9PzzJnZ6eOyfYZEQHDMATDMOpA&#10;wgWFQjEOTV3+f9qyegYNX4t9AAAAAElFTkSuQmCCUEsDBAoAAAAAAAAAIQCAhwUpLgcAAC4HAAAU&#10;AAAAZHJzL21lZGlhL2ltYWdlMy5wbmeJUE5HDQoaCgAAAA1JSERSAAAAMAAAADAIBgAAAFcC+YcA&#10;AAAGYktHRAD/AP8A/6C9p5MAAAAJcEhZcwAADsQAAA7EAZUrDhsAAAbOSURBVGiB7VldcFXVFf7O&#10;Ofcm5F5CrGhIMCRSIijSQIKksa32IXFAFIJGSDtTp9axjJY+2Nb+MLz4UMu01uGhOlQdq6MznUBB&#10;A1RDJ/Cg1vIjJCYilV+TkCYQqJOcc39yz91nf3044d7ce86F3Hh/Xrpm9sw5a6+99lr7fHuvs9ZW&#10;SCJrJN7/LrSlPVBuGM3WFGq2FAMAxN/WQ+xflc0pPNMaRUuDollOPhXAKJ54USD2rgVHSuFZ/Z7N&#10;0ywo/qBznPDYfUr6cCCZfotsf5IyUuDaZ775KPWiEHUwoRkVFyiO1LuOiXasojh5x3RsmZ4Dgfoj&#10;jHasStkvempoVPXFjA/e8wGtkZtTyoefeJXjv9s8HVumBiFaGsS+NUCkEAj5II/Ww3xpEzhWYiNj&#10;2SdQF52KyWs1vVBKR8D+KgCAurQH6s2XE3SKzvvAi2X2c/s6KKUjUCsGbfnqs9DuPpRZCImuWhrV&#10;ZxzQCD/zPKXpTZC1BuZRLxmluauF47/dQqOqj1IqiTLDZQw2HnDoC7W2UY7Nyg6E5NgsGrd+EZss&#10;su1pd0y/fy+tM9Xx9wONtPqqnPqExuCqjvhiPP6aw9GMQChGlgYOVkBdcgLy9ELIvltdxTz3fpD4&#10;3njQXZ8qIU8tgrLgHBCYCXnmtnRPovTigNi3Bt6fbYOvqw6+ww2QJ5aAVNLSMZlkdy20hsPwd9XB&#10;17MU8IUgJ/bFVCk15ruXOXjWpdJECOjFlKGiaZ1kJCivzE6AjLRUyi+/5rTl47vS3wOBhkNfybhM&#10;NetCBYMr96fqd4eQPL0Q8nADrION04ZHpki0r4N1sBEcvcG1P/75An6GfvgG9ZLReCQtHKdeMspg&#10;UyetofLcrfqZagZWHLXt0IRtS0GEelGI4Z+/MPnYTsKkVBjZ9jR11YofbZtepBwvzDl0ZNBnL+iE&#10;HXpRiGZb6/X3gDVcRl2RsYHRA415w7/51g8SHJAB//X3gHjnIajLj8N3tB6e5j0Qu1uyDfOUJHa3&#10;wPvkn+E7dhfUr5+H6LjfIeP0ur059qcppUJz5/p0o2NmIBT1MLrvwQRIRfevTJZTyCxmZDmg7GZk&#10;OaBEB6zPbwcDM/Nky/WJRjGsk4snsxIdEG3fy3YO+5VIvPsAxM4Nk1lJDuxugXjnoZwalQ652Ufz&#10;9cfs6DsjHD9zZ4Rp3DLIaGdT3mLA1RbtbKJRNpwQXHXVou4P0PzLj2wh0VVLY/75mEBgxVFa/ZV5&#10;N/5qs/4zl4FvfRQvEMw/T9FTEw9kWm13LB8FAG1pD9TKgZzC41qkzh2CdudnsXdlziVoNb0AJgKZ&#10;NVRO46bLjO5Zy8iLm2hUXKCMevK+8pODmlHZz8grP2Z0/0oacy7SGryFvPovJI4tpzUwLzZAdC+j&#10;dX5+3g2PQaiviuLTJfH3oXKK43Xk/yNx/im1A3KkNId2XJuukeindiDyixdAmf8vRKMY5pbnUve7&#10;bprLN1HXBMWhhrxvYLOtlXrJaKpicrywxaAfkS3Pgf1VkJfmAJaG8Y2vQF1wDigZQ+HWzVDLh3Ox&#10;6JBnqxHZvBUM+SBPLgbGShBuOgAUG9CWfYKCZ5+F4o06v4D8740MrtmbUKsM1B2ndXZBzldenLiT&#10;gcWfJdZhN76cXOpxCRoBP3WvGRskji3PG3yi766O/z7MvkIptGQZl5y4436gKIzC3/8aSuUAxN61&#10;OYGNG4n2dVBrelH4/C/BcBGsj76dLOJ0gAOV8HfXouBXf4C/uxZwOYkopnc1lYoY9SK5xkrhgVI+&#10;DN+Rb6LgmT/C9/EKyNMLnWMdEEpK4KVUHDzzzUdpDZdlDir7Hkz4VXCzIwXPubrJ5W1FoYMndj0C&#10;sac5A2tvU9QlUXErs7vwpnjFNHHjiC9vBKUK8Y+VkMPlUApMAIBa0wtt+XHnOKMYoAJllu7oE++t&#10;hrwwz37e0wy1dARK6Yitb/FJeO75cIq2TfEzW/2VDNz9L+cV009eogzPcB1jtrXS3LHBtU9emc3g&#10;A3936nv8Ncqgb6p2pYdVaXoZaDgUm2z8N1uvKR9av5Oh7/81tT5LTXAivPHldPdPmqcJFcjPb4f6&#10;jU8hBysgTy1yiETffhjR7U8BAKx/fgdQiNB9nQAA71Pb4X347biwQsjeGqh3/NsumZxYkp496UCI&#10;tC+kwz/9E2V4Bq3+SgabOt0KrjR3bKBerMehMdNwqyxTHKm3IRPwU16ZzVBz+9VMK0sQSrr+kaY3&#10;5ZVo+IlX41enj73urm+0xHFMJvOu07KTkVF4EJw7BE/LbkCVEDta4b9YBsUjMj1Vdhywumshzy2A&#10;95FdAOxzXp3/BbS6rkxP9T/jlpTGqpnyhQAAAABJRU5ErkJgglBLAwQUAAYACAAAACEAlmNdlOEA&#10;AAAKAQAADwAAAGRycy9kb3ducmV2LnhtbEyPQU/CQBCF7yb+h82YeIPtilUo3RJC1BMxEUwMt6Ud&#10;2obubNNd2vLvHU56mpm8lzffS1ejbUSPna8daVDTCARS7oqaSg3f+/fJHIQPhgrTOEINV/Swyu7v&#10;UpMUbqAv7HehFBxCPjEaqhDaREqfV2iNn7oWibWT66wJfHalLDozcLht5FMUvUhrauIPlWlxU2F+&#10;3l2sho/BDOuZeuu359PmetjHnz9bhVo/PozrJYiAY/gzww2f0SFjpqO7UOFFo2Gi2KhhvuB5k9Xi&#10;lbsdeYtnzzHILJX/K2S/AAAA//8DAFBLAwQUAAYACAAAACEAoMbSldAAAAAqAgAAGQAAAGRycy9f&#10;cmVscy9lMm9Eb2MueG1sLnJlbHO8kcFqwzAMhu+DvoPRvXGSQimjTi9l0OvoHkDYiuM2lo3tjfXt&#10;Z7bLCqW99SgJff+HtN19+1l8UcousIKuaUEQ62AcWwUfx7flBkQuyAbnwKTgQhl2w+Jl+04zlrqU&#10;JxezqBTOCqZS4quUWU/kMTchEtfJGJLHUstkZUR9Rkuyb9u1TP8ZMFwxxcEoSAezAnG8xJr8mB3G&#10;0WnaB/3picuNCOl8za5ATJaKAk/G4V9z1US2IG879M9x6O85dM9x6JpTpN9DyKsPDz8AAAD//wMA&#10;UEsBAi0AFAAGAAgAAAAhANDgc88UAQAARwIAABMAAAAAAAAAAAAAAAAAAAAAAFtDb250ZW50X1R5&#10;cGVzXS54bWxQSwECLQAUAAYACAAAACEAOP0h/9YAAACUAQAACwAAAAAAAAAAAAAAAABFAQAAX3Jl&#10;bHMvLnJlbHNQSwECLQAUAAYACAAAACEAqzaLNp0FAACnHAAADgAAAAAAAAAAAAAAAABEAgAAZHJz&#10;L2Uyb0RvYy54bWxQSwECLQAKAAAAAAAAACEAugjm/h0PCQAdDwkAFQAAAAAAAAAAAAAAAAANCAAA&#10;ZHJzL21lZGlhL2ltYWdlMS5qcGVnUEsBAi0ACgAAAAAAAAAhAGSkgZq5JAAAuSQAABQAAAAAAAAA&#10;AAAAAAAAXRcJAGRycy9tZWRpYS9pbWFnZTIucG5nUEsBAi0ACgAAAAAAAAAhAICHBSkuBwAALgcA&#10;ABQAAAAAAAAAAAAAAAAASDwJAGRycy9tZWRpYS9pbWFnZTMucG5nUEsBAi0AFAAGAAgAAAAhAJZj&#10;XZThAAAACgEAAA8AAAAAAAAAAAAAAAAAqEMJAGRycy9kb3ducmV2LnhtbFBLAQItABQABgAIAAAA&#10;IQCgxtKV0AAAACoCAAAZAAAAAAAAAAAAAAAAALZECQBkcnMvX3JlbHMvZTJvRG9jLnhtbC5yZWxz&#10;UEsFBgAAAAAIAAgAAQIAAL1FCQ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2" o:spid="_x0000_s1027" type="#_x0000_t75" style="position:absolute;top:28799;width:75599;height:6930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InpkxAAAANoAAAAPAAAAZHJzL2Rvd25yZXYueG1sRI9Ba8JA&#10;FITvBf/D8oReim7iQUp0E0qlUBAKpl68PXdfk9Ds27i71bS/visIHoeZ+YZZV6PtxZl86BwryOcZ&#10;CGLtTMeNgv3n2+wZRIjIBnvHpOCXAlTl5GGNhXEX3tG5jo1IEA4FKmhjHAopg27JYpi7gTh5X85b&#10;jEn6RhqPlwS3vVxk2VJa7DgttDjQa0v6u/6xCo7DX2dOT7Td5Y3WH5vDtsbcK/U4HV9WICKN8R6+&#10;td+NggVcr6QbIMt/AAAA//8DAFBLAQItABQABgAIAAAAIQDb4fbL7gAAAIUBAAATAAAAAAAAAAAA&#10;AAAAAAAAAABbQ29udGVudF9UeXBlc10ueG1sUEsBAi0AFAAGAAgAAAAhAFr0LFu/AAAAFQEAAAsA&#10;AAAAAAAAAAAAAAAAHwEAAF9yZWxzLy5yZWxzUEsBAi0AFAAGAAgAAAAhADUiemTEAAAA2gAAAA8A&#10;AAAAAAAAAAAAAAAABwIAAGRycy9kb3ducmV2LnhtbFBLBQYAAAAAAwADALcAAAD4AgAAAAA=&#10;">
                  <v:imagedata r:id="rId14" o:title=""/>
                </v:shape>
                <v:shape id="Graphic 3" o:spid="_x0000_s1028" style="position:absolute;top:98280;width:75603;height:8642;visibility:visible;mso-wrap-style:square;v-text-anchor:top" coordsize="7560309,8642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BPHMvwAAANoAAAAPAAAAZHJzL2Rvd25yZXYueG1sRI9fa8JA&#10;EMTfBb/DsQXf9NIWpEZPqQUhr/59XnLbJJjbC7nVXL+9Jwh9HGbmN8xqE12r7tSHxrOB91kGirj0&#10;tuHKwOm4m36BCoJssfVMBv4owGY9Hq0wt37gPd0PUqkE4ZCjgVqky7UOZU0Ow8x3xMn79b1DSbKv&#10;tO1xSHDX6o8sm2uHDaeFGjv6qam8Hm7OwO2sZSdFPG2PbXG50uB5EQtjJm/xewlKKMp/+NUurIFP&#10;eF5JN0CvHwAAAP//AwBQSwECLQAUAAYACAAAACEA2+H2y+4AAACFAQAAEwAAAAAAAAAAAAAAAAAA&#10;AAAAW0NvbnRlbnRfVHlwZXNdLnhtbFBLAQItABQABgAIAAAAIQBa9CxbvwAAABUBAAALAAAAAAAA&#10;AAAAAAAAAB8BAABfcmVscy8ucmVsc1BLAQItABQABgAIAAAAIQAHBPHMvwAAANoAAAAPAAAAAAAA&#10;AAAAAAAAAAcCAABkcnMvZG93bnJldi54bWxQSwUGAAAAAAMAAwC3AAAA8wIAAAAA&#10;" path="m,863993r7560005,l7560005,,,,,863993xe" stroked="f">
                  <v:path arrowok="t"/>
                </v:shape>
                <v:shape id="Graphic 4" o:spid="_x0000_s1029" style="position:absolute;width:75603;height:28803;visibility:visible;mso-wrap-style:square;v-text-anchor:top" coordsize="7560309,28803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ne7wAAAANoAAAAPAAAAZHJzL2Rvd25yZXYueG1sRI9Bi8Iw&#10;FITvC/6H8ARva2qRVapRRBA8uiqeH82zqTYvtUlt/fdmYcHjMDPfMMt1byvxpMaXjhVMxgkI4tzp&#10;kgsF59Puew7CB2SNlWNS8CIP69Xga4mZdh3/0vMYChEh7DNUYEKoMyl9bsiiH7uaOHpX11gMUTaF&#10;1A12EW4rmSbJj7RYclwwWNPWUH4/tlZB153bW3qYvR4HN9mnM3NpH7tUqdGw3yxABOrDJ/zf3msF&#10;U/i7Em+AXL0BAAD//wMAUEsBAi0AFAAGAAgAAAAhANvh9svuAAAAhQEAABMAAAAAAAAAAAAAAAAA&#10;AAAAAFtDb250ZW50X1R5cGVzXS54bWxQSwECLQAUAAYACAAAACEAWvQsW78AAAAVAQAACwAAAAAA&#10;AAAAAAAAAAAfAQAAX3JlbHMvLnJlbHNQSwECLQAUAAYACAAAACEARP53u8AAAADaAAAADwAAAAAA&#10;AAAAAAAAAAAHAgAAZHJzL2Rvd25yZXYueG1sUEsFBgAAAAADAAMAtwAAAPQCAAAAAA==&#10;" path="m,2880004r7560005,l7560005,,,,,2880004xe" fillcolor="#d93a43" stroked="f">
                  <v:path arrowok="t"/>
                </v:shape>
                <v:shape id="Graphic 5" o:spid="_x0000_s1030" style="position:absolute;top:28800;width:75603;height:901;visibility:visible;mso-wrap-style:square;v-text-anchor:top" coordsize="7560309,901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SC1swwAAANoAAAAPAAAAZHJzL2Rvd25yZXYueG1sRI9bawIx&#10;FITfC/6HcATfanZFi6xGUUEobV/WC/h42Jy94OZkSVJ3++8bodDHYWa+YdbbwbTiQc43lhWk0wQE&#10;cWF1w5WCy/n4ugThA7LG1jIp+CEP283oZY2Ztj3n9DiFSkQI+wwV1CF0mZS+qMmgn9qOOHqldQZD&#10;lK6S2mEf4aaVsyR5kwYbjgs1dnSoqbifvo2CfTLP02GZp1+3/sOW5dG5y/VTqcl42K1ABBrCf/iv&#10;/a4VLOB5Jd4AufkFAAD//wMAUEsBAi0AFAAGAAgAAAAhANvh9svuAAAAhQEAABMAAAAAAAAAAAAA&#10;AAAAAAAAAFtDb250ZW50X1R5cGVzXS54bWxQSwECLQAUAAYACAAAACEAWvQsW78AAAAVAQAACwAA&#10;AAAAAAAAAAAAAAAfAQAAX3JlbHMvLnJlbHNQSwECLQAUAAYACAAAACEAukgtbMMAAADaAAAADwAA&#10;AAAAAAAAAAAAAAAHAgAAZHJzL2Rvd25yZXYueG1sUEsFBgAAAAADAAMAtwAAAPcCAAAAAA==&#10;" path="m,90004r7560005,l7560005,,,,,90004xe" stroked="f">
                  <v:path arrowok="t"/>
                </v:shape>
                <v:shape id="Image 6" o:spid="_x0000_s1031" type="#_x0000_t75" style="position:absolute;left:51429;top:101189;width:16355;height:286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nBG/wwAAANoAAAAPAAAAZHJzL2Rvd25yZXYueG1sRI/dagIx&#10;FITvC75DOAXvalbxp90aRQRBBCnaPsBhc9wsbk6WJO6ub28EoZfDzHzDLNe9rUVLPlSOFYxHGQji&#10;wumKSwV/v7uPTxAhImusHZOCOwVYrwZvS8y16/hE7TmWIkE45KjAxNjkUobCkMUwcg1x8i7OW4xJ&#10;+lJqj12C21pOsmwuLVacFgw2tDVUXM83q+C0GE8vpupmt8Pk5zrz7Ve92B2VGr73m28Qkfr4H361&#10;91rBHJ5X0g2QqwcAAAD//wMAUEsBAi0AFAAGAAgAAAAhANvh9svuAAAAhQEAABMAAAAAAAAAAAAA&#10;AAAAAAAAAFtDb250ZW50X1R5cGVzXS54bWxQSwECLQAUAAYACAAAACEAWvQsW78AAAAVAQAACwAA&#10;AAAAAAAAAAAAAAAfAQAAX3JlbHMvLnJlbHNQSwECLQAUAAYACAAAACEAjpwRv8MAAADaAAAADwAA&#10;AAAAAAAAAAAAAAAHAgAAZHJzL2Rvd25yZXYueG1sUEsFBgAAAAADAAMAtwAAAPcCAAAAAA==&#10;">
                  <v:imagedata r:id="rId15" o:title=""/>
                </v:shape>
                <v:shape id="Graphic 7" o:spid="_x0000_s1032" style="position:absolute;left:68428;top:101170;width:4292;height:2863;visibility:visible;mso-wrap-style:square;v-text-anchor:top" coordsize="429259,2863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4mCjwwAAANoAAAAPAAAAZHJzL2Rvd25yZXYueG1sRI9Ba4NA&#10;FITvgf6H5RV6i2tyaKNxIyU0UHpqNPT86r6o0X0r7ibaf98tFHIcZuYbJstn04sbja61rGAVxSCI&#10;K6tbrhWcysNyA8J5ZI29ZVLwQw7y3cMiw1TbiY90K3wtAoRdigoa74dUSlc1ZNBFdiAO3tmOBn2Q&#10;Yy31iFOAm16u4/hZGmw5LDQ40L6hqiuuRsHbV/JdnFd4KPX+ePko+0/XJZNST4/z6xaEp9nfw//t&#10;d63gBf6uhBsgd78AAAD//wMAUEsBAi0AFAAGAAgAAAAhANvh9svuAAAAhQEAABMAAAAAAAAAAAAA&#10;AAAAAAAAAFtDb250ZW50X1R5cGVzXS54bWxQSwECLQAUAAYACAAAACEAWvQsW78AAAAVAQAACwAA&#10;AAAAAAAAAAAAAAAfAQAAX3JlbHMvLnJlbHNQSwECLQAUAAYACAAAACEAuuJgo8MAAADaAAAADwAA&#10;AAAAAAAAAAAAAAAHAgAAZHJzL2Rvd25yZXYueG1sUEsFBgAAAAADAAMAtwAAAPcCAAAAAA==&#10;" path="m429171,l,,,286105r429171,l429171,xe" fillcolor="#034ea2" stroked="f">
                  <v:path arrowok="t"/>
                </v:shape>
                <v:shape id="Image 8" o:spid="_x0000_s1033" type="#_x0000_t75" style="position:absolute;left:69472;top:101465;width:2278;height:227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wr8TvAAAANoAAAAPAAAAZHJzL2Rvd25yZXYueG1sRE+9CsIw&#10;EN4F3yGc4KapgqLVKFIQ3MTqoNvRnG2xudQmavXpzSA4fnz/y3VrKvGkxpWWFYyGEQjizOqScwWn&#10;43YwA+E8ssbKMil4k4P1qttZYqztiw/0TH0uQgi7GBUU3texlC4ryKAb2po4cFfbGPQBNrnUDb5C&#10;uKnkOIqm0mDJoaHAmpKCslv6MArq92hyyfJ2rqPz4eg/+8Td00Spfq/dLEB4av1f/HPvtIKwNVwJ&#10;N0CuvgAAAP//AwBQSwECLQAUAAYACAAAACEA2+H2y+4AAACFAQAAEwAAAAAAAAAAAAAAAAAAAAAA&#10;W0NvbnRlbnRfVHlwZXNdLnhtbFBLAQItABQABgAIAAAAIQBa9CxbvwAAABUBAAALAAAAAAAAAAAA&#10;AAAAAB8BAABfcmVscy8ucmVsc1BLAQItABQABgAIAAAAIQA1wr8TvAAAANoAAAAPAAAAAAAAAAAA&#10;AAAAAAcCAABkcnMvZG93bnJldi54bWxQSwUGAAAAAAMAAwC3AAAA8AIAAAAA&#10;">
                  <v:imagedata r:id="rId16" o:title=""/>
                </v:shape>
                <v:shape id="Graphic 9" o:spid="_x0000_s1034" style="position:absolute;left:49553;top:101160;width:127;height:5765;visibility:visible;mso-wrap-style:square;v-text-anchor:top" coordsize="12700,576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5eBvwgAAANoAAAAPAAAAZHJzL2Rvd25yZXYueG1sRI9BS8NA&#10;FITvQv/D8gre7KYRRGO3pRSE9lSMxeLtkX1Jlua9Ddm1Sf+9Kwgeh5n5hlltJu7UlYbgvBhYLjJQ&#10;JJW3ThoDp4+3h2dQIaJY7LyQgRsF2KxndyssrB/lna5lbFSCSCjQQBtjX2gdqpYYw8L3JMmr/cAY&#10;kxwabQccE5w7nWfZk2Z0khZa7GnXUnUpv9nAsTwfsB5d/uiC44bP/JXXn8bcz6ftK6hIU/wP/7X3&#10;1sAL/F5JN0CvfwAAAP//AwBQSwECLQAUAAYACAAAACEA2+H2y+4AAACFAQAAEwAAAAAAAAAAAAAA&#10;AAAAAAAAW0NvbnRlbnRfVHlwZXNdLnhtbFBLAQItABQABgAIAAAAIQBa9CxbvwAAABUBAAALAAAA&#10;AAAAAAAAAAAAAB8BAABfcmVscy8ucmVsc1BLAQItABQABgAIAAAAIQAq5eBvwgAAANoAAAAPAAAA&#10;AAAAAAAAAAAAAAcCAABkcnMvZG93bnJldi54bWxQSwUGAAAAAAMAAwC3AAAA9gIAAAAA&#10;" path="m12700,l,,,576002r12700,l12700,xe" fillcolor="#77787b" stroked="f">
                  <v:path arrowok="t"/>
                </v:shape>
                <v:shape id="Graphic 10" o:spid="_x0000_s1035" style="position:absolute;left:49489;top:10259;width:127;height:18542;visibility:visible;mso-wrap-style:square;v-text-anchor:top" coordsize="12700,1854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3CyLxgAAANsAAAAPAAAAZHJzL2Rvd25yZXYueG1sRI9BS8NA&#10;EIXvgv9hGcGb3VihSOwmWLHaYqi0il7H7DQJZmdDdpvGf985CL3N8N689808H12rBupD49nA7SQB&#10;RVx623Bl4PNjeXMPKkRki61nMvBHAfLs8mKOqfVH3tKwi5WSEA4pGqhj7FKtQ1mTwzDxHbFoe987&#10;jLL2lbY9HiXctXqaJDPtsGFpqLGjp5rK393BGfi5W7w8v21e35NiXXwVs/XQbb8HY66vxscHUJHG&#10;eDb/X6+s4Au9/CID6OwEAAD//wMAUEsBAi0AFAAGAAgAAAAhANvh9svuAAAAhQEAABMAAAAAAAAA&#10;AAAAAAAAAAAAAFtDb250ZW50X1R5cGVzXS54bWxQSwECLQAUAAYACAAAACEAWvQsW78AAAAVAQAA&#10;CwAAAAAAAAAAAAAAAAAfAQAAX3JlbHMvLnJlbHNQSwECLQAUAAYACAAAACEAydwsi8YAAADbAAAA&#10;DwAAAAAAAAAAAAAAAAAHAgAAZHJzL2Rvd25yZXYueG1sUEsFBgAAAAADAAMAtwAAAPoCAAAAAA==&#10;" path="m,l12700,1854022e" filled="f" strokecolor="white" strokeweight="1pt">
                  <v:path arrowok="t"/>
                </v:shape>
                <w10:wrap anchorx="page" anchory="page"/>
              </v:group>
            </w:pict>
          </mc:Fallback>
        </mc:AlternateContent>
      </w:r>
    </w:p>
    <w:p w14:paraId="0FB390DE" w14:textId="1895ADEF" w:rsidR="00416649" w:rsidRPr="00D82D6C" w:rsidRDefault="00416649" w:rsidP="00D82D6C">
      <w:pPr>
        <w:jc w:val="both"/>
        <w:rPr>
          <w:rFonts w:ascii="Times New Roman" w:hAnsi="Times New Roman"/>
          <w:noProof/>
          <w:sz w:val="24"/>
          <w:szCs w:val="20"/>
        </w:rPr>
      </w:pPr>
    </w:p>
    <w:tbl>
      <w:tblPr>
        <w:tblStyle w:val="TableGrid"/>
        <w:tblW w:w="5074"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6071"/>
        <w:gridCol w:w="3195"/>
      </w:tblGrid>
      <w:tr w:rsidR="006615F5" w:rsidRPr="00D82D6C" w14:paraId="4ECDE8DF" w14:textId="77777777" w:rsidTr="000921E2">
        <w:trPr>
          <w:trHeight w:val="2083"/>
        </w:trPr>
        <w:tc>
          <w:tcPr>
            <w:tcW w:w="3276" w:type="pct"/>
          </w:tcPr>
          <w:p w14:paraId="2874121A" w14:textId="7D7668F2" w:rsidR="006615F5" w:rsidRPr="003D3EFD" w:rsidRDefault="00537CD8" w:rsidP="00131E5E">
            <w:pPr>
              <w:ind w:right="113"/>
              <w:jc w:val="right"/>
              <w:rPr>
                <w:rFonts w:ascii="Times New Roman" w:hAnsi="Times New Roman"/>
                <w:b/>
                <w:bCs/>
                <w:noProof/>
                <w:sz w:val="24"/>
                <w:szCs w:val="20"/>
              </w:rPr>
            </w:pPr>
            <w:r>
              <w:rPr>
                <w:rFonts w:ascii="Times New Roman" w:hAnsi="Times New Roman"/>
                <w:b/>
                <w:color w:val="FFFFFF"/>
                <w:sz w:val="40"/>
              </w:rPr>
              <w:t>Eiropas uzņēmējdarbības statistikas apkopotāju rokasgrāmata attiecībā uz Eiropas statistiku par pakalpojumu starptautisko sniegšanu iedalījumā pēc sniegšanas veida</w:t>
            </w:r>
          </w:p>
        </w:tc>
        <w:tc>
          <w:tcPr>
            <w:tcW w:w="1724" w:type="pct"/>
          </w:tcPr>
          <w:p w14:paraId="59F99B97" w14:textId="77777777" w:rsidR="007D252B" w:rsidRPr="003D3EFD" w:rsidRDefault="007D252B" w:rsidP="00D82D6C">
            <w:pPr>
              <w:jc w:val="both"/>
              <w:rPr>
                <w:rFonts w:ascii="Times New Roman" w:hAnsi="Times New Roman"/>
                <w:b/>
                <w:bCs/>
                <w:noProof/>
                <w:color w:val="FFFFFF"/>
                <w:sz w:val="24"/>
              </w:rPr>
            </w:pPr>
          </w:p>
          <w:p w14:paraId="4BE12B39" w14:textId="77777777" w:rsidR="007D252B" w:rsidRPr="003D3EFD" w:rsidRDefault="007D252B" w:rsidP="00D82D6C">
            <w:pPr>
              <w:jc w:val="both"/>
              <w:rPr>
                <w:rFonts w:ascii="Times New Roman" w:hAnsi="Times New Roman"/>
                <w:b/>
                <w:bCs/>
                <w:noProof/>
                <w:color w:val="FFFFFF"/>
                <w:sz w:val="24"/>
              </w:rPr>
            </w:pPr>
          </w:p>
          <w:p w14:paraId="5FA80E9B" w14:textId="77777777" w:rsidR="00447FE7" w:rsidRPr="00447FE7" w:rsidRDefault="00447FE7" w:rsidP="00447FE7">
            <w:pPr>
              <w:jc w:val="both"/>
              <w:rPr>
                <w:rFonts w:ascii="Times New Roman" w:hAnsi="Times New Roman"/>
                <w:b/>
                <w:bCs/>
                <w:noProof/>
                <w:color w:val="FFFFFF"/>
                <w:sz w:val="28"/>
                <w:szCs w:val="40"/>
              </w:rPr>
            </w:pPr>
          </w:p>
          <w:p w14:paraId="769BE9DB" w14:textId="77777777" w:rsidR="00447FE7" w:rsidRPr="00447FE7" w:rsidRDefault="00447FE7" w:rsidP="00B2226D">
            <w:pPr>
              <w:ind w:left="250"/>
              <w:jc w:val="both"/>
              <w:rPr>
                <w:rFonts w:ascii="Times New Roman" w:hAnsi="Times New Roman"/>
                <w:b/>
                <w:bCs/>
                <w:noProof/>
                <w:color w:val="FFFFFF"/>
                <w:sz w:val="24"/>
                <w:szCs w:val="36"/>
              </w:rPr>
            </w:pPr>
          </w:p>
          <w:p w14:paraId="5552AAB3" w14:textId="77777777" w:rsidR="00447FE7" w:rsidRPr="00447FE7" w:rsidRDefault="00447FE7" w:rsidP="00B2226D">
            <w:pPr>
              <w:ind w:left="250"/>
              <w:jc w:val="both"/>
              <w:rPr>
                <w:rFonts w:ascii="Times New Roman" w:hAnsi="Times New Roman"/>
                <w:b/>
                <w:bCs/>
                <w:noProof/>
                <w:color w:val="FFFFFF"/>
                <w:sz w:val="24"/>
                <w:szCs w:val="36"/>
              </w:rPr>
            </w:pPr>
          </w:p>
          <w:p w14:paraId="07E74850" w14:textId="5667624E" w:rsidR="006615F5" w:rsidRPr="003D3EFD" w:rsidRDefault="002E074E" w:rsidP="00447FE7">
            <w:pPr>
              <w:ind w:left="396"/>
              <w:jc w:val="both"/>
              <w:rPr>
                <w:rFonts w:ascii="Times New Roman" w:hAnsi="Times New Roman"/>
                <w:b/>
                <w:bCs/>
                <w:noProof/>
                <w:color w:val="FFFFFF"/>
                <w:sz w:val="24"/>
              </w:rPr>
            </w:pPr>
            <w:r>
              <w:rPr>
                <w:rFonts w:ascii="Times New Roman" w:hAnsi="Times New Roman"/>
                <w:b/>
                <w:color w:val="FFFFFF"/>
                <w:sz w:val="36"/>
              </w:rPr>
              <w:t>2021. gada izdevums</w:t>
            </w:r>
          </w:p>
        </w:tc>
      </w:tr>
    </w:tbl>
    <w:p w14:paraId="76C951F0" w14:textId="77777777" w:rsidR="00416649" w:rsidRPr="00D82D6C" w:rsidRDefault="00416649" w:rsidP="00D82D6C">
      <w:pPr>
        <w:jc w:val="both"/>
        <w:rPr>
          <w:rFonts w:ascii="Times New Roman" w:hAnsi="Times New Roman"/>
          <w:noProof/>
          <w:sz w:val="24"/>
          <w:szCs w:val="20"/>
        </w:rPr>
      </w:pPr>
    </w:p>
    <w:p w14:paraId="25BB7304" w14:textId="77777777" w:rsidR="00FA355E" w:rsidRPr="00D82D6C" w:rsidRDefault="00FA355E" w:rsidP="00D82D6C">
      <w:pPr>
        <w:jc w:val="both"/>
        <w:rPr>
          <w:rFonts w:ascii="Times New Roman" w:hAnsi="Times New Roman"/>
          <w:noProof/>
          <w:sz w:val="24"/>
        </w:rPr>
      </w:pPr>
    </w:p>
    <w:p w14:paraId="0AE48EA9" w14:textId="6979FE42" w:rsidR="00416649" w:rsidRPr="00D82D6C" w:rsidRDefault="00416649" w:rsidP="00D82D6C">
      <w:pPr>
        <w:jc w:val="both"/>
        <w:rPr>
          <w:rFonts w:ascii="Times New Roman" w:hAnsi="Times New Roman"/>
          <w:noProof/>
          <w:sz w:val="24"/>
        </w:rPr>
      </w:pPr>
    </w:p>
    <w:p w14:paraId="7D41B00C" w14:textId="77777777" w:rsidR="00416649" w:rsidRPr="00D82D6C" w:rsidRDefault="00416649" w:rsidP="00D82D6C">
      <w:pPr>
        <w:jc w:val="both"/>
        <w:rPr>
          <w:rFonts w:ascii="Times New Roman" w:hAnsi="Times New Roman"/>
          <w:noProof/>
          <w:sz w:val="24"/>
        </w:rPr>
      </w:pPr>
    </w:p>
    <w:p w14:paraId="5C0BC793" w14:textId="28EFE0BE" w:rsidR="00416649" w:rsidRPr="00D82D6C" w:rsidRDefault="00416649" w:rsidP="00D82D6C">
      <w:pPr>
        <w:jc w:val="both"/>
        <w:rPr>
          <w:rFonts w:ascii="Times New Roman" w:hAnsi="Times New Roman"/>
          <w:noProof/>
          <w:sz w:val="24"/>
        </w:rPr>
      </w:pPr>
    </w:p>
    <w:p w14:paraId="39C74C00" w14:textId="77777777" w:rsidR="00416649" w:rsidRPr="00D82D6C" w:rsidRDefault="00416649" w:rsidP="00D82D6C">
      <w:pPr>
        <w:jc w:val="both"/>
        <w:rPr>
          <w:rFonts w:ascii="Times New Roman" w:hAnsi="Times New Roman"/>
          <w:noProof/>
          <w:sz w:val="24"/>
        </w:rPr>
      </w:pPr>
    </w:p>
    <w:p w14:paraId="2DBB7BE9" w14:textId="77777777" w:rsidR="00416649" w:rsidRPr="00D82D6C" w:rsidRDefault="00416649" w:rsidP="00D82D6C">
      <w:pPr>
        <w:jc w:val="both"/>
        <w:rPr>
          <w:rFonts w:ascii="Times New Roman" w:hAnsi="Times New Roman"/>
          <w:noProof/>
          <w:sz w:val="24"/>
        </w:rPr>
      </w:pPr>
    </w:p>
    <w:p w14:paraId="0C8D604E" w14:textId="77777777" w:rsidR="00416649" w:rsidRPr="00D82D6C" w:rsidRDefault="00416649" w:rsidP="00D82D6C">
      <w:pPr>
        <w:jc w:val="both"/>
        <w:rPr>
          <w:rFonts w:ascii="Times New Roman" w:hAnsi="Times New Roman"/>
          <w:noProof/>
          <w:sz w:val="24"/>
        </w:rPr>
      </w:pPr>
    </w:p>
    <w:p w14:paraId="26B44ED4" w14:textId="77777777" w:rsidR="00416649" w:rsidRPr="00D82D6C" w:rsidRDefault="00416649" w:rsidP="00D82D6C">
      <w:pPr>
        <w:jc w:val="both"/>
        <w:rPr>
          <w:rFonts w:ascii="Times New Roman" w:hAnsi="Times New Roman"/>
          <w:noProof/>
          <w:sz w:val="24"/>
        </w:rPr>
      </w:pPr>
    </w:p>
    <w:p w14:paraId="6E40E139" w14:textId="77777777" w:rsidR="00416649" w:rsidRPr="00D82D6C" w:rsidRDefault="00416649" w:rsidP="00D82D6C">
      <w:pPr>
        <w:jc w:val="both"/>
        <w:rPr>
          <w:rFonts w:ascii="Times New Roman" w:hAnsi="Times New Roman"/>
          <w:noProof/>
          <w:sz w:val="24"/>
        </w:rPr>
      </w:pPr>
    </w:p>
    <w:p w14:paraId="4A0D291D" w14:textId="77777777" w:rsidR="00416649" w:rsidRPr="00D82D6C" w:rsidRDefault="00416649" w:rsidP="00D82D6C">
      <w:pPr>
        <w:jc w:val="both"/>
        <w:rPr>
          <w:rFonts w:ascii="Times New Roman" w:hAnsi="Times New Roman"/>
          <w:noProof/>
          <w:sz w:val="24"/>
        </w:rPr>
      </w:pPr>
    </w:p>
    <w:p w14:paraId="75EF1C77" w14:textId="77777777" w:rsidR="00416649" w:rsidRPr="00D82D6C" w:rsidRDefault="00416649" w:rsidP="00D82D6C">
      <w:pPr>
        <w:jc w:val="both"/>
        <w:rPr>
          <w:rFonts w:ascii="Times New Roman" w:hAnsi="Times New Roman"/>
          <w:noProof/>
          <w:sz w:val="24"/>
        </w:rPr>
      </w:pPr>
    </w:p>
    <w:p w14:paraId="712406C0" w14:textId="77777777" w:rsidR="00416649" w:rsidRPr="00D82D6C" w:rsidRDefault="00416649" w:rsidP="00D82D6C">
      <w:pPr>
        <w:jc w:val="both"/>
        <w:rPr>
          <w:rFonts w:ascii="Times New Roman" w:hAnsi="Times New Roman"/>
          <w:noProof/>
          <w:sz w:val="24"/>
        </w:rPr>
      </w:pPr>
    </w:p>
    <w:p w14:paraId="0E23E7F8" w14:textId="77777777" w:rsidR="00416649" w:rsidRPr="00D82D6C" w:rsidRDefault="00416649" w:rsidP="00D82D6C">
      <w:pPr>
        <w:jc w:val="both"/>
        <w:rPr>
          <w:rFonts w:ascii="Times New Roman" w:hAnsi="Times New Roman"/>
          <w:noProof/>
          <w:sz w:val="24"/>
        </w:rPr>
      </w:pPr>
    </w:p>
    <w:p w14:paraId="1286BE15" w14:textId="77777777" w:rsidR="00416649" w:rsidRPr="00D82D6C" w:rsidRDefault="00416649" w:rsidP="00D82D6C">
      <w:pPr>
        <w:jc w:val="both"/>
        <w:rPr>
          <w:rFonts w:ascii="Times New Roman" w:hAnsi="Times New Roman"/>
          <w:noProof/>
          <w:sz w:val="24"/>
        </w:rPr>
      </w:pPr>
    </w:p>
    <w:p w14:paraId="5636ECD1" w14:textId="77777777" w:rsidR="00416649" w:rsidRPr="00D82D6C" w:rsidRDefault="00416649" w:rsidP="00D82D6C">
      <w:pPr>
        <w:jc w:val="both"/>
        <w:rPr>
          <w:rFonts w:ascii="Times New Roman" w:hAnsi="Times New Roman"/>
          <w:noProof/>
          <w:sz w:val="24"/>
        </w:rPr>
      </w:pPr>
    </w:p>
    <w:p w14:paraId="1427E8D1" w14:textId="77777777" w:rsidR="00416649" w:rsidRPr="00D82D6C" w:rsidRDefault="00416649" w:rsidP="00D82D6C">
      <w:pPr>
        <w:jc w:val="both"/>
        <w:rPr>
          <w:rFonts w:ascii="Times New Roman" w:hAnsi="Times New Roman"/>
          <w:noProof/>
          <w:sz w:val="24"/>
        </w:rPr>
      </w:pPr>
    </w:p>
    <w:p w14:paraId="5A1B5A10" w14:textId="77777777" w:rsidR="00416649" w:rsidRPr="00D82D6C" w:rsidRDefault="00416649" w:rsidP="00D82D6C">
      <w:pPr>
        <w:jc w:val="both"/>
        <w:rPr>
          <w:rFonts w:ascii="Times New Roman" w:hAnsi="Times New Roman"/>
          <w:noProof/>
          <w:sz w:val="24"/>
        </w:rPr>
      </w:pPr>
    </w:p>
    <w:p w14:paraId="665B043B" w14:textId="77777777" w:rsidR="00416649" w:rsidRPr="00D82D6C" w:rsidRDefault="00416649" w:rsidP="00D82D6C">
      <w:pPr>
        <w:jc w:val="both"/>
        <w:rPr>
          <w:rFonts w:ascii="Times New Roman" w:hAnsi="Times New Roman"/>
          <w:noProof/>
          <w:sz w:val="24"/>
        </w:rPr>
      </w:pPr>
    </w:p>
    <w:p w14:paraId="4CBE4544" w14:textId="77777777" w:rsidR="00416649" w:rsidRPr="00D82D6C" w:rsidRDefault="00416649" w:rsidP="00D82D6C">
      <w:pPr>
        <w:jc w:val="both"/>
        <w:rPr>
          <w:rFonts w:ascii="Times New Roman" w:hAnsi="Times New Roman"/>
          <w:noProof/>
          <w:sz w:val="24"/>
        </w:rPr>
      </w:pPr>
    </w:p>
    <w:p w14:paraId="3A7428E1" w14:textId="77777777" w:rsidR="00416649" w:rsidRPr="00D82D6C" w:rsidRDefault="00416649" w:rsidP="00D82D6C">
      <w:pPr>
        <w:jc w:val="both"/>
        <w:rPr>
          <w:rFonts w:ascii="Times New Roman" w:hAnsi="Times New Roman"/>
          <w:noProof/>
          <w:sz w:val="24"/>
        </w:rPr>
      </w:pPr>
    </w:p>
    <w:p w14:paraId="15511E27" w14:textId="77777777" w:rsidR="00416649" w:rsidRPr="00D82D6C" w:rsidRDefault="00416649" w:rsidP="00D82D6C">
      <w:pPr>
        <w:jc w:val="both"/>
        <w:rPr>
          <w:rFonts w:ascii="Times New Roman" w:hAnsi="Times New Roman"/>
          <w:noProof/>
          <w:sz w:val="24"/>
        </w:rPr>
      </w:pPr>
    </w:p>
    <w:p w14:paraId="63FE6C8C" w14:textId="77777777" w:rsidR="00416649" w:rsidRPr="00D82D6C" w:rsidRDefault="00416649" w:rsidP="00D82D6C">
      <w:pPr>
        <w:jc w:val="both"/>
        <w:rPr>
          <w:rFonts w:ascii="Times New Roman" w:hAnsi="Times New Roman"/>
          <w:noProof/>
          <w:sz w:val="24"/>
        </w:rPr>
      </w:pPr>
    </w:p>
    <w:p w14:paraId="32972169" w14:textId="77777777" w:rsidR="00416649" w:rsidRPr="00D82D6C" w:rsidRDefault="00416649" w:rsidP="00D82D6C">
      <w:pPr>
        <w:jc w:val="both"/>
        <w:rPr>
          <w:rFonts w:ascii="Times New Roman" w:hAnsi="Times New Roman"/>
          <w:noProof/>
          <w:sz w:val="24"/>
        </w:rPr>
      </w:pPr>
    </w:p>
    <w:p w14:paraId="6AE977DB" w14:textId="77777777" w:rsidR="00416649" w:rsidRPr="00D82D6C" w:rsidRDefault="00416649" w:rsidP="00D82D6C">
      <w:pPr>
        <w:jc w:val="both"/>
        <w:rPr>
          <w:rFonts w:ascii="Times New Roman" w:hAnsi="Times New Roman"/>
          <w:noProof/>
          <w:sz w:val="24"/>
        </w:rPr>
      </w:pPr>
    </w:p>
    <w:p w14:paraId="19A80E0A" w14:textId="77777777" w:rsidR="00416649" w:rsidRPr="00D82D6C" w:rsidRDefault="00416649" w:rsidP="00D82D6C">
      <w:pPr>
        <w:jc w:val="both"/>
        <w:rPr>
          <w:rFonts w:ascii="Times New Roman" w:hAnsi="Times New Roman"/>
          <w:noProof/>
          <w:sz w:val="24"/>
        </w:rPr>
      </w:pPr>
    </w:p>
    <w:p w14:paraId="5F2F4450" w14:textId="77777777" w:rsidR="00416649" w:rsidRPr="00D82D6C" w:rsidRDefault="00416649" w:rsidP="00D82D6C">
      <w:pPr>
        <w:jc w:val="both"/>
        <w:rPr>
          <w:rFonts w:ascii="Times New Roman" w:hAnsi="Times New Roman"/>
          <w:noProof/>
          <w:sz w:val="24"/>
        </w:rPr>
      </w:pPr>
    </w:p>
    <w:p w14:paraId="335C911F" w14:textId="77777777" w:rsidR="00416649" w:rsidRPr="00D82D6C" w:rsidRDefault="00416649" w:rsidP="00D82D6C">
      <w:pPr>
        <w:jc w:val="both"/>
        <w:rPr>
          <w:rFonts w:ascii="Times New Roman" w:hAnsi="Times New Roman"/>
          <w:noProof/>
          <w:sz w:val="24"/>
        </w:rPr>
      </w:pPr>
    </w:p>
    <w:p w14:paraId="013826DC" w14:textId="77777777" w:rsidR="00416649" w:rsidRPr="00D82D6C" w:rsidRDefault="00416649" w:rsidP="00D82D6C">
      <w:pPr>
        <w:jc w:val="both"/>
        <w:rPr>
          <w:rFonts w:ascii="Times New Roman" w:hAnsi="Times New Roman"/>
          <w:noProof/>
          <w:sz w:val="24"/>
        </w:rPr>
      </w:pPr>
    </w:p>
    <w:p w14:paraId="62377C2B" w14:textId="77777777" w:rsidR="00416649" w:rsidRPr="00D82D6C" w:rsidRDefault="00416649" w:rsidP="00D82D6C">
      <w:pPr>
        <w:jc w:val="both"/>
        <w:rPr>
          <w:rFonts w:ascii="Times New Roman" w:hAnsi="Times New Roman"/>
          <w:noProof/>
          <w:sz w:val="24"/>
        </w:rPr>
      </w:pPr>
    </w:p>
    <w:p w14:paraId="05A36AF2" w14:textId="77777777" w:rsidR="00416649" w:rsidRDefault="00416649" w:rsidP="00D82D6C">
      <w:pPr>
        <w:jc w:val="both"/>
        <w:rPr>
          <w:rFonts w:ascii="Times New Roman" w:hAnsi="Times New Roman"/>
          <w:noProof/>
          <w:sz w:val="24"/>
        </w:rPr>
      </w:pPr>
    </w:p>
    <w:p w14:paraId="5508E524" w14:textId="77777777" w:rsidR="00B31CA9" w:rsidRDefault="00B31CA9" w:rsidP="00D82D6C">
      <w:pPr>
        <w:jc w:val="both"/>
        <w:rPr>
          <w:rFonts w:ascii="Times New Roman" w:hAnsi="Times New Roman"/>
          <w:noProof/>
          <w:sz w:val="24"/>
        </w:rPr>
      </w:pPr>
    </w:p>
    <w:p w14:paraId="57CC0820" w14:textId="77777777" w:rsidR="00B31CA9" w:rsidRDefault="00B31CA9" w:rsidP="00D82D6C">
      <w:pPr>
        <w:jc w:val="both"/>
        <w:rPr>
          <w:rFonts w:ascii="Times New Roman" w:hAnsi="Times New Roman"/>
          <w:noProof/>
          <w:sz w:val="24"/>
        </w:rPr>
      </w:pPr>
    </w:p>
    <w:p w14:paraId="6AEBAE4E" w14:textId="77777777" w:rsidR="00416649" w:rsidRPr="00D82D6C" w:rsidRDefault="00416649" w:rsidP="00D82D6C">
      <w:pPr>
        <w:jc w:val="both"/>
        <w:rPr>
          <w:rFonts w:ascii="Times New Roman" w:hAnsi="Times New Roman"/>
          <w:noProof/>
          <w:sz w:val="24"/>
        </w:rPr>
      </w:pPr>
    </w:p>
    <w:p w14:paraId="6E8ADEE5" w14:textId="77777777" w:rsidR="00416649" w:rsidRPr="00D82D6C" w:rsidRDefault="00416649" w:rsidP="00D82D6C">
      <w:pPr>
        <w:jc w:val="both"/>
        <w:rPr>
          <w:rFonts w:ascii="Times New Roman" w:hAnsi="Times New Roman"/>
          <w:noProof/>
          <w:sz w:val="24"/>
        </w:rPr>
      </w:pPr>
    </w:p>
    <w:p w14:paraId="6095DB12" w14:textId="77777777" w:rsidR="00416649" w:rsidRPr="00D82D6C" w:rsidRDefault="00416649" w:rsidP="00D82D6C">
      <w:pPr>
        <w:jc w:val="both"/>
        <w:rPr>
          <w:rFonts w:ascii="Times New Roman" w:hAnsi="Times New Roman"/>
          <w:noProof/>
          <w:sz w:val="24"/>
        </w:rPr>
      </w:pPr>
    </w:p>
    <w:p w14:paraId="70022052" w14:textId="77777777" w:rsidR="00416649" w:rsidRPr="00D82D6C" w:rsidRDefault="00416649" w:rsidP="00D82D6C">
      <w:pPr>
        <w:jc w:val="both"/>
        <w:rPr>
          <w:rFonts w:ascii="Times New Roman" w:hAnsi="Times New Roman"/>
          <w:noProof/>
          <w:sz w:val="24"/>
        </w:rPr>
      </w:pPr>
    </w:p>
    <w:p w14:paraId="6F036D95" w14:textId="77777777" w:rsidR="003C13D9" w:rsidRPr="00D82D6C" w:rsidRDefault="003C13D9" w:rsidP="000921E2">
      <w:pPr>
        <w:ind w:left="1701"/>
        <w:jc w:val="both"/>
        <w:rPr>
          <w:rFonts w:ascii="Times New Roman" w:hAnsi="Times New Roman"/>
          <w:noProof/>
          <w:color w:val="77787B"/>
          <w:sz w:val="24"/>
        </w:rPr>
      </w:pPr>
      <w:r>
        <w:rPr>
          <w:rFonts w:ascii="Times New Roman" w:hAnsi="Times New Roman"/>
          <w:color w:val="77787B"/>
          <w:sz w:val="24"/>
        </w:rPr>
        <w:t>ROKASGRĀMATAS UN VADLĪNIJAS</w:t>
      </w:r>
    </w:p>
    <w:p w14:paraId="223B39E1" w14:textId="6089FB69" w:rsidR="00D642D6" w:rsidRPr="00D82D6C" w:rsidRDefault="00D642D6" w:rsidP="00D82D6C">
      <w:pPr>
        <w:jc w:val="both"/>
        <w:rPr>
          <w:rFonts w:ascii="Times New Roman" w:hAnsi="Times New Roman"/>
          <w:noProof/>
          <w:sz w:val="24"/>
          <w:szCs w:val="19"/>
        </w:rPr>
      </w:pPr>
      <w:r>
        <w:br w:type="page"/>
      </w:r>
    </w:p>
    <w:p w14:paraId="287EE14F" w14:textId="77777777" w:rsidR="00416649" w:rsidRPr="00D82D6C" w:rsidRDefault="00416649" w:rsidP="00D82D6C">
      <w:pPr>
        <w:jc w:val="both"/>
        <w:rPr>
          <w:rFonts w:ascii="Times New Roman" w:hAnsi="Times New Roman"/>
          <w:noProof/>
          <w:sz w:val="24"/>
        </w:rPr>
      </w:pPr>
    </w:p>
    <w:p w14:paraId="5528363E" w14:textId="77777777" w:rsidR="00416649" w:rsidRPr="00D82D6C" w:rsidRDefault="00416649" w:rsidP="00D82D6C">
      <w:pPr>
        <w:jc w:val="both"/>
        <w:rPr>
          <w:rFonts w:ascii="Times New Roman" w:hAnsi="Times New Roman"/>
          <w:noProof/>
          <w:sz w:val="24"/>
        </w:rPr>
      </w:pPr>
    </w:p>
    <w:p w14:paraId="02B5C9A2" w14:textId="77777777" w:rsidR="00416649" w:rsidRPr="00D82D6C" w:rsidRDefault="00416649" w:rsidP="00D82D6C">
      <w:pPr>
        <w:jc w:val="both"/>
        <w:rPr>
          <w:rFonts w:ascii="Times New Roman" w:hAnsi="Times New Roman"/>
          <w:noProof/>
          <w:sz w:val="24"/>
        </w:rPr>
      </w:pPr>
    </w:p>
    <w:p w14:paraId="13050EEA" w14:textId="77777777" w:rsidR="00416649" w:rsidRPr="00D82D6C" w:rsidRDefault="00416649" w:rsidP="00D82D6C">
      <w:pPr>
        <w:jc w:val="both"/>
        <w:rPr>
          <w:rFonts w:ascii="Times New Roman" w:hAnsi="Times New Roman"/>
          <w:noProof/>
          <w:sz w:val="24"/>
        </w:rPr>
      </w:pPr>
    </w:p>
    <w:p w14:paraId="4419F04A" w14:textId="77777777" w:rsidR="00416649" w:rsidRPr="00D82D6C" w:rsidRDefault="00416649" w:rsidP="00D82D6C">
      <w:pPr>
        <w:jc w:val="both"/>
        <w:rPr>
          <w:rFonts w:ascii="Times New Roman" w:hAnsi="Times New Roman"/>
          <w:noProof/>
          <w:sz w:val="24"/>
        </w:rPr>
      </w:pPr>
    </w:p>
    <w:p w14:paraId="32242A17" w14:textId="77777777" w:rsidR="00416649" w:rsidRPr="00D82D6C" w:rsidRDefault="00416649" w:rsidP="00D82D6C">
      <w:pPr>
        <w:jc w:val="both"/>
        <w:rPr>
          <w:rFonts w:ascii="Times New Roman" w:hAnsi="Times New Roman"/>
          <w:noProof/>
          <w:sz w:val="24"/>
        </w:rPr>
      </w:pPr>
    </w:p>
    <w:p w14:paraId="1965BD02" w14:textId="77777777" w:rsidR="00416649" w:rsidRPr="00D82D6C" w:rsidRDefault="00416649" w:rsidP="00D82D6C">
      <w:pPr>
        <w:jc w:val="both"/>
        <w:rPr>
          <w:rFonts w:ascii="Times New Roman" w:hAnsi="Times New Roman"/>
          <w:b/>
          <w:noProof/>
          <w:sz w:val="24"/>
        </w:rPr>
      </w:pPr>
    </w:p>
    <w:p w14:paraId="6F10AF45" w14:textId="77777777" w:rsidR="00416649" w:rsidRPr="00D82D6C" w:rsidRDefault="00416649" w:rsidP="00D82D6C">
      <w:pPr>
        <w:jc w:val="both"/>
        <w:rPr>
          <w:rFonts w:ascii="Times New Roman" w:hAnsi="Times New Roman"/>
          <w:b/>
          <w:noProof/>
          <w:sz w:val="24"/>
        </w:rPr>
      </w:pPr>
    </w:p>
    <w:p w14:paraId="6E20D716" w14:textId="77777777" w:rsidR="00416649" w:rsidRPr="00D82D6C" w:rsidRDefault="00416649" w:rsidP="00D82D6C">
      <w:pPr>
        <w:jc w:val="both"/>
        <w:rPr>
          <w:rFonts w:ascii="Times New Roman" w:hAnsi="Times New Roman"/>
          <w:b/>
          <w:noProof/>
          <w:sz w:val="24"/>
        </w:rPr>
      </w:pPr>
    </w:p>
    <w:p w14:paraId="7CE84BEB" w14:textId="77777777" w:rsidR="00416649" w:rsidRPr="00D82D6C" w:rsidRDefault="00416649" w:rsidP="00D82D6C">
      <w:pPr>
        <w:jc w:val="both"/>
        <w:rPr>
          <w:rFonts w:ascii="Times New Roman" w:hAnsi="Times New Roman"/>
          <w:b/>
          <w:noProof/>
          <w:sz w:val="24"/>
        </w:rPr>
      </w:pPr>
    </w:p>
    <w:p w14:paraId="45808137" w14:textId="77777777" w:rsidR="002D4DA2" w:rsidRPr="00D82D6C" w:rsidRDefault="002D4DA2" w:rsidP="00D82D6C">
      <w:pPr>
        <w:jc w:val="both"/>
        <w:rPr>
          <w:rFonts w:ascii="Times New Roman" w:hAnsi="Times New Roman"/>
          <w:b/>
          <w:noProof/>
          <w:sz w:val="24"/>
        </w:rPr>
      </w:pPr>
    </w:p>
    <w:p w14:paraId="76B569FC" w14:textId="77777777" w:rsidR="00416649" w:rsidRPr="00D82D6C" w:rsidRDefault="00416649" w:rsidP="00D82D6C">
      <w:pPr>
        <w:jc w:val="both"/>
        <w:rPr>
          <w:rFonts w:ascii="Times New Roman" w:hAnsi="Times New Roman"/>
          <w:b/>
          <w:noProof/>
          <w:sz w:val="24"/>
        </w:rPr>
      </w:pPr>
    </w:p>
    <w:p w14:paraId="782FAE1F" w14:textId="77777777" w:rsidR="00416649" w:rsidRPr="00D82D6C" w:rsidRDefault="00416649" w:rsidP="00D82D6C">
      <w:pPr>
        <w:jc w:val="both"/>
        <w:rPr>
          <w:rFonts w:ascii="Times New Roman" w:hAnsi="Times New Roman"/>
          <w:b/>
          <w:noProof/>
          <w:sz w:val="24"/>
        </w:rPr>
      </w:pPr>
    </w:p>
    <w:p w14:paraId="5837E0B5" w14:textId="77777777" w:rsidR="00416649" w:rsidRPr="00D82D6C" w:rsidRDefault="00416649" w:rsidP="00D82D6C">
      <w:pPr>
        <w:jc w:val="both"/>
        <w:rPr>
          <w:rFonts w:ascii="Times New Roman" w:hAnsi="Times New Roman"/>
          <w:b/>
          <w:noProof/>
          <w:sz w:val="24"/>
        </w:rPr>
      </w:pPr>
    </w:p>
    <w:p w14:paraId="72B46CEC" w14:textId="77777777" w:rsidR="00416649" w:rsidRPr="00D82D6C" w:rsidRDefault="00416649" w:rsidP="00D82D6C">
      <w:pPr>
        <w:jc w:val="both"/>
        <w:rPr>
          <w:rFonts w:ascii="Times New Roman" w:hAnsi="Times New Roman"/>
          <w:noProof/>
          <w:sz w:val="24"/>
        </w:rPr>
      </w:pPr>
      <w:r>
        <w:rPr>
          <w:rFonts w:ascii="Times New Roman" w:hAnsi="Times New Roman"/>
          <w:sz w:val="24"/>
        </w:rPr>
        <w:t>Manuskripts pabeigts 2021. gada decembrī</w:t>
      </w:r>
    </w:p>
    <w:p w14:paraId="0EC38C87" w14:textId="77777777" w:rsidR="00416649" w:rsidRPr="00D82D6C" w:rsidRDefault="00416649" w:rsidP="00D82D6C">
      <w:pPr>
        <w:jc w:val="both"/>
        <w:rPr>
          <w:rFonts w:ascii="Times New Roman" w:hAnsi="Times New Roman"/>
          <w:noProof/>
          <w:sz w:val="24"/>
        </w:rPr>
      </w:pPr>
    </w:p>
    <w:p w14:paraId="7EF2D501" w14:textId="77777777" w:rsidR="00416649" w:rsidRPr="00D82D6C" w:rsidRDefault="00416649" w:rsidP="00D82D6C">
      <w:pPr>
        <w:jc w:val="both"/>
        <w:rPr>
          <w:rFonts w:ascii="Times New Roman" w:hAnsi="Times New Roman"/>
          <w:noProof/>
          <w:sz w:val="24"/>
        </w:rPr>
      </w:pPr>
    </w:p>
    <w:p w14:paraId="44E28FE2" w14:textId="77777777" w:rsidR="00416649" w:rsidRPr="00D82D6C" w:rsidRDefault="00416649" w:rsidP="00D82D6C">
      <w:pPr>
        <w:jc w:val="both"/>
        <w:rPr>
          <w:rFonts w:ascii="Times New Roman" w:hAnsi="Times New Roman"/>
          <w:noProof/>
          <w:sz w:val="24"/>
        </w:rPr>
      </w:pPr>
      <w:r>
        <w:rPr>
          <w:rFonts w:ascii="Times New Roman" w:hAnsi="Times New Roman"/>
          <w:sz w:val="24"/>
        </w:rPr>
        <w:t>Šis dokuments neatspoguļo Eiropas Komisijas oficiālo nostāju.</w:t>
      </w:r>
    </w:p>
    <w:p w14:paraId="42B6A924" w14:textId="77777777" w:rsidR="00416649" w:rsidRPr="00D82D6C" w:rsidRDefault="00416649" w:rsidP="00D82D6C">
      <w:pPr>
        <w:jc w:val="both"/>
        <w:rPr>
          <w:rFonts w:ascii="Times New Roman" w:hAnsi="Times New Roman"/>
          <w:noProof/>
          <w:sz w:val="24"/>
        </w:rPr>
      </w:pPr>
    </w:p>
    <w:p w14:paraId="7483B453" w14:textId="77777777" w:rsidR="00416649" w:rsidRPr="00D82D6C" w:rsidRDefault="00416649" w:rsidP="00D82D6C">
      <w:pPr>
        <w:jc w:val="both"/>
        <w:rPr>
          <w:rFonts w:ascii="Times New Roman" w:hAnsi="Times New Roman"/>
          <w:noProof/>
          <w:sz w:val="24"/>
        </w:rPr>
      </w:pPr>
      <w:r>
        <w:rPr>
          <w:rFonts w:ascii="Times New Roman" w:hAnsi="Times New Roman"/>
          <w:sz w:val="24"/>
        </w:rPr>
        <w:t>Luksemburga, Eiropas Savienības Publikāciju birojs, 2021</w:t>
      </w:r>
    </w:p>
    <w:p w14:paraId="7BA9C3B8" w14:textId="77777777" w:rsidR="00416649" w:rsidRPr="00D82D6C" w:rsidRDefault="00416649" w:rsidP="00D82D6C">
      <w:pPr>
        <w:jc w:val="both"/>
        <w:rPr>
          <w:rFonts w:ascii="Times New Roman" w:hAnsi="Times New Roman"/>
          <w:noProof/>
          <w:sz w:val="24"/>
        </w:rPr>
      </w:pPr>
    </w:p>
    <w:p w14:paraId="3AC65584" w14:textId="0A6070D7" w:rsidR="00416649" w:rsidRPr="00D82D6C" w:rsidRDefault="00416649" w:rsidP="00D82D6C">
      <w:pPr>
        <w:jc w:val="both"/>
        <w:rPr>
          <w:rFonts w:ascii="Times New Roman" w:hAnsi="Times New Roman"/>
          <w:noProof/>
          <w:sz w:val="24"/>
        </w:rPr>
      </w:pPr>
      <w:r>
        <w:rPr>
          <w:rFonts w:ascii="Times New Roman" w:hAnsi="Times New Roman"/>
          <w:sz w:val="24"/>
        </w:rPr>
        <w:t>© Eiropas Savienība, 2021</w:t>
      </w:r>
    </w:p>
    <w:p w14:paraId="65CB838A" w14:textId="5F743EA3" w:rsidR="00416649" w:rsidRPr="00D82D6C" w:rsidRDefault="00416649" w:rsidP="00D82D6C">
      <w:pPr>
        <w:jc w:val="both"/>
        <w:rPr>
          <w:rFonts w:ascii="Times New Roman" w:hAnsi="Times New Roman"/>
          <w:noProof/>
          <w:sz w:val="24"/>
        </w:rPr>
      </w:pPr>
    </w:p>
    <w:p w14:paraId="4B823620" w14:textId="0993ED94" w:rsidR="00416649" w:rsidRPr="00D82D6C" w:rsidRDefault="00A9556F" w:rsidP="00D82D6C">
      <w:pPr>
        <w:jc w:val="both"/>
        <w:rPr>
          <w:rFonts w:ascii="Times New Roman" w:hAnsi="Times New Roman"/>
          <w:noProof/>
          <w:sz w:val="24"/>
        </w:rPr>
      </w:pPr>
      <w:r>
        <w:rPr>
          <w:rFonts w:ascii="Times New Roman" w:hAnsi="Times New Roman"/>
          <w:noProof/>
          <w:sz w:val="24"/>
        </w:rPr>
        <w:drawing>
          <wp:anchor distT="0" distB="0" distL="0" distR="0" simplePos="0" relativeHeight="251656704" behindDoc="1" locked="0" layoutInCell="1" allowOverlap="1" wp14:anchorId="6787FEA8" wp14:editId="3015676A">
            <wp:simplePos x="0" y="0"/>
            <wp:positionH relativeFrom="page">
              <wp:posOffset>1073150</wp:posOffset>
            </wp:positionH>
            <wp:positionV relativeFrom="paragraph">
              <wp:posOffset>190500</wp:posOffset>
            </wp:positionV>
            <wp:extent cx="910590" cy="322580"/>
            <wp:effectExtent l="0" t="0" r="0" b="0"/>
            <wp:wrapTopAndBottom/>
            <wp:docPr id="13" name="Image 13" descr="A grey and black sign with a person in a circle&#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 name="Image 13" descr="A grey and black sign with a person in a circle&#10;&#10;Description automatically generated"/>
                    <pic:cNvPicPr/>
                  </pic:nvPicPr>
                  <pic:blipFill>
                    <a:blip r:embed="rId17" cstate="print"/>
                    <a:stretch>
                      <a:fillRect/>
                    </a:stretch>
                  </pic:blipFill>
                  <pic:spPr>
                    <a:xfrm>
                      <a:off x="0" y="0"/>
                      <a:ext cx="910590" cy="322580"/>
                    </a:xfrm>
                    <a:prstGeom prst="rect">
                      <a:avLst/>
                    </a:prstGeom>
                  </pic:spPr>
                </pic:pic>
              </a:graphicData>
            </a:graphic>
          </wp:anchor>
        </w:drawing>
      </w:r>
    </w:p>
    <w:p w14:paraId="5D63402A"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Eiropas Komisijas dokumentu atkalizmantošanas politiku īsteno, pamatojoties uz Komisijas 2011. gada 12. decembra Lēmumu par Komisijas dokumentu atkalizmantošanu 2011/833/ES (OV L 330, 14.12.2011., 39. lpp.). Ja vien nav noteikts citādi, šā dokumenta atkalizmantošana ir atļauta atbilstoši </w:t>
      </w:r>
      <w:r>
        <w:rPr>
          <w:rFonts w:ascii="Times New Roman" w:hAnsi="Times New Roman"/>
          <w:i/>
          <w:iCs/>
          <w:sz w:val="24"/>
        </w:rPr>
        <w:t>Creative Commons Attribution 4.0 International</w:t>
      </w:r>
      <w:r>
        <w:rPr>
          <w:rFonts w:ascii="Times New Roman" w:hAnsi="Times New Roman"/>
          <w:sz w:val="24"/>
        </w:rPr>
        <w:t xml:space="preserve"> (CC-BY 4.0) licencei (https://creativecommons.org/licenses/by/4.0/). Tas nozīmē, ka dokumenta atkalizmantošana ir atļauta, ja atbilstoši norāda dokumenta autoru un jebkuras izmaiņas.</w:t>
      </w:r>
    </w:p>
    <w:p w14:paraId="43A18398" w14:textId="77777777" w:rsidR="00416649" w:rsidRPr="00D82D6C" w:rsidRDefault="00416649" w:rsidP="00D82D6C">
      <w:pPr>
        <w:jc w:val="both"/>
        <w:rPr>
          <w:rFonts w:ascii="Times New Roman" w:hAnsi="Times New Roman"/>
          <w:noProof/>
          <w:sz w:val="24"/>
        </w:rPr>
      </w:pPr>
    </w:p>
    <w:p w14:paraId="26422D1F" w14:textId="77777777" w:rsidR="00416649" w:rsidRPr="00D82D6C" w:rsidRDefault="00416649" w:rsidP="00D82D6C">
      <w:pPr>
        <w:jc w:val="both"/>
        <w:rPr>
          <w:rFonts w:ascii="Times New Roman" w:hAnsi="Times New Roman"/>
          <w:noProof/>
          <w:sz w:val="24"/>
        </w:rPr>
      </w:pPr>
      <w:r>
        <w:rPr>
          <w:rFonts w:ascii="Times New Roman" w:hAnsi="Times New Roman"/>
          <w:sz w:val="24"/>
        </w:rPr>
        <w:t>Lai izmantotu vai reproducētu elementus, kas nepieder Eiropas Savienībai, atļaujas saņemšanai ir jāvēršas tieši pie attiecīgajiem tiesību subjektiem. Eiropas Savienībai nepieder autortiesības saistībā ar turpmāk minētajiem elementiem.</w:t>
      </w:r>
    </w:p>
    <w:p w14:paraId="53C9BC00" w14:textId="513999CD" w:rsidR="00416649" w:rsidRPr="00D82D6C" w:rsidRDefault="00416649" w:rsidP="00D82D6C">
      <w:pPr>
        <w:jc w:val="both"/>
        <w:rPr>
          <w:rFonts w:ascii="Times New Roman" w:hAnsi="Times New Roman"/>
          <w:noProof/>
          <w:sz w:val="24"/>
        </w:rPr>
      </w:pPr>
      <w:r>
        <w:rPr>
          <w:rFonts w:ascii="Times New Roman" w:hAnsi="Times New Roman"/>
          <w:noProof/>
          <w:sz w:val="24"/>
        </w:rPr>
        <mc:AlternateContent>
          <mc:Choice Requires="wps">
            <w:drawing>
              <wp:anchor distT="0" distB="0" distL="0" distR="0" simplePos="0" relativeHeight="251655680" behindDoc="0" locked="0" layoutInCell="1" allowOverlap="1" wp14:anchorId="54507D95" wp14:editId="123AB1E1">
                <wp:simplePos x="0" y="0"/>
                <wp:positionH relativeFrom="page">
                  <wp:posOffset>5990590</wp:posOffset>
                </wp:positionH>
                <wp:positionV relativeFrom="paragraph">
                  <wp:posOffset>134872</wp:posOffset>
                </wp:positionV>
                <wp:extent cx="36830" cy="9525"/>
                <wp:effectExtent l="0" t="0" r="0" b="0"/>
                <wp:wrapNone/>
                <wp:docPr id="14" name="Graphic 1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6830" cy="9525"/>
                        </a:xfrm>
                        <a:custGeom>
                          <a:avLst/>
                          <a:gdLst/>
                          <a:ahLst/>
                          <a:cxnLst/>
                          <a:rect l="l" t="t" r="r" b="b"/>
                          <a:pathLst>
                            <a:path w="36830" h="9525">
                              <a:moveTo>
                                <a:pt x="36575" y="0"/>
                              </a:moveTo>
                              <a:lnTo>
                                <a:pt x="0" y="0"/>
                              </a:lnTo>
                              <a:lnTo>
                                <a:pt x="0" y="9143"/>
                              </a:lnTo>
                              <a:lnTo>
                                <a:pt x="36575" y="9143"/>
                              </a:lnTo>
                              <a:lnTo>
                                <a:pt x="36575" y="0"/>
                              </a:lnTo>
                              <a:close/>
                            </a:path>
                          </a:pathLst>
                        </a:custGeom>
                        <a:solidFill>
                          <a:srgbClr val="0000FF"/>
                        </a:solidFill>
                      </wps:spPr>
                      <wps:bodyPr wrap="square" lIns="0" tIns="0" rIns="0" bIns="0" rtlCol="0">
                        <a:prstTxWarp prst="textNoShape">
                          <a:avLst/>
                        </a:prstTxWarp>
                        <a:noAutofit/>
                      </wps:bodyPr>
                    </wps:wsp>
                  </a:graphicData>
                </a:graphic>
              </wp:anchor>
            </w:drawing>
          </mc:Choice>
          <mc:Fallback>
            <w:pict>
              <v:shape w14:anchorId="36CA1472" id="Graphic 14" o:spid="_x0000_s1026" style="position:absolute;margin-left:471.7pt;margin-top:10.6pt;width:2.9pt;height:.75pt;z-index:251655680;visibility:visible;mso-wrap-style:square;mso-wrap-distance-left:0;mso-wrap-distance-top:0;mso-wrap-distance-right:0;mso-wrap-distance-bottom:0;mso-position-horizontal:absolute;mso-position-horizontal-relative:page;mso-position-vertical:absolute;mso-position-vertical-relative:text;v-text-anchor:top" coordsize="36830,952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mgz8IwIAALMEAAAOAAAAZHJzL2Uyb0RvYy54bWysVE1v2zAMvQ/YfxB0X5yPJWuNOMXQIsOA&#10;oivQDDsrshwbk0WNUuL034+SLSfoThvmg0yZT9TjI+n13bnV7KTQNWAKPptMOVNGQtmYQ8G/77Yf&#10;bjhzXphSaDCq4K/K8bvN+3frzuZqDjXoUiGjIMblnS147b3Ns8zJWrXCTcAqQ84KsBWetnjIShQd&#10;RW91Np9OV1kHWFoEqZyjrw+9k29i/KpS0n+rKqc80wUnbj6uGNd9WLPNWuQHFLZu5EBD/AOLVjSG&#10;Lh1DPQgv2BGbP0K1jURwUPmJhDaDqmqkijlQNrPpm2xeamFVzIXEcXaUyf2/sPLp9GKfMVB39hHk&#10;T0eKZJ11+egJGzdgzhW2AUvE2Tmq+DqqqM6eSfq4WN0sSGpJntvlfBkkzkSeTsqj818UxCji9Oh8&#10;X4EyWaJOljybZCLVMVRQxwp6zqiCyBlVcN9X0AofzgVqwWTdSKMeWARXCye1gwjygf5itfy05Cyl&#10;QCwvCG2ukZTPFSr50tvGaD3mdvZxMaSc3Ondwy6X/gU0NirxS6GkBqd6YUO+UeFRA8Jdq+xAN+W2&#10;0Tok7vCwv9fITiIMBD3b7cD2Chbr35c8FH8P5eszso6mpODu11Gg4kx/NdSGYaSSgcnYJwO9voc4&#10;eFFzdH53/iHQMktmwT11zBOkJhd5agfiHwA9Npw08PnooWpCr0RuPaNhQ5MR8x+mOIze9T6iLv+a&#10;zW8AAAD//wMAUEsDBBQABgAIAAAAIQDoWt5o3gAAAAkBAAAPAAAAZHJzL2Rvd25yZXYueG1sTI/L&#10;TsMwEEX3SPyDNUjsqFMTaBPiVBUSYhm1IGDpxkMS8COynTb8PcOq7OZxdOdMtZmtYUcMcfBOwnKR&#10;AUPXej24TsLry9PNGlhMymllvEMJPxhhU19eVKrU/uR2eNynjlGIi6WS0Kc0lpzHtker4sKP6Gj3&#10;6YNVidrQcR3UicKt4SLL7rlVg6MLvRrxscf2ez9ZCQZDs3qf3sTQbItGfN3lz+vdh5TXV/P2AVjC&#10;OZ1h+NMndajJ6eAnpyMzEor8NidUglgKYAQUeUHFgQZiBbyu+P8P6l8AAAD//wMAUEsBAi0AFAAG&#10;AAgAAAAhALaDOJL+AAAA4QEAABMAAAAAAAAAAAAAAAAAAAAAAFtDb250ZW50X1R5cGVzXS54bWxQ&#10;SwECLQAUAAYACAAAACEAOP0h/9YAAACUAQAACwAAAAAAAAAAAAAAAAAvAQAAX3JlbHMvLnJlbHNQ&#10;SwECLQAUAAYACAAAACEAdpoM/CMCAACzBAAADgAAAAAAAAAAAAAAAAAuAgAAZHJzL2Uyb0RvYy54&#10;bWxQSwECLQAUAAYACAAAACEA6FreaN4AAAAJAQAADwAAAAAAAAAAAAAAAAB9BAAAZHJzL2Rvd25y&#10;ZXYueG1sUEsFBgAAAAAEAAQA8wAAAIgFAAAAAA==&#10;" path="m36575,l,,,9143r36575,l36575,xe" fillcolor="blue" stroked="f">
                <v:path arrowok="t"/>
                <w10:wrap anchorx="page"/>
              </v:shape>
            </w:pict>
          </mc:Fallback>
        </mc:AlternateContent>
      </w:r>
      <w:r>
        <w:rPr>
          <w:rFonts w:ascii="Times New Roman" w:hAnsi="Times New Roman"/>
          <w:sz w:val="24"/>
        </w:rPr>
        <w:t>Plašāku informāciju var saņemt: https://ec.europa.eu/eurostat/about/policies/copyright</w:t>
      </w:r>
    </w:p>
    <w:p w14:paraId="7D3E3F9C" w14:textId="77777777" w:rsidR="00416649" w:rsidRPr="00D82D6C" w:rsidRDefault="00416649" w:rsidP="00D82D6C">
      <w:pPr>
        <w:jc w:val="both"/>
        <w:rPr>
          <w:rFonts w:ascii="Times New Roman" w:hAnsi="Times New Roman"/>
          <w:noProof/>
          <w:sz w:val="24"/>
        </w:rPr>
      </w:pPr>
    </w:p>
    <w:p w14:paraId="581B4E4A" w14:textId="5E303511" w:rsidR="00416649" w:rsidRPr="00D82D6C" w:rsidRDefault="00416649" w:rsidP="00D82D6C">
      <w:pPr>
        <w:jc w:val="both"/>
        <w:rPr>
          <w:rFonts w:ascii="Times New Roman" w:hAnsi="Times New Roman"/>
          <w:noProof/>
          <w:sz w:val="24"/>
        </w:rPr>
      </w:pPr>
      <w:r>
        <w:rPr>
          <w:rFonts w:ascii="Times New Roman" w:hAnsi="Times New Roman"/>
          <w:sz w:val="24"/>
        </w:rPr>
        <w:t>Fotoattēla autortiesības: vāks © </w:t>
      </w:r>
      <w:r>
        <w:rPr>
          <w:rFonts w:ascii="Times New Roman" w:hAnsi="Times New Roman"/>
          <w:i/>
          <w:iCs/>
          <w:sz w:val="24"/>
        </w:rPr>
        <w:t>Africa Studio/Shutterstock</w:t>
      </w:r>
    </w:p>
    <w:p w14:paraId="2A974839" w14:textId="77777777" w:rsidR="00416649" w:rsidRPr="00D82D6C" w:rsidRDefault="00416649" w:rsidP="00D82D6C">
      <w:pPr>
        <w:jc w:val="both"/>
        <w:rPr>
          <w:rFonts w:ascii="Times New Roman" w:hAnsi="Times New Roman"/>
          <w:noProof/>
          <w:sz w:val="24"/>
        </w:rPr>
      </w:pPr>
    </w:p>
    <w:p w14:paraId="08BA764C" w14:textId="77777777" w:rsidR="00416649" w:rsidRPr="00D82D6C" w:rsidRDefault="00416649" w:rsidP="00D82D6C">
      <w:pPr>
        <w:jc w:val="both"/>
        <w:rPr>
          <w:rFonts w:ascii="Times New Roman" w:hAnsi="Times New Roman"/>
          <w:noProof/>
          <w:sz w:val="24"/>
        </w:rPr>
      </w:pPr>
      <w:r>
        <w:rPr>
          <w:rFonts w:ascii="Times New Roman" w:hAnsi="Times New Roman"/>
          <w:sz w:val="24"/>
        </w:rPr>
        <w:t>Šajā publikācijā sniegtā informācija un tās autoru viedokļi ne vienmēr atspoguļo Eiropas Savienības oficiālo viedokli. Ne Eiropas Savienības iestādes un struktūras, ne personas, kuras rīkojas to vārdā, nav atbildīgas par šajā publikācijā ietvertās informācijas izmantošanu.</w:t>
      </w:r>
    </w:p>
    <w:p w14:paraId="7458EEF0" w14:textId="77777777" w:rsidR="00416649" w:rsidRPr="00D82D6C" w:rsidRDefault="00416649" w:rsidP="00D82D6C">
      <w:pPr>
        <w:jc w:val="both"/>
        <w:rPr>
          <w:rFonts w:ascii="Times New Roman" w:hAnsi="Times New Roman"/>
          <w:noProof/>
          <w:sz w:val="24"/>
        </w:rPr>
      </w:pPr>
    </w:p>
    <w:p w14:paraId="12D36946" w14:textId="77777777" w:rsidR="00416649" w:rsidRPr="00D82D6C" w:rsidRDefault="00416649" w:rsidP="00D82D6C">
      <w:pPr>
        <w:jc w:val="both"/>
        <w:rPr>
          <w:rFonts w:ascii="Times New Roman" w:hAnsi="Times New Roman"/>
          <w:noProof/>
          <w:sz w:val="24"/>
        </w:rPr>
      </w:pPr>
    </w:p>
    <w:p w14:paraId="5FBB2022" w14:textId="77777777" w:rsidR="002D4DA2" w:rsidRPr="00D82D6C" w:rsidRDefault="00416649" w:rsidP="00D82D6C">
      <w:pPr>
        <w:jc w:val="both"/>
        <w:rPr>
          <w:rFonts w:ascii="Times New Roman" w:hAnsi="Times New Roman"/>
          <w:noProof/>
          <w:sz w:val="24"/>
        </w:rPr>
      </w:pPr>
      <w:r>
        <w:rPr>
          <w:rFonts w:ascii="Times New Roman" w:hAnsi="Times New Roman"/>
          <w:sz w:val="24"/>
        </w:rPr>
        <w:t>Temats: starptautiskā tirdzniecība</w:t>
      </w:r>
    </w:p>
    <w:p w14:paraId="537A4E1D" w14:textId="06BEC5E9" w:rsidR="00416649" w:rsidRPr="00D82D6C" w:rsidRDefault="00416649" w:rsidP="00D82D6C">
      <w:pPr>
        <w:jc w:val="both"/>
        <w:rPr>
          <w:rFonts w:ascii="Times New Roman" w:hAnsi="Times New Roman"/>
          <w:noProof/>
          <w:sz w:val="24"/>
        </w:rPr>
      </w:pPr>
      <w:r>
        <w:rPr>
          <w:rFonts w:ascii="Times New Roman" w:hAnsi="Times New Roman"/>
          <w:sz w:val="24"/>
        </w:rPr>
        <w:t>Krājums: rokasgrāmatas un vadlīnijas</w:t>
      </w:r>
    </w:p>
    <w:p w14:paraId="16138468" w14:textId="77777777" w:rsidR="00416649" w:rsidRPr="00D82D6C" w:rsidRDefault="00416649" w:rsidP="00D82D6C">
      <w:pPr>
        <w:jc w:val="both"/>
        <w:rPr>
          <w:rFonts w:ascii="Times New Roman" w:hAnsi="Times New Roman"/>
          <w:noProof/>
          <w:sz w:val="24"/>
        </w:rPr>
      </w:pPr>
    </w:p>
    <w:p w14:paraId="05CB4368" w14:textId="77777777" w:rsidR="00416649" w:rsidRPr="00D82D6C" w:rsidRDefault="00416649" w:rsidP="00D82D6C">
      <w:pPr>
        <w:jc w:val="both"/>
        <w:rPr>
          <w:rFonts w:ascii="Times New Roman" w:hAnsi="Times New Roman"/>
          <w:noProof/>
          <w:sz w:val="24"/>
        </w:rPr>
      </w:pPr>
    </w:p>
    <w:p w14:paraId="60638AC9" w14:textId="2893B6A7" w:rsidR="002D4DA2" w:rsidRPr="00D82D6C" w:rsidRDefault="00416649" w:rsidP="00D82D6C">
      <w:pPr>
        <w:jc w:val="both"/>
        <w:rPr>
          <w:rFonts w:ascii="Times New Roman" w:hAnsi="Times New Roman"/>
          <w:noProof/>
          <w:sz w:val="24"/>
        </w:rPr>
      </w:pPr>
      <w:r>
        <w:rPr>
          <w:rFonts w:ascii="Times New Roman" w:hAnsi="Times New Roman"/>
          <w:sz w:val="24"/>
        </w:rPr>
        <w:t>PDF: ISBN 978-92-76-46203-3 ISSN 2315-0815 doi: 10,2785/780805 KS-GQ-21-025-EN-N</w:t>
      </w:r>
      <w:r>
        <w:rPr>
          <w:rFonts w:ascii="Times New Roman" w:hAnsi="Times New Roman"/>
          <w:sz w:val="24"/>
        </w:rPr>
        <w:br w:type="page"/>
      </w:r>
    </w:p>
    <w:p w14:paraId="51466235" w14:textId="77777777" w:rsidR="00B52EFF" w:rsidRPr="00F052C5" w:rsidRDefault="00B52EFF" w:rsidP="00B52EFF">
      <w:pPr>
        <w:jc w:val="both"/>
        <w:rPr>
          <w:rFonts w:ascii="Times New Roman" w:hAnsi="Times New Roman"/>
          <w:b/>
          <w:bCs/>
          <w:noProof/>
          <w:color w:val="B83B46"/>
          <w:sz w:val="28"/>
          <w:szCs w:val="24"/>
        </w:rPr>
      </w:pPr>
      <w:r>
        <w:rPr>
          <w:rFonts w:ascii="Times New Roman" w:hAnsi="Times New Roman"/>
          <w:b/>
          <w:color w:val="B83B46"/>
          <w:sz w:val="28"/>
        </w:rPr>
        <w:lastRenderedPageBreak/>
        <w:t>Satura rādītājs</w:t>
      </w:r>
      <w:bookmarkStart w:id="0" w:name="Table_of_contents"/>
      <w:bookmarkEnd w:id="0"/>
    </w:p>
    <w:p w14:paraId="14326F5C" w14:textId="77777777" w:rsidR="00B52EFF" w:rsidRPr="00961160" w:rsidRDefault="00B52EFF" w:rsidP="00B52EFF">
      <w:pPr>
        <w:jc w:val="both"/>
        <w:rPr>
          <w:rFonts w:ascii="Times New Roman" w:hAnsi="Times New Roman" w:cs="Times New Roman"/>
          <w:noProof/>
          <w:sz w:val="24"/>
          <w:szCs w:val="24"/>
        </w:rPr>
      </w:pPr>
    </w:p>
    <w:p w14:paraId="6DE6E9AC" w14:textId="77777777" w:rsidR="00B52EFF"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Pateicības</w:t>
      </w:r>
      <w:r>
        <w:rPr>
          <w:rFonts w:ascii="Times New Roman" w:hAnsi="Times New Roman" w:cs="Times New Roman"/>
          <w:sz w:val="24"/>
          <w:szCs w:val="24"/>
        </w:rPr>
        <w:tab/>
        <w:t>8</w:t>
      </w:r>
    </w:p>
    <w:p w14:paraId="4E9F4FBD" w14:textId="77777777" w:rsidR="00B52EFF" w:rsidRPr="00961160" w:rsidRDefault="00B52EFF" w:rsidP="00B52EFF">
      <w:pPr>
        <w:spacing w:before="40"/>
        <w:rPr>
          <w:rFonts w:ascii="Times New Roman" w:hAnsi="Times New Roman" w:cs="Times New Roman"/>
          <w:sz w:val="24"/>
          <w:szCs w:val="24"/>
        </w:rPr>
      </w:pPr>
    </w:p>
    <w:p w14:paraId="50C2E0FF" w14:textId="77777777" w:rsidR="00B52EFF" w:rsidRPr="00CF5C27" w:rsidRDefault="00B52EFF" w:rsidP="00B52EFF">
      <w:pPr>
        <w:tabs>
          <w:tab w:val="left" w:leader="dot" w:pos="8789"/>
        </w:tabs>
        <w:spacing w:before="40"/>
        <w:rPr>
          <w:rFonts w:ascii="Times New Roman" w:hAnsi="Times New Roman" w:cs="Times New Roman"/>
          <w:sz w:val="24"/>
          <w:szCs w:val="24"/>
        </w:rPr>
      </w:pPr>
      <w:r w:rsidRPr="008E03D3">
        <w:rPr>
          <w:rFonts w:ascii="Times New Roman" w:hAnsi="Times New Roman" w:cs="Times New Roman"/>
          <w:b/>
          <w:bCs/>
          <w:sz w:val="24"/>
          <w:szCs w:val="24"/>
        </w:rPr>
        <w:t>1. Ievads</w:t>
      </w:r>
      <w:r>
        <w:rPr>
          <w:rFonts w:ascii="Times New Roman" w:hAnsi="Times New Roman" w:cs="Times New Roman"/>
          <w:sz w:val="24"/>
          <w:szCs w:val="24"/>
        </w:rPr>
        <w:tab/>
        <w:t>9</w:t>
      </w:r>
    </w:p>
    <w:p w14:paraId="5F3E8095"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1.1. Novērtēšanas svarīgums attiecībā uz pakalpojumu starptautisko sniegšanu iedalījumā pēc sniegšanas veida politikas mērķiem</w:t>
      </w:r>
      <w:r>
        <w:rPr>
          <w:rFonts w:ascii="Times New Roman" w:hAnsi="Times New Roman" w:cs="Times New Roman"/>
          <w:sz w:val="24"/>
          <w:szCs w:val="24"/>
        </w:rPr>
        <w:tab/>
        <w:t>9</w:t>
      </w:r>
    </w:p>
    <w:p w14:paraId="7BD7CE2F"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1.2. Pakalpojumu tirdzniecības statistika iedalījumā pēc sniegšanas veida valsts, starptautiskā un pārvalstiskā kontekstā</w:t>
      </w:r>
      <w:r>
        <w:rPr>
          <w:rFonts w:ascii="Times New Roman" w:hAnsi="Times New Roman" w:cs="Times New Roman"/>
          <w:sz w:val="24"/>
          <w:szCs w:val="24"/>
        </w:rPr>
        <w:tab/>
        <w:t>12</w:t>
      </w:r>
    </w:p>
    <w:p w14:paraId="210DDD28"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1.3. Statistikas sistēma un tiesiskais regulējums</w:t>
      </w:r>
      <w:r>
        <w:rPr>
          <w:rFonts w:ascii="Times New Roman" w:hAnsi="Times New Roman" w:cs="Times New Roman"/>
          <w:sz w:val="24"/>
          <w:szCs w:val="24"/>
        </w:rPr>
        <w:tab/>
        <w:t>14</w:t>
      </w:r>
    </w:p>
    <w:p w14:paraId="2BEA1994"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1.4. Institucionālas vienošanās</w:t>
      </w:r>
      <w:r>
        <w:rPr>
          <w:rFonts w:ascii="Times New Roman" w:hAnsi="Times New Roman" w:cs="Times New Roman"/>
          <w:sz w:val="24"/>
          <w:szCs w:val="24"/>
        </w:rPr>
        <w:tab/>
        <w:t>16</w:t>
      </w:r>
    </w:p>
    <w:p w14:paraId="4EE418A2"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1.5. Digitālā pakalpojumu tirdzniecība un sniegšanas veidi</w:t>
      </w:r>
      <w:r>
        <w:rPr>
          <w:rFonts w:ascii="Times New Roman" w:hAnsi="Times New Roman" w:cs="Times New Roman"/>
          <w:sz w:val="24"/>
          <w:szCs w:val="24"/>
        </w:rPr>
        <w:tab/>
        <w:t>17</w:t>
      </w:r>
    </w:p>
    <w:p w14:paraId="1F91DED6"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1.6. Rokasgrāmatas darbības joma</w:t>
      </w:r>
      <w:r>
        <w:rPr>
          <w:rFonts w:ascii="Times New Roman" w:hAnsi="Times New Roman" w:cs="Times New Roman"/>
          <w:sz w:val="24"/>
          <w:szCs w:val="24"/>
        </w:rPr>
        <w:tab/>
        <w:t>18</w:t>
      </w:r>
    </w:p>
    <w:p w14:paraId="3A1E855E" w14:textId="77777777" w:rsidR="00B52EFF"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1.7. Šīs rokasgrāmatas struktūra</w:t>
      </w:r>
      <w:r>
        <w:rPr>
          <w:rFonts w:ascii="Times New Roman" w:hAnsi="Times New Roman" w:cs="Times New Roman"/>
          <w:sz w:val="24"/>
          <w:szCs w:val="24"/>
        </w:rPr>
        <w:tab/>
        <w:t>19</w:t>
      </w:r>
    </w:p>
    <w:p w14:paraId="3FEF47E2" w14:textId="77777777" w:rsidR="00B52EFF" w:rsidRPr="00961160" w:rsidRDefault="00B52EFF" w:rsidP="00B52EFF">
      <w:pPr>
        <w:spacing w:before="40"/>
        <w:rPr>
          <w:rFonts w:ascii="Times New Roman" w:hAnsi="Times New Roman" w:cs="Times New Roman"/>
          <w:sz w:val="24"/>
          <w:szCs w:val="24"/>
        </w:rPr>
      </w:pPr>
    </w:p>
    <w:p w14:paraId="59A56FAF" w14:textId="77777777" w:rsidR="00B52EFF" w:rsidRPr="008E03D3" w:rsidRDefault="00B52EFF" w:rsidP="00B52EFF">
      <w:pPr>
        <w:tabs>
          <w:tab w:val="left" w:leader="dot" w:pos="8789"/>
        </w:tabs>
        <w:spacing w:before="40"/>
        <w:rPr>
          <w:rFonts w:ascii="Times New Roman" w:hAnsi="Times New Roman" w:cs="Times New Roman"/>
          <w:b/>
          <w:bCs/>
          <w:sz w:val="24"/>
          <w:szCs w:val="24"/>
        </w:rPr>
      </w:pPr>
      <w:r w:rsidRPr="008E03D3">
        <w:rPr>
          <w:rFonts w:ascii="Times New Roman" w:hAnsi="Times New Roman" w:cs="Times New Roman"/>
          <w:b/>
          <w:bCs/>
          <w:sz w:val="24"/>
          <w:szCs w:val="24"/>
        </w:rPr>
        <w:t>A daļa. Definīcijas un jēdzieni</w:t>
      </w:r>
      <w:r>
        <w:rPr>
          <w:rFonts w:ascii="Times New Roman" w:hAnsi="Times New Roman" w:cs="Times New Roman"/>
          <w:b/>
          <w:bCs/>
          <w:sz w:val="24"/>
          <w:szCs w:val="24"/>
        </w:rPr>
        <w:tab/>
        <w:t>19</w:t>
      </w:r>
    </w:p>
    <w:p w14:paraId="3ABA6A76" w14:textId="77777777" w:rsidR="00B52EFF" w:rsidRPr="008E03D3" w:rsidRDefault="00B52EFF" w:rsidP="00B52EFF">
      <w:pPr>
        <w:tabs>
          <w:tab w:val="left" w:leader="dot" w:pos="8789"/>
        </w:tabs>
        <w:spacing w:before="40"/>
        <w:rPr>
          <w:rFonts w:ascii="Times New Roman" w:hAnsi="Times New Roman" w:cs="Times New Roman"/>
          <w:b/>
          <w:bCs/>
          <w:sz w:val="24"/>
          <w:szCs w:val="24"/>
        </w:rPr>
      </w:pPr>
      <w:r w:rsidRPr="008E03D3">
        <w:rPr>
          <w:rFonts w:ascii="Times New Roman" w:hAnsi="Times New Roman" w:cs="Times New Roman"/>
          <w:b/>
          <w:bCs/>
          <w:sz w:val="24"/>
          <w:szCs w:val="24"/>
        </w:rPr>
        <w:t>2. Pārskats par sniegšanas veidiem</w:t>
      </w:r>
      <w:r>
        <w:rPr>
          <w:rFonts w:ascii="Times New Roman" w:hAnsi="Times New Roman" w:cs="Times New Roman"/>
          <w:b/>
          <w:bCs/>
          <w:sz w:val="24"/>
          <w:szCs w:val="24"/>
        </w:rPr>
        <w:tab/>
        <w:t>19</w:t>
      </w:r>
    </w:p>
    <w:p w14:paraId="1C92FB33"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2.1. Četri sniegšanas veidi saskaņā ar Vispārējo vienošanos par pakalpojumu tirdzniecību (</w:t>
      </w:r>
      <w:r w:rsidRPr="00DF003A">
        <w:rPr>
          <w:rFonts w:ascii="Times New Roman" w:hAnsi="Times New Roman" w:cs="Times New Roman"/>
          <w:i/>
          <w:iCs/>
          <w:sz w:val="24"/>
          <w:szCs w:val="24"/>
        </w:rPr>
        <w:t>GATS</w:t>
      </w:r>
      <w:r w:rsidRPr="00961160">
        <w:rPr>
          <w:rFonts w:ascii="Times New Roman" w:hAnsi="Times New Roman" w:cs="Times New Roman"/>
          <w:sz w:val="24"/>
          <w:szCs w:val="24"/>
        </w:rPr>
        <w:t>)</w:t>
      </w:r>
      <w:r w:rsidRPr="00A46068">
        <w:rPr>
          <w:rFonts w:ascii="Times New Roman" w:hAnsi="Times New Roman" w:cs="Times New Roman"/>
          <w:sz w:val="24"/>
          <w:szCs w:val="24"/>
        </w:rPr>
        <w:t xml:space="preserve"> </w:t>
      </w:r>
      <w:r>
        <w:rPr>
          <w:rFonts w:ascii="Times New Roman" w:hAnsi="Times New Roman" w:cs="Times New Roman"/>
          <w:sz w:val="24"/>
          <w:szCs w:val="24"/>
        </w:rPr>
        <w:tab/>
        <w:t>21</w:t>
      </w:r>
    </w:p>
    <w:p w14:paraId="4DBB8E32"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2.2. Sniegšanas veidi praksē</w:t>
      </w:r>
      <w:r>
        <w:rPr>
          <w:rFonts w:ascii="Times New Roman" w:hAnsi="Times New Roman" w:cs="Times New Roman"/>
          <w:sz w:val="24"/>
          <w:szCs w:val="24"/>
        </w:rPr>
        <w:tab/>
        <w:t>23</w:t>
      </w:r>
    </w:p>
    <w:p w14:paraId="2F4AF69F"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2.2.1. Kombinēta pakalpojumu sniegšana</w:t>
      </w:r>
      <w:r>
        <w:rPr>
          <w:rFonts w:ascii="Times New Roman" w:hAnsi="Times New Roman" w:cs="Times New Roman"/>
          <w:sz w:val="24"/>
          <w:szCs w:val="24"/>
        </w:rPr>
        <w:tab/>
        <w:t>25</w:t>
      </w:r>
    </w:p>
    <w:p w14:paraId="69E3FF29"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2.2.2. Pakalpojumu sniegšana saskaņā ar apakšlīgumu</w:t>
      </w:r>
      <w:r>
        <w:rPr>
          <w:rFonts w:ascii="Times New Roman" w:hAnsi="Times New Roman" w:cs="Times New Roman"/>
          <w:sz w:val="24"/>
          <w:szCs w:val="24"/>
        </w:rPr>
        <w:tab/>
        <w:t>27</w:t>
      </w:r>
    </w:p>
    <w:p w14:paraId="6AC0BA15"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2.2.3. Digitālās starpniecības platformas (</w:t>
      </w:r>
      <w:r w:rsidRPr="009423AF">
        <w:rPr>
          <w:rFonts w:ascii="Times New Roman" w:hAnsi="Times New Roman" w:cs="Times New Roman"/>
          <w:i/>
          <w:iCs/>
          <w:sz w:val="24"/>
          <w:szCs w:val="24"/>
        </w:rPr>
        <w:t>DIP</w:t>
      </w:r>
      <w:r w:rsidRPr="00961160">
        <w:rPr>
          <w:rFonts w:ascii="Times New Roman" w:hAnsi="Times New Roman" w:cs="Times New Roman"/>
          <w:sz w:val="24"/>
          <w:szCs w:val="24"/>
        </w:rPr>
        <w:t>)</w:t>
      </w:r>
      <w:r>
        <w:rPr>
          <w:rFonts w:ascii="Times New Roman" w:hAnsi="Times New Roman" w:cs="Times New Roman"/>
          <w:sz w:val="24"/>
          <w:szCs w:val="24"/>
        </w:rPr>
        <w:tab/>
        <w:t>29</w:t>
      </w:r>
    </w:p>
    <w:p w14:paraId="7EAFB0EF" w14:textId="77777777" w:rsidR="00B52EFF" w:rsidRDefault="00B52EFF" w:rsidP="00B52EFF">
      <w:pPr>
        <w:spacing w:before="40"/>
        <w:rPr>
          <w:rFonts w:ascii="Times New Roman" w:hAnsi="Times New Roman" w:cs="Times New Roman"/>
          <w:sz w:val="24"/>
          <w:szCs w:val="24"/>
        </w:rPr>
      </w:pPr>
    </w:p>
    <w:p w14:paraId="3523C3F3" w14:textId="77777777" w:rsidR="00B52EFF" w:rsidRPr="008E03D3" w:rsidRDefault="00B52EFF" w:rsidP="00B52EFF">
      <w:pPr>
        <w:tabs>
          <w:tab w:val="left" w:leader="dot" w:pos="8789"/>
        </w:tabs>
        <w:spacing w:before="40"/>
        <w:rPr>
          <w:rFonts w:ascii="Times New Roman" w:hAnsi="Times New Roman" w:cs="Times New Roman"/>
          <w:b/>
          <w:bCs/>
          <w:sz w:val="24"/>
          <w:szCs w:val="24"/>
        </w:rPr>
      </w:pPr>
      <w:r w:rsidRPr="008E03D3">
        <w:rPr>
          <w:rFonts w:ascii="Times New Roman" w:hAnsi="Times New Roman" w:cs="Times New Roman"/>
          <w:b/>
          <w:bCs/>
          <w:sz w:val="24"/>
          <w:szCs w:val="24"/>
        </w:rPr>
        <w:t>3. Definīcijas un pamatjēdzieni</w:t>
      </w:r>
      <w:r>
        <w:rPr>
          <w:rFonts w:ascii="Times New Roman" w:hAnsi="Times New Roman" w:cs="Times New Roman"/>
          <w:b/>
          <w:bCs/>
          <w:sz w:val="24"/>
          <w:szCs w:val="24"/>
        </w:rPr>
        <w:tab/>
        <w:t>32</w:t>
      </w:r>
    </w:p>
    <w:p w14:paraId="38211652"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3.1. Pamatjēdzieni</w:t>
      </w:r>
      <w:r>
        <w:rPr>
          <w:rFonts w:ascii="Times New Roman" w:hAnsi="Times New Roman" w:cs="Times New Roman"/>
          <w:sz w:val="24"/>
          <w:szCs w:val="24"/>
        </w:rPr>
        <w:tab/>
        <w:t>32</w:t>
      </w:r>
    </w:p>
    <w:p w14:paraId="686227D8"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3.1.1. Statistikas vienības</w:t>
      </w:r>
      <w:r>
        <w:rPr>
          <w:rFonts w:ascii="Times New Roman" w:hAnsi="Times New Roman" w:cs="Times New Roman"/>
          <w:sz w:val="24"/>
          <w:szCs w:val="24"/>
        </w:rPr>
        <w:tab/>
        <w:t>32</w:t>
      </w:r>
    </w:p>
    <w:p w14:paraId="189F846E"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3.1.2. Rezidence</w:t>
      </w:r>
      <w:r>
        <w:rPr>
          <w:rFonts w:ascii="Times New Roman" w:hAnsi="Times New Roman" w:cs="Times New Roman"/>
          <w:sz w:val="24"/>
          <w:szCs w:val="24"/>
        </w:rPr>
        <w:tab/>
        <w:t>32</w:t>
      </w:r>
    </w:p>
    <w:p w14:paraId="3AA82636"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3.1.3. Pakalpojumu sniegšanas virziens</w:t>
      </w:r>
      <w:r>
        <w:rPr>
          <w:rFonts w:ascii="Times New Roman" w:hAnsi="Times New Roman" w:cs="Times New Roman"/>
          <w:sz w:val="24"/>
          <w:szCs w:val="24"/>
        </w:rPr>
        <w:tab/>
        <w:t>33</w:t>
      </w:r>
    </w:p>
    <w:p w14:paraId="5FCEAC93"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3.2. Datu prasības pakalpojumu starptautiskās sniegšanas novērtēšanai</w:t>
      </w:r>
      <w:r>
        <w:rPr>
          <w:rFonts w:ascii="Times New Roman" w:hAnsi="Times New Roman" w:cs="Times New Roman"/>
          <w:sz w:val="24"/>
          <w:szCs w:val="24"/>
        </w:rPr>
        <w:tab/>
        <w:t>33</w:t>
      </w:r>
    </w:p>
    <w:p w14:paraId="16BF5DC5"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 xml:space="preserve">3.3. </w:t>
      </w:r>
      <w:r>
        <w:rPr>
          <w:rFonts w:ascii="Times New Roman" w:hAnsi="Times New Roman" w:cs="Times New Roman"/>
          <w:sz w:val="24"/>
          <w:szCs w:val="24"/>
        </w:rPr>
        <w:t>Pakalpojumu tirdzniecība saskaņā ar maksājumu bilances regulējumu</w:t>
      </w:r>
      <w:r>
        <w:rPr>
          <w:rFonts w:ascii="Times New Roman" w:hAnsi="Times New Roman" w:cs="Times New Roman"/>
          <w:sz w:val="24"/>
          <w:szCs w:val="24"/>
        </w:rPr>
        <w:tab/>
        <w:t>36</w:t>
      </w:r>
    </w:p>
    <w:p w14:paraId="467D044A"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3.4. Ārvalstu saistītu uzņēmumu statistika (</w:t>
      </w:r>
      <w:r w:rsidRPr="00BC3EAF">
        <w:rPr>
          <w:rFonts w:ascii="Times New Roman" w:hAnsi="Times New Roman" w:cs="Times New Roman"/>
          <w:i/>
          <w:iCs/>
          <w:sz w:val="24"/>
          <w:szCs w:val="24"/>
        </w:rPr>
        <w:t>FATS</w:t>
      </w:r>
      <w:r w:rsidRPr="00961160">
        <w:rPr>
          <w:rFonts w:ascii="Times New Roman" w:hAnsi="Times New Roman" w:cs="Times New Roman"/>
          <w:sz w:val="24"/>
          <w:szCs w:val="24"/>
        </w:rPr>
        <w:t>)</w:t>
      </w:r>
      <w:r w:rsidRPr="00A46068">
        <w:rPr>
          <w:rFonts w:ascii="Times New Roman" w:hAnsi="Times New Roman" w:cs="Times New Roman"/>
          <w:sz w:val="24"/>
          <w:szCs w:val="24"/>
        </w:rPr>
        <w:t xml:space="preserve"> </w:t>
      </w:r>
      <w:r>
        <w:rPr>
          <w:rFonts w:ascii="Times New Roman" w:hAnsi="Times New Roman" w:cs="Times New Roman"/>
          <w:sz w:val="24"/>
          <w:szCs w:val="24"/>
        </w:rPr>
        <w:tab/>
        <w:t>37</w:t>
      </w:r>
    </w:p>
    <w:p w14:paraId="451A6DCA" w14:textId="0C165909"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3.5. Konkrētu mainīgo lielumu galvenie iedalījumi</w:t>
      </w:r>
      <w:r>
        <w:rPr>
          <w:rFonts w:ascii="Times New Roman" w:hAnsi="Times New Roman" w:cs="Times New Roman"/>
          <w:sz w:val="24"/>
          <w:szCs w:val="24"/>
        </w:rPr>
        <w:tab/>
        <w:t>4</w:t>
      </w:r>
      <w:r w:rsidR="00F269CB">
        <w:rPr>
          <w:rFonts w:ascii="Times New Roman" w:hAnsi="Times New Roman" w:cs="Times New Roman"/>
          <w:sz w:val="24"/>
          <w:szCs w:val="24"/>
        </w:rPr>
        <w:t>1</w:t>
      </w:r>
    </w:p>
    <w:p w14:paraId="21F2AF3C" w14:textId="6A4C828C"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3.5.1. Partnervalsts</w:t>
      </w:r>
      <w:r>
        <w:rPr>
          <w:rFonts w:ascii="Times New Roman" w:hAnsi="Times New Roman" w:cs="Times New Roman"/>
          <w:sz w:val="24"/>
          <w:szCs w:val="24"/>
        </w:rPr>
        <w:tab/>
        <w:t>4</w:t>
      </w:r>
      <w:r w:rsidR="00F269CB">
        <w:rPr>
          <w:rFonts w:ascii="Times New Roman" w:hAnsi="Times New Roman" w:cs="Times New Roman"/>
          <w:sz w:val="24"/>
          <w:szCs w:val="24"/>
        </w:rPr>
        <w:t>1</w:t>
      </w:r>
    </w:p>
    <w:p w14:paraId="763943E5"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3.5.2. Produktu iedalījums</w:t>
      </w:r>
      <w:r>
        <w:rPr>
          <w:rFonts w:ascii="Times New Roman" w:hAnsi="Times New Roman" w:cs="Times New Roman"/>
          <w:sz w:val="24"/>
          <w:szCs w:val="24"/>
        </w:rPr>
        <w:tab/>
        <w:t>42</w:t>
      </w:r>
    </w:p>
    <w:p w14:paraId="0DEEA3C0"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3.5.3. Saimnieciskā darbība</w:t>
      </w:r>
      <w:r>
        <w:rPr>
          <w:rFonts w:ascii="Times New Roman" w:hAnsi="Times New Roman" w:cs="Times New Roman"/>
          <w:sz w:val="24"/>
          <w:szCs w:val="24"/>
        </w:rPr>
        <w:tab/>
        <w:t>42</w:t>
      </w:r>
    </w:p>
    <w:p w14:paraId="170CC476" w14:textId="77777777" w:rsidR="00B52EFF" w:rsidRDefault="00B52EFF" w:rsidP="00B52EFF">
      <w:pPr>
        <w:spacing w:before="40"/>
        <w:rPr>
          <w:rFonts w:ascii="Times New Roman" w:hAnsi="Times New Roman" w:cs="Times New Roman"/>
          <w:sz w:val="24"/>
          <w:szCs w:val="24"/>
        </w:rPr>
      </w:pPr>
    </w:p>
    <w:p w14:paraId="5FD98FD3" w14:textId="77777777" w:rsidR="00B52EFF" w:rsidRPr="008E03D3" w:rsidRDefault="00B52EFF" w:rsidP="00B52EFF">
      <w:pPr>
        <w:tabs>
          <w:tab w:val="left" w:leader="dot" w:pos="8789"/>
        </w:tabs>
        <w:spacing w:before="40"/>
        <w:rPr>
          <w:rFonts w:ascii="Times New Roman" w:hAnsi="Times New Roman" w:cs="Times New Roman"/>
          <w:b/>
          <w:bCs/>
          <w:sz w:val="24"/>
          <w:szCs w:val="24"/>
        </w:rPr>
      </w:pPr>
      <w:r w:rsidRPr="008E03D3">
        <w:rPr>
          <w:rFonts w:ascii="Times New Roman" w:hAnsi="Times New Roman" w:cs="Times New Roman"/>
          <w:b/>
          <w:bCs/>
          <w:sz w:val="24"/>
          <w:szCs w:val="24"/>
        </w:rPr>
        <w:t>4. Klasifikācijas sistēmas</w:t>
      </w:r>
      <w:r>
        <w:rPr>
          <w:rFonts w:ascii="Times New Roman" w:hAnsi="Times New Roman" w:cs="Times New Roman"/>
          <w:b/>
          <w:bCs/>
          <w:sz w:val="24"/>
          <w:szCs w:val="24"/>
        </w:rPr>
        <w:tab/>
        <w:t>44</w:t>
      </w:r>
    </w:p>
    <w:p w14:paraId="386F6AE5"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4.1. Ievads</w:t>
      </w:r>
      <w:r>
        <w:rPr>
          <w:rFonts w:ascii="Times New Roman" w:hAnsi="Times New Roman" w:cs="Times New Roman"/>
          <w:sz w:val="24"/>
          <w:szCs w:val="24"/>
        </w:rPr>
        <w:tab/>
        <w:t>44</w:t>
      </w:r>
    </w:p>
    <w:p w14:paraId="2564937B"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4.2. Produktu klasifikācija</w:t>
      </w:r>
      <w:r>
        <w:rPr>
          <w:rFonts w:ascii="Times New Roman" w:hAnsi="Times New Roman" w:cs="Times New Roman"/>
          <w:sz w:val="24"/>
          <w:szCs w:val="24"/>
        </w:rPr>
        <w:tab/>
        <w:t>45</w:t>
      </w:r>
    </w:p>
    <w:p w14:paraId="1E7AA9AE"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4.2.1. 2010. gada izvērstā maksājumu bilances pakalpojumu klasifikācija (EBOPS 2010)</w:t>
      </w:r>
      <w:r w:rsidRPr="00A46068">
        <w:rPr>
          <w:rFonts w:ascii="Times New Roman" w:hAnsi="Times New Roman" w:cs="Times New Roman"/>
          <w:sz w:val="24"/>
          <w:szCs w:val="24"/>
        </w:rPr>
        <w:t xml:space="preserve"> </w:t>
      </w:r>
      <w:r>
        <w:rPr>
          <w:rFonts w:ascii="Times New Roman" w:hAnsi="Times New Roman" w:cs="Times New Roman"/>
          <w:sz w:val="24"/>
          <w:szCs w:val="24"/>
        </w:rPr>
        <w:tab/>
        <w:t>45</w:t>
      </w:r>
    </w:p>
    <w:p w14:paraId="62CC4370"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4.2.2. Centrālā produktu klasifikācija (</w:t>
      </w:r>
      <w:r w:rsidRPr="00CC4C8D">
        <w:rPr>
          <w:rFonts w:ascii="Times New Roman" w:hAnsi="Times New Roman" w:cs="Times New Roman"/>
          <w:i/>
          <w:iCs/>
          <w:sz w:val="24"/>
          <w:szCs w:val="24"/>
        </w:rPr>
        <w:t>CPC</w:t>
      </w:r>
      <w:r w:rsidRPr="00961160">
        <w:rPr>
          <w:rFonts w:ascii="Times New Roman" w:hAnsi="Times New Roman" w:cs="Times New Roman"/>
          <w:sz w:val="24"/>
          <w:szCs w:val="24"/>
        </w:rPr>
        <w:t>), 2.1. versija</w:t>
      </w:r>
      <w:r>
        <w:rPr>
          <w:rFonts w:ascii="Times New Roman" w:hAnsi="Times New Roman" w:cs="Times New Roman"/>
          <w:sz w:val="24"/>
          <w:szCs w:val="24"/>
        </w:rPr>
        <w:tab/>
        <w:t>46</w:t>
      </w:r>
    </w:p>
    <w:p w14:paraId="5144079D"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4.2.3. Produktu statistiskā klasifikācija pēc saimniecības nozarēm (</w:t>
      </w:r>
      <w:r w:rsidRPr="00CC4C8D">
        <w:rPr>
          <w:rFonts w:ascii="Times New Roman" w:hAnsi="Times New Roman" w:cs="Times New Roman"/>
          <w:i/>
          <w:iCs/>
          <w:sz w:val="24"/>
          <w:szCs w:val="24"/>
        </w:rPr>
        <w:t>CPA</w:t>
      </w:r>
      <w:r w:rsidRPr="00961160">
        <w:rPr>
          <w:rFonts w:ascii="Times New Roman" w:hAnsi="Times New Roman" w:cs="Times New Roman"/>
          <w:sz w:val="24"/>
          <w:szCs w:val="24"/>
        </w:rPr>
        <w:t>)</w:t>
      </w:r>
      <w:r w:rsidRPr="00A46068">
        <w:rPr>
          <w:rFonts w:ascii="Times New Roman" w:hAnsi="Times New Roman" w:cs="Times New Roman"/>
          <w:sz w:val="24"/>
          <w:szCs w:val="24"/>
        </w:rPr>
        <w:t xml:space="preserve"> </w:t>
      </w:r>
      <w:r>
        <w:rPr>
          <w:rFonts w:ascii="Times New Roman" w:hAnsi="Times New Roman" w:cs="Times New Roman"/>
          <w:sz w:val="24"/>
          <w:szCs w:val="24"/>
        </w:rPr>
        <w:tab/>
        <w:t>46</w:t>
      </w:r>
    </w:p>
    <w:p w14:paraId="39E4E967"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4.2.4. Vispārējā vienošanās par pakalpojumu tirdzniecību (</w:t>
      </w:r>
      <w:r w:rsidRPr="00CC4C8D">
        <w:rPr>
          <w:rFonts w:ascii="Times New Roman" w:hAnsi="Times New Roman" w:cs="Times New Roman"/>
          <w:i/>
          <w:iCs/>
          <w:sz w:val="24"/>
          <w:szCs w:val="24"/>
        </w:rPr>
        <w:t>GATT</w:t>
      </w:r>
      <w:r w:rsidRPr="00961160">
        <w:rPr>
          <w:rFonts w:ascii="Times New Roman" w:hAnsi="Times New Roman" w:cs="Times New Roman"/>
          <w:sz w:val="24"/>
          <w:szCs w:val="24"/>
        </w:rPr>
        <w:t xml:space="preserve">) iekļautais </w:t>
      </w:r>
      <w:r w:rsidRPr="00961160">
        <w:rPr>
          <w:rFonts w:ascii="Times New Roman" w:hAnsi="Times New Roman" w:cs="Times New Roman"/>
          <w:sz w:val="24"/>
          <w:szCs w:val="24"/>
        </w:rPr>
        <w:lastRenderedPageBreak/>
        <w:t>Pakalpojumu sektoru klasifikācijas saraksts (W120).</w:t>
      </w:r>
      <w:r w:rsidRPr="00A46068">
        <w:rPr>
          <w:rFonts w:ascii="Times New Roman" w:hAnsi="Times New Roman" w:cs="Times New Roman"/>
          <w:sz w:val="24"/>
          <w:szCs w:val="24"/>
        </w:rPr>
        <w:t xml:space="preserve"> </w:t>
      </w:r>
      <w:r>
        <w:rPr>
          <w:rFonts w:ascii="Times New Roman" w:hAnsi="Times New Roman" w:cs="Times New Roman"/>
          <w:sz w:val="24"/>
          <w:szCs w:val="24"/>
        </w:rPr>
        <w:tab/>
        <w:t>47</w:t>
      </w:r>
    </w:p>
    <w:p w14:paraId="1DDAE651"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4.3. Saimniecisko darbību klasifikācija</w:t>
      </w:r>
      <w:r>
        <w:rPr>
          <w:rFonts w:ascii="Times New Roman" w:hAnsi="Times New Roman" w:cs="Times New Roman"/>
          <w:sz w:val="24"/>
          <w:szCs w:val="24"/>
        </w:rPr>
        <w:tab/>
        <w:t>47</w:t>
      </w:r>
    </w:p>
    <w:p w14:paraId="71C2795B"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4.3.1. Starptautiskā standartizētā visu saimnieciskās darbības veidu klasifikācija (</w:t>
      </w:r>
      <w:r w:rsidRPr="007C67DA">
        <w:rPr>
          <w:rFonts w:ascii="Times New Roman" w:hAnsi="Times New Roman" w:cs="Times New Roman"/>
          <w:i/>
          <w:iCs/>
          <w:sz w:val="24"/>
          <w:szCs w:val="24"/>
        </w:rPr>
        <w:t>ISIC</w:t>
      </w:r>
      <w:r w:rsidRPr="00961160">
        <w:rPr>
          <w:rFonts w:ascii="Times New Roman" w:hAnsi="Times New Roman" w:cs="Times New Roman"/>
          <w:sz w:val="24"/>
          <w:szCs w:val="24"/>
        </w:rPr>
        <w:t>), 4. red.</w:t>
      </w:r>
      <w:r w:rsidRPr="00A46068">
        <w:rPr>
          <w:rFonts w:ascii="Times New Roman" w:hAnsi="Times New Roman" w:cs="Times New Roman"/>
          <w:sz w:val="24"/>
          <w:szCs w:val="24"/>
        </w:rPr>
        <w:t xml:space="preserve"> </w:t>
      </w:r>
      <w:r>
        <w:rPr>
          <w:rFonts w:ascii="Times New Roman" w:hAnsi="Times New Roman" w:cs="Times New Roman"/>
          <w:sz w:val="24"/>
          <w:szCs w:val="24"/>
        </w:rPr>
        <w:tab/>
        <w:t>47</w:t>
      </w:r>
    </w:p>
    <w:p w14:paraId="4CB68049" w14:textId="77777777" w:rsidR="00B52EFF" w:rsidRPr="00961160" w:rsidRDefault="00B52EFF" w:rsidP="00B52EFF">
      <w:pPr>
        <w:keepNext/>
        <w:keepLines/>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4.3.2. Saimniecisko darbību statistiskā klasifikācija Eiropas Kopienā (</w:t>
      </w:r>
      <w:r w:rsidRPr="000F73F5">
        <w:rPr>
          <w:rFonts w:ascii="Times New Roman" w:hAnsi="Times New Roman" w:cs="Times New Roman"/>
          <w:i/>
          <w:iCs/>
          <w:sz w:val="24"/>
          <w:szCs w:val="24"/>
        </w:rPr>
        <w:t>NACE</w:t>
      </w:r>
      <w:r w:rsidRPr="00961160">
        <w:rPr>
          <w:rFonts w:ascii="Times New Roman" w:hAnsi="Times New Roman" w:cs="Times New Roman"/>
          <w:sz w:val="24"/>
          <w:szCs w:val="24"/>
        </w:rPr>
        <w:t>), 2. red.</w:t>
      </w:r>
      <w:r w:rsidRPr="00A46068">
        <w:rPr>
          <w:rFonts w:ascii="Times New Roman" w:hAnsi="Times New Roman" w:cs="Times New Roman"/>
          <w:sz w:val="24"/>
          <w:szCs w:val="24"/>
        </w:rPr>
        <w:t xml:space="preserve"> </w:t>
      </w:r>
      <w:r>
        <w:rPr>
          <w:rFonts w:ascii="Times New Roman" w:hAnsi="Times New Roman" w:cs="Times New Roman"/>
          <w:sz w:val="24"/>
          <w:szCs w:val="24"/>
        </w:rPr>
        <w:tab/>
        <w:t>48</w:t>
      </w:r>
    </w:p>
    <w:p w14:paraId="10643D79" w14:textId="77777777" w:rsidR="00B52EFF"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4.4. Valstu klasifikācija – ģeogrāfiskais iedalījums</w:t>
      </w:r>
      <w:r>
        <w:rPr>
          <w:rFonts w:ascii="Times New Roman" w:hAnsi="Times New Roman" w:cs="Times New Roman"/>
          <w:sz w:val="24"/>
          <w:szCs w:val="24"/>
        </w:rPr>
        <w:t xml:space="preserve"> partnervalstīm</w:t>
      </w:r>
      <w:r>
        <w:rPr>
          <w:rFonts w:ascii="Times New Roman" w:hAnsi="Times New Roman" w:cs="Times New Roman"/>
          <w:sz w:val="24"/>
          <w:szCs w:val="24"/>
        </w:rPr>
        <w:tab/>
        <w:t>49</w:t>
      </w:r>
    </w:p>
    <w:p w14:paraId="70971356" w14:textId="77777777" w:rsidR="00B52EFF" w:rsidRPr="00961160" w:rsidRDefault="00B52EFF" w:rsidP="00B52EFF">
      <w:pPr>
        <w:spacing w:before="40"/>
        <w:ind w:left="284"/>
        <w:rPr>
          <w:rFonts w:ascii="Times New Roman" w:hAnsi="Times New Roman" w:cs="Times New Roman"/>
          <w:sz w:val="24"/>
          <w:szCs w:val="24"/>
        </w:rPr>
      </w:pPr>
    </w:p>
    <w:p w14:paraId="6ECDB5E9" w14:textId="77777777" w:rsidR="00B52EFF" w:rsidRPr="008E03D3" w:rsidRDefault="00B52EFF" w:rsidP="00B52EFF">
      <w:pPr>
        <w:tabs>
          <w:tab w:val="left" w:leader="dot" w:pos="8789"/>
        </w:tabs>
        <w:spacing w:before="40"/>
        <w:rPr>
          <w:rFonts w:ascii="Times New Roman" w:hAnsi="Times New Roman" w:cs="Times New Roman"/>
          <w:b/>
          <w:bCs/>
          <w:sz w:val="24"/>
          <w:szCs w:val="24"/>
        </w:rPr>
      </w:pPr>
      <w:r w:rsidRPr="008E03D3">
        <w:rPr>
          <w:rFonts w:ascii="Times New Roman" w:hAnsi="Times New Roman" w:cs="Times New Roman"/>
          <w:b/>
          <w:bCs/>
          <w:sz w:val="24"/>
          <w:szCs w:val="24"/>
        </w:rPr>
        <w:t>B daļa. Ieteicamā metod</w:t>
      </w:r>
      <w:r>
        <w:rPr>
          <w:rFonts w:ascii="Times New Roman" w:hAnsi="Times New Roman" w:cs="Times New Roman"/>
          <w:b/>
          <w:bCs/>
          <w:sz w:val="24"/>
          <w:szCs w:val="24"/>
        </w:rPr>
        <w:t>oloģija</w:t>
      </w:r>
      <w:r w:rsidRPr="008E03D3">
        <w:rPr>
          <w:rFonts w:ascii="Times New Roman" w:hAnsi="Times New Roman" w:cs="Times New Roman"/>
          <w:b/>
          <w:bCs/>
          <w:sz w:val="24"/>
          <w:szCs w:val="24"/>
        </w:rPr>
        <w:t xml:space="preserve"> un novērtēšanas modeļi</w:t>
      </w:r>
      <w:r>
        <w:rPr>
          <w:rFonts w:ascii="Times New Roman" w:hAnsi="Times New Roman" w:cs="Times New Roman"/>
          <w:b/>
          <w:bCs/>
          <w:sz w:val="24"/>
          <w:szCs w:val="24"/>
        </w:rPr>
        <w:tab/>
        <w:t>50</w:t>
      </w:r>
    </w:p>
    <w:p w14:paraId="64C8AC98" w14:textId="77777777" w:rsidR="00B52EFF" w:rsidRPr="008E03D3" w:rsidRDefault="00B52EFF" w:rsidP="00B52EFF">
      <w:pPr>
        <w:tabs>
          <w:tab w:val="left" w:leader="dot" w:pos="8789"/>
        </w:tabs>
        <w:spacing w:before="40"/>
        <w:rPr>
          <w:rFonts w:ascii="Times New Roman" w:hAnsi="Times New Roman" w:cs="Times New Roman"/>
          <w:b/>
          <w:bCs/>
          <w:sz w:val="24"/>
          <w:szCs w:val="24"/>
        </w:rPr>
      </w:pPr>
      <w:r w:rsidRPr="008E03D3">
        <w:rPr>
          <w:rFonts w:ascii="Times New Roman" w:hAnsi="Times New Roman" w:cs="Times New Roman"/>
          <w:b/>
          <w:bCs/>
          <w:sz w:val="24"/>
          <w:szCs w:val="24"/>
        </w:rPr>
        <w:t>5. Pārskats par datu avotiem</w:t>
      </w:r>
      <w:r>
        <w:rPr>
          <w:rFonts w:ascii="Times New Roman" w:hAnsi="Times New Roman" w:cs="Times New Roman"/>
          <w:b/>
          <w:bCs/>
          <w:sz w:val="24"/>
          <w:szCs w:val="24"/>
        </w:rPr>
        <w:tab/>
        <w:t>50</w:t>
      </w:r>
    </w:p>
    <w:p w14:paraId="0192344A"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5.1. Starptautiskās pakalpojumu sniegšanas (</w:t>
      </w:r>
      <w:r w:rsidRPr="00D57564">
        <w:rPr>
          <w:rFonts w:ascii="Times New Roman" w:hAnsi="Times New Roman" w:cs="Times New Roman"/>
          <w:i/>
          <w:iCs/>
          <w:sz w:val="24"/>
          <w:szCs w:val="24"/>
        </w:rPr>
        <w:t>ISS</w:t>
      </w:r>
      <w:r w:rsidRPr="00961160">
        <w:rPr>
          <w:rFonts w:ascii="Times New Roman" w:hAnsi="Times New Roman" w:cs="Times New Roman"/>
          <w:sz w:val="24"/>
          <w:szCs w:val="24"/>
        </w:rPr>
        <w:t>) datu vākšana un sniegšanas veidi</w:t>
      </w:r>
      <w:r>
        <w:rPr>
          <w:rFonts w:ascii="Times New Roman" w:hAnsi="Times New Roman" w:cs="Times New Roman"/>
          <w:sz w:val="24"/>
          <w:szCs w:val="24"/>
        </w:rPr>
        <w:tab/>
        <w:t>50</w:t>
      </w:r>
    </w:p>
    <w:p w14:paraId="60ECB207"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5.2. Galvenie resursu izlietojuma datu vākšanas mehānismi – paraugprakse</w:t>
      </w:r>
      <w:r>
        <w:rPr>
          <w:rFonts w:ascii="Times New Roman" w:hAnsi="Times New Roman" w:cs="Times New Roman"/>
          <w:sz w:val="24"/>
          <w:szCs w:val="24"/>
        </w:rPr>
        <w:tab/>
        <w:t>52</w:t>
      </w:r>
    </w:p>
    <w:p w14:paraId="7376AAC1"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5.2.1. Pakalpojumu starptautiskās tirdzniecības datu apkopošana</w:t>
      </w:r>
      <w:r>
        <w:rPr>
          <w:rFonts w:ascii="Times New Roman" w:hAnsi="Times New Roman" w:cs="Times New Roman"/>
          <w:sz w:val="24"/>
          <w:szCs w:val="24"/>
        </w:rPr>
        <w:tab/>
        <w:t>52</w:t>
      </w:r>
    </w:p>
    <w:p w14:paraId="2A81AF37"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5.2.2. Ārvalstu saistītu uzņēmumu statistikas (</w:t>
      </w:r>
      <w:r w:rsidRPr="00BE3E98">
        <w:rPr>
          <w:rFonts w:ascii="Times New Roman" w:hAnsi="Times New Roman" w:cs="Times New Roman"/>
          <w:i/>
          <w:iCs/>
          <w:sz w:val="24"/>
          <w:szCs w:val="24"/>
        </w:rPr>
        <w:t>FATS</w:t>
      </w:r>
      <w:r w:rsidRPr="00961160">
        <w:rPr>
          <w:rFonts w:ascii="Times New Roman" w:hAnsi="Times New Roman" w:cs="Times New Roman"/>
          <w:sz w:val="24"/>
          <w:szCs w:val="24"/>
        </w:rPr>
        <w:t>) datu vākšana</w:t>
      </w:r>
      <w:r>
        <w:rPr>
          <w:rFonts w:ascii="Times New Roman" w:hAnsi="Times New Roman" w:cs="Times New Roman"/>
          <w:sz w:val="24"/>
          <w:szCs w:val="24"/>
        </w:rPr>
        <w:tab/>
        <w:t>53</w:t>
      </w:r>
    </w:p>
    <w:p w14:paraId="4C2BA99F"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5.2.3. Avoti attiecībā uz izplatīšanas pakalpojumiem</w:t>
      </w:r>
      <w:r>
        <w:rPr>
          <w:rFonts w:ascii="Times New Roman" w:hAnsi="Times New Roman" w:cs="Times New Roman"/>
          <w:sz w:val="24"/>
          <w:szCs w:val="24"/>
        </w:rPr>
        <w:tab/>
        <w:t>57</w:t>
      </w:r>
    </w:p>
    <w:p w14:paraId="42170E08"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5.3. Iespējamie datu avoti pakalpojumu sniegšanas veidu novērtēšanai</w:t>
      </w:r>
      <w:r>
        <w:rPr>
          <w:rFonts w:ascii="Times New Roman" w:hAnsi="Times New Roman" w:cs="Times New Roman"/>
          <w:sz w:val="24"/>
          <w:szCs w:val="24"/>
        </w:rPr>
        <w:tab/>
        <w:t>58</w:t>
      </w:r>
    </w:p>
    <w:p w14:paraId="09821782"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5.3.1. Galvenie datu avoti 1. veida novērtēšanai</w:t>
      </w:r>
      <w:r>
        <w:rPr>
          <w:rFonts w:ascii="Times New Roman" w:hAnsi="Times New Roman" w:cs="Times New Roman"/>
          <w:sz w:val="24"/>
          <w:szCs w:val="24"/>
        </w:rPr>
        <w:tab/>
        <w:t>61</w:t>
      </w:r>
    </w:p>
    <w:p w14:paraId="5ECC9E75"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5.3.2. Datu avoti 2. veida novērtēšanai</w:t>
      </w:r>
      <w:r>
        <w:rPr>
          <w:rFonts w:ascii="Times New Roman" w:hAnsi="Times New Roman" w:cs="Times New Roman"/>
          <w:sz w:val="24"/>
          <w:szCs w:val="24"/>
        </w:rPr>
        <w:tab/>
        <w:t>62</w:t>
      </w:r>
    </w:p>
    <w:p w14:paraId="6AE7CC3D"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5.3.3. Datu avoti 3. veida novērtēšanai</w:t>
      </w:r>
      <w:r>
        <w:rPr>
          <w:rFonts w:ascii="Times New Roman" w:hAnsi="Times New Roman" w:cs="Times New Roman"/>
          <w:sz w:val="24"/>
          <w:szCs w:val="24"/>
        </w:rPr>
        <w:tab/>
        <w:t>68</w:t>
      </w:r>
    </w:p>
    <w:p w14:paraId="599322EA"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5.3.4. Datu avoti 4. veida novērtēšanai</w:t>
      </w:r>
      <w:r>
        <w:rPr>
          <w:rFonts w:ascii="Times New Roman" w:hAnsi="Times New Roman" w:cs="Times New Roman"/>
          <w:sz w:val="24"/>
          <w:szCs w:val="24"/>
        </w:rPr>
        <w:tab/>
        <w:t>70</w:t>
      </w:r>
    </w:p>
    <w:p w14:paraId="7CAF546E"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5.4. Norādījumi par apsekojumu izveidi un apsekojumu rezultātu izmantošanu, lai novērtētu pakalpojumu sniegšanu iedalījumā pēc sniegšanas veida</w:t>
      </w:r>
      <w:r>
        <w:rPr>
          <w:rFonts w:ascii="Times New Roman" w:hAnsi="Times New Roman" w:cs="Times New Roman"/>
          <w:sz w:val="24"/>
          <w:szCs w:val="24"/>
        </w:rPr>
        <w:tab/>
        <w:t>73</w:t>
      </w:r>
    </w:p>
    <w:p w14:paraId="6D46EF9A"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 xml:space="preserve">5.4.1. Atsevišķu valstu pieredze saistībā ar apsekojumu izveidi un apsekojumos </w:t>
      </w:r>
      <w:r>
        <w:rPr>
          <w:rFonts w:ascii="Times New Roman" w:hAnsi="Times New Roman" w:cs="Times New Roman"/>
          <w:sz w:val="24"/>
          <w:szCs w:val="24"/>
        </w:rPr>
        <w:t>sa</w:t>
      </w:r>
      <w:r w:rsidRPr="00961160">
        <w:rPr>
          <w:rFonts w:ascii="Times New Roman" w:hAnsi="Times New Roman" w:cs="Times New Roman"/>
          <w:sz w:val="24"/>
          <w:szCs w:val="24"/>
        </w:rPr>
        <w:t>vākto datu izmantošanu</w:t>
      </w:r>
      <w:r>
        <w:rPr>
          <w:rFonts w:ascii="Times New Roman" w:hAnsi="Times New Roman" w:cs="Times New Roman"/>
          <w:sz w:val="24"/>
          <w:szCs w:val="24"/>
        </w:rPr>
        <w:tab/>
        <w:t>76</w:t>
      </w:r>
    </w:p>
    <w:p w14:paraId="5562D9A9"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 xml:space="preserve">5.4.2. ASV pieredze, apsekojumos </w:t>
      </w:r>
      <w:r>
        <w:rPr>
          <w:rFonts w:ascii="Times New Roman" w:hAnsi="Times New Roman" w:cs="Times New Roman"/>
          <w:sz w:val="24"/>
          <w:szCs w:val="24"/>
        </w:rPr>
        <w:t>apkopojot</w:t>
      </w:r>
      <w:r w:rsidRPr="00961160">
        <w:rPr>
          <w:rFonts w:ascii="Times New Roman" w:hAnsi="Times New Roman" w:cs="Times New Roman"/>
          <w:sz w:val="24"/>
          <w:szCs w:val="24"/>
        </w:rPr>
        <w:t xml:space="preserve"> informāciju par pakalpojumu sniegšanas veidiem</w:t>
      </w:r>
      <w:r>
        <w:rPr>
          <w:rFonts w:ascii="Times New Roman" w:hAnsi="Times New Roman" w:cs="Times New Roman"/>
          <w:sz w:val="24"/>
          <w:szCs w:val="24"/>
        </w:rPr>
        <w:tab/>
        <w:t>80</w:t>
      </w:r>
    </w:p>
    <w:p w14:paraId="4C4505D4" w14:textId="77777777" w:rsidR="00B52EFF"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 xml:space="preserve">5.4.3. Norvēģijas Statistikas birojs – aptaujas anketas izveide </w:t>
      </w:r>
      <w:r w:rsidRPr="00C363D7">
        <w:rPr>
          <w:rFonts w:ascii="Times New Roman" w:hAnsi="Times New Roman" w:cs="Times New Roman"/>
          <w:i/>
          <w:iCs/>
          <w:sz w:val="24"/>
          <w:szCs w:val="24"/>
        </w:rPr>
        <w:t>MoS</w:t>
      </w:r>
      <w:r w:rsidRPr="00961160">
        <w:rPr>
          <w:rFonts w:ascii="Times New Roman" w:hAnsi="Times New Roman" w:cs="Times New Roman"/>
          <w:sz w:val="24"/>
          <w:szCs w:val="24"/>
        </w:rPr>
        <w:t xml:space="preserve"> datu vākšanai</w:t>
      </w:r>
      <w:r>
        <w:rPr>
          <w:rFonts w:ascii="Times New Roman" w:hAnsi="Times New Roman" w:cs="Times New Roman"/>
          <w:sz w:val="24"/>
          <w:szCs w:val="24"/>
        </w:rPr>
        <w:tab/>
        <w:t>81</w:t>
      </w:r>
    </w:p>
    <w:p w14:paraId="0EFD8344"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p>
    <w:p w14:paraId="2EA174BD" w14:textId="77777777" w:rsidR="00B52EFF" w:rsidRPr="00847623" w:rsidRDefault="00B52EFF" w:rsidP="00B52EFF">
      <w:pPr>
        <w:tabs>
          <w:tab w:val="left" w:leader="dot" w:pos="8789"/>
        </w:tabs>
        <w:spacing w:before="40"/>
        <w:rPr>
          <w:rFonts w:ascii="Times New Roman" w:hAnsi="Times New Roman" w:cs="Times New Roman"/>
          <w:b/>
          <w:bCs/>
          <w:sz w:val="24"/>
          <w:szCs w:val="24"/>
        </w:rPr>
      </w:pPr>
      <w:r w:rsidRPr="00847623">
        <w:rPr>
          <w:rFonts w:ascii="Times New Roman" w:hAnsi="Times New Roman" w:cs="Times New Roman"/>
          <w:b/>
          <w:bCs/>
          <w:sz w:val="24"/>
          <w:szCs w:val="24"/>
        </w:rPr>
        <w:t>6. Sniegšanas veidu novērtēšana</w:t>
      </w:r>
      <w:r>
        <w:rPr>
          <w:rFonts w:ascii="Times New Roman" w:hAnsi="Times New Roman" w:cs="Times New Roman"/>
          <w:b/>
          <w:bCs/>
          <w:sz w:val="24"/>
          <w:szCs w:val="24"/>
        </w:rPr>
        <w:tab/>
        <w:t>83</w:t>
      </w:r>
    </w:p>
    <w:p w14:paraId="03083082"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6.1. Ievads</w:t>
      </w:r>
      <w:r>
        <w:rPr>
          <w:rFonts w:ascii="Times New Roman" w:hAnsi="Times New Roman" w:cs="Times New Roman"/>
          <w:sz w:val="24"/>
          <w:szCs w:val="24"/>
        </w:rPr>
        <w:tab/>
        <w:t>83</w:t>
      </w:r>
    </w:p>
    <w:p w14:paraId="6C39A764"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6.2. MSITS 2010 vienkāršotā pieeja</w:t>
      </w:r>
      <w:r>
        <w:rPr>
          <w:rFonts w:ascii="Times New Roman" w:hAnsi="Times New Roman" w:cs="Times New Roman"/>
          <w:sz w:val="24"/>
          <w:szCs w:val="24"/>
        </w:rPr>
        <w:tab/>
        <w:t>84</w:t>
      </w:r>
    </w:p>
    <w:p w14:paraId="7AD7A20F" w14:textId="77777777" w:rsidR="00B52EFF" w:rsidRPr="00961160" w:rsidRDefault="00B52EFF" w:rsidP="00B52EFF">
      <w:pPr>
        <w:tabs>
          <w:tab w:val="left" w:leader="dot" w:pos="8789"/>
        </w:tabs>
        <w:spacing w:before="40"/>
        <w:ind w:left="284"/>
        <w:rPr>
          <w:rFonts w:ascii="Times New Roman" w:hAnsi="Times New Roman" w:cs="Times New Roman"/>
          <w:sz w:val="24"/>
          <w:szCs w:val="24"/>
        </w:rPr>
      </w:pPr>
      <w:r w:rsidRPr="00961160">
        <w:rPr>
          <w:rFonts w:ascii="Times New Roman" w:hAnsi="Times New Roman" w:cs="Times New Roman"/>
          <w:sz w:val="24"/>
          <w:szCs w:val="24"/>
        </w:rPr>
        <w:t xml:space="preserve">6.3. Vienkāršotā pieeja praksē – </w:t>
      </w:r>
      <w:r w:rsidRPr="002547E9">
        <w:rPr>
          <w:rFonts w:ascii="Times New Roman" w:hAnsi="Times New Roman" w:cs="Times New Roman"/>
          <w:i/>
          <w:iCs/>
          <w:sz w:val="24"/>
          <w:szCs w:val="24"/>
        </w:rPr>
        <w:t>Eurostat</w:t>
      </w:r>
      <w:r w:rsidRPr="00961160">
        <w:rPr>
          <w:rFonts w:ascii="Times New Roman" w:hAnsi="Times New Roman" w:cs="Times New Roman"/>
          <w:sz w:val="24"/>
          <w:szCs w:val="24"/>
        </w:rPr>
        <w:t>/PTO modelis</w:t>
      </w:r>
      <w:r>
        <w:rPr>
          <w:rFonts w:ascii="Times New Roman" w:hAnsi="Times New Roman" w:cs="Times New Roman"/>
          <w:sz w:val="24"/>
          <w:szCs w:val="24"/>
        </w:rPr>
        <w:tab/>
        <w:t>87</w:t>
      </w:r>
    </w:p>
    <w:p w14:paraId="3D711E99"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 xml:space="preserve">6.3.1. 1. </w:t>
      </w:r>
      <w:r>
        <w:rPr>
          <w:rFonts w:ascii="Times New Roman" w:hAnsi="Times New Roman" w:cs="Times New Roman"/>
          <w:sz w:val="24"/>
          <w:szCs w:val="24"/>
        </w:rPr>
        <w:t>solis</w:t>
      </w:r>
      <w:r w:rsidRPr="00961160">
        <w:rPr>
          <w:rFonts w:ascii="Times New Roman" w:hAnsi="Times New Roman" w:cs="Times New Roman"/>
          <w:sz w:val="24"/>
          <w:szCs w:val="24"/>
        </w:rPr>
        <w:t xml:space="preserve">. </w:t>
      </w:r>
      <w:r>
        <w:rPr>
          <w:rFonts w:ascii="Times New Roman" w:hAnsi="Times New Roman" w:cs="Times New Roman"/>
          <w:sz w:val="24"/>
          <w:szCs w:val="24"/>
        </w:rPr>
        <w:t>MB</w:t>
      </w:r>
      <w:r w:rsidRPr="00961160">
        <w:rPr>
          <w:rFonts w:ascii="Times New Roman" w:hAnsi="Times New Roman" w:cs="Times New Roman"/>
          <w:sz w:val="24"/>
          <w:szCs w:val="24"/>
        </w:rPr>
        <w:t xml:space="preserve"> datu vākšana un koriģēšana</w:t>
      </w:r>
      <w:r>
        <w:rPr>
          <w:rFonts w:ascii="Times New Roman" w:hAnsi="Times New Roman" w:cs="Times New Roman"/>
          <w:sz w:val="24"/>
          <w:szCs w:val="24"/>
        </w:rPr>
        <w:tab/>
        <w:t>89</w:t>
      </w:r>
    </w:p>
    <w:p w14:paraId="37AFA4E1" w14:textId="77777777" w:rsidR="00B52EFF" w:rsidRPr="00961160" w:rsidRDefault="00B52EFF" w:rsidP="00B52EFF">
      <w:pPr>
        <w:tabs>
          <w:tab w:val="left" w:leader="dot" w:pos="8789"/>
        </w:tabs>
        <w:spacing w:before="40"/>
        <w:ind w:left="851"/>
        <w:rPr>
          <w:rFonts w:ascii="Times New Roman" w:hAnsi="Times New Roman" w:cs="Times New Roman"/>
          <w:sz w:val="24"/>
          <w:szCs w:val="24"/>
        </w:rPr>
      </w:pPr>
      <w:r w:rsidRPr="00961160">
        <w:rPr>
          <w:rFonts w:ascii="Times New Roman" w:hAnsi="Times New Roman" w:cs="Times New Roman"/>
          <w:sz w:val="24"/>
          <w:szCs w:val="24"/>
        </w:rPr>
        <w:t>6.3.1.1. C</w:t>
      </w:r>
      <w:r>
        <w:rPr>
          <w:rFonts w:ascii="Times New Roman" w:hAnsi="Times New Roman" w:cs="Times New Roman"/>
          <w:sz w:val="24"/>
          <w:szCs w:val="24"/>
        </w:rPr>
        <w:t>eļošana</w:t>
      </w:r>
      <w:r>
        <w:rPr>
          <w:rFonts w:ascii="Times New Roman" w:hAnsi="Times New Roman" w:cs="Times New Roman"/>
          <w:sz w:val="24"/>
          <w:szCs w:val="24"/>
        </w:rPr>
        <w:tab/>
        <w:t>89</w:t>
      </w:r>
    </w:p>
    <w:p w14:paraId="685528A6" w14:textId="77777777" w:rsidR="00B52EFF" w:rsidRPr="00961160" w:rsidRDefault="00B52EFF" w:rsidP="00B52EFF">
      <w:pPr>
        <w:tabs>
          <w:tab w:val="left" w:leader="dot" w:pos="8789"/>
        </w:tabs>
        <w:spacing w:before="40"/>
        <w:ind w:left="851"/>
        <w:rPr>
          <w:rFonts w:ascii="Times New Roman" w:hAnsi="Times New Roman" w:cs="Times New Roman"/>
          <w:sz w:val="24"/>
          <w:szCs w:val="24"/>
        </w:rPr>
      </w:pPr>
      <w:r w:rsidRPr="00961160">
        <w:rPr>
          <w:rFonts w:ascii="Times New Roman" w:hAnsi="Times New Roman" w:cs="Times New Roman"/>
          <w:sz w:val="24"/>
          <w:szCs w:val="24"/>
        </w:rPr>
        <w:t>6.3.1.2. B</w:t>
      </w:r>
      <w:r>
        <w:rPr>
          <w:rFonts w:ascii="Times New Roman" w:hAnsi="Times New Roman" w:cs="Times New Roman"/>
          <w:sz w:val="24"/>
          <w:szCs w:val="24"/>
        </w:rPr>
        <w:t>ūvniecība</w:t>
      </w:r>
      <w:r>
        <w:rPr>
          <w:rFonts w:ascii="Times New Roman" w:hAnsi="Times New Roman" w:cs="Times New Roman"/>
          <w:sz w:val="24"/>
          <w:szCs w:val="24"/>
        </w:rPr>
        <w:tab/>
        <w:t>90</w:t>
      </w:r>
    </w:p>
    <w:p w14:paraId="26054B23" w14:textId="77777777" w:rsidR="00B52EFF" w:rsidRPr="00961160" w:rsidRDefault="00B52EFF" w:rsidP="00B52EFF">
      <w:pPr>
        <w:tabs>
          <w:tab w:val="left" w:leader="dot" w:pos="8789"/>
        </w:tabs>
        <w:spacing w:before="40"/>
        <w:ind w:left="851"/>
        <w:rPr>
          <w:rFonts w:ascii="Times New Roman" w:hAnsi="Times New Roman" w:cs="Times New Roman"/>
          <w:sz w:val="24"/>
          <w:szCs w:val="24"/>
        </w:rPr>
      </w:pPr>
      <w:r w:rsidRPr="00961160">
        <w:rPr>
          <w:rFonts w:ascii="Times New Roman" w:hAnsi="Times New Roman" w:cs="Times New Roman"/>
          <w:sz w:val="24"/>
          <w:szCs w:val="24"/>
        </w:rPr>
        <w:t>6.3.1.3. I</w:t>
      </w:r>
      <w:r>
        <w:rPr>
          <w:rFonts w:ascii="Times New Roman" w:hAnsi="Times New Roman" w:cs="Times New Roman"/>
          <w:sz w:val="24"/>
          <w:szCs w:val="24"/>
        </w:rPr>
        <w:t>zplatīšanas pakalpojumi</w:t>
      </w:r>
      <w:r>
        <w:rPr>
          <w:rFonts w:ascii="Times New Roman" w:hAnsi="Times New Roman" w:cs="Times New Roman"/>
          <w:sz w:val="24"/>
          <w:szCs w:val="24"/>
        </w:rPr>
        <w:tab/>
        <w:t>93</w:t>
      </w:r>
    </w:p>
    <w:p w14:paraId="34204798"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 xml:space="preserve">6.3.2. 2. </w:t>
      </w:r>
      <w:r>
        <w:rPr>
          <w:rFonts w:ascii="Times New Roman" w:hAnsi="Times New Roman" w:cs="Times New Roman"/>
          <w:sz w:val="24"/>
          <w:szCs w:val="24"/>
        </w:rPr>
        <w:t>solis</w:t>
      </w:r>
      <w:r w:rsidRPr="00961160">
        <w:rPr>
          <w:rFonts w:ascii="Times New Roman" w:hAnsi="Times New Roman" w:cs="Times New Roman"/>
          <w:sz w:val="24"/>
          <w:szCs w:val="24"/>
        </w:rPr>
        <w:t xml:space="preserve">. </w:t>
      </w:r>
      <w:r w:rsidRPr="002547E9">
        <w:rPr>
          <w:rFonts w:ascii="Times New Roman" w:hAnsi="Times New Roman" w:cs="Times New Roman"/>
          <w:i/>
          <w:iCs/>
          <w:sz w:val="24"/>
          <w:szCs w:val="24"/>
        </w:rPr>
        <w:t>EBOPS</w:t>
      </w:r>
      <w:r w:rsidRPr="00961160">
        <w:rPr>
          <w:rFonts w:ascii="Times New Roman" w:hAnsi="Times New Roman" w:cs="Times New Roman"/>
          <w:sz w:val="24"/>
          <w:szCs w:val="24"/>
        </w:rPr>
        <w:t xml:space="preserve"> kategoriju attiecināšana uz pakalpojumu sniegšanas veidiem</w:t>
      </w:r>
      <w:r>
        <w:rPr>
          <w:rFonts w:ascii="Times New Roman" w:hAnsi="Times New Roman" w:cs="Times New Roman"/>
          <w:sz w:val="24"/>
          <w:szCs w:val="24"/>
        </w:rPr>
        <w:tab/>
        <w:t>94</w:t>
      </w:r>
    </w:p>
    <w:p w14:paraId="55676FCE" w14:textId="77777777" w:rsidR="00B52EFF" w:rsidRPr="00961160" w:rsidRDefault="00B52EFF" w:rsidP="00B52EFF">
      <w:pPr>
        <w:tabs>
          <w:tab w:val="left" w:leader="dot" w:pos="8789"/>
        </w:tabs>
        <w:spacing w:before="40"/>
        <w:ind w:left="567"/>
        <w:rPr>
          <w:rFonts w:ascii="Times New Roman" w:hAnsi="Times New Roman" w:cs="Times New Roman"/>
          <w:sz w:val="24"/>
          <w:szCs w:val="24"/>
        </w:rPr>
      </w:pPr>
      <w:r w:rsidRPr="00961160">
        <w:rPr>
          <w:rFonts w:ascii="Times New Roman" w:hAnsi="Times New Roman" w:cs="Times New Roman"/>
          <w:sz w:val="24"/>
          <w:szCs w:val="24"/>
        </w:rPr>
        <w:t xml:space="preserve">6.3.3. 3. </w:t>
      </w:r>
      <w:r>
        <w:rPr>
          <w:rFonts w:ascii="Times New Roman" w:hAnsi="Times New Roman" w:cs="Times New Roman"/>
          <w:sz w:val="24"/>
          <w:szCs w:val="24"/>
        </w:rPr>
        <w:t>solis</w:t>
      </w:r>
      <w:r w:rsidRPr="00961160">
        <w:rPr>
          <w:rFonts w:ascii="Times New Roman" w:hAnsi="Times New Roman" w:cs="Times New Roman"/>
          <w:sz w:val="24"/>
          <w:szCs w:val="24"/>
        </w:rPr>
        <w:t xml:space="preserve">. </w:t>
      </w:r>
      <w:r w:rsidRPr="00D547EE">
        <w:rPr>
          <w:rFonts w:ascii="Times New Roman" w:hAnsi="Times New Roman" w:cs="Times New Roman"/>
          <w:i/>
          <w:iCs/>
          <w:sz w:val="24"/>
          <w:szCs w:val="24"/>
        </w:rPr>
        <w:t>FATS</w:t>
      </w:r>
      <w:r w:rsidRPr="00961160">
        <w:rPr>
          <w:rFonts w:ascii="Times New Roman" w:hAnsi="Times New Roman" w:cs="Times New Roman"/>
          <w:sz w:val="24"/>
          <w:szCs w:val="24"/>
        </w:rPr>
        <w:t xml:space="preserve"> datu vākšana un koriģēšana</w:t>
      </w:r>
      <w:r>
        <w:rPr>
          <w:rFonts w:ascii="Times New Roman" w:hAnsi="Times New Roman" w:cs="Times New Roman"/>
          <w:sz w:val="24"/>
          <w:szCs w:val="24"/>
        </w:rPr>
        <w:tab/>
        <w:t>99</w:t>
      </w:r>
    </w:p>
    <w:p w14:paraId="7C3906A7" w14:textId="77777777" w:rsidR="00B52EFF" w:rsidRPr="00961160" w:rsidRDefault="00B52EFF" w:rsidP="00B52EFF">
      <w:pPr>
        <w:tabs>
          <w:tab w:val="left" w:leader="dot" w:pos="8647"/>
        </w:tabs>
        <w:spacing w:before="40"/>
        <w:ind w:left="851"/>
        <w:rPr>
          <w:rFonts w:ascii="Times New Roman" w:hAnsi="Times New Roman" w:cs="Times New Roman"/>
          <w:sz w:val="24"/>
          <w:szCs w:val="24"/>
        </w:rPr>
      </w:pPr>
      <w:r w:rsidRPr="00961160">
        <w:rPr>
          <w:rFonts w:ascii="Times New Roman" w:hAnsi="Times New Roman" w:cs="Times New Roman"/>
          <w:sz w:val="24"/>
          <w:szCs w:val="24"/>
        </w:rPr>
        <w:t>6.3.3.1. V</w:t>
      </w:r>
      <w:r>
        <w:rPr>
          <w:rFonts w:ascii="Times New Roman" w:hAnsi="Times New Roman" w:cs="Times New Roman"/>
          <w:sz w:val="24"/>
          <w:szCs w:val="24"/>
        </w:rPr>
        <w:t>airumtirdzniecība un mazumtirdzniecība</w:t>
      </w:r>
      <w:r w:rsidRPr="00961160">
        <w:rPr>
          <w:rFonts w:ascii="Times New Roman" w:hAnsi="Times New Roman" w:cs="Times New Roman"/>
          <w:sz w:val="24"/>
          <w:szCs w:val="24"/>
        </w:rPr>
        <w:t xml:space="preserve">; </w:t>
      </w:r>
      <w:r>
        <w:rPr>
          <w:rFonts w:ascii="Times New Roman" w:hAnsi="Times New Roman" w:cs="Times New Roman"/>
          <w:sz w:val="24"/>
          <w:szCs w:val="24"/>
        </w:rPr>
        <w:t>automobiļu un motociklu remonts</w:t>
      </w:r>
      <w:r w:rsidRPr="00961160">
        <w:rPr>
          <w:rFonts w:ascii="Times New Roman" w:hAnsi="Times New Roman" w:cs="Times New Roman"/>
          <w:sz w:val="24"/>
          <w:szCs w:val="24"/>
        </w:rPr>
        <w:t xml:space="preserve"> (G)</w:t>
      </w:r>
      <w:r w:rsidRPr="00756907">
        <w:rPr>
          <w:rFonts w:ascii="Times New Roman" w:hAnsi="Times New Roman" w:cs="Times New Roman"/>
          <w:sz w:val="24"/>
          <w:szCs w:val="24"/>
        </w:rPr>
        <w:t xml:space="preserve"> </w:t>
      </w:r>
      <w:r>
        <w:rPr>
          <w:rFonts w:ascii="Times New Roman" w:hAnsi="Times New Roman" w:cs="Times New Roman"/>
          <w:sz w:val="24"/>
          <w:szCs w:val="24"/>
        </w:rPr>
        <w:tab/>
        <w:t>100</w:t>
      </w:r>
    </w:p>
    <w:p w14:paraId="32C1262F" w14:textId="77777777" w:rsidR="00B52EFF" w:rsidRPr="00961160" w:rsidRDefault="00B52EFF" w:rsidP="00B52EFF">
      <w:pPr>
        <w:tabs>
          <w:tab w:val="left" w:leader="dot" w:pos="8647"/>
        </w:tabs>
        <w:spacing w:before="40"/>
        <w:ind w:left="851"/>
        <w:rPr>
          <w:rFonts w:ascii="Times New Roman" w:hAnsi="Times New Roman" w:cs="Times New Roman"/>
          <w:sz w:val="24"/>
          <w:szCs w:val="24"/>
        </w:rPr>
      </w:pPr>
      <w:r w:rsidRPr="00961160">
        <w:rPr>
          <w:rFonts w:ascii="Times New Roman" w:hAnsi="Times New Roman" w:cs="Times New Roman"/>
          <w:sz w:val="24"/>
          <w:szCs w:val="24"/>
        </w:rPr>
        <w:t>6.3.3.2. F</w:t>
      </w:r>
      <w:r>
        <w:rPr>
          <w:rFonts w:ascii="Times New Roman" w:hAnsi="Times New Roman" w:cs="Times New Roman"/>
          <w:sz w:val="24"/>
          <w:szCs w:val="24"/>
        </w:rPr>
        <w:t>inanšu un apdrošināšanas darbības</w:t>
      </w:r>
      <w:r w:rsidRPr="00961160">
        <w:rPr>
          <w:rFonts w:ascii="Times New Roman" w:hAnsi="Times New Roman" w:cs="Times New Roman"/>
          <w:sz w:val="24"/>
          <w:szCs w:val="24"/>
        </w:rPr>
        <w:t xml:space="preserve"> (K)</w:t>
      </w:r>
      <w:r w:rsidRPr="00756907">
        <w:rPr>
          <w:rFonts w:ascii="Times New Roman" w:hAnsi="Times New Roman" w:cs="Times New Roman"/>
          <w:sz w:val="24"/>
          <w:szCs w:val="24"/>
        </w:rPr>
        <w:t xml:space="preserve"> </w:t>
      </w:r>
      <w:r>
        <w:rPr>
          <w:rFonts w:ascii="Times New Roman" w:hAnsi="Times New Roman" w:cs="Times New Roman"/>
          <w:sz w:val="24"/>
          <w:szCs w:val="24"/>
        </w:rPr>
        <w:tab/>
        <w:t>100</w:t>
      </w:r>
    </w:p>
    <w:p w14:paraId="36E2BA1B" w14:textId="77777777" w:rsidR="00B52EFF" w:rsidRPr="00961160" w:rsidRDefault="00B52EFF" w:rsidP="00B52EFF">
      <w:pPr>
        <w:tabs>
          <w:tab w:val="left" w:leader="dot" w:pos="8647"/>
        </w:tabs>
        <w:spacing w:before="40"/>
        <w:ind w:left="851"/>
        <w:rPr>
          <w:rFonts w:ascii="Times New Roman" w:hAnsi="Times New Roman" w:cs="Times New Roman"/>
          <w:sz w:val="24"/>
          <w:szCs w:val="24"/>
        </w:rPr>
      </w:pPr>
      <w:r w:rsidRPr="00961160">
        <w:rPr>
          <w:rFonts w:ascii="Times New Roman" w:hAnsi="Times New Roman" w:cs="Times New Roman"/>
          <w:sz w:val="24"/>
          <w:szCs w:val="24"/>
        </w:rPr>
        <w:t>6.3.3.3. V</w:t>
      </w:r>
      <w:r>
        <w:rPr>
          <w:rFonts w:ascii="Times New Roman" w:hAnsi="Times New Roman" w:cs="Times New Roman"/>
          <w:sz w:val="24"/>
          <w:szCs w:val="24"/>
        </w:rPr>
        <w:t>ietējā līmenī pārdoto produktu nošķiršana</w:t>
      </w:r>
      <w:r>
        <w:rPr>
          <w:rFonts w:ascii="Times New Roman" w:hAnsi="Times New Roman" w:cs="Times New Roman"/>
          <w:sz w:val="24"/>
          <w:szCs w:val="24"/>
        </w:rPr>
        <w:tab/>
        <w:t>101</w:t>
      </w:r>
    </w:p>
    <w:p w14:paraId="330A8044"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 xml:space="preserve">6.3.4. 4. posms. Datu kopuma apvienošana, izmantojot </w:t>
      </w:r>
      <w:r w:rsidRPr="00F95F85">
        <w:rPr>
          <w:rFonts w:ascii="Times New Roman" w:hAnsi="Times New Roman" w:cs="Times New Roman"/>
          <w:i/>
          <w:iCs/>
          <w:sz w:val="24"/>
          <w:szCs w:val="24"/>
        </w:rPr>
        <w:t>EBOPS–ISIC / NACE</w:t>
      </w:r>
      <w:r w:rsidRPr="00961160">
        <w:rPr>
          <w:rFonts w:ascii="Times New Roman" w:hAnsi="Times New Roman" w:cs="Times New Roman"/>
          <w:sz w:val="24"/>
          <w:szCs w:val="24"/>
        </w:rPr>
        <w:t xml:space="preserve"> 2. red. atbilstības tabulu</w:t>
      </w:r>
      <w:r>
        <w:rPr>
          <w:rFonts w:ascii="Times New Roman" w:hAnsi="Times New Roman" w:cs="Times New Roman"/>
          <w:sz w:val="24"/>
          <w:szCs w:val="24"/>
        </w:rPr>
        <w:tab/>
        <w:t>101</w:t>
      </w:r>
    </w:p>
    <w:p w14:paraId="34E77E1B"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 xml:space="preserve">6.4. </w:t>
      </w:r>
      <w:r w:rsidRPr="00F95F85">
        <w:rPr>
          <w:rFonts w:ascii="Times New Roman" w:hAnsi="Times New Roman" w:cs="Times New Roman"/>
          <w:i/>
          <w:iCs/>
          <w:sz w:val="24"/>
          <w:szCs w:val="24"/>
        </w:rPr>
        <w:t>Eurostat</w:t>
      </w:r>
      <w:r w:rsidRPr="00961160">
        <w:rPr>
          <w:rFonts w:ascii="Times New Roman" w:hAnsi="Times New Roman" w:cs="Times New Roman"/>
          <w:sz w:val="24"/>
          <w:szCs w:val="24"/>
        </w:rPr>
        <w:t>-PTO modeļa ierobežojumi un jomas, kurās turpmāk veicams darbs</w:t>
      </w:r>
      <w:r>
        <w:rPr>
          <w:rFonts w:ascii="Times New Roman" w:hAnsi="Times New Roman" w:cs="Times New Roman"/>
          <w:sz w:val="24"/>
          <w:szCs w:val="24"/>
        </w:rPr>
        <w:tab/>
        <w:t>106</w:t>
      </w:r>
    </w:p>
    <w:p w14:paraId="2FDD9DA3"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6.5. Norādījumu kopsavilkums</w:t>
      </w:r>
      <w:r>
        <w:rPr>
          <w:rFonts w:ascii="Times New Roman" w:hAnsi="Times New Roman" w:cs="Times New Roman"/>
          <w:sz w:val="24"/>
          <w:szCs w:val="24"/>
        </w:rPr>
        <w:tab/>
        <w:t>107</w:t>
      </w:r>
    </w:p>
    <w:p w14:paraId="63F54929" w14:textId="77777777" w:rsidR="00B52EFF" w:rsidRDefault="00B52EFF" w:rsidP="00B52EFF">
      <w:pPr>
        <w:spacing w:before="40"/>
        <w:rPr>
          <w:rFonts w:ascii="Times New Roman" w:hAnsi="Times New Roman" w:cs="Times New Roman"/>
          <w:sz w:val="24"/>
          <w:szCs w:val="24"/>
        </w:rPr>
      </w:pPr>
    </w:p>
    <w:p w14:paraId="540486A8" w14:textId="77777777" w:rsidR="00B52EFF" w:rsidRPr="00050866" w:rsidRDefault="00B52EFF" w:rsidP="00B52EFF">
      <w:pPr>
        <w:tabs>
          <w:tab w:val="left" w:leader="dot" w:pos="8647"/>
        </w:tabs>
        <w:spacing w:before="40"/>
        <w:rPr>
          <w:rFonts w:ascii="Times New Roman" w:hAnsi="Times New Roman" w:cs="Times New Roman"/>
          <w:b/>
          <w:bCs/>
          <w:sz w:val="24"/>
          <w:szCs w:val="24"/>
        </w:rPr>
      </w:pPr>
      <w:r w:rsidRPr="00050866">
        <w:rPr>
          <w:rFonts w:ascii="Times New Roman" w:hAnsi="Times New Roman" w:cs="Times New Roman"/>
          <w:b/>
          <w:bCs/>
          <w:sz w:val="24"/>
          <w:szCs w:val="24"/>
        </w:rPr>
        <w:t>7. 1. un 4. veida novērtēšana</w:t>
      </w:r>
      <w:r>
        <w:rPr>
          <w:rFonts w:ascii="Times New Roman" w:hAnsi="Times New Roman" w:cs="Times New Roman"/>
          <w:b/>
          <w:bCs/>
          <w:sz w:val="24"/>
          <w:szCs w:val="24"/>
        </w:rPr>
        <w:tab/>
        <w:t>109</w:t>
      </w:r>
    </w:p>
    <w:p w14:paraId="4CAEAFED"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7.1. Ievads</w:t>
      </w:r>
      <w:r>
        <w:rPr>
          <w:rFonts w:ascii="Times New Roman" w:hAnsi="Times New Roman" w:cs="Times New Roman"/>
          <w:sz w:val="24"/>
          <w:szCs w:val="24"/>
        </w:rPr>
        <w:tab/>
        <w:t>109</w:t>
      </w:r>
    </w:p>
    <w:p w14:paraId="649FE938"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7.2. 1. un 4. veida iedalījuma novērtēšana</w:t>
      </w:r>
      <w:r>
        <w:rPr>
          <w:rFonts w:ascii="Times New Roman" w:hAnsi="Times New Roman" w:cs="Times New Roman"/>
          <w:sz w:val="24"/>
          <w:szCs w:val="24"/>
        </w:rPr>
        <w:tab/>
        <w:t>110</w:t>
      </w:r>
    </w:p>
    <w:p w14:paraId="65C2E62E"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7.2.1. Digitāli īstenota tirdzniecība un 1. veids</w:t>
      </w:r>
      <w:r>
        <w:rPr>
          <w:rFonts w:ascii="Times New Roman" w:hAnsi="Times New Roman" w:cs="Times New Roman"/>
          <w:sz w:val="24"/>
          <w:szCs w:val="24"/>
        </w:rPr>
        <w:tab/>
        <w:t>110</w:t>
      </w:r>
    </w:p>
    <w:p w14:paraId="01054E94"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7.2.2. Informācija par informācijas un komunikāciju tehnoloģiju (IKT) nodrošinātiem pakalpojumiem</w:t>
      </w:r>
      <w:r>
        <w:rPr>
          <w:rFonts w:ascii="Times New Roman" w:hAnsi="Times New Roman" w:cs="Times New Roman"/>
          <w:sz w:val="24"/>
          <w:szCs w:val="24"/>
        </w:rPr>
        <w:tab/>
        <w:t>111</w:t>
      </w:r>
    </w:p>
    <w:p w14:paraId="43A42B67"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7.2.3. Iedalījuma proporciju koriģēšana atbilstoši partnervalsts atrašanās vietai/teritorijai</w:t>
      </w:r>
      <w:r>
        <w:rPr>
          <w:rFonts w:ascii="Times New Roman" w:hAnsi="Times New Roman" w:cs="Times New Roman"/>
          <w:sz w:val="24"/>
          <w:szCs w:val="24"/>
        </w:rPr>
        <w:tab/>
        <w:t>115</w:t>
      </w:r>
    </w:p>
    <w:p w14:paraId="0C21EBA2" w14:textId="77777777" w:rsidR="00B52EFF" w:rsidRPr="00961160" w:rsidRDefault="00B52EFF" w:rsidP="00B52EFF">
      <w:pPr>
        <w:keepNext/>
        <w:keepLines/>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7.2.4. Modeļa koriģēšana, ņemot vērā ar Covid-19 pandēmiju saistītos ierobežojumus</w:t>
      </w:r>
      <w:r>
        <w:rPr>
          <w:rFonts w:ascii="Times New Roman" w:hAnsi="Times New Roman" w:cs="Times New Roman"/>
          <w:sz w:val="24"/>
          <w:szCs w:val="24"/>
        </w:rPr>
        <w:tab/>
        <w:t>115</w:t>
      </w:r>
    </w:p>
    <w:p w14:paraId="0C59634C"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7.3. Valstu piemēri un pieredze</w:t>
      </w:r>
      <w:r>
        <w:rPr>
          <w:rFonts w:ascii="Times New Roman" w:hAnsi="Times New Roman" w:cs="Times New Roman"/>
          <w:sz w:val="24"/>
          <w:szCs w:val="24"/>
        </w:rPr>
        <w:tab/>
        <w:t>115</w:t>
      </w:r>
    </w:p>
    <w:p w14:paraId="5C430BFC"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7.3.1. Austrijas pieredze saistībā ar 1. un 4. veida novērtēšanu</w:t>
      </w:r>
      <w:r>
        <w:rPr>
          <w:rFonts w:ascii="Times New Roman" w:hAnsi="Times New Roman" w:cs="Times New Roman"/>
          <w:sz w:val="24"/>
          <w:szCs w:val="24"/>
        </w:rPr>
        <w:tab/>
        <w:t>115</w:t>
      </w:r>
    </w:p>
    <w:p w14:paraId="132FB74A"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7.3.2. ASV pieredze saistībā ar 1. un 4. veida novērtēšanu, kā arī digitāli sniegtu pakalpojumu tirdzniecību</w:t>
      </w:r>
      <w:r>
        <w:rPr>
          <w:rFonts w:ascii="Times New Roman" w:hAnsi="Times New Roman" w:cs="Times New Roman"/>
          <w:sz w:val="24"/>
          <w:szCs w:val="24"/>
        </w:rPr>
        <w:tab/>
        <w:t>116</w:t>
      </w:r>
    </w:p>
    <w:p w14:paraId="28974536"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7.4. Norādījumu un ieteikumu kopsavilkums</w:t>
      </w:r>
      <w:r>
        <w:rPr>
          <w:rFonts w:ascii="Times New Roman" w:hAnsi="Times New Roman" w:cs="Times New Roman"/>
          <w:sz w:val="24"/>
          <w:szCs w:val="24"/>
        </w:rPr>
        <w:tab/>
        <w:t>117</w:t>
      </w:r>
    </w:p>
    <w:p w14:paraId="4E46EC5A" w14:textId="77777777" w:rsidR="00B52EFF" w:rsidRDefault="00B52EFF" w:rsidP="00B52EFF">
      <w:pPr>
        <w:spacing w:before="40"/>
        <w:rPr>
          <w:rFonts w:ascii="Times New Roman" w:hAnsi="Times New Roman" w:cs="Times New Roman"/>
          <w:sz w:val="24"/>
          <w:szCs w:val="24"/>
        </w:rPr>
      </w:pPr>
    </w:p>
    <w:p w14:paraId="11E61A54" w14:textId="77777777" w:rsidR="00B52EFF" w:rsidRPr="00050866" w:rsidRDefault="00B52EFF" w:rsidP="00B52EFF">
      <w:pPr>
        <w:tabs>
          <w:tab w:val="left" w:leader="dot" w:pos="8647"/>
        </w:tabs>
        <w:spacing w:before="40"/>
        <w:rPr>
          <w:rFonts w:ascii="Times New Roman" w:hAnsi="Times New Roman" w:cs="Times New Roman"/>
          <w:b/>
          <w:bCs/>
          <w:sz w:val="24"/>
          <w:szCs w:val="24"/>
        </w:rPr>
      </w:pPr>
      <w:r w:rsidRPr="00050866">
        <w:rPr>
          <w:rFonts w:ascii="Times New Roman" w:hAnsi="Times New Roman" w:cs="Times New Roman"/>
          <w:b/>
          <w:bCs/>
          <w:sz w:val="24"/>
          <w:szCs w:val="24"/>
        </w:rPr>
        <w:t>8. 2. veida novērtēšana</w:t>
      </w:r>
      <w:r>
        <w:rPr>
          <w:rFonts w:ascii="Times New Roman" w:hAnsi="Times New Roman" w:cs="Times New Roman"/>
          <w:b/>
          <w:bCs/>
          <w:sz w:val="24"/>
          <w:szCs w:val="24"/>
        </w:rPr>
        <w:tab/>
        <w:t>118</w:t>
      </w:r>
    </w:p>
    <w:p w14:paraId="438CD5FE"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8.1. Ievads</w:t>
      </w:r>
      <w:r>
        <w:rPr>
          <w:rFonts w:ascii="Times New Roman" w:hAnsi="Times New Roman" w:cs="Times New Roman"/>
          <w:sz w:val="24"/>
          <w:szCs w:val="24"/>
        </w:rPr>
        <w:tab/>
        <w:t>118</w:t>
      </w:r>
    </w:p>
    <w:p w14:paraId="0CFA4413"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8.2. Datu avoti 2. veida novērtēšanai</w:t>
      </w:r>
      <w:r>
        <w:rPr>
          <w:rFonts w:ascii="Times New Roman" w:hAnsi="Times New Roman" w:cs="Times New Roman"/>
          <w:sz w:val="24"/>
          <w:szCs w:val="24"/>
        </w:rPr>
        <w:tab/>
        <w:t>119</w:t>
      </w:r>
    </w:p>
    <w:p w14:paraId="7812355C"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8.2.1. Maksājumu bilances pozīcija “Ceļošana”</w:t>
      </w:r>
      <w:r w:rsidRPr="0014373E">
        <w:rPr>
          <w:rFonts w:ascii="Times New Roman" w:hAnsi="Times New Roman" w:cs="Times New Roman"/>
          <w:sz w:val="24"/>
          <w:szCs w:val="24"/>
        </w:rPr>
        <w:t xml:space="preserve"> </w:t>
      </w:r>
      <w:r>
        <w:rPr>
          <w:rFonts w:ascii="Times New Roman" w:hAnsi="Times New Roman" w:cs="Times New Roman"/>
          <w:sz w:val="24"/>
          <w:szCs w:val="24"/>
        </w:rPr>
        <w:tab/>
        <w:t>119</w:t>
      </w:r>
    </w:p>
    <w:p w14:paraId="6D960DEB"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8.2.2. Tūrisma statistika kā papildu datu avots</w:t>
      </w:r>
      <w:r>
        <w:rPr>
          <w:rFonts w:ascii="Times New Roman" w:hAnsi="Times New Roman" w:cs="Times New Roman"/>
          <w:sz w:val="24"/>
          <w:szCs w:val="24"/>
        </w:rPr>
        <w:tab/>
        <w:t>120</w:t>
      </w:r>
    </w:p>
    <w:p w14:paraId="30A0E82F"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8.2.3. Citi avoti</w:t>
      </w:r>
      <w:r>
        <w:rPr>
          <w:rFonts w:ascii="Times New Roman" w:hAnsi="Times New Roman" w:cs="Times New Roman"/>
          <w:sz w:val="24"/>
          <w:szCs w:val="24"/>
        </w:rPr>
        <w:tab/>
        <w:t>121</w:t>
      </w:r>
    </w:p>
    <w:p w14:paraId="27F817A3"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8.2.4. Lielo datu avoti – mobilo tālruņu dati</w:t>
      </w:r>
      <w:r>
        <w:rPr>
          <w:rFonts w:ascii="Times New Roman" w:hAnsi="Times New Roman" w:cs="Times New Roman"/>
          <w:sz w:val="24"/>
          <w:szCs w:val="24"/>
        </w:rPr>
        <w:tab/>
        <w:t>122</w:t>
      </w:r>
    </w:p>
    <w:p w14:paraId="73AF8368"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8.3. Preču izslēgšana no pozīcijas “Ceļošana”</w:t>
      </w:r>
      <w:r w:rsidRPr="00A46068">
        <w:rPr>
          <w:rFonts w:ascii="Times New Roman" w:hAnsi="Times New Roman" w:cs="Times New Roman"/>
          <w:sz w:val="24"/>
          <w:szCs w:val="24"/>
        </w:rPr>
        <w:t xml:space="preserve"> </w:t>
      </w:r>
      <w:r>
        <w:rPr>
          <w:rFonts w:ascii="Times New Roman" w:hAnsi="Times New Roman" w:cs="Times New Roman"/>
          <w:sz w:val="24"/>
          <w:szCs w:val="24"/>
        </w:rPr>
        <w:tab/>
        <w:t>123</w:t>
      </w:r>
    </w:p>
    <w:p w14:paraId="2F5119A7"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8.3.1. Preču vērtības izslēgšana no pozīcijas “Ceļošana”</w:t>
      </w:r>
      <w:r w:rsidRPr="00FA47DD">
        <w:rPr>
          <w:rFonts w:ascii="Times New Roman" w:hAnsi="Times New Roman" w:cs="Times New Roman"/>
          <w:sz w:val="24"/>
          <w:szCs w:val="24"/>
        </w:rPr>
        <w:t xml:space="preserve"> </w:t>
      </w:r>
      <w:r>
        <w:rPr>
          <w:rFonts w:ascii="Times New Roman" w:hAnsi="Times New Roman" w:cs="Times New Roman"/>
          <w:sz w:val="24"/>
          <w:szCs w:val="24"/>
        </w:rPr>
        <w:tab/>
        <w:t>124</w:t>
      </w:r>
    </w:p>
    <w:p w14:paraId="5551F2A9"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 xml:space="preserve">8.3.2. Dažu valstu </w:t>
      </w:r>
      <w:r>
        <w:rPr>
          <w:rFonts w:ascii="Times New Roman" w:hAnsi="Times New Roman" w:cs="Times New Roman"/>
          <w:sz w:val="24"/>
          <w:szCs w:val="24"/>
        </w:rPr>
        <w:t xml:space="preserve">aplēses </w:t>
      </w:r>
      <w:r w:rsidRPr="00961160">
        <w:rPr>
          <w:rFonts w:ascii="Times New Roman" w:hAnsi="Times New Roman" w:cs="Times New Roman"/>
          <w:sz w:val="24"/>
          <w:szCs w:val="24"/>
        </w:rPr>
        <w:t>par ceļošanas pozīcijā ietvertajām precēm</w:t>
      </w:r>
      <w:r>
        <w:rPr>
          <w:rFonts w:ascii="Times New Roman" w:hAnsi="Times New Roman" w:cs="Times New Roman"/>
          <w:sz w:val="24"/>
          <w:szCs w:val="24"/>
        </w:rPr>
        <w:tab/>
        <w:t>124</w:t>
      </w:r>
    </w:p>
    <w:p w14:paraId="43D712D0"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8.4. 2. veids, kas attiecas uz īpašuma pārvietošanu</w:t>
      </w:r>
      <w:r>
        <w:rPr>
          <w:rFonts w:ascii="Times New Roman" w:hAnsi="Times New Roman" w:cs="Times New Roman"/>
          <w:sz w:val="24"/>
          <w:szCs w:val="24"/>
        </w:rPr>
        <w:tab/>
        <w:t>126</w:t>
      </w:r>
    </w:p>
    <w:p w14:paraId="2CF9921A"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8.5. 2. veids saistībā ar valdības precēm un pakalpojumiem</w:t>
      </w:r>
      <w:r>
        <w:rPr>
          <w:rFonts w:ascii="Times New Roman" w:hAnsi="Times New Roman" w:cs="Times New Roman"/>
          <w:sz w:val="24"/>
          <w:szCs w:val="24"/>
        </w:rPr>
        <w:tab/>
        <w:t>126</w:t>
      </w:r>
    </w:p>
    <w:p w14:paraId="7D66AF6E"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8.6. Norādījumu un ieteikumu kopsavilkums</w:t>
      </w:r>
      <w:r>
        <w:rPr>
          <w:rFonts w:ascii="Times New Roman" w:hAnsi="Times New Roman" w:cs="Times New Roman"/>
          <w:sz w:val="24"/>
          <w:szCs w:val="24"/>
        </w:rPr>
        <w:tab/>
        <w:t>127</w:t>
      </w:r>
    </w:p>
    <w:p w14:paraId="676513CF" w14:textId="77777777" w:rsidR="00B52EFF" w:rsidRDefault="00B52EFF" w:rsidP="00B52EFF">
      <w:pPr>
        <w:spacing w:before="40"/>
        <w:rPr>
          <w:rFonts w:ascii="Times New Roman" w:hAnsi="Times New Roman" w:cs="Times New Roman"/>
          <w:sz w:val="24"/>
          <w:szCs w:val="24"/>
        </w:rPr>
      </w:pPr>
    </w:p>
    <w:p w14:paraId="2BB5C7FD" w14:textId="77777777" w:rsidR="00B52EFF" w:rsidRPr="00050866" w:rsidRDefault="00B52EFF" w:rsidP="00B52EFF">
      <w:pPr>
        <w:tabs>
          <w:tab w:val="left" w:leader="dot" w:pos="8647"/>
        </w:tabs>
        <w:spacing w:before="40"/>
        <w:rPr>
          <w:rFonts w:ascii="Times New Roman" w:hAnsi="Times New Roman" w:cs="Times New Roman"/>
          <w:b/>
          <w:bCs/>
          <w:sz w:val="24"/>
          <w:szCs w:val="24"/>
        </w:rPr>
      </w:pPr>
      <w:r w:rsidRPr="00050866">
        <w:rPr>
          <w:rFonts w:ascii="Times New Roman" w:hAnsi="Times New Roman" w:cs="Times New Roman"/>
          <w:b/>
          <w:bCs/>
          <w:sz w:val="24"/>
          <w:szCs w:val="24"/>
        </w:rPr>
        <w:t>9. 3. veida novērtēšana</w:t>
      </w:r>
      <w:r>
        <w:rPr>
          <w:rFonts w:ascii="Times New Roman" w:hAnsi="Times New Roman" w:cs="Times New Roman"/>
          <w:b/>
          <w:bCs/>
          <w:sz w:val="24"/>
          <w:szCs w:val="24"/>
        </w:rPr>
        <w:tab/>
        <w:t>128</w:t>
      </w:r>
    </w:p>
    <w:p w14:paraId="77C5FBF0"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9.1. Ievads</w:t>
      </w:r>
      <w:r>
        <w:rPr>
          <w:rFonts w:ascii="Times New Roman" w:hAnsi="Times New Roman" w:cs="Times New Roman"/>
          <w:sz w:val="24"/>
          <w:szCs w:val="24"/>
        </w:rPr>
        <w:tab/>
        <w:t>128</w:t>
      </w:r>
    </w:p>
    <w:p w14:paraId="015F2DE3"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 xml:space="preserve">9.2. Iekšējās un ārējās </w:t>
      </w:r>
      <w:r w:rsidRPr="00A753E5">
        <w:rPr>
          <w:rFonts w:ascii="Times New Roman" w:hAnsi="Times New Roman" w:cs="Times New Roman"/>
          <w:i/>
          <w:iCs/>
          <w:sz w:val="24"/>
          <w:szCs w:val="24"/>
        </w:rPr>
        <w:t>FATS</w:t>
      </w:r>
      <w:r w:rsidRPr="00961160">
        <w:rPr>
          <w:rFonts w:ascii="Times New Roman" w:hAnsi="Times New Roman" w:cs="Times New Roman"/>
          <w:sz w:val="24"/>
          <w:szCs w:val="24"/>
        </w:rPr>
        <w:t xml:space="preserve"> definēšana un apkopošana</w:t>
      </w:r>
      <w:r>
        <w:rPr>
          <w:rFonts w:ascii="Times New Roman" w:hAnsi="Times New Roman" w:cs="Times New Roman"/>
          <w:sz w:val="24"/>
          <w:szCs w:val="24"/>
        </w:rPr>
        <w:tab/>
        <w:t>129</w:t>
      </w:r>
    </w:p>
    <w:p w14:paraId="3B700F25"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 xml:space="preserve">9.3. No </w:t>
      </w:r>
      <w:r w:rsidRPr="00A753E5">
        <w:rPr>
          <w:rFonts w:ascii="Times New Roman" w:hAnsi="Times New Roman" w:cs="Times New Roman"/>
          <w:i/>
          <w:iCs/>
          <w:sz w:val="24"/>
          <w:szCs w:val="24"/>
        </w:rPr>
        <w:t>FATS</w:t>
      </w:r>
      <w:r w:rsidRPr="00961160">
        <w:rPr>
          <w:rFonts w:ascii="Times New Roman" w:hAnsi="Times New Roman" w:cs="Times New Roman"/>
          <w:sz w:val="24"/>
          <w:szCs w:val="24"/>
        </w:rPr>
        <w:t xml:space="preserve"> līdz 3. veida precizēšanai un papildu avotiem</w:t>
      </w:r>
      <w:r>
        <w:rPr>
          <w:rFonts w:ascii="Times New Roman" w:hAnsi="Times New Roman" w:cs="Times New Roman"/>
          <w:sz w:val="24"/>
          <w:szCs w:val="24"/>
        </w:rPr>
        <w:tab/>
        <w:t>134</w:t>
      </w:r>
    </w:p>
    <w:p w14:paraId="5501C254"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 xml:space="preserve">9.4. </w:t>
      </w:r>
      <w:r>
        <w:rPr>
          <w:rFonts w:ascii="Times New Roman" w:hAnsi="Times New Roman" w:cs="Times New Roman"/>
          <w:sz w:val="24"/>
          <w:szCs w:val="24"/>
        </w:rPr>
        <w:t xml:space="preserve">Atbilstība starp saimniecisko darbību un </w:t>
      </w:r>
      <w:r w:rsidRPr="0073320F">
        <w:rPr>
          <w:rFonts w:ascii="Times New Roman" w:hAnsi="Times New Roman" w:cs="Times New Roman"/>
          <w:i/>
          <w:iCs/>
          <w:sz w:val="24"/>
          <w:szCs w:val="24"/>
        </w:rPr>
        <w:t>EBOPS</w:t>
      </w:r>
      <w:r>
        <w:rPr>
          <w:rFonts w:ascii="Times New Roman" w:hAnsi="Times New Roman" w:cs="Times New Roman"/>
          <w:sz w:val="24"/>
          <w:szCs w:val="24"/>
        </w:rPr>
        <w:t xml:space="preserve"> pozīcijām</w:t>
      </w:r>
      <w:r>
        <w:rPr>
          <w:rFonts w:ascii="Times New Roman" w:hAnsi="Times New Roman" w:cs="Times New Roman"/>
          <w:sz w:val="24"/>
          <w:szCs w:val="24"/>
        </w:rPr>
        <w:tab/>
        <w:t>134</w:t>
      </w:r>
    </w:p>
    <w:p w14:paraId="3F88E52F"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 xml:space="preserve">9.5. </w:t>
      </w:r>
      <w:r w:rsidRPr="004402F8">
        <w:rPr>
          <w:rFonts w:ascii="Times New Roman" w:hAnsi="Times New Roman" w:cs="Times New Roman"/>
          <w:i/>
          <w:iCs/>
          <w:sz w:val="24"/>
          <w:szCs w:val="24"/>
        </w:rPr>
        <w:t>FATS</w:t>
      </w:r>
      <w:r w:rsidRPr="00961160">
        <w:rPr>
          <w:rFonts w:ascii="Times New Roman" w:hAnsi="Times New Roman" w:cs="Times New Roman"/>
          <w:sz w:val="24"/>
          <w:szCs w:val="24"/>
        </w:rPr>
        <w:t xml:space="preserve"> datu korekcijas</w:t>
      </w:r>
      <w:r>
        <w:rPr>
          <w:rFonts w:ascii="Times New Roman" w:hAnsi="Times New Roman" w:cs="Times New Roman"/>
          <w:sz w:val="24"/>
          <w:szCs w:val="24"/>
        </w:rPr>
        <w:tab/>
        <w:t>136</w:t>
      </w:r>
    </w:p>
    <w:p w14:paraId="01CD1FA8"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9.5.1. Izlaide salīdzinājumā ar apgrozījumu, novērtējot 3. veidu</w:t>
      </w:r>
      <w:r>
        <w:rPr>
          <w:rFonts w:ascii="Times New Roman" w:hAnsi="Times New Roman" w:cs="Times New Roman"/>
          <w:sz w:val="24"/>
          <w:szCs w:val="24"/>
        </w:rPr>
        <w:tab/>
        <w:t>136</w:t>
      </w:r>
    </w:p>
    <w:p w14:paraId="354432DE"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 xml:space="preserve">9.5.2. Preču un pakalpojumu vērtības nodalīšana </w:t>
      </w:r>
      <w:r w:rsidRPr="00405334">
        <w:rPr>
          <w:rFonts w:ascii="Times New Roman" w:hAnsi="Times New Roman" w:cs="Times New Roman"/>
          <w:i/>
          <w:iCs/>
          <w:sz w:val="24"/>
          <w:szCs w:val="24"/>
        </w:rPr>
        <w:t>FATS</w:t>
      </w:r>
      <w:r w:rsidRPr="00961160">
        <w:rPr>
          <w:rFonts w:ascii="Times New Roman" w:hAnsi="Times New Roman" w:cs="Times New Roman"/>
          <w:sz w:val="24"/>
          <w:szCs w:val="24"/>
        </w:rPr>
        <w:t xml:space="preserve"> apgrozījumā un vietējā tirgū pārdoto pakalpojumu apgrozījuma noteikšana</w:t>
      </w:r>
      <w:r>
        <w:rPr>
          <w:rFonts w:ascii="Times New Roman" w:hAnsi="Times New Roman" w:cs="Times New Roman"/>
          <w:sz w:val="24"/>
          <w:szCs w:val="24"/>
        </w:rPr>
        <w:tab/>
        <w:t>140</w:t>
      </w:r>
    </w:p>
    <w:p w14:paraId="14604964"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9.5.3. Iztrūkstošo mainīgo lielumu novērtēšana, balstoties uz citu jomu datiem un mikrodatu sasaisti</w:t>
      </w:r>
      <w:r>
        <w:rPr>
          <w:rFonts w:ascii="Times New Roman" w:hAnsi="Times New Roman" w:cs="Times New Roman"/>
          <w:sz w:val="24"/>
          <w:szCs w:val="24"/>
        </w:rPr>
        <w:tab/>
        <w:t>143</w:t>
      </w:r>
    </w:p>
    <w:p w14:paraId="4CEC4A88"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9.5.4. 3. veidā sniegtie izplatīšanas pakalpojumi</w:t>
      </w:r>
      <w:r>
        <w:rPr>
          <w:rFonts w:ascii="Times New Roman" w:hAnsi="Times New Roman" w:cs="Times New Roman"/>
          <w:sz w:val="24"/>
          <w:szCs w:val="24"/>
        </w:rPr>
        <w:tab/>
        <w:t>144</w:t>
      </w:r>
    </w:p>
    <w:p w14:paraId="1FF42F01"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9.5.5. Pakalpojumi apstrādes rūpniecības darbību jomā (NACE C10–32)</w:t>
      </w:r>
      <w:r w:rsidRPr="00FE5358">
        <w:rPr>
          <w:rFonts w:ascii="Times New Roman" w:hAnsi="Times New Roman" w:cs="Times New Roman"/>
          <w:sz w:val="24"/>
          <w:szCs w:val="24"/>
        </w:rPr>
        <w:t xml:space="preserve"> </w:t>
      </w:r>
      <w:r>
        <w:rPr>
          <w:rFonts w:ascii="Times New Roman" w:hAnsi="Times New Roman" w:cs="Times New Roman"/>
          <w:sz w:val="24"/>
          <w:szCs w:val="24"/>
        </w:rPr>
        <w:tab/>
        <w:t>144</w:t>
      </w:r>
    </w:p>
    <w:p w14:paraId="75BC0CE8"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9.6. Norādījumu un ieteikumu kopsavilkums</w:t>
      </w:r>
      <w:r>
        <w:rPr>
          <w:rFonts w:ascii="Times New Roman" w:hAnsi="Times New Roman" w:cs="Times New Roman"/>
          <w:sz w:val="24"/>
          <w:szCs w:val="24"/>
        </w:rPr>
        <w:tab/>
        <w:t>145</w:t>
      </w:r>
    </w:p>
    <w:p w14:paraId="4A480E6D" w14:textId="77777777" w:rsidR="00B52EFF" w:rsidRDefault="00B52EFF" w:rsidP="00B52EFF">
      <w:pPr>
        <w:spacing w:before="40"/>
        <w:rPr>
          <w:rFonts w:ascii="Times New Roman" w:hAnsi="Times New Roman" w:cs="Times New Roman"/>
          <w:sz w:val="24"/>
          <w:szCs w:val="24"/>
        </w:rPr>
      </w:pPr>
    </w:p>
    <w:p w14:paraId="495E4609" w14:textId="77777777" w:rsidR="00B52EFF" w:rsidRPr="00D00042" w:rsidRDefault="00B52EFF" w:rsidP="00B52EFF">
      <w:pPr>
        <w:tabs>
          <w:tab w:val="left" w:leader="dot" w:pos="8647"/>
        </w:tabs>
        <w:spacing w:before="40"/>
        <w:rPr>
          <w:rFonts w:ascii="Times New Roman" w:hAnsi="Times New Roman" w:cs="Times New Roman"/>
          <w:b/>
          <w:bCs/>
          <w:sz w:val="24"/>
          <w:szCs w:val="24"/>
        </w:rPr>
      </w:pPr>
      <w:r w:rsidRPr="00D00042">
        <w:rPr>
          <w:rFonts w:ascii="Times New Roman" w:hAnsi="Times New Roman" w:cs="Times New Roman"/>
          <w:b/>
          <w:bCs/>
          <w:sz w:val="24"/>
          <w:szCs w:val="24"/>
        </w:rPr>
        <w:t>10. Izplatīšanas pakalpojumi</w:t>
      </w:r>
      <w:r>
        <w:rPr>
          <w:rFonts w:ascii="Times New Roman" w:hAnsi="Times New Roman" w:cs="Times New Roman"/>
          <w:b/>
          <w:bCs/>
          <w:sz w:val="24"/>
          <w:szCs w:val="24"/>
        </w:rPr>
        <w:tab/>
        <w:t>146</w:t>
      </w:r>
    </w:p>
    <w:p w14:paraId="40B1AA53"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10.1. Izplatīšanas pakalpojumu skaidrojums</w:t>
      </w:r>
      <w:r>
        <w:rPr>
          <w:rFonts w:ascii="Times New Roman" w:hAnsi="Times New Roman" w:cs="Times New Roman"/>
          <w:sz w:val="24"/>
          <w:szCs w:val="24"/>
        </w:rPr>
        <w:tab/>
        <w:t>146</w:t>
      </w:r>
    </w:p>
    <w:p w14:paraId="7AE010EF"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10.2. 1. veidā sniegtie izplatīšanas pakalpojumi</w:t>
      </w:r>
      <w:r>
        <w:rPr>
          <w:rFonts w:ascii="Times New Roman" w:hAnsi="Times New Roman" w:cs="Times New Roman"/>
          <w:sz w:val="24"/>
          <w:szCs w:val="24"/>
        </w:rPr>
        <w:tab/>
        <w:t>149</w:t>
      </w:r>
    </w:p>
    <w:p w14:paraId="00F6986A"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10.2.1. 1. veidā sniegto izplatīšanas pakalpojumu novērtēšana – piedāvājuma un izlietojuma tabulu izmantošanas pieeja</w:t>
      </w:r>
      <w:r>
        <w:rPr>
          <w:rFonts w:ascii="Times New Roman" w:hAnsi="Times New Roman" w:cs="Times New Roman"/>
          <w:sz w:val="24"/>
          <w:szCs w:val="24"/>
        </w:rPr>
        <w:tab/>
        <w:t>150</w:t>
      </w:r>
    </w:p>
    <w:p w14:paraId="0F41CA17"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 xml:space="preserve">10.2.2. 1. veidā sniegto izplatīšanas pakalpojumu novērtēšana, balstoties uz uzņēmējdarbības strukturālo statistiku apvienojumā ar </w:t>
      </w:r>
      <w:r w:rsidRPr="00FF12E0">
        <w:rPr>
          <w:rFonts w:ascii="Times New Roman" w:hAnsi="Times New Roman" w:cs="Times New Roman"/>
          <w:i/>
          <w:iCs/>
          <w:sz w:val="24"/>
          <w:szCs w:val="24"/>
        </w:rPr>
        <w:t>TEC</w:t>
      </w:r>
      <w:r w:rsidRPr="00961160">
        <w:rPr>
          <w:rFonts w:ascii="Times New Roman" w:hAnsi="Times New Roman" w:cs="Times New Roman"/>
          <w:sz w:val="24"/>
          <w:szCs w:val="24"/>
        </w:rPr>
        <w:t xml:space="preserve"> statistiku</w:t>
      </w:r>
      <w:r>
        <w:rPr>
          <w:rFonts w:ascii="Times New Roman" w:hAnsi="Times New Roman" w:cs="Times New Roman"/>
          <w:sz w:val="24"/>
          <w:szCs w:val="24"/>
        </w:rPr>
        <w:tab/>
        <w:t>151</w:t>
      </w:r>
    </w:p>
    <w:p w14:paraId="69F294F1"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10.3. 2. veidā sniegtie izplatīšanas pakalpojumi</w:t>
      </w:r>
      <w:r>
        <w:rPr>
          <w:rFonts w:ascii="Times New Roman" w:hAnsi="Times New Roman" w:cs="Times New Roman"/>
          <w:sz w:val="24"/>
          <w:szCs w:val="24"/>
        </w:rPr>
        <w:tab/>
        <w:t>151</w:t>
      </w:r>
    </w:p>
    <w:p w14:paraId="1A48DCEC" w14:textId="77777777" w:rsidR="00B52EFF" w:rsidRDefault="00B52EFF" w:rsidP="00B52EFF">
      <w:pPr>
        <w:spacing w:before="40"/>
        <w:rPr>
          <w:rFonts w:ascii="Times New Roman" w:hAnsi="Times New Roman" w:cs="Times New Roman"/>
          <w:sz w:val="24"/>
          <w:szCs w:val="24"/>
        </w:rPr>
      </w:pPr>
    </w:p>
    <w:p w14:paraId="78501329" w14:textId="5B995C49" w:rsidR="00B52EFF" w:rsidRPr="00D00042" w:rsidRDefault="00B52EFF" w:rsidP="00B52EFF">
      <w:pPr>
        <w:tabs>
          <w:tab w:val="left" w:leader="dot" w:pos="8647"/>
        </w:tabs>
        <w:spacing w:before="40"/>
        <w:rPr>
          <w:rFonts w:ascii="Times New Roman" w:hAnsi="Times New Roman" w:cs="Times New Roman"/>
          <w:b/>
          <w:bCs/>
          <w:sz w:val="24"/>
          <w:szCs w:val="24"/>
        </w:rPr>
      </w:pPr>
      <w:r w:rsidRPr="00D00042">
        <w:rPr>
          <w:rFonts w:ascii="Times New Roman" w:hAnsi="Times New Roman" w:cs="Times New Roman"/>
          <w:b/>
          <w:bCs/>
          <w:sz w:val="24"/>
          <w:szCs w:val="24"/>
        </w:rPr>
        <w:t xml:space="preserve">C daļa. </w:t>
      </w:r>
      <w:r>
        <w:rPr>
          <w:rFonts w:ascii="Times New Roman" w:hAnsi="Times New Roman" w:cs="Times New Roman"/>
          <w:b/>
          <w:bCs/>
          <w:sz w:val="24"/>
          <w:szCs w:val="24"/>
        </w:rPr>
        <w:t>Koncentrēšanās uz</w:t>
      </w:r>
      <w:r w:rsidRPr="00D00042">
        <w:rPr>
          <w:rFonts w:ascii="Times New Roman" w:hAnsi="Times New Roman" w:cs="Times New Roman"/>
          <w:b/>
          <w:bCs/>
          <w:sz w:val="24"/>
          <w:szCs w:val="24"/>
        </w:rPr>
        <w:t xml:space="preserve"> lietotājiem</w:t>
      </w:r>
      <w:r>
        <w:rPr>
          <w:rFonts w:ascii="Times New Roman" w:hAnsi="Times New Roman" w:cs="Times New Roman"/>
          <w:b/>
          <w:bCs/>
          <w:sz w:val="24"/>
          <w:szCs w:val="24"/>
        </w:rPr>
        <w:tab/>
        <w:t>15</w:t>
      </w:r>
      <w:r w:rsidR="00DC0AE7">
        <w:rPr>
          <w:rFonts w:ascii="Times New Roman" w:hAnsi="Times New Roman" w:cs="Times New Roman"/>
          <w:b/>
          <w:bCs/>
          <w:sz w:val="24"/>
          <w:szCs w:val="24"/>
        </w:rPr>
        <w:t>4</w:t>
      </w:r>
    </w:p>
    <w:p w14:paraId="32FC0C66" w14:textId="77777777" w:rsidR="00B52EFF" w:rsidRPr="00D00042" w:rsidRDefault="00B52EFF" w:rsidP="00B52EFF">
      <w:pPr>
        <w:tabs>
          <w:tab w:val="left" w:leader="dot" w:pos="8647"/>
        </w:tabs>
        <w:spacing w:before="40"/>
        <w:rPr>
          <w:rFonts w:ascii="Times New Roman" w:hAnsi="Times New Roman" w:cs="Times New Roman"/>
          <w:b/>
          <w:bCs/>
          <w:sz w:val="24"/>
          <w:szCs w:val="24"/>
        </w:rPr>
      </w:pPr>
      <w:r w:rsidRPr="00D00042">
        <w:rPr>
          <w:rFonts w:ascii="Times New Roman" w:hAnsi="Times New Roman" w:cs="Times New Roman"/>
          <w:b/>
          <w:bCs/>
          <w:sz w:val="24"/>
          <w:szCs w:val="24"/>
        </w:rPr>
        <w:t>11. Statistikas izplatīšana iedalījumā pēc sniegšanas veida</w:t>
      </w:r>
      <w:r>
        <w:rPr>
          <w:rFonts w:ascii="Times New Roman" w:hAnsi="Times New Roman" w:cs="Times New Roman"/>
          <w:b/>
          <w:bCs/>
          <w:sz w:val="24"/>
          <w:szCs w:val="24"/>
        </w:rPr>
        <w:tab/>
        <w:t>152</w:t>
      </w:r>
    </w:p>
    <w:p w14:paraId="0A746C51"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11.1. Ievads</w:t>
      </w:r>
      <w:r>
        <w:rPr>
          <w:rFonts w:ascii="Times New Roman" w:hAnsi="Times New Roman" w:cs="Times New Roman"/>
          <w:sz w:val="24"/>
          <w:szCs w:val="24"/>
        </w:rPr>
        <w:tab/>
        <w:t>152</w:t>
      </w:r>
    </w:p>
    <w:p w14:paraId="2F6C08F0"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11.2. Izplatīšanas stratēģija</w:t>
      </w:r>
      <w:r>
        <w:rPr>
          <w:rFonts w:ascii="Times New Roman" w:hAnsi="Times New Roman" w:cs="Times New Roman"/>
          <w:sz w:val="24"/>
          <w:szCs w:val="24"/>
        </w:rPr>
        <w:tab/>
        <w:t>152</w:t>
      </w:r>
    </w:p>
    <w:p w14:paraId="5E9FAACA"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11.3. Datu validēšana</w:t>
      </w:r>
      <w:r>
        <w:rPr>
          <w:rFonts w:ascii="Times New Roman" w:hAnsi="Times New Roman" w:cs="Times New Roman"/>
          <w:sz w:val="24"/>
          <w:szCs w:val="24"/>
        </w:rPr>
        <w:tab/>
        <w:t>155</w:t>
      </w:r>
    </w:p>
    <w:p w14:paraId="2E67EBCA"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 xml:space="preserve">11.4. </w:t>
      </w:r>
      <w:r>
        <w:rPr>
          <w:rFonts w:ascii="Times New Roman" w:hAnsi="Times New Roman" w:cs="Times New Roman"/>
          <w:sz w:val="24"/>
          <w:szCs w:val="24"/>
        </w:rPr>
        <w:t>Komunikācijas</w:t>
      </w:r>
      <w:r w:rsidRPr="00961160">
        <w:rPr>
          <w:rFonts w:ascii="Times New Roman" w:hAnsi="Times New Roman" w:cs="Times New Roman"/>
          <w:sz w:val="24"/>
          <w:szCs w:val="24"/>
        </w:rPr>
        <w:t xml:space="preserve"> stratēģija</w:t>
      </w:r>
      <w:r>
        <w:rPr>
          <w:rFonts w:ascii="Times New Roman" w:hAnsi="Times New Roman" w:cs="Times New Roman"/>
          <w:sz w:val="24"/>
          <w:szCs w:val="24"/>
        </w:rPr>
        <w:tab/>
        <w:t>156</w:t>
      </w:r>
    </w:p>
    <w:p w14:paraId="63CD6724" w14:textId="77777777" w:rsidR="00B52EFF" w:rsidRDefault="00B52EFF" w:rsidP="00B52EFF">
      <w:pPr>
        <w:spacing w:before="40"/>
        <w:rPr>
          <w:rFonts w:ascii="Times New Roman" w:hAnsi="Times New Roman" w:cs="Times New Roman"/>
          <w:sz w:val="24"/>
          <w:szCs w:val="24"/>
        </w:rPr>
      </w:pPr>
    </w:p>
    <w:p w14:paraId="59FACA36" w14:textId="77777777" w:rsidR="00B52EFF" w:rsidRPr="00D00042" w:rsidRDefault="00B52EFF" w:rsidP="00B52EFF">
      <w:pPr>
        <w:tabs>
          <w:tab w:val="left" w:leader="dot" w:pos="8647"/>
        </w:tabs>
        <w:spacing w:before="40"/>
        <w:rPr>
          <w:rFonts w:ascii="Times New Roman" w:hAnsi="Times New Roman" w:cs="Times New Roman"/>
          <w:b/>
          <w:bCs/>
          <w:sz w:val="24"/>
          <w:szCs w:val="24"/>
        </w:rPr>
      </w:pPr>
      <w:r w:rsidRPr="00D00042">
        <w:rPr>
          <w:rFonts w:ascii="Times New Roman" w:hAnsi="Times New Roman" w:cs="Times New Roman"/>
          <w:b/>
          <w:bCs/>
          <w:sz w:val="24"/>
          <w:szCs w:val="24"/>
        </w:rPr>
        <w:t>D daļa. Iespējamie turpmāko pētījumu virzieni</w:t>
      </w:r>
      <w:r>
        <w:rPr>
          <w:rFonts w:ascii="Times New Roman" w:hAnsi="Times New Roman" w:cs="Times New Roman"/>
          <w:b/>
          <w:bCs/>
          <w:sz w:val="24"/>
          <w:szCs w:val="24"/>
        </w:rPr>
        <w:tab/>
        <w:t>157</w:t>
      </w:r>
    </w:p>
    <w:p w14:paraId="052C564F" w14:textId="77777777" w:rsidR="00B52EFF" w:rsidRPr="00D00042" w:rsidRDefault="00B52EFF" w:rsidP="00B52EFF">
      <w:pPr>
        <w:tabs>
          <w:tab w:val="left" w:leader="dot" w:pos="8647"/>
        </w:tabs>
        <w:spacing w:before="40"/>
        <w:rPr>
          <w:rFonts w:ascii="Times New Roman" w:hAnsi="Times New Roman" w:cs="Times New Roman"/>
          <w:b/>
          <w:bCs/>
          <w:sz w:val="24"/>
          <w:szCs w:val="24"/>
        </w:rPr>
      </w:pPr>
      <w:r w:rsidRPr="00D00042">
        <w:rPr>
          <w:rFonts w:ascii="Times New Roman" w:hAnsi="Times New Roman" w:cs="Times New Roman"/>
          <w:b/>
          <w:bCs/>
          <w:sz w:val="24"/>
          <w:szCs w:val="24"/>
        </w:rPr>
        <w:t>12. Turpmāk veicamais darbs un izaicinājumi</w:t>
      </w:r>
      <w:r>
        <w:rPr>
          <w:rFonts w:ascii="Times New Roman" w:hAnsi="Times New Roman" w:cs="Times New Roman"/>
          <w:b/>
          <w:bCs/>
          <w:sz w:val="24"/>
          <w:szCs w:val="24"/>
        </w:rPr>
        <w:tab/>
        <w:t>157</w:t>
      </w:r>
    </w:p>
    <w:p w14:paraId="10F7BC44"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12.1. Ievads</w:t>
      </w:r>
      <w:r>
        <w:rPr>
          <w:rFonts w:ascii="Times New Roman" w:hAnsi="Times New Roman" w:cs="Times New Roman"/>
          <w:sz w:val="24"/>
          <w:szCs w:val="24"/>
        </w:rPr>
        <w:tab/>
        <w:t>157</w:t>
      </w:r>
    </w:p>
    <w:p w14:paraId="0AFE2C96"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 xml:space="preserve">12.2. </w:t>
      </w:r>
      <w:r w:rsidRPr="000C2AAA">
        <w:rPr>
          <w:rFonts w:ascii="Times New Roman" w:hAnsi="Times New Roman" w:cs="Times New Roman"/>
          <w:i/>
          <w:iCs/>
          <w:sz w:val="24"/>
          <w:szCs w:val="24"/>
        </w:rPr>
        <w:t>Eurostat</w:t>
      </w:r>
      <w:r w:rsidRPr="00961160">
        <w:rPr>
          <w:rFonts w:ascii="Times New Roman" w:hAnsi="Times New Roman" w:cs="Times New Roman"/>
          <w:sz w:val="24"/>
          <w:szCs w:val="24"/>
        </w:rPr>
        <w:t xml:space="preserve">-PTO modeļa uzlabošana un </w:t>
      </w:r>
      <w:r w:rsidRPr="00A95092">
        <w:rPr>
          <w:rFonts w:ascii="Times New Roman" w:hAnsi="Times New Roman" w:cs="Times New Roman"/>
          <w:i/>
          <w:iCs/>
          <w:sz w:val="24"/>
          <w:szCs w:val="24"/>
        </w:rPr>
        <w:t>ITSS</w:t>
      </w:r>
      <w:r w:rsidRPr="00961160">
        <w:rPr>
          <w:rFonts w:ascii="Times New Roman" w:hAnsi="Times New Roman" w:cs="Times New Roman"/>
          <w:sz w:val="24"/>
          <w:szCs w:val="24"/>
        </w:rPr>
        <w:t xml:space="preserve"> datu korekciju precizēšana</w:t>
      </w:r>
      <w:r>
        <w:rPr>
          <w:rFonts w:ascii="Times New Roman" w:hAnsi="Times New Roman" w:cs="Times New Roman"/>
          <w:sz w:val="24"/>
          <w:szCs w:val="24"/>
        </w:rPr>
        <w:tab/>
        <w:t>157</w:t>
      </w:r>
    </w:p>
    <w:p w14:paraId="54012C97"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12.3. 3. veida un izplatīšanas pakalpojumu novērtējuma uzlabošana</w:t>
      </w:r>
      <w:r>
        <w:rPr>
          <w:rFonts w:ascii="Times New Roman" w:hAnsi="Times New Roman" w:cs="Times New Roman"/>
          <w:sz w:val="24"/>
          <w:szCs w:val="24"/>
        </w:rPr>
        <w:tab/>
        <w:t>158</w:t>
      </w:r>
    </w:p>
    <w:p w14:paraId="4C187C3D" w14:textId="77777777" w:rsidR="00B52EFF" w:rsidRDefault="00B52EFF" w:rsidP="00B52EFF">
      <w:pPr>
        <w:spacing w:before="40"/>
        <w:rPr>
          <w:rFonts w:ascii="Times New Roman" w:hAnsi="Times New Roman" w:cs="Times New Roman"/>
          <w:sz w:val="24"/>
          <w:szCs w:val="24"/>
        </w:rPr>
      </w:pPr>
    </w:p>
    <w:p w14:paraId="626312C4" w14:textId="77777777" w:rsidR="00B52EFF" w:rsidRPr="00D00042" w:rsidRDefault="00B52EFF" w:rsidP="00B52EFF">
      <w:pPr>
        <w:tabs>
          <w:tab w:val="left" w:leader="dot" w:pos="8647"/>
        </w:tabs>
        <w:spacing w:before="40"/>
        <w:rPr>
          <w:rFonts w:ascii="Times New Roman" w:hAnsi="Times New Roman" w:cs="Times New Roman"/>
          <w:b/>
          <w:bCs/>
          <w:sz w:val="24"/>
          <w:szCs w:val="24"/>
        </w:rPr>
      </w:pPr>
      <w:r w:rsidRPr="00D00042">
        <w:rPr>
          <w:rFonts w:ascii="Times New Roman" w:hAnsi="Times New Roman" w:cs="Times New Roman"/>
          <w:b/>
          <w:bCs/>
          <w:sz w:val="24"/>
          <w:szCs w:val="24"/>
        </w:rPr>
        <w:t>E daļa. Valstu pieredze un gadījumi</w:t>
      </w:r>
      <w:r>
        <w:rPr>
          <w:rFonts w:ascii="Times New Roman" w:hAnsi="Times New Roman" w:cs="Times New Roman"/>
          <w:b/>
          <w:bCs/>
          <w:sz w:val="24"/>
          <w:szCs w:val="24"/>
        </w:rPr>
        <w:tab/>
        <w:t>159</w:t>
      </w:r>
    </w:p>
    <w:p w14:paraId="0DD3C48B" w14:textId="77777777" w:rsidR="00B52EFF" w:rsidRPr="00D00042" w:rsidRDefault="00B52EFF" w:rsidP="00B52EFF">
      <w:pPr>
        <w:tabs>
          <w:tab w:val="left" w:leader="dot" w:pos="8647"/>
        </w:tabs>
        <w:spacing w:before="40"/>
        <w:rPr>
          <w:rFonts w:ascii="Times New Roman" w:hAnsi="Times New Roman" w:cs="Times New Roman"/>
          <w:b/>
          <w:bCs/>
          <w:sz w:val="24"/>
          <w:szCs w:val="24"/>
        </w:rPr>
      </w:pPr>
      <w:r w:rsidRPr="00D00042">
        <w:rPr>
          <w:rFonts w:ascii="Times New Roman" w:hAnsi="Times New Roman" w:cs="Times New Roman"/>
          <w:b/>
          <w:bCs/>
          <w:sz w:val="24"/>
          <w:szCs w:val="24"/>
        </w:rPr>
        <w:t>13. Konkrētu valstu pieredze un gadījumi</w:t>
      </w:r>
      <w:r>
        <w:rPr>
          <w:rFonts w:ascii="Times New Roman" w:hAnsi="Times New Roman" w:cs="Times New Roman"/>
          <w:b/>
          <w:bCs/>
          <w:sz w:val="24"/>
          <w:szCs w:val="24"/>
        </w:rPr>
        <w:tab/>
        <w:t>159</w:t>
      </w:r>
    </w:p>
    <w:p w14:paraId="1027CC16"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13.1. 1. un 4. veida novērtēšana</w:t>
      </w:r>
      <w:r>
        <w:rPr>
          <w:rFonts w:ascii="Times New Roman" w:hAnsi="Times New Roman" w:cs="Times New Roman"/>
          <w:sz w:val="24"/>
          <w:szCs w:val="24"/>
        </w:rPr>
        <w:tab/>
        <w:t>159</w:t>
      </w:r>
    </w:p>
    <w:p w14:paraId="61CD1552"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13.1.1. Ungārijas pieredze 1., 2. un 4. veida novērtēšanā, veicot apsekojumus</w:t>
      </w:r>
      <w:r>
        <w:rPr>
          <w:rFonts w:ascii="Times New Roman" w:hAnsi="Times New Roman" w:cs="Times New Roman"/>
          <w:sz w:val="24"/>
          <w:szCs w:val="24"/>
        </w:rPr>
        <w:tab/>
        <w:t>159</w:t>
      </w:r>
    </w:p>
    <w:p w14:paraId="13B7E6E0"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13.1.2. Austrijas pieeja 1. un 4. veida novērtēšanā</w:t>
      </w:r>
      <w:r>
        <w:rPr>
          <w:rFonts w:ascii="Times New Roman" w:hAnsi="Times New Roman" w:cs="Times New Roman"/>
          <w:sz w:val="24"/>
          <w:szCs w:val="24"/>
        </w:rPr>
        <w:tab/>
        <w:t>162</w:t>
      </w:r>
    </w:p>
    <w:p w14:paraId="1120CB10" w14:textId="77777777"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13.2. 2. veida novērtēšana – piemēri par preču novērtēšanu pozīcijā “Ceļošana”</w:t>
      </w:r>
      <w:r>
        <w:rPr>
          <w:rFonts w:ascii="Times New Roman" w:hAnsi="Times New Roman" w:cs="Times New Roman"/>
          <w:sz w:val="24"/>
          <w:szCs w:val="24"/>
        </w:rPr>
        <w:tab/>
        <w:t>166</w:t>
      </w:r>
    </w:p>
    <w:p w14:paraId="321AD451"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13.2.1. Čehija</w:t>
      </w:r>
      <w:r>
        <w:rPr>
          <w:rFonts w:ascii="Times New Roman" w:hAnsi="Times New Roman" w:cs="Times New Roman"/>
          <w:sz w:val="24"/>
          <w:szCs w:val="24"/>
        </w:rPr>
        <w:tab/>
        <w:t>166</w:t>
      </w:r>
    </w:p>
    <w:p w14:paraId="4A500769"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13.2.2. Itālija</w:t>
      </w:r>
      <w:r>
        <w:rPr>
          <w:rFonts w:ascii="Times New Roman" w:hAnsi="Times New Roman" w:cs="Times New Roman"/>
          <w:sz w:val="24"/>
          <w:szCs w:val="24"/>
        </w:rPr>
        <w:tab/>
        <w:t>166</w:t>
      </w:r>
    </w:p>
    <w:p w14:paraId="7B3914C4"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13.2.3. Nīderlande</w:t>
      </w:r>
      <w:r>
        <w:rPr>
          <w:rFonts w:ascii="Times New Roman" w:hAnsi="Times New Roman" w:cs="Times New Roman"/>
          <w:sz w:val="24"/>
          <w:szCs w:val="24"/>
        </w:rPr>
        <w:tab/>
        <w:t>167</w:t>
      </w:r>
    </w:p>
    <w:p w14:paraId="57DEAA4C" w14:textId="22205D1A"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13.2.4. Polija</w:t>
      </w:r>
      <w:r>
        <w:rPr>
          <w:rFonts w:ascii="Times New Roman" w:hAnsi="Times New Roman" w:cs="Times New Roman"/>
          <w:sz w:val="24"/>
          <w:szCs w:val="24"/>
        </w:rPr>
        <w:tab/>
        <w:t>17</w:t>
      </w:r>
      <w:r w:rsidR="00635DF6">
        <w:rPr>
          <w:rFonts w:ascii="Times New Roman" w:hAnsi="Times New Roman" w:cs="Times New Roman"/>
          <w:sz w:val="24"/>
          <w:szCs w:val="24"/>
        </w:rPr>
        <w:t>2</w:t>
      </w:r>
    </w:p>
    <w:p w14:paraId="143812A2"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13.2.5. Spānija</w:t>
      </w:r>
      <w:r>
        <w:rPr>
          <w:rFonts w:ascii="Times New Roman" w:hAnsi="Times New Roman" w:cs="Times New Roman"/>
          <w:sz w:val="24"/>
          <w:szCs w:val="24"/>
        </w:rPr>
        <w:tab/>
        <w:t>170</w:t>
      </w:r>
    </w:p>
    <w:p w14:paraId="462F8F57" w14:textId="77777777"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13.2.6. Zviedrija</w:t>
      </w:r>
      <w:r>
        <w:rPr>
          <w:rFonts w:ascii="Times New Roman" w:hAnsi="Times New Roman" w:cs="Times New Roman"/>
          <w:sz w:val="24"/>
          <w:szCs w:val="24"/>
        </w:rPr>
        <w:tab/>
        <w:t>172</w:t>
      </w:r>
    </w:p>
    <w:p w14:paraId="299AE92E" w14:textId="240003E4"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13.3. 3. veida novērtēšana</w:t>
      </w:r>
      <w:r>
        <w:rPr>
          <w:rFonts w:ascii="Times New Roman" w:hAnsi="Times New Roman" w:cs="Times New Roman"/>
          <w:sz w:val="24"/>
          <w:szCs w:val="24"/>
        </w:rPr>
        <w:tab/>
        <w:t>17</w:t>
      </w:r>
      <w:r w:rsidR="00700B1C">
        <w:rPr>
          <w:rFonts w:ascii="Times New Roman" w:hAnsi="Times New Roman" w:cs="Times New Roman"/>
          <w:sz w:val="24"/>
          <w:szCs w:val="24"/>
        </w:rPr>
        <w:t>5</w:t>
      </w:r>
    </w:p>
    <w:p w14:paraId="36F044C1" w14:textId="760FA331"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13.3.1. Itālija</w:t>
      </w:r>
      <w:r>
        <w:rPr>
          <w:rFonts w:ascii="Times New Roman" w:hAnsi="Times New Roman" w:cs="Times New Roman"/>
          <w:sz w:val="24"/>
          <w:szCs w:val="24"/>
        </w:rPr>
        <w:tab/>
        <w:t>17</w:t>
      </w:r>
      <w:r w:rsidR="00700B1C">
        <w:rPr>
          <w:rFonts w:ascii="Times New Roman" w:hAnsi="Times New Roman" w:cs="Times New Roman"/>
          <w:sz w:val="24"/>
          <w:szCs w:val="24"/>
        </w:rPr>
        <w:t>5</w:t>
      </w:r>
    </w:p>
    <w:p w14:paraId="3A8A7F0C" w14:textId="4E9B0814"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13.3.2. Polija</w:t>
      </w:r>
      <w:r>
        <w:rPr>
          <w:rFonts w:ascii="Times New Roman" w:hAnsi="Times New Roman" w:cs="Times New Roman"/>
          <w:sz w:val="24"/>
          <w:szCs w:val="24"/>
        </w:rPr>
        <w:tab/>
        <w:t>17</w:t>
      </w:r>
      <w:r w:rsidR="00700B1C">
        <w:rPr>
          <w:rFonts w:ascii="Times New Roman" w:hAnsi="Times New Roman" w:cs="Times New Roman"/>
          <w:sz w:val="24"/>
          <w:szCs w:val="24"/>
        </w:rPr>
        <w:t>6</w:t>
      </w:r>
    </w:p>
    <w:p w14:paraId="6E38CE84" w14:textId="1F5294B5"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13.3.3. Spānija</w:t>
      </w:r>
      <w:r>
        <w:rPr>
          <w:rFonts w:ascii="Times New Roman" w:hAnsi="Times New Roman" w:cs="Times New Roman"/>
          <w:sz w:val="24"/>
          <w:szCs w:val="24"/>
        </w:rPr>
        <w:tab/>
        <w:t>17</w:t>
      </w:r>
      <w:r w:rsidR="00163597">
        <w:rPr>
          <w:rFonts w:ascii="Times New Roman" w:hAnsi="Times New Roman" w:cs="Times New Roman"/>
          <w:sz w:val="24"/>
          <w:szCs w:val="24"/>
        </w:rPr>
        <w:t>8</w:t>
      </w:r>
    </w:p>
    <w:p w14:paraId="14579205" w14:textId="099D6143"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13.3.4. Amerikas Savienotās Valstis</w:t>
      </w:r>
      <w:r>
        <w:rPr>
          <w:rFonts w:ascii="Times New Roman" w:hAnsi="Times New Roman" w:cs="Times New Roman"/>
          <w:sz w:val="24"/>
          <w:szCs w:val="24"/>
        </w:rPr>
        <w:tab/>
        <w:t>18</w:t>
      </w:r>
      <w:r w:rsidR="00700B1C">
        <w:rPr>
          <w:rFonts w:ascii="Times New Roman" w:hAnsi="Times New Roman" w:cs="Times New Roman"/>
          <w:sz w:val="24"/>
          <w:szCs w:val="24"/>
        </w:rPr>
        <w:t>3</w:t>
      </w:r>
    </w:p>
    <w:p w14:paraId="7E898B3A" w14:textId="576ADB54"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 xml:space="preserve">13.4. Valstu prakse – </w:t>
      </w:r>
      <w:r w:rsidRPr="00863A10">
        <w:rPr>
          <w:rFonts w:ascii="Times New Roman" w:hAnsi="Times New Roman" w:cs="Times New Roman"/>
          <w:i/>
          <w:iCs/>
          <w:sz w:val="24"/>
          <w:szCs w:val="24"/>
        </w:rPr>
        <w:t>MoS</w:t>
      </w:r>
      <w:r w:rsidRPr="00961160">
        <w:rPr>
          <w:rFonts w:ascii="Times New Roman" w:hAnsi="Times New Roman" w:cs="Times New Roman"/>
          <w:sz w:val="24"/>
          <w:szCs w:val="24"/>
        </w:rPr>
        <w:t xml:space="preserve"> datu apkopošana</w:t>
      </w:r>
      <w:r>
        <w:rPr>
          <w:rFonts w:ascii="Times New Roman" w:hAnsi="Times New Roman" w:cs="Times New Roman"/>
          <w:sz w:val="24"/>
          <w:szCs w:val="24"/>
        </w:rPr>
        <w:tab/>
        <w:t>18</w:t>
      </w:r>
      <w:r w:rsidR="001277B9">
        <w:rPr>
          <w:rFonts w:ascii="Times New Roman" w:hAnsi="Times New Roman" w:cs="Times New Roman"/>
          <w:sz w:val="24"/>
          <w:szCs w:val="24"/>
        </w:rPr>
        <w:t>4</w:t>
      </w:r>
    </w:p>
    <w:p w14:paraId="7DAF1FDC" w14:textId="2872B65E"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13.4.1. Francija</w:t>
      </w:r>
      <w:r>
        <w:rPr>
          <w:rFonts w:ascii="Times New Roman" w:hAnsi="Times New Roman" w:cs="Times New Roman"/>
          <w:sz w:val="24"/>
          <w:szCs w:val="24"/>
        </w:rPr>
        <w:tab/>
        <w:t>18</w:t>
      </w:r>
      <w:r w:rsidR="001277B9">
        <w:rPr>
          <w:rFonts w:ascii="Times New Roman" w:hAnsi="Times New Roman" w:cs="Times New Roman"/>
          <w:sz w:val="24"/>
          <w:szCs w:val="24"/>
        </w:rPr>
        <w:t>4</w:t>
      </w:r>
    </w:p>
    <w:p w14:paraId="42663B6D" w14:textId="4AA2D63F"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13.4.2. Igaunija</w:t>
      </w:r>
      <w:r>
        <w:rPr>
          <w:rFonts w:ascii="Times New Roman" w:hAnsi="Times New Roman" w:cs="Times New Roman"/>
          <w:sz w:val="24"/>
          <w:szCs w:val="24"/>
        </w:rPr>
        <w:tab/>
        <w:t>1</w:t>
      </w:r>
      <w:r w:rsidR="001277B9">
        <w:rPr>
          <w:rFonts w:ascii="Times New Roman" w:hAnsi="Times New Roman" w:cs="Times New Roman"/>
          <w:sz w:val="24"/>
          <w:szCs w:val="24"/>
        </w:rPr>
        <w:t>8</w:t>
      </w:r>
      <w:r w:rsidR="00094782">
        <w:rPr>
          <w:rFonts w:ascii="Times New Roman" w:hAnsi="Times New Roman" w:cs="Times New Roman"/>
          <w:sz w:val="24"/>
          <w:szCs w:val="24"/>
        </w:rPr>
        <w:t>7</w:t>
      </w:r>
    </w:p>
    <w:p w14:paraId="67028BDA" w14:textId="3D43972C"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13.4.3. Nīderlande</w:t>
      </w:r>
      <w:r>
        <w:rPr>
          <w:rFonts w:ascii="Times New Roman" w:hAnsi="Times New Roman" w:cs="Times New Roman"/>
          <w:sz w:val="24"/>
          <w:szCs w:val="24"/>
        </w:rPr>
        <w:tab/>
        <w:t>18</w:t>
      </w:r>
      <w:r w:rsidR="00094782">
        <w:rPr>
          <w:rFonts w:ascii="Times New Roman" w:hAnsi="Times New Roman" w:cs="Times New Roman"/>
          <w:sz w:val="24"/>
          <w:szCs w:val="24"/>
        </w:rPr>
        <w:t>8</w:t>
      </w:r>
    </w:p>
    <w:p w14:paraId="67BC206E" w14:textId="2076CFC8"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t>13.4.4. Spānija</w:t>
      </w:r>
      <w:r>
        <w:rPr>
          <w:rFonts w:ascii="Times New Roman" w:hAnsi="Times New Roman" w:cs="Times New Roman"/>
          <w:sz w:val="24"/>
          <w:szCs w:val="24"/>
        </w:rPr>
        <w:tab/>
      </w:r>
      <w:r w:rsidR="00094782">
        <w:rPr>
          <w:rFonts w:ascii="Times New Roman" w:hAnsi="Times New Roman" w:cs="Times New Roman"/>
          <w:sz w:val="24"/>
          <w:szCs w:val="24"/>
        </w:rPr>
        <w:t>203</w:t>
      </w:r>
    </w:p>
    <w:p w14:paraId="37350DED" w14:textId="036439A0" w:rsidR="00B52EFF" w:rsidRPr="00961160" w:rsidRDefault="00B52EFF" w:rsidP="00B52EFF">
      <w:pPr>
        <w:tabs>
          <w:tab w:val="left" w:leader="dot" w:pos="8647"/>
        </w:tabs>
        <w:spacing w:before="40"/>
        <w:ind w:left="567"/>
        <w:rPr>
          <w:rFonts w:ascii="Times New Roman" w:hAnsi="Times New Roman" w:cs="Times New Roman"/>
          <w:sz w:val="24"/>
          <w:szCs w:val="24"/>
        </w:rPr>
      </w:pPr>
      <w:r w:rsidRPr="00961160">
        <w:rPr>
          <w:rFonts w:ascii="Times New Roman" w:hAnsi="Times New Roman" w:cs="Times New Roman"/>
          <w:sz w:val="24"/>
          <w:szCs w:val="24"/>
        </w:rPr>
        <w:lastRenderedPageBreak/>
        <w:t>13.4.5. Amerikas Savienotās Valstis</w:t>
      </w:r>
      <w:r>
        <w:rPr>
          <w:rFonts w:ascii="Times New Roman" w:hAnsi="Times New Roman" w:cs="Times New Roman"/>
          <w:sz w:val="24"/>
          <w:szCs w:val="24"/>
        </w:rPr>
        <w:tab/>
        <w:t>20</w:t>
      </w:r>
      <w:r w:rsidR="0036649B">
        <w:rPr>
          <w:rFonts w:ascii="Times New Roman" w:hAnsi="Times New Roman" w:cs="Times New Roman"/>
          <w:sz w:val="24"/>
          <w:szCs w:val="24"/>
        </w:rPr>
        <w:t>8</w:t>
      </w:r>
    </w:p>
    <w:p w14:paraId="09642181" w14:textId="3F4A7FDB" w:rsidR="00B52EFF" w:rsidRPr="00961160" w:rsidRDefault="00B52EFF" w:rsidP="00B52EFF">
      <w:pPr>
        <w:tabs>
          <w:tab w:val="left" w:leader="dot" w:pos="8647"/>
        </w:tabs>
        <w:spacing w:before="40"/>
        <w:ind w:left="284"/>
        <w:rPr>
          <w:rFonts w:ascii="Times New Roman" w:hAnsi="Times New Roman" w:cs="Times New Roman"/>
          <w:sz w:val="24"/>
          <w:szCs w:val="24"/>
        </w:rPr>
      </w:pPr>
      <w:r w:rsidRPr="00961160">
        <w:rPr>
          <w:rFonts w:ascii="Times New Roman" w:hAnsi="Times New Roman" w:cs="Times New Roman"/>
          <w:sz w:val="24"/>
          <w:szCs w:val="24"/>
        </w:rPr>
        <w:t xml:space="preserve">13.5. Norvēģija – </w:t>
      </w:r>
      <w:r>
        <w:rPr>
          <w:rFonts w:ascii="Times New Roman" w:hAnsi="Times New Roman" w:cs="Times New Roman"/>
          <w:sz w:val="24"/>
          <w:szCs w:val="24"/>
        </w:rPr>
        <w:t>nacionālā</w:t>
      </w:r>
      <w:r w:rsidRPr="00961160">
        <w:rPr>
          <w:rFonts w:ascii="Times New Roman" w:hAnsi="Times New Roman" w:cs="Times New Roman"/>
          <w:sz w:val="24"/>
          <w:szCs w:val="24"/>
        </w:rPr>
        <w:t xml:space="preserve"> apsekojuma izstrāde </w:t>
      </w:r>
      <w:r w:rsidRPr="00985F71">
        <w:rPr>
          <w:rFonts w:ascii="Times New Roman" w:hAnsi="Times New Roman" w:cs="Times New Roman"/>
          <w:i/>
          <w:iCs/>
          <w:sz w:val="24"/>
          <w:szCs w:val="24"/>
        </w:rPr>
        <w:t>MoS</w:t>
      </w:r>
      <w:r w:rsidRPr="00961160">
        <w:rPr>
          <w:rFonts w:ascii="Times New Roman" w:hAnsi="Times New Roman" w:cs="Times New Roman"/>
          <w:sz w:val="24"/>
          <w:szCs w:val="24"/>
        </w:rPr>
        <w:t xml:space="preserve"> datu apkopošanai</w:t>
      </w:r>
      <w:r>
        <w:rPr>
          <w:rFonts w:ascii="Times New Roman" w:hAnsi="Times New Roman" w:cs="Times New Roman"/>
          <w:sz w:val="24"/>
          <w:szCs w:val="24"/>
        </w:rPr>
        <w:tab/>
        <w:t>2</w:t>
      </w:r>
      <w:r w:rsidR="0036649B">
        <w:rPr>
          <w:rFonts w:ascii="Times New Roman" w:hAnsi="Times New Roman" w:cs="Times New Roman"/>
          <w:sz w:val="24"/>
          <w:szCs w:val="24"/>
        </w:rPr>
        <w:t>11</w:t>
      </w:r>
    </w:p>
    <w:p w14:paraId="6166149F" w14:textId="77777777" w:rsidR="00B52EFF" w:rsidRDefault="00B52EFF" w:rsidP="00B52EFF">
      <w:pPr>
        <w:spacing w:before="40"/>
        <w:rPr>
          <w:rFonts w:ascii="Times New Roman" w:hAnsi="Times New Roman" w:cs="Times New Roman"/>
          <w:sz w:val="24"/>
          <w:szCs w:val="24"/>
        </w:rPr>
      </w:pPr>
    </w:p>
    <w:p w14:paraId="243211E6" w14:textId="4816323B" w:rsidR="00B52EFF" w:rsidRPr="008E03D3" w:rsidRDefault="00B52EFF" w:rsidP="00B52EFF">
      <w:pPr>
        <w:tabs>
          <w:tab w:val="left" w:leader="dot" w:pos="8647"/>
        </w:tabs>
        <w:spacing w:before="40"/>
        <w:rPr>
          <w:rFonts w:ascii="Times New Roman" w:hAnsi="Times New Roman" w:cs="Times New Roman"/>
          <w:b/>
          <w:bCs/>
          <w:sz w:val="24"/>
          <w:szCs w:val="24"/>
        </w:rPr>
      </w:pPr>
      <w:r w:rsidRPr="008E03D3">
        <w:rPr>
          <w:rFonts w:ascii="Times New Roman" w:hAnsi="Times New Roman" w:cs="Times New Roman"/>
          <w:b/>
          <w:bCs/>
          <w:sz w:val="24"/>
          <w:szCs w:val="24"/>
        </w:rPr>
        <w:t>Pielikumi</w:t>
      </w:r>
      <w:r>
        <w:rPr>
          <w:rFonts w:ascii="Times New Roman" w:hAnsi="Times New Roman" w:cs="Times New Roman"/>
          <w:b/>
          <w:bCs/>
          <w:sz w:val="24"/>
          <w:szCs w:val="24"/>
        </w:rPr>
        <w:tab/>
        <w:t>2</w:t>
      </w:r>
      <w:r w:rsidR="0036649B">
        <w:rPr>
          <w:rFonts w:ascii="Times New Roman" w:hAnsi="Times New Roman" w:cs="Times New Roman"/>
          <w:b/>
          <w:bCs/>
          <w:sz w:val="24"/>
          <w:szCs w:val="24"/>
        </w:rPr>
        <w:t>23</w:t>
      </w:r>
    </w:p>
    <w:p w14:paraId="2FE55AE1" w14:textId="6B6AEE1E" w:rsidR="00B52EFF" w:rsidRPr="00AB5FE1" w:rsidRDefault="00B52EFF" w:rsidP="00B52EFF">
      <w:pPr>
        <w:tabs>
          <w:tab w:val="left" w:leader="dot" w:pos="8647"/>
        </w:tabs>
        <w:spacing w:before="40"/>
        <w:rPr>
          <w:rFonts w:ascii="Times New Roman" w:hAnsi="Times New Roman" w:cs="Times New Roman"/>
          <w:b/>
          <w:bCs/>
          <w:sz w:val="24"/>
          <w:szCs w:val="24"/>
        </w:rPr>
      </w:pPr>
      <w:r w:rsidRPr="00961160">
        <w:rPr>
          <w:rFonts w:ascii="Times New Roman" w:hAnsi="Times New Roman" w:cs="Times New Roman"/>
          <w:sz w:val="24"/>
          <w:szCs w:val="24"/>
        </w:rPr>
        <w:t>I pielikums – Apsekojums par starptautisko tūrismu Itālijā – 2020. gada izdevums</w:t>
      </w:r>
      <w:r w:rsidRPr="00AB5FE1">
        <w:rPr>
          <w:rFonts w:ascii="Times New Roman" w:hAnsi="Times New Roman" w:cs="Times New Roman"/>
          <w:sz w:val="24"/>
          <w:szCs w:val="24"/>
        </w:rPr>
        <w:tab/>
      </w:r>
      <w:r>
        <w:rPr>
          <w:rFonts w:ascii="Times New Roman" w:hAnsi="Times New Roman" w:cs="Times New Roman"/>
          <w:sz w:val="24"/>
          <w:szCs w:val="24"/>
        </w:rPr>
        <w:t>2</w:t>
      </w:r>
      <w:r w:rsidR="0036649B">
        <w:rPr>
          <w:rFonts w:ascii="Times New Roman" w:hAnsi="Times New Roman" w:cs="Times New Roman"/>
          <w:sz w:val="24"/>
          <w:szCs w:val="24"/>
        </w:rPr>
        <w:t>23</w:t>
      </w:r>
    </w:p>
    <w:p w14:paraId="0CDC37AB" w14:textId="61F6CEF4" w:rsidR="00B52EFF" w:rsidRPr="00AB5FE1" w:rsidRDefault="00B52EFF" w:rsidP="00B52EFF">
      <w:pPr>
        <w:tabs>
          <w:tab w:val="left" w:leader="dot" w:pos="8647"/>
        </w:tabs>
        <w:spacing w:before="40"/>
        <w:rPr>
          <w:rFonts w:ascii="Times New Roman" w:hAnsi="Times New Roman" w:cs="Times New Roman"/>
          <w:sz w:val="24"/>
          <w:szCs w:val="24"/>
        </w:rPr>
      </w:pPr>
      <w:r w:rsidRPr="00961160">
        <w:rPr>
          <w:rFonts w:ascii="Times New Roman" w:hAnsi="Times New Roman" w:cs="Times New Roman"/>
          <w:sz w:val="24"/>
          <w:szCs w:val="24"/>
        </w:rPr>
        <w:t xml:space="preserve">II pielikums – </w:t>
      </w:r>
      <w:r w:rsidRPr="00985F71">
        <w:rPr>
          <w:rFonts w:ascii="Times New Roman" w:hAnsi="Times New Roman" w:cs="Times New Roman"/>
          <w:i/>
          <w:iCs/>
          <w:sz w:val="24"/>
          <w:szCs w:val="24"/>
        </w:rPr>
        <w:t>Eurostat</w:t>
      </w:r>
      <w:r w:rsidRPr="00961160">
        <w:rPr>
          <w:rFonts w:ascii="Times New Roman" w:hAnsi="Times New Roman" w:cs="Times New Roman"/>
          <w:sz w:val="24"/>
          <w:szCs w:val="24"/>
        </w:rPr>
        <w:t xml:space="preserve"> apsekojums par </w:t>
      </w:r>
      <w:r w:rsidRPr="00985F71">
        <w:rPr>
          <w:rFonts w:ascii="Times New Roman" w:hAnsi="Times New Roman" w:cs="Times New Roman"/>
          <w:i/>
          <w:iCs/>
          <w:sz w:val="24"/>
          <w:szCs w:val="24"/>
        </w:rPr>
        <w:t>FATS</w:t>
      </w:r>
      <w:r w:rsidRPr="00961160">
        <w:rPr>
          <w:rFonts w:ascii="Times New Roman" w:hAnsi="Times New Roman" w:cs="Times New Roman"/>
          <w:sz w:val="24"/>
          <w:szCs w:val="24"/>
        </w:rPr>
        <w:t xml:space="preserve"> avotiem</w:t>
      </w:r>
      <w:r w:rsidRPr="00AB5FE1">
        <w:rPr>
          <w:rFonts w:ascii="Times New Roman" w:hAnsi="Times New Roman" w:cs="Times New Roman"/>
          <w:sz w:val="24"/>
          <w:szCs w:val="24"/>
        </w:rPr>
        <w:tab/>
      </w:r>
      <w:r>
        <w:rPr>
          <w:rFonts w:ascii="Times New Roman" w:hAnsi="Times New Roman" w:cs="Times New Roman"/>
          <w:sz w:val="24"/>
          <w:szCs w:val="24"/>
        </w:rPr>
        <w:t>22</w:t>
      </w:r>
      <w:r w:rsidR="0036649B">
        <w:rPr>
          <w:rFonts w:ascii="Times New Roman" w:hAnsi="Times New Roman" w:cs="Times New Roman"/>
          <w:sz w:val="24"/>
          <w:szCs w:val="24"/>
        </w:rPr>
        <w:t>6</w:t>
      </w:r>
    </w:p>
    <w:p w14:paraId="77504AFF" w14:textId="251CA9B3" w:rsidR="00B52EFF" w:rsidRPr="00AB5FE1" w:rsidRDefault="00B52EFF" w:rsidP="00B52EFF">
      <w:pPr>
        <w:tabs>
          <w:tab w:val="left" w:leader="dot" w:pos="8647"/>
        </w:tabs>
        <w:spacing w:before="40"/>
        <w:rPr>
          <w:rFonts w:ascii="Times New Roman" w:hAnsi="Times New Roman" w:cs="Times New Roman"/>
          <w:sz w:val="24"/>
          <w:szCs w:val="24"/>
        </w:rPr>
      </w:pPr>
      <w:r w:rsidRPr="00961160">
        <w:rPr>
          <w:rFonts w:ascii="Times New Roman" w:hAnsi="Times New Roman" w:cs="Times New Roman"/>
          <w:sz w:val="24"/>
          <w:szCs w:val="24"/>
        </w:rPr>
        <w:t>III pielikums – Nīderlande, primārie avoti un sīki izstrādātas tabulas</w:t>
      </w:r>
      <w:r w:rsidRPr="00AB5FE1">
        <w:rPr>
          <w:rFonts w:ascii="Times New Roman" w:hAnsi="Times New Roman" w:cs="Times New Roman"/>
          <w:sz w:val="24"/>
          <w:szCs w:val="24"/>
        </w:rPr>
        <w:tab/>
      </w:r>
      <w:r>
        <w:rPr>
          <w:rFonts w:ascii="Times New Roman" w:hAnsi="Times New Roman" w:cs="Times New Roman"/>
          <w:sz w:val="24"/>
          <w:szCs w:val="24"/>
        </w:rPr>
        <w:t>22</w:t>
      </w:r>
      <w:r w:rsidR="0036649B">
        <w:rPr>
          <w:rFonts w:ascii="Times New Roman" w:hAnsi="Times New Roman" w:cs="Times New Roman"/>
          <w:sz w:val="24"/>
          <w:szCs w:val="24"/>
        </w:rPr>
        <w:t>8</w:t>
      </w:r>
    </w:p>
    <w:p w14:paraId="5E5A1B76" w14:textId="3AE56670" w:rsidR="00B52EFF" w:rsidRPr="00AB5FE1" w:rsidRDefault="00B52EFF" w:rsidP="00B52EFF">
      <w:pPr>
        <w:tabs>
          <w:tab w:val="left" w:leader="dot" w:pos="8647"/>
        </w:tabs>
        <w:spacing w:before="40"/>
        <w:rPr>
          <w:rFonts w:ascii="Times New Roman" w:hAnsi="Times New Roman" w:cs="Times New Roman"/>
          <w:b/>
          <w:bCs/>
          <w:sz w:val="24"/>
          <w:szCs w:val="24"/>
        </w:rPr>
      </w:pPr>
      <w:r w:rsidRPr="00961160">
        <w:rPr>
          <w:rFonts w:ascii="Times New Roman" w:hAnsi="Times New Roman" w:cs="Times New Roman"/>
          <w:sz w:val="24"/>
          <w:szCs w:val="24"/>
        </w:rPr>
        <w:t>IV pielikums – Ga</w:t>
      </w:r>
      <w:r>
        <w:rPr>
          <w:rFonts w:ascii="Times New Roman" w:hAnsi="Times New Roman" w:cs="Times New Roman"/>
          <w:sz w:val="24"/>
          <w:szCs w:val="24"/>
        </w:rPr>
        <w:t xml:space="preserve">līgās </w:t>
      </w:r>
      <w:r w:rsidRPr="002473E4">
        <w:rPr>
          <w:rFonts w:ascii="Times New Roman" w:hAnsi="Times New Roman" w:cs="Times New Roman"/>
          <w:i/>
          <w:iCs/>
          <w:sz w:val="24"/>
          <w:szCs w:val="24"/>
        </w:rPr>
        <w:t>MoS</w:t>
      </w:r>
      <w:r>
        <w:rPr>
          <w:rFonts w:ascii="Times New Roman" w:hAnsi="Times New Roman" w:cs="Times New Roman"/>
          <w:sz w:val="24"/>
          <w:szCs w:val="24"/>
        </w:rPr>
        <w:t xml:space="preserve"> aptaujas veidlapa un interviju rokasgrāmata </w:t>
      </w:r>
      <w:r w:rsidRPr="00961160">
        <w:rPr>
          <w:rFonts w:ascii="Times New Roman" w:hAnsi="Times New Roman" w:cs="Times New Roman"/>
          <w:sz w:val="24"/>
          <w:szCs w:val="24"/>
        </w:rPr>
        <w:t>– Norvēģija</w:t>
      </w:r>
      <w:r w:rsidRPr="00AB5FE1">
        <w:rPr>
          <w:rFonts w:ascii="Times New Roman" w:hAnsi="Times New Roman" w:cs="Times New Roman"/>
          <w:sz w:val="24"/>
          <w:szCs w:val="24"/>
        </w:rPr>
        <w:tab/>
      </w:r>
      <w:r>
        <w:rPr>
          <w:rFonts w:ascii="Times New Roman" w:hAnsi="Times New Roman" w:cs="Times New Roman"/>
          <w:sz w:val="24"/>
          <w:szCs w:val="24"/>
        </w:rPr>
        <w:t>2</w:t>
      </w:r>
      <w:r w:rsidR="0036649B">
        <w:rPr>
          <w:rFonts w:ascii="Times New Roman" w:hAnsi="Times New Roman" w:cs="Times New Roman"/>
          <w:sz w:val="24"/>
          <w:szCs w:val="24"/>
        </w:rPr>
        <w:t>33</w:t>
      </w:r>
    </w:p>
    <w:p w14:paraId="41DC5D67" w14:textId="77777777" w:rsidR="00B52EFF" w:rsidRDefault="00B52EFF" w:rsidP="00B52EFF">
      <w:pPr>
        <w:spacing w:before="40"/>
        <w:rPr>
          <w:rFonts w:ascii="Times New Roman" w:hAnsi="Times New Roman" w:cs="Times New Roman"/>
          <w:sz w:val="24"/>
          <w:szCs w:val="24"/>
        </w:rPr>
      </w:pPr>
    </w:p>
    <w:p w14:paraId="3DF80299" w14:textId="0FBDB852" w:rsidR="00B52EFF" w:rsidRPr="008E03D3" w:rsidRDefault="00B52EFF" w:rsidP="00B52EFF">
      <w:pPr>
        <w:tabs>
          <w:tab w:val="left" w:leader="dot" w:pos="8647"/>
        </w:tabs>
        <w:spacing w:before="40"/>
        <w:rPr>
          <w:rFonts w:ascii="Times New Roman" w:hAnsi="Times New Roman" w:cs="Times New Roman"/>
          <w:b/>
          <w:bCs/>
          <w:sz w:val="24"/>
          <w:szCs w:val="24"/>
        </w:rPr>
      </w:pPr>
      <w:r w:rsidRPr="008E03D3">
        <w:rPr>
          <w:rFonts w:ascii="Times New Roman" w:hAnsi="Times New Roman" w:cs="Times New Roman"/>
          <w:b/>
          <w:bCs/>
          <w:sz w:val="24"/>
          <w:szCs w:val="24"/>
        </w:rPr>
        <w:t>Vārdnīca</w:t>
      </w:r>
      <w:r>
        <w:rPr>
          <w:rFonts w:ascii="Times New Roman" w:hAnsi="Times New Roman" w:cs="Times New Roman"/>
          <w:b/>
          <w:bCs/>
          <w:sz w:val="24"/>
          <w:szCs w:val="24"/>
        </w:rPr>
        <w:tab/>
        <w:t>23</w:t>
      </w:r>
      <w:r w:rsidR="0036649B">
        <w:rPr>
          <w:rFonts w:ascii="Times New Roman" w:hAnsi="Times New Roman" w:cs="Times New Roman"/>
          <w:b/>
          <w:bCs/>
          <w:sz w:val="24"/>
          <w:szCs w:val="24"/>
        </w:rPr>
        <w:t>9</w:t>
      </w:r>
    </w:p>
    <w:p w14:paraId="6E887AAD" w14:textId="5F74CD21" w:rsidR="00B52EFF" w:rsidRPr="00D00042" w:rsidRDefault="00B52EFF" w:rsidP="00B52EFF">
      <w:pPr>
        <w:tabs>
          <w:tab w:val="left" w:leader="dot" w:pos="8647"/>
        </w:tabs>
        <w:spacing w:before="40"/>
        <w:rPr>
          <w:rFonts w:ascii="Times New Roman" w:hAnsi="Times New Roman" w:cs="Times New Roman"/>
          <w:b/>
          <w:bCs/>
          <w:sz w:val="24"/>
          <w:szCs w:val="24"/>
        </w:rPr>
      </w:pPr>
      <w:r w:rsidRPr="008E03D3">
        <w:rPr>
          <w:rFonts w:ascii="Times New Roman" w:hAnsi="Times New Roman" w:cs="Times New Roman"/>
          <w:b/>
          <w:bCs/>
          <w:sz w:val="24"/>
          <w:szCs w:val="24"/>
        </w:rPr>
        <w:t>Akronīmi un saīsinājumi</w:t>
      </w:r>
      <w:r>
        <w:rPr>
          <w:rFonts w:ascii="Times New Roman" w:hAnsi="Times New Roman" w:cs="Times New Roman"/>
          <w:b/>
          <w:bCs/>
          <w:sz w:val="24"/>
          <w:szCs w:val="24"/>
        </w:rPr>
        <w:tab/>
        <w:t>24</w:t>
      </w:r>
      <w:r w:rsidR="0036649B">
        <w:rPr>
          <w:rFonts w:ascii="Times New Roman" w:hAnsi="Times New Roman" w:cs="Times New Roman"/>
          <w:b/>
          <w:bCs/>
          <w:sz w:val="24"/>
          <w:szCs w:val="24"/>
        </w:rPr>
        <w:t>4</w:t>
      </w:r>
    </w:p>
    <w:p w14:paraId="74411A6D" w14:textId="33736B49" w:rsidR="00416649" w:rsidRPr="00B52EFF" w:rsidRDefault="00B52EFF" w:rsidP="00B52EFF">
      <w:pPr>
        <w:spacing w:before="40"/>
        <w:jc w:val="both"/>
        <w:rPr>
          <w:rFonts w:ascii="Times New Roman" w:hAnsi="Times New Roman"/>
          <w:noProof/>
          <w:sz w:val="24"/>
          <w:szCs w:val="19"/>
        </w:rPr>
      </w:pPr>
      <w:r>
        <w:br w:type="page"/>
      </w:r>
      <w:r w:rsidR="00416649">
        <w:rPr>
          <w:rFonts w:ascii="Times New Roman" w:hAnsi="Times New Roman"/>
          <w:b/>
          <w:color w:val="B83B46"/>
          <w:sz w:val="28"/>
        </w:rPr>
        <w:lastRenderedPageBreak/>
        <w:t>Pateicības</w:t>
      </w:r>
      <w:bookmarkStart w:id="1" w:name="_TOC_250010"/>
      <w:bookmarkEnd w:id="1"/>
    </w:p>
    <w:p w14:paraId="54052C13" w14:textId="1778170E" w:rsidR="007B7819" w:rsidRPr="00D82D6C" w:rsidRDefault="007B7819" w:rsidP="00D82D6C">
      <w:pPr>
        <w:jc w:val="both"/>
        <w:rPr>
          <w:rFonts w:ascii="Times New Roman" w:hAnsi="Times New Roman"/>
          <w:noProof/>
          <w:color w:val="B83B46"/>
          <w:sz w:val="24"/>
        </w:rPr>
      </w:pPr>
    </w:p>
    <w:p w14:paraId="009FC508" w14:textId="77777777" w:rsidR="00416649" w:rsidRDefault="00416649" w:rsidP="00D82D6C">
      <w:pPr>
        <w:jc w:val="both"/>
        <w:rPr>
          <w:rFonts w:ascii="Times New Roman" w:hAnsi="Times New Roman"/>
          <w:noProof/>
          <w:sz w:val="24"/>
        </w:rPr>
      </w:pPr>
      <w:r>
        <w:rPr>
          <w:rFonts w:ascii="Times New Roman" w:hAnsi="Times New Roman"/>
          <w:sz w:val="24"/>
        </w:rPr>
        <w:t>Apkopotāju rokasgrāmata attiecībā uz statistiku par pakalpojumu sniegšanu iedalījumā pēc sniegšanas veida ir Pakalpojumu sniegšanas veidu izpētes darba grupas dalībnieku sadarbības rezultāts. Ļoti svarīgs bija vairāku valsts iestāžu un starptautisko organizāciju ieguldījums.</w:t>
      </w:r>
    </w:p>
    <w:p w14:paraId="50AEF96C" w14:textId="77777777" w:rsidR="00B03E92" w:rsidRPr="00D82D6C" w:rsidRDefault="00B03E92" w:rsidP="00D82D6C">
      <w:pPr>
        <w:jc w:val="both"/>
        <w:rPr>
          <w:rFonts w:ascii="Times New Roman" w:hAnsi="Times New Roman"/>
          <w:noProof/>
          <w:sz w:val="24"/>
        </w:rPr>
      </w:pPr>
    </w:p>
    <w:p w14:paraId="0C567A15" w14:textId="1E7E8949" w:rsidR="00416649" w:rsidRDefault="00416649" w:rsidP="00D82D6C">
      <w:pPr>
        <w:jc w:val="both"/>
        <w:rPr>
          <w:rFonts w:ascii="Times New Roman" w:hAnsi="Times New Roman"/>
          <w:noProof/>
          <w:sz w:val="24"/>
        </w:rPr>
      </w:pPr>
      <w:r>
        <w:rPr>
          <w:rFonts w:ascii="Times New Roman" w:hAnsi="Times New Roman"/>
          <w:i/>
          <w:iCs/>
          <w:sz w:val="24"/>
        </w:rPr>
        <w:t>Eurostat</w:t>
      </w:r>
      <w:r>
        <w:rPr>
          <w:rFonts w:ascii="Times New Roman" w:hAnsi="Times New Roman"/>
          <w:sz w:val="24"/>
        </w:rPr>
        <w:t xml:space="preserve"> izsaka pateicību visiem tiem, kuri sniedza ieguldījumu šīs rokasgrāmatas tapšanā.</w:t>
      </w:r>
    </w:p>
    <w:p w14:paraId="15028FBA" w14:textId="77777777" w:rsidR="00B03E92" w:rsidRPr="00D82D6C" w:rsidRDefault="00B03E92" w:rsidP="00D82D6C">
      <w:pPr>
        <w:jc w:val="both"/>
        <w:rPr>
          <w:rFonts w:ascii="Times New Roman" w:hAnsi="Times New Roman"/>
          <w:noProof/>
          <w:sz w:val="24"/>
        </w:rPr>
      </w:pPr>
    </w:p>
    <w:p w14:paraId="6C96379E" w14:textId="0A20012A" w:rsidR="00416649" w:rsidRDefault="00416649" w:rsidP="00D82D6C">
      <w:pPr>
        <w:jc w:val="both"/>
        <w:rPr>
          <w:rFonts w:ascii="Times New Roman" w:hAnsi="Times New Roman"/>
          <w:noProof/>
          <w:sz w:val="24"/>
        </w:rPr>
      </w:pPr>
      <w:r>
        <w:rPr>
          <w:rFonts w:ascii="Times New Roman" w:hAnsi="Times New Roman"/>
          <w:sz w:val="24"/>
        </w:rPr>
        <w:t>Šīs Apkopotāju rokasgrāmatas tapšanas gaitā komentārus un atbalstu sniedza arī Starptautiskās pakalpojumu tirdzniecības darba grupa un Ārvalstu saistītu uzņēmumu statistikas darba grupa.</w:t>
      </w:r>
    </w:p>
    <w:p w14:paraId="5804172C" w14:textId="77777777" w:rsidR="00B03E92" w:rsidRPr="00D82D6C" w:rsidRDefault="00B03E92" w:rsidP="00D82D6C">
      <w:pPr>
        <w:jc w:val="both"/>
        <w:rPr>
          <w:rFonts w:ascii="Times New Roman" w:hAnsi="Times New Roman"/>
          <w:noProof/>
          <w:sz w:val="24"/>
        </w:rPr>
      </w:pPr>
    </w:p>
    <w:p w14:paraId="59E09262" w14:textId="7FAF6F54" w:rsidR="00416649" w:rsidRDefault="00416649" w:rsidP="00D82D6C">
      <w:pPr>
        <w:jc w:val="both"/>
        <w:rPr>
          <w:rFonts w:ascii="Times New Roman" w:hAnsi="Times New Roman"/>
          <w:noProof/>
          <w:sz w:val="24"/>
        </w:rPr>
      </w:pPr>
      <w:r>
        <w:rPr>
          <w:rFonts w:ascii="Times New Roman" w:hAnsi="Times New Roman"/>
          <w:sz w:val="24"/>
        </w:rPr>
        <w:t>Galveno autoru grupu veidoja Sandra Mareska [</w:t>
      </w:r>
      <w:r>
        <w:rPr>
          <w:rFonts w:ascii="Times New Roman" w:hAnsi="Times New Roman"/>
          <w:i/>
          <w:iCs/>
          <w:sz w:val="24"/>
        </w:rPr>
        <w:t>Sandra Maresca</w:t>
      </w:r>
      <w:r>
        <w:rPr>
          <w:rFonts w:ascii="Times New Roman" w:hAnsi="Times New Roman"/>
          <w:sz w:val="24"/>
        </w:rPr>
        <w:t>] (Itālijas Valsts statistikas institūts (</w:t>
      </w:r>
      <w:r>
        <w:rPr>
          <w:rFonts w:ascii="Times New Roman" w:hAnsi="Times New Roman"/>
          <w:i/>
          <w:iCs/>
          <w:sz w:val="24"/>
        </w:rPr>
        <w:t>ISTAT</w:t>
      </w:r>
      <w:r>
        <w:rPr>
          <w:rFonts w:ascii="Times New Roman" w:hAnsi="Times New Roman"/>
          <w:sz w:val="24"/>
        </w:rPr>
        <w:t>)), Evelīna Ģuriča [</w:t>
      </w:r>
      <w:r>
        <w:rPr>
          <w:rFonts w:ascii="Times New Roman" w:hAnsi="Times New Roman"/>
          <w:i/>
          <w:iCs/>
          <w:sz w:val="24"/>
        </w:rPr>
        <w:t>Evelin Gyurics</w:t>
      </w:r>
      <w:r>
        <w:rPr>
          <w:rFonts w:ascii="Times New Roman" w:hAnsi="Times New Roman"/>
          <w:sz w:val="24"/>
        </w:rPr>
        <w:t>] (Ungārijas Centrālais statistikas birojs (</w:t>
      </w:r>
      <w:r>
        <w:rPr>
          <w:rFonts w:ascii="Times New Roman" w:hAnsi="Times New Roman"/>
          <w:i/>
          <w:iCs/>
          <w:sz w:val="24"/>
        </w:rPr>
        <w:t>KSH</w:t>
      </w:r>
      <w:r>
        <w:rPr>
          <w:rFonts w:ascii="Times New Roman" w:hAnsi="Times New Roman"/>
          <w:sz w:val="24"/>
        </w:rPr>
        <w:t>)), Nikoleta Puklere [</w:t>
      </w:r>
      <w:r>
        <w:rPr>
          <w:rFonts w:ascii="Times New Roman" w:hAnsi="Times New Roman"/>
          <w:i/>
          <w:iCs/>
          <w:sz w:val="24"/>
        </w:rPr>
        <w:t>Nikolett Pukler</w:t>
      </w:r>
      <w:r>
        <w:rPr>
          <w:rFonts w:ascii="Times New Roman" w:hAnsi="Times New Roman"/>
          <w:sz w:val="24"/>
        </w:rPr>
        <w:t>] (Ungārijas Centrālais statistikas birojs (</w:t>
      </w:r>
      <w:r>
        <w:rPr>
          <w:rFonts w:ascii="Times New Roman" w:hAnsi="Times New Roman"/>
          <w:i/>
          <w:iCs/>
          <w:sz w:val="24"/>
        </w:rPr>
        <w:t>KSH</w:t>
      </w:r>
      <w:r>
        <w:rPr>
          <w:rFonts w:ascii="Times New Roman" w:hAnsi="Times New Roman"/>
          <w:sz w:val="24"/>
        </w:rPr>
        <w:t>)), Antonella Liberatore (</w:t>
      </w:r>
      <w:r>
        <w:rPr>
          <w:rFonts w:ascii="Times New Roman" w:hAnsi="Times New Roman"/>
          <w:i/>
          <w:iCs/>
          <w:sz w:val="24"/>
        </w:rPr>
        <w:t>OECD</w:t>
      </w:r>
      <w:r>
        <w:rPr>
          <w:rFonts w:ascii="Times New Roman" w:hAnsi="Times New Roman"/>
          <w:sz w:val="24"/>
        </w:rPr>
        <w:t>), Barbara Karmelīna D’Andrea Adriana [</w:t>
      </w:r>
      <w:r>
        <w:rPr>
          <w:rFonts w:ascii="Times New Roman" w:hAnsi="Times New Roman"/>
          <w:i/>
          <w:iCs/>
          <w:sz w:val="24"/>
        </w:rPr>
        <w:t>Barbara Carmelina D'Andrea Adrian</w:t>
      </w:r>
      <w:r>
        <w:rPr>
          <w:rFonts w:ascii="Times New Roman" w:hAnsi="Times New Roman"/>
          <w:sz w:val="24"/>
        </w:rPr>
        <w:t>] (PTO), Žoslāns Magdelēns [</w:t>
      </w:r>
      <w:r>
        <w:rPr>
          <w:rFonts w:ascii="Times New Roman" w:hAnsi="Times New Roman"/>
          <w:i/>
          <w:iCs/>
          <w:sz w:val="24"/>
        </w:rPr>
        <w:t>Joscelyn Magdeleine</w:t>
      </w:r>
      <w:r>
        <w:rPr>
          <w:rFonts w:ascii="Times New Roman" w:hAnsi="Times New Roman"/>
          <w:sz w:val="24"/>
        </w:rPr>
        <w:t>] (PTO), Stīns Vetsteins [</w:t>
      </w:r>
      <w:r>
        <w:rPr>
          <w:rFonts w:ascii="Times New Roman" w:hAnsi="Times New Roman"/>
          <w:i/>
          <w:iCs/>
          <w:sz w:val="24"/>
        </w:rPr>
        <w:t>Steen Wettstein</w:t>
      </w:r>
      <w:r>
        <w:rPr>
          <w:rFonts w:ascii="Times New Roman" w:hAnsi="Times New Roman"/>
          <w:sz w:val="24"/>
        </w:rPr>
        <w:t>] (PTO), Aleksiss Grims [</w:t>
      </w:r>
      <w:r>
        <w:rPr>
          <w:rFonts w:ascii="Times New Roman" w:hAnsi="Times New Roman"/>
          <w:i/>
          <w:iCs/>
          <w:sz w:val="24"/>
        </w:rPr>
        <w:t>Alexis Grimm</w:t>
      </w:r>
      <w:r>
        <w:rPr>
          <w:rFonts w:ascii="Times New Roman" w:hAnsi="Times New Roman"/>
          <w:sz w:val="24"/>
        </w:rPr>
        <w:t>] (ASV Ekonomiskās analīzes birojs), Georgijs Papadopuls [</w:t>
      </w:r>
      <w:r>
        <w:rPr>
          <w:rFonts w:ascii="Times New Roman" w:hAnsi="Times New Roman"/>
          <w:i/>
          <w:iCs/>
          <w:sz w:val="24"/>
        </w:rPr>
        <w:t>George Papadopoulos</w:t>
      </w:r>
      <w:r>
        <w:rPr>
          <w:rFonts w:ascii="Times New Roman" w:hAnsi="Times New Roman"/>
          <w:sz w:val="24"/>
        </w:rPr>
        <w:t>] (</w:t>
      </w:r>
      <w:r>
        <w:rPr>
          <w:rFonts w:ascii="Times New Roman" w:hAnsi="Times New Roman"/>
          <w:i/>
          <w:iCs/>
          <w:sz w:val="24"/>
        </w:rPr>
        <w:t>Eurostat</w:t>
      </w:r>
      <w:r>
        <w:rPr>
          <w:rFonts w:ascii="Times New Roman" w:hAnsi="Times New Roman"/>
          <w:sz w:val="24"/>
        </w:rPr>
        <w:t>) un Iliana Savova [</w:t>
      </w:r>
      <w:r>
        <w:rPr>
          <w:rFonts w:ascii="Times New Roman" w:hAnsi="Times New Roman"/>
          <w:i/>
          <w:iCs/>
          <w:sz w:val="24"/>
        </w:rPr>
        <w:t>Iliyana Savova</w:t>
      </w:r>
      <w:r>
        <w:rPr>
          <w:rFonts w:ascii="Times New Roman" w:hAnsi="Times New Roman"/>
          <w:sz w:val="24"/>
        </w:rPr>
        <w:t>] (</w:t>
      </w:r>
      <w:r>
        <w:rPr>
          <w:rFonts w:ascii="Times New Roman" w:hAnsi="Times New Roman"/>
          <w:i/>
          <w:iCs/>
          <w:sz w:val="24"/>
        </w:rPr>
        <w:t>Eurostat</w:t>
      </w:r>
      <w:r>
        <w:rPr>
          <w:rFonts w:ascii="Times New Roman" w:hAnsi="Times New Roman"/>
          <w:sz w:val="24"/>
        </w:rPr>
        <w:t>).</w:t>
      </w:r>
    </w:p>
    <w:p w14:paraId="1D252CF9" w14:textId="77777777" w:rsidR="00B03E92" w:rsidRPr="00D82D6C" w:rsidRDefault="00B03E92" w:rsidP="00D82D6C">
      <w:pPr>
        <w:jc w:val="both"/>
        <w:rPr>
          <w:rFonts w:ascii="Times New Roman" w:hAnsi="Times New Roman"/>
          <w:noProof/>
          <w:sz w:val="24"/>
        </w:rPr>
      </w:pPr>
    </w:p>
    <w:p w14:paraId="175CA414" w14:textId="5B2F674C" w:rsidR="00416649" w:rsidRDefault="00416649" w:rsidP="00D82D6C">
      <w:pPr>
        <w:jc w:val="both"/>
        <w:rPr>
          <w:rFonts w:ascii="Times New Roman" w:hAnsi="Times New Roman"/>
          <w:noProof/>
          <w:sz w:val="24"/>
        </w:rPr>
      </w:pPr>
      <w:r>
        <w:rPr>
          <w:rFonts w:ascii="Times New Roman" w:hAnsi="Times New Roman"/>
          <w:sz w:val="24"/>
        </w:rPr>
        <w:t>Vērtīgus komentārus un ieguldījumu sniedza arī pakalpojumu sniegšanas veidu (</w:t>
      </w:r>
      <w:r>
        <w:rPr>
          <w:rFonts w:ascii="Times New Roman" w:hAnsi="Times New Roman"/>
          <w:i/>
          <w:iCs/>
          <w:sz w:val="24"/>
        </w:rPr>
        <w:t>MoS</w:t>
      </w:r>
      <w:r>
        <w:rPr>
          <w:rFonts w:ascii="Times New Roman" w:hAnsi="Times New Roman"/>
          <w:sz w:val="24"/>
        </w:rPr>
        <w:t>) izpētes darba grupas dalībnieki un vairāki citi valstu eksperti: Nilss Fjolands Norbigards [</w:t>
      </w:r>
      <w:r>
        <w:rPr>
          <w:rFonts w:ascii="Times New Roman" w:hAnsi="Times New Roman"/>
          <w:i/>
          <w:iCs/>
          <w:sz w:val="24"/>
        </w:rPr>
        <w:t>Niels Fjalland Nørbygaard</w:t>
      </w:r>
      <w:r>
        <w:rPr>
          <w:rFonts w:ascii="Times New Roman" w:hAnsi="Times New Roman"/>
          <w:sz w:val="24"/>
        </w:rPr>
        <w:t>] (Dānijas Statistikas birojs), Mirgita Silla [</w:t>
      </w:r>
      <w:r>
        <w:rPr>
          <w:rFonts w:ascii="Times New Roman" w:hAnsi="Times New Roman"/>
          <w:i/>
          <w:iCs/>
          <w:sz w:val="24"/>
        </w:rPr>
        <w:t>Mirgit Silla</w:t>
      </w:r>
      <w:r>
        <w:rPr>
          <w:rFonts w:ascii="Times New Roman" w:hAnsi="Times New Roman"/>
          <w:sz w:val="24"/>
        </w:rPr>
        <w:t>] (Igaunijas Statistikas birojs), Alans Arons [</w:t>
      </w:r>
      <w:r>
        <w:rPr>
          <w:rFonts w:ascii="Times New Roman" w:hAnsi="Times New Roman"/>
          <w:i/>
          <w:iCs/>
          <w:sz w:val="24"/>
        </w:rPr>
        <w:t>Allan Aron</w:t>
      </w:r>
      <w:r>
        <w:rPr>
          <w:rFonts w:ascii="Times New Roman" w:hAnsi="Times New Roman"/>
          <w:sz w:val="24"/>
        </w:rPr>
        <w:t>] (Igaunijas Statistikas birojs), Hosē Antonio Isanta Fonkuberta [</w:t>
      </w:r>
      <w:r>
        <w:rPr>
          <w:rFonts w:ascii="Times New Roman" w:hAnsi="Times New Roman"/>
          <w:i/>
          <w:iCs/>
          <w:sz w:val="24"/>
        </w:rPr>
        <w:t>Jose Antonio Isanta Foncuberta</w:t>
      </w:r>
      <w:r>
        <w:rPr>
          <w:rFonts w:ascii="Times New Roman" w:hAnsi="Times New Roman"/>
          <w:sz w:val="24"/>
        </w:rPr>
        <w:t>] (Spānijas Valsts statistikas institūts (</w:t>
      </w:r>
      <w:r>
        <w:rPr>
          <w:rFonts w:ascii="Times New Roman" w:hAnsi="Times New Roman"/>
          <w:i/>
          <w:iCs/>
          <w:sz w:val="24"/>
        </w:rPr>
        <w:t>INE</w:t>
      </w:r>
      <w:r>
        <w:rPr>
          <w:rFonts w:ascii="Times New Roman" w:hAnsi="Times New Roman"/>
          <w:sz w:val="24"/>
        </w:rPr>
        <w:t>)), Bertrāns Plijo [</w:t>
      </w:r>
      <w:r>
        <w:rPr>
          <w:rFonts w:ascii="Times New Roman" w:hAnsi="Times New Roman"/>
          <w:i/>
          <w:iCs/>
          <w:sz w:val="24"/>
        </w:rPr>
        <w:t>Bertrand Pluyaud</w:t>
      </w:r>
      <w:r>
        <w:rPr>
          <w:rFonts w:ascii="Times New Roman" w:hAnsi="Times New Roman"/>
          <w:sz w:val="24"/>
        </w:rPr>
        <w:t>] (</w:t>
      </w:r>
      <w:r>
        <w:rPr>
          <w:rFonts w:ascii="Times New Roman" w:hAnsi="Times New Roman"/>
          <w:i/>
          <w:iCs/>
          <w:sz w:val="24"/>
        </w:rPr>
        <w:t>Banque de France</w:t>
      </w:r>
      <w:r>
        <w:rPr>
          <w:rFonts w:ascii="Times New Roman" w:hAnsi="Times New Roman"/>
          <w:sz w:val="24"/>
        </w:rPr>
        <w:t>), Andrea Karboni [</w:t>
      </w:r>
      <w:r>
        <w:rPr>
          <w:rFonts w:ascii="Times New Roman" w:hAnsi="Times New Roman"/>
          <w:i/>
          <w:iCs/>
          <w:sz w:val="24"/>
        </w:rPr>
        <w:t>Andrea Carboni</w:t>
      </w:r>
      <w:r>
        <w:rPr>
          <w:rFonts w:ascii="Times New Roman" w:hAnsi="Times New Roman"/>
          <w:sz w:val="24"/>
        </w:rPr>
        <w:t>] (Itālijas Banka), Eigirds Griškevičs [</w:t>
      </w:r>
      <w:r>
        <w:rPr>
          <w:rFonts w:ascii="Times New Roman" w:hAnsi="Times New Roman"/>
          <w:i/>
          <w:iCs/>
          <w:sz w:val="24"/>
        </w:rPr>
        <w:t>Eigirdas Griškevičius</w:t>
      </w:r>
      <w:r>
        <w:rPr>
          <w:rFonts w:ascii="Times New Roman" w:hAnsi="Times New Roman"/>
          <w:sz w:val="24"/>
        </w:rPr>
        <w:t>] (Lietuvas Statistikas birojs), Oksana Nadolinskaja [</w:t>
      </w:r>
      <w:r>
        <w:rPr>
          <w:rFonts w:ascii="Times New Roman" w:hAnsi="Times New Roman"/>
          <w:i/>
          <w:iCs/>
          <w:sz w:val="24"/>
        </w:rPr>
        <w:t>Oksana Nadolinskaia</w:t>
      </w:r>
      <w:r>
        <w:rPr>
          <w:rFonts w:ascii="Times New Roman" w:hAnsi="Times New Roman"/>
          <w:sz w:val="24"/>
        </w:rPr>
        <w:t>] (Nīderlandes Statistikas birojs), Rūsa Smita [</w:t>
      </w:r>
      <w:r>
        <w:rPr>
          <w:rFonts w:ascii="Times New Roman" w:hAnsi="Times New Roman"/>
          <w:i/>
          <w:iCs/>
          <w:sz w:val="24"/>
        </w:rPr>
        <w:t>Roos Smit</w:t>
      </w:r>
      <w:r>
        <w:rPr>
          <w:rFonts w:ascii="Times New Roman" w:hAnsi="Times New Roman"/>
          <w:sz w:val="24"/>
        </w:rPr>
        <w:t>] (Nīderlandes Statistikas birojs), Patrīcija Valtere [</w:t>
      </w:r>
      <w:r>
        <w:rPr>
          <w:rFonts w:ascii="Times New Roman" w:hAnsi="Times New Roman"/>
          <w:i/>
          <w:iCs/>
          <w:sz w:val="24"/>
        </w:rPr>
        <w:t>Patricia Walter</w:t>
      </w:r>
      <w:r>
        <w:rPr>
          <w:rFonts w:ascii="Times New Roman" w:hAnsi="Times New Roman"/>
          <w:sz w:val="24"/>
        </w:rPr>
        <w:t>] (Austrijas Centrālā Banka (</w:t>
      </w:r>
      <w:r>
        <w:rPr>
          <w:rFonts w:ascii="Times New Roman" w:hAnsi="Times New Roman"/>
          <w:i/>
          <w:iCs/>
          <w:sz w:val="24"/>
        </w:rPr>
        <w:t>OeNB</w:t>
      </w:r>
      <w:r>
        <w:rPr>
          <w:rFonts w:ascii="Times New Roman" w:hAnsi="Times New Roman"/>
          <w:sz w:val="24"/>
        </w:rPr>
        <w:t>)), Agņeška Matulska Bačura [</w:t>
      </w:r>
      <w:r>
        <w:rPr>
          <w:rFonts w:ascii="Times New Roman" w:hAnsi="Times New Roman"/>
          <w:i/>
          <w:iCs/>
          <w:sz w:val="24"/>
        </w:rPr>
        <w:t>Agnieszka Matulska-Bachura</w:t>
      </w:r>
      <w:r>
        <w:rPr>
          <w:rFonts w:ascii="Times New Roman" w:hAnsi="Times New Roman"/>
          <w:sz w:val="24"/>
        </w:rPr>
        <w:t>] (Polijas Statistikas birojs), Terēza Vestre [</w:t>
      </w:r>
      <w:r>
        <w:rPr>
          <w:rFonts w:ascii="Times New Roman" w:hAnsi="Times New Roman"/>
          <w:i/>
          <w:iCs/>
          <w:sz w:val="24"/>
        </w:rPr>
        <w:t>Therese Vestre</w:t>
      </w:r>
      <w:r>
        <w:rPr>
          <w:rFonts w:ascii="Times New Roman" w:hAnsi="Times New Roman"/>
          <w:sz w:val="24"/>
        </w:rPr>
        <w:t>] (Norvēģijas Statistikas birojs), Mārkijs Murjavans [</w:t>
      </w:r>
      <w:r>
        <w:rPr>
          <w:rFonts w:ascii="Times New Roman" w:hAnsi="Times New Roman"/>
          <w:i/>
          <w:iCs/>
          <w:sz w:val="24"/>
        </w:rPr>
        <w:t>Markie Muryawan</w:t>
      </w:r>
      <w:r>
        <w:rPr>
          <w:rFonts w:ascii="Times New Roman" w:hAnsi="Times New Roman"/>
          <w:sz w:val="24"/>
        </w:rPr>
        <w:t>] (Apvienoto nāciju organizācijas statistikas nodaļa (</w:t>
      </w:r>
      <w:r>
        <w:rPr>
          <w:rFonts w:ascii="Times New Roman" w:hAnsi="Times New Roman"/>
          <w:i/>
          <w:iCs/>
          <w:sz w:val="24"/>
        </w:rPr>
        <w:t>UNSD</w:t>
      </w:r>
      <w:r>
        <w:rPr>
          <w:rFonts w:ascii="Times New Roman" w:hAnsi="Times New Roman"/>
          <w:sz w:val="24"/>
        </w:rPr>
        <w:t>)), Jins Jaņs [</w:t>
      </w:r>
      <w:r>
        <w:rPr>
          <w:rFonts w:ascii="Times New Roman" w:hAnsi="Times New Roman"/>
          <w:i/>
          <w:iCs/>
          <w:sz w:val="24"/>
        </w:rPr>
        <w:t>Ying Yan</w:t>
      </w:r>
      <w:r>
        <w:rPr>
          <w:rFonts w:ascii="Times New Roman" w:hAnsi="Times New Roman"/>
          <w:sz w:val="24"/>
        </w:rPr>
        <w:t>] (PTO), Marijs Papaspiru [</w:t>
      </w:r>
      <w:r>
        <w:rPr>
          <w:rFonts w:ascii="Times New Roman" w:hAnsi="Times New Roman"/>
          <w:i/>
          <w:iCs/>
          <w:sz w:val="24"/>
        </w:rPr>
        <w:t>Marios Papaspyrou</w:t>
      </w:r>
      <w:r>
        <w:rPr>
          <w:rFonts w:ascii="Times New Roman" w:hAnsi="Times New Roman"/>
          <w:sz w:val="24"/>
        </w:rPr>
        <w:t>] (</w:t>
      </w:r>
      <w:r>
        <w:rPr>
          <w:rFonts w:ascii="Times New Roman" w:hAnsi="Times New Roman"/>
          <w:i/>
          <w:iCs/>
          <w:sz w:val="24"/>
        </w:rPr>
        <w:t>Eurostat</w:t>
      </w:r>
      <w:r>
        <w:rPr>
          <w:rFonts w:ascii="Times New Roman" w:hAnsi="Times New Roman"/>
          <w:sz w:val="24"/>
        </w:rPr>
        <w:t>).</w:t>
      </w:r>
    </w:p>
    <w:p w14:paraId="137E82B6" w14:textId="77777777" w:rsidR="00B03E92" w:rsidRPr="00D82D6C" w:rsidRDefault="00B03E92" w:rsidP="00D82D6C">
      <w:pPr>
        <w:jc w:val="both"/>
        <w:rPr>
          <w:rFonts w:ascii="Times New Roman" w:hAnsi="Times New Roman"/>
          <w:noProof/>
          <w:sz w:val="24"/>
        </w:rPr>
      </w:pPr>
    </w:p>
    <w:p w14:paraId="580F4B03" w14:textId="77777777" w:rsidR="00416649" w:rsidRDefault="00416649" w:rsidP="00D82D6C">
      <w:pPr>
        <w:jc w:val="both"/>
        <w:rPr>
          <w:rFonts w:ascii="Times New Roman" w:hAnsi="Times New Roman"/>
          <w:noProof/>
          <w:sz w:val="24"/>
        </w:rPr>
      </w:pPr>
      <w:r>
        <w:rPr>
          <w:rFonts w:ascii="Times New Roman" w:hAnsi="Times New Roman"/>
          <w:sz w:val="24"/>
        </w:rPr>
        <w:t>Īpaša pateicība Antonellai Liberatorei (</w:t>
      </w:r>
      <w:r>
        <w:rPr>
          <w:rFonts w:ascii="Times New Roman" w:hAnsi="Times New Roman"/>
          <w:i/>
          <w:iCs/>
          <w:sz w:val="24"/>
        </w:rPr>
        <w:t>OECD</w:t>
      </w:r>
      <w:r>
        <w:rPr>
          <w:rFonts w:ascii="Times New Roman" w:hAnsi="Times New Roman"/>
          <w:sz w:val="24"/>
        </w:rPr>
        <w:t>), Barbarai Karmelīnai D’Andreai Adrianai (PTO), Žoslānam Magdelēnam (PTO) un Stīnam Vetsteinam (PTO) par vērtīgajiem komentāriem un ieguldīto darbu, jo īpaši 1., 2., 3. un 6. nodaļas tapšanā, kā arī izstrādājot konsolidēto PTO modeli, kas ir šīs rokasgrāmatas pamatā.</w:t>
      </w:r>
    </w:p>
    <w:p w14:paraId="1A7439D1" w14:textId="77777777" w:rsidR="00B03E92" w:rsidRPr="00D82D6C" w:rsidRDefault="00B03E92" w:rsidP="00D82D6C">
      <w:pPr>
        <w:jc w:val="both"/>
        <w:rPr>
          <w:rFonts w:ascii="Times New Roman" w:hAnsi="Times New Roman"/>
          <w:noProof/>
          <w:sz w:val="24"/>
        </w:rPr>
      </w:pPr>
    </w:p>
    <w:p w14:paraId="5DBD9152"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Kopējo rediģēšanu un koordinēšanu veica Iliana Savova un Georgijs Papadopuls, kuri pārstāv </w:t>
      </w:r>
      <w:r>
        <w:rPr>
          <w:rFonts w:ascii="Times New Roman" w:hAnsi="Times New Roman"/>
          <w:i/>
          <w:iCs/>
          <w:sz w:val="24"/>
        </w:rPr>
        <w:t>Eurostat</w:t>
      </w:r>
      <w:r>
        <w:rPr>
          <w:rFonts w:ascii="Times New Roman" w:hAnsi="Times New Roman"/>
          <w:sz w:val="24"/>
        </w:rPr>
        <w:t xml:space="preserve"> G6 darba grupu “Pakalpojumu tirdzniecība un globalizācija”.</w:t>
      </w:r>
    </w:p>
    <w:p w14:paraId="040C2DB9" w14:textId="77DAB827" w:rsidR="00B03E92" w:rsidRDefault="00B03E92">
      <w:pPr>
        <w:rPr>
          <w:rFonts w:ascii="Times New Roman" w:hAnsi="Times New Roman"/>
          <w:noProof/>
          <w:sz w:val="24"/>
        </w:rPr>
      </w:pPr>
      <w:r>
        <w:br w:type="page"/>
      </w:r>
    </w:p>
    <w:tbl>
      <w:tblPr>
        <w:tblW w:w="5000" w:type="pct"/>
        <w:tblCellMar>
          <w:top w:w="28" w:type="dxa"/>
          <w:left w:w="28" w:type="dxa"/>
          <w:bottom w:w="28" w:type="dxa"/>
          <w:right w:w="28" w:type="dxa"/>
        </w:tblCellMar>
        <w:tblLook w:val="01E0" w:firstRow="1" w:lastRow="1" w:firstColumn="1" w:lastColumn="1" w:noHBand="0" w:noVBand="0"/>
      </w:tblPr>
      <w:tblGrid>
        <w:gridCol w:w="3453"/>
        <w:gridCol w:w="5678"/>
      </w:tblGrid>
      <w:tr w:rsidR="00416649" w:rsidRPr="00D82D6C" w14:paraId="30F7415E" w14:textId="77777777" w:rsidTr="000B33F5">
        <w:trPr>
          <w:trHeight w:val="1969"/>
        </w:trPr>
        <w:tc>
          <w:tcPr>
            <w:tcW w:w="1891" w:type="pct"/>
            <w:tcBorders>
              <w:bottom w:val="single" w:sz="48" w:space="0" w:color="B83B46"/>
              <w:right w:val="single" w:sz="12" w:space="0" w:color="B83B46"/>
            </w:tcBorders>
            <w:shd w:val="clear" w:color="auto" w:fill="EFD6D6"/>
          </w:tcPr>
          <w:p w14:paraId="084C7A1F" w14:textId="77777777" w:rsidR="00416649" w:rsidRPr="000B33F5" w:rsidRDefault="00416649" w:rsidP="007966A7">
            <w:pPr>
              <w:tabs>
                <w:tab w:val="left" w:pos="3119"/>
              </w:tabs>
              <w:ind w:right="274"/>
              <w:jc w:val="right"/>
              <w:rPr>
                <w:rFonts w:ascii="Times New Roman" w:hAnsi="Times New Roman"/>
                <w:b/>
                <w:noProof/>
                <w:color w:val="B83B46"/>
                <w:sz w:val="96"/>
                <w:szCs w:val="72"/>
              </w:rPr>
            </w:pPr>
            <w:bookmarkStart w:id="2" w:name="1_Introduction"/>
            <w:bookmarkEnd w:id="2"/>
            <w:r>
              <w:rPr>
                <w:rFonts w:ascii="Times New Roman" w:hAnsi="Times New Roman"/>
                <w:b/>
                <w:color w:val="B83B46"/>
                <w:sz w:val="160"/>
              </w:rPr>
              <w:lastRenderedPageBreak/>
              <w:t>1</w:t>
            </w:r>
          </w:p>
        </w:tc>
        <w:tc>
          <w:tcPr>
            <w:tcW w:w="3109" w:type="pct"/>
            <w:tcBorders>
              <w:left w:val="single" w:sz="12" w:space="0" w:color="B83B46"/>
              <w:bottom w:val="single" w:sz="48" w:space="0" w:color="B83B46"/>
            </w:tcBorders>
            <w:shd w:val="clear" w:color="auto" w:fill="EFD6D6"/>
          </w:tcPr>
          <w:p w14:paraId="602277EE" w14:textId="77777777" w:rsidR="000B33F5" w:rsidRDefault="000B33F5" w:rsidP="000B33F5">
            <w:pPr>
              <w:rPr>
                <w:rFonts w:ascii="Times New Roman" w:hAnsi="Times New Roman"/>
                <w:b/>
                <w:noProof/>
                <w:color w:val="C00000"/>
                <w:sz w:val="72"/>
                <w:szCs w:val="56"/>
              </w:rPr>
            </w:pPr>
          </w:p>
          <w:p w14:paraId="6D53552B" w14:textId="2000F778" w:rsidR="00416649" w:rsidRPr="000B33F5" w:rsidRDefault="00416649" w:rsidP="007966A7">
            <w:pPr>
              <w:ind w:left="96"/>
              <w:rPr>
                <w:rFonts w:ascii="Times New Roman" w:hAnsi="Times New Roman"/>
                <w:b/>
                <w:noProof/>
                <w:color w:val="C00000"/>
                <w:sz w:val="96"/>
                <w:szCs w:val="72"/>
              </w:rPr>
            </w:pPr>
            <w:r>
              <w:rPr>
                <w:rFonts w:ascii="Times New Roman" w:hAnsi="Times New Roman"/>
                <w:b/>
                <w:color w:val="C00000"/>
                <w:sz w:val="72"/>
              </w:rPr>
              <w:t>Ievads</w:t>
            </w:r>
          </w:p>
        </w:tc>
      </w:tr>
    </w:tbl>
    <w:p w14:paraId="18938F8A" w14:textId="77777777" w:rsidR="00416649" w:rsidRPr="00D82D6C" w:rsidRDefault="00416649" w:rsidP="00D82D6C">
      <w:pPr>
        <w:jc w:val="both"/>
        <w:rPr>
          <w:rFonts w:ascii="Times New Roman" w:hAnsi="Times New Roman"/>
          <w:noProof/>
          <w:sz w:val="24"/>
        </w:rPr>
      </w:pPr>
    </w:p>
    <w:p w14:paraId="6FF6532F" w14:textId="77777777" w:rsidR="00416649" w:rsidRPr="00683CA3" w:rsidRDefault="00416649" w:rsidP="00683CA3">
      <w:pPr>
        <w:jc w:val="both"/>
        <w:rPr>
          <w:rFonts w:ascii="Times New Roman" w:hAnsi="Times New Roman" w:cs="Times New Roman"/>
          <w:noProof/>
          <w:sz w:val="24"/>
          <w:szCs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683CA3" w:rsidRPr="00683CA3" w14:paraId="356C0ADB" w14:textId="77777777" w:rsidTr="00A35C4D">
        <w:tc>
          <w:tcPr>
            <w:tcW w:w="5000" w:type="pct"/>
            <w:shd w:val="clear" w:color="auto" w:fill="BA3C46"/>
          </w:tcPr>
          <w:p w14:paraId="7E2D4948" w14:textId="77777777" w:rsidR="00683CA3" w:rsidRPr="00683CA3" w:rsidRDefault="00683CA3" w:rsidP="00CD714A">
            <w:pPr>
              <w:ind w:left="142" w:right="149"/>
              <w:jc w:val="both"/>
              <w:rPr>
                <w:rFonts w:ascii="Times New Roman" w:hAnsi="Times New Roman" w:cs="Times New Roman"/>
                <w:b/>
                <w:noProof/>
                <w:color w:val="FFFFFF"/>
                <w:sz w:val="24"/>
                <w:szCs w:val="24"/>
              </w:rPr>
            </w:pPr>
            <w:r>
              <w:rPr>
                <w:rFonts w:ascii="Times New Roman" w:hAnsi="Times New Roman"/>
                <w:b/>
                <w:color w:val="FFFFFF"/>
                <w:sz w:val="24"/>
              </w:rPr>
              <w:t>Šajā nodaļā aplūkots konteksts, kādā veido statistiku par pakalpojumu starptautisko sniegšanu iedalījumā pēc sniegšanas veida (turpmāk tekstā – “</w:t>
            </w:r>
            <w:r>
              <w:rPr>
                <w:rFonts w:ascii="Times New Roman" w:hAnsi="Times New Roman"/>
                <w:b/>
                <w:i/>
                <w:iCs/>
                <w:color w:val="FFFFFF"/>
                <w:sz w:val="24"/>
              </w:rPr>
              <w:t>MoS</w:t>
            </w:r>
            <w:r>
              <w:rPr>
                <w:rFonts w:ascii="Times New Roman" w:hAnsi="Times New Roman"/>
                <w:b/>
                <w:color w:val="FFFFFF"/>
                <w:sz w:val="24"/>
              </w:rPr>
              <w:t>”):</w:t>
            </w:r>
          </w:p>
          <w:p w14:paraId="2A613D3B" w14:textId="77777777" w:rsidR="00683CA3" w:rsidRPr="00683CA3" w:rsidRDefault="00683CA3" w:rsidP="003354F3">
            <w:pPr>
              <w:numPr>
                <w:ilvl w:val="0"/>
                <w:numId w:val="3"/>
              </w:numPr>
              <w:tabs>
                <w:tab w:val="left" w:pos="827"/>
              </w:tabs>
              <w:ind w:left="567" w:right="149" w:hanging="284"/>
              <w:jc w:val="both"/>
              <w:rPr>
                <w:rFonts w:ascii="Times New Roman" w:hAnsi="Times New Roman" w:cs="Times New Roman"/>
                <w:b/>
                <w:noProof/>
                <w:color w:val="FFFFFF"/>
                <w:sz w:val="24"/>
                <w:szCs w:val="24"/>
              </w:rPr>
            </w:pPr>
            <w:r>
              <w:rPr>
                <w:rFonts w:ascii="Times New Roman" w:hAnsi="Times New Roman"/>
                <w:b/>
                <w:color w:val="FFFFFF"/>
                <w:sz w:val="24"/>
              </w:rPr>
              <w:t>raksturojot politikas virzītājspēkus, ar kuriem novērtē pakalpojumu starptautisko tirdzniecību pēc sniegšanas veida, un</w:t>
            </w:r>
          </w:p>
          <w:p w14:paraId="6DAA75D8" w14:textId="77777777" w:rsidR="0036076E" w:rsidRDefault="00683CA3" w:rsidP="003354F3">
            <w:pPr>
              <w:numPr>
                <w:ilvl w:val="0"/>
                <w:numId w:val="3"/>
              </w:numPr>
              <w:tabs>
                <w:tab w:val="left" w:pos="827"/>
              </w:tabs>
              <w:ind w:left="567" w:right="149" w:hanging="284"/>
              <w:jc w:val="both"/>
              <w:rPr>
                <w:rFonts w:ascii="Times New Roman" w:hAnsi="Times New Roman" w:cs="Times New Roman"/>
                <w:b/>
                <w:noProof/>
                <w:color w:val="FFFFFF"/>
                <w:sz w:val="24"/>
                <w:szCs w:val="24"/>
              </w:rPr>
            </w:pPr>
            <w:r>
              <w:rPr>
                <w:rFonts w:ascii="Times New Roman" w:hAnsi="Times New Roman"/>
                <w:b/>
                <w:color w:val="FFFFFF"/>
                <w:sz w:val="24"/>
              </w:rPr>
              <w:t>izklāstot ar to saistīto darbu, kas veikts valsts un starptautiskajā līmenī.</w:t>
            </w:r>
          </w:p>
          <w:p w14:paraId="721D9A10" w14:textId="77777777" w:rsidR="0036076E" w:rsidRDefault="0036076E" w:rsidP="0036076E">
            <w:pPr>
              <w:tabs>
                <w:tab w:val="left" w:pos="827"/>
              </w:tabs>
              <w:jc w:val="both"/>
              <w:rPr>
                <w:rFonts w:ascii="Times New Roman" w:hAnsi="Times New Roman" w:cs="Times New Roman"/>
                <w:b/>
                <w:noProof/>
                <w:color w:val="FFFFFF"/>
                <w:sz w:val="24"/>
                <w:szCs w:val="24"/>
              </w:rPr>
            </w:pPr>
          </w:p>
          <w:p w14:paraId="6F76C464" w14:textId="3F77CDC3" w:rsidR="00683CA3" w:rsidRDefault="00683CA3" w:rsidP="00CD714A">
            <w:pPr>
              <w:tabs>
                <w:tab w:val="left" w:pos="827"/>
              </w:tabs>
              <w:ind w:left="142" w:right="149"/>
              <w:jc w:val="both"/>
              <w:rPr>
                <w:rFonts w:ascii="Times New Roman" w:hAnsi="Times New Roman" w:cs="Times New Roman"/>
                <w:b/>
                <w:noProof/>
                <w:color w:val="FFFFFF"/>
                <w:sz w:val="24"/>
                <w:szCs w:val="24"/>
              </w:rPr>
            </w:pPr>
            <w:r>
              <w:rPr>
                <w:rFonts w:ascii="Times New Roman" w:hAnsi="Times New Roman"/>
                <w:b/>
                <w:color w:val="FFFFFF"/>
                <w:sz w:val="24"/>
              </w:rPr>
              <w:t>Visbeidzot, šajā nodaļā raksturota arī šīs rokasgrāmatas piemērošanas joma.</w:t>
            </w:r>
          </w:p>
          <w:p w14:paraId="10C819A7" w14:textId="77777777" w:rsidR="0036076E" w:rsidRPr="00683CA3" w:rsidRDefault="0036076E" w:rsidP="00CD714A">
            <w:pPr>
              <w:tabs>
                <w:tab w:val="left" w:pos="827"/>
              </w:tabs>
              <w:ind w:left="142" w:right="149"/>
              <w:jc w:val="both"/>
              <w:rPr>
                <w:rFonts w:ascii="Times New Roman" w:hAnsi="Times New Roman" w:cs="Times New Roman"/>
                <w:b/>
                <w:noProof/>
                <w:color w:val="FFFFFF"/>
                <w:sz w:val="24"/>
                <w:szCs w:val="24"/>
              </w:rPr>
            </w:pPr>
          </w:p>
          <w:p w14:paraId="76C66DB7" w14:textId="151F456D" w:rsidR="00683CA3" w:rsidRPr="0036076E" w:rsidRDefault="00683CA3" w:rsidP="00CD714A">
            <w:pPr>
              <w:ind w:left="142" w:right="149"/>
              <w:jc w:val="both"/>
              <w:rPr>
                <w:rFonts w:ascii="Times New Roman" w:hAnsi="Times New Roman" w:cs="Times New Roman"/>
                <w:b/>
                <w:noProof/>
                <w:color w:val="FFFFFF"/>
                <w:sz w:val="24"/>
                <w:szCs w:val="24"/>
              </w:rPr>
            </w:pPr>
            <w:r>
              <w:rPr>
                <w:rFonts w:ascii="Times New Roman" w:hAnsi="Times New Roman"/>
                <w:b/>
                <w:color w:val="FFFFFF"/>
                <w:sz w:val="24"/>
              </w:rPr>
              <w:t xml:space="preserve">Šajā rokasgrāmatā pieņemts, ka informāciju apkopojošā valsts jau ir izstrādājusi </w:t>
            </w:r>
            <w:r>
              <w:rPr>
                <w:rFonts w:ascii="Times New Roman" w:hAnsi="Times New Roman"/>
                <w:b/>
                <w:i/>
                <w:iCs/>
                <w:color w:val="FFFFFF"/>
                <w:sz w:val="24"/>
              </w:rPr>
              <w:t>MoS</w:t>
            </w:r>
            <w:r>
              <w:rPr>
                <w:rFonts w:ascii="Times New Roman" w:hAnsi="Times New Roman"/>
                <w:b/>
                <w:color w:val="FFFFFF"/>
                <w:sz w:val="24"/>
              </w:rPr>
              <w:t xml:space="preserve"> statistikas veidošanai nepieciešamos pirmdatus un statistiku.</w:t>
            </w:r>
          </w:p>
        </w:tc>
      </w:tr>
    </w:tbl>
    <w:p w14:paraId="22EBBE74" w14:textId="77777777" w:rsidR="00683CA3" w:rsidRPr="00D82D6C" w:rsidRDefault="00683CA3" w:rsidP="00D82D6C">
      <w:pPr>
        <w:jc w:val="both"/>
        <w:rPr>
          <w:rFonts w:ascii="Times New Roman" w:hAnsi="Times New Roman"/>
          <w:noProof/>
          <w:sz w:val="24"/>
        </w:rPr>
      </w:pPr>
    </w:p>
    <w:p w14:paraId="57E218CD" w14:textId="28567BD2" w:rsidR="00416649" w:rsidRPr="00D82D6C" w:rsidRDefault="00416649" w:rsidP="00D82D6C">
      <w:pPr>
        <w:jc w:val="both"/>
        <w:rPr>
          <w:rFonts w:ascii="Times New Roman" w:hAnsi="Times New Roman"/>
          <w:noProof/>
          <w:sz w:val="24"/>
        </w:rPr>
      </w:pPr>
    </w:p>
    <w:p w14:paraId="17DE4B83" w14:textId="28B3BA5C" w:rsidR="00416649" w:rsidRPr="00FC320B" w:rsidRDefault="00FC320B" w:rsidP="00FC320B">
      <w:pPr>
        <w:ind w:left="284" w:hanging="284"/>
        <w:jc w:val="both"/>
        <w:rPr>
          <w:rFonts w:ascii="Times New Roman" w:hAnsi="Times New Roman"/>
          <w:b/>
          <w:bCs/>
          <w:noProof/>
          <w:color w:val="B83B46"/>
          <w:sz w:val="28"/>
          <w:szCs w:val="24"/>
        </w:rPr>
      </w:pPr>
      <w:bookmarkStart w:id="3" w:name="1.1._The_importance_of_measuring_interna"/>
      <w:bookmarkEnd w:id="3"/>
      <w:r>
        <w:rPr>
          <w:rFonts w:ascii="Times New Roman" w:hAnsi="Times New Roman"/>
          <w:b/>
          <w:color w:val="B83B46"/>
          <w:sz w:val="28"/>
        </w:rPr>
        <w:t>1.1. Novērtēšanas svarīgums attiecībā uz pakalpojumu starptautisko sniegšanu iedalījumā pēc sniegšanas veida politikas mērķiem</w:t>
      </w:r>
    </w:p>
    <w:p w14:paraId="26115BBE" w14:textId="77777777" w:rsidR="00E10138" w:rsidRPr="00D82D6C" w:rsidRDefault="00E10138" w:rsidP="00D82D6C">
      <w:pPr>
        <w:jc w:val="both"/>
        <w:rPr>
          <w:rFonts w:ascii="Times New Roman" w:hAnsi="Times New Roman"/>
          <w:noProof/>
          <w:color w:val="B83B46"/>
          <w:sz w:val="24"/>
        </w:rPr>
      </w:pPr>
    </w:p>
    <w:p w14:paraId="4603AEAA" w14:textId="77777777" w:rsidR="00416649" w:rsidRDefault="00416649" w:rsidP="00D82D6C">
      <w:pPr>
        <w:jc w:val="both"/>
        <w:rPr>
          <w:rFonts w:ascii="Times New Roman" w:hAnsi="Times New Roman"/>
          <w:noProof/>
          <w:sz w:val="24"/>
        </w:rPr>
      </w:pPr>
      <w:r>
        <w:rPr>
          <w:rFonts w:ascii="Times New Roman" w:hAnsi="Times New Roman"/>
          <w:sz w:val="24"/>
        </w:rPr>
        <w:t>Pakalpojumu veidošanas īpatsvars katrā valstī ir atkarīgs no to ienākumu līmeņa, un vidēji tas ir 40–70 %. Līdz ar jauno tehnoloģiju un no tām izrietošo uzņēmējdarbības modeļu attīstību palielinās ieguldījumi pakalpojumu sektorā.</w:t>
      </w:r>
    </w:p>
    <w:p w14:paraId="42D9CFA7" w14:textId="77777777" w:rsidR="00896305" w:rsidRPr="00D82D6C" w:rsidRDefault="00896305" w:rsidP="00D82D6C">
      <w:pPr>
        <w:jc w:val="both"/>
        <w:rPr>
          <w:rFonts w:ascii="Times New Roman" w:hAnsi="Times New Roman"/>
          <w:noProof/>
          <w:sz w:val="24"/>
        </w:rPr>
      </w:pPr>
    </w:p>
    <w:p w14:paraId="165093F1" w14:textId="3CB49052" w:rsidR="00416649" w:rsidRDefault="00416649" w:rsidP="00D82D6C">
      <w:pPr>
        <w:jc w:val="both"/>
        <w:rPr>
          <w:rFonts w:ascii="Times New Roman" w:hAnsi="Times New Roman"/>
          <w:noProof/>
          <w:sz w:val="24"/>
        </w:rPr>
      </w:pPr>
      <w:r>
        <w:rPr>
          <w:rFonts w:ascii="Times New Roman" w:hAnsi="Times New Roman"/>
          <w:sz w:val="24"/>
        </w:rPr>
        <w:t>Pasaules Tirdzniecības organizācijas (turpmāk tekstā – “PTO”) Vispārējā vienošanās par pakalpojumu tirdzniecību (turpmāk tekstā – “</w:t>
      </w:r>
      <w:r>
        <w:rPr>
          <w:rFonts w:ascii="Times New Roman" w:hAnsi="Times New Roman"/>
          <w:i/>
          <w:iCs/>
          <w:sz w:val="24"/>
        </w:rPr>
        <w:t>GATS</w:t>
      </w:r>
      <w:r>
        <w:rPr>
          <w:rFonts w:ascii="Times New Roman" w:hAnsi="Times New Roman"/>
          <w:sz w:val="24"/>
        </w:rPr>
        <w:t>”)</w:t>
      </w:r>
      <w:r w:rsidR="009021F0">
        <w:rPr>
          <w:rStyle w:val="FootnoteReference"/>
          <w:rFonts w:ascii="Times New Roman" w:hAnsi="Times New Roman"/>
          <w:noProof/>
          <w:sz w:val="24"/>
        </w:rPr>
        <w:footnoteReference w:id="2"/>
      </w:r>
      <w:r>
        <w:rPr>
          <w:rFonts w:ascii="Times New Roman" w:hAnsi="Times New Roman"/>
          <w:sz w:val="24"/>
        </w:rPr>
        <w:t xml:space="preserve">, kas ir spēkā kopš 1995. gada, bija pirmā daudzpusējā tirdzniecības vienošanās, kas attiecās uz pakalpojumiem. </w:t>
      </w:r>
      <w:r>
        <w:rPr>
          <w:rFonts w:ascii="Times New Roman" w:hAnsi="Times New Roman"/>
          <w:i/>
          <w:iCs/>
          <w:sz w:val="24"/>
        </w:rPr>
        <w:t>GATS</w:t>
      </w:r>
      <w:r>
        <w:rPr>
          <w:rFonts w:ascii="Times New Roman" w:hAnsi="Times New Roman"/>
          <w:sz w:val="24"/>
        </w:rPr>
        <w:t xml:space="preserve"> pakalpojumu sniegšana ir definēta, balstoties uz piegādātāja un patērētāja atrašanās vietu darījuma noslēgšanas brīdī. </w:t>
      </w:r>
      <w:r>
        <w:rPr>
          <w:rFonts w:ascii="Times New Roman" w:hAnsi="Times New Roman"/>
          <w:i/>
          <w:iCs/>
          <w:sz w:val="24"/>
        </w:rPr>
        <w:t>GATS</w:t>
      </w:r>
      <w:r>
        <w:rPr>
          <w:rFonts w:ascii="Times New Roman" w:hAnsi="Times New Roman"/>
          <w:sz w:val="24"/>
        </w:rPr>
        <w:t xml:space="preserve"> pakalpojumu tirdzniecība ir definēta kā “pakalpojuma sniegšana iedalījumā pēc četriem veidiem”. Pakalpojumu iedalījums pēc sniegšanas veida ļauj gūt priekšstatu par to, kad un kādos veidos pakalpojumus sniedz ārvalstu klientiem. Piemēram, juridiskos pakalpojumus klientam var sniegt ar e-pasta starpniecību (pārrobežu darījumi jeb “1. veids”) vai, klientam dodoties uz valsti, kurā atrodas jurists (patēriņš ārvalstīs jeb “2. veids”). Tomēr jurists šos pakalpojumus var sniegt klientam arī personīgi, dodoties uz klienta rezidences valsti (fizisku personu klātbūtne jeb “4. veids”), vai arī ar klienta rezidences valstī izveidota jurista saistītā uzņēmuma starpniecību (komerciālā klātbūtne jeb “3. veids”).</w:t>
      </w:r>
    </w:p>
    <w:p w14:paraId="54BC7F98" w14:textId="77777777" w:rsidR="00896305" w:rsidRPr="00D82D6C" w:rsidRDefault="00896305" w:rsidP="00D82D6C">
      <w:pPr>
        <w:jc w:val="both"/>
        <w:rPr>
          <w:rFonts w:ascii="Times New Roman" w:hAnsi="Times New Roman"/>
          <w:noProof/>
          <w:sz w:val="24"/>
        </w:rPr>
      </w:pPr>
    </w:p>
    <w:p w14:paraId="0B295D81" w14:textId="289495CD" w:rsidR="00416649" w:rsidRDefault="00416649" w:rsidP="00CD714A">
      <w:pPr>
        <w:widowControl/>
        <w:jc w:val="both"/>
        <w:rPr>
          <w:rFonts w:ascii="Times New Roman" w:hAnsi="Times New Roman"/>
          <w:noProof/>
          <w:sz w:val="24"/>
        </w:rPr>
      </w:pPr>
      <w:r>
        <w:rPr>
          <w:rFonts w:ascii="Times New Roman" w:hAnsi="Times New Roman"/>
          <w:sz w:val="24"/>
        </w:rPr>
        <w:t xml:space="preserve">Raugoties no tirdzniecības politikas perspektīvas, šai izvērstajai starptautiskās pakalpojumu tirdzniecības dimensijai, ko dēvē arī par </w:t>
      </w:r>
      <w:r>
        <w:rPr>
          <w:rFonts w:ascii="Times New Roman" w:hAnsi="Times New Roman"/>
          <w:b/>
          <w:bCs/>
          <w:sz w:val="24"/>
        </w:rPr>
        <w:t>pakalpojumu starptautisko sniegšanu</w:t>
      </w:r>
      <w:r>
        <w:rPr>
          <w:rFonts w:ascii="Times New Roman" w:hAnsi="Times New Roman"/>
          <w:sz w:val="24"/>
        </w:rPr>
        <w:t xml:space="preserve">, ir ļoti liela nozīme, jo tirgus piekļuves nosacījumi atšķiras atkarībā no tā, kuru no četriem minētajiem starptautiskās pakalpojumu sniegšanas veidiem izvēlas. Kopš </w:t>
      </w:r>
      <w:r>
        <w:rPr>
          <w:rFonts w:ascii="Times New Roman" w:hAnsi="Times New Roman"/>
          <w:i/>
          <w:iCs/>
          <w:sz w:val="24"/>
        </w:rPr>
        <w:t>GATS</w:t>
      </w:r>
      <w:r>
        <w:rPr>
          <w:rFonts w:ascii="Times New Roman" w:hAnsi="Times New Roman"/>
          <w:sz w:val="24"/>
        </w:rPr>
        <w:t xml:space="preserve"> noslēgšanas vairums </w:t>
      </w:r>
      <w:r>
        <w:rPr>
          <w:rFonts w:ascii="Times New Roman" w:hAnsi="Times New Roman"/>
          <w:sz w:val="24"/>
        </w:rPr>
        <w:lastRenderedPageBreak/>
        <w:t>pārējo reģionālo (divpusējo vai daudzpusējo) tirdzniecības līgumu paredz līdzīgus principus, regulējot saistības atbilstoši šiem četriem pakalpojumu sniegšanas veidiem.</w:t>
      </w:r>
    </w:p>
    <w:p w14:paraId="2A685F91" w14:textId="77777777" w:rsidR="00E54595" w:rsidRPr="00D82D6C" w:rsidRDefault="00E54595" w:rsidP="00D82D6C">
      <w:pPr>
        <w:jc w:val="both"/>
        <w:rPr>
          <w:rFonts w:ascii="Times New Roman" w:hAnsi="Times New Roman"/>
          <w:noProof/>
          <w:sz w:val="24"/>
        </w:rPr>
      </w:pPr>
    </w:p>
    <w:p w14:paraId="4CF4E558" w14:textId="77777777" w:rsidR="00416649" w:rsidRDefault="00416649" w:rsidP="00D82D6C">
      <w:pPr>
        <w:jc w:val="both"/>
        <w:rPr>
          <w:rFonts w:ascii="Times New Roman" w:hAnsi="Times New Roman"/>
          <w:noProof/>
          <w:sz w:val="24"/>
        </w:rPr>
      </w:pPr>
      <w:r>
        <w:rPr>
          <w:rFonts w:ascii="Times New Roman" w:hAnsi="Times New Roman"/>
          <w:sz w:val="24"/>
        </w:rPr>
        <w:t>Līdz ar to tirdzniecības politikas veidotājiem ir nepieciešama statistika, kas viņiem palīdzētu risināt sarunas par saistībām viņu pakalpojumu tirgos un pārraudzīt šo sarunu rezultātus. Šīs sarunas var notikt globāli, daudzpusēji vai divpusēji saistībā ar konkrētiem pakalpojumu sektoriem un atbilstoši tam, kā attiecīgos pakalpojumus sniedz starptautiskā mērogā, t. i., iedalījumā pēc sniegšanas veida. Lai pārraudzītu šo saistību īstenošanu, politiķiem, valstu valdībām un analītiķiem ir nepieciešama statistika, kas viņiem ļauj izvērtēt, vai šīs saistības rada vai novirza tirdzniecību.</w:t>
      </w:r>
    </w:p>
    <w:p w14:paraId="4EDE6CC0" w14:textId="77777777" w:rsidR="00E54595" w:rsidRPr="00D82D6C" w:rsidRDefault="00E54595" w:rsidP="00D82D6C">
      <w:pPr>
        <w:jc w:val="both"/>
        <w:rPr>
          <w:rFonts w:ascii="Times New Roman" w:hAnsi="Times New Roman"/>
          <w:noProof/>
          <w:sz w:val="24"/>
        </w:rPr>
      </w:pPr>
    </w:p>
    <w:p w14:paraId="6A0F45BF" w14:textId="77777777" w:rsidR="00416649" w:rsidRDefault="00416649" w:rsidP="00D82D6C">
      <w:pPr>
        <w:jc w:val="both"/>
        <w:rPr>
          <w:rFonts w:ascii="Times New Roman" w:hAnsi="Times New Roman"/>
          <w:noProof/>
          <w:sz w:val="24"/>
        </w:rPr>
      </w:pPr>
      <w:r>
        <w:rPr>
          <w:rFonts w:ascii="Times New Roman" w:hAnsi="Times New Roman"/>
          <w:sz w:val="24"/>
        </w:rPr>
        <w:t>Statistiku par visos četros veidos sniegtajiem pakalpojumiem izmanto ekonomiskās analīzes veikšanai un ekonomikas politikas veidošanai, jo tā rada pilnīgāku priekšstatu par to, kā uzņēmumi sniedz un iegādājas pakalpojumus starptautiskā mērogā, apvienojot pārrobežu pakalpojumus (ko nerezidents sniedz rezidentam) ar pakalpojumiem, ko sniedz ar ārvalstu saistītu uzņēmumu starpniecību. Dziļāka izpratne par saikni starp tirdzniecību un ieguldījumiem pakalpojumu sektorā ļautu precīzāk novērtēt pakalpojumu lomu ekonomikas ražošanas struktūrā un to ieguldījumu šā sektora ekonomiskajā un sociālajā attīstībā, kā arī šā sektora pozīciju reģionālajās un globālajās piegādes ķēdēs.</w:t>
      </w:r>
    </w:p>
    <w:p w14:paraId="003618F9" w14:textId="77777777" w:rsidR="00446CAF" w:rsidRPr="00D82D6C" w:rsidRDefault="00446CAF" w:rsidP="00D82D6C">
      <w:pPr>
        <w:jc w:val="both"/>
        <w:rPr>
          <w:rFonts w:ascii="Times New Roman" w:hAnsi="Times New Roman"/>
          <w:noProof/>
          <w:sz w:val="24"/>
        </w:rPr>
      </w:pPr>
    </w:p>
    <w:p w14:paraId="66F395FD" w14:textId="77777777" w:rsidR="00416649" w:rsidRDefault="00416649" w:rsidP="00D82D6C">
      <w:pPr>
        <w:jc w:val="both"/>
        <w:rPr>
          <w:rFonts w:ascii="Times New Roman" w:hAnsi="Times New Roman"/>
          <w:noProof/>
          <w:sz w:val="24"/>
        </w:rPr>
      </w:pPr>
      <w:r>
        <w:rPr>
          <w:rFonts w:ascii="Times New Roman" w:hAnsi="Times New Roman"/>
          <w:sz w:val="24"/>
        </w:rPr>
        <w:t xml:space="preserve">Sīkāka informācija saistībā ar statistiku par pakalpojumu starptautisko sniegšanu iedalījumā pēc pakalpojumu kategorijas, sniegšanas veida un partnervalsts palīdz politikas veidotājiem īstenot pašreizējo un turpmāko tirdzniecības sarunu programmu, balstoties uz faktiem un spēcīgiem pierādījumos balstītiem argumentiem. Statistika par pakalpojumiem iedalījumā pēc </w:t>
      </w:r>
      <w:r>
        <w:rPr>
          <w:rFonts w:ascii="Times New Roman" w:hAnsi="Times New Roman"/>
          <w:i/>
          <w:iCs/>
          <w:sz w:val="24"/>
        </w:rPr>
        <w:t>MoS</w:t>
      </w:r>
      <w:r>
        <w:rPr>
          <w:rFonts w:ascii="Times New Roman" w:hAnsi="Times New Roman"/>
          <w:sz w:val="24"/>
        </w:rPr>
        <w:t xml:space="preserve"> liecina par to, kā un kur pakalpojumus sniedz starptautiskā mērogā, un ļauj uzraudzīt pakalpojumu tirdzniecības līgumu radīto ietekmi.</w:t>
      </w:r>
    </w:p>
    <w:p w14:paraId="37E4441C" w14:textId="77777777" w:rsidR="000B2DFF" w:rsidRPr="00D82D6C" w:rsidRDefault="000B2DFF" w:rsidP="00D82D6C">
      <w:pPr>
        <w:jc w:val="both"/>
        <w:rPr>
          <w:rFonts w:ascii="Times New Roman" w:hAnsi="Times New Roman"/>
          <w:noProof/>
          <w:sz w:val="24"/>
        </w:rPr>
      </w:pPr>
    </w:p>
    <w:p w14:paraId="29CDF071" w14:textId="77777777" w:rsidR="00416649" w:rsidRDefault="00416649" w:rsidP="00D82D6C">
      <w:pPr>
        <w:jc w:val="both"/>
        <w:rPr>
          <w:rFonts w:ascii="Times New Roman" w:hAnsi="Times New Roman"/>
          <w:sz w:val="24"/>
        </w:rPr>
      </w:pPr>
      <w:r>
        <w:rPr>
          <w:rFonts w:ascii="Times New Roman" w:hAnsi="Times New Roman"/>
          <w:sz w:val="24"/>
        </w:rPr>
        <w:t>Informāciju par pakalpojumu starptautisko sniegšanu sniedz divi dažādi statistikas regulējumi.</w:t>
      </w:r>
    </w:p>
    <w:p w14:paraId="08BCE4BC" w14:textId="77777777" w:rsidR="00416554" w:rsidRPr="00D82D6C" w:rsidRDefault="00416554" w:rsidP="00D82D6C">
      <w:pPr>
        <w:jc w:val="both"/>
        <w:rPr>
          <w:rFonts w:ascii="Times New Roman" w:hAnsi="Times New Roman"/>
          <w:noProof/>
          <w:sz w:val="24"/>
        </w:rPr>
      </w:pPr>
    </w:p>
    <w:p w14:paraId="5C8DD73F" w14:textId="18AA648D" w:rsidR="00416649" w:rsidRPr="00D82D6C" w:rsidRDefault="000B2DFF" w:rsidP="000B2DFF">
      <w:pPr>
        <w:ind w:left="284" w:hanging="284"/>
        <w:jc w:val="both"/>
        <w:rPr>
          <w:rFonts w:ascii="Times New Roman" w:hAnsi="Times New Roman"/>
          <w:noProof/>
          <w:sz w:val="24"/>
        </w:rPr>
      </w:pPr>
      <w:r>
        <w:rPr>
          <w:rFonts w:ascii="Times New Roman" w:hAnsi="Times New Roman"/>
          <w:sz w:val="24"/>
        </w:rPr>
        <w:t xml:space="preserve">1. </w:t>
      </w:r>
      <w:r>
        <w:rPr>
          <w:rFonts w:ascii="Times New Roman" w:hAnsi="Times New Roman"/>
          <w:b/>
          <w:bCs/>
          <w:sz w:val="24"/>
        </w:rPr>
        <w:t>Maksājumu bilancē (turpmāk tekstā – “</w:t>
      </w:r>
      <w:r>
        <w:rPr>
          <w:rFonts w:ascii="Times New Roman" w:hAnsi="Times New Roman"/>
          <w:b/>
          <w:bCs/>
          <w:i/>
          <w:iCs/>
          <w:sz w:val="24"/>
        </w:rPr>
        <w:t>BOP</w:t>
      </w:r>
      <w:r>
        <w:rPr>
          <w:rFonts w:ascii="Times New Roman" w:hAnsi="Times New Roman"/>
          <w:b/>
          <w:bCs/>
          <w:sz w:val="24"/>
        </w:rPr>
        <w:t>”)</w:t>
      </w:r>
      <w:r>
        <w:rPr>
          <w:rFonts w:ascii="Times New Roman" w:hAnsi="Times New Roman"/>
          <w:sz w:val="24"/>
        </w:rPr>
        <w:t xml:space="preserve"> iegrāmato darījumus starp rezidentiem un nerezidentiem, pamatojoties uz institucionālās vienības ekonomisko interešu centru (rezidenci). Tādējādi tajā principā iegrāmato</w:t>
      </w:r>
      <w:r>
        <w:rPr>
          <w:rFonts w:ascii="Times New Roman" w:hAnsi="Times New Roman"/>
          <w:i/>
          <w:iCs/>
          <w:sz w:val="24"/>
        </w:rPr>
        <w:t xml:space="preserve"> GATS</w:t>
      </w:r>
      <w:r>
        <w:rPr>
          <w:rFonts w:ascii="Times New Roman" w:hAnsi="Times New Roman"/>
          <w:sz w:val="24"/>
        </w:rPr>
        <w:t xml:space="preserve"> noteiktajā 1., 2. un 4. veidā sniegtos pakalpojumus, izmantojot starptautiskās pakalpojumu tirdzniecības statistiku (</w:t>
      </w:r>
      <w:r>
        <w:rPr>
          <w:rFonts w:ascii="Times New Roman" w:hAnsi="Times New Roman"/>
          <w:i/>
          <w:iCs/>
          <w:sz w:val="24"/>
        </w:rPr>
        <w:t>ITSS</w:t>
      </w:r>
      <w:r>
        <w:rPr>
          <w:rFonts w:ascii="Times New Roman" w:hAnsi="Times New Roman"/>
          <w:sz w:val="24"/>
        </w:rPr>
        <w:t>).</w:t>
      </w:r>
    </w:p>
    <w:p w14:paraId="48876E91" w14:textId="5F153B03" w:rsidR="00416649" w:rsidRDefault="000B2DFF" w:rsidP="000B2DFF">
      <w:pPr>
        <w:ind w:left="284" w:hanging="284"/>
        <w:jc w:val="both"/>
        <w:rPr>
          <w:rFonts w:ascii="Times New Roman" w:hAnsi="Times New Roman"/>
          <w:noProof/>
          <w:sz w:val="24"/>
        </w:rPr>
      </w:pPr>
      <w:r>
        <w:rPr>
          <w:rFonts w:ascii="Times New Roman" w:hAnsi="Times New Roman"/>
          <w:sz w:val="24"/>
        </w:rPr>
        <w:t xml:space="preserve">2. </w:t>
      </w:r>
      <w:r>
        <w:rPr>
          <w:rFonts w:ascii="Times New Roman" w:hAnsi="Times New Roman"/>
          <w:b/>
          <w:bCs/>
          <w:sz w:val="24"/>
        </w:rPr>
        <w:t>Ārvalstu saistītu uzņēmumu statistika (turpmāk tekstā – “</w:t>
      </w:r>
      <w:r>
        <w:rPr>
          <w:rFonts w:ascii="Times New Roman" w:hAnsi="Times New Roman"/>
          <w:b/>
          <w:bCs/>
          <w:i/>
          <w:iCs/>
          <w:sz w:val="24"/>
        </w:rPr>
        <w:t>FATS</w:t>
      </w:r>
      <w:r>
        <w:rPr>
          <w:rFonts w:ascii="Times New Roman" w:hAnsi="Times New Roman"/>
          <w:b/>
          <w:bCs/>
          <w:sz w:val="24"/>
        </w:rPr>
        <w:t>”)</w:t>
      </w:r>
      <w:r>
        <w:rPr>
          <w:rFonts w:ascii="Times New Roman" w:hAnsi="Times New Roman"/>
          <w:sz w:val="24"/>
        </w:rPr>
        <w:t xml:space="preserve"> ietver vairākus kontrolēto ārvalstu saistītu uzņēmumu darbības rādītājus, tādējādi sniedzot informāciju par pakalpojumiem, ko sniedz </w:t>
      </w:r>
      <w:r>
        <w:rPr>
          <w:rFonts w:ascii="Times New Roman" w:hAnsi="Times New Roman"/>
          <w:i/>
          <w:iCs/>
          <w:sz w:val="24"/>
        </w:rPr>
        <w:t>GATS</w:t>
      </w:r>
      <w:r>
        <w:rPr>
          <w:rFonts w:ascii="Times New Roman" w:hAnsi="Times New Roman"/>
          <w:sz w:val="24"/>
        </w:rPr>
        <w:t xml:space="preserve"> noteiktajā 3. veidā.</w:t>
      </w:r>
    </w:p>
    <w:p w14:paraId="5CDE2FC3" w14:textId="77777777" w:rsidR="000B2DFF" w:rsidRPr="00D82D6C" w:rsidRDefault="000B2DFF" w:rsidP="000B2DFF">
      <w:pPr>
        <w:ind w:left="284" w:hanging="284"/>
        <w:jc w:val="both"/>
        <w:rPr>
          <w:rFonts w:ascii="Times New Roman" w:hAnsi="Times New Roman"/>
          <w:noProof/>
          <w:sz w:val="24"/>
        </w:rPr>
      </w:pPr>
    </w:p>
    <w:p w14:paraId="0EA992FC" w14:textId="05A8CB40" w:rsidR="00416649" w:rsidRDefault="00416649" w:rsidP="00D82D6C">
      <w:pPr>
        <w:jc w:val="both"/>
        <w:rPr>
          <w:rFonts w:ascii="Times New Roman" w:hAnsi="Times New Roman"/>
          <w:noProof/>
          <w:sz w:val="24"/>
        </w:rPr>
      </w:pPr>
      <w:r>
        <w:rPr>
          <w:rFonts w:ascii="Times New Roman" w:hAnsi="Times New Roman"/>
          <w:sz w:val="24"/>
        </w:rPr>
        <w:t xml:space="preserve">Aktuālā informācija par pakalpojumu starptautisko tirdzniecību ir strukturēta atbilstoši tam, “kurš” pakalpojumus tirgo (ar ko), “ko” tieši tirgo (pakalpojuma veids) un “cik daudz” pakalpojumu tirgo naudas izteiksmē. Rokasgrāmatā </w:t>
      </w:r>
      <w:r>
        <w:rPr>
          <w:rFonts w:ascii="Times New Roman" w:hAnsi="Times New Roman"/>
          <w:i/>
          <w:iCs/>
          <w:sz w:val="24"/>
        </w:rPr>
        <w:t>Manual on Statistics of International Trade in Services 2010</w:t>
      </w:r>
      <w:r>
        <w:rPr>
          <w:rFonts w:ascii="Times New Roman" w:hAnsi="Times New Roman"/>
          <w:sz w:val="24"/>
        </w:rPr>
        <w:t xml:space="preserve"> [2010. gada Starptautiskās pakalpojumu tirdzniecības statistikas rokasgrāmata, turpmāk tekstā – “MSITS 2010”],</w:t>
      </w:r>
      <w:r w:rsidR="002763E7">
        <w:rPr>
          <w:rStyle w:val="FootnoteReference"/>
          <w:rFonts w:ascii="Times New Roman" w:hAnsi="Times New Roman"/>
          <w:noProof/>
          <w:sz w:val="24"/>
        </w:rPr>
        <w:footnoteReference w:id="3"/>
      </w:r>
      <w:r>
        <w:rPr>
          <w:rFonts w:ascii="Times New Roman" w:hAnsi="Times New Roman"/>
          <w:sz w:val="24"/>
        </w:rPr>
        <w:t xml:space="preserve"> to lasot vienkopus ar </w:t>
      </w:r>
      <w:r>
        <w:rPr>
          <w:rFonts w:ascii="Times New Roman" w:hAnsi="Times New Roman"/>
          <w:i/>
          <w:iCs/>
          <w:sz w:val="24"/>
        </w:rPr>
        <w:t>Compiler’s Guide</w:t>
      </w:r>
      <w:r>
        <w:rPr>
          <w:rFonts w:ascii="Times New Roman" w:hAnsi="Times New Roman"/>
          <w:sz w:val="24"/>
        </w:rPr>
        <w:t xml:space="preserve"> [Apkopotāju rokasgrāmata],</w:t>
      </w:r>
      <w:r w:rsidR="002763E7">
        <w:rPr>
          <w:rStyle w:val="FootnoteReference"/>
          <w:rFonts w:ascii="Times New Roman" w:hAnsi="Times New Roman"/>
          <w:noProof/>
          <w:sz w:val="24"/>
        </w:rPr>
        <w:footnoteReference w:id="4"/>
      </w:r>
      <w:r>
        <w:rPr>
          <w:rFonts w:ascii="Times New Roman" w:hAnsi="Times New Roman"/>
          <w:sz w:val="24"/>
        </w:rPr>
        <w:t xml:space="preserve"> ir sniegti plaši norādījumi par starptautiskās pakalpojumu tirdzniecības statistikas vākšanu, apkopošanu un izplatīšanu atbilstoši starptautiski saskaņotiem standartiem. MSITS 2010 noteiktās prasības par statistikas veidošanu faktiski balstās uz </w:t>
      </w:r>
      <w:r>
        <w:rPr>
          <w:rFonts w:ascii="Times New Roman" w:hAnsi="Times New Roman"/>
          <w:i/>
          <w:iCs/>
          <w:sz w:val="24"/>
        </w:rPr>
        <w:t>GATS</w:t>
      </w:r>
      <w:r>
        <w:rPr>
          <w:rFonts w:ascii="Times New Roman" w:hAnsi="Times New Roman"/>
          <w:sz w:val="24"/>
        </w:rPr>
        <w:t xml:space="preserve"> noteikto struktūru.</w:t>
      </w:r>
    </w:p>
    <w:p w14:paraId="0606E3A6" w14:textId="77777777" w:rsidR="00E165E6" w:rsidRPr="00D82D6C" w:rsidRDefault="00E165E6" w:rsidP="00D82D6C">
      <w:pPr>
        <w:jc w:val="both"/>
        <w:rPr>
          <w:rFonts w:ascii="Times New Roman" w:hAnsi="Times New Roman"/>
          <w:noProof/>
          <w:sz w:val="24"/>
        </w:rPr>
      </w:pPr>
    </w:p>
    <w:p w14:paraId="1A788D04" w14:textId="77777777" w:rsidR="00416649" w:rsidRDefault="00416649" w:rsidP="00D82D6C">
      <w:pPr>
        <w:jc w:val="both"/>
        <w:rPr>
          <w:rFonts w:ascii="Times New Roman" w:hAnsi="Times New Roman"/>
          <w:sz w:val="24"/>
        </w:rPr>
      </w:pPr>
      <w:r>
        <w:rPr>
          <w:rFonts w:ascii="Times New Roman" w:hAnsi="Times New Roman"/>
          <w:sz w:val="24"/>
        </w:rPr>
        <w:lastRenderedPageBreak/>
        <w:t>Aizvien vairāk uzsverot to, “kā” starp valstīm notiek pakalpojumu apmaiņa, šīs rokasgrāmatas mērķis ir izvērst jau izstrādātās pamatnostādnes, precizējot, kā:</w:t>
      </w:r>
    </w:p>
    <w:p w14:paraId="35CA4D30" w14:textId="77777777" w:rsidR="00136891" w:rsidRPr="00D82D6C" w:rsidRDefault="00136891" w:rsidP="00D82D6C">
      <w:pPr>
        <w:jc w:val="both"/>
        <w:rPr>
          <w:rFonts w:ascii="Times New Roman" w:hAnsi="Times New Roman"/>
          <w:noProof/>
          <w:sz w:val="24"/>
        </w:rPr>
      </w:pPr>
    </w:p>
    <w:p w14:paraId="7664BDC1" w14:textId="77777777" w:rsidR="008C50C7" w:rsidRDefault="00416649" w:rsidP="003354F3">
      <w:pPr>
        <w:pStyle w:val="ListParagraph"/>
        <w:numPr>
          <w:ilvl w:val="0"/>
          <w:numId w:val="4"/>
        </w:numPr>
        <w:jc w:val="both"/>
        <w:rPr>
          <w:rFonts w:ascii="Times New Roman" w:hAnsi="Times New Roman"/>
          <w:noProof/>
          <w:sz w:val="24"/>
        </w:rPr>
      </w:pPr>
      <w:r>
        <w:rPr>
          <w:rFonts w:ascii="Times New Roman" w:hAnsi="Times New Roman"/>
          <w:sz w:val="24"/>
        </w:rPr>
        <w:t>sniegt detalizētu informāciju par pakalpojumu starptautisko tirdzniecību atbilstoši 1., 2. un 3. veidam;</w:t>
      </w:r>
    </w:p>
    <w:p w14:paraId="4BB7140B" w14:textId="77777777" w:rsidR="008C50C7" w:rsidRDefault="00416649" w:rsidP="003354F3">
      <w:pPr>
        <w:pStyle w:val="ListParagraph"/>
        <w:numPr>
          <w:ilvl w:val="0"/>
          <w:numId w:val="4"/>
        </w:numPr>
        <w:jc w:val="both"/>
        <w:rPr>
          <w:rFonts w:ascii="Times New Roman" w:hAnsi="Times New Roman"/>
          <w:noProof/>
          <w:sz w:val="24"/>
        </w:rPr>
      </w:pPr>
      <w:r>
        <w:rPr>
          <w:rFonts w:ascii="Times New Roman" w:hAnsi="Times New Roman"/>
          <w:sz w:val="24"/>
        </w:rPr>
        <w:t xml:space="preserve">uzlabot komerciālo klātbūtni atbilstoši </w:t>
      </w:r>
      <w:r>
        <w:rPr>
          <w:rFonts w:ascii="Times New Roman" w:hAnsi="Times New Roman"/>
          <w:i/>
          <w:iCs/>
          <w:sz w:val="24"/>
        </w:rPr>
        <w:t>GATS</w:t>
      </w:r>
      <w:r>
        <w:rPr>
          <w:rFonts w:ascii="Times New Roman" w:hAnsi="Times New Roman"/>
          <w:sz w:val="24"/>
        </w:rPr>
        <w:t xml:space="preserve"> noteiktajai definīcijai;</w:t>
      </w:r>
    </w:p>
    <w:p w14:paraId="2EF89129" w14:textId="12FE956C" w:rsidR="00416649" w:rsidRPr="008C50C7" w:rsidRDefault="00416649" w:rsidP="003354F3">
      <w:pPr>
        <w:pStyle w:val="ListParagraph"/>
        <w:numPr>
          <w:ilvl w:val="0"/>
          <w:numId w:val="4"/>
        </w:numPr>
        <w:jc w:val="both"/>
        <w:rPr>
          <w:rFonts w:ascii="Times New Roman" w:hAnsi="Times New Roman"/>
          <w:noProof/>
          <w:sz w:val="24"/>
        </w:rPr>
      </w:pPr>
      <w:r>
        <w:rPr>
          <w:rFonts w:ascii="Times New Roman" w:hAnsi="Times New Roman"/>
          <w:sz w:val="24"/>
        </w:rPr>
        <w:t>sasaistīt abus statistikas regulējumus (</w:t>
      </w:r>
      <w:r>
        <w:rPr>
          <w:rFonts w:ascii="Times New Roman" w:hAnsi="Times New Roman"/>
          <w:i/>
          <w:iCs/>
          <w:sz w:val="24"/>
        </w:rPr>
        <w:t>ITSS</w:t>
      </w:r>
      <w:r>
        <w:rPr>
          <w:rFonts w:ascii="Times New Roman" w:hAnsi="Times New Roman"/>
          <w:sz w:val="24"/>
        </w:rPr>
        <w:t xml:space="preserve"> un </w:t>
      </w:r>
      <w:r>
        <w:rPr>
          <w:rFonts w:ascii="Times New Roman" w:hAnsi="Times New Roman"/>
          <w:i/>
          <w:iCs/>
          <w:sz w:val="24"/>
        </w:rPr>
        <w:t>FATS</w:t>
      </w:r>
      <w:r>
        <w:rPr>
          <w:rFonts w:ascii="Times New Roman" w:hAnsi="Times New Roman"/>
          <w:sz w:val="24"/>
        </w:rPr>
        <w:t>), lai sniegtu visaptverošu pārskatu par pakalpojumu tirdzniecību.</w:t>
      </w:r>
    </w:p>
    <w:p w14:paraId="10E5A9A4" w14:textId="77777777" w:rsidR="00416649" w:rsidRDefault="00416649"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A45DDA" w14:paraId="35336D62" w14:textId="77777777" w:rsidTr="00570A24">
        <w:tc>
          <w:tcPr>
            <w:tcW w:w="5000" w:type="pct"/>
            <w:shd w:val="clear" w:color="auto" w:fill="FFE1E1"/>
          </w:tcPr>
          <w:p w14:paraId="743560A8" w14:textId="77777777" w:rsidR="00A45DDA" w:rsidRPr="00A35C4D" w:rsidRDefault="00A45DDA" w:rsidP="00136891">
            <w:pPr>
              <w:ind w:left="113" w:right="113"/>
              <w:jc w:val="both"/>
              <w:rPr>
                <w:rFonts w:ascii="Times New Roman" w:hAnsi="Times New Roman" w:cs="Times New Roman"/>
                <w:b/>
                <w:noProof/>
                <w:color w:val="B83B46"/>
                <w:sz w:val="28"/>
                <w:szCs w:val="28"/>
              </w:rPr>
            </w:pPr>
            <w:r>
              <w:rPr>
                <w:rFonts w:ascii="Times New Roman" w:hAnsi="Times New Roman"/>
                <w:b/>
                <w:color w:val="B83B46"/>
                <w:sz w:val="28"/>
              </w:rPr>
              <w:t>1.1. ierāmējums. Sniegšanas veidu dati un citas jomas</w:t>
            </w:r>
          </w:p>
          <w:p w14:paraId="49DB1643" w14:textId="77777777" w:rsidR="00DA6164" w:rsidRPr="00DA6164" w:rsidRDefault="00DA6164" w:rsidP="00136891">
            <w:pPr>
              <w:ind w:left="113" w:right="113"/>
              <w:jc w:val="both"/>
              <w:rPr>
                <w:rFonts w:ascii="Times New Roman" w:hAnsi="Times New Roman" w:cs="Times New Roman"/>
                <w:b/>
                <w:noProof/>
                <w:color w:val="B83B46"/>
                <w:sz w:val="24"/>
                <w:szCs w:val="24"/>
              </w:rPr>
            </w:pPr>
          </w:p>
          <w:p w14:paraId="3EC9F675" w14:textId="77777777" w:rsidR="00A45DDA" w:rsidRDefault="00A45DDA" w:rsidP="00136891">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 xml:space="preserve">Raugoties no attiecīgās valsts perspektīvas, </w:t>
            </w:r>
            <w:r>
              <w:rPr>
                <w:rFonts w:ascii="Times New Roman" w:hAnsi="Times New Roman"/>
                <w:i/>
                <w:iCs/>
                <w:color w:val="000000"/>
                <w:sz w:val="24"/>
              </w:rPr>
              <w:t>MoS</w:t>
            </w:r>
            <w:r>
              <w:rPr>
                <w:rFonts w:ascii="Times New Roman" w:hAnsi="Times New Roman"/>
                <w:color w:val="000000"/>
                <w:sz w:val="24"/>
              </w:rPr>
              <w:t xml:space="preserve"> datus vērtē kā svarīgu līdzekli starptautiskās pakalpojumu tirdzniecības statistikas pamatotības uzlabošanai. Pirmais solis šajā virzienā jau ir sperts, padarot pieejamus datus iedalījumā pēc partnervalsts/reģiona un pakalpojuma veida.</w:t>
            </w:r>
          </w:p>
          <w:p w14:paraId="0005BECC" w14:textId="77777777" w:rsidR="00DA6164" w:rsidRPr="00DA6164" w:rsidRDefault="00DA6164" w:rsidP="00136891">
            <w:pPr>
              <w:pStyle w:val="BodyText"/>
              <w:ind w:left="113" w:right="113"/>
              <w:jc w:val="both"/>
              <w:rPr>
                <w:rFonts w:ascii="Times New Roman" w:hAnsi="Times New Roman" w:cs="Times New Roman"/>
                <w:noProof/>
                <w:color w:val="000000"/>
                <w:sz w:val="24"/>
                <w:szCs w:val="24"/>
              </w:rPr>
            </w:pPr>
          </w:p>
          <w:p w14:paraId="191B90F0" w14:textId="0A62FE56" w:rsidR="00A45DDA" w:rsidRDefault="00A45DDA" w:rsidP="00136891">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Savukārt pēc tam pakalpojumu tirdzniecības statistika jāiedala pēc starptautisko tirdzniecības līgumu veida, ņemot vērā četrus veidus, ar ko pakalpojumus sniedz ārvalstīs. Tas nozīmē, ka, raugoties no ekonomikas politikas perspektīvas, nepieciešama vēl viena pakalpojumu tirdzniecības statistikas dimensija.</w:t>
            </w:r>
          </w:p>
          <w:p w14:paraId="2BAAF54B" w14:textId="77777777" w:rsidR="00DA6164" w:rsidRPr="00DA6164" w:rsidRDefault="00DA6164" w:rsidP="00136891">
            <w:pPr>
              <w:pStyle w:val="BodyText"/>
              <w:ind w:left="113" w:right="113"/>
              <w:jc w:val="both"/>
              <w:rPr>
                <w:rFonts w:ascii="Times New Roman" w:hAnsi="Times New Roman" w:cs="Times New Roman"/>
                <w:noProof/>
                <w:color w:val="000000"/>
                <w:sz w:val="24"/>
                <w:szCs w:val="24"/>
              </w:rPr>
            </w:pPr>
          </w:p>
          <w:p w14:paraId="519415F0" w14:textId="77777777" w:rsidR="00A45DDA" w:rsidRDefault="00A45DDA" w:rsidP="00136891">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Tas ietver arī pārrobežu darījumu šaurāku saskaņošanu un starptautiskas klātbūtnes izveidi ārvalstīs – divus pakalpojumu tirdzniecības aspektus, kas līdz šim statistikas ziņā traktēti atsevišķi.</w:t>
            </w:r>
          </w:p>
          <w:p w14:paraId="6C14F1D1" w14:textId="77777777" w:rsidR="00DA6164" w:rsidRPr="00DA6164" w:rsidRDefault="00DA6164" w:rsidP="00136891">
            <w:pPr>
              <w:pStyle w:val="BodyText"/>
              <w:ind w:left="113" w:right="113"/>
              <w:jc w:val="both"/>
              <w:rPr>
                <w:rFonts w:ascii="Times New Roman" w:hAnsi="Times New Roman" w:cs="Times New Roman"/>
                <w:noProof/>
                <w:color w:val="000000"/>
                <w:sz w:val="24"/>
                <w:szCs w:val="24"/>
              </w:rPr>
            </w:pPr>
          </w:p>
          <w:p w14:paraId="391A6E5B" w14:textId="77777777" w:rsidR="00A45DDA" w:rsidRDefault="00A45DDA" w:rsidP="00136891">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Lai veicinātu pašreizējās tirdzniecības sarunas un izvērtētu pašreizējos tirdzniecības līgumus, jo īpaši ES brīvā tirgus (brīvas pakalpojumu apmaiņas un personu brīvas pārvietošanās) priekšrocības, nepieciešami atbilstoši statistikas dati, kas organizēti atbilstoši šo sarunu un līgumu struktūrai.</w:t>
            </w:r>
          </w:p>
          <w:p w14:paraId="506FE002" w14:textId="77777777" w:rsidR="00DA6164" w:rsidRPr="00DA6164" w:rsidRDefault="00DA6164" w:rsidP="00136891">
            <w:pPr>
              <w:pStyle w:val="BodyText"/>
              <w:ind w:left="113" w:right="113"/>
              <w:jc w:val="both"/>
              <w:rPr>
                <w:rFonts w:ascii="Times New Roman" w:hAnsi="Times New Roman" w:cs="Times New Roman"/>
                <w:noProof/>
                <w:color w:val="000000"/>
                <w:sz w:val="24"/>
                <w:szCs w:val="24"/>
              </w:rPr>
            </w:pPr>
          </w:p>
          <w:p w14:paraId="46086E8D" w14:textId="77777777" w:rsidR="00A45DDA" w:rsidRDefault="00A45DDA" w:rsidP="00136891">
            <w:pPr>
              <w:pStyle w:val="BodyText"/>
              <w:ind w:left="113" w:right="113"/>
              <w:jc w:val="both"/>
              <w:rPr>
                <w:rFonts w:ascii="Times New Roman" w:hAnsi="Times New Roman" w:cs="Times New Roman"/>
                <w:noProof/>
                <w:color w:val="000000"/>
                <w:sz w:val="24"/>
                <w:szCs w:val="24"/>
              </w:rPr>
            </w:pPr>
            <w:r>
              <w:rPr>
                <w:rFonts w:ascii="Times New Roman" w:hAnsi="Times New Roman"/>
                <w:i/>
                <w:iCs/>
                <w:color w:val="000000"/>
                <w:sz w:val="24"/>
              </w:rPr>
              <w:t>MoS</w:t>
            </w:r>
            <w:r>
              <w:rPr>
                <w:rFonts w:ascii="Times New Roman" w:hAnsi="Times New Roman"/>
                <w:color w:val="000000"/>
                <w:sz w:val="24"/>
              </w:rPr>
              <w:t xml:space="preserve"> datu pieejamība var veicināt stabilas, uz faktiem balstītas pašreizējās un turpmākās ES tirdzniecības sarunas.</w:t>
            </w:r>
          </w:p>
          <w:p w14:paraId="7A3BAA6E" w14:textId="77777777" w:rsidR="00DA6164" w:rsidRPr="00DA6164" w:rsidRDefault="00DA6164" w:rsidP="00136891">
            <w:pPr>
              <w:pStyle w:val="BodyText"/>
              <w:ind w:left="113" w:right="113"/>
              <w:jc w:val="both"/>
              <w:rPr>
                <w:rFonts w:ascii="Times New Roman" w:hAnsi="Times New Roman" w:cs="Times New Roman"/>
                <w:noProof/>
                <w:color w:val="000000"/>
                <w:sz w:val="24"/>
                <w:szCs w:val="24"/>
              </w:rPr>
            </w:pPr>
          </w:p>
          <w:p w14:paraId="790E5081" w14:textId="4A82360A" w:rsidR="00A45DDA" w:rsidRPr="00DA6164" w:rsidRDefault="00A45DDA" w:rsidP="00136891">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Tomēr lielāks informācijas apjoms respondentiem nedrīkst radīt ievērojami lielāku informācijas sniegšanas slogu. Tādēļ pakāpeniska ieviešana, balstoties uz jēgpilniem novērtējumiem, atvieglos jaunas oficiālās statistikas apkopošanas procesu un nodrošinās līdzsvaru starp ieguvumiem un veicamo darbu.</w:t>
            </w:r>
          </w:p>
        </w:tc>
      </w:tr>
    </w:tbl>
    <w:p w14:paraId="7F932966" w14:textId="77777777" w:rsidR="00A45DDA" w:rsidRPr="00D82D6C" w:rsidRDefault="00A45DDA" w:rsidP="00D82D6C">
      <w:pPr>
        <w:jc w:val="both"/>
        <w:rPr>
          <w:rFonts w:ascii="Times New Roman" w:hAnsi="Times New Roman"/>
          <w:noProof/>
          <w:sz w:val="24"/>
        </w:rPr>
      </w:pPr>
    </w:p>
    <w:p w14:paraId="25954353" w14:textId="77777777" w:rsidR="00416649" w:rsidRDefault="00416649"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CF3C80" w14:paraId="1777D2AC" w14:textId="77777777" w:rsidTr="00570A24">
        <w:tc>
          <w:tcPr>
            <w:tcW w:w="5000" w:type="pct"/>
            <w:shd w:val="clear" w:color="auto" w:fill="FFE1E1"/>
          </w:tcPr>
          <w:p w14:paraId="2E3449DE" w14:textId="77777777" w:rsidR="00CF3C80" w:rsidRPr="00A35C4D" w:rsidRDefault="00CF3C80" w:rsidP="00136891">
            <w:pPr>
              <w:ind w:left="113" w:right="113"/>
              <w:jc w:val="both"/>
              <w:rPr>
                <w:rFonts w:ascii="Times New Roman" w:hAnsi="Times New Roman"/>
                <w:b/>
                <w:bCs/>
                <w:noProof/>
                <w:color w:val="B83B46"/>
                <w:sz w:val="28"/>
                <w:szCs w:val="24"/>
              </w:rPr>
            </w:pPr>
            <w:r>
              <w:rPr>
                <w:rFonts w:ascii="Times New Roman" w:hAnsi="Times New Roman"/>
                <w:b/>
                <w:color w:val="B83B46"/>
                <w:sz w:val="28"/>
              </w:rPr>
              <w:t>1.2. ierāmējums. Pakalpojumu tirdzniecības dati iedalījumā pēc sniegšanas veida</w:t>
            </w:r>
          </w:p>
          <w:p w14:paraId="41439E02" w14:textId="77777777" w:rsidR="00BD4AF6" w:rsidRPr="00D82D6C" w:rsidRDefault="00BD4AF6" w:rsidP="00136891">
            <w:pPr>
              <w:ind w:left="113" w:right="113"/>
              <w:jc w:val="both"/>
              <w:rPr>
                <w:rFonts w:ascii="Times New Roman" w:hAnsi="Times New Roman"/>
                <w:noProof/>
                <w:color w:val="B83B46"/>
                <w:sz w:val="24"/>
              </w:rPr>
            </w:pPr>
          </w:p>
          <w:p w14:paraId="270297A7" w14:textId="77777777" w:rsidR="00CF3C80" w:rsidRDefault="00CF3C80" w:rsidP="00136891">
            <w:pPr>
              <w:ind w:left="113" w:right="113"/>
              <w:jc w:val="both"/>
              <w:rPr>
                <w:rFonts w:ascii="Times New Roman" w:hAnsi="Times New Roman"/>
                <w:i/>
                <w:noProof/>
                <w:sz w:val="24"/>
              </w:rPr>
            </w:pPr>
            <w:r>
              <w:rPr>
                <w:rFonts w:ascii="Times New Roman" w:hAnsi="Times New Roman"/>
                <w:i/>
                <w:sz w:val="24"/>
              </w:rPr>
              <w:t>Pakalpojumu tirdzniecības dati iedalījumā pēc sniegšanas veida uzlabos tirdzniecības sarunu procesu un citas būtiskās tirdzniecības politikas prioritātes</w:t>
            </w:r>
          </w:p>
          <w:p w14:paraId="6D2255AA" w14:textId="77777777" w:rsidR="00BD4AF6" w:rsidRPr="00D82D6C" w:rsidRDefault="00BD4AF6" w:rsidP="00136891">
            <w:pPr>
              <w:ind w:left="113" w:right="113"/>
              <w:jc w:val="both"/>
              <w:rPr>
                <w:rFonts w:ascii="Times New Roman" w:hAnsi="Times New Roman"/>
                <w:i/>
                <w:noProof/>
                <w:sz w:val="24"/>
              </w:rPr>
            </w:pPr>
          </w:p>
          <w:p w14:paraId="29809884" w14:textId="77777777" w:rsidR="00CF3C80" w:rsidRDefault="00CF3C80" w:rsidP="00136891">
            <w:pPr>
              <w:ind w:left="113" w:right="113"/>
              <w:jc w:val="both"/>
              <w:rPr>
                <w:rFonts w:ascii="Times New Roman" w:hAnsi="Times New Roman"/>
                <w:noProof/>
                <w:sz w:val="24"/>
              </w:rPr>
            </w:pPr>
            <w:r>
              <w:rPr>
                <w:rFonts w:ascii="Times New Roman" w:hAnsi="Times New Roman"/>
                <w:sz w:val="24"/>
              </w:rPr>
              <w:t>Ja netiek veikts atbilstošs un detalizēts ekonomiskais novērtējums, sarunas par pakalpojumiem var ieilgt un sniegt mazāku labumu nekā tad, ja izmanto stabilu datu kopu un detalizēti izstrādātus analītiskos rīkus ar integrētiem sniegšanas veidus raksturojošiem parametriem. Tirdzniecības sarunu ieilgšana vai to nepietiekami optimāls rezultāts rada lielu risku. (..)</w:t>
            </w:r>
          </w:p>
          <w:p w14:paraId="4897E1A2" w14:textId="77777777" w:rsidR="00503C30" w:rsidRPr="00D82D6C" w:rsidRDefault="00503C30" w:rsidP="00136891">
            <w:pPr>
              <w:ind w:left="113" w:right="113"/>
              <w:jc w:val="both"/>
              <w:rPr>
                <w:rFonts w:ascii="Times New Roman" w:hAnsi="Times New Roman"/>
                <w:noProof/>
                <w:sz w:val="24"/>
              </w:rPr>
            </w:pPr>
          </w:p>
          <w:p w14:paraId="4567D84B" w14:textId="77777777" w:rsidR="00CF3C80" w:rsidRDefault="00CF3C80" w:rsidP="00136891">
            <w:pPr>
              <w:ind w:left="113" w:right="113"/>
              <w:jc w:val="both"/>
              <w:rPr>
                <w:rFonts w:ascii="Times New Roman" w:hAnsi="Times New Roman"/>
                <w:noProof/>
                <w:sz w:val="24"/>
              </w:rPr>
            </w:pPr>
            <w:r>
              <w:rPr>
                <w:rFonts w:ascii="Times New Roman" w:hAnsi="Times New Roman"/>
                <w:sz w:val="24"/>
              </w:rPr>
              <w:t>Ņemot vērā pakalpojumu pieaugošo nozīmi daudzās attīstības valstīs, ir ļoti svarīgi ārpus ES nodrošināt optimālu tirdzniecības sarunu rezultātu globālā mērogā, pievēršot galveno uzmanību svarīgākajām sektoru un pakalpojumu sniegšanas veidu kombinācijām, kas sniedz lielāku ekonomisku labumu visām sarunās iesaistītajām pusēm.</w:t>
            </w:r>
          </w:p>
          <w:p w14:paraId="79F17EC5" w14:textId="77777777" w:rsidR="00503C30" w:rsidRPr="00D82D6C" w:rsidRDefault="00503C30" w:rsidP="00136891">
            <w:pPr>
              <w:ind w:left="113" w:right="113"/>
              <w:jc w:val="both"/>
              <w:rPr>
                <w:rFonts w:ascii="Times New Roman" w:hAnsi="Times New Roman"/>
                <w:noProof/>
                <w:sz w:val="24"/>
              </w:rPr>
            </w:pPr>
          </w:p>
          <w:p w14:paraId="3BE19501" w14:textId="77777777" w:rsidR="00CF3C80" w:rsidRDefault="00CF3C80" w:rsidP="00136891">
            <w:pPr>
              <w:ind w:left="113" w:right="113"/>
              <w:jc w:val="both"/>
              <w:rPr>
                <w:rFonts w:ascii="Times New Roman" w:hAnsi="Times New Roman"/>
                <w:noProof/>
                <w:sz w:val="24"/>
              </w:rPr>
            </w:pPr>
            <w:r>
              <w:rPr>
                <w:rFonts w:ascii="Times New Roman" w:hAnsi="Times New Roman"/>
                <w:sz w:val="24"/>
              </w:rPr>
              <w:t>Globāla mēroga datu kopa par divpusējas pakalpojumu tirdzniecības plūsmām iedalījumā pēc sniegšanas veida, ko iespējams salīdzināt ar pieejamo informāciju par tirdzniecības ierobežojumiem, kuri jau ir klasificēti pēc sniegšanas veida, piemēram, ar Ekonomiskās sadarbības un attīstības organizācijas (turpmāk tekstā – “</w:t>
            </w:r>
            <w:r>
              <w:rPr>
                <w:rFonts w:ascii="Times New Roman" w:hAnsi="Times New Roman"/>
                <w:i/>
                <w:iCs/>
                <w:sz w:val="24"/>
              </w:rPr>
              <w:t>OECD</w:t>
            </w:r>
            <w:r>
              <w:rPr>
                <w:rFonts w:ascii="Times New Roman" w:hAnsi="Times New Roman"/>
                <w:sz w:val="24"/>
              </w:rPr>
              <w:t>”), Pasaules Bankas vai Pasaules Tirdzniecības organizācijas (PTO) apkopoto informāciju, analītiķiem un sarunu dalībniekiem būs neatsverams līdzeklis šā mērķa sasniegšanai.</w:t>
            </w:r>
          </w:p>
          <w:p w14:paraId="54EB2BA7" w14:textId="77777777" w:rsidR="00503C30" w:rsidRPr="00D82D6C" w:rsidRDefault="00503C30" w:rsidP="00136891">
            <w:pPr>
              <w:ind w:left="113" w:right="113"/>
              <w:jc w:val="both"/>
              <w:rPr>
                <w:rFonts w:ascii="Times New Roman" w:hAnsi="Times New Roman"/>
                <w:noProof/>
                <w:sz w:val="24"/>
              </w:rPr>
            </w:pPr>
          </w:p>
          <w:p w14:paraId="581E2672" w14:textId="77777777" w:rsidR="00CF3C80" w:rsidRDefault="00CF3C80" w:rsidP="00136891">
            <w:pPr>
              <w:ind w:left="113" w:right="113"/>
              <w:jc w:val="both"/>
              <w:rPr>
                <w:rFonts w:ascii="Times New Roman" w:hAnsi="Times New Roman"/>
                <w:noProof/>
                <w:sz w:val="24"/>
              </w:rPr>
            </w:pPr>
            <w:r>
              <w:rPr>
                <w:rFonts w:ascii="Times New Roman" w:hAnsi="Times New Roman"/>
                <w:sz w:val="24"/>
              </w:rPr>
              <w:t xml:space="preserve">Pakalpojumu tirdzniecības datu kopa iedalījumā pēc sniegšanas veida uzlabos ne tikai tirdzniecības sarunu procesu, bet arī citas svarīgas tirdzniecības politikas prioritātes, piemēram, noslēgto tirdzniecības līgumu uzraudzību un izpildi, </w:t>
            </w:r>
            <w:r>
              <w:rPr>
                <w:rFonts w:ascii="Times New Roman" w:hAnsi="Times New Roman"/>
                <w:i/>
                <w:iCs/>
                <w:sz w:val="24"/>
              </w:rPr>
              <w:t>ex post</w:t>
            </w:r>
            <w:r>
              <w:rPr>
                <w:rFonts w:ascii="Times New Roman" w:hAnsi="Times New Roman"/>
                <w:sz w:val="24"/>
              </w:rPr>
              <w:t xml:space="preserve"> vērtējumus u. c. Pašlaik, kad daudzi skeptiķi apšauba tirdzniecības liberalizācijas sniegtos ieguvumus, ir ļoti svarīgi sniegt nepārprotamus pierādījumus tam, ka tirdzniecības līgumi darbojas efektīvi attiecībā uz preču tirdzniecības veicināšanu tarifu atcelšanas dēļ un ka tie ir izdevīgi pakalpojumu uzņēmumiem un to klientiem.</w:t>
            </w:r>
          </w:p>
          <w:p w14:paraId="7A07730E" w14:textId="77777777" w:rsidR="00503C30" w:rsidRPr="00D82D6C" w:rsidRDefault="00503C30" w:rsidP="00136891">
            <w:pPr>
              <w:ind w:left="113" w:right="113"/>
              <w:jc w:val="both"/>
              <w:rPr>
                <w:rFonts w:ascii="Times New Roman" w:hAnsi="Times New Roman"/>
                <w:noProof/>
                <w:sz w:val="24"/>
              </w:rPr>
            </w:pPr>
          </w:p>
          <w:p w14:paraId="1C7F548C" w14:textId="77777777" w:rsidR="00CF3C80" w:rsidRDefault="00CF3C80" w:rsidP="00136891">
            <w:pPr>
              <w:ind w:left="113" w:right="113"/>
              <w:jc w:val="both"/>
              <w:rPr>
                <w:rFonts w:ascii="Times New Roman" w:hAnsi="Times New Roman"/>
                <w:sz w:val="24"/>
              </w:rPr>
            </w:pPr>
            <w:r>
              <w:rPr>
                <w:rFonts w:ascii="Times New Roman" w:hAnsi="Times New Roman"/>
                <w:i/>
                <w:sz w:val="24"/>
              </w:rPr>
              <w:t xml:space="preserve">Avots: </w:t>
            </w:r>
            <w:r>
              <w:rPr>
                <w:rFonts w:ascii="Times New Roman" w:hAnsi="Times New Roman"/>
                <w:i/>
                <w:iCs/>
                <w:sz w:val="24"/>
              </w:rPr>
              <w:t>The Chief Economist Note of DG TRADE</w:t>
            </w:r>
            <w:r>
              <w:rPr>
                <w:rFonts w:ascii="Times New Roman" w:hAnsi="Times New Roman"/>
                <w:sz w:val="24"/>
              </w:rPr>
              <w:t> – 3. izdevums / 2016. gada 3. novembris</w:t>
            </w:r>
          </w:p>
          <w:p w14:paraId="50BDABE2" w14:textId="5A3B511E" w:rsidR="00136891" w:rsidRDefault="00136891" w:rsidP="00136891">
            <w:pPr>
              <w:ind w:left="113" w:right="113"/>
              <w:jc w:val="both"/>
              <w:rPr>
                <w:rFonts w:ascii="Times New Roman" w:hAnsi="Times New Roman"/>
                <w:noProof/>
                <w:sz w:val="24"/>
              </w:rPr>
            </w:pPr>
          </w:p>
        </w:tc>
      </w:tr>
    </w:tbl>
    <w:p w14:paraId="2EEF1A94" w14:textId="4200E950" w:rsidR="003B26AB" w:rsidRDefault="003B26AB" w:rsidP="00D82D6C">
      <w:pPr>
        <w:jc w:val="both"/>
        <w:rPr>
          <w:rFonts w:ascii="Times New Roman" w:hAnsi="Times New Roman"/>
          <w:noProof/>
          <w:sz w:val="24"/>
        </w:rPr>
      </w:pPr>
    </w:p>
    <w:p w14:paraId="38036BB8" w14:textId="270030B9" w:rsidR="003B26AB" w:rsidRDefault="003B26AB">
      <w:pPr>
        <w:rPr>
          <w:rFonts w:ascii="Times New Roman" w:hAnsi="Times New Roman"/>
          <w:noProof/>
          <w:sz w:val="24"/>
        </w:rPr>
      </w:pPr>
    </w:p>
    <w:p w14:paraId="36D87D14" w14:textId="6D46EFFA" w:rsidR="00416649" w:rsidRPr="003B26AB" w:rsidRDefault="003B26AB" w:rsidP="003B26AB">
      <w:pPr>
        <w:ind w:left="284" w:hanging="284"/>
        <w:jc w:val="both"/>
        <w:rPr>
          <w:rFonts w:ascii="Times New Roman" w:hAnsi="Times New Roman"/>
          <w:b/>
          <w:bCs/>
          <w:noProof/>
          <w:color w:val="B83B46"/>
          <w:sz w:val="28"/>
          <w:szCs w:val="24"/>
        </w:rPr>
      </w:pPr>
      <w:bookmarkStart w:id="4" w:name="1.2._Statistics_on_trade_in_services_by_"/>
      <w:bookmarkEnd w:id="4"/>
      <w:r>
        <w:rPr>
          <w:rFonts w:ascii="Times New Roman" w:hAnsi="Times New Roman"/>
          <w:b/>
          <w:color w:val="B83B46"/>
          <w:sz w:val="28"/>
        </w:rPr>
        <w:t>1.2. Pakalpojumu tirdzniecības statistika iedalījumā pēc sniegšanas veida valsts, starptautiskā un pārnacionālā kontekstā</w:t>
      </w:r>
    </w:p>
    <w:p w14:paraId="5F1FB704" w14:textId="77777777" w:rsidR="003B26AB" w:rsidRPr="00D82D6C" w:rsidRDefault="003B26AB" w:rsidP="00D82D6C">
      <w:pPr>
        <w:jc w:val="both"/>
        <w:rPr>
          <w:rFonts w:ascii="Times New Roman" w:hAnsi="Times New Roman"/>
          <w:noProof/>
          <w:color w:val="B83B46"/>
          <w:sz w:val="24"/>
        </w:rPr>
      </w:pPr>
    </w:p>
    <w:p w14:paraId="2A4329D4" w14:textId="77777777" w:rsidR="00416649" w:rsidRDefault="00416649" w:rsidP="00D82D6C">
      <w:pPr>
        <w:jc w:val="both"/>
        <w:rPr>
          <w:rFonts w:ascii="Times New Roman" w:hAnsi="Times New Roman"/>
          <w:noProof/>
          <w:sz w:val="24"/>
        </w:rPr>
      </w:pPr>
      <w:r>
        <w:rPr>
          <w:rFonts w:ascii="Times New Roman" w:hAnsi="Times New Roman"/>
          <w:sz w:val="24"/>
        </w:rPr>
        <w:t>Starptautiskās un pārnacionālās organizācijas izmanto detalizētu pakalpojumu tirdzniecības statistiku, lai uzraudzītu un analizētu tirdzniecības tendences, taču tās arī atbalsta šīs statistikas izveidi valsts līmenī. Lai gan katras valsts tiesiskie regulējumi paredz šādas statistikas vākšanas, apmaiņas, apstrādes, apkopošanas un izplatīšanas ierobežojumus, starptautisko un pārnacionālo organizāciju uzdevums ir vadīt statistikas izveidi atbilstoši starptautiskajām vadlīnijām, lai garantētu tās salīdzināmību, konsekvenci, precizitāti un savlaicīgumu.</w:t>
      </w:r>
    </w:p>
    <w:p w14:paraId="254210A2" w14:textId="77777777" w:rsidR="003B26AB" w:rsidRPr="00D82D6C" w:rsidRDefault="003B26AB" w:rsidP="00D82D6C">
      <w:pPr>
        <w:jc w:val="both"/>
        <w:rPr>
          <w:rFonts w:ascii="Times New Roman" w:hAnsi="Times New Roman"/>
          <w:noProof/>
          <w:sz w:val="24"/>
        </w:rPr>
      </w:pPr>
    </w:p>
    <w:p w14:paraId="6DA88161" w14:textId="77777777" w:rsidR="00416649" w:rsidRDefault="00416649" w:rsidP="00D82D6C">
      <w:pPr>
        <w:jc w:val="both"/>
        <w:rPr>
          <w:rFonts w:ascii="Times New Roman" w:hAnsi="Times New Roman"/>
          <w:noProof/>
          <w:sz w:val="24"/>
        </w:rPr>
      </w:pPr>
      <w:r>
        <w:rPr>
          <w:rFonts w:ascii="Times New Roman" w:hAnsi="Times New Roman"/>
          <w:sz w:val="24"/>
        </w:rPr>
        <w:t>Veidojot statistiku iedalījumā pēc pakalpojumu sniegšanas veida, abi statistikas regulējumi (</w:t>
      </w:r>
      <w:r>
        <w:rPr>
          <w:rFonts w:ascii="Times New Roman" w:hAnsi="Times New Roman"/>
          <w:i/>
          <w:iCs/>
          <w:sz w:val="24"/>
        </w:rPr>
        <w:t>BOP</w:t>
      </w:r>
      <w:r>
        <w:rPr>
          <w:rFonts w:ascii="Times New Roman" w:hAnsi="Times New Roman"/>
          <w:sz w:val="24"/>
        </w:rPr>
        <w:t xml:space="preserve"> un </w:t>
      </w:r>
      <w:r>
        <w:rPr>
          <w:rFonts w:ascii="Times New Roman" w:hAnsi="Times New Roman"/>
          <w:i/>
          <w:iCs/>
          <w:sz w:val="24"/>
        </w:rPr>
        <w:t>FATS</w:t>
      </w:r>
      <w:r>
        <w:rPr>
          <w:rFonts w:ascii="Times New Roman" w:hAnsi="Times New Roman"/>
          <w:sz w:val="24"/>
        </w:rPr>
        <w:t>) ir jāapvieno. Tādēļ institucionālas vienošanās starp attiecīgajiem datu apkopošanas subjektiem (ja iesaistītas vairākas iestādes) kopīgi jāīsteno efektīvi jau no šādas datu kopas izveides sākuma. Pēc tam šīs datu apkopotāju zināšanas jāapvieno ar lietotāju analītiskajām zināšanām, lai efektīvi izvērtētu konkrētās valsts situāciju (MSITS 2010 Apkopotāju rokasgrāmata, 3.10. punkts).</w:t>
      </w:r>
    </w:p>
    <w:p w14:paraId="6F29DDF5" w14:textId="77777777" w:rsidR="003B26AB" w:rsidRPr="00D82D6C" w:rsidRDefault="003B26AB" w:rsidP="00D82D6C">
      <w:pPr>
        <w:jc w:val="both"/>
        <w:rPr>
          <w:rFonts w:ascii="Times New Roman" w:hAnsi="Times New Roman"/>
          <w:noProof/>
          <w:sz w:val="24"/>
        </w:rPr>
      </w:pPr>
    </w:p>
    <w:p w14:paraId="74785E7F" w14:textId="198EA750" w:rsidR="00416649" w:rsidRDefault="00416649" w:rsidP="00607D6B">
      <w:pPr>
        <w:keepNext/>
        <w:keepLines/>
        <w:widowControl/>
        <w:jc w:val="both"/>
        <w:rPr>
          <w:rFonts w:ascii="Times New Roman" w:hAnsi="Times New Roman"/>
          <w:noProof/>
          <w:sz w:val="24"/>
        </w:rPr>
      </w:pPr>
      <w:r>
        <w:rPr>
          <w:rFonts w:ascii="Times New Roman" w:hAnsi="Times New Roman"/>
          <w:sz w:val="24"/>
        </w:rPr>
        <w:lastRenderedPageBreak/>
        <w:t>Par atskaites punktu jāizmanto ANO Statistikas komisijas ierosinātie datu kvalitātes novērtēšanas regulējumi un SVF datu kvalitātes novērtēšanas regulējums</w:t>
      </w:r>
      <w:r w:rsidR="003B26AB">
        <w:rPr>
          <w:rStyle w:val="FootnoteReference"/>
          <w:rFonts w:ascii="Times New Roman" w:hAnsi="Times New Roman"/>
          <w:noProof/>
          <w:sz w:val="24"/>
        </w:rPr>
        <w:footnoteReference w:id="5"/>
      </w:r>
      <w:r>
        <w:rPr>
          <w:rFonts w:ascii="Times New Roman" w:hAnsi="Times New Roman"/>
          <w:sz w:val="24"/>
        </w:rPr>
        <w:t>. Kvalitātes novērtēšanas regulējums</w:t>
      </w:r>
      <w:r w:rsidR="00B75857">
        <w:rPr>
          <w:rStyle w:val="FootnoteReference"/>
          <w:rFonts w:ascii="Times New Roman" w:hAnsi="Times New Roman"/>
          <w:noProof/>
          <w:sz w:val="24"/>
        </w:rPr>
        <w:footnoteReference w:id="6"/>
      </w:r>
      <w:r>
        <w:rPr>
          <w:rFonts w:ascii="Times New Roman" w:hAnsi="Times New Roman"/>
          <w:sz w:val="24"/>
        </w:rPr>
        <w:t xml:space="preserve"> sniedz norādījumus par to, kā īstenot Eiropas Statistikas prakses kodeksu</w:t>
      </w:r>
      <w:r w:rsidR="00B75857">
        <w:rPr>
          <w:rStyle w:val="FootnoteReference"/>
          <w:rFonts w:ascii="Times New Roman" w:hAnsi="Times New Roman"/>
          <w:noProof/>
          <w:sz w:val="24"/>
        </w:rPr>
        <w:footnoteReference w:id="7"/>
      </w:r>
      <w:r>
        <w:rPr>
          <w:rFonts w:ascii="Times New Roman" w:hAnsi="Times New Roman"/>
          <w:sz w:val="24"/>
        </w:rPr>
        <w:t>, kurā noteikti standarti statistikas izstrādei, izveidei un izplatīšanai ES dalībvalstīs.</w:t>
      </w:r>
    </w:p>
    <w:p w14:paraId="6C05F4A9" w14:textId="77777777" w:rsidR="003B26AB" w:rsidRPr="00D82D6C" w:rsidRDefault="003B26AB" w:rsidP="00607D6B">
      <w:pPr>
        <w:keepNext/>
        <w:keepLines/>
        <w:jc w:val="both"/>
        <w:rPr>
          <w:rFonts w:ascii="Times New Roman" w:hAnsi="Times New Roman"/>
          <w:noProof/>
          <w:sz w:val="24"/>
        </w:rPr>
      </w:pPr>
    </w:p>
    <w:p w14:paraId="48CE1C82" w14:textId="78881B3D" w:rsidR="00416649" w:rsidRDefault="00416649" w:rsidP="00607D6B">
      <w:pPr>
        <w:keepNext/>
        <w:keepLines/>
        <w:jc w:val="both"/>
        <w:rPr>
          <w:rFonts w:ascii="Times New Roman" w:hAnsi="Times New Roman"/>
          <w:noProof/>
          <w:sz w:val="24"/>
        </w:rPr>
      </w:pPr>
      <w:r>
        <w:rPr>
          <w:rFonts w:ascii="Times New Roman" w:hAnsi="Times New Roman"/>
          <w:sz w:val="24"/>
        </w:rPr>
        <w:t xml:space="preserve">Pēdējos gados vairākas statistikas iestādes ir sākušas veikt eksperimentālus novērtējumus par pakalpojumu tirdzniecību iedalījumā pēc sniegšanas veida, sākotnēji izmantojot MSITS 2010 noteikto vienkāršoto metodi un bieži vien pilnveidojot veicamos pasākumus (piemēram, novērtējumu veikšanai izmantojot apsekojumus un papildu datu avotus). Savukārt </w:t>
      </w:r>
      <w:r>
        <w:rPr>
          <w:rFonts w:ascii="Times New Roman" w:hAnsi="Times New Roman"/>
          <w:i/>
          <w:iCs/>
          <w:sz w:val="24"/>
        </w:rPr>
        <w:t>Eurostat</w:t>
      </w:r>
      <w:r>
        <w:rPr>
          <w:rFonts w:ascii="Times New Roman" w:hAnsi="Times New Roman"/>
          <w:sz w:val="24"/>
        </w:rPr>
        <w:t xml:space="preserve"> ir izstrādājusi “izmēģinājuma modeļa” metodiku, lai iegūtu informāciju par pakalpojumu tirdzniecību iedalījumā pēc sniegšanas veida, izmantojot pieejamos avotus un vairākus pieņēmumus. Lai atbalstītu darbu šajā jomā, 2017. gadā izveidoja </w:t>
      </w:r>
      <w:r>
        <w:rPr>
          <w:rFonts w:ascii="Times New Roman" w:hAnsi="Times New Roman"/>
          <w:i/>
          <w:iCs/>
          <w:sz w:val="24"/>
        </w:rPr>
        <w:t>Eurostat</w:t>
      </w:r>
      <w:r>
        <w:rPr>
          <w:rFonts w:ascii="Times New Roman" w:hAnsi="Times New Roman"/>
          <w:sz w:val="24"/>
        </w:rPr>
        <w:t xml:space="preserve"> Pakalpojumu sniegšanas veidu izpētes darba grupu. Šajā darba grupā darbojas vairākas starptautiskas organizācijas (</w:t>
      </w:r>
      <w:r>
        <w:rPr>
          <w:rFonts w:ascii="Times New Roman" w:hAnsi="Times New Roman"/>
          <w:i/>
          <w:iCs/>
          <w:sz w:val="24"/>
        </w:rPr>
        <w:t>Eurostat</w:t>
      </w:r>
      <w:r>
        <w:rPr>
          <w:rFonts w:ascii="Times New Roman" w:hAnsi="Times New Roman"/>
          <w:sz w:val="24"/>
        </w:rPr>
        <w:t xml:space="preserve">, PTO, </w:t>
      </w:r>
      <w:r>
        <w:rPr>
          <w:rFonts w:ascii="Times New Roman" w:hAnsi="Times New Roman"/>
          <w:i/>
          <w:iCs/>
          <w:sz w:val="24"/>
        </w:rPr>
        <w:t>OECD</w:t>
      </w:r>
      <w:r>
        <w:rPr>
          <w:rFonts w:ascii="Times New Roman" w:hAnsi="Times New Roman"/>
          <w:sz w:val="24"/>
        </w:rPr>
        <w:t xml:space="preserve">, </w:t>
      </w:r>
      <w:r>
        <w:rPr>
          <w:rFonts w:ascii="Times New Roman" w:hAnsi="Times New Roman"/>
          <w:i/>
          <w:iCs/>
          <w:sz w:val="24"/>
        </w:rPr>
        <w:t>UNSD</w:t>
      </w:r>
      <w:r>
        <w:rPr>
          <w:rFonts w:ascii="Times New Roman" w:hAnsi="Times New Roman"/>
          <w:sz w:val="24"/>
        </w:rPr>
        <w:t>) un valstis. Dažas valstis jau ir izstrādājušas metodes, lai novērtētu pakalpojumu starptautisko sniegšanu iedalījumā pēc sniegšanas veida (Spānija, Norvēģija, ASV, Apvienotā Karaliste, Ungārija, Polija, Itālija, Nīderlande u. c.). Tomēr ne visi šie rezultāti ir publiski izplatīti. 2019. gadā PTO ar Eiropas Komisijas atbalstu publicēja pirmo eksperimentālo datu kopu globālā mērogā (</w:t>
      </w:r>
      <w:r>
        <w:rPr>
          <w:rFonts w:ascii="Times New Roman" w:hAnsi="Times New Roman"/>
          <w:i/>
          <w:iCs/>
          <w:sz w:val="24"/>
        </w:rPr>
        <w:t>TiSMoS</w:t>
      </w:r>
      <w:r>
        <w:rPr>
          <w:rFonts w:ascii="Times New Roman" w:hAnsi="Times New Roman"/>
          <w:sz w:val="24"/>
        </w:rPr>
        <w:t>).</w:t>
      </w:r>
      <w:r w:rsidR="00124561">
        <w:rPr>
          <w:rStyle w:val="FootnoteReference"/>
          <w:rFonts w:ascii="Times New Roman" w:hAnsi="Times New Roman"/>
          <w:noProof/>
          <w:sz w:val="24"/>
        </w:rPr>
        <w:footnoteReference w:id="8"/>
      </w:r>
      <w:r>
        <w:rPr>
          <w:rFonts w:ascii="Times New Roman" w:hAnsi="Times New Roman"/>
          <w:sz w:val="24"/>
        </w:rPr>
        <w:t xml:space="preserve"> Tā sniedz vispārēju priekšstatu par pakalpojumu starptautisko tirdzniecību iedalījumā pēc sniegšanas veida, kā tas noteikts </w:t>
      </w:r>
      <w:r>
        <w:rPr>
          <w:rFonts w:ascii="Times New Roman" w:hAnsi="Times New Roman"/>
          <w:i/>
          <w:iCs/>
          <w:sz w:val="24"/>
        </w:rPr>
        <w:t>GATS</w:t>
      </w:r>
      <w:r>
        <w:rPr>
          <w:rFonts w:ascii="Times New Roman" w:hAnsi="Times New Roman"/>
          <w:sz w:val="24"/>
        </w:rPr>
        <w:t>.</w:t>
      </w:r>
    </w:p>
    <w:p w14:paraId="66DCC0D0" w14:textId="77777777" w:rsidR="003B26AB" w:rsidRPr="00D82D6C" w:rsidRDefault="003B26AB" w:rsidP="00D82D6C">
      <w:pPr>
        <w:jc w:val="both"/>
        <w:rPr>
          <w:rFonts w:ascii="Times New Roman" w:hAnsi="Times New Roman"/>
          <w:noProof/>
          <w:sz w:val="24"/>
        </w:rPr>
      </w:pPr>
    </w:p>
    <w:p w14:paraId="26287022" w14:textId="77777777" w:rsidR="00416649" w:rsidRPr="00D82D6C" w:rsidRDefault="00416649" w:rsidP="00D82D6C">
      <w:pPr>
        <w:jc w:val="both"/>
        <w:rPr>
          <w:rFonts w:ascii="Times New Roman" w:hAnsi="Times New Roman"/>
          <w:noProof/>
          <w:sz w:val="24"/>
        </w:rPr>
      </w:pPr>
      <w:r>
        <w:rPr>
          <w:rFonts w:ascii="Times New Roman" w:hAnsi="Times New Roman"/>
          <w:sz w:val="24"/>
        </w:rPr>
        <w:t>Šī rokasgrāmata ir balstīta uz šo veikto darbu un izmantojama kā atskaites punkts statistikas apkopošanā.</w:t>
      </w:r>
    </w:p>
    <w:p w14:paraId="6614863E" w14:textId="77777777" w:rsidR="00124561" w:rsidRPr="00D82D6C" w:rsidRDefault="00124561" w:rsidP="00D82D6C">
      <w:pPr>
        <w:jc w:val="both"/>
        <w:rPr>
          <w:rFonts w:ascii="Times New Roman" w:hAnsi="Times New Roman"/>
          <w:noProof/>
          <w:sz w:val="24"/>
        </w:rPr>
      </w:pPr>
    </w:p>
    <w:p w14:paraId="45CB91A6" w14:textId="77777777" w:rsidR="00416649" w:rsidRPr="00D82D6C" w:rsidRDefault="00416649" w:rsidP="00D82D6C">
      <w:pPr>
        <w:jc w:val="both"/>
        <w:rPr>
          <w:rFonts w:ascii="Times New Roman" w:hAnsi="Times New Roman"/>
          <w:b/>
          <w:noProof/>
          <w:color w:val="B83B46"/>
          <w:sz w:val="24"/>
        </w:rPr>
      </w:pPr>
      <w:r>
        <w:rPr>
          <w:rFonts w:ascii="Times New Roman" w:hAnsi="Times New Roman"/>
          <w:b/>
          <w:color w:val="B83B46"/>
          <w:sz w:val="24"/>
        </w:rPr>
        <w:t xml:space="preserve">1.1. tabula. Izvēlētās </w:t>
      </w:r>
      <w:r>
        <w:rPr>
          <w:rFonts w:ascii="Times New Roman" w:hAnsi="Times New Roman"/>
          <w:b/>
          <w:i/>
          <w:iCs/>
          <w:color w:val="B83B46"/>
          <w:sz w:val="24"/>
        </w:rPr>
        <w:t>MoS</w:t>
      </w:r>
      <w:r>
        <w:rPr>
          <w:rFonts w:ascii="Times New Roman" w:hAnsi="Times New Roman"/>
          <w:b/>
          <w:color w:val="B83B46"/>
          <w:sz w:val="24"/>
        </w:rPr>
        <w:t xml:space="preserve"> publikācijas, kuras sniegušas starptautiskās un valsts iestādes</w:t>
      </w:r>
    </w:p>
    <w:p w14:paraId="2D9F723C" w14:textId="77777777" w:rsidR="00416649" w:rsidRPr="00D82D6C" w:rsidRDefault="00416649" w:rsidP="00D82D6C">
      <w:pPr>
        <w:jc w:val="both"/>
        <w:rPr>
          <w:rFonts w:ascii="Times New Roman" w:hAnsi="Times New Roman"/>
          <w:b/>
          <w:noProof/>
          <w:sz w:val="24"/>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top w:w="28" w:type="dxa"/>
          <w:left w:w="28" w:type="dxa"/>
          <w:bottom w:w="28" w:type="dxa"/>
          <w:right w:w="28" w:type="dxa"/>
        </w:tblCellMar>
        <w:tblLook w:val="01E0" w:firstRow="1" w:lastRow="1" w:firstColumn="1" w:lastColumn="1" w:noHBand="0" w:noVBand="0"/>
      </w:tblPr>
      <w:tblGrid>
        <w:gridCol w:w="2012"/>
        <w:gridCol w:w="2977"/>
        <w:gridCol w:w="4142"/>
      </w:tblGrid>
      <w:tr w:rsidR="00416649" w:rsidRPr="00607D6B" w14:paraId="04F24C6A" w14:textId="77777777" w:rsidTr="007966A7">
        <w:trPr>
          <w:trHeight w:val="496"/>
        </w:trPr>
        <w:tc>
          <w:tcPr>
            <w:tcW w:w="1102" w:type="pct"/>
            <w:tcBorders>
              <w:left w:val="nil"/>
              <w:right w:val="nil"/>
            </w:tcBorders>
            <w:shd w:val="clear" w:color="auto" w:fill="F7D6D7"/>
          </w:tcPr>
          <w:p w14:paraId="457311BE" w14:textId="16A1AD30" w:rsidR="00416649" w:rsidRPr="00607D6B" w:rsidRDefault="00416649" w:rsidP="00290452">
            <w:pPr>
              <w:ind w:left="57" w:right="57"/>
              <w:jc w:val="both"/>
              <w:rPr>
                <w:rFonts w:ascii="Times New Roman" w:hAnsi="Times New Roman"/>
                <w:b/>
                <w:noProof/>
              </w:rPr>
            </w:pPr>
            <w:r w:rsidRPr="00607D6B">
              <w:rPr>
                <w:rFonts w:ascii="Times New Roman" w:hAnsi="Times New Roman"/>
                <w:b/>
              </w:rPr>
              <w:t>Valsts/organizācija</w:t>
            </w:r>
          </w:p>
        </w:tc>
        <w:tc>
          <w:tcPr>
            <w:tcW w:w="1630" w:type="pct"/>
            <w:tcBorders>
              <w:left w:val="nil"/>
              <w:right w:val="nil"/>
            </w:tcBorders>
            <w:shd w:val="clear" w:color="auto" w:fill="F7D6D7"/>
          </w:tcPr>
          <w:p w14:paraId="6A7C8554" w14:textId="77777777" w:rsidR="00416649" w:rsidRPr="00607D6B" w:rsidRDefault="00416649" w:rsidP="00290452">
            <w:pPr>
              <w:ind w:left="57" w:right="57"/>
              <w:jc w:val="both"/>
              <w:rPr>
                <w:rFonts w:ascii="Times New Roman" w:hAnsi="Times New Roman"/>
                <w:b/>
                <w:noProof/>
              </w:rPr>
            </w:pPr>
            <w:r w:rsidRPr="00607D6B">
              <w:rPr>
                <w:rFonts w:ascii="Times New Roman" w:hAnsi="Times New Roman"/>
                <w:b/>
              </w:rPr>
              <w:t>Datu kopa/publikācija</w:t>
            </w:r>
          </w:p>
        </w:tc>
        <w:tc>
          <w:tcPr>
            <w:tcW w:w="2268" w:type="pct"/>
            <w:tcBorders>
              <w:left w:val="nil"/>
              <w:right w:val="nil"/>
            </w:tcBorders>
            <w:shd w:val="clear" w:color="auto" w:fill="F7D6D7"/>
          </w:tcPr>
          <w:p w14:paraId="4613E984" w14:textId="77777777" w:rsidR="00416649" w:rsidRPr="00607D6B" w:rsidRDefault="00416649" w:rsidP="00290452">
            <w:pPr>
              <w:ind w:left="57" w:right="57"/>
              <w:jc w:val="both"/>
              <w:rPr>
                <w:rFonts w:ascii="Times New Roman" w:hAnsi="Times New Roman"/>
                <w:b/>
                <w:noProof/>
              </w:rPr>
            </w:pPr>
            <w:r w:rsidRPr="00607D6B">
              <w:rPr>
                <w:rFonts w:ascii="Times New Roman" w:hAnsi="Times New Roman"/>
                <w:b/>
              </w:rPr>
              <w:t>Saite uz datu kopu/publikāciju</w:t>
            </w:r>
          </w:p>
        </w:tc>
      </w:tr>
      <w:tr w:rsidR="00416649" w:rsidRPr="00607D6B" w14:paraId="6BC04A4A" w14:textId="77777777" w:rsidTr="007966A7">
        <w:trPr>
          <w:trHeight w:val="997"/>
        </w:trPr>
        <w:tc>
          <w:tcPr>
            <w:tcW w:w="1102" w:type="pct"/>
            <w:tcBorders>
              <w:left w:val="nil"/>
              <w:bottom w:val="single" w:sz="4" w:space="0" w:color="8DB3E1"/>
              <w:right w:val="single" w:sz="8" w:space="0" w:color="9CC2E4"/>
            </w:tcBorders>
            <w:shd w:val="clear" w:color="auto" w:fill="DEEAF6"/>
          </w:tcPr>
          <w:p w14:paraId="2D680710" w14:textId="77777777" w:rsidR="00416649" w:rsidRPr="00607D6B" w:rsidRDefault="00416649" w:rsidP="007966A7">
            <w:pPr>
              <w:ind w:left="57" w:right="57"/>
              <w:rPr>
                <w:rFonts w:ascii="Times New Roman" w:hAnsi="Times New Roman"/>
                <w:b/>
                <w:noProof/>
              </w:rPr>
            </w:pPr>
            <w:r w:rsidRPr="00607D6B">
              <w:rPr>
                <w:rFonts w:ascii="Times New Roman" w:hAnsi="Times New Roman"/>
                <w:b/>
              </w:rPr>
              <w:t>Spānija – Valsts Statistikas birojs (</w:t>
            </w:r>
            <w:r w:rsidRPr="00607D6B">
              <w:rPr>
                <w:rFonts w:ascii="Times New Roman" w:hAnsi="Times New Roman"/>
                <w:b/>
                <w:i/>
                <w:iCs/>
              </w:rPr>
              <w:t>INE</w:t>
            </w:r>
            <w:r w:rsidRPr="00607D6B">
              <w:rPr>
                <w:rFonts w:ascii="Times New Roman" w:hAnsi="Times New Roman"/>
                <w:b/>
              </w:rPr>
              <w:t>)</w:t>
            </w:r>
          </w:p>
        </w:tc>
        <w:tc>
          <w:tcPr>
            <w:tcW w:w="1630" w:type="pct"/>
            <w:tcBorders>
              <w:left w:val="single" w:sz="8" w:space="0" w:color="9CC2E4"/>
              <w:bottom w:val="single" w:sz="4" w:space="0" w:color="8DB3E1"/>
              <w:right w:val="single" w:sz="8" w:space="0" w:color="9CC2E4"/>
            </w:tcBorders>
            <w:shd w:val="clear" w:color="auto" w:fill="DEEAF6"/>
          </w:tcPr>
          <w:p w14:paraId="0AE3B4C7" w14:textId="77777777" w:rsidR="00416649" w:rsidRPr="00607D6B" w:rsidRDefault="00416649" w:rsidP="007966A7">
            <w:pPr>
              <w:ind w:left="57" w:right="57"/>
              <w:rPr>
                <w:rFonts w:ascii="Times New Roman" w:hAnsi="Times New Roman"/>
                <w:noProof/>
              </w:rPr>
            </w:pPr>
            <w:r w:rsidRPr="00607D6B">
              <w:rPr>
                <w:rFonts w:ascii="Times New Roman" w:hAnsi="Times New Roman"/>
                <w:i/>
                <w:iCs/>
              </w:rPr>
              <w:t>International Trade in Services Survey. 2014-2019 Series</w:t>
            </w:r>
            <w:r w:rsidRPr="00607D6B">
              <w:rPr>
                <w:rFonts w:ascii="Times New Roman" w:hAnsi="Times New Roman"/>
              </w:rPr>
              <w:t xml:space="preserve"> [Starptautiskās pakalpojumu tirdzniecības apsekojums. 2014.–2019. gada sērija]</w:t>
            </w:r>
          </w:p>
          <w:p w14:paraId="5C9AE01A" w14:textId="77777777" w:rsidR="00416649" w:rsidRPr="00607D6B" w:rsidRDefault="00416649" w:rsidP="007966A7">
            <w:pPr>
              <w:ind w:left="57" w:right="57"/>
              <w:rPr>
                <w:rFonts w:ascii="Times New Roman" w:hAnsi="Times New Roman"/>
                <w:noProof/>
              </w:rPr>
            </w:pPr>
            <w:r w:rsidRPr="00607D6B">
              <w:rPr>
                <w:rFonts w:ascii="Times New Roman" w:hAnsi="Times New Roman"/>
                <w:i/>
                <w:iCs/>
              </w:rPr>
              <w:t>Evaluation of Trade Policy</w:t>
            </w:r>
          </w:p>
          <w:p w14:paraId="3C942CEC" w14:textId="77777777" w:rsidR="00416649" w:rsidRPr="00607D6B" w:rsidRDefault="00416649" w:rsidP="007966A7">
            <w:pPr>
              <w:ind w:left="57" w:right="57"/>
              <w:rPr>
                <w:rFonts w:ascii="Times New Roman" w:hAnsi="Times New Roman"/>
                <w:noProof/>
              </w:rPr>
            </w:pPr>
            <w:r w:rsidRPr="00607D6B">
              <w:rPr>
                <w:rFonts w:ascii="Times New Roman" w:hAnsi="Times New Roman"/>
                <w:i/>
                <w:iCs/>
              </w:rPr>
              <w:t>By mode of service supply</w:t>
            </w:r>
            <w:r w:rsidRPr="00607D6B">
              <w:rPr>
                <w:rFonts w:ascii="Times New Roman" w:hAnsi="Times New Roman"/>
              </w:rPr>
              <w:t xml:space="preserve"> [Tirdzniecības politikas novērtējums iedalījumā pēc sniegšanas veida]</w:t>
            </w:r>
          </w:p>
        </w:tc>
        <w:tc>
          <w:tcPr>
            <w:tcW w:w="2268" w:type="pct"/>
            <w:tcBorders>
              <w:left w:val="single" w:sz="8" w:space="0" w:color="9CC2E4"/>
              <w:bottom w:val="single" w:sz="4" w:space="0" w:color="8DB3E1"/>
              <w:right w:val="nil"/>
            </w:tcBorders>
            <w:shd w:val="clear" w:color="auto" w:fill="DEEAF6"/>
          </w:tcPr>
          <w:p w14:paraId="1B8C2DA8" w14:textId="7B45DABB" w:rsidR="00416649" w:rsidRPr="00607D6B" w:rsidRDefault="00416649" w:rsidP="007966A7">
            <w:pPr>
              <w:ind w:left="57" w:right="57"/>
              <w:rPr>
                <w:rFonts w:ascii="Times New Roman" w:hAnsi="Times New Roman"/>
                <w:noProof/>
              </w:rPr>
            </w:pPr>
            <w:r w:rsidRPr="00607D6B">
              <w:rPr>
                <w:rFonts w:ascii="Times New Roman" w:hAnsi="Times New Roman"/>
              </w:rPr>
              <w:t>https://ine.es/dynt3/inebase/en/index.htm?type= pcaxis&amp;path=/t37/p198/p01/serie&amp;file=pcaxis&amp;d h=0&amp;capsel=0</w:t>
            </w:r>
          </w:p>
        </w:tc>
      </w:tr>
      <w:tr w:rsidR="00416649" w:rsidRPr="00607D6B" w14:paraId="40FBD5E1" w14:textId="77777777" w:rsidTr="007966A7">
        <w:trPr>
          <w:trHeight w:val="774"/>
        </w:trPr>
        <w:tc>
          <w:tcPr>
            <w:tcW w:w="1102" w:type="pct"/>
            <w:tcBorders>
              <w:top w:val="single" w:sz="4" w:space="0" w:color="8DB3E1"/>
              <w:left w:val="nil"/>
              <w:bottom w:val="single" w:sz="4" w:space="0" w:color="8DB3E1"/>
              <w:right w:val="single" w:sz="8" w:space="0" w:color="9CC2E4"/>
            </w:tcBorders>
            <w:shd w:val="clear" w:color="auto" w:fill="DEEAF6"/>
          </w:tcPr>
          <w:p w14:paraId="49D1559A" w14:textId="77777777" w:rsidR="00416649" w:rsidRPr="00607D6B" w:rsidRDefault="00416649" w:rsidP="007966A7">
            <w:pPr>
              <w:ind w:left="57" w:right="57"/>
              <w:rPr>
                <w:rFonts w:ascii="Times New Roman" w:hAnsi="Times New Roman"/>
                <w:b/>
                <w:noProof/>
              </w:rPr>
            </w:pPr>
            <w:r w:rsidRPr="00607D6B">
              <w:rPr>
                <w:rFonts w:ascii="Times New Roman" w:hAnsi="Times New Roman"/>
                <w:b/>
              </w:rPr>
              <w:t>Francija – Centrālā banka</w:t>
            </w:r>
          </w:p>
        </w:tc>
        <w:tc>
          <w:tcPr>
            <w:tcW w:w="1630" w:type="pct"/>
            <w:tcBorders>
              <w:top w:val="single" w:sz="4" w:space="0" w:color="8DB3E1"/>
              <w:left w:val="single" w:sz="8" w:space="0" w:color="9CC2E4"/>
              <w:bottom w:val="single" w:sz="4" w:space="0" w:color="8DB3E1"/>
              <w:right w:val="single" w:sz="8" w:space="0" w:color="9CC2E4"/>
            </w:tcBorders>
            <w:shd w:val="clear" w:color="auto" w:fill="DEEAF6"/>
          </w:tcPr>
          <w:p w14:paraId="7ECDD84C" w14:textId="77777777" w:rsidR="00416649" w:rsidRPr="00607D6B" w:rsidRDefault="00416649" w:rsidP="007966A7">
            <w:pPr>
              <w:ind w:left="57" w:right="57"/>
              <w:rPr>
                <w:rFonts w:ascii="Times New Roman" w:hAnsi="Times New Roman"/>
                <w:noProof/>
              </w:rPr>
            </w:pPr>
            <w:r w:rsidRPr="00607D6B">
              <w:rPr>
                <w:rFonts w:ascii="Times New Roman" w:hAnsi="Times New Roman"/>
              </w:rPr>
              <w:t>Francijas starptautiskā pakalpojumu tirdzniecība iedalījumā pēc sniegšanas veida</w:t>
            </w:r>
          </w:p>
        </w:tc>
        <w:tc>
          <w:tcPr>
            <w:tcW w:w="2268" w:type="pct"/>
            <w:tcBorders>
              <w:top w:val="single" w:sz="4" w:space="0" w:color="8DB3E1"/>
              <w:left w:val="single" w:sz="8" w:space="0" w:color="9CC2E4"/>
              <w:bottom w:val="single" w:sz="4" w:space="0" w:color="8DB3E1"/>
              <w:right w:val="nil"/>
            </w:tcBorders>
            <w:shd w:val="clear" w:color="auto" w:fill="DEEAF6"/>
          </w:tcPr>
          <w:p w14:paraId="39EFD645" w14:textId="1017B680" w:rsidR="00416649" w:rsidRPr="00607D6B" w:rsidRDefault="00416649" w:rsidP="007966A7">
            <w:pPr>
              <w:ind w:left="57" w:right="57"/>
              <w:rPr>
                <w:rFonts w:ascii="Times New Roman" w:hAnsi="Times New Roman"/>
                <w:noProof/>
              </w:rPr>
            </w:pPr>
            <w:r w:rsidRPr="00607D6B">
              <w:rPr>
                <w:rFonts w:ascii="Times New Roman" w:hAnsi="Times New Roman"/>
              </w:rPr>
              <w:t>https://publications.banque- france.fr/sites/default/files/medias/documents/8 18046_qsa49_web.pdf#page=25</w:t>
            </w:r>
          </w:p>
        </w:tc>
      </w:tr>
      <w:tr w:rsidR="00416649" w:rsidRPr="00607D6B" w14:paraId="1FFF2951" w14:textId="77777777" w:rsidTr="007966A7">
        <w:trPr>
          <w:trHeight w:val="774"/>
        </w:trPr>
        <w:tc>
          <w:tcPr>
            <w:tcW w:w="1102" w:type="pct"/>
            <w:tcBorders>
              <w:top w:val="single" w:sz="4" w:space="0" w:color="8DB3E1"/>
              <w:left w:val="nil"/>
              <w:bottom w:val="single" w:sz="4" w:space="0" w:color="8DB3E1"/>
              <w:right w:val="single" w:sz="8" w:space="0" w:color="9CC2E4"/>
            </w:tcBorders>
          </w:tcPr>
          <w:p w14:paraId="423E418C" w14:textId="77777777" w:rsidR="00416649" w:rsidRPr="00607D6B" w:rsidRDefault="00416649" w:rsidP="007966A7">
            <w:pPr>
              <w:ind w:left="57" w:right="57"/>
              <w:rPr>
                <w:rFonts w:ascii="Times New Roman" w:hAnsi="Times New Roman"/>
                <w:b/>
                <w:noProof/>
              </w:rPr>
            </w:pPr>
            <w:r w:rsidRPr="00607D6B">
              <w:rPr>
                <w:rFonts w:ascii="Times New Roman" w:hAnsi="Times New Roman"/>
                <w:b/>
                <w:i/>
                <w:iCs/>
              </w:rPr>
              <w:lastRenderedPageBreak/>
              <w:t>Eurostat</w:t>
            </w:r>
          </w:p>
        </w:tc>
        <w:tc>
          <w:tcPr>
            <w:tcW w:w="1630" w:type="pct"/>
            <w:tcBorders>
              <w:top w:val="single" w:sz="4" w:space="0" w:color="8DB3E1"/>
              <w:left w:val="single" w:sz="8" w:space="0" w:color="9CC2E4"/>
              <w:bottom w:val="single" w:sz="4" w:space="0" w:color="8DB3E1"/>
              <w:right w:val="single" w:sz="8" w:space="0" w:color="9CC2E4"/>
            </w:tcBorders>
          </w:tcPr>
          <w:p w14:paraId="7648B4DB" w14:textId="77777777" w:rsidR="00416649" w:rsidRPr="00607D6B" w:rsidRDefault="00416649" w:rsidP="007966A7">
            <w:pPr>
              <w:ind w:left="57" w:right="57"/>
              <w:rPr>
                <w:rFonts w:ascii="Times New Roman" w:hAnsi="Times New Roman"/>
                <w:noProof/>
              </w:rPr>
            </w:pPr>
            <w:r w:rsidRPr="00607D6B">
              <w:rPr>
                <w:rFonts w:ascii="Times New Roman" w:hAnsi="Times New Roman"/>
              </w:rPr>
              <w:t>Pakalpojumu tirdzniecības statistika iedalījumā pēc sniegšanas veida</w:t>
            </w:r>
          </w:p>
        </w:tc>
        <w:tc>
          <w:tcPr>
            <w:tcW w:w="2268" w:type="pct"/>
            <w:tcBorders>
              <w:top w:val="single" w:sz="4" w:space="0" w:color="8DB3E1"/>
              <w:left w:val="single" w:sz="8" w:space="0" w:color="9CC2E4"/>
              <w:bottom w:val="single" w:sz="4" w:space="0" w:color="8DB3E1"/>
              <w:right w:val="nil"/>
            </w:tcBorders>
          </w:tcPr>
          <w:p w14:paraId="5E4F3708" w14:textId="4497678C" w:rsidR="00416649" w:rsidRPr="00607D6B" w:rsidRDefault="00416649" w:rsidP="007966A7">
            <w:pPr>
              <w:ind w:left="57" w:right="57"/>
              <w:rPr>
                <w:rFonts w:ascii="Times New Roman" w:hAnsi="Times New Roman"/>
                <w:noProof/>
              </w:rPr>
            </w:pPr>
            <w:r w:rsidRPr="00607D6B">
              <w:rPr>
                <w:rFonts w:ascii="Times New Roman" w:hAnsi="Times New Roman"/>
              </w:rPr>
              <w:t>https://ec.europa.eu/eurostat/statistics- explained/index.php/Services_trade_statistics_ by_modes_of_supply</w:t>
            </w:r>
          </w:p>
        </w:tc>
      </w:tr>
      <w:tr w:rsidR="00416649" w:rsidRPr="00607D6B" w14:paraId="3BED7AEA" w14:textId="77777777" w:rsidTr="007966A7">
        <w:trPr>
          <w:trHeight w:val="554"/>
        </w:trPr>
        <w:tc>
          <w:tcPr>
            <w:tcW w:w="1102" w:type="pct"/>
            <w:tcBorders>
              <w:top w:val="single" w:sz="4" w:space="0" w:color="8DB3E1"/>
              <w:left w:val="nil"/>
              <w:bottom w:val="single" w:sz="4" w:space="0" w:color="8DB3E1"/>
              <w:right w:val="single" w:sz="8" w:space="0" w:color="9CC2E4"/>
            </w:tcBorders>
          </w:tcPr>
          <w:p w14:paraId="1AE0C220" w14:textId="77777777" w:rsidR="00416649" w:rsidRPr="00607D6B" w:rsidRDefault="00416649" w:rsidP="007966A7">
            <w:pPr>
              <w:ind w:left="57" w:right="57"/>
              <w:rPr>
                <w:rFonts w:ascii="Times New Roman" w:hAnsi="Times New Roman"/>
                <w:b/>
                <w:noProof/>
              </w:rPr>
            </w:pPr>
            <w:r w:rsidRPr="00607D6B">
              <w:rPr>
                <w:rFonts w:ascii="Times New Roman" w:hAnsi="Times New Roman"/>
                <w:b/>
              </w:rPr>
              <w:t>PTO</w:t>
            </w:r>
          </w:p>
        </w:tc>
        <w:tc>
          <w:tcPr>
            <w:tcW w:w="1630" w:type="pct"/>
            <w:tcBorders>
              <w:top w:val="single" w:sz="4" w:space="0" w:color="8DB3E1"/>
              <w:left w:val="single" w:sz="8" w:space="0" w:color="9CC2E4"/>
              <w:bottom w:val="single" w:sz="4" w:space="0" w:color="8DB3E1"/>
              <w:right w:val="single" w:sz="8" w:space="0" w:color="9CC2E4"/>
            </w:tcBorders>
          </w:tcPr>
          <w:p w14:paraId="3B83F3DB" w14:textId="64293307" w:rsidR="00416649" w:rsidRPr="00607D6B" w:rsidRDefault="00416649" w:rsidP="007966A7">
            <w:pPr>
              <w:ind w:left="57" w:right="57"/>
              <w:rPr>
                <w:rFonts w:ascii="Times New Roman" w:hAnsi="Times New Roman"/>
                <w:noProof/>
              </w:rPr>
            </w:pPr>
            <w:r w:rsidRPr="00607D6B">
              <w:rPr>
                <w:rFonts w:ascii="Times New Roman" w:hAnsi="Times New Roman"/>
                <w:i/>
                <w:iCs/>
              </w:rPr>
              <w:t>TISMOS: An experimental dataset built in modular form with a transparent methodology</w:t>
            </w:r>
            <w:r w:rsidRPr="00607D6B">
              <w:rPr>
                <w:rFonts w:ascii="Times New Roman" w:hAnsi="Times New Roman"/>
              </w:rPr>
              <w:t xml:space="preserve"> [</w:t>
            </w:r>
            <w:r w:rsidRPr="00607D6B">
              <w:rPr>
                <w:rFonts w:ascii="Times New Roman" w:hAnsi="Times New Roman"/>
                <w:i/>
                <w:iCs/>
              </w:rPr>
              <w:t>TISMOS</w:t>
            </w:r>
            <w:r w:rsidRPr="00607D6B">
              <w:rPr>
                <w:rFonts w:ascii="Times New Roman" w:hAnsi="Times New Roman"/>
              </w:rPr>
              <w:t xml:space="preserve"> – eksperimentāla modulāra datu kopa ar pārredzamu metodiku]</w:t>
            </w:r>
          </w:p>
        </w:tc>
        <w:tc>
          <w:tcPr>
            <w:tcW w:w="2268" w:type="pct"/>
            <w:tcBorders>
              <w:top w:val="single" w:sz="4" w:space="0" w:color="8DB3E1"/>
              <w:left w:val="single" w:sz="8" w:space="0" w:color="9CC2E4"/>
              <w:bottom w:val="single" w:sz="4" w:space="0" w:color="8DB3E1"/>
              <w:right w:val="nil"/>
            </w:tcBorders>
          </w:tcPr>
          <w:p w14:paraId="502EF52B" w14:textId="7185A8E9" w:rsidR="00416649" w:rsidRPr="00607D6B" w:rsidRDefault="00416649" w:rsidP="007966A7">
            <w:pPr>
              <w:ind w:left="57" w:right="57"/>
              <w:rPr>
                <w:rFonts w:ascii="Times New Roman" w:hAnsi="Times New Roman"/>
                <w:noProof/>
              </w:rPr>
            </w:pPr>
            <w:r w:rsidRPr="00607D6B">
              <w:rPr>
                <w:rFonts w:ascii="Times New Roman" w:hAnsi="Times New Roman"/>
              </w:rPr>
              <w:t>https://www.wto.org/english/res_e/statis_e/trade</w:t>
            </w:r>
          </w:p>
          <w:p w14:paraId="34805FF1" w14:textId="2DDA03F1" w:rsidR="00416649" w:rsidRPr="00607D6B" w:rsidRDefault="00416649" w:rsidP="007966A7">
            <w:pPr>
              <w:ind w:left="57" w:right="57"/>
              <w:rPr>
                <w:rFonts w:ascii="Times New Roman" w:hAnsi="Times New Roman"/>
                <w:noProof/>
              </w:rPr>
            </w:pPr>
            <w:r w:rsidRPr="00607D6B">
              <w:rPr>
                <w:rFonts w:ascii="Times New Roman" w:hAnsi="Times New Roman"/>
              </w:rPr>
              <w:t>_datasets_e.htm</w:t>
            </w:r>
          </w:p>
        </w:tc>
      </w:tr>
      <w:tr w:rsidR="00416649" w:rsidRPr="00607D6B" w14:paraId="26595A00" w14:textId="77777777" w:rsidTr="007966A7">
        <w:trPr>
          <w:trHeight w:val="859"/>
        </w:trPr>
        <w:tc>
          <w:tcPr>
            <w:tcW w:w="1102" w:type="pct"/>
            <w:tcBorders>
              <w:top w:val="single" w:sz="4" w:space="0" w:color="8DB3E1"/>
              <w:left w:val="nil"/>
              <w:bottom w:val="single" w:sz="4" w:space="0" w:color="8DB3E1"/>
              <w:right w:val="single" w:sz="8" w:space="0" w:color="9CC2E4"/>
            </w:tcBorders>
            <w:shd w:val="clear" w:color="auto" w:fill="DEEAF6"/>
          </w:tcPr>
          <w:p w14:paraId="20913F19" w14:textId="77777777" w:rsidR="00416649" w:rsidRPr="00607D6B" w:rsidRDefault="00416649" w:rsidP="007966A7">
            <w:pPr>
              <w:ind w:left="57" w:right="57"/>
              <w:rPr>
                <w:rFonts w:ascii="Times New Roman" w:hAnsi="Times New Roman"/>
                <w:b/>
                <w:noProof/>
              </w:rPr>
            </w:pPr>
            <w:r w:rsidRPr="00607D6B">
              <w:rPr>
                <w:rFonts w:ascii="Times New Roman" w:hAnsi="Times New Roman"/>
                <w:b/>
              </w:rPr>
              <w:t>Austrālijas Ārlietu un tirdzniecības departaments</w:t>
            </w:r>
          </w:p>
        </w:tc>
        <w:tc>
          <w:tcPr>
            <w:tcW w:w="1630" w:type="pct"/>
            <w:tcBorders>
              <w:top w:val="single" w:sz="4" w:space="0" w:color="8DB3E1"/>
              <w:left w:val="single" w:sz="8" w:space="0" w:color="9CC2E4"/>
              <w:bottom w:val="single" w:sz="4" w:space="0" w:color="8DB3E1"/>
              <w:right w:val="single" w:sz="8" w:space="0" w:color="9CC2E4"/>
            </w:tcBorders>
            <w:shd w:val="clear" w:color="auto" w:fill="DEEAF6"/>
          </w:tcPr>
          <w:p w14:paraId="7F2E5E9F" w14:textId="77777777" w:rsidR="00416649" w:rsidRPr="00607D6B" w:rsidRDefault="00416649" w:rsidP="007966A7">
            <w:pPr>
              <w:ind w:left="57" w:right="57"/>
              <w:rPr>
                <w:rFonts w:ascii="Times New Roman" w:hAnsi="Times New Roman"/>
                <w:noProof/>
              </w:rPr>
            </w:pPr>
            <w:r w:rsidRPr="00607D6B">
              <w:rPr>
                <w:rFonts w:ascii="Times New Roman" w:hAnsi="Times New Roman"/>
                <w:i/>
                <w:iCs/>
              </w:rPr>
              <w:t>DFAT (2007) “Trade in services statistics – the Australian experience”</w:t>
            </w:r>
            <w:r w:rsidRPr="00607D6B">
              <w:rPr>
                <w:rFonts w:ascii="Times New Roman" w:hAnsi="Times New Roman"/>
              </w:rPr>
              <w:t xml:space="preserve"> [“Pakalpojumu tirdzniecības statistika – Austrālijas pieredze”]</w:t>
            </w:r>
          </w:p>
        </w:tc>
        <w:tc>
          <w:tcPr>
            <w:tcW w:w="2268" w:type="pct"/>
            <w:tcBorders>
              <w:top w:val="single" w:sz="4" w:space="0" w:color="8DB3E1"/>
              <w:left w:val="single" w:sz="8" w:space="0" w:color="9CC2E4"/>
              <w:bottom w:val="single" w:sz="4" w:space="0" w:color="8DB3E1"/>
              <w:right w:val="nil"/>
            </w:tcBorders>
            <w:shd w:val="clear" w:color="auto" w:fill="DEEAF6"/>
          </w:tcPr>
          <w:p w14:paraId="30F0F0F9" w14:textId="18929A13" w:rsidR="00416649" w:rsidRPr="00607D6B" w:rsidRDefault="00416649" w:rsidP="007966A7">
            <w:pPr>
              <w:ind w:left="57" w:right="57"/>
              <w:rPr>
                <w:rFonts w:ascii="Times New Roman" w:hAnsi="Times New Roman"/>
                <w:noProof/>
              </w:rPr>
            </w:pPr>
            <w:r w:rsidRPr="00607D6B">
              <w:rPr>
                <w:rFonts w:ascii="Times New Roman" w:hAnsi="Times New Roman"/>
              </w:rPr>
              <w:t>https://www.dfat.gov.au/sites/default/files/trade- in-services-statistics-the-australian- experience.pdf</w:t>
            </w:r>
          </w:p>
        </w:tc>
      </w:tr>
      <w:tr w:rsidR="00416649" w:rsidRPr="00607D6B" w14:paraId="57983D45" w14:textId="77777777" w:rsidTr="007966A7">
        <w:trPr>
          <w:trHeight w:val="774"/>
        </w:trPr>
        <w:tc>
          <w:tcPr>
            <w:tcW w:w="1102" w:type="pct"/>
            <w:tcBorders>
              <w:top w:val="single" w:sz="4" w:space="0" w:color="8DB3E1"/>
              <w:left w:val="nil"/>
              <w:bottom w:val="single" w:sz="4" w:space="0" w:color="8DB3E1"/>
              <w:right w:val="single" w:sz="8" w:space="0" w:color="9CC2E4"/>
            </w:tcBorders>
          </w:tcPr>
          <w:p w14:paraId="4CDE67CC" w14:textId="77777777" w:rsidR="00416649" w:rsidRPr="00607D6B" w:rsidRDefault="00416649" w:rsidP="007966A7">
            <w:pPr>
              <w:ind w:left="57" w:right="57"/>
              <w:rPr>
                <w:rFonts w:ascii="Times New Roman" w:hAnsi="Times New Roman"/>
                <w:b/>
                <w:noProof/>
              </w:rPr>
            </w:pPr>
            <w:r w:rsidRPr="00607D6B">
              <w:rPr>
                <w:rFonts w:ascii="Times New Roman" w:hAnsi="Times New Roman"/>
                <w:b/>
              </w:rPr>
              <w:t>Apvienotā Karaliste – Valsts Statistikas birojs (</w:t>
            </w:r>
            <w:r w:rsidRPr="00607D6B">
              <w:rPr>
                <w:rFonts w:ascii="Times New Roman" w:hAnsi="Times New Roman"/>
                <w:b/>
                <w:i/>
                <w:iCs/>
              </w:rPr>
              <w:t>ONS</w:t>
            </w:r>
            <w:r w:rsidRPr="00607D6B">
              <w:rPr>
                <w:rFonts w:ascii="Times New Roman" w:hAnsi="Times New Roman"/>
                <w:b/>
              </w:rPr>
              <w:t>)</w:t>
            </w:r>
          </w:p>
        </w:tc>
        <w:tc>
          <w:tcPr>
            <w:tcW w:w="1630" w:type="pct"/>
            <w:tcBorders>
              <w:top w:val="single" w:sz="4" w:space="0" w:color="8DB3E1"/>
              <w:left w:val="single" w:sz="8" w:space="0" w:color="9CC2E4"/>
              <w:bottom w:val="single" w:sz="4" w:space="0" w:color="8DB3E1"/>
              <w:right w:val="single" w:sz="8" w:space="0" w:color="9CC2E4"/>
            </w:tcBorders>
          </w:tcPr>
          <w:p w14:paraId="0B40E6FD" w14:textId="308FABE4" w:rsidR="00416649" w:rsidRPr="00607D6B" w:rsidRDefault="00416649" w:rsidP="007966A7">
            <w:pPr>
              <w:ind w:left="57" w:right="57"/>
              <w:rPr>
                <w:rFonts w:ascii="Times New Roman" w:hAnsi="Times New Roman"/>
                <w:noProof/>
              </w:rPr>
            </w:pPr>
            <w:r w:rsidRPr="00607D6B">
              <w:rPr>
                <w:rFonts w:ascii="Times New Roman" w:hAnsi="Times New Roman"/>
                <w:i/>
                <w:iCs/>
              </w:rPr>
              <w:t>Modes of supply, UK experimental estimates: 2018</w:t>
            </w:r>
            <w:r w:rsidRPr="00607D6B">
              <w:rPr>
                <w:rFonts w:ascii="Times New Roman" w:hAnsi="Times New Roman"/>
              </w:rPr>
              <w:t xml:space="preserve"> [Sniegšanas veidi, Apvienotās Karalistes eksperimentālie novērtējumi, 2018. gads] 2018</w:t>
            </w:r>
          </w:p>
        </w:tc>
        <w:tc>
          <w:tcPr>
            <w:tcW w:w="2268" w:type="pct"/>
            <w:tcBorders>
              <w:top w:val="single" w:sz="4" w:space="0" w:color="8DB3E1"/>
              <w:left w:val="single" w:sz="8" w:space="0" w:color="9CC2E4"/>
              <w:bottom w:val="single" w:sz="4" w:space="0" w:color="8DB3E1"/>
              <w:right w:val="nil"/>
            </w:tcBorders>
          </w:tcPr>
          <w:p w14:paraId="53EA1E46" w14:textId="5199ECA6" w:rsidR="00416649" w:rsidRPr="00607D6B" w:rsidRDefault="00416649" w:rsidP="007966A7">
            <w:pPr>
              <w:ind w:left="57" w:right="57"/>
              <w:rPr>
                <w:rFonts w:ascii="Times New Roman" w:hAnsi="Times New Roman"/>
                <w:noProof/>
              </w:rPr>
            </w:pPr>
            <w:r w:rsidRPr="00607D6B">
              <w:rPr>
                <w:rFonts w:ascii="Times New Roman" w:hAnsi="Times New Roman"/>
              </w:rPr>
              <w:t>https://www.ons.gov.uk/releases/modesofsuppl yexploratoryestimatesfortheuk</w:t>
            </w:r>
          </w:p>
        </w:tc>
      </w:tr>
      <w:tr w:rsidR="00416649" w:rsidRPr="00607D6B" w14:paraId="27651708" w14:textId="77777777" w:rsidTr="007966A7">
        <w:trPr>
          <w:trHeight w:val="553"/>
        </w:trPr>
        <w:tc>
          <w:tcPr>
            <w:tcW w:w="1102" w:type="pct"/>
            <w:vMerge w:val="restart"/>
            <w:tcBorders>
              <w:top w:val="single" w:sz="4" w:space="0" w:color="8DB3E1"/>
              <w:left w:val="nil"/>
              <w:bottom w:val="single" w:sz="4" w:space="0" w:color="8DB3E1"/>
              <w:right w:val="single" w:sz="8" w:space="0" w:color="9CC2E4"/>
            </w:tcBorders>
          </w:tcPr>
          <w:p w14:paraId="067351BE" w14:textId="77777777" w:rsidR="00416649" w:rsidRPr="00607D6B" w:rsidRDefault="00416649" w:rsidP="007966A7">
            <w:pPr>
              <w:ind w:left="57" w:right="57"/>
              <w:rPr>
                <w:rFonts w:ascii="Times New Roman" w:hAnsi="Times New Roman"/>
                <w:b/>
                <w:noProof/>
              </w:rPr>
            </w:pPr>
            <w:r w:rsidRPr="00607D6B">
              <w:rPr>
                <w:rFonts w:ascii="Times New Roman" w:hAnsi="Times New Roman"/>
                <w:b/>
              </w:rPr>
              <w:t>ASV – Ekonomiskās analīzes birojs (</w:t>
            </w:r>
            <w:r w:rsidRPr="00607D6B">
              <w:rPr>
                <w:rFonts w:ascii="Times New Roman" w:hAnsi="Times New Roman"/>
                <w:b/>
                <w:i/>
                <w:iCs/>
              </w:rPr>
              <w:t>BEA</w:t>
            </w:r>
            <w:r w:rsidRPr="00607D6B">
              <w:rPr>
                <w:rFonts w:ascii="Times New Roman" w:hAnsi="Times New Roman"/>
                <w:b/>
              </w:rPr>
              <w:t>)</w:t>
            </w:r>
          </w:p>
        </w:tc>
        <w:tc>
          <w:tcPr>
            <w:tcW w:w="1630" w:type="pct"/>
            <w:tcBorders>
              <w:top w:val="single" w:sz="4" w:space="0" w:color="8DB3E1"/>
              <w:left w:val="single" w:sz="8" w:space="0" w:color="9CC2E4"/>
              <w:bottom w:val="single" w:sz="4" w:space="0" w:color="8DB3E1"/>
              <w:right w:val="single" w:sz="8" w:space="0" w:color="9CC2E4"/>
            </w:tcBorders>
          </w:tcPr>
          <w:p w14:paraId="1113990E" w14:textId="0DEBA55C" w:rsidR="00416649" w:rsidRPr="00607D6B" w:rsidRDefault="00416649" w:rsidP="007966A7">
            <w:pPr>
              <w:ind w:left="57" w:right="57"/>
              <w:rPr>
                <w:rFonts w:ascii="Times New Roman" w:hAnsi="Times New Roman"/>
                <w:noProof/>
              </w:rPr>
            </w:pPr>
            <w:r w:rsidRPr="00607D6B">
              <w:rPr>
                <w:rFonts w:ascii="Times New Roman" w:hAnsi="Times New Roman"/>
                <w:i/>
                <w:iCs/>
              </w:rPr>
              <w:t>Measuring Trade in Services by Mode of Supply</w:t>
            </w:r>
            <w:r w:rsidRPr="00607D6B">
              <w:rPr>
                <w:rFonts w:ascii="Times New Roman" w:hAnsi="Times New Roman"/>
              </w:rPr>
              <w:t xml:space="preserve"> [Pakalpojumu tirdzniecības novērtējums iedalījumā pēc sniegšanas veida] (2019. gada augusts)</w:t>
            </w:r>
          </w:p>
        </w:tc>
        <w:tc>
          <w:tcPr>
            <w:tcW w:w="2268" w:type="pct"/>
            <w:tcBorders>
              <w:top w:val="single" w:sz="4" w:space="0" w:color="8DB3E1"/>
              <w:left w:val="single" w:sz="8" w:space="0" w:color="9CC2E4"/>
              <w:bottom w:val="single" w:sz="4" w:space="0" w:color="8DB3E1"/>
              <w:right w:val="nil"/>
            </w:tcBorders>
          </w:tcPr>
          <w:p w14:paraId="37E355F3" w14:textId="1BE72EA6" w:rsidR="00416649" w:rsidRPr="00607D6B" w:rsidRDefault="00416649" w:rsidP="007966A7">
            <w:pPr>
              <w:ind w:left="57" w:right="57"/>
              <w:rPr>
                <w:rFonts w:ascii="Times New Roman" w:hAnsi="Times New Roman"/>
                <w:noProof/>
              </w:rPr>
            </w:pPr>
            <w:r w:rsidRPr="00607D6B">
              <w:rPr>
                <w:rFonts w:ascii="Times New Roman" w:hAnsi="Times New Roman"/>
              </w:rPr>
              <w:t>https://www.bea.gov/system/files/papers/WP20 19-7_2.pdf</w:t>
            </w:r>
          </w:p>
        </w:tc>
      </w:tr>
      <w:tr w:rsidR="00416649" w:rsidRPr="00607D6B" w14:paraId="207B64B1" w14:textId="77777777" w:rsidTr="007966A7">
        <w:trPr>
          <w:trHeight w:val="554"/>
        </w:trPr>
        <w:tc>
          <w:tcPr>
            <w:tcW w:w="1102" w:type="pct"/>
            <w:vMerge/>
            <w:tcBorders>
              <w:top w:val="nil"/>
              <w:left w:val="nil"/>
              <w:bottom w:val="single" w:sz="4" w:space="0" w:color="8DB3E1"/>
              <w:right w:val="single" w:sz="8" w:space="0" w:color="9CC2E4"/>
            </w:tcBorders>
          </w:tcPr>
          <w:p w14:paraId="6C3159E2" w14:textId="77777777" w:rsidR="00416649" w:rsidRPr="00607D6B" w:rsidRDefault="00416649" w:rsidP="007966A7">
            <w:pPr>
              <w:ind w:left="57" w:right="57"/>
              <w:rPr>
                <w:rFonts w:ascii="Times New Roman" w:hAnsi="Times New Roman"/>
                <w:noProof/>
              </w:rPr>
            </w:pPr>
          </w:p>
        </w:tc>
        <w:tc>
          <w:tcPr>
            <w:tcW w:w="1630" w:type="pct"/>
            <w:tcBorders>
              <w:top w:val="single" w:sz="4" w:space="0" w:color="8DB3E1"/>
              <w:left w:val="single" w:sz="8" w:space="0" w:color="9CC2E4"/>
              <w:bottom w:val="single" w:sz="4" w:space="0" w:color="8DB3E1"/>
              <w:right w:val="single" w:sz="8" w:space="0" w:color="9CC2E4"/>
            </w:tcBorders>
          </w:tcPr>
          <w:p w14:paraId="3C5213FC" w14:textId="4739F28F" w:rsidR="00416649" w:rsidRPr="00607D6B" w:rsidRDefault="00416649" w:rsidP="007966A7">
            <w:pPr>
              <w:ind w:left="57" w:right="57"/>
              <w:rPr>
                <w:rFonts w:ascii="Times New Roman" w:hAnsi="Times New Roman"/>
                <w:noProof/>
              </w:rPr>
            </w:pPr>
            <w:r w:rsidRPr="00607D6B">
              <w:rPr>
                <w:rFonts w:ascii="Times New Roman" w:hAnsi="Times New Roman"/>
                <w:i/>
                <w:iCs/>
              </w:rPr>
              <w:t>Exploratory Estimates of U.S. International Services by Mode of Supply</w:t>
            </w:r>
            <w:r w:rsidRPr="00607D6B">
              <w:rPr>
                <w:rFonts w:ascii="Times New Roman" w:hAnsi="Times New Roman"/>
              </w:rPr>
              <w:t xml:space="preserve"> [Izpētes novērtējumi par ASV starptautiskajiem pakalpojumiem pēc sniegšanas veida] (2017. gada maijs)</w:t>
            </w:r>
          </w:p>
        </w:tc>
        <w:tc>
          <w:tcPr>
            <w:tcW w:w="2268" w:type="pct"/>
            <w:tcBorders>
              <w:top w:val="single" w:sz="4" w:space="0" w:color="8DB3E1"/>
              <w:left w:val="single" w:sz="8" w:space="0" w:color="9CC2E4"/>
              <w:bottom w:val="single" w:sz="4" w:space="0" w:color="8DB3E1"/>
              <w:right w:val="nil"/>
            </w:tcBorders>
          </w:tcPr>
          <w:p w14:paraId="33D57F24" w14:textId="0507F8D3" w:rsidR="00416649" w:rsidRPr="00607D6B" w:rsidRDefault="00416649" w:rsidP="007966A7">
            <w:pPr>
              <w:ind w:left="57" w:right="57"/>
              <w:rPr>
                <w:rFonts w:ascii="Times New Roman" w:hAnsi="Times New Roman"/>
                <w:noProof/>
              </w:rPr>
            </w:pPr>
            <w:r w:rsidRPr="00607D6B">
              <w:rPr>
                <w:rFonts w:ascii="Times New Roman" w:hAnsi="Times New Roman"/>
              </w:rPr>
              <w:t>https://www.bea.gov/system/files/papers/WP20 17-6.pdf</w:t>
            </w:r>
          </w:p>
        </w:tc>
      </w:tr>
      <w:tr w:rsidR="00416649" w:rsidRPr="00607D6B" w14:paraId="04854DFD" w14:textId="77777777" w:rsidTr="007966A7">
        <w:trPr>
          <w:trHeight w:val="997"/>
        </w:trPr>
        <w:tc>
          <w:tcPr>
            <w:tcW w:w="1102" w:type="pct"/>
            <w:tcBorders>
              <w:top w:val="single" w:sz="4" w:space="0" w:color="8DB3E1"/>
              <w:left w:val="nil"/>
              <w:right w:val="single" w:sz="8" w:space="0" w:color="9CC2E4"/>
            </w:tcBorders>
            <w:shd w:val="clear" w:color="auto" w:fill="DEEAF6"/>
          </w:tcPr>
          <w:p w14:paraId="03813B58" w14:textId="77777777" w:rsidR="00416649" w:rsidRPr="00607D6B" w:rsidRDefault="00416649" w:rsidP="007966A7">
            <w:pPr>
              <w:ind w:left="57" w:right="57"/>
              <w:rPr>
                <w:rFonts w:ascii="Times New Roman" w:hAnsi="Times New Roman"/>
                <w:b/>
                <w:noProof/>
              </w:rPr>
            </w:pPr>
            <w:r w:rsidRPr="00607D6B">
              <w:rPr>
                <w:rFonts w:ascii="Times New Roman" w:hAnsi="Times New Roman"/>
                <w:b/>
              </w:rPr>
              <w:t xml:space="preserve">ASV </w:t>
            </w:r>
            <w:r w:rsidRPr="00607D6B">
              <w:rPr>
                <w:rFonts w:ascii="Times New Roman" w:hAnsi="Times New Roman"/>
                <w:b/>
                <w:i/>
                <w:iCs/>
              </w:rPr>
              <w:t>BEA</w:t>
            </w:r>
            <w:r w:rsidRPr="00607D6B">
              <w:rPr>
                <w:rFonts w:ascii="Times New Roman" w:hAnsi="Times New Roman"/>
                <w:b/>
              </w:rPr>
              <w:t xml:space="preserve"> un Apvienotās Karalistes </w:t>
            </w:r>
            <w:r w:rsidRPr="00607D6B">
              <w:rPr>
                <w:rFonts w:ascii="Times New Roman" w:hAnsi="Times New Roman"/>
                <w:b/>
                <w:i/>
                <w:iCs/>
              </w:rPr>
              <w:t>ONS</w:t>
            </w:r>
          </w:p>
        </w:tc>
        <w:tc>
          <w:tcPr>
            <w:tcW w:w="1630" w:type="pct"/>
            <w:tcBorders>
              <w:top w:val="single" w:sz="4" w:space="0" w:color="8DB3E1"/>
              <w:left w:val="single" w:sz="8" w:space="0" w:color="9CC2E4"/>
              <w:right w:val="single" w:sz="8" w:space="0" w:color="9CC2E4"/>
            </w:tcBorders>
            <w:shd w:val="clear" w:color="auto" w:fill="DEEAF6"/>
          </w:tcPr>
          <w:p w14:paraId="0FCE54B2" w14:textId="0D18EDDD" w:rsidR="00416649" w:rsidRPr="00607D6B" w:rsidRDefault="00416649" w:rsidP="007966A7">
            <w:pPr>
              <w:ind w:left="57" w:right="57"/>
              <w:rPr>
                <w:rFonts w:ascii="Times New Roman" w:hAnsi="Times New Roman"/>
                <w:noProof/>
              </w:rPr>
            </w:pPr>
            <w:r w:rsidRPr="00607D6B">
              <w:rPr>
                <w:rFonts w:ascii="Times New Roman" w:hAnsi="Times New Roman"/>
                <w:i/>
                <w:iCs/>
              </w:rPr>
              <w:t>Measuring trade in services by Modes of Supply</w:t>
            </w:r>
          </w:p>
          <w:p w14:paraId="7993ED34" w14:textId="6826CCCC" w:rsidR="00416649" w:rsidRPr="00607D6B" w:rsidRDefault="00416649" w:rsidP="007966A7">
            <w:pPr>
              <w:ind w:left="57" w:right="57"/>
              <w:rPr>
                <w:rFonts w:ascii="Times New Roman" w:hAnsi="Times New Roman"/>
                <w:noProof/>
              </w:rPr>
            </w:pPr>
            <w:r w:rsidRPr="00607D6B">
              <w:rPr>
                <w:rFonts w:ascii="Times New Roman" w:hAnsi="Times New Roman"/>
              </w:rPr>
              <w:t>[Pakalpojumu tirdzniecības novērtējums iedalījumā pēc sniegšanas veida] – ziņojums par ASV Ekonomikas analīzes biroja un Apvienotās Karalistes Valsts Statistikas biroja paralēli īstenotajiem pasākumiem</w:t>
            </w:r>
          </w:p>
        </w:tc>
        <w:tc>
          <w:tcPr>
            <w:tcW w:w="2268" w:type="pct"/>
            <w:tcBorders>
              <w:top w:val="single" w:sz="4" w:space="0" w:color="8DB3E1"/>
              <w:left w:val="single" w:sz="8" w:space="0" w:color="9CC2E4"/>
              <w:right w:val="nil"/>
            </w:tcBorders>
            <w:shd w:val="clear" w:color="auto" w:fill="DEEAF6"/>
          </w:tcPr>
          <w:p w14:paraId="3AFFDB1A" w14:textId="4B1A1DCF" w:rsidR="00416649" w:rsidRPr="00607D6B" w:rsidRDefault="00416649" w:rsidP="007966A7">
            <w:pPr>
              <w:ind w:left="57" w:right="57"/>
              <w:rPr>
                <w:rFonts w:ascii="Times New Roman" w:hAnsi="Times New Roman"/>
                <w:noProof/>
              </w:rPr>
            </w:pPr>
            <w:r w:rsidRPr="00607D6B">
              <w:rPr>
                <w:rFonts w:ascii="Times New Roman" w:hAnsi="Times New Roman"/>
              </w:rPr>
              <w:t>https://ec.europa.eu/eurostat/web/products- statistical-working-papers/-/KS-TC-19- 007?inheritRedirect=true</w:t>
            </w:r>
          </w:p>
        </w:tc>
      </w:tr>
    </w:tbl>
    <w:p w14:paraId="3AC40EE6" w14:textId="7C066AEE" w:rsidR="00DE5EA2" w:rsidRDefault="00DE5EA2" w:rsidP="00D82D6C">
      <w:pPr>
        <w:jc w:val="both"/>
        <w:rPr>
          <w:rFonts w:ascii="Times New Roman" w:hAnsi="Times New Roman"/>
          <w:noProof/>
          <w:sz w:val="24"/>
        </w:rPr>
      </w:pPr>
    </w:p>
    <w:p w14:paraId="1D412A7E" w14:textId="35841401" w:rsidR="00DE5EA2" w:rsidRDefault="00DE5EA2">
      <w:pPr>
        <w:rPr>
          <w:rFonts w:ascii="Times New Roman" w:hAnsi="Times New Roman"/>
          <w:noProof/>
          <w:sz w:val="24"/>
        </w:rPr>
      </w:pPr>
    </w:p>
    <w:p w14:paraId="69A841A0" w14:textId="617436E3" w:rsidR="00416649" w:rsidRPr="00DE5EA2" w:rsidRDefault="00DE5EA2" w:rsidP="00D82D6C">
      <w:pPr>
        <w:jc w:val="both"/>
        <w:rPr>
          <w:rFonts w:ascii="Times New Roman" w:hAnsi="Times New Roman"/>
          <w:b/>
          <w:bCs/>
          <w:noProof/>
          <w:color w:val="B83B46"/>
          <w:sz w:val="28"/>
          <w:szCs w:val="24"/>
        </w:rPr>
      </w:pPr>
      <w:bookmarkStart w:id="5" w:name="1.3._Statistical_and_legal_framework"/>
      <w:bookmarkEnd w:id="5"/>
      <w:r>
        <w:rPr>
          <w:rFonts w:ascii="Times New Roman" w:hAnsi="Times New Roman"/>
          <w:b/>
          <w:color w:val="B83B46"/>
          <w:sz w:val="28"/>
        </w:rPr>
        <w:t>1.3. Statistikas regulējums un tiesiskais regulējums</w:t>
      </w:r>
    </w:p>
    <w:p w14:paraId="0F17B57F" w14:textId="77777777" w:rsidR="00DE5EA2" w:rsidRPr="00D82D6C" w:rsidRDefault="00DE5EA2" w:rsidP="00D82D6C">
      <w:pPr>
        <w:jc w:val="both"/>
        <w:rPr>
          <w:rFonts w:ascii="Times New Roman" w:hAnsi="Times New Roman"/>
          <w:noProof/>
          <w:color w:val="B83B46"/>
          <w:sz w:val="24"/>
        </w:rPr>
      </w:pPr>
    </w:p>
    <w:p w14:paraId="76EA8A36" w14:textId="77777777" w:rsidR="00416649" w:rsidRDefault="00416649" w:rsidP="00D82D6C">
      <w:pPr>
        <w:jc w:val="both"/>
        <w:rPr>
          <w:rFonts w:ascii="Times New Roman" w:hAnsi="Times New Roman"/>
          <w:noProof/>
          <w:sz w:val="24"/>
        </w:rPr>
      </w:pPr>
      <w:r>
        <w:rPr>
          <w:rFonts w:ascii="Times New Roman" w:hAnsi="Times New Roman"/>
          <w:sz w:val="24"/>
        </w:rPr>
        <w:t>MSITS 2010 un MSITS 2010 Apkopotāju rokasgrāmatā ir sniegti ieteikumi par starptautiskajiem statistikas regulējumiem saistībā ar datu vākšanu un apkopošanu, lai novērtētu pakalpojumu starptautisko tirdzniecību un pakalpojumu starptautisko sniegšanu.</w:t>
      </w:r>
    </w:p>
    <w:p w14:paraId="10ED81BC" w14:textId="77777777" w:rsidR="00DE5EA2" w:rsidRPr="00D82D6C" w:rsidRDefault="00DE5EA2" w:rsidP="00D82D6C">
      <w:pPr>
        <w:jc w:val="both"/>
        <w:rPr>
          <w:rFonts w:ascii="Times New Roman" w:hAnsi="Times New Roman"/>
          <w:noProof/>
          <w:sz w:val="24"/>
        </w:rPr>
      </w:pPr>
    </w:p>
    <w:p w14:paraId="1EC539D2" w14:textId="77777777" w:rsidR="00416649" w:rsidRDefault="00416649" w:rsidP="00D82D6C">
      <w:pPr>
        <w:jc w:val="both"/>
        <w:rPr>
          <w:rFonts w:ascii="Times New Roman" w:hAnsi="Times New Roman"/>
          <w:sz w:val="24"/>
        </w:rPr>
      </w:pPr>
      <w:r>
        <w:rPr>
          <w:rFonts w:ascii="Times New Roman" w:hAnsi="Times New Roman"/>
          <w:sz w:val="24"/>
        </w:rPr>
        <w:t>Uz datu vākšanu par pakalpojumu starptautisko sniegšanu attiecas šādas rokasgrāmatas un statistikas regulējumi:</w:t>
      </w:r>
    </w:p>
    <w:p w14:paraId="36D663D4" w14:textId="77777777" w:rsidR="00607D6B" w:rsidRPr="00D82D6C" w:rsidRDefault="00607D6B" w:rsidP="00D82D6C">
      <w:pPr>
        <w:jc w:val="both"/>
        <w:rPr>
          <w:rFonts w:ascii="Times New Roman" w:hAnsi="Times New Roman"/>
          <w:noProof/>
          <w:sz w:val="24"/>
        </w:rPr>
      </w:pPr>
    </w:p>
    <w:p w14:paraId="3C125991" w14:textId="0EBC7D52" w:rsidR="00DE5EA2" w:rsidRDefault="00416649" w:rsidP="003354F3">
      <w:pPr>
        <w:pStyle w:val="ListParagraph"/>
        <w:numPr>
          <w:ilvl w:val="0"/>
          <w:numId w:val="5"/>
        </w:numPr>
        <w:ind w:left="567" w:hanging="284"/>
        <w:jc w:val="both"/>
        <w:rPr>
          <w:rFonts w:ascii="Times New Roman" w:hAnsi="Times New Roman"/>
          <w:noProof/>
          <w:sz w:val="24"/>
        </w:rPr>
      </w:pPr>
      <w:r>
        <w:rPr>
          <w:rFonts w:ascii="Times New Roman" w:hAnsi="Times New Roman"/>
          <w:b/>
          <w:bCs/>
          <w:sz w:val="24"/>
        </w:rPr>
        <w:lastRenderedPageBreak/>
        <w:t>2010. gada Pakalpojumu starptautiskās tirdzniecības statistikas rokasgrāmata (MSITS 2010)</w:t>
      </w:r>
      <w:r w:rsidR="0041770D">
        <w:rPr>
          <w:rStyle w:val="FootnoteReference"/>
          <w:rFonts w:ascii="Times New Roman" w:hAnsi="Times New Roman"/>
          <w:b/>
          <w:noProof/>
          <w:sz w:val="24"/>
        </w:rPr>
        <w:footnoteReference w:id="9"/>
      </w:r>
      <w:r>
        <w:rPr>
          <w:rFonts w:ascii="Times New Roman" w:hAnsi="Times New Roman"/>
          <w:sz w:val="24"/>
        </w:rPr>
        <w:t> – pakalpojumu tirdzniecības novērtēšanas sistēma, kas veicina starptautiskas sarunas par pakalpojumu tirdzniecību. MSITS 2010 noteiktās pakalpojumu definīcijas ir balstītas uz BPM6 klasifikāciju (skat. turpmāk).</w:t>
      </w:r>
    </w:p>
    <w:p w14:paraId="5669755B" w14:textId="6D467179" w:rsidR="00410A22" w:rsidRDefault="00416649" w:rsidP="003354F3">
      <w:pPr>
        <w:pStyle w:val="ListParagraph"/>
        <w:numPr>
          <w:ilvl w:val="0"/>
          <w:numId w:val="5"/>
        </w:numPr>
        <w:ind w:left="567" w:hanging="284"/>
        <w:jc w:val="both"/>
        <w:rPr>
          <w:rFonts w:ascii="Times New Roman" w:hAnsi="Times New Roman"/>
          <w:noProof/>
          <w:sz w:val="24"/>
        </w:rPr>
      </w:pPr>
      <w:r>
        <w:rPr>
          <w:rFonts w:ascii="Times New Roman" w:hAnsi="Times New Roman"/>
          <w:i/>
          <w:iCs/>
          <w:sz w:val="24"/>
        </w:rPr>
        <w:t>Balance of Payments and International Investment Position Manual, Sixth Edition</w:t>
      </w:r>
      <w:r>
        <w:rPr>
          <w:rFonts w:ascii="Times New Roman" w:hAnsi="Times New Roman"/>
          <w:sz w:val="24"/>
        </w:rPr>
        <w:t xml:space="preserve"> [Rokasgrāmata par maksājumu bilanci un starptautisko ieguldījumu pozīciju, sestais izdevums] (BPM6)</w:t>
      </w:r>
      <w:r w:rsidR="0041770D">
        <w:rPr>
          <w:rStyle w:val="FootnoteReference"/>
          <w:rFonts w:ascii="Times New Roman" w:hAnsi="Times New Roman"/>
          <w:noProof/>
          <w:sz w:val="24"/>
        </w:rPr>
        <w:footnoteReference w:id="10"/>
      </w:r>
      <w:r>
        <w:rPr>
          <w:rFonts w:ascii="Times New Roman" w:hAnsi="Times New Roman"/>
          <w:sz w:val="24"/>
        </w:rPr>
        <w:t> –</w:t>
      </w:r>
    </w:p>
    <w:p w14:paraId="0B2A47E5" w14:textId="77777777" w:rsidR="00410A22" w:rsidRDefault="00416649" w:rsidP="003354F3">
      <w:pPr>
        <w:pStyle w:val="ListParagraph"/>
        <w:numPr>
          <w:ilvl w:val="0"/>
          <w:numId w:val="6"/>
        </w:numPr>
        <w:ind w:left="851" w:hanging="284"/>
        <w:jc w:val="both"/>
        <w:rPr>
          <w:rFonts w:ascii="Times New Roman" w:hAnsi="Times New Roman"/>
          <w:noProof/>
          <w:sz w:val="24"/>
        </w:rPr>
      </w:pPr>
      <w:r>
        <w:rPr>
          <w:rFonts w:ascii="Times New Roman" w:hAnsi="Times New Roman"/>
          <w:sz w:val="24"/>
        </w:rPr>
        <w:t>standarta regulējums, lai apkopotu statistiku par darījumiem un posteņiem starp kādu valsti un pārējo pasauli;</w:t>
      </w:r>
    </w:p>
    <w:p w14:paraId="3D8C1D69" w14:textId="048C3822" w:rsidR="00410A22" w:rsidRDefault="00416649" w:rsidP="003354F3">
      <w:pPr>
        <w:pStyle w:val="ListParagraph"/>
        <w:numPr>
          <w:ilvl w:val="0"/>
          <w:numId w:val="7"/>
        </w:numPr>
        <w:ind w:left="567" w:hanging="284"/>
        <w:jc w:val="both"/>
        <w:rPr>
          <w:rFonts w:ascii="Times New Roman" w:hAnsi="Times New Roman"/>
          <w:noProof/>
          <w:sz w:val="24"/>
        </w:rPr>
      </w:pPr>
      <w:r>
        <w:rPr>
          <w:rFonts w:ascii="Times New Roman" w:hAnsi="Times New Roman"/>
          <w:b/>
          <w:bCs/>
          <w:sz w:val="24"/>
        </w:rPr>
        <w:t>Nacionālo kontu sistēma (SNA 2008)</w:t>
      </w:r>
      <w:r w:rsidR="0041770D">
        <w:rPr>
          <w:rStyle w:val="FootnoteReference"/>
          <w:rFonts w:ascii="Times New Roman" w:hAnsi="Times New Roman"/>
          <w:b/>
          <w:noProof/>
          <w:sz w:val="24"/>
        </w:rPr>
        <w:footnoteReference w:id="11"/>
      </w:r>
      <w:r>
        <w:rPr>
          <w:rFonts w:ascii="Times New Roman" w:hAnsi="Times New Roman"/>
          <w:sz w:val="24"/>
        </w:rPr>
        <w:t> – starptautiskie statistikas standarti, kas attiecas uz nacionālajiem kontiem. SNA 2008 un BPM6 ir kopējs konceptuālais regulējums.</w:t>
      </w:r>
    </w:p>
    <w:p w14:paraId="55C58BC9" w14:textId="7DB03128" w:rsidR="00416649" w:rsidRDefault="00416649" w:rsidP="003354F3">
      <w:pPr>
        <w:pStyle w:val="ListParagraph"/>
        <w:numPr>
          <w:ilvl w:val="0"/>
          <w:numId w:val="7"/>
        </w:numPr>
        <w:ind w:left="567" w:hanging="284"/>
        <w:jc w:val="both"/>
        <w:rPr>
          <w:rFonts w:ascii="Times New Roman" w:hAnsi="Times New Roman"/>
          <w:noProof/>
          <w:sz w:val="24"/>
        </w:rPr>
      </w:pPr>
      <w:r>
        <w:rPr>
          <w:rFonts w:ascii="Times New Roman" w:hAnsi="Times New Roman"/>
          <w:b/>
          <w:bCs/>
          <w:sz w:val="24"/>
        </w:rPr>
        <w:t>Eiropas Kontu sistēma (ESA 2010)</w:t>
      </w:r>
      <w:r w:rsidR="0041770D">
        <w:rPr>
          <w:rStyle w:val="FootnoteReference"/>
          <w:rFonts w:ascii="Times New Roman" w:hAnsi="Times New Roman"/>
          <w:b/>
          <w:noProof/>
          <w:sz w:val="24"/>
        </w:rPr>
        <w:footnoteReference w:id="12"/>
      </w:r>
      <w:r>
        <w:rPr>
          <w:rFonts w:ascii="Times New Roman" w:hAnsi="Times New Roman"/>
          <w:sz w:val="24"/>
        </w:rPr>
        <w:t xml:space="preserve"> – Eiropas statistikas standarts, kas attiecas uz nacionālajiem kontiem, t. i., </w:t>
      </w:r>
      <w:r>
        <w:rPr>
          <w:rFonts w:ascii="Times New Roman" w:hAnsi="Times New Roman"/>
          <w:i/>
          <w:iCs/>
          <w:sz w:val="24"/>
        </w:rPr>
        <w:t>SNA</w:t>
      </w:r>
      <w:r>
        <w:rPr>
          <w:rFonts w:ascii="Times New Roman" w:hAnsi="Times New Roman"/>
          <w:sz w:val="24"/>
        </w:rPr>
        <w:t xml:space="preserve"> ekvivalents ES līmenī.</w:t>
      </w:r>
    </w:p>
    <w:p w14:paraId="1AE1F26D" w14:textId="77777777" w:rsidR="00410A22" w:rsidRPr="00410A22" w:rsidRDefault="00410A22" w:rsidP="00410A22">
      <w:pPr>
        <w:jc w:val="both"/>
        <w:rPr>
          <w:rFonts w:ascii="Times New Roman" w:hAnsi="Times New Roman"/>
          <w:noProof/>
          <w:sz w:val="24"/>
        </w:rPr>
      </w:pPr>
    </w:p>
    <w:p w14:paraId="169090BD" w14:textId="2AE499C1" w:rsidR="00416649" w:rsidRDefault="00416649" w:rsidP="00D82D6C">
      <w:pPr>
        <w:jc w:val="both"/>
        <w:rPr>
          <w:rFonts w:ascii="Times New Roman" w:hAnsi="Times New Roman"/>
          <w:noProof/>
          <w:sz w:val="24"/>
        </w:rPr>
      </w:pPr>
      <w:r>
        <w:rPr>
          <w:rFonts w:ascii="Times New Roman" w:hAnsi="Times New Roman"/>
          <w:sz w:val="24"/>
        </w:rPr>
        <w:t xml:space="preserve">Izmantojamas arī citas noderīgas rokasgrāmatas, piemēram, </w:t>
      </w:r>
      <w:r>
        <w:rPr>
          <w:rFonts w:ascii="Times New Roman" w:hAnsi="Times New Roman"/>
          <w:i/>
          <w:iCs/>
          <w:sz w:val="24"/>
        </w:rPr>
        <w:t>Eurostat Foreign AffiliaTes Statistics (FATS) Recommendations Manual</w:t>
      </w:r>
      <w:r>
        <w:rPr>
          <w:rFonts w:ascii="Times New Roman" w:hAnsi="Times New Roman"/>
          <w:sz w:val="24"/>
        </w:rPr>
        <w:t xml:space="preserve"> [Ārvalstu saistītu uzņēmumu statistikas (</w:t>
      </w:r>
      <w:r>
        <w:rPr>
          <w:rFonts w:ascii="Times New Roman" w:hAnsi="Times New Roman"/>
          <w:i/>
          <w:iCs/>
          <w:sz w:val="24"/>
        </w:rPr>
        <w:t>FATS</w:t>
      </w:r>
      <w:r>
        <w:rPr>
          <w:rFonts w:ascii="Times New Roman" w:hAnsi="Times New Roman"/>
          <w:sz w:val="24"/>
        </w:rPr>
        <w:t>) ieteikumu rokasgrāmata]</w:t>
      </w:r>
      <w:r w:rsidR="0041770D">
        <w:rPr>
          <w:rStyle w:val="FootnoteReference"/>
          <w:rFonts w:ascii="Times New Roman" w:hAnsi="Times New Roman"/>
          <w:noProof/>
          <w:sz w:val="24"/>
        </w:rPr>
        <w:footnoteReference w:id="13"/>
      </w:r>
      <w:r>
        <w:rPr>
          <w:rFonts w:ascii="Times New Roman" w:hAnsi="Times New Roman"/>
          <w:sz w:val="24"/>
        </w:rPr>
        <w:t xml:space="preserve"> un </w:t>
      </w:r>
      <w:r>
        <w:rPr>
          <w:rFonts w:ascii="Times New Roman" w:hAnsi="Times New Roman"/>
          <w:i/>
          <w:iCs/>
          <w:sz w:val="24"/>
        </w:rPr>
        <w:t>European business statistics methodological manual for statistical business registers</w:t>
      </w:r>
      <w:r>
        <w:rPr>
          <w:rFonts w:ascii="Times New Roman" w:hAnsi="Times New Roman"/>
          <w:sz w:val="24"/>
        </w:rPr>
        <w:t xml:space="preserve"> [Eiropas uzņēmējdarbības statistikas metodiskā rokasgrāmata statistikas uzņēmumu reģistriem]</w:t>
      </w:r>
      <w:r w:rsidR="0041770D">
        <w:rPr>
          <w:rStyle w:val="FootnoteReference"/>
          <w:rFonts w:ascii="Times New Roman" w:hAnsi="Times New Roman"/>
          <w:noProof/>
          <w:sz w:val="24"/>
        </w:rPr>
        <w:footnoteReference w:id="14"/>
      </w:r>
      <w:r>
        <w:rPr>
          <w:rFonts w:ascii="Times New Roman" w:hAnsi="Times New Roman"/>
          <w:sz w:val="24"/>
        </w:rPr>
        <w:t>.</w:t>
      </w:r>
    </w:p>
    <w:p w14:paraId="76C33DB1" w14:textId="77777777" w:rsidR="00410A22" w:rsidRPr="00D82D6C" w:rsidRDefault="00410A22" w:rsidP="00D82D6C">
      <w:pPr>
        <w:jc w:val="both"/>
        <w:rPr>
          <w:rFonts w:ascii="Times New Roman" w:hAnsi="Times New Roman"/>
          <w:noProof/>
          <w:sz w:val="24"/>
        </w:rPr>
      </w:pPr>
    </w:p>
    <w:p w14:paraId="430D59A8" w14:textId="77777777" w:rsidR="00416649" w:rsidRDefault="00416649" w:rsidP="00D82D6C">
      <w:pPr>
        <w:jc w:val="both"/>
        <w:rPr>
          <w:rFonts w:ascii="Times New Roman" w:hAnsi="Times New Roman"/>
          <w:sz w:val="24"/>
        </w:rPr>
      </w:pPr>
      <w:r>
        <w:rPr>
          <w:rFonts w:ascii="Times New Roman" w:hAnsi="Times New Roman"/>
          <w:sz w:val="24"/>
        </w:rPr>
        <w:t>Attiecībā uz pakalpojumu sniegšanas veidiem datu prasības ES un</w:t>
      </w:r>
      <w:r>
        <w:rPr>
          <w:rFonts w:ascii="Times New Roman" w:hAnsi="Times New Roman"/>
          <w:i/>
          <w:iCs/>
          <w:sz w:val="24"/>
        </w:rPr>
        <w:t xml:space="preserve"> </w:t>
      </w:r>
      <w:r>
        <w:rPr>
          <w:rFonts w:ascii="Times New Roman" w:hAnsi="Times New Roman"/>
          <w:sz w:val="24"/>
        </w:rPr>
        <w:t>EBTA valstīm ir noteiktas turpmāk minētajos tiesību aktos:</w:t>
      </w:r>
    </w:p>
    <w:p w14:paraId="06DF451C" w14:textId="77777777" w:rsidR="005E1B25" w:rsidRPr="00D82D6C" w:rsidRDefault="005E1B25" w:rsidP="00D82D6C">
      <w:pPr>
        <w:jc w:val="both"/>
        <w:rPr>
          <w:rFonts w:ascii="Times New Roman" w:hAnsi="Times New Roman"/>
          <w:noProof/>
          <w:sz w:val="24"/>
        </w:rPr>
      </w:pPr>
    </w:p>
    <w:p w14:paraId="7235684E" w14:textId="48E32C73" w:rsidR="00416649" w:rsidRPr="00D82D6C" w:rsidRDefault="00416649" w:rsidP="001552AB">
      <w:pPr>
        <w:ind w:left="567" w:hanging="283"/>
        <w:jc w:val="both"/>
        <w:rPr>
          <w:rFonts w:ascii="Times New Roman" w:hAnsi="Times New Roman"/>
          <w:noProof/>
          <w:sz w:val="24"/>
        </w:rPr>
      </w:pPr>
      <w:r>
        <w:rPr>
          <w:rFonts w:ascii="Times New Roman" w:hAnsi="Times New Roman"/>
          <w:color w:val="0066FF"/>
          <w:sz w:val="24"/>
        </w:rPr>
        <w:t>Komisijas 2020. gada 30. jūlija Īstenošanas regula (ES) 2020/1197</w:t>
      </w:r>
      <w:r>
        <w:rPr>
          <w:rFonts w:ascii="Times New Roman" w:hAnsi="Times New Roman"/>
          <w:sz w:val="24"/>
        </w:rPr>
        <w:t>, ar kuru nosaka tehniskās specifikācijas un kārtību saskaņā ar Eiropas Parlamenta un Padomes Regulu (ES) 2019/2152 par Eiropas uzņēmējdarbības statistiku;</w:t>
      </w:r>
    </w:p>
    <w:p w14:paraId="05EF7638" w14:textId="1A39F6E0" w:rsidR="00416649" w:rsidRDefault="00416649" w:rsidP="001552AB">
      <w:pPr>
        <w:ind w:left="567" w:hanging="284"/>
        <w:jc w:val="both"/>
        <w:rPr>
          <w:rFonts w:ascii="Times New Roman" w:hAnsi="Times New Roman"/>
          <w:noProof/>
          <w:sz w:val="24"/>
        </w:rPr>
      </w:pPr>
      <w:r>
        <w:rPr>
          <w:rFonts w:ascii="Times New Roman" w:hAnsi="Times New Roman"/>
          <w:color w:val="0066FF"/>
          <w:sz w:val="24"/>
        </w:rPr>
        <w:t xml:space="preserve">Eiropas Parlamenta un Padomes 2019. gada 27. novembra Regula (ES) 2019/2152 </w:t>
      </w:r>
      <w:r>
        <w:rPr>
          <w:rFonts w:ascii="Times New Roman" w:hAnsi="Times New Roman"/>
          <w:sz w:val="24"/>
        </w:rPr>
        <w:t>par Eiropas uzņēmējdarbības statistiku, ar ko atceļ 10 tiesību aktus uzņēmējdarbības statistikas jomā.</w:t>
      </w:r>
    </w:p>
    <w:p w14:paraId="08FB6D4B" w14:textId="77777777" w:rsidR="001552AB" w:rsidRPr="00D82D6C" w:rsidRDefault="001552AB" w:rsidP="001552AB">
      <w:pPr>
        <w:ind w:left="567" w:hanging="284"/>
        <w:jc w:val="both"/>
        <w:rPr>
          <w:rFonts w:ascii="Times New Roman" w:hAnsi="Times New Roman"/>
          <w:noProof/>
          <w:sz w:val="24"/>
        </w:rPr>
      </w:pPr>
    </w:p>
    <w:p w14:paraId="4E96FBD0" w14:textId="692B5EDC" w:rsidR="00416649" w:rsidRDefault="00416649" w:rsidP="00D82D6C">
      <w:pPr>
        <w:jc w:val="both"/>
        <w:rPr>
          <w:rFonts w:ascii="Times New Roman" w:hAnsi="Times New Roman"/>
          <w:sz w:val="24"/>
        </w:rPr>
      </w:pPr>
      <w:r>
        <w:rPr>
          <w:rFonts w:ascii="Times New Roman" w:hAnsi="Times New Roman"/>
          <w:sz w:val="24"/>
        </w:rPr>
        <w:t>Attiecībā uz maksājumu bilanci un pakalpojumu starptautiskās tirdzniecības statistiku datu prasības ES un</w:t>
      </w:r>
      <w:r>
        <w:rPr>
          <w:rFonts w:ascii="Times New Roman" w:hAnsi="Times New Roman"/>
          <w:i/>
          <w:iCs/>
          <w:sz w:val="24"/>
        </w:rPr>
        <w:t xml:space="preserve"> </w:t>
      </w:r>
      <w:r>
        <w:rPr>
          <w:rFonts w:ascii="Times New Roman" w:hAnsi="Times New Roman"/>
          <w:sz w:val="24"/>
        </w:rPr>
        <w:t>EBTA valstīm ir noteiktas turpmāk minētajos tiesību aktos</w:t>
      </w:r>
      <w:r w:rsidR="005E1B25">
        <w:rPr>
          <w:rFonts w:ascii="Times New Roman" w:hAnsi="Times New Roman"/>
          <w:sz w:val="24"/>
        </w:rPr>
        <w:t>:</w:t>
      </w:r>
    </w:p>
    <w:p w14:paraId="2B596F63" w14:textId="77777777" w:rsidR="005E1B25" w:rsidRPr="00D82D6C" w:rsidRDefault="005E1B25" w:rsidP="00D82D6C">
      <w:pPr>
        <w:jc w:val="both"/>
        <w:rPr>
          <w:rFonts w:ascii="Times New Roman" w:hAnsi="Times New Roman"/>
          <w:noProof/>
          <w:sz w:val="24"/>
        </w:rPr>
      </w:pPr>
    </w:p>
    <w:p w14:paraId="1147409E" w14:textId="5260139B" w:rsidR="00416649" w:rsidRPr="00D82D6C" w:rsidRDefault="00416649" w:rsidP="001552AB">
      <w:pPr>
        <w:ind w:left="567" w:hanging="284"/>
        <w:jc w:val="both"/>
        <w:rPr>
          <w:rFonts w:ascii="Times New Roman" w:hAnsi="Times New Roman"/>
          <w:noProof/>
          <w:sz w:val="24"/>
        </w:rPr>
      </w:pPr>
      <w:r>
        <w:rPr>
          <w:rFonts w:ascii="Times New Roman" w:hAnsi="Times New Roman"/>
          <w:color w:val="0066FF"/>
          <w:sz w:val="24"/>
        </w:rPr>
        <w:t>Komisijas Deleģētā 2018. gada 19. decembra regula (ES) 2019/505</w:t>
      </w:r>
      <w:r>
        <w:rPr>
          <w:rFonts w:ascii="Times New Roman" w:hAnsi="Times New Roman"/>
          <w:sz w:val="24"/>
        </w:rPr>
        <w:t>, ar ko attiecībā uz ģeogrāfiskā iedalījuma līmeņiem groza Eiropas Parlamenta un Padomes Regulas (EK) Nr. 184/2005 I pielikumu;</w:t>
      </w:r>
    </w:p>
    <w:p w14:paraId="7586B002" w14:textId="1132EF46" w:rsidR="00416649" w:rsidRPr="00D82D6C" w:rsidRDefault="00416649" w:rsidP="001552AB">
      <w:pPr>
        <w:ind w:left="567" w:hanging="284"/>
        <w:jc w:val="both"/>
        <w:rPr>
          <w:rFonts w:ascii="Times New Roman" w:hAnsi="Times New Roman"/>
          <w:noProof/>
          <w:sz w:val="24"/>
        </w:rPr>
      </w:pPr>
      <w:r>
        <w:rPr>
          <w:rFonts w:ascii="Times New Roman" w:hAnsi="Times New Roman"/>
          <w:color w:val="0066FF"/>
          <w:sz w:val="24"/>
        </w:rPr>
        <w:t>Eiropas Parlamenta un Padomes 2016. gada 8. jūnija Regula (ES) 2016/1013</w:t>
      </w:r>
      <w:r>
        <w:rPr>
          <w:rFonts w:ascii="Times New Roman" w:hAnsi="Times New Roman"/>
          <w:sz w:val="24"/>
        </w:rPr>
        <w:t>, ar ko groza Regulu (EK) Nr. 184/2005 par Kopienas statistiku attiecībā uz maksājumu bilanci, starptautisko pakalpojumu tirdzniecību un ārvalstu tiešajiem ieguldījumiem;</w:t>
      </w:r>
    </w:p>
    <w:p w14:paraId="4B1B28EC" w14:textId="041292DB" w:rsidR="00416649" w:rsidRPr="00D82D6C" w:rsidRDefault="00416649" w:rsidP="001552AB">
      <w:pPr>
        <w:ind w:left="567" w:hanging="284"/>
        <w:jc w:val="both"/>
        <w:rPr>
          <w:rFonts w:ascii="Times New Roman" w:hAnsi="Times New Roman"/>
          <w:noProof/>
          <w:sz w:val="24"/>
        </w:rPr>
      </w:pPr>
      <w:r>
        <w:rPr>
          <w:rFonts w:ascii="Times New Roman" w:hAnsi="Times New Roman"/>
          <w:color w:val="0066FF"/>
          <w:sz w:val="24"/>
        </w:rPr>
        <w:t>Komisijas 2012. gada 22. jūnija Regula (ES) Nr. 555/2012</w:t>
      </w:r>
      <w:r>
        <w:rPr>
          <w:rFonts w:ascii="Times New Roman" w:hAnsi="Times New Roman"/>
          <w:sz w:val="24"/>
        </w:rPr>
        <w:t>, ar ko attiecībā uz datu prasību un definīciju atjaunināšanu groza Eiropas Parlamenta un Padomes Regulu (EK) Nr. 184/2005 par Kopienas statistiku attiecībā uz maksājumu bilanci, starptautisko pakalpojumu tirdzniecību un ārvalstu tiešajiem ieguldījumiem;</w:t>
      </w:r>
    </w:p>
    <w:p w14:paraId="70E08FD5" w14:textId="77394923" w:rsidR="00416649" w:rsidRPr="00D82D6C" w:rsidRDefault="00416649" w:rsidP="00570A24">
      <w:pPr>
        <w:ind w:left="567" w:hanging="284"/>
        <w:jc w:val="both"/>
        <w:rPr>
          <w:rFonts w:ascii="Times New Roman" w:hAnsi="Times New Roman"/>
          <w:noProof/>
          <w:sz w:val="24"/>
        </w:rPr>
      </w:pPr>
      <w:r>
        <w:rPr>
          <w:rFonts w:ascii="Times New Roman" w:hAnsi="Times New Roman"/>
          <w:color w:val="0066FF"/>
          <w:sz w:val="24"/>
        </w:rPr>
        <w:lastRenderedPageBreak/>
        <w:t>Komisijas 2010. gada 20. decembra Regula (ES) Nr. 1227/2010</w:t>
      </w:r>
      <w:r>
        <w:rPr>
          <w:rFonts w:ascii="Times New Roman" w:hAnsi="Times New Roman"/>
          <w:sz w:val="24"/>
        </w:rPr>
        <w:t>, ar ko groza Regulu (EK) Nr. 1055/2008, ar kuru īsteno Eiropas Parlamenta un Padomes Regulu (EK) Nr. 184/2005 saistībā ar kvalitātes kritērijiem un kvalitātes ziņojumiem, kas attiecas uz maksājumu bilances statistiku;</w:t>
      </w:r>
    </w:p>
    <w:p w14:paraId="71FACA6C" w14:textId="2ECCAC6D" w:rsidR="00416649" w:rsidRPr="00D82D6C" w:rsidRDefault="00416649" w:rsidP="00570A24">
      <w:pPr>
        <w:ind w:left="567" w:hanging="284"/>
        <w:jc w:val="both"/>
        <w:rPr>
          <w:rFonts w:ascii="Times New Roman" w:hAnsi="Times New Roman"/>
          <w:noProof/>
          <w:sz w:val="24"/>
        </w:rPr>
      </w:pPr>
      <w:r>
        <w:rPr>
          <w:rFonts w:ascii="Times New Roman" w:hAnsi="Times New Roman"/>
          <w:color w:val="0066FF"/>
          <w:sz w:val="24"/>
        </w:rPr>
        <w:t>Komisijas 2008. gada 27. oktobra Regula (EK) Nr. 1055/2008</w:t>
      </w:r>
      <w:r>
        <w:rPr>
          <w:rFonts w:ascii="Times New Roman" w:hAnsi="Times New Roman"/>
          <w:sz w:val="24"/>
        </w:rPr>
        <w:t>, ar kuru īsteno Eiropas Parlamenta un Padomes Regulu (EK) Nr. 184/2005 saistībā ar kvalitātes kritērijiem un kvalitātes ziņojumiem, kas attiecas uz maksājumu bilances statistiku;</w:t>
      </w:r>
    </w:p>
    <w:p w14:paraId="3D348EBD" w14:textId="622F233B" w:rsidR="00416649" w:rsidRDefault="00416649" w:rsidP="00570A24">
      <w:pPr>
        <w:ind w:left="567" w:hanging="284"/>
        <w:jc w:val="both"/>
        <w:rPr>
          <w:rFonts w:ascii="Times New Roman" w:hAnsi="Times New Roman"/>
          <w:noProof/>
          <w:sz w:val="24"/>
        </w:rPr>
      </w:pPr>
      <w:r>
        <w:rPr>
          <w:rFonts w:ascii="Times New Roman" w:hAnsi="Times New Roman"/>
          <w:color w:val="0066FF"/>
          <w:sz w:val="24"/>
        </w:rPr>
        <w:t>Eiropas Parlamenta un Padomes 2005. gada 12. janvāra Regula (EK) Nr. 184/2005</w:t>
      </w:r>
      <w:r>
        <w:rPr>
          <w:rFonts w:ascii="Times New Roman" w:hAnsi="Times New Roman"/>
          <w:sz w:val="24"/>
        </w:rPr>
        <w:t xml:space="preserve"> par Kopienas statistiku attiecībā uz maksājumu bilanci, starptautisko pakalpojumu tirdzniecību un ārvalstu tiešajiem ieguldījumiem.</w:t>
      </w:r>
    </w:p>
    <w:p w14:paraId="415EC95B" w14:textId="77777777" w:rsidR="00570A24" w:rsidRPr="00D82D6C" w:rsidRDefault="00570A24" w:rsidP="00570A24">
      <w:pPr>
        <w:ind w:left="567" w:hanging="284"/>
        <w:jc w:val="both"/>
        <w:rPr>
          <w:rFonts w:ascii="Times New Roman" w:hAnsi="Times New Roman"/>
          <w:noProof/>
          <w:sz w:val="24"/>
        </w:rPr>
      </w:pPr>
    </w:p>
    <w:p w14:paraId="2454CC18" w14:textId="77777777" w:rsidR="00416649" w:rsidRDefault="00416649" w:rsidP="00D82D6C">
      <w:pPr>
        <w:jc w:val="both"/>
        <w:rPr>
          <w:rFonts w:ascii="Times New Roman" w:hAnsi="Times New Roman"/>
          <w:noProof/>
          <w:sz w:val="24"/>
        </w:rPr>
      </w:pPr>
      <w:r>
        <w:rPr>
          <w:rFonts w:ascii="Times New Roman" w:hAnsi="Times New Roman"/>
          <w:sz w:val="24"/>
        </w:rPr>
        <w:t>Valstu tiesību akti un noteikumi papildus nosaka to valsts iestāžu tiesību un pienākumus, kuras vāc, apmainās, apstrādā, apkopo un izplata datus par pakalpojumu darījumiem starp rezidentiem un nerezidentiem, ārvalstu saistītu uzņēmumu statistiku un papildu monetāros un nemonetāros rādītājus pakalpojumu starptautiskās sniegšanas analizēšanai. Šāds tiesiskais pamatojums palīdz šajā procesā iesaistītajām iestādēm sagatavot nepieciešamās institucionālās vienošanās, sīki raksturojot katra dalībnieka iesaisti statistikas procesā.</w:t>
      </w:r>
    </w:p>
    <w:p w14:paraId="264C4EA2" w14:textId="77777777" w:rsidR="00570A24" w:rsidRDefault="00570A24" w:rsidP="00D82D6C">
      <w:pPr>
        <w:jc w:val="both"/>
        <w:rPr>
          <w:rFonts w:ascii="Times New Roman" w:hAnsi="Times New Roman"/>
          <w:noProof/>
          <w:sz w:val="24"/>
        </w:rPr>
      </w:pPr>
    </w:p>
    <w:p w14:paraId="0EACF222" w14:textId="77777777" w:rsidR="00570A24" w:rsidRPr="00D82D6C" w:rsidRDefault="00570A24" w:rsidP="00D82D6C">
      <w:pPr>
        <w:jc w:val="both"/>
        <w:rPr>
          <w:rFonts w:ascii="Times New Roman" w:hAnsi="Times New Roman"/>
          <w:noProof/>
          <w:sz w:val="24"/>
        </w:rPr>
      </w:pPr>
    </w:p>
    <w:p w14:paraId="6426699E" w14:textId="7A29ED5D" w:rsidR="00416649" w:rsidRPr="00570A24" w:rsidRDefault="00570A24" w:rsidP="00D82D6C">
      <w:pPr>
        <w:jc w:val="both"/>
        <w:rPr>
          <w:rFonts w:ascii="Times New Roman" w:hAnsi="Times New Roman"/>
          <w:b/>
          <w:bCs/>
          <w:noProof/>
          <w:color w:val="B83B46"/>
          <w:sz w:val="28"/>
          <w:szCs w:val="24"/>
        </w:rPr>
      </w:pPr>
      <w:bookmarkStart w:id="6" w:name="1.4._Institutional_arrangements"/>
      <w:bookmarkEnd w:id="6"/>
      <w:r>
        <w:rPr>
          <w:rFonts w:ascii="Times New Roman" w:hAnsi="Times New Roman"/>
          <w:b/>
          <w:color w:val="B83B46"/>
          <w:sz w:val="28"/>
        </w:rPr>
        <w:t>1.4. Institucionālas vienošanās</w:t>
      </w:r>
    </w:p>
    <w:p w14:paraId="13BAF7C9" w14:textId="77777777" w:rsidR="00570A24" w:rsidRPr="00D82D6C" w:rsidRDefault="00570A24" w:rsidP="00D82D6C">
      <w:pPr>
        <w:jc w:val="both"/>
        <w:rPr>
          <w:rFonts w:ascii="Times New Roman" w:hAnsi="Times New Roman"/>
          <w:noProof/>
          <w:color w:val="B83B46"/>
          <w:sz w:val="24"/>
        </w:rPr>
      </w:pPr>
    </w:p>
    <w:p w14:paraId="30AEB561" w14:textId="77777777" w:rsidR="00416649" w:rsidRDefault="00416649" w:rsidP="00D82D6C">
      <w:pPr>
        <w:jc w:val="both"/>
        <w:rPr>
          <w:rFonts w:ascii="Times New Roman" w:hAnsi="Times New Roman"/>
          <w:noProof/>
          <w:sz w:val="24"/>
        </w:rPr>
      </w:pPr>
      <w:r>
        <w:rPr>
          <w:rFonts w:ascii="Times New Roman" w:hAnsi="Times New Roman"/>
          <w:sz w:val="24"/>
        </w:rPr>
        <w:t xml:space="preserve">Bieži vien datu vākšanā, apkopošanā un izplatīšanā, ko veic atbilstoši MSITS 2010 ierosinātajam statistikas regulējumam pakalpojumu starptautiskās sniegšanas novērtēšanai, ir iesaistītas vairākas valsts iestādes. Vairumā gadījumu atbildīgā valsts iestāde ir valsts statistikas birojs vai valsts centrālā banka. Par labu praksi uzskatāms tas, ka pakalpojumu starptautiskās sniegšanas datu vākšanā un apkopošanā iesaistītās iestādes un aģentūras sagatavo institucionālas vienošanās (piemēram, saprašanās memorandu vai vienošanos par starpiestāžu datubāzu apmaiņu), kas attiecas uz galvenajiem datu sagatavotājiem un atbilstoši atspoguļo valsts vajadzības, prioritātes un resursus. Šajās institucionālajās vienošanās skaidri jānorāda pienākumu un uzdevumu sadale starp iestādēm, kuras apkopo statistiku par pakalpojumu darījumiem starp rezidentiem un nerezidentiem, </w:t>
      </w:r>
      <w:r>
        <w:rPr>
          <w:rFonts w:ascii="Times New Roman" w:hAnsi="Times New Roman"/>
          <w:i/>
          <w:iCs/>
          <w:sz w:val="24"/>
        </w:rPr>
        <w:t>FATS</w:t>
      </w:r>
      <w:r>
        <w:rPr>
          <w:rFonts w:ascii="Times New Roman" w:hAnsi="Times New Roman"/>
          <w:sz w:val="24"/>
        </w:rPr>
        <w:t xml:space="preserve"> un papildu monetāros un nemonetāros rādītājus starptautiskās pakalpojumu sniegšanas analizēšanai. Ir svarīgi izveidot atbilstošus saziņas kanālus un koordinācijas mehānismus.</w:t>
      </w:r>
    </w:p>
    <w:p w14:paraId="58222D36" w14:textId="77777777" w:rsidR="00570A24" w:rsidRPr="00D82D6C" w:rsidRDefault="00570A24" w:rsidP="00D82D6C">
      <w:pPr>
        <w:jc w:val="both"/>
        <w:rPr>
          <w:rFonts w:ascii="Times New Roman" w:hAnsi="Times New Roman"/>
          <w:noProof/>
          <w:sz w:val="24"/>
        </w:rPr>
      </w:pPr>
    </w:p>
    <w:p w14:paraId="3971220E" w14:textId="77777777" w:rsidR="00416649" w:rsidRDefault="00416649" w:rsidP="00D82D6C">
      <w:pPr>
        <w:jc w:val="both"/>
        <w:rPr>
          <w:rFonts w:ascii="Times New Roman" w:hAnsi="Times New Roman"/>
          <w:noProof/>
          <w:sz w:val="24"/>
        </w:rPr>
      </w:pPr>
      <w:r>
        <w:rPr>
          <w:rFonts w:ascii="Times New Roman" w:hAnsi="Times New Roman"/>
          <w:sz w:val="24"/>
        </w:rPr>
        <w:t>Šīs institucionālās vienošanās parasti ietver vairākas vienošanās par kādas konkrētas statistikas jomas datu vākšanā, apkopošanā un izplatīšanā iesaistīto iestāžu pienākumu sadali. Šīs vienošanās nodrošina, ka oficiālā statistika atbilst lietotāju vajadzībām un kvalitātes standartiem un ka to apkopo un izplata pēc iespējas efektīvāk. Institucionālas vienošanās darbības joma var ietvert dažādus aspektus, sākot no visa statistikas sagatavošanas un izplatīšanas procesa līdz pat konkrētu šā procesa daļu regulēšanai.</w:t>
      </w:r>
    </w:p>
    <w:p w14:paraId="1034C92B" w14:textId="77777777" w:rsidR="00570A24" w:rsidRPr="00D82D6C" w:rsidRDefault="00570A24" w:rsidP="00D82D6C">
      <w:pPr>
        <w:jc w:val="both"/>
        <w:rPr>
          <w:rFonts w:ascii="Times New Roman" w:hAnsi="Times New Roman"/>
          <w:noProof/>
          <w:sz w:val="24"/>
        </w:rPr>
      </w:pPr>
    </w:p>
    <w:p w14:paraId="4434486E" w14:textId="37C9F408" w:rsidR="00416649" w:rsidRDefault="00416649" w:rsidP="00D82D6C">
      <w:pPr>
        <w:jc w:val="both"/>
        <w:rPr>
          <w:rFonts w:ascii="Times New Roman" w:hAnsi="Times New Roman"/>
          <w:noProof/>
          <w:sz w:val="24"/>
        </w:rPr>
      </w:pPr>
      <w:r>
        <w:rPr>
          <w:rFonts w:ascii="Times New Roman" w:hAnsi="Times New Roman"/>
          <w:sz w:val="24"/>
        </w:rPr>
        <w:t>Efektīvas institucionālas vienošanās iezīmes un paraugprakse detalizēti raksturota MSITS 2010 Apkopotāju rokasgrāmatā.</w:t>
      </w:r>
      <w:r w:rsidR="00EF0983">
        <w:rPr>
          <w:rStyle w:val="FootnoteReference"/>
          <w:rFonts w:ascii="Times New Roman" w:hAnsi="Times New Roman"/>
          <w:noProof/>
          <w:sz w:val="24"/>
        </w:rPr>
        <w:footnoteReference w:id="15"/>
      </w:r>
    </w:p>
    <w:p w14:paraId="727C25B0" w14:textId="77777777" w:rsidR="00570A24" w:rsidRDefault="00570A24" w:rsidP="00D82D6C">
      <w:pPr>
        <w:jc w:val="both"/>
        <w:rPr>
          <w:rFonts w:ascii="Times New Roman" w:hAnsi="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70A24" w14:paraId="08F54CE4" w14:textId="77777777" w:rsidTr="00570A24">
        <w:tc>
          <w:tcPr>
            <w:tcW w:w="5000" w:type="pct"/>
            <w:tcBorders>
              <w:top w:val="nil"/>
              <w:left w:val="nil"/>
              <w:bottom w:val="nil"/>
              <w:right w:val="nil"/>
            </w:tcBorders>
            <w:shd w:val="clear" w:color="auto" w:fill="FFE1E1"/>
          </w:tcPr>
          <w:p w14:paraId="2CD0A487" w14:textId="77777777" w:rsidR="00570A24" w:rsidRPr="001E07D9" w:rsidRDefault="00570A24" w:rsidP="006974AA">
            <w:pPr>
              <w:keepNext/>
              <w:keepLines/>
              <w:ind w:left="113" w:right="113"/>
              <w:jc w:val="both"/>
              <w:rPr>
                <w:rFonts w:ascii="Times New Roman" w:hAnsi="Times New Roman" w:cs="Times New Roman"/>
                <w:b/>
                <w:noProof/>
                <w:color w:val="B83B46"/>
                <w:sz w:val="28"/>
                <w:szCs w:val="28"/>
              </w:rPr>
            </w:pPr>
            <w:r>
              <w:rPr>
                <w:rFonts w:ascii="Times New Roman" w:hAnsi="Times New Roman"/>
                <w:b/>
                <w:color w:val="B83B46"/>
                <w:sz w:val="28"/>
              </w:rPr>
              <w:lastRenderedPageBreak/>
              <w:t>1.3. ierāmējums. Institucionālas vienošanās valsts līmenī</w:t>
            </w:r>
          </w:p>
          <w:p w14:paraId="0C554606" w14:textId="77777777" w:rsidR="00570A24" w:rsidRPr="00570A24" w:rsidRDefault="00570A24" w:rsidP="006974AA">
            <w:pPr>
              <w:keepNext/>
              <w:keepLines/>
              <w:ind w:left="113" w:right="113"/>
              <w:jc w:val="both"/>
              <w:rPr>
                <w:rFonts w:ascii="Times New Roman" w:hAnsi="Times New Roman" w:cs="Times New Roman"/>
                <w:b/>
                <w:noProof/>
                <w:color w:val="B83B46"/>
                <w:sz w:val="24"/>
                <w:szCs w:val="24"/>
              </w:rPr>
            </w:pPr>
          </w:p>
          <w:p w14:paraId="5B44A19D" w14:textId="77777777" w:rsidR="00570A24" w:rsidRDefault="00570A24" w:rsidP="006974AA">
            <w:pPr>
              <w:pStyle w:val="BodyText"/>
              <w:keepNext/>
              <w:keepLines/>
              <w:ind w:left="113" w:right="113"/>
              <w:jc w:val="both"/>
              <w:rPr>
                <w:rFonts w:ascii="Times New Roman" w:hAnsi="Times New Roman" w:cs="Times New Roman"/>
                <w:noProof/>
                <w:color w:val="000000"/>
                <w:sz w:val="24"/>
                <w:szCs w:val="24"/>
              </w:rPr>
            </w:pPr>
            <w:r>
              <w:rPr>
                <w:rFonts w:ascii="Times New Roman" w:hAnsi="Times New Roman"/>
                <w:color w:val="000000"/>
                <w:sz w:val="24"/>
              </w:rPr>
              <w:t>Kā vienu no piemēriem var minēt to, ka centrālajām bankām ir pienākums iegūt datus no finanšu iestādēm, savukārt valsts statistikas iestādei – vākt datus no citām iestādēm un tos apkopot un izplatīt. Taču ieguldījumu apstiprināšanas iestāde vai finanšu uzraudzības iestāde var sniegt ļoti svarīgu informāciju par pārrobežu pakalpojumu sniegšanu. Šādos apstākļos ir svarīgi sagatavot juridisku vai cita veida vienošanos, kas ļautu par konkrētu datu apkopošanu atbildīgajai iestādei iegūt attiecīgos datu kopumus vai tiem piekļūt.</w:t>
            </w:r>
          </w:p>
          <w:p w14:paraId="6962C1B4" w14:textId="77777777" w:rsidR="00570A24" w:rsidRPr="00570A24" w:rsidRDefault="00570A24" w:rsidP="006974AA">
            <w:pPr>
              <w:pStyle w:val="BodyText"/>
              <w:keepNext/>
              <w:keepLines/>
              <w:ind w:left="113" w:right="113"/>
              <w:jc w:val="both"/>
              <w:rPr>
                <w:rFonts w:ascii="Times New Roman" w:hAnsi="Times New Roman" w:cs="Times New Roman"/>
                <w:noProof/>
                <w:color w:val="000000"/>
                <w:sz w:val="24"/>
                <w:szCs w:val="24"/>
              </w:rPr>
            </w:pPr>
          </w:p>
          <w:p w14:paraId="1F93ECEF" w14:textId="66545439" w:rsidR="00570A24" w:rsidRPr="00570A24" w:rsidRDefault="00570A24" w:rsidP="006974AA">
            <w:pPr>
              <w:keepNext/>
              <w:keepLines/>
              <w:ind w:left="113" w:right="113"/>
              <w:jc w:val="both"/>
              <w:rPr>
                <w:rFonts w:ascii="Times New Roman" w:hAnsi="Times New Roman" w:cs="Times New Roman"/>
                <w:noProof/>
                <w:color w:val="000000"/>
                <w:sz w:val="24"/>
                <w:szCs w:val="24"/>
              </w:rPr>
            </w:pPr>
            <w:r>
              <w:rPr>
                <w:rFonts w:ascii="Times New Roman" w:hAnsi="Times New Roman"/>
                <w:i/>
                <w:color w:val="000000"/>
                <w:sz w:val="24"/>
              </w:rPr>
              <w:t xml:space="preserve">Avots: </w:t>
            </w:r>
            <w:r>
              <w:rPr>
                <w:rFonts w:ascii="Times New Roman" w:hAnsi="Times New Roman"/>
                <w:color w:val="000000"/>
                <w:sz w:val="24"/>
              </w:rPr>
              <w:t>MSITS 2010 Apkopotāju rokasgrāmata</w:t>
            </w:r>
          </w:p>
        </w:tc>
      </w:tr>
    </w:tbl>
    <w:p w14:paraId="77363AB7" w14:textId="77777777" w:rsidR="00570A24" w:rsidRPr="00D82D6C" w:rsidRDefault="00570A24" w:rsidP="00D82D6C">
      <w:pPr>
        <w:jc w:val="both"/>
        <w:rPr>
          <w:rFonts w:ascii="Times New Roman" w:hAnsi="Times New Roman"/>
          <w:noProof/>
          <w:sz w:val="24"/>
        </w:rPr>
      </w:pPr>
    </w:p>
    <w:p w14:paraId="3159083F" w14:textId="77777777" w:rsidR="00FA355E" w:rsidRPr="00D82D6C" w:rsidRDefault="00FA355E" w:rsidP="00D82D6C">
      <w:pPr>
        <w:jc w:val="both"/>
        <w:rPr>
          <w:rFonts w:ascii="Times New Roman" w:hAnsi="Times New Roman"/>
          <w:noProof/>
          <w:sz w:val="24"/>
        </w:rPr>
      </w:pPr>
    </w:p>
    <w:p w14:paraId="2F76419B" w14:textId="5A2B46EE" w:rsidR="00416649" w:rsidRPr="00EF0983" w:rsidRDefault="00EF0983" w:rsidP="00D82D6C">
      <w:pPr>
        <w:jc w:val="both"/>
        <w:rPr>
          <w:rFonts w:ascii="Times New Roman" w:hAnsi="Times New Roman"/>
          <w:b/>
          <w:bCs/>
          <w:noProof/>
          <w:color w:val="B83B46"/>
          <w:sz w:val="28"/>
          <w:szCs w:val="24"/>
        </w:rPr>
      </w:pPr>
      <w:bookmarkStart w:id="7" w:name="1.5._Digital_trade_and_modes_of_supply"/>
      <w:bookmarkEnd w:id="7"/>
      <w:r>
        <w:rPr>
          <w:rFonts w:ascii="Times New Roman" w:hAnsi="Times New Roman"/>
          <w:b/>
          <w:color w:val="B83B46"/>
          <w:sz w:val="28"/>
        </w:rPr>
        <w:t>1.5. Digitālā pakalpojumu tirdzniecība un sniegšanas veidi</w:t>
      </w:r>
    </w:p>
    <w:p w14:paraId="27854AD2" w14:textId="77777777" w:rsidR="00EF0983" w:rsidRPr="00D82D6C" w:rsidRDefault="00EF0983" w:rsidP="00D82D6C">
      <w:pPr>
        <w:jc w:val="both"/>
        <w:rPr>
          <w:rFonts w:ascii="Times New Roman" w:hAnsi="Times New Roman"/>
          <w:noProof/>
          <w:color w:val="B83B46"/>
          <w:sz w:val="24"/>
        </w:rPr>
      </w:pPr>
    </w:p>
    <w:p w14:paraId="66BFAFDF" w14:textId="77777777" w:rsidR="00416649" w:rsidRDefault="00416649" w:rsidP="00D82D6C">
      <w:pPr>
        <w:jc w:val="both"/>
        <w:rPr>
          <w:rFonts w:ascii="Times New Roman" w:hAnsi="Times New Roman"/>
          <w:noProof/>
          <w:sz w:val="24"/>
        </w:rPr>
      </w:pPr>
      <w:r>
        <w:rPr>
          <w:rFonts w:ascii="Times New Roman" w:hAnsi="Times New Roman"/>
          <w:sz w:val="24"/>
        </w:rPr>
        <w:t xml:space="preserve">Ja domājam par to, “kā” pakalpojumus sniedz, nevar neņemt vērā digitālo pārveidi. Aizvien vairāk pakalpojumu ir tirgojami pārrobežu tirdzniecībā, ko nodrošina digitālie rīki, turklāt ir izveidoti jauni </w:t>
      </w:r>
      <w:r>
        <w:rPr>
          <w:rFonts w:ascii="Times New Roman" w:hAnsi="Times New Roman"/>
          <w:i/>
          <w:iCs/>
          <w:sz w:val="24"/>
        </w:rPr>
        <w:t>digitālo</w:t>
      </w:r>
      <w:r>
        <w:rPr>
          <w:rFonts w:ascii="Times New Roman" w:hAnsi="Times New Roman"/>
          <w:sz w:val="24"/>
        </w:rPr>
        <w:t xml:space="preserve"> pakalpojumu veidi (piemēram, balstoties uz datu analīzi vai mākoņdatošanu).</w:t>
      </w:r>
    </w:p>
    <w:p w14:paraId="2F8496FF" w14:textId="77777777" w:rsidR="00EF0983" w:rsidRPr="00D82D6C" w:rsidRDefault="00EF0983" w:rsidP="00D82D6C">
      <w:pPr>
        <w:jc w:val="both"/>
        <w:rPr>
          <w:rFonts w:ascii="Times New Roman" w:hAnsi="Times New Roman"/>
          <w:noProof/>
          <w:sz w:val="24"/>
        </w:rPr>
      </w:pPr>
    </w:p>
    <w:p w14:paraId="62CAF2AC" w14:textId="59C0E837" w:rsidR="00416649" w:rsidRDefault="00416649" w:rsidP="00D82D6C">
      <w:pPr>
        <w:jc w:val="both"/>
        <w:rPr>
          <w:rFonts w:ascii="Times New Roman" w:hAnsi="Times New Roman"/>
          <w:noProof/>
          <w:sz w:val="24"/>
        </w:rPr>
      </w:pPr>
      <w:r>
        <w:rPr>
          <w:rFonts w:ascii="Times New Roman" w:hAnsi="Times New Roman"/>
          <w:sz w:val="24"/>
        </w:rPr>
        <w:t>Pēdējos gados nolūkā sīkāk izpētīt šo aspektu ir uzsāktas vairākas iniciatīvas, jo īpaši Apvienoto Nāciju Organizācijas Tirdzniecības un attīstības konferences (turpmāk tekstā – “</w:t>
      </w:r>
      <w:r>
        <w:rPr>
          <w:rFonts w:ascii="Times New Roman" w:hAnsi="Times New Roman"/>
          <w:i/>
          <w:iCs/>
          <w:sz w:val="24"/>
        </w:rPr>
        <w:t>UNCTAD</w:t>
      </w:r>
      <w:r>
        <w:rPr>
          <w:rFonts w:ascii="Times New Roman" w:hAnsi="Times New Roman"/>
          <w:sz w:val="24"/>
        </w:rPr>
        <w:t>”) vadītā partnerība par IKT novērtēšanu attīstības mērķu sasniegšanai.</w:t>
      </w:r>
      <w:r w:rsidR="00EF0983">
        <w:rPr>
          <w:rStyle w:val="FootnoteReference"/>
          <w:rFonts w:ascii="Times New Roman" w:hAnsi="Times New Roman"/>
          <w:noProof/>
          <w:sz w:val="24"/>
        </w:rPr>
        <w:footnoteReference w:id="16"/>
      </w:r>
      <w:r>
        <w:rPr>
          <w:rFonts w:ascii="Times New Roman" w:hAnsi="Times New Roman"/>
          <w:sz w:val="24"/>
        </w:rPr>
        <w:t xml:space="preserve"> Nesen </w:t>
      </w:r>
      <w:r>
        <w:rPr>
          <w:rFonts w:ascii="Times New Roman" w:hAnsi="Times New Roman"/>
          <w:i/>
          <w:iCs/>
          <w:sz w:val="24"/>
        </w:rPr>
        <w:t>OECD</w:t>
      </w:r>
      <w:r>
        <w:rPr>
          <w:rFonts w:ascii="Times New Roman" w:hAnsi="Times New Roman"/>
          <w:sz w:val="24"/>
        </w:rPr>
        <w:t xml:space="preserve">-PTO-SVF izstrādātajā rokasgrāmatā </w:t>
      </w:r>
      <w:r>
        <w:rPr>
          <w:rFonts w:ascii="Times New Roman" w:hAnsi="Times New Roman"/>
          <w:i/>
          <w:iCs/>
          <w:sz w:val="24"/>
        </w:rPr>
        <w:t>Handbook on Measuring Digital Trade</w:t>
      </w:r>
      <w:r>
        <w:rPr>
          <w:rFonts w:ascii="Times New Roman" w:hAnsi="Times New Roman"/>
          <w:sz w:val="24"/>
        </w:rPr>
        <w:t xml:space="preserve"> [Digitālās tirdzniecības novērtēšanas rokasgrāmata]</w:t>
      </w:r>
      <w:r w:rsidR="00D8597E">
        <w:rPr>
          <w:rStyle w:val="FootnoteReference"/>
          <w:rFonts w:ascii="Times New Roman" w:hAnsi="Times New Roman"/>
          <w:noProof/>
          <w:sz w:val="24"/>
        </w:rPr>
        <w:footnoteReference w:id="17"/>
      </w:r>
      <w:r>
        <w:rPr>
          <w:rFonts w:ascii="Times New Roman" w:hAnsi="Times New Roman"/>
          <w:sz w:val="24"/>
        </w:rPr>
        <w:t xml:space="preserve"> ietvēra pirmo visaptverošo konceptuālo digitālās tirdzniecības novērtēšanas regulējumu.</w:t>
      </w:r>
    </w:p>
    <w:p w14:paraId="28E45E09" w14:textId="77777777" w:rsidR="00EF0983" w:rsidRPr="00D82D6C" w:rsidRDefault="00EF0983" w:rsidP="00D82D6C">
      <w:pPr>
        <w:jc w:val="both"/>
        <w:rPr>
          <w:rFonts w:ascii="Times New Roman" w:hAnsi="Times New Roman"/>
          <w:noProof/>
          <w:sz w:val="24"/>
        </w:rPr>
      </w:pPr>
    </w:p>
    <w:p w14:paraId="1ECCA992" w14:textId="20CCE91F" w:rsidR="00416649" w:rsidRDefault="00416649" w:rsidP="00D82D6C">
      <w:pPr>
        <w:jc w:val="both"/>
        <w:rPr>
          <w:rFonts w:ascii="Times New Roman" w:hAnsi="Times New Roman"/>
          <w:noProof/>
          <w:sz w:val="24"/>
        </w:rPr>
      </w:pPr>
      <w:r>
        <w:rPr>
          <w:rFonts w:ascii="Times New Roman" w:hAnsi="Times New Roman"/>
          <w:sz w:val="24"/>
        </w:rPr>
        <w:t xml:space="preserve">Šajā rokasgrāmatā </w:t>
      </w:r>
      <w:r>
        <w:rPr>
          <w:rFonts w:ascii="Times New Roman" w:hAnsi="Times New Roman"/>
          <w:i/>
          <w:iCs/>
          <w:sz w:val="24"/>
        </w:rPr>
        <w:t>digitāli īstenota tirdzniecība</w:t>
      </w:r>
      <w:r>
        <w:rPr>
          <w:rFonts w:ascii="Times New Roman" w:hAnsi="Times New Roman"/>
          <w:sz w:val="24"/>
        </w:rPr>
        <w:t xml:space="preserve"> definēta kā “starptautiski darījumi, ko veic attālināti elektroniskā formātā, izmantojot šim nolūkam īpaši paredzētus datortīklus”, un pēc definīcijas attiecas vienīgi uz pakalpojumiem. Šī definīcija ir cieši saistīta ar </w:t>
      </w:r>
      <w:r>
        <w:rPr>
          <w:rFonts w:ascii="Times New Roman" w:hAnsi="Times New Roman"/>
          <w:i/>
          <w:iCs/>
          <w:sz w:val="24"/>
        </w:rPr>
        <w:t>UNCTAD</w:t>
      </w:r>
      <w:r>
        <w:rPr>
          <w:rFonts w:ascii="Times New Roman" w:hAnsi="Times New Roman"/>
          <w:sz w:val="24"/>
        </w:rPr>
        <w:t xml:space="preserve"> ieviesto</w:t>
      </w:r>
      <w:r>
        <w:rPr>
          <w:rFonts w:ascii="Times New Roman" w:hAnsi="Times New Roman"/>
          <w:i/>
          <w:iCs/>
          <w:sz w:val="24"/>
        </w:rPr>
        <w:t xml:space="preserve"> IKT nodrošinātu pakalpojumu</w:t>
      </w:r>
      <w:r>
        <w:rPr>
          <w:rFonts w:ascii="Times New Roman" w:hAnsi="Times New Roman"/>
          <w:sz w:val="24"/>
        </w:rPr>
        <w:t xml:space="preserve"> tirdzniecības jēdzienu.</w:t>
      </w:r>
      <w:r w:rsidR="00CF0DDC">
        <w:rPr>
          <w:rStyle w:val="FootnoteReference"/>
          <w:rFonts w:ascii="Times New Roman" w:hAnsi="Times New Roman"/>
          <w:noProof/>
          <w:sz w:val="24"/>
        </w:rPr>
        <w:footnoteReference w:id="18"/>
      </w:r>
    </w:p>
    <w:p w14:paraId="5D12CBCC" w14:textId="77777777" w:rsidR="00EF0983" w:rsidRPr="00D82D6C" w:rsidRDefault="00EF0983" w:rsidP="00D82D6C">
      <w:pPr>
        <w:jc w:val="both"/>
        <w:rPr>
          <w:rFonts w:ascii="Times New Roman" w:hAnsi="Times New Roman"/>
          <w:noProof/>
          <w:sz w:val="24"/>
        </w:rPr>
      </w:pPr>
    </w:p>
    <w:p w14:paraId="2C920DE6" w14:textId="77777777" w:rsidR="00416649" w:rsidRDefault="00416649" w:rsidP="00D82D6C">
      <w:pPr>
        <w:jc w:val="both"/>
        <w:rPr>
          <w:rFonts w:ascii="Times New Roman" w:hAnsi="Times New Roman"/>
          <w:noProof/>
          <w:sz w:val="24"/>
        </w:rPr>
      </w:pPr>
      <w:r>
        <w:rPr>
          <w:rFonts w:ascii="Times New Roman" w:hAnsi="Times New Roman"/>
          <w:sz w:val="24"/>
        </w:rPr>
        <w:t>Tādēļ 1. veida definīcija nepārprotami lielā mērā pārklājas ar digitāli sniegto pakalpojumu definīciju.</w:t>
      </w:r>
    </w:p>
    <w:p w14:paraId="56456942" w14:textId="77777777" w:rsidR="00EF0983" w:rsidRPr="00D82D6C" w:rsidRDefault="00EF0983" w:rsidP="00D82D6C">
      <w:pPr>
        <w:jc w:val="both"/>
        <w:rPr>
          <w:rFonts w:ascii="Times New Roman" w:hAnsi="Times New Roman"/>
          <w:noProof/>
          <w:sz w:val="24"/>
        </w:rPr>
      </w:pPr>
    </w:p>
    <w:p w14:paraId="7A2BEB72" w14:textId="77777777" w:rsidR="00416649" w:rsidRDefault="00416649" w:rsidP="00D82D6C">
      <w:pPr>
        <w:jc w:val="both"/>
        <w:rPr>
          <w:rFonts w:ascii="Times New Roman" w:hAnsi="Times New Roman"/>
          <w:noProof/>
          <w:sz w:val="24"/>
        </w:rPr>
      </w:pPr>
      <w:r>
        <w:rPr>
          <w:rFonts w:ascii="Times New Roman" w:hAnsi="Times New Roman"/>
          <w:sz w:val="24"/>
        </w:rPr>
        <w:t xml:space="preserve">Tomēr šie abi jēdzieni nav gluži viens un tas pats. Lai gan saskaņā ar </w:t>
      </w:r>
      <w:r>
        <w:rPr>
          <w:rFonts w:ascii="Times New Roman" w:hAnsi="Times New Roman"/>
          <w:i/>
          <w:iCs/>
          <w:sz w:val="24"/>
        </w:rPr>
        <w:t>GATS</w:t>
      </w:r>
      <w:r>
        <w:rPr>
          <w:rFonts w:ascii="Times New Roman" w:hAnsi="Times New Roman"/>
          <w:sz w:val="24"/>
        </w:rPr>
        <w:t>, definējot pakalpojumu sniegšanas veidus, vērā ņem pakalpojuma sniedzēja atrašanās vietu attiecībā pret klienta atrašanās vietu, izšķirot digitāli un nedigitāli sniegtus pakalpojumus, vērā ņem to, “kā” pakalpojumu sniedz.</w:t>
      </w:r>
    </w:p>
    <w:p w14:paraId="235C0ACA" w14:textId="77777777" w:rsidR="00EF0983" w:rsidRPr="00D82D6C" w:rsidRDefault="00EF0983" w:rsidP="00D82D6C">
      <w:pPr>
        <w:jc w:val="both"/>
        <w:rPr>
          <w:rFonts w:ascii="Times New Roman" w:hAnsi="Times New Roman"/>
          <w:noProof/>
          <w:sz w:val="24"/>
        </w:rPr>
      </w:pPr>
    </w:p>
    <w:p w14:paraId="01F46BC7" w14:textId="77777777" w:rsidR="00416649" w:rsidRDefault="00416649" w:rsidP="006974AA">
      <w:pPr>
        <w:widowControl/>
        <w:jc w:val="both"/>
        <w:rPr>
          <w:rFonts w:ascii="Times New Roman" w:hAnsi="Times New Roman"/>
          <w:noProof/>
          <w:sz w:val="24"/>
        </w:rPr>
      </w:pPr>
      <w:r>
        <w:rPr>
          <w:rFonts w:ascii="Times New Roman" w:hAnsi="Times New Roman"/>
          <w:sz w:val="24"/>
        </w:rPr>
        <w:t xml:space="preserve">Līdz ar to pakalpojumu sniegšanas 1. veids attiecas uz pakalpojumiem, ko sniedz ar tālruņa un faksa, kā arī manuāli drukāta e-pasta starpniecību, jo digitāli īstenota tirdzniecība šos </w:t>
      </w:r>
      <w:r>
        <w:rPr>
          <w:rFonts w:ascii="Times New Roman" w:hAnsi="Times New Roman"/>
          <w:sz w:val="24"/>
        </w:rPr>
        <w:lastRenderedPageBreak/>
        <w:t>pakalpojumu sniegšanas veidus neietver. Tomēr dažus 2. veida darījumus var noslēgt digitāli, piemēram, ja ceļotājs, kurš ir nerezidents, izmanto vietējo SIM karti.</w:t>
      </w:r>
    </w:p>
    <w:p w14:paraId="0CAEFD01" w14:textId="77777777" w:rsidR="00EF0983" w:rsidRPr="00D82D6C" w:rsidRDefault="00EF0983" w:rsidP="00D82D6C">
      <w:pPr>
        <w:jc w:val="both"/>
        <w:rPr>
          <w:rFonts w:ascii="Times New Roman" w:hAnsi="Times New Roman"/>
          <w:noProof/>
          <w:sz w:val="24"/>
        </w:rPr>
      </w:pPr>
    </w:p>
    <w:p w14:paraId="18D77269" w14:textId="77777777" w:rsidR="00416649" w:rsidRPr="00D82D6C" w:rsidRDefault="00416649" w:rsidP="005E1B25">
      <w:pPr>
        <w:widowControl/>
        <w:jc w:val="both"/>
        <w:rPr>
          <w:rFonts w:ascii="Times New Roman" w:hAnsi="Times New Roman"/>
          <w:noProof/>
          <w:sz w:val="24"/>
        </w:rPr>
      </w:pPr>
      <w:r>
        <w:rPr>
          <w:rFonts w:ascii="Times New Roman" w:hAnsi="Times New Roman"/>
          <w:sz w:val="24"/>
        </w:rPr>
        <w:t>Kā plašāk paskaidrots 7. nodaļā, lai izdarītu zemākās aplēses par 1. veida darījumiem ar IKT nodrošinātiem pakalpojumiem, iespējams izmantot apsekojumus par digitāli sniegtiem pārrobežu pakalpojumiem. Apsekojumi par digitāli sniegtiem pārrobežu pakalpojumiem arī ļauj veikt augstāko pamatoto novērtējumu par digitāli īstenotu pārrobežu tirdzniecību attiecībā uz to pašu pakalpojumu grupu.</w:t>
      </w:r>
    </w:p>
    <w:p w14:paraId="1C4CD3B5" w14:textId="77777777" w:rsidR="00416649" w:rsidRPr="00D82D6C" w:rsidRDefault="00416649" w:rsidP="00D82D6C">
      <w:pPr>
        <w:jc w:val="both"/>
        <w:rPr>
          <w:rFonts w:ascii="Times New Roman" w:hAnsi="Times New Roman"/>
          <w:noProof/>
          <w:sz w:val="24"/>
        </w:rPr>
      </w:pPr>
    </w:p>
    <w:p w14:paraId="4A627BA7" w14:textId="77777777" w:rsidR="00416649" w:rsidRPr="00D82D6C" w:rsidRDefault="00416649" w:rsidP="00D82D6C">
      <w:pPr>
        <w:jc w:val="both"/>
        <w:rPr>
          <w:rFonts w:ascii="Times New Roman" w:hAnsi="Times New Roman"/>
          <w:noProof/>
          <w:sz w:val="24"/>
        </w:rPr>
      </w:pPr>
    </w:p>
    <w:p w14:paraId="3F2E98A6" w14:textId="5862327C" w:rsidR="00416649" w:rsidRPr="00EF0983" w:rsidRDefault="00EF0983" w:rsidP="00D82D6C">
      <w:pPr>
        <w:jc w:val="both"/>
        <w:rPr>
          <w:rFonts w:ascii="Times New Roman" w:hAnsi="Times New Roman"/>
          <w:b/>
          <w:bCs/>
          <w:noProof/>
          <w:color w:val="B83B46"/>
          <w:sz w:val="28"/>
          <w:szCs w:val="24"/>
        </w:rPr>
      </w:pPr>
      <w:bookmarkStart w:id="8" w:name="1.6._Scope_of_the_guide"/>
      <w:bookmarkEnd w:id="8"/>
      <w:r>
        <w:rPr>
          <w:rFonts w:ascii="Times New Roman" w:hAnsi="Times New Roman"/>
          <w:b/>
          <w:color w:val="B83B46"/>
          <w:sz w:val="28"/>
        </w:rPr>
        <w:t>1.6. Rokasgrāmatas darbības joma</w:t>
      </w:r>
      <w:bookmarkStart w:id="9" w:name="_bookmark0"/>
      <w:bookmarkEnd w:id="9"/>
    </w:p>
    <w:p w14:paraId="560A3EEF" w14:textId="77777777" w:rsidR="00EF0983" w:rsidRPr="00D82D6C" w:rsidRDefault="00EF0983" w:rsidP="00D82D6C">
      <w:pPr>
        <w:jc w:val="both"/>
        <w:rPr>
          <w:rFonts w:ascii="Times New Roman" w:hAnsi="Times New Roman"/>
          <w:noProof/>
          <w:color w:val="B83B46"/>
          <w:sz w:val="24"/>
        </w:rPr>
      </w:pPr>
    </w:p>
    <w:p w14:paraId="79A2F01E" w14:textId="77777777" w:rsidR="00416649" w:rsidRDefault="00416649" w:rsidP="00D82D6C">
      <w:pPr>
        <w:jc w:val="both"/>
        <w:rPr>
          <w:rFonts w:ascii="Times New Roman" w:hAnsi="Times New Roman"/>
          <w:noProof/>
          <w:sz w:val="24"/>
        </w:rPr>
      </w:pPr>
      <w:r>
        <w:rPr>
          <w:rFonts w:ascii="Times New Roman" w:hAnsi="Times New Roman"/>
          <w:sz w:val="24"/>
        </w:rPr>
        <w:t>Šis ir Sniegšanas veidu apkopotāju rokasgrāmatas pirmais izdevums. Tajā raksturots vispārējais standarta modelis (</w:t>
      </w:r>
      <w:r>
        <w:rPr>
          <w:rFonts w:ascii="Times New Roman" w:hAnsi="Times New Roman"/>
          <w:i/>
          <w:iCs/>
          <w:sz w:val="24"/>
        </w:rPr>
        <w:t>Eurostat</w:t>
      </w:r>
      <w:r>
        <w:rPr>
          <w:rFonts w:ascii="Times New Roman" w:hAnsi="Times New Roman"/>
          <w:sz w:val="24"/>
        </w:rPr>
        <w:t>-PTO modelis) un ierosinātas vairākas metodes, ko var izmantot šā modeļa pilnveidošanai.</w:t>
      </w:r>
    </w:p>
    <w:p w14:paraId="139BEA0C" w14:textId="77777777" w:rsidR="00EF0983" w:rsidRPr="00D82D6C" w:rsidRDefault="00EF0983" w:rsidP="00D82D6C">
      <w:pPr>
        <w:jc w:val="both"/>
        <w:rPr>
          <w:rFonts w:ascii="Times New Roman" w:hAnsi="Times New Roman"/>
          <w:noProof/>
          <w:sz w:val="24"/>
        </w:rPr>
      </w:pPr>
    </w:p>
    <w:p w14:paraId="7AE2AA9A" w14:textId="54B3BECD" w:rsidR="00416649" w:rsidRDefault="00416649" w:rsidP="00D82D6C">
      <w:pPr>
        <w:jc w:val="both"/>
        <w:rPr>
          <w:rFonts w:ascii="Times New Roman" w:hAnsi="Times New Roman"/>
          <w:sz w:val="24"/>
        </w:rPr>
      </w:pPr>
      <w:r>
        <w:rPr>
          <w:rFonts w:ascii="Times New Roman" w:hAnsi="Times New Roman"/>
          <w:sz w:val="24"/>
        </w:rPr>
        <w:t>Attiecībā uz ES un EBTA valstīm šajā rokasgrāmatā ir raksturotas visas ieteicamās metodes, ko var izmantot, lai izpildītu EUS regulā</w:t>
      </w:r>
      <w:r w:rsidR="00186D6F">
        <w:rPr>
          <w:rStyle w:val="FootnoteReference"/>
          <w:rFonts w:ascii="Times New Roman" w:hAnsi="Times New Roman"/>
          <w:noProof/>
          <w:sz w:val="24"/>
        </w:rPr>
        <w:footnoteReference w:id="19"/>
      </w:r>
      <w:r>
        <w:rPr>
          <w:rFonts w:ascii="Times New Roman" w:hAnsi="Times New Roman"/>
          <w:sz w:val="24"/>
        </w:rPr>
        <w:t xml:space="preserve"> noteiktās prasības saistībā ar </w:t>
      </w:r>
      <w:r>
        <w:rPr>
          <w:rFonts w:ascii="Times New Roman" w:hAnsi="Times New Roman"/>
          <w:i/>
          <w:iCs/>
          <w:sz w:val="24"/>
        </w:rPr>
        <w:t>MoS</w:t>
      </w:r>
      <w:r>
        <w:rPr>
          <w:rFonts w:ascii="Times New Roman" w:hAnsi="Times New Roman"/>
          <w:sz w:val="24"/>
        </w:rPr>
        <w:t xml:space="preserve"> statistiku. Kā norādīts Komisijas Īstenošanas regulas (ES) 2020/1197 6. pielikumā, rokasgrāmatas pirmajā izdevumā raksturots vispārējs modelis, ko var izmantot </w:t>
      </w:r>
      <w:r>
        <w:rPr>
          <w:rFonts w:ascii="Times New Roman" w:hAnsi="Times New Roman"/>
          <w:i/>
          <w:iCs/>
          <w:sz w:val="24"/>
        </w:rPr>
        <w:t>MoS</w:t>
      </w:r>
      <w:r>
        <w:rPr>
          <w:rFonts w:ascii="Times New Roman" w:hAnsi="Times New Roman"/>
          <w:sz w:val="24"/>
        </w:rPr>
        <w:t xml:space="preserve"> statistikas apkopošanai. Tajā arī sniegti vairāki ieteikumi un minēti paraugprakses piemēri, ko valstis var izmantot, lai uzlabotu standarta modeli. Līdz ar to ES/EBTA valstis var izvēlēties sev piemērotāko datu apkopošanas metodi. Valsts var:</w:t>
      </w:r>
    </w:p>
    <w:p w14:paraId="351EE523" w14:textId="77777777" w:rsidR="005E1B25" w:rsidRPr="00D82D6C" w:rsidRDefault="005E1B25" w:rsidP="00D82D6C">
      <w:pPr>
        <w:jc w:val="both"/>
        <w:rPr>
          <w:rFonts w:ascii="Times New Roman" w:hAnsi="Times New Roman"/>
          <w:noProof/>
          <w:sz w:val="24"/>
        </w:rPr>
      </w:pPr>
    </w:p>
    <w:p w14:paraId="4A354F40" w14:textId="77777777" w:rsidR="00EF0983" w:rsidRDefault="00416649" w:rsidP="003354F3">
      <w:pPr>
        <w:pStyle w:val="ListParagraph"/>
        <w:numPr>
          <w:ilvl w:val="0"/>
          <w:numId w:val="8"/>
        </w:numPr>
        <w:jc w:val="both"/>
        <w:rPr>
          <w:rFonts w:ascii="Times New Roman" w:hAnsi="Times New Roman"/>
          <w:noProof/>
          <w:sz w:val="24"/>
        </w:rPr>
      </w:pPr>
      <w:r>
        <w:rPr>
          <w:rFonts w:ascii="Times New Roman" w:hAnsi="Times New Roman"/>
          <w:sz w:val="24"/>
        </w:rPr>
        <w:t xml:space="preserve">piemērot standarta </w:t>
      </w:r>
      <w:r>
        <w:rPr>
          <w:rFonts w:ascii="Times New Roman" w:hAnsi="Times New Roman"/>
          <w:i/>
          <w:iCs/>
          <w:sz w:val="24"/>
        </w:rPr>
        <w:t>Eurostat</w:t>
      </w:r>
      <w:r>
        <w:rPr>
          <w:rFonts w:ascii="Times New Roman" w:hAnsi="Times New Roman"/>
          <w:sz w:val="24"/>
        </w:rPr>
        <w:t>-PTO modeli tieši (skat. 6. nodaļu);</w:t>
      </w:r>
    </w:p>
    <w:p w14:paraId="319FD384" w14:textId="77777777" w:rsidR="00186D6F" w:rsidRDefault="00416649" w:rsidP="003354F3">
      <w:pPr>
        <w:pStyle w:val="ListParagraph"/>
        <w:numPr>
          <w:ilvl w:val="0"/>
          <w:numId w:val="8"/>
        </w:numPr>
        <w:jc w:val="both"/>
        <w:rPr>
          <w:rFonts w:ascii="Times New Roman" w:hAnsi="Times New Roman"/>
          <w:noProof/>
          <w:sz w:val="24"/>
        </w:rPr>
      </w:pPr>
      <w:r>
        <w:rPr>
          <w:rFonts w:ascii="Times New Roman" w:hAnsi="Times New Roman"/>
          <w:sz w:val="24"/>
        </w:rPr>
        <w:t>izvēlēties pilnveidot modeļa parametrus, balstoties uz valsts specifiku (skat. 6.–10. nodaļā raksturotās metodes), vai</w:t>
      </w:r>
    </w:p>
    <w:p w14:paraId="0CDDCF75" w14:textId="5CD6A5B4" w:rsidR="00416649" w:rsidRDefault="00416649" w:rsidP="003354F3">
      <w:pPr>
        <w:pStyle w:val="ListParagraph"/>
        <w:numPr>
          <w:ilvl w:val="0"/>
          <w:numId w:val="8"/>
        </w:numPr>
        <w:jc w:val="both"/>
        <w:rPr>
          <w:rFonts w:ascii="Times New Roman" w:hAnsi="Times New Roman"/>
          <w:noProof/>
          <w:sz w:val="24"/>
        </w:rPr>
      </w:pPr>
      <w:r>
        <w:rPr>
          <w:rFonts w:ascii="Times New Roman" w:hAnsi="Times New Roman"/>
          <w:sz w:val="24"/>
        </w:rPr>
        <w:t>veikt tiešu datu vākšanu un/vai pievienot izveidotajai aptaujas anketai dažus papildu jautājumus, lai novērtētu pakalpojumu sniegšanas veidus.</w:t>
      </w:r>
    </w:p>
    <w:p w14:paraId="2F468FE5" w14:textId="77777777" w:rsidR="00186D6F" w:rsidRPr="00186D6F" w:rsidRDefault="00186D6F" w:rsidP="00186D6F">
      <w:pPr>
        <w:jc w:val="both"/>
        <w:rPr>
          <w:rFonts w:ascii="Times New Roman" w:hAnsi="Times New Roman"/>
          <w:noProof/>
          <w:sz w:val="24"/>
        </w:rPr>
      </w:pPr>
    </w:p>
    <w:p w14:paraId="346C664A" w14:textId="77777777" w:rsidR="00416649" w:rsidRDefault="00416649" w:rsidP="00D82D6C">
      <w:pPr>
        <w:jc w:val="both"/>
        <w:rPr>
          <w:rFonts w:ascii="Times New Roman" w:hAnsi="Times New Roman"/>
          <w:noProof/>
          <w:sz w:val="24"/>
        </w:rPr>
      </w:pPr>
      <w:r>
        <w:rPr>
          <w:rFonts w:ascii="Times New Roman" w:hAnsi="Times New Roman"/>
          <w:sz w:val="24"/>
        </w:rPr>
        <w:t xml:space="preserve">Lai gan šī apkopotāju rokasgrāmata ir galvenokārt vērsta uz Eiropas uzņēmējdarbības statistiku, tajā raksturotās metodes un rīkus var izmantot arī valstis, kas nav ES dalībvalstis. Daudzas norādītās metodes un piemērus faktiski ir sniegušas valstis, kas nav ES dalībvalstis. Tādēļ šajā rokasgrāmatā raksturotās metodes principā ir piemērojamas globālā mērogā, proti, šīs metodes </w:t>
      </w:r>
      <w:r>
        <w:rPr>
          <w:rFonts w:ascii="Times New Roman" w:hAnsi="Times New Roman"/>
          <w:i/>
          <w:iCs/>
          <w:sz w:val="24"/>
        </w:rPr>
        <w:t>MoS</w:t>
      </w:r>
      <w:r>
        <w:rPr>
          <w:rFonts w:ascii="Times New Roman" w:hAnsi="Times New Roman"/>
          <w:sz w:val="24"/>
        </w:rPr>
        <w:t xml:space="preserve"> statistikas apkopošanai var izmantot statistikas veidotāji gan no Eiropas valstīm, gan tām valstīm, kas nav Eiropas valstis. Vienu un to pašu metožu izmantošana ļaus turpmāk pilnveidot </w:t>
      </w:r>
      <w:r>
        <w:rPr>
          <w:rFonts w:ascii="Times New Roman" w:hAnsi="Times New Roman"/>
          <w:i/>
          <w:iCs/>
          <w:sz w:val="24"/>
        </w:rPr>
        <w:t>MoS</w:t>
      </w:r>
      <w:r>
        <w:rPr>
          <w:rFonts w:ascii="Times New Roman" w:hAnsi="Times New Roman"/>
          <w:sz w:val="24"/>
        </w:rPr>
        <w:t xml:space="preserve"> statistikas salīdzināmību. Tādēļ šajā rokasgrāmatā vietām sniegtas norādes uz starptautiskām rokasgrāmatām, regulējumiem un klasifikāciju, kā arī to ekvivalentiem Eiropā.</w:t>
      </w:r>
    </w:p>
    <w:p w14:paraId="0D6A70D3" w14:textId="77777777" w:rsidR="00661C9C" w:rsidRPr="00D82D6C" w:rsidRDefault="00661C9C" w:rsidP="00D82D6C">
      <w:pPr>
        <w:jc w:val="both"/>
        <w:rPr>
          <w:rFonts w:ascii="Times New Roman" w:hAnsi="Times New Roman"/>
          <w:noProof/>
          <w:sz w:val="24"/>
        </w:rPr>
      </w:pPr>
    </w:p>
    <w:p w14:paraId="3D9CF3DC" w14:textId="77777777" w:rsidR="00416649" w:rsidRDefault="00416649" w:rsidP="006974AA">
      <w:pPr>
        <w:widowControl/>
        <w:jc w:val="both"/>
        <w:rPr>
          <w:rFonts w:ascii="Times New Roman" w:hAnsi="Times New Roman"/>
          <w:noProof/>
          <w:sz w:val="24"/>
        </w:rPr>
      </w:pPr>
      <w:r>
        <w:rPr>
          <w:rFonts w:ascii="Times New Roman" w:hAnsi="Times New Roman"/>
          <w:sz w:val="24"/>
        </w:rPr>
        <w:t xml:space="preserve">Šajā rokasgrāmatā sniegti norādījumi par to, kā apkopot statistiku par četriem pakalpojumu sniegšanas veidiem, kas noteikti </w:t>
      </w:r>
      <w:r>
        <w:rPr>
          <w:rFonts w:ascii="Times New Roman" w:hAnsi="Times New Roman"/>
          <w:i/>
          <w:iCs/>
          <w:sz w:val="24"/>
        </w:rPr>
        <w:t>GATS</w:t>
      </w:r>
      <w:r>
        <w:rPr>
          <w:rFonts w:ascii="Times New Roman" w:hAnsi="Times New Roman"/>
          <w:sz w:val="24"/>
        </w:rPr>
        <w:t xml:space="preserve">. Literatūras avotos bieži vien pieminēts arī pakalpojumu sniegšanas “5. veids”. Tas attiecas uz precēs integrētajiem pakalpojumiem, ko pēc tam tirgo (piemēram, mobilajā tālrunī jau instalētajām lietotnēm). Noteiktas ekonomikas analīzes kontekstā 5. veids ir ļoti interesants, taču tas nav noteikts </w:t>
      </w:r>
      <w:r>
        <w:rPr>
          <w:rFonts w:ascii="Times New Roman" w:hAnsi="Times New Roman"/>
          <w:i/>
          <w:iCs/>
          <w:sz w:val="24"/>
        </w:rPr>
        <w:t>GATS</w:t>
      </w:r>
      <w:r>
        <w:rPr>
          <w:rFonts w:ascii="Times New Roman" w:hAnsi="Times New Roman"/>
          <w:sz w:val="24"/>
        </w:rPr>
        <w:t xml:space="preserve"> (t. i., tas neietilpst šīs vienošanās darbības jomā, kad notiek starptautiskas tirdzniecības sarunas par pakalpojumu </w:t>
      </w:r>
      <w:r>
        <w:rPr>
          <w:rFonts w:ascii="Times New Roman" w:hAnsi="Times New Roman"/>
          <w:sz w:val="24"/>
        </w:rPr>
        <w:lastRenderedPageBreak/>
        <w:t>tirdzniecību). Tādēļ “5. veids” neietilpst šīs rokasgrāmatas piemērošanas jomā un turpmāk nav aplūkots.</w:t>
      </w:r>
    </w:p>
    <w:p w14:paraId="3D70E873" w14:textId="77777777" w:rsidR="00661C9C" w:rsidRPr="00D82D6C" w:rsidRDefault="00661C9C" w:rsidP="00D82D6C">
      <w:pPr>
        <w:jc w:val="both"/>
        <w:rPr>
          <w:rFonts w:ascii="Times New Roman" w:hAnsi="Times New Roman"/>
          <w:noProof/>
          <w:sz w:val="24"/>
        </w:rPr>
      </w:pPr>
    </w:p>
    <w:p w14:paraId="494403A2" w14:textId="77777777" w:rsidR="00416649" w:rsidRDefault="00416649" w:rsidP="00D82D6C">
      <w:pPr>
        <w:jc w:val="both"/>
        <w:rPr>
          <w:rFonts w:ascii="Times New Roman" w:hAnsi="Times New Roman"/>
          <w:noProof/>
          <w:sz w:val="24"/>
        </w:rPr>
      </w:pPr>
      <w:r>
        <w:rPr>
          <w:rFonts w:ascii="Times New Roman" w:hAnsi="Times New Roman"/>
          <w:sz w:val="24"/>
        </w:rPr>
        <w:t>MSITS 2010 arī sniegts ieteikums apkopot papildu rādītājus (līdzās katrā veidā īstenotās tirdzniecības vērtībai). Piemēram, noderīgs apkopojamais rādītājs ir to personu skaits, kuras šķērso valsts robežu, lai sniegtu pakalpojumus (skat. MSITS 2010 5.81. punktu). Tomēr šīs rokasgrāmatas mērķis ir sniegt ieteikumus par datu apkopošanas metodēm, lai aprēķinātu katrā veidā īstenotās tirdzniecības vērtību un izpildītu EUS regulā noteiktās datu prasības. Tādēļ tādi papildu rādītāji kā to personu skaits, kas šķērso valsts robežu (vai atrodas datus sniedzošajā valstī), lai sniegtu pakalpojumus, nav aplūkoti. Taču papildu informācijai 6. nodaļā ir sniegts pārskats par ieteikumu, kas saistīts ar iepriekš minēto.</w:t>
      </w:r>
    </w:p>
    <w:p w14:paraId="1F406F80" w14:textId="3007705C" w:rsidR="00661C9C" w:rsidRPr="00D82D6C" w:rsidRDefault="00661C9C" w:rsidP="00D82D6C">
      <w:pPr>
        <w:jc w:val="both"/>
        <w:rPr>
          <w:rFonts w:ascii="Times New Roman" w:hAnsi="Times New Roman"/>
          <w:noProof/>
          <w:sz w:val="24"/>
        </w:rPr>
      </w:pPr>
    </w:p>
    <w:p w14:paraId="514C26FB" w14:textId="288D30BB" w:rsidR="00416649" w:rsidRPr="00D82D6C" w:rsidRDefault="00416649" w:rsidP="00D82D6C">
      <w:pPr>
        <w:jc w:val="both"/>
        <w:rPr>
          <w:rFonts w:ascii="Times New Roman" w:hAnsi="Times New Roman"/>
          <w:noProof/>
          <w:sz w:val="24"/>
        </w:rPr>
      </w:pPr>
      <w:r>
        <w:rPr>
          <w:rFonts w:ascii="Times New Roman" w:hAnsi="Times New Roman"/>
          <w:sz w:val="24"/>
        </w:rPr>
        <w:t xml:space="preserve">Galvenie </w:t>
      </w:r>
      <w:r>
        <w:rPr>
          <w:rFonts w:ascii="Times New Roman" w:hAnsi="Times New Roman"/>
          <w:i/>
          <w:iCs/>
          <w:sz w:val="24"/>
        </w:rPr>
        <w:t>MoS</w:t>
      </w:r>
      <w:r>
        <w:rPr>
          <w:rFonts w:ascii="Times New Roman" w:hAnsi="Times New Roman"/>
          <w:sz w:val="24"/>
        </w:rPr>
        <w:t xml:space="preserve"> datu apkopošanas avoti ir starptautiskās pakalpojumu tirdzniecības statistika (no </w:t>
      </w:r>
      <w:r>
        <w:rPr>
          <w:rFonts w:ascii="Times New Roman" w:hAnsi="Times New Roman"/>
          <w:i/>
          <w:iCs/>
          <w:sz w:val="24"/>
        </w:rPr>
        <w:t>BOP</w:t>
      </w:r>
      <w:r>
        <w:rPr>
          <w:rFonts w:ascii="Times New Roman" w:hAnsi="Times New Roman"/>
          <w:sz w:val="24"/>
        </w:rPr>
        <w:t xml:space="preserve"> regulējuma) un ārvalstu saistītu uzņēmumu statistika (</w:t>
      </w:r>
      <w:r>
        <w:rPr>
          <w:rFonts w:ascii="Times New Roman" w:hAnsi="Times New Roman"/>
          <w:i/>
          <w:iCs/>
          <w:sz w:val="24"/>
        </w:rPr>
        <w:t>FATS</w:t>
      </w:r>
      <w:r>
        <w:rPr>
          <w:rFonts w:ascii="Times New Roman" w:hAnsi="Times New Roman"/>
          <w:sz w:val="24"/>
        </w:rPr>
        <w:t xml:space="preserve">). Nepieciešami vai noderīgi var būt arī citi statistikas apkopošanas mehānismi un rīki, piemēram, statistikas uzņēmumu reģistrs, uzņēmējdarbības strukturālā statistika, tūrisma statistika, ārvalstu tieši ieguldījumi u. c. Šajā rokasgrāmatā pieņemts, ka informāciju apkopojošā valsts jau ir izstrādājusi šo pamata statistiku un regulējumus. Tādēļ ieteikumi ir vērsti uz to, kā apkopotāji var izmantot šo izveidoto statistiku un regulējumus, lai apkopotu </w:t>
      </w:r>
      <w:r>
        <w:rPr>
          <w:rFonts w:ascii="Times New Roman" w:hAnsi="Times New Roman"/>
          <w:i/>
          <w:iCs/>
          <w:sz w:val="24"/>
        </w:rPr>
        <w:t>MoS</w:t>
      </w:r>
      <w:r>
        <w:rPr>
          <w:rFonts w:ascii="Times New Roman" w:hAnsi="Times New Roman"/>
          <w:sz w:val="24"/>
        </w:rPr>
        <w:t xml:space="preserve"> datus.</w:t>
      </w:r>
    </w:p>
    <w:p w14:paraId="71804FCF" w14:textId="77777777" w:rsidR="00416649" w:rsidRPr="00D82D6C" w:rsidRDefault="00416649" w:rsidP="00D82D6C">
      <w:pPr>
        <w:jc w:val="both"/>
        <w:rPr>
          <w:rFonts w:ascii="Times New Roman" w:hAnsi="Times New Roman"/>
          <w:noProof/>
          <w:sz w:val="24"/>
        </w:rPr>
      </w:pPr>
    </w:p>
    <w:p w14:paraId="6282B63A" w14:textId="3C80784D" w:rsidR="00416649" w:rsidRPr="00D82D6C" w:rsidRDefault="00416649" w:rsidP="00D82D6C">
      <w:pPr>
        <w:jc w:val="both"/>
        <w:rPr>
          <w:rFonts w:ascii="Times New Roman" w:hAnsi="Times New Roman"/>
          <w:noProof/>
          <w:sz w:val="24"/>
        </w:rPr>
      </w:pPr>
    </w:p>
    <w:p w14:paraId="4B95BCFD" w14:textId="0625460D" w:rsidR="00416649" w:rsidRDefault="00661C9C" w:rsidP="00D82D6C">
      <w:pPr>
        <w:jc w:val="both"/>
        <w:rPr>
          <w:rFonts w:ascii="Times New Roman" w:hAnsi="Times New Roman"/>
          <w:b/>
          <w:bCs/>
          <w:noProof/>
          <w:color w:val="B83B46"/>
          <w:sz w:val="28"/>
          <w:szCs w:val="24"/>
        </w:rPr>
      </w:pPr>
      <w:bookmarkStart w:id="10" w:name="1.7._Structure_of_this_guide"/>
      <w:bookmarkEnd w:id="10"/>
      <w:r>
        <w:rPr>
          <w:rFonts w:ascii="Times New Roman" w:hAnsi="Times New Roman"/>
          <w:b/>
          <w:color w:val="B83B46"/>
          <w:sz w:val="28"/>
        </w:rPr>
        <w:t>1.7. Šīs rokasgrāmatas struktūra</w:t>
      </w:r>
    </w:p>
    <w:p w14:paraId="125CA66B" w14:textId="77777777" w:rsidR="00200C70" w:rsidRPr="00200C70" w:rsidRDefault="00200C70" w:rsidP="00D82D6C">
      <w:pPr>
        <w:jc w:val="both"/>
        <w:rPr>
          <w:rFonts w:ascii="Times New Roman" w:hAnsi="Times New Roman"/>
          <w:b/>
          <w:bCs/>
          <w:noProof/>
          <w:color w:val="B83B46"/>
          <w:sz w:val="28"/>
          <w:szCs w:val="24"/>
        </w:rPr>
      </w:pPr>
    </w:p>
    <w:p w14:paraId="4A8021A8" w14:textId="6F29FDC1" w:rsidR="00416649" w:rsidRDefault="00416649" w:rsidP="00D82D6C">
      <w:pPr>
        <w:jc w:val="both"/>
        <w:rPr>
          <w:rFonts w:ascii="Times New Roman" w:hAnsi="Times New Roman"/>
          <w:noProof/>
          <w:sz w:val="24"/>
        </w:rPr>
      </w:pPr>
      <w:r>
        <w:rPr>
          <w:rFonts w:ascii="Times New Roman" w:hAnsi="Times New Roman"/>
          <w:sz w:val="24"/>
        </w:rPr>
        <w:t>Šīs rokasgrāmatas pārējā daļa ir strukturēta, kā norādīts turpmāk.</w:t>
      </w:r>
    </w:p>
    <w:p w14:paraId="47243F78" w14:textId="77777777" w:rsidR="00200C70" w:rsidRPr="00D82D6C" w:rsidRDefault="00200C70" w:rsidP="00D82D6C">
      <w:pPr>
        <w:jc w:val="both"/>
        <w:rPr>
          <w:rFonts w:ascii="Times New Roman" w:hAnsi="Times New Roman"/>
          <w:noProof/>
          <w:sz w:val="24"/>
        </w:rPr>
      </w:pPr>
    </w:p>
    <w:p w14:paraId="30980B84" w14:textId="4C9382AE" w:rsidR="00416649" w:rsidRPr="00200C70" w:rsidRDefault="00416649" w:rsidP="00D82D6C">
      <w:pPr>
        <w:jc w:val="both"/>
        <w:rPr>
          <w:rFonts w:ascii="Times New Roman" w:hAnsi="Times New Roman"/>
          <w:b/>
          <w:bCs/>
          <w:noProof/>
          <w:sz w:val="24"/>
        </w:rPr>
      </w:pPr>
      <w:r>
        <w:rPr>
          <w:rFonts w:ascii="Times New Roman" w:hAnsi="Times New Roman"/>
          <w:b/>
          <w:sz w:val="24"/>
        </w:rPr>
        <w:t>A DAĻA. Definīcijas un jēdzieni</w:t>
      </w:r>
    </w:p>
    <w:p w14:paraId="34D52FC2" w14:textId="77777777" w:rsidR="00200C70" w:rsidRPr="00D82D6C" w:rsidRDefault="00200C70" w:rsidP="00D82D6C">
      <w:pPr>
        <w:jc w:val="both"/>
        <w:rPr>
          <w:rFonts w:ascii="Times New Roman" w:hAnsi="Times New Roman"/>
          <w:noProof/>
          <w:sz w:val="24"/>
        </w:rPr>
      </w:pPr>
    </w:p>
    <w:p w14:paraId="53FE867E" w14:textId="3ACC30D0" w:rsidR="00416649" w:rsidRDefault="00416649" w:rsidP="00D82D6C">
      <w:pPr>
        <w:jc w:val="both"/>
        <w:rPr>
          <w:rFonts w:ascii="Times New Roman" w:hAnsi="Times New Roman"/>
          <w:sz w:val="24"/>
        </w:rPr>
      </w:pPr>
      <w:r>
        <w:rPr>
          <w:rFonts w:ascii="Times New Roman" w:hAnsi="Times New Roman"/>
          <w:sz w:val="24"/>
        </w:rPr>
        <w:t xml:space="preserve">2.–4. nodaļā apkopotas definīcijas, kā arī statistikas jēdzieni un mainīgie lielumi, ko var izmantot </w:t>
      </w:r>
      <w:r>
        <w:rPr>
          <w:rFonts w:ascii="Times New Roman" w:hAnsi="Times New Roman"/>
          <w:i/>
          <w:iCs/>
          <w:sz w:val="24"/>
        </w:rPr>
        <w:t>MoS</w:t>
      </w:r>
      <w:r>
        <w:rPr>
          <w:rFonts w:ascii="Times New Roman" w:hAnsi="Times New Roman"/>
          <w:sz w:val="24"/>
        </w:rPr>
        <w:t xml:space="preserve"> datu apkopošanā un kas jau definēti citās rokasgrāmatās vai regulējumos.</w:t>
      </w:r>
    </w:p>
    <w:p w14:paraId="3DA414D2" w14:textId="77777777" w:rsidR="005E1B25" w:rsidRPr="00D82D6C" w:rsidRDefault="005E1B25" w:rsidP="00D82D6C">
      <w:pPr>
        <w:jc w:val="both"/>
        <w:rPr>
          <w:rFonts w:ascii="Times New Roman" w:hAnsi="Times New Roman"/>
          <w:noProof/>
          <w:sz w:val="24"/>
        </w:rPr>
      </w:pPr>
    </w:p>
    <w:p w14:paraId="290BF154" w14:textId="77777777" w:rsidR="00200C70" w:rsidRDefault="00416649" w:rsidP="003354F3">
      <w:pPr>
        <w:pStyle w:val="ListParagraph"/>
        <w:numPr>
          <w:ilvl w:val="0"/>
          <w:numId w:val="9"/>
        </w:numPr>
        <w:ind w:left="567" w:hanging="283"/>
        <w:jc w:val="both"/>
        <w:rPr>
          <w:rFonts w:ascii="Times New Roman" w:hAnsi="Times New Roman"/>
          <w:noProof/>
          <w:sz w:val="24"/>
        </w:rPr>
      </w:pPr>
      <w:r>
        <w:rPr>
          <w:rFonts w:ascii="Times New Roman" w:hAnsi="Times New Roman"/>
          <w:sz w:val="24"/>
        </w:rPr>
        <w:t>2. nodaļā “Pārskats par sniegšanas veidiem” statistikas kontekstā raksturoti četri veidi, ko var izmantot pakalpojumu starptautiskai sniegšanai.</w:t>
      </w:r>
    </w:p>
    <w:p w14:paraId="14006516" w14:textId="77777777" w:rsidR="00200C70" w:rsidRDefault="00416649" w:rsidP="003354F3">
      <w:pPr>
        <w:pStyle w:val="ListParagraph"/>
        <w:numPr>
          <w:ilvl w:val="0"/>
          <w:numId w:val="9"/>
        </w:numPr>
        <w:ind w:left="567" w:hanging="283"/>
        <w:jc w:val="both"/>
        <w:rPr>
          <w:rFonts w:ascii="Times New Roman" w:hAnsi="Times New Roman"/>
          <w:noProof/>
          <w:sz w:val="24"/>
        </w:rPr>
      </w:pPr>
      <w:r>
        <w:rPr>
          <w:rFonts w:ascii="Times New Roman" w:hAnsi="Times New Roman"/>
          <w:sz w:val="24"/>
        </w:rPr>
        <w:t xml:space="preserve">3. nodaļā “Definīcijas un pamatjēdzieni” apkopoti visi statistikas jēdzieni, kas attiecas uz </w:t>
      </w:r>
      <w:r>
        <w:rPr>
          <w:rFonts w:ascii="Times New Roman" w:hAnsi="Times New Roman"/>
          <w:i/>
          <w:iCs/>
          <w:sz w:val="24"/>
        </w:rPr>
        <w:t>MoS</w:t>
      </w:r>
      <w:r>
        <w:rPr>
          <w:rFonts w:ascii="Times New Roman" w:hAnsi="Times New Roman"/>
          <w:sz w:val="24"/>
        </w:rPr>
        <w:t xml:space="preserve"> datu apkopošanu; šie jēdzieni ir iekļauti attiecīgajās rokasgrāmatās un regulējumos, un papildu informācijai sniegtas nepieciešamās norādes.</w:t>
      </w:r>
    </w:p>
    <w:p w14:paraId="6D740064" w14:textId="7BF57E6F" w:rsidR="00416649" w:rsidRDefault="00416649" w:rsidP="003354F3">
      <w:pPr>
        <w:pStyle w:val="ListParagraph"/>
        <w:numPr>
          <w:ilvl w:val="0"/>
          <w:numId w:val="9"/>
        </w:numPr>
        <w:ind w:left="567" w:hanging="283"/>
        <w:jc w:val="both"/>
        <w:rPr>
          <w:rFonts w:ascii="Times New Roman" w:hAnsi="Times New Roman"/>
          <w:noProof/>
          <w:sz w:val="24"/>
        </w:rPr>
      </w:pPr>
      <w:r>
        <w:rPr>
          <w:rFonts w:ascii="Times New Roman" w:hAnsi="Times New Roman"/>
          <w:sz w:val="24"/>
        </w:rPr>
        <w:t xml:space="preserve">4. nodaļā “Klasifikācijas sistēmas” apkopotas klasifikācijas sistēmas, kas attiecas uz </w:t>
      </w:r>
      <w:r>
        <w:rPr>
          <w:rFonts w:ascii="Times New Roman" w:hAnsi="Times New Roman"/>
          <w:i/>
          <w:iCs/>
          <w:sz w:val="24"/>
        </w:rPr>
        <w:t>MoS</w:t>
      </w:r>
      <w:r>
        <w:rPr>
          <w:rFonts w:ascii="Times New Roman" w:hAnsi="Times New Roman"/>
          <w:sz w:val="24"/>
        </w:rPr>
        <w:t xml:space="preserve"> datiem.</w:t>
      </w:r>
    </w:p>
    <w:p w14:paraId="2821CEDB" w14:textId="77777777" w:rsidR="00200C70" w:rsidRPr="00200C70" w:rsidRDefault="00200C70" w:rsidP="00200C70">
      <w:pPr>
        <w:ind w:left="360"/>
        <w:jc w:val="both"/>
        <w:rPr>
          <w:rFonts w:ascii="Times New Roman" w:hAnsi="Times New Roman"/>
          <w:noProof/>
          <w:sz w:val="24"/>
        </w:rPr>
      </w:pPr>
    </w:p>
    <w:p w14:paraId="163FF6EA" w14:textId="77777777" w:rsidR="00416649" w:rsidRPr="00200C70" w:rsidRDefault="00416649" w:rsidP="00D82D6C">
      <w:pPr>
        <w:jc w:val="both"/>
        <w:rPr>
          <w:rFonts w:ascii="Times New Roman" w:hAnsi="Times New Roman"/>
          <w:b/>
          <w:bCs/>
          <w:noProof/>
          <w:sz w:val="24"/>
        </w:rPr>
      </w:pPr>
      <w:r>
        <w:rPr>
          <w:rFonts w:ascii="Times New Roman" w:hAnsi="Times New Roman"/>
          <w:b/>
          <w:sz w:val="24"/>
        </w:rPr>
        <w:t>B DAĻA. Ieteicamā metodoloģija un novērtēšanas modeļi</w:t>
      </w:r>
    </w:p>
    <w:p w14:paraId="696B921B" w14:textId="77777777" w:rsidR="00200C70" w:rsidRPr="00D82D6C" w:rsidRDefault="00200C70" w:rsidP="00D82D6C">
      <w:pPr>
        <w:jc w:val="both"/>
        <w:rPr>
          <w:rFonts w:ascii="Times New Roman" w:hAnsi="Times New Roman"/>
          <w:noProof/>
          <w:sz w:val="24"/>
        </w:rPr>
      </w:pPr>
    </w:p>
    <w:p w14:paraId="50C21B2E" w14:textId="77777777" w:rsidR="007F507C" w:rsidRDefault="00416649" w:rsidP="003354F3">
      <w:pPr>
        <w:pStyle w:val="ListParagraph"/>
        <w:numPr>
          <w:ilvl w:val="0"/>
          <w:numId w:val="10"/>
        </w:numPr>
        <w:ind w:left="567" w:hanging="283"/>
        <w:jc w:val="both"/>
        <w:rPr>
          <w:rFonts w:ascii="Times New Roman" w:hAnsi="Times New Roman"/>
          <w:noProof/>
          <w:sz w:val="24"/>
        </w:rPr>
      </w:pPr>
      <w:r>
        <w:rPr>
          <w:rFonts w:ascii="Times New Roman" w:hAnsi="Times New Roman"/>
          <w:sz w:val="24"/>
        </w:rPr>
        <w:t xml:space="preserve">5. nodaļā “Pārskats par datu avotiem” sniegts pārskats par galvenajiem un papildu datu avotiem, ko var izmantot </w:t>
      </w:r>
      <w:r>
        <w:rPr>
          <w:rFonts w:ascii="Times New Roman" w:hAnsi="Times New Roman"/>
          <w:i/>
          <w:iCs/>
          <w:sz w:val="24"/>
        </w:rPr>
        <w:t>MoS</w:t>
      </w:r>
      <w:r>
        <w:rPr>
          <w:rFonts w:ascii="Times New Roman" w:hAnsi="Times New Roman"/>
          <w:sz w:val="24"/>
        </w:rPr>
        <w:t xml:space="preserve"> datu apkopošanai.</w:t>
      </w:r>
    </w:p>
    <w:p w14:paraId="78546035" w14:textId="77777777" w:rsidR="007F507C" w:rsidRDefault="00416649" w:rsidP="003354F3">
      <w:pPr>
        <w:pStyle w:val="ListParagraph"/>
        <w:numPr>
          <w:ilvl w:val="0"/>
          <w:numId w:val="10"/>
        </w:numPr>
        <w:ind w:left="567" w:hanging="283"/>
        <w:jc w:val="both"/>
        <w:rPr>
          <w:rFonts w:ascii="Times New Roman" w:hAnsi="Times New Roman"/>
          <w:noProof/>
          <w:sz w:val="24"/>
        </w:rPr>
      </w:pPr>
      <w:r>
        <w:rPr>
          <w:rFonts w:ascii="Times New Roman" w:hAnsi="Times New Roman"/>
          <w:sz w:val="24"/>
        </w:rPr>
        <w:t xml:space="preserve">6. nodaļā “Pakalpojumu sniegšanas veidu novērtēšana” raksturots </w:t>
      </w:r>
      <w:r>
        <w:rPr>
          <w:rFonts w:ascii="Times New Roman" w:hAnsi="Times New Roman"/>
          <w:i/>
          <w:iCs/>
          <w:sz w:val="24"/>
        </w:rPr>
        <w:t>Eurostat</w:t>
      </w:r>
      <w:r>
        <w:rPr>
          <w:rFonts w:ascii="Times New Roman" w:hAnsi="Times New Roman"/>
          <w:sz w:val="24"/>
        </w:rPr>
        <w:t>-PTO modelis. Detalizēti ieteikumi par katru sniegšanas veidu sniegti turpmākajās nodaļās.</w:t>
      </w:r>
    </w:p>
    <w:p w14:paraId="2214F91D" w14:textId="77777777" w:rsidR="007F507C" w:rsidRDefault="00416649" w:rsidP="003354F3">
      <w:pPr>
        <w:pStyle w:val="ListParagraph"/>
        <w:numPr>
          <w:ilvl w:val="0"/>
          <w:numId w:val="10"/>
        </w:numPr>
        <w:ind w:left="567" w:hanging="283"/>
        <w:jc w:val="both"/>
        <w:rPr>
          <w:rFonts w:ascii="Times New Roman" w:hAnsi="Times New Roman"/>
          <w:noProof/>
          <w:sz w:val="24"/>
        </w:rPr>
      </w:pPr>
      <w:r>
        <w:rPr>
          <w:rFonts w:ascii="Times New Roman" w:hAnsi="Times New Roman"/>
          <w:sz w:val="24"/>
        </w:rPr>
        <w:t>7. nodaļā aplūkots 1. un 4. veids.</w:t>
      </w:r>
    </w:p>
    <w:p w14:paraId="4E68F8A5" w14:textId="77777777" w:rsidR="007F507C" w:rsidRDefault="00416649" w:rsidP="003354F3">
      <w:pPr>
        <w:pStyle w:val="ListParagraph"/>
        <w:numPr>
          <w:ilvl w:val="0"/>
          <w:numId w:val="10"/>
        </w:numPr>
        <w:ind w:left="567" w:hanging="283"/>
        <w:jc w:val="both"/>
        <w:rPr>
          <w:rFonts w:ascii="Times New Roman" w:hAnsi="Times New Roman"/>
          <w:noProof/>
          <w:sz w:val="24"/>
        </w:rPr>
      </w:pPr>
      <w:r>
        <w:rPr>
          <w:rFonts w:ascii="Times New Roman" w:hAnsi="Times New Roman"/>
          <w:sz w:val="24"/>
        </w:rPr>
        <w:t>8. nodaļā aplūkots 2. veids.</w:t>
      </w:r>
    </w:p>
    <w:p w14:paraId="62134239" w14:textId="77777777" w:rsidR="007F507C" w:rsidRDefault="00416649" w:rsidP="003354F3">
      <w:pPr>
        <w:pStyle w:val="ListParagraph"/>
        <w:numPr>
          <w:ilvl w:val="0"/>
          <w:numId w:val="10"/>
        </w:numPr>
        <w:ind w:left="567" w:hanging="283"/>
        <w:jc w:val="both"/>
        <w:rPr>
          <w:rFonts w:ascii="Times New Roman" w:hAnsi="Times New Roman"/>
          <w:noProof/>
          <w:sz w:val="24"/>
        </w:rPr>
      </w:pPr>
      <w:r>
        <w:rPr>
          <w:rFonts w:ascii="Times New Roman" w:hAnsi="Times New Roman"/>
          <w:sz w:val="24"/>
        </w:rPr>
        <w:t>9. nodaļā aplūkots 3. veids.</w:t>
      </w:r>
    </w:p>
    <w:p w14:paraId="30DA0947" w14:textId="49B5E4B1" w:rsidR="00416649" w:rsidRDefault="00416649" w:rsidP="003354F3">
      <w:pPr>
        <w:pStyle w:val="ListParagraph"/>
        <w:numPr>
          <w:ilvl w:val="0"/>
          <w:numId w:val="10"/>
        </w:numPr>
        <w:ind w:left="567" w:hanging="283"/>
        <w:jc w:val="both"/>
        <w:rPr>
          <w:rFonts w:ascii="Times New Roman" w:hAnsi="Times New Roman"/>
          <w:noProof/>
          <w:sz w:val="24"/>
        </w:rPr>
      </w:pPr>
      <w:r>
        <w:rPr>
          <w:rFonts w:ascii="Times New Roman" w:hAnsi="Times New Roman"/>
          <w:sz w:val="24"/>
        </w:rPr>
        <w:t>10. nodaļā aplūkota izplatīšanas pakalpojumu novērtēšana.</w:t>
      </w:r>
    </w:p>
    <w:p w14:paraId="1AF8D496" w14:textId="77777777" w:rsidR="007F507C" w:rsidRPr="007F507C" w:rsidRDefault="007F507C" w:rsidP="007F507C">
      <w:pPr>
        <w:jc w:val="both"/>
        <w:rPr>
          <w:rFonts w:ascii="Times New Roman" w:hAnsi="Times New Roman"/>
          <w:noProof/>
          <w:sz w:val="24"/>
        </w:rPr>
      </w:pPr>
    </w:p>
    <w:p w14:paraId="37A2B84B" w14:textId="755C35CE" w:rsidR="00416649" w:rsidRPr="007F507C" w:rsidRDefault="00416649" w:rsidP="006974AA">
      <w:pPr>
        <w:keepNext/>
        <w:keepLines/>
        <w:jc w:val="both"/>
        <w:rPr>
          <w:rFonts w:ascii="Times New Roman" w:hAnsi="Times New Roman"/>
          <w:b/>
          <w:bCs/>
          <w:noProof/>
          <w:sz w:val="24"/>
        </w:rPr>
      </w:pPr>
      <w:r>
        <w:rPr>
          <w:rFonts w:ascii="Times New Roman" w:hAnsi="Times New Roman"/>
          <w:b/>
          <w:sz w:val="24"/>
        </w:rPr>
        <w:lastRenderedPageBreak/>
        <w:t xml:space="preserve">C DAĻA. </w:t>
      </w:r>
      <w:r w:rsidR="00F3425E">
        <w:rPr>
          <w:rFonts w:ascii="Times New Roman" w:hAnsi="Times New Roman"/>
          <w:b/>
          <w:sz w:val="24"/>
        </w:rPr>
        <w:t>Koncentrēšanās</w:t>
      </w:r>
      <w:r>
        <w:rPr>
          <w:rFonts w:ascii="Times New Roman" w:hAnsi="Times New Roman"/>
          <w:b/>
          <w:sz w:val="24"/>
        </w:rPr>
        <w:t xml:space="preserve"> uz lietotājiem</w:t>
      </w:r>
    </w:p>
    <w:p w14:paraId="7CBE5200" w14:textId="77777777" w:rsidR="007F507C" w:rsidRPr="00D82D6C" w:rsidRDefault="007F507C" w:rsidP="006974AA">
      <w:pPr>
        <w:keepNext/>
        <w:keepLines/>
        <w:jc w:val="both"/>
        <w:rPr>
          <w:rFonts w:ascii="Times New Roman" w:hAnsi="Times New Roman"/>
          <w:noProof/>
          <w:sz w:val="24"/>
        </w:rPr>
      </w:pPr>
    </w:p>
    <w:p w14:paraId="7884E45E" w14:textId="77777777" w:rsidR="00416649" w:rsidRDefault="00416649" w:rsidP="006974AA">
      <w:pPr>
        <w:pStyle w:val="ListParagraph"/>
        <w:keepNext/>
        <w:keepLines/>
        <w:numPr>
          <w:ilvl w:val="0"/>
          <w:numId w:val="11"/>
        </w:numPr>
        <w:ind w:left="567" w:hanging="283"/>
        <w:jc w:val="both"/>
        <w:rPr>
          <w:rFonts w:ascii="Times New Roman" w:hAnsi="Times New Roman"/>
          <w:noProof/>
          <w:sz w:val="24"/>
        </w:rPr>
      </w:pPr>
      <w:r>
        <w:rPr>
          <w:rFonts w:ascii="Times New Roman" w:hAnsi="Times New Roman"/>
          <w:sz w:val="24"/>
        </w:rPr>
        <w:t xml:space="preserve">11. nodaļā “Statistikas raksturojums iedalījumā pēc sniegšanas veida” raksturota ieteicamā vienotā pieeja </w:t>
      </w:r>
      <w:r>
        <w:rPr>
          <w:rFonts w:ascii="Times New Roman" w:hAnsi="Times New Roman"/>
          <w:i/>
          <w:iCs/>
          <w:sz w:val="24"/>
        </w:rPr>
        <w:t>MoS</w:t>
      </w:r>
      <w:r>
        <w:rPr>
          <w:rFonts w:ascii="Times New Roman" w:hAnsi="Times New Roman"/>
          <w:sz w:val="24"/>
        </w:rPr>
        <w:t xml:space="preserve"> datu izplatīšanai. Attiecībā uz ES un EBTA valstīm EUS regulā šīs vadlīnijas drīzumā aizstās; ieteicamā izplatīšana atbilst minētajā regulā noteiktajām prasībām, un to jau var brīvprātīgi veikt.</w:t>
      </w:r>
    </w:p>
    <w:p w14:paraId="08D024D8" w14:textId="77777777" w:rsidR="007F507C" w:rsidRPr="007F507C" w:rsidRDefault="007F507C" w:rsidP="007F507C">
      <w:pPr>
        <w:jc w:val="both"/>
        <w:rPr>
          <w:rFonts w:ascii="Times New Roman" w:hAnsi="Times New Roman"/>
          <w:noProof/>
          <w:sz w:val="24"/>
        </w:rPr>
      </w:pPr>
    </w:p>
    <w:p w14:paraId="1D39E329" w14:textId="77777777" w:rsidR="00416649" w:rsidRPr="007F507C" w:rsidRDefault="00416649" w:rsidP="005E1B25">
      <w:pPr>
        <w:keepNext/>
        <w:keepLines/>
        <w:jc w:val="both"/>
        <w:rPr>
          <w:rFonts w:ascii="Times New Roman" w:hAnsi="Times New Roman"/>
          <w:b/>
          <w:bCs/>
          <w:noProof/>
          <w:sz w:val="24"/>
        </w:rPr>
      </w:pPr>
      <w:r>
        <w:rPr>
          <w:rFonts w:ascii="Times New Roman" w:hAnsi="Times New Roman"/>
          <w:b/>
          <w:sz w:val="24"/>
        </w:rPr>
        <w:t>D DAĻA. Iespējamie turpmāko pētījumu virzieni</w:t>
      </w:r>
    </w:p>
    <w:p w14:paraId="2972C5CC" w14:textId="77777777" w:rsidR="007F507C" w:rsidRPr="00D82D6C" w:rsidRDefault="007F507C" w:rsidP="005E1B25">
      <w:pPr>
        <w:keepNext/>
        <w:keepLines/>
        <w:jc w:val="both"/>
        <w:rPr>
          <w:rFonts w:ascii="Times New Roman" w:hAnsi="Times New Roman"/>
          <w:noProof/>
          <w:sz w:val="24"/>
        </w:rPr>
      </w:pPr>
    </w:p>
    <w:p w14:paraId="50CC5CDB" w14:textId="77777777" w:rsidR="00416649" w:rsidRDefault="00416649" w:rsidP="003354F3">
      <w:pPr>
        <w:pStyle w:val="ListParagraph"/>
        <w:keepNext/>
        <w:keepLines/>
        <w:numPr>
          <w:ilvl w:val="0"/>
          <w:numId w:val="11"/>
        </w:numPr>
        <w:ind w:left="567" w:hanging="283"/>
        <w:jc w:val="both"/>
        <w:rPr>
          <w:rFonts w:ascii="Times New Roman" w:hAnsi="Times New Roman"/>
          <w:noProof/>
          <w:sz w:val="24"/>
        </w:rPr>
      </w:pPr>
      <w:r>
        <w:rPr>
          <w:rFonts w:ascii="Times New Roman" w:hAnsi="Times New Roman"/>
          <w:sz w:val="24"/>
        </w:rPr>
        <w:t>12. nodaļā ir aplūkots turpmāk veicamais darbs un izaicinājumi.</w:t>
      </w:r>
    </w:p>
    <w:p w14:paraId="0DD3E278" w14:textId="77777777" w:rsidR="007F507C" w:rsidRPr="007F507C" w:rsidRDefault="007F507C" w:rsidP="005E1B25">
      <w:pPr>
        <w:keepNext/>
        <w:keepLines/>
        <w:ind w:left="284"/>
        <w:jc w:val="both"/>
        <w:rPr>
          <w:rFonts w:ascii="Times New Roman" w:hAnsi="Times New Roman"/>
          <w:noProof/>
          <w:sz w:val="24"/>
        </w:rPr>
      </w:pPr>
    </w:p>
    <w:p w14:paraId="4B1329E8" w14:textId="77777777" w:rsidR="00416649" w:rsidRPr="007F507C" w:rsidRDefault="00416649" w:rsidP="005E1B25">
      <w:pPr>
        <w:keepNext/>
        <w:keepLines/>
        <w:jc w:val="both"/>
        <w:rPr>
          <w:rFonts w:ascii="Times New Roman" w:hAnsi="Times New Roman"/>
          <w:b/>
          <w:bCs/>
          <w:noProof/>
          <w:sz w:val="24"/>
        </w:rPr>
      </w:pPr>
      <w:r>
        <w:rPr>
          <w:rFonts w:ascii="Times New Roman" w:hAnsi="Times New Roman"/>
          <w:b/>
          <w:sz w:val="24"/>
        </w:rPr>
        <w:t>E DAĻA. Valstu pieredze un gadījumi</w:t>
      </w:r>
    </w:p>
    <w:p w14:paraId="04E103AA" w14:textId="77777777" w:rsidR="007F507C" w:rsidRPr="00D82D6C" w:rsidRDefault="007F507C" w:rsidP="00D82D6C">
      <w:pPr>
        <w:jc w:val="both"/>
        <w:rPr>
          <w:rFonts w:ascii="Times New Roman" w:hAnsi="Times New Roman"/>
          <w:noProof/>
          <w:sz w:val="24"/>
        </w:rPr>
      </w:pPr>
    </w:p>
    <w:p w14:paraId="393B75C9" w14:textId="3BDABF68" w:rsidR="00416649" w:rsidRPr="007F507C" w:rsidRDefault="00416649" w:rsidP="003354F3">
      <w:pPr>
        <w:pStyle w:val="ListParagraph"/>
        <w:numPr>
          <w:ilvl w:val="0"/>
          <w:numId w:val="11"/>
        </w:numPr>
        <w:ind w:left="567" w:hanging="283"/>
        <w:jc w:val="both"/>
        <w:rPr>
          <w:rFonts w:ascii="Times New Roman" w:hAnsi="Times New Roman"/>
          <w:noProof/>
          <w:sz w:val="24"/>
        </w:rPr>
      </w:pPr>
      <w:r>
        <w:rPr>
          <w:rFonts w:ascii="Times New Roman" w:hAnsi="Times New Roman"/>
          <w:sz w:val="24"/>
        </w:rPr>
        <w:t xml:space="preserve">13. nodaļā raksturota dažu valstu pieredze un gadījumi saistībā ar </w:t>
      </w:r>
      <w:r>
        <w:rPr>
          <w:rFonts w:ascii="Times New Roman" w:hAnsi="Times New Roman"/>
          <w:i/>
          <w:iCs/>
          <w:sz w:val="24"/>
        </w:rPr>
        <w:t>MoS</w:t>
      </w:r>
      <w:r>
        <w:rPr>
          <w:rFonts w:ascii="Times New Roman" w:hAnsi="Times New Roman"/>
          <w:sz w:val="24"/>
        </w:rPr>
        <w:t xml:space="preserve"> novērtējumiem.</w:t>
      </w:r>
    </w:p>
    <w:p w14:paraId="060D935B" w14:textId="34959033" w:rsidR="007F507C" w:rsidRDefault="007F507C">
      <w:pPr>
        <w:rPr>
          <w:rFonts w:ascii="Times New Roman" w:hAnsi="Times New Roman"/>
          <w:noProof/>
          <w:sz w:val="24"/>
        </w:rPr>
      </w:pPr>
      <w:r>
        <w:br w:type="page"/>
      </w:r>
    </w:p>
    <w:tbl>
      <w:tblPr>
        <w:tblW w:w="5000" w:type="pct"/>
        <w:tblCellMar>
          <w:top w:w="28" w:type="dxa"/>
          <w:left w:w="28" w:type="dxa"/>
          <w:bottom w:w="28" w:type="dxa"/>
          <w:right w:w="28" w:type="dxa"/>
        </w:tblCellMar>
        <w:tblLook w:val="01E0" w:firstRow="1" w:lastRow="1" w:firstColumn="1" w:lastColumn="1" w:noHBand="0" w:noVBand="0"/>
      </w:tblPr>
      <w:tblGrid>
        <w:gridCol w:w="1636"/>
        <w:gridCol w:w="7495"/>
      </w:tblGrid>
      <w:tr w:rsidR="00416649" w:rsidRPr="00D82D6C" w14:paraId="071F501A" w14:textId="77777777" w:rsidTr="005119C8">
        <w:trPr>
          <w:trHeight w:val="1532"/>
        </w:trPr>
        <w:tc>
          <w:tcPr>
            <w:tcW w:w="896" w:type="pct"/>
            <w:tcBorders>
              <w:right w:val="single" w:sz="12" w:space="0" w:color="B83B46"/>
            </w:tcBorders>
            <w:shd w:val="clear" w:color="auto" w:fill="EFD6D6"/>
          </w:tcPr>
          <w:p w14:paraId="7C722524" w14:textId="77777777" w:rsidR="00C33EDC" w:rsidRPr="00C33EDC" w:rsidRDefault="00C33EDC" w:rsidP="00D82D6C">
            <w:pPr>
              <w:jc w:val="both"/>
              <w:rPr>
                <w:rFonts w:ascii="Times New Roman" w:hAnsi="Times New Roman"/>
                <w:b/>
                <w:noProof/>
                <w:color w:val="B83B46"/>
                <w:sz w:val="16"/>
                <w:szCs w:val="14"/>
              </w:rPr>
            </w:pPr>
            <w:bookmarkStart w:id="11" w:name="2_Part_A:_Definitions_and_concepts_Modes"/>
            <w:bookmarkEnd w:id="11"/>
          </w:p>
          <w:p w14:paraId="78951C00" w14:textId="3F3F5A25" w:rsidR="00416649" w:rsidRPr="00D82D6C" w:rsidRDefault="00416649" w:rsidP="005E1B25">
            <w:pPr>
              <w:ind w:right="157"/>
              <w:jc w:val="right"/>
              <w:rPr>
                <w:rFonts w:ascii="Times New Roman" w:hAnsi="Times New Roman"/>
                <w:b/>
                <w:noProof/>
                <w:color w:val="B83B46"/>
                <w:sz w:val="24"/>
              </w:rPr>
            </w:pPr>
            <w:r>
              <w:rPr>
                <w:rFonts w:ascii="Times New Roman" w:hAnsi="Times New Roman"/>
                <w:b/>
                <w:color w:val="B83B46"/>
                <w:sz w:val="160"/>
              </w:rPr>
              <w:t>2</w:t>
            </w:r>
          </w:p>
        </w:tc>
        <w:tc>
          <w:tcPr>
            <w:tcW w:w="4104" w:type="pct"/>
            <w:tcBorders>
              <w:left w:val="single" w:sz="12" w:space="0" w:color="B83B46"/>
            </w:tcBorders>
            <w:shd w:val="clear" w:color="auto" w:fill="EFD6D6"/>
          </w:tcPr>
          <w:p w14:paraId="0B601CC5" w14:textId="77777777" w:rsidR="00416649" w:rsidRPr="00C33EDC" w:rsidRDefault="00416649" w:rsidP="006974AA">
            <w:pPr>
              <w:ind w:left="69"/>
              <w:jc w:val="both"/>
              <w:rPr>
                <w:rFonts w:ascii="Times New Roman" w:hAnsi="Times New Roman"/>
                <w:b/>
                <w:noProof/>
                <w:color w:val="C00000"/>
                <w:sz w:val="52"/>
                <w:szCs w:val="48"/>
              </w:rPr>
            </w:pPr>
            <w:r>
              <w:rPr>
                <w:rFonts w:ascii="Times New Roman" w:hAnsi="Times New Roman"/>
                <w:b/>
                <w:color w:val="C00000"/>
                <w:sz w:val="52"/>
              </w:rPr>
              <w:t>A daļa. Definīcijas un jēdzieni</w:t>
            </w:r>
          </w:p>
          <w:p w14:paraId="63F3AF87" w14:textId="77777777" w:rsidR="005119C8" w:rsidRPr="00C33EDC" w:rsidRDefault="005119C8" w:rsidP="006974AA">
            <w:pPr>
              <w:ind w:left="69"/>
              <w:jc w:val="both"/>
              <w:rPr>
                <w:rFonts w:ascii="Times New Roman" w:hAnsi="Times New Roman"/>
                <w:b/>
                <w:noProof/>
                <w:color w:val="C00000"/>
                <w:sz w:val="52"/>
                <w:szCs w:val="48"/>
              </w:rPr>
            </w:pPr>
          </w:p>
          <w:p w14:paraId="013C7348" w14:textId="77777777" w:rsidR="00416649" w:rsidRPr="00D82D6C" w:rsidRDefault="00416649" w:rsidP="006974AA">
            <w:pPr>
              <w:ind w:left="69"/>
              <w:jc w:val="both"/>
              <w:rPr>
                <w:rFonts w:ascii="Times New Roman" w:hAnsi="Times New Roman"/>
                <w:b/>
                <w:noProof/>
                <w:color w:val="C00000"/>
                <w:sz w:val="24"/>
              </w:rPr>
            </w:pPr>
            <w:r>
              <w:rPr>
                <w:rFonts w:ascii="Times New Roman" w:hAnsi="Times New Roman"/>
                <w:b/>
                <w:color w:val="C00000"/>
                <w:sz w:val="52"/>
              </w:rPr>
              <w:t>Pārskats par sniegšanas veidiem</w:t>
            </w:r>
            <w:bookmarkStart w:id="12" w:name="_bookmark1"/>
            <w:bookmarkEnd w:id="12"/>
          </w:p>
        </w:tc>
      </w:tr>
    </w:tbl>
    <w:p w14:paraId="575098BD" w14:textId="77777777" w:rsidR="00416649" w:rsidRPr="00D82D6C" w:rsidRDefault="00416649" w:rsidP="00D82D6C">
      <w:pPr>
        <w:jc w:val="both"/>
        <w:rPr>
          <w:rFonts w:ascii="Times New Roman" w:hAnsi="Times New Roman"/>
          <w:noProof/>
          <w:sz w:val="24"/>
        </w:rPr>
      </w:pPr>
    </w:p>
    <w:p w14:paraId="6F0678B7" w14:textId="77777777" w:rsidR="00554B47" w:rsidRDefault="00554B47" w:rsidP="00D82D6C">
      <w:pPr>
        <w:jc w:val="both"/>
        <w:rPr>
          <w:rFonts w:ascii="Times New Roman" w:hAnsi="Times New Roman"/>
          <w:noProof/>
          <w:sz w:val="24"/>
        </w:rPr>
      </w:pPr>
    </w:p>
    <w:tbl>
      <w:tblPr>
        <w:tblStyle w:val="TableGrid"/>
        <w:tblW w:w="0" w:type="auto"/>
        <w:tblLook w:val="04A0" w:firstRow="1" w:lastRow="0" w:firstColumn="1" w:lastColumn="0" w:noHBand="0" w:noVBand="1"/>
      </w:tblPr>
      <w:tblGrid>
        <w:gridCol w:w="9291"/>
      </w:tblGrid>
      <w:tr w:rsidR="00554B47" w14:paraId="3629A61C" w14:textId="77777777" w:rsidTr="000E1EEC">
        <w:trPr>
          <w:trHeight w:val="1467"/>
        </w:trPr>
        <w:tc>
          <w:tcPr>
            <w:tcW w:w="9291" w:type="dxa"/>
            <w:tcBorders>
              <w:top w:val="nil"/>
              <w:left w:val="nil"/>
              <w:bottom w:val="nil"/>
              <w:right w:val="nil"/>
            </w:tcBorders>
            <w:shd w:val="clear" w:color="auto" w:fill="B44646"/>
          </w:tcPr>
          <w:p w14:paraId="35616DE5" w14:textId="77777777" w:rsidR="00554B47" w:rsidRPr="00706BF9" w:rsidRDefault="00554B47" w:rsidP="005E1B25">
            <w:pPr>
              <w:spacing w:line="288" w:lineRule="auto"/>
              <w:ind w:left="113" w:right="113"/>
              <w:rPr>
                <w:rFonts w:ascii="Times New Roman" w:hAnsi="Times New Roman" w:cs="Times New Roman"/>
                <w:b/>
                <w:noProof/>
                <w:color w:val="FFFFFF" w:themeColor="background1"/>
                <w:sz w:val="24"/>
                <w:szCs w:val="32"/>
              </w:rPr>
            </w:pPr>
            <w:r>
              <w:rPr>
                <w:rFonts w:ascii="Times New Roman" w:hAnsi="Times New Roman"/>
                <w:b/>
                <w:color w:val="FFFFFF" w:themeColor="background1"/>
                <w:sz w:val="24"/>
              </w:rPr>
              <w:t xml:space="preserve">Šajā nodaļā statistikas kontekstā raksturoti četri starptautiskās pakalpojumu sniegšanas veidi, tādējādi papildinot MSITS 2010 un </w:t>
            </w:r>
            <w:r>
              <w:rPr>
                <w:rFonts w:ascii="Times New Roman" w:hAnsi="Times New Roman"/>
                <w:b/>
                <w:i/>
                <w:iCs/>
                <w:color w:val="FFFFFF" w:themeColor="background1"/>
                <w:sz w:val="24"/>
              </w:rPr>
              <w:t>GATS</w:t>
            </w:r>
            <w:r>
              <w:rPr>
                <w:rFonts w:ascii="Times New Roman" w:hAnsi="Times New Roman"/>
                <w:b/>
                <w:color w:val="FFFFFF" w:themeColor="background1"/>
                <w:sz w:val="24"/>
              </w:rPr>
              <w:t xml:space="preserve"> iekļautās definīcijas.</w:t>
            </w:r>
          </w:p>
          <w:p w14:paraId="24323BB7" w14:textId="68CD50E3" w:rsidR="00554B47" w:rsidRPr="000E1EEC" w:rsidRDefault="00554B47" w:rsidP="005E1B25">
            <w:pPr>
              <w:spacing w:before="108" w:line="288" w:lineRule="auto"/>
              <w:ind w:left="113" w:right="113"/>
              <w:rPr>
                <w:rFonts w:ascii="Times New Roman" w:hAnsi="Times New Roman" w:cs="Times New Roman"/>
                <w:b/>
                <w:noProof/>
                <w:color w:val="FFFFFF" w:themeColor="background1"/>
                <w:sz w:val="24"/>
                <w:szCs w:val="32"/>
              </w:rPr>
            </w:pPr>
            <w:r>
              <w:rPr>
                <w:rFonts w:ascii="Times New Roman" w:hAnsi="Times New Roman"/>
                <w:b/>
                <w:color w:val="FFFFFF" w:themeColor="background1"/>
                <w:sz w:val="24"/>
              </w:rPr>
              <w:t>Piemēros raksturoti gadījumi, kad izmanto vairākus sniegšanas veidus vai kad nav vienkārši izlemt, kāds(-i) veids(-i) attiecināms(-i) uz attiecīgo darbību.</w:t>
            </w:r>
          </w:p>
        </w:tc>
      </w:tr>
    </w:tbl>
    <w:p w14:paraId="4A005ED8" w14:textId="0B032C5B" w:rsidR="00416649" w:rsidRDefault="00416649" w:rsidP="00D82D6C">
      <w:pPr>
        <w:jc w:val="both"/>
        <w:rPr>
          <w:rFonts w:ascii="Times New Roman" w:hAnsi="Times New Roman"/>
          <w:b/>
          <w:bCs/>
          <w:noProof/>
          <w:sz w:val="24"/>
        </w:rPr>
      </w:pPr>
    </w:p>
    <w:p w14:paraId="44F3FDD3" w14:textId="77777777" w:rsidR="009108D8" w:rsidRPr="000E1EEC" w:rsidRDefault="009108D8" w:rsidP="00D82D6C">
      <w:pPr>
        <w:jc w:val="both"/>
        <w:rPr>
          <w:rFonts w:ascii="Times New Roman" w:hAnsi="Times New Roman"/>
          <w:b/>
          <w:bCs/>
          <w:noProof/>
          <w:sz w:val="24"/>
        </w:rPr>
      </w:pPr>
    </w:p>
    <w:p w14:paraId="0B434DE7" w14:textId="44172B80" w:rsidR="00416649" w:rsidRPr="009108D8" w:rsidRDefault="000E1EEC" w:rsidP="000E1EEC">
      <w:pPr>
        <w:ind w:left="284" w:hanging="284"/>
        <w:jc w:val="both"/>
        <w:rPr>
          <w:rFonts w:ascii="Times New Roman" w:hAnsi="Times New Roman"/>
          <w:b/>
          <w:bCs/>
          <w:noProof/>
          <w:color w:val="B83B46"/>
          <w:sz w:val="28"/>
          <w:szCs w:val="24"/>
        </w:rPr>
      </w:pPr>
      <w:bookmarkStart w:id="13" w:name="2.1._The_four_modes_of_supply_according_"/>
      <w:bookmarkEnd w:id="13"/>
      <w:r>
        <w:rPr>
          <w:rFonts w:ascii="Times New Roman" w:hAnsi="Times New Roman"/>
          <w:b/>
          <w:color w:val="B83B46"/>
          <w:sz w:val="28"/>
        </w:rPr>
        <w:t>2.1. Četri sniegšanas veidi saskaņā ar Vispārējo vienošanos par pakalpojumu tirdzniecību (</w:t>
      </w:r>
      <w:r>
        <w:rPr>
          <w:rFonts w:ascii="Times New Roman" w:hAnsi="Times New Roman"/>
          <w:b/>
          <w:i/>
          <w:iCs/>
          <w:color w:val="B83B46"/>
          <w:sz w:val="28"/>
        </w:rPr>
        <w:t>GATS</w:t>
      </w:r>
      <w:r>
        <w:rPr>
          <w:rFonts w:ascii="Times New Roman" w:hAnsi="Times New Roman"/>
          <w:b/>
          <w:color w:val="B83B46"/>
          <w:sz w:val="28"/>
        </w:rPr>
        <w:t>)</w:t>
      </w:r>
      <w:bookmarkStart w:id="14" w:name="_bookmark2"/>
      <w:bookmarkEnd w:id="14"/>
    </w:p>
    <w:p w14:paraId="5C6F56A8" w14:textId="77777777" w:rsidR="000E1EEC" w:rsidRPr="00D82D6C" w:rsidRDefault="000E1EEC" w:rsidP="00D82D6C">
      <w:pPr>
        <w:jc w:val="both"/>
        <w:rPr>
          <w:rFonts w:ascii="Times New Roman" w:hAnsi="Times New Roman"/>
          <w:noProof/>
          <w:color w:val="B83B46"/>
          <w:sz w:val="24"/>
        </w:rPr>
      </w:pPr>
    </w:p>
    <w:p w14:paraId="30104AB2" w14:textId="77777777" w:rsidR="00416649" w:rsidRDefault="00416649" w:rsidP="00D82D6C">
      <w:pPr>
        <w:jc w:val="both"/>
        <w:rPr>
          <w:rFonts w:ascii="Times New Roman" w:hAnsi="Times New Roman"/>
          <w:noProof/>
          <w:sz w:val="24"/>
        </w:rPr>
      </w:pPr>
      <w:r>
        <w:rPr>
          <w:rFonts w:ascii="Times New Roman" w:hAnsi="Times New Roman"/>
          <w:sz w:val="24"/>
        </w:rPr>
        <w:t>PTO Vispārējā vienošanās par pakalpojumu tirdzniecību (</w:t>
      </w:r>
      <w:r>
        <w:rPr>
          <w:rFonts w:ascii="Times New Roman" w:hAnsi="Times New Roman"/>
          <w:i/>
          <w:iCs/>
          <w:sz w:val="24"/>
        </w:rPr>
        <w:t>GATS</w:t>
      </w:r>
      <w:r>
        <w:rPr>
          <w:rFonts w:ascii="Times New Roman" w:hAnsi="Times New Roman"/>
          <w:sz w:val="24"/>
        </w:rPr>
        <w:t>) paredz četrus starptautiskās pakalpojumu sniegšanas veidus (</w:t>
      </w:r>
      <w:r>
        <w:rPr>
          <w:rFonts w:ascii="Times New Roman" w:hAnsi="Times New Roman"/>
          <w:i/>
          <w:iCs/>
          <w:sz w:val="24"/>
        </w:rPr>
        <w:t>GATS</w:t>
      </w:r>
      <w:r>
        <w:rPr>
          <w:rFonts w:ascii="Times New Roman" w:hAnsi="Times New Roman"/>
          <w:sz w:val="24"/>
        </w:rPr>
        <w:t xml:space="preserve"> I. panta 2. punkts).</w:t>
      </w:r>
    </w:p>
    <w:p w14:paraId="53EFA7CF" w14:textId="77777777" w:rsidR="000E1EEC" w:rsidRPr="00D82D6C" w:rsidRDefault="000E1EEC" w:rsidP="00D82D6C">
      <w:pPr>
        <w:jc w:val="both"/>
        <w:rPr>
          <w:rFonts w:ascii="Times New Roman" w:hAnsi="Times New Roman"/>
          <w:noProof/>
          <w:sz w:val="24"/>
        </w:rPr>
      </w:pPr>
    </w:p>
    <w:p w14:paraId="7C0E55D8" w14:textId="51D16639" w:rsidR="00416649" w:rsidRDefault="00416649" w:rsidP="00D82D6C">
      <w:pPr>
        <w:jc w:val="both"/>
        <w:rPr>
          <w:rFonts w:ascii="Times New Roman" w:hAnsi="Times New Roman"/>
          <w:noProof/>
          <w:sz w:val="24"/>
        </w:rPr>
      </w:pPr>
      <w:r>
        <w:rPr>
          <w:rFonts w:ascii="Times New Roman" w:hAnsi="Times New Roman"/>
          <w:b/>
          <w:sz w:val="24"/>
        </w:rPr>
        <w:t xml:space="preserve">1. veids. </w:t>
      </w:r>
      <w:r>
        <w:rPr>
          <w:rFonts w:ascii="Times New Roman" w:hAnsi="Times New Roman"/>
          <w:b/>
          <w:bCs/>
          <w:sz w:val="24"/>
        </w:rPr>
        <w:t>Pārrobežu darījumi</w:t>
      </w:r>
      <w:r>
        <w:rPr>
          <w:rFonts w:ascii="Times New Roman" w:hAnsi="Times New Roman"/>
          <w:sz w:val="24"/>
        </w:rPr>
        <w:t> notiek, kad pakalpojumu sniedz “no vienas [PTO] dalībvalsts teritorijas uz jebkuras citas dalībvalsts teritoriju”.</w:t>
      </w:r>
      <w:r w:rsidR="003F6541">
        <w:rPr>
          <w:rStyle w:val="FootnoteReference"/>
          <w:rFonts w:ascii="Times New Roman" w:hAnsi="Times New Roman"/>
          <w:noProof/>
          <w:sz w:val="24"/>
        </w:rPr>
        <w:footnoteReference w:id="20"/>
      </w:r>
    </w:p>
    <w:p w14:paraId="3EC16B5B" w14:textId="77777777" w:rsidR="00F8556F" w:rsidRPr="00D82D6C" w:rsidRDefault="00F8556F" w:rsidP="00D82D6C">
      <w:pPr>
        <w:jc w:val="both"/>
        <w:rPr>
          <w:rFonts w:ascii="Times New Roman" w:hAnsi="Times New Roman"/>
          <w:noProof/>
          <w:sz w:val="24"/>
        </w:rPr>
      </w:pPr>
    </w:p>
    <w:p w14:paraId="4D002EBD" w14:textId="77777777" w:rsidR="00416649" w:rsidRDefault="00416649" w:rsidP="00D82D6C">
      <w:pPr>
        <w:jc w:val="both"/>
        <w:rPr>
          <w:rFonts w:ascii="Times New Roman" w:hAnsi="Times New Roman"/>
          <w:noProof/>
          <w:sz w:val="24"/>
        </w:rPr>
      </w:pPr>
      <w:r>
        <w:rPr>
          <w:rFonts w:ascii="Times New Roman" w:hAnsi="Times New Roman"/>
          <w:sz w:val="24"/>
        </w:rPr>
        <w:t>No šīs definīcijas izriet, ka gan piegādātājs, gan patērētājs pakalpojuma patērēšanas laikā atrodas katrs savā attiecīgajā teritorijā. Tas līdzinās preču tirdzniecībai, kad produktu piegādā pāri robežām un gan patērētājs, gan piegādātājs atrodas katrs savā attiecīgajā teritorijā. Piemēri ietver banku vai inženiertehniskos pakalpojumus, kas tiek sniegti internetā vai pa pastu.</w:t>
      </w:r>
    </w:p>
    <w:p w14:paraId="47A548A7" w14:textId="77777777" w:rsidR="00F8556F" w:rsidRPr="00D82D6C" w:rsidRDefault="00F8556F" w:rsidP="00D82D6C">
      <w:pPr>
        <w:jc w:val="both"/>
        <w:rPr>
          <w:rFonts w:ascii="Times New Roman" w:hAnsi="Times New Roman"/>
          <w:noProof/>
          <w:sz w:val="24"/>
        </w:rPr>
      </w:pPr>
    </w:p>
    <w:p w14:paraId="1B0DD876" w14:textId="77777777" w:rsidR="00416649" w:rsidRDefault="00416649" w:rsidP="00D82D6C">
      <w:pPr>
        <w:jc w:val="both"/>
        <w:rPr>
          <w:rFonts w:ascii="Times New Roman" w:hAnsi="Times New Roman"/>
          <w:noProof/>
          <w:sz w:val="24"/>
        </w:rPr>
      </w:pPr>
      <w:r>
        <w:rPr>
          <w:rFonts w:ascii="Times New Roman" w:hAnsi="Times New Roman"/>
          <w:b/>
          <w:sz w:val="24"/>
        </w:rPr>
        <w:t xml:space="preserve">2. veids. </w:t>
      </w:r>
      <w:r>
        <w:rPr>
          <w:rFonts w:ascii="Times New Roman" w:hAnsi="Times New Roman"/>
          <w:b/>
          <w:bCs/>
          <w:sz w:val="24"/>
        </w:rPr>
        <w:t>Patēriņš ārvalstīs</w:t>
      </w:r>
      <w:r>
        <w:rPr>
          <w:rFonts w:ascii="Times New Roman" w:hAnsi="Times New Roman"/>
          <w:sz w:val="24"/>
        </w:rPr>
        <w:t> – tas notiek, kad pakalpojumu sniedz “vienas dalībvalsts teritorijā pakalpojuma patērētājam jebkurā citā dalībvalstī”.</w:t>
      </w:r>
    </w:p>
    <w:p w14:paraId="57EE9FBF" w14:textId="77777777" w:rsidR="00F8556F" w:rsidRPr="00D82D6C" w:rsidRDefault="00F8556F" w:rsidP="00D82D6C">
      <w:pPr>
        <w:jc w:val="both"/>
        <w:rPr>
          <w:rFonts w:ascii="Times New Roman" w:hAnsi="Times New Roman"/>
          <w:noProof/>
          <w:sz w:val="24"/>
        </w:rPr>
      </w:pPr>
    </w:p>
    <w:p w14:paraId="7D35EB80" w14:textId="566BF4FB" w:rsidR="00416649" w:rsidRPr="00D82D6C" w:rsidRDefault="00416649" w:rsidP="00D82D6C">
      <w:pPr>
        <w:jc w:val="both"/>
        <w:rPr>
          <w:rFonts w:ascii="Times New Roman" w:hAnsi="Times New Roman"/>
          <w:noProof/>
          <w:sz w:val="24"/>
        </w:rPr>
      </w:pPr>
      <w:r>
        <w:rPr>
          <w:rFonts w:ascii="Times New Roman" w:hAnsi="Times New Roman"/>
          <w:sz w:val="24"/>
        </w:rPr>
        <w:t>Tas nozīmē, ka vai nu: i) patērētājs pakalpojuma patērēšanas brīdī atrodas ārvalstīs, vai arī ii) ar viņa īpašumu</w:t>
      </w:r>
      <w:r w:rsidR="00470476">
        <w:rPr>
          <w:rStyle w:val="FootnoteReference"/>
          <w:rFonts w:ascii="Times New Roman" w:hAnsi="Times New Roman"/>
          <w:noProof/>
          <w:sz w:val="24"/>
        </w:rPr>
        <w:footnoteReference w:id="21"/>
      </w:r>
      <w:r>
        <w:rPr>
          <w:rFonts w:ascii="Times New Roman" w:hAnsi="Times New Roman"/>
          <w:sz w:val="24"/>
        </w:rPr>
        <w:t xml:space="preserve"> saistītais pakalpojuma darījums notiek ārvalstīs. Tipiski piemēri ir tūrisma pasākumi, piemēram, muzeju un teātru apmeklējumi, un ceļošana uz ārvalstīm, lai saņemtu medicīnisku aprūpi vai apgūtu valodas kursus. Uz darījumiem, kas saistīti ar patērētāja īpašumu, 2. veids attiecas vienīgi tad, ja pakalpojuma būtība maina pašas preces vai fiziskā aktīva stāvokli (tostarp preces transportēšanu, tīrīšanu, remontu vai cita veida pārveidošanu). Kā piemēri minami tādi pakalpojumi kā kuģu remonts ārvalstīs vai ražošanas pakalpojumi, izmantojot citiem piederošus izejmateriālus.</w:t>
      </w:r>
      <w:r w:rsidR="00DE623D">
        <w:rPr>
          <w:rStyle w:val="FootnoteReference"/>
          <w:rFonts w:ascii="Times New Roman" w:hAnsi="Times New Roman"/>
          <w:noProof/>
          <w:sz w:val="24"/>
        </w:rPr>
        <w:footnoteReference w:id="22"/>
      </w:r>
    </w:p>
    <w:p w14:paraId="72DCB672" w14:textId="77777777" w:rsidR="00F8556F" w:rsidRPr="00D82D6C" w:rsidRDefault="00F8556F" w:rsidP="00D82D6C">
      <w:pPr>
        <w:jc w:val="both"/>
        <w:rPr>
          <w:rFonts w:ascii="Times New Roman" w:hAnsi="Times New Roman"/>
          <w:noProof/>
          <w:sz w:val="24"/>
        </w:rPr>
      </w:pPr>
    </w:p>
    <w:p w14:paraId="6F2830EB" w14:textId="77777777" w:rsidR="00416649" w:rsidRDefault="00416649" w:rsidP="00D82D6C">
      <w:pPr>
        <w:jc w:val="both"/>
        <w:rPr>
          <w:rFonts w:ascii="Times New Roman" w:hAnsi="Times New Roman"/>
          <w:noProof/>
          <w:sz w:val="24"/>
        </w:rPr>
      </w:pPr>
      <w:r>
        <w:rPr>
          <w:rFonts w:ascii="Times New Roman" w:hAnsi="Times New Roman"/>
          <w:b/>
          <w:sz w:val="24"/>
        </w:rPr>
        <w:lastRenderedPageBreak/>
        <w:t xml:space="preserve">3. veids. </w:t>
      </w:r>
      <w:r>
        <w:rPr>
          <w:rFonts w:ascii="Times New Roman" w:hAnsi="Times New Roman"/>
          <w:b/>
          <w:bCs/>
          <w:sz w:val="24"/>
        </w:rPr>
        <w:t>Komerciālā klātbūtne</w:t>
      </w:r>
      <w:r>
        <w:rPr>
          <w:rFonts w:ascii="Times New Roman" w:hAnsi="Times New Roman"/>
          <w:sz w:val="24"/>
        </w:rPr>
        <w:t> – tā izpaužas kā pakalpojuma sniegšana, ko veic “pakalpojumu sniedzējs vienā dalībvalstī, nodibinot komerciālu klātbūtni jebkuras citas dalībvalsts teritorijā”.</w:t>
      </w:r>
    </w:p>
    <w:p w14:paraId="0940C671" w14:textId="77777777" w:rsidR="00BA1556" w:rsidRPr="00D82D6C" w:rsidRDefault="00BA1556" w:rsidP="00D82D6C">
      <w:pPr>
        <w:jc w:val="both"/>
        <w:rPr>
          <w:rFonts w:ascii="Times New Roman" w:hAnsi="Times New Roman"/>
          <w:noProof/>
          <w:sz w:val="24"/>
        </w:rPr>
      </w:pPr>
    </w:p>
    <w:p w14:paraId="73E9A59F" w14:textId="77777777" w:rsidR="00416649" w:rsidRPr="00D82D6C" w:rsidRDefault="00416649" w:rsidP="00D82D6C">
      <w:pPr>
        <w:jc w:val="both"/>
        <w:rPr>
          <w:rFonts w:ascii="Times New Roman" w:hAnsi="Times New Roman"/>
          <w:noProof/>
          <w:sz w:val="24"/>
        </w:rPr>
      </w:pPr>
      <w:r>
        <w:rPr>
          <w:rFonts w:ascii="Times New Roman" w:hAnsi="Times New Roman"/>
          <w:sz w:val="24"/>
        </w:rPr>
        <w:t>Statistikas kontekstā ar komerciālo klātbūtni saprot kontrolēta saistīta uzņēmuma nodibināšanu ārvalstīs, un tā attiecas ne tikai uz juridiskām personām šā jēdziena tiešā juridiskā nozīmē, bet arī uz juridiskām personām, kurām piemīt dažas vienādas iezīmes, piemēram, pārstāvniecības birojiem un filiālēm.</w:t>
      </w:r>
    </w:p>
    <w:p w14:paraId="0B89C515" w14:textId="73A6E659" w:rsidR="00416649" w:rsidRPr="00D82D6C" w:rsidRDefault="00416649" w:rsidP="00D82D6C">
      <w:pPr>
        <w:jc w:val="both"/>
        <w:rPr>
          <w:rFonts w:ascii="Times New Roman" w:hAnsi="Times New Roman"/>
          <w:noProof/>
          <w:sz w:val="24"/>
        </w:rPr>
      </w:pPr>
    </w:p>
    <w:p w14:paraId="3F5A7DF6" w14:textId="53C64A27" w:rsidR="00416649" w:rsidRDefault="00416649" w:rsidP="00D82D6C">
      <w:pPr>
        <w:jc w:val="both"/>
        <w:rPr>
          <w:rFonts w:ascii="Times New Roman" w:hAnsi="Times New Roman"/>
          <w:b/>
          <w:color w:val="B83B46"/>
          <w:sz w:val="24"/>
        </w:rPr>
      </w:pPr>
      <w:r>
        <w:rPr>
          <w:rFonts w:ascii="Times New Roman" w:hAnsi="Times New Roman"/>
          <w:b/>
          <w:color w:val="B83B46"/>
          <w:sz w:val="24"/>
        </w:rPr>
        <w:t>2.1. attēls. Visaptverošs pārskats par sniegšanas veidiem</w:t>
      </w:r>
    </w:p>
    <w:p w14:paraId="5916631C" w14:textId="294DBE15" w:rsidR="00E012B0" w:rsidRDefault="00E012B0" w:rsidP="00D82D6C">
      <w:pPr>
        <w:jc w:val="both"/>
        <w:rPr>
          <w:rFonts w:ascii="Times New Roman" w:hAnsi="Times New Roman"/>
          <w:b/>
          <w:color w:val="B83B46"/>
          <w:sz w:val="24"/>
        </w:rPr>
      </w:pPr>
    </w:p>
    <w:p w14:paraId="10412AA9" w14:textId="707F2D34" w:rsidR="00E012B0" w:rsidRDefault="00E012B0" w:rsidP="00D82D6C">
      <w:pPr>
        <w:jc w:val="both"/>
        <w:rPr>
          <w:rFonts w:ascii="Times New Roman" w:hAnsi="Times New Roman"/>
          <w:b/>
          <w:bCs/>
          <w:noProof/>
          <w:color w:val="B83B46"/>
          <w:sz w:val="24"/>
        </w:rPr>
      </w:pPr>
      <w:r w:rsidRPr="00CA00BC">
        <w:rPr>
          <w:rFonts w:ascii="Times New Roman" w:hAnsi="Times New Roman" w:cs="Times New Roman"/>
          <w:b/>
          <w:bCs/>
          <w:noProof/>
          <w:color w:val="B83B46"/>
          <w:sz w:val="24"/>
        </w:rPr>
        <w:drawing>
          <wp:inline distT="0" distB="0" distL="0" distR="0" wp14:anchorId="59F6084B" wp14:editId="4EA90E5F">
            <wp:extent cx="5375164" cy="3982064"/>
            <wp:effectExtent l="0" t="0" r="0" b="0"/>
            <wp:docPr id="1724942613" name="Picture 1" descr="A diagram of a group of peop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4942613" name="Picture 1" descr="A diagram of a group of people&#10;&#10;Description automatically generated"/>
                    <pic:cNvPicPr/>
                  </pic:nvPicPr>
                  <pic:blipFill>
                    <a:blip r:embed="rId18"/>
                    <a:stretch>
                      <a:fillRect/>
                    </a:stretch>
                  </pic:blipFill>
                  <pic:spPr>
                    <a:xfrm>
                      <a:off x="0" y="0"/>
                      <a:ext cx="5381043" cy="3986420"/>
                    </a:xfrm>
                    <a:prstGeom prst="rect">
                      <a:avLst/>
                    </a:prstGeom>
                  </pic:spPr>
                </pic:pic>
              </a:graphicData>
            </a:graphic>
          </wp:inline>
        </w:drawing>
      </w:r>
    </w:p>
    <w:p w14:paraId="2F0E4B6B" w14:textId="77777777" w:rsidR="00416649" w:rsidRPr="00D82D6C" w:rsidRDefault="00416649" w:rsidP="00D82D6C">
      <w:pPr>
        <w:jc w:val="both"/>
        <w:rPr>
          <w:rFonts w:ascii="Times New Roman" w:hAnsi="Times New Roman"/>
          <w:noProof/>
          <w:sz w:val="24"/>
        </w:rPr>
      </w:pPr>
      <w:r>
        <w:rPr>
          <w:rFonts w:ascii="Times New Roman" w:hAnsi="Times New Roman"/>
          <w:i/>
          <w:sz w:val="24"/>
        </w:rPr>
        <w:t xml:space="preserve">Avots: </w:t>
      </w:r>
      <w:r>
        <w:rPr>
          <w:rFonts w:ascii="Times New Roman" w:hAnsi="Times New Roman"/>
          <w:sz w:val="24"/>
        </w:rPr>
        <w:t>MSITS 2010</w:t>
      </w:r>
    </w:p>
    <w:p w14:paraId="52702049" w14:textId="77777777" w:rsidR="00416649" w:rsidRPr="00D82D6C" w:rsidRDefault="00416649" w:rsidP="00D82D6C">
      <w:pPr>
        <w:jc w:val="both"/>
        <w:rPr>
          <w:rFonts w:ascii="Times New Roman" w:hAnsi="Times New Roman"/>
          <w:noProof/>
          <w:sz w:val="24"/>
        </w:rPr>
      </w:pPr>
    </w:p>
    <w:p w14:paraId="5E5286D9" w14:textId="0B3A9570" w:rsidR="00416649" w:rsidRDefault="00416649" w:rsidP="00D82D6C">
      <w:pPr>
        <w:jc w:val="both"/>
        <w:rPr>
          <w:rFonts w:ascii="Times New Roman" w:hAnsi="Times New Roman"/>
          <w:noProof/>
          <w:sz w:val="24"/>
        </w:rPr>
      </w:pPr>
      <w:r>
        <w:rPr>
          <w:rFonts w:ascii="Times New Roman" w:hAnsi="Times New Roman"/>
          <w:sz w:val="24"/>
        </w:rPr>
        <w:t>3. veidam jāattiecas vienīgi uz to pakalpojumu tirdzniecību, ko tirgo uzņēmējvalstij (ziņojošajai valstij).</w:t>
      </w:r>
      <w:r w:rsidR="00BC554E">
        <w:rPr>
          <w:rStyle w:val="FootnoteReference"/>
          <w:rFonts w:ascii="Times New Roman" w:hAnsi="Times New Roman"/>
          <w:noProof/>
          <w:sz w:val="24"/>
        </w:rPr>
        <w:footnoteReference w:id="23"/>
      </w:r>
      <w:r>
        <w:rPr>
          <w:rFonts w:ascii="Times New Roman" w:hAnsi="Times New Roman"/>
          <w:sz w:val="24"/>
        </w:rPr>
        <w:t xml:space="preserve"> Pakalpojumus, ko ārvalstu kontrolēts subjekts sniedz citu valstu (tostarp ieguldītāja valsts) rezidentiem, uzskata par tādiem, ko sniedz 1., 2. vai 4. veidā (atkarībā no gadījuma), un iegrāmato kā uzņēmējvalsts pakalpojumu tirdzniecību. Tam par iemeslu ir tas, ka ir nodibināta komerciālā klātbūtne (t. i., ir pārvarēts jebkurš attiecībā uz ārvalstu kontroli noteikts ierobežojošs līdzeklis) un ārvalstu kontrolētie subjekti uzņēmējvalstī (ziņojošajā valstī) ir rezidenti, līdz ar to jebkuru darījumu starp rezidentu un nerezidentu iegrāmato uzņēmējvalsts maksājumu bilancē.</w:t>
      </w:r>
    </w:p>
    <w:p w14:paraId="04F946ED" w14:textId="77777777" w:rsidR="00BC554E" w:rsidRPr="00D82D6C" w:rsidRDefault="00BC554E" w:rsidP="00D82D6C">
      <w:pPr>
        <w:jc w:val="both"/>
        <w:rPr>
          <w:rFonts w:ascii="Times New Roman" w:hAnsi="Times New Roman"/>
          <w:noProof/>
          <w:sz w:val="24"/>
        </w:rPr>
      </w:pPr>
    </w:p>
    <w:p w14:paraId="1F0C204E" w14:textId="77777777" w:rsidR="00416649" w:rsidRPr="00D82D6C" w:rsidRDefault="00416649" w:rsidP="00D82D6C">
      <w:pPr>
        <w:jc w:val="both"/>
        <w:rPr>
          <w:rFonts w:ascii="Times New Roman" w:hAnsi="Times New Roman"/>
          <w:noProof/>
          <w:sz w:val="24"/>
        </w:rPr>
      </w:pPr>
      <w:r>
        <w:rPr>
          <w:rFonts w:ascii="Times New Roman" w:hAnsi="Times New Roman"/>
          <w:sz w:val="24"/>
        </w:rPr>
        <w:lastRenderedPageBreak/>
        <w:t>Kā piemērus 3. veidā sniegtiem pakalpojumiem var minēt finanšu pakalpojumus, ko sniedz ārvalstu bankas filiāle vai meitasuzņēmums, medicīniskus pakalpojumus, ko sniedz ārvalstij piederoša slimnīca, un kursus, ko piedāvā ārvalstij piederoša skola.</w:t>
      </w:r>
    </w:p>
    <w:p w14:paraId="2F401246" w14:textId="77777777" w:rsidR="00416649" w:rsidRPr="00D82D6C" w:rsidRDefault="00416649" w:rsidP="00D82D6C">
      <w:pPr>
        <w:jc w:val="both"/>
        <w:rPr>
          <w:rFonts w:ascii="Times New Roman" w:hAnsi="Times New Roman"/>
          <w:noProof/>
          <w:sz w:val="24"/>
        </w:rPr>
      </w:pPr>
    </w:p>
    <w:p w14:paraId="1AE4AD83" w14:textId="5D132E72" w:rsidR="00416649" w:rsidRDefault="00416649" w:rsidP="00D82D6C">
      <w:pPr>
        <w:jc w:val="both"/>
        <w:rPr>
          <w:rFonts w:ascii="Times New Roman" w:hAnsi="Times New Roman"/>
          <w:sz w:val="24"/>
        </w:rPr>
      </w:pPr>
      <w:r>
        <w:rPr>
          <w:rFonts w:ascii="Times New Roman" w:hAnsi="Times New Roman"/>
          <w:b/>
          <w:sz w:val="24"/>
        </w:rPr>
        <w:t xml:space="preserve">4. veids. </w:t>
      </w:r>
      <w:r>
        <w:rPr>
          <w:rFonts w:ascii="Times New Roman" w:hAnsi="Times New Roman"/>
          <w:b/>
          <w:bCs/>
          <w:sz w:val="24"/>
        </w:rPr>
        <w:t>Fizisku personu klātbūtne</w:t>
      </w:r>
      <w:r>
        <w:rPr>
          <w:rFonts w:ascii="Times New Roman" w:hAnsi="Times New Roman"/>
          <w:sz w:val="24"/>
        </w:rPr>
        <w:t xml:space="preserve"> – tā notiek, kad kāds indivīds īslaicīgi atrodas tādas valsts teritorijā, kas nav viņa valsts, lai sniegtu pakalpojumu. </w:t>
      </w:r>
      <w:r>
        <w:rPr>
          <w:rFonts w:ascii="Times New Roman" w:hAnsi="Times New Roman"/>
          <w:i/>
          <w:iCs/>
          <w:sz w:val="24"/>
        </w:rPr>
        <w:t>GATS</w:t>
      </w:r>
      <w:r>
        <w:rPr>
          <w:rFonts w:ascii="Times New Roman" w:hAnsi="Times New Roman"/>
          <w:sz w:val="24"/>
        </w:rPr>
        <w:t xml:space="preserve"> šo 4. veidu definē kā pakalpojuma sniegšanu, ko veic “vienas valsts pakalpojumu sniedzējs ar fizisku personu klātbūtni jebkuras citas dalībvalsts teritorijā”. 4. veids attiecas uz:</w:t>
      </w:r>
      <w:r w:rsidR="00BC554E">
        <w:rPr>
          <w:rStyle w:val="FootnoteReference"/>
          <w:rFonts w:ascii="Times New Roman" w:hAnsi="Times New Roman"/>
          <w:noProof/>
          <w:sz w:val="24"/>
        </w:rPr>
        <w:footnoteReference w:id="24"/>
      </w:r>
    </w:p>
    <w:p w14:paraId="3C15C59F" w14:textId="77777777" w:rsidR="003354F3" w:rsidRPr="00D82D6C" w:rsidRDefault="003354F3" w:rsidP="00D82D6C">
      <w:pPr>
        <w:jc w:val="both"/>
        <w:rPr>
          <w:rFonts w:ascii="Times New Roman" w:hAnsi="Times New Roman"/>
          <w:noProof/>
          <w:sz w:val="24"/>
        </w:rPr>
      </w:pPr>
    </w:p>
    <w:p w14:paraId="51E1455E" w14:textId="24DC391D" w:rsidR="00416649" w:rsidRPr="00D82D6C" w:rsidRDefault="00BC554E" w:rsidP="00BC554E">
      <w:pPr>
        <w:ind w:left="567" w:hanging="284"/>
        <w:jc w:val="both"/>
        <w:rPr>
          <w:rFonts w:ascii="Times New Roman" w:hAnsi="Times New Roman"/>
          <w:noProof/>
          <w:sz w:val="24"/>
        </w:rPr>
      </w:pPr>
      <w:r>
        <w:rPr>
          <w:rFonts w:ascii="Times New Roman" w:hAnsi="Times New Roman"/>
          <w:sz w:val="24"/>
        </w:rPr>
        <w:t>a) līgumiskiem pakalpojumu piegādātājiem neatkarīgi no tā, vai tie ir ārvalstu pakalpojumu sniedzēja darbinieki vai pašnodarbinātie;</w:t>
      </w:r>
    </w:p>
    <w:p w14:paraId="4A2F0BA1" w14:textId="41901BFC" w:rsidR="00416649" w:rsidRPr="00D82D6C" w:rsidRDefault="00BC554E" w:rsidP="00BC554E">
      <w:pPr>
        <w:ind w:left="567" w:hanging="284"/>
        <w:jc w:val="both"/>
        <w:rPr>
          <w:rFonts w:ascii="Times New Roman" w:hAnsi="Times New Roman"/>
          <w:noProof/>
          <w:sz w:val="24"/>
        </w:rPr>
      </w:pPr>
      <w:r>
        <w:rPr>
          <w:rFonts w:ascii="Times New Roman" w:hAnsi="Times New Roman"/>
          <w:sz w:val="24"/>
        </w:rPr>
        <w:t>b) uzņēmuma iekšienē pārceltām personām un ārvalstu darbiniekiem, kurus tieši nolīguši ārvalstīs nodibināti uzņēmumi;</w:t>
      </w:r>
    </w:p>
    <w:p w14:paraId="09DDE939" w14:textId="491FD851" w:rsidR="00416649" w:rsidRDefault="00BC554E" w:rsidP="00BC554E">
      <w:pPr>
        <w:ind w:left="567" w:hanging="284"/>
        <w:jc w:val="both"/>
        <w:rPr>
          <w:rFonts w:ascii="Times New Roman" w:hAnsi="Times New Roman"/>
          <w:noProof/>
          <w:sz w:val="24"/>
        </w:rPr>
      </w:pPr>
      <w:r>
        <w:rPr>
          <w:rFonts w:ascii="Times New Roman" w:hAnsi="Times New Roman"/>
          <w:sz w:val="24"/>
        </w:rPr>
        <w:t>c) pakalpojumu pārdevējiem, kuri ieceļo uzņēmējvalstī, lai nodibinātu līgumiskas attiecības saistībā ar pakalpojumu līgumu, vai personām, kuras ir atbildīgas par komerciālas klātbūtnes nodibināšanu.</w:t>
      </w:r>
    </w:p>
    <w:p w14:paraId="3BE9D21E" w14:textId="77777777" w:rsidR="00BC554E" w:rsidRPr="00D82D6C" w:rsidRDefault="00BC554E" w:rsidP="00D82D6C">
      <w:pPr>
        <w:jc w:val="both"/>
        <w:rPr>
          <w:rFonts w:ascii="Times New Roman" w:hAnsi="Times New Roman"/>
          <w:noProof/>
          <w:sz w:val="24"/>
        </w:rPr>
      </w:pPr>
    </w:p>
    <w:p w14:paraId="2148D8FF" w14:textId="4F5556C2" w:rsidR="00416649" w:rsidRDefault="00416649" w:rsidP="00D82D6C">
      <w:pPr>
        <w:jc w:val="both"/>
        <w:rPr>
          <w:rFonts w:ascii="Times New Roman" w:hAnsi="Times New Roman"/>
          <w:noProof/>
          <w:sz w:val="24"/>
        </w:rPr>
      </w:pPr>
      <w:r>
        <w:rPr>
          <w:rFonts w:ascii="Times New Roman" w:hAnsi="Times New Roman"/>
          <w:sz w:val="24"/>
        </w:rPr>
        <w:t>Tomēr, nosakot 4. veidā sniegto pakalpojumu vērtību, vērā ņem vienīgi līgumisko pakalpojumu piegādātāju sniegtos pakalpojumus (kā norādīts a) apakšpunktā), savukārt visus pārējos gadījumus (kā norādīts a)–c) apakšpunktā) ņem vērā, novērtējot nemonetāros (kvantitatīvos) datus</w:t>
      </w:r>
      <w:r w:rsidR="00BC554E">
        <w:rPr>
          <w:rStyle w:val="FootnoteReference"/>
          <w:rFonts w:ascii="Times New Roman" w:hAnsi="Times New Roman"/>
          <w:noProof/>
          <w:sz w:val="24"/>
        </w:rPr>
        <w:footnoteReference w:id="25"/>
      </w:r>
      <w:r>
        <w:rPr>
          <w:rFonts w:ascii="Times New Roman" w:hAnsi="Times New Roman"/>
          <w:sz w:val="24"/>
        </w:rPr>
        <w:t xml:space="preserve"> par to fizisko personu skaitu, kuras šķērso valsts robežu, lai sniegtu pakalpojumus (skat. MSITS 2010 Apkopotāju rokasgrāmatas 1.1. ierāmējumu).</w:t>
      </w:r>
    </w:p>
    <w:p w14:paraId="12C3EADC" w14:textId="77777777" w:rsidR="00BC554E" w:rsidRPr="00D82D6C" w:rsidRDefault="00BC554E" w:rsidP="00D82D6C">
      <w:pPr>
        <w:jc w:val="both"/>
        <w:rPr>
          <w:rFonts w:ascii="Times New Roman" w:hAnsi="Times New Roman"/>
          <w:noProof/>
          <w:sz w:val="24"/>
        </w:rPr>
      </w:pPr>
    </w:p>
    <w:p w14:paraId="02B96557" w14:textId="4687A095" w:rsidR="00416649" w:rsidRPr="00D82D6C" w:rsidRDefault="00416649" w:rsidP="00D82D6C">
      <w:pPr>
        <w:jc w:val="both"/>
        <w:rPr>
          <w:rFonts w:ascii="Times New Roman" w:hAnsi="Times New Roman"/>
          <w:noProof/>
          <w:sz w:val="24"/>
        </w:rPr>
      </w:pPr>
      <w:r>
        <w:rPr>
          <w:rFonts w:ascii="Times New Roman" w:hAnsi="Times New Roman"/>
          <w:sz w:val="24"/>
        </w:rPr>
        <w:t xml:space="preserve">Visbeidzot, </w:t>
      </w:r>
      <w:r>
        <w:rPr>
          <w:rFonts w:ascii="Times New Roman" w:hAnsi="Times New Roman"/>
          <w:i/>
          <w:iCs/>
          <w:sz w:val="24"/>
        </w:rPr>
        <w:t>GATS</w:t>
      </w:r>
      <w:r>
        <w:rPr>
          <w:rFonts w:ascii="Times New Roman" w:hAnsi="Times New Roman"/>
          <w:sz w:val="24"/>
        </w:rPr>
        <w:t xml:space="preserve"> noteiktos sniegšanas veidus definē, pamatojoties uz piegādātāja un patērētāja atrašanās vietu pakalpojumu sniegšanas brīdī, piegādātāja pilsonību un pakalpojuma sniegšanas veidu (skat. MSITS 2010 2.25. punktu). MSITS iekļautajā II.1. attēlā, kas redzams iepriekš (skat. 2.1. attēlu), sniegts vizuāls raksturojums sniegšanas veidiem, kas definēti </w:t>
      </w:r>
      <w:r>
        <w:rPr>
          <w:rFonts w:ascii="Times New Roman" w:hAnsi="Times New Roman"/>
          <w:i/>
          <w:iCs/>
          <w:sz w:val="24"/>
        </w:rPr>
        <w:t>GATS</w:t>
      </w:r>
      <w:r>
        <w:rPr>
          <w:rFonts w:ascii="Times New Roman" w:hAnsi="Times New Roman"/>
          <w:sz w:val="24"/>
        </w:rPr>
        <w:t>.</w:t>
      </w:r>
      <w:r w:rsidR="00335029">
        <w:rPr>
          <w:rStyle w:val="FootnoteReference"/>
          <w:rFonts w:ascii="Times New Roman" w:hAnsi="Times New Roman"/>
          <w:noProof/>
          <w:sz w:val="24"/>
        </w:rPr>
        <w:footnoteReference w:id="26"/>
      </w:r>
    </w:p>
    <w:p w14:paraId="1D715EA6" w14:textId="77777777" w:rsidR="00416649" w:rsidRPr="00D82D6C" w:rsidRDefault="00416649" w:rsidP="00D82D6C">
      <w:pPr>
        <w:jc w:val="both"/>
        <w:rPr>
          <w:rFonts w:ascii="Times New Roman" w:hAnsi="Times New Roman"/>
          <w:noProof/>
          <w:sz w:val="24"/>
        </w:rPr>
      </w:pPr>
    </w:p>
    <w:p w14:paraId="2148C7F2" w14:textId="77777777" w:rsidR="00416649" w:rsidRPr="00D82D6C" w:rsidRDefault="00416649" w:rsidP="00D82D6C">
      <w:pPr>
        <w:jc w:val="both"/>
        <w:rPr>
          <w:rFonts w:ascii="Times New Roman" w:hAnsi="Times New Roman"/>
          <w:noProof/>
          <w:sz w:val="24"/>
        </w:rPr>
      </w:pPr>
    </w:p>
    <w:p w14:paraId="002B5DE5" w14:textId="5BA898C4" w:rsidR="00416649" w:rsidRPr="00BC554E" w:rsidRDefault="00BC554E" w:rsidP="00D82D6C">
      <w:pPr>
        <w:jc w:val="both"/>
        <w:rPr>
          <w:rFonts w:ascii="Times New Roman" w:hAnsi="Times New Roman"/>
          <w:b/>
          <w:bCs/>
          <w:noProof/>
          <w:color w:val="B83B46"/>
          <w:sz w:val="28"/>
          <w:szCs w:val="24"/>
        </w:rPr>
      </w:pPr>
      <w:bookmarkStart w:id="15" w:name="2.2._Modes_of_supply_in_practice"/>
      <w:bookmarkEnd w:id="15"/>
      <w:r>
        <w:rPr>
          <w:rFonts w:ascii="Times New Roman" w:hAnsi="Times New Roman"/>
          <w:b/>
          <w:color w:val="B83B46"/>
          <w:sz w:val="28"/>
        </w:rPr>
        <w:t>2.2. Sniegšanas veidi praksē</w:t>
      </w:r>
    </w:p>
    <w:p w14:paraId="17FF0750" w14:textId="77777777" w:rsidR="00BC554E" w:rsidRPr="00D82D6C" w:rsidRDefault="00BC554E" w:rsidP="00D82D6C">
      <w:pPr>
        <w:jc w:val="both"/>
        <w:rPr>
          <w:rFonts w:ascii="Times New Roman" w:hAnsi="Times New Roman"/>
          <w:noProof/>
          <w:color w:val="B83B46"/>
          <w:sz w:val="24"/>
        </w:rPr>
      </w:pPr>
    </w:p>
    <w:p w14:paraId="1ABDB88A" w14:textId="77777777" w:rsidR="00416649" w:rsidRDefault="00416649" w:rsidP="00D82D6C">
      <w:pPr>
        <w:jc w:val="both"/>
        <w:rPr>
          <w:rFonts w:ascii="Times New Roman" w:hAnsi="Times New Roman"/>
          <w:noProof/>
          <w:sz w:val="24"/>
        </w:rPr>
      </w:pPr>
      <w:r>
        <w:rPr>
          <w:rFonts w:ascii="Times New Roman" w:hAnsi="Times New Roman"/>
          <w:sz w:val="24"/>
        </w:rPr>
        <w:t>Praksē ir sarežģīti attiecināt pakalpojumu starptautisko sniegšanu uz kādu konkrētu/unikālu pakalpojumu sniegšanas veidu, jo pakalpojumu bieži vien var sniegt daudzos veidos un tā sniegšanas pamatā var būt sarežģītas attiecības starp iesaistītajām personām.</w:t>
      </w:r>
    </w:p>
    <w:p w14:paraId="791C06B6" w14:textId="77777777" w:rsidR="00BC554E" w:rsidRPr="00D82D6C" w:rsidRDefault="00BC554E" w:rsidP="00D82D6C">
      <w:pPr>
        <w:jc w:val="both"/>
        <w:rPr>
          <w:rFonts w:ascii="Times New Roman" w:hAnsi="Times New Roman"/>
          <w:noProof/>
          <w:sz w:val="24"/>
        </w:rPr>
      </w:pPr>
    </w:p>
    <w:p w14:paraId="7B5D4F43" w14:textId="50040129" w:rsidR="00416649" w:rsidRDefault="00416649" w:rsidP="00D82D6C">
      <w:pPr>
        <w:jc w:val="both"/>
        <w:rPr>
          <w:rFonts w:ascii="Times New Roman" w:hAnsi="Times New Roman"/>
          <w:noProof/>
          <w:sz w:val="24"/>
        </w:rPr>
      </w:pPr>
      <w:r>
        <w:rPr>
          <w:rFonts w:ascii="Times New Roman" w:hAnsi="Times New Roman"/>
          <w:sz w:val="24"/>
        </w:rPr>
        <w:t>Lai attiecinātu pakalpojumu darījumus uz attiecīgo sniegšanas veidu, var izmantot vienkāršotus statistikas kritērijus. Tie ir balstīti uz patērētāja un piegādātāja rezidenci, viņu atrašanos vietu pakalpojuma sniegšanas brīdī un piegādātāja veidu (juridiska vienība/privātpersona vai uzņēmējsabiedrība,</w:t>
      </w:r>
      <w:r w:rsidR="00335029">
        <w:rPr>
          <w:rStyle w:val="FootnoteReference"/>
          <w:rFonts w:ascii="Times New Roman" w:hAnsi="Times New Roman"/>
          <w:noProof/>
          <w:sz w:val="24"/>
        </w:rPr>
        <w:footnoteReference w:id="27"/>
      </w:r>
      <w:r>
        <w:rPr>
          <w:rFonts w:ascii="Times New Roman" w:hAnsi="Times New Roman"/>
          <w:sz w:val="24"/>
        </w:rPr>
        <w:t xml:space="preserve"> MSITS 2010 5.32. punkts).</w:t>
      </w:r>
    </w:p>
    <w:p w14:paraId="32C1543B" w14:textId="77777777" w:rsidR="00BC554E" w:rsidRPr="00D82D6C" w:rsidRDefault="00BC554E" w:rsidP="00D82D6C">
      <w:pPr>
        <w:jc w:val="both"/>
        <w:rPr>
          <w:rFonts w:ascii="Times New Roman" w:hAnsi="Times New Roman"/>
          <w:noProof/>
          <w:sz w:val="24"/>
        </w:rPr>
      </w:pPr>
    </w:p>
    <w:p w14:paraId="45B6B05B" w14:textId="77777777" w:rsidR="00416649" w:rsidRDefault="00416649" w:rsidP="00D82D6C">
      <w:pPr>
        <w:jc w:val="both"/>
        <w:rPr>
          <w:rFonts w:ascii="Times New Roman" w:hAnsi="Times New Roman"/>
          <w:noProof/>
          <w:sz w:val="24"/>
        </w:rPr>
      </w:pPr>
      <w:r>
        <w:rPr>
          <w:rFonts w:ascii="Times New Roman" w:hAnsi="Times New Roman"/>
          <w:sz w:val="24"/>
        </w:rPr>
        <w:t>Vienkāršotie statistikas kritēriji, kas jāizmanto, lai katru pakalpojuma darījumu attiecinātu uz konkrēto sniegšanas veidu, ir norādīti 2.2. attēlā.</w:t>
      </w:r>
    </w:p>
    <w:p w14:paraId="675BDAA6" w14:textId="77777777" w:rsidR="00BC554E" w:rsidRPr="00D82D6C" w:rsidRDefault="00BC554E" w:rsidP="00D82D6C">
      <w:pPr>
        <w:jc w:val="both"/>
        <w:rPr>
          <w:rFonts w:ascii="Times New Roman" w:hAnsi="Times New Roman"/>
          <w:noProof/>
          <w:sz w:val="24"/>
        </w:rPr>
      </w:pPr>
    </w:p>
    <w:p w14:paraId="0C986602" w14:textId="4A06E10A" w:rsidR="00416649" w:rsidRPr="00D82D6C" w:rsidRDefault="00416649" w:rsidP="00D82D6C">
      <w:pPr>
        <w:jc w:val="both"/>
        <w:rPr>
          <w:rFonts w:ascii="Times New Roman" w:hAnsi="Times New Roman"/>
          <w:noProof/>
          <w:sz w:val="24"/>
        </w:rPr>
      </w:pPr>
      <w:r>
        <w:rPr>
          <w:rFonts w:ascii="Times New Roman" w:hAnsi="Times New Roman"/>
          <w:sz w:val="24"/>
        </w:rPr>
        <w:lastRenderedPageBreak/>
        <w:t>Vispārīgi, ja patērētājs vai tā īpašums pakalpojuma patērēšanas brīdī atrodas piegādātāja teritorijā, pakalpojumu sniedz 2. veidā. Savukārt, ja patērētājs pakalpojuma patērēšanas brīdī paliek savas valsts teritorijā, ir jānoskaidro, vai piegādātājs patērētāja valsts teritorijā ir nodibinājis klātbūtni. Ja klātbūtne nav nodibināta, notiek pakalpojuma pārrobežu sniegšana (1. veids). Ja piegādātājs ir nodibinājis klātbūtni patērētāja valsts teritorijā, pakalpojumu sniedz 3. veidā (nodibināts uzņēmums, birojs, filiāle u. c.) vai 4. veidā (fiziskas personas klātbūtne).</w:t>
      </w:r>
      <w:r w:rsidR="00335029">
        <w:rPr>
          <w:rStyle w:val="FootnoteReference"/>
          <w:rFonts w:ascii="Times New Roman" w:hAnsi="Times New Roman"/>
          <w:noProof/>
          <w:sz w:val="24"/>
        </w:rPr>
        <w:footnoteReference w:id="28"/>
      </w:r>
    </w:p>
    <w:p w14:paraId="5E33CD84" w14:textId="77777777" w:rsidR="00416649" w:rsidRPr="00D82D6C" w:rsidRDefault="00416649" w:rsidP="00D82D6C">
      <w:pPr>
        <w:jc w:val="both"/>
        <w:rPr>
          <w:rFonts w:ascii="Times New Roman" w:hAnsi="Times New Roman"/>
          <w:noProof/>
          <w:sz w:val="24"/>
        </w:rPr>
      </w:pPr>
    </w:p>
    <w:p w14:paraId="7A7A638B" w14:textId="4F5088E0" w:rsidR="00416649" w:rsidRPr="006A3A0E" w:rsidRDefault="00416649" w:rsidP="00D82D6C">
      <w:pPr>
        <w:jc w:val="both"/>
        <w:rPr>
          <w:rFonts w:ascii="Times New Roman" w:hAnsi="Times New Roman"/>
          <w:b/>
          <w:bCs/>
          <w:noProof/>
          <w:color w:val="B83B46"/>
          <w:sz w:val="24"/>
        </w:rPr>
      </w:pPr>
      <w:r>
        <w:rPr>
          <w:rFonts w:ascii="Times New Roman" w:hAnsi="Times New Roman"/>
          <w:b/>
          <w:color w:val="B83B46"/>
          <w:sz w:val="24"/>
        </w:rPr>
        <w:t>2.2. attēls. Starptautiskā pakalpojumu sniegšana iedalījumā pēc četriem sniegšanas veidiem – vienkāršotie statistikas kritēriji</w:t>
      </w:r>
    </w:p>
    <w:p w14:paraId="5CB11403" w14:textId="766E40FB" w:rsidR="00416649" w:rsidRDefault="00416649" w:rsidP="00D82D6C">
      <w:pPr>
        <w:jc w:val="both"/>
        <w:rPr>
          <w:rFonts w:ascii="Times New Roman" w:hAnsi="Times New Roman"/>
          <w:b/>
          <w:noProof/>
          <w:sz w:val="24"/>
        </w:rPr>
      </w:pPr>
    </w:p>
    <w:p w14:paraId="0B604326" w14:textId="06FCB53E" w:rsidR="00F66078" w:rsidRDefault="00F66078" w:rsidP="00D82D6C">
      <w:pPr>
        <w:jc w:val="both"/>
        <w:rPr>
          <w:rFonts w:ascii="Times New Roman" w:hAnsi="Times New Roman"/>
          <w:b/>
          <w:noProof/>
          <w:sz w:val="24"/>
        </w:rPr>
      </w:pPr>
      <w:r w:rsidRPr="00021CE9">
        <w:rPr>
          <w:rFonts w:ascii="Times New Roman" w:hAnsi="Times New Roman" w:cs="Times New Roman"/>
          <w:b/>
          <w:noProof/>
          <w:sz w:val="24"/>
        </w:rPr>
        <w:drawing>
          <wp:inline distT="0" distB="0" distL="0" distR="0" wp14:anchorId="27C1B3FD" wp14:editId="0FE5D9C6">
            <wp:extent cx="5762625" cy="3140710"/>
            <wp:effectExtent l="0" t="0" r="9525" b="2540"/>
            <wp:docPr id="43853328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8533286" name=""/>
                    <pic:cNvPicPr/>
                  </pic:nvPicPr>
                  <pic:blipFill>
                    <a:blip r:embed="rId19"/>
                    <a:stretch>
                      <a:fillRect/>
                    </a:stretch>
                  </pic:blipFill>
                  <pic:spPr>
                    <a:xfrm>
                      <a:off x="0" y="0"/>
                      <a:ext cx="5762625" cy="3140710"/>
                    </a:xfrm>
                    <a:prstGeom prst="rect">
                      <a:avLst/>
                    </a:prstGeom>
                  </pic:spPr>
                </pic:pic>
              </a:graphicData>
            </a:graphic>
          </wp:inline>
        </w:drawing>
      </w:r>
    </w:p>
    <w:p w14:paraId="1059AED4" w14:textId="77777777" w:rsidR="00416649" w:rsidRPr="00D82D6C" w:rsidRDefault="00416649" w:rsidP="00D82D6C">
      <w:pPr>
        <w:jc w:val="both"/>
        <w:rPr>
          <w:rFonts w:ascii="Times New Roman" w:hAnsi="Times New Roman"/>
          <w:noProof/>
          <w:sz w:val="24"/>
        </w:rPr>
      </w:pPr>
      <w:r>
        <w:rPr>
          <w:rFonts w:ascii="Times New Roman" w:hAnsi="Times New Roman"/>
          <w:i/>
          <w:iCs/>
          <w:sz w:val="24"/>
        </w:rPr>
        <w:t>Avots</w:t>
      </w:r>
      <w:r>
        <w:rPr>
          <w:rFonts w:ascii="Times New Roman" w:hAnsi="Times New Roman"/>
          <w:sz w:val="24"/>
        </w:rPr>
        <w:t>: informācija balstīta uz MSITS 2010 V.1. attēlu.</w:t>
      </w:r>
    </w:p>
    <w:p w14:paraId="5B94B888" w14:textId="77777777" w:rsidR="00416649" w:rsidRPr="00D82D6C" w:rsidRDefault="00416649" w:rsidP="00D82D6C">
      <w:pPr>
        <w:jc w:val="both"/>
        <w:rPr>
          <w:rFonts w:ascii="Times New Roman" w:hAnsi="Times New Roman"/>
          <w:noProof/>
          <w:sz w:val="24"/>
        </w:rPr>
      </w:pPr>
    </w:p>
    <w:p w14:paraId="7378181D" w14:textId="0C273829" w:rsidR="00416649" w:rsidRDefault="00416649" w:rsidP="00D82D6C">
      <w:pPr>
        <w:jc w:val="both"/>
        <w:rPr>
          <w:rFonts w:ascii="Times New Roman" w:hAnsi="Times New Roman"/>
          <w:noProof/>
          <w:sz w:val="24"/>
        </w:rPr>
      </w:pPr>
      <w:r>
        <w:rPr>
          <w:rFonts w:ascii="Times New Roman" w:hAnsi="Times New Roman"/>
          <w:sz w:val="24"/>
        </w:rPr>
        <w:t>Šī diagramma attiecas arī uz sarežģītākiem gadījumiem, piemēram, kad pakalpojumu sniedz ārpus jebkuras no abu darījumā iesaistīto pušu ekonomiskās teritorijas. Šādā gadījumā sniegšanas veids būs atkarīgs no pakalpojuma sniedzēja un patērētāja rezidences valsts. Piemēram, A valstī rezidents uzņēmums sniedz B valstī rezidentam uzņēmumam ledlaužu pakalpojumus. Ja pakalpojumu sniedz starptautiskajos ūdeņos, proti, nevienas valsts teritorijā</w:t>
      </w:r>
      <w:r w:rsidR="00E519B3">
        <w:rPr>
          <w:rStyle w:val="FootnoteReference"/>
          <w:rFonts w:ascii="Times New Roman" w:hAnsi="Times New Roman"/>
          <w:noProof/>
          <w:sz w:val="24"/>
        </w:rPr>
        <w:footnoteReference w:id="29"/>
      </w:r>
      <w:r>
        <w:rPr>
          <w:rFonts w:ascii="Times New Roman" w:hAnsi="Times New Roman"/>
          <w:sz w:val="24"/>
        </w:rPr>
        <w:t>, attiecīgos darījumus sniedz 1. veidā. Šo traktējumu var attiecināt uz jebkāda veida pakalpojumu, ko sniedz starptautiskā teritorijā, trešo valstu teritorijās (t. i., ne pakalpojuma sniedzēja, ne patērētāja valsts teritorijā) vai kosmosā.</w:t>
      </w:r>
      <w:r w:rsidR="00E519B3">
        <w:rPr>
          <w:rStyle w:val="FootnoteReference"/>
          <w:rFonts w:ascii="Times New Roman" w:hAnsi="Times New Roman"/>
          <w:noProof/>
          <w:sz w:val="24"/>
        </w:rPr>
        <w:footnoteReference w:id="30"/>
      </w:r>
    </w:p>
    <w:p w14:paraId="7D423B27" w14:textId="77777777" w:rsidR="00E519B3" w:rsidRPr="00D82D6C" w:rsidRDefault="00E519B3" w:rsidP="00D82D6C">
      <w:pPr>
        <w:jc w:val="both"/>
        <w:rPr>
          <w:rFonts w:ascii="Times New Roman" w:hAnsi="Times New Roman"/>
          <w:noProof/>
          <w:sz w:val="24"/>
        </w:rPr>
      </w:pPr>
    </w:p>
    <w:p w14:paraId="61420127" w14:textId="40954322" w:rsidR="00416649" w:rsidRPr="00D82D6C" w:rsidRDefault="00416649" w:rsidP="00F66078">
      <w:pPr>
        <w:widowControl/>
        <w:jc w:val="both"/>
        <w:rPr>
          <w:rFonts w:ascii="Times New Roman" w:hAnsi="Times New Roman"/>
          <w:noProof/>
          <w:sz w:val="24"/>
        </w:rPr>
      </w:pPr>
      <w:r>
        <w:rPr>
          <w:rFonts w:ascii="Times New Roman" w:hAnsi="Times New Roman"/>
          <w:sz w:val="24"/>
        </w:rPr>
        <w:t>Visbeidzot jāuzsver, ka atsevišķos gadījumos pakalpojumu darījumi var ietvert arī dažu preču vērtību (piemēram, maksājumu bilances posteņi “Citur neiekļauti apkopes un remonta pakalpojumi”, “Ceļošana” un “Būvniecība, valdības preces un pakalpojumi”).</w:t>
      </w:r>
      <w:r w:rsidR="00E519B3">
        <w:rPr>
          <w:rStyle w:val="FootnoteReference"/>
          <w:rFonts w:ascii="Times New Roman" w:hAnsi="Times New Roman"/>
          <w:noProof/>
          <w:sz w:val="24"/>
        </w:rPr>
        <w:footnoteReference w:id="31"/>
      </w:r>
      <w:r>
        <w:rPr>
          <w:rFonts w:ascii="Times New Roman" w:hAnsi="Times New Roman"/>
          <w:sz w:val="24"/>
        </w:rPr>
        <w:t xml:space="preserve"> Lai novērtētu </w:t>
      </w:r>
      <w:r>
        <w:rPr>
          <w:rFonts w:ascii="Times New Roman" w:hAnsi="Times New Roman"/>
          <w:sz w:val="24"/>
        </w:rPr>
        <w:lastRenderedPageBreak/>
        <w:t>pakalpojumu starptautisko sniegšanu iedalījumā pēc sniegšanas veida, ir jānodala pakalpojumu komponents.</w:t>
      </w:r>
      <w:r w:rsidR="0075145F">
        <w:rPr>
          <w:rStyle w:val="FootnoteReference"/>
          <w:rFonts w:ascii="Times New Roman" w:hAnsi="Times New Roman"/>
          <w:noProof/>
          <w:sz w:val="24"/>
        </w:rPr>
        <w:footnoteReference w:id="32"/>
      </w:r>
    </w:p>
    <w:p w14:paraId="3BEE8F71" w14:textId="77777777" w:rsidR="00E519B3" w:rsidRPr="00D82D6C" w:rsidRDefault="00E519B3" w:rsidP="00D82D6C">
      <w:pPr>
        <w:jc w:val="both"/>
        <w:rPr>
          <w:rFonts w:ascii="Times New Roman" w:hAnsi="Times New Roman"/>
          <w:noProof/>
          <w:sz w:val="24"/>
        </w:rPr>
      </w:pPr>
    </w:p>
    <w:p w14:paraId="0DDF10E2" w14:textId="5D0CC477" w:rsidR="00416649" w:rsidRPr="00E519B3" w:rsidRDefault="00E519B3" w:rsidP="00D82D6C">
      <w:pPr>
        <w:jc w:val="both"/>
        <w:rPr>
          <w:rFonts w:ascii="Times New Roman" w:hAnsi="Times New Roman"/>
          <w:b/>
          <w:bCs/>
          <w:noProof/>
          <w:color w:val="1C1C1C"/>
          <w:sz w:val="24"/>
        </w:rPr>
      </w:pPr>
      <w:bookmarkStart w:id="16" w:name="2.2.1._Multimodal_supply"/>
      <w:bookmarkEnd w:id="16"/>
      <w:r>
        <w:rPr>
          <w:rFonts w:ascii="Times New Roman" w:hAnsi="Times New Roman"/>
          <w:b/>
          <w:color w:val="1C1C1C"/>
          <w:sz w:val="24"/>
        </w:rPr>
        <w:t>2.2.1. Kombinēta pakalpojumu sniegšana</w:t>
      </w:r>
    </w:p>
    <w:p w14:paraId="7E68124A" w14:textId="77777777" w:rsidR="00E519B3" w:rsidRPr="00D82D6C" w:rsidRDefault="00E519B3" w:rsidP="00D82D6C">
      <w:pPr>
        <w:jc w:val="both"/>
        <w:rPr>
          <w:rFonts w:ascii="Times New Roman" w:hAnsi="Times New Roman"/>
          <w:noProof/>
          <w:color w:val="1C1C1C"/>
          <w:sz w:val="24"/>
        </w:rPr>
      </w:pPr>
    </w:p>
    <w:p w14:paraId="41977702" w14:textId="77777777" w:rsidR="00416649" w:rsidRPr="00D82D6C" w:rsidRDefault="00416649" w:rsidP="00D82D6C">
      <w:pPr>
        <w:jc w:val="both"/>
        <w:rPr>
          <w:rFonts w:ascii="Times New Roman" w:hAnsi="Times New Roman"/>
          <w:noProof/>
          <w:sz w:val="24"/>
        </w:rPr>
      </w:pPr>
      <w:r>
        <w:rPr>
          <w:rFonts w:ascii="Times New Roman" w:hAnsi="Times New Roman"/>
          <w:sz w:val="24"/>
        </w:rPr>
        <w:t>Vienā pakalpojuma līgumā bieži vien var būt apvienoti dažādi pakalpojumu sniegšanas veidi (skat. MSITS 2010 5.22. punktu). Piemēram, ārsts var tiešsaistē konsultēt ārvalstu pacientu (1. veids) un lūgt viņu ierasties uz vizīti (2. veids). Tāpat arhitekts var iesniegt ārvalstīs esošam klientam būvniecības projektu ar e-pasta starpniecību (1. veids) un arī projekta īstenošanas posmā reizi pa reizei ierasties klienta valstī (4. veids). Ārvalstu kontrolēts saistīts uzņēmums var sniegt uzņēmējvalsts rezidentiem datorpakalpojumus (3. veids), un pakalpojuma sniegšanai var būt nepieciešama tehniķu pārcelšana no mātesuzņēmuma uz saistītu uzņēmumu (ko garantē 4. veida paredzētās saistības).</w:t>
      </w:r>
    </w:p>
    <w:p w14:paraId="6ABD5773" w14:textId="77777777" w:rsidR="00416649" w:rsidRPr="00D82D6C" w:rsidRDefault="00416649" w:rsidP="00D82D6C">
      <w:pPr>
        <w:jc w:val="both"/>
        <w:rPr>
          <w:rFonts w:ascii="Times New Roman" w:hAnsi="Times New Roman"/>
          <w:noProof/>
          <w:sz w:val="24"/>
        </w:rPr>
      </w:pPr>
    </w:p>
    <w:p w14:paraId="1250A718" w14:textId="77777777" w:rsidR="00416649" w:rsidRDefault="00416649" w:rsidP="00D82D6C">
      <w:pPr>
        <w:jc w:val="both"/>
        <w:rPr>
          <w:rFonts w:ascii="Times New Roman" w:hAnsi="Times New Roman"/>
          <w:noProof/>
          <w:sz w:val="24"/>
        </w:rPr>
      </w:pPr>
      <w:r>
        <w:rPr>
          <w:rFonts w:ascii="Times New Roman" w:hAnsi="Times New Roman"/>
          <w:sz w:val="24"/>
        </w:rPr>
        <w:t>Šādos gadījumos viena pakalpojuma līguma daļas iespējams precīzi attiecināt uz dažādajiem pakalpojumu sniegšanas veidiem vienīgi tad, ja veic apsekojumus. Tomēr ne vienmēr ir sagaidāms, ka respondenti norādīs precīzu līguma vērtības iedalījumu pēc dažādajiem pakalpojumu sniegšanas veidiem. Līdz ar to apkopotāji jāaicina izvēlēties pragmatisku pieeju, attiecinot darījumus uz dominējošo pakalpojumu sniegšanas veidu.</w:t>
      </w:r>
    </w:p>
    <w:p w14:paraId="160FAD38" w14:textId="77777777" w:rsidR="0075145F" w:rsidRPr="00D82D6C" w:rsidRDefault="0075145F" w:rsidP="00D82D6C">
      <w:pPr>
        <w:jc w:val="both"/>
        <w:rPr>
          <w:rFonts w:ascii="Times New Roman" w:hAnsi="Times New Roman"/>
          <w:noProof/>
          <w:sz w:val="24"/>
        </w:rPr>
      </w:pPr>
    </w:p>
    <w:p w14:paraId="3B26FF83" w14:textId="77777777" w:rsidR="00416649" w:rsidRDefault="00416649" w:rsidP="00D82D6C">
      <w:pPr>
        <w:jc w:val="both"/>
        <w:rPr>
          <w:rFonts w:ascii="Times New Roman" w:hAnsi="Times New Roman"/>
          <w:noProof/>
          <w:sz w:val="24"/>
        </w:rPr>
      </w:pPr>
      <w:r>
        <w:rPr>
          <w:rFonts w:ascii="Times New Roman" w:hAnsi="Times New Roman"/>
          <w:sz w:val="24"/>
        </w:rPr>
        <w:t>Turpmāk aplūkoti daži piemēri par pakalpojumu iespējamo iegrāmatošanu.</w:t>
      </w:r>
    </w:p>
    <w:p w14:paraId="0DF0BB50" w14:textId="77777777" w:rsidR="0075145F" w:rsidRPr="00D82D6C" w:rsidRDefault="0075145F" w:rsidP="0075145F">
      <w:pPr>
        <w:jc w:val="both"/>
        <w:rPr>
          <w:rFonts w:ascii="Times New Roman" w:hAnsi="Times New Roman"/>
          <w:noProof/>
          <w:sz w:val="24"/>
        </w:rPr>
      </w:pPr>
    </w:p>
    <w:p w14:paraId="62251C7B" w14:textId="77777777" w:rsidR="00416649" w:rsidRDefault="00416649" w:rsidP="003354F3">
      <w:pPr>
        <w:pStyle w:val="ListParagraph"/>
        <w:numPr>
          <w:ilvl w:val="0"/>
          <w:numId w:val="12"/>
        </w:numPr>
        <w:ind w:left="567" w:hanging="283"/>
        <w:jc w:val="both"/>
        <w:rPr>
          <w:rFonts w:ascii="Times New Roman" w:hAnsi="Times New Roman"/>
          <w:b/>
          <w:bCs/>
          <w:noProof/>
          <w:sz w:val="24"/>
        </w:rPr>
      </w:pPr>
      <w:r>
        <w:rPr>
          <w:rFonts w:ascii="Times New Roman" w:hAnsi="Times New Roman"/>
          <w:b/>
          <w:sz w:val="24"/>
        </w:rPr>
        <w:t>Datorpakalpojumu sniegšana ar komerciālo klātbūtni</w:t>
      </w:r>
    </w:p>
    <w:p w14:paraId="3ECB7CD0" w14:textId="77777777" w:rsidR="0075145F" w:rsidRPr="0075145F" w:rsidRDefault="0075145F" w:rsidP="0075145F">
      <w:pPr>
        <w:jc w:val="both"/>
        <w:rPr>
          <w:rFonts w:ascii="Times New Roman" w:hAnsi="Times New Roman"/>
          <w:b/>
          <w:bCs/>
          <w:noProof/>
          <w:sz w:val="24"/>
        </w:rPr>
      </w:pPr>
    </w:p>
    <w:p w14:paraId="44C276FF" w14:textId="77777777" w:rsidR="00416649" w:rsidRDefault="00416649" w:rsidP="00D82D6C">
      <w:pPr>
        <w:jc w:val="both"/>
        <w:rPr>
          <w:rFonts w:ascii="Times New Roman" w:hAnsi="Times New Roman"/>
          <w:noProof/>
          <w:sz w:val="24"/>
        </w:rPr>
      </w:pPr>
      <w:r>
        <w:rPr>
          <w:rFonts w:ascii="Times New Roman" w:hAnsi="Times New Roman"/>
          <w:sz w:val="24"/>
        </w:rPr>
        <w:t>Datorpakalpojumu sniedzējs, proti, rezidents A valstī, kontrolē ārvalstu saistītu uzņēmumu B valstī. Šajā gadījumā pakalpojuma sniedzējs ir nodibinājis klienta valsts teritorijā komerciālo klātbūtni. Izlaidi (pārdevumu), saistītajam uzņēmumam veicot pārdevumu B valsts rezidentiem, uzskata par pakalpojumu sniegšanu 3. veidā. Tomēr eksportu no saistītā uzņēmuma uz trešajām valstīm iegrāmato B valsts maksājumu bilancē un traktē kā pakalpojumu sniegšanu no B valsts (nevis A valsts) attiecīgajā pakalpojumu sniegšanas veidā (1. vai 4. veidā).</w:t>
      </w:r>
    </w:p>
    <w:p w14:paraId="3F117DB3" w14:textId="77777777" w:rsidR="0075145F" w:rsidRPr="00D82D6C" w:rsidRDefault="0075145F" w:rsidP="00D82D6C">
      <w:pPr>
        <w:jc w:val="both"/>
        <w:rPr>
          <w:rFonts w:ascii="Times New Roman" w:hAnsi="Times New Roman"/>
          <w:noProof/>
          <w:sz w:val="24"/>
        </w:rPr>
      </w:pPr>
    </w:p>
    <w:p w14:paraId="735BE615" w14:textId="77777777" w:rsidR="00416649" w:rsidRPr="0075145F" w:rsidRDefault="00416649" w:rsidP="003354F3">
      <w:pPr>
        <w:pStyle w:val="ListParagraph"/>
        <w:numPr>
          <w:ilvl w:val="0"/>
          <w:numId w:val="12"/>
        </w:numPr>
        <w:ind w:left="567" w:hanging="283"/>
        <w:jc w:val="both"/>
        <w:rPr>
          <w:rFonts w:ascii="Times New Roman" w:hAnsi="Times New Roman"/>
          <w:b/>
          <w:bCs/>
          <w:noProof/>
          <w:sz w:val="24"/>
        </w:rPr>
      </w:pPr>
      <w:r>
        <w:rPr>
          <w:rFonts w:ascii="Times New Roman" w:hAnsi="Times New Roman"/>
          <w:b/>
          <w:sz w:val="24"/>
        </w:rPr>
        <w:t>Pakalpojumu sniegšana ar komerciālo klātbūtni, veicot personāla pārcelšanu, piemēram, būvniecības pakalpojumu sniegšana</w:t>
      </w:r>
    </w:p>
    <w:p w14:paraId="7D6EB36C" w14:textId="77777777" w:rsidR="0075145F" w:rsidRPr="0075145F" w:rsidRDefault="0075145F" w:rsidP="0075145F">
      <w:pPr>
        <w:jc w:val="both"/>
        <w:rPr>
          <w:rFonts w:ascii="Times New Roman" w:hAnsi="Times New Roman"/>
          <w:noProof/>
          <w:sz w:val="24"/>
        </w:rPr>
      </w:pPr>
    </w:p>
    <w:p w14:paraId="27969E7A" w14:textId="77777777" w:rsidR="00416649" w:rsidRDefault="00416649" w:rsidP="00D82D6C">
      <w:pPr>
        <w:jc w:val="both"/>
        <w:rPr>
          <w:rFonts w:ascii="Times New Roman" w:hAnsi="Times New Roman"/>
          <w:noProof/>
          <w:sz w:val="24"/>
        </w:rPr>
      </w:pPr>
      <w:r>
        <w:rPr>
          <w:rFonts w:ascii="Times New Roman" w:hAnsi="Times New Roman"/>
          <w:sz w:val="24"/>
        </w:rPr>
        <w:t xml:space="preserve">Lai ārvalstīs varētu darboties tāds saistīts uzņēmums, kas sniedz pakalpojumus 3. veidā, var būt nepieciešama vadītāju, tehniķu un cita personāla pārcelšana no mātesuzņēmuma uz saistītu uzņēmumu. Lai gan šo darbinieku pārcelšanu būtībā garantē 4. veida paredzētās saistības, pakalpojuma sniegšanu ar klienta valstī nodibinātā ārvalstu saistīta uzņēmuma starpniecību klasificē kā 3. veidu un iegrāmato </w:t>
      </w:r>
      <w:r>
        <w:rPr>
          <w:rFonts w:ascii="Times New Roman" w:hAnsi="Times New Roman"/>
          <w:i/>
          <w:iCs/>
          <w:sz w:val="24"/>
        </w:rPr>
        <w:t>FATS</w:t>
      </w:r>
      <w:r>
        <w:rPr>
          <w:rFonts w:ascii="Times New Roman" w:hAnsi="Times New Roman"/>
          <w:sz w:val="24"/>
        </w:rPr>
        <w:t xml:space="preserve"> par pārdevumiem/izlaidi. Tas attiecas arī uz īstermiņa objektu (piemēram, fizisku biroju), kad darījumus klasificē kā pakalpojumu tirdzniecību, ko iegrāmato maksājumu bilancē.</w:t>
      </w:r>
    </w:p>
    <w:p w14:paraId="596CD119" w14:textId="77777777" w:rsidR="0075145F" w:rsidRPr="00D82D6C" w:rsidRDefault="0075145F" w:rsidP="00D82D6C">
      <w:pPr>
        <w:jc w:val="both"/>
        <w:rPr>
          <w:rFonts w:ascii="Times New Roman" w:hAnsi="Times New Roman"/>
          <w:noProof/>
          <w:sz w:val="24"/>
        </w:rPr>
      </w:pPr>
    </w:p>
    <w:p w14:paraId="584A890F" w14:textId="7A774DC7" w:rsidR="00416649" w:rsidRDefault="00416649" w:rsidP="00D82D6C">
      <w:pPr>
        <w:jc w:val="both"/>
        <w:rPr>
          <w:rFonts w:ascii="Times New Roman" w:hAnsi="Times New Roman"/>
          <w:noProof/>
          <w:sz w:val="24"/>
        </w:rPr>
      </w:pPr>
      <w:r>
        <w:rPr>
          <w:rFonts w:ascii="Times New Roman" w:hAnsi="Times New Roman"/>
          <w:sz w:val="24"/>
        </w:rPr>
        <w:t xml:space="preserve">Piemēram, būvniecības uzņēmumam, parakstot līgumu ar klientu ārvalstīs, var būt nepieciešams izveidot pagaidu fizisku biroju un/vai pārcelt darbiniekus atbilstoši viņu prasmju līmenim (visu iegrāmatojot attiecīgajā pakalpojuma postenī – šajā piemērā postenī “Būvniecība”). Darījumu maksājumu bilancē iegrāmatotu kā “būvniecība”. Ja tiktu izveidots </w:t>
      </w:r>
      <w:r>
        <w:rPr>
          <w:rFonts w:ascii="Times New Roman" w:hAnsi="Times New Roman"/>
          <w:sz w:val="24"/>
        </w:rPr>
        <w:lastRenderedPageBreak/>
        <w:t>fizisks birojs, darījums attiektos uz 3. veidu. Ja tas netiktu izveidots un tā vietā pakalpojuma līguma izpildei tiktu pārcelts personāls, uz to attiektos 4. veids. Ja nav zināms, vai izveidots fizisks birojs, ir iespējams izmantot vienkāršotās attiecināšanas proporcijas, attiecinot darījumus gan uz 3. veidu, gan uz 4. veidu (vairāk informācijas skat. 6.4.1. punktā).</w:t>
      </w:r>
      <w:r w:rsidR="00A04D65">
        <w:rPr>
          <w:rStyle w:val="FootnoteReference"/>
          <w:rFonts w:ascii="Times New Roman" w:hAnsi="Times New Roman"/>
          <w:noProof/>
          <w:sz w:val="24"/>
        </w:rPr>
        <w:footnoteReference w:id="33"/>
      </w:r>
    </w:p>
    <w:p w14:paraId="645ECB11" w14:textId="77777777" w:rsidR="0075145F" w:rsidRPr="00D82D6C" w:rsidRDefault="0075145F" w:rsidP="00D82D6C">
      <w:pPr>
        <w:jc w:val="both"/>
        <w:rPr>
          <w:rFonts w:ascii="Times New Roman" w:hAnsi="Times New Roman"/>
          <w:noProof/>
          <w:sz w:val="24"/>
        </w:rPr>
      </w:pPr>
    </w:p>
    <w:p w14:paraId="3E78DD04" w14:textId="77777777" w:rsidR="00416649" w:rsidRPr="0075145F" w:rsidRDefault="00416649" w:rsidP="003354F3">
      <w:pPr>
        <w:pStyle w:val="ListParagraph"/>
        <w:numPr>
          <w:ilvl w:val="0"/>
          <w:numId w:val="12"/>
        </w:numPr>
        <w:ind w:left="567" w:hanging="283"/>
        <w:jc w:val="both"/>
        <w:rPr>
          <w:rFonts w:ascii="Times New Roman" w:hAnsi="Times New Roman"/>
          <w:b/>
          <w:bCs/>
          <w:noProof/>
          <w:sz w:val="24"/>
        </w:rPr>
      </w:pPr>
      <w:r>
        <w:rPr>
          <w:rFonts w:ascii="Times New Roman" w:hAnsi="Times New Roman"/>
          <w:b/>
          <w:sz w:val="24"/>
        </w:rPr>
        <w:t>Arhitektūras pakalpojumu sniegšana</w:t>
      </w:r>
    </w:p>
    <w:p w14:paraId="7999EAAA" w14:textId="77777777" w:rsidR="0075145F" w:rsidRPr="00D82D6C" w:rsidRDefault="0075145F" w:rsidP="00D82D6C">
      <w:pPr>
        <w:jc w:val="both"/>
        <w:rPr>
          <w:rFonts w:ascii="Times New Roman" w:hAnsi="Times New Roman"/>
          <w:noProof/>
          <w:sz w:val="24"/>
        </w:rPr>
      </w:pPr>
    </w:p>
    <w:p w14:paraId="3DC3B0C1" w14:textId="52466C32" w:rsidR="00416649" w:rsidRPr="00D82D6C" w:rsidRDefault="00416649" w:rsidP="00D82D6C">
      <w:pPr>
        <w:jc w:val="both"/>
        <w:rPr>
          <w:rFonts w:ascii="Times New Roman" w:hAnsi="Times New Roman"/>
          <w:noProof/>
          <w:sz w:val="24"/>
        </w:rPr>
      </w:pPr>
      <w:r>
        <w:rPr>
          <w:rFonts w:ascii="Times New Roman" w:hAnsi="Times New Roman"/>
          <w:sz w:val="24"/>
        </w:rPr>
        <w:t>Viens starp arhitektu un viņa klientu noslēgts līgums var ietvert vairākus pakalpojumu sniegšanas veidus. Piemēram, būvniecības projektu (piemēram, rasējumus) klientam var iesniegt ar elektronisko saziņas līdzekļu starpniecību. Šādā gadījumā uz rēķina postenī “Rasējumi” norādīto summu attiecināms 1. veids. Ja klients dodas uz arhitekta rezidences valsti (pieņemot, ka arhitekts ir pakalpojuma sniedzējs), lai saņemtu rasējumus vai konsultētos saistībā ar projektu, pakalpojumu sniedz 2. veidā. Došanās uz klienta valsti atsevišķos gadījumos (piemēram, uzsākot projektu, strādājot izveidotajās telpās un pabeidzot projektu) saistīta ar pakalpojuma sniedzēja fizisku pārvietošanos, tādēļ pakalpojumu sniedz 4. veidā. Ja pakalpojumu sniedzēju piesaista viena projekta posma īstenošanai, iespējams iegrāmatot tikai vienu pakalpojuma sniegšanas veidu, taču, ja viņš iesaistīts vairākos projekta posmos, pakalpojumu sniegšanas veidus iespējams kombinēt.</w:t>
      </w:r>
      <w:r w:rsidR="00A04D65">
        <w:rPr>
          <w:rStyle w:val="FootnoteReference"/>
          <w:rFonts w:ascii="Times New Roman" w:hAnsi="Times New Roman"/>
          <w:noProof/>
          <w:sz w:val="24"/>
        </w:rPr>
        <w:footnoteReference w:id="34"/>
      </w:r>
      <w:r>
        <w:rPr>
          <w:rFonts w:ascii="Times New Roman" w:hAnsi="Times New Roman"/>
          <w:sz w:val="24"/>
        </w:rPr>
        <w:t xml:space="preserve"> Veicot apsekojumu, iespējams iegūt informāciju par to, kā sniedz arhitektūras pakalpojumus, piemēram, izvērtējot 1. veida paredzēto īpatsvaru vai tieši lūdzot norādīt pakalpojumu sniegšanas veidu proporciju. Ja apsekojums nav veikts, apkopotāji var izvēlēties attiecināt arhitektūras pakalpojumus (SJ311), balstoties uz 6. nodaļā raksturotajām iepriekš noteiktajām iedalījuma proporcijām.</w:t>
      </w:r>
    </w:p>
    <w:p w14:paraId="4253DA96" w14:textId="77777777" w:rsidR="00416649" w:rsidRPr="00FC03F0" w:rsidRDefault="00416649" w:rsidP="00D82D6C">
      <w:pPr>
        <w:jc w:val="both"/>
        <w:rPr>
          <w:rFonts w:ascii="Times New Roman" w:hAnsi="Times New Roman"/>
          <w:b/>
          <w:bCs/>
          <w:noProof/>
          <w:sz w:val="24"/>
        </w:rPr>
      </w:pPr>
    </w:p>
    <w:p w14:paraId="25F59791" w14:textId="77777777" w:rsidR="00416649" w:rsidRPr="00FC03F0" w:rsidRDefault="00416649" w:rsidP="003354F3">
      <w:pPr>
        <w:pStyle w:val="ListParagraph"/>
        <w:numPr>
          <w:ilvl w:val="0"/>
          <w:numId w:val="12"/>
        </w:numPr>
        <w:ind w:left="567" w:hanging="283"/>
        <w:jc w:val="both"/>
        <w:rPr>
          <w:rFonts w:ascii="Times New Roman" w:hAnsi="Times New Roman"/>
          <w:b/>
          <w:bCs/>
          <w:noProof/>
          <w:sz w:val="24"/>
        </w:rPr>
      </w:pPr>
      <w:r>
        <w:rPr>
          <w:rFonts w:ascii="Times New Roman" w:hAnsi="Times New Roman"/>
          <w:b/>
          <w:sz w:val="24"/>
        </w:rPr>
        <w:t>Veselības aprūpes pakalpojumu sniegšana</w:t>
      </w:r>
    </w:p>
    <w:p w14:paraId="1A614ECA" w14:textId="77777777" w:rsidR="00A04D65" w:rsidRPr="00A04D65" w:rsidRDefault="00A04D65" w:rsidP="00A04D65">
      <w:pPr>
        <w:jc w:val="both"/>
        <w:rPr>
          <w:rFonts w:ascii="Times New Roman" w:hAnsi="Times New Roman"/>
          <w:noProof/>
          <w:sz w:val="24"/>
        </w:rPr>
      </w:pPr>
    </w:p>
    <w:p w14:paraId="59C45ECE" w14:textId="77777777" w:rsidR="00416649" w:rsidRDefault="00416649" w:rsidP="00D82D6C">
      <w:pPr>
        <w:jc w:val="both"/>
        <w:rPr>
          <w:rFonts w:ascii="Times New Roman" w:hAnsi="Times New Roman"/>
          <w:noProof/>
          <w:sz w:val="24"/>
        </w:rPr>
      </w:pPr>
      <w:r>
        <w:rPr>
          <w:rFonts w:ascii="Times New Roman" w:hAnsi="Times New Roman"/>
          <w:sz w:val="24"/>
        </w:rPr>
        <w:t xml:space="preserve">Veselības aprūpes pakalpojumus var sniegt visos četros atšķirīgajos veidos. Ārsts var sniegt pacientam tiešsaistes medicīniskās konsultācijas un novērtējumu ar tālruņa vai video starpniecību un pēc tam īslaicīgi doties uz ārvalstīm, lai klientu ārstētu. Šāda veida pakalpojumus uzskaita EBOPS 2010 apakškategorijā “Veselības aprūpes pakalpojumi” (SK21). Pakalpojuma daļu, ko sniedz tiešsaistē, attiecina uz 1. veidu, savukārt pārējo daļu – uz 4. veidu. Var veikt uzņēmuma vai mājsaimniecības apsekojumu, lai iegūtu informāciju par pakalpojuma sniegšanas proporcijām un to iedalītu pēc sniegšanas veida. Apkopotāji alternatīvi var piemērot iepriekš noteiktās iedalījuma proporcijas, ko paredz 6. nodaļā raksturotais </w:t>
      </w:r>
      <w:r>
        <w:rPr>
          <w:rFonts w:ascii="Times New Roman" w:hAnsi="Times New Roman"/>
          <w:i/>
          <w:iCs/>
          <w:sz w:val="24"/>
        </w:rPr>
        <w:t>Eurostat</w:t>
      </w:r>
      <w:r>
        <w:rPr>
          <w:rFonts w:ascii="Times New Roman" w:hAnsi="Times New Roman"/>
          <w:sz w:val="24"/>
        </w:rPr>
        <w:t>-PTO modelis. Ja attiecīgais traktējums paredz pacienta fizisku klātbūtni ārsta rezidences valstī, attiecīgos darījumus iegrāmato postenī “Ceļošana” (EBOPS 2010 apakškategorijā “Ar veselības aprūpi saistīta ceļošana” (SDB1)), līdz ar to uz pakalpojumu sniegšanu pilnībā attiecina 2. veidu. Savukārt, ja ārsts atver ārsta praksi ārvalstīs, pakalpojumu sniegšanu attiecina uz 3. veidu.</w:t>
      </w:r>
    </w:p>
    <w:p w14:paraId="174A1F9D" w14:textId="77777777" w:rsidR="00A04D65" w:rsidRPr="00FC03F0" w:rsidRDefault="00A04D65" w:rsidP="00D82D6C">
      <w:pPr>
        <w:jc w:val="both"/>
        <w:rPr>
          <w:rFonts w:ascii="Times New Roman" w:hAnsi="Times New Roman"/>
          <w:b/>
          <w:bCs/>
          <w:noProof/>
          <w:sz w:val="24"/>
        </w:rPr>
      </w:pPr>
    </w:p>
    <w:p w14:paraId="5D75E977" w14:textId="77777777" w:rsidR="00416649" w:rsidRPr="00FC03F0" w:rsidRDefault="00416649" w:rsidP="003354F3">
      <w:pPr>
        <w:pStyle w:val="ListParagraph"/>
        <w:numPr>
          <w:ilvl w:val="0"/>
          <w:numId w:val="12"/>
        </w:numPr>
        <w:ind w:left="567" w:hanging="283"/>
        <w:jc w:val="both"/>
        <w:rPr>
          <w:rFonts w:ascii="Times New Roman" w:hAnsi="Times New Roman"/>
          <w:b/>
          <w:bCs/>
          <w:noProof/>
          <w:sz w:val="24"/>
        </w:rPr>
      </w:pPr>
      <w:r>
        <w:rPr>
          <w:rFonts w:ascii="Times New Roman" w:hAnsi="Times New Roman"/>
          <w:b/>
          <w:sz w:val="24"/>
        </w:rPr>
        <w:t>Juridisko pakalpojumu sniegšana</w:t>
      </w:r>
    </w:p>
    <w:p w14:paraId="091CFDBF" w14:textId="77777777" w:rsidR="00A04D65" w:rsidRPr="00A04D65" w:rsidRDefault="00A04D65" w:rsidP="00A04D65">
      <w:pPr>
        <w:jc w:val="both"/>
        <w:rPr>
          <w:rFonts w:ascii="Times New Roman" w:hAnsi="Times New Roman"/>
          <w:noProof/>
          <w:sz w:val="24"/>
        </w:rPr>
      </w:pPr>
    </w:p>
    <w:p w14:paraId="4874ABF6" w14:textId="3533DECF" w:rsidR="00416649" w:rsidRDefault="00416649" w:rsidP="00D82D6C">
      <w:pPr>
        <w:jc w:val="both"/>
        <w:rPr>
          <w:rFonts w:ascii="Times New Roman" w:hAnsi="Times New Roman"/>
          <w:noProof/>
          <w:sz w:val="24"/>
        </w:rPr>
      </w:pPr>
      <w:r>
        <w:rPr>
          <w:rFonts w:ascii="Times New Roman" w:hAnsi="Times New Roman"/>
          <w:sz w:val="24"/>
        </w:rPr>
        <w:t>Ja juridiskā firmā strādājošs jurists dodas uz ārvalstīm, lai ar klientu apspriestu uzņēmējdarbības līgumu, šajā brīdī pakalpojuma sniegšana nenotiek. Jurista pārvietošanās nav tieši saistīta ar pakalpojuma sniegšanu, līdz ar to nav saistīta arī ar konkrētu vērtību.</w:t>
      </w:r>
      <w:r w:rsidR="005A27C4">
        <w:rPr>
          <w:rStyle w:val="FootnoteReference"/>
          <w:rFonts w:ascii="Times New Roman" w:hAnsi="Times New Roman"/>
          <w:noProof/>
          <w:sz w:val="24"/>
        </w:rPr>
        <w:footnoteReference w:id="35"/>
      </w:r>
      <w:r>
        <w:rPr>
          <w:rFonts w:ascii="Times New Roman" w:hAnsi="Times New Roman"/>
          <w:sz w:val="24"/>
        </w:rPr>
        <w:t xml:space="preserve"> Ja jurists saskaņā ar pēc tam parakstītu līgumu konsultē ārvalstīs esošu klientu vienīgi pa e-pastu/tālruni, starp juristu un klientu saziņa klātienē nenotiek ne pakalpojuma sniedzēja, ne pakalpojuma patērētāja valstī. Tā kā jurists sniedz juridiskos pakalpojums vienīgi tiešsaistē, darījuma vērtību pilnībā attiecina uz 1. veidu un iegrāmato postenī “Starptautiskā pakalpojumu sniegšana”. Pēc tam jurists piesaista jaunus klientus no kaimiņvalstīm, kuri dodas uz firmas biroju, lai saņemtu pakalpojumu personīgi. Šīs 2. veidā veiktās pakalpojuma sniegšanas vērtību ietver </w:t>
      </w:r>
      <w:r>
        <w:rPr>
          <w:rFonts w:ascii="Times New Roman" w:hAnsi="Times New Roman"/>
          <w:i/>
          <w:iCs/>
          <w:sz w:val="24"/>
        </w:rPr>
        <w:t>EBOPS</w:t>
      </w:r>
      <w:r>
        <w:rPr>
          <w:rFonts w:ascii="Times New Roman" w:hAnsi="Times New Roman"/>
          <w:sz w:val="24"/>
        </w:rPr>
        <w:t xml:space="preserve"> postenī “Ceļošana”.</w:t>
      </w:r>
      <w:r w:rsidR="00EB1B26">
        <w:rPr>
          <w:rStyle w:val="FootnoteReference"/>
          <w:rFonts w:ascii="Times New Roman" w:hAnsi="Times New Roman"/>
          <w:noProof/>
          <w:sz w:val="24"/>
        </w:rPr>
        <w:footnoteReference w:id="36"/>
      </w:r>
      <w:r>
        <w:rPr>
          <w:rFonts w:ascii="Times New Roman" w:hAnsi="Times New Roman"/>
          <w:sz w:val="24"/>
        </w:rPr>
        <w:t xml:space="preserve"> Plašāku izpratni par šāda veida pakalpojumu sniegšanu sniedz vienīgi posteņa “Ceļošana” alternatīvs iedalījums pēc patērēto pakalpojumu veida. To pašu juristu pēc tam nosūta strādāt uz sākotnējā klienta valstī izveidotu saistītu uzņēmumu. Juridiskos pakalpojumus, ko filiāle sniedz vietējiem patērētājiem 3. veidā, iegrāmato kā </w:t>
      </w:r>
      <w:r>
        <w:rPr>
          <w:rFonts w:ascii="Times New Roman" w:hAnsi="Times New Roman"/>
          <w:i/>
          <w:iCs/>
          <w:sz w:val="24"/>
        </w:rPr>
        <w:t>FATS</w:t>
      </w:r>
      <w:r>
        <w:rPr>
          <w:rFonts w:ascii="Times New Roman" w:hAnsi="Times New Roman"/>
          <w:sz w:val="24"/>
        </w:rPr>
        <w:t xml:space="preserve"> par izlaidi (pārdevumiem).</w:t>
      </w:r>
      <w:r w:rsidR="00EB1B26">
        <w:rPr>
          <w:rStyle w:val="FootnoteReference"/>
          <w:rFonts w:ascii="Times New Roman" w:hAnsi="Times New Roman"/>
          <w:noProof/>
          <w:sz w:val="24"/>
        </w:rPr>
        <w:footnoteReference w:id="37"/>
      </w:r>
      <w:r>
        <w:rPr>
          <w:rFonts w:ascii="Times New Roman" w:hAnsi="Times New Roman"/>
          <w:sz w:val="24"/>
        </w:rPr>
        <w:t xml:space="preserve"> Uz jurista kā uzņēmuma iekšienē pārceltas personas pārvietošanos attiecināms 4. veids (vairāk informācijas par nemonetārajiem mainīgajiem lielumiem skat. 2.1. iedaļā). Eksportu no filiāles uz citām (trešajām) valstīm iegrāmatotu kā tās valsts pakalpojumu tirdzniecību, kurā filiāle fiziski atrodas.</w:t>
      </w:r>
    </w:p>
    <w:p w14:paraId="0CE1D4B9" w14:textId="77777777" w:rsidR="00A04D65" w:rsidRPr="00D82D6C" w:rsidRDefault="00A04D65" w:rsidP="00D82D6C">
      <w:pPr>
        <w:jc w:val="both"/>
        <w:rPr>
          <w:rFonts w:ascii="Times New Roman" w:hAnsi="Times New Roman"/>
          <w:noProof/>
          <w:sz w:val="24"/>
        </w:rPr>
      </w:pPr>
    </w:p>
    <w:p w14:paraId="3EF5DA2E" w14:textId="0058246B" w:rsidR="00416649" w:rsidRPr="00A04D65" w:rsidRDefault="00A04D65" w:rsidP="00A04D65">
      <w:pPr>
        <w:ind w:left="284" w:hanging="284"/>
        <w:jc w:val="both"/>
        <w:rPr>
          <w:rFonts w:ascii="Times New Roman" w:hAnsi="Times New Roman"/>
          <w:b/>
          <w:bCs/>
          <w:noProof/>
          <w:color w:val="1C1C1C"/>
          <w:sz w:val="24"/>
        </w:rPr>
      </w:pPr>
      <w:bookmarkStart w:id="17" w:name="2.2.2._Subcontracting_of_services"/>
      <w:bookmarkEnd w:id="17"/>
      <w:r>
        <w:rPr>
          <w:rFonts w:ascii="Times New Roman" w:hAnsi="Times New Roman"/>
          <w:b/>
          <w:color w:val="1C1C1C"/>
          <w:sz w:val="24"/>
        </w:rPr>
        <w:t>2.2.2. Pakalpojumu sniegšana saskaņā ar apakšlīgumu</w:t>
      </w:r>
    </w:p>
    <w:p w14:paraId="2938F342" w14:textId="77777777" w:rsidR="00A04D65" w:rsidRPr="00D82D6C" w:rsidRDefault="00A04D65" w:rsidP="00A04D65">
      <w:pPr>
        <w:ind w:left="284" w:hanging="284"/>
        <w:jc w:val="both"/>
        <w:rPr>
          <w:rFonts w:ascii="Times New Roman" w:hAnsi="Times New Roman"/>
          <w:noProof/>
          <w:color w:val="1C1C1C"/>
          <w:sz w:val="24"/>
        </w:rPr>
      </w:pPr>
    </w:p>
    <w:p w14:paraId="78BFDA11" w14:textId="77777777" w:rsidR="00416649" w:rsidRDefault="00416649" w:rsidP="00D82D6C">
      <w:pPr>
        <w:jc w:val="both"/>
        <w:rPr>
          <w:rFonts w:ascii="Times New Roman" w:hAnsi="Times New Roman"/>
          <w:noProof/>
          <w:sz w:val="24"/>
        </w:rPr>
      </w:pPr>
      <w:r>
        <w:rPr>
          <w:rFonts w:ascii="Times New Roman" w:hAnsi="Times New Roman"/>
          <w:sz w:val="24"/>
        </w:rPr>
        <w:t xml:space="preserve">Tādus pakalpojumus kā transporta pakalpojumi, būvniecības pakalpojumi, datorpakalpojumi un daudzus citus pakalpojumus var sniegt, “slēdzot apakšuzņēmuma līgumus” vai “izmantojot ārpakalpojumus”. Šādā gadījumā klients parasti maksā pakalpojuma organizētājam (jeb principālam) par pakalpojuma sniegšanu, savukārt pakalpojuma sniegšana saskaņā ar apakšlīgumu tiek nodota kādam citam pakalpojuma sniedzējam (BPM6 10.160. punkts). BPM6 ir sniegts ieteikums iegrāmatot šos darījumus to bruto vērtībā un klasificēt attiecīgajā pakalpojumu kategorijā. Līdzīgi uz katru “bruto” darījumu jāattiecina attiecīgais sniegšanas veids. Standarta gadījumā, kad principāls un darbuzņēmējs ir rezidenti dažādās valstīs un arī darījuma noslēgšanas laikā atrodas dažādās valstīs, šāds darījums klasificējams atbilstoši 1. veidam neatkarīgi no sniegtā pakalpojuma veida. Turklāt, ja standarta gadījumā pieņem, ka apakšuzņēmējs un klients ir vienas un tās pašas valsts rezidenti, nerodas turpmāki </w:t>
      </w:r>
      <w:r>
        <w:rPr>
          <w:rFonts w:ascii="Times New Roman" w:hAnsi="Times New Roman"/>
          <w:i/>
          <w:iCs/>
          <w:sz w:val="24"/>
        </w:rPr>
        <w:t>ITSS-BOP</w:t>
      </w:r>
      <w:r>
        <w:rPr>
          <w:rFonts w:ascii="Times New Roman" w:hAnsi="Times New Roman"/>
          <w:sz w:val="24"/>
        </w:rPr>
        <w:t xml:space="preserve"> darījumi.</w:t>
      </w:r>
    </w:p>
    <w:p w14:paraId="0658D199" w14:textId="77777777" w:rsidR="00A04D65" w:rsidRPr="00D82D6C" w:rsidRDefault="00A04D65" w:rsidP="00D82D6C">
      <w:pPr>
        <w:jc w:val="both"/>
        <w:rPr>
          <w:rFonts w:ascii="Times New Roman" w:hAnsi="Times New Roman"/>
          <w:noProof/>
          <w:sz w:val="24"/>
        </w:rPr>
      </w:pPr>
    </w:p>
    <w:p w14:paraId="731DC9B1" w14:textId="77777777" w:rsidR="00416649" w:rsidRPr="00A04D65" w:rsidRDefault="00416649" w:rsidP="003354F3">
      <w:pPr>
        <w:pStyle w:val="ListParagraph"/>
        <w:numPr>
          <w:ilvl w:val="0"/>
          <w:numId w:val="12"/>
        </w:numPr>
        <w:ind w:left="567" w:hanging="283"/>
        <w:jc w:val="both"/>
        <w:rPr>
          <w:rFonts w:ascii="Times New Roman" w:hAnsi="Times New Roman"/>
          <w:b/>
          <w:bCs/>
          <w:noProof/>
          <w:sz w:val="24"/>
        </w:rPr>
      </w:pPr>
      <w:r>
        <w:rPr>
          <w:rFonts w:ascii="Times New Roman" w:hAnsi="Times New Roman"/>
          <w:b/>
          <w:sz w:val="24"/>
        </w:rPr>
        <w:t>Datorpakalpojumu sniegšana saskaņā ar apakšlīgumu</w:t>
      </w:r>
    </w:p>
    <w:p w14:paraId="54821663" w14:textId="77777777" w:rsidR="00A04D65" w:rsidRDefault="00A04D65" w:rsidP="00D82D6C">
      <w:pPr>
        <w:jc w:val="both"/>
        <w:rPr>
          <w:rFonts w:ascii="Times New Roman" w:hAnsi="Times New Roman"/>
          <w:noProof/>
          <w:sz w:val="24"/>
        </w:rPr>
      </w:pPr>
    </w:p>
    <w:p w14:paraId="28A9D958" w14:textId="1A487C2D" w:rsidR="00416649" w:rsidRDefault="00416649" w:rsidP="00D82D6C">
      <w:pPr>
        <w:jc w:val="both"/>
        <w:rPr>
          <w:rFonts w:ascii="Times New Roman" w:hAnsi="Times New Roman"/>
          <w:sz w:val="24"/>
        </w:rPr>
      </w:pPr>
      <w:r>
        <w:rPr>
          <w:rFonts w:ascii="Times New Roman" w:hAnsi="Times New Roman"/>
          <w:sz w:val="24"/>
        </w:rPr>
        <w:t>Pakalpojuma sniedzējam A valstī uzdod sniegt datorpakalpojumus klientam B valstī. Taču pakalpojuma sniedzējs darba veikšanai piesaista uzņēmumu, kas ir rezidents B valstī. Nenotiek personāla nosūtīšana no A valsts uz B valsti, un klients pakalpojuma saņemšanas brīdī atrodas B valstī. Visus darījumus iegrāmato to bruto vērtībā.</w:t>
      </w:r>
    </w:p>
    <w:p w14:paraId="761C43FF" w14:textId="77777777" w:rsidR="00F66078" w:rsidRPr="00D82D6C" w:rsidRDefault="00F66078" w:rsidP="00D82D6C">
      <w:pPr>
        <w:jc w:val="both"/>
        <w:rPr>
          <w:rFonts w:ascii="Times New Roman" w:hAnsi="Times New Roman"/>
          <w:noProof/>
          <w:sz w:val="24"/>
        </w:rPr>
      </w:pPr>
    </w:p>
    <w:p w14:paraId="0C0F4615" w14:textId="21243EA9" w:rsidR="00416649" w:rsidRPr="00D82D6C" w:rsidRDefault="005A27C4" w:rsidP="00F66078">
      <w:pPr>
        <w:keepNext/>
        <w:keepLines/>
        <w:ind w:left="568" w:hanging="284"/>
        <w:jc w:val="both"/>
        <w:rPr>
          <w:rFonts w:ascii="Times New Roman" w:hAnsi="Times New Roman"/>
          <w:noProof/>
          <w:sz w:val="24"/>
        </w:rPr>
      </w:pPr>
      <w:r>
        <w:rPr>
          <w:rFonts w:ascii="Times New Roman" w:hAnsi="Times New Roman"/>
          <w:sz w:val="24"/>
        </w:rPr>
        <w:lastRenderedPageBreak/>
        <w:t>a) A valsts (principāla valsts) importē pakalpojumu no B valsts (apakšuzņēmēja valsts). Ne pakalpojuma patērētājs, ne pakalpojuma sniedzējs neatstāj savu ekonomisko teritoriju, līdz ar to ir uzskatāms, ka pakalpojums sniegts 1. veidā.</w:t>
      </w:r>
    </w:p>
    <w:p w14:paraId="4100502C" w14:textId="3556FBD0" w:rsidR="00416649" w:rsidRDefault="00876652" w:rsidP="00F66078">
      <w:pPr>
        <w:keepNext/>
        <w:keepLines/>
        <w:ind w:left="568" w:hanging="284"/>
        <w:jc w:val="both"/>
        <w:rPr>
          <w:rFonts w:ascii="Times New Roman" w:hAnsi="Times New Roman"/>
          <w:noProof/>
          <w:sz w:val="24"/>
        </w:rPr>
      </w:pPr>
      <w:r>
        <w:rPr>
          <w:rFonts w:ascii="Times New Roman" w:hAnsi="Times New Roman"/>
          <w:sz w:val="24"/>
        </w:rPr>
        <w:t>b) A valsts (principāla valsts) eksportē pakalpojumu uz B valsti (klienta valsti). Ne pakalpojuma patērētājs, ne pakalpojuma sniedzējs neatstāj savu ekonomisko teritoriju, līdz ar to uzskatāms, ka pakalpojums sniegts 1. veidā.</w:t>
      </w:r>
    </w:p>
    <w:p w14:paraId="2A36CA57" w14:textId="77777777" w:rsidR="00876652" w:rsidRPr="00D82D6C" w:rsidRDefault="00876652" w:rsidP="00876652">
      <w:pPr>
        <w:ind w:left="567" w:hanging="284"/>
        <w:jc w:val="both"/>
        <w:rPr>
          <w:rFonts w:ascii="Times New Roman" w:hAnsi="Times New Roman"/>
          <w:noProof/>
          <w:sz w:val="24"/>
        </w:rPr>
      </w:pPr>
    </w:p>
    <w:p w14:paraId="441078D5" w14:textId="77777777" w:rsidR="00416649" w:rsidRPr="00876652" w:rsidRDefault="00416649" w:rsidP="003354F3">
      <w:pPr>
        <w:pStyle w:val="ListParagraph"/>
        <w:numPr>
          <w:ilvl w:val="0"/>
          <w:numId w:val="12"/>
        </w:numPr>
        <w:ind w:left="567" w:hanging="283"/>
        <w:jc w:val="both"/>
        <w:rPr>
          <w:rFonts w:ascii="Times New Roman" w:hAnsi="Times New Roman"/>
          <w:b/>
          <w:bCs/>
          <w:noProof/>
          <w:sz w:val="24"/>
        </w:rPr>
      </w:pPr>
      <w:r>
        <w:rPr>
          <w:rFonts w:ascii="Times New Roman" w:hAnsi="Times New Roman"/>
          <w:b/>
          <w:sz w:val="24"/>
        </w:rPr>
        <w:t>Būvniecības pakalpojumu sniegšana pilnā apjomā saskaņā ar apakšlīgumu</w:t>
      </w:r>
    </w:p>
    <w:p w14:paraId="150B49E1" w14:textId="77777777" w:rsidR="00876652" w:rsidRPr="00D82D6C" w:rsidRDefault="00876652" w:rsidP="00D82D6C">
      <w:pPr>
        <w:jc w:val="both"/>
        <w:rPr>
          <w:rFonts w:ascii="Times New Roman" w:hAnsi="Times New Roman"/>
          <w:noProof/>
          <w:sz w:val="24"/>
        </w:rPr>
      </w:pPr>
    </w:p>
    <w:p w14:paraId="46F85CD8" w14:textId="77777777" w:rsidR="00416649" w:rsidRDefault="00416649" w:rsidP="00D82D6C">
      <w:pPr>
        <w:jc w:val="both"/>
        <w:rPr>
          <w:rFonts w:ascii="Times New Roman" w:hAnsi="Times New Roman"/>
          <w:noProof/>
          <w:sz w:val="24"/>
        </w:rPr>
      </w:pPr>
      <w:r>
        <w:rPr>
          <w:rFonts w:ascii="Times New Roman" w:hAnsi="Times New Roman"/>
          <w:sz w:val="24"/>
        </w:rPr>
        <w:t>Būvniecības uzņēmumam A valstī uzdots veikt būvdarbus B valstī. Taču darba veikšana saskaņā ar apakšlīgumu pilnībā nodota uzņēmumam, kas ir rezidents B valstī. Visu būvdarbu veikšanā iesaistīto personālu nodarbina darbuzņēmēja uzņēmums, kas ir rezidents B valstī.</w:t>
      </w:r>
    </w:p>
    <w:p w14:paraId="3C92858D" w14:textId="77777777" w:rsidR="00876652" w:rsidRPr="00D82D6C" w:rsidRDefault="00876652" w:rsidP="00D82D6C">
      <w:pPr>
        <w:jc w:val="both"/>
        <w:rPr>
          <w:rFonts w:ascii="Times New Roman" w:hAnsi="Times New Roman"/>
          <w:noProof/>
          <w:sz w:val="24"/>
        </w:rPr>
      </w:pPr>
    </w:p>
    <w:p w14:paraId="410E9FAA" w14:textId="77777777" w:rsidR="00416649" w:rsidRDefault="00416649" w:rsidP="00D82D6C">
      <w:pPr>
        <w:jc w:val="both"/>
        <w:rPr>
          <w:rFonts w:ascii="Times New Roman" w:hAnsi="Times New Roman"/>
          <w:sz w:val="24"/>
        </w:rPr>
      </w:pPr>
      <w:r>
        <w:rPr>
          <w:rFonts w:ascii="Times New Roman" w:hAnsi="Times New Roman"/>
          <w:sz w:val="24"/>
        </w:rPr>
        <w:t>Šajā gadījumā būvniecības uzņēmums B valstī nav nodibinājis fizisku klātbūtni. Darījumi bruto vērtībā būtu jānorāda, kā norādīts turpmāk.</w:t>
      </w:r>
    </w:p>
    <w:p w14:paraId="10314F5D" w14:textId="77777777" w:rsidR="00F66078" w:rsidRPr="00D82D6C" w:rsidRDefault="00F66078" w:rsidP="00D82D6C">
      <w:pPr>
        <w:jc w:val="both"/>
        <w:rPr>
          <w:rFonts w:ascii="Times New Roman" w:hAnsi="Times New Roman"/>
          <w:noProof/>
          <w:sz w:val="24"/>
        </w:rPr>
      </w:pPr>
    </w:p>
    <w:p w14:paraId="69100463" w14:textId="28E85456" w:rsidR="00416649" w:rsidRPr="00D82D6C" w:rsidRDefault="00876652" w:rsidP="00876652">
      <w:pPr>
        <w:ind w:left="567" w:hanging="284"/>
        <w:jc w:val="both"/>
        <w:rPr>
          <w:rFonts w:ascii="Times New Roman" w:hAnsi="Times New Roman"/>
          <w:noProof/>
          <w:sz w:val="24"/>
        </w:rPr>
      </w:pPr>
      <w:r>
        <w:rPr>
          <w:rFonts w:ascii="Times New Roman" w:hAnsi="Times New Roman"/>
          <w:sz w:val="24"/>
        </w:rPr>
        <w:t>a) Attiecībā uz A valsti:</w:t>
      </w:r>
    </w:p>
    <w:p w14:paraId="264E96AF" w14:textId="5B2755DB" w:rsidR="00876652" w:rsidRPr="00876652" w:rsidRDefault="00416649" w:rsidP="003354F3">
      <w:pPr>
        <w:pStyle w:val="ListParagraph"/>
        <w:numPr>
          <w:ilvl w:val="0"/>
          <w:numId w:val="13"/>
        </w:numPr>
        <w:ind w:left="851" w:hanging="284"/>
        <w:jc w:val="both"/>
        <w:rPr>
          <w:rFonts w:ascii="Times New Roman" w:hAnsi="Times New Roman"/>
          <w:noProof/>
          <w:sz w:val="24"/>
        </w:rPr>
      </w:pPr>
      <w:r>
        <w:rPr>
          <w:rFonts w:ascii="Times New Roman" w:hAnsi="Times New Roman"/>
          <w:sz w:val="24"/>
        </w:rPr>
        <w:t>būvniecības ārvalstu eksports, uz ko attiecas 1. veids (projekta pilna vērtība);</w:t>
      </w:r>
    </w:p>
    <w:p w14:paraId="6075BC92" w14:textId="0546F976" w:rsidR="00416649" w:rsidRDefault="00416649" w:rsidP="003354F3">
      <w:pPr>
        <w:pStyle w:val="ListParagraph"/>
        <w:numPr>
          <w:ilvl w:val="0"/>
          <w:numId w:val="13"/>
        </w:numPr>
        <w:ind w:left="851" w:hanging="284"/>
        <w:jc w:val="both"/>
        <w:rPr>
          <w:rFonts w:ascii="Times New Roman" w:hAnsi="Times New Roman"/>
          <w:noProof/>
          <w:sz w:val="24"/>
        </w:rPr>
      </w:pPr>
      <w:r>
        <w:rPr>
          <w:rFonts w:ascii="Times New Roman" w:hAnsi="Times New Roman"/>
          <w:sz w:val="24"/>
        </w:rPr>
        <w:t>būvniecības ārvalstu imports, uz ko attiecas 1. veids (apakšuzņēmuma līguma vērtība).</w:t>
      </w:r>
    </w:p>
    <w:p w14:paraId="4A53043C" w14:textId="77777777" w:rsidR="00876652" w:rsidRPr="00876652" w:rsidRDefault="00876652" w:rsidP="00876652">
      <w:pPr>
        <w:jc w:val="both"/>
        <w:rPr>
          <w:rFonts w:ascii="Times New Roman" w:hAnsi="Times New Roman"/>
          <w:noProof/>
          <w:sz w:val="24"/>
        </w:rPr>
      </w:pPr>
    </w:p>
    <w:p w14:paraId="1FD01352" w14:textId="6274DF14" w:rsidR="00416649" w:rsidRPr="00D82D6C" w:rsidRDefault="00876652" w:rsidP="00876652">
      <w:pPr>
        <w:ind w:left="567" w:hanging="284"/>
        <w:jc w:val="both"/>
        <w:rPr>
          <w:rFonts w:ascii="Times New Roman" w:hAnsi="Times New Roman"/>
          <w:noProof/>
          <w:sz w:val="24"/>
        </w:rPr>
      </w:pPr>
      <w:r>
        <w:rPr>
          <w:rFonts w:ascii="Times New Roman" w:hAnsi="Times New Roman"/>
          <w:sz w:val="24"/>
        </w:rPr>
        <w:t>b) Attiecībā uz B valsti:</w:t>
      </w:r>
    </w:p>
    <w:p w14:paraId="542C7E89" w14:textId="77777777" w:rsidR="00876652" w:rsidRDefault="00416649" w:rsidP="003354F3">
      <w:pPr>
        <w:pStyle w:val="ListParagraph"/>
        <w:numPr>
          <w:ilvl w:val="0"/>
          <w:numId w:val="14"/>
        </w:numPr>
        <w:ind w:left="851" w:hanging="284"/>
        <w:jc w:val="both"/>
        <w:rPr>
          <w:rFonts w:ascii="Times New Roman" w:hAnsi="Times New Roman"/>
          <w:noProof/>
          <w:sz w:val="24"/>
        </w:rPr>
      </w:pPr>
      <w:r>
        <w:rPr>
          <w:rFonts w:ascii="Times New Roman" w:hAnsi="Times New Roman"/>
          <w:sz w:val="24"/>
        </w:rPr>
        <w:t>datus apkopojošajā valstī īstenotās būvniecības imports, uz ko attiecas 1. veids (projekta pilna vērtība);</w:t>
      </w:r>
    </w:p>
    <w:p w14:paraId="6DC5BA62" w14:textId="45B537DA" w:rsidR="00416649" w:rsidRDefault="00416649" w:rsidP="003354F3">
      <w:pPr>
        <w:pStyle w:val="ListParagraph"/>
        <w:numPr>
          <w:ilvl w:val="0"/>
          <w:numId w:val="14"/>
        </w:numPr>
        <w:ind w:left="851" w:hanging="284"/>
        <w:jc w:val="both"/>
        <w:rPr>
          <w:rFonts w:ascii="Times New Roman" w:hAnsi="Times New Roman"/>
          <w:noProof/>
          <w:sz w:val="24"/>
        </w:rPr>
      </w:pPr>
      <w:r>
        <w:rPr>
          <w:rFonts w:ascii="Times New Roman" w:hAnsi="Times New Roman"/>
          <w:sz w:val="24"/>
        </w:rPr>
        <w:t>datus apkopojošajā valstī īstenotās būvniecības eksports, uz ko attiecas 1. veids (apakšuzņēmuma līguma vērtība).</w:t>
      </w:r>
    </w:p>
    <w:p w14:paraId="5D827320" w14:textId="77777777" w:rsidR="00876652" w:rsidRPr="00876652" w:rsidRDefault="00876652" w:rsidP="00876652">
      <w:pPr>
        <w:jc w:val="both"/>
        <w:rPr>
          <w:rFonts w:ascii="Times New Roman" w:hAnsi="Times New Roman"/>
          <w:noProof/>
          <w:sz w:val="24"/>
        </w:rPr>
      </w:pPr>
    </w:p>
    <w:p w14:paraId="558C27A7" w14:textId="77777777" w:rsidR="00416649" w:rsidRDefault="00416649" w:rsidP="003354F3">
      <w:pPr>
        <w:pStyle w:val="ListParagraph"/>
        <w:numPr>
          <w:ilvl w:val="0"/>
          <w:numId w:val="12"/>
        </w:numPr>
        <w:ind w:left="567" w:hanging="283"/>
        <w:jc w:val="both"/>
        <w:rPr>
          <w:rFonts w:ascii="Times New Roman" w:hAnsi="Times New Roman"/>
          <w:b/>
          <w:bCs/>
          <w:noProof/>
          <w:sz w:val="24"/>
        </w:rPr>
      </w:pPr>
      <w:r>
        <w:rPr>
          <w:rFonts w:ascii="Times New Roman" w:hAnsi="Times New Roman"/>
          <w:b/>
          <w:sz w:val="24"/>
        </w:rPr>
        <w:t>Būvniecības pakalpojumu sniegšana saskaņā ar apakšlīgumu ar personāla pārcelšanu</w:t>
      </w:r>
    </w:p>
    <w:p w14:paraId="5319457C" w14:textId="77777777" w:rsidR="00876652" w:rsidRPr="00876652" w:rsidRDefault="00876652" w:rsidP="00876652">
      <w:pPr>
        <w:jc w:val="both"/>
        <w:rPr>
          <w:rFonts w:ascii="Times New Roman" w:hAnsi="Times New Roman"/>
          <w:b/>
          <w:bCs/>
          <w:noProof/>
          <w:sz w:val="24"/>
        </w:rPr>
      </w:pPr>
    </w:p>
    <w:p w14:paraId="7CDA1ACA" w14:textId="77777777" w:rsidR="00416649" w:rsidRDefault="00416649" w:rsidP="00D82D6C">
      <w:pPr>
        <w:jc w:val="both"/>
        <w:rPr>
          <w:rFonts w:ascii="Times New Roman" w:hAnsi="Times New Roman"/>
          <w:noProof/>
          <w:sz w:val="24"/>
        </w:rPr>
      </w:pPr>
      <w:r>
        <w:rPr>
          <w:rFonts w:ascii="Times New Roman" w:hAnsi="Times New Roman"/>
          <w:sz w:val="24"/>
        </w:rPr>
        <w:t>Būvniecības uzņēmumam A valstī uzdots veikt būvdarbus B valstī. Būvdarbu veikšana saskaņā ar apakšlīgumu nodota uzņēmumam, kas ir rezidents B valstī, taču daļu darba veic personāls, ko nodarbina būvniecības uzņēmums A valstī (personāls īslaicīgi nosūtīts uz B valsti).</w:t>
      </w:r>
    </w:p>
    <w:p w14:paraId="002E6AD3" w14:textId="77777777" w:rsidR="00876652" w:rsidRPr="00D82D6C" w:rsidRDefault="00876652" w:rsidP="00D82D6C">
      <w:pPr>
        <w:jc w:val="both"/>
        <w:rPr>
          <w:rFonts w:ascii="Times New Roman" w:hAnsi="Times New Roman"/>
          <w:noProof/>
          <w:sz w:val="24"/>
        </w:rPr>
      </w:pPr>
    </w:p>
    <w:p w14:paraId="5642B184" w14:textId="28750699" w:rsidR="00416649" w:rsidRDefault="00416649" w:rsidP="00D82D6C">
      <w:pPr>
        <w:jc w:val="both"/>
        <w:rPr>
          <w:rFonts w:ascii="Times New Roman" w:hAnsi="Times New Roman"/>
          <w:noProof/>
          <w:sz w:val="24"/>
        </w:rPr>
      </w:pPr>
      <w:r>
        <w:rPr>
          <w:rFonts w:ascii="Times New Roman" w:hAnsi="Times New Roman"/>
          <w:sz w:val="24"/>
        </w:rPr>
        <w:t>Šajā gadījumā būvniecības uzņēmums B valstī nav nodibinājis fizisku klātbūtni.</w:t>
      </w:r>
      <w:r w:rsidR="006553B0">
        <w:rPr>
          <w:rStyle w:val="FootnoteReference"/>
          <w:rFonts w:ascii="Times New Roman" w:hAnsi="Times New Roman"/>
          <w:noProof/>
          <w:sz w:val="24"/>
        </w:rPr>
        <w:footnoteReference w:id="38"/>
      </w:r>
      <w:r>
        <w:rPr>
          <w:rFonts w:ascii="Times New Roman" w:hAnsi="Times New Roman"/>
          <w:sz w:val="24"/>
        </w:rPr>
        <w:t xml:space="preserve"> Darījumi bruto vērtībā būtu jānorāda, kā norādīts turpmāk.</w:t>
      </w:r>
    </w:p>
    <w:p w14:paraId="0E2A3ABB" w14:textId="77777777" w:rsidR="00876652" w:rsidRPr="00D82D6C" w:rsidRDefault="00876652" w:rsidP="00D82D6C">
      <w:pPr>
        <w:jc w:val="both"/>
        <w:rPr>
          <w:rFonts w:ascii="Times New Roman" w:hAnsi="Times New Roman"/>
          <w:noProof/>
          <w:sz w:val="24"/>
        </w:rPr>
      </w:pPr>
    </w:p>
    <w:p w14:paraId="57A0F1CA" w14:textId="27704824" w:rsidR="00416649" w:rsidRPr="00D82D6C" w:rsidRDefault="006553B0" w:rsidP="006553B0">
      <w:pPr>
        <w:ind w:left="567" w:hanging="284"/>
        <w:jc w:val="both"/>
        <w:rPr>
          <w:rFonts w:ascii="Times New Roman" w:hAnsi="Times New Roman"/>
          <w:noProof/>
          <w:sz w:val="24"/>
        </w:rPr>
      </w:pPr>
      <w:r>
        <w:rPr>
          <w:rFonts w:ascii="Times New Roman" w:hAnsi="Times New Roman"/>
          <w:sz w:val="24"/>
        </w:rPr>
        <w:t>a) Attiecībā uz A valsti:</w:t>
      </w:r>
    </w:p>
    <w:p w14:paraId="20258EEF" w14:textId="77777777" w:rsidR="006553B0" w:rsidRDefault="00416649" w:rsidP="003354F3">
      <w:pPr>
        <w:pStyle w:val="ListParagraph"/>
        <w:numPr>
          <w:ilvl w:val="0"/>
          <w:numId w:val="15"/>
        </w:numPr>
        <w:ind w:left="851" w:hanging="284"/>
        <w:jc w:val="both"/>
        <w:rPr>
          <w:rFonts w:ascii="Times New Roman" w:hAnsi="Times New Roman"/>
          <w:noProof/>
          <w:sz w:val="24"/>
        </w:rPr>
      </w:pPr>
      <w:r>
        <w:rPr>
          <w:rFonts w:ascii="Times New Roman" w:hAnsi="Times New Roman"/>
          <w:sz w:val="24"/>
        </w:rPr>
        <w:t>būvniecības ārvalstu eksports, uz ko attiecas 1. un 4. veids (projekta pilna vērtība sadalīta starp abiem veidiem, 1 veidam atspoguļojot apakšuzņēmuma līguma vērtību);</w:t>
      </w:r>
    </w:p>
    <w:p w14:paraId="4EF174E3" w14:textId="67FAEB66" w:rsidR="00416649" w:rsidRPr="006553B0" w:rsidRDefault="00416649" w:rsidP="003354F3">
      <w:pPr>
        <w:pStyle w:val="ListParagraph"/>
        <w:numPr>
          <w:ilvl w:val="0"/>
          <w:numId w:val="15"/>
        </w:numPr>
        <w:ind w:left="851" w:hanging="284"/>
        <w:jc w:val="both"/>
        <w:rPr>
          <w:rFonts w:ascii="Times New Roman" w:hAnsi="Times New Roman"/>
          <w:noProof/>
          <w:sz w:val="24"/>
        </w:rPr>
      </w:pPr>
      <w:r>
        <w:rPr>
          <w:rFonts w:ascii="Times New Roman" w:hAnsi="Times New Roman"/>
          <w:sz w:val="24"/>
        </w:rPr>
        <w:t>būvniecības ārvalstu imports, uz ko attiecas 1. veids (apakšuzņēmuma līguma vērtība).</w:t>
      </w:r>
    </w:p>
    <w:p w14:paraId="344108D0" w14:textId="77777777" w:rsidR="006553B0" w:rsidRDefault="006553B0" w:rsidP="00D82D6C">
      <w:pPr>
        <w:jc w:val="both"/>
        <w:rPr>
          <w:rFonts w:ascii="Times New Roman" w:hAnsi="Times New Roman"/>
          <w:noProof/>
          <w:sz w:val="24"/>
        </w:rPr>
      </w:pPr>
    </w:p>
    <w:p w14:paraId="201E05AE" w14:textId="1E306FD5" w:rsidR="00416649" w:rsidRPr="00D82D6C" w:rsidRDefault="006553B0" w:rsidP="006553B0">
      <w:pPr>
        <w:ind w:left="284"/>
        <w:jc w:val="both"/>
        <w:rPr>
          <w:rFonts w:ascii="Times New Roman" w:hAnsi="Times New Roman"/>
          <w:noProof/>
          <w:sz w:val="24"/>
        </w:rPr>
      </w:pPr>
      <w:r>
        <w:rPr>
          <w:rFonts w:ascii="Times New Roman" w:hAnsi="Times New Roman"/>
          <w:sz w:val="24"/>
        </w:rPr>
        <w:lastRenderedPageBreak/>
        <w:t>b) Attiecībā uz B valsti:</w:t>
      </w:r>
    </w:p>
    <w:p w14:paraId="5F32CFAF" w14:textId="77777777" w:rsidR="006553B0" w:rsidRDefault="00416649" w:rsidP="003354F3">
      <w:pPr>
        <w:pStyle w:val="ListParagraph"/>
        <w:numPr>
          <w:ilvl w:val="0"/>
          <w:numId w:val="16"/>
        </w:numPr>
        <w:ind w:left="851" w:hanging="284"/>
        <w:jc w:val="both"/>
        <w:rPr>
          <w:rFonts w:ascii="Times New Roman" w:hAnsi="Times New Roman"/>
          <w:noProof/>
          <w:sz w:val="24"/>
        </w:rPr>
      </w:pPr>
      <w:r>
        <w:rPr>
          <w:rFonts w:ascii="Times New Roman" w:hAnsi="Times New Roman"/>
          <w:sz w:val="24"/>
        </w:rPr>
        <w:t>datus apkopojošajā valstī īstenotās būvniecības imports, uz ko attiecas 1. un 4. veids (projekta pilna vērtība sadalīta starp abiem veidiem, 1. veidam atspoguļojot apakšlīguma vērtību);</w:t>
      </w:r>
    </w:p>
    <w:p w14:paraId="55AA8F32" w14:textId="51B671A6" w:rsidR="00416649" w:rsidRPr="006553B0" w:rsidRDefault="00416649" w:rsidP="003354F3">
      <w:pPr>
        <w:pStyle w:val="ListParagraph"/>
        <w:numPr>
          <w:ilvl w:val="0"/>
          <w:numId w:val="16"/>
        </w:numPr>
        <w:ind w:left="851" w:hanging="284"/>
        <w:jc w:val="both"/>
        <w:rPr>
          <w:rFonts w:ascii="Times New Roman" w:hAnsi="Times New Roman"/>
          <w:noProof/>
          <w:sz w:val="24"/>
        </w:rPr>
      </w:pPr>
      <w:r>
        <w:rPr>
          <w:rFonts w:ascii="Times New Roman" w:hAnsi="Times New Roman"/>
          <w:sz w:val="24"/>
        </w:rPr>
        <w:t>datus apkopojošajā valstī īstenotās būvniecības eksports, uz ko attiecas 1. veids (apakšuzņēmuma līguma vērtība).</w:t>
      </w:r>
    </w:p>
    <w:p w14:paraId="0B445040" w14:textId="77777777" w:rsidR="00416649" w:rsidRPr="00D82D6C" w:rsidRDefault="00416649" w:rsidP="00D82D6C">
      <w:pPr>
        <w:jc w:val="both"/>
        <w:rPr>
          <w:rFonts w:ascii="Times New Roman" w:hAnsi="Times New Roman"/>
          <w:noProof/>
          <w:sz w:val="24"/>
        </w:rPr>
      </w:pPr>
    </w:p>
    <w:p w14:paraId="3BD32202" w14:textId="4A669E38" w:rsidR="00416649" w:rsidRDefault="00416649" w:rsidP="003354F3">
      <w:pPr>
        <w:pStyle w:val="ListParagraph"/>
        <w:numPr>
          <w:ilvl w:val="0"/>
          <w:numId w:val="12"/>
        </w:numPr>
        <w:ind w:left="567" w:hanging="283"/>
        <w:jc w:val="both"/>
        <w:rPr>
          <w:rFonts w:ascii="Times New Roman" w:hAnsi="Times New Roman"/>
          <w:b/>
          <w:bCs/>
          <w:noProof/>
          <w:sz w:val="24"/>
        </w:rPr>
      </w:pPr>
      <w:r>
        <w:rPr>
          <w:rFonts w:ascii="Times New Roman" w:hAnsi="Times New Roman"/>
          <w:b/>
          <w:sz w:val="24"/>
        </w:rPr>
        <w:t>Būvniecības pakalpojumu sniegšana saskaņā ar apakšlīgumu ar komerciālo klātbūtni</w:t>
      </w:r>
    </w:p>
    <w:p w14:paraId="1031E959" w14:textId="77777777" w:rsidR="00133C7D" w:rsidRPr="00133C7D" w:rsidRDefault="00133C7D" w:rsidP="00133C7D">
      <w:pPr>
        <w:jc w:val="both"/>
        <w:rPr>
          <w:rFonts w:ascii="Times New Roman" w:hAnsi="Times New Roman"/>
          <w:b/>
          <w:bCs/>
          <w:noProof/>
          <w:sz w:val="24"/>
        </w:rPr>
      </w:pPr>
    </w:p>
    <w:p w14:paraId="2DCC68D1" w14:textId="77777777" w:rsidR="00416649" w:rsidRDefault="00416649" w:rsidP="00D82D6C">
      <w:pPr>
        <w:jc w:val="both"/>
        <w:rPr>
          <w:rFonts w:ascii="Times New Roman" w:hAnsi="Times New Roman"/>
          <w:noProof/>
          <w:sz w:val="24"/>
        </w:rPr>
      </w:pPr>
      <w:r>
        <w:rPr>
          <w:rFonts w:ascii="Times New Roman" w:hAnsi="Times New Roman"/>
          <w:sz w:val="24"/>
        </w:rPr>
        <w:t>Būvniecības uzņēmumam A valstī uzdots veikt būvdarbus B valstī. Tas nodibina fizisku klātbūtni (īstermiņa vai ilgtermiņa biroju, filiāli vai cita veida pārstāvību) B valstī. Darba veikšana saskaņā ar apakšlīgumu pilnībā nodota uzņēmumam, kas ir rezidents B valstī.</w:t>
      </w:r>
    </w:p>
    <w:p w14:paraId="6E1D2F3B" w14:textId="77777777" w:rsidR="00133C7D" w:rsidRPr="00D82D6C" w:rsidRDefault="00133C7D" w:rsidP="00D82D6C">
      <w:pPr>
        <w:jc w:val="both"/>
        <w:rPr>
          <w:rFonts w:ascii="Times New Roman" w:hAnsi="Times New Roman"/>
          <w:noProof/>
          <w:sz w:val="24"/>
        </w:rPr>
      </w:pPr>
    </w:p>
    <w:p w14:paraId="15DDD559" w14:textId="77777777" w:rsidR="00416649" w:rsidRDefault="00416649" w:rsidP="00D82D6C">
      <w:pPr>
        <w:jc w:val="both"/>
        <w:rPr>
          <w:rFonts w:ascii="Times New Roman" w:hAnsi="Times New Roman"/>
          <w:sz w:val="24"/>
        </w:rPr>
      </w:pPr>
      <w:r>
        <w:rPr>
          <w:rFonts w:ascii="Times New Roman" w:hAnsi="Times New Roman"/>
          <w:sz w:val="24"/>
        </w:rPr>
        <w:t>Šajā gadījumā B valstī ir nodibināta komerciālā klātbūtne. Darījumi bruto vērtībā būtu jānorāda, kā norādīts turpmāk.</w:t>
      </w:r>
    </w:p>
    <w:p w14:paraId="46A63CA7" w14:textId="77777777" w:rsidR="00F66078" w:rsidRPr="00D82D6C" w:rsidRDefault="00F66078" w:rsidP="00D82D6C">
      <w:pPr>
        <w:jc w:val="both"/>
        <w:rPr>
          <w:rFonts w:ascii="Times New Roman" w:hAnsi="Times New Roman"/>
          <w:noProof/>
          <w:sz w:val="24"/>
        </w:rPr>
      </w:pPr>
    </w:p>
    <w:p w14:paraId="2A2ADF56" w14:textId="460EFE25" w:rsidR="00416649" w:rsidRPr="00D82D6C" w:rsidRDefault="00133C7D" w:rsidP="00133C7D">
      <w:pPr>
        <w:ind w:left="284"/>
        <w:jc w:val="both"/>
        <w:rPr>
          <w:rFonts w:ascii="Times New Roman" w:hAnsi="Times New Roman"/>
          <w:noProof/>
          <w:sz w:val="24"/>
        </w:rPr>
      </w:pPr>
      <w:r>
        <w:rPr>
          <w:rFonts w:ascii="Times New Roman" w:hAnsi="Times New Roman"/>
          <w:sz w:val="24"/>
        </w:rPr>
        <w:t>a) Attiecībā uz A valsti:</w:t>
      </w:r>
    </w:p>
    <w:p w14:paraId="41AD2EA4" w14:textId="77777777" w:rsidR="00133C7D" w:rsidRDefault="00416649" w:rsidP="003354F3">
      <w:pPr>
        <w:pStyle w:val="ListParagraph"/>
        <w:numPr>
          <w:ilvl w:val="0"/>
          <w:numId w:val="17"/>
        </w:numPr>
        <w:ind w:left="851" w:hanging="284"/>
        <w:jc w:val="both"/>
        <w:rPr>
          <w:rFonts w:ascii="Times New Roman" w:hAnsi="Times New Roman"/>
          <w:noProof/>
          <w:sz w:val="24"/>
        </w:rPr>
      </w:pPr>
      <w:r>
        <w:rPr>
          <w:rFonts w:ascii="Times New Roman" w:hAnsi="Times New Roman"/>
          <w:sz w:val="24"/>
        </w:rPr>
        <w:t>būvniecības ārvalstu eksports, uz ko attiecas 3. veids (projekta pilna vērtība);</w:t>
      </w:r>
    </w:p>
    <w:p w14:paraId="652620F1" w14:textId="518A4CB2" w:rsidR="00416649" w:rsidRDefault="00416649" w:rsidP="003354F3">
      <w:pPr>
        <w:pStyle w:val="ListParagraph"/>
        <w:numPr>
          <w:ilvl w:val="0"/>
          <w:numId w:val="17"/>
        </w:numPr>
        <w:ind w:left="851" w:hanging="284"/>
        <w:jc w:val="both"/>
        <w:rPr>
          <w:rFonts w:ascii="Times New Roman" w:hAnsi="Times New Roman"/>
          <w:noProof/>
          <w:sz w:val="24"/>
        </w:rPr>
      </w:pPr>
      <w:r>
        <w:rPr>
          <w:rFonts w:ascii="Times New Roman" w:hAnsi="Times New Roman"/>
          <w:sz w:val="24"/>
        </w:rPr>
        <w:t>būvniecības ārvalstu imports (apakšuzņēmuma līguma vērtība), kas neietilpst starptautiskās pakalpojumu sniegšanas piemērošanas jomā (skat. 2.1. iedaļu).</w:t>
      </w:r>
    </w:p>
    <w:p w14:paraId="450BE372" w14:textId="77777777" w:rsidR="00133C7D" w:rsidRPr="00133C7D" w:rsidRDefault="00133C7D" w:rsidP="00133C7D">
      <w:pPr>
        <w:pStyle w:val="ListParagraph"/>
        <w:ind w:left="720" w:firstLine="0"/>
        <w:jc w:val="both"/>
        <w:rPr>
          <w:rFonts w:ascii="Times New Roman" w:hAnsi="Times New Roman"/>
          <w:noProof/>
          <w:sz w:val="24"/>
        </w:rPr>
      </w:pPr>
    </w:p>
    <w:p w14:paraId="71449D72" w14:textId="062451AC" w:rsidR="00133C7D" w:rsidRPr="00D82D6C" w:rsidRDefault="00133C7D" w:rsidP="00133C7D">
      <w:pPr>
        <w:ind w:left="284"/>
        <w:jc w:val="both"/>
        <w:rPr>
          <w:rFonts w:ascii="Times New Roman" w:hAnsi="Times New Roman"/>
          <w:noProof/>
          <w:sz w:val="24"/>
        </w:rPr>
      </w:pPr>
      <w:r>
        <w:rPr>
          <w:rFonts w:ascii="Times New Roman" w:hAnsi="Times New Roman"/>
          <w:sz w:val="24"/>
        </w:rPr>
        <w:t>b) Attiecībā uz B valsti:</w:t>
      </w:r>
    </w:p>
    <w:p w14:paraId="38369F2A" w14:textId="77777777" w:rsidR="00133C7D" w:rsidRDefault="00416649" w:rsidP="003354F3">
      <w:pPr>
        <w:pStyle w:val="ListParagraph"/>
        <w:numPr>
          <w:ilvl w:val="0"/>
          <w:numId w:val="18"/>
        </w:numPr>
        <w:ind w:left="851" w:hanging="284"/>
        <w:jc w:val="both"/>
        <w:rPr>
          <w:rFonts w:ascii="Times New Roman" w:hAnsi="Times New Roman"/>
          <w:noProof/>
          <w:sz w:val="24"/>
        </w:rPr>
      </w:pPr>
      <w:r>
        <w:rPr>
          <w:rFonts w:ascii="Times New Roman" w:hAnsi="Times New Roman"/>
          <w:sz w:val="24"/>
        </w:rPr>
        <w:t>datus apkopojošajā valstī īstenotās būvniecības imports, uz ko attiecas 3. veids (projekta pilna vērtība);</w:t>
      </w:r>
    </w:p>
    <w:p w14:paraId="01B0AE08" w14:textId="5FE6E6F1" w:rsidR="00416649" w:rsidRPr="00133C7D" w:rsidRDefault="00416649" w:rsidP="003354F3">
      <w:pPr>
        <w:pStyle w:val="ListParagraph"/>
        <w:numPr>
          <w:ilvl w:val="0"/>
          <w:numId w:val="18"/>
        </w:numPr>
        <w:ind w:left="851" w:hanging="284"/>
        <w:jc w:val="both"/>
        <w:rPr>
          <w:rFonts w:ascii="Times New Roman" w:hAnsi="Times New Roman"/>
          <w:noProof/>
          <w:sz w:val="24"/>
        </w:rPr>
      </w:pPr>
      <w:r>
        <w:rPr>
          <w:rFonts w:ascii="Times New Roman" w:hAnsi="Times New Roman"/>
          <w:sz w:val="24"/>
        </w:rPr>
        <w:t>datus apkopojošajā valstī īstenotās būvniecības eksports (apakšuzņēmuma līguma vērtība), kas neietilpst starptautiskās pakalpojumu sniegšanas piemērošanas jomā (skat. 2.1. iedaļu).</w:t>
      </w:r>
    </w:p>
    <w:p w14:paraId="72112393" w14:textId="77777777" w:rsidR="00416649" w:rsidRPr="00D82D6C" w:rsidRDefault="00416649" w:rsidP="00D82D6C">
      <w:pPr>
        <w:jc w:val="both"/>
        <w:rPr>
          <w:rFonts w:ascii="Times New Roman" w:hAnsi="Times New Roman"/>
          <w:noProof/>
          <w:sz w:val="24"/>
        </w:rPr>
      </w:pPr>
    </w:p>
    <w:p w14:paraId="168EA0DD" w14:textId="1FD925C1" w:rsidR="00416649" w:rsidRPr="00D47F9E" w:rsidRDefault="00D47F9E" w:rsidP="00D82D6C">
      <w:pPr>
        <w:jc w:val="both"/>
        <w:rPr>
          <w:rFonts w:ascii="Times New Roman" w:hAnsi="Times New Roman"/>
          <w:b/>
          <w:bCs/>
          <w:noProof/>
          <w:color w:val="1C1C1C"/>
          <w:sz w:val="24"/>
        </w:rPr>
      </w:pPr>
      <w:bookmarkStart w:id="18" w:name="2.2.3._Digital_intermediation_platforms_"/>
      <w:bookmarkEnd w:id="18"/>
      <w:r>
        <w:rPr>
          <w:rFonts w:ascii="Times New Roman" w:hAnsi="Times New Roman"/>
          <w:b/>
          <w:color w:val="1C1C1C"/>
          <w:sz w:val="24"/>
        </w:rPr>
        <w:t>2.2.3. Digitālās starpniecības platformas (</w:t>
      </w:r>
      <w:r>
        <w:rPr>
          <w:rFonts w:ascii="Times New Roman" w:hAnsi="Times New Roman"/>
          <w:b/>
          <w:i/>
          <w:iCs/>
          <w:color w:val="1C1C1C"/>
          <w:sz w:val="24"/>
        </w:rPr>
        <w:t>DIP</w:t>
      </w:r>
      <w:r>
        <w:rPr>
          <w:rFonts w:ascii="Times New Roman" w:hAnsi="Times New Roman"/>
          <w:b/>
          <w:color w:val="1C1C1C"/>
          <w:sz w:val="24"/>
        </w:rPr>
        <w:t>)</w:t>
      </w:r>
    </w:p>
    <w:p w14:paraId="63B0A10F" w14:textId="77777777" w:rsidR="00D47F9E" w:rsidRPr="00D82D6C" w:rsidRDefault="00D47F9E" w:rsidP="00D82D6C">
      <w:pPr>
        <w:jc w:val="both"/>
        <w:rPr>
          <w:rFonts w:ascii="Times New Roman" w:hAnsi="Times New Roman"/>
          <w:noProof/>
          <w:color w:val="1C1C1C"/>
          <w:sz w:val="24"/>
        </w:rPr>
      </w:pPr>
    </w:p>
    <w:p w14:paraId="78BDFC66" w14:textId="453374D6" w:rsidR="00416649" w:rsidRPr="00D82D6C" w:rsidRDefault="00416649" w:rsidP="00D82D6C">
      <w:pPr>
        <w:jc w:val="both"/>
        <w:rPr>
          <w:rFonts w:ascii="Times New Roman" w:hAnsi="Times New Roman"/>
          <w:noProof/>
          <w:sz w:val="24"/>
        </w:rPr>
      </w:pPr>
      <w:r>
        <w:rPr>
          <w:rFonts w:ascii="Times New Roman" w:hAnsi="Times New Roman"/>
          <w:sz w:val="24"/>
        </w:rPr>
        <w:t>Digitālās starpniecības platformas (</w:t>
      </w:r>
      <w:r>
        <w:rPr>
          <w:rFonts w:ascii="Times New Roman" w:hAnsi="Times New Roman"/>
          <w:i/>
          <w:iCs/>
          <w:sz w:val="24"/>
        </w:rPr>
        <w:t>DIP</w:t>
      </w:r>
      <w:r>
        <w:rPr>
          <w:rFonts w:ascii="Times New Roman" w:hAnsi="Times New Roman"/>
          <w:sz w:val="24"/>
        </w:rPr>
        <w:t xml:space="preserve">) ir ne tikai mainījušas veidu, kādā patērētāji strādā un meklē izklaides iespējas, bet arī ietekmējušas starptautisko preču un pakalpojumu tirdzniecību. Lai gan BPM6 un MSITS 2010 nav sniegti precīzi norādījumi par to, kā traktēt ar </w:t>
      </w:r>
      <w:r>
        <w:rPr>
          <w:rFonts w:ascii="Times New Roman" w:hAnsi="Times New Roman"/>
          <w:i/>
          <w:iCs/>
          <w:sz w:val="24"/>
        </w:rPr>
        <w:t>DIP</w:t>
      </w:r>
      <w:r>
        <w:rPr>
          <w:rFonts w:ascii="Times New Roman" w:hAnsi="Times New Roman"/>
          <w:sz w:val="24"/>
        </w:rPr>
        <w:t xml:space="preserve"> palīdzību noslēgtus darījumus, </w:t>
      </w:r>
      <w:r>
        <w:rPr>
          <w:rFonts w:ascii="Times New Roman" w:hAnsi="Times New Roman"/>
          <w:i/>
          <w:iCs/>
          <w:sz w:val="24"/>
        </w:rPr>
        <w:t>OECD</w:t>
      </w:r>
      <w:r>
        <w:rPr>
          <w:rFonts w:ascii="Times New Roman" w:hAnsi="Times New Roman"/>
          <w:sz w:val="24"/>
        </w:rPr>
        <w:t>-PTO-SVF Digitālās tirdzniecības novērtēšanas rokasgrāmatā</w:t>
      </w:r>
      <w:r w:rsidR="00A52158">
        <w:rPr>
          <w:rStyle w:val="FootnoteReference"/>
          <w:rFonts w:ascii="Times New Roman" w:hAnsi="Times New Roman"/>
          <w:noProof/>
          <w:sz w:val="24"/>
        </w:rPr>
        <w:footnoteReference w:id="39"/>
      </w:r>
      <w:r>
        <w:rPr>
          <w:rFonts w:ascii="Times New Roman" w:hAnsi="Times New Roman"/>
          <w:sz w:val="24"/>
        </w:rPr>
        <w:t xml:space="preserve"> sniegts šo platformu darbības sākotnējais raksturojums, tās definējot kā “tiešsaistes saskarnes, kas par noteiktu maksu nodrošina tiešu mijiedarbību starp vairākiem pircējiem un vairākiem pārdevējiem, starpniecības platformai nepārņemot ekonomiskās īpašumtiesības uz pārdodamajām (ar starpniecību nodrošināmajām) precēm vai pakalpojumiem”.</w:t>
      </w:r>
      <w:r w:rsidR="00D32359">
        <w:rPr>
          <w:rStyle w:val="FootnoteReference"/>
          <w:rFonts w:ascii="Times New Roman" w:hAnsi="Times New Roman"/>
          <w:noProof/>
          <w:sz w:val="24"/>
        </w:rPr>
        <w:footnoteReference w:id="40"/>
      </w:r>
      <w:r>
        <w:rPr>
          <w:rFonts w:ascii="Times New Roman" w:hAnsi="Times New Roman"/>
          <w:sz w:val="24"/>
        </w:rPr>
        <w:t xml:space="preserve"> 2.3. attēlā sniegts pārskats par iespējamajiem, ar </w:t>
      </w:r>
      <w:r>
        <w:rPr>
          <w:rFonts w:ascii="Times New Roman" w:hAnsi="Times New Roman"/>
          <w:i/>
          <w:iCs/>
          <w:sz w:val="24"/>
        </w:rPr>
        <w:t>DIP</w:t>
      </w:r>
      <w:r>
        <w:rPr>
          <w:rFonts w:ascii="Times New Roman" w:hAnsi="Times New Roman"/>
          <w:sz w:val="24"/>
        </w:rPr>
        <w:t xml:space="preserve"> palīdzību noslēdzamajiem darījumiem.</w:t>
      </w:r>
    </w:p>
    <w:p w14:paraId="2B88C526" w14:textId="77777777" w:rsidR="00416649" w:rsidRDefault="00416649" w:rsidP="00D82D6C">
      <w:pPr>
        <w:jc w:val="both"/>
        <w:rPr>
          <w:rFonts w:ascii="Times New Roman" w:hAnsi="Times New Roman"/>
          <w:noProof/>
          <w:sz w:val="24"/>
        </w:rPr>
      </w:pPr>
    </w:p>
    <w:p w14:paraId="39001274" w14:textId="77777777" w:rsidR="00416649" w:rsidRDefault="00416649" w:rsidP="00DD01B8">
      <w:pPr>
        <w:keepNext/>
        <w:keepLines/>
        <w:jc w:val="both"/>
        <w:rPr>
          <w:rFonts w:ascii="Times New Roman" w:hAnsi="Times New Roman"/>
          <w:b/>
          <w:color w:val="B83B46"/>
          <w:sz w:val="24"/>
        </w:rPr>
      </w:pPr>
      <w:r>
        <w:rPr>
          <w:rFonts w:ascii="Times New Roman" w:hAnsi="Times New Roman"/>
          <w:b/>
          <w:color w:val="B83B46"/>
          <w:sz w:val="24"/>
        </w:rPr>
        <w:lastRenderedPageBreak/>
        <w:t xml:space="preserve">2.3. attēls. Ar </w:t>
      </w:r>
      <w:r>
        <w:rPr>
          <w:rFonts w:ascii="Times New Roman" w:hAnsi="Times New Roman"/>
          <w:b/>
          <w:i/>
          <w:iCs/>
          <w:color w:val="B83B46"/>
          <w:sz w:val="24"/>
        </w:rPr>
        <w:t>DIP</w:t>
      </w:r>
      <w:r>
        <w:rPr>
          <w:rFonts w:ascii="Times New Roman" w:hAnsi="Times New Roman"/>
          <w:b/>
          <w:color w:val="B83B46"/>
          <w:sz w:val="24"/>
        </w:rPr>
        <w:t xml:space="preserve"> palīdzību noslēdzams darījums</w:t>
      </w:r>
    </w:p>
    <w:p w14:paraId="59D86A2A" w14:textId="77777777" w:rsidR="008853EE" w:rsidRDefault="008853EE" w:rsidP="00DD01B8">
      <w:pPr>
        <w:keepNext/>
        <w:keepLines/>
        <w:jc w:val="both"/>
        <w:rPr>
          <w:rFonts w:ascii="Times New Roman" w:hAnsi="Times New Roman"/>
          <w:b/>
          <w:color w:val="B83B46"/>
          <w:sz w:val="24"/>
        </w:rPr>
      </w:pPr>
    </w:p>
    <w:p w14:paraId="345C05F5" w14:textId="495D4705" w:rsidR="008853EE" w:rsidRPr="00D47F9E" w:rsidRDefault="008853EE" w:rsidP="00DD01B8">
      <w:pPr>
        <w:keepNext/>
        <w:keepLines/>
        <w:jc w:val="both"/>
        <w:rPr>
          <w:rFonts w:ascii="Times New Roman" w:hAnsi="Times New Roman"/>
          <w:b/>
          <w:bCs/>
          <w:noProof/>
          <w:color w:val="B83B46"/>
          <w:sz w:val="24"/>
        </w:rPr>
      </w:pPr>
      <w:r w:rsidRPr="00ED1793">
        <w:rPr>
          <w:rFonts w:ascii="Times New Roman" w:hAnsi="Times New Roman" w:cs="Times New Roman"/>
          <w:b/>
          <w:noProof/>
          <w:color w:val="D63B41"/>
          <w:sz w:val="24"/>
        </w:rPr>
        <w:drawing>
          <wp:inline distT="0" distB="0" distL="0" distR="0" wp14:anchorId="1A7A5B71" wp14:editId="6312C29C">
            <wp:extent cx="5749112" cy="1891030"/>
            <wp:effectExtent l="0" t="0" r="4445" b="0"/>
            <wp:docPr id="202286111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2861116" name="Picture 1"/>
                    <pic:cNvPicPr/>
                  </pic:nvPicPr>
                  <pic:blipFill>
                    <a:blip r:embed="rId20">
                      <a:extLst>
                        <a:ext uri="{28A0092B-C50C-407E-A947-70E740481C1C}">
                          <a14:useLocalDpi xmlns:a14="http://schemas.microsoft.com/office/drawing/2010/main" val="0"/>
                        </a:ext>
                      </a:extLst>
                    </a:blip>
                    <a:stretch>
                      <a:fillRect/>
                    </a:stretch>
                  </pic:blipFill>
                  <pic:spPr>
                    <a:xfrm>
                      <a:off x="0" y="0"/>
                      <a:ext cx="5749112" cy="1891030"/>
                    </a:xfrm>
                    <a:prstGeom prst="rect">
                      <a:avLst/>
                    </a:prstGeom>
                  </pic:spPr>
                </pic:pic>
              </a:graphicData>
            </a:graphic>
          </wp:inline>
        </w:drawing>
      </w:r>
    </w:p>
    <w:p w14:paraId="4511468B" w14:textId="77777777" w:rsidR="00D47F9E" w:rsidRDefault="00D47F9E" w:rsidP="00DD01B8">
      <w:pPr>
        <w:keepNext/>
        <w:keepLines/>
        <w:jc w:val="both"/>
        <w:rPr>
          <w:rFonts w:ascii="Times New Roman" w:hAnsi="Times New Roman"/>
          <w:b/>
          <w:noProof/>
          <w:color w:val="D63B41"/>
          <w:sz w:val="24"/>
        </w:rPr>
      </w:pPr>
    </w:p>
    <w:p w14:paraId="37CBC79D" w14:textId="77777777" w:rsidR="00416649" w:rsidRPr="00D82D6C" w:rsidRDefault="00416649" w:rsidP="00DD01B8">
      <w:pPr>
        <w:keepNext/>
        <w:keepLines/>
        <w:jc w:val="both"/>
        <w:rPr>
          <w:rFonts w:ascii="Times New Roman" w:hAnsi="Times New Roman"/>
          <w:noProof/>
          <w:sz w:val="24"/>
        </w:rPr>
      </w:pPr>
      <w:r>
        <w:rPr>
          <w:rFonts w:ascii="Times New Roman" w:hAnsi="Times New Roman"/>
          <w:i/>
          <w:sz w:val="24"/>
        </w:rPr>
        <w:t xml:space="preserve">Avots: </w:t>
      </w:r>
      <w:r>
        <w:rPr>
          <w:rFonts w:ascii="Times New Roman" w:hAnsi="Times New Roman"/>
          <w:i/>
          <w:iCs/>
          <w:sz w:val="24"/>
        </w:rPr>
        <w:t>OECD</w:t>
      </w:r>
      <w:r>
        <w:rPr>
          <w:rFonts w:ascii="Times New Roman" w:hAnsi="Times New Roman"/>
          <w:sz w:val="24"/>
        </w:rPr>
        <w:t>-PTO-SVF Digitālās tirdzniecības novērtēšanas rokasgrāmata</w:t>
      </w:r>
    </w:p>
    <w:p w14:paraId="1FB5A74E" w14:textId="77777777" w:rsidR="00416649" w:rsidRPr="00D82D6C" w:rsidRDefault="00416649" w:rsidP="00D82D6C">
      <w:pPr>
        <w:jc w:val="both"/>
        <w:rPr>
          <w:rFonts w:ascii="Times New Roman" w:hAnsi="Times New Roman"/>
          <w:noProof/>
          <w:sz w:val="24"/>
        </w:rPr>
      </w:pPr>
    </w:p>
    <w:p w14:paraId="16E029F0" w14:textId="77777777" w:rsidR="00416649" w:rsidRDefault="00416649" w:rsidP="00D82D6C">
      <w:pPr>
        <w:jc w:val="both"/>
        <w:rPr>
          <w:rFonts w:ascii="Times New Roman" w:hAnsi="Times New Roman"/>
          <w:noProof/>
          <w:sz w:val="24"/>
        </w:rPr>
      </w:pPr>
      <w:r>
        <w:rPr>
          <w:rFonts w:ascii="Times New Roman" w:hAnsi="Times New Roman"/>
          <w:sz w:val="24"/>
        </w:rPr>
        <w:t xml:space="preserve">Lai identificētu darījumu un iegrāmatotu saistītās tirdzniecības plūsmas, jānosaka dažādu iesaistīto pušu (digitālās starpniecības platformas, pircēja un pārdevēja) rezidence. Vispirms starpniecības pakalpojumi (ko nodrošina </w:t>
      </w:r>
      <w:r>
        <w:rPr>
          <w:rFonts w:ascii="Times New Roman" w:hAnsi="Times New Roman"/>
          <w:i/>
          <w:iCs/>
          <w:sz w:val="24"/>
        </w:rPr>
        <w:t>DIP</w:t>
      </w:r>
      <w:r>
        <w:rPr>
          <w:rFonts w:ascii="Times New Roman" w:hAnsi="Times New Roman"/>
          <w:sz w:val="24"/>
        </w:rPr>
        <w:t>) jānošķir no pakalpojuma (vai preces), ko nodrošina ar to starpniecību.</w:t>
      </w:r>
    </w:p>
    <w:p w14:paraId="0CA500E9" w14:textId="77777777" w:rsidR="00E40D99" w:rsidRPr="00D82D6C" w:rsidRDefault="00E40D99" w:rsidP="00D82D6C">
      <w:pPr>
        <w:jc w:val="both"/>
        <w:rPr>
          <w:rFonts w:ascii="Times New Roman" w:hAnsi="Times New Roman"/>
          <w:noProof/>
          <w:sz w:val="24"/>
        </w:rPr>
      </w:pPr>
    </w:p>
    <w:p w14:paraId="30B5A46B" w14:textId="44371D28" w:rsidR="00416649" w:rsidRDefault="00E40D99" w:rsidP="00E40D99">
      <w:pPr>
        <w:ind w:left="284"/>
        <w:jc w:val="both"/>
        <w:rPr>
          <w:rFonts w:ascii="Times New Roman" w:hAnsi="Times New Roman"/>
          <w:noProof/>
          <w:sz w:val="24"/>
        </w:rPr>
      </w:pPr>
      <w:r>
        <w:rPr>
          <w:rFonts w:ascii="Times New Roman" w:hAnsi="Times New Roman"/>
          <w:sz w:val="24"/>
        </w:rPr>
        <w:t>a) Starpniecības maksu iegrāmatošana</w:t>
      </w:r>
    </w:p>
    <w:p w14:paraId="43717A9B"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Lai gan BPM6 un MSITS 2010 attiecībā uz apakšuzņēmuma līgumu slēgšanu sniegts ieteikums iegrāmatot darījumus to bruto vērtībā (skat. arī 2.2.2. iedaļu), </w:t>
      </w:r>
      <w:r>
        <w:rPr>
          <w:rFonts w:ascii="Times New Roman" w:hAnsi="Times New Roman"/>
          <w:i/>
          <w:iCs/>
          <w:sz w:val="24"/>
        </w:rPr>
        <w:t>OECD</w:t>
      </w:r>
      <w:r>
        <w:rPr>
          <w:rFonts w:ascii="Times New Roman" w:hAnsi="Times New Roman"/>
          <w:sz w:val="24"/>
        </w:rPr>
        <w:t xml:space="preserve">-PTO-SVF Digitālās tirdzniecības novērtēšanas rokasgrāmatā provizoriski ieteikts iegrāmatot ar </w:t>
      </w:r>
      <w:r>
        <w:rPr>
          <w:rFonts w:ascii="Times New Roman" w:hAnsi="Times New Roman"/>
          <w:i/>
          <w:iCs/>
          <w:sz w:val="24"/>
        </w:rPr>
        <w:t>DIP</w:t>
      </w:r>
      <w:r>
        <w:rPr>
          <w:rFonts w:ascii="Times New Roman" w:hAnsi="Times New Roman"/>
          <w:sz w:val="24"/>
        </w:rPr>
        <w:t xml:space="preserve"> starpniecību noslēgtos darījumus to neto vērtībā (t. i., iegrāmato vienīgi maksu). Tam par iemeslu ir tas, ka, sniedzot pakalpojumus saskaņā ar apakšlīgumu, starpnieks parasti iesaistās aktīvāk nekā digitālās starpniecības platformas, kas parasti ir pilnībā automātiskas.</w:t>
      </w:r>
    </w:p>
    <w:p w14:paraId="2A6CD855" w14:textId="77777777" w:rsidR="00416649" w:rsidRPr="00D82D6C" w:rsidRDefault="00416649" w:rsidP="00D82D6C">
      <w:pPr>
        <w:jc w:val="both"/>
        <w:rPr>
          <w:rFonts w:ascii="Times New Roman" w:hAnsi="Times New Roman"/>
          <w:noProof/>
          <w:sz w:val="24"/>
        </w:rPr>
      </w:pPr>
    </w:p>
    <w:p w14:paraId="2CB3EB94" w14:textId="25E0EADD" w:rsidR="00416649" w:rsidRDefault="00416649" w:rsidP="00D82D6C">
      <w:pPr>
        <w:jc w:val="both"/>
        <w:rPr>
          <w:rFonts w:ascii="Times New Roman" w:hAnsi="Times New Roman"/>
          <w:noProof/>
          <w:sz w:val="24"/>
        </w:rPr>
      </w:pPr>
      <w:r>
        <w:rPr>
          <w:rFonts w:ascii="Times New Roman" w:hAnsi="Times New Roman"/>
          <w:sz w:val="24"/>
        </w:rPr>
        <w:t xml:space="preserve">Noslēdzot starptautisku darījumu, starpniecības maksas jāiegrāmato kā ar tirdzniecību saistītu pakalpojumu eksports tās valsts maksājumu bilancē, kas ir </w:t>
      </w:r>
      <w:r>
        <w:rPr>
          <w:rFonts w:ascii="Times New Roman" w:hAnsi="Times New Roman"/>
          <w:i/>
          <w:iCs/>
          <w:sz w:val="24"/>
        </w:rPr>
        <w:t>DIP</w:t>
      </w:r>
      <w:r>
        <w:rPr>
          <w:rFonts w:ascii="Times New Roman" w:hAnsi="Times New Roman"/>
          <w:sz w:val="24"/>
        </w:rPr>
        <w:t xml:space="preserve"> rezidence, un uzskatāms, ka pakalpojums sniegts 1. veidā.</w:t>
      </w:r>
      <w:r w:rsidR="007E5C20">
        <w:rPr>
          <w:rStyle w:val="FootnoteReference"/>
          <w:rFonts w:ascii="Times New Roman" w:hAnsi="Times New Roman"/>
          <w:noProof/>
          <w:sz w:val="24"/>
        </w:rPr>
        <w:footnoteReference w:id="41"/>
      </w:r>
      <w:r>
        <w:rPr>
          <w:rFonts w:ascii="Times New Roman" w:hAnsi="Times New Roman"/>
          <w:sz w:val="24"/>
        </w:rPr>
        <w:t xml:space="preserve"> Tomēr tas, kā darījumu attiecina uz partnervalsti un klasificē kā importa darījumu, ir atkarīgs no tā, vai šīs maksas maksā pakalpojuma pārdevējs, pakalpojuma patērētājs vai abi.</w:t>
      </w:r>
      <w:r w:rsidR="007E5C20">
        <w:rPr>
          <w:rStyle w:val="FootnoteReference"/>
          <w:rFonts w:ascii="Times New Roman" w:hAnsi="Times New Roman"/>
          <w:noProof/>
          <w:sz w:val="24"/>
        </w:rPr>
        <w:footnoteReference w:id="42"/>
      </w:r>
    </w:p>
    <w:p w14:paraId="7B39028F" w14:textId="77777777" w:rsidR="00AA317A" w:rsidRPr="00D82D6C" w:rsidRDefault="00AA317A" w:rsidP="00D82D6C">
      <w:pPr>
        <w:jc w:val="both"/>
        <w:rPr>
          <w:rFonts w:ascii="Times New Roman" w:hAnsi="Times New Roman"/>
          <w:noProof/>
          <w:sz w:val="24"/>
        </w:rPr>
      </w:pPr>
    </w:p>
    <w:p w14:paraId="0D61572C" w14:textId="75C3CC5C" w:rsidR="00416649" w:rsidRDefault="00AA317A" w:rsidP="00923DBD">
      <w:pPr>
        <w:ind w:left="567" w:hanging="284"/>
        <w:jc w:val="both"/>
        <w:rPr>
          <w:rFonts w:ascii="Times New Roman" w:hAnsi="Times New Roman"/>
          <w:noProof/>
          <w:sz w:val="24"/>
        </w:rPr>
      </w:pPr>
      <w:r>
        <w:rPr>
          <w:rFonts w:ascii="Times New Roman" w:hAnsi="Times New Roman"/>
          <w:sz w:val="24"/>
        </w:rPr>
        <w:t>b) Ar starpniecību nodrošināto darījumu traktēšana</w:t>
      </w:r>
    </w:p>
    <w:p w14:paraId="6A59F49F" w14:textId="77777777" w:rsidR="00416649" w:rsidRDefault="00416649" w:rsidP="00D82D6C">
      <w:pPr>
        <w:jc w:val="both"/>
        <w:rPr>
          <w:rFonts w:ascii="Times New Roman" w:hAnsi="Times New Roman"/>
          <w:noProof/>
          <w:sz w:val="24"/>
        </w:rPr>
      </w:pPr>
      <w:r>
        <w:rPr>
          <w:rFonts w:ascii="Times New Roman" w:hAnsi="Times New Roman"/>
          <w:sz w:val="24"/>
        </w:rPr>
        <w:t xml:space="preserve">Ja </w:t>
      </w:r>
      <w:r>
        <w:rPr>
          <w:rFonts w:ascii="Times New Roman" w:hAnsi="Times New Roman"/>
          <w:i/>
          <w:iCs/>
          <w:sz w:val="24"/>
        </w:rPr>
        <w:t>DIP</w:t>
      </w:r>
      <w:r>
        <w:rPr>
          <w:rFonts w:ascii="Times New Roman" w:hAnsi="Times New Roman"/>
          <w:sz w:val="24"/>
        </w:rPr>
        <w:t xml:space="preserve"> ar starpniecību nodrošina pakalpojumu darījumus starp rezidentiem un nerezidentiem, šis darījums jāiegrāmato maksājumu bilances attiecīgajā pakalpojumu kategorijā un jāattiecina uz attiecīgo pakalpojuma sniegšanas veidu.</w:t>
      </w:r>
    </w:p>
    <w:p w14:paraId="2863102C" w14:textId="77777777" w:rsidR="00923DBD" w:rsidRPr="00D82D6C" w:rsidRDefault="00923DBD" w:rsidP="00D82D6C">
      <w:pPr>
        <w:jc w:val="both"/>
        <w:rPr>
          <w:rFonts w:ascii="Times New Roman" w:hAnsi="Times New Roman"/>
          <w:noProof/>
          <w:sz w:val="24"/>
        </w:rPr>
      </w:pPr>
    </w:p>
    <w:p w14:paraId="180A5619" w14:textId="17585A63" w:rsidR="00416649" w:rsidRDefault="00416649" w:rsidP="00D82D6C">
      <w:pPr>
        <w:jc w:val="both"/>
        <w:rPr>
          <w:rFonts w:ascii="Times New Roman" w:hAnsi="Times New Roman"/>
          <w:noProof/>
          <w:sz w:val="24"/>
        </w:rPr>
      </w:pPr>
      <w:r>
        <w:rPr>
          <w:rFonts w:ascii="Times New Roman" w:hAnsi="Times New Roman"/>
          <w:sz w:val="24"/>
        </w:rPr>
        <w:t>Kā piemēru var minēt gadījumu, kad A valsts rezidents sniedz transporta pakalpojumus kādam citam A valsts rezidentam. Darījumu nodrošina digitāla platforma, kuras rezidences valsts ir B valsts. Šajā gadījumā B valsts iegrāmatotu pakalpojumu eksportu</w:t>
      </w:r>
      <w:r w:rsidR="00FC3B06">
        <w:rPr>
          <w:rStyle w:val="FootnoteReference"/>
          <w:rFonts w:ascii="Times New Roman" w:hAnsi="Times New Roman"/>
          <w:noProof/>
          <w:sz w:val="24"/>
        </w:rPr>
        <w:footnoteReference w:id="43"/>
      </w:r>
      <w:r>
        <w:rPr>
          <w:rFonts w:ascii="Times New Roman" w:hAnsi="Times New Roman"/>
          <w:sz w:val="24"/>
        </w:rPr>
        <w:t xml:space="preserve"> uz A valsti (kas </w:t>
      </w:r>
      <w:r>
        <w:rPr>
          <w:rFonts w:ascii="Times New Roman" w:hAnsi="Times New Roman"/>
          <w:sz w:val="24"/>
        </w:rPr>
        <w:lastRenderedPageBreak/>
        <w:t>sniegti 1. veidā) neatkarīgi no tā, vai starpniecības maksu maksā klients vai transporta pakalpojuma sniedzējs.</w:t>
      </w:r>
    </w:p>
    <w:p w14:paraId="1B8BD97C" w14:textId="77777777" w:rsidR="00923DBD" w:rsidRPr="00D82D6C" w:rsidRDefault="00923DBD" w:rsidP="00D82D6C">
      <w:pPr>
        <w:jc w:val="both"/>
        <w:rPr>
          <w:rFonts w:ascii="Times New Roman" w:hAnsi="Times New Roman"/>
          <w:noProof/>
          <w:sz w:val="24"/>
        </w:rPr>
      </w:pPr>
    </w:p>
    <w:p w14:paraId="5F95CADB" w14:textId="77777777" w:rsidR="00416649" w:rsidRDefault="00416649" w:rsidP="00D82D6C">
      <w:pPr>
        <w:jc w:val="both"/>
        <w:rPr>
          <w:rFonts w:ascii="Times New Roman" w:hAnsi="Times New Roman"/>
          <w:noProof/>
          <w:sz w:val="24"/>
        </w:rPr>
      </w:pPr>
      <w:r>
        <w:rPr>
          <w:rFonts w:ascii="Times New Roman" w:hAnsi="Times New Roman"/>
          <w:sz w:val="24"/>
        </w:rPr>
        <w:t>Tomēr, ja transporta pakalpojumu (personu pārvadāšanu) sniedz C valsts rezidentam, kurš ceļo uz A valsti, C valsts iegrāmatotu pakalpojumu importu no B valsts 1. veidā (pieņemot, ka starpniecības maksu maksā klients) un ceļošanas maksājumu (vietējos transporta pakalpojumus) A valstij (2. veidā).</w:t>
      </w:r>
    </w:p>
    <w:p w14:paraId="18BE6F96" w14:textId="77777777" w:rsidR="00F56EC1" w:rsidRPr="00D82D6C" w:rsidRDefault="00F56EC1" w:rsidP="00D82D6C">
      <w:pPr>
        <w:jc w:val="both"/>
        <w:rPr>
          <w:rFonts w:ascii="Times New Roman" w:hAnsi="Times New Roman"/>
          <w:noProof/>
          <w:sz w:val="24"/>
        </w:rPr>
      </w:pPr>
    </w:p>
    <w:p w14:paraId="7517E1A7" w14:textId="241F45E8" w:rsidR="007E5C20" w:rsidRDefault="00416649" w:rsidP="007E5C20">
      <w:pPr>
        <w:jc w:val="both"/>
        <w:rPr>
          <w:rFonts w:ascii="Times New Roman" w:hAnsi="Times New Roman"/>
          <w:noProof/>
          <w:sz w:val="24"/>
        </w:rPr>
      </w:pPr>
      <w:r>
        <w:rPr>
          <w:rFonts w:ascii="Times New Roman" w:hAnsi="Times New Roman"/>
          <w:sz w:val="24"/>
        </w:rPr>
        <w:t xml:space="preserve">Jāpiebilst, ka norādījumi par </w:t>
      </w:r>
      <w:r>
        <w:rPr>
          <w:rFonts w:ascii="Times New Roman" w:hAnsi="Times New Roman"/>
          <w:i/>
          <w:iCs/>
          <w:sz w:val="24"/>
        </w:rPr>
        <w:t>DIP</w:t>
      </w:r>
      <w:r>
        <w:rPr>
          <w:rFonts w:ascii="Times New Roman" w:hAnsi="Times New Roman"/>
          <w:sz w:val="24"/>
        </w:rPr>
        <w:t xml:space="preserve"> (un saistīto darījumu) traktējumu starptautiskajos kontos (tostarp maksājumu bilancē) vēl atrodas izstrādes procesā,</w:t>
      </w:r>
      <w:r w:rsidR="0017473F">
        <w:rPr>
          <w:rStyle w:val="FootnoteReference"/>
          <w:rFonts w:ascii="Times New Roman" w:hAnsi="Times New Roman"/>
          <w:noProof/>
          <w:sz w:val="24"/>
        </w:rPr>
        <w:footnoteReference w:id="44"/>
      </w:r>
      <w:r>
        <w:rPr>
          <w:rFonts w:ascii="Times New Roman" w:hAnsi="Times New Roman"/>
          <w:sz w:val="24"/>
        </w:rPr>
        <w:t xml:space="preserve"> taču tam nevajadzētu ietekmēt to, kā pakalpojumu sniegšanas vērtību attiecina uz dažādiem pakalpojumu sniegšanas veidiem. Diskusijas par digitālajām starpniecības platformām notiek arī </w:t>
      </w:r>
      <w:r>
        <w:rPr>
          <w:rFonts w:ascii="Times New Roman" w:hAnsi="Times New Roman"/>
          <w:i/>
          <w:iCs/>
          <w:sz w:val="24"/>
        </w:rPr>
        <w:t>NACE, ISIC</w:t>
      </w:r>
      <w:r>
        <w:rPr>
          <w:rFonts w:ascii="Times New Roman" w:hAnsi="Times New Roman"/>
          <w:sz w:val="24"/>
        </w:rPr>
        <w:t xml:space="preserve"> un BPM6 pārskatīšanas procesā. Pabeidzot šā izdevuma pārskatīšanu, šajās diskusijās vēl nebija pieņemts galīgais lēmums, taču jebkuri saistītie jautājumi tiks aplūkoti šīs Apkopotāju rokasgrāmatas otrajā izdevumā.</w:t>
      </w:r>
    </w:p>
    <w:p w14:paraId="681B25A4" w14:textId="77777777" w:rsidR="00C90797" w:rsidRDefault="00C90797">
      <w:pPr>
        <w:rPr>
          <w:rFonts w:ascii="Times New Roman" w:hAnsi="Times New Roman"/>
          <w:noProof/>
          <w:sz w:val="24"/>
        </w:rPr>
      </w:pPr>
      <w:r>
        <w:br w:type="page"/>
      </w:r>
    </w:p>
    <w:tbl>
      <w:tblPr>
        <w:tblW w:w="5000" w:type="pct"/>
        <w:tblCellMar>
          <w:top w:w="28" w:type="dxa"/>
          <w:left w:w="28" w:type="dxa"/>
          <w:bottom w:w="28" w:type="dxa"/>
          <w:right w:w="28" w:type="dxa"/>
        </w:tblCellMar>
        <w:tblLook w:val="01E0" w:firstRow="1" w:lastRow="1" w:firstColumn="1" w:lastColumn="1" w:noHBand="0" w:noVBand="0"/>
      </w:tblPr>
      <w:tblGrid>
        <w:gridCol w:w="2580"/>
        <w:gridCol w:w="6551"/>
      </w:tblGrid>
      <w:tr w:rsidR="00416649" w:rsidRPr="00D82D6C" w14:paraId="4A80258A" w14:textId="77777777" w:rsidTr="0017473F">
        <w:trPr>
          <w:trHeight w:val="1672"/>
        </w:trPr>
        <w:tc>
          <w:tcPr>
            <w:tcW w:w="1413" w:type="pct"/>
            <w:tcBorders>
              <w:right w:val="single" w:sz="12" w:space="0" w:color="B83B46"/>
            </w:tcBorders>
            <w:shd w:val="clear" w:color="auto" w:fill="EFD6D6"/>
          </w:tcPr>
          <w:p w14:paraId="6C3BF1CD" w14:textId="77777777" w:rsidR="00416649" w:rsidRPr="00D82D6C" w:rsidRDefault="00416649" w:rsidP="00DD01B8">
            <w:pPr>
              <w:ind w:right="258"/>
              <w:jc w:val="right"/>
              <w:rPr>
                <w:rFonts w:ascii="Times New Roman" w:hAnsi="Times New Roman"/>
                <w:b/>
                <w:noProof/>
                <w:color w:val="B83B46"/>
                <w:sz w:val="24"/>
              </w:rPr>
            </w:pPr>
            <w:bookmarkStart w:id="19" w:name="3._Part_A:_Definitions_and__concepts_Def"/>
            <w:bookmarkEnd w:id="19"/>
            <w:r>
              <w:rPr>
                <w:rFonts w:ascii="Times New Roman" w:hAnsi="Times New Roman"/>
                <w:b/>
                <w:color w:val="B83B46"/>
                <w:sz w:val="160"/>
              </w:rPr>
              <w:lastRenderedPageBreak/>
              <w:t>3</w:t>
            </w:r>
          </w:p>
        </w:tc>
        <w:tc>
          <w:tcPr>
            <w:tcW w:w="3587" w:type="pct"/>
            <w:tcBorders>
              <w:left w:val="single" w:sz="12" w:space="0" w:color="B83B46"/>
            </w:tcBorders>
            <w:shd w:val="clear" w:color="auto" w:fill="EFD6D6"/>
          </w:tcPr>
          <w:p w14:paraId="52B83784" w14:textId="77777777" w:rsidR="00416649" w:rsidRDefault="00416649" w:rsidP="006C2A45">
            <w:pPr>
              <w:ind w:left="117"/>
              <w:jc w:val="both"/>
              <w:rPr>
                <w:rFonts w:ascii="Times New Roman" w:hAnsi="Times New Roman"/>
                <w:b/>
                <w:noProof/>
                <w:color w:val="C00000"/>
                <w:sz w:val="48"/>
                <w:szCs w:val="44"/>
              </w:rPr>
            </w:pPr>
            <w:r>
              <w:rPr>
                <w:rFonts w:ascii="Times New Roman" w:hAnsi="Times New Roman"/>
                <w:b/>
                <w:color w:val="C00000"/>
                <w:sz w:val="48"/>
              </w:rPr>
              <w:t>A daļa. Definīcijas un jēdzieni</w:t>
            </w:r>
          </w:p>
          <w:p w14:paraId="0B6FC1A3" w14:textId="77777777" w:rsidR="0017473F" w:rsidRPr="0017473F" w:rsidRDefault="0017473F" w:rsidP="006C2A45">
            <w:pPr>
              <w:ind w:left="117"/>
              <w:jc w:val="both"/>
              <w:rPr>
                <w:rFonts w:ascii="Times New Roman" w:hAnsi="Times New Roman"/>
                <w:b/>
                <w:noProof/>
                <w:color w:val="C00000"/>
                <w:sz w:val="36"/>
                <w:szCs w:val="32"/>
              </w:rPr>
            </w:pPr>
          </w:p>
          <w:p w14:paraId="00369F0B" w14:textId="77777777" w:rsidR="00416649" w:rsidRPr="00D82D6C" w:rsidRDefault="00416649" w:rsidP="006C2A45">
            <w:pPr>
              <w:ind w:left="117"/>
              <w:jc w:val="both"/>
              <w:rPr>
                <w:rFonts w:ascii="Times New Roman" w:hAnsi="Times New Roman"/>
                <w:b/>
                <w:noProof/>
                <w:color w:val="C00000"/>
                <w:sz w:val="24"/>
              </w:rPr>
            </w:pPr>
            <w:r>
              <w:rPr>
                <w:rFonts w:ascii="Times New Roman" w:hAnsi="Times New Roman"/>
                <w:b/>
                <w:color w:val="C00000"/>
                <w:sz w:val="48"/>
              </w:rPr>
              <w:t>Definīcijas un pamatjēdzieni</w:t>
            </w:r>
          </w:p>
        </w:tc>
      </w:tr>
    </w:tbl>
    <w:p w14:paraId="2B341DA3" w14:textId="77777777" w:rsidR="0017473F" w:rsidRDefault="0017473F" w:rsidP="00D82D6C">
      <w:pPr>
        <w:jc w:val="both"/>
        <w:rPr>
          <w:rFonts w:ascii="Times New Roman" w:hAnsi="Times New Roman"/>
          <w:noProof/>
          <w:sz w:val="24"/>
        </w:rPr>
      </w:pPr>
    </w:p>
    <w:p w14:paraId="2DE5F742" w14:textId="77777777" w:rsidR="00E4435F" w:rsidRDefault="00E4435F"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A91359" w14:paraId="3CD24F15" w14:textId="77777777" w:rsidTr="00A91359">
        <w:tc>
          <w:tcPr>
            <w:tcW w:w="5000" w:type="pct"/>
            <w:shd w:val="clear" w:color="auto" w:fill="B44646"/>
          </w:tcPr>
          <w:p w14:paraId="3829F615" w14:textId="10D392BC" w:rsidR="00A91359" w:rsidRPr="0028790F" w:rsidRDefault="00A91359" w:rsidP="00DD01B8">
            <w:pPr>
              <w:ind w:left="113" w:right="113"/>
              <w:jc w:val="both"/>
              <w:rPr>
                <w:rFonts w:ascii="Times New Roman" w:hAnsi="Times New Roman" w:cs="Times New Roman"/>
                <w:b/>
                <w:noProof/>
                <w:color w:val="FFFFFF"/>
                <w:sz w:val="19"/>
              </w:rPr>
            </w:pPr>
            <w:r>
              <w:rPr>
                <w:rFonts w:ascii="Times New Roman" w:hAnsi="Times New Roman"/>
                <w:b/>
                <w:color w:val="FFFFFF"/>
                <w:sz w:val="24"/>
              </w:rPr>
              <w:t xml:space="preserve">Šajā nodaļā apkopoti </w:t>
            </w:r>
            <w:r>
              <w:rPr>
                <w:rFonts w:ascii="Times New Roman" w:hAnsi="Times New Roman"/>
                <w:b/>
                <w:i/>
                <w:iCs/>
                <w:color w:val="FFFFFF"/>
                <w:sz w:val="24"/>
              </w:rPr>
              <w:t>MoS</w:t>
            </w:r>
            <w:r>
              <w:rPr>
                <w:rFonts w:ascii="Times New Roman" w:hAnsi="Times New Roman"/>
                <w:b/>
                <w:color w:val="FFFFFF"/>
                <w:sz w:val="24"/>
              </w:rPr>
              <w:t xml:space="preserve"> statistikā izmantotie pamatjēdzieni un mainīgie lielumi. Teksts lielākoties balstīts uz šādiem jau izstrādātiem statistikas standartiem (gan starptautiskajiem, gan Eiropas standartiem): SVF Maksājumu bilances rokasgrāmatu, 6. izdevums (BPM6), MSITS 2010, MSITS 2010 Apkopotāju rokasgrāmatu, </w:t>
            </w:r>
            <w:r>
              <w:rPr>
                <w:rFonts w:ascii="Times New Roman" w:hAnsi="Times New Roman"/>
                <w:b/>
                <w:i/>
                <w:iCs/>
                <w:color w:val="FFFFFF"/>
                <w:sz w:val="24"/>
              </w:rPr>
              <w:t>FATS</w:t>
            </w:r>
            <w:r>
              <w:rPr>
                <w:rFonts w:ascii="Times New Roman" w:hAnsi="Times New Roman"/>
                <w:b/>
                <w:color w:val="FFFFFF"/>
                <w:sz w:val="24"/>
              </w:rPr>
              <w:t xml:space="preserve"> ieteikumu rokasgrāmatu, Digitālās tirdzniecības novērtēšanas rokasgrāmatu un Regulu par Eiropas uzņēmējdarbības statistiku (Regula (ES) 2020/1197).</w:t>
            </w:r>
          </w:p>
        </w:tc>
      </w:tr>
    </w:tbl>
    <w:p w14:paraId="03502D20" w14:textId="77777777" w:rsidR="0017473F" w:rsidRDefault="0017473F" w:rsidP="00D82D6C">
      <w:pPr>
        <w:jc w:val="both"/>
        <w:rPr>
          <w:rFonts w:ascii="Times New Roman" w:hAnsi="Times New Roman"/>
          <w:noProof/>
          <w:sz w:val="24"/>
        </w:rPr>
      </w:pPr>
    </w:p>
    <w:p w14:paraId="312CEFFC" w14:textId="1D209389" w:rsidR="00416649" w:rsidRPr="00D82D6C" w:rsidRDefault="00416649" w:rsidP="00D82D6C">
      <w:pPr>
        <w:jc w:val="both"/>
        <w:rPr>
          <w:rFonts w:ascii="Times New Roman" w:hAnsi="Times New Roman"/>
          <w:noProof/>
          <w:sz w:val="24"/>
        </w:rPr>
      </w:pPr>
    </w:p>
    <w:p w14:paraId="23FF5809" w14:textId="722921DA" w:rsidR="00416649" w:rsidRPr="00EC0008" w:rsidRDefault="00A91359" w:rsidP="00D82D6C">
      <w:pPr>
        <w:jc w:val="both"/>
        <w:rPr>
          <w:rFonts w:ascii="Times New Roman" w:hAnsi="Times New Roman"/>
          <w:b/>
          <w:bCs/>
          <w:noProof/>
          <w:color w:val="B83B46"/>
          <w:sz w:val="28"/>
          <w:szCs w:val="24"/>
        </w:rPr>
      </w:pPr>
      <w:bookmarkStart w:id="20" w:name="3.1._Main_concepts"/>
      <w:bookmarkEnd w:id="20"/>
      <w:r>
        <w:rPr>
          <w:rFonts w:ascii="Times New Roman" w:hAnsi="Times New Roman"/>
          <w:b/>
          <w:color w:val="B83B46"/>
          <w:sz w:val="28"/>
        </w:rPr>
        <w:t>3.1. Pamatjēdzieni</w:t>
      </w:r>
    </w:p>
    <w:p w14:paraId="5CD1F002" w14:textId="77777777" w:rsidR="00A91359" w:rsidRPr="00A91359" w:rsidRDefault="00A91359" w:rsidP="00D82D6C">
      <w:pPr>
        <w:jc w:val="both"/>
        <w:rPr>
          <w:rFonts w:ascii="Times New Roman" w:hAnsi="Times New Roman"/>
          <w:b/>
          <w:bCs/>
          <w:noProof/>
          <w:color w:val="B83B46"/>
          <w:sz w:val="24"/>
        </w:rPr>
      </w:pPr>
    </w:p>
    <w:p w14:paraId="15E121AC" w14:textId="0F579DF5" w:rsidR="00416649" w:rsidRDefault="00EC0008" w:rsidP="00D82D6C">
      <w:pPr>
        <w:jc w:val="both"/>
        <w:rPr>
          <w:rFonts w:ascii="Times New Roman" w:hAnsi="Times New Roman"/>
          <w:b/>
          <w:bCs/>
          <w:noProof/>
          <w:color w:val="1C1C1C"/>
          <w:sz w:val="24"/>
        </w:rPr>
      </w:pPr>
      <w:bookmarkStart w:id="21" w:name="3.1.1._Statistical_units"/>
      <w:bookmarkEnd w:id="21"/>
      <w:r>
        <w:rPr>
          <w:rFonts w:ascii="Times New Roman" w:hAnsi="Times New Roman"/>
          <w:b/>
          <w:color w:val="1C1C1C"/>
          <w:sz w:val="24"/>
        </w:rPr>
        <w:t>3.1.1. Statistikas vienības</w:t>
      </w:r>
    </w:p>
    <w:p w14:paraId="2E8232DE" w14:textId="77777777" w:rsidR="00EC0008" w:rsidRPr="00EC0008" w:rsidRDefault="00EC0008" w:rsidP="00D82D6C">
      <w:pPr>
        <w:jc w:val="both"/>
        <w:rPr>
          <w:rFonts w:ascii="Times New Roman" w:hAnsi="Times New Roman"/>
          <w:b/>
          <w:bCs/>
          <w:noProof/>
          <w:color w:val="1C1C1C"/>
          <w:sz w:val="24"/>
        </w:rPr>
      </w:pPr>
    </w:p>
    <w:p w14:paraId="78D57323" w14:textId="19A55BC0" w:rsidR="00416649" w:rsidRPr="00D82D6C" w:rsidRDefault="00416649" w:rsidP="00D82D6C">
      <w:pPr>
        <w:jc w:val="both"/>
        <w:rPr>
          <w:rFonts w:ascii="Times New Roman" w:hAnsi="Times New Roman"/>
          <w:noProof/>
          <w:sz w:val="24"/>
        </w:rPr>
      </w:pPr>
      <w:r>
        <w:rPr>
          <w:rFonts w:ascii="Times New Roman" w:hAnsi="Times New Roman"/>
          <w:sz w:val="24"/>
        </w:rPr>
        <w:t xml:space="preserve">BPM6 noteiktās pakalpojumu tirdzniecības statistikas izpratnē statistikas vienības ietver tādas institucionālās vienības kā mājsaimniecības, uzņēmumus, kvazisabiedrības, bezpeļņas organizācijas, valdības vienības un cita veida vienības. </w:t>
      </w:r>
      <w:r>
        <w:rPr>
          <w:rFonts w:ascii="Times New Roman" w:hAnsi="Times New Roman"/>
          <w:i/>
          <w:iCs/>
          <w:sz w:val="24"/>
        </w:rPr>
        <w:t>FATS</w:t>
      </w:r>
      <w:r>
        <w:rPr>
          <w:rFonts w:ascii="Times New Roman" w:hAnsi="Times New Roman"/>
          <w:sz w:val="24"/>
        </w:rPr>
        <w:t xml:space="preserve"> izpratnē statistikas vienības var būt uzņēmumi vai iestādes. Savukārt Eiropas uzņēmējdarbības statistikas izpratnē </w:t>
      </w:r>
      <w:r>
        <w:rPr>
          <w:rFonts w:ascii="Times New Roman" w:hAnsi="Times New Roman"/>
          <w:i/>
          <w:iCs/>
          <w:sz w:val="24"/>
        </w:rPr>
        <w:t>FATS</w:t>
      </w:r>
      <w:r>
        <w:rPr>
          <w:rFonts w:ascii="Times New Roman" w:hAnsi="Times New Roman"/>
          <w:sz w:val="24"/>
        </w:rPr>
        <w:t xml:space="preserve"> statistikas apkopošanā izmantotā statistikas vienība</w:t>
      </w:r>
      <w:r w:rsidR="007E22CA">
        <w:rPr>
          <w:rStyle w:val="FootnoteReference"/>
          <w:rFonts w:ascii="Times New Roman" w:hAnsi="Times New Roman"/>
          <w:noProof/>
          <w:sz w:val="24"/>
        </w:rPr>
        <w:footnoteReference w:id="45"/>
      </w:r>
      <w:r>
        <w:rPr>
          <w:rFonts w:ascii="Times New Roman" w:hAnsi="Times New Roman"/>
          <w:sz w:val="24"/>
        </w:rPr>
        <w:t xml:space="preserve"> ir uzņēmums</w:t>
      </w:r>
      <w:r w:rsidR="001E4783">
        <w:rPr>
          <w:rStyle w:val="FootnoteReference"/>
          <w:rFonts w:ascii="Times New Roman" w:hAnsi="Times New Roman"/>
          <w:noProof/>
          <w:sz w:val="24"/>
        </w:rPr>
        <w:footnoteReference w:id="46"/>
      </w:r>
      <w:r>
        <w:rPr>
          <w:rFonts w:ascii="Times New Roman" w:hAnsi="Times New Roman"/>
          <w:sz w:val="24"/>
        </w:rPr>
        <w:t>. Starptautiskā vidē valstīm, kuras sadarbojas ar citām statistikas vienībām (piemēram, iestādi), jābūt iespējai viegli pielāgot šajā nodaļā aplūkotos jēdzienus to īstenotajai praksei.</w:t>
      </w:r>
    </w:p>
    <w:p w14:paraId="2FAEF3A3" w14:textId="77777777" w:rsidR="00416649" w:rsidRPr="00D82D6C" w:rsidRDefault="00416649" w:rsidP="00D82D6C">
      <w:pPr>
        <w:jc w:val="both"/>
        <w:rPr>
          <w:rFonts w:ascii="Times New Roman" w:hAnsi="Times New Roman"/>
          <w:noProof/>
          <w:sz w:val="24"/>
        </w:rPr>
      </w:pPr>
    </w:p>
    <w:p w14:paraId="65C579AC" w14:textId="2053230E" w:rsidR="00416649" w:rsidRPr="007E22CA" w:rsidRDefault="007E22CA" w:rsidP="00D82D6C">
      <w:pPr>
        <w:jc w:val="both"/>
        <w:rPr>
          <w:rFonts w:ascii="Times New Roman" w:hAnsi="Times New Roman"/>
          <w:b/>
          <w:bCs/>
          <w:noProof/>
          <w:color w:val="1C1C1C"/>
          <w:sz w:val="24"/>
        </w:rPr>
      </w:pPr>
      <w:bookmarkStart w:id="22" w:name="3.1.2._Residence"/>
      <w:bookmarkEnd w:id="22"/>
      <w:r>
        <w:rPr>
          <w:rFonts w:ascii="Times New Roman" w:hAnsi="Times New Roman"/>
          <w:b/>
          <w:color w:val="1C1C1C"/>
          <w:sz w:val="24"/>
        </w:rPr>
        <w:t>3.1.2. Rezidence</w:t>
      </w:r>
    </w:p>
    <w:p w14:paraId="06266098" w14:textId="77777777" w:rsidR="007E22CA" w:rsidRPr="00D82D6C" w:rsidRDefault="007E22CA" w:rsidP="00D82D6C">
      <w:pPr>
        <w:jc w:val="both"/>
        <w:rPr>
          <w:rFonts w:ascii="Times New Roman" w:hAnsi="Times New Roman"/>
          <w:noProof/>
          <w:color w:val="1C1C1C"/>
          <w:sz w:val="24"/>
        </w:rPr>
      </w:pPr>
    </w:p>
    <w:p w14:paraId="63D9A3EF" w14:textId="21C4E900" w:rsidR="00416649" w:rsidRPr="00D82D6C" w:rsidRDefault="00416649" w:rsidP="00D82D6C">
      <w:pPr>
        <w:jc w:val="both"/>
        <w:rPr>
          <w:rFonts w:ascii="Times New Roman" w:hAnsi="Times New Roman"/>
          <w:noProof/>
          <w:sz w:val="24"/>
        </w:rPr>
      </w:pPr>
      <w:r>
        <w:rPr>
          <w:rFonts w:ascii="Times New Roman" w:hAnsi="Times New Roman"/>
          <w:sz w:val="24"/>
        </w:rPr>
        <w:t>Institucionālo vienību rezidences jēdzienu izmanto, lai noteiktu, kad iegrāmatojami starptautiskie darījumi. Institucionālās vienības rezidence ir tā ekonomiskā teritorija, ar kuru tai ir visciešākā saikne un kurā līdz ar to atrodas tās galveno ekonomisko interešu centrs. Saskaņā ar BPM6 4.113.–4.114. punktu “institucionāla vienība ir ekonomiskās teritorijas rezidents, ja šajā ekonomiskajā teritorijā pastāv kāda vieta, mājoklis, ražošanas vieta vai citas telpas, kur vai no kuras šī vienība iesaistās un paredz turpmāk iesaistīties būtiskās saimnieciskās darbībās un darījumos”.</w:t>
      </w:r>
      <w:r w:rsidR="001E4783">
        <w:rPr>
          <w:rStyle w:val="FootnoteReference"/>
          <w:rFonts w:ascii="Times New Roman" w:hAnsi="Times New Roman"/>
          <w:noProof/>
          <w:sz w:val="24"/>
        </w:rPr>
        <w:footnoteReference w:id="47"/>
      </w:r>
      <w:r>
        <w:rPr>
          <w:rFonts w:ascii="Times New Roman" w:hAnsi="Times New Roman"/>
          <w:sz w:val="24"/>
        </w:rPr>
        <w:t xml:space="preserve"> Saskaņā ar ESA 2010</w:t>
      </w:r>
      <w:r w:rsidR="001E4783">
        <w:rPr>
          <w:rStyle w:val="FootnoteReference"/>
          <w:rFonts w:ascii="Times New Roman" w:hAnsi="Times New Roman"/>
          <w:noProof/>
          <w:sz w:val="24"/>
        </w:rPr>
        <w:footnoteReference w:id="48"/>
      </w:r>
      <w:r>
        <w:rPr>
          <w:rFonts w:ascii="Times New Roman" w:hAnsi="Times New Roman"/>
          <w:sz w:val="24"/>
        </w:rPr>
        <w:t xml:space="preserve"> statistikas vienības ir kādas valsts rezidentvienības.</w:t>
      </w:r>
    </w:p>
    <w:p w14:paraId="567C7E9D" w14:textId="77777777" w:rsidR="00FA355E" w:rsidRPr="00D82D6C" w:rsidRDefault="00FA355E" w:rsidP="00D82D6C">
      <w:pPr>
        <w:jc w:val="both"/>
        <w:rPr>
          <w:rFonts w:ascii="Times New Roman" w:hAnsi="Times New Roman"/>
          <w:noProof/>
          <w:sz w:val="24"/>
        </w:rPr>
      </w:pPr>
    </w:p>
    <w:p w14:paraId="514EC238" w14:textId="39BEC845" w:rsidR="00416649" w:rsidRPr="001E4783" w:rsidRDefault="001E4783" w:rsidP="00D82D6C">
      <w:pPr>
        <w:jc w:val="both"/>
        <w:rPr>
          <w:rFonts w:ascii="Times New Roman" w:hAnsi="Times New Roman"/>
          <w:b/>
          <w:bCs/>
          <w:noProof/>
          <w:color w:val="1C1C1C"/>
          <w:sz w:val="24"/>
        </w:rPr>
      </w:pPr>
      <w:bookmarkStart w:id="23" w:name="3.1.3._Direction_of_supply"/>
      <w:bookmarkEnd w:id="23"/>
      <w:r>
        <w:rPr>
          <w:rFonts w:ascii="Times New Roman" w:hAnsi="Times New Roman"/>
          <w:b/>
          <w:color w:val="1C1C1C"/>
          <w:sz w:val="24"/>
        </w:rPr>
        <w:lastRenderedPageBreak/>
        <w:t>3.1.3. Pakalpojumu sniegšanas virziens</w:t>
      </w:r>
    </w:p>
    <w:p w14:paraId="4D7C7EF3" w14:textId="77777777" w:rsidR="001E4783" w:rsidRPr="00D82D6C" w:rsidRDefault="001E4783" w:rsidP="00D82D6C">
      <w:pPr>
        <w:jc w:val="both"/>
        <w:rPr>
          <w:rFonts w:ascii="Times New Roman" w:hAnsi="Times New Roman"/>
          <w:noProof/>
          <w:color w:val="1C1C1C"/>
          <w:sz w:val="24"/>
        </w:rPr>
      </w:pPr>
    </w:p>
    <w:p w14:paraId="557DC033" w14:textId="77777777" w:rsidR="00416649" w:rsidRDefault="00416649" w:rsidP="00D82D6C">
      <w:pPr>
        <w:jc w:val="both"/>
        <w:rPr>
          <w:rFonts w:ascii="Times New Roman" w:hAnsi="Times New Roman"/>
          <w:sz w:val="24"/>
        </w:rPr>
      </w:pPr>
      <w:r>
        <w:rPr>
          <w:rFonts w:ascii="Times New Roman" w:hAnsi="Times New Roman"/>
          <w:sz w:val="24"/>
        </w:rPr>
        <w:t xml:space="preserve">Pakalpojumu sniegšanu ārvalstīs, ko dēvē arī par pakalpojumu sniegšanu vai “eksportu” plašākā nozīmē (t. i., tos sniedz četros </w:t>
      </w:r>
      <w:r>
        <w:rPr>
          <w:rFonts w:ascii="Times New Roman" w:hAnsi="Times New Roman"/>
          <w:i/>
          <w:iCs/>
          <w:sz w:val="24"/>
        </w:rPr>
        <w:t>GATS</w:t>
      </w:r>
      <w:r>
        <w:rPr>
          <w:rFonts w:ascii="Times New Roman" w:hAnsi="Times New Roman"/>
          <w:sz w:val="24"/>
        </w:rPr>
        <w:t xml:space="preserve"> noteiktajos pakalpojumu sniegšanas veidos), kopā veido:</w:t>
      </w:r>
    </w:p>
    <w:p w14:paraId="68727F53" w14:textId="77777777" w:rsidR="00DD01B8" w:rsidRPr="00D82D6C" w:rsidRDefault="00DD01B8" w:rsidP="00D82D6C">
      <w:pPr>
        <w:jc w:val="both"/>
        <w:rPr>
          <w:rFonts w:ascii="Times New Roman" w:hAnsi="Times New Roman"/>
          <w:noProof/>
          <w:sz w:val="24"/>
        </w:rPr>
      </w:pPr>
    </w:p>
    <w:p w14:paraId="61AED598" w14:textId="77777777" w:rsidR="001E4783" w:rsidRDefault="00416649" w:rsidP="003354F3">
      <w:pPr>
        <w:pStyle w:val="ListParagraph"/>
        <w:numPr>
          <w:ilvl w:val="0"/>
          <w:numId w:val="12"/>
        </w:numPr>
        <w:ind w:left="567" w:hanging="283"/>
        <w:jc w:val="both"/>
        <w:rPr>
          <w:rFonts w:ascii="Times New Roman" w:hAnsi="Times New Roman"/>
          <w:noProof/>
          <w:sz w:val="24"/>
        </w:rPr>
      </w:pPr>
      <w:r>
        <w:rPr>
          <w:rFonts w:ascii="Times New Roman" w:hAnsi="Times New Roman"/>
          <w:sz w:val="24"/>
        </w:rPr>
        <w:t>to pakalpojumu vērtība, ko rezidenti sniedz nerezidentiem (t. i., maksājumu bilancē iegrāmatotā vērtība), un</w:t>
      </w:r>
    </w:p>
    <w:p w14:paraId="34041F14" w14:textId="42481087" w:rsidR="00416649" w:rsidRDefault="00416649" w:rsidP="003354F3">
      <w:pPr>
        <w:pStyle w:val="ListParagraph"/>
        <w:numPr>
          <w:ilvl w:val="0"/>
          <w:numId w:val="12"/>
        </w:numPr>
        <w:ind w:left="567" w:hanging="283"/>
        <w:jc w:val="both"/>
        <w:rPr>
          <w:rFonts w:ascii="Times New Roman" w:hAnsi="Times New Roman"/>
          <w:noProof/>
          <w:sz w:val="24"/>
        </w:rPr>
      </w:pPr>
      <w:r>
        <w:rPr>
          <w:rFonts w:ascii="Times New Roman" w:hAnsi="Times New Roman"/>
          <w:sz w:val="24"/>
        </w:rPr>
        <w:t>to pakalpojumu vērtība, ko ar kāda citā jurisdikcijā nodibināta (un datus apkopojošās valsts rezidentvienības kontrolēta) saistīta uzņēmuma starpniecību sniedz rezidentiem valstī, kurā šis uzņēmums ir nodibināts.</w:t>
      </w:r>
    </w:p>
    <w:p w14:paraId="75A2BA9F" w14:textId="77777777" w:rsidR="001E4783" w:rsidRPr="001E4783" w:rsidRDefault="001E4783" w:rsidP="001E4783">
      <w:pPr>
        <w:jc w:val="both"/>
        <w:rPr>
          <w:rFonts w:ascii="Times New Roman" w:hAnsi="Times New Roman"/>
          <w:noProof/>
          <w:sz w:val="24"/>
        </w:rPr>
      </w:pPr>
    </w:p>
    <w:p w14:paraId="1D291237" w14:textId="77777777" w:rsidR="00416649" w:rsidRDefault="00416649" w:rsidP="00D82D6C">
      <w:pPr>
        <w:jc w:val="both"/>
        <w:rPr>
          <w:rFonts w:ascii="Times New Roman" w:hAnsi="Times New Roman"/>
          <w:noProof/>
          <w:sz w:val="24"/>
        </w:rPr>
      </w:pPr>
      <w:r>
        <w:rPr>
          <w:rFonts w:ascii="Times New Roman" w:hAnsi="Times New Roman"/>
          <w:sz w:val="24"/>
        </w:rPr>
        <w:t>Pakalpojumus, ko rezidenti sniedz nerezidentiem, galvenokārt sniedz 1., 2. un 4. veidā, savukārt pakalpojumus, ko sniedz ar ārvalstu saistīta uzņēmuma starpniecību, sniedz 3. veidā.</w:t>
      </w:r>
    </w:p>
    <w:p w14:paraId="6866FFBC" w14:textId="77777777" w:rsidR="001E4783" w:rsidRPr="00D82D6C" w:rsidRDefault="001E4783" w:rsidP="00D82D6C">
      <w:pPr>
        <w:jc w:val="both"/>
        <w:rPr>
          <w:rFonts w:ascii="Times New Roman" w:hAnsi="Times New Roman"/>
          <w:noProof/>
          <w:sz w:val="24"/>
        </w:rPr>
      </w:pPr>
    </w:p>
    <w:p w14:paraId="4BAC9A8D" w14:textId="77777777" w:rsidR="00416649" w:rsidRDefault="00416649" w:rsidP="00D82D6C">
      <w:pPr>
        <w:jc w:val="both"/>
        <w:rPr>
          <w:rFonts w:ascii="Times New Roman" w:hAnsi="Times New Roman"/>
          <w:sz w:val="24"/>
        </w:rPr>
      </w:pPr>
      <w:r>
        <w:rPr>
          <w:rFonts w:ascii="Times New Roman" w:hAnsi="Times New Roman"/>
          <w:sz w:val="24"/>
        </w:rPr>
        <w:t>Pakalpojumu sniegšanu datus apkopojošajā valstī, ko dēvē arī par pakalpojumu iegādi vai “importu”, plašākā nozīmē veido:</w:t>
      </w:r>
    </w:p>
    <w:p w14:paraId="014E0204" w14:textId="77777777" w:rsidR="00DD01B8" w:rsidRPr="00D82D6C" w:rsidRDefault="00DD01B8" w:rsidP="00D82D6C">
      <w:pPr>
        <w:jc w:val="both"/>
        <w:rPr>
          <w:rFonts w:ascii="Times New Roman" w:hAnsi="Times New Roman"/>
          <w:noProof/>
          <w:sz w:val="24"/>
        </w:rPr>
      </w:pPr>
    </w:p>
    <w:p w14:paraId="2FA9EEEA" w14:textId="77777777" w:rsidR="001E4783" w:rsidRDefault="00416649" w:rsidP="003354F3">
      <w:pPr>
        <w:pStyle w:val="ListParagraph"/>
        <w:numPr>
          <w:ilvl w:val="0"/>
          <w:numId w:val="19"/>
        </w:numPr>
        <w:ind w:left="567" w:hanging="283"/>
        <w:jc w:val="both"/>
        <w:rPr>
          <w:rFonts w:ascii="Times New Roman" w:hAnsi="Times New Roman"/>
          <w:noProof/>
          <w:sz w:val="24"/>
        </w:rPr>
      </w:pPr>
      <w:r>
        <w:rPr>
          <w:rFonts w:ascii="Times New Roman" w:hAnsi="Times New Roman"/>
          <w:sz w:val="24"/>
        </w:rPr>
        <w:t>visu to pakalpojumu vērtība, ko nerezidenti sniedz rezidentiem, un</w:t>
      </w:r>
    </w:p>
    <w:p w14:paraId="40D7855D" w14:textId="58EDA398" w:rsidR="00416649" w:rsidRDefault="00416649" w:rsidP="003354F3">
      <w:pPr>
        <w:pStyle w:val="ListParagraph"/>
        <w:numPr>
          <w:ilvl w:val="0"/>
          <w:numId w:val="19"/>
        </w:numPr>
        <w:ind w:left="567" w:hanging="283"/>
        <w:jc w:val="both"/>
        <w:rPr>
          <w:rFonts w:ascii="Times New Roman" w:hAnsi="Times New Roman"/>
          <w:noProof/>
          <w:sz w:val="24"/>
        </w:rPr>
      </w:pPr>
      <w:r>
        <w:rPr>
          <w:rFonts w:ascii="Times New Roman" w:hAnsi="Times New Roman"/>
          <w:sz w:val="24"/>
        </w:rPr>
        <w:t>to pakalpojumu vērtība, ko starptautiski sniedz rezidentiem ar tādu ārvalstu saistītu uzņēmumu starpniecību, kas nodibināti ziņojošajā valstī un ko kontrolē vienība, kas nav rezidentvienība.</w:t>
      </w:r>
    </w:p>
    <w:p w14:paraId="06C76C4F" w14:textId="77777777" w:rsidR="001E4783" w:rsidRPr="001E4783" w:rsidRDefault="001E4783" w:rsidP="001E4783">
      <w:pPr>
        <w:jc w:val="both"/>
        <w:rPr>
          <w:rFonts w:ascii="Times New Roman" w:hAnsi="Times New Roman"/>
          <w:noProof/>
          <w:sz w:val="24"/>
        </w:rPr>
      </w:pPr>
    </w:p>
    <w:p w14:paraId="27241109" w14:textId="77777777" w:rsidR="00416649" w:rsidRDefault="00416649" w:rsidP="00D82D6C">
      <w:pPr>
        <w:jc w:val="both"/>
        <w:rPr>
          <w:rFonts w:ascii="Times New Roman" w:hAnsi="Times New Roman"/>
          <w:noProof/>
          <w:sz w:val="24"/>
        </w:rPr>
      </w:pPr>
      <w:r>
        <w:rPr>
          <w:rFonts w:ascii="Times New Roman" w:hAnsi="Times New Roman"/>
          <w:sz w:val="24"/>
        </w:rPr>
        <w:t>Pakalpojumus, ko nerezidenti sniedz rezidentiem, galvenokārt sniedz 1., 2. un 4. veidā, savukārt pakalpojumus, ko rezidentiem sniedz ar ziņojošajā valstī nodibināta ārvalstu saistīta uzņēmuma starpniecību, sniedz 3. veidā.</w:t>
      </w:r>
    </w:p>
    <w:p w14:paraId="33F0D1CA" w14:textId="77777777" w:rsidR="001E4783" w:rsidRPr="00D82D6C" w:rsidRDefault="001E4783" w:rsidP="00D82D6C">
      <w:pPr>
        <w:jc w:val="both"/>
        <w:rPr>
          <w:rFonts w:ascii="Times New Roman" w:hAnsi="Times New Roman"/>
          <w:noProof/>
          <w:sz w:val="24"/>
        </w:rPr>
      </w:pPr>
    </w:p>
    <w:p w14:paraId="2DAE4E5A" w14:textId="77777777" w:rsidR="00416649" w:rsidRPr="00D82D6C" w:rsidRDefault="00416649" w:rsidP="00D82D6C">
      <w:pPr>
        <w:jc w:val="both"/>
        <w:rPr>
          <w:rFonts w:ascii="Times New Roman" w:hAnsi="Times New Roman"/>
          <w:noProof/>
          <w:sz w:val="24"/>
        </w:rPr>
      </w:pPr>
      <w:r>
        <w:rPr>
          <w:rFonts w:ascii="Times New Roman" w:hAnsi="Times New Roman"/>
          <w:sz w:val="24"/>
        </w:rPr>
        <w:t>Regulas par Eiropas uzņēmējdarbības statistiku izpratnē (skat. Regulu (ES) 2020/1197) ar pakalpojumu sniegšanu ārvalstīs (plašākā nozīmē “eksportu”) saprot mainīgo lielumu “pakalpojumu eksports un sniegšana”, bet ar pakalpojumu sniegšanu datus apkopojošajā valstī (plašākā nozīmē “importu”) – mainīgo lielumu “pakalpojumu imports un iegāde”.</w:t>
      </w:r>
    </w:p>
    <w:p w14:paraId="1300A27F" w14:textId="77777777" w:rsidR="00416649" w:rsidRPr="00D82D6C" w:rsidRDefault="00416649" w:rsidP="00D82D6C">
      <w:pPr>
        <w:jc w:val="both"/>
        <w:rPr>
          <w:rFonts w:ascii="Times New Roman" w:hAnsi="Times New Roman"/>
          <w:noProof/>
          <w:sz w:val="24"/>
        </w:rPr>
      </w:pPr>
    </w:p>
    <w:p w14:paraId="1A66A6C6" w14:textId="77777777" w:rsidR="00416649" w:rsidRPr="00D82D6C" w:rsidRDefault="00416649" w:rsidP="00D82D6C">
      <w:pPr>
        <w:jc w:val="both"/>
        <w:rPr>
          <w:rFonts w:ascii="Times New Roman" w:hAnsi="Times New Roman"/>
          <w:noProof/>
          <w:sz w:val="24"/>
        </w:rPr>
      </w:pPr>
    </w:p>
    <w:p w14:paraId="6F18BC17" w14:textId="21B5ACA9" w:rsidR="00416649" w:rsidRDefault="001E4783" w:rsidP="00D82D6C">
      <w:pPr>
        <w:jc w:val="both"/>
        <w:rPr>
          <w:rFonts w:ascii="Times New Roman" w:hAnsi="Times New Roman"/>
          <w:b/>
          <w:bCs/>
          <w:noProof/>
          <w:color w:val="B83B46"/>
          <w:sz w:val="28"/>
          <w:szCs w:val="24"/>
        </w:rPr>
      </w:pPr>
      <w:bookmarkStart w:id="24" w:name="3.2._Data_needs_for_measuring_the_intern"/>
      <w:bookmarkEnd w:id="24"/>
      <w:r>
        <w:rPr>
          <w:rFonts w:ascii="Times New Roman" w:hAnsi="Times New Roman"/>
          <w:b/>
          <w:color w:val="B83B46"/>
          <w:sz w:val="28"/>
        </w:rPr>
        <w:t>3.2. Datu prasības pakalpojumu starptautiskās sniegšanas novērtēšanai</w:t>
      </w:r>
    </w:p>
    <w:p w14:paraId="08ECD1E7" w14:textId="77777777" w:rsidR="001E4783" w:rsidRPr="001E4783" w:rsidRDefault="001E4783" w:rsidP="00D82D6C">
      <w:pPr>
        <w:jc w:val="both"/>
        <w:rPr>
          <w:rFonts w:ascii="Times New Roman" w:hAnsi="Times New Roman"/>
          <w:b/>
          <w:bCs/>
          <w:noProof/>
          <w:color w:val="B83B46"/>
          <w:sz w:val="28"/>
          <w:szCs w:val="24"/>
        </w:rPr>
      </w:pPr>
    </w:p>
    <w:p w14:paraId="22F4A71B" w14:textId="77777777" w:rsidR="00416649" w:rsidRDefault="00416649" w:rsidP="00D82D6C">
      <w:pPr>
        <w:jc w:val="both"/>
        <w:rPr>
          <w:rFonts w:ascii="Times New Roman" w:hAnsi="Times New Roman"/>
          <w:noProof/>
          <w:sz w:val="24"/>
        </w:rPr>
      </w:pPr>
      <w:r>
        <w:rPr>
          <w:rFonts w:ascii="Times New Roman" w:hAnsi="Times New Roman"/>
          <w:sz w:val="24"/>
        </w:rPr>
        <w:t>Šīs nodaļas mērķis ir noteikt pakalpojumu starptautiskās sniegšanas piemērošanas jomu un tvērumu, kā arī raksturot tās novērtēšanai izmantojamos pamatjēdzienus un mainīgos lielumus, pamatojoties uz jau izstrādātajiem statistikas regulējumiem un standartiem.</w:t>
      </w:r>
    </w:p>
    <w:p w14:paraId="48A39975" w14:textId="77777777" w:rsidR="001E4783" w:rsidRPr="00D82D6C" w:rsidRDefault="001E4783" w:rsidP="00D82D6C">
      <w:pPr>
        <w:jc w:val="both"/>
        <w:rPr>
          <w:rFonts w:ascii="Times New Roman" w:hAnsi="Times New Roman"/>
          <w:noProof/>
          <w:sz w:val="24"/>
        </w:rPr>
      </w:pPr>
    </w:p>
    <w:p w14:paraId="1EBB8E41" w14:textId="41C1D9D6" w:rsidR="00416649" w:rsidRDefault="00416649" w:rsidP="00D82D6C">
      <w:pPr>
        <w:jc w:val="both"/>
        <w:rPr>
          <w:rFonts w:ascii="Times New Roman" w:hAnsi="Times New Roman"/>
          <w:noProof/>
          <w:sz w:val="24"/>
        </w:rPr>
      </w:pPr>
      <w:r>
        <w:rPr>
          <w:rFonts w:ascii="Times New Roman" w:hAnsi="Times New Roman"/>
          <w:sz w:val="24"/>
        </w:rPr>
        <w:t xml:space="preserve">SNA 2008 </w:t>
      </w:r>
      <w:r>
        <w:rPr>
          <w:rFonts w:ascii="Times New Roman" w:hAnsi="Times New Roman"/>
          <w:b/>
          <w:bCs/>
          <w:sz w:val="24"/>
        </w:rPr>
        <w:t>pakalpojumi</w:t>
      </w:r>
      <w:r w:rsidR="002F4E81">
        <w:rPr>
          <w:rStyle w:val="FootnoteReference"/>
          <w:rFonts w:ascii="Times New Roman" w:hAnsi="Times New Roman"/>
          <w:b/>
          <w:noProof/>
          <w:sz w:val="24"/>
        </w:rPr>
        <w:footnoteReference w:id="49"/>
      </w:r>
      <w:r>
        <w:rPr>
          <w:rFonts w:ascii="Times New Roman" w:hAnsi="Times New Roman"/>
          <w:sz w:val="24"/>
        </w:rPr>
        <w:t xml:space="preserve"> ir definēti kā “tādas ražošanas darbības rezultāts, kas maina patērējošo vienību darbības apstākļus vai veicina produktu vai finanšu aktīvu maiņu”. Pakalpojumi parasti nav patstāvīgi objekti, kam var noteikt īpašumtiesības, un tos parasti nevar nošķirt no to sniegšanas darbības (SNA 2008 6.17. pants).</w:t>
      </w:r>
    </w:p>
    <w:p w14:paraId="70739B60" w14:textId="77777777" w:rsidR="001E4783" w:rsidRPr="00D82D6C" w:rsidRDefault="001E4783" w:rsidP="00D82D6C">
      <w:pPr>
        <w:jc w:val="both"/>
        <w:rPr>
          <w:rFonts w:ascii="Times New Roman" w:hAnsi="Times New Roman"/>
          <w:noProof/>
          <w:sz w:val="24"/>
        </w:rPr>
      </w:pPr>
    </w:p>
    <w:p w14:paraId="1C4D061E" w14:textId="16A1D053" w:rsidR="00416649" w:rsidRDefault="00416649" w:rsidP="00D82D6C">
      <w:pPr>
        <w:jc w:val="both"/>
        <w:rPr>
          <w:rFonts w:ascii="Times New Roman" w:hAnsi="Times New Roman"/>
          <w:sz w:val="24"/>
        </w:rPr>
      </w:pPr>
      <w:r>
        <w:rPr>
          <w:rFonts w:ascii="Times New Roman" w:hAnsi="Times New Roman"/>
          <w:sz w:val="24"/>
        </w:rPr>
        <w:t>“</w:t>
      </w:r>
      <w:r>
        <w:rPr>
          <w:rFonts w:ascii="Times New Roman" w:hAnsi="Times New Roman"/>
          <w:b/>
          <w:bCs/>
          <w:sz w:val="24"/>
        </w:rPr>
        <w:t>Pakalpojumu starptautiskās sniegšanas</w:t>
      </w:r>
      <w:r>
        <w:rPr>
          <w:rFonts w:ascii="Times New Roman" w:hAnsi="Times New Roman"/>
          <w:sz w:val="24"/>
        </w:rPr>
        <w:t>” piemērošanas joma ir definēta MSITS 2010.</w:t>
      </w:r>
      <w:r w:rsidR="002F4E81">
        <w:rPr>
          <w:rStyle w:val="FootnoteReference"/>
          <w:rFonts w:ascii="Times New Roman" w:hAnsi="Times New Roman"/>
          <w:noProof/>
          <w:sz w:val="24"/>
        </w:rPr>
        <w:footnoteReference w:id="50"/>
      </w:r>
      <w:r>
        <w:rPr>
          <w:rFonts w:ascii="Times New Roman" w:hAnsi="Times New Roman"/>
          <w:sz w:val="24"/>
        </w:rPr>
        <w:t xml:space="preserve"> MSITS ir norādīts, ka, lai gan lietotāji “</w:t>
      </w:r>
      <w:r>
        <w:rPr>
          <w:rFonts w:ascii="Times New Roman" w:hAnsi="Times New Roman"/>
          <w:b/>
          <w:bCs/>
          <w:sz w:val="24"/>
        </w:rPr>
        <w:t>pakalpojumu starptautisko tirdzniecību</w:t>
      </w:r>
      <w:r>
        <w:rPr>
          <w:rFonts w:ascii="Times New Roman" w:hAnsi="Times New Roman"/>
          <w:sz w:val="24"/>
        </w:rPr>
        <w:t xml:space="preserve">” bieži vien </w:t>
      </w:r>
      <w:r>
        <w:rPr>
          <w:rFonts w:ascii="Times New Roman" w:hAnsi="Times New Roman"/>
          <w:sz w:val="24"/>
        </w:rPr>
        <w:lastRenderedPageBreak/>
        <w:t>interpretē kā pakalpojumu darījumus starp rezidentiem un nerezidentiem (t. i., kas iegrāmatoti maksājumu bilances preču un pakalpojumu kontā), “</w:t>
      </w:r>
      <w:r>
        <w:rPr>
          <w:rFonts w:ascii="Times New Roman" w:hAnsi="Times New Roman"/>
          <w:b/>
          <w:bCs/>
          <w:sz w:val="24"/>
        </w:rPr>
        <w:t>pakalpojumu starptautiskā sniegšana</w:t>
      </w:r>
      <w:r>
        <w:rPr>
          <w:rFonts w:ascii="Times New Roman" w:hAnsi="Times New Roman"/>
          <w:sz w:val="24"/>
        </w:rPr>
        <w:t>” jāinterpretē kā plašāks jēdziens, kas ietver:</w:t>
      </w:r>
    </w:p>
    <w:p w14:paraId="18FF656A" w14:textId="77777777" w:rsidR="006800E4" w:rsidRPr="00D82D6C" w:rsidRDefault="006800E4" w:rsidP="00D82D6C">
      <w:pPr>
        <w:jc w:val="both"/>
        <w:rPr>
          <w:rFonts w:ascii="Times New Roman" w:hAnsi="Times New Roman"/>
          <w:noProof/>
          <w:sz w:val="24"/>
        </w:rPr>
      </w:pPr>
    </w:p>
    <w:p w14:paraId="4808CF5D" w14:textId="77777777" w:rsidR="001E4783" w:rsidRDefault="00416649" w:rsidP="003354F3">
      <w:pPr>
        <w:pStyle w:val="ListParagraph"/>
        <w:numPr>
          <w:ilvl w:val="0"/>
          <w:numId w:val="20"/>
        </w:numPr>
        <w:ind w:left="567" w:hanging="283"/>
        <w:jc w:val="both"/>
        <w:rPr>
          <w:rFonts w:ascii="Times New Roman" w:hAnsi="Times New Roman"/>
          <w:noProof/>
          <w:sz w:val="24"/>
        </w:rPr>
      </w:pPr>
      <w:r>
        <w:rPr>
          <w:rFonts w:ascii="Times New Roman" w:hAnsi="Times New Roman"/>
          <w:sz w:val="24"/>
        </w:rPr>
        <w:t>pakalpojumu tirdzniecību starp rezidentiem un nerezidentiem un</w:t>
      </w:r>
    </w:p>
    <w:p w14:paraId="1020B85B" w14:textId="4B243B6E" w:rsidR="00416649" w:rsidRDefault="00416649" w:rsidP="003354F3">
      <w:pPr>
        <w:pStyle w:val="ListParagraph"/>
        <w:numPr>
          <w:ilvl w:val="0"/>
          <w:numId w:val="20"/>
        </w:numPr>
        <w:ind w:left="567" w:hanging="283"/>
        <w:jc w:val="both"/>
        <w:rPr>
          <w:rFonts w:ascii="Times New Roman" w:hAnsi="Times New Roman"/>
          <w:noProof/>
          <w:sz w:val="24"/>
        </w:rPr>
      </w:pPr>
      <w:r>
        <w:rPr>
          <w:rFonts w:ascii="Times New Roman" w:hAnsi="Times New Roman"/>
          <w:sz w:val="24"/>
        </w:rPr>
        <w:t>pakalpojumu sniegšanu ar ārvalstu saistītu uzņēmumu starpniecību.</w:t>
      </w:r>
    </w:p>
    <w:p w14:paraId="70BDBD69" w14:textId="77777777" w:rsidR="001E4783" w:rsidRPr="001E4783" w:rsidRDefault="001E4783" w:rsidP="001E4783">
      <w:pPr>
        <w:jc w:val="both"/>
        <w:rPr>
          <w:rFonts w:ascii="Times New Roman" w:hAnsi="Times New Roman"/>
          <w:noProof/>
          <w:sz w:val="24"/>
        </w:rPr>
      </w:pPr>
    </w:p>
    <w:p w14:paraId="45A35A8F" w14:textId="3FB12098" w:rsidR="00416649" w:rsidRDefault="00416649" w:rsidP="00D82D6C">
      <w:pPr>
        <w:jc w:val="both"/>
        <w:rPr>
          <w:rFonts w:ascii="Times New Roman" w:hAnsi="Times New Roman"/>
          <w:noProof/>
          <w:sz w:val="24"/>
        </w:rPr>
      </w:pPr>
      <w:r>
        <w:rPr>
          <w:rFonts w:ascii="Times New Roman" w:hAnsi="Times New Roman"/>
          <w:sz w:val="24"/>
        </w:rPr>
        <w:t>Statistiku par pakalpojumu starptautisko sniegšanu iedalījumā pēc sniegšanas veida apkopo, pamatojoties uz jau izstrādātajiem statistikas regulējumiem. Statistika par maksājumu bilancē iegrāmatoto pakalpojumu tirdzniecību sniedz informāciju par darījumiem starp rezidentiem un nerezidentiem, savukārt ārvalstu saistītu uzņēmumu statistika (</w:t>
      </w:r>
      <w:r>
        <w:rPr>
          <w:rFonts w:ascii="Times New Roman" w:hAnsi="Times New Roman"/>
          <w:i/>
          <w:iCs/>
          <w:sz w:val="24"/>
        </w:rPr>
        <w:t>FATS</w:t>
      </w:r>
      <w:r>
        <w:rPr>
          <w:rFonts w:ascii="Times New Roman" w:hAnsi="Times New Roman"/>
          <w:sz w:val="24"/>
        </w:rPr>
        <w:t>), jo īpaši izlaides mainīgais lielums, palīdz novērtēt komerciālo klātbūtni. Tomēr jāveic vairākas korekcijas, lai saskaņotu atbilstoši šiem abiem statistikas regulējumiem vāktos datus, kas ļauj novērtēt pakalpojumu starptautisko sniegšanu.</w:t>
      </w:r>
    </w:p>
    <w:p w14:paraId="666DBB92" w14:textId="77777777" w:rsidR="002F4E81" w:rsidRPr="00D82D6C" w:rsidRDefault="002F4E81" w:rsidP="00D82D6C">
      <w:pPr>
        <w:jc w:val="both"/>
        <w:rPr>
          <w:rFonts w:ascii="Times New Roman" w:hAnsi="Times New Roman"/>
          <w:noProof/>
          <w:sz w:val="24"/>
        </w:rPr>
      </w:pPr>
    </w:p>
    <w:p w14:paraId="26D60075" w14:textId="6A605FA7" w:rsidR="00416649" w:rsidRDefault="00416649" w:rsidP="00D82D6C">
      <w:pPr>
        <w:jc w:val="both"/>
        <w:rPr>
          <w:rFonts w:ascii="Times New Roman" w:hAnsi="Times New Roman"/>
          <w:noProof/>
          <w:sz w:val="24"/>
        </w:rPr>
      </w:pPr>
      <w:r>
        <w:rPr>
          <w:rFonts w:ascii="Times New Roman" w:hAnsi="Times New Roman"/>
          <w:sz w:val="24"/>
        </w:rPr>
        <w:t>Būs nepieciešami papildu datu avoti (līdzās tiem, ko izmanto maksājumu bilances posteņu apkopošanai), lai maksājumu bilancē iedalītu pakalpojumu darījums 1., 2. un 4. veidā (un 3. veidā attiecībā uz būvniecību). Tāpat būs jāveic korekcijas, lai neieskaitītu preču vērtību</w:t>
      </w:r>
      <w:r w:rsidR="008B3C43">
        <w:rPr>
          <w:rStyle w:val="FootnoteReference"/>
          <w:rFonts w:ascii="Times New Roman" w:hAnsi="Times New Roman"/>
          <w:noProof/>
          <w:sz w:val="24"/>
        </w:rPr>
        <w:footnoteReference w:id="51"/>
      </w:r>
      <w:r>
        <w:rPr>
          <w:rFonts w:ascii="Times New Roman" w:hAnsi="Times New Roman"/>
          <w:sz w:val="24"/>
        </w:rPr>
        <w:t xml:space="preserve"> dažos tādos darījumos kā citur neiekļauti apkopes un remonta pakalpojumi, ceļošana, būvniecība un citur neiekļautas valdības preces un pakalpojumi.</w:t>
      </w:r>
    </w:p>
    <w:p w14:paraId="138AA3CF" w14:textId="77777777" w:rsidR="002F4E81" w:rsidRPr="00D82D6C" w:rsidRDefault="002F4E81" w:rsidP="00D82D6C">
      <w:pPr>
        <w:jc w:val="both"/>
        <w:rPr>
          <w:rFonts w:ascii="Times New Roman" w:hAnsi="Times New Roman"/>
          <w:noProof/>
          <w:sz w:val="24"/>
        </w:rPr>
      </w:pPr>
    </w:p>
    <w:p w14:paraId="7ADC608B" w14:textId="77777777" w:rsidR="00416649" w:rsidRDefault="00416649" w:rsidP="00D82D6C">
      <w:pPr>
        <w:jc w:val="both"/>
        <w:rPr>
          <w:rFonts w:ascii="Times New Roman" w:hAnsi="Times New Roman"/>
          <w:noProof/>
          <w:sz w:val="24"/>
        </w:rPr>
      </w:pPr>
      <w:r>
        <w:rPr>
          <w:rFonts w:ascii="Times New Roman" w:hAnsi="Times New Roman"/>
          <w:i/>
          <w:iCs/>
          <w:sz w:val="24"/>
        </w:rPr>
        <w:t>FATS</w:t>
      </w:r>
      <w:r>
        <w:rPr>
          <w:rFonts w:ascii="Times New Roman" w:hAnsi="Times New Roman"/>
          <w:sz w:val="24"/>
        </w:rPr>
        <w:t xml:space="preserve"> izpratnē vērā jāņem vienīgi tie pakalpojumi, ko sniedz tās valsts teritorijā, kurā nodibināts ārvalstu saistīts uzņēmums, lai šajā valstī novērtētu pakalpojumu sniegšanu 3. veidā. Tādēļ jāizmanto papildinoša informācija (piemēram, par eksportu), lai novērtētu vietējo izlaidi (nevis kopējo izlaidi). Novērtējot pakalpojumu starptautisko sniegšanu, neņem vērā izlaidi, kas attiecas uz precēm, kam būtu nepieciešamas korekcijas vai novērtējumi, ja izlaides mainīgais lielums klasificēts iedalījumā pēc saimniecības nozarēm, nevis produktiem.</w:t>
      </w:r>
    </w:p>
    <w:p w14:paraId="4792059F" w14:textId="77777777" w:rsidR="002F4E81" w:rsidRPr="00D82D6C" w:rsidRDefault="002F4E81" w:rsidP="00D82D6C">
      <w:pPr>
        <w:jc w:val="both"/>
        <w:rPr>
          <w:rFonts w:ascii="Times New Roman" w:hAnsi="Times New Roman"/>
          <w:noProof/>
          <w:sz w:val="24"/>
        </w:rPr>
      </w:pPr>
    </w:p>
    <w:p w14:paraId="73709EBE" w14:textId="77777777" w:rsidR="00416649" w:rsidRDefault="00416649" w:rsidP="00D82D6C">
      <w:pPr>
        <w:jc w:val="both"/>
        <w:rPr>
          <w:rFonts w:ascii="Times New Roman" w:hAnsi="Times New Roman"/>
          <w:noProof/>
          <w:sz w:val="24"/>
        </w:rPr>
      </w:pPr>
      <w:r>
        <w:rPr>
          <w:rFonts w:ascii="Times New Roman" w:hAnsi="Times New Roman"/>
          <w:sz w:val="24"/>
        </w:rPr>
        <w:t xml:space="preserve">Pārējā nodaļas daļā izklāstīta pakalpojumu starptautiskās sniegšanas statistikas konceptualizācija, kuras pamatā ir SNA 2008, BPM6, MSITS 2010, rokasgrāmatā </w:t>
      </w:r>
      <w:r>
        <w:rPr>
          <w:rFonts w:ascii="Times New Roman" w:hAnsi="Times New Roman"/>
          <w:i/>
          <w:iCs/>
          <w:sz w:val="24"/>
        </w:rPr>
        <w:t>OECD Handbook on Economic Globalisation Indicators</w:t>
      </w:r>
      <w:r>
        <w:rPr>
          <w:rFonts w:ascii="Times New Roman" w:hAnsi="Times New Roman"/>
          <w:sz w:val="24"/>
        </w:rPr>
        <w:t xml:space="preserve"> [</w:t>
      </w:r>
      <w:r>
        <w:rPr>
          <w:rFonts w:ascii="Times New Roman" w:hAnsi="Times New Roman"/>
          <w:i/>
          <w:iCs/>
          <w:sz w:val="24"/>
        </w:rPr>
        <w:t>OECD</w:t>
      </w:r>
      <w:r>
        <w:rPr>
          <w:rFonts w:ascii="Times New Roman" w:hAnsi="Times New Roman"/>
          <w:sz w:val="24"/>
        </w:rPr>
        <w:t xml:space="preserve"> Rokasgrāmata par ekonomikas globalizācijas rādītājiem] un Ārvalstu saistītu uzņēmumu statistikas (</w:t>
      </w:r>
      <w:r>
        <w:rPr>
          <w:rFonts w:ascii="Times New Roman" w:hAnsi="Times New Roman"/>
          <w:i/>
          <w:iCs/>
          <w:sz w:val="24"/>
        </w:rPr>
        <w:t>FATS</w:t>
      </w:r>
      <w:r>
        <w:rPr>
          <w:rFonts w:ascii="Times New Roman" w:hAnsi="Times New Roman"/>
          <w:sz w:val="24"/>
        </w:rPr>
        <w:t>) ieteikumu rokasgrāmatā sniegtās definīcijas. Tajā arī aplūkoti precizējumi un papildu informācija, kas nepieciešama, lai veidotu statistiku par pakalpojumu sniegšanu iedalījumā pēc sniegšanas veida atbilstoši jau izstrādātajiem statistikas regulējumiem, kas sīkāk būs raksturoti un izklāstīti turpmāk šajā rokasgrāmatā. 3.1. tabulā apkopoti šajā nodaļā minētie jēdzieni.</w:t>
      </w:r>
    </w:p>
    <w:p w14:paraId="2416E4A3" w14:textId="77777777" w:rsidR="002F4E81" w:rsidRPr="00D82D6C" w:rsidRDefault="002F4E81" w:rsidP="00D82D6C">
      <w:pPr>
        <w:jc w:val="both"/>
        <w:rPr>
          <w:rFonts w:ascii="Times New Roman" w:hAnsi="Times New Roman"/>
          <w:noProof/>
          <w:sz w:val="24"/>
        </w:rPr>
      </w:pPr>
    </w:p>
    <w:p w14:paraId="4286CEBE" w14:textId="77777777" w:rsidR="00416649" w:rsidRPr="002F4E81" w:rsidRDefault="00416649" w:rsidP="006800E4">
      <w:pPr>
        <w:keepNext/>
        <w:keepLines/>
        <w:jc w:val="both"/>
        <w:rPr>
          <w:rFonts w:ascii="Times New Roman" w:hAnsi="Times New Roman"/>
          <w:b/>
          <w:bCs/>
          <w:noProof/>
          <w:color w:val="B83B46"/>
          <w:sz w:val="24"/>
        </w:rPr>
      </w:pPr>
      <w:r>
        <w:rPr>
          <w:rFonts w:ascii="Times New Roman" w:hAnsi="Times New Roman"/>
          <w:b/>
          <w:color w:val="B83B46"/>
          <w:sz w:val="24"/>
        </w:rPr>
        <w:lastRenderedPageBreak/>
        <w:t>3.1. tabula. Pārskats par pakalpojumu starptautiskās sniegšanas novērtēšanu</w:t>
      </w:r>
    </w:p>
    <w:p w14:paraId="48B62245" w14:textId="77777777" w:rsidR="00416649" w:rsidRPr="00D82D6C" w:rsidRDefault="00416649" w:rsidP="006800E4">
      <w:pPr>
        <w:keepNext/>
        <w:keepLines/>
        <w:jc w:val="both"/>
        <w:rPr>
          <w:rFonts w:ascii="Times New Roman" w:hAnsi="Times New Roman"/>
          <w:b/>
          <w:noProof/>
          <w:sz w:val="24"/>
        </w:rPr>
      </w:pPr>
    </w:p>
    <w:tbl>
      <w:tblPr>
        <w:tblW w:w="5000" w:type="pct"/>
        <w:tblCellMar>
          <w:top w:w="28" w:type="dxa"/>
          <w:left w:w="28" w:type="dxa"/>
          <w:bottom w:w="28" w:type="dxa"/>
          <w:right w:w="28" w:type="dxa"/>
        </w:tblCellMar>
        <w:tblLook w:val="01E0" w:firstRow="1" w:lastRow="1" w:firstColumn="1" w:lastColumn="1" w:noHBand="0" w:noVBand="0"/>
      </w:tblPr>
      <w:tblGrid>
        <w:gridCol w:w="1980"/>
        <w:gridCol w:w="3395"/>
        <w:gridCol w:w="3756"/>
      </w:tblGrid>
      <w:tr w:rsidR="00416649" w:rsidRPr="00D82D6C" w14:paraId="741115E8" w14:textId="77777777" w:rsidTr="00B84D13">
        <w:trPr>
          <w:trHeight w:val="419"/>
        </w:trPr>
        <w:tc>
          <w:tcPr>
            <w:tcW w:w="1146" w:type="pct"/>
            <w:tcBorders>
              <w:top w:val="single" w:sz="4" w:space="0" w:color="000000"/>
              <w:bottom w:val="single" w:sz="4" w:space="0" w:color="000000"/>
            </w:tcBorders>
            <w:shd w:val="clear" w:color="auto" w:fill="F7D6D7"/>
          </w:tcPr>
          <w:p w14:paraId="0E4D8357" w14:textId="77777777" w:rsidR="00416649" w:rsidRPr="00D82D6C" w:rsidRDefault="00416649" w:rsidP="006800E4">
            <w:pPr>
              <w:keepNext/>
              <w:keepLines/>
              <w:ind w:left="113" w:right="113"/>
              <w:jc w:val="both"/>
              <w:rPr>
                <w:rFonts w:ascii="Times New Roman" w:hAnsi="Times New Roman"/>
                <w:noProof/>
                <w:sz w:val="24"/>
              </w:rPr>
            </w:pPr>
          </w:p>
        </w:tc>
        <w:tc>
          <w:tcPr>
            <w:tcW w:w="1921" w:type="pct"/>
            <w:tcBorders>
              <w:top w:val="single" w:sz="4" w:space="0" w:color="000000"/>
              <w:bottom w:val="single" w:sz="4" w:space="0" w:color="000000"/>
            </w:tcBorders>
            <w:shd w:val="clear" w:color="auto" w:fill="F7D6D7"/>
          </w:tcPr>
          <w:p w14:paraId="79941E12" w14:textId="065E5E87" w:rsidR="00416649" w:rsidRPr="00D82D6C" w:rsidRDefault="00416649" w:rsidP="006800E4">
            <w:pPr>
              <w:keepNext/>
              <w:keepLines/>
              <w:ind w:left="113" w:right="113"/>
              <w:rPr>
                <w:rFonts w:ascii="Times New Roman" w:hAnsi="Times New Roman"/>
                <w:b/>
                <w:noProof/>
                <w:sz w:val="24"/>
              </w:rPr>
            </w:pPr>
            <w:r>
              <w:rPr>
                <w:rFonts w:ascii="Times New Roman" w:hAnsi="Times New Roman"/>
                <w:b/>
                <w:sz w:val="24"/>
              </w:rPr>
              <w:t>Pakalpojumu starptautiskā tirdzniecība/maksājumu bilance</w:t>
            </w:r>
          </w:p>
        </w:tc>
        <w:tc>
          <w:tcPr>
            <w:tcW w:w="1933" w:type="pct"/>
            <w:tcBorders>
              <w:top w:val="single" w:sz="4" w:space="0" w:color="000000"/>
              <w:bottom w:val="single" w:sz="4" w:space="0" w:color="000000"/>
            </w:tcBorders>
            <w:shd w:val="clear" w:color="auto" w:fill="F7D6D7"/>
            <w:vAlign w:val="center"/>
          </w:tcPr>
          <w:p w14:paraId="42528DA7" w14:textId="77777777" w:rsidR="00416649" w:rsidRPr="00D82D6C" w:rsidRDefault="00416649" w:rsidP="006800E4">
            <w:pPr>
              <w:keepNext/>
              <w:keepLines/>
              <w:ind w:left="113" w:right="113"/>
              <w:rPr>
                <w:rFonts w:ascii="Times New Roman" w:hAnsi="Times New Roman"/>
                <w:b/>
                <w:noProof/>
                <w:sz w:val="24"/>
              </w:rPr>
            </w:pPr>
            <w:r>
              <w:rPr>
                <w:rFonts w:ascii="Times New Roman" w:hAnsi="Times New Roman"/>
                <w:b/>
                <w:i/>
                <w:iCs/>
                <w:sz w:val="24"/>
              </w:rPr>
              <w:t>FATS</w:t>
            </w:r>
          </w:p>
        </w:tc>
      </w:tr>
      <w:tr w:rsidR="00416649" w:rsidRPr="00D82D6C" w14:paraId="0331E20E" w14:textId="77777777" w:rsidTr="00B84D13">
        <w:trPr>
          <w:trHeight w:val="414"/>
        </w:trPr>
        <w:tc>
          <w:tcPr>
            <w:tcW w:w="1146" w:type="pct"/>
            <w:tcBorders>
              <w:top w:val="single" w:sz="4" w:space="0" w:color="000000"/>
              <w:bottom w:val="single" w:sz="4" w:space="0" w:color="C0C0C0"/>
            </w:tcBorders>
          </w:tcPr>
          <w:p w14:paraId="4E82681B" w14:textId="77777777" w:rsidR="00416649" w:rsidRPr="00D82D6C" w:rsidRDefault="00416649" w:rsidP="00D87D27">
            <w:pPr>
              <w:keepNext/>
              <w:keepLines/>
              <w:ind w:left="113" w:right="113"/>
              <w:rPr>
                <w:rFonts w:ascii="Times New Roman" w:hAnsi="Times New Roman"/>
                <w:b/>
                <w:noProof/>
                <w:sz w:val="24"/>
              </w:rPr>
            </w:pPr>
            <w:r>
              <w:rPr>
                <w:rFonts w:ascii="Times New Roman" w:hAnsi="Times New Roman"/>
                <w:b/>
                <w:sz w:val="24"/>
              </w:rPr>
              <w:t>Piemērošanas joma</w:t>
            </w:r>
          </w:p>
        </w:tc>
        <w:tc>
          <w:tcPr>
            <w:tcW w:w="1921" w:type="pct"/>
            <w:tcBorders>
              <w:top w:val="single" w:sz="4" w:space="0" w:color="000000"/>
              <w:bottom w:val="single" w:sz="4" w:space="0" w:color="C0C0C0"/>
            </w:tcBorders>
          </w:tcPr>
          <w:p w14:paraId="7BE0B357" w14:textId="77777777" w:rsidR="00416649" w:rsidRPr="00D82D6C" w:rsidRDefault="00416649" w:rsidP="006800E4">
            <w:pPr>
              <w:keepNext/>
              <w:keepLines/>
              <w:ind w:left="113" w:right="113"/>
              <w:jc w:val="both"/>
              <w:rPr>
                <w:rFonts w:ascii="Times New Roman" w:hAnsi="Times New Roman"/>
                <w:noProof/>
                <w:sz w:val="24"/>
              </w:rPr>
            </w:pPr>
            <w:r>
              <w:rPr>
                <w:rFonts w:ascii="Times New Roman" w:hAnsi="Times New Roman"/>
                <w:sz w:val="24"/>
              </w:rPr>
              <w:t>Statistikas vienību rezidence</w:t>
            </w:r>
          </w:p>
        </w:tc>
        <w:tc>
          <w:tcPr>
            <w:tcW w:w="1933" w:type="pct"/>
            <w:tcBorders>
              <w:top w:val="single" w:sz="4" w:space="0" w:color="000000"/>
              <w:bottom w:val="single" w:sz="4" w:space="0" w:color="C0C0C0"/>
            </w:tcBorders>
          </w:tcPr>
          <w:p w14:paraId="764D0125" w14:textId="77777777" w:rsidR="00416649" w:rsidRPr="00D82D6C" w:rsidRDefault="00416649" w:rsidP="006800E4">
            <w:pPr>
              <w:keepNext/>
              <w:keepLines/>
              <w:ind w:left="113" w:right="113"/>
              <w:jc w:val="both"/>
              <w:rPr>
                <w:rFonts w:ascii="Times New Roman" w:hAnsi="Times New Roman"/>
                <w:noProof/>
                <w:sz w:val="24"/>
              </w:rPr>
            </w:pPr>
            <w:r>
              <w:rPr>
                <w:rFonts w:ascii="Times New Roman" w:hAnsi="Times New Roman"/>
                <w:sz w:val="24"/>
              </w:rPr>
              <w:t>Statistikas vienību rezidence un ārvalstu kontrole</w:t>
            </w:r>
          </w:p>
        </w:tc>
      </w:tr>
      <w:tr w:rsidR="00416649" w:rsidRPr="00D82D6C" w14:paraId="6F42606E" w14:textId="77777777" w:rsidTr="00B84D13">
        <w:trPr>
          <w:trHeight w:val="239"/>
        </w:trPr>
        <w:tc>
          <w:tcPr>
            <w:tcW w:w="1146" w:type="pct"/>
            <w:vMerge w:val="restart"/>
            <w:tcBorders>
              <w:top w:val="single" w:sz="4" w:space="0" w:color="C0C0C0"/>
              <w:bottom w:val="single" w:sz="4" w:space="0" w:color="C0C0C0"/>
            </w:tcBorders>
          </w:tcPr>
          <w:p w14:paraId="2BB9DF12" w14:textId="77777777" w:rsidR="00416649" w:rsidRPr="00D82D6C" w:rsidRDefault="00416649" w:rsidP="00D87D27">
            <w:pPr>
              <w:keepNext/>
              <w:keepLines/>
              <w:ind w:left="113" w:right="113"/>
              <w:rPr>
                <w:rFonts w:ascii="Times New Roman" w:hAnsi="Times New Roman"/>
                <w:b/>
                <w:noProof/>
                <w:sz w:val="24"/>
              </w:rPr>
            </w:pPr>
            <w:r>
              <w:rPr>
                <w:rFonts w:ascii="Times New Roman" w:hAnsi="Times New Roman"/>
                <w:b/>
                <w:sz w:val="24"/>
              </w:rPr>
              <w:t>Sniegšanas veidi</w:t>
            </w:r>
          </w:p>
        </w:tc>
        <w:tc>
          <w:tcPr>
            <w:tcW w:w="1921" w:type="pct"/>
            <w:tcBorders>
              <w:top w:val="single" w:sz="4" w:space="0" w:color="C0C0C0"/>
              <w:bottom w:val="single" w:sz="4" w:space="0" w:color="C0C0C0"/>
            </w:tcBorders>
          </w:tcPr>
          <w:p w14:paraId="14AF80EC" w14:textId="77777777" w:rsidR="00416649" w:rsidRPr="00D82D6C" w:rsidRDefault="00416649" w:rsidP="006800E4">
            <w:pPr>
              <w:keepNext/>
              <w:keepLines/>
              <w:ind w:left="113" w:right="113"/>
              <w:jc w:val="both"/>
              <w:rPr>
                <w:rFonts w:ascii="Times New Roman" w:hAnsi="Times New Roman"/>
                <w:noProof/>
                <w:sz w:val="24"/>
              </w:rPr>
            </w:pPr>
            <w:r>
              <w:rPr>
                <w:rFonts w:ascii="Times New Roman" w:hAnsi="Times New Roman"/>
                <w:sz w:val="24"/>
              </w:rPr>
              <w:t>1., 2. un 4. veids</w:t>
            </w:r>
          </w:p>
        </w:tc>
        <w:tc>
          <w:tcPr>
            <w:tcW w:w="1933" w:type="pct"/>
            <w:tcBorders>
              <w:top w:val="single" w:sz="4" w:space="0" w:color="C0C0C0"/>
            </w:tcBorders>
          </w:tcPr>
          <w:p w14:paraId="2BF19DE0" w14:textId="77777777" w:rsidR="00416649" w:rsidRPr="00D82D6C" w:rsidRDefault="00416649" w:rsidP="006800E4">
            <w:pPr>
              <w:keepNext/>
              <w:keepLines/>
              <w:ind w:left="113" w:right="113"/>
              <w:jc w:val="both"/>
              <w:rPr>
                <w:rFonts w:ascii="Times New Roman" w:hAnsi="Times New Roman"/>
                <w:noProof/>
                <w:sz w:val="24"/>
              </w:rPr>
            </w:pPr>
            <w:r>
              <w:rPr>
                <w:rFonts w:ascii="Times New Roman" w:hAnsi="Times New Roman"/>
                <w:sz w:val="24"/>
              </w:rPr>
              <w:t>3. veids</w:t>
            </w:r>
          </w:p>
        </w:tc>
      </w:tr>
      <w:tr w:rsidR="00416649" w:rsidRPr="00D82D6C" w14:paraId="03660AF8" w14:textId="77777777" w:rsidTr="00B84D13">
        <w:trPr>
          <w:trHeight w:val="239"/>
        </w:trPr>
        <w:tc>
          <w:tcPr>
            <w:tcW w:w="1146" w:type="pct"/>
            <w:vMerge/>
            <w:tcBorders>
              <w:top w:val="nil"/>
              <w:bottom w:val="single" w:sz="4" w:space="0" w:color="C0C0C0"/>
            </w:tcBorders>
          </w:tcPr>
          <w:p w14:paraId="607A55CB" w14:textId="77777777" w:rsidR="00416649" w:rsidRPr="00D82D6C" w:rsidRDefault="00416649" w:rsidP="00D87D27">
            <w:pPr>
              <w:keepNext/>
              <w:keepLines/>
              <w:ind w:left="113" w:right="113"/>
              <w:rPr>
                <w:rFonts w:ascii="Times New Roman" w:hAnsi="Times New Roman"/>
                <w:noProof/>
                <w:sz w:val="24"/>
                <w:szCs w:val="2"/>
              </w:rPr>
            </w:pPr>
          </w:p>
        </w:tc>
        <w:tc>
          <w:tcPr>
            <w:tcW w:w="1921" w:type="pct"/>
            <w:tcBorders>
              <w:top w:val="single" w:sz="4" w:space="0" w:color="C0C0C0"/>
              <w:bottom w:val="single" w:sz="4" w:space="0" w:color="C0C0C0"/>
            </w:tcBorders>
          </w:tcPr>
          <w:p w14:paraId="503A3412" w14:textId="77777777" w:rsidR="00416649" w:rsidRPr="00D82D6C" w:rsidRDefault="00416649" w:rsidP="006800E4">
            <w:pPr>
              <w:keepNext/>
              <w:keepLines/>
              <w:ind w:left="113" w:right="113"/>
              <w:jc w:val="both"/>
              <w:rPr>
                <w:rFonts w:ascii="Times New Roman" w:hAnsi="Times New Roman"/>
                <w:noProof/>
                <w:sz w:val="24"/>
              </w:rPr>
            </w:pPr>
            <w:r>
              <w:rPr>
                <w:rFonts w:ascii="Times New Roman" w:hAnsi="Times New Roman"/>
                <w:sz w:val="24"/>
              </w:rPr>
              <w:t>1., 2., 4. un 3. veids (vienīgi būvniecības jomā)</w:t>
            </w:r>
          </w:p>
        </w:tc>
        <w:tc>
          <w:tcPr>
            <w:tcW w:w="1933" w:type="pct"/>
            <w:tcBorders>
              <w:bottom w:val="single" w:sz="4" w:space="0" w:color="C0C0C0"/>
            </w:tcBorders>
          </w:tcPr>
          <w:p w14:paraId="63EC82E2" w14:textId="77777777" w:rsidR="00416649" w:rsidRPr="00D82D6C" w:rsidRDefault="00416649" w:rsidP="006800E4">
            <w:pPr>
              <w:keepNext/>
              <w:keepLines/>
              <w:ind w:left="113" w:right="113"/>
              <w:jc w:val="both"/>
              <w:rPr>
                <w:rFonts w:ascii="Times New Roman" w:hAnsi="Times New Roman"/>
                <w:noProof/>
                <w:sz w:val="24"/>
              </w:rPr>
            </w:pPr>
          </w:p>
        </w:tc>
      </w:tr>
      <w:tr w:rsidR="00416649" w:rsidRPr="00D82D6C" w14:paraId="5F62A891" w14:textId="77777777" w:rsidTr="00B84D13">
        <w:trPr>
          <w:trHeight w:val="239"/>
        </w:trPr>
        <w:tc>
          <w:tcPr>
            <w:tcW w:w="1146" w:type="pct"/>
            <w:vMerge w:val="restart"/>
            <w:tcBorders>
              <w:top w:val="single" w:sz="4" w:space="0" w:color="C0C0C0"/>
              <w:bottom w:val="single" w:sz="4" w:space="0" w:color="C0C0C0"/>
            </w:tcBorders>
          </w:tcPr>
          <w:p w14:paraId="7CBF9106" w14:textId="77777777" w:rsidR="00416649" w:rsidRPr="00D82D6C" w:rsidRDefault="00416649" w:rsidP="00D87D27">
            <w:pPr>
              <w:keepNext/>
              <w:keepLines/>
              <w:ind w:left="113" w:right="113"/>
              <w:rPr>
                <w:rFonts w:ascii="Times New Roman" w:hAnsi="Times New Roman"/>
                <w:b/>
                <w:noProof/>
                <w:sz w:val="24"/>
              </w:rPr>
            </w:pPr>
            <w:r>
              <w:rPr>
                <w:rFonts w:ascii="Times New Roman" w:hAnsi="Times New Roman"/>
                <w:b/>
                <w:sz w:val="24"/>
              </w:rPr>
              <w:t>Pasākums</w:t>
            </w:r>
          </w:p>
        </w:tc>
        <w:tc>
          <w:tcPr>
            <w:tcW w:w="1921" w:type="pct"/>
            <w:tcBorders>
              <w:top w:val="single" w:sz="4" w:space="0" w:color="C0C0C0"/>
              <w:bottom w:val="single" w:sz="4" w:space="0" w:color="C0C0C0"/>
            </w:tcBorders>
          </w:tcPr>
          <w:p w14:paraId="5C2B9794" w14:textId="77777777" w:rsidR="00416649" w:rsidRPr="00D82D6C" w:rsidRDefault="00416649" w:rsidP="006800E4">
            <w:pPr>
              <w:keepNext/>
              <w:keepLines/>
              <w:ind w:left="113" w:right="113"/>
              <w:jc w:val="both"/>
              <w:rPr>
                <w:rFonts w:ascii="Times New Roman" w:hAnsi="Times New Roman"/>
                <w:noProof/>
                <w:sz w:val="24"/>
              </w:rPr>
            </w:pPr>
            <w:r>
              <w:rPr>
                <w:rFonts w:ascii="Times New Roman" w:hAnsi="Times New Roman"/>
                <w:sz w:val="24"/>
              </w:rPr>
              <w:t>Sniegto pakalpojumu vērtība</w:t>
            </w:r>
          </w:p>
        </w:tc>
        <w:tc>
          <w:tcPr>
            <w:tcW w:w="1933" w:type="pct"/>
            <w:tcBorders>
              <w:top w:val="single" w:sz="4" w:space="0" w:color="C0C0C0"/>
              <w:bottom w:val="single" w:sz="4" w:space="0" w:color="C0C0C0"/>
            </w:tcBorders>
          </w:tcPr>
          <w:p w14:paraId="0F62E11C" w14:textId="77777777" w:rsidR="00416649" w:rsidRPr="00D82D6C" w:rsidRDefault="00416649" w:rsidP="006800E4">
            <w:pPr>
              <w:keepNext/>
              <w:keepLines/>
              <w:ind w:left="113" w:right="113"/>
              <w:jc w:val="both"/>
              <w:rPr>
                <w:rFonts w:ascii="Times New Roman" w:hAnsi="Times New Roman"/>
                <w:noProof/>
                <w:sz w:val="24"/>
              </w:rPr>
            </w:pPr>
            <w:r>
              <w:rPr>
                <w:rFonts w:ascii="Times New Roman" w:hAnsi="Times New Roman"/>
                <w:sz w:val="24"/>
              </w:rPr>
              <w:t>Izlaides/produkcijas vērtības attiecība (</w:t>
            </w:r>
            <w:r>
              <w:rPr>
                <w:rFonts w:ascii="Times New Roman" w:hAnsi="Times New Roman"/>
                <w:i/>
                <w:iCs/>
                <w:sz w:val="24"/>
              </w:rPr>
              <w:t>OR</w:t>
            </w:r>
            <w:r>
              <w:rPr>
                <w:rFonts w:ascii="Times New Roman" w:hAnsi="Times New Roman"/>
                <w:sz w:val="24"/>
              </w:rPr>
              <w:t>)</w:t>
            </w:r>
          </w:p>
        </w:tc>
      </w:tr>
      <w:tr w:rsidR="00416649" w:rsidRPr="00D82D6C" w14:paraId="72AE585F" w14:textId="77777777" w:rsidTr="00B84D13">
        <w:trPr>
          <w:trHeight w:val="240"/>
        </w:trPr>
        <w:tc>
          <w:tcPr>
            <w:tcW w:w="1146" w:type="pct"/>
            <w:vMerge/>
            <w:tcBorders>
              <w:top w:val="nil"/>
              <w:bottom w:val="single" w:sz="4" w:space="0" w:color="C0C0C0"/>
            </w:tcBorders>
          </w:tcPr>
          <w:p w14:paraId="66E9A1C2" w14:textId="77777777" w:rsidR="00416649" w:rsidRPr="00D82D6C" w:rsidRDefault="00416649" w:rsidP="00D87D27">
            <w:pPr>
              <w:keepNext/>
              <w:keepLines/>
              <w:ind w:left="113" w:right="113"/>
              <w:rPr>
                <w:rFonts w:ascii="Times New Roman" w:hAnsi="Times New Roman"/>
                <w:noProof/>
                <w:sz w:val="24"/>
                <w:szCs w:val="2"/>
              </w:rPr>
            </w:pPr>
          </w:p>
        </w:tc>
        <w:tc>
          <w:tcPr>
            <w:tcW w:w="1921" w:type="pct"/>
            <w:tcBorders>
              <w:top w:val="single" w:sz="4" w:space="0" w:color="C0C0C0"/>
              <w:bottom w:val="single" w:sz="4" w:space="0" w:color="C0C0C0"/>
            </w:tcBorders>
          </w:tcPr>
          <w:p w14:paraId="2BEF7C93" w14:textId="77777777" w:rsidR="00416649" w:rsidRPr="00D82D6C" w:rsidRDefault="00416649" w:rsidP="006800E4">
            <w:pPr>
              <w:keepNext/>
              <w:keepLines/>
              <w:ind w:left="113" w:right="113"/>
              <w:jc w:val="both"/>
              <w:rPr>
                <w:rFonts w:ascii="Times New Roman" w:hAnsi="Times New Roman"/>
                <w:noProof/>
                <w:sz w:val="24"/>
              </w:rPr>
            </w:pPr>
            <w:r>
              <w:rPr>
                <w:rFonts w:ascii="Times New Roman" w:hAnsi="Times New Roman"/>
                <w:sz w:val="24"/>
              </w:rPr>
              <w:t>Saņemto pakalpojumu vērtība</w:t>
            </w:r>
          </w:p>
        </w:tc>
        <w:tc>
          <w:tcPr>
            <w:tcW w:w="1933" w:type="pct"/>
            <w:tcBorders>
              <w:top w:val="single" w:sz="4" w:space="0" w:color="C0C0C0"/>
              <w:bottom w:val="single" w:sz="4" w:space="0" w:color="C0C0C0"/>
            </w:tcBorders>
          </w:tcPr>
          <w:p w14:paraId="1D8AD8DD" w14:textId="77777777" w:rsidR="00416649" w:rsidRPr="00D82D6C" w:rsidRDefault="00416649" w:rsidP="006800E4">
            <w:pPr>
              <w:keepNext/>
              <w:keepLines/>
              <w:ind w:left="113" w:right="113"/>
              <w:jc w:val="both"/>
              <w:rPr>
                <w:rFonts w:ascii="Times New Roman" w:hAnsi="Times New Roman"/>
                <w:noProof/>
                <w:sz w:val="24"/>
              </w:rPr>
            </w:pPr>
            <w:r>
              <w:rPr>
                <w:rFonts w:ascii="Times New Roman" w:hAnsi="Times New Roman"/>
                <w:sz w:val="24"/>
              </w:rPr>
              <w:t>Ārvalstu saistītu uzņēmumu apgrozījums</w:t>
            </w:r>
          </w:p>
        </w:tc>
      </w:tr>
      <w:tr w:rsidR="00416649" w:rsidRPr="00D82D6C" w14:paraId="3CF672BE" w14:textId="77777777" w:rsidTr="00B84D13">
        <w:trPr>
          <w:trHeight w:val="242"/>
        </w:trPr>
        <w:tc>
          <w:tcPr>
            <w:tcW w:w="1146" w:type="pct"/>
            <w:vMerge w:val="restart"/>
            <w:tcBorders>
              <w:top w:val="single" w:sz="4" w:space="0" w:color="C0C0C0"/>
              <w:bottom w:val="single" w:sz="4" w:space="0" w:color="C0C0C0"/>
            </w:tcBorders>
          </w:tcPr>
          <w:p w14:paraId="2581164C" w14:textId="77777777" w:rsidR="00416649" w:rsidRPr="00D82D6C" w:rsidRDefault="00416649" w:rsidP="00D87D27">
            <w:pPr>
              <w:keepNext/>
              <w:keepLines/>
              <w:ind w:left="113" w:right="113"/>
              <w:rPr>
                <w:rFonts w:ascii="Times New Roman" w:hAnsi="Times New Roman"/>
                <w:b/>
                <w:noProof/>
                <w:sz w:val="24"/>
              </w:rPr>
            </w:pPr>
            <w:r>
              <w:rPr>
                <w:rFonts w:ascii="Times New Roman" w:hAnsi="Times New Roman"/>
                <w:b/>
                <w:sz w:val="24"/>
              </w:rPr>
              <w:t>Pakalpojumu sniegšanas virziens</w:t>
            </w:r>
          </w:p>
        </w:tc>
        <w:tc>
          <w:tcPr>
            <w:tcW w:w="1921" w:type="pct"/>
            <w:tcBorders>
              <w:top w:val="single" w:sz="4" w:space="0" w:color="C0C0C0"/>
              <w:bottom w:val="single" w:sz="4" w:space="0" w:color="C0C0C0"/>
            </w:tcBorders>
          </w:tcPr>
          <w:p w14:paraId="644116BB" w14:textId="77777777" w:rsidR="00416649" w:rsidRPr="00D82D6C" w:rsidRDefault="00416649" w:rsidP="006800E4">
            <w:pPr>
              <w:keepNext/>
              <w:keepLines/>
              <w:ind w:left="113" w:right="113"/>
              <w:jc w:val="both"/>
              <w:rPr>
                <w:rFonts w:ascii="Times New Roman" w:hAnsi="Times New Roman"/>
                <w:noProof/>
                <w:sz w:val="24"/>
              </w:rPr>
            </w:pPr>
            <w:r>
              <w:rPr>
                <w:rFonts w:ascii="Times New Roman" w:hAnsi="Times New Roman"/>
                <w:sz w:val="24"/>
              </w:rPr>
              <w:t>Eksports</w:t>
            </w:r>
          </w:p>
        </w:tc>
        <w:tc>
          <w:tcPr>
            <w:tcW w:w="1933" w:type="pct"/>
            <w:tcBorders>
              <w:top w:val="single" w:sz="4" w:space="0" w:color="C0C0C0"/>
              <w:bottom w:val="single" w:sz="4" w:space="0" w:color="C0C0C0"/>
            </w:tcBorders>
          </w:tcPr>
          <w:p w14:paraId="3011FBD2" w14:textId="77777777" w:rsidR="00416649" w:rsidRPr="00D82D6C" w:rsidRDefault="00416649" w:rsidP="006800E4">
            <w:pPr>
              <w:keepNext/>
              <w:keepLines/>
              <w:ind w:left="113" w:right="113"/>
              <w:jc w:val="both"/>
              <w:rPr>
                <w:rFonts w:ascii="Times New Roman" w:hAnsi="Times New Roman"/>
                <w:noProof/>
                <w:sz w:val="24"/>
              </w:rPr>
            </w:pPr>
            <w:r>
              <w:rPr>
                <w:rFonts w:ascii="Times New Roman" w:hAnsi="Times New Roman"/>
                <w:sz w:val="24"/>
              </w:rPr>
              <w:t>Pakalpojumu sniegšana (izvešana)</w:t>
            </w:r>
          </w:p>
        </w:tc>
      </w:tr>
      <w:tr w:rsidR="00416649" w:rsidRPr="00D82D6C" w14:paraId="67867ACA" w14:textId="77777777" w:rsidTr="00B84D13">
        <w:trPr>
          <w:trHeight w:val="239"/>
        </w:trPr>
        <w:tc>
          <w:tcPr>
            <w:tcW w:w="1146" w:type="pct"/>
            <w:vMerge/>
            <w:tcBorders>
              <w:top w:val="nil"/>
              <w:bottom w:val="single" w:sz="4" w:space="0" w:color="C0C0C0"/>
            </w:tcBorders>
          </w:tcPr>
          <w:p w14:paraId="559CB97D" w14:textId="77777777" w:rsidR="00416649" w:rsidRPr="00D82D6C" w:rsidRDefault="00416649" w:rsidP="00D87D27">
            <w:pPr>
              <w:keepNext/>
              <w:keepLines/>
              <w:ind w:left="113" w:right="113"/>
              <w:rPr>
                <w:rFonts w:ascii="Times New Roman" w:hAnsi="Times New Roman"/>
                <w:noProof/>
                <w:sz w:val="24"/>
                <w:szCs w:val="2"/>
              </w:rPr>
            </w:pPr>
          </w:p>
        </w:tc>
        <w:tc>
          <w:tcPr>
            <w:tcW w:w="1921" w:type="pct"/>
            <w:tcBorders>
              <w:top w:val="single" w:sz="4" w:space="0" w:color="C0C0C0"/>
              <w:bottom w:val="single" w:sz="4" w:space="0" w:color="C0C0C0"/>
            </w:tcBorders>
          </w:tcPr>
          <w:p w14:paraId="7884E1C6" w14:textId="77777777" w:rsidR="00416649" w:rsidRPr="00D82D6C" w:rsidRDefault="00416649" w:rsidP="006800E4">
            <w:pPr>
              <w:keepNext/>
              <w:keepLines/>
              <w:ind w:left="113" w:right="113"/>
              <w:jc w:val="both"/>
              <w:rPr>
                <w:rFonts w:ascii="Times New Roman" w:hAnsi="Times New Roman"/>
                <w:noProof/>
                <w:sz w:val="24"/>
              </w:rPr>
            </w:pPr>
            <w:r>
              <w:rPr>
                <w:rFonts w:ascii="Times New Roman" w:hAnsi="Times New Roman"/>
                <w:sz w:val="24"/>
              </w:rPr>
              <w:t>Imports</w:t>
            </w:r>
          </w:p>
        </w:tc>
        <w:tc>
          <w:tcPr>
            <w:tcW w:w="1933" w:type="pct"/>
            <w:tcBorders>
              <w:top w:val="single" w:sz="4" w:space="0" w:color="C0C0C0"/>
              <w:bottom w:val="single" w:sz="4" w:space="0" w:color="C0C0C0"/>
            </w:tcBorders>
          </w:tcPr>
          <w:p w14:paraId="1CD66251" w14:textId="77777777" w:rsidR="00416649" w:rsidRPr="00D82D6C" w:rsidRDefault="00416649" w:rsidP="006800E4">
            <w:pPr>
              <w:keepNext/>
              <w:keepLines/>
              <w:ind w:left="113" w:right="113"/>
              <w:jc w:val="both"/>
              <w:rPr>
                <w:rFonts w:ascii="Times New Roman" w:hAnsi="Times New Roman"/>
                <w:noProof/>
                <w:sz w:val="24"/>
              </w:rPr>
            </w:pPr>
            <w:r>
              <w:rPr>
                <w:rFonts w:ascii="Times New Roman" w:hAnsi="Times New Roman"/>
                <w:sz w:val="24"/>
              </w:rPr>
              <w:t>Pakalpojumu iegāde (ievešana)</w:t>
            </w:r>
          </w:p>
        </w:tc>
      </w:tr>
      <w:tr w:rsidR="00B84D13" w:rsidRPr="00D82D6C" w14:paraId="5FD278FE" w14:textId="77777777" w:rsidTr="00B84D13">
        <w:trPr>
          <w:trHeight w:val="239"/>
        </w:trPr>
        <w:tc>
          <w:tcPr>
            <w:tcW w:w="1146" w:type="pct"/>
            <w:vMerge w:val="restart"/>
            <w:tcBorders>
              <w:top w:val="single" w:sz="4" w:space="0" w:color="C0C0C0"/>
            </w:tcBorders>
          </w:tcPr>
          <w:p w14:paraId="2D218E85" w14:textId="2BD25544" w:rsidR="00B84D13" w:rsidRPr="00D82D6C" w:rsidRDefault="00B84D13" w:rsidP="00D87D27">
            <w:pPr>
              <w:keepNext/>
              <w:keepLines/>
              <w:ind w:left="113" w:right="113"/>
              <w:rPr>
                <w:rFonts w:ascii="Times New Roman" w:hAnsi="Times New Roman"/>
                <w:noProof/>
                <w:sz w:val="24"/>
              </w:rPr>
            </w:pPr>
            <w:r>
              <w:rPr>
                <w:rFonts w:ascii="Times New Roman" w:hAnsi="Times New Roman"/>
                <w:b/>
                <w:sz w:val="24"/>
              </w:rPr>
              <w:t>Produktu iedalījums</w:t>
            </w:r>
          </w:p>
        </w:tc>
        <w:tc>
          <w:tcPr>
            <w:tcW w:w="1921" w:type="pct"/>
            <w:tcBorders>
              <w:top w:val="single" w:sz="4" w:space="0" w:color="C0C0C0"/>
            </w:tcBorders>
          </w:tcPr>
          <w:p w14:paraId="7B6556CF" w14:textId="77777777" w:rsidR="00B84D13" w:rsidRPr="00D82D6C" w:rsidRDefault="00B84D13" w:rsidP="006800E4">
            <w:pPr>
              <w:keepNext/>
              <w:keepLines/>
              <w:ind w:left="113" w:right="113"/>
              <w:jc w:val="both"/>
              <w:rPr>
                <w:rFonts w:ascii="Times New Roman" w:hAnsi="Times New Roman"/>
                <w:noProof/>
                <w:sz w:val="24"/>
              </w:rPr>
            </w:pPr>
            <w:r>
              <w:rPr>
                <w:rFonts w:ascii="Times New Roman" w:hAnsi="Times New Roman"/>
                <w:sz w:val="24"/>
              </w:rPr>
              <w:t>EBOPS 2010</w:t>
            </w:r>
          </w:p>
        </w:tc>
        <w:tc>
          <w:tcPr>
            <w:tcW w:w="1933" w:type="pct"/>
            <w:tcBorders>
              <w:top w:val="single" w:sz="4" w:space="0" w:color="C0C0C0"/>
              <w:bottom w:val="single" w:sz="4" w:space="0" w:color="C0C0C0"/>
            </w:tcBorders>
          </w:tcPr>
          <w:p w14:paraId="79C042E0" w14:textId="77777777" w:rsidR="00B84D13" w:rsidRPr="00D82D6C" w:rsidRDefault="00B84D13" w:rsidP="006800E4">
            <w:pPr>
              <w:keepNext/>
              <w:keepLines/>
              <w:ind w:left="113" w:right="113"/>
              <w:jc w:val="both"/>
              <w:rPr>
                <w:rFonts w:ascii="Times New Roman" w:hAnsi="Times New Roman"/>
                <w:noProof/>
                <w:sz w:val="24"/>
              </w:rPr>
            </w:pPr>
            <w:r>
              <w:rPr>
                <w:rFonts w:ascii="Times New Roman" w:hAnsi="Times New Roman"/>
                <w:sz w:val="24"/>
              </w:rPr>
              <w:t>- produktus neiedala</w:t>
            </w:r>
          </w:p>
        </w:tc>
      </w:tr>
      <w:tr w:rsidR="00B84D13" w:rsidRPr="00D82D6C" w14:paraId="07EFE398" w14:textId="77777777" w:rsidTr="00B84D13">
        <w:trPr>
          <w:trHeight w:val="621"/>
        </w:trPr>
        <w:tc>
          <w:tcPr>
            <w:tcW w:w="1146" w:type="pct"/>
            <w:vMerge/>
            <w:tcBorders>
              <w:bottom w:val="single" w:sz="4" w:space="0" w:color="C0C0C0"/>
            </w:tcBorders>
          </w:tcPr>
          <w:p w14:paraId="28789E96" w14:textId="3134182F" w:rsidR="00B84D13" w:rsidRPr="00D82D6C" w:rsidRDefault="00B84D13" w:rsidP="00D87D27">
            <w:pPr>
              <w:keepNext/>
              <w:keepLines/>
              <w:ind w:left="113" w:right="113"/>
              <w:rPr>
                <w:rFonts w:ascii="Times New Roman" w:hAnsi="Times New Roman"/>
                <w:b/>
                <w:noProof/>
                <w:sz w:val="24"/>
              </w:rPr>
            </w:pPr>
          </w:p>
        </w:tc>
        <w:tc>
          <w:tcPr>
            <w:tcW w:w="1921" w:type="pct"/>
            <w:tcBorders>
              <w:bottom w:val="single" w:sz="4" w:space="0" w:color="C0C0C0"/>
            </w:tcBorders>
          </w:tcPr>
          <w:p w14:paraId="3668B310" w14:textId="77777777" w:rsidR="00B84D13" w:rsidRPr="00D82D6C" w:rsidRDefault="00B84D13" w:rsidP="006800E4">
            <w:pPr>
              <w:keepNext/>
              <w:keepLines/>
              <w:ind w:left="113" w:right="113"/>
              <w:jc w:val="both"/>
              <w:rPr>
                <w:rFonts w:ascii="Times New Roman" w:hAnsi="Times New Roman"/>
                <w:noProof/>
                <w:sz w:val="24"/>
              </w:rPr>
            </w:pPr>
          </w:p>
        </w:tc>
        <w:tc>
          <w:tcPr>
            <w:tcW w:w="1933" w:type="pct"/>
            <w:tcBorders>
              <w:top w:val="single" w:sz="4" w:space="0" w:color="C0C0C0"/>
              <w:bottom w:val="single" w:sz="4" w:space="0" w:color="C0C0C0"/>
            </w:tcBorders>
          </w:tcPr>
          <w:p w14:paraId="455C7B38" w14:textId="55235921" w:rsidR="00B84D13" w:rsidRPr="00D82D6C" w:rsidRDefault="00B84D13" w:rsidP="006800E4">
            <w:pPr>
              <w:keepNext/>
              <w:keepLines/>
              <w:ind w:left="113" w:right="113"/>
              <w:jc w:val="both"/>
              <w:rPr>
                <w:rFonts w:ascii="Times New Roman" w:hAnsi="Times New Roman"/>
                <w:noProof/>
                <w:sz w:val="24"/>
              </w:rPr>
            </w:pPr>
            <w:r>
              <w:rPr>
                <w:rFonts w:ascii="Times New Roman" w:hAnsi="Times New Roman"/>
                <w:sz w:val="24"/>
              </w:rPr>
              <w:t>- iedalījums pēc saimnieciskās pamatdarbības veida. To var izmantot kā produktu iedalījuma aizstājēju</w:t>
            </w:r>
          </w:p>
        </w:tc>
      </w:tr>
      <w:tr w:rsidR="00374682" w:rsidRPr="00D82D6C" w14:paraId="78972BD6" w14:textId="77777777" w:rsidTr="00B84D13">
        <w:trPr>
          <w:trHeight w:val="396"/>
        </w:trPr>
        <w:tc>
          <w:tcPr>
            <w:tcW w:w="1146" w:type="pct"/>
            <w:vMerge w:val="restart"/>
            <w:tcBorders>
              <w:top w:val="single" w:sz="4" w:space="0" w:color="C0C0C0"/>
            </w:tcBorders>
          </w:tcPr>
          <w:p w14:paraId="18FB064D" w14:textId="5D000BFC" w:rsidR="00374682" w:rsidRPr="00D82D6C" w:rsidRDefault="00374682" w:rsidP="00D87D27">
            <w:pPr>
              <w:ind w:left="113" w:right="113"/>
              <w:rPr>
                <w:rFonts w:ascii="Times New Roman" w:hAnsi="Times New Roman"/>
                <w:noProof/>
                <w:sz w:val="24"/>
              </w:rPr>
            </w:pPr>
            <w:r>
              <w:rPr>
                <w:rFonts w:ascii="Times New Roman" w:hAnsi="Times New Roman"/>
                <w:b/>
                <w:sz w:val="24"/>
              </w:rPr>
              <w:t>Partneru iedalījums</w:t>
            </w:r>
          </w:p>
        </w:tc>
        <w:tc>
          <w:tcPr>
            <w:tcW w:w="1921" w:type="pct"/>
            <w:vMerge w:val="restart"/>
            <w:tcBorders>
              <w:top w:val="single" w:sz="4" w:space="0" w:color="C0C0C0"/>
            </w:tcBorders>
          </w:tcPr>
          <w:p w14:paraId="712D87C5" w14:textId="77777777" w:rsidR="00374682" w:rsidRPr="00D82D6C" w:rsidRDefault="00374682" w:rsidP="006800E4">
            <w:pPr>
              <w:ind w:left="113" w:right="113"/>
              <w:jc w:val="both"/>
              <w:rPr>
                <w:rFonts w:ascii="Times New Roman" w:hAnsi="Times New Roman"/>
                <w:noProof/>
                <w:sz w:val="24"/>
              </w:rPr>
            </w:pPr>
            <w:r>
              <w:rPr>
                <w:rFonts w:ascii="Times New Roman" w:hAnsi="Times New Roman"/>
                <w:sz w:val="24"/>
              </w:rPr>
              <w:t>Darījuma pušu rezidences valsts</w:t>
            </w:r>
          </w:p>
        </w:tc>
        <w:tc>
          <w:tcPr>
            <w:tcW w:w="1933" w:type="pct"/>
            <w:tcBorders>
              <w:top w:val="single" w:sz="4" w:space="0" w:color="C0C0C0"/>
            </w:tcBorders>
          </w:tcPr>
          <w:p w14:paraId="7ABE7B90" w14:textId="5DF20A88" w:rsidR="00374682" w:rsidRPr="00D82D6C" w:rsidRDefault="00374682" w:rsidP="006800E4">
            <w:pPr>
              <w:ind w:left="113" w:right="113"/>
              <w:jc w:val="both"/>
              <w:rPr>
                <w:rFonts w:ascii="Times New Roman" w:hAnsi="Times New Roman"/>
                <w:noProof/>
                <w:sz w:val="24"/>
              </w:rPr>
            </w:pPr>
            <w:r>
              <w:rPr>
                <w:rFonts w:ascii="Times New Roman" w:hAnsi="Times New Roman"/>
                <w:sz w:val="24"/>
              </w:rPr>
              <w:t xml:space="preserve">Galīgās kontrolējošās institucionālās vienības valsts (pakalpojumu iegāde) </w:t>
            </w:r>
            <w:r>
              <w:rPr>
                <w:noProof/>
              </w:rPr>
              <mc:AlternateContent>
                <mc:Choice Requires="wpg">
                  <w:drawing>
                    <wp:inline distT="0" distB="0" distL="0" distR="0" wp14:anchorId="25C855CB" wp14:editId="11900A91">
                      <wp:extent cx="2205990" cy="6350"/>
                      <wp:effectExtent l="0" t="0" r="0" b="0"/>
                      <wp:docPr id="135" name="Group 13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205990" cy="6350"/>
                                <a:chOff x="0" y="0"/>
                                <a:chExt cx="2205990" cy="6350"/>
                              </a:xfrm>
                            </wpg:grpSpPr>
                            <wps:wsp>
                              <wps:cNvPr id="136" name="Graphic 136"/>
                              <wps:cNvSpPr/>
                              <wps:spPr>
                                <a:xfrm>
                                  <a:off x="0" y="0"/>
                                  <a:ext cx="2205990" cy="6350"/>
                                </a:xfrm>
                                <a:custGeom>
                                  <a:avLst/>
                                  <a:gdLst/>
                                  <a:ahLst/>
                                  <a:cxnLst/>
                                  <a:rect l="l" t="t" r="r" b="b"/>
                                  <a:pathLst>
                                    <a:path w="2205990" h="6350">
                                      <a:moveTo>
                                        <a:pt x="2205482" y="0"/>
                                      </a:moveTo>
                                      <a:lnTo>
                                        <a:pt x="0" y="0"/>
                                      </a:lnTo>
                                      <a:lnTo>
                                        <a:pt x="0" y="6095"/>
                                      </a:lnTo>
                                      <a:lnTo>
                                        <a:pt x="2205482" y="6095"/>
                                      </a:lnTo>
                                      <a:lnTo>
                                        <a:pt x="2205482" y="0"/>
                                      </a:lnTo>
                                      <a:close/>
                                    </a:path>
                                  </a:pathLst>
                                </a:custGeom>
                                <a:solidFill>
                                  <a:srgbClr val="C0C0C0"/>
                                </a:solidFill>
                              </wps:spPr>
                              <wps:bodyPr wrap="square" lIns="0" tIns="0" rIns="0" bIns="0" rtlCol="0">
                                <a:prstTxWarp prst="textNoShape">
                                  <a:avLst/>
                                </a:prstTxWarp>
                                <a:noAutofit/>
                              </wps:bodyPr>
                            </wps:wsp>
                          </wpg:wgp>
                        </a:graphicData>
                      </a:graphic>
                    </wp:inline>
                  </w:drawing>
                </mc:Choice>
                <mc:Fallback>
                  <w:pict>
                    <v:group w14:anchorId="3AE4D1CB" id="Group 135" o:spid="_x0000_s1026" style="width:173.7pt;height:.5pt;mso-position-horizontal-relative:char;mso-position-vertical-relative:line" coordsize="22059,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L5gvdAIAAPMFAAAOAAAAZHJzL2Uyb0RvYy54bWykVNtq3DAQfS/0H4TeGzubZklMvKEkzVII&#10;aSApfdbK8oXKGnWkXW/+viPZ2jUJFJpikEeeo7mcOdbV9b7XbKfQdWBKfnqSc6aMhKozTcl/PN99&#10;uuDMeWEqocGokr8ox69XHz9cDbZQC2hBVwoZBTGuGGzJW+9tkWVOtqoX7gSsMuSsAXvhaYtNVqEY&#10;KHqvs0WeL7MBsLIIUjlHX29HJ1/F+HWtpP9e1055pktOtfm4Ylw3Yc1WV6JoUNi2k1MZ4h1V9KIz&#10;lPQQ6lZ4wbbYvQnVdxLBQe1PJPQZ1HUnVeyBujnNX3WzRtja2EtTDI090ETUvuLp3WHlw26N9sk+&#10;4lg9mfcgfzniJRtsU8z9Yd8cwfsa+3CImmD7yOjLgVG190zSx8UiP7+8JOIl+ZZn5xPhsqWpvDkk&#10;269/O5aJYkwZCzsUMlhSjjuS4/6PnKdWWBU5d6H5R2RdRcI+W3JmRE8KXk9iCZ+IpZCecIHBaecm&#10;Mt/Nz6FRUcit82sFkWexu3d+1GuVLNEmS+5NMpFUH/Suo949Z6R35Iz0vhn1boUP58LwgsmG2aDa&#10;aU7B2cNOPUOE+TCtMM3PFwvO0qCp0iNGmzmWZj5DJV962xhvxCzzy/NQFwVL7vQeYfO0/wSOapuF&#10;lRqcGjOFvmPKAxeEm7PtQHfVXad1aN9hs7nRyHaCaL3JwzNVPIORLF0xDj9YG6heSD0DyaXk7vdW&#10;oOJMfzOkz3ARJQOTsUkGen0D8bqKzKPzz/ufAi2zZJbc07/1AEmmokiyoPoDYMSGkwa+bD3UXdBM&#10;rG2saNrQLxOteLNEJqZbMFxd831EHe/q1R8AAAD//wMAUEsDBBQABgAIAAAAIQB+BzWA2wAAAAMB&#10;AAAPAAAAZHJzL2Rvd25yZXYueG1sTI9PS8NAEMXvgt9hGcGb3cTWP8RsSinqqQi2gnibZqdJaHY2&#10;ZLdJ+u0dvejlwfAe7/0mX06uVQP1ofFsIJ0loIhLbxuuDHzsXm4eQYWIbLH1TAbOFGBZXF7kmFk/&#10;8jsN21gpKeGQoYE6xi7TOpQ1OQwz3xGLd/C9wyhnX2nb4yjlrtW3SXKvHTYsCzV2tK6pPG5PzsDr&#10;iONqnj4Pm+Nhff7a3b19blIy5vpqWj2BijTFvzD84As6FMK09ye2QbUG5JH4q+LNFw8LUHsJJaCL&#10;XP9nL74BAAD//wMAUEsBAi0AFAAGAAgAAAAhALaDOJL+AAAA4QEAABMAAAAAAAAAAAAAAAAAAAAA&#10;AFtDb250ZW50X1R5cGVzXS54bWxQSwECLQAUAAYACAAAACEAOP0h/9YAAACUAQAACwAAAAAAAAAA&#10;AAAAAAAvAQAAX3JlbHMvLnJlbHNQSwECLQAUAAYACAAAACEA7S+YL3QCAADzBQAADgAAAAAAAAAA&#10;AAAAAAAuAgAAZHJzL2Uyb0RvYy54bWxQSwECLQAUAAYACAAAACEAfgc1gNsAAAADAQAADwAAAAAA&#10;AAAAAAAAAADOBAAAZHJzL2Rvd25yZXYueG1sUEsFBgAAAAAEAAQA8wAAANYFAAAAAA==&#10;">
                      <v:shape id="Graphic 136" o:spid="_x0000_s1027" style="position:absolute;width:22059;height:63;visibility:visible;mso-wrap-style:square;v-text-anchor:top" coordsize="2205990,6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dEQlwAAAANwAAAAPAAAAZHJzL2Rvd25yZXYueG1sRE9Ni8Iw&#10;EL0L/ocwgjdNVZClaxQRFPci6LrgcWzGptpMSpLV7r/fCIK3ebzPmS1aW4s7+VA5VjAaZiCIC6cr&#10;LhUcv9eDDxAhImusHZOCPwqwmHc7M8y1e/Ce7odYihTCIUcFJsYmlzIUhiyGoWuIE3dx3mJM0JdS&#10;e3ykcFvLcZZNpcWKU4PBhlaGitvh1yr42e38yZzbEL6uZmtOm2PtYqZUv9cuP0FEauNb/HJvdZo/&#10;mcLzmXSBnP8DAAD//wMAUEsBAi0AFAAGAAgAAAAhANvh9svuAAAAhQEAABMAAAAAAAAAAAAAAAAA&#10;AAAAAFtDb250ZW50X1R5cGVzXS54bWxQSwECLQAUAAYACAAAACEAWvQsW78AAAAVAQAACwAAAAAA&#10;AAAAAAAAAAAfAQAAX3JlbHMvLnJlbHNQSwECLQAUAAYACAAAACEA5XREJcAAAADcAAAADwAAAAAA&#10;AAAAAAAAAAAHAgAAZHJzL2Rvd25yZXYueG1sUEsFBgAAAAADAAMAtwAAAPQCAAAAAA==&#10;" path="m2205482,l,,,6095r2205482,l2205482,xe" fillcolor="silver" stroked="f">
                        <v:path arrowok="t"/>
                      </v:shape>
                      <w10:anchorlock/>
                    </v:group>
                  </w:pict>
                </mc:Fallback>
              </mc:AlternateContent>
            </w:r>
          </w:p>
        </w:tc>
      </w:tr>
      <w:tr w:rsidR="00374682" w:rsidRPr="00D82D6C" w14:paraId="7E71C99A" w14:textId="77777777" w:rsidTr="00B84D13">
        <w:trPr>
          <w:trHeight w:val="557"/>
        </w:trPr>
        <w:tc>
          <w:tcPr>
            <w:tcW w:w="1146" w:type="pct"/>
            <w:vMerge/>
            <w:tcBorders>
              <w:bottom w:val="single" w:sz="4" w:space="0" w:color="C0C0C0"/>
            </w:tcBorders>
          </w:tcPr>
          <w:p w14:paraId="5A799991" w14:textId="56EE3BC6" w:rsidR="00374682" w:rsidRPr="00D82D6C" w:rsidRDefault="00374682" w:rsidP="00D87D27">
            <w:pPr>
              <w:ind w:left="113" w:right="113"/>
              <w:rPr>
                <w:rFonts w:ascii="Times New Roman" w:hAnsi="Times New Roman"/>
                <w:b/>
                <w:noProof/>
                <w:sz w:val="24"/>
              </w:rPr>
            </w:pPr>
          </w:p>
        </w:tc>
        <w:tc>
          <w:tcPr>
            <w:tcW w:w="1921" w:type="pct"/>
            <w:vMerge/>
            <w:tcBorders>
              <w:bottom w:val="single" w:sz="4" w:space="0" w:color="C0C0C0"/>
            </w:tcBorders>
          </w:tcPr>
          <w:p w14:paraId="06052E04" w14:textId="77777777" w:rsidR="00374682" w:rsidRPr="00D82D6C" w:rsidRDefault="00374682" w:rsidP="006800E4">
            <w:pPr>
              <w:ind w:left="113" w:right="113"/>
              <w:jc w:val="both"/>
              <w:rPr>
                <w:rFonts w:ascii="Times New Roman" w:hAnsi="Times New Roman"/>
                <w:noProof/>
                <w:sz w:val="24"/>
              </w:rPr>
            </w:pPr>
          </w:p>
        </w:tc>
        <w:tc>
          <w:tcPr>
            <w:tcW w:w="1933" w:type="pct"/>
            <w:tcBorders>
              <w:bottom w:val="single" w:sz="4" w:space="0" w:color="C0C0C0"/>
            </w:tcBorders>
          </w:tcPr>
          <w:p w14:paraId="2A64F759" w14:textId="77777777" w:rsidR="00374682" w:rsidRPr="00D82D6C" w:rsidRDefault="00374682" w:rsidP="006800E4">
            <w:pPr>
              <w:ind w:left="113" w:right="113"/>
              <w:jc w:val="both"/>
              <w:rPr>
                <w:rFonts w:ascii="Times New Roman" w:hAnsi="Times New Roman"/>
                <w:noProof/>
                <w:sz w:val="24"/>
              </w:rPr>
            </w:pPr>
            <w:r>
              <w:rPr>
                <w:rFonts w:ascii="Times New Roman" w:hAnsi="Times New Roman"/>
                <w:sz w:val="24"/>
              </w:rPr>
              <w:t>Valsts, kurā atrodas kontrolētais saistītais uzņēmums (pakalpojumu sniegšana)</w:t>
            </w:r>
          </w:p>
        </w:tc>
      </w:tr>
      <w:tr w:rsidR="00416649" w:rsidRPr="00D82D6C" w14:paraId="5B58F119" w14:textId="77777777" w:rsidTr="00374682">
        <w:trPr>
          <w:trHeight w:val="422"/>
        </w:trPr>
        <w:tc>
          <w:tcPr>
            <w:tcW w:w="1146" w:type="pct"/>
            <w:vMerge w:val="restart"/>
            <w:tcBorders>
              <w:top w:val="single" w:sz="4" w:space="0" w:color="C0C0C0"/>
              <w:bottom w:val="single" w:sz="4" w:space="0" w:color="C0C0C0"/>
            </w:tcBorders>
          </w:tcPr>
          <w:p w14:paraId="6E500297" w14:textId="77777777" w:rsidR="00416649" w:rsidRPr="00D82D6C" w:rsidRDefault="00416649" w:rsidP="00D87D27">
            <w:pPr>
              <w:ind w:left="113" w:right="113"/>
              <w:rPr>
                <w:rFonts w:ascii="Times New Roman" w:hAnsi="Times New Roman"/>
                <w:b/>
                <w:noProof/>
                <w:sz w:val="24"/>
              </w:rPr>
            </w:pPr>
            <w:r>
              <w:rPr>
                <w:rFonts w:ascii="Times New Roman" w:hAnsi="Times New Roman"/>
                <w:b/>
                <w:sz w:val="24"/>
              </w:rPr>
              <w:t>Korekcijas, lai veiktu saskaņošanu ar pakalpojumu starptautisko sniegšanu</w:t>
            </w:r>
          </w:p>
        </w:tc>
        <w:tc>
          <w:tcPr>
            <w:tcW w:w="1921" w:type="pct"/>
            <w:tcBorders>
              <w:top w:val="single" w:sz="4" w:space="0" w:color="C0C0C0"/>
            </w:tcBorders>
          </w:tcPr>
          <w:p w14:paraId="0E805F8F" w14:textId="77777777" w:rsidR="00416649" w:rsidRPr="00D82D6C" w:rsidRDefault="00416649" w:rsidP="006800E4">
            <w:pPr>
              <w:ind w:left="113" w:right="113"/>
              <w:jc w:val="both"/>
              <w:rPr>
                <w:rFonts w:ascii="Times New Roman" w:hAnsi="Times New Roman"/>
                <w:noProof/>
                <w:sz w:val="24"/>
              </w:rPr>
            </w:pPr>
            <w:r>
              <w:rPr>
                <w:rFonts w:ascii="Times New Roman" w:hAnsi="Times New Roman"/>
                <w:sz w:val="24"/>
              </w:rPr>
              <w:t>Preces neieskaita, ja darījumi ietver preces un pakalpojumus</w:t>
            </w:r>
          </w:p>
        </w:tc>
        <w:tc>
          <w:tcPr>
            <w:tcW w:w="1933" w:type="pct"/>
            <w:tcBorders>
              <w:top w:val="single" w:sz="4" w:space="0" w:color="C0C0C0"/>
              <w:bottom w:val="single" w:sz="4" w:space="0" w:color="BFBFBF" w:themeColor="background1" w:themeShade="BF"/>
            </w:tcBorders>
          </w:tcPr>
          <w:p w14:paraId="0F8ACFF7" w14:textId="197587F9" w:rsidR="00416649" w:rsidRPr="00D82D6C" w:rsidRDefault="00416649" w:rsidP="006800E4">
            <w:pPr>
              <w:ind w:left="113" w:right="113"/>
              <w:jc w:val="both"/>
              <w:rPr>
                <w:rFonts w:ascii="Times New Roman" w:hAnsi="Times New Roman"/>
                <w:noProof/>
                <w:sz w:val="24"/>
                <w:u w:val="single" w:color="C0C0C0"/>
              </w:rPr>
            </w:pPr>
            <w:r>
              <w:rPr>
                <w:rFonts w:ascii="Times New Roman" w:hAnsi="Times New Roman"/>
                <w:sz w:val="24"/>
              </w:rPr>
              <w:t>Preces neieskaita, ja darījumi ietver preces un pakalpojumus</w:t>
            </w:r>
          </w:p>
        </w:tc>
      </w:tr>
      <w:tr w:rsidR="00416649" w:rsidRPr="00D82D6C" w14:paraId="52B8295A" w14:textId="77777777" w:rsidTr="00374682">
        <w:trPr>
          <w:trHeight w:val="405"/>
        </w:trPr>
        <w:tc>
          <w:tcPr>
            <w:tcW w:w="1146" w:type="pct"/>
            <w:vMerge/>
            <w:tcBorders>
              <w:top w:val="nil"/>
              <w:bottom w:val="single" w:sz="4" w:space="0" w:color="C0C0C0"/>
            </w:tcBorders>
          </w:tcPr>
          <w:p w14:paraId="7E263906" w14:textId="77777777" w:rsidR="00416649" w:rsidRPr="00D82D6C" w:rsidRDefault="00416649" w:rsidP="00D87D27">
            <w:pPr>
              <w:ind w:left="113" w:right="113"/>
              <w:rPr>
                <w:rFonts w:ascii="Times New Roman" w:hAnsi="Times New Roman"/>
                <w:noProof/>
                <w:sz w:val="24"/>
                <w:szCs w:val="2"/>
              </w:rPr>
            </w:pPr>
          </w:p>
        </w:tc>
        <w:tc>
          <w:tcPr>
            <w:tcW w:w="1921" w:type="pct"/>
            <w:tcBorders>
              <w:bottom w:val="single" w:sz="4" w:space="0" w:color="C0C0C0"/>
            </w:tcBorders>
          </w:tcPr>
          <w:p w14:paraId="1B669F6E" w14:textId="77777777" w:rsidR="00416649" w:rsidRPr="00D82D6C" w:rsidRDefault="00416649" w:rsidP="006800E4">
            <w:pPr>
              <w:ind w:left="113" w:right="113"/>
              <w:jc w:val="both"/>
              <w:rPr>
                <w:rFonts w:ascii="Times New Roman" w:hAnsi="Times New Roman"/>
                <w:noProof/>
                <w:sz w:val="24"/>
              </w:rPr>
            </w:pPr>
          </w:p>
        </w:tc>
        <w:tc>
          <w:tcPr>
            <w:tcW w:w="1933" w:type="pct"/>
            <w:tcBorders>
              <w:top w:val="single" w:sz="4" w:space="0" w:color="BFBFBF" w:themeColor="background1" w:themeShade="BF"/>
              <w:bottom w:val="single" w:sz="4" w:space="0" w:color="C0C0C0"/>
            </w:tcBorders>
          </w:tcPr>
          <w:p w14:paraId="35171CC9" w14:textId="32490331" w:rsidR="00416649" w:rsidRPr="00D82D6C" w:rsidRDefault="00416649" w:rsidP="006800E4">
            <w:pPr>
              <w:ind w:left="113" w:right="113"/>
              <w:jc w:val="both"/>
              <w:rPr>
                <w:rFonts w:ascii="Times New Roman" w:hAnsi="Times New Roman"/>
                <w:noProof/>
                <w:sz w:val="24"/>
              </w:rPr>
            </w:pPr>
            <w:r>
              <w:rPr>
                <w:rFonts w:ascii="Times New Roman" w:hAnsi="Times New Roman"/>
                <w:sz w:val="24"/>
              </w:rPr>
              <w:t>Neieskaita izlaidi uz trešajām valstīm</w:t>
            </w:r>
          </w:p>
        </w:tc>
      </w:tr>
      <w:tr w:rsidR="00416649" w:rsidRPr="00D82D6C" w14:paraId="76B44451" w14:textId="77777777" w:rsidTr="00B84D13">
        <w:trPr>
          <w:trHeight w:val="482"/>
        </w:trPr>
        <w:tc>
          <w:tcPr>
            <w:tcW w:w="1146" w:type="pct"/>
            <w:tcBorders>
              <w:top w:val="single" w:sz="4" w:space="0" w:color="C0C0C0"/>
              <w:bottom w:val="single" w:sz="4" w:space="0" w:color="000000"/>
            </w:tcBorders>
          </w:tcPr>
          <w:p w14:paraId="7E1755D5" w14:textId="77777777" w:rsidR="00416649" w:rsidRPr="00D82D6C" w:rsidRDefault="00416649" w:rsidP="00D87D27">
            <w:pPr>
              <w:ind w:left="113" w:right="113"/>
              <w:rPr>
                <w:rFonts w:ascii="Times New Roman" w:hAnsi="Times New Roman"/>
                <w:b/>
                <w:noProof/>
                <w:sz w:val="24"/>
              </w:rPr>
            </w:pPr>
            <w:r>
              <w:rPr>
                <w:rFonts w:ascii="Times New Roman" w:hAnsi="Times New Roman"/>
                <w:b/>
                <w:sz w:val="24"/>
              </w:rPr>
              <w:t>Citas datu prasības</w:t>
            </w:r>
          </w:p>
        </w:tc>
        <w:tc>
          <w:tcPr>
            <w:tcW w:w="1921" w:type="pct"/>
            <w:tcBorders>
              <w:top w:val="single" w:sz="4" w:space="0" w:color="C0C0C0"/>
              <w:bottom w:val="single" w:sz="4" w:space="0" w:color="000000"/>
            </w:tcBorders>
          </w:tcPr>
          <w:p w14:paraId="6044BB0C" w14:textId="4B4053F1" w:rsidR="00416649" w:rsidRPr="00D82D6C" w:rsidRDefault="00416649" w:rsidP="006800E4">
            <w:pPr>
              <w:ind w:left="113" w:right="113"/>
              <w:jc w:val="both"/>
              <w:rPr>
                <w:rFonts w:ascii="Times New Roman" w:hAnsi="Times New Roman"/>
                <w:noProof/>
                <w:sz w:val="24"/>
              </w:rPr>
            </w:pPr>
            <w:r>
              <w:rPr>
                <w:rFonts w:ascii="Times New Roman" w:hAnsi="Times New Roman"/>
                <w:sz w:val="24"/>
              </w:rPr>
              <w:t>Izplatīšanas pakalpojumi (kas ietverti preču tirdzniecībā) jāattiecina uz 1. veidu</w:t>
            </w:r>
            <w:r w:rsidR="00D023E8">
              <w:rPr>
                <w:rStyle w:val="FootnoteReference"/>
                <w:rFonts w:ascii="Times New Roman" w:hAnsi="Times New Roman"/>
                <w:noProof/>
                <w:sz w:val="24"/>
              </w:rPr>
              <w:footnoteReference w:id="52"/>
            </w:r>
          </w:p>
        </w:tc>
        <w:tc>
          <w:tcPr>
            <w:tcW w:w="1933" w:type="pct"/>
            <w:tcBorders>
              <w:top w:val="single" w:sz="4" w:space="0" w:color="C0C0C0"/>
              <w:bottom w:val="single" w:sz="4" w:space="0" w:color="000000"/>
            </w:tcBorders>
          </w:tcPr>
          <w:p w14:paraId="47C8A023" w14:textId="77777777" w:rsidR="00416649" w:rsidRPr="00D82D6C" w:rsidRDefault="00416649" w:rsidP="006800E4">
            <w:pPr>
              <w:ind w:left="113" w:right="113"/>
              <w:jc w:val="both"/>
              <w:rPr>
                <w:rFonts w:ascii="Times New Roman" w:hAnsi="Times New Roman"/>
                <w:noProof/>
                <w:sz w:val="24"/>
              </w:rPr>
            </w:pPr>
          </w:p>
        </w:tc>
      </w:tr>
    </w:tbl>
    <w:p w14:paraId="7CADBCF3" w14:textId="7FA7B7D7" w:rsidR="00416649" w:rsidRPr="00D82D6C" w:rsidRDefault="00416649" w:rsidP="00D82D6C">
      <w:pPr>
        <w:jc w:val="both"/>
        <w:rPr>
          <w:rFonts w:ascii="Times New Roman" w:hAnsi="Times New Roman"/>
          <w:b/>
          <w:noProof/>
          <w:sz w:val="24"/>
        </w:rPr>
      </w:pPr>
    </w:p>
    <w:p w14:paraId="603D15BA" w14:textId="0AD9330B" w:rsidR="00416649" w:rsidRPr="00D82D6C" w:rsidRDefault="00416649" w:rsidP="00D87D27">
      <w:pPr>
        <w:jc w:val="both"/>
        <w:rPr>
          <w:rFonts w:ascii="Times New Roman" w:hAnsi="Times New Roman"/>
          <w:noProof/>
          <w:sz w:val="24"/>
        </w:rPr>
      </w:pPr>
      <w:r>
        <w:rPr>
          <w:rFonts w:ascii="Times New Roman" w:hAnsi="Times New Roman"/>
          <w:sz w:val="24"/>
        </w:rPr>
        <w:t>Jēdziens “izplatīšanas pakalpojumi”</w:t>
      </w:r>
      <w:r w:rsidR="00DB66FD">
        <w:rPr>
          <w:rStyle w:val="FootnoteReference"/>
          <w:rFonts w:ascii="Times New Roman" w:hAnsi="Times New Roman"/>
          <w:noProof/>
          <w:sz w:val="24"/>
        </w:rPr>
        <w:footnoteReference w:id="53"/>
      </w:r>
      <w:r>
        <w:rPr>
          <w:rFonts w:ascii="Times New Roman" w:hAnsi="Times New Roman"/>
          <w:sz w:val="24"/>
        </w:rPr>
        <w:t xml:space="preserve"> attiecas uz vairumtirgotāju un mazumtirgotāju peļņas </w:t>
      </w:r>
      <w:r>
        <w:rPr>
          <w:rFonts w:ascii="Times New Roman" w:hAnsi="Times New Roman"/>
          <w:sz w:val="24"/>
        </w:rPr>
        <w:lastRenderedPageBreak/>
        <w:t xml:space="preserve">normu, ko </w:t>
      </w:r>
      <w:r>
        <w:rPr>
          <w:rFonts w:ascii="Times New Roman" w:hAnsi="Times New Roman"/>
          <w:i/>
          <w:iCs/>
          <w:sz w:val="24"/>
        </w:rPr>
        <w:t>GATS</w:t>
      </w:r>
      <w:r>
        <w:rPr>
          <w:rFonts w:ascii="Times New Roman" w:hAnsi="Times New Roman"/>
          <w:sz w:val="24"/>
        </w:rPr>
        <w:t xml:space="preserve"> izpratnē uzskata par pakalpojumu. Izplatīšanas pakalpojumi ir plašāk iztirzāti 10. nodaļā.</w:t>
      </w:r>
    </w:p>
    <w:p w14:paraId="22776FC4" w14:textId="77777777" w:rsidR="00416649" w:rsidRPr="00D82D6C" w:rsidRDefault="00416649" w:rsidP="00D82D6C">
      <w:pPr>
        <w:jc w:val="both"/>
        <w:rPr>
          <w:rFonts w:ascii="Times New Roman" w:hAnsi="Times New Roman"/>
          <w:noProof/>
          <w:sz w:val="24"/>
        </w:rPr>
      </w:pPr>
    </w:p>
    <w:p w14:paraId="5B077AF5" w14:textId="77777777" w:rsidR="00416649" w:rsidRPr="00D82D6C" w:rsidRDefault="00416649" w:rsidP="00D82D6C">
      <w:pPr>
        <w:jc w:val="both"/>
        <w:rPr>
          <w:rFonts w:ascii="Times New Roman" w:hAnsi="Times New Roman"/>
          <w:noProof/>
          <w:sz w:val="24"/>
        </w:rPr>
      </w:pPr>
    </w:p>
    <w:p w14:paraId="4904F127" w14:textId="2555A27D" w:rsidR="00416649" w:rsidRDefault="00F017F7" w:rsidP="00D82D6C">
      <w:pPr>
        <w:jc w:val="both"/>
        <w:rPr>
          <w:rFonts w:ascii="Times New Roman" w:hAnsi="Times New Roman"/>
          <w:b/>
          <w:bCs/>
          <w:noProof/>
          <w:color w:val="B83B46"/>
          <w:sz w:val="28"/>
          <w:szCs w:val="24"/>
        </w:rPr>
      </w:pPr>
      <w:bookmarkStart w:id="25" w:name="3.3._Trade_in_services_as_defined_in_the"/>
      <w:bookmarkEnd w:id="25"/>
      <w:r>
        <w:rPr>
          <w:rFonts w:ascii="Times New Roman" w:hAnsi="Times New Roman"/>
          <w:b/>
          <w:color w:val="B83B46"/>
          <w:sz w:val="28"/>
        </w:rPr>
        <w:t>3.3. Pakalpojumu tirdzniecība saskaņā ar maksājumu bilances regulējumu</w:t>
      </w:r>
    </w:p>
    <w:p w14:paraId="09E5FA0F" w14:textId="77777777" w:rsidR="00F017F7" w:rsidRPr="00F017F7" w:rsidRDefault="00F017F7" w:rsidP="00D82D6C">
      <w:pPr>
        <w:jc w:val="both"/>
        <w:rPr>
          <w:rFonts w:ascii="Times New Roman" w:hAnsi="Times New Roman"/>
          <w:b/>
          <w:bCs/>
          <w:noProof/>
          <w:color w:val="B83B46"/>
          <w:sz w:val="28"/>
          <w:szCs w:val="24"/>
        </w:rPr>
      </w:pPr>
    </w:p>
    <w:p w14:paraId="5DA45170" w14:textId="77777777" w:rsidR="00416649" w:rsidRDefault="00416649" w:rsidP="00D82D6C">
      <w:pPr>
        <w:jc w:val="both"/>
        <w:rPr>
          <w:rFonts w:ascii="Times New Roman" w:hAnsi="Times New Roman"/>
          <w:noProof/>
          <w:sz w:val="24"/>
        </w:rPr>
      </w:pPr>
      <w:r>
        <w:rPr>
          <w:rFonts w:ascii="Times New Roman" w:hAnsi="Times New Roman"/>
          <w:sz w:val="24"/>
        </w:rPr>
        <w:t>Darījums definēts kā mijiedarbība starp divām institucionālām vienībām pēc savstarpējas vienošanās, kas atspoguļo ekonomiskās vērtības radīšanu, pārveidošanu, apmaiņu, nodošanu vai izzušanu un ir saistīta ar izmaiņām institucionālās vienības aktīvu un saistību apjomā, sastāvā vai vērtībā.</w:t>
      </w:r>
    </w:p>
    <w:p w14:paraId="3CC7689B" w14:textId="77777777" w:rsidR="00F017F7" w:rsidRPr="00D82D6C" w:rsidRDefault="00F017F7" w:rsidP="00D82D6C">
      <w:pPr>
        <w:jc w:val="both"/>
        <w:rPr>
          <w:rFonts w:ascii="Times New Roman" w:hAnsi="Times New Roman"/>
          <w:noProof/>
          <w:sz w:val="24"/>
        </w:rPr>
      </w:pPr>
    </w:p>
    <w:p w14:paraId="03D52197" w14:textId="439D8A58" w:rsidR="00416649" w:rsidRDefault="00416649" w:rsidP="00D82D6C">
      <w:pPr>
        <w:jc w:val="both"/>
        <w:rPr>
          <w:rFonts w:ascii="Times New Roman" w:hAnsi="Times New Roman"/>
          <w:noProof/>
          <w:sz w:val="24"/>
        </w:rPr>
      </w:pPr>
      <w:r>
        <w:rPr>
          <w:rFonts w:ascii="Times New Roman" w:hAnsi="Times New Roman"/>
          <w:sz w:val="24"/>
        </w:rPr>
        <w:t>Pakalpojumu tirdzniecība ir definēta kā pakalpojuma darījums (t. i., samaksa par sniegto pakalpojumu) starp rezidentiem un nerezidentiem ziņojošajā valstī. Pakalpojumu kredīti attiecas uz pakalpojumu eksportu, bet pakalpojumu debeti – uz to importu. BPM6 un MSITS 2010 pakalpojumi klasificēti 12 pamatkategorijās, kas sīkāk iedalītas izvērstajā maksājumu bilances pakalpojumu klasifikācijā (EBOPS 2010).</w:t>
      </w:r>
      <w:r w:rsidR="00455823">
        <w:rPr>
          <w:rStyle w:val="FootnoteReference"/>
          <w:rFonts w:ascii="Times New Roman" w:hAnsi="Times New Roman"/>
          <w:noProof/>
          <w:sz w:val="24"/>
        </w:rPr>
        <w:footnoteReference w:id="54"/>
      </w:r>
      <w:r>
        <w:rPr>
          <w:rFonts w:ascii="Times New Roman" w:hAnsi="Times New Roman"/>
          <w:sz w:val="24"/>
        </w:rPr>
        <w:t xml:space="preserve"> Plašāka informācija par klasifikāciju sniegta 4. nodaļā.</w:t>
      </w:r>
    </w:p>
    <w:p w14:paraId="5A9E0E0D" w14:textId="77777777" w:rsidR="00F017F7" w:rsidRPr="00D82D6C" w:rsidRDefault="00F017F7" w:rsidP="00D82D6C">
      <w:pPr>
        <w:jc w:val="both"/>
        <w:rPr>
          <w:rFonts w:ascii="Times New Roman" w:hAnsi="Times New Roman"/>
          <w:noProof/>
          <w:sz w:val="24"/>
        </w:rPr>
      </w:pPr>
    </w:p>
    <w:p w14:paraId="2276408D" w14:textId="77777777" w:rsidR="00416649" w:rsidRDefault="00416649" w:rsidP="00D82D6C">
      <w:pPr>
        <w:jc w:val="both"/>
        <w:rPr>
          <w:rFonts w:ascii="Times New Roman" w:hAnsi="Times New Roman"/>
          <w:noProof/>
          <w:sz w:val="24"/>
        </w:rPr>
      </w:pPr>
      <w:r>
        <w:rPr>
          <w:rFonts w:ascii="Times New Roman" w:hAnsi="Times New Roman"/>
          <w:sz w:val="24"/>
        </w:rPr>
        <w:t>Pakalpojumu tirdzniecību, ja to vērtē kā darījumus starp rezidentiem un nerezidentiem, parasti novērtē pēc realizācijas apjoma (izņemot pakalpojumus, kas var būt ziedoti). Novērtējot pakalpojumu sniegšanu, atsevišķos gadījumos priekšplānā jāizvirza tā realizācijas apjoma daļa, kas attiecas uz sniedzamo pakalpojumu vērtību, piemēram, neieskaitot to preču vērtību, kas var būt daļa no šo pakalpojumu postenī iegrāmatotā darījuma (piemēram, ceļošanas laikā iegādātās preces, pārdotā produkta peļņas norma u. c.).</w:t>
      </w:r>
    </w:p>
    <w:p w14:paraId="6EDCAA92" w14:textId="77777777" w:rsidR="00F017F7" w:rsidRPr="00D82D6C" w:rsidRDefault="00F017F7" w:rsidP="00D82D6C">
      <w:pPr>
        <w:jc w:val="both"/>
        <w:rPr>
          <w:rFonts w:ascii="Times New Roman" w:hAnsi="Times New Roman"/>
          <w:noProof/>
          <w:sz w:val="24"/>
        </w:rPr>
      </w:pPr>
    </w:p>
    <w:p w14:paraId="2D971885" w14:textId="77777777" w:rsidR="00416649" w:rsidRDefault="00416649" w:rsidP="00D82D6C">
      <w:pPr>
        <w:jc w:val="both"/>
        <w:rPr>
          <w:rFonts w:ascii="Times New Roman" w:hAnsi="Times New Roman"/>
          <w:noProof/>
          <w:sz w:val="24"/>
          <w:u w:val="single"/>
        </w:rPr>
      </w:pPr>
      <w:r>
        <w:rPr>
          <w:rFonts w:ascii="Times New Roman" w:hAnsi="Times New Roman"/>
          <w:sz w:val="24"/>
          <w:u w:val="single"/>
        </w:rPr>
        <w:t>Darījumu novērtējums</w:t>
      </w:r>
    </w:p>
    <w:p w14:paraId="6CC36C19" w14:textId="77777777" w:rsidR="00F017F7" w:rsidRPr="00D82D6C" w:rsidRDefault="00F017F7" w:rsidP="00D82D6C">
      <w:pPr>
        <w:jc w:val="both"/>
        <w:rPr>
          <w:rFonts w:ascii="Times New Roman" w:hAnsi="Times New Roman"/>
          <w:noProof/>
          <w:sz w:val="24"/>
          <w:u w:val="single"/>
        </w:rPr>
      </w:pPr>
    </w:p>
    <w:p w14:paraId="1894821B" w14:textId="3EBD05CF" w:rsidR="00416649" w:rsidRDefault="00416649" w:rsidP="00D82D6C">
      <w:pPr>
        <w:jc w:val="both"/>
        <w:rPr>
          <w:rFonts w:ascii="Times New Roman" w:hAnsi="Times New Roman"/>
          <w:noProof/>
          <w:sz w:val="24"/>
        </w:rPr>
      </w:pPr>
      <w:r>
        <w:rPr>
          <w:rFonts w:ascii="Times New Roman" w:hAnsi="Times New Roman"/>
          <w:sz w:val="24"/>
        </w:rPr>
        <w:t>Pakalpojumu starptautiskās tirdzniecības darījumus, kas iegrāmatoti maksājumu bilancē, novērtē</w:t>
      </w:r>
      <w:r w:rsidR="00455823">
        <w:rPr>
          <w:rStyle w:val="FootnoteReference"/>
          <w:rFonts w:ascii="Times New Roman" w:hAnsi="Times New Roman"/>
          <w:noProof/>
          <w:sz w:val="24"/>
        </w:rPr>
        <w:footnoteReference w:id="55"/>
      </w:r>
      <w:r>
        <w:rPr>
          <w:rFonts w:ascii="Times New Roman" w:hAnsi="Times New Roman"/>
          <w:sz w:val="24"/>
        </w:rPr>
        <w:t xml:space="preserve"> pēc tirgus cenām (MSITS 2010 3.32.–3.40. punkts).</w:t>
      </w:r>
    </w:p>
    <w:p w14:paraId="2B851EEC" w14:textId="77777777" w:rsidR="00F017F7" w:rsidRPr="00D82D6C" w:rsidRDefault="00F017F7" w:rsidP="00D82D6C">
      <w:pPr>
        <w:jc w:val="both"/>
        <w:rPr>
          <w:rFonts w:ascii="Times New Roman" w:hAnsi="Times New Roman"/>
          <w:noProof/>
          <w:sz w:val="24"/>
        </w:rPr>
      </w:pPr>
    </w:p>
    <w:p w14:paraId="14500CD8" w14:textId="77777777" w:rsidR="00416649" w:rsidRDefault="00416649" w:rsidP="00D82D6C">
      <w:pPr>
        <w:jc w:val="both"/>
        <w:rPr>
          <w:rFonts w:ascii="Times New Roman" w:hAnsi="Times New Roman"/>
          <w:noProof/>
          <w:sz w:val="24"/>
          <w:u w:val="single"/>
        </w:rPr>
      </w:pPr>
      <w:r>
        <w:rPr>
          <w:rFonts w:ascii="Times New Roman" w:hAnsi="Times New Roman"/>
          <w:sz w:val="24"/>
          <w:u w:val="single"/>
        </w:rPr>
        <w:t>Uzkrāšanas princips</w:t>
      </w:r>
    </w:p>
    <w:p w14:paraId="765C1A84" w14:textId="77777777" w:rsidR="00F017F7" w:rsidRPr="00D82D6C" w:rsidRDefault="00F017F7" w:rsidP="00D82D6C">
      <w:pPr>
        <w:jc w:val="both"/>
        <w:rPr>
          <w:rFonts w:ascii="Times New Roman" w:hAnsi="Times New Roman"/>
          <w:noProof/>
          <w:sz w:val="24"/>
          <w:u w:val="single"/>
        </w:rPr>
      </w:pPr>
    </w:p>
    <w:p w14:paraId="5E097570" w14:textId="71A6BCF8" w:rsidR="00416649" w:rsidRDefault="00416649" w:rsidP="00D87D27">
      <w:pPr>
        <w:widowControl/>
        <w:jc w:val="both"/>
        <w:rPr>
          <w:rFonts w:ascii="Times New Roman" w:hAnsi="Times New Roman"/>
          <w:noProof/>
          <w:sz w:val="24"/>
        </w:rPr>
      </w:pPr>
      <w:r>
        <w:rPr>
          <w:rFonts w:ascii="Times New Roman" w:hAnsi="Times New Roman"/>
          <w:sz w:val="24"/>
        </w:rPr>
        <w:t xml:space="preserve">Viens no galvenajiem elementiem, ierakstot </w:t>
      </w:r>
      <w:r>
        <w:rPr>
          <w:rFonts w:ascii="Times New Roman" w:hAnsi="Times New Roman"/>
          <w:i/>
          <w:iCs/>
          <w:sz w:val="24"/>
        </w:rPr>
        <w:t>BOP</w:t>
      </w:r>
      <w:r>
        <w:rPr>
          <w:rFonts w:ascii="Times New Roman" w:hAnsi="Times New Roman"/>
          <w:sz w:val="24"/>
        </w:rPr>
        <w:t>/</w:t>
      </w:r>
      <w:r>
        <w:rPr>
          <w:rFonts w:ascii="Times New Roman" w:hAnsi="Times New Roman"/>
          <w:i/>
          <w:iCs/>
          <w:sz w:val="24"/>
        </w:rPr>
        <w:t>SNA</w:t>
      </w:r>
      <w:r>
        <w:rPr>
          <w:rFonts w:ascii="Times New Roman" w:hAnsi="Times New Roman"/>
          <w:sz w:val="24"/>
        </w:rPr>
        <w:t xml:space="preserve"> darījumus, ir uzkrāšanas principa piemērošana, kas plašāk izklāstīta BPM6 rokasgrāmatā.</w:t>
      </w:r>
      <w:r w:rsidR="00F0157B">
        <w:rPr>
          <w:rStyle w:val="FootnoteReference"/>
          <w:rFonts w:ascii="Times New Roman" w:hAnsi="Times New Roman"/>
          <w:noProof/>
          <w:sz w:val="24"/>
        </w:rPr>
        <w:footnoteReference w:id="56"/>
      </w:r>
      <w:r>
        <w:rPr>
          <w:rFonts w:ascii="Times New Roman" w:hAnsi="Times New Roman"/>
          <w:sz w:val="24"/>
        </w:rPr>
        <w:t xml:space="preserve"> Šis princips paredz, ka attiecībā uz </w:t>
      </w:r>
      <w:r>
        <w:rPr>
          <w:rFonts w:ascii="Times New Roman" w:hAnsi="Times New Roman"/>
          <w:sz w:val="24"/>
        </w:rPr>
        <w:lastRenderedPageBreak/>
        <w:t>ierakstīšanas laiku darījumus ieraksta pakalpojumu sniegšanas brīdī, nevis tad, kad klients faktiski veicis maksājumu.</w:t>
      </w:r>
    </w:p>
    <w:p w14:paraId="231A7127" w14:textId="77777777" w:rsidR="00F017F7" w:rsidRPr="00D82D6C" w:rsidRDefault="00F017F7" w:rsidP="00D82D6C">
      <w:pPr>
        <w:jc w:val="both"/>
        <w:rPr>
          <w:rFonts w:ascii="Times New Roman" w:hAnsi="Times New Roman"/>
          <w:noProof/>
          <w:sz w:val="24"/>
        </w:rPr>
      </w:pPr>
    </w:p>
    <w:p w14:paraId="2BEB21A8" w14:textId="77777777" w:rsidR="00416649" w:rsidRDefault="00416649" w:rsidP="00D82D6C">
      <w:pPr>
        <w:jc w:val="both"/>
        <w:rPr>
          <w:rFonts w:ascii="Times New Roman" w:hAnsi="Times New Roman"/>
          <w:noProof/>
          <w:sz w:val="24"/>
          <w:u w:val="single"/>
        </w:rPr>
      </w:pPr>
      <w:r>
        <w:rPr>
          <w:rFonts w:ascii="Times New Roman" w:hAnsi="Times New Roman"/>
          <w:sz w:val="24"/>
          <w:u w:val="single"/>
        </w:rPr>
        <w:t>Institucionālie sektori</w:t>
      </w:r>
    </w:p>
    <w:p w14:paraId="56B58D33" w14:textId="77777777" w:rsidR="00DB66FD" w:rsidRPr="00D82D6C" w:rsidRDefault="00DB66FD" w:rsidP="00D82D6C">
      <w:pPr>
        <w:jc w:val="both"/>
        <w:rPr>
          <w:rFonts w:ascii="Times New Roman" w:hAnsi="Times New Roman"/>
          <w:noProof/>
          <w:sz w:val="24"/>
          <w:u w:val="single"/>
        </w:rPr>
      </w:pPr>
    </w:p>
    <w:p w14:paraId="21F3ACAB" w14:textId="538E2C8C" w:rsidR="00416649" w:rsidRPr="00D82D6C" w:rsidRDefault="00416649" w:rsidP="00D82D6C">
      <w:pPr>
        <w:jc w:val="both"/>
        <w:rPr>
          <w:rFonts w:ascii="Times New Roman" w:hAnsi="Times New Roman"/>
          <w:noProof/>
          <w:sz w:val="24"/>
        </w:rPr>
      </w:pPr>
      <w:r>
        <w:rPr>
          <w:rFonts w:ascii="Times New Roman" w:hAnsi="Times New Roman"/>
          <w:i/>
          <w:iCs/>
          <w:sz w:val="24"/>
        </w:rPr>
        <w:t>MoS</w:t>
      </w:r>
      <w:r>
        <w:rPr>
          <w:rFonts w:ascii="Times New Roman" w:hAnsi="Times New Roman"/>
          <w:sz w:val="24"/>
        </w:rPr>
        <w:t xml:space="preserve"> regulējums ietver visus institucionālos sektorus, kā noteikts SNA 2008 4. nodaļā</w:t>
      </w:r>
      <w:r w:rsidR="00F0157B">
        <w:rPr>
          <w:rStyle w:val="FootnoteReference"/>
          <w:rFonts w:ascii="Times New Roman" w:hAnsi="Times New Roman"/>
          <w:noProof/>
          <w:sz w:val="24"/>
        </w:rPr>
        <w:footnoteReference w:id="57"/>
      </w:r>
      <w:r>
        <w:rPr>
          <w:rFonts w:ascii="Times New Roman" w:hAnsi="Times New Roman"/>
          <w:sz w:val="24"/>
        </w:rPr>
        <w:t>, SVF MFSM 2000 [2000. gada SVF Monetārās un finanšu statistikas rokasgrāmata] 3. nodaļā</w:t>
      </w:r>
      <w:r w:rsidR="0063264E">
        <w:rPr>
          <w:rStyle w:val="FootnoteReference"/>
          <w:rFonts w:ascii="Times New Roman" w:hAnsi="Times New Roman"/>
          <w:noProof/>
          <w:sz w:val="24"/>
        </w:rPr>
        <w:footnoteReference w:id="58"/>
      </w:r>
      <w:r>
        <w:rPr>
          <w:rFonts w:ascii="Times New Roman" w:hAnsi="Times New Roman"/>
          <w:sz w:val="24"/>
        </w:rPr>
        <w:t xml:space="preserve"> un BPM6 rokasgrāmatas 4. nodaļā</w:t>
      </w:r>
      <w:r w:rsidR="00B50DDA">
        <w:rPr>
          <w:rStyle w:val="FootnoteReference"/>
          <w:rFonts w:ascii="Times New Roman" w:hAnsi="Times New Roman"/>
          <w:noProof/>
          <w:sz w:val="24"/>
        </w:rPr>
        <w:footnoteReference w:id="59"/>
      </w:r>
      <w:r>
        <w:rPr>
          <w:rFonts w:ascii="Times New Roman" w:hAnsi="Times New Roman"/>
          <w:sz w:val="24"/>
        </w:rPr>
        <w:t xml:space="preserve">. Tomēr jāpiebilst, ka, apkopojot </w:t>
      </w:r>
      <w:r>
        <w:rPr>
          <w:rFonts w:ascii="Times New Roman" w:hAnsi="Times New Roman"/>
          <w:i/>
          <w:iCs/>
          <w:sz w:val="24"/>
        </w:rPr>
        <w:t xml:space="preserve">MoS </w:t>
      </w:r>
      <w:r>
        <w:rPr>
          <w:rFonts w:ascii="Times New Roman" w:hAnsi="Times New Roman"/>
          <w:sz w:val="24"/>
        </w:rPr>
        <w:t>datus, valdības pakalpojumus ņem vērā vienīgi attiecībā uz importu.</w:t>
      </w:r>
    </w:p>
    <w:p w14:paraId="1C33E6E7" w14:textId="77777777" w:rsidR="00416649" w:rsidRPr="00D82D6C" w:rsidRDefault="00416649" w:rsidP="00D82D6C">
      <w:pPr>
        <w:jc w:val="both"/>
        <w:rPr>
          <w:rFonts w:ascii="Times New Roman" w:hAnsi="Times New Roman"/>
          <w:noProof/>
          <w:sz w:val="24"/>
        </w:rPr>
      </w:pPr>
    </w:p>
    <w:p w14:paraId="0E2DEA09" w14:textId="77777777" w:rsidR="00416649" w:rsidRPr="00D82D6C" w:rsidRDefault="00416649" w:rsidP="00D82D6C">
      <w:pPr>
        <w:jc w:val="both"/>
        <w:rPr>
          <w:rFonts w:ascii="Times New Roman" w:hAnsi="Times New Roman"/>
          <w:noProof/>
          <w:sz w:val="24"/>
        </w:rPr>
      </w:pPr>
    </w:p>
    <w:p w14:paraId="12782501" w14:textId="3290857E" w:rsidR="00416649" w:rsidRPr="00E4435F" w:rsidRDefault="00950E83" w:rsidP="00950E83">
      <w:pPr>
        <w:ind w:left="284" w:hanging="284"/>
        <w:jc w:val="both"/>
        <w:rPr>
          <w:rFonts w:ascii="Times New Roman" w:hAnsi="Times New Roman"/>
          <w:b/>
          <w:bCs/>
          <w:noProof/>
          <w:color w:val="B83B46"/>
          <w:sz w:val="28"/>
          <w:szCs w:val="24"/>
        </w:rPr>
      </w:pPr>
      <w:bookmarkStart w:id="26" w:name="3.4._Foreign_affiliates_statistics_(FATS"/>
      <w:bookmarkEnd w:id="26"/>
      <w:r>
        <w:rPr>
          <w:rFonts w:ascii="Times New Roman" w:hAnsi="Times New Roman"/>
          <w:b/>
          <w:color w:val="B83B46"/>
          <w:sz w:val="28"/>
        </w:rPr>
        <w:t>3.4. Ārvalstu saistītu uzņēmumu statistika (</w:t>
      </w:r>
      <w:r>
        <w:rPr>
          <w:rFonts w:ascii="Times New Roman" w:hAnsi="Times New Roman"/>
          <w:b/>
          <w:i/>
          <w:iCs/>
          <w:color w:val="B83B46"/>
          <w:sz w:val="28"/>
        </w:rPr>
        <w:t>FATS</w:t>
      </w:r>
      <w:r>
        <w:rPr>
          <w:rFonts w:ascii="Times New Roman" w:hAnsi="Times New Roman"/>
          <w:b/>
          <w:color w:val="B83B46"/>
          <w:sz w:val="28"/>
        </w:rPr>
        <w:t>)</w:t>
      </w:r>
    </w:p>
    <w:p w14:paraId="14D1EC83" w14:textId="77777777" w:rsidR="00950E83" w:rsidRPr="00950E83" w:rsidRDefault="00950E83" w:rsidP="00950E83">
      <w:pPr>
        <w:ind w:left="284" w:hanging="284"/>
        <w:jc w:val="both"/>
        <w:rPr>
          <w:rFonts w:ascii="Times New Roman" w:hAnsi="Times New Roman"/>
          <w:b/>
          <w:bCs/>
          <w:noProof/>
          <w:color w:val="B83B46"/>
          <w:sz w:val="24"/>
        </w:rPr>
      </w:pPr>
    </w:p>
    <w:p w14:paraId="263040A7" w14:textId="77777777" w:rsidR="00416649" w:rsidRDefault="00416649" w:rsidP="00D82D6C">
      <w:pPr>
        <w:jc w:val="both"/>
        <w:rPr>
          <w:rFonts w:ascii="Times New Roman" w:hAnsi="Times New Roman"/>
          <w:noProof/>
          <w:sz w:val="24"/>
        </w:rPr>
      </w:pPr>
      <w:r>
        <w:rPr>
          <w:rFonts w:ascii="Times New Roman" w:hAnsi="Times New Roman"/>
          <w:sz w:val="24"/>
        </w:rPr>
        <w:t xml:space="preserve">Attiecībā uz </w:t>
      </w:r>
      <w:r>
        <w:rPr>
          <w:rFonts w:ascii="Times New Roman" w:hAnsi="Times New Roman"/>
          <w:i/>
          <w:iCs/>
          <w:sz w:val="24"/>
        </w:rPr>
        <w:t>MoS</w:t>
      </w:r>
      <w:r>
        <w:rPr>
          <w:rFonts w:ascii="Times New Roman" w:hAnsi="Times New Roman"/>
          <w:sz w:val="24"/>
        </w:rPr>
        <w:t xml:space="preserve"> datu apkopošanu pamatjēdzieni un prasības saistībā ar </w:t>
      </w:r>
      <w:r>
        <w:rPr>
          <w:rFonts w:ascii="Times New Roman" w:hAnsi="Times New Roman"/>
          <w:i/>
          <w:iCs/>
          <w:sz w:val="24"/>
        </w:rPr>
        <w:t>FATS</w:t>
      </w:r>
      <w:r>
        <w:rPr>
          <w:rFonts w:ascii="Times New Roman" w:hAnsi="Times New Roman"/>
          <w:sz w:val="24"/>
        </w:rPr>
        <w:t xml:space="preserve"> ir raksturotas MSITS 2010 IV nodaļā.</w:t>
      </w:r>
    </w:p>
    <w:p w14:paraId="29F930AB" w14:textId="77777777" w:rsidR="00950E83" w:rsidRPr="00D82D6C" w:rsidRDefault="00950E83" w:rsidP="00D82D6C">
      <w:pPr>
        <w:jc w:val="both"/>
        <w:rPr>
          <w:rFonts w:ascii="Times New Roman" w:hAnsi="Times New Roman"/>
          <w:noProof/>
          <w:sz w:val="24"/>
        </w:rPr>
      </w:pPr>
    </w:p>
    <w:p w14:paraId="242CFD5E" w14:textId="436CF5DD" w:rsidR="00416649" w:rsidRPr="00950E83" w:rsidRDefault="00416649" w:rsidP="00D82D6C">
      <w:pPr>
        <w:jc w:val="both"/>
        <w:rPr>
          <w:rFonts w:ascii="Times New Roman" w:hAnsi="Times New Roman"/>
          <w:noProof/>
          <w:sz w:val="24"/>
        </w:rPr>
      </w:pPr>
      <w:r>
        <w:rPr>
          <w:rFonts w:ascii="Times New Roman" w:hAnsi="Times New Roman"/>
          <w:sz w:val="24"/>
        </w:rPr>
        <w:t>ES kontekstā ārvalstu saistītu uzņēmumu statistikas (</w:t>
      </w:r>
      <w:r>
        <w:rPr>
          <w:rFonts w:ascii="Times New Roman" w:hAnsi="Times New Roman"/>
          <w:i/>
          <w:iCs/>
          <w:sz w:val="24"/>
        </w:rPr>
        <w:t>FATS</w:t>
      </w:r>
      <w:r>
        <w:rPr>
          <w:rFonts w:ascii="Times New Roman" w:hAnsi="Times New Roman"/>
          <w:sz w:val="24"/>
        </w:rPr>
        <w:t xml:space="preserve">) definīcijas saistībā ar iekšējo un ārējo </w:t>
      </w:r>
      <w:r>
        <w:rPr>
          <w:rFonts w:ascii="Times New Roman" w:hAnsi="Times New Roman"/>
          <w:i/>
          <w:iCs/>
          <w:sz w:val="24"/>
        </w:rPr>
        <w:t>FATS</w:t>
      </w:r>
      <w:r>
        <w:rPr>
          <w:rFonts w:ascii="Times New Roman" w:hAnsi="Times New Roman"/>
          <w:sz w:val="24"/>
        </w:rPr>
        <w:t xml:space="preserve"> sniegtas EUS regulā (Komisijas Īstenošanas regulā (ES) 2020/1197).</w:t>
      </w:r>
    </w:p>
    <w:p w14:paraId="5C02DC60" w14:textId="77777777" w:rsidR="00950E83" w:rsidRDefault="00950E83"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EFD6D6"/>
        <w:tblCellMar>
          <w:top w:w="28" w:type="dxa"/>
          <w:left w:w="28" w:type="dxa"/>
          <w:bottom w:w="28" w:type="dxa"/>
          <w:right w:w="28" w:type="dxa"/>
        </w:tblCellMar>
        <w:tblLook w:val="04A0" w:firstRow="1" w:lastRow="0" w:firstColumn="1" w:lastColumn="0" w:noHBand="0" w:noVBand="1"/>
      </w:tblPr>
      <w:tblGrid>
        <w:gridCol w:w="9131"/>
      </w:tblGrid>
      <w:tr w:rsidR="00950E83" w14:paraId="33058562" w14:textId="77777777" w:rsidTr="00A3750F">
        <w:tc>
          <w:tcPr>
            <w:tcW w:w="5000" w:type="pct"/>
            <w:shd w:val="clear" w:color="auto" w:fill="EFD6D6"/>
          </w:tcPr>
          <w:p w14:paraId="2A9EA9BE" w14:textId="77777777" w:rsidR="00950E83" w:rsidRPr="005F2BC7" w:rsidRDefault="00950E83" w:rsidP="00D87D27">
            <w:pPr>
              <w:ind w:left="113" w:right="113"/>
              <w:jc w:val="both"/>
              <w:rPr>
                <w:rFonts w:ascii="Times New Roman" w:hAnsi="Times New Roman"/>
                <w:b/>
                <w:bCs/>
                <w:noProof/>
                <w:color w:val="B83B46"/>
                <w:sz w:val="28"/>
                <w:szCs w:val="24"/>
              </w:rPr>
            </w:pPr>
            <w:r>
              <w:rPr>
                <w:rFonts w:ascii="Times New Roman" w:hAnsi="Times New Roman"/>
                <w:b/>
                <w:color w:val="B83B46"/>
                <w:sz w:val="28"/>
              </w:rPr>
              <w:t xml:space="preserve"> 3.1. ierāmējums. Ar </w:t>
            </w:r>
            <w:r>
              <w:rPr>
                <w:rFonts w:ascii="Times New Roman" w:hAnsi="Times New Roman"/>
                <w:b/>
                <w:i/>
                <w:iCs/>
                <w:color w:val="B83B46"/>
                <w:sz w:val="28"/>
              </w:rPr>
              <w:t>FATS</w:t>
            </w:r>
            <w:r>
              <w:rPr>
                <w:rFonts w:ascii="Times New Roman" w:hAnsi="Times New Roman"/>
                <w:b/>
                <w:color w:val="B83B46"/>
                <w:sz w:val="28"/>
              </w:rPr>
              <w:t xml:space="preserve"> saistītās definīcijas</w:t>
            </w:r>
          </w:p>
          <w:p w14:paraId="23E2A522" w14:textId="77777777" w:rsidR="00950E83" w:rsidRPr="00D82D6C" w:rsidRDefault="00950E83" w:rsidP="00D87D27">
            <w:pPr>
              <w:ind w:left="113" w:right="113"/>
              <w:jc w:val="both"/>
              <w:rPr>
                <w:rFonts w:ascii="Times New Roman" w:hAnsi="Times New Roman"/>
                <w:noProof/>
                <w:color w:val="B83B46"/>
                <w:sz w:val="24"/>
              </w:rPr>
            </w:pPr>
          </w:p>
          <w:p w14:paraId="48E5CB4A" w14:textId="77777777" w:rsidR="00950E83" w:rsidRDefault="00950E83" w:rsidP="00D87D27">
            <w:pPr>
              <w:ind w:left="113" w:right="113"/>
              <w:jc w:val="both"/>
              <w:rPr>
                <w:rFonts w:ascii="Times New Roman" w:hAnsi="Times New Roman"/>
                <w:noProof/>
                <w:sz w:val="24"/>
              </w:rPr>
            </w:pPr>
            <w:r>
              <w:rPr>
                <w:rFonts w:ascii="Times New Roman" w:hAnsi="Times New Roman"/>
                <w:sz w:val="24"/>
              </w:rPr>
              <w:t xml:space="preserve">(..) </w:t>
            </w:r>
            <w:r>
              <w:rPr>
                <w:rFonts w:ascii="Times New Roman" w:hAnsi="Times New Roman"/>
                <w:b/>
                <w:bCs/>
                <w:sz w:val="24"/>
              </w:rPr>
              <w:t>ārvalstu kontrolēts uzņēmums</w:t>
            </w:r>
            <w:r>
              <w:rPr>
                <w:rFonts w:ascii="Times New Roman" w:hAnsi="Times New Roman"/>
                <w:sz w:val="24"/>
              </w:rPr>
              <w:t xml:space="preserve"> – uzņēmums, kas ir rezidents informāciju apkopojošajā valstī un ko kontrolē galīgā kontrolējošā institucionālā vienība, kura nav informāciju apkopojošās valsts rezidents.</w:t>
            </w:r>
          </w:p>
          <w:p w14:paraId="3B0DE7B3" w14:textId="77777777" w:rsidR="00950E83" w:rsidRPr="00D82D6C" w:rsidRDefault="00950E83" w:rsidP="00D87D27">
            <w:pPr>
              <w:ind w:left="113" w:right="113"/>
              <w:jc w:val="both"/>
              <w:rPr>
                <w:rFonts w:ascii="Times New Roman" w:hAnsi="Times New Roman"/>
                <w:noProof/>
                <w:sz w:val="24"/>
              </w:rPr>
            </w:pPr>
          </w:p>
          <w:p w14:paraId="32B4A9BB" w14:textId="77777777" w:rsidR="00950E83" w:rsidRDefault="00950E83" w:rsidP="00D87D27">
            <w:pPr>
              <w:ind w:left="113" w:right="113"/>
              <w:jc w:val="both"/>
              <w:rPr>
                <w:rFonts w:ascii="Times New Roman" w:hAnsi="Times New Roman"/>
                <w:noProof/>
                <w:sz w:val="24"/>
              </w:rPr>
            </w:pPr>
            <w:r>
              <w:rPr>
                <w:rFonts w:ascii="Times New Roman" w:hAnsi="Times New Roman"/>
                <w:b/>
                <w:bCs/>
                <w:sz w:val="24"/>
              </w:rPr>
              <w:t>Kontrole</w:t>
            </w:r>
            <w:r>
              <w:rPr>
                <w:rFonts w:ascii="Times New Roman" w:hAnsi="Times New Roman"/>
                <w:sz w:val="24"/>
              </w:rPr>
              <w:t xml:space="preserve"> – spēja noteikt uzņēmuma vispārējo politiku, piemēram, ja nepieciešams, izvēloties atbilstīgus direktorus. Šajā saistībā tiek uzskatīts, ka institucionālā vienība B kontrolē uzņēmumu A, ja B vai nu tieši, vai netieši kontrolē vairāk nekā pusi no akcionāru balsstiesībām vai citiem līdzekļiem nodrošina kontroli pār A.</w:t>
            </w:r>
          </w:p>
          <w:p w14:paraId="5502836D" w14:textId="77777777" w:rsidR="00950E83" w:rsidRPr="00D82D6C" w:rsidRDefault="00950E83" w:rsidP="00D87D27">
            <w:pPr>
              <w:ind w:left="113" w:right="113"/>
              <w:jc w:val="both"/>
              <w:rPr>
                <w:rFonts w:ascii="Times New Roman" w:hAnsi="Times New Roman"/>
                <w:noProof/>
                <w:sz w:val="24"/>
              </w:rPr>
            </w:pPr>
          </w:p>
          <w:p w14:paraId="57E02839" w14:textId="77777777" w:rsidR="00950E83" w:rsidRDefault="00950E83" w:rsidP="00D87D27">
            <w:pPr>
              <w:ind w:left="113" w:right="113"/>
              <w:jc w:val="both"/>
              <w:rPr>
                <w:rFonts w:ascii="Times New Roman" w:hAnsi="Times New Roman"/>
                <w:noProof/>
                <w:sz w:val="24"/>
              </w:rPr>
            </w:pPr>
            <w:r>
              <w:rPr>
                <w:rFonts w:ascii="Times New Roman" w:hAnsi="Times New Roman"/>
                <w:b/>
                <w:bCs/>
                <w:sz w:val="24"/>
              </w:rPr>
              <w:t>Ārvalstu kontrole</w:t>
            </w:r>
            <w:r>
              <w:rPr>
                <w:rFonts w:ascii="Times New Roman" w:hAnsi="Times New Roman"/>
                <w:sz w:val="24"/>
              </w:rPr>
              <w:t xml:space="preserve"> – galīgā kontrolējošā institucionālā vienība atrodas citā valstī, nevis tajā, kurā rezidents ir tā institucionālā vienība, ko tā kontrolē. </w:t>
            </w:r>
            <w:r>
              <w:rPr>
                <w:rFonts w:ascii="Times New Roman" w:hAnsi="Times New Roman"/>
                <w:b/>
                <w:bCs/>
                <w:sz w:val="24"/>
              </w:rPr>
              <w:t>Filiāles</w:t>
            </w:r>
            <w:r>
              <w:rPr>
                <w:rFonts w:ascii="Times New Roman" w:hAnsi="Times New Roman"/>
                <w:sz w:val="24"/>
              </w:rPr>
              <w:t xml:space="preserve"> – ārvalstu uzņēmumu vietējās vienības, kas neveido atsevišķas juridiskas vienības. Pret tām attiecas kā pret kvazikorporatīviem uzņēmumiem Regulas (ES) Nr. 549/2013 nozīmē, un tās uzskata par uzņēmumiem ārvalstu saistītu uzņēmumu statistikas nolūkos.</w:t>
            </w:r>
          </w:p>
          <w:p w14:paraId="2089C68D" w14:textId="77777777" w:rsidR="00950E83" w:rsidRPr="00D82D6C" w:rsidRDefault="00950E83" w:rsidP="00D87D27">
            <w:pPr>
              <w:ind w:left="113" w:right="113"/>
              <w:jc w:val="both"/>
              <w:rPr>
                <w:rFonts w:ascii="Times New Roman" w:hAnsi="Times New Roman"/>
                <w:noProof/>
                <w:sz w:val="24"/>
              </w:rPr>
            </w:pPr>
          </w:p>
          <w:p w14:paraId="4D7402E0" w14:textId="77777777" w:rsidR="00950E83" w:rsidRDefault="00950E83" w:rsidP="00D87D27">
            <w:pPr>
              <w:ind w:left="113" w:right="113"/>
              <w:jc w:val="both"/>
              <w:rPr>
                <w:rFonts w:ascii="Times New Roman" w:hAnsi="Times New Roman"/>
                <w:noProof/>
                <w:sz w:val="24"/>
              </w:rPr>
            </w:pPr>
            <w:r>
              <w:rPr>
                <w:rFonts w:ascii="Times New Roman" w:hAnsi="Times New Roman"/>
                <w:b/>
                <w:bCs/>
                <w:sz w:val="24"/>
              </w:rPr>
              <w:t>Galīgā saistīta uzņēmuma kontrolējošā institucionālā vienība</w:t>
            </w:r>
            <w:r>
              <w:rPr>
                <w:rFonts w:ascii="Times New Roman" w:hAnsi="Times New Roman"/>
                <w:sz w:val="24"/>
              </w:rPr>
              <w:t xml:space="preserve"> – institucionālā vienība, kas ir viena no saistītu uzņēmumu kontrolējošajām vienībām, kuru nekontrolē cita institucionālā vienība.</w:t>
            </w:r>
          </w:p>
          <w:p w14:paraId="7C0CFE9F" w14:textId="77777777" w:rsidR="00950E83" w:rsidRPr="00D82D6C" w:rsidRDefault="00950E83" w:rsidP="00D87D27">
            <w:pPr>
              <w:ind w:left="113" w:right="113"/>
              <w:jc w:val="both"/>
              <w:rPr>
                <w:rFonts w:ascii="Times New Roman" w:hAnsi="Times New Roman"/>
                <w:noProof/>
                <w:sz w:val="24"/>
              </w:rPr>
            </w:pPr>
          </w:p>
          <w:p w14:paraId="769F21FD" w14:textId="77777777" w:rsidR="00950E83" w:rsidRDefault="00950E83" w:rsidP="00D87D27">
            <w:pPr>
              <w:ind w:left="113" w:right="113"/>
              <w:jc w:val="both"/>
              <w:rPr>
                <w:rFonts w:ascii="Times New Roman" w:hAnsi="Times New Roman"/>
                <w:noProof/>
                <w:sz w:val="24"/>
              </w:rPr>
            </w:pPr>
            <w:r>
              <w:rPr>
                <w:rFonts w:ascii="Times New Roman" w:hAnsi="Times New Roman"/>
                <w:b/>
                <w:bCs/>
                <w:sz w:val="24"/>
              </w:rPr>
              <w:t>Ārvalstu saistīts uzņēmums</w:t>
            </w:r>
            <w:r>
              <w:rPr>
                <w:rFonts w:ascii="Times New Roman" w:hAnsi="Times New Roman"/>
                <w:sz w:val="24"/>
              </w:rPr>
              <w:t xml:space="preserve"> – uzņēmums, kas ir rezidents valstī, kura apkopo informāciju, un ko galīgi kontrolē institucionāla vienība, kura nav rezidents šajā valstī, kas apkopo informāciju, vai arī uzņēmums, kas nav rezidents valstī, kura apkopo informāciju, un ko galīgi kontrolē institucionālā vienība, kura ir rezidents valstī, kas apkopo informāciju.</w:t>
            </w:r>
          </w:p>
          <w:p w14:paraId="709D9374" w14:textId="77777777" w:rsidR="00950E83" w:rsidRPr="00D82D6C" w:rsidRDefault="00950E83" w:rsidP="00D87D27">
            <w:pPr>
              <w:ind w:left="113" w:right="113"/>
              <w:jc w:val="both"/>
              <w:rPr>
                <w:rFonts w:ascii="Times New Roman" w:hAnsi="Times New Roman"/>
                <w:noProof/>
                <w:sz w:val="24"/>
              </w:rPr>
            </w:pPr>
          </w:p>
          <w:p w14:paraId="51E7E636" w14:textId="77777777" w:rsidR="00950E83" w:rsidRDefault="00950E83" w:rsidP="00D87D27">
            <w:pPr>
              <w:ind w:left="113" w:right="113"/>
              <w:jc w:val="both"/>
              <w:rPr>
                <w:rFonts w:ascii="Times New Roman" w:hAnsi="Times New Roman"/>
                <w:noProof/>
                <w:sz w:val="24"/>
              </w:rPr>
            </w:pPr>
            <w:r>
              <w:rPr>
                <w:rFonts w:ascii="Times New Roman" w:hAnsi="Times New Roman"/>
                <w:b/>
                <w:bCs/>
                <w:sz w:val="24"/>
              </w:rPr>
              <w:lastRenderedPageBreak/>
              <w:t>Galīgās kontroles valsts</w:t>
            </w:r>
            <w:r>
              <w:rPr>
                <w:rFonts w:ascii="Times New Roman" w:hAnsi="Times New Roman"/>
                <w:sz w:val="24"/>
              </w:rPr>
              <w:t xml:space="preserve"> – galīgās kontrolējošās institucionālās vienības vai saskaņoti darbojošos vienību grupas rezidences valsts. Jēdzieniem “institucionāla vienība” un “vietējā vienība” ir tāda pati nozīme kā Regulā (EEK) Nr. 696/93. </w:t>
            </w:r>
            <w:r>
              <w:rPr>
                <w:rFonts w:ascii="Times New Roman" w:hAnsi="Times New Roman"/>
                <w:b/>
                <w:bCs/>
                <w:sz w:val="24"/>
              </w:rPr>
              <w:t>Iekšējā statistika par ārvalstu saistītiem uzņēmumiem</w:t>
            </w:r>
            <w:r>
              <w:rPr>
                <w:rFonts w:ascii="Times New Roman" w:hAnsi="Times New Roman"/>
                <w:sz w:val="24"/>
              </w:rPr>
              <w:t xml:space="preserve"> – statistika, kas raksturo to ārvalstu saistītu uzņēmumu darbību, kuri ir rezidenti valstī, kas apkopo informāciju.</w:t>
            </w:r>
          </w:p>
          <w:p w14:paraId="6636E368" w14:textId="77777777" w:rsidR="00950E83" w:rsidRPr="00D82D6C" w:rsidRDefault="00950E83" w:rsidP="00D87D27">
            <w:pPr>
              <w:ind w:left="113" w:right="113"/>
              <w:jc w:val="both"/>
              <w:rPr>
                <w:rFonts w:ascii="Times New Roman" w:hAnsi="Times New Roman"/>
                <w:noProof/>
                <w:sz w:val="24"/>
              </w:rPr>
            </w:pPr>
          </w:p>
          <w:p w14:paraId="653B67AF" w14:textId="3E3E1FC4" w:rsidR="00950E83" w:rsidRDefault="00950E83" w:rsidP="00D87D27">
            <w:pPr>
              <w:ind w:left="113" w:right="113"/>
              <w:jc w:val="both"/>
              <w:rPr>
                <w:rFonts w:ascii="Times New Roman" w:hAnsi="Times New Roman"/>
                <w:noProof/>
                <w:sz w:val="24"/>
              </w:rPr>
            </w:pPr>
            <w:r>
              <w:rPr>
                <w:rFonts w:ascii="Times New Roman" w:hAnsi="Times New Roman"/>
                <w:i/>
                <w:sz w:val="24"/>
              </w:rPr>
              <w:t xml:space="preserve">Avots: </w:t>
            </w:r>
            <w:r>
              <w:rPr>
                <w:rFonts w:ascii="Times New Roman" w:hAnsi="Times New Roman"/>
                <w:sz w:val="24"/>
              </w:rPr>
              <w:t>EUS regulas IV pielikums (Komisijas Īstenošanas regula (ES) 2020/1197).</w:t>
            </w:r>
          </w:p>
        </w:tc>
      </w:tr>
    </w:tbl>
    <w:p w14:paraId="05DAD258" w14:textId="77777777" w:rsidR="00416649" w:rsidRPr="00D82D6C" w:rsidRDefault="00416649" w:rsidP="00D82D6C">
      <w:pPr>
        <w:jc w:val="both"/>
        <w:rPr>
          <w:rFonts w:ascii="Times New Roman" w:hAnsi="Times New Roman"/>
          <w:noProof/>
          <w:sz w:val="24"/>
        </w:rPr>
      </w:pPr>
    </w:p>
    <w:p w14:paraId="36C437A3" w14:textId="32BBEFB8" w:rsidR="00416649" w:rsidRDefault="00416649" w:rsidP="00D82D6C">
      <w:pPr>
        <w:jc w:val="both"/>
        <w:rPr>
          <w:rFonts w:ascii="Times New Roman" w:hAnsi="Times New Roman"/>
          <w:noProof/>
          <w:sz w:val="24"/>
        </w:rPr>
      </w:pPr>
      <w:r>
        <w:rPr>
          <w:rFonts w:ascii="Times New Roman" w:hAnsi="Times New Roman"/>
          <w:sz w:val="24"/>
        </w:rPr>
        <w:t>MSITS 2010 norādīts</w:t>
      </w:r>
      <w:r w:rsidR="00950E83">
        <w:rPr>
          <w:rStyle w:val="FootnoteReference"/>
          <w:rFonts w:ascii="Times New Roman" w:hAnsi="Times New Roman"/>
          <w:noProof/>
          <w:sz w:val="24"/>
        </w:rPr>
        <w:footnoteReference w:id="60"/>
      </w:r>
      <w:r>
        <w:rPr>
          <w:rFonts w:ascii="Times New Roman" w:hAnsi="Times New Roman"/>
          <w:sz w:val="24"/>
        </w:rPr>
        <w:t>, ka tiešo ieguldītāju (“pirmo ārvalstu mātesuzņēmumu”) var kontrolēt kāda cita vienība trešajā valstī. Galīgā kontrolējošā institucionālā vienība (</w:t>
      </w:r>
      <w:r>
        <w:rPr>
          <w:rFonts w:ascii="Times New Roman" w:hAnsi="Times New Roman"/>
          <w:i/>
          <w:iCs/>
          <w:sz w:val="24"/>
        </w:rPr>
        <w:t>UCI</w:t>
      </w:r>
      <w:r>
        <w:rPr>
          <w:rFonts w:ascii="Times New Roman" w:hAnsi="Times New Roman"/>
          <w:sz w:val="24"/>
        </w:rPr>
        <w:t>) attiecas uz galīgo ieguldītāju kontroles ķēdē.</w:t>
      </w:r>
    </w:p>
    <w:p w14:paraId="78E3C037" w14:textId="77777777" w:rsidR="00950E83" w:rsidRPr="00D82D6C" w:rsidRDefault="00950E83" w:rsidP="00D82D6C">
      <w:pPr>
        <w:jc w:val="both"/>
        <w:rPr>
          <w:rFonts w:ascii="Times New Roman" w:hAnsi="Times New Roman"/>
          <w:noProof/>
          <w:sz w:val="24"/>
        </w:rPr>
      </w:pPr>
    </w:p>
    <w:p w14:paraId="20972E80" w14:textId="7FBC1FD0" w:rsidR="00416649" w:rsidRPr="00D82D6C" w:rsidRDefault="00416649" w:rsidP="00D82D6C">
      <w:pPr>
        <w:jc w:val="both"/>
        <w:rPr>
          <w:rFonts w:ascii="Times New Roman" w:hAnsi="Times New Roman"/>
          <w:noProof/>
          <w:sz w:val="24"/>
        </w:rPr>
      </w:pPr>
      <w:r>
        <w:rPr>
          <w:rFonts w:ascii="Times New Roman" w:hAnsi="Times New Roman"/>
          <w:sz w:val="24"/>
        </w:rPr>
        <w:t>MSITS 2010 sniegts ieteikums</w:t>
      </w:r>
      <w:r w:rsidR="00103E6E">
        <w:rPr>
          <w:rStyle w:val="FootnoteReference"/>
          <w:rFonts w:ascii="Times New Roman" w:hAnsi="Times New Roman"/>
          <w:noProof/>
          <w:sz w:val="24"/>
        </w:rPr>
        <w:footnoteReference w:id="61"/>
      </w:r>
      <w:r>
        <w:rPr>
          <w:rFonts w:ascii="Times New Roman" w:hAnsi="Times New Roman"/>
          <w:sz w:val="24"/>
        </w:rPr>
        <w:t xml:space="preserve"> attiecināt </w:t>
      </w:r>
      <w:r>
        <w:rPr>
          <w:rFonts w:ascii="Times New Roman" w:hAnsi="Times New Roman"/>
          <w:i/>
          <w:iCs/>
          <w:sz w:val="24"/>
        </w:rPr>
        <w:t>FATS</w:t>
      </w:r>
      <w:r>
        <w:rPr>
          <w:rFonts w:ascii="Times New Roman" w:hAnsi="Times New Roman"/>
          <w:sz w:val="24"/>
        </w:rPr>
        <w:t xml:space="preserve"> mainīgos lielumus uz galīgā ieguldītāja valsti (</w:t>
      </w:r>
      <w:r>
        <w:rPr>
          <w:rFonts w:ascii="Times New Roman" w:hAnsi="Times New Roman"/>
          <w:i/>
          <w:iCs/>
          <w:sz w:val="24"/>
        </w:rPr>
        <w:t>UCI</w:t>
      </w:r>
      <w:r>
        <w:rPr>
          <w:rFonts w:ascii="Times New Roman" w:hAnsi="Times New Roman"/>
          <w:sz w:val="24"/>
        </w:rPr>
        <w:t xml:space="preserve"> rezidences valsti). </w:t>
      </w:r>
      <w:r>
        <w:rPr>
          <w:rFonts w:ascii="Times New Roman" w:hAnsi="Times New Roman"/>
          <w:i/>
          <w:iCs/>
          <w:sz w:val="24"/>
        </w:rPr>
        <w:t>UCI</w:t>
      </w:r>
      <w:r>
        <w:rPr>
          <w:rFonts w:ascii="Times New Roman" w:hAnsi="Times New Roman"/>
          <w:sz w:val="24"/>
        </w:rPr>
        <w:t xml:space="preserve"> jēdzienu lieto arī Eiropas </w:t>
      </w:r>
      <w:r>
        <w:rPr>
          <w:rFonts w:ascii="Times New Roman" w:hAnsi="Times New Roman"/>
          <w:i/>
          <w:iCs/>
          <w:sz w:val="24"/>
        </w:rPr>
        <w:t>FATS</w:t>
      </w:r>
      <w:r>
        <w:rPr>
          <w:rFonts w:ascii="Times New Roman" w:hAnsi="Times New Roman"/>
          <w:sz w:val="24"/>
        </w:rPr>
        <w:t xml:space="preserve"> statistikā.</w:t>
      </w:r>
      <w:r w:rsidR="00103E6E">
        <w:rPr>
          <w:rStyle w:val="FootnoteReference"/>
          <w:rFonts w:ascii="Times New Roman" w:hAnsi="Times New Roman"/>
          <w:noProof/>
          <w:sz w:val="24"/>
        </w:rPr>
        <w:footnoteReference w:id="62"/>
      </w:r>
    </w:p>
    <w:p w14:paraId="5A80BDB5" w14:textId="77777777" w:rsidR="00416649" w:rsidRPr="00D82D6C" w:rsidRDefault="00416649" w:rsidP="00D82D6C">
      <w:pPr>
        <w:jc w:val="both"/>
        <w:rPr>
          <w:rFonts w:ascii="Times New Roman" w:hAnsi="Times New Roman"/>
          <w:noProof/>
          <w:sz w:val="24"/>
        </w:rPr>
      </w:pPr>
    </w:p>
    <w:p w14:paraId="17FAA538" w14:textId="77777777" w:rsidR="00416649" w:rsidRDefault="00416649" w:rsidP="00D82D6C">
      <w:pPr>
        <w:jc w:val="both"/>
        <w:rPr>
          <w:rFonts w:ascii="Times New Roman" w:hAnsi="Times New Roman"/>
          <w:b/>
          <w:noProof/>
          <w:color w:val="292929"/>
          <w:sz w:val="24"/>
        </w:rPr>
      </w:pPr>
      <w:r>
        <w:rPr>
          <w:rFonts w:ascii="Times New Roman" w:hAnsi="Times New Roman"/>
          <w:b/>
          <w:i/>
          <w:iCs/>
          <w:color w:val="292929"/>
          <w:sz w:val="24"/>
        </w:rPr>
        <w:t>FATS</w:t>
      </w:r>
      <w:r>
        <w:rPr>
          <w:rFonts w:ascii="Times New Roman" w:hAnsi="Times New Roman"/>
          <w:b/>
          <w:color w:val="292929"/>
          <w:sz w:val="24"/>
        </w:rPr>
        <w:t xml:space="preserve"> mainīgie lielumi</w:t>
      </w:r>
      <w:bookmarkStart w:id="27" w:name="FATS_Variables"/>
      <w:bookmarkEnd w:id="27"/>
    </w:p>
    <w:p w14:paraId="6873F4A5" w14:textId="77777777" w:rsidR="00103E6E" w:rsidRPr="00D82D6C" w:rsidRDefault="00103E6E" w:rsidP="00D82D6C">
      <w:pPr>
        <w:jc w:val="both"/>
        <w:rPr>
          <w:rFonts w:ascii="Times New Roman" w:hAnsi="Times New Roman"/>
          <w:b/>
          <w:noProof/>
          <w:color w:val="292929"/>
          <w:sz w:val="24"/>
        </w:rPr>
      </w:pPr>
    </w:p>
    <w:p w14:paraId="05A10E5E" w14:textId="77777777" w:rsidR="00416649" w:rsidRDefault="00416649" w:rsidP="00D82D6C">
      <w:pPr>
        <w:jc w:val="both"/>
        <w:rPr>
          <w:rFonts w:ascii="Times New Roman" w:hAnsi="Times New Roman"/>
          <w:noProof/>
          <w:color w:val="1F487C"/>
          <w:sz w:val="24"/>
        </w:rPr>
      </w:pPr>
      <w:r>
        <w:rPr>
          <w:rFonts w:ascii="Times New Roman" w:hAnsi="Times New Roman"/>
          <w:color w:val="1F487C"/>
          <w:sz w:val="24"/>
        </w:rPr>
        <w:t>Pārdošana/apgrozījums</w:t>
      </w:r>
    </w:p>
    <w:p w14:paraId="39F395BD" w14:textId="77777777" w:rsidR="00103E6E" w:rsidRPr="00D82D6C" w:rsidRDefault="00103E6E" w:rsidP="00D82D6C">
      <w:pPr>
        <w:jc w:val="both"/>
        <w:rPr>
          <w:rFonts w:ascii="Times New Roman" w:hAnsi="Times New Roman"/>
          <w:noProof/>
          <w:color w:val="1F487C"/>
          <w:sz w:val="24"/>
        </w:rPr>
      </w:pPr>
    </w:p>
    <w:p w14:paraId="0EB0E865" w14:textId="77777777" w:rsidR="00416649" w:rsidRDefault="00416649" w:rsidP="00D82D6C">
      <w:pPr>
        <w:jc w:val="both"/>
        <w:rPr>
          <w:rFonts w:ascii="Times New Roman" w:hAnsi="Times New Roman"/>
          <w:noProof/>
          <w:sz w:val="24"/>
        </w:rPr>
      </w:pPr>
      <w:r>
        <w:rPr>
          <w:rFonts w:ascii="Times New Roman" w:hAnsi="Times New Roman"/>
          <w:sz w:val="24"/>
        </w:rPr>
        <w:t>MSITS 2010 jēdzieniem “pārdošana” un “apgrozījums” ir viena un tā pati nozīme, un tos lieto kā sinonīmus.</w:t>
      </w:r>
    </w:p>
    <w:p w14:paraId="12BEDD21" w14:textId="77777777" w:rsidR="00103E6E" w:rsidRPr="00D82D6C" w:rsidRDefault="00103E6E" w:rsidP="00D82D6C">
      <w:pPr>
        <w:jc w:val="both"/>
        <w:rPr>
          <w:rFonts w:ascii="Times New Roman" w:hAnsi="Times New Roman"/>
          <w:noProof/>
          <w:sz w:val="24"/>
        </w:rPr>
      </w:pPr>
    </w:p>
    <w:p w14:paraId="33D01FAB" w14:textId="77777777" w:rsidR="00416649" w:rsidRDefault="00416649" w:rsidP="00D82D6C">
      <w:pPr>
        <w:jc w:val="both"/>
        <w:rPr>
          <w:rFonts w:ascii="Times New Roman" w:hAnsi="Times New Roman"/>
          <w:noProof/>
          <w:sz w:val="24"/>
        </w:rPr>
      </w:pPr>
      <w:r>
        <w:rPr>
          <w:rFonts w:ascii="Times New Roman" w:hAnsi="Times New Roman"/>
          <w:sz w:val="24"/>
        </w:rPr>
        <w:t>Apgrozījums ir viens no saimnieciskās darbības izlaides mēriem. Apgrozījums (pārdošana tirgum) būtībā ir mainīgais lielums, kas raksturīgs vienīgi uzņēmuma vienībai.</w:t>
      </w:r>
    </w:p>
    <w:p w14:paraId="122FA6BC" w14:textId="77777777" w:rsidR="00103E6E" w:rsidRPr="00D82D6C" w:rsidRDefault="00103E6E" w:rsidP="00D82D6C">
      <w:pPr>
        <w:jc w:val="both"/>
        <w:rPr>
          <w:rFonts w:ascii="Times New Roman" w:hAnsi="Times New Roman"/>
          <w:noProof/>
          <w:sz w:val="24"/>
        </w:rPr>
      </w:pPr>
    </w:p>
    <w:p w14:paraId="525BA6B5" w14:textId="77777777" w:rsidR="00416649" w:rsidRDefault="00416649" w:rsidP="00D82D6C">
      <w:pPr>
        <w:jc w:val="both"/>
        <w:rPr>
          <w:rFonts w:ascii="Times New Roman" w:hAnsi="Times New Roman"/>
          <w:noProof/>
          <w:sz w:val="24"/>
        </w:rPr>
      </w:pPr>
      <w:r>
        <w:rPr>
          <w:rFonts w:ascii="Times New Roman" w:hAnsi="Times New Roman"/>
          <w:sz w:val="24"/>
        </w:rPr>
        <w:t xml:space="preserve">Apgrozījums ir galvenais </w:t>
      </w:r>
      <w:r>
        <w:rPr>
          <w:rFonts w:ascii="Times New Roman" w:hAnsi="Times New Roman"/>
          <w:i/>
          <w:iCs/>
          <w:sz w:val="24"/>
        </w:rPr>
        <w:t>FATS</w:t>
      </w:r>
      <w:r>
        <w:rPr>
          <w:rFonts w:ascii="Times New Roman" w:hAnsi="Times New Roman"/>
          <w:sz w:val="24"/>
        </w:rPr>
        <w:t xml:space="preserve"> mainīgais lielums, ko izmanto 3. veida novērtēšanai, jo tas parasti ir pieejams nepieciešamajam iedalījuma līmenim. Attiecībā uz vairumu saimnieciskās darbības veidu apgrozījums ļauj atbilstoši novērtēt 3. veidā sniegtos pakalpojumus. Tomēr apgrozījumam ir konkrēti ierobežojumi (vairāk informācijas skat. nākamajā punktā un 9. nodaļā).</w:t>
      </w:r>
    </w:p>
    <w:p w14:paraId="59F50C83" w14:textId="77777777" w:rsidR="00103E6E" w:rsidRPr="00D82D6C" w:rsidRDefault="00103E6E" w:rsidP="00D82D6C">
      <w:pPr>
        <w:jc w:val="both"/>
        <w:rPr>
          <w:rFonts w:ascii="Times New Roman" w:hAnsi="Times New Roman"/>
          <w:noProof/>
          <w:sz w:val="24"/>
        </w:rPr>
      </w:pPr>
    </w:p>
    <w:p w14:paraId="21174173" w14:textId="03C03D57" w:rsidR="00416649" w:rsidRDefault="00416649" w:rsidP="00D82D6C">
      <w:pPr>
        <w:jc w:val="both"/>
        <w:rPr>
          <w:rFonts w:ascii="Times New Roman" w:hAnsi="Times New Roman"/>
          <w:noProof/>
          <w:sz w:val="24"/>
        </w:rPr>
      </w:pPr>
      <w:r>
        <w:rPr>
          <w:rFonts w:ascii="Times New Roman" w:hAnsi="Times New Roman"/>
          <w:sz w:val="24"/>
        </w:rPr>
        <w:t>ES/EBTA valstīs attiecīgie mainīgie lielumi Regulā par Eiropas uzņēmējdarbības statistiku ir “neto apgrozījums” (</w:t>
      </w:r>
      <w:r>
        <w:rPr>
          <w:rFonts w:ascii="Times New Roman" w:hAnsi="Times New Roman"/>
          <w:i/>
          <w:iCs/>
          <w:sz w:val="24"/>
        </w:rPr>
        <w:t>SBS</w:t>
      </w:r>
      <w:r>
        <w:rPr>
          <w:rFonts w:ascii="Times New Roman" w:hAnsi="Times New Roman"/>
          <w:sz w:val="24"/>
        </w:rPr>
        <w:t>), “ārvalstu kontrolētu uzņēmumu neto apgrozījums” (</w:t>
      </w:r>
      <w:r>
        <w:rPr>
          <w:rFonts w:ascii="Times New Roman" w:hAnsi="Times New Roman"/>
          <w:i/>
          <w:iCs/>
          <w:sz w:val="24"/>
        </w:rPr>
        <w:t>IFATS</w:t>
      </w:r>
      <w:r>
        <w:rPr>
          <w:rFonts w:ascii="Times New Roman" w:hAnsi="Times New Roman"/>
          <w:sz w:val="24"/>
        </w:rPr>
        <w:t>) un “neto apgrozījums uzņēmumos ārvalstīs, kurus galīgi kontrolē ziņojošās valsts institucionālās rezidentvienības” (</w:t>
      </w:r>
      <w:r>
        <w:rPr>
          <w:rFonts w:ascii="Times New Roman" w:hAnsi="Times New Roman"/>
          <w:i/>
          <w:iCs/>
          <w:sz w:val="24"/>
        </w:rPr>
        <w:t>OFATS</w:t>
      </w:r>
      <w:r>
        <w:rPr>
          <w:rFonts w:ascii="Times New Roman" w:hAnsi="Times New Roman"/>
          <w:sz w:val="24"/>
        </w:rPr>
        <w:t>).</w:t>
      </w:r>
    </w:p>
    <w:p w14:paraId="740CF995" w14:textId="4A741D23" w:rsidR="004605CB" w:rsidRPr="00D82D6C" w:rsidRDefault="004605CB" w:rsidP="00D82D6C">
      <w:pPr>
        <w:jc w:val="both"/>
        <w:rPr>
          <w:rFonts w:ascii="Times New Roman" w:hAnsi="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4605CB" w14:paraId="2738F717" w14:textId="77777777" w:rsidTr="00A3750F">
        <w:tc>
          <w:tcPr>
            <w:tcW w:w="5000" w:type="pct"/>
            <w:tcBorders>
              <w:top w:val="nil"/>
              <w:left w:val="nil"/>
              <w:bottom w:val="nil"/>
              <w:right w:val="nil"/>
            </w:tcBorders>
            <w:shd w:val="clear" w:color="auto" w:fill="EFD6D6"/>
          </w:tcPr>
          <w:p w14:paraId="30B9287B" w14:textId="77777777" w:rsidR="004605CB" w:rsidRPr="005F2BC7" w:rsidRDefault="004605CB" w:rsidP="00D87D27">
            <w:pPr>
              <w:keepNext/>
              <w:keepLines/>
              <w:jc w:val="both"/>
              <w:rPr>
                <w:rFonts w:ascii="Times New Roman" w:hAnsi="Times New Roman"/>
                <w:b/>
                <w:bCs/>
                <w:noProof/>
                <w:color w:val="B83B46"/>
                <w:sz w:val="28"/>
                <w:szCs w:val="24"/>
              </w:rPr>
            </w:pPr>
            <w:r>
              <w:rPr>
                <w:rFonts w:ascii="Times New Roman" w:hAnsi="Times New Roman"/>
                <w:b/>
                <w:color w:val="B83B46"/>
                <w:sz w:val="28"/>
              </w:rPr>
              <w:lastRenderedPageBreak/>
              <w:t xml:space="preserve"> 3.2. ierāmējums. Neto apgrozījums</w:t>
            </w:r>
          </w:p>
          <w:p w14:paraId="4A52C49C" w14:textId="77777777" w:rsidR="004605CB" w:rsidRPr="00D82D6C" w:rsidRDefault="004605CB" w:rsidP="00D87D27">
            <w:pPr>
              <w:keepNext/>
              <w:keepLines/>
              <w:jc w:val="both"/>
              <w:rPr>
                <w:rFonts w:ascii="Times New Roman" w:hAnsi="Times New Roman"/>
                <w:noProof/>
                <w:color w:val="B83B46"/>
                <w:sz w:val="24"/>
              </w:rPr>
            </w:pPr>
          </w:p>
          <w:p w14:paraId="644D6AEA" w14:textId="77777777" w:rsidR="004605CB" w:rsidRDefault="004605CB" w:rsidP="00D87D27">
            <w:pPr>
              <w:keepNext/>
              <w:keepLines/>
              <w:ind w:left="142" w:right="149"/>
              <w:jc w:val="both"/>
              <w:rPr>
                <w:rFonts w:ascii="Times New Roman" w:hAnsi="Times New Roman"/>
                <w:noProof/>
                <w:sz w:val="24"/>
              </w:rPr>
            </w:pPr>
            <w:r>
              <w:rPr>
                <w:rFonts w:ascii="Times New Roman" w:hAnsi="Times New Roman"/>
                <w:sz w:val="24"/>
              </w:rPr>
              <w:t xml:space="preserve">Visām darbībām, izņemot </w:t>
            </w:r>
            <w:r>
              <w:rPr>
                <w:rFonts w:ascii="Times New Roman" w:hAnsi="Times New Roman"/>
                <w:i/>
                <w:iCs/>
                <w:sz w:val="24"/>
              </w:rPr>
              <w:t>NACE</w:t>
            </w:r>
            <w:r>
              <w:rPr>
                <w:rFonts w:ascii="Times New Roman" w:hAnsi="Times New Roman"/>
                <w:sz w:val="24"/>
              </w:rPr>
              <w:t xml:space="preserve"> 64. un 65. nodaļā noteiktās darbības un dažas </w:t>
            </w:r>
            <w:r>
              <w:rPr>
                <w:rFonts w:ascii="Times New Roman" w:hAnsi="Times New Roman"/>
                <w:i/>
                <w:iCs/>
                <w:sz w:val="24"/>
              </w:rPr>
              <w:t>NACE</w:t>
            </w:r>
            <w:r>
              <w:rPr>
                <w:rFonts w:ascii="Times New Roman" w:hAnsi="Times New Roman"/>
                <w:sz w:val="24"/>
              </w:rPr>
              <w:t> 66. nodaļā noteiktās darbības, neto apgrozījums ir visi ienākumi, kas gūti pārskata periodā statistikas vienības parasto darbību gaitā, un to norāda, atskaitot visus tās piešķirtos cenu samazinājumus, atlaides un rabatus.</w:t>
            </w:r>
          </w:p>
          <w:p w14:paraId="3171AF7E" w14:textId="77777777" w:rsidR="004605CB" w:rsidRPr="00D82D6C" w:rsidRDefault="004605CB" w:rsidP="00D87D27">
            <w:pPr>
              <w:keepNext/>
              <w:keepLines/>
              <w:ind w:left="142" w:right="149"/>
              <w:jc w:val="both"/>
              <w:rPr>
                <w:rFonts w:ascii="Times New Roman" w:hAnsi="Times New Roman"/>
                <w:noProof/>
                <w:sz w:val="24"/>
              </w:rPr>
            </w:pPr>
          </w:p>
          <w:p w14:paraId="090B6F79" w14:textId="77777777" w:rsidR="004605CB" w:rsidRDefault="004605CB" w:rsidP="00D87D27">
            <w:pPr>
              <w:keepNext/>
              <w:keepLines/>
              <w:ind w:left="142" w:right="149"/>
              <w:jc w:val="both"/>
              <w:rPr>
                <w:rFonts w:ascii="Times New Roman" w:hAnsi="Times New Roman"/>
                <w:noProof/>
                <w:sz w:val="24"/>
              </w:rPr>
            </w:pPr>
            <w:r>
              <w:rPr>
                <w:rFonts w:ascii="Times New Roman" w:hAnsi="Times New Roman"/>
                <w:sz w:val="24"/>
              </w:rPr>
              <w:t>Ienākumus definē kā saimniecisko labumu pieaugumu pārskata periodā, kas nozīmē aktīvu ieplūdi vai to vērtības palielināšanos, vai saistību samazināšanos, kā rezultātā palielinās pašu kapitāls, taču tas nenotiek saistībā ar iemaksām no pašu kapitāla dalībnieku ieguldījumiem.</w:t>
            </w:r>
          </w:p>
          <w:p w14:paraId="79BDD2EA" w14:textId="77777777" w:rsidR="004605CB" w:rsidRPr="00D82D6C" w:rsidRDefault="004605CB" w:rsidP="00D87D27">
            <w:pPr>
              <w:keepNext/>
              <w:keepLines/>
              <w:ind w:left="142" w:right="149"/>
              <w:jc w:val="both"/>
              <w:rPr>
                <w:rFonts w:ascii="Times New Roman" w:hAnsi="Times New Roman"/>
                <w:noProof/>
                <w:sz w:val="24"/>
              </w:rPr>
            </w:pPr>
          </w:p>
          <w:p w14:paraId="16C02DFB" w14:textId="77777777" w:rsidR="004605CB" w:rsidRDefault="004605CB" w:rsidP="00D87D27">
            <w:pPr>
              <w:keepNext/>
              <w:keepLines/>
              <w:ind w:left="142" w:right="149"/>
              <w:jc w:val="both"/>
              <w:rPr>
                <w:rFonts w:ascii="Times New Roman" w:hAnsi="Times New Roman"/>
                <w:noProof/>
                <w:sz w:val="24"/>
              </w:rPr>
            </w:pPr>
            <w:r>
              <w:rPr>
                <w:rFonts w:ascii="Times New Roman" w:hAnsi="Times New Roman"/>
                <w:sz w:val="24"/>
              </w:rPr>
              <w:t>Iepriekš minētā aktīvu ieplūde izriet no līgumiem ar klientiem un tiek realizēta, statistikas vienībai īstenojot minētajos līgumos paredzētās izpildes saistības. Parasti izpildes saistības izpaužas kā preču pārdošana (nodošana) vai pakalpojumu sniegšana, tomēr bruto aktīvu ieplūdes var ietvert arī ieņēmumus, ko gūst kā ienesīgumu, citiem izmantojot statistikas vienības aktīvus.</w:t>
            </w:r>
          </w:p>
          <w:p w14:paraId="068C73B6" w14:textId="77777777" w:rsidR="004605CB" w:rsidRPr="00D82D6C" w:rsidRDefault="004605CB" w:rsidP="00D87D27">
            <w:pPr>
              <w:keepNext/>
              <w:keepLines/>
              <w:ind w:left="142" w:right="149"/>
              <w:jc w:val="both"/>
              <w:rPr>
                <w:rFonts w:ascii="Times New Roman" w:hAnsi="Times New Roman"/>
                <w:noProof/>
                <w:sz w:val="24"/>
              </w:rPr>
            </w:pPr>
          </w:p>
          <w:p w14:paraId="65B0B26D" w14:textId="77777777" w:rsidR="004605CB" w:rsidRPr="00D82D6C" w:rsidRDefault="004605CB" w:rsidP="00D87D27">
            <w:pPr>
              <w:keepNext/>
              <w:keepLines/>
              <w:ind w:left="142" w:right="149"/>
              <w:jc w:val="both"/>
              <w:rPr>
                <w:rFonts w:ascii="Times New Roman" w:hAnsi="Times New Roman"/>
                <w:noProof/>
                <w:sz w:val="24"/>
              </w:rPr>
            </w:pPr>
            <w:r>
              <w:rPr>
                <w:rFonts w:ascii="Times New Roman" w:hAnsi="Times New Roman"/>
                <w:sz w:val="24"/>
              </w:rPr>
              <w:t>Neto apgrozījumā neietver:</w:t>
            </w:r>
          </w:p>
          <w:p w14:paraId="55A764A6" w14:textId="77777777" w:rsidR="00A3750F" w:rsidRDefault="004605CB" w:rsidP="00D87D27">
            <w:pPr>
              <w:pStyle w:val="ListParagraph"/>
              <w:keepNext/>
              <w:keepLines/>
              <w:numPr>
                <w:ilvl w:val="0"/>
                <w:numId w:val="22"/>
              </w:numPr>
              <w:ind w:left="709" w:right="149"/>
              <w:jc w:val="both"/>
              <w:rPr>
                <w:rFonts w:ascii="Times New Roman" w:hAnsi="Times New Roman"/>
                <w:noProof/>
                <w:sz w:val="24"/>
              </w:rPr>
            </w:pPr>
            <w:r>
              <w:rPr>
                <w:rFonts w:ascii="Times New Roman" w:hAnsi="Times New Roman"/>
                <w:sz w:val="24"/>
              </w:rPr>
              <w:t>visus nodokļus, nodevas vai maksājumus, kas tieši saistīti ar ieņēmumiem;</w:t>
            </w:r>
          </w:p>
          <w:p w14:paraId="307EC659" w14:textId="77777777" w:rsidR="00A3750F" w:rsidRDefault="004605CB" w:rsidP="00D87D27">
            <w:pPr>
              <w:pStyle w:val="ListParagraph"/>
              <w:keepNext/>
              <w:keepLines/>
              <w:numPr>
                <w:ilvl w:val="0"/>
                <w:numId w:val="22"/>
              </w:numPr>
              <w:ind w:left="709" w:right="149"/>
              <w:jc w:val="both"/>
              <w:rPr>
                <w:rFonts w:ascii="Times New Roman" w:hAnsi="Times New Roman"/>
                <w:noProof/>
                <w:sz w:val="24"/>
              </w:rPr>
            </w:pPr>
            <w:r>
              <w:rPr>
                <w:rFonts w:ascii="Times New Roman" w:hAnsi="Times New Roman"/>
                <w:sz w:val="24"/>
              </w:rPr>
              <w:t>summas, kas iekasētas jebkura principāla vārdā, ja statistikas vienība darbojas kā aģents tās attiecībās ar minēto principālu;</w:t>
            </w:r>
          </w:p>
          <w:p w14:paraId="1B583BA1" w14:textId="3DACFD50" w:rsidR="004605CB" w:rsidRDefault="004605CB" w:rsidP="00D87D27">
            <w:pPr>
              <w:pStyle w:val="ListParagraph"/>
              <w:keepNext/>
              <w:keepLines/>
              <w:numPr>
                <w:ilvl w:val="0"/>
                <w:numId w:val="22"/>
              </w:numPr>
              <w:ind w:left="709" w:right="149"/>
              <w:jc w:val="both"/>
              <w:rPr>
                <w:rFonts w:ascii="Times New Roman" w:hAnsi="Times New Roman"/>
                <w:noProof/>
                <w:sz w:val="24"/>
              </w:rPr>
            </w:pPr>
            <w:r>
              <w:rPr>
                <w:rFonts w:ascii="Times New Roman" w:hAnsi="Times New Roman"/>
                <w:sz w:val="24"/>
              </w:rPr>
              <w:t>visus ieņēmumus, kas tiek gūti ārpus statistikas vienības parastās darbības. Parasti šos ieņēmumu veidus klasificē kā “citus (saimnieciskās darbības) ieņēmumus”, “finanšu ieņēmumus”, “ārkārtas ieņēmumus” vai tamlīdzīgā postenī atkarībā no attiecīgā vispārpieņemto grāmatvedības standartu kopuma, kas izmantots finanšu pārskatu sagatavošanai.</w:t>
            </w:r>
          </w:p>
          <w:p w14:paraId="390756D8" w14:textId="77777777" w:rsidR="00A3750F" w:rsidRPr="00A3750F" w:rsidRDefault="00A3750F" w:rsidP="00D87D27">
            <w:pPr>
              <w:pStyle w:val="ListParagraph"/>
              <w:keepNext/>
              <w:keepLines/>
              <w:ind w:left="426" w:firstLine="0"/>
              <w:jc w:val="both"/>
              <w:rPr>
                <w:rFonts w:ascii="Times New Roman" w:hAnsi="Times New Roman"/>
                <w:noProof/>
                <w:sz w:val="24"/>
              </w:rPr>
            </w:pPr>
          </w:p>
          <w:p w14:paraId="22F43ED8" w14:textId="77777777" w:rsidR="004605CB" w:rsidRDefault="004605CB" w:rsidP="00D87D27">
            <w:pPr>
              <w:keepNext/>
              <w:keepLines/>
              <w:ind w:left="284" w:right="149"/>
              <w:jc w:val="both"/>
              <w:rPr>
                <w:rFonts w:ascii="Times New Roman" w:hAnsi="Times New Roman"/>
                <w:noProof/>
                <w:sz w:val="24"/>
              </w:rPr>
            </w:pPr>
            <w:r>
              <w:rPr>
                <w:rFonts w:ascii="Times New Roman" w:hAnsi="Times New Roman"/>
                <w:sz w:val="24"/>
              </w:rPr>
              <w:t>(..)</w:t>
            </w:r>
          </w:p>
          <w:p w14:paraId="096D4506" w14:textId="77777777" w:rsidR="00A3750F" w:rsidRPr="00D82D6C" w:rsidRDefault="00A3750F" w:rsidP="00D87D27">
            <w:pPr>
              <w:keepNext/>
              <w:keepLines/>
              <w:ind w:left="284" w:right="149"/>
              <w:jc w:val="both"/>
              <w:rPr>
                <w:rFonts w:ascii="Times New Roman" w:hAnsi="Times New Roman"/>
                <w:noProof/>
                <w:sz w:val="24"/>
              </w:rPr>
            </w:pPr>
          </w:p>
          <w:p w14:paraId="0F1BB685" w14:textId="77777777" w:rsidR="004605CB" w:rsidRDefault="004605CB" w:rsidP="00D87D27">
            <w:pPr>
              <w:keepNext/>
              <w:keepLines/>
              <w:ind w:left="284" w:right="149"/>
              <w:jc w:val="both"/>
              <w:rPr>
                <w:rFonts w:ascii="Times New Roman" w:hAnsi="Times New Roman"/>
                <w:noProof/>
                <w:sz w:val="24"/>
              </w:rPr>
            </w:pPr>
            <w:r>
              <w:rPr>
                <w:rFonts w:ascii="Times New Roman" w:hAnsi="Times New Roman"/>
                <w:sz w:val="24"/>
              </w:rPr>
              <w:t>Attiecībā uz darbībām, kas klasificētas NACE K6411, K6419 un K649, neto apgrozījumu definē kā izlaides vērtību, no kuras atskaitītas subsīdijas vai valdības dotācijas.</w:t>
            </w:r>
          </w:p>
          <w:p w14:paraId="041B0317" w14:textId="77777777" w:rsidR="00A3750F" w:rsidRPr="00D82D6C" w:rsidRDefault="00A3750F" w:rsidP="00D87D27">
            <w:pPr>
              <w:keepNext/>
              <w:keepLines/>
              <w:ind w:left="284" w:right="149"/>
              <w:jc w:val="both"/>
              <w:rPr>
                <w:rFonts w:ascii="Times New Roman" w:hAnsi="Times New Roman"/>
                <w:noProof/>
                <w:sz w:val="24"/>
              </w:rPr>
            </w:pPr>
          </w:p>
          <w:p w14:paraId="3535BBD2" w14:textId="77777777" w:rsidR="004605CB" w:rsidRDefault="004605CB" w:rsidP="00D87D27">
            <w:pPr>
              <w:keepNext/>
              <w:keepLines/>
              <w:ind w:left="284" w:right="149"/>
              <w:jc w:val="both"/>
              <w:rPr>
                <w:rFonts w:ascii="Times New Roman" w:hAnsi="Times New Roman"/>
                <w:noProof/>
                <w:sz w:val="24"/>
              </w:rPr>
            </w:pPr>
            <w:r>
              <w:rPr>
                <w:rFonts w:ascii="Times New Roman" w:hAnsi="Times New Roman"/>
                <w:sz w:val="24"/>
              </w:rPr>
              <w:t>Attiecībā uz darbībām, kas klasificētas NACE K642 un K643, neto apgrozījumu var noteikt aptuveni pēc kopējām pamatdarbības izmaksām, ja neto apgrozījums nav pieejams finanšu pārskatos.</w:t>
            </w:r>
          </w:p>
          <w:p w14:paraId="3F308F51" w14:textId="77777777" w:rsidR="00A3750F" w:rsidRPr="00D82D6C" w:rsidRDefault="00A3750F" w:rsidP="00D87D27">
            <w:pPr>
              <w:keepNext/>
              <w:keepLines/>
              <w:ind w:left="284" w:right="149"/>
              <w:jc w:val="both"/>
              <w:rPr>
                <w:rFonts w:ascii="Times New Roman" w:hAnsi="Times New Roman"/>
                <w:noProof/>
                <w:sz w:val="24"/>
              </w:rPr>
            </w:pPr>
          </w:p>
          <w:p w14:paraId="69734745" w14:textId="77777777" w:rsidR="004605CB" w:rsidRDefault="004605CB" w:rsidP="00D87D27">
            <w:pPr>
              <w:keepNext/>
              <w:keepLines/>
              <w:ind w:left="284" w:right="149"/>
              <w:jc w:val="both"/>
              <w:rPr>
                <w:rFonts w:ascii="Times New Roman" w:hAnsi="Times New Roman"/>
                <w:noProof/>
                <w:sz w:val="24"/>
              </w:rPr>
            </w:pPr>
            <w:r>
              <w:rPr>
                <w:rFonts w:ascii="Times New Roman" w:hAnsi="Times New Roman"/>
                <w:sz w:val="24"/>
              </w:rPr>
              <w:t>Attiecībā uz darbībām, kas klasificētas NACE K6511, K6512 un K652, neto apgrozījumu definē kā “bruto nopelnītās prēmijas”. Attiecībā uz darbībām, kas klasificētas NACE K653, neto apgrozījumu definē kā “kopējās pensiju iemaksas”.</w:t>
            </w:r>
          </w:p>
          <w:p w14:paraId="4E302C1C" w14:textId="77777777" w:rsidR="00A3750F" w:rsidRPr="00D82D6C" w:rsidRDefault="00A3750F" w:rsidP="00D87D27">
            <w:pPr>
              <w:keepNext/>
              <w:keepLines/>
              <w:ind w:left="284" w:right="149"/>
              <w:jc w:val="both"/>
              <w:rPr>
                <w:rFonts w:ascii="Times New Roman" w:hAnsi="Times New Roman"/>
                <w:noProof/>
                <w:sz w:val="24"/>
              </w:rPr>
            </w:pPr>
          </w:p>
          <w:p w14:paraId="0682160F" w14:textId="77777777" w:rsidR="004605CB" w:rsidRDefault="004605CB" w:rsidP="00D87D27">
            <w:pPr>
              <w:keepNext/>
              <w:keepLines/>
              <w:ind w:left="284" w:right="149"/>
              <w:jc w:val="both"/>
              <w:rPr>
                <w:rFonts w:ascii="Times New Roman" w:hAnsi="Times New Roman"/>
                <w:noProof/>
                <w:sz w:val="24"/>
              </w:rPr>
            </w:pPr>
            <w:r>
              <w:rPr>
                <w:rFonts w:ascii="Times New Roman" w:hAnsi="Times New Roman"/>
                <w:sz w:val="24"/>
              </w:rPr>
              <w:t>Attiecībā uz darbībām, kuras klasificētas NACE K66 un par kurām neto apgrozījums nav pieejams finanšu pārskatos, neto apgrozījumu definē kā izlaides vērtību, no kuras atskaitītas subsīdijas vai valdības dotācijas. Attiecībā uz darbībām, kuras klasificētas NACE K66 un par kurām neto apgrozījums ir pieejams finanšu pārskatos, piemēro neto apgrozījuma standarta definīciju.</w:t>
            </w:r>
          </w:p>
          <w:p w14:paraId="426EB494" w14:textId="77777777" w:rsidR="00A3750F" w:rsidRPr="00D82D6C" w:rsidRDefault="00A3750F" w:rsidP="00D87D27">
            <w:pPr>
              <w:keepNext/>
              <w:keepLines/>
              <w:jc w:val="both"/>
              <w:rPr>
                <w:rFonts w:ascii="Times New Roman" w:hAnsi="Times New Roman"/>
                <w:noProof/>
                <w:sz w:val="24"/>
              </w:rPr>
            </w:pPr>
          </w:p>
          <w:p w14:paraId="7E308A5C" w14:textId="615A6026" w:rsidR="004605CB" w:rsidRDefault="004605CB" w:rsidP="00D87D27">
            <w:pPr>
              <w:keepNext/>
              <w:keepLines/>
              <w:ind w:left="284" w:right="149"/>
              <w:jc w:val="both"/>
              <w:rPr>
                <w:rFonts w:ascii="Times New Roman" w:hAnsi="Times New Roman"/>
                <w:noProof/>
                <w:sz w:val="24"/>
              </w:rPr>
            </w:pPr>
            <w:r>
              <w:rPr>
                <w:rFonts w:ascii="Times New Roman" w:hAnsi="Times New Roman"/>
                <w:i/>
                <w:sz w:val="24"/>
              </w:rPr>
              <w:t xml:space="preserve">Avots: </w:t>
            </w:r>
            <w:r>
              <w:rPr>
                <w:rFonts w:ascii="Times New Roman" w:hAnsi="Times New Roman"/>
                <w:sz w:val="24"/>
              </w:rPr>
              <w:t>EUS regula (Komisijas Īstenošanas regula (ES) 2020/1197)</w:t>
            </w:r>
          </w:p>
        </w:tc>
      </w:tr>
    </w:tbl>
    <w:p w14:paraId="3D99A168" w14:textId="77777777" w:rsidR="00FA355E" w:rsidRPr="00D82D6C" w:rsidRDefault="00FA355E" w:rsidP="00D82D6C">
      <w:pPr>
        <w:jc w:val="both"/>
        <w:rPr>
          <w:rFonts w:ascii="Times New Roman" w:hAnsi="Times New Roman"/>
          <w:noProof/>
          <w:sz w:val="24"/>
        </w:rPr>
      </w:pPr>
    </w:p>
    <w:p w14:paraId="489A1C3C" w14:textId="77777777" w:rsidR="00416649" w:rsidRDefault="00416649" w:rsidP="00D87D27">
      <w:pPr>
        <w:keepNext/>
        <w:keepLines/>
        <w:jc w:val="both"/>
        <w:rPr>
          <w:rFonts w:ascii="Times New Roman" w:hAnsi="Times New Roman"/>
          <w:noProof/>
          <w:color w:val="1F487C"/>
          <w:sz w:val="24"/>
        </w:rPr>
      </w:pPr>
      <w:r>
        <w:rPr>
          <w:rFonts w:ascii="Times New Roman" w:hAnsi="Times New Roman"/>
          <w:color w:val="1F487C"/>
          <w:sz w:val="24"/>
        </w:rPr>
        <w:lastRenderedPageBreak/>
        <w:t>Izlaides vērtība/produkcijas vērtība</w:t>
      </w:r>
    </w:p>
    <w:p w14:paraId="2FC8EA8B" w14:textId="77777777" w:rsidR="00A82E70" w:rsidRPr="00D82D6C" w:rsidRDefault="00A82E70" w:rsidP="00D87D27">
      <w:pPr>
        <w:keepNext/>
        <w:keepLines/>
        <w:jc w:val="both"/>
        <w:rPr>
          <w:rFonts w:ascii="Times New Roman" w:hAnsi="Times New Roman"/>
          <w:noProof/>
          <w:color w:val="1F487C"/>
          <w:sz w:val="24"/>
        </w:rPr>
      </w:pPr>
    </w:p>
    <w:p w14:paraId="5B3A14F1" w14:textId="3D419050" w:rsidR="00416649" w:rsidRDefault="00416649" w:rsidP="00D87D27">
      <w:pPr>
        <w:keepNext/>
        <w:keepLines/>
        <w:jc w:val="both"/>
        <w:rPr>
          <w:rFonts w:ascii="Times New Roman" w:hAnsi="Times New Roman"/>
          <w:noProof/>
          <w:sz w:val="24"/>
        </w:rPr>
      </w:pPr>
      <w:r>
        <w:rPr>
          <w:rFonts w:ascii="Times New Roman" w:hAnsi="Times New Roman"/>
          <w:sz w:val="24"/>
        </w:rPr>
        <w:t>MSITS 2010 formulētā izlaides definīcija atbilst SNA 2008 formulētajai definīcijai (skat. arī ESA 2010 3.42.–3.83. punktu). MSITS 2010 sniegts ieteikums</w:t>
      </w:r>
      <w:r w:rsidR="008D6A50">
        <w:rPr>
          <w:rStyle w:val="FootnoteReference"/>
          <w:rFonts w:ascii="Times New Roman" w:hAnsi="Times New Roman"/>
          <w:noProof/>
          <w:sz w:val="24"/>
        </w:rPr>
        <w:footnoteReference w:id="63"/>
      </w:r>
      <w:r>
        <w:rPr>
          <w:rFonts w:ascii="Times New Roman" w:hAnsi="Times New Roman"/>
          <w:sz w:val="24"/>
        </w:rPr>
        <w:t xml:space="preserve"> statistikas apkopošanā izmantot izlaidi kā ieteicamo mainīgo lielumu, ņemot vērā, ka tas vairumā gadījumu ir lielāks un precīzāks darbību mērs. Attiecībā uz daudziem pakalpojumu sektoriem izlaide un pārdošana (vai apgrozījums)</w:t>
      </w:r>
      <w:r w:rsidR="002A42AC">
        <w:rPr>
          <w:rStyle w:val="FootnoteReference"/>
          <w:rFonts w:ascii="Times New Roman" w:hAnsi="Times New Roman"/>
          <w:noProof/>
          <w:sz w:val="24"/>
        </w:rPr>
        <w:footnoteReference w:id="64"/>
      </w:r>
      <w:r>
        <w:rPr>
          <w:rFonts w:ascii="Times New Roman" w:hAnsi="Times New Roman"/>
          <w:sz w:val="24"/>
        </w:rPr>
        <w:t xml:space="preserve"> ir līdzvērtīgi lielumi. Tādēļ, tā kā apgrozījums ir pieejams biežāk, to praksē attiecībā uz vairumu saimniecisko darbību var izmantot izlaides vietā. Tomēr ir daži būtiski izņēmumi.</w:t>
      </w:r>
      <w:r w:rsidR="00362D04">
        <w:rPr>
          <w:rStyle w:val="FootnoteReference"/>
          <w:rFonts w:ascii="Times New Roman" w:hAnsi="Times New Roman"/>
          <w:noProof/>
          <w:sz w:val="24"/>
        </w:rPr>
        <w:footnoteReference w:id="65"/>
      </w:r>
      <w:r>
        <w:rPr>
          <w:rFonts w:ascii="Times New Roman" w:hAnsi="Times New Roman"/>
          <w:sz w:val="24"/>
        </w:rPr>
        <w:t xml:space="preserve"> Šie gadījumi ir aplūkoti 3.3. ierāmējumā.</w:t>
      </w:r>
    </w:p>
    <w:p w14:paraId="1C923D47" w14:textId="77777777" w:rsidR="00A82E70" w:rsidRPr="00D82D6C" w:rsidRDefault="00A82E70" w:rsidP="00D82D6C">
      <w:pPr>
        <w:jc w:val="both"/>
        <w:rPr>
          <w:rFonts w:ascii="Times New Roman" w:hAnsi="Times New Roman"/>
          <w:noProof/>
          <w:sz w:val="24"/>
        </w:rPr>
      </w:pPr>
    </w:p>
    <w:p w14:paraId="5E425803" w14:textId="77777777" w:rsidR="00416649" w:rsidRDefault="00416649" w:rsidP="00D82D6C">
      <w:pPr>
        <w:jc w:val="both"/>
        <w:rPr>
          <w:rFonts w:ascii="Times New Roman" w:hAnsi="Times New Roman"/>
          <w:noProof/>
          <w:sz w:val="24"/>
        </w:rPr>
      </w:pPr>
      <w:r>
        <w:rPr>
          <w:rFonts w:ascii="Times New Roman" w:hAnsi="Times New Roman"/>
          <w:sz w:val="24"/>
        </w:rPr>
        <w:t xml:space="preserve">ES/EBTA valstīs </w:t>
      </w:r>
      <w:r>
        <w:rPr>
          <w:rFonts w:ascii="Times New Roman" w:hAnsi="Times New Roman"/>
          <w:i/>
          <w:iCs/>
          <w:sz w:val="24"/>
        </w:rPr>
        <w:t>FATS/SBS</w:t>
      </w:r>
      <w:r>
        <w:rPr>
          <w:rFonts w:ascii="Times New Roman" w:hAnsi="Times New Roman"/>
          <w:sz w:val="24"/>
        </w:rPr>
        <w:t xml:space="preserve"> mainīgo lielumu “produkcijas vērtība” (Regulā par Eiropas uzņēmējdarbības statistiku dēvē par “izlaides vērtību”) var lietot, lai labāk novērtētu izlaidi. Ar izlaides vērtību nosaka vienības faktiski saražoto apjomu, pamatojoties uz pārdošanu, ieskaitot krājumu izmaiņas un preču un pakalpojumu tālākpārdošanu.</w:t>
      </w:r>
    </w:p>
    <w:p w14:paraId="5228AACF" w14:textId="77777777" w:rsidR="00A82E70" w:rsidRPr="00D82D6C" w:rsidRDefault="00A82E70" w:rsidP="00D82D6C">
      <w:pPr>
        <w:jc w:val="both"/>
        <w:rPr>
          <w:rFonts w:ascii="Times New Roman" w:hAnsi="Times New Roman"/>
          <w:noProof/>
          <w:sz w:val="24"/>
        </w:rPr>
      </w:pPr>
    </w:p>
    <w:p w14:paraId="32374B99" w14:textId="30B3CD85" w:rsidR="00416649" w:rsidRDefault="00416649" w:rsidP="00D82D6C">
      <w:pPr>
        <w:jc w:val="both"/>
        <w:rPr>
          <w:rFonts w:ascii="Times New Roman" w:hAnsi="Times New Roman"/>
          <w:sz w:val="24"/>
        </w:rPr>
      </w:pPr>
      <w:r>
        <w:rPr>
          <w:rFonts w:ascii="Times New Roman" w:hAnsi="Times New Roman"/>
          <w:sz w:val="24"/>
        </w:rPr>
        <w:t>Izlaides vērtība ir definēta</w:t>
      </w:r>
      <w:r w:rsidR="00362D04">
        <w:rPr>
          <w:rStyle w:val="FootnoteReference"/>
          <w:rFonts w:ascii="Times New Roman" w:hAnsi="Times New Roman"/>
          <w:noProof/>
          <w:sz w:val="24"/>
        </w:rPr>
        <w:footnoteReference w:id="66"/>
      </w:r>
      <w:r>
        <w:rPr>
          <w:rFonts w:ascii="Times New Roman" w:hAnsi="Times New Roman"/>
          <w:sz w:val="24"/>
        </w:rPr>
        <w:t xml:space="preserve"> kā šādu lielumu summa:</w:t>
      </w:r>
    </w:p>
    <w:p w14:paraId="39E12101" w14:textId="77777777" w:rsidR="00D87D27" w:rsidRPr="00D82D6C" w:rsidRDefault="00D87D27" w:rsidP="00D82D6C">
      <w:pPr>
        <w:jc w:val="both"/>
        <w:rPr>
          <w:rFonts w:ascii="Times New Roman" w:hAnsi="Times New Roman"/>
          <w:noProof/>
          <w:sz w:val="24"/>
        </w:rPr>
      </w:pPr>
    </w:p>
    <w:p w14:paraId="1DAF0258" w14:textId="77777777" w:rsidR="00A82E70" w:rsidRDefault="00416649" w:rsidP="003354F3">
      <w:pPr>
        <w:pStyle w:val="ListParagraph"/>
        <w:numPr>
          <w:ilvl w:val="0"/>
          <w:numId w:val="23"/>
        </w:numPr>
        <w:ind w:left="567" w:hanging="283"/>
        <w:jc w:val="both"/>
        <w:rPr>
          <w:rFonts w:ascii="Times New Roman" w:hAnsi="Times New Roman"/>
          <w:noProof/>
          <w:sz w:val="24"/>
        </w:rPr>
      </w:pPr>
      <w:r>
        <w:rPr>
          <w:rFonts w:ascii="Times New Roman" w:hAnsi="Times New Roman"/>
          <w:sz w:val="24"/>
        </w:rPr>
        <w:t>+ neto apgrozījums;</w:t>
      </w:r>
    </w:p>
    <w:p w14:paraId="0F09C150" w14:textId="77777777" w:rsidR="00A82E70" w:rsidRDefault="00416649" w:rsidP="003354F3">
      <w:pPr>
        <w:pStyle w:val="ListParagraph"/>
        <w:numPr>
          <w:ilvl w:val="0"/>
          <w:numId w:val="23"/>
        </w:numPr>
        <w:ind w:left="567" w:hanging="283"/>
        <w:jc w:val="both"/>
        <w:rPr>
          <w:rFonts w:ascii="Times New Roman" w:hAnsi="Times New Roman"/>
          <w:noProof/>
          <w:sz w:val="24"/>
        </w:rPr>
      </w:pPr>
      <w:r>
        <w:rPr>
          <w:rFonts w:ascii="Times New Roman" w:hAnsi="Times New Roman"/>
          <w:sz w:val="24"/>
        </w:rPr>
        <w:t>+/– gatavās un nepabeigtās produkcijas krājumu izmaiņas;</w:t>
      </w:r>
    </w:p>
    <w:p w14:paraId="25D3EA4B" w14:textId="77777777" w:rsidR="00A82E70" w:rsidRDefault="00416649" w:rsidP="003354F3">
      <w:pPr>
        <w:pStyle w:val="ListParagraph"/>
        <w:numPr>
          <w:ilvl w:val="0"/>
          <w:numId w:val="23"/>
        </w:numPr>
        <w:ind w:left="567" w:hanging="283"/>
        <w:jc w:val="both"/>
        <w:rPr>
          <w:rFonts w:ascii="Times New Roman" w:hAnsi="Times New Roman"/>
          <w:noProof/>
          <w:sz w:val="24"/>
        </w:rPr>
      </w:pPr>
      <w:r>
        <w:rPr>
          <w:rFonts w:ascii="Times New Roman" w:hAnsi="Times New Roman"/>
          <w:sz w:val="24"/>
        </w:rPr>
        <w:t>+/– izmaiņas talākpārdošanai paredzētu preču krājumos;</w:t>
      </w:r>
    </w:p>
    <w:p w14:paraId="4B7BE038" w14:textId="77777777" w:rsidR="00A82E70" w:rsidRDefault="00416649" w:rsidP="003354F3">
      <w:pPr>
        <w:pStyle w:val="ListParagraph"/>
        <w:numPr>
          <w:ilvl w:val="0"/>
          <w:numId w:val="23"/>
        </w:numPr>
        <w:ind w:left="567" w:hanging="283"/>
        <w:jc w:val="both"/>
        <w:rPr>
          <w:rFonts w:ascii="Times New Roman" w:hAnsi="Times New Roman"/>
          <w:noProof/>
          <w:sz w:val="24"/>
        </w:rPr>
      </w:pPr>
      <w:r>
        <w:rPr>
          <w:rFonts w:ascii="Times New Roman" w:hAnsi="Times New Roman"/>
          <w:sz w:val="24"/>
        </w:rPr>
        <w:t>+ ienākumi no subsīdijām, kas saistītas ar produktiem vai apgrozījumu, un</w:t>
      </w:r>
    </w:p>
    <w:p w14:paraId="638F3069" w14:textId="77777777" w:rsidR="00A82E70" w:rsidRDefault="00416649" w:rsidP="003354F3">
      <w:pPr>
        <w:pStyle w:val="ListParagraph"/>
        <w:numPr>
          <w:ilvl w:val="0"/>
          <w:numId w:val="23"/>
        </w:numPr>
        <w:ind w:left="567" w:hanging="283"/>
        <w:jc w:val="both"/>
        <w:rPr>
          <w:rFonts w:ascii="Times New Roman" w:hAnsi="Times New Roman"/>
          <w:noProof/>
          <w:sz w:val="24"/>
        </w:rPr>
      </w:pPr>
      <w:r>
        <w:rPr>
          <w:rFonts w:ascii="Times New Roman" w:hAnsi="Times New Roman"/>
          <w:sz w:val="24"/>
        </w:rPr>
        <w:t>+ kapitalizētā izlaide;</w:t>
      </w:r>
    </w:p>
    <w:p w14:paraId="2B5D5B20" w14:textId="66D9E273" w:rsidR="00416649" w:rsidRDefault="00416649" w:rsidP="003354F3">
      <w:pPr>
        <w:pStyle w:val="ListParagraph"/>
        <w:numPr>
          <w:ilvl w:val="0"/>
          <w:numId w:val="23"/>
        </w:numPr>
        <w:ind w:left="567" w:hanging="283"/>
        <w:jc w:val="both"/>
        <w:rPr>
          <w:rFonts w:ascii="Times New Roman" w:hAnsi="Times New Roman"/>
          <w:noProof/>
          <w:sz w:val="24"/>
        </w:rPr>
      </w:pPr>
      <w:r>
        <w:rPr>
          <w:rFonts w:ascii="Times New Roman" w:hAnsi="Times New Roman"/>
          <w:sz w:val="24"/>
        </w:rPr>
        <w:t>– preču un pakalpojumu iepirkumi tālākpārdošanai.</w:t>
      </w:r>
    </w:p>
    <w:p w14:paraId="264BFB9A" w14:textId="5C34B456" w:rsidR="00A82E70" w:rsidRPr="00A82E70" w:rsidRDefault="00A82E70" w:rsidP="00A82E70">
      <w:pPr>
        <w:jc w:val="both"/>
        <w:rPr>
          <w:rFonts w:ascii="Times New Roman" w:hAnsi="Times New Roman"/>
          <w:noProof/>
          <w:sz w:val="24"/>
        </w:rPr>
      </w:pPr>
    </w:p>
    <w:p w14:paraId="377DB54A" w14:textId="6AE8EAEE" w:rsidR="00416649" w:rsidRDefault="00416649" w:rsidP="00D82D6C">
      <w:pPr>
        <w:jc w:val="both"/>
        <w:rPr>
          <w:rFonts w:ascii="Times New Roman" w:hAnsi="Times New Roman"/>
          <w:noProof/>
          <w:sz w:val="24"/>
        </w:rPr>
      </w:pPr>
      <w:r>
        <w:rPr>
          <w:rFonts w:ascii="Times New Roman" w:hAnsi="Times New Roman"/>
          <w:sz w:val="24"/>
        </w:rPr>
        <w:t>Attiecībā uz nefinanšu uzņēmumiem ienākumus un izdevumus, ko uzņēmumu pārskatos klasificē kā finanšu vai ārkārtas ienākumus un izdevumus, produkcijas vērtībā neieskaita.</w:t>
      </w:r>
    </w:p>
    <w:p w14:paraId="4D52C6AD" w14:textId="39A61844" w:rsidR="00A82E70" w:rsidRPr="00D82D6C" w:rsidRDefault="00A82E70" w:rsidP="00D82D6C">
      <w:pPr>
        <w:jc w:val="both"/>
        <w:rPr>
          <w:rFonts w:ascii="Times New Roman" w:hAnsi="Times New Roman"/>
          <w:noProof/>
          <w:sz w:val="24"/>
        </w:rPr>
      </w:pPr>
    </w:p>
    <w:p w14:paraId="6CA0A97A" w14:textId="08B0B1B0" w:rsidR="00416649" w:rsidRDefault="00416649" w:rsidP="00D82D6C">
      <w:pPr>
        <w:jc w:val="both"/>
        <w:rPr>
          <w:rFonts w:ascii="Times New Roman" w:hAnsi="Times New Roman"/>
          <w:noProof/>
          <w:sz w:val="24"/>
        </w:rPr>
      </w:pPr>
      <w:r>
        <w:rPr>
          <w:rFonts w:ascii="Times New Roman" w:hAnsi="Times New Roman"/>
          <w:sz w:val="24"/>
        </w:rPr>
        <w:t>Turpmāk redzamajā ierāmējumā raksturoti trīs būtiski gadījumi, kad apgrozījuma vietā jāizmanto izlaides vērtība.</w:t>
      </w:r>
    </w:p>
    <w:p w14:paraId="1E6A032C" w14:textId="77777777" w:rsidR="008D6A50" w:rsidRPr="00D82D6C" w:rsidRDefault="008D6A50"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A82E70" w:rsidRPr="008D6A50" w14:paraId="066EDE15" w14:textId="77777777" w:rsidTr="008D6A50">
        <w:tc>
          <w:tcPr>
            <w:tcW w:w="5000" w:type="pct"/>
            <w:shd w:val="clear" w:color="auto" w:fill="EFD6D6"/>
          </w:tcPr>
          <w:p w14:paraId="2B2027F1" w14:textId="77777777" w:rsidR="00A82E70" w:rsidRPr="005F2BC7" w:rsidRDefault="00A82E70" w:rsidP="00D87D27">
            <w:pPr>
              <w:ind w:left="113" w:right="113"/>
              <w:jc w:val="both"/>
              <w:rPr>
                <w:rFonts w:ascii="Times New Roman" w:hAnsi="Times New Roman" w:cs="Times New Roman"/>
                <w:b/>
                <w:noProof/>
                <w:color w:val="B83B46"/>
                <w:sz w:val="28"/>
                <w:szCs w:val="28"/>
              </w:rPr>
            </w:pPr>
            <w:r>
              <w:rPr>
                <w:rFonts w:ascii="Times New Roman" w:hAnsi="Times New Roman"/>
                <w:b/>
                <w:color w:val="B83B46"/>
                <w:sz w:val="28"/>
              </w:rPr>
              <w:t xml:space="preserve"> 3.3. ierāmējums. Pārdošana/apgrozījums un izlaide</w:t>
            </w:r>
          </w:p>
          <w:p w14:paraId="14E5896F" w14:textId="77777777" w:rsidR="008D6A50" w:rsidRPr="008D6A50" w:rsidRDefault="008D6A50" w:rsidP="00D87D27">
            <w:pPr>
              <w:ind w:left="113" w:right="113"/>
              <w:jc w:val="both"/>
              <w:rPr>
                <w:rFonts w:ascii="Times New Roman" w:hAnsi="Times New Roman" w:cs="Times New Roman"/>
                <w:b/>
                <w:noProof/>
                <w:color w:val="B83B46"/>
                <w:sz w:val="24"/>
                <w:szCs w:val="24"/>
              </w:rPr>
            </w:pPr>
          </w:p>
          <w:p w14:paraId="0BA908EB" w14:textId="77777777" w:rsidR="00A82E70" w:rsidRDefault="00A82E70" w:rsidP="00D87D27">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Ar pārdošanu nosaka bruto pamatdarbības ieņēmumus, no tiem atskaitot rabatus, atlaides un ienākumus.</w:t>
            </w:r>
          </w:p>
          <w:p w14:paraId="67D1597C" w14:textId="77777777" w:rsidR="008D6A50" w:rsidRPr="008D6A50" w:rsidRDefault="008D6A50" w:rsidP="00D87D27">
            <w:pPr>
              <w:pStyle w:val="BodyText"/>
              <w:ind w:left="113" w:right="113"/>
              <w:jc w:val="both"/>
              <w:rPr>
                <w:rFonts w:ascii="Times New Roman" w:hAnsi="Times New Roman" w:cs="Times New Roman"/>
                <w:noProof/>
                <w:color w:val="000000"/>
                <w:sz w:val="24"/>
                <w:szCs w:val="24"/>
              </w:rPr>
            </w:pPr>
          </w:p>
          <w:p w14:paraId="6EC7D3F8" w14:textId="77777777" w:rsidR="00A82E70" w:rsidRDefault="00A82E70" w:rsidP="00D87D27">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Izlaide atšķiras no pārdošanas, jo tā ietver gatavās un nepabeigtās produkcijas krājumu izmaiņas un atšķiras tas, kā novērtē ar vairumtirdzniecību un mazumtirdzniecību saistītās darbības vai ar finanšu starpniecību saistītās darbības. Tā kā daudzas pakalpojumu sniegšanas darbības neietver gatavās produkcijas krājumus un nepabeigtās produkcijas izmaiņas parasti nav iespējams novērtēt, izlaide attiecībā uz vairumu pakalpojumu sniegšanas darbību būs līdzvērtīga pārdošanai.</w:t>
            </w:r>
          </w:p>
          <w:p w14:paraId="1A26DFF3" w14:textId="77777777" w:rsidR="008D6A50" w:rsidRPr="008D6A50" w:rsidRDefault="008D6A50" w:rsidP="00D87D27">
            <w:pPr>
              <w:pStyle w:val="BodyText"/>
              <w:ind w:left="113" w:right="113"/>
              <w:jc w:val="both"/>
              <w:rPr>
                <w:rFonts w:ascii="Times New Roman" w:hAnsi="Times New Roman" w:cs="Times New Roman"/>
                <w:noProof/>
                <w:color w:val="000000"/>
                <w:sz w:val="24"/>
                <w:szCs w:val="24"/>
              </w:rPr>
            </w:pPr>
          </w:p>
          <w:p w14:paraId="031BBE91" w14:textId="77777777" w:rsidR="00A82E70" w:rsidRDefault="00A82E70" w:rsidP="00D87D27">
            <w:pPr>
              <w:pStyle w:val="BodyText"/>
              <w:ind w:left="113" w:right="113"/>
              <w:jc w:val="both"/>
              <w:rPr>
                <w:rFonts w:ascii="Times New Roman" w:hAnsi="Times New Roman"/>
                <w:color w:val="000000"/>
                <w:sz w:val="24"/>
              </w:rPr>
            </w:pPr>
            <w:r>
              <w:rPr>
                <w:rFonts w:ascii="Times New Roman" w:hAnsi="Times New Roman"/>
                <w:color w:val="000000"/>
                <w:sz w:val="24"/>
              </w:rPr>
              <w:t xml:space="preserve">MSITS 2010 sniegts ieteikums statistikas apkopošanā izmantot </w:t>
            </w:r>
            <w:r>
              <w:rPr>
                <w:rFonts w:ascii="Times New Roman" w:hAnsi="Times New Roman"/>
                <w:b/>
                <w:bCs/>
                <w:color w:val="000000"/>
                <w:sz w:val="24"/>
              </w:rPr>
              <w:t>izlaidi kā ieteicamo mainīgo lielumu</w:t>
            </w:r>
            <w:r>
              <w:rPr>
                <w:rFonts w:ascii="Times New Roman" w:hAnsi="Times New Roman"/>
                <w:color w:val="000000"/>
                <w:sz w:val="24"/>
              </w:rPr>
              <w:t>, ņemot vērā, ka tas vairumā gadījumu ir lielāks un precīzāks darbību mērs. MSITS 2010 formulētā izlaides definīcija atbilst SNA 2008 un ESA 2010 formulētajai definīcijai. Tomēr pārdošanas dati ir vieglāk apkopojami, turklāt tos var iedalīt sīkāk. Jebkurā gadījumā (skat. MSITS 2010 4.47. punktu) izlaide ir labāks pakalpojumu sniegšanas mērs attiecībā uz vairumtirdzniecību un mazumtirdzniecību, kā arī apdrošināšanas un finanšu pakalpojumiem:</w:t>
            </w:r>
          </w:p>
          <w:p w14:paraId="43D6CBA8" w14:textId="77777777" w:rsidR="00D87D27" w:rsidRPr="008D6A50" w:rsidRDefault="00D87D27" w:rsidP="00D87D27">
            <w:pPr>
              <w:pStyle w:val="BodyText"/>
              <w:ind w:left="113" w:right="113"/>
              <w:jc w:val="both"/>
              <w:rPr>
                <w:rFonts w:ascii="Times New Roman" w:hAnsi="Times New Roman" w:cs="Times New Roman"/>
                <w:noProof/>
                <w:color w:val="000000"/>
                <w:sz w:val="24"/>
                <w:szCs w:val="24"/>
              </w:rPr>
            </w:pPr>
          </w:p>
          <w:p w14:paraId="5A6A82B0" w14:textId="61AEAA9D" w:rsidR="00A82E70" w:rsidRPr="008D6A50" w:rsidRDefault="008D6A50" w:rsidP="00D87D27">
            <w:pPr>
              <w:pStyle w:val="BodyText"/>
              <w:tabs>
                <w:tab w:val="left" w:pos="397"/>
              </w:tabs>
              <w:ind w:left="567" w:right="113" w:hanging="284"/>
              <w:jc w:val="both"/>
              <w:rPr>
                <w:rFonts w:ascii="Times New Roman" w:hAnsi="Times New Roman" w:cs="Times New Roman"/>
                <w:noProof/>
                <w:color w:val="000000"/>
                <w:sz w:val="24"/>
                <w:szCs w:val="24"/>
              </w:rPr>
            </w:pPr>
            <w:r>
              <w:rPr>
                <w:rFonts w:ascii="Times New Roman" w:hAnsi="Times New Roman"/>
                <w:color w:val="000000"/>
                <w:sz w:val="24"/>
              </w:rPr>
              <w:t>a) attiecībā uz vairumtirdzniecību un mazumtirdzniecību izlaide atspoguļo peļņas normas, ko gūst par tālākpārdošanai iegādātajām precēm;</w:t>
            </w:r>
          </w:p>
          <w:p w14:paraId="6446CA63" w14:textId="50C1857B" w:rsidR="00A82E70" w:rsidRPr="008D6A50" w:rsidRDefault="008D6A50" w:rsidP="00D87D27">
            <w:pPr>
              <w:pStyle w:val="BodyText"/>
              <w:ind w:left="567" w:right="113" w:hanging="284"/>
              <w:jc w:val="both"/>
              <w:rPr>
                <w:rFonts w:ascii="Times New Roman" w:hAnsi="Times New Roman" w:cs="Times New Roman"/>
                <w:noProof/>
                <w:color w:val="000000"/>
                <w:sz w:val="24"/>
                <w:szCs w:val="24"/>
              </w:rPr>
            </w:pPr>
            <w:r>
              <w:rPr>
                <w:rFonts w:ascii="Times New Roman" w:hAnsi="Times New Roman"/>
                <w:color w:val="000000"/>
                <w:sz w:val="24"/>
              </w:rPr>
              <w:t>b) attiecībā uz finanšu starpniekiem izlaide ietver ne tikai pakalpojumus, par kuriem iekasē tiešu maksu, bet arī visas netiešās maksas (peļņas normu par pirkšanas un pārdošanas darījumiem, aktīvu pārvaldības izmaksas, ko atskaita no īpašuma ienākuma, kas saņemams aktīvu turējuma vienību gadījumā) un starpību starp procentu izdevumiem (vai procentu ieņēmumiem) un atsauces likmi aizdevumiem (netieši novērtētajiem finanšu starpniecības pakalpojumiem (</w:t>
            </w:r>
            <w:r>
              <w:rPr>
                <w:rFonts w:ascii="Times New Roman" w:hAnsi="Times New Roman"/>
                <w:i/>
                <w:iCs/>
                <w:color w:val="000000"/>
                <w:sz w:val="24"/>
              </w:rPr>
              <w:t>FISIM</w:t>
            </w:r>
            <w:r>
              <w:rPr>
                <w:rFonts w:ascii="Times New Roman" w:hAnsi="Times New Roman"/>
                <w:color w:val="000000"/>
                <w:sz w:val="24"/>
              </w:rPr>
              <w:t>));</w:t>
            </w:r>
          </w:p>
          <w:p w14:paraId="0ACF1EFF" w14:textId="77777777" w:rsidR="00A82E70" w:rsidRDefault="00A82E70" w:rsidP="00D87D27">
            <w:pPr>
              <w:pStyle w:val="BodyText"/>
              <w:ind w:left="567" w:right="113" w:hanging="284"/>
              <w:jc w:val="both"/>
              <w:rPr>
                <w:rFonts w:ascii="Times New Roman" w:hAnsi="Times New Roman" w:cs="Times New Roman"/>
                <w:noProof/>
                <w:color w:val="000000"/>
                <w:sz w:val="24"/>
                <w:szCs w:val="24"/>
              </w:rPr>
            </w:pPr>
            <w:r>
              <w:rPr>
                <w:rFonts w:ascii="Times New Roman" w:hAnsi="Times New Roman"/>
                <w:color w:val="000000"/>
                <w:sz w:val="24"/>
              </w:rPr>
              <w:t>c) attiecībā uz apdrošināšanu izlaidi aprēķina nevis pēc kopējās nopelnītās prēmijas, bet gan pēc pakalpojuma maksas, ņemot vērā ienākumus, kas nopelnīti ar tehniskajām rezervēm, un to, ka konkrēta prēmijas daļa jāizmanto nevis pakalpojumu sniegšanai, bet gan prasījumu apmaksai un dzīvības apdrošināšanas polisēs, mūža pensijas plānos un pensiju shēmās garantēto kapitāla summu uzkrāšanai. Visos šajos gadījumos izlaide parasti ir ievērojami zemāka nekā pārdošana, jo tā atšķirībā no pārdošanas neietver summas (kas var veidot lielu daļu no kopējiem pamatdarbības ieņēmumiem), kuras plūst caur uzņēmumu, tās neuzskatot par uzņēmuma starppatēriņa daļu.</w:t>
            </w:r>
          </w:p>
          <w:p w14:paraId="1F169B26" w14:textId="77777777" w:rsidR="008D6A50" w:rsidRPr="008D6A50" w:rsidRDefault="008D6A50" w:rsidP="00D87D27">
            <w:pPr>
              <w:pStyle w:val="BodyText"/>
              <w:ind w:left="113" w:right="113" w:hanging="284"/>
              <w:jc w:val="both"/>
              <w:rPr>
                <w:rFonts w:ascii="Times New Roman" w:hAnsi="Times New Roman" w:cs="Times New Roman"/>
                <w:noProof/>
                <w:color w:val="000000"/>
                <w:sz w:val="24"/>
                <w:szCs w:val="24"/>
              </w:rPr>
            </w:pPr>
          </w:p>
          <w:p w14:paraId="46E4C6BF" w14:textId="77777777" w:rsidR="00A82E70" w:rsidRDefault="00A82E70" w:rsidP="00D87D27">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 xml:space="preserve">Turklāt (skat. </w:t>
            </w:r>
            <w:hyperlink w:anchor="_bookmark12" w:history="1">
              <w:r>
                <w:rPr>
                  <w:rFonts w:ascii="Times New Roman" w:hAnsi="Times New Roman"/>
                  <w:color w:val="000000"/>
                  <w:sz w:val="24"/>
                </w:rPr>
                <w:t>9.5.1. iedaļu</w:t>
              </w:r>
            </w:hyperlink>
            <w:r>
              <w:rPr>
                <w:rFonts w:ascii="Times New Roman" w:hAnsi="Times New Roman"/>
                <w:color w:val="000000"/>
                <w:sz w:val="24"/>
              </w:rPr>
              <w:t>) šajā rokasgrāmatā sniegts ieteikums lietot produkcijas vērtību (izlaidi) arī attiecībā uz D daļu “Elektroenerģija, gāze, ūdens tvaiks un gaisa kondicionēšana”.</w:t>
            </w:r>
          </w:p>
          <w:p w14:paraId="69B08353" w14:textId="77777777" w:rsidR="008D6A50" w:rsidRPr="008D6A50" w:rsidRDefault="008D6A50" w:rsidP="00D87D27">
            <w:pPr>
              <w:pStyle w:val="BodyText"/>
              <w:ind w:left="113" w:right="113"/>
              <w:jc w:val="both"/>
              <w:rPr>
                <w:rFonts w:ascii="Times New Roman" w:hAnsi="Times New Roman" w:cs="Times New Roman"/>
                <w:noProof/>
                <w:color w:val="000000"/>
                <w:sz w:val="24"/>
                <w:szCs w:val="24"/>
              </w:rPr>
            </w:pPr>
          </w:p>
          <w:p w14:paraId="5AC3039F" w14:textId="7E65F800" w:rsidR="00A82E70" w:rsidRPr="008D6A50" w:rsidRDefault="00A82E70" w:rsidP="00D87D27">
            <w:pPr>
              <w:ind w:left="113" w:right="113"/>
              <w:jc w:val="both"/>
              <w:rPr>
                <w:rFonts w:ascii="Times New Roman" w:hAnsi="Times New Roman" w:cs="Times New Roman"/>
                <w:noProof/>
                <w:sz w:val="24"/>
                <w:szCs w:val="24"/>
              </w:rPr>
            </w:pPr>
            <w:r>
              <w:rPr>
                <w:rFonts w:ascii="Times New Roman" w:hAnsi="Times New Roman"/>
                <w:i/>
                <w:color w:val="000000"/>
                <w:sz w:val="24"/>
              </w:rPr>
              <w:t xml:space="preserve">Avoti: </w:t>
            </w:r>
            <w:r>
              <w:rPr>
                <w:rFonts w:ascii="Times New Roman" w:hAnsi="Times New Roman"/>
                <w:color w:val="000000"/>
                <w:sz w:val="24"/>
              </w:rPr>
              <w:t>SNA 2008 6.157.–6.174. punkts, MSITS 4.46.–4.47. punkts un MSITS CG 15.59.–15.61. punkts.</w:t>
            </w:r>
          </w:p>
        </w:tc>
      </w:tr>
    </w:tbl>
    <w:p w14:paraId="4033474F" w14:textId="77777777" w:rsidR="00416649" w:rsidRPr="00D82D6C" w:rsidRDefault="00416649" w:rsidP="00D82D6C">
      <w:pPr>
        <w:jc w:val="both"/>
        <w:rPr>
          <w:rFonts w:ascii="Times New Roman" w:hAnsi="Times New Roman"/>
          <w:noProof/>
          <w:sz w:val="24"/>
        </w:rPr>
      </w:pPr>
    </w:p>
    <w:p w14:paraId="0A4378B2" w14:textId="77777777" w:rsidR="00416649" w:rsidRDefault="00416649" w:rsidP="00D82D6C">
      <w:pPr>
        <w:jc w:val="both"/>
        <w:rPr>
          <w:rFonts w:ascii="Times New Roman" w:hAnsi="Times New Roman"/>
          <w:noProof/>
          <w:color w:val="1F487C"/>
          <w:sz w:val="24"/>
        </w:rPr>
      </w:pPr>
      <w:r>
        <w:rPr>
          <w:rFonts w:ascii="Times New Roman" w:hAnsi="Times New Roman"/>
          <w:color w:val="1F487C"/>
          <w:sz w:val="24"/>
        </w:rPr>
        <w:t>Bruto peļņas norma tālākpārdošanai paredzētām precēm</w:t>
      </w:r>
    </w:p>
    <w:p w14:paraId="7938F8E7" w14:textId="77777777" w:rsidR="00362D04" w:rsidRPr="00D82D6C" w:rsidRDefault="00362D04" w:rsidP="00D82D6C">
      <w:pPr>
        <w:jc w:val="both"/>
        <w:rPr>
          <w:rFonts w:ascii="Times New Roman" w:hAnsi="Times New Roman"/>
          <w:noProof/>
          <w:color w:val="1F487C"/>
          <w:sz w:val="24"/>
        </w:rPr>
      </w:pPr>
    </w:p>
    <w:p w14:paraId="5979F3B8"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Tā atbilst ienākumam, ko gūst, preces nopērkot un pārdodot tālāk bez turpmākas pārstrādes. To aprēķina no apgrozījuma un to preču un pakalpojumu pirkumiem un krājumu izmaiņām, kas iepirkti tālākpārdošanai tādā pašā stāvoklī, kādā tie saņemti. Apgrozījumā un to preču un pakalpojumu pirkumos un krājumu izmaiņās, kas iepirkti tālākpārdošanai, ieskaita to pakalpojumu pārdošanu, pirkšanu un krājumu izmaiņas, kas iepirkti tālākpārdošanai tādā pašā stāvoklī trešajām personām. To dēvē arī par </w:t>
      </w:r>
      <w:r>
        <w:rPr>
          <w:rFonts w:ascii="Times New Roman" w:hAnsi="Times New Roman"/>
          <w:b/>
          <w:bCs/>
          <w:sz w:val="24"/>
        </w:rPr>
        <w:t>tirdzniecības bruto peļņas normu</w:t>
      </w:r>
      <w:r>
        <w:rPr>
          <w:rFonts w:ascii="Times New Roman" w:hAnsi="Times New Roman"/>
          <w:sz w:val="24"/>
        </w:rPr>
        <w:t>.</w:t>
      </w:r>
    </w:p>
    <w:p w14:paraId="3687B662" w14:textId="77777777" w:rsidR="00416649" w:rsidRPr="00D82D6C" w:rsidRDefault="00416649" w:rsidP="00D82D6C">
      <w:pPr>
        <w:jc w:val="both"/>
        <w:rPr>
          <w:rFonts w:ascii="Times New Roman" w:hAnsi="Times New Roman"/>
          <w:noProof/>
          <w:sz w:val="24"/>
        </w:rPr>
      </w:pPr>
    </w:p>
    <w:p w14:paraId="0F6C8D98" w14:textId="77777777" w:rsidR="00416649" w:rsidRPr="00D82D6C" w:rsidRDefault="00416649" w:rsidP="00D82D6C">
      <w:pPr>
        <w:jc w:val="both"/>
        <w:rPr>
          <w:rFonts w:ascii="Times New Roman" w:hAnsi="Times New Roman"/>
          <w:noProof/>
          <w:sz w:val="24"/>
        </w:rPr>
      </w:pPr>
    </w:p>
    <w:p w14:paraId="5280B857" w14:textId="2292DEA7" w:rsidR="00416649" w:rsidRPr="00BD2275" w:rsidRDefault="00362D04" w:rsidP="00D82D6C">
      <w:pPr>
        <w:jc w:val="both"/>
        <w:rPr>
          <w:rFonts w:ascii="Times New Roman" w:hAnsi="Times New Roman"/>
          <w:b/>
          <w:bCs/>
          <w:noProof/>
          <w:color w:val="B83B46"/>
          <w:sz w:val="28"/>
          <w:szCs w:val="24"/>
        </w:rPr>
      </w:pPr>
      <w:bookmarkStart w:id="28" w:name="3.5._Main_breakdowns_for_targeted_variab"/>
      <w:bookmarkEnd w:id="28"/>
      <w:r>
        <w:rPr>
          <w:rFonts w:ascii="Times New Roman" w:hAnsi="Times New Roman"/>
          <w:b/>
          <w:color w:val="B83B46"/>
          <w:sz w:val="28"/>
        </w:rPr>
        <w:t>3.5. Konkrētu mainīgo lielumu galvenie iedalījumi</w:t>
      </w:r>
    </w:p>
    <w:p w14:paraId="49341F1C" w14:textId="77777777" w:rsidR="00362D04" w:rsidRPr="00362D04" w:rsidRDefault="00362D04" w:rsidP="00D82D6C">
      <w:pPr>
        <w:jc w:val="both"/>
        <w:rPr>
          <w:rFonts w:ascii="Times New Roman" w:hAnsi="Times New Roman"/>
          <w:b/>
          <w:bCs/>
          <w:noProof/>
          <w:color w:val="B83B46"/>
          <w:sz w:val="24"/>
        </w:rPr>
      </w:pPr>
    </w:p>
    <w:p w14:paraId="2F2CBD52" w14:textId="0905CE58" w:rsidR="00416649" w:rsidRPr="00362D04" w:rsidRDefault="00362D04" w:rsidP="00D82D6C">
      <w:pPr>
        <w:jc w:val="both"/>
        <w:rPr>
          <w:rFonts w:ascii="Times New Roman" w:hAnsi="Times New Roman"/>
          <w:b/>
          <w:bCs/>
          <w:noProof/>
          <w:color w:val="1C1C1C"/>
          <w:sz w:val="24"/>
        </w:rPr>
      </w:pPr>
      <w:bookmarkStart w:id="29" w:name="3.5.1._Partner_country"/>
      <w:bookmarkEnd w:id="29"/>
      <w:r>
        <w:rPr>
          <w:rFonts w:ascii="Times New Roman" w:hAnsi="Times New Roman"/>
          <w:b/>
          <w:color w:val="1C1C1C"/>
          <w:sz w:val="24"/>
        </w:rPr>
        <w:t>3.5.1. Partnervalsts</w:t>
      </w:r>
    </w:p>
    <w:p w14:paraId="0E3D731C" w14:textId="77777777" w:rsidR="00362D04" w:rsidRPr="00D82D6C" w:rsidRDefault="00362D04" w:rsidP="00D82D6C">
      <w:pPr>
        <w:jc w:val="both"/>
        <w:rPr>
          <w:rFonts w:ascii="Times New Roman" w:hAnsi="Times New Roman"/>
          <w:noProof/>
          <w:color w:val="1C1C1C"/>
          <w:sz w:val="24"/>
        </w:rPr>
      </w:pPr>
    </w:p>
    <w:p w14:paraId="6267B2DA" w14:textId="77777777" w:rsidR="00416649" w:rsidRDefault="00416649" w:rsidP="00D82D6C">
      <w:pPr>
        <w:jc w:val="both"/>
        <w:rPr>
          <w:rFonts w:ascii="Times New Roman" w:hAnsi="Times New Roman"/>
          <w:sz w:val="24"/>
        </w:rPr>
      </w:pPr>
      <w:r>
        <w:rPr>
          <w:rFonts w:ascii="Times New Roman" w:hAnsi="Times New Roman"/>
          <w:sz w:val="24"/>
        </w:rPr>
        <w:t>Partnervalstis klasificē pēc:</w:t>
      </w:r>
    </w:p>
    <w:p w14:paraId="68A91638" w14:textId="77777777" w:rsidR="00D87D27" w:rsidRPr="00D82D6C" w:rsidRDefault="00D87D27" w:rsidP="00D82D6C">
      <w:pPr>
        <w:jc w:val="both"/>
        <w:rPr>
          <w:rFonts w:ascii="Times New Roman" w:hAnsi="Times New Roman"/>
          <w:noProof/>
          <w:sz w:val="24"/>
        </w:rPr>
      </w:pPr>
    </w:p>
    <w:p w14:paraId="46886C41" w14:textId="77777777" w:rsidR="005F5D1B" w:rsidRDefault="00416649" w:rsidP="003354F3">
      <w:pPr>
        <w:pStyle w:val="ListParagraph"/>
        <w:numPr>
          <w:ilvl w:val="0"/>
          <w:numId w:val="24"/>
        </w:numPr>
        <w:jc w:val="both"/>
        <w:rPr>
          <w:rFonts w:ascii="Times New Roman" w:hAnsi="Times New Roman"/>
          <w:noProof/>
          <w:sz w:val="24"/>
        </w:rPr>
      </w:pPr>
      <w:r>
        <w:rPr>
          <w:rFonts w:ascii="Times New Roman" w:hAnsi="Times New Roman"/>
          <w:sz w:val="24"/>
        </w:rPr>
        <w:t>valsts, kurā pakalpojumi sniegti pārskata periodā, un</w:t>
      </w:r>
    </w:p>
    <w:p w14:paraId="5DE7C9E5" w14:textId="65A6AEAF" w:rsidR="00416649" w:rsidRDefault="00416649" w:rsidP="003354F3">
      <w:pPr>
        <w:pStyle w:val="ListParagraph"/>
        <w:numPr>
          <w:ilvl w:val="0"/>
          <w:numId w:val="24"/>
        </w:numPr>
        <w:jc w:val="both"/>
        <w:rPr>
          <w:rFonts w:ascii="Times New Roman" w:hAnsi="Times New Roman"/>
          <w:noProof/>
          <w:sz w:val="24"/>
        </w:rPr>
      </w:pPr>
      <w:r>
        <w:rPr>
          <w:rFonts w:ascii="Times New Roman" w:hAnsi="Times New Roman"/>
          <w:sz w:val="24"/>
        </w:rPr>
        <w:lastRenderedPageBreak/>
        <w:t>valsts, no kuras pakalpojumi iegādāti.</w:t>
      </w:r>
    </w:p>
    <w:p w14:paraId="2A66937A" w14:textId="77777777" w:rsidR="005F5D1B" w:rsidRPr="005F5D1B" w:rsidRDefault="005F5D1B" w:rsidP="005F5D1B">
      <w:pPr>
        <w:jc w:val="both"/>
        <w:rPr>
          <w:rFonts w:ascii="Times New Roman" w:hAnsi="Times New Roman"/>
          <w:noProof/>
          <w:sz w:val="24"/>
        </w:rPr>
      </w:pPr>
    </w:p>
    <w:p w14:paraId="20393CFF" w14:textId="28CD9282" w:rsidR="00416649" w:rsidRDefault="00416649" w:rsidP="00D82D6C">
      <w:pPr>
        <w:jc w:val="both"/>
        <w:rPr>
          <w:rFonts w:ascii="Times New Roman" w:hAnsi="Times New Roman"/>
          <w:noProof/>
          <w:sz w:val="24"/>
        </w:rPr>
      </w:pPr>
      <w:r>
        <w:rPr>
          <w:rFonts w:ascii="Times New Roman" w:hAnsi="Times New Roman"/>
          <w:sz w:val="24"/>
        </w:rPr>
        <w:t xml:space="preserve">Attiecībā uz </w:t>
      </w:r>
      <w:r>
        <w:rPr>
          <w:rFonts w:ascii="Times New Roman" w:hAnsi="Times New Roman"/>
          <w:i/>
          <w:iCs/>
          <w:sz w:val="24"/>
        </w:rPr>
        <w:t>BOP</w:t>
      </w:r>
      <w:r>
        <w:rPr>
          <w:rFonts w:ascii="Times New Roman" w:hAnsi="Times New Roman"/>
          <w:sz w:val="24"/>
        </w:rPr>
        <w:t xml:space="preserve"> darījumiem ģeogrāfiskais iedalījums atbilst tirdzniecības partneru rezidences valstij.</w:t>
      </w:r>
      <w:r w:rsidR="005F5D1B">
        <w:rPr>
          <w:rStyle w:val="FootnoteReference"/>
          <w:rFonts w:ascii="Times New Roman" w:hAnsi="Times New Roman"/>
          <w:noProof/>
          <w:sz w:val="24"/>
        </w:rPr>
        <w:footnoteReference w:id="67"/>
      </w:r>
      <w:r>
        <w:rPr>
          <w:rFonts w:ascii="Times New Roman" w:hAnsi="Times New Roman"/>
          <w:sz w:val="24"/>
        </w:rPr>
        <w:t xml:space="preserve"> Attiecībā uz komerciālo klātbūtni pakalpojumus, kurus ārvalstu saistīti uzņēmumi sniedz informāciju apkopojošajai valstij, attiecina uz galīgās kontrolējošās institucionālās vienības (</w:t>
      </w:r>
      <w:r>
        <w:rPr>
          <w:rFonts w:ascii="Times New Roman" w:hAnsi="Times New Roman"/>
          <w:i/>
          <w:iCs/>
          <w:sz w:val="24"/>
        </w:rPr>
        <w:t>UCI</w:t>
      </w:r>
      <w:r>
        <w:rPr>
          <w:rFonts w:ascii="Times New Roman" w:hAnsi="Times New Roman"/>
          <w:sz w:val="24"/>
        </w:rPr>
        <w:t>) valsti. Savukārt rezidentvienību sniegtos pakalpojumus attiecina uz valsti, kurā atrodas kontrolētais saistītais uzņēmums (MSITS 2010 4.31. un 4.32. punkts).</w:t>
      </w:r>
    </w:p>
    <w:p w14:paraId="66E3F4C4" w14:textId="77777777" w:rsidR="005F5D1B" w:rsidRPr="00D82D6C" w:rsidRDefault="005F5D1B" w:rsidP="00D82D6C">
      <w:pPr>
        <w:jc w:val="both"/>
        <w:rPr>
          <w:rFonts w:ascii="Times New Roman" w:hAnsi="Times New Roman"/>
          <w:noProof/>
          <w:sz w:val="24"/>
        </w:rPr>
      </w:pPr>
    </w:p>
    <w:p w14:paraId="4EE5BE34" w14:textId="15EA4709" w:rsidR="00416649" w:rsidRPr="005F5D1B" w:rsidRDefault="00416649" w:rsidP="00D82D6C">
      <w:pPr>
        <w:jc w:val="both"/>
        <w:rPr>
          <w:rFonts w:ascii="Times New Roman" w:hAnsi="Times New Roman"/>
          <w:noProof/>
          <w:sz w:val="24"/>
        </w:rPr>
      </w:pPr>
      <w:r>
        <w:rPr>
          <w:rFonts w:ascii="Times New Roman" w:hAnsi="Times New Roman"/>
          <w:sz w:val="24"/>
        </w:rPr>
        <w:t>Ņemot vērā uzņēmumu atrašanās vietu globalizāciju, galvenajam klientam, kurš uzsācis pirkumu, faktiskajam klientam, kuram sniedz pakalpojumus, un rēķina saņēmējam rezidence var atšķirties. Šādos gadījumos jāatzīst principāla, proti, faktiskā līgumslēdzēja partnera, rezidences valsts</w:t>
      </w:r>
      <w:r w:rsidR="005F5D1B">
        <w:rPr>
          <w:rStyle w:val="FootnoteReference"/>
          <w:rFonts w:ascii="Times New Roman" w:hAnsi="Times New Roman"/>
          <w:noProof/>
          <w:sz w:val="24"/>
        </w:rPr>
        <w:footnoteReference w:id="68"/>
      </w:r>
      <w:r>
        <w:rPr>
          <w:rFonts w:ascii="Times New Roman" w:hAnsi="Times New Roman"/>
          <w:sz w:val="24"/>
        </w:rPr>
        <w:t xml:space="preserve"> (BPM6 4.149. punkts).</w:t>
      </w:r>
    </w:p>
    <w:p w14:paraId="5EBEBA3D" w14:textId="77777777" w:rsidR="00416649" w:rsidRPr="00D82D6C" w:rsidRDefault="00416649" w:rsidP="00D82D6C">
      <w:pPr>
        <w:jc w:val="both"/>
        <w:rPr>
          <w:rFonts w:ascii="Times New Roman" w:hAnsi="Times New Roman"/>
          <w:noProof/>
          <w:sz w:val="24"/>
        </w:rPr>
      </w:pPr>
    </w:p>
    <w:p w14:paraId="55FB9ED5" w14:textId="0360B8F4" w:rsidR="00416649" w:rsidRDefault="005F5D1B" w:rsidP="00D82D6C">
      <w:pPr>
        <w:jc w:val="both"/>
        <w:rPr>
          <w:rFonts w:ascii="Times New Roman" w:hAnsi="Times New Roman"/>
          <w:b/>
          <w:bCs/>
          <w:noProof/>
          <w:color w:val="1C1C1C"/>
          <w:sz w:val="24"/>
        </w:rPr>
      </w:pPr>
      <w:bookmarkStart w:id="30" w:name="3.5.2._Product_breakdown"/>
      <w:bookmarkEnd w:id="30"/>
      <w:r>
        <w:rPr>
          <w:rFonts w:ascii="Times New Roman" w:hAnsi="Times New Roman"/>
          <w:b/>
          <w:color w:val="1C1C1C"/>
          <w:sz w:val="24"/>
        </w:rPr>
        <w:t>3.5.2. Produktu iedalījums</w:t>
      </w:r>
    </w:p>
    <w:p w14:paraId="23E2D08C" w14:textId="77777777" w:rsidR="005F5D1B" w:rsidRPr="005F5D1B" w:rsidRDefault="005F5D1B" w:rsidP="00D82D6C">
      <w:pPr>
        <w:jc w:val="both"/>
        <w:rPr>
          <w:rFonts w:ascii="Times New Roman" w:hAnsi="Times New Roman"/>
          <w:b/>
          <w:bCs/>
          <w:noProof/>
          <w:color w:val="1C1C1C"/>
          <w:sz w:val="24"/>
        </w:rPr>
      </w:pPr>
    </w:p>
    <w:p w14:paraId="1722BC2F" w14:textId="059F7F08" w:rsidR="00416649" w:rsidRPr="00D82D6C" w:rsidRDefault="00416649" w:rsidP="00D82D6C">
      <w:pPr>
        <w:jc w:val="both"/>
        <w:rPr>
          <w:rFonts w:ascii="Times New Roman" w:hAnsi="Times New Roman"/>
          <w:noProof/>
          <w:sz w:val="24"/>
        </w:rPr>
      </w:pPr>
      <w:r>
        <w:rPr>
          <w:rFonts w:ascii="Times New Roman" w:hAnsi="Times New Roman"/>
          <w:sz w:val="24"/>
        </w:rPr>
        <w:t>Produkts ir saimnieciskās darbības rezultāts, un šo vispārīgo terminu lieto gan attiecībā uz precēm, gan uz pakalpojumiem. Produktu klasifikācijas ir paredzētas, lai iedalītu kategorijās pakalpojumus, kuriem ir kopīgas īpašības. Atbilstoši tām veido statistiku par ražošanu, patēriņu, starptautisko tirdzniecību un tirdzniecības darbībām. Produktus iedala atbilstoši izvērstajai maksājumu bilances pakalpojumu klasifikācijai (EBOPS 2010).</w:t>
      </w:r>
      <w:r w:rsidR="0000741C">
        <w:rPr>
          <w:rStyle w:val="FootnoteReference"/>
          <w:rFonts w:ascii="Times New Roman" w:hAnsi="Times New Roman"/>
          <w:noProof/>
          <w:sz w:val="24"/>
        </w:rPr>
        <w:footnoteReference w:id="69"/>
      </w:r>
      <w:r>
        <w:rPr>
          <w:rFonts w:ascii="Times New Roman" w:hAnsi="Times New Roman"/>
          <w:sz w:val="24"/>
        </w:rPr>
        <w:t xml:space="preserve"> Jāpiebilst, ka, apkopojot statistiku iedalījumā pēc pakalpojumu sniegšanas veida, ieteicams izmantot produktu iedalījumu struktūru (</w:t>
      </w:r>
      <w:r>
        <w:rPr>
          <w:rFonts w:ascii="Times New Roman" w:hAnsi="Times New Roman"/>
          <w:i/>
          <w:iCs/>
          <w:sz w:val="24"/>
        </w:rPr>
        <w:t>GATS</w:t>
      </w:r>
      <w:r>
        <w:rPr>
          <w:rFonts w:ascii="Times New Roman" w:hAnsi="Times New Roman"/>
          <w:sz w:val="24"/>
        </w:rPr>
        <w:t xml:space="preserve"> saistības attiecas uz pakalpojumu produktiem). Tomēr </w:t>
      </w:r>
      <w:r>
        <w:rPr>
          <w:rFonts w:ascii="Times New Roman" w:hAnsi="Times New Roman"/>
          <w:i/>
          <w:iCs/>
          <w:sz w:val="24"/>
        </w:rPr>
        <w:t>FATS</w:t>
      </w:r>
      <w:r>
        <w:rPr>
          <w:rFonts w:ascii="Times New Roman" w:hAnsi="Times New Roman"/>
          <w:sz w:val="24"/>
        </w:rPr>
        <w:t xml:space="preserve"> bieži vien apkopo un uzrāda iedalījumā pēc saimniecības nozarēm, tādēļ ir jāgūst daži pieņēmumi, lai uzrādītu </w:t>
      </w:r>
      <w:r>
        <w:rPr>
          <w:rFonts w:ascii="Times New Roman" w:hAnsi="Times New Roman"/>
          <w:i/>
          <w:iCs/>
          <w:sz w:val="24"/>
        </w:rPr>
        <w:t>FATS</w:t>
      </w:r>
      <w:r>
        <w:rPr>
          <w:rFonts w:ascii="Times New Roman" w:hAnsi="Times New Roman"/>
          <w:sz w:val="24"/>
        </w:rPr>
        <w:t xml:space="preserve"> (izlaides) rezultātus, balstoties uz produktiem, jo īpaši tad, ja nav pieejams </w:t>
      </w:r>
      <w:r>
        <w:rPr>
          <w:rFonts w:ascii="Times New Roman" w:hAnsi="Times New Roman"/>
          <w:i/>
          <w:iCs/>
          <w:sz w:val="24"/>
        </w:rPr>
        <w:t>FATS</w:t>
      </w:r>
      <w:r>
        <w:rPr>
          <w:rFonts w:ascii="Times New Roman" w:hAnsi="Times New Roman"/>
          <w:sz w:val="24"/>
        </w:rPr>
        <w:t xml:space="preserve"> datu iedalījums pēc produkta.</w:t>
      </w:r>
      <w:r w:rsidR="0000741C">
        <w:rPr>
          <w:rStyle w:val="FootnoteReference"/>
          <w:rFonts w:ascii="Times New Roman" w:hAnsi="Times New Roman"/>
          <w:noProof/>
          <w:sz w:val="24"/>
        </w:rPr>
        <w:footnoteReference w:id="70"/>
      </w:r>
    </w:p>
    <w:p w14:paraId="2A9A108C" w14:textId="77777777" w:rsidR="00416649" w:rsidRPr="00D82D6C" w:rsidRDefault="00416649" w:rsidP="00D82D6C">
      <w:pPr>
        <w:jc w:val="both"/>
        <w:rPr>
          <w:rFonts w:ascii="Times New Roman" w:hAnsi="Times New Roman"/>
          <w:noProof/>
          <w:sz w:val="24"/>
        </w:rPr>
      </w:pPr>
    </w:p>
    <w:p w14:paraId="73798A8C" w14:textId="6900ED9A" w:rsidR="00416649" w:rsidRPr="0000741C" w:rsidRDefault="0000741C" w:rsidP="00D82D6C">
      <w:pPr>
        <w:jc w:val="both"/>
        <w:rPr>
          <w:rFonts w:ascii="Times New Roman" w:hAnsi="Times New Roman"/>
          <w:b/>
          <w:bCs/>
          <w:noProof/>
          <w:color w:val="1C1C1C"/>
          <w:sz w:val="24"/>
        </w:rPr>
      </w:pPr>
      <w:bookmarkStart w:id="31" w:name="3.5.3._Economic_activity"/>
      <w:bookmarkEnd w:id="31"/>
      <w:r>
        <w:rPr>
          <w:rFonts w:ascii="Times New Roman" w:hAnsi="Times New Roman"/>
          <w:b/>
          <w:color w:val="1C1C1C"/>
          <w:sz w:val="24"/>
        </w:rPr>
        <w:t>3.5.3. Saimnieciskā darbība</w:t>
      </w:r>
    </w:p>
    <w:p w14:paraId="459F5F10" w14:textId="77777777" w:rsidR="0000741C" w:rsidRPr="00D82D6C" w:rsidRDefault="0000741C" w:rsidP="00D82D6C">
      <w:pPr>
        <w:jc w:val="both"/>
        <w:rPr>
          <w:rFonts w:ascii="Times New Roman" w:hAnsi="Times New Roman"/>
          <w:noProof/>
          <w:color w:val="1C1C1C"/>
          <w:sz w:val="24"/>
        </w:rPr>
      </w:pPr>
    </w:p>
    <w:p w14:paraId="18C505D6" w14:textId="77777777" w:rsidR="00416649" w:rsidRDefault="00416649" w:rsidP="00D82D6C">
      <w:pPr>
        <w:jc w:val="both"/>
        <w:rPr>
          <w:rFonts w:ascii="Times New Roman" w:hAnsi="Times New Roman"/>
          <w:noProof/>
          <w:sz w:val="24"/>
        </w:rPr>
      </w:pPr>
      <w:r>
        <w:rPr>
          <w:rFonts w:ascii="Times New Roman" w:hAnsi="Times New Roman"/>
          <w:sz w:val="24"/>
        </w:rPr>
        <w:t>Saimnieciskā darbība ietver preču un pakalpojumu piedāvāšanu konkrētā tirgū. Darbību raksturo produktu izlietojums, ražošanas process un saražotie produkti. Citiem vārdiem, saimnieciskā darbība notiek tad, kad resursi, piemēram, iekārtas, darbaspēks, ražošanas metodes, informācijas tīkli vai produkti, tiek apvienoti, radot konkrētas preces vai pakalpojumus. Saimnieciskās darbības klasificē, lai iedalītu kategorijās datus, kas var būt saistīti ar darbības vienību. Šo klasifikāciju izmanto, veidojot statistiku par izlaidi, ražošanas procesa resursiem, kapitāla veidošanu un šādu vienību finanšu darījumiem.</w:t>
      </w:r>
    </w:p>
    <w:p w14:paraId="68178949" w14:textId="77777777" w:rsidR="0000741C" w:rsidRPr="00D82D6C" w:rsidRDefault="0000741C" w:rsidP="00D82D6C">
      <w:pPr>
        <w:jc w:val="both"/>
        <w:rPr>
          <w:rFonts w:ascii="Times New Roman" w:hAnsi="Times New Roman"/>
          <w:noProof/>
          <w:sz w:val="24"/>
        </w:rPr>
      </w:pPr>
    </w:p>
    <w:p w14:paraId="597DA8A6" w14:textId="15D8A97F" w:rsidR="00416649" w:rsidRPr="00D82D6C" w:rsidRDefault="00416649" w:rsidP="00D82D6C">
      <w:pPr>
        <w:jc w:val="both"/>
        <w:rPr>
          <w:rFonts w:ascii="Times New Roman" w:hAnsi="Times New Roman"/>
          <w:noProof/>
          <w:sz w:val="24"/>
        </w:rPr>
      </w:pPr>
      <w:r>
        <w:rPr>
          <w:rFonts w:ascii="Times New Roman" w:hAnsi="Times New Roman"/>
          <w:sz w:val="24"/>
        </w:rPr>
        <w:t>Eiropā saimnieciskās darbības klasificē atbilstoši saimniecisko darbību statistiskajai klasifikācijai (</w:t>
      </w:r>
      <w:r>
        <w:rPr>
          <w:rFonts w:ascii="Times New Roman" w:hAnsi="Times New Roman"/>
          <w:i/>
          <w:iCs/>
          <w:sz w:val="24"/>
        </w:rPr>
        <w:t>NACE</w:t>
      </w:r>
      <w:r>
        <w:rPr>
          <w:rFonts w:ascii="Times New Roman" w:hAnsi="Times New Roman"/>
          <w:sz w:val="24"/>
        </w:rPr>
        <w:t>). Tai līdzvērtīgā starptautiskā klasifikācija ir Starptautiskā standartizētā visu saimnieciskās darbības veidu klasifikācija (</w:t>
      </w:r>
      <w:r>
        <w:rPr>
          <w:rFonts w:ascii="Times New Roman" w:hAnsi="Times New Roman"/>
          <w:i/>
          <w:iCs/>
          <w:sz w:val="24"/>
        </w:rPr>
        <w:t>ISIC</w:t>
      </w:r>
      <w:r>
        <w:rPr>
          <w:rFonts w:ascii="Times New Roman" w:hAnsi="Times New Roman"/>
          <w:sz w:val="24"/>
        </w:rPr>
        <w:t>).</w:t>
      </w:r>
      <w:r w:rsidR="0000741C">
        <w:rPr>
          <w:rStyle w:val="FootnoteReference"/>
          <w:rFonts w:ascii="Times New Roman" w:hAnsi="Times New Roman"/>
          <w:noProof/>
          <w:sz w:val="24"/>
        </w:rPr>
        <w:footnoteReference w:id="71"/>
      </w:r>
      <w:r>
        <w:rPr>
          <w:rFonts w:ascii="Times New Roman" w:hAnsi="Times New Roman"/>
          <w:sz w:val="24"/>
        </w:rPr>
        <w:t xml:space="preserve"> Starptautiskās tirdzniecības statistikas kontekstā </w:t>
      </w:r>
      <w:r>
        <w:rPr>
          <w:rFonts w:ascii="Times New Roman" w:hAnsi="Times New Roman"/>
          <w:i/>
          <w:iCs/>
          <w:sz w:val="24"/>
        </w:rPr>
        <w:t>NACE</w:t>
      </w:r>
      <w:r>
        <w:rPr>
          <w:rFonts w:ascii="Times New Roman" w:hAnsi="Times New Roman"/>
          <w:sz w:val="24"/>
        </w:rPr>
        <w:t xml:space="preserve"> klasifikācija</w:t>
      </w:r>
      <w:r w:rsidR="0000741C">
        <w:rPr>
          <w:rStyle w:val="FootnoteReference"/>
          <w:rFonts w:ascii="Times New Roman" w:hAnsi="Times New Roman"/>
          <w:noProof/>
          <w:sz w:val="24"/>
        </w:rPr>
        <w:footnoteReference w:id="72"/>
      </w:r>
      <w:r>
        <w:rPr>
          <w:rFonts w:ascii="Times New Roman" w:hAnsi="Times New Roman"/>
          <w:sz w:val="24"/>
        </w:rPr>
        <w:t xml:space="preserve"> attiecas uz tirgotāju saimniecisko darbību, t. i., tiem uzņēmumiem, kuri darbojas starptautiskās tirdzniecības jomā. 4. nodaļas 4.3.2. iedaļā </w:t>
      </w:r>
      <w:r>
        <w:rPr>
          <w:rFonts w:ascii="Times New Roman" w:hAnsi="Times New Roman"/>
          <w:sz w:val="24"/>
        </w:rPr>
        <w:lastRenderedPageBreak/>
        <w:t xml:space="preserve">detalizēti raksturota saimniecisko darbību klasifikācijas, proti, </w:t>
      </w:r>
      <w:r>
        <w:rPr>
          <w:rFonts w:ascii="Times New Roman" w:hAnsi="Times New Roman"/>
          <w:i/>
          <w:iCs/>
          <w:sz w:val="24"/>
        </w:rPr>
        <w:t>NACE</w:t>
      </w:r>
      <w:r>
        <w:rPr>
          <w:rFonts w:ascii="Times New Roman" w:hAnsi="Times New Roman"/>
          <w:sz w:val="24"/>
        </w:rPr>
        <w:t xml:space="preserve"> 2. red. klasifikācijas, aktuālā versija.</w:t>
      </w:r>
    </w:p>
    <w:p w14:paraId="44BBD434" w14:textId="20B71E13" w:rsidR="00BC239C" w:rsidRDefault="00BC239C">
      <w:pPr>
        <w:rPr>
          <w:rFonts w:ascii="Times New Roman" w:hAnsi="Times New Roman"/>
          <w:noProof/>
          <w:sz w:val="24"/>
        </w:rPr>
      </w:pPr>
      <w:r>
        <w:br w:type="page"/>
      </w:r>
    </w:p>
    <w:tbl>
      <w:tblPr>
        <w:tblW w:w="5000" w:type="pct"/>
        <w:tblCellMar>
          <w:top w:w="28" w:type="dxa"/>
          <w:left w:w="28" w:type="dxa"/>
          <w:bottom w:w="28" w:type="dxa"/>
          <w:right w:w="28" w:type="dxa"/>
        </w:tblCellMar>
        <w:tblLook w:val="01E0" w:firstRow="1" w:lastRow="1" w:firstColumn="1" w:lastColumn="1" w:noHBand="0" w:noVBand="0"/>
      </w:tblPr>
      <w:tblGrid>
        <w:gridCol w:w="1879"/>
        <w:gridCol w:w="7252"/>
      </w:tblGrid>
      <w:tr w:rsidR="00416649" w:rsidRPr="00D82D6C" w14:paraId="03ADD80B" w14:textId="77777777" w:rsidTr="00BC239C">
        <w:trPr>
          <w:trHeight w:val="963"/>
        </w:trPr>
        <w:tc>
          <w:tcPr>
            <w:tcW w:w="1029" w:type="pct"/>
            <w:tcBorders>
              <w:right w:val="single" w:sz="12" w:space="0" w:color="B83B46"/>
            </w:tcBorders>
            <w:shd w:val="clear" w:color="auto" w:fill="EFD6D6"/>
          </w:tcPr>
          <w:p w14:paraId="3F82C51C" w14:textId="77777777" w:rsidR="00416649" w:rsidRPr="00D82D6C" w:rsidRDefault="00416649" w:rsidP="00D87D27">
            <w:pPr>
              <w:ind w:right="259"/>
              <w:jc w:val="right"/>
              <w:rPr>
                <w:rFonts w:ascii="Times New Roman" w:hAnsi="Times New Roman"/>
                <w:b/>
                <w:noProof/>
                <w:color w:val="B83B46"/>
                <w:sz w:val="24"/>
              </w:rPr>
            </w:pPr>
            <w:bookmarkStart w:id="32" w:name="4._Part_A:_Definitions_and__concepts_Cla"/>
            <w:bookmarkEnd w:id="32"/>
            <w:r>
              <w:rPr>
                <w:rFonts w:ascii="Times New Roman" w:hAnsi="Times New Roman"/>
                <w:b/>
                <w:color w:val="B83B46"/>
                <w:sz w:val="160"/>
              </w:rPr>
              <w:lastRenderedPageBreak/>
              <w:t>4</w:t>
            </w:r>
          </w:p>
        </w:tc>
        <w:tc>
          <w:tcPr>
            <w:tcW w:w="3971" w:type="pct"/>
            <w:tcBorders>
              <w:left w:val="single" w:sz="12" w:space="0" w:color="B83B46"/>
            </w:tcBorders>
            <w:shd w:val="clear" w:color="auto" w:fill="EFD6D6"/>
          </w:tcPr>
          <w:p w14:paraId="16D099B8" w14:textId="77777777" w:rsidR="00416649" w:rsidRPr="00BC239C" w:rsidRDefault="00416649" w:rsidP="006C2A45">
            <w:pPr>
              <w:ind w:left="106"/>
              <w:jc w:val="both"/>
              <w:rPr>
                <w:rFonts w:ascii="Times New Roman" w:hAnsi="Times New Roman"/>
                <w:b/>
                <w:noProof/>
                <w:color w:val="C00000"/>
                <w:sz w:val="48"/>
                <w:szCs w:val="44"/>
              </w:rPr>
            </w:pPr>
            <w:r>
              <w:rPr>
                <w:rFonts w:ascii="Times New Roman" w:hAnsi="Times New Roman"/>
                <w:b/>
                <w:color w:val="C00000"/>
                <w:sz w:val="48"/>
              </w:rPr>
              <w:t>A daļa. Definīcijas un jēdzieni</w:t>
            </w:r>
          </w:p>
          <w:p w14:paraId="697279F7" w14:textId="77777777" w:rsidR="00BC239C" w:rsidRPr="00BC239C" w:rsidRDefault="00BC239C" w:rsidP="006C2A45">
            <w:pPr>
              <w:ind w:left="106"/>
              <w:jc w:val="both"/>
              <w:rPr>
                <w:rFonts w:ascii="Times New Roman" w:hAnsi="Times New Roman"/>
                <w:b/>
                <w:noProof/>
                <w:color w:val="C00000"/>
                <w:sz w:val="48"/>
                <w:szCs w:val="44"/>
              </w:rPr>
            </w:pPr>
          </w:p>
          <w:p w14:paraId="5BA5D373" w14:textId="77777777" w:rsidR="00416649" w:rsidRPr="00D82D6C" w:rsidRDefault="00416649" w:rsidP="006C2A45">
            <w:pPr>
              <w:ind w:left="106"/>
              <w:jc w:val="both"/>
              <w:rPr>
                <w:rFonts w:ascii="Times New Roman" w:hAnsi="Times New Roman"/>
                <w:b/>
                <w:noProof/>
                <w:color w:val="C00000"/>
                <w:sz w:val="24"/>
              </w:rPr>
            </w:pPr>
            <w:r>
              <w:rPr>
                <w:rFonts w:ascii="Times New Roman" w:hAnsi="Times New Roman"/>
                <w:b/>
                <w:color w:val="C00000"/>
                <w:sz w:val="48"/>
              </w:rPr>
              <w:t>Klasifikācijas sistēmas</w:t>
            </w:r>
          </w:p>
        </w:tc>
      </w:tr>
    </w:tbl>
    <w:p w14:paraId="3F45DBBD" w14:textId="77777777" w:rsidR="00416649" w:rsidRDefault="00416649" w:rsidP="00D82D6C">
      <w:pPr>
        <w:jc w:val="both"/>
        <w:rPr>
          <w:rFonts w:ascii="Times New Roman" w:hAnsi="Times New Roman"/>
          <w:noProof/>
          <w:sz w:val="24"/>
        </w:rPr>
      </w:pPr>
    </w:p>
    <w:p w14:paraId="7FE4DB63" w14:textId="77777777" w:rsidR="00BC239C" w:rsidRPr="00D82D6C" w:rsidRDefault="00BC239C" w:rsidP="00D82D6C">
      <w:pPr>
        <w:jc w:val="both"/>
        <w:rPr>
          <w:rFonts w:ascii="Times New Roman" w:hAnsi="Times New Roman"/>
          <w:noProof/>
          <w:sz w:val="24"/>
        </w:rPr>
      </w:pPr>
    </w:p>
    <w:tbl>
      <w:tblPr>
        <w:tblStyle w:val="TableGrid"/>
        <w:tblW w:w="0" w:type="auto"/>
        <w:tblLook w:val="04A0" w:firstRow="1" w:lastRow="0" w:firstColumn="1" w:lastColumn="0" w:noHBand="0" w:noVBand="1"/>
      </w:tblPr>
      <w:tblGrid>
        <w:gridCol w:w="9291"/>
      </w:tblGrid>
      <w:tr w:rsidR="00BC239C" w14:paraId="153BE8A9" w14:textId="77777777" w:rsidTr="001C688B">
        <w:tc>
          <w:tcPr>
            <w:tcW w:w="9291" w:type="dxa"/>
            <w:tcBorders>
              <w:top w:val="nil"/>
              <w:left w:val="nil"/>
              <w:bottom w:val="nil"/>
              <w:right w:val="nil"/>
            </w:tcBorders>
            <w:shd w:val="clear" w:color="auto" w:fill="B44646"/>
          </w:tcPr>
          <w:p w14:paraId="059D857B" w14:textId="77777777" w:rsidR="00BC239C" w:rsidRDefault="00BC239C" w:rsidP="00D87D27">
            <w:pPr>
              <w:ind w:left="113" w:right="113"/>
              <w:jc w:val="both"/>
              <w:rPr>
                <w:rFonts w:ascii="Times New Roman" w:hAnsi="Times New Roman" w:cs="Times New Roman"/>
                <w:b/>
                <w:noProof/>
                <w:color w:val="FFFFFF"/>
                <w:sz w:val="24"/>
                <w:szCs w:val="32"/>
              </w:rPr>
            </w:pPr>
            <w:r>
              <w:rPr>
                <w:rFonts w:ascii="Times New Roman" w:hAnsi="Times New Roman"/>
                <w:b/>
                <w:color w:val="FFFFFF"/>
                <w:sz w:val="24"/>
              </w:rPr>
              <w:t>Šīs nodaļas mērķis ir sniegt pārskatu par tipiskajām klasifikācijām un statistikas sistēmām, ko var izmantot, veidojot statistiku par pakalpojumu starptautisko sniegšanu iedalījumā pēc sniegšanas veida, kā arī sniegt atbilstošās norādes papildu informācijai. Lai ievērotu vispusību, šajā nodaļā aplūkota gan Eiropas, gan starptautiskā klasifikācija.</w:t>
            </w:r>
          </w:p>
          <w:p w14:paraId="0127B646" w14:textId="77777777" w:rsidR="00BC239C" w:rsidRDefault="00BC239C" w:rsidP="00D87D27">
            <w:pPr>
              <w:ind w:left="113" w:right="113"/>
              <w:jc w:val="both"/>
              <w:rPr>
                <w:rFonts w:ascii="Times New Roman" w:hAnsi="Times New Roman" w:cs="Times New Roman"/>
                <w:b/>
                <w:noProof/>
                <w:color w:val="FFFFFF"/>
                <w:sz w:val="24"/>
                <w:szCs w:val="32"/>
              </w:rPr>
            </w:pPr>
          </w:p>
          <w:p w14:paraId="44CD5B7F" w14:textId="519D2E4E" w:rsidR="00BC239C" w:rsidRPr="00BC239C" w:rsidRDefault="00BC239C" w:rsidP="00D87D27">
            <w:pPr>
              <w:ind w:left="113" w:right="113"/>
              <w:jc w:val="both"/>
              <w:rPr>
                <w:rFonts w:ascii="Times New Roman" w:hAnsi="Times New Roman" w:cs="Times New Roman"/>
                <w:b/>
                <w:noProof/>
                <w:color w:val="FFFFFF"/>
                <w:sz w:val="24"/>
                <w:szCs w:val="32"/>
              </w:rPr>
            </w:pPr>
            <w:r>
              <w:rPr>
                <w:rFonts w:ascii="Times New Roman" w:hAnsi="Times New Roman"/>
                <w:b/>
                <w:color w:val="FFFFFF"/>
                <w:sz w:val="24"/>
              </w:rPr>
              <w:t xml:space="preserve">Šā izdevuma pabeigšanas brīdī </w:t>
            </w:r>
            <w:r>
              <w:rPr>
                <w:rFonts w:ascii="Times New Roman" w:hAnsi="Times New Roman"/>
                <w:b/>
                <w:i/>
                <w:iCs/>
                <w:color w:val="FFFFFF"/>
                <w:sz w:val="24"/>
              </w:rPr>
              <w:t>NACE</w:t>
            </w:r>
            <w:r>
              <w:rPr>
                <w:rFonts w:ascii="Times New Roman" w:hAnsi="Times New Roman"/>
                <w:b/>
                <w:color w:val="FFFFFF"/>
                <w:sz w:val="24"/>
              </w:rPr>
              <w:t xml:space="preserve"> un </w:t>
            </w:r>
            <w:r>
              <w:rPr>
                <w:rFonts w:ascii="Times New Roman" w:hAnsi="Times New Roman"/>
                <w:b/>
                <w:i/>
                <w:iCs/>
                <w:color w:val="FFFFFF"/>
                <w:sz w:val="24"/>
              </w:rPr>
              <w:t>ISIC</w:t>
            </w:r>
            <w:r>
              <w:rPr>
                <w:rFonts w:ascii="Times New Roman" w:hAnsi="Times New Roman"/>
                <w:b/>
                <w:color w:val="FFFFFF"/>
                <w:sz w:val="24"/>
              </w:rPr>
              <w:t xml:space="preserve"> vēl bija pārskatīšanas procesā. Šī rokasgrāmata tapusi, balstoties uz </w:t>
            </w:r>
            <w:r>
              <w:rPr>
                <w:rFonts w:ascii="Times New Roman" w:hAnsi="Times New Roman"/>
                <w:b/>
                <w:i/>
                <w:iCs/>
                <w:color w:val="FFFFFF"/>
                <w:sz w:val="24"/>
              </w:rPr>
              <w:t>NACE</w:t>
            </w:r>
            <w:r>
              <w:rPr>
                <w:rFonts w:ascii="Times New Roman" w:hAnsi="Times New Roman"/>
                <w:b/>
                <w:color w:val="FFFFFF"/>
                <w:sz w:val="24"/>
              </w:rPr>
              <w:t xml:space="preserve"> 2. red.</w:t>
            </w:r>
          </w:p>
        </w:tc>
      </w:tr>
    </w:tbl>
    <w:p w14:paraId="7DC47D56" w14:textId="77777777" w:rsidR="00BC239C" w:rsidRDefault="00BC239C" w:rsidP="00D82D6C">
      <w:pPr>
        <w:jc w:val="both"/>
        <w:rPr>
          <w:rFonts w:ascii="Times New Roman" w:hAnsi="Times New Roman"/>
          <w:noProof/>
          <w:sz w:val="24"/>
        </w:rPr>
      </w:pPr>
    </w:p>
    <w:p w14:paraId="760BAEE9" w14:textId="0053D1E4" w:rsidR="00416649" w:rsidRPr="00D82D6C" w:rsidRDefault="00416649" w:rsidP="00D82D6C">
      <w:pPr>
        <w:jc w:val="both"/>
        <w:rPr>
          <w:rFonts w:ascii="Times New Roman" w:hAnsi="Times New Roman"/>
          <w:noProof/>
          <w:sz w:val="24"/>
        </w:rPr>
      </w:pPr>
    </w:p>
    <w:p w14:paraId="394204E6" w14:textId="6B4C6A2A" w:rsidR="00416649" w:rsidRPr="00BD2275" w:rsidRDefault="00BC239C" w:rsidP="00D82D6C">
      <w:pPr>
        <w:jc w:val="both"/>
        <w:rPr>
          <w:rFonts w:ascii="Times New Roman" w:hAnsi="Times New Roman"/>
          <w:b/>
          <w:bCs/>
          <w:noProof/>
          <w:color w:val="B83B46"/>
          <w:sz w:val="28"/>
          <w:szCs w:val="24"/>
        </w:rPr>
      </w:pPr>
      <w:bookmarkStart w:id="33" w:name="4.1._Introduction"/>
      <w:bookmarkEnd w:id="33"/>
      <w:r>
        <w:rPr>
          <w:rFonts w:ascii="Times New Roman" w:hAnsi="Times New Roman"/>
          <w:b/>
          <w:color w:val="B83B46"/>
          <w:sz w:val="28"/>
        </w:rPr>
        <w:t>4.1. Ievads</w:t>
      </w:r>
    </w:p>
    <w:p w14:paraId="0DFF9422" w14:textId="77777777" w:rsidR="00BC239C" w:rsidRPr="00BC239C" w:rsidRDefault="00BC239C" w:rsidP="00D82D6C">
      <w:pPr>
        <w:jc w:val="both"/>
        <w:rPr>
          <w:rFonts w:ascii="Times New Roman" w:hAnsi="Times New Roman"/>
          <w:b/>
          <w:bCs/>
          <w:noProof/>
          <w:color w:val="B83B46"/>
          <w:sz w:val="24"/>
        </w:rPr>
      </w:pPr>
    </w:p>
    <w:p w14:paraId="34C2C6E5" w14:textId="77777777" w:rsidR="00416649" w:rsidRDefault="00416649" w:rsidP="00D82D6C">
      <w:pPr>
        <w:jc w:val="both"/>
        <w:rPr>
          <w:rFonts w:ascii="Times New Roman" w:hAnsi="Times New Roman"/>
          <w:noProof/>
          <w:sz w:val="24"/>
        </w:rPr>
      </w:pPr>
      <w:r>
        <w:rPr>
          <w:rFonts w:ascii="Times New Roman" w:hAnsi="Times New Roman"/>
          <w:sz w:val="24"/>
        </w:rPr>
        <w:t xml:space="preserve">Šajā nodaļā aplūkotas visbiežāk izmantotās to produktu un saimniecisko darbību klasifikācijas, kas jāņem vērā, apkopojot datus par pakalpojumu starptautisko tirdzniecību iedalījumā pēc sniegšanas veida. Šajā nodaļā raksturotas starptautiskā mērogā izmantotas klasifikācijas un to ekvivalenti, ko piemēro ES līmenī, kā arī klasifikācijas, ko paredz Regula par Eiropas uzņēmējdarbības statistiku. Lai apkopotu </w:t>
      </w:r>
      <w:r>
        <w:rPr>
          <w:rFonts w:ascii="Times New Roman" w:hAnsi="Times New Roman"/>
          <w:i/>
          <w:iCs/>
          <w:sz w:val="24"/>
        </w:rPr>
        <w:t>MoS</w:t>
      </w:r>
      <w:r>
        <w:rPr>
          <w:rFonts w:ascii="Times New Roman" w:hAnsi="Times New Roman"/>
          <w:sz w:val="24"/>
        </w:rPr>
        <w:t xml:space="preserve"> statistiku, klasifikācijas jāsasaista, jo īpaši </w:t>
      </w:r>
      <w:r>
        <w:rPr>
          <w:rFonts w:ascii="Times New Roman" w:hAnsi="Times New Roman"/>
          <w:i/>
          <w:iCs/>
          <w:sz w:val="24"/>
        </w:rPr>
        <w:t>NACE/ISIC</w:t>
      </w:r>
      <w:r>
        <w:rPr>
          <w:rFonts w:ascii="Times New Roman" w:hAnsi="Times New Roman"/>
          <w:sz w:val="24"/>
        </w:rPr>
        <w:t xml:space="preserve"> klasifikācijas un </w:t>
      </w:r>
      <w:r>
        <w:rPr>
          <w:rFonts w:ascii="Times New Roman" w:hAnsi="Times New Roman"/>
          <w:i/>
          <w:iCs/>
          <w:sz w:val="24"/>
        </w:rPr>
        <w:t>EBOPS</w:t>
      </w:r>
      <w:r>
        <w:rPr>
          <w:rFonts w:ascii="Times New Roman" w:hAnsi="Times New Roman"/>
          <w:sz w:val="24"/>
        </w:rPr>
        <w:t>, un tas ne vienmēr ir vienkārši. 6. un 8. nodaļā ir iztirzāts jautājums par klasifikāciju sasaisti (kartēšanu) un ir aplūkoti daži kartēšanas tabulu piemēri.</w:t>
      </w:r>
    </w:p>
    <w:p w14:paraId="2D2D9B47" w14:textId="77777777" w:rsidR="00BC239C" w:rsidRPr="00D82D6C" w:rsidRDefault="00BC239C" w:rsidP="00D82D6C">
      <w:pPr>
        <w:jc w:val="both"/>
        <w:rPr>
          <w:rFonts w:ascii="Times New Roman" w:hAnsi="Times New Roman"/>
          <w:noProof/>
          <w:sz w:val="24"/>
        </w:rPr>
      </w:pPr>
    </w:p>
    <w:p w14:paraId="2F5502C7" w14:textId="7EA124C0" w:rsidR="00416649" w:rsidRDefault="00416649" w:rsidP="00D82D6C">
      <w:pPr>
        <w:jc w:val="both"/>
        <w:rPr>
          <w:rFonts w:ascii="Times New Roman" w:hAnsi="Times New Roman"/>
          <w:noProof/>
          <w:sz w:val="24"/>
        </w:rPr>
      </w:pPr>
      <w:r>
        <w:rPr>
          <w:rFonts w:ascii="Times New Roman" w:hAnsi="Times New Roman"/>
          <w:sz w:val="24"/>
        </w:rPr>
        <w:t xml:space="preserve">Ir svarīgi piebilst arī to, ka </w:t>
      </w:r>
      <w:r>
        <w:rPr>
          <w:rFonts w:ascii="Times New Roman" w:hAnsi="Times New Roman"/>
          <w:i/>
          <w:iCs/>
          <w:sz w:val="24"/>
        </w:rPr>
        <w:t>GATS</w:t>
      </w:r>
      <w:r>
        <w:rPr>
          <w:rFonts w:ascii="Times New Roman" w:hAnsi="Times New Roman"/>
          <w:sz w:val="24"/>
        </w:rPr>
        <w:t xml:space="preserve"> pakalpojumu kategorijas raksturotas atbilstoši W120 klasifikācijai.</w:t>
      </w:r>
      <w:r w:rsidR="00671637">
        <w:rPr>
          <w:rStyle w:val="FootnoteReference"/>
          <w:rFonts w:ascii="Times New Roman" w:hAnsi="Times New Roman"/>
          <w:noProof/>
          <w:sz w:val="24"/>
        </w:rPr>
        <w:footnoteReference w:id="73"/>
      </w:r>
      <w:r>
        <w:rPr>
          <w:rFonts w:ascii="Times New Roman" w:hAnsi="Times New Roman"/>
          <w:sz w:val="24"/>
        </w:rPr>
        <w:t xml:space="preserve"> Lai gan tā nav statistikas klasifikācija, šajā rokasgrāmatā ir aplūkota arī W120 nolūkā ievērot vispusību.</w:t>
      </w:r>
    </w:p>
    <w:p w14:paraId="36290F2A" w14:textId="77777777" w:rsidR="00BC239C" w:rsidRPr="00D82D6C" w:rsidRDefault="00BC239C" w:rsidP="00D82D6C">
      <w:pPr>
        <w:jc w:val="both"/>
        <w:rPr>
          <w:rFonts w:ascii="Times New Roman" w:hAnsi="Times New Roman"/>
          <w:noProof/>
          <w:sz w:val="24"/>
        </w:rPr>
      </w:pPr>
    </w:p>
    <w:p w14:paraId="6B585FFC" w14:textId="55A62DF7" w:rsidR="00416649" w:rsidRDefault="00416649" w:rsidP="00D82D6C">
      <w:pPr>
        <w:jc w:val="both"/>
        <w:rPr>
          <w:rFonts w:ascii="Times New Roman" w:hAnsi="Times New Roman"/>
          <w:noProof/>
          <w:sz w:val="24"/>
        </w:rPr>
      </w:pPr>
      <w:r>
        <w:rPr>
          <w:rFonts w:ascii="Times New Roman" w:hAnsi="Times New Roman"/>
          <w:sz w:val="24"/>
        </w:rPr>
        <w:t>Klasifikācijas</w:t>
      </w:r>
      <w:r w:rsidR="00671637">
        <w:rPr>
          <w:rStyle w:val="FootnoteReference"/>
          <w:rFonts w:ascii="Times New Roman" w:hAnsi="Times New Roman"/>
          <w:noProof/>
          <w:sz w:val="24"/>
        </w:rPr>
        <w:footnoteReference w:id="74"/>
      </w:r>
      <w:r>
        <w:rPr>
          <w:rFonts w:ascii="Times New Roman" w:hAnsi="Times New Roman"/>
          <w:sz w:val="24"/>
        </w:rPr>
        <w:t xml:space="preserve"> un rokasgrāmatas saistībā ar pakalpojumu starptautiskās sniegšanas statistikas veidošanu globālā un ES līmenī ir grafiski attēlotas 4.1. attēlā.</w:t>
      </w:r>
    </w:p>
    <w:p w14:paraId="507F40FE" w14:textId="77777777" w:rsidR="00BC239C" w:rsidRPr="00D82D6C" w:rsidRDefault="00BC239C" w:rsidP="00D82D6C">
      <w:pPr>
        <w:jc w:val="both"/>
        <w:rPr>
          <w:rFonts w:ascii="Times New Roman" w:hAnsi="Times New Roman"/>
          <w:noProof/>
          <w:sz w:val="24"/>
        </w:rPr>
      </w:pPr>
    </w:p>
    <w:p w14:paraId="386742A1" w14:textId="44E8E6E5" w:rsidR="00416649" w:rsidRPr="00D82D6C" w:rsidRDefault="00416649" w:rsidP="00D82D6C">
      <w:pPr>
        <w:jc w:val="both"/>
        <w:rPr>
          <w:rFonts w:ascii="Times New Roman" w:hAnsi="Times New Roman"/>
          <w:noProof/>
          <w:sz w:val="24"/>
        </w:rPr>
      </w:pPr>
      <w:r>
        <w:rPr>
          <w:rFonts w:ascii="Times New Roman" w:hAnsi="Times New Roman"/>
          <w:i/>
          <w:iCs/>
          <w:sz w:val="24"/>
        </w:rPr>
        <w:t>Eurostat</w:t>
      </w:r>
      <w:r>
        <w:rPr>
          <w:rFonts w:ascii="Times New Roman" w:hAnsi="Times New Roman"/>
          <w:sz w:val="24"/>
        </w:rPr>
        <w:t xml:space="preserve"> metadatu serveris </w:t>
      </w:r>
      <w:r>
        <w:rPr>
          <w:rFonts w:ascii="Times New Roman" w:hAnsi="Times New Roman"/>
          <w:i/>
          <w:iCs/>
          <w:sz w:val="24"/>
        </w:rPr>
        <w:t>RAMON</w:t>
      </w:r>
      <w:r w:rsidR="00671637">
        <w:rPr>
          <w:rStyle w:val="FootnoteReference"/>
          <w:rFonts w:ascii="Times New Roman" w:hAnsi="Times New Roman"/>
          <w:noProof/>
          <w:sz w:val="24"/>
        </w:rPr>
        <w:footnoteReference w:id="75"/>
      </w:r>
      <w:r>
        <w:rPr>
          <w:rFonts w:ascii="Times New Roman" w:hAnsi="Times New Roman"/>
          <w:sz w:val="24"/>
        </w:rPr>
        <w:t xml:space="preserve"> un </w:t>
      </w:r>
      <w:r>
        <w:rPr>
          <w:rFonts w:ascii="Times New Roman" w:hAnsi="Times New Roman"/>
          <w:i/>
          <w:iCs/>
          <w:sz w:val="24"/>
        </w:rPr>
        <w:t>UNSD</w:t>
      </w:r>
      <w:r w:rsidR="00671637">
        <w:rPr>
          <w:rStyle w:val="FootnoteReference"/>
          <w:rFonts w:ascii="Times New Roman" w:hAnsi="Times New Roman"/>
          <w:noProof/>
          <w:sz w:val="24"/>
        </w:rPr>
        <w:footnoteReference w:id="76"/>
      </w:r>
      <w:r>
        <w:rPr>
          <w:rFonts w:ascii="Times New Roman" w:hAnsi="Times New Roman"/>
          <w:sz w:val="24"/>
        </w:rPr>
        <w:t xml:space="preserve"> sagatavo dažādu klasifikāciju savstarpējās atbilstības tabulas.</w:t>
      </w:r>
    </w:p>
    <w:p w14:paraId="6C73EC88" w14:textId="77777777" w:rsidR="00416649" w:rsidRPr="00D82D6C" w:rsidRDefault="00416649" w:rsidP="00D82D6C">
      <w:pPr>
        <w:jc w:val="both"/>
        <w:rPr>
          <w:rFonts w:ascii="Times New Roman" w:hAnsi="Times New Roman"/>
          <w:noProof/>
          <w:sz w:val="24"/>
        </w:rPr>
      </w:pPr>
    </w:p>
    <w:p w14:paraId="4E283073" w14:textId="77777777" w:rsidR="00416649" w:rsidRDefault="00416649" w:rsidP="00D87D27">
      <w:pPr>
        <w:keepNext/>
        <w:keepLines/>
        <w:jc w:val="both"/>
        <w:rPr>
          <w:rFonts w:ascii="Times New Roman" w:hAnsi="Times New Roman"/>
          <w:b/>
          <w:color w:val="B83B46"/>
          <w:sz w:val="24"/>
        </w:rPr>
      </w:pPr>
      <w:r>
        <w:rPr>
          <w:rFonts w:ascii="Times New Roman" w:hAnsi="Times New Roman"/>
          <w:b/>
          <w:color w:val="B83B46"/>
          <w:sz w:val="24"/>
        </w:rPr>
        <w:lastRenderedPageBreak/>
        <w:t>4.1. attēls. Pakalpojumu starptautiskās sniegšanas statistikas veidošanai izmantoto klasifikāciju grafisks attēlojums</w:t>
      </w:r>
    </w:p>
    <w:p w14:paraId="6D90A6AE" w14:textId="77777777" w:rsidR="00DA6774" w:rsidRDefault="00DA6774" w:rsidP="00D87D27">
      <w:pPr>
        <w:keepNext/>
        <w:keepLines/>
        <w:jc w:val="both"/>
        <w:rPr>
          <w:rFonts w:ascii="Times New Roman" w:hAnsi="Times New Roman"/>
          <w:b/>
          <w:color w:val="B83B46"/>
          <w:sz w:val="24"/>
        </w:rPr>
      </w:pPr>
    </w:p>
    <w:p w14:paraId="6BDA23F3" w14:textId="2AA205D5" w:rsidR="00DA6774" w:rsidRPr="00671637" w:rsidRDefault="00DA6774" w:rsidP="00D87D27">
      <w:pPr>
        <w:keepNext/>
        <w:keepLines/>
        <w:jc w:val="both"/>
        <w:rPr>
          <w:rFonts w:ascii="Times New Roman" w:hAnsi="Times New Roman"/>
          <w:b/>
          <w:bCs/>
          <w:noProof/>
          <w:color w:val="B83B46"/>
          <w:sz w:val="24"/>
        </w:rPr>
      </w:pPr>
      <w:r w:rsidRPr="005D4699">
        <w:rPr>
          <w:rFonts w:ascii="Times New Roman" w:hAnsi="Times New Roman" w:cs="Times New Roman"/>
          <w:noProof/>
          <w:sz w:val="24"/>
        </w:rPr>
        <w:drawing>
          <wp:inline distT="0" distB="0" distL="0" distR="0" wp14:anchorId="24C68D3B" wp14:editId="29AE8D5A">
            <wp:extent cx="5762625" cy="3029585"/>
            <wp:effectExtent l="0" t="0" r="9525" b="0"/>
            <wp:docPr id="641247697" name="Picture 1" descr="A diagram of a compan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1247697" name="Picture 1" descr="A diagram of a company&#10;&#10;Description automatically generated"/>
                    <pic:cNvPicPr/>
                  </pic:nvPicPr>
                  <pic:blipFill>
                    <a:blip r:embed="rId21"/>
                    <a:stretch>
                      <a:fillRect/>
                    </a:stretch>
                  </pic:blipFill>
                  <pic:spPr>
                    <a:xfrm>
                      <a:off x="0" y="0"/>
                      <a:ext cx="5762625" cy="3029585"/>
                    </a:xfrm>
                    <a:prstGeom prst="rect">
                      <a:avLst/>
                    </a:prstGeom>
                  </pic:spPr>
                </pic:pic>
              </a:graphicData>
            </a:graphic>
          </wp:inline>
        </w:drawing>
      </w:r>
    </w:p>
    <w:p w14:paraId="455BCE00" w14:textId="77777777" w:rsidR="00416649" w:rsidRPr="00D82D6C" w:rsidRDefault="00416649" w:rsidP="00D82D6C">
      <w:pPr>
        <w:jc w:val="both"/>
        <w:rPr>
          <w:rFonts w:ascii="Times New Roman" w:hAnsi="Times New Roman"/>
          <w:noProof/>
          <w:sz w:val="24"/>
        </w:rPr>
      </w:pPr>
      <w:r>
        <w:rPr>
          <w:rFonts w:ascii="Times New Roman" w:hAnsi="Times New Roman"/>
          <w:i/>
          <w:sz w:val="24"/>
        </w:rPr>
        <w:t xml:space="preserve">Avots: </w:t>
      </w:r>
      <w:r>
        <w:rPr>
          <w:rFonts w:ascii="Times New Roman" w:hAnsi="Times New Roman"/>
          <w:i/>
          <w:iCs/>
          <w:sz w:val="24"/>
        </w:rPr>
        <w:t>Eurostat</w:t>
      </w:r>
    </w:p>
    <w:p w14:paraId="6DFABA54" w14:textId="77777777" w:rsidR="00416649" w:rsidRDefault="00416649" w:rsidP="00D82D6C">
      <w:pPr>
        <w:jc w:val="both"/>
        <w:rPr>
          <w:rFonts w:ascii="Times New Roman" w:hAnsi="Times New Roman"/>
          <w:noProof/>
          <w:sz w:val="24"/>
        </w:rPr>
      </w:pPr>
    </w:p>
    <w:p w14:paraId="31BD6D56" w14:textId="77777777" w:rsidR="00F66011" w:rsidRPr="00D82D6C" w:rsidRDefault="00F66011" w:rsidP="00D82D6C">
      <w:pPr>
        <w:jc w:val="both"/>
        <w:rPr>
          <w:rFonts w:ascii="Times New Roman" w:hAnsi="Times New Roman"/>
          <w:noProof/>
          <w:sz w:val="24"/>
        </w:rPr>
      </w:pPr>
    </w:p>
    <w:p w14:paraId="76654086" w14:textId="7D83FE3D" w:rsidR="00416649" w:rsidRPr="00727A28" w:rsidRDefault="00727A28" w:rsidP="00D82D6C">
      <w:pPr>
        <w:jc w:val="both"/>
        <w:rPr>
          <w:rFonts w:ascii="Times New Roman" w:hAnsi="Times New Roman"/>
          <w:b/>
          <w:bCs/>
          <w:noProof/>
          <w:color w:val="B83B46"/>
          <w:sz w:val="28"/>
          <w:szCs w:val="24"/>
        </w:rPr>
      </w:pPr>
      <w:bookmarkStart w:id="34" w:name="4.2._Classifications_of_products"/>
      <w:bookmarkEnd w:id="34"/>
      <w:r>
        <w:rPr>
          <w:rFonts w:ascii="Times New Roman" w:hAnsi="Times New Roman"/>
          <w:b/>
          <w:color w:val="B83B46"/>
          <w:sz w:val="28"/>
        </w:rPr>
        <w:t>4.2. Produktu klasifikācija</w:t>
      </w:r>
    </w:p>
    <w:p w14:paraId="39F7425E" w14:textId="77777777" w:rsidR="00727A28" w:rsidRPr="00D82D6C" w:rsidRDefault="00727A28" w:rsidP="00D82D6C">
      <w:pPr>
        <w:jc w:val="both"/>
        <w:rPr>
          <w:rFonts w:ascii="Times New Roman" w:hAnsi="Times New Roman"/>
          <w:noProof/>
          <w:color w:val="B83B46"/>
          <w:sz w:val="24"/>
        </w:rPr>
      </w:pPr>
    </w:p>
    <w:p w14:paraId="25693EEE" w14:textId="6083974E" w:rsidR="00416649" w:rsidRPr="00727A28" w:rsidRDefault="00727A28" w:rsidP="00D82D6C">
      <w:pPr>
        <w:jc w:val="both"/>
        <w:rPr>
          <w:rFonts w:ascii="Times New Roman" w:hAnsi="Times New Roman"/>
          <w:b/>
          <w:bCs/>
          <w:noProof/>
          <w:color w:val="1C1C1C"/>
          <w:sz w:val="24"/>
        </w:rPr>
      </w:pPr>
      <w:bookmarkStart w:id="35" w:name="4.2.1._Extended_balance_of_payments_serv"/>
      <w:bookmarkEnd w:id="35"/>
      <w:r>
        <w:rPr>
          <w:rFonts w:ascii="Times New Roman" w:hAnsi="Times New Roman"/>
          <w:b/>
          <w:color w:val="1C1C1C"/>
          <w:sz w:val="24"/>
        </w:rPr>
        <w:t>4.2.1. 2010. gada izvērstā maksājumu bilances pakalpojumu klasifikācija (EBOPS 2010)</w:t>
      </w:r>
    </w:p>
    <w:p w14:paraId="30D88368" w14:textId="77777777" w:rsidR="00727A28" w:rsidRPr="00D82D6C" w:rsidRDefault="00727A28" w:rsidP="00D82D6C">
      <w:pPr>
        <w:jc w:val="both"/>
        <w:rPr>
          <w:rFonts w:ascii="Times New Roman" w:hAnsi="Times New Roman"/>
          <w:noProof/>
          <w:color w:val="1C1C1C"/>
          <w:sz w:val="24"/>
        </w:rPr>
      </w:pPr>
    </w:p>
    <w:p w14:paraId="519FF9D1" w14:textId="7C071513" w:rsidR="00416649" w:rsidRDefault="00416649" w:rsidP="00D82D6C">
      <w:pPr>
        <w:jc w:val="both"/>
        <w:rPr>
          <w:rFonts w:ascii="Times New Roman" w:hAnsi="Times New Roman"/>
          <w:noProof/>
          <w:sz w:val="24"/>
        </w:rPr>
      </w:pPr>
      <w:r>
        <w:rPr>
          <w:rFonts w:ascii="Times New Roman" w:hAnsi="Times New Roman"/>
          <w:sz w:val="24"/>
        </w:rPr>
        <w:t>Izvērstā maksājumu bilances pakalpojumu klasifikācija (EBOPS 2010) ir aplūkota MSITS 2010 I pielikumā</w:t>
      </w:r>
      <w:r w:rsidR="00727A28">
        <w:rPr>
          <w:rStyle w:val="FootnoteReference"/>
          <w:rFonts w:ascii="Times New Roman" w:hAnsi="Times New Roman"/>
          <w:noProof/>
          <w:sz w:val="24"/>
        </w:rPr>
        <w:footnoteReference w:id="77"/>
      </w:r>
      <w:r>
        <w:rPr>
          <w:rFonts w:ascii="Times New Roman" w:hAnsi="Times New Roman"/>
          <w:sz w:val="24"/>
        </w:rPr>
        <w:t>, un tā ir balstīta uz BPM6 (10. nodaļa) formulētajām definīcijām</w:t>
      </w:r>
      <w:r w:rsidR="00727A28">
        <w:rPr>
          <w:rStyle w:val="FootnoteReference"/>
          <w:rFonts w:ascii="Times New Roman" w:hAnsi="Times New Roman"/>
          <w:noProof/>
          <w:sz w:val="24"/>
        </w:rPr>
        <w:footnoteReference w:id="78"/>
      </w:r>
      <w:r>
        <w:rPr>
          <w:rFonts w:ascii="Times New Roman" w:hAnsi="Times New Roman"/>
          <w:sz w:val="24"/>
        </w:rPr>
        <w:t>. EBOPS 2010 klasifikāciju bieži izmanto, lai uzrādītu datus par pakalpojumu starptautisko tirdzniecību. EBOPS 2010 komponentu definīcijas ir formulētas MSITS 2010 III nodaļā.</w:t>
      </w:r>
    </w:p>
    <w:p w14:paraId="19251BEA" w14:textId="77777777" w:rsidR="00727A28" w:rsidRPr="00D82D6C" w:rsidRDefault="00727A28" w:rsidP="00D82D6C">
      <w:pPr>
        <w:jc w:val="both"/>
        <w:rPr>
          <w:rFonts w:ascii="Times New Roman" w:hAnsi="Times New Roman"/>
          <w:noProof/>
          <w:sz w:val="24"/>
        </w:rPr>
      </w:pPr>
    </w:p>
    <w:p w14:paraId="013F9A1A" w14:textId="77777777" w:rsidR="00416649" w:rsidRDefault="00416649" w:rsidP="00D82D6C">
      <w:pPr>
        <w:jc w:val="both"/>
        <w:rPr>
          <w:rFonts w:ascii="Times New Roman" w:hAnsi="Times New Roman"/>
          <w:noProof/>
          <w:sz w:val="24"/>
        </w:rPr>
      </w:pPr>
      <w:r>
        <w:rPr>
          <w:rFonts w:ascii="Times New Roman" w:hAnsi="Times New Roman"/>
          <w:sz w:val="24"/>
        </w:rPr>
        <w:t>EBOPS 2010 ir galvenokārt uz produktiem balstīta klasifikācija, taču tā ietver arī dažus uz darījumiem vai patēriņa veidu balstītus posteņus, piemēram, “Ceļošana”, “Būvniecība” un “Citur neiekļautas valdības preces un pakalpojumi”.</w:t>
      </w:r>
    </w:p>
    <w:p w14:paraId="5E29651C" w14:textId="77777777" w:rsidR="00727A28" w:rsidRPr="00D82D6C" w:rsidRDefault="00727A28" w:rsidP="00D82D6C">
      <w:pPr>
        <w:jc w:val="both"/>
        <w:rPr>
          <w:rFonts w:ascii="Times New Roman" w:hAnsi="Times New Roman"/>
          <w:noProof/>
          <w:sz w:val="24"/>
        </w:rPr>
      </w:pPr>
    </w:p>
    <w:p w14:paraId="00077C64" w14:textId="41E0CE00" w:rsidR="00416649" w:rsidRDefault="00416649" w:rsidP="00D82D6C">
      <w:pPr>
        <w:jc w:val="both"/>
        <w:rPr>
          <w:rFonts w:ascii="Times New Roman" w:hAnsi="Times New Roman"/>
          <w:noProof/>
          <w:sz w:val="24"/>
        </w:rPr>
      </w:pPr>
      <w:r>
        <w:rPr>
          <w:rFonts w:ascii="Times New Roman" w:hAnsi="Times New Roman"/>
          <w:sz w:val="24"/>
        </w:rPr>
        <w:t xml:space="preserve">Detalizētas EBOPS 2010 un </w:t>
      </w:r>
      <w:r>
        <w:rPr>
          <w:rFonts w:ascii="Times New Roman" w:hAnsi="Times New Roman"/>
          <w:i/>
          <w:iCs/>
          <w:sz w:val="24"/>
        </w:rPr>
        <w:t>CPC</w:t>
      </w:r>
      <w:r>
        <w:rPr>
          <w:rFonts w:ascii="Times New Roman" w:hAnsi="Times New Roman"/>
          <w:sz w:val="24"/>
        </w:rPr>
        <w:t xml:space="preserve"> 2. versijas, kā arī EBOPS 2010 un W/120 savstarpējās atbilstības tabulas pieejamas </w:t>
      </w:r>
      <w:r>
        <w:rPr>
          <w:rFonts w:ascii="Times New Roman" w:hAnsi="Times New Roman"/>
          <w:i/>
          <w:iCs/>
          <w:sz w:val="24"/>
        </w:rPr>
        <w:t>UNSD</w:t>
      </w:r>
      <w:r>
        <w:rPr>
          <w:rFonts w:ascii="Times New Roman" w:hAnsi="Times New Roman"/>
          <w:sz w:val="24"/>
        </w:rPr>
        <w:t xml:space="preserve"> tīmekļa vietnē. Šīs savstarpējās atbilstības tabulas apkopotājam var būt noderīgas, risinot ar klasifikāciju saistītas problēmas un sasaistot statistikas klasifikācijas ar </w:t>
      </w:r>
      <w:r>
        <w:rPr>
          <w:rFonts w:ascii="Times New Roman" w:hAnsi="Times New Roman"/>
          <w:i/>
          <w:iCs/>
          <w:sz w:val="24"/>
        </w:rPr>
        <w:t>GATS</w:t>
      </w:r>
      <w:r>
        <w:rPr>
          <w:rFonts w:ascii="Times New Roman" w:hAnsi="Times New Roman"/>
          <w:sz w:val="24"/>
        </w:rPr>
        <w:t xml:space="preserve"> saistībās izmantotajām klasifikācijām.</w:t>
      </w:r>
    </w:p>
    <w:p w14:paraId="52935CB1" w14:textId="77777777" w:rsidR="00727A28" w:rsidRPr="00D82D6C" w:rsidRDefault="00727A28" w:rsidP="00D82D6C">
      <w:pPr>
        <w:jc w:val="both"/>
        <w:rPr>
          <w:rFonts w:ascii="Times New Roman" w:hAnsi="Times New Roman"/>
          <w:noProof/>
          <w:sz w:val="24"/>
        </w:rPr>
      </w:pPr>
    </w:p>
    <w:p w14:paraId="3A3BAA7F" w14:textId="77777777" w:rsidR="00416649" w:rsidRDefault="00416649" w:rsidP="00D82D6C">
      <w:pPr>
        <w:jc w:val="both"/>
        <w:rPr>
          <w:rFonts w:ascii="Times New Roman" w:hAnsi="Times New Roman"/>
          <w:noProof/>
          <w:sz w:val="24"/>
        </w:rPr>
      </w:pPr>
      <w:r>
        <w:rPr>
          <w:rFonts w:ascii="Times New Roman" w:hAnsi="Times New Roman"/>
          <w:sz w:val="24"/>
        </w:rPr>
        <w:t xml:space="preserve">Dažu posteņu (piemēram, “Ceļošana” un “Būvniecība”) standarta definīcija ietver arī preču vērtību. Saskaņā ar </w:t>
      </w:r>
      <w:r>
        <w:rPr>
          <w:rFonts w:ascii="Times New Roman" w:hAnsi="Times New Roman"/>
          <w:i/>
          <w:iCs/>
          <w:sz w:val="24"/>
        </w:rPr>
        <w:t>GATS</w:t>
      </w:r>
      <w:r>
        <w:rPr>
          <w:rFonts w:ascii="Times New Roman" w:hAnsi="Times New Roman"/>
          <w:sz w:val="24"/>
        </w:rPr>
        <w:t xml:space="preserve">, veidojot </w:t>
      </w:r>
      <w:r>
        <w:rPr>
          <w:rFonts w:ascii="Times New Roman" w:hAnsi="Times New Roman"/>
          <w:i/>
          <w:iCs/>
          <w:sz w:val="24"/>
        </w:rPr>
        <w:t>MoS</w:t>
      </w:r>
      <w:r>
        <w:rPr>
          <w:rFonts w:ascii="Times New Roman" w:hAnsi="Times New Roman"/>
          <w:sz w:val="24"/>
        </w:rPr>
        <w:t xml:space="preserve"> statistiku, preču vērtība jānovērtē un jāatskaita no attiecīgā posteņa, lai novērtētu pakalpojumu starptautisko tirdzniecību (jo </w:t>
      </w:r>
      <w:r>
        <w:rPr>
          <w:rFonts w:ascii="Times New Roman" w:hAnsi="Times New Roman"/>
          <w:i/>
          <w:iCs/>
          <w:sz w:val="24"/>
        </w:rPr>
        <w:t>MoS</w:t>
      </w:r>
      <w:r>
        <w:rPr>
          <w:rFonts w:ascii="Times New Roman" w:hAnsi="Times New Roman"/>
          <w:sz w:val="24"/>
        </w:rPr>
        <w:t xml:space="preserve"> datos iekļauj vienīgi pakalpojumu vērtības). Vairāk informācijas par to sniegts 6. un 8. nodaļā.</w:t>
      </w:r>
    </w:p>
    <w:p w14:paraId="142B5F2B" w14:textId="77777777" w:rsidR="00727A28" w:rsidRPr="00D82D6C" w:rsidRDefault="00727A28" w:rsidP="00D82D6C">
      <w:pPr>
        <w:jc w:val="both"/>
        <w:rPr>
          <w:rFonts w:ascii="Times New Roman" w:hAnsi="Times New Roman"/>
          <w:noProof/>
          <w:sz w:val="24"/>
        </w:rPr>
      </w:pPr>
    </w:p>
    <w:p w14:paraId="10AF7A5D" w14:textId="787C617E" w:rsidR="00416649" w:rsidRDefault="00416649" w:rsidP="00D82D6C">
      <w:pPr>
        <w:jc w:val="both"/>
        <w:rPr>
          <w:rFonts w:ascii="Times New Roman" w:hAnsi="Times New Roman"/>
          <w:noProof/>
          <w:sz w:val="24"/>
        </w:rPr>
      </w:pPr>
      <w:r>
        <w:rPr>
          <w:rFonts w:ascii="Times New Roman" w:hAnsi="Times New Roman"/>
          <w:sz w:val="24"/>
        </w:rPr>
        <w:lastRenderedPageBreak/>
        <w:t xml:space="preserve">Apkopojot </w:t>
      </w:r>
      <w:r>
        <w:rPr>
          <w:rFonts w:ascii="Times New Roman" w:hAnsi="Times New Roman"/>
          <w:i/>
          <w:iCs/>
          <w:sz w:val="24"/>
        </w:rPr>
        <w:t>MoS</w:t>
      </w:r>
      <w:r>
        <w:rPr>
          <w:rFonts w:ascii="Times New Roman" w:hAnsi="Times New Roman"/>
          <w:sz w:val="24"/>
        </w:rPr>
        <w:t xml:space="preserve"> datus, ieteikums izmantot mazāk detalizētu iedalījumu (salīdzinājumā ar pilnu </w:t>
      </w:r>
      <w:r>
        <w:rPr>
          <w:rFonts w:ascii="Times New Roman" w:hAnsi="Times New Roman"/>
          <w:i/>
          <w:iCs/>
          <w:sz w:val="24"/>
        </w:rPr>
        <w:t>EBOPS</w:t>
      </w:r>
      <w:r>
        <w:rPr>
          <w:rFonts w:ascii="Times New Roman" w:hAnsi="Times New Roman"/>
          <w:sz w:val="24"/>
        </w:rPr>
        <w:t xml:space="preserve"> detalizēto iedalījumu, ko parasti izmanto, veicot ikgadējo </w:t>
      </w:r>
      <w:r>
        <w:rPr>
          <w:rFonts w:ascii="Times New Roman" w:hAnsi="Times New Roman"/>
          <w:i/>
          <w:iCs/>
          <w:sz w:val="24"/>
        </w:rPr>
        <w:t>ITSS</w:t>
      </w:r>
      <w:r>
        <w:rPr>
          <w:rFonts w:ascii="Times New Roman" w:hAnsi="Times New Roman"/>
          <w:sz w:val="24"/>
        </w:rPr>
        <w:t xml:space="preserve"> datu vākšanu). Ieteicamā detalizācijas pakāpe produktu iedalījumam pēc EBOPS 2010 komponentiem, papildu grupējumiem un detalizētiem komponentiem, ko ES un EBTA valstu datu apkopotājiem vajadzētu izmantot, ir raksturots Regulā par Eiropas uzņēmējdarbības statistiku (Komisijas Īstenošanas regula (ES) 2020/1197). 12. nodaļā iekļauta tabula, ko var izmantot, lai ziņotu par </w:t>
      </w:r>
      <w:r>
        <w:rPr>
          <w:rFonts w:ascii="Times New Roman" w:hAnsi="Times New Roman"/>
          <w:i/>
          <w:iCs/>
          <w:sz w:val="24"/>
        </w:rPr>
        <w:t>MoS</w:t>
      </w:r>
      <w:r>
        <w:rPr>
          <w:rFonts w:ascii="Times New Roman" w:hAnsi="Times New Roman"/>
          <w:sz w:val="24"/>
        </w:rPr>
        <w:t xml:space="preserve"> datiem, kas iedalīti pēc </w:t>
      </w:r>
      <w:r>
        <w:rPr>
          <w:rFonts w:ascii="Times New Roman" w:hAnsi="Times New Roman"/>
          <w:i/>
          <w:iCs/>
          <w:sz w:val="24"/>
        </w:rPr>
        <w:t>EBOPS</w:t>
      </w:r>
      <w:r>
        <w:rPr>
          <w:rFonts w:ascii="Times New Roman" w:hAnsi="Times New Roman"/>
          <w:sz w:val="24"/>
        </w:rPr>
        <w:t xml:space="preserve"> galvenajiem posteņiem un dažiem apakšposteņiem. Detalizācijas pakāpe ir balstīta uz </w:t>
      </w:r>
      <w:r>
        <w:rPr>
          <w:rFonts w:ascii="Times New Roman" w:hAnsi="Times New Roman"/>
          <w:i/>
          <w:iCs/>
          <w:sz w:val="24"/>
        </w:rPr>
        <w:t>MoS</w:t>
      </w:r>
      <w:r>
        <w:rPr>
          <w:rFonts w:ascii="Times New Roman" w:hAnsi="Times New Roman"/>
          <w:sz w:val="24"/>
        </w:rPr>
        <w:t xml:space="preserve"> novērtēšanas pieredzi lielākoties ES valstīs, un tā atbilst Regulā par Eiropas uzņēmējdarbības statistiku noteiktajai detalizācijas pakāpei.</w:t>
      </w:r>
    </w:p>
    <w:p w14:paraId="7C94D899" w14:textId="77777777" w:rsidR="00DD0FF4" w:rsidRPr="00D82D6C" w:rsidRDefault="00DD0FF4" w:rsidP="00D82D6C">
      <w:pPr>
        <w:jc w:val="both"/>
        <w:rPr>
          <w:rFonts w:ascii="Times New Roman" w:hAnsi="Times New Roman"/>
          <w:noProof/>
          <w:sz w:val="24"/>
        </w:rPr>
      </w:pPr>
    </w:p>
    <w:p w14:paraId="36F60153" w14:textId="77777777" w:rsidR="00416649" w:rsidRDefault="00416649" w:rsidP="00D82D6C">
      <w:pPr>
        <w:jc w:val="both"/>
        <w:rPr>
          <w:rFonts w:ascii="Times New Roman" w:hAnsi="Times New Roman"/>
          <w:noProof/>
          <w:sz w:val="24"/>
        </w:rPr>
      </w:pPr>
      <w:r>
        <w:rPr>
          <w:rFonts w:ascii="Times New Roman" w:hAnsi="Times New Roman"/>
          <w:sz w:val="24"/>
        </w:rPr>
        <w:t xml:space="preserve">Starptautiskā līmenī valsts var papildus pielāgot detalizācijas pakāpi, lai tā atbilstu valsts ekonomikas iezīmēm un apmēram, līdz ar to, ziņojot par </w:t>
      </w:r>
      <w:r>
        <w:rPr>
          <w:rFonts w:ascii="Times New Roman" w:hAnsi="Times New Roman"/>
          <w:i/>
          <w:iCs/>
          <w:sz w:val="24"/>
        </w:rPr>
        <w:t>MoS</w:t>
      </w:r>
      <w:r>
        <w:rPr>
          <w:rFonts w:ascii="Times New Roman" w:hAnsi="Times New Roman"/>
          <w:sz w:val="24"/>
        </w:rPr>
        <w:t xml:space="preserve"> datiem vismaz EBOPS 2010 galveno komponentu līmenī, iespējams veicināt </w:t>
      </w:r>
      <w:r>
        <w:rPr>
          <w:rFonts w:ascii="Times New Roman" w:hAnsi="Times New Roman"/>
          <w:i/>
          <w:iCs/>
          <w:sz w:val="24"/>
        </w:rPr>
        <w:t>MoS</w:t>
      </w:r>
      <w:r>
        <w:rPr>
          <w:rFonts w:ascii="Times New Roman" w:hAnsi="Times New Roman"/>
          <w:sz w:val="24"/>
        </w:rPr>
        <w:t xml:space="preserve"> statistikas starptautisko salīdzināmību.</w:t>
      </w:r>
    </w:p>
    <w:p w14:paraId="2690DACE" w14:textId="77777777" w:rsidR="00DD0FF4" w:rsidRPr="00D82D6C" w:rsidRDefault="00DD0FF4" w:rsidP="00D82D6C">
      <w:pPr>
        <w:jc w:val="both"/>
        <w:rPr>
          <w:rFonts w:ascii="Times New Roman" w:hAnsi="Times New Roman"/>
          <w:noProof/>
          <w:sz w:val="24"/>
        </w:rPr>
      </w:pPr>
    </w:p>
    <w:p w14:paraId="169DA831" w14:textId="77777777" w:rsidR="00416649" w:rsidRDefault="00416649" w:rsidP="00D82D6C">
      <w:pPr>
        <w:jc w:val="both"/>
        <w:rPr>
          <w:rFonts w:ascii="Times New Roman" w:hAnsi="Times New Roman"/>
          <w:noProof/>
          <w:sz w:val="24"/>
        </w:rPr>
      </w:pPr>
      <w:r>
        <w:rPr>
          <w:rFonts w:ascii="Times New Roman" w:hAnsi="Times New Roman"/>
          <w:sz w:val="24"/>
        </w:rPr>
        <w:t xml:space="preserve">Jāpiebilst, ka līdzās ierastajiem </w:t>
      </w:r>
      <w:r>
        <w:rPr>
          <w:rFonts w:ascii="Times New Roman" w:hAnsi="Times New Roman"/>
          <w:i/>
          <w:iCs/>
          <w:sz w:val="24"/>
        </w:rPr>
        <w:t>EBOPS</w:t>
      </w:r>
      <w:r>
        <w:rPr>
          <w:rFonts w:ascii="Times New Roman" w:hAnsi="Times New Roman"/>
          <w:sz w:val="24"/>
        </w:rPr>
        <w:t xml:space="preserve"> posteņiem, lai ziņotu par pakalpojumu starptautisko sniegšanu, jāiekļauj kategorija “Izplatīšanas pakalpojumi” (skat. 10. un 12. nodaļu).</w:t>
      </w:r>
    </w:p>
    <w:p w14:paraId="50C47D0B" w14:textId="77777777" w:rsidR="00DD0FF4" w:rsidRPr="00D82D6C" w:rsidRDefault="00DD0FF4" w:rsidP="00D82D6C">
      <w:pPr>
        <w:jc w:val="both"/>
        <w:rPr>
          <w:rFonts w:ascii="Times New Roman" w:hAnsi="Times New Roman"/>
          <w:noProof/>
          <w:sz w:val="24"/>
        </w:rPr>
      </w:pPr>
    </w:p>
    <w:p w14:paraId="394A2DE0" w14:textId="7D3206F8" w:rsidR="00416649" w:rsidRPr="00D82D6C" w:rsidRDefault="00416649" w:rsidP="00D82D6C">
      <w:pPr>
        <w:jc w:val="both"/>
        <w:rPr>
          <w:rFonts w:ascii="Times New Roman" w:hAnsi="Times New Roman"/>
          <w:noProof/>
          <w:sz w:val="24"/>
        </w:rPr>
      </w:pPr>
      <w:r>
        <w:rPr>
          <w:rFonts w:ascii="Times New Roman" w:hAnsi="Times New Roman"/>
          <w:sz w:val="24"/>
        </w:rPr>
        <w:t xml:space="preserve">Savstarpējās atbilstības tabulas EBOPS 2010 datu konvertēšanai uz CPA 2008 un CPC 2 ir pieejamas </w:t>
      </w:r>
      <w:r>
        <w:rPr>
          <w:rFonts w:ascii="Times New Roman" w:hAnsi="Times New Roman"/>
          <w:i/>
          <w:iCs/>
          <w:sz w:val="24"/>
        </w:rPr>
        <w:t>Eurostat</w:t>
      </w:r>
      <w:r>
        <w:rPr>
          <w:rFonts w:ascii="Times New Roman" w:hAnsi="Times New Roman"/>
          <w:sz w:val="24"/>
        </w:rPr>
        <w:t xml:space="preserve"> metadatu serverī </w:t>
      </w:r>
      <w:r>
        <w:rPr>
          <w:rFonts w:ascii="Times New Roman" w:hAnsi="Times New Roman"/>
          <w:i/>
          <w:iCs/>
          <w:sz w:val="24"/>
        </w:rPr>
        <w:t>RAMON</w:t>
      </w:r>
      <w:r>
        <w:rPr>
          <w:rFonts w:ascii="Times New Roman" w:hAnsi="Times New Roman"/>
          <w:sz w:val="24"/>
        </w:rPr>
        <w:t>.</w:t>
      </w:r>
      <w:r w:rsidR="00A372A1">
        <w:rPr>
          <w:rStyle w:val="FootnoteReference"/>
          <w:rFonts w:ascii="Times New Roman" w:hAnsi="Times New Roman"/>
          <w:noProof/>
          <w:sz w:val="24"/>
        </w:rPr>
        <w:footnoteReference w:id="79"/>
      </w:r>
      <w:r>
        <w:rPr>
          <w:rFonts w:ascii="Times New Roman" w:hAnsi="Times New Roman"/>
          <w:sz w:val="24"/>
        </w:rPr>
        <w:t xml:space="preserve"> Tomēr jānorāda, ka šajās savstarpējās atbilstības tabulās ir iekļauti posteņi, kas jātraktē piesardzīgi, jo nav iekļauti tādi posteņi kā “Ceļošana”, “</w:t>
      </w:r>
      <w:r>
        <w:rPr>
          <w:rFonts w:ascii="Times New Roman" w:hAnsi="Times New Roman"/>
          <w:i/>
          <w:iCs/>
          <w:sz w:val="24"/>
        </w:rPr>
        <w:t>FISIM</w:t>
      </w:r>
      <w:r>
        <w:rPr>
          <w:rFonts w:ascii="Times New Roman" w:hAnsi="Times New Roman"/>
          <w:sz w:val="24"/>
        </w:rPr>
        <w:t>” un “Izplatīšanas pakalpojumi”.</w:t>
      </w:r>
    </w:p>
    <w:p w14:paraId="6DCECE8D" w14:textId="77777777" w:rsidR="00416649" w:rsidRPr="00D82D6C" w:rsidRDefault="00416649" w:rsidP="00D82D6C">
      <w:pPr>
        <w:jc w:val="both"/>
        <w:rPr>
          <w:rFonts w:ascii="Times New Roman" w:hAnsi="Times New Roman"/>
          <w:noProof/>
          <w:sz w:val="24"/>
        </w:rPr>
      </w:pPr>
    </w:p>
    <w:p w14:paraId="31D6F1CE" w14:textId="39DA19B7" w:rsidR="00416649" w:rsidRPr="00DD0FF4" w:rsidRDefault="00DD0FF4" w:rsidP="00D82D6C">
      <w:pPr>
        <w:jc w:val="both"/>
        <w:rPr>
          <w:rFonts w:ascii="Times New Roman" w:hAnsi="Times New Roman"/>
          <w:b/>
          <w:bCs/>
          <w:noProof/>
          <w:color w:val="1C1C1C"/>
          <w:sz w:val="24"/>
        </w:rPr>
      </w:pPr>
      <w:bookmarkStart w:id="36" w:name="4.2.2._Central_product_classification_(C"/>
      <w:bookmarkEnd w:id="36"/>
      <w:r>
        <w:rPr>
          <w:rFonts w:ascii="Times New Roman" w:hAnsi="Times New Roman"/>
          <w:b/>
          <w:color w:val="1C1C1C"/>
          <w:sz w:val="24"/>
        </w:rPr>
        <w:t>4.2.2. Centrālā produktu klasifikācija (</w:t>
      </w:r>
      <w:r>
        <w:rPr>
          <w:rFonts w:ascii="Times New Roman" w:hAnsi="Times New Roman"/>
          <w:b/>
          <w:i/>
          <w:iCs/>
          <w:color w:val="1C1C1C"/>
          <w:sz w:val="24"/>
        </w:rPr>
        <w:t>CPC</w:t>
      </w:r>
      <w:r>
        <w:rPr>
          <w:rFonts w:ascii="Times New Roman" w:hAnsi="Times New Roman"/>
          <w:b/>
          <w:color w:val="1C1C1C"/>
          <w:sz w:val="24"/>
        </w:rPr>
        <w:t>), 2.1. versija</w:t>
      </w:r>
    </w:p>
    <w:p w14:paraId="09F3D46C" w14:textId="77777777" w:rsidR="00DD0FF4" w:rsidRDefault="00DD0FF4" w:rsidP="00D82D6C">
      <w:pPr>
        <w:jc w:val="both"/>
        <w:rPr>
          <w:rFonts w:ascii="Times New Roman" w:hAnsi="Times New Roman"/>
          <w:noProof/>
          <w:sz w:val="24"/>
        </w:rPr>
      </w:pPr>
    </w:p>
    <w:p w14:paraId="1E074BF9" w14:textId="4A62F188" w:rsidR="00416649" w:rsidRPr="00D82D6C" w:rsidRDefault="00416649" w:rsidP="00D82D6C">
      <w:pPr>
        <w:jc w:val="both"/>
        <w:rPr>
          <w:rFonts w:ascii="Times New Roman" w:hAnsi="Times New Roman"/>
          <w:noProof/>
          <w:sz w:val="24"/>
        </w:rPr>
      </w:pPr>
      <w:r>
        <w:rPr>
          <w:rFonts w:ascii="Times New Roman" w:hAnsi="Times New Roman"/>
          <w:sz w:val="24"/>
        </w:rPr>
        <w:t>Apvienoto Nāciju Organizācijas Centrālā produktu klasifikācija (turpmāk tekstā – “</w:t>
      </w:r>
      <w:r>
        <w:rPr>
          <w:rFonts w:ascii="Times New Roman" w:hAnsi="Times New Roman"/>
          <w:i/>
          <w:iCs/>
          <w:sz w:val="24"/>
        </w:rPr>
        <w:t>CPC</w:t>
      </w:r>
      <w:r>
        <w:rPr>
          <w:rFonts w:ascii="Times New Roman" w:hAnsi="Times New Roman"/>
          <w:sz w:val="24"/>
        </w:rPr>
        <w:t>”)</w:t>
      </w:r>
      <w:r w:rsidR="00805302">
        <w:rPr>
          <w:rStyle w:val="FootnoteReference"/>
          <w:rFonts w:ascii="Times New Roman" w:hAnsi="Times New Roman"/>
          <w:noProof/>
          <w:sz w:val="24"/>
        </w:rPr>
        <w:footnoteReference w:id="80"/>
      </w:r>
      <w:r>
        <w:rPr>
          <w:rFonts w:ascii="Times New Roman" w:hAnsi="Times New Roman"/>
          <w:sz w:val="24"/>
        </w:rPr>
        <w:t xml:space="preserve"> ir standarta klasifikācija attiecībā uz visiem produktiem, kas ir kādas saimnieciskās darbības rezultāts, tostarp transportējamam un netransportējamām precēm un pakalpojumiem, kā arī oriģināliem. Tā nodrošina visu preču un pakalpojumu visaptverošu klasifikāciju. </w:t>
      </w:r>
      <w:r>
        <w:rPr>
          <w:rFonts w:ascii="Times New Roman" w:hAnsi="Times New Roman"/>
          <w:i/>
          <w:iCs/>
          <w:sz w:val="24"/>
        </w:rPr>
        <w:t>CPC</w:t>
      </w:r>
      <w:r>
        <w:rPr>
          <w:rFonts w:ascii="Times New Roman" w:hAnsi="Times New Roman"/>
          <w:sz w:val="24"/>
        </w:rPr>
        <w:t xml:space="preserve"> 2.1. versiju var izmantot, lai raksturotu maksājumu bilances pakalpojumu komponentus, par kuriem ieteikumi sniegti BPM6 un papildus definēti </w:t>
      </w:r>
      <w:r>
        <w:rPr>
          <w:rFonts w:ascii="Times New Roman" w:hAnsi="Times New Roman"/>
          <w:i/>
          <w:iCs/>
          <w:sz w:val="24"/>
        </w:rPr>
        <w:t>EBOPS</w:t>
      </w:r>
      <w:r>
        <w:rPr>
          <w:rFonts w:ascii="Times New Roman" w:hAnsi="Times New Roman"/>
          <w:sz w:val="24"/>
        </w:rPr>
        <w:t>.</w:t>
      </w:r>
    </w:p>
    <w:p w14:paraId="18FA44A9" w14:textId="77777777" w:rsidR="00416649" w:rsidRPr="00D82D6C" w:rsidRDefault="00416649" w:rsidP="00D82D6C">
      <w:pPr>
        <w:jc w:val="both"/>
        <w:rPr>
          <w:rFonts w:ascii="Times New Roman" w:hAnsi="Times New Roman"/>
          <w:noProof/>
          <w:sz w:val="24"/>
        </w:rPr>
      </w:pPr>
    </w:p>
    <w:p w14:paraId="5428B985" w14:textId="3453B5CC" w:rsidR="00416649" w:rsidRPr="00DD0FF4" w:rsidRDefault="00DD0FF4" w:rsidP="00D82D6C">
      <w:pPr>
        <w:jc w:val="both"/>
        <w:rPr>
          <w:rFonts w:ascii="Times New Roman" w:hAnsi="Times New Roman"/>
          <w:b/>
          <w:bCs/>
          <w:noProof/>
          <w:color w:val="1C1C1C"/>
          <w:sz w:val="24"/>
        </w:rPr>
      </w:pPr>
      <w:bookmarkStart w:id="37" w:name="4.2.3._Statistical_classification_of_pro"/>
      <w:bookmarkEnd w:id="37"/>
      <w:r>
        <w:rPr>
          <w:rFonts w:ascii="Times New Roman" w:hAnsi="Times New Roman"/>
          <w:b/>
          <w:color w:val="1C1C1C"/>
          <w:sz w:val="24"/>
        </w:rPr>
        <w:t>4.2.3. Preču statistiskā klasifikācija pēc saimniecības nozarēm (</w:t>
      </w:r>
      <w:r>
        <w:rPr>
          <w:rFonts w:ascii="Times New Roman" w:hAnsi="Times New Roman"/>
          <w:b/>
          <w:i/>
          <w:iCs/>
          <w:color w:val="1C1C1C"/>
          <w:sz w:val="24"/>
        </w:rPr>
        <w:t>CPA</w:t>
      </w:r>
      <w:r>
        <w:rPr>
          <w:rFonts w:ascii="Times New Roman" w:hAnsi="Times New Roman"/>
          <w:b/>
          <w:color w:val="1C1C1C"/>
          <w:sz w:val="24"/>
        </w:rPr>
        <w:t>)</w:t>
      </w:r>
    </w:p>
    <w:p w14:paraId="3FA8D476" w14:textId="77777777" w:rsidR="00DD0FF4" w:rsidRPr="00D82D6C" w:rsidRDefault="00DD0FF4" w:rsidP="00D82D6C">
      <w:pPr>
        <w:jc w:val="both"/>
        <w:rPr>
          <w:rFonts w:ascii="Times New Roman" w:hAnsi="Times New Roman"/>
          <w:noProof/>
          <w:color w:val="1C1C1C"/>
          <w:sz w:val="24"/>
        </w:rPr>
      </w:pPr>
    </w:p>
    <w:p w14:paraId="39621103" w14:textId="5BB6AE64" w:rsidR="00416649" w:rsidRPr="00D82D6C" w:rsidRDefault="00416649" w:rsidP="00D82D6C">
      <w:pPr>
        <w:jc w:val="both"/>
        <w:rPr>
          <w:rFonts w:ascii="Times New Roman" w:hAnsi="Times New Roman"/>
          <w:noProof/>
          <w:sz w:val="24"/>
        </w:rPr>
      </w:pPr>
      <w:r>
        <w:rPr>
          <w:rFonts w:ascii="Times New Roman" w:hAnsi="Times New Roman"/>
          <w:sz w:val="24"/>
        </w:rPr>
        <w:t>Preču statistiskā klasifikācija pēc saimniecības nozarēm (turpmāk tekstā – “</w:t>
      </w:r>
      <w:r>
        <w:rPr>
          <w:rFonts w:ascii="Times New Roman" w:hAnsi="Times New Roman"/>
          <w:i/>
          <w:iCs/>
          <w:sz w:val="24"/>
        </w:rPr>
        <w:t>CPA</w:t>
      </w:r>
      <w:r>
        <w:rPr>
          <w:rFonts w:ascii="Times New Roman" w:hAnsi="Times New Roman"/>
          <w:sz w:val="24"/>
        </w:rPr>
        <w:t xml:space="preserve">”) ir Apvienoto Nāciju Organizācijas </w:t>
      </w:r>
      <w:r>
        <w:rPr>
          <w:rFonts w:ascii="Times New Roman" w:hAnsi="Times New Roman"/>
          <w:i/>
          <w:iCs/>
          <w:sz w:val="24"/>
        </w:rPr>
        <w:t>CPC</w:t>
      </w:r>
      <w:r>
        <w:rPr>
          <w:rFonts w:ascii="Times New Roman" w:hAnsi="Times New Roman"/>
          <w:sz w:val="24"/>
        </w:rPr>
        <w:t xml:space="preserve"> Eiropas versija.</w:t>
      </w:r>
      <w:r w:rsidR="009C3329">
        <w:rPr>
          <w:rStyle w:val="FootnoteReference"/>
          <w:rFonts w:ascii="Times New Roman" w:hAnsi="Times New Roman"/>
          <w:noProof/>
          <w:sz w:val="24"/>
        </w:rPr>
        <w:footnoteReference w:id="81"/>
      </w:r>
      <w:r>
        <w:rPr>
          <w:rFonts w:ascii="Times New Roman" w:hAnsi="Times New Roman"/>
          <w:sz w:val="24"/>
        </w:rPr>
        <w:t xml:space="preserve"> </w:t>
      </w:r>
      <w:r>
        <w:rPr>
          <w:rFonts w:ascii="Times New Roman" w:hAnsi="Times New Roman"/>
          <w:i/>
          <w:iCs/>
          <w:sz w:val="24"/>
        </w:rPr>
        <w:t>CPA</w:t>
      </w:r>
      <w:r>
        <w:rPr>
          <w:rFonts w:ascii="Times New Roman" w:hAnsi="Times New Roman"/>
          <w:sz w:val="24"/>
        </w:rPr>
        <w:t xml:space="preserve"> ir strukturēta atbilstoši preču vai pakalpojumu ražošanas izcelsmei, izmantojot </w:t>
      </w:r>
      <w:r>
        <w:rPr>
          <w:rFonts w:ascii="Times New Roman" w:hAnsi="Times New Roman"/>
          <w:i/>
          <w:iCs/>
          <w:sz w:val="24"/>
        </w:rPr>
        <w:t>NACE</w:t>
      </w:r>
      <w:r>
        <w:rPr>
          <w:rFonts w:ascii="Times New Roman" w:hAnsi="Times New Roman"/>
          <w:sz w:val="24"/>
        </w:rPr>
        <w:t xml:space="preserve"> kā bāzes klasifikāciju, t. i., ikviena veida preces vai pakalpojumus ražo, veicot tikai un vienīgi vienu </w:t>
      </w:r>
      <w:r>
        <w:rPr>
          <w:rFonts w:ascii="Times New Roman" w:hAnsi="Times New Roman"/>
          <w:i/>
          <w:iCs/>
          <w:sz w:val="24"/>
        </w:rPr>
        <w:t>NACE</w:t>
      </w:r>
      <w:r>
        <w:rPr>
          <w:rFonts w:ascii="Times New Roman" w:hAnsi="Times New Roman"/>
          <w:sz w:val="24"/>
        </w:rPr>
        <w:t xml:space="preserve"> definēto darbību. Proti, </w:t>
      </w:r>
      <w:r>
        <w:rPr>
          <w:rFonts w:ascii="Times New Roman" w:hAnsi="Times New Roman"/>
          <w:i/>
          <w:iCs/>
          <w:sz w:val="24"/>
        </w:rPr>
        <w:t>CPA</w:t>
      </w:r>
      <w:r>
        <w:rPr>
          <w:rFonts w:ascii="Times New Roman" w:hAnsi="Times New Roman"/>
          <w:sz w:val="24"/>
        </w:rPr>
        <w:t xml:space="preserve"> izmanto tā, lai katrs produktu postenis tiktu attiecināts uz vienu </w:t>
      </w:r>
      <w:r>
        <w:rPr>
          <w:rFonts w:ascii="Times New Roman" w:hAnsi="Times New Roman"/>
          <w:i/>
          <w:iCs/>
          <w:sz w:val="24"/>
        </w:rPr>
        <w:t>NACE</w:t>
      </w:r>
      <w:r>
        <w:rPr>
          <w:rFonts w:ascii="Times New Roman" w:hAnsi="Times New Roman"/>
          <w:sz w:val="24"/>
        </w:rPr>
        <w:t xml:space="preserve"> klasifikācijā definēto posteni. </w:t>
      </w:r>
      <w:r>
        <w:rPr>
          <w:rFonts w:ascii="Times New Roman" w:hAnsi="Times New Roman"/>
          <w:i/>
          <w:iCs/>
          <w:sz w:val="24"/>
        </w:rPr>
        <w:t>CPA</w:t>
      </w:r>
      <w:r>
        <w:rPr>
          <w:rFonts w:ascii="Times New Roman" w:hAnsi="Times New Roman"/>
          <w:sz w:val="24"/>
        </w:rPr>
        <w:t xml:space="preserve"> struktūra līdz ceturtajam līmenim atbilst </w:t>
      </w:r>
      <w:r>
        <w:rPr>
          <w:rFonts w:ascii="Times New Roman" w:hAnsi="Times New Roman"/>
          <w:i/>
          <w:iCs/>
          <w:sz w:val="24"/>
        </w:rPr>
        <w:t>NACE</w:t>
      </w:r>
      <w:r>
        <w:rPr>
          <w:rFonts w:ascii="Times New Roman" w:hAnsi="Times New Roman"/>
          <w:sz w:val="24"/>
        </w:rPr>
        <w:t xml:space="preserve"> 2. red. struktūrai, piemēram, visos </w:t>
      </w:r>
      <w:r>
        <w:rPr>
          <w:rFonts w:ascii="Times New Roman" w:hAnsi="Times New Roman"/>
          <w:i/>
          <w:iCs/>
          <w:sz w:val="24"/>
        </w:rPr>
        <w:t>CPA</w:t>
      </w:r>
      <w:r>
        <w:rPr>
          <w:rFonts w:ascii="Times New Roman" w:hAnsi="Times New Roman"/>
          <w:sz w:val="24"/>
        </w:rPr>
        <w:t xml:space="preserve"> līmeņos pirmo četru ciparu kods ir identisks </w:t>
      </w:r>
      <w:r>
        <w:rPr>
          <w:rFonts w:ascii="Times New Roman" w:hAnsi="Times New Roman"/>
          <w:i/>
          <w:iCs/>
          <w:sz w:val="24"/>
        </w:rPr>
        <w:t>NACE</w:t>
      </w:r>
      <w:r>
        <w:rPr>
          <w:rFonts w:ascii="Times New Roman" w:hAnsi="Times New Roman"/>
          <w:sz w:val="24"/>
        </w:rPr>
        <w:t xml:space="preserve"> lietotajam kodam.</w:t>
      </w:r>
      <w:r w:rsidR="00E4048F">
        <w:rPr>
          <w:rStyle w:val="FootnoteReference"/>
          <w:rFonts w:ascii="Times New Roman" w:hAnsi="Times New Roman"/>
          <w:noProof/>
          <w:sz w:val="24"/>
        </w:rPr>
        <w:footnoteReference w:id="82"/>
      </w:r>
    </w:p>
    <w:p w14:paraId="023376F0" w14:textId="77777777" w:rsidR="00416649" w:rsidRPr="00D82D6C" w:rsidRDefault="00416649" w:rsidP="00D82D6C">
      <w:pPr>
        <w:jc w:val="both"/>
        <w:rPr>
          <w:rFonts w:ascii="Times New Roman" w:hAnsi="Times New Roman"/>
          <w:noProof/>
          <w:sz w:val="24"/>
        </w:rPr>
      </w:pPr>
    </w:p>
    <w:p w14:paraId="0B66764F" w14:textId="0FB2CFC6" w:rsidR="00416649" w:rsidRDefault="00F01CDC" w:rsidP="004B5E65">
      <w:pPr>
        <w:keepNext/>
        <w:keepLines/>
        <w:jc w:val="both"/>
        <w:rPr>
          <w:rFonts w:ascii="Times New Roman" w:hAnsi="Times New Roman"/>
          <w:b/>
          <w:bCs/>
          <w:noProof/>
          <w:color w:val="1C1C1C"/>
          <w:sz w:val="24"/>
        </w:rPr>
      </w:pPr>
      <w:bookmarkStart w:id="38" w:name="4.2.4._The_General_Agreement_on_Tariffs_"/>
      <w:bookmarkEnd w:id="38"/>
      <w:r>
        <w:rPr>
          <w:rFonts w:ascii="Times New Roman" w:hAnsi="Times New Roman"/>
          <w:b/>
          <w:color w:val="1C1C1C"/>
          <w:sz w:val="24"/>
        </w:rPr>
        <w:lastRenderedPageBreak/>
        <w:t>4.2.4. Vispārējā vienošanās par pakalpojumu tirdzniecību (</w:t>
      </w:r>
      <w:r>
        <w:rPr>
          <w:rFonts w:ascii="Times New Roman" w:hAnsi="Times New Roman"/>
          <w:b/>
          <w:i/>
          <w:iCs/>
          <w:color w:val="1C1C1C"/>
          <w:sz w:val="24"/>
        </w:rPr>
        <w:t>GATT</w:t>
      </w:r>
      <w:r>
        <w:rPr>
          <w:rFonts w:ascii="Times New Roman" w:hAnsi="Times New Roman"/>
          <w:b/>
          <w:color w:val="1C1C1C"/>
          <w:sz w:val="24"/>
        </w:rPr>
        <w:t>) iekļautais Pakalpojumu sektoru klasifikācijas saraksts (W120).</w:t>
      </w:r>
    </w:p>
    <w:p w14:paraId="1E5AFC83" w14:textId="77777777" w:rsidR="00805302" w:rsidRPr="00F01CDC" w:rsidRDefault="00805302" w:rsidP="004B5E65">
      <w:pPr>
        <w:keepNext/>
        <w:keepLines/>
        <w:jc w:val="both"/>
        <w:rPr>
          <w:rFonts w:ascii="Times New Roman" w:hAnsi="Times New Roman"/>
          <w:b/>
          <w:bCs/>
          <w:noProof/>
          <w:color w:val="1C1C1C"/>
          <w:sz w:val="24"/>
        </w:rPr>
      </w:pPr>
    </w:p>
    <w:p w14:paraId="74D5731D" w14:textId="3DE1BDD9" w:rsidR="00416649" w:rsidRPr="00D82D6C" w:rsidRDefault="00416649" w:rsidP="004B5E65">
      <w:pPr>
        <w:keepNext/>
        <w:keepLines/>
        <w:jc w:val="both"/>
        <w:rPr>
          <w:rFonts w:ascii="Times New Roman" w:hAnsi="Times New Roman"/>
          <w:noProof/>
          <w:sz w:val="24"/>
        </w:rPr>
      </w:pPr>
      <w:r>
        <w:rPr>
          <w:rFonts w:ascii="Times New Roman" w:hAnsi="Times New Roman"/>
          <w:i/>
          <w:iCs/>
          <w:sz w:val="24"/>
        </w:rPr>
        <w:t>GATT</w:t>
      </w:r>
      <w:r>
        <w:rPr>
          <w:rFonts w:ascii="Times New Roman" w:hAnsi="Times New Roman"/>
          <w:sz w:val="24"/>
        </w:rPr>
        <w:t xml:space="preserve"> Pakalpojumu sektoru klasifikācijas saraksts</w:t>
      </w:r>
      <w:r w:rsidR="00296EA8">
        <w:rPr>
          <w:rStyle w:val="FootnoteReference"/>
          <w:rFonts w:ascii="Times New Roman" w:hAnsi="Times New Roman"/>
          <w:noProof/>
          <w:sz w:val="24"/>
        </w:rPr>
        <w:footnoteReference w:id="83"/>
      </w:r>
      <w:r>
        <w:rPr>
          <w:rFonts w:ascii="Times New Roman" w:hAnsi="Times New Roman"/>
          <w:sz w:val="24"/>
        </w:rPr>
        <w:t>, ko dēvē par W/120, ir klasifikācijas sistēma, kas izmantota Pasaules Tirdzniecības organizācijas (PTO) dalībvalstu saistību strukturēšanai. Tas pilnībā iekļauts MSITS 2010 IV pielikumā.</w:t>
      </w:r>
      <w:r w:rsidR="009A1996">
        <w:rPr>
          <w:rStyle w:val="FootnoteReference"/>
          <w:rFonts w:ascii="Times New Roman" w:hAnsi="Times New Roman"/>
          <w:noProof/>
          <w:sz w:val="24"/>
        </w:rPr>
        <w:footnoteReference w:id="84"/>
      </w:r>
      <w:r>
        <w:rPr>
          <w:rFonts w:ascii="Times New Roman" w:hAnsi="Times New Roman"/>
          <w:sz w:val="24"/>
        </w:rPr>
        <w:t xml:space="preserve"> Jāpiebilst, ka W120 nav statistikas klasifikācija.</w:t>
      </w:r>
      <w:r w:rsidR="00F0341D">
        <w:rPr>
          <w:rStyle w:val="FootnoteReference"/>
          <w:rFonts w:ascii="Times New Roman" w:hAnsi="Times New Roman"/>
          <w:noProof/>
          <w:sz w:val="24"/>
        </w:rPr>
        <w:footnoteReference w:id="85"/>
      </w:r>
      <w:r>
        <w:rPr>
          <w:rFonts w:ascii="Times New Roman" w:hAnsi="Times New Roman"/>
          <w:sz w:val="24"/>
        </w:rPr>
        <w:t xml:space="preserve"> Tā šajā rokasgrāmatā minēta vienīgi tādēļ, lai sniegtu papildu informāciju un ievērotu vispusību.</w:t>
      </w:r>
    </w:p>
    <w:p w14:paraId="3BAE1C22" w14:textId="77777777" w:rsidR="00416649" w:rsidRPr="00D82D6C" w:rsidRDefault="00416649"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AC60EF" w14:paraId="0333A136" w14:textId="77777777" w:rsidTr="00863BA8">
        <w:tc>
          <w:tcPr>
            <w:tcW w:w="5000" w:type="pct"/>
            <w:shd w:val="clear" w:color="auto" w:fill="EFD6D6"/>
          </w:tcPr>
          <w:p w14:paraId="04A89CC3" w14:textId="77777777" w:rsidR="00AC60EF" w:rsidRPr="00305A6C" w:rsidRDefault="00AC60EF" w:rsidP="004B5E65">
            <w:pPr>
              <w:ind w:left="113" w:right="113"/>
              <w:jc w:val="both"/>
              <w:rPr>
                <w:rFonts w:ascii="Times New Roman" w:hAnsi="Times New Roman" w:cs="Times New Roman"/>
                <w:b/>
                <w:noProof/>
                <w:color w:val="B83B46"/>
                <w:sz w:val="28"/>
                <w:szCs w:val="28"/>
              </w:rPr>
            </w:pPr>
            <w:r>
              <w:rPr>
                <w:rFonts w:ascii="Times New Roman" w:hAnsi="Times New Roman"/>
                <w:b/>
                <w:color w:val="B83B46"/>
                <w:sz w:val="28"/>
              </w:rPr>
              <w:t xml:space="preserve"> 4.1. ierāmējums. MSITS 2010 iekļautais Pakalpojumu sektoru klasifikācijas saraksts</w:t>
            </w:r>
          </w:p>
          <w:p w14:paraId="3EF958B7" w14:textId="77777777" w:rsidR="00863BA8" w:rsidRPr="00AC60EF" w:rsidRDefault="00863BA8" w:rsidP="004B5E65">
            <w:pPr>
              <w:ind w:left="113" w:right="113"/>
              <w:jc w:val="both"/>
              <w:rPr>
                <w:rFonts w:ascii="Times New Roman" w:hAnsi="Times New Roman" w:cs="Times New Roman"/>
                <w:b/>
                <w:noProof/>
                <w:color w:val="B83B46"/>
                <w:sz w:val="24"/>
                <w:szCs w:val="24"/>
              </w:rPr>
            </w:pPr>
          </w:p>
          <w:p w14:paraId="539293BE" w14:textId="33D2054E" w:rsidR="00AC60EF" w:rsidRDefault="00AC60EF" w:rsidP="004B5E65">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 xml:space="preserve">2.21. 1991. gada 10. jūlijā </w:t>
            </w:r>
            <w:r>
              <w:rPr>
                <w:rFonts w:ascii="Times New Roman" w:hAnsi="Times New Roman"/>
                <w:i/>
                <w:iCs/>
                <w:color w:val="000000"/>
                <w:sz w:val="24"/>
              </w:rPr>
              <w:t>GATT</w:t>
            </w:r>
            <w:r>
              <w:rPr>
                <w:rFonts w:ascii="Times New Roman" w:hAnsi="Times New Roman"/>
                <w:color w:val="000000"/>
                <w:sz w:val="24"/>
              </w:rPr>
              <w:t xml:space="preserve"> Sekretariāts izdeva piezīmes, kurās norādīta pakalpojumu sektoru klasifikācija (dokuments Nr. MTN.GNS/W/120 “Pakalpojumu sektoru klasifikācijas saraksts”, turpmāk tekstā – “W/120”), pamatojoties uz konsultācijām ar dalībvalstīm. Sarakstā iekļauti attiecīgie sektori un apakšsektori, lai dalībvalstis varētu uzņemties konkrētas saistības. Tādēļ, veicot tirdzniecības sarunas, W/120 aplūkojama nevis kā statistikas klasifikācija, bet gan kā fakultatīva pakalpojumu sektoru klasifikācijas sistēma.</w:t>
            </w:r>
          </w:p>
          <w:p w14:paraId="1138B1B4" w14:textId="77777777" w:rsidR="000C1BA9" w:rsidRPr="00AC60EF" w:rsidRDefault="000C1BA9" w:rsidP="004B5E65">
            <w:pPr>
              <w:pStyle w:val="BodyText"/>
              <w:ind w:left="113" w:right="113"/>
              <w:jc w:val="both"/>
              <w:rPr>
                <w:rFonts w:ascii="Times New Roman" w:hAnsi="Times New Roman" w:cs="Times New Roman"/>
                <w:noProof/>
                <w:color w:val="000000"/>
                <w:sz w:val="24"/>
                <w:szCs w:val="24"/>
              </w:rPr>
            </w:pPr>
          </w:p>
          <w:p w14:paraId="393AD4FD" w14:textId="77777777" w:rsidR="00AC60EF" w:rsidRPr="00AC60EF" w:rsidRDefault="00AC60EF" w:rsidP="004B5E65">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2.22. W/120 sarakstā ir iekļautas šādas 12 galvenās kategorijas:</w:t>
            </w:r>
          </w:p>
          <w:p w14:paraId="2109B625" w14:textId="5FDC94A6" w:rsidR="00AC60EF" w:rsidRPr="00AC60EF" w:rsidRDefault="00773586" w:rsidP="004B5E65">
            <w:pPr>
              <w:pStyle w:val="BodyText"/>
              <w:tabs>
                <w:tab w:val="left" w:pos="317"/>
              </w:tabs>
              <w:ind w:left="113" w:right="113"/>
              <w:jc w:val="both"/>
              <w:rPr>
                <w:rFonts w:ascii="Times New Roman" w:hAnsi="Times New Roman" w:cs="Times New Roman"/>
                <w:noProof/>
                <w:color w:val="000000"/>
                <w:sz w:val="24"/>
                <w:szCs w:val="24"/>
              </w:rPr>
            </w:pPr>
            <w:r>
              <w:rPr>
                <w:rFonts w:ascii="Times New Roman" w:hAnsi="Times New Roman"/>
                <w:color w:val="000000"/>
                <w:sz w:val="24"/>
              </w:rPr>
              <w:t>1) uzņēmējdarbības pakalpojumi;</w:t>
            </w:r>
          </w:p>
          <w:p w14:paraId="0C9D60D1" w14:textId="5CD5EBCC" w:rsidR="00AC60EF" w:rsidRPr="00AC60EF" w:rsidRDefault="005A4924" w:rsidP="004B5E65">
            <w:pPr>
              <w:pStyle w:val="BodyText"/>
              <w:tabs>
                <w:tab w:val="left" w:pos="317"/>
              </w:tabs>
              <w:ind w:left="113" w:right="113"/>
              <w:jc w:val="both"/>
              <w:rPr>
                <w:rFonts w:ascii="Times New Roman" w:hAnsi="Times New Roman" w:cs="Times New Roman"/>
                <w:noProof/>
                <w:color w:val="000000"/>
                <w:sz w:val="24"/>
                <w:szCs w:val="24"/>
              </w:rPr>
            </w:pPr>
            <w:r>
              <w:rPr>
                <w:rFonts w:ascii="Times New Roman" w:hAnsi="Times New Roman"/>
                <w:color w:val="000000"/>
                <w:sz w:val="24"/>
              </w:rPr>
              <w:t>2) sakaru pakalpojumi;</w:t>
            </w:r>
          </w:p>
          <w:p w14:paraId="0C97EE52" w14:textId="5C3136A7" w:rsidR="00AC60EF" w:rsidRPr="00AC60EF" w:rsidRDefault="00B31B9E" w:rsidP="004B5E65">
            <w:pPr>
              <w:pStyle w:val="BodyText"/>
              <w:tabs>
                <w:tab w:val="left" w:pos="317"/>
              </w:tabs>
              <w:ind w:left="113" w:right="113"/>
              <w:jc w:val="both"/>
              <w:rPr>
                <w:rFonts w:ascii="Times New Roman" w:hAnsi="Times New Roman" w:cs="Times New Roman"/>
                <w:noProof/>
                <w:color w:val="000000"/>
                <w:sz w:val="24"/>
                <w:szCs w:val="24"/>
              </w:rPr>
            </w:pPr>
            <w:r>
              <w:rPr>
                <w:rFonts w:ascii="Times New Roman" w:hAnsi="Times New Roman"/>
                <w:color w:val="000000"/>
                <w:sz w:val="24"/>
              </w:rPr>
              <w:t>3) būvniecība un saistītie inženiertehniskie pakalpojumi;</w:t>
            </w:r>
          </w:p>
          <w:p w14:paraId="3B9E82B3" w14:textId="22322B30" w:rsidR="00AC60EF" w:rsidRPr="00AC60EF" w:rsidRDefault="00B31B9E" w:rsidP="004B5E65">
            <w:pPr>
              <w:pStyle w:val="BodyText"/>
              <w:tabs>
                <w:tab w:val="left" w:pos="317"/>
              </w:tabs>
              <w:ind w:left="113" w:right="113"/>
              <w:jc w:val="both"/>
              <w:rPr>
                <w:rFonts w:ascii="Times New Roman" w:hAnsi="Times New Roman" w:cs="Times New Roman"/>
                <w:noProof/>
                <w:color w:val="000000"/>
                <w:sz w:val="24"/>
                <w:szCs w:val="24"/>
              </w:rPr>
            </w:pPr>
            <w:r>
              <w:rPr>
                <w:rFonts w:ascii="Times New Roman" w:hAnsi="Times New Roman"/>
                <w:color w:val="000000"/>
                <w:sz w:val="24"/>
              </w:rPr>
              <w:t>4) izplatīšanas pakalpojumi;</w:t>
            </w:r>
          </w:p>
          <w:p w14:paraId="4B08EEBC" w14:textId="33CE90FA" w:rsidR="00AC60EF" w:rsidRPr="00AC60EF" w:rsidRDefault="006379FC" w:rsidP="004B5E65">
            <w:pPr>
              <w:pStyle w:val="BodyText"/>
              <w:tabs>
                <w:tab w:val="left" w:pos="317"/>
              </w:tabs>
              <w:ind w:left="113" w:right="113"/>
              <w:jc w:val="both"/>
              <w:rPr>
                <w:rFonts w:ascii="Times New Roman" w:hAnsi="Times New Roman" w:cs="Times New Roman"/>
                <w:noProof/>
                <w:color w:val="000000"/>
                <w:sz w:val="24"/>
                <w:szCs w:val="24"/>
              </w:rPr>
            </w:pPr>
            <w:r>
              <w:rPr>
                <w:rFonts w:ascii="Times New Roman" w:hAnsi="Times New Roman"/>
                <w:color w:val="000000"/>
                <w:sz w:val="24"/>
              </w:rPr>
              <w:t>5) izglītības pakalpojumi;</w:t>
            </w:r>
          </w:p>
          <w:p w14:paraId="30BB76BE" w14:textId="6E432519" w:rsidR="00AC60EF" w:rsidRPr="00AC60EF" w:rsidRDefault="006379FC" w:rsidP="004B5E65">
            <w:pPr>
              <w:pStyle w:val="BodyText"/>
              <w:tabs>
                <w:tab w:val="left" w:pos="317"/>
              </w:tabs>
              <w:ind w:left="113" w:right="113"/>
              <w:jc w:val="both"/>
              <w:rPr>
                <w:rFonts w:ascii="Times New Roman" w:hAnsi="Times New Roman" w:cs="Times New Roman"/>
                <w:noProof/>
                <w:color w:val="000000"/>
                <w:sz w:val="24"/>
                <w:szCs w:val="24"/>
              </w:rPr>
            </w:pPr>
            <w:r>
              <w:rPr>
                <w:rFonts w:ascii="Times New Roman" w:hAnsi="Times New Roman"/>
                <w:color w:val="000000"/>
                <w:sz w:val="24"/>
              </w:rPr>
              <w:t>6) vides pakalpojumi;</w:t>
            </w:r>
          </w:p>
          <w:p w14:paraId="22C725B3" w14:textId="12359E87" w:rsidR="00AC60EF" w:rsidRPr="00AC60EF" w:rsidRDefault="006379FC" w:rsidP="004B5E65">
            <w:pPr>
              <w:pStyle w:val="BodyText"/>
              <w:tabs>
                <w:tab w:val="left" w:pos="317"/>
              </w:tabs>
              <w:ind w:left="113" w:right="113"/>
              <w:jc w:val="both"/>
              <w:rPr>
                <w:rFonts w:ascii="Times New Roman" w:hAnsi="Times New Roman" w:cs="Times New Roman"/>
                <w:noProof/>
                <w:color w:val="000000"/>
                <w:sz w:val="24"/>
                <w:szCs w:val="24"/>
              </w:rPr>
            </w:pPr>
            <w:r>
              <w:rPr>
                <w:rFonts w:ascii="Times New Roman" w:hAnsi="Times New Roman"/>
                <w:color w:val="000000"/>
                <w:sz w:val="24"/>
              </w:rPr>
              <w:t>7) finanšu pakalpojumi;</w:t>
            </w:r>
          </w:p>
          <w:p w14:paraId="4CFE133A" w14:textId="6F41F756" w:rsidR="00AC60EF" w:rsidRPr="00AC60EF" w:rsidRDefault="006379FC" w:rsidP="004B5E65">
            <w:pPr>
              <w:pStyle w:val="BodyText"/>
              <w:tabs>
                <w:tab w:val="left" w:pos="317"/>
              </w:tabs>
              <w:ind w:left="113" w:right="113"/>
              <w:jc w:val="both"/>
              <w:rPr>
                <w:rFonts w:ascii="Times New Roman" w:hAnsi="Times New Roman" w:cs="Times New Roman"/>
                <w:noProof/>
                <w:color w:val="000000"/>
                <w:sz w:val="24"/>
                <w:szCs w:val="24"/>
              </w:rPr>
            </w:pPr>
            <w:r>
              <w:rPr>
                <w:rFonts w:ascii="Times New Roman" w:hAnsi="Times New Roman"/>
                <w:color w:val="000000"/>
                <w:sz w:val="24"/>
              </w:rPr>
              <w:t>8) ar veselības aprūpi saistītie pakalpojumi un sociālie pakalpojumi;</w:t>
            </w:r>
          </w:p>
          <w:p w14:paraId="4A3471AF" w14:textId="0CDA232E" w:rsidR="00AC60EF" w:rsidRPr="00AC60EF" w:rsidRDefault="00F05E8C" w:rsidP="004B5E65">
            <w:pPr>
              <w:pStyle w:val="BodyText"/>
              <w:tabs>
                <w:tab w:val="left" w:pos="317"/>
              </w:tabs>
              <w:ind w:left="113" w:right="113"/>
              <w:jc w:val="both"/>
              <w:rPr>
                <w:rFonts w:ascii="Times New Roman" w:hAnsi="Times New Roman" w:cs="Times New Roman"/>
                <w:noProof/>
                <w:color w:val="000000"/>
                <w:sz w:val="24"/>
                <w:szCs w:val="24"/>
              </w:rPr>
            </w:pPr>
            <w:r>
              <w:rPr>
                <w:rFonts w:ascii="Times New Roman" w:hAnsi="Times New Roman"/>
                <w:color w:val="000000"/>
                <w:sz w:val="24"/>
              </w:rPr>
              <w:t>9) tūrisma pakalpojumi un ar ceļošanu saistītie pakalpojumi;</w:t>
            </w:r>
          </w:p>
          <w:p w14:paraId="58FA29B4" w14:textId="053DE731" w:rsidR="00AC60EF" w:rsidRPr="00AC60EF" w:rsidRDefault="00F05E8C" w:rsidP="004B5E65">
            <w:pPr>
              <w:pStyle w:val="BodyText"/>
              <w:tabs>
                <w:tab w:val="left" w:pos="423"/>
              </w:tabs>
              <w:ind w:left="113" w:right="113"/>
              <w:jc w:val="both"/>
              <w:rPr>
                <w:rFonts w:ascii="Times New Roman" w:hAnsi="Times New Roman" w:cs="Times New Roman"/>
                <w:noProof/>
                <w:color w:val="000000"/>
                <w:sz w:val="24"/>
                <w:szCs w:val="24"/>
              </w:rPr>
            </w:pPr>
            <w:r>
              <w:rPr>
                <w:rFonts w:ascii="Times New Roman" w:hAnsi="Times New Roman"/>
                <w:color w:val="000000"/>
                <w:sz w:val="24"/>
              </w:rPr>
              <w:t>10) izklaides, kultūras un sporta pakalpojumi;</w:t>
            </w:r>
          </w:p>
          <w:p w14:paraId="101EC426" w14:textId="398D5CEA" w:rsidR="00AC60EF" w:rsidRPr="00AC60EF" w:rsidRDefault="000C1BA9" w:rsidP="004B5E65">
            <w:pPr>
              <w:pStyle w:val="BodyText"/>
              <w:tabs>
                <w:tab w:val="left" w:pos="423"/>
              </w:tabs>
              <w:ind w:left="113" w:right="113"/>
              <w:jc w:val="both"/>
              <w:rPr>
                <w:rFonts w:ascii="Times New Roman" w:hAnsi="Times New Roman" w:cs="Times New Roman"/>
                <w:noProof/>
                <w:color w:val="000000"/>
                <w:sz w:val="24"/>
                <w:szCs w:val="24"/>
              </w:rPr>
            </w:pPr>
            <w:r>
              <w:rPr>
                <w:rFonts w:ascii="Times New Roman" w:hAnsi="Times New Roman"/>
                <w:color w:val="000000"/>
                <w:sz w:val="24"/>
              </w:rPr>
              <w:t>11) transporta pakalpojumi;</w:t>
            </w:r>
          </w:p>
          <w:p w14:paraId="07578C8C" w14:textId="6F599DD6" w:rsidR="00AC60EF" w:rsidRDefault="000C1BA9" w:rsidP="004B5E65">
            <w:pPr>
              <w:pStyle w:val="BodyText"/>
              <w:tabs>
                <w:tab w:val="left" w:pos="423"/>
              </w:tabs>
              <w:ind w:left="113" w:right="113"/>
              <w:jc w:val="both"/>
              <w:rPr>
                <w:rFonts w:ascii="Times New Roman" w:hAnsi="Times New Roman" w:cs="Times New Roman"/>
                <w:noProof/>
                <w:color w:val="000000"/>
                <w:sz w:val="24"/>
                <w:szCs w:val="24"/>
              </w:rPr>
            </w:pPr>
            <w:r>
              <w:rPr>
                <w:rFonts w:ascii="Times New Roman" w:hAnsi="Times New Roman"/>
                <w:color w:val="000000"/>
                <w:sz w:val="24"/>
              </w:rPr>
              <w:t>12) citur neiekļauti pakalpojumi.</w:t>
            </w:r>
          </w:p>
          <w:p w14:paraId="6953E526" w14:textId="77777777" w:rsidR="000C1BA9" w:rsidRPr="00AC60EF" w:rsidRDefault="000C1BA9" w:rsidP="004B5E65">
            <w:pPr>
              <w:pStyle w:val="BodyText"/>
              <w:tabs>
                <w:tab w:val="left" w:pos="423"/>
              </w:tabs>
              <w:ind w:left="113" w:right="113"/>
              <w:jc w:val="both"/>
              <w:rPr>
                <w:rFonts w:ascii="Times New Roman" w:hAnsi="Times New Roman" w:cs="Times New Roman"/>
                <w:noProof/>
                <w:color w:val="000000"/>
                <w:sz w:val="24"/>
                <w:szCs w:val="24"/>
              </w:rPr>
            </w:pPr>
          </w:p>
          <w:p w14:paraId="71130F02" w14:textId="4B26A94E" w:rsidR="00AC60EF" w:rsidRPr="00AC60EF" w:rsidRDefault="00AC60EF" w:rsidP="004B5E65">
            <w:pPr>
              <w:ind w:left="113" w:right="113"/>
              <w:jc w:val="both"/>
              <w:rPr>
                <w:noProof/>
                <w:color w:val="000000"/>
                <w:sz w:val="14"/>
              </w:rPr>
            </w:pPr>
            <w:r>
              <w:rPr>
                <w:rFonts w:ascii="Times New Roman" w:hAnsi="Times New Roman"/>
                <w:i/>
                <w:color w:val="000000"/>
                <w:sz w:val="24"/>
              </w:rPr>
              <w:t xml:space="preserve">Avots: </w:t>
            </w:r>
            <w:r>
              <w:rPr>
                <w:rFonts w:ascii="Times New Roman" w:hAnsi="Times New Roman"/>
                <w:color w:val="000000"/>
                <w:sz w:val="24"/>
              </w:rPr>
              <w:t>MSITS 2010</w:t>
            </w:r>
          </w:p>
        </w:tc>
      </w:tr>
    </w:tbl>
    <w:p w14:paraId="70D85D1B" w14:textId="77777777" w:rsidR="00AC60EF" w:rsidRDefault="00AC60EF" w:rsidP="00D82D6C">
      <w:pPr>
        <w:jc w:val="both"/>
        <w:rPr>
          <w:rFonts w:ascii="Times New Roman" w:hAnsi="Times New Roman"/>
          <w:noProof/>
          <w:sz w:val="24"/>
        </w:rPr>
      </w:pPr>
    </w:p>
    <w:p w14:paraId="573B96D1" w14:textId="77777777" w:rsidR="000C1BA9" w:rsidRDefault="000C1BA9" w:rsidP="00D82D6C">
      <w:pPr>
        <w:jc w:val="both"/>
        <w:rPr>
          <w:rFonts w:ascii="Times New Roman" w:hAnsi="Times New Roman"/>
          <w:noProof/>
          <w:sz w:val="24"/>
        </w:rPr>
      </w:pPr>
    </w:p>
    <w:p w14:paraId="2DD5A14D" w14:textId="3A56B1CF" w:rsidR="00416649" w:rsidRPr="000C1BA9" w:rsidRDefault="000C1BA9" w:rsidP="00D82D6C">
      <w:pPr>
        <w:jc w:val="both"/>
        <w:rPr>
          <w:rFonts w:ascii="Times New Roman" w:hAnsi="Times New Roman"/>
          <w:b/>
          <w:bCs/>
          <w:noProof/>
          <w:color w:val="B83B46"/>
          <w:sz w:val="28"/>
          <w:szCs w:val="24"/>
        </w:rPr>
      </w:pPr>
      <w:bookmarkStart w:id="39" w:name="4.3._Classification_of_economic_activiti"/>
      <w:bookmarkEnd w:id="39"/>
      <w:r>
        <w:rPr>
          <w:rFonts w:ascii="Times New Roman" w:hAnsi="Times New Roman"/>
          <w:b/>
          <w:color w:val="B83B46"/>
          <w:sz w:val="28"/>
        </w:rPr>
        <w:t>4.3. Saimniecisko darbību klasifikācija</w:t>
      </w:r>
    </w:p>
    <w:p w14:paraId="2CB5FE0D" w14:textId="77777777" w:rsidR="000C1BA9" w:rsidRPr="00F72AAD" w:rsidRDefault="000C1BA9" w:rsidP="00D82D6C">
      <w:pPr>
        <w:jc w:val="both"/>
        <w:rPr>
          <w:rFonts w:ascii="Times New Roman" w:hAnsi="Times New Roman"/>
          <w:b/>
          <w:bCs/>
          <w:noProof/>
          <w:color w:val="B83B46"/>
          <w:sz w:val="24"/>
        </w:rPr>
      </w:pPr>
    </w:p>
    <w:p w14:paraId="7799CE00" w14:textId="0F6AA4FB" w:rsidR="00416649" w:rsidRPr="00F72AAD" w:rsidRDefault="00F72AAD" w:rsidP="00F72AAD">
      <w:pPr>
        <w:ind w:left="284" w:hanging="284"/>
        <w:jc w:val="both"/>
        <w:rPr>
          <w:rFonts w:ascii="Times New Roman" w:hAnsi="Times New Roman"/>
          <w:b/>
          <w:bCs/>
          <w:noProof/>
          <w:color w:val="1C1C1C"/>
          <w:sz w:val="24"/>
        </w:rPr>
      </w:pPr>
      <w:bookmarkStart w:id="40" w:name="4.3.1._International_standard_industrial"/>
      <w:bookmarkEnd w:id="40"/>
      <w:r>
        <w:rPr>
          <w:rFonts w:ascii="Times New Roman" w:hAnsi="Times New Roman"/>
          <w:b/>
          <w:color w:val="1C1C1C"/>
          <w:sz w:val="24"/>
        </w:rPr>
        <w:t>4.3.1. Starptautiskā standartizētā visu saimnieciskās darbības veidu klasifikācija (</w:t>
      </w:r>
      <w:r>
        <w:rPr>
          <w:rFonts w:ascii="Times New Roman" w:hAnsi="Times New Roman"/>
          <w:b/>
          <w:i/>
          <w:iCs/>
          <w:color w:val="1C1C1C"/>
          <w:sz w:val="24"/>
        </w:rPr>
        <w:t>ISIC</w:t>
      </w:r>
      <w:r>
        <w:rPr>
          <w:rFonts w:ascii="Times New Roman" w:hAnsi="Times New Roman"/>
          <w:b/>
          <w:color w:val="1C1C1C"/>
          <w:sz w:val="24"/>
        </w:rPr>
        <w:t>), 4. red.</w:t>
      </w:r>
    </w:p>
    <w:p w14:paraId="199F9890" w14:textId="77777777" w:rsidR="00F72AAD" w:rsidRPr="00D82D6C" w:rsidRDefault="00F72AAD" w:rsidP="00D82D6C">
      <w:pPr>
        <w:jc w:val="both"/>
        <w:rPr>
          <w:rFonts w:ascii="Times New Roman" w:hAnsi="Times New Roman"/>
          <w:noProof/>
          <w:color w:val="1C1C1C"/>
          <w:sz w:val="24"/>
        </w:rPr>
      </w:pPr>
    </w:p>
    <w:p w14:paraId="6280DDB1" w14:textId="1D13165E" w:rsidR="00416649" w:rsidRPr="00D82D6C" w:rsidRDefault="00416649" w:rsidP="00D82D6C">
      <w:pPr>
        <w:jc w:val="both"/>
        <w:rPr>
          <w:rFonts w:ascii="Times New Roman" w:hAnsi="Times New Roman"/>
          <w:noProof/>
          <w:sz w:val="24"/>
        </w:rPr>
      </w:pPr>
      <w:r>
        <w:rPr>
          <w:rFonts w:ascii="Times New Roman" w:hAnsi="Times New Roman"/>
          <w:sz w:val="24"/>
        </w:rPr>
        <w:t xml:space="preserve">Apvienoto Nāciju Organizācijas Starptautiskā standartizētā visu saimnieciskās darbības veidu </w:t>
      </w:r>
      <w:r>
        <w:rPr>
          <w:rFonts w:ascii="Times New Roman" w:hAnsi="Times New Roman"/>
          <w:sz w:val="24"/>
        </w:rPr>
        <w:lastRenderedPageBreak/>
        <w:t>klasifikācijas (</w:t>
      </w:r>
      <w:r>
        <w:rPr>
          <w:rFonts w:ascii="Times New Roman" w:hAnsi="Times New Roman"/>
          <w:i/>
          <w:iCs/>
          <w:sz w:val="24"/>
        </w:rPr>
        <w:t>ISIC</w:t>
      </w:r>
      <w:r>
        <w:rPr>
          <w:rFonts w:ascii="Times New Roman" w:hAnsi="Times New Roman"/>
          <w:sz w:val="24"/>
        </w:rPr>
        <w:t>)</w:t>
      </w:r>
      <w:r w:rsidR="00B30C4F">
        <w:rPr>
          <w:rStyle w:val="FootnoteReference"/>
          <w:rFonts w:ascii="Times New Roman" w:hAnsi="Times New Roman"/>
          <w:noProof/>
          <w:sz w:val="24"/>
        </w:rPr>
        <w:footnoteReference w:id="86"/>
      </w:r>
      <w:r>
        <w:rPr>
          <w:rFonts w:ascii="Times New Roman" w:hAnsi="Times New Roman"/>
          <w:sz w:val="24"/>
        </w:rPr>
        <w:t xml:space="preserve"> 4. red. palīdz starptautiskā līmenī salīdzināt plaša mēroga ekonomikas un sociālās jomas statistiku datus. </w:t>
      </w:r>
      <w:r>
        <w:rPr>
          <w:rFonts w:ascii="Times New Roman" w:hAnsi="Times New Roman"/>
          <w:i/>
          <w:iCs/>
          <w:sz w:val="24"/>
        </w:rPr>
        <w:t>ISIC</w:t>
      </w:r>
      <w:r>
        <w:rPr>
          <w:rFonts w:ascii="Times New Roman" w:hAnsi="Times New Roman"/>
          <w:sz w:val="24"/>
        </w:rPr>
        <w:t xml:space="preserve"> 4. red. kategorijas ir saistītas ar </w:t>
      </w:r>
      <w:r>
        <w:rPr>
          <w:rFonts w:ascii="Times New Roman" w:hAnsi="Times New Roman"/>
          <w:i/>
          <w:iCs/>
          <w:sz w:val="24"/>
        </w:rPr>
        <w:t>CPC</w:t>
      </w:r>
      <w:r>
        <w:rPr>
          <w:rFonts w:ascii="Times New Roman" w:hAnsi="Times New Roman"/>
          <w:sz w:val="24"/>
        </w:rPr>
        <w:t xml:space="preserve"> 2. versijas kategorijām.</w:t>
      </w:r>
      <w:r w:rsidR="008061BC">
        <w:rPr>
          <w:rStyle w:val="FootnoteReference"/>
          <w:rFonts w:ascii="Times New Roman" w:hAnsi="Times New Roman"/>
          <w:noProof/>
          <w:sz w:val="24"/>
        </w:rPr>
        <w:footnoteReference w:id="87"/>
      </w:r>
      <w:r>
        <w:rPr>
          <w:rFonts w:ascii="Times New Roman" w:hAnsi="Times New Roman"/>
          <w:sz w:val="24"/>
        </w:rPr>
        <w:t xml:space="preserve"> Tā ir standarta saimniecisko darbību klasifikācija, kas pēc iespējas ciešāk saistīta ar līdzekļiem, ar kuriem ekonomiskos procesus organizē vienībās. Nozare definēta kā tādu ražošanas vienību kopums, kas nodarbojas ar vienu un to pašu vai līdzīgu saimnieciskās darbības veidu.</w:t>
      </w:r>
    </w:p>
    <w:p w14:paraId="04C5CDB5" w14:textId="77777777" w:rsidR="00416649" w:rsidRPr="004B6D7F" w:rsidRDefault="00416649" w:rsidP="00D82D6C">
      <w:pPr>
        <w:jc w:val="both"/>
        <w:rPr>
          <w:rFonts w:ascii="Times New Roman" w:hAnsi="Times New Roman"/>
          <w:b/>
          <w:bCs/>
          <w:noProof/>
          <w:sz w:val="24"/>
        </w:rPr>
      </w:pPr>
    </w:p>
    <w:p w14:paraId="33715CA4" w14:textId="0D541269" w:rsidR="00416649" w:rsidRPr="004B6D7F" w:rsidRDefault="007548B1" w:rsidP="004B6D7F">
      <w:pPr>
        <w:ind w:left="284" w:hanging="284"/>
        <w:jc w:val="both"/>
        <w:rPr>
          <w:rFonts w:ascii="Times New Roman" w:hAnsi="Times New Roman"/>
          <w:b/>
          <w:bCs/>
          <w:noProof/>
          <w:color w:val="1C1C1C"/>
          <w:sz w:val="24"/>
        </w:rPr>
      </w:pPr>
      <w:bookmarkStart w:id="41" w:name="4.3.2._Statistical_classification_of_eco"/>
      <w:bookmarkEnd w:id="41"/>
      <w:r>
        <w:rPr>
          <w:rFonts w:ascii="Times New Roman" w:hAnsi="Times New Roman"/>
          <w:b/>
          <w:color w:val="1C1C1C"/>
          <w:sz w:val="24"/>
        </w:rPr>
        <w:t>4.3.2. Saimniecisko darbību statistiskā klasifikācija Eiropas Kopienā (</w:t>
      </w:r>
      <w:r>
        <w:rPr>
          <w:rFonts w:ascii="Times New Roman" w:hAnsi="Times New Roman"/>
          <w:b/>
          <w:i/>
          <w:iCs/>
          <w:color w:val="1C1C1C"/>
          <w:sz w:val="24"/>
        </w:rPr>
        <w:t>NACE</w:t>
      </w:r>
      <w:r>
        <w:rPr>
          <w:rFonts w:ascii="Times New Roman" w:hAnsi="Times New Roman"/>
          <w:b/>
          <w:color w:val="1C1C1C"/>
          <w:sz w:val="24"/>
        </w:rPr>
        <w:t>), 2. red.</w:t>
      </w:r>
    </w:p>
    <w:p w14:paraId="4001978E" w14:textId="77777777" w:rsidR="007548B1" w:rsidRPr="00D82D6C" w:rsidRDefault="007548B1" w:rsidP="00D82D6C">
      <w:pPr>
        <w:jc w:val="both"/>
        <w:rPr>
          <w:rFonts w:ascii="Times New Roman" w:hAnsi="Times New Roman"/>
          <w:noProof/>
          <w:color w:val="1C1C1C"/>
          <w:sz w:val="24"/>
        </w:rPr>
      </w:pPr>
    </w:p>
    <w:p w14:paraId="1EFBC8C9" w14:textId="0B2E65D8" w:rsidR="00416649" w:rsidRPr="00D82D6C" w:rsidRDefault="00416649" w:rsidP="00D82D6C">
      <w:pPr>
        <w:jc w:val="both"/>
        <w:rPr>
          <w:rFonts w:ascii="Times New Roman" w:hAnsi="Times New Roman"/>
          <w:noProof/>
          <w:sz w:val="24"/>
        </w:rPr>
      </w:pPr>
      <w:r>
        <w:rPr>
          <w:rFonts w:ascii="Times New Roman" w:hAnsi="Times New Roman"/>
          <w:i/>
          <w:iCs/>
          <w:sz w:val="24"/>
        </w:rPr>
        <w:t>NACE</w:t>
      </w:r>
      <w:r>
        <w:rPr>
          <w:rFonts w:ascii="Times New Roman" w:hAnsi="Times New Roman"/>
          <w:sz w:val="24"/>
        </w:rPr>
        <w:t xml:space="preserve"> 2. red.</w:t>
      </w:r>
      <w:r w:rsidR="00FB7C67">
        <w:rPr>
          <w:rStyle w:val="FootnoteReference"/>
          <w:rFonts w:ascii="Times New Roman" w:hAnsi="Times New Roman"/>
          <w:noProof/>
          <w:sz w:val="24"/>
        </w:rPr>
        <w:footnoteReference w:id="88"/>
      </w:r>
      <w:r>
        <w:rPr>
          <w:rFonts w:ascii="Times New Roman" w:hAnsi="Times New Roman"/>
          <w:sz w:val="24"/>
        </w:rPr>
        <w:t xml:space="preserve"> ir Eiropas saimniecisko darbību standarta klasifikācija un atspoguļo saimniecisko darbību kopumu,</w:t>
      </w:r>
      <w:r w:rsidR="00FB7C67">
        <w:rPr>
          <w:rStyle w:val="FootnoteReference"/>
          <w:rFonts w:ascii="Times New Roman" w:hAnsi="Times New Roman"/>
          <w:noProof/>
          <w:sz w:val="24"/>
        </w:rPr>
        <w:footnoteReference w:id="89"/>
      </w:r>
      <w:r>
        <w:rPr>
          <w:rFonts w:ascii="Times New Roman" w:hAnsi="Times New Roman"/>
          <w:sz w:val="24"/>
        </w:rPr>
        <w:t xml:space="preserve"> kas iedalīts tā, ka </w:t>
      </w:r>
      <w:r>
        <w:rPr>
          <w:rFonts w:ascii="Times New Roman" w:hAnsi="Times New Roman"/>
          <w:i/>
          <w:iCs/>
          <w:sz w:val="24"/>
        </w:rPr>
        <w:t>NACE</w:t>
      </w:r>
      <w:r>
        <w:rPr>
          <w:rFonts w:ascii="Times New Roman" w:hAnsi="Times New Roman"/>
          <w:sz w:val="24"/>
        </w:rPr>
        <w:t xml:space="preserve"> kodu var saistīt ar statistikas vienību, kura veic šo darbību. 4.2. attēlā norādīta </w:t>
      </w:r>
      <w:r>
        <w:rPr>
          <w:rFonts w:ascii="Times New Roman" w:hAnsi="Times New Roman"/>
          <w:i/>
          <w:iCs/>
          <w:sz w:val="24"/>
        </w:rPr>
        <w:t>NACE</w:t>
      </w:r>
      <w:r>
        <w:rPr>
          <w:rFonts w:ascii="Times New Roman" w:hAnsi="Times New Roman"/>
          <w:sz w:val="24"/>
        </w:rPr>
        <w:t xml:space="preserve"> struktūra. Eiropas statistikas sistēmā </w:t>
      </w:r>
      <w:r>
        <w:rPr>
          <w:rFonts w:ascii="Times New Roman" w:hAnsi="Times New Roman"/>
          <w:i/>
          <w:iCs/>
          <w:sz w:val="24"/>
        </w:rPr>
        <w:t>NACE</w:t>
      </w:r>
      <w:r>
        <w:rPr>
          <w:rFonts w:ascii="Times New Roman" w:hAnsi="Times New Roman"/>
          <w:sz w:val="24"/>
        </w:rPr>
        <w:t xml:space="preserve"> izmantošana ir obligāta. Atbilstoši </w:t>
      </w:r>
      <w:r>
        <w:rPr>
          <w:rFonts w:ascii="Times New Roman" w:hAnsi="Times New Roman"/>
          <w:i/>
          <w:iCs/>
          <w:sz w:val="24"/>
        </w:rPr>
        <w:t>NACE</w:t>
      </w:r>
      <w:r>
        <w:rPr>
          <w:rFonts w:ascii="Times New Roman" w:hAnsi="Times New Roman"/>
          <w:sz w:val="24"/>
        </w:rPr>
        <w:t xml:space="preserve"> veidotu statistiku var salīdzināt Eiropas un vispārīgi visas pasaules līmenī.</w:t>
      </w:r>
    </w:p>
    <w:p w14:paraId="3C528C41" w14:textId="54544909" w:rsidR="00416649" w:rsidRPr="00D82D6C" w:rsidRDefault="00416649" w:rsidP="00D82D6C">
      <w:pPr>
        <w:jc w:val="both"/>
        <w:rPr>
          <w:rFonts w:ascii="Times New Roman" w:hAnsi="Times New Roman"/>
          <w:noProof/>
          <w:sz w:val="24"/>
        </w:rPr>
      </w:pPr>
    </w:p>
    <w:p w14:paraId="54848199" w14:textId="70BD1C3E" w:rsidR="00416649" w:rsidRDefault="00416649" w:rsidP="00D82D6C">
      <w:pPr>
        <w:jc w:val="both"/>
        <w:rPr>
          <w:rFonts w:ascii="Times New Roman" w:hAnsi="Times New Roman"/>
          <w:noProof/>
          <w:sz w:val="24"/>
        </w:rPr>
      </w:pPr>
      <w:r>
        <w:rPr>
          <w:rFonts w:ascii="Times New Roman" w:hAnsi="Times New Roman"/>
          <w:i/>
          <w:iCs/>
          <w:sz w:val="24"/>
        </w:rPr>
        <w:t>NACE</w:t>
      </w:r>
      <w:r>
        <w:rPr>
          <w:rFonts w:ascii="Times New Roman" w:hAnsi="Times New Roman"/>
          <w:sz w:val="24"/>
        </w:rPr>
        <w:t xml:space="preserve"> ir atvasināta no </w:t>
      </w:r>
      <w:r>
        <w:rPr>
          <w:rFonts w:ascii="Times New Roman" w:hAnsi="Times New Roman"/>
          <w:i/>
          <w:iCs/>
          <w:sz w:val="24"/>
        </w:rPr>
        <w:t>ISIC</w:t>
      </w:r>
      <w:r>
        <w:rPr>
          <w:rFonts w:ascii="Times New Roman" w:hAnsi="Times New Roman"/>
          <w:sz w:val="24"/>
        </w:rPr>
        <w:t xml:space="preserve">; abu klasifikāciju posteņi augstākajos līmeņos ir pilnīgi vienādi, taču </w:t>
      </w:r>
      <w:r>
        <w:rPr>
          <w:rFonts w:ascii="Times New Roman" w:hAnsi="Times New Roman"/>
          <w:i/>
          <w:iCs/>
          <w:sz w:val="24"/>
        </w:rPr>
        <w:t>NACE</w:t>
      </w:r>
      <w:r>
        <w:rPr>
          <w:rFonts w:ascii="Times New Roman" w:hAnsi="Times New Roman"/>
          <w:sz w:val="24"/>
        </w:rPr>
        <w:t xml:space="preserve"> ir detalizētāka zemākos līmeņos.</w:t>
      </w:r>
      <w:r w:rsidR="00D93358">
        <w:rPr>
          <w:rStyle w:val="FootnoteReference"/>
          <w:rFonts w:ascii="Times New Roman" w:hAnsi="Times New Roman"/>
          <w:noProof/>
          <w:sz w:val="24"/>
        </w:rPr>
        <w:footnoteReference w:id="90"/>
      </w:r>
      <w:r>
        <w:rPr>
          <w:rFonts w:ascii="Times New Roman" w:hAnsi="Times New Roman"/>
          <w:sz w:val="24"/>
        </w:rPr>
        <w:t xml:space="preserve"> Lai nodrošinātu starptautisku salīdzināmību, izstrādātās definīcijas un vadlīnijas </w:t>
      </w:r>
      <w:r>
        <w:rPr>
          <w:rFonts w:ascii="Times New Roman" w:hAnsi="Times New Roman"/>
          <w:i/>
          <w:iCs/>
          <w:sz w:val="24"/>
        </w:rPr>
        <w:t>NACE</w:t>
      </w:r>
      <w:r>
        <w:rPr>
          <w:rFonts w:ascii="Times New Roman" w:hAnsi="Times New Roman"/>
          <w:sz w:val="24"/>
        </w:rPr>
        <w:t xml:space="preserve"> izmantošanai Eiropas Savienībā atbilst </w:t>
      </w:r>
      <w:r>
        <w:rPr>
          <w:rFonts w:ascii="Times New Roman" w:hAnsi="Times New Roman"/>
          <w:i/>
          <w:iCs/>
          <w:sz w:val="24"/>
        </w:rPr>
        <w:t>ISIC</w:t>
      </w:r>
      <w:r>
        <w:rPr>
          <w:rFonts w:ascii="Times New Roman" w:hAnsi="Times New Roman"/>
          <w:sz w:val="24"/>
        </w:rPr>
        <w:t xml:space="preserve"> ievada daļā publicētajām definīcijām un vadlīnijām.</w:t>
      </w:r>
    </w:p>
    <w:p w14:paraId="32D9B3F0" w14:textId="77777777" w:rsidR="00DE5CE4" w:rsidRPr="00D82D6C" w:rsidRDefault="00DE5CE4" w:rsidP="00D82D6C">
      <w:pPr>
        <w:jc w:val="both"/>
        <w:rPr>
          <w:rFonts w:ascii="Times New Roman" w:hAnsi="Times New Roman"/>
          <w:noProof/>
          <w:sz w:val="24"/>
        </w:rPr>
      </w:pPr>
    </w:p>
    <w:p w14:paraId="7A6CB461" w14:textId="77777777" w:rsidR="00416649" w:rsidRDefault="00416649" w:rsidP="00D82D6C">
      <w:pPr>
        <w:jc w:val="both"/>
        <w:rPr>
          <w:rFonts w:ascii="Times New Roman" w:hAnsi="Times New Roman"/>
          <w:b/>
          <w:bCs/>
          <w:noProof/>
          <w:color w:val="B83B46"/>
          <w:sz w:val="24"/>
        </w:rPr>
      </w:pPr>
      <w:r>
        <w:rPr>
          <w:rFonts w:ascii="Times New Roman" w:hAnsi="Times New Roman"/>
          <w:b/>
          <w:color w:val="B83B46"/>
          <w:sz w:val="24"/>
        </w:rPr>
        <w:t xml:space="preserve">4.2. attēls. </w:t>
      </w:r>
      <w:r>
        <w:rPr>
          <w:rFonts w:ascii="Times New Roman" w:hAnsi="Times New Roman"/>
          <w:b/>
          <w:i/>
          <w:iCs/>
          <w:color w:val="B83B46"/>
          <w:sz w:val="24"/>
        </w:rPr>
        <w:t>NACE</w:t>
      </w:r>
      <w:r>
        <w:rPr>
          <w:rFonts w:ascii="Times New Roman" w:hAnsi="Times New Roman"/>
          <w:b/>
          <w:color w:val="B83B46"/>
          <w:sz w:val="24"/>
        </w:rPr>
        <w:t xml:space="preserve"> klasifikācijas struktūra</w:t>
      </w:r>
    </w:p>
    <w:p w14:paraId="131CCE91" w14:textId="77777777" w:rsidR="00F605CD" w:rsidRDefault="00F605CD" w:rsidP="00D82D6C">
      <w:pPr>
        <w:jc w:val="both"/>
        <w:rPr>
          <w:rFonts w:ascii="Times New Roman" w:hAnsi="Times New Roman"/>
          <w:b/>
          <w:bCs/>
          <w:noProof/>
          <w:color w:val="B83B46"/>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2335"/>
        <w:gridCol w:w="2369"/>
        <w:gridCol w:w="2926"/>
        <w:gridCol w:w="1501"/>
      </w:tblGrid>
      <w:tr w:rsidR="00154F9B" w14:paraId="4237B9DD" w14:textId="77777777" w:rsidTr="00305A6C">
        <w:tc>
          <w:tcPr>
            <w:tcW w:w="1279" w:type="pct"/>
            <w:tcBorders>
              <w:top w:val="single" w:sz="6" w:space="0" w:color="808080" w:themeColor="background1" w:themeShade="80"/>
              <w:left w:val="nil"/>
              <w:bottom w:val="single" w:sz="6" w:space="0" w:color="808080" w:themeColor="background1" w:themeShade="80"/>
            </w:tcBorders>
            <w:shd w:val="clear" w:color="auto" w:fill="EFD6D6"/>
          </w:tcPr>
          <w:p w14:paraId="5B18E149" w14:textId="0172BF7F" w:rsidR="00154F9B" w:rsidRPr="00154F9B" w:rsidRDefault="00154F9B" w:rsidP="00D82D6C">
            <w:pPr>
              <w:jc w:val="both"/>
              <w:rPr>
                <w:rFonts w:ascii="Times New Roman" w:hAnsi="Times New Roman"/>
                <w:b/>
                <w:bCs/>
                <w:noProof/>
                <w:sz w:val="24"/>
              </w:rPr>
            </w:pPr>
            <w:r>
              <w:rPr>
                <w:rFonts w:ascii="Times New Roman" w:hAnsi="Times New Roman"/>
                <w:b/>
                <w:sz w:val="24"/>
              </w:rPr>
              <w:t>Nomenklatūra</w:t>
            </w:r>
          </w:p>
        </w:tc>
        <w:tc>
          <w:tcPr>
            <w:tcW w:w="1297" w:type="pct"/>
            <w:tcBorders>
              <w:top w:val="single" w:sz="6" w:space="0" w:color="808080" w:themeColor="background1" w:themeShade="80"/>
              <w:bottom w:val="single" w:sz="6" w:space="0" w:color="808080" w:themeColor="background1" w:themeShade="80"/>
              <w:right w:val="nil"/>
            </w:tcBorders>
            <w:shd w:val="clear" w:color="auto" w:fill="EFD6D6"/>
          </w:tcPr>
          <w:p w14:paraId="4921B459" w14:textId="34378DCC" w:rsidR="00154F9B" w:rsidRPr="00154F9B" w:rsidRDefault="00154F9B" w:rsidP="00D82D6C">
            <w:pPr>
              <w:jc w:val="both"/>
              <w:rPr>
                <w:rFonts w:ascii="Times New Roman" w:hAnsi="Times New Roman"/>
                <w:b/>
                <w:bCs/>
                <w:noProof/>
                <w:sz w:val="24"/>
              </w:rPr>
            </w:pPr>
            <w:r>
              <w:rPr>
                <w:rFonts w:ascii="Times New Roman" w:hAnsi="Times New Roman"/>
                <w:b/>
                <w:sz w:val="24"/>
              </w:rPr>
              <w:t>Iedalījuma līmenis</w:t>
            </w:r>
          </w:p>
        </w:tc>
        <w:tc>
          <w:tcPr>
            <w:tcW w:w="1602" w:type="pct"/>
            <w:tcBorders>
              <w:top w:val="single" w:sz="6" w:space="0" w:color="808080" w:themeColor="background1" w:themeShade="80"/>
              <w:left w:val="nil"/>
              <w:bottom w:val="single" w:sz="6" w:space="0" w:color="808080" w:themeColor="background1" w:themeShade="80"/>
              <w:right w:val="nil"/>
            </w:tcBorders>
            <w:shd w:val="clear" w:color="auto" w:fill="EFD6D6"/>
          </w:tcPr>
          <w:p w14:paraId="01E26F64" w14:textId="6FD17808" w:rsidR="00154F9B" w:rsidRPr="00154F9B" w:rsidRDefault="00154F9B" w:rsidP="00D82D6C">
            <w:pPr>
              <w:jc w:val="both"/>
              <w:rPr>
                <w:rFonts w:ascii="Times New Roman" w:hAnsi="Times New Roman"/>
                <w:b/>
                <w:bCs/>
                <w:noProof/>
                <w:sz w:val="24"/>
              </w:rPr>
            </w:pPr>
            <w:r>
              <w:rPr>
                <w:rFonts w:ascii="Times New Roman" w:hAnsi="Times New Roman"/>
                <w:b/>
                <w:sz w:val="24"/>
              </w:rPr>
              <w:t>Kods</w:t>
            </w:r>
          </w:p>
        </w:tc>
        <w:tc>
          <w:tcPr>
            <w:tcW w:w="822" w:type="pct"/>
            <w:tcBorders>
              <w:top w:val="single" w:sz="6" w:space="0" w:color="808080" w:themeColor="background1" w:themeShade="80"/>
              <w:left w:val="nil"/>
              <w:bottom w:val="single" w:sz="6" w:space="0" w:color="808080" w:themeColor="background1" w:themeShade="80"/>
              <w:right w:val="nil"/>
            </w:tcBorders>
            <w:shd w:val="clear" w:color="auto" w:fill="EFD6D6"/>
          </w:tcPr>
          <w:p w14:paraId="6487A0FB" w14:textId="78A62EBB" w:rsidR="00154F9B" w:rsidRPr="00154F9B" w:rsidRDefault="00154F9B" w:rsidP="00D82D6C">
            <w:pPr>
              <w:jc w:val="both"/>
              <w:rPr>
                <w:rFonts w:ascii="Times New Roman" w:hAnsi="Times New Roman"/>
                <w:b/>
                <w:bCs/>
                <w:noProof/>
                <w:sz w:val="24"/>
              </w:rPr>
            </w:pPr>
            <w:r>
              <w:rPr>
                <w:rFonts w:ascii="Times New Roman" w:hAnsi="Times New Roman"/>
                <w:b/>
                <w:sz w:val="24"/>
              </w:rPr>
              <w:t>Skaitlis</w:t>
            </w:r>
          </w:p>
        </w:tc>
      </w:tr>
      <w:tr w:rsidR="00154F9B" w14:paraId="4ECF8D27" w14:textId="77777777" w:rsidTr="00305A6C">
        <w:tc>
          <w:tcPr>
            <w:tcW w:w="1279" w:type="pct"/>
            <w:tcBorders>
              <w:top w:val="single" w:sz="6" w:space="0" w:color="808080" w:themeColor="background1" w:themeShade="80"/>
              <w:left w:val="nil"/>
              <w:bottom w:val="single" w:sz="6" w:space="0" w:color="808080" w:themeColor="background1" w:themeShade="80"/>
              <w:right w:val="single" w:sz="6" w:space="0" w:color="808080" w:themeColor="background1" w:themeShade="80"/>
            </w:tcBorders>
          </w:tcPr>
          <w:p w14:paraId="6EE236B6" w14:textId="3BC48B71" w:rsidR="00154F9B" w:rsidRPr="00F605CD" w:rsidRDefault="00F605CD" w:rsidP="00D82D6C">
            <w:pPr>
              <w:jc w:val="both"/>
              <w:rPr>
                <w:rFonts w:ascii="Times New Roman" w:hAnsi="Times New Roman"/>
                <w:noProof/>
                <w:sz w:val="24"/>
              </w:rPr>
            </w:pPr>
            <w:r>
              <w:rPr>
                <w:rFonts w:ascii="Times New Roman" w:hAnsi="Times New Roman"/>
                <w:i/>
                <w:iCs/>
                <w:sz w:val="24"/>
              </w:rPr>
              <w:t>NACE</w:t>
            </w:r>
            <w:r>
              <w:rPr>
                <w:rFonts w:ascii="Times New Roman" w:hAnsi="Times New Roman"/>
                <w:sz w:val="24"/>
              </w:rPr>
              <w:t xml:space="preserve"> 2. red.</w:t>
            </w:r>
          </w:p>
        </w:tc>
        <w:tc>
          <w:tcPr>
            <w:tcW w:w="1297" w:type="pct"/>
            <w:tcBorders>
              <w:top w:val="single" w:sz="6" w:space="0" w:color="808080" w:themeColor="background1" w:themeShade="80"/>
              <w:left w:val="single" w:sz="6" w:space="0" w:color="808080" w:themeColor="background1" w:themeShade="80"/>
              <w:bottom w:val="single" w:sz="6" w:space="0" w:color="808080" w:themeColor="background1" w:themeShade="80"/>
              <w:right w:val="nil"/>
            </w:tcBorders>
          </w:tcPr>
          <w:p w14:paraId="45CEF6AA" w14:textId="77777777" w:rsidR="00154F9B" w:rsidRPr="00F605CD" w:rsidRDefault="00F605CD" w:rsidP="00D82D6C">
            <w:pPr>
              <w:jc w:val="both"/>
              <w:rPr>
                <w:rFonts w:ascii="Times New Roman" w:hAnsi="Times New Roman"/>
                <w:noProof/>
                <w:sz w:val="24"/>
              </w:rPr>
            </w:pPr>
            <w:r>
              <w:rPr>
                <w:rFonts w:ascii="Times New Roman" w:hAnsi="Times New Roman"/>
                <w:sz w:val="24"/>
              </w:rPr>
              <w:t>Iedaļa</w:t>
            </w:r>
          </w:p>
          <w:p w14:paraId="5FB4DE94" w14:textId="77777777" w:rsidR="00F605CD" w:rsidRPr="00F605CD" w:rsidRDefault="00F605CD" w:rsidP="00D82D6C">
            <w:pPr>
              <w:jc w:val="both"/>
              <w:rPr>
                <w:rFonts w:ascii="Times New Roman" w:hAnsi="Times New Roman"/>
                <w:noProof/>
                <w:sz w:val="24"/>
              </w:rPr>
            </w:pPr>
            <w:r>
              <w:rPr>
                <w:rFonts w:ascii="Times New Roman" w:hAnsi="Times New Roman"/>
                <w:sz w:val="24"/>
              </w:rPr>
              <w:t>Nodaļa</w:t>
            </w:r>
          </w:p>
          <w:p w14:paraId="7A055022" w14:textId="77777777" w:rsidR="00F605CD" w:rsidRPr="00F605CD" w:rsidRDefault="00F605CD" w:rsidP="00D82D6C">
            <w:pPr>
              <w:jc w:val="both"/>
              <w:rPr>
                <w:rFonts w:ascii="Times New Roman" w:hAnsi="Times New Roman"/>
                <w:noProof/>
                <w:sz w:val="24"/>
              </w:rPr>
            </w:pPr>
            <w:r>
              <w:rPr>
                <w:rFonts w:ascii="Times New Roman" w:hAnsi="Times New Roman"/>
                <w:sz w:val="24"/>
              </w:rPr>
              <w:t>Grupa</w:t>
            </w:r>
          </w:p>
          <w:p w14:paraId="60DEB11F" w14:textId="240E1EF3" w:rsidR="00F605CD" w:rsidRPr="00F605CD" w:rsidRDefault="00F605CD" w:rsidP="00D82D6C">
            <w:pPr>
              <w:jc w:val="both"/>
              <w:rPr>
                <w:rFonts w:ascii="Times New Roman" w:hAnsi="Times New Roman"/>
                <w:noProof/>
                <w:sz w:val="24"/>
              </w:rPr>
            </w:pPr>
            <w:r>
              <w:rPr>
                <w:rFonts w:ascii="Times New Roman" w:hAnsi="Times New Roman"/>
                <w:sz w:val="24"/>
              </w:rPr>
              <w:t>Klase</w:t>
            </w:r>
          </w:p>
        </w:tc>
        <w:tc>
          <w:tcPr>
            <w:tcW w:w="1602" w:type="pct"/>
            <w:tcBorders>
              <w:top w:val="single" w:sz="6" w:space="0" w:color="808080" w:themeColor="background1" w:themeShade="80"/>
              <w:left w:val="nil"/>
              <w:bottom w:val="single" w:sz="6" w:space="0" w:color="808080" w:themeColor="background1" w:themeShade="80"/>
              <w:right w:val="nil"/>
            </w:tcBorders>
          </w:tcPr>
          <w:p w14:paraId="4BBCF04D" w14:textId="77777777" w:rsidR="00154F9B" w:rsidRDefault="00991D06" w:rsidP="00D82D6C">
            <w:pPr>
              <w:jc w:val="both"/>
              <w:rPr>
                <w:rFonts w:ascii="Times New Roman" w:hAnsi="Times New Roman"/>
                <w:noProof/>
                <w:sz w:val="24"/>
              </w:rPr>
            </w:pPr>
            <w:r>
              <w:rPr>
                <w:rFonts w:ascii="Times New Roman" w:hAnsi="Times New Roman"/>
                <w:sz w:val="24"/>
              </w:rPr>
              <w:t>Alfabēta burti no A līdz U</w:t>
            </w:r>
          </w:p>
          <w:p w14:paraId="10118462" w14:textId="77777777" w:rsidR="00991D06" w:rsidRDefault="00991D06" w:rsidP="00D82D6C">
            <w:pPr>
              <w:jc w:val="both"/>
              <w:rPr>
                <w:rFonts w:ascii="Times New Roman" w:hAnsi="Times New Roman"/>
                <w:noProof/>
                <w:sz w:val="24"/>
              </w:rPr>
            </w:pPr>
            <w:r>
              <w:rPr>
                <w:rFonts w:ascii="Times New Roman" w:hAnsi="Times New Roman"/>
                <w:sz w:val="24"/>
              </w:rPr>
              <w:t>Divu zīmju ciparu kods</w:t>
            </w:r>
          </w:p>
          <w:p w14:paraId="0EC9AC6C" w14:textId="77777777" w:rsidR="00991D06" w:rsidRDefault="00C44796" w:rsidP="00D82D6C">
            <w:pPr>
              <w:jc w:val="both"/>
              <w:rPr>
                <w:rFonts w:ascii="Times New Roman" w:hAnsi="Times New Roman"/>
                <w:noProof/>
                <w:sz w:val="24"/>
              </w:rPr>
            </w:pPr>
            <w:r>
              <w:rPr>
                <w:rFonts w:ascii="Times New Roman" w:hAnsi="Times New Roman"/>
                <w:sz w:val="24"/>
              </w:rPr>
              <w:t>Trīs zīmju ciparu kods</w:t>
            </w:r>
          </w:p>
          <w:p w14:paraId="42E9DD9B" w14:textId="1B47275F" w:rsidR="00C44796" w:rsidRPr="00991D06" w:rsidRDefault="00C44796" w:rsidP="00D82D6C">
            <w:pPr>
              <w:jc w:val="both"/>
              <w:rPr>
                <w:rFonts w:ascii="Times New Roman" w:hAnsi="Times New Roman"/>
                <w:noProof/>
                <w:color w:val="B83B46"/>
                <w:sz w:val="24"/>
              </w:rPr>
            </w:pPr>
            <w:r>
              <w:rPr>
                <w:rFonts w:ascii="Times New Roman" w:hAnsi="Times New Roman"/>
                <w:sz w:val="24"/>
              </w:rPr>
              <w:t>Četru zīmju ciparu kods</w:t>
            </w:r>
          </w:p>
        </w:tc>
        <w:tc>
          <w:tcPr>
            <w:tcW w:w="822" w:type="pct"/>
            <w:tcBorders>
              <w:top w:val="single" w:sz="6" w:space="0" w:color="808080" w:themeColor="background1" w:themeShade="80"/>
              <w:left w:val="nil"/>
              <w:bottom w:val="single" w:sz="6" w:space="0" w:color="808080" w:themeColor="background1" w:themeShade="80"/>
              <w:right w:val="nil"/>
            </w:tcBorders>
          </w:tcPr>
          <w:p w14:paraId="42AAA8F0" w14:textId="77777777" w:rsidR="00154F9B" w:rsidRPr="00C44796" w:rsidRDefault="00C44796" w:rsidP="00D82D6C">
            <w:pPr>
              <w:jc w:val="both"/>
              <w:rPr>
                <w:rFonts w:ascii="Times New Roman" w:hAnsi="Times New Roman"/>
                <w:noProof/>
                <w:sz w:val="24"/>
              </w:rPr>
            </w:pPr>
            <w:r>
              <w:rPr>
                <w:rFonts w:ascii="Times New Roman" w:hAnsi="Times New Roman"/>
                <w:sz w:val="24"/>
              </w:rPr>
              <w:t>21</w:t>
            </w:r>
          </w:p>
          <w:p w14:paraId="77B56CB2" w14:textId="77777777" w:rsidR="00C44796" w:rsidRPr="00C44796" w:rsidRDefault="00C44796" w:rsidP="00D82D6C">
            <w:pPr>
              <w:jc w:val="both"/>
              <w:rPr>
                <w:rFonts w:ascii="Times New Roman" w:hAnsi="Times New Roman"/>
                <w:noProof/>
                <w:sz w:val="24"/>
              </w:rPr>
            </w:pPr>
            <w:r>
              <w:rPr>
                <w:rFonts w:ascii="Times New Roman" w:hAnsi="Times New Roman"/>
                <w:sz w:val="24"/>
              </w:rPr>
              <w:t>88</w:t>
            </w:r>
          </w:p>
          <w:p w14:paraId="79A0C04D" w14:textId="77777777" w:rsidR="00C44796" w:rsidRPr="00C44796" w:rsidRDefault="00C44796" w:rsidP="00D82D6C">
            <w:pPr>
              <w:jc w:val="both"/>
              <w:rPr>
                <w:rFonts w:ascii="Times New Roman" w:hAnsi="Times New Roman"/>
                <w:noProof/>
                <w:sz w:val="24"/>
              </w:rPr>
            </w:pPr>
            <w:r>
              <w:rPr>
                <w:rFonts w:ascii="Times New Roman" w:hAnsi="Times New Roman"/>
                <w:sz w:val="24"/>
              </w:rPr>
              <w:t>272</w:t>
            </w:r>
          </w:p>
          <w:p w14:paraId="7759E5BD" w14:textId="39BB2443" w:rsidR="00C44796" w:rsidRDefault="00C44796" w:rsidP="00D82D6C">
            <w:pPr>
              <w:jc w:val="both"/>
              <w:rPr>
                <w:rFonts w:ascii="Times New Roman" w:hAnsi="Times New Roman"/>
                <w:b/>
                <w:bCs/>
                <w:noProof/>
                <w:color w:val="B83B46"/>
                <w:sz w:val="24"/>
              </w:rPr>
            </w:pPr>
            <w:r>
              <w:rPr>
                <w:rFonts w:ascii="Times New Roman" w:hAnsi="Times New Roman"/>
                <w:sz w:val="24"/>
              </w:rPr>
              <w:t>615</w:t>
            </w:r>
          </w:p>
        </w:tc>
      </w:tr>
    </w:tbl>
    <w:p w14:paraId="6B485D37" w14:textId="31865CF1" w:rsidR="00F82C0C" w:rsidRPr="00C44796" w:rsidRDefault="00C44796" w:rsidP="00D82D6C">
      <w:pPr>
        <w:jc w:val="both"/>
        <w:rPr>
          <w:rFonts w:ascii="Times New Roman" w:hAnsi="Times New Roman"/>
          <w:noProof/>
          <w:sz w:val="24"/>
        </w:rPr>
      </w:pPr>
      <w:r>
        <w:rPr>
          <w:rFonts w:ascii="Times New Roman" w:hAnsi="Times New Roman"/>
          <w:sz w:val="24"/>
        </w:rPr>
        <w:t xml:space="preserve">Avots: </w:t>
      </w:r>
      <w:r>
        <w:rPr>
          <w:rFonts w:ascii="Times New Roman" w:hAnsi="Times New Roman"/>
          <w:i/>
          <w:iCs/>
          <w:sz w:val="24"/>
        </w:rPr>
        <w:t>Eurostat</w:t>
      </w:r>
    </w:p>
    <w:p w14:paraId="6E466CC4" w14:textId="77777777" w:rsidR="00416649" w:rsidRPr="00D82D6C" w:rsidRDefault="00416649" w:rsidP="00D82D6C">
      <w:pPr>
        <w:jc w:val="both"/>
        <w:rPr>
          <w:rFonts w:ascii="Times New Roman" w:hAnsi="Times New Roman"/>
          <w:b/>
          <w:noProof/>
          <w:sz w:val="24"/>
        </w:rPr>
      </w:pPr>
    </w:p>
    <w:p w14:paraId="1EC79A5C" w14:textId="73762380" w:rsidR="00416649" w:rsidRPr="00D82D6C" w:rsidRDefault="00416649" w:rsidP="00D82D6C">
      <w:pPr>
        <w:jc w:val="both"/>
        <w:rPr>
          <w:rFonts w:ascii="Times New Roman" w:hAnsi="Times New Roman"/>
          <w:noProof/>
          <w:sz w:val="24"/>
        </w:rPr>
      </w:pPr>
      <w:r>
        <w:rPr>
          <w:rFonts w:ascii="Times New Roman" w:hAnsi="Times New Roman"/>
          <w:i/>
          <w:iCs/>
          <w:sz w:val="24"/>
        </w:rPr>
        <w:t>NACE</w:t>
      </w:r>
      <w:r>
        <w:rPr>
          <w:rFonts w:ascii="Times New Roman" w:hAnsi="Times New Roman"/>
          <w:sz w:val="24"/>
        </w:rPr>
        <w:t xml:space="preserve"> ir statistiskās klasifikācijas integrētās sistēmas daļa, kas izstrādāta galvenokārt ANO Statistikas nodaļas aizbildnībā. 4.3. attēlā redzamas saiknes starp starptautisko un Eiropas klasifikāciju šajā sistēmā.</w:t>
      </w:r>
      <w:r w:rsidR="00C56C7C">
        <w:rPr>
          <w:rStyle w:val="FootnoteReference"/>
          <w:rFonts w:ascii="Times New Roman" w:hAnsi="Times New Roman"/>
          <w:noProof/>
          <w:sz w:val="24"/>
        </w:rPr>
        <w:footnoteReference w:id="91"/>
      </w:r>
    </w:p>
    <w:p w14:paraId="6A797856" w14:textId="77777777" w:rsidR="00416649" w:rsidRPr="00D82D6C" w:rsidRDefault="00416649" w:rsidP="00D82D6C">
      <w:pPr>
        <w:jc w:val="both"/>
        <w:rPr>
          <w:rFonts w:ascii="Times New Roman" w:hAnsi="Times New Roman"/>
          <w:noProof/>
          <w:sz w:val="24"/>
        </w:rPr>
      </w:pPr>
    </w:p>
    <w:p w14:paraId="510A6EEE" w14:textId="77777777" w:rsidR="00416649" w:rsidRDefault="00416649" w:rsidP="00191B01">
      <w:pPr>
        <w:keepNext/>
        <w:keepLines/>
        <w:jc w:val="both"/>
        <w:rPr>
          <w:rFonts w:ascii="Times New Roman" w:hAnsi="Times New Roman"/>
          <w:b/>
          <w:color w:val="B83B46"/>
          <w:sz w:val="24"/>
        </w:rPr>
      </w:pPr>
      <w:r>
        <w:rPr>
          <w:rFonts w:ascii="Times New Roman" w:hAnsi="Times New Roman"/>
          <w:b/>
          <w:color w:val="B83B46"/>
          <w:sz w:val="24"/>
        </w:rPr>
        <w:lastRenderedPageBreak/>
        <w:t>4.3. attēls. Starptautiskā ekonomisko darbību klasifikācijas sistēma</w:t>
      </w:r>
    </w:p>
    <w:p w14:paraId="40376604" w14:textId="77777777" w:rsidR="00365CBA" w:rsidRDefault="00365CBA" w:rsidP="00191B01">
      <w:pPr>
        <w:keepNext/>
        <w:keepLines/>
        <w:jc w:val="both"/>
        <w:rPr>
          <w:rFonts w:ascii="Times New Roman" w:hAnsi="Times New Roman"/>
          <w:b/>
          <w:color w:val="B83B46"/>
          <w:sz w:val="24"/>
        </w:rPr>
      </w:pPr>
    </w:p>
    <w:p w14:paraId="5908155C" w14:textId="26283DBE" w:rsidR="00365CBA" w:rsidRDefault="00365CBA" w:rsidP="00191B01">
      <w:pPr>
        <w:keepNext/>
        <w:keepLines/>
        <w:jc w:val="both"/>
        <w:rPr>
          <w:rFonts w:ascii="Times New Roman" w:hAnsi="Times New Roman"/>
          <w:b/>
          <w:bCs/>
          <w:noProof/>
          <w:color w:val="B83B46"/>
          <w:sz w:val="24"/>
        </w:rPr>
      </w:pPr>
      <w:r w:rsidRPr="009178A2">
        <w:rPr>
          <w:rFonts w:ascii="Times New Roman" w:hAnsi="Times New Roman" w:cs="Times New Roman"/>
          <w:b/>
          <w:noProof/>
          <w:sz w:val="24"/>
        </w:rPr>
        <w:drawing>
          <wp:inline distT="0" distB="0" distL="0" distR="0" wp14:anchorId="70D57B43" wp14:editId="7E7E55B8">
            <wp:extent cx="5762625" cy="1875155"/>
            <wp:effectExtent l="0" t="0" r="9525" b="0"/>
            <wp:docPr id="1351246852" name="Picture 1" descr="A diagram of a compan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1246852" name="Picture 1" descr="A diagram of a company&#10;&#10;Description automatically generated"/>
                    <pic:cNvPicPr/>
                  </pic:nvPicPr>
                  <pic:blipFill>
                    <a:blip r:embed="rId22"/>
                    <a:stretch>
                      <a:fillRect/>
                    </a:stretch>
                  </pic:blipFill>
                  <pic:spPr>
                    <a:xfrm>
                      <a:off x="0" y="0"/>
                      <a:ext cx="5762625" cy="1875155"/>
                    </a:xfrm>
                    <a:prstGeom prst="rect">
                      <a:avLst/>
                    </a:prstGeom>
                  </pic:spPr>
                </pic:pic>
              </a:graphicData>
            </a:graphic>
          </wp:inline>
        </w:drawing>
      </w:r>
    </w:p>
    <w:p w14:paraId="5BD22996" w14:textId="77777777" w:rsidR="00397967" w:rsidRPr="00397967" w:rsidRDefault="00397967" w:rsidP="00191B01">
      <w:pPr>
        <w:keepNext/>
        <w:keepLines/>
        <w:jc w:val="both"/>
        <w:rPr>
          <w:rFonts w:ascii="Times New Roman" w:hAnsi="Times New Roman"/>
          <w:b/>
          <w:bCs/>
          <w:noProof/>
          <w:color w:val="B83B46"/>
          <w:sz w:val="24"/>
        </w:rPr>
      </w:pPr>
    </w:p>
    <w:p w14:paraId="0C0062F8" w14:textId="6AAC396B" w:rsidR="00416649" w:rsidRPr="00D82D6C" w:rsidRDefault="00F10330" w:rsidP="00D82D6C">
      <w:pPr>
        <w:jc w:val="both"/>
        <w:rPr>
          <w:rFonts w:ascii="Times New Roman" w:hAnsi="Times New Roman"/>
          <w:b/>
          <w:noProof/>
          <w:sz w:val="24"/>
        </w:rPr>
      </w:pPr>
      <w:r>
        <w:rPr>
          <w:rFonts w:ascii="Times New Roman" w:hAnsi="Times New Roman"/>
          <w:noProof/>
          <w:sz w:val="24"/>
        </w:rPr>
        <w:drawing>
          <wp:anchor distT="0" distB="0" distL="114300" distR="114300" simplePos="0" relativeHeight="251657728" behindDoc="0" locked="0" layoutInCell="1" allowOverlap="1" wp14:anchorId="4D01ABCA" wp14:editId="7FB29234">
            <wp:simplePos x="0" y="0"/>
            <wp:positionH relativeFrom="column">
              <wp:posOffset>-135255</wp:posOffset>
            </wp:positionH>
            <wp:positionV relativeFrom="paragraph">
              <wp:posOffset>172720</wp:posOffset>
            </wp:positionV>
            <wp:extent cx="121920" cy="521546"/>
            <wp:effectExtent l="0" t="0" r="0" b="0"/>
            <wp:wrapNone/>
            <wp:docPr id="7122752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227522" name=""/>
                    <pic:cNvPicPr/>
                  </pic:nvPicPr>
                  <pic:blipFill>
                    <a:blip r:embed="rId23">
                      <a:extLst>
                        <a:ext uri="{28A0092B-C50C-407E-A947-70E740481C1C}">
                          <a14:useLocalDpi xmlns:a14="http://schemas.microsoft.com/office/drawing/2010/main" val="0"/>
                        </a:ext>
                      </a:extLst>
                    </a:blip>
                    <a:stretch>
                      <a:fillRect/>
                    </a:stretch>
                  </pic:blipFill>
                  <pic:spPr>
                    <a:xfrm>
                      <a:off x="0" y="0"/>
                      <a:ext cx="121920" cy="521546"/>
                    </a:xfrm>
                    <a:prstGeom prst="rect">
                      <a:avLst/>
                    </a:prstGeom>
                  </pic:spPr>
                </pic:pic>
              </a:graphicData>
            </a:graphic>
            <wp14:sizeRelH relativeFrom="margin">
              <wp14:pctWidth>0</wp14:pctWidth>
            </wp14:sizeRelH>
            <wp14:sizeRelV relativeFrom="margin">
              <wp14:pctHeight>0</wp14:pctHeight>
            </wp14:sizeRelV>
          </wp:anchor>
        </w:drawing>
      </w:r>
    </w:p>
    <w:p w14:paraId="6BFC80B8" w14:textId="5DCBB359" w:rsidR="00416649" w:rsidRPr="00D82D6C" w:rsidRDefault="00416649" w:rsidP="00D82D6C">
      <w:pPr>
        <w:jc w:val="both"/>
        <w:rPr>
          <w:rFonts w:ascii="Times New Roman" w:hAnsi="Times New Roman"/>
          <w:noProof/>
          <w:sz w:val="24"/>
        </w:rPr>
      </w:pPr>
      <w:r>
        <w:rPr>
          <w:rFonts w:ascii="Times New Roman" w:hAnsi="Times New Roman"/>
          <w:sz w:val="24"/>
        </w:rPr>
        <w:t>Bāzes klasifikācija. Klasifikācijas ir savstarpēji saistītas ar struktūru</w:t>
      </w:r>
    </w:p>
    <w:p w14:paraId="50E303C3"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Bāzes klasifikācija. Klasifikācijas ir savstarpēji saistītas ar atbilstības tabulu </w:t>
      </w:r>
      <w:r>
        <w:rPr>
          <w:rFonts w:ascii="Times New Roman" w:hAnsi="Times New Roman"/>
          <w:sz w:val="24"/>
        </w:rPr>
        <w:br/>
        <w:t>Klasifikācijas ir savstarpēji saistītas ar atbilstības tabulām</w:t>
      </w:r>
    </w:p>
    <w:p w14:paraId="30141F7D" w14:textId="77777777" w:rsidR="00416649" w:rsidRPr="00D82D6C" w:rsidRDefault="00416649" w:rsidP="00D82D6C">
      <w:pPr>
        <w:jc w:val="both"/>
        <w:rPr>
          <w:rFonts w:ascii="Times New Roman" w:hAnsi="Times New Roman"/>
          <w:noProof/>
          <w:sz w:val="24"/>
        </w:rPr>
      </w:pPr>
    </w:p>
    <w:p w14:paraId="0F08DB79" w14:textId="77777777" w:rsidR="00416649" w:rsidRPr="00D82D6C" w:rsidRDefault="00416649" w:rsidP="00D82D6C">
      <w:pPr>
        <w:jc w:val="both"/>
        <w:rPr>
          <w:rFonts w:ascii="Times New Roman" w:hAnsi="Times New Roman"/>
          <w:noProof/>
          <w:sz w:val="24"/>
        </w:rPr>
      </w:pPr>
      <w:r>
        <w:rPr>
          <w:rFonts w:ascii="Times New Roman" w:hAnsi="Times New Roman"/>
          <w:i/>
          <w:sz w:val="24"/>
        </w:rPr>
        <w:t xml:space="preserve">Avots: </w:t>
      </w:r>
      <w:r>
        <w:rPr>
          <w:rFonts w:ascii="Times New Roman" w:hAnsi="Times New Roman"/>
          <w:i/>
          <w:iCs/>
          <w:sz w:val="24"/>
        </w:rPr>
        <w:t>NACE</w:t>
      </w:r>
      <w:r>
        <w:rPr>
          <w:rFonts w:ascii="Times New Roman" w:hAnsi="Times New Roman"/>
          <w:sz w:val="24"/>
        </w:rPr>
        <w:t xml:space="preserve"> 2. red.</w:t>
      </w:r>
    </w:p>
    <w:p w14:paraId="61D87B5C" w14:textId="77777777" w:rsidR="00416649" w:rsidRPr="00D82D6C" w:rsidRDefault="00416649" w:rsidP="00D82D6C">
      <w:pPr>
        <w:jc w:val="both"/>
        <w:rPr>
          <w:rFonts w:ascii="Times New Roman" w:hAnsi="Times New Roman"/>
          <w:noProof/>
          <w:sz w:val="24"/>
        </w:rPr>
      </w:pPr>
    </w:p>
    <w:p w14:paraId="4901606C" w14:textId="77777777" w:rsidR="00416649" w:rsidRPr="00D82D6C" w:rsidRDefault="00416649" w:rsidP="00D82D6C">
      <w:pPr>
        <w:jc w:val="both"/>
        <w:rPr>
          <w:rFonts w:ascii="Times New Roman" w:hAnsi="Times New Roman"/>
          <w:noProof/>
          <w:sz w:val="24"/>
        </w:rPr>
      </w:pPr>
    </w:p>
    <w:p w14:paraId="54DCED91" w14:textId="51139D51" w:rsidR="00416649" w:rsidRPr="009E486C" w:rsidRDefault="00B55D01" w:rsidP="009E486C">
      <w:pPr>
        <w:ind w:left="284" w:hanging="284"/>
        <w:jc w:val="both"/>
        <w:rPr>
          <w:rFonts w:ascii="Times New Roman" w:hAnsi="Times New Roman"/>
          <w:b/>
          <w:bCs/>
          <w:noProof/>
          <w:color w:val="B83B46"/>
          <w:sz w:val="28"/>
          <w:szCs w:val="24"/>
        </w:rPr>
      </w:pPr>
      <w:bookmarkStart w:id="42" w:name="4.4._Classification_of_countries,_geogra"/>
      <w:bookmarkEnd w:id="42"/>
      <w:r>
        <w:rPr>
          <w:rFonts w:ascii="Times New Roman" w:hAnsi="Times New Roman"/>
          <w:b/>
          <w:color w:val="B83B46"/>
          <w:sz w:val="28"/>
        </w:rPr>
        <w:t>4.4. Valstu klasifikācija, ģeogrāfiskais iedalījums partnervalstīm</w:t>
      </w:r>
    </w:p>
    <w:p w14:paraId="7D107CE5" w14:textId="77777777" w:rsidR="00B55D01" w:rsidRPr="00D82D6C" w:rsidRDefault="00B55D01" w:rsidP="00D82D6C">
      <w:pPr>
        <w:jc w:val="both"/>
        <w:rPr>
          <w:rFonts w:ascii="Times New Roman" w:hAnsi="Times New Roman"/>
          <w:noProof/>
          <w:color w:val="B83B46"/>
          <w:sz w:val="24"/>
        </w:rPr>
      </w:pPr>
    </w:p>
    <w:p w14:paraId="3A92C7D1" w14:textId="587EFA2F" w:rsidR="00416649" w:rsidRPr="00D82D6C" w:rsidRDefault="00416649" w:rsidP="00D82D6C">
      <w:pPr>
        <w:jc w:val="both"/>
        <w:rPr>
          <w:rFonts w:ascii="Times New Roman" w:hAnsi="Times New Roman"/>
          <w:noProof/>
          <w:sz w:val="24"/>
        </w:rPr>
      </w:pPr>
      <w:r>
        <w:rPr>
          <w:rFonts w:ascii="Times New Roman" w:hAnsi="Times New Roman"/>
          <w:sz w:val="24"/>
        </w:rPr>
        <w:t xml:space="preserve">Lai apkopotu </w:t>
      </w:r>
      <w:r>
        <w:rPr>
          <w:rFonts w:ascii="Times New Roman" w:hAnsi="Times New Roman"/>
          <w:i/>
          <w:iCs/>
          <w:sz w:val="24"/>
        </w:rPr>
        <w:t>MoS</w:t>
      </w:r>
      <w:r>
        <w:rPr>
          <w:rFonts w:ascii="Times New Roman" w:hAnsi="Times New Roman"/>
          <w:sz w:val="24"/>
        </w:rPr>
        <w:t xml:space="preserve"> un </w:t>
      </w:r>
      <w:r>
        <w:rPr>
          <w:rFonts w:ascii="Times New Roman" w:hAnsi="Times New Roman"/>
          <w:i/>
          <w:iCs/>
          <w:sz w:val="24"/>
        </w:rPr>
        <w:t>FATS</w:t>
      </w:r>
      <w:r>
        <w:rPr>
          <w:rFonts w:ascii="Times New Roman" w:hAnsi="Times New Roman"/>
          <w:sz w:val="24"/>
        </w:rPr>
        <w:t xml:space="preserve"> statistiku saskaņā ar Regulu par Eiropas uzņēmējdarbības statistiku, Komisijas Īstenošanas regulas (ES) 2020/1470 II pielikumā</w:t>
      </w:r>
      <w:r w:rsidR="00424D97">
        <w:rPr>
          <w:rStyle w:val="FootnoteReference"/>
          <w:rFonts w:ascii="Times New Roman" w:hAnsi="Times New Roman"/>
          <w:noProof/>
          <w:sz w:val="24"/>
        </w:rPr>
        <w:footnoteReference w:id="92"/>
      </w:r>
      <w:r>
        <w:rPr>
          <w:rFonts w:ascii="Times New Roman" w:hAnsi="Times New Roman"/>
          <w:sz w:val="24"/>
        </w:rPr>
        <w:t xml:space="preserve"> noteikti ģeogrāfiskie iedalījumi, kas partnervalstīm jāievēro. EUS regulā noteikts, ka, veidojot </w:t>
      </w:r>
      <w:r>
        <w:rPr>
          <w:rFonts w:ascii="Times New Roman" w:hAnsi="Times New Roman"/>
          <w:i/>
          <w:iCs/>
          <w:sz w:val="24"/>
        </w:rPr>
        <w:t>MoS</w:t>
      </w:r>
      <w:r>
        <w:rPr>
          <w:rFonts w:ascii="Times New Roman" w:hAnsi="Times New Roman"/>
          <w:sz w:val="24"/>
        </w:rPr>
        <w:t xml:space="preserve"> statistiku, attiecībā uz partnervalstu iedalījumu jāizmanto GEO 5. līmenis (kā noteikts Regulas (ES) 2020/1470 II pielikumā).</w:t>
      </w:r>
    </w:p>
    <w:p w14:paraId="2C08653C" w14:textId="7B0AF27B" w:rsidR="00AB7A3C" w:rsidRDefault="00AB7A3C">
      <w:pPr>
        <w:rPr>
          <w:rFonts w:ascii="Times New Roman" w:hAnsi="Times New Roman"/>
          <w:noProof/>
          <w:sz w:val="24"/>
        </w:rPr>
      </w:pPr>
      <w:r>
        <w:br w:type="page"/>
      </w:r>
    </w:p>
    <w:tbl>
      <w:tblPr>
        <w:tblW w:w="0" w:type="auto"/>
        <w:tblCellMar>
          <w:top w:w="28" w:type="dxa"/>
          <w:left w:w="28" w:type="dxa"/>
          <w:bottom w:w="28" w:type="dxa"/>
          <w:right w:w="28" w:type="dxa"/>
        </w:tblCellMar>
        <w:tblLook w:val="01E0" w:firstRow="1" w:lastRow="1" w:firstColumn="1" w:lastColumn="1" w:noHBand="0" w:noVBand="0"/>
      </w:tblPr>
      <w:tblGrid>
        <w:gridCol w:w="2722"/>
        <w:gridCol w:w="6409"/>
      </w:tblGrid>
      <w:tr w:rsidR="00416649" w:rsidRPr="00D82D6C" w14:paraId="58923CCF" w14:textId="77777777" w:rsidTr="00E848C2">
        <w:trPr>
          <w:trHeight w:val="1674"/>
        </w:trPr>
        <w:tc>
          <w:tcPr>
            <w:tcW w:w="2722" w:type="dxa"/>
            <w:tcBorders>
              <w:right w:val="single" w:sz="12" w:space="0" w:color="B83B46"/>
            </w:tcBorders>
            <w:shd w:val="clear" w:color="auto" w:fill="EFD6D6"/>
          </w:tcPr>
          <w:p w14:paraId="669E69A7" w14:textId="77777777" w:rsidR="00416649" w:rsidRPr="00D82D6C" w:rsidRDefault="00416649" w:rsidP="00365CBA">
            <w:pPr>
              <w:ind w:right="393"/>
              <w:jc w:val="right"/>
              <w:rPr>
                <w:rFonts w:ascii="Times New Roman" w:hAnsi="Times New Roman"/>
                <w:b/>
                <w:noProof/>
                <w:color w:val="B83B46"/>
                <w:sz w:val="24"/>
              </w:rPr>
            </w:pPr>
            <w:bookmarkStart w:id="43" w:name="5._Part_B:_Recommended_methodology_and_e"/>
            <w:bookmarkEnd w:id="43"/>
            <w:r>
              <w:rPr>
                <w:rFonts w:ascii="Times New Roman" w:hAnsi="Times New Roman"/>
                <w:b/>
                <w:color w:val="B83B46"/>
                <w:sz w:val="160"/>
              </w:rPr>
              <w:lastRenderedPageBreak/>
              <w:t>5</w:t>
            </w:r>
          </w:p>
        </w:tc>
        <w:tc>
          <w:tcPr>
            <w:tcW w:w="6409" w:type="dxa"/>
            <w:tcBorders>
              <w:left w:val="single" w:sz="12" w:space="0" w:color="B83B46"/>
            </w:tcBorders>
            <w:shd w:val="clear" w:color="auto" w:fill="EFD6D6"/>
          </w:tcPr>
          <w:p w14:paraId="6648129E" w14:textId="77777777" w:rsidR="00416649" w:rsidRPr="00504453" w:rsidRDefault="00416649" w:rsidP="00DB1A38">
            <w:pPr>
              <w:ind w:left="117"/>
              <w:jc w:val="both"/>
              <w:rPr>
                <w:rFonts w:ascii="Times New Roman" w:hAnsi="Times New Roman"/>
                <w:b/>
                <w:noProof/>
                <w:color w:val="C00000"/>
                <w:sz w:val="36"/>
                <w:szCs w:val="32"/>
              </w:rPr>
            </w:pPr>
            <w:r>
              <w:rPr>
                <w:rFonts w:ascii="Times New Roman" w:hAnsi="Times New Roman"/>
                <w:b/>
                <w:color w:val="C00000"/>
                <w:sz w:val="36"/>
              </w:rPr>
              <w:t>B DAĻA. Ieteicamā metodoloģija un novērtēšanas modeļi</w:t>
            </w:r>
          </w:p>
          <w:p w14:paraId="698E9D87" w14:textId="77777777" w:rsidR="00B864F8" w:rsidRPr="00504453" w:rsidRDefault="00B864F8" w:rsidP="00DB1A38">
            <w:pPr>
              <w:ind w:left="117"/>
              <w:jc w:val="both"/>
              <w:rPr>
                <w:rFonts w:ascii="Times New Roman" w:hAnsi="Times New Roman"/>
                <w:b/>
                <w:noProof/>
                <w:color w:val="C00000"/>
                <w:sz w:val="36"/>
                <w:szCs w:val="32"/>
              </w:rPr>
            </w:pPr>
          </w:p>
          <w:p w14:paraId="75FF2743" w14:textId="77777777" w:rsidR="00416649" w:rsidRPr="00D82D6C" w:rsidRDefault="00416649" w:rsidP="00DB1A38">
            <w:pPr>
              <w:ind w:left="117"/>
              <w:jc w:val="both"/>
              <w:rPr>
                <w:rFonts w:ascii="Times New Roman" w:hAnsi="Times New Roman"/>
                <w:b/>
                <w:noProof/>
                <w:color w:val="C00000"/>
                <w:sz w:val="24"/>
              </w:rPr>
            </w:pPr>
            <w:r>
              <w:rPr>
                <w:rFonts w:ascii="Times New Roman" w:hAnsi="Times New Roman"/>
                <w:b/>
                <w:color w:val="C00000"/>
                <w:sz w:val="36"/>
              </w:rPr>
              <w:t>Pārskats par datu avotiem</w:t>
            </w:r>
          </w:p>
        </w:tc>
      </w:tr>
    </w:tbl>
    <w:p w14:paraId="7D33BA9F" w14:textId="77777777" w:rsidR="00416649" w:rsidRDefault="00416649" w:rsidP="00D82D6C">
      <w:pPr>
        <w:jc w:val="both"/>
        <w:rPr>
          <w:rFonts w:ascii="Times New Roman" w:hAnsi="Times New Roman"/>
          <w:noProof/>
          <w:sz w:val="24"/>
        </w:rPr>
      </w:pPr>
    </w:p>
    <w:p w14:paraId="4CB6EA45" w14:textId="77777777" w:rsidR="00BD2275" w:rsidRDefault="00BD2275"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1C688B" w14:paraId="1EA1A8B9" w14:textId="77777777" w:rsidTr="00AF56A2">
        <w:tc>
          <w:tcPr>
            <w:tcW w:w="5000" w:type="pct"/>
            <w:shd w:val="clear" w:color="auto" w:fill="B44646"/>
          </w:tcPr>
          <w:p w14:paraId="0781EE5A" w14:textId="1DB5A867" w:rsidR="001C688B" w:rsidRPr="001C688B" w:rsidRDefault="001C688B" w:rsidP="00365CBA">
            <w:pPr>
              <w:spacing w:line="288" w:lineRule="auto"/>
              <w:ind w:left="113" w:right="113"/>
              <w:rPr>
                <w:rFonts w:ascii="Times New Roman" w:hAnsi="Times New Roman" w:cs="Times New Roman"/>
                <w:b/>
                <w:noProof/>
                <w:color w:val="FFFFFF"/>
                <w:sz w:val="24"/>
                <w:szCs w:val="32"/>
              </w:rPr>
            </w:pPr>
            <w:r>
              <w:rPr>
                <w:rFonts w:ascii="Times New Roman" w:hAnsi="Times New Roman"/>
                <w:b/>
                <w:color w:val="FFFFFF"/>
                <w:sz w:val="24"/>
              </w:rPr>
              <w:t>Šīs nodaļas mērķis ir raksturot visus iespējamos datu un informācijas avotus, tostarp dažus piemērus no valstīm, kurām ir zināma pieredze datu vākšanā.</w:t>
            </w:r>
          </w:p>
        </w:tc>
      </w:tr>
    </w:tbl>
    <w:p w14:paraId="5A934B8C" w14:textId="77777777" w:rsidR="00504453" w:rsidRPr="00D82D6C" w:rsidRDefault="00504453" w:rsidP="00D82D6C">
      <w:pPr>
        <w:jc w:val="both"/>
        <w:rPr>
          <w:rFonts w:ascii="Times New Roman" w:hAnsi="Times New Roman"/>
          <w:noProof/>
          <w:sz w:val="24"/>
        </w:rPr>
      </w:pPr>
    </w:p>
    <w:p w14:paraId="448B5568" w14:textId="0FCD16A6" w:rsidR="00416649" w:rsidRPr="00D82D6C" w:rsidRDefault="00416649" w:rsidP="00D82D6C">
      <w:pPr>
        <w:jc w:val="both"/>
        <w:rPr>
          <w:rFonts w:ascii="Times New Roman" w:hAnsi="Times New Roman"/>
          <w:noProof/>
          <w:sz w:val="24"/>
        </w:rPr>
      </w:pPr>
    </w:p>
    <w:p w14:paraId="45144CB6" w14:textId="1811DB22" w:rsidR="00416649" w:rsidRPr="004C31CB" w:rsidRDefault="00A6088D" w:rsidP="004C31CB">
      <w:pPr>
        <w:ind w:left="284" w:hanging="284"/>
        <w:jc w:val="both"/>
        <w:rPr>
          <w:rFonts w:ascii="Times New Roman" w:hAnsi="Times New Roman"/>
          <w:b/>
          <w:bCs/>
          <w:noProof/>
          <w:color w:val="B83B46"/>
          <w:sz w:val="28"/>
          <w:szCs w:val="24"/>
        </w:rPr>
      </w:pPr>
      <w:bookmarkStart w:id="44" w:name="5.1._International_supply_of_services_(I"/>
      <w:bookmarkEnd w:id="44"/>
      <w:r>
        <w:rPr>
          <w:rFonts w:ascii="Times New Roman" w:hAnsi="Times New Roman"/>
          <w:b/>
          <w:color w:val="B83B46"/>
          <w:sz w:val="28"/>
        </w:rPr>
        <w:t>5.1. Starptautiskās pakalpojumu sniegšanas (</w:t>
      </w:r>
      <w:r>
        <w:rPr>
          <w:rFonts w:ascii="Times New Roman" w:hAnsi="Times New Roman"/>
          <w:b/>
          <w:i/>
          <w:iCs/>
          <w:color w:val="B83B46"/>
          <w:sz w:val="28"/>
        </w:rPr>
        <w:t>ISS</w:t>
      </w:r>
      <w:r>
        <w:rPr>
          <w:rFonts w:ascii="Times New Roman" w:hAnsi="Times New Roman"/>
          <w:b/>
          <w:color w:val="B83B46"/>
          <w:sz w:val="28"/>
        </w:rPr>
        <w:t>) datu vākšana un sniegšanas veidi</w:t>
      </w:r>
    </w:p>
    <w:p w14:paraId="317850FF" w14:textId="77777777" w:rsidR="004C31CB" w:rsidRPr="004C31CB" w:rsidRDefault="004C31CB" w:rsidP="00D82D6C">
      <w:pPr>
        <w:jc w:val="both"/>
        <w:rPr>
          <w:rFonts w:ascii="Times New Roman" w:hAnsi="Times New Roman"/>
          <w:b/>
          <w:bCs/>
          <w:noProof/>
          <w:color w:val="B83B46"/>
          <w:sz w:val="24"/>
        </w:rPr>
      </w:pPr>
    </w:p>
    <w:p w14:paraId="36CFC865" w14:textId="3FC2BAD0" w:rsidR="00416649" w:rsidRDefault="00416649" w:rsidP="00D82D6C">
      <w:pPr>
        <w:jc w:val="both"/>
        <w:rPr>
          <w:rFonts w:ascii="Times New Roman" w:hAnsi="Times New Roman"/>
          <w:noProof/>
          <w:sz w:val="24"/>
        </w:rPr>
      </w:pPr>
      <w:r>
        <w:rPr>
          <w:rFonts w:ascii="Times New Roman" w:hAnsi="Times New Roman"/>
          <w:sz w:val="24"/>
        </w:rPr>
        <w:t>Konceptuālais regulējums</w:t>
      </w:r>
      <w:r w:rsidR="00F65359">
        <w:rPr>
          <w:rStyle w:val="FootnoteReference"/>
          <w:rFonts w:ascii="Times New Roman" w:hAnsi="Times New Roman"/>
          <w:noProof/>
          <w:sz w:val="24"/>
        </w:rPr>
        <w:footnoteReference w:id="93"/>
      </w:r>
      <w:r>
        <w:rPr>
          <w:rFonts w:ascii="Times New Roman" w:hAnsi="Times New Roman"/>
          <w:sz w:val="24"/>
        </w:rPr>
        <w:t xml:space="preserve"> starptautiskās pakalpojumu sniegšanas (</w:t>
      </w:r>
      <w:r>
        <w:rPr>
          <w:rFonts w:ascii="Times New Roman" w:hAnsi="Times New Roman"/>
          <w:i/>
          <w:iCs/>
          <w:sz w:val="24"/>
        </w:rPr>
        <w:t>ISS</w:t>
      </w:r>
      <w:r>
        <w:rPr>
          <w:rFonts w:ascii="Times New Roman" w:hAnsi="Times New Roman"/>
          <w:sz w:val="24"/>
        </w:rPr>
        <w:t>) statistikas veidošanai iedalījumā pēc sniegšanas veida ir balstīts uz jau izstrādātajām statistikas sistēmām un klasifikācijām, kas var sniegt informāciju, lai novērtētu pakalpojumu sniegšanu.</w:t>
      </w:r>
    </w:p>
    <w:p w14:paraId="1155A6C9" w14:textId="77777777" w:rsidR="004C31CB" w:rsidRPr="00D82D6C" w:rsidRDefault="004C31CB" w:rsidP="00D82D6C">
      <w:pPr>
        <w:jc w:val="both"/>
        <w:rPr>
          <w:rFonts w:ascii="Times New Roman" w:hAnsi="Times New Roman"/>
          <w:noProof/>
          <w:sz w:val="24"/>
        </w:rPr>
      </w:pPr>
    </w:p>
    <w:p w14:paraId="5C47A235" w14:textId="77777777" w:rsidR="00416649" w:rsidRDefault="00416649" w:rsidP="00D82D6C">
      <w:pPr>
        <w:jc w:val="both"/>
        <w:rPr>
          <w:rFonts w:ascii="Times New Roman" w:hAnsi="Times New Roman"/>
          <w:sz w:val="24"/>
        </w:rPr>
      </w:pPr>
      <w:r>
        <w:rPr>
          <w:rFonts w:ascii="Times New Roman" w:hAnsi="Times New Roman"/>
          <w:sz w:val="24"/>
        </w:rPr>
        <w:t>Lai veiktu starptautiskās pakalpojumu sniegšanas aprēķinus, jāapvieno no dažādām jomām izrietoša statistika:</w:t>
      </w:r>
    </w:p>
    <w:p w14:paraId="471402F1" w14:textId="77777777" w:rsidR="00365CBA" w:rsidRPr="00D82D6C" w:rsidRDefault="00365CBA" w:rsidP="00D82D6C">
      <w:pPr>
        <w:jc w:val="both"/>
        <w:rPr>
          <w:rFonts w:ascii="Times New Roman" w:hAnsi="Times New Roman"/>
          <w:noProof/>
          <w:sz w:val="24"/>
        </w:rPr>
      </w:pPr>
    </w:p>
    <w:p w14:paraId="05566091" w14:textId="77777777" w:rsidR="004C31CB" w:rsidRDefault="00416649" w:rsidP="003354F3">
      <w:pPr>
        <w:pStyle w:val="ListParagraph"/>
        <w:numPr>
          <w:ilvl w:val="0"/>
          <w:numId w:val="25"/>
        </w:numPr>
        <w:ind w:left="567" w:hanging="283"/>
        <w:jc w:val="both"/>
        <w:rPr>
          <w:rFonts w:ascii="Times New Roman" w:hAnsi="Times New Roman"/>
          <w:noProof/>
          <w:sz w:val="24"/>
        </w:rPr>
      </w:pPr>
      <w:r>
        <w:rPr>
          <w:rFonts w:ascii="Times New Roman" w:hAnsi="Times New Roman"/>
          <w:sz w:val="24"/>
        </w:rPr>
        <w:t>pakalpojumu starptautiskās tirdzniecības statistika (</w:t>
      </w:r>
      <w:r>
        <w:rPr>
          <w:rFonts w:ascii="Times New Roman" w:hAnsi="Times New Roman"/>
          <w:i/>
          <w:iCs/>
          <w:sz w:val="24"/>
        </w:rPr>
        <w:t>ITSS</w:t>
      </w:r>
      <w:r>
        <w:rPr>
          <w:rFonts w:ascii="Times New Roman" w:hAnsi="Times New Roman"/>
          <w:sz w:val="24"/>
        </w:rPr>
        <w:t>) (veicot aprēķinus atbilstoši maksājumu bilances (</w:t>
      </w:r>
      <w:r>
        <w:rPr>
          <w:rFonts w:ascii="Times New Roman" w:hAnsi="Times New Roman"/>
          <w:i/>
          <w:iCs/>
          <w:sz w:val="24"/>
        </w:rPr>
        <w:t>BOP</w:t>
      </w:r>
      <w:r>
        <w:rPr>
          <w:rFonts w:ascii="Times New Roman" w:hAnsi="Times New Roman"/>
          <w:sz w:val="24"/>
        </w:rPr>
        <w:t>) regulējumam);</w:t>
      </w:r>
    </w:p>
    <w:p w14:paraId="42EA2764" w14:textId="77777777" w:rsidR="004C31CB" w:rsidRDefault="00416649" w:rsidP="003354F3">
      <w:pPr>
        <w:pStyle w:val="ListParagraph"/>
        <w:numPr>
          <w:ilvl w:val="0"/>
          <w:numId w:val="25"/>
        </w:numPr>
        <w:ind w:left="567" w:hanging="283"/>
        <w:jc w:val="both"/>
        <w:rPr>
          <w:rFonts w:ascii="Times New Roman" w:hAnsi="Times New Roman"/>
          <w:noProof/>
          <w:sz w:val="24"/>
        </w:rPr>
      </w:pPr>
      <w:r>
        <w:rPr>
          <w:rFonts w:ascii="Times New Roman" w:hAnsi="Times New Roman"/>
          <w:sz w:val="24"/>
        </w:rPr>
        <w:t>ārvalstu saistītu uzņēmumu statistika (</w:t>
      </w:r>
      <w:r>
        <w:rPr>
          <w:rFonts w:ascii="Times New Roman" w:hAnsi="Times New Roman"/>
          <w:i/>
          <w:iCs/>
          <w:sz w:val="24"/>
        </w:rPr>
        <w:t>FATS</w:t>
      </w:r>
      <w:r>
        <w:rPr>
          <w:rFonts w:ascii="Times New Roman" w:hAnsi="Times New Roman"/>
          <w:sz w:val="24"/>
        </w:rPr>
        <w:t>) (pieejama kā daļa no uzņēmējdarbības statistikas) un</w:t>
      </w:r>
    </w:p>
    <w:p w14:paraId="31F7FBF9" w14:textId="69B7955E" w:rsidR="00416649" w:rsidRDefault="00416649" w:rsidP="003354F3">
      <w:pPr>
        <w:pStyle w:val="ListParagraph"/>
        <w:numPr>
          <w:ilvl w:val="0"/>
          <w:numId w:val="25"/>
        </w:numPr>
        <w:ind w:left="567" w:hanging="283"/>
        <w:jc w:val="both"/>
        <w:rPr>
          <w:rFonts w:ascii="Times New Roman" w:hAnsi="Times New Roman"/>
          <w:noProof/>
          <w:sz w:val="24"/>
        </w:rPr>
      </w:pPr>
      <w:r>
        <w:rPr>
          <w:rFonts w:ascii="Times New Roman" w:hAnsi="Times New Roman"/>
          <w:sz w:val="24"/>
        </w:rPr>
        <w:t>izplatīšanas pakalpojumi (atvasināti no preču starptautiskās tirdzniecības statistikas (</w:t>
      </w:r>
      <w:r>
        <w:rPr>
          <w:rFonts w:ascii="Times New Roman" w:hAnsi="Times New Roman"/>
          <w:i/>
          <w:iCs/>
          <w:sz w:val="24"/>
        </w:rPr>
        <w:t>ITGS</w:t>
      </w:r>
      <w:r>
        <w:rPr>
          <w:rFonts w:ascii="Times New Roman" w:hAnsi="Times New Roman"/>
          <w:sz w:val="24"/>
        </w:rPr>
        <w:t>) un tirdzniecības iedalījumā pēc uzņēmumu raksturlielumiem (</w:t>
      </w:r>
      <w:r>
        <w:rPr>
          <w:rFonts w:ascii="Times New Roman" w:hAnsi="Times New Roman"/>
          <w:i/>
          <w:iCs/>
          <w:sz w:val="24"/>
        </w:rPr>
        <w:t>TEC</w:t>
      </w:r>
      <w:r>
        <w:rPr>
          <w:rFonts w:ascii="Times New Roman" w:hAnsi="Times New Roman"/>
          <w:sz w:val="24"/>
        </w:rPr>
        <w:t>) datiem).</w:t>
      </w:r>
    </w:p>
    <w:p w14:paraId="20942AB1" w14:textId="77777777" w:rsidR="00C67FA5" w:rsidRPr="00C67FA5" w:rsidRDefault="00C67FA5" w:rsidP="00C67FA5">
      <w:pPr>
        <w:jc w:val="both"/>
        <w:rPr>
          <w:rFonts w:ascii="Times New Roman" w:hAnsi="Times New Roman"/>
          <w:noProof/>
          <w:sz w:val="24"/>
        </w:rPr>
      </w:pPr>
    </w:p>
    <w:p w14:paraId="118A454B" w14:textId="77777777" w:rsidR="00416649" w:rsidRDefault="00416649" w:rsidP="00D82D6C">
      <w:pPr>
        <w:jc w:val="both"/>
        <w:rPr>
          <w:rFonts w:ascii="Times New Roman" w:hAnsi="Times New Roman"/>
          <w:noProof/>
          <w:sz w:val="24"/>
        </w:rPr>
      </w:pPr>
      <w:r>
        <w:rPr>
          <w:rFonts w:ascii="Times New Roman" w:hAnsi="Times New Roman"/>
          <w:sz w:val="24"/>
        </w:rPr>
        <w:t>Veicot šos aprēķinus, jāizmanto vienota produktu klasifikācija (piemēram, EBOPS 2010), lai izvairītos no divkāršas uzskaites, novērtētu iztrūkstošos mainīgos lielumus un visbeidzot attiecinātu datus uz attiecīgo pakalpojumu sniegšanas veidu.</w:t>
      </w:r>
    </w:p>
    <w:p w14:paraId="6CCAF9E0" w14:textId="77777777" w:rsidR="00C67FA5" w:rsidRPr="00D82D6C" w:rsidRDefault="00C67FA5" w:rsidP="00D82D6C">
      <w:pPr>
        <w:jc w:val="both"/>
        <w:rPr>
          <w:rFonts w:ascii="Times New Roman" w:hAnsi="Times New Roman"/>
          <w:noProof/>
          <w:sz w:val="24"/>
        </w:rPr>
      </w:pPr>
    </w:p>
    <w:p w14:paraId="6B60F315" w14:textId="196C55CB" w:rsidR="00416649" w:rsidRDefault="00416649" w:rsidP="00D82D6C">
      <w:pPr>
        <w:jc w:val="both"/>
        <w:rPr>
          <w:rFonts w:ascii="Times New Roman" w:hAnsi="Times New Roman"/>
          <w:noProof/>
          <w:sz w:val="24"/>
        </w:rPr>
      </w:pPr>
      <w:r>
        <w:rPr>
          <w:rFonts w:ascii="Times New Roman" w:hAnsi="Times New Roman"/>
          <w:sz w:val="24"/>
        </w:rPr>
        <w:t>Starptautiskās pakalpojumu tirdzniecības statistika (</w:t>
      </w:r>
      <w:r>
        <w:rPr>
          <w:rFonts w:ascii="Times New Roman" w:hAnsi="Times New Roman"/>
          <w:i/>
          <w:iCs/>
          <w:sz w:val="24"/>
        </w:rPr>
        <w:t>ITSS</w:t>
      </w:r>
      <w:r>
        <w:rPr>
          <w:rFonts w:ascii="Times New Roman" w:hAnsi="Times New Roman"/>
          <w:sz w:val="24"/>
        </w:rPr>
        <w:t xml:space="preserve">), kas atbilst EBOPS 2010 produktu klasifikācijai, attiecas galvenokārt uz 1., 2. un 4. veidu (skat. 6. nodaļu). </w:t>
      </w:r>
      <w:r>
        <w:rPr>
          <w:rFonts w:ascii="Times New Roman" w:hAnsi="Times New Roman"/>
          <w:i/>
          <w:iCs/>
          <w:sz w:val="24"/>
        </w:rPr>
        <w:t>ITSS</w:t>
      </w:r>
      <w:r>
        <w:rPr>
          <w:rFonts w:ascii="Times New Roman" w:hAnsi="Times New Roman"/>
          <w:sz w:val="24"/>
        </w:rPr>
        <w:t xml:space="preserve"> atbilst starptautiski saskaņotiem noteikumiem par statistikas apkopošanu,</w:t>
      </w:r>
      <w:r w:rsidR="00F65359">
        <w:rPr>
          <w:rStyle w:val="FootnoteReference"/>
          <w:rFonts w:ascii="Times New Roman" w:hAnsi="Times New Roman"/>
          <w:noProof/>
          <w:sz w:val="24"/>
        </w:rPr>
        <w:footnoteReference w:id="94"/>
      </w:r>
      <w:r>
        <w:rPr>
          <w:rFonts w:ascii="Times New Roman" w:hAnsi="Times New Roman"/>
          <w:sz w:val="24"/>
        </w:rPr>
        <w:t xml:space="preserve"> un to regulāri apkopo vairumā valstu visā pasaulē (jo īpaši visās ES dalībvalstīs).</w:t>
      </w:r>
    </w:p>
    <w:p w14:paraId="15BA47F5" w14:textId="77777777" w:rsidR="00851604" w:rsidRPr="00D82D6C" w:rsidRDefault="00851604" w:rsidP="00D82D6C">
      <w:pPr>
        <w:jc w:val="both"/>
        <w:rPr>
          <w:rFonts w:ascii="Times New Roman" w:hAnsi="Times New Roman"/>
          <w:noProof/>
          <w:sz w:val="24"/>
        </w:rPr>
      </w:pPr>
    </w:p>
    <w:p w14:paraId="015A68DD" w14:textId="77777777" w:rsidR="00416649" w:rsidRDefault="00416649" w:rsidP="00D82D6C">
      <w:pPr>
        <w:jc w:val="both"/>
        <w:rPr>
          <w:rFonts w:ascii="Times New Roman" w:hAnsi="Times New Roman"/>
          <w:noProof/>
          <w:sz w:val="24"/>
        </w:rPr>
      </w:pPr>
      <w:r>
        <w:rPr>
          <w:rFonts w:ascii="Times New Roman" w:hAnsi="Times New Roman"/>
          <w:sz w:val="24"/>
        </w:rPr>
        <w:t>Datus par 3. veidā sniegtajiem pakalpojumiem atvasina no ārvalstu saistītu uzņēmumu statistikas (</w:t>
      </w:r>
      <w:r>
        <w:rPr>
          <w:rFonts w:ascii="Times New Roman" w:hAnsi="Times New Roman"/>
          <w:i/>
          <w:iCs/>
          <w:sz w:val="24"/>
        </w:rPr>
        <w:t>FATS</w:t>
      </w:r>
      <w:r>
        <w:rPr>
          <w:rFonts w:ascii="Times New Roman" w:hAnsi="Times New Roman"/>
          <w:sz w:val="24"/>
        </w:rPr>
        <w:t xml:space="preserve">), pamatojoties uz saistītā uzņēmuma darbību, proti, no ārējās un iekšējās </w:t>
      </w:r>
      <w:r>
        <w:rPr>
          <w:rFonts w:ascii="Times New Roman" w:hAnsi="Times New Roman"/>
          <w:i/>
          <w:iCs/>
          <w:sz w:val="24"/>
        </w:rPr>
        <w:t>FATS</w:t>
      </w:r>
      <w:r>
        <w:rPr>
          <w:rFonts w:ascii="Times New Roman" w:hAnsi="Times New Roman"/>
          <w:sz w:val="24"/>
        </w:rPr>
        <w:t>.</w:t>
      </w:r>
    </w:p>
    <w:p w14:paraId="08022EA1" w14:textId="77777777" w:rsidR="001C02CA" w:rsidRPr="00D82D6C" w:rsidRDefault="001C02CA" w:rsidP="00D82D6C">
      <w:pPr>
        <w:jc w:val="both"/>
        <w:rPr>
          <w:rFonts w:ascii="Times New Roman" w:hAnsi="Times New Roman"/>
          <w:noProof/>
          <w:sz w:val="24"/>
        </w:rPr>
      </w:pPr>
    </w:p>
    <w:p w14:paraId="0475A00F" w14:textId="77777777" w:rsidR="00416649" w:rsidRDefault="00416649" w:rsidP="00D82D6C">
      <w:pPr>
        <w:jc w:val="both"/>
        <w:rPr>
          <w:rFonts w:ascii="Times New Roman" w:hAnsi="Times New Roman"/>
          <w:noProof/>
          <w:sz w:val="24"/>
        </w:rPr>
      </w:pPr>
      <w:r>
        <w:rPr>
          <w:rFonts w:ascii="Times New Roman" w:hAnsi="Times New Roman"/>
          <w:sz w:val="24"/>
        </w:rPr>
        <w:t>Izplatīšanas pakalpojumi ir svarīgs starptautiskās pakalpojumu sniegšanas elements gan attiecībā uz 3. veidu (</w:t>
      </w:r>
      <w:r>
        <w:rPr>
          <w:rFonts w:ascii="Times New Roman" w:hAnsi="Times New Roman"/>
          <w:i/>
          <w:iCs/>
          <w:sz w:val="24"/>
        </w:rPr>
        <w:t>FATS</w:t>
      </w:r>
      <w:r>
        <w:rPr>
          <w:rFonts w:ascii="Times New Roman" w:hAnsi="Times New Roman"/>
          <w:sz w:val="24"/>
        </w:rPr>
        <w:t xml:space="preserve"> statistika), gan uz 1. veidu (</w:t>
      </w:r>
      <w:r>
        <w:rPr>
          <w:rFonts w:ascii="Times New Roman" w:hAnsi="Times New Roman"/>
          <w:i/>
          <w:iCs/>
          <w:sz w:val="24"/>
        </w:rPr>
        <w:t>ITSS</w:t>
      </w:r>
      <w:r>
        <w:rPr>
          <w:rFonts w:ascii="Times New Roman" w:hAnsi="Times New Roman"/>
          <w:sz w:val="24"/>
        </w:rPr>
        <w:t xml:space="preserve"> statistika).</w:t>
      </w:r>
    </w:p>
    <w:p w14:paraId="28DDDFE4" w14:textId="77777777" w:rsidR="001C02CA" w:rsidRPr="00D82D6C" w:rsidRDefault="001C02CA" w:rsidP="00D82D6C">
      <w:pPr>
        <w:jc w:val="both"/>
        <w:rPr>
          <w:rFonts w:ascii="Times New Roman" w:hAnsi="Times New Roman"/>
          <w:noProof/>
          <w:sz w:val="24"/>
        </w:rPr>
      </w:pPr>
    </w:p>
    <w:p w14:paraId="2F8A14A7"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Datus par pakalpojumu starptautisko sniegšanu iedalījumā pēc sniegšanas veida var vākt, veicot tiešo ziņošanu (apsekojumu), vai arī novērtēt/modelēt. Kopējos rādītājus arī var iegūt, apvienojot abas pieejas. Regula (ES) 2019/2152 par Eiropas uzņēmējdarbības statistiku un Komisijas Īstenošanas regula (ES) 2020/1197 paredz, ka ES/EBTA valstu datu apkopotāji var izvēlēties viņiem piemērotāko apkopošanas metodi (modelēšanu, izmantojot ierosināto </w:t>
      </w:r>
      <w:r>
        <w:rPr>
          <w:rFonts w:ascii="Times New Roman" w:hAnsi="Times New Roman"/>
          <w:i/>
          <w:iCs/>
          <w:sz w:val="24"/>
        </w:rPr>
        <w:t>Eurostat</w:t>
      </w:r>
      <w:r>
        <w:rPr>
          <w:rFonts w:ascii="Times New Roman" w:hAnsi="Times New Roman"/>
          <w:sz w:val="24"/>
        </w:rPr>
        <w:t xml:space="preserve">/PTO modeli, apsekojumu vai abas šīs metodes kopā), lai apkopotu </w:t>
      </w:r>
      <w:r>
        <w:rPr>
          <w:rFonts w:ascii="Times New Roman" w:hAnsi="Times New Roman"/>
          <w:i/>
          <w:iCs/>
          <w:sz w:val="24"/>
        </w:rPr>
        <w:t>ISS</w:t>
      </w:r>
      <w:r>
        <w:rPr>
          <w:rFonts w:ascii="Times New Roman" w:hAnsi="Times New Roman"/>
          <w:sz w:val="24"/>
        </w:rPr>
        <w:t xml:space="preserve"> iedalījumā pēc sniegšanas veida.</w:t>
      </w:r>
    </w:p>
    <w:p w14:paraId="5F47084A" w14:textId="77777777" w:rsidR="00416649" w:rsidRPr="00D82D6C" w:rsidRDefault="00416649" w:rsidP="00D82D6C">
      <w:pPr>
        <w:jc w:val="both"/>
        <w:rPr>
          <w:rFonts w:ascii="Times New Roman" w:hAnsi="Times New Roman"/>
          <w:noProof/>
          <w:sz w:val="24"/>
        </w:rPr>
      </w:pPr>
    </w:p>
    <w:p w14:paraId="4315F395" w14:textId="77D875C3" w:rsidR="00416649" w:rsidRDefault="00416649" w:rsidP="00D82D6C">
      <w:pPr>
        <w:jc w:val="both"/>
        <w:rPr>
          <w:rFonts w:ascii="Times New Roman" w:hAnsi="Times New Roman"/>
          <w:b/>
          <w:color w:val="B83B46"/>
          <w:sz w:val="24"/>
        </w:rPr>
      </w:pPr>
      <w:r>
        <w:rPr>
          <w:rFonts w:ascii="Times New Roman" w:hAnsi="Times New Roman"/>
          <w:b/>
          <w:color w:val="B83B46"/>
          <w:sz w:val="24"/>
        </w:rPr>
        <w:t>5.1. attēls. Pakalpojumu starptautiskā sniegšana; galvenie datu avoti iedalījumā pēc sniegšanas veida</w:t>
      </w:r>
    </w:p>
    <w:p w14:paraId="59778CBE" w14:textId="77777777" w:rsidR="000758E4" w:rsidRDefault="000758E4" w:rsidP="00D82D6C">
      <w:pPr>
        <w:jc w:val="both"/>
        <w:rPr>
          <w:rFonts w:ascii="Times New Roman" w:hAnsi="Times New Roman"/>
          <w:b/>
          <w:color w:val="B83B46"/>
          <w:sz w:val="24"/>
        </w:rPr>
      </w:pPr>
    </w:p>
    <w:p w14:paraId="0FE92DB8" w14:textId="7F8BAFF3" w:rsidR="000758E4" w:rsidRPr="00B714F7" w:rsidRDefault="000758E4" w:rsidP="00D82D6C">
      <w:pPr>
        <w:jc w:val="both"/>
        <w:rPr>
          <w:rFonts w:ascii="Times New Roman" w:hAnsi="Times New Roman"/>
          <w:b/>
          <w:bCs/>
          <w:noProof/>
          <w:color w:val="B83B46"/>
          <w:sz w:val="24"/>
        </w:rPr>
      </w:pPr>
      <w:r w:rsidRPr="007C53B3">
        <w:rPr>
          <w:rFonts w:ascii="Times New Roman" w:hAnsi="Times New Roman" w:cs="Times New Roman"/>
          <w:b/>
          <w:noProof/>
          <w:sz w:val="24"/>
        </w:rPr>
        <w:drawing>
          <wp:inline distT="0" distB="0" distL="0" distR="0" wp14:anchorId="2CEA01C1" wp14:editId="285201FC">
            <wp:extent cx="5759539" cy="2370455"/>
            <wp:effectExtent l="0" t="0" r="0" b="0"/>
            <wp:docPr id="18664452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644529" name="Picture 1"/>
                    <pic:cNvPicPr/>
                  </pic:nvPicPr>
                  <pic:blipFill>
                    <a:blip r:embed="rId24">
                      <a:extLst>
                        <a:ext uri="{28A0092B-C50C-407E-A947-70E740481C1C}">
                          <a14:useLocalDpi xmlns:a14="http://schemas.microsoft.com/office/drawing/2010/main" val="0"/>
                        </a:ext>
                      </a:extLst>
                    </a:blip>
                    <a:stretch>
                      <a:fillRect/>
                    </a:stretch>
                  </pic:blipFill>
                  <pic:spPr>
                    <a:xfrm>
                      <a:off x="0" y="0"/>
                      <a:ext cx="5759539" cy="2370455"/>
                    </a:xfrm>
                    <a:prstGeom prst="rect">
                      <a:avLst/>
                    </a:prstGeom>
                  </pic:spPr>
                </pic:pic>
              </a:graphicData>
            </a:graphic>
          </wp:inline>
        </w:drawing>
      </w:r>
    </w:p>
    <w:p w14:paraId="3C2E847B" w14:textId="7DD5732F" w:rsidR="00416649" w:rsidRDefault="00416649" w:rsidP="00D82D6C">
      <w:pPr>
        <w:jc w:val="both"/>
        <w:rPr>
          <w:rFonts w:ascii="Times New Roman" w:hAnsi="Times New Roman"/>
          <w:b/>
          <w:noProof/>
          <w:sz w:val="24"/>
        </w:rPr>
      </w:pPr>
    </w:p>
    <w:p w14:paraId="5F9D24FE" w14:textId="77777777" w:rsidR="00416649" w:rsidRPr="00D82D6C" w:rsidRDefault="00416649" w:rsidP="00D82D6C">
      <w:pPr>
        <w:jc w:val="both"/>
        <w:rPr>
          <w:rFonts w:ascii="Times New Roman" w:hAnsi="Times New Roman"/>
          <w:noProof/>
          <w:sz w:val="24"/>
        </w:rPr>
      </w:pPr>
      <w:r>
        <w:rPr>
          <w:rFonts w:ascii="Times New Roman" w:hAnsi="Times New Roman"/>
          <w:i/>
          <w:iCs/>
          <w:sz w:val="24"/>
        </w:rPr>
        <w:t>Avots</w:t>
      </w:r>
      <w:r>
        <w:rPr>
          <w:rFonts w:ascii="Times New Roman" w:hAnsi="Times New Roman"/>
          <w:sz w:val="24"/>
        </w:rPr>
        <w:t>: pielāgots no MSITS 2010</w:t>
      </w:r>
    </w:p>
    <w:p w14:paraId="01941E6C" w14:textId="77777777" w:rsidR="00416649" w:rsidRPr="00D82D6C" w:rsidRDefault="00416649" w:rsidP="00D82D6C">
      <w:pPr>
        <w:jc w:val="both"/>
        <w:rPr>
          <w:rFonts w:ascii="Times New Roman" w:hAnsi="Times New Roman"/>
          <w:noProof/>
          <w:sz w:val="24"/>
        </w:rPr>
      </w:pPr>
    </w:p>
    <w:p w14:paraId="2A5FBA8D" w14:textId="1D80D869" w:rsidR="00416649" w:rsidRDefault="00416649" w:rsidP="00D82D6C">
      <w:pPr>
        <w:jc w:val="both"/>
        <w:rPr>
          <w:rFonts w:ascii="Times New Roman" w:hAnsi="Times New Roman"/>
          <w:noProof/>
          <w:sz w:val="24"/>
        </w:rPr>
      </w:pPr>
      <w:r>
        <w:rPr>
          <w:rFonts w:ascii="Times New Roman" w:hAnsi="Times New Roman"/>
          <w:sz w:val="24"/>
        </w:rPr>
        <w:t xml:space="preserve">Apkopojot datus apsekojuma veidā, apkopotājiem kopumā tiek nodrošināta ievērojami lielāka kontrole un elastīgums saistībā ar apkopotajiem datiem; apkopotāji var formulēt apsekojuma jautājumus tā, lai atspoguļotu aktuālās politikas vajadzības. Tomēr apsekojumi ir darbietilpīgāki un dārgāki gan attiecībā uz apkopotājiem, gan uz respondentiem. Dati par pakalpojumu sniegšanas veidiem īstermiņā, visticamāk, būtiski nemainīsies, tādēļ katrā apsekojuma ciklā ne vienmēr jāiekļauj papildu jautājumi; labs risinājums būtu pievienot ar </w:t>
      </w:r>
      <w:r>
        <w:rPr>
          <w:rFonts w:ascii="Times New Roman" w:hAnsi="Times New Roman"/>
          <w:i/>
          <w:iCs/>
          <w:sz w:val="24"/>
        </w:rPr>
        <w:t>MoS</w:t>
      </w:r>
      <w:r>
        <w:rPr>
          <w:rFonts w:ascii="Times New Roman" w:hAnsi="Times New Roman"/>
          <w:sz w:val="24"/>
        </w:rPr>
        <w:t xml:space="preserve"> saistītus jautājumus kādam jau izstrādātam uzņēmējdarbības apsekojumam. Tomēr datu apkopotājiem jārīkojas piesardzīgi, jo var palielināties slogs un izmaksas, ja apsekojuma aptaujas anketai pievieno pārāk daudz jautājumu. Lai ievērotu vispusību, šajā nodaļā sniegti daži norādījumi par to, kā formulēt apsekojuma jautājumus, un raksturota dažu valstu pieredze saistībā ar apsekojumu veikšanu, lai apkopotu datus par pakalpojumu sniegšanas veidiem (skat. 5.4. iedaļu).</w:t>
      </w:r>
    </w:p>
    <w:p w14:paraId="7BBB7778" w14:textId="77777777" w:rsidR="005645DE" w:rsidRPr="00D82D6C" w:rsidRDefault="005645DE" w:rsidP="00D82D6C">
      <w:pPr>
        <w:jc w:val="both"/>
        <w:rPr>
          <w:rFonts w:ascii="Times New Roman" w:hAnsi="Times New Roman"/>
          <w:noProof/>
          <w:sz w:val="24"/>
        </w:rPr>
      </w:pPr>
    </w:p>
    <w:p w14:paraId="3584783C" w14:textId="5339A365" w:rsidR="00416649" w:rsidRDefault="00416649" w:rsidP="00D82D6C">
      <w:pPr>
        <w:jc w:val="both"/>
        <w:rPr>
          <w:rFonts w:ascii="Times New Roman" w:hAnsi="Times New Roman"/>
          <w:noProof/>
          <w:sz w:val="24"/>
        </w:rPr>
      </w:pPr>
      <w:r>
        <w:rPr>
          <w:rFonts w:ascii="Times New Roman" w:hAnsi="Times New Roman"/>
          <w:sz w:val="24"/>
        </w:rPr>
        <w:t>MSITS 2010 Apkopotāju rokasgrāmatā</w:t>
      </w:r>
      <w:r w:rsidR="009668EE">
        <w:rPr>
          <w:rStyle w:val="FootnoteReference"/>
          <w:rFonts w:ascii="Times New Roman" w:hAnsi="Times New Roman"/>
          <w:noProof/>
          <w:sz w:val="24"/>
        </w:rPr>
        <w:footnoteReference w:id="95"/>
      </w:r>
      <w:r>
        <w:rPr>
          <w:rFonts w:ascii="Times New Roman" w:hAnsi="Times New Roman"/>
          <w:sz w:val="24"/>
        </w:rPr>
        <w:t xml:space="preserve"> sniegts ieteikums apkopot informāciju no vairākiem avotiem, lai panāktu nepieciešamo detalizācijas pakāpi un kvalitātes līmeni un mazinātu respondentu pārmērīgo slogu. Apkopotāji tiek aicināti katrā atsevišķajā gadījumā noteikt </w:t>
      </w:r>
      <w:r>
        <w:rPr>
          <w:rFonts w:ascii="Times New Roman" w:hAnsi="Times New Roman"/>
          <w:sz w:val="24"/>
        </w:rPr>
        <w:lastRenderedPageBreak/>
        <w:t>vispiemērotākos datu avotus, ņemot vērā katra datu avota stiprās un vājās puses. Vispirms jāapzina ticami datu avoti, savukārt pēc tam tie attiecībā uz sekundārajiem datu avotiem jāizmanto kā atsauces avoti.</w:t>
      </w:r>
    </w:p>
    <w:p w14:paraId="5D3D42E7" w14:textId="77777777" w:rsidR="005645DE" w:rsidRPr="00D82D6C" w:rsidRDefault="005645DE" w:rsidP="00D82D6C">
      <w:pPr>
        <w:jc w:val="both"/>
        <w:rPr>
          <w:rFonts w:ascii="Times New Roman" w:hAnsi="Times New Roman"/>
          <w:noProof/>
          <w:sz w:val="24"/>
        </w:rPr>
      </w:pPr>
    </w:p>
    <w:p w14:paraId="36055FF0" w14:textId="77777777" w:rsidR="00416649" w:rsidRDefault="00416649" w:rsidP="00D82D6C">
      <w:pPr>
        <w:jc w:val="both"/>
        <w:rPr>
          <w:rFonts w:ascii="Times New Roman" w:hAnsi="Times New Roman"/>
          <w:sz w:val="24"/>
        </w:rPr>
      </w:pPr>
      <w:r>
        <w:rPr>
          <w:rFonts w:ascii="Times New Roman" w:hAnsi="Times New Roman"/>
          <w:sz w:val="24"/>
        </w:rPr>
        <w:t>Īpaša uzmanība jāpievērš šādiem aspektiem:</w:t>
      </w:r>
    </w:p>
    <w:p w14:paraId="47CE964A" w14:textId="77777777" w:rsidR="000758E4" w:rsidRPr="00D82D6C" w:rsidRDefault="000758E4" w:rsidP="00D82D6C">
      <w:pPr>
        <w:jc w:val="both"/>
        <w:rPr>
          <w:rFonts w:ascii="Times New Roman" w:hAnsi="Times New Roman"/>
          <w:noProof/>
          <w:sz w:val="24"/>
        </w:rPr>
      </w:pPr>
    </w:p>
    <w:p w14:paraId="04C54003" w14:textId="77777777" w:rsidR="001C1541" w:rsidRDefault="00416649" w:rsidP="003354F3">
      <w:pPr>
        <w:pStyle w:val="ListParagraph"/>
        <w:numPr>
          <w:ilvl w:val="0"/>
          <w:numId w:val="26"/>
        </w:numPr>
        <w:ind w:left="567" w:hanging="283"/>
        <w:jc w:val="both"/>
        <w:rPr>
          <w:rFonts w:ascii="Times New Roman" w:hAnsi="Times New Roman"/>
          <w:noProof/>
          <w:sz w:val="24"/>
        </w:rPr>
      </w:pPr>
      <w:r>
        <w:rPr>
          <w:rFonts w:ascii="Times New Roman" w:hAnsi="Times New Roman"/>
          <w:sz w:val="24"/>
        </w:rPr>
        <w:t>katrā avotā izmantotās statistikas vienības;</w:t>
      </w:r>
    </w:p>
    <w:p w14:paraId="38F31721" w14:textId="77777777" w:rsidR="001C1541" w:rsidRDefault="00416649" w:rsidP="003354F3">
      <w:pPr>
        <w:pStyle w:val="ListParagraph"/>
        <w:numPr>
          <w:ilvl w:val="0"/>
          <w:numId w:val="26"/>
        </w:numPr>
        <w:ind w:left="567" w:hanging="283"/>
        <w:jc w:val="both"/>
        <w:rPr>
          <w:rFonts w:ascii="Times New Roman" w:hAnsi="Times New Roman"/>
          <w:noProof/>
          <w:sz w:val="24"/>
        </w:rPr>
      </w:pPr>
      <w:r>
        <w:rPr>
          <w:rFonts w:ascii="Times New Roman" w:hAnsi="Times New Roman"/>
          <w:sz w:val="24"/>
        </w:rPr>
        <w:t>attiecīgie subjekti;</w:t>
      </w:r>
    </w:p>
    <w:p w14:paraId="6DEECC14" w14:textId="77777777" w:rsidR="001C1541" w:rsidRDefault="00416649" w:rsidP="003354F3">
      <w:pPr>
        <w:pStyle w:val="ListParagraph"/>
        <w:numPr>
          <w:ilvl w:val="0"/>
          <w:numId w:val="26"/>
        </w:numPr>
        <w:ind w:left="567" w:hanging="283"/>
        <w:jc w:val="both"/>
        <w:rPr>
          <w:rFonts w:ascii="Times New Roman" w:hAnsi="Times New Roman"/>
          <w:noProof/>
          <w:sz w:val="24"/>
        </w:rPr>
      </w:pPr>
      <w:r>
        <w:rPr>
          <w:rFonts w:ascii="Times New Roman" w:hAnsi="Times New Roman"/>
          <w:sz w:val="24"/>
        </w:rPr>
        <w:t>apzinātās pakalpojumu kategorijas;</w:t>
      </w:r>
    </w:p>
    <w:p w14:paraId="4425BCFF" w14:textId="77777777" w:rsidR="001C1541" w:rsidRDefault="00416649" w:rsidP="003354F3">
      <w:pPr>
        <w:pStyle w:val="ListParagraph"/>
        <w:numPr>
          <w:ilvl w:val="0"/>
          <w:numId w:val="26"/>
        </w:numPr>
        <w:ind w:left="567" w:hanging="283"/>
        <w:jc w:val="both"/>
        <w:rPr>
          <w:rFonts w:ascii="Times New Roman" w:hAnsi="Times New Roman"/>
          <w:noProof/>
          <w:sz w:val="24"/>
        </w:rPr>
      </w:pPr>
      <w:r>
        <w:rPr>
          <w:rFonts w:ascii="Times New Roman" w:hAnsi="Times New Roman"/>
          <w:sz w:val="24"/>
        </w:rPr>
        <w:t xml:space="preserve">apkopotie mainīgie lielumi (piemēram, pakalpojumu eksporta/importa vērtība iedalījumā pēc </w:t>
      </w:r>
      <w:r>
        <w:rPr>
          <w:rFonts w:ascii="Times New Roman" w:hAnsi="Times New Roman"/>
          <w:i/>
          <w:iCs/>
          <w:sz w:val="24"/>
        </w:rPr>
        <w:t>EBOPS</w:t>
      </w:r>
      <w:r>
        <w:rPr>
          <w:rFonts w:ascii="Times New Roman" w:hAnsi="Times New Roman"/>
          <w:sz w:val="24"/>
        </w:rPr>
        <w:t xml:space="preserve"> kategorijām, lai apkopotu datus par pakalpojumu tirdzniecību starp rezidentiem un nerezidentiem, izlaidi vai apgrozījumu / pārdošanas apjomu un nodarbinātību </w:t>
      </w:r>
      <w:r>
        <w:rPr>
          <w:rFonts w:ascii="Times New Roman" w:hAnsi="Times New Roman"/>
          <w:i/>
          <w:iCs/>
          <w:sz w:val="24"/>
        </w:rPr>
        <w:t>FATS</w:t>
      </w:r>
      <w:r>
        <w:rPr>
          <w:rFonts w:ascii="Times New Roman" w:hAnsi="Times New Roman"/>
          <w:sz w:val="24"/>
        </w:rPr>
        <w:t xml:space="preserve"> statistikas apkopošanas nolūkos u. c.);</w:t>
      </w:r>
    </w:p>
    <w:p w14:paraId="68F1EA3E" w14:textId="77777777" w:rsidR="001C1541" w:rsidRDefault="00416649" w:rsidP="003354F3">
      <w:pPr>
        <w:pStyle w:val="ListParagraph"/>
        <w:numPr>
          <w:ilvl w:val="0"/>
          <w:numId w:val="26"/>
        </w:numPr>
        <w:ind w:left="567" w:hanging="283"/>
        <w:jc w:val="both"/>
        <w:rPr>
          <w:rFonts w:ascii="Times New Roman" w:hAnsi="Times New Roman"/>
          <w:noProof/>
          <w:sz w:val="24"/>
        </w:rPr>
      </w:pPr>
      <w:r>
        <w:rPr>
          <w:rFonts w:ascii="Times New Roman" w:hAnsi="Times New Roman"/>
          <w:sz w:val="24"/>
        </w:rPr>
        <w:t>ģeogrāfiskā iedalījuma pieejamība;</w:t>
      </w:r>
    </w:p>
    <w:p w14:paraId="386FBB54" w14:textId="77777777" w:rsidR="001C1541" w:rsidRDefault="00416649" w:rsidP="003354F3">
      <w:pPr>
        <w:pStyle w:val="ListParagraph"/>
        <w:numPr>
          <w:ilvl w:val="0"/>
          <w:numId w:val="26"/>
        </w:numPr>
        <w:ind w:left="567" w:hanging="283"/>
        <w:jc w:val="both"/>
        <w:rPr>
          <w:rFonts w:ascii="Times New Roman" w:hAnsi="Times New Roman"/>
          <w:noProof/>
          <w:sz w:val="24"/>
        </w:rPr>
      </w:pPr>
      <w:r>
        <w:rPr>
          <w:rFonts w:ascii="Times New Roman" w:hAnsi="Times New Roman"/>
          <w:sz w:val="24"/>
        </w:rPr>
        <w:t>pārskata periods;</w:t>
      </w:r>
    </w:p>
    <w:p w14:paraId="3B3428F7" w14:textId="77777777" w:rsidR="001C1541" w:rsidRDefault="00416649" w:rsidP="003354F3">
      <w:pPr>
        <w:pStyle w:val="ListParagraph"/>
        <w:numPr>
          <w:ilvl w:val="0"/>
          <w:numId w:val="26"/>
        </w:numPr>
        <w:ind w:left="567" w:hanging="283"/>
        <w:jc w:val="both"/>
        <w:rPr>
          <w:rFonts w:ascii="Times New Roman" w:hAnsi="Times New Roman"/>
          <w:noProof/>
          <w:sz w:val="24"/>
        </w:rPr>
      </w:pPr>
      <w:r>
        <w:rPr>
          <w:rFonts w:ascii="Times New Roman" w:hAnsi="Times New Roman"/>
          <w:sz w:val="24"/>
        </w:rPr>
        <w:t>noteiktās robežvērtības un</w:t>
      </w:r>
    </w:p>
    <w:p w14:paraId="2BA7AA10" w14:textId="3C58F177" w:rsidR="00416649" w:rsidRPr="001C1541" w:rsidRDefault="00416649" w:rsidP="003354F3">
      <w:pPr>
        <w:pStyle w:val="ListParagraph"/>
        <w:numPr>
          <w:ilvl w:val="0"/>
          <w:numId w:val="26"/>
        </w:numPr>
        <w:ind w:left="567" w:hanging="283"/>
        <w:jc w:val="both"/>
        <w:rPr>
          <w:rFonts w:ascii="Times New Roman" w:hAnsi="Times New Roman"/>
          <w:noProof/>
          <w:sz w:val="24"/>
        </w:rPr>
      </w:pPr>
      <w:r>
        <w:rPr>
          <w:rFonts w:ascii="Times New Roman" w:hAnsi="Times New Roman"/>
          <w:sz w:val="24"/>
        </w:rPr>
        <w:t>apsekojuma veikšanas biežums.</w:t>
      </w:r>
    </w:p>
    <w:p w14:paraId="5A33F74F" w14:textId="77777777" w:rsidR="00416649" w:rsidRPr="00D82D6C" w:rsidRDefault="00416649" w:rsidP="00D82D6C">
      <w:pPr>
        <w:jc w:val="both"/>
        <w:rPr>
          <w:rFonts w:ascii="Times New Roman" w:hAnsi="Times New Roman"/>
          <w:noProof/>
          <w:sz w:val="24"/>
        </w:rPr>
      </w:pPr>
    </w:p>
    <w:p w14:paraId="16A38731" w14:textId="77777777" w:rsidR="00416649" w:rsidRPr="00D82D6C" w:rsidRDefault="00416649" w:rsidP="00D82D6C">
      <w:pPr>
        <w:jc w:val="both"/>
        <w:rPr>
          <w:rFonts w:ascii="Times New Roman" w:hAnsi="Times New Roman"/>
          <w:noProof/>
          <w:sz w:val="24"/>
        </w:rPr>
      </w:pPr>
    </w:p>
    <w:p w14:paraId="1A860F16" w14:textId="51342487" w:rsidR="00416649" w:rsidRDefault="001C1541" w:rsidP="00D82D6C">
      <w:pPr>
        <w:jc w:val="both"/>
        <w:rPr>
          <w:rFonts w:ascii="Times New Roman" w:hAnsi="Times New Roman"/>
          <w:b/>
          <w:bCs/>
          <w:noProof/>
          <w:color w:val="B83B46"/>
          <w:sz w:val="28"/>
          <w:szCs w:val="24"/>
        </w:rPr>
      </w:pPr>
      <w:bookmarkStart w:id="45" w:name="5.2._Main_input_data_collections_–_best_"/>
      <w:bookmarkEnd w:id="45"/>
      <w:r>
        <w:rPr>
          <w:rFonts w:ascii="Times New Roman" w:hAnsi="Times New Roman"/>
          <w:b/>
          <w:color w:val="B83B46"/>
          <w:sz w:val="28"/>
        </w:rPr>
        <w:t>5.2. Galveno ievaddatu apkopošana – labā prakse</w:t>
      </w:r>
    </w:p>
    <w:p w14:paraId="7A25697D" w14:textId="77777777" w:rsidR="001C1541" w:rsidRPr="001C1541" w:rsidRDefault="001C1541" w:rsidP="00D82D6C">
      <w:pPr>
        <w:jc w:val="both"/>
        <w:rPr>
          <w:rFonts w:ascii="Times New Roman" w:hAnsi="Times New Roman"/>
          <w:b/>
          <w:bCs/>
          <w:noProof/>
          <w:color w:val="B83B46"/>
          <w:sz w:val="28"/>
          <w:szCs w:val="24"/>
        </w:rPr>
      </w:pPr>
    </w:p>
    <w:p w14:paraId="23FD7FE2" w14:textId="3EB1F3B1" w:rsidR="00416649" w:rsidRPr="001C1541" w:rsidRDefault="001C1541" w:rsidP="00D82D6C">
      <w:pPr>
        <w:jc w:val="both"/>
        <w:rPr>
          <w:rFonts w:ascii="Times New Roman" w:hAnsi="Times New Roman"/>
          <w:b/>
          <w:bCs/>
          <w:noProof/>
          <w:color w:val="1C1C1C"/>
          <w:sz w:val="24"/>
        </w:rPr>
      </w:pPr>
      <w:bookmarkStart w:id="46" w:name="5.2.1._International_Trade_in_Services_d"/>
      <w:bookmarkEnd w:id="46"/>
      <w:r>
        <w:rPr>
          <w:rFonts w:ascii="Times New Roman" w:hAnsi="Times New Roman"/>
          <w:b/>
          <w:color w:val="1C1C1C"/>
          <w:sz w:val="24"/>
        </w:rPr>
        <w:t>5.2.1. Pakalpojumu starptautiskās tirdzniecības datu apkopošana</w:t>
      </w:r>
    </w:p>
    <w:p w14:paraId="069FAC3D" w14:textId="77777777" w:rsidR="001C1541" w:rsidRPr="00D82D6C" w:rsidRDefault="001C1541" w:rsidP="00D82D6C">
      <w:pPr>
        <w:jc w:val="both"/>
        <w:rPr>
          <w:rFonts w:ascii="Times New Roman" w:hAnsi="Times New Roman"/>
          <w:noProof/>
          <w:color w:val="1C1C1C"/>
          <w:sz w:val="24"/>
        </w:rPr>
      </w:pPr>
    </w:p>
    <w:p w14:paraId="4F1FC01E" w14:textId="77777777" w:rsidR="00416649" w:rsidRDefault="00416649" w:rsidP="00D82D6C">
      <w:pPr>
        <w:jc w:val="both"/>
        <w:rPr>
          <w:rFonts w:ascii="Times New Roman" w:hAnsi="Times New Roman"/>
          <w:noProof/>
          <w:sz w:val="24"/>
        </w:rPr>
      </w:pPr>
      <w:r>
        <w:rPr>
          <w:rFonts w:ascii="Times New Roman" w:hAnsi="Times New Roman"/>
          <w:sz w:val="24"/>
        </w:rPr>
        <w:t xml:space="preserve">Pakalpojumu starptautiskās tirdzniecības dati ir galvenais datu avots attiecībā uz 1., 2. un 4. veidu. Šajā iedaļā apkopoti galvenie datu avoti un metodes, ko izmanto </w:t>
      </w:r>
      <w:r>
        <w:rPr>
          <w:rFonts w:ascii="Times New Roman" w:hAnsi="Times New Roman"/>
          <w:i/>
          <w:iCs/>
          <w:sz w:val="24"/>
        </w:rPr>
        <w:t>ITSS</w:t>
      </w:r>
      <w:r>
        <w:rPr>
          <w:rFonts w:ascii="Times New Roman" w:hAnsi="Times New Roman"/>
          <w:sz w:val="24"/>
        </w:rPr>
        <w:t xml:space="preserve"> apkopošanai. Izpratne par šiem avotiem var veicināt </w:t>
      </w:r>
      <w:r>
        <w:rPr>
          <w:rFonts w:ascii="Times New Roman" w:hAnsi="Times New Roman"/>
          <w:i/>
          <w:iCs/>
          <w:sz w:val="24"/>
        </w:rPr>
        <w:t>MoS</w:t>
      </w:r>
      <w:r>
        <w:rPr>
          <w:rFonts w:ascii="Times New Roman" w:hAnsi="Times New Roman"/>
          <w:sz w:val="24"/>
        </w:rPr>
        <w:t xml:space="preserve"> apkopošanu, piemēram, izmantojot pamata avotus un informāciju, lai precizētu modeļa parametrus. Šīs pieejas ir sīkāk aplūkotas 7.–10. nodaļā.</w:t>
      </w:r>
    </w:p>
    <w:p w14:paraId="364EF24E" w14:textId="77777777" w:rsidR="001C1541" w:rsidRPr="00D82D6C" w:rsidRDefault="001C1541" w:rsidP="00D82D6C">
      <w:pPr>
        <w:jc w:val="both"/>
        <w:rPr>
          <w:rFonts w:ascii="Times New Roman" w:hAnsi="Times New Roman"/>
          <w:noProof/>
          <w:sz w:val="24"/>
        </w:rPr>
      </w:pPr>
    </w:p>
    <w:p w14:paraId="101A0F86" w14:textId="6548F708" w:rsidR="00416649" w:rsidRPr="00D82D6C" w:rsidRDefault="00416649" w:rsidP="00D82D6C">
      <w:pPr>
        <w:jc w:val="both"/>
        <w:rPr>
          <w:rFonts w:ascii="Times New Roman" w:hAnsi="Times New Roman"/>
          <w:noProof/>
          <w:sz w:val="24"/>
        </w:rPr>
      </w:pPr>
      <w:r>
        <w:rPr>
          <w:rFonts w:ascii="Times New Roman" w:hAnsi="Times New Roman"/>
          <w:sz w:val="24"/>
        </w:rPr>
        <w:t xml:space="preserve">Valstis </w:t>
      </w:r>
      <w:r>
        <w:rPr>
          <w:rFonts w:ascii="Times New Roman" w:hAnsi="Times New Roman"/>
          <w:i/>
          <w:iCs/>
          <w:sz w:val="24"/>
        </w:rPr>
        <w:t>ITS</w:t>
      </w:r>
      <w:r>
        <w:rPr>
          <w:rFonts w:ascii="Times New Roman" w:hAnsi="Times New Roman"/>
          <w:sz w:val="24"/>
        </w:rPr>
        <w:t xml:space="preserve"> datu apkopošanai kopumā izmanto dažādu metožu apvienojumu un dažādo </w:t>
      </w:r>
      <w:r>
        <w:rPr>
          <w:rFonts w:ascii="Times New Roman" w:hAnsi="Times New Roman"/>
          <w:i/>
          <w:iCs/>
          <w:sz w:val="24"/>
        </w:rPr>
        <w:t>EBOPS</w:t>
      </w:r>
      <w:r>
        <w:rPr>
          <w:rFonts w:ascii="Times New Roman" w:hAnsi="Times New Roman"/>
          <w:sz w:val="24"/>
        </w:rPr>
        <w:t xml:space="preserve"> kategoriju vērtību aprēķināšanai bieži vien izmanto dažādu līdzekļu apvienojumu. 5.1. tabulā apkopotas visbiežāk izmantotās datu vākšanas metodes</w:t>
      </w:r>
      <w:r w:rsidR="00D746F4">
        <w:rPr>
          <w:rStyle w:val="FootnoteReference"/>
          <w:rFonts w:ascii="Times New Roman" w:hAnsi="Times New Roman"/>
          <w:noProof/>
          <w:sz w:val="24"/>
        </w:rPr>
        <w:footnoteReference w:id="96"/>
      </w:r>
      <w:r>
        <w:rPr>
          <w:rFonts w:ascii="Times New Roman" w:hAnsi="Times New Roman"/>
          <w:sz w:val="24"/>
        </w:rPr>
        <w:t xml:space="preserve">, lai kopumā novērtētu ikgadējo </w:t>
      </w:r>
      <w:r>
        <w:rPr>
          <w:rFonts w:ascii="Times New Roman" w:hAnsi="Times New Roman"/>
          <w:i/>
          <w:iCs/>
          <w:sz w:val="24"/>
        </w:rPr>
        <w:t>ITSS</w:t>
      </w:r>
      <w:r>
        <w:rPr>
          <w:rFonts w:ascii="Times New Roman" w:hAnsi="Times New Roman"/>
          <w:sz w:val="24"/>
        </w:rPr>
        <w:t>.</w:t>
      </w:r>
    </w:p>
    <w:p w14:paraId="52D24C3D" w14:textId="27AE1E18" w:rsidR="00416649" w:rsidRPr="00D82D6C" w:rsidRDefault="00416649" w:rsidP="00D82D6C">
      <w:pPr>
        <w:jc w:val="both"/>
        <w:rPr>
          <w:rFonts w:ascii="Times New Roman" w:hAnsi="Times New Roman"/>
          <w:noProof/>
          <w:sz w:val="24"/>
        </w:rPr>
      </w:pPr>
    </w:p>
    <w:tbl>
      <w:tblPr>
        <w:tblW w:w="5000" w:type="pct"/>
        <w:tblCellMar>
          <w:top w:w="28" w:type="dxa"/>
          <w:left w:w="28" w:type="dxa"/>
          <w:bottom w:w="28" w:type="dxa"/>
          <w:right w:w="28" w:type="dxa"/>
        </w:tblCellMar>
        <w:tblLook w:val="01E0" w:firstRow="1" w:lastRow="1" w:firstColumn="1" w:lastColumn="1" w:noHBand="0" w:noVBand="0"/>
      </w:tblPr>
      <w:tblGrid>
        <w:gridCol w:w="5415"/>
        <w:gridCol w:w="2135"/>
        <w:gridCol w:w="1581"/>
      </w:tblGrid>
      <w:tr w:rsidR="00416649" w:rsidRPr="00D82D6C" w14:paraId="446F119D" w14:textId="77777777" w:rsidTr="00EE5661">
        <w:trPr>
          <w:trHeight w:val="222"/>
        </w:trPr>
        <w:tc>
          <w:tcPr>
            <w:tcW w:w="2965" w:type="pct"/>
          </w:tcPr>
          <w:p w14:paraId="5E3713A8" w14:textId="77777777" w:rsidR="00416649" w:rsidRDefault="00416649" w:rsidP="00D82D6C">
            <w:pPr>
              <w:jc w:val="both"/>
              <w:rPr>
                <w:rFonts w:ascii="Times New Roman" w:hAnsi="Times New Roman"/>
                <w:b/>
                <w:color w:val="B83B46"/>
                <w:sz w:val="24"/>
              </w:rPr>
            </w:pPr>
            <w:r>
              <w:rPr>
                <w:rFonts w:ascii="Times New Roman" w:hAnsi="Times New Roman"/>
                <w:b/>
                <w:color w:val="B83B46"/>
                <w:sz w:val="24"/>
              </w:rPr>
              <w:t xml:space="preserve">5.1. tabula. Datu avots(-i) </w:t>
            </w:r>
            <w:r>
              <w:rPr>
                <w:rFonts w:ascii="Times New Roman" w:hAnsi="Times New Roman"/>
                <w:b/>
                <w:i/>
                <w:iCs/>
                <w:color w:val="B83B46"/>
                <w:sz w:val="24"/>
              </w:rPr>
              <w:t>ITSS</w:t>
            </w:r>
            <w:r>
              <w:rPr>
                <w:rFonts w:ascii="Times New Roman" w:hAnsi="Times New Roman"/>
                <w:b/>
                <w:color w:val="B83B46"/>
                <w:sz w:val="24"/>
              </w:rPr>
              <w:t xml:space="preserve"> datu vākšanai</w:t>
            </w:r>
            <w:bookmarkStart w:id="47" w:name="_bookmark3"/>
            <w:bookmarkEnd w:id="47"/>
          </w:p>
          <w:p w14:paraId="68C3A1B7" w14:textId="77777777" w:rsidR="00957285" w:rsidRPr="00D82D6C" w:rsidRDefault="00957285" w:rsidP="00D82D6C">
            <w:pPr>
              <w:jc w:val="both"/>
              <w:rPr>
                <w:rFonts w:ascii="Times New Roman" w:hAnsi="Times New Roman"/>
                <w:b/>
                <w:noProof/>
                <w:color w:val="B83B46"/>
                <w:sz w:val="24"/>
              </w:rPr>
            </w:pPr>
          </w:p>
        </w:tc>
        <w:tc>
          <w:tcPr>
            <w:tcW w:w="2035" w:type="pct"/>
            <w:gridSpan w:val="2"/>
          </w:tcPr>
          <w:p w14:paraId="341FD65A" w14:textId="77777777" w:rsidR="00416649" w:rsidRPr="00D82D6C" w:rsidRDefault="00416649" w:rsidP="00D82D6C">
            <w:pPr>
              <w:jc w:val="both"/>
              <w:rPr>
                <w:rFonts w:ascii="Times New Roman" w:hAnsi="Times New Roman"/>
                <w:noProof/>
                <w:sz w:val="24"/>
              </w:rPr>
            </w:pPr>
          </w:p>
        </w:tc>
      </w:tr>
      <w:tr w:rsidR="00EE5661" w:rsidRPr="00D82D6C" w14:paraId="5B6C21E5" w14:textId="77777777" w:rsidTr="002D7B53">
        <w:trPr>
          <w:trHeight w:val="474"/>
        </w:trPr>
        <w:tc>
          <w:tcPr>
            <w:tcW w:w="2965" w:type="pct"/>
            <w:vMerge w:val="restart"/>
            <w:shd w:val="clear" w:color="auto" w:fill="F7D6D7"/>
            <w:vAlign w:val="center"/>
          </w:tcPr>
          <w:p w14:paraId="7403827B" w14:textId="208F18DF" w:rsidR="00EE5661" w:rsidRPr="002D7B53" w:rsidRDefault="00EE5661" w:rsidP="002D7B53">
            <w:pPr>
              <w:rPr>
                <w:rFonts w:ascii="Times New Roman" w:hAnsi="Times New Roman" w:cs="Times New Roman"/>
                <w:noProof/>
                <w:sz w:val="24"/>
                <w:szCs w:val="24"/>
              </w:rPr>
            </w:pPr>
            <w:r>
              <w:rPr>
                <w:rFonts w:ascii="Times New Roman" w:hAnsi="Times New Roman"/>
                <w:b/>
                <w:sz w:val="24"/>
              </w:rPr>
              <w:t>Datu avots</w:t>
            </w:r>
          </w:p>
        </w:tc>
        <w:tc>
          <w:tcPr>
            <w:tcW w:w="2035" w:type="pct"/>
            <w:gridSpan w:val="2"/>
            <w:shd w:val="clear" w:color="auto" w:fill="F7D6D7"/>
          </w:tcPr>
          <w:p w14:paraId="4CAE7284" w14:textId="0CABA110" w:rsidR="00EE5661" w:rsidRPr="002D7B53" w:rsidRDefault="00EE5661" w:rsidP="002D7B53">
            <w:pPr>
              <w:jc w:val="center"/>
              <w:rPr>
                <w:rFonts w:ascii="Times New Roman" w:hAnsi="Times New Roman" w:cs="Times New Roman"/>
                <w:noProof/>
                <w:sz w:val="24"/>
                <w:szCs w:val="24"/>
              </w:rPr>
            </w:pPr>
            <w:r>
              <w:rPr>
                <w:rFonts w:ascii="Times New Roman" w:hAnsi="Times New Roman"/>
                <w:b/>
                <w:sz w:val="24"/>
                <w:u w:val="single" w:color="C0C0C0"/>
              </w:rPr>
              <w:t xml:space="preserve">To valstu skaits, kuras izmanto šo datu avotu </w:t>
            </w:r>
            <w:r>
              <w:rPr>
                <w:rFonts w:ascii="Times New Roman" w:hAnsi="Times New Roman"/>
                <w:b/>
                <w:i/>
                <w:iCs/>
                <w:sz w:val="24"/>
                <w:u w:val="single" w:color="C0C0C0"/>
              </w:rPr>
              <w:t>ITSS</w:t>
            </w:r>
            <w:r>
              <w:rPr>
                <w:rFonts w:ascii="Times New Roman" w:hAnsi="Times New Roman"/>
                <w:b/>
                <w:sz w:val="24"/>
                <w:u w:val="single" w:color="C0C0C0"/>
              </w:rPr>
              <w:t xml:space="preserve"> apkopošanai</w:t>
            </w:r>
          </w:p>
        </w:tc>
      </w:tr>
      <w:tr w:rsidR="00EE5661" w:rsidRPr="00D82D6C" w14:paraId="0F52D753" w14:textId="77777777" w:rsidTr="00EE5661">
        <w:trPr>
          <w:trHeight w:val="226"/>
        </w:trPr>
        <w:tc>
          <w:tcPr>
            <w:tcW w:w="2965" w:type="pct"/>
            <w:vMerge/>
            <w:shd w:val="clear" w:color="auto" w:fill="F7D6D7"/>
          </w:tcPr>
          <w:p w14:paraId="60E5966C" w14:textId="77777777" w:rsidR="00EE5661" w:rsidRPr="002D7B53" w:rsidRDefault="00EE5661" w:rsidP="002D7B53">
            <w:pPr>
              <w:jc w:val="both"/>
              <w:rPr>
                <w:rFonts w:ascii="Times New Roman" w:hAnsi="Times New Roman" w:cs="Times New Roman"/>
                <w:b/>
                <w:noProof/>
                <w:sz w:val="24"/>
                <w:szCs w:val="24"/>
              </w:rPr>
            </w:pPr>
          </w:p>
        </w:tc>
        <w:tc>
          <w:tcPr>
            <w:tcW w:w="1169" w:type="pct"/>
            <w:shd w:val="clear" w:color="auto" w:fill="F7D6D7"/>
          </w:tcPr>
          <w:p w14:paraId="62C88606" w14:textId="29F48A5A" w:rsidR="00EE5661" w:rsidRPr="002D7B53" w:rsidRDefault="00EE5661" w:rsidP="002D7B53">
            <w:pPr>
              <w:jc w:val="center"/>
              <w:rPr>
                <w:rFonts w:ascii="Times New Roman" w:hAnsi="Times New Roman" w:cs="Times New Roman"/>
                <w:noProof/>
                <w:sz w:val="24"/>
                <w:szCs w:val="24"/>
              </w:rPr>
            </w:pPr>
            <w:r>
              <w:rPr>
                <w:rFonts w:ascii="Times New Roman" w:hAnsi="Times New Roman"/>
                <w:b/>
                <w:sz w:val="24"/>
              </w:rPr>
              <w:t>Kredīti</w:t>
            </w:r>
          </w:p>
        </w:tc>
        <w:tc>
          <w:tcPr>
            <w:tcW w:w="866" w:type="pct"/>
            <w:shd w:val="clear" w:color="auto" w:fill="F7D6D7"/>
          </w:tcPr>
          <w:p w14:paraId="41CA7763" w14:textId="09A3F258" w:rsidR="00EE5661" w:rsidRPr="002D7B53" w:rsidRDefault="00EE5661" w:rsidP="002D7B53">
            <w:pPr>
              <w:jc w:val="center"/>
              <w:rPr>
                <w:rFonts w:ascii="Times New Roman" w:hAnsi="Times New Roman" w:cs="Times New Roman"/>
                <w:noProof/>
                <w:sz w:val="24"/>
                <w:szCs w:val="24"/>
              </w:rPr>
            </w:pPr>
            <w:r>
              <w:rPr>
                <w:rFonts w:ascii="Times New Roman" w:hAnsi="Times New Roman"/>
                <w:b/>
                <w:sz w:val="24"/>
              </w:rPr>
              <w:t>Debeti</w:t>
            </w:r>
          </w:p>
        </w:tc>
      </w:tr>
      <w:tr w:rsidR="00416649" w:rsidRPr="00D82D6C" w14:paraId="58914573" w14:textId="77777777" w:rsidTr="006D3FB5">
        <w:trPr>
          <w:trHeight w:val="232"/>
        </w:trPr>
        <w:tc>
          <w:tcPr>
            <w:tcW w:w="2965" w:type="pct"/>
            <w:tcBorders>
              <w:bottom w:val="single" w:sz="6" w:space="0" w:color="000000"/>
            </w:tcBorders>
          </w:tcPr>
          <w:p w14:paraId="55DD0D56" w14:textId="77777777" w:rsidR="00416649" w:rsidRPr="00D82D6C" w:rsidRDefault="00416649" w:rsidP="00D82D6C">
            <w:pPr>
              <w:jc w:val="both"/>
              <w:rPr>
                <w:rFonts w:ascii="Times New Roman" w:hAnsi="Times New Roman"/>
                <w:b/>
                <w:noProof/>
                <w:sz w:val="24"/>
              </w:rPr>
            </w:pPr>
            <w:r>
              <w:rPr>
                <w:rFonts w:ascii="Times New Roman" w:hAnsi="Times New Roman"/>
                <w:b/>
                <w:sz w:val="24"/>
              </w:rPr>
              <w:t>Uzņēmumu apsekojums(-i)</w:t>
            </w:r>
          </w:p>
        </w:tc>
        <w:tc>
          <w:tcPr>
            <w:tcW w:w="1169" w:type="pct"/>
            <w:tcBorders>
              <w:bottom w:val="single" w:sz="6" w:space="0" w:color="000000"/>
            </w:tcBorders>
          </w:tcPr>
          <w:p w14:paraId="1C558CA3" w14:textId="77777777" w:rsidR="00416649" w:rsidRPr="00D82D6C" w:rsidRDefault="00416649" w:rsidP="006D3FB5">
            <w:pPr>
              <w:jc w:val="right"/>
              <w:rPr>
                <w:rFonts w:ascii="Times New Roman" w:hAnsi="Times New Roman"/>
                <w:b/>
                <w:noProof/>
                <w:sz w:val="24"/>
              </w:rPr>
            </w:pPr>
            <w:r>
              <w:rPr>
                <w:rFonts w:ascii="Times New Roman" w:hAnsi="Times New Roman"/>
                <w:b/>
                <w:sz w:val="24"/>
              </w:rPr>
              <w:t>33*</w:t>
            </w:r>
          </w:p>
        </w:tc>
        <w:tc>
          <w:tcPr>
            <w:tcW w:w="866" w:type="pct"/>
            <w:tcBorders>
              <w:bottom w:val="single" w:sz="6" w:space="0" w:color="000000"/>
            </w:tcBorders>
          </w:tcPr>
          <w:p w14:paraId="19010E60" w14:textId="77777777" w:rsidR="00416649" w:rsidRPr="00D82D6C" w:rsidRDefault="00416649" w:rsidP="006D3FB5">
            <w:pPr>
              <w:jc w:val="right"/>
              <w:rPr>
                <w:rFonts w:ascii="Times New Roman" w:hAnsi="Times New Roman"/>
                <w:b/>
                <w:noProof/>
                <w:sz w:val="24"/>
              </w:rPr>
            </w:pPr>
            <w:r>
              <w:rPr>
                <w:rFonts w:ascii="Times New Roman" w:hAnsi="Times New Roman"/>
                <w:b/>
                <w:sz w:val="24"/>
              </w:rPr>
              <w:t>33*</w:t>
            </w:r>
          </w:p>
        </w:tc>
      </w:tr>
      <w:tr w:rsidR="00416649" w:rsidRPr="00D82D6C" w14:paraId="2C6B8ECA" w14:textId="77777777" w:rsidTr="006D3FB5">
        <w:trPr>
          <w:trHeight w:val="224"/>
        </w:trPr>
        <w:tc>
          <w:tcPr>
            <w:tcW w:w="2965" w:type="pct"/>
            <w:tcBorders>
              <w:top w:val="single" w:sz="6" w:space="0" w:color="000000"/>
              <w:bottom w:val="single" w:sz="6" w:space="0" w:color="000000"/>
            </w:tcBorders>
          </w:tcPr>
          <w:p w14:paraId="58223F0B" w14:textId="77777777" w:rsidR="00416649" w:rsidRPr="00D82D6C" w:rsidRDefault="00416649" w:rsidP="00D82D6C">
            <w:pPr>
              <w:jc w:val="both"/>
              <w:rPr>
                <w:rFonts w:ascii="Times New Roman" w:hAnsi="Times New Roman"/>
                <w:b/>
                <w:noProof/>
                <w:sz w:val="24"/>
              </w:rPr>
            </w:pPr>
            <w:r>
              <w:rPr>
                <w:rFonts w:ascii="Times New Roman" w:hAnsi="Times New Roman"/>
                <w:b/>
                <w:sz w:val="24"/>
              </w:rPr>
              <w:t>Administratīvie reģistri</w:t>
            </w:r>
          </w:p>
        </w:tc>
        <w:tc>
          <w:tcPr>
            <w:tcW w:w="1169" w:type="pct"/>
            <w:tcBorders>
              <w:top w:val="single" w:sz="6" w:space="0" w:color="000000"/>
              <w:bottom w:val="single" w:sz="6" w:space="0" w:color="000000"/>
            </w:tcBorders>
          </w:tcPr>
          <w:p w14:paraId="34D962E9" w14:textId="77777777" w:rsidR="00416649" w:rsidRPr="00D82D6C" w:rsidRDefault="00416649" w:rsidP="006D3FB5">
            <w:pPr>
              <w:jc w:val="right"/>
              <w:rPr>
                <w:rFonts w:ascii="Times New Roman" w:hAnsi="Times New Roman"/>
                <w:b/>
                <w:noProof/>
                <w:sz w:val="24"/>
              </w:rPr>
            </w:pPr>
            <w:r>
              <w:rPr>
                <w:rFonts w:ascii="Times New Roman" w:hAnsi="Times New Roman"/>
                <w:b/>
                <w:sz w:val="24"/>
              </w:rPr>
              <w:t>23</w:t>
            </w:r>
          </w:p>
        </w:tc>
        <w:tc>
          <w:tcPr>
            <w:tcW w:w="866" w:type="pct"/>
            <w:tcBorders>
              <w:top w:val="single" w:sz="6" w:space="0" w:color="000000"/>
              <w:bottom w:val="single" w:sz="6" w:space="0" w:color="000000"/>
            </w:tcBorders>
          </w:tcPr>
          <w:p w14:paraId="12B45D4A" w14:textId="77777777" w:rsidR="00416649" w:rsidRPr="00D82D6C" w:rsidRDefault="00416649" w:rsidP="006D3FB5">
            <w:pPr>
              <w:jc w:val="right"/>
              <w:rPr>
                <w:rFonts w:ascii="Times New Roman" w:hAnsi="Times New Roman"/>
                <w:b/>
                <w:noProof/>
                <w:sz w:val="24"/>
              </w:rPr>
            </w:pPr>
            <w:r>
              <w:rPr>
                <w:rFonts w:ascii="Times New Roman" w:hAnsi="Times New Roman"/>
                <w:b/>
                <w:sz w:val="24"/>
              </w:rPr>
              <w:t>23</w:t>
            </w:r>
          </w:p>
        </w:tc>
      </w:tr>
      <w:tr w:rsidR="00416649" w:rsidRPr="00D82D6C" w14:paraId="519E4F4C" w14:textId="77777777" w:rsidTr="006D3FB5">
        <w:trPr>
          <w:trHeight w:val="224"/>
        </w:trPr>
        <w:tc>
          <w:tcPr>
            <w:tcW w:w="2965" w:type="pct"/>
            <w:tcBorders>
              <w:top w:val="single" w:sz="6" w:space="0" w:color="000000"/>
              <w:bottom w:val="single" w:sz="6" w:space="0" w:color="000000"/>
            </w:tcBorders>
          </w:tcPr>
          <w:p w14:paraId="3551A9FC" w14:textId="77777777" w:rsidR="00416649" w:rsidRPr="00D82D6C" w:rsidRDefault="00416649" w:rsidP="00D82D6C">
            <w:pPr>
              <w:jc w:val="both"/>
              <w:rPr>
                <w:rFonts w:ascii="Times New Roman" w:hAnsi="Times New Roman"/>
                <w:b/>
                <w:noProof/>
                <w:sz w:val="24"/>
              </w:rPr>
            </w:pPr>
            <w:r>
              <w:rPr>
                <w:rFonts w:ascii="Times New Roman" w:hAnsi="Times New Roman"/>
                <w:b/>
                <w:sz w:val="24"/>
              </w:rPr>
              <w:t>Statistikas modeļi</w:t>
            </w:r>
          </w:p>
        </w:tc>
        <w:tc>
          <w:tcPr>
            <w:tcW w:w="1169" w:type="pct"/>
            <w:tcBorders>
              <w:top w:val="single" w:sz="6" w:space="0" w:color="000000"/>
              <w:bottom w:val="single" w:sz="6" w:space="0" w:color="000000"/>
            </w:tcBorders>
          </w:tcPr>
          <w:p w14:paraId="18F2F0C8" w14:textId="77777777" w:rsidR="00416649" w:rsidRPr="00D82D6C" w:rsidRDefault="00416649" w:rsidP="006D3FB5">
            <w:pPr>
              <w:jc w:val="right"/>
              <w:rPr>
                <w:rFonts w:ascii="Times New Roman" w:hAnsi="Times New Roman"/>
                <w:b/>
                <w:noProof/>
                <w:sz w:val="24"/>
              </w:rPr>
            </w:pPr>
            <w:r>
              <w:rPr>
                <w:rFonts w:ascii="Times New Roman" w:hAnsi="Times New Roman"/>
                <w:b/>
                <w:sz w:val="24"/>
              </w:rPr>
              <w:t>19</w:t>
            </w:r>
          </w:p>
        </w:tc>
        <w:tc>
          <w:tcPr>
            <w:tcW w:w="866" w:type="pct"/>
            <w:tcBorders>
              <w:top w:val="single" w:sz="6" w:space="0" w:color="000000"/>
              <w:bottom w:val="single" w:sz="6" w:space="0" w:color="000000"/>
            </w:tcBorders>
          </w:tcPr>
          <w:p w14:paraId="3B0BE007" w14:textId="77777777" w:rsidR="00416649" w:rsidRPr="00D82D6C" w:rsidRDefault="00416649" w:rsidP="006D3FB5">
            <w:pPr>
              <w:jc w:val="right"/>
              <w:rPr>
                <w:rFonts w:ascii="Times New Roman" w:hAnsi="Times New Roman"/>
                <w:b/>
                <w:noProof/>
                <w:sz w:val="24"/>
              </w:rPr>
            </w:pPr>
            <w:r>
              <w:rPr>
                <w:rFonts w:ascii="Times New Roman" w:hAnsi="Times New Roman"/>
                <w:b/>
                <w:sz w:val="24"/>
              </w:rPr>
              <w:t>19</w:t>
            </w:r>
          </w:p>
        </w:tc>
      </w:tr>
      <w:tr w:rsidR="00416649" w:rsidRPr="00D82D6C" w14:paraId="32E14FB1" w14:textId="77777777" w:rsidTr="006D3FB5">
        <w:trPr>
          <w:trHeight w:val="224"/>
        </w:trPr>
        <w:tc>
          <w:tcPr>
            <w:tcW w:w="2965" w:type="pct"/>
            <w:tcBorders>
              <w:top w:val="single" w:sz="6" w:space="0" w:color="000000"/>
              <w:bottom w:val="single" w:sz="6" w:space="0" w:color="000000"/>
            </w:tcBorders>
          </w:tcPr>
          <w:p w14:paraId="4154FFE2" w14:textId="77777777" w:rsidR="00416649" w:rsidRPr="00D82D6C" w:rsidRDefault="00416649" w:rsidP="00D82D6C">
            <w:pPr>
              <w:jc w:val="both"/>
              <w:rPr>
                <w:rFonts w:ascii="Times New Roman" w:hAnsi="Times New Roman"/>
                <w:b/>
                <w:noProof/>
                <w:sz w:val="24"/>
              </w:rPr>
            </w:pPr>
            <w:r>
              <w:rPr>
                <w:rFonts w:ascii="Times New Roman" w:hAnsi="Times New Roman"/>
                <w:b/>
                <w:sz w:val="24"/>
              </w:rPr>
              <w:lastRenderedPageBreak/>
              <w:t>Personu un mājsaimniecību apsekojums(-i)</w:t>
            </w:r>
          </w:p>
        </w:tc>
        <w:tc>
          <w:tcPr>
            <w:tcW w:w="1169" w:type="pct"/>
            <w:tcBorders>
              <w:top w:val="single" w:sz="6" w:space="0" w:color="000000"/>
              <w:bottom w:val="single" w:sz="6" w:space="0" w:color="000000"/>
            </w:tcBorders>
          </w:tcPr>
          <w:p w14:paraId="74E962CE" w14:textId="77777777" w:rsidR="00416649" w:rsidRPr="00D82D6C" w:rsidRDefault="00416649" w:rsidP="006D3FB5">
            <w:pPr>
              <w:jc w:val="right"/>
              <w:rPr>
                <w:rFonts w:ascii="Times New Roman" w:hAnsi="Times New Roman"/>
                <w:b/>
                <w:noProof/>
                <w:sz w:val="24"/>
              </w:rPr>
            </w:pPr>
            <w:r>
              <w:rPr>
                <w:rFonts w:ascii="Times New Roman" w:hAnsi="Times New Roman"/>
                <w:b/>
                <w:sz w:val="24"/>
              </w:rPr>
              <w:t>14</w:t>
            </w:r>
          </w:p>
        </w:tc>
        <w:tc>
          <w:tcPr>
            <w:tcW w:w="866" w:type="pct"/>
            <w:tcBorders>
              <w:top w:val="single" w:sz="6" w:space="0" w:color="000000"/>
              <w:bottom w:val="single" w:sz="6" w:space="0" w:color="000000"/>
            </w:tcBorders>
          </w:tcPr>
          <w:p w14:paraId="388073A5" w14:textId="77777777" w:rsidR="00416649" w:rsidRPr="00D82D6C" w:rsidRDefault="00416649" w:rsidP="006D3FB5">
            <w:pPr>
              <w:jc w:val="right"/>
              <w:rPr>
                <w:rFonts w:ascii="Times New Roman" w:hAnsi="Times New Roman"/>
                <w:b/>
                <w:noProof/>
                <w:sz w:val="24"/>
              </w:rPr>
            </w:pPr>
            <w:r>
              <w:rPr>
                <w:rFonts w:ascii="Times New Roman" w:hAnsi="Times New Roman"/>
                <w:b/>
                <w:sz w:val="24"/>
              </w:rPr>
              <w:t>14</w:t>
            </w:r>
          </w:p>
        </w:tc>
      </w:tr>
      <w:tr w:rsidR="00416649" w:rsidRPr="00D82D6C" w14:paraId="7DD9615D" w14:textId="77777777" w:rsidTr="006D3FB5">
        <w:trPr>
          <w:trHeight w:val="224"/>
        </w:trPr>
        <w:tc>
          <w:tcPr>
            <w:tcW w:w="2965" w:type="pct"/>
            <w:tcBorders>
              <w:top w:val="single" w:sz="6" w:space="0" w:color="000000"/>
              <w:bottom w:val="single" w:sz="6" w:space="0" w:color="000000"/>
            </w:tcBorders>
          </w:tcPr>
          <w:p w14:paraId="08BB0F79" w14:textId="77777777" w:rsidR="00416649" w:rsidRPr="00D82D6C" w:rsidRDefault="00416649" w:rsidP="00D82D6C">
            <w:pPr>
              <w:jc w:val="both"/>
              <w:rPr>
                <w:rFonts w:ascii="Times New Roman" w:hAnsi="Times New Roman"/>
                <w:b/>
                <w:noProof/>
                <w:sz w:val="24"/>
              </w:rPr>
            </w:pPr>
            <w:r>
              <w:rPr>
                <w:rFonts w:ascii="Times New Roman" w:hAnsi="Times New Roman"/>
                <w:b/>
                <w:sz w:val="24"/>
              </w:rPr>
              <w:t>Informācija par muitas ieņēmumiem</w:t>
            </w:r>
          </w:p>
        </w:tc>
        <w:tc>
          <w:tcPr>
            <w:tcW w:w="1169" w:type="pct"/>
            <w:tcBorders>
              <w:top w:val="single" w:sz="6" w:space="0" w:color="000000"/>
              <w:bottom w:val="single" w:sz="6" w:space="0" w:color="000000"/>
            </w:tcBorders>
          </w:tcPr>
          <w:p w14:paraId="0B4D4417" w14:textId="77777777" w:rsidR="00416649" w:rsidRPr="00D82D6C" w:rsidRDefault="00416649" w:rsidP="006D3FB5">
            <w:pPr>
              <w:jc w:val="right"/>
              <w:rPr>
                <w:rFonts w:ascii="Times New Roman" w:hAnsi="Times New Roman"/>
                <w:b/>
                <w:noProof/>
                <w:sz w:val="24"/>
              </w:rPr>
            </w:pPr>
            <w:r>
              <w:rPr>
                <w:rFonts w:ascii="Times New Roman" w:hAnsi="Times New Roman"/>
                <w:b/>
                <w:sz w:val="24"/>
              </w:rPr>
              <w:t>11</w:t>
            </w:r>
          </w:p>
        </w:tc>
        <w:tc>
          <w:tcPr>
            <w:tcW w:w="866" w:type="pct"/>
            <w:tcBorders>
              <w:top w:val="single" w:sz="6" w:space="0" w:color="000000"/>
              <w:bottom w:val="single" w:sz="6" w:space="0" w:color="000000"/>
            </w:tcBorders>
          </w:tcPr>
          <w:p w14:paraId="2E39E380" w14:textId="77777777" w:rsidR="00416649" w:rsidRPr="00D82D6C" w:rsidRDefault="00416649" w:rsidP="006D3FB5">
            <w:pPr>
              <w:jc w:val="right"/>
              <w:rPr>
                <w:rFonts w:ascii="Times New Roman" w:hAnsi="Times New Roman"/>
                <w:b/>
                <w:noProof/>
                <w:sz w:val="24"/>
              </w:rPr>
            </w:pPr>
            <w:r>
              <w:rPr>
                <w:rFonts w:ascii="Times New Roman" w:hAnsi="Times New Roman"/>
                <w:b/>
                <w:sz w:val="24"/>
              </w:rPr>
              <w:t>12</w:t>
            </w:r>
          </w:p>
        </w:tc>
      </w:tr>
      <w:tr w:rsidR="00416649" w:rsidRPr="00D82D6C" w14:paraId="20BD95E9" w14:textId="77777777" w:rsidTr="006D3FB5">
        <w:trPr>
          <w:trHeight w:val="224"/>
        </w:trPr>
        <w:tc>
          <w:tcPr>
            <w:tcW w:w="2965" w:type="pct"/>
            <w:tcBorders>
              <w:top w:val="single" w:sz="6" w:space="0" w:color="000000"/>
              <w:bottom w:val="single" w:sz="6" w:space="0" w:color="000000"/>
            </w:tcBorders>
          </w:tcPr>
          <w:p w14:paraId="17793203" w14:textId="77777777" w:rsidR="00416649" w:rsidRPr="00D82D6C" w:rsidRDefault="00416649" w:rsidP="00D82D6C">
            <w:pPr>
              <w:jc w:val="both"/>
              <w:rPr>
                <w:rFonts w:ascii="Times New Roman" w:hAnsi="Times New Roman"/>
                <w:b/>
                <w:noProof/>
                <w:sz w:val="24"/>
              </w:rPr>
            </w:pPr>
            <w:r>
              <w:rPr>
                <w:rFonts w:ascii="Times New Roman" w:hAnsi="Times New Roman"/>
                <w:b/>
                <w:i/>
                <w:iCs/>
                <w:sz w:val="24"/>
              </w:rPr>
              <w:t>ITRS</w:t>
            </w:r>
          </w:p>
        </w:tc>
        <w:tc>
          <w:tcPr>
            <w:tcW w:w="1169" w:type="pct"/>
            <w:tcBorders>
              <w:top w:val="single" w:sz="6" w:space="0" w:color="000000"/>
              <w:bottom w:val="single" w:sz="6" w:space="0" w:color="000000"/>
            </w:tcBorders>
          </w:tcPr>
          <w:p w14:paraId="1F804F12" w14:textId="77777777" w:rsidR="00416649" w:rsidRPr="00D82D6C" w:rsidRDefault="00416649" w:rsidP="006D3FB5">
            <w:pPr>
              <w:jc w:val="right"/>
              <w:rPr>
                <w:rFonts w:ascii="Times New Roman" w:hAnsi="Times New Roman"/>
                <w:b/>
                <w:noProof/>
                <w:sz w:val="24"/>
              </w:rPr>
            </w:pPr>
            <w:r>
              <w:rPr>
                <w:rFonts w:ascii="Times New Roman" w:hAnsi="Times New Roman"/>
                <w:b/>
                <w:sz w:val="24"/>
              </w:rPr>
              <w:t>10</w:t>
            </w:r>
          </w:p>
        </w:tc>
        <w:tc>
          <w:tcPr>
            <w:tcW w:w="866" w:type="pct"/>
            <w:tcBorders>
              <w:top w:val="single" w:sz="6" w:space="0" w:color="000000"/>
              <w:bottom w:val="single" w:sz="6" w:space="0" w:color="000000"/>
            </w:tcBorders>
          </w:tcPr>
          <w:p w14:paraId="18661EF0" w14:textId="77777777" w:rsidR="00416649" w:rsidRPr="00D82D6C" w:rsidRDefault="00416649" w:rsidP="006D3FB5">
            <w:pPr>
              <w:jc w:val="right"/>
              <w:rPr>
                <w:rFonts w:ascii="Times New Roman" w:hAnsi="Times New Roman"/>
                <w:b/>
                <w:noProof/>
                <w:sz w:val="24"/>
              </w:rPr>
            </w:pPr>
            <w:r>
              <w:rPr>
                <w:rFonts w:ascii="Times New Roman" w:hAnsi="Times New Roman"/>
                <w:b/>
                <w:sz w:val="24"/>
              </w:rPr>
              <w:t>9</w:t>
            </w:r>
          </w:p>
        </w:tc>
      </w:tr>
      <w:tr w:rsidR="00416649" w:rsidRPr="00D82D6C" w14:paraId="4A86B351" w14:textId="77777777" w:rsidTr="006D3FB5">
        <w:trPr>
          <w:trHeight w:val="224"/>
        </w:trPr>
        <w:tc>
          <w:tcPr>
            <w:tcW w:w="2965" w:type="pct"/>
            <w:tcBorders>
              <w:top w:val="single" w:sz="6" w:space="0" w:color="000000"/>
              <w:bottom w:val="single" w:sz="6" w:space="0" w:color="000000"/>
            </w:tcBorders>
          </w:tcPr>
          <w:p w14:paraId="242CD261" w14:textId="77777777" w:rsidR="00416649" w:rsidRPr="00D82D6C" w:rsidRDefault="00416649" w:rsidP="00D82D6C">
            <w:pPr>
              <w:jc w:val="both"/>
              <w:rPr>
                <w:rFonts w:ascii="Times New Roman" w:hAnsi="Times New Roman"/>
                <w:b/>
                <w:noProof/>
                <w:sz w:val="24"/>
              </w:rPr>
            </w:pPr>
            <w:r>
              <w:rPr>
                <w:rFonts w:ascii="Times New Roman" w:hAnsi="Times New Roman"/>
                <w:b/>
                <w:sz w:val="24"/>
              </w:rPr>
              <w:t>Partnervalsts dati (spoguļdati)</w:t>
            </w:r>
          </w:p>
        </w:tc>
        <w:tc>
          <w:tcPr>
            <w:tcW w:w="1169" w:type="pct"/>
            <w:tcBorders>
              <w:top w:val="single" w:sz="6" w:space="0" w:color="000000"/>
              <w:bottom w:val="single" w:sz="6" w:space="0" w:color="000000"/>
            </w:tcBorders>
          </w:tcPr>
          <w:p w14:paraId="668F98B2" w14:textId="77777777" w:rsidR="00416649" w:rsidRPr="00D82D6C" w:rsidRDefault="00416649" w:rsidP="006D3FB5">
            <w:pPr>
              <w:jc w:val="right"/>
              <w:rPr>
                <w:rFonts w:ascii="Times New Roman" w:hAnsi="Times New Roman"/>
                <w:b/>
                <w:noProof/>
                <w:sz w:val="24"/>
              </w:rPr>
            </w:pPr>
            <w:r>
              <w:rPr>
                <w:rFonts w:ascii="Times New Roman" w:hAnsi="Times New Roman"/>
                <w:b/>
                <w:sz w:val="24"/>
              </w:rPr>
              <w:t>7</w:t>
            </w:r>
          </w:p>
        </w:tc>
        <w:tc>
          <w:tcPr>
            <w:tcW w:w="866" w:type="pct"/>
            <w:tcBorders>
              <w:top w:val="single" w:sz="6" w:space="0" w:color="000000"/>
              <w:bottom w:val="single" w:sz="6" w:space="0" w:color="000000"/>
            </w:tcBorders>
          </w:tcPr>
          <w:p w14:paraId="2DE1CD1E" w14:textId="77777777" w:rsidR="00416649" w:rsidRPr="00D82D6C" w:rsidRDefault="00416649" w:rsidP="006D3FB5">
            <w:pPr>
              <w:jc w:val="right"/>
              <w:rPr>
                <w:rFonts w:ascii="Times New Roman" w:hAnsi="Times New Roman"/>
                <w:b/>
                <w:noProof/>
                <w:sz w:val="24"/>
              </w:rPr>
            </w:pPr>
            <w:r>
              <w:rPr>
                <w:rFonts w:ascii="Times New Roman" w:hAnsi="Times New Roman"/>
                <w:b/>
                <w:sz w:val="24"/>
              </w:rPr>
              <w:t>8</w:t>
            </w:r>
          </w:p>
        </w:tc>
      </w:tr>
      <w:tr w:rsidR="00416649" w:rsidRPr="00D82D6C" w14:paraId="01D30531" w14:textId="77777777" w:rsidTr="006D3FB5">
        <w:trPr>
          <w:trHeight w:val="224"/>
        </w:trPr>
        <w:tc>
          <w:tcPr>
            <w:tcW w:w="2965" w:type="pct"/>
            <w:tcBorders>
              <w:top w:val="single" w:sz="6" w:space="0" w:color="000000"/>
              <w:bottom w:val="single" w:sz="6" w:space="0" w:color="000000"/>
            </w:tcBorders>
          </w:tcPr>
          <w:p w14:paraId="2C9A05D7" w14:textId="77777777" w:rsidR="00416649" w:rsidRPr="00D82D6C" w:rsidRDefault="00416649" w:rsidP="00D82D6C">
            <w:pPr>
              <w:jc w:val="both"/>
              <w:rPr>
                <w:rFonts w:ascii="Times New Roman" w:hAnsi="Times New Roman"/>
                <w:b/>
                <w:noProof/>
                <w:sz w:val="24"/>
              </w:rPr>
            </w:pPr>
            <w:r>
              <w:rPr>
                <w:rFonts w:ascii="Times New Roman" w:hAnsi="Times New Roman"/>
                <w:b/>
                <w:sz w:val="24"/>
              </w:rPr>
              <w:t>Starptautisko organizāciju sniegtie dati</w:t>
            </w:r>
          </w:p>
        </w:tc>
        <w:tc>
          <w:tcPr>
            <w:tcW w:w="1169" w:type="pct"/>
            <w:tcBorders>
              <w:top w:val="single" w:sz="6" w:space="0" w:color="000000"/>
              <w:bottom w:val="single" w:sz="6" w:space="0" w:color="000000"/>
            </w:tcBorders>
          </w:tcPr>
          <w:p w14:paraId="2BDED3A9" w14:textId="77777777" w:rsidR="00416649" w:rsidRPr="00D82D6C" w:rsidRDefault="00416649" w:rsidP="006D3FB5">
            <w:pPr>
              <w:jc w:val="right"/>
              <w:rPr>
                <w:rFonts w:ascii="Times New Roman" w:hAnsi="Times New Roman"/>
                <w:b/>
                <w:noProof/>
                <w:sz w:val="24"/>
              </w:rPr>
            </w:pPr>
            <w:r>
              <w:rPr>
                <w:rFonts w:ascii="Times New Roman" w:hAnsi="Times New Roman"/>
                <w:b/>
                <w:sz w:val="24"/>
              </w:rPr>
              <w:t>7</w:t>
            </w:r>
          </w:p>
        </w:tc>
        <w:tc>
          <w:tcPr>
            <w:tcW w:w="866" w:type="pct"/>
            <w:tcBorders>
              <w:top w:val="single" w:sz="6" w:space="0" w:color="000000"/>
              <w:bottom w:val="single" w:sz="6" w:space="0" w:color="000000"/>
            </w:tcBorders>
          </w:tcPr>
          <w:p w14:paraId="1E6AC9F9" w14:textId="77777777" w:rsidR="00416649" w:rsidRPr="00D82D6C" w:rsidRDefault="00416649" w:rsidP="006D3FB5">
            <w:pPr>
              <w:jc w:val="right"/>
              <w:rPr>
                <w:rFonts w:ascii="Times New Roman" w:hAnsi="Times New Roman"/>
                <w:b/>
                <w:noProof/>
                <w:sz w:val="24"/>
              </w:rPr>
            </w:pPr>
            <w:r>
              <w:rPr>
                <w:rFonts w:ascii="Times New Roman" w:hAnsi="Times New Roman"/>
                <w:b/>
                <w:sz w:val="24"/>
              </w:rPr>
              <w:t>6</w:t>
            </w:r>
          </w:p>
        </w:tc>
      </w:tr>
      <w:tr w:rsidR="00416649" w:rsidRPr="00D82D6C" w14:paraId="3B9F2AAB" w14:textId="77777777" w:rsidTr="006D3FB5">
        <w:trPr>
          <w:trHeight w:val="224"/>
        </w:trPr>
        <w:tc>
          <w:tcPr>
            <w:tcW w:w="2965" w:type="pct"/>
            <w:tcBorders>
              <w:top w:val="single" w:sz="6" w:space="0" w:color="000000"/>
              <w:bottom w:val="single" w:sz="6" w:space="0" w:color="000000"/>
            </w:tcBorders>
          </w:tcPr>
          <w:p w14:paraId="177AD0F7" w14:textId="77777777" w:rsidR="00416649" w:rsidRPr="00D82D6C" w:rsidRDefault="00416649" w:rsidP="00D82D6C">
            <w:pPr>
              <w:jc w:val="both"/>
              <w:rPr>
                <w:rFonts w:ascii="Times New Roman" w:hAnsi="Times New Roman"/>
                <w:b/>
                <w:noProof/>
                <w:sz w:val="24"/>
              </w:rPr>
            </w:pPr>
            <w:r>
              <w:rPr>
                <w:rFonts w:ascii="Times New Roman" w:hAnsi="Times New Roman"/>
                <w:b/>
                <w:i/>
                <w:iCs/>
                <w:sz w:val="24"/>
              </w:rPr>
              <w:t>MOSS</w:t>
            </w:r>
            <w:r>
              <w:rPr>
                <w:rFonts w:ascii="Times New Roman" w:hAnsi="Times New Roman"/>
                <w:b/>
                <w:sz w:val="24"/>
              </w:rPr>
              <w:t xml:space="preserve"> (izmantoti digitālās tirdzniecības pakalpojumiem)</w:t>
            </w:r>
          </w:p>
        </w:tc>
        <w:tc>
          <w:tcPr>
            <w:tcW w:w="1169" w:type="pct"/>
            <w:tcBorders>
              <w:top w:val="single" w:sz="6" w:space="0" w:color="000000"/>
              <w:bottom w:val="single" w:sz="6" w:space="0" w:color="000000"/>
            </w:tcBorders>
          </w:tcPr>
          <w:p w14:paraId="5DAF54FE" w14:textId="77777777" w:rsidR="00416649" w:rsidRPr="00D82D6C" w:rsidRDefault="00416649" w:rsidP="006D3FB5">
            <w:pPr>
              <w:jc w:val="right"/>
              <w:rPr>
                <w:rFonts w:ascii="Times New Roman" w:hAnsi="Times New Roman"/>
                <w:b/>
                <w:noProof/>
                <w:sz w:val="24"/>
              </w:rPr>
            </w:pPr>
            <w:r>
              <w:rPr>
                <w:rFonts w:ascii="Times New Roman" w:hAnsi="Times New Roman"/>
                <w:b/>
                <w:sz w:val="24"/>
              </w:rPr>
              <w:t>5</w:t>
            </w:r>
          </w:p>
        </w:tc>
        <w:tc>
          <w:tcPr>
            <w:tcW w:w="866" w:type="pct"/>
            <w:tcBorders>
              <w:top w:val="single" w:sz="6" w:space="0" w:color="000000"/>
              <w:bottom w:val="single" w:sz="6" w:space="0" w:color="000000"/>
            </w:tcBorders>
          </w:tcPr>
          <w:p w14:paraId="2A5C8D22" w14:textId="77777777" w:rsidR="00416649" w:rsidRPr="00D82D6C" w:rsidRDefault="00416649" w:rsidP="006D3FB5">
            <w:pPr>
              <w:jc w:val="right"/>
              <w:rPr>
                <w:rFonts w:ascii="Times New Roman" w:hAnsi="Times New Roman"/>
                <w:b/>
                <w:noProof/>
                <w:sz w:val="24"/>
              </w:rPr>
            </w:pPr>
            <w:r>
              <w:rPr>
                <w:rFonts w:ascii="Times New Roman" w:hAnsi="Times New Roman"/>
                <w:b/>
                <w:sz w:val="24"/>
              </w:rPr>
              <w:t>6</w:t>
            </w:r>
          </w:p>
        </w:tc>
      </w:tr>
      <w:tr w:rsidR="00416649" w:rsidRPr="00D82D6C" w14:paraId="3FE1651E" w14:textId="77777777" w:rsidTr="006D3FB5">
        <w:trPr>
          <w:trHeight w:val="224"/>
        </w:trPr>
        <w:tc>
          <w:tcPr>
            <w:tcW w:w="2965" w:type="pct"/>
            <w:tcBorders>
              <w:top w:val="single" w:sz="6" w:space="0" w:color="000000"/>
              <w:bottom w:val="single" w:sz="6" w:space="0" w:color="000000"/>
            </w:tcBorders>
          </w:tcPr>
          <w:p w14:paraId="6434A960" w14:textId="77777777" w:rsidR="00416649" w:rsidRPr="00D82D6C" w:rsidRDefault="00416649" w:rsidP="00D82D6C">
            <w:pPr>
              <w:jc w:val="both"/>
              <w:rPr>
                <w:rFonts w:ascii="Times New Roman" w:hAnsi="Times New Roman"/>
                <w:b/>
                <w:noProof/>
                <w:sz w:val="24"/>
              </w:rPr>
            </w:pPr>
            <w:r>
              <w:rPr>
                <w:rFonts w:ascii="Times New Roman" w:hAnsi="Times New Roman"/>
                <w:b/>
                <w:i/>
                <w:iCs/>
                <w:sz w:val="24"/>
              </w:rPr>
              <w:t>VIES</w:t>
            </w:r>
            <w:r>
              <w:rPr>
                <w:rFonts w:ascii="Times New Roman" w:hAnsi="Times New Roman"/>
                <w:b/>
                <w:sz w:val="24"/>
              </w:rPr>
              <w:t xml:space="preserve"> (PVN informācijas apmaiņas sistēma)</w:t>
            </w:r>
          </w:p>
        </w:tc>
        <w:tc>
          <w:tcPr>
            <w:tcW w:w="1169" w:type="pct"/>
            <w:tcBorders>
              <w:top w:val="single" w:sz="6" w:space="0" w:color="000000"/>
              <w:bottom w:val="single" w:sz="6" w:space="0" w:color="000000"/>
            </w:tcBorders>
          </w:tcPr>
          <w:p w14:paraId="5352BE1C" w14:textId="77777777" w:rsidR="00416649" w:rsidRPr="00D82D6C" w:rsidRDefault="00416649" w:rsidP="006D3FB5">
            <w:pPr>
              <w:jc w:val="right"/>
              <w:rPr>
                <w:rFonts w:ascii="Times New Roman" w:hAnsi="Times New Roman"/>
                <w:b/>
                <w:noProof/>
                <w:sz w:val="24"/>
              </w:rPr>
            </w:pPr>
            <w:r>
              <w:rPr>
                <w:rFonts w:ascii="Times New Roman" w:hAnsi="Times New Roman"/>
                <w:b/>
                <w:sz w:val="24"/>
              </w:rPr>
              <w:t>2</w:t>
            </w:r>
          </w:p>
        </w:tc>
        <w:tc>
          <w:tcPr>
            <w:tcW w:w="866" w:type="pct"/>
            <w:tcBorders>
              <w:top w:val="single" w:sz="6" w:space="0" w:color="000000"/>
              <w:bottom w:val="single" w:sz="6" w:space="0" w:color="000000"/>
            </w:tcBorders>
          </w:tcPr>
          <w:p w14:paraId="28542A24" w14:textId="77777777" w:rsidR="00416649" w:rsidRPr="00D82D6C" w:rsidRDefault="00416649" w:rsidP="006D3FB5">
            <w:pPr>
              <w:jc w:val="right"/>
              <w:rPr>
                <w:rFonts w:ascii="Times New Roman" w:hAnsi="Times New Roman"/>
                <w:b/>
                <w:noProof/>
                <w:sz w:val="24"/>
              </w:rPr>
            </w:pPr>
            <w:r>
              <w:rPr>
                <w:rFonts w:ascii="Times New Roman" w:hAnsi="Times New Roman"/>
                <w:b/>
                <w:sz w:val="24"/>
              </w:rPr>
              <w:t>2</w:t>
            </w:r>
          </w:p>
        </w:tc>
      </w:tr>
      <w:tr w:rsidR="00416649" w:rsidRPr="00D82D6C" w14:paraId="0214FDBC" w14:textId="77777777" w:rsidTr="006D3FB5">
        <w:trPr>
          <w:trHeight w:val="224"/>
        </w:trPr>
        <w:tc>
          <w:tcPr>
            <w:tcW w:w="2965" w:type="pct"/>
            <w:tcBorders>
              <w:top w:val="single" w:sz="6" w:space="0" w:color="000000"/>
              <w:bottom w:val="single" w:sz="6" w:space="0" w:color="000000"/>
            </w:tcBorders>
          </w:tcPr>
          <w:p w14:paraId="44F11906" w14:textId="77777777" w:rsidR="00416649" w:rsidRPr="00D82D6C" w:rsidRDefault="00416649" w:rsidP="00D82D6C">
            <w:pPr>
              <w:jc w:val="both"/>
              <w:rPr>
                <w:rFonts w:ascii="Times New Roman" w:hAnsi="Times New Roman"/>
                <w:b/>
                <w:noProof/>
                <w:sz w:val="24"/>
              </w:rPr>
            </w:pPr>
            <w:r>
              <w:rPr>
                <w:rFonts w:ascii="Times New Roman" w:hAnsi="Times New Roman"/>
                <w:b/>
                <w:sz w:val="24"/>
              </w:rPr>
              <w:t>Komerciālie datu avoti</w:t>
            </w:r>
          </w:p>
        </w:tc>
        <w:tc>
          <w:tcPr>
            <w:tcW w:w="1169" w:type="pct"/>
            <w:tcBorders>
              <w:top w:val="single" w:sz="6" w:space="0" w:color="000000"/>
              <w:bottom w:val="single" w:sz="6" w:space="0" w:color="000000"/>
            </w:tcBorders>
          </w:tcPr>
          <w:p w14:paraId="7059CEF2" w14:textId="77777777" w:rsidR="00416649" w:rsidRPr="00D82D6C" w:rsidRDefault="00416649" w:rsidP="006D3FB5">
            <w:pPr>
              <w:jc w:val="right"/>
              <w:rPr>
                <w:rFonts w:ascii="Times New Roman" w:hAnsi="Times New Roman"/>
                <w:b/>
                <w:noProof/>
                <w:sz w:val="24"/>
              </w:rPr>
            </w:pPr>
            <w:r>
              <w:rPr>
                <w:rFonts w:ascii="Times New Roman" w:hAnsi="Times New Roman"/>
                <w:b/>
                <w:sz w:val="24"/>
              </w:rPr>
              <w:t>1</w:t>
            </w:r>
          </w:p>
        </w:tc>
        <w:tc>
          <w:tcPr>
            <w:tcW w:w="866" w:type="pct"/>
            <w:tcBorders>
              <w:top w:val="single" w:sz="6" w:space="0" w:color="000000"/>
              <w:bottom w:val="single" w:sz="6" w:space="0" w:color="000000"/>
            </w:tcBorders>
          </w:tcPr>
          <w:p w14:paraId="40651CF7" w14:textId="77777777" w:rsidR="00416649" w:rsidRPr="00D82D6C" w:rsidRDefault="00416649" w:rsidP="006D3FB5">
            <w:pPr>
              <w:jc w:val="right"/>
              <w:rPr>
                <w:rFonts w:ascii="Times New Roman" w:hAnsi="Times New Roman"/>
                <w:b/>
                <w:noProof/>
                <w:sz w:val="24"/>
              </w:rPr>
            </w:pPr>
            <w:r>
              <w:rPr>
                <w:rFonts w:ascii="Times New Roman" w:hAnsi="Times New Roman"/>
                <w:b/>
                <w:sz w:val="24"/>
              </w:rPr>
              <w:t>3</w:t>
            </w:r>
          </w:p>
        </w:tc>
      </w:tr>
      <w:tr w:rsidR="00416649" w:rsidRPr="00D82D6C" w14:paraId="61C868F6" w14:textId="77777777" w:rsidTr="006D3FB5">
        <w:trPr>
          <w:trHeight w:val="224"/>
        </w:trPr>
        <w:tc>
          <w:tcPr>
            <w:tcW w:w="2965" w:type="pct"/>
            <w:tcBorders>
              <w:top w:val="single" w:sz="6" w:space="0" w:color="000000"/>
              <w:bottom w:val="single" w:sz="6" w:space="0" w:color="000000"/>
            </w:tcBorders>
          </w:tcPr>
          <w:p w14:paraId="7A56CC24"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Citi</w:t>
            </w:r>
          </w:p>
        </w:tc>
        <w:tc>
          <w:tcPr>
            <w:tcW w:w="1169" w:type="pct"/>
            <w:tcBorders>
              <w:top w:val="single" w:sz="6" w:space="0" w:color="000000"/>
              <w:bottom w:val="single" w:sz="6" w:space="0" w:color="000000"/>
            </w:tcBorders>
          </w:tcPr>
          <w:p w14:paraId="6EE27FC8" w14:textId="77777777" w:rsidR="00416649" w:rsidRPr="00D82D6C" w:rsidRDefault="00416649" w:rsidP="006D3FB5">
            <w:pPr>
              <w:jc w:val="right"/>
              <w:rPr>
                <w:rFonts w:ascii="Times New Roman" w:hAnsi="Times New Roman"/>
                <w:b/>
                <w:noProof/>
                <w:sz w:val="24"/>
              </w:rPr>
            </w:pPr>
            <w:r>
              <w:rPr>
                <w:rFonts w:ascii="Times New Roman" w:hAnsi="Times New Roman"/>
                <w:b/>
                <w:sz w:val="24"/>
              </w:rPr>
              <w:t>7</w:t>
            </w:r>
          </w:p>
        </w:tc>
        <w:tc>
          <w:tcPr>
            <w:tcW w:w="866" w:type="pct"/>
            <w:tcBorders>
              <w:top w:val="single" w:sz="6" w:space="0" w:color="000000"/>
              <w:bottom w:val="single" w:sz="6" w:space="0" w:color="000000"/>
            </w:tcBorders>
          </w:tcPr>
          <w:p w14:paraId="024D126C" w14:textId="77777777" w:rsidR="00416649" w:rsidRPr="00D82D6C" w:rsidRDefault="00416649" w:rsidP="006D3FB5">
            <w:pPr>
              <w:jc w:val="right"/>
              <w:rPr>
                <w:rFonts w:ascii="Times New Roman" w:hAnsi="Times New Roman"/>
                <w:b/>
                <w:noProof/>
                <w:sz w:val="24"/>
              </w:rPr>
            </w:pPr>
            <w:r>
              <w:rPr>
                <w:rFonts w:ascii="Times New Roman" w:hAnsi="Times New Roman"/>
                <w:b/>
                <w:sz w:val="24"/>
              </w:rPr>
              <w:t>8</w:t>
            </w:r>
          </w:p>
        </w:tc>
      </w:tr>
      <w:tr w:rsidR="00416649" w:rsidRPr="00D82D6C" w14:paraId="7DFD5E6C" w14:textId="77777777" w:rsidTr="00EE5661">
        <w:trPr>
          <w:trHeight w:val="520"/>
        </w:trPr>
        <w:tc>
          <w:tcPr>
            <w:tcW w:w="2965" w:type="pct"/>
            <w:tcBorders>
              <w:top w:val="single" w:sz="6" w:space="0" w:color="000000"/>
            </w:tcBorders>
          </w:tcPr>
          <w:p w14:paraId="606F9A42" w14:textId="77777777" w:rsidR="00416649" w:rsidRDefault="00416649" w:rsidP="00D82D6C">
            <w:pPr>
              <w:jc w:val="both"/>
              <w:rPr>
                <w:rFonts w:ascii="Times New Roman" w:hAnsi="Times New Roman"/>
                <w:i/>
                <w:noProof/>
                <w:sz w:val="24"/>
              </w:rPr>
            </w:pPr>
            <w:r>
              <w:rPr>
                <w:rFonts w:ascii="Times New Roman" w:hAnsi="Times New Roman"/>
                <w:i/>
                <w:sz w:val="24"/>
              </w:rPr>
              <w:t>* No kurām 6 valstis ITSS datu vākšanai izmanto vienīgi šo avotu.</w:t>
            </w:r>
          </w:p>
          <w:p w14:paraId="3CF1AF10" w14:textId="77777777" w:rsidR="00EF4536" w:rsidRPr="00D82D6C" w:rsidRDefault="00EF4536" w:rsidP="00D82D6C">
            <w:pPr>
              <w:jc w:val="both"/>
              <w:rPr>
                <w:rFonts w:ascii="Times New Roman" w:hAnsi="Times New Roman"/>
                <w:i/>
                <w:noProof/>
                <w:sz w:val="24"/>
              </w:rPr>
            </w:pPr>
          </w:p>
          <w:p w14:paraId="347DAE3E" w14:textId="77777777" w:rsidR="00416649" w:rsidRPr="00D82D6C" w:rsidRDefault="00416649" w:rsidP="00D82D6C">
            <w:pPr>
              <w:jc w:val="both"/>
              <w:rPr>
                <w:rFonts w:ascii="Times New Roman" w:hAnsi="Times New Roman"/>
                <w:noProof/>
                <w:sz w:val="24"/>
              </w:rPr>
            </w:pPr>
            <w:r>
              <w:rPr>
                <w:rFonts w:ascii="Times New Roman" w:hAnsi="Times New Roman"/>
                <w:i/>
                <w:sz w:val="24"/>
              </w:rPr>
              <w:t xml:space="preserve">Avots: </w:t>
            </w:r>
            <w:r>
              <w:rPr>
                <w:rFonts w:ascii="Times New Roman" w:hAnsi="Times New Roman"/>
                <w:i/>
                <w:iCs/>
                <w:sz w:val="24"/>
              </w:rPr>
              <w:t>Eurostat</w:t>
            </w:r>
          </w:p>
        </w:tc>
        <w:tc>
          <w:tcPr>
            <w:tcW w:w="1169" w:type="pct"/>
            <w:tcBorders>
              <w:top w:val="single" w:sz="6" w:space="0" w:color="000000"/>
            </w:tcBorders>
          </w:tcPr>
          <w:p w14:paraId="54925950" w14:textId="77777777" w:rsidR="00416649" w:rsidRPr="00D82D6C" w:rsidRDefault="00416649" w:rsidP="00D82D6C">
            <w:pPr>
              <w:jc w:val="both"/>
              <w:rPr>
                <w:rFonts w:ascii="Times New Roman" w:hAnsi="Times New Roman"/>
                <w:noProof/>
                <w:sz w:val="24"/>
              </w:rPr>
            </w:pPr>
          </w:p>
        </w:tc>
        <w:tc>
          <w:tcPr>
            <w:tcW w:w="866" w:type="pct"/>
            <w:tcBorders>
              <w:top w:val="single" w:sz="6" w:space="0" w:color="000000"/>
            </w:tcBorders>
          </w:tcPr>
          <w:p w14:paraId="0D793545" w14:textId="77777777" w:rsidR="00416649" w:rsidRPr="00D82D6C" w:rsidRDefault="00416649" w:rsidP="00D82D6C">
            <w:pPr>
              <w:jc w:val="both"/>
              <w:rPr>
                <w:rFonts w:ascii="Times New Roman" w:hAnsi="Times New Roman"/>
                <w:noProof/>
                <w:sz w:val="24"/>
              </w:rPr>
            </w:pPr>
          </w:p>
        </w:tc>
      </w:tr>
    </w:tbl>
    <w:p w14:paraId="07479CD2" w14:textId="6274B847" w:rsidR="00416649" w:rsidRPr="00D82D6C" w:rsidRDefault="00416649" w:rsidP="00D82D6C">
      <w:pPr>
        <w:jc w:val="both"/>
        <w:rPr>
          <w:rFonts w:ascii="Times New Roman" w:hAnsi="Times New Roman"/>
          <w:noProof/>
          <w:sz w:val="24"/>
        </w:rPr>
      </w:pPr>
    </w:p>
    <w:p w14:paraId="5D62DA9C" w14:textId="603A138E" w:rsidR="00416649" w:rsidRDefault="00C32A13" w:rsidP="00D82D6C">
      <w:pPr>
        <w:jc w:val="both"/>
        <w:rPr>
          <w:rFonts w:ascii="Times New Roman" w:hAnsi="Times New Roman"/>
          <w:b/>
          <w:bCs/>
          <w:noProof/>
          <w:color w:val="1C1C1C"/>
          <w:sz w:val="24"/>
        </w:rPr>
      </w:pPr>
      <w:bookmarkStart w:id="48" w:name="5.2.2._Foreign_Affiliates_Statistics_(FA"/>
      <w:bookmarkEnd w:id="48"/>
      <w:r>
        <w:rPr>
          <w:rFonts w:ascii="Times New Roman" w:hAnsi="Times New Roman"/>
          <w:b/>
          <w:color w:val="1C1C1C"/>
          <w:sz w:val="24"/>
        </w:rPr>
        <w:t>5.2.2. Ārvalstu saistītu uzņēmumu statistikas (</w:t>
      </w:r>
      <w:r>
        <w:rPr>
          <w:rFonts w:ascii="Times New Roman" w:hAnsi="Times New Roman"/>
          <w:b/>
          <w:i/>
          <w:iCs/>
          <w:color w:val="1C1C1C"/>
          <w:sz w:val="24"/>
        </w:rPr>
        <w:t>FATS</w:t>
      </w:r>
      <w:r>
        <w:rPr>
          <w:rFonts w:ascii="Times New Roman" w:hAnsi="Times New Roman"/>
          <w:b/>
          <w:color w:val="1C1C1C"/>
          <w:sz w:val="24"/>
        </w:rPr>
        <w:t>) datu vākšana</w:t>
      </w:r>
    </w:p>
    <w:p w14:paraId="273EEA44" w14:textId="77777777" w:rsidR="00C32A13" w:rsidRPr="00C32A13" w:rsidRDefault="00C32A13" w:rsidP="00D82D6C">
      <w:pPr>
        <w:jc w:val="both"/>
        <w:rPr>
          <w:rFonts w:ascii="Times New Roman" w:hAnsi="Times New Roman"/>
          <w:b/>
          <w:bCs/>
          <w:noProof/>
          <w:color w:val="1C1C1C"/>
          <w:sz w:val="24"/>
        </w:rPr>
      </w:pPr>
    </w:p>
    <w:p w14:paraId="3469871D" w14:textId="7B8A04EF" w:rsidR="00416649" w:rsidRDefault="00416649" w:rsidP="00D82D6C">
      <w:pPr>
        <w:jc w:val="both"/>
        <w:rPr>
          <w:rFonts w:ascii="Times New Roman" w:hAnsi="Times New Roman"/>
          <w:noProof/>
          <w:sz w:val="24"/>
        </w:rPr>
      </w:pPr>
      <w:r>
        <w:rPr>
          <w:rFonts w:ascii="Times New Roman" w:hAnsi="Times New Roman"/>
          <w:i/>
          <w:iCs/>
          <w:sz w:val="24"/>
        </w:rPr>
        <w:t>FATS</w:t>
      </w:r>
      <w:r>
        <w:rPr>
          <w:rFonts w:ascii="Times New Roman" w:hAnsi="Times New Roman"/>
          <w:sz w:val="24"/>
        </w:rPr>
        <w:t xml:space="preserve"> ir galvenais datu avots, lai novērtētu 3. veidu. 3. veids kļūst arvien nozīmīgāks, jo “pakalpojumu sniedzēji var izvēlēties izveidot saistītus uzņēmumus kā līdzekli savu pakalpojumu pārdošanai ārvalstu tirgos alternatīvi vai papildus eksportēšanai citos veidos”.</w:t>
      </w:r>
      <w:r w:rsidR="00CD3D04">
        <w:rPr>
          <w:rStyle w:val="FootnoteReference"/>
          <w:rFonts w:ascii="Times New Roman" w:hAnsi="Times New Roman"/>
          <w:noProof/>
          <w:sz w:val="24"/>
        </w:rPr>
        <w:footnoteReference w:id="97"/>
      </w:r>
      <w:r>
        <w:rPr>
          <w:rFonts w:ascii="Times New Roman" w:hAnsi="Times New Roman"/>
          <w:sz w:val="24"/>
        </w:rPr>
        <w:t xml:space="preserve"> To apliecina nesen veiktie pētījumi, proti, tie liecina, ka Eiropas Savienībā vairāk nekā 60 % no ES kopējiem pakalpojumiem (ieskaitot </w:t>
      </w:r>
      <w:r>
        <w:rPr>
          <w:rFonts w:ascii="Times New Roman" w:hAnsi="Times New Roman"/>
          <w:i/>
          <w:iCs/>
          <w:sz w:val="24"/>
        </w:rPr>
        <w:t>ITSS</w:t>
      </w:r>
      <w:r>
        <w:rPr>
          <w:rFonts w:ascii="Times New Roman" w:hAnsi="Times New Roman"/>
          <w:sz w:val="24"/>
        </w:rPr>
        <w:t xml:space="preserve"> un </w:t>
      </w:r>
      <w:r>
        <w:rPr>
          <w:rFonts w:ascii="Times New Roman" w:hAnsi="Times New Roman"/>
          <w:i/>
          <w:iCs/>
          <w:sz w:val="24"/>
        </w:rPr>
        <w:t>FATS</w:t>
      </w:r>
      <w:r>
        <w:rPr>
          <w:rFonts w:ascii="Times New Roman" w:hAnsi="Times New Roman"/>
          <w:sz w:val="24"/>
        </w:rPr>
        <w:t xml:space="preserve"> pakalpojumus) sniedz trešajām valstīm ar ārvalstīs nodibinātu ES saistītu uzņēmumu starpniecību (t. i., 3. veidā).</w:t>
      </w:r>
    </w:p>
    <w:p w14:paraId="65FB571D" w14:textId="77777777" w:rsidR="00916792" w:rsidRPr="00D82D6C" w:rsidRDefault="00916792" w:rsidP="00D82D6C">
      <w:pPr>
        <w:jc w:val="both"/>
        <w:rPr>
          <w:rFonts w:ascii="Times New Roman" w:hAnsi="Times New Roman"/>
          <w:noProof/>
          <w:sz w:val="24"/>
        </w:rPr>
      </w:pPr>
    </w:p>
    <w:p w14:paraId="4F71385A" w14:textId="77777777" w:rsidR="00416649" w:rsidRDefault="00416649" w:rsidP="00D82D6C">
      <w:pPr>
        <w:jc w:val="both"/>
        <w:rPr>
          <w:rFonts w:ascii="Times New Roman" w:hAnsi="Times New Roman"/>
          <w:noProof/>
          <w:sz w:val="24"/>
        </w:rPr>
      </w:pPr>
      <w:r>
        <w:rPr>
          <w:rFonts w:ascii="Times New Roman" w:hAnsi="Times New Roman"/>
          <w:sz w:val="24"/>
        </w:rPr>
        <w:t>Galvenais avots 3. veida datu aprēķināšanai ir ārvalstu saistītu uzņēmumu statistikas dati – ārējā ārvalstu saistītu uzņēmumu statistika (</w:t>
      </w:r>
      <w:r>
        <w:rPr>
          <w:rFonts w:ascii="Times New Roman" w:hAnsi="Times New Roman"/>
          <w:i/>
          <w:iCs/>
          <w:sz w:val="24"/>
        </w:rPr>
        <w:t>OFATS</w:t>
      </w:r>
      <w:r>
        <w:rPr>
          <w:rFonts w:ascii="Times New Roman" w:hAnsi="Times New Roman"/>
          <w:sz w:val="24"/>
        </w:rPr>
        <w:t>) un iekšējā ārvalstu saistītu uzņēmumu statistika (</w:t>
      </w:r>
      <w:r>
        <w:rPr>
          <w:rFonts w:ascii="Times New Roman" w:hAnsi="Times New Roman"/>
          <w:i/>
          <w:iCs/>
          <w:sz w:val="24"/>
        </w:rPr>
        <w:t>IFATS</w:t>
      </w:r>
      <w:r>
        <w:rPr>
          <w:rFonts w:ascii="Times New Roman" w:hAnsi="Times New Roman"/>
          <w:sz w:val="24"/>
        </w:rPr>
        <w:t>).</w:t>
      </w:r>
    </w:p>
    <w:p w14:paraId="089DAA72" w14:textId="77777777" w:rsidR="00916792" w:rsidRPr="00D82D6C" w:rsidRDefault="00916792" w:rsidP="00D82D6C">
      <w:pPr>
        <w:jc w:val="both"/>
        <w:rPr>
          <w:rFonts w:ascii="Times New Roman" w:hAnsi="Times New Roman"/>
          <w:noProof/>
          <w:sz w:val="24"/>
        </w:rPr>
      </w:pPr>
    </w:p>
    <w:p w14:paraId="458BC636" w14:textId="77777777" w:rsidR="00416649" w:rsidRDefault="00416649" w:rsidP="00D82D6C">
      <w:pPr>
        <w:jc w:val="both"/>
        <w:rPr>
          <w:rFonts w:ascii="Times New Roman" w:hAnsi="Times New Roman"/>
          <w:noProof/>
          <w:sz w:val="24"/>
        </w:rPr>
      </w:pPr>
      <w:r>
        <w:rPr>
          <w:rFonts w:ascii="Times New Roman" w:hAnsi="Times New Roman"/>
          <w:sz w:val="24"/>
        </w:rPr>
        <w:t xml:space="preserve">Valstis </w:t>
      </w:r>
      <w:r>
        <w:rPr>
          <w:rFonts w:ascii="Times New Roman" w:hAnsi="Times New Roman"/>
          <w:i/>
          <w:iCs/>
          <w:sz w:val="24"/>
        </w:rPr>
        <w:t>FATS</w:t>
      </w:r>
      <w:r>
        <w:rPr>
          <w:rFonts w:ascii="Times New Roman" w:hAnsi="Times New Roman"/>
          <w:sz w:val="24"/>
        </w:rPr>
        <w:t xml:space="preserve"> datu vākšanai izmanto dažādas pieejas. Turpmāk raksturoti daži aptaujas “Starptautiskā pakalpojumu sniegšana iedalījumā pēc sniegšanas veida – datu pieejamība </w:t>
      </w:r>
      <w:r>
        <w:rPr>
          <w:rFonts w:ascii="Times New Roman" w:hAnsi="Times New Roman"/>
          <w:i/>
          <w:iCs/>
          <w:sz w:val="24"/>
        </w:rPr>
        <w:t>FATS</w:t>
      </w:r>
      <w:r>
        <w:rPr>
          <w:rFonts w:ascii="Times New Roman" w:hAnsi="Times New Roman"/>
          <w:sz w:val="24"/>
        </w:rPr>
        <w:t xml:space="preserve"> jomā” rezultāti. Aptauja tika veikta 2020. gada aprīlī, un tajā piedalījās </w:t>
      </w:r>
      <w:r>
        <w:rPr>
          <w:rFonts w:ascii="Times New Roman" w:hAnsi="Times New Roman"/>
          <w:i/>
          <w:iCs/>
          <w:sz w:val="24"/>
        </w:rPr>
        <w:t>IFATS</w:t>
      </w:r>
      <w:r>
        <w:rPr>
          <w:rFonts w:ascii="Times New Roman" w:hAnsi="Times New Roman"/>
          <w:sz w:val="24"/>
        </w:rPr>
        <w:t xml:space="preserve"> un </w:t>
      </w:r>
      <w:r>
        <w:rPr>
          <w:rFonts w:ascii="Times New Roman" w:hAnsi="Times New Roman"/>
          <w:i/>
          <w:iCs/>
          <w:sz w:val="24"/>
        </w:rPr>
        <w:t>OFATS</w:t>
      </w:r>
      <w:r>
        <w:rPr>
          <w:rFonts w:ascii="Times New Roman" w:hAnsi="Times New Roman"/>
          <w:sz w:val="24"/>
        </w:rPr>
        <w:t xml:space="preserve"> datu apkopotāji no 27 ES dalībvalstīm, kā arī no Norvēģijas, Šveices un ASV.</w:t>
      </w:r>
    </w:p>
    <w:p w14:paraId="635E8315" w14:textId="77777777" w:rsidR="00916792" w:rsidRPr="00D82D6C" w:rsidRDefault="00916792" w:rsidP="00D82D6C">
      <w:pPr>
        <w:jc w:val="both"/>
        <w:rPr>
          <w:rFonts w:ascii="Times New Roman" w:hAnsi="Times New Roman"/>
          <w:noProof/>
          <w:sz w:val="24"/>
        </w:rPr>
      </w:pPr>
    </w:p>
    <w:p w14:paraId="1E3FE694" w14:textId="0137D375" w:rsidR="00416649" w:rsidRPr="00D82D6C" w:rsidRDefault="00416649" w:rsidP="00D82D6C">
      <w:pPr>
        <w:jc w:val="both"/>
        <w:rPr>
          <w:rFonts w:ascii="Times New Roman" w:hAnsi="Times New Roman"/>
          <w:noProof/>
          <w:sz w:val="24"/>
        </w:rPr>
      </w:pPr>
      <w:r>
        <w:rPr>
          <w:rFonts w:ascii="Times New Roman" w:hAnsi="Times New Roman"/>
          <w:i/>
          <w:iCs/>
          <w:sz w:val="24"/>
        </w:rPr>
        <w:t>IFATS</w:t>
      </w:r>
      <w:r>
        <w:rPr>
          <w:rFonts w:ascii="Times New Roman" w:hAnsi="Times New Roman"/>
          <w:sz w:val="24"/>
        </w:rPr>
        <w:t xml:space="preserve"> jomā informāciju, ko nosaka piemērojamie noteikumi, vāc, izmantojot galvenokārt administratīvos avotus un iekļaujot konkrētus jautājumus citu jomu apsekojumos (piemēram, ārvalstu tiešo ieguldījumu (</w:t>
      </w:r>
      <w:r>
        <w:rPr>
          <w:rFonts w:ascii="Times New Roman" w:hAnsi="Times New Roman"/>
          <w:i/>
          <w:iCs/>
          <w:sz w:val="24"/>
        </w:rPr>
        <w:t>FDI</w:t>
      </w:r>
      <w:r>
        <w:rPr>
          <w:rFonts w:ascii="Times New Roman" w:hAnsi="Times New Roman"/>
          <w:sz w:val="24"/>
        </w:rPr>
        <w:t>), uzņēmumu strukturālās statistikas (</w:t>
      </w:r>
      <w:r>
        <w:rPr>
          <w:rFonts w:ascii="Times New Roman" w:hAnsi="Times New Roman"/>
          <w:i/>
          <w:iCs/>
          <w:sz w:val="24"/>
        </w:rPr>
        <w:t>SBS</w:t>
      </w:r>
      <w:r>
        <w:rPr>
          <w:rFonts w:ascii="Times New Roman" w:hAnsi="Times New Roman"/>
          <w:sz w:val="24"/>
        </w:rPr>
        <w:t>) un pētniecības un izstrādes (</w:t>
      </w:r>
      <w:r>
        <w:rPr>
          <w:rFonts w:ascii="Times New Roman" w:hAnsi="Times New Roman"/>
          <w:i/>
          <w:iCs/>
          <w:sz w:val="24"/>
        </w:rPr>
        <w:t>R&amp;D</w:t>
      </w:r>
      <w:r>
        <w:rPr>
          <w:rFonts w:ascii="Times New Roman" w:hAnsi="Times New Roman"/>
          <w:sz w:val="24"/>
        </w:rPr>
        <w:t>) apsekojumos, pilnos ikgadējos uzņēmumu apsekojumos, kā arī izmantojot datus no administratīvo datu avotiem (uzņēmumu reģistrus un Eiropas Grupu reģistru)).</w:t>
      </w:r>
    </w:p>
    <w:p w14:paraId="56B92123" w14:textId="77777777" w:rsidR="0096750D" w:rsidRPr="00D82D6C" w:rsidRDefault="0096750D" w:rsidP="00D82D6C">
      <w:pPr>
        <w:jc w:val="both"/>
        <w:rPr>
          <w:rFonts w:ascii="Times New Roman" w:hAnsi="Times New Roman"/>
          <w:noProof/>
          <w:sz w:val="24"/>
        </w:rPr>
      </w:pPr>
    </w:p>
    <w:p w14:paraId="2B60AC5A" w14:textId="07E87C76" w:rsidR="00416649" w:rsidRDefault="00416649" w:rsidP="00B1569A">
      <w:pPr>
        <w:keepNext/>
        <w:keepLines/>
        <w:jc w:val="both"/>
        <w:rPr>
          <w:rFonts w:ascii="Times New Roman" w:hAnsi="Times New Roman"/>
          <w:color w:val="B83B46"/>
          <w:sz w:val="24"/>
        </w:rPr>
      </w:pPr>
      <w:r>
        <w:rPr>
          <w:rFonts w:ascii="Times New Roman" w:hAnsi="Times New Roman"/>
          <w:b/>
          <w:color w:val="B83B46"/>
          <w:sz w:val="24"/>
        </w:rPr>
        <w:lastRenderedPageBreak/>
        <w:t xml:space="preserve">5.2. attēls. </w:t>
      </w:r>
      <w:r>
        <w:rPr>
          <w:rFonts w:ascii="Times New Roman" w:hAnsi="Times New Roman"/>
          <w:b/>
          <w:bCs/>
          <w:i/>
          <w:iCs/>
          <w:color w:val="B83B46"/>
          <w:sz w:val="24"/>
        </w:rPr>
        <w:t>IFATS</w:t>
      </w:r>
      <w:r>
        <w:rPr>
          <w:rFonts w:ascii="Times New Roman" w:hAnsi="Times New Roman"/>
          <w:b/>
          <w:bCs/>
          <w:color w:val="B83B46"/>
          <w:sz w:val="24"/>
        </w:rPr>
        <w:t xml:space="preserve"> datu vākšana</w:t>
      </w:r>
      <w:r>
        <w:rPr>
          <w:rFonts w:ascii="Times New Roman" w:hAnsi="Times New Roman"/>
          <w:color w:val="B83B46"/>
          <w:sz w:val="24"/>
        </w:rPr>
        <w:t xml:space="preserve"> – </w:t>
      </w:r>
      <w:r>
        <w:rPr>
          <w:rFonts w:ascii="Times New Roman" w:hAnsi="Times New Roman"/>
          <w:b/>
          <w:bCs/>
          <w:color w:val="B83B46"/>
          <w:sz w:val="24"/>
        </w:rPr>
        <w:t>avoti</w:t>
      </w:r>
      <w:r>
        <w:rPr>
          <w:rFonts w:ascii="Times New Roman" w:hAnsi="Times New Roman"/>
          <w:color w:val="B83B46"/>
          <w:sz w:val="24"/>
        </w:rPr>
        <w:t xml:space="preserve"> (iespējamas vairākas atbildes)</w:t>
      </w:r>
    </w:p>
    <w:p w14:paraId="260CB527" w14:textId="77777777" w:rsidR="00B1569A" w:rsidRDefault="00B1569A" w:rsidP="00B1569A">
      <w:pPr>
        <w:keepNext/>
        <w:keepLines/>
        <w:jc w:val="both"/>
        <w:rPr>
          <w:rFonts w:ascii="Times New Roman" w:hAnsi="Times New Roman"/>
          <w:color w:val="B83B46"/>
          <w:sz w:val="24"/>
        </w:rPr>
      </w:pPr>
    </w:p>
    <w:p w14:paraId="197462FD" w14:textId="2106488C" w:rsidR="00B1569A" w:rsidRDefault="00B1569A" w:rsidP="00B1569A">
      <w:pPr>
        <w:keepNext/>
        <w:keepLines/>
        <w:jc w:val="both"/>
        <w:rPr>
          <w:rFonts w:ascii="Times New Roman" w:hAnsi="Times New Roman"/>
          <w:bCs/>
          <w:noProof/>
          <w:color w:val="B83B46"/>
          <w:sz w:val="24"/>
        </w:rPr>
      </w:pPr>
      <w:r w:rsidRPr="002D4F3D">
        <w:rPr>
          <w:rFonts w:ascii="Times New Roman" w:hAnsi="Times New Roman" w:cs="Times New Roman"/>
          <w:bCs/>
          <w:noProof/>
          <w:color w:val="B83B46"/>
          <w:sz w:val="24"/>
        </w:rPr>
        <w:drawing>
          <wp:inline distT="0" distB="0" distL="0" distR="0" wp14:anchorId="0919E506" wp14:editId="50182367">
            <wp:extent cx="5762625" cy="3105150"/>
            <wp:effectExtent l="0" t="0" r="9525" b="0"/>
            <wp:docPr id="168201464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2014646" name="Picture 1"/>
                    <pic:cNvPicPr/>
                  </pic:nvPicPr>
                  <pic:blipFill>
                    <a:blip r:embed="rId25">
                      <a:extLst>
                        <a:ext uri="{28A0092B-C50C-407E-A947-70E740481C1C}">
                          <a14:useLocalDpi xmlns:a14="http://schemas.microsoft.com/office/drawing/2010/main" val="0"/>
                        </a:ext>
                      </a:extLst>
                    </a:blip>
                    <a:stretch>
                      <a:fillRect/>
                    </a:stretch>
                  </pic:blipFill>
                  <pic:spPr>
                    <a:xfrm>
                      <a:off x="0" y="0"/>
                      <a:ext cx="5762625" cy="3105150"/>
                    </a:xfrm>
                    <a:prstGeom prst="rect">
                      <a:avLst/>
                    </a:prstGeom>
                  </pic:spPr>
                </pic:pic>
              </a:graphicData>
            </a:graphic>
          </wp:inline>
        </w:drawing>
      </w:r>
    </w:p>
    <w:p w14:paraId="75947070" w14:textId="77777777" w:rsidR="0096750D" w:rsidRDefault="0096750D" w:rsidP="00B1569A">
      <w:pPr>
        <w:keepNext/>
        <w:keepLines/>
        <w:jc w:val="both"/>
        <w:rPr>
          <w:rFonts w:ascii="Times New Roman" w:hAnsi="Times New Roman"/>
          <w:bCs/>
          <w:noProof/>
          <w:color w:val="B83B46"/>
          <w:sz w:val="24"/>
        </w:rPr>
      </w:pPr>
    </w:p>
    <w:p w14:paraId="1C31BC46" w14:textId="77777777" w:rsidR="00416649" w:rsidRPr="00D82D6C" w:rsidRDefault="00416649" w:rsidP="00D82D6C">
      <w:pPr>
        <w:jc w:val="both"/>
        <w:rPr>
          <w:rFonts w:ascii="Times New Roman" w:hAnsi="Times New Roman"/>
          <w:noProof/>
          <w:sz w:val="24"/>
        </w:rPr>
      </w:pPr>
      <w:r>
        <w:rPr>
          <w:rFonts w:ascii="Times New Roman" w:hAnsi="Times New Roman"/>
          <w:i/>
          <w:sz w:val="24"/>
        </w:rPr>
        <w:t xml:space="preserve">Avots: </w:t>
      </w:r>
      <w:r>
        <w:rPr>
          <w:rFonts w:ascii="Times New Roman" w:hAnsi="Times New Roman"/>
          <w:i/>
          <w:iCs/>
          <w:sz w:val="24"/>
        </w:rPr>
        <w:t>Eurostat</w:t>
      </w:r>
      <w:r>
        <w:rPr>
          <w:rFonts w:ascii="Times New Roman" w:hAnsi="Times New Roman"/>
          <w:sz w:val="24"/>
        </w:rPr>
        <w:t xml:space="preserve"> aptauja “Starptautiskā pakalpojumu sniegšana iedalījumā pēc sniegšanas veida – datu pieejamība </w:t>
      </w:r>
      <w:r>
        <w:rPr>
          <w:rFonts w:ascii="Times New Roman" w:hAnsi="Times New Roman"/>
          <w:i/>
          <w:iCs/>
          <w:sz w:val="24"/>
        </w:rPr>
        <w:t>FATS</w:t>
      </w:r>
      <w:r>
        <w:rPr>
          <w:rFonts w:ascii="Times New Roman" w:hAnsi="Times New Roman"/>
          <w:sz w:val="24"/>
        </w:rPr>
        <w:t xml:space="preserve"> jomā”</w:t>
      </w:r>
    </w:p>
    <w:p w14:paraId="061B3959" w14:textId="77777777" w:rsidR="00416649" w:rsidRPr="00D82D6C" w:rsidRDefault="00416649" w:rsidP="00D82D6C">
      <w:pPr>
        <w:jc w:val="both"/>
        <w:rPr>
          <w:rFonts w:ascii="Times New Roman" w:hAnsi="Times New Roman"/>
          <w:noProof/>
          <w:sz w:val="24"/>
        </w:rPr>
      </w:pPr>
    </w:p>
    <w:p w14:paraId="5D73C8B2" w14:textId="77777777" w:rsidR="00416649" w:rsidRPr="00D82D6C" w:rsidRDefault="00416649" w:rsidP="00D82D6C">
      <w:pPr>
        <w:jc w:val="both"/>
        <w:rPr>
          <w:rFonts w:ascii="Times New Roman" w:hAnsi="Times New Roman"/>
          <w:noProof/>
          <w:sz w:val="24"/>
        </w:rPr>
      </w:pPr>
      <w:r>
        <w:rPr>
          <w:rFonts w:ascii="Times New Roman" w:hAnsi="Times New Roman"/>
          <w:i/>
          <w:iCs/>
          <w:sz w:val="24"/>
        </w:rPr>
        <w:t>OFATS</w:t>
      </w:r>
      <w:r>
        <w:rPr>
          <w:rFonts w:ascii="Times New Roman" w:hAnsi="Times New Roman"/>
          <w:sz w:val="24"/>
        </w:rPr>
        <w:t xml:space="preserve"> jomā datus vāc, galvenokārt veicot apsekojumus, izmantojot administratīvos avotus un iekļaujot konkrētus jautājumus citu jomu apsekojumos (piemēram, </w:t>
      </w:r>
      <w:r>
        <w:rPr>
          <w:rFonts w:ascii="Times New Roman" w:hAnsi="Times New Roman"/>
          <w:i/>
          <w:iCs/>
          <w:sz w:val="24"/>
        </w:rPr>
        <w:t>FDI</w:t>
      </w:r>
      <w:r>
        <w:rPr>
          <w:rFonts w:ascii="Times New Roman" w:hAnsi="Times New Roman"/>
          <w:sz w:val="24"/>
        </w:rPr>
        <w:t xml:space="preserve"> un </w:t>
      </w:r>
      <w:r>
        <w:rPr>
          <w:rFonts w:ascii="Times New Roman" w:hAnsi="Times New Roman"/>
          <w:i/>
          <w:iCs/>
          <w:sz w:val="24"/>
        </w:rPr>
        <w:t>SBS</w:t>
      </w:r>
      <w:r>
        <w:rPr>
          <w:rFonts w:ascii="Times New Roman" w:hAnsi="Times New Roman"/>
          <w:sz w:val="24"/>
        </w:rPr>
        <w:t xml:space="preserve"> apsekojumā, kā arī pilnajā ikgadējā uzņēmumu apsekojumā).</w:t>
      </w:r>
    </w:p>
    <w:p w14:paraId="0CE93FC1" w14:textId="77777777" w:rsidR="00416649" w:rsidRPr="00D82D6C" w:rsidRDefault="00416649" w:rsidP="00D82D6C">
      <w:pPr>
        <w:jc w:val="both"/>
        <w:rPr>
          <w:rFonts w:ascii="Times New Roman" w:hAnsi="Times New Roman"/>
          <w:noProof/>
          <w:sz w:val="24"/>
        </w:rPr>
      </w:pPr>
    </w:p>
    <w:p w14:paraId="6B3F9984" w14:textId="77777777" w:rsidR="00416649" w:rsidRDefault="00416649" w:rsidP="00D82D6C">
      <w:pPr>
        <w:jc w:val="both"/>
        <w:rPr>
          <w:rFonts w:ascii="Times New Roman" w:hAnsi="Times New Roman"/>
          <w:color w:val="B83B46"/>
          <w:sz w:val="24"/>
        </w:rPr>
      </w:pPr>
      <w:r>
        <w:rPr>
          <w:rFonts w:ascii="Times New Roman" w:hAnsi="Times New Roman"/>
          <w:b/>
          <w:color w:val="B83B46"/>
          <w:sz w:val="24"/>
        </w:rPr>
        <w:t xml:space="preserve">5.3. attēls. </w:t>
      </w:r>
      <w:r>
        <w:rPr>
          <w:rFonts w:ascii="Times New Roman" w:hAnsi="Times New Roman"/>
          <w:b/>
          <w:bCs/>
          <w:i/>
          <w:iCs/>
          <w:color w:val="B83B46"/>
          <w:sz w:val="24"/>
        </w:rPr>
        <w:t>OFATS</w:t>
      </w:r>
      <w:r>
        <w:rPr>
          <w:rFonts w:ascii="Times New Roman" w:hAnsi="Times New Roman"/>
          <w:b/>
          <w:bCs/>
          <w:color w:val="B83B46"/>
          <w:sz w:val="24"/>
        </w:rPr>
        <w:t xml:space="preserve"> datu vākšana</w:t>
      </w:r>
      <w:r>
        <w:rPr>
          <w:rFonts w:ascii="Times New Roman" w:hAnsi="Times New Roman"/>
          <w:color w:val="B83B46"/>
          <w:sz w:val="24"/>
        </w:rPr>
        <w:t xml:space="preserve"> – </w:t>
      </w:r>
      <w:r>
        <w:rPr>
          <w:rFonts w:ascii="Times New Roman" w:hAnsi="Times New Roman"/>
          <w:b/>
          <w:bCs/>
          <w:color w:val="B83B46"/>
          <w:sz w:val="24"/>
        </w:rPr>
        <w:t>avoti</w:t>
      </w:r>
      <w:r>
        <w:rPr>
          <w:rFonts w:ascii="Times New Roman" w:hAnsi="Times New Roman"/>
          <w:color w:val="B83B46"/>
          <w:sz w:val="24"/>
        </w:rPr>
        <w:t xml:space="preserve"> (iespējamas vairākas atbildes)</w:t>
      </w:r>
    </w:p>
    <w:p w14:paraId="366696E9" w14:textId="77777777" w:rsidR="00303A34" w:rsidRDefault="00303A34" w:rsidP="00D82D6C">
      <w:pPr>
        <w:jc w:val="both"/>
        <w:rPr>
          <w:rFonts w:ascii="Times New Roman" w:hAnsi="Times New Roman"/>
          <w:color w:val="B83B46"/>
          <w:sz w:val="24"/>
        </w:rPr>
      </w:pPr>
    </w:p>
    <w:p w14:paraId="70095EA6" w14:textId="3280EA7C" w:rsidR="00303A34" w:rsidRDefault="00303A34" w:rsidP="00D82D6C">
      <w:pPr>
        <w:jc w:val="both"/>
        <w:rPr>
          <w:rFonts w:ascii="Times New Roman" w:hAnsi="Times New Roman"/>
          <w:noProof/>
          <w:color w:val="B83B46"/>
          <w:sz w:val="24"/>
        </w:rPr>
      </w:pPr>
      <w:r w:rsidRPr="00575395">
        <w:rPr>
          <w:rFonts w:ascii="Times New Roman" w:hAnsi="Times New Roman" w:cs="Times New Roman"/>
          <w:noProof/>
          <w:color w:val="B83B46"/>
          <w:sz w:val="24"/>
        </w:rPr>
        <w:drawing>
          <wp:inline distT="0" distB="0" distL="0" distR="0" wp14:anchorId="16B06B58" wp14:editId="0912CFB6">
            <wp:extent cx="5590557" cy="3052864"/>
            <wp:effectExtent l="0" t="0" r="0" b="0"/>
            <wp:docPr id="184620541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6205415" name="Picture 1"/>
                    <pic:cNvPicPr/>
                  </pic:nvPicPr>
                  <pic:blipFill>
                    <a:blip r:embed="rId26">
                      <a:extLst>
                        <a:ext uri="{28A0092B-C50C-407E-A947-70E740481C1C}">
                          <a14:useLocalDpi xmlns:a14="http://schemas.microsoft.com/office/drawing/2010/main" val="0"/>
                        </a:ext>
                      </a:extLst>
                    </a:blip>
                    <a:stretch>
                      <a:fillRect/>
                    </a:stretch>
                  </pic:blipFill>
                  <pic:spPr>
                    <a:xfrm>
                      <a:off x="0" y="0"/>
                      <a:ext cx="5590557" cy="3052864"/>
                    </a:xfrm>
                    <a:prstGeom prst="rect">
                      <a:avLst/>
                    </a:prstGeom>
                  </pic:spPr>
                </pic:pic>
              </a:graphicData>
            </a:graphic>
          </wp:inline>
        </w:drawing>
      </w:r>
    </w:p>
    <w:p w14:paraId="7D67D9C0" w14:textId="77777777" w:rsidR="002B610D" w:rsidRDefault="002B610D" w:rsidP="00D82D6C">
      <w:pPr>
        <w:jc w:val="both"/>
        <w:rPr>
          <w:rFonts w:ascii="Times New Roman" w:hAnsi="Times New Roman"/>
          <w:noProof/>
          <w:color w:val="B83B46"/>
          <w:sz w:val="24"/>
        </w:rPr>
      </w:pPr>
    </w:p>
    <w:p w14:paraId="35D02F03" w14:textId="77777777" w:rsidR="002B610D" w:rsidRDefault="002B610D" w:rsidP="00D82D6C">
      <w:pPr>
        <w:jc w:val="both"/>
        <w:rPr>
          <w:rFonts w:ascii="Times New Roman" w:hAnsi="Times New Roman"/>
          <w:noProof/>
          <w:color w:val="B83B46"/>
          <w:sz w:val="24"/>
        </w:rPr>
      </w:pPr>
    </w:p>
    <w:p w14:paraId="1FEF22FA" w14:textId="77777777" w:rsidR="00416649" w:rsidRPr="00D82D6C" w:rsidRDefault="00416649" w:rsidP="00D82D6C">
      <w:pPr>
        <w:jc w:val="both"/>
        <w:rPr>
          <w:rFonts w:ascii="Times New Roman" w:hAnsi="Times New Roman"/>
          <w:noProof/>
          <w:sz w:val="24"/>
        </w:rPr>
      </w:pPr>
      <w:r>
        <w:rPr>
          <w:rFonts w:ascii="Times New Roman" w:hAnsi="Times New Roman"/>
          <w:i/>
          <w:sz w:val="24"/>
        </w:rPr>
        <w:t xml:space="preserve">Avots: </w:t>
      </w:r>
      <w:r>
        <w:rPr>
          <w:rFonts w:ascii="Times New Roman" w:hAnsi="Times New Roman"/>
          <w:i/>
          <w:iCs/>
          <w:sz w:val="24"/>
        </w:rPr>
        <w:t>Eurostat</w:t>
      </w:r>
      <w:r>
        <w:rPr>
          <w:rFonts w:ascii="Times New Roman" w:hAnsi="Times New Roman"/>
          <w:sz w:val="24"/>
        </w:rPr>
        <w:t xml:space="preserve"> aptauja “Starptautiskā pakalpojumu sniegšana iedalījumā pēc sniegšanas veida – datu pieejamība </w:t>
      </w:r>
      <w:r>
        <w:rPr>
          <w:rFonts w:ascii="Times New Roman" w:hAnsi="Times New Roman"/>
          <w:i/>
          <w:iCs/>
          <w:sz w:val="24"/>
        </w:rPr>
        <w:t>FATS</w:t>
      </w:r>
      <w:r>
        <w:rPr>
          <w:rFonts w:ascii="Times New Roman" w:hAnsi="Times New Roman"/>
          <w:sz w:val="24"/>
        </w:rPr>
        <w:t xml:space="preserve"> jomā”</w:t>
      </w:r>
    </w:p>
    <w:p w14:paraId="341D9E99" w14:textId="77777777" w:rsidR="00416649" w:rsidRPr="00D82D6C" w:rsidRDefault="00416649" w:rsidP="00D82D6C">
      <w:pPr>
        <w:jc w:val="both"/>
        <w:rPr>
          <w:rFonts w:ascii="Times New Roman" w:hAnsi="Times New Roman"/>
          <w:noProof/>
          <w:sz w:val="24"/>
        </w:rPr>
      </w:pPr>
    </w:p>
    <w:p w14:paraId="48D324C4" w14:textId="77777777" w:rsidR="00416649" w:rsidRPr="00D82D6C" w:rsidRDefault="00416649" w:rsidP="00D82D6C">
      <w:pPr>
        <w:jc w:val="both"/>
        <w:rPr>
          <w:rFonts w:ascii="Times New Roman" w:hAnsi="Times New Roman"/>
          <w:noProof/>
          <w:sz w:val="24"/>
        </w:rPr>
      </w:pPr>
      <w:r>
        <w:rPr>
          <w:rFonts w:ascii="Times New Roman" w:hAnsi="Times New Roman"/>
          <w:i/>
          <w:iCs/>
          <w:sz w:val="24"/>
        </w:rPr>
        <w:t>FATS</w:t>
      </w:r>
      <w:r>
        <w:rPr>
          <w:rFonts w:ascii="Times New Roman" w:hAnsi="Times New Roman"/>
          <w:sz w:val="24"/>
        </w:rPr>
        <w:t xml:space="preserve"> regulējums paredz, ka var apkopot arī papildu mainīgos lielumus, kas palīdzētu novērtēt pakalpojumu sniegšanas veidus (skat. 5.2. tabulu). Datu avoti attiecībā uz 5.2. tabulā uzskaitītajiem mainīgajiem lielumiem ir iekļauti 5.3. tabulā. Šo tabulu avots ir </w:t>
      </w:r>
      <w:r>
        <w:rPr>
          <w:rFonts w:ascii="Times New Roman" w:hAnsi="Times New Roman"/>
          <w:i/>
          <w:iCs/>
          <w:sz w:val="24"/>
        </w:rPr>
        <w:t>Eurostat</w:t>
      </w:r>
      <w:r>
        <w:rPr>
          <w:rFonts w:ascii="Times New Roman" w:hAnsi="Times New Roman"/>
          <w:sz w:val="24"/>
        </w:rPr>
        <w:t xml:space="preserve"> aptauja “Starptautiskā pakalpojumu sniegšana iedalījumā pēc sniegšanas veida – datu pieejamība </w:t>
      </w:r>
      <w:r>
        <w:rPr>
          <w:rFonts w:ascii="Times New Roman" w:hAnsi="Times New Roman"/>
          <w:i/>
          <w:iCs/>
          <w:sz w:val="24"/>
        </w:rPr>
        <w:t>FATS</w:t>
      </w:r>
      <w:r>
        <w:rPr>
          <w:rFonts w:ascii="Times New Roman" w:hAnsi="Times New Roman"/>
          <w:sz w:val="24"/>
        </w:rPr>
        <w:t xml:space="preserve"> jomā”.</w:t>
      </w:r>
    </w:p>
    <w:p w14:paraId="56DC2B54" w14:textId="77777777" w:rsidR="00FA355E" w:rsidRPr="00D82D6C" w:rsidRDefault="00FA355E" w:rsidP="00D82D6C">
      <w:pPr>
        <w:jc w:val="both"/>
        <w:rPr>
          <w:rFonts w:ascii="Times New Roman" w:hAnsi="Times New Roman"/>
          <w:noProof/>
          <w:sz w:val="24"/>
        </w:rPr>
      </w:pPr>
    </w:p>
    <w:p w14:paraId="0F572042" w14:textId="77777777" w:rsidR="00416649" w:rsidRPr="00F9513A" w:rsidRDefault="00416649" w:rsidP="00D82D6C">
      <w:pPr>
        <w:jc w:val="both"/>
        <w:rPr>
          <w:rFonts w:ascii="Times New Roman" w:hAnsi="Times New Roman"/>
          <w:b/>
          <w:bCs/>
          <w:noProof/>
          <w:color w:val="B83B46"/>
          <w:sz w:val="24"/>
        </w:rPr>
      </w:pPr>
      <w:r>
        <w:rPr>
          <w:rFonts w:ascii="Times New Roman" w:hAnsi="Times New Roman"/>
          <w:b/>
          <w:color w:val="B83B46"/>
          <w:sz w:val="24"/>
        </w:rPr>
        <w:t xml:space="preserve">5.2. tabula. Informācija, kas pieejama </w:t>
      </w:r>
      <w:r>
        <w:rPr>
          <w:rFonts w:ascii="Times New Roman" w:hAnsi="Times New Roman"/>
          <w:b/>
          <w:i/>
          <w:iCs/>
          <w:color w:val="B83B46"/>
          <w:sz w:val="24"/>
        </w:rPr>
        <w:t>FATS</w:t>
      </w:r>
      <w:r>
        <w:rPr>
          <w:rFonts w:ascii="Times New Roman" w:hAnsi="Times New Roman"/>
          <w:b/>
          <w:color w:val="B83B46"/>
          <w:sz w:val="24"/>
        </w:rPr>
        <w:t xml:space="preserve"> jomā dažādās valstīs</w:t>
      </w:r>
    </w:p>
    <w:p w14:paraId="0A3843A7" w14:textId="77777777" w:rsidR="00F9513A" w:rsidRPr="00D82D6C" w:rsidRDefault="00F9513A" w:rsidP="00D82D6C">
      <w:pPr>
        <w:jc w:val="both"/>
        <w:rPr>
          <w:rFonts w:ascii="Times New Roman" w:hAnsi="Times New Roman"/>
          <w:noProof/>
          <w:color w:val="B83B46"/>
          <w:sz w:val="24"/>
        </w:rPr>
      </w:pPr>
    </w:p>
    <w:tbl>
      <w:tblPr>
        <w:tblW w:w="5000" w:type="pct"/>
        <w:tblLayout w:type="fixed"/>
        <w:tblCellMar>
          <w:top w:w="28" w:type="dxa"/>
          <w:left w:w="28" w:type="dxa"/>
          <w:bottom w:w="28" w:type="dxa"/>
          <w:right w:w="28" w:type="dxa"/>
        </w:tblCellMar>
        <w:tblLook w:val="01E0" w:firstRow="1" w:lastRow="1" w:firstColumn="1" w:lastColumn="1" w:noHBand="0" w:noVBand="0"/>
      </w:tblPr>
      <w:tblGrid>
        <w:gridCol w:w="1588"/>
        <w:gridCol w:w="2077"/>
        <w:gridCol w:w="471"/>
        <w:gridCol w:w="853"/>
        <w:gridCol w:w="709"/>
        <w:gridCol w:w="1960"/>
        <w:gridCol w:w="79"/>
        <w:gridCol w:w="844"/>
        <w:gridCol w:w="550"/>
      </w:tblGrid>
      <w:tr w:rsidR="00627BA7" w:rsidRPr="00AF014D" w14:paraId="25E686F4" w14:textId="77777777" w:rsidTr="00510CA2">
        <w:trPr>
          <w:trHeight w:val="144"/>
        </w:trPr>
        <w:tc>
          <w:tcPr>
            <w:tcW w:w="870" w:type="pct"/>
            <w:vMerge w:val="restart"/>
            <w:tcBorders>
              <w:top w:val="single" w:sz="8" w:space="0" w:color="auto"/>
            </w:tcBorders>
            <w:shd w:val="clear" w:color="auto" w:fill="F7D6D7"/>
          </w:tcPr>
          <w:p w14:paraId="1C7D2AA4" w14:textId="77777777" w:rsidR="00627BA7" w:rsidRPr="00AF014D" w:rsidRDefault="00627BA7" w:rsidP="00303A34">
            <w:pPr>
              <w:ind w:left="57" w:right="57"/>
              <w:jc w:val="both"/>
              <w:rPr>
                <w:rFonts w:ascii="Times New Roman" w:hAnsi="Times New Roman" w:cs="Times New Roman"/>
                <w:noProof/>
                <w:sz w:val="24"/>
                <w:szCs w:val="24"/>
              </w:rPr>
            </w:pPr>
          </w:p>
        </w:tc>
        <w:tc>
          <w:tcPr>
            <w:tcW w:w="1863" w:type="pct"/>
            <w:gridSpan w:val="3"/>
            <w:tcBorders>
              <w:top w:val="single" w:sz="8" w:space="0" w:color="auto"/>
              <w:bottom w:val="dotDotDash" w:sz="8" w:space="0" w:color="808080" w:themeColor="background1" w:themeShade="80"/>
            </w:tcBorders>
            <w:shd w:val="clear" w:color="auto" w:fill="F7D6D7"/>
          </w:tcPr>
          <w:p w14:paraId="28945E32" w14:textId="4E90ED39" w:rsidR="00627BA7" w:rsidRPr="00AF014D" w:rsidRDefault="00627BA7" w:rsidP="00303A34">
            <w:pPr>
              <w:ind w:left="57" w:right="57"/>
              <w:jc w:val="center"/>
              <w:rPr>
                <w:rFonts w:ascii="Times New Roman" w:hAnsi="Times New Roman" w:cs="Times New Roman"/>
                <w:noProof/>
                <w:sz w:val="24"/>
                <w:szCs w:val="24"/>
              </w:rPr>
            </w:pPr>
            <w:r>
              <w:rPr>
                <w:rFonts w:ascii="Times New Roman" w:hAnsi="Times New Roman"/>
                <w:b/>
                <w:i/>
                <w:iCs/>
                <w:sz w:val="24"/>
              </w:rPr>
              <w:t>IFATS</w:t>
            </w:r>
          </w:p>
        </w:tc>
        <w:tc>
          <w:tcPr>
            <w:tcW w:w="388" w:type="pct"/>
            <w:tcBorders>
              <w:top w:val="single" w:sz="8" w:space="0" w:color="auto"/>
              <w:bottom w:val="dotDotDash" w:sz="8" w:space="0" w:color="808080" w:themeColor="background1" w:themeShade="80"/>
            </w:tcBorders>
            <w:shd w:val="clear" w:color="auto" w:fill="F7D6D7"/>
          </w:tcPr>
          <w:p w14:paraId="5EEE644D" w14:textId="77777777" w:rsidR="00627BA7" w:rsidRPr="00AF014D" w:rsidRDefault="00627BA7" w:rsidP="00303A34">
            <w:pPr>
              <w:ind w:left="57" w:right="57"/>
              <w:jc w:val="center"/>
              <w:rPr>
                <w:rFonts w:ascii="Times New Roman" w:hAnsi="Times New Roman" w:cs="Times New Roman"/>
                <w:noProof/>
                <w:sz w:val="24"/>
                <w:szCs w:val="24"/>
              </w:rPr>
            </w:pPr>
          </w:p>
        </w:tc>
        <w:tc>
          <w:tcPr>
            <w:tcW w:w="1880" w:type="pct"/>
            <w:gridSpan w:val="4"/>
            <w:tcBorders>
              <w:top w:val="single" w:sz="8" w:space="0" w:color="auto"/>
              <w:bottom w:val="dotDotDash" w:sz="8" w:space="0" w:color="808080" w:themeColor="background1" w:themeShade="80"/>
            </w:tcBorders>
            <w:shd w:val="clear" w:color="auto" w:fill="F7D6D7"/>
          </w:tcPr>
          <w:p w14:paraId="0CE0C4B2" w14:textId="029D13C6" w:rsidR="00627BA7" w:rsidRPr="00AF014D" w:rsidRDefault="00627BA7" w:rsidP="00303A34">
            <w:pPr>
              <w:ind w:left="57" w:right="57"/>
              <w:jc w:val="center"/>
              <w:rPr>
                <w:rFonts w:ascii="Times New Roman" w:hAnsi="Times New Roman" w:cs="Times New Roman"/>
                <w:noProof/>
                <w:sz w:val="24"/>
                <w:szCs w:val="24"/>
              </w:rPr>
            </w:pPr>
            <w:r>
              <w:rPr>
                <w:rFonts w:ascii="Times New Roman" w:hAnsi="Times New Roman"/>
                <w:b/>
                <w:i/>
                <w:iCs/>
                <w:sz w:val="24"/>
              </w:rPr>
              <w:t>OFATS</w:t>
            </w:r>
          </w:p>
        </w:tc>
      </w:tr>
      <w:tr w:rsidR="00627BA7" w:rsidRPr="00AF014D" w14:paraId="04E708AD" w14:textId="77777777" w:rsidTr="00510CA2">
        <w:trPr>
          <w:trHeight w:val="144"/>
        </w:trPr>
        <w:tc>
          <w:tcPr>
            <w:tcW w:w="870" w:type="pct"/>
            <w:vMerge/>
            <w:tcBorders>
              <w:bottom w:val="single" w:sz="8" w:space="0" w:color="auto"/>
            </w:tcBorders>
            <w:shd w:val="clear" w:color="auto" w:fill="F7D6D7"/>
          </w:tcPr>
          <w:p w14:paraId="17D41184" w14:textId="77777777" w:rsidR="00416649" w:rsidRPr="00AF014D" w:rsidRDefault="00416649" w:rsidP="00303A34">
            <w:pPr>
              <w:ind w:left="57" w:right="57"/>
              <w:jc w:val="both"/>
              <w:rPr>
                <w:rFonts w:ascii="Times New Roman" w:hAnsi="Times New Roman" w:cs="Times New Roman"/>
                <w:noProof/>
                <w:sz w:val="24"/>
                <w:szCs w:val="24"/>
              </w:rPr>
            </w:pPr>
          </w:p>
        </w:tc>
        <w:tc>
          <w:tcPr>
            <w:tcW w:w="1138" w:type="pct"/>
            <w:tcBorders>
              <w:top w:val="dotDotDash" w:sz="8" w:space="0" w:color="808080" w:themeColor="background1" w:themeShade="80"/>
              <w:bottom w:val="single" w:sz="8" w:space="0" w:color="auto"/>
            </w:tcBorders>
            <w:shd w:val="clear" w:color="auto" w:fill="F7D6D7"/>
          </w:tcPr>
          <w:p w14:paraId="3DB0A462" w14:textId="77777777" w:rsidR="00416649" w:rsidRPr="00AF014D" w:rsidRDefault="00416649" w:rsidP="00303A34">
            <w:pPr>
              <w:ind w:left="57" w:right="57"/>
              <w:jc w:val="center"/>
              <w:rPr>
                <w:rFonts w:ascii="Times New Roman" w:hAnsi="Times New Roman" w:cs="Times New Roman"/>
                <w:b/>
                <w:noProof/>
                <w:sz w:val="24"/>
                <w:szCs w:val="24"/>
              </w:rPr>
            </w:pPr>
            <w:r>
              <w:rPr>
                <w:rFonts w:ascii="Times New Roman" w:hAnsi="Times New Roman"/>
                <w:b/>
                <w:i/>
                <w:iCs/>
                <w:sz w:val="24"/>
              </w:rPr>
              <w:t>NACE</w:t>
            </w:r>
          </w:p>
        </w:tc>
        <w:tc>
          <w:tcPr>
            <w:tcW w:w="258" w:type="pct"/>
            <w:tcBorders>
              <w:top w:val="dotDotDash" w:sz="8" w:space="0" w:color="808080" w:themeColor="background1" w:themeShade="80"/>
              <w:bottom w:val="single" w:sz="8" w:space="0" w:color="auto"/>
            </w:tcBorders>
            <w:shd w:val="clear" w:color="auto" w:fill="F7D6D7"/>
          </w:tcPr>
          <w:p w14:paraId="3C9F1C9E" w14:textId="77777777" w:rsidR="00416649" w:rsidRPr="00AF014D" w:rsidRDefault="00416649" w:rsidP="00303A34">
            <w:pPr>
              <w:ind w:left="57" w:right="57"/>
              <w:jc w:val="center"/>
              <w:rPr>
                <w:rFonts w:ascii="Times New Roman" w:hAnsi="Times New Roman" w:cs="Times New Roman"/>
                <w:noProof/>
                <w:sz w:val="24"/>
                <w:szCs w:val="24"/>
              </w:rPr>
            </w:pPr>
          </w:p>
        </w:tc>
        <w:tc>
          <w:tcPr>
            <w:tcW w:w="467" w:type="pct"/>
            <w:tcBorders>
              <w:top w:val="dotDotDash" w:sz="8" w:space="0" w:color="808080" w:themeColor="background1" w:themeShade="80"/>
              <w:bottom w:val="single" w:sz="8" w:space="0" w:color="auto"/>
            </w:tcBorders>
            <w:shd w:val="clear" w:color="auto" w:fill="F7D6D7"/>
          </w:tcPr>
          <w:p w14:paraId="3F19AB25" w14:textId="77777777" w:rsidR="00416649" w:rsidRPr="00AF014D" w:rsidRDefault="00416649" w:rsidP="00303A34">
            <w:pPr>
              <w:ind w:left="57" w:right="57"/>
              <w:jc w:val="center"/>
              <w:rPr>
                <w:rFonts w:ascii="Times New Roman" w:hAnsi="Times New Roman" w:cs="Times New Roman"/>
                <w:b/>
                <w:noProof/>
                <w:sz w:val="24"/>
                <w:szCs w:val="24"/>
              </w:rPr>
            </w:pPr>
            <w:r>
              <w:rPr>
                <w:rFonts w:ascii="Times New Roman" w:hAnsi="Times New Roman"/>
                <w:b/>
                <w:i/>
                <w:iCs/>
                <w:sz w:val="24"/>
              </w:rPr>
              <w:t>EBOPS</w:t>
            </w:r>
          </w:p>
        </w:tc>
        <w:tc>
          <w:tcPr>
            <w:tcW w:w="388" w:type="pct"/>
            <w:tcBorders>
              <w:top w:val="dotDotDash" w:sz="8" w:space="0" w:color="808080" w:themeColor="background1" w:themeShade="80"/>
              <w:bottom w:val="single" w:sz="8" w:space="0" w:color="auto"/>
            </w:tcBorders>
            <w:shd w:val="clear" w:color="auto" w:fill="F7D6D7"/>
          </w:tcPr>
          <w:p w14:paraId="56C78ACC" w14:textId="77777777" w:rsidR="00416649" w:rsidRPr="00AF014D" w:rsidRDefault="00416649" w:rsidP="00303A34">
            <w:pPr>
              <w:ind w:left="57" w:right="57"/>
              <w:jc w:val="center"/>
              <w:rPr>
                <w:rFonts w:ascii="Times New Roman" w:hAnsi="Times New Roman" w:cs="Times New Roman"/>
                <w:b/>
                <w:noProof/>
                <w:sz w:val="24"/>
                <w:szCs w:val="24"/>
              </w:rPr>
            </w:pPr>
            <w:r>
              <w:rPr>
                <w:rFonts w:ascii="Times New Roman" w:hAnsi="Times New Roman"/>
                <w:b/>
                <w:i/>
                <w:iCs/>
                <w:sz w:val="24"/>
              </w:rPr>
              <w:t>CPA</w:t>
            </w:r>
          </w:p>
        </w:tc>
        <w:tc>
          <w:tcPr>
            <w:tcW w:w="1073" w:type="pct"/>
            <w:tcBorders>
              <w:top w:val="dotDotDash" w:sz="8" w:space="0" w:color="808080" w:themeColor="background1" w:themeShade="80"/>
              <w:bottom w:val="single" w:sz="8" w:space="0" w:color="auto"/>
            </w:tcBorders>
            <w:shd w:val="clear" w:color="auto" w:fill="F7D6D7"/>
          </w:tcPr>
          <w:p w14:paraId="4024A494" w14:textId="77777777" w:rsidR="00416649" w:rsidRPr="00AF014D" w:rsidRDefault="00416649" w:rsidP="00303A34">
            <w:pPr>
              <w:ind w:left="57" w:right="57"/>
              <w:jc w:val="center"/>
              <w:rPr>
                <w:rFonts w:ascii="Times New Roman" w:hAnsi="Times New Roman" w:cs="Times New Roman"/>
                <w:b/>
                <w:noProof/>
                <w:sz w:val="24"/>
                <w:szCs w:val="24"/>
              </w:rPr>
            </w:pPr>
            <w:r>
              <w:rPr>
                <w:rFonts w:ascii="Times New Roman" w:hAnsi="Times New Roman"/>
                <w:b/>
                <w:i/>
                <w:iCs/>
                <w:sz w:val="24"/>
              </w:rPr>
              <w:t>NACE</w:t>
            </w:r>
          </w:p>
        </w:tc>
        <w:tc>
          <w:tcPr>
            <w:tcW w:w="43" w:type="pct"/>
            <w:tcBorders>
              <w:top w:val="dotDotDash" w:sz="8" w:space="0" w:color="808080" w:themeColor="background1" w:themeShade="80"/>
              <w:bottom w:val="single" w:sz="8" w:space="0" w:color="auto"/>
            </w:tcBorders>
            <w:shd w:val="clear" w:color="auto" w:fill="F7D6D7"/>
          </w:tcPr>
          <w:p w14:paraId="58CA8DE4" w14:textId="77777777" w:rsidR="00416649" w:rsidRPr="00AF014D" w:rsidRDefault="00416649" w:rsidP="00303A34">
            <w:pPr>
              <w:ind w:left="57" w:right="57"/>
              <w:jc w:val="center"/>
              <w:rPr>
                <w:rFonts w:ascii="Times New Roman" w:hAnsi="Times New Roman" w:cs="Times New Roman"/>
                <w:noProof/>
                <w:sz w:val="24"/>
                <w:szCs w:val="24"/>
              </w:rPr>
            </w:pPr>
          </w:p>
        </w:tc>
        <w:tc>
          <w:tcPr>
            <w:tcW w:w="462" w:type="pct"/>
            <w:tcBorders>
              <w:top w:val="dotDotDash" w:sz="8" w:space="0" w:color="808080" w:themeColor="background1" w:themeShade="80"/>
              <w:bottom w:val="single" w:sz="8" w:space="0" w:color="auto"/>
            </w:tcBorders>
            <w:shd w:val="clear" w:color="auto" w:fill="F7D6D7"/>
          </w:tcPr>
          <w:p w14:paraId="6DB252A5" w14:textId="77777777" w:rsidR="00416649" w:rsidRPr="00AF014D" w:rsidRDefault="00416649" w:rsidP="00303A34">
            <w:pPr>
              <w:ind w:left="57" w:right="57"/>
              <w:jc w:val="center"/>
              <w:rPr>
                <w:rFonts w:ascii="Times New Roman" w:hAnsi="Times New Roman" w:cs="Times New Roman"/>
                <w:b/>
                <w:noProof/>
                <w:sz w:val="24"/>
                <w:szCs w:val="24"/>
              </w:rPr>
            </w:pPr>
            <w:r>
              <w:rPr>
                <w:rFonts w:ascii="Times New Roman" w:hAnsi="Times New Roman"/>
                <w:b/>
                <w:i/>
                <w:iCs/>
                <w:sz w:val="24"/>
              </w:rPr>
              <w:t>EBOPS</w:t>
            </w:r>
          </w:p>
        </w:tc>
        <w:tc>
          <w:tcPr>
            <w:tcW w:w="301" w:type="pct"/>
            <w:tcBorders>
              <w:top w:val="dotDotDash" w:sz="8" w:space="0" w:color="808080" w:themeColor="background1" w:themeShade="80"/>
            </w:tcBorders>
            <w:shd w:val="clear" w:color="auto" w:fill="F7D6D7"/>
          </w:tcPr>
          <w:p w14:paraId="6D197694" w14:textId="77777777" w:rsidR="00416649" w:rsidRPr="00AF014D" w:rsidRDefault="00416649" w:rsidP="00303A34">
            <w:pPr>
              <w:ind w:left="57" w:right="57"/>
              <w:jc w:val="center"/>
              <w:rPr>
                <w:rFonts w:ascii="Times New Roman" w:hAnsi="Times New Roman" w:cs="Times New Roman"/>
                <w:b/>
                <w:noProof/>
                <w:sz w:val="24"/>
                <w:szCs w:val="24"/>
              </w:rPr>
            </w:pPr>
            <w:r>
              <w:rPr>
                <w:rFonts w:ascii="Times New Roman" w:hAnsi="Times New Roman"/>
                <w:b/>
                <w:i/>
                <w:iCs/>
                <w:sz w:val="24"/>
              </w:rPr>
              <w:t>CPA</w:t>
            </w:r>
          </w:p>
        </w:tc>
      </w:tr>
      <w:tr w:rsidR="00627BA7" w:rsidRPr="00AF014D" w14:paraId="46FE2977" w14:textId="77777777" w:rsidTr="00510CA2">
        <w:trPr>
          <w:trHeight w:val="144"/>
        </w:trPr>
        <w:tc>
          <w:tcPr>
            <w:tcW w:w="870" w:type="pct"/>
            <w:vMerge w:val="restart"/>
            <w:tcBorders>
              <w:top w:val="single" w:sz="8" w:space="0" w:color="auto"/>
            </w:tcBorders>
            <w:shd w:val="clear" w:color="auto" w:fill="auto"/>
          </w:tcPr>
          <w:p w14:paraId="54632817" w14:textId="0F410B44" w:rsidR="003C657E" w:rsidRPr="00AF014D" w:rsidRDefault="003C657E" w:rsidP="00303A34">
            <w:pPr>
              <w:ind w:left="57" w:right="57"/>
              <w:rPr>
                <w:rFonts w:ascii="Times New Roman" w:hAnsi="Times New Roman" w:cs="Times New Roman"/>
                <w:b/>
                <w:noProof/>
                <w:sz w:val="24"/>
                <w:szCs w:val="24"/>
              </w:rPr>
            </w:pPr>
            <w:r>
              <w:rPr>
                <w:rFonts w:ascii="Times New Roman" w:hAnsi="Times New Roman"/>
                <w:b/>
                <w:sz w:val="24"/>
              </w:rPr>
              <w:t>Preču apgrozījums</w:t>
            </w:r>
          </w:p>
        </w:tc>
        <w:tc>
          <w:tcPr>
            <w:tcW w:w="1396" w:type="pct"/>
            <w:gridSpan w:val="2"/>
            <w:tcBorders>
              <w:top w:val="single" w:sz="8" w:space="0" w:color="auto"/>
              <w:bottom w:val="dotDotDash" w:sz="8" w:space="0" w:color="808080" w:themeColor="background1" w:themeShade="80"/>
            </w:tcBorders>
            <w:shd w:val="clear" w:color="auto" w:fill="auto"/>
          </w:tcPr>
          <w:p w14:paraId="2BB57C4D" w14:textId="5AA5B2D7" w:rsidR="003C657E" w:rsidRPr="00AF014D" w:rsidRDefault="003C657E" w:rsidP="00303A34">
            <w:pPr>
              <w:ind w:left="57" w:right="57"/>
              <w:jc w:val="both"/>
              <w:rPr>
                <w:rFonts w:ascii="Times New Roman" w:hAnsi="Times New Roman" w:cs="Times New Roman"/>
                <w:noProof/>
                <w:sz w:val="24"/>
                <w:szCs w:val="24"/>
              </w:rPr>
            </w:pPr>
            <w:r>
              <w:rPr>
                <w:rFonts w:ascii="Times New Roman" w:hAnsi="Times New Roman"/>
                <w:b/>
                <w:sz w:val="24"/>
              </w:rPr>
              <w:t xml:space="preserve">9 </w:t>
            </w:r>
            <w:r>
              <w:rPr>
                <w:rFonts w:ascii="Times New Roman" w:hAnsi="Times New Roman"/>
                <w:b/>
                <w:sz w:val="24"/>
                <w:vertAlign w:val="superscript"/>
              </w:rPr>
              <w:t>1</w:t>
            </w:r>
          </w:p>
        </w:tc>
        <w:tc>
          <w:tcPr>
            <w:tcW w:w="467" w:type="pct"/>
            <w:tcBorders>
              <w:top w:val="single" w:sz="8" w:space="0" w:color="auto"/>
            </w:tcBorders>
            <w:shd w:val="clear" w:color="auto" w:fill="auto"/>
          </w:tcPr>
          <w:p w14:paraId="6C6E5A3B" w14:textId="4AFD1822" w:rsidR="003C657E" w:rsidRPr="00AF014D" w:rsidRDefault="002165B6"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88" w:type="pct"/>
            <w:tcBorders>
              <w:top w:val="single" w:sz="8" w:space="0" w:color="auto"/>
            </w:tcBorders>
            <w:shd w:val="clear" w:color="auto" w:fill="auto"/>
          </w:tcPr>
          <w:p w14:paraId="6088757B" w14:textId="20609C18" w:rsidR="003C657E" w:rsidRPr="00AF014D" w:rsidRDefault="00E45C19" w:rsidP="00303A34">
            <w:pPr>
              <w:ind w:left="57" w:right="57"/>
              <w:jc w:val="center"/>
              <w:rPr>
                <w:rFonts w:ascii="Times New Roman" w:hAnsi="Times New Roman" w:cs="Times New Roman"/>
                <w:b/>
                <w:noProof/>
                <w:sz w:val="24"/>
                <w:szCs w:val="24"/>
              </w:rPr>
            </w:pPr>
            <w:r>
              <w:rPr>
                <w:rFonts w:ascii="Times New Roman" w:hAnsi="Times New Roman"/>
                <w:b/>
                <w:sz w:val="24"/>
              </w:rPr>
              <w:t>1</w:t>
            </w:r>
          </w:p>
        </w:tc>
        <w:tc>
          <w:tcPr>
            <w:tcW w:w="1073" w:type="pct"/>
            <w:tcBorders>
              <w:top w:val="single" w:sz="8" w:space="0" w:color="auto"/>
            </w:tcBorders>
            <w:shd w:val="clear" w:color="auto" w:fill="auto"/>
          </w:tcPr>
          <w:p w14:paraId="6E0FC6D3" w14:textId="60D20302" w:rsidR="003C657E" w:rsidRPr="00AF014D" w:rsidRDefault="005F4D31" w:rsidP="00303A34">
            <w:pPr>
              <w:ind w:left="57" w:right="57"/>
              <w:jc w:val="both"/>
              <w:rPr>
                <w:rFonts w:ascii="Times New Roman" w:hAnsi="Times New Roman" w:cs="Times New Roman"/>
                <w:b/>
                <w:noProof/>
                <w:sz w:val="24"/>
                <w:szCs w:val="24"/>
              </w:rPr>
            </w:pPr>
            <w:r>
              <w:rPr>
                <w:rFonts w:ascii="Times New Roman" w:hAnsi="Times New Roman"/>
                <w:b/>
                <w:sz w:val="24"/>
              </w:rPr>
              <w:t xml:space="preserve">5 </w:t>
            </w:r>
            <w:r>
              <w:rPr>
                <w:rFonts w:ascii="Times New Roman" w:hAnsi="Times New Roman"/>
                <w:b/>
                <w:sz w:val="24"/>
                <w:vertAlign w:val="superscript"/>
              </w:rPr>
              <w:t>2</w:t>
            </w:r>
          </w:p>
        </w:tc>
        <w:tc>
          <w:tcPr>
            <w:tcW w:w="43" w:type="pct"/>
            <w:tcBorders>
              <w:top w:val="single" w:sz="8" w:space="0" w:color="auto"/>
            </w:tcBorders>
            <w:shd w:val="clear" w:color="auto" w:fill="auto"/>
          </w:tcPr>
          <w:p w14:paraId="6E4B7001" w14:textId="77777777" w:rsidR="003C657E" w:rsidRPr="00AF014D" w:rsidRDefault="003C657E" w:rsidP="00303A34">
            <w:pPr>
              <w:ind w:left="57" w:right="57"/>
              <w:jc w:val="both"/>
              <w:rPr>
                <w:rFonts w:ascii="Times New Roman" w:hAnsi="Times New Roman" w:cs="Times New Roman"/>
                <w:noProof/>
                <w:sz w:val="24"/>
                <w:szCs w:val="24"/>
              </w:rPr>
            </w:pPr>
          </w:p>
        </w:tc>
        <w:tc>
          <w:tcPr>
            <w:tcW w:w="462" w:type="pct"/>
            <w:tcBorders>
              <w:top w:val="single" w:sz="8" w:space="0" w:color="auto"/>
            </w:tcBorders>
            <w:shd w:val="clear" w:color="auto" w:fill="auto"/>
          </w:tcPr>
          <w:p w14:paraId="5F14D12B" w14:textId="0C1208FB" w:rsidR="003C657E" w:rsidRPr="00AF014D" w:rsidRDefault="002B5644"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01" w:type="pct"/>
            <w:tcBorders>
              <w:top w:val="single" w:sz="8" w:space="0" w:color="auto"/>
            </w:tcBorders>
            <w:shd w:val="clear" w:color="auto" w:fill="auto"/>
          </w:tcPr>
          <w:p w14:paraId="3CA953BC" w14:textId="7F3CDB47" w:rsidR="003C657E" w:rsidRPr="00AF014D" w:rsidRDefault="00AF014D" w:rsidP="00303A34">
            <w:pPr>
              <w:ind w:left="57" w:right="57"/>
              <w:jc w:val="center"/>
              <w:rPr>
                <w:rFonts w:ascii="Times New Roman" w:hAnsi="Times New Roman" w:cs="Times New Roman"/>
                <w:b/>
                <w:noProof/>
                <w:sz w:val="24"/>
                <w:szCs w:val="24"/>
              </w:rPr>
            </w:pPr>
            <w:r>
              <w:rPr>
                <w:rFonts w:ascii="Times New Roman" w:hAnsi="Times New Roman"/>
                <w:b/>
                <w:sz w:val="24"/>
              </w:rPr>
              <w:t>0</w:t>
            </w:r>
          </w:p>
        </w:tc>
      </w:tr>
      <w:tr w:rsidR="00627BA7" w:rsidRPr="00AF014D" w14:paraId="0DC6FAC5" w14:textId="77777777" w:rsidTr="00510CA2">
        <w:trPr>
          <w:trHeight w:val="144"/>
        </w:trPr>
        <w:tc>
          <w:tcPr>
            <w:tcW w:w="870" w:type="pct"/>
            <w:vMerge/>
            <w:tcBorders>
              <w:bottom w:val="dotDotDash" w:sz="8" w:space="0" w:color="808080" w:themeColor="background1" w:themeShade="80"/>
            </w:tcBorders>
            <w:shd w:val="clear" w:color="auto" w:fill="auto"/>
          </w:tcPr>
          <w:p w14:paraId="4ADD779A" w14:textId="77777777" w:rsidR="003C657E" w:rsidRPr="00AF014D" w:rsidRDefault="003C657E" w:rsidP="00303A34">
            <w:pPr>
              <w:ind w:left="57" w:right="57"/>
              <w:rPr>
                <w:rFonts w:ascii="Times New Roman" w:hAnsi="Times New Roman" w:cs="Times New Roman"/>
                <w:b/>
                <w:noProof/>
                <w:sz w:val="24"/>
                <w:szCs w:val="24"/>
              </w:rPr>
            </w:pP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5E967384" w14:textId="39BBAA4C" w:rsidR="003C657E" w:rsidRPr="00AF014D" w:rsidRDefault="003C657E" w:rsidP="00303A34">
            <w:pPr>
              <w:ind w:left="57" w:right="57"/>
              <w:jc w:val="both"/>
              <w:rPr>
                <w:rFonts w:ascii="Times New Roman" w:hAnsi="Times New Roman" w:cs="Times New Roman"/>
                <w:noProof/>
                <w:sz w:val="24"/>
                <w:szCs w:val="24"/>
              </w:rPr>
            </w:pPr>
            <w:r>
              <w:rPr>
                <w:rFonts w:ascii="Times New Roman" w:hAnsi="Times New Roman"/>
                <w:sz w:val="24"/>
              </w:rPr>
              <w:t>ES, PT, BE, RO, CZ, EL, FR, LT, BG</w:t>
            </w:r>
          </w:p>
        </w:tc>
        <w:tc>
          <w:tcPr>
            <w:tcW w:w="467" w:type="pct"/>
            <w:tcBorders>
              <w:bottom w:val="dotDotDash" w:sz="8" w:space="0" w:color="808080" w:themeColor="background1" w:themeShade="80"/>
            </w:tcBorders>
            <w:shd w:val="clear" w:color="auto" w:fill="auto"/>
          </w:tcPr>
          <w:p w14:paraId="4CDA8351" w14:textId="2103E2F8" w:rsidR="003C657E" w:rsidRPr="00AF014D" w:rsidRDefault="003C657E" w:rsidP="00303A34">
            <w:pPr>
              <w:ind w:left="57" w:right="57"/>
              <w:jc w:val="center"/>
              <w:rPr>
                <w:rFonts w:ascii="Times New Roman" w:hAnsi="Times New Roman" w:cs="Times New Roman"/>
                <w:b/>
                <w:noProof/>
                <w:sz w:val="24"/>
                <w:szCs w:val="24"/>
              </w:rPr>
            </w:pPr>
          </w:p>
        </w:tc>
        <w:tc>
          <w:tcPr>
            <w:tcW w:w="388" w:type="pct"/>
            <w:tcBorders>
              <w:bottom w:val="dotDotDash" w:sz="8" w:space="0" w:color="808080" w:themeColor="background1" w:themeShade="80"/>
            </w:tcBorders>
            <w:shd w:val="clear" w:color="auto" w:fill="auto"/>
          </w:tcPr>
          <w:p w14:paraId="75EC97A2" w14:textId="2371E8D0" w:rsidR="003C657E" w:rsidRPr="00AF014D" w:rsidRDefault="00E45C19" w:rsidP="00303A34">
            <w:pPr>
              <w:ind w:left="57" w:right="57"/>
              <w:jc w:val="center"/>
              <w:rPr>
                <w:rFonts w:ascii="Times New Roman" w:hAnsi="Times New Roman" w:cs="Times New Roman"/>
                <w:b/>
                <w:noProof/>
                <w:sz w:val="24"/>
                <w:szCs w:val="24"/>
              </w:rPr>
            </w:pPr>
            <w:r>
              <w:rPr>
                <w:rFonts w:ascii="Times New Roman" w:hAnsi="Times New Roman"/>
                <w:sz w:val="24"/>
              </w:rPr>
              <w:t>CZ</w:t>
            </w:r>
          </w:p>
        </w:tc>
        <w:tc>
          <w:tcPr>
            <w:tcW w:w="1073" w:type="pct"/>
            <w:tcBorders>
              <w:bottom w:val="dotDotDash" w:sz="8" w:space="0" w:color="808080" w:themeColor="background1" w:themeShade="80"/>
            </w:tcBorders>
            <w:shd w:val="clear" w:color="auto" w:fill="auto"/>
          </w:tcPr>
          <w:p w14:paraId="1082208F" w14:textId="7FE84CFF" w:rsidR="003C657E" w:rsidRPr="00AF014D" w:rsidRDefault="00C34555" w:rsidP="00303A34">
            <w:pPr>
              <w:ind w:left="57" w:right="57"/>
              <w:jc w:val="both"/>
              <w:rPr>
                <w:rFonts w:ascii="Times New Roman" w:hAnsi="Times New Roman" w:cs="Times New Roman"/>
                <w:bCs/>
                <w:noProof/>
                <w:sz w:val="24"/>
                <w:szCs w:val="24"/>
              </w:rPr>
            </w:pPr>
            <w:r>
              <w:rPr>
                <w:rFonts w:ascii="Times New Roman" w:hAnsi="Times New Roman"/>
                <w:sz w:val="24"/>
              </w:rPr>
              <w:t>BE, SI, RO, CZ, EL</w:t>
            </w:r>
          </w:p>
        </w:tc>
        <w:tc>
          <w:tcPr>
            <w:tcW w:w="43" w:type="pct"/>
            <w:tcBorders>
              <w:bottom w:val="dotDotDash" w:sz="8" w:space="0" w:color="808080" w:themeColor="background1" w:themeShade="80"/>
            </w:tcBorders>
            <w:shd w:val="clear" w:color="auto" w:fill="auto"/>
          </w:tcPr>
          <w:p w14:paraId="6B27C76B" w14:textId="77777777" w:rsidR="003C657E" w:rsidRPr="00AF014D" w:rsidRDefault="003C657E" w:rsidP="00303A34">
            <w:pPr>
              <w:ind w:left="57" w:right="57"/>
              <w:jc w:val="both"/>
              <w:rPr>
                <w:rFonts w:ascii="Times New Roman" w:hAnsi="Times New Roman" w:cs="Times New Roman"/>
                <w:noProof/>
                <w:sz w:val="24"/>
                <w:szCs w:val="24"/>
              </w:rPr>
            </w:pPr>
          </w:p>
        </w:tc>
        <w:tc>
          <w:tcPr>
            <w:tcW w:w="462" w:type="pct"/>
            <w:tcBorders>
              <w:bottom w:val="dotDotDash" w:sz="8" w:space="0" w:color="808080" w:themeColor="background1" w:themeShade="80"/>
            </w:tcBorders>
            <w:shd w:val="clear" w:color="auto" w:fill="auto"/>
          </w:tcPr>
          <w:p w14:paraId="701A39EC" w14:textId="53942AB5" w:rsidR="003C657E" w:rsidRPr="00AF014D" w:rsidRDefault="003C657E" w:rsidP="00303A34">
            <w:pPr>
              <w:ind w:left="57" w:right="57"/>
              <w:jc w:val="center"/>
              <w:rPr>
                <w:rFonts w:ascii="Times New Roman" w:hAnsi="Times New Roman" w:cs="Times New Roman"/>
                <w:b/>
                <w:noProof/>
                <w:sz w:val="24"/>
                <w:szCs w:val="24"/>
              </w:rPr>
            </w:pPr>
          </w:p>
        </w:tc>
        <w:tc>
          <w:tcPr>
            <w:tcW w:w="301" w:type="pct"/>
            <w:tcBorders>
              <w:bottom w:val="dotDotDash" w:sz="8" w:space="0" w:color="808080" w:themeColor="background1" w:themeShade="80"/>
            </w:tcBorders>
            <w:shd w:val="clear" w:color="auto" w:fill="auto"/>
          </w:tcPr>
          <w:p w14:paraId="392CFBDC" w14:textId="77777777" w:rsidR="003C657E" w:rsidRPr="00AF014D" w:rsidRDefault="003C657E" w:rsidP="00303A34">
            <w:pPr>
              <w:ind w:left="57" w:right="57"/>
              <w:jc w:val="center"/>
              <w:rPr>
                <w:rFonts w:ascii="Times New Roman" w:hAnsi="Times New Roman" w:cs="Times New Roman"/>
                <w:b/>
                <w:noProof/>
                <w:sz w:val="24"/>
                <w:szCs w:val="24"/>
              </w:rPr>
            </w:pPr>
          </w:p>
        </w:tc>
      </w:tr>
      <w:tr w:rsidR="00627BA7" w:rsidRPr="00AF014D" w14:paraId="09EB273C" w14:textId="77777777" w:rsidTr="00510CA2">
        <w:trPr>
          <w:trHeight w:val="144"/>
        </w:trPr>
        <w:tc>
          <w:tcPr>
            <w:tcW w:w="870" w:type="pct"/>
            <w:vMerge w:val="restart"/>
            <w:tcBorders>
              <w:top w:val="dotDotDash" w:sz="8" w:space="0" w:color="808080" w:themeColor="background1" w:themeShade="80"/>
            </w:tcBorders>
            <w:shd w:val="clear" w:color="auto" w:fill="auto"/>
          </w:tcPr>
          <w:p w14:paraId="40CB58E5" w14:textId="6B4A764B" w:rsidR="00576F2F" w:rsidRPr="00AF014D" w:rsidRDefault="00576F2F" w:rsidP="00303A34">
            <w:pPr>
              <w:ind w:left="57" w:right="57"/>
              <w:rPr>
                <w:rFonts w:ascii="Times New Roman" w:hAnsi="Times New Roman" w:cs="Times New Roman"/>
                <w:b/>
                <w:noProof/>
                <w:sz w:val="24"/>
                <w:szCs w:val="24"/>
              </w:rPr>
            </w:pPr>
            <w:r>
              <w:rPr>
                <w:rFonts w:ascii="Times New Roman" w:hAnsi="Times New Roman"/>
                <w:b/>
                <w:sz w:val="24"/>
              </w:rPr>
              <w:t>Pakalpojumu apgrozījums</w:t>
            </w: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214451D3" w14:textId="56155C96" w:rsidR="00576F2F" w:rsidRPr="00AD3A30" w:rsidRDefault="00576F2F" w:rsidP="00303A34">
            <w:pPr>
              <w:ind w:left="57" w:right="57"/>
              <w:jc w:val="both"/>
              <w:rPr>
                <w:rFonts w:ascii="Times New Roman" w:hAnsi="Times New Roman" w:cs="Times New Roman"/>
                <w:b/>
                <w:bCs/>
                <w:noProof/>
                <w:sz w:val="24"/>
                <w:szCs w:val="24"/>
              </w:rPr>
            </w:pPr>
            <w:r>
              <w:rPr>
                <w:rFonts w:ascii="Times New Roman" w:hAnsi="Times New Roman"/>
                <w:b/>
                <w:sz w:val="24"/>
              </w:rPr>
              <w:t xml:space="preserve">9 </w:t>
            </w:r>
            <w:r>
              <w:rPr>
                <w:rFonts w:ascii="Times New Roman" w:hAnsi="Times New Roman"/>
                <w:b/>
                <w:sz w:val="24"/>
                <w:vertAlign w:val="superscript"/>
              </w:rPr>
              <w:t>1</w:t>
            </w:r>
          </w:p>
        </w:tc>
        <w:tc>
          <w:tcPr>
            <w:tcW w:w="467" w:type="pct"/>
            <w:tcBorders>
              <w:top w:val="dotDotDash" w:sz="8" w:space="0" w:color="808080" w:themeColor="background1" w:themeShade="80"/>
            </w:tcBorders>
            <w:shd w:val="clear" w:color="auto" w:fill="auto"/>
          </w:tcPr>
          <w:p w14:paraId="5503D0F6" w14:textId="3C541E3A" w:rsidR="00576F2F" w:rsidRPr="00AF014D" w:rsidRDefault="002165B6"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88" w:type="pct"/>
            <w:tcBorders>
              <w:top w:val="dotDotDash" w:sz="8" w:space="0" w:color="808080" w:themeColor="background1" w:themeShade="80"/>
              <w:bottom w:val="dotDotDash" w:sz="8" w:space="0" w:color="808080" w:themeColor="background1" w:themeShade="80"/>
            </w:tcBorders>
            <w:shd w:val="clear" w:color="auto" w:fill="auto"/>
          </w:tcPr>
          <w:p w14:paraId="0E7447E2" w14:textId="1F27B896" w:rsidR="00576F2F" w:rsidRPr="00AF014D" w:rsidRDefault="00CB7F32" w:rsidP="00303A34">
            <w:pPr>
              <w:ind w:left="57" w:right="57"/>
              <w:jc w:val="center"/>
              <w:rPr>
                <w:rFonts w:ascii="Times New Roman" w:hAnsi="Times New Roman" w:cs="Times New Roman"/>
                <w:b/>
                <w:noProof/>
                <w:sz w:val="24"/>
                <w:szCs w:val="24"/>
              </w:rPr>
            </w:pPr>
            <w:r>
              <w:rPr>
                <w:rFonts w:ascii="Times New Roman" w:hAnsi="Times New Roman"/>
                <w:b/>
                <w:sz w:val="24"/>
              </w:rPr>
              <w:t>1</w:t>
            </w: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1DF66CC4" w14:textId="581B9CDA" w:rsidR="00576F2F" w:rsidRPr="00AF014D" w:rsidRDefault="00C34555" w:rsidP="00303A34">
            <w:pPr>
              <w:ind w:left="57" w:right="57"/>
              <w:jc w:val="both"/>
              <w:rPr>
                <w:rFonts w:ascii="Times New Roman" w:hAnsi="Times New Roman" w:cs="Times New Roman"/>
                <w:b/>
                <w:noProof/>
                <w:sz w:val="24"/>
                <w:szCs w:val="24"/>
              </w:rPr>
            </w:pPr>
            <w:r>
              <w:rPr>
                <w:rFonts w:ascii="Times New Roman" w:hAnsi="Times New Roman"/>
                <w:b/>
                <w:sz w:val="24"/>
              </w:rPr>
              <w:t xml:space="preserve">5 </w:t>
            </w:r>
            <w:r>
              <w:rPr>
                <w:rFonts w:ascii="Times New Roman" w:hAnsi="Times New Roman"/>
                <w:b/>
                <w:sz w:val="24"/>
                <w:vertAlign w:val="superscript"/>
              </w:rPr>
              <w:t>2</w:t>
            </w:r>
          </w:p>
        </w:tc>
        <w:tc>
          <w:tcPr>
            <w:tcW w:w="43" w:type="pct"/>
            <w:tcBorders>
              <w:top w:val="dotDotDash" w:sz="8" w:space="0" w:color="808080" w:themeColor="background1" w:themeShade="80"/>
            </w:tcBorders>
            <w:shd w:val="clear" w:color="auto" w:fill="auto"/>
          </w:tcPr>
          <w:p w14:paraId="11B74F82" w14:textId="77777777" w:rsidR="00576F2F" w:rsidRPr="00AF014D" w:rsidRDefault="00576F2F" w:rsidP="00303A34">
            <w:pPr>
              <w:ind w:left="57" w:right="57"/>
              <w:jc w:val="both"/>
              <w:rPr>
                <w:rFonts w:ascii="Times New Roman" w:hAnsi="Times New Roman" w:cs="Times New Roman"/>
                <w:noProof/>
                <w:sz w:val="24"/>
                <w:szCs w:val="24"/>
              </w:rPr>
            </w:pPr>
          </w:p>
        </w:tc>
        <w:tc>
          <w:tcPr>
            <w:tcW w:w="462" w:type="pct"/>
            <w:tcBorders>
              <w:top w:val="dotDotDash" w:sz="8" w:space="0" w:color="808080" w:themeColor="background1" w:themeShade="80"/>
            </w:tcBorders>
            <w:shd w:val="clear" w:color="auto" w:fill="auto"/>
          </w:tcPr>
          <w:p w14:paraId="4071D976" w14:textId="7637567D" w:rsidR="00576F2F" w:rsidRPr="00AF014D" w:rsidRDefault="002B5644"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01" w:type="pct"/>
            <w:tcBorders>
              <w:top w:val="dotDotDash" w:sz="8" w:space="0" w:color="808080" w:themeColor="background1" w:themeShade="80"/>
            </w:tcBorders>
            <w:shd w:val="clear" w:color="auto" w:fill="auto"/>
          </w:tcPr>
          <w:p w14:paraId="6AB05649" w14:textId="0103861E" w:rsidR="00576F2F" w:rsidRPr="00AF014D" w:rsidRDefault="00AF014D" w:rsidP="00303A34">
            <w:pPr>
              <w:ind w:left="57" w:right="57"/>
              <w:jc w:val="center"/>
              <w:rPr>
                <w:rFonts w:ascii="Times New Roman" w:hAnsi="Times New Roman" w:cs="Times New Roman"/>
                <w:b/>
                <w:noProof/>
                <w:sz w:val="24"/>
                <w:szCs w:val="24"/>
              </w:rPr>
            </w:pPr>
            <w:r>
              <w:rPr>
                <w:rFonts w:ascii="Times New Roman" w:hAnsi="Times New Roman"/>
                <w:b/>
                <w:sz w:val="24"/>
              </w:rPr>
              <w:t>0</w:t>
            </w:r>
          </w:p>
        </w:tc>
      </w:tr>
      <w:tr w:rsidR="00627BA7" w:rsidRPr="00AF014D" w14:paraId="13B966F3" w14:textId="77777777" w:rsidTr="00510CA2">
        <w:trPr>
          <w:trHeight w:val="144"/>
        </w:trPr>
        <w:tc>
          <w:tcPr>
            <w:tcW w:w="870" w:type="pct"/>
            <w:vMerge/>
            <w:tcBorders>
              <w:bottom w:val="dotDotDash" w:sz="8" w:space="0" w:color="808080" w:themeColor="background1" w:themeShade="80"/>
            </w:tcBorders>
            <w:shd w:val="clear" w:color="auto" w:fill="auto"/>
          </w:tcPr>
          <w:p w14:paraId="3FA8179F" w14:textId="77777777" w:rsidR="00576F2F" w:rsidRPr="00AF014D" w:rsidRDefault="00576F2F" w:rsidP="00303A34">
            <w:pPr>
              <w:ind w:left="57" w:right="57"/>
              <w:rPr>
                <w:rFonts w:ascii="Times New Roman" w:hAnsi="Times New Roman" w:cs="Times New Roman"/>
                <w:b/>
                <w:noProof/>
                <w:sz w:val="24"/>
                <w:szCs w:val="24"/>
              </w:rPr>
            </w:pP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2E9EF45F" w14:textId="0C8DCB80" w:rsidR="00576F2F" w:rsidRPr="00AF014D" w:rsidRDefault="00576F2F" w:rsidP="00303A34">
            <w:pPr>
              <w:ind w:left="57" w:right="57"/>
              <w:jc w:val="both"/>
              <w:rPr>
                <w:rFonts w:ascii="Times New Roman" w:hAnsi="Times New Roman" w:cs="Times New Roman"/>
                <w:noProof/>
                <w:sz w:val="24"/>
                <w:szCs w:val="24"/>
              </w:rPr>
            </w:pPr>
            <w:r>
              <w:rPr>
                <w:rFonts w:ascii="Times New Roman" w:hAnsi="Times New Roman"/>
                <w:sz w:val="24"/>
              </w:rPr>
              <w:t>ES, PT, BE, RO, CZ, EL, FR, LT, BG</w:t>
            </w:r>
          </w:p>
        </w:tc>
        <w:tc>
          <w:tcPr>
            <w:tcW w:w="467" w:type="pct"/>
            <w:tcBorders>
              <w:bottom w:val="dotDotDash" w:sz="8" w:space="0" w:color="808080" w:themeColor="background1" w:themeShade="80"/>
            </w:tcBorders>
            <w:shd w:val="clear" w:color="auto" w:fill="auto"/>
          </w:tcPr>
          <w:p w14:paraId="2311B08A" w14:textId="2D270489" w:rsidR="00576F2F" w:rsidRPr="00AF014D" w:rsidRDefault="00576F2F" w:rsidP="00303A34">
            <w:pPr>
              <w:ind w:left="57" w:right="57"/>
              <w:jc w:val="center"/>
              <w:rPr>
                <w:rFonts w:ascii="Times New Roman" w:hAnsi="Times New Roman" w:cs="Times New Roman"/>
                <w:bCs/>
                <w:noProof/>
                <w:sz w:val="24"/>
                <w:szCs w:val="24"/>
              </w:rPr>
            </w:pPr>
          </w:p>
        </w:tc>
        <w:tc>
          <w:tcPr>
            <w:tcW w:w="388" w:type="pct"/>
            <w:tcBorders>
              <w:top w:val="dotDotDash" w:sz="8" w:space="0" w:color="808080" w:themeColor="background1" w:themeShade="80"/>
              <w:bottom w:val="dotDotDash" w:sz="8" w:space="0" w:color="808080" w:themeColor="background1" w:themeShade="80"/>
            </w:tcBorders>
            <w:shd w:val="clear" w:color="auto" w:fill="auto"/>
          </w:tcPr>
          <w:p w14:paraId="78AE514E" w14:textId="40641021" w:rsidR="00576F2F" w:rsidRPr="00AF014D" w:rsidRDefault="00CB7F32" w:rsidP="00303A34">
            <w:pPr>
              <w:ind w:left="57" w:right="57"/>
              <w:jc w:val="center"/>
              <w:rPr>
                <w:rFonts w:ascii="Times New Roman" w:hAnsi="Times New Roman" w:cs="Times New Roman"/>
                <w:bCs/>
                <w:noProof/>
                <w:sz w:val="24"/>
                <w:szCs w:val="24"/>
              </w:rPr>
            </w:pPr>
            <w:r>
              <w:rPr>
                <w:rFonts w:ascii="Times New Roman" w:hAnsi="Times New Roman"/>
                <w:sz w:val="24"/>
              </w:rPr>
              <w:t>CZ</w:t>
            </w: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52721FDC" w14:textId="695F8109" w:rsidR="00576F2F" w:rsidRPr="00AF014D" w:rsidRDefault="00C34555" w:rsidP="00303A34">
            <w:pPr>
              <w:ind w:left="57" w:right="57"/>
              <w:jc w:val="both"/>
              <w:rPr>
                <w:rFonts w:ascii="Times New Roman" w:hAnsi="Times New Roman" w:cs="Times New Roman"/>
                <w:bCs/>
                <w:noProof/>
                <w:sz w:val="24"/>
                <w:szCs w:val="24"/>
              </w:rPr>
            </w:pPr>
            <w:r>
              <w:rPr>
                <w:rFonts w:ascii="Times New Roman" w:hAnsi="Times New Roman"/>
                <w:sz w:val="24"/>
              </w:rPr>
              <w:t>BE, SI, RO, CZ, EL</w:t>
            </w:r>
          </w:p>
        </w:tc>
        <w:tc>
          <w:tcPr>
            <w:tcW w:w="43" w:type="pct"/>
            <w:tcBorders>
              <w:bottom w:val="dotDotDash" w:sz="8" w:space="0" w:color="808080" w:themeColor="background1" w:themeShade="80"/>
            </w:tcBorders>
            <w:shd w:val="clear" w:color="auto" w:fill="auto"/>
          </w:tcPr>
          <w:p w14:paraId="7F3D24F1" w14:textId="77777777" w:rsidR="00576F2F" w:rsidRPr="00AF014D" w:rsidRDefault="00576F2F" w:rsidP="00303A34">
            <w:pPr>
              <w:ind w:left="57" w:right="57"/>
              <w:jc w:val="both"/>
              <w:rPr>
                <w:rFonts w:ascii="Times New Roman" w:hAnsi="Times New Roman" w:cs="Times New Roman"/>
                <w:noProof/>
                <w:sz w:val="24"/>
                <w:szCs w:val="24"/>
              </w:rPr>
            </w:pPr>
          </w:p>
        </w:tc>
        <w:tc>
          <w:tcPr>
            <w:tcW w:w="462" w:type="pct"/>
            <w:tcBorders>
              <w:bottom w:val="dotDotDash" w:sz="8" w:space="0" w:color="808080" w:themeColor="background1" w:themeShade="80"/>
            </w:tcBorders>
            <w:shd w:val="clear" w:color="auto" w:fill="auto"/>
          </w:tcPr>
          <w:p w14:paraId="67BF3293" w14:textId="77777777" w:rsidR="00576F2F" w:rsidRPr="00AF014D" w:rsidRDefault="00576F2F" w:rsidP="00303A34">
            <w:pPr>
              <w:ind w:left="57" w:right="57"/>
              <w:jc w:val="center"/>
              <w:rPr>
                <w:rFonts w:ascii="Times New Roman" w:hAnsi="Times New Roman" w:cs="Times New Roman"/>
                <w:b/>
                <w:noProof/>
                <w:sz w:val="24"/>
                <w:szCs w:val="24"/>
              </w:rPr>
            </w:pPr>
          </w:p>
        </w:tc>
        <w:tc>
          <w:tcPr>
            <w:tcW w:w="301" w:type="pct"/>
            <w:tcBorders>
              <w:bottom w:val="dotDotDash" w:sz="8" w:space="0" w:color="808080" w:themeColor="background1" w:themeShade="80"/>
            </w:tcBorders>
            <w:shd w:val="clear" w:color="auto" w:fill="auto"/>
          </w:tcPr>
          <w:p w14:paraId="2D042984" w14:textId="77777777" w:rsidR="00576F2F" w:rsidRPr="00AF014D" w:rsidRDefault="00576F2F" w:rsidP="00303A34">
            <w:pPr>
              <w:ind w:left="57" w:right="57"/>
              <w:jc w:val="center"/>
              <w:rPr>
                <w:rFonts w:ascii="Times New Roman" w:hAnsi="Times New Roman" w:cs="Times New Roman"/>
                <w:b/>
                <w:noProof/>
                <w:sz w:val="24"/>
                <w:szCs w:val="24"/>
              </w:rPr>
            </w:pPr>
          </w:p>
        </w:tc>
      </w:tr>
      <w:tr w:rsidR="00627BA7" w:rsidRPr="00AF014D" w14:paraId="17CC1DBE" w14:textId="77777777" w:rsidTr="00510CA2">
        <w:trPr>
          <w:trHeight w:val="144"/>
        </w:trPr>
        <w:tc>
          <w:tcPr>
            <w:tcW w:w="870" w:type="pct"/>
            <w:tcBorders>
              <w:top w:val="dotDotDash" w:sz="8" w:space="0" w:color="808080" w:themeColor="background1" w:themeShade="80"/>
              <w:bottom w:val="dotDotDash" w:sz="8" w:space="0" w:color="808080" w:themeColor="background1" w:themeShade="80"/>
            </w:tcBorders>
            <w:shd w:val="clear" w:color="auto" w:fill="auto"/>
          </w:tcPr>
          <w:p w14:paraId="583C4B1A" w14:textId="670F28C5" w:rsidR="003C657E" w:rsidRPr="00AF014D" w:rsidRDefault="003C657E" w:rsidP="00303A34">
            <w:pPr>
              <w:ind w:left="57" w:right="57"/>
              <w:rPr>
                <w:rFonts w:ascii="Times New Roman" w:hAnsi="Times New Roman" w:cs="Times New Roman"/>
                <w:b/>
                <w:noProof/>
                <w:sz w:val="24"/>
                <w:szCs w:val="24"/>
              </w:rPr>
            </w:pPr>
            <w:r>
              <w:rPr>
                <w:rFonts w:ascii="Times New Roman" w:hAnsi="Times New Roman"/>
                <w:b/>
                <w:sz w:val="24"/>
              </w:rPr>
              <w:t>Kopējie pārdošanas apjomi vietējā tirgū</w:t>
            </w: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2BCCED3D" w14:textId="307EFBBA" w:rsidR="003C657E" w:rsidRPr="00AD3A30" w:rsidRDefault="009E45CA" w:rsidP="00303A34">
            <w:pPr>
              <w:ind w:left="57" w:right="57"/>
              <w:jc w:val="both"/>
              <w:rPr>
                <w:rFonts w:ascii="Times New Roman" w:hAnsi="Times New Roman" w:cs="Times New Roman"/>
                <w:b/>
                <w:bCs/>
                <w:noProof/>
                <w:sz w:val="24"/>
                <w:szCs w:val="24"/>
              </w:rPr>
            </w:pPr>
            <w:r>
              <w:rPr>
                <w:rFonts w:ascii="Times New Roman" w:hAnsi="Times New Roman"/>
                <w:b/>
                <w:sz w:val="24"/>
              </w:rPr>
              <w:t xml:space="preserve">8 </w:t>
            </w:r>
            <w:r>
              <w:rPr>
                <w:rFonts w:ascii="Times New Roman" w:hAnsi="Times New Roman"/>
                <w:b/>
                <w:sz w:val="24"/>
                <w:vertAlign w:val="superscript"/>
              </w:rPr>
              <w:t>3</w:t>
            </w:r>
          </w:p>
        </w:tc>
        <w:tc>
          <w:tcPr>
            <w:tcW w:w="467" w:type="pct"/>
            <w:tcBorders>
              <w:top w:val="dotDotDash" w:sz="8" w:space="0" w:color="808080" w:themeColor="background1" w:themeShade="80"/>
            </w:tcBorders>
            <w:shd w:val="clear" w:color="auto" w:fill="auto"/>
          </w:tcPr>
          <w:p w14:paraId="6FB5F774" w14:textId="7C2F6927" w:rsidR="003C657E" w:rsidRPr="00AF014D" w:rsidRDefault="002165B6"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88" w:type="pct"/>
            <w:tcBorders>
              <w:top w:val="dotDotDash" w:sz="8" w:space="0" w:color="808080" w:themeColor="background1" w:themeShade="80"/>
            </w:tcBorders>
            <w:shd w:val="clear" w:color="auto" w:fill="auto"/>
          </w:tcPr>
          <w:p w14:paraId="32E3031F" w14:textId="59CB936F" w:rsidR="003C657E" w:rsidRPr="00AF014D" w:rsidRDefault="00CB7F32"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49FB77FB" w14:textId="0CE73B97" w:rsidR="003C657E" w:rsidRPr="00AF014D" w:rsidRDefault="00C34555" w:rsidP="00303A34">
            <w:pPr>
              <w:ind w:left="57" w:right="57"/>
              <w:jc w:val="both"/>
              <w:rPr>
                <w:rFonts w:ascii="Times New Roman" w:hAnsi="Times New Roman" w:cs="Times New Roman"/>
                <w:b/>
                <w:noProof/>
                <w:sz w:val="24"/>
                <w:szCs w:val="24"/>
              </w:rPr>
            </w:pPr>
            <w:r>
              <w:rPr>
                <w:rFonts w:ascii="Times New Roman" w:hAnsi="Times New Roman"/>
                <w:b/>
                <w:sz w:val="24"/>
              </w:rPr>
              <w:t>6</w:t>
            </w:r>
          </w:p>
        </w:tc>
        <w:tc>
          <w:tcPr>
            <w:tcW w:w="43" w:type="pct"/>
            <w:tcBorders>
              <w:top w:val="dotDotDash" w:sz="8" w:space="0" w:color="808080" w:themeColor="background1" w:themeShade="80"/>
            </w:tcBorders>
            <w:shd w:val="clear" w:color="auto" w:fill="auto"/>
          </w:tcPr>
          <w:p w14:paraId="4F36A91B" w14:textId="77777777" w:rsidR="003C657E" w:rsidRPr="00AF014D" w:rsidRDefault="003C657E" w:rsidP="00303A34">
            <w:pPr>
              <w:ind w:left="57" w:right="57"/>
              <w:jc w:val="both"/>
              <w:rPr>
                <w:rFonts w:ascii="Times New Roman" w:hAnsi="Times New Roman" w:cs="Times New Roman"/>
                <w:noProof/>
                <w:sz w:val="24"/>
                <w:szCs w:val="24"/>
              </w:rPr>
            </w:pPr>
          </w:p>
        </w:tc>
        <w:tc>
          <w:tcPr>
            <w:tcW w:w="462" w:type="pct"/>
            <w:tcBorders>
              <w:top w:val="dotDotDash" w:sz="8" w:space="0" w:color="808080" w:themeColor="background1" w:themeShade="80"/>
            </w:tcBorders>
            <w:shd w:val="clear" w:color="auto" w:fill="auto"/>
          </w:tcPr>
          <w:p w14:paraId="7F02513D" w14:textId="43FDF976" w:rsidR="003C657E" w:rsidRPr="00AF014D" w:rsidRDefault="002B5644"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01" w:type="pct"/>
            <w:tcBorders>
              <w:top w:val="dotDotDash" w:sz="8" w:space="0" w:color="808080" w:themeColor="background1" w:themeShade="80"/>
            </w:tcBorders>
            <w:shd w:val="clear" w:color="auto" w:fill="auto"/>
          </w:tcPr>
          <w:p w14:paraId="16F38899" w14:textId="7EB50165" w:rsidR="003C657E" w:rsidRPr="00AF014D" w:rsidRDefault="00AF014D" w:rsidP="00303A34">
            <w:pPr>
              <w:ind w:left="57" w:right="57"/>
              <w:jc w:val="center"/>
              <w:rPr>
                <w:rFonts w:ascii="Times New Roman" w:hAnsi="Times New Roman" w:cs="Times New Roman"/>
                <w:b/>
                <w:noProof/>
                <w:sz w:val="24"/>
                <w:szCs w:val="24"/>
              </w:rPr>
            </w:pPr>
            <w:r>
              <w:rPr>
                <w:rFonts w:ascii="Times New Roman" w:hAnsi="Times New Roman"/>
                <w:b/>
                <w:sz w:val="24"/>
              </w:rPr>
              <w:t>0</w:t>
            </w:r>
          </w:p>
        </w:tc>
      </w:tr>
      <w:tr w:rsidR="00627BA7" w:rsidRPr="00AF014D" w14:paraId="431E5B6B" w14:textId="77777777" w:rsidTr="00510CA2">
        <w:trPr>
          <w:trHeight w:val="144"/>
        </w:trPr>
        <w:tc>
          <w:tcPr>
            <w:tcW w:w="870" w:type="pct"/>
            <w:tcBorders>
              <w:top w:val="dotDotDash" w:sz="8" w:space="0" w:color="808080" w:themeColor="background1" w:themeShade="80"/>
              <w:bottom w:val="dotDotDash" w:sz="8" w:space="0" w:color="808080" w:themeColor="background1" w:themeShade="80"/>
            </w:tcBorders>
            <w:shd w:val="clear" w:color="auto" w:fill="auto"/>
          </w:tcPr>
          <w:p w14:paraId="6846DEF7" w14:textId="64696446" w:rsidR="003C657E" w:rsidRPr="00AF014D" w:rsidRDefault="003C657E" w:rsidP="00303A34">
            <w:pPr>
              <w:ind w:left="57" w:right="57"/>
              <w:rPr>
                <w:rFonts w:ascii="Times New Roman" w:hAnsi="Times New Roman" w:cs="Times New Roman"/>
                <w:b/>
                <w:noProof/>
                <w:sz w:val="24"/>
                <w:szCs w:val="24"/>
              </w:rPr>
            </w:pPr>
            <w:r>
              <w:rPr>
                <w:rFonts w:ascii="Times New Roman" w:hAnsi="Times New Roman"/>
                <w:b/>
                <w:sz w:val="24"/>
              </w:rPr>
              <w:t>(Apgrozījums no vietējiem klientiem)</w:t>
            </w: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3B4413E9" w14:textId="66796F45" w:rsidR="003C657E" w:rsidRPr="00AF014D" w:rsidRDefault="006625FC" w:rsidP="00303A34">
            <w:pPr>
              <w:ind w:left="57" w:right="57"/>
              <w:jc w:val="both"/>
              <w:rPr>
                <w:rFonts w:ascii="Times New Roman" w:hAnsi="Times New Roman" w:cs="Times New Roman"/>
                <w:noProof/>
                <w:sz w:val="24"/>
                <w:szCs w:val="24"/>
              </w:rPr>
            </w:pPr>
            <w:r>
              <w:rPr>
                <w:rFonts w:ascii="Times New Roman" w:hAnsi="Times New Roman"/>
                <w:sz w:val="24"/>
              </w:rPr>
              <w:t>ES, BE, HU, PL, RO, CZ, EL, FR</w:t>
            </w:r>
          </w:p>
        </w:tc>
        <w:tc>
          <w:tcPr>
            <w:tcW w:w="467" w:type="pct"/>
            <w:tcBorders>
              <w:bottom w:val="dotDotDash" w:sz="8" w:space="0" w:color="808080" w:themeColor="background1" w:themeShade="80"/>
            </w:tcBorders>
            <w:shd w:val="clear" w:color="auto" w:fill="auto"/>
          </w:tcPr>
          <w:p w14:paraId="3DBCB706" w14:textId="4CE5B756" w:rsidR="003C657E" w:rsidRPr="00AF014D" w:rsidRDefault="003C657E" w:rsidP="00303A34">
            <w:pPr>
              <w:ind w:left="57" w:right="57"/>
              <w:jc w:val="center"/>
              <w:rPr>
                <w:rFonts w:ascii="Times New Roman" w:hAnsi="Times New Roman" w:cs="Times New Roman"/>
                <w:b/>
                <w:noProof/>
                <w:sz w:val="24"/>
                <w:szCs w:val="24"/>
              </w:rPr>
            </w:pPr>
          </w:p>
        </w:tc>
        <w:tc>
          <w:tcPr>
            <w:tcW w:w="388" w:type="pct"/>
            <w:tcBorders>
              <w:bottom w:val="dotDotDash" w:sz="8" w:space="0" w:color="808080" w:themeColor="background1" w:themeShade="80"/>
            </w:tcBorders>
            <w:shd w:val="clear" w:color="auto" w:fill="auto"/>
          </w:tcPr>
          <w:p w14:paraId="0BC648CF" w14:textId="77777777" w:rsidR="003C657E" w:rsidRPr="00AF014D" w:rsidRDefault="003C657E" w:rsidP="00303A34">
            <w:pPr>
              <w:ind w:left="57" w:right="57"/>
              <w:jc w:val="center"/>
              <w:rPr>
                <w:rFonts w:ascii="Times New Roman" w:hAnsi="Times New Roman" w:cs="Times New Roman"/>
                <w:b/>
                <w:noProof/>
                <w:sz w:val="24"/>
                <w:szCs w:val="24"/>
              </w:rPr>
            </w:pP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50E3E8B1" w14:textId="57BD4E7B" w:rsidR="003C657E" w:rsidRPr="00AF014D" w:rsidRDefault="00DB1BEE" w:rsidP="00303A34">
            <w:pPr>
              <w:ind w:left="57" w:right="57"/>
              <w:jc w:val="both"/>
              <w:rPr>
                <w:rFonts w:ascii="Times New Roman" w:hAnsi="Times New Roman" w:cs="Times New Roman"/>
                <w:bCs/>
                <w:noProof/>
                <w:sz w:val="24"/>
                <w:szCs w:val="24"/>
              </w:rPr>
            </w:pPr>
            <w:r>
              <w:rPr>
                <w:rFonts w:ascii="Times New Roman" w:hAnsi="Times New Roman"/>
                <w:sz w:val="24"/>
              </w:rPr>
              <w:t>BE, HU, SI, PL, EL, IT</w:t>
            </w:r>
          </w:p>
        </w:tc>
        <w:tc>
          <w:tcPr>
            <w:tcW w:w="43" w:type="pct"/>
            <w:tcBorders>
              <w:bottom w:val="dotDotDash" w:sz="8" w:space="0" w:color="808080" w:themeColor="background1" w:themeShade="80"/>
            </w:tcBorders>
            <w:shd w:val="clear" w:color="auto" w:fill="auto"/>
          </w:tcPr>
          <w:p w14:paraId="5262B0AE" w14:textId="77777777" w:rsidR="003C657E" w:rsidRPr="00AF014D" w:rsidRDefault="003C657E" w:rsidP="00303A34">
            <w:pPr>
              <w:ind w:left="57" w:right="57"/>
              <w:jc w:val="both"/>
              <w:rPr>
                <w:rFonts w:ascii="Times New Roman" w:hAnsi="Times New Roman" w:cs="Times New Roman"/>
                <w:noProof/>
                <w:sz w:val="24"/>
                <w:szCs w:val="24"/>
              </w:rPr>
            </w:pPr>
          </w:p>
        </w:tc>
        <w:tc>
          <w:tcPr>
            <w:tcW w:w="462" w:type="pct"/>
            <w:tcBorders>
              <w:bottom w:val="dotDotDash" w:sz="8" w:space="0" w:color="808080" w:themeColor="background1" w:themeShade="80"/>
            </w:tcBorders>
            <w:shd w:val="clear" w:color="auto" w:fill="auto"/>
          </w:tcPr>
          <w:p w14:paraId="2F20F002" w14:textId="77777777" w:rsidR="003C657E" w:rsidRPr="00AF014D" w:rsidRDefault="003C657E" w:rsidP="00303A34">
            <w:pPr>
              <w:ind w:left="57" w:right="57"/>
              <w:jc w:val="center"/>
              <w:rPr>
                <w:rFonts w:ascii="Times New Roman" w:hAnsi="Times New Roman" w:cs="Times New Roman"/>
                <w:b/>
                <w:noProof/>
                <w:sz w:val="24"/>
                <w:szCs w:val="24"/>
              </w:rPr>
            </w:pPr>
          </w:p>
        </w:tc>
        <w:tc>
          <w:tcPr>
            <w:tcW w:w="301" w:type="pct"/>
            <w:tcBorders>
              <w:bottom w:val="dotDotDash" w:sz="8" w:space="0" w:color="808080" w:themeColor="background1" w:themeShade="80"/>
            </w:tcBorders>
            <w:shd w:val="clear" w:color="auto" w:fill="auto"/>
          </w:tcPr>
          <w:p w14:paraId="1DA44CAD" w14:textId="77777777" w:rsidR="003C657E" w:rsidRPr="00AF014D" w:rsidRDefault="003C657E" w:rsidP="00303A34">
            <w:pPr>
              <w:ind w:left="57" w:right="57"/>
              <w:jc w:val="center"/>
              <w:rPr>
                <w:rFonts w:ascii="Times New Roman" w:hAnsi="Times New Roman" w:cs="Times New Roman"/>
                <w:b/>
                <w:noProof/>
                <w:sz w:val="24"/>
                <w:szCs w:val="24"/>
              </w:rPr>
            </w:pPr>
          </w:p>
        </w:tc>
      </w:tr>
      <w:tr w:rsidR="00627BA7" w:rsidRPr="00AF014D" w14:paraId="2EFCBE9B" w14:textId="77777777" w:rsidTr="00510CA2">
        <w:trPr>
          <w:trHeight w:val="144"/>
        </w:trPr>
        <w:tc>
          <w:tcPr>
            <w:tcW w:w="870" w:type="pct"/>
            <w:vMerge w:val="restart"/>
            <w:tcBorders>
              <w:top w:val="dotDotDash" w:sz="8" w:space="0" w:color="808080" w:themeColor="background1" w:themeShade="80"/>
            </w:tcBorders>
            <w:shd w:val="clear" w:color="auto" w:fill="auto"/>
          </w:tcPr>
          <w:p w14:paraId="420E32E0" w14:textId="55C6DB11" w:rsidR="00576F2F" w:rsidRPr="00AF014D" w:rsidRDefault="00576F2F" w:rsidP="00303A34">
            <w:pPr>
              <w:ind w:left="57" w:right="57"/>
              <w:rPr>
                <w:rFonts w:ascii="Times New Roman" w:hAnsi="Times New Roman" w:cs="Times New Roman"/>
                <w:b/>
                <w:noProof/>
                <w:sz w:val="24"/>
                <w:szCs w:val="24"/>
              </w:rPr>
            </w:pPr>
            <w:r>
              <w:rPr>
                <w:rFonts w:ascii="Times New Roman" w:hAnsi="Times New Roman"/>
                <w:b/>
                <w:sz w:val="24"/>
              </w:rPr>
              <w:t>Preču pārdošanas apjomi vietējā tirgū</w:t>
            </w: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030BC5DE" w14:textId="4C00F43B" w:rsidR="00576F2F" w:rsidRPr="00AD3A30" w:rsidRDefault="00576F2F" w:rsidP="00303A34">
            <w:pPr>
              <w:ind w:left="57" w:right="57"/>
              <w:jc w:val="both"/>
              <w:rPr>
                <w:rFonts w:ascii="Times New Roman" w:hAnsi="Times New Roman" w:cs="Times New Roman"/>
                <w:b/>
                <w:bCs/>
                <w:noProof/>
                <w:sz w:val="24"/>
                <w:szCs w:val="24"/>
              </w:rPr>
            </w:pPr>
            <w:r>
              <w:rPr>
                <w:rFonts w:ascii="Times New Roman" w:hAnsi="Times New Roman"/>
                <w:b/>
                <w:sz w:val="24"/>
              </w:rPr>
              <w:t>2</w:t>
            </w:r>
          </w:p>
        </w:tc>
        <w:tc>
          <w:tcPr>
            <w:tcW w:w="467" w:type="pct"/>
            <w:tcBorders>
              <w:top w:val="dotDotDash" w:sz="8" w:space="0" w:color="808080" w:themeColor="background1" w:themeShade="80"/>
            </w:tcBorders>
            <w:shd w:val="clear" w:color="auto" w:fill="auto"/>
          </w:tcPr>
          <w:p w14:paraId="75B279FC" w14:textId="199FC2E1" w:rsidR="00576F2F" w:rsidRPr="00AF014D" w:rsidRDefault="00816013"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88" w:type="pct"/>
            <w:tcBorders>
              <w:top w:val="dotDotDash" w:sz="8" w:space="0" w:color="808080" w:themeColor="background1" w:themeShade="80"/>
            </w:tcBorders>
            <w:shd w:val="clear" w:color="auto" w:fill="auto"/>
          </w:tcPr>
          <w:p w14:paraId="5AFEBC6C" w14:textId="71E3F42B" w:rsidR="00576F2F" w:rsidRPr="00AF014D" w:rsidRDefault="00CB7F32"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798F6029" w14:textId="01229AAB" w:rsidR="00576F2F" w:rsidRPr="00AF014D" w:rsidRDefault="00AC2CFF" w:rsidP="00303A34">
            <w:pPr>
              <w:ind w:left="57" w:right="57"/>
              <w:jc w:val="both"/>
              <w:rPr>
                <w:rFonts w:ascii="Times New Roman" w:hAnsi="Times New Roman" w:cs="Times New Roman"/>
                <w:b/>
                <w:noProof/>
                <w:sz w:val="24"/>
                <w:szCs w:val="24"/>
              </w:rPr>
            </w:pPr>
            <w:r>
              <w:rPr>
                <w:rFonts w:ascii="Times New Roman" w:hAnsi="Times New Roman"/>
                <w:b/>
                <w:sz w:val="24"/>
              </w:rPr>
              <w:t>3</w:t>
            </w:r>
          </w:p>
        </w:tc>
        <w:tc>
          <w:tcPr>
            <w:tcW w:w="43" w:type="pct"/>
            <w:tcBorders>
              <w:top w:val="dotDotDash" w:sz="8" w:space="0" w:color="808080" w:themeColor="background1" w:themeShade="80"/>
            </w:tcBorders>
            <w:shd w:val="clear" w:color="auto" w:fill="auto"/>
          </w:tcPr>
          <w:p w14:paraId="0C68F870" w14:textId="77777777" w:rsidR="00576F2F" w:rsidRPr="00AF014D" w:rsidRDefault="00576F2F" w:rsidP="00303A34">
            <w:pPr>
              <w:ind w:left="57" w:right="57"/>
              <w:jc w:val="both"/>
              <w:rPr>
                <w:rFonts w:ascii="Times New Roman" w:hAnsi="Times New Roman" w:cs="Times New Roman"/>
                <w:noProof/>
                <w:sz w:val="24"/>
                <w:szCs w:val="24"/>
              </w:rPr>
            </w:pPr>
          </w:p>
        </w:tc>
        <w:tc>
          <w:tcPr>
            <w:tcW w:w="462" w:type="pct"/>
            <w:tcBorders>
              <w:top w:val="dotDotDash" w:sz="8" w:space="0" w:color="808080" w:themeColor="background1" w:themeShade="80"/>
            </w:tcBorders>
            <w:shd w:val="clear" w:color="auto" w:fill="auto"/>
          </w:tcPr>
          <w:p w14:paraId="320F97C3" w14:textId="01580E0B" w:rsidR="00576F2F" w:rsidRPr="00AF014D" w:rsidRDefault="002B5644"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01" w:type="pct"/>
            <w:tcBorders>
              <w:top w:val="dotDotDash" w:sz="8" w:space="0" w:color="808080" w:themeColor="background1" w:themeShade="80"/>
            </w:tcBorders>
            <w:shd w:val="clear" w:color="auto" w:fill="auto"/>
          </w:tcPr>
          <w:p w14:paraId="1B3DDAB9" w14:textId="0B380218" w:rsidR="00576F2F" w:rsidRPr="00AF014D" w:rsidRDefault="00AF014D" w:rsidP="00303A34">
            <w:pPr>
              <w:ind w:left="57" w:right="57"/>
              <w:jc w:val="center"/>
              <w:rPr>
                <w:rFonts w:ascii="Times New Roman" w:hAnsi="Times New Roman" w:cs="Times New Roman"/>
                <w:b/>
                <w:noProof/>
                <w:sz w:val="24"/>
                <w:szCs w:val="24"/>
              </w:rPr>
            </w:pPr>
            <w:r>
              <w:rPr>
                <w:rFonts w:ascii="Times New Roman" w:hAnsi="Times New Roman"/>
                <w:b/>
                <w:sz w:val="24"/>
              </w:rPr>
              <w:t>0</w:t>
            </w:r>
          </w:p>
        </w:tc>
      </w:tr>
      <w:tr w:rsidR="00627BA7" w:rsidRPr="00AF014D" w14:paraId="597899AD" w14:textId="77777777" w:rsidTr="00510CA2">
        <w:trPr>
          <w:trHeight w:val="144"/>
        </w:trPr>
        <w:tc>
          <w:tcPr>
            <w:tcW w:w="870" w:type="pct"/>
            <w:vMerge/>
            <w:tcBorders>
              <w:bottom w:val="dotDotDash" w:sz="8" w:space="0" w:color="808080" w:themeColor="background1" w:themeShade="80"/>
            </w:tcBorders>
            <w:shd w:val="clear" w:color="auto" w:fill="auto"/>
          </w:tcPr>
          <w:p w14:paraId="47FA9BC0" w14:textId="77777777" w:rsidR="00576F2F" w:rsidRPr="00AF014D" w:rsidRDefault="00576F2F" w:rsidP="00303A34">
            <w:pPr>
              <w:ind w:left="57" w:right="57"/>
              <w:rPr>
                <w:rFonts w:ascii="Times New Roman" w:hAnsi="Times New Roman" w:cs="Times New Roman"/>
                <w:b/>
                <w:noProof/>
                <w:sz w:val="24"/>
                <w:szCs w:val="24"/>
              </w:rPr>
            </w:pP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7435E3CC" w14:textId="38397501" w:rsidR="00576F2F" w:rsidRPr="00AF014D" w:rsidRDefault="00576F2F" w:rsidP="00303A34">
            <w:pPr>
              <w:ind w:left="57" w:right="57"/>
              <w:jc w:val="both"/>
              <w:rPr>
                <w:rFonts w:ascii="Times New Roman" w:hAnsi="Times New Roman" w:cs="Times New Roman"/>
                <w:noProof/>
                <w:sz w:val="24"/>
                <w:szCs w:val="24"/>
              </w:rPr>
            </w:pPr>
            <w:r>
              <w:rPr>
                <w:rFonts w:ascii="Times New Roman" w:hAnsi="Times New Roman"/>
                <w:sz w:val="24"/>
              </w:rPr>
              <w:t>BE, EL</w:t>
            </w:r>
          </w:p>
        </w:tc>
        <w:tc>
          <w:tcPr>
            <w:tcW w:w="467" w:type="pct"/>
            <w:tcBorders>
              <w:bottom w:val="dotDotDash" w:sz="8" w:space="0" w:color="808080" w:themeColor="background1" w:themeShade="80"/>
            </w:tcBorders>
            <w:shd w:val="clear" w:color="auto" w:fill="auto"/>
          </w:tcPr>
          <w:p w14:paraId="5270FB26" w14:textId="77777777" w:rsidR="00576F2F" w:rsidRPr="00AF014D" w:rsidRDefault="00576F2F" w:rsidP="00303A34">
            <w:pPr>
              <w:ind w:left="57" w:right="57"/>
              <w:jc w:val="center"/>
              <w:rPr>
                <w:rFonts w:ascii="Times New Roman" w:hAnsi="Times New Roman" w:cs="Times New Roman"/>
                <w:b/>
                <w:noProof/>
                <w:sz w:val="24"/>
                <w:szCs w:val="24"/>
              </w:rPr>
            </w:pPr>
          </w:p>
        </w:tc>
        <w:tc>
          <w:tcPr>
            <w:tcW w:w="388" w:type="pct"/>
            <w:tcBorders>
              <w:bottom w:val="dotDotDash" w:sz="8" w:space="0" w:color="808080" w:themeColor="background1" w:themeShade="80"/>
            </w:tcBorders>
            <w:shd w:val="clear" w:color="auto" w:fill="auto"/>
          </w:tcPr>
          <w:p w14:paraId="535FCC53" w14:textId="77777777" w:rsidR="00576F2F" w:rsidRPr="00AF014D" w:rsidRDefault="00576F2F" w:rsidP="00303A34">
            <w:pPr>
              <w:ind w:left="57" w:right="57"/>
              <w:jc w:val="center"/>
              <w:rPr>
                <w:rFonts w:ascii="Times New Roman" w:hAnsi="Times New Roman" w:cs="Times New Roman"/>
                <w:b/>
                <w:noProof/>
                <w:sz w:val="24"/>
                <w:szCs w:val="24"/>
              </w:rPr>
            </w:pP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1D2E7F18" w14:textId="2ED08E11" w:rsidR="00576F2F" w:rsidRPr="00AF014D" w:rsidRDefault="00AC2CFF" w:rsidP="00303A34">
            <w:pPr>
              <w:ind w:left="57" w:right="57"/>
              <w:jc w:val="both"/>
              <w:rPr>
                <w:rFonts w:ascii="Times New Roman" w:hAnsi="Times New Roman" w:cs="Times New Roman"/>
                <w:bCs/>
                <w:noProof/>
                <w:sz w:val="24"/>
                <w:szCs w:val="24"/>
              </w:rPr>
            </w:pPr>
            <w:r>
              <w:rPr>
                <w:rFonts w:ascii="Times New Roman" w:hAnsi="Times New Roman"/>
                <w:sz w:val="24"/>
              </w:rPr>
              <w:t>BE, EL, SI</w:t>
            </w:r>
          </w:p>
        </w:tc>
        <w:tc>
          <w:tcPr>
            <w:tcW w:w="43" w:type="pct"/>
            <w:tcBorders>
              <w:bottom w:val="dotDotDash" w:sz="8" w:space="0" w:color="808080" w:themeColor="background1" w:themeShade="80"/>
            </w:tcBorders>
            <w:shd w:val="clear" w:color="auto" w:fill="auto"/>
          </w:tcPr>
          <w:p w14:paraId="1BCE87A0" w14:textId="77777777" w:rsidR="00576F2F" w:rsidRPr="00AF014D" w:rsidRDefault="00576F2F" w:rsidP="00303A34">
            <w:pPr>
              <w:ind w:left="57" w:right="57"/>
              <w:jc w:val="both"/>
              <w:rPr>
                <w:rFonts w:ascii="Times New Roman" w:hAnsi="Times New Roman" w:cs="Times New Roman"/>
                <w:noProof/>
                <w:sz w:val="24"/>
                <w:szCs w:val="24"/>
              </w:rPr>
            </w:pPr>
          </w:p>
        </w:tc>
        <w:tc>
          <w:tcPr>
            <w:tcW w:w="462" w:type="pct"/>
            <w:tcBorders>
              <w:bottom w:val="dotDotDash" w:sz="8" w:space="0" w:color="808080" w:themeColor="background1" w:themeShade="80"/>
            </w:tcBorders>
            <w:shd w:val="clear" w:color="auto" w:fill="auto"/>
          </w:tcPr>
          <w:p w14:paraId="5D35B8AD" w14:textId="77777777" w:rsidR="00576F2F" w:rsidRPr="00AF014D" w:rsidRDefault="00576F2F" w:rsidP="00303A34">
            <w:pPr>
              <w:ind w:left="57" w:right="57"/>
              <w:jc w:val="center"/>
              <w:rPr>
                <w:rFonts w:ascii="Times New Roman" w:hAnsi="Times New Roman" w:cs="Times New Roman"/>
                <w:b/>
                <w:noProof/>
                <w:sz w:val="24"/>
                <w:szCs w:val="24"/>
              </w:rPr>
            </w:pPr>
          </w:p>
        </w:tc>
        <w:tc>
          <w:tcPr>
            <w:tcW w:w="301" w:type="pct"/>
            <w:tcBorders>
              <w:bottom w:val="dotDotDash" w:sz="8" w:space="0" w:color="808080" w:themeColor="background1" w:themeShade="80"/>
            </w:tcBorders>
            <w:shd w:val="clear" w:color="auto" w:fill="auto"/>
          </w:tcPr>
          <w:p w14:paraId="70FA9D7C" w14:textId="77777777" w:rsidR="00576F2F" w:rsidRPr="00AF014D" w:rsidRDefault="00576F2F" w:rsidP="00303A34">
            <w:pPr>
              <w:ind w:left="57" w:right="57"/>
              <w:jc w:val="center"/>
              <w:rPr>
                <w:rFonts w:ascii="Times New Roman" w:hAnsi="Times New Roman" w:cs="Times New Roman"/>
                <w:b/>
                <w:noProof/>
                <w:sz w:val="24"/>
                <w:szCs w:val="24"/>
              </w:rPr>
            </w:pPr>
          </w:p>
        </w:tc>
      </w:tr>
      <w:tr w:rsidR="00627BA7" w:rsidRPr="00AF014D" w14:paraId="6CB73DF2" w14:textId="77777777" w:rsidTr="00510CA2">
        <w:trPr>
          <w:trHeight w:val="144"/>
        </w:trPr>
        <w:tc>
          <w:tcPr>
            <w:tcW w:w="870" w:type="pct"/>
            <w:vMerge w:val="restart"/>
            <w:tcBorders>
              <w:top w:val="dotDotDash" w:sz="8" w:space="0" w:color="808080" w:themeColor="background1" w:themeShade="80"/>
            </w:tcBorders>
            <w:shd w:val="clear" w:color="auto" w:fill="auto"/>
          </w:tcPr>
          <w:p w14:paraId="386D21BD" w14:textId="47D421FA" w:rsidR="00576F2F" w:rsidRPr="00AF014D" w:rsidRDefault="00576F2F" w:rsidP="00303A34">
            <w:pPr>
              <w:ind w:left="57" w:right="57"/>
              <w:rPr>
                <w:rFonts w:ascii="Times New Roman" w:hAnsi="Times New Roman" w:cs="Times New Roman"/>
                <w:b/>
                <w:noProof/>
                <w:sz w:val="24"/>
                <w:szCs w:val="24"/>
              </w:rPr>
            </w:pPr>
            <w:r>
              <w:rPr>
                <w:rFonts w:ascii="Times New Roman" w:hAnsi="Times New Roman"/>
                <w:b/>
                <w:sz w:val="24"/>
              </w:rPr>
              <w:t>Pakalpojumu pārdošanas apjomi vietējā tirgū</w:t>
            </w: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106FEA4B" w14:textId="47F3D714" w:rsidR="00576F2F" w:rsidRPr="00AD3A30" w:rsidRDefault="00576F2F" w:rsidP="00303A34">
            <w:pPr>
              <w:ind w:left="57" w:right="57"/>
              <w:jc w:val="both"/>
              <w:rPr>
                <w:rFonts w:ascii="Times New Roman" w:hAnsi="Times New Roman" w:cs="Times New Roman"/>
                <w:b/>
                <w:bCs/>
                <w:noProof/>
                <w:sz w:val="24"/>
                <w:szCs w:val="24"/>
              </w:rPr>
            </w:pPr>
            <w:r>
              <w:rPr>
                <w:rFonts w:ascii="Times New Roman" w:hAnsi="Times New Roman"/>
                <w:b/>
                <w:sz w:val="24"/>
              </w:rPr>
              <w:t>2</w:t>
            </w:r>
          </w:p>
        </w:tc>
        <w:tc>
          <w:tcPr>
            <w:tcW w:w="467" w:type="pct"/>
            <w:tcBorders>
              <w:top w:val="dotDotDash" w:sz="8" w:space="0" w:color="808080" w:themeColor="background1" w:themeShade="80"/>
            </w:tcBorders>
            <w:shd w:val="clear" w:color="auto" w:fill="auto"/>
          </w:tcPr>
          <w:p w14:paraId="307BEBC1" w14:textId="23B74798" w:rsidR="00576F2F" w:rsidRPr="00AF014D" w:rsidRDefault="00816013"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88" w:type="pct"/>
            <w:tcBorders>
              <w:top w:val="dotDotDash" w:sz="8" w:space="0" w:color="808080" w:themeColor="background1" w:themeShade="80"/>
            </w:tcBorders>
            <w:shd w:val="clear" w:color="auto" w:fill="auto"/>
          </w:tcPr>
          <w:p w14:paraId="1D1020E9" w14:textId="511B1692" w:rsidR="00576F2F" w:rsidRPr="00AF014D" w:rsidRDefault="00CB7F32"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0ECB3D4D" w14:textId="6E6D8756" w:rsidR="00576F2F" w:rsidRPr="00AF014D" w:rsidRDefault="004A5181" w:rsidP="00303A34">
            <w:pPr>
              <w:ind w:left="57" w:right="57"/>
              <w:jc w:val="both"/>
              <w:rPr>
                <w:rFonts w:ascii="Times New Roman" w:hAnsi="Times New Roman" w:cs="Times New Roman"/>
                <w:b/>
                <w:noProof/>
                <w:sz w:val="24"/>
                <w:szCs w:val="24"/>
              </w:rPr>
            </w:pPr>
            <w:r>
              <w:rPr>
                <w:rFonts w:ascii="Times New Roman" w:hAnsi="Times New Roman"/>
                <w:b/>
                <w:sz w:val="24"/>
              </w:rPr>
              <w:t>3</w:t>
            </w:r>
          </w:p>
        </w:tc>
        <w:tc>
          <w:tcPr>
            <w:tcW w:w="43" w:type="pct"/>
            <w:tcBorders>
              <w:top w:val="dotDotDash" w:sz="8" w:space="0" w:color="808080" w:themeColor="background1" w:themeShade="80"/>
            </w:tcBorders>
            <w:shd w:val="clear" w:color="auto" w:fill="auto"/>
          </w:tcPr>
          <w:p w14:paraId="25FB5E5C" w14:textId="77777777" w:rsidR="00576F2F" w:rsidRPr="00AF014D" w:rsidRDefault="00576F2F" w:rsidP="00303A34">
            <w:pPr>
              <w:ind w:left="57" w:right="57"/>
              <w:jc w:val="both"/>
              <w:rPr>
                <w:rFonts w:ascii="Times New Roman" w:hAnsi="Times New Roman" w:cs="Times New Roman"/>
                <w:noProof/>
                <w:sz w:val="24"/>
                <w:szCs w:val="24"/>
              </w:rPr>
            </w:pPr>
          </w:p>
        </w:tc>
        <w:tc>
          <w:tcPr>
            <w:tcW w:w="462" w:type="pct"/>
            <w:tcBorders>
              <w:top w:val="dotDotDash" w:sz="8" w:space="0" w:color="808080" w:themeColor="background1" w:themeShade="80"/>
            </w:tcBorders>
            <w:shd w:val="clear" w:color="auto" w:fill="auto"/>
          </w:tcPr>
          <w:p w14:paraId="375FA96B" w14:textId="2A1F7E3C" w:rsidR="00576F2F" w:rsidRPr="00AF014D" w:rsidRDefault="002B5644"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01" w:type="pct"/>
            <w:tcBorders>
              <w:top w:val="dotDotDash" w:sz="8" w:space="0" w:color="808080" w:themeColor="background1" w:themeShade="80"/>
            </w:tcBorders>
            <w:shd w:val="clear" w:color="auto" w:fill="auto"/>
          </w:tcPr>
          <w:p w14:paraId="6BF337F9" w14:textId="69AC1F41" w:rsidR="00576F2F" w:rsidRPr="00AF014D" w:rsidRDefault="00AF014D" w:rsidP="00303A34">
            <w:pPr>
              <w:ind w:left="57" w:right="57"/>
              <w:jc w:val="center"/>
              <w:rPr>
                <w:rFonts w:ascii="Times New Roman" w:hAnsi="Times New Roman" w:cs="Times New Roman"/>
                <w:b/>
                <w:noProof/>
                <w:sz w:val="24"/>
                <w:szCs w:val="24"/>
              </w:rPr>
            </w:pPr>
            <w:r>
              <w:rPr>
                <w:rFonts w:ascii="Times New Roman" w:hAnsi="Times New Roman"/>
                <w:b/>
                <w:sz w:val="24"/>
              </w:rPr>
              <w:t>0</w:t>
            </w:r>
          </w:p>
        </w:tc>
      </w:tr>
      <w:tr w:rsidR="00627BA7" w:rsidRPr="00AF014D" w14:paraId="7B61BE15" w14:textId="77777777" w:rsidTr="00510CA2">
        <w:trPr>
          <w:trHeight w:val="144"/>
        </w:trPr>
        <w:tc>
          <w:tcPr>
            <w:tcW w:w="870" w:type="pct"/>
            <w:vMerge/>
            <w:tcBorders>
              <w:bottom w:val="dotDotDash" w:sz="8" w:space="0" w:color="808080" w:themeColor="background1" w:themeShade="80"/>
            </w:tcBorders>
            <w:shd w:val="clear" w:color="auto" w:fill="auto"/>
          </w:tcPr>
          <w:p w14:paraId="092B9265" w14:textId="77777777" w:rsidR="00576F2F" w:rsidRPr="00AF014D" w:rsidRDefault="00576F2F" w:rsidP="00303A34">
            <w:pPr>
              <w:ind w:left="57" w:right="57"/>
              <w:rPr>
                <w:rFonts w:ascii="Times New Roman" w:hAnsi="Times New Roman" w:cs="Times New Roman"/>
                <w:b/>
                <w:noProof/>
                <w:sz w:val="24"/>
                <w:szCs w:val="24"/>
              </w:rPr>
            </w:pP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679BE509" w14:textId="708EF0BB" w:rsidR="00576F2F" w:rsidRPr="00AF014D" w:rsidRDefault="00576F2F" w:rsidP="00303A34">
            <w:pPr>
              <w:ind w:left="57" w:right="57"/>
              <w:jc w:val="both"/>
              <w:rPr>
                <w:rFonts w:ascii="Times New Roman" w:hAnsi="Times New Roman" w:cs="Times New Roman"/>
                <w:noProof/>
                <w:sz w:val="24"/>
                <w:szCs w:val="24"/>
              </w:rPr>
            </w:pPr>
            <w:r>
              <w:rPr>
                <w:rFonts w:ascii="Times New Roman" w:hAnsi="Times New Roman"/>
                <w:sz w:val="24"/>
              </w:rPr>
              <w:t>BE, EL</w:t>
            </w:r>
          </w:p>
        </w:tc>
        <w:tc>
          <w:tcPr>
            <w:tcW w:w="467" w:type="pct"/>
            <w:tcBorders>
              <w:bottom w:val="dotDotDash" w:sz="8" w:space="0" w:color="808080" w:themeColor="background1" w:themeShade="80"/>
            </w:tcBorders>
            <w:shd w:val="clear" w:color="auto" w:fill="auto"/>
          </w:tcPr>
          <w:p w14:paraId="62AE7AE3" w14:textId="77777777" w:rsidR="00576F2F" w:rsidRPr="00AF014D" w:rsidRDefault="00576F2F" w:rsidP="00303A34">
            <w:pPr>
              <w:ind w:left="57" w:right="57"/>
              <w:jc w:val="center"/>
              <w:rPr>
                <w:rFonts w:ascii="Times New Roman" w:hAnsi="Times New Roman" w:cs="Times New Roman"/>
                <w:b/>
                <w:noProof/>
                <w:sz w:val="24"/>
                <w:szCs w:val="24"/>
              </w:rPr>
            </w:pPr>
          </w:p>
        </w:tc>
        <w:tc>
          <w:tcPr>
            <w:tcW w:w="388" w:type="pct"/>
            <w:tcBorders>
              <w:bottom w:val="dotDotDash" w:sz="8" w:space="0" w:color="808080" w:themeColor="background1" w:themeShade="80"/>
            </w:tcBorders>
            <w:shd w:val="clear" w:color="auto" w:fill="auto"/>
          </w:tcPr>
          <w:p w14:paraId="5AAD3087" w14:textId="77777777" w:rsidR="00576F2F" w:rsidRPr="00AF014D" w:rsidRDefault="00576F2F" w:rsidP="00303A34">
            <w:pPr>
              <w:ind w:left="57" w:right="57"/>
              <w:jc w:val="center"/>
              <w:rPr>
                <w:rFonts w:ascii="Times New Roman" w:hAnsi="Times New Roman" w:cs="Times New Roman"/>
                <w:b/>
                <w:noProof/>
                <w:sz w:val="24"/>
                <w:szCs w:val="24"/>
              </w:rPr>
            </w:pP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412B919F" w14:textId="6C04654A" w:rsidR="00576F2F" w:rsidRPr="00AF014D" w:rsidRDefault="004A5181" w:rsidP="00303A34">
            <w:pPr>
              <w:ind w:left="57" w:right="57"/>
              <w:jc w:val="both"/>
              <w:rPr>
                <w:rFonts w:ascii="Times New Roman" w:hAnsi="Times New Roman" w:cs="Times New Roman"/>
                <w:bCs/>
                <w:noProof/>
                <w:sz w:val="24"/>
                <w:szCs w:val="24"/>
              </w:rPr>
            </w:pPr>
            <w:r>
              <w:rPr>
                <w:rFonts w:ascii="Times New Roman" w:hAnsi="Times New Roman"/>
                <w:sz w:val="24"/>
              </w:rPr>
              <w:t>BE, EL, SI</w:t>
            </w:r>
          </w:p>
        </w:tc>
        <w:tc>
          <w:tcPr>
            <w:tcW w:w="43" w:type="pct"/>
            <w:tcBorders>
              <w:bottom w:val="dotDotDash" w:sz="8" w:space="0" w:color="808080" w:themeColor="background1" w:themeShade="80"/>
            </w:tcBorders>
            <w:shd w:val="clear" w:color="auto" w:fill="auto"/>
          </w:tcPr>
          <w:p w14:paraId="3F7E4DCA" w14:textId="77777777" w:rsidR="00576F2F" w:rsidRPr="00AF014D" w:rsidRDefault="00576F2F" w:rsidP="00303A34">
            <w:pPr>
              <w:ind w:left="57" w:right="57"/>
              <w:jc w:val="both"/>
              <w:rPr>
                <w:rFonts w:ascii="Times New Roman" w:hAnsi="Times New Roman" w:cs="Times New Roman"/>
                <w:noProof/>
                <w:sz w:val="24"/>
                <w:szCs w:val="24"/>
              </w:rPr>
            </w:pPr>
          </w:p>
        </w:tc>
        <w:tc>
          <w:tcPr>
            <w:tcW w:w="462" w:type="pct"/>
            <w:tcBorders>
              <w:bottom w:val="dotDotDash" w:sz="8" w:space="0" w:color="808080" w:themeColor="background1" w:themeShade="80"/>
            </w:tcBorders>
            <w:shd w:val="clear" w:color="auto" w:fill="auto"/>
          </w:tcPr>
          <w:p w14:paraId="6B7B0DBB" w14:textId="77777777" w:rsidR="00576F2F" w:rsidRPr="00AF014D" w:rsidRDefault="00576F2F" w:rsidP="00303A34">
            <w:pPr>
              <w:ind w:left="57" w:right="57"/>
              <w:jc w:val="center"/>
              <w:rPr>
                <w:rFonts w:ascii="Times New Roman" w:hAnsi="Times New Roman" w:cs="Times New Roman"/>
                <w:b/>
                <w:noProof/>
                <w:sz w:val="24"/>
                <w:szCs w:val="24"/>
              </w:rPr>
            </w:pPr>
          </w:p>
        </w:tc>
        <w:tc>
          <w:tcPr>
            <w:tcW w:w="301" w:type="pct"/>
            <w:tcBorders>
              <w:bottom w:val="dotDotDash" w:sz="8" w:space="0" w:color="808080" w:themeColor="background1" w:themeShade="80"/>
            </w:tcBorders>
            <w:shd w:val="clear" w:color="auto" w:fill="auto"/>
          </w:tcPr>
          <w:p w14:paraId="6ACAA67B" w14:textId="77777777" w:rsidR="00576F2F" w:rsidRPr="00AF014D" w:rsidRDefault="00576F2F" w:rsidP="00303A34">
            <w:pPr>
              <w:ind w:left="57" w:right="57"/>
              <w:jc w:val="center"/>
              <w:rPr>
                <w:rFonts w:ascii="Times New Roman" w:hAnsi="Times New Roman" w:cs="Times New Roman"/>
                <w:b/>
                <w:noProof/>
                <w:sz w:val="24"/>
                <w:szCs w:val="24"/>
              </w:rPr>
            </w:pPr>
          </w:p>
        </w:tc>
      </w:tr>
      <w:tr w:rsidR="00627BA7" w:rsidRPr="00AF014D" w14:paraId="0EB90772" w14:textId="77777777" w:rsidTr="00510CA2">
        <w:trPr>
          <w:trHeight w:val="144"/>
        </w:trPr>
        <w:tc>
          <w:tcPr>
            <w:tcW w:w="870" w:type="pct"/>
            <w:tcBorders>
              <w:top w:val="dotDotDash" w:sz="8" w:space="0" w:color="808080" w:themeColor="background1" w:themeShade="80"/>
              <w:bottom w:val="dotDotDash" w:sz="8" w:space="0" w:color="808080" w:themeColor="background1" w:themeShade="80"/>
            </w:tcBorders>
            <w:shd w:val="clear" w:color="auto" w:fill="auto"/>
          </w:tcPr>
          <w:p w14:paraId="53B18D07" w14:textId="64E2530A" w:rsidR="004C3A41" w:rsidRPr="00AF014D" w:rsidRDefault="004C3A41" w:rsidP="00303A34">
            <w:pPr>
              <w:ind w:left="57" w:right="57"/>
              <w:rPr>
                <w:rFonts w:ascii="Times New Roman" w:hAnsi="Times New Roman" w:cs="Times New Roman"/>
                <w:b/>
                <w:noProof/>
                <w:sz w:val="24"/>
                <w:szCs w:val="24"/>
              </w:rPr>
            </w:pPr>
            <w:r>
              <w:rPr>
                <w:rFonts w:ascii="Times New Roman" w:hAnsi="Times New Roman"/>
                <w:b/>
                <w:sz w:val="24"/>
              </w:rPr>
              <w:t>Kopējais eksports</w:t>
            </w: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01CC163D" w14:textId="46AEFF2D" w:rsidR="004C3A41" w:rsidRPr="00AD3A30" w:rsidRDefault="00DC1EB4" w:rsidP="00303A34">
            <w:pPr>
              <w:ind w:left="57" w:right="57"/>
              <w:jc w:val="both"/>
              <w:rPr>
                <w:rFonts w:ascii="Times New Roman" w:hAnsi="Times New Roman" w:cs="Times New Roman"/>
                <w:b/>
                <w:bCs/>
                <w:noProof/>
                <w:sz w:val="24"/>
                <w:szCs w:val="24"/>
              </w:rPr>
            </w:pPr>
            <w:r>
              <w:rPr>
                <w:rFonts w:ascii="Times New Roman" w:hAnsi="Times New Roman"/>
                <w:b/>
                <w:sz w:val="24"/>
              </w:rPr>
              <w:t xml:space="preserve">9 </w:t>
            </w:r>
            <w:r>
              <w:rPr>
                <w:rFonts w:ascii="Times New Roman" w:hAnsi="Times New Roman"/>
                <w:b/>
                <w:sz w:val="24"/>
                <w:vertAlign w:val="superscript"/>
              </w:rPr>
              <w:t>3</w:t>
            </w:r>
          </w:p>
        </w:tc>
        <w:tc>
          <w:tcPr>
            <w:tcW w:w="467" w:type="pct"/>
            <w:tcBorders>
              <w:top w:val="dotDotDash" w:sz="8" w:space="0" w:color="808080" w:themeColor="background1" w:themeShade="80"/>
            </w:tcBorders>
            <w:shd w:val="clear" w:color="auto" w:fill="auto"/>
          </w:tcPr>
          <w:p w14:paraId="0D7DCBE6" w14:textId="49425488" w:rsidR="004C3A41" w:rsidRPr="00AF014D" w:rsidRDefault="00816013"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88" w:type="pct"/>
            <w:tcBorders>
              <w:top w:val="dotDotDash" w:sz="8" w:space="0" w:color="808080" w:themeColor="background1" w:themeShade="80"/>
            </w:tcBorders>
            <w:shd w:val="clear" w:color="auto" w:fill="auto"/>
          </w:tcPr>
          <w:p w14:paraId="2E03F0B4" w14:textId="173DD01C" w:rsidR="004C3A41" w:rsidRPr="00AF014D" w:rsidRDefault="00CB7F32"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6835F212" w14:textId="1CFE9A2E" w:rsidR="004C3A41" w:rsidRPr="00AF014D" w:rsidRDefault="004A5181" w:rsidP="00303A34">
            <w:pPr>
              <w:ind w:left="57" w:right="57"/>
              <w:jc w:val="both"/>
              <w:rPr>
                <w:rFonts w:ascii="Times New Roman" w:hAnsi="Times New Roman" w:cs="Times New Roman"/>
                <w:b/>
                <w:noProof/>
                <w:sz w:val="24"/>
                <w:szCs w:val="24"/>
              </w:rPr>
            </w:pPr>
            <w:r>
              <w:rPr>
                <w:rFonts w:ascii="Times New Roman" w:hAnsi="Times New Roman"/>
                <w:b/>
                <w:sz w:val="24"/>
              </w:rPr>
              <w:t xml:space="preserve">8 </w:t>
            </w:r>
            <w:r>
              <w:rPr>
                <w:rFonts w:ascii="Times New Roman" w:hAnsi="Times New Roman"/>
                <w:b/>
                <w:sz w:val="24"/>
                <w:vertAlign w:val="superscript"/>
              </w:rPr>
              <w:t>4</w:t>
            </w:r>
          </w:p>
        </w:tc>
        <w:tc>
          <w:tcPr>
            <w:tcW w:w="43" w:type="pct"/>
            <w:tcBorders>
              <w:top w:val="dotDotDash" w:sz="8" w:space="0" w:color="808080" w:themeColor="background1" w:themeShade="80"/>
            </w:tcBorders>
            <w:shd w:val="clear" w:color="auto" w:fill="auto"/>
          </w:tcPr>
          <w:p w14:paraId="78947DB8" w14:textId="77777777" w:rsidR="004C3A41" w:rsidRPr="00AF014D" w:rsidRDefault="004C3A41" w:rsidP="00303A34">
            <w:pPr>
              <w:ind w:left="57" w:right="57"/>
              <w:jc w:val="both"/>
              <w:rPr>
                <w:rFonts w:ascii="Times New Roman" w:hAnsi="Times New Roman" w:cs="Times New Roman"/>
                <w:noProof/>
                <w:sz w:val="24"/>
                <w:szCs w:val="24"/>
              </w:rPr>
            </w:pPr>
          </w:p>
        </w:tc>
        <w:tc>
          <w:tcPr>
            <w:tcW w:w="462" w:type="pct"/>
            <w:tcBorders>
              <w:top w:val="dotDotDash" w:sz="8" w:space="0" w:color="808080" w:themeColor="background1" w:themeShade="80"/>
            </w:tcBorders>
            <w:shd w:val="clear" w:color="auto" w:fill="auto"/>
          </w:tcPr>
          <w:p w14:paraId="73A7EC3C" w14:textId="153A8D28" w:rsidR="004C3A41" w:rsidRPr="00AF014D" w:rsidRDefault="002B5644"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01" w:type="pct"/>
            <w:tcBorders>
              <w:top w:val="dotDotDash" w:sz="8" w:space="0" w:color="808080" w:themeColor="background1" w:themeShade="80"/>
            </w:tcBorders>
            <w:shd w:val="clear" w:color="auto" w:fill="auto"/>
          </w:tcPr>
          <w:p w14:paraId="0C1EA553" w14:textId="400A6406" w:rsidR="004C3A41" w:rsidRPr="00AF014D" w:rsidRDefault="00AF014D" w:rsidP="00303A34">
            <w:pPr>
              <w:ind w:left="57" w:right="57"/>
              <w:jc w:val="center"/>
              <w:rPr>
                <w:rFonts w:ascii="Times New Roman" w:hAnsi="Times New Roman" w:cs="Times New Roman"/>
                <w:b/>
                <w:noProof/>
                <w:sz w:val="24"/>
                <w:szCs w:val="24"/>
              </w:rPr>
            </w:pPr>
            <w:r>
              <w:rPr>
                <w:rFonts w:ascii="Times New Roman" w:hAnsi="Times New Roman"/>
                <w:b/>
                <w:sz w:val="24"/>
              </w:rPr>
              <w:t>0</w:t>
            </w:r>
          </w:p>
        </w:tc>
      </w:tr>
      <w:tr w:rsidR="00627BA7" w:rsidRPr="00AF014D" w14:paraId="54216629" w14:textId="77777777" w:rsidTr="00510CA2">
        <w:trPr>
          <w:trHeight w:val="144"/>
        </w:trPr>
        <w:tc>
          <w:tcPr>
            <w:tcW w:w="870" w:type="pct"/>
            <w:tcBorders>
              <w:top w:val="dotDotDash" w:sz="8" w:space="0" w:color="808080" w:themeColor="background1" w:themeShade="80"/>
              <w:bottom w:val="dotDotDash" w:sz="8" w:space="0" w:color="808080" w:themeColor="background1" w:themeShade="80"/>
            </w:tcBorders>
            <w:shd w:val="clear" w:color="auto" w:fill="auto"/>
          </w:tcPr>
          <w:p w14:paraId="71700205" w14:textId="1E62D46B" w:rsidR="004A5181" w:rsidRPr="00AF014D" w:rsidRDefault="004A5181" w:rsidP="00303A34">
            <w:pPr>
              <w:ind w:left="57" w:right="57"/>
              <w:rPr>
                <w:rFonts w:ascii="Times New Roman" w:hAnsi="Times New Roman" w:cs="Times New Roman"/>
                <w:b/>
                <w:noProof/>
                <w:sz w:val="24"/>
                <w:szCs w:val="24"/>
              </w:rPr>
            </w:pPr>
            <w:r>
              <w:rPr>
                <w:rFonts w:ascii="Times New Roman" w:hAnsi="Times New Roman"/>
                <w:b/>
                <w:sz w:val="24"/>
              </w:rPr>
              <w:t>(Apgrozījums no ārvalstu klientiem)</w:t>
            </w: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39D844E9" w14:textId="6EA49AEB" w:rsidR="004A5181" w:rsidRPr="00AF014D" w:rsidRDefault="004A5181" w:rsidP="00303A34">
            <w:pPr>
              <w:ind w:left="57" w:right="57"/>
              <w:jc w:val="both"/>
              <w:rPr>
                <w:rFonts w:ascii="Times New Roman" w:hAnsi="Times New Roman" w:cs="Times New Roman"/>
                <w:noProof/>
                <w:sz w:val="24"/>
                <w:szCs w:val="24"/>
              </w:rPr>
            </w:pPr>
            <w:r>
              <w:rPr>
                <w:rFonts w:ascii="Times New Roman" w:hAnsi="Times New Roman"/>
                <w:sz w:val="24"/>
              </w:rPr>
              <w:t>ES, BE, HU, PL, RO, CZ, EL, FR, LT</w:t>
            </w:r>
          </w:p>
        </w:tc>
        <w:tc>
          <w:tcPr>
            <w:tcW w:w="467" w:type="pct"/>
            <w:tcBorders>
              <w:bottom w:val="dotDotDash" w:sz="8" w:space="0" w:color="808080" w:themeColor="background1" w:themeShade="80"/>
            </w:tcBorders>
            <w:shd w:val="clear" w:color="auto" w:fill="auto"/>
          </w:tcPr>
          <w:p w14:paraId="38D87F14" w14:textId="77777777" w:rsidR="004A5181" w:rsidRPr="00AF014D" w:rsidRDefault="004A5181" w:rsidP="00303A34">
            <w:pPr>
              <w:ind w:left="57" w:right="57"/>
              <w:jc w:val="center"/>
              <w:rPr>
                <w:rFonts w:ascii="Times New Roman" w:hAnsi="Times New Roman" w:cs="Times New Roman"/>
                <w:b/>
                <w:noProof/>
                <w:sz w:val="24"/>
                <w:szCs w:val="24"/>
              </w:rPr>
            </w:pPr>
          </w:p>
        </w:tc>
        <w:tc>
          <w:tcPr>
            <w:tcW w:w="388" w:type="pct"/>
            <w:tcBorders>
              <w:bottom w:val="dotDotDash" w:sz="8" w:space="0" w:color="808080" w:themeColor="background1" w:themeShade="80"/>
            </w:tcBorders>
            <w:shd w:val="clear" w:color="auto" w:fill="auto"/>
          </w:tcPr>
          <w:p w14:paraId="648FF356" w14:textId="77777777" w:rsidR="004A5181" w:rsidRPr="00AF014D" w:rsidRDefault="004A5181" w:rsidP="00303A34">
            <w:pPr>
              <w:ind w:left="57" w:right="57"/>
              <w:jc w:val="center"/>
              <w:rPr>
                <w:rFonts w:ascii="Times New Roman" w:hAnsi="Times New Roman" w:cs="Times New Roman"/>
                <w:b/>
                <w:noProof/>
                <w:sz w:val="24"/>
                <w:szCs w:val="24"/>
              </w:rPr>
            </w:pP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0177189E" w14:textId="7050D0B0" w:rsidR="004A5181" w:rsidRPr="00AF014D" w:rsidRDefault="004A5181" w:rsidP="00303A34">
            <w:pPr>
              <w:ind w:left="57" w:right="57"/>
              <w:jc w:val="both"/>
              <w:rPr>
                <w:rFonts w:ascii="Times New Roman" w:hAnsi="Times New Roman" w:cs="Times New Roman"/>
                <w:bCs/>
                <w:noProof/>
                <w:sz w:val="24"/>
                <w:szCs w:val="24"/>
              </w:rPr>
            </w:pPr>
            <w:r>
              <w:rPr>
                <w:rFonts w:ascii="Times New Roman" w:hAnsi="Times New Roman"/>
                <w:sz w:val="24"/>
              </w:rPr>
              <w:t>PT, BE, HU, SI, PL, EL, IT, CZ</w:t>
            </w:r>
          </w:p>
        </w:tc>
        <w:tc>
          <w:tcPr>
            <w:tcW w:w="43" w:type="pct"/>
            <w:tcBorders>
              <w:bottom w:val="dotDotDash" w:sz="8" w:space="0" w:color="808080" w:themeColor="background1" w:themeShade="80"/>
            </w:tcBorders>
            <w:shd w:val="clear" w:color="auto" w:fill="auto"/>
          </w:tcPr>
          <w:p w14:paraId="50F807DD" w14:textId="77777777" w:rsidR="004A5181" w:rsidRPr="00AF014D" w:rsidRDefault="004A5181" w:rsidP="00303A34">
            <w:pPr>
              <w:ind w:left="57" w:right="57"/>
              <w:jc w:val="both"/>
              <w:rPr>
                <w:rFonts w:ascii="Times New Roman" w:hAnsi="Times New Roman" w:cs="Times New Roman"/>
                <w:noProof/>
                <w:sz w:val="24"/>
                <w:szCs w:val="24"/>
              </w:rPr>
            </w:pPr>
          </w:p>
        </w:tc>
        <w:tc>
          <w:tcPr>
            <w:tcW w:w="462" w:type="pct"/>
            <w:tcBorders>
              <w:bottom w:val="dotDotDash" w:sz="8" w:space="0" w:color="808080" w:themeColor="background1" w:themeShade="80"/>
            </w:tcBorders>
            <w:shd w:val="clear" w:color="auto" w:fill="auto"/>
          </w:tcPr>
          <w:p w14:paraId="56529867" w14:textId="77777777" w:rsidR="004A5181" w:rsidRPr="00AF014D" w:rsidRDefault="004A5181" w:rsidP="00303A34">
            <w:pPr>
              <w:ind w:left="57" w:right="57"/>
              <w:jc w:val="center"/>
              <w:rPr>
                <w:rFonts w:ascii="Times New Roman" w:hAnsi="Times New Roman" w:cs="Times New Roman"/>
                <w:b/>
                <w:noProof/>
                <w:sz w:val="24"/>
                <w:szCs w:val="24"/>
              </w:rPr>
            </w:pPr>
          </w:p>
        </w:tc>
        <w:tc>
          <w:tcPr>
            <w:tcW w:w="301" w:type="pct"/>
            <w:tcBorders>
              <w:bottom w:val="dotDotDash" w:sz="8" w:space="0" w:color="808080" w:themeColor="background1" w:themeShade="80"/>
            </w:tcBorders>
            <w:shd w:val="clear" w:color="auto" w:fill="auto"/>
          </w:tcPr>
          <w:p w14:paraId="39AD9B08" w14:textId="77777777" w:rsidR="004A5181" w:rsidRPr="00AF014D" w:rsidRDefault="004A5181" w:rsidP="00303A34">
            <w:pPr>
              <w:ind w:left="57" w:right="57"/>
              <w:jc w:val="center"/>
              <w:rPr>
                <w:rFonts w:ascii="Times New Roman" w:hAnsi="Times New Roman" w:cs="Times New Roman"/>
                <w:b/>
                <w:noProof/>
                <w:sz w:val="24"/>
                <w:szCs w:val="24"/>
              </w:rPr>
            </w:pPr>
          </w:p>
        </w:tc>
      </w:tr>
      <w:tr w:rsidR="00627BA7" w:rsidRPr="00AF014D" w14:paraId="7FE20EE8" w14:textId="77777777" w:rsidTr="00510CA2">
        <w:trPr>
          <w:trHeight w:val="144"/>
        </w:trPr>
        <w:tc>
          <w:tcPr>
            <w:tcW w:w="870" w:type="pct"/>
            <w:vMerge w:val="restart"/>
            <w:tcBorders>
              <w:top w:val="dotDotDash" w:sz="8" w:space="0" w:color="808080" w:themeColor="background1" w:themeShade="80"/>
            </w:tcBorders>
            <w:shd w:val="clear" w:color="auto" w:fill="auto"/>
          </w:tcPr>
          <w:p w14:paraId="1BF48BF2" w14:textId="0BF9E059" w:rsidR="004A5181" w:rsidRPr="00AF014D" w:rsidRDefault="004A5181" w:rsidP="00303A34">
            <w:pPr>
              <w:ind w:left="57" w:right="57"/>
              <w:rPr>
                <w:rFonts w:ascii="Times New Roman" w:hAnsi="Times New Roman" w:cs="Times New Roman"/>
                <w:b/>
                <w:noProof/>
                <w:sz w:val="24"/>
                <w:szCs w:val="24"/>
              </w:rPr>
            </w:pPr>
            <w:r>
              <w:rPr>
                <w:rFonts w:ascii="Times New Roman" w:hAnsi="Times New Roman"/>
                <w:b/>
                <w:sz w:val="24"/>
              </w:rPr>
              <w:t>Preču eksports</w:t>
            </w: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7426E0E0" w14:textId="1F52D8CE" w:rsidR="004A5181" w:rsidRPr="00AD3A30" w:rsidRDefault="004A5181" w:rsidP="00303A34">
            <w:pPr>
              <w:ind w:left="57" w:right="57"/>
              <w:jc w:val="both"/>
              <w:rPr>
                <w:rFonts w:ascii="Times New Roman" w:hAnsi="Times New Roman" w:cs="Times New Roman"/>
                <w:b/>
                <w:bCs/>
                <w:noProof/>
                <w:sz w:val="24"/>
                <w:szCs w:val="24"/>
              </w:rPr>
            </w:pPr>
            <w:r>
              <w:rPr>
                <w:rFonts w:ascii="Times New Roman" w:hAnsi="Times New Roman"/>
                <w:b/>
                <w:sz w:val="24"/>
              </w:rPr>
              <w:t xml:space="preserve">7 </w:t>
            </w:r>
            <w:r>
              <w:rPr>
                <w:rFonts w:ascii="Times New Roman" w:hAnsi="Times New Roman"/>
                <w:b/>
                <w:sz w:val="24"/>
                <w:vertAlign w:val="superscript"/>
              </w:rPr>
              <w:t>5</w:t>
            </w:r>
          </w:p>
        </w:tc>
        <w:tc>
          <w:tcPr>
            <w:tcW w:w="467" w:type="pct"/>
            <w:tcBorders>
              <w:top w:val="dotDotDash" w:sz="8" w:space="0" w:color="808080" w:themeColor="background1" w:themeShade="80"/>
            </w:tcBorders>
            <w:shd w:val="clear" w:color="auto" w:fill="auto"/>
          </w:tcPr>
          <w:p w14:paraId="128DE7FD" w14:textId="10B1B5BC" w:rsidR="004A5181" w:rsidRPr="00AF014D" w:rsidRDefault="004A5181"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88" w:type="pct"/>
            <w:tcBorders>
              <w:top w:val="dotDotDash" w:sz="8" w:space="0" w:color="808080" w:themeColor="background1" w:themeShade="80"/>
              <w:bottom w:val="dotDotDash" w:sz="8" w:space="0" w:color="808080" w:themeColor="background1" w:themeShade="80"/>
            </w:tcBorders>
            <w:shd w:val="clear" w:color="auto" w:fill="auto"/>
          </w:tcPr>
          <w:p w14:paraId="69099D10" w14:textId="39657952" w:rsidR="004A5181" w:rsidRPr="00AF014D" w:rsidRDefault="004A5181" w:rsidP="00303A34">
            <w:pPr>
              <w:ind w:left="57" w:right="57"/>
              <w:jc w:val="center"/>
              <w:rPr>
                <w:rFonts w:ascii="Times New Roman" w:hAnsi="Times New Roman" w:cs="Times New Roman"/>
                <w:b/>
                <w:noProof/>
                <w:sz w:val="24"/>
                <w:szCs w:val="24"/>
              </w:rPr>
            </w:pPr>
            <w:r>
              <w:rPr>
                <w:rFonts w:ascii="Times New Roman" w:hAnsi="Times New Roman"/>
                <w:b/>
                <w:sz w:val="24"/>
              </w:rPr>
              <w:t>1</w:t>
            </w: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30DB6BF2" w14:textId="2F833F6F" w:rsidR="004A5181" w:rsidRPr="00AF014D" w:rsidRDefault="004A5181" w:rsidP="00303A34">
            <w:pPr>
              <w:ind w:left="57" w:right="57"/>
              <w:jc w:val="both"/>
              <w:rPr>
                <w:rFonts w:ascii="Times New Roman" w:hAnsi="Times New Roman" w:cs="Times New Roman"/>
                <w:b/>
                <w:noProof/>
                <w:sz w:val="24"/>
                <w:szCs w:val="24"/>
              </w:rPr>
            </w:pPr>
            <w:r>
              <w:rPr>
                <w:rFonts w:ascii="Times New Roman" w:hAnsi="Times New Roman"/>
                <w:b/>
                <w:sz w:val="24"/>
              </w:rPr>
              <w:t>4</w:t>
            </w:r>
          </w:p>
        </w:tc>
        <w:tc>
          <w:tcPr>
            <w:tcW w:w="43" w:type="pct"/>
            <w:tcBorders>
              <w:top w:val="dotDotDash" w:sz="8" w:space="0" w:color="808080" w:themeColor="background1" w:themeShade="80"/>
            </w:tcBorders>
            <w:shd w:val="clear" w:color="auto" w:fill="auto"/>
          </w:tcPr>
          <w:p w14:paraId="6CC8E36D" w14:textId="77777777" w:rsidR="004A5181" w:rsidRPr="00AF014D" w:rsidRDefault="004A5181" w:rsidP="00303A34">
            <w:pPr>
              <w:ind w:left="57" w:right="57"/>
              <w:jc w:val="both"/>
              <w:rPr>
                <w:rFonts w:ascii="Times New Roman" w:hAnsi="Times New Roman" w:cs="Times New Roman"/>
                <w:noProof/>
                <w:sz w:val="24"/>
                <w:szCs w:val="24"/>
              </w:rPr>
            </w:pPr>
          </w:p>
        </w:tc>
        <w:tc>
          <w:tcPr>
            <w:tcW w:w="462" w:type="pct"/>
            <w:tcBorders>
              <w:top w:val="dotDotDash" w:sz="8" w:space="0" w:color="808080" w:themeColor="background1" w:themeShade="80"/>
            </w:tcBorders>
            <w:shd w:val="clear" w:color="auto" w:fill="auto"/>
          </w:tcPr>
          <w:p w14:paraId="71C9B57F" w14:textId="0245EFD8" w:rsidR="004A5181" w:rsidRPr="00AF014D" w:rsidRDefault="002B5644"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01" w:type="pct"/>
            <w:tcBorders>
              <w:top w:val="dotDotDash" w:sz="8" w:space="0" w:color="808080" w:themeColor="background1" w:themeShade="80"/>
              <w:bottom w:val="dotDotDash" w:sz="8" w:space="0" w:color="808080" w:themeColor="background1" w:themeShade="80"/>
            </w:tcBorders>
            <w:shd w:val="clear" w:color="auto" w:fill="auto"/>
          </w:tcPr>
          <w:p w14:paraId="6244AE5D" w14:textId="0AAD93C3" w:rsidR="004A5181" w:rsidRPr="00AF014D" w:rsidRDefault="00AF014D" w:rsidP="00303A34">
            <w:pPr>
              <w:ind w:left="57" w:right="57"/>
              <w:jc w:val="center"/>
              <w:rPr>
                <w:rFonts w:ascii="Times New Roman" w:hAnsi="Times New Roman" w:cs="Times New Roman"/>
                <w:b/>
                <w:noProof/>
                <w:sz w:val="24"/>
                <w:szCs w:val="24"/>
              </w:rPr>
            </w:pPr>
            <w:r>
              <w:rPr>
                <w:rFonts w:ascii="Times New Roman" w:hAnsi="Times New Roman"/>
                <w:b/>
                <w:sz w:val="24"/>
              </w:rPr>
              <w:t>1</w:t>
            </w:r>
          </w:p>
        </w:tc>
      </w:tr>
      <w:tr w:rsidR="00627BA7" w:rsidRPr="00AF014D" w14:paraId="2C7B0C41" w14:textId="77777777" w:rsidTr="00510CA2">
        <w:trPr>
          <w:trHeight w:val="144"/>
        </w:trPr>
        <w:tc>
          <w:tcPr>
            <w:tcW w:w="870" w:type="pct"/>
            <w:vMerge/>
            <w:tcBorders>
              <w:bottom w:val="dotDotDash" w:sz="8" w:space="0" w:color="808080" w:themeColor="background1" w:themeShade="80"/>
            </w:tcBorders>
            <w:shd w:val="clear" w:color="auto" w:fill="auto"/>
          </w:tcPr>
          <w:p w14:paraId="16092C09" w14:textId="77777777" w:rsidR="004A5181" w:rsidRPr="00AF014D" w:rsidRDefault="004A5181" w:rsidP="00303A34">
            <w:pPr>
              <w:ind w:left="57" w:right="57"/>
              <w:rPr>
                <w:rFonts w:ascii="Times New Roman" w:hAnsi="Times New Roman" w:cs="Times New Roman"/>
                <w:b/>
                <w:noProof/>
                <w:sz w:val="24"/>
                <w:szCs w:val="24"/>
              </w:rPr>
            </w:pP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78EB2357" w14:textId="0E787954" w:rsidR="004A5181" w:rsidRPr="00AF014D" w:rsidRDefault="004A5181" w:rsidP="00303A34">
            <w:pPr>
              <w:ind w:left="57" w:right="57"/>
              <w:jc w:val="both"/>
              <w:rPr>
                <w:rFonts w:ascii="Times New Roman" w:hAnsi="Times New Roman" w:cs="Times New Roman"/>
                <w:noProof/>
                <w:sz w:val="24"/>
                <w:szCs w:val="24"/>
              </w:rPr>
            </w:pPr>
            <w:r>
              <w:rPr>
                <w:rFonts w:ascii="Times New Roman" w:hAnsi="Times New Roman"/>
                <w:sz w:val="24"/>
              </w:rPr>
              <w:t>PT, BE, PL, RO, EL, BG, CH</w:t>
            </w:r>
          </w:p>
        </w:tc>
        <w:tc>
          <w:tcPr>
            <w:tcW w:w="467" w:type="pct"/>
            <w:tcBorders>
              <w:bottom w:val="dotDotDash" w:sz="8" w:space="0" w:color="808080" w:themeColor="background1" w:themeShade="80"/>
            </w:tcBorders>
            <w:shd w:val="clear" w:color="auto" w:fill="auto"/>
          </w:tcPr>
          <w:p w14:paraId="6FB7CB25" w14:textId="77777777" w:rsidR="004A5181" w:rsidRPr="00AF014D" w:rsidRDefault="004A5181" w:rsidP="00303A34">
            <w:pPr>
              <w:ind w:left="57" w:right="57"/>
              <w:jc w:val="center"/>
              <w:rPr>
                <w:rFonts w:ascii="Times New Roman" w:hAnsi="Times New Roman" w:cs="Times New Roman"/>
                <w:b/>
                <w:noProof/>
                <w:sz w:val="24"/>
                <w:szCs w:val="24"/>
              </w:rPr>
            </w:pPr>
          </w:p>
        </w:tc>
        <w:tc>
          <w:tcPr>
            <w:tcW w:w="388" w:type="pct"/>
            <w:tcBorders>
              <w:top w:val="dotDotDash" w:sz="8" w:space="0" w:color="808080" w:themeColor="background1" w:themeShade="80"/>
              <w:bottom w:val="dotDotDash" w:sz="8" w:space="0" w:color="808080" w:themeColor="background1" w:themeShade="80"/>
            </w:tcBorders>
            <w:shd w:val="clear" w:color="auto" w:fill="auto"/>
          </w:tcPr>
          <w:p w14:paraId="78F94519" w14:textId="6EADBEDA" w:rsidR="004A5181" w:rsidRPr="00AF014D" w:rsidRDefault="004A5181" w:rsidP="00303A34">
            <w:pPr>
              <w:ind w:left="57" w:right="57"/>
              <w:jc w:val="center"/>
              <w:rPr>
                <w:rFonts w:ascii="Times New Roman" w:hAnsi="Times New Roman" w:cs="Times New Roman"/>
                <w:bCs/>
                <w:noProof/>
                <w:sz w:val="24"/>
                <w:szCs w:val="24"/>
              </w:rPr>
            </w:pPr>
            <w:r>
              <w:rPr>
                <w:rFonts w:ascii="Times New Roman" w:hAnsi="Times New Roman"/>
                <w:sz w:val="24"/>
              </w:rPr>
              <w:t>BE</w:t>
            </w: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0DDCB743" w14:textId="14773E66" w:rsidR="004A5181" w:rsidRPr="00AF014D" w:rsidRDefault="004A5181" w:rsidP="00303A34">
            <w:pPr>
              <w:ind w:left="57" w:right="57"/>
              <w:jc w:val="both"/>
              <w:rPr>
                <w:rFonts w:ascii="Times New Roman" w:hAnsi="Times New Roman" w:cs="Times New Roman"/>
                <w:b/>
                <w:noProof/>
                <w:sz w:val="24"/>
                <w:szCs w:val="24"/>
              </w:rPr>
            </w:pPr>
            <w:r>
              <w:rPr>
                <w:rFonts w:ascii="Times New Roman" w:hAnsi="Times New Roman"/>
                <w:sz w:val="24"/>
              </w:rPr>
              <w:t>BE, SI, CZ, EL</w:t>
            </w:r>
          </w:p>
        </w:tc>
        <w:tc>
          <w:tcPr>
            <w:tcW w:w="43" w:type="pct"/>
            <w:tcBorders>
              <w:bottom w:val="dotDotDash" w:sz="8" w:space="0" w:color="808080" w:themeColor="background1" w:themeShade="80"/>
            </w:tcBorders>
            <w:shd w:val="clear" w:color="auto" w:fill="auto"/>
          </w:tcPr>
          <w:p w14:paraId="676F3D76" w14:textId="77777777" w:rsidR="004A5181" w:rsidRPr="00AF014D" w:rsidRDefault="004A5181" w:rsidP="00303A34">
            <w:pPr>
              <w:ind w:left="57" w:right="57"/>
              <w:jc w:val="both"/>
              <w:rPr>
                <w:rFonts w:ascii="Times New Roman" w:hAnsi="Times New Roman" w:cs="Times New Roman"/>
                <w:noProof/>
                <w:sz w:val="24"/>
                <w:szCs w:val="24"/>
              </w:rPr>
            </w:pPr>
          </w:p>
        </w:tc>
        <w:tc>
          <w:tcPr>
            <w:tcW w:w="462" w:type="pct"/>
            <w:tcBorders>
              <w:bottom w:val="dotDotDash" w:sz="8" w:space="0" w:color="808080" w:themeColor="background1" w:themeShade="80"/>
            </w:tcBorders>
            <w:shd w:val="clear" w:color="auto" w:fill="auto"/>
          </w:tcPr>
          <w:p w14:paraId="3195B395" w14:textId="77777777" w:rsidR="004A5181" w:rsidRPr="00AF014D" w:rsidRDefault="004A5181" w:rsidP="00303A34">
            <w:pPr>
              <w:ind w:left="57" w:right="57"/>
              <w:jc w:val="center"/>
              <w:rPr>
                <w:rFonts w:ascii="Times New Roman" w:hAnsi="Times New Roman" w:cs="Times New Roman"/>
                <w:b/>
                <w:noProof/>
                <w:sz w:val="24"/>
                <w:szCs w:val="24"/>
              </w:rPr>
            </w:pPr>
          </w:p>
        </w:tc>
        <w:tc>
          <w:tcPr>
            <w:tcW w:w="301" w:type="pct"/>
            <w:tcBorders>
              <w:top w:val="dotDotDash" w:sz="8" w:space="0" w:color="808080" w:themeColor="background1" w:themeShade="80"/>
              <w:bottom w:val="dotDotDash" w:sz="8" w:space="0" w:color="808080" w:themeColor="background1" w:themeShade="80"/>
            </w:tcBorders>
            <w:shd w:val="clear" w:color="auto" w:fill="auto"/>
          </w:tcPr>
          <w:p w14:paraId="57171B31" w14:textId="484142D4" w:rsidR="004A5181" w:rsidRPr="00AF014D" w:rsidRDefault="00AF014D" w:rsidP="00303A34">
            <w:pPr>
              <w:ind w:left="57" w:right="57"/>
              <w:jc w:val="center"/>
              <w:rPr>
                <w:rFonts w:ascii="Times New Roman" w:hAnsi="Times New Roman" w:cs="Times New Roman"/>
                <w:bCs/>
                <w:noProof/>
                <w:sz w:val="24"/>
                <w:szCs w:val="24"/>
              </w:rPr>
            </w:pPr>
            <w:r>
              <w:rPr>
                <w:rFonts w:ascii="Times New Roman" w:hAnsi="Times New Roman"/>
                <w:sz w:val="24"/>
              </w:rPr>
              <w:t>BE</w:t>
            </w:r>
          </w:p>
        </w:tc>
      </w:tr>
      <w:tr w:rsidR="00627BA7" w:rsidRPr="00AF014D" w14:paraId="6C8BCCA1" w14:textId="77777777" w:rsidTr="00510CA2">
        <w:trPr>
          <w:trHeight w:val="144"/>
        </w:trPr>
        <w:tc>
          <w:tcPr>
            <w:tcW w:w="870" w:type="pct"/>
            <w:vMerge w:val="restart"/>
            <w:tcBorders>
              <w:top w:val="dotDotDash" w:sz="8" w:space="0" w:color="808080" w:themeColor="background1" w:themeShade="80"/>
            </w:tcBorders>
            <w:shd w:val="clear" w:color="auto" w:fill="auto"/>
          </w:tcPr>
          <w:p w14:paraId="614A03E0" w14:textId="6A821686" w:rsidR="004A5181" w:rsidRPr="00AF014D" w:rsidRDefault="004A5181" w:rsidP="00303A34">
            <w:pPr>
              <w:ind w:left="57" w:right="57"/>
              <w:rPr>
                <w:rFonts w:ascii="Times New Roman" w:hAnsi="Times New Roman" w:cs="Times New Roman"/>
                <w:b/>
                <w:noProof/>
                <w:sz w:val="24"/>
                <w:szCs w:val="24"/>
              </w:rPr>
            </w:pPr>
            <w:r>
              <w:rPr>
                <w:rFonts w:ascii="Times New Roman" w:hAnsi="Times New Roman"/>
                <w:b/>
                <w:sz w:val="24"/>
              </w:rPr>
              <w:t>Pakalpojumu eksports</w:t>
            </w: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26ED3534" w14:textId="6675AA4F" w:rsidR="004A5181" w:rsidRPr="00AD3A30" w:rsidRDefault="004A5181" w:rsidP="00303A34">
            <w:pPr>
              <w:ind w:left="57" w:right="57"/>
              <w:jc w:val="both"/>
              <w:rPr>
                <w:rFonts w:ascii="Times New Roman" w:hAnsi="Times New Roman" w:cs="Times New Roman"/>
                <w:b/>
                <w:bCs/>
                <w:noProof/>
                <w:sz w:val="24"/>
                <w:szCs w:val="24"/>
              </w:rPr>
            </w:pPr>
            <w:r>
              <w:rPr>
                <w:rFonts w:ascii="Times New Roman" w:hAnsi="Times New Roman"/>
                <w:b/>
                <w:sz w:val="24"/>
              </w:rPr>
              <w:t>4</w:t>
            </w:r>
          </w:p>
        </w:tc>
        <w:tc>
          <w:tcPr>
            <w:tcW w:w="467" w:type="pct"/>
            <w:tcBorders>
              <w:top w:val="dotDotDash" w:sz="8" w:space="0" w:color="808080" w:themeColor="background1" w:themeShade="80"/>
              <w:bottom w:val="dotDotDash" w:sz="8" w:space="0" w:color="808080" w:themeColor="background1" w:themeShade="80"/>
            </w:tcBorders>
            <w:shd w:val="clear" w:color="auto" w:fill="auto"/>
          </w:tcPr>
          <w:p w14:paraId="751ED8B0" w14:textId="0C9595FD" w:rsidR="004A5181" w:rsidRPr="00AF014D" w:rsidRDefault="004A5181" w:rsidP="00303A34">
            <w:pPr>
              <w:ind w:left="57" w:right="57"/>
              <w:jc w:val="center"/>
              <w:rPr>
                <w:rFonts w:ascii="Times New Roman" w:hAnsi="Times New Roman" w:cs="Times New Roman"/>
                <w:b/>
                <w:noProof/>
                <w:sz w:val="24"/>
                <w:szCs w:val="24"/>
              </w:rPr>
            </w:pPr>
            <w:r>
              <w:rPr>
                <w:rFonts w:ascii="Times New Roman" w:hAnsi="Times New Roman"/>
                <w:b/>
                <w:sz w:val="24"/>
              </w:rPr>
              <w:t>1</w:t>
            </w:r>
          </w:p>
        </w:tc>
        <w:tc>
          <w:tcPr>
            <w:tcW w:w="388" w:type="pct"/>
            <w:tcBorders>
              <w:top w:val="dotDotDash" w:sz="8" w:space="0" w:color="808080" w:themeColor="background1" w:themeShade="80"/>
            </w:tcBorders>
            <w:shd w:val="clear" w:color="auto" w:fill="auto"/>
          </w:tcPr>
          <w:p w14:paraId="3B6BDF1C" w14:textId="1A7F91C8" w:rsidR="004A5181" w:rsidRPr="00AF014D" w:rsidRDefault="004A5181"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345B02B9" w14:textId="4A021BA7" w:rsidR="004A5181" w:rsidRPr="00AF014D" w:rsidRDefault="004A5181" w:rsidP="00303A34">
            <w:pPr>
              <w:ind w:left="57" w:right="57"/>
              <w:jc w:val="both"/>
              <w:rPr>
                <w:rFonts w:ascii="Times New Roman" w:hAnsi="Times New Roman" w:cs="Times New Roman"/>
                <w:b/>
                <w:noProof/>
                <w:sz w:val="24"/>
                <w:szCs w:val="24"/>
              </w:rPr>
            </w:pPr>
            <w:r>
              <w:rPr>
                <w:rFonts w:ascii="Times New Roman" w:hAnsi="Times New Roman"/>
                <w:b/>
                <w:sz w:val="24"/>
              </w:rPr>
              <w:t>4</w:t>
            </w:r>
          </w:p>
        </w:tc>
        <w:tc>
          <w:tcPr>
            <w:tcW w:w="43" w:type="pct"/>
            <w:tcBorders>
              <w:top w:val="dotDotDash" w:sz="8" w:space="0" w:color="808080" w:themeColor="background1" w:themeShade="80"/>
              <w:bottom w:val="dotDotDash" w:sz="8" w:space="0" w:color="808080" w:themeColor="background1" w:themeShade="80"/>
            </w:tcBorders>
            <w:shd w:val="clear" w:color="auto" w:fill="auto"/>
          </w:tcPr>
          <w:p w14:paraId="22844CF9" w14:textId="77777777" w:rsidR="004A5181" w:rsidRPr="00AF014D" w:rsidRDefault="004A5181" w:rsidP="00303A34">
            <w:pPr>
              <w:ind w:left="57" w:right="57"/>
              <w:jc w:val="both"/>
              <w:rPr>
                <w:rFonts w:ascii="Times New Roman" w:hAnsi="Times New Roman" w:cs="Times New Roman"/>
                <w:noProof/>
                <w:sz w:val="24"/>
                <w:szCs w:val="24"/>
              </w:rPr>
            </w:pPr>
          </w:p>
        </w:tc>
        <w:tc>
          <w:tcPr>
            <w:tcW w:w="462" w:type="pct"/>
            <w:tcBorders>
              <w:top w:val="dotDotDash" w:sz="8" w:space="0" w:color="808080" w:themeColor="background1" w:themeShade="80"/>
              <w:bottom w:val="dotDotDash" w:sz="8" w:space="0" w:color="808080" w:themeColor="background1" w:themeShade="80"/>
            </w:tcBorders>
            <w:shd w:val="clear" w:color="auto" w:fill="auto"/>
          </w:tcPr>
          <w:p w14:paraId="4889B729" w14:textId="62AB2FF3" w:rsidR="004A5181" w:rsidRPr="00AF014D" w:rsidRDefault="002B5644" w:rsidP="00303A34">
            <w:pPr>
              <w:ind w:left="57" w:right="57"/>
              <w:jc w:val="center"/>
              <w:rPr>
                <w:rFonts w:ascii="Times New Roman" w:hAnsi="Times New Roman" w:cs="Times New Roman"/>
                <w:b/>
                <w:noProof/>
                <w:sz w:val="24"/>
                <w:szCs w:val="24"/>
              </w:rPr>
            </w:pPr>
            <w:r>
              <w:rPr>
                <w:rFonts w:ascii="Times New Roman" w:hAnsi="Times New Roman"/>
                <w:b/>
                <w:sz w:val="24"/>
              </w:rPr>
              <w:t>1</w:t>
            </w:r>
          </w:p>
        </w:tc>
        <w:tc>
          <w:tcPr>
            <w:tcW w:w="301" w:type="pct"/>
            <w:tcBorders>
              <w:top w:val="dotDotDash" w:sz="8" w:space="0" w:color="808080" w:themeColor="background1" w:themeShade="80"/>
            </w:tcBorders>
            <w:shd w:val="clear" w:color="auto" w:fill="auto"/>
          </w:tcPr>
          <w:p w14:paraId="66447D67" w14:textId="5C5B73F6" w:rsidR="004A5181" w:rsidRPr="00AF014D" w:rsidRDefault="002B5644" w:rsidP="00303A34">
            <w:pPr>
              <w:ind w:left="57" w:right="57"/>
              <w:jc w:val="center"/>
              <w:rPr>
                <w:rFonts w:ascii="Times New Roman" w:hAnsi="Times New Roman" w:cs="Times New Roman"/>
                <w:b/>
                <w:noProof/>
                <w:sz w:val="24"/>
                <w:szCs w:val="24"/>
              </w:rPr>
            </w:pPr>
            <w:r>
              <w:rPr>
                <w:rFonts w:ascii="Times New Roman" w:hAnsi="Times New Roman"/>
                <w:b/>
                <w:sz w:val="24"/>
              </w:rPr>
              <w:t>0</w:t>
            </w:r>
          </w:p>
        </w:tc>
      </w:tr>
      <w:tr w:rsidR="00627BA7" w:rsidRPr="00AF014D" w14:paraId="4C0E2805" w14:textId="77777777" w:rsidTr="00510CA2">
        <w:trPr>
          <w:trHeight w:val="144"/>
        </w:trPr>
        <w:tc>
          <w:tcPr>
            <w:tcW w:w="870" w:type="pct"/>
            <w:vMerge/>
            <w:tcBorders>
              <w:bottom w:val="dotDotDash" w:sz="8" w:space="0" w:color="808080" w:themeColor="background1" w:themeShade="80"/>
            </w:tcBorders>
            <w:shd w:val="clear" w:color="auto" w:fill="auto"/>
          </w:tcPr>
          <w:p w14:paraId="2AB2B264" w14:textId="77777777" w:rsidR="004A5181" w:rsidRPr="00AF014D" w:rsidRDefault="004A5181" w:rsidP="00303A34">
            <w:pPr>
              <w:ind w:left="57" w:right="57"/>
              <w:rPr>
                <w:rFonts w:ascii="Times New Roman" w:hAnsi="Times New Roman" w:cs="Times New Roman"/>
                <w:b/>
                <w:noProof/>
                <w:sz w:val="24"/>
                <w:szCs w:val="24"/>
              </w:rPr>
            </w:pP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247267D1" w14:textId="7D25A803" w:rsidR="004A5181" w:rsidRPr="00AF014D" w:rsidRDefault="004A5181" w:rsidP="00303A34">
            <w:pPr>
              <w:ind w:left="57" w:right="57"/>
              <w:jc w:val="both"/>
              <w:rPr>
                <w:rFonts w:ascii="Times New Roman" w:hAnsi="Times New Roman" w:cs="Times New Roman"/>
                <w:noProof/>
                <w:sz w:val="24"/>
                <w:szCs w:val="24"/>
              </w:rPr>
            </w:pPr>
            <w:r>
              <w:rPr>
                <w:rFonts w:ascii="Times New Roman" w:hAnsi="Times New Roman"/>
                <w:sz w:val="24"/>
              </w:rPr>
              <w:t>BE, RO, PL, EL</w:t>
            </w:r>
          </w:p>
        </w:tc>
        <w:tc>
          <w:tcPr>
            <w:tcW w:w="467" w:type="pct"/>
            <w:tcBorders>
              <w:top w:val="dotDotDash" w:sz="8" w:space="0" w:color="808080" w:themeColor="background1" w:themeShade="80"/>
              <w:bottom w:val="dotDotDash" w:sz="8" w:space="0" w:color="808080" w:themeColor="background1" w:themeShade="80"/>
            </w:tcBorders>
            <w:shd w:val="clear" w:color="auto" w:fill="auto"/>
          </w:tcPr>
          <w:p w14:paraId="54058D53" w14:textId="04B281B2" w:rsidR="004A5181" w:rsidRPr="00AF014D" w:rsidRDefault="004A5181" w:rsidP="00303A34">
            <w:pPr>
              <w:ind w:left="57" w:right="57"/>
              <w:jc w:val="center"/>
              <w:rPr>
                <w:rFonts w:ascii="Times New Roman" w:hAnsi="Times New Roman" w:cs="Times New Roman"/>
                <w:noProof/>
                <w:sz w:val="24"/>
                <w:szCs w:val="24"/>
              </w:rPr>
            </w:pPr>
            <w:r>
              <w:rPr>
                <w:rFonts w:ascii="Times New Roman" w:hAnsi="Times New Roman"/>
                <w:sz w:val="24"/>
              </w:rPr>
              <w:t>BE</w:t>
            </w:r>
          </w:p>
        </w:tc>
        <w:tc>
          <w:tcPr>
            <w:tcW w:w="388" w:type="pct"/>
            <w:tcBorders>
              <w:bottom w:val="dotDotDash" w:sz="8" w:space="0" w:color="808080" w:themeColor="background1" w:themeShade="80"/>
            </w:tcBorders>
            <w:shd w:val="clear" w:color="auto" w:fill="auto"/>
          </w:tcPr>
          <w:p w14:paraId="740B7F2B" w14:textId="77777777" w:rsidR="004A5181" w:rsidRPr="00AF014D" w:rsidRDefault="004A5181" w:rsidP="00303A34">
            <w:pPr>
              <w:ind w:left="57" w:right="57"/>
              <w:jc w:val="center"/>
              <w:rPr>
                <w:rFonts w:ascii="Times New Roman" w:hAnsi="Times New Roman" w:cs="Times New Roman"/>
                <w:b/>
                <w:noProof/>
                <w:sz w:val="24"/>
                <w:szCs w:val="24"/>
              </w:rPr>
            </w:pP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781A828A" w14:textId="7453367C" w:rsidR="004A5181" w:rsidRPr="00AF014D" w:rsidRDefault="005702DA" w:rsidP="00303A34">
            <w:pPr>
              <w:ind w:left="57" w:right="57"/>
              <w:jc w:val="both"/>
              <w:rPr>
                <w:rFonts w:ascii="Times New Roman" w:hAnsi="Times New Roman" w:cs="Times New Roman"/>
                <w:b/>
                <w:noProof/>
                <w:sz w:val="24"/>
                <w:szCs w:val="24"/>
              </w:rPr>
            </w:pPr>
            <w:r>
              <w:rPr>
                <w:rFonts w:ascii="Times New Roman" w:hAnsi="Times New Roman"/>
                <w:sz w:val="24"/>
              </w:rPr>
              <w:t>BE, SI, CZ, EL</w:t>
            </w:r>
          </w:p>
        </w:tc>
        <w:tc>
          <w:tcPr>
            <w:tcW w:w="43" w:type="pct"/>
            <w:tcBorders>
              <w:top w:val="dotDotDash" w:sz="8" w:space="0" w:color="808080" w:themeColor="background1" w:themeShade="80"/>
              <w:bottom w:val="dotDotDash" w:sz="8" w:space="0" w:color="808080" w:themeColor="background1" w:themeShade="80"/>
            </w:tcBorders>
            <w:shd w:val="clear" w:color="auto" w:fill="auto"/>
          </w:tcPr>
          <w:p w14:paraId="2C0ED3F5" w14:textId="77777777" w:rsidR="004A5181" w:rsidRPr="00AF014D" w:rsidRDefault="004A5181" w:rsidP="00303A34">
            <w:pPr>
              <w:ind w:left="57" w:right="57"/>
              <w:jc w:val="both"/>
              <w:rPr>
                <w:rFonts w:ascii="Times New Roman" w:hAnsi="Times New Roman" w:cs="Times New Roman"/>
                <w:bCs/>
                <w:noProof/>
                <w:sz w:val="24"/>
                <w:szCs w:val="24"/>
              </w:rPr>
            </w:pPr>
          </w:p>
        </w:tc>
        <w:tc>
          <w:tcPr>
            <w:tcW w:w="462" w:type="pct"/>
            <w:tcBorders>
              <w:top w:val="dotDotDash" w:sz="8" w:space="0" w:color="808080" w:themeColor="background1" w:themeShade="80"/>
              <w:bottom w:val="dotDotDash" w:sz="8" w:space="0" w:color="808080" w:themeColor="background1" w:themeShade="80"/>
            </w:tcBorders>
            <w:shd w:val="clear" w:color="auto" w:fill="auto"/>
          </w:tcPr>
          <w:p w14:paraId="4FE6202A" w14:textId="586981F3" w:rsidR="004A5181" w:rsidRPr="00AF014D" w:rsidRDefault="002B5644" w:rsidP="00303A34">
            <w:pPr>
              <w:ind w:left="57" w:right="57"/>
              <w:jc w:val="center"/>
              <w:rPr>
                <w:rFonts w:ascii="Times New Roman" w:hAnsi="Times New Roman" w:cs="Times New Roman"/>
                <w:bCs/>
                <w:noProof/>
                <w:sz w:val="24"/>
                <w:szCs w:val="24"/>
              </w:rPr>
            </w:pPr>
            <w:r>
              <w:rPr>
                <w:rFonts w:ascii="Times New Roman" w:hAnsi="Times New Roman"/>
                <w:sz w:val="24"/>
              </w:rPr>
              <w:t>BE</w:t>
            </w:r>
          </w:p>
        </w:tc>
        <w:tc>
          <w:tcPr>
            <w:tcW w:w="301" w:type="pct"/>
            <w:tcBorders>
              <w:bottom w:val="dotDotDash" w:sz="8" w:space="0" w:color="808080" w:themeColor="background1" w:themeShade="80"/>
            </w:tcBorders>
            <w:shd w:val="clear" w:color="auto" w:fill="auto"/>
          </w:tcPr>
          <w:p w14:paraId="4A6CD402" w14:textId="77777777" w:rsidR="004A5181" w:rsidRPr="00AF014D" w:rsidRDefault="004A5181" w:rsidP="00303A34">
            <w:pPr>
              <w:ind w:left="57" w:right="57"/>
              <w:jc w:val="center"/>
              <w:rPr>
                <w:rFonts w:ascii="Times New Roman" w:hAnsi="Times New Roman" w:cs="Times New Roman"/>
                <w:b/>
                <w:noProof/>
                <w:sz w:val="24"/>
                <w:szCs w:val="24"/>
              </w:rPr>
            </w:pPr>
          </w:p>
        </w:tc>
      </w:tr>
      <w:tr w:rsidR="00627BA7" w:rsidRPr="00AF014D" w14:paraId="12C68E78" w14:textId="77777777" w:rsidTr="00510CA2">
        <w:trPr>
          <w:trHeight w:val="144"/>
        </w:trPr>
        <w:tc>
          <w:tcPr>
            <w:tcW w:w="870" w:type="pct"/>
            <w:vMerge w:val="restart"/>
            <w:tcBorders>
              <w:top w:val="dotDotDash" w:sz="8" w:space="0" w:color="808080" w:themeColor="background1" w:themeShade="80"/>
            </w:tcBorders>
            <w:shd w:val="clear" w:color="auto" w:fill="auto"/>
          </w:tcPr>
          <w:p w14:paraId="67D8A931" w14:textId="1DB01741" w:rsidR="004A5181" w:rsidRPr="00AF014D" w:rsidRDefault="004A5181" w:rsidP="00303A34">
            <w:pPr>
              <w:ind w:left="57" w:right="57"/>
              <w:rPr>
                <w:rFonts w:ascii="Times New Roman" w:hAnsi="Times New Roman" w:cs="Times New Roman"/>
                <w:b/>
                <w:noProof/>
                <w:sz w:val="24"/>
                <w:szCs w:val="24"/>
              </w:rPr>
            </w:pPr>
            <w:r>
              <w:rPr>
                <w:rFonts w:ascii="Times New Roman" w:hAnsi="Times New Roman"/>
                <w:b/>
                <w:sz w:val="24"/>
              </w:rPr>
              <w:t>Produkcijas vērtība (izlaide)</w:t>
            </w: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06B6D6D7" w14:textId="4F047EBE" w:rsidR="004A5181" w:rsidRPr="00AD3A30" w:rsidRDefault="004A5181" w:rsidP="00303A34">
            <w:pPr>
              <w:ind w:left="57" w:right="57"/>
              <w:jc w:val="both"/>
              <w:rPr>
                <w:rFonts w:ascii="Times New Roman" w:hAnsi="Times New Roman" w:cs="Times New Roman"/>
                <w:b/>
                <w:bCs/>
                <w:noProof/>
                <w:sz w:val="24"/>
                <w:szCs w:val="24"/>
              </w:rPr>
            </w:pPr>
            <w:r>
              <w:rPr>
                <w:rFonts w:ascii="Times New Roman" w:hAnsi="Times New Roman"/>
                <w:b/>
                <w:sz w:val="24"/>
              </w:rPr>
              <w:t xml:space="preserve">14 </w:t>
            </w:r>
            <w:r>
              <w:rPr>
                <w:rFonts w:ascii="Times New Roman" w:hAnsi="Times New Roman"/>
                <w:b/>
                <w:sz w:val="24"/>
                <w:vertAlign w:val="superscript"/>
              </w:rPr>
              <w:t>6</w:t>
            </w:r>
          </w:p>
        </w:tc>
        <w:tc>
          <w:tcPr>
            <w:tcW w:w="467" w:type="pct"/>
            <w:tcBorders>
              <w:top w:val="dotDotDash" w:sz="8" w:space="0" w:color="808080" w:themeColor="background1" w:themeShade="80"/>
            </w:tcBorders>
            <w:shd w:val="clear" w:color="auto" w:fill="auto"/>
          </w:tcPr>
          <w:p w14:paraId="2F5C9D4B" w14:textId="4F2633D9" w:rsidR="004A5181" w:rsidRPr="00AF014D" w:rsidRDefault="004A5181"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88" w:type="pct"/>
            <w:tcBorders>
              <w:top w:val="dotDotDash" w:sz="8" w:space="0" w:color="808080" w:themeColor="background1" w:themeShade="80"/>
            </w:tcBorders>
            <w:shd w:val="clear" w:color="auto" w:fill="auto"/>
          </w:tcPr>
          <w:p w14:paraId="0F0B2003" w14:textId="2B085E61" w:rsidR="004A5181" w:rsidRPr="00AF014D" w:rsidRDefault="004A5181"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38D7DDCB" w14:textId="4C79E093" w:rsidR="004A5181" w:rsidRPr="00AF014D" w:rsidRDefault="004A5181" w:rsidP="00303A34">
            <w:pPr>
              <w:ind w:left="57" w:right="57"/>
              <w:jc w:val="both"/>
              <w:rPr>
                <w:rFonts w:ascii="Times New Roman" w:hAnsi="Times New Roman" w:cs="Times New Roman"/>
                <w:b/>
                <w:noProof/>
                <w:sz w:val="24"/>
                <w:szCs w:val="24"/>
              </w:rPr>
            </w:pPr>
            <w:r>
              <w:rPr>
                <w:rFonts w:ascii="Times New Roman" w:hAnsi="Times New Roman"/>
                <w:b/>
                <w:sz w:val="24"/>
              </w:rPr>
              <w:t>3</w:t>
            </w:r>
          </w:p>
        </w:tc>
        <w:tc>
          <w:tcPr>
            <w:tcW w:w="43" w:type="pct"/>
            <w:tcBorders>
              <w:top w:val="dotDotDash" w:sz="8" w:space="0" w:color="808080" w:themeColor="background1" w:themeShade="80"/>
              <w:bottom w:val="dotDotDash" w:sz="8" w:space="0" w:color="808080" w:themeColor="background1" w:themeShade="80"/>
            </w:tcBorders>
            <w:shd w:val="clear" w:color="auto" w:fill="auto"/>
          </w:tcPr>
          <w:p w14:paraId="4C649242" w14:textId="77777777" w:rsidR="004A5181" w:rsidRPr="00AF014D" w:rsidRDefault="004A5181" w:rsidP="00303A34">
            <w:pPr>
              <w:ind w:left="57" w:right="57"/>
              <w:jc w:val="both"/>
              <w:rPr>
                <w:rFonts w:ascii="Times New Roman" w:hAnsi="Times New Roman" w:cs="Times New Roman"/>
                <w:noProof/>
                <w:sz w:val="24"/>
                <w:szCs w:val="24"/>
              </w:rPr>
            </w:pPr>
          </w:p>
        </w:tc>
        <w:tc>
          <w:tcPr>
            <w:tcW w:w="462" w:type="pct"/>
            <w:tcBorders>
              <w:top w:val="dotDotDash" w:sz="8" w:space="0" w:color="808080" w:themeColor="background1" w:themeShade="80"/>
            </w:tcBorders>
            <w:shd w:val="clear" w:color="auto" w:fill="auto"/>
          </w:tcPr>
          <w:p w14:paraId="494BBBD4" w14:textId="29C70EA4" w:rsidR="004A5181" w:rsidRPr="00AF014D" w:rsidRDefault="002B5644" w:rsidP="00303A34">
            <w:pPr>
              <w:ind w:left="57" w:right="57"/>
              <w:jc w:val="center"/>
              <w:rPr>
                <w:rFonts w:ascii="Times New Roman" w:hAnsi="Times New Roman" w:cs="Times New Roman"/>
                <w:b/>
                <w:noProof/>
                <w:sz w:val="24"/>
                <w:szCs w:val="24"/>
              </w:rPr>
            </w:pPr>
            <w:r>
              <w:rPr>
                <w:rFonts w:ascii="Times New Roman" w:hAnsi="Times New Roman"/>
                <w:b/>
                <w:sz w:val="24"/>
              </w:rPr>
              <w:t>0</w:t>
            </w:r>
          </w:p>
        </w:tc>
        <w:tc>
          <w:tcPr>
            <w:tcW w:w="301" w:type="pct"/>
            <w:tcBorders>
              <w:top w:val="dotDotDash" w:sz="8" w:space="0" w:color="808080" w:themeColor="background1" w:themeShade="80"/>
            </w:tcBorders>
            <w:shd w:val="clear" w:color="auto" w:fill="auto"/>
          </w:tcPr>
          <w:p w14:paraId="79718349" w14:textId="54896A04" w:rsidR="004A5181" w:rsidRPr="00AF014D" w:rsidRDefault="002B5644" w:rsidP="00303A34">
            <w:pPr>
              <w:ind w:left="57" w:right="57"/>
              <w:jc w:val="center"/>
              <w:rPr>
                <w:rFonts w:ascii="Times New Roman" w:hAnsi="Times New Roman" w:cs="Times New Roman"/>
                <w:b/>
                <w:noProof/>
                <w:sz w:val="24"/>
                <w:szCs w:val="24"/>
              </w:rPr>
            </w:pPr>
            <w:r>
              <w:rPr>
                <w:rFonts w:ascii="Times New Roman" w:hAnsi="Times New Roman"/>
                <w:b/>
                <w:sz w:val="24"/>
              </w:rPr>
              <w:t>0</w:t>
            </w:r>
          </w:p>
        </w:tc>
      </w:tr>
      <w:tr w:rsidR="00627BA7" w:rsidRPr="00AF014D" w14:paraId="279D9E0E" w14:textId="77777777" w:rsidTr="00510CA2">
        <w:trPr>
          <w:trHeight w:val="144"/>
        </w:trPr>
        <w:tc>
          <w:tcPr>
            <w:tcW w:w="870" w:type="pct"/>
            <w:vMerge/>
            <w:tcBorders>
              <w:bottom w:val="dotDotDash" w:sz="8" w:space="0" w:color="808080" w:themeColor="background1" w:themeShade="80"/>
            </w:tcBorders>
            <w:shd w:val="clear" w:color="auto" w:fill="auto"/>
          </w:tcPr>
          <w:p w14:paraId="7BBCC242" w14:textId="77777777" w:rsidR="004A5181" w:rsidRPr="00AF014D" w:rsidRDefault="004A5181" w:rsidP="00303A34">
            <w:pPr>
              <w:ind w:left="57" w:right="57"/>
              <w:rPr>
                <w:rFonts w:ascii="Times New Roman" w:hAnsi="Times New Roman" w:cs="Times New Roman"/>
                <w:b/>
                <w:noProof/>
                <w:sz w:val="24"/>
                <w:szCs w:val="24"/>
              </w:rPr>
            </w:pP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13754C0D" w14:textId="47997FC9" w:rsidR="004A5181" w:rsidRPr="00AF014D" w:rsidRDefault="004A5181" w:rsidP="00303A34">
            <w:pPr>
              <w:ind w:left="57" w:right="57"/>
              <w:jc w:val="both"/>
              <w:rPr>
                <w:rFonts w:ascii="Times New Roman" w:hAnsi="Times New Roman" w:cs="Times New Roman"/>
                <w:noProof/>
                <w:sz w:val="24"/>
                <w:szCs w:val="24"/>
              </w:rPr>
            </w:pPr>
            <w:r>
              <w:rPr>
                <w:rFonts w:ascii="Times New Roman" w:hAnsi="Times New Roman"/>
                <w:sz w:val="24"/>
              </w:rPr>
              <w:t xml:space="preserve">ES, PT, BE, AT, HU, PL, RO, CZ, LU, HR, </w:t>
            </w:r>
            <w:r>
              <w:rPr>
                <w:rFonts w:ascii="Times New Roman" w:hAnsi="Times New Roman"/>
                <w:sz w:val="24"/>
              </w:rPr>
              <w:lastRenderedPageBreak/>
              <w:t>FR, BG, LT, IT</w:t>
            </w:r>
          </w:p>
        </w:tc>
        <w:tc>
          <w:tcPr>
            <w:tcW w:w="467" w:type="pct"/>
            <w:tcBorders>
              <w:bottom w:val="dotDotDash" w:sz="8" w:space="0" w:color="808080" w:themeColor="background1" w:themeShade="80"/>
            </w:tcBorders>
            <w:shd w:val="clear" w:color="auto" w:fill="auto"/>
          </w:tcPr>
          <w:p w14:paraId="15F33BC2" w14:textId="1DBED7B3" w:rsidR="004A5181" w:rsidRPr="00AF014D" w:rsidRDefault="004A5181" w:rsidP="00303A34">
            <w:pPr>
              <w:ind w:left="57" w:right="57"/>
              <w:jc w:val="center"/>
              <w:rPr>
                <w:rFonts w:ascii="Times New Roman" w:hAnsi="Times New Roman" w:cs="Times New Roman"/>
                <w:b/>
                <w:noProof/>
                <w:sz w:val="24"/>
                <w:szCs w:val="24"/>
              </w:rPr>
            </w:pPr>
          </w:p>
        </w:tc>
        <w:tc>
          <w:tcPr>
            <w:tcW w:w="388" w:type="pct"/>
            <w:tcBorders>
              <w:bottom w:val="dotDotDash" w:sz="8" w:space="0" w:color="808080" w:themeColor="background1" w:themeShade="80"/>
            </w:tcBorders>
            <w:shd w:val="clear" w:color="auto" w:fill="auto"/>
          </w:tcPr>
          <w:p w14:paraId="2F483B53" w14:textId="77777777" w:rsidR="004A5181" w:rsidRPr="00AF014D" w:rsidRDefault="004A5181" w:rsidP="00303A34">
            <w:pPr>
              <w:ind w:left="57" w:right="57"/>
              <w:jc w:val="center"/>
              <w:rPr>
                <w:rFonts w:ascii="Times New Roman" w:hAnsi="Times New Roman" w:cs="Times New Roman"/>
                <w:b/>
                <w:noProof/>
                <w:sz w:val="24"/>
                <w:szCs w:val="24"/>
              </w:rPr>
            </w:pP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01189B53" w14:textId="01AE5776" w:rsidR="004A5181" w:rsidRPr="00AF014D" w:rsidRDefault="005702DA" w:rsidP="00303A34">
            <w:pPr>
              <w:ind w:left="57" w:right="57"/>
              <w:jc w:val="both"/>
              <w:rPr>
                <w:rFonts w:ascii="Times New Roman" w:hAnsi="Times New Roman" w:cs="Times New Roman"/>
                <w:bCs/>
                <w:noProof/>
                <w:sz w:val="24"/>
                <w:szCs w:val="24"/>
              </w:rPr>
            </w:pPr>
            <w:r>
              <w:rPr>
                <w:rFonts w:ascii="Times New Roman" w:hAnsi="Times New Roman"/>
                <w:sz w:val="24"/>
              </w:rPr>
              <w:t>BE, SI, RO</w:t>
            </w:r>
          </w:p>
        </w:tc>
        <w:tc>
          <w:tcPr>
            <w:tcW w:w="43" w:type="pct"/>
            <w:tcBorders>
              <w:top w:val="dotDotDash" w:sz="8" w:space="0" w:color="808080" w:themeColor="background1" w:themeShade="80"/>
              <w:bottom w:val="dotDotDash" w:sz="8" w:space="0" w:color="808080" w:themeColor="background1" w:themeShade="80"/>
            </w:tcBorders>
            <w:shd w:val="clear" w:color="auto" w:fill="auto"/>
          </w:tcPr>
          <w:p w14:paraId="280B6D29" w14:textId="77777777" w:rsidR="004A5181" w:rsidRPr="00AF014D" w:rsidRDefault="004A5181" w:rsidP="00303A34">
            <w:pPr>
              <w:ind w:left="57" w:right="57"/>
              <w:jc w:val="both"/>
              <w:rPr>
                <w:rFonts w:ascii="Times New Roman" w:hAnsi="Times New Roman" w:cs="Times New Roman"/>
                <w:noProof/>
                <w:sz w:val="24"/>
                <w:szCs w:val="24"/>
              </w:rPr>
            </w:pPr>
          </w:p>
        </w:tc>
        <w:tc>
          <w:tcPr>
            <w:tcW w:w="462" w:type="pct"/>
            <w:shd w:val="clear" w:color="auto" w:fill="auto"/>
          </w:tcPr>
          <w:p w14:paraId="5967859A" w14:textId="1F480A7D" w:rsidR="004A5181" w:rsidRPr="00AF014D" w:rsidRDefault="004A5181" w:rsidP="00303A34">
            <w:pPr>
              <w:ind w:left="57" w:right="57"/>
              <w:jc w:val="center"/>
              <w:rPr>
                <w:rFonts w:ascii="Times New Roman" w:hAnsi="Times New Roman" w:cs="Times New Roman"/>
                <w:b/>
                <w:noProof/>
                <w:sz w:val="24"/>
                <w:szCs w:val="24"/>
              </w:rPr>
            </w:pPr>
          </w:p>
        </w:tc>
        <w:tc>
          <w:tcPr>
            <w:tcW w:w="301" w:type="pct"/>
            <w:shd w:val="clear" w:color="auto" w:fill="auto"/>
          </w:tcPr>
          <w:p w14:paraId="737D43C4" w14:textId="77777777" w:rsidR="004A5181" w:rsidRPr="00AF014D" w:rsidRDefault="004A5181" w:rsidP="00303A34">
            <w:pPr>
              <w:ind w:left="57" w:right="57"/>
              <w:jc w:val="center"/>
              <w:rPr>
                <w:rFonts w:ascii="Times New Roman" w:hAnsi="Times New Roman" w:cs="Times New Roman"/>
                <w:b/>
                <w:noProof/>
                <w:sz w:val="24"/>
                <w:szCs w:val="24"/>
              </w:rPr>
            </w:pPr>
          </w:p>
        </w:tc>
      </w:tr>
      <w:tr w:rsidR="00627BA7" w:rsidRPr="00AF014D" w14:paraId="5F1D16D0" w14:textId="77777777" w:rsidTr="00510CA2">
        <w:trPr>
          <w:trHeight w:val="144"/>
        </w:trPr>
        <w:tc>
          <w:tcPr>
            <w:tcW w:w="870" w:type="pct"/>
            <w:vMerge w:val="restart"/>
            <w:tcBorders>
              <w:top w:val="dotDotDash" w:sz="8" w:space="0" w:color="808080" w:themeColor="background1" w:themeShade="80"/>
            </w:tcBorders>
            <w:shd w:val="clear" w:color="auto" w:fill="auto"/>
          </w:tcPr>
          <w:p w14:paraId="303330EC" w14:textId="2F2C52DA" w:rsidR="004A5181" w:rsidRPr="00AF014D" w:rsidRDefault="004A5181" w:rsidP="00303A34">
            <w:pPr>
              <w:ind w:left="57" w:right="57"/>
              <w:rPr>
                <w:rFonts w:ascii="Times New Roman" w:hAnsi="Times New Roman" w:cs="Times New Roman"/>
                <w:b/>
                <w:noProof/>
                <w:sz w:val="24"/>
                <w:szCs w:val="24"/>
              </w:rPr>
            </w:pPr>
            <w:r>
              <w:rPr>
                <w:rFonts w:ascii="Times New Roman" w:hAnsi="Times New Roman"/>
                <w:b/>
                <w:sz w:val="24"/>
              </w:rPr>
              <w:t>Citi</w:t>
            </w:r>
          </w:p>
        </w:tc>
        <w:tc>
          <w:tcPr>
            <w:tcW w:w="1396" w:type="pct"/>
            <w:gridSpan w:val="2"/>
            <w:tcBorders>
              <w:top w:val="dotDotDash" w:sz="8" w:space="0" w:color="808080" w:themeColor="background1" w:themeShade="80"/>
              <w:bottom w:val="dotDotDash" w:sz="8" w:space="0" w:color="808080" w:themeColor="background1" w:themeShade="80"/>
            </w:tcBorders>
            <w:shd w:val="clear" w:color="auto" w:fill="auto"/>
          </w:tcPr>
          <w:p w14:paraId="129D502D" w14:textId="5F376665" w:rsidR="004A5181" w:rsidRPr="00AD3A30" w:rsidRDefault="004A5181" w:rsidP="00303A34">
            <w:pPr>
              <w:ind w:left="57" w:right="57"/>
              <w:jc w:val="both"/>
              <w:rPr>
                <w:rFonts w:ascii="Times New Roman" w:hAnsi="Times New Roman" w:cs="Times New Roman"/>
                <w:b/>
                <w:bCs/>
                <w:noProof/>
                <w:sz w:val="24"/>
                <w:szCs w:val="24"/>
              </w:rPr>
            </w:pPr>
            <w:r>
              <w:rPr>
                <w:rFonts w:ascii="Times New Roman" w:hAnsi="Times New Roman"/>
                <w:b/>
                <w:sz w:val="24"/>
              </w:rPr>
              <w:t xml:space="preserve">8 </w:t>
            </w:r>
            <w:r>
              <w:rPr>
                <w:rFonts w:ascii="Times New Roman" w:hAnsi="Times New Roman"/>
                <w:b/>
                <w:sz w:val="24"/>
                <w:vertAlign w:val="superscript"/>
              </w:rPr>
              <w:t>7</w:t>
            </w:r>
          </w:p>
        </w:tc>
        <w:tc>
          <w:tcPr>
            <w:tcW w:w="467" w:type="pct"/>
            <w:tcBorders>
              <w:top w:val="dotDotDash" w:sz="8" w:space="0" w:color="808080" w:themeColor="background1" w:themeShade="80"/>
              <w:bottom w:val="dotDotDash" w:sz="8" w:space="0" w:color="808080" w:themeColor="background1" w:themeShade="80"/>
            </w:tcBorders>
            <w:shd w:val="clear" w:color="auto" w:fill="auto"/>
          </w:tcPr>
          <w:p w14:paraId="38199994" w14:textId="3D65B429" w:rsidR="004A5181" w:rsidRPr="00AF014D" w:rsidRDefault="004A5181" w:rsidP="00303A34">
            <w:pPr>
              <w:ind w:left="57" w:right="57"/>
              <w:jc w:val="center"/>
              <w:rPr>
                <w:rFonts w:ascii="Times New Roman" w:hAnsi="Times New Roman" w:cs="Times New Roman"/>
                <w:b/>
                <w:noProof/>
                <w:sz w:val="24"/>
                <w:szCs w:val="24"/>
              </w:rPr>
            </w:pPr>
            <w:r>
              <w:rPr>
                <w:rFonts w:ascii="Times New Roman" w:hAnsi="Times New Roman"/>
                <w:b/>
                <w:sz w:val="24"/>
              </w:rPr>
              <w:t>1</w:t>
            </w:r>
          </w:p>
        </w:tc>
        <w:tc>
          <w:tcPr>
            <w:tcW w:w="388" w:type="pct"/>
            <w:tcBorders>
              <w:top w:val="dotDotDash" w:sz="8" w:space="0" w:color="808080" w:themeColor="background1" w:themeShade="80"/>
              <w:bottom w:val="dotDotDash" w:sz="8" w:space="0" w:color="808080" w:themeColor="background1" w:themeShade="80"/>
            </w:tcBorders>
            <w:shd w:val="clear" w:color="auto" w:fill="auto"/>
          </w:tcPr>
          <w:p w14:paraId="49258454" w14:textId="7B1975F8" w:rsidR="004A5181" w:rsidRPr="00AF014D" w:rsidRDefault="004A5181" w:rsidP="00303A34">
            <w:pPr>
              <w:ind w:left="57" w:right="57"/>
              <w:jc w:val="center"/>
              <w:rPr>
                <w:rFonts w:ascii="Times New Roman" w:hAnsi="Times New Roman" w:cs="Times New Roman"/>
                <w:b/>
                <w:noProof/>
                <w:sz w:val="24"/>
                <w:szCs w:val="24"/>
              </w:rPr>
            </w:pPr>
            <w:r>
              <w:rPr>
                <w:rFonts w:ascii="Times New Roman" w:hAnsi="Times New Roman"/>
                <w:b/>
                <w:sz w:val="24"/>
              </w:rPr>
              <w:t>1</w:t>
            </w:r>
          </w:p>
        </w:tc>
        <w:tc>
          <w:tcPr>
            <w:tcW w:w="1073" w:type="pct"/>
            <w:tcBorders>
              <w:top w:val="dotDotDash" w:sz="8" w:space="0" w:color="808080" w:themeColor="background1" w:themeShade="80"/>
              <w:bottom w:val="dotDotDash" w:sz="8" w:space="0" w:color="808080" w:themeColor="background1" w:themeShade="80"/>
            </w:tcBorders>
            <w:shd w:val="clear" w:color="auto" w:fill="auto"/>
          </w:tcPr>
          <w:p w14:paraId="3F5261E2" w14:textId="282271F1" w:rsidR="004A5181" w:rsidRPr="00AF014D" w:rsidRDefault="004A5181" w:rsidP="00303A34">
            <w:pPr>
              <w:ind w:left="57" w:right="57"/>
              <w:jc w:val="both"/>
              <w:rPr>
                <w:rFonts w:ascii="Times New Roman" w:hAnsi="Times New Roman" w:cs="Times New Roman"/>
                <w:b/>
                <w:noProof/>
                <w:sz w:val="24"/>
                <w:szCs w:val="24"/>
              </w:rPr>
            </w:pPr>
            <w:r>
              <w:rPr>
                <w:rFonts w:ascii="Times New Roman" w:hAnsi="Times New Roman"/>
                <w:b/>
                <w:sz w:val="24"/>
              </w:rPr>
              <w:t xml:space="preserve">7 </w:t>
            </w:r>
            <w:r>
              <w:rPr>
                <w:rFonts w:ascii="Times New Roman" w:hAnsi="Times New Roman"/>
                <w:b/>
                <w:sz w:val="24"/>
                <w:vertAlign w:val="superscript"/>
              </w:rPr>
              <w:t>8</w:t>
            </w:r>
          </w:p>
        </w:tc>
        <w:tc>
          <w:tcPr>
            <w:tcW w:w="43" w:type="pct"/>
            <w:tcBorders>
              <w:top w:val="dotDotDash" w:sz="8" w:space="0" w:color="808080" w:themeColor="background1" w:themeShade="80"/>
              <w:bottom w:val="dotDotDash" w:sz="8" w:space="0" w:color="808080" w:themeColor="background1" w:themeShade="80"/>
            </w:tcBorders>
            <w:shd w:val="clear" w:color="auto" w:fill="auto"/>
          </w:tcPr>
          <w:p w14:paraId="5681ECFF" w14:textId="77777777" w:rsidR="004A5181" w:rsidRPr="00AF014D" w:rsidRDefault="004A5181" w:rsidP="00303A34">
            <w:pPr>
              <w:ind w:left="57" w:right="57"/>
              <w:jc w:val="both"/>
              <w:rPr>
                <w:rFonts w:ascii="Times New Roman" w:hAnsi="Times New Roman" w:cs="Times New Roman"/>
                <w:noProof/>
                <w:sz w:val="24"/>
                <w:szCs w:val="24"/>
              </w:rPr>
            </w:pPr>
          </w:p>
        </w:tc>
        <w:tc>
          <w:tcPr>
            <w:tcW w:w="462" w:type="pct"/>
            <w:tcBorders>
              <w:bottom w:val="dotDotDash" w:sz="8" w:space="0" w:color="808080" w:themeColor="background1" w:themeShade="80"/>
            </w:tcBorders>
            <w:shd w:val="clear" w:color="auto" w:fill="auto"/>
          </w:tcPr>
          <w:p w14:paraId="516DE0EE" w14:textId="5319A0CF" w:rsidR="004A5181" w:rsidRPr="00AF014D" w:rsidRDefault="002B5644" w:rsidP="00303A34">
            <w:pPr>
              <w:ind w:left="57" w:right="57"/>
              <w:jc w:val="center"/>
              <w:rPr>
                <w:rFonts w:ascii="Times New Roman" w:hAnsi="Times New Roman" w:cs="Times New Roman"/>
                <w:b/>
                <w:noProof/>
                <w:sz w:val="24"/>
                <w:szCs w:val="24"/>
              </w:rPr>
            </w:pPr>
            <w:r>
              <w:rPr>
                <w:rFonts w:ascii="Times New Roman" w:hAnsi="Times New Roman"/>
                <w:b/>
                <w:sz w:val="24"/>
              </w:rPr>
              <w:t>1</w:t>
            </w:r>
          </w:p>
        </w:tc>
        <w:tc>
          <w:tcPr>
            <w:tcW w:w="301" w:type="pct"/>
            <w:tcBorders>
              <w:bottom w:val="dotDotDash" w:sz="8" w:space="0" w:color="808080" w:themeColor="background1" w:themeShade="80"/>
            </w:tcBorders>
            <w:shd w:val="clear" w:color="auto" w:fill="auto"/>
          </w:tcPr>
          <w:p w14:paraId="7F5AF2AF" w14:textId="193B0B8E" w:rsidR="004A5181" w:rsidRPr="00AF014D" w:rsidRDefault="002B5644" w:rsidP="00303A34">
            <w:pPr>
              <w:ind w:left="57" w:right="57"/>
              <w:jc w:val="center"/>
              <w:rPr>
                <w:rFonts w:ascii="Times New Roman" w:hAnsi="Times New Roman" w:cs="Times New Roman"/>
                <w:b/>
                <w:noProof/>
                <w:sz w:val="24"/>
                <w:szCs w:val="24"/>
              </w:rPr>
            </w:pPr>
            <w:r>
              <w:rPr>
                <w:rFonts w:ascii="Times New Roman" w:hAnsi="Times New Roman"/>
                <w:b/>
                <w:sz w:val="24"/>
              </w:rPr>
              <w:t>1</w:t>
            </w:r>
          </w:p>
        </w:tc>
      </w:tr>
      <w:tr w:rsidR="00627BA7" w:rsidRPr="00AF014D" w14:paraId="3DD3DE79" w14:textId="77777777" w:rsidTr="00510CA2">
        <w:trPr>
          <w:trHeight w:val="144"/>
        </w:trPr>
        <w:tc>
          <w:tcPr>
            <w:tcW w:w="870" w:type="pct"/>
            <w:vMerge/>
            <w:tcBorders>
              <w:bottom w:val="single" w:sz="8" w:space="0" w:color="auto"/>
            </w:tcBorders>
            <w:shd w:val="clear" w:color="auto" w:fill="auto"/>
          </w:tcPr>
          <w:p w14:paraId="17B61201" w14:textId="77777777" w:rsidR="004A5181" w:rsidRPr="00AF014D" w:rsidRDefault="004A5181" w:rsidP="00303A34">
            <w:pPr>
              <w:ind w:left="57" w:right="57"/>
              <w:jc w:val="both"/>
              <w:rPr>
                <w:rFonts w:ascii="Times New Roman" w:hAnsi="Times New Roman" w:cs="Times New Roman"/>
                <w:b/>
                <w:noProof/>
                <w:sz w:val="24"/>
                <w:szCs w:val="24"/>
              </w:rPr>
            </w:pPr>
          </w:p>
        </w:tc>
        <w:tc>
          <w:tcPr>
            <w:tcW w:w="1396" w:type="pct"/>
            <w:gridSpan w:val="2"/>
            <w:tcBorders>
              <w:top w:val="dotDotDash" w:sz="8" w:space="0" w:color="808080" w:themeColor="background1" w:themeShade="80"/>
              <w:bottom w:val="single" w:sz="8" w:space="0" w:color="auto"/>
            </w:tcBorders>
            <w:shd w:val="clear" w:color="auto" w:fill="auto"/>
          </w:tcPr>
          <w:p w14:paraId="3EDD6A22" w14:textId="2E9A28C5" w:rsidR="004A5181" w:rsidRPr="00AF014D" w:rsidRDefault="004A5181" w:rsidP="00303A34">
            <w:pPr>
              <w:ind w:left="57" w:right="57"/>
              <w:jc w:val="both"/>
              <w:rPr>
                <w:rFonts w:ascii="Times New Roman" w:hAnsi="Times New Roman" w:cs="Times New Roman"/>
                <w:noProof/>
                <w:sz w:val="24"/>
                <w:szCs w:val="24"/>
              </w:rPr>
            </w:pPr>
            <w:r>
              <w:rPr>
                <w:rFonts w:ascii="Times New Roman" w:hAnsi="Times New Roman"/>
                <w:sz w:val="24"/>
              </w:rPr>
              <w:t>ES, HU, PL, CZ, LU, HR, FR, CH</w:t>
            </w:r>
          </w:p>
        </w:tc>
        <w:tc>
          <w:tcPr>
            <w:tcW w:w="467" w:type="pct"/>
            <w:tcBorders>
              <w:top w:val="dotDotDash" w:sz="8" w:space="0" w:color="808080" w:themeColor="background1" w:themeShade="80"/>
              <w:bottom w:val="single" w:sz="8" w:space="0" w:color="auto"/>
            </w:tcBorders>
            <w:shd w:val="clear" w:color="auto" w:fill="auto"/>
          </w:tcPr>
          <w:p w14:paraId="4F3D75EA" w14:textId="679D80BC" w:rsidR="004A5181" w:rsidRPr="00AF014D" w:rsidRDefault="004A5181" w:rsidP="00303A34">
            <w:pPr>
              <w:ind w:left="57" w:right="57"/>
              <w:jc w:val="center"/>
              <w:rPr>
                <w:rFonts w:ascii="Times New Roman" w:hAnsi="Times New Roman" w:cs="Times New Roman"/>
                <w:bCs/>
                <w:noProof/>
                <w:sz w:val="24"/>
                <w:szCs w:val="24"/>
              </w:rPr>
            </w:pPr>
            <w:r>
              <w:rPr>
                <w:rFonts w:ascii="Times New Roman" w:hAnsi="Times New Roman"/>
                <w:sz w:val="24"/>
              </w:rPr>
              <w:t>HU</w:t>
            </w:r>
          </w:p>
        </w:tc>
        <w:tc>
          <w:tcPr>
            <w:tcW w:w="388" w:type="pct"/>
            <w:tcBorders>
              <w:top w:val="dotDotDash" w:sz="8" w:space="0" w:color="808080" w:themeColor="background1" w:themeShade="80"/>
              <w:bottom w:val="single" w:sz="8" w:space="0" w:color="auto"/>
            </w:tcBorders>
            <w:shd w:val="clear" w:color="auto" w:fill="auto"/>
          </w:tcPr>
          <w:p w14:paraId="03E16A81" w14:textId="28DD7789" w:rsidR="004A5181" w:rsidRPr="00AF014D" w:rsidRDefault="004A5181" w:rsidP="00303A34">
            <w:pPr>
              <w:ind w:left="57" w:right="57"/>
              <w:jc w:val="center"/>
              <w:rPr>
                <w:rFonts w:ascii="Times New Roman" w:hAnsi="Times New Roman" w:cs="Times New Roman"/>
                <w:bCs/>
                <w:noProof/>
                <w:sz w:val="24"/>
                <w:szCs w:val="24"/>
              </w:rPr>
            </w:pPr>
            <w:r>
              <w:rPr>
                <w:rFonts w:ascii="Times New Roman" w:hAnsi="Times New Roman"/>
                <w:sz w:val="24"/>
              </w:rPr>
              <w:t>HU</w:t>
            </w:r>
          </w:p>
        </w:tc>
        <w:tc>
          <w:tcPr>
            <w:tcW w:w="1073" w:type="pct"/>
            <w:tcBorders>
              <w:top w:val="dotDotDash" w:sz="8" w:space="0" w:color="808080" w:themeColor="background1" w:themeShade="80"/>
              <w:bottom w:val="single" w:sz="8" w:space="0" w:color="auto"/>
            </w:tcBorders>
            <w:shd w:val="clear" w:color="auto" w:fill="auto"/>
          </w:tcPr>
          <w:p w14:paraId="79BF77D4" w14:textId="068B7535" w:rsidR="004A5181" w:rsidRPr="00AF014D" w:rsidRDefault="005702DA" w:rsidP="00303A34">
            <w:pPr>
              <w:ind w:left="57" w:right="57"/>
              <w:jc w:val="both"/>
              <w:rPr>
                <w:rFonts w:ascii="Times New Roman" w:hAnsi="Times New Roman" w:cs="Times New Roman"/>
                <w:bCs/>
                <w:noProof/>
                <w:sz w:val="24"/>
                <w:szCs w:val="24"/>
              </w:rPr>
            </w:pPr>
            <w:r>
              <w:rPr>
                <w:rFonts w:ascii="Times New Roman" w:hAnsi="Times New Roman"/>
                <w:sz w:val="24"/>
              </w:rPr>
              <w:t>HU, SI, PL, CY, HR, FR, PT</w:t>
            </w:r>
          </w:p>
        </w:tc>
        <w:tc>
          <w:tcPr>
            <w:tcW w:w="43" w:type="pct"/>
            <w:tcBorders>
              <w:top w:val="dotDotDash" w:sz="8" w:space="0" w:color="808080" w:themeColor="background1" w:themeShade="80"/>
              <w:bottom w:val="single" w:sz="8" w:space="0" w:color="auto"/>
            </w:tcBorders>
            <w:shd w:val="clear" w:color="auto" w:fill="auto"/>
          </w:tcPr>
          <w:p w14:paraId="4164FD39" w14:textId="77777777" w:rsidR="004A5181" w:rsidRPr="00AF014D" w:rsidRDefault="004A5181" w:rsidP="00303A34">
            <w:pPr>
              <w:ind w:left="57" w:right="57"/>
              <w:jc w:val="both"/>
              <w:rPr>
                <w:rFonts w:ascii="Times New Roman" w:hAnsi="Times New Roman" w:cs="Times New Roman"/>
                <w:noProof/>
                <w:sz w:val="24"/>
                <w:szCs w:val="24"/>
              </w:rPr>
            </w:pPr>
          </w:p>
        </w:tc>
        <w:tc>
          <w:tcPr>
            <w:tcW w:w="462" w:type="pct"/>
            <w:tcBorders>
              <w:top w:val="dotDotDash" w:sz="8" w:space="0" w:color="808080" w:themeColor="background1" w:themeShade="80"/>
              <w:bottom w:val="single" w:sz="8" w:space="0" w:color="auto"/>
            </w:tcBorders>
            <w:shd w:val="clear" w:color="auto" w:fill="auto"/>
          </w:tcPr>
          <w:p w14:paraId="5A533B43" w14:textId="5D2E44FE" w:rsidR="004A5181" w:rsidRPr="00AF014D" w:rsidRDefault="002B5644" w:rsidP="00303A34">
            <w:pPr>
              <w:ind w:left="57" w:right="57"/>
              <w:jc w:val="center"/>
              <w:rPr>
                <w:rFonts w:ascii="Times New Roman" w:hAnsi="Times New Roman" w:cs="Times New Roman"/>
                <w:bCs/>
                <w:noProof/>
                <w:sz w:val="24"/>
                <w:szCs w:val="24"/>
              </w:rPr>
            </w:pPr>
            <w:r>
              <w:rPr>
                <w:rFonts w:ascii="Times New Roman" w:hAnsi="Times New Roman"/>
                <w:sz w:val="24"/>
              </w:rPr>
              <w:t>HU</w:t>
            </w:r>
          </w:p>
        </w:tc>
        <w:tc>
          <w:tcPr>
            <w:tcW w:w="301" w:type="pct"/>
            <w:tcBorders>
              <w:top w:val="dotDotDash" w:sz="8" w:space="0" w:color="808080" w:themeColor="background1" w:themeShade="80"/>
              <w:bottom w:val="single" w:sz="8" w:space="0" w:color="auto"/>
            </w:tcBorders>
            <w:shd w:val="clear" w:color="auto" w:fill="auto"/>
          </w:tcPr>
          <w:p w14:paraId="46156516" w14:textId="1DD64178" w:rsidR="004A5181" w:rsidRPr="00AF014D" w:rsidRDefault="002B5644" w:rsidP="00303A34">
            <w:pPr>
              <w:ind w:left="57" w:right="57"/>
              <w:jc w:val="center"/>
              <w:rPr>
                <w:rFonts w:ascii="Times New Roman" w:hAnsi="Times New Roman" w:cs="Times New Roman"/>
                <w:bCs/>
                <w:noProof/>
                <w:sz w:val="24"/>
                <w:szCs w:val="24"/>
              </w:rPr>
            </w:pPr>
            <w:r>
              <w:rPr>
                <w:rFonts w:ascii="Times New Roman" w:hAnsi="Times New Roman"/>
                <w:sz w:val="24"/>
              </w:rPr>
              <w:t>HU</w:t>
            </w:r>
          </w:p>
        </w:tc>
      </w:tr>
    </w:tbl>
    <w:p w14:paraId="1660C221" w14:textId="77777777" w:rsidR="00FA355E" w:rsidRPr="00D82D6C" w:rsidRDefault="00FA355E" w:rsidP="00D82D6C">
      <w:pPr>
        <w:jc w:val="both"/>
        <w:rPr>
          <w:rFonts w:ascii="Times New Roman" w:hAnsi="Times New Roman"/>
          <w:noProof/>
          <w:sz w:val="24"/>
        </w:rPr>
      </w:pPr>
    </w:p>
    <w:p w14:paraId="0A84DA92" w14:textId="77777777" w:rsidR="00416649" w:rsidRDefault="00416649" w:rsidP="00D82D6C">
      <w:pPr>
        <w:jc w:val="both"/>
        <w:rPr>
          <w:rFonts w:ascii="Times New Roman" w:hAnsi="Times New Roman"/>
          <w:sz w:val="24"/>
          <w:u w:val="single"/>
        </w:rPr>
      </w:pPr>
      <w:r>
        <w:rPr>
          <w:rFonts w:ascii="Times New Roman" w:hAnsi="Times New Roman"/>
          <w:sz w:val="24"/>
          <w:u w:val="single"/>
        </w:rPr>
        <w:t>Piezīmes.</w:t>
      </w:r>
    </w:p>
    <w:p w14:paraId="6C1D3420" w14:textId="77777777" w:rsidR="00303A34" w:rsidRPr="00D82D6C" w:rsidRDefault="00303A34" w:rsidP="00D82D6C">
      <w:pPr>
        <w:jc w:val="both"/>
        <w:rPr>
          <w:rFonts w:ascii="Times New Roman" w:hAnsi="Times New Roman"/>
          <w:noProof/>
          <w:sz w:val="24"/>
          <w:u w:val="single"/>
        </w:rPr>
      </w:pPr>
    </w:p>
    <w:p w14:paraId="25C1C073" w14:textId="77777777" w:rsidR="00416649" w:rsidRPr="00D82D6C" w:rsidRDefault="00416649" w:rsidP="006E69ED">
      <w:pPr>
        <w:ind w:left="284" w:hanging="284"/>
        <w:jc w:val="both"/>
        <w:rPr>
          <w:rFonts w:ascii="Times New Roman" w:hAnsi="Times New Roman"/>
          <w:noProof/>
          <w:sz w:val="24"/>
        </w:rPr>
      </w:pPr>
      <w:r>
        <w:rPr>
          <w:rFonts w:ascii="Times New Roman" w:hAnsi="Times New Roman"/>
          <w:sz w:val="24"/>
        </w:rPr>
        <w:t>¹ BG – neto ieņēmumi no preču pārdošanas/precēm.</w:t>
      </w:r>
    </w:p>
    <w:p w14:paraId="1500B21A" w14:textId="77777777" w:rsidR="00416649" w:rsidRDefault="00416649" w:rsidP="006E69ED">
      <w:pPr>
        <w:ind w:left="284"/>
        <w:jc w:val="both"/>
        <w:rPr>
          <w:rFonts w:ascii="Times New Roman" w:hAnsi="Times New Roman"/>
          <w:noProof/>
          <w:sz w:val="24"/>
        </w:rPr>
      </w:pPr>
      <w:r>
        <w:rPr>
          <w:rFonts w:ascii="Times New Roman" w:hAnsi="Times New Roman"/>
          <w:sz w:val="24"/>
        </w:rPr>
        <w:t xml:space="preserve">PT – norādes uz informāciju, kas pieejama par Portugāli, ir balstītas uz informāciju saistībā ar </w:t>
      </w:r>
      <w:r>
        <w:rPr>
          <w:rFonts w:ascii="Times New Roman" w:hAnsi="Times New Roman"/>
          <w:i/>
          <w:iCs/>
          <w:sz w:val="24"/>
        </w:rPr>
        <w:t>SBS</w:t>
      </w:r>
      <w:r>
        <w:rPr>
          <w:rFonts w:ascii="Times New Roman" w:hAnsi="Times New Roman"/>
          <w:sz w:val="24"/>
        </w:rPr>
        <w:t xml:space="preserve"> (iedalījumi pēc tirgus tiek salīdzināti ar grupas savstarpējām attiecībām), nevis </w:t>
      </w:r>
      <w:r>
        <w:rPr>
          <w:rFonts w:ascii="Times New Roman" w:hAnsi="Times New Roman"/>
          <w:i/>
          <w:iCs/>
          <w:sz w:val="24"/>
        </w:rPr>
        <w:t>MoS</w:t>
      </w:r>
      <w:r>
        <w:rPr>
          <w:rFonts w:ascii="Times New Roman" w:hAnsi="Times New Roman"/>
          <w:sz w:val="24"/>
        </w:rPr>
        <w:t xml:space="preserve">, proti, 3. veidu. Saistībā ar </w:t>
      </w:r>
      <w:r>
        <w:rPr>
          <w:rFonts w:ascii="Times New Roman" w:hAnsi="Times New Roman"/>
          <w:i/>
          <w:iCs/>
          <w:sz w:val="24"/>
        </w:rPr>
        <w:t>MoS</w:t>
      </w:r>
      <w:r>
        <w:rPr>
          <w:rFonts w:ascii="Times New Roman" w:hAnsi="Times New Roman"/>
          <w:sz w:val="24"/>
        </w:rPr>
        <w:t xml:space="preserve"> PT rīcībā ir arī informācija par </w:t>
      </w:r>
      <w:r>
        <w:rPr>
          <w:rFonts w:ascii="Times New Roman" w:hAnsi="Times New Roman"/>
          <w:i/>
          <w:iCs/>
          <w:sz w:val="24"/>
        </w:rPr>
        <w:t>IFATS</w:t>
      </w:r>
      <w:r>
        <w:rPr>
          <w:rFonts w:ascii="Times New Roman" w:hAnsi="Times New Roman"/>
          <w:sz w:val="24"/>
        </w:rPr>
        <w:t>, kas pieejama attiecībā uz pārdošanas apjomiem vietējā tirgū (precēm un pakalpojumiem kopā) un eksportu (precēm un pakalpojumiem kopā).</w:t>
      </w:r>
    </w:p>
    <w:p w14:paraId="4E1036C0" w14:textId="77777777" w:rsidR="006E69ED" w:rsidRPr="00D82D6C" w:rsidRDefault="006E69ED" w:rsidP="006E69ED">
      <w:pPr>
        <w:ind w:left="284"/>
        <w:jc w:val="both"/>
        <w:rPr>
          <w:rFonts w:ascii="Times New Roman" w:hAnsi="Times New Roman"/>
          <w:noProof/>
          <w:sz w:val="24"/>
        </w:rPr>
      </w:pPr>
    </w:p>
    <w:p w14:paraId="56BD5D5F" w14:textId="77777777" w:rsidR="00416649" w:rsidRDefault="00416649" w:rsidP="006E69ED">
      <w:pPr>
        <w:ind w:left="284" w:hanging="284"/>
        <w:jc w:val="both"/>
        <w:rPr>
          <w:rFonts w:ascii="Times New Roman" w:hAnsi="Times New Roman"/>
          <w:noProof/>
          <w:sz w:val="24"/>
        </w:rPr>
      </w:pPr>
      <w:r>
        <w:rPr>
          <w:rFonts w:ascii="Times New Roman" w:hAnsi="Times New Roman"/>
          <w:sz w:val="24"/>
        </w:rPr>
        <w:t xml:space="preserve">² SI – mainīgais lielums: postenis “Ieņēmumi no pārdošanas” neietver finanšu un citus ieņēmumus un ienākumus, kas saņemti citas personas vārdā un tās kontā. ³ CZ – dati pieejami, ciktāl tie nepieciešami </w:t>
      </w:r>
      <w:r>
        <w:rPr>
          <w:rFonts w:ascii="Times New Roman" w:hAnsi="Times New Roman"/>
          <w:i/>
          <w:iCs/>
          <w:sz w:val="24"/>
        </w:rPr>
        <w:t>SBS</w:t>
      </w:r>
      <w:r>
        <w:rPr>
          <w:rFonts w:ascii="Times New Roman" w:hAnsi="Times New Roman"/>
          <w:sz w:val="24"/>
        </w:rPr>
        <w:t xml:space="preserve"> statistikai (8B, 8D, 8F sērija).</w:t>
      </w:r>
    </w:p>
    <w:p w14:paraId="36C7753F" w14:textId="77777777" w:rsidR="006E69ED" w:rsidRPr="00D82D6C" w:rsidRDefault="006E69ED" w:rsidP="00D82D6C">
      <w:pPr>
        <w:jc w:val="both"/>
        <w:rPr>
          <w:rFonts w:ascii="Times New Roman" w:hAnsi="Times New Roman"/>
          <w:noProof/>
          <w:sz w:val="24"/>
        </w:rPr>
      </w:pPr>
    </w:p>
    <w:p w14:paraId="39B3DBC1" w14:textId="77777777" w:rsidR="00416649" w:rsidRDefault="00416649" w:rsidP="00F3162D">
      <w:pPr>
        <w:ind w:left="284" w:hanging="284"/>
        <w:jc w:val="both"/>
        <w:rPr>
          <w:rFonts w:ascii="Times New Roman" w:hAnsi="Times New Roman"/>
          <w:noProof/>
          <w:sz w:val="24"/>
        </w:rPr>
      </w:pPr>
      <w:r>
        <w:rPr>
          <w:rFonts w:ascii="Times New Roman" w:hAnsi="Times New Roman"/>
          <w:sz w:val="24"/>
        </w:rPr>
        <w:t xml:space="preserve">⁴ SI – “preču un pakalpojumu eksports/nosūtīšana” ir ārvalstu kontrolēto uzņēmumu kopējais preču un pakalpojumu eksports un nosūtīšana pārskata gadā. ⁵ CH – preču eksports iedalījumā pēc saimniecības nozarēm (grupēts </w:t>
      </w:r>
      <w:r>
        <w:rPr>
          <w:rFonts w:ascii="Times New Roman" w:hAnsi="Times New Roman"/>
          <w:i/>
          <w:iCs/>
          <w:sz w:val="24"/>
        </w:rPr>
        <w:t>NACE</w:t>
      </w:r>
      <w:r>
        <w:rPr>
          <w:rFonts w:ascii="Times New Roman" w:hAnsi="Times New Roman"/>
          <w:sz w:val="24"/>
        </w:rPr>
        <w:t xml:space="preserve"> sadaļās).</w:t>
      </w:r>
    </w:p>
    <w:p w14:paraId="44025793" w14:textId="77777777" w:rsidR="00416649" w:rsidRDefault="00416649" w:rsidP="00F3162D">
      <w:pPr>
        <w:ind w:left="284"/>
        <w:jc w:val="both"/>
        <w:rPr>
          <w:rFonts w:ascii="Times New Roman" w:hAnsi="Times New Roman"/>
          <w:noProof/>
          <w:sz w:val="24"/>
        </w:rPr>
      </w:pPr>
      <w:r>
        <w:rPr>
          <w:rFonts w:ascii="Times New Roman" w:hAnsi="Times New Roman"/>
          <w:sz w:val="24"/>
        </w:rPr>
        <w:t xml:space="preserve">BG – var nodrošināt, sasaistot mikrodatus ar </w:t>
      </w:r>
      <w:r>
        <w:rPr>
          <w:rFonts w:ascii="Times New Roman" w:hAnsi="Times New Roman"/>
          <w:i/>
          <w:iCs/>
          <w:sz w:val="24"/>
        </w:rPr>
        <w:t>ITGS</w:t>
      </w:r>
      <w:r>
        <w:rPr>
          <w:rFonts w:ascii="Times New Roman" w:hAnsi="Times New Roman"/>
          <w:sz w:val="24"/>
        </w:rPr>
        <w:t>. ⁶ PL – mainīgais lielums, kas aprēķināts</w:t>
      </w:r>
      <w:r>
        <w:rPr>
          <w:rFonts w:ascii="Times New Roman" w:hAnsi="Times New Roman"/>
          <w:i/>
          <w:iCs/>
          <w:sz w:val="24"/>
        </w:rPr>
        <w:t xml:space="preserve"> SBS</w:t>
      </w:r>
      <w:r>
        <w:rPr>
          <w:rFonts w:ascii="Times New Roman" w:hAnsi="Times New Roman"/>
          <w:sz w:val="24"/>
        </w:rPr>
        <w:t xml:space="preserve"> jomā.</w:t>
      </w:r>
    </w:p>
    <w:p w14:paraId="4157E342" w14:textId="77777777" w:rsidR="00F3162D" w:rsidRPr="00D82D6C" w:rsidRDefault="00F3162D" w:rsidP="00D82D6C">
      <w:pPr>
        <w:jc w:val="both"/>
        <w:rPr>
          <w:rFonts w:ascii="Times New Roman" w:hAnsi="Times New Roman"/>
          <w:noProof/>
          <w:sz w:val="24"/>
        </w:rPr>
      </w:pPr>
    </w:p>
    <w:p w14:paraId="28E681CA" w14:textId="77777777" w:rsidR="00416649" w:rsidRPr="00D82D6C" w:rsidRDefault="00416649" w:rsidP="00F3162D">
      <w:pPr>
        <w:ind w:left="284" w:hanging="284"/>
        <w:jc w:val="both"/>
        <w:rPr>
          <w:rFonts w:ascii="Times New Roman" w:hAnsi="Times New Roman"/>
          <w:noProof/>
          <w:sz w:val="24"/>
        </w:rPr>
      </w:pPr>
      <w:r>
        <w:rPr>
          <w:rFonts w:ascii="Times New Roman" w:hAnsi="Times New Roman"/>
          <w:sz w:val="24"/>
        </w:rPr>
        <w:t xml:space="preserve">⁷ CH – preču imports iedalījumā pēc saimniecības nozarēm (grupēts </w:t>
      </w:r>
      <w:r>
        <w:rPr>
          <w:rFonts w:ascii="Times New Roman" w:hAnsi="Times New Roman"/>
          <w:i/>
          <w:iCs/>
          <w:sz w:val="24"/>
        </w:rPr>
        <w:t>NACE</w:t>
      </w:r>
      <w:r>
        <w:rPr>
          <w:rFonts w:ascii="Times New Roman" w:hAnsi="Times New Roman"/>
          <w:sz w:val="24"/>
        </w:rPr>
        <w:t xml:space="preserve"> sadaļās).</w:t>
      </w:r>
    </w:p>
    <w:p w14:paraId="2E0DDEA0" w14:textId="77777777" w:rsidR="00416649" w:rsidRPr="00D82D6C" w:rsidRDefault="00416649" w:rsidP="00F3162D">
      <w:pPr>
        <w:ind w:left="284" w:hanging="1"/>
        <w:jc w:val="both"/>
        <w:rPr>
          <w:rFonts w:ascii="Times New Roman" w:hAnsi="Times New Roman"/>
          <w:noProof/>
          <w:sz w:val="24"/>
        </w:rPr>
      </w:pPr>
      <w:r>
        <w:rPr>
          <w:rFonts w:ascii="Times New Roman" w:hAnsi="Times New Roman"/>
          <w:sz w:val="24"/>
        </w:rPr>
        <w:t xml:space="preserve">PL – kopējais preču un pakalpojumu apgrozījums, tālākpārdošanai paredzēto preču kopējais apgrozījums. HR – uzņēmējdarbības statistikas mainīgie lielumi (datu avots: </w:t>
      </w:r>
      <w:r>
        <w:rPr>
          <w:rFonts w:ascii="Times New Roman" w:hAnsi="Times New Roman"/>
          <w:i/>
          <w:iCs/>
          <w:sz w:val="24"/>
        </w:rPr>
        <w:t>SBS</w:t>
      </w:r>
      <w:r>
        <w:rPr>
          <w:rFonts w:ascii="Times New Roman" w:hAnsi="Times New Roman"/>
          <w:sz w:val="24"/>
        </w:rPr>
        <w:t xml:space="preserve"> dati).</w:t>
      </w:r>
    </w:p>
    <w:p w14:paraId="65227B76" w14:textId="77777777" w:rsidR="00416649" w:rsidRDefault="00416649" w:rsidP="00F3162D">
      <w:pPr>
        <w:ind w:left="284" w:hanging="1"/>
        <w:jc w:val="both"/>
        <w:rPr>
          <w:rFonts w:ascii="Times New Roman" w:hAnsi="Times New Roman"/>
          <w:noProof/>
          <w:sz w:val="24"/>
        </w:rPr>
      </w:pPr>
      <w:r>
        <w:rPr>
          <w:rFonts w:ascii="Times New Roman" w:hAnsi="Times New Roman"/>
          <w:sz w:val="24"/>
        </w:rPr>
        <w:t xml:space="preserve">LU – </w:t>
      </w:r>
      <w:r>
        <w:rPr>
          <w:rFonts w:ascii="Times New Roman" w:hAnsi="Times New Roman"/>
          <w:i/>
          <w:iCs/>
          <w:sz w:val="24"/>
        </w:rPr>
        <w:t>SBS</w:t>
      </w:r>
      <w:r>
        <w:rPr>
          <w:rFonts w:ascii="Times New Roman" w:hAnsi="Times New Roman"/>
          <w:sz w:val="24"/>
        </w:rPr>
        <w:t xml:space="preserve"> galvenie raksturlielumi.</w:t>
      </w:r>
    </w:p>
    <w:p w14:paraId="3111AD2E" w14:textId="77777777" w:rsidR="00F3162D" w:rsidRPr="00D82D6C" w:rsidRDefault="00F3162D" w:rsidP="00D82D6C">
      <w:pPr>
        <w:jc w:val="both"/>
        <w:rPr>
          <w:rFonts w:ascii="Times New Roman" w:hAnsi="Times New Roman"/>
          <w:noProof/>
          <w:sz w:val="24"/>
        </w:rPr>
      </w:pPr>
    </w:p>
    <w:p w14:paraId="76E747D0" w14:textId="77777777" w:rsidR="00416649" w:rsidRDefault="00416649" w:rsidP="00F3162D">
      <w:pPr>
        <w:ind w:left="284" w:hanging="284"/>
        <w:jc w:val="both"/>
        <w:rPr>
          <w:rFonts w:ascii="Times New Roman" w:hAnsi="Times New Roman"/>
          <w:noProof/>
          <w:sz w:val="24"/>
        </w:rPr>
      </w:pPr>
      <w:r>
        <w:rPr>
          <w:rFonts w:ascii="Times New Roman" w:hAnsi="Times New Roman"/>
          <w:sz w:val="24"/>
        </w:rPr>
        <w:t xml:space="preserve">⁸ HR – ārvalstu saistītu uzņēmumu valsts, </w:t>
      </w:r>
      <w:r>
        <w:rPr>
          <w:rFonts w:ascii="Times New Roman" w:hAnsi="Times New Roman"/>
          <w:i/>
          <w:iCs/>
          <w:sz w:val="24"/>
        </w:rPr>
        <w:t>NACE</w:t>
      </w:r>
      <w:r>
        <w:rPr>
          <w:rFonts w:ascii="Times New Roman" w:hAnsi="Times New Roman"/>
          <w:sz w:val="24"/>
        </w:rPr>
        <w:t xml:space="preserve">, ārvalstīs esošo juridisko personu skaits, darbinieku skaits, kopējais pārdošanas apjoms, kopējās darbinieku izmaksas, pievienotā vērtība, bruto ieguldījumi materiālajos aktīvos (datu avots: </w:t>
      </w:r>
      <w:r>
        <w:rPr>
          <w:rFonts w:ascii="Times New Roman" w:hAnsi="Times New Roman"/>
          <w:i/>
          <w:iCs/>
          <w:sz w:val="24"/>
        </w:rPr>
        <w:t>FDI</w:t>
      </w:r>
      <w:r>
        <w:rPr>
          <w:rFonts w:ascii="Times New Roman" w:hAnsi="Times New Roman"/>
          <w:sz w:val="24"/>
        </w:rPr>
        <w:t>).</w:t>
      </w:r>
    </w:p>
    <w:p w14:paraId="21BAF09F" w14:textId="77777777" w:rsidR="00416649" w:rsidRPr="00D82D6C" w:rsidRDefault="00416649" w:rsidP="00F3162D">
      <w:pPr>
        <w:ind w:left="284"/>
        <w:jc w:val="both"/>
        <w:rPr>
          <w:rFonts w:ascii="Times New Roman" w:hAnsi="Times New Roman"/>
          <w:noProof/>
          <w:sz w:val="24"/>
        </w:rPr>
      </w:pPr>
      <w:r>
        <w:rPr>
          <w:rFonts w:ascii="Times New Roman" w:hAnsi="Times New Roman"/>
          <w:sz w:val="24"/>
        </w:rPr>
        <w:t xml:space="preserve">CY – visus papildu mainīgos lielumus apkopo atbilstoši </w:t>
      </w:r>
      <w:r>
        <w:rPr>
          <w:rFonts w:ascii="Times New Roman" w:hAnsi="Times New Roman"/>
          <w:i/>
          <w:iCs/>
          <w:sz w:val="24"/>
        </w:rPr>
        <w:t>NACE</w:t>
      </w:r>
      <w:r>
        <w:rPr>
          <w:rFonts w:ascii="Times New Roman" w:hAnsi="Times New Roman"/>
          <w:sz w:val="24"/>
        </w:rPr>
        <w:t xml:space="preserve"> klasifikācijai.</w:t>
      </w:r>
    </w:p>
    <w:p w14:paraId="1BADD98F" w14:textId="77777777" w:rsidR="00416649" w:rsidRPr="00D82D6C" w:rsidRDefault="00416649" w:rsidP="00F3162D">
      <w:pPr>
        <w:ind w:left="284"/>
        <w:jc w:val="both"/>
        <w:rPr>
          <w:rFonts w:ascii="Times New Roman" w:hAnsi="Times New Roman"/>
          <w:noProof/>
          <w:sz w:val="24"/>
        </w:rPr>
      </w:pPr>
      <w:r>
        <w:rPr>
          <w:rFonts w:ascii="Times New Roman" w:hAnsi="Times New Roman"/>
          <w:sz w:val="24"/>
        </w:rPr>
        <w:t>PT – apkopo tādus mainīgos lielumus kā apgrozījums, darbinieku skaits, bruto pievienotā vērtība, preču un pakalpojumu eksports, preču un pakalpojumu imports, grupas savstarpējais eksports, grupas savstarpējais imports.</w:t>
      </w:r>
    </w:p>
    <w:p w14:paraId="777FF599" w14:textId="77777777" w:rsidR="00416649" w:rsidRPr="00D82D6C" w:rsidRDefault="00416649" w:rsidP="00F3162D">
      <w:pPr>
        <w:ind w:left="284"/>
        <w:jc w:val="both"/>
        <w:rPr>
          <w:rFonts w:ascii="Times New Roman" w:hAnsi="Times New Roman"/>
          <w:noProof/>
          <w:sz w:val="24"/>
        </w:rPr>
      </w:pPr>
      <w:r>
        <w:rPr>
          <w:rFonts w:ascii="Times New Roman" w:hAnsi="Times New Roman"/>
          <w:sz w:val="24"/>
        </w:rPr>
        <w:t>PL – preču, pakalpojumu un tālākpārdošanai paredzēto preču kopējais apgrozījums.</w:t>
      </w:r>
    </w:p>
    <w:p w14:paraId="02FDE6B2" w14:textId="77777777" w:rsidR="00416649" w:rsidRPr="00D82D6C" w:rsidRDefault="00416649" w:rsidP="00D82D6C">
      <w:pPr>
        <w:jc w:val="both"/>
        <w:rPr>
          <w:rFonts w:ascii="Times New Roman" w:hAnsi="Times New Roman"/>
          <w:noProof/>
          <w:sz w:val="24"/>
        </w:rPr>
      </w:pPr>
    </w:p>
    <w:p w14:paraId="6187F4BB" w14:textId="77777777" w:rsidR="00416649" w:rsidRDefault="00416649" w:rsidP="00D82D6C">
      <w:pPr>
        <w:jc w:val="both"/>
        <w:rPr>
          <w:rFonts w:ascii="Times New Roman" w:hAnsi="Times New Roman"/>
          <w:sz w:val="24"/>
        </w:rPr>
      </w:pPr>
      <w:r>
        <w:rPr>
          <w:rFonts w:ascii="Times New Roman" w:hAnsi="Times New Roman"/>
          <w:sz w:val="24"/>
        </w:rPr>
        <w:t>Papildu piezīmes.</w:t>
      </w:r>
    </w:p>
    <w:p w14:paraId="58DCC2CE" w14:textId="77777777" w:rsidR="0071308A" w:rsidRPr="00D82D6C" w:rsidRDefault="0071308A" w:rsidP="00D82D6C">
      <w:pPr>
        <w:jc w:val="both"/>
        <w:rPr>
          <w:rFonts w:ascii="Times New Roman" w:hAnsi="Times New Roman"/>
          <w:noProof/>
          <w:sz w:val="24"/>
        </w:rPr>
      </w:pPr>
    </w:p>
    <w:p w14:paraId="37C4A15F" w14:textId="77777777" w:rsidR="00416649" w:rsidRPr="00D82D6C" w:rsidRDefault="00416649" w:rsidP="00F3162D">
      <w:pPr>
        <w:ind w:left="284" w:hanging="284"/>
        <w:jc w:val="both"/>
        <w:rPr>
          <w:rFonts w:ascii="Times New Roman" w:hAnsi="Times New Roman"/>
          <w:noProof/>
          <w:sz w:val="24"/>
        </w:rPr>
      </w:pPr>
      <w:r>
        <w:rPr>
          <w:rFonts w:ascii="Times New Roman" w:hAnsi="Times New Roman"/>
          <w:sz w:val="24"/>
        </w:rPr>
        <w:t xml:space="preserve">HR – visi </w:t>
      </w:r>
      <w:r>
        <w:rPr>
          <w:rFonts w:ascii="Times New Roman" w:hAnsi="Times New Roman"/>
          <w:i/>
          <w:iCs/>
          <w:sz w:val="24"/>
        </w:rPr>
        <w:t>SBS</w:t>
      </w:r>
      <w:r>
        <w:rPr>
          <w:rFonts w:ascii="Times New Roman" w:hAnsi="Times New Roman"/>
          <w:sz w:val="24"/>
        </w:rPr>
        <w:t xml:space="preserve"> veidošanai vāktie dati pieejami arī </w:t>
      </w:r>
      <w:r>
        <w:rPr>
          <w:rFonts w:ascii="Times New Roman" w:hAnsi="Times New Roman"/>
          <w:i/>
          <w:iCs/>
          <w:sz w:val="24"/>
        </w:rPr>
        <w:t>IFATS</w:t>
      </w:r>
      <w:r>
        <w:rPr>
          <w:rFonts w:ascii="Times New Roman" w:hAnsi="Times New Roman"/>
          <w:sz w:val="24"/>
        </w:rPr>
        <w:t xml:space="preserve"> veidošanai.</w:t>
      </w:r>
    </w:p>
    <w:p w14:paraId="0D6F9886" w14:textId="77777777" w:rsidR="00416649" w:rsidRPr="00D82D6C" w:rsidRDefault="00416649" w:rsidP="00F3162D">
      <w:pPr>
        <w:ind w:left="284" w:hanging="284"/>
        <w:jc w:val="both"/>
        <w:rPr>
          <w:rFonts w:ascii="Times New Roman" w:hAnsi="Times New Roman"/>
          <w:noProof/>
          <w:sz w:val="24"/>
        </w:rPr>
      </w:pPr>
      <w:r>
        <w:rPr>
          <w:rFonts w:ascii="Times New Roman" w:hAnsi="Times New Roman"/>
          <w:sz w:val="24"/>
        </w:rPr>
        <w:t xml:space="preserve">EE – </w:t>
      </w:r>
      <w:r>
        <w:rPr>
          <w:rFonts w:ascii="Times New Roman" w:hAnsi="Times New Roman"/>
          <w:i/>
          <w:iCs/>
          <w:sz w:val="24"/>
        </w:rPr>
        <w:t>IFATS.</w:t>
      </w:r>
      <w:r>
        <w:rPr>
          <w:rFonts w:ascii="Times New Roman" w:hAnsi="Times New Roman"/>
          <w:sz w:val="24"/>
        </w:rPr>
        <w:t xml:space="preserve"> Datus par eksportu (t. i., apgrozījumu no ārvalstu klientiem) vāc kā datus par kopējo eksportu un eksportu uz ES dalībvalstīm.</w:t>
      </w:r>
    </w:p>
    <w:p w14:paraId="0D3B0C72" w14:textId="77777777" w:rsidR="00416649" w:rsidRPr="00D82D6C" w:rsidRDefault="00416649" w:rsidP="00F3162D">
      <w:pPr>
        <w:ind w:left="284" w:hanging="284"/>
        <w:jc w:val="both"/>
        <w:rPr>
          <w:rFonts w:ascii="Times New Roman" w:hAnsi="Times New Roman"/>
          <w:noProof/>
          <w:sz w:val="24"/>
        </w:rPr>
      </w:pPr>
      <w:r>
        <w:rPr>
          <w:rFonts w:ascii="Times New Roman" w:hAnsi="Times New Roman"/>
          <w:sz w:val="24"/>
        </w:rPr>
        <w:t xml:space="preserve">HU – sasaistot starptautiskās tirdzniecības un </w:t>
      </w:r>
      <w:r>
        <w:rPr>
          <w:rFonts w:ascii="Times New Roman" w:hAnsi="Times New Roman"/>
          <w:i/>
          <w:iCs/>
          <w:sz w:val="24"/>
        </w:rPr>
        <w:t>FATS</w:t>
      </w:r>
      <w:r>
        <w:rPr>
          <w:rFonts w:ascii="Times New Roman" w:hAnsi="Times New Roman"/>
          <w:sz w:val="24"/>
        </w:rPr>
        <w:t xml:space="preserve"> datus subjekta līmenī, apgrozījumu var iedalīt sīkāk pēc izcelsmes un noteiktās klasifikācijas, izmantojot </w:t>
      </w:r>
      <w:r>
        <w:rPr>
          <w:rFonts w:ascii="Times New Roman" w:hAnsi="Times New Roman"/>
          <w:i/>
          <w:iCs/>
          <w:sz w:val="24"/>
        </w:rPr>
        <w:t>NACE-EBOPS</w:t>
      </w:r>
      <w:r>
        <w:rPr>
          <w:rFonts w:ascii="Times New Roman" w:hAnsi="Times New Roman"/>
          <w:sz w:val="24"/>
        </w:rPr>
        <w:t xml:space="preserve"> atbilstības tabulu un </w:t>
      </w:r>
      <w:r>
        <w:rPr>
          <w:rFonts w:ascii="Times New Roman" w:hAnsi="Times New Roman"/>
          <w:i/>
          <w:iCs/>
          <w:sz w:val="24"/>
        </w:rPr>
        <w:t>NACE CPA</w:t>
      </w:r>
      <w:r>
        <w:rPr>
          <w:rFonts w:ascii="Times New Roman" w:hAnsi="Times New Roman"/>
          <w:sz w:val="24"/>
        </w:rPr>
        <w:t>.</w:t>
      </w:r>
    </w:p>
    <w:p w14:paraId="2D593AFF" w14:textId="77777777" w:rsidR="00416649" w:rsidRPr="00D82D6C" w:rsidRDefault="00416649" w:rsidP="00F3162D">
      <w:pPr>
        <w:ind w:left="284" w:hanging="284"/>
        <w:jc w:val="both"/>
        <w:rPr>
          <w:rFonts w:ascii="Times New Roman" w:hAnsi="Times New Roman"/>
          <w:noProof/>
          <w:sz w:val="24"/>
        </w:rPr>
      </w:pPr>
      <w:r>
        <w:rPr>
          <w:rFonts w:ascii="Times New Roman" w:hAnsi="Times New Roman"/>
          <w:sz w:val="24"/>
        </w:rPr>
        <w:t xml:space="preserve">ASV – </w:t>
      </w:r>
      <w:r>
        <w:rPr>
          <w:rFonts w:ascii="Times New Roman" w:hAnsi="Times New Roman"/>
          <w:i/>
          <w:iCs/>
          <w:sz w:val="24"/>
        </w:rPr>
        <w:t>NAICS</w:t>
      </w:r>
      <w:r>
        <w:rPr>
          <w:rFonts w:ascii="Times New Roman" w:hAnsi="Times New Roman"/>
          <w:sz w:val="24"/>
        </w:rPr>
        <w:t xml:space="preserve"> ir publicējis visus tabulā uzskaitītos mainīgos lielumus, kas ir līdzīgi, bet ne identiski </w:t>
      </w:r>
      <w:r>
        <w:rPr>
          <w:rFonts w:ascii="Times New Roman" w:hAnsi="Times New Roman"/>
          <w:i/>
          <w:iCs/>
          <w:sz w:val="24"/>
        </w:rPr>
        <w:t>NACE</w:t>
      </w:r>
      <w:r>
        <w:rPr>
          <w:rFonts w:ascii="Times New Roman" w:hAnsi="Times New Roman"/>
          <w:sz w:val="24"/>
        </w:rPr>
        <w:t>.</w:t>
      </w:r>
    </w:p>
    <w:p w14:paraId="53390A59" w14:textId="6F577020" w:rsidR="00416649" w:rsidRDefault="00416649" w:rsidP="00D82D6C">
      <w:pPr>
        <w:jc w:val="both"/>
        <w:rPr>
          <w:rFonts w:ascii="Times New Roman" w:hAnsi="Times New Roman"/>
          <w:noProof/>
          <w:sz w:val="24"/>
        </w:rPr>
      </w:pPr>
    </w:p>
    <w:p w14:paraId="4E4EDDA2" w14:textId="51283151" w:rsidR="00416649" w:rsidRPr="00BD2275" w:rsidRDefault="00416649" w:rsidP="00D82D6C">
      <w:pPr>
        <w:jc w:val="both"/>
        <w:rPr>
          <w:rFonts w:ascii="Times New Roman" w:hAnsi="Times New Roman"/>
          <w:b/>
          <w:bCs/>
          <w:noProof/>
          <w:color w:val="B83B46"/>
          <w:sz w:val="24"/>
        </w:rPr>
      </w:pPr>
      <w:r>
        <w:rPr>
          <w:rFonts w:ascii="Times New Roman" w:hAnsi="Times New Roman"/>
          <w:b/>
          <w:color w:val="B83B46"/>
          <w:sz w:val="24"/>
        </w:rPr>
        <w:lastRenderedPageBreak/>
        <w:t>5.3. tabula. Dažādu datu avotu izmantošanas biežums</w:t>
      </w:r>
    </w:p>
    <w:p w14:paraId="753B56EF" w14:textId="77777777" w:rsidR="00F3162D" w:rsidRDefault="00F3162D" w:rsidP="00D82D6C">
      <w:pPr>
        <w:jc w:val="both"/>
        <w:rPr>
          <w:rFonts w:ascii="Times New Roman" w:hAnsi="Times New Roman"/>
          <w:noProof/>
          <w:color w:val="B83B46"/>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7257"/>
        <w:gridCol w:w="1874"/>
      </w:tblGrid>
      <w:tr w:rsidR="00F3162D" w14:paraId="35AB3C27" w14:textId="77777777" w:rsidTr="00F90F1D">
        <w:trPr>
          <w:trHeight w:val="355"/>
        </w:trPr>
        <w:tc>
          <w:tcPr>
            <w:tcW w:w="3974" w:type="pct"/>
            <w:tcBorders>
              <w:top w:val="single" w:sz="4" w:space="0" w:color="808080" w:themeColor="background1" w:themeShade="80"/>
              <w:bottom w:val="single" w:sz="4" w:space="0" w:color="808080" w:themeColor="background1" w:themeShade="80"/>
            </w:tcBorders>
            <w:shd w:val="clear" w:color="auto" w:fill="F7D6D7"/>
          </w:tcPr>
          <w:p w14:paraId="3EE155A6" w14:textId="726293BB" w:rsidR="00F3162D" w:rsidRPr="00F3162D" w:rsidRDefault="00C65DAB" w:rsidP="00D82D6C">
            <w:pPr>
              <w:jc w:val="both"/>
              <w:rPr>
                <w:rFonts w:ascii="Times New Roman" w:hAnsi="Times New Roman"/>
                <w:b/>
                <w:bCs/>
                <w:noProof/>
                <w:sz w:val="24"/>
              </w:rPr>
            </w:pPr>
            <w:r>
              <w:rPr>
                <w:rFonts w:ascii="Times New Roman" w:hAnsi="Times New Roman"/>
                <w:b/>
                <w:sz w:val="24"/>
              </w:rPr>
              <w:t>Datu avots</w:t>
            </w:r>
          </w:p>
        </w:tc>
        <w:tc>
          <w:tcPr>
            <w:tcW w:w="1026" w:type="pct"/>
            <w:tcBorders>
              <w:top w:val="single" w:sz="4" w:space="0" w:color="808080" w:themeColor="background1" w:themeShade="80"/>
              <w:bottom w:val="single" w:sz="4" w:space="0" w:color="808080" w:themeColor="background1" w:themeShade="80"/>
            </w:tcBorders>
            <w:shd w:val="clear" w:color="auto" w:fill="F7D6D7"/>
          </w:tcPr>
          <w:p w14:paraId="659F91DA" w14:textId="2A90DF27" w:rsidR="00F3162D" w:rsidRPr="00F3162D" w:rsidRDefault="00F3162D" w:rsidP="00F90F1D">
            <w:pPr>
              <w:jc w:val="center"/>
              <w:rPr>
                <w:rFonts w:ascii="Times New Roman" w:hAnsi="Times New Roman"/>
                <w:b/>
                <w:bCs/>
                <w:noProof/>
                <w:sz w:val="24"/>
              </w:rPr>
            </w:pPr>
            <w:r>
              <w:rPr>
                <w:rFonts w:ascii="Times New Roman" w:hAnsi="Times New Roman"/>
                <w:b/>
                <w:sz w:val="24"/>
              </w:rPr>
              <w:t>Valstu skaits</w:t>
            </w:r>
          </w:p>
        </w:tc>
      </w:tr>
      <w:tr w:rsidR="00F3162D" w14:paraId="08458927" w14:textId="77777777" w:rsidTr="00F90F1D">
        <w:tc>
          <w:tcPr>
            <w:tcW w:w="3974" w:type="pct"/>
            <w:tcBorders>
              <w:top w:val="single" w:sz="4" w:space="0" w:color="808080" w:themeColor="background1" w:themeShade="80"/>
              <w:bottom w:val="dotDotDash" w:sz="8" w:space="0" w:color="808080" w:themeColor="background1" w:themeShade="80"/>
            </w:tcBorders>
          </w:tcPr>
          <w:p w14:paraId="052F637C" w14:textId="0E1C2157" w:rsidR="00F3162D" w:rsidRPr="00C65DAB" w:rsidRDefault="00C65DAB" w:rsidP="00D82D6C">
            <w:pPr>
              <w:jc w:val="both"/>
              <w:rPr>
                <w:rFonts w:ascii="Times New Roman" w:hAnsi="Times New Roman"/>
                <w:b/>
                <w:noProof/>
                <w:sz w:val="24"/>
              </w:rPr>
            </w:pPr>
            <w:r>
              <w:rPr>
                <w:rFonts w:ascii="Times New Roman" w:hAnsi="Times New Roman"/>
                <w:b/>
                <w:sz w:val="24"/>
              </w:rPr>
              <w:t>Uzņēmējdarbības strukturālās statistikas apsekojums(-i) (</w:t>
            </w:r>
            <w:r>
              <w:rPr>
                <w:rFonts w:ascii="Times New Roman" w:hAnsi="Times New Roman"/>
                <w:b/>
                <w:i/>
                <w:iCs/>
                <w:sz w:val="24"/>
              </w:rPr>
              <w:t>SBS</w:t>
            </w:r>
            <w:r>
              <w:rPr>
                <w:rFonts w:ascii="Times New Roman" w:hAnsi="Times New Roman"/>
                <w:b/>
                <w:sz w:val="24"/>
              </w:rPr>
              <w:t>)</w:t>
            </w:r>
          </w:p>
        </w:tc>
        <w:tc>
          <w:tcPr>
            <w:tcW w:w="1026" w:type="pct"/>
            <w:tcBorders>
              <w:top w:val="single" w:sz="4" w:space="0" w:color="808080" w:themeColor="background1" w:themeShade="80"/>
              <w:bottom w:val="dotDotDash" w:sz="8" w:space="0" w:color="808080" w:themeColor="background1" w:themeShade="80"/>
            </w:tcBorders>
          </w:tcPr>
          <w:p w14:paraId="0608522F" w14:textId="6786524B" w:rsidR="00F3162D" w:rsidRPr="00C65DAB" w:rsidRDefault="00C65DAB" w:rsidP="00F90F1D">
            <w:pPr>
              <w:jc w:val="center"/>
              <w:rPr>
                <w:rFonts w:ascii="Times New Roman" w:hAnsi="Times New Roman"/>
                <w:noProof/>
                <w:sz w:val="24"/>
              </w:rPr>
            </w:pPr>
            <w:r>
              <w:rPr>
                <w:rFonts w:ascii="Times New Roman" w:hAnsi="Times New Roman"/>
                <w:sz w:val="24"/>
              </w:rPr>
              <w:t>24¹</w:t>
            </w:r>
          </w:p>
        </w:tc>
      </w:tr>
      <w:tr w:rsidR="00F3162D" w14:paraId="14D0900E" w14:textId="77777777" w:rsidTr="00F90F1D">
        <w:tc>
          <w:tcPr>
            <w:tcW w:w="3974" w:type="pct"/>
            <w:tcBorders>
              <w:top w:val="dotDotDash" w:sz="8" w:space="0" w:color="808080" w:themeColor="background1" w:themeShade="80"/>
              <w:bottom w:val="dotDotDash" w:sz="8" w:space="0" w:color="808080" w:themeColor="background1" w:themeShade="80"/>
            </w:tcBorders>
          </w:tcPr>
          <w:p w14:paraId="6EAB59DB" w14:textId="11FF5A7B" w:rsidR="00F3162D" w:rsidRPr="008B6E7E" w:rsidRDefault="008B6E7E" w:rsidP="00D82D6C">
            <w:pPr>
              <w:jc w:val="both"/>
              <w:rPr>
                <w:rFonts w:ascii="Times New Roman" w:hAnsi="Times New Roman"/>
                <w:noProof/>
                <w:sz w:val="24"/>
              </w:rPr>
            </w:pPr>
            <w:r>
              <w:rPr>
                <w:rFonts w:ascii="Times New Roman" w:hAnsi="Times New Roman"/>
                <w:b/>
                <w:sz w:val="24"/>
              </w:rPr>
              <w:t>Tirdzniecība iedalījumā pēc uzņēmumu raksturlielumiem (</w:t>
            </w:r>
            <w:r>
              <w:rPr>
                <w:rFonts w:ascii="Times New Roman" w:hAnsi="Times New Roman"/>
                <w:b/>
                <w:i/>
                <w:iCs/>
                <w:sz w:val="24"/>
              </w:rPr>
              <w:t>TEC</w:t>
            </w:r>
            <w:r>
              <w:rPr>
                <w:rFonts w:ascii="Times New Roman" w:hAnsi="Times New Roman"/>
                <w:b/>
                <w:sz w:val="24"/>
              </w:rPr>
              <w:t>)</w:t>
            </w:r>
            <w:r>
              <w:rPr>
                <w:rFonts w:ascii="Times New Roman" w:hAnsi="Times New Roman"/>
                <w:b/>
                <w:sz w:val="24"/>
              </w:rPr>
              <w:tab/>
            </w:r>
          </w:p>
        </w:tc>
        <w:tc>
          <w:tcPr>
            <w:tcW w:w="1026" w:type="pct"/>
            <w:tcBorders>
              <w:top w:val="dotDotDash" w:sz="8" w:space="0" w:color="808080" w:themeColor="background1" w:themeShade="80"/>
              <w:bottom w:val="dotDotDash" w:sz="8" w:space="0" w:color="808080" w:themeColor="background1" w:themeShade="80"/>
            </w:tcBorders>
          </w:tcPr>
          <w:p w14:paraId="3EA32BB5" w14:textId="61AC1C03" w:rsidR="00F3162D" w:rsidRDefault="008B6E7E" w:rsidP="00F90F1D">
            <w:pPr>
              <w:jc w:val="center"/>
              <w:rPr>
                <w:rFonts w:ascii="Times New Roman" w:hAnsi="Times New Roman"/>
                <w:noProof/>
                <w:color w:val="B83B46"/>
                <w:sz w:val="24"/>
              </w:rPr>
            </w:pPr>
            <w:r>
              <w:rPr>
                <w:rFonts w:ascii="Times New Roman" w:hAnsi="Times New Roman"/>
                <w:sz w:val="24"/>
              </w:rPr>
              <w:t>6²</w:t>
            </w:r>
          </w:p>
        </w:tc>
      </w:tr>
      <w:tr w:rsidR="00F3162D" w14:paraId="22C33F75" w14:textId="77777777" w:rsidTr="00F90F1D">
        <w:tc>
          <w:tcPr>
            <w:tcW w:w="3974" w:type="pct"/>
            <w:tcBorders>
              <w:top w:val="dotDotDash" w:sz="8" w:space="0" w:color="808080" w:themeColor="background1" w:themeShade="80"/>
              <w:bottom w:val="dotDotDash" w:sz="8" w:space="0" w:color="808080" w:themeColor="background1" w:themeShade="80"/>
            </w:tcBorders>
          </w:tcPr>
          <w:p w14:paraId="20331FA3" w14:textId="577DB082" w:rsidR="00F3162D" w:rsidRPr="008B6E7E" w:rsidRDefault="008B6E7E" w:rsidP="00D82D6C">
            <w:pPr>
              <w:jc w:val="both"/>
              <w:rPr>
                <w:rFonts w:ascii="Times New Roman" w:hAnsi="Times New Roman"/>
                <w:noProof/>
                <w:sz w:val="24"/>
              </w:rPr>
            </w:pPr>
            <w:r>
              <w:rPr>
                <w:rFonts w:ascii="Times New Roman" w:hAnsi="Times New Roman"/>
                <w:b/>
                <w:sz w:val="24"/>
              </w:rPr>
              <w:t>Pakalpojumu tirdzniecība iedalījumā pēc uzņēmumu raksturlielumiem (</w:t>
            </w:r>
            <w:r>
              <w:rPr>
                <w:rFonts w:ascii="Times New Roman" w:hAnsi="Times New Roman"/>
                <w:b/>
                <w:i/>
                <w:iCs/>
                <w:sz w:val="24"/>
              </w:rPr>
              <w:t>STEC</w:t>
            </w:r>
            <w:r>
              <w:rPr>
                <w:rFonts w:ascii="Times New Roman" w:hAnsi="Times New Roman"/>
                <w:b/>
                <w:sz w:val="24"/>
              </w:rPr>
              <w:t>)</w:t>
            </w:r>
          </w:p>
        </w:tc>
        <w:tc>
          <w:tcPr>
            <w:tcW w:w="1026" w:type="pct"/>
            <w:tcBorders>
              <w:top w:val="dotDotDash" w:sz="8" w:space="0" w:color="808080" w:themeColor="background1" w:themeShade="80"/>
              <w:bottom w:val="dotDotDash" w:sz="8" w:space="0" w:color="808080" w:themeColor="background1" w:themeShade="80"/>
            </w:tcBorders>
          </w:tcPr>
          <w:p w14:paraId="64516CAE" w14:textId="463D634B" w:rsidR="00F3162D" w:rsidRDefault="008B6E7E" w:rsidP="00F90F1D">
            <w:pPr>
              <w:jc w:val="center"/>
              <w:rPr>
                <w:rFonts w:ascii="Times New Roman" w:hAnsi="Times New Roman"/>
                <w:noProof/>
                <w:color w:val="B83B46"/>
                <w:sz w:val="24"/>
              </w:rPr>
            </w:pPr>
            <w:r>
              <w:rPr>
                <w:rFonts w:ascii="Times New Roman" w:hAnsi="Times New Roman"/>
                <w:sz w:val="24"/>
              </w:rPr>
              <w:t>2²</w:t>
            </w:r>
          </w:p>
        </w:tc>
      </w:tr>
      <w:tr w:rsidR="00F3162D" w14:paraId="47E7DD7B" w14:textId="77777777" w:rsidTr="00F90F1D">
        <w:tc>
          <w:tcPr>
            <w:tcW w:w="3974" w:type="pct"/>
            <w:tcBorders>
              <w:top w:val="dotDotDash" w:sz="8" w:space="0" w:color="808080" w:themeColor="background1" w:themeShade="80"/>
              <w:bottom w:val="dotDotDash" w:sz="8" w:space="0" w:color="808080" w:themeColor="background1" w:themeShade="80"/>
            </w:tcBorders>
          </w:tcPr>
          <w:p w14:paraId="376622BA" w14:textId="6DB81588" w:rsidR="00F3162D" w:rsidRPr="008B6E7E" w:rsidRDefault="008B6E7E" w:rsidP="00D82D6C">
            <w:pPr>
              <w:jc w:val="both"/>
              <w:rPr>
                <w:rFonts w:ascii="Times New Roman" w:hAnsi="Times New Roman"/>
                <w:noProof/>
                <w:sz w:val="24"/>
              </w:rPr>
            </w:pPr>
            <w:r>
              <w:rPr>
                <w:rFonts w:ascii="Times New Roman" w:hAnsi="Times New Roman"/>
                <w:b/>
                <w:sz w:val="24"/>
              </w:rPr>
              <w:t>Informācija par muitas ieņēmumiem</w:t>
            </w:r>
          </w:p>
        </w:tc>
        <w:tc>
          <w:tcPr>
            <w:tcW w:w="1026" w:type="pct"/>
            <w:tcBorders>
              <w:top w:val="dotDotDash" w:sz="8" w:space="0" w:color="808080" w:themeColor="background1" w:themeShade="80"/>
              <w:bottom w:val="dotDotDash" w:sz="8" w:space="0" w:color="808080" w:themeColor="background1" w:themeShade="80"/>
            </w:tcBorders>
          </w:tcPr>
          <w:p w14:paraId="644F0E63" w14:textId="7E01E7D8" w:rsidR="00F3162D" w:rsidRDefault="008B6E7E" w:rsidP="00F90F1D">
            <w:pPr>
              <w:jc w:val="center"/>
              <w:rPr>
                <w:rFonts w:ascii="Times New Roman" w:hAnsi="Times New Roman"/>
                <w:noProof/>
                <w:color w:val="B83B46"/>
                <w:sz w:val="24"/>
              </w:rPr>
            </w:pPr>
            <w:r>
              <w:rPr>
                <w:rFonts w:ascii="Times New Roman" w:hAnsi="Times New Roman"/>
                <w:sz w:val="24"/>
              </w:rPr>
              <w:t>2</w:t>
            </w:r>
          </w:p>
        </w:tc>
      </w:tr>
      <w:tr w:rsidR="00F3162D" w14:paraId="133A08B3" w14:textId="77777777" w:rsidTr="00F90F1D">
        <w:tc>
          <w:tcPr>
            <w:tcW w:w="3974" w:type="pct"/>
            <w:tcBorders>
              <w:top w:val="dotDotDash" w:sz="8" w:space="0" w:color="808080" w:themeColor="background1" w:themeShade="80"/>
              <w:bottom w:val="dotDotDash" w:sz="8" w:space="0" w:color="808080" w:themeColor="background1" w:themeShade="80"/>
            </w:tcBorders>
          </w:tcPr>
          <w:p w14:paraId="252898A5" w14:textId="78554A86" w:rsidR="00F3162D" w:rsidRPr="008B6E7E" w:rsidRDefault="008B6E7E" w:rsidP="00D82D6C">
            <w:pPr>
              <w:jc w:val="both"/>
              <w:rPr>
                <w:rFonts w:ascii="Times New Roman" w:hAnsi="Times New Roman"/>
                <w:noProof/>
                <w:sz w:val="24"/>
              </w:rPr>
            </w:pPr>
            <w:r>
              <w:rPr>
                <w:rFonts w:ascii="Times New Roman" w:hAnsi="Times New Roman"/>
                <w:b/>
                <w:i/>
                <w:iCs/>
                <w:sz w:val="24"/>
              </w:rPr>
              <w:t>VIES</w:t>
            </w:r>
            <w:r>
              <w:rPr>
                <w:rFonts w:ascii="Times New Roman" w:hAnsi="Times New Roman"/>
                <w:b/>
                <w:sz w:val="24"/>
              </w:rPr>
              <w:t xml:space="preserve"> (PVN informācijas apmaiņas sistēma)</w:t>
            </w:r>
          </w:p>
        </w:tc>
        <w:tc>
          <w:tcPr>
            <w:tcW w:w="1026" w:type="pct"/>
            <w:tcBorders>
              <w:top w:val="dotDotDash" w:sz="8" w:space="0" w:color="808080" w:themeColor="background1" w:themeShade="80"/>
              <w:bottom w:val="dotDotDash" w:sz="8" w:space="0" w:color="808080" w:themeColor="background1" w:themeShade="80"/>
            </w:tcBorders>
          </w:tcPr>
          <w:p w14:paraId="2174A711" w14:textId="709567E3" w:rsidR="00F3162D" w:rsidRDefault="008B6E7E" w:rsidP="00F90F1D">
            <w:pPr>
              <w:jc w:val="center"/>
              <w:rPr>
                <w:rFonts w:ascii="Times New Roman" w:hAnsi="Times New Roman"/>
                <w:noProof/>
                <w:color w:val="B83B46"/>
                <w:sz w:val="24"/>
              </w:rPr>
            </w:pPr>
            <w:r>
              <w:rPr>
                <w:rFonts w:ascii="Times New Roman" w:hAnsi="Times New Roman"/>
                <w:sz w:val="24"/>
              </w:rPr>
              <w:t>6</w:t>
            </w:r>
          </w:p>
        </w:tc>
      </w:tr>
      <w:tr w:rsidR="008B6E7E" w14:paraId="62FEF0D8" w14:textId="77777777" w:rsidTr="00F90F1D">
        <w:tc>
          <w:tcPr>
            <w:tcW w:w="3974" w:type="pct"/>
            <w:tcBorders>
              <w:top w:val="dotDotDash" w:sz="8" w:space="0" w:color="808080" w:themeColor="background1" w:themeShade="80"/>
              <w:bottom w:val="dotDotDash" w:sz="8" w:space="0" w:color="808080" w:themeColor="background1" w:themeShade="80"/>
            </w:tcBorders>
          </w:tcPr>
          <w:p w14:paraId="267D633E" w14:textId="21AE58B4" w:rsidR="008B6E7E" w:rsidRDefault="008B6E7E" w:rsidP="00D82D6C">
            <w:pPr>
              <w:jc w:val="both"/>
              <w:rPr>
                <w:rFonts w:ascii="Times New Roman" w:hAnsi="Times New Roman"/>
                <w:noProof/>
                <w:color w:val="B83B46"/>
                <w:sz w:val="24"/>
              </w:rPr>
            </w:pPr>
            <w:r>
              <w:rPr>
                <w:rFonts w:ascii="Times New Roman" w:hAnsi="Times New Roman"/>
                <w:b/>
                <w:i/>
                <w:iCs/>
                <w:sz w:val="24"/>
              </w:rPr>
              <w:t>FDI</w:t>
            </w:r>
            <w:r>
              <w:rPr>
                <w:rFonts w:ascii="Times New Roman" w:hAnsi="Times New Roman"/>
                <w:b/>
                <w:sz w:val="24"/>
              </w:rPr>
              <w:t xml:space="preserve"> (dati konkrētiem partneriem)</w:t>
            </w:r>
          </w:p>
        </w:tc>
        <w:tc>
          <w:tcPr>
            <w:tcW w:w="1026" w:type="pct"/>
            <w:tcBorders>
              <w:top w:val="dotDotDash" w:sz="8" w:space="0" w:color="808080" w:themeColor="background1" w:themeShade="80"/>
              <w:bottom w:val="dotDotDash" w:sz="8" w:space="0" w:color="808080" w:themeColor="background1" w:themeShade="80"/>
            </w:tcBorders>
          </w:tcPr>
          <w:p w14:paraId="33551B24" w14:textId="18107DE2" w:rsidR="008B6E7E" w:rsidRDefault="008B6E7E" w:rsidP="00F90F1D">
            <w:pPr>
              <w:jc w:val="center"/>
              <w:rPr>
                <w:rFonts w:ascii="Times New Roman" w:hAnsi="Times New Roman"/>
                <w:noProof/>
                <w:color w:val="B83B46"/>
                <w:sz w:val="24"/>
              </w:rPr>
            </w:pPr>
            <w:r>
              <w:rPr>
                <w:rFonts w:ascii="Times New Roman" w:hAnsi="Times New Roman"/>
                <w:sz w:val="24"/>
              </w:rPr>
              <w:t>5²</w:t>
            </w:r>
          </w:p>
        </w:tc>
      </w:tr>
      <w:tr w:rsidR="008B6E7E" w14:paraId="304311F0" w14:textId="77777777" w:rsidTr="00F90F1D">
        <w:tc>
          <w:tcPr>
            <w:tcW w:w="3974" w:type="pct"/>
            <w:tcBorders>
              <w:top w:val="dotDotDash" w:sz="8" w:space="0" w:color="808080" w:themeColor="background1" w:themeShade="80"/>
              <w:bottom w:val="dotDotDash" w:sz="8" w:space="0" w:color="808080" w:themeColor="background1" w:themeShade="80"/>
            </w:tcBorders>
          </w:tcPr>
          <w:p w14:paraId="646AF46F" w14:textId="681C079D" w:rsidR="008B6E7E" w:rsidRPr="00A068BA" w:rsidRDefault="008B6E7E" w:rsidP="00D82D6C">
            <w:pPr>
              <w:jc w:val="both"/>
              <w:rPr>
                <w:rFonts w:ascii="Times New Roman" w:hAnsi="Times New Roman"/>
                <w:noProof/>
                <w:sz w:val="24"/>
              </w:rPr>
            </w:pPr>
            <w:r>
              <w:rPr>
                <w:rFonts w:ascii="Times New Roman" w:hAnsi="Times New Roman"/>
                <w:b/>
                <w:sz w:val="24"/>
              </w:rPr>
              <w:t xml:space="preserve">Statistikas uzņēmumu reģistri, tostarp </w:t>
            </w:r>
            <w:r>
              <w:rPr>
                <w:rFonts w:ascii="Times New Roman" w:hAnsi="Times New Roman"/>
                <w:b/>
                <w:i/>
                <w:iCs/>
                <w:sz w:val="24"/>
              </w:rPr>
              <w:t>EGR</w:t>
            </w:r>
            <w:r>
              <w:rPr>
                <w:rFonts w:ascii="Times New Roman" w:hAnsi="Times New Roman"/>
                <w:b/>
                <w:sz w:val="24"/>
              </w:rPr>
              <w:t xml:space="preserve"> un </w:t>
            </w:r>
            <w:r>
              <w:rPr>
                <w:rFonts w:ascii="Times New Roman" w:hAnsi="Times New Roman"/>
                <w:b/>
                <w:i/>
                <w:iCs/>
                <w:sz w:val="24"/>
              </w:rPr>
              <w:t>ADIMA</w:t>
            </w:r>
          </w:p>
        </w:tc>
        <w:tc>
          <w:tcPr>
            <w:tcW w:w="1026" w:type="pct"/>
            <w:tcBorders>
              <w:top w:val="dotDotDash" w:sz="8" w:space="0" w:color="808080" w:themeColor="background1" w:themeShade="80"/>
              <w:bottom w:val="dotDotDash" w:sz="8" w:space="0" w:color="808080" w:themeColor="background1" w:themeShade="80"/>
            </w:tcBorders>
          </w:tcPr>
          <w:p w14:paraId="76302687" w14:textId="3FF9E5A8" w:rsidR="008B6E7E" w:rsidRDefault="008B6E7E" w:rsidP="00F90F1D">
            <w:pPr>
              <w:jc w:val="center"/>
              <w:rPr>
                <w:rFonts w:ascii="Times New Roman" w:hAnsi="Times New Roman"/>
                <w:noProof/>
                <w:color w:val="B83B46"/>
                <w:sz w:val="24"/>
              </w:rPr>
            </w:pPr>
            <w:r>
              <w:rPr>
                <w:rFonts w:ascii="Times New Roman" w:hAnsi="Times New Roman"/>
                <w:sz w:val="24"/>
              </w:rPr>
              <w:t>5</w:t>
            </w:r>
          </w:p>
        </w:tc>
      </w:tr>
      <w:tr w:rsidR="00A068BA" w14:paraId="3D815A60" w14:textId="77777777" w:rsidTr="00F90F1D">
        <w:tc>
          <w:tcPr>
            <w:tcW w:w="3974" w:type="pct"/>
            <w:tcBorders>
              <w:top w:val="dotDotDash" w:sz="8" w:space="0" w:color="808080" w:themeColor="background1" w:themeShade="80"/>
              <w:bottom w:val="dotDotDash" w:sz="8" w:space="0" w:color="808080" w:themeColor="background1" w:themeShade="80"/>
            </w:tcBorders>
          </w:tcPr>
          <w:p w14:paraId="2D9EF199" w14:textId="3B10B7BB" w:rsidR="00A068BA" w:rsidRPr="00A068BA" w:rsidRDefault="00A068BA" w:rsidP="008B6E7E">
            <w:pPr>
              <w:jc w:val="both"/>
              <w:rPr>
                <w:rFonts w:ascii="Times New Roman" w:hAnsi="Times New Roman"/>
                <w:noProof/>
                <w:sz w:val="24"/>
              </w:rPr>
            </w:pPr>
            <w:r>
              <w:rPr>
                <w:rFonts w:ascii="Times New Roman" w:hAnsi="Times New Roman"/>
                <w:b/>
                <w:sz w:val="24"/>
              </w:rPr>
              <w:t>Finanšu pārskati</w:t>
            </w:r>
          </w:p>
        </w:tc>
        <w:tc>
          <w:tcPr>
            <w:tcW w:w="1026" w:type="pct"/>
            <w:tcBorders>
              <w:top w:val="dotDotDash" w:sz="8" w:space="0" w:color="808080" w:themeColor="background1" w:themeShade="80"/>
              <w:bottom w:val="dotDotDash" w:sz="8" w:space="0" w:color="808080" w:themeColor="background1" w:themeShade="80"/>
            </w:tcBorders>
          </w:tcPr>
          <w:p w14:paraId="45A747FC" w14:textId="0A4A144C" w:rsidR="00A068BA" w:rsidRPr="00D82D6C" w:rsidRDefault="00A068BA" w:rsidP="00F90F1D">
            <w:pPr>
              <w:jc w:val="center"/>
              <w:rPr>
                <w:rFonts w:ascii="Times New Roman" w:hAnsi="Times New Roman"/>
                <w:noProof/>
                <w:sz w:val="24"/>
              </w:rPr>
            </w:pPr>
            <w:r>
              <w:rPr>
                <w:rFonts w:ascii="Times New Roman" w:hAnsi="Times New Roman"/>
                <w:sz w:val="24"/>
              </w:rPr>
              <w:t>6</w:t>
            </w:r>
          </w:p>
        </w:tc>
      </w:tr>
      <w:tr w:rsidR="00A068BA" w14:paraId="7B47EAC9" w14:textId="77777777" w:rsidTr="00F90F1D">
        <w:tc>
          <w:tcPr>
            <w:tcW w:w="3974" w:type="pct"/>
            <w:tcBorders>
              <w:top w:val="dotDotDash" w:sz="8" w:space="0" w:color="808080" w:themeColor="background1" w:themeShade="80"/>
              <w:bottom w:val="dotDotDash" w:sz="8" w:space="0" w:color="808080" w:themeColor="background1" w:themeShade="80"/>
            </w:tcBorders>
          </w:tcPr>
          <w:p w14:paraId="7F0A96CF" w14:textId="123279ED" w:rsidR="00A068BA" w:rsidRPr="00A068BA" w:rsidRDefault="00A068BA" w:rsidP="008B6E7E">
            <w:pPr>
              <w:jc w:val="both"/>
              <w:rPr>
                <w:rFonts w:ascii="Times New Roman" w:hAnsi="Times New Roman"/>
                <w:noProof/>
                <w:sz w:val="24"/>
              </w:rPr>
            </w:pPr>
            <w:r>
              <w:rPr>
                <w:rFonts w:ascii="Times New Roman" w:hAnsi="Times New Roman"/>
                <w:b/>
                <w:i/>
                <w:iCs/>
                <w:sz w:val="24"/>
              </w:rPr>
              <w:t>MOSS</w:t>
            </w:r>
            <w:r>
              <w:rPr>
                <w:rFonts w:ascii="Times New Roman" w:hAnsi="Times New Roman"/>
                <w:b/>
                <w:sz w:val="24"/>
              </w:rPr>
              <w:t xml:space="preserve"> (izmanto digitālās tirdzniecības pakalpojumiem)</w:t>
            </w:r>
          </w:p>
        </w:tc>
        <w:tc>
          <w:tcPr>
            <w:tcW w:w="1026" w:type="pct"/>
            <w:tcBorders>
              <w:top w:val="dotDotDash" w:sz="8" w:space="0" w:color="808080" w:themeColor="background1" w:themeShade="80"/>
              <w:bottom w:val="dotDotDash" w:sz="8" w:space="0" w:color="808080" w:themeColor="background1" w:themeShade="80"/>
            </w:tcBorders>
          </w:tcPr>
          <w:p w14:paraId="5448789C" w14:textId="2774D8E7" w:rsidR="00A068BA" w:rsidRPr="00D82D6C" w:rsidRDefault="00A068BA" w:rsidP="00F90F1D">
            <w:pPr>
              <w:jc w:val="center"/>
              <w:rPr>
                <w:rFonts w:ascii="Times New Roman" w:hAnsi="Times New Roman"/>
                <w:noProof/>
                <w:sz w:val="24"/>
              </w:rPr>
            </w:pPr>
            <w:r>
              <w:rPr>
                <w:rFonts w:ascii="Times New Roman" w:hAnsi="Times New Roman"/>
                <w:sz w:val="24"/>
              </w:rPr>
              <w:t>1</w:t>
            </w:r>
          </w:p>
        </w:tc>
      </w:tr>
      <w:tr w:rsidR="00A068BA" w14:paraId="023AAB27" w14:textId="77777777" w:rsidTr="00F90F1D">
        <w:tc>
          <w:tcPr>
            <w:tcW w:w="3974" w:type="pct"/>
            <w:tcBorders>
              <w:top w:val="dotDotDash" w:sz="8" w:space="0" w:color="808080" w:themeColor="background1" w:themeShade="80"/>
              <w:bottom w:val="dotDotDash" w:sz="8" w:space="0" w:color="808080" w:themeColor="background1" w:themeShade="80"/>
            </w:tcBorders>
          </w:tcPr>
          <w:p w14:paraId="2C0EFBA7" w14:textId="2C6F31E9" w:rsidR="00A068BA" w:rsidRPr="00A068BA" w:rsidRDefault="00A068BA" w:rsidP="008B6E7E">
            <w:pPr>
              <w:jc w:val="both"/>
              <w:rPr>
                <w:rFonts w:ascii="Times New Roman" w:hAnsi="Times New Roman"/>
                <w:noProof/>
                <w:sz w:val="24"/>
              </w:rPr>
            </w:pPr>
            <w:r>
              <w:rPr>
                <w:rFonts w:ascii="Times New Roman" w:hAnsi="Times New Roman"/>
                <w:b/>
                <w:sz w:val="24"/>
              </w:rPr>
              <w:t>Piedāvājuma un izlietojuma tabulas</w:t>
            </w:r>
          </w:p>
        </w:tc>
        <w:tc>
          <w:tcPr>
            <w:tcW w:w="1026" w:type="pct"/>
            <w:tcBorders>
              <w:top w:val="dotDotDash" w:sz="8" w:space="0" w:color="808080" w:themeColor="background1" w:themeShade="80"/>
              <w:bottom w:val="dotDotDash" w:sz="8" w:space="0" w:color="808080" w:themeColor="background1" w:themeShade="80"/>
            </w:tcBorders>
          </w:tcPr>
          <w:p w14:paraId="55D908FD" w14:textId="5E63211C" w:rsidR="00A068BA" w:rsidRPr="00D82D6C" w:rsidRDefault="00A068BA" w:rsidP="00F90F1D">
            <w:pPr>
              <w:jc w:val="center"/>
              <w:rPr>
                <w:rFonts w:ascii="Times New Roman" w:hAnsi="Times New Roman"/>
                <w:noProof/>
                <w:sz w:val="24"/>
              </w:rPr>
            </w:pPr>
            <w:r>
              <w:rPr>
                <w:rFonts w:ascii="Times New Roman" w:hAnsi="Times New Roman"/>
                <w:sz w:val="24"/>
              </w:rPr>
              <w:t>1</w:t>
            </w:r>
          </w:p>
        </w:tc>
      </w:tr>
      <w:tr w:rsidR="00A068BA" w14:paraId="7B8CDAEF" w14:textId="77777777" w:rsidTr="00F90F1D">
        <w:tc>
          <w:tcPr>
            <w:tcW w:w="3974" w:type="pct"/>
            <w:tcBorders>
              <w:top w:val="dotDotDash" w:sz="8" w:space="0" w:color="808080" w:themeColor="background1" w:themeShade="80"/>
              <w:bottom w:val="dotDotDash" w:sz="8" w:space="0" w:color="808080" w:themeColor="background1" w:themeShade="80"/>
            </w:tcBorders>
          </w:tcPr>
          <w:p w14:paraId="2C5E2BBC" w14:textId="14676BF4" w:rsidR="00A068BA" w:rsidRPr="00D82D6C" w:rsidRDefault="00A068BA" w:rsidP="008B6E7E">
            <w:pPr>
              <w:jc w:val="both"/>
              <w:rPr>
                <w:rFonts w:ascii="Times New Roman" w:hAnsi="Times New Roman"/>
                <w:b/>
                <w:noProof/>
                <w:sz w:val="24"/>
              </w:rPr>
            </w:pPr>
            <w:r>
              <w:rPr>
                <w:rFonts w:ascii="Times New Roman" w:hAnsi="Times New Roman"/>
                <w:b/>
                <w:sz w:val="24"/>
              </w:rPr>
              <w:t xml:space="preserve">Spoguļdati (izmantojot partnervalsts datus vai </w:t>
            </w:r>
            <w:r>
              <w:rPr>
                <w:rFonts w:ascii="Times New Roman" w:hAnsi="Times New Roman"/>
                <w:b/>
                <w:i/>
                <w:iCs/>
                <w:sz w:val="24"/>
              </w:rPr>
              <w:t>Eurostat</w:t>
            </w:r>
            <w:r>
              <w:rPr>
                <w:rFonts w:ascii="Times New Roman" w:hAnsi="Times New Roman"/>
                <w:b/>
                <w:sz w:val="24"/>
              </w:rPr>
              <w:t xml:space="preserve"> datubāzē publicētos datus)</w:t>
            </w:r>
          </w:p>
        </w:tc>
        <w:tc>
          <w:tcPr>
            <w:tcW w:w="1026" w:type="pct"/>
            <w:tcBorders>
              <w:top w:val="dotDotDash" w:sz="8" w:space="0" w:color="808080" w:themeColor="background1" w:themeShade="80"/>
              <w:bottom w:val="dotDotDash" w:sz="8" w:space="0" w:color="808080" w:themeColor="background1" w:themeShade="80"/>
            </w:tcBorders>
          </w:tcPr>
          <w:p w14:paraId="33C083CB" w14:textId="42296033" w:rsidR="00A068BA" w:rsidRPr="00D82D6C" w:rsidRDefault="00A068BA" w:rsidP="00F90F1D">
            <w:pPr>
              <w:jc w:val="center"/>
              <w:rPr>
                <w:rFonts w:ascii="Times New Roman" w:hAnsi="Times New Roman"/>
                <w:noProof/>
                <w:sz w:val="24"/>
              </w:rPr>
            </w:pPr>
            <w:r>
              <w:rPr>
                <w:rFonts w:ascii="Times New Roman" w:hAnsi="Times New Roman"/>
                <w:sz w:val="24"/>
              </w:rPr>
              <w:t>1</w:t>
            </w:r>
          </w:p>
        </w:tc>
      </w:tr>
      <w:tr w:rsidR="00A068BA" w14:paraId="3A7F141E" w14:textId="77777777" w:rsidTr="00F90F1D">
        <w:tc>
          <w:tcPr>
            <w:tcW w:w="3974" w:type="pct"/>
            <w:tcBorders>
              <w:top w:val="dotDotDash" w:sz="8" w:space="0" w:color="808080" w:themeColor="background1" w:themeShade="80"/>
              <w:bottom w:val="dotDotDash" w:sz="8" w:space="0" w:color="808080" w:themeColor="background1" w:themeShade="80"/>
            </w:tcBorders>
          </w:tcPr>
          <w:p w14:paraId="61CC2270" w14:textId="7530DB62" w:rsidR="00A068BA" w:rsidRPr="00A068BA" w:rsidRDefault="00A068BA" w:rsidP="008B6E7E">
            <w:pPr>
              <w:jc w:val="both"/>
              <w:rPr>
                <w:rFonts w:ascii="Times New Roman" w:hAnsi="Times New Roman"/>
                <w:noProof/>
                <w:sz w:val="24"/>
              </w:rPr>
            </w:pPr>
            <w:r>
              <w:rPr>
                <w:rFonts w:ascii="Times New Roman" w:hAnsi="Times New Roman"/>
                <w:b/>
                <w:sz w:val="24"/>
              </w:rPr>
              <w:t>Valsts nolūkiem vākti dati</w:t>
            </w:r>
          </w:p>
        </w:tc>
        <w:tc>
          <w:tcPr>
            <w:tcW w:w="1026" w:type="pct"/>
            <w:tcBorders>
              <w:top w:val="dotDotDash" w:sz="8" w:space="0" w:color="808080" w:themeColor="background1" w:themeShade="80"/>
              <w:bottom w:val="dotDotDash" w:sz="8" w:space="0" w:color="808080" w:themeColor="background1" w:themeShade="80"/>
            </w:tcBorders>
          </w:tcPr>
          <w:p w14:paraId="6F5211BB" w14:textId="59B41AC8" w:rsidR="00A068BA" w:rsidRPr="00D82D6C" w:rsidRDefault="00A068BA" w:rsidP="00F90F1D">
            <w:pPr>
              <w:jc w:val="center"/>
              <w:rPr>
                <w:rFonts w:ascii="Times New Roman" w:hAnsi="Times New Roman"/>
                <w:noProof/>
                <w:sz w:val="24"/>
              </w:rPr>
            </w:pPr>
            <w:r>
              <w:rPr>
                <w:rFonts w:ascii="Times New Roman" w:hAnsi="Times New Roman"/>
                <w:sz w:val="24"/>
              </w:rPr>
              <w:t>2</w:t>
            </w:r>
          </w:p>
        </w:tc>
      </w:tr>
      <w:tr w:rsidR="00A068BA" w14:paraId="6F71DEDD" w14:textId="77777777" w:rsidTr="00F90F1D">
        <w:tc>
          <w:tcPr>
            <w:tcW w:w="3974" w:type="pct"/>
            <w:tcBorders>
              <w:top w:val="dotDotDash" w:sz="8" w:space="0" w:color="808080" w:themeColor="background1" w:themeShade="80"/>
              <w:bottom w:val="dotDotDash" w:sz="8" w:space="0" w:color="808080" w:themeColor="background1" w:themeShade="80"/>
            </w:tcBorders>
          </w:tcPr>
          <w:p w14:paraId="3DDA701F" w14:textId="0B93621F" w:rsidR="00A068BA" w:rsidRPr="00A068BA" w:rsidRDefault="00A068BA" w:rsidP="008B6E7E">
            <w:pPr>
              <w:jc w:val="both"/>
              <w:rPr>
                <w:rFonts w:ascii="Times New Roman" w:hAnsi="Times New Roman"/>
                <w:noProof/>
                <w:sz w:val="24"/>
              </w:rPr>
            </w:pPr>
            <w:r>
              <w:rPr>
                <w:rFonts w:ascii="Times New Roman" w:hAnsi="Times New Roman"/>
                <w:b/>
                <w:i/>
                <w:iCs/>
                <w:sz w:val="24"/>
              </w:rPr>
              <w:t>ITSS</w:t>
            </w:r>
            <w:r>
              <w:rPr>
                <w:rFonts w:ascii="Times New Roman" w:hAnsi="Times New Roman"/>
                <w:b/>
                <w:sz w:val="24"/>
              </w:rPr>
              <w:t xml:space="preserve"> un </w:t>
            </w:r>
            <w:r>
              <w:rPr>
                <w:rFonts w:ascii="Times New Roman" w:hAnsi="Times New Roman"/>
                <w:b/>
                <w:i/>
                <w:iCs/>
                <w:sz w:val="24"/>
              </w:rPr>
              <w:t>ITGS</w:t>
            </w:r>
            <w:r>
              <w:rPr>
                <w:rFonts w:ascii="Times New Roman" w:hAnsi="Times New Roman"/>
                <w:b/>
                <w:sz w:val="24"/>
              </w:rPr>
              <w:t xml:space="preserve"> apsekojumi</w:t>
            </w:r>
          </w:p>
        </w:tc>
        <w:tc>
          <w:tcPr>
            <w:tcW w:w="1026" w:type="pct"/>
            <w:tcBorders>
              <w:top w:val="dotDotDash" w:sz="8" w:space="0" w:color="808080" w:themeColor="background1" w:themeShade="80"/>
              <w:bottom w:val="dotDotDash" w:sz="8" w:space="0" w:color="808080" w:themeColor="background1" w:themeShade="80"/>
            </w:tcBorders>
          </w:tcPr>
          <w:p w14:paraId="000C35A0" w14:textId="638EEFF2" w:rsidR="00A068BA" w:rsidRPr="00D82D6C" w:rsidRDefault="00A068BA" w:rsidP="00F90F1D">
            <w:pPr>
              <w:jc w:val="center"/>
              <w:rPr>
                <w:rFonts w:ascii="Times New Roman" w:hAnsi="Times New Roman"/>
                <w:noProof/>
                <w:sz w:val="24"/>
              </w:rPr>
            </w:pPr>
            <w:r>
              <w:rPr>
                <w:rFonts w:ascii="Times New Roman" w:hAnsi="Times New Roman"/>
                <w:sz w:val="24"/>
              </w:rPr>
              <w:t>1</w:t>
            </w:r>
          </w:p>
        </w:tc>
      </w:tr>
      <w:tr w:rsidR="00A068BA" w14:paraId="3FB9CEC4" w14:textId="77777777" w:rsidTr="00F90F1D">
        <w:tc>
          <w:tcPr>
            <w:tcW w:w="3974" w:type="pct"/>
            <w:tcBorders>
              <w:top w:val="dotDotDash" w:sz="8" w:space="0" w:color="808080" w:themeColor="background1" w:themeShade="80"/>
              <w:bottom w:val="dotDotDash" w:sz="8" w:space="0" w:color="808080" w:themeColor="background1" w:themeShade="80"/>
            </w:tcBorders>
          </w:tcPr>
          <w:p w14:paraId="4241D996" w14:textId="311EC4FF" w:rsidR="00A068BA" w:rsidRPr="00A068BA" w:rsidRDefault="00A068BA" w:rsidP="008B6E7E">
            <w:pPr>
              <w:jc w:val="both"/>
              <w:rPr>
                <w:rFonts w:ascii="Times New Roman" w:hAnsi="Times New Roman"/>
                <w:noProof/>
                <w:sz w:val="24"/>
              </w:rPr>
            </w:pPr>
            <w:r>
              <w:rPr>
                <w:rFonts w:ascii="Times New Roman" w:hAnsi="Times New Roman"/>
                <w:b/>
                <w:sz w:val="24"/>
              </w:rPr>
              <w:t xml:space="preserve">Papildu jautājumi </w:t>
            </w:r>
            <w:r>
              <w:rPr>
                <w:rFonts w:ascii="Times New Roman" w:hAnsi="Times New Roman"/>
                <w:b/>
                <w:i/>
                <w:iCs/>
                <w:sz w:val="24"/>
              </w:rPr>
              <w:t>OFATS</w:t>
            </w:r>
            <w:r>
              <w:rPr>
                <w:rFonts w:ascii="Times New Roman" w:hAnsi="Times New Roman"/>
                <w:b/>
                <w:sz w:val="24"/>
              </w:rPr>
              <w:t xml:space="preserve"> apsekojumā</w:t>
            </w:r>
          </w:p>
        </w:tc>
        <w:tc>
          <w:tcPr>
            <w:tcW w:w="1026" w:type="pct"/>
            <w:tcBorders>
              <w:top w:val="dotDotDash" w:sz="8" w:space="0" w:color="808080" w:themeColor="background1" w:themeShade="80"/>
              <w:bottom w:val="dotDotDash" w:sz="8" w:space="0" w:color="808080" w:themeColor="background1" w:themeShade="80"/>
            </w:tcBorders>
          </w:tcPr>
          <w:p w14:paraId="73452C1A" w14:textId="270431EC" w:rsidR="00A068BA" w:rsidRPr="00D82D6C" w:rsidRDefault="00A068BA" w:rsidP="00F90F1D">
            <w:pPr>
              <w:jc w:val="center"/>
              <w:rPr>
                <w:rFonts w:ascii="Times New Roman" w:hAnsi="Times New Roman"/>
                <w:noProof/>
                <w:sz w:val="24"/>
              </w:rPr>
            </w:pPr>
            <w:r>
              <w:rPr>
                <w:rFonts w:ascii="Times New Roman" w:hAnsi="Times New Roman"/>
                <w:sz w:val="24"/>
              </w:rPr>
              <w:t>1</w:t>
            </w:r>
          </w:p>
        </w:tc>
      </w:tr>
      <w:tr w:rsidR="00A068BA" w14:paraId="691EF212" w14:textId="77777777" w:rsidTr="00F90F1D">
        <w:tc>
          <w:tcPr>
            <w:tcW w:w="3974" w:type="pct"/>
            <w:tcBorders>
              <w:top w:val="dotDotDash" w:sz="8" w:space="0" w:color="808080" w:themeColor="background1" w:themeShade="80"/>
              <w:bottom w:val="single" w:sz="4" w:space="0" w:color="808080" w:themeColor="background1" w:themeShade="80"/>
            </w:tcBorders>
          </w:tcPr>
          <w:p w14:paraId="4986B1D8" w14:textId="74DCB9FD" w:rsidR="00A068BA" w:rsidRPr="00A068BA" w:rsidRDefault="00A068BA" w:rsidP="008B6E7E">
            <w:pPr>
              <w:jc w:val="both"/>
              <w:rPr>
                <w:rFonts w:ascii="Times New Roman" w:hAnsi="Times New Roman"/>
                <w:noProof/>
                <w:sz w:val="24"/>
              </w:rPr>
            </w:pPr>
            <w:r>
              <w:rPr>
                <w:rFonts w:ascii="Times New Roman" w:hAnsi="Times New Roman"/>
                <w:b/>
                <w:sz w:val="24"/>
              </w:rPr>
              <w:t>Citi</w:t>
            </w:r>
          </w:p>
        </w:tc>
        <w:tc>
          <w:tcPr>
            <w:tcW w:w="1026" w:type="pct"/>
            <w:tcBorders>
              <w:top w:val="dotDotDash" w:sz="8" w:space="0" w:color="808080" w:themeColor="background1" w:themeShade="80"/>
              <w:bottom w:val="single" w:sz="4" w:space="0" w:color="808080" w:themeColor="background1" w:themeShade="80"/>
            </w:tcBorders>
          </w:tcPr>
          <w:p w14:paraId="4F6176FF" w14:textId="64BBEAA8" w:rsidR="00A068BA" w:rsidRPr="00D82D6C" w:rsidRDefault="00A068BA" w:rsidP="00F90F1D">
            <w:pPr>
              <w:jc w:val="center"/>
              <w:rPr>
                <w:rFonts w:ascii="Times New Roman" w:hAnsi="Times New Roman"/>
                <w:noProof/>
                <w:sz w:val="24"/>
              </w:rPr>
            </w:pPr>
            <w:r>
              <w:rPr>
                <w:rFonts w:ascii="Times New Roman" w:hAnsi="Times New Roman"/>
                <w:sz w:val="24"/>
              </w:rPr>
              <w:t>5</w:t>
            </w:r>
          </w:p>
        </w:tc>
      </w:tr>
    </w:tbl>
    <w:p w14:paraId="3EC79295" w14:textId="77777777" w:rsidR="00F3162D" w:rsidRDefault="00F3162D" w:rsidP="00D82D6C">
      <w:pPr>
        <w:jc w:val="both"/>
        <w:rPr>
          <w:rFonts w:ascii="Times New Roman" w:hAnsi="Times New Roman"/>
          <w:noProof/>
          <w:color w:val="B83B46"/>
          <w:sz w:val="24"/>
        </w:rPr>
      </w:pPr>
    </w:p>
    <w:p w14:paraId="7D7A536D" w14:textId="77777777" w:rsidR="00416649" w:rsidRPr="00D82D6C" w:rsidRDefault="00416649" w:rsidP="00D82D6C">
      <w:pPr>
        <w:jc w:val="both"/>
        <w:rPr>
          <w:rFonts w:ascii="Times New Roman" w:hAnsi="Times New Roman"/>
          <w:noProof/>
          <w:sz w:val="24"/>
          <w:u w:val="single"/>
        </w:rPr>
      </w:pPr>
      <w:r>
        <w:rPr>
          <w:rFonts w:ascii="Times New Roman" w:hAnsi="Times New Roman"/>
          <w:sz w:val="24"/>
          <w:u w:val="single"/>
        </w:rPr>
        <w:t>Piezīmes.</w:t>
      </w:r>
    </w:p>
    <w:p w14:paraId="7060C052" w14:textId="77777777" w:rsidR="00A75814" w:rsidRDefault="00416649" w:rsidP="00D82D6C">
      <w:pPr>
        <w:jc w:val="both"/>
        <w:rPr>
          <w:rFonts w:ascii="Times New Roman" w:hAnsi="Times New Roman"/>
          <w:noProof/>
          <w:sz w:val="24"/>
        </w:rPr>
      </w:pPr>
      <w:r>
        <w:rPr>
          <w:rFonts w:ascii="Times New Roman" w:hAnsi="Times New Roman"/>
          <w:sz w:val="24"/>
        </w:rPr>
        <w:t>¹ No kurām 3 valstis datu vākšanai izmanto vienīgi šo avotu.</w:t>
      </w:r>
    </w:p>
    <w:p w14:paraId="58DF86EA" w14:textId="0CCEB0C9" w:rsidR="00416649" w:rsidRPr="00D82D6C" w:rsidRDefault="00416649" w:rsidP="00D82D6C">
      <w:pPr>
        <w:jc w:val="both"/>
        <w:rPr>
          <w:rFonts w:ascii="Times New Roman" w:hAnsi="Times New Roman"/>
          <w:noProof/>
          <w:sz w:val="24"/>
        </w:rPr>
      </w:pPr>
      <w:r>
        <w:rPr>
          <w:rFonts w:ascii="Times New Roman" w:hAnsi="Times New Roman"/>
          <w:sz w:val="24"/>
        </w:rPr>
        <w:t>² No kurām 1 valsts datu vākšanai izmanto vienīgi šo avotu.</w:t>
      </w:r>
    </w:p>
    <w:p w14:paraId="3587B647" w14:textId="77777777" w:rsidR="00A75814" w:rsidRPr="00D82D6C" w:rsidRDefault="00A75814" w:rsidP="00D82D6C">
      <w:pPr>
        <w:jc w:val="both"/>
        <w:rPr>
          <w:rFonts w:ascii="Times New Roman" w:hAnsi="Times New Roman"/>
          <w:noProof/>
          <w:sz w:val="24"/>
        </w:rPr>
      </w:pPr>
    </w:p>
    <w:p w14:paraId="618B79CF" w14:textId="4F7A5721" w:rsidR="00416649" w:rsidRPr="00A75814" w:rsidRDefault="00A75814" w:rsidP="00D82D6C">
      <w:pPr>
        <w:jc w:val="both"/>
        <w:rPr>
          <w:rFonts w:ascii="Times New Roman" w:hAnsi="Times New Roman"/>
          <w:b/>
          <w:bCs/>
          <w:noProof/>
          <w:color w:val="1C1C1C"/>
          <w:sz w:val="24"/>
        </w:rPr>
      </w:pPr>
      <w:bookmarkStart w:id="49" w:name="5.2.3._Sources_for_distribution_services"/>
      <w:bookmarkEnd w:id="49"/>
      <w:r>
        <w:rPr>
          <w:rFonts w:ascii="Times New Roman" w:hAnsi="Times New Roman"/>
          <w:b/>
          <w:color w:val="1C1C1C"/>
          <w:sz w:val="24"/>
        </w:rPr>
        <w:t>5.2.3. Avoti attiecībā uz izplatīšanas pakalpojumiem</w:t>
      </w:r>
    </w:p>
    <w:p w14:paraId="6FD74229" w14:textId="77777777" w:rsidR="00A75814" w:rsidRPr="00D82D6C" w:rsidRDefault="00A75814" w:rsidP="00D82D6C">
      <w:pPr>
        <w:jc w:val="both"/>
        <w:rPr>
          <w:rFonts w:ascii="Times New Roman" w:hAnsi="Times New Roman"/>
          <w:noProof/>
          <w:color w:val="1C1C1C"/>
          <w:sz w:val="24"/>
        </w:rPr>
      </w:pPr>
    </w:p>
    <w:p w14:paraId="3ECCF2C2" w14:textId="5D6A2EE7" w:rsidR="00416649" w:rsidRDefault="00416649" w:rsidP="00D82D6C">
      <w:pPr>
        <w:jc w:val="both"/>
        <w:rPr>
          <w:rFonts w:ascii="Times New Roman" w:hAnsi="Times New Roman"/>
          <w:noProof/>
          <w:sz w:val="24"/>
        </w:rPr>
      </w:pPr>
      <w:r>
        <w:rPr>
          <w:rFonts w:ascii="Times New Roman" w:hAnsi="Times New Roman"/>
          <w:sz w:val="24"/>
        </w:rPr>
        <w:t xml:space="preserve">Izplatīšanas pakalpojumi ir definēti kā tirdzniecības pakalpojumi, ko sniedz vairumtirdzniecības un mazumtirdzniecības nozarē. SNA 2008 vairumtirgotāji un mazumtirgotāji ir definēti kā subjekti, kas pērk un pārdod tālāk preces bez pārstrādes vai tikai ar minimālu pārstrādi (piemēram, tīrīšanu un iepakošanu). Lai gan lielāko daļu vairumtirgotāju un mazumtirgotāju izplatīšanas pakalpojumu </w:t>
      </w:r>
      <w:r>
        <w:rPr>
          <w:rFonts w:ascii="Times New Roman" w:hAnsi="Times New Roman"/>
          <w:i/>
          <w:iCs/>
          <w:sz w:val="24"/>
        </w:rPr>
        <w:t>EBOPS</w:t>
      </w:r>
      <w:r>
        <w:rPr>
          <w:rFonts w:ascii="Times New Roman" w:hAnsi="Times New Roman"/>
          <w:sz w:val="24"/>
        </w:rPr>
        <w:t xml:space="preserve"> neieskaita, tie ir iekļauti W/120, ko izmanto </w:t>
      </w:r>
      <w:r>
        <w:rPr>
          <w:rFonts w:ascii="Times New Roman" w:hAnsi="Times New Roman"/>
          <w:i/>
          <w:iCs/>
          <w:sz w:val="24"/>
        </w:rPr>
        <w:t>GATS</w:t>
      </w:r>
      <w:r>
        <w:rPr>
          <w:rFonts w:ascii="Times New Roman" w:hAnsi="Times New Roman"/>
          <w:sz w:val="24"/>
        </w:rPr>
        <w:t xml:space="preserve"> sarunās.</w:t>
      </w:r>
      <w:r w:rsidR="00A75814">
        <w:rPr>
          <w:rStyle w:val="FootnoteReference"/>
          <w:rFonts w:ascii="Times New Roman" w:hAnsi="Times New Roman"/>
          <w:noProof/>
          <w:sz w:val="24"/>
        </w:rPr>
        <w:footnoteReference w:id="98"/>
      </w:r>
    </w:p>
    <w:p w14:paraId="42EC4C12" w14:textId="77777777" w:rsidR="00A75814" w:rsidRPr="00D82D6C" w:rsidRDefault="00A75814" w:rsidP="00D82D6C">
      <w:pPr>
        <w:jc w:val="both"/>
        <w:rPr>
          <w:rFonts w:ascii="Times New Roman" w:hAnsi="Times New Roman"/>
          <w:noProof/>
          <w:sz w:val="24"/>
        </w:rPr>
      </w:pPr>
    </w:p>
    <w:p w14:paraId="5789E048" w14:textId="77777777" w:rsidR="00416649" w:rsidRDefault="00416649" w:rsidP="00D82D6C">
      <w:pPr>
        <w:jc w:val="both"/>
        <w:rPr>
          <w:rFonts w:ascii="Times New Roman" w:hAnsi="Times New Roman"/>
          <w:noProof/>
          <w:sz w:val="24"/>
        </w:rPr>
      </w:pPr>
      <w:r>
        <w:rPr>
          <w:rFonts w:ascii="Times New Roman" w:hAnsi="Times New Roman"/>
          <w:sz w:val="24"/>
        </w:rPr>
        <w:t>Izplatīšanas pakalpojumi ir svarīgs starptautiskās pakalpojumu sniegšanas elements gan attiecībā uz 3. veidu (</w:t>
      </w:r>
      <w:r>
        <w:rPr>
          <w:rFonts w:ascii="Times New Roman" w:hAnsi="Times New Roman"/>
          <w:i/>
          <w:iCs/>
          <w:sz w:val="24"/>
        </w:rPr>
        <w:t>FATS</w:t>
      </w:r>
      <w:r>
        <w:rPr>
          <w:rFonts w:ascii="Times New Roman" w:hAnsi="Times New Roman"/>
          <w:sz w:val="24"/>
        </w:rPr>
        <w:t xml:space="preserve"> statistika), gan uz 1. veidu (</w:t>
      </w:r>
      <w:r>
        <w:rPr>
          <w:rFonts w:ascii="Times New Roman" w:hAnsi="Times New Roman"/>
          <w:i/>
          <w:iCs/>
          <w:sz w:val="24"/>
        </w:rPr>
        <w:t>ITSS</w:t>
      </w:r>
      <w:r>
        <w:rPr>
          <w:rFonts w:ascii="Times New Roman" w:hAnsi="Times New Roman"/>
          <w:sz w:val="24"/>
        </w:rPr>
        <w:t xml:space="preserve"> statistika). Attiecībā uz 3. veidu izplatīšanas pakalpojumus novērtē, balstoties uz </w:t>
      </w:r>
      <w:r>
        <w:rPr>
          <w:rFonts w:ascii="Times New Roman" w:hAnsi="Times New Roman"/>
          <w:i/>
          <w:iCs/>
          <w:sz w:val="24"/>
        </w:rPr>
        <w:t>NACE</w:t>
      </w:r>
      <w:r>
        <w:rPr>
          <w:rFonts w:ascii="Times New Roman" w:hAnsi="Times New Roman"/>
          <w:sz w:val="24"/>
        </w:rPr>
        <w:t xml:space="preserve"> G sadaļā “Vairumtirdzniecība un mazumtirdzniecība” norādīto darbību produkcijas vērtību (skat. 9. nodaļu).</w:t>
      </w:r>
    </w:p>
    <w:p w14:paraId="70979524" w14:textId="77777777" w:rsidR="00A75814" w:rsidRPr="00D82D6C" w:rsidRDefault="00A75814" w:rsidP="00D82D6C">
      <w:pPr>
        <w:jc w:val="both"/>
        <w:rPr>
          <w:rFonts w:ascii="Times New Roman" w:hAnsi="Times New Roman"/>
          <w:noProof/>
          <w:sz w:val="24"/>
        </w:rPr>
      </w:pPr>
    </w:p>
    <w:p w14:paraId="5F6E01E5" w14:textId="77777777" w:rsidR="00416649" w:rsidRDefault="00416649" w:rsidP="00D82D6C">
      <w:pPr>
        <w:jc w:val="both"/>
        <w:rPr>
          <w:rFonts w:ascii="Times New Roman" w:hAnsi="Times New Roman"/>
          <w:noProof/>
          <w:sz w:val="24"/>
        </w:rPr>
      </w:pPr>
      <w:r>
        <w:rPr>
          <w:rFonts w:ascii="Times New Roman" w:hAnsi="Times New Roman"/>
          <w:sz w:val="24"/>
        </w:rPr>
        <w:t xml:space="preserve">Tomēr </w:t>
      </w:r>
      <w:r>
        <w:rPr>
          <w:rFonts w:ascii="Times New Roman" w:hAnsi="Times New Roman"/>
          <w:i/>
          <w:iCs/>
          <w:sz w:val="24"/>
        </w:rPr>
        <w:t>ITSS</w:t>
      </w:r>
      <w:r>
        <w:rPr>
          <w:rFonts w:ascii="Times New Roman" w:hAnsi="Times New Roman"/>
          <w:sz w:val="24"/>
        </w:rPr>
        <w:t xml:space="preserve"> dati neietver to daļu no izplatīšanas pakalpojumiem, kas jāattiecina uz 1. veidu. Tā vietā izplatīšanas pakalpojuma vērtība ir iekļauta </w:t>
      </w:r>
      <w:r>
        <w:rPr>
          <w:rFonts w:ascii="Times New Roman" w:hAnsi="Times New Roman"/>
          <w:i/>
          <w:iCs/>
          <w:sz w:val="24"/>
        </w:rPr>
        <w:t>ITGS</w:t>
      </w:r>
      <w:r>
        <w:rPr>
          <w:rFonts w:ascii="Times New Roman" w:hAnsi="Times New Roman"/>
          <w:sz w:val="24"/>
        </w:rPr>
        <w:t xml:space="preserve"> un </w:t>
      </w:r>
      <w:r>
        <w:rPr>
          <w:rFonts w:ascii="Times New Roman" w:hAnsi="Times New Roman"/>
          <w:i/>
          <w:iCs/>
          <w:sz w:val="24"/>
        </w:rPr>
        <w:t>TEC</w:t>
      </w:r>
      <w:r>
        <w:rPr>
          <w:rFonts w:ascii="Times New Roman" w:hAnsi="Times New Roman"/>
          <w:sz w:val="24"/>
        </w:rPr>
        <w:t>, jo šī vērtība ir ietverta robežai pārvesto tirgoto preču kopējā vērtībā. Līdz ar to vairumtirgotāju un mazumtirgotāju peļņas normas kopumā neatšķirami ir iekļautas pārdoto preču vērtībā.</w:t>
      </w:r>
    </w:p>
    <w:p w14:paraId="279280DA" w14:textId="77777777" w:rsidR="00A75814" w:rsidRPr="00D82D6C" w:rsidRDefault="00A75814" w:rsidP="00D82D6C">
      <w:pPr>
        <w:jc w:val="both"/>
        <w:rPr>
          <w:rFonts w:ascii="Times New Roman" w:hAnsi="Times New Roman"/>
          <w:noProof/>
          <w:sz w:val="24"/>
        </w:rPr>
      </w:pPr>
    </w:p>
    <w:p w14:paraId="1A4BA2EF" w14:textId="77777777" w:rsidR="00416649" w:rsidRPr="00D82D6C" w:rsidRDefault="00416649" w:rsidP="00D82D6C">
      <w:pPr>
        <w:jc w:val="both"/>
        <w:rPr>
          <w:rFonts w:ascii="Times New Roman" w:hAnsi="Times New Roman"/>
          <w:noProof/>
          <w:sz w:val="24"/>
        </w:rPr>
      </w:pPr>
      <w:r>
        <w:rPr>
          <w:rFonts w:ascii="Times New Roman" w:hAnsi="Times New Roman"/>
          <w:sz w:val="24"/>
        </w:rPr>
        <w:t>Peļņas normu aprēķināšanai var izmantot arī nacionālo kontu datus. Izplatīšanas pakalpojumu novērtēšanas metodes ir sīki raksturotas 10. nodaļā.</w:t>
      </w:r>
    </w:p>
    <w:p w14:paraId="62B65E26" w14:textId="77777777" w:rsidR="00416649" w:rsidRPr="00D82D6C" w:rsidRDefault="00416649" w:rsidP="00D82D6C">
      <w:pPr>
        <w:jc w:val="both"/>
        <w:rPr>
          <w:rFonts w:ascii="Times New Roman" w:hAnsi="Times New Roman"/>
          <w:noProof/>
          <w:sz w:val="24"/>
        </w:rPr>
      </w:pPr>
    </w:p>
    <w:p w14:paraId="0946C1E8" w14:textId="77777777" w:rsidR="00416649" w:rsidRPr="00D82D6C" w:rsidRDefault="00416649" w:rsidP="00D82D6C">
      <w:pPr>
        <w:jc w:val="both"/>
        <w:rPr>
          <w:rFonts w:ascii="Times New Roman" w:hAnsi="Times New Roman"/>
          <w:noProof/>
          <w:sz w:val="24"/>
        </w:rPr>
      </w:pPr>
    </w:p>
    <w:p w14:paraId="0C479AB4" w14:textId="53FA06F5" w:rsidR="00416649" w:rsidRPr="00BD2275" w:rsidRDefault="00A75814" w:rsidP="00D82D6C">
      <w:pPr>
        <w:jc w:val="both"/>
        <w:rPr>
          <w:rFonts w:ascii="Times New Roman" w:hAnsi="Times New Roman"/>
          <w:b/>
          <w:bCs/>
          <w:noProof/>
          <w:color w:val="B83B46"/>
          <w:sz w:val="28"/>
          <w:szCs w:val="24"/>
        </w:rPr>
      </w:pPr>
      <w:bookmarkStart w:id="50" w:name="5.3._Possible_data_sources_for_estimatin"/>
      <w:bookmarkEnd w:id="50"/>
      <w:r>
        <w:rPr>
          <w:rFonts w:ascii="Times New Roman" w:hAnsi="Times New Roman"/>
          <w:b/>
          <w:color w:val="B83B46"/>
          <w:sz w:val="28"/>
        </w:rPr>
        <w:t>5.3. Iespējamie datu avoti pakalpojumu sniegšanas veidu novērtēšanai</w:t>
      </w:r>
    </w:p>
    <w:p w14:paraId="10BE7356" w14:textId="77777777" w:rsidR="00A75814" w:rsidRPr="00A75814" w:rsidRDefault="00A75814" w:rsidP="00D82D6C">
      <w:pPr>
        <w:jc w:val="both"/>
        <w:rPr>
          <w:rFonts w:ascii="Times New Roman" w:hAnsi="Times New Roman"/>
          <w:b/>
          <w:bCs/>
          <w:noProof/>
          <w:color w:val="B83B46"/>
          <w:sz w:val="24"/>
        </w:rPr>
      </w:pPr>
    </w:p>
    <w:p w14:paraId="3DC4C36A" w14:textId="1D9CE44B" w:rsidR="00A75814" w:rsidRDefault="00416649" w:rsidP="00EB3B0C">
      <w:pPr>
        <w:jc w:val="both"/>
        <w:rPr>
          <w:rFonts w:ascii="Times New Roman" w:hAnsi="Times New Roman"/>
          <w:noProof/>
          <w:sz w:val="24"/>
        </w:rPr>
        <w:sectPr w:rsidR="00A75814" w:rsidSect="009321EC">
          <w:headerReference w:type="default" r:id="rId27"/>
          <w:footerReference w:type="default" r:id="rId28"/>
          <w:headerReference w:type="first" r:id="rId29"/>
          <w:footerReference w:type="first" r:id="rId30"/>
          <w:type w:val="nextColumn"/>
          <w:pgSz w:w="11910" w:h="16840" w:code="9"/>
          <w:pgMar w:top="1134" w:right="1134" w:bottom="1134" w:left="1701" w:header="567" w:footer="567" w:gutter="0"/>
          <w:cols w:space="720"/>
          <w:titlePg/>
        </w:sectPr>
      </w:pPr>
      <w:r>
        <w:rPr>
          <w:rFonts w:ascii="Times New Roman" w:hAnsi="Times New Roman"/>
          <w:sz w:val="24"/>
        </w:rPr>
        <w:t xml:space="preserve">Kā norādīts iepriekš (skat. 1.6. iedaļu), valstis var tieši izmantot </w:t>
      </w:r>
      <w:r>
        <w:rPr>
          <w:rFonts w:ascii="Times New Roman" w:hAnsi="Times New Roman"/>
          <w:i/>
          <w:iCs/>
          <w:sz w:val="24"/>
        </w:rPr>
        <w:t>Eurostat</w:t>
      </w:r>
      <w:r>
        <w:rPr>
          <w:rFonts w:ascii="Times New Roman" w:hAnsi="Times New Roman"/>
          <w:sz w:val="24"/>
        </w:rPr>
        <w:t xml:space="preserve">/PTO modeli ar tā ieteicamajām standarta proporcijām (skat. 6. nodaļu). Ja valsts izlemj precizēt </w:t>
      </w:r>
      <w:r>
        <w:rPr>
          <w:rFonts w:ascii="Times New Roman" w:hAnsi="Times New Roman"/>
          <w:i/>
          <w:iCs/>
          <w:sz w:val="24"/>
        </w:rPr>
        <w:t>EBOPS</w:t>
      </w:r>
      <w:r>
        <w:rPr>
          <w:rFonts w:ascii="Times New Roman" w:hAnsi="Times New Roman"/>
          <w:sz w:val="24"/>
        </w:rPr>
        <w:t xml:space="preserve"> posteņu iedalījumu pēc pakalpojumu sniegšanas veida, tā var izmantot šajā punktā apkopotos ieteicamos datu avotus, lai aprēķinātu iedalījuma proporcijas, kas precizētas atkarībā no konkrētajiem apstākļiem valstī.</w:t>
      </w:r>
    </w:p>
    <w:p w14:paraId="7AB7AA77" w14:textId="77777777" w:rsidR="00416649" w:rsidRPr="008B6879" w:rsidRDefault="00416649" w:rsidP="00D82D6C">
      <w:pPr>
        <w:jc w:val="both"/>
        <w:rPr>
          <w:rFonts w:ascii="Times New Roman" w:hAnsi="Times New Roman"/>
          <w:b/>
          <w:bCs/>
          <w:noProof/>
          <w:color w:val="B83B46"/>
          <w:sz w:val="24"/>
        </w:rPr>
      </w:pPr>
      <w:r>
        <w:rPr>
          <w:rFonts w:ascii="Times New Roman" w:hAnsi="Times New Roman"/>
          <w:b/>
          <w:color w:val="B83B46"/>
          <w:sz w:val="24"/>
        </w:rPr>
        <w:lastRenderedPageBreak/>
        <w:t>5.4. tabula. Iespējamie datu avoti pakalpojumu sniegšanas veidu novērtēšanai – ierastā prakse</w:t>
      </w:r>
    </w:p>
    <w:p w14:paraId="73139253" w14:textId="77777777" w:rsidR="00416649" w:rsidRPr="00D82D6C" w:rsidRDefault="00416649" w:rsidP="00D82D6C">
      <w:pPr>
        <w:jc w:val="both"/>
        <w:rPr>
          <w:rFonts w:ascii="Times New Roman" w:hAnsi="Times New Roman"/>
          <w:b/>
          <w:noProof/>
          <w:sz w:val="24"/>
        </w:rPr>
      </w:pPr>
    </w:p>
    <w:tbl>
      <w:tblPr>
        <w:tblW w:w="5004" w:type="pct"/>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tblCellMar>
          <w:top w:w="28" w:type="dxa"/>
          <w:left w:w="28" w:type="dxa"/>
          <w:bottom w:w="28" w:type="dxa"/>
          <w:right w:w="28" w:type="dxa"/>
        </w:tblCellMar>
        <w:tblLook w:val="01E0" w:firstRow="1" w:lastRow="1" w:firstColumn="1" w:lastColumn="1" w:noHBand="0" w:noVBand="0"/>
      </w:tblPr>
      <w:tblGrid>
        <w:gridCol w:w="2214"/>
        <w:gridCol w:w="78"/>
        <w:gridCol w:w="107"/>
        <w:gridCol w:w="721"/>
        <w:gridCol w:w="48"/>
        <w:gridCol w:w="593"/>
        <w:gridCol w:w="193"/>
        <w:gridCol w:w="70"/>
        <w:gridCol w:w="162"/>
        <w:gridCol w:w="624"/>
        <w:gridCol w:w="79"/>
        <w:gridCol w:w="231"/>
        <w:gridCol w:w="168"/>
        <w:gridCol w:w="54"/>
        <w:gridCol w:w="190"/>
        <w:gridCol w:w="103"/>
        <w:gridCol w:w="128"/>
        <w:gridCol w:w="554"/>
        <w:gridCol w:w="92"/>
        <w:gridCol w:w="65"/>
        <w:gridCol w:w="913"/>
        <w:gridCol w:w="127"/>
        <w:gridCol w:w="729"/>
        <w:gridCol w:w="161"/>
        <w:gridCol w:w="704"/>
        <w:gridCol w:w="54"/>
        <w:gridCol w:w="285"/>
        <w:gridCol w:w="225"/>
        <w:gridCol w:w="657"/>
        <w:gridCol w:w="225"/>
        <w:gridCol w:w="213"/>
        <w:gridCol w:w="431"/>
        <w:gridCol w:w="76"/>
        <w:gridCol w:w="226"/>
        <w:gridCol w:w="100"/>
        <w:gridCol w:w="544"/>
        <w:gridCol w:w="74"/>
        <w:gridCol w:w="50"/>
        <w:gridCol w:w="93"/>
        <w:gridCol w:w="165"/>
        <w:gridCol w:w="42"/>
        <w:gridCol w:w="54"/>
        <w:gridCol w:w="54"/>
        <w:gridCol w:w="35"/>
        <w:gridCol w:w="289"/>
        <w:gridCol w:w="474"/>
        <w:gridCol w:w="62"/>
        <w:gridCol w:w="84"/>
        <w:gridCol w:w="452"/>
      </w:tblGrid>
      <w:tr w:rsidR="00FB4175" w:rsidRPr="00AB4FD9" w14:paraId="587317A6" w14:textId="77777777" w:rsidTr="00EB3B0C">
        <w:trPr>
          <w:trHeight w:val="1108"/>
        </w:trPr>
        <w:tc>
          <w:tcPr>
            <w:tcW w:w="833" w:type="pct"/>
            <w:vMerge w:val="restart"/>
            <w:tcBorders>
              <w:left w:val="single" w:sz="4" w:space="0" w:color="000000"/>
              <w:right w:val="nil"/>
            </w:tcBorders>
            <w:shd w:val="clear" w:color="auto" w:fill="F7D6D7"/>
          </w:tcPr>
          <w:p w14:paraId="50E17BDA" w14:textId="77777777" w:rsidR="00E10D5D" w:rsidRPr="00AB4FD9" w:rsidRDefault="00E10D5D" w:rsidP="00D82D6C">
            <w:pPr>
              <w:jc w:val="both"/>
              <w:rPr>
                <w:rFonts w:ascii="Times New Roman" w:hAnsi="Times New Roman" w:cs="Times New Roman"/>
                <w:noProof/>
                <w:sz w:val="20"/>
                <w:szCs w:val="20"/>
              </w:rPr>
            </w:pPr>
          </w:p>
        </w:tc>
        <w:tc>
          <w:tcPr>
            <w:tcW w:w="333" w:type="pct"/>
            <w:gridSpan w:val="4"/>
            <w:tcBorders>
              <w:left w:val="nil"/>
              <w:bottom w:val="nil"/>
              <w:right w:val="nil"/>
            </w:tcBorders>
            <w:shd w:val="clear" w:color="auto" w:fill="F7D6D7"/>
          </w:tcPr>
          <w:p w14:paraId="7C9AF301" w14:textId="758BDB92" w:rsidR="00E10D5D" w:rsidRPr="00255F52" w:rsidRDefault="00E10D5D" w:rsidP="00E10D5D">
            <w:pPr>
              <w:jc w:val="center"/>
              <w:rPr>
                <w:rFonts w:ascii="Times New Roman" w:hAnsi="Times New Roman" w:cs="Times New Roman"/>
                <w:noProof/>
                <w:sz w:val="16"/>
                <w:szCs w:val="16"/>
              </w:rPr>
            </w:pPr>
            <w:r w:rsidRPr="00255F52">
              <w:rPr>
                <w:rFonts w:ascii="Times New Roman" w:hAnsi="Times New Roman"/>
                <w:sz w:val="16"/>
                <w:szCs w:val="16"/>
              </w:rPr>
              <w:t>Ražošanas pakalpojumi, apstrādājot citiem piederošus izejmateriālus (SA)</w:t>
            </w:r>
          </w:p>
        </w:tc>
        <w:tc>
          <w:tcPr>
            <w:tcW w:w="292" w:type="pct"/>
            <w:gridSpan w:val="3"/>
            <w:tcBorders>
              <w:left w:val="nil"/>
              <w:bottom w:val="nil"/>
              <w:right w:val="nil"/>
            </w:tcBorders>
            <w:shd w:val="clear" w:color="auto" w:fill="F7D6D7"/>
          </w:tcPr>
          <w:p w14:paraId="5F696579" w14:textId="77777777" w:rsidR="00E10D5D" w:rsidRPr="00255F52" w:rsidRDefault="00E10D5D" w:rsidP="00E10D5D">
            <w:pPr>
              <w:jc w:val="center"/>
              <w:rPr>
                <w:rFonts w:ascii="Times New Roman" w:hAnsi="Times New Roman" w:cs="Times New Roman"/>
                <w:noProof/>
                <w:sz w:val="16"/>
                <w:szCs w:val="16"/>
              </w:rPr>
            </w:pPr>
            <w:r w:rsidRPr="00255F52">
              <w:rPr>
                <w:rFonts w:ascii="Times New Roman" w:hAnsi="Times New Roman"/>
                <w:sz w:val="16"/>
                <w:szCs w:val="16"/>
              </w:rPr>
              <w:t>Citur neiekļauti apkopes un remonta pakalpojumi (SB)</w:t>
            </w:r>
          </w:p>
        </w:tc>
        <w:tc>
          <w:tcPr>
            <w:tcW w:w="304" w:type="pct"/>
            <w:gridSpan w:val="3"/>
            <w:tcBorders>
              <w:left w:val="nil"/>
              <w:bottom w:val="nil"/>
              <w:right w:val="nil"/>
            </w:tcBorders>
            <w:shd w:val="clear" w:color="auto" w:fill="F7D6D7"/>
          </w:tcPr>
          <w:p w14:paraId="23FCD467" w14:textId="77777777" w:rsidR="00E10D5D" w:rsidRPr="00255F52" w:rsidRDefault="00E10D5D" w:rsidP="00E10D5D">
            <w:pPr>
              <w:jc w:val="center"/>
              <w:rPr>
                <w:rFonts w:ascii="Times New Roman" w:hAnsi="Times New Roman" w:cs="Times New Roman"/>
                <w:noProof/>
                <w:sz w:val="16"/>
                <w:szCs w:val="16"/>
              </w:rPr>
            </w:pPr>
            <w:r w:rsidRPr="00255F52">
              <w:rPr>
                <w:rFonts w:ascii="Times New Roman" w:hAnsi="Times New Roman"/>
                <w:sz w:val="16"/>
                <w:szCs w:val="16"/>
              </w:rPr>
              <w:t>Pārvadājumi (SC)</w:t>
            </w:r>
          </w:p>
        </w:tc>
        <w:tc>
          <w:tcPr>
            <w:tcW w:w="226" w:type="pct"/>
            <w:gridSpan w:val="4"/>
            <w:tcBorders>
              <w:left w:val="nil"/>
              <w:bottom w:val="nil"/>
              <w:right w:val="nil"/>
            </w:tcBorders>
            <w:shd w:val="clear" w:color="auto" w:fill="F7D6D7"/>
          </w:tcPr>
          <w:p w14:paraId="3A8D8D6E" w14:textId="77777777" w:rsidR="00E10D5D" w:rsidRPr="00255F52" w:rsidRDefault="00E10D5D" w:rsidP="00E10D5D">
            <w:pPr>
              <w:jc w:val="center"/>
              <w:rPr>
                <w:rFonts w:ascii="Times New Roman" w:hAnsi="Times New Roman" w:cs="Times New Roman"/>
                <w:noProof/>
                <w:sz w:val="16"/>
                <w:szCs w:val="16"/>
              </w:rPr>
            </w:pPr>
            <w:r w:rsidRPr="00255F52">
              <w:rPr>
                <w:rFonts w:ascii="Times New Roman" w:hAnsi="Times New Roman"/>
                <w:sz w:val="16"/>
                <w:szCs w:val="16"/>
              </w:rPr>
              <w:t>Ceļošana (SD)</w:t>
            </w:r>
          </w:p>
        </w:tc>
        <w:tc>
          <w:tcPr>
            <w:tcW w:w="276" w:type="pct"/>
            <w:gridSpan w:val="3"/>
            <w:tcBorders>
              <w:left w:val="nil"/>
              <w:bottom w:val="nil"/>
              <w:right w:val="nil"/>
            </w:tcBorders>
            <w:shd w:val="clear" w:color="auto" w:fill="F7D6D7"/>
          </w:tcPr>
          <w:p w14:paraId="7A1EBDA1" w14:textId="77777777" w:rsidR="00E10D5D" w:rsidRPr="00255F52" w:rsidRDefault="00E10D5D" w:rsidP="00E10D5D">
            <w:pPr>
              <w:jc w:val="center"/>
              <w:rPr>
                <w:rFonts w:ascii="Times New Roman" w:hAnsi="Times New Roman" w:cs="Times New Roman"/>
                <w:noProof/>
                <w:sz w:val="16"/>
                <w:szCs w:val="16"/>
              </w:rPr>
            </w:pPr>
            <w:r w:rsidRPr="00255F52">
              <w:rPr>
                <w:rFonts w:ascii="Times New Roman" w:hAnsi="Times New Roman"/>
                <w:sz w:val="16"/>
                <w:szCs w:val="16"/>
              </w:rPr>
              <w:t>Būvniecība (SE)</w:t>
            </w:r>
          </w:p>
        </w:tc>
        <w:tc>
          <w:tcPr>
            <w:tcW w:w="376" w:type="pct"/>
            <w:gridSpan w:val="3"/>
            <w:tcBorders>
              <w:left w:val="nil"/>
              <w:bottom w:val="nil"/>
              <w:right w:val="nil"/>
            </w:tcBorders>
            <w:shd w:val="clear" w:color="auto" w:fill="F7D6D7"/>
          </w:tcPr>
          <w:p w14:paraId="0E12BF74" w14:textId="519C7A24" w:rsidR="00E10D5D" w:rsidRPr="00255F52" w:rsidRDefault="00E10D5D" w:rsidP="00E10D5D">
            <w:pPr>
              <w:jc w:val="center"/>
              <w:rPr>
                <w:rFonts w:ascii="Times New Roman" w:hAnsi="Times New Roman" w:cs="Times New Roman"/>
                <w:noProof/>
                <w:sz w:val="16"/>
                <w:szCs w:val="16"/>
              </w:rPr>
            </w:pPr>
            <w:r w:rsidRPr="00255F52">
              <w:rPr>
                <w:rFonts w:ascii="Times New Roman" w:hAnsi="Times New Roman"/>
                <w:sz w:val="16"/>
                <w:szCs w:val="16"/>
              </w:rPr>
              <w:t>Apdrošināšanas un pensiju pakalpojumi (SF)</w:t>
            </w:r>
          </w:p>
        </w:tc>
        <w:tc>
          <w:tcPr>
            <w:tcW w:w="303" w:type="pct"/>
            <w:gridSpan w:val="2"/>
            <w:tcBorders>
              <w:left w:val="nil"/>
              <w:bottom w:val="nil"/>
              <w:right w:val="nil"/>
            </w:tcBorders>
            <w:shd w:val="clear" w:color="auto" w:fill="F7D6D7"/>
          </w:tcPr>
          <w:p w14:paraId="4F728803" w14:textId="77777777" w:rsidR="00E10D5D" w:rsidRPr="00255F52" w:rsidRDefault="00E10D5D" w:rsidP="00E10D5D">
            <w:pPr>
              <w:jc w:val="center"/>
              <w:rPr>
                <w:rFonts w:ascii="Times New Roman" w:hAnsi="Times New Roman" w:cs="Times New Roman"/>
                <w:noProof/>
                <w:sz w:val="16"/>
                <w:szCs w:val="16"/>
              </w:rPr>
            </w:pPr>
            <w:r w:rsidRPr="00255F52">
              <w:rPr>
                <w:rFonts w:ascii="Times New Roman" w:hAnsi="Times New Roman"/>
                <w:sz w:val="16"/>
                <w:szCs w:val="16"/>
              </w:rPr>
              <w:t>Finanšu pakalpojumi (SG)</w:t>
            </w:r>
          </w:p>
        </w:tc>
        <w:tc>
          <w:tcPr>
            <w:tcW w:w="301" w:type="pct"/>
            <w:gridSpan w:val="2"/>
            <w:tcBorders>
              <w:left w:val="nil"/>
              <w:bottom w:val="nil"/>
              <w:right w:val="nil"/>
            </w:tcBorders>
            <w:shd w:val="clear" w:color="auto" w:fill="F7D6D7"/>
          </w:tcPr>
          <w:p w14:paraId="4FFB0A82" w14:textId="7634DEB5" w:rsidR="00E10D5D" w:rsidRPr="00255F52" w:rsidRDefault="00E10D5D" w:rsidP="00E10D5D">
            <w:pPr>
              <w:jc w:val="center"/>
              <w:rPr>
                <w:rFonts w:ascii="Times New Roman" w:hAnsi="Times New Roman" w:cs="Times New Roman"/>
                <w:noProof/>
                <w:sz w:val="16"/>
                <w:szCs w:val="16"/>
              </w:rPr>
            </w:pPr>
            <w:r w:rsidRPr="00255F52">
              <w:rPr>
                <w:rFonts w:ascii="Times New Roman" w:hAnsi="Times New Roman"/>
                <w:sz w:val="16"/>
                <w:szCs w:val="16"/>
              </w:rPr>
              <w:t>Citur neiekļauta maksa par intelektuālā īpašuma izmantošanu (SH)</w:t>
            </w:r>
          </w:p>
        </w:tc>
        <w:tc>
          <w:tcPr>
            <w:tcW w:w="432" w:type="pct"/>
            <w:gridSpan w:val="4"/>
            <w:tcBorders>
              <w:left w:val="nil"/>
              <w:bottom w:val="nil"/>
              <w:right w:val="nil"/>
            </w:tcBorders>
            <w:shd w:val="clear" w:color="auto" w:fill="F7D6D7"/>
          </w:tcPr>
          <w:p w14:paraId="5DFCB569" w14:textId="34CC4762" w:rsidR="00E10D5D" w:rsidRPr="00255F52" w:rsidRDefault="00E10D5D" w:rsidP="00E10D5D">
            <w:pPr>
              <w:jc w:val="center"/>
              <w:rPr>
                <w:rFonts w:ascii="Times New Roman" w:hAnsi="Times New Roman" w:cs="Times New Roman"/>
                <w:noProof/>
                <w:sz w:val="16"/>
                <w:szCs w:val="16"/>
              </w:rPr>
            </w:pPr>
            <w:r w:rsidRPr="00255F52">
              <w:rPr>
                <w:rFonts w:ascii="Times New Roman" w:hAnsi="Times New Roman"/>
                <w:sz w:val="16"/>
                <w:szCs w:val="16"/>
              </w:rPr>
              <w:t>Telekomunikāciju pakalpojumi, datorpakalpojumi un informācijas pakalpojumi (SI)</w:t>
            </w:r>
          </w:p>
        </w:tc>
        <w:tc>
          <w:tcPr>
            <w:tcW w:w="333" w:type="pct"/>
            <w:gridSpan w:val="4"/>
            <w:tcBorders>
              <w:left w:val="nil"/>
              <w:bottom w:val="nil"/>
              <w:right w:val="nil"/>
            </w:tcBorders>
            <w:shd w:val="clear" w:color="auto" w:fill="F7D6D7"/>
          </w:tcPr>
          <w:p w14:paraId="557A5DAE" w14:textId="52B3FBD0" w:rsidR="00E10D5D" w:rsidRPr="00255F52" w:rsidRDefault="00E10D5D" w:rsidP="00E10D5D">
            <w:pPr>
              <w:jc w:val="center"/>
              <w:rPr>
                <w:rFonts w:ascii="Times New Roman" w:hAnsi="Times New Roman" w:cs="Times New Roman"/>
                <w:noProof/>
                <w:sz w:val="16"/>
                <w:szCs w:val="16"/>
              </w:rPr>
            </w:pPr>
            <w:r w:rsidRPr="00255F52">
              <w:rPr>
                <w:rFonts w:ascii="Times New Roman" w:hAnsi="Times New Roman"/>
                <w:sz w:val="16"/>
                <w:szCs w:val="16"/>
              </w:rPr>
              <w:t>Citi saimnieciskās darbības pakalpojumi (SJ)</w:t>
            </w:r>
          </w:p>
        </w:tc>
        <w:tc>
          <w:tcPr>
            <w:tcW w:w="305" w:type="pct"/>
            <w:gridSpan w:val="3"/>
            <w:tcBorders>
              <w:left w:val="nil"/>
              <w:bottom w:val="nil"/>
              <w:right w:val="nil"/>
            </w:tcBorders>
            <w:shd w:val="clear" w:color="auto" w:fill="F7D6D7"/>
          </w:tcPr>
          <w:p w14:paraId="18D1A33B" w14:textId="4503D4B3" w:rsidR="00E10D5D" w:rsidRPr="00255F52" w:rsidRDefault="00E10D5D" w:rsidP="00E10D5D">
            <w:pPr>
              <w:jc w:val="center"/>
              <w:rPr>
                <w:rFonts w:ascii="Times New Roman" w:hAnsi="Times New Roman" w:cs="Times New Roman"/>
                <w:noProof/>
                <w:sz w:val="16"/>
                <w:szCs w:val="16"/>
              </w:rPr>
            </w:pPr>
            <w:r w:rsidRPr="00255F52">
              <w:rPr>
                <w:rFonts w:ascii="Times New Roman" w:hAnsi="Times New Roman"/>
                <w:sz w:val="16"/>
                <w:szCs w:val="16"/>
              </w:rPr>
              <w:t>Individuālie, kultūras un atpūtas pakalpojumi (SK)</w:t>
            </w:r>
          </w:p>
        </w:tc>
        <w:tc>
          <w:tcPr>
            <w:tcW w:w="313" w:type="pct"/>
            <w:gridSpan w:val="9"/>
            <w:tcBorders>
              <w:left w:val="nil"/>
              <w:bottom w:val="nil"/>
              <w:right w:val="single" w:sz="4" w:space="0" w:color="000000"/>
            </w:tcBorders>
            <w:shd w:val="clear" w:color="auto" w:fill="F7D6D7"/>
          </w:tcPr>
          <w:p w14:paraId="3D6FC5BB" w14:textId="77777777" w:rsidR="00E10D5D" w:rsidRPr="00255F52" w:rsidRDefault="00E10D5D" w:rsidP="00E10D5D">
            <w:pPr>
              <w:jc w:val="center"/>
              <w:rPr>
                <w:rFonts w:ascii="Times New Roman" w:hAnsi="Times New Roman" w:cs="Times New Roman"/>
                <w:noProof/>
                <w:sz w:val="16"/>
                <w:szCs w:val="16"/>
              </w:rPr>
            </w:pPr>
            <w:r w:rsidRPr="00255F52">
              <w:rPr>
                <w:rFonts w:ascii="Times New Roman" w:hAnsi="Times New Roman"/>
                <w:sz w:val="16"/>
                <w:szCs w:val="16"/>
              </w:rPr>
              <w:t>Citur neiekļautas valdības preces un pakalpojumi (SL)</w:t>
            </w:r>
          </w:p>
        </w:tc>
        <w:tc>
          <w:tcPr>
            <w:tcW w:w="165" w:type="pct"/>
            <w:tcBorders>
              <w:left w:val="single" w:sz="4" w:space="0" w:color="000000"/>
              <w:bottom w:val="nil"/>
              <w:right w:val="nil"/>
            </w:tcBorders>
            <w:shd w:val="clear" w:color="auto" w:fill="F7D6D7"/>
          </w:tcPr>
          <w:p w14:paraId="4019077E" w14:textId="77777777" w:rsidR="00E10D5D" w:rsidRPr="00255F52" w:rsidRDefault="00E10D5D" w:rsidP="00D82D6C">
            <w:pPr>
              <w:jc w:val="both"/>
              <w:rPr>
                <w:rFonts w:ascii="Times New Roman" w:hAnsi="Times New Roman" w:cs="Times New Roman"/>
                <w:noProof/>
                <w:sz w:val="16"/>
                <w:szCs w:val="16"/>
              </w:rPr>
            </w:pPr>
            <w:r w:rsidRPr="00255F52">
              <w:rPr>
                <w:rFonts w:ascii="Times New Roman" w:hAnsi="Times New Roman"/>
                <w:i/>
                <w:iCs/>
                <w:sz w:val="16"/>
                <w:szCs w:val="16"/>
              </w:rPr>
              <w:t>IFATS</w:t>
            </w:r>
          </w:p>
        </w:tc>
        <w:tc>
          <w:tcPr>
            <w:tcW w:w="21" w:type="pct"/>
            <w:tcBorders>
              <w:left w:val="nil"/>
              <w:bottom w:val="nil"/>
              <w:right w:val="nil"/>
            </w:tcBorders>
            <w:shd w:val="clear" w:color="auto" w:fill="F7D6D7"/>
          </w:tcPr>
          <w:p w14:paraId="1B4144BE" w14:textId="77777777" w:rsidR="00E10D5D" w:rsidRPr="00255F52" w:rsidRDefault="00E10D5D" w:rsidP="00D82D6C">
            <w:pPr>
              <w:jc w:val="both"/>
              <w:rPr>
                <w:rFonts w:ascii="Times New Roman" w:hAnsi="Times New Roman" w:cs="Times New Roman"/>
                <w:noProof/>
                <w:sz w:val="16"/>
                <w:szCs w:val="16"/>
              </w:rPr>
            </w:pPr>
          </w:p>
        </w:tc>
        <w:tc>
          <w:tcPr>
            <w:tcW w:w="187" w:type="pct"/>
            <w:gridSpan w:val="2"/>
            <w:tcBorders>
              <w:left w:val="nil"/>
              <w:bottom w:val="nil"/>
              <w:right w:val="nil"/>
            </w:tcBorders>
            <w:shd w:val="clear" w:color="auto" w:fill="F7D6D7"/>
          </w:tcPr>
          <w:p w14:paraId="1A916F9A" w14:textId="77777777" w:rsidR="00E10D5D" w:rsidRPr="00255F52" w:rsidRDefault="00E10D5D" w:rsidP="00D82D6C">
            <w:pPr>
              <w:jc w:val="both"/>
              <w:rPr>
                <w:rFonts w:ascii="Times New Roman" w:hAnsi="Times New Roman" w:cs="Times New Roman"/>
                <w:noProof/>
                <w:sz w:val="16"/>
                <w:szCs w:val="16"/>
              </w:rPr>
            </w:pPr>
            <w:r w:rsidRPr="00255F52">
              <w:rPr>
                <w:rFonts w:ascii="Times New Roman" w:hAnsi="Times New Roman"/>
                <w:i/>
                <w:iCs/>
                <w:sz w:val="16"/>
                <w:szCs w:val="16"/>
              </w:rPr>
              <w:t>OFATS</w:t>
            </w:r>
          </w:p>
        </w:tc>
      </w:tr>
      <w:tr w:rsidR="00FB4175" w:rsidRPr="00AB4FD9" w14:paraId="1632B663" w14:textId="77777777" w:rsidTr="00EB3B0C">
        <w:trPr>
          <w:trHeight w:val="519"/>
        </w:trPr>
        <w:tc>
          <w:tcPr>
            <w:tcW w:w="833" w:type="pct"/>
            <w:vMerge/>
            <w:tcBorders>
              <w:left w:val="single" w:sz="4" w:space="0" w:color="000000"/>
              <w:bottom w:val="single" w:sz="4" w:space="0" w:color="808080" w:themeColor="background1" w:themeShade="80"/>
              <w:right w:val="nil"/>
            </w:tcBorders>
            <w:shd w:val="clear" w:color="auto" w:fill="F7D6D7"/>
          </w:tcPr>
          <w:p w14:paraId="184CDA96" w14:textId="77777777" w:rsidR="00E10D5D" w:rsidRPr="00AB4FD9" w:rsidRDefault="00E10D5D" w:rsidP="00D82D6C">
            <w:pPr>
              <w:jc w:val="both"/>
              <w:rPr>
                <w:rFonts w:ascii="Times New Roman" w:hAnsi="Times New Roman" w:cs="Times New Roman"/>
                <w:noProof/>
                <w:sz w:val="20"/>
                <w:szCs w:val="20"/>
              </w:rPr>
            </w:pPr>
          </w:p>
        </w:tc>
        <w:tc>
          <w:tcPr>
            <w:tcW w:w="27" w:type="pct"/>
            <w:tcBorders>
              <w:top w:val="nil"/>
              <w:left w:val="nil"/>
              <w:bottom w:val="single" w:sz="4" w:space="0" w:color="808080" w:themeColor="background1" w:themeShade="80"/>
              <w:right w:val="nil"/>
            </w:tcBorders>
            <w:shd w:val="clear" w:color="auto" w:fill="F7D6D7"/>
            <w:textDirection w:val="btLr"/>
          </w:tcPr>
          <w:p w14:paraId="0E5524E2" w14:textId="77777777" w:rsidR="00E10D5D" w:rsidRPr="000618EC" w:rsidRDefault="00E10D5D" w:rsidP="00D82D6C">
            <w:pPr>
              <w:jc w:val="both"/>
              <w:rPr>
                <w:rFonts w:ascii="Times New Roman" w:hAnsi="Times New Roman" w:cs="Times New Roman"/>
                <w:noProof/>
                <w:sz w:val="20"/>
                <w:szCs w:val="20"/>
              </w:rPr>
            </w:pPr>
          </w:p>
        </w:tc>
        <w:tc>
          <w:tcPr>
            <w:tcW w:w="289" w:type="pct"/>
            <w:gridSpan w:val="2"/>
            <w:tcBorders>
              <w:top w:val="nil"/>
              <w:left w:val="nil"/>
              <w:bottom w:val="single" w:sz="4" w:space="0" w:color="808080" w:themeColor="background1" w:themeShade="80"/>
              <w:right w:val="nil"/>
            </w:tcBorders>
            <w:shd w:val="clear" w:color="auto" w:fill="F7D6D7"/>
            <w:textDirection w:val="btLr"/>
          </w:tcPr>
          <w:p w14:paraId="56D33EC5" w14:textId="77777777" w:rsidR="00E10D5D" w:rsidRPr="00255F52" w:rsidRDefault="00E10D5D" w:rsidP="00154099">
            <w:pPr>
              <w:jc w:val="both"/>
              <w:rPr>
                <w:rFonts w:ascii="Times New Roman" w:hAnsi="Times New Roman" w:cs="Times New Roman"/>
                <w:noProof/>
                <w:sz w:val="10"/>
                <w:szCs w:val="10"/>
              </w:rPr>
            </w:pPr>
            <w:r w:rsidRPr="00255F52">
              <w:rPr>
                <w:rFonts w:ascii="Times New Roman" w:hAnsi="Times New Roman"/>
                <w:sz w:val="10"/>
                <w:szCs w:val="10"/>
              </w:rPr>
              <w:t>EKSPORTS</w:t>
            </w:r>
          </w:p>
          <w:p w14:paraId="011BFF09" w14:textId="77777777" w:rsidR="00E10D5D" w:rsidRPr="00255F52" w:rsidRDefault="00E10D5D" w:rsidP="00154099">
            <w:pPr>
              <w:jc w:val="both"/>
              <w:rPr>
                <w:rFonts w:ascii="Times New Roman" w:hAnsi="Times New Roman" w:cs="Times New Roman"/>
                <w:b/>
                <w:noProof/>
                <w:sz w:val="10"/>
                <w:szCs w:val="10"/>
              </w:rPr>
            </w:pPr>
          </w:p>
          <w:p w14:paraId="6ACF392C" w14:textId="77777777" w:rsidR="00E10D5D" w:rsidRPr="00255F52" w:rsidRDefault="00E10D5D" w:rsidP="00154099">
            <w:pPr>
              <w:jc w:val="both"/>
              <w:rPr>
                <w:rFonts w:ascii="Times New Roman" w:hAnsi="Times New Roman" w:cs="Times New Roman"/>
                <w:b/>
                <w:noProof/>
                <w:sz w:val="10"/>
                <w:szCs w:val="10"/>
              </w:rPr>
            </w:pPr>
          </w:p>
          <w:p w14:paraId="09450F16" w14:textId="67C115AD" w:rsidR="00E10D5D" w:rsidRPr="00255F52" w:rsidRDefault="00E10D5D" w:rsidP="00D82D6C">
            <w:pPr>
              <w:jc w:val="both"/>
              <w:rPr>
                <w:rFonts w:ascii="Times New Roman" w:hAnsi="Times New Roman" w:cs="Times New Roman"/>
                <w:noProof/>
                <w:sz w:val="10"/>
                <w:szCs w:val="10"/>
              </w:rPr>
            </w:pPr>
            <w:r w:rsidRPr="00255F52">
              <w:rPr>
                <w:rFonts w:ascii="Times New Roman" w:hAnsi="Times New Roman"/>
                <w:sz w:val="10"/>
                <w:szCs w:val="10"/>
              </w:rPr>
              <w:t>IMPORTS</w:t>
            </w:r>
          </w:p>
        </w:tc>
        <w:tc>
          <w:tcPr>
            <w:tcW w:w="366" w:type="pct"/>
            <w:gridSpan w:val="5"/>
            <w:tcBorders>
              <w:top w:val="nil"/>
              <w:left w:val="nil"/>
              <w:bottom w:val="single" w:sz="4" w:space="0" w:color="808080" w:themeColor="background1" w:themeShade="80"/>
              <w:right w:val="nil"/>
            </w:tcBorders>
            <w:shd w:val="clear" w:color="auto" w:fill="F7D6D7"/>
            <w:textDirection w:val="btLr"/>
          </w:tcPr>
          <w:p w14:paraId="5077D7C5" w14:textId="77777777" w:rsidR="00E10D5D" w:rsidRPr="00255F52" w:rsidRDefault="00E10D5D" w:rsidP="00154099">
            <w:pPr>
              <w:jc w:val="both"/>
              <w:rPr>
                <w:rFonts w:ascii="Times New Roman" w:hAnsi="Times New Roman" w:cs="Times New Roman"/>
                <w:noProof/>
                <w:sz w:val="10"/>
                <w:szCs w:val="10"/>
              </w:rPr>
            </w:pPr>
            <w:r w:rsidRPr="00255F52">
              <w:rPr>
                <w:rFonts w:ascii="Times New Roman" w:hAnsi="Times New Roman"/>
                <w:sz w:val="10"/>
                <w:szCs w:val="10"/>
              </w:rPr>
              <w:t>EKSPORTS</w:t>
            </w:r>
          </w:p>
          <w:p w14:paraId="209D7D54" w14:textId="77777777" w:rsidR="00E10D5D" w:rsidRPr="00255F52" w:rsidRDefault="00E10D5D" w:rsidP="00154099">
            <w:pPr>
              <w:jc w:val="both"/>
              <w:rPr>
                <w:rFonts w:ascii="Times New Roman" w:hAnsi="Times New Roman" w:cs="Times New Roman"/>
                <w:b/>
                <w:noProof/>
                <w:sz w:val="10"/>
                <w:szCs w:val="10"/>
              </w:rPr>
            </w:pPr>
          </w:p>
          <w:p w14:paraId="7481F2A4" w14:textId="48C2F0C7" w:rsidR="00E10D5D" w:rsidRPr="00255F52" w:rsidRDefault="00E10D5D" w:rsidP="00D82D6C">
            <w:pPr>
              <w:jc w:val="both"/>
              <w:rPr>
                <w:rFonts w:ascii="Times New Roman" w:hAnsi="Times New Roman" w:cs="Times New Roman"/>
                <w:noProof/>
                <w:sz w:val="10"/>
                <w:szCs w:val="10"/>
              </w:rPr>
            </w:pPr>
            <w:r w:rsidRPr="00255F52">
              <w:rPr>
                <w:rFonts w:ascii="Times New Roman" w:hAnsi="Times New Roman"/>
                <w:sz w:val="10"/>
                <w:szCs w:val="10"/>
              </w:rPr>
              <w:t>IMPORTS</w:t>
            </w:r>
          </w:p>
        </w:tc>
        <w:tc>
          <w:tcPr>
            <w:tcW w:w="329" w:type="pct"/>
            <w:gridSpan w:val="3"/>
            <w:tcBorders>
              <w:top w:val="nil"/>
              <w:left w:val="nil"/>
              <w:bottom w:val="single" w:sz="4" w:space="0" w:color="808080" w:themeColor="background1" w:themeShade="80"/>
              <w:right w:val="nil"/>
            </w:tcBorders>
            <w:shd w:val="clear" w:color="auto" w:fill="F7D6D7"/>
            <w:textDirection w:val="btLr"/>
          </w:tcPr>
          <w:p w14:paraId="72A5F2F7" w14:textId="77777777" w:rsidR="00E10D5D" w:rsidRPr="00255F52" w:rsidRDefault="00E10D5D" w:rsidP="00154099">
            <w:pPr>
              <w:jc w:val="both"/>
              <w:rPr>
                <w:rFonts w:ascii="Times New Roman" w:hAnsi="Times New Roman" w:cs="Times New Roman"/>
                <w:noProof/>
                <w:sz w:val="10"/>
                <w:szCs w:val="10"/>
              </w:rPr>
            </w:pPr>
            <w:r w:rsidRPr="00255F52">
              <w:rPr>
                <w:rFonts w:ascii="Times New Roman" w:hAnsi="Times New Roman"/>
                <w:sz w:val="10"/>
                <w:szCs w:val="10"/>
              </w:rPr>
              <w:t>EKSPORTS</w:t>
            </w:r>
          </w:p>
          <w:p w14:paraId="6366F5A6" w14:textId="77777777" w:rsidR="00E10D5D" w:rsidRPr="00255F52" w:rsidRDefault="00E10D5D" w:rsidP="00154099">
            <w:pPr>
              <w:jc w:val="both"/>
              <w:rPr>
                <w:rFonts w:ascii="Times New Roman" w:hAnsi="Times New Roman" w:cs="Times New Roman"/>
                <w:b/>
                <w:noProof/>
                <w:sz w:val="10"/>
                <w:szCs w:val="10"/>
              </w:rPr>
            </w:pPr>
          </w:p>
          <w:p w14:paraId="7FEACE52" w14:textId="77777777" w:rsidR="00E10D5D" w:rsidRPr="00255F52" w:rsidRDefault="00E10D5D" w:rsidP="00154099">
            <w:pPr>
              <w:jc w:val="both"/>
              <w:rPr>
                <w:rFonts w:ascii="Times New Roman" w:hAnsi="Times New Roman" w:cs="Times New Roman"/>
                <w:noProof/>
                <w:sz w:val="10"/>
                <w:szCs w:val="10"/>
              </w:rPr>
            </w:pPr>
            <w:r w:rsidRPr="00255F52">
              <w:rPr>
                <w:rFonts w:ascii="Times New Roman" w:hAnsi="Times New Roman"/>
                <w:sz w:val="10"/>
                <w:szCs w:val="10"/>
              </w:rPr>
              <w:t>IMPORTS</w:t>
            </w:r>
          </w:p>
          <w:p w14:paraId="4BEF6D2E" w14:textId="5336B31B" w:rsidR="00E10D5D" w:rsidRPr="00255F52" w:rsidRDefault="00E10D5D" w:rsidP="00D82D6C">
            <w:pPr>
              <w:jc w:val="both"/>
              <w:rPr>
                <w:rFonts w:ascii="Times New Roman" w:hAnsi="Times New Roman" w:cs="Times New Roman"/>
                <w:noProof/>
                <w:sz w:val="10"/>
                <w:szCs w:val="10"/>
              </w:rPr>
            </w:pPr>
          </w:p>
        </w:tc>
        <w:tc>
          <w:tcPr>
            <w:tcW w:w="226" w:type="pct"/>
            <w:gridSpan w:val="5"/>
            <w:tcBorders>
              <w:top w:val="nil"/>
              <w:left w:val="nil"/>
              <w:bottom w:val="single" w:sz="4" w:space="0" w:color="808080" w:themeColor="background1" w:themeShade="80"/>
              <w:right w:val="nil"/>
            </w:tcBorders>
            <w:shd w:val="clear" w:color="auto" w:fill="F7D6D7"/>
            <w:textDirection w:val="btLr"/>
          </w:tcPr>
          <w:p w14:paraId="5008520E" w14:textId="77777777" w:rsidR="00E10D5D" w:rsidRPr="00255F52" w:rsidRDefault="00E10D5D" w:rsidP="00154099">
            <w:pPr>
              <w:jc w:val="both"/>
              <w:rPr>
                <w:rFonts w:ascii="Times New Roman" w:hAnsi="Times New Roman" w:cs="Times New Roman"/>
                <w:noProof/>
                <w:sz w:val="10"/>
                <w:szCs w:val="10"/>
              </w:rPr>
            </w:pPr>
            <w:r w:rsidRPr="00255F52">
              <w:rPr>
                <w:rFonts w:ascii="Times New Roman" w:hAnsi="Times New Roman"/>
                <w:sz w:val="10"/>
                <w:szCs w:val="10"/>
              </w:rPr>
              <w:t>EKSPORTS</w:t>
            </w:r>
          </w:p>
          <w:p w14:paraId="6A40CFE2" w14:textId="77777777" w:rsidR="00E10D5D" w:rsidRPr="00255F52" w:rsidRDefault="00E10D5D" w:rsidP="00154099">
            <w:pPr>
              <w:jc w:val="both"/>
              <w:rPr>
                <w:rFonts w:ascii="Times New Roman" w:hAnsi="Times New Roman" w:cs="Times New Roman"/>
                <w:b/>
                <w:noProof/>
                <w:sz w:val="10"/>
                <w:szCs w:val="10"/>
              </w:rPr>
            </w:pPr>
          </w:p>
          <w:p w14:paraId="393C5EFF" w14:textId="3F6D24D0" w:rsidR="00E10D5D" w:rsidRPr="00255F52" w:rsidRDefault="00E10D5D" w:rsidP="00D82D6C">
            <w:pPr>
              <w:jc w:val="both"/>
              <w:rPr>
                <w:rFonts w:ascii="Times New Roman" w:hAnsi="Times New Roman" w:cs="Times New Roman"/>
                <w:noProof/>
                <w:sz w:val="10"/>
                <w:szCs w:val="10"/>
              </w:rPr>
            </w:pPr>
            <w:r w:rsidRPr="00255F52">
              <w:rPr>
                <w:rFonts w:ascii="Times New Roman" w:hAnsi="Times New Roman"/>
                <w:sz w:val="10"/>
                <w:szCs w:val="10"/>
              </w:rPr>
              <w:t>IMPORTS</w:t>
            </w:r>
          </w:p>
        </w:tc>
        <w:tc>
          <w:tcPr>
            <w:tcW w:w="250" w:type="pct"/>
            <w:gridSpan w:val="3"/>
            <w:tcBorders>
              <w:top w:val="nil"/>
              <w:left w:val="nil"/>
              <w:bottom w:val="single" w:sz="4" w:space="0" w:color="808080" w:themeColor="background1" w:themeShade="80"/>
              <w:right w:val="nil"/>
            </w:tcBorders>
            <w:shd w:val="clear" w:color="auto" w:fill="F7D6D7"/>
            <w:textDirection w:val="btLr"/>
          </w:tcPr>
          <w:p w14:paraId="28982CB6" w14:textId="77777777" w:rsidR="00E10D5D" w:rsidRPr="00255F52" w:rsidRDefault="00E10D5D" w:rsidP="00154099">
            <w:pPr>
              <w:jc w:val="both"/>
              <w:rPr>
                <w:rFonts w:ascii="Times New Roman" w:hAnsi="Times New Roman" w:cs="Times New Roman"/>
                <w:noProof/>
                <w:sz w:val="10"/>
                <w:szCs w:val="10"/>
              </w:rPr>
            </w:pPr>
            <w:r w:rsidRPr="00255F52">
              <w:rPr>
                <w:rFonts w:ascii="Times New Roman" w:hAnsi="Times New Roman"/>
                <w:sz w:val="10"/>
                <w:szCs w:val="10"/>
              </w:rPr>
              <w:t>EKSPORTS</w:t>
            </w:r>
          </w:p>
          <w:p w14:paraId="70F8070C" w14:textId="77777777" w:rsidR="00E10D5D" w:rsidRPr="00255F52" w:rsidRDefault="00E10D5D" w:rsidP="00154099">
            <w:pPr>
              <w:jc w:val="both"/>
              <w:rPr>
                <w:rFonts w:ascii="Times New Roman" w:hAnsi="Times New Roman" w:cs="Times New Roman"/>
                <w:b/>
                <w:noProof/>
                <w:sz w:val="10"/>
                <w:szCs w:val="10"/>
              </w:rPr>
            </w:pPr>
          </w:p>
          <w:p w14:paraId="2B1C7BF3" w14:textId="3A92EB8D" w:rsidR="00E10D5D" w:rsidRPr="00255F52" w:rsidRDefault="00E10D5D" w:rsidP="00D82D6C">
            <w:pPr>
              <w:jc w:val="both"/>
              <w:rPr>
                <w:rFonts w:ascii="Times New Roman" w:hAnsi="Times New Roman" w:cs="Times New Roman"/>
                <w:noProof/>
                <w:sz w:val="10"/>
                <w:szCs w:val="10"/>
              </w:rPr>
            </w:pPr>
            <w:r w:rsidRPr="00255F52">
              <w:rPr>
                <w:rFonts w:ascii="Times New Roman" w:hAnsi="Times New Roman"/>
                <w:sz w:val="10"/>
                <w:szCs w:val="10"/>
              </w:rPr>
              <w:t>IMPORTS</w:t>
            </w:r>
          </w:p>
        </w:tc>
        <w:tc>
          <w:tcPr>
            <w:tcW w:w="366" w:type="pct"/>
            <w:gridSpan w:val="2"/>
            <w:tcBorders>
              <w:top w:val="nil"/>
              <w:left w:val="nil"/>
              <w:bottom w:val="single" w:sz="4" w:space="0" w:color="808080" w:themeColor="background1" w:themeShade="80"/>
              <w:right w:val="nil"/>
            </w:tcBorders>
            <w:shd w:val="clear" w:color="auto" w:fill="F7D6D7"/>
            <w:textDirection w:val="btLr"/>
          </w:tcPr>
          <w:p w14:paraId="509654F0" w14:textId="77777777" w:rsidR="00E10D5D" w:rsidRPr="00255F52" w:rsidRDefault="00E10D5D" w:rsidP="000B66F9">
            <w:pPr>
              <w:jc w:val="both"/>
              <w:rPr>
                <w:rFonts w:ascii="Times New Roman" w:hAnsi="Times New Roman" w:cs="Times New Roman"/>
                <w:noProof/>
                <w:sz w:val="10"/>
                <w:szCs w:val="10"/>
              </w:rPr>
            </w:pPr>
            <w:r w:rsidRPr="00255F52">
              <w:rPr>
                <w:rFonts w:ascii="Times New Roman" w:hAnsi="Times New Roman"/>
                <w:sz w:val="10"/>
                <w:szCs w:val="10"/>
              </w:rPr>
              <w:t>EKSPORTS</w:t>
            </w:r>
          </w:p>
          <w:p w14:paraId="32456C1B" w14:textId="77777777" w:rsidR="00E10D5D" w:rsidRPr="00255F52" w:rsidRDefault="00E10D5D" w:rsidP="000B66F9">
            <w:pPr>
              <w:jc w:val="both"/>
              <w:rPr>
                <w:rFonts w:ascii="Times New Roman" w:hAnsi="Times New Roman" w:cs="Times New Roman"/>
                <w:b/>
                <w:noProof/>
                <w:sz w:val="10"/>
                <w:szCs w:val="10"/>
              </w:rPr>
            </w:pPr>
          </w:p>
          <w:p w14:paraId="4301354D" w14:textId="57D0841E" w:rsidR="00E10D5D" w:rsidRPr="00255F52" w:rsidRDefault="00E10D5D" w:rsidP="00D82D6C">
            <w:pPr>
              <w:jc w:val="both"/>
              <w:rPr>
                <w:rFonts w:ascii="Times New Roman" w:hAnsi="Times New Roman" w:cs="Times New Roman"/>
                <w:noProof/>
                <w:sz w:val="10"/>
                <w:szCs w:val="10"/>
              </w:rPr>
            </w:pPr>
            <w:r w:rsidRPr="00255F52">
              <w:rPr>
                <w:rFonts w:ascii="Times New Roman" w:hAnsi="Times New Roman"/>
                <w:sz w:val="10"/>
                <w:szCs w:val="10"/>
              </w:rPr>
              <w:t>IMPORTS</w:t>
            </w:r>
          </w:p>
        </w:tc>
        <w:tc>
          <w:tcPr>
            <w:tcW w:w="315" w:type="pct"/>
            <w:gridSpan w:val="2"/>
            <w:tcBorders>
              <w:top w:val="nil"/>
              <w:left w:val="nil"/>
              <w:bottom w:val="single" w:sz="4" w:space="0" w:color="808080" w:themeColor="background1" w:themeShade="80"/>
              <w:right w:val="nil"/>
            </w:tcBorders>
            <w:shd w:val="clear" w:color="auto" w:fill="F7D6D7"/>
            <w:textDirection w:val="btLr"/>
          </w:tcPr>
          <w:p w14:paraId="6B73AC5B" w14:textId="77777777" w:rsidR="00E10D5D" w:rsidRPr="00255F52" w:rsidRDefault="00E10D5D" w:rsidP="000B66F9">
            <w:pPr>
              <w:jc w:val="both"/>
              <w:rPr>
                <w:rFonts w:ascii="Times New Roman" w:hAnsi="Times New Roman" w:cs="Times New Roman"/>
                <w:noProof/>
                <w:sz w:val="10"/>
                <w:szCs w:val="10"/>
              </w:rPr>
            </w:pPr>
            <w:r w:rsidRPr="00255F52">
              <w:rPr>
                <w:rFonts w:ascii="Times New Roman" w:hAnsi="Times New Roman"/>
                <w:sz w:val="10"/>
                <w:szCs w:val="10"/>
              </w:rPr>
              <w:t>EKSPORTS</w:t>
            </w:r>
          </w:p>
          <w:p w14:paraId="4FA8131F" w14:textId="77777777" w:rsidR="00E10D5D" w:rsidRPr="00255F52" w:rsidRDefault="00E10D5D" w:rsidP="000B66F9">
            <w:pPr>
              <w:jc w:val="both"/>
              <w:rPr>
                <w:rFonts w:ascii="Times New Roman" w:hAnsi="Times New Roman" w:cs="Times New Roman"/>
                <w:b/>
                <w:noProof/>
                <w:sz w:val="10"/>
                <w:szCs w:val="10"/>
              </w:rPr>
            </w:pPr>
          </w:p>
          <w:p w14:paraId="2066A783" w14:textId="48FB69A9" w:rsidR="00E10D5D" w:rsidRPr="00255F52" w:rsidRDefault="00E10D5D" w:rsidP="00D82D6C">
            <w:pPr>
              <w:jc w:val="both"/>
              <w:rPr>
                <w:rFonts w:ascii="Times New Roman" w:hAnsi="Times New Roman" w:cs="Times New Roman"/>
                <w:noProof/>
                <w:sz w:val="10"/>
                <w:szCs w:val="10"/>
              </w:rPr>
            </w:pPr>
            <w:r w:rsidRPr="00255F52">
              <w:rPr>
                <w:rFonts w:ascii="Times New Roman" w:hAnsi="Times New Roman"/>
                <w:sz w:val="10"/>
                <w:szCs w:val="10"/>
              </w:rPr>
              <w:t>IMPORTS</w:t>
            </w:r>
          </w:p>
        </w:tc>
        <w:tc>
          <w:tcPr>
            <w:tcW w:w="365" w:type="pct"/>
            <w:gridSpan w:val="3"/>
            <w:tcBorders>
              <w:top w:val="nil"/>
              <w:left w:val="nil"/>
              <w:bottom w:val="single" w:sz="4" w:space="0" w:color="808080" w:themeColor="background1" w:themeShade="80"/>
              <w:right w:val="nil"/>
            </w:tcBorders>
            <w:shd w:val="clear" w:color="auto" w:fill="F7D6D7"/>
            <w:textDirection w:val="btLr"/>
          </w:tcPr>
          <w:p w14:paraId="1A36031F" w14:textId="77777777" w:rsidR="00E10D5D" w:rsidRPr="00255F52" w:rsidRDefault="00E10D5D" w:rsidP="000B66F9">
            <w:pPr>
              <w:jc w:val="both"/>
              <w:rPr>
                <w:rFonts w:ascii="Times New Roman" w:hAnsi="Times New Roman" w:cs="Times New Roman"/>
                <w:noProof/>
                <w:sz w:val="10"/>
                <w:szCs w:val="10"/>
              </w:rPr>
            </w:pPr>
            <w:r w:rsidRPr="00255F52">
              <w:rPr>
                <w:rFonts w:ascii="Times New Roman" w:hAnsi="Times New Roman"/>
                <w:sz w:val="10"/>
                <w:szCs w:val="10"/>
              </w:rPr>
              <w:t>EKSPORTS</w:t>
            </w:r>
          </w:p>
          <w:p w14:paraId="14F93305" w14:textId="77777777" w:rsidR="00E10D5D" w:rsidRPr="00255F52" w:rsidRDefault="00E10D5D" w:rsidP="00D82D6C">
            <w:pPr>
              <w:jc w:val="both"/>
              <w:rPr>
                <w:rFonts w:ascii="Times New Roman" w:hAnsi="Times New Roman" w:cs="Times New Roman"/>
                <w:noProof/>
                <w:sz w:val="10"/>
                <w:szCs w:val="10"/>
              </w:rPr>
            </w:pPr>
          </w:p>
          <w:p w14:paraId="0407E6A3" w14:textId="77777777" w:rsidR="00E10D5D" w:rsidRPr="00255F52" w:rsidRDefault="00E10D5D" w:rsidP="000B66F9">
            <w:pPr>
              <w:jc w:val="both"/>
              <w:rPr>
                <w:rFonts w:ascii="Times New Roman" w:hAnsi="Times New Roman" w:cs="Times New Roman"/>
                <w:noProof/>
                <w:sz w:val="10"/>
                <w:szCs w:val="10"/>
              </w:rPr>
            </w:pPr>
            <w:r w:rsidRPr="00255F52">
              <w:rPr>
                <w:rFonts w:ascii="Times New Roman" w:hAnsi="Times New Roman"/>
                <w:sz w:val="10"/>
                <w:szCs w:val="10"/>
              </w:rPr>
              <w:t>IMPORTS</w:t>
            </w:r>
          </w:p>
          <w:p w14:paraId="4A99D7D5" w14:textId="77777777" w:rsidR="00E10D5D" w:rsidRPr="00255F52" w:rsidRDefault="00E10D5D" w:rsidP="00D82D6C">
            <w:pPr>
              <w:jc w:val="both"/>
              <w:rPr>
                <w:rFonts w:ascii="Times New Roman" w:hAnsi="Times New Roman" w:cs="Times New Roman"/>
                <w:noProof/>
                <w:sz w:val="10"/>
                <w:szCs w:val="10"/>
              </w:rPr>
            </w:pPr>
          </w:p>
        </w:tc>
        <w:tc>
          <w:tcPr>
            <w:tcW w:w="392" w:type="pct"/>
            <w:gridSpan w:val="3"/>
            <w:tcBorders>
              <w:top w:val="nil"/>
              <w:left w:val="nil"/>
              <w:bottom w:val="single" w:sz="4" w:space="0" w:color="808080" w:themeColor="background1" w:themeShade="80"/>
              <w:right w:val="nil"/>
            </w:tcBorders>
            <w:shd w:val="clear" w:color="auto" w:fill="F7D6D7"/>
            <w:textDirection w:val="btLr"/>
          </w:tcPr>
          <w:p w14:paraId="42CFE7CC" w14:textId="77777777" w:rsidR="00E10D5D" w:rsidRPr="00255F52" w:rsidRDefault="00E10D5D" w:rsidP="00571C5B">
            <w:pPr>
              <w:jc w:val="both"/>
              <w:rPr>
                <w:rFonts w:ascii="Times New Roman" w:hAnsi="Times New Roman" w:cs="Times New Roman"/>
                <w:noProof/>
                <w:sz w:val="10"/>
                <w:szCs w:val="10"/>
              </w:rPr>
            </w:pPr>
            <w:r w:rsidRPr="00255F52">
              <w:rPr>
                <w:rFonts w:ascii="Times New Roman" w:hAnsi="Times New Roman"/>
                <w:sz w:val="10"/>
                <w:szCs w:val="10"/>
              </w:rPr>
              <w:t>EKSPORTS</w:t>
            </w:r>
          </w:p>
          <w:p w14:paraId="644D8296" w14:textId="77777777" w:rsidR="00E10D5D" w:rsidRPr="00255F52" w:rsidRDefault="00E10D5D" w:rsidP="00571C5B">
            <w:pPr>
              <w:jc w:val="both"/>
              <w:rPr>
                <w:rFonts w:ascii="Times New Roman" w:hAnsi="Times New Roman" w:cs="Times New Roman"/>
                <w:noProof/>
                <w:sz w:val="10"/>
                <w:szCs w:val="10"/>
              </w:rPr>
            </w:pPr>
          </w:p>
          <w:p w14:paraId="30472181" w14:textId="77777777" w:rsidR="00E10D5D" w:rsidRPr="00255F52" w:rsidRDefault="00E10D5D" w:rsidP="00571C5B">
            <w:pPr>
              <w:jc w:val="both"/>
              <w:rPr>
                <w:rFonts w:ascii="Times New Roman" w:hAnsi="Times New Roman" w:cs="Times New Roman"/>
                <w:noProof/>
                <w:sz w:val="10"/>
                <w:szCs w:val="10"/>
              </w:rPr>
            </w:pPr>
          </w:p>
          <w:p w14:paraId="74354A27" w14:textId="542BFB69" w:rsidR="00E10D5D" w:rsidRPr="00255F52" w:rsidRDefault="00E10D5D" w:rsidP="00D82D6C">
            <w:pPr>
              <w:jc w:val="both"/>
              <w:rPr>
                <w:rFonts w:ascii="Times New Roman" w:hAnsi="Times New Roman" w:cs="Times New Roman"/>
                <w:noProof/>
                <w:sz w:val="10"/>
                <w:szCs w:val="10"/>
              </w:rPr>
            </w:pPr>
            <w:r w:rsidRPr="00255F52">
              <w:rPr>
                <w:rFonts w:ascii="Times New Roman" w:hAnsi="Times New Roman"/>
                <w:sz w:val="10"/>
                <w:szCs w:val="10"/>
              </w:rPr>
              <w:t>IMPORTS</w:t>
            </w:r>
          </w:p>
        </w:tc>
        <w:tc>
          <w:tcPr>
            <w:tcW w:w="333" w:type="pct"/>
            <w:gridSpan w:val="4"/>
            <w:tcBorders>
              <w:top w:val="nil"/>
              <w:left w:val="nil"/>
              <w:bottom w:val="single" w:sz="4" w:space="0" w:color="808080" w:themeColor="background1" w:themeShade="80"/>
              <w:right w:val="nil"/>
            </w:tcBorders>
            <w:shd w:val="clear" w:color="auto" w:fill="F7D6D7"/>
            <w:textDirection w:val="btLr"/>
          </w:tcPr>
          <w:p w14:paraId="0D9C3A65" w14:textId="77777777" w:rsidR="00E10D5D" w:rsidRPr="00255F52" w:rsidRDefault="00E10D5D" w:rsidP="00571C5B">
            <w:pPr>
              <w:jc w:val="both"/>
              <w:rPr>
                <w:rFonts w:ascii="Times New Roman" w:hAnsi="Times New Roman" w:cs="Times New Roman"/>
                <w:noProof/>
                <w:sz w:val="10"/>
                <w:szCs w:val="10"/>
              </w:rPr>
            </w:pPr>
            <w:r w:rsidRPr="00255F52">
              <w:rPr>
                <w:rFonts w:ascii="Times New Roman" w:hAnsi="Times New Roman"/>
                <w:sz w:val="10"/>
                <w:szCs w:val="10"/>
              </w:rPr>
              <w:t>EKSPORTS</w:t>
            </w:r>
          </w:p>
          <w:p w14:paraId="1FCCEB18" w14:textId="77777777" w:rsidR="00E10D5D" w:rsidRPr="00255F52" w:rsidRDefault="00E10D5D" w:rsidP="00571C5B">
            <w:pPr>
              <w:jc w:val="both"/>
              <w:rPr>
                <w:rFonts w:ascii="Times New Roman" w:hAnsi="Times New Roman" w:cs="Times New Roman"/>
                <w:noProof/>
                <w:sz w:val="10"/>
                <w:szCs w:val="10"/>
              </w:rPr>
            </w:pPr>
          </w:p>
          <w:p w14:paraId="0DE5F6BB" w14:textId="77777777" w:rsidR="00E10D5D" w:rsidRPr="00255F52" w:rsidRDefault="00E10D5D" w:rsidP="00571C5B">
            <w:pPr>
              <w:jc w:val="both"/>
              <w:rPr>
                <w:rFonts w:ascii="Times New Roman" w:hAnsi="Times New Roman" w:cs="Times New Roman"/>
                <w:noProof/>
                <w:sz w:val="10"/>
                <w:szCs w:val="10"/>
              </w:rPr>
            </w:pPr>
            <w:r w:rsidRPr="00255F52">
              <w:rPr>
                <w:rFonts w:ascii="Times New Roman" w:hAnsi="Times New Roman"/>
                <w:sz w:val="10"/>
                <w:szCs w:val="10"/>
              </w:rPr>
              <w:t>IMPORTS</w:t>
            </w:r>
          </w:p>
          <w:p w14:paraId="17306841" w14:textId="51B3A7B2" w:rsidR="00E10D5D" w:rsidRPr="00255F52" w:rsidRDefault="00E10D5D" w:rsidP="00D82D6C">
            <w:pPr>
              <w:jc w:val="both"/>
              <w:rPr>
                <w:rFonts w:ascii="Times New Roman" w:hAnsi="Times New Roman" w:cs="Times New Roman"/>
                <w:noProof/>
                <w:sz w:val="10"/>
                <w:szCs w:val="10"/>
              </w:rPr>
            </w:pPr>
          </w:p>
        </w:tc>
        <w:tc>
          <w:tcPr>
            <w:tcW w:w="305" w:type="pct"/>
            <w:gridSpan w:val="5"/>
            <w:tcBorders>
              <w:top w:val="nil"/>
              <w:left w:val="nil"/>
              <w:bottom w:val="single" w:sz="4" w:space="0" w:color="808080" w:themeColor="background1" w:themeShade="80"/>
              <w:right w:val="nil"/>
            </w:tcBorders>
            <w:shd w:val="clear" w:color="auto" w:fill="F7D6D7"/>
            <w:textDirection w:val="btLr"/>
          </w:tcPr>
          <w:p w14:paraId="78E879DB" w14:textId="1199A5C6" w:rsidR="00E10D5D" w:rsidRPr="00255F52" w:rsidRDefault="00E10D5D" w:rsidP="00571C5B">
            <w:pPr>
              <w:jc w:val="both"/>
              <w:rPr>
                <w:rFonts w:ascii="Times New Roman" w:hAnsi="Times New Roman" w:cs="Times New Roman"/>
                <w:noProof/>
                <w:sz w:val="10"/>
                <w:szCs w:val="10"/>
              </w:rPr>
            </w:pPr>
            <w:r w:rsidRPr="00255F52">
              <w:rPr>
                <w:rFonts w:ascii="Times New Roman" w:hAnsi="Times New Roman"/>
                <w:sz w:val="10"/>
                <w:szCs w:val="10"/>
              </w:rPr>
              <w:t>EKSPORTS</w:t>
            </w:r>
          </w:p>
          <w:p w14:paraId="4FA3AB72" w14:textId="77777777" w:rsidR="00E10D5D" w:rsidRPr="00255F52" w:rsidRDefault="00E10D5D" w:rsidP="00571C5B">
            <w:pPr>
              <w:jc w:val="both"/>
              <w:rPr>
                <w:rFonts w:ascii="Times New Roman" w:hAnsi="Times New Roman" w:cs="Times New Roman"/>
                <w:noProof/>
                <w:sz w:val="10"/>
                <w:szCs w:val="10"/>
              </w:rPr>
            </w:pPr>
          </w:p>
          <w:p w14:paraId="4FA971CC" w14:textId="6A51EF0A" w:rsidR="00E10D5D" w:rsidRPr="00255F52" w:rsidRDefault="00E10D5D" w:rsidP="00D82D6C">
            <w:pPr>
              <w:jc w:val="both"/>
              <w:rPr>
                <w:rFonts w:ascii="Times New Roman" w:hAnsi="Times New Roman" w:cs="Times New Roman"/>
                <w:noProof/>
                <w:sz w:val="10"/>
                <w:szCs w:val="10"/>
              </w:rPr>
            </w:pPr>
            <w:r w:rsidRPr="00255F52">
              <w:rPr>
                <w:rFonts w:ascii="Times New Roman" w:hAnsi="Times New Roman"/>
                <w:sz w:val="10"/>
                <w:szCs w:val="10"/>
              </w:rPr>
              <w:t>IMPORTS</w:t>
            </w:r>
          </w:p>
        </w:tc>
        <w:tc>
          <w:tcPr>
            <w:tcW w:w="232" w:type="pct"/>
            <w:gridSpan w:val="6"/>
            <w:tcBorders>
              <w:top w:val="nil"/>
              <w:left w:val="nil"/>
              <w:bottom w:val="single" w:sz="4" w:space="0" w:color="808080" w:themeColor="background1" w:themeShade="80"/>
              <w:right w:val="single" w:sz="4" w:space="0" w:color="000000"/>
            </w:tcBorders>
            <w:shd w:val="clear" w:color="auto" w:fill="F7D6D7"/>
            <w:textDirection w:val="btLr"/>
          </w:tcPr>
          <w:p w14:paraId="44559A45" w14:textId="77777777" w:rsidR="00E10D5D" w:rsidRPr="00255F52" w:rsidRDefault="00E10D5D" w:rsidP="00571C5B">
            <w:pPr>
              <w:jc w:val="both"/>
              <w:rPr>
                <w:rFonts w:ascii="Times New Roman" w:hAnsi="Times New Roman" w:cs="Times New Roman"/>
                <w:noProof/>
                <w:sz w:val="10"/>
                <w:szCs w:val="10"/>
              </w:rPr>
            </w:pPr>
            <w:r w:rsidRPr="00255F52">
              <w:rPr>
                <w:rFonts w:ascii="Times New Roman" w:hAnsi="Times New Roman"/>
                <w:sz w:val="10"/>
                <w:szCs w:val="10"/>
              </w:rPr>
              <w:t>EKSPORTS</w:t>
            </w:r>
          </w:p>
          <w:p w14:paraId="3C61D364" w14:textId="77777777" w:rsidR="00E10D5D" w:rsidRPr="00255F52" w:rsidRDefault="00E10D5D" w:rsidP="00D82D6C">
            <w:pPr>
              <w:jc w:val="both"/>
              <w:rPr>
                <w:rFonts w:ascii="Times New Roman" w:hAnsi="Times New Roman" w:cs="Times New Roman"/>
                <w:noProof/>
                <w:sz w:val="10"/>
                <w:szCs w:val="10"/>
              </w:rPr>
            </w:pPr>
          </w:p>
          <w:p w14:paraId="576A734C" w14:textId="55E7E5A5" w:rsidR="00E10D5D" w:rsidRPr="00255F52" w:rsidRDefault="00E10D5D" w:rsidP="00D82D6C">
            <w:pPr>
              <w:jc w:val="both"/>
              <w:rPr>
                <w:rFonts w:ascii="Times New Roman" w:hAnsi="Times New Roman" w:cs="Times New Roman"/>
                <w:noProof/>
                <w:sz w:val="10"/>
                <w:szCs w:val="10"/>
              </w:rPr>
            </w:pPr>
            <w:r w:rsidRPr="00255F52">
              <w:rPr>
                <w:rFonts w:ascii="Times New Roman" w:hAnsi="Times New Roman"/>
                <w:sz w:val="10"/>
                <w:szCs w:val="10"/>
              </w:rPr>
              <w:t>IMPORTS</w:t>
            </w:r>
          </w:p>
        </w:tc>
        <w:tc>
          <w:tcPr>
            <w:tcW w:w="373" w:type="pct"/>
            <w:gridSpan w:val="4"/>
            <w:tcBorders>
              <w:top w:val="nil"/>
              <w:left w:val="single" w:sz="4" w:space="0" w:color="000000"/>
              <w:bottom w:val="single" w:sz="4" w:space="0" w:color="808080" w:themeColor="background1" w:themeShade="80"/>
              <w:right w:val="nil"/>
            </w:tcBorders>
            <w:shd w:val="clear" w:color="auto" w:fill="F7D6D7"/>
          </w:tcPr>
          <w:p w14:paraId="29D61D67" w14:textId="77777777" w:rsidR="00E10D5D" w:rsidRPr="000618EC" w:rsidRDefault="00E10D5D" w:rsidP="00D82D6C">
            <w:pPr>
              <w:jc w:val="both"/>
              <w:rPr>
                <w:rFonts w:ascii="Times New Roman" w:hAnsi="Times New Roman" w:cs="Times New Roman"/>
                <w:noProof/>
                <w:sz w:val="20"/>
                <w:szCs w:val="20"/>
              </w:rPr>
            </w:pPr>
          </w:p>
        </w:tc>
      </w:tr>
      <w:tr w:rsidR="00FB4175" w:rsidRPr="00AB4FD9" w14:paraId="1A391B84" w14:textId="77777777" w:rsidTr="00EB3B0C">
        <w:tc>
          <w:tcPr>
            <w:tcW w:w="833" w:type="pct"/>
            <w:tcBorders>
              <w:top w:val="single" w:sz="4" w:space="0" w:color="808080" w:themeColor="background1" w:themeShade="80"/>
              <w:left w:val="single" w:sz="4" w:space="0" w:color="000000"/>
              <w:bottom w:val="single" w:sz="4" w:space="0" w:color="000000"/>
              <w:right w:val="nil"/>
            </w:tcBorders>
          </w:tcPr>
          <w:p w14:paraId="17696325" w14:textId="77777777" w:rsidR="00416649" w:rsidRPr="00FB4175" w:rsidRDefault="00416649" w:rsidP="00FB4175">
            <w:pPr>
              <w:rPr>
                <w:rFonts w:ascii="Times New Roman" w:hAnsi="Times New Roman" w:cs="Times New Roman"/>
                <w:noProof/>
                <w:sz w:val="16"/>
                <w:szCs w:val="16"/>
              </w:rPr>
            </w:pPr>
            <w:r w:rsidRPr="00FB4175">
              <w:rPr>
                <w:rFonts w:ascii="Times New Roman" w:hAnsi="Times New Roman"/>
                <w:sz w:val="16"/>
                <w:szCs w:val="16"/>
              </w:rPr>
              <w:t>Uzņēmumu apsekojumi</w:t>
            </w:r>
          </w:p>
        </w:tc>
        <w:tc>
          <w:tcPr>
            <w:tcW w:w="929" w:type="pct"/>
            <w:gridSpan w:val="10"/>
            <w:vMerge w:val="restart"/>
            <w:tcBorders>
              <w:top w:val="single" w:sz="4" w:space="0" w:color="808080" w:themeColor="background1" w:themeShade="80"/>
              <w:left w:val="nil"/>
              <w:bottom w:val="single" w:sz="4" w:space="0" w:color="000000"/>
              <w:right w:val="nil"/>
            </w:tcBorders>
            <w:shd w:val="clear" w:color="auto" w:fill="92D050"/>
          </w:tcPr>
          <w:p w14:paraId="410D3205" w14:textId="77777777" w:rsidR="00416649" w:rsidRPr="00AB4FD9" w:rsidRDefault="00416649" w:rsidP="00FB4175">
            <w:pPr>
              <w:rPr>
                <w:rFonts w:ascii="Times New Roman" w:hAnsi="Times New Roman" w:cs="Times New Roman"/>
                <w:noProof/>
                <w:sz w:val="20"/>
                <w:szCs w:val="20"/>
              </w:rPr>
            </w:pPr>
          </w:p>
        </w:tc>
        <w:tc>
          <w:tcPr>
            <w:tcW w:w="159" w:type="pct"/>
            <w:gridSpan w:val="3"/>
            <w:vMerge w:val="restart"/>
            <w:tcBorders>
              <w:top w:val="single" w:sz="4" w:space="0" w:color="808080" w:themeColor="background1" w:themeShade="80"/>
              <w:left w:val="nil"/>
              <w:bottom w:val="single" w:sz="4" w:space="0" w:color="000000"/>
              <w:right w:val="nil"/>
            </w:tcBorders>
            <w:shd w:val="clear" w:color="auto" w:fill="E9B6D4"/>
          </w:tcPr>
          <w:p w14:paraId="3244D0C5" w14:textId="77777777" w:rsidR="00416649" w:rsidRPr="00AB4FD9" w:rsidRDefault="00416649" w:rsidP="00FB4175">
            <w:pPr>
              <w:rPr>
                <w:rFonts w:ascii="Times New Roman" w:hAnsi="Times New Roman" w:cs="Times New Roman"/>
                <w:noProof/>
                <w:sz w:val="20"/>
                <w:szCs w:val="20"/>
              </w:rPr>
            </w:pPr>
          </w:p>
        </w:tc>
        <w:tc>
          <w:tcPr>
            <w:tcW w:w="103" w:type="pct"/>
            <w:gridSpan w:val="2"/>
            <w:vMerge w:val="restart"/>
            <w:tcBorders>
              <w:top w:val="single" w:sz="4" w:space="0" w:color="808080" w:themeColor="background1" w:themeShade="80"/>
              <w:left w:val="nil"/>
              <w:bottom w:val="single" w:sz="4" w:space="0" w:color="000000"/>
              <w:right w:val="nil"/>
            </w:tcBorders>
            <w:shd w:val="clear" w:color="auto" w:fill="D2F1F1"/>
          </w:tcPr>
          <w:p w14:paraId="1509DF13" w14:textId="77777777" w:rsidR="00416649" w:rsidRPr="00AB4FD9" w:rsidRDefault="00416649" w:rsidP="00FB4175">
            <w:pPr>
              <w:rPr>
                <w:rFonts w:ascii="Times New Roman" w:hAnsi="Times New Roman" w:cs="Times New Roman"/>
                <w:noProof/>
                <w:sz w:val="20"/>
                <w:szCs w:val="20"/>
              </w:rPr>
            </w:pPr>
          </w:p>
        </w:tc>
        <w:tc>
          <w:tcPr>
            <w:tcW w:w="2337" w:type="pct"/>
            <w:gridSpan w:val="22"/>
            <w:vMerge w:val="restart"/>
            <w:tcBorders>
              <w:top w:val="single" w:sz="4" w:space="0" w:color="808080" w:themeColor="background1" w:themeShade="80"/>
              <w:left w:val="nil"/>
              <w:bottom w:val="single" w:sz="4" w:space="0" w:color="000000"/>
              <w:right w:val="nil"/>
            </w:tcBorders>
            <w:shd w:val="clear" w:color="auto" w:fill="92D050"/>
          </w:tcPr>
          <w:p w14:paraId="36BF96A6" w14:textId="77777777" w:rsidR="00416649" w:rsidRPr="00AB4FD9" w:rsidRDefault="00416649" w:rsidP="00FB4175">
            <w:pPr>
              <w:rPr>
                <w:rFonts w:ascii="Times New Roman" w:hAnsi="Times New Roman" w:cs="Times New Roman"/>
                <w:noProof/>
                <w:sz w:val="20"/>
                <w:szCs w:val="20"/>
              </w:rPr>
            </w:pPr>
          </w:p>
        </w:tc>
        <w:tc>
          <w:tcPr>
            <w:tcW w:w="162" w:type="pct"/>
            <w:gridSpan w:val="6"/>
            <w:tcBorders>
              <w:top w:val="single" w:sz="4" w:space="0" w:color="808080" w:themeColor="background1" w:themeShade="80"/>
              <w:left w:val="nil"/>
              <w:bottom w:val="nil"/>
              <w:right w:val="nil"/>
            </w:tcBorders>
            <w:shd w:val="clear" w:color="auto" w:fill="E9B6D4"/>
          </w:tcPr>
          <w:p w14:paraId="6F03215D" w14:textId="77777777" w:rsidR="00416649" w:rsidRPr="00AB4FD9" w:rsidRDefault="00416649" w:rsidP="00FB4175">
            <w:pPr>
              <w:rPr>
                <w:rFonts w:ascii="Times New Roman" w:hAnsi="Times New Roman" w:cs="Times New Roman"/>
                <w:noProof/>
                <w:sz w:val="20"/>
                <w:szCs w:val="20"/>
              </w:rPr>
            </w:pPr>
          </w:p>
        </w:tc>
        <w:tc>
          <w:tcPr>
            <w:tcW w:w="103" w:type="pct"/>
            <w:vMerge w:val="restart"/>
            <w:tcBorders>
              <w:top w:val="single" w:sz="4" w:space="0" w:color="808080" w:themeColor="background1" w:themeShade="80"/>
              <w:left w:val="nil"/>
              <w:bottom w:val="single" w:sz="4" w:space="0" w:color="000000"/>
              <w:right w:val="single" w:sz="4" w:space="0" w:color="000000"/>
            </w:tcBorders>
            <w:shd w:val="clear" w:color="auto" w:fill="E9B6D4"/>
          </w:tcPr>
          <w:p w14:paraId="6623DC6D" w14:textId="77777777" w:rsidR="00416649" w:rsidRPr="00AB4FD9" w:rsidRDefault="00416649" w:rsidP="00FB4175">
            <w:pPr>
              <w:rPr>
                <w:rFonts w:ascii="Times New Roman" w:hAnsi="Times New Roman" w:cs="Times New Roman"/>
                <w:noProof/>
                <w:sz w:val="20"/>
                <w:szCs w:val="20"/>
              </w:rPr>
            </w:pPr>
          </w:p>
        </w:tc>
        <w:tc>
          <w:tcPr>
            <w:tcW w:w="186" w:type="pct"/>
            <w:gridSpan w:val="2"/>
            <w:tcBorders>
              <w:top w:val="single" w:sz="4" w:space="0" w:color="808080" w:themeColor="background1" w:themeShade="80"/>
              <w:left w:val="single" w:sz="4" w:space="0" w:color="000000"/>
              <w:bottom w:val="nil"/>
              <w:right w:val="nil"/>
            </w:tcBorders>
            <w:shd w:val="clear" w:color="auto" w:fill="E9B6D4"/>
          </w:tcPr>
          <w:p w14:paraId="08CC3451" w14:textId="77777777" w:rsidR="00416649" w:rsidRPr="00AB4FD9" w:rsidRDefault="00416649" w:rsidP="00D82D6C">
            <w:pPr>
              <w:jc w:val="both"/>
              <w:rPr>
                <w:rFonts w:ascii="Times New Roman" w:hAnsi="Times New Roman" w:cs="Times New Roman"/>
                <w:noProof/>
                <w:sz w:val="20"/>
                <w:szCs w:val="20"/>
              </w:rPr>
            </w:pPr>
          </w:p>
        </w:tc>
        <w:tc>
          <w:tcPr>
            <w:tcW w:w="187" w:type="pct"/>
            <w:gridSpan w:val="2"/>
            <w:vMerge w:val="restart"/>
            <w:tcBorders>
              <w:top w:val="single" w:sz="4" w:space="0" w:color="808080" w:themeColor="background1" w:themeShade="80"/>
              <w:left w:val="nil"/>
              <w:bottom w:val="single" w:sz="4" w:space="0" w:color="000000"/>
              <w:right w:val="nil"/>
            </w:tcBorders>
            <w:shd w:val="clear" w:color="auto" w:fill="92D050"/>
          </w:tcPr>
          <w:p w14:paraId="1CFFBE6D" w14:textId="77777777" w:rsidR="00416649" w:rsidRPr="00AB4FD9" w:rsidRDefault="00416649" w:rsidP="00D82D6C">
            <w:pPr>
              <w:jc w:val="both"/>
              <w:rPr>
                <w:rFonts w:ascii="Times New Roman" w:hAnsi="Times New Roman" w:cs="Times New Roman"/>
                <w:noProof/>
                <w:sz w:val="20"/>
                <w:szCs w:val="20"/>
              </w:rPr>
            </w:pPr>
          </w:p>
        </w:tc>
      </w:tr>
      <w:tr w:rsidR="00FB4175" w:rsidRPr="00AB4FD9" w14:paraId="3AED39A6" w14:textId="77777777" w:rsidTr="00EB3B0C">
        <w:tc>
          <w:tcPr>
            <w:tcW w:w="833" w:type="pct"/>
            <w:tcBorders>
              <w:top w:val="single" w:sz="4" w:space="0" w:color="000000"/>
              <w:left w:val="single" w:sz="4" w:space="0" w:color="000000"/>
              <w:bottom w:val="single" w:sz="4" w:space="0" w:color="000000"/>
              <w:right w:val="nil"/>
            </w:tcBorders>
          </w:tcPr>
          <w:p w14:paraId="1BE1481C" w14:textId="77777777" w:rsidR="00416649" w:rsidRPr="00FB4175" w:rsidRDefault="00416649" w:rsidP="00FB4175">
            <w:pPr>
              <w:rPr>
                <w:rFonts w:ascii="Times New Roman" w:hAnsi="Times New Roman" w:cs="Times New Roman"/>
                <w:noProof/>
                <w:sz w:val="16"/>
                <w:szCs w:val="16"/>
              </w:rPr>
            </w:pPr>
            <w:r w:rsidRPr="00FB4175">
              <w:rPr>
                <w:rFonts w:ascii="Times New Roman" w:hAnsi="Times New Roman"/>
                <w:sz w:val="16"/>
                <w:szCs w:val="16"/>
              </w:rPr>
              <w:t xml:space="preserve">(iestāžu apsekojumi </w:t>
            </w:r>
            <w:r w:rsidRPr="00FB4175">
              <w:rPr>
                <w:rFonts w:ascii="Times New Roman" w:hAnsi="Times New Roman"/>
                <w:i/>
                <w:iCs/>
                <w:sz w:val="16"/>
                <w:szCs w:val="16"/>
              </w:rPr>
              <w:t>FATS</w:t>
            </w:r>
            <w:r w:rsidRPr="00FB4175">
              <w:rPr>
                <w:rFonts w:ascii="Times New Roman" w:hAnsi="Times New Roman"/>
                <w:sz w:val="16"/>
                <w:szCs w:val="16"/>
              </w:rPr>
              <w:t xml:space="preserve"> apkopošanai)</w:t>
            </w:r>
          </w:p>
        </w:tc>
        <w:tc>
          <w:tcPr>
            <w:tcW w:w="929" w:type="pct"/>
            <w:gridSpan w:val="10"/>
            <w:vMerge/>
            <w:tcBorders>
              <w:top w:val="nil"/>
              <w:left w:val="nil"/>
              <w:bottom w:val="single" w:sz="4" w:space="0" w:color="000000"/>
              <w:right w:val="nil"/>
            </w:tcBorders>
            <w:shd w:val="clear" w:color="auto" w:fill="92D050"/>
          </w:tcPr>
          <w:p w14:paraId="2C9813A5" w14:textId="77777777" w:rsidR="00416649" w:rsidRPr="00AB4FD9" w:rsidRDefault="00416649" w:rsidP="00FB4175">
            <w:pPr>
              <w:rPr>
                <w:rFonts w:ascii="Times New Roman" w:hAnsi="Times New Roman" w:cs="Times New Roman"/>
                <w:noProof/>
                <w:sz w:val="20"/>
                <w:szCs w:val="20"/>
              </w:rPr>
            </w:pPr>
          </w:p>
        </w:tc>
        <w:tc>
          <w:tcPr>
            <w:tcW w:w="159" w:type="pct"/>
            <w:gridSpan w:val="3"/>
            <w:vMerge/>
            <w:tcBorders>
              <w:top w:val="nil"/>
              <w:left w:val="nil"/>
              <w:bottom w:val="single" w:sz="4" w:space="0" w:color="000000"/>
              <w:right w:val="nil"/>
            </w:tcBorders>
            <w:shd w:val="clear" w:color="auto" w:fill="E9B6D4"/>
          </w:tcPr>
          <w:p w14:paraId="613660A1" w14:textId="77777777" w:rsidR="00416649" w:rsidRPr="00AB4FD9" w:rsidRDefault="00416649" w:rsidP="00FB4175">
            <w:pPr>
              <w:rPr>
                <w:rFonts w:ascii="Times New Roman" w:hAnsi="Times New Roman" w:cs="Times New Roman"/>
                <w:noProof/>
                <w:sz w:val="20"/>
                <w:szCs w:val="20"/>
              </w:rPr>
            </w:pPr>
          </w:p>
        </w:tc>
        <w:tc>
          <w:tcPr>
            <w:tcW w:w="103" w:type="pct"/>
            <w:gridSpan w:val="2"/>
            <w:vMerge/>
            <w:tcBorders>
              <w:top w:val="nil"/>
              <w:left w:val="nil"/>
              <w:bottom w:val="single" w:sz="4" w:space="0" w:color="000000"/>
              <w:right w:val="nil"/>
            </w:tcBorders>
            <w:shd w:val="clear" w:color="auto" w:fill="D2F1F1"/>
          </w:tcPr>
          <w:p w14:paraId="7E25E976" w14:textId="77777777" w:rsidR="00416649" w:rsidRPr="00AB4FD9" w:rsidRDefault="00416649" w:rsidP="00FB4175">
            <w:pPr>
              <w:rPr>
                <w:rFonts w:ascii="Times New Roman" w:hAnsi="Times New Roman" w:cs="Times New Roman"/>
                <w:noProof/>
                <w:sz w:val="20"/>
                <w:szCs w:val="20"/>
              </w:rPr>
            </w:pPr>
          </w:p>
        </w:tc>
        <w:tc>
          <w:tcPr>
            <w:tcW w:w="2337" w:type="pct"/>
            <w:gridSpan w:val="22"/>
            <w:vMerge/>
            <w:tcBorders>
              <w:top w:val="nil"/>
              <w:left w:val="nil"/>
              <w:bottom w:val="single" w:sz="4" w:space="0" w:color="000000"/>
              <w:right w:val="nil"/>
            </w:tcBorders>
            <w:shd w:val="clear" w:color="auto" w:fill="92D050"/>
          </w:tcPr>
          <w:p w14:paraId="0F7A4011" w14:textId="77777777" w:rsidR="00416649" w:rsidRPr="00AB4FD9" w:rsidRDefault="00416649" w:rsidP="00FB4175">
            <w:pPr>
              <w:rPr>
                <w:rFonts w:ascii="Times New Roman" w:hAnsi="Times New Roman" w:cs="Times New Roman"/>
                <w:noProof/>
                <w:sz w:val="20"/>
                <w:szCs w:val="20"/>
              </w:rPr>
            </w:pPr>
          </w:p>
        </w:tc>
        <w:tc>
          <w:tcPr>
            <w:tcW w:w="162" w:type="pct"/>
            <w:gridSpan w:val="6"/>
            <w:tcBorders>
              <w:top w:val="nil"/>
              <w:left w:val="nil"/>
              <w:bottom w:val="single" w:sz="4" w:space="0" w:color="000000"/>
              <w:right w:val="nil"/>
            </w:tcBorders>
            <w:shd w:val="clear" w:color="auto" w:fill="E9B6D4"/>
          </w:tcPr>
          <w:p w14:paraId="5FF88ABD" w14:textId="77777777" w:rsidR="00416649" w:rsidRPr="00AB4FD9" w:rsidRDefault="00416649" w:rsidP="00FB4175">
            <w:pPr>
              <w:rPr>
                <w:rFonts w:ascii="Times New Roman" w:hAnsi="Times New Roman" w:cs="Times New Roman"/>
                <w:noProof/>
                <w:sz w:val="20"/>
                <w:szCs w:val="20"/>
              </w:rPr>
            </w:pPr>
          </w:p>
        </w:tc>
        <w:tc>
          <w:tcPr>
            <w:tcW w:w="103" w:type="pct"/>
            <w:vMerge/>
            <w:tcBorders>
              <w:top w:val="nil"/>
              <w:left w:val="nil"/>
              <w:bottom w:val="single" w:sz="4" w:space="0" w:color="000000"/>
              <w:right w:val="single" w:sz="4" w:space="0" w:color="000000"/>
            </w:tcBorders>
            <w:shd w:val="clear" w:color="auto" w:fill="E9B6D4"/>
          </w:tcPr>
          <w:p w14:paraId="5CEF6833" w14:textId="77777777" w:rsidR="00416649" w:rsidRPr="00AB4FD9" w:rsidRDefault="00416649" w:rsidP="00FB4175">
            <w:pPr>
              <w:rPr>
                <w:rFonts w:ascii="Times New Roman" w:hAnsi="Times New Roman" w:cs="Times New Roman"/>
                <w:noProof/>
                <w:sz w:val="20"/>
                <w:szCs w:val="20"/>
              </w:rPr>
            </w:pPr>
          </w:p>
        </w:tc>
        <w:tc>
          <w:tcPr>
            <w:tcW w:w="186" w:type="pct"/>
            <w:gridSpan w:val="2"/>
            <w:tcBorders>
              <w:top w:val="nil"/>
              <w:left w:val="single" w:sz="4" w:space="0" w:color="000000"/>
              <w:bottom w:val="single" w:sz="4" w:space="0" w:color="000000"/>
              <w:right w:val="nil"/>
            </w:tcBorders>
            <w:shd w:val="clear" w:color="auto" w:fill="E9B6D4"/>
          </w:tcPr>
          <w:p w14:paraId="677D49D0" w14:textId="77777777" w:rsidR="00416649" w:rsidRPr="00AB4FD9" w:rsidRDefault="00416649" w:rsidP="00D82D6C">
            <w:pPr>
              <w:jc w:val="both"/>
              <w:rPr>
                <w:rFonts w:ascii="Times New Roman" w:hAnsi="Times New Roman" w:cs="Times New Roman"/>
                <w:noProof/>
                <w:sz w:val="20"/>
                <w:szCs w:val="20"/>
              </w:rPr>
            </w:pPr>
          </w:p>
        </w:tc>
        <w:tc>
          <w:tcPr>
            <w:tcW w:w="187" w:type="pct"/>
            <w:gridSpan w:val="2"/>
            <w:vMerge/>
            <w:tcBorders>
              <w:top w:val="nil"/>
              <w:left w:val="nil"/>
              <w:bottom w:val="single" w:sz="4" w:space="0" w:color="000000"/>
              <w:right w:val="nil"/>
            </w:tcBorders>
            <w:shd w:val="clear" w:color="auto" w:fill="92D050"/>
          </w:tcPr>
          <w:p w14:paraId="4C858FDF" w14:textId="77777777" w:rsidR="00416649" w:rsidRPr="00AB4FD9" w:rsidRDefault="00416649" w:rsidP="00D82D6C">
            <w:pPr>
              <w:jc w:val="both"/>
              <w:rPr>
                <w:rFonts w:ascii="Times New Roman" w:hAnsi="Times New Roman" w:cs="Times New Roman"/>
                <w:noProof/>
                <w:sz w:val="20"/>
                <w:szCs w:val="20"/>
              </w:rPr>
            </w:pPr>
          </w:p>
        </w:tc>
      </w:tr>
      <w:tr w:rsidR="00FB4175" w:rsidRPr="00AB4FD9" w14:paraId="36764EC6" w14:textId="77777777" w:rsidTr="00EB3B0C">
        <w:tc>
          <w:tcPr>
            <w:tcW w:w="833" w:type="pct"/>
            <w:tcBorders>
              <w:top w:val="single" w:sz="4" w:space="0" w:color="000000"/>
              <w:left w:val="single" w:sz="4" w:space="0" w:color="000000"/>
              <w:bottom w:val="single" w:sz="4" w:space="0" w:color="000000"/>
              <w:right w:val="nil"/>
            </w:tcBorders>
          </w:tcPr>
          <w:p w14:paraId="39C974C4" w14:textId="77777777" w:rsidR="00416649" w:rsidRPr="00FB4175" w:rsidRDefault="00416649" w:rsidP="00FB4175">
            <w:pPr>
              <w:rPr>
                <w:rFonts w:ascii="Times New Roman" w:hAnsi="Times New Roman" w:cs="Times New Roman"/>
                <w:noProof/>
                <w:sz w:val="16"/>
                <w:szCs w:val="16"/>
              </w:rPr>
            </w:pPr>
            <w:r w:rsidRPr="00FB4175">
              <w:rPr>
                <w:rFonts w:ascii="Times New Roman" w:hAnsi="Times New Roman"/>
                <w:sz w:val="16"/>
                <w:szCs w:val="16"/>
              </w:rPr>
              <w:t>Administratīvie reģistri/avoti</w:t>
            </w:r>
          </w:p>
        </w:tc>
        <w:tc>
          <w:tcPr>
            <w:tcW w:w="929" w:type="pct"/>
            <w:gridSpan w:val="10"/>
            <w:tcBorders>
              <w:top w:val="single" w:sz="4" w:space="0" w:color="000000"/>
              <w:left w:val="nil"/>
              <w:bottom w:val="single" w:sz="4" w:space="0" w:color="000000"/>
              <w:right w:val="nil"/>
            </w:tcBorders>
            <w:shd w:val="clear" w:color="auto" w:fill="E9B6D4"/>
          </w:tcPr>
          <w:p w14:paraId="0091466B" w14:textId="77777777" w:rsidR="00416649" w:rsidRPr="00AB4FD9" w:rsidRDefault="00416649" w:rsidP="00FB4175">
            <w:pPr>
              <w:rPr>
                <w:rFonts w:ascii="Times New Roman" w:hAnsi="Times New Roman" w:cs="Times New Roman"/>
                <w:noProof/>
                <w:sz w:val="20"/>
                <w:szCs w:val="20"/>
              </w:rPr>
            </w:pPr>
          </w:p>
        </w:tc>
        <w:tc>
          <w:tcPr>
            <w:tcW w:w="159" w:type="pct"/>
            <w:gridSpan w:val="3"/>
            <w:tcBorders>
              <w:top w:val="single" w:sz="4" w:space="0" w:color="000000"/>
              <w:left w:val="nil"/>
              <w:bottom w:val="single" w:sz="4" w:space="0" w:color="000000"/>
              <w:right w:val="nil"/>
            </w:tcBorders>
            <w:shd w:val="clear" w:color="auto" w:fill="92D050"/>
          </w:tcPr>
          <w:p w14:paraId="604727B9" w14:textId="77777777" w:rsidR="00416649" w:rsidRPr="00AB4FD9" w:rsidRDefault="00416649" w:rsidP="00FB4175">
            <w:pPr>
              <w:rPr>
                <w:rFonts w:ascii="Times New Roman" w:hAnsi="Times New Roman" w:cs="Times New Roman"/>
                <w:noProof/>
                <w:sz w:val="20"/>
                <w:szCs w:val="20"/>
              </w:rPr>
            </w:pPr>
          </w:p>
        </w:tc>
        <w:tc>
          <w:tcPr>
            <w:tcW w:w="2422" w:type="pct"/>
            <w:gridSpan w:val="23"/>
            <w:tcBorders>
              <w:top w:val="single" w:sz="4" w:space="0" w:color="000000"/>
              <w:left w:val="nil"/>
              <w:bottom w:val="single" w:sz="4" w:space="0" w:color="000000"/>
              <w:right w:val="nil"/>
            </w:tcBorders>
            <w:shd w:val="clear" w:color="auto" w:fill="E9B6D4"/>
          </w:tcPr>
          <w:p w14:paraId="24CBCE89" w14:textId="77777777" w:rsidR="00416649" w:rsidRPr="00AB4FD9" w:rsidRDefault="00416649" w:rsidP="00FB4175">
            <w:pPr>
              <w:rPr>
                <w:rFonts w:ascii="Times New Roman" w:hAnsi="Times New Roman" w:cs="Times New Roman"/>
                <w:noProof/>
                <w:sz w:val="20"/>
                <w:szCs w:val="20"/>
              </w:rPr>
            </w:pPr>
          </w:p>
        </w:tc>
        <w:tc>
          <w:tcPr>
            <w:tcW w:w="284" w:type="pct"/>
            <w:gridSpan w:val="8"/>
            <w:tcBorders>
              <w:top w:val="single" w:sz="4" w:space="0" w:color="000000"/>
              <w:left w:val="nil"/>
              <w:bottom w:val="single" w:sz="4" w:space="0" w:color="000000"/>
              <w:right w:val="single" w:sz="4" w:space="0" w:color="000000"/>
            </w:tcBorders>
            <w:shd w:val="clear" w:color="auto" w:fill="92D050"/>
          </w:tcPr>
          <w:p w14:paraId="39BF130B" w14:textId="77777777" w:rsidR="00416649" w:rsidRPr="00AB4FD9" w:rsidRDefault="00416649" w:rsidP="00FB4175">
            <w:pPr>
              <w:rPr>
                <w:rFonts w:ascii="Times New Roman" w:hAnsi="Times New Roman" w:cs="Times New Roman"/>
                <w:noProof/>
                <w:sz w:val="20"/>
                <w:szCs w:val="20"/>
              </w:rPr>
            </w:pPr>
          </w:p>
        </w:tc>
        <w:tc>
          <w:tcPr>
            <w:tcW w:w="215" w:type="pct"/>
            <w:gridSpan w:val="3"/>
            <w:tcBorders>
              <w:top w:val="single" w:sz="4" w:space="0" w:color="000000"/>
              <w:left w:val="single" w:sz="4" w:space="0" w:color="000000"/>
              <w:bottom w:val="single" w:sz="4" w:space="0" w:color="000000"/>
              <w:right w:val="nil"/>
            </w:tcBorders>
            <w:shd w:val="clear" w:color="auto" w:fill="92D050"/>
          </w:tcPr>
          <w:p w14:paraId="724A6C74" w14:textId="77777777" w:rsidR="00416649" w:rsidRPr="00AB4FD9" w:rsidRDefault="00416649" w:rsidP="00D82D6C">
            <w:pPr>
              <w:jc w:val="both"/>
              <w:rPr>
                <w:rFonts w:ascii="Times New Roman" w:hAnsi="Times New Roman" w:cs="Times New Roman"/>
                <w:noProof/>
                <w:sz w:val="20"/>
                <w:szCs w:val="20"/>
              </w:rPr>
            </w:pPr>
          </w:p>
        </w:tc>
        <w:tc>
          <w:tcPr>
            <w:tcW w:w="157" w:type="pct"/>
            <w:tcBorders>
              <w:top w:val="single" w:sz="4" w:space="0" w:color="000000"/>
              <w:left w:val="nil"/>
              <w:bottom w:val="single" w:sz="4" w:space="0" w:color="000000"/>
              <w:right w:val="nil"/>
            </w:tcBorders>
            <w:shd w:val="clear" w:color="auto" w:fill="E9B6D4"/>
          </w:tcPr>
          <w:p w14:paraId="2C2F87B7" w14:textId="77777777" w:rsidR="00416649" w:rsidRPr="00AB4FD9" w:rsidRDefault="00416649" w:rsidP="00D82D6C">
            <w:pPr>
              <w:jc w:val="both"/>
              <w:rPr>
                <w:rFonts w:ascii="Times New Roman" w:hAnsi="Times New Roman" w:cs="Times New Roman"/>
                <w:noProof/>
                <w:sz w:val="20"/>
                <w:szCs w:val="20"/>
              </w:rPr>
            </w:pPr>
          </w:p>
        </w:tc>
      </w:tr>
      <w:tr w:rsidR="00F77684" w:rsidRPr="00AB4FD9" w14:paraId="538AF5F8" w14:textId="77777777" w:rsidTr="00EB3B0C">
        <w:tc>
          <w:tcPr>
            <w:tcW w:w="833" w:type="pct"/>
            <w:tcBorders>
              <w:top w:val="single" w:sz="4" w:space="0" w:color="000000"/>
              <w:left w:val="single" w:sz="4" w:space="0" w:color="000000"/>
              <w:bottom w:val="single" w:sz="4" w:space="0" w:color="000000"/>
              <w:right w:val="nil"/>
            </w:tcBorders>
          </w:tcPr>
          <w:p w14:paraId="73B8CCDB" w14:textId="77777777" w:rsidR="00416649" w:rsidRPr="00FB4175" w:rsidRDefault="00416649" w:rsidP="00FB4175">
            <w:pPr>
              <w:rPr>
                <w:rFonts w:ascii="Times New Roman" w:hAnsi="Times New Roman" w:cs="Times New Roman"/>
                <w:noProof/>
                <w:sz w:val="16"/>
                <w:szCs w:val="16"/>
              </w:rPr>
            </w:pPr>
            <w:r w:rsidRPr="00FB4175">
              <w:rPr>
                <w:rFonts w:ascii="Times New Roman" w:hAnsi="Times New Roman"/>
                <w:sz w:val="16"/>
                <w:szCs w:val="16"/>
              </w:rPr>
              <w:t>Informācija par muitas ieņēmumiem</w:t>
            </w:r>
          </w:p>
        </w:tc>
        <w:tc>
          <w:tcPr>
            <w:tcW w:w="3794" w:type="pct"/>
            <w:gridSpan w:val="44"/>
            <w:tcBorders>
              <w:top w:val="single" w:sz="4" w:space="0" w:color="000000"/>
              <w:left w:val="nil"/>
              <w:bottom w:val="single" w:sz="4" w:space="0" w:color="000000"/>
              <w:right w:val="single" w:sz="4" w:space="0" w:color="000000"/>
            </w:tcBorders>
            <w:shd w:val="clear" w:color="auto" w:fill="D2F1F1"/>
          </w:tcPr>
          <w:p w14:paraId="1397DFFA" w14:textId="77777777" w:rsidR="00416649" w:rsidRPr="00AB4FD9" w:rsidRDefault="00416649" w:rsidP="00FB4175">
            <w:pPr>
              <w:rPr>
                <w:rFonts w:ascii="Times New Roman" w:hAnsi="Times New Roman" w:cs="Times New Roman"/>
                <w:noProof/>
                <w:sz w:val="20"/>
                <w:szCs w:val="20"/>
              </w:rPr>
            </w:pPr>
          </w:p>
        </w:tc>
        <w:tc>
          <w:tcPr>
            <w:tcW w:w="373" w:type="pct"/>
            <w:gridSpan w:val="4"/>
            <w:tcBorders>
              <w:top w:val="single" w:sz="4" w:space="0" w:color="000000"/>
              <w:left w:val="single" w:sz="4" w:space="0" w:color="000000"/>
              <w:bottom w:val="single" w:sz="4" w:space="0" w:color="000000"/>
              <w:right w:val="nil"/>
            </w:tcBorders>
          </w:tcPr>
          <w:p w14:paraId="44783B62" w14:textId="77777777" w:rsidR="00416649" w:rsidRPr="00AB4FD9" w:rsidRDefault="00416649" w:rsidP="00D82D6C">
            <w:pPr>
              <w:jc w:val="both"/>
              <w:rPr>
                <w:rFonts w:ascii="Times New Roman" w:hAnsi="Times New Roman" w:cs="Times New Roman"/>
                <w:noProof/>
                <w:sz w:val="20"/>
                <w:szCs w:val="20"/>
              </w:rPr>
            </w:pPr>
          </w:p>
        </w:tc>
      </w:tr>
      <w:tr w:rsidR="00FB4175" w:rsidRPr="00AB4FD9" w14:paraId="7F49562E" w14:textId="77777777" w:rsidTr="00EB3B0C">
        <w:tc>
          <w:tcPr>
            <w:tcW w:w="833" w:type="pct"/>
            <w:tcBorders>
              <w:top w:val="single" w:sz="4" w:space="0" w:color="000000"/>
              <w:left w:val="single" w:sz="4" w:space="0" w:color="000000"/>
              <w:bottom w:val="single" w:sz="4" w:space="0" w:color="000000"/>
              <w:right w:val="nil"/>
            </w:tcBorders>
          </w:tcPr>
          <w:p w14:paraId="150AFCFE" w14:textId="77777777" w:rsidR="00DE0FCB" w:rsidRPr="00FB4175" w:rsidRDefault="00DE0FCB" w:rsidP="00FB4175">
            <w:pPr>
              <w:rPr>
                <w:rFonts w:ascii="Times New Roman" w:hAnsi="Times New Roman" w:cs="Times New Roman"/>
                <w:noProof/>
                <w:sz w:val="16"/>
                <w:szCs w:val="16"/>
              </w:rPr>
            </w:pPr>
            <w:r w:rsidRPr="00FB4175">
              <w:rPr>
                <w:rFonts w:ascii="Times New Roman" w:hAnsi="Times New Roman"/>
                <w:sz w:val="16"/>
                <w:szCs w:val="16"/>
              </w:rPr>
              <w:t>Statistikas modeļi/modelēšana/novērtēšana</w:t>
            </w:r>
          </w:p>
        </w:tc>
        <w:tc>
          <w:tcPr>
            <w:tcW w:w="600" w:type="pct"/>
            <w:gridSpan w:val="6"/>
            <w:tcBorders>
              <w:top w:val="single" w:sz="4" w:space="0" w:color="000000"/>
              <w:left w:val="nil"/>
              <w:bottom w:val="single" w:sz="4" w:space="0" w:color="000000"/>
              <w:right w:val="nil"/>
            </w:tcBorders>
            <w:shd w:val="clear" w:color="auto" w:fill="D2F1F1"/>
          </w:tcPr>
          <w:p w14:paraId="24C03820" w14:textId="77777777" w:rsidR="00DE0FCB" w:rsidRPr="00AB4FD9" w:rsidRDefault="00DE0FCB" w:rsidP="00FB4175">
            <w:pPr>
              <w:rPr>
                <w:rFonts w:ascii="Times New Roman" w:hAnsi="Times New Roman" w:cs="Times New Roman"/>
                <w:noProof/>
                <w:sz w:val="20"/>
                <w:szCs w:val="20"/>
              </w:rPr>
            </w:pPr>
          </w:p>
        </w:tc>
        <w:tc>
          <w:tcPr>
            <w:tcW w:w="329" w:type="pct"/>
            <w:gridSpan w:val="4"/>
            <w:tcBorders>
              <w:top w:val="single" w:sz="4" w:space="0" w:color="000000"/>
              <w:left w:val="nil"/>
              <w:bottom w:val="single" w:sz="4" w:space="0" w:color="000000"/>
              <w:right w:val="nil"/>
            </w:tcBorders>
            <w:shd w:val="clear" w:color="auto" w:fill="E9B6D4"/>
          </w:tcPr>
          <w:p w14:paraId="61986434" w14:textId="7BEF41E7" w:rsidR="00DE0FCB" w:rsidRPr="00AB4FD9" w:rsidRDefault="00DE0FCB" w:rsidP="00FB4175">
            <w:pPr>
              <w:rPr>
                <w:rFonts w:ascii="Times New Roman" w:hAnsi="Times New Roman" w:cs="Times New Roman"/>
                <w:noProof/>
                <w:sz w:val="20"/>
                <w:szCs w:val="20"/>
              </w:rPr>
            </w:pPr>
          </w:p>
        </w:tc>
        <w:tc>
          <w:tcPr>
            <w:tcW w:w="159" w:type="pct"/>
            <w:gridSpan w:val="3"/>
            <w:tcBorders>
              <w:top w:val="single" w:sz="4" w:space="0" w:color="000000"/>
              <w:left w:val="nil"/>
              <w:bottom w:val="single" w:sz="4" w:space="0" w:color="000000"/>
              <w:right w:val="nil"/>
            </w:tcBorders>
            <w:shd w:val="clear" w:color="auto" w:fill="92D050"/>
          </w:tcPr>
          <w:p w14:paraId="2E49071E" w14:textId="77777777" w:rsidR="00DE0FCB" w:rsidRPr="00AB4FD9" w:rsidRDefault="00DE0FCB" w:rsidP="00FB4175">
            <w:pPr>
              <w:rPr>
                <w:rFonts w:ascii="Times New Roman" w:hAnsi="Times New Roman" w:cs="Times New Roman"/>
                <w:noProof/>
                <w:sz w:val="20"/>
                <w:szCs w:val="20"/>
              </w:rPr>
            </w:pPr>
          </w:p>
        </w:tc>
        <w:tc>
          <w:tcPr>
            <w:tcW w:w="103" w:type="pct"/>
            <w:gridSpan w:val="2"/>
            <w:tcBorders>
              <w:top w:val="single" w:sz="4" w:space="0" w:color="000000"/>
              <w:left w:val="nil"/>
              <w:bottom w:val="single" w:sz="4" w:space="0" w:color="000000"/>
              <w:right w:val="nil"/>
            </w:tcBorders>
            <w:shd w:val="clear" w:color="auto" w:fill="E9B6D4"/>
          </w:tcPr>
          <w:p w14:paraId="1011C0EF" w14:textId="77777777" w:rsidR="00DE0FCB" w:rsidRPr="00AB4FD9" w:rsidRDefault="00DE0FCB" w:rsidP="00FB4175">
            <w:pPr>
              <w:rPr>
                <w:rFonts w:ascii="Times New Roman" w:hAnsi="Times New Roman" w:cs="Times New Roman"/>
                <w:noProof/>
                <w:sz w:val="20"/>
                <w:szCs w:val="20"/>
              </w:rPr>
            </w:pPr>
          </w:p>
        </w:tc>
        <w:tc>
          <w:tcPr>
            <w:tcW w:w="2318" w:type="pct"/>
            <w:gridSpan w:val="21"/>
            <w:tcBorders>
              <w:top w:val="single" w:sz="4" w:space="0" w:color="000000"/>
              <w:left w:val="nil"/>
              <w:bottom w:val="single" w:sz="4" w:space="0" w:color="000000"/>
              <w:right w:val="nil"/>
            </w:tcBorders>
            <w:shd w:val="clear" w:color="auto" w:fill="D2F1F1"/>
          </w:tcPr>
          <w:p w14:paraId="331568FA" w14:textId="77777777" w:rsidR="00DE0FCB" w:rsidRPr="00AB4FD9" w:rsidRDefault="00DE0FCB" w:rsidP="00FB4175">
            <w:pPr>
              <w:rPr>
                <w:rFonts w:ascii="Times New Roman" w:hAnsi="Times New Roman" w:cs="Times New Roman"/>
                <w:noProof/>
                <w:sz w:val="20"/>
                <w:szCs w:val="20"/>
              </w:rPr>
            </w:pPr>
          </w:p>
        </w:tc>
        <w:tc>
          <w:tcPr>
            <w:tcW w:w="127" w:type="pct"/>
            <w:gridSpan w:val="4"/>
            <w:tcBorders>
              <w:top w:val="single" w:sz="4" w:space="0" w:color="000000"/>
              <w:left w:val="nil"/>
              <w:bottom w:val="single" w:sz="4" w:space="0" w:color="000000"/>
              <w:right w:val="nil"/>
            </w:tcBorders>
            <w:shd w:val="clear" w:color="auto" w:fill="E9B6D4"/>
          </w:tcPr>
          <w:p w14:paraId="179B8A1A" w14:textId="675B428F" w:rsidR="00DE0FCB" w:rsidRPr="00AB4FD9" w:rsidRDefault="00DE0FCB" w:rsidP="00FB4175">
            <w:pPr>
              <w:rPr>
                <w:rFonts w:ascii="Times New Roman" w:hAnsi="Times New Roman" w:cs="Times New Roman"/>
                <w:noProof/>
                <w:sz w:val="20"/>
                <w:szCs w:val="20"/>
              </w:rPr>
            </w:pPr>
          </w:p>
        </w:tc>
        <w:tc>
          <w:tcPr>
            <w:tcW w:w="157" w:type="pct"/>
            <w:gridSpan w:val="4"/>
            <w:tcBorders>
              <w:top w:val="single" w:sz="4" w:space="0" w:color="000000"/>
              <w:left w:val="nil"/>
              <w:bottom w:val="single" w:sz="4" w:space="0" w:color="000000"/>
              <w:right w:val="single" w:sz="4" w:space="0" w:color="000000"/>
            </w:tcBorders>
            <w:shd w:val="clear" w:color="auto" w:fill="D2F1F1"/>
          </w:tcPr>
          <w:p w14:paraId="42A2D6C6" w14:textId="4DE2F9F2" w:rsidR="00DE0FCB" w:rsidRPr="00AB4FD9" w:rsidRDefault="00DE0FCB" w:rsidP="00FB4175">
            <w:pPr>
              <w:rPr>
                <w:rFonts w:ascii="Times New Roman" w:hAnsi="Times New Roman" w:cs="Times New Roman"/>
                <w:noProof/>
                <w:sz w:val="20"/>
                <w:szCs w:val="20"/>
              </w:rPr>
            </w:pPr>
          </w:p>
        </w:tc>
        <w:tc>
          <w:tcPr>
            <w:tcW w:w="373" w:type="pct"/>
            <w:gridSpan w:val="4"/>
            <w:tcBorders>
              <w:top w:val="single" w:sz="4" w:space="0" w:color="000000"/>
              <w:left w:val="single" w:sz="4" w:space="0" w:color="000000"/>
              <w:bottom w:val="single" w:sz="4" w:space="0" w:color="000000"/>
              <w:right w:val="nil"/>
            </w:tcBorders>
            <w:shd w:val="clear" w:color="auto" w:fill="D2F1F1"/>
          </w:tcPr>
          <w:p w14:paraId="7C1651B4" w14:textId="77777777" w:rsidR="00DE0FCB" w:rsidRPr="00AB4FD9" w:rsidRDefault="00DE0FCB" w:rsidP="00D82D6C">
            <w:pPr>
              <w:jc w:val="both"/>
              <w:rPr>
                <w:rFonts w:ascii="Times New Roman" w:hAnsi="Times New Roman" w:cs="Times New Roman"/>
                <w:noProof/>
                <w:sz w:val="20"/>
                <w:szCs w:val="20"/>
              </w:rPr>
            </w:pPr>
          </w:p>
        </w:tc>
      </w:tr>
      <w:tr w:rsidR="00F77684" w:rsidRPr="00AB4FD9" w14:paraId="353664E0" w14:textId="77777777" w:rsidTr="00EB3B0C">
        <w:tc>
          <w:tcPr>
            <w:tcW w:w="833" w:type="pct"/>
            <w:tcBorders>
              <w:top w:val="single" w:sz="4" w:space="0" w:color="000000"/>
              <w:left w:val="single" w:sz="4" w:space="0" w:color="000000"/>
              <w:bottom w:val="single" w:sz="4" w:space="0" w:color="000000"/>
              <w:right w:val="nil"/>
            </w:tcBorders>
          </w:tcPr>
          <w:p w14:paraId="3B7C2337" w14:textId="77777777" w:rsidR="00416649" w:rsidRPr="00FB4175" w:rsidRDefault="00416649" w:rsidP="00FB4175">
            <w:pPr>
              <w:rPr>
                <w:rFonts w:ascii="Times New Roman" w:hAnsi="Times New Roman" w:cs="Times New Roman"/>
                <w:noProof/>
                <w:sz w:val="16"/>
                <w:szCs w:val="16"/>
              </w:rPr>
            </w:pPr>
            <w:r w:rsidRPr="00FB4175">
              <w:rPr>
                <w:rFonts w:ascii="Times New Roman" w:hAnsi="Times New Roman"/>
                <w:sz w:val="16"/>
                <w:szCs w:val="16"/>
              </w:rPr>
              <w:t>Komerciālie datu avoti</w:t>
            </w:r>
          </w:p>
        </w:tc>
        <w:tc>
          <w:tcPr>
            <w:tcW w:w="3794" w:type="pct"/>
            <w:gridSpan w:val="44"/>
            <w:tcBorders>
              <w:top w:val="single" w:sz="4" w:space="0" w:color="000000"/>
              <w:left w:val="nil"/>
              <w:bottom w:val="single" w:sz="4" w:space="0" w:color="000000"/>
              <w:right w:val="single" w:sz="4" w:space="0" w:color="000000"/>
            </w:tcBorders>
            <w:shd w:val="clear" w:color="auto" w:fill="D2F1F1"/>
          </w:tcPr>
          <w:p w14:paraId="245FBC3D" w14:textId="77777777" w:rsidR="00416649" w:rsidRPr="00AB4FD9" w:rsidRDefault="00416649" w:rsidP="00FB4175">
            <w:pPr>
              <w:rPr>
                <w:rFonts w:ascii="Times New Roman" w:hAnsi="Times New Roman" w:cs="Times New Roman"/>
                <w:noProof/>
                <w:sz w:val="20"/>
                <w:szCs w:val="20"/>
              </w:rPr>
            </w:pPr>
          </w:p>
        </w:tc>
        <w:tc>
          <w:tcPr>
            <w:tcW w:w="373" w:type="pct"/>
            <w:gridSpan w:val="4"/>
            <w:tcBorders>
              <w:top w:val="single" w:sz="4" w:space="0" w:color="000000"/>
              <w:left w:val="single" w:sz="4" w:space="0" w:color="000000"/>
              <w:bottom w:val="single" w:sz="4" w:space="0" w:color="000000"/>
              <w:right w:val="nil"/>
            </w:tcBorders>
          </w:tcPr>
          <w:p w14:paraId="07C5400A" w14:textId="77777777" w:rsidR="00416649" w:rsidRPr="00AB4FD9" w:rsidRDefault="00416649" w:rsidP="00D82D6C">
            <w:pPr>
              <w:jc w:val="both"/>
              <w:rPr>
                <w:rFonts w:ascii="Times New Roman" w:hAnsi="Times New Roman" w:cs="Times New Roman"/>
                <w:noProof/>
                <w:sz w:val="20"/>
                <w:szCs w:val="20"/>
              </w:rPr>
            </w:pPr>
          </w:p>
        </w:tc>
      </w:tr>
      <w:tr w:rsidR="00245D81" w:rsidRPr="00AB4FD9" w14:paraId="3DE1E600" w14:textId="77777777" w:rsidTr="00EB3B0C">
        <w:trPr>
          <w:trHeight w:val="421"/>
        </w:trPr>
        <w:tc>
          <w:tcPr>
            <w:tcW w:w="833" w:type="pct"/>
            <w:tcBorders>
              <w:top w:val="single" w:sz="4" w:space="0" w:color="000000"/>
              <w:left w:val="single" w:sz="4" w:space="0" w:color="000000"/>
              <w:bottom w:val="single" w:sz="4" w:space="0" w:color="000000"/>
              <w:right w:val="nil"/>
            </w:tcBorders>
          </w:tcPr>
          <w:p w14:paraId="02C8A36B" w14:textId="77777777" w:rsidR="00416649" w:rsidRPr="00FB4175" w:rsidRDefault="00416649" w:rsidP="00FB4175">
            <w:pPr>
              <w:rPr>
                <w:rFonts w:ascii="Times New Roman" w:hAnsi="Times New Roman" w:cs="Times New Roman"/>
                <w:noProof/>
                <w:sz w:val="16"/>
                <w:szCs w:val="16"/>
              </w:rPr>
            </w:pPr>
            <w:r w:rsidRPr="00FB4175">
              <w:rPr>
                <w:rFonts w:ascii="Times New Roman" w:hAnsi="Times New Roman"/>
                <w:sz w:val="16"/>
                <w:szCs w:val="16"/>
              </w:rPr>
              <w:t>Starptautisko organizāciju sniegtie dati</w:t>
            </w:r>
          </w:p>
        </w:tc>
        <w:tc>
          <w:tcPr>
            <w:tcW w:w="3482" w:type="pct"/>
            <w:gridSpan w:val="35"/>
            <w:tcBorders>
              <w:top w:val="single" w:sz="4" w:space="0" w:color="000000"/>
              <w:left w:val="nil"/>
              <w:bottom w:val="single" w:sz="4" w:space="0" w:color="000000"/>
              <w:right w:val="nil"/>
            </w:tcBorders>
            <w:shd w:val="clear" w:color="auto" w:fill="D2F1F1"/>
          </w:tcPr>
          <w:p w14:paraId="663202A1" w14:textId="77777777" w:rsidR="00416649" w:rsidRPr="00AB4FD9" w:rsidRDefault="00416649" w:rsidP="00FB4175">
            <w:pPr>
              <w:rPr>
                <w:rFonts w:ascii="Times New Roman" w:hAnsi="Times New Roman" w:cs="Times New Roman"/>
                <w:noProof/>
                <w:sz w:val="20"/>
                <w:szCs w:val="20"/>
              </w:rPr>
            </w:pPr>
          </w:p>
        </w:tc>
        <w:tc>
          <w:tcPr>
            <w:tcW w:w="313" w:type="pct"/>
            <w:gridSpan w:val="9"/>
            <w:tcBorders>
              <w:top w:val="single" w:sz="4" w:space="0" w:color="000000"/>
              <w:left w:val="nil"/>
              <w:bottom w:val="single" w:sz="4" w:space="0" w:color="000000"/>
              <w:right w:val="single" w:sz="4" w:space="0" w:color="000000"/>
            </w:tcBorders>
            <w:shd w:val="clear" w:color="auto" w:fill="E9B6D4"/>
          </w:tcPr>
          <w:p w14:paraId="279BD4A0" w14:textId="77777777" w:rsidR="00416649" w:rsidRPr="00AB4FD9" w:rsidRDefault="00416649" w:rsidP="00FB4175">
            <w:pPr>
              <w:rPr>
                <w:rFonts w:ascii="Times New Roman" w:hAnsi="Times New Roman" w:cs="Times New Roman"/>
                <w:noProof/>
                <w:sz w:val="20"/>
                <w:szCs w:val="20"/>
              </w:rPr>
            </w:pPr>
          </w:p>
        </w:tc>
        <w:tc>
          <w:tcPr>
            <w:tcW w:w="373" w:type="pct"/>
            <w:gridSpan w:val="4"/>
            <w:tcBorders>
              <w:top w:val="single" w:sz="4" w:space="0" w:color="000000"/>
              <w:left w:val="single" w:sz="4" w:space="0" w:color="000000"/>
              <w:bottom w:val="single" w:sz="4" w:space="0" w:color="000000"/>
              <w:right w:val="nil"/>
            </w:tcBorders>
          </w:tcPr>
          <w:p w14:paraId="2038CB74" w14:textId="77777777" w:rsidR="00416649" w:rsidRPr="00AB4FD9" w:rsidRDefault="00416649" w:rsidP="00D82D6C">
            <w:pPr>
              <w:jc w:val="both"/>
              <w:rPr>
                <w:rFonts w:ascii="Times New Roman" w:hAnsi="Times New Roman" w:cs="Times New Roman"/>
                <w:noProof/>
                <w:sz w:val="20"/>
                <w:szCs w:val="20"/>
              </w:rPr>
            </w:pPr>
          </w:p>
        </w:tc>
      </w:tr>
      <w:tr w:rsidR="00255F52" w:rsidRPr="00AB4FD9" w14:paraId="094419CC" w14:textId="77777777" w:rsidTr="00EB3B0C">
        <w:tc>
          <w:tcPr>
            <w:tcW w:w="833" w:type="pct"/>
            <w:tcBorders>
              <w:top w:val="single" w:sz="4" w:space="0" w:color="000000"/>
              <w:left w:val="single" w:sz="4" w:space="0" w:color="000000"/>
              <w:bottom w:val="single" w:sz="4" w:space="0" w:color="000000"/>
              <w:right w:val="nil"/>
            </w:tcBorders>
          </w:tcPr>
          <w:p w14:paraId="1E416512" w14:textId="77777777" w:rsidR="00416649" w:rsidRPr="00FB4175" w:rsidRDefault="00416649" w:rsidP="00FB4175">
            <w:pPr>
              <w:rPr>
                <w:rFonts w:ascii="Times New Roman" w:hAnsi="Times New Roman" w:cs="Times New Roman"/>
                <w:noProof/>
                <w:sz w:val="16"/>
                <w:szCs w:val="16"/>
              </w:rPr>
            </w:pPr>
            <w:r w:rsidRPr="00FB4175">
              <w:rPr>
                <w:rFonts w:ascii="Times New Roman" w:hAnsi="Times New Roman"/>
                <w:i/>
                <w:iCs/>
                <w:sz w:val="16"/>
                <w:szCs w:val="16"/>
              </w:rPr>
              <w:t>ITRS</w:t>
            </w:r>
          </w:p>
        </w:tc>
        <w:tc>
          <w:tcPr>
            <w:tcW w:w="333" w:type="pct"/>
            <w:gridSpan w:val="4"/>
            <w:tcBorders>
              <w:top w:val="single" w:sz="4" w:space="0" w:color="000000"/>
              <w:left w:val="nil"/>
              <w:bottom w:val="single" w:sz="4" w:space="0" w:color="000000"/>
              <w:right w:val="nil"/>
            </w:tcBorders>
            <w:shd w:val="clear" w:color="auto" w:fill="D2F1F1"/>
          </w:tcPr>
          <w:p w14:paraId="4DCF1990" w14:textId="77777777" w:rsidR="00416649" w:rsidRPr="00AB4FD9" w:rsidRDefault="00416649" w:rsidP="00FB4175">
            <w:pPr>
              <w:rPr>
                <w:rFonts w:ascii="Times New Roman" w:hAnsi="Times New Roman" w:cs="Times New Roman"/>
                <w:noProof/>
                <w:sz w:val="20"/>
                <w:szCs w:val="20"/>
              </w:rPr>
            </w:pPr>
          </w:p>
        </w:tc>
        <w:tc>
          <w:tcPr>
            <w:tcW w:w="202" w:type="pct"/>
            <w:tcBorders>
              <w:top w:val="single" w:sz="4" w:space="0" w:color="000000"/>
              <w:left w:val="nil"/>
              <w:bottom w:val="single" w:sz="4" w:space="0" w:color="000000"/>
              <w:right w:val="nil"/>
            </w:tcBorders>
            <w:shd w:val="clear" w:color="auto" w:fill="E9B6D4"/>
          </w:tcPr>
          <w:p w14:paraId="1D1481BB" w14:textId="77777777" w:rsidR="00416649" w:rsidRPr="00AB4FD9" w:rsidRDefault="00416649" w:rsidP="00FB4175">
            <w:pPr>
              <w:rPr>
                <w:rFonts w:ascii="Times New Roman" w:hAnsi="Times New Roman" w:cs="Times New Roman"/>
                <w:noProof/>
                <w:sz w:val="20"/>
                <w:szCs w:val="20"/>
              </w:rPr>
            </w:pPr>
          </w:p>
        </w:tc>
        <w:tc>
          <w:tcPr>
            <w:tcW w:w="620" w:type="pct"/>
            <w:gridSpan w:val="9"/>
            <w:tcBorders>
              <w:top w:val="single" w:sz="4" w:space="0" w:color="000000"/>
              <w:left w:val="nil"/>
              <w:bottom w:val="single" w:sz="4" w:space="0" w:color="000000"/>
              <w:right w:val="nil"/>
            </w:tcBorders>
            <w:shd w:val="clear" w:color="auto" w:fill="D2F1F1"/>
          </w:tcPr>
          <w:p w14:paraId="36C1A34C" w14:textId="77777777" w:rsidR="00416649" w:rsidRPr="00AB4FD9" w:rsidRDefault="00416649" w:rsidP="00FB4175">
            <w:pPr>
              <w:rPr>
                <w:rFonts w:ascii="Times New Roman" w:hAnsi="Times New Roman" w:cs="Times New Roman"/>
                <w:noProof/>
                <w:sz w:val="20"/>
                <w:szCs w:val="20"/>
              </w:rPr>
            </w:pPr>
          </w:p>
        </w:tc>
        <w:tc>
          <w:tcPr>
            <w:tcW w:w="308" w:type="pct"/>
            <w:gridSpan w:val="4"/>
            <w:tcBorders>
              <w:top w:val="single" w:sz="4" w:space="0" w:color="000000"/>
              <w:left w:val="nil"/>
              <w:bottom w:val="single" w:sz="4" w:space="0" w:color="000000"/>
              <w:right w:val="nil"/>
            </w:tcBorders>
            <w:shd w:val="clear" w:color="auto" w:fill="E9B6D4"/>
          </w:tcPr>
          <w:p w14:paraId="3DA27593" w14:textId="77777777" w:rsidR="00416649" w:rsidRPr="00AB4FD9" w:rsidRDefault="00416649" w:rsidP="00FB4175">
            <w:pPr>
              <w:rPr>
                <w:rFonts w:ascii="Times New Roman" w:hAnsi="Times New Roman" w:cs="Times New Roman"/>
                <w:noProof/>
                <w:sz w:val="20"/>
                <w:szCs w:val="20"/>
              </w:rPr>
            </w:pPr>
          </w:p>
        </w:tc>
        <w:tc>
          <w:tcPr>
            <w:tcW w:w="648" w:type="pct"/>
            <w:gridSpan w:val="4"/>
            <w:tcBorders>
              <w:top w:val="single" w:sz="4" w:space="0" w:color="000000"/>
              <w:left w:val="nil"/>
              <w:bottom w:val="single" w:sz="4" w:space="0" w:color="000000"/>
              <w:right w:val="nil"/>
            </w:tcBorders>
            <w:shd w:val="clear" w:color="auto" w:fill="D2F1F1"/>
          </w:tcPr>
          <w:p w14:paraId="1C854F83" w14:textId="77777777" w:rsidR="00416649" w:rsidRPr="00AB4FD9" w:rsidRDefault="00416649" w:rsidP="00FB4175">
            <w:pPr>
              <w:rPr>
                <w:rFonts w:ascii="Times New Roman" w:hAnsi="Times New Roman" w:cs="Times New Roman"/>
                <w:noProof/>
                <w:sz w:val="20"/>
                <w:szCs w:val="20"/>
              </w:rPr>
            </w:pPr>
          </w:p>
        </w:tc>
        <w:tc>
          <w:tcPr>
            <w:tcW w:w="1371" w:type="pct"/>
            <w:gridSpan w:val="13"/>
            <w:tcBorders>
              <w:top w:val="single" w:sz="4" w:space="0" w:color="000000"/>
              <w:left w:val="nil"/>
              <w:bottom w:val="single" w:sz="4" w:space="0" w:color="000000"/>
              <w:right w:val="nil"/>
            </w:tcBorders>
            <w:shd w:val="clear" w:color="auto" w:fill="E9B6D4"/>
          </w:tcPr>
          <w:p w14:paraId="41481687" w14:textId="77777777" w:rsidR="00416649" w:rsidRPr="00AB4FD9" w:rsidRDefault="00416649" w:rsidP="00FB4175">
            <w:pPr>
              <w:rPr>
                <w:rFonts w:ascii="Times New Roman" w:hAnsi="Times New Roman" w:cs="Times New Roman"/>
                <w:noProof/>
                <w:sz w:val="20"/>
                <w:szCs w:val="20"/>
              </w:rPr>
            </w:pPr>
          </w:p>
        </w:tc>
        <w:tc>
          <w:tcPr>
            <w:tcW w:w="139" w:type="pct"/>
            <w:gridSpan w:val="4"/>
            <w:tcBorders>
              <w:top w:val="single" w:sz="4" w:space="0" w:color="000000"/>
              <w:left w:val="nil"/>
              <w:bottom w:val="single" w:sz="4" w:space="0" w:color="000000"/>
              <w:right w:val="nil"/>
            </w:tcBorders>
            <w:shd w:val="clear" w:color="auto" w:fill="D2F1F1"/>
          </w:tcPr>
          <w:p w14:paraId="05950CE4" w14:textId="77777777" w:rsidR="00416649" w:rsidRPr="00AB4FD9" w:rsidRDefault="00416649" w:rsidP="00FB4175">
            <w:pPr>
              <w:rPr>
                <w:rFonts w:ascii="Times New Roman" w:hAnsi="Times New Roman" w:cs="Times New Roman"/>
                <w:noProof/>
                <w:sz w:val="20"/>
                <w:szCs w:val="20"/>
              </w:rPr>
            </w:pPr>
          </w:p>
        </w:tc>
        <w:tc>
          <w:tcPr>
            <w:tcW w:w="174" w:type="pct"/>
            <w:gridSpan w:val="5"/>
            <w:tcBorders>
              <w:top w:val="single" w:sz="4" w:space="0" w:color="000000"/>
              <w:left w:val="nil"/>
              <w:bottom w:val="single" w:sz="4" w:space="0" w:color="000000"/>
              <w:right w:val="single" w:sz="4" w:space="0" w:color="000000"/>
            </w:tcBorders>
            <w:shd w:val="clear" w:color="auto" w:fill="E9B6D4"/>
          </w:tcPr>
          <w:p w14:paraId="421C441F" w14:textId="77777777" w:rsidR="00416649" w:rsidRPr="00AB4FD9" w:rsidRDefault="00416649" w:rsidP="00FB4175">
            <w:pPr>
              <w:rPr>
                <w:rFonts w:ascii="Times New Roman" w:hAnsi="Times New Roman" w:cs="Times New Roman"/>
                <w:noProof/>
                <w:sz w:val="20"/>
                <w:szCs w:val="20"/>
              </w:rPr>
            </w:pPr>
          </w:p>
        </w:tc>
        <w:tc>
          <w:tcPr>
            <w:tcW w:w="373" w:type="pct"/>
            <w:gridSpan w:val="4"/>
            <w:tcBorders>
              <w:top w:val="single" w:sz="4" w:space="0" w:color="000000"/>
              <w:left w:val="single" w:sz="4" w:space="0" w:color="000000"/>
              <w:bottom w:val="single" w:sz="4" w:space="0" w:color="000000"/>
              <w:right w:val="nil"/>
            </w:tcBorders>
          </w:tcPr>
          <w:p w14:paraId="516E2311" w14:textId="77777777" w:rsidR="00416649" w:rsidRPr="00AB4FD9" w:rsidRDefault="00416649" w:rsidP="00D82D6C">
            <w:pPr>
              <w:jc w:val="both"/>
              <w:rPr>
                <w:rFonts w:ascii="Times New Roman" w:hAnsi="Times New Roman" w:cs="Times New Roman"/>
                <w:noProof/>
                <w:sz w:val="20"/>
                <w:szCs w:val="20"/>
              </w:rPr>
            </w:pPr>
          </w:p>
        </w:tc>
      </w:tr>
      <w:tr w:rsidR="00F77684" w:rsidRPr="00AB4FD9" w14:paraId="7E186E18" w14:textId="77777777" w:rsidTr="00EB3B0C">
        <w:tc>
          <w:tcPr>
            <w:tcW w:w="833" w:type="pct"/>
            <w:tcBorders>
              <w:top w:val="single" w:sz="4" w:space="0" w:color="000000"/>
              <w:left w:val="single" w:sz="4" w:space="0" w:color="000000"/>
              <w:bottom w:val="single" w:sz="4" w:space="0" w:color="000000"/>
              <w:right w:val="nil"/>
            </w:tcBorders>
          </w:tcPr>
          <w:p w14:paraId="149E59B0" w14:textId="77777777" w:rsidR="00416649" w:rsidRPr="00FB4175" w:rsidRDefault="00416649" w:rsidP="00FB4175">
            <w:pPr>
              <w:rPr>
                <w:rFonts w:ascii="Times New Roman" w:hAnsi="Times New Roman" w:cs="Times New Roman"/>
                <w:noProof/>
                <w:sz w:val="16"/>
                <w:szCs w:val="16"/>
              </w:rPr>
            </w:pPr>
            <w:r w:rsidRPr="00FB4175">
              <w:rPr>
                <w:rFonts w:ascii="Times New Roman" w:hAnsi="Times New Roman"/>
                <w:sz w:val="16"/>
                <w:szCs w:val="16"/>
              </w:rPr>
              <w:t>Neattiecas</w:t>
            </w:r>
          </w:p>
        </w:tc>
        <w:tc>
          <w:tcPr>
            <w:tcW w:w="3794" w:type="pct"/>
            <w:gridSpan w:val="44"/>
            <w:tcBorders>
              <w:top w:val="single" w:sz="4" w:space="0" w:color="000000"/>
              <w:left w:val="nil"/>
              <w:bottom w:val="single" w:sz="4" w:space="0" w:color="000000"/>
              <w:right w:val="single" w:sz="4" w:space="0" w:color="000000"/>
            </w:tcBorders>
            <w:shd w:val="clear" w:color="auto" w:fill="D2F1F1"/>
          </w:tcPr>
          <w:p w14:paraId="19E37FB8" w14:textId="77777777" w:rsidR="00416649" w:rsidRPr="00AB4FD9" w:rsidRDefault="00416649" w:rsidP="00FB4175">
            <w:pPr>
              <w:rPr>
                <w:rFonts w:ascii="Times New Roman" w:hAnsi="Times New Roman" w:cs="Times New Roman"/>
                <w:noProof/>
                <w:sz w:val="20"/>
                <w:szCs w:val="20"/>
              </w:rPr>
            </w:pPr>
          </w:p>
        </w:tc>
        <w:tc>
          <w:tcPr>
            <w:tcW w:w="373" w:type="pct"/>
            <w:gridSpan w:val="4"/>
            <w:tcBorders>
              <w:top w:val="single" w:sz="4" w:space="0" w:color="000000"/>
              <w:left w:val="single" w:sz="4" w:space="0" w:color="000000"/>
              <w:bottom w:val="single" w:sz="4" w:space="0" w:color="000000"/>
              <w:right w:val="nil"/>
            </w:tcBorders>
          </w:tcPr>
          <w:p w14:paraId="47A773F6" w14:textId="77777777" w:rsidR="00416649" w:rsidRPr="00AB4FD9" w:rsidRDefault="00416649" w:rsidP="00D82D6C">
            <w:pPr>
              <w:jc w:val="both"/>
              <w:rPr>
                <w:rFonts w:ascii="Times New Roman" w:hAnsi="Times New Roman" w:cs="Times New Roman"/>
                <w:noProof/>
                <w:sz w:val="20"/>
                <w:szCs w:val="20"/>
              </w:rPr>
            </w:pPr>
          </w:p>
        </w:tc>
      </w:tr>
      <w:tr w:rsidR="00F77684" w:rsidRPr="00AB4FD9" w14:paraId="236C3487" w14:textId="77777777" w:rsidTr="00EB3B0C">
        <w:tc>
          <w:tcPr>
            <w:tcW w:w="833" w:type="pct"/>
            <w:tcBorders>
              <w:top w:val="single" w:sz="4" w:space="0" w:color="000000"/>
              <w:left w:val="single" w:sz="4" w:space="0" w:color="000000"/>
              <w:bottom w:val="single" w:sz="4" w:space="0" w:color="000000"/>
              <w:right w:val="nil"/>
            </w:tcBorders>
          </w:tcPr>
          <w:p w14:paraId="0A4484BC" w14:textId="77777777" w:rsidR="00416649" w:rsidRPr="00FB4175" w:rsidRDefault="00416649" w:rsidP="00FB4175">
            <w:pPr>
              <w:rPr>
                <w:rFonts w:ascii="Times New Roman" w:hAnsi="Times New Roman" w:cs="Times New Roman"/>
                <w:noProof/>
                <w:sz w:val="16"/>
                <w:szCs w:val="16"/>
              </w:rPr>
            </w:pPr>
            <w:r w:rsidRPr="00FB4175">
              <w:rPr>
                <w:rFonts w:ascii="Times New Roman" w:hAnsi="Times New Roman"/>
                <w:sz w:val="16"/>
                <w:szCs w:val="16"/>
              </w:rPr>
              <w:t>Citi</w:t>
            </w:r>
          </w:p>
        </w:tc>
        <w:tc>
          <w:tcPr>
            <w:tcW w:w="3794" w:type="pct"/>
            <w:gridSpan w:val="44"/>
            <w:tcBorders>
              <w:top w:val="single" w:sz="4" w:space="0" w:color="000000"/>
              <w:left w:val="nil"/>
              <w:bottom w:val="single" w:sz="4" w:space="0" w:color="000000"/>
              <w:right w:val="single" w:sz="4" w:space="0" w:color="000000"/>
            </w:tcBorders>
            <w:shd w:val="clear" w:color="auto" w:fill="D2F1F1"/>
          </w:tcPr>
          <w:p w14:paraId="01A4D713" w14:textId="77777777" w:rsidR="00416649" w:rsidRPr="00AB4FD9" w:rsidRDefault="00416649" w:rsidP="00FB4175">
            <w:pPr>
              <w:rPr>
                <w:rFonts w:ascii="Times New Roman" w:hAnsi="Times New Roman" w:cs="Times New Roman"/>
                <w:noProof/>
                <w:sz w:val="20"/>
                <w:szCs w:val="20"/>
              </w:rPr>
            </w:pPr>
          </w:p>
        </w:tc>
        <w:tc>
          <w:tcPr>
            <w:tcW w:w="373" w:type="pct"/>
            <w:gridSpan w:val="4"/>
            <w:tcBorders>
              <w:top w:val="single" w:sz="4" w:space="0" w:color="000000"/>
              <w:left w:val="single" w:sz="4" w:space="0" w:color="000000"/>
              <w:bottom w:val="single" w:sz="4" w:space="0" w:color="000000"/>
              <w:right w:val="nil"/>
            </w:tcBorders>
          </w:tcPr>
          <w:p w14:paraId="2BDB9EEA" w14:textId="77777777" w:rsidR="00416649" w:rsidRPr="00AB4FD9" w:rsidRDefault="00416649" w:rsidP="00D82D6C">
            <w:pPr>
              <w:jc w:val="both"/>
              <w:rPr>
                <w:rFonts w:ascii="Times New Roman" w:hAnsi="Times New Roman" w:cs="Times New Roman"/>
                <w:noProof/>
                <w:sz w:val="20"/>
                <w:szCs w:val="20"/>
              </w:rPr>
            </w:pPr>
          </w:p>
        </w:tc>
      </w:tr>
      <w:tr w:rsidR="00F77684" w:rsidRPr="00AB4FD9" w14:paraId="70ADB476" w14:textId="77777777" w:rsidTr="00EB3B0C">
        <w:tc>
          <w:tcPr>
            <w:tcW w:w="833" w:type="pct"/>
            <w:tcBorders>
              <w:top w:val="single" w:sz="4" w:space="0" w:color="000000"/>
              <w:left w:val="single" w:sz="4" w:space="0" w:color="000000"/>
              <w:bottom w:val="single" w:sz="4" w:space="0" w:color="000000"/>
              <w:right w:val="nil"/>
            </w:tcBorders>
          </w:tcPr>
          <w:p w14:paraId="0927E2E5" w14:textId="77777777" w:rsidR="00416649" w:rsidRPr="00FB4175" w:rsidRDefault="00416649" w:rsidP="00FB4175">
            <w:pPr>
              <w:rPr>
                <w:rFonts w:ascii="Times New Roman" w:hAnsi="Times New Roman" w:cs="Times New Roman"/>
                <w:noProof/>
                <w:sz w:val="16"/>
                <w:szCs w:val="16"/>
              </w:rPr>
            </w:pPr>
            <w:r w:rsidRPr="00FB4175">
              <w:rPr>
                <w:rFonts w:ascii="Times New Roman" w:hAnsi="Times New Roman"/>
                <w:i/>
                <w:iCs/>
                <w:sz w:val="16"/>
                <w:szCs w:val="16"/>
              </w:rPr>
              <w:t>VIES</w:t>
            </w:r>
            <w:r w:rsidRPr="00FB4175">
              <w:rPr>
                <w:rFonts w:ascii="Times New Roman" w:hAnsi="Times New Roman"/>
                <w:sz w:val="16"/>
                <w:szCs w:val="16"/>
              </w:rPr>
              <w:t xml:space="preserve"> (PVN reģistrācija)</w:t>
            </w:r>
          </w:p>
        </w:tc>
        <w:tc>
          <w:tcPr>
            <w:tcW w:w="3794" w:type="pct"/>
            <w:gridSpan w:val="44"/>
            <w:tcBorders>
              <w:top w:val="single" w:sz="4" w:space="0" w:color="000000"/>
              <w:left w:val="nil"/>
              <w:bottom w:val="single" w:sz="4" w:space="0" w:color="000000"/>
              <w:right w:val="single" w:sz="4" w:space="0" w:color="000000"/>
            </w:tcBorders>
            <w:shd w:val="clear" w:color="auto" w:fill="D2F1F1"/>
          </w:tcPr>
          <w:p w14:paraId="5A381DBB" w14:textId="77777777" w:rsidR="00416649" w:rsidRPr="00AB4FD9" w:rsidRDefault="00416649" w:rsidP="00FB4175">
            <w:pPr>
              <w:rPr>
                <w:rFonts w:ascii="Times New Roman" w:hAnsi="Times New Roman" w:cs="Times New Roman"/>
                <w:noProof/>
                <w:sz w:val="20"/>
                <w:szCs w:val="20"/>
              </w:rPr>
            </w:pPr>
          </w:p>
        </w:tc>
        <w:tc>
          <w:tcPr>
            <w:tcW w:w="373" w:type="pct"/>
            <w:gridSpan w:val="4"/>
            <w:tcBorders>
              <w:top w:val="single" w:sz="4" w:space="0" w:color="000000"/>
              <w:left w:val="single" w:sz="4" w:space="0" w:color="000000"/>
              <w:bottom w:val="single" w:sz="4" w:space="0" w:color="000000"/>
              <w:right w:val="nil"/>
            </w:tcBorders>
          </w:tcPr>
          <w:p w14:paraId="35D96969" w14:textId="77777777" w:rsidR="00416649" w:rsidRPr="00AB4FD9" w:rsidRDefault="00416649" w:rsidP="00D82D6C">
            <w:pPr>
              <w:jc w:val="both"/>
              <w:rPr>
                <w:rFonts w:ascii="Times New Roman" w:hAnsi="Times New Roman" w:cs="Times New Roman"/>
                <w:noProof/>
                <w:sz w:val="20"/>
                <w:szCs w:val="20"/>
              </w:rPr>
            </w:pPr>
          </w:p>
        </w:tc>
      </w:tr>
      <w:tr w:rsidR="00FB4175" w:rsidRPr="00AB4FD9" w14:paraId="126E60C1" w14:textId="77777777" w:rsidTr="00EB3B0C">
        <w:tc>
          <w:tcPr>
            <w:tcW w:w="833" w:type="pct"/>
            <w:tcBorders>
              <w:top w:val="single" w:sz="4" w:space="0" w:color="000000"/>
              <w:left w:val="single" w:sz="4" w:space="0" w:color="000000"/>
              <w:bottom w:val="single" w:sz="4" w:space="0" w:color="000000"/>
              <w:right w:val="nil"/>
            </w:tcBorders>
          </w:tcPr>
          <w:p w14:paraId="5354C131" w14:textId="77777777" w:rsidR="00F77684" w:rsidRPr="00FB4175" w:rsidRDefault="00F77684" w:rsidP="00FB4175">
            <w:pPr>
              <w:rPr>
                <w:rFonts w:ascii="Times New Roman" w:hAnsi="Times New Roman" w:cs="Times New Roman"/>
                <w:noProof/>
                <w:sz w:val="16"/>
                <w:szCs w:val="16"/>
              </w:rPr>
            </w:pPr>
            <w:r w:rsidRPr="00FB4175">
              <w:rPr>
                <w:rFonts w:ascii="Times New Roman" w:hAnsi="Times New Roman"/>
                <w:sz w:val="16"/>
                <w:szCs w:val="16"/>
              </w:rPr>
              <w:t>Partnervalsts dati (spoguļdati)</w:t>
            </w:r>
          </w:p>
        </w:tc>
        <w:tc>
          <w:tcPr>
            <w:tcW w:w="64" w:type="pct"/>
            <w:gridSpan w:val="2"/>
            <w:tcBorders>
              <w:top w:val="single" w:sz="4" w:space="0" w:color="000000"/>
              <w:left w:val="nil"/>
              <w:bottom w:val="single" w:sz="4" w:space="0" w:color="000000"/>
              <w:right w:val="nil"/>
            </w:tcBorders>
            <w:shd w:val="clear" w:color="auto" w:fill="D2F1F1"/>
          </w:tcPr>
          <w:p w14:paraId="7EA3AF03" w14:textId="77777777" w:rsidR="00F77684" w:rsidRPr="00AB4FD9" w:rsidRDefault="00F77684" w:rsidP="00FB4175">
            <w:pPr>
              <w:rPr>
                <w:rFonts w:ascii="Times New Roman" w:hAnsi="Times New Roman" w:cs="Times New Roman"/>
                <w:noProof/>
                <w:sz w:val="20"/>
                <w:szCs w:val="20"/>
              </w:rPr>
            </w:pPr>
          </w:p>
        </w:tc>
        <w:tc>
          <w:tcPr>
            <w:tcW w:w="537" w:type="pct"/>
            <w:gridSpan w:val="4"/>
            <w:tcBorders>
              <w:top w:val="single" w:sz="4" w:space="0" w:color="000000"/>
              <w:left w:val="nil"/>
              <w:bottom w:val="single" w:sz="4" w:space="0" w:color="000000"/>
              <w:right w:val="nil"/>
            </w:tcBorders>
          </w:tcPr>
          <w:p w14:paraId="7104494C" w14:textId="77777777" w:rsidR="00F77684" w:rsidRPr="00AB4FD9" w:rsidRDefault="00F77684" w:rsidP="00FB4175">
            <w:pPr>
              <w:rPr>
                <w:rFonts w:ascii="Times New Roman" w:hAnsi="Times New Roman" w:cs="Times New Roman"/>
                <w:noProof/>
                <w:sz w:val="20"/>
                <w:szCs w:val="20"/>
              </w:rPr>
            </w:pPr>
          </w:p>
        </w:tc>
        <w:tc>
          <w:tcPr>
            <w:tcW w:w="469" w:type="pct"/>
            <w:gridSpan w:val="6"/>
            <w:tcBorders>
              <w:top w:val="single" w:sz="4" w:space="0" w:color="000000"/>
              <w:left w:val="nil"/>
              <w:bottom w:val="single" w:sz="4" w:space="0" w:color="000000"/>
              <w:right w:val="nil"/>
            </w:tcBorders>
            <w:shd w:val="clear" w:color="auto" w:fill="D2F1F1"/>
          </w:tcPr>
          <w:p w14:paraId="02A3D8EC" w14:textId="77777777" w:rsidR="00F77684" w:rsidRPr="00AB4FD9" w:rsidRDefault="00F77684" w:rsidP="00FB4175">
            <w:pPr>
              <w:rPr>
                <w:rFonts w:ascii="Times New Roman" w:hAnsi="Times New Roman" w:cs="Times New Roman"/>
                <w:noProof/>
                <w:sz w:val="20"/>
                <w:szCs w:val="20"/>
              </w:rPr>
            </w:pPr>
          </w:p>
        </w:tc>
        <w:tc>
          <w:tcPr>
            <w:tcW w:w="1362" w:type="pct"/>
            <w:gridSpan w:val="13"/>
            <w:tcBorders>
              <w:top w:val="single" w:sz="4" w:space="0" w:color="000000"/>
              <w:left w:val="nil"/>
              <w:bottom w:val="single" w:sz="4" w:space="0" w:color="000000"/>
              <w:right w:val="nil"/>
            </w:tcBorders>
          </w:tcPr>
          <w:p w14:paraId="32EF1E0D" w14:textId="77777777" w:rsidR="00F77684" w:rsidRPr="00AB4FD9" w:rsidRDefault="00F77684" w:rsidP="00FB4175">
            <w:pPr>
              <w:rPr>
                <w:rFonts w:ascii="Times New Roman" w:hAnsi="Times New Roman" w:cs="Times New Roman"/>
                <w:noProof/>
                <w:sz w:val="20"/>
                <w:szCs w:val="20"/>
              </w:rPr>
            </w:pPr>
          </w:p>
        </w:tc>
        <w:tc>
          <w:tcPr>
            <w:tcW w:w="413" w:type="pct"/>
            <w:gridSpan w:val="3"/>
            <w:tcBorders>
              <w:top w:val="single" w:sz="4" w:space="0" w:color="000000"/>
              <w:left w:val="nil"/>
              <w:bottom w:val="single" w:sz="4" w:space="0" w:color="000000"/>
              <w:right w:val="nil"/>
            </w:tcBorders>
            <w:shd w:val="clear" w:color="auto" w:fill="D2F1F1"/>
          </w:tcPr>
          <w:p w14:paraId="2B843857" w14:textId="13D02383" w:rsidR="00F77684" w:rsidRPr="00AB4FD9" w:rsidRDefault="00F77684" w:rsidP="00FB4175">
            <w:pPr>
              <w:rPr>
                <w:rFonts w:ascii="Times New Roman" w:hAnsi="Times New Roman" w:cs="Times New Roman"/>
                <w:noProof/>
                <w:sz w:val="20"/>
                <w:szCs w:val="20"/>
              </w:rPr>
            </w:pPr>
          </w:p>
        </w:tc>
        <w:tc>
          <w:tcPr>
            <w:tcW w:w="154" w:type="pct"/>
            <w:gridSpan w:val="2"/>
            <w:tcBorders>
              <w:top w:val="single" w:sz="4" w:space="0" w:color="000000"/>
              <w:left w:val="nil"/>
              <w:bottom w:val="single" w:sz="4" w:space="0" w:color="000000"/>
              <w:right w:val="nil"/>
            </w:tcBorders>
          </w:tcPr>
          <w:p w14:paraId="583D0A09" w14:textId="77777777" w:rsidR="00F77684" w:rsidRPr="00AB4FD9" w:rsidRDefault="00F77684" w:rsidP="00FB4175">
            <w:pPr>
              <w:rPr>
                <w:rFonts w:ascii="Times New Roman" w:hAnsi="Times New Roman" w:cs="Times New Roman"/>
                <w:noProof/>
                <w:sz w:val="20"/>
                <w:szCs w:val="20"/>
              </w:rPr>
            </w:pPr>
          </w:p>
        </w:tc>
        <w:tc>
          <w:tcPr>
            <w:tcW w:w="796" w:type="pct"/>
            <w:gridSpan w:val="14"/>
            <w:tcBorders>
              <w:top w:val="single" w:sz="4" w:space="0" w:color="000000"/>
              <w:left w:val="nil"/>
              <w:bottom w:val="single" w:sz="4" w:space="0" w:color="000000"/>
              <w:right w:val="single" w:sz="4" w:space="0" w:color="000000"/>
            </w:tcBorders>
            <w:shd w:val="clear" w:color="auto" w:fill="D2F1F1"/>
          </w:tcPr>
          <w:p w14:paraId="52F11278" w14:textId="1A08A20A" w:rsidR="00F77684" w:rsidRPr="00AB4FD9" w:rsidRDefault="00F77684" w:rsidP="00FB4175">
            <w:pPr>
              <w:rPr>
                <w:rFonts w:ascii="Times New Roman" w:hAnsi="Times New Roman" w:cs="Times New Roman"/>
                <w:noProof/>
                <w:sz w:val="20"/>
                <w:szCs w:val="20"/>
              </w:rPr>
            </w:pPr>
          </w:p>
        </w:tc>
        <w:tc>
          <w:tcPr>
            <w:tcW w:w="373" w:type="pct"/>
            <w:gridSpan w:val="4"/>
            <w:tcBorders>
              <w:top w:val="single" w:sz="4" w:space="0" w:color="000000"/>
              <w:left w:val="single" w:sz="4" w:space="0" w:color="000000"/>
              <w:bottom w:val="single" w:sz="4" w:space="0" w:color="000000"/>
              <w:right w:val="nil"/>
            </w:tcBorders>
          </w:tcPr>
          <w:p w14:paraId="055E6C53" w14:textId="77777777" w:rsidR="00F77684" w:rsidRPr="00AB4FD9" w:rsidRDefault="00F77684" w:rsidP="00D82D6C">
            <w:pPr>
              <w:jc w:val="both"/>
              <w:rPr>
                <w:rFonts w:ascii="Times New Roman" w:hAnsi="Times New Roman" w:cs="Times New Roman"/>
                <w:noProof/>
                <w:sz w:val="20"/>
                <w:szCs w:val="20"/>
              </w:rPr>
            </w:pPr>
          </w:p>
        </w:tc>
      </w:tr>
      <w:tr w:rsidR="00FB4175" w:rsidRPr="00AB4FD9" w14:paraId="1A30A4CE" w14:textId="77777777" w:rsidTr="00EB3B0C">
        <w:tc>
          <w:tcPr>
            <w:tcW w:w="833" w:type="pct"/>
            <w:tcBorders>
              <w:top w:val="single" w:sz="4" w:space="0" w:color="000000"/>
              <w:left w:val="single" w:sz="4" w:space="0" w:color="000000"/>
              <w:bottom w:val="single" w:sz="4" w:space="0" w:color="000000"/>
              <w:right w:val="nil"/>
            </w:tcBorders>
            <w:shd w:val="clear" w:color="auto" w:fill="auto"/>
          </w:tcPr>
          <w:p w14:paraId="07165FCA" w14:textId="77777777" w:rsidR="00245D81" w:rsidRPr="00FB4175" w:rsidRDefault="00245D81" w:rsidP="00FB4175">
            <w:pPr>
              <w:rPr>
                <w:rFonts w:ascii="Times New Roman" w:hAnsi="Times New Roman" w:cs="Times New Roman"/>
                <w:noProof/>
                <w:sz w:val="16"/>
                <w:szCs w:val="16"/>
              </w:rPr>
            </w:pPr>
            <w:r w:rsidRPr="00FB4175">
              <w:rPr>
                <w:rFonts w:ascii="Times New Roman" w:hAnsi="Times New Roman"/>
                <w:sz w:val="16"/>
                <w:szCs w:val="16"/>
              </w:rPr>
              <w:t>Personu un mājsaimniecību apsekojums(-i)</w:t>
            </w:r>
          </w:p>
        </w:tc>
        <w:tc>
          <w:tcPr>
            <w:tcW w:w="64" w:type="pct"/>
            <w:gridSpan w:val="2"/>
            <w:tcBorders>
              <w:top w:val="single" w:sz="4" w:space="0" w:color="000000"/>
              <w:left w:val="nil"/>
              <w:bottom w:val="single" w:sz="4" w:space="0" w:color="000000"/>
              <w:right w:val="nil"/>
            </w:tcBorders>
            <w:shd w:val="clear" w:color="auto" w:fill="D2F1F1"/>
          </w:tcPr>
          <w:p w14:paraId="2838EAE8" w14:textId="77777777" w:rsidR="00245D81" w:rsidRPr="00460FFE" w:rsidRDefault="00245D81" w:rsidP="00FB4175">
            <w:pPr>
              <w:rPr>
                <w:rFonts w:ascii="Times New Roman" w:hAnsi="Times New Roman" w:cs="Times New Roman"/>
                <w:noProof/>
                <w:sz w:val="20"/>
                <w:szCs w:val="20"/>
              </w:rPr>
            </w:pPr>
          </w:p>
        </w:tc>
        <w:tc>
          <w:tcPr>
            <w:tcW w:w="838" w:type="pct"/>
            <w:gridSpan w:val="7"/>
            <w:tcBorders>
              <w:top w:val="single" w:sz="4" w:space="0" w:color="000000"/>
              <w:left w:val="nil"/>
              <w:bottom w:val="single" w:sz="4" w:space="0" w:color="000000"/>
              <w:right w:val="nil"/>
            </w:tcBorders>
            <w:shd w:val="clear" w:color="auto" w:fill="auto"/>
          </w:tcPr>
          <w:p w14:paraId="2F829339" w14:textId="0B326AD4" w:rsidR="00245D81" w:rsidRPr="00217D11" w:rsidRDefault="00245D81" w:rsidP="00FB4175">
            <w:pPr>
              <w:rPr>
                <w:rFonts w:ascii="Times New Roman" w:hAnsi="Times New Roman" w:cs="Times New Roman"/>
                <w:i/>
                <w:iCs/>
                <w:noProof/>
                <w:sz w:val="20"/>
                <w:szCs w:val="20"/>
              </w:rPr>
            </w:pPr>
          </w:p>
        </w:tc>
        <w:tc>
          <w:tcPr>
            <w:tcW w:w="167" w:type="pct"/>
            <w:gridSpan w:val="3"/>
            <w:tcBorders>
              <w:top w:val="single" w:sz="4" w:space="0" w:color="000000"/>
              <w:left w:val="nil"/>
              <w:bottom w:val="single" w:sz="4" w:space="0" w:color="000000"/>
              <w:right w:val="nil"/>
            </w:tcBorders>
            <w:shd w:val="clear" w:color="auto" w:fill="92D050"/>
          </w:tcPr>
          <w:p w14:paraId="3F56B3A5" w14:textId="77777777" w:rsidR="00245D81" w:rsidRPr="00AB4FD9" w:rsidRDefault="00245D81" w:rsidP="00FB4175">
            <w:pPr>
              <w:rPr>
                <w:rFonts w:ascii="Times New Roman" w:hAnsi="Times New Roman" w:cs="Times New Roman"/>
                <w:noProof/>
                <w:sz w:val="20"/>
                <w:szCs w:val="20"/>
              </w:rPr>
            </w:pPr>
          </w:p>
        </w:tc>
        <w:tc>
          <w:tcPr>
            <w:tcW w:w="1362" w:type="pct"/>
            <w:gridSpan w:val="13"/>
            <w:tcBorders>
              <w:top w:val="single" w:sz="4" w:space="0" w:color="000000"/>
              <w:left w:val="nil"/>
              <w:bottom w:val="single" w:sz="4" w:space="0" w:color="000000"/>
              <w:right w:val="nil"/>
            </w:tcBorders>
            <w:shd w:val="clear" w:color="auto" w:fill="auto"/>
          </w:tcPr>
          <w:p w14:paraId="05E7DEBD" w14:textId="77777777" w:rsidR="00245D81" w:rsidRPr="00AB4FD9" w:rsidRDefault="00245D81" w:rsidP="00FB4175">
            <w:pPr>
              <w:rPr>
                <w:rFonts w:ascii="Times New Roman" w:hAnsi="Times New Roman" w:cs="Times New Roman"/>
                <w:noProof/>
                <w:sz w:val="20"/>
                <w:szCs w:val="20"/>
              </w:rPr>
            </w:pPr>
          </w:p>
        </w:tc>
        <w:tc>
          <w:tcPr>
            <w:tcW w:w="413" w:type="pct"/>
            <w:gridSpan w:val="3"/>
            <w:tcBorders>
              <w:top w:val="single" w:sz="4" w:space="0" w:color="000000"/>
              <w:left w:val="nil"/>
              <w:bottom w:val="single" w:sz="4" w:space="0" w:color="000000"/>
              <w:right w:val="nil"/>
            </w:tcBorders>
            <w:shd w:val="clear" w:color="auto" w:fill="D2F1F1"/>
          </w:tcPr>
          <w:p w14:paraId="2587CEEE" w14:textId="301DE506" w:rsidR="00245D81" w:rsidRPr="00AB4FD9" w:rsidRDefault="00245D81" w:rsidP="00FB4175">
            <w:pPr>
              <w:rPr>
                <w:rFonts w:ascii="Times New Roman" w:hAnsi="Times New Roman" w:cs="Times New Roman"/>
                <w:noProof/>
                <w:sz w:val="20"/>
                <w:szCs w:val="20"/>
              </w:rPr>
            </w:pPr>
          </w:p>
        </w:tc>
        <w:tc>
          <w:tcPr>
            <w:tcW w:w="154" w:type="pct"/>
            <w:gridSpan w:val="2"/>
            <w:tcBorders>
              <w:top w:val="single" w:sz="4" w:space="0" w:color="000000"/>
              <w:left w:val="nil"/>
              <w:bottom w:val="single" w:sz="4" w:space="0" w:color="000000"/>
              <w:right w:val="nil"/>
            </w:tcBorders>
            <w:shd w:val="clear" w:color="auto" w:fill="auto"/>
          </w:tcPr>
          <w:p w14:paraId="55FFC9D3" w14:textId="77777777" w:rsidR="00245D81" w:rsidRPr="00AB4FD9" w:rsidRDefault="00245D81" w:rsidP="00FB4175">
            <w:pPr>
              <w:rPr>
                <w:rFonts w:ascii="Times New Roman" w:hAnsi="Times New Roman" w:cs="Times New Roman"/>
                <w:noProof/>
                <w:sz w:val="20"/>
                <w:szCs w:val="20"/>
              </w:rPr>
            </w:pPr>
          </w:p>
        </w:tc>
        <w:tc>
          <w:tcPr>
            <w:tcW w:w="678" w:type="pct"/>
            <w:gridSpan w:val="12"/>
            <w:tcBorders>
              <w:top w:val="single" w:sz="4" w:space="0" w:color="000000"/>
              <w:left w:val="nil"/>
              <w:bottom w:val="single" w:sz="4" w:space="0" w:color="000000"/>
              <w:right w:val="nil"/>
            </w:tcBorders>
            <w:shd w:val="clear" w:color="auto" w:fill="D2F1F1"/>
          </w:tcPr>
          <w:p w14:paraId="3FB01CCF" w14:textId="77777777" w:rsidR="00245D81" w:rsidRPr="00AB4FD9" w:rsidRDefault="00245D81" w:rsidP="00FB4175">
            <w:pPr>
              <w:rPr>
                <w:rFonts w:ascii="Times New Roman" w:hAnsi="Times New Roman" w:cs="Times New Roman"/>
                <w:noProof/>
                <w:sz w:val="20"/>
                <w:szCs w:val="20"/>
              </w:rPr>
            </w:pPr>
          </w:p>
        </w:tc>
        <w:tc>
          <w:tcPr>
            <w:tcW w:w="118" w:type="pct"/>
            <w:gridSpan w:val="2"/>
            <w:tcBorders>
              <w:top w:val="single" w:sz="4" w:space="0" w:color="000000"/>
              <w:left w:val="nil"/>
              <w:bottom w:val="single" w:sz="4" w:space="0" w:color="000000"/>
              <w:right w:val="single" w:sz="4" w:space="0" w:color="000000"/>
            </w:tcBorders>
            <w:shd w:val="clear" w:color="auto" w:fill="auto"/>
          </w:tcPr>
          <w:p w14:paraId="7C3694C8" w14:textId="3848108F" w:rsidR="00245D81" w:rsidRPr="00AB4FD9" w:rsidRDefault="00245D81" w:rsidP="00FB4175">
            <w:pPr>
              <w:rPr>
                <w:rFonts w:ascii="Times New Roman" w:hAnsi="Times New Roman" w:cs="Times New Roman"/>
                <w:noProof/>
                <w:sz w:val="20"/>
                <w:szCs w:val="20"/>
              </w:rPr>
            </w:pPr>
          </w:p>
        </w:tc>
        <w:tc>
          <w:tcPr>
            <w:tcW w:w="373" w:type="pct"/>
            <w:gridSpan w:val="4"/>
            <w:tcBorders>
              <w:top w:val="single" w:sz="4" w:space="0" w:color="000000"/>
              <w:left w:val="single" w:sz="4" w:space="0" w:color="000000"/>
              <w:bottom w:val="single" w:sz="4" w:space="0" w:color="000000"/>
              <w:right w:val="nil"/>
            </w:tcBorders>
          </w:tcPr>
          <w:p w14:paraId="54F6C6AC" w14:textId="77777777" w:rsidR="00245D81" w:rsidRPr="00AB4FD9" w:rsidRDefault="00245D81" w:rsidP="00D82D6C">
            <w:pPr>
              <w:jc w:val="both"/>
              <w:rPr>
                <w:rFonts w:ascii="Times New Roman" w:hAnsi="Times New Roman" w:cs="Times New Roman"/>
                <w:noProof/>
                <w:sz w:val="20"/>
                <w:szCs w:val="20"/>
              </w:rPr>
            </w:pPr>
          </w:p>
        </w:tc>
      </w:tr>
      <w:tr w:rsidR="009321EC" w:rsidRPr="00AB4FD9" w14:paraId="6C1513C6" w14:textId="77777777" w:rsidTr="00EB3B0C">
        <w:tc>
          <w:tcPr>
            <w:tcW w:w="833" w:type="pct"/>
            <w:tcBorders>
              <w:top w:val="single" w:sz="4" w:space="0" w:color="000000"/>
              <w:left w:val="single" w:sz="4" w:space="0" w:color="000000"/>
              <w:bottom w:val="single" w:sz="4" w:space="0" w:color="000000"/>
              <w:right w:val="nil"/>
            </w:tcBorders>
          </w:tcPr>
          <w:p w14:paraId="55DFC1BC" w14:textId="77777777" w:rsidR="00D14EFF" w:rsidRPr="00FB4175" w:rsidRDefault="00D14EFF" w:rsidP="00FB4175">
            <w:pPr>
              <w:rPr>
                <w:rFonts w:ascii="Times New Roman" w:hAnsi="Times New Roman" w:cs="Times New Roman"/>
                <w:noProof/>
                <w:sz w:val="16"/>
                <w:szCs w:val="16"/>
              </w:rPr>
            </w:pPr>
            <w:r w:rsidRPr="00FB4175">
              <w:rPr>
                <w:rFonts w:ascii="Times New Roman" w:hAnsi="Times New Roman"/>
                <w:i/>
                <w:iCs/>
                <w:sz w:val="16"/>
                <w:szCs w:val="16"/>
              </w:rPr>
              <w:t>MOSS</w:t>
            </w:r>
            <w:r w:rsidRPr="00FB4175">
              <w:rPr>
                <w:rFonts w:ascii="Times New Roman" w:hAnsi="Times New Roman"/>
                <w:sz w:val="16"/>
                <w:szCs w:val="16"/>
              </w:rPr>
              <w:t xml:space="preserve"> (izmantoti digitālās tirdzniecības pakalpojumiem)</w:t>
            </w:r>
          </w:p>
        </w:tc>
        <w:tc>
          <w:tcPr>
            <w:tcW w:w="64" w:type="pct"/>
            <w:gridSpan w:val="2"/>
            <w:tcBorders>
              <w:top w:val="single" w:sz="4" w:space="0" w:color="000000"/>
              <w:left w:val="nil"/>
              <w:bottom w:val="single" w:sz="4" w:space="0" w:color="000000"/>
              <w:right w:val="nil"/>
            </w:tcBorders>
            <w:shd w:val="clear" w:color="auto" w:fill="D2F1F1"/>
          </w:tcPr>
          <w:p w14:paraId="316F3648" w14:textId="77777777" w:rsidR="00D14EFF" w:rsidRPr="00AB4FD9" w:rsidRDefault="00D14EFF" w:rsidP="00FB4175">
            <w:pPr>
              <w:rPr>
                <w:rFonts w:ascii="Times New Roman" w:hAnsi="Times New Roman" w:cs="Times New Roman"/>
                <w:noProof/>
                <w:sz w:val="20"/>
                <w:szCs w:val="20"/>
              </w:rPr>
            </w:pPr>
          </w:p>
        </w:tc>
        <w:tc>
          <w:tcPr>
            <w:tcW w:w="2367" w:type="pct"/>
            <w:gridSpan w:val="23"/>
            <w:tcBorders>
              <w:top w:val="single" w:sz="4" w:space="0" w:color="000000"/>
              <w:left w:val="nil"/>
              <w:bottom w:val="single" w:sz="4" w:space="0" w:color="000000"/>
              <w:right w:val="nil"/>
            </w:tcBorders>
          </w:tcPr>
          <w:p w14:paraId="572F3106" w14:textId="27B6F8B0" w:rsidR="00D14EFF" w:rsidRPr="00AB4FD9" w:rsidRDefault="00D14EFF" w:rsidP="00FB4175">
            <w:pPr>
              <w:rPr>
                <w:rFonts w:ascii="Times New Roman" w:hAnsi="Times New Roman" w:cs="Times New Roman"/>
                <w:noProof/>
                <w:sz w:val="20"/>
                <w:szCs w:val="20"/>
              </w:rPr>
            </w:pPr>
          </w:p>
        </w:tc>
        <w:tc>
          <w:tcPr>
            <w:tcW w:w="181" w:type="pct"/>
            <w:gridSpan w:val="2"/>
            <w:tcBorders>
              <w:top w:val="single" w:sz="4" w:space="0" w:color="000000"/>
              <w:left w:val="nil"/>
              <w:bottom w:val="single" w:sz="4" w:space="0" w:color="000000"/>
              <w:right w:val="nil"/>
            </w:tcBorders>
            <w:shd w:val="clear" w:color="auto" w:fill="E9B6D4"/>
          </w:tcPr>
          <w:p w14:paraId="4878AA3E" w14:textId="77777777" w:rsidR="00D14EFF" w:rsidRPr="00AB4FD9" w:rsidRDefault="00D14EFF" w:rsidP="00FB4175">
            <w:pPr>
              <w:rPr>
                <w:rFonts w:ascii="Times New Roman" w:hAnsi="Times New Roman" w:cs="Times New Roman"/>
                <w:noProof/>
                <w:sz w:val="20"/>
                <w:szCs w:val="20"/>
              </w:rPr>
            </w:pPr>
          </w:p>
        </w:tc>
        <w:tc>
          <w:tcPr>
            <w:tcW w:w="233" w:type="pct"/>
            <w:tcBorders>
              <w:top w:val="single" w:sz="4" w:space="0" w:color="000000"/>
              <w:left w:val="nil"/>
              <w:bottom w:val="single" w:sz="4" w:space="0" w:color="000000"/>
              <w:right w:val="nil"/>
            </w:tcBorders>
            <w:shd w:val="clear" w:color="auto" w:fill="D2F1F1"/>
          </w:tcPr>
          <w:p w14:paraId="70E5A055" w14:textId="77777777" w:rsidR="00D14EFF" w:rsidRPr="00AB4FD9" w:rsidRDefault="00D14EFF" w:rsidP="00FB4175">
            <w:pPr>
              <w:rPr>
                <w:rFonts w:ascii="Times New Roman" w:hAnsi="Times New Roman" w:cs="Times New Roman"/>
                <w:noProof/>
                <w:sz w:val="20"/>
                <w:szCs w:val="20"/>
              </w:rPr>
            </w:pPr>
          </w:p>
        </w:tc>
        <w:tc>
          <w:tcPr>
            <w:tcW w:w="154" w:type="pct"/>
            <w:gridSpan w:val="2"/>
            <w:tcBorders>
              <w:top w:val="single" w:sz="4" w:space="0" w:color="000000"/>
              <w:left w:val="nil"/>
              <w:bottom w:val="single" w:sz="4" w:space="0" w:color="000000"/>
              <w:right w:val="nil"/>
            </w:tcBorders>
          </w:tcPr>
          <w:p w14:paraId="2169A8A0" w14:textId="77777777" w:rsidR="00D14EFF" w:rsidRPr="00AB4FD9" w:rsidRDefault="00D14EFF" w:rsidP="00FB4175">
            <w:pPr>
              <w:rPr>
                <w:rFonts w:ascii="Times New Roman" w:hAnsi="Times New Roman" w:cs="Times New Roman"/>
                <w:noProof/>
                <w:sz w:val="20"/>
                <w:szCs w:val="20"/>
              </w:rPr>
            </w:pPr>
          </w:p>
        </w:tc>
        <w:tc>
          <w:tcPr>
            <w:tcW w:w="152" w:type="pct"/>
            <w:tcBorders>
              <w:top w:val="single" w:sz="4" w:space="0" w:color="000000"/>
              <w:left w:val="nil"/>
              <w:bottom w:val="single" w:sz="4" w:space="0" w:color="000000"/>
              <w:right w:val="nil"/>
            </w:tcBorders>
            <w:shd w:val="clear" w:color="auto" w:fill="D2F1F1"/>
          </w:tcPr>
          <w:p w14:paraId="21DDF816" w14:textId="77777777" w:rsidR="00D14EFF" w:rsidRPr="00AB4FD9" w:rsidRDefault="00D14EFF" w:rsidP="00FB4175">
            <w:pPr>
              <w:rPr>
                <w:rFonts w:ascii="Times New Roman" w:hAnsi="Times New Roman" w:cs="Times New Roman"/>
                <w:noProof/>
                <w:sz w:val="20"/>
                <w:szCs w:val="20"/>
              </w:rPr>
            </w:pPr>
          </w:p>
        </w:tc>
        <w:tc>
          <w:tcPr>
            <w:tcW w:w="141" w:type="pct"/>
            <w:gridSpan w:val="3"/>
            <w:tcBorders>
              <w:top w:val="single" w:sz="4" w:space="0" w:color="000000"/>
              <w:left w:val="nil"/>
              <w:bottom w:val="single" w:sz="4" w:space="0" w:color="000000"/>
              <w:right w:val="nil"/>
            </w:tcBorders>
          </w:tcPr>
          <w:p w14:paraId="3DE160FD" w14:textId="77777777" w:rsidR="00D14EFF" w:rsidRPr="00AB4FD9" w:rsidRDefault="00D14EFF" w:rsidP="00FB4175">
            <w:pPr>
              <w:rPr>
                <w:rFonts w:ascii="Times New Roman" w:hAnsi="Times New Roman" w:cs="Times New Roman"/>
                <w:noProof/>
                <w:sz w:val="20"/>
                <w:szCs w:val="20"/>
              </w:rPr>
            </w:pPr>
          </w:p>
        </w:tc>
        <w:tc>
          <w:tcPr>
            <w:tcW w:w="365" w:type="pct"/>
            <w:gridSpan w:val="7"/>
            <w:tcBorders>
              <w:top w:val="single" w:sz="4" w:space="0" w:color="000000"/>
              <w:left w:val="nil"/>
              <w:bottom w:val="single" w:sz="4" w:space="0" w:color="000000"/>
              <w:right w:val="nil"/>
            </w:tcBorders>
            <w:shd w:val="clear" w:color="auto" w:fill="D2F1F1"/>
          </w:tcPr>
          <w:p w14:paraId="43054732" w14:textId="77777777" w:rsidR="00D14EFF" w:rsidRPr="00AB4FD9" w:rsidRDefault="00D14EFF" w:rsidP="00FB4175">
            <w:pPr>
              <w:rPr>
                <w:rFonts w:ascii="Times New Roman" w:hAnsi="Times New Roman" w:cs="Times New Roman"/>
                <w:noProof/>
                <w:sz w:val="20"/>
                <w:szCs w:val="20"/>
              </w:rPr>
            </w:pPr>
          </w:p>
        </w:tc>
        <w:tc>
          <w:tcPr>
            <w:tcW w:w="137" w:type="pct"/>
            <w:gridSpan w:val="3"/>
            <w:tcBorders>
              <w:top w:val="single" w:sz="4" w:space="0" w:color="000000"/>
              <w:left w:val="nil"/>
              <w:bottom w:val="single" w:sz="4" w:space="0" w:color="000000"/>
              <w:right w:val="single" w:sz="4" w:space="0" w:color="000000"/>
            </w:tcBorders>
          </w:tcPr>
          <w:p w14:paraId="5827D80D" w14:textId="2D8ADB21" w:rsidR="00D14EFF" w:rsidRPr="00AB4FD9" w:rsidRDefault="00D14EFF" w:rsidP="00FB4175">
            <w:pPr>
              <w:rPr>
                <w:rFonts w:ascii="Times New Roman" w:hAnsi="Times New Roman" w:cs="Times New Roman"/>
                <w:noProof/>
                <w:sz w:val="20"/>
                <w:szCs w:val="20"/>
              </w:rPr>
            </w:pPr>
          </w:p>
        </w:tc>
        <w:tc>
          <w:tcPr>
            <w:tcW w:w="373" w:type="pct"/>
            <w:gridSpan w:val="4"/>
            <w:tcBorders>
              <w:top w:val="single" w:sz="4" w:space="0" w:color="000000"/>
              <w:left w:val="single" w:sz="4" w:space="0" w:color="000000"/>
              <w:bottom w:val="single" w:sz="4" w:space="0" w:color="000000"/>
              <w:right w:val="nil"/>
            </w:tcBorders>
          </w:tcPr>
          <w:p w14:paraId="0B984829" w14:textId="77777777" w:rsidR="00D14EFF" w:rsidRPr="00AB4FD9" w:rsidRDefault="00D14EFF" w:rsidP="00D82D6C">
            <w:pPr>
              <w:jc w:val="both"/>
              <w:rPr>
                <w:rFonts w:ascii="Times New Roman" w:hAnsi="Times New Roman" w:cs="Times New Roman"/>
                <w:noProof/>
                <w:sz w:val="20"/>
                <w:szCs w:val="20"/>
              </w:rPr>
            </w:pPr>
          </w:p>
        </w:tc>
      </w:tr>
      <w:tr w:rsidR="00D14EFF" w:rsidRPr="00AB4FD9" w14:paraId="736579EA" w14:textId="77777777" w:rsidTr="00EB3B0C">
        <w:trPr>
          <w:trHeight w:val="100"/>
        </w:trPr>
        <w:tc>
          <w:tcPr>
            <w:tcW w:w="4627" w:type="pct"/>
            <w:gridSpan w:val="45"/>
            <w:tcBorders>
              <w:top w:val="single" w:sz="4" w:space="0" w:color="000000"/>
              <w:left w:val="single" w:sz="4" w:space="0" w:color="000000"/>
              <w:bottom w:val="single" w:sz="4" w:space="0" w:color="000000"/>
              <w:right w:val="single" w:sz="4" w:space="0" w:color="000000"/>
            </w:tcBorders>
          </w:tcPr>
          <w:p w14:paraId="7FA48CAF" w14:textId="77777777" w:rsidR="00416649" w:rsidRPr="00FB4175" w:rsidRDefault="00416649" w:rsidP="00FB4175">
            <w:pPr>
              <w:rPr>
                <w:rFonts w:ascii="Times New Roman" w:hAnsi="Times New Roman" w:cs="Times New Roman"/>
                <w:noProof/>
                <w:sz w:val="16"/>
                <w:szCs w:val="16"/>
              </w:rPr>
            </w:pPr>
            <w:r w:rsidRPr="00FB4175">
              <w:rPr>
                <w:rFonts w:ascii="Times New Roman" w:hAnsi="Times New Roman"/>
                <w:sz w:val="16"/>
                <w:szCs w:val="16"/>
              </w:rPr>
              <w:t>Pilns apsekojums</w:t>
            </w:r>
          </w:p>
        </w:tc>
        <w:tc>
          <w:tcPr>
            <w:tcW w:w="373" w:type="pct"/>
            <w:gridSpan w:val="4"/>
            <w:tcBorders>
              <w:top w:val="single" w:sz="4" w:space="0" w:color="000000"/>
              <w:left w:val="single" w:sz="4" w:space="0" w:color="000000"/>
              <w:bottom w:val="single" w:sz="4" w:space="0" w:color="000000"/>
              <w:right w:val="nil"/>
            </w:tcBorders>
            <w:shd w:val="clear" w:color="auto" w:fill="D2F1F1"/>
          </w:tcPr>
          <w:p w14:paraId="66B61C38" w14:textId="77777777" w:rsidR="00416649" w:rsidRPr="00AB4FD9" w:rsidRDefault="00416649" w:rsidP="00D82D6C">
            <w:pPr>
              <w:jc w:val="both"/>
              <w:rPr>
                <w:rFonts w:ascii="Times New Roman" w:hAnsi="Times New Roman" w:cs="Times New Roman"/>
                <w:noProof/>
                <w:sz w:val="20"/>
                <w:szCs w:val="20"/>
              </w:rPr>
            </w:pPr>
          </w:p>
        </w:tc>
      </w:tr>
      <w:tr w:rsidR="00D14EFF" w:rsidRPr="00FB4175" w14:paraId="3F73D119" w14:textId="77777777" w:rsidTr="00EB3B0C">
        <w:tc>
          <w:tcPr>
            <w:tcW w:w="4627" w:type="pct"/>
            <w:gridSpan w:val="45"/>
            <w:tcBorders>
              <w:top w:val="single" w:sz="4" w:space="0" w:color="000000"/>
              <w:left w:val="single" w:sz="4" w:space="0" w:color="000000"/>
              <w:bottom w:val="single" w:sz="6" w:space="0" w:color="A6A6A6"/>
              <w:right w:val="single" w:sz="4" w:space="0" w:color="000000"/>
            </w:tcBorders>
          </w:tcPr>
          <w:p w14:paraId="17030397" w14:textId="77777777" w:rsidR="00416649" w:rsidRPr="00FB4175" w:rsidRDefault="00416649" w:rsidP="00FB4175">
            <w:pPr>
              <w:tabs>
                <w:tab w:val="left" w:pos="2268"/>
              </w:tabs>
              <w:ind w:left="2127" w:right="-447" w:hanging="2127"/>
              <w:rPr>
                <w:rFonts w:ascii="Times New Roman" w:hAnsi="Times New Roman" w:cs="Times New Roman"/>
                <w:noProof/>
                <w:sz w:val="16"/>
                <w:szCs w:val="16"/>
              </w:rPr>
            </w:pPr>
            <w:r w:rsidRPr="00FB4175">
              <w:rPr>
                <w:rFonts w:ascii="Times New Roman" w:hAnsi="Times New Roman"/>
                <w:sz w:val="16"/>
                <w:szCs w:val="16"/>
              </w:rPr>
              <w:t>Jautājumi citu jomu apsekojumos</w:t>
            </w:r>
          </w:p>
        </w:tc>
        <w:tc>
          <w:tcPr>
            <w:tcW w:w="373" w:type="pct"/>
            <w:gridSpan w:val="4"/>
            <w:tcBorders>
              <w:top w:val="single" w:sz="4" w:space="0" w:color="000000"/>
              <w:left w:val="single" w:sz="4" w:space="0" w:color="000000"/>
              <w:bottom w:val="single" w:sz="6" w:space="0" w:color="A6A6A6"/>
              <w:right w:val="nil"/>
            </w:tcBorders>
            <w:shd w:val="clear" w:color="auto" w:fill="E9B6D4"/>
          </w:tcPr>
          <w:p w14:paraId="69AD7BD0" w14:textId="77777777" w:rsidR="00416649" w:rsidRPr="00FB4175" w:rsidRDefault="00416649" w:rsidP="00D82D6C">
            <w:pPr>
              <w:jc w:val="both"/>
              <w:rPr>
                <w:rFonts w:ascii="Times New Roman" w:hAnsi="Times New Roman" w:cs="Times New Roman"/>
                <w:noProof/>
                <w:sz w:val="16"/>
                <w:szCs w:val="16"/>
              </w:rPr>
            </w:pPr>
          </w:p>
        </w:tc>
      </w:tr>
    </w:tbl>
    <w:p w14:paraId="2B0EA8DF" w14:textId="03689D4D" w:rsidR="00416649" w:rsidRPr="00EE1302" w:rsidRDefault="00416649" w:rsidP="00D82D6C">
      <w:pPr>
        <w:jc w:val="both"/>
        <w:rPr>
          <w:rFonts w:ascii="Times New Roman" w:hAnsi="Times New Roman"/>
          <w:noProof/>
          <w:sz w:val="20"/>
          <w:szCs w:val="20"/>
        </w:rPr>
      </w:pPr>
      <w:r w:rsidRPr="00EE1302">
        <w:rPr>
          <w:rFonts w:ascii="Times New Roman" w:hAnsi="Times New Roman"/>
          <w:sz w:val="20"/>
          <w:szCs w:val="20"/>
        </w:rPr>
        <w:t>Paskaidrojums:</w:t>
      </w:r>
    </w:p>
    <w:tbl>
      <w:tblPr>
        <w:tblStyle w:val="TableGrid"/>
        <w:tblW w:w="1899"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2481"/>
        <w:gridCol w:w="408"/>
        <w:gridCol w:w="2451"/>
      </w:tblGrid>
      <w:tr w:rsidR="00664138" w:rsidRPr="00EE1302" w14:paraId="44565E71" w14:textId="77777777" w:rsidTr="00664138">
        <w:tc>
          <w:tcPr>
            <w:tcW w:w="2322" w:type="pct"/>
            <w:shd w:val="clear" w:color="auto" w:fill="92D050"/>
          </w:tcPr>
          <w:p w14:paraId="0763EE7D" w14:textId="43F30FDD" w:rsidR="00664138" w:rsidRPr="00EE1302" w:rsidRDefault="00664138" w:rsidP="00664138">
            <w:pPr>
              <w:rPr>
                <w:rFonts w:ascii="Times New Roman" w:hAnsi="Times New Roman" w:cs="Times New Roman"/>
                <w:noProof/>
                <w:color w:val="000000"/>
                <w:sz w:val="20"/>
                <w:szCs w:val="20"/>
              </w:rPr>
            </w:pPr>
            <w:r w:rsidRPr="00EE1302">
              <w:rPr>
                <w:rFonts w:ascii="Times New Roman" w:hAnsi="Times New Roman"/>
                <w:color w:val="000000"/>
                <w:sz w:val="20"/>
                <w:szCs w:val="20"/>
              </w:rPr>
              <w:t>visbiežākā izmantošana</w:t>
            </w:r>
          </w:p>
        </w:tc>
        <w:tc>
          <w:tcPr>
            <w:tcW w:w="382" w:type="pct"/>
            <w:shd w:val="clear" w:color="auto" w:fill="auto"/>
          </w:tcPr>
          <w:p w14:paraId="42DB4F81" w14:textId="77777777" w:rsidR="00664138" w:rsidRPr="00EE1302" w:rsidRDefault="00664138" w:rsidP="00664138">
            <w:pPr>
              <w:jc w:val="both"/>
              <w:rPr>
                <w:rFonts w:ascii="Times New Roman" w:hAnsi="Times New Roman" w:cs="Times New Roman"/>
                <w:noProof/>
                <w:color w:val="000000"/>
                <w:sz w:val="20"/>
                <w:szCs w:val="20"/>
                <w:shd w:val="clear" w:color="auto" w:fill="D2F1F1"/>
              </w:rPr>
            </w:pPr>
          </w:p>
        </w:tc>
        <w:tc>
          <w:tcPr>
            <w:tcW w:w="2295" w:type="pct"/>
            <w:shd w:val="clear" w:color="auto" w:fill="D2F1F1"/>
          </w:tcPr>
          <w:p w14:paraId="1FC0D920" w14:textId="22FF9A9D" w:rsidR="00664138" w:rsidRPr="00EE1302" w:rsidRDefault="00664138" w:rsidP="00255F52">
            <w:pPr>
              <w:rPr>
                <w:rFonts w:ascii="Times New Roman" w:hAnsi="Times New Roman" w:cs="Times New Roman"/>
                <w:noProof/>
                <w:color w:val="000000"/>
                <w:sz w:val="20"/>
                <w:szCs w:val="20"/>
                <w:shd w:val="clear" w:color="auto" w:fill="D2F1F1"/>
              </w:rPr>
            </w:pPr>
            <w:r w:rsidRPr="00EE1302">
              <w:rPr>
                <w:rFonts w:ascii="Times New Roman" w:hAnsi="Times New Roman"/>
                <w:color w:val="000000"/>
                <w:sz w:val="20"/>
                <w:szCs w:val="20"/>
                <w:shd w:val="clear" w:color="auto" w:fill="D2F1F1"/>
              </w:rPr>
              <w:t>ierobežota izmantošana</w:t>
            </w:r>
          </w:p>
        </w:tc>
      </w:tr>
      <w:tr w:rsidR="00664138" w:rsidRPr="00EE1302" w14:paraId="6E226C16" w14:textId="77777777" w:rsidTr="00664138">
        <w:tc>
          <w:tcPr>
            <w:tcW w:w="2322" w:type="pct"/>
            <w:shd w:val="clear" w:color="auto" w:fill="E9B6D4"/>
          </w:tcPr>
          <w:p w14:paraId="4071E945" w14:textId="2AC37657" w:rsidR="00664138" w:rsidRPr="00EE1302" w:rsidRDefault="00664138" w:rsidP="00664138">
            <w:pPr>
              <w:rPr>
                <w:rFonts w:ascii="Times New Roman" w:hAnsi="Times New Roman" w:cs="Times New Roman"/>
                <w:noProof/>
                <w:color w:val="000000"/>
                <w:sz w:val="20"/>
                <w:szCs w:val="20"/>
              </w:rPr>
            </w:pPr>
            <w:r w:rsidRPr="00EE1302">
              <w:rPr>
                <w:rFonts w:ascii="Times New Roman" w:hAnsi="Times New Roman"/>
                <w:color w:val="000000"/>
                <w:sz w:val="20"/>
                <w:szCs w:val="20"/>
              </w:rPr>
              <w:t>mērena izmantošana</w:t>
            </w:r>
          </w:p>
        </w:tc>
        <w:tc>
          <w:tcPr>
            <w:tcW w:w="382" w:type="pct"/>
            <w:shd w:val="clear" w:color="auto" w:fill="auto"/>
          </w:tcPr>
          <w:p w14:paraId="15753BF9" w14:textId="77777777" w:rsidR="00664138" w:rsidRPr="00EE1302" w:rsidRDefault="00664138" w:rsidP="00664138">
            <w:pPr>
              <w:jc w:val="both"/>
              <w:rPr>
                <w:rFonts w:ascii="Times New Roman" w:hAnsi="Times New Roman" w:cs="Times New Roman"/>
                <w:noProof/>
                <w:color w:val="000000"/>
                <w:sz w:val="20"/>
                <w:szCs w:val="20"/>
              </w:rPr>
            </w:pPr>
          </w:p>
        </w:tc>
        <w:tc>
          <w:tcPr>
            <w:tcW w:w="2295" w:type="pct"/>
            <w:shd w:val="clear" w:color="auto" w:fill="auto"/>
          </w:tcPr>
          <w:p w14:paraId="6D0EDC32" w14:textId="376AC0DA" w:rsidR="00664138" w:rsidRPr="00EE1302" w:rsidRDefault="00664138" w:rsidP="00255F52">
            <w:pPr>
              <w:rPr>
                <w:rFonts w:ascii="Times New Roman" w:hAnsi="Times New Roman" w:cs="Times New Roman"/>
                <w:noProof/>
                <w:color w:val="000000"/>
                <w:sz w:val="20"/>
                <w:szCs w:val="20"/>
                <w:shd w:val="clear" w:color="auto" w:fill="D2F1F1"/>
              </w:rPr>
            </w:pPr>
            <w:r w:rsidRPr="00EE1302">
              <w:rPr>
                <w:rFonts w:ascii="Times New Roman" w:hAnsi="Times New Roman"/>
                <w:color w:val="000000"/>
                <w:sz w:val="20"/>
                <w:szCs w:val="20"/>
              </w:rPr>
              <w:t>nav ziņots par izmantošanu</w:t>
            </w:r>
          </w:p>
        </w:tc>
      </w:tr>
    </w:tbl>
    <w:p w14:paraId="52479134" w14:textId="5F6D22F9" w:rsidR="00416649" w:rsidRPr="00EE1302" w:rsidRDefault="00416649" w:rsidP="008C1FEB">
      <w:pPr>
        <w:jc w:val="both"/>
        <w:rPr>
          <w:rFonts w:ascii="Times New Roman" w:hAnsi="Times New Roman"/>
          <w:noProof/>
          <w:sz w:val="20"/>
          <w:szCs w:val="20"/>
        </w:rPr>
      </w:pPr>
      <w:r w:rsidRPr="00EE1302">
        <w:rPr>
          <w:rFonts w:ascii="Times New Roman" w:hAnsi="Times New Roman"/>
          <w:i/>
          <w:sz w:val="20"/>
          <w:szCs w:val="20"/>
        </w:rPr>
        <w:t xml:space="preserve">Avots: </w:t>
      </w:r>
      <w:r w:rsidRPr="00EE1302">
        <w:rPr>
          <w:rFonts w:ascii="Times New Roman" w:hAnsi="Times New Roman"/>
          <w:i/>
          <w:iCs/>
          <w:sz w:val="20"/>
          <w:szCs w:val="20"/>
        </w:rPr>
        <w:t>Eurostat</w:t>
      </w:r>
    </w:p>
    <w:p w14:paraId="20C99C0D" w14:textId="77777777" w:rsidR="00416649" w:rsidRPr="00D82D6C" w:rsidRDefault="00416649" w:rsidP="00D82D6C">
      <w:pPr>
        <w:jc w:val="both"/>
        <w:rPr>
          <w:rFonts w:ascii="Times New Roman" w:hAnsi="Times New Roman"/>
          <w:noProof/>
          <w:color w:val="B83B46"/>
          <w:sz w:val="24"/>
        </w:rPr>
      </w:pPr>
      <w:r>
        <w:rPr>
          <w:rFonts w:ascii="Times New Roman" w:hAnsi="Times New Roman"/>
          <w:b/>
          <w:color w:val="B83B46"/>
          <w:sz w:val="24"/>
        </w:rPr>
        <w:lastRenderedPageBreak/>
        <w:t>5.5. tabula. Iespējamie datu avoti 1. veida novērtēšanai</w:t>
      </w:r>
    </w:p>
    <w:p w14:paraId="71746813" w14:textId="77777777" w:rsidR="00416649" w:rsidRPr="00D82D6C" w:rsidRDefault="00416649" w:rsidP="00D82D6C">
      <w:pPr>
        <w:jc w:val="both"/>
        <w:rPr>
          <w:rFonts w:ascii="Times New Roman" w:hAnsi="Times New Roman"/>
          <w:b/>
          <w:noProof/>
          <w:sz w:val="24"/>
        </w:rPr>
      </w:pPr>
    </w:p>
    <w:tbl>
      <w:tblPr>
        <w:tblW w:w="0" w:type="auto"/>
        <w:tblCellMar>
          <w:top w:w="28" w:type="dxa"/>
          <w:left w:w="28" w:type="dxa"/>
          <w:bottom w:w="28" w:type="dxa"/>
          <w:right w:w="28" w:type="dxa"/>
        </w:tblCellMar>
        <w:tblLook w:val="01E0" w:firstRow="1" w:lastRow="1" w:firstColumn="1" w:lastColumn="1" w:noHBand="0" w:noVBand="0"/>
      </w:tblPr>
      <w:tblGrid>
        <w:gridCol w:w="686"/>
        <w:gridCol w:w="2202"/>
        <w:gridCol w:w="1026"/>
        <w:gridCol w:w="1265"/>
        <w:gridCol w:w="803"/>
        <w:gridCol w:w="797"/>
        <w:gridCol w:w="1006"/>
        <w:gridCol w:w="498"/>
        <w:gridCol w:w="498"/>
        <w:gridCol w:w="916"/>
        <w:gridCol w:w="1236"/>
        <w:gridCol w:w="946"/>
        <w:gridCol w:w="986"/>
        <w:gridCol w:w="1196"/>
      </w:tblGrid>
      <w:tr w:rsidR="00491D96" w:rsidRPr="00EB7926" w14:paraId="66368623" w14:textId="77777777" w:rsidTr="00491D96">
        <w:tc>
          <w:tcPr>
            <w:tcW w:w="595" w:type="dxa"/>
            <w:tcBorders>
              <w:top w:val="single" w:sz="4" w:space="0" w:color="000000"/>
              <w:bottom w:val="single" w:sz="4" w:space="0" w:color="000000"/>
            </w:tcBorders>
            <w:shd w:val="clear" w:color="auto" w:fill="F7D6D7"/>
            <w:vAlign w:val="center"/>
          </w:tcPr>
          <w:p w14:paraId="1CB50CB0" w14:textId="721FB4D7" w:rsidR="00491D96" w:rsidRPr="00EB7926" w:rsidRDefault="00491D96" w:rsidP="00491D96">
            <w:pPr>
              <w:ind w:left="-142" w:right="-53"/>
              <w:jc w:val="center"/>
              <w:rPr>
                <w:rFonts w:ascii="Times New Roman" w:hAnsi="Times New Roman" w:cs="Times New Roman"/>
                <w:b/>
                <w:noProof/>
                <w:sz w:val="18"/>
                <w:szCs w:val="20"/>
              </w:rPr>
            </w:pPr>
          </w:p>
        </w:tc>
        <w:tc>
          <w:tcPr>
            <w:tcW w:w="8159" w:type="dxa"/>
            <w:gridSpan w:val="7"/>
            <w:tcBorders>
              <w:top w:val="single" w:sz="4" w:space="0" w:color="000000"/>
              <w:bottom w:val="single" w:sz="4" w:space="0" w:color="000000"/>
            </w:tcBorders>
            <w:shd w:val="clear" w:color="auto" w:fill="F7D6D7"/>
            <w:vAlign w:val="center"/>
          </w:tcPr>
          <w:p w14:paraId="1E654B7D" w14:textId="4569A30D" w:rsidR="00491D96" w:rsidRPr="00EB7926" w:rsidRDefault="00491D96" w:rsidP="00491D96">
            <w:pPr>
              <w:tabs>
                <w:tab w:val="left" w:pos="2517"/>
              </w:tabs>
              <w:rPr>
                <w:rFonts w:ascii="Times New Roman" w:hAnsi="Times New Roman" w:cs="Times New Roman"/>
                <w:b/>
                <w:noProof/>
                <w:sz w:val="18"/>
                <w:szCs w:val="20"/>
              </w:rPr>
            </w:pPr>
            <w:r w:rsidRPr="00EB7926">
              <w:rPr>
                <w:rFonts w:ascii="Times New Roman" w:hAnsi="Times New Roman"/>
                <w:b/>
                <w:sz w:val="18"/>
                <w:szCs w:val="20"/>
              </w:rPr>
              <w:t>EBOPS 2010</w:t>
            </w:r>
          </w:p>
        </w:tc>
        <w:tc>
          <w:tcPr>
            <w:tcW w:w="0" w:type="auto"/>
            <w:gridSpan w:val="6"/>
            <w:tcBorders>
              <w:top w:val="single" w:sz="4" w:space="0" w:color="000000"/>
              <w:bottom w:val="single" w:sz="4" w:space="0" w:color="000000"/>
            </w:tcBorders>
            <w:shd w:val="clear" w:color="auto" w:fill="F7D6D7"/>
            <w:vAlign w:val="center"/>
          </w:tcPr>
          <w:p w14:paraId="19C99A70" w14:textId="488243BC" w:rsidR="00491D96" w:rsidRPr="00EB7926" w:rsidRDefault="00491D96" w:rsidP="00F615EC">
            <w:pPr>
              <w:jc w:val="center"/>
              <w:rPr>
                <w:rFonts w:ascii="Times New Roman" w:hAnsi="Times New Roman" w:cs="Times New Roman"/>
                <w:b/>
                <w:noProof/>
                <w:sz w:val="18"/>
                <w:szCs w:val="20"/>
              </w:rPr>
            </w:pPr>
            <w:r w:rsidRPr="00EB7926">
              <w:rPr>
                <w:rFonts w:ascii="Times New Roman" w:hAnsi="Times New Roman"/>
                <w:b/>
                <w:sz w:val="18"/>
                <w:szCs w:val="20"/>
              </w:rPr>
              <w:t>Datu avoti</w:t>
            </w:r>
          </w:p>
        </w:tc>
      </w:tr>
      <w:tr w:rsidR="002317A9" w:rsidRPr="00EB7926" w14:paraId="7B23FB74" w14:textId="77777777" w:rsidTr="00491D96">
        <w:tc>
          <w:tcPr>
            <w:tcW w:w="595" w:type="dxa"/>
            <w:tcBorders>
              <w:top w:val="single" w:sz="4" w:space="0" w:color="000000"/>
              <w:bottom w:val="single" w:sz="4" w:space="0" w:color="000000"/>
            </w:tcBorders>
            <w:shd w:val="clear" w:color="auto" w:fill="F7D6D7"/>
            <w:vAlign w:val="center"/>
          </w:tcPr>
          <w:p w14:paraId="21406ADD" w14:textId="77777777" w:rsidR="00416649" w:rsidRPr="00EB7926" w:rsidRDefault="00416649" w:rsidP="00951766">
            <w:pPr>
              <w:jc w:val="center"/>
              <w:rPr>
                <w:rFonts w:ascii="Times New Roman" w:hAnsi="Times New Roman" w:cs="Times New Roman"/>
                <w:b/>
                <w:noProof/>
                <w:sz w:val="18"/>
                <w:szCs w:val="20"/>
              </w:rPr>
            </w:pPr>
            <w:r w:rsidRPr="00EB7926">
              <w:rPr>
                <w:rFonts w:ascii="Times New Roman" w:hAnsi="Times New Roman"/>
                <w:b/>
                <w:sz w:val="18"/>
                <w:szCs w:val="20"/>
              </w:rPr>
              <w:t>Postenis</w:t>
            </w:r>
          </w:p>
        </w:tc>
        <w:tc>
          <w:tcPr>
            <w:tcW w:w="2300" w:type="dxa"/>
            <w:tcBorders>
              <w:top w:val="single" w:sz="4" w:space="0" w:color="000000"/>
              <w:bottom w:val="single" w:sz="4" w:space="0" w:color="000000"/>
            </w:tcBorders>
            <w:shd w:val="clear" w:color="auto" w:fill="F7D6D7"/>
            <w:vAlign w:val="center"/>
          </w:tcPr>
          <w:p w14:paraId="0C645B12" w14:textId="77777777" w:rsidR="00416649" w:rsidRPr="00EB7926" w:rsidRDefault="00416649" w:rsidP="00951766">
            <w:pPr>
              <w:jc w:val="center"/>
              <w:rPr>
                <w:rFonts w:ascii="Times New Roman" w:hAnsi="Times New Roman" w:cs="Times New Roman"/>
                <w:b/>
                <w:noProof/>
                <w:sz w:val="18"/>
                <w:szCs w:val="20"/>
              </w:rPr>
            </w:pPr>
            <w:r w:rsidRPr="00EB7926">
              <w:rPr>
                <w:rFonts w:ascii="Times New Roman" w:hAnsi="Times New Roman"/>
                <w:b/>
                <w:sz w:val="18"/>
                <w:szCs w:val="20"/>
              </w:rPr>
              <w:t>Posteņa nosaukums</w:t>
            </w:r>
          </w:p>
        </w:tc>
        <w:tc>
          <w:tcPr>
            <w:tcW w:w="932" w:type="dxa"/>
            <w:tcBorders>
              <w:top w:val="single" w:sz="4" w:space="0" w:color="000000"/>
              <w:bottom w:val="single" w:sz="4" w:space="0" w:color="000000"/>
            </w:tcBorders>
            <w:shd w:val="clear" w:color="auto" w:fill="F7D6D7"/>
            <w:vAlign w:val="center"/>
          </w:tcPr>
          <w:p w14:paraId="01066BF4" w14:textId="77777777" w:rsidR="00416649" w:rsidRPr="00EB7926" w:rsidRDefault="00416649" w:rsidP="00951766">
            <w:pPr>
              <w:jc w:val="center"/>
              <w:rPr>
                <w:rFonts w:ascii="Times New Roman" w:hAnsi="Times New Roman" w:cs="Times New Roman"/>
                <w:noProof/>
                <w:sz w:val="18"/>
                <w:szCs w:val="20"/>
              </w:rPr>
            </w:pPr>
            <w:r w:rsidRPr="00EB7926">
              <w:rPr>
                <w:rFonts w:ascii="Times New Roman" w:hAnsi="Times New Roman"/>
                <w:sz w:val="18"/>
                <w:szCs w:val="20"/>
              </w:rPr>
              <w:t>Uzņēmumu apsekojums(-i)</w:t>
            </w:r>
          </w:p>
        </w:tc>
        <w:tc>
          <w:tcPr>
            <w:tcW w:w="1276" w:type="dxa"/>
            <w:tcBorders>
              <w:top w:val="single" w:sz="4" w:space="0" w:color="000000"/>
              <w:bottom w:val="single" w:sz="4" w:space="0" w:color="000000"/>
            </w:tcBorders>
            <w:shd w:val="clear" w:color="auto" w:fill="F7D6D7"/>
            <w:vAlign w:val="center"/>
          </w:tcPr>
          <w:p w14:paraId="6E681BC5" w14:textId="77777777" w:rsidR="00416649" w:rsidRPr="00EB7926" w:rsidRDefault="00416649" w:rsidP="00951766">
            <w:pPr>
              <w:jc w:val="center"/>
              <w:rPr>
                <w:rFonts w:ascii="Times New Roman" w:hAnsi="Times New Roman" w:cs="Times New Roman"/>
                <w:noProof/>
                <w:sz w:val="18"/>
                <w:szCs w:val="20"/>
              </w:rPr>
            </w:pPr>
            <w:r w:rsidRPr="00EB7926">
              <w:rPr>
                <w:rFonts w:ascii="Times New Roman" w:hAnsi="Times New Roman"/>
                <w:sz w:val="18"/>
                <w:szCs w:val="20"/>
              </w:rPr>
              <w:t>Administratīvie reģistri</w:t>
            </w:r>
          </w:p>
        </w:tc>
        <w:tc>
          <w:tcPr>
            <w:tcW w:w="854" w:type="dxa"/>
            <w:tcBorders>
              <w:top w:val="single" w:sz="4" w:space="0" w:color="000000"/>
              <w:bottom w:val="single" w:sz="4" w:space="0" w:color="000000"/>
            </w:tcBorders>
            <w:shd w:val="clear" w:color="auto" w:fill="F7D6D7"/>
            <w:vAlign w:val="center"/>
          </w:tcPr>
          <w:p w14:paraId="79F2C7AE" w14:textId="77777777" w:rsidR="00416649" w:rsidRPr="00EB7926" w:rsidRDefault="00416649" w:rsidP="00F615EC">
            <w:pPr>
              <w:jc w:val="center"/>
              <w:rPr>
                <w:rFonts w:ascii="Times New Roman" w:hAnsi="Times New Roman" w:cs="Times New Roman"/>
                <w:noProof/>
                <w:sz w:val="18"/>
                <w:szCs w:val="20"/>
              </w:rPr>
            </w:pPr>
            <w:r w:rsidRPr="00EB7926">
              <w:rPr>
                <w:rFonts w:ascii="Times New Roman" w:hAnsi="Times New Roman"/>
                <w:i/>
                <w:iCs/>
                <w:sz w:val="18"/>
                <w:szCs w:val="20"/>
              </w:rPr>
              <w:t>ITRS</w:t>
            </w:r>
          </w:p>
        </w:tc>
        <w:tc>
          <w:tcPr>
            <w:tcW w:w="0" w:type="auto"/>
            <w:tcBorders>
              <w:top w:val="single" w:sz="4" w:space="0" w:color="000000"/>
              <w:bottom w:val="single" w:sz="4" w:space="0" w:color="000000"/>
            </w:tcBorders>
            <w:shd w:val="clear" w:color="auto" w:fill="F7D6D7"/>
            <w:vAlign w:val="center"/>
          </w:tcPr>
          <w:p w14:paraId="71E35365" w14:textId="77777777" w:rsidR="00416649" w:rsidRPr="00EB7926" w:rsidRDefault="00416649" w:rsidP="00F615EC">
            <w:pPr>
              <w:jc w:val="center"/>
              <w:rPr>
                <w:rFonts w:ascii="Times New Roman" w:hAnsi="Times New Roman" w:cs="Times New Roman"/>
                <w:noProof/>
                <w:sz w:val="18"/>
                <w:szCs w:val="20"/>
              </w:rPr>
            </w:pPr>
            <w:r w:rsidRPr="00EB7926">
              <w:rPr>
                <w:rFonts w:ascii="Times New Roman" w:hAnsi="Times New Roman"/>
                <w:sz w:val="18"/>
                <w:szCs w:val="20"/>
              </w:rPr>
              <w:t>Statistikas modeļi</w:t>
            </w:r>
          </w:p>
        </w:tc>
        <w:tc>
          <w:tcPr>
            <w:tcW w:w="0" w:type="auto"/>
            <w:tcBorders>
              <w:top w:val="single" w:sz="4" w:space="0" w:color="000000"/>
              <w:bottom w:val="single" w:sz="4" w:space="0" w:color="000000"/>
            </w:tcBorders>
            <w:shd w:val="clear" w:color="auto" w:fill="F7D6D7"/>
            <w:vAlign w:val="center"/>
          </w:tcPr>
          <w:p w14:paraId="4EB5223F" w14:textId="6FB62582" w:rsidR="00416649" w:rsidRPr="00EB7926" w:rsidRDefault="00416649" w:rsidP="00F615EC">
            <w:pPr>
              <w:jc w:val="center"/>
              <w:rPr>
                <w:rFonts w:ascii="Times New Roman" w:hAnsi="Times New Roman" w:cs="Times New Roman"/>
                <w:noProof/>
                <w:sz w:val="18"/>
                <w:szCs w:val="20"/>
              </w:rPr>
            </w:pPr>
            <w:r w:rsidRPr="00EB7926">
              <w:rPr>
                <w:rFonts w:ascii="Times New Roman" w:hAnsi="Times New Roman"/>
                <w:sz w:val="18"/>
                <w:szCs w:val="20"/>
              </w:rPr>
              <w:t>Starptautisko organizāciju sniegtie dati</w:t>
            </w:r>
          </w:p>
        </w:tc>
        <w:tc>
          <w:tcPr>
            <w:tcW w:w="0" w:type="auto"/>
            <w:gridSpan w:val="2"/>
            <w:tcBorders>
              <w:top w:val="single" w:sz="4" w:space="0" w:color="000000"/>
              <w:bottom w:val="single" w:sz="4" w:space="0" w:color="000000"/>
            </w:tcBorders>
            <w:shd w:val="clear" w:color="auto" w:fill="F7D6D7"/>
            <w:vAlign w:val="center"/>
          </w:tcPr>
          <w:p w14:paraId="281BC7E3" w14:textId="2CC0C8EC" w:rsidR="00416649" w:rsidRPr="00EB7926" w:rsidRDefault="00416649" w:rsidP="00F615EC">
            <w:pPr>
              <w:jc w:val="center"/>
              <w:rPr>
                <w:rFonts w:ascii="Times New Roman" w:hAnsi="Times New Roman" w:cs="Times New Roman"/>
                <w:noProof/>
                <w:sz w:val="18"/>
                <w:szCs w:val="20"/>
              </w:rPr>
            </w:pPr>
            <w:r w:rsidRPr="00EB7926">
              <w:rPr>
                <w:rFonts w:ascii="Times New Roman" w:hAnsi="Times New Roman"/>
                <w:sz w:val="18"/>
                <w:szCs w:val="20"/>
              </w:rPr>
              <w:t>Informācija par muitas ieņēmumiem</w:t>
            </w:r>
          </w:p>
        </w:tc>
        <w:tc>
          <w:tcPr>
            <w:tcW w:w="0" w:type="auto"/>
            <w:tcBorders>
              <w:top w:val="single" w:sz="4" w:space="0" w:color="000000"/>
              <w:bottom w:val="single" w:sz="4" w:space="0" w:color="000000"/>
            </w:tcBorders>
            <w:shd w:val="clear" w:color="auto" w:fill="F7D6D7"/>
            <w:vAlign w:val="center"/>
          </w:tcPr>
          <w:p w14:paraId="6685E142" w14:textId="37C20F43" w:rsidR="00416649" w:rsidRPr="00EB7926" w:rsidRDefault="00416649" w:rsidP="00F615EC">
            <w:pPr>
              <w:jc w:val="center"/>
              <w:rPr>
                <w:rFonts w:ascii="Times New Roman" w:hAnsi="Times New Roman" w:cs="Times New Roman"/>
                <w:noProof/>
                <w:sz w:val="18"/>
                <w:szCs w:val="20"/>
              </w:rPr>
            </w:pPr>
            <w:r w:rsidRPr="00EB7926">
              <w:rPr>
                <w:rFonts w:ascii="Times New Roman" w:hAnsi="Times New Roman"/>
                <w:i/>
                <w:iCs/>
                <w:sz w:val="18"/>
                <w:szCs w:val="20"/>
              </w:rPr>
              <w:t>VIES</w:t>
            </w:r>
            <w:r w:rsidRPr="00EB7926">
              <w:rPr>
                <w:rFonts w:ascii="Times New Roman" w:hAnsi="Times New Roman"/>
                <w:sz w:val="18"/>
                <w:szCs w:val="20"/>
              </w:rPr>
              <w:t xml:space="preserve"> (PVN reģistrācija)</w:t>
            </w:r>
          </w:p>
        </w:tc>
        <w:tc>
          <w:tcPr>
            <w:tcW w:w="0" w:type="auto"/>
            <w:tcBorders>
              <w:top w:val="single" w:sz="4" w:space="0" w:color="000000"/>
              <w:bottom w:val="single" w:sz="4" w:space="0" w:color="000000"/>
            </w:tcBorders>
            <w:shd w:val="clear" w:color="auto" w:fill="F7D6D7"/>
            <w:vAlign w:val="center"/>
          </w:tcPr>
          <w:p w14:paraId="0C4960F7" w14:textId="666453AE" w:rsidR="00416649" w:rsidRPr="00EB7926" w:rsidRDefault="00416649" w:rsidP="00F615EC">
            <w:pPr>
              <w:jc w:val="center"/>
              <w:rPr>
                <w:rFonts w:ascii="Times New Roman" w:hAnsi="Times New Roman" w:cs="Times New Roman"/>
                <w:noProof/>
                <w:sz w:val="18"/>
                <w:szCs w:val="20"/>
              </w:rPr>
            </w:pPr>
            <w:r w:rsidRPr="00EB7926">
              <w:rPr>
                <w:rFonts w:ascii="Times New Roman" w:hAnsi="Times New Roman"/>
                <w:i/>
                <w:iCs/>
                <w:sz w:val="18"/>
                <w:szCs w:val="20"/>
              </w:rPr>
              <w:t>MOSS</w:t>
            </w:r>
            <w:r w:rsidRPr="00EB7926">
              <w:rPr>
                <w:rFonts w:ascii="Times New Roman" w:hAnsi="Times New Roman"/>
                <w:sz w:val="18"/>
                <w:szCs w:val="20"/>
              </w:rPr>
              <w:t xml:space="preserve"> (izmantoti digitālās tirdzniecības pakalpojumiem)</w:t>
            </w:r>
          </w:p>
        </w:tc>
        <w:tc>
          <w:tcPr>
            <w:tcW w:w="0" w:type="auto"/>
            <w:tcBorders>
              <w:top w:val="single" w:sz="4" w:space="0" w:color="000000"/>
              <w:bottom w:val="single" w:sz="4" w:space="0" w:color="000000"/>
            </w:tcBorders>
            <w:shd w:val="clear" w:color="auto" w:fill="F7D6D7"/>
            <w:vAlign w:val="center"/>
          </w:tcPr>
          <w:p w14:paraId="7619A178" w14:textId="77777777" w:rsidR="00416649" w:rsidRPr="00EB7926" w:rsidRDefault="00416649" w:rsidP="00F615EC">
            <w:pPr>
              <w:jc w:val="center"/>
              <w:rPr>
                <w:rFonts w:ascii="Times New Roman" w:hAnsi="Times New Roman" w:cs="Times New Roman"/>
                <w:noProof/>
                <w:sz w:val="18"/>
                <w:szCs w:val="20"/>
              </w:rPr>
            </w:pPr>
            <w:r w:rsidRPr="00EB7926">
              <w:rPr>
                <w:rFonts w:ascii="Times New Roman" w:hAnsi="Times New Roman"/>
                <w:sz w:val="18"/>
                <w:szCs w:val="20"/>
              </w:rPr>
              <w:t>Komerciālie datu avoti</w:t>
            </w:r>
          </w:p>
        </w:tc>
        <w:tc>
          <w:tcPr>
            <w:tcW w:w="0" w:type="auto"/>
            <w:tcBorders>
              <w:top w:val="single" w:sz="4" w:space="0" w:color="000000"/>
              <w:bottom w:val="single" w:sz="4" w:space="0" w:color="000000"/>
            </w:tcBorders>
            <w:shd w:val="clear" w:color="auto" w:fill="F7D6D7"/>
            <w:vAlign w:val="center"/>
          </w:tcPr>
          <w:p w14:paraId="51C81195" w14:textId="23140F3B" w:rsidR="00416649" w:rsidRPr="00EB7926" w:rsidRDefault="00416649" w:rsidP="00F615EC">
            <w:pPr>
              <w:jc w:val="center"/>
              <w:rPr>
                <w:rFonts w:ascii="Times New Roman" w:hAnsi="Times New Roman" w:cs="Times New Roman"/>
                <w:noProof/>
                <w:sz w:val="18"/>
                <w:szCs w:val="20"/>
              </w:rPr>
            </w:pPr>
            <w:r w:rsidRPr="00EB7926">
              <w:rPr>
                <w:rFonts w:ascii="Times New Roman" w:hAnsi="Times New Roman"/>
                <w:sz w:val="18"/>
                <w:szCs w:val="20"/>
              </w:rPr>
              <w:t>Partnervalsts dati (spoguļdati)</w:t>
            </w:r>
          </w:p>
        </w:tc>
        <w:tc>
          <w:tcPr>
            <w:tcW w:w="0" w:type="auto"/>
            <w:tcBorders>
              <w:top w:val="single" w:sz="4" w:space="0" w:color="000000"/>
              <w:bottom w:val="single" w:sz="4" w:space="0" w:color="000000"/>
            </w:tcBorders>
            <w:shd w:val="clear" w:color="auto" w:fill="F7D6D7"/>
            <w:vAlign w:val="center"/>
          </w:tcPr>
          <w:p w14:paraId="4A88BF69" w14:textId="4E769A67" w:rsidR="00416649" w:rsidRPr="00EB7926" w:rsidRDefault="00416649" w:rsidP="00F615EC">
            <w:pPr>
              <w:jc w:val="center"/>
              <w:rPr>
                <w:rFonts w:ascii="Times New Roman" w:hAnsi="Times New Roman" w:cs="Times New Roman"/>
                <w:noProof/>
                <w:sz w:val="18"/>
                <w:szCs w:val="20"/>
              </w:rPr>
            </w:pPr>
            <w:r w:rsidRPr="00EB7926">
              <w:rPr>
                <w:rFonts w:ascii="Times New Roman" w:hAnsi="Times New Roman"/>
                <w:sz w:val="18"/>
                <w:szCs w:val="20"/>
              </w:rPr>
              <w:t>Personu un mājsaimniecību apsekojums(-i)</w:t>
            </w:r>
          </w:p>
        </w:tc>
      </w:tr>
      <w:tr w:rsidR="002317A9" w:rsidRPr="00EB7926" w14:paraId="6085B374" w14:textId="77777777" w:rsidTr="00491D96">
        <w:tc>
          <w:tcPr>
            <w:tcW w:w="595" w:type="dxa"/>
            <w:tcBorders>
              <w:top w:val="single" w:sz="4" w:space="0" w:color="000000"/>
              <w:bottom w:val="single" w:sz="4" w:space="0" w:color="000000"/>
            </w:tcBorders>
          </w:tcPr>
          <w:p w14:paraId="2E7288F4" w14:textId="77777777" w:rsidR="00416649" w:rsidRPr="00EB7926" w:rsidRDefault="00416649" w:rsidP="00D82D6C">
            <w:pPr>
              <w:jc w:val="both"/>
              <w:rPr>
                <w:rFonts w:ascii="Times New Roman" w:hAnsi="Times New Roman" w:cs="Times New Roman"/>
                <w:b/>
                <w:noProof/>
                <w:sz w:val="18"/>
                <w:szCs w:val="20"/>
              </w:rPr>
            </w:pPr>
            <w:r w:rsidRPr="00EB7926">
              <w:rPr>
                <w:rFonts w:ascii="Times New Roman" w:hAnsi="Times New Roman"/>
                <w:b/>
                <w:sz w:val="18"/>
                <w:szCs w:val="20"/>
              </w:rPr>
              <w:t>SC</w:t>
            </w:r>
          </w:p>
        </w:tc>
        <w:tc>
          <w:tcPr>
            <w:tcW w:w="2300" w:type="dxa"/>
            <w:tcBorders>
              <w:top w:val="single" w:sz="4" w:space="0" w:color="000000"/>
              <w:bottom w:val="single" w:sz="4" w:space="0" w:color="000000"/>
            </w:tcBorders>
          </w:tcPr>
          <w:p w14:paraId="7AFCBD32" w14:textId="77777777" w:rsidR="00416649" w:rsidRPr="00EB7926" w:rsidRDefault="00416649" w:rsidP="00491D96">
            <w:pPr>
              <w:rPr>
                <w:rFonts w:ascii="Times New Roman" w:hAnsi="Times New Roman" w:cs="Times New Roman"/>
                <w:b/>
                <w:noProof/>
                <w:sz w:val="18"/>
                <w:szCs w:val="20"/>
              </w:rPr>
            </w:pPr>
            <w:r w:rsidRPr="00EB7926">
              <w:rPr>
                <w:rFonts w:ascii="Times New Roman" w:hAnsi="Times New Roman"/>
                <w:b/>
                <w:sz w:val="18"/>
                <w:szCs w:val="20"/>
              </w:rPr>
              <w:t>Pārvadājumi</w:t>
            </w:r>
          </w:p>
        </w:tc>
        <w:tc>
          <w:tcPr>
            <w:tcW w:w="932" w:type="dxa"/>
            <w:tcBorders>
              <w:top w:val="single" w:sz="4" w:space="0" w:color="000000"/>
              <w:bottom w:val="single" w:sz="4" w:space="0" w:color="000000"/>
            </w:tcBorders>
            <w:shd w:val="clear" w:color="auto" w:fill="92D050"/>
            <w:vAlign w:val="center"/>
          </w:tcPr>
          <w:p w14:paraId="4CF32F15"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1.</w:t>
            </w:r>
          </w:p>
        </w:tc>
        <w:tc>
          <w:tcPr>
            <w:tcW w:w="1276" w:type="dxa"/>
            <w:tcBorders>
              <w:top w:val="single" w:sz="4" w:space="0" w:color="000000"/>
              <w:bottom w:val="single" w:sz="4" w:space="0" w:color="000000"/>
            </w:tcBorders>
            <w:shd w:val="clear" w:color="auto" w:fill="92D050"/>
            <w:vAlign w:val="center"/>
          </w:tcPr>
          <w:p w14:paraId="286225A7"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2.</w:t>
            </w:r>
          </w:p>
        </w:tc>
        <w:tc>
          <w:tcPr>
            <w:tcW w:w="854" w:type="dxa"/>
            <w:tcBorders>
              <w:top w:val="single" w:sz="4" w:space="0" w:color="000000"/>
              <w:bottom w:val="single" w:sz="4" w:space="0" w:color="000000"/>
            </w:tcBorders>
            <w:shd w:val="clear" w:color="auto" w:fill="FF99CC"/>
            <w:vAlign w:val="center"/>
          </w:tcPr>
          <w:p w14:paraId="584B3628"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3.</w:t>
            </w:r>
          </w:p>
        </w:tc>
        <w:tc>
          <w:tcPr>
            <w:tcW w:w="0" w:type="auto"/>
            <w:tcBorders>
              <w:top w:val="single" w:sz="4" w:space="0" w:color="000000"/>
              <w:bottom w:val="single" w:sz="4" w:space="0" w:color="000000"/>
            </w:tcBorders>
            <w:shd w:val="clear" w:color="auto" w:fill="FF99CC"/>
            <w:vAlign w:val="center"/>
          </w:tcPr>
          <w:p w14:paraId="5869891A"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1.</w:t>
            </w:r>
          </w:p>
        </w:tc>
        <w:tc>
          <w:tcPr>
            <w:tcW w:w="0" w:type="auto"/>
            <w:tcBorders>
              <w:top w:val="single" w:sz="4" w:space="0" w:color="000000"/>
              <w:bottom w:val="single" w:sz="4" w:space="0" w:color="000000"/>
            </w:tcBorders>
            <w:shd w:val="clear" w:color="auto" w:fill="BCD6ED"/>
            <w:vAlign w:val="center"/>
          </w:tcPr>
          <w:p w14:paraId="63BD8BDA" w14:textId="77777777" w:rsidR="00416649" w:rsidRPr="00EB7926" w:rsidRDefault="00416649" w:rsidP="009D5226">
            <w:pPr>
              <w:jc w:val="center"/>
              <w:rPr>
                <w:rFonts w:ascii="Times New Roman" w:hAnsi="Times New Roman" w:cs="Times New Roman"/>
                <w:noProof/>
                <w:sz w:val="18"/>
                <w:szCs w:val="20"/>
              </w:rPr>
            </w:pPr>
          </w:p>
        </w:tc>
        <w:tc>
          <w:tcPr>
            <w:tcW w:w="0" w:type="auto"/>
            <w:gridSpan w:val="2"/>
            <w:tcBorders>
              <w:top w:val="single" w:sz="4" w:space="0" w:color="000000"/>
              <w:bottom w:val="single" w:sz="4" w:space="0" w:color="000000"/>
            </w:tcBorders>
            <w:shd w:val="clear" w:color="auto" w:fill="FF99CC"/>
            <w:vAlign w:val="center"/>
          </w:tcPr>
          <w:p w14:paraId="79AB0920"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2.</w:t>
            </w:r>
          </w:p>
        </w:tc>
        <w:tc>
          <w:tcPr>
            <w:tcW w:w="0" w:type="auto"/>
            <w:tcBorders>
              <w:top w:val="single" w:sz="4" w:space="0" w:color="000000"/>
              <w:bottom w:val="single" w:sz="4" w:space="0" w:color="000000"/>
            </w:tcBorders>
            <w:shd w:val="clear" w:color="auto" w:fill="BCD6ED"/>
            <w:vAlign w:val="center"/>
          </w:tcPr>
          <w:p w14:paraId="318A1626" w14:textId="77777777" w:rsidR="00416649" w:rsidRPr="00EB7926" w:rsidRDefault="00416649" w:rsidP="009D5226">
            <w:pPr>
              <w:jc w:val="center"/>
              <w:rPr>
                <w:rFonts w:ascii="Times New Roman" w:hAnsi="Times New Roman" w:cs="Times New Roman"/>
                <w:noProof/>
                <w:sz w:val="18"/>
                <w:szCs w:val="20"/>
              </w:rPr>
            </w:pPr>
          </w:p>
        </w:tc>
        <w:tc>
          <w:tcPr>
            <w:tcW w:w="0" w:type="auto"/>
            <w:tcBorders>
              <w:top w:val="single" w:sz="4" w:space="0" w:color="000000"/>
              <w:bottom w:val="single" w:sz="4" w:space="0" w:color="000000"/>
            </w:tcBorders>
            <w:vAlign w:val="center"/>
          </w:tcPr>
          <w:p w14:paraId="19807DA8" w14:textId="77777777" w:rsidR="00416649" w:rsidRPr="00EB7926" w:rsidRDefault="00416649" w:rsidP="009D5226">
            <w:pPr>
              <w:jc w:val="center"/>
              <w:rPr>
                <w:rFonts w:ascii="Times New Roman" w:hAnsi="Times New Roman" w:cs="Times New Roman"/>
                <w:noProof/>
                <w:sz w:val="18"/>
                <w:szCs w:val="20"/>
              </w:rPr>
            </w:pPr>
          </w:p>
        </w:tc>
        <w:tc>
          <w:tcPr>
            <w:tcW w:w="0" w:type="auto"/>
            <w:gridSpan w:val="2"/>
            <w:tcBorders>
              <w:top w:val="single" w:sz="4" w:space="0" w:color="000000"/>
              <w:bottom w:val="single" w:sz="4" w:space="0" w:color="000000"/>
            </w:tcBorders>
            <w:shd w:val="clear" w:color="auto" w:fill="BCD6ED"/>
            <w:vAlign w:val="center"/>
          </w:tcPr>
          <w:p w14:paraId="7161654D" w14:textId="77777777" w:rsidR="00416649" w:rsidRPr="00EB7926" w:rsidRDefault="00416649" w:rsidP="009D5226">
            <w:pPr>
              <w:jc w:val="center"/>
              <w:rPr>
                <w:rFonts w:ascii="Times New Roman" w:hAnsi="Times New Roman" w:cs="Times New Roman"/>
                <w:noProof/>
                <w:sz w:val="18"/>
                <w:szCs w:val="20"/>
              </w:rPr>
            </w:pPr>
          </w:p>
        </w:tc>
        <w:tc>
          <w:tcPr>
            <w:tcW w:w="0" w:type="auto"/>
            <w:tcBorders>
              <w:top w:val="single" w:sz="4" w:space="0" w:color="000000"/>
              <w:bottom w:val="single" w:sz="4" w:space="0" w:color="000000"/>
            </w:tcBorders>
            <w:vAlign w:val="center"/>
          </w:tcPr>
          <w:p w14:paraId="407841EB" w14:textId="77777777" w:rsidR="00416649" w:rsidRPr="00EB7926" w:rsidRDefault="00416649" w:rsidP="009D5226">
            <w:pPr>
              <w:jc w:val="center"/>
              <w:rPr>
                <w:rFonts w:ascii="Times New Roman" w:hAnsi="Times New Roman" w:cs="Times New Roman"/>
                <w:noProof/>
                <w:sz w:val="18"/>
                <w:szCs w:val="20"/>
              </w:rPr>
            </w:pPr>
          </w:p>
        </w:tc>
      </w:tr>
      <w:tr w:rsidR="002317A9" w:rsidRPr="00EB7926" w14:paraId="3F25848A" w14:textId="77777777" w:rsidTr="00491D96">
        <w:tc>
          <w:tcPr>
            <w:tcW w:w="595" w:type="dxa"/>
            <w:tcBorders>
              <w:top w:val="single" w:sz="4" w:space="0" w:color="000000"/>
              <w:bottom w:val="single" w:sz="4" w:space="0" w:color="000000"/>
            </w:tcBorders>
          </w:tcPr>
          <w:p w14:paraId="0442563D" w14:textId="77777777" w:rsidR="00416649" w:rsidRPr="00EB7926" w:rsidRDefault="00416649" w:rsidP="00D82D6C">
            <w:pPr>
              <w:jc w:val="both"/>
              <w:rPr>
                <w:rFonts w:ascii="Times New Roman" w:hAnsi="Times New Roman" w:cs="Times New Roman"/>
                <w:b/>
                <w:noProof/>
                <w:sz w:val="18"/>
                <w:szCs w:val="20"/>
              </w:rPr>
            </w:pPr>
            <w:r w:rsidRPr="00EB7926">
              <w:rPr>
                <w:rFonts w:ascii="Times New Roman" w:hAnsi="Times New Roman"/>
                <w:b/>
                <w:sz w:val="18"/>
                <w:szCs w:val="20"/>
              </w:rPr>
              <w:t>SF</w:t>
            </w:r>
          </w:p>
        </w:tc>
        <w:tc>
          <w:tcPr>
            <w:tcW w:w="2300" w:type="dxa"/>
            <w:tcBorders>
              <w:top w:val="single" w:sz="4" w:space="0" w:color="000000"/>
              <w:bottom w:val="single" w:sz="4" w:space="0" w:color="000000"/>
            </w:tcBorders>
          </w:tcPr>
          <w:p w14:paraId="7FF3279D" w14:textId="77777777" w:rsidR="00416649" w:rsidRPr="00EB7926" w:rsidRDefault="00416649" w:rsidP="00491D96">
            <w:pPr>
              <w:rPr>
                <w:rFonts w:ascii="Times New Roman" w:hAnsi="Times New Roman" w:cs="Times New Roman"/>
                <w:b/>
                <w:noProof/>
                <w:sz w:val="18"/>
                <w:szCs w:val="20"/>
              </w:rPr>
            </w:pPr>
            <w:r w:rsidRPr="00EB7926">
              <w:rPr>
                <w:rFonts w:ascii="Times New Roman" w:hAnsi="Times New Roman"/>
                <w:b/>
                <w:sz w:val="18"/>
                <w:szCs w:val="20"/>
              </w:rPr>
              <w:t>Apdrošināšanas un pensiju pakalpojumi</w:t>
            </w:r>
          </w:p>
        </w:tc>
        <w:tc>
          <w:tcPr>
            <w:tcW w:w="932" w:type="dxa"/>
            <w:tcBorders>
              <w:top w:val="single" w:sz="4" w:space="0" w:color="000000"/>
              <w:bottom w:val="single" w:sz="4" w:space="0" w:color="000000"/>
            </w:tcBorders>
            <w:shd w:val="clear" w:color="auto" w:fill="92D050"/>
            <w:vAlign w:val="center"/>
          </w:tcPr>
          <w:p w14:paraId="2E43C0DA" w14:textId="77777777" w:rsidR="00416649" w:rsidRPr="00EB7926" w:rsidRDefault="00416649" w:rsidP="009D5226">
            <w:pPr>
              <w:jc w:val="center"/>
              <w:rPr>
                <w:rFonts w:ascii="Times New Roman" w:hAnsi="Times New Roman" w:cs="Times New Roman"/>
                <w:noProof/>
                <w:sz w:val="18"/>
                <w:szCs w:val="20"/>
              </w:rPr>
            </w:pPr>
          </w:p>
        </w:tc>
        <w:tc>
          <w:tcPr>
            <w:tcW w:w="1276" w:type="dxa"/>
            <w:tcBorders>
              <w:top w:val="single" w:sz="4" w:space="0" w:color="000000"/>
              <w:bottom w:val="single" w:sz="4" w:space="0" w:color="000000"/>
            </w:tcBorders>
            <w:shd w:val="clear" w:color="auto" w:fill="FF99CC"/>
            <w:vAlign w:val="center"/>
          </w:tcPr>
          <w:p w14:paraId="784A26C3"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1.</w:t>
            </w:r>
          </w:p>
        </w:tc>
        <w:tc>
          <w:tcPr>
            <w:tcW w:w="854" w:type="dxa"/>
            <w:tcBorders>
              <w:top w:val="single" w:sz="4" w:space="0" w:color="000000"/>
              <w:bottom w:val="single" w:sz="4" w:space="0" w:color="000000"/>
            </w:tcBorders>
            <w:shd w:val="clear" w:color="auto" w:fill="FF99CC"/>
            <w:vAlign w:val="center"/>
          </w:tcPr>
          <w:p w14:paraId="4FBDF030"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3.</w:t>
            </w:r>
          </w:p>
        </w:tc>
        <w:tc>
          <w:tcPr>
            <w:tcW w:w="0" w:type="auto"/>
            <w:tcBorders>
              <w:top w:val="single" w:sz="4" w:space="0" w:color="000000"/>
              <w:bottom w:val="single" w:sz="4" w:space="0" w:color="000000"/>
            </w:tcBorders>
            <w:shd w:val="clear" w:color="auto" w:fill="FF99CC"/>
            <w:vAlign w:val="center"/>
          </w:tcPr>
          <w:p w14:paraId="44B44A43"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2.</w:t>
            </w:r>
          </w:p>
        </w:tc>
        <w:tc>
          <w:tcPr>
            <w:tcW w:w="0" w:type="auto"/>
            <w:gridSpan w:val="4"/>
            <w:tcBorders>
              <w:top w:val="single" w:sz="4" w:space="0" w:color="000000"/>
              <w:bottom w:val="single" w:sz="4" w:space="0" w:color="000000"/>
            </w:tcBorders>
            <w:shd w:val="clear" w:color="auto" w:fill="BCD6ED"/>
            <w:vAlign w:val="center"/>
          </w:tcPr>
          <w:p w14:paraId="5391CA99" w14:textId="77777777" w:rsidR="00416649" w:rsidRPr="00EB7926" w:rsidRDefault="00416649" w:rsidP="009D5226">
            <w:pPr>
              <w:jc w:val="center"/>
              <w:rPr>
                <w:rFonts w:ascii="Times New Roman" w:hAnsi="Times New Roman" w:cs="Times New Roman"/>
                <w:noProof/>
                <w:sz w:val="18"/>
                <w:szCs w:val="20"/>
              </w:rPr>
            </w:pPr>
          </w:p>
        </w:tc>
        <w:tc>
          <w:tcPr>
            <w:tcW w:w="0" w:type="auto"/>
            <w:gridSpan w:val="4"/>
            <w:tcBorders>
              <w:top w:val="single" w:sz="4" w:space="0" w:color="000000"/>
              <w:bottom w:val="single" w:sz="4" w:space="0" w:color="000000"/>
            </w:tcBorders>
            <w:vAlign w:val="center"/>
          </w:tcPr>
          <w:p w14:paraId="1B163CC1" w14:textId="77777777" w:rsidR="00416649" w:rsidRPr="00EB7926" w:rsidRDefault="00416649" w:rsidP="009D5226">
            <w:pPr>
              <w:jc w:val="center"/>
              <w:rPr>
                <w:rFonts w:ascii="Times New Roman" w:hAnsi="Times New Roman" w:cs="Times New Roman"/>
                <w:noProof/>
                <w:sz w:val="18"/>
                <w:szCs w:val="20"/>
              </w:rPr>
            </w:pPr>
          </w:p>
        </w:tc>
      </w:tr>
      <w:tr w:rsidR="002317A9" w:rsidRPr="00EB7926" w14:paraId="2C785380" w14:textId="77777777" w:rsidTr="00491D96">
        <w:tc>
          <w:tcPr>
            <w:tcW w:w="595" w:type="dxa"/>
            <w:tcBorders>
              <w:top w:val="single" w:sz="4" w:space="0" w:color="000000"/>
              <w:bottom w:val="single" w:sz="4" w:space="0" w:color="000000"/>
            </w:tcBorders>
          </w:tcPr>
          <w:p w14:paraId="1D5A8677" w14:textId="77777777" w:rsidR="00416649" w:rsidRPr="00EB7926" w:rsidRDefault="00416649" w:rsidP="00D82D6C">
            <w:pPr>
              <w:jc w:val="both"/>
              <w:rPr>
                <w:rFonts w:ascii="Times New Roman" w:hAnsi="Times New Roman" w:cs="Times New Roman"/>
                <w:b/>
                <w:noProof/>
                <w:sz w:val="18"/>
                <w:szCs w:val="20"/>
              </w:rPr>
            </w:pPr>
            <w:r w:rsidRPr="00EB7926">
              <w:rPr>
                <w:rFonts w:ascii="Times New Roman" w:hAnsi="Times New Roman"/>
                <w:b/>
                <w:sz w:val="18"/>
                <w:szCs w:val="20"/>
              </w:rPr>
              <w:t>SG</w:t>
            </w:r>
          </w:p>
        </w:tc>
        <w:tc>
          <w:tcPr>
            <w:tcW w:w="2300" w:type="dxa"/>
            <w:tcBorders>
              <w:top w:val="single" w:sz="4" w:space="0" w:color="000000"/>
              <w:bottom w:val="single" w:sz="4" w:space="0" w:color="000000"/>
            </w:tcBorders>
          </w:tcPr>
          <w:p w14:paraId="34E53F06" w14:textId="77777777" w:rsidR="00416649" w:rsidRPr="00EB7926" w:rsidRDefault="00416649" w:rsidP="00491D96">
            <w:pPr>
              <w:rPr>
                <w:rFonts w:ascii="Times New Roman" w:hAnsi="Times New Roman" w:cs="Times New Roman"/>
                <w:b/>
                <w:noProof/>
                <w:sz w:val="18"/>
                <w:szCs w:val="20"/>
              </w:rPr>
            </w:pPr>
            <w:r w:rsidRPr="00EB7926">
              <w:rPr>
                <w:rFonts w:ascii="Times New Roman" w:hAnsi="Times New Roman"/>
                <w:b/>
                <w:sz w:val="18"/>
                <w:szCs w:val="20"/>
              </w:rPr>
              <w:t>Finanšu pakalpojumi</w:t>
            </w:r>
          </w:p>
        </w:tc>
        <w:tc>
          <w:tcPr>
            <w:tcW w:w="932" w:type="dxa"/>
            <w:tcBorders>
              <w:top w:val="single" w:sz="4" w:space="0" w:color="000000"/>
              <w:bottom w:val="single" w:sz="4" w:space="0" w:color="000000"/>
            </w:tcBorders>
            <w:shd w:val="clear" w:color="auto" w:fill="92D050"/>
            <w:vAlign w:val="center"/>
          </w:tcPr>
          <w:p w14:paraId="59AFA112" w14:textId="77777777" w:rsidR="00416649" w:rsidRPr="00EB7926" w:rsidRDefault="00416649" w:rsidP="009D5226">
            <w:pPr>
              <w:jc w:val="center"/>
              <w:rPr>
                <w:rFonts w:ascii="Times New Roman" w:hAnsi="Times New Roman" w:cs="Times New Roman"/>
                <w:noProof/>
                <w:sz w:val="18"/>
                <w:szCs w:val="20"/>
              </w:rPr>
            </w:pPr>
          </w:p>
        </w:tc>
        <w:tc>
          <w:tcPr>
            <w:tcW w:w="1276" w:type="dxa"/>
            <w:tcBorders>
              <w:top w:val="single" w:sz="4" w:space="0" w:color="000000"/>
              <w:bottom w:val="single" w:sz="4" w:space="0" w:color="000000"/>
            </w:tcBorders>
            <w:shd w:val="clear" w:color="auto" w:fill="FF99CC"/>
            <w:vAlign w:val="center"/>
          </w:tcPr>
          <w:p w14:paraId="41C30BDA"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1.</w:t>
            </w:r>
          </w:p>
        </w:tc>
        <w:tc>
          <w:tcPr>
            <w:tcW w:w="854" w:type="dxa"/>
            <w:tcBorders>
              <w:top w:val="single" w:sz="4" w:space="0" w:color="000000"/>
              <w:bottom w:val="single" w:sz="4" w:space="0" w:color="000000"/>
            </w:tcBorders>
            <w:shd w:val="clear" w:color="auto" w:fill="BCD6ED"/>
            <w:vAlign w:val="center"/>
          </w:tcPr>
          <w:p w14:paraId="72AA7BA4"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1.</w:t>
            </w:r>
          </w:p>
        </w:tc>
        <w:tc>
          <w:tcPr>
            <w:tcW w:w="0" w:type="auto"/>
            <w:tcBorders>
              <w:top w:val="single" w:sz="4" w:space="0" w:color="000000"/>
              <w:bottom w:val="single" w:sz="4" w:space="0" w:color="000000"/>
            </w:tcBorders>
            <w:shd w:val="clear" w:color="auto" w:fill="FF99CC"/>
            <w:vAlign w:val="center"/>
          </w:tcPr>
          <w:p w14:paraId="11562D6E"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1.</w:t>
            </w:r>
          </w:p>
        </w:tc>
        <w:tc>
          <w:tcPr>
            <w:tcW w:w="0" w:type="auto"/>
            <w:gridSpan w:val="4"/>
            <w:tcBorders>
              <w:top w:val="single" w:sz="4" w:space="0" w:color="000000"/>
              <w:bottom w:val="single" w:sz="4" w:space="0" w:color="000000"/>
            </w:tcBorders>
            <w:shd w:val="clear" w:color="auto" w:fill="BCD6ED"/>
            <w:vAlign w:val="center"/>
          </w:tcPr>
          <w:p w14:paraId="32198956" w14:textId="77777777" w:rsidR="00416649" w:rsidRPr="00EB7926" w:rsidRDefault="00416649" w:rsidP="009D5226">
            <w:pPr>
              <w:jc w:val="center"/>
              <w:rPr>
                <w:rFonts w:ascii="Times New Roman" w:hAnsi="Times New Roman" w:cs="Times New Roman"/>
                <w:noProof/>
                <w:sz w:val="18"/>
                <w:szCs w:val="20"/>
              </w:rPr>
            </w:pPr>
          </w:p>
        </w:tc>
        <w:tc>
          <w:tcPr>
            <w:tcW w:w="0" w:type="auto"/>
            <w:gridSpan w:val="4"/>
            <w:tcBorders>
              <w:top w:val="single" w:sz="4" w:space="0" w:color="000000"/>
              <w:bottom w:val="single" w:sz="4" w:space="0" w:color="000000"/>
            </w:tcBorders>
            <w:vAlign w:val="center"/>
          </w:tcPr>
          <w:p w14:paraId="18B680CF" w14:textId="77777777" w:rsidR="00416649" w:rsidRPr="00EB7926" w:rsidRDefault="00416649" w:rsidP="009D5226">
            <w:pPr>
              <w:jc w:val="center"/>
              <w:rPr>
                <w:rFonts w:ascii="Times New Roman" w:hAnsi="Times New Roman" w:cs="Times New Roman"/>
                <w:noProof/>
                <w:sz w:val="18"/>
                <w:szCs w:val="20"/>
              </w:rPr>
            </w:pPr>
          </w:p>
        </w:tc>
      </w:tr>
      <w:tr w:rsidR="002317A9" w:rsidRPr="00EB7926" w14:paraId="6207AB58" w14:textId="77777777" w:rsidTr="00491D96">
        <w:tc>
          <w:tcPr>
            <w:tcW w:w="595" w:type="dxa"/>
            <w:tcBorders>
              <w:top w:val="single" w:sz="4" w:space="0" w:color="000000"/>
              <w:bottom w:val="single" w:sz="4" w:space="0" w:color="000000"/>
            </w:tcBorders>
          </w:tcPr>
          <w:p w14:paraId="1F282839" w14:textId="77777777" w:rsidR="002317A9" w:rsidRPr="00EB7926" w:rsidRDefault="002317A9" w:rsidP="00D82D6C">
            <w:pPr>
              <w:jc w:val="both"/>
              <w:rPr>
                <w:rFonts w:ascii="Times New Roman" w:hAnsi="Times New Roman" w:cs="Times New Roman"/>
                <w:b/>
                <w:noProof/>
                <w:sz w:val="18"/>
                <w:szCs w:val="20"/>
              </w:rPr>
            </w:pPr>
            <w:r w:rsidRPr="00EB7926">
              <w:rPr>
                <w:rFonts w:ascii="Times New Roman" w:hAnsi="Times New Roman"/>
                <w:b/>
                <w:sz w:val="18"/>
                <w:szCs w:val="20"/>
              </w:rPr>
              <w:t>SH</w:t>
            </w:r>
          </w:p>
        </w:tc>
        <w:tc>
          <w:tcPr>
            <w:tcW w:w="2300" w:type="dxa"/>
            <w:tcBorders>
              <w:top w:val="single" w:sz="4" w:space="0" w:color="000000"/>
              <w:bottom w:val="single" w:sz="4" w:space="0" w:color="000000"/>
            </w:tcBorders>
          </w:tcPr>
          <w:p w14:paraId="629BDA90" w14:textId="77777777" w:rsidR="002317A9" w:rsidRPr="00EB7926" w:rsidRDefault="002317A9" w:rsidP="00491D96">
            <w:pPr>
              <w:rPr>
                <w:rFonts w:ascii="Times New Roman" w:hAnsi="Times New Roman" w:cs="Times New Roman"/>
                <w:b/>
                <w:noProof/>
                <w:sz w:val="18"/>
                <w:szCs w:val="20"/>
              </w:rPr>
            </w:pPr>
            <w:r w:rsidRPr="00EB7926">
              <w:rPr>
                <w:rFonts w:ascii="Times New Roman" w:hAnsi="Times New Roman"/>
                <w:b/>
                <w:sz w:val="18"/>
                <w:szCs w:val="20"/>
              </w:rPr>
              <w:t>Citur neiekļauta maksa par intelektuālā īpašuma izmantošanu</w:t>
            </w:r>
          </w:p>
        </w:tc>
        <w:tc>
          <w:tcPr>
            <w:tcW w:w="932" w:type="dxa"/>
            <w:tcBorders>
              <w:top w:val="single" w:sz="4" w:space="0" w:color="000000"/>
              <w:bottom w:val="single" w:sz="4" w:space="0" w:color="000000"/>
            </w:tcBorders>
            <w:shd w:val="clear" w:color="auto" w:fill="92D050"/>
            <w:vAlign w:val="center"/>
          </w:tcPr>
          <w:p w14:paraId="101CA793" w14:textId="77777777" w:rsidR="002317A9" w:rsidRPr="00EB7926" w:rsidRDefault="002317A9" w:rsidP="009D5226">
            <w:pPr>
              <w:jc w:val="center"/>
              <w:rPr>
                <w:rFonts w:ascii="Times New Roman" w:hAnsi="Times New Roman" w:cs="Times New Roman"/>
                <w:noProof/>
                <w:sz w:val="18"/>
                <w:szCs w:val="20"/>
              </w:rPr>
            </w:pPr>
          </w:p>
        </w:tc>
        <w:tc>
          <w:tcPr>
            <w:tcW w:w="1276" w:type="dxa"/>
            <w:tcBorders>
              <w:top w:val="single" w:sz="4" w:space="0" w:color="000000"/>
              <w:bottom w:val="single" w:sz="4" w:space="0" w:color="000000"/>
            </w:tcBorders>
            <w:shd w:val="clear" w:color="auto" w:fill="FF99CC"/>
            <w:vAlign w:val="center"/>
          </w:tcPr>
          <w:p w14:paraId="36555D0A" w14:textId="77777777" w:rsidR="002317A9" w:rsidRPr="00EB7926" w:rsidRDefault="002317A9" w:rsidP="009D5226">
            <w:pPr>
              <w:jc w:val="center"/>
              <w:rPr>
                <w:rFonts w:ascii="Times New Roman" w:hAnsi="Times New Roman" w:cs="Times New Roman"/>
                <w:b/>
                <w:noProof/>
                <w:sz w:val="18"/>
                <w:szCs w:val="20"/>
              </w:rPr>
            </w:pPr>
            <w:r w:rsidRPr="00EB7926">
              <w:rPr>
                <w:rFonts w:ascii="Times New Roman" w:hAnsi="Times New Roman"/>
                <w:b/>
                <w:sz w:val="18"/>
                <w:szCs w:val="20"/>
              </w:rPr>
              <w:t>2.</w:t>
            </w:r>
          </w:p>
        </w:tc>
        <w:tc>
          <w:tcPr>
            <w:tcW w:w="854" w:type="dxa"/>
            <w:tcBorders>
              <w:top w:val="single" w:sz="4" w:space="0" w:color="000000"/>
              <w:bottom w:val="single" w:sz="4" w:space="0" w:color="000000"/>
            </w:tcBorders>
            <w:shd w:val="clear" w:color="auto" w:fill="FF99CC"/>
            <w:vAlign w:val="center"/>
          </w:tcPr>
          <w:p w14:paraId="06D7B127" w14:textId="77777777" w:rsidR="002317A9" w:rsidRPr="00EB7926" w:rsidRDefault="002317A9" w:rsidP="009D5226">
            <w:pPr>
              <w:jc w:val="center"/>
              <w:rPr>
                <w:rFonts w:ascii="Times New Roman" w:hAnsi="Times New Roman" w:cs="Times New Roman"/>
                <w:b/>
                <w:noProof/>
                <w:sz w:val="18"/>
                <w:szCs w:val="20"/>
              </w:rPr>
            </w:pPr>
            <w:r w:rsidRPr="00EB7926">
              <w:rPr>
                <w:rFonts w:ascii="Times New Roman" w:hAnsi="Times New Roman"/>
                <w:b/>
                <w:sz w:val="18"/>
                <w:szCs w:val="20"/>
              </w:rPr>
              <w:t>1.</w:t>
            </w:r>
          </w:p>
        </w:tc>
        <w:tc>
          <w:tcPr>
            <w:tcW w:w="0" w:type="auto"/>
            <w:gridSpan w:val="5"/>
            <w:tcBorders>
              <w:top w:val="single" w:sz="4" w:space="0" w:color="000000"/>
              <w:bottom w:val="single" w:sz="4" w:space="0" w:color="000000"/>
            </w:tcBorders>
            <w:shd w:val="clear" w:color="auto" w:fill="BCD6ED"/>
            <w:vAlign w:val="center"/>
          </w:tcPr>
          <w:p w14:paraId="03DF09AD" w14:textId="44658CCF" w:rsidR="002317A9" w:rsidRPr="00EB7926" w:rsidRDefault="002317A9" w:rsidP="009D5226">
            <w:pPr>
              <w:jc w:val="center"/>
              <w:rPr>
                <w:rFonts w:ascii="Times New Roman" w:hAnsi="Times New Roman" w:cs="Times New Roman"/>
                <w:b/>
                <w:noProof/>
                <w:sz w:val="18"/>
                <w:szCs w:val="20"/>
              </w:rPr>
            </w:pPr>
          </w:p>
        </w:tc>
        <w:tc>
          <w:tcPr>
            <w:tcW w:w="0" w:type="auto"/>
            <w:tcBorders>
              <w:top w:val="single" w:sz="4" w:space="0" w:color="000000"/>
              <w:bottom w:val="single" w:sz="4" w:space="0" w:color="000000"/>
            </w:tcBorders>
            <w:vAlign w:val="center"/>
          </w:tcPr>
          <w:p w14:paraId="1E82D870" w14:textId="77777777" w:rsidR="002317A9" w:rsidRPr="00EB7926" w:rsidRDefault="002317A9" w:rsidP="009D5226">
            <w:pPr>
              <w:jc w:val="center"/>
              <w:rPr>
                <w:rFonts w:ascii="Times New Roman" w:hAnsi="Times New Roman" w:cs="Times New Roman"/>
                <w:noProof/>
                <w:sz w:val="18"/>
                <w:szCs w:val="20"/>
              </w:rPr>
            </w:pPr>
          </w:p>
        </w:tc>
        <w:tc>
          <w:tcPr>
            <w:tcW w:w="0" w:type="auto"/>
            <w:tcBorders>
              <w:top w:val="single" w:sz="4" w:space="0" w:color="000000"/>
              <w:bottom w:val="single" w:sz="4" w:space="0" w:color="000000"/>
            </w:tcBorders>
            <w:shd w:val="clear" w:color="auto" w:fill="BCD6ED"/>
            <w:vAlign w:val="center"/>
          </w:tcPr>
          <w:p w14:paraId="1CB60912" w14:textId="77777777" w:rsidR="002317A9" w:rsidRPr="00EB7926" w:rsidRDefault="002317A9" w:rsidP="009D5226">
            <w:pPr>
              <w:jc w:val="center"/>
              <w:rPr>
                <w:rFonts w:ascii="Times New Roman" w:hAnsi="Times New Roman" w:cs="Times New Roman"/>
                <w:noProof/>
                <w:sz w:val="18"/>
                <w:szCs w:val="20"/>
              </w:rPr>
            </w:pPr>
          </w:p>
        </w:tc>
        <w:tc>
          <w:tcPr>
            <w:tcW w:w="0" w:type="auto"/>
            <w:gridSpan w:val="2"/>
            <w:tcBorders>
              <w:top w:val="single" w:sz="4" w:space="0" w:color="000000"/>
              <w:bottom w:val="single" w:sz="4" w:space="0" w:color="000000"/>
            </w:tcBorders>
            <w:vAlign w:val="center"/>
          </w:tcPr>
          <w:p w14:paraId="0E86BCDA" w14:textId="77777777" w:rsidR="002317A9" w:rsidRPr="00EB7926" w:rsidRDefault="002317A9" w:rsidP="009D5226">
            <w:pPr>
              <w:jc w:val="center"/>
              <w:rPr>
                <w:rFonts w:ascii="Times New Roman" w:hAnsi="Times New Roman" w:cs="Times New Roman"/>
                <w:noProof/>
                <w:sz w:val="18"/>
                <w:szCs w:val="20"/>
              </w:rPr>
            </w:pPr>
          </w:p>
        </w:tc>
      </w:tr>
      <w:tr w:rsidR="002317A9" w:rsidRPr="00EB7926" w14:paraId="11F40E85" w14:textId="77777777" w:rsidTr="00491D96">
        <w:tc>
          <w:tcPr>
            <w:tcW w:w="595" w:type="dxa"/>
            <w:tcBorders>
              <w:top w:val="single" w:sz="4" w:space="0" w:color="000000"/>
              <w:bottom w:val="single" w:sz="4" w:space="0" w:color="000000"/>
            </w:tcBorders>
          </w:tcPr>
          <w:p w14:paraId="5B4538FE" w14:textId="77777777" w:rsidR="002317A9" w:rsidRPr="00EB7926" w:rsidRDefault="002317A9" w:rsidP="00D82D6C">
            <w:pPr>
              <w:jc w:val="both"/>
              <w:rPr>
                <w:rFonts w:ascii="Times New Roman" w:hAnsi="Times New Roman" w:cs="Times New Roman"/>
                <w:b/>
                <w:noProof/>
                <w:sz w:val="18"/>
                <w:szCs w:val="20"/>
              </w:rPr>
            </w:pPr>
            <w:r w:rsidRPr="00EB7926">
              <w:rPr>
                <w:rFonts w:ascii="Times New Roman" w:hAnsi="Times New Roman"/>
                <w:b/>
                <w:sz w:val="18"/>
                <w:szCs w:val="20"/>
              </w:rPr>
              <w:t>SI</w:t>
            </w:r>
          </w:p>
        </w:tc>
        <w:tc>
          <w:tcPr>
            <w:tcW w:w="2300" w:type="dxa"/>
            <w:tcBorders>
              <w:top w:val="single" w:sz="4" w:space="0" w:color="000000"/>
              <w:bottom w:val="single" w:sz="4" w:space="0" w:color="000000"/>
            </w:tcBorders>
          </w:tcPr>
          <w:p w14:paraId="09A842F1" w14:textId="77777777" w:rsidR="002317A9" w:rsidRPr="00EB7926" w:rsidRDefault="002317A9" w:rsidP="00491D96">
            <w:pPr>
              <w:rPr>
                <w:rFonts w:ascii="Times New Roman" w:hAnsi="Times New Roman" w:cs="Times New Roman"/>
                <w:b/>
                <w:noProof/>
                <w:sz w:val="18"/>
                <w:szCs w:val="20"/>
              </w:rPr>
            </w:pPr>
            <w:r w:rsidRPr="00EB7926">
              <w:rPr>
                <w:rFonts w:ascii="Times New Roman" w:hAnsi="Times New Roman"/>
                <w:b/>
                <w:sz w:val="18"/>
                <w:szCs w:val="20"/>
              </w:rPr>
              <w:t>Telekomunikāciju pakalpojumi, datorpakalpojumi un informācijas pakalpojumi</w:t>
            </w:r>
          </w:p>
        </w:tc>
        <w:tc>
          <w:tcPr>
            <w:tcW w:w="932" w:type="dxa"/>
            <w:tcBorders>
              <w:top w:val="single" w:sz="4" w:space="0" w:color="000000"/>
              <w:bottom w:val="single" w:sz="4" w:space="0" w:color="000000"/>
            </w:tcBorders>
            <w:shd w:val="clear" w:color="auto" w:fill="92D050"/>
            <w:vAlign w:val="center"/>
          </w:tcPr>
          <w:p w14:paraId="171CC2CA" w14:textId="77777777" w:rsidR="002317A9" w:rsidRPr="00EB7926" w:rsidRDefault="002317A9" w:rsidP="009D5226">
            <w:pPr>
              <w:jc w:val="center"/>
              <w:rPr>
                <w:rFonts w:ascii="Times New Roman" w:hAnsi="Times New Roman" w:cs="Times New Roman"/>
                <w:noProof/>
                <w:sz w:val="18"/>
                <w:szCs w:val="20"/>
              </w:rPr>
            </w:pPr>
          </w:p>
        </w:tc>
        <w:tc>
          <w:tcPr>
            <w:tcW w:w="1276" w:type="dxa"/>
            <w:tcBorders>
              <w:top w:val="single" w:sz="4" w:space="0" w:color="000000"/>
              <w:bottom w:val="single" w:sz="4" w:space="0" w:color="000000"/>
            </w:tcBorders>
            <w:shd w:val="clear" w:color="auto" w:fill="FF99CC"/>
            <w:vAlign w:val="center"/>
          </w:tcPr>
          <w:p w14:paraId="45696B71" w14:textId="77777777" w:rsidR="002317A9" w:rsidRPr="00EB7926" w:rsidRDefault="002317A9" w:rsidP="009D5226">
            <w:pPr>
              <w:jc w:val="center"/>
              <w:rPr>
                <w:rFonts w:ascii="Times New Roman" w:hAnsi="Times New Roman" w:cs="Times New Roman"/>
                <w:b/>
                <w:noProof/>
                <w:sz w:val="18"/>
                <w:szCs w:val="20"/>
              </w:rPr>
            </w:pPr>
            <w:r w:rsidRPr="00EB7926">
              <w:rPr>
                <w:rFonts w:ascii="Times New Roman" w:hAnsi="Times New Roman"/>
                <w:b/>
                <w:sz w:val="18"/>
                <w:szCs w:val="20"/>
              </w:rPr>
              <w:t>2.</w:t>
            </w:r>
          </w:p>
        </w:tc>
        <w:tc>
          <w:tcPr>
            <w:tcW w:w="854" w:type="dxa"/>
            <w:tcBorders>
              <w:top w:val="single" w:sz="4" w:space="0" w:color="000000"/>
              <w:bottom w:val="single" w:sz="4" w:space="0" w:color="000000"/>
            </w:tcBorders>
            <w:shd w:val="clear" w:color="auto" w:fill="FF99CC"/>
            <w:vAlign w:val="center"/>
          </w:tcPr>
          <w:p w14:paraId="224EBB45" w14:textId="77777777" w:rsidR="002317A9" w:rsidRPr="00EB7926" w:rsidRDefault="002317A9" w:rsidP="009D5226">
            <w:pPr>
              <w:jc w:val="center"/>
              <w:rPr>
                <w:rFonts w:ascii="Times New Roman" w:hAnsi="Times New Roman" w:cs="Times New Roman"/>
                <w:b/>
                <w:noProof/>
                <w:sz w:val="18"/>
                <w:szCs w:val="20"/>
              </w:rPr>
            </w:pPr>
            <w:r w:rsidRPr="00EB7926">
              <w:rPr>
                <w:rFonts w:ascii="Times New Roman" w:hAnsi="Times New Roman"/>
                <w:b/>
                <w:sz w:val="18"/>
                <w:szCs w:val="20"/>
              </w:rPr>
              <w:t>1.</w:t>
            </w:r>
          </w:p>
        </w:tc>
        <w:tc>
          <w:tcPr>
            <w:tcW w:w="0" w:type="auto"/>
            <w:gridSpan w:val="5"/>
            <w:tcBorders>
              <w:top w:val="single" w:sz="4" w:space="0" w:color="000000"/>
              <w:bottom w:val="single" w:sz="4" w:space="0" w:color="000000"/>
            </w:tcBorders>
            <w:shd w:val="clear" w:color="auto" w:fill="BCD6ED"/>
            <w:vAlign w:val="center"/>
          </w:tcPr>
          <w:p w14:paraId="784BA065" w14:textId="5FB0F25D" w:rsidR="002317A9" w:rsidRPr="00EB7926" w:rsidRDefault="002317A9" w:rsidP="009D5226">
            <w:pPr>
              <w:jc w:val="center"/>
              <w:rPr>
                <w:rFonts w:ascii="Times New Roman" w:hAnsi="Times New Roman" w:cs="Times New Roman"/>
                <w:b/>
                <w:noProof/>
                <w:sz w:val="18"/>
                <w:szCs w:val="20"/>
              </w:rPr>
            </w:pPr>
          </w:p>
        </w:tc>
        <w:tc>
          <w:tcPr>
            <w:tcW w:w="0" w:type="auto"/>
            <w:tcBorders>
              <w:top w:val="single" w:sz="4" w:space="0" w:color="000000"/>
              <w:bottom w:val="single" w:sz="4" w:space="0" w:color="000000"/>
            </w:tcBorders>
            <w:shd w:val="clear" w:color="auto" w:fill="FF99CC"/>
            <w:vAlign w:val="center"/>
          </w:tcPr>
          <w:p w14:paraId="08553470" w14:textId="77777777" w:rsidR="002317A9" w:rsidRPr="00EB7926" w:rsidRDefault="002317A9" w:rsidP="009D5226">
            <w:pPr>
              <w:jc w:val="center"/>
              <w:rPr>
                <w:rFonts w:ascii="Times New Roman" w:hAnsi="Times New Roman" w:cs="Times New Roman"/>
                <w:b/>
                <w:noProof/>
                <w:sz w:val="18"/>
                <w:szCs w:val="20"/>
              </w:rPr>
            </w:pPr>
            <w:r w:rsidRPr="00EB7926">
              <w:rPr>
                <w:rFonts w:ascii="Times New Roman" w:hAnsi="Times New Roman"/>
                <w:b/>
                <w:sz w:val="18"/>
                <w:szCs w:val="20"/>
              </w:rPr>
              <w:t>2.</w:t>
            </w:r>
          </w:p>
        </w:tc>
        <w:tc>
          <w:tcPr>
            <w:tcW w:w="0" w:type="auto"/>
            <w:gridSpan w:val="3"/>
            <w:tcBorders>
              <w:top w:val="single" w:sz="4" w:space="0" w:color="000000"/>
              <w:bottom w:val="single" w:sz="4" w:space="0" w:color="000000"/>
            </w:tcBorders>
            <w:vAlign w:val="center"/>
          </w:tcPr>
          <w:p w14:paraId="47C955F9" w14:textId="77777777" w:rsidR="002317A9" w:rsidRPr="00EB7926" w:rsidRDefault="002317A9" w:rsidP="009D5226">
            <w:pPr>
              <w:jc w:val="center"/>
              <w:rPr>
                <w:rFonts w:ascii="Times New Roman" w:hAnsi="Times New Roman" w:cs="Times New Roman"/>
                <w:noProof/>
                <w:sz w:val="18"/>
                <w:szCs w:val="20"/>
              </w:rPr>
            </w:pPr>
          </w:p>
        </w:tc>
      </w:tr>
      <w:tr w:rsidR="002317A9" w:rsidRPr="00EB7926" w14:paraId="68AB77D9" w14:textId="77777777" w:rsidTr="00491D96">
        <w:tc>
          <w:tcPr>
            <w:tcW w:w="595" w:type="dxa"/>
            <w:tcBorders>
              <w:top w:val="single" w:sz="4" w:space="0" w:color="000000"/>
              <w:bottom w:val="single" w:sz="4" w:space="0" w:color="000000"/>
            </w:tcBorders>
          </w:tcPr>
          <w:p w14:paraId="5ADDCEB8" w14:textId="77777777" w:rsidR="00416649" w:rsidRPr="00EB7926" w:rsidRDefault="00416649" w:rsidP="00D82D6C">
            <w:pPr>
              <w:jc w:val="both"/>
              <w:rPr>
                <w:rFonts w:ascii="Times New Roman" w:hAnsi="Times New Roman" w:cs="Times New Roman"/>
                <w:b/>
                <w:noProof/>
                <w:sz w:val="18"/>
                <w:szCs w:val="20"/>
              </w:rPr>
            </w:pPr>
            <w:r w:rsidRPr="00EB7926">
              <w:rPr>
                <w:rFonts w:ascii="Times New Roman" w:hAnsi="Times New Roman"/>
                <w:b/>
                <w:sz w:val="18"/>
                <w:szCs w:val="20"/>
              </w:rPr>
              <w:t>SJ</w:t>
            </w:r>
          </w:p>
        </w:tc>
        <w:tc>
          <w:tcPr>
            <w:tcW w:w="2300" w:type="dxa"/>
            <w:tcBorders>
              <w:top w:val="single" w:sz="4" w:space="0" w:color="000000"/>
              <w:bottom w:val="single" w:sz="4" w:space="0" w:color="000000"/>
            </w:tcBorders>
          </w:tcPr>
          <w:p w14:paraId="0A5050D9" w14:textId="77777777" w:rsidR="00416649" w:rsidRPr="00EB7926" w:rsidRDefault="00416649" w:rsidP="00491D96">
            <w:pPr>
              <w:rPr>
                <w:rFonts w:ascii="Times New Roman" w:hAnsi="Times New Roman" w:cs="Times New Roman"/>
                <w:b/>
                <w:noProof/>
                <w:sz w:val="18"/>
                <w:szCs w:val="20"/>
              </w:rPr>
            </w:pPr>
            <w:r w:rsidRPr="00EB7926">
              <w:rPr>
                <w:rFonts w:ascii="Times New Roman" w:hAnsi="Times New Roman"/>
                <w:b/>
                <w:sz w:val="18"/>
                <w:szCs w:val="20"/>
              </w:rPr>
              <w:t>Citi saimnieciskās darbības pakalpojumi</w:t>
            </w:r>
          </w:p>
        </w:tc>
        <w:tc>
          <w:tcPr>
            <w:tcW w:w="932" w:type="dxa"/>
            <w:tcBorders>
              <w:top w:val="single" w:sz="4" w:space="0" w:color="000000"/>
              <w:bottom w:val="single" w:sz="4" w:space="0" w:color="000000"/>
            </w:tcBorders>
            <w:shd w:val="clear" w:color="auto" w:fill="92D050"/>
            <w:vAlign w:val="center"/>
          </w:tcPr>
          <w:p w14:paraId="463A4CCE" w14:textId="77777777" w:rsidR="00416649" w:rsidRPr="00EB7926" w:rsidRDefault="00416649" w:rsidP="009D5226">
            <w:pPr>
              <w:jc w:val="center"/>
              <w:rPr>
                <w:rFonts w:ascii="Times New Roman" w:hAnsi="Times New Roman" w:cs="Times New Roman"/>
                <w:noProof/>
                <w:sz w:val="18"/>
                <w:szCs w:val="20"/>
              </w:rPr>
            </w:pPr>
          </w:p>
        </w:tc>
        <w:tc>
          <w:tcPr>
            <w:tcW w:w="1276" w:type="dxa"/>
            <w:tcBorders>
              <w:top w:val="single" w:sz="4" w:space="0" w:color="000000"/>
              <w:bottom w:val="single" w:sz="4" w:space="0" w:color="000000"/>
            </w:tcBorders>
            <w:shd w:val="clear" w:color="auto" w:fill="FF99CC"/>
            <w:vAlign w:val="center"/>
          </w:tcPr>
          <w:p w14:paraId="45A1489D"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2.</w:t>
            </w:r>
          </w:p>
        </w:tc>
        <w:tc>
          <w:tcPr>
            <w:tcW w:w="854" w:type="dxa"/>
            <w:tcBorders>
              <w:top w:val="single" w:sz="4" w:space="0" w:color="000000"/>
              <w:bottom w:val="single" w:sz="4" w:space="0" w:color="000000"/>
            </w:tcBorders>
            <w:shd w:val="clear" w:color="auto" w:fill="FF99CC"/>
            <w:vAlign w:val="center"/>
          </w:tcPr>
          <w:p w14:paraId="576B7757"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1.</w:t>
            </w:r>
          </w:p>
        </w:tc>
        <w:tc>
          <w:tcPr>
            <w:tcW w:w="0" w:type="auto"/>
            <w:tcBorders>
              <w:top w:val="single" w:sz="4" w:space="0" w:color="000000"/>
              <w:bottom w:val="single" w:sz="4" w:space="0" w:color="000000"/>
            </w:tcBorders>
            <w:shd w:val="clear" w:color="auto" w:fill="BCD6ED"/>
            <w:vAlign w:val="center"/>
          </w:tcPr>
          <w:p w14:paraId="50CE294F" w14:textId="77777777" w:rsidR="00416649" w:rsidRPr="00EB7926" w:rsidRDefault="00416649" w:rsidP="009D5226">
            <w:pPr>
              <w:jc w:val="center"/>
              <w:rPr>
                <w:rFonts w:ascii="Times New Roman" w:hAnsi="Times New Roman" w:cs="Times New Roman"/>
                <w:noProof/>
                <w:sz w:val="18"/>
                <w:szCs w:val="20"/>
              </w:rPr>
            </w:pPr>
          </w:p>
        </w:tc>
        <w:tc>
          <w:tcPr>
            <w:tcW w:w="0" w:type="auto"/>
            <w:tcBorders>
              <w:top w:val="single" w:sz="4" w:space="0" w:color="000000"/>
              <w:bottom w:val="single" w:sz="4" w:space="0" w:color="000000"/>
            </w:tcBorders>
            <w:shd w:val="clear" w:color="auto" w:fill="BCD6ED"/>
            <w:vAlign w:val="center"/>
          </w:tcPr>
          <w:p w14:paraId="10139A56" w14:textId="77777777" w:rsidR="00416649" w:rsidRPr="00EB7926" w:rsidRDefault="00416649" w:rsidP="009D5226">
            <w:pPr>
              <w:jc w:val="center"/>
              <w:rPr>
                <w:rFonts w:ascii="Times New Roman" w:hAnsi="Times New Roman" w:cs="Times New Roman"/>
                <w:noProof/>
                <w:sz w:val="18"/>
                <w:szCs w:val="20"/>
              </w:rPr>
            </w:pPr>
          </w:p>
        </w:tc>
        <w:tc>
          <w:tcPr>
            <w:tcW w:w="0" w:type="auto"/>
            <w:gridSpan w:val="2"/>
            <w:tcBorders>
              <w:top w:val="single" w:sz="4" w:space="0" w:color="000000"/>
              <w:bottom w:val="single" w:sz="4" w:space="0" w:color="000000"/>
            </w:tcBorders>
            <w:shd w:val="clear" w:color="auto" w:fill="BCD6ED"/>
            <w:vAlign w:val="center"/>
          </w:tcPr>
          <w:p w14:paraId="5B149887" w14:textId="77777777" w:rsidR="00416649" w:rsidRPr="00EB7926" w:rsidRDefault="00416649" w:rsidP="009D5226">
            <w:pPr>
              <w:jc w:val="center"/>
              <w:rPr>
                <w:rFonts w:ascii="Times New Roman" w:hAnsi="Times New Roman" w:cs="Times New Roman"/>
                <w:noProof/>
                <w:sz w:val="18"/>
                <w:szCs w:val="20"/>
              </w:rPr>
            </w:pPr>
          </w:p>
        </w:tc>
        <w:tc>
          <w:tcPr>
            <w:tcW w:w="0" w:type="auto"/>
            <w:tcBorders>
              <w:top w:val="single" w:sz="4" w:space="0" w:color="000000"/>
              <w:bottom w:val="single" w:sz="4" w:space="0" w:color="000000"/>
            </w:tcBorders>
            <w:shd w:val="clear" w:color="auto" w:fill="BCD6ED"/>
            <w:vAlign w:val="center"/>
          </w:tcPr>
          <w:p w14:paraId="402C513A" w14:textId="77777777" w:rsidR="00416649" w:rsidRPr="00EB7926" w:rsidRDefault="00416649" w:rsidP="009D5226">
            <w:pPr>
              <w:jc w:val="center"/>
              <w:rPr>
                <w:rFonts w:ascii="Times New Roman" w:hAnsi="Times New Roman" w:cs="Times New Roman"/>
                <w:noProof/>
                <w:sz w:val="18"/>
                <w:szCs w:val="20"/>
              </w:rPr>
            </w:pPr>
          </w:p>
        </w:tc>
        <w:tc>
          <w:tcPr>
            <w:tcW w:w="0" w:type="auto"/>
            <w:tcBorders>
              <w:top w:val="single" w:sz="4" w:space="0" w:color="000000"/>
              <w:bottom w:val="single" w:sz="4" w:space="0" w:color="000000"/>
            </w:tcBorders>
            <w:shd w:val="clear" w:color="auto" w:fill="BCD6ED"/>
            <w:vAlign w:val="center"/>
          </w:tcPr>
          <w:p w14:paraId="7F350445"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Debets</w:t>
            </w:r>
          </w:p>
        </w:tc>
        <w:tc>
          <w:tcPr>
            <w:tcW w:w="0" w:type="auto"/>
            <w:gridSpan w:val="3"/>
            <w:tcBorders>
              <w:top w:val="single" w:sz="4" w:space="0" w:color="000000"/>
              <w:bottom w:val="single" w:sz="4" w:space="0" w:color="000000"/>
            </w:tcBorders>
            <w:vAlign w:val="center"/>
          </w:tcPr>
          <w:p w14:paraId="2FF1C1FB" w14:textId="77777777" w:rsidR="00416649" w:rsidRPr="00EB7926" w:rsidRDefault="00416649" w:rsidP="009D5226">
            <w:pPr>
              <w:jc w:val="center"/>
              <w:rPr>
                <w:rFonts w:ascii="Times New Roman" w:hAnsi="Times New Roman" w:cs="Times New Roman"/>
                <w:noProof/>
                <w:sz w:val="18"/>
                <w:szCs w:val="20"/>
              </w:rPr>
            </w:pPr>
          </w:p>
        </w:tc>
      </w:tr>
      <w:tr w:rsidR="002317A9" w:rsidRPr="00EB7926" w14:paraId="3A56DFB7" w14:textId="77777777" w:rsidTr="00491D96">
        <w:tc>
          <w:tcPr>
            <w:tcW w:w="595" w:type="dxa"/>
            <w:tcBorders>
              <w:top w:val="single" w:sz="4" w:space="0" w:color="000000"/>
              <w:bottom w:val="single" w:sz="4" w:space="0" w:color="000000"/>
            </w:tcBorders>
          </w:tcPr>
          <w:p w14:paraId="1521AC7B" w14:textId="77777777" w:rsidR="00416649" w:rsidRPr="00EB7926" w:rsidRDefault="00416649" w:rsidP="00D82D6C">
            <w:pPr>
              <w:jc w:val="both"/>
              <w:rPr>
                <w:rFonts w:ascii="Times New Roman" w:hAnsi="Times New Roman" w:cs="Times New Roman"/>
                <w:b/>
                <w:noProof/>
                <w:sz w:val="18"/>
                <w:szCs w:val="20"/>
              </w:rPr>
            </w:pPr>
            <w:r w:rsidRPr="00EB7926">
              <w:rPr>
                <w:rFonts w:ascii="Times New Roman" w:hAnsi="Times New Roman"/>
                <w:b/>
                <w:sz w:val="18"/>
                <w:szCs w:val="20"/>
              </w:rPr>
              <w:t>SK</w:t>
            </w:r>
          </w:p>
        </w:tc>
        <w:tc>
          <w:tcPr>
            <w:tcW w:w="2300" w:type="dxa"/>
            <w:tcBorders>
              <w:top w:val="single" w:sz="4" w:space="0" w:color="000000"/>
              <w:bottom w:val="single" w:sz="4" w:space="0" w:color="000000"/>
            </w:tcBorders>
          </w:tcPr>
          <w:p w14:paraId="47E2ACB2" w14:textId="77777777" w:rsidR="00416649" w:rsidRPr="00EB7926" w:rsidRDefault="00416649" w:rsidP="00491D96">
            <w:pPr>
              <w:rPr>
                <w:rFonts w:ascii="Times New Roman" w:hAnsi="Times New Roman" w:cs="Times New Roman"/>
                <w:b/>
                <w:noProof/>
                <w:sz w:val="18"/>
                <w:szCs w:val="20"/>
              </w:rPr>
            </w:pPr>
            <w:r w:rsidRPr="00EB7926">
              <w:rPr>
                <w:rFonts w:ascii="Times New Roman" w:hAnsi="Times New Roman"/>
                <w:b/>
                <w:sz w:val="18"/>
                <w:szCs w:val="20"/>
              </w:rPr>
              <w:t>Individuālie, kultūras un atpūtas pakalpojumi</w:t>
            </w:r>
          </w:p>
        </w:tc>
        <w:tc>
          <w:tcPr>
            <w:tcW w:w="932" w:type="dxa"/>
            <w:tcBorders>
              <w:top w:val="single" w:sz="4" w:space="0" w:color="000000"/>
              <w:bottom w:val="single" w:sz="4" w:space="0" w:color="000000"/>
            </w:tcBorders>
            <w:shd w:val="clear" w:color="auto" w:fill="92D050"/>
            <w:vAlign w:val="center"/>
          </w:tcPr>
          <w:p w14:paraId="5E08037A" w14:textId="77777777" w:rsidR="00416649" w:rsidRPr="00EB7926" w:rsidRDefault="00416649" w:rsidP="009D5226">
            <w:pPr>
              <w:jc w:val="center"/>
              <w:rPr>
                <w:rFonts w:ascii="Times New Roman" w:hAnsi="Times New Roman" w:cs="Times New Roman"/>
                <w:noProof/>
                <w:sz w:val="18"/>
                <w:szCs w:val="20"/>
              </w:rPr>
            </w:pPr>
          </w:p>
        </w:tc>
        <w:tc>
          <w:tcPr>
            <w:tcW w:w="1276" w:type="dxa"/>
            <w:tcBorders>
              <w:top w:val="single" w:sz="4" w:space="0" w:color="000000"/>
              <w:bottom w:val="single" w:sz="4" w:space="0" w:color="000000"/>
            </w:tcBorders>
            <w:shd w:val="clear" w:color="auto" w:fill="FF99CC"/>
            <w:vAlign w:val="center"/>
          </w:tcPr>
          <w:p w14:paraId="747A3EDA"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1.</w:t>
            </w:r>
          </w:p>
        </w:tc>
        <w:tc>
          <w:tcPr>
            <w:tcW w:w="854" w:type="dxa"/>
            <w:tcBorders>
              <w:top w:val="single" w:sz="4" w:space="0" w:color="000000"/>
              <w:bottom w:val="single" w:sz="4" w:space="0" w:color="000000"/>
            </w:tcBorders>
            <w:shd w:val="clear" w:color="auto" w:fill="FF99CC"/>
            <w:vAlign w:val="center"/>
          </w:tcPr>
          <w:p w14:paraId="10CA21BE"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2.</w:t>
            </w:r>
          </w:p>
        </w:tc>
        <w:tc>
          <w:tcPr>
            <w:tcW w:w="0" w:type="auto"/>
            <w:tcBorders>
              <w:top w:val="single" w:sz="4" w:space="0" w:color="000000"/>
              <w:bottom w:val="single" w:sz="4" w:space="0" w:color="000000"/>
            </w:tcBorders>
            <w:shd w:val="clear" w:color="auto" w:fill="BCD6ED"/>
            <w:vAlign w:val="center"/>
          </w:tcPr>
          <w:p w14:paraId="357D22E8" w14:textId="77777777" w:rsidR="00416649" w:rsidRPr="00EB7926" w:rsidRDefault="00416649" w:rsidP="009D5226">
            <w:pPr>
              <w:jc w:val="center"/>
              <w:rPr>
                <w:rFonts w:ascii="Times New Roman" w:hAnsi="Times New Roman" w:cs="Times New Roman"/>
                <w:noProof/>
                <w:sz w:val="18"/>
                <w:szCs w:val="20"/>
              </w:rPr>
            </w:pPr>
          </w:p>
        </w:tc>
        <w:tc>
          <w:tcPr>
            <w:tcW w:w="0" w:type="auto"/>
            <w:tcBorders>
              <w:top w:val="single" w:sz="4" w:space="0" w:color="000000"/>
              <w:bottom w:val="single" w:sz="4" w:space="0" w:color="000000"/>
            </w:tcBorders>
            <w:shd w:val="clear" w:color="auto" w:fill="BCD6ED"/>
            <w:vAlign w:val="center"/>
          </w:tcPr>
          <w:p w14:paraId="1CB0F08E" w14:textId="77777777" w:rsidR="00416649" w:rsidRPr="00EB7926" w:rsidRDefault="00416649" w:rsidP="009D5226">
            <w:pPr>
              <w:jc w:val="center"/>
              <w:rPr>
                <w:rFonts w:ascii="Times New Roman" w:hAnsi="Times New Roman" w:cs="Times New Roman"/>
                <w:noProof/>
                <w:sz w:val="18"/>
                <w:szCs w:val="20"/>
              </w:rPr>
            </w:pPr>
          </w:p>
        </w:tc>
        <w:tc>
          <w:tcPr>
            <w:tcW w:w="0" w:type="auto"/>
            <w:gridSpan w:val="2"/>
            <w:tcBorders>
              <w:top w:val="single" w:sz="4" w:space="0" w:color="000000"/>
              <w:bottom w:val="single" w:sz="4" w:space="0" w:color="000000"/>
            </w:tcBorders>
            <w:shd w:val="clear" w:color="auto" w:fill="BCD6ED"/>
            <w:vAlign w:val="center"/>
          </w:tcPr>
          <w:p w14:paraId="4B093BFF" w14:textId="77777777" w:rsidR="00416649" w:rsidRPr="00EB7926" w:rsidRDefault="00416649" w:rsidP="009D5226">
            <w:pPr>
              <w:jc w:val="center"/>
              <w:rPr>
                <w:rFonts w:ascii="Times New Roman" w:hAnsi="Times New Roman" w:cs="Times New Roman"/>
                <w:noProof/>
                <w:sz w:val="18"/>
                <w:szCs w:val="20"/>
              </w:rPr>
            </w:pPr>
          </w:p>
        </w:tc>
        <w:tc>
          <w:tcPr>
            <w:tcW w:w="0" w:type="auto"/>
            <w:tcBorders>
              <w:top w:val="single" w:sz="4" w:space="0" w:color="000000"/>
              <w:bottom w:val="single" w:sz="4" w:space="0" w:color="000000"/>
            </w:tcBorders>
            <w:shd w:val="clear" w:color="auto" w:fill="BCD6ED"/>
            <w:vAlign w:val="center"/>
          </w:tcPr>
          <w:p w14:paraId="3C4F7942" w14:textId="77777777" w:rsidR="00416649" w:rsidRPr="00EB7926" w:rsidRDefault="00416649" w:rsidP="009D5226">
            <w:pPr>
              <w:jc w:val="center"/>
              <w:rPr>
                <w:rFonts w:ascii="Times New Roman" w:hAnsi="Times New Roman" w:cs="Times New Roman"/>
                <w:noProof/>
                <w:sz w:val="18"/>
                <w:szCs w:val="20"/>
              </w:rPr>
            </w:pPr>
          </w:p>
        </w:tc>
        <w:tc>
          <w:tcPr>
            <w:tcW w:w="0" w:type="auto"/>
            <w:tcBorders>
              <w:top w:val="single" w:sz="4" w:space="0" w:color="000000"/>
              <w:bottom w:val="single" w:sz="4" w:space="0" w:color="000000"/>
            </w:tcBorders>
            <w:shd w:val="clear" w:color="auto" w:fill="BCD6ED"/>
            <w:vAlign w:val="center"/>
          </w:tcPr>
          <w:p w14:paraId="4FEBA7BA"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Debets</w:t>
            </w:r>
          </w:p>
        </w:tc>
        <w:tc>
          <w:tcPr>
            <w:tcW w:w="0" w:type="auto"/>
            <w:tcBorders>
              <w:top w:val="single" w:sz="4" w:space="0" w:color="000000"/>
              <w:bottom w:val="single" w:sz="4" w:space="0" w:color="000000"/>
            </w:tcBorders>
            <w:shd w:val="clear" w:color="auto" w:fill="BCD6ED"/>
            <w:vAlign w:val="center"/>
          </w:tcPr>
          <w:p w14:paraId="1E8E60BD"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Debets</w:t>
            </w:r>
          </w:p>
        </w:tc>
        <w:tc>
          <w:tcPr>
            <w:tcW w:w="0" w:type="auto"/>
            <w:tcBorders>
              <w:top w:val="single" w:sz="4" w:space="0" w:color="000000"/>
              <w:bottom w:val="single" w:sz="4" w:space="0" w:color="000000"/>
            </w:tcBorders>
            <w:vAlign w:val="center"/>
          </w:tcPr>
          <w:p w14:paraId="57220827" w14:textId="77777777" w:rsidR="00416649" w:rsidRPr="00EB7926" w:rsidRDefault="00416649" w:rsidP="009D5226">
            <w:pPr>
              <w:jc w:val="center"/>
              <w:rPr>
                <w:rFonts w:ascii="Times New Roman" w:hAnsi="Times New Roman" w:cs="Times New Roman"/>
                <w:noProof/>
                <w:sz w:val="18"/>
                <w:szCs w:val="20"/>
              </w:rPr>
            </w:pPr>
          </w:p>
        </w:tc>
        <w:tc>
          <w:tcPr>
            <w:tcW w:w="0" w:type="auto"/>
            <w:tcBorders>
              <w:top w:val="single" w:sz="4" w:space="0" w:color="000000"/>
              <w:bottom w:val="single" w:sz="4" w:space="0" w:color="000000"/>
            </w:tcBorders>
            <w:shd w:val="clear" w:color="auto" w:fill="BCD6ED"/>
            <w:vAlign w:val="center"/>
          </w:tcPr>
          <w:p w14:paraId="4F9FA3AC" w14:textId="77777777" w:rsidR="00416649" w:rsidRPr="00EB7926" w:rsidRDefault="00416649" w:rsidP="009D5226">
            <w:pPr>
              <w:jc w:val="center"/>
              <w:rPr>
                <w:rFonts w:ascii="Times New Roman" w:hAnsi="Times New Roman" w:cs="Times New Roman"/>
                <w:noProof/>
                <w:sz w:val="18"/>
                <w:szCs w:val="20"/>
              </w:rPr>
            </w:pPr>
          </w:p>
        </w:tc>
      </w:tr>
      <w:tr w:rsidR="002317A9" w:rsidRPr="00EB7926" w14:paraId="30FB53C5" w14:textId="77777777" w:rsidTr="00491D96">
        <w:tc>
          <w:tcPr>
            <w:tcW w:w="595" w:type="dxa"/>
            <w:tcBorders>
              <w:top w:val="single" w:sz="4" w:space="0" w:color="000000"/>
              <w:bottom w:val="single" w:sz="4" w:space="0" w:color="000000"/>
            </w:tcBorders>
          </w:tcPr>
          <w:p w14:paraId="31D14E57" w14:textId="77777777" w:rsidR="00416649" w:rsidRPr="00EB7926" w:rsidRDefault="00416649" w:rsidP="00D82D6C">
            <w:pPr>
              <w:jc w:val="both"/>
              <w:rPr>
                <w:rFonts w:ascii="Times New Roman" w:hAnsi="Times New Roman" w:cs="Times New Roman"/>
                <w:b/>
                <w:noProof/>
                <w:sz w:val="18"/>
                <w:szCs w:val="20"/>
              </w:rPr>
            </w:pPr>
            <w:r w:rsidRPr="00EB7926">
              <w:rPr>
                <w:rFonts w:ascii="Times New Roman" w:hAnsi="Times New Roman"/>
                <w:b/>
                <w:sz w:val="18"/>
                <w:szCs w:val="20"/>
              </w:rPr>
              <w:t>SL</w:t>
            </w:r>
          </w:p>
        </w:tc>
        <w:tc>
          <w:tcPr>
            <w:tcW w:w="2300" w:type="dxa"/>
            <w:tcBorders>
              <w:top w:val="single" w:sz="4" w:space="0" w:color="000000"/>
              <w:bottom w:val="single" w:sz="4" w:space="0" w:color="000000"/>
            </w:tcBorders>
          </w:tcPr>
          <w:p w14:paraId="45B737CC" w14:textId="77777777" w:rsidR="00416649" w:rsidRPr="00EB7926" w:rsidRDefault="00416649" w:rsidP="00491D96">
            <w:pPr>
              <w:rPr>
                <w:rFonts w:ascii="Times New Roman" w:hAnsi="Times New Roman" w:cs="Times New Roman"/>
                <w:b/>
                <w:noProof/>
                <w:sz w:val="18"/>
                <w:szCs w:val="20"/>
              </w:rPr>
            </w:pPr>
            <w:r w:rsidRPr="00EB7926">
              <w:rPr>
                <w:rFonts w:ascii="Times New Roman" w:hAnsi="Times New Roman"/>
                <w:b/>
                <w:sz w:val="18"/>
                <w:szCs w:val="20"/>
              </w:rPr>
              <w:t>Citur neiekļautas valdības preces un pakalpojumi</w:t>
            </w:r>
          </w:p>
        </w:tc>
        <w:tc>
          <w:tcPr>
            <w:tcW w:w="932" w:type="dxa"/>
            <w:tcBorders>
              <w:top w:val="single" w:sz="4" w:space="0" w:color="000000"/>
              <w:bottom w:val="single" w:sz="4" w:space="0" w:color="000000"/>
            </w:tcBorders>
            <w:shd w:val="clear" w:color="auto" w:fill="92D050"/>
            <w:vAlign w:val="center"/>
          </w:tcPr>
          <w:p w14:paraId="20E45EEF"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2.</w:t>
            </w:r>
          </w:p>
        </w:tc>
        <w:tc>
          <w:tcPr>
            <w:tcW w:w="1276" w:type="dxa"/>
            <w:tcBorders>
              <w:top w:val="single" w:sz="4" w:space="0" w:color="000000"/>
              <w:bottom w:val="single" w:sz="4" w:space="0" w:color="000000"/>
            </w:tcBorders>
            <w:shd w:val="clear" w:color="auto" w:fill="92D050"/>
            <w:vAlign w:val="center"/>
          </w:tcPr>
          <w:p w14:paraId="741AB7C9"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1.</w:t>
            </w:r>
          </w:p>
        </w:tc>
        <w:tc>
          <w:tcPr>
            <w:tcW w:w="854" w:type="dxa"/>
            <w:tcBorders>
              <w:top w:val="single" w:sz="4" w:space="0" w:color="000000"/>
              <w:bottom w:val="single" w:sz="4" w:space="0" w:color="000000"/>
            </w:tcBorders>
            <w:shd w:val="clear" w:color="auto" w:fill="FF99CC"/>
            <w:vAlign w:val="center"/>
          </w:tcPr>
          <w:p w14:paraId="4009865E"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3.</w:t>
            </w:r>
          </w:p>
        </w:tc>
        <w:tc>
          <w:tcPr>
            <w:tcW w:w="0" w:type="auto"/>
            <w:tcBorders>
              <w:top w:val="single" w:sz="4" w:space="0" w:color="000000"/>
              <w:bottom w:val="single" w:sz="4" w:space="0" w:color="000000"/>
            </w:tcBorders>
            <w:shd w:val="clear" w:color="auto" w:fill="FF99CC"/>
            <w:vAlign w:val="center"/>
          </w:tcPr>
          <w:p w14:paraId="487490CD"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2.</w:t>
            </w:r>
          </w:p>
        </w:tc>
        <w:tc>
          <w:tcPr>
            <w:tcW w:w="0" w:type="auto"/>
            <w:tcBorders>
              <w:top w:val="single" w:sz="4" w:space="0" w:color="000000"/>
              <w:bottom w:val="single" w:sz="4" w:space="0" w:color="000000"/>
            </w:tcBorders>
            <w:shd w:val="clear" w:color="auto" w:fill="FF99CC"/>
            <w:vAlign w:val="center"/>
          </w:tcPr>
          <w:p w14:paraId="3AE3DB58" w14:textId="77777777" w:rsidR="00416649" w:rsidRPr="00EB7926" w:rsidRDefault="00416649" w:rsidP="009D5226">
            <w:pPr>
              <w:jc w:val="center"/>
              <w:rPr>
                <w:rFonts w:ascii="Times New Roman" w:hAnsi="Times New Roman" w:cs="Times New Roman"/>
                <w:b/>
                <w:noProof/>
                <w:sz w:val="18"/>
                <w:szCs w:val="20"/>
              </w:rPr>
            </w:pPr>
            <w:r w:rsidRPr="00EB7926">
              <w:rPr>
                <w:rFonts w:ascii="Times New Roman" w:hAnsi="Times New Roman"/>
                <w:b/>
                <w:sz w:val="18"/>
                <w:szCs w:val="20"/>
              </w:rPr>
              <w:t>1.</w:t>
            </w:r>
          </w:p>
        </w:tc>
        <w:tc>
          <w:tcPr>
            <w:tcW w:w="0" w:type="auto"/>
            <w:gridSpan w:val="2"/>
            <w:tcBorders>
              <w:top w:val="single" w:sz="4" w:space="0" w:color="000000"/>
              <w:bottom w:val="single" w:sz="4" w:space="0" w:color="000000"/>
            </w:tcBorders>
            <w:shd w:val="clear" w:color="auto" w:fill="FF99CC"/>
            <w:vAlign w:val="center"/>
          </w:tcPr>
          <w:p w14:paraId="526294C3" w14:textId="77777777" w:rsidR="00416649" w:rsidRPr="00EB7926" w:rsidRDefault="00416649" w:rsidP="009D5226">
            <w:pPr>
              <w:jc w:val="center"/>
              <w:rPr>
                <w:rFonts w:ascii="Times New Roman" w:hAnsi="Times New Roman" w:cs="Times New Roman"/>
                <w:noProof/>
                <w:sz w:val="18"/>
                <w:szCs w:val="20"/>
              </w:rPr>
            </w:pPr>
          </w:p>
        </w:tc>
        <w:tc>
          <w:tcPr>
            <w:tcW w:w="0" w:type="auto"/>
            <w:gridSpan w:val="2"/>
            <w:tcBorders>
              <w:top w:val="single" w:sz="4" w:space="0" w:color="000000"/>
              <w:bottom w:val="single" w:sz="4" w:space="0" w:color="000000"/>
            </w:tcBorders>
            <w:shd w:val="clear" w:color="auto" w:fill="BCD6ED"/>
            <w:vAlign w:val="center"/>
          </w:tcPr>
          <w:p w14:paraId="2AF1D5DB" w14:textId="77777777" w:rsidR="00416649" w:rsidRPr="00EB7926" w:rsidRDefault="00416649" w:rsidP="00816883">
            <w:pPr>
              <w:ind w:left="1052"/>
              <w:jc w:val="center"/>
              <w:rPr>
                <w:rFonts w:ascii="Times New Roman" w:hAnsi="Times New Roman" w:cs="Times New Roman"/>
                <w:b/>
                <w:noProof/>
                <w:sz w:val="18"/>
                <w:szCs w:val="20"/>
              </w:rPr>
            </w:pPr>
            <w:r w:rsidRPr="00EB7926">
              <w:rPr>
                <w:rFonts w:ascii="Times New Roman" w:hAnsi="Times New Roman"/>
                <w:b/>
                <w:sz w:val="18"/>
                <w:szCs w:val="20"/>
              </w:rPr>
              <w:t>Kredīts</w:t>
            </w:r>
          </w:p>
        </w:tc>
        <w:tc>
          <w:tcPr>
            <w:tcW w:w="0" w:type="auto"/>
            <w:tcBorders>
              <w:top w:val="single" w:sz="4" w:space="0" w:color="000000"/>
              <w:bottom w:val="single" w:sz="4" w:space="0" w:color="000000"/>
            </w:tcBorders>
            <w:vAlign w:val="center"/>
          </w:tcPr>
          <w:p w14:paraId="1AA6044F" w14:textId="77777777" w:rsidR="00416649" w:rsidRPr="00EB7926" w:rsidRDefault="00416649" w:rsidP="009D5226">
            <w:pPr>
              <w:jc w:val="center"/>
              <w:rPr>
                <w:rFonts w:ascii="Times New Roman" w:hAnsi="Times New Roman" w:cs="Times New Roman"/>
                <w:noProof/>
                <w:sz w:val="18"/>
                <w:szCs w:val="20"/>
              </w:rPr>
            </w:pPr>
          </w:p>
        </w:tc>
        <w:tc>
          <w:tcPr>
            <w:tcW w:w="0" w:type="auto"/>
            <w:tcBorders>
              <w:top w:val="single" w:sz="4" w:space="0" w:color="000000"/>
              <w:bottom w:val="single" w:sz="4" w:space="0" w:color="000000"/>
            </w:tcBorders>
            <w:shd w:val="clear" w:color="auto" w:fill="BCD6ED"/>
            <w:vAlign w:val="center"/>
          </w:tcPr>
          <w:p w14:paraId="6E0004B1" w14:textId="77777777" w:rsidR="00416649" w:rsidRPr="00EB7926" w:rsidRDefault="00416649" w:rsidP="009D5226">
            <w:pPr>
              <w:jc w:val="center"/>
              <w:rPr>
                <w:rFonts w:ascii="Times New Roman" w:hAnsi="Times New Roman" w:cs="Times New Roman"/>
                <w:noProof/>
                <w:sz w:val="18"/>
                <w:szCs w:val="20"/>
              </w:rPr>
            </w:pPr>
          </w:p>
        </w:tc>
        <w:tc>
          <w:tcPr>
            <w:tcW w:w="0" w:type="auto"/>
            <w:tcBorders>
              <w:top w:val="single" w:sz="4" w:space="0" w:color="000000"/>
              <w:bottom w:val="single" w:sz="4" w:space="0" w:color="000000"/>
            </w:tcBorders>
            <w:vAlign w:val="center"/>
          </w:tcPr>
          <w:p w14:paraId="11C0EAC5" w14:textId="77777777" w:rsidR="00416649" w:rsidRPr="00EB7926" w:rsidRDefault="00416649" w:rsidP="009D5226">
            <w:pPr>
              <w:jc w:val="center"/>
              <w:rPr>
                <w:rFonts w:ascii="Times New Roman" w:hAnsi="Times New Roman" w:cs="Times New Roman"/>
                <w:noProof/>
                <w:sz w:val="18"/>
                <w:szCs w:val="20"/>
              </w:rPr>
            </w:pPr>
          </w:p>
        </w:tc>
      </w:tr>
    </w:tbl>
    <w:p w14:paraId="47071C6D" w14:textId="77777777" w:rsidR="00FA355E" w:rsidRPr="00D82D6C" w:rsidRDefault="00FA355E" w:rsidP="00D82D6C">
      <w:pPr>
        <w:jc w:val="both"/>
        <w:rPr>
          <w:rFonts w:ascii="Times New Roman" w:hAnsi="Times New Roman"/>
          <w:noProof/>
          <w:sz w:val="24"/>
        </w:rPr>
      </w:pPr>
    </w:p>
    <w:p w14:paraId="30A6876E" w14:textId="525E14C8" w:rsidR="00416649" w:rsidRPr="00EE1302" w:rsidRDefault="00416649" w:rsidP="00D82D6C">
      <w:pPr>
        <w:jc w:val="both"/>
        <w:rPr>
          <w:rFonts w:ascii="Times New Roman" w:hAnsi="Times New Roman"/>
          <w:noProof/>
          <w:sz w:val="20"/>
          <w:szCs w:val="20"/>
        </w:rPr>
      </w:pPr>
      <w:r w:rsidRPr="00EE1302">
        <w:rPr>
          <w:rFonts w:ascii="Times New Roman" w:hAnsi="Times New Roman"/>
          <w:sz w:val="20"/>
          <w:szCs w:val="20"/>
        </w:rPr>
        <w:t>Paskaidrojums:</w:t>
      </w:r>
    </w:p>
    <w:tbl>
      <w:tblPr>
        <w:tblStyle w:val="TableGrid"/>
        <w:tblW w:w="1899"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2481"/>
        <w:gridCol w:w="408"/>
        <w:gridCol w:w="2451"/>
      </w:tblGrid>
      <w:tr w:rsidR="00816883" w:rsidRPr="00EE1302" w14:paraId="6533D88C" w14:textId="77777777" w:rsidTr="000600E9">
        <w:tc>
          <w:tcPr>
            <w:tcW w:w="2322" w:type="pct"/>
            <w:shd w:val="clear" w:color="auto" w:fill="92D050"/>
          </w:tcPr>
          <w:p w14:paraId="0C885C86" w14:textId="77777777" w:rsidR="00816883" w:rsidRPr="00EE1302" w:rsidRDefault="00816883" w:rsidP="000600E9">
            <w:pPr>
              <w:rPr>
                <w:rFonts w:ascii="Times New Roman" w:hAnsi="Times New Roman" w:cs="Times New Roman"/>
                <w:noProof/>
                <w:color w:val="000000"/>
                <w:sz w:val="20"/>
                <w:szCs w:val="20"/>
              </w:rPr>
            </w:pPr>
            <w:r w:rsidRPr="00EE1302">
              <w:rPr>
                <w:rFonts w:ascii="Times New Roman" w:hAnsi="Times New Roman"/>
                <w:color w:val="000000"/>
                <w:sz w:val="20"/>
                <w:szCs w:val="20"/>
              </w:rPr>
              <w:t>visbiežākā izmantošana</w:t>
            </w:r>
          </w:p>
        </w:tc>
        <w:tc>
          <w:tcPr>
            <w:tcW w:w="382" w:type="pct"/>
            <w:shd w:val="clear" w:color="auto" w:fill="auto"/>
          </w:tcPr>
          <w:p w14:paraId="66523AD2" w14:textId="77777777" w:rsidR="00816883" w:rsidRPr="00EE1302" w:rsidRDefault="00816883" w:rsidP="000600E9">
            <w:pPr>
              <w:jc w:val="both"/>
              <w:rPr>
                <w:rFonts w:ascii="Times New Roman" w:hAnsi="Times New Roman" w:cs="Times New Roman"/>
                <w:noProof/>
                <w:color w:val="000000"/>
                <w:sz w:val="20"/>
                <w:szCs w:val="20"/>
                <w:shd w:val="clear" w:color="auto" w:fill="D2F1F1"/>
              </w:rPr>
            </w:pPr>
          </w:p>
        </w:tc>
        <w:tc>
          <w:tcPr>
            <w:tcW w:w="2295" w:type="pct"/>
            <w:shd w:val="clear" w:color="auto" w:fill="D2F1F1"/>
          </w:tcPr>
          <w:p w14:paraId="7BA788B1" w14:textId="77777777" w:rsidR="00816883" w:rsidRPr="00EE1302" w:rsidRDefault="00816883" w:rsidP="000600E9">
            <w:pPr>
              <w:jc w:val="both"/>
              <w:rPr>
                <w:rFonts w:ascii="Times New Roman" w:hAnsi="Times New Roman" w:cs="Times New Roman"/>
                <w:noProof/>
                <w:color w:val="000000"/>
                <w:sz w:val="20"/>
                <w:szCs w:val="20"/>
                <w:shd w:val="clear" w:color="auto" w:fill="D2F1F1"/>
              </w:rPr>
            </w:pPr>
            <w:r w:rsidRPr="00EE1302">
              <w:rPr>
                <w:rFonts w:ascii="Times New Roman" w:hAnsi="Times New Roman"/>
                <w:color w:val="000000"/>
                <w:sz w:val="20"/>
                <w:szCs w:val="20"/>
                <w:shd w:val="clear" w:color="auto" w:fill="D2F1F1"/>
              </w:rPr>
              <w:t>ierobežota izmantošana</w:t>
            </w:r>
          </w:p>
        </w:tc>
      </w:tr>
      <w:tr w:rsidR="00816883" w:rsidRPr="00EE1302" w14:paraId="3DD20E4E" w14:textId="77777777" w:rsidTr="000600E9">
        <w:tc>
          <w:tcPr>
            <w:tcW w:w="2322" w:type="pct"/>
            <w:shd w:val="clear" w:color="auto" w:fill="E9B6D4"/>
          </w:tcPr>
          <w:p w14:paraId="11076295" w14:textId="77777777" w:rsidR="00816883" w:rsidRPr="00EE1302" w:rsidRDefault="00816883" w:rsidP="000600E9">
            <w:pPr>
              <w:rPr>
                <w:rFonts w:ascii="Times New Roman" w:hAnsi="Times New Roman" w:cs="Times New Roman"/>
                <w:noProof/>
                <w:color w:val="000000"/>
                <w:sz w:val="20"/>
                <w:szCs w:val="20"/>
              </w:rPr>
            </w:pPr>
            <w:r w:rsidRPr="00EE1302">
              <w:rPr>
                <w:rFonts w:ascii="Times New Roman" w:hAnsi="Times New Roman"/>
                <w:color w:val="000000"/>
                <w:sz w:val="20"/>
                <w:szCs w:val="20"/>
              </w:rPr>
              <w:t>mērena izmantošana</w:t>
            </w:r>
          </w:p>
        </w:tc>
        <w:tc>
          <w:tcPr>
            <w:tcW w:w="382" w:type="pct"/>
            <w:shd w:val="clear" w:color="auto" w:fill="auto"/>
          </w:tcPr>
          <w:p w14:paraId="635D9AEF" w14:textId="77777777" w:rsidR="00816883" w:rsidRPr="00EE1302" w:rsidRDefault="00816883" w:rsidP="000600E9">
            <w:pPr>
              <w:jc w:val="both"/>
              <w:rPr>
                <w:rFonts w:ascii="Times New Roman" w:hAnsi="Times New Roman" w:cs="Times New Roman"/>
                <w:noProof/>
                <w:color w:val="000000"/>
                <w:sz w:val="20"/>
                <w:szCs w:val="20"/>
              </w:rPr>
            </w:pPr>
          </w:p>
        </w:tc>
        <w:tc>
          <w:tcPr>
            <w:tcW w:w="2295" w:type="pct"/>
            <w:shd w:val="clear" w:color="auto" w:fill="auto"/>
          </w:tcPr>
          <w:p w14:paraId="190DB47E" w14:textId="77777777" w:rsidR="00816883" w:rsidRPr="00EE1302" w:rsidRDefault="00816883" w:rsidP="000600E9">
            <w:pPr>
              <w:jc w:val="both"/>
              <w:rPr>
                <w:rFonts w:ascii="Times New Roman" w:hAnsi="Times New Roman" w:cs="Times New Roman"/>
                <w:noProof/>
                <w:color w:val="000000"/>
                <w:sz w:val="20"/>
                <w:szCs w:val="20"/>
                <w:shd w:val="clear" w:color="auto" w:fill="D2F1F1"/>
              </w:rPr>
            </w:pPr>
            <w:r w:rsidRPr="00EE1302">
              <w:rPr>
                <w:rFonts w:ascii="Times New Roman" w:hAnsi="Times New Roman"/>
                <w:color w:val="000000"/>
                <w:sz w:val="20"/>
                <w:szCs w:val="20"/>
              </w:rPr>
              <w:t>nav ziņots par izmantošanu</w:t>
            </w:r>
          </w:p>
        </w:tc>
      </w:tr>
    </w:tbl>
    <w:p w14:paraId="7FA65DB9" w14:textId="77777777" w:rsidR="00416649" w:rsidRPr="00EE1302" w:rsidRDefault="00416649" w:rsidP="00D82D6C">
      <w:pPr>
        <w:jc w:val="both"/>
        <w:rPr>
          <w:rFonts w:ascii="Times New Roman" w:hAnsi="Times New Roman"/>
          <w:noProof/>
          <w:sz w:val="20"/>
          <w:szCs w:val="20"/>
        </w:rPr>
      </w:pPr>
    </w:p>
    <w:p w14:paraId="1E171378" w14:textId="72BEB327" w:rsidR="00FA355E" w:rsidRPr="00EE1302" w:rsidRDefault="00416649" w:rsidP="00D82D6C">
      <w:pPr>
        <w:jc w:val="both"/>
        <w:rPr>
          <w:rFonts w:ascii="Times New Roman" w:hAnsi="Times New Roman"/>
          <w:noProof/>
          <w:sz w:val="20"/>
          <w:szCs w:val="20"/>
        </w:rPr>
      </w:pPr>
      <w:r w:rsidRPr="00EE1302">
        <w:rPr>
          <w:rFonts w:ascii="Times New Roman" w:hAnsi="Times New Roman"/>
          <w:i/>
          <w:sz w:val="20"/>
          <w:szCs w:val="20"/>
        </w:rPr>
        <w:t xml:space="preserve">Avots: </w:t>
      </w:r>
      <w:r w:rsidRPr="00EE1302">
        <w:rPr>
          <w:rFonts w:ascii="Times New Roman" w:hAnsi="Times New Roman"/>
          <w:i/>
          <w:iCs/>
          <w:sz w:val="20"/>
          <w:szCs w:val="20"/>
        </w:rPr>
        <w:t>Eurostat</w:t>
      </w:r>
    </w:p>
    <w:p w14:paraId="28D8F25C" w14:textId="77777777" w:rsidR="00416649" w:rsidRPr="00D82D6C" w:rsidRDefault="00416649" w:rsidP="00D82D6C">
      <w:pPr>
        <w:jc w:val="both"/>
        <w:rPr>
          <w:rFonts w:ascii="Times New Roman" w:hAnsi="Times New Roman"/>
          <w:noProof/>
          <w:sz w:val="24"/>
        </w:rPr>
      </w:pPr>
    </w:p>
    <w:p w14:paraId="51310B86" w14:textId="77777777" w:rsidR="00A75814" w:rsidRDefault="00A75814" w:rsidP="00D82D6C">
      <w:pPr>
        <w:jc w:val="both"/>
        <w:rPr>
          <w:rFonts w:ascii="Times New Roman" w:hAnsi="Times New Roman"/>
          <w:noProof/>
          <w:sz w:val="24"/>
        </w:rPr>
        <w:sectPr w:rsidR="00A75814" w:rsidSect="009321EC">
          <w:headerReference w:type="default" r:id="rId31"/>
          <w:footerReference w:type="default" r:id="rId32"/>
          <w:headerReference w:type="first" r:id="rId33"/>
          <w:footerReference w:type="first" r:id="rId34"/>
          <w:type w:val="nextColumn"/>
          <w:pgSz w:w="16840" w:h="11910" w:orient="landscape" w:code="9"/>
          <w:pgMar w:top="1134" w:right="1134" w:bottom="1134" w:left="1701" w:header="567" w:footer="567" w:gutter="0"/>
          <w:cols w:space="720"/>
          <w:titlePg/>
          <w:docGrid w:linePitch="299"/>
        </w:sectPr>
      </w:pPr>
    </w:p>
    <w:p w14:paraId="69BF68EF" w14:textId="5DB98647" w:rsidR="00416649" w:rsidRPr="005F5AF9" w:rsidRDefault="000E1232" w:rsidP="00D82D6C">
      <w:pPr>
        <w:jc w:val="both"/>
        <w:rPr>
          <w:rFonts w:ascii="Times New Roman" w:hAnsi="Times New Roman"/>
          <w:b/>
          <w:bCs/>
          <w:noProof/>
          <w:color w:val="1C1C1C"/>
          <w:sz w:val="24"/>
        </w:rPr>
      </w:pPr>
      <w:bookmarkStart w:id="51" w:name="5.3.1._Main_sources_for_estimating_mode_"/>
      <w:bookmarkEnd w:id="51"/>
      <w:r>
        <w:rPr>
          <w:rFonts w:ascii="Times New Roman" w:hAnsi="Times New Roman"/>
          <w:b/>
          <w:color w:val="1C1C1C"/>
          <w:sz w:val="24"/>
        </w:rPr>
        <w:lastRenderedPageBreak/>
        <w:t>5.3.1. Galvenie datu avoti 1. veida novērtēšanai</w:t>
      </w:r>
    </w:p>
    <w:p w14:paraId="09DFD7DE" w14:textId="77777777" w:rsidR="000E1232" w:rsidRPr="00D82D6C" w:rsidRDefault="000E1232" w:rsidP="00D82D6C">
      <w:pPr>
        <w:jc w:val="both"/>
        <w:rPr>
          <w:rFonts w:ascii="Times New Roman" w:hAnsi="Times New Roman"/>
          <w:noProof/>
          <w:color w:val="1C1C1C"/>
          <w:sz w:val="24"/>
        </w:rPr>
      </w:pPr>
    </w:p>
    <w:p w14:paraId="6F299940" w14:textId="77777777" w:rsidR="00416649" w:rsidRPr="00D82D6C" w:rsidRDefault="00416649" w:rsidP="00D82D6C">
      <w:pPr>
        <w:jc w:val="both"/>
        <w:rPr>
          <w:rFonts w:ascii="Times New Roman" w:hAnsi="Times New Roman"/>
          <w:noProof/>
          <w:sz w:val="24"/>
        </w:rPr>
      </w:pPr>
      <w:r>
        <w:rPr>
          <w:rFonts w:ascii="Times New Roman" w:hAnsi="Times New Roman"/>
          <w:sz w:val="24"/>
        </w:rPr>
        <w:t>Šajā punktā sniegta informācija un sīks raksturojums vienīgi par galvenajiem datu avotiem, kas attiecas uz 1. veidu. Lai ievērotu vispusību, citi iespējamie datu avotu ir uzskaitīti 5.5. tabulā.</w:t>
      </w:r>
    </w:p>
    <w:p w14:paraId="29E912D4" w14:textId="77777777" w:rsidR="00416649" w:rsidRDefault="00416649" w:rsidP="00D82D6C">
      <w:pPr>
        <w:jc w:val="both"/>
        <w:rPr>
          <w:rFonts w:ascii="Times New Roman" w:hAnsi="Times New Roman"/>
          <w:noProof/>
          <w:sz w:val="24"/>
        </w:rPr>
      </w:pPr>
      <w:r>
        <w:rPr>
          <w:rFonts w:ascii="Times New Roman" w:hAnsi="Times New Roman"/>
          <w:i/>
          <w:iCs/>
          <w:sz w:val="24"/>
        </w:rPr>
        <w:t>ITSS</w:t>
      </w:r>
      <w:r>
        <w:rPr>
          <w:rFonts w:ascii="Times New Roman" w:hAnsi="Times New Roman"/>
          <w:sz w:val="24"/>
        </w:rPr>
        <w:t xml:space="preserve"> dati ir galvenais datu avots, lai novērtētu 1. veidu. Tomēr ne visi </w:t>
      </w:r>
      <w:r>
        <w:rPr>
          <w:rFonts w:ascii="Times New Roman" w:hAnsi="Times New Roman"/>
          <w:i/>
          <w:iCs/>
          <w:sz w:val="24"/>
        </w:rPr>
        <w:t>EBOPS</w:t>
      </w:r>
      <w:r>
        <w:rPr>
          <w:rFonts w:ascii="Times New Roman" w:hAnsi="Times New Roman"/>
          <w:sz w:val="24"/>
        </w:rPr>
        <w:t xml:space="preserve"> posteņi attiecas uz 1. veidu. </w:t>
      </w:r>
    </w:p>
    <w:p w14:paraId="62623511" w14:textId="77777777" w:rsidR="005F5AF9" w:rsidRPr="00D82D6C" w:rsidRDefault="005F5AF9" w:rsidP="00D82D6C">
      <w:pPr>
        <w:jc w:val="both"/>
        <w:rPr>
          <w:rFonts w:ascii="Times New Roman" w:hAnsi="Times New Roman"/>
          <w:noProof/>
          <w:sz w:val="24"/>
        </w:rPr>
      </w:pPr>
    </w:p>
    <w:p w14:paraId="6D841C1D" w14:textId="77777777" w:rsidR="00416649" w:rsidRDefault="00416649" w:rsidP="00D82D6C">
      <w:pPr>
        <w:jc w:val="both"/>
        <w:rPr>
          <w:rFonts w:ascii="Times New Roman" w:hAnsi="Times New Roman"/>
          <w:noProof/>
          <w:sz w:val="24"/>
        </w:rPr>
      </w:pPr>
      <w:r>
        <w:rPr>
          <w:rFonts w:ascii="Times New Roman" w:hAnsi="Times New Roman"/>
          <w:sz w:val="24"/>
        </w:rPr>
        <w:t xml:space="preserve">5.5. tabulā sniegts pārskats par iespējamajiem datu avotiem 1. veida novērtēšanai, pievēršot galveno uzmanību </w:t>
      </w:r>
      <w:r>
        <w:rPr>
          <w:rFonts w:ascii="Times New Roman" w:hAnsi="Times New Roman"/>
          <w:i/>
          <w:iCs/>
          <w:sz w:val="24"/>
        </w:rPr>
        <w:t>EBOPS</w:t>
      </w:r>
      <w:r>
        <w:rPr>
          <w:rFonts w:ascii="Times New Roman" w:hAnsi="Times New Roman"/>
          <w:sz w:val="24"/>
        </w:rPr>
        <w:t xml:space="preserve"> posteņiem, kas attiecas uz 1. veidu.</w:t>
      </w:r>
    </w:p>
    <w:p w14:paraId="088C8203" w14:textId="77777777" w:rsidR="005F5AF9" w:rsidRPr="00D82D6C" w:rsidRDefault="005F5AF9" w:rsidP="00D82D6C">
      <w:pPr>
        <w:jc w:val="both"/>
        <w:rPr>
          <w:rFonts w:ascii="Times New Roman" w:hAnsi="Times New Roman"/>
          <w:noProof/>
          <w:sz w:val="24"/>
        </w:rPr>
      </w:pPr>
    </w:p>
    <w:p w14:paraId="00378138" w14:textId="77777777" w:rsidR="00416649" w:rsidRDefault="00416649" w:rsidP="00D82D6C">
      <w:pPr>
        <w:jc w:val="both"/>
        <w:rPr>
          <w:rFonts w:ascii="Times New Roman" w:hAnsi="Times New Roman"/>
          <w:noProof/>
          <w:sz w:val="24"/>
        </w:rPr>
      </w:pPr>
      <w:r>
        <w:rPr>
          <w:rFonts w:ascii="Times New Roman" w:hAnsi="Times New Roman"/>
          <w:sz w:val="24"/>
        </w:rPr>
        <w:t>Lai uzlabotu 1. veida datu aprēķinus, kā piemērotāko datu avotu ieteicams izmantot uzņēmumu apsekojumus. Ieteicams pievienot dažus jautājumus jau izstrādātiem apsekojumiem, lai noteiktu 1. veidā sniegto pakalpojumu daļu. Iespējamie jautājumi ir ietverti 5.10. tabulā.</w:t>
      </w:r>
    </w:p>
    <w:p w14:paraId="511EC043" w14:textId="77777777" w:rsidR="005F5AF9" w:rsidRPr="00D82D6C" w:rsidRDefault="005F5AF9" w:rsidP="00D82D6C">
      <w:pPr>
        <w:jc w:val="both"/>
        <w:rPr>
          <w:rFonts w:ascii="Times New Roman" w:hAnsi="Times New Roman"/>
          <w:noProof/>
          <w:sz w:val="24"/>
        </w:rPr>
      </w:pPr>
    </w:p>
    <w:p w14:paraId="6C64FE68" w14:textId="77777777" w:rsidR="00416649" w:rsidRDefault="00416649" w:rsidP="00D82D6C">
      <w:pPr>
        <w:jc w:val="both"/>
        <w:rPr>
          <w:rFonts w:ascii="Times New Roman" w:hAnsi="Times New Roman"/>
          <w:sz w:val="24"/>
        </w:rPr>
      </w:pPr>
      <w:r>
        <w:rPr>
          <w:rFonts w:ascii="Times New Roman" w:hAnsi="Times New Roman"/>
          <w:sz w:val="24"/>
        </w:rPr>
        <w:t>Šim mērķim var izmantot šādus apsekojumus:</w:t>
      </w:r>
    </w:p>
    <w:p w14:paraId="7B6AA845" w14:textId="77777777" w:rsidR="008C1FEB" w:rsidRPr="00D82D6C" w:rsidRDefault="008C1FEB" w:rsidP="00D82D6C">
      <w:pPr>
        <w:jc w:val="both"/>
        <w:rPr>
          <w:rFonts w:ascii="Times New Roman" w:hAnsi="Times New Roman"/>
          <w:noProof/>
          <w:sz w:val="24"/>
        </w:rPr>
      </w:pPr>
    </w:p>
    <w:p w14:paraId="449A4806" w14:textId="77777777" w:rsidR="005F5AF9" w:rsidRDefault="00416649" w:rsidP="003354F3">
      <w:pPr>
        <w:pStyle w:val="ListParagraph"/>
        <w:numPr>
          <w:ilvl w:val="0"/>
          <w:numId w:val="27"/>
        </w:numPr>
        <w:ind w:left="567" w:hanging="283"/>
        <w:jc w:val="both"/>
        <w:rPr>
          <w:rFonts w:ascii="Times New Roman" w:hAnsi="Times New Roman"/>
          <w:noProof/>
          <w:sz w:val="24"/>
        </w:rPr>
      </w:pPr>
      <w:r>
        <w:rPr>
          <w:rFonts w:ascii="Times New Roman" w:hAnsi="Times New Roman"/>
          <w:sz w:val="24"/>
        </w:rPr>
        <w:t>uzņēmumu apsekojumus starptautiskās pakalpojumu tirdzniecības statistikas (</w:t>
      </w:r>
      <w:r>
        <w:rPr>
          <w:rFonts w:ascii="Times New Roman" w:hAnsi="Times New Roman"/>
          <w:i/>
          <w:iCs/>
          <w:sz w:val="24"/>
        </w:rPr>
        <w:t>ITSS</w:t>
      </w:r>
      <w:r>
        <w:rPr>
          <w:rFonts w:ascii="Times New Roman" w:hAnsi="Times New Roman"/>
          <w:sz w:val="24"/>
        </w:rPr>
        <w:t>) apkopošanai;</w:t>
      </w:r>
    </w:p>
    <w:p w14:paraId="5FBAD025" w14:textId="7C14CA1A" w:rsidR="00416649" w:rsidRPr="005F5AF9" w:rsidRDefault="00416649" w:rsidP="003354F3">
      <w:pPr>
        <w:pStyle w:val="ListParagraph"/>
        <w:numPr>
          <w:ilvl w:val="0"/>
          <w:numId w:val="27"/>
        </w:numPr>
        <w:ind w:left="567" w:hanging="283"/>
        <w:jc w:val="both"/>
        <w:rPr>
          <w:rFonts w:ascii="Times New Roman" w:hAnsi="Times New Roman"/>
          <w:noProof/>
          <w:sz w:val="24"/>
        </w:rPr>
      </w:pPr>
      <w:r>
        <w:rPr>
          <w:rFonts w:ascii="Times New Roman" w:hAnsi="Times New Roman"/>
          <w:sz w:val="24"/>
        </w:rPr>
        <w:t>uzņēmējdarbības strukturālās statistikas apsekojumus (</w:t>
      </w:r>
      <w:r>
        <w:rPr>
          <w:rFonts w:ascii="Times New Roman" w:hAnsi="Times New Roman"/>
          <w:i/>
          <w:iCs/>
          <w:sz w:val="24"/>
        </w:rPr>
        <w:t>SBS</w:t>
      </w:r>
      <w:r>
        <w:rPr>
          <w:rFonts w:ascii="Times New Roman" w:hAnsi="Times New Roman"/>
          <w:sz w:val="24"/>
        </w:rPr>
        <w:t>).</w:t>
      </w:r>
    </w:p>
    <w:p w14:paraId="1CD014E7" w14:textId="77777777" w:rsidR="00416649" w:rsidRPr="00D82D6C" w:rsidRDefault="00416649" w:rsidP="00D82D6C">
      <w:pPr>
        <w:jc w:val="both"/>
        <w:rPr>
          <w:rFonts w:ascii="Times New Roman" w:hAnsi="Times New Roman"/>
          <w:noProof/>
          <w:sz w:val="24"/>
        </w:rPr>
      </w:pPr>
    </w:p>
    <w:p w14:paraId="75BEA640" w14:textId="77777777" w:rsidR="00416649" w:rsidRDefault="00416649" w:rsidP="00D82D6C">
      <w:pPr>
        <w:jc w:val="both"/>
        <w:rPr>
          <w:rFonts w:ascii="Times New Roman" w:hAnsi="Times New Roman"/>
          <w:noProof/>
          <w:sz w:val="24"/>
        </w:rPr>
      </w:pPr>
      <w:r>
        <w:rPr>
          <w:rFonts w:ascii="Times New Roman" w:hAnsi="Times New Roman"/>
          <w:sz w:val="24"/>
        </w:rPr>
        <w:t xml:space="preserve">5.4.1., 5.4.2. un 5.4.3. iedaļā aplūkoti reāli piemēri par apkopotājiem konkrētās valstīs, kuri ir izstrādājuši un izmantojuši apsekojumus, lai iegūtu </w:t>
      </w:r>
      <w:r>
        <w:rPr>
          <w:rFonts w:ascii="Times New Roman" w:hAnsi="Times New Roman"/>
          <w:i/>
          <w:iCs/>
          <w:sz w:val="24"/>
        </w:rPr>
        <w:t>EBOPS</w:t>
      </w:r>
      <w:r>
        <w:rPr>
          <w:rFonts w:ascii="Times New Roman" w:hAnsi="Times New Roman"/>
          <w:sz w:val="24"/>
        </w:rPr>
        <w:t xml:space="preserve"> posteņu precīzu iedalījumu pēc sniegšanas veidiem.</w:t>
      </w:r>
    </w:p>
    <w:p w14:paraId="74166DA9" w14:textId="77777777" w:rsidR="005F5AF9" w:rsidRPr="00D82D6C" w:rsidRDefault="005F5AF9" w:rsidP="00D82D6C">
      <w:pPr>
        <w:jc w:val="both"/>
        <w:rPr>
          <w:rFonts w:ascii="Times New Roman" w:hAnsi="Times New Roman"/>
          <w:noProof/>
          <w:sz w:val="24"/>
        </w:rPr>
      </w:pPr>
    </w:p>
    <w:p w14:paraId="2DFCD844" w14:textId="77777777" w:rsidR="00416649" w:rsidRDefault="00416649" w:rsidP="00D82D6C">
      <w:pPr>
        <w:jc w:val="both"/>
        <w:rPr>
          <w:rFonts w:ascii="Times New Roman" w:hAnsi="Times New Roman"/>
          <w:noProof/>
          <w:sz w:val="24"/>
        </w:rPr>
      </w:pPr>
      <w:r>
        <w:rPr>
          <w:rFonts w:ascii="Times New Roman" w:hAnsi="Times New Roman"/>
          <w:sz w:val="24"/>
        </w:rPr>
        <w:t xml:space="preserve">Kā datu avotu var izmantot arī administratīvos reģistrus, piemēram, uzņēmumu reģistrus, </w:t>
      </w:r>
      <w:r>
        <w:rPr>
          <w:rFonts w:ascii="Times New Roman" w:hAnsi="Times New Roman"/>
          <w:i/>
          <w:iCs/>
          <w:sz w:val="24"/>
        </w:rPr>
        <w:t>VIES</w:t>
      </w:r>
      <w:r>
        <w:rPr>
          <w:rFonts w:ascii="Times New Roman" w:hAnsi="Times New Roman"/>
          <w:sz w:val="24"/>
        </w:rPr>
        <w:t xml:space="preserve"> un </w:t>
      </w:r>
      <w:r>
        <w:rPr>
          <w:rFonts w:ascii="Times New Roman" w:hAnsi="Times New Roman"/>
          <w:i/>
          <w:iCs/>
          <w:sz w:val="24"/>
        </w:rPr>
        <w:t>MOSS</w:t>
      </w:r>
      <w:r>
        <w:rPr>
          <w:rFonts w:ascii="Times New Roman" w:hAnsi="Times New Roman"/>
          <w:sz w:val="24"/>
        </w:rPr>
        <w:t xml:space="preserve">. </w:t>
      </w:r>
      <w:r>
        <w:rPr>
          <w:rFonts w:ascii="Times New Roman" w:hAnsi="Times New Roman"/>
          <w:i/>
          <w:iCs/>
          <w:sz w:val="24"/>
        </w:rPr>
        <w:t>EGR</w:t>
      </w:r>
      <w:r>
        <w:rPr>
          <w:rFonts w:ascii="Times New Roman" w:hAnsi="Times New Roman"/>
          <w:sz w:val="24"/>
        </w:rPr>
        <w:t xml:space="preserve"> (Eiropas Grupu reģistrs) un</w:t>
      </w:r>
      <w:r>
        <w:rPr>
          <w:rFonts w:ascii="Times New Roman" w:hAnsi="Times New Roman"/>
          <w:i/>
          <w:iCs/>
          <w:sz w:val="24"/>
        </w:rPr>
        <w:t xml:space="preserve"> OECD</w:t>
      </w:r>
      <w:r>
        <w:rPr>
          <w:rFonts w:ascii="Times New Roman" w:hAnsi="Times New Roman"/>
          <w:sz w:val="24"/>
        </w:rPr>
        <w:t xml:space="preserve"> </w:t>
      </w:r>
      <w:r>
        <w:rPr>
          <w:rFonts w:ascii="Times New Roman" w:hAnsi="Times New Roman"/>
          <w:i/>
          <w:iCs/>
          <w:sz w:val="24"/>
        </w:rPr>
        <w:t>ADIMA</w:t>
      </w:r>
      <w:r>
        <w:rPr>
          <w:rFonts w:ascii="Times New Roman" w:hAnsi="Times New Roman"/>
          <w:sz w:val="24"/>
        </w:rPr>
        <w:t xml:space="preserve"> ir statistikas produkti, ko papildus var izmantot kā uzņēmumu kopumu regulējumus </w:t>
      </w:r>
      <w:r>
        <w:rPr>
          <w:rFonts w:ascii="Times New Roman" w:hAnsi="Times New Roman"/>
          <w:i/>
          <w:iCs/>
          <w:sz w:val="24"/>
        </w:rPr>
        <w:t>FATS</w:t>
      </w:r>
      <w:r>
        <w:rPr>
          <w:rFonts w:ascii="Times New Roman" w:hAnsi="Times New Roman"/>
          <w:sz w:val="24"/>
        </w:rPr>
        <w:t xml:space="preserve"> apkopošanai, kas attiecas vienīgi uz starpvalstu grupām. </w:t>
      </w:r>
      <w:r>
        <w:rPr>
          <w:rFonts w:ascii="Times New Roman" w:hAnsi="Times New Roman"/>
          <w:i/>
          <w:iCs/>
          <w:sz w:val="24"/>
        </w:rPr>
        <w:t>Eurostat</w:t>
      </w:r>
      <w:r>
        <w:rPr>
          <w:rFonts w:ascii="Times New Roman" w:hAnsi="Times New Roman"/>
          <w:sz w:val="24"/>
        </w:rPr>
        <w:t xml:space="preserve"> aicina valstis aktīvāk izstrādāt kvalitatīvus statistikas reģistrus, kuri tām varētu palīdzēt divējādi, proti, lai izmantotu tos kā datu avotus, piemēram, mikrodatu sasaistei, un lai izlases veida apsekojumu modelēšanā noteiktu atbilstošākos piemērus.</w:t>
      </w:r>
    </w:p>
    <w:p w14:paraId="2E068BE2" w14:textId="77777777" w:rsidR="005F5AF9" w:rsidRPr="00D82D6C" w:rsidRDefault="005F5AF9" w:rsidP="00D82D6C">
      <w:pPr>
        <w:jc w:val="both"/>
        <w:rPr>
          <w:rFonts w:ascii="Times New Roman" w:hAnsi="Times New Roman"/>
          <w:noProof/>
          <w:sz w:val="24"/>
        </w:rPr>
      </w:pPr>
    </w:p>
    <w:p w14:paraId="58017BA6" w14:textId="4663D42F" w:rsidR="00416649" w:rsidRDefault="00416649" w:rsidP="00D82D6C">
      <w:pPr>
        <w:jc w:val="both"/>
        <w:rPr>
          <w:rFonts w:ascii="Times New Roman" w:hAnsi="Times New Roman"/>
          <w:noProof/>
          <w:sz w:val="24"/>
        </w:rPr>
      </w:pPr>
      <w:r>
        <w:rPr>
          <w:rFonts w:ascii="Times New Roman" w:hAnsi="Times New Roman"/>
          <w:sz w:val="24"/>
        </w:rPr>
        <w:t xml:space="preserve">Kā datu avotu var izmantot arī </w:t>
      </w:r>
      <w:r>
        <w:rPr>
          <w:rFonts w:ascii="Times New Roman" w:hAnsi="Times New Roman"/>
          <w:i/>
          <w:iCs/>
          <w:sz w:val="24"/>
        </w:rPr>
        <w:t>VIES</w:t>
      </w:r>
      <w:r>
        <w:rPr>
          <w:rFonts w:ascii="Times New Roman" w:hAnsi="Times New Roman"/>
          <w:sz w:val="24"/>
        </w:rPr>
        <w:t xml:space="preserve"> (ES PVN informācijas apmaiņas sistēmu).</w:t>
      </w:r>
      <w:r w:rsidR="00227B4B">
        <w:rPr>
          <w:rStyle w:val="FootnoteReference"/>
          <w:rFonts w:ascii="Times New Roman" w:hAnsi="Times New Roman"/>
          <w:noProof/>
          <w:sz w:val="24"/>
        </w:rPr>
        <w:footnoteReference w:id="99"/>
      </w:r>
      <w:r>
        <w:rPr>
          <w:rFonts w:ascii="Times New Roman" w:hAnsi="Times New Roman"/>
          <w:sz w:val="24"/>
        </w:rPr>
        <w:t xml:space="preserve"> VIES ir efektīvs rīks, ko var izmantot sistemātiskāk, lai validētu un koriģētu kopējo ES iekšējo pakalpojumu darījumu eksportu un importu, par ko ziņojuši uzņēmumi, uz kuriem attiecas </w:t>
      </w:r>
      <w:r>
        <w:rPr>
          <w:rFonts w:ascii="Times New Roman" w:hAnsi="Times New Roman"/>
          <w:i/>
          <w:iCs/>
          <w:sz w:val="24"/>
        </w:rPr>
        <w:t>VIES</w:t>
      </w:r>
      <w:r>
        <w:rPr>
          <w:rFonts w:ascii="Times New Roman" w:hAnsi="Times New Roman"/>
          <w:sz w:val="24"/>
        </w:rPr>
        <w:t xml:space="preserve">. Turklāt, izmantojot </w:t>
      </w:r>
      <w:r>
        <w:rPr>
          <w:rFonts w:ascii="Times New Roman" w:hAnsi="Times New Roman"/>
          <w:i/>
          <w:iCs/>
          <w:sz w:val="24"/>
        </w:rPr>
        <w:t>VIES</w:t>
      </w:r>
      <w:r>
        <w:rPr>
          <w:rFonts w:ascii="Times New Roman" w:hAnsi="Times New Roman"/>
          <w:sz w:val="24"/>
        </w:rPr>
        <w:t>, dalībvalstis iegūst visaptverošu informāciju par uzņēmumiem, kuri atrodas zem apsekojuma sliekšņa, un uzņēmumiem, kuri ziņojumus nesniedz.</w:t>
      </w:r>
      <w:r w:rsidR="00227B4B">
        <w:rPr>
          <w:rStyle w:val="FootnoteReference"/>
          <w:rFonts w:ascii="Times New Roman" w:hAnsi="Times New Roman"/>
          <w:noProof/>
          <w:sz w:val="24"/>
        </w:rPr>
        <w:footnoteReference w:id="100"/>
      </w:r>
    </w:p>
    <w:p w14:paraId="169FB287" w14:textId="77777777" w:rsidR="005F5AF9" w:rsidRPr="00D82D6C" w:rsidRDefault="005F5AF9" w:rsidP="00D82D6C">
      <w:pPr>
        <w:jc w:val="both"/>
        <w:rPr>
          <w:rFonts w:ascii="Times New Roman" w:hAnsi="Times New Roman"/>
          <w:noProof/>
          <w:sz w:val="24"/>
        </w:rPr>
      </w:pPr>
    </w:p>
    <w:p w14:paraId="4BF16C11" w14:textId="77777777" w:rsidR="00416649" w:rsidRDefault="00416649" w:rsidP="008C1FEB">
      <w:pPr>
        <w:widowControl/>
        <w:jc w:val="both"/>
        <w:rPr>
          <w:rFonts w:ascii="Times New Roman" w:hAnsi="Times New Roman"/>
          <w:noProof/>
          <w:sz w:val="24"/>
        </w:rPr>
      </w:pPr>
      <w:r>
        <w:rPr>
          <w:rFonts w:ascii="Times New Roman" w:hAnsi="Times New Roman"/>
          <w:sz w:val="24"/>
        </w:rPr>
        <w:t xml:space="preserve">Katra ES dalībvalsts izmanto </w:t>
      </w:r>
      <w:r>
        <w:rPr>
          <w:rFonts w:ascii="Times New Roman" w:hAnsi="Times New Roman"/>
          <w:i/>
          <w:iCs/>
          <w:sz w:val="24"/>
        </w:rPr>
        <w:t>VIES</w:t>
      </w:r>
      <w:r>
        <w:rPr>
          <w:rFonts w:ascii="Times New Roman" w:hAnsi="Times New Roman"/>
          <w:sz w:val="24"/>
        </w:rPr>
        <w:t xml:space="preserve"> atšķirīgi (lai kontrolētu vienīgi uzņēmumu pamatkopumu, koriģētu ES kopējo iekšējo pakalpojumu daļu vai salīdzinātu datus ar valsts mērogā veikto </w:t>
      </w:r>
      <w:r>
        <w:rPr>
          <w:rFonts w:ascii="Times New Roman" w:hAnsi="Times New Roman"/>
          <w:i/>
          <w:iCs/>
          <w:sz w:val="24"/>
        </w:rPr>
        <w:t>ITS</w:t>
      </w:r>
      <w:r>
        <w:rPr>
          <w:rFonts w:ascii="Times New Roman" w:hAnsi="Times New Roman"/>
          <w:sz w:val="24"/>
        </w:rPr>
        <w:t xml:space="preserve"> apsekojumu rezultātiem). Vairākas ES dalībvalstis izmanto </w:t>
      </w:r>
      <w:r>
        <w:rPr>
          <w:rFonts w:ascii="Times New Roman" w:hAnsi="Times New Roman"/>
          <w:i/>
          <w:iCs/>
          <w:sz w:val="24"/>
        </w:rPr>
        <w:t>VIES</w:t>
      </w:r>
      <w:r>
        <w:rPr>
          <w:rFonts w:ascii="Times New Roman" w:hAnsi="Times New Roman"/>
          <w:sz w:val="24"/>
        </w:rPr>
        <w:t xml:space="preserve"> to </w:t>
      </w:r>
      <w:r>
        <w:rPr>
          <w:rFonts w:ascii="Times New Roman" w:hAnsi="Times New Roman"/>
          <w:i/>
          <w:iCs/>
          <w:sz w:val="24"/>
        </w:rPr>
        <w:t>ITSS</w:t>
      </w:r>
      <w:r>
        <w:rPr>
          <w:rFonts w:ascii="Times New Roman" w:hAnsi="Times New Roman"/>
          <w:sz w:val="24"/>
        </w:rPr>
        <w:t xml:space="preserve"> apkopošanas procesā, lai kontrolētu uzņēmumu pamatkopumu/izveidotu apsekojuma apakšgrupas, koriģētu </w:t>
      </w:r>
      <w:r>
        <w:rPr>
          <w:rFonts w:ascii="Times New Roman" w:hAnsi="Times New Roman"/>
          <w:sz w:val="24"/>
        </w:rPr>
        <w:lastRenderedPageBreak/>
        <w:t>ES kopējos iekšējos darījumus vai salīdzinātu apsekojuma rezultātus un/vai ģeogrāfisko iedalījumu.</w:t>
      </w:r>
    </w:p>
    <w:p w14:paraId="5379BDFE" w14:textId="77777777" w:rsidR="005F5AF9" w:rsidRPr="00D82D6C" w:rsidRDefault="005F5AF9" w:rsidP="00D82D6C">
      <w:pPr>
        <w:jc w:val="both"/>
        <w:rPr>
          <w:rFonts w:ascii="Times New Roman" w:hAnsi="Times New Roman"/>
          <w:noProof/>
          <w:sz w:val="24"/>
        </w:rPr>
      </w:pPr>
    </w:p>
    <w:p w14:paraId="07CB9D13" w14:textId="42FC8870" w:rsidR="00416649" w:rsidRDefault="00416649" w:rsidP="00D82D6C">
      <w:pPr>
        <w:jc w:val="both"/>
        <w:rPr>
          <w:rFonts w:ascii="Times New Roman" w:hAnsi="Times New Roman"/>
          <w:noProof/>
          <w:sz w:val="24"/>
        </w:rPr>
      </w:pPr>
      <w:r>
        <w:rPr>
          <w:rFonts w:ascii="Times New Roman" w:hAnsi="Times New Roman"/>
          <w:sz w:val="24"/>
        </w:rPr>
        <w:t>“Vienas pieturas aģentūras minishēma” (</w:t>
      </w:r>
      <w:r>
        <w:rPr>
          <w:rFonts w:ascii="Times New Roman" w:hAnsi="Times New Roman"/>
          <w:i/>
          <w:iCs/>
          <w:sz w:val="24"/>
        </w:rPr>
        <w:t>MOSS</w:t>
      </w:r>
      <w:r>
        <w:rPr>
          <w:rFonts w:ascii="Times New Roman" w:hAnsi="Times New Roman"/>
          <w:sz w:val="24"/>
        </w:rPr>
        <w:t xml:space="preserve">) ir vērsta uz darījumiem starp uzņēmumiem, kuri sniedz telekomunikāciju, televīzijas, radio apraides un elektroniski sniegtus pakalpojumus privātām mājsaimniecībām citās dalībvalstīs. Līdz ar to ar </w:t>
      </w:r>
      <w:r>
        <w:rPr>
          <w:rFonts w:ascii="Times New Roman" w:hAnsi="Times New Roman"/>
          <w:i/>
          <w:iCs/>
          <w:sz w:val="24"/>
        </w:rPr>
        <w:t>MOSS</w:t>
      </w:r>
      <w:r>
        <w:rPr>
          <w:rFonts w:ascii="Times New Roman" w:hAnsi="Times New Roman"/>
          <w:sz w:val="24"/>
        </w:rPr>
        <w:t xml:space="preserve"> tiek fiksēti tie digitālie pakalpojumu darījumi, kurus citādi ir ļoti grūti kontrolēt, un tā ļauj pilnībā kontrolēt ES iekšējo pakalpojumu eksportu un importu atbilstoši pilnam ģeogrāfiskam iedalījumam. </w:t>
      </w:r>
      <w:r>
        <w:rPr>
          <w:rFonts w:ascii="Times New Roman" w:hAnsi="Times New Roman"/>
          <w:i/>
          <w:iCs/>
          <w:sz w:val="24"/>
        </w:rPr>
        <w:t>Eurostat</w:t>
      </w:r>
      <w:r>
        <w:rPr>
          <w:rFonts w:ascii="Times New Roman" w:hAnsi="Times New Roman"/>
          <w:sz w:val="24"/>
        </w:rPr>
        <w:t xml:space="preserve"> ieskatā, izmantojot </w:t>
      </w:r>
      <w:r>
        <w:rPr>
          <w:rFonts w:ascii="Times New Roman" w:hAnsi="Times New Roman"/>
          <w:i/>
          <w:iCs/>
          <w:sz w:val="24"/>
        </w:rPr>
        <w:t>MOSS</w:t>
      </w:r>
      <w:r>
        <w:rPr>
          <w:rFonts w:ascii="Times New Roman" w:hAnsi="Times New Roman"/>
          <w:sz w:val="24"/>
        </w:rPr>
        <w:t xml:space="preserve">, </w:t>
      </w:r>
      <w:r>
        <w:rPr>
          <w:rFonts w:ascii="Times New Roman" w:hAnsi="Times New Roman"/>
          <w:i/>
          <w:iCs/>
          <w:sz w:val="24"/>
        </w:rPr>
        <w:t>EBOPS</w:t>
      </w:r>
      <w:r>
        <w:rPr>
          <w:rFonts w:ascii="Times New Roman" w:hAnsi="Times New Roman"/>
          <w:sz w:val="24"/>
        </w:rPr>
        <w:t xml:space="preserve"> kategorijas būtu ievērojami aptverošākas.</w:t>
      </w:r>
    </w:p>
    <w:p w14:paraId="5D06FE8C" w14:textId="77777777" w:rsidR="005F5AF9" w:rsidRPr="00D82D6C" w:rsidRDefault="005F5AF9" w:rsidP="00D82D6C">
      <w:pPr>
        <w:jc w:val="both"/>
        <w:rPr>
          <w:rFonts w:ascii="Times New Roman" w:hAnsi="Times New Roman"/>
          <w:noProof/>
          <w:sz w:val="24"/>
        </w:rPr>
      </w:pPr>
    </w:p>
    <w:p w14:paraId="29558DAA" w14:textId="77777777" w:rsidR="00416649" w:rsidRPr="00D82D6C" w:rsidRDefault="00416649" w:rsidP="00D82D6C">
      <w:pPr>
        <w:jc w:val="both"/>
        <w:rPr>
          <w:rFonts w:ascii="Times New Roman" w:hAnsi="Times New Roman"/>
          <w:noProof/>
          <w:sz w:val="24"/>
        </w:rPr>
      </w:pPr>
      <w:r>
        <w:rPr>
          <w:rFonts w:ascii="Times New Roman" w:hAnsi="Times New Roman"/>
          <w:sz w:val="24"/>
        </w:rPr>
        <w:t>Vismaz vienpadsmit ES dalībvalstis ir norādījušas, ka tās šo datu avotu jau ir iekļāvušas ierastajā statistikas apkopošanas procesā.</w:t>
      </w:r>
    </w:p>
    <w:p w14:paraId="345F2490" w14:textId="77777777" w:rsidR="00FA355E" w:rsidRPr="00D82D6C" w:rsidRDefault="00FA355E" w:rsidP="00D82D6C">
      <w:pPr>
        <w:jc w:val="both"/>
        <w:rPr>
          <w:rFonts w:ascii="Times New Roman" w:hAnsi="Times New Roman"/>
          <w:noProof/>
          <w:sz w:val="24"/>
        </w:rPr>
      </w:pPr>
    </w:p>
    <w:p w14:paraId="09FD8F95" w14:textId="124DE4A2" w:rsidR="00416649" w:rsidRPr="002D47FE" w:rsidRDefault="002D47FE" w:rsidP="00D82D6C">
      <w:pPr>
        <w:jc w:val="both"/>
        <w:rPr>
          <w:rFonts w:ascii="Times New Roman" w:hAnsi="Times New Roman"/>
          <w:b/>
          <w:bCs/>
          <w:noProof/>
          <w:color w:val="1C1C1C"/>
          <w:sz w:val="24"/>
        </w:rPr>
      </w:pPr>
      <w:bookmarkStart w:id="52" w:name="5.3.2._Sources_for_estimating_mode_2"/>
      <w:bookmarkEnd w:id="52"/>
      <w:r>
        <w:rPr>
          <w:rFonts w:ascii="Times New Roman" w:hAnsi="Times New Roman"/>
          <w:b/>
          <w:color w:val="1C1C1C"/>
          <w:sz w:val="24"/>
        </w:rPr>
        <w:t>5.3.2. Datu avoti 2. veida novērtēšanai</w:t>
      </w:r>
    </w:p>
    <w:p w14:paraId="6FB8EE5A" w14:textId="77777777" w:rsidR="002D47FE" w:rsidRPr="00D82D6C" w:rsidRDefault="002D47FE" w:rsidP="00D82D6C">
      <w:pPr>
        <w:jc w:val="both"/>
        <w:rPr>
          <w:rFonts w:ascii="Times New Roman" w:hAnsi="Times New Roman"/>
          <w:noProof/>
          <w:color w:val="1C1C1C"/>
          <w:sz w:val="24"/>
        </w:rPr>
      </w:pPr>
    </w:p>
    <w:p w14:paraId="5F79F0DD" w14:textId="77777777" w:rsidR="00416649" w:rsidRDefault="00416649" w:rsidP="00D82D6C">
      <w:pPr>
        <w:jc w:val="both"/>
        <w:rPr>
          <w:rFonts w:ascii="Times New Roman" w:hAnsi="Times New Roman"/>
          <w:noProof/>
          <w:sz w:val="24"/>
        </w:rPr>
      </w:pPr>
      <w:r>
        <w:rPr>
          <w:rFonts w:ascii="Times New Roman" w:hAnsi="Times New Roman"/>
          <w:sz w:val="24"/>
        </w:rPr>
        <w:t xml:space="preserve">2. veidu novērtē, izmantojot </w:t>
      </w:r>
      <w:r>
        <w:rPr>
          <w:rFonts w:ascii="Times New Roman" w:hAnsi="Times New Roman"/>
          <w:i/>
          <w:iCs/>
          <w:sz w:val="24"/>
        </w:rPr>
        <w:t>ITSS</w:t>
      </w:r>
      <w:r>
        <w:rPr>
          <w:rFonts w:ascii="Times New Roman" w:hAnsi="Times New Roman"/>
          <w:sz w:val="24"/>
        </w:rPr>
        <w:t xml:space="preserve"> datus. Proti, postenī “Ceļošana” iegrāmatotos pakalpojumus pilnībā attiecina uz 2. veidu, jo tas jau pēc būtības ietver “patēriņu ārvalstīs”. Arī ražošanas pakalpojumus, apstrādājot citiem piederošus izejmateriālus, un citur neiekļautus apkopes un remonta pakalpojumus lielākoties attiecina uz 2. veidu, tostarp dažus konkrētus posteņus “Transports” un “Citi saimnieciskās darbības pakalpojumi” apakšposteņus.</w:t>
      </w:r>
    </w:p>
    <w:p w14:paraId="30C3B9E5" w14:textId="77777777" w:rsidR="002D47FE" w:rsidRPr="00D82D6C" w:rsidRDefault="002D47FE" w:rsidP="00D82D6C">
      <w:pPr>
        <w:jc w:val="both"/>
        <w:rPr>
          <w:rFonts w:ascii="Times New Roman" w:hAnsi="Times New Roman"/>
          <w:noProof/>
          <w:sz w:val="24"/>
        </w:rPr>
      </w:pPr>
    </w:p>
    <w:p w14:paraId="641A2ECA" w14:textId="77777777" w:rsidR="00416649" w:rsidRDefault="00416649" w:rsidP="00D82D6C">
      <w:pPr>
        <w:jc w:val="both"/>
        <w:rPr>
          <w:rFonts w:ascii="Times New Roman" w:hAnsi="Times New Roman"/>
          <w:sz w:val="24"/>
        </w:rPr>
      </w:pPr>
      <w:r>
        <w:rPr>
          <w:rFonts w:ascii="Times New Roman" w:hAnsi="Times New Roman"/>
          <w:sz w:val="24"/>
        </w:rPr>
        <w:t>5.6. tabulā sniegts pārskats par iespējamajiem datu avotiem 2. veida novērtēšanai. Apkopotāji var pilnveidot datu apkopošanas procesu (tostarp posteņa “Ceļošana” iedalījumu), pievienojot konkrētus papildjautājumus jau šādiem izstrādātiem apsekojumiem:</w:t>
      </w:r>
    </w:p>
    <w:p w14:paraId="157E1A99" w14:textId="77777777" w:rsidR="008C1FEB" w:rsidRPr="00D82D6C" w:rsidRDefault="008C1FEB" w:rsidP="00D82D6C">
      <w:pPr>
        <w:jc w:val="both"/>
        <w:rPr>
          <w:rFonts w:ascii="Times New Roman" w:hAnsi="Times New Roman"/>
          <w:noProof/>
          <w:sz w:val="24"/>
        </w:rPr>
      </w:pPr>
    </w:p>
    <w:p w14:paraId="40120178" w14:textId="77777777" w:rsidR="002D47FE" w:rsidRDefault="00416649" w:rsidP="003354F3">
      <w:pPr>
        <w:pStyle w:val="ListParagraph"/>
        <w:numPr>
          <w:ilvl w:val="0"/>
          <w:numId w:val="28"/>
        </w:numPr>
        <w:ind w:left="567" w:hanging="283"/>
        <w:jc w:val="both"/>
        <w:rPr>
          <w:rFonts w:ascii="Times New Roman" w:hAnsi="Times New Roman"/>
          <w:noProof/>
          <w:sz w:val="24"/>
        </w:rPr>
      </w:pPr>
      <w:r>
        <w:rPr>
          <w:rFonts w:ascii="Times New Roman" w:hAnsi="Times New Roman"/>
          <w:sz w:val="24"/>
        </w:rPr>
        <w:t>valstu robežpunktos veiktie apsekojumi (tūrisma izdevumi – kredīti);</w:t>
      </w:r>
    </w:p>
    <w:p w14:paraId="736DB073" w14:textId="77777777" w:rsidR="002D47FE" w:rsidRDefault="00416649" w:rsidP="003354F3">
      <w:pPr>
        <w:pStyle w:val="ListParagraph"/>
        <w:numPr>
          <w:ilvl w:val="0"/>
          <w:numId w:val="28"/>
        </w:numPr>
        <w:ind w:left="567" w:hanging="283"/>
        <w:jc w:val="both"/>
        <w:rPr>
          <w:rFonts w:ascii="Times New Roman" w:hAnsi="Times New Roman"/>
          <w:noProof/>
          <w:sz w:val="24"/>
        </w:rPr>
      </w:pPr>
      <w:r>
        <w:rPr>
          <w:rFonts w:ascii="Times New Roman" w:hAnsi="Times New Roman"/>
          <w:sz w:val="24"/>
        </w:rPr>
        <w:t>mājsaimniecību apsekojumi (tūrisma izdevumi – debeti);</w:t>
      </w:r>
    </w:p>
    <w:p w14:paraId="39C02707" w14:textId="77777777" w:rsidR="002D47FE" w:rsidRDefault="00416649" w:rsidP="003354F3">
      <w:pPr>
        <w:pStyle w:val="ListParagraph"/>
        <w:numPr>
          <w:ilvl w:val="0"/>
          <w:numId w:val="28"/>
        </w:numPr>
        <w:ind w:left="567" w:hanging="283"/>
        <w:jc w:val="both"/>
        <w:rPr>
          <w:rFonts w:ascii="Times New Roman" w:hAnsi="Times New Roman"/>
          <w:noProof/>
          <w:sz w:val="24"/>
        </w:rPr>
      </w:pPr>
      <w:r>
        <w:rPr>
          <w:rFonts w:ascii="Times New Roman" w:hAnsi="Times New Roman"/>
          <w:sz w:val="24"/>
        </w:rPr>
        <w:t>fizisku personu apsekojumi;</w:t>
      </w:r>
    </w:p>
    <w:p w14:paraId="41BED0AA" w14:textId="2A19C5A5" w:rsidR="00416649" w:rsidRDefault="00416649" w:rsidP="003354F3">
      <w:pPr>
        <w:pStyle w:val="ListParagraph"/>
        <w:numPr>
          <w:ilvl w:val="0"/>
          <w:numId w:val="28"/>
        </w:numPr>
        <w:ind w:left="567" w:hanging="283"/>
        <w:jc w:val="both"/>
        <w:rPr>
          <w:rFonts w:ascii="Times New Roman" w:hAnsi="Times New Roman"/>
          <w:noProof/>
          <w:sz w:val="24"/>
        </w:rPr>
      </w:pPr>
      <w:r>
        <w:rPr>
          <w:rFonts w:ascii="Times New Roman" w:hAnsi="Times New Roman"/>
          <w:sz w:val="24"/>
        </w:rPr>
        <w:t>uzņēmumu apsekojumi (saistībā ar ražošanas pakalpojumiem, apstrādājot citiem piederošus izejmateriālus, un apkopes un remonta pakalpojumiem).</w:t>
      </w:r>
    </w:p>
    <w:p w14:paraId="4E517EA0" w14:textId="77777777" w:rsidR="002D47FE" w:rsidRPr="002D47FE" w:rsidRDefault="002D47FE" w:rsidP="002D47FE">
      <w:pPr>
        <w:jc w:val="both"/>
        <w:rPr>
          <w:rFonts w:ascii="Times New Roman" w:hAnsi="Times New Roman"/>
          <w:noProof/>
          <w:sz w:val="24"/>
        </w:rPr>
      </w:pPr>
    </w:p>
    <w:p w14:paraId="5057DD4D" w14:textId="77777777" w:rsidR="00416649" w:rsidRDefault="00416649" w:rsidP="00D82D6C">
      <w:pPr>
        <w:jc w:val="both"/>
        <w:rPr>
          <w:rFonts w:ascii="Times New Roman" w:hAnsi="Times New Roman"/>
          <w:noProof/>
          <w:sz w:val="24"/>
        </w:rPr>
      </w:pPr>
      <w:r>
        <w:rPr>
          <w:rFonts w:ascii="Times New Roman" w:hAnsi="Times New Roman"/>
          <w:sz w:val="24"/>
        </w:rPr>
        <w:t>Iespējamie jautājumi ir ietverti 5.10. tabulā.</w:t>
      </w:r>
    </w:p>
    <w:p w14:paraId="566B2A3D" w14:textId="77777777" w:rsidR="002D47FE" w:rsidRPr="00D82D6C" w:rsidRDefault="002D47FE" w:rsidP="00D82D6C">
      <w:pPr>
        <w:jc w:val="both"/>
        <w:rPr>
          <w:rFonts w:ascii="Times New Roman" w:hAnsi="Times New Roman"/>
          <w:noProof/>
          <w:sz w:val="24"/>
        </w:rPr>
      </w:pPr>
    </w:p>
    <w:p w14:paraId="55D1C11E"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Ceļojumu pakalpojumi ir cieši saistīti ar tūrisma statistikas apkopošanu. Līdz ar to apkopotājiem var būt noderīgi izprast tūrisma statistikas konceptuālo regulējumu, piemēram, </w:t>
      </w:r>
      <w:r>
        <w:rPr>
          <w:rFonts w:ascii="Times New Roman" w:hAnsi="Times New Roman"/>
          <w:i/>
          <w:iCs/>
          <w:sz w:val="24"/>
        </w:rPr>
        <w:t>International Recommendations for Tourism Statistics 2008</w:t>
      </w:r>
      <w:r>
        <w:rPr>
          <w:rFonts w:ascii="Times New Roman" w:hAnsi="Times New Roman"/>
          <w:sz w:val="24"/>
        </w:rPr>
        <w:t xml:space="preserve"> [2008. gada Starptautiskie ieteikumi tūrisma statistikas veidošanai] (IRTS 2008) un tūrisma satelītkontu. Lai detalizēti analizētu 2. veidu un to personu kategorijas, uz kurām attiecas 4. veids, nepieciešama informācija par personu plūsmām un krājumiem.</w:t>
      </w:r>
    </w:p>
    <w:p w14:paraId="6AEA762F" w14:textId="77777777" w:rsidR="00416649" w:rsidRPr="00D82D6C" w:rsidRDefault="00416649"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131"/>
      </w:tblGrid>
      <w:tr w:rsidR="002D47FE" w:rsidRPr="002D47FE" w14:paraId="62BD465D" w14:textId="77777777" w:rsidTr="002D47FE">
        <w:tc>
          <w:tcPr>
            <w:tcW w:w="5000" w:type="pct"/>
            <w:shd w:val="clear" w:color="auto" w:fill="EFD6D6"/>
            <w:tcMar>
              <w:top w:w="28" w:type="dxa"/>
              <w:left w:w="28" w:type="dxa"/>
              <w:bottom w:w="28" w:type="dxa"/>
              <w:right w:w="28" w:type="dxa"/>
            </w:tcMar>
          </w:tcPr>
          <w:p w14:paraId="1493B4C6" w14:textId="77777777" w:rsidR="002D47FE" w:rsidRPr="00491D96" w:rsidRDefault="002D47FE" w:rsidP="008C1FEB">
            <w:pPr>
              <w:ind w:left="113" w:right="113"/>
              <w:jc w:val="both"/>
              <w:rPr>
                <w:rFonts w:ascii="Times New Roman" w:hAnsi="Times New Roman" w:cs="Times New Roman"/>
                <w:b/>
                <w:noProof/>
                <w:color w:val="B83B46"/>
                <w:sz w:val="28"/>
                <w:szCs w:val="28"/>
              </w:rPr>
            </w:pPr>
            <w:r>
              <w:rPr>
                <w:rFonts w:ascii="Times New Roman" w:hAnsi="Times New Roman"/>
                <w:b/>
                <w:color w:val="B83B46"/>
                <w:sz w:val="28"/>
              </w:rPr>
              <w:t>5.1. ierāmējums. 2008. gada Starptautiskie ieteikumi tūrisma statistikas veidošanai (IRTS 2008)</w:t>
            </w:r>
          </w:p>
          <w:p w14:paraId="064DEC3B" w14:textId="77777777" w:rsidR="002D47FE" w:rsidRPr="002D47FE" w:rsidRDefault="002D47FE" w:rsidP="008C1FEB">
            <w:pPr>
              <w:ind w:left="113" w:right="113"/>
              <w:jc w:val="both"/>
              <w:rPr>
                <w:rFonts w:ascii="Times New Roman" w:hAnsi="Times New Roman" w:cs="Times New Roman"/>
                <w:b/>
                <w:noProof/>
                <w:color w:val="B83B46"/>
                <w:sz w:val="24"/>
                <w:szCs w:val="24"/>
              </w:rPr>
            </w:pPr>
          </w:p>
          <w:p w14:paraId="018AD026" w14:textId="77777777" w:rsidR="002D47FE" w:rsidRDefault="002D47FE" w:rsidP="008C1FEB">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 xml:space="preserve">5.90. IRTS 2008 ir visaptverošs metodisks regulējums tūrisma statistikas datu vākšanai un apkopošanai. Šis konceptuālais regulējums definē tūrismu un attiecas uz tādiem saistītajiem jēdzieniem kā rezidences valsts, pastāvīgā dzīvesvieta, ierastā vide u. c. Šajā regulējumā ceļotāju darbība aplūkota no viņu izdevumu perspektīvas, un tā nodrošina to produktu un ražošanas darbību standarta klasifikāciju, kas jāņem vērā, veicot ar tūrismu saistīta pieprasījuma un piedāvājuma salīdzinošu analīzi. IRTS 2008 ir papildināti ar tūrisma satelītkontu, kas ļauj sasaistīt tūrisma statistiku ar standarta makroekonomikas analīzi. </w:t>
            </w:r>
            <w:r>
              <w:rPr>
                <w:rFonts w:ascii="Times New Roman" w:hAnsi="Times New Roman"/>
                <w:color w:val="000000"/>
                <w:sz w:val="24"/>
              </w:rPr>
              <w:lastRenderedPageBreak/>
              <w:t>Saskaņā ar šiem regulējumiem apkopota statistika būtu noderīgs papildinājums padziļinātai tūrisma nozares analīzei, ietverot visus pakalpojumu sniegšanas veidus.</w:t>
            </w:r>
          </w:p>
          <w:p w14:paraId="339B624D" w14:textId="77777777" w:rsidR="002D47FE" w:rsidRPr="002D47FE" w:rsidRDefault="002D47FE" w:rsidP="008C1FEB">
            <w:pPr>
              <w:pStyle w:val="BodyText"/>
              <w:ind w:left="113" w:right="113"/>
              <w:jc w:val="both"/>
              <w:rPr>
                <w:rFonts w:ascii="Times New Roman" w:hAnsi="Times New Roman" w:cs="Times New Roman"/>
                <w:noProof/>
                <w:color w:val="000000"/>
                <w:sz w:val="24"/>
                <w:szCs w:val="24"/>
              </w:rPr>
            </w:pPr>
          </w:p>
          <w:p w14:paraId="456F87E5" w14:textId="7F56F92B" w:rsidR="002D47FE" w:rsidRPr="002D47FE" w:rsidRDefault="002D47FE" w:rsidP="008C1FEB">
            <w:pPr>
              <w:ind w:left="113" w:right="113"/>
              <w:jc w:val="both"/>
              <w:rPr>
                <w:rFonts w:ascii="Times New Roman" w:hAnsi="Times New Roman" w:cs="Times New Roman"/>
                <w:noProof/>
                <w:color w:val="000000"/>
                <w:sz w:val="24"/>
                <w:szCs w:val="24"/>
              </w:rPr>
            </w:pPr>
            <w:r>
              <w:rPr>
                <w:rFonts w:ascii="Times New Roman" w:hAnsi="Times New Roman"/>
                <w:i/>
                <w:color w:val="000000"/>
                <w:sz w:val="24"/>
              </w:rPr>
              <w:t xml:space="preserve">Avots: </w:t>
            </w:r>
            <w:r>
              <w:rPr>
                <w:rFonts w:ascii="Times New Roman" w:hAnsi="Times New Roman"/>
                <w:color w:val="000000"/>
                <w:sz w:val="24"/>
              </w:rPr>
              <w:t>IRTS 2008</w:t>
            </w:r>
          </w:p>
        </w:tc>
      </w:tr>
    </w:tbl>
    <w:p w14:paraId="3FC4E48E" w14:textId="2339C033" w:rsidR="00416649" w:rsidRPr="00D82D6C" w:rsidRDefault="00416649" w:rsidP="00D82D6C">
      <w:pPr>
        <w:jc w:val="both"/>
        <w:rPr>
          <w:rFonts w:ascii="Times New Roman" w:hAnsi="Times New Roman"/>
          <w:noProof/>
          <w:sz w:val="24"/>
        </w:rPr>
      </w:pPr>
    </w:p>
    <w:p w14:paraId="74986727" w14:textId="77777777" w:rsidR="002D47FE" w:rsidRDefault="002D47FE" w:rsidP="00D82D6C">
      <w:pPr>
        <w:jc w:val="both"/>
        <w:rPr>
          <w:rFonts w:ascii="Times New Roman" w:hAnsi="Times New Roman"/>
          <w:noProof/>
          <w:sz w:val="24"/>
        </w:rPr>
        <w:sectPr w:rsidR="002D47FE" w:rsidSect="009321EC">
          <w:headerReference w:type="default" r:id="rId35"/>
          <w:footerReference w:type="default" r:id="rId36"/>
          <w:headerReference w:type="first" r:id="rId37"/>
          <w:footerReference w:type="first" r:id="rId38"/>
          <w:type w:val="nextColumn"/>
          <w:pgSz w:w="11910" w:h="16840" w:code="9"/>
          <w:pgMar w:top="1134" w:right="1134" w:bottom="1134" w:left="1701" w:header="567" w:footer="567" w:gutter="0"/>
          <w:cols w:space="720"/>
          <w:titlePg/>
        </w:sectPr>
      </w:pPr>
    </w:p>
    <w:p w14:paraId="3CC31228" w14:textId="77777777" w:rsidR="00416649" w:rsidRPr="003B192B" w:rsidRDefault="00416649" w:rsidP="00D82D6C">
      <w:pPr>
        <w:jc w:val="both"/>
        <w:rPr>
          <w:rFonts w:ascii="Times New Roman" w:hAnsi="Times New Roman"/>
          <w:b/>
          <w:bCs/>
          <w:noProof/>
          <w:color w:val="B83B46"/>
          <w:sz w:val="24"/>
        </w:rPr>
      </w:pPr>
      <w:r>
        <w:rPr>
          <w:rFonts w:ascii="Times New Roman" w:hAnsi="Times New Roman"/>
          <w:b/>
          <w:color w:val="B83B46"/>
          <w:sz w:val="24"/>
        </w:rPr>
        <w:lastRenderedPageBreak/>
        <w:t>5.6. tabula. Iespējamie datu avoti 2. veida novērtēšanai</w:t>
      </w:r>
    </w:p>
    <w:p w14:paraId="229C6C6A" w14:textId="77777777" w:rsidR="00416649" w:rsidRPr="00D82D6C" w:rsidRDefault="00416649" w:rsidP="00D82D6C">
      <w:pPr>
        <w:jc w:val="both"/>
        <w:rPr>
          <w:rFonts w:ascii="Times New Roman" w:hAnsi="Times New Roman"/>
          <w:b/>
          <w:noProof/>
          <w:sz w:val="24"/>
        </w:rPr>
      </w:pPr>
    </w:p>
    <w:tbl>
      <w:tblPr>
        <w:tblW w:w="0" w:type="auto"/>
        <w:tblCellMar>
          <w:left w:w="0" w:type="dxa"/>
          <w:right w:w="0" w:type="dxa"/>
        </w:tblCellMar>
        <w:tblLook w:val="01E0" w:firstRow="1" w:lastRow="1" w:firstColumn="1" w:lastColumn="1" w:noHBand="0" w:noVBand="0"/>
      </w:tblPr>
      <w:tblGrid>
        <w:gridCol w:w="687"/>
        <w:gridCol w:w="1691"/>
        <w:gridCol w:w="1093"/>
        <w:gridCol w:w="1269"/>
        <w:gridCol w:w="76"/>
        <w:gridCol w:w="229"/>
        <w:gridCol w:w="229"/>
        <w:gridCol w:w="287"/>
        <w:gridCol w:w="287"/>
        <w:gridCol w:w="287"/>
        <w:gridCol w:w="1117"/>
        <w:gridCol w:w="1056"/>
        <w:gridCol w:w="1001"/>
        <w:gridCol w:w="1343"/>
        <w:gridCol w:w="1000"/>
        <w:gridCol w:w="1093"/>
        <w:gridCol w:w="1288"/>
      </w:tblGrid>
      <w:tr w:rsidR="0081277D" w:rsidRPr="008C1FEB" w14:paraId="6FFA59CF" w14:textId="77777777" w:rsidTr="000813B8">
        <w:tc>
          <w:tcPr>
            <w:tcW w:w="0" w:type="auto"/>
            <w:gridSpan w:val="9"/>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78666683" w14:textId="51CADAE4" w:rsidR="0081277D" w:rsidRPr="008C1FEB" w:rsidRDefault="0081277D" w:rsidP="00491D96">
            <w:pPr>
              <w:rPr>
                <w:rFonts w:ascii="Times New Roman" w:hAnsi="Times New Roman" w:cs="Times New Roman"/>
                <w:b/>
                <w:noProof/>
                <w:sz w:val="18"/>
                <w:szCs w:val="20"/>
              </w:rPr>
            </w:pPr>
            <w:r w:rsidRPr="008C1FEB">
              <w:rPr>
                <w:rFonts w:ascii="Times New Roman" w:hAnsi="Times New Roman"/>
                <w:b/>
                <w:sz w:val="18"/>
                <w:szCs w:val="20"/>
              </w:rPr>
              <w:t>EBOPS 2010</w:t>
            </w:r>
          </w:p>
        </w:tc>
        <w:tc>
          <w:tcPr>
            <w:tcW w:w="0" w:type="auto"/>
            <w:gridSpan w:val="8"/>
            <w:tcBorders>
              <w:top w:val="single" w:sz="6" w:space="0" w:color="000000"/>
              <w:bottom w:val="single" w:sz="6" w:space="0" w:color="000000"/>
            </w:tcBorders>
            <w:shd w:val="clear" w:color="auto" w:fill="F7D6D7"/>
            <w:vAlign w:val="center"/>
          </w:tcPr>
          <w:p w14:paraId="65F7D6DA" w14:textId="28BF6678" w:rsidR="0081277D" w:rsidRPr="008C1FEB" w:rsidRDefault="0081277D" w:rsidP="0081277D">
            <w:pPr>
              <w:jc w:val="center"/>
              <w:rPr>
                <w:rFonts w:ascii="Times New Roman" w:hAnsi="Times New Roman" w:cs="Times New Roman"/>
                <w:b/>
                <w:noProof/>
                <w:sz w:val="18"/>
                <w:szCs w:val="20"/>
              </w:rPr>
            </w:pPr>
            <w:r w:rsidRPr="008C1FEB">
              <w:rPr>
                <w:rFonts w:ascii="Times New Roman" w:hAnsi="Times New Roman"/>
                <w:b/>
                <w:sz w:val="18"/>
                <w:szCs w:val="20"/>
              </w:rPr>
              <w:t>Datu avoti</w:t>
            </w:r>
          </w:p>
        </w:tc>
      </w:tr>
      <w:tr w:rsidR="008C1FEB" w:rsidRPr="008C1FEB" w14:paraId="4C4EC300" w14:textId="77777777" w:rsidTr="000813B8">
        <w:tc>
          <w:tcPr>
            <w:tcW w:w="0" w:type="auto"/>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292592DA" w14:textId="77777777" w:rsidR="00416649" w:rsidRPr="008C1FEB" w:rsidRDefault="00416649" w:rsidP="0081277D">
            <w:pPr>
              <w:jc w:val="center"/>
              <w:rPr>
                <w:rFonts w:ascii="Times New Roman" w:hAnsi="Times New Roman" w:cs="Times New Roman"/>
                <w:b/>
                <w:noProof/>
                <w:sz w:val="18"/>
                <w:szCs w:val="20"/>
              </w:rPr>
            </w:pPr>
            <w:r w:rsidRPr="008C1FEB">
              <w:rPr>
                <w:rFonts w:ascii="Times New Roman" w:hAnsi="Times New Roman"/>
                <w:b/>
                <w:sz w:val="18"/>
                <w:szCs w:val="20"/>
              </w:rPr>
              <w:t>Postenis</w:t>
            </w:r>
          </w:p>
        </w:tc>
        <w:tc>
          <w:tcPr>
            <w:tcW w:w="0" w:type="auto"/>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35CD1BE0" w14:textId="77777777" w:rsidR="00416649" w:rsidRPr="008C1FEB" w:rsidRDefault="00416649" w:rsidP="0081277D">
            <w:pPr>
              <w:jc w:val="center"/>
              <w:rPr>
                <w:rFonts w:ascii="Times New Roman" w:hAnsi="Times New Roman" w:cs="Times New Roman"/>
                <w:b/>
                <w:noProof/>
                <w:sz w:val="18"/>
                <w:szCs w:val="20"/>
              </w:rPr>
            </w:pPr>
            <w:r w:rsidRPr="008C1FEB">
              <w:rPr>
                <w:rFonts w:ascii="Times New Roman" w:hAnsi="Times New Roman"/>
                <w:b/>
                <w:sz w:val="18"/>
                <w:szCs w:val="20"/>
              </w:rPr>
              <w:t>Posteņa nosaukums</w:t>
            </w:r>
          </w:p>
        </w:tc>
        <w:tc>
          <w:tcPr>
            <w:tcW w:w="0" w:type="auto"/>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2A9A1206" w14:textId="77777777" w:rsidR="00416649" w:rsidRPr="008C1FEB" w:rsidRDefault="00416649" w:rsidP="0081277D">
            <w:pPr>
              <w:jc w:val="center"/>
              <w:rPr>
                <w:rFonts w:ascii="Times New Roman" w:hAnsi="Times New Roman" w:cs="Times New Roman"/>
                <w:b/>
                <w:noProof/>
                <w:sz w:val="18"/>
                <w:szCs w:val="20"/>
              </w:rPr>
            </w:pPr>
            <w:r w:rsidRPr="008C1FEB">
              <w:rPr>
                <w:rFonts w:ascii="Times New Roman" w:hAnsi="Times New Roman"/>
                <w:b/>
                <w:sz w:val="18"/>
                <w:szCs w:val="20"/>
              </w:rPr>
              <w:t>Uzņēmumu apsekojums(-i)</w:t>
            </w:r>
          </w:p>
        </w:tc>
        <w:tc>
          <w:tcPr>
            <w:tcW w:w="0" w:type="auto"/>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15002AD8" w14:textId="77777777" w:rsidR="00416649" w:rsidRPr="008C1FEB" w:rsidRDefault="00416649" w:rsidP="0081277D">
            <w:pPr>
              <w:jc w:val="center"/>
              <w:rPr>
                <w:rFonts w:ascii="Times New Roman" w:hAnsi="Times New Roman" w:cs="Times New Roman"/>
                <w:b/>
                <w:noProof/>
                <w:sz w:val="18"/>
                <w:szCs w:val="20"/>
              </w:rPr>
            </w:pPr>
            <w:r w:rsidRPr="008C1FEB">
              <w:rPr>
                <w:rFonts w:ascii="Times New Roman" w:hAnsi="Times New Roman"/>
                <w:b/>
                <w:sz w:val="18"/>
                <w:szCs w:val="20"/>
              </w:rPr>
              <w:t>Administratīvie reģistri</w:t>
            </w:r>
          </w:p>
        </w:tc>
        <w:tc>
          <w:tcPr>
            <w:tcW w:w="76" w:type="dxa"/>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427852BF" w14:textId="77777777" w:rsidR="00416649" w:rsidRPr="008C1FEB" w:rsidRDefault="00416649" w:rsidP="0081277D">
            <w:pPr>
              <w:jc w:val="center"/>
              <w:rPr>
                <w:rFonts w:ascii="Times New Roman" w:hAnsi="Times New Roman" w:cs="Times New Roman"/>
                <w:noProof/>
                <w:sz w:val="18"/>
                <w:szCs w:val="20"/>
              </w:rPr>
            </w:pPr>
          </w:p>
        </w:tc>
        <w:tc>
          <w:tcPr>
            <w:tcW w:w="546" w:type="dxa"/>
            <w:gridSpan w:val="2"/>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536F81A1" w14:textId="77777777" w:rsidR="00416649" w:rsidRPr="008C1FEB" w:rsidRDefault="00416649" w:rsidP="0081277D">
            <w:pPr>
              <w:jc w:val="center"/>
              <w:rPr>
                <w:rFonts w:ascii="Times New Roman" w:hAnsi="Times New Roman" w:cs="Times New Roman"/>
                <w:b/>
                <w:noProof/>
                <w:sz w:val="18"/>
                <w:szCs w:val="20"/>
              </w:rPr>
            </w:pPr>
            <w:r w:rsidRPr="008C1FEB">
              <w:rPr>
                <w:rFonts w:ascii="Times New Roman" w:hAnsi="Times New Roman"/>
                <w:b/>
                <w:i/>
                <w:iCs/>
                <w:sz w:val="18"/>
                <w:szCs w:val="20"/>
              </w:rPr>
              <w:t>ITRS</w:t>
            </w:r>
          </w:p>
        </w:tc>
        <w:tc>
          <w:tcPr>
            <w:tcW w:w="0" w:type="auto"/>
            <w:gridSpan w:val="3"/>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0B89BF5E" w14:textId="77777777" w:rsidR="00416649" w:rsidRPr="008C1FEB" w:rsidRDefault="00416649" w:rsidP="0081277D">
            <w:pPr>
              <w:jc w:val="center"/>
              <w:rPr>
                <w:rFonts w:ascii="Times New Roman" w:hAnsi="Times New Roman" w:cs="Times New Roman"/>
                <w:b/>
                <w:noProof/>
                <w:sz w:val="18"/>
                <w:szCs w:val="20"/>
              </w:rPr>
            </w:pPr>
            <w:r w:rsidRPr="008C1FEB">
              <w:rPr>
                <w:rFonts w:ascii="Times New Roman" w:hAnsi="Times New Roman"/>
                <w:b/>
                <w:sz w:val="18"/>
                <w:szCs w:val="20"/>
              </w:rPr>
              <w:t>Statistikas modeļi</w:t>
            </w:r>
          </w:p>
        </w:tc>
        <w:tc>
          <w:tcPr>
            <w:tcW w:w="0" w:type="auto"/>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3E7F359E" w14:textId="77777777" w:rsidR="00416649" w:rsidRPr="008C1FEB" w:rsidRDefault="00416649" w:rsidP="0081277D">
            <w:pPr>
              <w:jc w:val="center"/>
              <w:rPr>
                <w:rFonts w:ascii="Times New Roman" w:hAnsi="Times New Roman" w:cs="Times New Roman"/>
                <w:b/>
                <w:noProof/>
                <w:sz w:val="18"/>
                <w:szCs w:val="20"/>
              </w:rPr>
            </w:pPr>
            <w:r w:rsidRPr="008C1FEB">
              <w:rPr>
                <w:rFonts w:ascii="Times New Roman" w:hAnsi="Times New Roman"/>
                <w:b/>
                <w:sz w:val="18"/>
                <w:szCs w:val="20"/>
              </w:rPr>
              <w:t>Starptautisko organizāciju sniegtie dati</w:t>
            </w:r>
          </w:p>
        </w:tc>
        <w:tc>
          <w:tcPr>
            <w:tcW w:w="0" w:type="auto"/>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3138B847" w14:textId="77777777" w:rsidR="00416649" w:rsidRPr="008C1FEB" w:rsidRDefault="00416649" w:rsidP="0081277D">
            <w:pPr>
              <w:jc w:val="center"/>
              <w:rPr>
                <w:rFonts w:ascii="Times New Roman" w:hAnsi="Times New Roman" w:cs="Times New Roman"/>
                <w:b/>
                <w:noProof/>
                <w:sz w:val="18"/>
                <w:szCs w:val="20"/>
              </w:rPr>
            </w:pPr>
            <w:r w:rsidRPr="008C1FEB">
              <w:rPr>
                <w:rFonts w:ascii="Times New Roman" w:hAnsi="Times New Roman"/>
                <w:b/>
                <w:sz w:val="18"/>
                <w:szCs w:val="20"/>
              </w:rPr>
              <w:t>Informācija par muitas ieņēmumiem</w:t>
            </w:r>
          </w:p>
        </w:tc>
        <w:tc>
          <w:tcPr>
            <w:tcW w:w="0" w:type="auto"/>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5081119A" w14:textId="4AF558F6" w:rsidR="00416649" w:rsidRPr="008C1FEB" w:rsidRDefault="00416649" w:rsidP="0081277D">
            <w:pPr>
              <w:jc w:val="center"/>
              <w:rPr>
                <w:rFonts w:ascii="Times New Roman" w:hAnsi="Times New Roman" w:cs="Times New Roman"/>
                <w:b/>
                <w:noProof/>
                <w:sz w:val="18"/>
                <w:szCs w:val="20"/>
              </w:rPr>
            </w:pPr>
            <w:r w:rsidRPr="008C1FEB">
              <w:rPr>
                <w:rFonts w:ascii="Times New Roman" w:hAnsi="Times New Roman"/>
                <w:b/>
                <w:i/>
                <w:iCs/>
                <w:sz w:val="18"/>
                <w:szCs w:val="20"/>
              </w:rPr>
              <w:t>VIES</w:t>
            </w:r>
            <w:r w:rsidRPr="008C1FEB">
              <w:rPr>
                <w:rFonts w:ascii="Times New Roman" w:hAnsi="Times New Roman"/>
                <w:b/>
                <w:sz w:val="18"/>
                <w:szCs w:val="20"/>
              </w:rPr>
              <w:t xml:space="preserve"> (PVN reģistrācija)</w:t>
            </w:r>
          </w:p>
        </w:tc>
        <w:tc>
          <w:tcPr>
            <w:tcW w:w="0" w:type="auto"/>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028D21E8" w14:textId="77777777" w:rsidR="00416649" w:rsidRPr="008C1FEB" w:rsidRDefault="00416649" w:rsidP="0081277D">
            <w:pPr>
              <w:jc w:val="center"/>
              <w:rPr>
                <w:rFonts w:ascii="Times New Roman" w:hAnsi="Times New Roman" w:cs="Times New Roman"/>
                <w:b/>
                <w:noProof/>
                <w:sz w:val="18"/>
                <w:szCs w:val="20"/>
              </w:rPr>
            </w:pPr>
            <w:r w:rsidRPr="008C1FEB">
              <w:rPr>
                <w:rFonts w:ascii="Times New Roman" w:hAnsi="Times New Roman"/>
                <w:b/>
                <w:i/>
                <w:iCs/>
                <w:sz w:val="18"/>
                <w:szCs w:val="20"/>
              </w:rPr>
              <w:t>MOSS</w:t>
            </w:r>
            <w:r w:rsidRPr="008C1FEB">
              <w:rPr>
                <w:rFonts w:ascii="Times New Roman" w:hAnsi="Times New Roman"/>
                <w:b/>
                <w:sz w:val="18"/>
                <w:szCs w:val="20"/>
              </w:rPr>
              <w:t xml:space="preserve"> (izmantoti digitālās tirdzniecības pakalpojumiem)</w:t>
            </w:r>
          </w:p>
          <w:p w14:paraId="7B5A7667" w14:textId="77777777" w:rsidR="00416649" w:rsidRPr="008C1FEB" w:rsidRDefault="00416649" w:rsidP="0081277D">
            <w:pPr>
              <w:jc w:val="center"/>
              <w:rPr>
                <w:rFonts w:ascii="Times New Roman" w:hAnsi="Times New Roman" w:cs="Times New Roman"/>
                <w:b/>
                <w:noProof/>
                <w:sz w:val="18"/>
                <w:szCs w:val="20"/>
              </w:rPr>
            </w:pPr>
          </w:p>
        </w:tc>
        <w:tc>
          <w:tcPr>
            <w:tcW w:w="0" w:type="auto"/>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58D8A3DE" w14:textId="77777777" w:rsidR="00416649" w:rsidRPr="008C1FEB" w:rsidRDefault="00416649" w:rsidP="0081277D">
            <w:pPr>
              <w:jc w:val="center"/>
              <w:rPr>
                <w:rFonts w:ascii="Times New Roman" w:hAnsi="Times New Roman" w:cs="Times New Roman"/>
                <w:b/>
                <w:noProof/>
                <w:sz w:val="18"/>
                <w:szCs w:val="20"/>
              </w:rPr>
            </w:pPr>
            <w:r w:rsidRPr="008C1FEB">
              <w:rPr>
                <w:rFonts w:ascii="Times New Roman" w:hAnsi="Times New Roman"/>
                <w:b/>
                <w:sz w:val="18"/>
                <w:szCs w:val="20"/>
              </w:rPr>
              <w:t>Komerciālie datu avoti</w:t>
            </w:r>
          </w:p>
        </w:tc>
        <w:tc>
          <w:tcPr>
            <w:tcW w:w="0" w:type="auto"/>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0A135005" w14:textId="77777777" w:rsidR="00416649" w:rsidRPr="008C1FEB" w:rsidRDefault="00416649" w:rsidP="0081277D">
            <w:pPr>
              <w:jc w:val="center"/>
              <w:rPr>
                <w:rFonts w:ascii="Times New Roman" w:hAnsi="Times New Roman" w:cs="Times New Roman"/>
                <w:b/>
                <w:noProof/>
                <w:sz w:val="18"/>
                <w:szCs w:val="20"/>
              </w:rPr>
            </w:pPr>
            <w:r w:rsidRPr="008C1FEB">
              <w:rPr>
                <w:rFonts w:ascii="Times New Roman" w:hAnsi="Times New Roman"/>
                <w:b/>
                <w:sz w:val="18"/>
                <w:szCs w:val="20"/>
              </w:rPr>
              <w:t>Partnervalsts dati (spoguļdati)</w:t>
            </w:r>
          </w:p>
        </w:tc>
        <w:tc>
          <w:tcPr>
            <w:tcW w:w="0" w:type="auto"/>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21F19786" w14:textId="77777777" w:rsidR="00416649" w:rsidRPr="008C1FEB" w:rsidRDefault="00416649" w:rsidP="0081277D">
            <w:pPr>
              <w:jc w:val="center"/>
              <w:rPr>
                <w:rFonts w:ascii="Times New Roman" w:hAnsi="Times New Roman" w:cs="Times New Roman"/>
                <w:b/>
                <w:noProof/>
                <w:sz w:val="18"/>
                <w:szCs w:val="20"/>
              </w:rPr>
            </w:pPr>
            <w:r w:rsidRPr="008C1FEB">
              <w:rPr>
                <w:rFonts w:ascii="Times New Roman" w:hAnsi="Times New Roman"/>
                <w:b/>
                <w:sz w:val="18"/>
                <w:szCs w:val="20"/>
              </w:rPr>
              <w:t>Personu un mājsaimniecību apsekojums(-i)</w:t>
            </w:r>
          </w:p>
        </w:tc>
      </w:tr>
      <w:tr w:rsidR="00B123ED" w:rsidRPr="008C1FEB" w14:paraId="3C53D307" w14:textId="77777777" w:rsidTr="000813B8">
        <w:tc>
          <w:tcPr>
            <w:tcW w:w="0" w:type="auto"/>
            <w:tcBorders>
              <w:top w:val="single" w:sz="6" w:space="0" w:color="000000"/>
              <w:bottom w:val="single" w:sz="6" w:space="0" w:color="000000"/>
            </w:tcBorders>
            <w:tcMar>
              <w:top w:w="28" w:type="dxa"/>
              <w:left w:w="28" w:type="dxa"/>
              <w:bottom w:w="28" w:type="dxa"/>
              <w:right w:w="28" w:type="dxa"/>
            </w:tcMar>
          </w:tcPr>
          <w:p w14:paraId="049BB03E" w14:textId="77777777" w:rsidR="00416649" w:rsidRPr="008C1FEB" w:rsidRDefault="00416649" w:rsidP="00D82D6C">
            <w:pPr>
              <w:jc w:val="both"/>
              <w:rPr>
                <w:rFonts w:ascii="Times New Roman" w:hAnsi="Times New Roman" w:cs="Times New Roman"/>
                <w:b/>
                <w:noProof/>
                <w:sz w:val="18"/>
                <w:szCs w:val="20"/>
              </w:rPr>
            </w:pPr>
            <w:r w:rsidRPr="008C1FEB">
              <w:rPr>
                <w:rFonts w:ascii="Times New Roman" w:hAnsi="Times New Roman"/>
                <w:b/>
                <w:sz w:val="18"/>
                <w:szCs w:val="20"/>
              </w:rPr>
              <w:t>SA</w:t>
            </w:r>
          </w:p>
        </w:tc>
        <w:tc>
          <w:tcPr>
            <w:tcW w:w="0" w:type="auto"/>
            <w:tcBorders>
              <w:top w:val="single" w:sz="6" w:space="0" w:color="000000"/>
              <w:bottom w:val="single" w:sz="6" w:space="0" w:color="000000"/>
            </w:tcBorders>
            <w:tcMar>
              <w:top w:w="28" w:type="dxa"/>
              <w:left w:w="28" w:type="dxa"/>
              <w:bottom w:w="28" w:type="dxa"/>
              <w:right w:w="28" w:type="dxa"/>
            </w:tcMar>
          </w:tcPr>
          <w:p w14:paraId="63C4FACF" w14:textId="77777777" w:rsidR="00416649" w:rsidRPr="008C1FEB" w:rsidRDefault="00416649" w:rsidP="00491D96">
            <w:pPr>
              <w:rPr>
                <w:rFonts w:ascii="Times New Roman" w:hAnsi="Times New Roman" w:cs="Times New Roman"/>
                <w:b/>
                <w:noProof/>
                <w:sz w:val="18"/>
                <w:szCs w:val="20"/>
              </w:rPr>
            </w:pPr>
            <w:r w:rsidRPr="008C1FEB">
              <w:rPr>
                <w:rFonts w:ascii="Times New Roman" w:hAnsi="Times New Roman"/>
                <w:b/>
                <w:sz w:val="18"/>
                <w:szCs w:val="20"/>
              </w:rPr>
              <w:t>Ražošanas pakalpojumi, apstrādājot citiem piederošus izejmateriālus</w:t>
            </w:r>
          </w:p>
        </w:tc>
        <w:tc>
          <w:tcPr>
            <w:tcW w:w="0" w:type="auto"/>
            <w:tcBorders>
              <w:top w:val="single" w:sz="6" w:space="0" w:color="000000"/>
              <w:bottom w:val="single" w:sz="6" w:space="0" w:color="000000"/>
            </w:tcBorders>
            <w:shd w:val="clear" w:color="auto" w:fill="92D050"/>
            <w:tcMar>
              <w:top w:w="28" w:type="dxa"/>
              <w:left w:w="28" w:type="dxa"/>
              <w:bottom w:w="28" w:type="dxa"/>
              <w:right w:w="28" w:type="dxa"/>
            </w:tcMar>
            <w:vAlign w:val="center"/>
          </w:tcPr>
          <w:p w14:paraId="16D6D18F" w14:textId="77777777" w:rsidR="00416649" w:rsidRPr="008C1FEB" w:rsidRDefault="00416649" w:rsidP="000813B8">
            <w:pPr>
              <w:rPr>
                <w:rFonts w:ascii="Times New Roman" w:hAnsi="Times New Roman" w:cs="Times New Roman"/>
                <w:b/>
                <w:noProof/>
                <w:sz w:val="18"/>
                <w:szCs w:val="20"/>
              </w:rPr>
            </w:pPr>
            <w:r w:rsidRPr="008C1FEB">
              <w:rPr>
                <w:rFonts w:ascii="Times New Roman" w:hAnsi="Times New Roman"/>
                <w:b/>
                <w:sz w:val="18"/>
                <w:szCs w:val="20"/>
              </w:rPr>
              <w:t>1.</w:t>
            </w:r>
          </w:p>
        </w:tc>
        <w:tc>
          <w:tcPr>
            <w:tcW w:w="0" w:type="auto"/>
            <w:tcBorders>
              <w:top w:val="single" w:sz="6" w:space="0" w:color="000000"/>
              <w:bottom w:val="single" w:sz="6" w:space="0" w:color="000000"/>
            </w:tcBorders>
            <w:shd w:val="clear" w:color="auto" w:fill="FF99CC"/>
            <w:tcMar>
              <w:top w:w="28" w:type="dxa"/>
              <w:left w:w="28" w:type="dxa"/>
              <w:bottom w:w="28" w:type="dxa"/>
              <w:right w:w="28" w:type="dxa"/>
            </w:tcMar>
            <w:vAlign w:val="center"/>
          </w:tcPr>
          <w:p w14:paraId="4A32262D" w14:textId="77777777" w:rsidR="00416649" w:rsidRPr="008C1FEB" w:rsidRDefault="00416649" w:rsidP="000813B8">
            <w:pPr>
              <w:rPr>
                <w:rFonts w:ascii="Times New Roman" w:hAnsi="Times New Roman" w:cs="Times New Roman"/>
                <w:b/>
                <w:noProof/>
                <w:sz w:val="18"/>
                <w:szCs w:val="20"/>
              </w:rPr>
            </w:pPr>
            <w:r w:rsidRPr="008C1FEB">
              <w:rPr>
                <w:rFonts w:ascii="Times New Roman" w:hAnsi="Times New Roman"/>
                <w:b/>
                <w:sz w:val="18"/>
                <w:szCs w:val="20"/>
              </w:rPr>
              <w:t>1.</w:t>
            </w:r>
          </w:p>
        </w:tc>
        <w:tc>
          <w:tcPr>
            <w:tcW w:w="0" w:type="auto"/>
            <w:gridSpan w:val="6"/>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00EF7447" w14:textId="77777777" w:rsidR="00416649" w:rsidRPr="008C1FEB" w:rsidRDefault="00416649" w:rsidP="000813B8">
            <w:pPr>
              <w:rPr>
                <w:rFonts w:ascii="Times New Roman" w:hAnsi="Times New Roman" w:cs="Times New Roman"/>
                <w:noProof/>
                <w:sz w:val="18"/>
                <w:szCs w:val="20"/>
              </w:rPr>
            </w:pPr>
          </w:p>
        </w:tc>
        <w:tc>
          <w:tcPr>
            <w:tcW w:w="0" w:type="auto"/>
            <w:tcBorders>
              <w:top w:val="single" w:sz="6" w:space="0" w:color="000000"/>
              <w:bottom w:val="single" w:sz="6" w:space="0" w:color="000000"/>
            </w:tcBorders>
            <w:tcMar>
              <w:top w:w="28" w:type="dxa"/>
              <w:left w:w="28" w:type="dxa"/>
              <w:bottom w:w="28" w:type="dxa"/>
              <w:right w:w="28" w:type="dxa"/>
            </w:tcMar>
            <w:vAlign w:val="center"/>
          </w:tcPr>
          <w:p w14:paraId="7D4C78CB" w14:textId="77777777" w:rsidR="00416649" w:rsidRPr="008C1FEB" w:rsidRDefault="00416649" w:rsidP="000813B8">
            <w:pPr>
              <w:rPr>
                <w:rFonts w:ascii="Times New Roman" w:hAnsi="Times New Roman" w:cs="Times New Roman"/>
                <w:noProof/>
                <w:sz w:val="18"/>
                <w:szCs w:val="20"/>
              </w:rPr>
            </w:pPr>
          </w:p>
        </w:tc>
        <w:tc>
          <w:tcPr>
            <w:tcW w:w="0" w:type="auto"/>
            <w:tcBorders>
              <w:top w:val="single" w:sz="6" w:space="0" w:color="000000"/>
              <w:bottom w:val="single" w:sz="6" w:space="0" w:color="000000"/>
            </w:tcBorders>
            <w:shd w:val="clear" w:color="auto" w:fill="FF99CC"/>
            <w:tcMar>
              <w:top w:w="28" w:type="dxa"/>
              <w:left w:w="28" w:type="dxa"/>
              <w:bottom w:w="28" w:type="dxa"/>
              <w:right w:w="28" w:type="dxa"/>
            </w:tcMar>
            <w:vAlign w:val="center"/>
          </w:tcPr>
          <w:p w14:paraId="79C2FC01" w14:textId="77777777" w:rsidR="00416649" w:rsidRPr="008C1FEB" w:rsidRDefault="00416649" w:rsidP="000813B8">
            <w:pPr>
              <w:rPr>
                <w:rFonts w:ascii="Times New Roman" w:hAnsi="Times New Roman" w:cs="Times New Roman"/>
                <w:b/>
                <w:noProof/>
                <w:sz w:val="18"/>
                <w:szCs w:val="20"/>
              </w:rPr>
            </w:pPr>
            <w:r w:rsidRPr="008C1FEB">
              <w:rPr>
                <w:rFonts w:ascii="Times New Roman" w:hAnsi="Times New Roman"/>
                <w:b/>
                <w:sz w:val="18"/>
                <w:szCs w:val="20"/>
              </w:rPr>
              <w:t>1.</w:t>
            </w:r>
          </w:p>
        </w:tc>
        <w:tc>
          <w:tcPr>
            <w:tcW w:w="0" w:type="auto"/>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484AAC45" w14:textId="77777777" w:rsidR="00416649" w:rsidRPr="008C1FEB" w:rsidRDefault="00416649" w:rsidP="000813B8">
            <w:pPr>
              <w:rPr>
                <w:rFonts w:ascii="Times New Roman" w:hAnsi="Times New Roman" w:cs="Times New Roman"/>
                <w:noProof/>
                <w:sz w:val="18"/>
                <w:szCs w:val="20"/>
              </w:rPr>
            </w:pPr>
          </w:p>
        </w:tc>
        <w:tc>
          <w:tcPr>
            <w:tcW w:w="0" w:type="auto"/>
            <w:tcBorders>
              <w:top w:val="single" w:sz="6" w:space="0" w:color="000000"/>
              <w:bottom w:val="single" w:sz="6" w:space="0" w:color="000000"/>
            </w:tcBorders>
            <w:tcMar>
              <w:top w:w="28" w:type="dxa"/>
              <w:left w:w="28" w:type="dxa"/>
              <w:bottom w:w="28" w:type="dxa"/>
              <w:right w:w="28" w:type="dxa"/>
            </w:tcMar>
            <w:vAlign w:val="center"/>
          </w:tcPr>
          <w:p w14:paraId="73BFC148" w14:textId="77777777" w:rsidR="00416649" w:rsidRPr="008C1FEB" w:rsidRDefault="00416649" w:rsidP="000813B8">
            <w:pPr>
              <w:rPr>
                <w:rFonts w:ascii="Times New Roman" w:hAnsi="Times New Roman" w:cs="Times New Roman"/>
                <w:noProof/>
                <w:sz w:val="18"/>
                <w:szCs w:val="20"/>
              </w:rPr>
            </w:pPr>
          </w:p>
        </w:tc>
        <w:tc>
          <w:tcPr>
            <w:tcW w:w="0" w:type="auto"/>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1E66EEC7" w14:textId="77777777" w:rsidR="00416649" w:rsidRPr="008C1FEB" w:rsidRDefault="00416649" w:rsidP="000813B8">
            <w:pPr>
              <w:rPr>
                <w:rFonts w:ascii="Times New Roman" w:hAnsi="Times New Roman" w:cs="Times New Roman"/>
                <w:noProof/>
                <w:sz w:val="18"/>
                <w:szCs w:val="20"/>
              </w:rPr>
            </w:pPr>
          </w:p>
        </w:tc>
        <w:tc>
          <w:tcPr>
            <w:tcW w:w="0" w:type="auto"/>
            <w:gridSpan w:val="2"/>
            <w:tcBorders>
              <w:top w:val="single" w:sz="6" w:space="0" w:color="000000"/>
              <w:bottom w:val="single" w:sz="6" w:space="0" w:color="000000"/>
            </w:tcBorders>
            <w:tcMar>
              <w:top w:w="28" w:type="dxa"/>
              <w:left w:w="28" w:type="dxa"/>
              <w:bottom w:w="28" w:type="dxa"/>
              <w:right w:w="28" w:type="dxa"/>
            </w:tcMar>
            <w:vAlign w:val="center"/>
          </w:tcPr>
          <w:p w14:paraId="6DE31970" w14:textId="77777777" w:rsidR="00416649" w:rsidRPr="008C1FEB" w:rsidRDefault="00416649" w:rsidP="000813B8">
            <w:pPr>
              <w:rPr>
                <w:rFonts w:ascii="Times New Roman" w:hAnsi="Times New Roman" w:cs="Times New Roman"/>
                <w:noProof/>
                <w:sz w:val="18"/>
                <w:szCs w:val="20"/>
              </w:rPr>
            </w:pPr>
          </w:p>
        </w:tc>
      </w:tr>
      <w:tr w:rsidR="000813B8" w:rsidRPr="008C1FEB" w14:paraId="6F944211" w14:textId="77777777" w:rsidTr="000813B8">
        <w:tc>
          <w:tcPr>
            <w:tcW w:w="0" w:type="auto"/>
            <w:tcBorders>
              <w:top w:val="single" w:sz="6" w:space="0" w:color="000000"/>
              <w:bottom w:val="single" w:sz="6" w:space="0" w:color="000000"/>
            </w:tcBorders>
            <w:tcMar>
              <w:top w:w="28" w:type="dxa"/>
              <w:left w:w="28" w:type="dxa"/>
              <w:bottom w:w="28" w:type="dxa"/>
              <w:right w:w="28" w:type="dxa"/>
            </w:tcMar>
          </w:tcPr>
          <w:p w14:paraId="76D37866" w14:textId="77777777" w:rsidR="000813B8" w:rsidRPr="008C1FEB" w:rsidRDefault="000813B8" w:rsidP="00D82D6C">
            <w:pPr>
              <w:jc w:val="both"/>
              <w:rPr>
                <w:rFonts w:ascii="Times New Roman" w:hAnsi="Times New Roman" w:cs="Times New Roman"/>
                <w:b/>
                <w:noProof/>
                <w:sz w:val="18"/>
                <w:szCs w:val="20"/>
              </w:rPr>
            </w:pPr>
            <w:r w:rsidRPr="008C1FEB">
              <w:rPr>
                <w:rFonts w:ascii="Times New Roman" w:hAnsi="Times New Roman"/>
                <w:b/>
                <w:sz w:val="18"/>
                <w:szCs w:val="20"/>
              </w:rPr>
              <w:t>SB</w:t>
            </w:r>
          </w:p>
        </w:tc>
        <w:tc>
          <w:tcPr>
            <w:tcW w:w="0" w:type="auto"/>
            <w:tcBorders>
              <w:top w:val="single" w:sz="6" w:space="0" w:color="000000"/>
              <w:bottom w:val="single" w:sz="6" w:space="0" w:color="000000"/>
            </w:tcBorders>
            <w:tcMar>
              <w:top w:w="28" w:type="dxa"/>
              <w:left w:w="28" w:type="dxa"/>
              <w:bottom w:w="28" w:type="dxa"/>
              <w:right w:w="28" w:type="dxa"/>
            </w:tcMar>
          </w:tcPr>
          <w:p w14:paraId="29BEDE7D" w14:textId="77777777" w:rsidR="000813B8" w:rsidRPr="008C1FEB" w:rsidRDefault="000813B8" w:rsidP="00491D96">
            <w:pPr>
              <w:rPr>
                <w:rFonts w:ascii="Times New Roman" w:hAnsi="Times New Roman" w:cs="Times New Roman"/>
                <w:b/>
                <w:noProof/>
                <w:sz w:val="18"/>
                <w:szCs w:val="20"/>
              </w:rPr>
            </w:pPr>
            <w:r w:rsidRPr="008C1FEB">
              <w:rPr>
                <w:rFonts w:ascii="Times New Roman" w:hAnsi="Times New Roman"/>
                <w:b/>
                <w:sz w:val="18"/>
                <w:szCs w:val="20"/>
              </w:rPr>
              <w:t>Citur neiekļauti apkopes un remonta pakalpojumi</w:t>
            </w:r>
          </w:p>
        </w:tc>
        <w:tc>
          <w:tcPr>
            <w:tcW w:w="0" w:type="auto"/>
            <w:tcBorders>
              <w:top w:val="single" w:sz="6" w:space="0" w:color="000000"/>
              <w:bottom w:val="single" w:sz="6" w:space="0" w:color="000000"/>
            </w:tcBorders>
            <w:shd w:val="clear" w:color="auto" w:fill="92D050"/>
            <w:tcMar>
              <w:top w:w="28" w:type="dxa"/>
              <w:left w:w="28" w:type="dxa"/>
              <w:bottom w:w="28" w:type="dxa"/>
              <w:right w:w="28" w:type="dxa"/>
            </w:tcMar>
            <w:vAlign w:val="center"/>
          </w:tcPr>
          <w:p w14:paraId="1A6A1796"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1.</w:t>
            </w:r>
          </w:p>
        </w:tc>
        <w:tc>
          <w:tcPr>
            <w:tcW w:w="0" w:type="auto"/>
            <w:tcBorders>
              <w:top w:val="single" w:sz="6" w:space="0" w:color="000000"/>
              <w:bottom w:val="single" w:sz="6" w:space="0" w:color="000000"/>
            </w:tcBorders>
            <w:shd w:val="clear" w:color="auto" w:fill="FF99CC"/>
            <w:tcMar>
              <w:top w:w="28" w:type="dxa"/>
              <w:left w:w="28" w:type="dxa"/>
              <w:bottom w:w="28" w:type="dxa"/>
              <w:right w:w="28" w:type="dxa"/>
            </w:tcMar>
            <w:vAlign w:val="center"/>
          </w:tcPr>
          <w:p w14:paraId="7317957A"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2.</w:t>
            </w:r>
          </w:p>
        </w:tc>
        <w:tc>
          <w:tcPr>
            <w:tcW w:w="622" w:type="dxa"/>
            <w:gridSpan w:val="3"/>
            <w:tcBorders>
              <w:top w:val="single" w:sz="6" w:space="0" w:color="000000"/>
              <w:bottom w:val="single" w:sz="6" w:space="0" w:color="000000"/>
            </w:tcBorders>
            <w:shd w:val="clear" w:color="auto" w:fill="FF99CC"/>
            <w:tcMar>
              <w:top w:w="28" w:type="dxa"/>
              <w:left w:w="28" w:type="dxa"/>
              <w:bottom w:w="28" w:type="dxa"/>
              <w:right w:w="28" w:type="dxa"/>
            </w:tcMar>
            <w:vAlign w:val="center"/>
          </w:tcPr>
          <w:p w14:paraId="04418299"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1.</w:t>
            </w:r>
          </w:p>
        </w:tc>
        <w:tc>
          <w:tcPr>
            <w:tcW w:w="2289" w:type="dxa"/>
            <w:gridSpan w:val="4"/>
            <w:tcBorders>
              <w:top w:val="single" w:sz="6" w:space="0" w:color="000000"/>
              <w:bottom w:val="single" w:sz="6" w:space="0" w:color="000000"/>
            </w:tcBorders>
            <w:shd w:val="clear" w:color="auto" w:fill="BCD6ED"/>
            <w:vAlign w:val="center"/>
          </w:tcPr>
          <w:p w14:paraId="6ACE6E2A" w14:textId="4BB1EF98" w:rsidR="000813B8" w:rsidRPr="008C1FEB" w:rsidRDefault="000813B8" w:rsidP="000813B8">
            <w:pPr>
              <w:rPr>
                <w:rFonts w:ascii="Times New Roman" w:hAnsi="Times New Roman" w:cs="Times New Roman"/>
                <w:b/>
                <w:noProof/>
                <w:sz w:val="18"/>
                <w:szCs w:val="20"/>
              </w:rPr>
            </w:pPr>
          </w:p>
        </w:tc>
        <w:tc>
          <w:tcPr>
            <w:tcW w:w="0" w:type="auto"/>
            <w:tcBorders>
              <w:top w:val="single" w:sz="6" w:space="0" w:color="000000"/>
              <w:bottom w:val="single" w:sz="6" w:space="0" w:color="000000"/>
            </w:tcBorders>
            <w:shd w:val="clear" w:color="auto" w:fill="FF99CC"/>
            <w:tcMar>
              <w:top w:w="28" w:type="dxa"/>
              <w:left w:w="28" w:type="dxa"/>
              <w:bottom w:w="28" w:type="dxa"/>
              <w:right w:w="28" w:type="dxa"/>
            </w:tcMar>
            <w:vAlign w:val="center"/>
          </w:tcPr>
          <w:p w14:paraId="0C654369"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2.</w:t>
            </w:r>
          </w:p>
        </w:tc>
        <w:tc>
          <w:tcPr>
            <w:tcW w:w="0" w:type="auto"/>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23D7DA41" w14:textId="77777777" w:rsidR="000813B8" w:rsidRPr="008C1FEB" w:rsidRDefault="000813B8" w:rsidP="000813B8">
            <w:pPr>
              <w:rPr>
                <w:rFonts w:ascii="Times New Roman" w:hAnsi="Times New Roman" w:cs="Times New Roman"/>
                <w:noProof/>
                <w:sz w:val="18"/>
                <w:szCs w:val="20"/>
              </w:rPr>
            </w:pPr>
          </w:p>
        </w:tc>
        <w:tc>
          <w:tcPr>
            <w:tcW w:w="0" w:type="auto"/>
            <w:gridSpan w:val="4"/>
            <w:tcBorders>
              <w:top w:val="single" w:sz="6" w:space="0" w:color="000000"/>
              <w:bottom w:val="single" w:sz="6" w:space="0" w:color="000000"/>
            </w:tcBorders>
            <w:tcMar>
              <w:top w:w="28" w:type="dxa"/>
              <w:left w:w="28" w:type="dxa"/>
              <w:bottom w:w="28" w:type="dxa"/>
              <w:right w:w="28" w:type="dxa"/>
            </w:tcMar>
            <w:vAlign w:val="center"/>
          </w:tcPr>
          <w:p w14:paraId="2ADCB18D" w14:textId="77777777" w:rsidR="000813B8" w:rsidRPr="008C1FEB" w:rsidRDefault="000813B8" w:rsidP="000813B8">
            <w:pPr>
              <w:rPr>
                <w:rFonts w:ascii="Times New Roman" w:hAnsi="Times New Roman" w:cs="Times New Roman"/>
                <w:noProof/>
                <w:sz w:val="18"/>
                <w:szCs w:val="20"/>
              </w:rPr>
            </w:pPr>
          </w:p>
        </w:tc>
      </w:tr>
      <w:tr w:rsidR="000813B8" w:rsidRPr="008C1FEB" w14:paraId="7EB1C452" w14:textId="77777777" w:rsidTr="002C637B">
        <w:tc>
          <w:tcPr>
            <w:tcW w:w="0" w:type="auto"/>
            <w:vMerge w:val="restart"/>
            <w:tcBorders>
              <w:top w:val="single" w:sz="6" w:space="0" w:color="000000"/>
              <w:bottom w:val="single" w:sz="6" w:space="0" w:color="000000"/>
            </w:tcBorders>
            <w:tcMar>
              <w:top w:w="28" w:type="dxa"/>
              <w:left w:w="28" w:type="dxa"/>
              <w:bottom w:w="28" w:type="dxa"/>
              <w:right w:w="28" w:type="dxa"/>
            </w:tcMar>
          </w:tcPr>
          <w:p w14:paraId="79BBD36E" w14:textId="77777777" w:rsidR="000813B8" w:rsidRPr="008C1FEB" w:rsidRDefault="000813B8" w:rsidP="000813B8">
            <w:pPr>
              <w:jc w:val="both"/>
              <w:rPr>
                <w:rFonts w:ascii="Times New Roman" w:hAnsi="Times New Roman" w:cs="Times New Roman"/>
                <w:b/>
                <w:noProof/>
                <w:sz w:val="18"/>
                <w:szCs w:val="20"/>
              </w:rPr>
            </w:pPr>
            <w:r w:rsidRPr="008C1FEB">
              <w:rPr>
                <w:rFonts w:ascii="Times New Roman" w:hAnsi="Times New Roman"/>
                <w:b/>
                <w:sz w:val="18"/>
                <w:szCs w:val="20"/>
              </w:rPr>
              <w:t>SC</w:t>
            </w:r>
          </w:p>
        </w:tc>
        <w:tc>
          <w:tcPr>
            <w:tcW w:w="0" w:type="auto"/>
            <w:tcBorders>
              <w:top w:val="single" w:sz="6" w:space="0" w:color="000000"/>
              <w:bottom w:val="single" w:sz="6" w:space="0" w:color="000000"/>
            </w:tcBorders>
            <w:tcMar>
              <w:top w:w="28" w:type="dxa"/>
              <w:left w:w="28" w:type="dxa"/>
              <w:bottom w:w="28" w:type="dxa"/>
              <w:right w:w="28" w:type="dxa"/>
            </w:tcMar>
          </w:tcPr>
          <w:p w14:paraId="35AB1A06" w14:textId="77777777" w:rsidR="000813B8" w:rsidRPr="008C1FEB" w:rsidRDefault="000813B8" w:rsidP="00491D96">
            <w:pPr>
              <w:rPr>
                <w:rFonts w:ascii="Times New Roman" w:hAnsi="Times New Roman" w:cs="Times New Roman"/>
                <w:b/>
                <w:noProof/>
                <w:sz w:val="18"/>
                <w:szCs w:val="20"/>
              </w:rPr>
            </w:pPr>
            <w:r w:rsidRPr="008C1FEB">
              <w:rPr>
                <w:rFonts w:ascii="Times New Roman" w:hAnsi="Times New Roman"/>
                <w:b/>
                <w:sz w:val="18"/>
                <w:szCs w:val="20"/>
              </w:rPr>
              <w:t>Pārvadājumi</w:t>
            </w:r>
          </w:p>
        </w:tc>
        <w:tc>
          <w:tcPr>
            <w:tcW w:w="0" w:type="auto"/>
            <w:vMerge w:val="restart"/>
            <w:tcBorders>
              <w:top w:val="single" w:sz="6" w:space="0" w:color="000000"/>
              <w:bottom w:val="single" w:sz="6" w:space="0" w:color="000000"/>
            </w:tcBorders>
            <w:shd w:val="clear" w:color="auto" w:fill="92D050"/>
            <w:tcMar>
              <w:top w:w="28" w:type="dxa"/>
              <w:left w:w="28" w:type="dxa"/>
              <w:bottom w:w="28" w:type="dxa"/>
              <w:right w:w="28" w:type="dxa"/>
            </w:tcMar>
            <w:vAlign w:val="center"/>
          </w:tcPr>
          <w:p w14:paraId="6583EC93"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1.</w:t>
            </w:r>
          </w:p>
        </w:tc>
        <w:tc>
          <w:tcPr>
            <w:tcW w:w="0" w:type="auto"/>
            <w:vMerge w:val="restart"/>
            <w:tcBorders>
              <w:top w:val="single" w:sz="6" w:space="0" w:color="000000"/>
              <w:bottom w:val="single" w:sz="6" w:space="0" w:color="000000"/>
            </w:tcBorders>
            <w:shd w:val="clear" w:color="auto" w:fill="92D050"/>
            <w:tcMar>
              <w:top w:w="28" w:type="dxa"/>
              <w:left w:w="28" w:type="dxa"/>
              <w:bottom w:w="28" w:type="dxa"/>
              <w:right w:w="28" w:type="dxa"/>
            </w:tcMar>
            <w:vAlign w:val="center"/>
          </w:tcPr>
          <w:p w14:paraId="397F8F83"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2.</w:t>
            </w:r>
          </w:p>
        </w:tc>
        <w:tc>
          <w:tcPr>
            <w:tcW w:w="0" w:type="auto"/>
            <w:gridSpan w:val="2"/>
            <w:vMerge w:val="restart"/>
            <w:tcBorders>
              <w:top w:val="single" w:sz="6" w:space="0" w:color="000000"/>
              <w:bottom w:val="single" w:sz="6" w:space="0" w:color="000000"/>
            </w:tcBorders>
            <w:shd w:val="clear" w:color="auto" w:fill="FF99CC"/>
            <w:tcMar>
              <w:top w:w="28" w:type="dxa"/>
              <w:left w:w="28" w:type="dxa"/>
              <w:bottom w:w="28" w:type="dxa"/>
              <w:right w:w="28" w:type="dxa"/>
            </w:tcMar>
            <w:vAlign w:val="center"/>
          </w:tcPr>
          <w:p w14:paraId="362E74F4"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3.</w:t>
            </w:r>
          </w:p>
        </w:tc>
        <w:tc>
          <w:tcPr>
            <w:tcW w:w="0" w:type="auto"/>
            <w:gridSpan w:val="2"/>
            <w:vMerge w:val="restart"/>
            <w:tcBorders>
              <w:top w:val="single" w:sz="6" w:space="0" w:color="000000"/>
              <w:bottom w:val="single" w:sz="6" w:space="0" w:color="000000"/>
            </w:tcBorders>
            <w:shd w:val="clear" w:color="auto" w:fill="FF99CC"/>
            <w:tcMar>
              <w:top w:w="28" w:type="dxa"/>
              <w:left w:w="28" w:type="dxa"/>
              <w:bottom w:w="28" w:type="dxa"/>
              <w:right w:w="28" w:type="dxa"/>
            </w:tcMar>
            <w:vAlign w:val="center"/>
          </w:tcPr>
          <w:p w14:paraId="67308A6D" w14:textId="1CE15CD3" w:rsidR="000813B8" w:rsidRPr="008C1FEB" w:rsidRDefault="000813B8" w:rsidP="000813B8">
            <w:pPr>
              <w:rPr>
                <w:rFonts w:ascii="Times New Roman" w:hAnsi="Times New Roman" w:cs="Times New Roman"/>
                <w:b/>
                <w:noProof/>
                <w:sz w:val="18"/>
                <w:szCs w:val="20"/>
              </w:rPr>
            </w:pPr>
          </w:p>
        </w:tc>
        <w:tc>
          <w:tcPr>
            <w:tcW w:w="0" w:type="auto"/>
            <w:gridSpan w:val="2"/>
            <w:vMerge w:val="restart"/>
            <w:tcBorders>
              <w:top w:val="single" w:sz="6" w:space="0" w:color="000000"/>
              <w:bottom w:val="single" w:sz="6" w:space="0" w:color="000000"/>
            </w:tcBorders>
            <w:shd w:val="clear" w:color="auto" w:fill="FF99CC"/>
            <w:vAlign w:val="center"/>
          </w:tcPr>
          <w:p w14:paraId="63C5A1FF" w14:textId="70EF7A9C"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1.</w:t>
            </w:r>
          </w:p>
        </w:tc>
        <w:tc>
          <w:tcPr>
            <w:tcW w:w="0" w:type="auto"/>
            <w:vMerge w:val="restart"/>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2FE497F8" w14:textId="77777777" w:rsidR="000813B8" w:rsidRPr="008C1FEB" w:rsidRDefault="000813B8" w:rsidP="000813B8">
            <w:pPr>
              <w:rPr>
                <w:rFonts w:ascii="Times New Roman" w:hAnsi="Times New Roman" w:cs="Times New Roman"/>
                <w:noProof/>
                <w:sz w:val="18"/>
                <w:szCs w:val="20"/>
              </w:rPr>
            </w:pPr>
          </w:p>
        </w:tc>
        <w:tc>
          <w:tcPr>
            <w:tcW w:w="0" w:type="auto"/>
            <w:vMerge w:val="restart"/>
            <w:tcBorders>
              <w:top w:val="single" w:sz="6" w:space="0" w:color="000000"/>
              <w:bottom w:val="single" w:sz="6" w:space="0" w:color="000000"/>
            </w:tcBorders>
            <w:shd w:val="clear" w:color="auto" w:fill="FF99CC"/>
            <w:tcMar>
              <w:top w:w="28" w:type="dxa"/>
              <w:left w:w="28" w:type="dxa"/>
              <w:bottom w:w="28" w:type="dxa"/>
              <w:right w:w="28" w:type="dxa"/>
            </w:tcMar>
            <w:vAlign w:val="center"/>
          </w:tcPr>
          <w:p w14:paraId="75752B71"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2.</w:t>
            </w:r>
          </w:p>
        </w:tc>
        <w:tc>
          <w:tcPr>
            <w:tcW w:w="0" w:type="auto"/>
            <w:vMerge w:val="restart"/>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2B108CE8" w14:textId="77777777" w:rsidR="000813B8" w:rsidRPr="008C1FEB" w:rsidRDefault="000813B8" w:rsidP="000813B8">
            <w:pPr>
              <w:rPr>
                <w:rFonts w:ascii="Times New Roman" w:hAnsi="Times New Roman" w:cs="Times New Roman"/>
                <w:noProof/>
                <w:sz w:val="18"/>
                <w:szCs w:val="20"/>
              </w:rPr>
            </w:pPr>
          </w:p>
        </w:tc>
        <w:tc>
          <w:tcPr>
            <w:tcW w:w="0" w:type="auto"/>
            <w:vMerge w:val="restart"/>
            <w:tcBorders>
              <w:top w:val="single" w:sz="6" w:space="0" w:color="000000"/>
              <w:bottom w:val="single" w:sz="6" w:space="0" w:color="000000"/>
            </w:tcBorders>
            <w:tcMar>
              <w:top w:w="28" w:type="dxa"/>
              <w:left w:w="28" w:type="dxa"/>
              <w:bottom w:w="28" w:type="dxa"/>
              <w:right w:w="28" w:type="dxa"/>
            </w:tcMar>
            <w:vAlign w:val="center"/>
          </w:tcPr>
          <w:p w14:paraId="34FA67B0" w14:textId="77777777" w:rsidR="000813B8" w:rsidRPr="008C1FEB" w:rsidRDefault="000813B8" w:rsidP="000813B8">
            <w:pPr>
              <w:rPr>
                <w:rFonts w:ascii="Times New Roman" w:hAnsi="Times New Roman" w:cs="Times New Roman"/>
                <w:noProof/>
                <w:sz w:val="18"/>
                <w:szCs w:val="20"/>
              </w:rPr>
            </w:pPr>
          </w:p>
        </w:tc>
        <w:tc>
          <w:tcPr>
            <w:tcW w:w="0" w:type="auto"/>
            <w:gridSpan w:val="2"/>
            <w:vMerge w:val="restart"/>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0568A8C0" w14:textId="77777777" w:rsidR="000813B8" w:rsidRPr="008C1FEB" w:rsidRDefault="000813B8" w:rsidP="000813B8">
            <w:pPr>
              <w:rPr>
                <w:rFonts w:ascii="Times New Roman" w:hAnsi="Times New Roman" w:cs="Times New Roman"/>
                <w:noProof/>
                <w:sz w:val="18"/>
                <w:szCs w:val="20"/>
              </w:rPr>
            </w:pPr>
          </w:p>
        </w:tc>
        <w:tc>
          <w:tcPr>
            <w:tcW w:w="0" w:type="auto"/>
            <w:vMerge w:val="restart"/>
            <w:tcBorders>
              <w:top w:val="single" w:sz="6" w:space="0" w:color="000000"/>
              <w:bottom w:val="single" w:sz="6" w:space="0" w:color="000000"/>
            </w:tcBorders>
            <w:tcMar>
              <w:top w:w="28" w:type="dxa"/>
              <w:left w:w="28" w:type="dxa"/>
              <w:bottom w:w="28" w:type="dxa"/>
              <w:right w:w="28" w:type="dxa"/>
            </w:tcMar>
            <w:vAlign w:val="center"/>
          </w:tcPr>
          <w:p w14:paraId="1B1E911D" w14:textId="77777777" w:rsidR="000813B8" w:rsidRPr="008C1FEB" w:rsidRDefault="000813B8" w:rsidP="000813B8">
            <w:pPr>
              <w:rPr>
                <w:rFonts w:ascii="Times New Roman" w:hAnsi="Times New Roman" w:cs="Times New Roman"/>
                <w:noProof/>
                <w:sz w:val="18"/>
                <w:szCs w:val="20"/>
              </w:rPr>
            </w:pPr>
          </w:p>
        </w:tc>
      </w:tr>
      <w:tr w:rsidR="000813B8" w:rsidRPr="008C1FEB" w14:paraId="54BA1E74" w14:textId="77777777" w:rsidTr="002C637B">
        <w:tc>
          <w:tcPr>
            <w:tcW w:w="0" w:type="auto"/>
            <w:vMerge/>
            <w:tcBorders>
              <w:top w:val="nil"/>
              <w:bottom w:val="single" w:sz="6" w:space="0" w:color="000000"/>
            </w:tcBorders>
            <w:tcMar>
              <w:top w:w="28" w:type="dxa"/>
              <w:left w:w="28" w:type="dxa"/>
              <w:bottom w:w="28" w:type="dxa"/>
              <w:right w:w="28" w:type="dxa"/>
            </w:tcMar>
          </w:tcPr>
          <w:p w14:paraId="04C5863D" w14:textId="77777777" w:rsidR="000813B8" w:rsidRPr="008C1FEB" w:rsidRDefault="000813B8" w:rsidP="000813B8">
            <w:pPr>
              <w:jc w:val="both"/>
              <w:rPr>
                <w:rFonts w:ascii="Times New Roman" w:hAnsi="Times New Roman" w:cs="Times New Roman"/>
                <w:noProof/>
                <w:sz w:val="18"/>
                <w:szCs w:val="20"/>
              </w:rPr>
            </w:pPr>
          </w:p>
        </w:tc>
        <w:tc>
          <w:tcPr>
            <w:tcW w:w="0" w:type="auto"/>
            <w:tcBorders>
              <w:top w:val="single" w:sz="6" w:space="0" w:color="000000"/>
              <w:bottom w:val="single" w:sz="6" w:space="0" w:color="000000"/>
            </w:tcBorders>
            <w:tcMar>
              <w:top w:w="28" w:type="dxa"/>
              <w:left w:w="28" w:type="dxa"/>
              <w:bottom w:w="28" w:type="dxa"/>
              <w:right w:w="28" w:type="dxa"/>
            </w:tcMar>
          </w:tcPr>
          <w:p w14:paraId="3BAF5F26" w14:textId="3DC40789" w:rsidR="000813B8" w:rsidRPr="008C1FEB" w:rsidRDefault="000813B8" w:rsidP="00491D96">
            <w:pPr>
              <w:rPr>
                <w:rFonts w:ascii="Times New Roman" w:hAnsi="Times New Roman" w:cs="Times New Roman"/>
                <w:b/>
                <w:noProof/>
                <w:sz w:val="18"/>
                <w:szCs w:val="20"/>
              </w:rPr>
            </w:pPr>
            <w:r w:rsidRPr="008C1FEB">
              <w:rPr>
                <w:rFonts w:ascii="Times New Roman" w:hAnsi="Times New Roman"/>
                <w:b/>
                <w:sz w:val="18"/>
                <w:szCs w:val="20"/>
              </w:rPr>
              <w:t>(SC13: Jūras pārvadājumi, izņemot pasažieru un kravu pārvadājumus; SC23: Aviopārvadājumi, izņemot pasažieru un kravu pārvadājumus; SC33: Citi pārvadājumu veidi, izņemot pasažieru un kravu pārvadājumus; SC3G: Citi atbalsta un pārvadājumu papildpakalpojumi)</w:t>
            </w:r>
          </w:p>
        </w:tc>
        <w:tc>
          <w:tcPr>
            <w:tcW w:w="0" w:type="auto"/>
            <w:vMerge/>
            <w:tcBorders>
              <w:top w:val="nil"/>
              <w:bottom w:val="single" w:sz="6" w:space="0" w:color="000000"/>
            </w:tcBorders>
            <w:shd w:val="clear" w:color="auto" w:fill="92D050"/>
            <w:tcMar>
              <w:top w:w="28" w:type="dxa"/>
              <w:left w:w="28" w:type="dxa"/>
              <w:bottom w:w="28" w:type="dxa"/>
              <w:right w:w="28" w:type="dxa"/>
            </w:tcMar>
            <w:vAlign w:val="center"/>
          </w:tcPr>
          <w:p w14:paraId="51E201C1" w14:textId="77777777" w:rsidR="000813B8" w:rsidRPr="008C1FEB" w:rsidRDefault="000813B8" w:rsidP="000813B8">
            <w:pPr>
              <w:rPr>
                <w:rFonts w:ascii="Times New Roman" w:hAnsi="Times New Roman" w:cs="Times New Roman"/>
                <w:noProof/>
                <w:sz w:val="18"/>
                <w:szCs w:val="20"/>
              </w:rPr>
            </w:pPr>
          </w:p>
        </w:tc>
        <w:tc>
          <w:tcPr>
            <w:tcW w:w="0" w:type="auto"/>
            <w:vMerge/>
            <w:tcBorders>
              <w:top w:val="nil"/>
              <w:bottom w:val="single" w:sz="6" w:space="0" w:color="000000"/>
            </w:tcBorders>
            <w:shd w:val="clear" w:color="auto" w:fill="92D050"/>
            <w:tcMar>
              <w:top w:w="28" w:type="dxa"/>
              <w:left w:w="28" w:type="dxa"/>
              <w:bottom w:w="28" w:type="dxa"/>
              <w:right w:w="28" w:type="dxa"/>
            </w:tcMar>
            <w:vAlign w:val="center"/>
          </w:tcPr>
          <w:p w14:paraId="666A37DB" w14:textId="77777777" w:rsidR="000813B8" w:rsidRPr="008C1FEB" w:rsidRDefault="000813B8" w:rsidP="000813B8">
            <w:pPr>
              <w:rPr>
                <w:rFonts w:ascii="Times New Roman" w:hAnsi="Times New Roman" w:cs="Times New Roman"/>
                <w:noProof/>
                <w:sz w:val="18"/>
                <w:szCs w:val="20"/>
              </w:rPr>
            </w:pPr>
          </w:p>
        </w:tc>
        <w:tc>
          <w:tcPr>
            <w:tcW w:w="0" w:type="auto"/>
            <w:gridSpan w:val="2"/>
            <w:vMerge/>
            <w:tcBorders>
              <w:top w:val="nil"/>
              <w:bottom w:val="single" w:sz="6" w:space="0" w:color="000000"/>
            </w:tcBorders>
            <w:shd w:val="clear" w:color="auto" w:fill="FF99CC"/>
            <w:tcMar>
              <w:top w:w="28" w:type="dxa"/>
              <w:left w:w="28" w:type="dxa"/>
              <w:bottom w:w="28" w:type="dxa"/>
              <w:right w:w="28" w:type="dxa"/>
            </w:tcMar>
            <w:vAlign w:val="center"/>
          </w:tcPr>
          <w:p w14:paraId="13EDB83C" w14:textId="77777777" w:rsidR="000813B8" w:rsidRPr="008C1FEB" w:rsidRDefault="000813B8" w:rsidP="000813B8">
            <w:pPr>
              <w:rPr>
                <w:rFonts w:ascii="Times New Roman" w:hAnsi="Times New Roman" w:cs="Times New Roman"/>
                <w:noProof/>
                <w:sz w:val="18"/>
                <w:szCs w:val="20"/>
              </w:rPr>
            </w:pPr>
          </w:p>
        </w:tc>
        <w:tc>
          <w:tcPr>
            <w:tcW w:w="0" w:type="auto"/>
            <w:gridSpan w:val="2"/>
            <w:vMerge/>
            <w:tcBorders>
              <w:top w:val="nil"/>
              <w:bottom w:val="single" w:sz="6" w:space="0" w:color="000000"/>
            </w:tcBorders>
            <w:shd w:val="clear" w:color="auto" w:fill="FF99CC"/>
            <w:tcMar>
              <w:top w:w="28" w:type="dxa"/>
              <w:left w:w="28" w:type="dxa"/>
              <w:bottom w:w="28" w:type="dxa"/>
              <w:right w:w="28" w:type="dxa"/>
            </w:tcMar>
            <w:vAlign w:val="center"/>
          </w:tcPr>
          <w:p w14:paraId="22F0BDFE" w14:textId="77777777" w:rsidR="000813B8" w:rsidRPr="008C1FEB" w:rsidRDefault="000813B8" w:rsidP="000813B8">
            <w:pPr>
              <w:rPr>
                <w:rFonts w:ascii="Times New Roman" w:hAnsi="Times New Roman" w:cs="Times New Roman"/>
                <w:noProof/>
                <w:sz w:val="18"/>
                <w:szCs w:val="20"/>
              </w:rPr>
            </w:pPr>
          </w:p>
        </w:tc>
        <w:tc>
          <w:tcPr>
            <w:tcW w:w="0" w:type="auto"/>
            <w:gridSpan w:val="2"/>
            <w:vMerge/>
            <w:tcBorders>
              <w:top w:val="nil"/>
              <w:bottom w:val="single" w:sz="6" w:space="0" w:color="000000"/>
            </w:tcBorders>
            <w:shd w:val="clear" w:color="auto" w:fill="FF99CC"/>
            <w:vAlign w:val="center"/>
          </w:tcPr>
          <w:p w14:paraId="21C189F3" w14:textId="2B34C831" w:rsidR="000813B8" w:rsidRPr="008C1FEB" w:rsidRDefault="000813B8" w:rsidP="000813B8">
            <w:pPr>
              <w:rPr>
                <w:rFonts w:ascii="Times New Roman" w:hAnsi="Times New Roman" w:cs="Times New Roman"/>
                <w:noProof/>
                <w:sz w:val="18"/>
                <w:szCs w:val="20"/>
              </w:rPr>
            </w:pPr>
          </w:p>
        </w:tc>
        <w:tc>
          <w:tcPr>
            <w:tcW w:w="0" w:type="auto"/>
            <w:vMerge/>
            <w:tcBorders>
              <w:top w:val="nil"/>
              <w:bottom w:val="single" w:sz="6" w:space="0" w:color="000000"/>
            </w:tcBorders>
            <w:shd w:val="clear" w:color="auto" w:fill="BCD6ED"/>
            <w:tcMar>
              <w:top w:w="28" w:type="dxa"/>
              <w:left w:w="28" w:type="dxa"/>
              <w:bottom w:w="28" w:type="dxa"/>
              <w:right w:w="28" w:type="dxa"/>
            </w:tcMar>
            <w:vAlign w:val="center"/>
          </w:tcPr>
          <w:p w14:paraId="18D5F2F1" w14:textId="77777777" w:rsidR="000813B8" w:rsidRPr="008C1FEB" w:rsidRDefault="000813B8" w:rsidP="000813B8">
            <w:pPr>
              <w:rPr>
                <w:rFonts w:ascii="Times New Roman" w:hAnsi="Times New Roman" w:cs="Times New Roman"/>
                <w:noProof/>
                <w:sz w:val="18"/>
                <w:szCs w:val="20"/>
              </w:rPr>
            </w:pPr>
          </w:p>
        </w:tc>
        <w:tc>
          <w:tcPr>
            <w:tcW w:w="0" w:type="auto"/>
            <w:vMerge/>
            <w:tcBorders>
              <w:top w:val="nil"/>
              <w:bottom w:val="single" w:sz="6" w:space="0" w:color="000000"/>
            </w:tcBorders>
            <w:shd w:val="clear" w:color="auto" w:fill="FF99CC"/>
            <w:tcMar>
              <w:top w:w="28" w:type="dxa"/>
              <w:left w:w="28" w:type="dxa"/>
              <w:bottom w:w="28" w:type="dxa"/>
              <w:right w:w="28" w:type="dxa"/>
            </w:tcMar>
            <w:vAlign w:val="center"/>
          </w:tcPr>
          <w:p w14:paraId="62D5BBD9" w14:textId="77777777" w:rsidR="000813B8" w:rsidRPr="008C1FEB" w:rsidRDefault="000813B8" w:rsidP="000813B8">
            <w:pPr>
              <w:rPr>
                <w:rFonts w:ascii="Times New Roman" w:hAnsi="Times New Roman" w:cs="Times New Roman"/>
                <w:noProof/>
                <w:sz w:val="18"/>
                <w:szCs w:val="20"/>
              </w:rPr>
            </w:pPr>
          </w:p>
        </w:tc>
        <w:tc>
          <w:tcPr>
            <w:tcW w:w="0" w:type="auto"/>
            <w:vMerge/>
            <w:tcBorders>
              <w:top w:val="nil"/>
              <w:bottom w:val="single" w:sz="6" w:space="0" w:color="000000"/>
            </w:tcBorders>
            <w:shd w:val="clear" w:color="auto" w:fill="BCD6ED"/>
            <w:tcMar>
              <w:top w:w="28" w:type="dxa"/>
              <w:left w:w="28" w:type="dxa"/>
              <w:bottom w:w="28" w:type="dxa"/>
              <w:right w:w="28" w:type="dxa"/>
            </w:tcMar>
            <w:vAlign w:val="center"/>
          </w:tcPr>
          <w:p w14:paraId="3C946BCB" w14:textId="77777777" w:rsidR="000813B8" w:rsidRPr="008C1FEB" w:rsidRDefault="000813B8" w:rsidP="000813B8">
            <w:pPr>
              <w:rPr>
                <w:rFonts w:ascii="Times New Roman" w:hAnsi="Times New Roman" w:cs="Times New Roman"/>
                <w:noProof/>
                <w:sz w:val="18"/>
                <w:szCs w:val="20"/>
              </w:rPr>
            </w:pPr>
          </w:p>
        </w:tc>
        <w:tc>
          <w:tcPr>
            <w:tcW w:w="0" w:type="auto"/>
            <w:vMerge/>
            <w:tcBorders>
              <w:top w:val="nil"/>
              <w:bottom w:val="single" w:sz="6" w:space="0" w:color="000000"/>
            </w:tcBorders>
            <w:tcMar>
              <w:top w:w="28" w:type="dxa"/>
              <w:left w:w="28" w:type="dxa"/>
              <w:bottom w:w="28" w:type="dxa"/>
              <w:right w:w="28" w:type="dxa"/>
            </w:tcMar>
            <w:vAlign w:val="center"/>
          </w:tcPr>
          <w:p w14:paraId="24F81D2B" w14:textId="77777777" w:rsidR="000813B8" w:rsidRPr="008C1FEB" w:rsidRDefault="000813B8" w:rsidP="000813B8">
            <w:pPr>
              <w:rPr>
                <w:rFonts w:ascii="Times New Roman" w:hAnsi="Times New Roman" w:cs="Times New Roman"/>
                <w:noProof/>
                <w:sz w:val="18"/>
                <w:szCs w:val="20"/>
              </w:rPr>
            </w:pPr>
          </w:p>
        </w:tc>
        <w:tc>
          <w:tcPr>
            <w:tcW w:w="0" w:type="auto"/>
            <w:gridSpan w:val="2"/>
            <w:vMerge/>
            <w:tcBorders>
              <w:top w:val="nil"/>
              <w:bottom w:val="single" w:sz="6" w:space="0" w:color="000000"/>
            </w:tcBorders>
            <w:shd w:val="clear" w:color="auto" w:fill="BCD6ED"/>
            <w:tcMar>
              <w:top w:w="28" w:type="dxa"/>
              <w:left w:w="28" w:type="dxa"/>
              <w:bottom w:w="28" w:type="dxa"/>
              <w:right w:w="28" w:type="dxa"/>
            </w:tcMar>
            <w:vAlign w:val="center"/>
          </w:tcPr>
          <w:p w14:paraId="5D83CCF7" w14:textId="77777777" w:rsidR="000813B8" w:rsidRPr="008C1FEB" w:rsidRDefault="000813B8" w:rsidP="000813B8">
            <w:pPr>
              <w:rPr>
                <w:rFonts w:ascii="Times New Roman" w:hAnsi="Times New Roman" w:cs="Times New Roman"/>
                <w:noProof/>
                <w:sz w:val="18"/>
                <w:szCs w:val="20"/>
              </w:rPr>
            </w:pPr>
          </w:p>
        </w:tc>
        <w:tc>
          <w:tcPr>
            <w:tcW w:w="0" w:type="auto"/>
            <w:vMerge/>
            <w:tcBorders>
              <w:top w:val="nil"/>
              <w:bottom w:val="single" w:sz="6" w:space="0" w:color="000000"/>
            </w:tcBorders>
            <w:tcMar>
              <w:top w:w="28" w:type="dxa"/>
              <w:left w:w="28" w:type="dxa"/>
              <w:bottom w:w="28" w:type="dxa"/>
              <w:right w:w="28" w:type="dxa"/>
            </w:tcMar>
            <w:vAlign w:val="center"/>
          </w:tcPr>
          <w:p w14:paraId="245B1179" w14:textId="77777777" w:rsidR="000813B8" w:rsidRPr="008C1FEB" w:rsidRDefault="000813B8" w:rsidP="000813B8">
            <w:pPr>
              <w:rPr>
                <w:rFonts w:ascii="Times New Roman" w:hAnsi="Times New Roman" w:cs="Times New Roman"/>
                <w:noProof/>
                <w:sz w:val="18"/>
                <w:szCs w:val="20"/>
              </w:rPr>
            </w:pPr>
          </w:p>
        </w:tc>
      </w:tr>
      <w:tr w:rsidR="00B123ED" w:rsidRPr="008C1FEB" w14:paraId="07140652" w14:textId="77777777" w:rsidTr="000813B8">
        <w:tc>
          <w:tcPr>
            <w:tcW w:w="0" w:type="auto"/>
            <w:tcBorders>
              <w:top w:val="single" w:sz="6" w:space="0" w:color="000000"/>
              <w:bottom w:val="single" w:sz="6" w:space="0" w:color="000000"/>
            </w:tcBorders>
            <w:tcMar>
              <w:top w:w="28" w:type="dxa"/>
              <w:left w:w="28" w:type="dxa"/>
              <w:bottom w:w="28" w:type="dxa"/>
              <w:right w:w="28" w:type="dxa"/>
            </w:tcMar>
          </w:tcPr>
          <w:p w14:paraId="032F3DA2" w14:textId="77777777" w:rsidR="000813B8" w:rsidRPr="008C1FEB" w:rsidRDefault="000813B8" w:rsidP="000813B8">
            <w:pPr>
              <w:jc w:val="both"/>
              <w:rPr>
                <w:rFonts w:ascii="Times New Roman" w:hAnsi="Times New Roman" w:cs="Times New Roman"/>
                <w:b/>
                <w:noProof/>
                <w:sz w:val="18"/>
                <w:szCs w:val="20"/>
              </w:rPr>
            </w:pPr>
            <w:r w:rsidRPr="008C1FEB">
              <w:rPr>
                <w:rFonts w:ascii="Times New Roman" w:hAnsi="Times New Roman"/>
                <w:b/>
                <w:sz w:val="18"/>
                <w:szCs w:val="20"/>
              </w:rPr>
              <w:t>SD</w:t>
            </w:r>
          </w:p>
        </w:tc>
        <w:tc>
          <w:tcPr>
            <w:tcW w:w="0" w:type="auto"/>
            <w:tcBorders>
              <w:top w:val="single" w:sz="6" w:space="0" w:color="000000"/>
              <w:bottom w:val="single" w:sz="6" w:space="0" w:color="000000"/>
            </w:tcBorders>
            <w:tcMar>
              <w:top w:w="28" w:type="dxa"/>
              <w:left w:w="28" w:type="dxa"/>
              <w:bottom w:w="28" w:type="dxa"/>
              <w:right w:w="28" w:type="dxa"/>
            </w:tcMar>
          </w:tcPr>
          <w:p w14:paraId="465C1C22" w14:textId="77777777" w:rsidR="000813B8" w:rsidRPr="008C1FEB" w:rsidRDefault="000813B8" w:rsidP="00491D96">
            <w:pPr>
              <w:rPr>
                <w:rFonts w:ascii="Times New Roman" w:hAnsi="Times New Roman" w:cs="Times New Roman"/>
                <w:b/>
                <w:noProof/>
                <w:sz w:val="18"/>
                <w:szCs w:val="20"/>
              </w:rPr>
            </w:pPr>
            <w:r w:rsidRPr="008C1FEB">
              <w:rPr>
                <w:rFonts w:ascii="Times New Roman" w:hAnsi="Times New Roman"/>
                <w:b/>
                <w:sz w:val="18"/>
                <w:szCs w:val="20"/>
              </w:rPr>
              <w:t>Ceļojumu pakalpojumi</w:t>
            </w:r>
          </w:p>
        </w:tc>
        <w:tc>
          <w:tcPr>
            <w:tcW w:w="0" w:type="auto"/>
            <w:tcBorders>
              <w:top w:val="single" w:sz="6" w:space="0" w:color="000000"/>
              <w:bottom w:val="single" w:sz="6" w:space="0" w:color="000000"/>
            </w:tcBorders>
            <w:shd w:val="clear" w:color="auto" w:fill="FF99CC"/>
            <w:tcMar>
              <w:top w:w="28" w:type="dxa"/>
              <w:left w:w="28" w:type="dxa"/>
              <w:bottom w:w="28" w:type="dxa"/>
              <w:right w:w="28" w:type="dxa"/>
            </w:tcMar>
            <w:vAlign w:val="center"/>
          </w:tcPr>
          <w:p w14:paraId="56B02B9B"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1.</w:t>
            </w:r>
          </w:p>
        </w:tc>
        <w:tc>
          <w:tcPr>
            <w:tcW w:w="0" w:type="auto"/>
            <w:tcBorders>
              <w:top w:val="single" w:sz="6" w:space="0" w:color="000000"/>
              <w:bottom w:val="single" w:sz="6" w:space="0" w:color="000000"/>
            </w:tcBorders>
            <w:shd w:val="clear" w:color="auto" w:fill="92D050"/>
            <w:tcMar>
              <w:top w:w="28" w:type="dxa"/>
              <w:left w:w="28" w:type="dxa"/>
              <w:bottom w:w="28" w:type="dxa"/>
              <w:right w:w="28" w:type="dxa"/>
            </w:tcMar>
            <w:vAlign w:val="center"/>
          </w:tcPr>
          <w:p w14:paraId="3F85AF54"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2.</w:t>
            </w:r>
          </w:p>
        </w:tc>
        <w:tc>
          <w:tcPr>
            <w:tcW w:w="0" w:type="auto"/>
            <w:gridSpan w:val="3"/>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06A3F113" w14:textId="77777777" w:rsidR="000813B8" w:rsidRPr="008C1FEB" w:rsidRDefault="000813B8" w:rsidP="000813B8">
            <w:pPr>
              <w:rPr>
                <w:rFonts w:ascii="Times New Roman" w:hAnsi="Times New Roman" w:cs="Times New Roman"/>
                <w:noProof/>
                <w:sz w:val="18"/>
                <w:szCs w:val="20"/>
              </w:rPr>
            </w:pPr>
          </w:p>
        </w:tc>
        <w:tc>
          <w:tcPr>
            <w:tcW w:w="0" w:type="auto"/>
            <w:gridSpan w:val="3"/>
            <w:tcBorders>
              <w:top w:val="single" w:sz="6" w:space="0" w:color="000000"/>
              <w:bottom w:val="single" w:sz="6" w:space="0" w:color="000000"/>
            </w:tcBorders>
            <w:shd w:val="clear" w:color="auto" w:fill="92D050"/>
            <w:tcMar>
              <w:top w:w="28" w:type="dxa"/>
              <w:left w:w="28" w:type="dxa"/>
              <w:bottom w:w="28" w:type="dxa"/>
              <w:right w:w="28" w:type="dxa"/>
            </w:tcMar>
            <w:vAlign w:val="center"/>
          </w:tcPr>
          <w:p w14:paraId="5A642B49"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2.</w:t>
            </w:r>
          </w:p>
        </w:tc>
        <w:tc>
          <w:tcPr>
            <w:tcW w:w="0" w:type="auto"/>
            <w:gridSpan w:val="2"/>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4FDD7100" w14:textId="77777777" w:rsidR="000813B8" w:rsidRPr="008C1FEB" w:rsidRDefault="000813B8" w:rsidP="000813B8">
            <w:pPr>
              <w:rPr>
                <w:rFonts w:ascii="Times New Roman" w:hAnsi="Times New Roman" w:cs="Times New Roman"/>
                <w:noProof/>
                <w:sz w:val="18"/>
                <w:szCs w:val="20"/>
              </w:rPr>
            </w:pPr>
          </w:p>
        </w:tc>
        <w:tc>
          <w:tcPr>
            <w:tcW w:w="0" w:type="auto"/>
            <w:gridSpan w:val="2"/>
            <w:tcBorders>
              <w:top w:val="single" w:sz="6" w:space="0" w:color="000000"/>
              <w:bottom w:val="single" w:sz="6" w:space="0" w:color="000000"/>
            </w:tcBorders>
            <w:tcMar>
              <w:top w:w="28" w:type="dxa"/>
              <w:left w:w="28" w:type="dxa"/>
              <w:bottom w:w="28" w:type="dxa"/>
              <w:right w:w="28" w:type="dxa"/>
            </w:tcMar>
            <w:vAlign w:val="center"/>
          </w:tcPr>
          <w:p w14:paraId="7D44F2E6" w14:textId="77777777" w:rsidR="000813B8" w:rsidRPr="008C1FEB" w:rsidRDefault="000813B8" w:rsidP="000813B8">
            <w:pPr>
              <w:rPr>
                <w:rFonts w:ascii="Times New Roman" w:hAnsi="Times New Roman" w:cs="Times New Roman"/>
                <w:noProof/>
                <w:sz w:val="18"/>
                <w:szCs w:val="20"/>
              </w:rPr>
            </w:pPr>
          </w:p>
        </w:tc>
        <w:tc>
          <w:tcPr>
            <w:tcW w:w="0" w:type="auto"/>
            <w:gridSpan w:val="2"/>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592762F4" w14:textId="77777777" w:rsidR="000813B8" w:rsidRPr="008C1FEB" w:rsidRDefault="000813B8" w:rsidP="000813B8">
            <w:pPr>
              <w:rPr>
                <w:rFonts w:ascii="Times New Roman" w:hAnsi="Times New Roman" w:cs="Times New Roman"/>
                <w:noProof/>
                <w:sz w:val="18"/>
                <w:szCs w:val="20"/>
              </w:rPr>
            </w:pPr>
          </w:p>
        </w:tc>
        <w:tc>
          <w:tcPr>
            <w:tcW w:w="0" w:type="auto"/>
            <w:tcBorders>
              <w:top w:val="single" w:sz="6" w:space="0" w:color="000000"/>
              <w:bottom w:val="single" w:sz="6" w:space="0" w:color="000000"/>
            </w:tcBorders>
            <w:shd w:val="clear" w:color="auto" w:fill="92D050"/>
            <w:tcMar>
              <w:top w:w="28" w:type="dxa"/>
              <w:left w:w="28" w:type="dxa"/>
              <w:bottom w:w="28" w:type="dxa"/>
              <w:right w:w="28" w:type="dxa"/>
            </w:tcMar>
            <w:vAlign w:val="center"/>
          </w:tcPr>
          <w:p w14:paraId="570C1F27"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1.</w:t>
            </w:r>
          </w:p>
        </w:tc>
      </w:tr>
      <w:tr w:rsidR="000813B8" w:rsidRPr="008C1FEB" w14:paraId="3CDA1502" w14:textId="77777777" w:rsidTr="00B123ED">
        <w:tc>
          <w:tcPr>
            <w:tcW w:w="0" w:type="auto"/>
            <w:vMerge w:val="restart"/>
            <w:tcBorders>
              <w:top w:val="single" w:sz="6" w:space="0" w:color="000000"/>
              <w:bottom w:val="single" w:sz="6" w:space="0" w:color="000000"/>
            </w:tcBorders>
            <w:tcMar>
              <w:top w:w="28" w:type="dxa"/>
              <w:left w:w="28" w:type="dxa"/>
              <w:bottom w:w="28" w:type="dxa"/>
              <w:right w:w="28" w:type="dxa"/>
            </w:tcMar>
          </w:tcPr>
          <w:p w14:paraId="7869F22F" w14:textId="77777777" w:rsidR="000813B8" w:rsidRPr="008C1FEB" w:rsidRDefault="000813B8" w:rsidP="000813B8">
            <w:pPr>
              <w:jc w:val="both"/>
              <w:rPr>
                <w:rFonts w:ascii="Times New Roman" w:hAnsi="Times New Roman" w:cs="Times New Roman"/>
                <w:b/>
                <w:noProof/>
                <w:sz w:val="18"/>
                <w:szCs w:val="20"/>
              </w:rPr>
            </w:pPr>
            <w:r w:rsidRPr="008C1FEB">
              <w:rPr>
                <w:rFonts w:ascii="Times New Roman" w:hAnsi="Times New Roman"/>
                <w:b/>
                <w:sz w:val="18"/>
                <w:szCs w:val="20"/>
              </w:rPr>
              <w:t>SJ</w:t>
            </w:r>
          </w:p>
        </w:tc>
        <w:tc>
          <w:tcPr>
            <w:tcW w:w="0" w:type="auto"/>
            <w:tcBorders>
              <w:top w:val="single" w:sz="6" w:space="0" w:color="000000"/>
              <w:bottom w:val="single" w:sz="6" w:space="0" w:color="000000"/>
            </w:tcBorders>
            <w:tcMar>
              <w:top w:w="28" w:type="dxa"/>
              <w:left w:w="28" w:type="dxa"/>
              <w:bottom w:w="28" w:type="dxa"/>
              <w:right w:w="28" w:type="dxa"/>
            </w:tcMar>
          </w:tcPr>
          <w:p w14:paraId="137CF37B" w14:textId="77777777" w:rsidR="000813B8" w:rsidRPr="008C1FEB" w:rsidRDefault="000813B8" w:rsidP="00491D96">
            <w:pPr>
              <w:rPr>
                <w:rFonts w:ascii="Times New Roman" w:hAnsi="Times New Roman" w:cs="Times New Roman"/>
                <w:b/>
                <w:noProof/>
                <w:sz w:val="18"/>
                <w:szCs w:val="20"/>
              </w:rPr>
            </w:pPr>
            <w:r w:rsidRPr="008C1FEB">
              <w:rPr>
                <w:rFonts w:ascii="Times New Roman" w:hAnsi="Times New Roman"/>
                <w:b/>
                <w:sz w:val="18"/>
                <w:szCs w:val="20"/>
              </w:rPr>
              <w:t xml:space="preserve">Citi saimnieciskās darbības </w:t>
            </w:r>
            <w:r w:rsidRPr="008C1FEB">
              <w:rPr>
                <w:rFonts w:ascii="Times New Roman" w:hAnsi="Times New Roman"/>
                <w:b/>
                <w:sz w:val="18"/>
                <w:szCs w:val="20"/>
              </w:rPr>
              <w:lastRenderedPageBreak/>
              <w:t>pakalpojumi</w:t>
            </w:r>
          </w:p>
        </w:tc>
        <w:tc>
          <w:tcPr>
            <w:tcW w:w="0" w:type="auto"/>
            <w:vMerge w:val="restart"/>
            <w:tcBorders>
              <w:top w:val="single" w:sz="6" w:space="0" w:color="000000"/>
              <w:bottom w:val="single" w:sz="6" w:space="0" w:color="000000"/>
            </w:tcBorders>
            <w:shd w:val="clear" w:color="auto" w:fill="92D050"/>
            <w:tcMar>
              <w:top w:w="28" w:type="dxa"/>
              <w:left w:w="28" w:type="dxa"/>
              <w:bottom w:w="28" w:type="dxa"/>
              <w:right w:w="28" w:type="dxa"/>
            </w:tcMar>
            <w:vAlign w:val="center"/>
          </w:tcPr>
          <w:p w14:paraId="3B9579A5" w14:textId="77777777" w:rsidR="000813B8" w:rsidRPr="008C1FEB" w:rsidRDefault="000813B8" w:rsidP="000813B8">
            <w:pPr>
              <w:rPr>
                <w:rFonts w:ascii="Times New Roman" w:hAnsi="Times New Roman" w:cs="Times New Roman"/>
                <w:noProof/>
                <w:sz w:val="18"/>
                <w:szCs w:val="20"/>
              </w:rPr>
            </w:pPr>
          </w:p>
        </w:tc>
        <w:tc>
          <w:tcPr>
            <w:tcW w:w="0" w:type="auto"/>
            <w:vMerge w:val="restart"/>
            <w:tcBorders>
              <w:top w:val="single" w:sz="6" w:space="0" w:color="000000"/>
              <w:bottom w:val="single" w:sz="6" w:space="0" w:color="000000"/>
            </w:tcBorders>
            <w:shd w:val="clear" w:color="auto" w:fill="FF99CC"/>
            <w:tcMar>
              <w:top w:w="28" w:type="dxa"/>
              <w:left w:w="28" w:type="dxa"/>
              <w:bottom w:w="28" w:type="dxa"/>
              <w:right w:w="28" w:type="dxa"/>
            </w:tcMar>
            <w:vAlign w:val="center"/>
          </w:tcPr>
          <w:p w14:paraId="73E16302"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2.</w:t>
            </w:r>
          </w:p>
        </w:tc>
        <w:tc>
          <w:tcPr>
            <w:tcW w:w="0" w:type="auto"/>
            <w:gridSpan w:val="3"/>
            <w:vMerge w:val="restart"/>
            <w:tcBorders>
              <w:top w:val="single" w:sz="6" w:space="0" w:color="000000"/>
              <w:bottom w:val="single" w:sz="6" w:space="0" w:color="000000"/>
            </w:tcBorders>
            <w:shd w:val="clear" w:color="auto" w:fill="FF99CC"/>
            <w:tcMar>
              <w:top w:w="28" w:type="dxa"/>
              <w:left w:w="28" w:type="dxa"/>
              <w:bottom w:w="28" w:type="dxa"/>
              <w:right w:w="28" w:type="dxa"/>
            </w:tcMar>
            <w:vAlign w:val="center"/>
          </w:tcPr>
          <w:p w14:paraId="267A9D4C"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1.</w:t>
            </w:r>
          </w:p>
        </w:tc>
        <w:tc>
          <w:tcPr>
            <w:tcW w:w="0" w:type="auto"/>
            <w:gridSpan w:val="7"/>
            <w:vMerge w:val="restart"/>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68907952" w14:textId="77777777" w:rsidR="000813B8" w:rsidRPr="008C1FEB" w:rsidRDefault="000813B8" w:rsidP="00B123ED">
            <w:pPr>
              <w:jc w:val="right"/>
              <w:rPr>
                <w:rFonts w:ascii="Times New Roman" w:hAnsi="Times New Roman" w:cs="Times New Roman"/>
                <w:b/>
                <w:noProof/>
                <w:sz w:val="18"/>
                <w:szCs w:val="20"/>
              </w:rPr>
            </w:pPr>
            <w:r w:rsidRPr="008C1FEB">
              <w:rPr>
                <w:rFonts w:ascii="Times New Roman" w:hAnsi="Times New Roman"/>
                <w:b/>
                <w:sz w:val="18"/>
                <w:szCs w:val="20"/>
              </w:rPr>
              <w:t>Debets</w:t>
            </w:r>
          </w:p>
        </w:tc>
        <w:tc>
          <w:tcPr>
            <w:tcW w:w="0" w:type="auto"/>
            <w:gridSpan w:val="3"/>
            <w:vMerge w:val="restart"/>
            <w:tcBorders>
              <w:top w:val="single" w:sz="6" w:space="0" w:color="000000"/>
              <w:bottom w:val="single" w:sz="6" w:space="0" w:color="000000"/>
            </w:tcBorders>
            <w:tcMar>
              <w:top w:w="28" w:type="dxa"/>
              <w:left w:w="28" w:type="dxa"/>
              <w:bottom w:w="28" w:type="dxa"/>
              <w:right w:w="28" w:type="dxa"/>
            </w:tcMar>
            <w:vAlign w:val="center"/>
          </w:tcPr>
          <w:p w14:paraId="098B376D" w14:textId="77777777" w:rsidR="000813B8" w:rsidRPr="008C1FEB" w:rsidRDefault="000813B8" w:rsidP="000813B8">
            <w:pPr>
              <w:rPr>
                <w:rFonts w:ascii="Times New Roman" w:hAnsi="Times New Roman" w:cs="Times New Roman"/>
                <w:noProof/>
                <w:sz w:val="18"/>
                <w:szCs w:val="20"/>
              </w:rPr>
            </w:pPr>
          </w:p>
        </w:tc>
      </w:tr>
      <w:tr w:rsidR="000813B8" w:rsidRPr="008C1FEB" w14:paraId="699D4BA5" w14:textId="77777777" w:rsidTr="000813B8">
        <w:tc>
          <w:tcPr>
            <w:tcW w:w="0" w:type="auto"/>
            <w:vMerge/>
            <w:tcBorders>
              <w:top w:val="nil"/>
              <w:bottom w:val="single" w:sz="6" w:space="0" w:color="000000"/>
            </w:tcBorders>
            <w:tcMar>
              <w:top w:w="28" w:type="dxa"/>
              <w:left w:w="28" w:type="dxa"/>
              <w:bottom w:w="28" w:type="dxa"/>
              <w:right w:w="28" w:type="dxa"/>
            </w:tcMar>
          </w:tcPr>
          <w:p w14:paraId="1564C159" w14:textId="77777777" w:rsidR="000813B8" w:rsidRPr="008C1FEB" w:rsidRDefault="000813B8" w:rsidP="000813B8">
            <w:pPr>
              <w:jc w:val="both"/>
              <w:rPr>
                <w:rFonts w:ascii="Times New Roman" w:hAnsi="Times New Roman" w:cs="Times New Roman"/>
                <w:noProof/>
                <w:sz w:val="18"/>
                <w:szCs w:val="20"/>
              </w:rPr>
            </w:pPr>
          </w:p>
        </w:tc>
        <w:tc>
          <w:tcPr>
            <w:tcW w:w="0" w:type="auto"/>
            <w:tcBorders>
              <w:top w:val="single" w:sz="6" w:space="0" w:color="000000"/>
              <w:bottom w:val="single" w:sz="6" w:space="0" w:color="000000"/>
            </w:tcBorders>
            <w:tcMar>
              <w:top w:w="28" w:type="dxa"/>
              <w:left w:w="28" w:type="dxa"/>
              <w:bottom w:w="28" w:type="dxa"/>
              <w:right w:w="28" w:type="dxa"/>
            </w:tcMar>
          </w:tcPr>
          <w:p w14:paraId="02A5F5CD" w14:textId="74E2AD16" w:rsidR="000813B8" w:rsidRPr="008C1FEB" w:rsidRDefault="000813B8" w:rsidP="00491D96">
            <w:pPr>
              <w:rPr>
                <w:rFonts w:ascii="Times New Roman" w:hAnsi="Times New Roman" w:cs="Times New Roman"/>
                <w:b/>
                <w:noProof/>
                <w:sz w:val="18"/>
                <w:szCs w:val="20"/>
              </w:rPr>
            </w:pPr>
            <w:r w:rsidRPr="008C1FEB">
              <w:rPr>
                <w:rFonts w:ascii="Times New Roman" w:hAnsi="Times New Roman"/>
                <w:b/>
                <w:sz w:val="18"/>
                <w:szCs w:val="20"/>
              </w:rPr>
              <w:t>(SJ32: Atkritumu pārstrāde un attīrīšana, lauksaimniecības un ieguves rūpniecības pakalpojumi, kā arī SJ321: Atkritumu pārstrāde un attīrīšana)</w:t>
            </w:r>
          </w:p>
        </w:tc>
        <w:tc>
          <w:tcPr>
            <w:tcW w:w="0" w:type="auto"/>
            <w:vMerge/>
            <w:tcBorders>
              <w:top w:val="nil"/>
              <w:bottom w:val="single" w:sz="6" w:space="0" w:color="000000"/>
            </w:tcBorders>
            <w:shd w:val="clear" w:color="auto" w:fill="92D050"/>
            <w:tcMar>
              <w:top w:w="28" w:type="dxa"/>
              <w:left w:w="28" w:type="dxa"/>
              <w:bottom w:w="28" w:type="dxa"/>
              <w:right w:w="28" w:type="dxa"/>
            </w:tcMar>
            <w:vAlign w:val="center"/>
          </w:tcPr>
          <w:p w14:paraId="33D3689B" w14:textId="77777777" w:rsidR="000813B8" w:rsidRPr="008C1FEB" w:rsidRDefault="000813B8" w:rsidP="000813B8">
            <w:pPr>
              <w:rPr>
                <w:rFonts w:ascii="Times New Roman" w:hAnsi="Times New Roman" w:cs="Times New Roman"/>
                <w:noProof/>
                <w:sz w:val="18"/>
                <w:szCs w:val="20"/>
              </w:rPr>
            </w:pPr>
          </w:p>
        </w:tc>
        <w:tc>
          <w:tcPr>
            <w:tcW w:w="0" w:type="auto"/>
            <w:vMerge/>
            <w:tcBorders>
              <w:top w:val="nil"/>
              <w:bottom w:val="single" w:sz="6" w:space="0" w:color="000000"/>
            </w:tcBorders>
            <w:shd w:val="clear" w:color="auto" w:fill="FF99CC"/>
            <w:tcMar>
              <w:top w:w="28" w:type="dxa"/>
              <w:left w:w="28" w:type="dxa"/>
              <w:bottom w:w="28" w:type="dxa"/>
              <w:right w:w="28" w:type="dxa"/>
            </w:tcMar>
            <w:vAlign w:val="center"/>
          </w:tcPr>
          <w:p w14:paraId="5060BF74" w14:textId="77777777" w:rsidR="000813B8" w:rsidRPr="008C1FEB" w:rsidRDefault="000813B8" w:rsidP="000813B8">
            <w:pPr>
              <w:rPr>
                <w:rFonts w:ascii="Times New Roman" w:hAnsi="Times New Roman" w:cs="Times New Roman"/>
                <w:noProof/>
                <w:sz w:val="18"/>
                <w:szCs w:val="20"/>
              </w:rPr>
            </w:pPr>
          </w:p>
        </w:tc>
        <w:tc>
          <w:tcPr>
            <w:tcW w:w="0" w:type="auto"/>
            <w:gridSpan w:val="3"/>
            <w:vMerge/>
            <w:tcBorders>
              <w:top w:val="nil"/>
              <w:bottom w:val="single" w:sz="6" w:space="0" w:color="000000"/>
            </w:tcBorders>
            <w:shd w:val="clear" w:color="auto" w:fill="FF99CC"/>
            <w:tcMar>
              <w:top w:w="28" w:type="dxa"/>
              <w:left w:w="28" w:type="dxa"/>
              <w:bottom w:w="28" w:type="dxa"/>
              <w:right w:w="28" w:type="dxa"/>
            </w:tcMar>
            <w:vAlign w:val="center"/>
          </w:tcPr>
          <w:p w14:paraId="2A9D9803" w14:textId="77777777" w:rsidR="000813B8" w:rsidRPr="008C1FEB" w:rsidRDefault="000813B8" w:rsidP="000813B8">
            <w:pPr>
              <w:rPr>
                <w:rFonts w:ascii="Times New Roman" w:hAnsi="Times New Roman" w:cs="Times New Roman"/>
                <w:noProof/>
                <w:sz w:val="18"/>
                <w:szCs w:val="20"/>
              </w:rPr>
            </w:pPr>
          </w:p>
        </w:tc>
        <w:tc>
          <w:tcPr>
            <w:tcW w:w="0" w:type="auto"/>
            <w:gridSpan w:val="7"/>
            <w:vMerge/>
            <w:tcBorders>
              <w:top w:val="nil"/>
              <w:bottom w:val="single" w:sz="6" w:space="0" w:color="000000"/>
            </w:tcBorders>
            <w:shd w:val="clear" w:color="auto" w:fill="BCD6ED"/>
            <w:tcMar>
              <w:top w:w="28" w:type="dxa"/>
              <w:left w:w="28" w:type="dxa"/>
              <w:bottom w:w="28" w:type="dxa"/>
              <w:right w:w="28" w:type="dxa"/>
            </w:tcMar>
            <w:vAlign w:val="center"/>
          </w:tcPr>
          <w:p w14:paraId="7ADD80E1" w14:textId="77777777" w:rsidR="000813B8" w:rsidRPr="008C1FEB" w:rsidRDefault="000813B8" w:rsidP="000813B8">
            <w:pPr>
              <w:rPr>
                <w:rFonts w:ascii="Times New Roman" w:hAnsi="Times New Roman" w:cs="Times New Roman"/>
                <w:noProof/>
                <w:sz w:val="18"/>
                <w:szCs w:val="20"/>
              </w:rPr>
            </w:pPr>
          </w:p>
        </w:tc>
        <w:tc>
          <w:tcPr>
            <w:tcW w:w="0" w:type="auto"/>
            <w:gridSpan w:val="3"/>
            <w:vMerge/>
            <w:tcBorders>
              <w:top w:val="nil"/>
              <w:bottom w:val="single" w:sz="6" w:space="0" w:color="000000"/>
            </w:tcBorders>
            <w:tcMar>
              <w:top w:w="28" w:type="dxa"/>
              <w:left w:w="28" w:type="dxa"/>
              <w:bottom w:w="28" w:type="dxa"/>
              <w:right w:w="28" w:type="dxa"/>
            </w:tcMar>
            <w:vAlign w:val="center"/>
          </w:tcPr>
          <w:p w14:paraId="1EA6371E" w14:textId="77777777" w:rsidR="000813B8" w:rsidRPr="008C1FEB" w:rsidRDefault="000813B8" w:rsidP="000813B8">
            <w:pPr>
              <w:rPr>
                <w:rFonts w:ascii="Times New Roman" w:hAnsi="Times New Roman" w:cs="Times New Roman"/>
                <w:noProof/>
                <w:sz w:val="18"/>
                <w:szCs w:val="20"/>
              </w:rPr>
            </w:pPr>
          </w:p>
        </w:tc>
      </w:tr>
      <w:tr w:rsidR="000813B8" w:rsidRPr="008C1FEB" w14:paraId="3B746FB9" w14:textId="77777777" w:rsidTr="000813B8">
        <w:tc>
          <w:tcPr>
            <w:tcW w:w="0" w:type="auto"/>
            <w:vMerge w:val="restart"/>
            <w:tcBorders>
              <w:top w:val="single" w:sz="6" w:space="0" w:color="000000"/>
              <w:bottom w:val="single" w:sz="6" w:space="0" w:color="000000"/>
            </w:tcBorders>
            <w:tcMar>
              <w:top w:w="28" w:type="dxa"/>
              <w:left w:w="28" w:type="dxa"/>
              <w:bottom w:w="28" w:type="dxa"/>
              <w:right w:w="28" w:type="dxa"/>
            </w:tcMar>
          </w:tcPr>
          <w:p w14:paraId="526BD94C" w14:textId="77777777" w:rsidR="000813B8" w:rsidRPr="008C1FEB" w:rsidRDefault="000813B8" w:rsidP="000813B8">
            <w:pPr>
              <w:jc w:val="both"/>
              <w:rPr>
                <w:rFonts w:ascii="Times New Roman" w:hAnsi="Times New Roman" w:cs="Times New Roman"/>
                <w:b/>
                <w:noProof/>
                <w:sz w:val="18"/>
                <w:szCs w:val="20"/>
              </w:rPr>
            </w:pPr>
            <w:r w:rsidRPr="008C1FEB">
              <w:rPr>
                <w:rFonts w:ascii="Times New Roman" w:hAnsi="Times New Roman"/>
                <w:b/>
                <w:sz w:val="18"/>
                <w:szCs w:val="20"/>
              </w:rPr>
              <w:t>SK</w:t>
            </w:r>
          </w:p>
        </w:tc>
        <w:tc>
          <w:tcPr>
            <w:tcW w:w="0" w:type="auto"/>
            <w:tcBorders>
              <w:top w:val="single" w:sz="6" w:space="0" w:color="000000"/>
              <w:bottom w:val="single" w:sz="6" w:space="0" w:color="000000"/>
            </w:tcBorders>
            <w:tcMar>
              <w:top w:w="28" w:type="dxa"/>
              <w:left w:w="28" w:type="dxa"/>
              <w:bottom w:w="28" w:type="dxa"/>
              <w:right w:w="28" w:type="dxa"/>
            </w:tcMar>
          </w:tcPr>
          <w:p w14:paraId="0E7C2915" w14:textId="77777777" w:rsidR="000813B8" w:rsidRPr="008C1FEB" w:rsidRDefault="000813B8" w:rsidP="00491D96">
            <w:pPr>
              <w:rPr>
                <w:rFonts w:ascii="Times New Roman" w:hAnsi="Times New Roman" w:cs="Times New Roman"/>
                <w:b/>
                <w:noProof/>
                <w:sz w:val="18"/>
                <w:szCs w:val="20"/>
              </w:rPr>
            </w:pPr>
            <w:r w:rsidRPr="008C1FEB">
              <w:rPr>
                <w:rFonts w:ascii="Times New Roman" w:hAnsi="Times New Roman"/>
                <w:b/>
                <w:sz w:val="18"/>
                <w:szCs w:val="20"/>
              </w:rPr>
              <w:t>Individuālie, kultūras un atpūtas pakalpojumi</w:t>
            </w:r>
          </w:p>
        </w:tc>
        <w:tc>
          <w:tcPr>
            <w:tcW w:w="0" w:type="auto"/>
            <w:vMerge w:val="restart"/>
            <w:tcBorders>
              <w:top w:val="single" w:sz="6" w:space="0" w:color="000000"/>
              <w:bottom w:val="single" w:sz="6" w:space="0" w:color="000000"/>
            </w:tcBorders>
            <w:shd w:val="clear" w:color="auto" w:fill="92D050"/>
            <w:tcMar>
              <w:top w:w="28" w:type="dxa"/>
              <w:left w:w="28" w:type="dxa"/>
              <w:bottom w:w="28" w:type="dxa"/>
              <w:right w:w="28" w:type="dxa"/>
            </w:tcMar>
            <w:vAlign w:val="center"/>
          </w:tcPr>
          <w:p w14:paraId="4C40B064" w14:textId="77777777" w:rsidR="000813B8" w:rsidRPr="008C1FEB" w:rsidRDefault="000813B8" w:rsidP="000813B8">
            <w:pPr>
              <w:rPr>
                <w:rFonts w:ascii="Times New Roman" w:hAnsi="Times New Roman" w:cs="Times New Roman"/>
                <w:noProof/>
                <w:sz w:val="18"/>
                <w:szCs w:val="20"/>
              </w:rPr>
            </w:pPr>
          </w:p>
        </w:tc>
        <w:tc>
          <w:tcPr>
            <w:tcW w:w="0" w:type="auto"/>
            <w:vMerge w:val="restart"/>
            <w:tcBorders>
              <w:top w:val="single" w:sz="6" w:space="0" w:color="000000"/>
              <w:bottom w:val="single" w:sz="6" w:space="0" w:color="000000"/>
            </w:tcBorders>
            <w:shd w:val="clear" w:color="auto" w:fill="FF99CC"/>
            <w:tcMar>
              <w:top w:w="28" w:type="dxa"/>
              <w:left w:w="28" w:type="dxa"/>
              <w:bottom w:w="28" w:type="dxa"/>
              <w:right w:w="28" w:type="dxa"/>
            </w:tcMar>
            <w:vAlign w:val="center"/>
          </w:tcPr>
          <w:p w14:paraId="68BBDB25"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1.</w:t>
            </w:r>
          </w:p>
        </w:tc>
        <w:tc>
          <w:tcPr>
            <w:tcW w:w="0" w:type="auto"/>
            <w:gridSpan w:val="3"/>
            <w:vMerge w:val="restart"/>
            <w:tcBorders>
              <w:top w:val="single" w:sz="6" w:space="0" w:color="000000"/>
              <w:bottom w:val="single" w:sz="6" w:space="0" w:color="000000"/>
            </w:tcBorders>
            <w:shd w:val="clear" w:color="auto" w:fill="FF99CC"/>
            <w:tcMar>
              <w:top w:w="28" w:type="dxa"/>
              <w:left w:w="28" w:type="dxa"/>
              <w:bottom w:w="28" w:type="dxa"/>
              <w:right w:w="28" w:type="dxa"/>
            </w:tcMar>
            <w:vAlign w:val="center"/>
          </w:tcPr>
          <w:p w14:paraId="09D30D16"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2.</w:t>
            </w:r>
          </w:p>
        </w:tc>
        <w:tc>
          <w:tcPr>
            <w:tcW w:w="0" w:type="auto"/>
            <w:gridSpan w:val="3"/>
            <w:vMerge w:val="restart"/>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00A9B507" w14:textId="77777777" w:rsidR="000813B8" w:rsidRPr="008C1FEB" w:rsidRDefault="000813B8" w:rsidP="000813B8">
            <w:pPr>
              <w:rPr>
                <w:rFonts w:ascii="Times New Roman" w:hAnsi="Times New Roman" w:cs="Times New Roman"/>
                <w:noProof/>
                <w:sz w:val="18"/>
                <w:szCs w:val="20"/>
              </w:rPr>
            </w:pPr>
          </w:p>
        </w:tc>
        <w:tc>
          <w:tcPr>
            <w:tcW w:w="0" w:type="auto"/>
            <w:vMerge w:val="restart"/>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09926B38" w14:textId="77777777" w:rsidR="000813B8" w:rsidRPr="008C1FEB" w:rsidRDefault="000813B8" w:rsidP="000813B8">
            <w:pPr>
              <w:rPr>
                <w:rFonts w:ascii="Times New Roman" w:hAnsi="Times New Roman" w:cs="Times New Roman"/>
                <w:noProof/>
                <w:sz w:val="18"/>
                <w:szCs w:val="20"/>
              </w:rPr>
            </w:pPr>
          </w:p>
        </w:tc>
        <w:tc>
          <w:tcPr>
            <w:tcW w:w="0" w:type="auto"/>
            <w:vMerge w:val="restart"/>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5127F41F" w14:textId="77777777" w:rsidR="000813B8" w:rsidRPr="008C1FEB" w:rsidRDefault="000813B8" w:rsidP="000813B8">
            <w:pPr>
              <w:rPr>
                <w:rFonts w:ascii="Times New Roman" w:hAnsi="Times New Roman" w:cs="Times New Roman"/>
                <w:noProof/>
                <w:sz w:val="18"/>
                <w:szCs w:val="20"/>
              </w:rPr>
            </w:pPr>
          </w:p>
        </w:tc>
        <w:tc>
          <w:tcPr>
            <w:tcW w:w="0" w:type="auto"/>
            <w:vMerge w:val="restart"/>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04CD381F" w14:textId="77777777" w:rsidR="000813B8" w:rsidRPr="008C1FEB" w:rsidRDefault="000813B8" w:rsidP="000813B8">
            <w:pPr>
              <w:rPr>
                <w:rFonts w:ascii="Times New Roman" w:hAnsi="Times New Roman" w:cs="Times New Roman"/>
                <w:noProof/>
                <w:sz w:val="18"/>
                <w:szCs w:val="20"/>
              </w:rPr>
            </w:pPr>
          </w:p>
        </w:tc>
        <w:tc>
          <w:tcPr>
            <w:tcW w:w="0" w:type="auto"/>
            <w:vMerge w:val="restart"/>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4FEEB9CE"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Debets</w:t>
            </w:r>
          </w:p>
        </w:tc>
        <w:tc>
          <w:tcPr>
            <w:tcW w:w="0" w:type="auto"/>
            <w:vMerge w:val="restart"/>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145AE4B0" w14:textId="77777777" w:rsidR="000813B8" w:rsidRPr="008C1FEB" w:rsidRDefault="000813B8" w:rsidP="000813B8">
            <w:pPr>
              <w:rPr>
                <w:rFonts w:ascii="Times New Roman" w:hAnsi="Times New Roman" w:cs="Times New Roman"/>
                <w:b/>
                <w:noProof/>
                <w:sz w:val="18"/>
                <w:szCs w:val="20"/>
              </w:rPr>
            </w:pPr>
            <w:r w:rsidRPr="008C1FEB">
              <w:rPr>
                <w:rFonts w:ascii="Times New Roman" w:hAnsi="Times New Roman"/>
                <w:b/>
                <w:sz w:val="18"/>
                <w:szCs w:val="20"/>
              </w:rPr>
              <w:t>Debets</w:t>
            </w:r>
          </w:p>
        </w:tc>
        <w:tc>
          <w:tcPr>
            <w:tcW w:w="0" w:type="auto"/>
            <w:vMerge w:val="restart"/>
            <w:tcBorders>
              <w:top w:val="single" w:sz="6" w:space="0" w:color="000000"/>
              <w:bottom w:val="single" w:sz="6" w:space="0" w:color="000000"/>
            </w:tcBorders>
            <w:tcMar>
              <w:top w:w="28" w:type="dxa"/>
              <w:left w:w="28" w:type="dxa"/>
              <w:bottom w:w="28" w:type="dxa"/>
              <w:right w:w="28" w:type="dxa"/>
            </w:tcMar>
            <w:vAlign w:val="center"/>
          </w:tcPr>
          <w:p w14:paraId="7E03E709" w14:textId="77777777" w:rsidR="000813B8" w:rsidRPr="008C1FEB" w:rsidRDefault="000813B8" w:rsidP="000813B8">
            <w:pPr>
              <w:rPr>
                <w:rFonts w:ascii="Times New Roman" w:hAnsi="Times New Roman" w:cs="Times New Roman"/>
                <w:noProof/>
                <w:sz w:val="18"/>
                <w:szCs w:val="20"/>
              </w:rPr>
            </w:pPr>
          </w:p>
        </w:tc>
        <w:tc>
          <w:tcPr>
            <w:tcW w:w="0" w:type="auto"/>
            <w:vMerge w:val="restart"/>
            <w:tcBorders>
              <w:top w:val="single" w:sz="6" w:space="0" w:color="000000"/>
              <w:bottom w:val="single" w:sz="6" w:space="0" w:color="000000"/>
            </w:tcBorders>
            <w:shd w:val="clear" w:color="auto" w:fill="BCD6ED"/>
            <w:tcMar>
              <w:top w:w="28" w:type="dxa"/>
              <w:left w:w="28" w:type="dxa"/>
              <w:bottom w:w="28" w:type="dxa"/>
              <w:right w:w="28" w:type="dxa"/>
            </w:tcMar>
            <w:vAlign w:val="center"/>
          </w:tcPr>
          <w:p w14:paraId="76C33FD3" w14:textId="77777777" w:rsidR="000813B8" w:rsidRPr="008C1FEB" w:rsidRDefault="000813B8" w:rsidP="000813B8">
            <w:pPr>
              <w:rPr>
                <w:rFonts w:ascii="Times New Roman" w:hAnsi="Times New Roman" w:cs="Times New Roman"/>
                <w:noProof/>
                <w:sz w:val="18"/>
                <w:szCs w:val="20"/>
              </w:rPr>
            </w:pPr>
          </w:p>
        </w:tc>
      </w:tr>
      <w:tr w:rsidR="000813B8" w:rsidRPr="008C1FEB" w14:paraId="29E0B3DD" w14:textId="77777777" w:rsidTr="000813B8">
        <w:tc>
          <w:tcPr>
            <w:tcW w:w="0" w:type="auto"/>
            <w:vMerge/>
            <w:tcBorders>
              <w:top w:val="nil"/>
              <w:bottom w:val="single" w:sz="6" w:space="0" w:color="000000"/>
            </w:tcBorders>
            <w:tcMar>
              <w:top w:w="28" w:type="dxa"/>
              <w:left w:w="28" w:type="dxa"/>
              <w:bottom w:w="28" w:type="dxa"/>
              <w:right w:w="28" w:type="dxa"/>
            </w:tcMar>
          </w:tcPr>
          <w:p w14:paraId="7CEEDF99" w14:textId="77777777" w:rsidR="000813B8" w:rsidRPr="008C1FEB" w:rsidRDefault="000813B8" w:rsidP="000813B8">
            <w:pPr>
              <w:jc w:val="both"/>
              <w:rPr>
                <w:rFonts w:ascii="Times New Roman" w:hAnsi="Times New Roman" w:cs="Times New Roman"/>
                <w:noProof/>
                <w:sz w:val="18"/>
                <w:szCs w:val="20"/>
              </w:rPr>
            </w:pPr>
          </w:p>
        </w:tc>
        <w:tc>
          <w:tcPr>
            <w:tcW w:w="0" w:type="auto"/>
            <w:tcBorders>
              <w:top w:val="single" w:sz="6" w:space="0" w:color="000000"/>
              <w:bottom w:val="single" w:sz="6" w:space="0" w:color="000000"/>
            </w:tcBorders>
            <w:tcMar>
              <w:top w:w="28" w:type="dxa"/>
              <w:left w:w="28" w:type="dxa"/>
              <w:bottom w:w="28" w:type="dxa"/>
              <w:right w:w="28" w:type="dxa"/>
            </w:tcMar>
          </w:tcPr>
          <w:p w14:paraId="7304F727" w14:textId="77777777" w:rsidR="000813B8" w:rsidRPr="008C1FEB" w:rsidRDefault="000813B8" w:rsidP="00491D96">
            <w:pPr>
              <w:rPr>
                <w:rFonts w:ascii="Times New Roman" w:hAnsi="Times New Roman" w:cs="Times New Roman"/>
                <w:b/>
                <w:noProof/>
                <w:sz w:val="18"/>
                <w:szCs w:val="20"/>
              </w:rPr>
            </w:pPr>
            <w:r w:rsidRPr="008C1FEB">
              <w:rPr>
                <w:rFonts w:ascii="Times New Roman" w:hAnsi="Times New Roman"/>
                <w:b/>
                <w:sz w:val="18"/>
                <w:szCs w:val="20"/>
              </w:rPr>
              <w:t>(SK1: Audiovizuālie un ar tiem saistītie pakalpojumi)</w:t>
            </w:r>
          </w:p>
        </w:tc>
        <w:tc>
          <w:tcPr>
            <w:tcW w:w="0" w:type="auto"/>
            <w:vMerge/>
            <w:tcBorders>
              <w:top w:val="nil"/>
              <w:bottom w:val="single" w:sz="6" w:space="0" w:color="000000"/>
            </w:tcBorders>
            <w:shd w:val="clear" w:color="auto" w:fill="92D050"/>
            <w:tcMar>
              <w:top w:w="28" w:type="dxa"/>
              <w:left w:w="28" w:type="dxa"/>
              <w:bottom w:w="28" w:type="dxa"/>
              <w:right w:w="28" w:type="dxa"/>
            </w:tcMar>
          </w:tcPr>
          <w:p w14:paraId="208A75B3" w14:textId="77777777" w:rsidR="000813B8" w:rsidRPr="008C1FEB" w:rsidRDefault="000813B8" w:rsidP="000813B8">
            <w:pPr>
              <w:jc w:val="both"/>
              <w:rPr>
                <w:rFonts w:ascii="Times New Roman" w:hAnsi="Times New Roman" w:cs="Times New Roman"/>
                <w:noProof/>
                <w:sz w:val="18"/>
                <w:szCs w:val="20"/>
              </w:rPr>
            </w:pPr>
          </w:p>
        </w:tc>
        <w:tc>
          <w:tcPr>
            <w:tcW w:w="0" w:type="auto"/>
            <w:vMerge/>
            <w:tcBorders>
              <w:top w:val="nil"/>
              <w:bottom w:val="single" w:sz="6" w:space="0" w:color="000000"/>
            </w:tcBorders>
            <w:shd w:val="clear" w:color="auto" w:fill="FF99CC"/>
            <w:tcMar>
              <w:top w:w="28" w:type="dxa"/>
              <w:left w:w="28" w:type="dxa"/>
              <w:bottom w:w="28" w:type="dxa"/>
              <w:right w:w="28" w:type="dxa"/>
            </w:tcMar>
          </w:tcPr>
          <w:p w14:paraId="7AD22878" w14:textId="77777777" w:rsidR="000813B8" w:rsidRPr="008C1FEB" w:rsidRDefault="000813B8" w:rsidP="000813B8">
            <w:pPr>
              <w:jc w:val="both"/>
              <w:rPr>
                <w:rFonts w:ascii="Times New Roman" w:hAnsi="Times New Roman" w:cs="Times New Roman"/>
                <w:noProof/>
                <w:sz w:val="18"/>
                <w:szCs w:val="20"/>
              </w:rPr>
            </w:pPr>
          </w:p>
        </w:tc>
        <w:tc>
          <w:tcPr>
            <w:tcW w:w="0" w:type="auto"/>
            <w:gridSpan w:val="3"/>
            <w:vMerge/>
            <w:tcBorders>
              <w:top w:val="nil"/>
              <w:bottom w:val="single" w:sz="6" w:space="0" w:color="000000"/>
            </w:tcBorders>
            <w:shd w:val="clear" w:color="auto" w:fill="FF99CC"/>
            <w:tcMar>
              <w:top w:w="28" w:type="dxa"/>
              <w:left w:w="28" w:type="dxa"/>
              <w:bottom w:w="28" w:type="dxa"/>
              <w:right w:w="28" w:type="dxa"/>
            </w:tcMar>
          </w:tcPr>
          <w:p w14:paraId="6B6778A1" w14:textId="77777777" w:rsidR="000813B8" w:rsidRPr="008C1FEB" w:rsidRDefault="000813B8" w:rsidP="000813B8">
            <w:pPr>
              <w:jc w:val="both"/>
              <w:rPr>
                <w:rFonts w:ascii="Times New Roman" w:hAnsi="Times New Roman" w:cs="Times New Roman"/>
                <w:noProof/>
                <w:sz w:val="18"/>
                <w:szCs w:val="20"/>
              </w:rPr>
            </w:pPr>
          </w:p>
        </w:tc>
        <w:tc>
          <w:tcPr>
            <w:tcW w:w="0" w:type="auto"/>
            <w:gridSpan w:val="3"/>
            <w:vMerge/>
            <w:tcBorders>
              <w:top w:val="nil"/>
              <w:bottom w:val="single" w:sz="6" w:space="0" w:color="000000"/>
            </w:tcBorders>
            <w:shd w:val="clear" w:color="auto" w:fill="BCD6ED"/>
            <w:tcMar>
              <w:top w:w="28" w:type="dxa"/>
              <w:left w:w="28" w:type="dxa"/>
              <w:bottom w:w="28" w:type="dxa"/>
              <w:right w:w="28" w:type="dxa"/>
            </w:tcMar>
          </w:tcPr>
          <w:p w14:paraId="7B8BAE33" w14:textId="77777777" w:rsidR="000813B8" w:rsidRPr="008C1FEB" w:rsidRDefault="000813B8" w:rsidP="000813B8">
            <w:pPr>
              <w:jc w:val="both"/>
              <w:rPr>
                <w:rFonts w:ascii="Times New Roman" w:hAnsi="Times New Roman" w:cs="Times New Roman"/>
                <w:noProof/>
                <w:sz w:val="18"/>
                <w:szCs w:val="20"/>
              </w:rPr>
            </w:pPr>
          </w:p>
        </w:tc>
        <w:tc>
          <w:tcPr>
            <w:tcW w:w="0" w:type="auto"/>
            <w:vMerge/>
            <w:tcBorders>
              <w:top w:val="nil"/>
              <w:bottom w:val="single" w:sz="6" w:space="0" w:color="000000"/>
            </w:tcBorders>
            <w:shd w:val="clear" w:color="auto" w:fill="BCD6ED"/>
            <w:tcMar>
              <w:top w:w="28" w:type="dxa"/>
              <w:left w:w="28" w:type="dxa"/>
              <w:bottom w:w="28" w:type="dxa"/>
              <w:right w:w="28" w:type="dxa"/>
            </w:tcMar>
          </w:tcPr>
          <w:p w14:paraId="38A6C227" w14:textId="77777777" w:rsidR="000813B8" w:rsidRPr="008C1FEB" w:rsidRDefault="000813B8" w:rsidP="000813B8">
            <w:pPr>
              <w:jc w:val="both"/>
              <w:rPr>
                <w:rFonts w:ascii="Times New Roman" w:hAnsi="Times New Roman" w:cs="Times New Roman"/>
                <w:noProof/>
                <w:sz w:val="18"/>
                <w:szCs w:val="20"/>
              </w:rPr>
            </w:pPr>
          </w:p>
        </w:tc>
        <w:tc>
          <w:tcPr>
            <w:tcW w:w="0" w:type="auto"/>
            <w:vMerge/>
            <w:tcBorders>
              <w:top w:val="nil"/>
              <w:bottom w:val="single" w:sz="6" w:space="0" w:color="000000"/>
            </w:tcBorders>
            <w:shd w:val="clear" w:color="auto" w:fill="BCD6ED"/>
            <w:tcMar>
              <w:top w:w="28" w:type="dxa"/>
              <w:left w:w="28" w:type="dxa"/>
              <w:bottom w:w="28" w:type="dxa"/>
              <w:right w:w="28" w:type="dxa"/>
            </w:tcMar>
          </w:tcPr>
          <w:p w14:paraId="70733419" w14:textId="77777777" w:rsidR="000813B8" w:rsidRPr="008C1FEB" w:rsidRDefault="000813B8" w:rsidP="000813B8">
            <w:pPr>
              <w:jc w:val="both"/>
              <w:rPr>
                <w:rFonts w:ascii="Times New Roman" w:hAnsi="Times New Roman" w:cs="Times New Roman"/>
                <w:noProof/>
                <w:sz w:val="18"/>
                <w:szCs w:val="20"/>
              </w:rPr>
            </w:pPr>
          </w:p>
        </w:tc>
        <w:tc>
          <w:tcPr>
            <w:tcW w:w="0" w:type="auto"/>
            <w:vMerge/>
            <w:tcBorders>
              <w:top w:val="nil"/>
              <w:bottom w:val="single" w:sz="6" w:space="0" w:color="000000"/>
            </w:tcBorders>
            <w:shd w:val="clear" w:color="auto" w:fill="BCD6ED"/>
            <w:tcMar>
              <w:top w:w="28" w:type="dxa"/>
              <w:left w:w="28" w:type="dxa"/>
              <w:bottom w:w="28" w:type="dxa"/>
              <w:right w:w="28" w:type="dxa"/>
            </w:tcMar>
          </w:tcPr>
          <w:p w14:paraId="0EA28C6F" w14:textId="77777777" w:rsidR="000813B8" w:rsidRPr="008C1FEB" w:rsidRDefault="000813B8" w:rsidP="000813B8">
            <w:pPr>
              <w:jc w:val="both"/>
              <w:rPr>
                <w:rFonts w:ascii="Times New Roman" w:hAnsi="Times New Roman" w:cs="Times New Roman"/>
                <w:noProof/>
                <w:sz w:val="18"/>
                <w:szCs w:val="20"/>
              </w:rPr>
            </w:pPr>
          </w:p>
        </w:tc>
        <w:tc>
          <w:tcPr>
            <w:tcW w:w="0" w:type="auto"/>
            <w:vMerge/>
            <w:tcBorders>
              <w:top w:val="nil"/>
              <w:bottom w:val="single" w:sz="6" w:space="0" w:color="000000"/>
            </w:tcBorders>
            <w:shd w:val="clear" w:color="auto" w:fill="BCD6ED"/>
            <w:tcMar>
              <w:top w:w="28" w:type="dxa"/>
              <w:left w:w="28" w:type="dxa"/>
              <w:bottom w:w="28" w:type="dxa"/>
              <w:right w:w="28" w:type="dxa"/>
            </w:tcMar>
          </w:tcPr>
          <w:p w14:paraId="0CF240CA" w14:textId="77777777" w:rsidR="000813B8" w:rsidRPr="008C1FEB" w:rsidRDefault="000813B8" w:rsidP="000813B8">
            <w:pPr>
              <w:jc w:val="both"/>
              <w:rPr>
                <w:rFonts w:ascii="Times New Roman" w:hAnsi="Times New Roman" w:cs="Times New Roman"/>
                <w:noProof/>
                <w:sz w:val="18"/>
                <w:szCs w:val="20"/>
              </w:rPr>
            </w:pPr>
          </w:p>
        </w:tc>
        <w:tc>
          <w:tcPr>
            <w:tcW w:w="0" w:type="auto"/>
            <w:vMerge/>
            <w:tcBorders>
              <w:top w:val="nil"/>
              <w:bottom w:val="single" w:sz="6" w:space="0" w:color="000000"/>
            </w:tcBorders>
            <w:shd w:val="clear" w:color="auto" w:fill="BCD6ED"/>
            <w:tcMar>
              <w:top w:w="28" w:type="dxa"/>
              <w:left w:w="28" w:type="dxa"/>
              <w:bottom w:w="28" w:type="dxa"/>
              <w:right w:w="28" w:type="dxa"/>
            </w:tcMar>
          </w:tcPr>
          <w:p w14:paraId="44AC3D48" w14:textId="77777777" w:rsidR="000813B8" w:rsidRPr="008C1FEB" w:rsidRDefault="000813B8" w:rsidP="000813B8">
            <w:pPr>
              <w:jc w:val="both"/>
              <w:rPr>
                <w:rFonts w:ascii="Times New Roman" w:hAnsi="Times New Roman" w:cs="Times New Roman"/>
                <w:noProof/>
                <w:sz w:val="18"/>
                <w:szCs w:val="20"/>
              </w:rPr>
            </w:pPr>
          </w:p>
        </w:tc>
        <w:tc>
          <w:tcPr>
            <w:tcW w:w="0" w:type="auto"/>
            <w:vMerge/>
            <w:tcBorders>
              <w:top w:val="nil"/>
              <w:bottom w:val="single" w:sz="6" w:space="0" w:color="000000"/>
            </w:tcBorders>
            <w:tcMar>
              <w:top w:w="28" w:type="dxa"/>
              <w:left w:w="28" w:type="dxa"/>
              <w:bottom w:w="28" w:type="dxa"/>
              <w:right w:w="28" w:type="dxa"/>
            </w:tcMar>
          </w:tcPr>
          <w:p w14:paraId="1EB7B9F7" w14:textId="77777777" w:rsidR="000813B8" w:rsidRPr="008C1FEB" w:rsidRDefault="000813B8" w:rsidP="000813B8">
            <w:pPr>
              <w:jc w:val="both"/>
              <w:rPr>
                <w:rFonts w:ascii="Times New Roman" w:hAnsi="Times New Roman" w:cs="Times New Roman"/>
                <w:noProof/>
                <w:sz w:val="18"/>
                <w:szCs w:val="20"/>
              </w:rPr>
            </w:pPr>
          </w:p>
        </w:tc>
        <w:tc>
          <w:tcPr>
            <w:tcW w:w="0" w:type="auto"/>
            <w:vMerge/>
            <w:tcBorders>
              <w:top w:val="nil"/>
              <w:bottom w:val="single" w:sz="6" w:space="0" w:color="000000"/>
            </w:tcBorders>
            <w:shd w:val="clear" w:color="auto" w:fill="BCD6ED"/>
            <w:tcMar>
              <w:top w:w="28" w:type="dxa"/>
              <w:left w:w="28" w:type="dxa"/>
              <w:bottom w:w="28" w:type="dxa"/>
              <w:right w:w="28" w:type="dxa"/>
            </w:tcMar>
          </w:tcPr>
          <w:p w14:paraId="09660529" w14:textId="77777777" w:rsidR="000813B8" w:rsidRPr="008C1FEB" w:rsidRDefault="000813B8" w:rsidP="000813B8">
            <w:pPr>
              <w:jc w:val="both"/>
              <w:rPr>
                <w:rFonts w:ascii="Times New Roman" w:hAnsi="Times New Roman" w:cs="Times New Roman"/>
                <w:noProof/>
                <w:sz w:val="18"/>
                <w:szCs w:val="20"/>
              </w:rPr>
            </w:pPr>
          </w:p>
        </w:tc>
      </w:tr>
    </w:tbl>
    <w:p w14:paraId="53CA8CED" w14:textId="77777777" w:rsidR="00815E52" w:rsidRDefault="00815E52" w:rsidP="00D82D6C">
      <w:pPr>
        <w:jc w:val="both"/>
        <w:rPr>
          <w:rFonts w:ascii="Times New Roman" w:hAnsi="Times New Roman"/>
          <w:noProof/>
          <w:sz w:val="24"/>
        </w:rPr>
      </w:pPr>
    </w:p>
    <w:p w14:paraId="2C60E114" w14:textId="7A7ACAFF" w:rsidR="00416649" w:rsidRPr="008C1FEB" w:rsidRDefault="00416649" w:rsidP="00D82D6C">
      <w:pPr>
        <w:jc w:val="both"/>
        <w:rPr>
          <w:rFonts w:ascii="Times New Roman" w:hAnsi="Times New Roman"/>
          <w:noProof/>
          <w:sz w:val="20"/>
          <w:szCs w:val="20"/>
        </w:rPr>
      </w:pPr>
      <w:r w:rsidRPr="008C1FEB">
        <w:rPr>
          <w:rFonts w:ascii="Times New Roman" w:hAnsi="Times New Roman"/>
          <w:sz w:val="20"/>
          <w:szCs w:val="20"/>
        </w:rPr>
        <w:t>Paskaidrojums:</w:t>
      </w:r>
    </w:p>
    <w:tbl>
      <w:tblPr>
        <w:tblStyle w:val="TableGrid"/>
        <w:tblW w:w="136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841"/>
      </w:tblGrid>
      <w:tr w:rsidR="004640EA" w:rsidRPr="008C1FEB" w14:paraId="58514B23" w14:textId="77777777" w:rsidTr="002B326E">
        <w:tc>
          <w:tcPr>
            <w:tcW w:w="5000" w:type="pct"/>
            <w:shd w:val="clear" w:color="auto" w:fill="92D050"/>
            <w:tcMar>
              <w:top w:w="28" w:type="dxa"/>
              <w:left w:w="28" w:type="dxa"/>
              <w:bottom w:w="28" w:type="dxa"/>
              <w:right w:w="28" w:type="dxa"/>
            </w:tcMar>
          </w:tcPr>
          <w:p w14:paraId="0D357EE2" w14:textId="3168D3D8" w:rsidR="004640EA" w:rsidRPr="008C1FEB" w:rsidRDefault="004640EA" w:rsidP="00D82D6C">
            <w:pPr>
              <w:jc w:val="both"/>
              <w:rPr>
                <w:rFonts w:ascii="Times New Roman" w:hAnsi="Times New Roman"/>
                <w:noProof/>
                <w:sz w:val="20"/>
                <w:szCs w:val="20"/>
              </w:rPr>
            </w:pPr>
            <w:r w:rsidRPr="008C1FEB">
              <w:rPr>
                <w:rFonts w:ascii="Times New Roman" w:hAnsi="Times New Roman"/>
                <w:sz w:val="20"/>
                <w:szCs w:val="20"/>
              </w:rPr>
              <w:t>visbiežākā izmantošana</w:t>
            </w:r>
          </w:p>
        </w:tc>
      </w:tr>
      <w:tr w:rsidR="004640EA" w:rsidRPr="008C1FEB" w14:paraId="751DEA39" w14:textId="77777777" w:rsidTr="002B326E">
        <w:tc>
          <w:tcPr>
            <w:tcW w:w="5000" w:type="pct"/>
            <w:shd w:val="clear" w:color="auto" w:fill="FF99CC"/>
            <w:tcMar>
              <w:top w:w="28" w:type="dxa"/>
              <w:left w:w="28" w:type="dxa"/>
              <w:bottom w:w="28" w:type="dxa"/>
              <w:right w:w="28" w:type="dxa"/>
            </w:tcMar>
          </w:tcPr>
          <w:p w14:paraId="41BC6FE8" w14:textId="71B53EAE" w:rsidR="004640EA" w:rsidRPr="008C1FEB" w:rsidRDefault="004640EA" w:rsidP="00D82D6C">
            <w:pPr>
              <w:jc w:val="both"/>
              <w:rPr>
                <w:rFonts w:ascii="Times New Roman" w:hAnsi="Times New Roman"/>
                <w:noProof/>
                <w:sz w:val="20"/>
                <w:szCs w:val="20"/>
              </w:rPr>
            </w:pPr>
            <w:r w:rsidRPr="008C1FEB">
              <w:rPr>
                <w:rFonts w:ascii="Times New Roman" w:hAnsi="Times New Roman"/>
                <w:sz w:val="20"/>
                <w:szCs w:val="20"/>
              </w:rPr>
              <w:t>mērena izmantošana</w:t>
            </w:r>
          </w:p>
        </w:tc>
      </w:tr>
      <w:tr w:rsidR="004640EA" w:rsidRPr="008C1FEB" w14:paraId="452DB36C" w14:textId="77777777" w:rsidTr="002B326E">
        <w:tc>
          <w:tcPr>
            <w:tcW w:w="5000" w:type="pct"/>
            <w:shd w:val="clear" w:color="auto" w:fill="D2F1F1"/>
            <w:tcMar>
              <w:top w:w="28" w:type="dxa"/>
              <w:left w:w="28" w:type="dxa"/>
              <w:bottom w:w="28" w:type="dxa"/>
              <w:right w:w="28" w:type="dxa"/>
            </w:tcMar>
          </w:tcPr>
          <w:p w14:paraId="17AF8FD6" w14:textId="4DFE155E" w:rsidR="004640EA" w:rsidRPr="008C1FEB" w:rsidRDefault="004640EA" w:rsidP="00D82D6C">
            <w:pPr>
              <w:jc w:val="both"/>
              <w:rPr>
                <w:rFonts w:ascii="Times New Roman" w:hAnsi="Times New Roman"/>
                <w:noProof/>
                <w:sz w:val="20"/>
                <w:szCs w:val="20"/>
              </w:rPr>
            </w:pPr>
            <w:r w:rsidRPr="008C1FEB">
              <w:rPr>
                <w:rFonts w:ascii="Times New Roman" w:hAnsi="Times New Roman"/>
                <w:sz w:val="20"/>
                <w:szCs w:val="20"/>
              </w:rPr>
              <w:t>ierobežota izmantošana</w:t>
            </w:r>
          </w:p>
        </w:tc>
      </w:tr>
    </w:tbl>
    <w:p w14:paraId="06EB9ED9" w14:textId="796B50EC" w:rsidR="00416649" w:rsidRPr="008C1FEB" w:rsidRDefault="00416649" w:rsidP="00D82D6C">
      <w:pPr>
        <w:jc w:val="both"/>
        <w:rPr>
          <w:rFonts w:ascii="Times New Roman" w:hAnsi="Times New Roman"/>
          <w:noProof/>
          <w:sz w:val="20"/>
          <w:szCs w:val="20"/>
        </w:rPr>
      </w:pPr>
      <w:r w:rsidRPr="008C1FEB">
        <w:rPr>
          <w:rFonts w:ascii="Times New Roman" w:hAnsi="Times New Roman"/>
          <w:sz w:val="20"/>
          <w:szCs w:val="20"/>
        </w:rPr>
        <w:t>nav ziņots par izmantošanu</w:t>
      </w:r>
    </w:p>
    <w:p w14:paraId="74391CDA" w14:textId="77777777" w:rsidR="00416649" w:rsidRPr="00D82D6C" w:rsidRDefault="00416649" w:rsidP="00D82D6C">
      <w:pPr>
        <w:jc w:val="both"/>
        <w:rPr>
          <w:rFonts w:ascii="Times New Roman" w:hAnsi="Times New Roman"/>
          <w:noProof/>
          <w:sz w:val="24"/>
        </w:rPr>
      </w:pPr>
    </w:p>
    <w:p w14:paraId="4E14D825" w14:textId="77777777" w:rsidR="00416649" w:rsidRPr="008C1FEB" w:rsidRDefault="00416649" w:rsidP="00D82D6C">
      <w:pPr>
        <w:jc w:val="both"/>
        <w:rPr>
          <w:rFonts w:ascii="Times New Roman" w:hAnsi="Times New Roman"/>
          <w:noProof/>
          <w:sz w:val="24"/>
          <w:szCs w:val="24"/>
        </w:rPr>
      </w:pPr>
      <w:r w:rsidRPr="008C1FEB">
        <w:rPr>
          <w:rFonts w:ascii="Times New Roman" w:hAnsi="Times New Roman"/>
          <w:i/>
          <w:sz w:val="24"/>
          <w:szCs w:val="24"/>
        </w:rPr>
        <w:t xml:space="preserve">Avots: </w:t>
      </w:r>
      <w:r w:rsidRPr="008C1FEB">
        <w:rPr>
          <w:rFonts w:ascii="Times New Roman" w:hAnsi="Times New Roman"/>
          <w:i/>
          <w:iCs/>
          <w:sz w:val="24"/>
          <w:szCs w:val="24"/>
        </w:rPr>
        <w:t>Eurostat</w:t>
      </w:r>
    </w:p>
    <w:p w14:paraId="10B4F483" w14:textId="77777777" w:rsidR="00416649" w:rsidRPr="00D82D6C" w:rsidRDefault="00416649" w:rsidP="00D82D6C">
      <w:pPr>
        <w:jc w:val="both"/>
        <w:rPr>
          <w:rFonts w:ascii="Times New Roman" w:hAnsi="Times New Roman"/>
          <w:noProof/>
          <w:sz w:val="24"/>
        </w:rPr>
      </w:pPr>
    </w:p>
    <w:p w14:paraId="15BA4B2A" w14:textId="77777777" w:rsidR="002D47FE" w:rsidRDefault="002D47FE" w:rsidP="00D82D6C">
      <w:pPr>
        <w:jc w:val="both"/>
        <w:rPr>
          <w:rFonts w:ascii="Times New Roman" w:hAnsi="Times New Roman"/>
          <w:noProof/>
          <w:sz w:val="24"/>
        </w:rPr>
        <w:sectPr w:rsidR="002D47FE" w:rsidSect="009321EC">
          <w:footerReference w:type="default" r:id="rId39"/>
          <w:headerReference w:type="first" r:id="rId40"/>
          <w:footerReference w:type="first" r:id="rId41"/>
          <w:type w:val="nextColumn"/>
          <w:pgSz w:w="16840" w:h="11910" w:orient="landscape" w:code="9"/>
          <w:pgMar w:top="1134" w:right="1134" w:bottom="1134" w:left="1701" w:header="567" w:footer="567" w:gutter="0"/>
          <w:cols w:space="720"/>
          <w:titlePg/>
          <w:docGrid w:linePitch="299"/>
        </w:sectPr>
      </w:pPr>
    </w:p>
    <w:p w14:paraId="13B9FEA5" w14:textId="0FE6FD6A" w:rsidR="00416649" w:rsidRDefault="00416649" w:rsidP="00D82D6C">
      <w:pPr>
        <w:jc w:val="both"/>
        <w:rPr>
          <w:rFonts w:ascii="Times New Roman" w:hAnsi="Times New Roman"/>
          <w:noProof/>
          <w:sz w:val="24"/>
        </w:rPr>
      </w:pPr>
      <w:r>
        <w:rPr>
          <w:rFonts w:ascii="Times New Roman" w:hAnsi="Times New Roman"/>
          <w:sz w:val="24"/>
        </w:rPr>
        <w:lastRenderedPageBreak/>
        <w:t>BPM6 rokasgrāmatā apkopotāji aicināti nodrošināt konsekvenci starp ceļošanas statistiku un citu ar to saistīto statistiku, piemēram, tūrisma statistiku, tūrisma satelītkontu un piedāvājuma un izlietojuma tabulu (tabulu var uzskatīt par iespējamo datu avotu; vairāk informācijas skat. 9.5.1. punktā).</w:t>
      </w:r>
    </w:p>
    <w:p w14:paraId="492309A0" w14:textId="77777777" w:rsidR="009C0230" w:rsidRDefault="009C0230" w:rsidP="00D82D6C">
      <w:pPr>
        <w:jc w:val="both"/>
        <w:rPr>
          <w:rFonts w:ascii="Times New Roman" w:hAnsi="Times New Roman"/>
          <w:b/>
          <w:noProof/>
          <w:sz w:val="24"/>
        </w:rPr>
      </w:pPr>
    </w:p>
    <w:p w14:paraId="616AB8E3" w14:textId="4BDAFFDF" w:rsidR="00416649" w:rsidRDefault="00416649" w:rsidP="00D82D6C">
      <w:pPr>
        <w:jc w:val="both"/>
        <w:rPr>
          <w:rFonts w:ascii="Times New Roman" w:hAnsi="Times New Roman"/>
          <w:noProof/>
          <w:sz w:val="24"/>
        </w:rPr>
      </w:pPr>
      <w:r>
        <w:rPr>
          <w:rFonts w:ascii="Times New Roman" w:hAnsi="Times New Roman"/>
          <w:b/>
          <w:bCs/>
          <w:sz w:val="24"/>
        </w:rPr>
        <w:t>Mobilo tālruņu dati</w:t>
      </w:r>
      <w:r>
        <w:rPr>
          <w:rFonts w:ascii="Times New Roman" w:hAnsi="Times New Roman"/>
          <w:sz w:val="24"/>
        </w:rPr>
        <w:t xml:space="preserve"> (</w:t>
      </w:r>
      <w:r>
        <w:rPr>
          <w:rFonts w:ascii="Times New Roman" w:hAnsi="Times New Roman"/>
          <w:b/>
          <w:bCs/>
          <w:i/>
          <w:iCs/>
          <w:sz w:val="24"/>
        </w:rPr>
        <w:t>MPD</w:t>
      </w:r>
      <w:r>
        <w:rPr>
          <w:rFonts w:ascii="Times New Roman" w:hAnsi="Times New Roman"/>
          <w:sz w:val="24"/>
        </w:rPr>
        <w:t>)</w:t>
      </w:r>
      <w:r w:rsidR="009C0230">
        <w:rPr>
          <w:rStyle w:val="FootnoteReference"/>
          <w:rFonts w:ascii="Times New Roman" w:hAnsi="Times New Roman"/>
          <w:noProof/>
          <w:sz w:val="24"/>
        </w:rPr>
        <w:footnoteReference w:id="101"/>
      </w:r>
      <w:r>
        <w:rPr>
          <w:rFonts w:ascii="Times New Roman" w:hAnsi="Times New Roman"/>
          <w:sz w:val="24"/>
        </w:rPr>
        <w:t xml:space="preserve"> – šos datus var izmantot kā papildu avotu, lai veiktu </w:t>
      </w:r>
      <w:r>
        <w:rPr>
          <w:rFonts w:ascii="Times New Roman" w:hAnsi="Times New Roman"/>
          <w:i/>
          <w:iCs/>
          <w:sz w:val="24"/>
        </w:rPr>
        <w:t>BOP</w:t>
      </w:r>
      <w:r>
        <w:rPr>
          <w:rFonts w:ascii="Times New Roman" w:hAnsi="Times New Roman"/>
          <w:sz w:val="24"/>
        </w:rPr>
        <w:t xml:space="preserve"> posteni “Ceļošana” un “Starptautiskie pasažieru pārvadājumi” novērtējumus. </w:t>
      </w:r>
      <w:r>
        <w:rPr>
          <w:rFonts w:ascii="Times New Roman" w:hAnsi="Times New Roman"/>
          <w:i/>
          <w:iCs/>
          <w:sz w:val="24"/>
        </w:rPr>
        <w:t>MPD</w:t>
      </w:r>
      <w:r>
        <w:rPr>
          <w:rFonts w:ascii="Times New Roman" w:hAnsi="Times New Roman"/>
          <w:sz w:val="24"/>
        </w:rPr>
        <w:t xml:space="preserve"> var papildināt valstu robežpunktos veiktu apsekojumu par starptautisko tūrismu un palīdzēt precīzāk noteikt to ceļotāju skaitu, kuri ik mēnesi dodas uz attiecīgo valsti/no tās izceļo (ienākošā un izejošā plūsma), joprojām izmantojot valstu robežpunktos veikto apsekojumu, lai fiksētu citu svarīgu informāciju, ko </w:t>
      </w:r>
      <w:r>
        <w:rPr>
          <w:rFonts w:ascii="Times New Roman" w:hAnsi="Times New Roman"/>
          <w:i/>
          <w:iCs/>
          <w:sz w:val="24"/>
        </w:rPr>
        <w:t>MPD</w:t>
      </w:r>
      <w:r>
        <w:rPr>
          <w:rFonts w:ascii="Times New Roman" w:hAnsi="Times New Roman"/>
          <w:sz w:val="24"/>
        </w:rPr>
        <w:t xml:space="preserve"> nesniedz, piemēram, izdevumus, galveno ceļojuma iemeslu u. c.</w:t>
      </w:r>
    </w:p>
    <w:p w14:paraId="637C91B2" w14:textId="77777777" w:rsidR="00B32AD8" w:rsidRPr="00D82D6C" w:rsidRDefault="00B32AD8" w:rsidP="00D82D6C">
      <w:pPr>
        <w:jc w:val="both"/>
        <w:rPr>
          <w:rFonts w:ascii="Times New Roman" w:hAnsi="Times New Roman"/>
          <w:noProof/>
          <w:sz w:val="24"/>
        </w:rPr>
      </w:pPr>
    </w:p>
    <w:p w14:paraId="5643B81A" w14:textId="77777777" w:rsidR="00416649" w:rsidRPr="00D82D6C" w:rsidRDefault="00416649" w:rsidP="00D82D6C">
      <w:pPr>
        <w:jc w:val="both"/>
        <w:rPr>
          <w:rFonts w:ascii="Times New Roman" w:hAnsi="Times New Roman"/>
          <w:noProof/>
          <w:sz w:val="24"/>
        </w:rPr>
      </w:pPr>
      <w:r>
        <w:rPr>
          <w:rFonts w:ascii="Times New Roman" w:hAnsi="Times New Roman"/>
          <w:sz w:val="24"/>
        </w:rPr>
        <w:t>Arī migrācijas statistika var būt noderīgs datu avots, lai novērtētu 2. veidu.</w:t>
      </w:r>
    </w:p>
    <w:p w14:paraId="1DAFDA32" w14:textId="77777777" w:rsidR="00B32AD8" w:rsidRDefault="00B32AD8"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131"/>
      </w:tblGrid>
      <w:tr w:rsidR="00B32AD8" w:rsidRPr="00B32AD8" w14:paraId="1FA4BBE6" w14:textId="77777777" w:rsidTr="00B32AD8">
        <w:tc>
          <w:tcPr>
            <w:tcW w:w="5000" w:type="pct"/>
            <w:shd w:val="clear" w:color="auto" w:fill="EFD6D6"/>
            <w:tcMar>
              <w:top w:w="28" w:type="dxa"/>
              <w:left w:w="28" w:type="dxa"/>
              <w:bottom w:w="28" w:type="dxa"/>
              <w:right w:w="28" w:type="dxa"/>
            </w:tcMar>
          </w:tcPr>
          <w:p w14:paraId="50C5EDDA" w14:textId="77777777" w:rsidR="00B32AD8" w:rsidRPr="004A7F86" w:rsidRDefault="00B32AD8" w:rsidP="00BE2067">
            <w:pPr>
              <w:ind w:left="113" w:right="113"/>
              <w:jc w:val="both"/>
              <w:rPr>
                <w:rFonts w:ascii="Times New Roman" w:hAnsi="Times New Roman" w:cs="Times New Roman"/>
                <w:b/>
                <w:noProof/>
                <w:color w:val="B83B46"/>
                <w:sz w:val="28"/>
                <w:szCs w:val="28"/>
              </w:rPr>
            </w:pPr>
            <w:r>
              <w:rPr>
                <w:rFonts w:ascii="Times New Roman" w:hAnsi="Times New Roman"/>
                <w:b/>
                <w:color w:val="B83B46"/>
                <w:sz w:val="28"/>
              </w:rPr>
              <w:t>5.2. ierāmējums. Migrācijas statistika</w:t>
            </w:r>
          </w:p>
          <w:p w14:paraId="0EA174C2" w14:textId="77777777" w:rsidR="00B32AD8" w:rsidRPr="00B32AD8" w:rsidRDefault="00B32AD8" w:rsidP="00BE2067">
            <w:pPr>
              <w:ind w:left="113" w:right="113"/>
              <w:jc w:val="both"/>
              <w:rPr>
                <w:rFonts w:ascii="Times New Roman" w:hAnsi="Times New Roman" w:cs="Times New Roman"/>
                <w:b/>
                <w:noProof/>
                <w:color w:val="B83B46"/>
                <w:sz w:val="24"/>
                <w:szCs w:val="24"/>
              </w:rPr>
            </w:pPr>
          </w:p>
          <w:p w14:paraId="5442A394" w14:textId="77777777" w:rsidR="00B32AD8" w:rsidRDefault="00B32AD8" w:rsidP="00BE2067">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 xml:space="preserve">5.94. Ieteikumos </w:t>
            </w:r>
            <w:r>
              <w:rPr>
                <w:rFonts w:ascii="Times New Roman" w:hAnsi="Times New Roman"/>
                <w:i/>
                <w:iCs/>
                <w:color w:val="000000"/>
                <w:sz w:val="24"/>
              </w:rPr>
              <w:t>Recommendations on Statistics of International Migration Revision 1</w:t>
            </w:r>
            <w:r>
              <w:rPr>
                <w:rFonts w:ascii="Times New Roman" w:hAnsi="Times New Roman"/>
                <w:color w:val="000000"/>
                <w:sz w:val="24"/>
              </w:rPr>
              <w:t xml:space="preserve"> [Ieteikumi starptautiskās migrācijas statistikas apkopošanai, 1. redakcija] (</w:t>
            </w:r>
            <w:r>
              <w:rPr>
                <w:rFonts w:ascii="Times New Roman" w:hAnsi="Times New Roman"/>
                <w:i/>
                <w:iCs/>
                <w:color w:val="000000"/>
                <w:sz w:val="24"/>
              </w:rPr>
              <w:t>RSIM</w:t>
            </w:r>
            <w:r>
              <w:rPr>
                <w:rFonts w:ascii="Times New Roman" w:hAnsi="Times New Roman"/>
                <w:color w:val="000000"/>
                <w:sz w:val="24"/>
              </w:rPr>
              <w:t xml:space="preserve"> 1. red.) definētas divas galvenās starptautiski mobilu personu grupas, proti, personas, kas nav migranti, un starptautiskie migranti (kuri ietver īstermiņa un ilgtermiņa migrantus). Tie arī ietver regulējumu šo personu grupu ienākošās un izejošās plūsmas statistikas apkopošanai.</w:t>
            </w:r>
          </w:p>
          <w:p w14:paraId="67299124" w14:textId="77777777" w:rsidR="00B32AD8" w:rsidRPr="00B32AD8" w:rsidRDefault="00B32AD8" w:rsidP="00BE2067">
            <w:pPr>
              <w:pStyle w:val="BodyText"/>
              <w:ind w:left="113" w:right="113"/>
              <w:jc w:val="both"/>
              <w:rPr>
                <w:rFonts w:ascii="Times New Roman" w:hAnsi="Times New Roman" w:cs="Times New Roman"/>
                <w:noProof/>
                <w:color w:val="000000"/>
                <w:sz w:val="24"/>
                <w:szCs w:val="24"/>
              </w:rPr>
            </w:pPr>
          </w:p>
          <w:p w14:paraId="1B8A4760" w14:textId="77777777" w:rsidR="00B32AD8" w:rsidRDefault="00B32AD8" w:rsidP="00BE2067">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5.98. (..) Ņemot vērā atbilstoši šiem ieteikumiem apkopoto statistiku, iespējams noteikt to personu skaitu, kuras atrodas ārvalstīs un līdz ar to patērē pakalpojumus, ko sniedz 2. veidā. To personu kategorijās, kuras nav migranti, jāiekļauj pārrobežu darba ņēmēji, tūristi, personas, kuras ceļo darījumu nolūkos, u. c., savukārt migrantu kategorijām pieder dažādi pilsoņi, kuri maina savu rezidenci un patērē pakalpojumus ārvalstīs. Piemēram, viena īpaša migrantu kategorija, kas varētu raisīt interesi, ir personas, kuras ceļo izglītības un mācību nolūkos.</w:t>
            </w:r>
          </w:p>
          <w:p w14:paraId="05949DF6" w14:textId="77777777" w:rsidR="00B32AD8" w:rsidRPr="00B32AD8" w:rsidRDefault="00B32AD8" w:rsidP="00BE2067">
            <w:pPr>
              <w:pStyle w:val="BodyText"/>
              <w:ind w:left="113" w:right="113"/>
              <w:jc w:val="both"/>
              <w:rPr>
                <w:rFonts w:ascii="Times New Roman" w:hAnsi="Times New Roman" w:cs="Times New Roman"/>
                <w:noProof/>
                <w:color w:val="000000"/>
                <w:sz w:val="24"/>
                <w:szCs w:val="24"/>
              </w:rPr>
            </w:pPr>
          </w:p>
          <w:p w14:paraId="2D4087C1" w14:textId="655D8F7A" w:rsidR="00B32AD8" w:rsidRPr="00B32AD8" w:rsidRDefault="00B32AD8" w:rsidP="00BE2067">
            <w:pPr>
              <w:ind w:left="113" w:right="113"/>
              <w:jc w:val="both"/>
              <w:rPr>
                <w:rFonts w:ascii="Times New Roman" w:hAnsi="Times New Roman" w:cs="Times New Roman"/>
                <w:noProof/>
                <w:color w:val="000000"/>
                <w:sz w:val="24"/>
                <w:szCs w:val="24"/>
              </w:rPr>
            </w:pPr>
            <w:r>
              <w:rPr>
                <w:rFonts w:ascii="Times New Roman" w:hAnsi="Times New Roman"/>
                <w:i/>
                <w:color w:val="000000"/>
                <w:sz w:val="24"/>
              </w:rPr>
              <w:t xml:space="preserve">Avots: </w:t>
            </w:r>
            <w:r>
              <w:rPr>
                <w:rFonts w:ascii="Times New Roman" w:hAnsi="Times New Roman"/>
                <w:color w:val="000000"/>
                <w:sz w:val="24"/>
              </w:rPr>
              <w:t>MSITS 2010</w:t>
            </w:r>
          </w:p>
        </w:tc>
      </w:tr>
    </w:tbl>
    <w:p w14:paraId="7EFA9CE7" w14:textId="33C74D89" w:rsidR="00416649" w:rsidRPr="00D82D6C" w:rsidRDefault="00416649" w:rsidP="00D82D6C">
      <w:pPr>
        <w:jc w:val="both"/>
        <w:rPr>
          <w:rFonts w:ascii="Times New Roman" w:hAnsi="Times New Roman"/>
          <w:noProof/>
          <w:sz w:val="24"/>
        </w:rPr>
      </w:pPr>
    </w:p>
    <w:p w14:paraId="6F62337D" w14:textId="77777777" w:rsidR="00416649" w:rsidRPr="009C0230" w:rsidRDefault="00416649" w:rsidP="00D82D6C">
      <w:pPr>
        <w:jc w:val="both"/>
        <w:rPr>
          <w:rFonts w:ascii="Times New Roman" w:hAnsi="Times New Roman"/>
          <w:b/>
          <w:bCs/>
          <w:noProof/>
          <w:sz w:val="24"/>
        </w:rPr>
      </w:pPr>
      <w:r>
        <w:rPr>
          <w:rFonts w:ascii="Times New Roman" w:hAnsi="Times New Roman"/>
          <w:b/>
          <w:sz w:val="24"/>
        </w:rPr>
        <w:t>Maksājumu karšu dati (piemēram, kredītkaršu informācija)</w:t>
      </w:r>
    </w:p>
    <w:p w14:paraId="11E7DF02" w14:textId="77777777" w:rsidR="00B32AD8" w:rsidRPr="00D82D6C" w:rsidRDefault="00B32AD8" w:rsidP="00D82D6C">
      <w:pPr>
        <w:jc w:val="both"/>
        <w:rPr>
          <w:rFonts w:ascii="Times New Roman" w:hAnsi="Times New Roman"/>
          <w:noProof/>
          <w:sz w:val="24"/>
        </w:rPr>
      </w:pPr>
    </w:p>
    <w:p w14:paraId="255E4011" w14:textId="4E627013" w:rsidR="00416649" w:rsidRDefault="00416649" w:rsidP="00D82D6C">
      <w:pPr>
        <w:jc w:val="both"/>
        <w:rPr>
          <w:rFonts w:ascii="Times New Roman" w:hAnsi="Times New Roman"/>
          <w:noProof/>
          <w:sz w:val="24"/>
        </w:rPr>
      </w:pPr>
      <w:r>
        <w:rPr>
          <w:rFonts w:ascii="Times New Roman" w:hAnsi="Times New Roman"/>
          <w:sz w:val="24"/>
        </w:rPr>
        <w:t xml:space="preserve">2. veidu arī var novērtēt, izmantojot informāciju par kredītkaršu lietojumu. Galvenais maksājumu karšu lietošanas princips paredz, ka tiek identificēts kartes </w:t>
      </w:r>
      <w:r>
        <w:rPr>
          <w:rFonts w:ascii="Times New Roman" w:hAnsi="Times New Roman"/>
          <w:b/>
          <w:bCs/>
          <w:sz w:val="24"/>
        </w:rPr>
        <w:t>izdevējs</w:t>
      </w:r>
      <w:r>
        <w:rPr>
          <w:rFonts w:ascii="Times New Roman" w:hAnsi="Times New Roman"/>
          <w:sz w:val="24"/>
        </w:rPr>
        <w:t xml:space="preserve"> atbilstoši iestādei, kura karti (kas ir kartes īpašnieka rīcībā) izdevusi, un kartes </w:t>
      </w:r>
      <w:r>
        <w:rPr>
          <w:rFonts w:ascii="Times New Roman" w:hAnsi="Times New Roman"/>
          <w:b/>
          <w:bCs/>
          <w:sz w:val="24"/>
        </w:rPr>
        <w:t>pieņēmējs</w:t>
      </w:r>
      <w:r>
        <w:rPr>
          <w:rFonts w:ascii="Times New Roman" w:hAnsi="Times New Roman"/>
          <w:sz w:val="24"/>
        </w:rPr>
        <w:t xml:space="preserve"> atbilstoši iestādei, kurā veic pirkumu. </w:t>
      </w:r>
      <w:r>
        <w:rPr>
          <w:rFonts w:ascii="Times New Roman" w:hAnsi="Times New Roman"/>
          <w:i/>
          <w:iCs/>
          <w:sz w:val="24"/>
        </w:rPr>
        <w:t>Eurostat</w:t>
      </w:r>
      <w:r>
        <w:rPr>
          <w:rFonts w:ascii="Times New Roman" w:hAnsi="Times New Roman"/>
          <w:sz w:val="24"/>
        </w:rPr>
        <w:t xml:space="preserve"> iesaka izmantot maksājumu karšu datus arī posteņa “Ceļošana” apkopošanai. Maksājumu karšu dati sniedz informāciju</w:t>
      </w:r>
      <w:r w:rsidR="003F4A7C">
        <w:rPr>
          <w:rStyle w:val="FootnoteReference"/>
          <w:rFonts w:ascii="Times New Roman" w:hAnsi="Times New Roman"/>
          <w:noProof/>
          <w:sz w:val="24"/>
        </w:rPr>
        <w:footnoteReference w:id="102"/>
      </w:r>
      <w:r>
        <w:rPr>
          <w:rFonts w:ascii="Times New Roman" w:hAnsi="Times New Roman"/>
          <w:sz w:val="24"/>
        </w:rPr>
        <w:t xml:space="preserve"> par maksājumu karšu pakalpojumus piedāvājošo finanšu iestāžu ienākošajiem un izejošajiem maksājumiem, kas precizēti pēc darījumā iesaistītās puses rezidences valsts iedalījumā pēc kopējās ekonomikas nozares, kurā notiek darījums.</w:t>
      </w:r>
    </w:p>
    <w:p w14:paraId="0BAEBEC0" w14:textId="77777777" w:rsidR="009C0230" w:rsidRPr="00D82D6C" w:rsidRDefault="009C0230" w:rsidP="00D82D6C">
      <w:pPr>
        <w:jc w:val="both"/>
        <w:rPr>
          <w:rFonts w:ascii="Times New Roman" w:hAnsi="Times New Roman"/>
          <w:noProof/>
          <w:sz w:val="24"/>
        </w:rPr>
      </w:pPr>
    </w:p>
    <w:p w14:paraId="2BCC972E" w14:textId="77777777" w:rsidR="00416649" w:rsidRDefault="00416649" w:rsidP="00D82D6C">
      <w:pPr>
        <w:jc w:val="both"/>
        <w:rPr>
          <w:rFonts w:ascii="Times New Roman" w:hAnsi="Times New Roman"/>
          <w:noProof/>
          <w:sz w:val="24"/>
        </w:rPr>
      </w:pPr>
      <w:r>
        <w:rPr>
          <w:rFonts w:ascii="Times New Roman" w:hAnsi="Times New Roman"/>
          <w:sz w:val="24"/>
        </w:rPr>
        <w:t xml:space="preserve">Datu apkopotāji var iegūt maksājumu statistiku: i) saskaņā ar starpiestāžu līgumiem ar valsts iestādēm, kuras vāc datus no ziņojošajām iestādēm un ir atbildīgas par bankomātu un kases </w:t>
      </w:r>
      <w:r>
        <w:rPr>
          <w:rFonts w:ascii="Times New Roman" w:hAnsi="Times New Roman"/>
          <w:sz w:val="24"/>
        </w:rPr>
        <w:lastRenderedPageBreak/>
        <w:t>aparātu tīklu un maksājumu kanālu uzraudzību, vai iii) iegādājoties datubāzes no maksājumu pakalpojumu sniedzējiem un/vai valstu banku ziņojošajiem pārstāvjiem.</w:t>
      </w:r>
    </w:p>
    <w:p w14:paraId="13C34CA8" w14:textId="77777777" w:rsidR="009C0230" w:rsidRPr="00D82D6C" w:rsidRDefault="009C0230" w:rsidP="00D82D6C">
      <w:pPr>
        <w:jc w:val="both"/>
        <w:rPr>
          <w:rFonts w:ascii="Times New Roman" w:hAnsi="Times New Roman"/>
          <w:noProof/>
          <w:sz w:val="24"/>
        </w:rPr>
      </w:pPr>
    </w:p>
    <w:p w14:paraId="62D092BB" w14:textId="4413030A" w:rsidR="00416649" w:rsidRPr="00D82D6C" w:rsidRDefault="00416649" w:rsidP="00D82D6C">
      <w:pPr>
        <w:jc w:val="both"/>
        <w:rPr>
          <w:rFonts w:ascii="Times New Roman" w:hAnsi="Times New Roman"/>
          <w:noProof/>
          <w:sz w:val="24"/>
        </w:rPr>
      </w:pPr>
      <w:r>
        <w:rPr>
          <w:rFonts w:ascii="Times New Roman" w:hAnsi="Times New Roman"/>
          <w:sz w:val="24"/>
        </w:rPr>
        <w:t xml:space="preserve">Attiecībā uz eirozonas valstīm ir vērts atsaukties uz </w:t>
      </w:r>
      <w:r>
        <w:rPr>
          <w:rFonts w:ascii="Times New Roman" w:hAnsi="Times New Roman"/>
          <w:i/>
          <w:iCs/>
          <w:sz w:val="24"/>
        </w:rPr>
        <w:t>ECB</w:t>
      </w:r>
      <w:r>
        <w:rPr>
          <w:rFonts w:ascii="Times New Roman" w:hAnsi="Times New Roman"/>
          <w:sz w:val="24"/>
        </w:rPr>
        <w:t xml:space="preserve"> regulu (ECB/2020/59)</w:t>
      </w:r>
      <w:r w:rsidR="003F4A7C">
        <w:rPr>
          <w:rStyle w:val="FootnoteReference"/>
          <w:rFonts w:ascii="Times New Roman" w:hAnsi="Times New Roman"/>
          <w:noProof/>
          <w:sz w:val="24"/>
        </w:rPr>
        <w:footnoteReference w:id="103"/>
      </w:r>
      <w:r>
        <w:rPr>
          <w:rFonts w:ascii="Times New Roman" w:hAnsi="Times New Roman"/>
          <w:sz w:val="24"/>
        </w:rPr>
        <w:t xml:space="preserve">, kas reglamentē dažādus jautājumus, tostarp dažus jautājumus par posteņa “Ceļošana” datu apkopošanu. Jaunās datu prasības, kas noteiktas </w:t>
      </w:r>
      <w:r>
        <w:rPr>
          <w:rFonts w:ascii="Times New Roman" w:hAnsi="Times New Roman"/>
          <w:i/>
          <w:iCs/>
          <w:sz w:val="24"/>
        </w:rPr>
        <w:t>ECB</w:t>
      </w:r>
      <w:r>
        <w:rPr>
          <w:rFonts w:ascii="Times New Roman" w:hAnsi="Times New Roman"/>
          <w:sz w:val="24"/>
        </w:rPr>
        <w:t xml:space="preserve"> regulā, attiecas uz iestāžu, kas nav MFI (jeb nemonetāro finanšu iestāžu), nosūtīto darījumu skaitu un vērtību iedalījumā pēc tirgotāja kategorijas kodiem (</w:t>
      </w:r>
      <w:r>
        <w:rPr>
          <w:rFonts w:ascii="Times New Roman" w:hAnsi="Times New Roman"/>
          <w:i/>
          <w:iCs/>
          <w:sz w:val="24"/>
        </w:rPr>
        <w:t>MCC</w:t>
      </w:r>
      <w:r>
        <w:rPr>
          <w:rFonts w:ascii="Times New Roman" w:hAnsi="Times New Roman"/>
          <w:sz w:val="24"/>
        </w:rPr>
        <w:t>) un ģeogrāfiskās atrašanās vietas (Geo 6). Pirmā datu pārraide notiks 2022. gada maija beigās, un dati attieksies uz 2022. gada pirmā ceturkšņa pārskata periodu.</w:t>
      </w:r>
    </w:p>
    <w:p w14:paraId="7699F3A9" w14:textId="77777777" w:rsidR="00416649" w:rsidRPr="00D82D6C" w:rsidRDefault="00416649" w:rsidP="00D82D6C">
      <w:pPr>
        <w:jc w:val="both"/>
        <w:rPr>
          <w:rFonts w:ascii="Times New Roman" w:hAnsi="Times New Roman"/>
          <w:noProof/>
          <w:sz w:val="24"/>
        </w:rPr>
      </w:pPr>
    </w:p>
    <w:p w14:paraId="2736C9C2" w14:textId="77777777" w:rsidR="003F4A7C" w:rsidRDefault="00416649" w:rsidP="003F4A7C">
      <w:pPr>
        <w:jc w:val="both"/>
        <w:rPr>
          <w:rFonts w:ascii="Times New Roman" w:hAnsi="Times New Roman"/>
          <w:sz w:val="24"/>
        </w:rPr>
      </w:pPr>
      <w:r>
        <w:rPr>
          <w:rFonts w:ascii="Times New Roman" w:hAnsi="Times New Roman"/>
          <w:sz w:val="24"/>
        </w:rPr>
        <w:t>Attiecībā uz citur neiekļautiem apkopes un remonta pakalpojumiem uzņēmumu apsekojumi ir visefektīvākais veids, kā vākt nepieciešamo informāciju. Lai uzņēmumu apsekojumā noteiktu pakalpojumu sniegšanas veidu, iespējams iekļaut atbilstošus atlases jautājumus:</w:t>
      </w:r>
    </w:p>
    <w:p w14:paraId="7DCE174E" w14:textId="77777777" w:rsidR="00BE2067" w:rsidRPr="003F4A7C" w:rsidRDefault="00BE2067" w:rsidP="003F4A7C">
      <w:pPr>
        <w:jc w:val="both"/>
        <w:rPr>
          <w:rFonts w:ascii="Times New Roman" w:hAnsi="Times New Roman"/>
          <w:noProof/>
          <w:sz w:val="24"/>
        </w:rPr>
      </w:pPr>
    </w:p>
    <w:p w14:paraId="0BEBA655" w14:textId="77777777" w:rsidR="003F4A7C" w:rsidRDefault="00416649" w:rsidP="003354F3">
      <w:pPr>
        <w:pStyle w:val="ListParagraph"/>
        <w:numPr>
          <w:ilvl w:val="0"/>
          <w:numId w:val="29"/>
        </w:numPr>
        <w:ind w:left="567" w:hanging="283"/>
        <w:jc w:val="both"/>
        <w:rPr>
          <w:rFonts w:ascii="Times New Roman" w:hAnsi="Times New Roman"/>
          <w:noProof/>
          <w:sz w:val="24"/>
        </w:rPr>
      </w:pPr>
      <w:r>
        <w:rPr>
          <w:rFonts w:ascii="Times New Roman" w:hAnsi="Times New Roman"/>
          <w:sz w:val="24"/>
        </w:rPr>
        <w:t>jautājumus par pakalpojuma maksas vērtību;</w:t>
      </w:r>
    </w:p>
    <w:p w14:paraId="0B7A6633" w14:textId="77777777" w:rsidR="003F4A7C" w:rsidRDefault="00416649" w:rsidP="003354F3">
      <w:pPr>
        <w:pStyle w:val="ListParagraph"/>
        <w:numPr>
          <w:ilvl w:val="0"/>
          <w:numId w:val="29"/>
        </w:numPr>
        <w:ind w:left="567" w:hanging="283"/>
        <w:jc w:val="both"/>
        <w:rPr>
          <w:rFonts w:ascii="Times New Roman" w:hAnsi="Times New Roman"/>
          <w:noProof/>
          <w:sz w:val="24"/>
        </w:rPr>
      </w:pPr>
      <w:r>
        <w:rPr>
          <w:rFonts w:ascii="Times New Roman" w:hAnsi="Times New Roman"/>
          <w:sz w:val="24"/>
        </w:rPr>
        <w:t>jautājumus par apstrādei vai remontam nosūtīto un saņemto preču vērtību;</w:t>
      </w:r>
    </w:p>
    <w:p w14:paraId="41AC267F" w14:textId="77777777" w:rsidR="003F4A7C" w:rsidRDefault="00416649" w:rsidP="003354F3">
      <w:pPr>
        <w:pStyle w:val="ListParagraph"/>
        <w:numPr>
          <w:ilvl w:val="0"/>
          <w:numId w:val="29"/>
        </w:numPr>
        <w:ind w:left="567" w:hanging="283"/>
        <w:jc w:val="both"/>
        <w:rPr>
          <w:rFonts w:ascii="Times New Roman" w:hAnsi="Times New Roman"/>
          <w:noProof/>
          <w:sz w:val="24"/>
        </w:rPr>
      </w:pPr>
      <w:r>
        <w:rPr>
          <w:rFonts w:ascii="Times New Roman" w:hAnsi="Times New Roman"/>
          <w:sz w:val="24"/>
        </w:rPr>
        <w:t>jautājumus, lai veiktu partnervalsts attiecināšanu;</w:t>
      </w:r>
    </w:p>
    <w:p w14:paraId="5971AF53" w14:textId="27A009FE" w:rsidR="00416649" w:rsidRDefault="00416649" w:rsidP="003354F3">
      <w:pPr>
        <w:pStyle w:val="ListParagraph"/>
        <w:numPr>
          <w:ilvl w:val="0"/>
          <w:numId w:val="29"/>
        </w:numPr>
        <w:ind w:left="567" w:hanging="283"/>
        <w:jc w:val="both"/>
        <w:rPr>
          <w:rFonts w:ascii="Times New Roman" w:hAnsi="Times New Roman"/>
          <w:noProof/>
          <w:sz w:val="24"/>
        </w:rPr>
      </w:pPr>
      <w:r>
        <w:rPr>
          <w:rFonts w:ascii="Times New Roman" w:hAnsi="Times New Roman"/>
          <w:sz w:val="24"/>
        </w:rPr>
        <w:t>jautājumus, lai noteiktu detalizētu eksporta un importa produktu sastāvu attiecībā uz uzņēmumiem, kuri norādījuši, ka tie saņem vai nosūta preces uz ārvalstīm to apstrādei vai remontam.</w:t>
      </w:r>
    </w:p>
    <w:p w14:paraId="32CF6238" w14:textId="77777777" w:rsidR="003F4A7C" w:rsidRPr="003F4A7C" w:rsidRDefault="003F4A7C" w:rsidP="003F4A7C">
      <w:pPr>
        <w:jc w:val="both"/>
        <w:rPr>
          <w:rFonts w:ascii="Times New Roman" w:hAnsi="Times New Roman"/>
          <w:noProof/>
          <w:sz w:val="24"/>
        </w:rPr>
      </w:pPr>
    </w:p>
    <w:p w14:paraId="795FDFB0" w14:textId="77777777" w:rsidR="00416649" w:rsidRDefault="00416649" w:rsidP="00D82D6C">
      <w:pPr>
        <w:jc w:val="both"/>
        <w:rPr>
          <w:rFonts w:ascii="Times New Roman" w:hAnsi="Times New Roman"/>
          <w:noProof/>
          <w:sz w:val="24"/>
        </w:rPr>
      </w:pPr>
      <w:r>
        <w:rPr>
          <w:rFonts w:ascii="Times New Roman" w:hAnsi="Times New Roman"/>
          <w:sz w:val="24"/>
        </w:rPr>
        <w:t>Šo informāciju var izmantot preču konta koriģēšanai, lai novērtētu preču tirdzniecību, balstoties uz īpašumtiesību maiņu.</w:t>
      </w:r>
    </w:p>
    <w:p w14:paraId="5BBAC981" w14:textId="77777777" w:rsidR="003F4A7C" w:rsidRPr="00D82D6C" w:rsidRDefault="003F4A7C" w:rsidP="00D82D6C">
      <w:pPr>
        <w:jc w:val="both"/>
        <w:rPr>
          <w:rFonts w:ascii="Times New Roman" w:hAnsi="Times New Roman"/>
          <w:noProof/>
          <w:sz w:val="24"/>
        </w:rPr>
      </w:pPr>
    </w:p>
    <w:p w14:paraId="6E154949" w14:textId="77777777" w:rsidR="00416649" w:rsidRDefault="00416649" w:rsidP="00D82D6C">
      <w:pPr>
        <w:jc w:val="both"/>
        <w:rPr>
          <w:rFonts w:ascii="Times New Roman" w:hAnsi="Times New Roman"/>
          <w:noProof/>
          <w:sz w:val="24"/>
        </w:rPr>
      </w:pPr>
      <w:r>
        <w:rPr>
          <w:rFonts w:ascii="Times New Roman" w:hAnsi="Times New Roman"/>
          <w:i/>
          <w:iCs/>
          <w:sz w:val="24"/>
        </w:rPr>
        <w:t>MSITS 2010 Apkopotāju rokasgrāmatā</w:t>
      </w:r>
      <w:r>
        <w:rPr>
          <w:rFonts w:ascii="Times New Roman" w:hAnsi="Times New Roman"/>
          <w:sz w:val="24"/>
        </w:rPr>
        <w:t xml:space="preserve"> sniegts ieteikums salīdzināt to preču vērtības tendences, kurām piemēro ievešanas un izvešanas muitas procedūras (tostarp darījumu kodu lietojumu), ar ražošanas pakalpojumu apjoma tendencēm laika gaitā. Lai gan faktiskās naudas summas atšķirsies, apkopotāji varētu sagaidīt, ka pieauguma tendence starp šīm datu sērijām būs līdzīga, kas var būt noderīga, lai novērtētu starptautiskās ražošanas pakalpojumu tirdzniecības statistikas apkopošanas kvalitāti.</w:t>
      </w:r>
    </w:p>
    <w:p w14:paraId="101283FD" w14:textId="77777777" w:rsidR="003F4A7C" w:rsidRPr="00D82D6C" w:rsidRDefault="003F4A7C" w:rsidP="00D82D6C">
      <w:pPr>
        <w:jc w:val="both"/>
        <w:rPr>
          <w:rFonts w:ascii="Times New Roman" w:hAnsi="Times New Roman"/>
          <w:noProof/>
          <w:sz w:val="24"/>
        </w:rPr>
      </w:pPr>
    </w:p>
    <w:p w14:paraId="41A97A84" w14:textId="6602B45D" w:rsidR="00416649" w:rsidRDefault="00416649" w:rsidP="00D82D6C">
      <w:pPr>
        <w:jc w:val="both"/>
        <w:rPr>
          <w:rFonts w:ascii="Times New Roman" w:hAnsi="Times New Roman"/>
          <w:noProof/>
          <w:sz w:val="24"/>
        </w:rPr>
      </w:pPr>
      <w:r>
        <w:rPr>
          <w:rFonts w:ascii="Times New Roman" w:hAnsi="Times New Roman"/>
          <w:sz w:val="24"/>
        </w:rPr>
        <w:t xml:space="preserve">Arī </w:t>
      </w:r>
      <w:r>
        <w:rPr>
          <w:rFonts w:ascii="Times New Roman" w:hAnsi="Times New Roman"/>
          <w:b/>
          <w:bCs/>
          <w:sz w:val="24"/>
        </w:rPr>
        <w:t>administratīvie avoti</w:t>
      </w:r>
      <w:r>
        <w:rPr>
          <w:rFonts w:ascii="Times New Roman" w:hAnsi="Times New Roman"/>
          <w:sz w:val="24"/>
        </w:rPr>
        <w:t>, tostarp nodokļu reģistri, var sniegt noderīgu informāciju (skat. BPM6 CG 12.20.–12.25. punktu</w:t>
      </w:r>
      <w:r w:rsidR="00922EA8">
        <w:rPr>
          <w:rStyle w:val="FootnoteReference"/>
          <w:rFonts w:ascii="Times New Roman" w:hAnsi="Times New Roman"/>
          <w:noProof/>
          <w:sz w:val="24"/>
        </w:rPr>
        <w:footnoteReference w:id="104"/>
      </w:r>
      <w:r>
        <w:rPr>
          <w:rFonts w:ascii="Times New Roman" w:hAnsi="Times New Roman"/>
          <w:sz w:val="24"/>
        </w:rPr>
        <w:t xml:space="preserve"> par ražošanas pakalpojumiem un 12.35.–12.37. punktu</w:t>
      </w:r>
      <w:r w:rsidR="00922EA8">
        <w:rPr>
          <w:rStyle w:val="FootnoteReference"/>
          <w:rFonts w:ascii="Times New Roman" w:hAnsi="Times New Roman"/>
          <w:noProof/>
          <w:sz w:val="24"/>
        </w:rPr>
        <w:footnoteReference w:id="105"/>
      </w:r>
      <w:r>
        <w:rPr>
          <w:rFonts w:ascii="Times New Roman" w:hAnsi="Times New Roman"/>
          <w:sz w:val="24"/>
        </w:rPr>
        <w:t xml:space="preserve"> (tostarp 12.1. un 12.2. tabulu par kravu pārvedumiem)).</w:t>
      </w:r>
    </w:p>
    <w:p w14:paraId="081A93F9" w14:textId="77777777" w:rsidR="003F4A7C" w:rsidRPr="00D82D6C" w:rsidRDefault="003F4A7C" w:rsidP="00D82D6C">
      <w:pPr>
        <w:jc w:val="both"/>
        <w:rPr>
          <w:rFonts w:ascii="Times New Roman" w:hAnsi="Times New Roman"/>
          <w:noProof/>
          <w:sz w:val="24"/>
        </w:rPr>
      </w:pPr>
    </w:p>
    <w:p w14:paraId="1DCE03AE" w14:textId="77777777" w:rsidR="00416649" w:rsidRDefault="00416649" w:rsidP="00D82D6C">
      <w:pPr>
        <w:jc w:val="both"/>
        <w:rPr>
          <w:rFonts w:ascii="Times New Roman" w:hAnsi="Times New Roman"/>
          <w:noProof/>
          <w:sz w:val="24"/>
        </w:rPr>
      </w:pPr>
      <w:r>
        <w:rPr>
          <w:rFonts w:ascii="Times New Roman" w:hAnsi="Times New Roman"/>
          <w:sz w:val="24"/>
        </w:rPr>
        <w:t>Attiecībā uz ražošanas pakalpojumiem, apstrādājot citiem piederošus izejmateriālus, nepieciešamo informāciju vāc, veicot uzņēmumu apsekojumus un izmantojot administratīvos reģistrus un informāciju par muitas ieņēmumiem.</w:t>
      </w:r>
    </w:p>
    <w:p w14:paraId="1317EEA5" w14:textId="77777777" w:rsidR="003F4A7C" w:rsidRPr="00D82D6C" w:rsidRDefault="003F4A7C" w:rsidP="00D82D6C">
      <w:pPr>
        <w:jc w:val="both"/>
        <w:rPr>
          <w:rFonts w:ascii="Times New Roman" w:hAnsi="Times New Roman"/>
          <w:noProof/>
          <w:sz w:val="24"/>
        </w:rPr>
      </w:pPr>
    </w:p>
    <w:p w14:paraId="036FE901" w14:textId="77777777" w:rsidR="00416649" w:rsidRDefault="00416649" w:rsidP="005419CA">
      <w:pPr>
        <w:widowControl/>
        <w:jc w:val="both"/>
        <w:rPr>
          <w:rFonts w:ascii="Times New Roman" w:hAnsi="Times New Roman"/>
          <w:noProof/>
          <w:sz w:val="24"/>
        </w:rPr>
      </w:pPr>
      <w:r>
        <w:rPr>
          <w:rFonts w:ascii="Times New Roman" w:hAnsi="Times New Roman"/>
          <w:sz w:val="24"/>
        </w:rPr>
        <w:t xml:space="preserve">Lai novērtētu citus saimnieciskās darbības pakalpojumus, jo īpaši atkritumu pārstrādi un attīrīšanu, lauksaimniecības un ieguves rūpniecības pakalpojumus (SJ32), tostarp atkritumu </w:t>
      </w:r>
      <w:r>
        <w:rPr>
          <w:rFonts w:ascii="Times New Roman" w:hAnsi="Times New Roman"/>
          <w:sz w:val="24"/>
        </w:rPr>
        <w:lastRenderedPageBreak/>
        <w:t xml:space="preserve">pārstrādi un attīrīšanu (SJ321), var izmantot informāciju, ko sniedz </w:t>
      </w:r>
      <w:r>
        <w:rPr>
          <w:rFonts w:ascii="Times New Roman" w:hAnsi="Times New Roman"/>
          <w:i/>
          <w:iCs/>
          <w:sz w:val="24"/>
        </w:rPr>
        <w:t>ITRS</w:t>
      </w:r>
      <w:r>
        <w:rPr>
          <w:rFonts w:ascii="Times New Roman" w:hAnsi="Times New Roman"/>
          <w:sz w:val="24"/>
        </w:rPr>
        <w:t xml:space="preserve">, administratīvie reģistri un </w:t>
      </w:r>
      <w:r>
        <w:rPr>
          <w:rFonts w:ascii="Times New Roman" w:hAnsi="Times New Roman"/>
          <w:i/>
          <w:iCs/>
          <w:sz w:val="24"/>
        </w:rPr>
        <w:t>MOSS</w:t>
      </w:r>
      <w:r>
        <w:rPr>
          <w:rFonts w:ascii="Times New Roman" w:hAnsi="Times New Roman"/>
          <w:sz w:val="24"/>
        </w:rPr>
        <w:t>.</w:t>
      </w:r>
    </w:p>
    <w:p w14:paraId="3F71DC68" w14:textId="77777777" w:rsidR="003F4A7C" w:rsidRPr="00D82D6C" w:rsidRDefault="003F4A7C" w:rsidP="00D82D6C">
      <w:pPr>
        <w:jc w:val="both"/>
        <w:rPr>
          <w:rFonts w:ascii="Times New Roman" w:hAnsi="Times New Roman"/>
          <w:noProof/>
          <w:sz w:val="24"/>
        </w:rPr>
      </w:pPr>
    </w:p>
    <w:p w14:paraId="774A8714"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Individuālo, kultūras un atpūtas pakalpojumu daļu, proti, audiovizuālos un ar tiem saistītos pakalpojumus (SK1), novērtē, balstoties uz administratīvajiem reģistriem, </w:t>
      </w:r>
      <w:r>
        <w:rPr>
          <w:rFonts w:ascii="Times New Roman" w:hAnsi="Times New Roman"/>
          <w:i/>
          <w:iCs/>
          <w:sz w:val="24"/>
        </w:rPr>
        <w:t>ITRS</w:t>
      </w:r>
      <w:r>
        <w:rPr>
          <w:rFonts w:ascii="Times New Roman" w:hAnsi="Times New Roman"/>
          <w:sz w:val="24"/>
        </w:rPr>
        <w:t xml:space="preserve"> un </w:t>
      </w:r>
      <w:r>
        <w:rPr>
          <w:rFonts w:ascii="Times New Roman" w:hAnsi="Times New Roman"/>
          <w:i/>
          <w:iCs/>
          <w:sz w:val="24"/>
        </w:rPr>
        <w:t>MOSS</w:t>
      </w:r>
      <w:r>
        <w:rPr>
          <w:rFonts w:ascii="Times New Roman" w:hAnsi="Times New Roman"/>
          <w:sz w:val="24"/>
        </w:rPr>
        <w:t>, savukārt komerciālus datu avotus var izmantot attiecībā uz debetu.</w:t>
      </w:r>
    </w:p>
    <w:p w14:paraId="012D018E" w14:textId="77777777" w:rsidR="00416649" w:rsidRDefault="00416649" w:rsidP="00D82D6C">
      <w:pPr>
        <w:jc w:val="both"/>
        <w:rPr>
          <w:rFonts w:ascii="Times New Roman" w:hAnsi="Times New Roman"/>
          <w:noProof/>
          <w:sz w:val="24"/>
        </w:rPr>
      </w:pPr>
    </w:p>
    <w:p w14:paraId="36A15EA8" w14:textId="579DABB3" w:rsidR="00416649" w:rsidRDefault="003F4A7C" w:rsidP="00D82D6C">
      <w:pPr>
        <w:jc w:val="both"/>
        <w:rPr>
          <w:rFonts w:ascii="Times New Roman" w:hAnsi="Times New Roman"/>
          <w:b/>
          <w:bCs/>
          <w:noProof/>
          <w:color w:val="1C1C1C"/>
          <w:sz w:val="24"/>
        </w:rPr>
      </w:pPr>
      <w:bookmarkStart w:id="53" w:name="5.3.3._Sources_for_estimating_mode_3"/>
      <w:bookmarkEnd w:id="53"/>
      <w:r>
        <w:rPr>
          <w:rFonts w:ascii="Times New Roman" w:hAnsi="Times New Roman"/>
          <w:b/>
          <w:color w:val="1C1C1C"/>
          <w:sz w:val="24"/>
        </w:rPr>
        <w:t>5.3.3. Datu avoti 3. veida novērtēšanai</w:t>
      </w:r>
    </w:p>
    <w:p w14:paraId="4CE5E216" w14:textId="77777777" w:rsidR="003F4A7C" w:rsidRPr="003F4A7C" w:rsidRDefault="003F4A7C" w:rsidP="00D82D6C">
      <w:pPr>
        <w:jc w:val="both"/>
        <w:rPr>
          <w:rFonts w:ascii="Times New Roman" w:hAnsi="Times New Roman"/>
          <w:b/>
          <w:bCs/>
          <w:noProof/>
          <w:color w:val="1C1C1C"/>
          <w:sz w:val="24"/>
        </w:rPr>
      </w:pPr>
    </w:p>
    <w:p w14:paraId="67B9241A" w14:textId="77777777" w:rsidR="00416649" w:rsidRDefault="00416649" w:rsidP="00D82D6C">
      <w:pPr>
        <w:jc w:val="both"/>
        <w:rPr>
          <w:rFonts w:ascii="Times New Roman" w:hAnsi="Times New Roman"/>
          <w:sz w:val="24"/>
        </w:rPr>
      </w:pPr>
      <w:r>
        <w:rPr>
          <w:rFonts w:ascii="Times New Roman" w:hAnsi="Times New Roman"/>
          <w:sz w:val="24"/>
        </w:rPr>
        <w:t xml:space="preserve">Galvenais datu avots 3. veida novērtēšanai ir </w:t>
      </w:r>
      <w:r>
        <w:rPr>
          <w:rFonts w:ascii="Times New Roman" w:hAnsi="Times New Roman"/>
          <w:i/>
          <w:iCs/>
          <w:sz w:val="24"/>
        </w:rPr>
        <w:t>FATS</w:t>
      </w:r>
      <w:r>
        <w:rPr>
          <w:rFonts w:ascii="Times New Roman" w:hAnsi="Times New Roman"/>
          <w:sz w:val="24"/>
        </w:rPr>
        <w:t xml:space="preserve"> dati. </w:t>
      </w:r>
      <w:r>
        <w:rPr>
          <w:rFonts w:ascii="Times New Roman" w:hAnsi="Times New Roman"/>
          <w:i/>
          <w:iCs/>
          <w:sz w:val="24"/>
        </w:rPr>
        <w:t>FATS</w:t>
      </w:r>
      <w:r>
        <w:rPr>
          <w:rFonts w:ascii="Times New Roman" w:hAnsi="Times New Roman"/>
          <w:sz w:val="24"/>
        </w:rPr>
        <w:t xml:space="preserve"> datus parasti apkopo no vairākiem avotiem. Galvenos datu avotus </w:t>
      </w:r>
      <w:r>
        <w:rPr>
          <w:rFonts w:ascii="Times New Roman" w:hAnsi="Times New Roman"/>
          <w:i/>
          <w:iCs/>
          <w:sz w:val="24"/>
        </w:rPr>
        <w:t>FATS</w:t>
      </w:r>
      <w:r>
        <w:rPr>
          <w:rFonts w:ascii="Times New Roman" w:hAnsi="Times New Roman"/>
          <w:sz w:val="24"/>
        </w:rPr>
        <w:t xml:space="preserve"> apkopošanai (un līdz ar to 3. veida novērtēšanai) iedala trīs plašākās kategorijās, kā norādīts turpmāk.</w:t>
      </w:r>
    </w:p>
    <w:p w14:paraId="7048C49E" w14:textId="77777777" w:rsidR="005419CA" w:rsidRPr="00D82D6C" w:rsidRDefault="005419CA" w:rsidP="00D82D6C">
      <w:pPr>
        <w:jc w:val="both"/>
        <w:rPr>
          <w:rFonts w:ascii="Times New Roman" w:hAnsi="Times New Roman"/>
          <w:noProof/>
          <w:sz w:val="24"/>
        </w:rPr>
      </w:pPr>
    </w:p>
    <w:p w14:paraId="0C6BEB7D" w14:textId="77777777" w:rsidR="003F4A7C" w:rsidRDefault="00416649" w:rsidP="003354F3">
      <w:pPr>
        <w:pStyle w:val="ListParagraph"/>
        <w:numPr>
          <w:ilvl w:val="0"/>
          <w:numId w:val="30"/>
        </w:numPr>
        <w:ind w:left="567" w:hanging="283"/>
        <w:jc w:val="both"/>
        <w:rPr>
          <w:rFonts w:ascii="Times New Roman" w:hAnsi="Times New Roman"/>
          <w:noProof/>
          <w:sz w:val="24"/>
        </w:rPr>
      </w:pPr>
      <w:r>
        <w:rPr>
          <w:rFonts w:ascii="Times New Roman" w:hAnsi="Times New Roman"/>
          <w:b/>
          <w:bCs/>
          <w:sz w:val="24"/>
        </w:rPr>
        <w:t>Uzņēmumu/iestāžu apsekojumi</w:t>
      </w:r>
      <w:r>
        <w:rPr>
          <w:rFonts w:ascii="Times New Roman" w:hAnsi="Times New Roman"/>
          <w:sz w:val="24"/>
        </w:rPr>
        <w:t> – visizplatītākais datu avots</w:t>
      </w:r>
      <w:r>
        <w:rPr>
          <w:rFonts w:ascii="Times New Roman" w:hAnsi="Times New Roman"/>
          <w:i/>
          <w:iCs/>
          <w:sz w:val="24"/>
        </w:rPr>
        <w:t xml:space="preserve"> FATS</w:t>
      </w:r>
      <w:r>
        <w:rPr>
          <w:rFonts w:ascii="Times New Roman" w:hAnsi="Times New Roman"/>
          <w:sz w:val="24"/>
        </w:rPr>
        <w:t xml:space="preserve"> datu vākšanai. Tie ietver uzņēmējdarbības strukturālās statistikas apsekojumus, ikgadējos uzņēmējdarbības apsekojumus, </w:t>
      </w:r>
      <w:r>
        <w:rPr>
          <w:rFonts w:ascii="Times New Roman" w:hAnsi="Times New Roman"/>
          <w:i/>
          <w:iCs/>
          <w:sz w:val="24"/>
        </w:rPr>
        <w:t>EGR</w:t>
      </w:r>
      <w:r>
        <w:rPr>
          <w:rFonts w:ascii="Times New Roman" w:hAnsi="Times New Roman"/>
          <w:sz w:val="24"/>
        </w:rPr>
        <w:t>, ikgadējos uzņēmumu reģistra uzturēšanas apsekojumus un datu ieguvi no informācijas sistēmām visu ekonomiski aktīvo uzņēmumu gada pārskatu apkopošanai tiešsaistē. Gada pārskatos parasti iekļauj uzskaites un statistikas aptaujas anketas.</w:t>
      </w:r>
    </w:p>
    <w:p w14:paraId="012FE445" w14:textId="77777777" w:rsidR="003F4A7C" w:rsidRDefault="00416649" w:rsidP="003354F3">
      <w:pPr>
        <w:pStyle w:val="ListParagraph"/>
        <w:numPr>
          <w:ilvl w:val="0"/>
          <w:numId w:val="30"/>
        </w:numPr>
        <w:ind w:left="567" w:hanging="283"/>
        <w:jc w:val="both"/>
        <w:rPr>
          <w:rFonts w:ascii="Times New Roman" w:hAnsi="Times New Roman"/>
          <w:noProof/>
          <w:sz w:val="24"/>
        </w:rPr>
      </w:pPr>
      <w:r>
        <w:rPr>
          <w:rFonts w:ascii="Times New Roman" w:hAnsi="Times New Roman"/>
          <w:b/>
          <w:bCs/>
          <w:sz w:val="24"/>
        </w:rPr>
        <w:t>Ārvalstu tiešo ieguldījumu apsekojumi</w:t>
      </w:r>
      <w:r>
        <w:rPr>
          <w:rFonts w:ascii="Times New Roman" w:hAnsi="Times New Roman"/>
          <w:sz w:val="24"/>
        </w:rPr>
        <w:t xml:space="preserve"> – var uzskatīt, ka </w:t>
      </w:r>
      <w:r>
        <w:rPr>
          <w:rFonts w:ascii="Times New Roman" w:hAnsi="Times New Roman"/>
          <w:i/>
          <w:iCs/>
          <w:sz w:val="24"/>
        </w:rPr>
        <w:t>FDI</w:t>
      </w:r>
      <w:r>
        <w:rPr>
          <w:rFonts w:ascii="Times New Roman" w:hAnsi="Times New Roman"/>
          <w:sz w:val="24"/>
        </w:rPr>
        <w:t xml:space="preserve"> statistika sniedz vispārēju priekšstatu par to, cik lielā mērā valstis paļaujas uz komerciālo klātbūtni ārvalstīs, lai sniegtu pakalpojumus.</w:t>
      </w:r>
    </w:p>
    <w:p w14:paraId="5DDAF580" w14:textId="73683E6E" w:rsidR="00416649" w:rsidRPr="003F4A7C" w:rsidRDefault="00416649" w:rsidP="003354F3">
      <w:pPr>
        <w:pStyle w:val="ListParagraph"/>
        <w:numPr>
          <w:ilvl w:val="0"/>
          <w:numId w:val="30"/>
        </w:numPr>
        <w:ind w:left="567" w:hanging="283"/>
        <w:jc w:val="both"/>
        <w:rPr>
          <w:rFonts w:ascii="Times New Roman" w:hAnsi="Times New Roman"/>
          <w:noProof/>
          <w:sz w:val="24"/>
        </w:rPr>
      </w:pPr>
      <w:r>
        <w:rPr>
          <w:rFonts w:ascii="Times New Roman" w:hAnsi="Times New Roman"/>
          <w:sz w:val="24"/>
        </w:rPr>
        <w:t>Administratīvie reģistri, piemēram, nodokļu reģistri, uzņēmumu gada deklarācijas, administratīvie avoti, publiski pieejami avoti un tiešās kontaktpersonas izmanto kā papildu avotus, lai identificētu galīgo kontrolējošo institucionālo vienību (</w:t>
      </w:r>
      <w:r>
        <w:rPr>
          <w:rFonts w:ascii="Times New Roman" w:hAnsi="Times New Roman"/>
          <w:i/>
          <w:iCs/>
          <w:sz w:val="24"/>
        </w:rPr>
        <w:t>UCI</w:t>
      </w:r>
      <w:r>
        <w:rPr>
          <w:rFonts w:ascii="Times New Roman" w:hAnsi="Times New Roman"/>
          <w:sz w:val="24"/>
        </w:rPr>
        <w:t>).</w:t>
      </w:r>
    </w:p>
    <w:p w14:paraId="34092A9C" w14:textId="77777777" w:rsidR="00416649" w:rsidRPr="00D82D6C" w:rsidRDefault="00416649" w:rsidP="00D82D6C">
      <w:pPr>
        <w:jc w:val="both"/>
        <w:rPr>
          <w:rFonts w:ascii="Times New Roman" w:hAnsi="Times New Roman"/>
          <w:noProof/>
          <w:sz w:val="24"/>
        </w:rPr>
      </w:pPr>
    </w:p>
    <w:p w14:paraId="323FB467" w14:textId="77777777" w:rsidR="00416649" w:rsidRPr="00922EA8" w:rsidRDefault="00416649" w:rsidP="00D82D6C">
      <w:pPr>
        <w:jc w:val="both"/>
        <w:rPr>
          <w:rFonts w:ascii="Times New Roman" w:hAnsi="Times New Roman"/>
          <w:b/>
          <w:bCs/>
          <w:noProof/>
          <w:color w:val="B83B46"/>
          <w:sz w:val="24"/>
        </w:rPr>
      </w:pPr>
      <w:r>
        <w:rPr>
          <w:rFonts w:ascii="Times New Roman" w:hAnsi="Times New Roman"/>
          <w:b/>
          <w:color w:val="B83B46"/>
          <w:sz w:val="24"/>
        </w:rPr>
        <w:t>5.7. tabula. Iespējamie datu avoti 3. veida novērtēšanai</w:t>
      </w:r>
    </w:p>
    <w:p w14:paraId="50F89A60" w14:textId="77777777" w:rsidR="00416649" w:rsidRPr="00D82D6C" w:rsidRDefault="00416649" w:rsidP="00D82D6C">
      <w:pPr>
        <w:jc w:val="both"/>
        <w:rPr>
          <w:rFonts w:ascii="Times New Roman" w:hAnsi="Times New Roman"/>
          <w:b/>
          <w:noProof/>
          <w:sz w:val="24"/>
        </w:rPr>
      </w:pPr>
    </w:p>
    <w:tbl>
      <w:tblPr>
        <w:tblW w:w="0" w:type="auto"/>
        <w:tblCellMar>
          <w:left w:w="0" w:type="dxa"/>
          <w:right w:w="0" w:type="dxa"/>
        </w:tblCellMar>
        <w:tblLook w:val="01E0" w:firstRow="1" w:lastRow="1" w:firstColumn="1" w:lastColumn="1" w:noHBand="0" w:noVBand="0"/>
      </w:tblPr>
      <w:tblGrid>
        <w:gridCol w:w="1021"/>
        <w:gridCol w:w="1223"/>
        <w:gridCol w:w="1178"/>
        <w:gridCol w:w="1564"/>
        <w:gridCol w:w="2379"/>
        <w:gridCol w:w="1766"/>
      </w:tblGrid>
      <w:tr w:rsidR="00C844AA" w:rsidRPr="005419CA" w14:paraId="336E4C90" w14:textId="77777777" w:rsidTr="00C844AA">
        <w:tc>
          <w:tcPr>
            <w:tcW w:w="2291" w:type="dxa"/>
            <w:gridSpan w:val="2"/>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01EC1340" w14:textId="77777777" w:rsidR="00416649" w:rsidRPr="005419CA" w:rsidRDefault="00416649" w:rsidP="004A7F86">
            <w:pPr>
              <w:ind w:left="993"/>
              <w:jc w:val="center"/>
              <w:rPr>
                <w:rFonts w:ascii="Times New Roman" w:hAnsi="Times New Roman"/>
                <w:b/>
                <w:noProof/>
                <w:szCs w:val="20"/>
              </w:rPr>
            </w:pPr>
            <w:r w:rsidRPr="005419CA">
              <w:rPr>
                <w:rFonts w:ascii="Times New Roman" w:hAnsi="Times New Roman"/>
                <w:b/>
                <w:szCs w:val="20"/>
              </w:rPr>
              <w:t>Apsekojums</w:t>
            </w:r>
          </w:p>
        </w:tc>
        <w:tc>
          <w:tcPr>
            <w:tcW w:w="1190" w:type="dxa"/>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3BFE2E78" w14:textId="77777777" w:rsidR="00416649" w:rsidRPr="005419CA" w:rsidRDefault="00416649" w:rsidP="00E646F7">
            <w:pPr>
              <w:jc w:val="center"/>
              <w:rPr>
                <w:rFonts w:ascii="Times New Roman" w:hAnsi="Times New Roman"/>
                <w:b/>
                <w:noProof/>
                <w:szCs w:val="20"/>
              </w:rPr>
            </w:pPr>
            <w:r w:rsidRPr="005419CA">
              <w:rPr>
                <w:rFonts w:ascii="Times New Roman" w:hAnsi="Times New Roman"/>
                <w:b/>
                <w:szCs w:val="20"/>
              </w:rPr>
              <w:t>Pilns apsekojums</w:t>
            </w:r>
          </w:p>
        </w:tc>
        <w:tc>
          <w:tcPr>
            <w:tcW w:w="1603" w:type="dxa"/>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1A7D3545" w14:textId="77777777" w:rsidR="00416649" w:rsidRPr="005419CA" w:rsidRDefault="00416649" w:rsidP="00E646F7">
            <w:pPr>
              <w:jc w:val="center"/>
              <w:rPr>
                <w:rFonts w:ascii="Times New Roman" w:hAnsi="Times New Roman"/>
                <w:b/>
                <w:noProof/>
                <w:szCs w:val="20"/>
              </w:rPr>
            </w:pPr>
            <w:r w:rsidRPr="005419CA">
              <w:rPr>
                <w:rFonts w:ascii="Times New Roman" w:hAnsi="Times New Roman"/>
                <w:b/>
                <w:szCs w:val="20"/>
              </w:rPr>
              <w:t>Administratīvie avoti</w:t>
            </w:r>
          </w:p>
        </w:tc>
        <w:tc>
          <w:tcPr>
            <w:tcW w:w="1607" w:type="dxa"/>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2809A709" w14:textId="445E5540" w:rsidR="00416649" w:rsidRPr="005419CA" w:rsidRDefault="00416649" w:rsidP="00E646F7">
            <w:pPr>
              <w:jc w:val="center"/>
              <w:rPr>
                <w:rFonts w:ascii="Times New Roman" w:hAnsi="Times New Roman"/>
                <w:b/>
                <w:noProof/>
                <w:szCs w:val="20"/>
              </w:rPr>
            </w:pPr>
            <w:r w:rsidRPr="005419CA">
              <w:rPr>
                <w:rFonts w:ascii="Times New Roman" w:hAnsi="Times New Roman"/>
                <w:b/>
                <w:szCs w:val="20"/>
              </w:rPr>
              <w:t>Modelēšana/novērtēšana</w:t>
            </w:r>
          </w:p>
        </w:tc>
        <w:tc>
          <w:tcPr>
            <w:tcW w:w="2440" w:type="dxa"/>
            <w:tcBorders>
              <w:top w:val="single" w:sz="6" w:space="0" w:color="000000"/>
              <w:bottom w:val="single" w:sz="6" w:space="0" w:color="000000"/>
            </w:tcBorders>
            <w:shd w:val="clear" w:color="auto" w:fill="F7D6D7"/>
            <w:tcMar>
              <w:top w:w="28" w:type="dxa"/>
              <w:left w:w="28" w:type="dxa"/>
              <w:bottom w:w="28" w:type="dxa"/>
              <w:right w:w="28" w:type="dxa"/>
            </w:tcMar>
            <w:vAlign w:val="center"/>
          </w:tcPr>
          <w:p w14:paraId="1559DC8A" w14:textId="77777777" w:rsidR="00416649" w:rsidRPr="005419CA" w:rsidRDefault="00416649" w:rsidP="00E646F7">
            <w:pPr>
              <w:jc w:val="center"/>
              <w:rPr>
                <w:rFonts w:ascii="Times New Roman" w:hAnsi="Times New Roman"/>
                <w:b/>
                <w:noProof/>
                <w:szCs w:val="20"/>
              </w:rPr>
            </w:pPr>
            <w:r w:rsidRPr="005419CA">
              <w:rPr>
                <w:rFonts w:ascii="Times New Roman" w:hAnsi="Times New Roman"/>
                <w:b/>
                <w:szCs w:val="20"/>
              </w:rPr>
              <w:t>Citu jomu apsekojumos ir iekļauti konkrēti jautājumi</w:t>
            </w:r>
          </w:p>
        </w:tc>
      </w:tr>
      <w:tr w:rsidR="00C844AA" w:rsidRPr="005419CA" w14:paraId="4B143A47" w14:textId="77777777" w:rsidTr="00C844AA">
        <w:tc>
          <w:tcPr>
            <w:tcW w:w="1021" w:type="dxa"/>
            <w:tcBorders>
              <w:top w:val="single" w:sz="6" w:space="0" w:color="000000"/>
              <w:bottom w:val="single" w:sz="6" w:space="0" w:color="000000"/>
            </w:tcBorders>
            <w:tcMar>
              <w:top w:w="28" w:type="dxa"/>
              <w:left w:w="28" w:type="dxa"/>
              <w:bottom w:w="28" w:type="dxa"/>
              <w:right w:w="28" w:type="dxa"/>
            </w:tcMar>
          </w:tcPr>
          <w:p w14:paraId="297BED28" w14:textId="77777777" w:rsidR="00416649" w:rsidRPr="005419CA" w:rsidRDefault="00416649" w:rsidP="00D82D6C">
            <w:pPr>
              <w:jc w:val="both"/>
              <w:rPr>
                <w:rFonts w:ascii="Times New Roman" w:hAnsi="Times New Roman"/>
                <w:b/>
                <w:noProof/>
                <w:szCs w:val="20"/>
              </w:rPr>
            </w:pPr>
            <w:r w:rsidRPr="005419CA">
              <w:rPr>
                <w:rFonts w:ascii="Times New Roman" w:hAnsi="Times New Roman"/>
                <w:b/>
                <w:i/>
                <w:iCs/>
                <w:szCs w:val="20"/>
              </w:rPr>
              <w:t>IFATS</w:t>
            </w:r>
          </w:p>
        </w:tc>
        <w:tc>
          <w:tcPr>
            <w:tcW w:w="1270" w:type="dxa"/>
            <w:tcBorders>
              <w:top w:val="single" w:sz="6" w:space="0" w:color="000000"/>
              <w:bottom w:val="single" w:sz="6" w:space="0" w:color="000000"/>
            </w:tcBorders>
            <w:shd w:val="clear" w:color="auto" w:fill="92D050"/>
            <w:tcMar>
              <w:top w:w="28" w:type="dxa"/>
              <w:left w:w="28" w:type="dxa"/>
              <w:bottom w:w="28" w:type="dxa"/>
              <w:right w:w="28" w:type="dxa"/>
            </w:tcMar>
          </w:tcPr>
          <w:p w14:paraId="1245DDE4" w14:textId="77777777" w:rsidR="00416649" w:rsidRPr="005419CA" w:rsidRDefault="00416649" w:rsidP="00D82D6C">
            <w:pPr>
              <w:jc w:val="both"/>
              <w:rPr>
                <w:rFonts w:ascii="Times New Roman" w:hAnsi="Times New Roman"/>
                <w:noProof/>
                <w:szCs w:val="20"/>
              </w:rPr>
            </w:pPr>
          </w:p>
        </w:tc>
        <w:tc>
          <w:tcPr>
            <w:tcW w:w="1190" w:type="dxa"/>
            <w:tcBorders>
              <w:top w:val="single" w:sz="6" w:space="0" w:color="000000"/>
              <w:bottom w:val="single" w:sz="6" w:space="0" w:color="000000"/>
            </w:tcBorders>
            <w:shd w:val="clear" w:color="auto" w:fill="FF99CC"/>
            <w:tcMar>
              <w:top w:w="28" w:type="dxa"/>
              <w:left w:w="28" w:type="dxa"/>
              <w:bottom w:w="28" w:type="dxa"/>
              <w:right w:w="28" w:type="dxa"/>
            </w:tcMar>
          </w:tcPr>
          <w:p w14:paraId="1D5E3CD0" w14:textId="77777777" w:rsidR="00416649" w:rsidRPr="005419CA" w:rsidRDefault="00416649" w:rsidP="00D82D6C">
            <w:pPr>
              <w:jc w:val="both"/>
              <w:rPr>
                <w:rFonts w:ascii="Times New Roman" w:hAnsi="Times New Roman"/>
                <w:noProof/>
                <w:szCs w:val="20"/>
              </w:rPr>
            </w:pPr>
          </w:p>
        </w:tc>
        <w:tc>
          <w:tcPr>
            <w:tcW w:w="1603" w:type="dxa"/>
            <w:tcBorders>
              <w:top w:val="single" w:sz="6" w:space="0" w:color="000000"/>
              <w:bottom w:val="single" w:sz="6" w:space="0" w:color="000000"/>
            </w:tcBorders>
            <w:shd w:val="clear" w:color="auto" w:fill="92D050"/>
            <w:tcMar>
              <w:top w:w="28" w:type="dxa"/>
              <w:left w:w="28" w:type="dxa"/>
              <w:bottom w:w="28" w:type="dxa"/>
              <w:right w:w="28" w:type="dxa"/>
            </w:tcMar>
          </w:tcPr>
          <w:p w14:paraId="434FA7E4" w14:textId="77777777" w:rsidR="00416649" w:rsidRPr="005419CA" w:rsidRDefault="00416649" w:rsidP="00D82D6C">
            <w:pPr>
              <w:jc w:val="both"/>
              <w:rPr>
                <w:rFonts w:ascii="Times New Roman" w:hAnsi="Times New Roman"/>
                <w:noProof/>
                <w:szCs w:val="20"/>
              </w:rPr>
            </w:pPr>
          </w:p>
        </w:tc>
        <w:tc>
          <w:tcPr>
            <w:tcW w:w="1607" w:type="dxa"/>
            <w:tcBorders>
              <w:top w:val="single" w:sz="6" w:space="0" w:color="000000"/>
              <w:bottom w:val="single" w:sz="6" w:space="0" w:color="000000"/>
            </w:tcBorders>
            <w:shd w:val="clear" w:color="auto" w:fill="FF99CC"/>
            <w:tcMar>
              <w:top w:w="28" w:type="dxa"/>
              <w:left w:w="28" w:type="dxa"/>
              <w:bottom w:w="28" w:type="dxa"/>
              <w:right w:w="28" w:type="dxa"/>
            </w:tcMar>
          </w:tcPr>
          <w:p w14:paraId="61E8B5BC" w14:textId="77777777" w:rsidR="00416649" w:rsidRPr="005419CA" w:rsidRDefault="00416649" w:rsidP="00D82D6C">
            <w:pPr>
              <w:jc w:val="both"/>
              <w:rPr>
                <w:rFonts w:ascii="Times New Roman" w:hAnsi="Times New Roman"/>
                <w:noProof/>
                <w:szCs w:val="20"/>
              </w:rPr>
            </w:pPr>
          </w:p>
        </w:tc>
        <w:tc>
          <w:tcPr>
            <w:tcW w:w="2440" w:type="dxa"/>
            <w:tcBorders>
              <w:top w:val="single" w:sz="6" w:space="0" w:color="000000"/>
              <w:bottom w:val="single" w:sz="6" w:space="0" w:color="000000"/>
            </w:tcBorders>
            <w:shd w:val="clear" w:color="auto" w:fill="92D050"/>
            <w:tcMar>
              <w:top w:w="28" w:type="dxa"/>
              <w:left w:w="28" w:type="dxa"/>
              <w:bottom w:w="28" w:type="dxa"/>
              <w:right w:w="28" w:type="dxa"/>
            </w:tcMar>
          </w:tcPr>
          <w:p w14:paraId="3790DA52" w14:textId="77777777" w:rsidR="00416649" w:rsidRPr="005419CA" w:rsidRDefault="00416649" w:rsidP="00D82D6C">
            <w:pPr>
              <w:jc w:val="both"/>
              <w:rPr>
                <w:rFonts w:ascii="Times New Roman" w:hAnsi="Times New Roman"/>
                <w:noProof/>
                <w:szCs w:val="20"/>
              </w:rPr>
            </w:pPr>
          </w:p>
        </w:tc>
      </w:tr>
      <w:tr w:rsidR="00C844AA" w:rsidRPr="005419CA" w14:paraId="52713C97" w14:textId="77777777" w:rsidTr="00C844AA">
        <w:tc>
          <w:tcPr>
            <w:tcW w:w="1021" w:type="dxa"/>
            <w:tcBorders>
              <w:top w:val="single" w:sz="6" w:space="0" w:color="000000"/>
              <w:bottom w:val="single" w:sz="6" w:space="0" w:color="000000"/>
            </w:tcBorders>
            <w:tcMar>
              <w:top w:w="28" w:type="dxa"/>
              <w:left w:w="28" w:type="dxa"/>
              <w:bottom w:w="28" w:type="dxa"/>
              <w:right w:w="28" w:type="dxa"/>
            </w:tcMar>
          </w:tcPr>
          <w:p w14:paraId="620CA25D" w14:textId="77777777" w:rsidR="00416649" w:rsidRPr="005419CA" w:rsidRDefault="00416649" w:rsidP="00D82D6C">
            <w:pPr>
              <w:jc w:val="both"/>
              <w:rPr>
                <w:rFonts w:ascii="Times New Roman" w:hAnsi="Times New Roman"/>
                <w:b/>
                <w:noProof/>
                <w:szCs w:val="20"/>
              </w:rPr>
            </w:pPr>
            <w:r w:rsidRPr="005419CA">
              <w:rPr>
                <w:rFonts w:ascii="Times New Roman" w:hAnsi="Times New Roman"/>
                <w:b/>
                <w:i/>
                <w:iCs/>
                <w:szCs w:val="20"/>
              </w:rPr>
              <w:t>OFATS</w:t>
            </w:r>
          </w:p>
        </w:tc>
        <w:tc>
          <w:tcPr>
            <w:tcW w:w="1270" w:type="dxa"/>
            <w:tcBorders>
              <w:top w:val="single" w:sz="6" w:space="0" w:color="000000"/>
              <w:bottom w:val="single" w:sz="6" w:space="0" w:color="000000"/>
            </w:tcBorders>
            <w:shd w:val="clear" w:color="auto" w:fill="92D050"/>
            <w:tcMar>
              <w:top w:w="28" w:type="dxa"/>
              <w:left w:w="28" w:type="dxa"/>
              <w:bottom w:w="28" w:type="dxa"/>
              <w:right w:w="28" w:type="dxa"/>
            </w:tcMar>
          </w:tcPr>
          <w:p w14:paraId="19BDAB32" w14:textId="77777777" w:rsidR="00416649" w:rsidRPr="005419CA" w:rsidRDefault="00416649" w:rsidP="00D82D6C">
            <w:pPr>
              <w:jc w:val="both"/>
              <w:rPr>
                <w:rFonts w:ascii="Times New Roman" w:hAnsi="Times New Roman"/>
                <w:noProof/>
                <w:szCs w:val="20"/>
              </w:rPr>
            </w:pPr>
          </w:p>
        </w:tc>
        <w:tc>
          <w:tcPr>
            <w:tcW w:w="1190" w:type="dxa"/>
            <w:tcBorders>
              <w:top w:val="single" w:sz="6" w:space="0" w:color="000000"/>
              <w:bottom w:val="single" w:sz="6" w:space="0" w:color="000000"/>
            </w:tcBorders>
            <w:shd w:val="clear" w:color="auto" w:fill="FF99CC"/>
            <w:tcMar>
              <w:top w:w="28" w:type="dxa"/>
              <w:left w:w="28" w:type="dxa"/>
              <w:bottom w:w="28" w:type="dxa"/>
              <w:right w:w="28" w:type="dxa"/>
            </w:tcMar>
          </w:tcPr>
          <w:p w14:paraId="1C5D55BD" w14:textId="77777777" w:rsidR="00416649" w:rsidRPr="005419CA" w:rsidRDefault="00416649" w:rsidP="00D82D6C">
            <w:pPr>
              <w:jc w:val="both"/>
              <w:rPr>
                <w:rFonts w:ascii="Times New Roman" w:hAnsi="Times New Roman"/>
                <w:noProof/>
                <w:szCs w:val="20"/>
              </w:rPr>
            </w:pPr>
          </w:p>
        </w:tc>
        <w:tc>
          <w:tcPr>
            <w:tcW w:w="1603" w:type="dxa"/>
            <w:tcBorders>
              <w:top w:val="single" w:sz="6" w:space="0" w:color="000000"/>
              <w:bottom w:val="single" w:sz="6" w:space="0" w:color="000000"/>
            </w:tcBorders>
            <w:shd w:val="clear" w:color="auto" w:fill="92D050"/>
            <w:tcMar>
              <w:top w:w="28" w:type="dxa"/>
              <w:left w:w="28" w:type="dxa"/>
              <w:bottom w:w="28" w:type="dxa"/>
              <w:right w:w="28" w:type="dxa"/>
            </w:tcMar>
          </w:tcPr>
          <w:p w14:paraId="43AEEC75" w14:textId="77777777" w:rsidR="00416649" w:rsidRPr="005419CA" w:rsidRDefault="00416649" w:rsidP="00D82D6C">
            <w:pPr>
              <w:jc w:val="both"/>
              <w:rPr>
                <w:rFonts w:ascii="Times New Roman" w:hAnsi="Times New Roman"/>
                <w:noProof/>
                <w:szCs w:val="20"/>
              </w:rPr>
            </w:pPr>
          </w:p>
        </w:tc>
        <w:tc>
          <w:tcPr>
            <w:tcW w:w="4047" w:type="dxa"/>
            <w:gridSpan w:val="2"/>
            <w:tcBorders>
              <w:top w:val="single" w:sz="6" w:space="0" w:color="000000"/>
              <w:bottom w:val="single" w:sz="6" w:space="0" w:color="000000"/>
            </w:tcBorders>
            <w:shd w:val="clear" w:color="auto" w:fill="FF99CC"/>
            <w:tcMar>
              <w:top w:w="28" w:type="dxa"/>
              <w:left w:w="28" w:type="dxa"/>
              <w:bottom w:w="28" w:type="dxa"/>
              <w:right w:w="28" w:type="dxa"/>
            </w:tcMar>
          </w:tcPr>
          <w:p w14:paraId="28B21235" w14:textId="77777777" w:rsidR="00416649" w:rsidRPr="005419CA" w:rsidRDefault="00416649" w:rsidP="00D82D6C">
            <w:pPr>
              <w:jc w:val="both"/>
              <w:rPr>
                <w:rFonts w:ascii="Times New Roman" w:hAnsi="Times New Roman"/>
                <w:noProof/>
                <w:szCs w:val="20"/>
              </w:rPr>
            </w:pPr>
          </w:p>
        </w:tc>
      </w:tr>
    </w:tbl>
    <w:p w14:paraId="7944A797" w14:textId="77777777" w:rsidR="002B326E" w:rsidRDefault="002B326E" w:rsidP="00D82D6C">
      <w:pPr>
        <w:jc w:val="both"/>
        <w:rPr>
          <w:rFonts w:ascii="Times New Roman" w:hAnsi="Times New Roman"/>
          <w:noProof/>
          <w:sz w:val="24"/>
        </w:rPr>
      </w:pPr>
    </w:p>
    <w:p w14:paraId="5D2E55AE" w14:textId="67711BCE" w:rsidR="00416649" w:rsidRPr="005419CA" w:rsidRDefault="00416649" w:rsidP="00D82D6C">
      <w:pPr>
        <w:jc w:val="both"/>
        <w:rPr>
          <w:rFonts w:ascii="Times New Roman" w:hAnsi="Times New Roman"/>
          <w:noProof/>
          <w:sz w:val="20"/>
          <w:szCs w:val="20"/>
        </w:rPr>
      </w:pPr>
      <w:r w:rsidRPr="005419CA">
        <w:rPr>
          <w:rFonts w:ascii="Times New Roman" w:hAnsi="Times New Roman"/>
          <w:sz w:val="20"/>
          <w:szCs w:val="20"/>
        </w:rPr>
        <w:t>Paskaidrojums:</w:t>
      </w:r>
    </w:p>
    <w:tbl>
      <w:tblPr>
        <w:tblStyle w:val="TableGrid"/>
        <w:tblW w:w="136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495"/>
      </w:tblGrid>
      <w:tr w:rsidR="002B326E" w:rsidRPr="005419CA" w14:paraId="55AA09EF" w14:textId="77777777" w:rsidTr="000600E9">
        <w:tc>
          <w:tcPr>
            <w:tcW w:w="5000" w:type="pct"/>
            <w:shd w:val="clear" w:color="auto" w:fill="92D050"/>
            <w:tcMar>
              <w:top w:w="28" w:type="dxa"/>
              <w:left w:w="28" w:type="dxa"/>
              <w:bottom w:w="28" w:type="dxa"/>
              <w:right w:w="28" w:type="dxa"/>
            </w:tcMar>
          </w:tcPr>
          <w:p w14:paraId="7AC0E8A5" w14:textId="77777777" w:rsidR="002B326E" w:rsidRPr="005419CA" w:rsidRDefault="002B326E" w:rsidP="000600E9">
            <w:pPr>
              <w:jc w:val="both"/>
              <w:rPr>
                <w:rFonts w:ascii="Times New Roman" w:hAnsi="Times New Roman"/>
                <w:noProof/>
                <w:sz w:val="20"/>
                <w:szCs w:val="20"/>
              </w:rPr>
            </w:pPr>
            <w:r w:rsidRPr="005419CA">
              <w:rPr>
                <w:rFonts w:ascii="Times New Roman" w:hAnsi="Times New Roman"/>
                <w:sz w:val="20"/>
                <w:szCs w:val="20"/>
              </w:rPr>
              <w:t>visbiežākā izmantošana</w:t>
            </w:r>
          </w:p>
        </w:tc>
      </w:tr>
      <w:tr w:rsidR="002B326E" w:rsidRPr="005419CA" w14:paraId="3B1E716D" w14:textId="77777777" w:rsidTr="000600E9">
        <w:tc>
          <w:tcPr>
            <w:tcW w:w="5000" w:type="pct"/>
            <w:shd w:val="clear" w:color="auto" w:fill="FF99CC"/>
            <w:tcMar>
              <w:top w:w="28" w:type="dxa"/>
              <w:left w:w="28" w:type="dxa"/>
              <w:bottom w:w="28" w:type="dxa"/>
              <w:right w:w="28" w:type="dxa"/>
            </w:tcMar>
          </w:tcPr>
          <w:p w14:paraId="774C09BC" w14:textId="77777777" w:rsidR="002B326E" w:rsidRPr="005419CA" w:rsidRDefault="002B326E" w:rsidP="000600E9">
            <w:pPr>
              <w:jc w:val="both"/>
              <w:rPr>
                <w:rFonts w:ascii="Times New Roman" w:hAnsi="Times New Roman"/>
                <w:noProof/>
                <w:sz w:val="20"/>
                <w:szCs w:val="20"/>
              </w:rPr>
            </w:pPr>
            <w:r w:rsidRPr="005419CA">
              <w:rPr>
                <w:rFonts w:ascii="Times New Roman" w:hAnsi="Times New Roman"/>
                <w:sz w:val="20"/>
                <w:szCs w:val="20"/>
              </w:rPr>
              <w:t>mērena izmantošana</w:t>
            </w:r>
          </w:p>
        </w:tc>
      </w:tr>
      <w:tr w:rsidR="002B326E" w:rsidRPr="005419CA" w14:paraId="7AC68039" w14:textId="77777777" w:rsidTr="002B326E">
        <w:tc>
          <w:tcPr>
            <w:tcW w:w="5000" w:type="pct"/>
            <w:shd w:val="clear" w:color="auto" w:fill="D2F1F1"/>
            <w:tcMar>
              <w:top w:w="28" w:type="dxa"/>
              <w:left w:w="28" w:type="dxa"/>
              <w:bottom w:w="28" w:type="dxa"/>
              <w:right w:w="28" w:type="dxa"/>
            </w:tcMar>
          </w:tcPr>
          <w:p w14:paraId="19F22D74" w14:textId="77777777" w:rsidR="002B326E" w:rsidRPr="005419CA" w:rsidRDefault="002B326E" w:rsidP="000600E9">
            <w:pPr>
              <w:jc w:val="both"/>
              <w:rPr>
                <w:rFonts w:ascii="Times New Roman" w:hAnsi="Times New Roman"/>
                <w:noProof/>
                <w:sz w:val="20"/>
                <w:szCs w:val="20"/>
              </w:rPr>
            </w:pPr>
            <w:r w:rsidRPr="005419CA">
              <w:rPr>
                <w:rFonts w:ascii="Times New Roman" w:hAnsi="Times New Roman"/>
                <w:sz w:val="20"/>
                <w:szCs w:val="20"/>
              </w:rPr>
              <w:t>ierobežota izmantošana</w:t>
            </w:r>
          </w:p>
        </w:tc>
      </w:tr>
    </w:tbl>
    <w:p w14:paraId="092C32C5" w14:textId="77777777" w:rsidR="00416649" w:rsidRPr="005419CA" w:rsidRDefault="00416649" w:rsidP="00D82D6C">
      <w:pPr>
        <w:jc w:val="both"/>
        <w:rPr>
          <w:rFonts w:ascii="Times New Roman" w:hAnsi="Times New Roman"/>
          <w:noProof/>
          <w:sz w:val="20"/>
          <w:szCs w:val="20"/>
        </w:rPr>
      </w:pPr>
      <w:r w:rsidRPr="005419CA">
        <w:rPr>
          <w:rFonts w:ascii="Times New Roman" w:hAnsi="Times New Roman"/>
          <w:sz w:val="20"/>
          <w:szCs w:val="20"/>
        </w:rPr>
        <w:t>nav ziņots par izmantošanu</w:t>
      </w:r>
    </w:p>
    <w:p w14:paraId="5DC04E8E" w14:textId="77777777" w:rsidR="002B326E" w:rsidRPr="00D82D6C" w:rsidRDefault="002B326E" w:rsidP="00D82D6C">
      <w:pPr>
        <w:jc w:val="both"/>
        <w:rPr>
          <w:rFonts w:ascii="Times New Roman" w:hAnsi="Times New Roman"/>
          <w:noProof/>
          <w:sz w:val="24"/>
        </w:rPr>
      </w:pPr>
    </w:p>
    <w:p w14:paraId="7FA455A0" w14:textId="77777777" w:rsidR="00416649" w:rsidRDefault="00416649" w:rsidP="00D82D6C">
      <w:pPr>
        <w:jc w:val="both"/>
        <w:rPr>
          <w:rFonts w:ascii="Times New Roman" w:hAnsi="Times New Roman"/>
          <w:noProof/>
          <w:sz w:val="24"/>
        </w:rPr>
      </w:pPr>
      <w:r>
        <w:rPr>
          <w:rFonts w:ascii="Times New Roman" w:hAnsi="Times New Roman"/>
          <w:i/>
          <w:sz w:val="24"/>
        </w:rPr>
        <w:t xml:space="preserve">Avots: </w:t>
      </w:r>
      <w:r>
        <w:rPr>
          <w:rFonts w:ascii="Times New Roman" w:hAnsi="Times New Roman"/>
          <w:i/>
          <w:iCs/>
          <w:sz w:val="24"/>
        </w:rPr>
        <w:t>Eurostat</w:t>
      </w:r>
    </w:p>
    <w:p w14:paraId="3CC25A9B" w14:textId="77777777" w:rsidR="002B326E" w:rsidRPr="00D82D6C" w:rsidRDefault="002B326E" w:rsidP="00D82D6C">
      <w:pPr>
        <w:jc w:val="both"/>
        <w:rPr>
          <w:rFonts w:ascii="Times New Roman" w:hAnsi="Times New Roman"/>
          <w:noProof/>
          <w:sz w:val="24"/>
        </w:rPr>
      </w:pPr>
    </w:p>
    <w:p w14:paraId="5E75E5D1" w14:textId="4B9B44BA" w:rsidR="00416649" w:rsidRDefault="00416649" w:rsidP="00D82D6C">
      <w:pPr>
        <w:jc w:val="both"/>
        <w:rPr>
          <w:rFonts w:ascii="Times New Roman" w:hAnsi="Times New Roman"/>
          <w:noProof/>
          <w:sz w:val="24"/>
        </w:rPr>
      </w:pPr>
      <w:r>
        <w:rPr>
          <w:rFonts w:ascii="Times New Roman" w:hAnsi="Times New Roman"/>
          <w:sz w:val="24"/>
        </w:rPr>
        <w:t>Uzņēmumu reģistrus var izmantot, lai identificētu filiāles un komercbankas (</w:t>
      </w:r>
      <w:r>
        <w:rPr>
          <w:rFonts w:ascii="Times New Roman" w:hAnsi="Times New Roman"/>
          <w:i/>
          <w:iCs/>
          <w:sz w:val="24"/>
        </w:rPr>
        <w:t>NACE</w:t>
      </w:r>
      <w:r>
        <w:rPr>
          <w:rFonts w:ascii="Times New Roman" w:hAnsi="Times New Roman"/>
          <w:sz w:val="24"/>
        </w:rPr>
        <w:t xml:space="preserve"> 2. red. kods 64.19). Datus par</w:t>
      </w:r>
      <w:r>
        <w:rPr>
          <w:rFonts w:ascii="Times New Roman" w:hAnsi="Times New Roman"/>
          <w:i/>
          <w:iCs/>
          <w:sz w:val="24"/>
        </w:rPr>
        <w:t xml:space="preserve"> IFATS</w:t>
      </w:r>
      <w:r>
        <w:rPr>
          <w:rFonts w:ascii="Times New Roman" w:hAnsi="Times New Roman"/>
          <w:sz w:val="24"/>
        </w:rPr>
        <w:t xml:space="preserve"> uzņēmumu kopumu var apkopot, izmantojot valsts uzņēmumu grupu reģistru un valsts nodokļu iestādes datus, kas iekļauti ziņojumā par kontrolētajām un kontrolējošajām vienībām un personām.</w:t>
      </w:r>
    </w:p>
    <w:p w14:paraId="25E077A1" w14:textId="77777777" w:rsidR="002B326E" w:rsidRPr="00D82D6C" w:rsidRDefault="002B326E" w:rsidP="00D82D6C">
      <w:pPr>
        <w:jc w:val="both"/>
        <w:rPr>
          <w:rFonts w:ascii="Times New Roman" w:hAnsi="Times New Roman"/>
          <w:noProof/>
          <w:sz w:val="24"/>
        </w:rPr>
      </w:pPr>
    </w:p>
    <w:p w14:paraId="6BFE6528" w14:textId="77777777" w:rsidR="00416649" w:rsidRDefault="00416649" w:rsidP="009F379C">
      <w:pPr>
        <w:keepNext/>
        <w:keepLines/>
        <w:jc w:val="both"/>
        <w:rPr>
          <w:rFonts w:ascii="Times New Roman" w:hAnsi="Times New Roman"/>
          <w:noProof/>
          <w:sz w:val="24"/>
        </w:rPr>
      </w:pPr>
      <w:r>
        <w:rPr>
          <w:rFonts w:ascii="Times New Roman" w:hAnsi="Times New Roman"/>
          <w:sz w:val="24"/>
        </w:rPr>
        <w:lastRenderedPageBreak/>
        <w:t xml:space="preserve">Savukārt </w:t>
      </w:r>
      <w:r>
        <w:rPr>
          <w:rFonts w:ascii="Times New Roman" w:hAnsi="Times New Roman"/>
          <w:i/>
          <w:iCs/>
          <w:sz w:val="24"/>
        </w:rPr>
        <w:t>OFATS</w:t>
      </w:r>
      <w:r>
        <w:rPr>
          <w:rFonts w:ascii="Times New Roman" w:hAnsi="Times New Roman"/>
          <w:sz w:val="24"/>
        </w:rPr>
        <w:t xml:space="preserve"> var būt vērsta uz valsts </w:t>
      </w:r>
      <w:r>
        <w:rPr>
          <w:rFonts w:ascii="Times New Roman" w:hAnsi="Times New Roman"/>
          <w:i/>
          <w:iCs/>
          <w:sz w:val="24"/>
        </w:rPr>
        <w:t>UCI</w:t>
      </w:r>
      <w:r>
        <w:rPr>
          <w:rFonts w:ascii="Times New Roman" w:hAnsi="Times New Roman"/>
          <w:sz w:val="24"/>
        </w:rPr>
        <w:t xml:space="preserve"> ārvalstu meitasuzņēmumiem, kuri reģistrā </w:t>
      </w:r>
      <w:r>
        <w:rPr>
          <w:rFonts w:ascii="Times New Roman" w:hAnsi="Times New Roman"/>
          <w:i/>
          <w:iCs/>
          <w:sz w:val="24"/>
        </w:rPr>
        <w:t>EGR</w:t>
      </w:r>
      <w:r>
        <w:rPr>
          <w:rFonts w:ascii="Times New Roman" w:hAnsi="Times New Roman"/>
          <w:sz w:val="24"/>
        </w:rPr>
        <w:t xml:space="preserve"> norādījuši, ka tie vada kādu daudznacionālu grupu, vai uzņēmumiem, kuri norādījuši, ka tie nepieder pie kādas konkrētas grupas, bet tiem ir filiāles ārvalstīs.</w:t>
      </w:r>
    </w:p>
    <w:p w14:paraId="30E25E87" w14:textId="77777777" w:rsidR="002B326E" w:rsidRPr="00D82D6C" w:rsidRDefault="002B326E" w:rsidP="00D82D6C">
      <w:pPr>
        <w:jc w:val="both"/>
        <w:rPr>
          <w:rFonts w:ascii="Times New Roman" w:hAnsi="Times New Roman"/>
          <w:noProof/>
          <w:sz w:val="24"/>
        </w:rPr>
      </w:pPr>
    </w:p>
    <w:p w14:paraId="197B8E65" w14:textId="77777777" w:rsidR="00416649" w:rsidRDefault="00416649" w:rsidP="00D82D6C">
      <w:pPr>
        <w:jc w:val="both"/>
        <w:rPr>
          <w:rFonts w:ascii="Times New Roman" w:hAnsi="Times New Roman"/>
          <w:noProof/>
          <w:sz w:val="24"/>
        </w:rPr>
      </w:pPr>
      <w:r>
        <w:rPr>
          <w:rFonts w:ascii="Times New Roman" w:hAnsi="Times New Roman"/>
          <w:sz w:val="24"/>
        </w:rPr>
        <w:t>Kā papildu avotus var izmantot ārvalstu saistītu uzņēmumu komerciālās datubāzes. Tomēr komerciālajām datubāzēm paredzēto veidlapu un anketu sagatavošana tā, lai tās sniegtu noderīgus datus statistiskiem un analītiskiem mērķiem, nevar būt vienkārša.</w:t>
      </w:r>
    </w:p>
    <w:p w14:paraId="16CF6D0D" w14:textId="77777777" w:rsidR="00AA16A5" w:rsidRDefault="00AA16A5"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AA16A5" w:rsidRPr="007B4846" w14:paraId="45A40439" w14:textId="77777777" w:rsidTr="007B4846">
        <w:trPr>
          <w:trHeight w:val="70"/>
        </w:trPr>
        <w:tc>
          <w:tcPr>
            <w:tcW w:w="5000" w:type="pct"/>
            <w:shd w:val="clear" w:color="auto" w:fill="EFD6D6"/>
          </w:tcPr>
          <w:p w14:paraId="2940D413" w14:textId="77777777" w:rsidR="00445F11" w:rsidRPr="004D7303" w:rsidRDefault="00445F11" w:rsidP="009F379C">
            <w:pPr>
              <w:ind w:left="113" w:right="113"/>
              <w:jc w:val="both"/>
              <w:rPr>
                <w:rFonts w:ascii="Times New Roman" w:hAnsi="Times New Roman" w:cs="Times New Roman"/>
                <w:b/>
                <w:noProof/>
                <w:color w:val="B83B46"/>
                <w:sz w:val="28"/>
                <w:szCs w:val="28"/>
              </w:rPr>
            </w:pPr>
            <w:r>
              <w:rPr>
                <w:rFonts w:ascii="Times New Roman" w:hAnsi="Times New Roman"/>
                <w:b/>
                <w:color w:val="B83B46"/>
                <w:sz w:val="28"/>
              </w:rPr>
              <w:t xml:space="preserve">5.3. ierāmējums. </w:t>
            </w:r>
            <w:r>
              <w:rPr>
                <w:rFonts w:ascii="Times New Roman" w:hAnsi="Times New Roman"/>
                <w:b/>
                <w:i/>
                <w:iCs/>
                <w:color w:val="B83B46"/>
                <w:sz w:val="28"/>
              </w:rPr>
              <w:t>FDI</w:t>
            </w:r>
            <w:r>
              <w:rPr>
                <w:rFonts w:ascii="Times New Roman" w:hAnsi="Times New Roman"/>
                <w:b/>
                <w:color w:val="B83B46"/>
                <w:sz w:val="28"/>
              </w:rPr>
              <w:t xml:space="preserve"> statistika un </w:t>
            </w:r>
            <w:r>
              <w:rPr>
                <w:rFonts w:ascii="Times New Roman" w:hAnsi="Times New Roman"/>
                <w:b/>
                <w:i/>
                <w:iCs/>
                <w:color w:val="B83B46"/>
                <w:sz w:val="28"/>
              </w:rPr>
              <w:t>FATS</w:t>
            </w:r>
            <w:r>
              <w:rPr>
                <w:rFonts w:ascii="Times New Roman" w:hAnsi="Times New Roman"/>
                <w:b/>
                <w:color w:val="B83B46"/>
                <w:sz w:val="28"/>
              </w:rPr>
              <w:t xml:space="preserve"> regulējums</w:t>
            </w:r>
          </w:p>
          <w:p w14:paraId="64D84B1D" w14:textId="77777777" w:rsidR="007B4846" w:rsidRPr="007B4846" w:rsidRDefault="007B4846" w:rsidP="009F379C">
            <w:pPr>
              <w:ind w:left="113" w:right="113"/>
              <w:jc w:val="both"/>
              <w:rPr>
                <w:rFonts w:ascii="Times New Roman" w:hAnsi="Times New Roman" w:cs="Times New Roman"/>
                <w:b/>
                <w:noProof/>
                <w:color w:val="B83B46"/>
                <w:sz w:val="24"/>
                <w:szCs w:val="24"/>
              </w:rPr>
            </w:pPr>
          </w:p>
          <w:p w14:paraId="3714AA27" w14:textId="42962A3A" w:rsidR="00445F11" w:rsidRDefault="00C3247C" w:rsidP="009F379C">
            <w:pPr>
              <w:pStyle w:val="BodyText"/>
              <w:tabs>
                <w:tab w:val="left" w:pos="637"/>
              </w:tabs>
              <w:ind w:left="113" w:right="113"/>
              <w:jc w:val="both"/>
              <w:rPr>
                <w:rFonts w:ascii="Times New Roman" w:hAnsi="Times New Roman" w:cs="Times New Roman"/>
                <w:noProof/>
                <w:color w:val="000000"/>
                <w:sz w:val="24"/>
                <w:szCs w:val="24"/>
              </w:rPr>
            </w:pPr>
            <w:r>
              <w:rPr>
                <w:rFonts w:ascii="Times New Roman" w:hAnsi="Times New Roman"/>
                <w:color w:val="000000"/>
                <w:sz w:val="24"/>
              </w:rPr>
              <w:t xml:space="preserve">5.83. (..) Lai padziļināti analizētu 3. veidu, pārdošanas (un izlaides) statistika jāpapildina ar citiem statistikas mainīgajiem lielumiem, kas izriet no </w:t>
            </w:r>
            <w:r>
              <w:rPr>
                <w:rFonts w:ascii="Times New Roman" w:hAnsi="Times New Roman"/>
                <w:i/>
                <w:iCs/>
                <w:color w:val="000000"/>
                <w:sz w:val="24"/>
              </w:rPr>
              <w:t>FDI</w:t>
            </w:r>
            <w:r>
              <w:rPr>
                <w:rFonts w:ascii="Times New Roman" w:hAnsi="Times New Roman"/>
                <w:color w:val="000000"/>
                <w:sz w:val="24"/>
              </w:rPr>
              <w:t xml:space="preserve"> statistikas un </w:t>
            </w:r>
            <w:r>
              <w:rPr>
                <w:rFonts w:ascii="Times New Roman" w:hAnsi="Times New Roman"/>
                <w:i/>
                <w:iCs/>
                <w:color w:val="000000"/>
                <w:sz w:val="24"/>
              </w:rPr>
              <w:t>FATS</w:t>
            </w:r>
            <w:r>
              <w:rPr>
                <w:rFonts w:ascii="Times New Roman" w:hAnsi="Times New Roman"/>
                <w:color w:val="000000"/>
                <w:sz w:val="24"/>
              </w:rPr>
              <w:t xml:space="preserve"> regulējuma. Šī papildu informācija var būt saistīta, piemēram, ar piegādēm vai piegādātājiem noteikto ierobežojumu kategorijām, kas raksturotas konkrēto saistību sarakstā. Šie ierobežojumi attiecas uz pakalpojumu sniedzēju skaitu, aktīvu kopējo vērtību, to fizisko personu skaitu, kuras pakalpojumu sniedzēji var nodarbināt, atsevišķa vai kopējā ārvalstu ieguldījuma kopējo vērtību u. c.</w:t>
            </w:r>
          </w:p>
          <w:p w14:paraId="3B884F31" w14:textId="77777777" w:rsidR="007B4846" w:rsidRPr="007B4846" w:rsidRDefault="007B4846" w:rsidP="009F379C">
            <w:pPr>
              <w:pStyle w:val="BodyText"/>
              <w:tabs>
                <w:tab w:val="left" w:pos="637"/>
              </w:tabs>
              <w:ind w:left="113" w:right="113"/>
              <w:jc w:val="both"/>
              <w:rPr>
                <w:rFonts w:ascii="Times New Roman" w:hAnsi="Times New Roman" w:cs="Times New Roman"/>
                <w:noProof/>
                <w:color w:val="000000"/>
                <w:sz w:val="24"/>
                <w:szCs w:val="24"/>
              </w:rPr>
            </w:pPr>
          </w:p>
          <w:p w14:paraId="2ED07E6C" w14:textId="78FB73CC" w:rsidR="00445F11" w:rsidRDefault="00C3247C" w:rsidP="009F379C">
            <w:pPr>
              <w:pStyle w:val="BodyText"/>
              <w:tabs>
                <w:tab w:val="left" w:pos="582"/>
              </w:tabs>
              <w:ind w:left="113" w:right="113"/>
              <w:jc w:val="both"/>
              <w:rPr>
                <w:rFonts w:ascii="Times New Roman" w:hAnsi="Times New Roman" w:cs="Times New Roman"/>
                <w:noProof/>
                <w:color w:val="000000"/>
                <w:sz w:val="24"/>
                <w:szCs w:val="24"/>
              </w:rPr>
            </w:pPr>
            <w:r>
              <w:rPr>
                <w:rFonts w:ascii="Times New Roman" w:hAnsi="Times New Roman"/>
                <w:color w:val="000000"/>
                <w:sz w:val="24"/>
              </w:rPr>
              <w:t xml:space="preserve">5.84. (..) Lai gan </w:t>
            </w:r>
            <w:r>
              <w:rPr>
                <w:rFonts w:ascii="Times New Roman" w:hAnsi="Times New Roman"/>
                <w:i/>
                <w:iCs/>
                <w:color w:val="000000"/>
                <w:sz w:val="24"/>
              </w:rPr>
              <w:t>FDI</w:t>
            </w:r>
            <w:r>
              <w:rPr>
                <w:rFonts w:ascii="Times New Roman" w:hAnsi="Times New Roman"/>
                <w:color w:val="000000"/>
                <w:sz w:val="24"/>
              </w:rPr>
              <w:t xml:space="preserve"> statistika (finanšu darījumi, ienākumi un postenis) neatspoguļo ārvalstu saistītu uzņēmumu darbību, tā uzskatāma par svarīgu </w:t>
            </w:r>
            <w:r>
              <w:rPr>
                <w:rFonts w:ascii="Times New Roman" w:hAnsi="Times New Roman"/>
                <w:i/>
                <w:iCs/>
                <w:color w:val="000000"/>
                <w:sz w:val="24"/>
              </w:rPr>
              <w:t>FATS</w:t>
            </w:r>
            <w:r>
              <w:rPr>
                <w:rFonts w:ascii="Times New Roman" w:hAnsi="Times New Roman"/>
                <w:color w:val="000000"/>
                <w:sz w:val="24"/>
              </w:rPr>
              <w:t xml:space="preserve"> papildinājumu. Lai gan tā ir visaptverošāka (</w:t>
            </w:r>
            <w:r>
              <w:rPr>
                <w:rFonts w:ascii="Times New Roman" w:hAnsi="Times New Roman"/>
                <w:i/>
                <w:iCs/>
                <w:color w:val="000000"/>
                <w:sz w:val="24"/>
              </w:rPr>
              <w:t>FDI</w:t>
            </w:r>
            <w:r>
              <w:rPr>
                <w:rFonts w:ascii="Times New Roman" w:hAnsi="Times New Roman"/>
                <w:color w:val="000000"/>
                <w:sz w:val="24"/>
              </w:rPr>
              <w:t xml:space="preserve"> attiecas uz visiem ārvalstu saistītiem uzņēmumiem, savukārt </w:t>
            </w:r>
            <w:r>
              <w:rPr>
                <w:rFonts w:ascii="Times New Roman" w:hAnsi="Times New Roman"/>
                <w:i/>
                <w:iCs/>
                <w:color w:val="000000"/>
                <w:sz w:val="24"/>
              </w:rPr>
              <w:t>FATS</w:t>
            </w:r>
            <w:r>
              <w:rPr>
                <w:rFonts w:ascii="Times New Roman" w:hAnsi="Times New Roman"/>
                <w:color w:val="000000"/>
                <w:sz w:val="24"/>
              </w:rPr>
              <w:t xml:space="preserve"> – tieši uz ārvalstu kontrolētiem saistītiem uzņēmumiem), </w:t>
            </w:r>
            <w:r>
              <w:rPr>
                <w:rFonts w:ascii="Times New Roman" w:hAnsi="Times New Roman"/>
                <w:i/>
                <w:iCs/>
                <w:color w:val="000000"/>
                <w:sz w:val="24"/>
              </w:rPr>
              <w:t>FDI</w:t>
            </w:r>
            <w:r>
              <w:rPr>
                <w:rFonts w:ascii="Times New Roman" w:hAnsi="Times New Roman"/>
                <w:color w:val="000000"/>
                <w:sz w:val="24"/>
              </w:rPr>
              <w:t xml:space="preserve"> statistika var sniegt noderīgu informāciju tad, kad </w:t>
            </w:r>
            <w:r>
              <w:rPr>
                <w:rFonts w:ascii="Times New Roman" w:hAnsi="Times New Roman"/>
                <w:i/>
                <w:iCs/>
                <w:color w:val="000000"/>
                <w:sz w:val="24"/>
              </w:rPr>
              <w:t>FATS</w:t>
            </w:r>
            <w:r>
              <w:rPr>
                <w:rFonts w:ascii="Times New Roman" w:hAnsi="Times New Roman"/>
                <w:color w:val="000000"/>
                <w:sz w:val="24"/>
              </w:rPr>
              <w:t xml:space="preserve"> nav pieejama.</w:t>
            </w:r>
          </w:p>
          <w:p w14:paraId="4BDA7EA3" w14:textId="77777777" w:rsidR="007B4846" w:rsidRPr="007B4846" w:rsidRDefault="007B4846" w:rsidP="009F379C">
            <w:pPr>
              <w:pStyle w:val="BodyText"/>
              <w:tabs>
                <w:tab w:val="left" w:pos="582"/>
              </w:tabs>
              <w:ind w:left="113" w:right="113"/>
              <w:jc w:val="both"/>
              <w:rPr>
                <w:rFonts w:ascii="Times New Roman" w:hAnsi="Times New Roman" w:cs="Times New Roman"/>
                <w:noProof/>
                <w:color w:val="000000"/>
                <w:sz w:val="24"/>
                <w:szCs w:val="24"/>
              </w:rPr>
            </w:pPr>
          </w:p>
          <w:p w14:paraId="0F8ED06D" w14:textId="672C7B73" w:rsidR="00445F11" w:rsidRDefault="00C3247C" w:rsidP="009F379C">
            <w:pPr>
              <w:pStyle w:val="BodyText"/>
              <w:tabs>
                <w:tab w:val="left" w:pos="598"/>
              </w:tabs>
              <w:ind w:left="113" w:right="113"/>
              <w:jc w:val="both"/>
              <w:rPr>
                <w:rFonts w:ascii="Times New Roman" w:hAnsi="Times New Roman" w:cs="Times New Roman"/>
                <w:noProof/>
                <w:color w:val="000000"/>
                <w:sz w:val="24"/>
                <w:szCs w:val="24"/>
              </w:rPr>
            </w:pPr>
            <w:r>
              <w:rPr>
                <w:rFonts w:ascii="Times New Roman" w:hAnsi="Times New Roman"/>
                <w:color w:val="000000"/>
                <w:sz w:val="24"/>
              </w:rPr>
              <w:t xml:space="preserve">5.85. Novērtējot komerciālās klātbūtnes ietekmi uz valstīm, ir svarīgi apkopot </w:t>
            </w:r>
            <w:r>
              <w:rPr>
                <w:rFonts w:ascii="Times New Roman" w:hAnsi="Times New Roman"/>
                <w:i/>
                <w:iCs/>
                <w:color w:val="000000"/>
                <w:sz w:val="24"/>
              </w:rPr>
              <w:t>FDI</w:t>
            </w:r>
            <w:r>
              <w:rPr>
                <w:rFonts w:ascii="Times New Roman" w:hAnsi="Times New Roman"/>
                <w:color w:val="000000"/>
                <w:sz w:val="24"/>
              </w:rPr>
              <w:t xml:space="preserve"> statistiku par krājumiem un plūsmām iedalījumā pēc pakalpojuma saimniecības nozares, izcelsmes valsts un ieguldījuma mērķa. Tas atspoguļotu ārvalstu pakalpojumu sniedzēju interesi par saistītu uzņēmumu dibināšanu uzņēmējvalstī un sniegtu noderīgu informāciju par ienākumiem no ieguldījuma, kas atgriežas vietējā ekonomikā.</w:t>
            </w:r>
          </w:p>
          <w:p w14:paraId="625185C1" w14:textId="77777777" w:rsidR="007B4846" w:rsidRPr="007B4846" w:rsidRDefault="007B4846" w:rsidP="009F379C">
            <w:pPr>
              <w:pStyle w:val="BodyText"/>
              <w:tabs>
                <w:tab w:val="left" w:pos="598"/>
              </w:tabs>
              <w:ind w:left="113" w:right="113"/>
              <w:jc w:val="both"/>
              <w:rPr>
                <w:rFonts w:ascii="Times New Roman" w:hAnsi="Times New Roman" w:cs="Times New Roman"/>
                <w:noProof/>
                <w:color w:val="000000"/>
                <w:sz w:val="24"/>
                <w:szCs w:val="24"/>
              </w:rPr>
            </w:pPr>
          </w:p>
          <w:p w14:paraId="3A03FA3F" w14:textId="2991C15E" w:rsidR="00AA16A5" w:rsidRPr="007B4846" w:rsidRDefault="00445F11" w:rsidP="009F379C">
            <w:pPr>
              <w:ind w:left="113" w:right="113"/>
              <w:jc w:val="both"/>
              <w:rPr>
                <w:rFonts w:ascii="Times New Roman" w:hAnsi="Times New Roman" w:cs="Times New Roman"/>
                <w:noProof/>
                <w:color w:val="000000"/>
                <w:sz w:val="24"/>
                <w:szCs w:val="24"/>
              </w:rPr>
            </w:pPr>
            <w:r>
              <w:rPr>
                <w:rFonts w:ascii="Times New Roman" w:hAnsi="Times New Roman"/>
                <w:i/>
                <w:color w:val="000000"/>
                <w:sz w:val="24"/>
              </w:rPr>
              <w:t xml:space="preserve">Avots: </w:t>
            </w:r>
            <w:r>
              <w:rPr>
                <w:rFonts w:ascii="Times New Roman" w:hAnsi="Times New Roman"/>
                <w:color w:val="000000"/>
                <w:sz w:val="24"/>
              </w:rPr>
              <w:t>MSITS 2010</w:t>
            </w:r>
          </w:p>
        </w:tc>
      </w:tr>
    </w:tbl>
    <w:p w14:paraId="34126AAB" w14:textId="2F9F07D1" w:rsidR="00416649" w:rsidRPr="00D82D6C" w:rsidRDefault="00416649" w:rsidP="00D82D6C">
      <w:pPr>
        <w:jc w:val="both"/>
        <w:rPr>
          <w:rFonts w:ascii="Times New Roman" w:hAnsi="Times New Roman"/>
          <w:noProof/>
          <w:sz w:val="24"/>
        </w:rPr>
      </w:pPr>
    </w:p>
    <w:p w14:paraId="419301E1"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Valstīm, kuras vēl neveido pilnu </w:t>
      </w:r>
      <w:r>
        <w:rPr>
          <w:rFonts w:ascii="Times New Roman" w:hAnsi="Times New Roman"/>
          <w:i/>
          <w:iCs/>
          <w:sz w:val="24"/>
        </w:rPr>
        <w:t>FATS</w:t>
      </w:r>
      <w:r>
        <w:rPr>
          <w:rFonts w:ascii="Times New Roman" w:hAnsi="Times New Roman"/>
          <w:sz w:val="24"/>
        </w:rPr>
        <w:t xml:space="preserve"> datu kopu, vispirms (un līdz </w:t>
      </w:r>
      <w:r>
        <w:rPr>
          <w:rFonts w:ascii="Times New Roman" w:hAnsi="Times New Roman"/>
          <w:i/>
          <w:iCs/>
          <w:sz w:val="24"/>
        </w:rPr>
        <w:t>FATS</w:t>
      </w:r>
      <w:r>
        <w:rPr>
          <w:rFonts w:ascii="Times New Roman" w:hAnsi="Times New Roman"/>
          <w:sz w:val="24"/>
        </w:rPr>
        <w:t xml:space="preserve"> statistikas pilnīgai izveidei) iesakām iekļaut konkrētus jautājumus citu jomu apsekojumos.</w:t>
      </w:r>
    </w:p>
    <w:p w14:paraId="0945A9F8" w14:textId="77777777" w:rsidR="007B4846" w:rsidRDefault="00416649" w:rsidP="003354F3">
      <w:pPr>
        <w:pStyle w:val="ListParagraph"/>
        <w:numPr>
          <w:ilvl w:val="0"/>
          <w:numId w:val="31"/>
        </w:numPr>
        <w:ind w:left="567" w:hanging="284"/>
        <w:jc w:val="both"/>
        <w:rPr>
          <w:rFonts w:ascii="Times New Roman" w:hAnsi="Times New Roman"/>
          <w:noProof/>
          <w:sz w:val="24"/>
        </w:rPr>
      </w:pPr>
      <w:r>
        <w:rPr>
          <w:rFonts w:ascii="Times New Roman" w:hAnsi="Times New Roman"/>
          <w:b/>
          <w:bCs/>
          <w:sz w:val="24"/>
        </w:rPr>
        <w:t>Uzņēmējdarbības strukturālās statistikas (</w:t>
      </w:r>
      <w:r>
        <w:rPr>
          <w:rFonts w:ascii="Times New Roman" w:hAnsi="Times New Roman"/>
          <w:b/>
          <w:bCs/>
          <w:i/>
          <w:iCs/>
          <w:sz w:val="24"/>
        </w:rPr>
        <w:t>SBS</w:t>
      </w:r>
      <w:r>
        <w:rPr>
          <w:rFonts w:ascii="Times New Roman" w:hAnsi="Times New Roman"/>
          <w:b/>
          <w:bCs/>
          <w:sz w:val="24"/>
        </w:rPr>
        <w:t>) apsekojums </w:t>
      </w:r>
      <w:r>
        <w:rPr>
          <w:rFonts w:ascii="Times New Roman" w:hAnsi="Times New Roman"/>
          <w:sz w:val="24"/>
        </w:rPr>
        <w:t xml:space="preserve">– jautājumi par tiešo un netiešo kontroli, kā arī ārvalstu saistītu uzņēmumu </w:t>
      </w:r>
      <w:r>
        <w:rPr>
          <w:rFonts w:ascii="Times New Roman" w:hAnsi="Times New Roman"/>
          <w:i/>
          <w:iCs/>
          <w:sz w:val="24"/>
        </w:rPr>
        <w:t>UCI</w:t>
      </w:r>
      <w:r>
        <w:rPr>
          <w:rFonts w:ascii="Times New Roman" w:hAnsi="Times New Roman"/>
          <w:sz w:val="24"/>
        </w:rPr>
        <w:t xml:space="preserve"> rezidenci.</w:t>
      </w:r>
    </w:p>
    <w:p w14:paraId="2885AC63" w14:textId="47259EB0" w:rsidR="00416649" w:rsidRPr="007B4846" w:rsidRDefault="00416649" w:rsidP="003354F3">
      <w:pPr>
        <w:pStyle w:val="ListParagraph"/>
        <w:numPr>
          <w:ilvl w:val="0"/>
          <w:numId w:val="31"/>
        </w:numPr>
        <w:ind w:left="567" w:hanging="284"/>
        <w:jc w:val="both"/>
        <w:rPr>
          <w:rFonts w:ascii="Times New Roman" w:hAnsi="Times New Roman"/>
          <w:noProof/>
          <w:sz w:val="24"/>
        </w:rPr>
      </w:pPr>
      <w:r>
        <w:rPr>
          <w:rFonts w:ascii="Times New Roman" w:hAnsi="Times New Roman"/>
          <w:b/>
          <w:bCs/>
          <w:sz w:val="24"/>
        </w:rPr>
        <w:t>Ārvalstu tiešo ieguldījumu (</w:t>
      </w:r>
      <w:r>
        <w:rPr>
          <w:rFonts w:ascii="Times New Roman" w:hAnsi="Times New Roman"/>
          <w:b/>
          <w:bCs/>
          <w:i/>
          <w:iCs/>
          <w:sz w:val="24"/>
        </w:rPr>
        <w:t>FDI</w:t>
      </w:r>
      <w:r>
        <w:rPr>
          <w:rFonts w:ascii="Times New Roman" w:hAnsi="Times New Roman"/>
          <w:b/>
          <w:bCs/>
          <w:sz w:val="24"/>
        </w:rPr>
        <w:t>) apsekojumi </w:t>
      </w:r>
      <w:r>
        <w:rPr>
          <w:rFonts w:ascii="Times New Roman" w:hAnsi="Times New Roman"/>
          <w:sz w:val="24"/>
        </w:rPr>
        <w:t xml:space="preserve">– standarta </w:t>
      </w:r>
      <w:r>
        <w:rPr>
          <w:rFonts w:ascii="Times New Roman" w:hAnsi="Times New Roman"/>
          <w:i/>
          <w:iCs/>
          <w:sz w:val="24"/>
        </w:rPr>
        <w:t>FDI</w:t>
      </w:r>
      <w:r>
        <w:rPr>
          <w:rFonts w:ascii="Times New Roman" w:hAnsi="Times New Roman"/>
          <w:sz w:val="24"/>
        </w:rPr>
        <w:t xml:space="preserve"> aptaujas anketās var iekļaut papildu jautājumus par:</w:t>
      </w:r>
    </w:p>
    <w:p w14:paraId="0398E28D" w14:textId="77777777" w:rsidR="007B4846" w:rsidRDefault="00416649" w:rsidP="003354F3">
      <w:pPr>
        <w:pStyle w:val="ListParagraph"/>
        <w:numPr>
          <w:ilvl w:val="0"/>
          <w:numId w:val="32"/>
        </w:numPr>
        <w:ind w:left="851" w:hanging="283"/>
        <w:jc w:val="both"/>
        <w:rPr>
          <w:rFonts w:ascii="Times New Roman" w:hAnsi="Times New Roman"/>
          <w:noProof/>
          <w:sz w:val="24"/>
        </w:rPr>
      </w:pPr>
      <w:r>
        <w:rPr>
          <w:rFonts w:ascii="Times New Roman" w:hAnsi="Times New Roman"/>
          <w:sz w:val="24"/>
        </w:rPr>
        <w:t xml:space="preserve">īpašumtiesībām un </w:t>
      </w:r>
      <w:r>
        <w:rPr>
          <w:rFonts w:ascii="Times New Roman" w:hAnsi="Times New Roman"/>
          <w:i/>
          <w:iCs/>
          <w:sz w:val="24"/>
        </w:rPr>
        <w:t>UCI</w:t>
      </w:r>
      <w:r>
        <w:rPr>
          <w:rFonts w:ascii="Times New Roman" w:hAnsi="Times New Roman"/>
          <w:sz w:val="24"/>
        </w:rPr>
        <w:t xml:space="preserve"> (lai identificētu iekšējās </w:t>
      </w:r>
      <w:r>
        <w:rPr>
          <w:rFonts w:ascii="Times New Roman" w:hAnsi="Times New Roman"/>
          <w:i/>
          <w:iCs/>
          <w:sz w:val="24"/>
        </w:rPr>
        <w:t>FATS</w:t>
      </w:r>
      <w:r>
        <w:rPr>
          <w:rFonts w:ascii="Times New Roman" w:hAnsi="Times New Roman"/>
          <w:sz w:val="24"/>
        </w:rPr>
        <w:t xml:space="preserve"> uzņēmumu kopumu un </w:t>
      </w:r>
      <w:r>
        <w:rPr>
          <w:rFonts w:ascii="Times New Roman" w:hAnsi="Times New Roman"/>
          <w:i/>
          <w:iCs/>
          <w:sz w:val="24"/>
        </w:rPr>
        <w:t>UCI</w:t>
      </w:r>
      <w:r>
        <w:rPr>
          <w:rFonts w:ascii="Times New Roman" w:hAnsi="Times New Roman"/>
          <w:sz w:val="24"/>
        </w:rPr>
        <w:t xml:space="preserve"> rezidences valsti);</w:t>
      </w:r>
    </w:p>
    <w:p w14:paraId="123A855C" w14:textId="1670E1F3" w:rsidR="00416649" w:rsidRPr="007B4846" w:rsidRDefault="00416649" w:rsidP="003354F3">
      <w:pPr>
        <w:pStyle w:val="ListParagraph"/>
        <w:numPr>
          <w:ilvl w:val="0"/>
          <w:numId w:val="32"/>
        </w:numPr>
        <w:ind w:left="851" w:hanging="283"/>
        <w:jc w:val="both"/>
        <w:rPr>
          <w:rFonts w:ascii="Times New Roman" w:hAnsi="Times New Roman"/>
          <w:noProof/>
          <w:sz w:val="24"/>
        </w:rPr>
      </w:pPr>
      <w:r>
        <w:rPr>
          <w:rFonts w:ascii="Times New Roman" w:hAnsi="Times New Roman"/>
          <w:sz w:val="24"/>
        </w:rPr>
        <w:t xml:space="preserve">uzņēmumiem, kuri nav rezidenti un kurus valsts uzņēmumi kontrolē (tieši vai netieši) ar balsstiesībām vairāk nekā 50 % apmērā; šādi jautājumi ietver uzņēmumu identifikācijas kodu, nosaukumu, </w:t>
      </w:r>
      <w:r>
        <w:rPr>
          <w:rFonts w:ascii="Times New Roman" w:hAnsi="Times New Roman"/>
          <w:i/>
          <w:iCs/>
          <w:sz w:val="24"/>
        </w:rPr>
        <w:t>NACE</w:t>
      </w:r>
      <w:r>
        <w:rPr>
          <w:rFonts w:ascii="Times New Roman" w:hAnsi="Times New Roman"/>
          <w:sz w:val="24"/>
        </w:rPr>
        <w:t xml:space="preserve"> 2. red. kodu, balsstiesību īpatsvaru, valsti, kurā uzņēmums atrodas, nodarbināto personu skaitu un apgrozījumu.</w:t>
      </w:r>
    </w:p>
    <w:p w14:paraId="6A1ACF78" w14:textId="77777777" w:rsidR="00416649" w:rsidRPr="007B4846" w:rsidRDefault="00416649" w:rsidP="00D82D6C">
      <w:pPr>
        <w:jc w:val="both"/>
        <w:rPr>
          <w:rFonts w:ascii="Times New Roman" w:hAnsi="Times New Roman"/>
          <w:b/>
          <w:bCs/>
          <w:noProof/>
          <w:sz w:val="24"/>
        </w:rPr>
      </w:pPr>
    </w:p>
    <w:p w14:paraId="21961F83" w14:textId="4FC7DD93" w:rsidR="00416649" w:rsidRPr="007B4846" w:rsidRDefault="007B4846" w:rsidP="009F379C">
      <w:pPr>
        <w:keepNext/>
        <w:keepLines/>
        <w:jc w:val="both"/>
        <w:rPr>
          <w:rFonts w:ascii="Times New Roman" w:hAnsi="Times New Roman"/>
          <w:b/>
          <w:bCs/>
          <w:noProof/>
          <w:color w:val="1C1C1C"/>
          <w:sz w:val="24"/>
        </w:rPr>
      </w:pPr>
      <w:bookmarkStart w:id="54" w:name="5.3.4._Sources_for_estimating_mode_4"/>
      <w:bookmarkEnd w:id="54"/>
      <w:r>
        <w:rPr>
          <w:rFonts w:ascii="Times New Roman" w:hAnsi="Times New Roman"/>
          <w:b/>
          <w:color w:val="1C1C1C"/>
          <w:sz w:val="24"/>
        </w:rPr>
        <w:lastRenderedPageBreak/>
        <w:t>5.3.4. Datu avoti 4. veida novērtēšanai</w:t>
      </w:r>
    </w:p>
    <w:p w14:paraId="3B42C6EB" w14:textId="77777777" w:rsidR="007B4846" w:rsidRPr="00D82D6C" w:rsidRDefault="007B4846" w:rsidP="009F379C">
      <w:pPr>
        <w:keepNext/>
        <w:keepLines/>
        <w:jc w:val="both"/>
        <w:rPr>
          <w:rFonts w:ascii="Times New Roman" w:hAnsi="Times New Roman"/>
          <w:noProof/>
          <w:color w:val="1C1C1C"/>
          <w:sz w:val="24"/>
        </w:rPr>
      </w:pPr>
    </w:p>
    <w:p w14:paraId="1743B42B" w14:textId="77777777" w:rsidR="00416649" w:rsidRDefault="00416649" w:rsidP="009F379C">
      <w:pPr>
        <w:keepNext/>
        <w:keepLines/>
        <w:jc w:val="both"/>
        <w:rPr>
          <w:rFonts w:ascii="Times New Roman" w:hAnsi="Times New Roman"/>
          <w:noProof/>
          <w:sz w:val="24"/>
        </w:rPr>
      </w:pPr>
      <w:r>
        <w:rPr>
          <w:rFonts w:ascii="Times New Roman" w:hAnsi="Times New Roman"/>
          <w:sz w:val="24"/>
        </w:rPr>
        <w:t>4. veida novērtēšanai izmantojami tie paši datu avoti kā 1. veida novērtēšanai.</w:t>
      </w:r>
    </w:p>
    <w:p w14:paraId="29ACE350" w14:textId="77777777" w:rsidR="007B4846" w:rsidRPr="00D82D6C" w:rsidRDefault="007B4846" w:rsidP="009F379C">
      <w:pPr>
        <w:keepNext/>
        <w:keepLines/>
        <w:jc w:val="both"/>
        <w:rPr>
          <w:rFonts w:ascii="Times New Roman" w:hAnsi="Times New Roman"/>
          <w:noProof/>
          <w:sz w:val="24"/>
        </w:rPr>
      </w:pPr>
    </w:p>
    <w:p w14:paraId="1B63855A" w14:textId="77777777" w:rsidR="00416649" w:rsidRDefault="00416649" w:rsidP="009F379C">
      <w:pPr>
        <w:keepNext/>
        <w:keepLines/>
        <w:jc w:val="both"/>
        <w:rPr>
          <w:rFonts w:ascii="Times New Roman" w:hAnsi="Times New Roman"/>
          <w:noProof/>
          <w:sz w:val="24"/>
        </w:rPr>
      </w:pPr>
      <w:r>
        <w:rPr>
          <w:rFonts w:ascii="Times New Roman" w:hAnsi="Times New Roman"/>
          <w:sz w:val="24"/>
        </w:rPr>
        <w:t xml:space="preserve">5.8. tabulā sniegts pārskats par iespējamajiem datu avotiem 4. veida novērtēšanai, pievēršot galveno uzmanību </w:t>
      </w:r>
      <w:r>
        <w:rPr>
          <w:rFonts w:ascii="Times New Roman" w:hAnsi="Times New Roman"/>
          <w:i/>
          <w:iCs/>
          <w:sz w:val="24"/>
        </w:rPr>
        <w:t>EBOPS</w:t>
      </w:r>
      <w:r>
        <w:rPr>
          <w:rFonts w:ascii="Times New Roman" w:hAnsi="Times New Roman"/>
          <w:sz w:val="24"/>
        </w:rPr>
        <w:t xml:space="preserve"> posteņiem, kas attiecas uz šo pakalpojumu sniegšanas veidu. Kā labāko datu avotu ieteicams izmantot uzņēmumu apsekojumus līdzās </w:t>
      </w:r>
      <w:r>
        <w:rPr>
          <w:rFonts w:ascii="Times New Roman" w:hAnsi="Times New Roman"/>
          <w:i/>
          <w:iCs/>
          <w:sz w:val="24"/>
        </w:rPr>
        <w:t>BOP</w:t>
      </w:r>
      <w:r>
        <w:rPr>
          <w:rFonts w:ascii="Times New Roman" w:hAnsi="Times New Roman"/>
          <w:sz w:val="24"/>
        </w:rPr>
        <w:t xml:space="preserve"> postenim “Valdības pakalpojumu darījumi”, ko visbiežāk apkopo, izmantojot administratīvos reģistrus.</w:t>
      </w:r>
    </w:p>
    <w:p w14:paraId="572FA390" w14:textId="77777777" w:rsidR="007B4846" w:rsidRPr="00D82D6C" w:rsidRDefault="007B4846" w:rsidP="00D82D6C">
      <w:pPr>
        <w:jc w:val="both"/>
        <w:rPr>
          <w:rFonts w:ascii="Times New Roman" w:hAnsi="Times New Roman"/>
          <w:noProof/>
          <w:sz w:val="24"/>
        </w:rPr>
      </w:pPr>
    </w:p>
    <w:p w14:paraId="53FF9C38" w14:textId="77777777" w:rsidR="00416649" w:rsidRDefault="00416649" w:rsidP="00D82D6C">
      <w:pPr>
        <w:jc w:val="both"/>
        <w:rPr>
          <w:rFonts w:ascii="Times New Roman" w:hAnsi="Times New Roman"/>
          <w:noProof/>
          <w:sz w:val="24"/>
        </w:rPr>
      </w:pPr>
      <w:r>
        <w:rPr>
          <w:rFonts w:ascii="Times New Roman" w:hAnsi="Times New Roman"/>
          <w:sz w:val="24"/>
        </w:rPr>
        <w:t>Punkta pārējā daļā apkopoti ieteikumi par to, kā apkopot nemonetāros mainīgos lielumus attiecībā uz 4. veidu (to personu skaits, uz kurām attiecas 4. veids un kuras strādā konkrētajā valstī).</w:t>
      </w:r>
    </w:p>
    <w:p w14:paraId="4F7E5CA6" w14:textId="77777777" w:rsidR="007B4846" w:rsidRPr="00D82D6C" w:rsidRDefault="007B4846" w:rsidP="00D82D6C">
      <w:pPr>
        <w:jc w:val="both"/>
        <w:rPr>
          <w:rFonts w:ascii="Times New Roman" w:hAnsi="Times New Roman"/>
          <w:noProof/>
          <w:sz w:val="24"/>
        </w:rPr>
      </w:pPr>
    </w:p>
    <w:p w14:paraId="1018F7F9" w14:textId="77777777" w:rsidR="00416649" w:rsidRDefault="00416649" w:rsidP="00D82D6C">
      <w:pPr>
        <w:jc w:val="both"/>
        <w:rPr>
          <w:rFonts w:ascii="Times New Roman" w:hAnsi="Times New Roman"/>
          <w:sz w:val="24"/>
        </w:rPr>
      </w:pPr>
      <w:r>
        <w:rPr>
          <w:rFonts w:ascii="Times New Roman" w:hAnsi="Times New Roman"/>
          <w:sz w:val="24"/>
        </w:rPr>
        <w:t>Tūrisma un migrācijas statistiku var izmantot, lai analizētu pakalpojumu starptautisko sniegšanu 4. veidā. Šos datus vāc atbilstoši šādiem regulējumiem:</w:t>
      </w:r>
    </w:p>
    <w:p w14:paraId="4393577F" w14:textId="77777777" w:rsidR="00710E8F" w:rsidRPr="00D82D6C" w:rsidRDefault="00710E8F" w:rsidP="00D82D6C">
      <w:pPr>
        <w:jc w:val="both"/>
        <w:rPr>
          <w:rFonts w:ascii="Times New Roman" w:hAnsi="Times New Roman"/>
          <w:noProof/>
          <w:sz w:val="24"/>
        </w:rPr>
      </w:pPr>
    </w:p>
    <w:p w14:paraId="3659F873" w14:textId="77777777" w:rsidR="007B4846" w:rsidRDefault="00416649" w:rsidP="003354F3">
      <w:pPr>
        <w:pStyle w:val="ListParagraph"/>
        <w:numPr>
          <w:ilvl w:val="0"/>
          <w:numId w:val="33"/>
        </w:numPr>
        <w:ind w:left="426" w:hanging="283"/>
        <w:jc w:val="both"/>
        <w:rPr>
          <w:rFonts w:ascii="Times New Roman" w:hAnsi="Times New Roman"/>
          <w:noProof/>
          <w:sz w:val="24"/>
        </w:rPr>
      </w:pPr>
      <w:r>
        <w:rPr>
          <w:rFonts w:ascii="Times New Roman" w:hAnsi="Times New Roman"/>
          <w:sz w:val="24"/>
        </w:rPr>
        <w:t>2008. gada Starptautiskie ieteikumi tūrisma statistikas veidošanai (IRTS 2008);</w:t>
      </w:r>
    </w:p>
    <w:p w14:paraId="07E1ED32" w14:textId="77777777" w:rsidR="007B4846" w:rsidRDefault="00416649" w:rsidP="003354F3">
      <w:pPr>
        <w:pStyle w:val="ListParagraph"/>
        <w:numPr>
          <w:ilvl w:val="0"/>
          <w:numId w:val="33"/>
        </w:numPr>
        <w:ind w:left="426" w:hanging="283"/>
        <w:jc w:val="both"/>
        <w:rPr>
          <w:rFonts w:ascii="Times New Roman" w:hAnsi="Times New Roman"/>
          <w:noProof/>
          <w:sz w:val="24"/>
        </w:rPr>
      </w:pPr>
      <w:r>
        <w:rPr>
          <w:rFonts w:ascii="Times New Roman" w:hAnsi="Times New Roman"/>
          <w:i/>
          <w:iCs/>
          <w:sz w:val="24"/>
        </w:rPr>
        <w:t>Tourism Satellite Account:</w:t>
      </w:r>
      <w:r>
        <w:rPr>
          <w:rFonts w:ascii="Times New Roman" w:hAnsi="Times New Roman"/>
          <w:sz w:val="24"/>
        </w:rPr>
        <w:t xml:space="preserve"> </w:t>
      </w:r>
      <w:r>
        <w:rPr>
          <w:rFonts w:ascii="Times New Roman" w:hAnsi="Times New Roman"/>
          <w:i/>
          <w:iCs/>
          <w:sz w:val="24"/>
        </w:rPr>
        <w:t>Recommended Methodological Framework 2008</w:t>
      </w:r>
      <w:r>
        <w:rPr>
          <w:rFonts w:ascii="Times New Roman" w:hAnsi="Times New Roman"/>
          <w:sz w:val="24"/>
        </w:rPr>
        <w:t xml:space="preserve"> [2008. gada Tūrisma satelītkonts. Ieteicamais metodiskais regulējums] (TSA-RMF 2008);</w:t>
      </w:r>
    </w:p>
    <w:p w14:paraId="35352BD4" w14:textId="7D9CEAA0" w:rsidR="00416649" w:rsidRPr="007B4846" w:rsidRDefault="00416649" w:rsidP="003354F3">
      <w:pPr>
        <w:pStyle w:val="ListParagraph"/>
        <w:numPr>
          <w:ilvl w:val="0"/>
          <w:numId w:val="33"/>
        </w:numPr>
        <w:ind w:left="426" w:hanging="283"/>
        <w:jc w:val="both"/>
        <w:rPr>
          <w:rFonts w:ascii="Times New Roman" w:hAnsi="Times New Roman"/>
          <w:noProof/>
          <w:sz w:val="24"/>
        </w:rPr>
      </w:pPr>
      <w:r>
        <w:rPr>
          <w:rFonts w:ascii="Times New Roman" w:hAnsi="Times New Roman"/>
          <w:sz w:val="24"/>
        </w:rPr>
        <w:t>Ieteikumi starptautiskās migrācijas statistikas apkopošanai, 1. redakcija (</w:t>
      </w:r>
      <w:r>
        <w:rPr>
          <w:rFonts w:ascii="Times New Roman" w:hAnsi="Times New Roman"/>
          <w:i/>
          <w:iCs/>
          <w:sz w:val="24"/>
        </w:rPr>
        <w:t>RSIM</w:t>
      </w:r>
      <w:r>
        <w:rPr>
          <w:rFonts w:ascii="Times New Roman" w:hAnsi="Times New Roman"/>
          <w:sz w:val="24"/>
        </w:rPr>
        <w:t xml:space="preserve"> 1. red.).</w:t>
      </w:r>
    </w:p>
    <w:p w14:paraId="53DF33F7" w14:textId="77777777" w:rsidR="00416649" w:rsidRPr="00D82D6C" w:rsidRDefault="00416649" w:rsidP="00D82D6C">
      <w:pPr>
        <w:jc w:val="both"/>
        <w:rPr>
          <w:rFonts w:ascii="Times New Roman" w:hAnsi="Times New Roman"/>
          <w:noProof/>
          <w:sz w:val="24"/>
        </w:rPr>
      </w:pPr>
    </w:p>
    <w:p w14:paraId="34D95D4D" w14:textId="02A29CE1" w:rsidR="00416649" w:rsidRDefault="00416649" w:rsidP="00D82D6C">
      <w:pPr>
        <w:jc w:val="both"/>
        <w:rPr>
          <w:rFonts w:ascii="Times New Roman" w:hAnsi="Times New Roman"/>
          <w:noProof/>
          <w:sz w:val="24"/>
        </w:rPr>
      </w:pPr>
      <w:r>
        <w:rPr>
          <w:rFonts w:ascii="Times New Roman" w:hAnsi="Times New Roman"/>
          <w:sz w:val="24"/>
        </w:rPr>
        <w:t>MSITS 2010 norādīts</w:t>
      </w:r>
      <w:r w:rsidR="0085096F">
        <w:rPr>
          <w:rStyle w:val="FootnoteReference"/>
          <w:rFonts w:ascii="Times New Roman" w:hAnsi="Times New Roman"/>
          <w:noProof/>
          <w:sz w:val="24"/>
        </w:rPr>
        <w:footnoteReference w:id="106"/>
      </w:r>
      <w:r>
        <w:rPr>
          <w:rFonts w:ascii="Times New Roman" w:hAnsi="Times New Roman"/>
          <w:sz w:val="24"/>
        </w:rPr>
        <w:t>, ka vāktie dati par to ceļotāju plūsmām, kuru ceļojuma galvenais mērķis ir saistīts ar darījumiem vai profesiju, ir noderīgi, analizējot to personu plūsmas, uz kurām attiecas 4. veids. Šie dati attiecas uz pašnodarbināto un darba ņēmēju darbībām (ciktāl tās neietver darba devēja-darba ņēmēja attiecības ar ražotāju, kas ir apmeklētās valsts rezidents), kā arī ieguldītāju, darījumu personu un citu tādu personu darbībām, kuras ceļo profesionālos nolūkos.</w:t>
      </w:r>
    </w:p>
    <w:p w14:paraId="7A2AE034" w14:textId="5DC47FB7" w:rsidR="007B4846" w:rsidRDefault="007B4846"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7B4846" w:rsidRPr="007B4846" w14:paraId="3E6657B4" w14:textId="77777777" w:rsidTr="007B4846">
        <w:tc>
          <w:tcPr>
            <w:tcW w:w="5000" w:type="pct"/>
            <w:shd w:val="clear" w:color="auto" w:fill="EFD6D6"/>
          </w:tcPr>
          <w:p w14:paraId="04A0AD7F" w14:textId="77777777" w:rsidR="007B4846" w:rsidRPr="004D7303" w:rsidRDefault="007B4846" w:rsidP="00710E8F">
            <w:pPr>
              <w:ind w:left="113" w:right="113"/>
              <w:jc w:val="both"/>
              <w:rPr>
                <w:rFonts w:ascii="Times New Roman" w:hAnsi="Times New Roman" w:cs="Times New Roman"/>
                <w:b/>
                <w:noProof/>
                <w:color w:val="B83B46"/>
                <w:sz w:val="28"/>
                <w:szCs w:val="28"/>
              </w:rPr>
            </w:pPr>
            <w:r>
              <w:rPr>
                <w:rFonts w:ascii="Times New Roman" w:hAnsi="Times New Roman"/>
                <w:b/>
                <w:color w:val="B83B46"/>
                <w:sz w:val="28"/>
              </w:rPr>
              <w:t>5.4. ierāmējums. Valstu robežpunktos veikta apsekojuma paraugs 4. veida identificēšanai</w:t>
            </w:r>
          </w:p>
          <w:p w14:paraId="53C2F4AA" w14:textId="77777777" w:rsidR="0085096F" w:rsidRPr="007B4846" w:rsidRDefault="0085096F" w:rsidP="00710E8F">
            <w:pPr>
              <w:ind w:left="113" w:right="113"/>
              <w:jc w:val="both"/>
              <w:rPr>
                <w:rFonts w:ascii="Times New Roman" w:hAnsi="Times New Roman" w:cs="Times New Roman"/>
                <w:b/>
                <w:noProof/>
                <w:color w:val="B83B46"/>
                <w:sz w:val="24"/>
                <w:szCs w:val="24"/>
              </w:rPr>
            </w:pPr>
          </w:p>
          <w:p w14:paraId="232C827B" w14:textId="77777777" w:rsidR="007B4846" w:rsidRPr="007B4846" w:rsidRDefault="007B4846" w:rsidP="00710E8F">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5.116. Šajā saistībā Pasaules Tūrisma organizācija izstrādāja valstu robežpunktos veikta apsekojuma paraugu, kurā apvienoti administratīvie dati (ieceļošanas/izceļošanas kartes) un statistikas dati, kas iegūti no apsekojumiem, kas veikti brīdī, kad ceļotāji izceļo no apmeklētās valsts. Iespējams pievienot dažus vienkāršus jautājumus, lai identificētu 4. veida kategorijas iedalījumā pēc personām, kuras ceļo starptautisku darījumu un profesionālos nolūkos. Lai šo priekšlikumu īstenotu, gluži kā vācot cita veida datus, nepieciešama stabila sadarbība starp valstu tūrisma iestādēm un migrācijas un tirdzniecības iestādēm.</w:t>
            </w:r>
          </w:p>
          <w:p w14:paraId="65B8AA5C" w14:textId="77777777" w:rsidR="007B4846" w:rsidRPr="007B4846" w:rsidRDefault="007B4846" w:rsidP="00710E8F">
            <w:pPr>
              <w:pStyle w:val="BodyText"/>
              <w:ind w:left="113" w:right="113"/>
              <w:jc w:val="both"/>
              <w:rPr>
                <w:rFonts w:ascii="Times New Roman" w:hAnsi="Times New Roman" w:cs="Times New Roman"/>
                <w:noProof/>
                <w:color w:val="000000"/>
                <w:sz w:val="24"/>
                <w:szCs w:val="24"/>
              </w:rPr>
            </w:pPr>
          </w:p>
          <w:p w14:paraId="106CF100" w14:textId="71FB651A" w:rsidR="007B4846" w:rsidRPr="007B4846" w:rsidRDefault="007B4846" w:rsidP="00710E8F">
            <w:pPr>
              <w:ind w:left="113" w:right="113"/>
              <w:jc w:val="both"/>
              <w:rPr>
                <w:rFonts w:ascii="Times New Roman" w:hAnsi="Times New Roman" w:cs="Times New Roman"/>
                <w:noProof/>
                <w:color w:val="000000"/>
                <w:sz w:val="24"/>
                <w:szCs w:val="24"/>
              </w:rPr>
            </w:pPr>
            <w:r>
              <w:rPr>
                <w:rFonts w:ascii="Times New Roman" w:hAnsi="Times New Roman"/>
                <w:i/>
                <w:color w:val="000000"/>
                <w:sz w:val="24"/>
              </w:rPr>
              <w:t xml:space="preserve">Avots: </w:t>
            </w:r>
            <w:r>
              <w:rPr>
                <w:rFonts w:ascii="Times New Roman" w:hAnsi="Times New Roman"/>
                <w:color w:val="000000"/>
                <w:sz w:val="24"/>
              </w:rPr>
              <w:t>MSITS 2010</w:t>
            </w:r>
          </w:p>
        </w:tc>
      </w:tr>
    </w:tbl>
    <w:p w14:paraId="59A71376" w14:textId="17158811" w:rsidR="007B4846" w:rsidRPr="00D82D6C" w:rsidRDefault="007B4846" w:rsidP="00D82D6C">
      <w:pPr>
        <w:jc w:val="both"/>
        <w:rPr>
          <w:rFonts w:ascii="Times New Roman" w:hAnsi="Times New Roman"/>
          <w:noProof/>
          <w:sz w:val="24"/>
        </w:rPr>
      </w:pPr>
    </w:p>
    <w:p w14:paraId="6E042E1C" w14:textId="1D9D00B7" w:rsidR="00416649" w:rsidRPr="00D82D6C" w:rsidRDefault="00416649" w:rsidP="00D82D6C">
      <w:pPr>
        <w:jc w:val="both"/>
        <w:rPr>
          <w:rFonts w:ascii="Times New Roman" w:hAnsi="Times New Roman"/>
          <w:noProof/>
          <w:sz w:val="24"/>
        </w:rPr>
      </w:pPr>
      <w:r>
        <w:rPr>
          <w:rFonts w:ascii="Times New Roman" w:hAnsi="Times New Roman"/>
          <w:sz w:val="24"/>
        </w:rPr>
        <w:t>Dažus papildu jautājums, lai identificētu personas, uz kurām attiecas 4. veids, var iekļaut darbaspēka apsekojumā un mājsaimniecību apsekojumā.</w:t>
      </w:r>
    </w:p>
    <w:p w14:paraId="3169DEC9" w14:textId="77777777" w:rsidR="00416649" w:rsidRPr="00D82D6C" w:rsidRDefault="00416649" w:rsidP="00D82D6C">
      <w:pPr>
        <w:jc w:val="both"/>
        <w:rPr>
          <w:rFonts w:ascii="Times New Roman" w:hAnsi="Times New Roman"/>
          <w:noProof/>
          <w:sz w:val="24"/>
        </w:rPr>
      </w:pPr>
    </w:p>
    <w:p w14:paraId="2E4BCE08" w14:textId="77777777" w:rsidR="0085096F" w:rsidRDefault="0085096F" w:rsidP="00D82D6C">
      <w:pPr>
        <w:jc w:val="both"/>
        <w:rPr>
          <w:rFonts w:ascii="Times New Roman" w:hAnsi="Times New Roman"/>
          <w:noProof/>
          <w:sz w:val="24"/>
        </w:rPr>
        <w:sectPr w:rsidR="0085096F" w:rsidSect="009321EC">
          <w:headerReference w:type="default" r:id="rId42"/>
          <w:footerReference w:type="default" r:id="rId43"/>
          <w:headerReference w:type="first" r:id="rId44"/>
          <w:footerReference w:type="first" r:id="rId45"/>
          <w:type w:val="nextColumn"/>
          <w:pgSz w:w="11910" w:h="16840" w:code="9"/>
          <w:pgMar w:top="1134" w:right="1134" w:bottom="1134" w:left="1701" w:header="567" w:footer="567" w:gutter="0"/>
          <w:cols w:space="720"/>
          <w:titlePg/>
        </w:sectPr>
      </w:pPr>
    </w:p>
    <w:p w14:paraId="7CB29CE3" w14:textId="77777777" w:rsidR="00416649" w:rsidRPr="00941B49" w:rsidRDefault="00416649" w:rsidP="00D82D6C">
      <w:pPr>
        <w:jc w:val="both"/>
        <w:rPr>
          <w:rFonts w:ascii="Times New Roman" w:hAnsi="Times New Roman"/>
          <w:b/>
          <w:bCs/>
          <w:noProof/>
          <w:color w:val="B83B46"/>
          <w:sz w:val="24"/>
        </w:rPr>
      </w:pPr>
      <w:r>
        <w:rPr>
          <w:rFonts w:ascii="Times New Roman" w:hAnsi="Times New Roman"/>
          <w:b/>
          <w:color w:val="B83B46"/>
          <w:sz w:val="24"/>
        </w:rPr>
        <w:lastRenderedPageBreak/>
        <w:t>5.8. tabula. Iespējamie datu avoti 4. veida novērtēšanai</w:t>
      </w:r>
    </w:p>
    <w:p w14:paraId="6B399B3C" w14:textId="77777777" w:rsidR="00416649" w:rsidRPr="00D82D6C" w:rsidRDefault="00416649" w:rsidP="00D82D6C">
      <w:pPr>
        <w:jc w:val="both"/>
        <w:rPr>
          <w:rFonts w:ascii="Times New Roman" w:hAnsi="Times New Roman"/>
          <w:b/>
          <w:noProof/>
          <w:sz w:val="24"/>
        </w:rPr>
      </w:pPr>
    </w:p>
    <w:tbl>
      <w:tblPr>
        <w:tblW w:w="5000" w:type="pct"/>
        <w:tblCellMar>
          <w:top w:w="28" w:type="dxa"/>
          <w:left w:w="28" w:type="dxa"/>
          <w:bottom w:w="28" w:type="dxa"/>
          <w:right w:w="28" w:type="dxa"/>
        </w:tblCellMar>
        <w:tblLook w:val="01E0" w:firstRow="1" w:lastRow="1" w:firstColumn="1" w:lastColumn="1" w:noHBand="0" w:noVBand="0"/>
      </w:tblPr>
      <w:tblGrid>
        <w:gridCol w:w="686"/>
        <w:gridCol w:w="1682"/>
        <w:gridCol w:w="1087"/>
        <w:gridCol w:w="1266"/>
        <w:gridCol w:w="191"/>
        <w:gridCol w:w="457"/>
        <w:gridCol w:w="857"/>
        <w:gridCol w:w="103"/>
        <w:gridCol w:w="312"/>
        <w:gridCol w:w="692"/>
        <w:gridCol w:w="145"/>
        <w:gridCol w:w="776"/>
        <w:gridCol w:w="109"/>
        <w:gridCol w:w="16"/>
        <w:gridCol w:w="996"/>
        <w:gridCol w:w="1327"/>
        <w:gridCol w:w="996"/>
        <w:gridCol w:w="1086"/>
        <w:gridCol w:w="1277"/>
      </w:tblGrid>
      <w:tr w:rsidR="007773E2" w:rsidRPr="00CF3CF6" w14:paraId="117C155B" w14:textId="77777777" w:rsidTr="007773E2">
        <w:trPr>
          <w:trHeight w:val="172"/>
        </w:trPr>
        <w:tc>
          <w:tcPr>
            <w:tcW w:w="2500" w:type="pct"/>
            <w:gridSpan w:val="9"/>
            <w:tcBorders>
              <w:top w:val="single" w:sz="6" w:space="0" w:color="000000"/>
              <w:bottom w:val="single" w:sz="6" w:space="0" w:color="000000"/>
            </w:tcBorders>
            <w:shd w:val="clear" w:color="auto" w:fill="F7D6D7"/>
          </w:tcPr>
          <w:p w14:paraId="3C415889" w14:textId="66890FA2" w:rsidR="007773E2" w:rsidRPr="00CF3CF6" w:rsidRDefault="007773E2" w:rsidP="00D82D6C">
            <w:pPr>
              <w:jc w:val="both"/>
              <w:rPr>
                <w:rFonts w:ascii="Times New Roman" w:hAnsi="Times New Roman"/>
                <w:b/>
                <w:noProof/>
                <w:sz w:val="18"/>
                <w:szCs w:val="20"/>
              </w:rPr>
            </w:pPr>
            <w:r w:rsidRPr="00CF3CF6">
              <w:rPr>
                <w:rFonts w:ascii="Times New Roman" w:hAnsi="Times New Roman"/>
                <w:b/>
                <w:sz w:val="18"/>
                <w:szCs w:val="20"/>
              </w:rPr>
              <w:t>EBOPS 2010</w:t>
            </w:r>
          </w:p>
        </w:tc>
        <w:tc>
          <w:tcPr>
            <w:tcW w:w="2500" w:type="pct"/>
            <w:gridSpan w:val="10"/>
            <w:tcBorders>
              <w:top w:val="single" w:sz="6" w:space="0" w:color="000000"/>
              <w:bottom w:val="single" w:sz="6" w:space="0" w:color="000000"/>
            </w:tcBorders>
            <w:shd w:val="clear" w:color="auto" w:fill="F7D6D7"/>
          </w:tcPr>
          <w:p w14:paraId="1C0546DC" w14:textId="48685B72" w:rsidR="007773E2" w:rsidRPr="00CF3CF6" w:rsidRDefault="007773E2" w:rsidP="00D82D6C">
            <w:pPr>
              <w:jc w:val="both"/>
              <w:rPr>
                <w:rFonts w:ascii="Times New Roman" w:hAnsi="Times New Roman"/>
                <w:b/>
                <w:noProof/>
                <w:sz w:val="18"/>
                <w:szCs w:val="20"/>
              </w:rPr>
            </w:pPr>
            <w:r w:rsidRPr="00CF3CF6">
              <w:rPr>
                <w:rFonts w:ascii="Times New Roman" w:hAnsi="Times New Roman"/>
                <w:b/>
                <w:sz w:val="18"/>
                <w:szCs w:val="20"/>
              </w:rPr>
              <w:t>Datu avoti</w:t>
            </w:r>
          </w:p>
        </w:tc>
      </w:tr>
      <w:tr w:rsidR="00CF3CF6" w:rsidRPr="00CF3CF6" w14:paraId="7E876315" w14:textId="77777777" w:rsidTr="00B02884">
        <w:trPr>
          <w:trHeight w:val="734"/>
        </w:trPr>
        <w:tc>
          <w:tcPr>
            <w:tcW w:w="156" w:type="pct"/>
            <w:tcBorders>
              <w:top w:val="single" w:sz="6" w:space="0" w:color="000000"/>
              <w:bottom w:val="single" w:sz="6" w:space="0" w:color="000000"/>
            </w:tcBorders>
            <w:shd w:val="clear" w:color="auto" w:fill="F7D6D7"/>
            <w:vAlign w:val="center"/>
          </w:tcPr>
          <w:p w14:paraId="5D4475DD" w14:textId="77777777" w:rsidR="001370EB" w:rsidRPr="00CF3CF6" w:rsidRDefault="001370EB" w:rsidP="007773E2">
            <w:pPr>
              <w:jc w:val="center"/>
              <w:rPr>
                <w:rFonts w:ascii="Times New Roman" w:hAnsi="Times New Roman"/>
                <w:b/>
                <w:noProof/>
                <w:sz w:val="18"/>
                <w:szCs w:val="20"/>
              </w:rPr>
            </w:pPr>
            <w:r w:rsidRPr="00CF3CF6">
              <w:rPr>
                <w:rFonts w:ascii="Times New Roman" w:hAnsi="Times New Roman"/>
                <w:b/>
                <w:sz w:val="18"/>
                <w:szCs w:val="20"/>
              </w:rPr>
              <w:t>Postenis</w:t>
            </w:r>
          </w:p>
        </w:tc>
        <w:tc>
          <w:tcPr>
            <w:tcW w:w="735" w:type="pct"/>
            <w:tcBorders>
              <w:top w:val="single" w:sz="6" w:space="0" w:color="000000"/>
              <w:bottom w:val="single" w:sz="6" w:space="0" w:color="000000"/>
            </w:tcBorders>
            <w:shd w:val="clear" w:color="auto" w:fill="F7D6D7"/>
            <w:vAlign w:val="center"/>
          </w:tcPr>
          <w:p w14:paraId="5EAFA70B" w14:textId="77777777" w:rsidR="001370EB" w:rsidRPr="00CF3CF6" w:rsidRDefault="001370EB" w:rsidP="007773E2">
            <w:pPr>
              <w:jc w:val="center"/>
              <w:rPr>
                <w:rFonts w:ascii="Times New Roman" w:hAnsi="Times New Roman"/>
                <w:b/>
                <w:noProof/>
                <w:sz w:val="18"/>
                <w:szCs w:val="20"/>
              </w:rPr>
            </w:pPr>
            <w:r w:rsidRPr="00CF3CF6">
              <w:rPr>
                <w:rFonts w:ascii="Times New Roman" w:hAnsi="Times New Roman"/>
                <w:b/>
                <w:sz w:val="18"/>
                <w:szCs w:val="20"/>
              </w:rPr>
              <w:t>Posteņa nosaukums</w:t>
            </w:r>
          </w:p>
        </w:tc>
        <w:tc>
          <w:tcPr>
            <w:tcW w:w="364" w:type="pct"/>
            <w:tcBorders>
              <w:top w:val="single" w:sz="6" w:space="0" w:color="000000"/>
              <w:bottom w:val="single" w:sz="6" w:space="0" w:color="000000"/>
            </w:tcBorders>
            <w:shd w:val="clear" w:color="auto" w:fill="F7D6D7"/>
            <w:vAlign w:val="center"/>
          </w:tcPr>
          <w:p w14:paraId="3931DADE" w14:textId="77777777" w:rsidR="001370EB" w:rsidRPr="00CF3CF6" w:rsidRDefault="001370EB" w:rsidP="007773E2">
            <w:pPr>
              <w:jc w:val="center"/>
              <w:rPr>
                <w:rFonts w:ascii="Times New Roman" w:hAnsi="Times New Roman"/>
                <w:b/>
                <w:noProof/>
                <w:sz w:val="18"/>
                <w:szCs w:val="20"/>
              </w:rPr>
            </w:pPr>
            <w:r w:rsidRPr="00CF3CF6">
              <w:rPr>
                <w:rFonts w:ascii="Times New Roman" w:hAnsi="Times New Roman"/>
                <w:b/>
                <w:sz w:val="18"/>
                <w:szCs w:val="20"/>
              </w:rPr>
              <w:t>Uzņēmumu apsekojums(-i)</w:t>
            </w:r>
          </w:p>
        </w:tc>
        <w:tc>
          <w:tcPr>
            <w:tcW w:w="482" w:type="pct"/>
            <w:tcBorders>
              <w:top w:val="single" w:sz="6" w:space="0" w:color="000000"/>
              <w:bottom w:val="single" w:sz="6" w:space="0" w:color="000000"/>
            </w:tcBorders>
            <w:shd w:val="clear" w:color="auto" w:fill="F7D6D7"/>
            <w:vAlign w:val="center"/>
          </w:tcPr>
          <w:p w14:paraId="2D62547E" w14:textId="77777777" w:rsidR="001370EB" w:rsidRPr="00CF3CF6" w:rsidRDefault="001370EB" w:rsidP="007773E2">
            <w:pPr>
              <w:jc w:val="center"/>
              <w:rPr>
                <w:rFonts w:ascii="Times New Roman" w:hAnsi="Times New Roman"/>
                <w:b/>
                <w:noProof/>
                <w:sz w:val="18"/>
                <w:szCs w:val="20"/>
              </w:rPr>
            </w:pPr>
            <w:r w:rsidRPr="00CF3CF6">
              <w:rPr>
                <w:rFonts w:ascii="Times New Roman" w:hAnsi="Times New Roman"/>
                <w:b/>
                <w:sz w:val="18"/>
                <w:szCs w:val="20"/>
              </w:rPr>
              <w:t>Administratīvie reģistri</w:t>
            </w:r>
          </w:p>
        </w:tc>
        <w:tc>
          <w:tcPr>
            <w:tcW w:w="122" w:type="pct"/>
            <w:tcBorders>
              <w:top w:val="single" w:sz="6" w:space="0" w:color="000000"/>
              <w:bottom w:val="single" w:sz="6" w:space="0" w:color="000000"/>
            </w:tcBorders>
            <w:shd w:val="clear" w:color="auto" w:fill="F7D6D7"/>
            <w:vAlign w:val="center"/>
          </w:tcPr>
          <w:p w14:paraId="305029CF" w14:textId="77777777" w:rsidR="001370EB" w:rsidRPr="00CF3CF6" w:rsidRDefault="001370EB" w:rsidP="007773E2">
            <w:pPr>
              <w:jc w:val="center"/>
              <w:rPr>
                <w:rFonts w:ascii="Times New Roman" w:hAnsi="Times New Roman"/>
                <w:noProof/>
                <w:sz w:val="18"/>
                <w:szCs w:val="20"/>
              </w:rPr>
            </w:pPr>
          </w:p>
        </w:tc>
        <w:tc>
          <w:tcPr>
            <w:tcW w:w="179" w:type="pct"/>
            <w:tcBorders>
              <w:top w:val="single" w:sz="6" w:space="0" w:color="000000"/>
              <w:bottom w:val="single" w:sz="6" w:space="0" w:color="000000"/>
            </w:tcBorders>
            <w:shd w:val="clear" w:color="auto" w:fill="F7D6D7"/>
            <w:vAlign w:val="center"/>
          </w:tcPr>
          <w:p w14:paraId="30E609F6" w14:textId="77777777" w:rsidR="001370EB" w:rsidRPr="00CF3CF6" w:rsidRDefault="001370EB" w:rsidP="007773E2">
            <w:pPr>
              <w:jc w:val="center"/>
              <w:rPr>
                <w:rFonts w:ascii="Times New Roman" w:hAnsi="Times New Roman"/>
                <w:b/>
                <w:noProof/>
                <w:sz w:val="18"/>
                <w:szCs w:val="20"/>
              </w:rPr>
            </w:pPr>
            <w:r w:rsidRPr="00CF3CF6">
              <w:rPr>
                <w:rFonts w:ascii="Times New Roman" w:hAnsi="Times New Roman"/>
                <w:b/>
                <w:i/>
                <w:iCs/>
                <w:sz w:val="18"/>
                <w:szCs w:val="20"/>
              </w:rPr>
              <w:t>ITRS</w:t>
            </w:r>
          </w:p>
        </w:tc>
        <w:tc>
          <w:tcPr>
            <w:tcW w:w="308" w:type="pct"/>
            <w:tcBorders>
              <w:top w:val="single" w:sz="6" w:space="0" w:color="000000"/>
              <w:bottom w:val="single" w:sz="6" w:space="0" w:color="000000"/>
            </w:tcBorders>
            <w:shd w:val="clear" w:color="auto" w:fill="F7D6D7"/>
            <w:vAlign w:val="center"/>
          </w:tcPr>
          <w:p w14:paraId="23EF2ABC" w14:textId="77777777" w:rsidR="001370EB" w:rsidRPr="00CF3CF6" w:rsidRDefault="001370EB" w:rsidP="007773E2">
            <w:pPr>
              <w:jc w:val="center"/>
              <w:rPr>
                <w:rFonts w:ascii="Times New Roman" w:hAnsi="Times New Roman"/>
                <w:b/>
                <w:noProof/>
                <w:sz w:val="18"/>
                <w:szCs w:val="20"/>
              </w:rPr>
            </w:pPr>
            <w:r w:rsidRPr="00CF3CF6">
              <w:rPr>
                <w:rFonts w:ascii="Times New Roman" w:hAnsi="Times New Roman"/>
                <w:b/>
                <w:sz w:val="18"/>
                <w:szCs w:val="20"/>
              </w:rPr>
              <w:t>Statistikas modeļi</w:t>
            </w:r>
          </w:p>
        </w:tc>
        <w:tc>
          <w:tcPr>
            <w:tcW w:w="411" w:type="pct"/>
            <w:gridSpan w:val="3"/>
            <w:tcBorders>
              <w:top w:val="single" w:sz="6" w:space="0" w:color="000000"/>
              <w:bottom w:val="single" w:sz="6" w:space="0" w:color="000000"/>
            </w:tcBorders>
            <w:shd w:val="clear" w:color="auto" w:fill="F7D6D7"/>
            <w:vAlign w:val="center"/>
          </w:tcPr>
          <w:p w14:paraId="4CBB987F" w14:textId="33697ED8" w:rsidR="001370EB" w:rsidRPr="00CF3CF6" w:rsidRDefault="001370EB" w:rsidP="007773E2">
            <w:pPr>
              <w:jc w:val="center"/>
              <w:rPr>
                <w:rFonts w:ascii="Times New Roman" w:hAnsi="Times New Roman"/>
                <w:b/>
                <w:noProof/>
                <w:sz w:val="18"/>
                <w:szCs w:val="20"/>
              </w:rPr>
            </w:pPr>
            <w:r w:rsidRPr="00CF3CF6">
              <w:rPr>
                <w:rFonts w:ascii="Times New Roman" w:hAnsi="Times New Roman"/>
                <w:b/>
                <w:sz w:val="18"/>
                <w:szCs w:val="20"/>
              </w:rPr>
              <w:t>Starptautisko organizāciju sniegtie dati</w:t>
            </w:r>
          </w:p>
        </w:tc>
        <w:tc>
          <w:tcPr>
            <w:tcW w:w="457" w:type="pct"/>
            <w:gridSpan w:val="4"/>
            <w:tcBorders>
              <w:top w:val="single" w:sz="6" w:space="0" w:color="000000"/>
              <w:bottom w:val="single" w:sz="6" w:space="0" w:color="000000"/>
            </w:tcBorders>
            <w:shd w:val="clear" w:color="auto" w:fill="F7D6D7"/>
            <w:vAlign w:val="center"/>
          </w:tcPr>
          <w:p w14:paraId="53D61794" w14:textId="72932FA9" w:rsidR="001370EB" w:rsidRPr="00CF3CF6" w:rsidRDefault="001370EB" w:rsidP="007773E2">
            <w:pPr>
              <w:jc w:val="center"/>
              <w:rPr>
                <w:rFonts w:ascii="Times New Roman" w:hAnsi="Times New Roman"/>
                <w:b/>
                <w:noProof/>
                <w:sz w:val="18"/>
                <w:szCs w:val="20"/>
              </w:rPr>
            </w:pPr>
            <w:r w:rsidRPr="00CF3CF6">
              <w:rPr>
                <w:rFonts w:ascii="Times New Roman" w:hAnsi="Times New Roman"/>
                <w:b/>
                <w:sz w:val="18"/>
                <w:szCs w:val="20"/>
              </w:rPr>
              <w:t>Informācija par muitas ieņēmumiem</w:t>
            </w:r>
          </w:p>
        </w:tc>
        <w:tc>
          <w:tcPr>
            <w:tcW w:w="428" w:type="pct"/>
            <w:tcBorders>
              <w:top w:val="single" w:sz="6" w:space="0" w:color="000000"/>
              <w:bottom w:val="single" w:sz="6" w:space="0" w:color="000000"/>
            </w:tcBorders>
            <w:shd w:val="clear" w:color="auto" w:fill="F7D6D7"/>
            <w:vAlign w:val="center"/>
          </w:tcPr>
          <w:p w14:paraId="752B06FE" w14:textId="07A117AA" w:rsidR="001370EB" w:rsidRPr="00CF3CF6" w:rsidRDefault="001370EB" w:rsidP="007773E2">
            <w:pPr>
              <w:jc w:val="center"/>
              <w:rPr>
                <w:rFonts w:ascii="Times New Roman" w:hAnsi="Times New Roman"/>
                <w:b/>
                <w:noProof/>
                <w:sz w:val="18"/>
                <w:szCs w:val="20"/>
              </w:rPr>
            </w:pPr>
            <w:r w:rsidRPr="00CF3CF6">
              <w:rPr>
                <w:rFonts w:ascii="Times New Roman" w:hAnsi="Times New Roman"/>
                <w:b/>
                <w:i/>
                <w:iCs/>
                <w:sz w:val="18"/>
                <w:szCs w:val="20"/>
              </w:rPr>
              <w:t>VIES</w:t>
            </w:r>
            <w:r w:rsidRPr="00CF3CF6">
              <w:rPr>
                <w:rFonts w:ascii="Times New Roman" w:hAnsi="Times New Roman"/>
                <w:b/>
                <w:sz w:val="18"/>
                <w:szCs w:val="20"/>
              </w:rPr>
              <w:t xml:space="preserve"> (PVN reģistrācija)</w:t>
            </w:r>
          </w:p>
        </w:tc>
        <w:tc>
          <w:tcPr>
            <w:tcW w:w="293" w:type="pct"/>
            <w:tcBorders>
              <w:top w:val="single" w:sz="6" w:space="0" w:color="000000"/>
              <w:bottom w:val="single" w:sz="6" w:space="0" w:color="000000"/>
            </w:tcBorders>
            <w:shd w:val="clear" w:color="auto" w:fill="F7D6D7"/>
            <w:vAlign w:val="center"/>
          </w:tcPr>
          <w:p w14:paraId="4AC93C85" w14:textId="6051C919" w:rsidR="001370EB" w:rsidRPr="00CF3CF6" w:rsidRDefault="001370EB" w:rsidP="007773E2">
            <w:pPr>
              <w:jc w:val="center"/>
              <w:rPr>
                <w:rFonts w:ascii="Times New Roman" w:hAnsi="Times New Roman"/>
                <w:b/>
                <w:noProof/>
                <w:sz w:val="18"/>
                <w:szCs w:val="20"/>
              </w:rPr>
            </w:pPr>
            <w:r w:rsidRPr="00CF3CF6">
              <w:rPr>
                <w:rFonts w:ascii="Times New Roman" w:hAnsi="Times New Roman"/>
                <w:b/>
                <w:i/>
                <w:iCs/>
                <w:sz w:val="18"/>
                <w:szCs w:val="20"/>
              </w:rPr>
              <w:t>MOSS</w:t>
            </w:r>
            <w:r w:rsidRPr="00CF3CF6">
              <w:rPr>
                <w:rFonts w:ascii="Times New Roman" w:hAnsi="Times New Roman"/>
                <w:b/>
                <w:sz w:val="18"/>
                <w:szCs w:val="20"/>
              </w:rPr>
              <w:t xml:space="preserve"> (izmantoti digitālās tirdzniecības pakalpojumiem)</w:t>
            </w:r>
          </w:p>
        </w:tc>
        <w:tc>
          <w:tcPr>
            <w:tcW w:w="424" w:type="pct"/>
            <w:tcBorders>
              <w:top w:val="single" w:sz="6" w:space="0" w:color="000000"/>
              <w:bottom w:val="single" w:sz="6" w:space="0" w:color="000000"/>
            </w:tcBorders>
            <w:shd w:val="clear" w:color="auto" w:fill="F7D6D7"/>
            <w:vAlign w:val="center"/>
          </w:tcPr>
          <w:p w14:paraId="5FD54143" w14:textId="77777777" w:rsidR="001370EB" w:rsidRPr="00CF3CF6" w:rsidRDefault="001370EB" w:rsidP="007773E2">
            <w:pPr>
              <w:jc w:val="center"/>
              <w:rPr>
                <w:rFonts w:ascii="Times New Roman" w:hAnsi="Times New Roman"/>
                <w:b/>
                <w:noProof/>
                <w:sz w:val="18"/>
                <w:szCs w:val="20"/>
              </w:rPr>
            </w:pPr>
            <w:r w:rsidRPr="00CF3CF6">
              <w:rPr>
                <w:rFonts w:ascii="Times New Roman" w:hAnsi="Times New Roman"/>
                <w:b/>
                <w:sz w:val="18"/>
                <w:szCs w:val="20"/>
              </w:rPr>
              <w:t>Komerciālie datu avoti</w:t>
            </w:r>
          </w:p>
        </w:tc>
        <w:tc>
          <w:tcPr>
            <w:tcW w:w="264" w:type="pct"/>
            <w:tcBorders>
              <w:top w:val="single" w:sz="6" w:space="0" w:color="000000"/>
              <w:bottom w:val="single" w:sz="6" w:space="0" w:color="000000"/>
            </w:tcBorders>
            <w:shd w:val="clear" w:color="auto" w:fill="F7D6D7"/>
            <w:vAlign w:val="center"/>
          </w:tcPr>
          <w:p w14:paraId="1335A153" w14:textId="77777777" w:rsidR="001370EB" w:rsidRPr="00CF3CF6" w:rsidRDefault="001370EB" w:rsidP="007773E2">
            <w:pPr>
              <w:jc w:val="center"/>
              <w:rPr>
                <w:rFonts w:ascii="Times New Roman" w:hAnsi="Times New Roman"/>
                <w:b/>
                <w:noProof/>
                <w:sz w:val="18"/>
                <w:szCs w:val="20"/>
              </w:rPr>
            </w:pPr>
            <w:r w:rsidRPr="00CF3CF6">
              <w:rPr>
                <w:rFonts w:ascii="Times New Roman" w:hAnsi="Times New Roman"/>
                <w:b/>
                <w:sz w:val="18"/>
                <w:szCs w:val="20"/>
              </w:rPr>
              <w:t>Partnervalsts dati (spoguļdati)</w:t>
            </w:r>
          </w:p>
        </w:tc>
        <w:tc>
          <w:tcPr>
            <w:tcW w:w="377" w:type="pct"/>
            <w:tcBorders>
              <w:top w:val="single" w:sz="6" w:space="0" w:color="000000"/>
              <w:bottom w:val="single" w:sz="6" w:space="0" w:color="000000"/>
            </w:tcBorders>
            <w:shd w:val="clear" w:color="auto" w:fill="F7D6D7"/>
            <w:vAlign w:val="center"/>
          </w:tcPr>
          <w:p w14:paraId="0B7ABBE8" w14:textId="77777777" w:rsidR="001370EB" w:rsidRPr="00CF3CF6" w:rsidRDefault="001370EB" w:rsidP="007773E2">
            <w:pPr>
              <w:jc w:val="center"/>
              <w:rPr>
                <w:rFonts w:ascii="Times New Roman" w:hAnsi="Times New Roman"/>
                <w:b/>
                <w:noProof/>
                <w:sz w:val="18"/>
                <w:szCs w:val="20"/>
              </w:rPr>
            </w:pPr>
            <w:r w:rsidRPr="00CF3CF6">
              <w:rPr>
                <w:rFonts w:ascii="Times New Roman" w:hAnsi="Times New Roman"/>
                <w:b/>
                <w:sz w:val="18"/>
                <w:szCs w:val="20"/>
              </w:rPr>
              <w:t>Personu un mājsaimniecību apsekojums(-i)</w:t>
            </w:r>
          </w:p>
        </w:tc>
      </w:tr>
      <w:tr w:rsidR="007773E2" w:rsidRPr="00CF3CF6" w14:paraId="2531AC6D" w14:textId="77777777" w:rsidTr="0068104D">
        <w:trPr>
          <w:trHeight w:val="207"/>
        </w:trPr>
        <w:tc>
          <w:tcPr>
            <w:tcW w:w="156" w:type="pct"/>
            <w:tcBorders>
              <w:top w:val="single" w:sz="6" w:space="0" w:color="000000"/>
              <w:bottom w:val="single" w:sz="6" w:space="0" w:color="000000"/>
            </w:tcBorders>
          </w:tcPr>
          <w:p w14:paraId="2AF1187D" w14:textId="77777777" w:rsidR="007773E2" w:rsidRPr="00CF3CF6" w:rsidRDefault="007773E2" w:rsidP="00D82D6C">
            <w:pPr>
              <w:jc w:val="both"/>
              <w:rPr>
                <w:rFonts w:ascii="Times New Roman" w:hAnsi="Times New Roman"/>
                <w:b/>
                <w:noProof/>
                <w:sz w:val="18"/>
                <w:szCs w:val="20"/>
              </w:rPr>
            </w:pPr>
            <w:r w:rsidRPr="00CF3CF6">
              <w:rPr>
                <w:rFonts w:ascii="Times New Roman" w:hAnsi="Times New Roman"/>
                <w:b/>
                <w:sz w:val="18"/>
                <w:szCs w:val="20"/>
              </w:rPr>
              <w:t>SB</w:t>
            </w:r>
          </w:p>
        </w:tc>
        <w:tc>
          <w:tcPr>
            <w:tcW w:w="735" w:type="pct"/>
            <w:tcBorders>
              <w:top w:val="single" w:sz="6" w:space="0" w:color="000000"/>
              <w:bottom w:val="single" w:sz="6" w:space="0" w:color="000000"/>
            </w:tcBorders>
          </w:tcPr>
          <w:p w14:paraId="7E4530A0" w14:textId="77777777" w:rsidR="007773E2" w:rsidRPr="00CF3CF6" w:rsidRDefault="007773E2" w:rsidP="00CF3CF6">
            <w:pPr>
              <w:rPr>
                <w:rFonts w:ascii="Times New Roman" w:hAnsi="Times New Roman"/>
                <w:b/>
                <w:noProof/>
                <w:sz w:val="16"/>
                <w:szCs w:val="18"/>
              </w:rPr>
            </w:pPr>
            <w:r w:rsidRPr="00CF3CF6">
              <w:rPr>
                <w:rFonts w:ascii="Times New Roman" w:hAnsi="Times New Roman"/>
                <w:b/>
                <w:sz w:val="16"/>
                <w:szCs w:val="18"/>
              </w:rPr>
              <w:t>Citur neiekļauti apkopes un remonta pakalpojumi</w:t>
            </w:r>
          </w:p>
        </w:tc>
        <w:tc>
          <w:tcPr>
            <w:tcW w:w="364" w:type="pct"/>
            <w:tcBorders>
              <w:top w:val="single" w:sz="6" w:space="0" w:color="000000"/>
              <w:bottom w:val="single" w:sz="6" w:space="0" w:color="000000"/>
            </w:tcBorders>
            <w:shd w:val="clear" w:color="auto" w:fill="92D050"/>
            <w:vAlign w:val="center"/>
          </w:tcPr>
          <w:p w14:paraId="3F675353" w14:textId="77777777" w:rsidR="007773E2" w:rsidRPr="00CF3CF6" w:rsidRDefault="007773E2" w:rsidP="0068104D">
            <w:pPr>
              <w:rPr>
                <w:rFonts w:ascii="Times New Roman" w:hAnsi="Times New Roman"/>
                <w:b/>
                <w:noProof/>
                <w:sz w:val="18"/>
                <w:szCs w:val="20"/>
              </w:rPr>
            </w:pPr>
            <w:r w:rsidRPr="00CF3CF6">
              <w:rPr>
                <w:rFonts w:ascii="Times New Roman" w:hAnsi="Times New Roman"/>
                <w:b/>
                <w:sz w:val="18"/>
                <w:szCs w:val="20"/>
              </w:rPr>
              <w:t>1.</w:t>
            </w:r>
          </w:p>
        </w:tc>
        <w:tc>
          <w:tcPr>
            <w:tcW w:w="482" w:type="pct"/>
            <w:tcBorders>
              <w:top w:val="single" w:sz="6" w:space="0" w:color="000000"/>
              <w:bottom w:val="single" w:sz="6" w:space="0" w:color="000000"/>
            </w:tcBorders>
            <w:shd w:val="clear" w:color="auto" w:fill="FF99CC"/>
            <w:vAlign w:val="center"/>
          </w:tcPr>
          <w:p w14:paraId="79F471E3" w14:textId="77777777" w:rsidR="007773E2" w:rsidRPr="00CF3CF6" w:rsidRDefault="007773E2" w:rsidP="0068104D">
            <w:pPr>
              <w:rPr>
                <w:rFonts w:ascii="Times New Roman" w:hAnsi="Times New Roman"/>
                <w:b/>
                <w:noProof/>
                <w:sz w:val="18"/>
                <w:szCs w:val="20"/>
              </w:rPr>
            </w:pPr>
            <w:r w:rsidRPr="00CF3CF6">
              <w:rPr>
                <w:rFonts w:ascii="Times New Roman" w:hAnsi="Times New Roman"/>
                <w:b/>
                <w:sz w:val="18"/>
                <w:szCs w:val="20"/>
              </w:rPr>
              <w:t>2.</w:t>
            </w:r>
          </w:p>
        </w:tc>
        <w:tc>
          <w:tcPr>
            <w:tcW w:w="301" w:type="pct"/>
            <w:gridSpan w:val="2"/>
            <w:tcBorders>
              <w:top w:val="single" w:sz="6" w:space="0" w:color="000000"/>
              <w:bottom w:val="single" w:sz="6" w:space="0" w:color="000000"/>
            </w:tcBorders>
            <w:shd w:val="clear" w:color="auto" w:fill="FF99CC"/>
            <w:vAlign w:val="center"/>
          </w:tcPr>
          <w:p w14:paraId="31C21065" w14:textId="77777777" w:rsidR="007773E2" w:rsidRPr="00CF3CF6" w:rsidRDefault="007773E2" w:rsidP="0068104D">
            <w:pPr>
              <w:rPr>
                <w:rFonts w:ascii="Times New Roman" w:hAnsi="Times New Roman"/>
                <w:b/>
                <w:noProof/>
                <w:sz w:val="18"/>
                <w:szCs w:val="20"/>
              </w:rPr>
            </w:pPr>
            <w:r w:rsidRPr="00CF3CF6">
              <w:rPr>
                <w:rFonts w:ascii="Times New Roman" w:hAnsi="Times New Roman"/>
                <w:b/>
                <w:sz w:val="18"/>
                <w:szCs w:val="20"/>
              </w:rPr>
              <w:t>1.</w:t>
            </w:r>
          </w:p>
        </w:tc>
        <w:tc>
          <w:tcPr>
            <w:tcW w:w="782" w:type="pct"/>
            <w:gridSpan w:val="5"/>
            <w:tcBorders>
              <w:top w:val="single" w:sz="6" w:space="0" w:color="000000"/>
              <w:bottom w:val="single" w:sz="6" w:space="0" w:color="000000"/>
            </w:tcBorders>
            <w:shd w:val="clear" w:color="auto" w:fill="BCD6ED"/>
            <w:vAlign w:val="center"/>
          </w:tcPr>
          <w:p w14:paraId="655B920D" w14:textId="37C86A8B" w:rsidR="007773E2" w:rsidRPr="00CF3CF6" w:rsidRDefault="007773E2" w:rsidP="0068104D">
            <w:pPr>
              <w:rPr>
                <w:rFonts w:ascii="Times New Roman" w:hAnsi="Times New Roman"/>
                <w:b/>
                <w:noProof/>
                <w:sz w:val="18"/>
                <w:szCs w:val="20"/>
              </w:rPr>
            </w:pPr>
          </w:p>
        </w:tc>
        <w:tc>
          <w:tcPr>
            <w:tcW w:w="339" w:type="pct"/>
            <w:tcBorders>
              <w:top w:val="single" w:sz="6" w:space="0" w:color="000000"/>
              <w:bottom w:val="single" w:sz="6" w:space="0" w:color="000000"/>
            </w:tcBorders>
            <w:shd w:val="clear" w:color="auto" w:fill="FF99CC"/>
            <w:vAlign w:val="center"/>
          </w:tcPr>
          <w:p w14:paraId="6DF3F4AD" w14:textId="77777777" w:rsidR="007773E2" w:rsidRPr="00CF3CF6" w:rsidRDefault="007773E2" w:rsidP="0068104D">
            <w:pPr>
              <w:rPr>
                <w:rFonts w:ascii="Times New Roman" w:hAnsi="Times New Roman"/>
                <w:b/>
                <w:noProof/>
                <w:sz w:val="18"/>
                <w:szCs w:val="20"/>
              </w:rPr>
            </w:pPr>
            <w:r w:rsidRPr="00CF3CF6">
              <w:rPr>
                <w:rFonts w:ascii="Times New Roman" w:hAnsi="Times New Roman"/>
                <w:b/>
                <w:sz w:val="18"/>
                <w:szCs w:val="20"/>
              </w:rPr>
              <w:t>2.</w:t>
            </w:r>
          </w:p>
        </w:tc>
        <w:tc>
          <w:tcPr>
            <w:tcW w:w="483" w:type="pct"/>
            <w:gridSpan w:val="3"/>
            <w:tcBorders>
              <w:top w:val="single" w:sz="6" w:space="0" w:color="000000"/>
              <w:bottom w:val="single" w:sz="6" w:space="0" w:color="000000"/>
            </w:tcBorders>
            <w:shd w:val="clear" w:color="auto" w:fill="BCD6ED"/>
            <w:vAlign w:val="center"/>
          </w:tcPr>
          <w:p w14:paraId="7CFBC123" w14:textId="0C2E7966" w:rsidR="007773E2" w:rsidRPr="00CF3CF6" w:rsidRDefault="007773E2" w:rsidP="0068104D">
            <w:pPr>
              <w:rPr>
                <w:rFonts w:ascii="Times New Roman" w:hAnsi="Times New Roman"/>
                <w:b/>
                <w:noProof/>
                <w:sz w:val="18"/>
                <w:szCs w:val="20"/>
              </w:rPr>
            </w:pPr>
          </w:p>
        </w:tc>
        <w:tc>
          <w:tcPr>
            <w:tcW w:w="1358" w:type="pct"/>
            <w:gridSpan w:val="4"/>
            <w:tcBorders>
              <w:top w:val="single" w:sz="6" w:space="0" w:color="000000"/>
              <w:bottom w:val="single" w:sz="6" w:space="0" w:color="000000"/>
            </w:tcBorders>
            <w:vAlign w:val="center"/>
          </w:tcPr>
          <w:p w14:paraId="612D62BC" w14:textId="77777777" w:rsidR="007773E2" w:rsidRPr="00CF3CF6" w:rsidRDefault="007773E2" w:rsidP="0068104D">
            <w:pPr>
              <w:rPr>
                <w:rFonts w:ascii="Times New Roman" w:hAnsi="Times New Roman"/>
                <w:noProof/>
                <w:sz w:val="18"/>
                <w:szCs w:val="20"/>
              </w:rPr>
            </w:pPr>
          </w:p>
        </w:tc>
      </w:tr>
      <w:tr w:rsidR="007773E2" w:rsidRPr="00CF3CF6" w14:paraId="3789B26F" w14:textId="77777777" w:rsidTr="0068104D">
        <w:trPr>
          <w:trHeight w:val="207"/>
        </w:trPr>
        <w:tc>
          <w:tcPr>
            <w:tcW w:w="156" w:type="pct"/>
            <w:tcBorders>
              <w:top w:val="single" w:sz="6" w:space="0" w:color="000000"/>
              <w:bottom w:val="single" w:sz="6" w:space="0" w:color="000000"/>
            </w:tcBorders>
          </w:tcPr>
          <w:p w14:paraId="7DB09B2C" w14:textId="77777777" w:rsidR="00416649" w:rsidRPr="00CF3CF6" w:rsidRDefault="00416649" w:rsidP="00D82D6C">
            <w:pPr>
              <w:jc w:val="both"/>
              <w:rPr>
                <w:rFonts w:ascii="Times New Roman" w:hAnsi="Times New Roman"/>
                <w:b/>
                <w:noProof/>
                <w:sz w:val="18"/>
                <w:szCs w:val="20"/>
              </w:rPr>
            </w:pPr>
            <w:r w:rsidRPr="00CF3CF6">
              <w:rPr>
                <w:rFonts w:ascii="Times New Roman" w:hAnsi="Times New Roman"/>
                <w:b/>
                <w:sz w:val="18"/>
                <w:szCs w:val="20"/>
              </w:rPr>
              <w:t>SE</w:t>
            </w:r>
          </w:p>
        </w:tc>
        <w:tc>
          <w:tcPr>
            <w:tcW w:w="735" w:type="pct"/>
            <w:tcBorders>
              <w:top w:val="single" w:sz="6" w:space="0" w:color="000000"/>
              <w:bottom w:val="single" w:sz="6" w:space="0" w:color="000000"/>
            </w:tcBorders>
          </w:tcPr>
          <w:p w14:paraId="7B3DF56B" w14:textId="77777777" w:rsidR="00416649" w:rsidRPr="00CF3CF6" w:rsidRDefault="00416649" w:rsidP="00CF3CF6">
            <w:pPr>
              <w:rPr>
                <w:rFonts w:ascii="Times New Roman" w:hAnsi="Times New Roman"/>
                <w:b/>
                <w:noProof/>
                <w:sz w:val="16"/>
                <w:szCs w:val="18"/>
              </w:rPr>
            </w:pPr>
            <w:r w:rsidRPr="00CF3CF6">
              <w:rPr>
                <w:rFonts w:ascii="Times New Roman" w:hAnsi="Times New Roman"/>
                <w:b/>
                <w:sz w:val="16"/>
                <w:szCs w:val="18"/>
              </w:rPr>
              <w:t>Būvniecība (10 % attiecas uz 3. veidu)</w:t>
            </w:r>
          </w:p>
        </w:tc>
        <w:tc>
          <w:tcPr>
            <w:tcW w:w="364" w:type="pct"/>
            <w:tcBorders>
              <w:top w:val="single" w:sz="6" w:space="0" w:color="000000"/>
              <w:bottom w:val="single" w:sz="6" w:space="0" w:color="000000"/>
            </w:tcBorders>
            <w:shd w:val="clear" w:color="auto" w:fill="92D050"/>
            <w:vAlign w:val="center"/>
          </w:tcPr>
          <w:p w14:paraId="12FD159E" w14:textId="77777777" w:rsidR="00416649" w:rsidRPr="00CF3CF6" w:rsidRDefault="00416649" w:rsidP="0068104D">
            <w:pPr>
              <w:rPr>
                <w:rFonts w:ascii="Times New Roman" w:hAnsi="Times New Roman"/>
                <w:b/>
                <w:noProof/>
                <w:sz w:val="18"/>
                <w:szCs w:val="20"/>
              </w:rPr>
            </w:pPr>
            <w:r w:rsidRPr="00CF3CF6">
              <w:rPr>
                <w:rFonts w:ascii="Times New Roman" w:hAnsi="Times New Roman"/>
                <w:b/>
                <w:sz w:val="18"/>
                <w:szCs w:val="20"/>
              </w:rPr>
              <w:t>1.</w:t>
            </w:r>
          </w:p>
        </w:tc>
        <w:tc>
          <w:tcPr>
            <w:tcW w:w="482" w:type="pct"/>
            <w:tcBorders>
              <w:top w:val="single" w:sz="6" w:space="0" w:color="000000"/>
              <w:bottom w:val="single" w:sz="6" w:space="0" w:color="000000"/>
            </w:tcBorders>
            <w:shd w:val="clear" w:color="auto" w:fill="FF99CC"/>
            <w:vAlign w:val="center"/>
          </w:tcPr>
          <w:p w14:paraId="1232F8BC" w14:textId="77777777" w:rsidR="00416649" w:rsidRPr="00CF3CF6" w:rsidRDefault="00416649" w:rsidP="0068104D">
            <w:pPr>
              <w:rPr>
                <w:rFonts w:ascii="Times New Roman" w:hAnsi="Times New Roman"/>
                <w:b/>
                <w:noProof/>
                <w:sz w:val="18"/>
                <w:szCs w:val="20"/>
              </w:rPr>
            </w:pPr>
            <w:r w:rsidRPr="00CF3CF6">
              <w:rPr>
                <w:rFonts w:ascii="Times New Roman" w:hAnsi="Times New Roman"/>
                <w:b/>
                <w:sz w:val="18"/>
                <w:szCs w:val="20"/>
              </w:rPr>
              <w:t>2.</w:t>
            </w:r>
          </w:p>
        </w:tc>
        <w:tc>
          <w:tcPr>
            <w:tcW w:w="301" w:type="pct"/>
            <w:gridSpan w:val="2"/>
            <w:tcBorders>
              <w:top w:val="single" w:sz="6" w:space="0" w:color="000000"/>
              <w:bottom w:val="single" w:sz="6" w:space="0" w:color="000000"/>
            </w:tcBorders>
            <w:shd w:val="clear" w:color="auto" w:fill="FF99CC"/>
            <w:vAlign w:val="center"/>
          </w:tcPr>
          <w:p w14:paraId="487D0FD3" w14:textId="77777777" w:rsidR="00416649" w:rsidRPr="00CF3CF6" w:rsidRDefault="00416649" w:rsidP="0068104D">
            <w:pPr>
              <w:rPr>
                <w:rFonts w:ascii="Times New Roman" w:hAnsi="Times New Roman"/>
                <w:b/>
                <w:noProof/>
                <w:sz w:val="18"/>
                <w:szCs w:val="20"/>
              </w:rPr>
            </w:pPr>
            <w:r w:rsidRPr="00CF3CF6">
              <w:rPr>
                <w:rFonts w:ascii="Times New Roman" w:hAnsi="Times New Roman"/>
                <w:b/>
                <w:sz w:val="18"/>
                <w:szCs w:val="20"/>
              </w:rPr>
              <w:t>1.</w:t>
            </w:r>
          </w:p>
        </w:tc>
        <w:tc>
          <w:tcPr>
            <w:tcW w:w="1604" w:type="pct"/>
            <w:gridSpan w:val="9"/>
            <w:tcBorders>
              <w:top w:val="single" w:sz="6" w:space="0" w:color="000000"/>
              <w:bottom w:val="single" w:sz="6" w:space="0" w:color="000000"/>
            </w:tcBorders>
            <w:shd w:val="clear" w:color="auto" w:fill="BCD6ED"/>
            <w:vAlign w:val="center"/>
          </w:tcPr>
          <w:p w14:paraId="00D4EF18" w14:textId="77777777" w:rsidR="00416649" w:rsidRPr="00CF3CF6" w:rsidRDefault="00416649" w:rsidP="0068104D">
            <w:pPr>
              <w:rPr>
                <w:rFonts w:ascii="Times New Roman" w:hAnsi="Times New Roman"/>
                <w:noProof/>
                <w:sz w:val="18"/>
                <w:szCs w:val="20"/>
              </w:rPr>
            </w:pPr>
          </w:p>
        </w:tc>
        <w:tc>
          <w:tcPr>
            <w:tcW w:w="293" w:type="pct"/>
            <w:tcBorders>
              <w:top w:val="single" w:sz="6" w:space="0" w:color="000000"/>
              <w:bottom w:val="single" w:sz="6" w:space="0" w:color="000000"/>
            </w:tcBorders>
            <w:vAlign w:val="center"/>
          </w:tcPr>
          <w:p w14:paraId="03E50C3E" w14:textId="77777777" w:rsidR="00416649" w:rsidRPr="00CF3CF6" w:rsidRDefault="00416649" w:rsidP="0068104D">
            <w:pPr>
              <w:rPr>
                <w:rFonts w:ascii="Times New Roman" w:hAnsi="Times New Roman"/>
                <w:noProof/>
                <w:sz w:val="18"/>
                <w:szCs w:val="20"/>
              </w:rPr>
            </w:pPr>
          </w:p>
        </w:tc>
        <w:tc>
          <w:tcPr>
            <w:tcW w:w="424" w:type="pct"/>
            <w:tcBorders>
              <w:top w:val="single" w:sz="6" w:space="0" w:color="000000"/>
              <w:bottom w:val="single" w:sz="6" w:space="0" w:color="000000"/>
            </w:tcBorders>
            <w:shd w:val="clear" w:color="auto" w:fill="BCD6ED"/>
            <w:vAlign w:val="center"/>
          </w:tcPr>
          <w:p w14:paraId="0513538F" w14:textId="77777777" w:rsidR="00416649" w:rsidRPr="00CF3CF6" w:rsidRDefault="00416649" w:rsidP="0068104D">
            <w:pPr>
              <w:rPr>
                <w:rFonts w:ascii="Times New Roman" w:hAnsi="Times New Roman"/>
                <w:noProof/>
                <w:sz w:val="18"/>
                <w:szCs w:val="20"/>
              </w:rPr>
            </w:pPr>
          </w:p>
        </w:tc>
        <w:tc>
          <w:tcPr>
            <w:tcW w:w="641" w:type="pct"/>
            <w:gridSpan w:val="2"/>
            <w:tcBorders>
              <w:top w:val="single" w:sz="6" w:space="0" w:color="000000"/>
              <w:bottom w:val="single" w:sz="6" w:space="0" w:color="000000"/>
            </w:tcBorders>
            <w:vAlign w:val="center"/>
          </w:tcPr>
          <w:p w14:paraId="51795A4A" w14:textId="77777777" w:rsidR="00416649" w:rsidRPr="00CF3CF6" w:rsidRDefault="00416649" w:rsidP="0068104D">
            <w:pPr>
              <w:rPr>
                <w:rFonts w:ascii="Times New Roman" w:hAnsi="Times New Roman"/>
                <w:noProof/>
                <w:sz w:val="18"/>
                <w:szCs w:val="20"/>
              </w:rPr>
            </w:pPr>
          </w:p>
        </w:tc>
      </w:tr>
      <w:tr w:rsidR="001370EB" w:rsidRPr="00CF3CF6" w14:paraId="3A7545FD" w14:textId="77777777" w:rsidTr="0068104D">
        <w:trPr>
          <w:trHeight w:val="359"/>
        </w:trPr>
        <w:tc>
          <w:tcPr>
            <w:tcW w:w="156" w:type="pct"/>
            <w:vMerge w:val="restart"/>
            <w:tcBorders>
              <w:top w:val="single" w:sz="6" w:space="0" w:color="000000"/>
              <w:bottom w:val="single" w:sz="6" w:space="0" w:color="000000"/>
            </w:tcBorders>
          </w:tcPr>
          <w:p w14:paraId="388F23C4" w14:textId="77777777" w:rsidR="00416649" w:rsidRPr="00CF3CF6" w:rsidRDefault="00416649" w:rsidP="00D82D6C">
            <w:pPr>
              <w:jc w:val="both"/>
              <w:rPr>
                <w:rFonts w:ascii="Times New Roman" w:hAnsi="Times New Roman"/>
                <w:b/>
                <w:noProof/>
                <w:sz w:val="18"/>
                <w:szCs w:val="20"/>
              </w:rPr>
            </w:pPr>
          </w:p>
          <w:p w14:paraId="35A84806" w14:textId="77777777" w:rsidR="007773E2" w:rsidRPr="00CF3CF6" w:rsidRDefault="007773E2" w:rsidP="00D82D6C">
            <w:pPr>
              <w:jc w:val="both"/>
              <w:rPr>
                <w:rFonts w:ascii="Times New Roman" w:hAnsi="Times New Roman"/>
                <w:b/>
                <w:noProof/>
                <w:sz w:val="18"/>
                <w:szCs w:val="20"/>
              </w:rPr>
            </w:pPr>
          </w:p>
          <w:p w14:paraId="665BEF11" w14:textId="77777777" w:rsidR="00416649" w:rsidRPr="00CF3CF6" w:rsidRDefault="00416649" w:rsidP="00D82D6C">
            <w:pPr>
              <w:jc w:val="both"/>
              <w:rPr>
                <w:rFonts w:ascii="Times New Roman" w:hAnsi="Times New Roman"/>
                <w:b/>
                <w:noProof/>
                <w:sz w:val="18"/>
                <w:szCs w:val="20"/>
              </w:rPr>
            </w:pPr>
            <w:r w:rsidRPr="00CF3CF6">
              <w:rPr>
                <w:rFonts w:ascii="Times New Roman" w:hAnsi="Times New Roman"/>
                <w:b/>
                <w:sz w:val="18"/>
                <w:szCs w:val="20"/>
              </w:rPr>
              <w:t>SI</w:t>
            </w:r>
          </w:p>
        </w:tc>
        <w:tc>
          <w:tcPr>
            <w:tcW w:w="735" w:type="pct"/>
            <w:tcBorders>
              <w:top w:val="single" w:sz="6" w:space="0" w:color="000000"/>
              <w:bottom w:val="single" w:sz="6" w:space="0" w:color="000000"/>
            </w:tcBorders>
          </w:tcPr>
          <w:p w14:paraId="49DDC3EF" w14:textId="22F12C0A" w:rsidR="00416649" w:rsidRPr="00CF3CF6" w:rsidRDefault="00416649" w:rsidP="00CF3CF6">
            <w:pPr>
              <w:rPr>
                <w:rFonts w:ascii="Times New Roman" w:hAnsi="Times New Roman"/>
                <w:b/>
                <w:noProof/>
                <w:sz w:val="16"/>
                <w:szCs w:val="18"/>
              </w:rPr>
            </w:pPr>
            <w:r w:rsidRPr="00CF3CF6">
              <w:rPr>
                <w:rFonts w:ascii="Times New Roman" w:hAnsi="Times New Roman"/>
                <w:b/>
                <w:sz w:val="16"/>
                <w:szCs w:val="18"/>
              </w:rPr>
              <w:t>Telekomunikāciju pakalpojumi, datorpakalpojumi un informācijas pakalpojumi</w:t>
            </w:r>
          </w:p>
        </w:tc>
        <w:tc>
          <w:tcPr>
            <w:tcW w:w="364" w:type="pct"/>
            <w:vMerge w:val="restart"/>
            <w:tcBorders>
              <w:top w:val="single" w:sz="6" w:space="0" w:color="000000"/>
              <w:bottom w:val="single" w:sz="6" w:space="0" w:color="000000"/>
            </w:tcBorders>
            <w:shd w:val="clear" w:color="auto" w:fill="92D050"/>
            <w:vAlign w:val="center"/>
          </w:tcPr>
          <w:p w14:paraId="5BB2712D" w14:textId="77777777" w:rsidR="00416649" w:rsidRPr="00CF3CF6" w:rsidRDefault="00416649" w:rsidP="0068104D">
            <w:pPr>
              <w:rPr>
                <w:rFonts w:ascii="Times New Roman" w:hAnsi="Times New Roman"/>
                <w:noProof/>
                <w:sz w:val="18"/>
                <w:szCs w:val="20"/>
              </w:rPr>
            </w:pPr>
          </w:p>
        </w:tc>
        <w:tc>
          <w:tcPr>
            <w:tcW w:w="482" w:type="pct"/>
            <w:vMerge w:val="restart"/>
            <w:tcBorders>
              <w:top w:val="single" w:sz="6" w:space="0" w:color="000000"/>
              <w:bottom w:val="single" w:sz="6" w:space="0" w:color="000000"/>
            </w:tcBorders>
            <w:shd w:val="clear" w:color="auto" w:fill="FF99CC"/>
            <w:vAlign w:val="center"/>
          </w:tcPr>
          <w:p w14:paraId="6A09DD67" w14:textId="77777777" w:rsidR="00416649" w:rsidRPr="00CF3CF6" w:rsidRDefault="00416649" w:rsidP="0068104D">
            <w:pPr>
              <w:rPr>
                <w:rFonts w:ascii="Times New Roman" w:hAnsi="Times New Roman"/>
                <w:b/>
                <w:noProof/>
                <w:sz w:val="18"/>
                <w:szCs w:val="20"/>
              </w:rPr>
            </w:pPr>
            <w:r w:rsidRPr="00CF3CF6">
              <w:rPr>
                <w:rFonts w:ascii="Times New Roman" w:hAnsi="Times New Roman"/>
                <w:b/>
                <w:sz w:val="18"/>
                <w:szCs w:val="20"/>
              </w:rPr>
              <w:t>2.</w:t>
            </w:r>
          </w:p>
        </w:tc>
        <w:tc>
          <w:tcPr>
            <w:tcW w:w="301" w:type="pct"/>
            <w:gridSpan w:val="2"/>
            <w:vMerge w:val="restart"/>
            <w:tcBorders>
              <w:top w:val="single" w:sz="6" w:space="0" w:color="000000"/>
              <w:bottom w:val="single" w:sz="6" w:space="0" w:color="000000"/>
            </w:tcBorders>
            <w:shd w:val="clear" w:color="auto" w:fill="FF99CC"/>
            <w:vAlign w:val="center"/>
          </w:tcPr>
          <w:p w14:paraId="17427B50" w14:textId="77777777" w:rsidR="00416649" w:rsidRPr="00CF3CF6" w:rsidRDefault="00416649" w:rsidP="0068104D">
            <w:pPr>
              <w:rPr>
                <w:rFonts w:ascii="Times New Roman" w:hAnsi="Times New Roman"/>
                <w:b/>
                <w:noProof/>
                <w:sz w:val="18"/>
                <w:szCs w:val="20"/>
              </w:rPr>
            </w:pPr>
            <w:r w:rsidRPr="00CF3CF6">
              <w:rPr>
                <w:rFonts w:ascii="Times New Roman" w:hAnsi="Times New Roman"/>
                <w:b/>
                <w:sz w:val="18"/>
                <w:szCs w:val="20"/>
              </w:rPr>
              <w:t>1.</w:t>
            </w:r>
          </w:p>
        </w:tc>
        <w:tc>
          <w:tcPr>
            <w:tcW w:w="1604" w:type="pct"/>
            <w:gridSpan w:val="9"/>
            <w:vMerge w:val="restart"/>
            <w:tcBorders>
              <w:top w:val="single" w:sz="6" w:space="0" w:color="000000"/>
              <w:bottom w:val="single" w:sz="6" w:space="0" w:color="000000"/>
            </w:tcBorders>
            <w:shd w:val="clear" w:color="auto" w:fill="BCD6ED"/>
            <w:vAlign w:val="center"/>
          </w:tcPr>
          <w:p w14:paraId="6C8157F8" w14:textId="77777777" w:rsidR="00416649" w:rsidRPr="00CF3CF6" w:rsidRDefault="00416649" w:rsidP="0068104D">
            <w:pPr>
              <w:rPr>
                <w:rFonts w:ascii="Times New Roman" w:hAnsi="Times New Roman"/>
                <w:noProof/>
                <w:sz w:val="18"/>
                <w:szCs w:val="20"/>
              </w:rPr>
            </w:pPr>
          </w:p>
        </w:tc>
        <w:tc>
          <w:tcPr>
            <w:tcW w:w="293" w:type="pct"/>
            <w:vMerge w:val="restart"/>
            <w:tcBorders>
              <w:top w:val="single" w:sz="6" w:space="0" w:color="000000"/>
              <w:bottom w:val="single" w:sz="6" w:space="0" w:color="000000"/>
            </w:tcBorders>
            <w:shd w:val="clear" w:color="auto" w:fill="FF99CC"/>
            <w:vAlign w:val="center"/>
          </w:tcPr>
          <w:p w14:paraId="031FAB59" w14:textId="77777777" w:rsidR="00416649" w:rsidRPr="00CF3CF6" w:rsidRDefault="00416649" w:rsidP="0068104D">
            <w:pPr>
              <w:rPr>
                <w:rFonts w:ascii="Times New Roman" w:hAnsi="Times New Roman"/>
                <w:b/>
                <w:noProof/>
                <w:sz w:val="18"/>
                <w:szCs w:val="20"/>
              </w:rPr>
            </w:pPr>
            <w:r w:rsidRPr="00CF3CF6">
              <w:rPr>
                <w:rFonts w:ascii="Times New Roman" w:hAnsi="Times New Roman"/>
                <w:b/>
                <w:sz w:val="18"/>
                <w:szCs w:val="20"/>
              </w:rPr>
              <w:t>2.</w:t>
            </w:r>
          </w:p>
        </w:tc>
        <w:tc>
          <w:tcPr>
            <w:tcW w:w="1065" w:type="pct"/>
            <w:gridSpan w:val="3"/>
            <w:vMerge w:val="restart"/>
            <w:tcBorders>
              <w:top w:val="single" w:sz="6" w:space="0" w:color="000000"/>
              <w:bottom w:val="single" w:sz="6" w:space="0" w:color="000000"/>
            </w:tcBorders>
            <w:vAlign w:val="center"/>
          </w:tcPr>
          <w:p w14:paraId="70FD24AF" w14:textId="77777777" w:rsidR="00416649" w:rsidRPr="00CF3CF6" w:rsidRDefault="00416649" w:rsidP="0068104D">
            <w:pPr>
              <w:rPr>
                <w:rFonts w:ascii="Times New Roman" w:hAnsi="Times New Roman"/>
                <w:noProof/>
                <w:sz w:val="18"/>
                <w:szCs w:val="20"/>
              </w:rPr>
            </w:pPr>
          </w:p>
        </w:tc>
      </w:tr>
      <w:tr w:rsidR="001370EB" w:rsidRPr="00CF3CF6" w14:paraId="5086F37B" w14:textId="77777777" w:rsidTr="0068104D">
        <w:trPr>
          <w:trHeight w:val="207"/>
        </w:trPr>
        <w:tc>
          <w:tcPr>
            <w:tcW w:w="156" w:type="pct"/>
            <w:vMerge/>
            <w:tcBorders>
              <w:top w:val="nil"/>
              <w:bottom w:val="single" w:sz="6" w:space="0" w:color="000000"/>
            </w:tcBorders>
          </w:tcPr>
          <w:p w14:paraId="400AC16B" w14:textId="77777777" w:rsidR="00416649" w:rsidRPr="00CF3CF6" w:rsidRDefault="00416649" w:rsidP="00D82D6C">
            <w:pPr>
              <w:jc w:val="both"/>
              <w:rPr>
                <w:rFonts w:ascii="Times New Roman" w:hAnsi="Times New Roman"/>
                <w:noProof/>
                <w:sz w:val="18"/>
                <w:szCs w:val="20"/>
              </w:rPr>
            </w:pPr>
          </w:p>
        </w:tc>
        <w:tc>
          <w:tcPr>
            <w:tcW w:w="735" w:type="pct"/>
            <w:tcBorders>
              <w:top w:val="single" w:sz="6" w:space="0" w:color="000000"/>
              <w:bottom w:val="single" w:sz="6" w:space="0" w:color="000000"/>
            </w:tcBorders>
          </w:tcPr>
          <w:p w14:paraId="77AAFCC9" w14:textId="77777777" w:rsidR="00416649" w:rsidRPr="00CF3CF6" w:rsidRDefault="00416649" w:rsidP="00CF3CF6">
            <w:pPr>
              <w:rPr>
                <w:rFonts w:ascii="Times New Roman" w:hAnsi="Times New Roman"/>
                <w:b/>
                <w:noProof/>
                <w:sz w:val="16"/>
                <w:szCs w:val="18"/>
              </w:rPr>
            </w:pPr>
            <w:r w:rsidRPr="00CF3CF6">
              <w:rPr>
                <w:rFonts w:ascii="Times New Roman" w:hAnsi="Times New Roman"/>
                <w:b/>
                <w:sz w:val="16"/>
                <w:szCs w:val="18"/>
              </w:rPr>
              <w:t>(SI2: Datorpakalpojumi)</w:t>
            </w:r>
          </w:p>
        </w:tc>
        <w:tc>
          <w:tcPr>
            <w:tcW w:w="364" w:type="pct"/>
            <w:vMerge/>
            <w:tcBorders>
              <w:top w:val="nil"/>
              <w:bottom w:val="single" w:sz="6" w:space="0" w:color="000000"/>
            </w:tcBorders>
            <w:shd w:val="clear" w:color="auto" w:fill="92D050"/>
            <w:vAlign w:val="center"/>
          </w:tcPr>
          <w:p w14:paraId="75B09FD4" w14:textId="77777777" w:rsidR="00416649" w:rsidRPr="00CF3CF6" w:rsidRDefault="00416649" w:rsidP="0068104D">
            <w:pPr>
              <w:rPr>
                <w:rFonts w:ascii="Times New Roman" w:hAnsi="Times New Roman"/>
                <w:noProof/>
                <w:sz w:val="18"/>
                <w:szCs w:val="20"/>
              </w:rPr>
            </w:pPr>
          </w:p>
        </w:tc>
        <w:tc>
          <w:tcPr>
            <w:tcW w:w="482" w:type="pct"/>
            <w:vMerge/>
            <w:tcBorders>
              <w:top w:val="nil"/>
              <w:bottom w:val="single" w:sz="6" w:space="0" w:color="000000"/>
            </w:tcBorders>
            <w:shd w:val="clear" w:color="auto" w:fill="FF99CC"/>
            <w:vAlign w:val="center"/>
          </w:tcPr>
          <w:p w14:paraId="13F08F1D" w14:textId="77777777" w:rsidR="00416649" w:rsidRPr="00CF3CF6" w:rsidRDefault="00416649" w:rsidP="0068104D">
            <w:pPr>
              <w:rPr>
                <w:rFonts w:ascii="Times New Roman" w:hAnsi="Times New Roman"/>
                <w:noProof/>
                <w:sz w:val="18"/>
                <w:szCs w:val="20"/>
              </w:rPr>
            </w:pPr>
          </w:p>
        </w:tc>
        <w:tc>
          <w:tcPr>
            <w:tcW w:w="301" w:type="pct"/>
            <w:gridSpan w:val="2"/>
            <w:vMerge/>
            <w:tcBorders>
              <w:top w:val="nil"/>
              <w:bottom w:val="single" w:sz="6" w:space="0" w:color="000000"/>
            </w:tcBorders>
            <w:shd w:val="clear" w:color="auto" w:fill="FF99CC"/>
            <w:vAlign w:val="center"/>
          </w:tcPr>
          <w:p w14:paraId="0EAF1232" w14:textId="77777777" w:rsidR="00416649" w:rsidRPr="00CF3CF6" w:rsidRDefault="00416649" w:rsidP="0068104D">
            <w:pPr>
              <w:rPr>
                <w:rFonts w:ascii="Times New Roman" w:hAnsi="Times New Roman"/>
                <w:noProof/>
                <w:sz w:val="18"/>
                <w:szCs w:val="20"/>
              </w:rPr>
            </w:pPr>
          </w:p>
        </w:tc>
        <w:tc>
          <w:tcPr>
            <w:tcW w:w="1604" w:type="pct"/>
            <w:gridSpan w:val="9"/>
            <w:vMerge/>
            <w:tcBorders>
              <w:top w:val="nil"/>
              <w:bottom w:val="single" w:sz="6" w:space="0" w:color="000000"/>
            </w:tcBorders>
            <w:shd w:val="clear" w:color="auto" w:fill="BCD6ED"/>
            <w:vAlign w:val="center"/>
          </w:tcPr>
          <w:p w14:paraId="6D59C6A7" w14:textId="77777777" w:rsidR="00416649" w:rsidRPr="00CF3CF6" w:rsidRDefault="00416649" w:rsidP="0068104D">
            <w:pPr>
              <w:rPr>
                <w:rFonts w:ascii="Times New Roman" w:hAnsi="Times New Roman"/>
                <w:noProof/>
                <w:sz w:val="18"/>
                <w:szCs w:val="20"/>
              </w:rPr>
            </w:pPr>
          </w:p>
        </w:tc>
        <w:tc>
          <w:tcPr>
            <w:tcW w:w="293" w:type="pct"/>
            <w:vMerge/>
            <w:tcBorders>
              <w:top w:val="nil"/>
              <w:bottom w:val="single" w:sz="6" w:space="0" w:color="000000"/>
            </w:tcBorders>
            <w:shd w:val="clear" w:color="auto" w:fill="FF99CC"/>
            <w:vAlign w:val="center"/>
          </w:tcPr>
          <w:p w14:paraId="2826E13E" w14:textId="77777777" w:rsidR="00416649" w:rsidRPr="00CF3CF6" w:rsidRDefault="00416649" w:rsidP="0068104D">
            <w:pPr>
              <w:rPr>
                <w:rFonts w:ascii="Times New Roman" w:hAnsi="Times New Roman"/>
                <w:noProof/>
                <w:sz w:val="18"/>
                <w:szCs w:val="20"/>
              </w:rPr>
            </w:pPr>
          </w:p>
        </w:tc>
        <w:tc>
          <w:tcPr>
            <w:tcW w:w="1065" w:type="pct"/>
            <w:gridSpan w:val="3"/>
            <w:vMerge/>
            <w:tcBorders>
              <w:top w:val="nil"/>
              <w:bottom w:val="single" w:sz="6" w:space="0" w:color="000000"/>
            </w:tcBorders>
            <w:vAlign w:val="center"/>
          </w:tcPr>
          <w:p w14:paraId="769BC2A4" w14:textId="77777777" w:rsidR="00416649" w:rsidRPr="00CF3CF6" w:rsidRDefault="00416649" w:rsidP="0068104D">
            <w:pPr>
              <w:rPr>
                <w:rFonts w:ascii="Times New Roman" w:hAnsi="Times New Roman"/>
                <w:noProof/>
                <w:sz w:val="18"/>
                <w:szCs w:val="20"/>
              </w:rPr>
            </w:pPr>
          </w:p>
        </w:tc>
      </w:tr>
      <w:tr w:rsidR="001370EB" w:rsidRPr="00CF3CF6" w14:paraId="100D65EF" w14:textId="77777777" w:rsidTr="0068104D">
        <w:trPr>
          <w:trHeight w:val="207"/>
        </w:trPr>
        <w:tc>
          <w:tcPr>
            <w:tcW w:w="156" w:type="pct"/>
            <w:tcBorders>
              <w:top w:val="single" w:sz="6" w:space="0" w:color="000000"/>
              <w:bottom w:val="single" w:sz="6" w:space="0" w:color="000000"/>
            </w:tcBorders>
          </w:tcPr>
          <w:p w14:paraId="643790B8" w14:textId="77777777" w:rsidR="00416649" w:rsidRPr="00CF3CF6" w:rsidRDefault="00416649" w:rsidP="00D82D6C">
            <w:pPr>
              <w:jc w:val="both"/>
              <w:rPr>
                <w:rFonts w:ascii="Times New Roman" w:hAnsi="Times New Roman"/>
                <w:b/>
                <w:noProof/>
                <w:sz w:val="18"/>
                <w:szCs w:val="20"/>
              </w:rPr>
            </w:pPr>
            <w:r w:rsidRPr="00CF3CF6">
              <w:rPr>
                <w:rFonts w:ascii="Times New Roman" w:hAnsi="Times New Roman"/>
                <w:b/>
                <w:sz w:val="18"/>
                <w:szCs w:val="20"/>
              </w:rPr>
              <w:t>SJ</w:t>
            </w:r>
          </w:p>
        </w:tc>
        <w:tc>
          <w:tcPr>
            <w:tcW w:w="735" w:type="pct"/>
            <w:tcBorders>
              <w:top w:val="single" w:sz="6" w:space="0" w:color="000000"/>
              <w:bottom w:val="single" w:sz="6" w:space="0" w:color="000000"/>
            </w:tcBorders>
          </w:tcPr>
          <w:p w14:paraId="42B7D748" w14:textId="77777777" w:rsidR="00416649" w:rsidRPr="00CF3CF6" w:rsidRDefault="00416649" w:rsidP="00CF3CF6">
            <w:pPr>
              <w:rPr>
                <w:rFonts w:ascii="Times New Roman" w:hAnsi="Times New Roman"/>
                <w:b/>
                <w:noProof/>
                <w:sz w:val="16"/>
                <w:szCs w:val="18"/>
              </w:rPr>
            </w:pPr>
            <w:r w:rsidRPr="00CF3CF6">
              <w:rPr>
                <w:rFonts w:ascii="Times New Roman" w:hAnsi="Times New Roman"/>
                <w:b/>
                <w:sz w:val="16"/>
                <w:szCs w:val="18"/>
              </w:rPr>
              <w:t>Citi saimnieciskās darbības pakalpojumi</w:t>
            </w:r>
          </w:p>
        </w:tc>
        <w:tc>
          <w:tcPr>
            <w:tcW w:w="364" w:type="pct"/>
            <w:tcBorders>
              <w:top w:val="single" w:sz="6" w:space="0" w:color="000000"/>
              <w:bottom w:val="single" w:sz="6" w:space="0" w:color="000000"/>
            </w:tcBorders>
            <w:shd w:val="clear" w:color="auto" w:fill="92D050"/>
            <w:vAlign w:val="center"/>
          </w:tcPr>
          <w:p w14:paraId="21CAC956" w14:textId="77777777" w:rsidR="00416649" w:rsidRPr="00CF3CF6" w:rsidRDefault="00416649" w:rsidP="0068104D">
            <w:pPr>
              <w:rPr>
                <w:rFonts w:ascii="Times New Roman" w:hAnsi="Times New Roman"/>
                <w:noProof/>
                <w:sz w:val="18"/>
                <w:szCs w:val="20"/>
              </w:rPr>
            </w:pPr>
          </w:p>
        </w:tc>
        <w:tc>
          <w:tcPr>
            <w:tcW w:w="482" w:type="pct"/>
            <w:tcBorders>
              <w:top w:val="single" w:sz="6" w:space="0" w:color="000000"/>
              <w:bottom w:val="single" w:sz="6" w:space="0" w:color="000000"/>
            </w:tcBorders>
            <w:shd w:val="clear" w:color="auto" w:fill="FF99CC"/>
            <w:vAlign w:val="center"/>
          </w:tcPr>
          <w:p w14:paraId="7B9ABC75" w14:textId="77777777" w:rsidR="00416649" w:rsidRPr="00CF3CF6" w:rsidRDefault="00416649" w:rsidP="0068104D">
            <w:pPr>
              <w:rPr>
                <w:rFonts w:ascii="Times New Roman" w:hAnsi="Times New Roman"/>
                <w:b/>
                <w:noProof/>
                <w:sz w:val="18"/>
                <w:szCs w:val="20"/>
              </w:rPr>
            </w:pPr>
            <w:r w:rsidRPr="00CF3CF6">
              <w:rPr>
                <w:rFonts w:ascii="Times New Roman" w:hAnsi="Times New Roman"/>
                <w:b/>
                <w:sz w:val="18"/>
                <w:szCs w:val="20"/>
              </w:rPr>
              <w:t>2.</w:t>
            </w:r>
          </w:p>
        </w:tc>
        <w:tc>
          <w:tcPr>
            <w:tcW w:w="301" w:type="pct"/>
            <w:gridSpan w:val="2"/>
            <w:tcBorders>
              <w:top w:val="single" w:sz="6" w:space="0" w:color="000000"/>
              <w:bottom w:val="single" w:sz="6" w:space="0" w:color="000000"/>
            </w:tcBorders>
            <w:shd w:val="clear" w:color="auto" w:fill="FF99CC"/>
            <w:vAlign w:val="center"/>
          </w:tcPr>
          <w:p w14:paraId="7A3CDAFF" w14:textId="77777777" w:rsidR="00416649" w:rsidRPr="00CF3CF6" w:rsidRDefault="00416649" w:rsidP="0068104D">
            <w:pPr>
              <w:rPr>
                <w:rFonts w:ascii="Times New Roman" w:hAnsi="Times New Roman"/>
                <w:b/>
                <w:noProof/>
                <w:sz w:val="18"/>
                <w:szCs w:val="20"/>
              </w:rPr>
            </w:pPr>
            <w:r w:rsidRPr="00CF3CF6">
              <w:rPr>
                <w:rFonts w:ascii="Times New Roman" w:hAnsi="Times New Roman"/>
                <w:b/>
                <w:sz w:val="18"/>
                <w:szCs w:val="20"/>
              </w:rPr>
              <w:t>1.</w:t>
            </w:r>
          </w:p>
        </w:tc>
        <w:tc>
          <w:tcPr>
            <w:tcW w:w="1897" w:type="pct"/>
            <w:gridSpan w:val="10"/>
            <w:tcBorders>
              <w:top w:val="single" w:sz="6" w:space="0" w:color="000000"/>
              <w:bottom w:val="single" w:sz="6" w:space="0" w:color="000000"/>
            </w:tcBorders>
            <w:shd w:val="clear" w:color="auto" w:fill="BCD6ED"/>
            <w:vAlign w:val="center"/>
          </w:tcPr>
          <w:p w14:paraId="0BAA6AA4" w14:textId="77777777" w:rsidR="00416649" w:rsidRPr="00CF3CF6" w:rsidRDefault="00416649" w:rsidP="00955719">
            <w:pPr>
              <w:ind w:left="4672" w:right="-171"/>
              <w:rPr>
                <w:rFonts w:ascii="Times New Roman" w:hAnsi="Times New Roman"/>
                <w:b/>
                <w:noProof/>
                <w:sz w:val="18"/>
                <w:szCs w:val="20"/>
              </w:rPr>
            </w:pPr>
            <w:r w:rsidRPr="00CF3CF6">
              <w:rPr>
                <w:rFonts w:ascii="Times New Roman" w:hAnsi="Times New Roman"/>
                <w:b/>
                <w:sz w:val="18"/>
                <w:szCs w:val="20"/>
              </w:rPr>
              <w:t>Debets</w:t>
            </w:r>
          </w:p>
        </w:tc>
        <w:tc>
          <w:tcPr>
            <w:tcW w:w="1065" w:type="pct"/>
            <w:gridSpan w:val="3"/>
            <w:tcBorders>
              <w:top w:val="single" w:sz="6" w:space="0" w:color="000000"/>
              <w:bottom w:val="single" w:sz="6" w:space="0" w:color="000000"/>
            </w:tcBorders>
            <w:vAlign w:val="center"/>
          </w:tcPr>
          <w:p w14:paraId="23C9CEC0" w14:textId="77777777" w:rsidR="00416649" w:rsidRPr="00CF3CF6" w:rsidRDefault="00416649" w:rsidP="0068104D">
            <w:pPr>
              <w:rPr>
                <w:rFonts w:ascii="Times New Roman" w:hAnsi="Times New Roman"/>
                <w:noProof/>
                <w:sz w:val="18"/>
                <w:szCs w:val="20"/>
              </w:rPr>
            </w:pPr>
          </w:p>
        </w:tc>
      </w:tr>
      <w:tr w:rsidR="001370EB" w:rsidRPr="00CF3CF6" w14:paraId="408AC116" w14:textId="77777777" w:rsidTr="0068104D">
        <w:trPr>
          <w:trHeight w:val="207"/>
        </w:trPr>
        <w:tc>
          <w:tcPr>
            <w:tcW w:w="156" w:type="pct"/>
            <w:tcBorders>
              <w:top w:val="single" w:sz="6" w:space="0" w:color="000000"/>
              <w:bottom w:val="single" w:sz="6" w:space="0" w:color="000000"/>
            </w:tcBorders>
          </w:tcPr>
          <w:p w14:paraId="6D0C2E8E" w14:textId="77777777" w:rsidR="00416649" w:rsidRPr="00CF3CF6" w:rsidRDefault="00416649" w:rsidP="00D82D6C">
            <w:pPr>
              <w:jc w:val="both"/>
              <w:rPr>
                <w:rFonts w:ascii="Times New Roman" w:hAnsi="Times New Roman"/>
                <w:b/>
                <w:noProof/>
                <w:sz w:val="18"/>
                <w:szCs w:val="20"/>
              </w:rPr>
            </w:pPr>
            <w:r w:rsidRPr="00CF3CF6">
              <w:rPr>
                <w:rFonts w:ascii="Times New Roman" w:hAnsi="Times New Roman"/>
                <w:b/>
                <w:sz w:val="18"/>
                <w:szCs w:val="20"/>
              </w:rPr>
              <w:t>SK</w:t>
            </w:r>
          </w:p>
        </w:tc>
        <w:tc>
          <w:tcPr>
            <w:tcW w:w="735" w:type="pct"/>
            <w:tcBorders>
              <w:top w:val="single" w:sz="6" w:space="0" w:color="000000"/>
              <w:bottom w:val="single" w:sz="6" w:space="0" w:color="000000"/>
            </w:tcBorders>
          </w:tcPr>
          <w:p w14:paraId="0762E84A" w14:textId="77777777" w:rsidR="00416649" w:rsidRPr="00CF3CF6" w:rsidRDefault="00416649" w:rsidP="00CF3CF6">
            <w:pPr>
              <w:rPr>
                <w:rFonts w:ascii="Times New Roman" w:hAnsi="Times New Roman"/>
                <w:b/>
                <w:noProof/>
                <w:sz w:val="16"/>
                <w:szCs w:val="18"/>
              </w:rPr>
            </w:pPr>
            <w:r w:rsidRPr="00CF3CF6">
              <w:rPr>
                <w:rFonts w:ascii="Times New Roman" w:hAnsi="Times New Roman"/>
                <w:b/>
                <w:sz w:val="16"/>
                <w:szCs w:val="18"/>
              </w:rPr>
              <w:t>Individuālie, kultūras un atpūtas pakalpojumi</w:t>
            </w:r>
          </w:p>
        </w:tc>
        <w:tc>
          <w:tcPr>
            <w:tcW w:w="364" w:type="pct"/>
            <w:tcBorders>
              <w:top w:val="single" w:sz="6" w:space="0" w:color="000000"/>
              <w:bottom w:val="single" w:sz="6" w:space="0" w:color="000000"/>
            </w:tcBorders>
            <w:shd w:val="clear" w:color="auto" w:fill="92D050"/>
            <w:vAlign w:val="center"/>
          </w:tcPr>
          <w:p w14:paraId="7876052B" w14:textId="77777777" w:rsidR="00416649" w:rsidRPr="00CF3CF6" w:rsidRDefault="00416649" w:rsidP="0068104D">
            <w:pPr>
              <w:rPr>
                <w:rFonts w:ascii="Times New Roman" w:hAnsi="Times New Roman"/>
                <w:noProof/>
                <w:sz w:val="18"/>
                <w:szCs w:val="20"/>
              </w:rPr>
            </w:pPr>
          </w:p>
        </w:tc>
        <w:tc>
          <w:tcPr>
            <w:tcW w:w="482" w:type="pct"/>
            <w:tcBorders>
              <w:top w:val="single" w:sz="6" w:space="0" w:color="000000"/>
              <w:bottom w:val="single" w:sz="6" w:space="0" w:color="000000"/>
            </w:tcBorders>
            <w:shd w:val="clear" w:color="auto" w:fill="FF99CC"/>
            <w:vAlign w:val="center"/>
          </w:tcPr>
          <w:p w14:paraId="62B13BDA" w14:textId="77777777" w:rsidR="00416649" w:rsidRPr="00CF3CF6" w:rsidRDefault="00416649" w:rsidP="0068104D">
            <w:pPr>
              <w:rPr>
                <w:rFonts w:ascii="Times New Roman" w:hAnsi="Times New Roman"/>
                <w:b/>
                <w:noProof/>
                <w:sz w:val="18"/>
                <w:szCs w:val="20"/>
              </w:rPr>
            </w:pPr>
            <w:r w:rsidRPr="00CF3CF6">
              <w:rPr>
                <w:rFonts w:ascii="Times New Roman" w:hAnsi="Times New Roman"/>
                <w:b/>
                <w:sz w:val="18"/>
                <w:szCs w:val="20"/>
              </w:rPr>
              <w:t>1.</w:t>
            </w:r>
          </w:p>
        </w:tc>
        <w:tc>
          <w:tcPr>
            <w:tcW w:w="301" w:type="pct"/>
            <w:gridSpan w:val="2"/>
            <w:tcBorders>
              <w:top w:val="single" w:sz="6" w:space="0" w:color="000000"/>
              <w:bottom w:val="single" w:sz="6" w:space="0" w:color="000000"/>
            </w:tcBorders>
            <w:shd w:val="clear" w:color="auto" w:fill="FF99CC"/>
            <w:vAlign w:val="center"/>
          </w:tcPr>
          <w:p w14:paraId="44521680" w14:textId="77777777" w:rsidR="00416649" w:rsidRPr="00CF3CF6" w:rsidRDefault="00416649" w:rsidP="0068104D">
            <w:pPr>
              <w:rPr>
                <w:rFonts w:ascii="Times New Roman" w:hAnsi="Times New Roman"/>
                <w:b/>
                <w:noProof/>
                <w:sz w:val="18"/>
                <w:szCs w:val="20"/>
              </w:rPr>
            </w:pPr>
            <w:r w:rsidRPr="00CF3CF6">
              <w:rPr>
                <w:rFonts w:ascii="Times New Roman" w:hAnsi="Times New Roman"/>
                <w:b/>
                <w:sz w:val="18"/>
                <w:szCs w:val="20"/>
              </w:rPr>
              <w:t>2.</w:t>
            </w:r>
          </w:p>
        </w:tc>
        <w:tc>
          <w:tcPr>
            <w:tcW w:w="719" w:type="pct"/>
            <w:gridSpan w:val="4"/>
            <w:tcBorders>
              <w:top w:val="single" w:sz="6" w:space="0" w:color="000000"/>
              <w:bottom w:val="single" w:sz="6" w:space="0" w:color="000000"/>
            </w:tcBorders>
            <w:shd w:val="clear" w:color="auto" w:fill="BCD6ED"/>
            <w:vAlign w:val="center"/>
          </w:tcPr>
          <w:p w14:paraId="1C361374" w14:textId="77777777" w:rsidR="00416649" w:rsidRPr="00CF3CF6" w:rsidRDefault="00416649" w:rsidP="0068104D">
            <w:pPr>
              <w:rPr>
                <w:rFonts w:ascii="Times New Roman" w:hAnsi="Times New Roman"/>
                <w:noProof/>
                <w:sz w:val="18"/>
                <w:szCs w:val="20"/>
              </w:rPr>
            </w:pPr>
          </w:p>
        </w:tc>
        <w:tc>
          <w:tcPr>
            <w:tcW w:w="457" w:type="pct"/>
            <w:gridSpan w:val="4"/>
            <w:tcBorders>
              <w:top w:val="single" w:sz="6" w:space="0" w:color="000000"/>
              <w:bottom w:val="single" w:sz="6" w:space="0" w:color="000000"/>
            </w:tcBorders>
            <w:shd w:val="clear" w:color="auto" w:fill="BCD6ED"/>
            <w:vAlign w:val="center"/>
          </w:tcPr>
          <w:p w14:paraId="619512A5" w14:textId="77777777" w:rsidR="00416649" w:rsidRPr="00CF3CF6" w:rsidRDefault="00416649" w:rsidP="0068104D">
            <w:pPr>
              <w:rPr>
                <w:rFonts w:ascii="Times New Roman" w:hAnsi="Times New Roman"/>
                <w:noProof/>
                <w:sz w:val="18"/>
                <w:szCs w:val="20"/>
              </w:rPr>
            </w:pPr>
          </w:p>
        </w:tc>
        <w:tc>
          <w:tcPr>
            <w:tcW w:w="428" w:type="pct"/>
            <w:tcBorders>
              <w:top w:val="single" w:sz="6" w:space="0" w:color="000000"/>
              <w:bottom w:val="single" w:sz="6" w:space="0" w:color="000000"/>
            </w:tcBorders>
            <w:shd w:val="clear" w:color="auto" w:fill="BCD6ED"/>
            <w:vAlign w:val="center"/>
          </w:tcPr>
          <w:p w14:paraId="2EF9250D" w14:textId="77777777" w:rsidR="00416649" w:rsidRPr="00CF3CF6" w:rsidRDefault="00416649" w:rsidP="0068104D">
            <w:pPr>
              <w:rPr>
                <w:rFonts w:ascii="Times New Roman" w:hAnsi="Times New Roman"/>
                <w:noProof/>
                <w:sz w:val="18"/>
                <w:szCs w:val="20"/>
              </w:rPr>
            </w:pPr>
          </w:p>
        </w:tc>
        <w:tc>
          <w:tcPr>
            <w:tcW w:w="293" w:type="pct"/>
            <w:tcBorders>
              <w:top w:val="single" w:sz="6" w:space="0" w:color="000000"/>
              <w:bottom w:val="single" w:sz="6" w:space="0" w:color="000000"/>
            </w:tcBorders>
            <w:shd w:val="clear" w:color="auto" w:fill="BCD6ED"/>
            <w:vAlign w:val="center"/>
          </w:tcPr>
          <w:p w14:paraId="270F26C9" w14:textId="77777777" w:rsidR="00416649" w:rsidRPr="00CF3CF6" w:rsidRDefault="00416649" w:rsidP="0068104D">
            <w:pPr>
              <w:rPr>
                <w:rFonts w:ascii="Times New Roman" w:hAnsi="Times New Roman"/>
                <w:b/>
                <w:noProof/>
                <w:sz w:val="18"/>
                <w:szCs w:val="20"/>
              </w:rPr>
            </w:pPr>
            <w:r w:rsidRPr="00CF3CF6">
              <w:rPr>
                <w:rFonts w:ascii="Times New Roman" w:hAnsi="Times New Roman"/>
                <w:b/>
                <w:sz w:val="18"/>
                <w:szCs w:val="20"/>
              </w:rPr>
              <w:t>Debets</w:t>
            </w:r>
          </w:p>
        </w:tc>
        <w:tc>
          <w:tcPr>
            <w:tcW w:w="424" w:type="pct"/>
            <w:tcBorders>
              <w:top w:val="single" w:sz="6" w:space="0" w:color="000000"/>
              <w:bottom w:val="single" w:sz="6" w:space="0" w:color="000000"/>
            </w:tcBorders>
            <w:shd w:val="clear" w:color="auto" w:fill="BCD6ED"/>
            <w:vAlign w:val="center"/>
          </w:tcPr>
          <w:p w14:paraId="0B4FB64E" w14:textId="77777777" w:rsidR="00416649" w:rsidRPr="00CF3CF6" w:rsidRDefault="00416649" w:rsidP="0068104D">
            <w:pPr>
              <w:rPr>
                <w:rFonts w:ascii="Times New Roman" w:hAnsi="Times New Roman"/>
                <w:b/>
                <w:noProof/>
                <w:sz w:val="18"/>
                <w:szCs w:val="20"/>
              </w:rPr>
            </w:pPr>
            <w:r w:rsidRPr="00CF3CF6">
              <w:rPr>
                <w:rFonts w:ascii="Times New Roman" w:hAnsi="Times New Roman"/>
                <w:b/>
                <w:sz w:val="18"/>
                <w:szCs w:val="20"/>
              </w:rPr>
              <w:t>Debets</w:t>
            </w:r>
          </w:p>
        </w:tc>
        <w:tc>
          <w:tcPr>
            <w:tcW w:w="264" w:type="pct"/>
            <w:tcBorders>
              <w:top w:val="single" w:sz="6" w:space="0" w:color="000000"/>
              <w:bottom w:val="single" w:sz="6" w:space="0" w:color="000000"/>
            </w:tcBorders>
            <w:vAlign w:val="center"/>
          </w:tcPr>
          <w:p w14:paraId="0C11742E" w14:textId="77777777" w:rsidR="00416649" w:rsidRPr="00CF3CF6" w:rsidRDefault="00416649" w:rsidP="0068104D">
            <w:pPr>
              <w:rPr>
                <w:rFonts w:ascii="Times New Roman" w:hAnsi="Times New Roman"/>
                <w:noProof/>
                <w:sz w:val="18"/>
                <w:szCs w:val="20"/>
              </w:rPr>
            </w:pPr>
          </w:p>
        </w:tc>
        <w:tc>
          <w:tcPr>
            <w:tcW w:w="377" w:type="pct"/>
            <w:tcBorders>
              <w:top w:val="single" w:sz="6" w:space="0" w:color="000000"/>
              <w:bottom w:val="single" w:sz="6" w:space="0" w:color="000000"/>
            </w:tcBorders>
            <w:shd w:val="clear" w:color="auto" w:fill="BCD6ED"/>
            <w:vAlign w:val="center"/>
          </w:tcPr>
          <w:p w14:paraId="14A2B1C6" w14:textId="77777777" w:rsidR="00416649" w:rsidRPr="00CF3CF6" w:rsidRDefault="00416649" w:rsidP="0068104D">
            <w:pPr>
              <w:rPr>
                <w:rFonts w:ascii="Times New Roman" w:hAnsi="Times New Roman"/>
                <w:noProof/>
                <w:sz w:val="18"/>
                <w:szCs w:val="20"/>
              </w:rPr>
            </w:pPr>
          </w:p>
        </w:tc>
      </w:tr>
      <w:tr w:rsidR="00B02884" w:rsidRPr="00CF3CF6" w14:paraId="0CCE6810" w14:textId="77777777" w:rsidTr="0068104D">
        <w:trPr>
          <w:trHeight w:val="207"/>
        </w:trPr>
        <w:tc>
          <w:tcPr>
            <w:tcW w:w="156" w:type="pct"/>
            <w:tcBorders>
              <w:top w:val="single" w:sz="6" w:space="0" w:color="000000"/>
              <w:bottom w:val="single" w:sz="6" w:space="0" w:color="000000"/>
            </w:tcBorders>
          </w:tcPr>
          <w:p w14:paraId="261E3FC3" w14:textId="77777777" w:rsidR="00B02884" w:rsidRPr="00CF3CF6" w:rsidRDefault="00B02884" w:rsidP="00D82D6C">
            <w:pPr>
              <w:jc w:val="both"/>
              <w:rPr>
                <w:rFonts w:ascii="Times New Roman" w:hAnsi="Times New Roman"/>
                <w:b/>
                <w:noProof/>
                <w:sz w:val="18"/>
                <w:szCs w:val="20"/>
              </w:rPr>
            </w:pPr>
            <w:r w:rsidRPr="00CF3CF6">
              <w:rPr>
                <w:rFonts w:ascii="Times New Roman" w:hAnsi="Times New Roman"/>
                <w:b/>
                <w:sz w:val="18"/>
                <w:szCs w:val="20"/>
              </w:rPr>
              <w:t>SL</w:t>
            </w:r>
          </w:p>
        </w:tc>
        <w:tc>
          <w:tcPr>
            <w:tcW w:w="735" w:type="pct"/>
            <w:tcBorders>
              <w:top w:val="single" w:sz="6" w:space="0" w:color="000000"/>
              <w:bottom w:val="single" w:sz="6" w:space="0" w:color="000000"/>
            </w:tcBorders>
          </w:tcPr>
          <w:p w14:paraId="7180DC5A" w14:textId="77777777" w:rsidR="00B02884" w:rsidRPr="00CF3CF6" w:rsidRDefault="00B02884" w:rsidP="00CF3CF6">
            <w:pPr>
              <w:rPr>
                <w:rFonts w:ascii="Times New Roman" w:hAnsi="Times New Roman"/>
                <w:b/>
                <w:noProof/>
                <w:sz w:val="16"/>
                <w:szCs w:val="18"/>
              </w:rPr>
            </w:pPr>
            <w:r w:rsidRPr="00CF3CF6">
              <w:rPr>
                <w:rFonts w:ascii="Times New Roman" w:hAnsi="Times New Roman"/>
                <w:b/>
                <w:sz w:val="16"/>
                <w:szCs w:val="18"/>
              </w:rPr>
              <w:t>Citur neiekļautas valdības preces un pakalpojumi</w:t>
            </w:r>
          </w:p>
        </w:tc>
        <w:tc>
          <w:tcPr>
            <w:tcW w:w="364" w:type="pct"/>
            <w:tcBorders>
              <w:top w:val="single" w:sz="6" w:space="0" w:color="000000"/>
              <w:bottom w:val="single" w:sz="6" w:space="0" w:color="000000"/>
            </w:tcBorders>
            <w:shd w:val="clear" w:color="auto" w:fill="92D050"/>
            <w:vAlign w:val="center"/>
          </w:tcPr>
          <w:p w14:paraId="77925198" w14:textId="77777777" w:rsidR="00B02884" w:rsidRPr="00CF3CF6" w:rsidRDefault="00B02884" w:rsidP="0068104D">
            <w:pPr>
              <w:rPr>
                <w:rFonts w:ascii="Times New Roman" w:hAnsi="Times New Roman"/>
                <w:b/>
                <w:noProof/>
                <w:sz w:val="18"/>
                <w:szCs w:val="20"/>
              </w:rPr>
            </w:pPr>
            <w:r w:rsidRPr="00CF3CF6">
              <w:rPr>
                <w:rFonts w:ascii="Times New Roman" w:hAnsi="Times New Roman"/>
                <w:b/>
                <w:sz w:val="18"/>
                <w:szCs w:val="20"/>
              </w:rPr>
              <w:t>2.</w:t>
            </w:r>
          </w:p>
        </w:tc>
        <w:tc>
          <w:tcPr>
            <w:tcW w:w="482" w:type="pct"/>
            <w:tcBorders>
              <w:top w:val="single" w:sz="6" w:space="0" w:color="000000"/>
              <w:bottom w:val="single" w:sz="6" w:space="0" w:color="000000"/>
            </w:tcBorders>
            <w:shd w:val="clear" w:color="auto" w:fill="92D050"/>
            <w:vAlign w:val="center"/>
          </w:tcPr>
          <w:p w14:paraId="43511972" w14:textId="77777777" w:rsidR="00B02884" w:rsidRPr="00CF3CF6" w:rsidRDefault="00B02884" w:rsidP="0068104D">
            <w:pPr>
              <w:rPr>
                <w:rFonts w:ascii="Times New Roman" w:hAnsi="Times New Roman"/>
                <w:b/>
                <w:noProof/>
                <w:sz w:val="18"/>
                <w:szCs w:val="20"/>
              </w:rPr>
            </w:pPr>
            <w:r w:rsidRPr="00CF3CF6">
              <w:rPr>
                <w:rFonts w:ascii="Times New Roman" w:hAnsi="Times New Roman"/>
                <w:b/>
                <w:sz w:val="18"/>
                <w:szCs w:val="20"/>
              </w:rPr>
              <w:t>1.</w:t>
            </w:r>
          </w:p>
        </w:tc>
        <w:tc>
          <w:tcPr>
            <w:tcW w:w="122" w:type="pct"/>
            <w:tcBorders>
              <w:top w:val="single" w:sz="6" w:space="0" w:color="000000"/>
              <w:bottom w:val="single" w:sz="6" w:space="0" w:color="000000"/>
            </w:tcBorders>
            <w:shd w:val="clear" w:color="auto" w:fill="FF99CC"/>
            <w:vAlign w:val="center"/>
          </w:tcPr>
          <w:p w14:paraId="194A138B" w14:textId="77777777" w:rsidR="00B02884" w:rsidRPr="00CF3CF6" w:rsidRDefault="00B02884" w:rsidP="0068104D">
            <w:pPr>
              <w:rPr>
                <w:rFonts w:ascii="Times New Roman" w:hAnsi="Times New Roman"/>
                <w:b/>
                <w:noProof/>
                <w:sz w:val="18"/>
                <w:szCs w:val="20"/>
              </w:rPr>
            </w:pPr>
            <w:r w:rsidRPr="00CF3CF6">
              <w:rPr>
                <w:rFonts w:ascii="Times New Roman" w:hAnsi="Times New Roman"/>
                <w:b/>
                <w:sz w:val="18"/>
                <w:szCs w:val="20"/>
              </w:rPr>
              <w:t>3.</w:t>
            </w:r>
          </w:p>
        </w:tc>
        <w:tc>
          <w:tcPr>
            <w:tcW w:w="179" w:type="pct"/>
            <w:tcBorders>
              <w:top w:val="single" w:sz="6" w:space="0" w:color="000000"/>
              <w:bottom w:val="single" w:sz="6" w:space="0" w:color="000000"/>
            </w:tcBorders>
            <w:shd w:val="clear" w:color="auto" w:fill="FF99CC"/>
            <w:vAlign w:val="center"/>
          </w:tcPr>
          <w:p w14:paraId="49DC68E7" w14:textId="77777777" w:rsidR="00B02884" w:rsidRPr="00CF3CF6" w:rsidRDefault="00B02884" w:rsidP="0068104D">
            <w:pPr>
              <w:rPr>
                <w:rFonts w:ascii="Times New Roman" w:hAnsi="Times New Roman"/>
                <w:noProof/>
                <w:sz w:val="18"/>
                <w:szCs w:val="20"/>
              </w:rPr>
            </w:pPr>
          </w:p>
        </w:tc>
        <w:tc>
          <w:tcPr>
            <w:tcW w:w="346" w:type="pct"/>
            <w:gridSpan w:val="2"/>
            <w:tcBorders>
              <w:top w:val="single" w:sz="6" w:space="0" w:color="000000"/>
              <w:bottom w:val="single" w:sz="6" w:space="0" w:color="000000"/>
            </w:tcBorders>
            <w:shd w:val="clear" w:color="auto" w:fill="FF99CC"/>
            <w:vAlign w:val="center"/>
          </w:tcPr>
          <w:p w14:paraId="27B1429B" w14:textId="77777777" w:rsidR="00B02884" w:rsidRPr="00CF3CF6" w:rsidRDefault="00B02884" w:rsidP="0068104D">
            <w:pPr>
              <w:rPr>
                <w:rFonts w:ascii="Times New Roman" w:hAnsi="Times New Roman"/>
                <w:b/>
                <w:noProof/>
                <w:sz w:val="18"/>
                <w:szCs w:val="20"/>
              </w:rPr>
            </w:pPr>
            <w:r w:rsidRPr="00CF3CF6">
              <w:rPr>
                <w:rFonts w:ascii="Times New Roman" w:hAnsi="Times New Roman"/>
                <w:b/>
                <w:sz w:val="18"/>
                <w:szCs w:val="20"/>
              </w:rPr>
              <w:t>2.</w:t>
            </w:r>
          </w:p>
        </w:tc>
        <w:tc>
          <w:tcPr>
            <w:tcW w:w="436" w:type="pct"/>
            <w:gridSpan w:val="3"/>
            <w:tcBorders>
              <w:top w:val="single" w:sz="6" w:space="0" w:color="000000"/>
              <w:bottom w:val="single" w:sz="6" w:space="0" w:color="000000"/>
            </w:tcBorders>
            <w:shd w:val="clear" w:color="auto" w:fill="FF99CC"/>
            <w:vAlign w:val="center"/>
          </w:tcPr>
          <w:p w14:paraId="5655023C" w14:textId="77777777" w:rsidR="00B02884" w:rsidRPr="00CF3CF6" w:rsidRDefault="00B02884" w:rsidP="0068104D">
            <w:pPr>
              <w:rPr>
                <w:rFonts w:ascii="Times New Roman" w:hAnsi="Times New Roman"/>
                <w:b/>
                <w:noProof/>
                <w:sz w:val="18"/>
                <w:szCs w:val="20"/>
              </w:rPr>
            </w:pPr>
            <w:r w:rsidRPr="00CF3CF6">
              <w:rPr>
                <w:rFonts w:ascii="Times New Roman" w:hAnsi="Times New Roman"/>
                <w:b/>
                <w:sz w:val="18"/>
                <w:szCs w:val="20"/>
              </w:rPr>
              <w:t>1.</w:t>
            </w:r>
          </w:p>
        </w:tc>
        <w:tc>
          <w:tcPr>
            <w:tcW w:w="387" w:type="pct"/>
            <w:gridSpan w:val="2"/>
            <w:tcBorders>
              <w:top w:val="single" w:sz="6" w:space="0" w:color="000000"/>
              <w:bottom w:val="single" w:sz="6" w:space="0" w:color="000000"/>
            </w:tcBorders>
            <w:shd w:val="clear" w:color="auto" w:fill="auto"/>
            <w:vAlign w:val="center"/>
          </w:tcPr>
          <w:p w14:paraId="10593322" w14:textId="1F80A435" w:rsidR="00B02884" w:rsidRPr="00CF3CF6" w:rsidRDefault="00B02884" w:rsidP="0068104D">
            <w:pPr>
              <w:rPr>
                <w:rFonts w:ascii="Times New Roman" w:hAnsi="Times New Roman"/>
                <w:b/>
                <w:noProof/>
                <w:sz w:val="18"/>
                <w:szCs w:val="20"/>
              </w:rPr>
            </w:pPr>
          </w:p>
        </w:tc>
        <w:tc>
          <w:tcPr>
            <w:tcW w:w="728" w:type="pct"/>
            <w:gridSpan w:val="3"/>
            <w:tcBorders>
              <w:top w:val="single" w:sz="6" w:space="0" w:color="000000"/>
              <w:bottom w:val="single" w:sz="6" w:space="0" w:color="000000"/>
            </w:tcBorders>
            <w:shd w:val="clear" w:color="auto" w:fill="BCD6ED"/>
            <w:vAlign w:val="center"/>
          </w:tcPr>
          <w:p w14:paraId="16438E0B" w14:textId="2528458B" w:rsidR="00B02884" w:rsidRPr="00CF3CF6" w:rsidRDefault="00B02884" w:rsidP="00955719">
            <w:pPr>
              <w:ind w:left="1245"/>
              <w:rPr>
                <w:rFonts w:ascii="Times New Roman" w:hAnsi="Times New Roman"/>
                <w:b/>
                <w:noProof/>
                <w:sz w:val="18"/>
                <w:szCs w:val="20"/>
              </w:rPr>
            </w:pPr>
            <w:r w:rsidRPr="00CF3CF6">
              <w:rPr>
                <w:rFonts w:ascii="Times New Roman" w:hAnsi="Times New Roman"/>
                <w:b/>
                <w:sz w:val="18"/>
                <w:szCs w:val="20"/>
              </w:rPr>
              <w:t>Kredīts</w:t>
            </w:r>
          </w:p>
        </w:tc>
        <w:tc>
          <w:tcPr>
            <w:tcW w:w="424" w:type="pct"/>
            <w:tcBorders>
              <w:top w:val="single" w:sz="6" w:space="0" w:color="000000"/>
              <w:bottom w:val="single" w:sz="6" w:space="0" w:color="000000"/>
            </w:tcBorders>
            <w:vAlign w:val="center"/>
          </w:tcPr>
          <w:p w14:paraId="38ACF218" w14:textId="77777777" w:rsidR="00B02884" w:rsidRPr="00CF3CF6" w:rsidRDefault="00B02884" w:rsidP="0068104D">
            <w:pPr>
              <w:rPr>
                <w:rFonts w:ascii="Times New Roman" w:hAnsi="Times New Roman"/>
                <w:noProof/>
                <w:sz w:val="18"/>
                <w:szCs w:val="20"/>
              </w:rPr>
            </w:pPr>
          </w:p>
        </w:tc>
        <w:tc>
          <w:tcPr>
            <w:tcW w:w="264" w:type="pct"/>
            <w:tcBorders>
              <w:top w:val="single" w:sz="6" w:space="0" w:color="000000"/>
              <w:bottom w:val="single" w:sz="6" w:space="0" w:color="000000"/>
            </w:tcBorders>
            <w:shd w:val="clear" w:color="auto" w:fill="BCD6ED"/>
            <w:vAlign w:val="center"/>
          </w:tcPr>
          <w:p w14:paraId="5DD0621A" w14:textId="77777777" w:rsidR="00B02884" w:rsidRPr="00CF3CF6" w:rsidRDefault="00B02884" w:rsidP="0068104D">
            <w:pPr>
              <w:rPr>
                <w:rFonts w:ascii="Times New Roman" w:hAnsi="Times New Roman"/>
                <w:noProof/>
                <w:sz w:val="18"/>
                <w:szCs w:val="20"/>
              </w:rPr>
            </w:pPr>
          </w:p>
        </w:tc>
        <w:tc>
          <w:tcPr>
            <w:tcW w:w="377" w:type="pct"/>
            <w:tcBorders>
              <w:top w:val="single" w:sz="6" w:space="0" w:color="000000"/>
              <w:bottom w:val="single" w:sz="6" w:space="0" w:color="000000"/>
            </w:tcBorders>
            <w:vAlign w:val="center"/>
          </w:tcPr>
          <w:p w14:paraId="1E50620E" w14:textId="77777777" w:rsidR="00B02884" w:rsidRPr="00CF3CF6" w:rsidRDefault="00B02884" w:rsidP="0068104D">
            <w:pPr>
              <w:rPr>
                <w:rFonts w:ascii="Times New Roman" w:hAnsi="Times New Roman"/>
                <w:noProof/>
                <w:sz w:val="18"/>
                <w:szCs w:val="20"/>
              </w:rPr>
            </w:pPr>
          </w:p>
        </w:tc>
      </w:tr>
    </w:tbl>
    <w:p w14:paraId="22C78F40" w14:textId="77777777" w:rsidR="00941B49" w:rsidRDefault="00941B49" w:rsidP="00D82D6C">
      <w:pPr>
        <w:jc w:val="both"/>
        <w:rPr>
          <w:rFonts w:ascii="Times New Roman" w:hAnsi="Times New Roman"/>
          <w:noProof/>
          <w:sz w:val="24"/>
        </w:rPr>
      </w:pPr>
    </w:p>
    <w:p w14:paraId="657AF165" w14:textId="311F8F41" w:rsidR="00416649" w:rsidRPr="00CF3CF6" w:rsidRDefault="00416649" w:rsidP="00D82D6C">
      <w:pPr>
        <w:jc w:val="both"/>
        <w:rPr>
          <w:rFonts w:ascii="Times New Roman" w:hAnsi="Times New Roman"/>
          <w:noProof/>
          <w:sz w:val="20"/>
          <w:szCs w:val="20"/>
        </w:rPr>
      </w:pPr>
      <w:r w:rsidRPr="00CF3CF6">
        <w:rPr>
          <w:rFonts w:ascii="Times New Roman" w:hAnsi="Times New Roman"/>
          <w:sz w:val="20"/>
          <w:szCs w:val="20"/>
        </w:rPr>
        <w:t>Paskaidrojums:</w:t>
      </w:r>
    </w:p>
    <w:tbl>
      <w:tblPr>
        <w:tblStyle w:val="TableGrid"/>
        <w:tblW w:w="1366"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841"/>
      </w:tblGrid>
      <w:tr w:rsidR="0068104D" w:rsidRPr="00CF3CF6" w14:paraId="6D9293CA" w14:textId="77777777" w:rsidTr="000600E9">
        <w:tc>
          <w:tcPr>
            <w:tcW w:w="5000" w:type="pct"/>
            <w:shd w:val="clear" w:color="auto" w:fill="92D050"/>
            <w:tcMar>
              <w:top w:w="28" w:type="dxa"/>
              <w:left w:w="28" w:type="dxa"/>
              <w:bottom w:w="28" w:type="dxa"/>
              <w:right w:w="28" w:type="dxa"/>
            </w:tcMar>
          </w:tcPr>
          <w:p w14:paraId="5271A9F9" w14:textId="77777777" w:rsidR="0068104D" w:rsidRPr="00CF3CF6" w:rsidRDefault="0068104D" w:rsidP="000600E9">
            <w:pPr>
              <w:jc w:val="both"/>
              <w:rPr>
                <w:rFonts w:ascii="Times New Roman" w:hAnsi="Times New Roman"/>
                <w:noProof/>
                <w:sz w:val="20"/>
                <w:szCs w:val="20"/>
              </w:rPr>
            </w:pPr>
            <w:r w:rsidRPr="00CF3CF6">
              <w:rPr>
                <w:rFonts w:ascii="Times New Roman" w:hAnsi="Times New Roman"/>
                <w:sz w:val="20"/>
                <w:szCs w:val="20"/>
              </w:rPr>
              <w:t>visbiežākā izmantošana</w:t>
            </w:r>
          </w:p>
        </w:tc>
      </w:tr>
      <w:tr w:rsidR="0068104D" w:rsidRPr="00CF3CF6" w14:paraId="4FE6FD22" w14:textId="77777777" w:rsidTr="000600E9">
        <w:tc>
          <w:tcPr>
            <w:tcW w:w="5000" w:type="pct"/>
            <w:shd w:val="clear" w:color="auto" w:fill="FF99CC"/>
            <w:tcMar>
              <w:top w:w="28" w:type="dxa"/>
              <w:left w:w="28" w:type="dxa"/>
              <w:bottom w:w="28" w:type="dxa"/>
              <w:right w:w="28" w:type="dxa"/>
            </w:tcMar>
          </w:tcPr>
          <w:p w14:paraId="2B3CA086" w14:textId="77777777" w:rsidR="0068104D" w:rsidRPr="00CF3CF6" w:rsidRDefault="0068104D" w:rsidP="000600E9">
            <w:pPr>
              <w:jc w:val="both"/>
              <w:rPr>
                <w:rFonts w:ascii="Times New Roman" w:hAnsi="Times New Roman"/>
                <w:noProof/>
                <w:sz w:val="20"/>
                <w:szCs w:val="20"/>
              </w:rPr>
            </w:pPr>
            <w:r w:rsidRPr="00CF3CF6">
              <w:rPr>
                <w:rFonts w:ascii="Times New Roman" w:hAnsi="Times New Roman"/>
                <w:sz w:val="20"/>
                <w:szCs w:val="20"/>
              </w:rPr>
              <w:t>mērena izmantošana</w:t>
            </w:r>
          </w:p>
        </w:tc>
      </w:tr>
      <w:tr w:rsidR="0068104D" w:rsidRPr="00CF3CF6" w14:paraId="26622DAB" w14:textId="77777777" w:rsidTr="0068104D">
        <w:tc>
          <w:tcPr>
            <w:tcW w:w="5000" w:type="pct"/>
            <w:shd w:val="clear" w:color="auto" w:fill="D2F1F1"/>
            <w:tcMar>
              <w:top w:w="28" w:type="dxa"/>
              <w:left w:w="28" w:type="dxa"/>
              <w:bottom w:w="28" w:type="dxa"/>
              <w:right w:w="28" w:type="dxa"/>
            </w:tcMar>
          </w:tcPr>
          <w:p w14:paraId="6B89F3FD" w14:textId="77777777" w:rsidR="0068104D" w:rsidRPr="00CF3CF6" w:rsidRDefault="0068104D" w:rsidP="000600E9">
            <w:pPr>
              <w:jc w:val="both"/>
              <w:rPr>
                <w:rFonts w:ascii="Times New Roman" w:hAnsi="Times New Roman"/>
                <w:noProof/>
                <w:sz w:val="20"/>
                <w:szCs w:val="20"/>
              </w:rPr>
            </w:pPr>
            <w:r w:rsidRPr="00CF3CF6">
              <w:rPr>
                <w:rFonts w:ascii="Times New Roman" w:hAnsi="Times New Roman"/>
                <w:sz w:val="20"/>
                <w:szCs w:val="20"/>
              </w:rPr>
              <w:t>ierobežota izmantošana</w:t>
            </w:r>
          </w:p>
        </w:tc>
      </w:tr>
    </w:tbl>
    <w:p w14:paraId="60FC0077" w14:textId="77777777" w:rsidR="00416649" w:rsidRPr="00CF3CF6" w:rsidRDefault="00416649" w:rsidP="00D82D6C">
      <w:pPr>
        <w:jc w:val="both"/>
        <w:rPr>
          <w:rFonts w:ascii="Times New Roman" w:hAnsi="Times New Roman"/>
          <w:noProof/>
          <w:sz w:val="20"/>
          <w:szCs w:val="20"/>
        </w:rPr>
      </w:pPr>
      <w:r w:rsidRPr="00CF3CF6">
        <w:rPr>
          <w:rFonts w:ascii="Times New Roman" w:hAnsi="Times New Roman"/>
          <w:sz w:val="20"/>
          <w:szCs w:val="20"/>
        </w:rPr>
        <w:t>nav ziņots par izmantošanu</w:t>
      </w:r>
    </w:p>
    <w:p w14:paraId="4698D8B4" w14:textId="77777777" w:rsidR="00941B49" w:rsidRPr="00D82D6C" w:rsidRDefault="00941B49" w:rsidP="00D82D6C">
      <w:pPr>
        <w:jc w:val="both"/>
        <w:rPr>
          <w:rFonts w:ascii="Times New Roman" w:hAnsi="Times New Roman"/>
          <w:noProof/>
          <w:sz w:val="24"/>
        </w:rPr>
      </w:pPr>
    </w:p>
    <w:p w14:paraId="3EAACDA4" w14:textId="77777777" w:rsidR="00416649" w:rsidRPr="00D82D6C" w:rsidRDefault="00416649" w:rsidP="00D82D6C">
      <w:pPr>
        <w:jc w:val="both"/>
        <w:rPr>
          <w:rFonts w:ascii="Times New Roman" w:hAnsi="Times New Roman"/>
          <w:noProof/>
          <w:sz w:val="24"/>
        </w:rPr>
      </w:pPr>
      <w:r>
        <w:rPr>
          <w:rFonts w:ascii="Times New Roman" w:hAnsi="Times New Roman"/>
          <w:i/>
          <w:sz w:val="24"/>
        </w:rPr>
        <w:t xml:space="preserve">Avots: </w:t>
      </w:r>
      <w:r>
        <w:rPr>
          <w:rFonts w:ascii="Times New Roman" w:hAnsi="Times New Roman"/>
          <w:i/>
          <w:iCs/>
          <w:sz w:val="24"/>
        </w:rPr>
        <w:t>Eurostat</w:t>
      </w:r>
    </w:p>
    <w:p w14:paraId="399FE272" w14:textId="77777777" w:rsidR="00416649" w:rsidRPr="00D82D6C" w:rsidRDefault="00416649" w:rsidP="00D82D6C">
      <w:pPr>
        <w:jc w:val="both"/>
        <w:rPr>
          <w:rFonts w:ascii="Times New Roman" w:hAnsi="Times New Roman"/>
          <w:noProof/>
          <w:sz w:val="24"/>
        </w:rPr>
      </w:pPr>
    </w:p>
    <w:p w14:paraId="45BF0F66" w14:textId="77777777" w:rsidR="00416649" w:rsidRPr="00D82D6C" w:rsidRDefault="00416649" w:rsidP="00D82D6C">
      <w:pPr>
        <w:jc w:val="both"/>
        <w:rPr>
          <w:rFonts w:ascii="Times New Roman" w:hAnsi="Times New Roman"/>
          <w:noProof/>
          <w:sz w:val="24"/>
        </w:rPr>
      </w:pPr>
    </w:p>
    <w:p w14:paraId="2C5EB79E" w14:textId="77777777" w:rsidR="0085096F" w:rsidRDefault="0085096F" w:rsidP="00D82D6C">
      <w:pPr>
        <w:jc w:val="both"/>
        <w:rPr>
          <w:rFonts w:ascii="Times New Roman" w:hAnsi="Times New Roman"/>
          <w:noProof/>
          <w:sz w:val="24"/>
        </w:rPr>
        <w:sectPr w:rsidR="0085096F" w:rsidSect="009321EC">
          <w:headerReference w:type="first" r:id="rId46"/>
          <w:type w:val="nextColumn"/>
          <w:pgSz w:w="16840" w:h="11910" w:orient="landscape" w:code="9"/>
          <w:pgMar w:top="1134" w:right="1134" w:bottom="1134" w:left="1701" w:header="567" w:footer="567" w:gutter="0"/>
          <w:cols w:space="720"/>
          <w:titlePg/>
          <w:docGrid w:linePitch="299"/>
        </w:sect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68104D" w:rsidRPr="0068104D" w14:paraId="3F8705BC" w14:textId="77777777" w:rsidTr="0068104D">
        <w:tc>
          <w:tcPr>
            <w:tcW w:w="5000" w:type="pct"/>
            <w:shd w:val="clear" w:color="auto" w:fill="EFD6D6"/>
          </w:tcPr>
          <w:p w14:paraId="287A4220" w14:textId="77777777" w:rsidR="0068104D" w:rsidRPr="00955719" w:rsidRDefault="0068104D" w:rsidP="00CF3CF6">
            <w:pPr>
              <w:ind w:left="113" w:right="113"/>
              <w:jc w:val="both"/>
              <w:rPr>
                <w:rFonts w:ascii="Times New Roman" w:hAnsi="Times New Roman" w:cs="Times New Roman"/>
                <w:b/>
                <w:noProof/>
                <w:color w:val="B83B46"/>
                <w:sz w:val="28"/>
                <w:szCs w:val="28"/>
              </w:rPr>
            </w:pPr>
            <w:r>
              <w:rPr>
                <w:rFonts w:ascii="Times New Roman" w:hAnsi="Times New Roman"/>
                <w:b/>
                <w:color w:val="B83B46"/>
                <w:sz w:val="28"/>
              </w:rPr>
              <w:lastRenderedPageBreak/>
              <w:t>5.5. ierāmējums. Darbaspēka apsekojumi un 4. veids</w:t>
            </w:r>
          </w:p>
          <w:p w14:paraId="4E8CF951" w14:textId="77777777" w:rsidR="0068104D" w:rsidRPr="0068104D" w:rsidRDefault="0068104D" w:rsidP="00CF3CF6">
            <w:pPr>
              <w:ind w:left="113" w:right="113"/>
              <w:jc w:val="both"/>
              <w:rPr>
                <w:rFonts w:ascii="Times New Roman" w:hAnsi="Times New Roman" w:cs="Times New Roman"/>
                <w:b/>
                <w:noProof/>
                <w:color w:val="B83B46"/>
                <w:sz w:val="24"/>
                <w:szCs w:val="24"/>
              </w:rPr>
            </w:pPr>
          </w:p>
          <w:p w14:paraId="75479E30" w14:textId="77777777" w:rsidR="0068104D" w:rsidRDefault="0068104D" w:rsidP="00CF3CF6">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5.117. Iespējams izmantot arī darbaspēka apsekojumus, ko regulāri veic daudzas valstis, kuras sniedz pakalpojumus 4. veidā. Tajos var iekļaut ierobežotu skaitu jautājumu par mājsaimniecību locekļu (pēdējiem) ceļojumiem uz ārvalstīm darba nolūkos, tostarp jautājumus par līgumslēdzējām pusēm, ilgumu un maksājumu veidiem. Šādi jautājumi arī palīdzētu nošķirt ceļojumus, uz kuriem attiecas 4.veids, no starptautiskās darbaspēka mobilitātes.</w:t>
            </w:r>
          </w:p>
          <w:p w14:paraId="303D6C60" w14:textId="77777777" w:rsidR="0068104D" w:rsidRPr="0068104D" w:rsidRDefault="0068104D" w:rsidP="00CF3CF6">
            <w:pPr>
              <w:pStyle w:val="BodyText"/>
              <w:ind w:left="113" w:right="113"/>
              <w:jc w:val="both"/>
              <w:rPr>
                <w:rFonts w:ascii="Times New Roman" w:hAnsi="Times New Roman" w:cs="Times New Roman"/>
                <w:noProof/>
                <w:color w:val="000000"/>
                <w:sz w:val="24"/>
                <w:szCs w:val="24"/>
              </w:rPr>
            </w:pPr>
          </w:p>
          <w:p w14:paraId="578C8C1A" w14:textId="77777777" w:rsidR="0068104D" w:rsidRDefault="0068104D" w:rsidP="00CF3CF6">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5.118. Ja šo informāciju varētu iedalīt citās kategorijās (apmešanās iemesli, nodarbinātības nozare un/vai darbinieku nodarbošanās, uzturēšanās ilgums), tā būtu vēl noderīgāka, analizējot pakalpojumu starptautisko sniegšanu. (..)</w:t>
            </w:r>
          </w:p>
          <w:p w14:paraId="4BD996EE" w14:textId="77777777" w:rsidR="0068104D" w:rsidRPr="0068104D" w:rsidRDefault="0068104D" w:rsidP="00CF3CF6">
            <w:pPr>
              <w:pStyle w:val="BodyText"/>
              <w:ind w:left="113" w:right="113"/>
              <w:jc w:val="both"/>
              <w:rPr>
                <w:rFonts w:ascii="Times New Roman" w:hAnsi="Times New Roman" w:cs="Times New Roman"/>
                <w:noProof/>
                <w:color w:val="000000"/>
                <w:sz w:val="24"/>
                <w:szCs w:val="24"/>
              </w:rPr>
            </w:pPr>
          </w:p>
          <w:p w14:paraId="45E7943E" w14:textId="77777777" w:rsidR="0068104D" w:rsidRDefault="0068104D" w:rsidP="00CF3CF6">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 xml:space="preserve">Starptautiskā Valūtas fonda (SVF) publikācijā </w:t>
            </w:r>
            <w:r>
              <w:rPr>
                <w:rFonts w:ascii="Times New Roman" w:hAnsi="Times New Roman"/>
                <w:i/>
                <w:iCs/>
                <w:color w:val="000000"/>
                <w:sz w:val="24"/>
              </w:rPr>
              <w:t>International Transactions in Remittances:</w:t>
            </w:r>
            <w:r>
              <w:rPr>
                <w:rFonts w:ascii="Times New Roman" w:hAnsi="Times New Roman"/>
                <w:color w:val="000000"/>
                <w:sz w:val="24"/>
              </w:rPr>
              <w:t xml:space="preserve"> </w:t>
            </w:r>
            <w:r>
              <w:rPr>
                <w:rFonts w:ascii="Times New Roman" w:hAnsi="Times New Roman"/>
                <w:i/>
                <w:iCs/>
                <w:color w:val="000000"/>
                <w:sz w:val="24"/>
              </w:rPr>
              <w:t>Guide for Compilers and Users</w:t>
            </w:r>
            <w:r>
              <w:rPr>
                <w:rFonts w:ascii="Times New Roman" w:hAnsi="Times New Roman"/>
                <w:color w:val="000000"/>
                <w:sz w:val="24"/>
              </w:rPr>
              <w:t xml:space="preserve"> [Starptautiskie naudas pārvedumu darījumi. Apkopotāju un lietotāju rokasgrāmata] sniegts ieteikums izmantot mājsaimniecību apsekojumus, lai vāktu informāciju par tām personām, kuras pārvietojas nodarbinātības un migrācijas nolūkos. To var panākt, iekļaujot vairākus specializētus moduļus vai jautājumus jau izstrādātajos apsekojumos vai veicot specializētus apsekojumus, kas ļautu identificēt attiecīgās mājsaimniecības. Turklāt, iekļaujot apsekojumos attiecīgos moduļus/jautājumus par 4. veidu, analītiķi varētu gūt plašāku izpratni par saistību starp pakalpojumu sniegšanu, nodarbinātības statusu u. c.</w:t>
            </w:r>
          </w:p>
          <w:p w14:paraId="48C8ADF5" w14:textId="77777777" w:rsidR="0068104D" w:rsidRPr="0068104D" w:rsidRDefault="0068104D" w:rsidP="00CF3CF6">
            <w:pPr>
              <w:pStyle w:val="BodyText"/>
              <w:ind w:left="113" w:right="113"/>
              <w:jc w:val="both"/>
              <w:rPr>
                <w:rFonts w:ascii="Times New Roman" w:hAnsi="Times New Roman" w:cs="Times New Roman"/>
                <w:noProof/>
                <w:color w:val="000000"/>
                <w:sz w:val="24"/>
                <w:szCs w:val="24"/>
              </w:rPr>
            </w:pPr>
          </w:p>
          <w:p w14:paraId="17CA1B53" w14:textId="26813446" w:rsidR="0068104D" w:rsidRPr="0068104D" w:rsidRDefault="0068104D" w:rsidP="00CF3CF6">
            <w:pPr>
              <w:ind w:left="113" w:right="113"/>
              <w:jc w:val="both"/>
              <w:rPr>
                <w:rFonts w:ascii="Times New Roman" w:hAnsi="Times New Roman" w:cs="Times New Roman"/>
                <w:noProof/>
                <w:color w:val="000000"/>
                <w:sz w:val="24"/>
                <w:szCs w:val="24"/>
              </w:rPr>
            </w:pPr>
            <w:r>
              <w:rPr>
                <w:rFonts w:ascii="Times New Roman" w:hAnsi="Times New Roman"/>
                <w:i/>
                <w:color w:val="000000"/>
                <w:sz w:val="24"/>
              </w:rPr>
              <w:t xml:space="preserve">Avots: </w:t>
            </w:r>
            <w:r>
              <w:rPr>
                <w:rFonts w:ascii="Times New Roman" w:hAnsi="Times New Roman"/>
                <w:color w:val="000000"/>
                <w:sz w:val="24"/>
              </w:rPr>
              <w:t>MSITS 2010</w:t>
            </w:r>
          </w:p>
        </w:tc>
      </w:tr>
    </w:tbl>
    <w:p w14:paraId="0F952249" w14:textId="77777777" w:rsidR="0068104D" w:rsidRDefault="0068104D" w:rsidP="00D82D6C">
      <w:pPr>
        <w:jc w:val="both"/>
        <w:rPr>
          <w:rFonts w:ascii="Times New Roman" w:hAnsi="Times New Roman"/>
          <w:i/>
          <w:noProof/>
          <w:sz w:val="24"/>
        </w:rPr>
      </w:pPr>
    </w:p>
    <w:p w14:paraId="05A3A411" w14:textId="77777777" w:rsidR="00416649" w:rsidRDefault="00416649" w:rsidP="00D82D6C">
      <w:pPr>
        <w:jc w:val="both"/>
        <w:rPr>
          <w:rFonts w:ascii="Times New Roman" w:hAnsi="Times New Roman"/>
          <w:sz w:val="24"/>
        </w:rPr>
      </w:pPr>
      <w:r>
        <w:rPr>
          <w:rFonts w:ascii="Times New Roman" w:hAnsi="Times New Roman"/>
          <w:sz w:val="24"/>
        </w:rPr>
        <w:t>Var izmantot šādus citus papildu avotus:</w:t>
      </w:r>
    </w:p>
    <w:p w14:paraId="119BB94A" w14:textId="77777777" w:rsidR="00CF3CF6" w:rsidRPr="00D82D6C" w:rsidRDefault="00CF3CF6" w:rsidP="00D82D6C">
      <w:pPr>
        <w:jc w:val="both"/>
        <w:rPr>
          <w:rFonts w:ascii="Times New Roman" w:hAnsi="Times New Roman"/>
          <w:noProof/>
          <w:sz w:val="24"/>
        </w:rPr>
      </w:pPr>
    </w:p>
    <w:p w14:paraId="794F8E76" w14:textId="77777777" w:rsidR="0068104D" w:rsidRDefault="00416649" w:rsidP="003354F3">
      <w:pPr>
        <w:pStyle w:val="ListParagraph"/>
        <w:numPr>
          <w:ilvl w:val="0"/>
          <w:numId w:val="34"/>
        </w:numPr>
        <w:ind w:left="567" w:hanging="283"/>
        <w:jc w:val="both"/>
        <w:rPr>
          <w:rFonts w:ascii="Times New Roman" w:hAnsi="Times New Roman"/>
          <w:noProof/>
          <w:sz w:val="24"/>
        </w:rPr>
      </w:pPr>
      <w:r>
        <w:rPr>
          <w:rFonts w:ascii="Times New Roman" w:hAnsi="Times New Roman"/>
          <w:sz w:val="24"/>
        </w:rPr>
        <w:t>migrācijas iestādes un citi administratīvie avoti (iedzīvotāju reģistri, atļauju dati, vīzas u. c., lai novērtētu to pašnodarbināto nerezidentu skaitu, kuri strādā informāciju apkopojošajā valstī);</w:t>
      </w:r>
    </w:p>
    <w:p w14:paraId="3904D92D" w14:textId="77777777" w:rsidR="0068104D" w:rsidRDefault="00416649" w:rsidP="003354F3">
      <w:pPr>
        <w:pStyle w:val="ListParagraph"/>
        <w:numPr>
          <w:ilvl w:val="0"/>
          <w:numId w:val="34"/>
        </w:numPr>
        <w:ind w:left="567" w:hanging="283"/>
        <w:jc w:val="both"/>
        <w:rPr>
          <w:rFonts w:ascii="Times New Roman" w:hAnsi="Times New Roman"/>
          <w:noProof/>
          <w:sz w:val="24"/>
        </w:rPr>
      </w:pPr>
      <w:r>
        <w:rPr>
          <w:rFonts w:ascii="Times New Roman" w:hAnsi="Times New Roman"/>
          <w:sz w:val="24"/>
        </w:rPr>
        <w:t>tautas skaitīšanas dati (ko var izmantot kā atskaites punktu);</w:t>
      </w:r>
    </w:p>
    <w:p w14:paraId="53122D88" w14:textId="21CFB94F" w:rsidR="00416649" w:rsidRDefault="00416649" w:rsidP="003354F3">
      <w:pPr>
        <w:pStyle w:val="ListParagraph"/>
        <w:numPr>
          <w:ilvl w:val="0"/>
          <w:numId w:val="34"/>
        </w:numPr>
        <w:ind w:left="567" w:hanging="283"/>
        <w:jc w:val="both"/>
        <w:rPr>
          <w:rFonts w:ascii="Times New Roman" w:hAnsi="Times New Roman"/>
          <w:noProof/>
          <w:sz w:val="24"/>
        </w:rPr>
      </w:pPr>
      <w:r>
        <w:rPr>
          <w:rFonts w:ascii="Times New Roman" w:hAnsi="Times New Roman"/>
          <w:sz w:val="24"/>
        </w:rPr>
        <w:t>mājsaimniecību apsekojumi, uzņēmumu apsekojumi, darbaspēka apsekojumi un valstu robežpunktu/pasažieru apsekojumi. Papildu ieteikumi sniegti MSITS 2010 V nodaļā.</w:t>
      </w:r>
    </w:p>
    <w:p w14:paraId="18B76845" w14:textId="77777777" w:rsidR="0068104D" w:rsidRPr="0068104D" w:rsidRDefault="0068104D" w:rsidP="0068104D">
      <w:pPr>
        <w:jc w:val="both"/>
        <w:rPr>
          <w:rFonts w:ascii="Times New Roman" w:hAnsi="Times New Roman"/>
          <w:noProof/>
          <w:sz w:val="24"/>
        </w:rPr>
      </w:pPr>
    </w:p>
    <w:p w14:paraId="7B698CF9" w14:textId="77777777" w:rsidR="00416649" w:rsidRPr="0068104D" w:rsidRDefault="00416649" w:rsidP="00D82D6C">
      <w:pPr>
        <w:jc w:val="both"/>
        <w:rPr>
          <w:rFonts w:ascii="Times New Roman" w:hAnsi="Times New Roman"/>
          <w:b/>
          <w:bCs/>
          <w:noProof/>
          <w:color w:val="B83B46"/>
          <w:sz w:val="24"/>
        </w:rPr>
      </w:pPr>
      <w:r>
        <w:rPr>
          <w:rFonts w:ascii="Times New Roman" w:hAnsi="Times New Roman"/>
          <w:b/>
          <w:color w:val="B83B46"/>
          <w:sz w:val="24"/>
        </w:rPr>
        <w:t>5.9. tabula. Iespējamo datu avotu kopsavilkums</w:t>
      </w:r>
    </w:p>
    <w:p w14:paraId="1B52331B" w14:textId="77777777" w:rsidR="00416649" w:rsidRPr="00D82D6C" w:rsidRDefault="00416649" w:rsidP="00D82D6C">
      <w:pPr>
        <w:jc w:val="both"/>
        <w:rPr>
          <w:rFonts w:ascii="Times New Roman" w:hAnsi="Times New Roman"/>
          <w:b/>
          <w:noProof/>
          <w:sz w:val="24"/>
        </w:rPr>
      </w:pPr>
    </w:p>
    <w:tbl>
      <w:tblPr>
        <w:tblW w:w="5000" w:type="pct"/>
        <w:tblCellMar>
          <w:top w:w="28" w:type="dxa"/>
          <w:left w:w="28" w:type="dxa"/>
          <w:bottom w:w="28" w:type="dxa"/>
          <w:right w:w="28" w:type="dxa"/>
        </w:tblCellMar>
        <w:tblLook w:val="01E0" w:firstRow="1" w:lastRow="1" w:firstColumn="1" w:lastColumn="1" w:noHBand="0" w:noVBand="0"/>
      </w:tblPr>
      <w:tblGrid>
        <w:gridCol w:w="4873"/>
        <w:gridCol w:w="1077"/>
        <w:gridCol w:w="1054"/>
        <w:gridCol w:w="7"/>
        <w:gridCol w:w="1046"/>
        <w:gridCol w:w="1074"/>
      </w:tblGrid>
      <w:tr w:rsidR="00416649" w:rsidRPr="00D82D6C" w14:paraId="1E14BAC9" w14:textId="77777777" w:rsidTr="00B73619">
        <w:trPr>
          <w:trHeight w:val="474"/>
        </w:trPr>
        <w:tc>
          <w:tcPr>
            <w:tcW w:w="3258" w:type="pct"/>
            <w:gridSpan w:val="2"/>
            <w:tcBorders>
              <w:top w:val="single" w:sz="6" w:space="0" w:color="000000"/>
              <w:bottom w:val="single" w:sz="6" w:space="0" w:color="000000"/>
            </w:tcBorders>
            <w:shd w:val="clear" w:color="auto" w:fill="F7D6D7"/>
            <w:vAlign w:val="center"/>
          </w:tcPr>
          <w:p w14:paraId="3B7F5605" w14:textId="77777777" w:rsidR="00416649" w:rsidRPr="00D82D6C" w:rsidRDefault="00416649" w:rsidP="00B73619">
            <w:pPr>
              <w:tabs>
                <w:tab w:val="left" w:pos="567"/>
              </w:tabs>
              <w:ind w:left="4962"/>
              <w:jc w:val="center"/>
              <w:rPr>
                <w:rFonts w:ascii="Times New Roman" w:hAnsi="Times New Roman"/>
                <w:b/>
                <w:noProof/>
                <w:sz w:val="24"/>
              </w:rPr>
            </w:pPr>
            <w:r>
              <w:rPr>
                <w:rFonts w:ascii="Times New Roman" w:hAnsi="Times New Roman"/>
                <w:b/>
                <w:sz w:val="24"/>
              </w:rPr>
              <w:t>1. veids</w:t>
            </w:r>
          </w:p>
        </w:tc>
        <w:tc>
          <w:tcPr>
            <w:tcW w:w="581" w:type="pct"/>
            <w:gridSpan w:val="2"/>
            <w:tcBorders>
              <w:top w:val="single" w:sz="6" w:space="0" w:color="000000"/>
              <w:bottom w:val="single" w:sz="6" w:space="0" w:color="000000"/>
            </w:tcBorders>
            <w:shd w:val="clear" w:color="auto" w:fill="F7D6D7"/>
            <w:vAlign w:val="center"/>
          </w:tcPr>
          <w:p w14:paraId="1F13D509" w14:textId="77777777" w:rsidR="00416649" w:rsidRPr="00D82D6C" w:rsidRDefault="00416649" w:rsidP="00B73619">
            <w:pPr>
              <w:jc w:val="center"/>
              <w:rPr>
                <w:rFonts w:ascii="Times New Roman" w:hAnsi="Times New Roman"/>
                <w:b/>
                <w:noProof/>
                <w:sz w:val="24"/>
              </w:rPr>
            </w:pPr>
            <w:r>
              <w:rPr>
                <w:rFonts w:ascii="Times New Roman" w:hAnsi="Times New Roman"/>
                <w:b/>
                <w:sz w:val="24"/>
              </w:rPr>
              <w:t>2. veids</w:t>
            </w:r>
          </w:p>
        </w:tc>
        <w:tc>
          <w:tcPr>
            <w:tcW w:w="572" w:type="pct"/>
            <w:tcBorders>
              <w:top w:val="single" w:sz="6" w:space="0" w:color="000000"/>
              <w:bottom w:val="single" w:sz="6" w:space="0" w:color="000000"/>
            </w:tcBorders>
            <w:shd w:val="clear" w:color="auto" w:fill="F7D6D7"/>
            <w:vAlign w:val="center"/>
          </w:tcPr>
          <w:p w14:paraId="56E07E3A" w14:textId="77777777" w:rsidR="00416649" w:rsidRPr="00D82D6C" w:rsidRDefault="00416649" w:rsidP="00B73619">
            <w:pPr>
              <w:jc w:val="center"/>
              <w:rPr>
                <w:rFonts w:ascii="Times New Roman" w:hAnsi="Times New Roman"/>
                <w:b/>
                <w:noProof/>
                <w:sz w:val="24"/>
              </w:rPr>
            </w:pPr>
            <w:r>
              <w:rPr>
                <w:rFonts w:ascii="Times New Roman" w:hAnsi="Times New Roman"/>
                <w:b/>
                <w:sz w:val="24"/>
              </w:rPr>
              <w:t>3. veids</w:t>
            </w:r>
          </w:p>
        </w:tc>
        <w:tc>
          <w:tcPr>
            <w:tcW w:w="589" w:type="pct"/>
            <w:tcBorders>
              <w:top w:val="single" w:sz="6" w:space="0" w:color="000000"/>
              <w:bottom w:val="single" w:sz="6" w:space="0" w:color="000000"/>
            </w:tcBorders>
            <w:shd w:val="clear" w:color="auto" w:fill="F7D6D7"/>
            <w:vAlign w:val="center"/>
          </w:tcPr>
          <w:p w14:paraId="7D576D9A" w14:textId="77777777" w:rsidR="00416649" w:rsidRPr="00D82D6C" w:rsidRDefault="00416649" w:rsidP="00B73619">
            <w:pPr>
              <w:jc w:val="center"/>
              <w:rPr>
                <w:rFonts w:ascii="Times New Roman" w:hAnsi="Times New Roman"/>
                <w:b/>
                <w:noProof/>
                <w:sz w:val="24"/>
              </w:rPr>
            </w:pPr>
            <w:r>
              <w:rPr>
                <w:rFonts w:ascii="Times New Roman" w:hAnsi="Times New Roman"/>
                <w:b/>
                <w:sz w:val="24"/>
              </w:rPr>
              <w:t>4. veids</w:t>
            </w:r>
          </w:p>
        </w:tc>
      </w:tr>
      <w:tr w:rsidR="00416649" w:rsidRPr="00D82D6C" w14:paraId="58B3BC23" w14:textId="77777777" w:rsidTr="0068104D">
        <w:trPr>
          <w:trHeight w:val="258"/>
        </w:trPr>
        <w:tc>
          <w:tcPr>
            <w:tcW w:w="2668" w:type="pct"/>
            <w:tcBorders>
              <w:top w:val="single" w:sz="6" w:space="0" w:color="000000"/>
              <w:bottom w:val="single" w:sz="6" w:space="0" w:color="000000"/>
            </w:tcBorders>
          </w:tcPr>
          <w:p w14:paraId="1C4E8504" w14:textId="77777777" w:rsidR="00416649" w:rsidRPr="00D82D6C" w:rsidRDefault="00416649" w:rsidP="00D82D6C">
            <w:pPr>
              <w:jc w:val="both"/>
              <w:rPr>
                <w:rFonts w:ascii="Times New Roman" w:hAnsi="Times New Roman"/>
                <w:b/>
                <w:noProof/>
                <w:sz w:val="24"/>
              </w:rPr>
            </w:pPr>
            <w:r>
              <w:rPr>
                <w:rFonts w:ascii="Times New Roman" w:hAnsi="Times New Roman"/>
                <w:b/>
                <w:sz w:val="24"/>
              </w:rPr>
              <w:t>Uzņēmumu apsekojums(-i)</w:t>
            </w:r>
          </w:p>
        </w:tc>
        <w:tc>
          <w:tcPr>
            <w:tcW w:w="2332" w:type="pct"/>
            <w:gridSpan w:val="5"/>
            <w:tcBorders>
              <w:top w:val="single" w:sz="6" w:space="0" w:color="000000"/>
              <w:bottom w:val="single" w:sz="6" w:space="0" w:color="000000"/>
            </w:tcBorders>
            <w:shd w:val="clear" w:color="auto" w:fill="92D050"/>
          </w:tcPr>
          <w:p w14:paraId="0B51B5AF" w14:textId="77777777" w:rsidR="00416649" w:rsidRPr="00D82D6C" w:rsidRDefault="00416649" w:rsidP="00D82D6C">
            <w:pPr>
              <w:jc w:val="both"/>
              <w:rPr>
                <w:rFonts w:ascii="Times New Roman" w:hAnsi="Times New Roman"/>
                <w:noProof/>
                <w:sz w:val="24"/>
              </w:rPr>
            </w:pPr>
          </w:p>
        </w:tc>
      </w:tr>
      <w:tr w:rsidR="00416649" w:rsidRPr="00D82D6C" w14:paraId="344AE2B0" w14:textId="77777777" w:rsidTr="000F5AC3">
        <w:trPr>
          <w:trHeight w:val="258"/>
        </w:trPr>
        <w:tc>
          <w:tcPr>
            <w:tcW w:w="2668" w:type="pct"/>
            <w:tcBorders>
              <w:top w:val="single" w:sz="6" w:space="0" w:color="000000"/>
              <w:bottom w:val="single" w:sz="6" w:space="0" w:color="000000"/>
            </w:tcBorders>
          </w:tcPr>
          <w:p w14:paraId="02456216" w14:textId="77777777" w:rsidR="00416649" w:rsidRPr="00D82D6C" w:rsidRDefault="00416649" w:rsidP="00D82D6C">
            <w:pPr>
              <w:jc w:val="both"/>
              <w:rPr>
                <w:rFonts w:ascii="Times New Roman" w:hAnsi="Times New Roman"/>
                <w:b/>
                <w:noProof/>
                <w:sz w:val="24"/>
              </w:rPr>
            </w:pPr>
            <w:r>
              <w:rPr>
                <w:rFonts w:ascii="Times New Roman" w:hAnsi="Times New Roman"/>
                <w:b/>
                <w:sz w:val="24"/>
              </w:rPr>
              <w:t>Administratīvie reģistri</w:t>
            </w:r>
          </w:p>
        </w:tc>
        <w:tc>
          <w:tcPr>
            <w:tcW w:w="1743" w:type="pct"/>
            <w:gridSpan w:val="4"/>
            <w:tcBorders>
              <w:top w:val="single" w:sz="6" w:space="0" w:color="000000"/>
              <w:bottom w:val="single" w:sz="6" w:space="0" w:color="000000"/>
            </w:tcBorders>
            <w:shd w:val="clear" w:color="auto" w:fill="92D050"/>
          </w:tcPr>
          <w:p w14:paraId="3AD09187" w14:textId="77777777" w:rsidR="00416649" w:rsidRPr="00D82D6C" w:rsidRDefault="00416649" w:rsidP="00D82D6C">
            <w:pPr>
              <w:jc w:val="both"/>
              <w:rPr>
                <w:rFonts w:ascii="Times New Roman" w:hAnsi="Times New Roman"/>
                <w:noProof/>
                <w:sz w:val="24"/>
              </w:rPr>
            </w:pPr>
          </w:p>
        </w:tc>
        <w:tc>
          <w:tcPr>
            <w:tcW w:w="589" w:type="pct"/>
            <w:tcBorders>
              <w:top w:val="single" w:sz="6" w:space="0" w:color="000000"/>
              <w:bottom w:val="single" w:sz="6" w:space="0" w:color="000000"/>
            </w:tcBorders>
            <w:shd w:val="clear" w:color="auto" w:fill="FF99CC"/>
          </w:tcPr>
          <w:p w14:paraId="6E6BAFF9" w14:textId="77777777" w:rsidR="00416649" w:rsidRPr="00D82D6C" w:rsidRDefault="00416649" w:rsidP="00D82D6C">
            <w:pPr>
              <w:jc w:val="both"/>
              <w:rPr>
                <w:rFonts w:ascii="Times New Roman" w:hAnsi="Times New Roman"/>
                <w:noProof/>
                <w:sz w:val="24"/>
              </w:rPr>
            </w:pPr>
          </w:p>
        </w:tc>
      </w:tr>
      <w:tr w:rsidR="00416649" w:rsidRPr="00D82D6C" w14:paraId="4BCF1D6A" w14:textId="77777777" w:rsidTr="000F5AC3">
        <w:trPr>
          <w:trHeight w:val="258"/>
        </w:trPr>
        <w:tc>
          <w:tcPr>
            <w:tcW w:w="2668" w:type="pct"/>
            <w:tcBorders>
              <w:top w:val="single" w:sz="6" w:space="0" w:color="000000"/>
              <w:bottom w:val="single" w:sz="6" w:space="0" w:color="000000"/>
            </w:tcBorders>
          </w:tcPr>
          <w:p w14:paraId="37E73DE6" w14:textId="77777777" w:rsidR="00416649" w:rsidRPr="00D82D6C" w:rsidRDefault="00416649" w:rsidP="00D82D6C">
            <w:pPr>
              <w:jc w:val="both"/>
              <w:rPr>
                <w:rFonts w:ascii="Times New Roman" w:hAnsi="Times New Roman"/>
                <w:b/>
                <w:noProof/>
                <w:sz w:val="24"/>
              </w:rPr>
            </w:pPr>
            <w:r>
              <w:rPr>
                <w:rFonts w:ascii="Times New Roman" w:hAnsi="Times New Roman"/>
                <w:b/>
                <w:i/>
                <w:iCs/>
                <w:sz w:val="24"/>
              </w:rPr>
              <w:t>ITRS</w:t>
            </w:r>
          </w:p>
        </w:tc>
        <w:tc>
          <w:tcPr>
            <w:tcW w:w="1171" w:type="pct"/>
            <w:gridSpan w:val="3"/>
            <w:tcBorders>
              <w:top w:val="single" w:sz="6" w:space="0" w:color="000000"/>
              <w:bottom w:val="single" w:sz="6" w:space="0" w:color="000000"/>
            </w:tcBorders>
            <w:shd w:val="clear" w:color="auto" w:fill="FF99CC"/>
          </w:tcPr>
          <w:p w14:paraId="3D3E70BA" w14:textId="77777777" w:rsidR="00416649" w:rsidRPr="00D82D6C" w:rsidRDefault="00416649" w:rsidP="00D82D6C">
            <w:pPr>
              <w:jc w:val="both"/>
              <w:rPr>
                <w:rFonts w:ascii="Times New Roman" w:hAnsi="Times New Roman"/>
                <w:noProof/>
                <w:sz w:val="24"/>
              </w:rPr>
            </w:pPr>
          </w:p>
        </w:tc>
        <w:tc>
          <w:tcPr>
            <w:tcW w:w="572" w:type="pct"/>
            <w:tcBorders>
              <w:top w:val="single" w:sz="6" w:space="0" w:color="000000"/>
              <w:bottom w:val="single" w:sz="6" w:space="0" w:color="000000"/>
            </w:tcBorders>
          </w:tcPr>
          <w:p w14:paraId="1F77770C" w14:textId="77777777" w:rsidR="00416649" w:rsidRPr="00D82D6C" w:rsidRDefault="00416649" w:rsidP="00D82D6C">
            <w:pPr>
              <w:jc w:val="both"/>
              <w:rPr>
                <w:rFonts w:ascii="Times New Roman" w:hAnsi="Times New Roman"/>
                <w:noProof/>
                <w:sz w:val="24"/>
              </w:rPr>
            </w:pPr>
          </w:p>
        </w:tc>
        <w:tc>
          <w:tcPr>
            <w:tcW w:w="589" w:type="pct"/>
            <w:tcBorders>
              <w:top w:val="single" w:sz="6" w:space="0" w:color="000000"/>
              <w:bottom w:val="single" w:sz="6" w:space="0" w:color="000000"/>
            </w:tcBorders>
            <w:shd w:val="clear" w:color="auto" w:fill="FF99CC"/>
          </w:tcPr>
          <w:p w14:paraId="451EDB47" w14:textId="77777777" w:rsidR="00416649" w:rsidRPr="00D82D6C" w:rsidRDefault="00416649" w:rsidP="00D82D6C">
            <w:pPr>
              <w:jc w:val="both"/>
              <w:rPr>
                <w:rFonts w:ascii="Times New Roman" w:hAnsi="Times New Roman"/>
                <w:noProof/>
                <w:sz w:val="24"/>
              </w:rPr>
            </w:pPr>
          </w:p>
        </w:tc>
      </w:tr>
      <w:tr w:rsidR="00416649" w:rsidRPr="00D82D6C" w14:paraId="2AE82A1A" w14:textId="77777777" w:rsidTr="000F5AC3">
        <w:trPr>
          <w:trHeight w:val="258"/>
        </w:trPr>
        <w:tc>
          <w:tcPr>
            <w:tcW w:w="2668" w:type="pct"/>
            <w:tcBorders>
              <w:top w:val="single" w:sz="6" w:space="0" w:color="000000"/>
              <w:bottom w:val="single" w:sz="6" w:space="0" w:color="000000"/>
            </w:tcBorders>
          </w:tcPr>
          <w:p w14:paraId="63A8578D" w14:textId="77777777" w:rsidR="00416649" w:rsidRPr="00D82D6C" w:rsidRDefault="00416649" w:rsidP="00D82D6C">
            <w:pPr>
              <w:jc w:val="both"/>
              <w:rPr>
                <w:rFonts w:ascii="Times New Roman" w:hAnsi="Times New Roman"/>
                <w:b/>
                <w:noProof/>
                <w:sz w:val="24"/>
              </w:rPr>
            </w:pPr>
            <w:r>
              <w:rPr>
                <w:rFonts w:ascii="Times New Roman" w:hAnsi="Times New Roman"/>
                <w:b/>
                <w:sz w:val="24"/>
              </w:rPr>
              <w:t>Statistikas modeļi</w:t>
            </w:r>
          </w:p>
        </w:tc>
        <w:tc>
          <w:tcPr>
            <w:tcW w:w="1171" w:type="pct"/>
            <w:gridSpan w:val="3"/>
            <w:tcBorders>
              <w:top w:val="single" w:sz="6" w:space="0" w:color="000000"/>
              <w:bottom w:val="single" w:sz="6" w:space="0" w:color="000000"/>
            </w:tcBorders>
            <w:shd w:val="clear" w:color="auto" w:fill="FF99CC"/>
          </w:tcPr>
          <w:p w14:paraId="4C33B994" w14:textId="77777777" w:rsidR="00416649" w:rsidRPr="00D82D6C" w:rsidRDefault="00416649" w:rsidP="00D82D6C">
            <w:pPr>
              <w:jc w:val="both"/>
              <w:rPr>
                <w:rFonts w:ascii="Times New Roman" w:hAnsi="Times New Roman"/>
                <w:noProof/>
                <w:sz w:val="24"/>
              </w:rPr>
            </w:pPr>
          </w:p>
        </w:tc>
        <w:tc>
          <w:tcPr>
            <w:tcW w:w="572" w:type="pct"/>
            <w:tcBorders>
              <w:top w:val="single" w:sz="6" w:space="0" w:color="000000"/>
              <w:bottom w:val="single" w:sz="6" w:space="0" w:color="000000"/>
            </w:tcBorders>
            <w:shd w:val="clear" w:color="auto" w:fill="F599E2"/>
          </w:tcPr>
          <w:p w14:paraId="7763382E" w14:textId="77777777" w:rsidR="00416649" w:rsidRPr="00D82D6C" w:rsidRDefault="00416649" w:rsidP="00D82D6C">
            <w:pPr>
              <w:jc w:val="both"/>
              <w:rPr>
                <w:rFonts w:ascii="Times New Roman" w:hAnsi="Times New Roman"/>
                <w:noProof/>
                <w:sz w:val="24"/>
              </w:rPr>
            </w:pPr>
          </w:p>
        </w:tc>
        <w:tc>
          <w:tcPr>
            <w:tcW w:w="589" w:type="pct"/>
            <w:tcBorders>
              <w:top w:val="single" w:sz="6" w:space="0" w:color="000000"/>
              <w:bottom w:val="single" w:sz="6" w:space="0" w:color="000000"/>
            </w:tcBorders>
            <w:shd w:val="clear" w:color="auto" w:fill="BCD6ED"/>
          </w:tcPr>
          <w:p w14:paraId="346F3F9D" w14:textId="77777777" w:rsidR="00416649" w:rsidRPr="00D82D6C" w:rsidRDefault="00416649" w:rsidP="00D82D6C">
            <w:pPr>
              <w:jc w:val="both"/>
              <w:rPr>
                <w:rFonts w:ascii="Times New Roman" w:hAnsi="Times New Roman"/>
                <w:noProof/>
                <w:sz w:val="24"/>
              </w:rPr>
            </w:pPr>
          </w:p>
        </w:tc>
      </w:tr>
      <w:tr w:rsidR="00416649" w:rsidRPr="00D82D6C" w14:paraId="61116390" w14:textId="77777777" w:rsidTr="000F5AC3">
        <w:trPr>
          <w:trHeight w:val="258"/>
        </w:trPr>
        <w:tc>
          <w:tcPr>
            <w:tcW w:w="2668" w:type="pct"/>
            <w:tcBorders>
              <w:top w:val="single" w:sz="6" w:space="0" w:color="000000"/>
              <w:bottom w:val="single" w:sz="6" w:space="0" w:color="000000"/>
            </w:tcBorders>
          </w:tcPr>
          <w:p w14:paraId="27A3E689" w14:textId="77777777" w:rsidR="00416649" w:rsidRPr="00D82D6C" w:rsidRDefault="00416649" w:rsidP="00D82D6C">
            <w:pPr>
              <w:jc w:val="both"/>
              <w:rPr>
                <w:rFonts w:ascii="Times New Roman" w:hAnsi="Times New Roman"/>
                <w:b/>
                <w:noProof/>
                <w:sz w:val="24"/>
              </w:rPr>
            </w:pPr>
            <w:r>
              <w:rPr>
                <w:rFonts w:ascii="Times New Roman" w:hAnsi="Times New Roman"/>
                <w:b/>
                <w:sz w:val="24"/>
              </w:rPr>
              <w:t>Starptautisko organizāciju sniegtie dati</w:t>
            </w:r>
          </w:p>
        </w:tc>
        <w:tc>
          <w:tcPr>
            <w:tcW w:w="1171" w:type="pct"/>
            <w:gridSpan w:val="3"/>
            <w:tcBorders>
              <w:top w:val="single" w:sz="6" w:space="0" w:color="000000"/>
              <w:bottom w:val="single" w:sz="6" w:space="0" w:color="000000"/>
            </w:tcBorders>
            <w:shd w:val="clear" w:color="auto" w:fill="BCD6ED"/>
          </w:tcPr>
          <w:p w14:paraId="55CFED5C" w14:textId="77777777" w:rsidR="00416649" w:rsidRPr="00D82D6C" w:rsidRDefault="00416649" w:rsidP="00D82D6C">
            <w:pPr>
              <w:jc w:val="both"/>
              <w:rPr>
                <w:rFonts w:ascii="Times New Roman" w:hAnsi="Times New Roman"/>
                <w:noProof/>
                <w:sz w:val="24"/>
              </w:rPr>
            </w:pPr>
          </w:p>
        </w:tc>
        <w:tc>
          <w:tcPr>
            <w:tcW w:w="572" w:type="pct"/>
            <w:tcBorders>
              <w:top w:val="single" w:sz="6" w:space="0" w:color="000000"/>
              <w:bottom w:val="single" w:sz="6" w:space="0" w:color="000000"/>
            </w:tcBorders>
          </w:tcPr>
          <w:p w14:paraId="24D1C93A" w14:textId="77777777" w:rsidR="00416649" w:rsidRPr="00D82D6C" w:rsidRDefault="00416649" w:rsidP="00D82D6C">
            <w:pPr>
              <w:jc w:val="both"/>
              <w:rPr>
                <w:rFonts w:ascii="Times New Roman" w:hAnsi="Times New Roman"/>
                <w:noProof/>
                <w:sz w:val="24"/>
              </w:rPr>
            </w:pPr>
          </w:p>
        </w:tc>
        <w:tc>
          <w:tcPr>
            <w:tcW w:w="589" w:type="pct"/>
            <w:tcBorders>
              <w:top w:val="single" w:sz="6" w:space="0" w:color="000000"/>
              <w:bottom w:val="single" w:sz="6" w:space="0" w:color="000000"/>
            </w:tcBorders>
            <w:shd w:val="clear" w:color="auto" w:fill="BCD6ED"/>
          </w:tcPr>
          <w:p w14:paraId="1F2171A4" w14:textId="77777777" w:rsidR="00416649" w:rsidRPr="00D82D6C" w:rsidRDefault="00416649" w:rsidP="00D82D6C">
            <w:pPr>
              <w:jc w:val="both"/>
              <w:rPr>
                <w:rFonts w:ascii="Times New Roman" w:hAnsi="Times New Roman"/>
                <w:noProof/>
                <w:sz w:val="24"/>
              </w:rPr>
            </w:pPr>
          </w:p>
        </w:tc>
      </w:tr>
      <w:tr w:rsidR="00416649" w:rsidRPr="00D82D6C" w14:paraId="2E580779" w14:textId="77777777" w:rsidTr="000F5AC3">
        <w:trPr>
          <w:trHeight w:val="258"/>
        </w:trPr>
        <w:tc>
          <w:tcPr>
            <w:tcW w:w="2668" w:type="pct"/>
            <w:tcBorders>
              <w:top w:val="single" w:sz="6" w:space="0" w:color="000000"/>
              <w:bottom w:val="single" w:sz="6" w:space="0" w:color="000000"/>
            </w:tcBorders>
          </w:tcPr>
          <w:p w14:paraId="732573FC" w14:textId="77777777" w:rsidR="00416649" w:rsidRPr="00D82D6C" w:rsidRDefault="00416649" w:rsidP="00D82D6C">
            <w:pPr>
              <w:jc w:val="both"/>
              <w:rPr>
                <w:rFonts w:ascii="Times New Roman" w:hAnsi="Times New Roman"/>
                <w:b/>
                <w:noProof/>
                <w:sz w:val="24"/>
              </w:rPr>
            </w:pPr>
            <w:r>
              <w:rPr>
                <w:rFonts w:ascii="Times New Roman" w:hAnsi="Times New Roman"/>
                <w:b/>
                <w:sz w:val="24"/>
              </w:rPr>
              <w:t>Informācija par muitas ieņēmumiem</w:t>
            </w:r>
          </w:p>
        </w:tc>
        <w:tc>
          <w:tcPr>
            <w:tcW w:w="1171" w:type="pct"/>
            <w:gridSpan w:val="3"/>
            <w:tcBorders>
              <w:top w:val="single" w:sz="6" w:space="0" w:color="000000"/>
              <w:bottom w:val="single" w:sz="6" w:space="0" w:color="000000"/>
            </w:tcBorders>
            <w:shd w:val="clear" w:color="auto" w:fill="FF99CC"/>
          </w:tcPr>
          <w:p w14:paraId="7EDF813B" w14:textId="77777777" w:rsidR="00416649" w:rsidRPr="00D82D6C" w:rsidRDefault="00416649" w:rsidP="00D82D6C">
            <w:pPr>
              <w:jc w:val="both"/>
              <w:rPr>
                <w:rFonts w:ascii="Times New Roman" w:hAnsi="Times New Roman"/>
                <w:noProof/>
                <w:sz w:val="24"/>
              </w:rPr>
            </w:pPr>
          </w:p>
        </w:tc>
        <w:tc>
          <w:tcPr>
            <w:tcW w:w="572" w:type="pct"/>
            <w:tcBorders>
              <w:top w:val="single" w:sz="6" w:space="0" w:color="000000"/>
              <w:bottom w:val="single" w:sz="6" w:space="0" w:color="000000"/>
            </w:tcBorders>
          </w:tcPr>
          <w:p w14:paraId="5F6DA9D8" w14:textId="77777777" w:rsidR="00416649" w:rsidRPr="00D82D6C" w:rsidRDefault="00416649" w:rsidP="00D82D6C">
            <w:pPr>
              <w:jc w:val="both"/>
              <w:rPr>
                <w:rFonts w:ascii="Times New Roman" w:hAnsi="Times New Roman"/>
                <w:noProof/>
                <w:sz w:val="24"/>
              </w:rPr>
            </w:pPr>
          </w:p>
        </w:tc>
        <w:tc>
          <w:tcPr>
            <w:tcW w:w="589" w:type="pct"/>
            <w:tcBorders>
              <w:top w:val="single" w:sz="6" w:space="0" w:color="000000"/>
              <w:bottom w:val="single" w:sz="6" w:space="0" w:color="000000"/>
            </w:tcBorders>
            <w:shd w:val="clear" w:color="auto" w:fill="BCD6ED"/>
          </w:tcPr>
          <w:p w14:paraId="0D19B597" w14:textId="77777777" w:rsidR="00416649" w:rsidRPr="00D82D6C" w:rsidRDefault="00416649" w:rsidP="00D82D6C">
            <w:pPr>
              <w:jc w:val="both"/>
              <w:rPr>
                <w:rFonts w:ascii="Times New Roman" w:hAnsi="Times New Roman"/>
                <w:noProof/>
                <w:sz w:val="24"/>
              </w:rPr>
            </w:pPr>
          </w:p>
        </w:tc>
      </w:tr>
      <w:tr w:rsidR="00416649" w:rsidRPr="00D82D6C" w14:paraId="3AE43F4D" w14:textId="77777777" w:rsidTr="000F5AC3">
        <w:trPr>
          <w:trHeight w:val="258"/>
        </w:trPr>
        <w:tc>
          <w:tcPr>
            <w:tcW w:w="2668" w:type="pct"/>
            <w:tcBorders>
              <w:top w:val="single" w:sz="6" w:space="0" w:color="000000"/>
              <w:bottom w:val="single" w:sz="6" w:space="0" w:color="000000"/>
            </w:tcBorders>
          </w:tcPr>
          <w:p w14:paraId="0223677B" w14:textId="77777777" w:rsidR="00416649" w:rsidRPr="00D82D6C" w:rsidRDefault="00416649" w:rsidP="00D82D6C">
            <w:pPr>
              <w:jc w:val="both"/>
              <w:rPr>
                <w:rFonts w:ascii="Times New Roman" w:hAnsi="Times New Roman"/>
                <w:b/>
                <w:noProof/>
                <w:sz w:val="24"/>
              </w:rPr>
            </w:pPr>
            <w:r>
              <w:rPr>
                <w:rFonts w:ascii="Times New Roman" w:hAnsi="Times New Roman"/>
                <w:b/>
                <w:i/>
                <w:iCs/>
                <w:sz w:val="24"/>
              </w:rPr>
              <w:t>VIES</w:t>
            </w:r>
            <w:r>
              <w:rPr>
                <w:rFonts w:ascii="Times New Roman" w:hAnsi="Times New Roman"/>
                <w:b/>
                <w:sz w:val="24"/>
              </w:rPr>
              <w:t xml:space="preserve"> (PVN reģistrācija)</w:t>
            </w:r>
          </w:p>
        </w:tc>
        <w:tc>
          <w:tcPr>
            <w:tcW w:w="1171" w:type="pct"/>
            <w:gridSpan w:val="3"/>
            <w:tcBorders>
              <w:top w:val="single" w:sz="6" w:space="0" w:color="000000"/>
              <w:bottom w:val="single" w:sz="6" w:space="0" w:color="000000"/>
            </w:tcBorders>
            <w:shd w:val="clear" w:color="auto" w:fill="BCD6ED"/>
          </w:tcPr>
          <w:p w14:paraId="234587D7" w14:textId="77777777" w:rsidR="00416649" w:rsidRPr="00D82D6C" w:rsidRDefault="00416649" w:rsidP="00D82D6C">
            <w:pPr>
              <w:jc w:val="both"/>
              <w:rPr>
                <w:rFonts w:ascii="Times New Roman" w:hAnsi="Times New Roman"/>
                <w:noProof/>
                <w:sz w:val="24"/>
              </w:rPr>
            </w:pPr>
          </w:p>
        </w:tc>
        <w:tc>
          <w:tcPr>
            <w:tcW w:w="572" w:type="pct"/>
            <w:tcBorders>
              <w:top w:val="single" w:sz="6" w:space="0" w:color="000000"/>
              <w:bottom w:val="single" w:sz="6" w:space="0" w:color="000000"/>
            </w:tcBorders>
          </w:tcPr>
          <w:p w14:paraId="3D7918C0" w14:textId="77777777" w:rsidR="00416649" w:rsidRPr="00D82D6C" w:rsidRDefault="00416649" w:rsidP="00D82D6C">
            <w:pPr>
              <w:jc w:val="both"/>
              <w:rPr>
                <w:rFonts w:ascii="Times New Roman" w:hAnsi="Times New Roman"/>
                <w:noProof/>
                <w:sz w:val="24"/>
              </w:rPr>
            </w:pPr>
          </w:p>
        </w:tc>
        <w:tc>
          <w:tcPr>
            <w:tcW w:w="589" w:type="pct"/>
            <w:tcBorders>
              <w:top w:val="single" w:sz="6" w:space="0" w:color="000000"/>
              <w:bottom w:val="single" w:sz="6" w:space="0" w:color="000000"/>
            </w:tcBorders>
            <w:shd w:val="clear" w:color="auto" w:fill="BCD6ED"/>
          </w:tcPr>
          <w:p w14:paraId="69B75FD4" w14:textId="77777777" w:rsidR="00416649" w:rsidRPr="00D82D6C" w:rsidRDefault="00416649" w:rsidP="00D82D6C">
            <w:pPr>
              <w:jc w:val="both"/>
              <w:rPr>
                <w:rFonts w:ascii="Times New Roman" w:hAnsi="Times New Roman"/>
                <w:noProof/>
                <w:sz w:val="24"/>
              </w:rPr>
            </w:pPr>
          </w:p>
        </w:tc>
      </w:tr>
      <w:tr w:rsidR="00416649" w:rsidRPr="00D82D6C" w14:paraId="2E42D6FC" w14:textId="77777777" w:rsidTr="000F5AC3">
        <w:trPr>
          <w:trHeight w:val="258"/>
        </w:trPr>
        <w:tc>
          <w:tcPr>
            <w:tcW w:w="2668" w:type="pct"/>
            <w:tcBorders>
              <w:top w:val="single" w:sz="6" w:space="0" w:color="000000"/>
              <w:bottom w:val="single" w:sz="6" w:space="0" w:color="000000"/>
            </w:tcBorders>
          </w:tcPr>
          <w:p w14:paraId="615D4D67" w14:textId="77777777" w:rsidR="00416649" w:rsidRPr="00D82D6C" w:rsidRDefault="00416649" w:rsidP="00D82D6C">
            <w:pPr>
              <w:jc w:val="both"/>
              <w:rPr>
                <w:rFonts w:ascii="Times New Roman" w:hAnsi="Times New Roman"/>
                <w:b/>
                <w:noProof/>
                <w:sz w:val="24"/>
              </w:rPr>
            </w:pPr>
            <w:r>
              <w:rPr>
                <w:rFonts w:ascii="Times New Roman" w:hAnsi="Times New Roman"/>
                <w:b/>
                <w:i/>
                <w:iCs/>
                <w:sz w:val="24"/>
              </w:rPr>
              <w:t>MOSS</w:t>
            </w:r>
            <w:r>
              <w:rPr>
                <w:rFonts w:ascii="Times New Roman" w:hAnsi="Times New Roman"/>
                <w:b/>
                <w:sz w:val="24"/>
              </w:rPr>
              <w:t xml:space="preserve"> (izmantoti digitālās tirdzniecības pakalpojumiem)</w:t>
            </w:r>
          </w:p>
        </w:tc>
        <w:tc>
          <w:tcPr>
            <w:tcW w:w="590" w:type="pct"/>
            <w:tcBorders>
              <w:top w:val="single" w:sz="6" w:space="0" w:color="000000"/>
              <w:bottom w:val="single" w:sz="6" w:space="0" w:color="000000"/>
            </w:tcBorders>
            <w:shd w:val="clear" w:color="auto" w:fill="FF99CC"/>
          </w:tcPr>
          <w:p w14:paraId="536F5FDA" w14:textId="77777777" w:rsidR="00416649" w:rsidRPr="00D82D6C" w:rsidRDefault="00416649" w:rsidP="00D82D6C">
            <w:pPr>
              <w:jc w:val="both"/>
              <w:rPr>
                <w:rFonts w:ascii="Times New Roman" w:hAnsi="Times New Roman"/>
                <w:noProof/>
                <w:sz w:val="24"/>
              </w:rPr>
            </w:pPr>
          </w:p>
        </w:tc>
        <w:tc>
          <w:tcPr>
            <w:tcW w:w="1153" w:type="pct"/>
            <w:gridSpan w:val="3"/>
            <w:tcBorders>
              <w:top w:val="single" w:sz="6" w:space="0" w:color="000000"/>
              <w:bottom w:val="single" w:sz="6" w:space="0" w:color="000000"/>
            </w:tcBorders>
          </w:tcPr>
          <w:p w14:paraId="72BD1C90" w14:textId="77777777" w:rsidR="00416649" w:rsidRPr="00D82D6C" w:rsidRDefault="00416649" w:rsidP="00D82D6C">
            <w:pPr>
              <w:jc w:val="both"/>
              <w:rPr>
                <w:rFonts w:ascii="Times New Roman" w:hAnsi="Times New Roman"/>
                <w:noProof/>
                <w:sz w:val="24"/>
              </w:rPr>
            </w:pPr>
          </w:p>
        </w:tc>
        <w:tc>
          <w:tcPr>
            <w:tcW w:w="589" w:type="pct"/>
            <w:tcBorders>
              <w:top w:val="single" w:sz="6" w:space="0" w:color="000000"/>
              <w:bottom w:val="single" w:sz="6" w:space="0" w:color="000000"/>
            </w:tcBorders>
            <w:shd w:val="clear" w:color="auto" w:fill="FF99CC"/>
          </w:tcPr>
          <w:p w14:paraId="5BFDAF81" w14:textId="77777777" w:rsidR="00416649" w:rsidRPr="00D82D6C" w:rsidRDefault="00416649" w:rsidP="00D82D6C">
            <w:pPr>
              <w:jc w:val="both"/>
              <w:rPr>
                <w:rFonts w:ascii="Times New Roman" w:hAnsi="Times New Roman"/>
                <w:noProof/>
                <w:sz w:val="24"/>
              </w:rPr>
            </w:pPr>
          </w:p>
        </w:tc>
      </w:tr>
      <w:tr w:rsidR="0068104D" w:rsidRPr="00D82D6C" w14:paraId="2AEF3DD1" w14:textId="77777777" w:rsidTr="000F5AC3">
        <w:trPr>
          <w:trHeight w:val="258"/>
        </w:trPr>
        <w:tc>
          <w:tcPr>
            <w:tcW w:w="2668" w:type="pct"/>
            <w:tcBorders>
              <w:top w:val="single" w:sz="6" w:space="0" w:color="000000"/>
              <w:bottom w:val="single" w:sz="6" w:space="0" w:color="000000"/>
            </w:tcBorders>
          </w:tcPr>
          <w:p w14:paraId="5F918721" w14:textId="79523C31" w:rsidR="0068104D" w:rsidRPr="00D82D6C" w:rsidRDefault="0068104D" w:rsidP="00D82D6C">
            <w:pPr>
              <w:jc w:val="both"/>
              <w:rPr>
                <w:rFonts w:ascii="Times New Roman" w:hAnsi="Times New Roman"/>
                <w:b/>
                <w:noProof/>
                <w:sz w:val="24"/>
              </w:rPr>
            </w:pPr>
            <w:r>
              <w:rPr>
                <w:rFonts w:ascii="Times New Roman" w:hAnsi="Times New Roman"/>
                <w:b/>
                <w:sz w:val="24"/>
              </w:rPr>
              <w:t>Komerciālie datu avoti</w:t>
            </w:r>
          </w:p>
        </w:tc>
        <w:tc>
          <w:tcPr>
            <w:tcW w:w="590" w:type="pct"/>
            <w:tcBorders>
              <w:top w:val="single" w:sz="6" w:space="0" w:color="000000"/>
              <w:bottom w:val="single" w:sz="6" w:space="0" w:color="000000"/>
            </w:tcBorders>
            <w:shd w:val="clear" w:color="auto" w:fill="auto"/>
          </w:tcPr>
          <w:p w14:paraId="6CF9D6E6" w14:textId="77777777" w:rsidR="0068104D" w:rsidRPr="00D82D6C" w:rsidRDefault="0068104D" w:rsidP="00D82D6C">
            <w:pPr>
              <w:jc w:val="both"/>
              <w:rPr>
                <w:rFonts w:ascii="Times New Roman" w:hAnsi="Times New Roman"/>
                <w:noProof/>
                <w:sz w:val="24"/>
              </w:rPr>
            </w:pPr>
          </w:p>
        </w:tc>
        <w:tc>
          <w:tcPr>
            <w:tcW w:w="1153" w:type="pct"/>
            <w:gridSpan w:val="3"/>
            <w:tcBorders>
              <w:top w:val="single" w:sz="6" w:space="0" w:color="000000"/>
              <w:bottom w:val="single" w:sz="6" w:space="0" w:color="000000"/>
            </w:tcBorders>
            <w:shd w:val="clear" w:color="auto" w:fill="auto"/>
          </w:tcPr>
          <w:p w14:paraId="47B6348F" w14:textId="77777777" w:rsidR="0068104D" w:rsidRPr="00D82D6C" w:rsidRDefault="0068104D" w:rsidP="00D82D6C">
            <w:pPr>
              <w:jc w:val="both"/>
              <w:rPr>
                <w:rFonts w:ascii="Times New Roman" w:hAnsi="Times New Roman"/>
                <w:noProof/>
                <w:sz w:val="24"/>
              </w:rPr>
            </w:pPr>
          </w:p>
        </w:tc>
        <w:tc>
          <w:tcPr>
            <w:tcW w:w="589" w:type="pct"/>
            <w:tcBorders>
              <w:top w:val="single" w:sz="6" w:space="0" w:color="000000"/>
              <w:bottom w:val="single" w:sz="6" w:space="0" w:color="000000"/>
            </w:tcBorders>
            <w:shd w:val="clear" w:color="auto" w:fill="auto"/>
          </w:tcPr>
          <w:p w14:paraId="340B274B" w14:textId="77777777" w:rsidR="0068104D" w:rsidRPr="00D82D6C" w:rsidRDefault="0068104D" w:rsidP="00D82D6C">
            <w:pPr>
              <w:jc w:val="both"/>
              <w:rPr>
                <w:rFonts w:ascii="Times New Roman" w:hAnsi="Times New Roman"/>
                <w:noProof/>
                <w:sz w:val="24"/>
              </w:rPr>
            </w:pPr>
          </w:p>
        </w:tc>
      </w:tr>
      <w:tr w:rsidR="0068104D" w:rsidRPr="00D82D6C" w14:paraId="27D9C44E" w14:textId="77777777" w:rsidTr="000F5AC3">
        <w:trPr>
          <w:trHeight w:val="258"/>
        </w:trPr>
        <w:tc>
          <w:tcPr>
            <w:tcW w:w="2668" w:type="pct"/>
            <w:tcBorders>
              <w:top w:val="single" w:sz="6" w:space="0" w:color="000000"/>
              <w:bottom w:val="single" w:sz="6" w:space="0" w:color="000000"/>
            </w:tcBorders>
          </w:tcPr>
          <w:p w14:paraId="356BEBFF" w14:textId="6E8E733A" w:rsidR="0068104D" w:rsidRPr="00D82D6C" w:rsidRDefault="00532A0C" w:rsidP="00D82D6C">
            <w:pPr>
              <w:jc w:val="both"/>
              <w:rPr>
                <w:rFonts w:ascii="Times New Roman" w:hAnsi="Times New Roman"/>
                <w:b/>
                <w:noProof/>
                <w:sz w:val="24"/>
              </w:rPr>
            </w:pPr>
            <w:r>
              <w:rPr>
                <w:rFonts w:ascii="Times New Roman" w:hAnsi="Times New Roman"/>
                <w:b/>
                <w:sz w:val="24"/>
              </w:rPr>
              <w:lastRenderedPageBreak/>
              <w:t>Partnervalsts dati (spoguļdati)</w:t>
            </w:r>
          </w:p>
        </w:tc>
        <w:tc>
          <w:tcPr>
            <w:tcW w:w="590" w:type="pct"/>
            <w:tcBorders>
              <w:top w:val="single" w:sz="6" w:space="0" w:color="000000"/>
              <w:bottom w:val="single" w:sz="6" w:space="0" w:color="000000"/>
            </w:tcBorders>
            <w:shd w:val="clear" w:color="auto" w:fill="auto"/>
          </w:tcPr>
          <w:p w14:paraId="084967D6" w14:textId="77777777" w:rsidR="0068104D" w:rsidRPr="00D82D6C" w:rsidRDefault="0068104D" w:rsidP="00D82D6C">
            <w:pPr>
              <w:jc w:val="both"/>
              <w:rPr>
                <w:rFonts w:ascii="Times New Roman" w:hAnsi="Times New Roman"/>
                <w:noProof/>
                <w:sz w:val="24"/>
              </w:rPr>
            </w:pPr>
          </w:p>
        </w:tc>
        <w:tc>
          <w:tcPr>
            <w:tcW w:w="1153" w:type="pct"/>
            <w:gridSpan w:val="3"/>
            <w:tcBorders>
              <w:top w:val="single" w:sz="6" w:space="0" w:color="000000"/>
              <w:bottom w:val="single" w:sz="6" w:space="0" w:color="000000"/>
            </w:tcBorders>
            <w:shd w:val="clear" w:color="auto" w:fill="auto"/>
          </w:tcPr>
          <w:p w14:paraId="03213A30" w14:textId="77777777" w:rsidR="0068104D" w:rsidRPr="00D82D6C" w:rsidRDefault="0068104D" w:rsidP="00D82D6C">
            <w:pPr>
              <w:jc w:val="both"/>
              <w:rPr>
                <w:rFonts w:ascii="Times New Roman" w:hAnsi="Times New Roman"/>
                <w:noProof/>
                <w:sz w:val="24"/>
              </w:rPr>
            </w:pPr>
          </w:p>
        </w:tc>
        <w:tc>
          <w:tcPr>
            <w:tcW w:w="589" w:type="pct"/>
            <w:tcBorders>
              <w:top w:val="single" w:sz="6" w:space="0" w:color="000000"/>
              <w:bottom w:val="single" w:sz="6" w:space="0" w:color="000000"/>
            </w:tcBorders>
            <w:shd w:val="clear" w:color="auto" w:fill="auto"/>
          </w:tcPr>
          <w:p w14:paraId="2CC1F4D1" w14:textId="77777777" w:rsidR="0068104D" w:rsidRPr="00D82D6C" w:rsidRDefault="0068104D" w:rsidP="00D82D6C">
            <w:pPr>
              <w:jc w:val="both"/>
              <w:rPr>
                <w:rFonts w:ascii="Times New Roman" w:hAnsi="Times New Roman"/>
                <w:noProof/>
                <w:sz w:val="24"/>
              </w:rPr>
            </w:pPr>
          </w:p>
        </w:tc>
      </w:tr>
      <w:tr w:rsidR="00532A0C" w:rsidRPr="00D82D6C" w14:paraId="44F6538D" w14:textId="77777777" w:rsidTr="000F5AC3">
        <w:trPr>
          <w:trHeight w:val="258"/>
        </w:trPr>
        <w:tc>
          <w:tcPr>
            <w:tcW w:w="2668" w:type="pct"/>
            <w:tcBorders>
              <w:top w:val="single" w:sz="6" w:space="0" w:color="000000"/>
              <w:bottom w:val="single" w:sz="6" w:space="0" w:color="000000"/>
            </w:tcBorders>
          </w:tcPr>
          <w:p w14:paraId="2B43935A" w14:textId="3311611A" w:rsidR="00532A0C" w:rsidRPr="00D82D6C" w:rsidRDefault="00532A0C" w:rsidP="00D82D6C">
            <w:pPr>
              <w:jc w:val="both"/>
              <w:rPr>
                <w:rFonts w:ascii="Times New Roman" w:hAnsi="Times New Roman"/>
                <w:b/>
                <w:noProof/>
                <w:sz w:val="24"/>
              </w:rPr>
            </w:pPr>
            <w:r>
              <w:rPr>
                <w:rFonts w:ascii="Times New Roman" w:hAnsi="Times New Roman"/>
                <w:b/>
                <w:sz w:val="24"/>
              </w:rPr>
              <w:t>Personu un mājsaimniecību apsekojums(-i)</w:t>
            </w:r>
          </w:p>
        </w:tc>
        <w:tc>
          <w:tcPr>
            <w:tcW w:w="590" w:type="pct"/>
            <w:tcBorders>
              <w:top w:val="single" w:sz="6" w:space="0" w:color="000000"/>
              <w:bottom w:val="single" w:sz="6" w:space="0" w:color="000000"/>
            </w:tcBorders>
            <w:shd w:val="clear" w:color="auto" w:fill="auto"/>
          </w:tcPr>
          <w:p w14:paraId="5A78A482" w14:textId="77777777" w:rsidR="00532A0C" w:rsidRPr="00D82D6C" w:rsidRDefault="00532A0C" w:rsidP="00D82D6C">
            <w:pPr>
              <w:jc w:val="both"/>
              <w:rPr>
                <w:rFonts w:ascii="Times New Roman" w:hAnsi="Times New Roman"/>
                <w:noProof/>
                <w:sz w:val="24"/>
              </w:rPr>
            </w:pPr>
          </w:p>
        </w:tc>
        <w:tc>
          <w:tcPr>
            <w:tcW w:w="1153" w:type="pct"/>
            <w:gridSpan w:val="3"/>
            <w:tcBorders>
              <w:top w:val="single" w:sz="6" w:space="0" w:color="000000"/>
              <w:bottom w:val="single" w:sz="6" w:space="0" w:color="000000"/>
            </w:tcBorders>
            <w:shd w:val="clear" w:color="auto" w:fill="92D050"/>
          </w:tcPr>
          <w:p w14:paraId="614BEDA2" w14:textId="77777777" w:rsidR="00532A0C" w:rsidRPr="00D82D6C" w:rsidRDefault="00532A0C" w:rsidP="00D82D6C">
            <w:pPr>
              <w:jc w:val="both"/>
              <w:rPr>
                <w:rFonts w:ascii="Times New Roman" w:hAnsi="Times New Roman"/>
                <w:noProof/>
                <w:sz w:val="24"/>
              </w:rPr>
            </w:pPr>
          </w:p>
        </w:tc>
        <w:tc>
          <w:tcPr>
            <w:tcW w:w="589" w:type="pct"/>
            <w:tcBorders>
              <w:top w:val="single" w:sz="6" w:space="0" w:color="000000"/>
              <w:bottom w:val="single" w:sz="6" w:space="0" w:color="000000"/>
            </w:tcBorders>
            <w:shd w:val="clear" w:color="auto" w:fill="auto"/>
          </w:tcPr>
          <w:p w14:paraId="38E85AF6" w14:textId="77777777" w:rsidR="00532A0C" w:rsidRPr="00D82D6C" w:rsidRDefault="00532A0C" w:rsidP="00D82D6C">
            <w:pPr>
              <w:jc w:val="both"/>
              <w:rPr>
                <w:rFonts w:ascii="Times New Roman" w:hAnsi="Times New Roman"/>
                <w:noProof/>
                <w:sz w:val="24"/>
              </w:rPr>
            </w:pPr>
          </w:p>
        </w:tc>
      </w:tr>
      <w:tr w:rsidR="000F5AC3" w:rsidRPr="00D82D6C" w14:paraId="05C25E39" w14:textId="77777777" w:rsidTr="00B73619">
        <w:trPr>
          <w:trHeight w:val="258"/>
        </w:trPr>
        <w:tc>
          <w:tcPr>
            <w:tcW w:w="2668" w:type="pct"/>
            <w:tcBorders>
              <w:top w:val="single" w:sz="6" w:space="0" w:color="000000"/>
              <w:bottom w:val="single" w:sz="6" w:space="0" w:color="000000"/>
            </w:tcBorders>
          </w:tcPr>
          <w:p w14:paraId="255FCCB2" w14:textId="1C51B7C4" w:rsidR="000F5AC3" w:rsidRDefault="000F5AC3" w:rsidP="00D82D6C">
            <w:pPr>
              <w:jc w:val="both"/>
              <w:rPr>
                <w:rFonts w:ascii="Times New Roman" w:hAnsi="Times New Roman"/>
                <w:b/>
                <w:noProof/>
                <w:sz w:val="24"/>
              </w:rPr>
            </w:pPr>
            <w:r>
              <w:rPr>
                <w:rFonts w:ascii="Times New Roman" w:hAnsi="Times New Roman"/>
                <w:b/>
                <w:sz w:val="24"/>
              </w:rPr>
              <w:t>Ārvalstu tiešo ieguldījumu apsekojumi</w:t>
            </w:r>
          </w:p>
        </w:tc>
        <w:tc>
          <w:tcPr>
            <w:tcW w:w="590" w:type="pct"/>
            <w:tcBorders>
              <w:top w:val="single" w:sz="6" w:space="0" w:color="000000"/>
              <w:bottom w:val="single" w:sz="6" w:space="0" w:color="000000"/>
            </w:tcBorders>
            <w:shd w:val="clear" w:color="auto" w:fill="auto"/>
          </w:tcPr>
          <w:p w14:paraId="673C8A26" w14:textId="77777777" w:rsidR="000F5AC3" w:rsidRPr="00D82D6C" w:rsidRDefault="000F5AC3" w:rsidP="00D82D6C">
            <w:pPr>
              <w:jc w:val="both"/>
              <w:rPr>
                <w:rFonts w:ascii="Times New Roman" w:hAnsi="Times New Roman"/>
                <w:noProof/>
                <w:sz w:val="24"/>
              </w:rPr>
            </w:pPr>
          </w:p>
        </w:tc>
        <w:tc>
          <w:tcPr>
            <w:tcW w:w="577" w:type="pct"/>
            <w:tcBorders>
              <w:top w:val="single" w:sz="6" w:space="0" w:color="000000"/>
              <w:bottom w:val="single" w:sz="6" w:space="0" w:color="000000"/>
            </w:tcBorders>
            <w:shd w:val="clear" w:color="auto" w:fill="auto"/>
          </w:tcPr>
          <w:p w14:paraId="6D446D21" w14:textId="77777777" w:rsidR="000F5AC3" w:rsidRPr="00D82D6C" w:rsidRDefault="000F5AC3" w:rsidP="00D82D6C">
            <w:pPr>
              <w:jc w:val="both"/>
              <w:rPr>
                <w:rFonts w:ascii="Times New Roman" w:hAnsi="Times New Roman"/>
                <w:noProof/>
                <w:sz w:val="24"/>
              </w:rPr>
            </w:pPr>
          </w:p>
        </w:tc>
        <w:tc>
          <w:tcPr>
            <w:tcW w:w="577" w:type="pct"/>
            <w:gridSpan w:val="2"/>
            <w:tcBorders>
              <w:top w:val="single" w:sz="6" w:space="0" w:color="000000"/>
              <w:bottom w:val="single" w:sz="6" w:space="0" w:color="000000"/>
            </w:tcBorders>
            <w:shd w:val="clear" w:color="auto" w:fill="92D050"/>
          </w:tcPr>
          <w:p w14:paraId="188CCA92" w14:textId="01852E0E" w:rsidR="000F5AC3" w:rsidRPr="00D82D6C" w:rsidRDefault="000F5AC3" w:rsidP="00D82D6C">
            <w:pPr>
              <w:jc w:val="both"/>
              <w:rPr>
                <w:rFonts w:ascii="Times New Roman" w:hAnsi="Times New Roman"/>
                <w:noProof/>
                <w:sz w:val="24"/>
              </w:rPr>
            </w:pPr>
          </w:p>
        </w:tc>
        <w:tc>
          <w:tcPr>
            <w:tcW w:w="589" w:type="pct"/>
            <w:tcBorders>
              <w:top w:val="single" w:sz="6" w:space="0" w:color="000000"/>
              <w:bottom w:val="single" w:sz="6" w:space="0" w:color="000000"/>
            </w:tcBorders>
            <w:shd w:val="clear" w:color="auto" w:fill="auto"/>
          </w:tcPr>
          <w:p w14:paraId="6C43F2B1" w14:textId="77777777" w:rsidR="000F5AC3" w:rsidRPr="00D82D6C" w:rsidRDefault="000F5AC3" w:rsidP="00D82D6C">
            <w:pPr>
              <w:jc w:val="both"/>
              <w:rPr>
                <w:rFonts w:ascii="Times New Roman" w:hAnsi="Times New Roman"/>
                <w:noProof/>
                <w:sz w:val="24"/>
              </w:rPr>
            </w:pPr>
          </w:p>
        </w:tc>
      </w:tr>
      <w:tr w:rsidR="00B73619" w:rsidRPr="00D82D6C" w14:paraId="27EF599D" w14:textId="77777777" w:rsidTr="000F5AC3">
        <w:trPr>
          <w:trHeight w:val="258"/>
        </w:trPr>
        <w:tc>
          <w:tcPr>
            <w:tcW w:w="2668" w:type="pct"/>
            <w:tcBorders>
              <w:top w:val="single" w:sz="6" w:space="0" w:color="000000"/>
              <w:bottom w:val="single" w:sz="6" w:space="0" w:color="000000"/>
            </w:tcBorders>
          </w:tcPr>
          <w:p w14:paraId="318B72FF" w14:textId="12B3ED4F" w:rsidR="00B73619" w:rsidRDefault="00B73619" w:rsidP="00D82D6C">
            <w:pPr>
              <w:jc w:val="both"/>
              <w:rPr>
                <w:rFonts w:ascii="Times New Roman" w:hAnsi="Times New Roman"/>
                <w:b/>
                <w:noProof/>
                <w:sz w:val="24"/>
              </w:rPr>
            </w:pPr>
            <w:r>
              <w:rPr>
                <w:rFonts w:ascii="Times New Roman" w:hAnsi="Times New Roman"/>
                <w:b/>
                <w:sz w:val="24"/>
              </w:rPr>
              <w:t>Darbaspēka apsekojumi</w:t>
            </w:r>
          </w:p>
        </w:tc>
        <w:tc>
          <w:tcPr>
            <w:tcW w:w="590" w:type="pct"/>
            <w:tcBorders>
              <w:top w:val="single" w:sz="6" w:space="0" w:color="000000"/>
              <w:bottom w:val="single" w:sz="6" w:space="0" w:color="000000"/>
            </w:tcBorders>
            <w:shd w:val="clear" w:color="auto" w:fill="auto"/>
          </w:tcPr>
          <w:p w14:paraId="4DC7687E" w14:textId="77777777" w:rsidR="00B73619" w:rsidRPr="00D82D6C" w:rsidRDefault="00B73619" w:rsidP="00D82D6C">
            <w:pPr>
              <w:jc w:val="both"/>
              <w:rPr>
                <w:rFonts w:ascii="Times New Roman" w:hAnsi="Times New Roman"/>
                <w:noProof/>
                <w:sz w:val="24"/>
              </w:rPr>
            </w:pPr>
          </w:p>
        </w:tc>
        <w:tc>
          <w:tcPr>
            <w:tcW w:w="577" w:type="pct"/>
            <w:tcBorders>
              <w:top w:val="single" w:sz="6" w:space="0" w:color="000000"/>
              <w:bottom w:val="single" w:sz="6" w:space="0" w:color="000000"/>
            </w:tcBorders>
            <w:shd w:val="clear" w:color="auto" w:fill="auto"/>
          </w:tcPr>
          <w:p w14:paraId="76008B07" w14:textId="77777777" w:rsidR="00B73619" w:rsidRPr="00D82D6C" w:rsidRDefault="00B73619" w:rsidP="00D82D6C">
            <w:pPr>
              <w:jc w:val="both"/>
              <w:rPr>
                <w:rFonts w:ascii="Times New Roman" w:hAnsi="Times New Roman"/>
                <w:noProof/>
                <w:sz w:val="24"/>
              </w:rPr>
            </w:pPr>
          </w:p>
        </w:tc>
        <w:tc>
          <w:tcPr>
            <w:tcW w:w="577" w:type="pct"/>
            <w:gridSpan w:val="2"/>
            <w:tcBorders>
              <w:top w:val="single" w:sz="6" w:space="0" w:color="000000"/>
              <w:bottom w:val="single" w:sz="6" w:space="0" w:color="000000"/>
            </w:tcBorders>
            <w:shd w:val="clear" w:color="auto" w:fill="FF99CC"/>
          </w:tcPr>
          <w:p w14:paraId="0DE282E8" w14:textId="77777777" w:rsidR="00B73619" w:rsidRPr="00D82D6C" w:rsidRDefault="00B73619" w:rsidP="00D82D6C">
            <w:pPr>
              <w:jc w:val="both"/>
              <w:rPr>
                <w:rFonts w:ascii="Times New Roman" w:hAnsi="Times New Roman"/>
                <w:noProof/>
                <w:sz w:val="24"/>
              </w:rPr>
            </w:pPr>
          </w:p>
        </w:tc>
        <w:tc>
          <w:tcPr>
            <w:tcW w:w="589" w:type="pct"/>
            <w:tcBorders>
              <w:top w:val="single" w:sz="6" w:space="0" w:color="000000"/>
              <w:bottom w:val="single" w:sz="6" w:space="0" w:color="000000"/>
            </w:tcBorders>
            <w:shd w:val="clear" w:color="auto" w:fill="FF99CC"/>
          </w:tcPr>
          <w:p w14:paraId="45C4BF65" w14:textId="77777777" w:rsidR="00B73619" w:rsidRPr="00D82D6C" w:rsidRDefault="00B73619" w:rsidP="00D82D6C">
            <w:pPr>
              <w:jc w:val="both"/>
              <w:rPr>
                <w:rFonts w:ascii="Times New Roman" w:hAnsi="Times New Roman"/>
                <w:noProof/>
                <w:sz w:val="24"/>
              </w:rPr>
            </w:pPr>
          </w:p>
        </w:tc>
      </w:tr>
    </w:tbl>
    <w:p w14:paraId="6533B213" w14:textId="77777777" w:rsidR="00416649" w:rsidRPr="00D82D6C" w:rsidRDefault="00416649" w:rsidP="00D82D6C">
      <w:pPr>
        <w:jc w:val="both"/>
        <w:rPr>
          <w:rFonts w:ascii="Times New Roman" w:hAnsi="Times New Roman"/>
          <w:b/>
          <w:noProof/>
          <w:sz w:val="24"/>
        </w:rPr>
      </w:pPr>
    </w:p>
    <w:p w14:paraId="0B435EB1" w14:textId="2B0541DD" w:rsidR="00416649" w:rsidRPr="00D82D6C" w:rsidRDefault="00416649" w:rsidP="00D82D6C">
      <w:pPr>
        <w:jc w:val="both"/>
        <w:rPr>
          <w:rFonts w:ascii="Times New Roman" w:hAnsi="Times New Roman"/>
          <w:noProof/>
          <w:sz w:val="24"/>
        </w:rPr>
      </w:pPr>
      <w:r>
        <w:rPr>
          <w:rFonts w:ascii="Times New Roman" w:hAnsi="Times New Roman"/>
          <w:sz w:val="24"/>
        </w:rPr>
        <w:t>Paskaidrojums:</w:t>
      </w:r>
    </w:p>
    <w:tbl>
      <w:tblPr>
        <w:tblStyle w:val="TableGrid"/>
        <w:tblW w:w="2344"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81"/>
      </w:tblGrid>
      <w:tr w:rsidR="00B73619" w14:paraId="72A695D5" w14:textId="77777777" w:rsidTr="00B73619">
        <w:tc>
          <w:tcPr>
            <w:tcW w:w="5000" w:type="pct"/>
            <w:shd w:val="clear" w:color="auto" w:fill="92D050"/>
            <w:tcMar>
              <w:top w:w="28" w:type="dxa"/>
              <w:left w:w="28" w:type="dxa"/>
              <w:bottom w:w="28" w:type="dxa"/>
              <w:right w:w="28" w:type="dxa"/>
            </w:tcMar>
          </w:tcPr>
          <w:p w14:paraId="03BC877E" w14:textId="703D0050" w:rsidR="00B73619" w:rsidRDefault="00B73619" w:rsidP="000600E9">
            <w:pPr>
              <w:jc w:val="both"/>
              <w:rPr>
                <w:rFonts w:ascii="Times New Roman" w:hAnsi="Times New Roman"/>
                <w:noProof/>
                <w:sz w:val="24"/>
              </w:rPr>
            </w:pPr>
            <w:r>
              <w:rPr>
                <w:rFonts w:ascii="Times New Roman" w:hAnsi="Times New Roman"/>
                <w:sz w:val="24"/>
              </w:rPr>
              <w:t>iesaka – visbiežākā izmantošana</w:t>
            </w:r>
          </w:p>
        </w:tc>
      </w:tr>
      <w:tr w:rsidR="00B73619" w14:paraId="4E7C2065" w14:textId="77777777" w:rsidTr="00B73619">
        <w:tc>
          <w:tcPr>
            <w:tcW w:w="5000" w:type="pct"/>
            <w:shd w:val="clear" w:color="auto" w:fill="FF99CC"/>
            <w:tcMar>
              <w:top w:w="28" w:type="dxa"/>
              <w:left w:w="28" w:type="dxa"/>
              <w:bottom w:w="28" w:type="dxa"/>
              <w:right w:w="28" w:type="dxa"/>
            </w:tcMar>
          </w:tcPr>
          <w:p w14:paraId="7BCEFAE5" w14:textId="10235F33" w:rsidR="00B73619" w:rsidRDefault="00B73619" w:rsidP="000600E9">
            <w:pPr>
              <w:jc w:val="both"/>
              <w:rPr>
                <w:rFonts w:ascii="Times New Roman" w:hAnsi="Times New Roman"/>
                <w:noProof/>
                <w:sz w:val="24"/>
              </w:rPr>
            </w:pPr>
            <w:r>
              <w:rPr>
                <w:rFonts w:ascii="Times New Roman" w:hAnsi="Times New Roman"/>
                <w:sz w:val="24"/>
              </w:rPr>
              <w:t>mērena izmantošana – iespējami daži ierobežojumi</w:t>
            </w:r>
          </w:p>
        </w:tc>
      </w:tr>
      <w:tr w:rsidR="00B73619" w14:paraId="41CB3C6B" w14:textId="77777777" w:rsidTr="00B73619">
        <w:tc>
          <w:tcPr>
            <w:tcW w:w="5000" w:type="pct"/>
            <w:shd w:val="clear" w:color="auto" w:fill="BCD6ED"/>
            <w:tcMar>
              <w:top w:w="28" w:type="dxa"/>
              <w:left w:w="28" w:type="dxa"/>
              <w:bottom w:w="28" w:type="dxa"/>
              <w:right w:w="28" w:type="dxa"/>
            </w:tcMar>
          </w:tcPr>
          <w:p w14:paraId="0AF3B09D" w14:textId="77777777" w:rsidR="00B73619" w:rsidRDefault="00B73619" w:rsidP="000600E9">
            <w:pPr>
              <w:jc w:val="both"/>
              <w:rPr>
                <w:rFonts w:ascii="Times New Roman" w:hAnsi="Times New Roman"/>
                <w:noProof/>
                <w:sz w:val="24"/>
              </w:rPr>
            </w:pPr>
            <w:r>
              <w:rPr>
                <w:rFonts w:ascii="Times New Roman" w:hAnsi="Times New Roman"/>
                <w:sz w:val="24"/>
              </w:rPr>
              <w:t>Ierobežota izmantošana</w:t>
            </w:r>
          </w:p>
        </w:tc>
      </w:tr>
    </w:tbl>
    <w:p w14:paraId="04196537" w14:textId="77777777" w:rsidR="00416649" w:rsidRDefault="00416649" w:rsidP="00D82D6C">
      <w:pPr>
        <w:jc w:val="both"/>
        <w:rPr>
          <w:rFonts w:ascii="Times New Roman" w:hAnsi="Times New Roman"/>
          <w:noProof/>
          <w:sz w:val="24"/>
        </w:rPr>
      </w:pPr>
      <w:r>
        <w:rPr>
          <w:rFonts w:ascii="Times New Roman" w:hAnsi="Times New Roman"/>
          <w:sz w:val="24"/>
        </w:rPr>
        <w:t>Neizmanto</w:t>
      </w:r>
    </w:p>
    <w:p w14:paraId="00F6C935" w14:textId="77777777" w:rsidR="00B73619" w:rsidRPr="00D82D6C" w:rsidRDefault="00B73619" w:rsidP="00D82D6C">
      <w:pPr>
        <w:jc w:val="both"/>
        <w:rPr>
          <w:rFonts w:ascii="Times New Roman" w:hAnsi="Times New Roman"/>
          <w:noProof/>
          <w:sz w:val="24"/>
        </w:rPr>
      </w:pPr>
    </w:p>
    <w:p w14:paraId="5D4CA095" w14:textId="77777777" w:rsidR="00416649" w:rsidRPr="00D82D6C" w:rsidRDefault="00416649" w:rsidP="00D82D6C">
      <w:pPr>
        <w:jc w:val="both"/>
        <w:rPr>
          <w:rFonts w:ascii="Times New Roman" w:hAnsi="Times New Roman"/>
          <w:noProof/>
          <w:sz w:val="24"/>
        </w:rPr>
      </w:pPr>
      <w:r>
        <w:rPr>
          <w:rFonts w:ascii="Times New Roman" w:hAnsi="Times New Roman"/>
          <w:i/>
          <w:sz w:val="24"/>
        </w:rPr>
        <w:t xml:space="preserve">Avots: </w:t>
      </w:r>
      <w:r>
        <w:rPr>
          <w:rFonts w:ascii="Times New Roman" w:hAnsi="Times New Roman"/>
          <w:i/>
          <w:iCs/>
          <w:sz w:val="24"/>
        </w:rPr>
        <w:t>Eurostat</w:t>
      </w:r>
    </w:p>
    <w:p w14:paraId="503B4695" w14:textId="77777777" w:rsidR="00FA355E" w:rsidRDefault="00FA355E" w:rsidP="00D82D6C">
      <w:pPr>
        <w:jc w:val="both"/>
        <w:rPr>
          <w:rFonts w:ascii="Times New Roman" w:hAnsi="Times New Roman"/>
          <w:noProof/>
          <w:sz w:val="24"/>
        </w:rPr>
      </w:pPr>
    </w:p>
    <w:p w14:paraId="2C74C2EE" w14:textId="77777777" w:rsidR="00BD2275" w:rsidRPr="00D82D6C" w:rsidRDefault="00BD2275" w:rsidP="00D82D6C">
      <w:pPr>
        <w:jc w:val="both"/>
        <w:rPr>
          <w:rFonts w:ascii="Times New Roman" w:hAnsi="Times New Roman"/>
          <w:noProof/>
          <w:sz w:val="24"/>
        </w:rPr>
      </w:pPr>
    </w:p>
    <w:p w14:paraId="645B2478" w14:textId="0FE60428" w:rsidR="00416649" w:rsidRPr="00BD2275" w:rsidRDefault="00B73619" w:rsidP="00B73619">
      <w:pPr>
        <w:ind w:left="284" w:hanging="284"/>
        <w:jc w:val="both"/>
        <w:rPr>
          <w:rFonts w:ascii="Times New Roman" w:hAnsi="Times New Roman"/>
          <w:b/>
          <w:bCs/>
          <w:noProof/>
          <w:color w:val="B83B46"/>
          <w:sz w:val="28"/>
          <w:szCs w:val="24"/>
        </w:rPr>
      </w:pPr>
      <w:bookmarkStart w:id="55" w:name="5.4._Guidance_for_a_survey_design_and_us"/>
      <w:bookmarkEnd w:id="55"/>
      <w:r>
        <w:rPr>
          <w:rFonts w:ascii="Times New Roman" w:hAnsi="Times New Roman"/>
          <w:b/>
          <w:color w:val="B83B46"/>
          <w:sz w:val="28"/>
        </w:rPr>
        <w:t>5.4. Norādījumi par apsekojumu izveidi un apsekojumu rezultātu izmantošanu, lai novērtētu pakalpojumu sniegšanu iedalījumā pēc sniegšanas veida</w:t>
      </w:r>
      <w:bookmarkStart w:id="56" w:name="_bookmark4"/>
      <w:bookmarkEnd w:id="56"/>
    </w:p>
    <w:p w14:paraId="7DF3C1DD" w14:textId="77777777" w:rsidR="00B73619" w:rsidRPr="00D82D6C" w:rsidRDefault="00B73619" w:rsidP="00D82D6C">
      <w:pPr>
        <w:jc w:val="both"/>
        <w:rPr>
          <w:rFonts w:ascii="Times New Roman" w:hAnsi="Times New Roman"/>
          <w:noProof/>
          <w:color w:val="B83B46"/>
          <w:sz w:val="24"/>
        </w:rPr>
      </w:pPr>
    </w:p>
    <w:p w14:paraId="1792FAD2" w14:textId="736F637C" w:rsidR="00416649" w:rsidRDefault="00416649" w:rsidP="00D82D6C">
      <w:pPr>
        <w:jc w:val="both"/>
        <w:rPr>
          <w:rFonts w:ascii="Times New Roman" w:hAnsi="Times New Roman"/>
          <w:noProof/>
          <w:sz w:val="24"/>
        </w:rPr>
      </w:pPr>
      <w:r>
        <w:rPr>
          <w:rFonts w:ascii="Times New Roman" w:hAnsi="Times New Roman"/>
          <w:sz w:val="24"/>
        </w:rPr>
        <w:t xml:space="preserve">Kā norādīts iepriekš (skat. 1.6. iedaļu), datu apkopotāji ES un EBTA valstīs var izmantot </w:t>
      </w:r>
      <w:r>
        <w:rPr>
          <w:rFonts w:ascii="Times New Roman" w:hAnsi="Times New Roman"/>
          <w:i/>
          <w:iCs/>
          <w:sz w:val="24"/>
        </w:rPr>
        <w:t>Eurostat</w:t>
      </w:r>
      <w:r>
        <w:rPr>
          <w:rFonts w:ascii="Times New Roman" w:hAnsi="Times New Roman"/>
          <w:sz w:val="24"/>
        </w:rPr>
        <w:t xml:space="preserve">/PTO modeli ar ieteicamajām standarta proporcijām. Apkopotāji var arī precizēt modeļa parametrus vai iegūt informāciju par </w:t>
      </w:r>
      <w:r>
        <w:rPr>
          <w:rFonts w:ascii="Times New Roman" w:hAnsi="Times New Roman"/>
          <w:i/>
          <w:iCs/>
          <w:sz w:val="24"/>
        </w:rPr>
        <w:t>MoS</w:t>
      </w:r>
      <w:r>
        <w:rPr>
          <w:rFonts w:ascii="Times New Roman" w:hAnsi="Times New Roman"/>
          <w:sz w:val="24"/>
        </w:rPr>
        <w:t xml:space="preserve"> no respondentiem.</w:t>
      </w:r>
    </w:p>
    <w:p w14:paraId="0AF5D68E" w14:textId="77777777" w:rsidR="00B73619" w:rsidRPr="00D82D6C" w:rsidRDefault="00B73619" w:rsidP="00D82D6C">
      <w:pPr>
        <w:jc w:val="both"/>
        <w:rPr>
          <w:rFonts w:ascii="Times New Roman" w:hAnsi="Times New Roman"/>
          <w:noProof/>
          <w:sz w:val="24"/>
        </w:rPr>
      </w:pPr>
    </w:p>
    <w:p w14:paraId="7CACFAFD" w14:textId="77777777" w:rsidR="00416649" w:rsidRDefault="00416649" w:rsidP="00D82D6C">
      <w:pPr>
        <w:jc w:val="both"/>
        <w:rPr>
          <w:rFonts w:ascii="Times New Roman" w:hAnsi="Times New Roman"/>
          <w:noProof/>
          <w:sz w:val="24"/>
        </w:rPr>
      </w:pPr>
      <w:r>
        <w:rPr>
          <w:rFonts w:ascii="Times New Roman" w:hAnsi="Times New Roman"/>
          <w:sz w:val="24"/>
        </w:rPr>
        <w:t xml:space="preserve">Ņemot vērā, ka daudziem datu apkopotājiem datu vākšana būs jāveic “no nulles”, iesakām jau šajā posmā rūpīgi apsvērt piemērotāko datu vākšanas pieeju, tostarp iespēju izveidot apsekojumu, lai vāktu </w:t>
      </w:r>
      <w:r>
        <w:rPr>
          <w:rFonts w:ascii="Times New Roman" w:hAnsi="Times New Roman"/>
          <w:i/>
          <w:iCs/>
          <w:sz w:val="24"/>
        </w:rPr>
        <w:t>MoS</w:t>
      </w:r>
      <w:r>
        <w:rPr>
          <w:rFonts w:ascii="Times New Roman" w:hAnsi="Times New Roman"/>
          <w:sz w:val="24"/>
        </w:rPr>
        <w:t xml:space="preserve"> datus tieši no respondentiem.</w:t>
      </w:r>
    </w:p>
    <w:p w14:paraId="47FC91D8" w14:textId="77777777" w:rsidR="00B73619" w:rsidRPr="00D82D6C" w:rsidRDefault="00B73619" w:rsidP="00D82D6C">
      <w:pPr>
        <w:jc w:val="both"/>
        <w:rPr>
          <w:rFonts w:ascii="Times New Roman" w:hAnsi="Times New Roman"/>
          <w:noProof/>
          <w:sz w:val="24"/>
        </w:rPr>
      </w:pPr>
    </w:p>
    <w:p w14:paraId="1325BEAA" w14:textId="77777777" w:rsidR="00416649" w:rsidRDefault="00416649" w:rsidP="00D82D6C">
      <w:pPr>
        <w:jc w:val="both"/>
        <w:rPr>
          <w:rFonts w:ascii="Times New Roman" w:hAnsi="Times New Roman"/>
          <w:noProof/>
          <w:sz w:val="24"/>
        </w:rPr>
      </w:pPr>
      <w:r>
        <w:rPr>
          <w:rFonts w:ascii="Times New Roman" w:hAnsi="Times New Roman"/>
          <w:sz w:val="24"/>
        </w:rPr>
        <w:t xml:space="preserve">Šajā iedaļā sniegti norādījumi par </w:t>
      </w:r>
      <w:r>
        <w:rPr>
          <w:rFonts w:ascii="Times New Roman" w:hAnsi="Times New Roman"/>
          <w:i/>
          <w:iCs/>
          <w:sz w:val="24"/>
        </w:rPr>
        <w:t>MoS</w:t>
      </w:r>
      <w:r>
        <w:rPr>
          <w:rFonts w:ascii="Times New Roman" w:hAnsi="Times New Roman"/>
          <w:sz w:val="24"/>
        </w:rPr>
        <w:t xml:space="preserve"> apsekojuma izveidi, aplūkojot piemērus no valstīm, kuras šādus apsekojumus jau ir izveidojušas.</w:t>
      </w:r>
    </w:p>
    <w:p w14:paraId="5B61E2AE" w14:textId="77777777" w:rsidR="00B73619" w:rsidRPr="00D82D6C" w:rsidRDefault="00B73619" w:rsidP="00D82D6C">
      <w:pPr>
        <w:jc w:val="both"/>
        <w:rPr>
          <w:rFonts w:ascii="Times New Roman" w:hAnsi="Times New Roman"/>
          <w:noProof/>
          <w:sz w:val="24"/>
        </w:rPr>
      </w:pPr>
    </w:p>
    <w:p w14:paraId="2A1031E3" w14:textId="77777777" w:rsidR="00416649" w:rsidRDefault="00416649" w:rsidP="00D82D6C">
      <w:pPr>
        <w:jc w:val="both"/>
        <w:rPr>
          <w:rFonts w:ascii="Times New Roman" w:hAnsi="Times New Roman"/>
          <w:noProof/>
          <w:sz w:val="24"/>
        </w:rPr>
      </w:pPr>
      <w:r>
        <w:rPr>
          <w:rFonts w:ascii="Times New Roman" w:hAnsi="Times New Roman"/>
          <w:sz w:val="24"/>
        </w:rPr>
        <w:t>5.10. tabulā sniegti daži ieteikumi par iespējamajiem apsekojumu jautājumiem, lai palīdzētu apkopot datus par pakalpojumu sniegšanas veidiem. Šos vienkāršos jautājumus var iekļaut arī jau izstrādātajos apsekojumos, piemēram, uzņēmumu apsekojumos. Uzņēmumiem atbildēšana uz šiem vispārīgajiem jautājumiem ievērojamas grūtības parasti nesagādā, vismaz sniedzot aptuvenu novērtējumu. Precīzs jautājumu formulējums, iespējams, vēl jāpielāgo. Pēdējā kolonna iekļauta vienīgi informatīvos nolūkos, un to faktiskajā apsekojumā nav paredzēts ietvert.</w:t>
      </w:r>
    </w:p>
    <w:p w14:paraId="653CDF8B" w14:textId="77777777" w:rsidR="00B73619" w:rsidRPr="00D82D6C" w:rsidRDefault="00B73619" w:rsidP="00D82D6C">
      <w:pPr>
        <w:jc w:val="both"/>
        <w:rPr>
          <w:rFonts w:ascii="Times New Roman" w:hAnsi="Times New Roman"/>
          <w:noProof/>
          <w:sz w:val="24"/>
        </w:rPr>
      </w:pPr>
    </w:p>
    <w:p w14:paraId="4A5698CC"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Turpmākajos divos punktos sīkāk aplūkotas dažādas iespējas, atsaucoties uz dažādās pasaules valstīs izstrādātiem apsekojumiem; divas šādas </w:t>
      </w:r>
      <w:r>
        <w:rPr>
          <w:rFonts w:ascii="Times New Roman" w:hAnsi="Times New Roman"/>
          <w:i/>
          <w:iCs/>
          <w:sz w:val="24"/>
        </w:rPr>
        <w:t>MoS</w:t>
      </w:r>
      <w:r>
        <w:rPr>
          <w:rFonts w:ascii="Times New Roman" w:hAnsi="Times New Roman"/>
          <w:sz w:val="24"/>
        </w:rPr>
        <w:t xml:space="preserve"> aptaujas anketas (ASV un Norvēģijā izstrādātas aptaujas anketas) aplūkotas sīkāk.</w:t>
      </w:r>
    </w:p>
    <w:p w14:paraId="7730A0F3" w14:textId="77777777" w:rsidR="00416649" w:rsidRPr="00D82D6C" w:rsidRDefault="00416649" w:rsidP="00D82D6C">
      <w:pPr>
        <w:jc w:val="both"/>
        <w:rPr>
          <w:rFonts w:ascii="Times New Roman" w:hAnsi="Times New Roman"/>
          <w:noProof/>
          <w:sz w:val="24"/>
        </w:rPr>
      </w:pPr>
    </w:p>
    <w:p w14:paraId="1F9B7820" w14:textId="77777777" w:rsidR="00416649" w:rsidRPr="00D82D6C" w:rsidRDefault="00416649" w:rsidP="00304F2D">
      <w:pPr>
        <w:keepNext/>
        <w:keepLines/>
        <w:jc w:val="both"/>
        <w:rPr>
          <w:rFonts w:ascii="Times New Roman" w:hAnsi="Times New Roman"/>
          <w:b/>
          <w:noProof/>
          <w:color w:val="B83B46"/>
          <w:sz w:val="24"/>
        </w:rPr>
      </w:pPr>
      <w:r>
        <w:rPr>
          <w:rFonts w:ascii="Times New Roman" w:hAnsi="Times New Roman"/>
          <w:b/>
          <w:color w:val="B83B46"/>
          <w:sz w:val="24"/>
        </w:rPr>
        <w:lastRenderedPageBreak/>
        <w:t>5.10. tabula. Ieteikumi par iespējamajiem apsekojumu jautājumiem pakalpojumu sniegšanas veidu identificēšanai</w:t>
      </w:r>
    </w:p>
    <w:p w14:paraId="2A5C2231" w14:textId="77777777" w:rsidR="00416649" w:rsidRPr="00D82D6C" w:rsidRDefault="00416649" w:rsidP="00304F2D">
      <w:pPr>
        <w:keepNext/>
        <w:keepLines/>
        <w:jc w:val="both"/>
        <w:rPr>
          <w:rFonts w:ascii="Times New Roman" w:hAnsi="Times New Roman"/>
          <w:b/>
          <w:noProof/>
          <w:sz w:val="24"/>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28" w:type="dxa"/>
          <w:left w:w="28" w:type="dxa"/>
          <w:bottom w:w="28" w:type="dxa"/>
          <w:right w:w="28" w:type="dxa"/>
        </w:tblCellMar>
        <w:tblLook w:val="01E0" w:firstRow="1" w:lastRow="1" w:firstColumn="1" w:lastColumn="1" w:noHBand="0" w:noVBand="0"/>
      </w:tblPr>
      <w:tblGrid>
        <w:gridCol w:w="2309"/>
        <w:gridCol w:w="370"/>
        <w:gridCol w:w="450"/>
        <w:gridCol w:w="1410"/>
        <w:gridCol w:w="1104"/>
        <w:gridCol w:w="2237"/>
        <w:gridCol w:w="1251"/>
      </w:tblGrid>
      <w:tr w:rsidR="00416649" w:rsidRPr="00D82D6C" w14:paraId="780B2388" w14:textId="77777777" w:rsidTr="003D4A37">
        <w:trPr>
          <w:trHeight w:val="450"/>
        </w:trPr>
        <w:tc>
          <w:tcPr>
            <w:tcW w:w="3044" w:type="pct"/>
            <w:gridSpan w:val="4"/>
            <w:vMerge w:val="restart"/>
          </w:tcPr>
          <w:p w14:paraId="2B987EFA" w14:textId="77777777" w:rsidR="00416649" w:rsidRPr="00D82D6C" w:rsidRDefault="00416649" w:rsidP="00304F2D">
            <w:pPr>
              <w:keepNext/>
              <w:keepLines/>
              <w:ind w:left="57" w:right="57"/>
              <w:jc w:val="both"/>
              <w:rPr>
                <w:rFonts w:ascii="Times New Roman" w:hAnsi="Times New Roman"/>
                <w:noProof/>
                <w:sz w:val="24"/>
              </w:rPr>
            </w:pPr>
          </w:p>
        </w:tc>
        <w:tc>
          <w:tcPr>
            <w:tcW w:w="1371" w:type="pct"/>
            <w:gridSpan w:val="2"/>
          </w:tcPr>
          <w:p w14:paraId="144C1A1C" w14:textId="77777777" w:rsidR="00416649" w:rsidRPr="00D82D6C" w:rsidRDefault="00416649" w:rsidP="00304F2D">
            <w:pPr>
              <w:keepNext/>
              <w:keepLines/>
              <w:ind w:left="57" w:right="57"/>
              <w:jc w:val="both"/>
              <w:rPr>
                <w:rFonts w:ascii="Times New Roman" w:hAnsi="Times New Roman"/>
                <w:b/>
                <w:noProof/>
                <w:sz w:val="24"/>
              </w:rPr>
            </w:pPr>
            <w:r>
              <w:rPr>
                <w:rFonts w:ascii="Times New Roman" w:hAnsi="Times New Roman"/>
                <w:b/>
                <w:sz w:val="24"/>
              </w:rPr>
              <w:t>Atbilde balstās uz</w:t>
            </w:r>
          </w:p>
        </w:tc>
        <w:tc>
          <w:tcPr>
            <w:tcW w:w="585" w:type="pct"/>
            <w:vMerge w:val="restart"/>
          </w:tcPr>
          <w:p w14:paraId="46925D1E" w14:textId="77777777" w:rsidR="00416649" w:rsidRPr="00D82D6C" w:rsidRDefault="00416649" w:rsidP="00304F2D">
            <w:pPr>
              <w:keepNext/>
              <w:keepLines/>
              <w:ind w:left="57" w:right="57"/>
              <w:jc w:val="both"/>
              <w:rPr>
                <w:rFonts w:ascii="Times New Roman" w:hAnsi="Times New Roman"/>
                <w:b/>
                <w:noProof/>
                <w:sz w:val="24"/>
              </w:rPr>
            </w:pPr>
            <w:r>
              <w:rPr>
                <w:rFonts w:ascii="Times New Roman" w:hAnsi="Times New Roman"/>
                <w:b/>
                <w:sz w:val="24"/>
              </w:rPr>
              <w:t>Jautājums attiecas uz</w:t>
            </w:r>
          </w:p>
        </w:tc>
      </w:tr>
      <w:tr w:rsidR="00416649" w:rsidRPr="00D82D6C" w14:paraId="6815FA23" w14:textId="77777777" w:rsidTr="003D4A37">
        <w:trPr>
          <w:trHeight w:val="720"/>
        </w:trPr>
        <w:tc>
          <w:tcPr>
            <w:tcW w:w="3044" w:type="pct"/>
            <w:gridSpan w:val="4"/>
            <w:vMerge/>
            <w:tcBorders>
              <w:top w:val="nil"/>
            </w:tcBorders>
          </w:tcPr>
          <w:p w14:paraId="5E5F1E3A" w14:textId="77777777" w:rsidR="00416649" w:rsidRPr="00D82D6C" w:rsidRDefault="00416649" w:rsidP="00304F2D">
            <w:pPr>
              <w:keepNext/>
              <w:keepLines/>
              <w:ind w:left="57" w:right="57"/>
              <w:jc w:val="both"/>
              <w:rPr>
                <w:rFonts w:ascii="Times New Roman" w:hAnsi="Times New Roman"/>
                <w:noProof/>
                <w:sz w:val="24"/>
                <w:szCs w:val="2"/>
              </w:rPr>
            </w:pPr>
          </w:p>
        </w:tc>
        <w:tc>
          <w:tcPr>
            <w:tcW w:w="685" w:type="pct"/>
          </w:tcPr>
          <w:p w14:paraId="021780CC" w14:textId="77777777" w:rsidR="00416649" w:rsidRPr="00D82D6C" w:rsidRDefault="00416649" w:rsidP="00304F2D">
            <w:pPr>
              <w:keepNext/>
              <w:keepLines/>
              <w:ind w:left="57" w:right="57"/>
              <w:jc w:val="both"/>
              <w:rPr>
                <w:rFonts w:ascii="Times New Roman" w:hAnsi="Times New Roman"/>
                <w:b/>
                <w:noProof/>
                <w:sz w:val="24"/>
              </w:rPr>
            </w:pPr>
            <w:r>
              <w:rPr>
                <w:rFonts w:ascii="Times New Roman" w:hAnsi="Times New Roman"/>
                <w:b/>
                <w:sz w:val="24"/>
              </w:rPr>
              <w:t>uzskaites reģistri</w:t>
            </w:r>
          </w:p>
        </w:tc>
        <w:tc>
          <w:tcPr>
            <w:tcW w:w="686" w:type="pct"/>
          </w:tcPr>
          <w:p w14:paraId="5AB4D0E6" w14:textId="77777777" w:rsidR="00416649" w:rsidRPr="00D82D6C" w:rsidRDefault="00416649" w:rsidP="00304F2D">
            <w:pPr>
              <w:keepNext/>
              <w:keepLines/>
              <w:ind w:left="57" w:right="57"/>
              <w:jc w:val="both"/>
              <w:rPr>
                <w:rFonts w:ascii="Times New Roman" w:hAnsi="Times New Roman"/>
                <w:b/>
                <w:noProof/>
                <w:sz w:val="24"/>
              </w:rPr>
            </w:pPr>
            <w:r>
              <w:rPr>
                <w:rFonts w:ascii="Times New Roman" w:hAnsi="Times New Roman"/>
                <w:b/>
                <w:sz w:val="24"/>
              </w:rPr>
              <w:t>vispārīgas zināšanas/minējums</w:t>
            </w:r>
          </w:p>
        </w:tc>
        <w:tc>
          <w:tcPr>
            <w:tcW w:w="585" w:type="pct"/>
            <w:vMerge/>
            <w:tcBorders>
              <w:top w:val="nil"/>
            </w:tcBorders>
          </w:tcPr>
          <w:p w14:paraId="65BEE9A3" w14:textId="77777777" w:rsidR="00416649" w:rsidRPr="00D82D6C" w:rsidRDefault="00416649" w:rsidP="00304F2D">
            <w:pPr>
              <w:keepNext/>
              <w:keepLines/>
              <w:ind w:left="57" w:right="57"/>
              <w:jc w:val="both"/>
              <w:rPr>
                <w:rFonts w:ascii="Times New Roman" w:hAnsi="Times New Roman"/>
                <w:noProof/>
                <w:sz w:val="24"/>
                <w:szCs w:val="2"/>
              </w:rPr>
            </w:pPr>
          </w:p>
        </w:tc>
      </w:tr>
      <w:tr w:rsidR="00416649" w:rsidRPr="00D82D6C" w14:paraId="0A19AB18" w14:textId="77777777" w:rsidTr="003D4A37">
        <w:trPr>
          <w:trHeight w:val="959"/>
        </w:trPr>
        <w:tc>
          <w:tcPr>
            <w:tcW w:w="1936" w:type="pct"/>
          </w:tcPr>
          <w:p w14:paraId="2E2A0E72" w14:textId="77777777" w:rsidR="00416649" w:rsidRPr="00D82D6C" w:rsidRDefault="00416649" w:rsidP="00304F2D">
            <w:pPr>
              <w:keepNext/>
              <w:keepLines/>
              <w:ind w:left="57" w:right="57"/>
              <w:rPr>
                <w:rFonts w:ascii="Times New Roman" w:hAnsi="Times New Roman"/>
                <w:noProof/>
                <w:sz w:val="24"/>
              </w:rPr>
            </w:pPr>
            <w:r>
              <w:rPr>
                <w:rFonts w:ascii="Times New Roman" w:hAnsi="Times New Roman"/>
                <w:sz w:val="24"/>
              </w:rPr>
              <w:t>1. Vai jūs eksportējat pakalpojumus klientiem ārvalstīs?</w:t>
            </w:r>
          </w:p>
        </w:tc>
        <w:tc>
          <w:tcPr>
            <w:tcW w:w="290" w:type="pct"/>
          </w:tcPr>
          <w:p w14:paraId="1E78FD50" w14:textId="77777777" w:rsidR="00416649" w:rsidRPr="00D82D6C" w:rsidRDefault="00416649" w:rsidP="00304F2D">
            <w:pPr>
              <w:keepNext/>
              <w:keepLines/>
              <w:ind w:left="57" w:right="57"/>
              <w:jc w:val="both"/>
              <w:rPr>
                <w:rFonts w:ascii="Times New Roman" w:hAnsi="Times New Roman"/>
                <w:noProof/>
                <w:sz w:val="24"/>
              </w:rPr>
            </w:pPr>
            <w:r>
              <w:rPr>
                <w:rFonts w:ascii="Times New Roman" w:hAnsi="Times New Roman"/>
                <w:sz w:val="24"/>
              </w:rPr>
              <w:t>Jā</w:t>
            </w:r>
          </w:p>
        </w:tc>
        <w:tc>
          <w:tcPr>
            <w:tcW w:w="247" w:type="pct"/>
          </w:tcPr>
          <w:p w14:paraId="229AADFF" w14:textId="77777777" w:rsidR="00416649" w:rsidRPr="00D82D6C" w:rsidRDefault="00416649" w:rsidP="00304F2D">
            <w:pPr>
              <w:keepNext/>
              <w:keepLines/>
              <w:ind w:left="57" w:right="57"/>
              <w:jc w:val="both"/>
              <w:rPr>
                <w:rFonts w:ascii="Times New Roman" w:hAnsi="Times New Roman"/>
                <w:noProof/>
                <w:sz w:val="24"/>
              </w:rPr>
            </w:pPr>
            <w:r>
              <w:rPr>
                <w:rFonts w:ascii="Times New Roman" w:hAnsi="Times New Roman"/>
                <w:sz w:val="24"/>
              </w:rPr>
              <w:t>Nē</w:t>
            </w:r>
          </w:p>
        </w:tc>
        <w:tc>
          <w:tcPr>
            <w:tcW w:w="571" w:type="pct"/>
          </w:tcPr>
          <w:p w14:paraId="2311D180" w14:textId="77777777" w:rsidR="00416649" w:rsidRPr="00D82D6C" w:rsidRDefault="00416649" w:rsidP="00304F2D">
            <w:pPr>
              <w:keepNext/>
              <w:keepLines/>
              <w:ind w:left="57" w:right="57"/>
              <w:jc w:val="both"/>
              <w:rPr>
                <w:rFonts w:ascii="Times New Roman" w:hAnsi="Times New Roman"/>
                <w:noProof/>
                <w:sz w:val="24"/>
              </w:rPr>
            </w:pPr>
            <w:r>
              <w:rPr>
                <w:rFonts w:ascii="Times New Roman" w:hAnsi="Times New Roman"/>
                <w:sz w:val="24"/>
              </w:rPr>
              <w:t>Nezinu/nav piemērojams</w:t>
            </w:r>
          </w:p>
        </w:tc>
        <w:tc>
          <w:tcPr>
            <w:tcW w:w="685" w:type="pct"/>
          </w:tcPr>
          <w:p w14:paraId="7D9EE85F" w14:textId="77777777" w:rsidR="00416649" w:rsidRPr="00D82D6C" w:rsidRDefault="00416649" w:rsidP="00304F2D">
            <w:pPr>
              <w:keepNext/>
              <w:keepLines/>
              <w:ind w:left="57" w:right="57"/>
              <w:jc w:val="both"/>
              <w:rPr>
                <w:rFonts w:ascii="Times New Roman" w:hAnsi="Times New Roman"/>
                <w:noProof/>
                <w:sz w:val="24"/>
              </w:rPr>
            </w:pPr>
          </w:p>
        </w:tc>
        <w:tc>
          <w:tcPr>
            <w:tcW w:w="686" w:type="pct"/>
          </w:tcPr>
          <w:p w14:paraId="544592A6" w14:textId="77777777" w:rsidR="00416649" w:rsidRPr="00D82D6C" w:rsidRDefault="00416649" w:rsidP="00304F2D">
            <w:pPr>
              <w:keepNext/>
              <w:keepLines/>
              <w:ind w:left="57" w:right="57"/>
              <w:jc w:val="both"/>
              <w:rPr>
                <w:rFonts w:ascii="Times New Roman" w:hAnsi="Times New Roman"/>
                <w:noProof/>
                <w:sz w:val="24"/>
              </w:rPr>
            </w:pPr>
          </w:p>
        </w:tc>
        <w:tc>
          <w:tcPr>
            <w:tcW w:w="585" w:type="pct"/>
          </w:tcPr>
          <w:p w14:paraId="0C17DA2D" w14:textId="77777777" w:rsidR="00416649" w:rsidRPr="00D82D6C" w:rsidRDefault="00416649" w:rsidP="00304F2D">
            <w:pPr>
              <w:keepNext/>
              <w:keepLines/>
              <w:ind w:left="57" w:right="57"/>
              <w:jc w:val="both"/>
              <w:rPr>
                <w:rFonts w:ascii="Times New Roman" w:hAnsi="Times New Roman"/>
                <w:noProof/>
                <w:sz w:val="24"/>
              </w:rPr>
            </w:pPr>
          </w:p>
        </w:tc>
      </w:tr>
      <w:tr w:rsidR="00416649" w:rsidRPr="00D82D6C" w14:paraId="4F8214D1" w14:textId="77777777" w:rsidTr="003D4A37">
        <w:trPr>
          <w:trHeight w:val="1530"/>
        </w:trPr>
        <w:tc>
          <w:tcPr>
            <w:tcW w:w="1936" w:type="pct"/>
          </w:tcPr>
          <w:p w14:paraId="15C57AC8" w14:textId="77777777" w:rsidR="00416649" w:rsidRPr="00D82D6C" w:rsidRDefault="00416649" w:rsidP="00CF3CF6">
            <w:pPr>
              <w:ind w:left="57" w:right="57"/>
              <w:rPr>
                <w:rFonts w:ascii="Times New Roman" w:hAnsi="Times New Roman"/>
                <w:noProof/>
                <w:sz w:val="24"/>
              </w:rPr>
            </w:pPr>
            <w:r>
              <w:rPr>
                <w:rFonts w:ascii="Times New Roman" w:hAnsi="Times New Roman"/>
                <w:sz w:val="24"/>
              </w:rPr>
              <w:t>2.a. Vai jūs sniedzat pakalpojumus ārvalstu klientiem attālināti ar e-pasta, tālruņa, pasta, faksa, tiešsaistes platformu, interneta u. c. līdzekļu starpniecību? (Vai pakalpojumi tiek sniegti, jūsu personālam vai klientam fiziski nešķērsojot valsts robežu?)</w:t>
            </w:r>
          </w:p>
          <w:p w14:paraId="540413EF" w14:textId="77777777" w:rsidR="00416649" w:rsidRPr="00D82D6C" w:rsidRDefault="00416649" w:rsidP="00CF3CF6">
            <w:pPr>
              <w:ind w:left="57" w:right="57"/>
              <w:rPr>
                <w:rFonts w:ascii="Times New Roman" w:hAnsi="Times New Roman"/>
                <w:noProof/>
                <w:sz w:val="24"/>
              </w:rPr>
            </w:pPr>
          </w:p>
        </w:tc>
        <w:tc>
          <w:tcPr>
            <w:tcW w:w="290" w:type="pct"/>
          </w:tcPr>
          <w:p w14:paraId="3B7DAA64"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Jā</w:t>
            </w:r>
          </w:p>
        </w:tc>
        <w:tc>
          <w:tcPr>
            <w:tcW w:w="247" w:type="pct"/>
          </w:tcPr>
          <w:p w14:paraId="5EFE8DC0"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Nē</w:t>
            </w:r>
          </w:p>
        </w:tc>
        <w:tc>
          <w:tcPr>
            <w:tcW w:w="571" w:type="pct"/>
          </w:tcPr>
          <w:p w14:paraId="6690ED44"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Nezinu/nav piemērojams</w:t>
            </w:r>
          </w:p>
        </w:tc>
        <w:tc>
          <w:tcPr>
            <w:tcW w:w="685" w:type="pct"/>
          </w:tcPr>
          <w:p w14:paraId="60EB46D5" w14:textId="77777777" w:rsidR="00416649" w:rsidRPr="00D82D6C" w:rsidRDefault="00416649" w:rsidP="00CF3CF6">
            <w:pPr>
              <w:ind w:left="57" w:right="57"/>
              <w:jc w:val="both"/>
              <w:rPr>
                <w:rFonts w:ascii="Times New Roman" w:hAnsi="Times New Roman"/>
                <w:noProof/>
                <w:sz w:val="24"/>
              </w:rPr>
            </w:pPr>
          </w:p>
        </w:tc>
        <w:tc>
          <w:tcPr>
            <w:tcW w:w="686" w:type="pct"/>
          </w:tcPr>
          <w:p w14:paraId="3D094042" w14:textId="77777777" w:rsidR="00416649" w:rsidRPr="00D82D6C" w:rsidRDefault="00416649" w:rsidP="00CF3CF6">
            <w:pPr>
              <w:ind w:left="57" w:right="57"/>
              <w:jc w:val="both"/>
              <w:rPr>
                <w:rFonts w:ascii="Times New Roman" w:hAnsi="Times New Roman"/>
                <w:noProof/>
                <w:sz w:val="24"/>
              </w:rPr>
            </w:pPr>
          </w:p>
        </w:tc>
        <w:tc>
          <w:tcPr>
            <w:tcW w:w="585" w:type="pct"/>
          </w:tcPr>
          <w:p w14:paraId="26F2E684" w14:textId="77777777" w:rsidR="00416649" w:rsidRPr="00D82D6C" w:rsidRDefault="00416649" w:rsidP="00CF3CF6">
            <w:pPr>
              <w:ind w:left="57" w:right="57"/>
              <w:jc w:val="both"/>
              <w:rPr>
                <w:rFonts w:ascii="Times New Roman" w:hAnsi="Times New Roman"/>
                <w:b/>
                <w:noProof/>
                <w:sz w:val="24"/>
              </w:rPr>
            </w:pPr>
            <w:r>
              <w:rPr>
                <w:rFonts w:ascii="Times New Roman" w:hAnsi="Times New Roman"/>
                <w:b/>
                <w:sz w:val="24"/>
              </w:rPr>
              <w:t>1. veids</w:t>
            </w:r>
          </w:p>
        </w:tc>
      </w:tr>
      <w:tr w:rsidR="00416649" w:rsidRPr="00D82D6C" w14:paraId="66D8517B" w14:textId="77777777" w:rsidTr="003D4A37">
        <w:trPr>
          <w:trHeight w:val="959"/>
        </w:trPr>
        <w:tc>
          <w:tcPr>
            <w:tcW w:w="1936" w:type="pct"/>
          </w:tcPr>
          <w:p w14:paraId="4C657EFA" w14:textId="77777777" w:rsidR="00416649" w:rsidRPr="00D82D6C" w:rsidRDefault="00416649" w:rsidP="00CF3CF6">
            <w:pPr>
              <w:ind w:left="57" w:right="57"/>
              <w:rPr>
                <w:rFonts w:ascii="Times New Roman" w:hAnsi="Times New Roman"/>
                <w:noProof/>
                <w:sz w:val="24"/>
              </w:rPr>
            </w:pPr>
            <w:r>
              <w:rPr>
                <w:rFonts w:ascii="Times New Roman" w:hAnsi="Times New Roman"/>
                <w:sz w:val="24"/>
              </w:rPr>
              <w:t>2.b. Kāda ir klientiem ārvalstīs attālināti sniegto pakalpojumu procentuālā daļa?</w:t>
            </w:r>
          </w:p>
        </w:tc>
        <w:tc>
          <w:tcPr>
            <w:tcW w:w="537" w:type="pct"/>
            <w:gridSpan w:val="2"/>
          </w:tcPr>
          <w:p w14:paraId="6CC5099F" w14:textId="77777777" w:rsidR="00416649" w:rsidRPr="00D82D6C" w:rsidRDefault="00416649" w:rsidP="00CF3CF6">
            <w:pPr>
              <w:ind w:left="57" w:right="57"/>
              <w:jc w:val="both"/>
              <w:rPr>
                <w:rFonts w:ascii="Times New Roman" w:hAnsi="Times New Roman"/>
                <w:noProof/>
                <w:sz w:val="24"/>
              </w:rPr>
            </w:pPr>
          </w:p>
        </w:tc>
        <w:tc>
          <w:tcPr>
            <w:tcW w:w="571" w:type="pct"/>
          </w:tcPr>
          <w:p w14:paraId="5E0EF991"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Nezinu/nav piemērojams</w:t>
            </w:r>
          </w:p>
        </w:tc>
        <w:tc>
          <w:tcPr>
            <w:tcW w:w="685" w:type="pct"/>
          </w:tcPr>
          <w:p w14:paraId="7F892396" w14:textId="77777777" w:rsidR="00416649" w:rsidRPr="00D82D6C" w:rsidRDefault="00416649" w:rsidP="00CF3CF6">
            <w:pPr>
              <w:ind w:left="57" w:right="57"/>
              <w:jc w:val="both"/>
              <w:rPr>
                <w:rFonts w:ascii="Times New Roman" w:hAnsi="Times New Roman"/>
                <w:noProof/>
                <w:sz w:val="24"/>
              </w:rPr>
            </w:pPr>
          </w:p>
        </w:tc>
        <w:tc>
          <w:tcPr>
            <w:tcW w:w="686" w:type="pct"/>
          </w:tcPr>
          <w:p w14:paraId="4B27319F" w14:textId="77777777" w:rsidR="00416649" w:rsidRPr="00D82D6C" w:rsidRDefault="00416649" w:rsidP="00CF3CF6">
            <w:pPr>
              <w:ind w:left="57" w:right="57"/>
              <w:jc w:val="both"/>
              <w:rPr>
                <w:rFonts w:ascii="Times New Roman" w:hAnsi="Times New Roman"/>
                <w:noProof/>
                <w:sz w:val="24"/>
              </w:rPr>
            </w:pPr>
          </w:p>
        </w:tc>
        <w:tc>
          <w:tcPr>
            <w:tcW w:w="585" w:type="pct"/>
          </w:tcPr>
          <w:p w14:paraId="39A76B9E" w14:textId="77777777" w:rsidR="00416649" w:rsidRPr="00D82D6C" w:rsidRDefault="00416649" w:rsidP="00CF3CF6">
            <w:pPr>
              <w:ind w:left="57" w:right="57"/>
              <w:jc w:val="both"/>
              <w:rPr>
                <w:rFonts w:ascii="Times New Roman" w:hAnsi="Times New Roman"/>
                <w:b/>
                <w:noProof/>
                <w:sz w:val="24"/>
              </w:rPr>
            </w:pPr>
            <w:r>
              <w:rPr>
                <w:rFonts w:ascii="Times New Roman" w:hAnsi="Times New Roman"/>
                <w:b/>
                <w:sz w:val="24"/>
              </w:rPr>
              <w:t>1. veids</w:t>
            </w:r>
          </w:p>
        </w:tc>
      </w:tr>
      <w:tr w:rsidR="00416649" w:rsidRPr="00D82D6C" w14:paraId="4E040A5C" w14:textId="77777777" w:rsidTr="003D4A37">
        <w:trPr>
          <w:trHeight w:val="1092"/>
        </w:trPr>
        <w:tc>
          <w:tcPr>
            <w:tcW w:w="1936" w:type="pct"/>
          </w:tcPr>
          <w:p w14:paraId="13BAC7A9" w14:textId="77777777" w:rsidR="00416649" w:rsidRPr="00D82D6C" w:rsidRDefault="00416649" w:rsidP="00CF3CF6">
            <w:pPr>
              <w:ind w:left="57" w:right="57"/>
              <w:rPr>
                <w:rFonts w:ascii="Times New Roman" w:hAnsi="Times New Roman"/>
                <w:noProof/>
                <w:sz w:val="24"/>
              </w:rPr>
            </w:pPr>
            <w:r>
              <w:rPr>
                <w:rFonts w:ascii="Times New Roman" w:hAnsi="Times New Roman"/>
                <w:sz w:val="24"/>
              </w:rPr>
              <w:t>3.a. Vai jūs sniedzat pakalpojumus ārvalstu klientiem, kuri dodas uz jūsu valsti (piemēram, citas valsts rezidentiem, kuri fiziski šķērsojuši valsts robežu, lai saņemtu pakalpojumu)?</w:t>
            </w:r>
          </w:p>
        </w:tc>
        <w:tc>
          <w:tcPr>
            <w:tcW w:w="290" w:type="pct"/>
          </w:tcPr>
          <w:p w14:paraId="7F8A480D"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Jā</w:t>
            </w:r>
          </w:p>
        </w:tc>
        <w:tc>
          <w:tcPr>
            <w:tcW w:w="247" w:type="pct"/>
          </w:tcPr>
          <w:p w14:paraId="76FB1A9F"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Nē</w:t>
            </w:r>
          </w:p>
        </w:tc>
        <w:tc>
          <w:tcPr>
            <w:tcW w:w="571" w:type="pct"/>
          </w:tcPr>
          <w:p w14:paraId="1A39485D"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Nezinu/nav piemērojams</w:t>
            </w:r>
          </w:p>
        </w:tc>
        <w:tc>
          <w:tcPr>
            <w:tcW w:w="685" w:type="pct"/>
          </w:tcPr>
          <w:p w14:paraId="2299E257" w14:textId="77777777" w:rsidR="00416649" w:rsidRPr="00D82D6C" w:rsidRDefault="00416649" w:rsidP="00CF3CF6">
            <w:pPr>
              <w:ind w:left="57" w:right="57"/>
              <w:jc w:val="both"/>
              <w:rPr>
                <w:rFonts w:ascii="Times New Roman" w:hAnsi="Times New Roman"/>
                <w:noProof/>
                <w:sz w:val="24"/>
              </w:rPr>
            </w:pPr>
          </w:p>
        </w:tc>
        <w:tc>
          <w:tcPr>
            <w:tcW w:w="686" w:type="pct"/>
          </w:tcPr>
          <w:p w14:paraId="048CF32F" w14:textId="77777777" w:rsidR="00416649" w:rsidRPr="00D82D6C" w:rsidRDefault="00416649" w:rsidP="00CF3CF6">
            <w:pPr>
              <w:ind w:left="57" w:right="57"/>
              <w:jc w:val="both"/>
              <w:rPr>
                <w:rFonts w:ascii="Times New Roman" w:hAnsi="Times New Roman"/>
                <w:noProof/>
                <w:sz w:val="24"/>
              </w:rPr>
            </w:pPr>
          </w:p>
        </w:tc>
        <w:tc>
          <w:tcPr>
            <w:tcW w:w="585" w:type="pct"/>
          </w:tcPr>
          <w:p w14:paraId="2E5A01CE" w14:textId="77777777" w:rsidR="00416649" w:rsidRPr="00D82D6C" w:rsidRDefault="00416649" w:rsidP="00CF3CF6">
            <w:pPr>
              <w:ind w:left="57" w:right="57"/>
              <w:jc w:val="both"/>
              <w:rPr>
                <w:rFonts w:ascii="Times New Roman" w:hAnsi="Times New Roman"/>
                <w:b/>
                <w:noProof/>
                <w:sz w:val="24"/>
              </w:rPr>
            </w:pPr>
            <w:r>
              <w:rPr>
                <w:rFonts w:ascii="Times New Roman" w:hAnsi="Times New Roman"/>
                <w:b/>
                <w:sz w:val="24"/>
              </w:rPr>
              <w:t>2. veids</w:t>
            </w:r>
          </w:p>
        </w:tc>
      </w:tr>
      <w:tr w:rsidR="00416649" w:rsidRPr="00D82D6C" w14:paraId="48375835" w14:textId="77777777" w:rsidTr="003D4A37">
        <w:trPr>
          <w:trHeight w:val="959"/>
        </w:trPr>
        <w:tc>
          <w:tcPr>
            <w:tcW w:w="1936" w:type="pct"/>
          </w:tcPr>
          <w:p w14:paraId="0C0E530D" w14:textId="77777777" w:rsidR="00416649" w:rsidRPr="00D82D6C" w:rsidRDefault="00416649" w:rsidP="00CF3CF6">
            <w:pPr>
              <w:ind w:left="57" w:right="57"/>
              <w:rPr>
                <w:rFonts w:ascii="Times New Roman" w:hAnsi="Times New Roman"/>
                <w:noProof/>
                <w:sz w:val="24"/>
              </w:rPr>
            </w:pPr>
            <w:r>
              <w:rPr>
                <w:rFonts w:ascii="Times New Roman" w:hAnsi="Times New Roman"/>
                <w:sz w:val="24"/>
              </w:rPr>
              <w:t>3.b. Kāda ir tiem ārvalstu klientiem sniegto pakalpojumu procentuālā daļa, kuri dodas uz jūsu valsti?</w:t>
            </w:r>
          </w:p>
        </w:tc>
        <w:tc>
          <w:tcPr>
            <w:tcW w:w="537" w:type="pct"/>
            <w:gridSpan w:val="2"/>
          </w:tcPr>
          <w:p w14:paraId="1C94D538" w14:textId="77777777" w:rsidR="00416649" w:rsidRPr="00D82D6C" w:rsidRDefault="00416649" w:rsidP="00CF3CF6">
            <w:pPr>
              <w:ind w:left="57" w:right="57"/>
              <w:jc w:val="both"/>
              <w:rPr>
                <w:rFonts w:ascii="Times New Roman" w:hAnsi="Times New Roman"/>
                <w:noProof/>
                <w:sz w:val="24"/>
              </w:rPr>
            </w:pPr>
          </w:p>
        </w:tc>
        <w:tc>
          <w:tcPr>
            <w:tcW w:w="571" w:type="pct"/>
          </w:tcPr>
          <w:p w14:paraId="14C4815D"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Nezinu/nav piemērojams</w:t>
            </w:r>
          </w:p>
        </w:tc>
        <w:tc>
          <w:tcPr>
            <w:tcW w:w="685" w:type="pct"/>
          </w:tcPr>
          <w:p w14:paraId="51A39338" w14:textId="77777777" w:rsidR="00416649" w:rsidRPr="00D82D6C" w:rsidRDefault="00416649" w:rsidP="00CF3CF6">
            <w:pPr>
              <w:ind w:left="57" w:right="57"/>
              <w:jc w:val="both"/>
              <w:rPr>
                <w:rFonts w:ascii="Times New Roman" w:hAnsi="Times New Roman"/>
                <w:noProof/>
                <w:sz w:val="24"/>
              </w:rPr>
            </w:pPr>
          </w:p>
        </w:tc>
        <w:tc>
          <w:tcPr>
            <w:tcW w:w="686" w:type="pct"/>
          </w:tcPr>
          <w:p w14:paraId="0B539B4C" w14:textId="77777777" w:rsidR="00416649" w:rsidRPr="00D82D6C" w:rsidRDefault="00416649" w:rsidP="00CF3CF6">
            <w:pPr>
              <w:ind w:left="57" w:right="57"/>
              <w:jc w:val="both"/>
              <w:rPr>
                <w:rFonts w:ascii="Times New Roman" w:hAnsi="Times New Roman"/>
                <w:noProof/>
                <w:sz w:val="24"/>
              </w:rPr>
            </w:pPr>
          </w:p>
        </w:tc>
        <w:tc>
          <w:tcPr>
            <w:tcW w:w="585" w:type="pct"/>
          </w:tcPr>
          <w:p w14:paraId="21795ED2" w14:textId="77777777" w:rsidR="00416649" w:rsidRPr="00D82D6C" w:rsidRDefault="00416649" w:rsidP="00CF3CF6">
            <w:pPr>
              <w:ind w:left="57" w:right="57"/>
              <w:jc w:val="both"/>
              <w:rPr>
                <w:rFonts w:ascii="Times New Roman" w:hAnsi="Times New Roman"/>
                <w:b/>
                <w:noProof/>
                <w:sz w:val="24"/>
              </w:rPr>
            </w:pPr>
            <w:r>
              <w:rPr>
                <w:rFonts w:ascii="Times New Roman" w:hAnsi="Times New Roman"/>
                <w:b/>
                <w:sz w:val="24"/>
              </w:rPr>
              <w:t>2. veids</w:t>
            </w:r>
          </w:p>
        </w:tc>
      </w:tr>
      <w:tr w:rsidR="00416649" w:rsidRPr="00D82D6C" w14:paraId="1001C331" w14:textId="77777777" w:rsidTr="003D4A37">
        <w:trPr>
          <w:trHeight w:val="960"/>
        </w:trPr>
        <w:tc>
          <w:tcPr>
            <w:tcW w:w="1936" w:type="pct"/>
          </w:tcPr>
          <w:p w14:paraId="2751E5DE" w14:textId="77777777" w:rsidR="00416649" w:rsidRPr="00D82D6C" w:rsidRDefault="00416649" w:rsidP="00CF3CF6">
            <w:pPr>
              <w:ind w:left="57" w:right="57"/>
              <w:rPr>
                <w:rFonts w:ascii="Times New Roman" w:hAnsi="Times New Roman"/>
                <w:noProof/>
                <w:sz w:val="24"/>
              </w:rPr>
            </w:pPr>
            <w:r>
              <w:rPr>
                <w:rFonts w:ascii="Times New Roman" w:hAnsi="Times New Roman"/>
                <w:sz w:val="24"/>
              </w:rPr>
              <w:lastRenderedPageBreak/>
              <w:t>4.a. Vai jūs ārvalstīs esat izveidojuši ārvalstu saistītus uzņēmumus?</w:t>
            </w:r>
          </w:p>
        </w:tc>
        <w:tc>
          <w:tcPr>
            <w:tcW w:w="290" w:type="pct"/>
          </w:tcPr>
          <w:p w14:paraId="0BEC4573"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Jā</w:t>
            </w:r>
          </w:p>
        </w:tc>
        <w:tc>
          <w:tcPr>
            <w:tcW w:w="247" w:type="pct"/>
          </w:tcPr>
          <w:p w14:paraId="0231116A"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Nē</w:t>
            </w:r>
          </w:p>
        </w:tc>
        <w:tc>
          <w:tcPr>
            <w:tcW w:w="571" w:type="pct"/>
          </w:tcPr>
          <w:p w14:paraId="2F75D1AC"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Nezinu/nav piemērojams</w:t>
            </w:r>
          </w:p>
        </w:tc>
        <w:tc>
          <w:tcPr>
            <w:tcW w:w="685" w:type="pct"/>
          </w:tcPr>
          <w:p w14:paraId="55F975DF" w14:textId="77777777" w:rsidR="00416649" w:rsidRPr="00D82D6C" w:rsidRDefault="00416649" w:rsidP="00CF3CF6">
            <w:pPr>
              <w:ind w:left="57" w:right="57"/>
              <w:jc w:val="both"/>
              <w:rPr>
                <w:rFonts w:ascii="Times New Roman" w:hAnsi="Times New Roman"/>
                <w:noProof/>
                <w:sz w:val="24"/>
              </w:rPr>
            </w:pPr>
          </w:p>
        </w:tc>
        <w:tc>
          <w:tcPr>
            <w:tcW w:w="686" w:type="pct"/>
          </w:tcPr>
          <w:p w14:paraId="5E2BDA4E" w14:textId="77777777" w:rsidR="00416649" w:rsidRPr="00D82D6C" w:rsidRDefault="00416649" w:rsidP="00CF3CF6">
            <w:pPr>
              <w:ind w:left="57" w:right="57"/>
              <w:jc w:val="both"/>
              <w:rPr>
                <w:rFonts w:ascii="Times New Roman" w:hAnsi="Times New Roman"/>
                <w:noProof/>
                <w:sz w:val="24"/>
              </w:rPr>
            </w:pPr>
          </w:p>
        </w:tc>
        <w:tc>
          <w:tcPr>
            <w:tcW w:w="585" w:type="pct"/>
          </w:tcPr>
          <w:p w14:paraId="5362CA8F" w14:textId="77777777" w:rsidR="00416649" w:rsidRPr="00D82D6C" w:rsidRDefault="00416649" w:rsidP="00CF3CF6">
            <w:pPr>
              <w:ind w:left="57" w:right="57"/>
              <w:jc w:val="both"/>
              <w:rPr>
                <w:rFonts w:ascii="Times New Roman" w:hAnsi="Times New Roman"/>
                <w:b/>
                <w:noProof/>
                <w:sz w:val="24"/>
              </w:rPr>
            </w:pPr>
            <w:r>
              <w:rPr>
                <w:rFonts w:ascii="Times New Roman" w:hAnsi="Times New Roman"/>
                <w:b/>
                <w:sz w:val="24"/>
              </w:rPr>
              <w:t>3. veids</w:t>
            </w:r>
          </w:p>
        </w:tc>
      </w:tr>
      <w:tr w:rsidR="00416649" w:rsidRPr="00D82D6C" w14:paraId="523A6DE8" w14:textId="77777777" w:rsidTr="003D4A37">
        <w:trPr>
          <w:trHeight w:val="1093"/>
        </w:trPr>
        <w:tc>
          <w:tcPr>
            <w:tcW w:w="1936" w:type="pct"/>
          </w:tcPr>
          <w:p w14:paraId="2EA9F037" w14:textId="77777777" w:rsidR="00416649" w:rsidRPr="00D82D6C" w:rsidRDefault="00416649" w:rsidP="00CF3CF6">
            <w:pPr>
              <w:ind w:left="57" w:right="57"/>
              <w:rPr>
                <w:rFonts w:ascii="Times New Roman" w:hAnsi="Times New Roman"/>
                <w:noProof/>
                <w:sz w:val="24"/>
              </w:rPr>
            </w:pPr>
            <w:r>
              <w:rPr>
                <w:rFonts w:ascii="Times New Roman" w:hAnsi="Times New Roman"/>
                <w:sz w:val="24"/>
              </w:rPr>
              <w:t>4.b. Lūdzu, norādiet aptuvenu apgrozījumu pakalpojumiem, kurus ārvalstu saistīti uzņēmumi ārvalstīs “vietējā līmenī” (valstī, kurā atrodas ārvalstu saistīts uzņēmums) pārdevuši tās valsts rezidentiem, kurā atrodas ārvalstu saistīts uzņēmums.</w:t>
            </w:r>
          </w:p>
        </w:tc>
        <w:tc>
          <w:tcPr>
            <w:tcW w:w="537" w:type="pct"/>
            <w:gridSpan w:val="2"/>
          </w:tcPr>
          <w:p w14:paraId="48713769" w14:textId="77777777" w:rsidR="00416649" w:rsidRPr="00D82D6C" w:rsidRDefault="00416649" w:rsidP="00CF3CF6">
            <w:pPr>
              <w:ind w:left="57" w:right="57"/>
              <w:jc w:val="both"/>
              <w:rPr>
                <w:rFonts w:ascii="Times New Roman" w:hAnsi="Times New Roman"/>
                <w:noProof/>
                <w:sz w:val="24"/>
              </w:rPr>
            </w:pPr>
          </w:p>
        </w:tc>
        <w:tc>
          <w:tcPr>
            <w:tcW w:w="571" w:type="pct"/>
          </w:tcPr>
          <w:p w14:paraId="3A679149"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Nezinu/nav piemērojams</w:t>
            </w:r>
          </w:p>
        </w:tc>
        <w:tc>
          <w:tcPr>
            <w:tcW w:w="685" w:type="pct"/>
          </w:tcPr>
          <w:p w14:paraId="323D64B4" w14:textId="77777777" w:rsidR="00416649" w:rsidRPr="00D82D6C" w:rsidRDefault="00416649" w:rsidP="00CF3CF6">
            <w:pPr>
              <w:ind w:left="57" w:right="57"/>
              <w:jc w:val="both"/>
              <w:rPr>
                <w:rFonts w:ascii="Times New Roman" w:hAnsi="Times New Roman"/>
                <w:noProof/>
                <w:sz w:val="24"/>
              </w:rPr>
            </w:pPr>
          </w:p>
        </w:tc>
        <w:tc>
          <w:tcPr>
            <w:tcW w:w="686" w:type="pct"/>
          </w:tcPr>
          <w:p w14:paraId="784D164B" w14:textId="77777777" w:rsidR="00416649" w:rsidRPr="00D82D6C" w:rsidRDefault="00416649" w:rsidP="00CF3CF6">
            <w:pPr>
              <w:ind w:left="57" w:right="57"/>
              <w:jc w:val="both"/>
              <w:rPr>
                <w:rFonts w:ascii="Times New Roman" w:hAnsi="Times New Roman"/>
                <w:noProof/>
                <w:sz w:val="24"/>
              </w:rPr>
            </w:pPr>
          </w:p>
        </w:tc>
        <w:tc>
          <w:tcPr>
            <w:tcW w:w="585" w:type="pct"/>
          </w:tcPr>
          <w:p w14:paraId="405D3155" w14:textId="77777777" w:rsidR="00416649" w:rsidRPr="00D82D6C" w:rsidRDefault="00416649" w:rsidP="00CF3CF6">
            <w:pPr>
              <w:ind w:left="57" w:right="57"/>
              <w:jc w:val="both"/>
              <w:rPr>
                <w:rFonts w:ascii="Times New Roman" w:hAnsi="Times New Roman"/>
                <w:b/>
                <w:noProof/>
                <w:sz w:val="24"/>
              </w:rPr>
            </w:pPr>
            <w:r>
              <w:rPr>
                <w:rFonts w:ascii="Times New Roman" w:hAnsi="Times New Roman"/>
                <w:b/>
                <w:sz w:val="24"/>
              </w:rPr>
              <w:t>3. veids</w:t>
            </w:r>
          </w:p>
        </w:tc>
      </w:tr>
      <w:tr w:rsidR="00416649" w:rsidRPr="00D82D6C" w14:paraId="4D38CFA6" w14:textId="77777777" w:rsidTr="003D4A37">
        <w:trPr>
          <w:trHeight w:val="959"/>
        </w:trPr>
        <w:tc>
          <w:tcPr>
            <w:tcW w:w="1936" w:type="pct"/>
          </w:tcPr>
          <w:p w14:paraId="269749EE" w14:textId="77777777" w:rsidR="00416649" w:rsidRPr="00D82D6C" w:rsidRDefault="00416649" w:rsidP="00CF3CF6">
            <w:pPr>
              <w:ind w:left="57" w:right="57"/>
              <w:rPr>
                <w:rFonts w:ascii="Times New Roman" w:hAnsi="Times New Roman"/>
                <w:noProof/>
                <w:sz w:val="24"/>
              </w:rPr>
            </w:pPr>
            <w:r>
              <w:rPr>
                <w:rFonts w:ascii="Times New Roman" w:hAnsi="Times New Roman"/>
                <w:sz w:val="24"/>
              </w:rPr>
              <w:t>5.a. Vai jūs sniedzat pakalpojumus, jūsu personālam dodoties uz klienta valsti?</w:t>
            </w:r>
          </w:p>
        </w:tc>
        <w:tc>
          <w:tcPr>
            <w:tcW w:w="290" w:type="pct"/>
          </w:tcPr>
          <w:p w14:paraId="14FBF17A"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Jā</w:t>
            </w:r>
          </w:p>
        </w:tc>
        <w:tc>
          <w:tcPr>
            <w:tcW w:w="247" w:type="pct"/>
          </w:tcPr>
          <w:p w14:paraId="206B89C6"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Nē</w:t>
            </w:r>
          </w:p>
        </w:tc>
        <w:tc>
          <w:tcPr>
            <w:tcW w:w="571" w:type="pct"/>
          </w:tcPr>
          <w:p w14:paraId="58912A19"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Nezinu/nav piemērojams</w:t>
            </w:r>
          </w:p>
        </w:tc>
        <w:tc>
          <w:tcPr>
            <w:tcW w:w="685" w:type="pct"/>
          </w:tcPr>
          <w:p w14:paraId="5408F1A0" w14:textId="77777777" w:rsidR="00416649" w:rsidRPr="00D82D6C" w:rsidRDefault="00416649" w:rsidP="00CF3CF6">
            <w:pPr>
              <w:ind w:left="57" w:right="57"/>
              <w:jc w:val="both"/>
              <w:rPr>
                <w:rFonts w:ascii="Times New Roman" w:hAnsi="Times New Roman"/>
                <w:noProof/>
                <w:sz w:val="24"/>
              </w:rPr>
            </w:pPr>
          </w:p>
        </w:tc>
        <w:tc>
          <w:tcPr>
            <w:tcW w:w="686" w:type="pct"/>
          </w:tcPr>
          <w:p w14:paraId="762A5A38" w14:textId="77777777" w:rsidR="00416649" w:rsidRPr="00D82D6C" w:rsidRDefault="00416649" w:rsidP="00CF3CF6">
            <w:pPr>
              <w:ind w:left="57" w:right="57"/>
              <w:jc w:val="both"/>
              <w:rPr>
                <w:rFonts w:ascii="Times New Roman" w:hAnsi="Times New Roman"/>
                <w:noProof/>
                <w:sz w:val="24"/>
              </w:rPr>
            </w:pPr>
          </w:p>
        </w:tc>
        <w:tc>
          <w:tcPr>
            <w:tcW w:w="585" w:type="pct"/>
          </w:tcPr>
          <w:p w14:paraId="51D4010A" w14:textId="77777777" w:rsidR="00416649" w:rsidRPr="00D82D6C" w:rsidRDefault="00416649" w:rsidP="00CF3CF6">
            <w:pPr>
              <w:ind w:left="57" w:right="57"/>
              <w:jc w:val="both"/>
              <w:rPr>
                <w:rFonts w:ascii="Times New Roman" w:hAnsi="Times New Roman"/>
                <w:b/>
                <w:noProof/>
                <w:sz w:val="24"/>
              </w:rPr>
            </w:pPr>
            <w:r>
              <w:rPr>
                <w:rFonts w:ascii="Times New Roman" w:hAnsi="Times New Roman"/>
                <w:b/>
                <w:sz w:val="24"/>
              </w:rPr>
              <w:t>4. veids</w:t>
            </w:r>
          </w:p>
        </w:tc>
      </w:tr>
      <w:tr w:rsidR="00416649" w:rsidRPr="00D82D6C" w14:paraId="51F9727E" w14:textId="77777777" w:rsidTr="003D4A37">
        <w:trPr>
          <w:trHeight w:val="959"/>
        </w:trPr>
        <w:tc>
          <w:tcPr>
            <w:tcW w:w="1936" w:type="pct"/>
          </w:tcPr>
          <w:p w14:paraId="1782E62E" w14:textId="77777777" w:rsidR="00416649" w:rsidRPr="00D82D6C" w:rsidRDefault="00416649" w:rsidP="00CF3CF6">
            <w:pPr>
              <w:ind w:left="57" w:right="57"/>
              <w:rPr>
                <w:rFonts w:ascii="Times New Roman" w:hAnsi="Times New Roman"/>
                <w:noProof/>
                <w:sz w:val="24"/>
              </w:rPr>
            </w:pPr>
            <w:r>
              <w:rPr>
                <w:rFonts w:ascii="Times New Roman" w:hAnsi="Times New Roman"/>
                <w:sz w:val="24"/>
              </w:rPr>
              <w:t>5.b. Kāda ir to jūsu pakalpojumu procentuālā daļa, kas tiek sniegti, jūsu personālam dodoties uz klienta valsti?</w:t>
            </w:r>
          </w:p>
        </w:tc>
        <w:tc>
          <w:tcPr>
            <w:tcW w:w="537" w:type="pct"/>
            <w:gridSpan w:val="2"/>
          </w:tcPr>
          <w:p w14:paraId="13C52225" w14:textId="77777777" w:rsidR="00416649" w:rsidRPr="00D82D6C" w:rsidRDefault="00416649" w:rsidP="00CF3CF6">
            <w:pPr>
              <w:ind w:left="57" w:right="57"/>
              <w:jc w:val="both"/>
              <w:rPr>
                <w:rFonts w:ascii="Times New Roman" w:hAnsi="Times New Roman"/>
                <w:noProof/>
                <w:sz w:val="24"/>
              </w:rPr>
            </w:pPr>
          </w:p>
        </w:tc>
        <w:tc>
          <w:tcPr>
            <w:tcW w:w="571" w:type="pct"/>
          </w:tcPr>
          <w:p w14:paraId="0CBB9819"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Nezinu/nav piemērojams</w:t>
            </w:r>
          </w:p>
        </w:tc>
        <w:tc>
          <w:tcPr>
            <w:tcW w:w="685" w:type="pct"/>
          </w:tcPr>
          <w:p w14:paraId="13C6A278" w14:textId="77777777" w:rsidR="00416649" w:rsidRPr="00D82D6C" w:rsidRDefault="00416649" w:rsidP="00CF3CF6">
            <w:pPr>
              <w:ind w:left="57" w:right="57"/>
              <w:jc w:val="both"/>
              <w:rPr>
                <w:rFonts w:ascii="Times New Roman" w:hAnsi="Times New Roman"/>
                <w:noProof/>
                <w:sz w:val="24"/>
              </w:rPr>
            </w:pPr>
          </w:p>
        </w:tc>
        <w:tc>
          <w:tcPr>
            <w:tcW w:w="686" w:type="pct"/>
          </w:tcPr>
          <w:p w14:paraId="46538F97" w14:textId="77777777" w:rsidR="00416649" w:rsidRPr="00D82D6C" w:rsidRDefault="00416649" w:rsidP="00CF3CF6">
            <w:pPr>
              <w:ind w:left="57" w:right="57"/>
              <w:jc w:val="both"/>
              <w:rPr>
                <w:rFonts w:ascii="Times New Roman" w:hAnsi="Times New Roman"/>
                <w:noProof/>
                <w:sz w:val="24"/>
              </w:rPr>
            </w:pPr>
          </w:p>
        </w:tc>
        <w:tc>
          <w:tcPr>
            <w:tcW w:w="585" w:type="pct"/>
          </w:tcPr>
          <w:p w14:paraId="0EB85DF6" w14:textId="77777777" w:rsidR="00416649" w:rsidRPr="00D82D6C" w:rsidRDefault="00416649" w:rsidP="00CF3CF6">
            <w:pPr>
              <w:ind w:left="57" w:right="57"/>
              <w:jc w:val="both"/>
              <w:rPr>
                <w:rFonts w:ascii="Times New Roman" w:hAnsi="Times New Roman"/>
                <w:b/>
                <w:noProof/>
                <w:sz w:val="24"/>
              </w:rPr>
            </w:pPr>
            <w:r>
              <w:rPr>
                <w:rFonts w:ascii="Times New Roman" w:hAnsi="Times New Roman"/>
                <w:b/>
                <w:sz w:val="24"/>
              </w:rPr>
              <w:t>4. veids</w:t>
            </w:r>
          </w:p>
        </w:tc>
      </w:tr>
      <w:tr w:rsidR="00416649" w:rsidRPr="00D82D6C" w14:paraId="4D6E9AF4" w14:textId="77777777" w:rsidTr="003D4A37">
        <w:trPr>
          <w:trHeight w:val="873"/>
        </w:trPr>
        <w:tc>
          <w:tcPr>
            <w:tcW w:w="1936" w:type="pct"/>
          </w:tcPr>
          <w:p w14:paraId="69AA3A97" w14:textId="77777777" w:rsidR="00416649" w:rsidRPr="00D82D6C" w:rsidRDefault="00416649" w:rsidP="00CF3CF6">
            <w:pPr>
              <w:ind w:left="57" w:right="57"/>
              <w:rPr>
                <w:rFonts w:ascii="Times New Roman" w:hAnsi="Times New Roman"/>
                <w:noProof/>
                <w:sz w:val="24"/>
              </w:rPr>
            </w:pPr>
            <w:r>
              <w:rPr>
                <w:rFonts w:ascii="Times New Roman" w:hAnsi="Times New Roman"/>
                <w:sz w:val="24"/>
              </w:rPr>
              <w:t>6.a. Vai jūs importējat pakalpojumus no ārvalstīm?</w:t>
            </w:r>
          </w:p>
        </w:tc>
        <w:tc>
          <w:tcPr>
            <w:tcW w:w="290" w:type="pct"/>
          </w:tcPr>
          <w:p w14:paraId="4296A57F"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Jā</w:t>
            </w:r>
          </w:p>
        </w:tc>
        <w:tc>
          <w:tcPr>
            <w:tcW w:w="247" w:type="pct"/>
          </w:tcPr>
          <w:p w14:paraId="2857CF88"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Nē</w:t>
            </w:r>
          </w:p>
        </w:tc>
        <w:tc>
          <w:tcPr>
            <w:tcW w:w="571" w:type="pct"/>
          </w:tcPr>
          <w:p w14:paraId="536ABE31" w14:textId="1A83F896" w:rsidR="00416649" w:rsidRPr="00D82D6C" w:rsidRDefault="00416649" w:rsidP="00CF3CF6">
            <w:pPr>
              <w:ind w:left="57" w:right="57"/>
              <w:jc w:val="both"/>
              <w:rPr>
                <w:rFonts w:ascii="Times New Roman" w:hAnsi="Times New Roman"/>
                <w:noProof/>
                <w:sz w:val="24"/>
              </w:rPr>
            </w:pPr>
            <w:r>
              <w:rPr>
                <w:rFonts w:ascii="Times New Roman" w:hAnsi="Times New Roman"/>
                <w:sz w:val="24"/>
              </w:rPr>
              <w:t>Nezinu/nav piemērojams</w:t>
            </w:r>
          </w:p>
        </w:tc>
        <w:tc>
          <w:tcPr>
            <w:tcW w:w="685" w:type="pct"/>
          </w:tcPr>
          <w:p w14:paraId="410F4128" w14:textId="77777777" w:rsidR="00416649" w:rsidRPr="00D82D6C" w:rsidRDefault="00416649" w:rsidP="00CF3CF6">
            <w:pPr>
              <w:ind w:left="57" w:right="57"/>
              <w:jc w:val="both"/>
              <w:rPr>
                <w:rFonts w:ascii="Times New Roman" w:hAnsi="Times New Roman"/>
                <w:noProof/>
                <w:sz w:val="24"/>
              </w:rPr>
            </w:pPr>
          </w:p>
        </w:tc>
        <w:tc>
          <w:tcPr>
            <w:tcW w:w="686" w:type="pct"/>
          </w:tcPr>
          <w:p w14:paraId="01436FD4" w14:textId="77777777" w:rsidR="00416649" w:rsidRPr="00D82D6C" w:rsidRDefault="00416649" w:rsidP="00CF3CF6">
            <w:pPr>
              <w:ind w:left="57" w:right="57"/>
              <w:jc w:val="both"/>
              <w:rPr>
                <w:rFonts w:ascii="Times New Roman" w:hAnsi="Times New Roman"/>
                <w:noProof/>
                <w:sz w:val="24"/>
              </w:rPr>
            </w:pPr>
          </w:p>
        </w:tc>
        <w:tc>
          <w:tcPr>
            <w:tcW w:w="585" w:type="pct"/>
          </w:tcPr>
          <w:p w14:paraId="2DF93B8F" w14:textId="498A4B08" w:rsidR="00416649" w:rsidRPr="00D82D6C" w:rsidRDefault="00416649" w:rsidP="00CF3CF6">
            <w:pPr>
              <w:ind w:left="57" w:right="57"/>
              <w:jc w:val="both"/>
              <w:rPr>
                <w:rFonts w:ascii="Times New Roman" w:hAnsi="Times New Roman"/>
                <w:b/>
                <w:noProof/>
                <w:sz w:val="24"/>
              </w:rPr>
            </w:pPr>
            <w:r>
              <w:rPr>
                <w:rFonts w:ascii="Times New Roman" w:hAnsi="Times New Roman"/>
                <w:b/>
                <w:sz w:val="24"/>
              </w:rPr>
              <w:t>1., 2. un 4. veids</w:t>
            </w:r>
          </w:p>
        </w:tc>
      </w:tr>
      <w:tr w:rsidR="00416649" w:rsidRPr="00D82D6C" w14:paraId="14613280" w14:textId="77777777" w:rsidTr="003D4A37">
        <w:trPr>
          <w:trHeight w:val="956"/>
        </w:trPr>
        <w:tc>
          <w:tcPr>
            <w:tcW w:w="1936" w:type="pct"/>
          </w:tcPr>
          <w:p w14:paraId="273B551A" w14:textId="77777777" w:rsidR="00416649" w:rsidRPr="00D82D6C" w:rsidRDefault="00416649" w:rsidP="00CF3CF6">
            <w:pPr>
              <w:ind w:left="57" w:right="57"/>
              <w:rPr>
                <w:rFonts w:ascii="Times New Roman" w:hAnsi="Times New Roman"/>
                <w:noProof/>
                <w:sz w:val="24"/>
              </w:rPr>
            </w:pPr>
            <w:r>
              <w:rPr>
                <w:rFonts w:ascii="Times New Roman" w:hAnsi="Times New Roman"/>
                <w:sz w:val="24"/>
              </w:rPr>
              <w:t>6.b. Kāda ir to pakalpojumu procentuālā daļa, kurus jums sniedz attālināti (ne jūsu, ne pakalpojuma sniedzēja personāls nedodas uz attiecīgo valsti)?</w:t>
            </w:r>
          </w:p>
        </w:tc>
        <w:tc>
          <w:tcPr>
            <w:tcW w:w="537" w:type="pct"/>
            <w:gridSpan w:val="2"/>
          </w:tcPr>
          <w:p w14:paraId="2A3C8922" w14:textId="77777777" w:rsidR="00416649" w:rsidRPr="00D82D6C" w:rsidRDefault="00416649" w:rsidP="00CF3CF6">
            <w:pPr>
              <w:ind w:left="57" w:right="57"/>
              <w:jc w:val="both"/>
              <w:rPr>
                <w:rFonts w:ascii="Times New Roman" w:hAnsi="Times New Roman"/>
                <w:noProof/>
                <w:sz w:val="24"/>
              </w:rPr>
            </w:pPr>
          </w:p>
        </w:tc>
        <w:tc>
          <w:tcPr>
            <w:tcW w:w="571" w:type="pct"/>
          </w:tcPr>
          <w:p w14:paraId="6F65AA27"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Nezinu/nav piemērojams</w:t>
            </w:r>
          </w:p>
        </w:tc>
        <w:tc>
          <w:tcPr>
            <w:tcW w:w="685" w:type="pct"/>
          </w:tcPr>
          <w:p w14:paraId="2A3D7AFA" w14:textId="77777777" w:rsidR="00416649" w:rsidRPr="00D82D6C" w:rsidRDefault="00416649" w:rsidP="00CF3CF6">
            <w:pPr>
              <w:ind w:left="57" w:right="57"/>
              <w:jc w:val="both"/>
              <w:rPr>
                <w:rFonts w:ascii="Times New Roman" w:hAnsi="Times New Roman"/>
                <w:noProof/>
                <w:sz w:val="24"/>
              </w:rPr>
            </w:pPr>
          </w:p>
        </w:tc>
        <w:tc>
          <w:tcPr>
            <w:tcW w:w="686" w:type="pct"/>
          </w:tcPr>
          <w:p w14:paraId="13A39660" w14:textId="77777777" w:rsidR="00416649" w:rsidRPr="00D82D6C" w:rsidRDefault="00416649" w:rsidP="00CF3CF6">
            <w:pPr>
              <w:ind w:left="57" w:right="57"/>
              <w:jc w:val="both"/>
              <w:rPr>
                <w:rFonts w:ascii="Times New Roman" w:hAnsi="Times New Roman"/>
                <w:noProof/>
                <w:sz w:val="24"/>
              </w:rPr>
            </w:pPr>
          </w:p>
        </w:tc>
        <w:tc>
          <w:tcPr>
            <w:tcW w:w="585" w:type="pct"/>
          </w:tcPr>
          <w:p w14:paraId="05CC9448" w14:textId="77777777" w:rsidR="00416649" w:rsidRPr="00D82D6C" w:rsidRDefault="00416649" w:rsidP="00CF3CF6">
            <w:pPr>
              <w:ind w:left="57" w:right="57"/>
              <w:jc w:val="both"/>
              <w:rPr>
                <w:rFonts w:ascii="Times New Roman" w:hAnsi="Times New Roman"/>
                <w:b/>
                <w:noProof/>
                <w:sz w:val="24"/>
              </w:rPr>
            </w:pPr>
            <w:r>
              <w:rPr>
                <w:rFonts w:ascii="Times New Roman" w:hAnsi="Times New Roman"/>
                <w:b/>
                <w:sz w:val="24"/>
              </w:rPr>
              <w:t>1. veids</w:t>
            </w:r>
          </w:p>
        </w:tc>
      </w:tr>
      <w:tr w:rsidR="00416649" w:rsidRPr="00D82D6C" w14:paraId="186DF29A" w14:textId="77777777" w:rsidTr="003D4A37">
        <w:trPr>
          <w:trHeight w:val="959"/>
        </w:trPr>
        <w:tc>
          <w:tcPr>
            <w:tcW w:w="1936" w:type="pct"/>
          </w:tcPr>
          <w:p w14:paraId="6FDB0FA5" w14:textId="77777777" w:rsidR="00416649" w:rsidRPr="00D82D6C" w:rsidRDefault="00416649" w:rsidP="00CF3CF6">
            <w:pPr>
              <w:ind w:left="57" w:right="57"/>
              <w:rPr>
                <w:rFonts w:ascii="Times New Roman" w:hAnsi="Times New Roman"/>
                <w:noProof/>
                <w:sz w:val="24"/>
              </w:rPr>
            </w:pPr>
            <w:r>
              <w:rPr>
                <w:rFonts w:ascii="Times New Roman" w:hAnsi="Times New Roman"/>
                <w:sz w:val="24"/>
              </w:rPr>
              <w:t>6.c. Kāda ir to pakalpojumu procentuālā daļa, kurus jums sniedz, pakalpojuma sniedzējam personālam dodoties uz jūsu valsti?</w:t>
            </w:r>
          </w:p>
        </w:tc>
        <w:tc>
          <w:tcPr>
            <w:tcW w:w="537" w:type="pct"/>
            <w:gridSpan w:val="2"/>
          </w:tcPr>
          <w:p w14:paraId="41F42128" w14:textId="77777777" w:rsidR="00416649" w:rsidRPr="00D82D6C" w:rsidRDefault="00416649" w:rsidP="00CF3CF6">
            <w:pPr>
              <w:ind w:left="57" w:right="57"/>
              <w:jc w:val="both"/>
              <w:rPr>
                <w:rFonts w:ascii="Times New Roman" w:hAnsi="Times New Roman"/>
                <w:noProof/>
                <w:sz w:val="24"/>
              </w:rPr>
            </w:pPr>
          </w:p>
        </w:tc>
        <w:tc>
          <w:tcPr>
            <w:tcW w:w="571" w:type="pct"/>
          </w:tcPr>
          <w:p w14:paraId="4DA8CAE1"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Nezinu/nav piemērojams</w:t>
            </w:r>
          </w:p>
        </w:tc>
        <w:tc>
          <w:tcPr>
            <w:tcW w:w="685" w:type="pct"/>
          </w:tcPr>
          <w:p w14:paraId="5F7C014A" w14:textId="77777777" w:rsidR="00416649" w:rsidRPr="00D82D6C" w:rsidRDefault="00416649" w:rsidP="00CF3CF6">
            <w:pPr>
              <w:ind w:left="57" w:right="57"/>
              <w:jc w:val="both"/>
              <w:rPr>
                <w:rFonts w:ascii="Times New Roman" w:hAnsi="Times New Roman"/>
                <w:noProof/>
                <w:sz w:val="24"/>
              </w:rPr>
            </w:pPr>
          </w:p>
        </w:tc>
        <w:tc>
          <w:tcPr>
            <w:tcW w:w="686" w:type="pct"/>
          </w:tcPr>
          <w:p w14:paraId="334A4EC6" w14:textId="77777777" w:rsidR="00416649" w:rsidRPr="00D82D6C" w:rsidRDefault="00416649" w:rsidP="00CF3CF6">
            <w:pPr>
              <w:ind w:left="57" w:right="57"/>
              <w:jc w:val="both"/>
              <w:rPr>
                <w:rFonts w:ascii="Times New Roman" w:hAnsi="Times New Roman"/>
                <w:noProof/>
                <w:sz w:val="24"/>
              </w:rPr>
            </w:pPr>
          </w:p>
        </w:tc>
        <w:tc>
          <w:tcPr>
            <w:tcW w:w="585" w:type="pct"/>
          </w:tcPr>
          <w:p w14:paraId="44BCC211" w14:textId="77777777" w:rsidR="00416649" w:rsidRPr="00D82D6C" w:rsidRDefault="00416649" w:rsidP="00CF3CF6">
            <w:pPr>
              <w:ind w:left="57" w:right="57"/>
              <w:jc w:val="both"/>
              <w:rPr>
                <w:rFonts w:ascii="Times New Roman" w:hAnsi="Times New Roman"/>
                <w:b/>
                <w:noProof/>
                <w:sz w:val="24"/>
              </w:rPr>
            </w:pPr>
            <w:r>
              <w:rPr>
                <w:rFonts w:ascii="Times New Roman" w:hAnsi="Times New Roman"/>
                <w:b/>
                <w:sz w:val="24"/>
              </w:rPr>
              <w:t>4. veids</w:t>
            </w:r>
          </w:p>
        </w:tc>
      </w:tr>
      <w:tr w:rsidR="00416649" w:rsidRPr="00D82D6C" w14:paraId="20444EAA" w14:textId="77777777" w:rsidTr="003D4A37">
        <w:trPr>
          <w:trHeight w:val="961"/>
        </w:trPr>
        <w:tc>
          <w:tcPr>
            <w:tcW w:w="1936" w:type="pct"/>
          </w:tcPr>
          <w:p w14:paraId="4D00AB0D" w14:textId="77777777" w:rsidR="00416649" w:rsidRPr="00D82D6C" w:rsidRDefault="00416649" w:rsidP="00CF3CF6">
            <w:pPr>
              <w:ind w:left="57" w:right="57"/>
              <w:rPr>
                <w:rFonts w:ascii="Times New Roman" w:hAnsi="Times New Roman"/>
                <w:noProof/>
                <w:sz w:val="24"/>
              </w:rPr>
            </w:pPr>
            <w:r>
              <w:rPr>
                <w:rFonts w:ascii="Times New Roman" w:hAnsi="Times New Roman"/>
                <w:sz w:val="24"/>
              </w:rPr>
              <w:lastRenderedPageBreak/>
              <w:t>6.d. Kāda ir to pakalpojumu procentuālā daļa, ko jums sniedz, jūsu personālam dodoties uz/apmeklējot pakalpojuma sniedzēja valsti?</w:t>
            </w:r>
          </w:p>
        </w:tc>
        <w:tc>
          <w:tcPr>
            <w:tcW w:w="537" w:type="pct"/>
            <w:gridSpan w:val="2"/>
          </w:tcPr>
          <w:p w14:paraId="2DAEF8E6" w14:textId="77777777" w:rsidR="00416649" w:rsidRPr="00D82D6C" w:rsidRDefault="00416649" w:rsidP="00CF3CF6">
            <w:pPr>
              <w:ind w:left="57" w:right="57"/>
              <w:jc w:val="both"/>
              <w:rPr>
                <w:rFonts w:ascii="Times New Roman" w:hAnsi="Times New Roman"/>
                <w:noProof/>
                <w:sz w:val="24"/>
              </w:rPr>
            </w:pPr>
          </w:p>
        </w:tc>
        <w:tc>
          <w:tcPr>
            <w:tcW w:w="571" w:type="pct"/>
          </w:tcPr>
          <w:p w14:paraId="2C8F6DF7" w14:textId="77777777" w:rsidR="00416649" w:rsidRPr="00D82D6C" w:rsidRDefault="00416649" w:rsidP="00CF3CF6">
            <w:pPr>
              <w:ind w:left="57" w:right="57"/>
              <w:jc w:val="both"/>
              <w:rPr>
                <w:rFonts w:ascii="Times New Roman" w:hAnsi="Times New Roman"/>
                <w:noProof/>
                <w:sz w:val="24"/>
              </w:rPr>
            </w:pPr>
            <w:r>
              <w:rPr>
                <w:rFonts w:ascii="Times New Roman" w:hAnsi="Times New Roman"/>
                <w:sz w:val="24"/>
              </w:rPr>
              <w:t>Nezinu/nav piemērojams</w:t>
            </w:r>
          </w:p>
        </w:tc>
        <w:tc>
          <w:tcPr>
            <w:tcW w:w="685" w:type="pct"/>
          </w:tcPr>
          <w:p w14:paraId="157A717A" w14:textId="77777777" w:rsidR="00416649" w:rsidRPr="00D82D6C" w:rsidRDefault="00416649" w:rsidP="00CF3CF6">
            <w:pPr>
              <w:ind w:left="57" w:right="57"/>
              <w:jc w:val="both"/>
              <w:rPr>
                <w:rFonts w:ascii="Times New Roman" w:hAnsi="Times New Roman"/>
                <w:noProof/>
                <w:sz w:val="24"/>
              </w:rPr>
            </w:pPr>
          </w:p>
        </w:tc>
        <w:tc>
          <w:tcPr>
            <w:tcW w:w="686" w:type="pct"/>
          </w:tcPr>
          <w:p w14:paraId="15601982" w14:textId="77777777" w:rsidR="00416649" w:rsidRPr="00D82D6C" w:rsidRDefault="00416649" w:rsidP="00CF3CF6">
            <w:pPr>
              <w:ind w:left="57" w:right="57"/>
              <w:jc w:val="both"/>
              <w:rPr>
                <w:rFonts w:ascii="Times New Roman" w:hAnsi="Times New Roman"/>
                <w:noProof/>
                <w:sz w:val="24"/>
              </w:rPr>
            </w:pPr>
          </w:p>
        </w:tc>
        <w:tc>
          <w:tcPr>
            <w:tcW w:w="585" w:type="pct"/>
          </w:tcPr>
          <w:p w14:paraId="22BF4EF2" w14:textId="77777777" w:rsidR="00416649" w:rsidRPr="00D82D6C" w:rsidRDefault="00416649" w:rsidP="00CF3CF6">
            <w:pPr>
              <w:ind w:left="57" w:right="57"/>
              <w:jc w:val="both"/>
              <w:rPr>
                <w:rFonts w:ascii="Times New Roman" w:hAnsi="Times New Roman"/>
                <w:b/>
                <w:noProof/>
                <w:sz w:val="24"/>
              </w:rPr>
            </w:pPr>
            <w:r>
              <w:rPr>
                <w:rFonts w:ascii="Times New Roman" w:hAnsi="Times New Roman"/>
                <w:b/>
                <w:sz w:val="24"/>
              </w:rPr>
              <w:t>2. veids</w:t>
            </w:r>
          </w:p>
        </w:tc>
      </w:tr>
    </w:tbl>
    <w:p w14:paraId="778AA4CC" w14:textId="77777777" w:rsidR="00416649" w:rsidRPr="00D82D6C" w:rsidRDefault="00416649" w:rsidP="00D82D6C">
      <w:pPr>
        <w:jc w:val="both"/>
        <w:rPr>
          <w:rFonts w:ascii="Times New Roman" w:hAnsi="Times New Roman"/>
          <w:b/>
          <w:noProof/>
          <w:sz w:val="24"/>
        </w:rPr>
      </w:pPr>
    </w:p>
    <w:p w14:paraId="1CE12C89" w14:textId="3898A700" w:rsidR="00416649" w:rsidRPr="003D4A37" w:rsidRDefault="003D4A37" w:rsidP="00D82D6C">
      <w:pPr>
        <w:jc w:val="both"/>
        <w:rPr>
          <w:rFonts w:ascii="Times New Roman" w:hAnsi="Times New Roman"/>
          <w:b/>
          <w:bCs/>
          <w:noProof/>
          <w:color w:val="1C1C1C"/>
          <w:sz w:val="24"/>
        </w:rPr>
      </w:pPr>
      <w:bookmarkStart w:id="57" w:name="5.4.1._Experience_of_Selected_Countries_"/>
      <w:bookmarkEnd w:id="57"/>
      <w:r>
        <w:rPr>
          <w:rFonts w:ascii="Times New Roman" w:hAnsi="Times New Roman"/>
          <w:b/>
          <w:color w:val="1C1C1C"/>
          <w:sz w:val="24"/>
        </w:rPr>
        <w:t>5.4.1. Atsevišķu valstu pieredze saistībā ar apsekojumu izveidi un apsekojumos savākto datu izmantošanu</w:t>
      </w:r>
    </w:p>
    <w:p w14:paraId="73D16BBB" w14:textId="77777777" w:rsidR="003D4A37" w:rsidRPr="00D82D6C" w:rsidRDefault="003D4A37" w:rsidP="00D82D6C">
      <w:pPr>
        <w:jc w:val="both"/>
        <w:rPr>
          <w:rFonts w:ascii="Times New Roman" w:hAnsi="Times New Roman"/>
          <w:noProof/>
          <w:color w:val="1C1C1C"/>
          <w:sz w:val="24"/>
        </w:rPr>
      </w:pPr>
    </w:p>
    <w:p w14:paraId="05763227" w14:textId="77777777" w:rsidR="00416649" w:rsidRDefault="00416649" w:rsidP="00D82D6C">
      <w:pPr>
        <w:jc w:val="both"/>
        <w:rPr>
          <w:rFonts w:ascii="Times New Roman" w:hAnsi="Times New Roman"/>
          <w:noProof/>
          <w:sz w:val="24"/>
        </w:rPr>
      </w:pPr>
      <w:r>
        <w:rPr>
          <w:rFonts w:ascii="Times New Roman" w:hAnsi="Times New Roman"/>
          <w:sz w:val="24"/>
        </w:rPr>
        <w:t>Daudzas valstis pašlaik izmanto vai plāno izmantot pakalpojumu tirdzniecības apsekojumus, lai vāktu informāciju, kuru izmantot, lai novērtētu to, kā attiecināt tirdzniecību uz 1., 2. un 4. veidu. Tomēr nav pilnīgas skaidrības par to, kā vislabāk formulēt apsekojuma jautājumus un pēc atbilžu saņemšanas novērtēt pakalpojumu sniegšanas veidu datus, kas izriet no apsekojumos vāktajiem datiem. Daudzās jomās ir vairāk jautājumu nekā atbilžu, taču varētu būt lietderīgi apzināt vērā ņemamos lēmuma pieņemšanas punktus un dalīties informācijā par to, kā citas valstis ir risinājušas šo jautājumu.</w:t>
      </w:r>
    </w:p>
    <w:p w14:paraId="12E38167" w14:textId="77777777" w:rsidR="003D4A37" w:rsidRPr="00D82D6C" w:rsidRDefault="003D4A37" w:rsidP="00D82D6C">
      <w:pPr>
        <w:jc w:val="both"/>
        <w:rPr>
          <w:rFonts w:ascii="Times New Roman" w:hAnsi="Times New Roman"/>
          <w:noProof/>
          <w:sz w:val="24"/>
        </w:rPr>
      </w:pPr>
    </w:p>
    <w:p w14:paraId="226EC65B" w14:textId="77777777" w:rsidR="00416649" w:rsidRDefault="00416649" w:rsidP="00D82D6C">
      <w:pPr>
        <w:jc w:val="both"/>
        <w:rPr>
          <w:rFonts w:ascii="Times New Roman" w:hAnsi="Times New Roman"/>
          <w:b/>
          <w:bCs/>
          <w:noProof/>
          <w:sz w:val="24"/>
        </w:rPr>
      </w:pPr>
      <w:r>
        <w:rPr>
          <w:rFonts w:ascii="Times New Roman" w:hAnsi="Times New Roman"/>
          <w:b/>
          <w:sz w:val="24"/>
        </w:rPr>
        <w:t>Apsekojuma izveide</w:t>
      </w:r>
    </w:p>
    <w:p w14:paraId="2B4B0620" w14:textId="77777777" w:rsidR="003D4A37" w:rsidRPr="003D4A37" w:rsidRDefault="003D4A37" w:rsidP="00D82D6C">
      <w:pPr>
        <w:jc w:val="both"/>
        <w:rPr>
          <w:rFonts w:ascii="Times New Roman" w:hAnsi="Times New Roman"/>
          <w:b/>
          <w:bCs/>
          <w:noProof/>
          <w:sz w:val="24"/>
        </w:rPr>
      </w:pPr>
    </w:p>
    <w:p w14:paraId="0EBC4FC7" w14:textId="77777777" w:rsidR="00416649" w:rsidRDefault="00416649" w:rsidP="003354F3">
      <w:pPr>
        <w:pStyle w:val="ListParagraph"/>
        <w:numPr>
          <w:ilvl w:val="0"/>
          <w:numId w:val="35"/>
        </w:numPr>
        <w:ind w:left="567" w:hanging="283"/>
        <w:jc w:val="both"/>
        <w:rPr>
          <w:rFonts w:ascii="Times New Roman" w:hAnsi="Times New Roman"/>
          <w:noProof/>
          <w:sz w:val="24"/>
        </w:rPr>
      </w:pPr>
      <w:r>
        <w:rPr>
          <w:rFonts w:ascii="Times New Roman" w:hAnsi="Times New Roman"/>
          <w:sz w:val="24"/>
        </w:rPr>
        <w:t xml:space="preserve">Par kādiem pakalpojumu veidiem jāvāc informācija par </w:t>
      </w:r>
      <w:r>
        <w:rPr>
          <w:rFonts w:ascii="Times New Roman" w:hAnsi="Times New Roman"/>
          <w:i/>
          <w:iCs/>
          <w:sz w:val="24"/>
        </w:rPr>
        <w:t>MoS</w:t>
      </w:r>
      <w:r>
        <w:rPr>
          <w:rFonts w:ascii="Times New Roman" w:hAnsi="Times New Roman"/>
          <w:sz w:val="24"/>
        </w:rPr>
        <w:t>?</w:t>
      </w:r>
    </w:p>
    <w:p w14:paraId="0E2499DB" w14:textId="77777777" w:rsidR="003D4A37" w:rsidRDefault="00416649" w:rsidP="003354F3">
      <w:pPr>
        <w:pStyle w:val="ListParagraph"/>
        <w:numPr>
          <w:ilvl w:val="0"/>
          <w:numId w:val="36"/>
        </w:numPr>
        <w:ind w:left="851" w:hanging="284"/>
        <w:jc w:val="both"/>
        <w:rPr>
          <w:rFonts w:ascii="Times New Roman" w:hAnsi="Times New Roman"/>
          <w:noProof/>
          <w:sz w:val="24"/>
        </w:rPr>
      </w:pPr>
      <w:r>
        <w:rPr>
          <w:rFonts w:ascii="Times New Roman" w:hAnsi="Times New Roman"/>
          <w:sz w:val="24"/>
        </w:rPr>
        <w:t>Labāk ir lūgt respondentus norādīt, kā viņu pakalpojumus sniedz/saņem iedalījumā pēc pakalpojuma veida, vai sniegt informāciju tikai par konkrētu pakalpojumu veidu apakškopu un izteikt pieņēmumus par pārējiem pakalpojumu veidiem.</w:t>
      </w:r>
    </w:p>
    <w:p w14:paraId="6576C181" w14:textId="77777777" w:rsidR="003D4A37" w:rsidRDefault="00416649" w:rsidP="003354F3">
      <w:pPr>
        <w:pStyle w:val="ListParagraph"/>
        <w:numPr>
          <w:ilvl w:val="0"/>
          <w:numId w:val="36"/>
        </w:numPr>
        <w:ind w:left="851" w:hanging="284"/>
        <w:jc w:val="both"/>
        <w:rPr>
          <w:rFonts w:ascii="Times New Roman" w:hAnsi="Times New Roman"/>
          <w:noProof/>
          <w:sz w:val="24"/>
        </w:rPr>
      </w:pPr>
      <w:r>
        <w:rPr>
          <w:rFonts w:ascii="Times New Roman" w:hAnsi="Times New Roman"/>
          <w:sz w:val="24"/>
        </w:rPr>
        <w:t>Amerikas Savienotās Valstis (Ekonomikas analīzes birojs (</w:t>
      </w:r>
      <w:r>
        <w:rPr>
          <w:rFonts w:ascii="Times New Roman" w:hAnsi="Times New Roman"/>
          <w:i/>
          <w:iCs/>
          <w:sz w:val="24"/>
        </w:rPr>
        <w:t>BEA</w:t>
      </w:r>
      <w:r>
        <w:rPr>
          <w:rFonts w:ascii="Times New Roman" w:hAnsi="Times New Roman"/>
          <w:sz w:val="24"/>
        </w:rPr>
        <w:t xml:space="preserve">)) apsekojumā </w:t>
      </w:r>
      <w:r>
        <w:rPr>
          <w:rFonts w:ascii="Times New Roman" w:hAnsi="Times New Roman"/>
          <w:i/>
          <w:iCs/>
          <w:sz w:val="24"/>
        </w:rPr>
        <w:t>Benchmark Survey of Transactions in Selected Services and Intellectual Property with Foreign Persons</w:t>
      </w:r>
      <w:r>
        <w:rPr>
          <w:rFonts w:ascii="Times New Roman" w:hAnsi="Times New Roman"/>
          <w:sz w:val="24"/>
        </w:rPr>
        <w:t xml:space="preserve"> [Standarta apsekojums par izvēlētu pakalpojumu un intelektuālā īpašuma darījumiem ar ārvalstniekiem] (BE-120) lūdza respondentus sniegt </w:t>
      </w:r>
      <w:r>
        <w:rPr>
          <w:rFonts w:ascii="Times New Roman" w:hAnsi="Times New Roman"/>
          <w:i/>
          <w:iCs/>
          <w:sz w:val="24"/>
        </w:rPr>
        <w:t>MoS</w:t>
      </w:r>
      <w:r>
        <w:rPr>
          <w:rFonts w:ascii="Times New Roman" w:hAnsi="Times New Roman"/>
          <w:sz w:val="24"/>
        </w:rPr>
        <w:t xml:space="preserve"> datus vienīgi par konkrētu pakalpojumu veidu apakškopu. Jautājumi par </w:t>
      </w:r>
      <w:r>
        <w:rPr>
          <w:rFonts w:ascii="Times New Roman" w:hAnsi="Times New Roman"/>
          <w:i/>
          <w:iCs/>
          <w:sz w:val="24"/>
        </w:rPr>
        <w:t>MoS</w:t>
      </w:r>
      <w:r>
        <w:rPr>
          <w:rFonts w:ascii="Times New Roman" w:hAnsi="Times New Roman"/>
          <w:sz w:val="24"/>
        </w:rPr>
        <w:t xml:space="preserve"> vēlāk tika iekļauti </w:t>
      </w:r>
      <w:r>
        <w:rPr>
          <w:rFonts w:ascii="Times New Roman" w:hAnsi="Times New Roman"/>
          <w:i/>
          <w:iCs/>
          <w:sz w:val="24"/>
        </w:rPr>
        <w:t>BEA</w:t>
      </w:r>
      <w:r>
        <w:rPr>
          <w:rFonts w:ascii="Times New Roman" w:hAnsi="Times New Roman"/>
          <w:sz w:val="24"/>
        </w:rPr>
        <w:t xml:space="preserve"> apsekojumā </w:t>
      </w:r>
      <w:r>
        <w:rPr>
          <w:rFonts w:ascii="Times New Roman" w:hAnsi="Times New Roman"/>
          <w:i/>
          <w:iCs/>
          <w:sz w:val="24"/>
        </w:rPr>
        <w:t>Benchmark Survey of Financial Services Transactions between U.S. Financial Services Providers and Foreign Persons</w:t>
      </w:r>
      <w:r>
        <w:rPr>
          <w:rFonts w:ascii="Times New Roman" w:hAnsi="Times New Roman"/>
          <w:sz w:val="24"/>
        </w:rPr>
        <w:t xml:space="preserve"> [Standarta apsekojums par finanšu pakalpojumu darījumiem starp ASV finanšu pakalpojumu sniedzējiem un ārvalstniekiem] (BE-180) attiecībā uz visiem finanšu pakalpojumu veidiem, kas apkopoti apsekojumā.</w:t>
      </w:r>
    </w:p>
    <w:p w14:paraId="4B2055B7" w14:textId="087A3087" w:rsidR="003D4A37" w:rsidRDefault="00416649" w:rsidP="003354F3">
      <w:pPr>
        <w:pStyle w:val="ListParagraph"/>
        <w:numPr>
          <w:ilvl w:val="0"/>
          <w:numId w:val="36"/>
        </w:numPr>
        <w:ind w:left="851" w:hanging="284"/>
        <w:jc w:val="both"/>
        <w:rPr>
          <w:rFonts w:ascii="Times New Roman" w:hAnsi="Times New Roman"/>
          <w:noProof/>
          <w:sz w:val="24"/>
        </w:rPr>
      </w:pPr>
      <w:r>
        <w:rPr>
          <w:rFonts w:ascii="Times New Roman" w:hAnsi="Times New Roman"/>
          <w:sz w:val="24"/>
        </w:rPr>
        <w:t>Savukārt Apvienotā Karaliste (Valsts Statistikas birojs (</w:t>
      </w:r>
      <w:r>
        <w:rPr>
          <w:rFonts w:ascii="Times New Roman" w:hAnsi="Times New Roman"/>
          <w:i/>
          <w:iCs/>
          <w:sz w:val="24"/>
        </w:rPr>
        <w:t>ONS</w:t>
      </w:r>
      <w:r>
        <w:rPr>
          <w:rFonts w:ascii="Times New Roman" w:hAnsi="Times New Roman"/>
          <w:sz w:val="24"/>
        </w:rPr>
        <w:t xml:space="preserve">)) izvēlējās atšķirīgu pieeju un vāca </w:t>
      </w:r>
      <w:r>
        <w:rPr>
          <w:rFonts w:ascii="Times New Roman" w:hAnsi="Times New Roman"/>
          <w:i/>
          <w:iCs/>
          <w:sz w:val="24"/>
        </w:rPr>
        <w:t>MoS</w:t>
      </w:r>
      <w:r>
        <w:rPr>
          <w:rFonts w:ascii="Times New Roman" w:hAnsi="Times New Roman"/>
          <w:sz w:val="24"/>
        </w:rPr>
        <w:t xml:space="preserve"> datus par visiem pakalpojumu veidiem, uz kuriem attiecas tās apsekojums </w:t>
      </w:r>
      <w:r>
        <w:rPr>
          <w:rFonts w:ascii="Times New Roman" w:hAnsi="Times New Roman"/>
          <w:i/>
          <w:iCs/>
          <w:sz w:val="24"/>
        </w:rPr>
        <w:t>International Trade in Services Survey</w:t>
      </w:r>
      <w:r>
        <w:rPr>
          <w:rFonts w:ascii="Times New Roman" w:hAnsi="Times New Roman"/>
          <w:sz w:val="24"/>
        </w:rPr>
        <w:t xml:space="preserve"> [Starptautiskās pakalpojumu tirdzniecības apsekojums] (Mann un Cheung</w:t>
      </w:r>
      <w:r w:rsidR="00AF5BED">
        <w:rPr>
          <w:rStyle w:val="FootnoteReference"/>
          <w:rFonts w:ascii="Times New Roman" w:hAnsi="Times New Roman"/>
          <w:noProof/>
          <w:sz w:val="24"/>
        </w:rPr>
        <w:footnoteReference w:id="107"/>
      </w:r>
      <w:r>
        <w:rPr>
          <w:rFonts w:ascii="Times New Roman" w:hAnsi="Times New Roman"/>
          <w:sz w:val="24"/>
        </w:rPr>
        <w:t xml:space="preserve">). </w:t>
      </w:r>
      <w:r>
        <w:rPr>
          <w:rFonts w:ascii="Times New Roman" w:hAnsi="Times New Roman"/>
          <w:i/>
          <w:iCs/>
          <w:sz w:val="24"/>
        </w:rPr>
        <w:t>ONS</w:t>
      </w:r>
      <w:r>
        <w:rPr>
          <w:rFonts w:ascii="Times New Roman" w:hAnsi="Times New Roman"/>
          <w:sz w:val="24"/>
        </w:rPr>
        <w:t xml:space="preserve"> bija konstatējis atšķirības starp apsekojuma respondentu norādīto pakalpojumu sniegšanas veidu un vienkāršotās pieejas paredzēto pakalpojumu sniegšanas veidu. Tas var norādīt uz to, ka ir izdevīgi lūgt sniegt </w:t>
      </w:r>
      <w:r>
        <w:rPr>
          <w:rFonts w:ascii="Times New Roman" w:hAnsi="Times New Roman"/>
          <w:i/>
          <w:iCs/>
          <w:sz w:val="24"/>
        </w:rPr>
        <w:t>MoS</w:t>
      </w:r>
      <w:r>
        <w:rPr>
          <w:rFonts w:ascii="Times New Roman" w:hAnsi="Times New Roman"/>
          <w:sz w:val="24"/>
        </w:rPr>
        <w:t xml:space="preserve"> datus par plašāku pakalpojumu klāstu, taču tas var liecināt arī par pārpratumiem saistībā ar jautājumiem par </w:t>
      </w:r>
      <w:r>
        <w:rPr>
          <w:rFonts w:ascii="Times New Roman" w:hAnsi="Times New Roman"/>
          <w:i/>
          <w:iCs/>
          <w:sz w:val="24"/>
        </w:rPr>
        <w:t>MoS</w:t>
      </w:r>
      <w:r>
        <w:rPr>
          <w:rFonts w:ascii="Times New Roman" w:hAnsi="Times New Roman"/>
          <w:sz w:val="24"/>
        </w:rPr>
        <w:t>.</w:t>
      </w:r>
    </w:p>
    <w:p w14:paraId="5937661C" w14:textId="04899940" w:rsidR="00416649" w:rsidRDefault="00416649" w:rsidP="003354F3">
      <w:pPr>
        <w:pStyle w:val="ListParagraph"/>
        <w:numPr>
          <w:ilvl w:val="0"/>
          <w:numId w:val="36"/>
        </w:numPr>
        <w:ind w:left="851" w:hanging="284"/>
        <w:jc w:val="both"/>
        <w:rPr>
          <w:rFonts w:ascii="Times New Roman" w:hAnsi="Times New Roman"/>
          <w:noProof/>
          <w:sz w:val="24"/>
        </w:rPr>
      </w:pPr>
      <w:r>
        <w:rPr>
          <w:rFonts w:ascii="Times New Roman" w:hAnsi="Times New Roman"/>
          <w:i/>
          <w:iCs/>
          <w:sz w:val="24"/>
        </w:rPr>
        <w:t>UNCTAD</w:t>
      </w:r>
      <w:r>
        <w:rPr>
          <w:rFonts w:ascii="Times New Roman" w:hAnsi="Times New Roman"/>
          <w:sz w:val="24"/>
        </w:rPr>
        <w:t xml:space="preserve"> pievērsa galveno uzmanību ierobežotai pakalpojumu grupai, par kuru tā jau bija norādījusi, ka šie pakalpojumi, iespējams, saistīti ar aptaujas anketā minētajiem darījumiem saistībā ar to pakalpojumu eksportu, ko var sniegt attālināti </w:t>
      </w:r>
      <w:r>
        <w:rPr>
          <w:rFonts w:ascii="Times New Roman" w:hAnsi="Times New Roman"/>
          <w:sz w:val="24"/>
        </w:rPr>
        <w:lastRenderedPageBreak/>
        <w:t>ar IKT tīklu starpniecību, lai novērtētu ar IKT tīklu īstenoto tirdzniecību, kas ir koncepcija, kura cieši saistīta ar 1. veidu (</w:t>
      </w:r>
      <w:r>
        <w:rPr>
          <w:rFonts w:ascii="Times New Roman" w:hAnsi="Times New Roman"/>
          <w:i/>
          <w:iCs/>
          <w:sz w:val="24"/>
        </w:rPr>
        <w:t>UNCTAD</w:t>
      </w:r>
      <w:r w:rsidR="00C002D0">
        <w:rPr>
          <w:rStyle w:val="FootnoteReference"/>
          <w:rFonts w:ascii="Times New Roman" w:hAnsi="Times New Roman"/>
          <w:noProof/>
          <w:sz w:val="24"/>
        </w:rPr>
        <w:footnoteReference w:id="108"/>
      </w:r>
      <w:r>
        <w:rPr>
          <w:rFonts w:ascii="Times New Roman" w:hAnsi="Times New Roman"/>
          <w:sz w:val="24"/>
        </w:rPr>
        <w:t>, 23. lpp.).</w:t>
      </w:r>
    </w:p>
    <w:p w14:paraId="3992C2D7" w14:textId="77777777" w:rsidR="003D4A37" w:rsidRPr="003D4A37" w:rsidRDefault="003D4A37" w:rsidP="003D4A37">
      <w:pPr>
        <w:jc w:val="both"/>
        <w:rPr>
          <w:rFonts w:ascii="Times New Roman" w:hAnsi="Times New Roman"/>
          <w:noProof/>
          <w:sz w:val="24"/>
        </w:rPr>
      </w:pPr>
    </w:p>
    <w:p w14:paraId="3D551C69" w14:textId="77777777" w:rsidR="00416649" w:rsidRPr="003D4A37" w:rsidRDefault="00416649" w:rsidP="003354F3">
      <w:pPr>
        <w:pStyle w:val="ListParagraph"/>
        <w:numPr>
          <w:ilvl w:val="0"/>
          <w:numId w:val="35"/>
        </w:numPr>
        <w:ind w:left="567" w:hanging="283"/>
        <w:jc w:val="both"/>
        <w:rPr>
          <w:rFonts w:ascii="Times New Roman" w:hAnsi="Times New Roman"/>
          <w:noProof/>
          <w:sz w:val="24"/>
        </w:rPr>
      </w:pPr>
      <w:r>
        <w:rPr>
          <w:rFonts w:ascii="Times New Roman" w:hAnsi="Times New Roman"/>
          <w:sz w:val="24"/>
        </w:rPr>
        <w:t>Vai jautājumi attiecināmi vienīgi uz 1. veidu vai arī jālūdz sniegt informāciju par visiem pakalpojumu sniegšanas veidiem?</w:t>
      </w:r>
    </w:p>
    <w:p w14:paraId="052FB2A1" w14:textId="77777777" w:rsidR="00416649" w:rsidRPr="003D4A37" w:rsidRDefault="00416649" w:rsidP="003354F3">
      <w:pPr>
        <w:pStyle w:val="ListParagraph"/>
        <w:numPr>
          <w:ilvl w:val="0"/>
          <w:numId w:val="37"/>
        </w:numPr>
        <w:ind w:left="851" w:hanging="284"/>
        <w:jc w:val="both"/>
        <w:rPr>
          <w:rFonts w:ascii="Times New Roman" w:hAnsi="Times New Roman"/>
          <w:noProof/>
          <w:sz w:val="24"/>
        </w:rPr>
      </w:pPr>
      <w:r>
        <w:rPr>
          <w:rFonts w:ascii="Times New Roman" w:hAnsi="Times New Roman"/>
          <w:sz w:val="24"/>
        </w:rPr>
        <w:t>Lūdzot sniegt informāciju vienīgi par 1. veidā sniegtajiem pakalpojumiem, jautājumu iespējams vienkāršot, taču prasa pieņēmumus par to, kā iedalīt pārējos darījumus.</w:t>
      </w:r>
    </w:p>
    <w:p w14:paraId="45680B20" w14:textId="77777777" w:rsidR="00AF5BED" w:rsidRDefault="00AF5BED" w:rsidP="00D82D6C">
      <w:pPr>
        <w:jc w:val="both"/>
        <w:rPr>
          <w:rFonts w:ascii="Times New Roman" w:hAnsi="Times New Roman"/>
          <w:noProof/>
          <w:sz w:val="24"/>
        </w:rPr>
      </w:pPr>
    </w:p>
    <w:p w14:paraId="11E46CBC" w14:textId="5DB6B5C4" w:rsidR="00416649" w:rsidRPr="00AF5BED" w:rsidRDefault="00416649" w:rsidP="003354F3">
      <w:pPr>
        <w:pStyle w:val="ListParagraph"/>
        <w:numPr>
          <w:ilvl w:val="0"/>
          <w:numId w:val="35"/>
        </w:numPr>
        <w:ind w:left="567" w:hanging="283"/>
        <w:jc w:val="both"/>
        <w:rPr>
          <w:rFonts w:ascii="Times New Roman" w:hAnsi="Times New Roman"/>
          <w:noProof/>
          <w:sz w:val="24"/>
        </w:rPr>
      </w:pPr>
      <w:r>
        <w:rPr>
          <w:rFonts w:ascii="Times New Roman" w:hAnsi="Times New Roman"/>
          <w:sz w:val="24"/>
        </w:rPr>
        <w:t xml:space="preserve">Kā formulēt jautājumus par </w:t>
      </w:r>
      <w:r>
        <w:rPr>
          <w:rFonts w:ascii="Times New Roman" w:hAnsi="Times New Roman"/>
          <w:i/>
          <w:iCs/>
          <w:sz w:val="24"/>
        </w:rPr>
        <w:t>MoS</w:t>
      </w:r>
      <w:r>
        <w:rPr>
          <w:rFonts w:ascii="Times New Roman" w:hAnsi="Times New Roman"/>
          <w:sz w:val="24"/>
        </w:rPr>
        <w:t xml:space="preserve"> un izmantot attēlus/diagrammas, lai vairotu izpratni par koncepciju?</w:t>
      </w:r>
    </w:p>
    <w:p w14:paraId="6D82880E" w14:textId="77777777" w:rsidR="00AF5BED" w:rsidRDefault="00416649" w:rsidP="003354F3">
      <w:pPr>
        <w:pStyle w:val="ListParagraph"/>
        <w:numPr>
          <w:ilvl w:val="0"/>
          <w:numId w:val="38"/>
        </w:numPr>
        <w:ind w:left="851" w:hanging="284"/>
        <w:jc w:val="both"/>
        <w:rPr>
          <w:rFonts w:ascii="Times New Roman" w:hAnsi="Times New Roman"/>
          <w:noProof/>
          <w:sz w:val="24"/>
        </w:rPr>
      </w:pPr>
      <w:r>
        <w:rPr>
          <w:rFonts w:ascii="Times New Roman" w:hAnsi="Times New Roman"/>
          <w:sz w:val="24"/>
        </w:rPr>
        <w:t>Ir sarežģīti paskaidrot apsekojuma respondentiem, ko saprot ar pakalpojumu sniegšanas veidu, un atsauksmes par apsekojuma struktūru liecina par to, ka var rasties pārpratumi.</w:t>
      </w:r>
    </w:p>
    <w:p w14:paraId="4E40ABF4" w14:textId="13BA4F57" w:rsidR="00416649" w:rsidRPr="00AF5BED" w:rsidRDefault="00416649" w:rsidP="00760031">
      <w:pPr>
        <w:pStyle w:val="ListParagraph"/>
        <w:keepNext/>
        <w:keepLines/>
        <w:numPr>
          <w:ilvl w:val="0"/>
          <w:numId w:val="38"/>
        </w:numPr>
        <w:ind w:left="851" w:hanging="284"/>
        <w:jc w:val="both"/>
        <w:rPr>
          <w:rFonts w:ascii="Times New Roman" w:hAnsi="Times New Roman"/>
          <w:noProof/>
          <w:sz w:val="24"/>
        </w:rPr>
      </w:pPr>
      <w:r>
        <w:rPr>
          <w:rFonts w:ascii="Times New Roman" w:hAnsi="Times New Roman"/>
          <w:i/>
          <w:iCs/>
          <w:sz w:val="24"/>
        </w:rPr>
        <w:t>BEA</w:t>
      </w:r>
      <w:r>
        <w:rPr>
          <w:rFonts w:ascii="Times New Roman" w:hAnsi="Times New Roman"/>
          <w:sz w:val="24"/>
        </w:rPr>
        <w:t xml:space="preserve"> un </w:t>
      </w:r>
      <w:r>
        <w:rPr>
          <w:rFonts w:ascii="Times New Roman" w:hAnsi="Times New Roman"/>
          <w:i/>
          <w:iCs/>
          <w:sz w:val="24"/>
        </w:rPr>
        <w:t>ONS</w:t>
      </w:r>
      <w:r>
        <w:rPr>
          <w:rFonts w:ascii="Times New Roman" w:hAnsi="Times New Roman"/>
          <w:sz w:val="24"/>
        </w:rPr>
        <w:t xml:space="preserve"> lūdza respondentus norādīt 1. veidā sniegto/saņemto pakalpojumu proporciju.</w:t>
      </w:r>
    </w:p>
    <w:p w14:paraId="3D4D8B4B" w14:textId="77777777" w:rsidR="00AF5BED" w:rsidRDefault="00416649" w:rsidP="003354F3">
      <w:pPr>
        <w:pStyle w:val="ListParagraph"/>
        <w:numPr>
          <w:ilvl w:val="0"/>
          <w:numId w:val="39"/>
        </w:numPr>
        <w:ind w:left="1134" w:hanging="283"/>
        <w:jc w:val="both"/>
        <w:rPr>
          <w:rFonts w:ascii="Times New Roman" w:hAnsi="Times New Roman"/>
          <w:noProof/>
          <w:sz w:val="24"/>
        </w:rPr>
      </w:pPr>
      <w:r>
        <w:rPr>
          <w:rFonts w:ascii="Times New Roman" w:hAnsi="Times New Roman"/>
          <w:sz w:val="24"/>
        </w:rPr>
        <w:t xml:space="preserve">Jautājuma formulējums nedaudz atšķiras. </w:t>
      </w:r>
      <w:r>
        <w:rPr>
          <w:rFonts w:ascii="Times New Roman" w:hAnsi="Times New Roman"/>
          <w:i/>
          <w:iCs/>
          <w:sz w:val="24"/>
        </w:rPr>
        <w:t>BEA</w:t>
      </w:r>
      <w:r>
        <w:rPr>
          <w:rFonts w:ascii="Times New Roman" w:hAnsi="Times New Roman"/>
          <w:sz w:val="24"/>
        </w:rPr>
        <w:t xml:space="preserve"> raksturoja 1. veidu kā attālināti “īstenotu” pakalpojumu pārdošanu vai iegādi, savukārt </w:t>
      </w:r>
      <w:r>
        <w:rPr>
          <w:rFonts w:ascii="Times New Roman" w:hAnsi="Times New Roman"/>
          <w:i/>
          <w:iCs/>
          <w:sz w:val="24"/>
        </w:rPr>
        <w:t>ONS</w:t>
      </w:r>
      <w:r>
        <w:rPr>
          <w:rFonts w:ascii="Times New Roman" w:hAnsi="Times New Roman"/>
          <w:sz w:val="24"/>
        </w:rPr>
        <w:t xml:space="preserve"> to raksturoja kā attālināti “sniegtus” vai “saņemtus” pakalpojumus.</w:t>
      </w:r>
    </w:p>
    <w:p w14:paraId="12F6E638" w14:textId="77777777" w:rsidR="00AF5BED" w:rsidRDefault="00416649" w:rsidP="003354F3">
      <w:pPr>
        <w:pStyle w:val="ListParagraph"/>
        <w:numPr>
          <w:ilvl w:val="0"/>
          <w:numId w:val="39"/>
        </w:numPr>
        <w:ind w:left="1134" w:hanging="283"/>
        <w:jc w:val="both"/>
        <w:rPr>
          <w:rFonts w:ascii="Times New Roman" w:hAnsi="Times New Roman"/>
          <w:noProof/>
          <w:sz w:val="24"/>
        </w:rPr>
      </w:pPr>
      <w:r>
        <w:rPr>
          <w:rFonts w:ascii="Times New Roman" w:hAnsi="Times New Roman"/>
          <w:sz w:val="24"/>
        </w:rPr>
        <w:t xml:space="preserve">Gan </w:t>
      </w:r>
      <w:r>
        <w:rPr>
          <w:rFonts w:ascii="Times New Roman" w:hAnsi="Times New Roman"/>
          <w:i/>
          <w:iCs/>
          <w:sz w:val="24"/>
        </w:rPr>
        <w:t>BEA</w:t>
      </w:r>
      <w:r>
        <w:rPr>
          <w:rFonts w:ascii="Times New Roman" w:hAnsi="Times New Roman"/>
          <w:sz w:val="24"/>
        </w:rPr>
        <w:t xml:space="preserve">, gan </w:t>
      </w:r>
      <w:r>
        <w:rPr>
          <w:rFonts w:ascii="Times New Roman" w:hAnsi="Times New Roman"/>
          <w:i/>
          <w:iCs/>
          <w:sz w:val="24"/>
        </w:rPr>
        <w:t>ONS</w:t>
      </w:r>
      <w:r>
        <w:rPr>
          <w:rFonts w:ascii="Times New Roman" w:hAnsi="Times New Roman"/>
          <w:sz w:val="24"/>
        </w:rPr>
        <w:t xml:space="preserve"> šā jēdziena paskaidrošanai izmantoja piemērus.</w:t>
      </w:r>
    </w:p>
    <w:p w14:paraId="06DA527E" w14:textId="529400FE" w:rsidR="00416649" w:rsidRDefault="00416649" w:rsidP="003354F3">
      <w:pPr>
        <w:pStyle w:val="ListParagraph"/>
        <w:numPr>
          <w:ilvl w:val="0"/>
          <w:numId w:val="39"/>
        </w:numPr>
        <w:ind w:left="1134" w:hanging="283"/>
        <w:jc w:val="both"/>
        <w:rPr>
          <w:rFonts w:ascii="Times New Roman" w:hAnsi="Times New Roman"/>
          <w:noProof/>
          <w:sz w:val="24"/>
        </w:rPr>
      </w:pPr>
      <w:r>
        <w:rPr>
          <w:rFonts w:ascii="Times New Roman" w:hAnsi="Times New Roman"/>
          <w:i/>
          <w:iCs/>
          <w:sz w:val="24"/>
        </w:rPr>
        <w:t>BEA</w:t>
      </w:r>
      <w:r>
        <w:rPr>
          <w:rFonts w:ascii="Times New Roman" w:hAnsi="Times New Roman"/>
          <w:sz w:val="24"/>
        </w:rPr>
        <w:t xml:space="preserve"> izmantoja attēlu ar piemēru, lai respondenti varētu izprast, kāda veida darījumus uzskata par tādiem, ko “īsteno attālināti”.</w:t>
      </w:r>
    </w:p>
    <w:p w14:paraId="5ADF4454" w14:textId="77777777" w:rsidR="00AF5BED" w:rsidRPr="00AF5BED" w:rsidRDefault="00AF5BED" w:rsidP="00AF5BED">
      <w:pPr>
        <w:jc w:val="both"/>
        <w:rPr>
          <w:rFonts w:ascii="Times New Roman" w:hAnsi="Times New Roman"/>
          <w:noProof/>
          <w:sz w:val="24"/>
        </w:rPr>
      </w:pPr>
    </w:p>
    <w:p w14:paraId="009B5E48" w14:textId="77777777" w:rsidR="00416649" w:rsidRPr="00AF5BED" w:rsidRDefault="00416649" w:rsidP="003354F3">
      <w:pPr>
        <w:pStyle w:val="ListParagraph"/>
        <w:numPr>
          <w:ilvl w:val="0"/>
          <w:numId w:val="35"/>
        </w:numPr>
        <w:ind w:left="567" w:hanging="284"/>
        <w:jc w:val="both"/>
        <w:rPr>
          <w:rFonts w:ascii="Times New Roman" w:hAnsi="Times New Roman"/>
          <w:noProof/>
          <w:sz w:val="24"/>
        </w:rPr>
      </w:pPr>
      <w:r>
        <w:rPr>
          <w:rFonts w:ascii="Times New Roman" w:hAnsi="Times New Roman"/>
          <w:sz w:val="24"/>
        </w:rPr>
        <w:t xml:space="preserve">Kāda ir labākā pieeja, lai iegūtu pietiekamu respondences rādītāju, vācot informāciju par </w:t>
      </w:r>
      <w:r>
        <w:rPr>
          <w:rFonts w:ascii="Times New Roman" w:hAnsi="Times New Roman"/>
          <w:i/>
          <w:iCs/>
          <w:sz w:val="24"/>
        </w:rPr>
        <w:t>MoS</w:t>
      </w:r>
      <w:r>
        <w:rPr>
          <w:rFonts w:ascii="Times New Roman" w:hAnsi="Times New Roman"/>
          <w:sz w:val="24"/>
        </w:rPr>
        <w:t>?</w:t>
      </w:r>
    </w:p>
    <w:p w14:paraId="637C8D9A" w14:textId="77777777" w:rsidR="00416649" w:rsidRPr="00AF5BED" w:rsidRDefault="00416649" w:rsidP="003354F3">
      <w:pPr>
        <w:pStyle w:val="ListParagraph"/>
        <w:numPr>
          <w:ilvl w:val="0"/>
          <w:numId w:val="40"/>
        </w:numPr>
        <w:ind w:left="851" w:hanging="283"/>
        <w:jc w:val="both"/>
        <w:rPr>
          <w:rFonts w:ascii="Times New Roman" w:hAnsi="Times New Roman"/>
          <w:noProof/>
          <w:sz w:val="24"/>
        </w:rPr>
      </w:pPr>
      <w:r>
        <w:rPr>
          <w:rFonts w:ascii="Times New Roman" w:hAnsi="Times New Roman"/>
          <w:sz w:val="24"/>
        </w:rPr>
        <w:t>Respondentus var lūgt norādīt vienā vai vairākos veidos sniegto pakalpojumu proporciju (</w:t>
      </w:r>
      <w:r>
        <w:rPr>
          <w:rFonts w:ascii="Times New Roman" w:hAnsi="Times New Roman"/>
          <w:i/>
          <w:iCs/>
          <w:sz w:val="24"/>
        </w:rPr>
        <w:t>BEA</w:t>
      </w:r>
      <w:r>
        <w:rPr>
          <w:rFonts w:ascii="Times New Roman" w:hAnsi="Times New Roman"/>
          <w:sz w:val="24"/>
        </w:rPr>
        <w:t xml:space="preserve"> un </w:t>
      </w:r>
      <w:r>
        <w:rPr>
          <w:rFonts w:ascii="Times New Roman" w:hAnsi="Times New Roman"/>
          <w:i/>
          <w:iCs/>
          <w:sz w:val="24"/>
        </w:rPr>
        <w:t>ONS</w:t>
      </w:r>
      <w:r>
        <w:rPr>
          <w:rFonts w:ascii="Times New Roman" w:hAnsi="Times New Roman"/>
          <w:sz w:val="24"/>
        </w:rPr>
        <w:t xml:space="preserve">), kādā konkrētā veidā sniegta pakalpojuma vērtību, dominējošo pakalpojumu sniegšanas veidu attiecībā uz kādu konkrētu pakalpojumu veidu (kā to dara Spānija) vai uzdot binārus (jā/nē) jautājumus par to, kāds pakalpojumu sniegšanas veids tika izmantots kāda konkrēta pakalpojuma sniegšanai. Vai informāciju par </w:t>
      </w:r>
      <w:r>
        <w:rPr>
          <w:rFonts w:ascii="Times New Roman" w:hAnsi="Times New Roman"/>
          <w:i/>
          <w:iCs/>
          <w:sz w:val="24"/>
        </w:rPr>
        <w:t>MoS</w:t>
      </w:r>
      <w:r>
        <w:rPr>
          <w:rFonts w:ascii="Times New Roman" w:hAnsi="Times New Roman"/>
          <w:sz w:val="24"/>
        </w:rPr>
        <w:t xml:space="preserve"> iespējams iegūt citos veidos?</w:t>
      </w:r>
    </w:p>
    <w:p w14:paraId="3C486FC5" w14:textId="77777777" w:rsidR="00AF5BED" w:rsidRDefault="00AF5BED" w:rsidP="00D82D6C">
      <w:pPr>
        <w:jc w:val="both"/>
        <w:rPr>
          <w:rFonts w:ascii="Times New Roman" w:hAnsi="Times New Roman"/>
          <w:noProof/>
          <w:sz w:val="24"/>
        </w:rPr>
      </w:pPr>
    </w:p>
    <w:p w14:paraId="3C51358C" w14:textId="21FB2F0B" w:rsidR="00416649" w:rsidRPr="00AF5BED" w:rsidRDefault="00416649" w:rsidP="003354F3">
      <w:pPr>
        <w:pStyle w:val="ListParagraph"/>
        <w:numPr>
          <w:ilvl w:val="0"/>
          <w:numId w:val="35"/>
        </w:numPr>
        <w:ind w:left="567" w:hanging="283"/>
        <w:jc w:val="both"/>
        <w:rPr>
          <w:rFonts w:ascii="Times New Roman" w:hAnsi="Times New Roman"/>
          <w:noProof/>
          <w:sz w:val="24"/>
        </w:rPr>
      </w:pPr>
      <w:r>
        <w:rPr>
          <w:rFonts w:ascii="Times New Roman" w:hAnsi="Times New Roman"/>
          <w:sz w:val="24"/>
        </w:rPr>
        <w:t>Ja iegūtas sniegto atbilžu proporcijas:</w:t>
      </w:r>
    </w:p>
    <w:p w14:paraId="128010AE" w14:textId="77777777" w:rsidR="00416649" w:rsidRPr="00AF5BED" w:rsidRDefault="00416649" w:rsidP="003354F3">
      <w:pPr>
        <w:pStyle w:val="ListParagraph"/>
        <w:numPr>
          <w:ilvl w:val="0"/>
          <w:numId w:val="41"/>
        </w:numPr>
        <w:ind w:left="851" w:hanging="284"/>
        <w:jc w:val="both"/>
        <w:rPr>
          <w:rFonts w:ascii="Times New Roman" w:hAnsi="Times New Roman"/>
          <w:noProof/>
          <w:sz w:val="24"/>
        </w:rPr>
      </w:pPr>
      <w:r>
        <w:rPr>
          <w:rFonts w:ascii="Times New Roman" w:hAnsi="Times New Roman"/>
          <w:sz w:val="24"/>
        </w:rPr>
        <w:t>Vai labāk norādīt intervālus vai arī lūgt respondentus norādīt precīzas proporciju vērtības?</w:t>
      </w:r>
    </w:p>
    <w:p w14:paraId="560CAE5D" w14:textId="77777777" w:rsidR="00416649" w:rsidRPr="00AF5BED" w:rsidRDefault="00416649" w:rsidP="003354F3">
      <w:pPr>
        <w:pStyle w:val="ListParagraph"/>
        <w:numPr>
          <w:ilvl w:val="0"/>
          <w:numId w:val="42"/>
        </w:numPr>
        <w:ind w:left="1134" w:hanging="283"/>
        <w:jc w:val="both"/>
        <w:rPr>
          <w:rFonts w:ascii="Times New Roman" w:hAnsi="Times New Roman"/>
          <w:noProof/>
          <w:sz w:val="24"/>
        </w:rPr>
      </w:pPr>
      <w:r>
        <w:rPr>
          <w:rFonts w:ascii="Times New Roman" w:hAnsi="Times New Roman"/>
          <w:i/>
          <w:iCs/>
          <w:sz w:val="24"/>
        </w:rPr>
        <w:t>BEA</w:t>
      </w:r>
      <w:r>
        <w:rPr>
          <w:rFonts w:ascii="Times New Roman" w:hAnsi="Times New Roman"/>
          <w:sz w:val="24"/>
        </w:rPr>
        <w:t xml:space="preserve"> un </w:t>
      </w:r>
      <w:r>
        <w:rPr>
          <w:rFonts w:ascii="Times New Roman" w:hAnsi="Times New Roman"/>
          <w:i/>
          <w:iCs/>
          <w:sz w:val="24"/>
        </w:rPr>
        <w:t>ONS</w:t>
      </w:r>
      <w:r>
        <w:rPr>
          <w:rFonts w:ascii="Times New Roman" w:hAnsi="Times New Roman"/>
          <w:sz w:val="24"/>
        </w:rPr>
        <w:t xml:space="preserve"> izmantoja intervālus, savukārt </w:t>
      </w:r>
      <w:r>
        <w:rPr>
          <w:rFonts w:ascii="Times New Roman" w:hAnsi="Times New Roman"/>
          <w:i/>
          <w:iCs/>
          <w:sz w:val="24"/>
        </w:rPr>
        <w:t>UNCTAD</w:t>
      </w:r>
      <w:r>
        <w:rPr>
          <w:rFonts w:ascii="Times New Roman" w:hAnsi="Times New Roman"/>
          <w:sz w:val="24"/>
        </w:rPr>
        <w:t xml:space="preserve"> lūdza norādīt vērtības.</w:t>
      </w:r>
    </w:p>
    <w:p w14:paraId="3F8A06BE" w14:textId="19C178D7" w:rsidR="00416649" w:rsidRPr="00AF5BED" w:rsidRDefault="00416649" w:rsidP="003354F3">
      <w:pPr>
        <w:pStyle w:val="ListParagraph"/>
        <w:numPr>
          <w:ilvl w:val="0"/>
          <w:numId w:val="43"/>
        </w:numPr>
        <w:ind w:left="851" w:hanging="284"/>
        <w:jc w:val="both"/>
        <w:rPr>
          <w:rFonts w:ascii="Times New Roman" w:hAnsi="Times New Roman"/>
          <w:noProof/>
          <w:sz w:val="24"/>
        </w:rPr>
      </w:pPr>
      <w:r>
        <w:rPr>
          <w:rFonts w:ascii="Times New Roman" w:hAnsi="Times New Roman"/>
          <w:sz w:val="24"/>
        </w:rPr>
        <w:t>Ja izmanto intervālus, cik daudz intervālu jānorāda un kā tie jānorāda/jāiedala?</w:t>
      </w:r>
    </w:p>
    <w:p w14:paraId="68250B8A" w14:textId="757FED34" w:rsidR="00AF5BED" w:rsidRPr="00AF5BED" w:rsidRDefault="00416649" w:rsidP="003354F3">
      <w:pPr>
        <w:pStyle w:val="ListParagraph"/>
        <w:numPr>
          <w:ilvl w:val="0"/>
          <w:numId w:val="42"/>
        </w:numPr>
        <w:ind w:left="1134" w:hanging="283"/>
        <w:jc w:val="both"/>
        <w:rPr>
          <w:rFonts w:ascii="Times New Roman" w:hAnsi="Times New Roman"/>
          <w:noProof/>
          <w:sz w:val="24"/>
        </w:rPr>
      </w:pPr>
      <w:r>
        <w:rPr>
          <w:rFonts w:ascii="Times New Roman" w:hAnsi="Times New Roman"/>
          <w:sz w:val="24"/>
        </w:rPr>
        <w:t>Daudzu intervālu izmantošana sarežģī apsekojuma jautājumu, turklāt respondentam var rasties grūtības uz to atbildēt, taču, norādot pārāk maz intervālu, tiks iegūta mazāk detalizēta informācija (Iarossi</w:t>
      </w:r>
      <w:r w:rsidR="00C002D0">
        <w:rPr>
          <w:rStyle w:val="FootnoteReference"/>
          <w:rFonts w:ascii="Times New Roman" w:hAnsi="Times New Roman"/>
          <w:noProof/>
          <w:color w:val="212121"/>
          <w:sz w:val="24"/>
        </w:rPr>
        <w:footnoteReference w:id="109"/>
      </w:r>
      <w:r>
        <w:rPr>
          <w:rFonts w:ascii="Times New Roman" w:hAnsi="Times New Roman"/>
          <w:sz w:val="24"/>
        </w:rPr>
        <w:t>, 59.–60. lpp.).</w:t>
      </w:r>
    </w:p>
    <w:p w14:paraId="337D4C2F" w14:textId="130CCD13" w:rsidR="00C002D0" w:rsidRDefault="00416649" w:rsidP="003354F3">
      <w:pPr>
        <w:pStyle w:val="ListParagraph"/>
        <w:numPr>
          <w:ilvl w:val="0"/>
          <w:numId w:val="42"/>
        </w:numPr>
        <w:ind w:left="1134" w:hanging="283"/>
        <w:jc w:val="both"/>
        <w:rPr>
          <w:rFonts w:ascii="Times New Roman" w:hAnsi="Times New Roman"/>
          <w:noProof/>
          <w:sz w:val="24"/>
        </w:rPr>
      </w:pPr>
      <w:r>
        <w:rPr>
          <w:rFonts w:ascii="Times New Roman" w:hAnsi="Times New Roman"/>
          <w:sz w:val="24"/>
        </w:rPr>
        <w:t>Literatūrā par apsekojumu metodiku norādīts, ka atbilžu kategoriju izvēle var ietekmēt atbildes (Schaeffer un Presser</w:t>
      </w:r>
      <w:r w:rsidR="003D098D">
        <w:rPr>
          <w:rStyle w:val="FootnoteReference"/>
          <w:rFonts w:ascii="Times New Roman" w:hAnsi="Times New Roman"/>
          <w:noProof/>
          <w:sz w:val="24"/>
        </w:rPr>
        <w:footnoteReference w:id="110"/>
      </w:r>
      <w:r>
        <w:rPr>
          <w:rFonts w:ascii="Times New Roman" w:hAnsi="Times New Roman"/>
          <w:sz w:val="24"/>
        </w:rPr>
        <w:t>, 73. lpp.). Piemēram, nesimetriski intervāli attiecībā uz atbilžu kategorijām rada iespaidu, ka “vidējā” iespēja (50–</w:t>
      </w:r>
      <w:r>
        <w:rPr>
          <w:rFonts w:ascii="Times New Roman" w:hAnsi="Times New Roman"/>
          <w:sz w:val="24"/>
        </w:rPr>
        <w:lastRenderedPageBreak/>
        <w:t>74 %) ir vidējā svērtā atbilde, kas savukārt var ietekmēt to, kā respondents atbild uz jautājumu (Dillman u. c.</w:t>
      </w:r>
      <w:r w:rsidR="003D098D">
        <w:rPr>
          <w:rStyle w:val="FootnoteReference"/>
          <w:rFonts w:ascii="Times New Roman" w:hAnsi="Times New Roman"/>
          <w:noProof/>
          <w:sz w:val="24"/>
        </w:rPr>
        <w:footnoteReference w:id="111"/>
      </w:r>
      <w:r>
        <w:rPr>
          <w:rFonts w:ascii="Times New Roman" w:hAnsi="Times New Roman"/>
          <w:sz w:val="24"/>
        </w:rPr>
        <w:t>, 65. lpp., un Schwarz u. c.</w:t>
      </w:r>
      <w:r w:rsidR="00E55522">
        <w:rPr>
          <w:rStyle w:val="FootnoteReference"/>
          <w:rFonts w:ascii="Times New Roman" w:hAnsi="Times New Roman"/>
          <w:noProof/>
          <w:sz w:val="24"/>
        </w:rPr>
        <w:footnoteReference w:id="112"/>
      </w:r>
      <w:r>
        <w:rPr>
          <w:rFonts w:ascii="Times New Roman" w:hAnsi="Times New Roman"/>
          <w:sz w:val="24"/>
        </w:rPr>
        <w:t>, 392. lpp.). Šādas problēmas var nebūt raksturīgas uzņēmumu apsekojumiem, kuros atbildes lielākoties balstītas uz uzskaites un citiem reģistriem, taču, ja respondenti balstās uz savu pieredzi vai iespaidiem, jāpievērš uzmanība tam, kā šīs atbildes strukturēt.</w:t>
      </w:r>
    </w:p>
    <w:p w14:paraId="0557BC85" w14:textId="77777777" w:rsidR="00C002D0" w:rsidRDefault="00416649" w:rsidP="003354F3">
      <w:pPr>
        <w:pStyle w:val="ListParagraph"/>
        <w:numPr>
          <w:ilvl w:val="0"/>
          <w:numId w:val="42"/>
        </w:numPr>
        <w:ind w:left="1134" w:hanging="283"/>
        <w:jc w:val="both"/>
        <w:rPr>
          <w:rFonts w:ascii="Times New Roman" w:hAnsi="Times New Roman"/>
          <w:noProof/>
          <w:sz w:val="24"/>
        </w:rPr>
      </w:pPr>
      <w:r>
        <w:rPr>
          <w:rFonts w:ascii="Times New Roman" w:hAnsi="Times New Roman"/>
          <w:i/>
          <w:iCs/>
          <w:sz w:val="24"/>
        </w:rPr>
        <w:t>BEA</w:t>
      </w:r>
      <w:r>
        <w:rPr>
          <w:rFonts w:ascii="Times New Roman" w:hAnsi="Times New Roman"/>
          <w:sz w:val="24"/>
        </w:rPr>
        <w:t xml:space="preserve"> izmantoja intervālus, kuros procentuāli lielākā intervālu daļa paredz vairāk datu punktu (&lt;25 %, 25–49 %, 50–74 %, 75–89 %, 90–99 %, 100 %).</w:t>
      </w:r>
    </w:p>
    <w:p w14:paraId="554A9E5F" w14:textId="0E98573F" w:rsidR="00416649" w:rsidRDefault="00416649" w:rsidP="003354F3">
      <w:pPr>
        <w:pStyle w:val="ListParagraph"/>
        <w:numPr>
          <w:ilvl w:val="0"/>
          <w:numId w:val="42"/>
        </w:numPr>
        <w:ind w:left="1134" w:hanging="283"/>
        <w:jc w:val="both"/>
        <w:rPr>
          <w:rFonts w:ascii="Times New Roman" w:hAnsi="Times New Roman"/>
          <w:noProof/>
          <w:sz w:val="24"/>
        </w:rPr>
      </w:pPr>
      <w:r>
        <w:rPr>
          <w:rFonts w:ascii="Times New Roman" w:hAnsi="Times New Roman"/>
          <w:sz w:val="24"/>
        </w:rPr>
        <w:t xml:space="preserve">Savukārt </w:t>
      </w:r>
      <w:r>
        <w:rPr>
          <w:rFonts w:ascii="Times New Roman" w:hAnsi="Times New Roman"/>
          <w:i/>
          <w:iCs/>
          <w:sz w:val="24"/>
        </w:rPr>
        <w:t>ONS</w:t>
      </w:r>
      <w:r>
        <w:rPr>
          <w:rFonts w:ascii="Times New Roman" w:hAnsi="Times New Roman"/>
          <w:sz w:val="24"/>
        </w:rPr>
        <w:t xml:space="preserve"> izmantoja simetriskākus intervālus un iekļāva atbildi “nav zināms” (0 %, 1–24 %, 25–49 %, 50–74 %, 75–99 %, 100 %, nav zināms).</w:t>
      </w:r>
    </w:p>
    <w:p w14:paraId="2AAA7BE7" w14:textId="77777777" w:rsidR="00416649" w:rsidRDefault="00416649" w:rsidP="003354F3">
      <w:pPr>
        <w:pStyle w:val="ListParagraph"/>
        <w:numPr>
          <w:ilvl w:val="0"/>
          <w:numId w:val="44"/>
        </w:numPr>
        <w:ind w:left="851" w:hanging="284"/>
        <w:jc w:val="both"/>
        <w:rPr>
          <w:rFonts w:ascii="Times New Roman" w:hAnsi="Times New Roman"/>
          <w:noProof/>
          <w:sz w:val="24"/>
        </w:rPr>
      </w:pPr>
      <w:r>
        <w:rPr>
          <w:rFonts w:ascii="Times New Roman" w:hAnsi="Times New Roman"/>
          <w:sz w:val="24"/>
        </w:rPr>
        <w:t>Vai jāiekļauj atbilde “nav zināms”? Šāda atbilde varētu palīdzēt izvairīties no situācijas, kad respondenti norāda atbildes ar zemu ticamības pakāpi, taču viņi šo atbildi arī varētu izmantot, lai izvairītos atbildēt uz jautājumu šaubu gadījumā. Apsekojumu metodiķi parasti iesaka iekļaut “atteikšanās” iespēju, lai uzlabotu datu kvalitāti (Iarossi, 61. lpp.).</w:t>
      </w:r>
    </w:p>
    <w:p w14:paraId="3EAEC40F" w14:textId="77777777" w:rsidR="00CD59A1" w:rsidRDefault="00CD59A1" w:rsidP="00CD59A1">
      <w:pPr>
        <w:pStyle w:val="ListParagraph"/>
        <w:ind w:left="851" w:firstLine="0"/>
        <w:jc w:val="both"/>
        <w:rPr>
          <w:rFonts w:ascii="Times New Roman" w:hAnsi="Times New Roman"/>
          <w:noProof/>
          <w:sz w:val="24"/>
        </w:rPr>
      </w:pPr>
    </w:p>
    <w:p w14:paraId="69601B24" w14:textId="77777777" w:rsidR="00416649" w:rsidRPr="006B7FEF" w:rsidRDefault="00416649" w:rsidP="003354F3">
      <w:pPr>
        <w:pStyle w:val="ListParagraph"/>
        <w:numPr>
          <w:ilvl w:val="0"/>
          <w:numId w:val="45"/>
        </w:numPr>
        <w:ind w:left="567" w:hanging="283"/>
        <w:jc w:val="both"/>
        <w:rPr>
          <w:rFonts w:ascii="Times New Roman" w:hAnsi="Times New Roman"/>
          <w:noProof/>
          <w:sz w:val="24"/>
        </w:rPr>
      </w:pPr>
      <w:r>
        <w:rPr>
          <w:rFonts w:ascii="Times New Roman" w:hAnsi="Times New Roman"/>
          <w:sz w:val="24"/>
        </w:rPr>
        <w:t xml:space="preserve">Kādu papildu informāciju varētu vākt, lai veicinātu </w:t>
      </w:r>
      <w:r>
        <w:rPr>
          <w:rFonts w:ascii="Times New Roman" w:hAnsi="Times New Roman"/>
          <w:i/>
          <w:iCs/>
          <w:sz w:val="24"/>
        </w:rPr>
        <w:t>MoS</w:t>
      </w:r>
      <w:r>
        <w:rPr>
          <w:rFonts w:ascii="Times New Roman" w:hAnsi="Times New Roman"/>
          <w:sz w:val="24"/>
        </w:rPr>
        <w:t xml:space="preserve"> statistikas veidošanu?</w:t>
      </w:r>
    </w:p>
    <w:p w14:paraId="26FE2632" w14:textId="77777777" w:rsidR="00416649" w:rsidRDefault="00416649" w:rsidP="003354F3">
      <w:pPr>
        <w:pStyle w:val="ListParagraph"/>
        <w:numPr>
          <w:ilvl w:val="0"/>
          <w:numId w:val="46"/>
        </w:numPr>
        <w:ind w:left="851" w:hanging="284"/>
        <w:jc w:val="both"/>
        <w:rPr>
          <w:rFonts w:ascii="Times New Roman" w:hAnsi="Times New Roman"/>
          <w:noProof/>
          <w:sz w:val="24"/>
        </w:rPr>
      </w:pPr>
      <w:r>
        <w:rPr>
          <w:rFonts w:ascii="Times New Roman" w:hAnsi="Times New Roman"/>
          <w:sz w:val="24"/>
        </w:rPr>
        <w:t xml:space="preserve">Piemēram, </w:t>
      </w:r>
      <w:r>
        <w:rPr>
          <w:rFonts w:ascii="Times New Roman" w:hAnsi="Times New Roman"/>
          <w:i/>
          <w:iCs/>
          <w:sz w:val="24"/>
        </w:rPr>
        <w:t>BEA</w:t>
      </w:r>
      <w:r>
        <w:rPr>
          <w:rFonts w:ascii="Times New Roman" w:hAnsi="Times New Roman"/>
          <w:sz w:val="24"/>
        </w:rPr>
        <w:t xml:space="preserve"> lūdza respondentus norādīt, vai atbildes ir balstītas uz uzskaites reģistriem vai pieredzi/vispārīgām zināšanām par uzņēmumu darbību. Tas palīdz novērtēt atbilžu kvalitāti.</w:t>
      </w:r>
    </w:p>
    <w:p w14:paraId="1C988FEC" w14:textId="77777777" w:rsidR="00632E66" w:rsidRPr="00632E66" w:rsidRDefault="00632E66" w:rsidP="00632E66">
      <w:pPr>
        <w:jc w:val="both"/>
        <w:rPr>
          <w:rFonts w:ascii="Times New Roman" w:hAnsi="Times New Roman"/>
          <w:noProof/>
          <w:sz w:val="24"/>
        </w:rPr>
      </w:pPr>
    </w:p>
    <w:p w14:paraId="7F0C1823" w14:textId="77777777" w:rsidR="00416649" w:rsidRPr="00632E66" w:rsidRDefault="00416649" w:rsidP="003354F3">
      <w:pPr>
        <w:pStyle w:val="ListParagraph"/>
        <w:numPr>
          <w:ilvl w:val="0"/>
          <w:numId w:val="45"/>
        </w:numPr>
        <w:ind w:left="567" w:hanging="283"/>
        <w:jc w:val="both"/>
        <w:rPr>
          <w:rFonts w:ascii="Times New Roman" w:hAnsi="Times New Roman"/>
          <w:noProof/>
          <w:sz w:val="24"/>
        </w:rPr>
      </w:pPr>
      <w:r>
        <w:rPr>
          <w:rFonts w:ascii="Times New Roman" w:hAnsi="Times New Roman"/>
          <w:sz w:val="24"/>
        </w:rPr>
        <w:t xml:space="preserve">Kādā detalizācijas pakāpē vislabāk vākt </w:t>
      </w:r>
      <w:r>
        <w:rPr>
          <w:rFonts w:ascii="Times New Roman" w:hAnsi="Times New Roman"/>
          <w:i/>
          <w:iCs/>
          <w:sz w:val="24"/>
        </w:rPr>
        <w:t>MoS</w:t>
      </w:r>
      <w:r>
        <w:rPr>
          <w:rFonts w:ascii="Times New Roman" w:hAnsi="Times New Roman"/>
          <w:sz w:val="24"/>
        </w:rPr>
        <w:t xml:space="preserve"> datus, neradot pārmērīgu atbilžu sniegšanas slogu?</w:t>
      </w:r>
    </w:p>
    <w:p w14:paraId="0E06FDF7" w14:textId="77777777" w:rsidR="00416649" w:rsidRDefault="00416649" w:rsidP="003354F3">
      <w:pPr>
        <w:pStyle w:val="ListParagraph"/>
        <w:numPr>
          <w:ilvl w:val="0"/>
          <w:numId w:val="47"/>
        </w:numPr>
        <w:ind w:left="851" w:hanging="284"/>
        <w:jc w:val="both"/>
        <w:rPr>
          <w:rFonts w:ascii="Times New Roman" w:hAnsi="Times New Roman"/>
          <w:noProof/>
          <w:sz w:val="24"/>
        </w:rPr>
      </w:pPr>
      <w:r>
        <w:rPr>
          <w:rFonts w:ascii="Times New Roman" w:hAnsi="Times New Roman"/>
          <w:i/>
          <w:iCs/>
          <w:sz w:val="24"/>
        </w:rPr>
        <w:t>BEA</w:t>
      </w:r>
      <w:r>
        <w:rPr>
          <w:rFonts w:ascii="Times New Roman" w:hAnsi="Times New Roman"/>
          <w:sz w:val="24"/>
        </w:rPr>
        <w:t xml:space="preserve"> vāca informāciju par </w:t>
      </w:r>
      <w:r>
        <w:rPr>
          <w:rFonts w:ascii="Times New Roman" w:hAnsi="Times New Roman"/>
          <w:i/>
          <w:iCs/>
          <w:sz w:val="24"/>
        </w:rPr>
        <w:t>MoS</w:t>
      </w:r>
      <w:r>
        <w:rPr>
          <w:rFonts w:ascii="Times New Roman" w:hAnsi="Times New Roman"/>
          <w:sz w:val="24"/>
        </w:rPr>
        <w:t xml:space="preserve"> iedalījumā pēc pakalpojuma veida, nevis saistītā uzņēmuma vai valsts.</w:t>
      </w:r>
    </w:p>
    <w:p w14:paraId="1817FF1A" w14:textId="77777777" w:rsidR="00632E66" w:rsidRPr="00632E66" w:rsidRDefault="00632E66" w:rsidP="00632E66">
      <w:pPr>
        <w:jc w:val="both"/>
        <w:rPr>
          <w:rFonts w:ascii="Times New Roman" w:hAnsi="Times New Roman"/>
          <w:noProof/>
          <w:sz w:val="24"/>
        </w:rPr>
      </w:pPr>
    </w:p>
    <w:p w14:paraId="3D499AF6" w14:textId="77777777" w:rsidR="00416649" w:rsidRPr="00632E66" w:rsidRDefault="00416649" w:rsidP="00D82D6C">
      <w:pPr>
        <w:jc w:val="both"/>
        <w:rPr>
          <w:rFonts w:ascii="Times New Roman" w:hAnsi="Times New Roman"/>
          <w:b/>
          <w:bCs/>
          <w:noProof/>
          <w:sz w:val="24"/>
        </w:rPr>
      </w:pPr>
      <w:r>
        <w:rPr>
          <w:rFonts w:ascii="Times New Roman" w:hAnsi="Times New Roman"/>
          <w:b/>
          <w:sz w:val="24"/>
        </w:rPr>
        <w:t>Apsekojumā iegūto atbilžu izmantošana</w:t>
      </w:r>
    </w:p>
    <w:p w14:paraId="03EBD94E" w14:textId="77777777" w:rsidR="00632E66" w:rsidRPr="00D82D6C" w:rsidRDefault="00632E66" w:rsidP="00D82D6C">
      <w:pPr>
        <w:jc w:val="both"/>
        <w:rPr>
          <w:rFonts w:ascii="Times New Roman" w:hAnsi="Times New Roman"/>
          <w:noProof/>
          <w:sz w:val="24"/>
        </w:rPr>
      </w:pPr>
    </w:p>
    <w:p w14:paraId="4BCAABFA" w14:textId="77777777" w:rsidR="00416649" w:rsidRPr="007045BC" w:rsidRDefault="00416649" w:rsidP="003354F3">
      <w:pPr>
        <w:pStyle w:val="ListParagraph"/>
        <w:numPr>
          <w:ilvl w:val="0"/>
          <w:numId w:val="45"/>
        </w:numPr>
        <w:ind w:left="567" w:hanging="283"/>
        <w:jc w:val="both"/>
        <w:rPr>
          <w:rFonts w:ascii="Times New Roman" w:hAnsi="Times New Roman"/>
          <w:noProof/>
          <w:sz w:val="24"/>
        </w:rPr>
      </w:pPr>
      <w:r>
        <w:rPr>
          <w:rFonts w:ascii="Times New Roman" w:hAnsi="Times New Roman"/>
          <w:sz w:val="24"/>
        </w:rPr>
        <w:t xml:space="preserve">Ja informācija par </w:t>
      </w:r>
      <w:r>
        <w:rPr>
          <w:rFonts w:ascii="Times New Roman" w:hAnsi="Times New Roman"/>
          <w:i/>
          <w:iCs/>
          <w:sz w:val="24"/>
        </w:rPr>
        <w:t>MoS</w:t>
      </w:r>
      <w:r>
        <w:rPr>
          <w:rFonts w:ascii="Times New Roman" w:hAnsi="Times New Roman"/>
          <w:sz w:val="24"/>
        </w:rPr>
        <w:t xml:space="preserve"> vākta, respondentiem norādot sniegto/saņemto pakalpojumu proporciju iedalījumā pēc sniegšanas veida, šīs proporcijas parasti reizina ar norādīto tirdzniecības vērtību.</w:t>
      </w:r>
    </w:p>
    <w:p w14:paraId="39348324" w14:textId="77777777" w:rsidR="00416649" w:rsidRPr="00F32894" w:rsidRDefault="00416649" w:rsidP="003354F3">
      <w:pPr>
        <w:pStyle w:val="ListParagraph"/>
        <w:numPr>
          <w:ilvl w:val="0"/>
          <w:numId w:val="48"/>
        </w:numPr>
        <w:ind w:left="851" w:hanging="284"/>
        <w:jc w:val="both"/>
        <w:rPr>
          <w:rFonts w:ascii="Times New Roman" w:hAnsi="Times New Roman"/>
          <w:noProof/>
          <w:sz w:val="24"/>
        </w:rPr>
      </w:pPr>
      <w:r>
        <w:rPr>
          <w:rFonts w:ascii="Times New Roman" w:hAnsi="Times New Roman"/>
          <w:sz w:val="24"/>
        </w:rPr>
        <w:t>Ja informācija par proporciju vākta kā kategorijas mainīgais lielums (intervāli), kāda intervāla vērtība jāizmanto vērtību aplēšanai? ASV izmantoja intervāla vidējo vērtību, savukārt Kanāda (Kanādas Statistikas birojs) apsver iespēju izmantot maksimālo vērtību. Iespējams, ka ir pieejama metodiskā literatūra par apsekojumiem, kurā būtu norādīts, kāda būtu izmantojamā optimālā intervāla vērtība.</w:t>
      </w:r>
    </w:p>
    <w:p w14:paraId="2D2E6BA9" w14:textId="77777777" w:rsidR="00F32894" w:rsidRDefault="00F32894" w:rsidP="00D82D6C">
      <w:pPr>
        <w:jc w:val="both"/>
        <w:rPr>
          <w:rFonts w:ascii="Times New Roman" w:hAnsi="Times New Roman"/>
          <w:noProof/>
          <w:sz w:val="24"/>
        </w:rPr>
      </w:pPr>
    </w:p>
    <w:p w14:paraId="2E97D671" w14:textId="1FB2E601" w:rsidR="00416649" w:rsidRPr="00536839" w:rsidRDefault="00416649" w:rsidP="003354F3">
      <w:pPr>
        <w:pStyle w:val="ListParagraph"/>
        <w:numPr>
          <w:ilvl w:val="0"/>
          <w:numId w:val="45"/>
        </w:numPr>
        <w:ind w:left="567" w:hanging="283"/>
        <w:jc w:val="both"/>
        <w:rPr>
          <w:rFonts w:ascii="Times New Roman" w:hAnsi="Times New Roman"/>
          <w:noProof/>
          <w:sz w:val="24"/>
        </w:rPr>
      </w:pPr>
      <w:r>
        <w:rPr>
          <w:rFonts w:ascii="Times New Roman" w:hAnsi="Times New Roman"/>
          <w:sz w:val="24"/>
        </w:rPr>
        <w:t xml:space="preserve">Ja informāciju par </w:t>
      </w:r>
      <w:r>
        <w:rPr>
          <w:rFonts w:ascii="Times New Roman" w:hAnsi="Times New Roman"/>
          <w:i/>
          <w:iCs/>
          <w:sz w:val="24"/>
        </w:rPr>
        <w:t>MoS</w:t>
      </w:r>
      <w:r>
        <w:rPr>
          <w:rFonts w:ascii="Times New Roman" w:hAnsi="Times New Roman"/>
          <w:sz w:val="24"/>
        </w:rPr>
        <w:t xml:space="preserve"> nevāc attiecībā uz visiem pakalpojumu veidiem, kādi pieņēmumi jāizmanto, lai iedalītu atlikušos pakalpojumu veidus?</w:t>
      </w:r>
    </w:p>
    <w:p w14:paraId="120A8924" w14:textId="77777777" w:rsidR="00416649" w:rsidRDefault="00416649" w:rsidP="003354F3">
      <w:pPr>
        <w:pStyle w:val="ListParagraph"/>
        <w:numPr>
          <w:ilvl w:val="0"/>
          <w:numId w:val="49"/>
        </w:numPr>
        <w:ind w:left="851" w:hanging="284"/>
        <w:jc w:val="both"/>
        <w:rPr>
          <w:rFonts w:ascii="Times New Roman" w:hAnsi="Times New Roman"/>
          <w:noProof/>
          <w:sz w:val="24"/>
        </w:rPr>
      </w:pPr>
      <w:r>
        <w:rPr>
          <w:rFonts w:ascii="Times New Roman" w:hAnsi="Times New Roman"/>
          <w:sz w:val="24"/>
        </w:rPr>
        <w:t xml:space="preserve">Lai iedalītu atlikušos pakalpojumu veidus pēc sniegšanas veida, </w:t>
      </w:r>
      <w:r>
        <w:rPr>
          <w:rFonts w:ascii="Times New Roman" w:hAnsi="Times New Roman"/>
          <w:i/>
          <w:iCs/>
          <w:sz w:val="24"/>
        </w:rPr>
        <w:t>BEA</w:t>
      </w:r>
      <w:r>
        <w:rPr>
          <w:rFonts w:ascii="Times New Roman" w:hAnsi="Times New Roman"/>
          <w:sz w:val="24"/>
        </w:rPr>
        <w:t xml:space="preserve"> un </w:t>
      </w:r>
      <w:r>
        <w:rPr>
          <w:rFonts w:ascii="Times New Roman" w:hAnsi="Times New Roman"/>
          <w:i/>
          <w:iCs/>
          <w:sz w:val="24"/>
        </w:rPr>
        <w:t>ONS</w:t>
      </w:r>
      <w:r>
        <w:rPr>
          <w:rFonts w:ascii="Times New Roman" w:hAnsi="Times New Roman"/>
          <w:sz w:val="24"/>
        </w:rPr>
        <w:t xml:space="preserve"> izmantoja pieņēmumus, kas lielākoties balstīti uz 2010. gada Starptautiskās pakalpojumu tirdzniecības statistikas rokasgrāmatas (MSITS) C1. iedaļā raksturoto “vienkāršoto pieeju” (United Nations: New York, 2012).</w:t>
      </w:r>
    </w:p>
    <w:p w14:paraId="6F488391" w14:textId="77777777" w:rsidR="003D098D" w:rsidRPr="003D098D" w:rsidRDefault="003D098D" w:rsidP="003D098D">
      <w:pPr>
        <w:ind w:left="567"/>
        <w:jc w:val="both"/>
        <w:rPr>
          <w:rFonts w:ascii="Times New Roman" w:hAnsi="Times New Roman"/>
          <w:noProof/>
          <w:sz w:val="24"/>
        </w:rPr>
      </w:pPr>
    </w:p>
    <w:p w14:paraId="44780317" w14:textId="77777777" w:rsidR="003D098D" w:rsidRDefault="00416649" w:rsidP="003354F3">
      <w:pPr>
        <w:pStyle w:val="ListParagraph"/>
        <w:numPr>
          <w:ilvl w:val="0"/>
          <w:numId w:val="45"/>
        </w:numPr>
        <w:ind w:left="567" w:hanging="283"/>
        <w:jc w:val="both"/>
        <w:rPr>
          <w:rFonts w:ascii="Times New Roman" w:hAnsi="Times New Roman"/>
          <w:noProof/>
          <w:sz w:val="24"/>
        </w:rPr>
      </w:pPr>
      <w:r>
        <w:rPr>
          <w:rFonts w:ascii="Times New Roman" w:hAnsi="Times New Roman"/>
          <w:sz w:val="24"/>
        </w:rPr>
        <w:t xml:space="preserve">Kā novērtēt </w:t>
      </w:r>
      <w:r>
        <w:rPr>
          <w:rFonts w:ascii="Times New Roman" w:hAnsi="Times New Roman"/>
          <w:i/>
          <w:iCs/>
          <w:sz w:val="24"/>
        </w:rPr>
        <w:t>MoS</w:t>
      </w:r>
      <w:r>
        <w:rPr>
          <w:rFonts w:ascii="Times New Roman" w:hAnsi="Times New Roman"/>
          <w:sz w:val="24"/>
        </w:rPr>
        <w:t xml:space="preserve"> attiecībā uz tiem uzņēmumiem, kas nav snieguši atbildes? Vai būtu jāizmanto “vienkāršotā pieeja”, līdzīgu uzņēmumu atbildes vai kāds cits līdzeklis?</w:t>
      </w:r>
    </w:p>
    <w:p w14:paraId="4A0B329C" w14:textId="19509BDC" w:rsidR="00416649" w:rsidRPr="003D098D" w:rsidRDefault="00416649" w:rsidP="003354F3">
      <w:pPr>
        <w:pStyle w:val="ListParagraph"/>
        <w:numPr>
          <w:ilvl w:val="0"/>
          <w:numId w:val="45"/>
        </w:numPr>
        <w:ind w:left="567" w:hanging="283"/>
        <w:jc w:val="both"/>
        <w:rPr>
          <w:rFonts w:ascii="Times New Roman" w:hAnsi="Times New Roman"/>
          <w:noProof/>
          <w:sz w:val="24"/>
        </w:rPr>
      </w:pPr>
      <w:r>
        <w:rPr>
          <w:rFonts w:ascii="Times New Roman" w:hAnsi="Times New Roman"/>
          <w:sz w:val="24"/>
        </w:rPr>
        <w:lastRenderedPageBreak/>
        <w:t xml:space="preserve">Vai par kādu konkrētu gadu vāktu informāciju par </w:t>
      </w:r>
      <w:r>
        <w:rPr>
          <w:rFonts w:ascii="Times New Roman" w:hAnsi="Times New Roman"/>
          <w:i/>
          <w:iCs/>
          <w:sz w:val="24"/>
        </w:rPr>
        <w:t>MoS</w:t>
      </w:r>
      <w:r>
        <w:rPr>
          <w:rFonts w:ascii="Times New Roman" w:hAnsi="Times New Roman"/>
          <w:sz w:val="24"/>
        </w:rPr>
        <w:t xml:space="preserve"> var ticami attiecināt uz citiem gadiem? Vai veicamas jebkādas korekcijas, lai informācija būtu vieglāk attiecināma uz citiem gadiem?</w:t>
      </w:r>
    </w:p>
    <w:p w14:paraId="2AA16423" w14:textId="77777777" w:rsidR="00416649" w:rsidRPr="00D82D6C" w:rsidRDefault="00416649" w:rsidP="00D82D6C">
      <w:pPr>
        <w:jc w:val="both"/>
        <w:rPr>
          <w:rFonts w:ascii="Times New Roman" w:hAnsi="Times New Roman"/>
          <w:noProof/>
          <w:sz w:val="24"/>
        </w:rPr>
      </w:pPr>
    </w:p>
    <w:p w14:paraId="6C637889" w14:textId="77777777" w:rsidR="00416649" w:rsidRPr="00E55522" w:rsidRDefault="00416649" w:rsidP="00D82D6C">
      <w:pPr>
        <w:jc w:val="both"/>
        <w:rPr>
          <w:rFonts w:ascii="Times New Roman" w:hAnsi="Times New Roman"/>
          <w:b/>
          <w:bCs/>
          <w:noProof/>
          <w:sz w:val="24"/>
        </w:rPr>
      </w:pPr>
      <w:r>
        <w:rPr>
          <w:rFonts w:ascii="Times New Roman" w:hAnsi="Times New Roman"/>
          <w:b/>
          <w:sz w:val="24"/>
        </w:rPr>
        <w:t>Valstu pieredze saistībā ar apsekojumu izveidi un apsekojumos sniegto atbilžu analizēšanu</w:t>
      </w:r>
    </w:p>
    <w:p w14:paraId="2961773E" w14:textId="77777777" w:rsidR="00E55522" w:rsidRPr="00D82D6C" w:rsidRDefault="00E55522" w:rsidP="00D82D6C">
      <w:pPr>
        <w:jc w:val="both"/>
        <w:rPr>
          <w:rFonts w:ascii="Times New Roman" w:hAnsi="Times New Roman"/>
          <w:noProof/>
          <w:sz w:val="24"/>
        </w:rPr>
      </w:pPr>
    </w:p>
    <w:p w14:paraId="3F1405D2" w14:textId="77777777" w:rsidR="00416649" w:rsidRPr="00D82D6C" w:rsidRDefault="00416649" w:rsidP="00D82D6C">
      <w:pPr>
        <w:jc w:val="both"/>
        <w:rPr>
          <w:rFonts w:ascii="Times New Roman" w:hAnsi="Times New Roman"/>
          <w:noProof/>
          <w:sz w:val="24"/>
        </w:rPr>
      </w:pPr>
      <w:r>
        <w:rPr>
          <w:rFonts w:ascii="Times New Roman" w:hAnsi="Times New Roman"/>
          <w:sz w:val="24"/>
        </w:rPr>
        <w:t>Turpmāk aplūkotas saistītas problēmas un jautājumi, ko var izpētīt sīkāk.</w:t>
      </w:r>
    </w:p>
    <w:p w14:paraId="7E303269" w14:textId="77777777" w:rsidR="00416649" w:rsidRPr="002D4F8C" w:rsidRDefault="00416649" w:rsidP="003354F3">
      <w:pPr>
        <w:pStyle w:val="ListParagraph"/>
        <w:numPr>
          <w:ilvl w:val="0"/>
          <w:numId w:val="50"/>
        </w:numPr>
        <w:ind w:left="567" w:hanging="283"/>
        <w:jc w:val="both"/>
        <w:rPr>
          <w:rFonts w:ascii="Times New Roman" w:hAnsi="Times New Roman"/>
          <w:noProof/>
          <w:sz w:val="24"/>
        </w:rPr>
      </w:pPr>
      <w:r>
        <w:rPr>
          <w:rFonts w:ascii="Times New Roman" w:hAnsi="Times New Roman"/>
          <w:sz w:val="24"/>
        </w:rPr>
        <w:t>Kāda informācija vākta, valsts iestādēm aptaujājot apsekojuma respondentus?</w:t>
      </w:r>
    </w:p>
    <w:p w14:paraId="1A0AE048" w14:textId="77777777" w:rsidR="00416649" w:rsidRPr="002D4F8C" w:rsidRDefault="00416649" w:rsidP="003354F3">
      <w:pPr>
        <w:pStyle w:val="ListParagraph"/>
        <w:numPr>
          <w:ilvl w:val="0"/>
          <w:numId w:val="51"/>
        </w:numPr>
        <w:ind w:left="851" w:hanging="284"/>
        <w:jc w:val="both"/>
        <w:rPr>
          <w:rFonts w:ascii="Times New Roman" w:hAnsi="Times New Roman"/>
          <w:noProof/>
          <w:sz w:val="24"/>
        </w:rPr>
      </w:pPr>
      <w:r>
        <w:rPr>
          <w:rFonts w:ascii="Times New Roman" w:hAnsi="Times New Roman"/>
          <w:sz w:val="24"/>
        </w:rPr>
        <w:t xml:space="preserve">Vai apsekojuma respondenti mēdz iegrāmatot ar </w:t>
      </w:r>
      <w:r>
        <w:rPr>
          <w:rFonts w:ascii="Times New Roman" w:hAnsi="Times New Roman"/>
          <w:i/>
          <w:iCs/>
          <w:sz w:val="24"/>
        </w:rPr>
        <w:t>MoS</w:t>
      </w:r>
      <w:r>
        <w:rPr>
          <w:rFonts w:ascii="Times New Roman" w:hAnsi="Times New Roman"/>
          <w:sz w:val="24"/>
        </w:rPr>
        <w:t xml:space="preserve"> saistītu informāciju uzskaites reģistros? Ja nē, vai viņi, balstoties uz savām zināšanām par uzņēmuma darbību, var viegli ziņot par to, kā pakalpojumi sniegti/saņemti?</w:t>
      </w:r>
    </w:p>
    <w:p w14:paraId="451DB126" w14:textId="77777777" w:rsidR="002D4F8C" w:rsidRDefault="002D4F8C" w:rsidP="00D82D6C">
      <w:pPr>
        <w:jc w:val="both"/>
        <w:rPr>
          <w:rFonts w:ascii="Times New Roman" w:hAnsi="Times New Roman"/>
          <w:noProof/>
          <w:sz w:val="24"/>
        </w:rPr>
      </w:pPr>
    </w:p>
    <w:p w14:paraId="4C11A0A1" w14:textId="77777777" w:rsidR="00AB64A4" w:rsidRDefault="00416649" w:rsidP="003354F3">
      <w:pPr>
        <w:pStyle w:val="ListParagraph"/>
        <w:numPr>
          <w:ilvl w:val="0"/>
          <w:numId w:val="50"/>
        </w:numPr>
        <w:ind w:left="567" w:hanging="283"/>
        <w:jc w:val="both"/>
        <w:rPr>
          <w:rFonts w:ascii="Times New Roman" w:hAnsi="Times New Roman"/>
          <w:noProof/>
          <w:sz w:val="24"/>
        </w:rPr>
      </w:pPr>
      <w:r>
        <w:rPr>
          <w:rFonts w:ascii="Times New Roman" w:hAnsi="Times New Roman"/>
          <w:sz w:val="24"/>
        </w:rPr>
        <w:t xml:space="preserve">Vai valstis ir konstatējušas, ka ar </w:t>
      </w:r>
      <w:r>
        <w:rPr>
          <w:rFonts w:ascii="Times New Roman" w:hAnsi="Times New Roman"/>
          <w:i/>
          <w:iCs/>
          <w:sz w:val="24"/>
        </w:rPr>
        <w:t>MoS</w:t>
      </w:r>
      <w:r>
        <w:rPr>
          <w:rFonts w:ascii="Times New Roman" w:hAnsi="Times New Roman"/>
          <w:sz w:val="24"/>
        </w:rPr>
        <w:t xml:space="preserve"> saistītas informācijas iekļaušana jau izveidotos apsekojumos ietekmētu respondences rādītājus?</w:t>
      </w:r>
    </w:p>
    <w:p w14:paraId="09985C5B" w14:textId="4720B020" w:rsidR="00416649" w:rsidRPr="00AB64A4" w:rsidRDefault="00416649" w:rsidP="003354F3">
      <w:pPr>
        <w:pStyle w:val="ListParagraph"/>
        <w:numPr>
          <w:ilvl w:val="0"/>
          <w:numId w:val="50"/>
        </w:numPr>
        <w:ind w:left="567" w:hanging="283"/>
        <w:jc w:val="both"/>
        <w:rPr>
          <w:rFonts w:ascii="Times New Roman" w:hAnsi="Times New Roman"/>
          <w:noProof/>
          <w:sz w:val="24"/>
        </w:rPr>
      </w:pPr>
      <w:r>
        <w:rPr>
          <w:rFonts w:ascii="Times New Roman" w:hAnsi="Times New Roman"/>
          <w:sz w:val="24"/>
        </w:rPr>
        <w:t xml:space="preserve">Ieteicams izmantot to valstu secinājumus, kas saņēmušas apsekojumu atbildes, kuras var būt noderīgas valstīm, kas apsekojumos nevāc informāciju par </w:t>
      </w:r>
      <w:r>
        <w:rPr>
          <w:rFonts w:ascii="Times New Roman" w:hAnsi="Times New Roman"/>
          <w:i/>
          <w:iCs/>
          <w:sz w:val="24"/>
        </w:rPr>
        <w:t>MoS</w:t>
      </w:r>
      <w:r>
        <w:rPr>
          <w:rFonts w:ascii="Times New Roman" w:hAnsi="Times New Roman"/>
          <w:sz w:val="24"/>
        </w:rPr>
        <w:t xml:space="preserve"> vai to vāc ļoti vispārīgi (piemēram, par visiem pakalpojumu veidiem vai iedalījumā pēc pakalpojuma veida, nevis pēc valsts).</w:t>
      </w:r>
    </w:p>
    <w:p w14:paraId="21D2A2CE" w14:textId="77777777" w:rsidR="00AB64A4" w:rsidRDefault="00416649" w:rsidP="003354F3">
      <w:pPr>
        <w:pStyle w:val="ListParagraph"/>
        <w:numPr>
          <w:ilvl w:val="0"/>
          <w:numId w:val="52"/>
        </w:numPr>
        <w:ind w:left="851" w:hanging="284"/>
        <w:jc w:val="both"/>
        <w:rPr>
          <w:rFonts w:ascii="Times New Roman" w:hAnsi="Times New Roman"/>
          <w:noProof/>
          <w:sz w:val="24"/>
        </w:rPr>
      </w:pPr>
      <w:r>
        <w:rPr>
          <w:rFonts w:ascii="Times New Roman" w:hAnsi="Times New Roman"/>
          <w:sz w:val="24"/>
        </w:rPr>
        <w:t xml:space="preserve">Vai atbildes uz jautājumiem par </w:t>
      </w:r>
      <w:r>
        <w:rPr>
          <w:rFonts w:ascii="Times New Roman" w:hAnsi="Times New Roman"/>
          <w:i/>
          <w:iCs/>
          <w:sz w:val="24"/>
        </w:rPr>
        <w:t>MoS</w:t>
      </w:r>
      <w:r>
        <w:rPr>
          <w:rFonts w:ascii="Times New Roman" w:hAnsi="Times New Roman"/>
          <w:sz w:val="24"/>
        </w:rPr>
        <w:t xml:space="preserve"> atšķiras atkarībā no pakalpojumu sniegšanas/saņemšanas valsts?</w:t>
      </w:r>
    </w:p>
    <w:p w14:paraId="13FE75F3" w14:textId="77777777" w:rsidR="00AB64A4" w:rsidRDefault="00416649" w:rsidP="003354F3">
      <w:pPr>
        <w:pStyle w:val="ListParagraph"/>
        <w:numPr>
          <w:ilvl w:val="0"/>
          <w:numId w:val="52"/>
        </w:numPr>
        <w:ind w:left="851" w:hanging="284"/>
        <w:jc w:val="both"/>
        <w:rPr>
          <w:rFonts w:ascii="Times New Roman" w:hAnsi="Times New Roman"/>
          <w:noProof/>
          <w:sz w:val="24"/>
        </w:rPr>
      </w:pPr>
      <w:r>
        <w:rPr>
          <w:rFonts w:ascii="Times New Roman" w:hAnsi="Times New Roman"/>
          <w:sz w:val="24"/>
        </w:rPr>
        <w:t xml:space="preserve">Cik lielā mērā </w:t>
      </w:r>
      <w:r>
        <w:rPr>
          <w:rFonts w:ascii="Times New Roman" w:hAnsi="Times New Roman"/>
          <w:i/>
          <w:iCs/>
          <w:sz w:val="24"/>
        </w:rPr>
        <w:t>MoS</w:t>
      </w:r>
      <w:r>
        <w:rPr>
          <w:rFonts w:ascii="Times New Roman" w:hAnsi="Times New Roman"/>
          <w:sz w:val="24"/>
        </w:rPr>
        <w:t xml:space="preserve"> proporcijas, kas norādītas apsekojuma atbildēs, katrā valstī atšķiras atkarībā no pakalpojumu veidiem?</w:t>
      </w:r>
    </w:p>
    <w:p w14:paraId="490114B7" w14:textId="6EF3A499" w:rsidR="00416649" w:rsidRPr="00AB64A4" w:rsidRDefault="00416649" w:rsidP="003354F3">
      <w:pPr>
        <w:pStyle w:val="ListParagraph"/>
        <w:numPr>
          <w:ilvl w:val="0"/>
          <w:numId w:val="52"/>
        </w:numPr>
        <w:ind w:left="851" w:hanging="284"/>
        <w:jc w:val="both"/>
        <w:rPr>
          <w:rFonts w:ascii="Times New Roman" w:hAnsi="Times New Roman"/>
          <w:noProof/>
          <w:sz w:val="24"/>
        </w:rPr>
      </w:pPr>
      <w:r>
        <w:rPr>
          <w:rFonts w:ascii="Times New Roman" w:hAnsi="Times New Roman"/>
          <w:sz w:val="24"/>
        </w:rPr>
        <w:t xml:space="preserve">Kā apsekojumā noskaidrotās </w:t>
      </w:r>
      <w:r>
        <w:rPr>
          <w:rFonts w:ascii="Times New Roman" w:hAnsi="Times New Roman"/>
          <w:i/>
          <w:iCs/>
          <w:sz w:val="24"/>
        </w:rPr>
        <w:t>MoS</w:t>
      </w:r>
      <w:r>
        <w:rPr>
          <w:rFonts w:ascii="Times New Roman" w:hAnsi="Times New Roman"/>
          <w:sz w:val="24"/>
        </w:rPr>
        <w:t xml:space="preserve"> proporcijas atšķiras no MSITS noteiktās “vienkāršotās pieejas”?</w:t>
      </w:r>
    </w:p>
    <w:p w14:paraId="20FE5DD7" w14:textId="77777777" w:rsidR="00AB64A4" w:rsidRDefault="00AB64A4" w:rsidP="00D82D6C">
      <w:pPr>
        <w:jc w:val="both"/>
        <w:rPr>
          <w:rFonts w:ascii="Times New Roman" w:hAnsi="Times New Roman"/>
          <w:noProof/>
          <w:sz w:val="24"/>
        </w:rPr>
      </w:pPr>
    </w:p>
    <w:p w14:paraId="4984903E" w14:textId="7CBB3989" w:rsidR="00416649" w:rsidRPr="00AB64A4" w:rsidRDefault="00416649" w:rsidP="003354F3">
      <w:pPr>
        <w:pStyle w:val="ListParagraph"/>
        <w:numPr>
          <w:ilvl w:val="0"/>
          <w:numId w:val="53"/>
        </w:numPr>
        <w:ind w:left="567" w:hanging="283"/>
        <w:jc w:val="both"/>
        <w:rPr>
          <w:rFonts w:ascii="Times New Roman" w:hAnsi="Times New Roman"/>
          <w:noProof/>
          <w:sz w:val="24"/>
        </w:rPr>
      </w:pPr>
      <w:r>
        <w:rPr>
          <w:rFonts w:ascii="Times New Roman" w:hAnsi="Times New Roman"/>
          <w:sz w:val="24"/>
        </w:rPr>
        <w:t xml:space="preserve">Būtu noderīgi izveidot pārskatu tabulas formā par to, vai un kā katra valsts apsekojumos vāc informāciju par </w:t>
      </w:r>
      <w:r>
        <w:rPr>
          <w:rFonts w:ascii="Times New Roman" w:hAnsi="Times New Roman"/>
          <w:i/>
          <w:iCs/>
          <w:sz w:val="24"/>
        </w:rPr>
        <w:t>MoS</w:t>
      </w:r>
      <w:r>
        <w:rPr>
          <w:rFonts w:ascii="Times New Roman" w:hAnsi="Times New Roman"/>
          <w:sz w:val="24"/>
        </w:rPr>
        <w:t>. Turpmāk redzamajā tabulā sniegta informācija par piecām valstīm</w:t>
      </w:r>
      <w:r w:rsidR="00FF3B4B">
        <w:rPr>
          <w:rStyle w:val="FootnoteReference"/>
          <w:rFonts w:ascii="Times New Roman" w:hAnsi="Times New Roman"/>
          <w:noProof/>
          <w:sz w:val="24"/>
        </w:rPr>
        <w:footnoteReference w:id="113"/>
      </w:r>
      <w:r>
        <w:rPr>
          <w:rFonts w:ascii="Times New Roman" w:hAnsi="Times New Roman"/>
          <w:sz w:val="24"/>
        </w:rPr>
        <w:t xml:space="preserve">, kurām ir pieredze </w:t>
      </w:r>
      <w:r>
        <w:rPr>
          <w:rFonts w:ascii="Times New Roman" w:hAnsi="Times New Roman"/>
          <w:i/>
          <w:iCs/>
          <w:sz w:val="24"/>
        </w:rPr>
        <w:t>MoS</w:t>
      </w:r>
      <w:r>
        <w:rPr>
          <w:rFonts w:ascii="Times New Roman" w:hAnsi="Times New Roman"/>
          <w:sz w:val="24"/>
        </w:rPr>
        <w:t xml:space="preserve"> apsekojumu izveidē un veikšanā.</w:t>
      </w:r>
    </w:p>
    <w:p w14:paraId="7D9E6A3E" w14:textId="77777777" w:rsidR="00416649" w:rsidRPr="00D82D6C" w:rsidRDefault="00416649" w:rsidP="00D82D6C">
      <w:pPr>
        <w:jc w:val="both"/>
        <w:rPr>
          <w:rFonts w:ascii="Times New Roman" w:hAnsi="Times New Roman"/>
          <w:noProof/>
          <w:sz w:val="24"/>
        </w:rPr>
      </w:pPr>
    </w:p>
    <w:p w14:paraId="6E67BBBA" w14:textId="77777777" w:rsidR="00416649" w:rsidRPr="008D196C" w:rsidRDefault="00416649" w:rsidP="00D82D6C">
      <w:pPr>
        <w:jc w:val="both"/>
        <w:rPr>
          <w:rFonts w:ascii="Times New Roman" w:hAnsi="Times New Roman"/>
          <w:b/>
          <w:bCs/>
          <w:noProof/>
          <w:color w:val="B83B46"/>
          <w:sz w:val="24"/>
        </w:rPr>
      </w:pPr>
      <w:r>
        <w:rPr>
          <w:rFonts w:ascii="Times New Roman" w:hAnsi="Times New Roman"/>
          <w:b/>
          <w:color w:val="B83B46"/>
          <w:sz w:val="24"/>
        </w:rPr>
        <w:t xml:space="preserve">5.11. tabula. </w:t>
      </w:r>
      <w:r>
        <w:rPr>
          <w:rFonts w:ascii="Times New Roman" w:hAnsi="Times New Roman"/>
          <w:b/>
          <w:i/>
          <w:iCs/>
          <w:color w:val="B83B46"/>
          <w:sz w:val="24"/>
        </w:rPr>
        <w:t>MoS</w:t>
      </w:r>
      <w:r>
        <w:rPr>
          <w:rFonts w:ascii="Times New Roman" w:hAnsi="Times New Roman"/>
          <w:b/>
          <w:color w:val="B83B46"/>
          <w:sz w:val="24"/>
        </w:rPr>
        <w:t xml:space="preserve"> datu vākšana izvēlētās valstīs</w:t>
      </w:r>
    </w:p>
    <w:p w14:paraId="1C99BDEB" w14:textId="77777777" w:rsidR="00416649" w:rsidRPr="00D82D6C" w:rsidRDefault="00416649" w:rsidP="00D82D6C">
      <w:pPr>
        <w:jc w:val="both"/>
        <w:rPr>
          <w:rFonts w:ascii="Times New Roman" w:hAnsi="Times New Roman"/>
          <w:b/>
          <w:noProof/>
          <w:sz w:val="24"/>
        </w:rPr>
      </w:pPr>
    </w:p>
    <w:tbl>
      <w:tblPr>
        <w:tblW w:w="5000" w:type="pct"/>
        <w:tblCellMar>
          <w:top w:w="28" w:type="dxa"/>
          <w:left w:w="28" w:type="dxa"/>
          <w:bottom w:w="28" w:type="dxa"/>
          <w:right w:w="28" w:type="dxa"/>
        </w:tblCellMar>
        <w:tblLook w:val="01E0" w:firstRow="1" w:lastRow="1" w:firstColumn="1" w:lastColumn="1" w:noHBand="0" w:noVBand="0"/>
      </w:tblPr>
      <w:tblGrid>
        <w:gridCol w:w="1162"/>
        <w:gridCol w:w="1803"/>
        <w:gridCol w:w="2107"/>
        <w:gridCol w:w="2171"/>
        <w:gridCol w:w="1888"/>
      </w:tblGrid>
      <w:tr w:rsidR="00416649" w:rsidRPr="00D82D6C" w14:paraId="3EE20806" w14:textId="77777777" w:rsidTr="005627CB">
        <w:trPr>
          <w:trHeight w:val="1125"/>
        </w:trPr>
        <w:tc>
          <w:tcPr>
            <w:tcW w:w="636" w:type="pct"/>
            <w:tcBorders>
              <w:top w:val="single" w:sz="4" w:space="0" w:color="000000"/>
              <w:bottom w:val="single" w:sz="4" w:space="0" w:color="000000"/>
            </w:tcBorders>
            <w:shd w:val="clear" w:color="auto" w:fill="F7D6D7"/>
            <w:vAlign w:val="center"/>
          </w:tcPr>
          <w:p w14:paraId="3A654BA0" w14:textId="77777777" w:rsidR="00416649" w:rsidRPr="00D82D6C" w:rsidRDefault="00416649" w:rsidP="005627CB">
            <w:pPr>
              <w:jc w:val="center"/>
              <w:rPr>
                <w:rFonts w:ascii="Times New Roman" w:hAnsi="Times New Roman"/>
                <w:b/>
                <w:noProof/>
                <w:sz w:val="24"/>
              </w:rPr>
            </w:pPr>
            <w:r>
              <w:rPr>
                <w:rFonts w:ascii="Times New Roman" w:hAnsi="Times New Roman"/>
                <w:b/>
                <w:sz w:val="24"/>
              </w:rPr>
              <w:t>Valsts</w:t>
            </w:r>
          </w:p>
        </w:tc>
        <w:tc>
          <w:tcPr>
            <w:tcW w:w="987" w:type="pct"/>
            <w:tcBorders>
              <w:top w:val="single" w:sz="4" w:space="0" w:color="000000"/>
              <w:bottom w:val="single" w:sz="4" w:space="0" w:color="000000"/>
            </w:tcBorders>
            <w:shd w:val="clear" w:color="auto" w:fill="F7D6D7"/>
            <w:vAlign w:val="center"/>
          </w:tcPr>
          <w:p w14:paraId="078EAB1A" w14:textId="77777777" w:rsidR="00416649" w:rsidRPr="00D82D6C" w:rsidRDefault="00416649" w:rsidP="005627CB">
            <w:pPr>
              <w:jc w:val="center"/>
              <w:rPr>
                <w:rFonts w:ascii="Times New Roman" w:hAnsi="Times New Roman"/>
                <w:b/>
                <w:noProof/>
                <w:sz w:val="24"/>
              </w:rPr>
            </w:pPr>
            <w:r>
              <w:rPr>
                <w:rFonts w:ascii="Times New Roman" w:hAnsi="Times New Roman"/>
                <w:b/>
                <w:sz w:val="24"/>
              </w:rPr>
              <w:t xml:space="preserve">Vai tika veikts apsekojums, lai vāktu informāciju par </w:t>
            </w:r>
            <w:r>
              <w:rPr>
                <w:rFonts w:ascii="Times New Roman" w:hAnsi="Times New Roman"/>
                <w:b/>
                <w:i/>
                <w:iCs/>
                <w:sz w:val="24"/>
              </w:rPr>
              <w:t>MoS</w:t>
            </w:r>
            <w:r>
              <w:rPr>
                <w:rFonts w:ascii="Times New Roman" w:hAnsi="Times New Roman"/>
                <w:b/>
                <w:sz w:val="24"/>
              </w:rPr>
              <w:t>?</w:t>
            </w:r>
          </w:p>
        </w:tc>
        <w:tc>
          <w:tcPr>
            <w:tcW w:w="1154" w:type="pct"/>
            <w:tcBorders>
              <w:top w:val="single" w:sz="4" w:space="0" w:color="000000"/>
              <w:bottom w:val="single" w:sz="4" w:space="0" w:color="000000"/>
            </w:tcBorders>
            <w:shd w:val="clear" w:color="auto" w:fill="F7D6D7"/>
            <w:vAlign w:val="center"/>
          </w:tcPr>
          <w:p w14:paraId="3FBFC242" w14:textId="77777777" w:rsidR="00416649" w:rsidRPr="00D82D6C" w:rsidRDefault="00416649" w:rsidP="005627CB">
            <w:pPr>
              <w:jc w:val="center"/>
              <w:rPr>
                <w:rFonts w:ascii="Times New Roman" w:hAnsi="Times New Roman"/>
                <w:b/>
                <w:noProof/>
                <w:sz w:val="24"/>
              </w:rPr>
            </w:pPr>
            <w:r>
              <w:rPr>
                <w:rFonts w:ascii="Times New Roman" w:hAnsi="Times New Roman"/>
                <w:b/>
                <w:sz w:val="24"/>
              </w:rPr>
              <w:t>Kādi pakalpojumu veidi apsekojumā ir aplūkoti?</w:t>
            </w:r>
          </w:p>
        </w:tc>
        <w:tc>
          <w:tcPr>
            <w:tcW w:w="1189" w:type="pct"/>
            <w:tcBorders>
              <w:top w:val="single" w:sz="4" w:space="0" w:color="000000"/>
              <w:bottom w:val="single" w:sz="4" w:space="0" w:color="000000"/>
            </w:tcBorders>
            <w:shd w:val="clear" w:color="auto" w:fill="F7D6D7"/>
            <w:vAlign w:val="center"/>
          </w:tcPr>
          <w:p w14:paraId="318AEFFC" w14:textId="77777777" w:rsidR="00416649" w:rsidRPr="00D82D6C" w:rsidRDefault="00416649" w:rsidP="005627CB">
            <w:pPr>
              <w:jc w:val="center"/>
              <w:rPr>
                <w:rFonts w:ascii="Times New Roman" w:hAnsi="Times New Roman"/>
                <w:b/>
                <w:noProof/>
                <w:sz w:val="24"/>
              </w:rPr>
            </w:pPr>
            <w:r>
              <w:rPr>
                <w:rFonts w:ascii="Times New Roman" w:hAnsi="Times New Roman"/>
                <w:b/>
                <w:sz w:val="24"/>
              </w:rPr>
              <w:t>Par kādiem pakalpojumu sniegšanas veidiem apsekojumā tiek uzdoti jautājumi?</w:t>
            </w:r>
          </w:p>
        </w:tc>
        <w:tc>
          <w:tcPr>
            <w:tcW w:w="1034" w:type="pct"/>
            <w:tcBorders>
              <w:top w:val="single" w:sz="4" w:space="0" w:color="000000"/>
              <w:bottom w:val="single" w:sz="4" w:space="0" w:color="000000"/>
            </w:tcBorders>
            <w:shd w:val="clear" w:color="auto" w:fill="F7D6D7"/>
            <w:vAlign w:val="center"/>
          </w:tcPr>
          <w:p w14:paraId="48780198" w14:textId="77777777" w:rsidR="00416649" w:rsidRPr="00D82D6C" w:rsidRDefault="00416649" w:rsidP="005627CB">
            <w:pPr>
              <w:jc w:val="center"/>
              <w:rPr>
                <w:rFonts w:ascii="Times New Roman" w:hAnsi="Times New Roman"/>
                <w:b/>
                <w:noProof/>
                <w:sz w:val="24"/>
              </w:rPr>
            </w:pPr>
            <w:r>
              <w:rPr>
                <w:rFonts w:ascii="Times New Roman" w:hAnsi="Times New Roman"/>
                <w:b/>
                <w:sz w:val="24"/>
              </w:rPr>
              <w:t xml:space="preserve">Vai informāciju par </w:t>
            </w:r>
            <w:r>
              <w:rPr>
                <w:rFonts w:ascii="Times New Roman" w:hAnsi="Times New Roman"/>
                <w:b/>
                <w:i/>
                <w:iCs/>
                <w:sz w:val="24"/>
              </w:rPr>
              <w:t>MoS</w:t>
            </w:r>
            <w:r>
              <w:rPr>
                <w:rFonts w:ascii="Times New Roman" w:hAnsi="Times New Roman"/>
                <w:b/>
                <w:sz w:val="24"/>
              </w:rPr>
              <w:t xml:space="preserve"> vāc, balstoties uz norādītajām proporcijām?</w:t>
            </w:r>
          </w:p>
        </w:tc>
      </w:tr>
      <w:tr w:rsidR="00416649" w:rsidRPr="00D82D6C" w14:paraId="6AA21789" w14:textId="77777777" w:rsidTr="005627CB">
        <w:trPr>
          <w:trHeight w:val="720"/>
        </w:trPr>
        <w:tc>
          <w:tcPr>
            <w:tcW w:w="636" w:type="pct"/>
            <w:tcBorders>
              <w:top w:val="single" w:sz="4" w:space="0" w:color="000000"/>
              <w:bottom w:val="single" w:sz="4" w:space="0" w:color="000000"/>
            </w:tcBorders>
            <w:vAlign w:val="center"/>
          </w:tcPr>
          <w:p w14:paraId="309C1D1C" w14:textId="77777777" w:rsidR="00416649" w:rsidRPr="00D82D6C" w:rsidRDefault="00416649" w:rsidP="005627CB">
            <w:pPr>
              <w:jc w:val="center"/>
              <w:rPr>
                <w:rFonts w:ascii="Times New Roman" w:hAnsi="Times New Roman"/>
                <w:b/>
                <w:noProof/>
                <w:sz w:val="24"/>
              </w:rPr>
            </w:pPr>
            <w:r>
              <w:rPr>
                <w:rFonts w:ascii="Times New Roman" w:hAnsi="Times New Roman"/>
                <w:b/>
                <w:sz w:val="24"/>
              </w:rPr>
              <w:t>Kanāda</w:t>
            </w:r>
          </w:p>
        </w:tc>
        <w:tc>
          <w:tcPr>
            <w:tcW w:w="987" w:type="pct"/>
            <w:tcBorders>
              <w:top w:val="single" w:sz="4" w:space="0" w:color="000000"/>
              <w:bottom w:val="single" w:sz="4" w:space="0" w:color="000000"/>
            </w:tcBorders>
            <w:vAlign w:val="center"/>
          </w:tcPr>
          <w:p w14:paraId="06FCB469" w14:textId="70848CF7" w:rsidR="00416649" w:rsidRPr="00D82D6C" w:rsidRDefault="00416649" w:rsidP="005627CB">
            <w:pPr>
              <w:jc w:val="center"/>
              <w:rPr>
                <w:rFonts w:ascii="Times New Roman" w:hAnsi="Times New Roman"/>
                <w:noProof/>
                <w:sz w:val="24"/>
              </w:rPr>
            </w:pPr>
            <w:r>
              <w:rPr>
                <w:rFonts w:ascii="Times New Roman" w:hAnsi="Times New Roman"/>
                <w:sz w:val="24"/>
              </w:rPr>
              <w:t>Jā (</w:t>
            </w:r>
            <w:r w:rsidR="00FF3B4B">
              <w:rPr>
                <w:rStyle w:val="FootnoteReference"/>
                <w:rFonts w:ascii="Times New Roman" w:hAnsi="Times New Roman"/>
                <w:noProof/>
                <w:sz w:val="24"/>
              </w:rPr>
              <w:footnoteReference w:id="114"/>
            </w:r>
            <w:r>
              <w:rPr>
                <w:rFonts w:ascii="Times New Roman" w:hAnsi="Times New Roman"/>
                <w:sz w:val="24"/>
              </w:rPr>
              <w:t>)</w:t>
            </w:r>
          </w:p>
        </w:tc>
        <w:tc>
          <w:tcPr>
            <w:tcW w:w="1154" w:type="pct"/>
            <w:tcBorders>
              <w:top w:val="single" w:sz="4" w:space="0" w:color="000000"/>
              <w:bottom w:val="single" w:sz="4" w:space="0" w:color="000000"/>
            </w:tcBorders>
            <w:vAlign w:val="center"/>
          </w:tcPr>
          <w:p w14:paraId="27A1D69F" w14:textId="77777777" w:rsidR="00416649" w:rsidRPr="00D82D6C" w:rsidRDefault="00416649" w:rsidP="005627CB">
            <w:pPr>
              <w:jc w:val="center"/>
              <w:rPr>
                <w:rFonts w:ascii="Times New Roman" w:hAnsi="Times New Roman"/>
                <w:noProof/>
                <w:sz w:val="24"/>
              </w:rPr>
            </w:pPr>
            <w:r>
              <w:rPr>
                <w:rFonts w:ascii="Times New Roman" w:hAnsi="Times New Roman"/>
                <w:sz w:val="24"/>
              </w:rPr>
              <w:t>Attālināti sniegti pakalpojumi</w:t>
            </w:r>
          </w:p>
        </w:tc>
        <w:tc>
          <w:tcPr>
            <w:tcW w:w="1189" w:type="pct"/>
            <w:tcBorders>
              <w:top w:val="single" w:sz="4" w:space="0" w:color="000000"/>
              <w:bottom w:val="single" w:sz="4" w:space="0" w:color="000000"/>
            </w:tcBorders>
            <w:vAlign w:val="center"/>
          </w:tcPr>
          <w:p w14:paraId="26C1A358" w14:textId="77777777" w:rsidR="00416649" w:rsidRPr="00D82D6C" w:rsidRDefault="00416649" w:rsidP="005627CB">
            <w:pPr>
              <w:jc w:val="center"/>
              <w:rPr>
                <w:rFonts w:ascii="Times New Roman" w:hAnsi="Times New Roman"/>
                <w:noProof/>
                <w:sz w:val="24"/>
              </w:rPr>
            </w:pPr>
            <w:r>
              <w:rPr>
                <w:rFonts w:ascii="Times New Roman" w:hAnsi="Times New Roman"/>
                <w:sz w:val="24"/>
              </w:rPr>
              <w:t>1. veids</w:t>
            </w:r>
          </w:p>
        </w:tc>
        <w:tc>
          <w:tcPr>
            <w:tcW w:w="1034" w:type="pct"/>
            <w:tcBorders>
              <w:top w:val="single" w:sz="4" w:space="0" w:color="000000"/>
              <w:bottom w:val="single" w:sz="4" w:space="0" w:color="000000"/>
            </w:tcBorders>
            <w:vAlign w:val="center"/>
          </w:tcPr>
          <w:p w14:paraId="4C18B344" w14:textId="77777777" w:rsidR="00416649" w:rsidRPr="00D82D6C" w:rsidRDefault="00416649" w:rsidP="005627CB">
            <w:pPr>
              <w:jc w:val="center"/>
              <w:rPr>
                <w:rFonts w:ascii="Times New Roman" w:hAnsi="Times New Roman"/>
                <w:noProof/>
                <w:sz w:val="24"/>
              </w:rPr>
            </w:pPr>
            <w:r>
              <w:rPr>
                <w:rFonts w:ascii="Times New Roman" w:hAnsi="Times New Roman"/>
                <w:sz w:val="24"/>
              </w:rPr>
              <w:t>Jā</w:t>
            </w:r>
          </w:p>
        </w:tc>
      </w:tr>
      <w:tr w:rsidR="00416649" w:rsidRPr="00D82D6C" w14:paraId="24AF9853" w14:textId="77777777" w:rsidTr="005627CB">
        <w:trPr>
          <w:trHeight w:val="827"/>
        </w:trPr>
        <w:tc>
          <w:tcPr>
            <w:tcW w:w="636" w:type="pct"/>
            <w:tcBorders>
              <w:top w:val="single" w:sz="4" w:space="0" w:color="000000"/>
              <w:bottom w:val="single" w:sz="4" w:space="0" w:color="000000"/>
            </w:tcBorders>
            <w:vAlign w:val="center"/>
          </w:tcPr>
          <w:p w14:paraId="79BE0943" w14:textId="77777777" w:rsidR="00416649" w:rsidRPr="00D82D6C" w:rsidRDefault="00416649" w:rsidP="005627CB">
            <w:pPr>
              <w:jc w:val="center"/>
              <w:rPr>
                <w:rFonts w:ascii="Times New Roman" w:hAnsi="Times New Roman"/>
                <w:b/>
                <w:noProof/>
                <w:sz w:val="24"/>
              </w:rPr>
            </w:pPr>
            <w:r>
              <w:rPr>
                <w:rFonts w:ascii="Times New Roman" w:hAnsi="Times New Roman"/>
                <w:b/>
                <w:sz w:val="24"/>
              </w:rPr>
              <w:t>Norvēģija</w:t>
            </w:r>
          </w:p>
        </w:tc>
        <w:tc>
          <w:tcPr>
            <w:tcW w:w="987" w:type="pct"/>
            <w:tcBorders>
              <w:top w:val="single" w:sz="4" w:space="0" w:color="000000"/>
              <w:bottom w:val="single" w:sz="4" w:space="0" w:color="000000"/>
            </w:tcBorders>
            <w:vAlign w:val="center"/>
          </w:tcPr>
          <w:p w14:paraId="0A763B8A" w14:textId="77777777" w:rsidR="00416649" w:rsidRPr="00D82D6C" w:rsidRDefault="00416649" w:rsidP="005627CB">
            <w:pPr>
              <w:jc w:val="center"/>
              <w:rPr>
                <w:rFonts w:ascii="Times New Roman" w:hAnsi="Times New Roman"/>
                <w:noProof/>
                <w:sz w:val="24"/>
              </w:rPr>
            </w:pPr>
            <w:r>
              <w:rPr>
                <w:rFonts w:ascii="Times New Roman" w:hAnsi="Times New Roman"/>
                <w:sz w:val="24"/>
              </w:rPr>
              <w:t>Jā – Norvēģijas Statistikas birojs</w:t>
            </w:r>
          </w:p>
        </w:tc>
        <w:tc>
          <w:tcPr>
            <w:tcW w:w="1154" w:type="pct"/>
            <w:tcBorders>
              <w:top w:val="single" w:sz="4" w:space="0" w:color="000000"/>
              <w:bottom w:val="single" w:sz="4" w:space="0" w:color="000000"/>
            </w:tcBorders>
            <w:vAlign w:val="center"/>
          </w:tcPr>
          <w:p w14:paraId="74D6DBB2" w14:textId="77777777" w:rsidR="00416649" w:rsidRPr="00D82D6C" w:rsidRDefault="00416649" w:rsidP="005627CB">
            <w:pPr>
              <w:jc w:val="center"/>
              <w:rPr>
                <w:rFonts w:ascii="Times New Roman" w:hAnsi="Times New Roman"/>
                <w:noProof/>
                <w:sz w:val="24"/>
              </w:rPr>
            </w:pPr>
          </w:p>
        </w:tc>
        <w:tc>
          <w:tcPr>
            <w:tcW w:w="1189" w:type="pct"/>
            <w:tcBorders>
              <w:top w:val="single" w:sz="4" w:space="0" w:color="000000"/>
              <w:bottom w:val="single" w:sz="4" w:space="0" w:color="000000"/>
            </w:tcBorders>
            <w:vAlign w:val="center"/>
          </w:tcPr>
          <w:p w14:paraId="1B9ABB54" w14:textId="6D7C088D" w:rsidR="00416649" w:rsidRPr="00D82D6C" w:rsidRDefault="00416649" w:rsidP="005627CB">
            <w:pPr>
              <w:jc w:val="center"/>
              <w:rPr>
                <w:rFonts w:ascii="Times New Roman" w:hAnsi="Times New Roman"/>
                <w:noProof/>
                <w:sz w:val="24"/>
              </w:rPr>
            </w:pPr>
            <w:r>
              <w:rPr>
                <w:rFonts w:ascii="Times New Roman" w:hAnsi="Times New Roman"/>
                <w:sz w:val="24"/>
              </w:rPr>
              <w:t xml:space="preserve">Aptaujas anketas izveide saistībā ar </w:t>
            </w:r>
            <w:r>
              <w:rPr>
                <w:rFonts w:ascii="Times New Roman" w:hAnsi="Times New Roman"/>
                <w:i/>
                <w:iCs/>
                <w:sz w:val="24"/>
              </w:rPr>
              <w:t>MoS</w:t>
            </w:r>
            <w:r>
              <w:rPr>
                <w:rFonts w:ascii="Times New Roman" w:hAnsi="Times New Roman"/>
                <w:sz w:val="24"/>
              </w:rPr>
              <w:t xml:space="preserve"> datiem, lai vāktu datus par 1., 2. un 4. veidu</w:t>
            </w:r>
          </w:p>
        </w:tc>
        <w:tc>
          <w:tcPr>
            <w:tcW w:w="1034" w:type="pct"/>
            <w:tcBorders>
              <w:top w:val="single" w:sz="4" w:space="0" w:color="000000"/>
              <w:bottom w:val="single" w:sz="4" w:space="0" w:color="000000"/>
            </w:tcBorders>
            <w:vAlign w:val="center"/>
          </w:tcPr>
          <w:p w14:paraId="1A114C7A" w14:textId="77777777" w:rsidR="00416649" w:rsidRPr="00D82D6C" w:rsidRDefault="00416649" w:rsidP="005627CB">
            <w:pPr>
              <w:jc w:val="center"/>
              <w:rPr>
                <w:rFonts w:ascii="Times New Roman" w:hAnsi="Times New Roman"/>
                <w:noProof/>
                <w:sz w:val="24"/>
              </w:rPr>
            </w:pPr>
          </w:p>
        </w:tc>
      </w:tr>
      <w:tr w:rsidR="00416649" w:rsidRPr="00D82D6C" w14:paraId="185F19A4" w14:textId="77777777" w:rsidTr="005627CB">
        <w:trPr>
          <w:trHeight w:val="621"/>
        </w:trPr>
        <w:tc>
          <w:tcPr>
            <w:tcW w:w="636" w:type="pct"/>
            <w:tcBorders>
              <w:top w:val="single" w:sz="4" w:space="0" w:color="000000"/>
              <w:bottom w:val="single" w:sz="4" w:space="0" w:color="000000"/>
            </w:tcBorders>
            <w:vAlign w:val="center"/>
          </w:tcPr>
          <w:p w14:paraId="7F735DDF" w14:textId="77777777" w:rsidR="00416649" w:rsidRPr="00D82D6C" w:rsidRDefault="00416649" w:rsidP="005627CB">
            <w:pPr>
              <w:jc w:val="center"/>
              <w:rPr>
                <w:rFonts w:ascii="Times New Roman" w:hAnsi="Times New Roman"/>
                <w:b/>
                <w:noProof/>
                <w:sz w:val="24"/>
              </w:rPr>
            </w:pPr>
            <w:r>
              <w:rPr>
                <w:rFonts w:ascii="Times New Roman" w:hAnsi="Times New Roman"/>
                <w:b/>
                <w:sz w:val="24"/>
              </w:rPr>
              <w:lastRenderedPageBreak/>
              <w:t>Spānija</w:t>
            </w:r>
          </w:p>
        </w:tc>
        <w:tc>
          <w:tcPr>
            <w:tcW w:w="987" w:type="pct"/>
            <w:tcBorders>
              <w:top w:val="single" w:sz="4" w:space="0" w:color="000000"/>
              <w:bottom w:val="single" w:sz="4" w:space="0" w:color="000000"/>
            </w:tcBorders>
            <w:vAlign w:val="center"/>
          </w:tcPr>
          <w:p w14:paraId="006CC402" w14:textId="11EF3265" w:rsidR="00416649" w:rsidRPr="00D82D6C" w:rsidRDefault="00416649" w:rsidP="005627CB">
            <w:pPr>
              <w:jc w:val="center"/>
              <w:rPr>
                <w:rFonts w:ascii="Times New Roman" w:hAnsi="Times New Roman"/>
                <w:noProof/>
                <w:sz w:val="24"/>
              </w:rPr>
            </w:pPr>
            <w:r>
              <w:rPr>
                <w:rFonts w:ascii="Times New Roman" w:hAnsi="Times New Roman"/>
                <w:sz w:val="24"/>
              </w:rPr>
              <w:t>Jā – Valsts Statistikas birojs (</w:t>
            </w:r>
            <w:r>
              <w:rPr>
                <w:rFonts w:ascii="Times New Roman" w:hAnsi="Times New Roman"/>
                <w:i/>
                <w:iCs/>
                <w:sz w:val="24"/>
              </w:rPr>
              <w:t>INE</w:t>
            </w:r>
            <w:r>
              <w:rPr>
                <w:rFonts w:ascii="Times New Roman" w:hAnsi="Times New Roman"/>
                <w:sz w:val="24"/>
              </w:rPr>
              <w:t>)</w:t>
            </w:r>
          </w:p>
        </w:tc>
        <w:tc>
          <w:tcPr>
            <w:tcW w:w="1154" w:type="pct"/>
            <w:tcBorders>
              <w:top w:val="single" w:sz="4" w:space="0" w:color="000000"/>
              <w:bottom w:val="single" w:sz="4" w:space="0" w:color="000000"/>
            </w:tcBorders>
            <w:vAlign w:val="center"/>
          </w:tcPr>
          <w:p w14:paraId="67A833D3" w14:textId="77777777" w:rsidR="00416649" w:rsidRPr="00D82D6C" w:rsidRDefault="00416649" w:rsidP="005627CB">
            <w:pPr>
              <w:jc w:val="center"/>
              <w:rPr>
                <w:rFonts w:ascii="Times New Roman" w:hAnsi="Times New Roman"/>
                <w:noProof/>
                <w:sz w:val="24"/>
              </w:rPr>
            </w:pPr>
            <w:r>
              <w:rPr>
                <w:rFonts w:ascii="Times New Roman" w:hAnsi="Times New Roman"/>
                <w:sz w:val="24"/>
              </w:rPr>
              <w:t>Visas</w:t>
            </w:r>
          </w:p>
        </w:tc>
        <w:tc>
          <w:tcPr>
            <w:tcW w:w="1189" w:type="pct"/>
            <w:tcBorders>
              <w:top w:val="single" w:sz="4" w:space="0" w:color="000000"/>
              <w:bottom w:val="single" w:sz="4" w:space="0" w:color="000000"/>
            </w:tcBorders>
            <w:vAlign w:val="center"/>
          </w:tcPr>
          <w:p w14:paraId="36DBE7B7" w14:textId="66C90576" w:rsidR="00416649" w:rsidRPr="00D82D6C" w:rsidRDefault="00416649" w:rsidP="005627CB">
            <w:pPr>
              <w:jc w:val="center"/>
              <w:rPr>
                <w:rFonts w:ascii="Times New Roman" w:hAnsi="Times New Roman"/>
                <w:noProof/>
                <w:sz w:val="24"/>
              </w:rPr>
            </w:pPr>
            <w:r>
              <w:rPr>
                <w:rFonts w:ascii="Times New Roman" w:hAnsi="Times New Roman"/>
                <w:sz w:val="24"/>
              </w:rPr>
              <w:t xml:space="preserve">1. veids, 2. veids (izņemot posteni “Ceļošana”), 3. veids (izņemot </w:t>
            </w:r>
            <w:r>
              <w:rPr>
                <w:rFonts w:ascii="Times New Roman" w:hAnsi="Times New Roman"/>
                <w:i/>
                <w:iCs/>
                <w:sz w:val="24"/>
              </w:rPr>
              <w:t>FATS</w:t>
            </w:r>
            <w:r>
              <w:rPr>
                <w:rFonts w:ascii="Times New Roman" w:hAnsi="Times New Roman"/>
                <w:sz w:val="24"/>
              </w:rPr>
              <w:t>) un 4. veids</w:t>
            </w:r>
          </w:p>
        </w:tc>
        <w:tc>
          <w:tcPr>
            <w:tcW w:w="1034" w:type="pct"/>
            <w:tcBorders>
              <w:top w:val="single" w:sz="4" w:space="0" w:color="000000"/>
              <w:bottom w:val="single" w:sz="4" w:space="0" w:color="000000"/>
            </w:tcBorders>
            <w:vAlign w:val="center"/>
          </w:tcPr>
          <w:p w14:paraId="3518ED94" w14:textId="170FD0CA" w:rsidR="00416649" w:rsidRPr="00D82D6C" w:rsidRDefault="00416649" w:rsidP="005627CB">
            <w:pPr>
              <w:jc w:val="center"/>
              <w:rPr>
                <w:rFonts w:ascii="Times New Roman" w:hAnsi="Times New Roman"/>
                <w:noProof/>
                <w:sz w:val="24"/>
              </w:rPr>
            </w:pPr>
            <w:r>
              <w:rPr>
                <w:rFonts w:ascii="Times New Roman" w:hAnsi="Times New Roman"/>
                <w:sz w:val="24"/>
              </w:rPr>
              <w:t>Nē (apkopo informāciju tikai par izplatītāko pakalpojumu sniegšanas veidu)</w:t>
            </w:r>
          </w:p>
        </w:tc>
      </w:tr>
      <w:tr w:rsidR="00416649" w:rsidRPr="00D82D6C" w14:paraId="13E82D7B" w14:textId="77777777" w:rsidTr="005627CB">
        <w:trPr>
          <w:trHeight w:val="640"/>
        </w:trPr>
        <w:tc>
          <w:tcPr>
            <w:tcW w:w="636" w:type="pct"/>
            <w:tcBorders>
              <w:top w:val="single" w:sz="4" w:space="0" w:color="000000"/>
              <w:bottom w:val="single" w:sz="4" w:space="0" w:color="000000"/>
            </w:tcBorders>
            <w:vAlign w:val="center"/>
          </w:tcPr>
          <w:p w14:paraId="13675803" w14:textId="77777777" w:rsidR="00416649" w:rsidRPr="00D82D6C" w:rsidRDefault="00416649" w:rsidP="005627CB">
            <w:pPr>
              <w:jc w:val="center"/>
              <w:rPr>
                <w:rFonts w:ascii="Times New Roman" w:hAnsi="Times New Roman"/>
                <w:b/>
                <w:noProof/>
                <w:sz w:val="24"/>
              </w:rPr>
            </w:pPr>
            <w:r>
              <w:rPr>
                <w:rFonts w:ascii="Times New Roman" w:hAnsi="Times New Roman"/>
                <w:b/>
                <w:sz w:val="24"/>
              </w:rPr>
              <w:t>Apvienotā Karaliste</w:t>
            </w:r>
          </w:p>
        </w:tc>
        <w:tc>
          <w:tcPr>
            <w:tcW w:w="987" w:type="pct"/>
            <w:tcBorders>
              <w:top w:val="single" w:sz="4" w:space="0" w:color="000000"/>
              <w:bottom w:val="single" w:sz="4" w:space="0" w:color="000000"/>
            </w:tcBorders>
            <w:vAlign w:val="center"/>
          </w:tcPr>
          <w:p w14:paraId="1289D3C6" w14:textId="7D4EBBAA" w:rsidR="00416649" w:rsidRPr="00D82D6C" w:rsidRDefault="00416649" w:rsidP="005627CB">
            <w:pPr>
              <w:jc w:val="center"/>
              <w:rPr>
                <w:rFonts w:ascii="Times New Roman" w:hAnsi="Times New Roman"/>
                <w:noProof/>
                <w:sz w:val="24"/>
              </w:rPr>
            </w:pPr>
            <w:r>
              <w:rPr>
                <w:rFonts w:ascii="Times New Roman" w:hAnsi="Times New Roman"/>
                <w:sz w:val="24"/>
              </w:rPr>
              <w:t>Jā (</w:t>
            </w:r>
            <w:r w:rsidR="00F317CB">
              <w:rPr>
                <w:rStyle w:val="FootnoteReference"/>
                <w:rFonts w:ascii="Times New Roman" w:hAnsi="Times New Roman"/>
                <w:noProof/>
                <w:sz w:val="24"/>
              </w:rPr>
              <w:footnoteReference w:id="115"/>
            </w:r>
            <w:r>
              <w:rPr>
                <w:rFonts w:ascii="Times New Roman" w:hAnsi="Times New Roman"/>
                <w:sz w:val="24"/>
              </w:rPr>
              <w:t>)</w:t>
            </w:r>
          </w:p>
        </w:tc>
        <w:tc>
          <w:tcPr>
            <w:tcW w:w="1154" w:type="pct"/>
            <w:tcBorders>
              <w:top w:val="single" w:sz="4" w:space="0" w:color="000000"/>
              <w:bottom w:val="single" w:sz="4" w:space="0" w:color="000000"/>
            </w:tcBorders>
            <w:vAlign w:val="center"/>
          </w:tcPr>
          <w:p w14:paraId="4C8E0D00" w14:textId="77777777" w:rsidR="00416649" w:rsidRPr="00D82D6C" w:rsidRDefault="00416649" w:rsidP="005627CB">
            <w:pPr>
              <w:jc w:val="center"/>
              <w:rPr>
                <w:rFonts w:ascii="Times New Roman" w:hAnsi="Times New Roman"/>
                <w:noProof/>
                <w:sz w:val="24"/>
              </w:rPr>
            </w:pPr>
          </w:p>
        </w:tc>
        <w:tc>
          <w:tcPr>
            <w:tcW w:w="1189" w:type="pct"/>
            <w:tcBorders>
              <w:top w:val="single" w:sz="4" w:space="0" w:color="000000"/>
              <w:bottom w:val="single" w:sz="4" w:space="0" w:color="000000"/>
            </w:tcBorders>
            <w:vAlign w:val="center"/>
          </w:tcPr>
          <w:p w14:paraId="00958A14" w14:textId="77777777" w:rsidR="00416649" w:rsidRPr="00D82D6C" w:rsidRDefault="00416649" w:rsidP="005627CB">
            <w:pPr>
              <w:jc w:val="center"/>
              <w:rPr>
                <w:rFonts w:ascii="Times New Roman" w:hAnsi="Times New Roman"/>
                <w:noProof/>
                <w:sz w:val="24"/>
              </w:rPr>
            </w:pPr>
          </w:p>
        </w:tc>
        <w:tc>
          <w:tcPr>
            <w:tcW w:w="1034" w:type="pct"/>
            <w:tcBorders>
              <w:top w:val="single" w:sz="4" w:space="0" w:color="000000"/>
              <w:bottom w:val="single" w:sz="4" w:space="0" w:color="000000"/>
            </w:tcBorders>
            <w:vAlign w:val="center"/>
          </w:tcPr>
          <w:p w14:paraId="03DEC2EA" w14:textId="77777777" w:rsidR="00416649" w:rsidRPr="00D82D6C" w:rsidRDefault="00416649" w:rsidP="005627CB">
            <w:pPr>
              <w:jc w:val="center"/>
              <w:rPr>
                <w:rFonts w:ascii="Times New Roman" w:hAnsi="Times New Roman"/>
                <w:noProof/>
                <w:sz w:val="24"/>
              </w:rPr>
            </w:pPr>
          </w:p>
        </w:tc>
      </w:tr>
      <w:tr w:rsidR="00416649" w:rsidRPr="00D82D6C" w14:paraId="59535AE9" w14:textId="77777777" w:rsidTr="005627CB">
        <w:trPr>
          <w:trHeight w:val="479"/>
        </w:trPr>
        <w:tc>
          <w:tcPr>
            <w:tcW w:w="636" w:type="pct"/>
            <w:tcBorders>
              <w:top w:val="single" w:sz="4" w:space="0" w:color="000000"/>
              <w:bottom w:val="single" w:sz="4" w:space="0" w:color="000000"/>
            </w:tcBorders>
            <w:vAlign w:val="center"/>
          </w:tcPr>
          <w:p w14:paraId="4D257592" w14:textId="77777777" w:rsidR="00416649" w:rsidRPr="00D82D6C" w:rsidRDefault="00416649" w:rsidP="005627CB">
            <w:pPr>
              <w:jc w:val="center"/>
              <w:rPr>
                <w:rFonts w:ascii="Times New Roman" w:hAnsi="Times New Roman"/>
                <w:b/>
                <w:noProof/>
                <w:sz w:val="24"/>
              </w:rPr>
            </w:pPr>
            <w:r>
              <w:rPr>
                <w:rFonts w:ascii="Times New Roman" w:hAnsi="Times New Roman"/>
                <w:b/>
                <w:sz w:val="24"/>
              </w:rPr>
              <w:t>Amerikas Savienotās Valstis</w:t>
            </w:r>
          </w:p>
        </w:tc>
        <w:tc>
          <w:tcPr>
            <w:tcW w:w="987" w:type="pct"/>
            <w:tcBorders>
              <w:top w:val="single" w:sz="4" w:space="0" w:color="000000"/>
              <w:bottom w:val="single" w:sz="4" w:space="0" w:color="000000"/>
            </w:tcBorders>
            <w:vAlign w:val="center"/>
          </w:tcPr>
          <w:p w14:paraId="311C5137" w14:textId="50521C77" w:rsidR="00416649" w:rsidRPr="00D82D6C" w:rsidRDefault="00416649" w:rsidP="005627CB">
            <w:pPr>
              <w:jc w:val="center"/>
              <w:rPr>
                <w:rFonts w:ascii="Times New Roman" w:hAnsi="Times New Roman"/>
                <w:noProof/>
                <w:sz w:val="24"/>
              </w:rPr>
            </w:pPr>
            <w:r>
              <w:rPr>
                <w:rFonts w:ascii="Times New Roman" w:hAnsi="Times New Roman"/>
                <w:sz w:val="24"/>
              </w:rPr>
              <w:t>Jā (</w:t>
            </w:r>
            <w:r w:rsidR="004025BA">
              <w:rPr>
                <w:rStyle w:val="FootnoteReference"/>
                <w:rFonts w:ascii="Times New Roman" w:hAnsi="Times New Roman"/>
                <w:noProof/>
                <w:sz w:val="24"/>
              </w:rPr>
              <w:footnoteReference w:id="116"/>
            </w:r>
            <w:r>
              <w:rPr>
                <w:rFonts w:ascii="Times New Roman" w:hAnsi="Times New Roman"/>
                <w:sz w:val="24"/>
              </w:rPr>
              <w:t>)</w:t>
            </w:r>
          </w:p>
        </w:tc>
        <w:tc>
          <w:tcPr>
            <w:tcW w:w="1154" w:type="pct"/>
            <w:tcBorders>
              <w:top w:val="single" w:sz="4" w:space="0" w:color="000000"/>
              <w:bottom w:val="single" w:sz="4" w:space="0" w:color="000000"/>
            </w:tcBorders>
            <w:vAlign w:val="center"/>
          </w:tcPr>
          <w:p w14:paraId="26647B9B" w14:textId="77777777" w:rsidR="00416649" w:rsidRPr="00D82D6C" w:rsidRDefault="00416649" w:rsidP="005627CB">
            <w:pPr>
              <w:jc w:val="center"/>
              <w:rPr>
                <w:rFonts w:ascii="Times New Roman" w:hAnsi="Times New Roman"/>
                <w:noProof/>
                <w:sz w:val="24"/>
              </w:rPr>
            </w:pPr>
            <w:r>
              <w:rPr>
                <w:rFonts w:ascii="Times New Roman" w:hAnsi="Times New Roman"/>
                <w:sz w:val="24"/>
              </w:rPr>
              <w:t>Izvēlētie pakalpojumi un finanšu pakalpojumi</w:t>
            </w:r>
          </w:p>
        </w:tc>
        <w:tc>
          <w:tcPr>
            <w:tcW w:w="1189" w:type="pct"/>
            <w:tcBorders>
              <w:top w:val="single" w:sz="4" w:space="0" w:color="000000"/>
              <w:bottom w:val="single" w:sz="4" w:space="0" w:color="000000"/>
            </w:tcBorders>
            <w:vAlign w:val="center"/>
          </w:tcPr>
          <w:p w14:paraId="77E6ADDD" w14:textId="77777777" w:rsidR="00416649" w:rsidRPr="00D82D6C" w:rsidRDefault="00416649" w:rsidP="005627CB">
            <w:pPr>
              <w:jc w:val="center"/>
              <w:rPr>
                <w:rFonts w:ascii="Times New Roman" w:hAnsi="Times New Roman"/>
                <w:noProof/>
                <w:sz w:val="24"/>
              </w:rPr>
            </w:pPr>
            <w:r>
              <w:rPr>
                <w:rFonts w:ascii="Times New Roman" w:hAnsi="Times New Roman"/>
                <w:sz w:val="24"/>
              </w:rPr>
              <w:t>1. veids</w:t>
            </w:r>
          </w:p>
        </w:tc>
        <w:tc>
          <w:tcPr>
            <w:tcW w:w="1034" w:type="pct"/>
            <w:tcBorders>
              <w:top w:val="single" w:sz="4" w:space="0" w:color="000000"/>
              <w:bottom w:val="single" w:sz="4" w:space="0" w:color="000000"/>
            </w:tcBorders>
            <w:vAlign w:val="center"/>
          </w:tcPr>
          <w:p w14:paraId="67A8FF34" w14:textId="77777777" w:rsidR="00416649" w:rsidRPr="00D82D6C" w:rsidRDefault="00416649" w:rsidP="005627CB">
            <w:pPr>
              <w:jc w:val="center"/>
              <w:rPr>
                <w:rFonts w:ascii="Times New Roman" w:hAnsi="Times New Roman"/>
                <w:noProof/>
                <w:sz w:val="24"/>
              </w:rPr>
            </w:pPr>
            <w:r>
              <w:rPr>
                <w:rFonts w:ascii="Times New Roman" w:hAnsi="Times New Roman"/>
                <w:sz w:val="24"/>
              </w:rPr>
              <w:t>Jā</w:t>
            </w:r>
          </w:p>
        </w:tc>
      </w:tr>
    </w:tbl>
    <w:p w14:paraId="6DD3817F" w14:textId="77777777" w:rsidR="00416649" w:rsidRPr="00D82D6C" w:rsidRDefault="00416649" w:rsidP="00D82D6C">
      <w:pPr>
        <w:jc w:val="both"/>
        <w:rPr>
          <w:rFonts w:ascii="Times New Roman" w:hAnsi="Times New Roman"/>
          <w:b/>
          <w:noProof/>
          <w:sz w:val="24"/>
        </w:rPr>
      </w:pPr>
    </w:p>
    <w:p w14:paraId="3D9BE99A" w14:textId="65511CFE" w:rsidR="00416649" w:rsidRPr="00C43FDE" w:rsidRDefault="00C43FDE" w:rsidP="00C43FDE">
      <w:pPr>
        <w:ind w:left="284" w:hanging="284"/>
        <w:jc w:val="both"/>
        <w:rPr>
          <w:rFonts w:ascii="Times New Roman" w:hAnsi="Times New Roman"/>
          <w:b/>
          <w:bCs/>
          <w:noProof/>
          <w:color w:val="1C1C1C"/>
          <w:sz w:val="24"/>
        </w:rPr>
      </w:pPr>
      <w:bookmarkStart w:id="58" w:name="5.4.2._The_US_Experience_with_Collecting"/>
      <w:bookmarkEnd w:id="58"/>
      <w:r>
        <w:rPr>
          <w:rFonts w:ascii="Times New Roman" w:hAnsi="Times New Roman"/>
          <w:b/>
          <w:color w:val="1C1C1C"/>
          <w:sz w:val="24"/>
        </w:rPr>
        <w:t>5.4.2. ASV pieredze, apsekojumos apkopojot informāciju par pakalpojumu sniegšanas veidiem</w:t>
      </w:r>
    </w:p>
    <w:p w14:paraId="29C3CDE5" w14:textId="77777777" w:rsidR="004025BA" w:rsidRPr="00D82D6C" w:rsidRDefault="004025BA" w:rsidP="00D82D6C">
      <w:pPr>
        <w:jc w:val="both"/>
        <w:rPr>
          <w:rFonts w:ascii="Times New Roman" w:hAnsi="Times New Roman"/>
          <w:noProof/>
          <w:color w:val="1C1C1C"/>
          <w:sz w:val="24"/>
        </w:rPr>
      </w:pPr>
    </w:p>
    <w:p w14:paraId="215D7CC2" w14:textId="04D97CC8" w:rsidR="00416649" w:rsidRDefault="00416649" w:rsidP="00D82D6C">
      <w:pPr>
        <w:jc w:val="both"/>
        <w:rPr>
          <w:rFonts w:ascii="Times New Roman" w:hAnsi="Times New Roman"/>
          <w:noProof/>
          <w:sz w:val="24"/>
        </w:rPr>
      </w:pPr>
      <w:r>
        <w:rPr>
          <w:rFonts w:ascii="Times New Roman" w:hAnsi="Times New Roman"/>
          <w:sz w:val="24"/>
        </w:rPr>
        <w:t>ASV Ekonomiskās analīzes birojs (</w:t>
      </w:r>
      <w:r>
        <w:rPr>
          <w:rFonts w:ascii="Times New Roman" w:hAnsi="Times New Roman"/>
          <w:i/>
          <w:iCs/>
          <w:sz w:val="24"/>
        </w:rPr>
        <w:t>BEA</w:t>
      </w:r>
      <w:r>
        <w:rPr>
          <w:rFonts w:ascii="Times New Roman" w:hAnsi="Times New Roman"/>
          <w:sz w:val="24"/>
        </w:rPr>
        <w:t>) sāka vākt informāciju par pakalpojumu sniegšanas veidiem 2017. gada Standarta apsekojumā par izvēlētu pakalpojumu un intelektuālā īpašuma darījumiem ar ārvalstniekiem (BE-120).</w:t>
      </w:r>
      <w:r w:rsidR="00B32716">
        <w:rPr>
          <w:rStyle w:val="FootnoteReference"/>
          <w:rFonts w:ascii="Times New Roman" w:hAnsi="Times New Roman"/>
          <w:noProof/>
          <w:sz w:val="24"/>
        </w:rPr>
        <w:footnoteReference w:id="117"/>
      </w:r>
      <w:r>
        <w:rPr>
          <w:rFonts w:ascii="Times New Roman" w:hAnsi="Times New Roman"/>
          <w:sz w:val="24"/>
        </w:rPr>
        <w:t xml:space="preserve"> Šis apsekojums attiecas uz vairumu saimnieciskās darbības pakalpojumu, izņemot apdrošināšanas un finanšu pakalpojumus, un jautājumi par pakalpojumu sniegšanas veidiem aptver 13 pakalpojumu kategorijas attiecībā uz posteņiem “Citi saimnieciskās darbības pakalpojumi” un “Individuālie, kultūras un atpūtas pakalpojumi”. BE-120 apsekojumā izmantota inovatīva pieeja, lai vāktu informāciju par pakalpojumu sniegšanas veidiem, proti, lūdzot uzņēmumus norādīt vienu veidu, nevis visus veidus tā, lai pārējos pakalpojumu sniegšanas veidus varētu novērtēt, ņemot vērā pārējo sniegto informāciju vai citus datu avotus.</w:t>
      </w:r>
    </w:p>
    <w:p w14:paraId="3443D891" w14:textId="77777777" w:rsidR="008F513F" w:rsidRPr="00D82D6C" w:rsidRDefault="008F513F" w:rsidP="00D82D6C">
      <w:pPr>
        <w:jc w:val="both"/>
        <w:rPr>
          <w:rFonts w:ascii="Times New Roman" w:hAnsi="Times New Roman"/>
          <w:noProof/>
          <w:sz w:val="24"/>
        </w:rPr>
      </w:pPr>
    </w:p>
    <w:p w14:paraId="1A87E0B7" w14:textId="678D313A" w:rsidR="00416649" w:rsidRDefault="00416649" w:rsidP="00D82D6C">
      <w:pPr>
        <w:jc w:val="both"/>
        <w:rPr>
          <w:rFonts w:ascii="Times New Roman" w:hAnsi="Times New Roman"/>
          <w:noProof/>
          <w:sz w:val="24"/>
        </w:rPr>
      </w:pPr>
      <w:r>
        <w:rPr>
          <w:rFonts w:ascii="Times New Roman" w:hAnsi="Times New Roman"/>
          <w:sz w:val="24"/>
        </w:rPr>
        <w:t xml:space="preserve">Pirms 2017. gada BE-120 apsekojuma uzsākšanas </w:t>
      </w:r>
      <w:r>
        <w:rPr>
          <w:rFonts w:ascii="Times New Roman" w:hAnsi="Times New Roman"/>
          <w:i/>
          <w:iCs/>
          <w:sz w:val="24"/>
        </w:rPr>
        <w:t>BEA</w:t>
      </w:r>
      <w:r>
        <w:rPr>
          <w:rFonts w:ascii="Times New Roman" w:hAnsi="Times New Roman"/>
          <w:sz w:val="24"/>
        </w:rPr>
        <w:t xml:space="preserve"> nolēma veikt jauno jautājumu par pakalpojumu sniegšanas veidiem kognitīvo pārskatīšanu, kas ietvēra apmeklējumus respondentu uzņēmumos, lai nodrošinātu, ka dati tiek ziņoti precīzi. Vairums uzņēmumu informēja </w:t>
      </w:r>
      <w:r>
        <w:rPr>
          <w:rFonts w:ascii="Times New Roman" w:hAnsi="Times New Roman"/>
          <w:i/>
          <w:iCs/>
          <w:sz w:val="24"/>
        </w:rPr>
        <w:t>BEA</w:t>
      </w:r>
      <w:r>
        <w:rPr>
          <w:rFonts w:ascii="Times New Roman" w:hAnsi="Times New Roman"/>
          <w:sz w:val="24"/>
        </w:rPr>
        <w:t xml:space="preserve">, ka to sistēmas nekontrolē vai neapkopo informāciju par pakalpojumu sniegšanas veidiem un ka šo sistēmu pielāgošana, lai ziņotu par šo informāciju, radītu uzņēmumam būtisku slogu. </w:t>
      </w:r>
      <w:r>
        <w:rPr>
          <w:rFonts w:ascii="Times New Roman" w:hAnsi="Times New Roman"/>
          <w:i/>
          <w:iCs/>
          <w:sz w:val="24"/>
        </w:rPr>
        <w:t>BEA</w:t>
      </w:r>
      <w:r>
        <w:rPr>
          <w:rFonts w:ascii="Times New Roman" w:hAnsi="Times New Roman"/>
          <w:sz w:val="24"/>
        </w:rPr>
        <w:t xml:space="preserve"> pārbaudīja vairākas apsekojuma jautājumu versijas. Vienā no versijām uzņēmumi tika lūgti norādīt procentuālo apmēru, kādā pakalpojumus sniedz 1., 2. un 4. veidā (katram veidam atsevišķi). Respondenti norādīja, ka tas ir pārāk apgrūtinoši. Otrajā versijā respondenti tika lūgti vienkārši atzīmēt lauciņu, lai norādītu dominējošo pakalpojumu sniegšanas veidu, ko izmantot katram pakalpojumu veidam. Lai gan uzņēmumi šo pieeju vērtēja atzinīgi, </w:t>
      </w:r>
      <w:r>
        <w:rPr>
          <w:rFonts w:ascii="Times New Roman" w:hAnsi="Times New Roman"/>
          <w:i/>
          <w:iCs/>
          <w:sz w:val="24"/>
        </w:rPr>
        <w:t>BEA</w:t>
      </w:r>
      <w:r>
        <w:rPr>
          <w:rFonts w:ascii="Times New Roman" w:hAnsi="Times New Roman"/>
          <w:sz w:val="24"/>
        </w:rPr>
        <w:t xml:space="preserve"> secināja, ka ar šo informāciju nevarētu precizēt sniegto pakalpojumu procentuālo apmēru iedalījumā pēc sniegšanas veida, lai to lietderīgi izmantotu izpētes novērtējumos. </w:t>
      </w:r>
      <w:r>
        <w:rPr>
          <w:rFonts w:ascii="Times New Roman" w:hAnsi="Times New Roman"/>
          <w:i/>
          <w:iCs/>
          <w:sz w:val="24"/>
        </w:rPr>
        <w:t>BEA</w:t>
      </w:r>
      <w:r>
        <w:rPr>
          <w:rFonts w:ascii="Times New Roman" w:hAnsi="Times New Roman"/>
          <w:sz w:val="24"/>
        </w:rPr>
        <w:t xml:space="preserve"> sadarbībā ar </w:t>
      </w:r>
      <w:r>
        <w:rPr>
          <w:rFonts w:ascii="Times New Roman" w:hAnsi="Times New Roman"/>
          <w:i/>
          <w:iCs/>
          <w:sz w:val="24"/>
        </w:rPr>
        <w:t>Eurostat</w:t>
      </w:r>
      <w:r>
        <w:rPr>
          <w:rFonts w:ascii="Times New Roman" w:hAnsi="Times New Roman"/>
          <w:sz w:val="24"/>
        </w:rPr>
        <w:t xml:space="preserve"> Pakalpojumu sniegšanas veidu izpētes darba grupu modificēja jautājumus, lai vāktu vienīgi informāciju par 1. veidā sniegtajiem pakalpojumiem. Respondenti šo versiju vērtēja atzinīgi, norādot, ka informācijas sniegšana grūtības nesagādāja un ka viņi var ticami ziņot par šiem datiem, aizpildot šādu veidlapu. Lai vēl vairāk vienkāršotu ziņošanu, veidlapā respondenti tiek lūgti norādīt 1. veidā sniegto pakalpojumu procentuālo apmēru, atzīmējot lauciņu, kurā norādīts attiecīgajam </w:t>
      </w:r>
      <w:r>
        <w:rPr>
          <w:rFonts w:ascii="Times New Roman" w:hAnsi="Times New Roman"/>
          <w:sz w:val="24"/>
        </w:rPr>
        <w:lastRenderedPageBreak/>
        <w:t xml:space="preserve">procentuālajam apmēram atbilstošais vērtību intervāls, nevis norādīt precīzu vērtību, ko būtu grūti aprēķināt. Respondenti arī tika lūgti norādīt, vai minētie procentuālie apmēri balstīti uz uzskaites reģistriem vai viņu vispārīgajām zināšanām par uzņēmuma darbību; sniegtās atbildes liecina, ka vairums proporciju bija balstītas uz respondentu vispārīgajām zināšanām. </w:t>
      </w:r>
      <w:r>
        <w:rPr>
          <w:rFonts w:ascii="Times New Roman" w:hAnsi="Times New Roman"/>
          <w:i/>
          <w:iCs/>
          <w:sz w:val="24"/>
        </w:rPr>
        <w:t>BEA</w:t>
      </w:r>
      <w:r>
        <w:rPr>
          <w:rFonts w:ascii="Times New Roman" w:hAnsi="Times New Roman"/>
          <w:sz w:val="24"/>
        </w:rPr>
        <w:t xml:space="preserve"> apsekojuma veidlapas pēdējā versijā tiek vākta informācija par ASV pakalpojumu pārdošanu (D sadaļā) un ASV pakalpojumu iegādi (E sadaļā).</w:t>
      </w:r>
    </w:p>
    <w:p w14:paraId="1D166C18" w14:textId="77777777" w:rsidR="00997B54" w:rsidRPr="00D82D6C" w:rsidRDefault="00997B54" w:rsidP="00D82D6C">
      <w:pPr>
        <w:jc w:val="both"/>
        <w:rPr>
          <w:rFonts w:ascii="Times New Roman" w:hAnsi="Times New Roman"/>
          <w:noProof/>
          <w:sz w:val="24"/>
        </w:rPr>
      </w:pPr>
    </w:p>
    <w:p w14:paraId="69C495D5" w14:textId="77777777" w:rsidR="00416649" w:rsidRDefault="00416649" w:rsidP="00D82D6C">
      <w:pPr>
        <w:jc w:val="both"/>
        <w:rPr>
          <w:rFonts w:ascii="Times New Roman" w:hAnsi="Times New Roman"/>
          <w:noProof/>
          <w:sz w:val="24"/>
        </w:rPr>
      </w:pPr>
      <w:r>
        <w:rPr>
          <w:rFonts w:ascii="Times New Roman" w:hAnsi="Times New Roman"/>
          <w:sz w:val="24"/>
        </w:rPr>
        <w:t xml:space="preserve">Attiecībā uz vairumu kategoriju par 1. veidu norādītais procentuālais apmērs, balstoties uz apsekojuma datiem, bija samērā tuvu tam procentuālajam apmēram, kas bija norādīts </w:t>
      </w:r>
      <w:r>
        <w:rPr>
          <w:rFonts w:ascii="Times New Roman" w:hAnsi="Times New Roman"/>
          <w:i/>
          <w:iCs/>
          <w:sz w:val="24"/>
        </w:rPr>
        <w:t>BEA</w:t>
      </w:r>
      <w:r>
        <w:rPr>
          <w:rFonts w:ascii="Times New Roman" w:hAnsi="Times New Roman"/>
          <w:sz w:val="24"/>
        </w:rPr>
        <w:t xml:space="preserve"> agrākajos izpētes novērtējumos, kuru veikšanas pamatā bija MSITS 2010 ierosinātā vienkāršotā pieeja. Izņēmums bija attālināti sniegto datorpakalpojumu eksports, proti, apsekojuma dati liecināja par daudz lielāku 1. veidā sniegto pakalpojumu procentuālo apmēru, nekā </w:t>
      </w:r>
      <w:r>
        <w:rPr>
          <w:rFonts w:ascii="Times New Roman" w:hAnsi="Times New Roman"/>
          <w:i/>
          <w:iCs/>
          <w:sz w:val="24"/>
        </w:rPr>
        <w:t>BEA</w:t>
      </w:r>
      <w:r>
        <w:rPr>
          <w:rFonts w:ascii="Times New Roman" w:hAnsi="Times New Roman"/>
          <w:sz w:val="24"/>
        </w:rPr>
        <w:t xml:space="preserve"> to sākotnēji bija novērtējis. Savukārt attiecībā uz izglītības pakalpojumiem apsekojuma rezultāti liecināja, ka vairumu pakalpojumu sniedz pedagogi un instruktori, dodoties uz uzņēmējvalsti (4. veids), nevis tos sniedzot attālināti (1. veids), kas bija dominējošais pakalpojumu sniegšanas veids, par ko bija izdarīts pieņēmums </w:t>
      </w:r>
      <w:r>
        <w:rPr>
          <w:rFonts w:ascii="Times New Roman" w:hAnsi="Times New Roman"/>
          <w:i/>
          <w:iCs/>
          <w:sz w:val="24"/>
        </w:rPr>
        <w:t>BEA</w:t>
      </w:r>
      <w:r>
        <w:rPr>
          <w:rFonts w:ascii="Times New Roman" w:hAnsi="Times New Roman"/>
          <w:sz w:val="24"/>
        </w:rPr>
        <w:t xml:space="preserve"> agrākajos novērtējumos.</w:t>
      </w:r>
    </w:p>
    <w:p w14:paraId="57667570" w14:textId="77777777" w:rsidR="00B32716" w:rsidRPr="00D82D6C" w:rsidRDefault="00B32716" w:rsidP="00D82D6C">
      <w:pPr>
        <w:jc w:val="both"/>
        <w:rPr>
          <w:rFonts w:ascii="Times New Roman" w:hAnsi="Times New Roman"/>
          <w:noProof/>
          <w:sz w:val="24"/>
        </w:rPr>
      </w:pPr>
    </w:p>
    <w:p w14:paraId="35B505EA"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Atlikusī daļa no 1. veidā sniegto pakalpojumu procentuālā apjoma attiecībā uz vairumu kategoriju, kuras ietver apsekojuma jautājumus par pakalpojumu sniegšanas veidiem, attiecināta uz 4. veidu, izņemot juridiskos pakalpojumus, attiecībā uz kuriem atlikusī daļa vienlīdzīgi sadalīta starp 2. un 4. veidu. Attiecībā uz pakalpojumu kategorijām, ko jautājumi par pakalpojumu sniegšanas veidiem neietver, izmanto precizēto vienkāršoto pieeju, kā tas ierosināts MSITS 2010, lai iedalītu pirkumus un pārdevumus pēc pakalpojumu sniegšanas veidiem. </w:t>
      </w:r>
      <w:r>
        <w:rPr>
          <w:rFonts w:ascii="Times New Roman" w:hAnsi="Times New Roman"/>
          <w:i/>
          <w:iCs/>
          <w:sz w:val="24"/>
        </w:rPr>
        <w:t>BEA</w:t>
      </w:r>
      <w:r>
        <w:rPr>
          <w:rFonts w:ascii="Times New Roman" w:hAnsi="Times New Roman"/>
          <w:sz w:val="24"/>
        </w:rPr>
        <w:t xml:space="preserve"> ir sācis vākt informāciju par finanšu pakalpojumu sniegšanas veidiem tā 2019. gada BE-180 Standarta apsekojumā par finanšu pakalpojumu darījumiem starp ASV finanšu pakalpojumu sniedzējiem un ārvalstniekiem.</w:t>
      </w:r>
    </w:p>
    <w:p w14:paraId="7CB0AD4F" w14:textId="77777777" w:rsidR="00416649" w:rsidRPr="00D82D6C" w:rsidRDefault="00416649" w:rsidP="00D82D6C">
      <w:pPr>
        <w:jc w:val="both"/>
        <w:rPr>
          <w:rFonts w:ascii="Times New Roman" w:hAnsi="Times New Roman"/>
          <w:noProof/>
          <w:sz w:val="24"/>
        </w:rPr>
      </w:pPr>
    </w:p>
    <w:p w14:paraId="2FB91279" w14:textId="24B6F4B2" w:rsidR="00416649" w:rsidRPr="003A36DC" w:rsidRDefault="003A36DC" w:rsidP="00D82D6C">
      <w:pPr>
        <w:jc w:val="both"/>
        <w:rPr>
          <w:rFonts w:ascii="Times New Roman" w:hAnsi="Times New Roman"/>
          <w:b/>
          <w:bCs/>
          <w:noProof/>
          <w:color w:val="1C1C1C"/>
          <w:sz w:val="24"/>
        </w:rPr>
      </w:pPr>
      <w:bookmarkStart w:id="59" w:name="5.4.3._Statistics_Norway_–_development_o"/>
      <w:bookmarkEnd w:id="59"/>
      <w:r>
        <w:rPr>
          <w:rFonts w:ascii="Times New Roman" w:hAnsi="Times New Roman"/>
          <w:b/>
          <w:color w:val="1C1C1C"/>
          <w:sz w:val="24"/>
        </w:rPr>
        <w:t xml:space="preserve">5.4.3. Norvēģijas Statistikas birojs – aptaujas anketas izveide </w:t>
      </w:r>
      <w:r>
        <w:rPr>
          <w:rFonts w:ascii="Times New Roman" w:hAnsi="Times New Roman"/>
          <w:b/>
          <w:i/>
          <w:iCs/>
          <w:color w:val="1C1C1C"/>
          <w:sz w:val="24"/>
        </w:rPr>
        <w:t>MoS</w:t>
      </w:r>
      <w:r>
        <w:rPr>
          <w:rFonts w:ascii="Times New Roman" w:hAnsi="Times New Roman"/>
          <w:b/>
          <w:color w:val="1C1C1C"/>
          <w:sz w:val="24"/>
        </w:rPr>
        <w:t xml:space="preserve"> datu vākšanai</w:t>
      </w:r>
    </w:p>
    <w:p w14:paraId="42D6E5D6" w14:textId="77777777" w:rsidR="003A36DC" w:rsidRPr="00D82D6C" w:rsidRDefault="003A36DC" w:rsidP="00D82D6C">
      <w:pPr>
        <w:jc w:val="both"/>
        <w:rPr>
          <w:rFonts w:ascii="Times New Roman" w:hAnsi="Times New Roman"/>
          <w:noProof/>
          <w:color w:val="1C1C1C"/>
          <w:sz w:val="24"/>
        </w:rPr>
      </w:pPr>
    </w:p>
    <w:p w14:paraId="6A068232" w14:textId="77777777" w:rsidR="00416649" w:rsidRDefault="00416649" w:rsidP="00D82D6C">
      <w:pPr>
        <w:jc w:val="both"/>
        <w:rPr>
          <w:rFonts w:ascii="Times New Roman" w:hAnsi="Times New Roman"/>
          <w:noProof/>
          <w:sz w:val="24"/>
        </w:rPr>
      </w:pPr>
      <w:r>
        <w:rPr>
          <w:rFonts w:ascii="Times New Roman" w:hAnsi="Times New Roman"/>
          <w:sz w:val="24"/>
        </w:rPr>
        <w:t xml:space="preserve">Norvēģija 2018. gadā izveidoja tīmekļa aptaujas anketu, lai apkopotu </w:t>
      </w:r>
      <w:r>
        <w:rPr>
          <w:rFonts w:ascii="Times New Roman" w:hAnsi="Times New Roman"/>
          <w:i/>
          <w:iCs/>
          <w:sz w:val="24"/>
        </w:rPr>
        <w:t>MoS</w:t>
      </w:r>
      <w:r>
        <w:rPr>
          <w:rFonts w:ascii="Times New Roman" w:hAnsi="Times New Roman"/>
          <w:sz w:val="24"/>
        </w:rPr>
        <w:t xml:space="preserve"> datus par 1., 2. un 4. veidu. Projekta mērķis bija gūt plašāku izpratni par to, kā respondenti izprot attiecīgos jēdzienus, un par viņu spēju sniegt ticamus datus. Šo darbu finansiāli atbalstīja Eiropas Komisija (</w:t>
      </w:r>
      <w:r>
        <w:rPr>
          <w:rFonts w:ascii="Times New Roman" w:hAnsi="Times New Roman"/>
          <w:i/>
          <w:iCs/>
          <w:sz w:val="24"/>
        </w:rPr>
        <w:t>Eurostat</w:t>
      </w:r>
      <w:r>
        <w:rPr>
          <w:rFonts w:ascii="Times New Roman" w:hAnsi="Times New Roman"/>
          <w:sz w:val="24"/>
        </w:rPr>
        <w:t xml:space="preserve">), piešķirot mērķfinansējumu. Projekts paredzēja izveidot un pārbaudīt tīmekļa aptaujas anketu, izmantojot </w:t>
      </w:r>
      <w:r>
        <w:rPr>
          <w:rFonts w:ascii="Times New Roman" w:hAnsi="Times New Roman"/>
          <w:i/>
          <w:iCs/>
          <w:sz w:val="24"/>
        </w:rPr>
        <w:t>ITSS</w:t>
      </w:r>
      <w:r>
        <w:rPr>
          <w:rFonts w:ascii="Times New Roman" w:hAnsi="Times New Roman"/>
          <w:sz w:val="24"/>
        </w:rPr>
        <w:t xml:space="preserve"> parauga apakškopu, kas izvēlēta, balstoties uz eksporta rādītājiem.</w:t>
      </w:r>
    </w:p>
    <w:p w14:paraId="0DF7B6D8" w14:textId="77777777" w:rsidR="00B24A39" w:rsidRPr="00D82D6C" w:rsidRDefault="00B24A39" w:rsidP="00D82D6C">
      <w:pPr>
        <w:jc w:val="both"/>
        <w:rPr>
          <w:rFonts w:ascii="Times New Roman" w:hAnsi="Times New Roman"/>
          <w:noProof/>
          <w:sz w:val="24"/>
        </w:rPr>
      </w:pPr>
    </w:p>
    <w:p w14:paraId="16BDBAFE" w14:textId="77777777" w:rsidR="00416649" w:rsidRDefault="00416649" w:rsidP="00D82D6C">
      <w:pPr>
        <w:jc w:val="both"/>
        <w:rPr>
          <w:rFonts w:ascii="Times New Roman" w:hAnsi="Times New Roman"/>
          <w:noProof/>
          <w:sz w:val="24"/>
        </w:rPr>
      </w:pPr>
      <w:r>
        <w:rPr>
          <w:rFonts w:ascii="Times New Roman" w:hAnsi="Times New Roman"/>
          <w:sz w:val="24"/>
        </w:rPr>
        <w:t>Projekta sākuma posmā tika organizēta tikšanās ar Ārlietu ministriju. Ieinteresēto pušu iesaisti un izpratnes gūšanu par viņu vajadzībām pirms apsekojuma izveides atzina par ļoti noderīgu un bagātīgu pieredzi.</w:t>
      </w:r>
    </w:p>
    <w:p w14:paraId="7DE6EB4D" w14:textId="77777777" w:rsidR="00D32FBD" w:rsidRPr="00D82D6C" w:rsidRDefault="00D32FBD" w:rsidP="00D82D6C">
      <w:pPr>
        <w:jc w:val="both"/>
        <w:rPr>
          <w:rFonts w:ascii="Times New Roman" w:hAnsi="Times New Roman"/>
          <w:noProof/>
          <w:sz w:val="24"/>
        </w:rPr>
      </w:pPr>
    </w:p>
    <w:p w14:paraId="07BB5B4C" w14:textId="77777777" w:rsidR="00416649" w:rsidRDefault="00416649" w:rsidP="00D82D6C">
      <w:pPr>
        <w:jc w:val="both"/>
        <w:rPr>
          <w:rFonts w:ascii="Times New Roman" w:hAnsi="Times New Roman"/>
          <w:noProof/>
          <w:sz w:val="24"/>
        </w:rPr>
      </w:pPr>
      <w:r>
        <w:rPr>
          <w:rFonts w:ascii="Times New Roman" w:hAnsi="Times New Roman"/>
          <w:sz w:val="24"/>
        </w:rPr>
        <w:t>Lai ievērotu vispusību, šajā nodaļā sniegts īss pārskats par šo darbu. Pilnīga informācija pieejama 13. nodaļā.</w:t>
      </w:r>
    </w:p>
    <w:p w14:paraId="0D803722" w14:textId="77777777" w:rsidR="002001B6" w:rsidRPr="00D82D6C" w:rsidRDefault="002001B6" w:rsidP="00D82D6C">
      <w:pPr>
        <w:jc w:val="both"/>
        <w:rPr>
          <w:rFonts w:ascii="Times New Roman" w:hAnsi="Times New Roman"/>
          <w:noProof/>
          <w:sz w:val="24"/>
        </w:rPr>
      </w:pPr>
    </w:p>
    <w:p w14:paraId="39AA2EDA" w14:textId="4D8D1AE2" w:rsidR="00416649" w:rsidRDefault="00416649" w:rsidP="00D82D6C">
      <w:pPr>
        <w:jc w:val="both"/>
        <w:rPr>
          <w:rFonts w:ascii="Times New Roman" w:hAnsi="Times New Roman"/>
          <w:sz w:val="24"/>
        </w:rPr>
      </w:pPr>
      <w:r>
        <w:rPr>
          <w:rFonts w:ascii="Times New Roman" w:hAnsi="Times New Roman"/>
          <w:sz w:val="24"/>
        </w:rPr>
        <w:t>Testēšanas posmā par galveno mērķi izvirzīja uz apsekojuma jautājumiem sniegto atbilžu izvērtēšanu un ar jautājumiem saistīto problēmu risināšanu.</w:t>
      </w:r>
    </w:p>
    <w:p w14:paraId="605A7FCE" w14:textId="77777777" w:rsidR="00C80F34" w:rsidRPr="00D82D6C" w:rsidRDefault="00C80F34" w:rsidP="00D82D6C">
      <w:pPr>
        <w:jc w:val="both"/>
        <w:rPr>
          <w:rFonts w:ascii="Times New Roman" w:hAnsi="Times New Roman"/>
          <w:noProof/>
          <w:sz w:val="24"/>
        </w:rPr>
      </w:pPr>
    </w:p>
    <w:p w14:paraId="322FE155" w14:textId="77777777" w:rsidR="00416895" w:rsidRDefault="00416649" w:rsidP="003354F3">
      <w:pPr>
        <w:pStyle w:val="ListParagraph"/>
        <w:numPr>
          <w:ilvl w:val="0"/>
          <w:numId w:val="54"/>
        </w:numPr>
        <w:ind w:left="567" w:hanging="283"/>
        <w:jc w:val="both"/>
        <w:rPr>
          <w:rFonts w:ascii="Times New Roman" w:hAnsi="Times New Roman"/>
          <w:noProof/>
          <w:sz w:val="24"/>
        </w:rPr>
      </w:pPr>
      <w:r>
        <w:rPr>
          <w:rFonts w:ascii="Times New Roman" w:hAnsi="Times New Roman"/>
          <w:sz w:val="24"/>
        </w:rPr>
        <w:t>Vai respondenti izprot dažādo pakalpojumu sniegšanas veidu būtību?</w:t>
      </w:r>
    </w:p>
    <w:p w14:paraId="70606632" w14:textId="77777777" w:rsidR="00416895" w:rsidRDefault="00416649" w:rsidP="003354F3">
      <w:pPr>
        <w:pStyle w:val="ListParagraph"/>
        <w:numPr>
          <w:ilvl w:val="0"/>
          <w:numId w:val="54"/>
        </w:numPr>
        <w:ind w:left="567" w:hanging="283"/>
        <w:jc w:val="both"/>
        <w:rPr>
          <w:rFonts w:ascii="Times New Roman" w:hAnsi="Times New Roman"/>
          <w:noProof/>
          <w:sz w:val="24"/>
        </w:rPr>
      </w:pPr>
      <w:r>
        <w:rPr>
          <w:rFonts w:ascii="Times New Roman" w:hAnsi="Times New Roman"/>
          <w:sz w:val="24"/>
        </w:rPr>
        <w:t>Vai viņi šos datus var iegūt no saimnieciskās darbības uzskaites dokumentiem?</w:t>
      </w:r>
    </w:p>
    <w:p w14:paraId="589E5DD1" w14:textId="77777777" w:rsidR="00416895" w:rsidRDefault="00416649" w:rsidP="003354F3">
      <w:pPr>
        <w:pStyle w:val="ListParagraph"/>
        <w:numPr>
          <w:ilvl w:val="0"/>
          <w:numId w:val="54"/>
        </w:numPr>
        <w:ind w:left="567" w:hanging="283"/>
        <w:jc w:val="both"/>
        <w:rPr>
          <w:rFonts w:ascii="Times New Roman" w:hAnsi="Times New Roman"/>
          <w:noProof/>
          <w:sz w:val="24"/>
        </w:rPr>
      </w:pPr>
      <w:r>
        <w:rPr>
          <w:rFonts w:ascii="Times New Roman" w:hAnsi="Times New Roman"/>
          <w:sz w:val="24"/>
        </w:rPr>
        <w:t>Cik precīzs būtu pakalpojumu sniegšanas veidu iedalījums?</w:t>
      </w:r>
    </w:p>
    <w:p w14:paraId="0ED2AEE9" w14:textId="6AE7C5DB" w:rsidR="00416649" w:rsidRPr="00416895" w:rsidRDefault="00416649" w:rsidP="003354F3">
      <w:pPr>
        <w:pStyle w:val="ListParagraph"/>
        <w:numPr>
          <w:ilvl w:val="0"/>
          <w:numId w:val="54"/>
        </w:numPr>
        <w:ind w:left="567" w:hanging="283"/>
        <w:jc w:val="both"/>
        <w:rPr>
          <w:rFonts w:ascii="Times New Roman" w:hAnsi="Times New Roman"/>
          <w:noProof/>
          <w:sz w:val="24"/>
        </w:rPr>
      </w:pPr>
      <w:r>
        <w:rPr>
          <w:rFonts w:ascii="Times New Roman" w:hAnsi="Times New Roman"/>
          <w:sz w:val="24"/>
        </w:rPr>
        <w:lastRenderedPageBreak/>
        <w:t>Vai atbilžu sniegšanas sloga izvērtēšana, ko paredzēja citi mērķi, ir apgrūtinoša?</w:t>
      </w:r>
    </w:p>
    <w:p w14:paraId="438CD34C" w14:textId="77777777" w:rsidR="00416649" w:rsidRPr="00D82D6C" w:rsidRDefault="00416649" w:rsidP="00D82D6C">
      <w:pPr>
        <w:jc w:val="both"/>
        <w:rPr>
          <w:rFonts w:ascii="Times New Roman" w:hAnsi="Times New Roman"/>
          <w:noProof/>
          <w:sz w:val="24"/>
        </w:rPr>
      </w:pPr>
    </w:p>
    <w:p w14:paraId="0C92DC5C" w14:textId="77777777" w:rsidR="00416649" w:rsidRDefault="00416649" w:rsidP="00D82D6C">
      <w:pPr>
        <w:jc w:val="both"/>
        <w:rPr>
          <w:rFonts w:ascii="Times New Roman" w:hAnsi="Times New Roman"/>
          <w:sz w:val="24"/>
        </w:rPr>
      </w:pPr>
      <w:r>
        <w:rPr>
          <w:rFonts w:ascii="Times New Roman" w:hAnsi="Times New Roman"/>
          <w:sz w:val="24"/>
        </w:rPr>
        <w:t>Lietotāja testu iedalīja divās galvenajās daļās.</w:t>
      </w:r>
    </w:p>
    <w:p w14:paraId="3350DDAC" w14:textId="77777777" w:rsidR="00C80F34" w:rsidRPr="00D82D6C" w:rsidRDefault="00C80F34" w:rsidP="00D82D6C">
      <w:pPr>
        <w:jc w:val="both"/>
        <w:rPr>
          <w:rFonts w:ascii="Times New Roman" w:hAnsi="Times New Roman"/>
          <w:noProof/>
          <w:sz w:val="24"/>
        </w:rPr>
      </w:pPr>
    </w:p>
    <w:p w14:paraId="791C6F6A" w14:textId="4BBC6D8D" w:rsidR="00416649" w:rsidRPr="00D82D6C" w:rsidRDefault="003700B5" w:rsidP="008B2BFF">
      <w:pPr>
        <w:ind w:left="567" w:hanging="284"/>
        <w:jc w:val="both"/>
        <w:rPr>
          <w:rFonts w:ascii="Times New Roman" w:hAnsi="Times New Roman"/>
          <w:noProof/>
          <w:sz w:val="24"/>
        </w:rPr>
      </w:pPr>
      <w:r>
        <w:rPr>
          <w:rFonts w:ascii="Times New Roman" w:hAnsi="Times New Roman"/>
          <w:sz w:val="24"/>
        </w:rPr>
        <w:t>1. Respondentiem bija dota iespēja lasīt mūsu jautājumu projekta versijas un sniegt par tiem komentārus.</w:t>
      </w:r>
    </w:p>
    <w:p w14:paraId="52EB25F9" w14:textId="14E97BB4" w:rsidR="00416649" w:rsidRDefault="003700B5" w:rsidP="008B2BFF">
      <w:pPr>
        <w:ind w:left="567" w:hanging="284"/>
        <w:jc w:val="both"/>
        <w:rPr>
          <w:rFonts w:ascii="Times New Roman" w:hAnsi="Times New Roman"/>
          <w:noProof/>
          <w:sz w:val="24"/>
        </w:rPr>
      </w:pPr>
      <w:r>
        <w:rPr>
          <w:rFonts w:ascii="Times New Roman" w:hAnsi="Times New Roman"/>
          <w:sz w:val="24"/>
        </w:rPr>
        <w:t>2. Respondenti varēja sniegt komentārus par pirmajā daļā apzinātajiem trūkumiem vai problēmām.</w:t>
      </w:r>
    </w:p>
    <w:p w14:paraId="5BA58788" w14:textId="77777777" w:rsidR="008B2BFF" w:rsidRPr="00D82D6C" w:rsidRDefault="008B2BFF" w:rsidP="008B2BFF">
      <w:pPr>
        <w:ind w:left="567" w:hanging="284"/>
        <w:jc w:val="both"/>
        <w:rPr>
          <w:rFonts w:ascii="Times New Roman" w:hAnsi="Times New Roman"/>
          <w:noProof/>
          <w:sz w:val="24"/>
        </w:rPr>
      </w:pPr>
    </w:p>
    <w:p w14:paraId="221CB406" w14:textId="77777777" w:rsidR="00416649" w:rsidRDefault="00416649" w:rsidP="00C80F34">
      <w:pPr>
        <w:keepNext/>
        <w:keepLines/>
        <w:jc w:val="both"/>
        <w:rPr>
          <w:rFonts w:ascii="Times New Roman" w:hAnsi="Times New Roman"/>
          <w:noProof/>
          <w:sz w:val="24"/>
        </w:rPr>
      </w:pPr>
      <w:r>
        <w:rPr>
          <w:rFonts w:ascii="Times New Roman" w:hAnsi="Times New Roman"/>
          <w:sz w:val="24"/>
        </w:rPr>
        <w:t>Aptaujas anketa attiecās gan uz eksportu, gan uz importu. Testēšanu veica ar tālruņa starpniecību, un lietotāji tika lūgti iedalīt vērtības starp visiem pakalpojumu sniegšanas veidiem.</w:t>
      </w:r>
    </w:p>
    <w:p w14:paraId="50674948" w14:textId="77777777" w:rsidR="00A97735" w:rsidRPr="00D82D6C" w:rsidRDefault="00A97735" w:rsidP="00D82D6C">
      <w:pPr>
        <w:jc w:val="both"/>
        <w:rPr>
          <w:rFonts w:ascii="Times New Roman" w:hAnsi="Times New Roman"/>
          <w:noProof/>
          <w:sz w:val="24"/>
        </w:rPr>
      </w:pPr>
    </w:p>
    <w:p w14:paraId="4233199B" w14:textId="77777777" w:rsidR="00416649" w:rsidRDefault="00416649" w:rsidP="00D82D6C">
      <w:pPr>
        <w:jc w:val="both"/>
        <w:rPr>
          <w:rFonts w:ascii="Times New Roman" w:hAnsi="Times New Roman"/>
          <w:noProof/>
          <w:sz w:val="24"/>
        </w:rPr>
      </w:pPr>
      <w:r>
        <w:rPr>
          <w:rFonts w:ascii="Times New Roman" w:hAnsi="Times New Roman"/>
          <w:sz w:val="24"/>
        </w:rPr>
        <w:t xml:space="preserve">Aptaujas anketas </w:t>
      </w:r>
      <w:r>
        <w:rPr>
          <w:rFonts w:ascii="Times New Roman" w:hAnsi="Times New Roman"/>
          <w:i/>
          <w:iCs/>
          <w:sz w:val="24"/>
        </w:rPr>
        <w:t>gala versijā</w:t>
      </w:r>
      <w:r>
        <w:rPr>
          <w:rFonts w:ascii="Times New Roman" w:hAnsi="Times New Roman"/>
          <w:sz w:val="24"/>
        </w:rPr>
        <w:t xml:space="preserve"> pēc lietotāju testu veikšanas veica dažas būtiskas korekcijas. Aptaujas anketas pirmo versiju testēja septiņi respondenti, un tajā veica korekcijas, balstoties uz sniegtajām atbildēm un komentāriem. Precizēto aptaujas veidlapu, proti, “gala versiju”, pēc tam testēja trīs respondenti.</w:t>
      </w:r>
    </w:p>
    <w:p w14:paraId="50B310E2" w14:textId="77777777" w:rsidR="00A97735" w:rsidRPr="00D82D6C" w:rsidRDefault="00A97735" w:rsidP="00D82D6C">
      <w:pPr>
        <w:jc w:val="both"/>
        <w:rPr>
          <w:rFonts w:ascii="Times New Roman" w:hAnsi="Times New Roman"/>
          <w:noProof/>
          <w:sz w:val="24"/>
        </w:rPr>
      </w:pPr>
    </w:p>
    <w:p w14:paraId="3D6A1777" w14:textId="77777777" w:rsidR="00416649" w:rsidRPr="00D82D6C" w:rsidRDefault="00416649" w:rsidP="00D82D6C">
      <w:pPr>
        <w:jc w:val="both"/>
        <w:rPr>
          <w:rFonts w:ascii="Times New Roman" w:hAnsi="Times New Roman"/>
          <w:noProof/>
          <w:sz w:val="24"/>
        </w:rPr>
      </w:pPr>
      <w:r>
        <w:rPr>
          <w:rFonts w:ascii="Times New Roman" w:hAnsi="Times New Roman"/>
          <w:sz w:val="24"/>
        </w:rPr>
        <w:t>Tai pievienoja jautājumus saistībā ar attiecīgo pakalpojumu veidu novērtējumu precizitāti, lai noskaidrotu, vai pakalpojumu sniegšanas veidi atšķiras atkarībā no valsts. Tika pieņemts, ka pakalpojumu sniegšanas veidi starp dalībvalstīm un attālākām valstīm var atšķirties.</w:t>
      </w:r>
    </w:p>
    <w:p w14:paraId="6551B897" w14:textId="7D045EDE" w:rsidR="005A308D" w:rsidRDefault="005A308D">
      <w:pPr>
        <w:rPr>
          <w:rFonts w:ascii="Times New Roman" w:hAnsi="Times New Roman"/>
          <w:noProof/>
          <w:sz w:val="24"/>
        </w:rPr>
      </w:pPr>
      <w:r>
        <w:br w:type="page"/>
      </w:r>
    </w:p>
    <w:tbl>
      <w:tblPr>
        <w:tblW w:w="5000" w:type="pct"/>
        <w:tblCellMar>
          <w:top w:w="28" w:type="dxa"/>
          <w:left w:w="28" w:type="dxa"/>
          <w:bottom w:w="28" w:type="dxa"/>
          <w:right w:w="28" w:type="dxa"/>
        </w:tblCellMar>
        <w:tblLook w:val="01E0" w:firstRow="1" w:lastRow="1" w:firstColumn="1" w:lastColumn="1" w:noHBand="0" w:noVBand="0"/>
      </w:tblPr>
      <w:tblGrid>
        <w:gridCol w:w="1775"/>
        <w:gridCol w:w="7356"/>
      </w:tblGrid>
      <w:tr w:rsidR="00416649" w:rsidRPr="00D82D6C" w14:paraId="1A6137F2" w14:textId="77777777" w:rsidTr="005A308D">
        <w:trPr>
          <w:trHeight w:val="1673"/>
        </w:trPr>
        <w:tc>
          <w:tcPr>
            <w:tcW w:w="972" w:type="pct"/>
            <w:tcBorders>
              <w:right w:val="single" w:sz="12" w:space="0" w:color="B83B46"/>
            </w:tcBorders>
            <w:shd w:val="clear" w:color="auto" w:fill="EFD6D6"/>
          </w:tcPr>
          <w:p w14:paraId="3BE47C09" w14:textId="77777777" w:rsidR="00416649" w:rsidRPr="00D82D6C" w:rsidRDefault="00416649" w:rsidP="00F95D2A">
            <w:pPr>
              <w:ind w:right="161"/>
              <w:jc w:val="right"/>
              <w:rPr>
                <w:rFonts w:ascii="Times New Roman" w:hAnsi="Times New Roman"/>
                <w:b/>
                <w:noProof/>
                <w:color w:val="B83B46"/>
                <w:sz w:val="24"/>
              </w:rPr>
            </w:pPr>
            <w:bookmarkStart w:id="60" w:name="6._Part_B:_Recommended__methodology_and_"/>
            <w:bookmarkEnd w:id="60"/>
            <w:r>
              <w:rPr>
                <w:rFonts w:ascii="Times New Roman" w:hAnsi="Times New Roman"/>
                <w:b/>
                <w:color w:val="B83B46"/>
                <w:sz w:val="160"/>
              </w:rPr>
              <w:lastRenderedPageBreak/>
              <w:t>6</w:t>
            </w:r>
          </w:p>
        </w:tc>
        <w:tc>
          <w:tcPr>
            <w:tcW w:w="4028" w:type="pct"/>
            <w:tcBorders>
              <w:left w:val="single" w:sz="12" w:space="0" w:color="B83B46"/>
            </w:tcBorders>
            <w:shd w:val="clear" w:color="auto" w:fill="EFD6D6"/>
          </w:tcPr>
          <w:p w14:paraId="47772FF9" w14:textId="77777777" w:rsidR="00416649" w:rsidRPr="005A308D" w:rsidRDefault="00416649" w:rsidP="00304F2D">
            <w:pPr>
              <w:ind w:left="213"/>
              <w:jc w:val="both"/>
              <w:rPr>
                <w:rFonts w:ascii="Times New Roman" w:hAnsi="Times New Roman"/>
                <w:b/>
                <w:noProof/>
                <w:color w:val="C00000"/>
                <w:sz w:val="48"/>
                <w:szCs w:val="44"/>
              </w:rPr>
            </w:pPr>
            <w:r>
              <w:rPr>
                <w:rFonts w:ascii="Times New Roman" w:hAnsi="Times New Roman"/>
                <w:b/>
                <w:color w:val="C00000"/>
                <w:sz w:val="48"/>
              </w:rPr>
              <w:t>B DAĻA. Ieteicamā metodoloģija un novērtēšanas modeļi</w:t>
            </w:r>
          </w:p>
          <w:p w14:paraId="427840F8" w14:textId="77777777" w:rsidR="00416649" w:rsidRPr="00D82D6C" w:rsidRDefault="00416649" w:rsidP="00304F2D">
            <w:pPr>
              <w:ind w:left="213"/>
              <w:jc w:val="both"/>
              <w:rPr>
                <w:rFonts w:ascii="Times New Roman" w:hAnsi="Times New Roman"/>
                <w:b/>
                <w:noProof/>
                <w:color w:val="C00000"/>
                <w:sz w:val="24"/>
              </w:rPr>
            </w:pPr>
            <w:r>
              <w:rPr>
                <w:rFonts w:ascii="Times New Roman" w:hAnsi="Times New Roman"/>
                <w:b/>
                <w:color w:val="C00000"/>
                <w:sz w:val="48"/>
              </w:rPr>
              <w:t>Sniegšanas veidu novērtēšana</w:t>
            </w:r>
          </w:p>
        </w:tc>
      </w:tr>
    </w:tbl>
    <w:p w14:paraId="1EAC0E31" w14:textId="77777777" w:rsidR="00416649" w:rsidRDefault="00416649" w:rsidP="00D82D6C">
      <w:pPr>
        <w:jc w:val="both"/>
        <w:rPr>
          <w:rFonts w:ascii="Times New Roman" w:hAnsi="Times New Roman"/>
          <w:noProof/>
          <w:sz w:val="24"/>
        </w:rPr>
      </w:pPr>
    </w:p>
    <w:p w14:paraId="52C1DF12" w14:textId="77777777" w:rsidR="005A308D" w:rsidRPr="00D82D6C" w:rsidRDefault="005A308D" w:rsidP="00D82D6C">
      <w:pPr>
        <w:jc w:val="both"/>
        <w:rPr>
          <w:rFonts w:ascii="Times New Roman" w:hAnsi="Times New Roman"/>
          <w:noProof/>
          <w:sz w:val="24"/>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5A308D" w14:paraId="0EF40302" w14:textId="77777777" w:rsidTr="00BD2275">
        <w:tc>
          <w:tcPr>
            <w:tcW w:w="9291" w:type="dxa"/>
            <w:shd w:val="clear" w:color="auto" w:fill="B44646"/>
          </w:tcPr>
          <w:p w14:paraId="0453691C" w14:textId="5C5E2F2E" w:rsidR="005A308D" w:rsidRPr="00214AD4" w:rsidRDefault="005A308D" w:rsidP="00F95D2A">
            <w:pPr>
              <w:ind w:left="113" w:right="113"/>
              <w:jc w:val="both"/>
              <w:rPr>
                <w:rFonts w:ascii="Times New Roman" w:hAnsi="Times New Roman" w:cs="Times New Roman"/>
                <w:b/>
                <w:noProof/>
                <w:color w:val="FFFFFF"/>
                <w:sz w:val="24"/>
                <w:szCs w:val="24"/>
              </w:rPr>
            </w:pPr>
            <w:r>
              <w:rPr>
                <w:rFonts w:ascii="Times New Roman" w:hAnsi="Times New Roman"/>
                <w:b/>
                <w:color w:val="FFFFFF"/>
                <w:sz w:val="24"/>
              </w:rPr>
              <w:t xml:space="preserve">Šajā nodaļā raksturota vispārējā novērtēšanas metode </w:t>
            </w:r>
            <w:r>
              <w:rPr>
                <w:rFonts w:ascii="Times New Roman" w:hAnsi="Times New Roman"/>
                <w:b/>
                <w:i/>
                <w:iCs/>
                <w:color w:val="FFFFFF"/>
                <w:sz w:val="24"/>
              </w:rPr>
              <w:t>MoS</w:t>
            </w:r>
            <w:r>
              <w:rPr>
                <w:rFonts w:ascii="Times New Roman" w:hAnsi="Times New Roman"/>
                <w:b/>
                <w:color w:val="FFFFFF"/>
                <w:sz w:val="24"/>
              </w:rPr>
              <w:t xml:space="preserve"> datu apkopošanai, proti, </w:t>
            </w:r>
            <w:r>
              <w:rPr>
                <w:rFonts w:ascii="Times New Roman" w:hAnsi="Times New Roman"/>
                <w:b/>
                <w:i/>
                <w:iCs/>
                <w:color w:val="FFFFFF"/>
                <w:sz w:val="24"/>
              </w:rPr>
              <w:t>Eurostat</w:t>
            </w:r>
            <w:r>
              <w:rPr>
                <w:rFonts w:ascii="Times New Roman" w:hAnsi="Times New Roman"/>
                <w:b/>
                <w:color w:val="FFFFFF"/>
                <w:sz w:val="24"/>
              </w:rPr>
              <w:t xml:space="preserve">-PTO modelis. Šis modelis </w:t>
            </w:r>
            <w:r>
              <w:rPr>
                <w:rFonts w:ascii="Times New Roman" w:hAnsi="Times New Roman"/>
                <w:b/>
                <w:i/>
                <w:iCs/>
                <w:color w:val="FFFFFF"/>
                <w:sz w:val="24"/>
              </w:rPr>
              <w:t>MoS</w:t>
            </w:r>
            <w:r>
              <w:rPr>
                <w:rFonts w:ascii="Times New Roman" w:hAnsi="Times New Roman"/>
                <w:b/>
                <w:color w:val="FFFFFF"/>
                <w:sz w:val="24"/>
              </w:rPr>
              <w:t xml:space="preserve"> statistikas apkopošanā izmantojams sākotnēji atbilstoši EUS regulā noteiktajām datu prasībām.</w:t>
            </w:r>
          </w:p>
        </w:tc>
      </w:tr>
    </w:tbl>
    <w:p w14:paraId="49A92805" w14:textId="17A23B1D" w:rsidR="00416649" w:rsidRDefault="00416649" w:rsidP="00D82D6C">
      <w:pPr>
        <w:jc w:val="both"/>
        <w:rPr>
          <w:rFonts w:ascii="Times New Roman" w:hAnsi="Times New Roman"/>
          <w:noProof/>
          <w:sz w:val="24"/>
        </w:rPr>
      </w:pPr>
    </w:p>
    <w:p w14:paraId="31648F72" w14:textId="77777777" w:rsidR="00BD2275" w:rsidRPr="00D82D6C" w:rsidRDefault="00BD2275" w:rsidP="00D82D6C">
      <w:pPr>
        <w:jc w:val="both"/>
        <w:rPr>
          <w:rFonts w:ascii="Times New Roman" w:hAnsi="Times New Roman"/>
          <w:noProof/>
          <w:sz w:val="24"/>
        </w:rPr>
      </w:pPr>
    </w:p>
    <w:p w14:paraId="797126D3" w14:textId="56DEF948" w:rsidR="00416649" w:rsidRPr="00BD2275" w:rsidRDefault="005A308D" w:rsidP="00D82D6C">
      <w:pPr>
        <w:jc w:val="both"/>
        <w:rPr>
          <w:rFonts w:ascii="Times New Roman" w:hAnsi="Times New Roman"/>
          <w:b/>
          <w:bCs/>
          <w:noProof/>
          <w:color w:val="B83B46"/>
          <w:sz w:val="28"/>
          <w:szCs w:val="24"/>
        </w:rPr>
      </w:pPr>
      <w:bookmarkStart w:id="61" w:name="6.1._Introduction"/>
      <w:bookmarkEnd w:id="61"/>
      <w:r>
        <w:rPr>
          <w:rFonts w:ascii="Times New Roman" w:hAnsi="Times New Roman"/>
          <w:b/>
          <w:color w:val="B83B46"/>
          <w:sz w:val="28"/>
        </w:rPr>
        <w:t>6.1. Ievads</w:t>
      </w:r>
      <w:bookmarkStart w:id="62" w:name="_bookmark5"/>
      <w:bookmarkEnd w:id="62"/>
    </w:p>
    <w:p w14:paraId="0EDEE071" w14:textId="77777777" w:rsidR="005A308D" w:rsidRPr="005A308D" w:rsidRDefault="005A308D" w:rsidP="00D82D6C">
      <w:pPr>
        <w:jc w:val="both"/>
        <w:rPr>
          <w:rFonts w:ascii="Times New Roman" w:hAnsi="Times New Roman"/>
          <w:b/>
          <w:bCs/>
          <w:noProof/>
          <w:color w:val="B83B46"/>
          <w:sz w:val="24"/>
        </w:rPr>
      </w:pPr>
    </w:p>
    <w:p w14:paraId="52D38C4F" w14:textId="29E08C7B" w:rsidR="00416649" w:rsidRDefault="00416649" w:rsidP="00D82D6C">
      <w:pPr>
        <w:jc w:val="both"/>
        <w:rPr>
          <w:rFonts w:ascii="Times New Roman" w:hAnsi="Times New Roman"/>
          <w:noProof/>
          <w:sz w:val="24"/>
        </w:rPr>
      </w:pPr>
      <w:r>
        <w:rPr>
          <w:rFonts w:ascii="Times New Roman" w:hAnsi="Times New Roman"/>
          <w:sz w:val="24"/>
        </w:rPr>
        <w:t xml:space="preserve">Šajā nodaļā raksturota vispārēja novērtēšanas metode </w:t>
      </w:r>
      <w:r>
        <w:rPr>
          <w:rFonts w:ascii="Times New Roman" w:hAnsi="Times New Roman"/>
          <w:i/>
          <w:iCs/>
          <w:sz w:val="24"/>
        </w:rPr>
        <w:t>MoS</w:t>
      </w:r>
      <w:r>
        <w:rPr>
          <w:rFonts w:ascii="Times New Roman" w:hAnsi="Times New Roman"/>
          <w:sz w:val="24"/>
        </w:rPr>
        <w:t xml:space="preserve"> datu apkopošanai, proti, </w:t>
      </w:r>
      <w:r>
        <w:rPr>
          <w:rFonts w:ascii="Times New Roman" w:hAnsi="Times New Roman"/>
          <w:i/>
          <w:iCs/>
          <w:sz w:val="24"/>
        </w:rPr>
        <w:t>Eurostat</w:t>
      </w:r>
      <w:r>
        <w:rPr>
          <w:rFonts w:ascii="Times New Roman" w:hAnsi="Times New Roman"/>
          <w:sz w:val="24"/>
        </w:rPr>
        <w:t>-PTO modelis.</w:t>
      </w:r>
    </w:p>
    <w:p w14:paraId="335722B4" w14:textId="77777777" w:rsidR="00C601AC" w:rsidRPr="00D82D6C" w:rsidRDefault="00C601AC" w:rsidP="00D82D6C">
      <w:pPr>
        <w:jc w:val="both"/>
        <w:rPr>
          <w:rFonts w:ascii="Times New Roman" w:hAnsi="Times New Roman"/>
          <w:noProof/>
          <w:sz w:val="24"/>
        </w:rPr>
      </w:pPr>
    </w:p>
    <w:p w14:paraId="18BAA1BF" w14:textId="77777777" w:rsidR="00416649" w:rsidRDefault="00416649" w:rsidP="00D82D6C">
      <w:pPr>
        <w:jc w:val="both"/>
        <w:rPr>
          <w:rFonts w:ascii="Times New Roman" w:hAnsi="Times New Roman"/>
          <w:noProof/>
          <w:sz w:val="24"/>
        </w:rPr>
      </w:pPr>
      <w:r>
        <w:rPr>
          <w:rFonts w:ascii="Times New Roman" w:hAnsi="Times New Roman"/>
          <w:i/>
          <w:iCs/>
          <w:sz w:val="24"/>
        </w:rPr>
        <w:t>Eurostat</w:t>
      </w:r>
      <w:r>
        <w:rPr>
          <w:rFonts w:ascii="Times New Roman" w:hAnsi="Times New Roman"/>
          <w:sz w:val="24"/>
        </w:rPr>
        <w:t>-PTO modelis ir balstīts uz oficiālo statistiku, ekspertu atzinumu, statistikas modelēšanas un novērtēšanas metodēm, citu saimnieciskās darbības statistiku un administratīvajiem datu avotiem. Šīs pieejas kopumā nav balstītas uz pieņēmumiem un/vai par valsti specifiskiem pierādījumiem, un tās var izmantot neatkarīgi no attiecīgās valsts.</w:t>
      </w:r>
    </w:p>
    <w:p w14:paraId="6BC1494A" w14:textId="77777777" w:rsidR="00C601AC" w:rsidRPr="00D82D6C" w:rsidRDefault="00C601AC" w:rsidP="00D82D6C">
      <w:pPr>
        <w:jc w:val="both"/>
        <w:rPr>
          <w:rFonts w:ascii="Times New Roman" w:hAnsi="Times New Roman"/>
          <w:noProof/>
          <w:sz w:val="24"/>
        </w:rPr>
      </w:pPr>
    </w:p>
    <w:p w14:paraId="4ADBD735" w14:textId="77777777" w:rsidR="00416649" w:rsidRDefault="00416649" w:rsidP="00D82D6C">
      <w:pPr>
        <w:jc w:val="both"/>
        <w:rPr>
          <w:rFonts w:ascii="Times New Roman" w:hAnsi="Times New Roman"/>
          <w:noProof/>
          <w:sz w:val="24"/>
        </w:rPr>
      </w:pPr>
      <w:r>
        <w:rPr>
          <w:rFonts w:ascii="Times New Roman" w:hAnsi="Times New Roman"/>
          <w:sz w:val="24"/>
        </w:rPr>
        <w:t>Šajā pirmajā rokasgrāmatas izdevumā jau ir sniegti daži ieteikumi par sarežģītākām metodēm, ko var izmantot vispārējā modeļa precizēšanai. Apkopotāja rokasgrāmatas pārskatītajā otrajā izdevumā paredzēts izvērst ierosinātās metodes, kuras var izmantot, lai novērtētu pakalpojumu sniegšanas veidus, preču vērtības un izplatīšanas pakalpojumus, izmantojot visus pieejamos avotus, kā arī modelēšanas metodes.</w:t>
      </w:r>
    </w:p>
    <w:p w14:paraId="47978FB5" w14:textId="77777777" w:rsidR="00C601AC" w:rsidRPr="00D82D6C" w:rsidRDefault="00C601AC" w:rsidP="00D82D6C">
      <w:pPr>
        <w:jc w:val="both"/>
        <w:rPr>
          <w:rFonts w:ascii="Times New Roman" w:hAnsi="Times New Roman"/>
          <w:noProof/>
          <w:sz w:val="24"/>
        </w:rPr>
      </w:pPr>
    </w:p>
    <w:p w14:paraId="6EDBD648" w14:textId="77777777" w:rsidR="00416649" w:rsidRDefault="00416649" w:rsidP="00D82D6C">
      <w:pPr>
        <w:jc w:val="both"/>
        <w:rPr>
          <w:rFonts w:ascii="Times New Roman" w:hAnsi="Times New Roman"/>
          <w:noProof/>
          <w:sz w:val="24"/>
        </w:rPr>
      </w:pPr>
      <w:r>
        <w:rPr>
          <w:rFonts w:ascii="Times New Roman" w:hAnsi="Times New Roman"/>
          <w:i/>
          <w:iCs/>
          <w:sz w:val="24"/>
        </w:rPr>
        <w:t>Eurostat</w:t>
      </w:r>
      <w:r>
        <w:rPr>
          <w:rFonts w:ascii="Times New Roman" w:hAnsi="Times New Roman"/>
          <w:sz w:val="24"/>
        </w:rPr>
        <w:t xml:space="preserve">-PTO modelis ir vispārējs modelis, kas balstīts uz MSITS 2010 ierosināto pieeju (zināma kā MSITS 2010 vienkāršotā pieeja), MSITS 2010 Apkopotāja rokasgrāmatā sniegtajiem norādījumiem, </w:t>
      </w:r>
      <w:r>
        <w:rPr>
          <w:rFonts w:ascii="Times New Roman" w:hAnsi="Times New Roman"/>
          <w:i/>
          <w:iCs/>
          <w:sz w:val="24"/>
        </w:rPr>
        <w:t>Eurostat</w:t>
      </w:r>
      <w:r>
        <w:rPr>
          <w:rFonts w:ascii="Times New Roman" w:hAnsi="Times New Roman"/>
          <w:sz w:val="24"/>
        </w:rPr>
        <w:t xml:space="preserve"> un PTO Sekretariāta pieredzi (</w:t>
      </w:r>
      <w:r>
        <w:rPr>
          <w:rFonts w:ascii="Times New Roman" w:hAnsi="Times New Roman"/>
          <w:i/>
          <w:iCs/>
          <w:sz w:val="24"/>
        </w:rPr>
        <w:t>TiSMoS</w:t>
      </w:r>
      <w:r>
        <w:rPr>
          <w:rFonts w:ascii="Times New Roman" w:hAnsi="Times New Roman"/>
          <w:sz w:val="24"/>
        </w:rPr>
        <w:t xml:space="preserve"> projektā), kā arī vairāku valstu veiktajiem </w:t>
      </w:r>
      <w:r>
        <w:rPr>
          <w:rFonts w:ascii="Times New Roman" w:hAnsi="Times New Roman"/>
          <w:i/>
          <w:iCs/>
          <w:sz w:val="24"/>
        </w:rPr>
        <w:t>MoS</w:t>
      </w:r>
      <w:r>
        <w:rPr>
          <w:rFonts w:ascii="Times New Roman" w:hAnsi="Times New Roman"/>
          <w:sz w:val="24"/>
        </w:rPr>
        <w:t xml:space="preserve"> novērtējumiem. Gan </w:t>
      </w:r>
      <w:r>
        <w:rPr>
          <w:rFonts w:ascii="Times New Roman" w:hAnsi="Times New Roman"/>
          <w:i/>
          <w:iCs/>
          <w:sz w:val="24"/>
        </w:rPr>
        <w:t>Eurostat</w:t>
      </w:r>
      <w:r>
        <w:rPr>
          <w:rFonts w:ascii="Times New Roman" w:hAnsi="Times New Roman"/>
          <w:sz w:val="24"/>
        </w:rPr>
        <w:t xml:space="preserve">, gan PTO pieredze bija balstīta uz MSITS 2010 vadlīnijām kā pamatnostādnēm ar dažiem uzlabojumiem, tostarp katras </w:t>
      </w:r>
      <w:r>
        <w:rPr>
          <w:rFonts w:ascii="Times New Roman" w:hAnsi="Times New Roman"/>
          <w:i/>
          <w:iCs/>
          <w:sz w:val="24"/>
        </w:rPr>
        <w:t>EBOPS</w:t>
      </w:r>
      <w:r>
        <w:rPr>
          <w:rFonts w:ascii="Times New Roman" w:hAnsi="Times New Roman"/>
          <w:sz w:val="24"/>
        </w:rPr>
        <w:t xml:space="preserve"> kategorijas procentuālā apmēra iedalījumu pēc attiecīgajiem pakalpojumu sniegšanas veidiem.</w:t>
      </w:r>
    </w:p>
    <w:p w14:paraId="32346046" w14:textId="77777777" w:rsidR="00C601AC" w:rsidRPr="00D82D6C" w:rsidRDefault="00C601AC" w:rsidP="00D82D6C">
      <w:pPr>
        <w:jc w:val="both"/>
        <w:rPr>
          <w:rFonts w:ascii="Times New Roman" w:hAnsi="Times New Roman"/>
          <w:noProof/>
          <w:sz w:val="24"/>
        </w:rPr>
      </w:pPr>
    </w:p>
    <w:p w14:paraId="02B873AF" w14:textId="77777777" w:rsidR="00416649" w:rsidRDefault="00416649" w:rsidP="00D82D6C">
      <w:pPr>
        <w:jc w:val="both"/>
        <w:rPr>
          <w:rFonts w:ascii="Times New Roman" w:hAnsi="Times New Roman"/>
          <w:sz w:val="24"/>
        </w:rPr>
      </w:pPr>
      <w:r>
        <w:rPr>
          <w:rFonts w:ascii="Times New Roman" w:hAnsi="Times New Roman"/>
          <w:sz w:val="24"/>
        </w:rPr>
        <w:t>EBOPS 2010 klasifikācija visvairāk atbilst uz produktiem balstītai klasifikācijai, ko izmanto tirdzniecības sarunu dalībnieki, izņemot 3 gadījumus:</w:t>
      </w:r>
    </w:p>
    <w:p w14:paraId="2AB20316" w14:textId="77777777" w:rsidR="00F95D2A" w:rsidRPr="00D82D6C" w:rsidRDefault="00F95D2A" w:rsidP="00D82D6C">
      <w:pPr>
        <w:jc w:val="both"/>
        <w:rPr>
          <w:rFonts w:ascii="Times New Roman" w:hAnsi="Times New Roman"/>
          <w:noProof/>
          <w:sz w:val="24"/>
        </w:rPr>
      </w:pPr>
    </w:p>
    <w:p w14:paraId="2316D1A2" w14:textId="77777777" w:rsidR="00C601AC" w:rsidRDefault="00416649" w:rsidP="003354F3">
      <w:pPr>
        <w:pStyle w:val="ListParagraph"/>
        <w:numPr>
          <w:ilvl w:val="0"/>
          <w:numId w:val="55"/>
        </w:numPr>
        <w:ind w:left="567" w:hanging="283"/>
        <w:jc w:val="both"/>
        <w:rPr>
          <w:rFonts w:ascii="Times New Roman" w:hAnsi="Times New Roman"/>
          <w:noProof/>
          <w:sz w:val="24"/>
        </w:rPr>
      </w:pPr>
      <w:r>
        <w:rPr>
          <w:rFonts w:ascii="Times New Roman" w:hAnsi="Times New Roman"/>
          <w:sz w:val="24"/>
        </w:rPr>
        <w:t>postenis “Ceļošana” (kas var ietvert ļoti daudzus pakalpojumus un preces);</w:t>
      </w:r>
    </w:p>
    <w:p w14:paraId="45ACCA67" w14:textId="77777777" w:rsidR="00A33C71" w:rsidRDefault="00416649" w:rsidP="003354F3">
      <w:pPr>
        <w:pStyle w:val="ListParagraph"/>
        <w:numPr>
          <w:ilvl w:val="0"/>
          <w:numId w:val="55"/>
        </w:numPr>
        <w:ind w:left="567" w:hanging="283"/>
        <w:jc w:val="both"/>
        <w:rPr>
          <w:rFonts w:ascii="Times New Roman" w:hAnsi="Times New Roman"/>
          <w:noProof/>
          <w:sz w:val="24"/>
        </w:rPr>
      </w:pPr>
      <w:r>
        <w:rPr>
          <w:rFonts w:ascii="Times New Roman" w:hAnsi="Times New Roman"/>
          <w:sz w:val="24"/>
        </w:rPr>
        <w:t>postenis “Būvniecība” (kurā lielu daļu no vērtības veido preču komponenti) un</w:t>
      </w:r>
    </w:p>
    <w:p w14:paraId="15F5DDB2" w14:textId="3FEB6C76" w:rsidR="00416649" w:rsidRDefault="00416649" w:rsidP="003354F3">
      <w:pPr>
        <w:pStyle w:val="ListParagraph"/>
        <w:numPr>
          <w:ilvl w:val="0"/>
          <w:numId w:val="55"/>
        </w:numPr>
        <w:ind w:left="567" w:hanging="283"/>
        <w:jc w:val="both"/>
        <w:rPr>
          <w:rFonts w:ascii="Times New Roman" w:hAnsi="Times New Roman"/>
          <w:noProof/>
          <w:sz w:val="24"/>
        </w:rPr>
      </w:pPr>
      <w:r>
        <w:rPr>
          <w:rFonts w:ascii="Times New Roman" w:hAnsi="Times New Roman"/>
          <w:sz w:val="24"/>
        </w:rPr>
        <w:t xml:space="preserve">postenis “Izplatīšanas pakalpojumi” (uz vairumu no tiem </w:t>
      </w:r>
      <w:r>
        <w:rPr>
          <w:rFonts w:ascii="Times New Roman" w:hAnsi="Times New Roman"/>
          <w:i/>
          <w:iCs/>
          <w:sz w:val="24"/>
        </w:rPr>
        <w:t>EBOPS</w:t>
      </w:r>
      <w:r>
        <w:rPr>
          <w:rFonts w:ascii="Times New Roman" w:hAnsi="Times New Roman"/>
          <w:sz w:val="24"/>
        </w:rPr>
        <w:t xml:space="preserve"> neattiecas, jo to vērtība ir iekļauta tirgoto preču vērtībā).</w:t>
      </w:r>
    </w:p>
    <w:p w14:paraId="6524D975" w14:textId="77777777" w:rsidR="00A33C71" w:rsidRPr="00A33C71" w:rsidRDefault="00A33C71" w:rsidP="00A33C71">
      <w:pPr>
        <w:ind w:left="284"/>
        <w:jc w:val="both"/>
        <w:rPr>
          <w:rFonts w:ascii="Times New Roman" w:hAnsi="Times New Roman"/>
          <w:noProof/>
          <w:sz w:val="24"/>
        </w:rPr>
      </w:pPr>
    </w:p>
    <w:p w14:paraId="1446AFF6" w14:textId="77777777" w:rsidR="00416649" w:rsidRDefault="00416649" w:rsidP="00D82D6C">
      <w:pPr>
        <w:jc w:val="both"/>
        <w:rPr>
          <w:rFonts w:ascii="Times New Roman" w:hAnsi="Times New Roman"/>
          <w:noProof/>
          <w:sz w:val="24"/>
        </w:rPr>
      </w:pPr>
      <w:r>
        <w:rPr>
          <w:rFonts w:ascii="Times New Roman" w:hAnsi="Times New Roman"/>
          <w:sz w:val="24"/>
        </w:rPr>
        <w:t xml:space="preserve">EBOPS 2010 klasifikāciju visbiežāk izmanto, lai uzrādītu datus par pakalpojumu tirdzniecību. Turklāt vairumā valstu datu apkopošanas sistēmas izmanto EBOPS 2010, lai vāktu </w:t>
      </w:r>
      <w:r>
        <w:rPr>
          <w:rFonts w:ascii="Times New Roman" w:hAnsi="Times New Roman"/>
          <w:i/>
          <w:iCs/>
          <w:sz w:val="24"/>
        </w:rPr>
        <w:t>ITS</w:t>
      </w:r>
      <w:r>
        <w:rPr>
          <w:rFonts w:ascii="Times New Roman" w:hAnsi="Times New Roman"/>
          <w:sz w:val="24"/>
        </w:rPr>
        <w:t xml:space="preserve"> datus (pirmdatus attiecībā uz 1., 2. un 4. veidu). 3. veida kartēšana (balstoties uz iedalījumu pēc saimnieciskās darbības, piemēram, </w:t>
      </w:r>
      <w:r>
        <w:rPr>
          <w:rFonts w:ascii="Times New Roman" w:hAnsi="Times New Roman"/>
          <w:i/>
          <w:iCs/>
          <w:sz w:val="24"/>
        </w:rPr>
        <w:t>NACE</w:t>
      </w:r>
      <w:r>
        <w:rPr>
          <w:rFonts w:ascii="Times New Roman" w:hAnsi="Times New Roman"/>
          <w:sz w:val="24"/>
        </w:rPr>
        <w:t xml:space="preserve"> vai </w:t>
      </w:r>
      <w:r>
        <w:rPr>
          <w:rFonts w:ascii="Times New Roman" w:hAnsi="Times New Roman"/>
          <w:i/>
          <w:iCs/>
          <w:sz w:val="24"/>
        </w:rPr>
        <w:t>ISIC</w:t>
      </w:r>
      <w:r>
        <w:rPr>
          <w:rFonts w:ascii="Times New Roman" w:hAnsi="Times New Roman"/>
          <w:sz w:val="24"/>
        </w:rPr>
        <w:t xml:space="preserve">) ar </w:t>
      </w:r>
      <w:r>
        <w:rPr>
          <w:rFonts w:ascii="Times New Roman" w:hAnsi="Times New Roman"/>
          <w:i/>
          <w:iCs/>
          <w:sz w:val="24"/>
        </w:rPr>
        <w:t>EBOPS</w:t>
      </w:r>
      <w:r>
        <w:rPr>
          <w:rFonts w:ascii="Times New Roman" w:hAnsi="Times New Roman"/>
          <w:sz w:val="24"/>
        </w:rPr>
        <w:t xml:space="preserve"> rada papildu grūtības. Šajā </w:t>
      </w:r>
      <w:r>
        <w:rPr>
          <w:rFonts w:ascii="Times New Roman" w:hAnsi="Times New Roman"/>
          <w:sz w:val="24"/>
        </w:rPr>
        <w:lastRenderedPageBreak/>
        <w:t>rokasgrāmatā aplūkoti divi veidi, kā risināt šo problēmu, proti, kartējot 3. veidu (</w:t>
      </w:r>
      <w:r>
        <w:rPr>
          <w:rFonts w:ascii="Times New Roman" w:hAnsi="Times New Roman"/>
          <w:i/>
          <w:iCs/>
          <w:sz w:val="24"/>
        </w:rPr>
        <w:t>NACE</w:t>
      </w:r>
      <w:r>
        <w:rPr>
          <w:rFonts w:ascii="Times New Roman" w:hAnsi="Times New Roman"/>
          <w:sz w:val="24"/>
        </w:rPr>
        <w:t xml:space="preserve">) ar </w:t>
      </w:r>
      <w:r>
        <w:rPr>
          <w:rFonts w:ascii="Times New Roman" w:hAnsi="Times New Roman"/>
          <w:i/>
          <w:iCs/>
          <w:sz w:val="24"/>
        </w:rPr>
        <w:t>EBOPS</w:t>
      </w:r>
      <w:r>
        <w:rPr>
          <w:rFonts w:ascii="Times New Roman" w:hAnsi="Times New Roman"/>
          <w:sz w:val="24"/>
        </w:rPr>
        <w:t xml:space="preserve"> vai izmantojot “</w:t>
      </w:r>
      <w:r>
        <w:rPr>
          <w:rFonts w:ascii="Times New Roman" w:hAnsi="Times New Roman"/>
          <w:i/>
          <w:iCs/>
          <w:sz w:val="24"/>
        </w:rPr>
        <w:t>ISIC/EBOPS</w:t>
      </w:r>
      <w:r>
        <w:rPr>
          <w:rFonts w:ascii="Times New Roman" w:hAnsi="Times New Roman"/>
          <w:sz w:val="24"/>
        </w:rPr>
        <w:t xml:space="preserve"> hibrīda” klasifikāciju iedalījumā pēc produkta. Nākotnē viens no ilgtermiņa mērķiem var būt pakalpojumu tirdzniecības un </w:t>
      </w:r>
      <w:r>
        <w:rPr>
          <w:rFonts w:ascii="Times New Roman" w:hAnsi="Times New Roman"/>
          <w:i/>
          <w:iCs/>
          <w:sz w:val="24"/>
        </w:rPr>
        <w:t>MoS</w:t>
      </w:r>
      <w:r>
        <w:rPr>
          <w:rFonts w:ascii="Times New Roman" w:hAnsi="Times New Roman"/>
          <w:sz w:val="24"/>
        </w:rPr>
        <w:t xml:space="preserve"> statistikas izveide, izmantojot vienīgi uz produktiem balstītu klasifikāciju (piemēram, </w:t>
      </w:r>
      <w:r>
        <w:rPr>
          <w:rFonts w:ascii="Times New Roman" w:hAnsi="Times New Roman"/>
          <w:i/>
          <w:iCs/>
          <w:sz w:val="24"/>
        </w:rPr>
        <w:t>CPC</w:t>
      </w:r>
      <w:r>
        <w:rPr>
          <w:rFonts w:ascii="Times New Roman" w:hAnsi="Times New Roman"/>
          <w:sz w:val="24"/>
        </w:rPr>
        <w:t xml:space="preserve"> un </w:t>
      </w:r>
      <w:r>
        <w:rPr>
          <w:rFonts w:ascii="Times New Roman" w:hAnsi="Times New Roman"/>
          <w:i/>
          <w:iCs/>
          <w:sz w:val="24"/>
        </w:rPr>
        <w:t>CPA</w:t>
      </w:r>
      <w:r>
        <w:rPr>
          <w:rFonts w:ascii="Times New Roman" w:hAnsi="Times New Roman"/>
          <w:sz w:val="24"/>
        </w:rPr>
        <w:t>).</w:t>
      </w:r>
    </w:p>
    <w:p w14:paraId="1A9B6CA8" w14:textId="77777777" w:rsidR="00A33C71" w:rsidRPr="00D82D6C" w:rsidRDefault="00A33C71" w:rsidP="00D82D6C">
      <w:pPr>
        <w:jc w:val="both"/>
        <w:rPr>
          <w:rFonts w:ascii="Times New Roman" w:hAnsi="Times New Roman"/>
          <w:noProof/>
          <w:sz w:val="24"/>
        </w:rPr>
      </w:pPr>
    </w:p>
    <w:p w14:paraId="76D92FFA" w14:textId="77777777" w:rsidR="00416649" w:rsidRDefault="00416649" w:rsidP="00D82D6C">
      <w:pPr>
        <w:jc w:val="both"/>
        <w:rPr>
          <w:rFonts w:ascii="Times New Roman" w:hAnsi="Times New Roman"/>
          <w:sz w:val="24"/>
        </w:rPr>
      </w:pPr>
      <w:r>
        <w:rPr>
          <w:rFonts w:ascii="Times New Roman" w:hAnsi="Times New Roman"/>
          <w:sz w:val="24"/>
        </w:rPr>
        <w:t>Šīs nodaļas pārējā daļa ir strukturēta, kā norādīts turpmāk.</w:t>
      </w:r>
    </w:p>
    <w:p w14:paraId="04A327A2" w14:textId="77777777" w:rsidR="00F95D2A" w:rsidRPr="00D82D6C" w:rsidRDefault="00F95D2A" w:rsidP="00D82D6C">
      <w:pPr>
        <w:jc w:val="both"/>
        <w:rPr>
          <w:rFonts w:ascii="Times New Roman" w:hAnsi="Times New Roman"/>
          <w:noProof/>
          <w:sz w:val="24"/>
        </w:rPr>
      </w:pPr>
    </w:p>
    <w:p w14:paraId="4AFD9CC7" w14:textId="77777777" w:rsidR="00A33C71" w:rsidRDefault="00416649" w:rsidP="003354F3">
      <w:pPr>
        <w:pStyle w:val="ListParagraph"/>
        <w:numPr>
          <w:ilvl w:val="0"/>
          <w:numId w:val="56"/>
        </w:numPr>
        <w:ind w:left="567" w:hanging="283"/>
        <w:jc w:val="both"/>
        <w:rPr>
          <w:rFonts w:ascii="Times New Roman" w:hAnsi="Times New Roman"/>
          <w:noProof/>
          <w:sz w:val="24"/>
        </w:rPr>
      </w:pPr>
      <w:r>
        <w:rPr>
          <w:rFonts w:ascii="Times New Roman" w:hAnsi="Times New Roman"/>
          <w:sz w:val="24"/>
        </w:rPr>
        <w:t>6.2. iedaļā īsumā aplūkota MSITS 2010 vienkāršotā pieeja.</w:t>
      </w:r>
    </w:p>
    <w:p w14:paraId="2A7069E4" w14:textId="77777777" w:rsidR="00A33C71" w:rsidRDefault="00416649" w:rsidP="003354F3">
      <w:pPr>
        <w:pStyle w:val="ListParagraph"/>
        <w:numPr>
          <w:ilvl w:val="0"/>
          <w:numId w:val="56"/>
        </w:numPr>
        <w:ind w:left="567" w:hanging="283"/>
        <w:jc w:val="both"/>
        <w:rPr>
          <w:rFonts w:ascii="Times New Roman" w:hAnsi="Times New Roman"/>
          <w:noProof/>
          <w:sz w:val="24"/>
        </w:rPr>
      </w:pPr>
      <w:r>
        <w:rPr>
          <w:rFonts w:ascii="Times New Roman" w:hAnsi="Times New Roman"/>
          <w:sz w:val="24"/>
        </w:rPr>
        <w:t xml:space="preserve">6.3. iedaļā aplūkots </w:t>
      </w:r>
      <w:r>
        <w:rPr>
          <w:rFonts w:ascii="Times New Roman" w:hAnsi="Times New Roman"/>
          <w:i/>
          <w:iCs/>
          <w:sz w:val="24"/>
        </w:rPr>
        <w:t>Eurostat</w:t>
      </w:r>
      <w:r>
        <w:rPr>
          <w:rFonts w:ascii="Times New Roman" w:hAnsi="Times New Roman"/>
          <w:sz w:val="24"/>
        </w:rPr>
        <w:t xml:space="preserve">/PTO modelis. Šajā modelī ir konsolidētas pieejas, ko izstrādājuši </w:t>
      </w:r>
      <w:r>
        <w:rPr>
          <w:rFonts w:ascii="Times New Roman" w:hAnsi="Times New Roman"/>
          <w:i/>
          <w:iCs/>
          <w:sz w:val="24"/>
        </w:rPr>
        <w:t>Eurostat</w:t>
      </w:r>
      <w:r>
        <w:rPr>
          <w:rFonts w:ascii="Times New Roman" w:hAnsi="Times New Roman"/>
          <w:sz w:val="24"/>
        </w:rPr>
        <w:t xml:space="preserve"> (</w:t>
      </w:r>
      <w:r>
        <w:rPr>
          <w:rFonts w:ascii="Times New Roman" w:hAnsi="Times New Roman"/>
          <w:i/>
          <w:iCs/>
          <w:sz w:val="24"/>
        </w:rPr>
        <w:t>Eurostat</w:t>
      </w:r>
      <w:r>
        <w:rPr>
          <w:rFonts w:ascii="Times New Roman" w:hAnsi="Times New Roman"/>
          <w:sz w:val="24"/>
        </w:rPr>
        <w:t xml:space="preserve"> vienkāršotais modelis) un PTO (</w:t>
      </w:r>
      <w:r>
        <w:rPr>
          <w:rFonts w:ascii="Times New Roman" w:hAnsi="Times New Roman"/>
          <w:i/>
          <w:iCs/>
          <w:sz w:val="24"/>
        </w:rPr>
        <w:t>TiSMoS</w:t>
      </w:r>
      <w:r>
        <w:rPr>
          <w:rFonts w:ascii="Times New Roman" w:hAnsi="Times New Roman"/>
          <w:sz w:val="24"/>
        </w:rPr>
        <w:t xml:space="preserve"> modelis), un tas balstīts uz MSITS 2010 vienkāršoto pieeju.</w:t>
      </w:r>
    </w:p>
    <w:p w14:paraId="606FB0FE" w14:textId="77777777" w:rsidR="00A33C71" w:rsidRDefault="00416649" w:rsidP="003354F3">
      <w:pPr>
        <w:pStyle w:val="ListParagraph"/>
        <w:numPr>
          <w:ilvl w:val="0"/>
          <w:numId w:val="56"/>
        </w:numPr>
        <w:ind w:left="567" w:hanging="283"/>
        <w:jc w:val="both"/>
        <w:rPr>
          <w:rFonts w:ascii="Times New Roman" w:hAnsi="Times New Roman"/>
          <w:noProof/>
          <w:sz w:val="24"/>
        </w:rPr>
      </w:pPr>
      <w:r>
        <w:rPr>
          <w:rFonts w:ascii="Times New Roman" w:hAnsi="Times New Roman"/>
          <w:sz w:val="24"/>
        </w:rPr>
        <w:t>6.4. iedaļā aplūkoti daži modeļa ierobežojumi un dažas pārdomas par pakalpojumu sniegšanas veidu iedalījumu, jo īpaši ņemot vērā aizvien pieaugošo digitalizāciju, pārmaiņas uzņēmējdarbības modeļos pēc Covid-19 pandēmijas, kā arī alternatīvos, topošos un jaunos datu avotus.</w:t>
      </w:r>
    </w:p>
    <w:p w14:paraId="5DCEC3D1" w14:textId="576F35CC" w:rsidR="00416649" w:rsidRDefault="00416649" w:rsidP="003354F3">
      <w:pPr>
        <w:pStyle w:val="ListParagraph"/>
        <w:numPr>
          <w:ilvl w:val="0"/>
          <w:numId w:val="56"/>
        </w:numPr>
        <w:ind w:left="567" w:hanging="283"/>
        <w:jc w:val="both"/>
        <w:rPr>
          <w:rFonts w:ascii="Times New Roman" w:hAnsi="Times New Roman"/>
          <w:noProof/>
          <w:sz w:val="24"/>
        </w:rPr>
      </w:pPr>
      <w:r>
        <w:rPr>
          <w:rFonts w:ascii="Times New Roman" w:hAnsi="Times New Roman"/>
          <w:sz w:val="24"/>
        </w:rPr>
        <w:t xml:space="preserve">6.5. iedaļā sniegts pārskats par ieteikumiem saistībā ar </w:t>
      </w:r>
      <w:r>
        <w:rPr>
          <w:rFonts w:ascii="Times New Roman" w:hAnsi="Times New Roman"/>
          <w:i/>
          <w:iCs/>
          <w:sz w:val="24"/>
        </w:rPr>
        <w:t>Eurostat</w:t>
      </w:r>
      <w:r>
        <w:rPr>
          <w:rFonts w:ascii="Times New Roman" w:hAnsi="Times New Roman"/>
          <w:sz w:val="24"/>
        </w:rPr>
        <w:t>-PTO modeļa piemērošanu.</w:t>
      </w:r>
    </w:p>
    <w:p w14:paraId="0B5A14C4" w14:textId="77777777" w:rsidR="00A33C71" w:rsidRPr="00A33C71" w:rsidRDefault="00A33C71" w:rsidP="00A33C71">
      <w:pPr>
        <w:jc w:val="both"/>
        <w:rPr>
          <w:rFonts w:ascii="Times New Roman" w:hAnsi="Times New Roman"/>
          <w:noProof/>
          <w:sz w:val="24"/>
        </w:rPr>
      </w:pPr>
    </w:p>
    <w:p w14:paraId="603B1AD1" w14:textId="77777777" w:rsidR="00416649" w:rsidRPr="00D82D6C" w:rsidRDefault="00416649" w:rsidP="00D82D6C">
      <w:pPr>
        <w:jc w:val="both"/>
        <w:rPr>
          <w:rFonts w:ascii="Times New Roman" w:hAnsi="Times New Roman"/>
          <w:noProof/>
          <w:sz w:val="24"/>
        </w:rPr>
      </w:pPr>
      <w:r>
        <w:rPr>
          <w:rFonts w:ascii="Times New Roman" w:hAnsi="Times New Roman"/>
          <w:sz w:val="24"/>
        </w:rPr>
        <w:t>Valstu piemēri par modeļa izmantošanu praksē ir aplūkoti 13. nodaļā.</w:t>
      </w:r>
    </w:p>
    <w:p w14:paraId="5680A15C" w14:textId="77777777" w:rsidR="00416649" w:rsidRPr="00D82D6C" w:rsidRDefault="00416649" w:rsidP="00D82D6C">
      <w:pPr>
        <w:jc w:val="both"/>
        <w:rPr>
          <w:rFonts w:ascii="Times New Roman" w:hAnsi="Times New Roman"/>
          <w:noProof/>
          <w:sz w:val="24"/>
        </w:rPr>
      </w:pPr>
    </w:p>
    <w:p w14:paraId="1FBB33AB" w14:textId="77777777" w:rsidR="00416649" w:rsidRPr="00D82D6C" w:rsidRDefault="00416649" w:rsidP="00D82D6C">
      <w:pPr>
        <w:jc w:val="both"/>
        <w:rPr>
          <w:rFonts w:ascii="Times New Roman" w:hAnsi="Times New Roman"/>
          <w:noProof/>
          <w:sz w:val="24"/>
        </w:rPr>
      </w:pPr>
    </w:p>
    <w:p w14:paraId="6BB9FA84" w14:textId="0A106C16" w:rsidR="00416649" w:rsidRPr="00BD2275" w:rsidRDefault="00A33C71" w:rsidP="00D82D6C">
      <w:pPr>
        <w:jc w:val="both"/>
        <w:rPr>
          <w:rFonts w:ascii="Times New Roman" w:hAnsi="Times New Roman"/>
          <w:b/>
          <w:bCs/>
          <w:noProof/>
          <w:color w:val="B83B46"/>
          <w:sz w:val="28"/>
          <w:szCs w:val="24"/>
        </w:rPr>
      </w:pPr>
      <w:bookmarkStart w:id="63" w:name="6.2._The_MSITS_2010_simplified_approach"/>
      <w:bookmarkEnd w:id="63"/>
      <w:r>
        <w:rPr>
          <w:rFonts w:ascii="Times New Roman" w:hAnsi="Times New Roman"/>
          <w:b/>
          <w:color w:val="B83B46"/>
          <w:sz w:val="28"/>
        </w:rPr>
        <w:t>6.2. MSITS 2010 vienkāršotā pieeja</w:t>
      </w:r>
    </w:p>
    <w:p w14:paraId="6D7CD8D4" w14:textId="77777777" w:rsidR="00A33C71" w:rsidRPr="00A33C71" w:rsidRDefault="00A33C71" w:rsidP="00D82D6C">
      <w:pPr>
        <w:jc w:val="both"/>
        <w:rPr>
          <w:rFonts w:ascii="Times New Roman" w:hAnsi="Times New Roman"/>
          <w:b/>
          <w:bCs/>
          <w:noProof/>
          <w:color w:val="B83B46"/>
          <w:sz w:val="24"/>
        </w:rPr>
      </w:pPr>
    </w:p>
    <w:p w14:paraId="58CC7A29" w14:textId="77777777" w:rsidR="00416649" w:rsidRDefault="00416649" w:rsidP="00D82D6C">
      <w:pPr>
        <w:jc w:val="both"/>
        <w:rPr>
          <w:rFonts w:ascii="Times New Roman" w:hAnsi="Times New Roman"/>
          <w:noProof/>
          <w:sz w:val="24"/>
        </w:rPr>
      </w:pPr>
      <w:r>
        <w:rPr>
          <w:rFonts w:ascii="Times New Roman" w:hAnsi="Times New Roman"/>
          <w:sz w:val="24"/>
        </w:rPr>
        <w:t xml:space="preserve">Lai ievērotu vispusību, šajā iedaļā īsumā aplūkota MSITS 2010 vienkāršotā pieeja. MSITS 2010 ierosināts sākotnēji izmantot “vienkāršoto pieeju”, lai novērtētu pakalpojumu tirdzniecību iedalījumā pēc sniegšanas veida, sākot ar maksājumu bilancē un </w:t>
      </w:r>
      <w:r>
        <w:rPr>
          <w:rFonts w:ascii="Times New Roman" w:hAnsi="Times New Roman"/>
          <w:i/>
          <w:iCs/>
          <w:sz w:val="24"/>
        </w:rPr>
        <w:t>FATS</w:t>
      </w:r>
      <w:r>
        <w:rPr>
          <w:rFonts w:ascii="Times New Roman" w:hAnsi="Times New Roman"/>
          <w:sz w:val="24"/>
        </w:rPr>
        <w:t xml:space="preserve"> jomās pieejamo informāciju.</w:t>
      </w:r>
    </w:p>
    <w:p w14:paraId="039A577A" w14:textId="77777777" w:rsidR="003A1584" w:rsidRPr="00D82D6C" w:rsidRDefault="003A1584" w:rsidP="00D82D6C">
      <w:pPr>
        <w:jc w:val="both"/>
        <w:rPr>
          <w:rFonts w:ascii="Times New Roman" w:hAnsi="Times New Roman"/>
          <w:noProof/>
          <w:sz w:val="24"/>
        </w:rPr>
      </w:pPr>
    </w:p>
    <w:p w14:paraId="3777596D" w14:textId="77777777" w:rsidR="00416649" w:rsidRDefault="00416649" w:rsidP="00D82D6C">
      <w:pPr>
        <w:jc w:val="both"/>
        <w:rPr>
          <w:rFonts w:ascii="Times New Roman" w:hAnsi="Times New Roman"/>
          <w:noProof/>
          <w:sz w:val="24"/>
        </w:rPr>
      </w:pPr>
      <w:r>
        <w:rPr>
          <w:rFonts w:ascii="Times New Roman" w:hAnsi="Times New Roman"/>
          <w:sz w:val="24"/>
        </w:rPr>
        <w:t xml:space="preserve">MSITS 2010 vienkāršotā pieeja nav pilnībā funkcionāls modelis, ko statistikas veidotāji uzreiz varētu izmantot, piemēram, tas sniedz vienīgi norādījumus par to, kuri pakalpojumu sniegšanas veidi ņemami vērā, attiecinot sniegtos pakalpojumus uz katru </w:t>
      </w:r>
      <w:r>
        <w:rPr>
          <w:rFonts w:ascii="Times New Roman" w:hAnsi="Times New Roman"/>
          <w:i/>
          <w:iCs/>
          <w:sz w:val="24"/>
        </w:rPr>
        <w:t>EBOPS</w:t>
      </w:r>
      <w:r>
        <w:rPr>
          <w:rFonts w:ascii="Times New Roman" w:hAnsi="Times New Roman"/>
          <w:sz w:val="24"/>
        </w:rPr>
        <w:t xml:space="preserve"> posteni, tomēr tas nenorāda šāda iedalījuma faktiskās proporcijas. </w:t>
      </w:r>
      <w:r>
        <w:rPr>
          <w:rFonts w:ascii="Times New Roman" w:hAnsi="Times New Roman"/>
          <w:i/>
          <w:iCs/>
          <w:sz w:val="24"/>
        </w:rPr>
        <w:t>Eurostat</w:t>
      </w:r>
      <w:r>
        <w:rPr>
          <w:rFonts w:ascii="Times New Roman" w:hAnsi="Times New Roman"/>
          <w:sz w:val="24"/>
        </w:rPr>
        <w:t xml:space="preserve">-PTO modelis (aplūkots 6.4. iedaļā) balstās uz vienkāršoto modeli un sniedz praktiskus ieteikumus, ko var izmantot </w:t>
      </w:r>
      <w:r>
        <w:rPr>
          <w:rFonts w:ascii="Times New Roman" w:hAnsi="Times New Roman"/>
          <w:i/>
          <w:iCs/>
          <w:sz w:val="24"/>
        </w:rPr>
        <w:t>MoS</w:t>
      </w:r>
      <w:r>
        <w:rPr>
          <w:rFonts w:ascii="Times New Roman" w:hAnsi="Times New Roman"/>
          <w:sz w:val="24"/>
        </w:rPr>
        <w:t xml:space="preserve"> datu apkopošanai.</w:t>
      </w:r>
    </w:p>
    <w:p w14:paraId="3E401FF9" w14:textId="77777777" w:rsidR="003A1584" w:rsidRPr="00D82D6C" w:rsidRDefault="003A1584" w:rsidP="00D82D6C">
      <w:pPr>
        <w:jc w:val="both"/>
        <w:rPr>
          <w:rFonts w:ascii="Times New Roman" w:hAnsi="Times New Roman"/>
          <w:noProof/>
          <w:sz w:val="24"/>
        </w:rPr>
      </w:pPr>
    </w:p>
    <w:p w14:paraId="78AE7EF7" w14:textId="77777777" w:rsidR="00416649" w:rsidRDefault="00416649" w:rsidP="00D82D6C">
      <w:pPr>
        <w:jc w:val="both"/>
        <w:rPr>
          <w:rFonts w:ascii="Times New Roman" w:hAnsi="Times New Roman"/>
          <w:sz w:val="24"/>
        </w:rPr>
      </w:pPr>
      <w:r>
        <w:rPr>
          <w:rFonts w:ascii="Times New Roman" w:hAnsi="Times New Roman"/>
          <w:sz w:val="24"/>
        </w:rPr>
        <w:t>MSITS 2010 vienkāršotā pieeja būtībā darbojas pēc turpmāk raksturotā principa.</w:t>
      </w:r>
    </w:p>
    <w:p w14:paraId="246C45FE" w14:textId="77777777" w:rsidR="00F95D2A" w:rsidRPr="00D82D6C" w:rsidRDefault="00F95D2A" w:rsidP="00D82D6C">
      <w:pPr>
        <w:jc w:val="both"/>
        <w:rPr>
          <w:rFonts w:ascii="Times New Roman" w:hAnsi="Times New Roman"/>
          <w:noProof/>
          <w:sz w:val="24"/>
        </w:rPr>
      </w:pPr>
    </w:p>
    <w:p w14:paraId="3C43AE3A" w14:textId="77777777" w:rsidR="002C3972" w:rsidRDefault="00416649" w:rsidP="003354F3">
      <w:pPr>
        <w:pStyle w:val="ListParagraph"/>
        <w:numPr>
          <w:ilvl w:val="0"/>
          <w:numId w:val="57"/>
        </w:numPr>
        <w:ind w:left="567" w:hanging="283"/>
        <w:jc w:val="both"/>
        <w:rPr>
          <w:rFonts w:ascii="Times New Roman" w:hAnsi="Times New Roman"/>
          <w:noProof/>
          <w:sz w:val="24"/>
        </w:rPr>
      </w:pPr>
      <w:r>
        <w:rPr>
          <w:rFonts w:ascii="Times New Roman" w:hAnsi="Times New Roman"/>
          <w:i/>
          <w:iCs/>
          <w:sz w:val="24"/>
        </w:rPr>
        <w:t>FATS</w:t>
      </w:r>
      <w:r>
        <w:rPr>
          <w:rFonts w:ascii="Times New Roman" w:hAnsi="Times New Roman"/>
          <w:sz w:val="24"/>
        </w:rPr>
        <w:t xml:space="preserve"> mainīgie lielumi “pārdošanas apjoms (apgrozījums)” un/vai “izlaide” sniedz informāciju par 3. veidu. Maksājumu bilances pakalpojumu statistika kopumā atbilst 1., 2. un 4. veidam (izņemot posteni “Būvniecība”, ko var attiecināt uz 3. vai 4. veidu).</w:t>
      </w:r>
    </w:p>
    <w:p w14:paraId="289D418E" w14:textId="77777777" w:rsidR="002C3972" w:rsidRDefault="00416649" w:rsidP="003354F3">
      <w:pPr>
        <w:pStyle w:val="ListParagraph"/>
        <w:numPr>
          <w:ilvl w:val="0"/>
          <w:numId w:val="57"/>
        </w:numPr>
        <w:ind w:left="567" w:hanging="283"/>
        <w:jc w:val="both"/>
        <w:rPr>
          <w:rFonts w:ascii="Times New Roman" w:hAnsi="Times New Roman"/>
          <w:noProof/>
          <w:sz w:val="24"/>
        </w:rPr>
      </w:pPr>
      <w:r>
        <w:rPr>
          <w:rFonts w:ascii="Times New Roman" w:hAnsi="Times New Roman"/>
          <w:sz w:val="24"/>
        </w:rPr>
        <w:t>Katrs maksājumu bilances pakalpojumu komponents (iedalījumā pēc EBOPS 2010) jāattiecina uz vienu dominējošo pakalpojumu sniegšanas veidu. Ja nav šāda dominējošā pakalpojumu sniegšanas veida, šos komponentus var attiecināt uz būtiskāko pakalpojumu sniegšanas veidu (vai veidiem), kā ierosināts MSITS 2010 V nodaļas V.2. tabulā, kas atveidota turpmāk 6.1. tabulā.</w:t>
      </w:r>
    </w:p>
    <w:p w14:paraId="009D52DC" w14:textId="0774D85E" w:rsidR="00416649" w:rsidRDefault="00416649" w:rsidP="003354F3">
      <w:pPr>
        <w:pStyle w:val="ListParagraph"/>
        <w:numPr>
          <w:ilvl w:val="0"/>
          <w:numId w:val="57"/>
        </w:numPr>
        <w:ind w:left="567" w:hanging="283"/>
        <w:jc w:val="both"/>
        <w:rPr>
          <w:rFonts w:ascii="Times New Roman" w:hAnsi="Times New Roman"/>
          <w:noProof/>
          <w:sz w:val="24"/>
        </w:rPr>
      </w:pPr>
      <w:r>
        <w:rPr>
          <w:rFonts w:ascii="Times New Roman" w:hAnsi="Times New Roman"/>
          <w:sz w:val="24"/>
        </w:rPr>
        <w:t>Lai gan tirgoto izplatīšanas (t. i., vairumtirdzniecības un mazumtirdzniecības) pakalpojumu vērtība ir iekļauta tirgoto preču vērtībā, atsevišķa peļņas normu novērtēšana uzlabotu 1. veidā sniegto pakalpojumu novērtēšanu.</w:t>
      </w:r>
    </w:p>
    <w:p w14:paraId="7E4BE5ED" w14:textId="77777777" w:rsidR="002C3972" w:rsidRPr="002C3972" w:rsidRDefault="002C3972" w:rsidP="002C3972">
      <w:pPr>
        <w:jc w:val="both"/>
        <w:rPr>
          <w:rFonts w:ascii="Times New Roman" w:hAnsi="Times New Roman"/>
          <w:noProof/>
          <w:sz w:val="24"/>
        </w:rPr>
      </w:pPr>
    </w:p>
    <w:p w14:paraId="25C6CA43" w14:textId="5910956C" w:rsidR="00416649" w:rsidRDefault="00416649" w:rsidP="00705FC9">
      <w:pPr>
        <w:keepNext/>
        <w:keepLines/>
        <w:jc w:val="both"/>
        <w:rPr>
          <w:rFonts w:ascii="Times New Roman" w:hAnsi="Times New Roman"/>
          <w:noProof/>
          <w:sz w:val="24"/>
        </w:rPr>
      </w:pPr>
      <w:r>
        <w:rPr>
          <w:rFonts w:ascii="Times New Roman" w:hAnsi="Times New Roman"/>
          <w:sz w:val="24"/>
        </w:rPr>
        <w:lastRenderedPageBreak/>
        <w:t>MSITS 2010 V.2. tabulā sniegti sākotnējie norādījumi par pakalpojumu tirdzniecības novērtēšanu iedalījumā pēc sniegšanas veida atbilstoši EBOPS 2010 kategorijām. Ja apkopotājiem rodas grūtības ar datu attiecināšanu uz detalizētiem EBOPS 2010 posteņiem, to var ierobežot, paredzot lielākas pakalpojumu darījumu kategorijas (t. i., 12 galvenie pakalpojumu posteņi, tostarp izplatīšanas pakalpojumu novērtējumu, ja tas iespējams).</w:t>
      </w:r>
    </w:p>
    <w:p w14:paraId="1E8A0373" w14:textId="77777777" w:rsidR="002C3972" w:rsidRPr="00D82D6C" w:rsidRDefault="002C3972" w:rsidP="00D82D6C">
      <w:pPr>
        <w:jc w:val="both"/>
        <w:rPr>
          <w:rFonts w:ascii="Times New Roman" w:hAnsi="Times New Roman"/>
          <w:noProof/>
          <w:sz w:val="24"/>
        </w:rPr>
      </w:pPr>
    </w:p>
    <w:p w14:paraId="564A45F4" w14:textId="0B5B696C" w:rsidR="00416649" w:rsidRDefault="00416649" w:rsidP="00D82D6C">
      <w:pPr>
        <w:jc w:val="both"/>
        <w:rPr>
          <w:rFonts w:ascii="Times New Roman" w:hAnsi="Times New Roman"/>
          <w:noProof/>
          <w:sz w:val="24"/>
        </w:rPr>
      </w:pPr>
      <w:r>
        <w:rPr>
          <w:rFonts w:ascii="Times New Roman" w:hAnsi="Times New Roman"/>
          <w:sz w:val="24"/>
        </w:rPr>
        <w:t>MSITS 2010 uzsvērts, ka iedalījums var atšķirties atkarībā no valsts, un apkopotāji ir aicināti vākt papildu informāciju, lai uzlabotu un izvērstu vienkāršoto iedalījumu. Jo īpaši attiecībā uz pakalpojumu sektoriem, kas informāciju apkopojošajām valstīm ir svarīgi, novērtējumi laika gaitā jāuzlabo un jāprecizē, balstoties uz to, kā pakalpojumus praksē visbiežāk sniedz</w:t>
      </w:r>
      <w:r w:rsidR="00A03C40">
        <w:rPr>
          <w:rStyle w:val="FootnoteReference"/>
          <w:rFonts w:ascii="Times New Roman" w:hAnsi="Times New Roman"/>
          <w:noProof/>
          <w:sz w:val="24"/>
        </w:rPr>
        <w:footnoteReference w:id="118"/>
      </w:r>
      <w:r>
        <w:rPr>
          <w:rFonts w:ascii="Times New Roman" w:hAnsi="Times New Roman"/>
          <w:sz w:val="24"/>
        </w:rPr>
        <w:t>, un ievērojot turpmāk raksturoto datu iedalīšanas, izvērtēšanas un precizēšanas trīspakāpju procedūru.</w:t>
      </w:r>
    </w:p>
    <w:p w14:paraId="70B9534C" w14:textId="77777777" w:rsidR="004F5A74" w:rsidRPr="00D82D6C" w:rsidRDefault="004F5A74" w:rsidP="00D82D6C">
      <w:pPr>
        <w:jc w:val="both"/>
        <w:rPr>
          <w:rFonts w:ascii="Times New Roman" w:hAnsi="Times New Roman"/>
          <w:noProof/>
          <w:sz w:val="24"/>
        </w:rPr>
      </w:pPr>
    </w:p>
    <w:p w14:paraId="7A6A84C4" w14:textId="63B2326D" w:rsidR="00416649" w:rsidRPr="00D82D6C" w:rsidRDefault="00FF59BF" w:rsidP="00463F04">
      <w:pPr>
        <w:ind w:left="284" w:hanging="284"/>
        <w:jc w:val="both"/>
        <w:rPr>
          <w:rFonts w:ascii="Times New Roman" w:hAnsi="Times New Roman"/>
          <w:noProof/>
          <w:sz w:val="24"/>
        </w:rPr>
      </w:pPr>
      <w:r>
        <w:rPr>
          <w:rFonts w:ascii="Times New Roman" w:hAnsi="Times New Roman"/>
          <w:sz w:val="24"/>
        </w:rPr>
        <w:t>1.</w:t>
      </w:r>
      <w:r>
        <w:rPr>
          <w:rFonts w:ascii="Times New Roman" w:hAnsi="Times New Roman"/>
          <w:b/>
          <w:sz w:val="24"/>
        </w:rPr>
        <w:t xml:space="preserve"> </w:t>
      </w:r>
      <w:r>
        <w:rPr>
          <w:rFonts w:ascii="Times New Roman" w:hAnsi="Times New Roman"/>
          <w:b/>
          <w:bCs/>
          <w:sz w:val="24"/>
        </w:rPr>
        <w:t>Attieciniet</w:t>
      </w:r>
      <w:r>
        <w:rPr>
          <w:rFonts w:ascii="Times New Roman" w:hAnsi="Times New Roman"/>
          <w:sz w:val="24"/>
        </w:rPr>
        <w:t xml:space="preserve"> katru pakalpojuma posteni uz dominējošo pakalpojuma sniegšanas veidu. Proti, balstoties uz pieņēmumu par to, kā attiecīgās valsts eksportētāji (vai importētāji), visticamāk, sniedz kādu konkrētu pakalpojumu (vispārīgais iedalījums).</w:t>
      </w:r>
    </w:p>
    <w:p w14:paraId="6FF4B34B" w14:textId="77777777" w:rsidR="00FF59BF" w:rsidRDefault="00FF59BF" w:rsidP="00463F04">
      <w:pPr>
        <w:ind w:left="284" w:hanging="284"/>
        <w:jc w:val="both"/>
        <w:rPr>
          <w:rFonts w:ascii="Times New Roman" w:hAnsi="Times New Roman"/>
          <w:b/>
          <w:noProof/>
          <w:sz w:val="24"/>
        </w:rPr>
      </w:pPr>
    </w:p>
    <w:p w14:paraId="63745F51" w14:textId="6A4AB1F2" w:rsidR="00416649" w:rsidRDefault="00FF59BF" w:rsidP="00463F04">
      <w:pPr>
        <w:ind w:left="284" w:hanging="284"/>
        <w:jc w:val="both"/>
        <w:rPr>
          <w:rFonts w:ascii="Times New Roman" w:hAnsi="Times New Roman"/>
          <w:noProof/>
          <w:sz w:val="24"/>
        </w:rPr>
      </w:pPr>
      <w:r>
        <w:rPr>
          <w:rFonts w:ascii="Times New Roman" w:hAnsi="Times New Roman"/>
          <w:sz w:val="24"/>
        </w:rPr>
        <w:t>2.</w:t>
      </w:r>
      <w:r>
        <w:rPr>
          <w:rFonts w:ascii="Times New Roman" w:hAnsi="Times New Roman"/>
          <w:b/>
          <w:sz w:val="24"/>
        </w:rPr>
        <w:t xml:space="preserve"> </w:t>
      </w:r>
      <w:r>
        <w:rPr>
          <w:rFonts w:ascii="Times New Roman" w:hAnsi="Times New Roman"/>
          <w:b/>
          <w:bCs/>
          <w:sz w:val="24"/>
        </w:rPr>
        <w:t>Izvērtējiet</w:t>
      </w:r>
      <w:r>
        <w:rPr>
          <w:rFonts w:ascii="Times New Roman" w:hAnsi="Times New Roman"/>
          <w:sz w:val="24"/>
        </w:rPr>
        <w:t xml:space="preserve">, vai faktiskais iedalījums ir salīdzināms ar “vispārīgo iedalījumu”. Piemēram, apkopotājam var būt lietderīgi apspriest ar iestādi, kura atbildīga par sarunām saistībā ar pakalpojumu tirdzniecību, vai rezultāti atspoguļo viņu zināšanas par to, kā pakalpojumus sniedz ārvalstīs un viņu valstī, ņemot vērā </w:t>
      </w:r>
      <w:r>
        <w:rPr>
          <w:rFonts w:ascii="Times New Roman" w:hAnsi="Times New Roman"/>
          <w:i/>
          <w:iCs/>
          <w:sz w:val="24"/>
        </w:rPr>
        <w:t>BOP</w:t>
      </w:r>
      <w:r>
        <w:rPr>
          <w:rFonts w:ascii="Times New Roman" w:hAnsi="Times New Roman"/>
          <w:sz w:val="24"/>
        </w:rPr>
        <w:t xml:space="preserve"> iegrāmatotos darījumus. Jāpārbauda arī tas, vai modelētie dati atbilst faktiskajiem datiem.</w:t>
      </w:r>
    </w:p>
    <w:p w14:paraId="154C8E68" w14:textId="77777777" w:rsidR="00463F04" w:rsidRPr="00D82D6C" w:rsidRDefault="00463F04" w:rsidP="00463F04">
      <w:pPr>
        <w:ind w:left="284" w:hanging="284"/>
        <w:jc w:val="both"/>
        <w:rPr>
          <w:rFonts w:ascii="Times New Roman" w:hAnsi="Times New Roman"/>
          <w:noProof/>
          <w:sz w:val="24"/>
        </w:rPr>
      </w:pPr>
    </w:p>
    <w:p w14:paraId="02799A0B" w14:textId="59C556A5" w:rsidR="00416649" w:rsidRPr="00D82D6C" w:rsidRDefault="00FF59BF" w:rsidP="00463F04">
      <w:pPr>
        <w:ind w:left="284" w:hanging="284"/>
        <w:jc w:val="both"/>
        <w:rPr>
          <w:rFonts w:ascii="Times New Roman" w:hAnsi="Times New Roman"/>
          <w:noProof/>
          <w:sz w:val="24"/>
        </w:rPr>
      </w:pPr>
      <w:r>
        <w:rPr>
          <w:rFonts w:ascii="Times New Roman" w:hAnsi="Times New Roman"/>
          <w:sz w:val="24"/>
        </w:rPr>
        <w:t>3.</w:t>
      </w:r>
      <w:r>
        <w:rPr>
          <w:rFonts w:ascii="Times New Roman" w:hAnsi="Times New Roman"/>
          <w:b/>
          <w:sz w:val="24"/>
        </w:rPr>
        <w:t xml:space="preserve"> </w:t>
      </w:r>
      <w:r>
        <w:rPr>
          <w:rFonts w:ascii="Times New Roman" w:hAnsi="Times New Roman"/>
          <w:b/>
          <w:bCs/>
          <w:sz w:val="24"/>
        </w:rPr>
        <w:t>Precizējiet</w:t>
      </w:r>
      <w:r>
        <w:rPr>
          <w:rFonts w:ascii="Times New Roman" w:hAnsi="Times New Roman"/>
          <w:sz w:val="24"/>
        </w:rPr>
        <w:t xml:space="preserve"> iedalījumu, apkopojot papildu informāciju, lai uzlabotu dažu konkrētu pakalpojumu sektoru pārstāvību. Šādu papildu informāciju var apkopot, sadarbojoties ar valstu iestādēm, kuras atbildīgas par pakalpojumu tirdzniecību un var apstiprināt statistikas veidotāju vai sarunu dalībnieku agrāk izdarītos pieņēmumus.</w:t>
      </w:r>
    </w:p>
    <w:p w14:paraId="0E1755E4" w14:textId="4CE7394B" w:rsidR="00A03C40" w:rsidRDefault="00A03C40">
      <w:pPr>
        <w:rPr>
          <w:rFonts w:ascii="Times New Roman" w:hAnsi="Times New Roman"/>
          <w:noProof/>
          <w:sz w:val="24"/>
        </w:rPr>
      </w:pPr>
    </w:p>
    <w:p w14:paraId="6B547528" w14:textId="15B63A1A" w:rsidR="00416649" w:rsidRPr="00355B22" w:rsidRDefault="00416649" w:rsidP="00D82D6C">
      <w:pPr>
        <w:jc w:val="both"/>
        <w:rPr>
          <w:rFonts w:ascii="Times New Roman" w:hAnsi="Times New Roman"/>
          <w:b/>
          <w:bCs/>
          <w:noProof/>
          <w:sz w:val="24"/>
        </w:rPr>
      </w:pPr>
      <w:r>
        <w:rPr>
          <w:rFonts w:ascii="Times New Roman" w:hAnsi="Times New Roman"/>
          <w:b/>
          <w:color w:val="B83B46"/>
          <w:sz w:val="24"/>
        </w:rPr>
        <w:t xml:space="preserve">6.1. tabula. MSITS vienkāršotais </w:t>
      </w:r>
      <w:r>
        <w:rPr>
          <w:rFonts w:ascii="Times New Roman" w:hAnsi="Times New Roman"/>
          <w:b/>
          <w:i/>
          <w:iCs/>
          <w:color w:val="B83B46"/>
          <w:sz w:val="24"/>
        </w:rPr>
        <w:t>FATS</w:t>
      </w:r>
      <w:r>
        <w:rPr>
          <w:rFonts w:ascii="Times New Roman" w:hAnsi="Times New Roman"/>
          <w:b/>
          <w:color w:val="B83B46"/>
          <w:sz w:val="24"/>
        </w:rPr>
        <w:t xml:space="preserve"> un </w:t>
      </w:r>
      <w:r>
        <w:rPr>
          <w:rFonts w:ascii="Times New Roman" w:hAnsi="Times New Roman"/>
          <w:b/>
          <w:i/>
          <w:iCs/>
          <w:color w:val="B83B46"/>
          <w:sz w:val="24"/>
        </w:rPr>
        <w:t>ITSS</w:t>
      </w:r>
      <w:r>
        <w:rPr>
          <w:rFonts w:ascii="Times New Roman" w:hAnsi="Times New Roman"/>
          <w:b/>
          <w:color w:val="B83B46"/>
          <w:sz w:val="24"/>
        </w:rPr>
        <w:t xml:space="preserve"> datu iedalījums pēc pakalpojumu sniegšanas veida</w:t>
      </w:r>
      <w:r>
        <w:rPr>
          <w:rStyle w:val="FootnoteReference"/>
          <w:rFonts w:ascii="Times New Roman" w:hAnsi="Times New Roman"/>
          <w:b/>
          <w:bCs/>
          <w:noProof/>
          <w:color w:val="B83B46"/>
          <w:sz w:val="24"/>
        </w:rPr>
        <w:footnoteReference w:customMarkFollows="1" w:id="119"/>
        <w:t>a</w:t>
      </w:r>
    </w:p>
    <w:p w14:paraId="221F6A75" w14:textId="77777777" w:rsidR="00416649" w:rsidRPr="00D82D6C" w:rsidRDefault="00416649" w:rsidP="00D82D6C">
      <w:pPr>
        <w:jc w:val="both"/>
        <w:rPr>
          <w:rFonts w:ascii="Times New Roman" w:hAnsi="Times New Roman"/>
          <w:b/>
          <w:noProof/>
          <w:sz w:val="24"/>
        </w:rPr>
      </w:pPr>
    </w:p>
    <w:tbl>
      <w:tblPr>
        <w:tblW w:w="5000" w:type="pct"/>
        <w:tblCellMar>
          <w:top w:w="28" w:type="dxa"/>
          <w:left w:w="28" w:type="dxa"/>
          <w:bottom w:w="28" w:type="dxa"/>
          <w:right w:w="28" w:type="dxa"/>
        </w:tblCellMar>
        <w:tblLook w:val="01E0" w:firstRow="1" w:lastRow="1" w:firstColumn="1" w:lastColumn="1" w:noHBand="0" w:noVBand="0"/>
      </w:tblPr>
      <w:tblGrid>
        <w:gridCol w:w="4281"/>
        <w:gridCol w:w="851"/>
        <w:gridCol w:w="836"/>
        <w:gridCol w:w="7"/>
        <w:gridCol w:w="623"/>
        <w:gridCol w:w="9"/>
        <w:gridCol w:w="528"/>
        <w:gridCol w:w="102"/>
        <w:gridCol w:w="625"/>
        <w:gridCol w:w="7"/>
        <w:gridCol w:w="621"/>
        <w:gridCol w:w="9"/>
        <w:gridCol w:w="623"/>
        <w:gridCol w:w="9"/>
      </w:tblGrid>
      <w:tr w:rsidR="00416649" w:rsidRPr="00D82D6C" w14:paraId="46CD9E97" w14:textId="77777777" w:rsidTr="00A861CB">
        <w:trPr>
          <w:gridAfter w:val="1"/>
          <w:wAfter w:w="6" w:type="pct"/>
          <w:trHeight w:val="457"/>
        </w:trPr>
        <w:tc>
          <w:tcPr>
            <w:tcW w:w="2810" w:type="pct"/>
            <w:gridSpan w:val="2"/>
            <w:tcBorders>
              <w:top w:val="single" w:sz="4" w:space="0" w:color="000000"/>
            </w:tcBorders>
            <w:shd w:val="clear" w:color="auto" w:fill="F7D6D7"/>
          </w:tcPr>
          <w:p w14:paraId="2A43C5C6" w14:textId="2406FBAB" w:rsidR="00416649" w:rsidRPr="00D82D6C" w:rsidRDefault="00416649" w:rsidP="0020171B">
            <w:pPr>
              <w:jc w:val="right"/>
              <w:rPr>
                <w:rFonts w:ascii="Times New Roman" w:hAnsi="Times New Roman"/>
                <w:b/>
                <w:noProof/>
                <w:sz w:val="24"/>
              </w:rPr>
            </w:pPr>
            <w:r>
              <w:rPr>
                <w:rFonts w:ascii="Times New Roman" w:hAnsi="Times New Roman"/>
                <w:b/>
                <w:i/>
                <w:iCs/>
                <w:sz w:val="24"/>
              </w:rPr>
              <w:t>FATS</w:t>
            </w:r>
            <w:r>
              <w:rPr>
                <w:rFonts w:ascii="Times New Roman" w:hAnsi="Times New Roman"/>
                <w:b/>
                <w:sz w:val="24"/>
              </w:rPr>
              <w:t xml:space="preserve"> (pārdošanas apjoms vai izlaide)</w:t>
            </w:r>
            <w:r>
              <w:rPr>
                <w:rStyle w:val="FootnoteReference"/>
                <w:rFonts w:ascii="Times New Roman" w:hAnsi="Times New Roman"/>
                <w:b/>
                <w:noProof/>
                <w:sz w:val="24"/>
              </w:rPr>
              <w:footnoteReference w:customMarkFollows="1" w:id="120"/>
              <w:t>b</w:t>
            </w:r>
          </w:p>
        </w:tc>
        <w:tc>
          <w:tcPr>
            <w:tcW w:w="2184" w:type="pct"/>
            <w:gridSpan w:val="11"/>
            <w:tcBorders>
              <w:top w:val="single" w:sz="4" w:space="0" w:color="000000"/>
              <w:bottom w:val="single" w:sz="4" w:space="0" w:color="000000"/>
            </w:tcBorders>
            <w:shd w:val="clear" w:color="auto" w:fill="F7D6D7"/>
          </w:tcPr>
          <w:p w14:paraId="7A270A93" w14:textId="77777777" w:rsidR="00416649" w:rsidRPr="00D82D6C" w:rsidRDefault="00416649" w:rsidP="00A861CB">
            <w:pPr>
              <w:jc w:val="center"/>
              <w:rPr>
                <w:rFonts w:ascii="Times New Roman" w:hAnsi="Times New Roman"/>
                <w:b/>
                <w:noProof/>
                <w:sz w:val="24"/>
              </w:rPr>
            </w:pPr>
            <w:r>
              <w:rPr>
                <w:rFonts w:ascii="Times New Roman" w:hAnsi="Times New Roman"/>
                <w:b/>
                <w:sz w:val="24"/>
              </w:rPr>
              <w:t>Maksājumu bilances pakalpojumu tirdzniecība</w:t>
            </w:r>
          </w:p>
        </w:tc>
      </w:tr>
      <w:tr w:rsidR="00416649" w:rsidRPr="00D82D6C" w14:paraId="27C5A9FA" w14:textId="77777777" w:rsidTr="00A861CB">
        <w:trPr>
          <w:gridAfter w:val="1"/>
          <w:wAfter w:w="6" w:type="pct"/>
          <w:trHeight w:val="311"/>
        </w:trPr>
        <w:tc>
          <w:tcPr>
            <w:tcW w:w="2810" w:type="pct"/>
            <w:gridSpan w:val="2"/>
            <w:vMerge w:val="restart"/>
            <w:tcBorders>
              <w:bottom w:val="single" w:sz="4" w:space="0" w:color="000000"/>
            </w:tcBorders>
            <w:shd w:val="clear" w:color="auto" w:fill="F7D6D7"/>
          </w:tcPr>
          <w:p w14:paraId="5949E3FD" w14:textId="77777777" w:rsidR="00416649" w:rsidRPr="00D82D6C" w:rsidRDefault="00416649" w:rsidP="0020171B">
            <w:pPr>
              <w:jc w:val="right"/>
              <w:rPr>
                <w:rFonts w:ascii="Times New Roman" w:hAnsi="Times New Roman"/>
                <w:b/>
                <w:noProof/>
                <w:sz w:val="24"/>
              </w:rPr>
            </w:pPr>
          </w:p>
          <w:p w14:paraId="02BC58A6" w14:textId="77777777" w:rsidR="00416649" w:rsidRPr="00D82D6C" w:rsidRDefault="00416649" w:rsidP="0020171B">
            <w:pPr>
              <w:jc w:val="right"/>
              <w:rPr>
                <w:rFonts w:ascii="Times New Roman" w:hAnsi="Times New Roman"/>
                <w:b/>
                <w:noProof/>
                <w:sz w:val="24"/>
              </w:rPr>
            </w:pPr>
          </w:p>
          <w:p w14:paraId="0EA195D3" w14:textId="77777777" w:rsidR="00416649" w:rsidRPr="00D82D6C" w:rsidRDefault="00416649" w:rsidP="0020171B">
            <w:pPr>
              <w:jc w:val="right"/>
              <w:rPr>
                <w:rFonts w:ascii="Times New Roman" w:hAnsi="Times New Roman"/>
                <w:b/>
                <w:noProof/>
                <w:sz w:val="24"/>
              </w:rPr>
            </w:pPr>
          </w:p>
          <w:p w14:paraId="67FD7800" w14:textId="77777777" w:rsidR="00416649" w:rsidRPr="00D82D6C" w:rsidRDefault="00416649" w:rsidP="0020171B">
            <w:pPr>
              <w:jc w:val="right"/>
              <w:rPr>
                <w:rFonts w:ascii="Times New Roman" w:hAnsi="Times New Roman"/>
                <w:b/>
                <w:noProof/>
                <w:sz w:val="24"/>
              </w:rPr>
            </w:pPr>
            <w:r>
              <w:rPr>
                <w:rFonts w:ascii="Times New Roman" w:hAnsi="Times New Roman"/>
                <w:b/>
                <w:sz w:val="24"/>
              </w:rPr>
              <w:t>3. veids</w:t>
            </w:r>
          </w:p>
        </w:tc>
        <w:tc>
          <w:tcPr>
            <w:tcW w:w="2184" w:type="pct"/>
            <w:gridSpan w:val="11"/>
            <w:tcBorders>
              <w:top w:val="single" w:sz="4" w:space="0" w:color="000000"/>
              <w:bottom w:val="single" w:sz="4" w:space="0" w:color="000000"/>
            </w:tcBorders>
            <w:shd w:val="clear" w:color="auto" w:fill="F7D6D7"/>
          </w:tcPr>
          <w:p w14:paraId="01F17943" w14:textId="77777777" w:rsidR="00416649" w:rsidRPr="00D82D6C" w:rsidRDefault="00416649" w:rsidP="00A861CB">
            <w:pPr>
              <w:jc w:val="center"/>
              <w:rPr>
                <w:rFonts w:ascii="Times New Roman" w:hAnsi="Times New Roman"/>
                <w:b/>
                <w:noProof/>
                <w:sz w:val="24"/>
              </w:rPr>
            </w:pPr>
            <w:r>
              <w:rPr>
                <w:rFonts w:ascii="Times New Roman" w:hAnsi="Times New Roman"/>
                <w:b/>
                <w:sz w:val="24"/>
              </w:rPr>
              <w:t>Veids(-i)</w:t>
            </w:r>
          </w:p>
        </w:tc>
      </w:tr>
      <w:tr w:rsidR="00416649" w:rsidRPr="00D82D6C" w14:paraId="18FA1525" w14:textId="77777777" w:rsidTr="00A861CB">
        <w:trPr>
          <w:gridAfter w:val="1"/>
          <w:wAfter w:w="6" w:type="pct"/>
          <w:trHeight w:val="340"/>
        </w:trPr>
        <w:tc>
          <w:tcPr>
            <w:tcW w:w="2810" w:type="pct"/>
            <w:gridSpan w:val="2"/>
            <w:vMerge/>
            <w:tcBorders>
              <w:top w:val="nil"/>
              <w:bottom w:val="single" w:sz="4" w:space="0" w:color="000000"/>
            </w:tcBorders>
            <w:shd w:val="clear" w:color="auto" w:fill="F7D6D7"/>
          </w:tcPr>
          <w:p w14:paraId="65169CDC" w14:textId="77777777" w:rsidR="00416649" w:rsidRPr="00D82D6C" w:rsidRDefault="00416649" w:rsidP="00D82D6C">
            <w:pPr>
              <w:jc w:val="both"/>
              <w:rPr>
                <w:rFonts w:ascii="Times New Roman" w:hAnsi="Times New Roman"/>
                <w:noProof/>
                <w:sz w:val="24"/>
                <w:szCs w:val="2"/>
              </w:rPr>
            </w:pPr>
          </w:p>
        </w:tc>
        <w:tc>
          <w:tcPr>
            <w:tcW w:w="458" w:type="pct"/>
            <w:tcBorders>
              <w:top w:val="single" w:sz="4" w:space="0" w:color="000000"/>
              <w:bottom w:val="single" w:sz="4" w:space="0" w:color="000000"/>
            </w:tcBorders>
            <w:shd w:val="clear" w:color="auto" w:fill="F7D6D7"/>
          </w:tcPr>
          <w:p w14:paraId="2F8C87E1" w14:textId="77777777" w:rsidR="00416649" w:rsidRPr="00D82D6C" w:rsidRDefault="00416649" w:rsidP="00A861CB">
            <w:pPr>
              <w:jc w:val="center"/>
              <w:rPr>
                <w:rFonts w:ascii="Times New Roman" w:hAnsi="Times New Roman"/>
                <w:b/>
                <w:noProof/>
                <w:sz w:val="24"/>
              </w:rPr>
            </w:pPr>
            <w:r>
              <w:rPr>
                <w:rFonts w:ascii="Times New Roman" w:hAnsi="Times New Roman"/>
                <w:b/>
                <w:sz w:val="24"/>
              </w:rPr>
              <w:t>1.</w:t>
            </w:r>
          </w:p>
        </w:tc>
        <w:tc>
          <w:tcPr>
            <w:tcW w:w="345" w:type="pct"/>
            <w:gridSpan w:val="2"/>
            <w:tcBorders>
              <w:top w:val="single" w:sz="4" w:space="0" w:color="000000"/>
              <w:bottom w:val="single" w:sz="4" w:space="0" w:color="000000"/>
            </w:tcBorders>
            <w:shd w:val="clear" w:color="auto" w:fill="F7D6D7"/>
          </w:tcPr>
          <w:p w14:paraId="3D45820E" w14:textId="77777777" w:rsidR="00416649" w:rsidRPr="00D82D6C" w:rsidRDefault="00416649" w:rsidP="00A861CB">
            <w:pPr>
              <w:jc w:val="center"/>
              <w:rPr>
                <w:rFonts w:ascii="Times New Roman" w:hAnsi="Times New Roman"/>
                <w:b/>
                <w:noProof/>
                <w:sz w:val="24"/>
              </w:rPr>
            </w:pPr>
            <w:r>
              <w:rPr>
                <w:rFonts w:ascii="Times New Roman" w:hAnsi="Times New Roman"/>
                <w:b/>
                <w:sz w:val="24"/>
              </w:rPr>
              <w:t>2.</w:t>
            </w:r>
          </w:p>
        </w:tc>
        <w:tc>
          <w:tcPr>
            <w:tcW w:w="294" w:type="pct"/>
            <w:gridSpan w:val="2"/>
            <w:tcBorders>
              <w:top w:val="single" w:sz="4" w:space="0" w:color="000000"/>
              <w:bottom w:val="single" w:sz="4" w:space="0" w:color="000000"/>
            </w:tcBorders>
            <w:shd w:val="clear" w:color="auto" w:fill="F7D6D7"/>
          </w:tcPr>
          <w:p w14:paraId="2E9B1938" w14:textId="77777777" w:rsidR="00416649" w:rsidRPr="00D82D6C" w:rsidRDefault="00416649" w:rsidP="00A861CB">
            <w:pPr>
              <w:jc w:val="center"/>
              <w:rPr>
                <w:rFonts w:ascii="Times New Roman" w:hAnsi="Times New Roman"/>
                <w:b/>
                <w:noProof/>
                <w:sz w:val="24"/>
              </w:rPr>
            </w:pPr>
            <w:r>
              <w:rPr>
                <w:rFonts w:ascii="Times New Roman" w:hAnsi="Times New Roman"/>
                <w:b/>
                <w:sz w:val="24"/>
              </w:rPr>
              <w:t>4.</w:t>
            </w:r>
          </w:p>
        </w:tc>
        <w:tc>
          <w:tcPr>
            <w:tcW w:w="398" w:type="pct"/>
            <w:gridSpan w:val="2"/>
            <w:tcBorders>
              <w:top w:val="single" w:sz="4" w:space="0" w:color="000000"/>
              <w:bottom w:val="single" w:sz="4" w:space="0" w:color="000000"/>
            </w:tcBorders>
            <w:shd w:val="clear" w:color="auto" w:fill="F7D6D7"/>
          </w:tcPr>
          <w:p w14:paraId="0F2353C9" w14:textId="77777777" w:rsidR="00416649" w:rsidRPr="00D82D6C" w:rsidRDefault="00416649" w:rsidP="00A861CB">
            <w:pPr>
              <w:jc w:val="center"/>
              <w:rPr>
                <w:rFonts w:ascii="Times New Roman" w:hAnsi="Times New Roman"/>
                <w:b/>
                <w:noProof/>
                <w:sz w:val="24"/>
              </w:rPr>
            </w:pPr>
            <w:r>
              <w:rPr>
                <w:rFonts w:ascii="Times New Roman" w:hAnsi="Times New Roman"/>
                <w:b/>
                <w:sz w:val="24"/>
              </w:rPr>
              <w:t>1. un 4.</w:t>
            </w:r>
          </w:p>
        </w:tc>
        <w:tc>
          <w:tcPr>
            <w:tcW w:w="344" w:type="pct"/>
            <w:gridSpan w:val="2"/>
            <w:tcBorders>
              <w:top w:val="single" w:sz="4" w:space="0" w:color="000000"/>
              <w:bottom w:val="single" w:sz="4" w:space="0" w:color="000000"/>
            </w:tcBorders>
            <w:shd w:val="clear" w:color="auto" w:fill="F7D6D7"/>
          </w:tcPr>
          <w:p w14:paraId="595202B6" w14:textId="77777777" w:rsidR="00416649" w:rsidRPr="00D82D6C" w:rsidRDefault="00416649" w:rsidP="00A861CB">
            <w:pPr>
              <w:jc w:val="center"/>
              <w:rPr>
                <w:rFonts w:ascii="Times New Roman" w:hAnsi="Times New Roman"/>
                <w:b/>
                <w:noProof/>
                <w:sz w:val="24"/>
              </w:rPr>
            </w:pPr>
            <w:r>
              <w:rPr>
                <w:rFonts w:ascii="Times New Roman" w:hAnsi="Times New Roman"/>
                <w:b/>
                <w:sz w:val="24"/>
              </w:rPr>
              <w:t>2. un 4.</w:t>
            </w:r>
          </w:p>
        </w:tc>
        <w:tc>
          <w:tcPr>
            <w:tcW w:w="346" w:type="pct"/>
            <w:gridSpan w:val="2"/>
            <w:tcBorders>
              <w:top w:val="single" w:sz="4" w:space="0" w:color="000000"/>
              <w:bottom w:val="single" w:sz="4" w:space="0" w:color="000000"/>
            </w:tcBorders>
            <w:shd w:val="clear" w:color="auto" w:fill="F7D6D7"/>
          </w:tcPr>
          <w:p w14:paraId="3A3EDEE7" w14:textId="77777777" w:rsidR="00416649" w:rsidRPr="00D82D6C" w:rsidRDefault="00416649" w:rsidP="00A861CB">
            <w:pPr>
              <w:jc w:val="center"/>
              <w:rPr>
                <w:rFonts w:ascii="Times New Roman" w:hAnsi="Times New Roman"/>
                <w:b/>
                <w:noProof/>
                <w:sz w:val="24"/>
              </w:rPr>
            </w:pPr>
            <w:r>
              <w:rPr>
                <w:rFonts w:ascii="Times New Roman" w:hAnsi="Times New Roman"/>
                <w:b/>
                <w:sz w:val="24"/>
              </w:rPr>
              <w:t>3. un 4.</w:t>
            </w:r>
          </w:p>
        </w:tc>
      </w:tr>
      <w:tr w:rsidR="00416649" w:rsidRPr="00D82D6C" w14:paraId="17E53E82" w14:textId="77777777" w:rsidTr="00A861CB">
        <w:trPr>
          <w:trHeight w:val="158"/>
        </w:trPr>
        <w:tc>
          <w:tcPr>
            <w:tcW w:w="2344" w:type="pct"/>
          </w:tcPr>
          <w:p w14:paraId="4D09DC05" w14:textId="77777777" w:rsidR="00416649" w:rsidRPr="00D82D6C" w:rsidRDefault="00416649" w:rsidP="00A861CB">
            <w:pPr>
              <w:rPr>
                <w:rFonts w:ascii="Times New Roman" w:hAnsi="Times New Roman"/>
                <w:b/>
                <w:noProof/>
                <w:sz w:val="24"/>
              </w:rPr>
            </w:pPr>
            <w:r>
              <w:rPr>
                <w:rFonts w:ascii="Times New Roman" w:hAnsi="Times New Roman"/>
                <w:b/>
                <w:sz w:val="24"/>
              </w:rPr>
              <w:t>Ražošanas pakalpojumi, apstrādājot citiem piederošus izejmateriālus</w:t>
            </w:r>
          </w:p>
        </w:tc>
        <w:tc>
          <w:tcPr>
            <w:tcW w:w="466" w:type="pct"/>
          </w:tcPr>
          <w:p w14:paraId="0E4A92C5"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5DED5912" w14:textId="77777777" w:rsidR="00416649" w:rsidRPr="00D82D6C" w:rsidRDefault="00416649" w:rsidP="00A861CB">
            <w:pPr>
              <w:jc w:val="center"/>
              <w:rPr>
                <w:rFonts w:ascii="Times New Roman" w:hAnsi="Times New Roman"/>
                <w:noProof/>
                <w:sz w:val="24"/>
              </w:rPr>
            </w:pPr>
          </w:p>
        </w:tc>
        <w:tc>
          <w:tcPr>
            <w:tcW w:w="346" w:type="pct"/>
            <w:gridSpan w:val="2"/>
          </w:tcPr>
          <w:p w14:paraId="757EE8A5"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1383" w:type="pct"/>
            <w:gridSpan w:val="8"/>
            <w:vMerge w:val="restart"/>
            <w:tcBorders>
              <w:bottom w:val="single" w:sz="4" w:space="0" w:color="000000"/>
            </w:tcBorders>
          </w:tcPr>
          <w:p w14:paraId="20AFEB5E" w14:textId="77777777" w:rsidR="00416649" w:rsidRPr="00D82D6C" w:rsidRDefault="00416649" w:rsidP="00A861CB">
            <w:pPr>
              <w:jc w:val="center"/>
              <w:rPr>
                <w:rFonts w:ascii="Times New Roman" w:hAnsi="Times New Roman"/>
                <w:noProof/>
                <w:sz w:val="24"/>
              </w:rPr>
            </w:pPr>
          </w:p>
        </w:tc>
      </w:tr>
      <w:tr w:rsidR="00416649" w:rsidRPr="00D82D6C" w14:paraId="31012CF9" w14:textId="77777777" w:rsidTr="00A861CB">
        <w:trPr>
          <w:trHeight w:val="175"/>
        </w:trPr>
        <w:tc>
          <w:tcPr>
            <w:tcW w:w="2344" w:type="pct"/>
          </w:tcPr>
          <w:p w14:paraId="509BAE08" w14:textId="77777777" w:rsidR="00416649" w:rsidRPr="00D82D6C" w:rsidRDefault="00416649" w:rsidP="00A861CB">
            <w:pPr>
              <w:rPr>
                <w:rFonts w:ascii="Times New Roman" w:hAnsi="Times New Roman"/>
                <w:b/>
                <w:noProof/>
                <w:sz w:val="24"/>
              </w:rPr>
            </w:pPr>
            <w:r>
              <w:rPr>
                <w:rFonts w:ascii="Times New Roman" w:hAnsi="Times New Roman"/>
                <w:b/>
                <w:sz w:val="24"/>
              </w:rPr>
              <w:t>Citur neiekļauti apkopes un remonta pakalpojumi</w:t>
            </w:r>
          </w:p>
        </w:tc>
        <w:tc>
          <w:tcPr>
            <w:tcW w:w="466" w:type="pct"/>
          </w:tcPr>
          <w:p w14:paraId="7F705A92"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144F81F0" w14:textId="77777777" w:rsidR="00416649" w:rsidRPr="00D82D6C" w:rsidRDefault="00416649" w:rsidP="00A861CB">
            <w:pPr>
              <w:jc w:val="center"/>
              <w:rPr>
                <w:rFonts w:ascii="Times New Roman" w:hAnsi="Times New Roman"/>
                <w:noProof/>
                <w:sz w:val="24"/>
              </w:rPr>
            </w:pPr>
          </w:p>
        </w:tc>
        <w:tc>
          <w:tcPr>
            <w:tcW w:w="346" w:type="pct"/>
            <w:gridSpan w:val="2"/>
          </w:tcPr>
          <w:p w14:paraId="49388112"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1383" w:type="pct"/>
            <w:gridSpan w:val="8"/>
            <w:vMerge/>
            <w:tcBorders>
              <w:top w:val="nil"/>
              <w:bottom w:val="single" w:sz="4" w:space="0" w:color="000000"/>
            </w:tcBorders>
          </w:tcPr>
          <w:p w14:paraId="17BC61D0" w14:textId="77777777" w:rsidR="00416649" w:rsidRPr="00D82D6C" w:rsidRDefault="00416649" w:rsidP="00A861CB">
            <w:pPr>
              <w:jc w:val="center"/>
              <w:rPr>
                <w:rFonts w:ascii="Times New Roman" w:hAnsi="Times New Roman"/>
                <w:noProof/>
                <w:sz w:val="24"/>
                <w:szCs w:val="2"/>
              </w:rPr>
            </w:pPr>
          </w:p>
        </w:tc>
      </w:tr>
      <w:tr w:rsidR="00416649" w:rsidRPr="00D82D6C" w14:paraId="0D3A8822" w14:textId="77777777" w:rsidTr="00A861CB">
        <w:trPr>
          <w:trHeight w:val="175"/>
        </w:trPr>
        <w:tc>
          <w:tcPr>
            <w:tcW w:w="2344" w:type="pct"/>
          </w:tcPr>
          <w:p w14:paraId="15272014" w14:textId="77777777" w:rsidR="00416649" w:rsidRPr="00D82D6C" w:rsidRDefault="00416649" w:rsidP="00A861CB">
            <w:pPr>
              <w:rPr>
                <w:rFonts w:ascii="Times New Roman" w:hAnsi="Times New Roman"/>
                <w:b/>
                <w:noProof/>
                <w:sz w:val="24"/>
              </w:rPr>
            </w:pPr>
            <w:r>
              <w:rPr>
                <w:rFonts w:ascii="Times New Roman" w:hAnsi="Times New Roman"/>
                <w:b/>
                <w:sz w:val="24"/>
              </w:rPr>
              <w:t>Transports</w:t>
            </w:r>
          </w:p>
        </w:tc>
        <w:tc>
          <w:tcPr>
            <w:tcW w:w="466" w:type="pct"/>
          </w:tcPr>
          <w:p w14:paraId="19066E05"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26B7659F"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346" w:type="pct"/>
            <w:gridSpan w:val="2"/>
          </w:tcPr>
          <w:p w14:paraId="64C25A41" w14:textId="77777777" w:rsidR="00416649" w:rsidRPr="00D82D6C" w:rsidRDefault="00416649" w:rsidP="00A861CB">
            <w:pPr>
              <w:jc w:val="center"/>
              <w:rPr>
                <w:rFonts w:ascii="Times New Roman" w:hAnsi="Times New Roman"/>
                <w:noProof/>
                <w:sz w:val="24"/>
              </w:rPr>
            </w:pPr>
          </w:p>
        </w:tc>
        <w:tc>
          <w:tcPr>
            <w:tcW w:w="1383" w:type="pct"/>
            <w:gridSpan w:val="8"/>
            <w:vMerge/>
            <w:tcBorders>
              <w:top w:val="nil"/>
              <w:bottom w:val="single" w:sz="4" w:space="0" w:color="000000"/>
            </w:tcBorders>
          </w:tcPr>
          <w:p w14:paraId="0F0D531F" w14:textId="77777777" w:rsidR="00416649" w:rsidRPr="00D82D6C" w:rsidRDefault="00416649" w:rsidP="00A861CB">
            <w:pPr>
              <w:jc w:val="center"/>
              <w:rPr>
                <w:rFonts w:ascii="Times New Roman" w:hAnsi="Times New Roman"/>
                <w:noProof/>
                <w:sz w:val="24"/>
                <w:szCs w:val="2"/>
              </w:rPr>
            </w:pPr>
          </w:p>
        </w:tc>
      </w:tr>
      <w:tr w:rsidR="00416649" w:rsidRPr="00D82D6C" w14:paraId="50982327" w14:textId="77777777" w:rsidTr="00A861CB">
        <w:trPr>
          <w:trHeight w:val="174"/>
        </w:trPr>
        <w:tc>
          <w:tcPr>
            <w:tcW w:w="2344" w:type="pct"/>
          </w:tcPr>
          <w:p w14:paraId="198538DA" w14:textId="77777777" w:rsidR="00416649" w:rsidRPr="00D82D6C" w:rsidRDefault="00416649" w:rsidP="00982E6B">
            <w:pPr>
              <w:ind w:left="426" w:hanging="142"/>
              <w:rPr>
                <w:rFonts w:ascii="Times New Roman" w:hAnsi="Times New Roman"/>
                <w:b/>
                <w:noProof/>
                <w:sz w:val="24"/>
              </w:rPr>
            </w:pPr>
            <w:r>
              <w:rPr>
                <w:rFonts w:ascii="Times New Roman" w:hAnsi="Times New Roman"/>
                <w:b/>
                <w:sz w:val="24"/>
              </w:rPr>
              <w:lastRenderedPageBreak/>
              <w:t>Pasažieris</w:t>
            </w:r>
          </w:p>
        </w:tc>
        <w:tc>
          <w:tcPr>
            <w:tcW w:w="466" w:type="pct"/>
          </w:tcPr>
          <w:p w14:paraId="26E2B506"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462" w:type="pct"/>
            <w:gridSpan w:val="2"/>
          </w:tcPr>
          <w:p w14:paraId="62477900"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6" w:type="pct"/>
            <w:gridSpan w:val="2"/>
          </w:tcPr>
          <w:p w14:paraId="6AF9DC53" w14:textId="77777777" w:rsidR="00416649" w:rsidRPr="00D82D6C" w:rsidRDefault="00416649" w:rsidP="00A861CB">
            <w:pPr>
              <w:jc w:val="center"/>
              <w:rPr>
                <w:rFonts w:ascii="Times New Roman" w:hAnsi="Times New Roman"/>
                <w:noProof/>
                <w:sz w:val="24"/>
              </w:rPr>
            </w:pPr>
          </w:p>
        </w:tc>
        <w:tc>
          <w:tcPr>
            <w:tcW w:w="1383" w:type="pct"/>
            <w:gridSpan w:val="8"/>
            <w:vMerge/>
            <w:tcBorders>
              <w:top w:val="nil"/>
              <w:bottom w:val="single" w:sz="4" w:space="0" w:color="000000"/>
            </w:tcBorders>
          </w:tcPr>
          <w:p w14:paraId="0E864881" w14:textId="77777777" w:rsidR="00416649" w:rsidRPr="00D82D6C" w:rsidRDefault="00416649" w:rsidP="00A861CB">
            <w:pPr>
              <w:jc w:val="center"/>
              <w:rPr>
                <w:rFonts w:ascii="Times New Roman" w:hAnsi="Times New Roman"/>
                <w:noProof/>
                <w:sz w:val="24"/>
                <w:szCs w:val="2"/>
              </w:rPr>
            </w:pPr>
          </w:p>
        </w:tc>
      </w:tr>
      <w:tr w:rsidR="00416649" w:rsidRPr="00D82D6C" w14:paraId="767AEF98" w14:textId="77777777" w:rsidTr="00A861CB">
        <w:trPr>
          <w:trHeight w:val="174"/>
        </w:trPr>
        <w:tc>
          <w:tcPr>
            <w:tcW w:w="2344" w:type="pct"/>
          </w:tcPr>
          <w:p w14:paraId="77896209" w14:textId="77777777" w:rsidR="00416649" w:rsidRPr="00D82D6C" w:rsidRDefault="00416649" w:rsidP="00982E6B">
            <w:pPr>
              <w:ind w:left="426" w:hanging="142"/>
              <w:rPr>
                <w:rFonts w:ascii="Times New Roman" w:hAnsi="Times New Roman"/>
                <w:b/>
                <w:noProof/>
                <w:sz w:val="24"/>
              </w:rPr>
            </w:pPr>
            <w:r>
              <w:rPr>
                <w:rFonts w:ascii="Times New Roman" w:hAnsi="Times New Roman"/>
                <w:b/>
                <w:sz w:val="24"/>
              </w:rPr>
              <w:t>Krava</w:t>
            </w:r>
          </w:p>
        </w:tc>
        <w:tc>
          <w:tcPr>
            <w:tcW w:w="466" w:type="pct"/>
          </w:tcPr>
          <w:p w14:paraId="6C82EF6C"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462" w:type="pct"/>
            <w:gridSpan w:val="2"/>
          </w:tcPr>
          <w:p w14:paraId="762801AF"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6" w:type="pct"/>
            <w:gridSpan w:val="2"/>
          </w:tcPr>
          <w:p w14:paraId="77D595B9" w14:textId="77777777" w:rsidR="00416649" w:rsidRPr="00D82D6C" w:rsidRDefault="00416649" w:rsidP="00A861CB">
            <w:pPr>
              <w:jc w:val="center"/>
              <w:rPr>
                <w:rFonts w:ascii="Times New Roman" w:hAnsi="Times New Roman"/>
                <w:noProof/>
                <w:sz w:val="24"/>
              </w:rPr>
            </w:pPr>
          </w:p>
        </w:tc>
        <w:tc>
          <w:tcPr>
            <w:tcW w:w="1383" w:type="pct"/>
            <w:gridSpan w:val="8"/>
            <w:vMerge/>
            <w:tcBorders>
              <w:top w:val="nil"/>
              <w:bottom w:val="single" w:sz="4" w:space="0" w:color="000000"/>
            </w:tcBorders>
          </w:tcPr>
          <w:p w14:paraId="57DDE3D9" w14:textId="77777777" w:rsidR="00416649" w:rsidRPr="00D82D6C" w:rsidRDefault="00416649" w:rsidP="00A861CB">
            <w:pPr>
              <w:jc w:val="center"/>
              <w:rPr>
                <w:rFonts w:ascii="Times New Roman" w:hAnsi="Times New Roman"/>
                <w:noProof/>
                <w:sz w:val="24"/>
                <w:szCs w:val="2"/>
              </w:rPr>
            </w:pPr>
          </w:p>
        </w:tc>
      </w:tr>
      <w:tr w:rsidR="00416649" w:rsidRPr="00D82D6C" w14:paraId="77D55B7B" w14:textId="77777777" w:rsidTr="00A861CB">
        <w:trPr>
          <w:trHeight w:val="175"/>
        </w:trPr>
        <w:tc>
          <w:tcPr>
            <w:tcW w:w="2344" w:type="pct"/>
          </w:tcPr>
          <w:p w14:paraId="65468C68" w14:textId="77777777" w:rsidR="00416649" w:rsidRPr="00D82D6C" w:rsidRDefault="00416649" w:rsidP="00982E6B">
            <w:pPr>
              <w:ind w:left="426" w:hanging="142"/>
              <w:rPr>
                <w:rFonts w:ascii="Times New Roman" w:hAnsi="Times New Roman"/>
                <w:b/>
                <w:noProof/>
                <w:sz w:val="24"/>
              </w:rPr>
            </w:pPr>
            <w:r>
              <w:rPr>
                <w:rFonts w:ascii="Times New Roman" w:hAnsi="Times New Roman"/>
                <w:b/>
                <w:sz w:val="24"/>
              </w:rPr>
              <w:t>Citi</w:t>
            </w:r>
          </w:p>
        </w:tc>
        <w:tc>
          <w:tcPr>
            <w:tcW w:w="466" w:type="pct"/>
          </w:tcPr>
          <w:p w14:paraId="5E856B17"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462" w:type="pct"/>
            <w:gridSpan w:val="2"/>
          </w:tcPr>
          <w:p w14:paraId="3F6A2E1E" w14:textId="77777777" w:rsidR="00416649" w:rsidRPr="00D82D6C" w:rsidRDefault="00416649" w:rsidP="00A861CB">
            <w:pPr>
              <w:jc w:val="center"/>
              <w:rPr>
                <w:rFonts w:ascii="Times New Roman" w:hAnsi="Times New Roman"/>
                <w:noProof/>
                <w:sz w:val="24"/>
              </w:rPr>
            </w:pPr>
          </w:p>
        </w:tc>
        <w:tc>
          <w:tcPr>
            <w:tcW w:w="346" w:type="pct"/>
            <w:gridSpan w:val="2"/>
          </w:tcPr>
          <w:p w14:paraId="677809CA" w14:textId="77777777" w:rsidR="00416649" w:rsidRPr="00D82D6C" w:rsidRDefault="00416649" w:rsidP="00A861CB">
            <w:pPr>
              <w:jc w:val="center"/>
              <w:rPr>
                <w:rFonts w:ascii="Times New Roman" w:hAnsi="Times New Roman"/>
                <w:noProof/>
                <w:sz w:val="24"/>
              </w:rPr>
            </w:pPr>
          </w:p>
        </w:tc>
        <w:tc>
          <w:tcPr>
            <w:tcW w:w="1383" w:type="pct"/>
            <w:gridSpan w:val="8"/>
            <w:vMerge/>
            <w:tcBorders>
              <w:top w:val="nil"/>
              <w:bottom w:val="single" w:sz="4" w:space="0" w:color="000000"/>
            </w:tcBorders>
          </w:tcPr>
          <w:p w14:paraId="031C82DF" w14:textId="77777777" w:rsidR="00416649" w:rsidRPr="00D82D6C" w:rsidRDefault="00416649" w:rsidP="00A861CB">
            <w:pPr>
              <w:jc w:val="center"/>
              <w:rPr>
                <w:rFonts w:ascii="Times New Roman" w:hAnsi="Times New Roman"/>
                <w:noProof/>
                <w:sz w:val="24"/>
                <w:szCs w:val="2"/>
              </w:rPr>
            </w:pPr>
          </w:p>
        </w:tc>
      </w:tr>
      <w:tr w:rsidR="00416649" w:rsidRPr="00D82D6C" w14:paraId="01406049" w14:textId="77777777" w:rsidTr="00A861CB">
        <w:trPr>
          <w:trHeight w:val="175"/>
        </w:trPr>
        <w:tc>
          <w:tcPr>
            <w:tcW w:w="2344" w:type="pct"/>
          </w:tcPr>
          <w:p w14:paraId="4F237FE9" w14:textId="77777777" w:rsidR="00416649" w:rsidRPr="00D82D6C" w:rsidRDefault="00416649" w:rsidP="00982E6B">
            <w:pPr>
              <w:ind w:left="426" w:hanging="142"/>
              <w:rPr>
                <w:rFonts w:ascii="Times New Roman" w:hAnsi="Times New Roman"/>
                <w:b/>
                <w:noProof/>
                <w:sz w:val="24"/>
              </w:rPr>
            </w:pPr>
            <w:r>
              <w:rPr>
                <w:rFonts w:ascii="Times New Roman" w:hAnsi="Times New Roman"/>
                <w:b/>
                <w:sz w:val="24"/>
              </w:rPr>
              <w:t>- Pasta un kurjeru pakalpojumi</w:t>
            </w:r>
          </w:p>
        </w:tc>
        <w:tc>
          <w:tcPr>
            <w:tcW w:w="466" w:type="pct"/>
          </w:tcPr>
          <w:p w14:paraId="1FEEF2BA"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462" w:type="pct"/>
            <w:gridSpan w:val="2"/>
          </w:tcPr>
          <w:p w14:paraId="2CE27E52"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6" w:type="pct"/>
            <w:gridSpan w:val="2"/>
          </w:tcPr>
          <w:p w14:paraId="0814E4D6" w14:textId="77777777" w:rsidR="00416649" w:rsidRPr="00D82D6C" w:rsidRDefault="00416649" w:rsidP="00A861CB">
            <w:pPr>
              <w:jc w:val="center"/>
              <w:rPr>
                <w:rFonts w:ascii="Times New Roman" w:hAnsi="Times New Roman"/>
                <w:noProof/>
                <w:sz w:val="24"/>
              </w:rPr>
            </w:pPr>
          </w:p>
        </w:tc>
        <w:tc>
          <w:tcPr>
            <w:tcW w:w="1383" w:type="pct"/>
            <w:gridSpan w:val="8"/>
            <w:vMerge/>
            <w:tcBorders>
              <w:top w:val="nil"/>
              <w:bottom w:val="single" w:sz="4" w:space="0" w:color="000000"/>
            </w:tcBorders>
          </w:tcPr>
          <w:p w14:paraId="249B9F70" w14:textId="77777777" w:rsidR="00416649" w:rsidRPr="00D82D6C" w:rsidRDefault="00416649" w:rsidP="00A861CB">
            <w:pPr>
              <w:jc w:val="center"/>
              <w:rPr>
                <w:rFonts w:ascii="Times New Roman" w:hAnsi="Times New Roman"/>
                <w:noProof/>
                <w:sz w:val="24"/>
                <w:szCs w:val="2"/>
              </w:rPr>
            </w:pPr>
          </w:p>
        </w:tc>
      </w:tr>
      <w:tr w:rsidR="00416649" w:rsidRPr="00D82D6C" w14:paraId="03549EAE" w14:textId="77777777" w:rsidTr="00A861CB">
        <w:trPr>
          <w:trHeight w:val="174"/>
        </w:trPr>
        <w:tc>
          <w:tcPr>
            <w:tcW w:w="2344" w:type="pct"/>
          </w:tcPr>
          <w:p w14:paraId="1DBA86C5" w14:textId="77777777" w:rsidR="00416649" w:rsidRPr="00D82D6C" w:rsidRDefault="00416649" w:rsidP="00982E6B">
            <w:pPr>
              <w:ind w:left="426" w:hanging="142"/>
              <w:rPr>
                <w:rFonts w:ascii="Times New Roman" w:hAnsi="Times New Roman"/>
                <w:b/>
                <w:noProof/>
                <w:sz w:val="24"/>
              </w:rPr>
            </w:pPr>
            <w:r>
              <w:rPr>
                <w:rFonts w:ascii="Times New Roman" w:hAnsi="Times New Roman"/>
                <w:b/>
                <w:sz w:val="24"/>
              </w:rPr>
              <w:t>- Pakalpojumi vietējiem pārvadātājiem ārvalstu ostās (un otrādi)</w:t>
            </w:r>
          </w:p>
        </w:tc>
        <w:tc>
          <w:tcPr>
            <w:tcW w:w="466" w:type="pct"/>
          </w:tcPr>
          <w:p w14:paraId="17D0FA87"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462" w:type="pct"/>
            <w:gridSpan w:val="2"/>
          </w:tcPr>
          <w:p w14:paraId="4727CC8B" w14:textId="77777777" w:rsidR="00416649" w:rsidRPr="00D82D6C" w:rsidRDefault="00416649" w:rsidP="00A861CB">
            <w:pPr>
              <w:jc w:val="center"/>
              <w:rPr>
                <w:rFonts w:ascii="Times New Roman" w:hAnsi="Times New Roman"/>
                <w:noProof/>
                <w:sz w:val="24"/>
              </w:rPr>
            </w:pPr>
          </w:p>
        </w:tc>
        <w:tc>
          <w:tcPr>
            <w:tcW w:w="346" w:type="pct"/>
            <w:gridSpan w:val="2"/>
          </w:tcPr>
          <w:p w14:paraId="5CDEDB3B"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1383" w:type="pct"/>
            <w:gridSpan w:val="8"/>
            <w:vMerge/>
            <w:tcBorders>
              <w:top w:val="nil"/>
              <w:bottom w:val="single" w:sz="4" w:space="0" w:color="000000"/>
            </w:tcBorders>
          </w:tcPr>
          <w:p w14:paraId="6C8D49C9" w14:textId="77777777" w:rsidR="00416649" w:rsidRPr="00D82D6C" w:rsidRDefault="00416649" w:rsidP="00A861CB">
            <w:pPr>
              <w:jc w:val="center"/>
              <w:rPr>
                <w:rFonts w:ascii="Times New Roman" w:hAnsi="Times New Roman"/>
                <w:noProof/>
                <w:sz w:val="24"/>
                <w:szCs w:val="2"/>
              </w:rPr>
            </w:pPr>
          </w:p>
        </w:tc>
      </w:tr>
      <w:tr w:rsidR="00416649" w:rsidRPr="00D82D6C" w14:paraId="2B0D478A" w14:textId="77777777" w:rsidTr="00A861CB">
        <w:trPr>
          <w:trHeight w:val="174"/>
        </w:trPr>
        <w:tc>
          <w:tcPr>
            <w:tcW w:w="2344" w:type="pct"/>
          </w:tcPr>
          <w:p w14:paraId="60583A06" w14:textId="77777777" w:rsidR="00416649" w:rsidRPr="00D82D6C" w:rsidRDefault="00416649" w:rsidP="00982E6B">
            <w:pPr>
              <w:ind w:left="426" w:hanging="142"/>
              <w:rPr>
                <w:rFonts w:ascii="Times New Roman" w:hAnsi="Times New Roman"/>
                <w:b/>
                <w:noProof/>
                <w:sz w:val="24"/>
              </w:rPr>
            </w:pPr>
            <w:r>
              <w:rPr>
                <w:rFonts w:ascii="Times New Roman" w:hAnsi="Times New Roman"/>
                <w:b/>
                <w:sz w:val="24"/>
              </w:rPr>
              <w:t>- Cits</w:t>
            </w:r>
          </w:p>
        </w:tc>
        <w:tc>
          <w:tcPr>
            <w:tcW w:w="466" w:type="pct"/>
          </w:tcPr>
          <w:p w14:paraId="33B6D698"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462" w:type="pct"/>
            <w:gridSpan w:val="2"/>
          </w:tcPr>
          <w:p w14:paraId="08534A9B"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6" w:type="pct"/>
            <w:gridSpan w:val="2"/>
          </w:tcPr>
          <w:p w14:paraId="7E61D76C" w14:textId="77777777" w:rsidR="00416649" w:rsidRPr="00D82D6C" w:rsidRDefault="00416649" w:rsidP="00A861CB">
            <w:pPr>
              <w:jc w:val="center"/>
              <w:rPr>
                <w:rFonts w:ascii="Times New Roman" w:hAnsi="Times New Roman"/>
                <w:noProof/>
                <w:sz w:val="24"/>
              </w:rPr>
            </w:pPr>
          </w:p>
        </w:tc>
        <w:tc>
          <w:tcPr>
            <w:tcW w:w="1383" w:type="pct"/>
            <w:gridSpan w:val="8"/>
            <w:vMerge/>
            <w:tcBorders>
              <w:top w:val="nil"/>
              <w:bottom w:val="single" w:sz="4" w:space="0" w:color="000000"/>
            </w:tcBorders>
          </w:tcPr>
          <w:p w14:paraId="0A925681" w14:textId="77777777" w:rsidR="00416649" w:rsidRPr="00D82D6C" w:rsidRDefault="00416649" w:rsidP="00A861CB">
            <w:pPr>
              <w:jc w:val="center"/>
              <w:rPr>
                <w:rFonts w:ascii="Times New Roman" w:hAnsi="Times New Roman"/>
                <w:noProof/>
                <w:sz w:val="24"/>
                <w:szCs w:val="2"/>
              </w:rPr>
            </w:pPr>
          </w:p>
        </w:tc>
      </w:tr>
      <w:tr w:rsidR="00416649" w:rsidRPr="00D82D6C" w14:paraId="3D371183" w14:textId="77777777" w:rsidTr="00A861CB">
        <w:trPr>
          <w:trHeight w:val="170"/>
        </w:trPr>
        <w:tc>
          <w:tcPr>
            <w:tcW w:w="2344" w:type="pct"/>
            <w:tcBorders>
              <w:bottom w:val="single" w:sz="4" w:space="0" w:color="000000"/>
            </w:tcBorders>
          </w:tcPr>
          <w:p w14:paraId="377E4735" w14:textId="77777777" w:rsidR="00416649" w:rsidRPr="00D82D6C" w:rsidRDefault="00416649" w:rsidP="00A861CB">
            <w:pPr>
              <w:rPr>
                <w:rFonts w:ascii="Times New Roman" w:hAnsi="Times New Roman"/>
                <w:b/>
                <w:noProof/>
                <w:sz w:val="24"/>
              </w:rPr>
            </w:pPr>
            <w:r>
              <w:rPr>
                <w:rFonts w:ascii="Times New Roman" w:hAnsi="Times New Roman"/>
                <w:b/>
                <w:sz w:val="24"/>
              </w:rPr>
              <w:t>Ceļošana</w:t>
            </w:r>
          </w:p>
        </w:tc>
        <w:tc>
          <w:tcPr>
            <w:tcW w:w="466" w:type="pct"/>
            <w:tcBorders>
              <w:bottom w:val="single" w:sz="4" w:space="0" w:color="000000"/>
            </w:tcBorders>
          </w:tcPr>
          <w:p w14:paraId="027EA070" w14:textId="77777777" w:rsidR="00416649" w:rsidRPr="00D82D6C" w:rsidRDefault="00416649" w:rsidP="00A861CB">
            <w:pPr>
              <w:jc w:val="center"/>
              <w:rPr>
                <w:rFonts w:ascii="Times New Roman" w:hAnsi="Times New Roman"/>
                <w:noProof/>
                <w:sz w:val="24"/>
              </w:rPr>
            </w:pPr>
          </w:p>
        </w:tc>
        <w:tc>
          <w:tcPr>
            <w:tcW w:w="462" w:type="pct"/>
            <w:gridSpan w:val="2"/>
            <w:tcBorders>
              <w:bottom w:val="single" w:sz="4" w:space="0" w:color="000000"/>
            </w:tcBorders>
          </w:tcPr>
          <w:p w14:paraId="4EDD968B" w14:textId="77777777" w:rsidR="00416649" w:rsidRPr="00D82D6C" w:rsidRDefault="00416649" w:rsidP="00A861CB">
            <w:pPr>
              <w:jc w:val="center"/>
              <w:rPr>
                <w:rFonts w:ascii="Times New Roman" w:hAnsi="Times New Roman"/>
                <w:noProof/>
                <w:sz w:val="24"/>
              </w:rPr>
            </w:pPr>
          </w:p>
        </w:tc>
        <w:tc>
          <w:tcPr>
            <w:tcW w:w="346" w:type="pct"/>
            <w:gridSpan w:val="2"/>
            <w:tcBorders>
              <w:bottom w:val="single" w:sz="4" w:space="0" w:color="000000"/>
            </w:tcBorders>
          </w:tcPr>
          <w:p w14:paraId="25E532A2"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1383" w:type="pct"/>
            <w:gridSpan w:val="8"/>
            <w:vMerge/>
            <w:tcBorders>
              <w:top w:val="nil"/>
              <w:bottom w:val="single" w:sz="4" w:space="0" w:color="000000"/>
            </w:tcBorders>
          </w:tcPr>
          <w:p w14:paraId="64D43D0D" w14:textId="77777777" w:rsidR="00416649" w:rsidRPr="00D82D6C" w:rsidRDefault="00416649" w:rsidP="00A861CB">
            <w:pPr>
              <w:jc w:val="center"/>
              <w:rPr>
                <w:rFonts w:ascii="Times New Roman" w:hAnsi="Times New Roman"/>
                <w:noProof/>
                <w:sz w:val="24"/>
                <w:szCs w:val="2"/>
              </w:rPr>
            </w:pPr>
          </w:p>
        </w:tc>
      </w:tr>
      <w:tr w:rsidR="00416649" w:rsidRPr="00D82D6C" w14:paraId="3C358930" w14:textId="77777777" w:rsidTr="00A861CB">
        <w:trPr>
          <w:trHeight w:val="175"/>
        </w:trPr>
        <w:tc>
          <w:tcPr>
            <w:tcW w:w="2344" w:type="pct"/>
            <w:tcBorders>
              <w:top w:val="single" w:sz="4" w:space="0" w:color="000000"/>
              <w:bottom w:val="single" w:sz="4" w:space="0" w:color="000000"/>
            </w:tcBorders>
            <w:shd w:val="clear" w:color="auto" w:fill="D9D9D9"/>
          </w:tcPr>
          <w:p w14:paraId="04A796C0" w14:textId="77777777" w:rsidR="00416649" w:rsidRPr="00D82D6C" w:rsidRDefault="00416649" w:rsidP="00943DAD">
            <w:pPr>
              <w:ind w:left="284"/>
              <w:rPr>
                <w:rFonts w:ascii="Times New Roman" w:hAnsi="Times New Roman"/>
                <w:b/>
                <w:noProof/>
                <w:sz w:val="24"/>
              </w:rPr>
            </w:pPr>
            <w:r>
              <w:rPr>
                <w:rFonts w:ascii="Times New Roman" w:hAnsi="Times New Roman"/>
                <w:b/>
                <w:sz w:val="24"/>
              </w:rPr>
              <w:t>Preces</w:t>
            </w:r>
          </w:p>
        </w:tc>
        <w:tc>
          <w:tcPr>
            <w:tcW w:w="466" w:type="pct"/>
            <w:tcBorders>
              <w:top w:val="single" w:sz="4" w:space="0" w:color="000000"/>
              <w:bottom w:val="single" w:sz="4" w:space="0" w:color="000000"/>
            </w:tcBorders>
            <w:shd w:val="clear" w:color="auto" w:fill="D9D9D9"/>
          </w:tcPr>
          <w:p w14:paraId="2C4EF428" w14:textId="77777777" w:rsidR="00416649" w:rsidRPr="00D82D6C" w:rsidRDefault="00416649" w:rsidP="00A861CB">
            <w:pPr>
              <w:jc w:val="center"/>
              <w:rPr>
                <w:rFonts w:ascii="Times New Roman" w:hAnsi="Times New Roman"/>
                <w:noProof/>
                <w:sz w:val="24"/>
              </w:rPr>
            </w:pPr>
          </w:p>
        </w:tc>
        <w:tc>
          <w:tcPr>
            <w:tcW w:w="462" w:type="pct"/>
            <w:gridSpan w:val="2"/>
            <w:tcBorders>
              <w:top w:val="single" w:sz="4" w:space="0" w:color="000000"/>
              <w:bottom w:val="single" w:sz="4" w:space="0" w:color="000000"/>
            </w:tcBorders>
            <w:shd w:val="clear" w:color="auto" w:fill="D9D9D9"/>
          </w:tcPr>
          <w:p w14:paraId="6BF9630B" w14:textId="77777777" w:rsidR="00416649" w:rsidRPr="00D82D6C" w:rsidRDefault="00416649" w:rsidP="00A861CB">
            <w:pPr>
              <w:jc w:val="center"/>
              <w:rPr>
                <w:rFonts w:ascii="Times New Roman" w:hAnsi="Times New Roman"/>
                <w:noProof/>
                <w:sz w:val="24"/>
              </w:rPr>
            </w:pPr>
          </w:p>
        </w:tc>
        <w:tc>
          <w:tcPr>
            <w:tcW w:w="346" w:type="pct"/>
            <w:gridSpan w:val="2"/>
            <w:tcBorders>
              <w:top w:val="single" w:sz="4" w:space="0" w:color="000000"/>
              <w:bottom w:val="single" w:sz="4" w:space="0" w:color="000000"/>
            </w:tcBorders>
            <w:shd w:val="clear" w:color="auto" w:fill="D9D9D9"/>
          </w:tcPr>
          <w:p w14:paraId="595985E5" w14:textId="77777777" w:rsidR="00416649" w:rsidRPr="00D82D6C" w:rsidRDefault="00416649" w:rsidP="00A861CB">
            <w:pPr>
              <w:jc w:val="center"/>
              <w:rPr>
                <w:rFonts w:ascii="Times New Roman" w:hAnsi="Times New Roman"/>
                <w:noProof/>
                <w:sz w:val="24"/>
              </w:rPr>
            </w:pPr>
          </w:p>
        </w:tc>
        <w:tc>
          <w:tcPr>
            <w:tcW w:w="345" w:type="pct"/>
            <w:gridSpan w:val="2"/>
            <w:tcBorders>
              <w:top w:val="single" w:sz="4" w:space="0" w:color="000000"/>
              <w:bottom w:val="single" w:sz="4" w:space="0" w:color="000000"/>
            </w:tcBorders>
            <w:shd w:val="clear" w:color="auto" w:fill="D9D9D9"/>
          </w:tcPr>
          <w:p w14:paraId="5A72876B" w14:textId="77777777" w:rsidR="00416649" w:rsidRPr="00D82D6C" w:rsidRDefault="00416649" w:rsidP="00A861CB">
            <w:pPr>
              <w:jc w:val="center"/>
              <w:rPr>
                <w:rFonts w:ascii="Times New Roman" w:hAnsi="Times New Roman"/>
                <w:noProof/>
                <w:sz w:val="24"/>
              </w:rPr>
            </w:pPr>
          </w:p>
        </w:tc>
        <w:tc>
          <w:tcPr>
            <w:tcW w:w="346" w:type="pct"/>
            <w:gridSpan w:val="2"/>
            <w:tcBorders>
              <w:top w:val="single" w:sz="4" w:space="0" w:color="000000"/>
              <w:bottom w:val="single" w:sz="4" w:space="0" w:color="000000"/>
            </w:tcBorders>
            <w:shd w:val="clear" w:color="auto" w:fill="D9D9D9"/>
          </w:tcPr>
          <w:p w14:paraId="76C1FCEB" w14:textId="77777777" w:rsidR="00416649" w:rsidRPr="00D82D6C" w:rsidRDefault="00416649" w:rsidP="00A861CB">
            <w:pPr>
              <w:jc w:val="center"/>
              <w:rPr>
                <w:rFonts w:ascii="Times New Roman" w:hAnsi="Times New Roman"/>
                <w:noProof/>
                <w:sz w:val="24"/>
              </w:rPr>
            </w:pPr>
          </w:p>
        </w:tc>
        <w:tc>
          <w:tcPr>
            <w:tcW w:w="345" w:type="pct"/>
            <w:gridSpan w:val="2"/>
            <w:tcBorders>
              <w:top w:val="single" w:sz="4" w:space="0" w:color="000000"/>
              <w:bottom w:val="single" w:sz="4" w:space="0" w:color="000000"/>
            </w:tcBorders>
            <w:shd w:val="clear" w:color="auto" w:fill="D9D9D9"/>
          </w:tcPr>
          <w:p w14:paraId="0B10B68A" w14:textId="77777777" w:rsidR="00416649" w:rsidRPr="00D82D6C" w:rsidRDefault="00416649" w:rsidP="00A861CB">
            <w:pPr>
              <w:jc w:val="center"/>
              <w:rPr>
                <w:rFonts w:ascii="Times New Roman" w:hAnsi="Times New Roman"/>
                <w:noProof/>
                <w:sz w:val="24"/>
              </w:rPr>
            </w:pPr>
          </w:p>
        </w:tc>
        <w:tc>
          <w:tcPr>
            <w:tcW w:w="347" w:type="pct"/>
            <w:gridSpan w:val="2"/>
            <w:tcBorders>
              <w:top w:val="single" w:sz="4" w:space="0" w:color="000000"/>
              <w:bottom w:val="single" w:sz="4" w:space="0" w:color="000000"/>
            </w:tcBorders>
            <w:shd w:val="clear" w:color="auto" w:fill="D9D9D9"/>
          </w:tcPr>
          <w:p w14:paraId="1B3786A8" w14:textId="77777777" w:rsidR="00416649" w:rsidRPr="00D82D6C" w:rsidRDefault="00416649" w:rsidP="00A861CB">
            <w:pPr>
              <w:jc w:val="center"/>
              <w:rPr>
                <w:rFonts w:ascii="Times New Roman" w:hAnsi="Times New Roman"/>
                <w:noProof/>
                <w:sz w:val="24"/>
              </w:rPr>
            </w:pPr>
          </w:p>
        </w:tc>
      </w:tr>
      <w:tr w:rsidR="00416649" w:rsidRPr="00D82D6C" w14:paraId="2732FEFC" w14:textId="77777777" w:rsidTr="00A861CB">
        <w:trPr>
          <w:trHeight w:val="184"/>
        </w:trPr>
        <w:tc>
          <w:tcPr>
            <w:tcW w:w="2344" w:type="pct"/>
            <w:tcBorders>
              <w:top w:val="single" w:sz="4" w:space="0" w:color="000000"/>
            </w:tcBorders>
          </w:tcPr>
          <w:p w14:paraId="6CDCCC14" w14:textId="77777777" w:rsidR="00416649" w:rsidRPr="00D82D6C" w:rsidRDefault="00416649" w:rsidP="00943DAD">
            <w:pPr>
              <w:ind w:left="284"/>
              <w:rPr>
                <w:rFonts w:ascii="Times New Roman" w:hAnsi="Times New Roman"/>
                <w:b/>
                <w:noProof/>
                <w:sz w:val="24"/>
              </w:rPr>
            </w:pPr>
            <w:r>
              <w:rPr>
                <w:rFonts w:ascii="Times New Roman" w:hAnsi="Times New Roman"/>
                <w:b/>
                <w:sz w:val="24"/>
              </w:rPr>
              <w:t>Vietējie transporta pakalpojumi</w:t>
            </w:r>
          </w:p>
        </w:tc>
        <w:tc>
          <w:tcPr>
            <w:tcW w:w="466" w:type="pct"/>
            <w:tcBorders>
              <w:top w:val="single" w:sz="4" w:space="0" w:color="000000"/>
            </w:tcBorders>
          </w:tcPr>
          <w:p w14:paraId="6D8E0CB4"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462" w:type="pct"/>
            <w:gridSpan w:val="2"/>
            <w:tcBorders>
              <w:top w:val="single" w:sz="4" w:space="0" w:color="000000"/>
            </w:tcBorders>
          </w:tcPr>
          <w:p w14:paraId="7D8A55E4" w14:textId="77777777" w:rsidR="00416649" w:rsidRPr="00D82D6C" w:rsidRDefault="00416649" w:rsidP="00A861CB">
            <w:pPr>
              <w:jc w:val="center"/>
              <w:rPr>
                <w:rFonts w:ascii="Times New Roman" w:hAnsi="Times New Roman"/>
                <w:noProof/>
                <w:sz w:val="24"/>
              </w:rPr>
            </w:pPr>
          </w:p>
        </w:tc>
        <w:tc>
          <w:tcPr>
            <w:tcW w:w="346" w:type="pct"/>
            <w:gridSpan w:val="2"/>
            <w:tcBorders>
              <w:top w:val="single" w:sz="4" w:space="0" w:color="000000"/>
            </w:tcBorders>
          </w:tcPr>
          <w:p w14:paraId="3F0DF973"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5" w:type="pct"/>
            <w:gridSpan w:val="2"/>
            <w:tcBorders>
              <w:top w:val="single" w:sz="4" w:space="0" w:color="000000"/>
            </w:tcBorders>
          </w:tcPr>
          <w:p w14:paraId="162780BB" w14:textId="77777777" w:rsidR="00416649" w:rsidRPr="00D82D6C" w:rsidRDefault="00416649" w:rsidP="00A861CB">
            <w:pPr>
              <w:jc w:val="center"/>
              <w:rPr>
                <w:rFonts w:ascii="Times New Roman" w:hAnsi="Times New Roman"/>
                <w:noProof/>
                <w:sz w:val="24"/>
              </w:rPr>
            </w:pPr>
          </w:p>
        </w:tc>
        <w:tc>
          <w:tcPr>
            <w:tcW w:w="346" w:type="pct"/>
            <w:gridSpan w:val="2"/>
            <w:tcBorders>
              <w:top w:val="single" w:sz="4" w:space="0" w:color="000000"/>
            </w:tcBorders>
          </w:tcPr>
          <w:p w14:paraId="04823225" w14:textId="77777777" w:rsidR="00416649" w:rsidRPr="00D82D6C" w:rsidRDefault="00416649" w:rsidP="00A861CB">
            <w:pPr>
              <w:jc w:val="center"/>
              <w:rPr>
                <w:rFonts w:ascii="Times New Roman" w:hAnsi="Times New Roman"/>
                <w:noProof/>
                <w:sz w:val="24"/>
              </w:rPr>
            </w:pPr>
          </w:p>
        </w:tc>
        <w:tc>
          <w:tcPr>
            <w:tcW w:w="345" w:type="pct"/>
            <w:gridSpan w:val="2"/>
            <w:tcBorders>
              <w:top w:val="single" w:sz="4" w:space="0" w:color="000000"/>
            </w:tcBorders>
          </w:tcPr>
          <w:p w14:paraId="11CA6F5D" w14:textId="77777777" w:rsidR="00416649" w:rsidRPr="00D82D6C" w:rsidRDefault="00416649" w:rsidP="00A861CB">
            <w:pPr>
              <w:jc w:val="center"/>
              <w:rPr>
                <w:rFonts w:ascii="Times New Roman" w:hAnsi="Times New Roman"/>
                <w:noProof/>
                <w:sz w:val="24"/>
              </w:rPr>
            </w:pPr>
          </w:p>
        </w:tc>
        <w:tc>
          <w:tcPr>
            <w:tcW w:w="347" w:type="pct"/>
            <w:gridSpan w:val="2"/>
            <w:tcBorders>
              <w:top w:val="single" w:sz="4" w:space="0" w:color="000000"/>
            </w:tcBorders>
          </w:tcPr>
          <w:p w14:paraId="1E1F05EC" w14:textId="77777777" w:rsidR="00416649" w:rsidRPr="00D82D6C" w:rsidRDefault="00416649" w:rsidP="00A861CB">
            <w:pPr>
              <w:jc w:val="center"/>
              <w:rPr>
                <w:rFonts w:ascii="Times New Roman" w:hAnsi="Times New Roman"/>
                <w:noProof/>
                <w:sz w:val="24"/>
              </w:rPr>
            </w:pPr>
          </w:p>
        </w:tc>
      </w:tr>
      <w:tr w:rsidR="00416649" w:rsidRPr="00D82D6C" w14:paraId="3F643002" w14:textId="77777777" w:rsidTr="00A861CB">
        <w:trPr>
          <w:trHeight w:val="184"/>
        </w:trPr>
        <w:tc>
          <w:tcPr>
            <w:tcW w:w="2344" w:type="pct"/>
          </w:tcPr>
          <w:p w14:paraId="6A6CD1A0" w14:textId="77777777" w:rsidR="00416649" w:rsidRPr="00D82D6C" w:rsidRDefault="00416649" w:rsidP="00943DAD">
            <w:pPr>
              <w:ind w:left="284"/>
              <w:rPr>
                <w:rFonts w:ascii="Times New Roman" w:hAnsi="Times New Roman"/>
                <w:b/>
                <w:noProof/>
                <w:sz w:val="24"/>
              </w:rPr>
            </w:pPr>
            <w:r>
              <w:rPr>
                <w:rFonts w:ascii="Times New Roman" w:hAnsi="Times New Roman"/>
                <w:b/>
                <w:sz w:val="24"/>
              </w:rPr>
              <w:t>Izmitināšanas pakalpojumi</w:t>
            </w:r>
          </w:p>
        </w:tc>
        <w:tc>
          <w:tcPr>
            <w:tcW w:w="466" w:type="pct"/>
          </w:tcPr>
          <w:p w14:paraId="6BB2DD49"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462" w:type="pct"/>
            <w:gridSpan w:val="2"/>
          </w:tcPr>
          <w:p w14:paraId="47E02484" w14:textId="77777777" w:rsidR="00416649" w:rsidRPr="00D82D6C" w:rsidRDefault="00416649" w:rsidP="00A861CB">
            <w:pPr>
              <w:jc w:val="center"/>
              <w:rPr>
                <w:rFonts w:ascii="Times New Roman" w:hAnsi="Times New Roman"/>
                <w:noProof/>
                <w:sz w:val="24"/>
              </w:rPr>
            </w:pPr>
          </w:p>
        </w:tc>
        <w:tc>
          <w:tcPr>
            <w:tcW w:w="346" w:type="pct"/>
            <w:gridSpan w:val="2"/>
          </w:tcPr>
          <w:p w14:paraId="7CE5C47A"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5" w:type="pct"/>
            <w:gridSpan w:val="2"/>
          </w:tcPr>
          <w:p w14:paraId="15AF6513" w14:textId="77777777" w:rsidR="00416649" w:rsidRPr="00D82D6C" w:rsidRDefault="00416649" w:rsidP="00A861CB">
            <w:pPr>
              <w:jc w:val="center"/>
              <w:rPr>
                <w:rFonts w:ascii="Times New Roman" w:hAnsi="Times New Roman"/>
                <w:noProof/>
                <w:sz w:val="24"/>
              </w:rPr>
            </w:pPr>
          </w:p>
        </w:tc>
        <w:tc>
          <w:tcPr>
            <w:tcW w:w="346" w:type="pct"/>
            <w:gridSpan w:val="2"/>
          </w:tcPr>
          <w:p w14:paraId="04C53AFC" w14:textId="77777777" w:rsidR="00416649" w:rsidRPr="00D82D6C" w:rsidRDefault="00416649" w:rsidP="00A861CB">
            <w:pPr>
              <w:jc w:val="center"/>
              <w:rPr>
                <w:rFonts w:ascii="Times New Roman" w:hAnsi="Times New Roman"/>
                <w:noProof/>
                <w:sz w:val="24"/>
              </w:rPr>
            </w:pPr>
          </w:p>
        </w:tc>
        <w:tc>
          <w:tcPr>
            <w:tcW w:w="345" w:type="pct"/>
            <w:gridSpan w:val="2"/>
          </w:tcPr>
          <w:p w14:paraId="1D74880D" w14:textId="77777777" w:rsidR="00416649" w:rsidRPr="00D82D6C" w:rsidRDefault="00416649" w:rsidP="00A861CB">
            <w:pPr>
              <w:jc w:val="center"/>
              <w:rPr>
                <w:rFonts w:ascii="Times New Roman" w:hAnsi="Times New Roman"/>
                <w:noProof/>
                <w:sz w:val="24"/>
              </w:rPr>
            </w:pPr>
          </w:p>
        </w:tc>
        <w:tc>
          <w:tcPr>
            <w:tcW w:w="347" w:type="pct"/>
            <w:gridSpan w:val="2"/>
          </w:tcPr>
          <w:p w14:paraId="1A941E89" w14:textId="77777777" w:rsidR="00416649" w:rsidRPr="00D82D6C" w:rsidRDefault="00416649" w:rsidP="00A861CB">
            <w:pPr>
              <w:jc w:val="center"/>
              <w:rPr>
                <w:rFonts w:ascii="Times New Roman" w:hAnsi="Times New Roman"/>
                <w:noProof/>
                <w:sz w:val="24"/>
              </w:rPr>
            </w:pPr>
          </w:p>
        </w:tc>
      </w:tr>
      <w:tr w:rsidR="00416649" w:rsidRPr="00D82D6C" w14:paraId="6E5C7512" w14:textId="77777777" w:rsidTr="00A861CB">
        <w:trPr>
          <w:trHeight w:val="185"/>
        </w:trPr>
        <w:tc>
          <w:tcPr>
            <w:tcW w:w="2344" w:type="pct"/>
          </w:tcPr>
          <w:p w14:paraId="01928616" w14:textId="77777777" w:rsidR="00416649" w:rsidRPr="00D82D6C" w:rsidRDefault="00416649" w:rsidP="00943DAD">
            <w:pPr>
              <w:ind w:left="284"/>
              <w:rPr>
                <w:rFonts w:ascii="Times New Roman" w:hAnsi="Times New Roman"/>
                <w:b/>
                <w:noProof/>
                <w:sz w:val="24"/>
              </w:rPr>
            </w:pPr>
            <w:r>
              <w:rPr>
                <w:rFonts w:ascii="Times New Roman" w:hAnsi="Times New Roman"/>
                <w:b/>
                <w:sz w:val="24"/>
              </w:rPr>
              <w:t>Ēdināšanas pakalpojumi</w:t>
            </w:r>
          </w:p>
        </w:tc>
        <w:tc>
          <w:tcPr>
            <w:tcW w:w="466" w:type="pct"/>
          </w:tcPr>
          <w:p w14:paraId="6D2EA6CC"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462" w:type="pct"/>
            <w:gridSpan w:val="2"/>
          </w:tcPr>
          <w:p w14:paraId="31C1D1C7" w14:textId="77777777" w:rsidR="00416649" w:rsidRPr="00D82D6C" w:rsidRDefault="00416649" w:rsidP="00A861CB">
            <w:pPr>
              <w:jc w:val="center"/>
              <w:rPr>
                <w:rFonts w:ascii="Times New Roman" w:hAnsi="Times New Roman"/>
                <w:noProof/>
                <w:sz w:val="24"/>
              </w:rPr>
            </w:pPr>
          </w:p>
        </w:tc>
        <w:tc>
          <w:tcPr>
            <w:tcW w:w="346" w:type="pct"/>
            <w:gridSpan w:val="2"/>
          </w:tcPr>
          <w:p w14:paraId="7399936F"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5" w:type="pct"/>
            <w:gridSpan w:val="2"/>
          </w:tcPr>
          <w:p w14:paraId="65BA08DA" w14:textId="77777777" w:rsidR="00416649" w:rsidRPr="00D82D6C" w:rsidRDefault="00416649" w:rsidP="00A861CB">
            <w:pPr>
              <w:jc w:val="center"/>
              <w:rPr>
                <w:rFonts w:ascii="Times New Roman" w:hAnsi="Times New Roman"/>
                <w:noProof/>
                <w:sz w:val="24"/>
              </w:rPr>
            </w:pPr>
          </w:p>
        </w:tc>
        <w:tc>
          <w:tcPr>
            <w:tcW w:w="346" w:type="pct"/>
            <w:gridSpan w:val="2"/>
          </w:tcPr>
          <w:p w14:paraId="2CF27308" w14:textId="77777777" w:rsidR="00416649" w:rsidRPr="00D82D6C" w:rsidRDefault="00416649" w:rsidP="00A861CB">
            <w:pPr>
              <w:jc w:val="center"/>
              <w:rPr>
                <w:rFonts w:ascii="Times New Roman" w:hAnsi="Times New Roman"/>
                <w:noProof/>
                <w:sz w:val="24"/>
              </w:rPr>
            </w:pPr>
          </w:p>
        </w:tc>
        <w:tc>
          <w:tcPr>
            <w:tcW w:w="345" w:type="pct"/>
            <w:gridSpan w:val="2"/>
          </w:tcPr>
          <w:p w14:paraId="6C33B998" w14:textId="77777777" w:rsidR="00416649" w:rsidRPr="00D82D6C" w:rsidRDefault="00416649" w:rsidP="00A861CB">
            <w:pPr>
              <w:jc w:val="center"/>
              <w:rPr>
                <w:rFonts w:ascii="Times New Roman" w:hAnsi="Times New Roman"/>
                <w:noProof/>
                <w:sz w:val="24"/>
              </w:rPr>
            </w:pPr>
          </w:p>
        </w:tc>
        <w:tc>
          <w:tcPr>
            <w:tcW w:w="347" w:type="pct"/>
            <w:gridSpan w:val="2"/>
          </w:tcPr>
          <w:p w14:paraId="1763E532" w14:textId="77777777" w:rsidR="00416649" w:rsidRPr="00D82D6C" w:rsidRDefault="00416649" w:rsidP="00A861CB">
            <w:pPr>
              <w:jc w:val="center"/>
              <w:rPr>
                <w:rFonts w:ascii="Times New Roman" w:hAnsi="Times New Roman"/>
                <w:noProof/>
                <w:sz w:val="24"/>
              </w:rPr>
            </w:pPr>
          </w:p>
        </w:tc>
      </w:tr>
      <w:tr w:rsidR="00416649" w:rsidRPr="00D82D6C" w14:paraId="60895EC4" w14:textId="77777777" w:rsidTr="00A861CB">
        <w:trPr>
          <w:trHeight w:val="185"/>
        </w:trPr>
        <w:tc>
          <w:tcPr>
            <w:tcW w:w="2344" w:type="pct"/>
          </w:tcPr>
          <w:p w14:paraId="6C041F6F" w14:textId="77777777" w:rsidR="00416649" w:rsidRPr="00D82D6C" w:rsidRDefault="00416649" w:rsidP="00943DAD">
            <w:pPr>
              <w:ind w:left="284"/>
              <w:rPr>
                <w:rFonts w:ascii="Times New Roman" w:hAnsi="Times New Roman"/>
                <w:b/>
                <w:noProof/>
                <w:sz w:val="24"/>
              </w:rPr>
            </w:pPr>
            <w:r>
              <w:rPr>
                <w:rFonts w:ascii="Times New Roman" w:hAnsi="Times New Roman"/>
                <w:b/>
                <w:sz w:val="24"/>
              </w:rPr>
              <w:t>Citi pakalpojumi</w:t>
            </w:r>
          </w:p>
        </w:tc>
        <w:tc>
          <w:tcPr>
            <w:tcW w:w="466" w:type="pct"/>
          </w:tcPr>
          <w:p w14:paraId="7536D4BD"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462" w:type="pct"/>
            <w:gridSpan w:val="2"/>
          </w:tcPr>
          <w:p w14:paraId="538C5AC2" w14:textId="77777777" w:rsidR="00416649" w:rsidRPr="00D82D6C" w:rsidRDefault="00416649" w:rsidP="00A861CB">
            <w:pPr>
              <w:jc w:val="center"/>
              <w:rPr>
                <w:rFonts w:ascii="Times New Roman" w:hAnsi="Times New Roman"/>
                <w:noProof/>
                <w:sz w:val="24"/>
              </w:rPr>
            </w:pPr>
          </w:p>
        </w:tc>
        <w:tc>
          <w:tcPr>
            <w:tcW w:w="346" w:type="pct"/>
            <w:gridSpan w:val="2"/>
          </w:tcPr>
          <w:p w14:paraId="4A82A74F"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5" w:type="pct"/>
            <w:gridSpan w:val="2"/>
          </w:tcPr>
          <w:p w14:paraId="11594B95" w14:textId="77777777" w:rsidR="00416649" w:rsidRPr="00D82D6C" w:rsidRDefault="00416649" w:rsidP="00A861CB">
            <w:pPr>
              <w:jc w:val="center"/>
              <w:rPr>
                <w:rFonts w:ascii="Times New Roman" w:hAnsi="Times New Roman"/>
                <w:noProof/>
                <w:sz w:val="24"/>
              </w:rPr>
            </w:pPr>
          </w:p>
        </w:tc>
        <w:tc>
          <w:tcPr>
            <w:tcW w:w="346" w:type="pct"/>
            <w:gridSpan w:val="2"/>
          </w:tcPr>
          <w:p w14:paraId="29B54A5A" w14:textId="77777777" w:rsidR="00416649" w:rsidRPr="00D82D6C" w:rsidRDefault="00416649" w:rsidP="00A861CB">
            <w:pPr>
              <w:jc w:val="center"/>
              <w:rPr>
                <w:rFonts w:ascii="Times New Roman" w:hAnsi="Times New Roman"/>
                <w:noProof/>
                <w:sz w:val="24"/>
              </w:rPr>
            </w:pPr>
          </w:p>
        </w:tc>
        <w:tc>
          <w:tcPr>
            <w:tcW w:w="345" w:type="pct"/>
            <w:gridSpan w:val="2"/>
          </w:tcPr>
          <w:p w14:paraId="2AF23384" w14:textId="77777777" w:rsidR="00416649" w:rsidRPr="00D82D6C" w:rsidRDefault="00416649" w:rsidP="00A861CB">
            <w:pPr>
              <w:jc w:val="center"/>
              <w:rPr>
                <w:rFonts w:ascii="Times New Roman" w:hAnsi="Times New Roman"/>
                <w:noProof/>
                <w:sz w:val="24"/>
              </w:rPr>
            </w:pPr>
          </w:p>
        </w:tc>
        <w:tc>
          <w:tcPr>
            <w:tcW w:w="347" w:type="pct"/>
            <w:gridSpan w:val="2"/>
          </w:tcPr>
          <w:p w14:paraId="28AF1A1C" w14:textId="77777777" w:rsidR="00416649" w:rsidRPr="00D82D6C" w:rsidRDefault="00416649" w:rsidP="00A861CB">
            <w:pPr>
              <w:jc w:val="center"/>
              <w:rPr>
                <w:rFonts w:ascii="Times New Roman" w:hAnsi="Times New Roman"/>
                <w:noProof/>
                <w:sz w:val="24"/>
              </w:rPr>
            </w:pPr>
          </w:p>
        </w:tc>
      </w:tr>
      <w:tr w:rsidR="00416649" w:rsidRPr="00D82D6C" w14:paraId="573AFD0D" w14:textId="77777777" w:rsidTr="00A861CB">
        <w:trPr>
          <w:trHeight w:val="175"/>
        </w:trPr>
        <w:tc>
          <w:tcPr>
            <w:tcW w:w="2344" w:type="pct"/>
            <w:tcBorders>
              <w:bottom w:val="single" w:sz="4" w:space="0" w:color="000000"/>
            </w:tcBorders>
          </w:tcPr>
          <w:p w14:paraId="110560B2" w14:textId="77777777" w:rsidR="00416649" w:rsidRPr="00D82D6C" w:rsidRDefault="00416649" w:rsidP="00A861CB">
            <w:pPr>
              <w:rPr>
                <w:rFonts w:ascii="Times New Roman" w:hAnsi="Times New Roman"/>
                <w:b/>
                <w:noProof/>
                <w:sz w:val="24"/>
              </w:rPr>
            </w:pPr>
            <w:r>
              <w:rPr>
                <w:rFonts w:ascii="Times New Roman" w:hAnsi="Times New Roman"/>
                <w:b/>
                <w:sz w:val="24"/>
              </w:rPr>
              <w:t>Būvniecība</w:t>
            </w:r>
          </w:p>
        </w:tc>
        <w:tc>
          <w:tcPr>
            <w:tcW w:w="466" w:type="pct"/>
            <w:tcBorders>
              <w:bottom w:val="single" w:sz="4" w:space="0" w:color="000000"/>
            </w:tcBorders>
          </w:tcPr>
          <w:p w14:paraId="165B37D3"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Borders>
              <w:bottom w:val="single" w:sz="4" w:space="0" w:color="000000"/>
            </w:tcBorders>
          </w:tcPr>
          <w:p w14:paraId="4479651B" w14:textId="77777777" w:rsidR="00416649" w:rsidRPr="00D82D6C" w:rsidRDefault="00416649" w:rsidP="00A861CB">
            <w:pPr>
              <w:jc w:val="center"/>
              <w:rPr>
                <w:rFonts w:ascii="Times New Roman" w:hAnsi="Times New Roman"/>
                <w:noProof/>
                <w:sz w:val="24"/>
              </w:rPr>
            </w:pPr>
          </w:p>
        </w:tc>
        <w:tc>
          <w:tcPr>
            <w:tcW w:w="346" w:type="pct"/>
            <w:gridSpan w:val="2"/>
            <w:tcBorders>
              <w:bottom w:val="single" w:sz="4" w:space="0" w:color="000000"/>
            </w:tcBorders>
          </w:tcPr>
          <w:p w14:paraId="00289348" w14:textId="77777777" w:rsidR="00416649" w:rsidRPr="00D82D6C" w:rsidRDefault="00416649" w:rsidP="00A861CB">
            <w:pPr>
              <w:jc w:val="center"/>
              <w:rPr>
                <w:rFonts w:ascii="Times New Roman" w:hAnsi="Times New Roman"/>
                <w:noProof/>
                <w:sz w:val="24"/>
              </w:rPr>
            </w:pPr>
          </w:p>
        </w:tc>
        <w:tc>
          <w:tcPr>
            <w:tcW w:w="345" w:type="pct"/>
            <w:gridSpan w:val="2"/>
            <w:tcBorders>
              <w:bottom w:val="single" w:sz="4" w:space="0" w:color="000000"/>
            </w:tcBorders>
          </w:tcPr>
          <w:p w14:paraId="2FA6D5CC" w14:textId="77777777" w:rsidR="00416649" w:rsidRPr="00D82D6C" w:rsidRDefault="00416649" w:rsidP="00A861CB">
            <w:pPr>
              <w:jc w:val="center"/>
              <w:rPr>
                <w:rFonts w:ascii="Times New Roman" w:hAnsi="Times New Roman"/>
                <w:noProof/>
                <w:sz w:val="24"/>
              </w:rPr>
            </w:pPr>
          </w:p>
        </w:tc>
        <w:tc>
          <w:tcPr>
            <w:tcW w:w="346" w:type="pct"/>
            <w:gridSpan w:val="2"/>
            <w:tcBorders>
              <w:bottom w:val="single" w:sz="4" w:space="0" w:color="000000"/>
            </w:tcBorders>
          </w:tcPr>
          <w:p w14:paraId="2E64C622" w14:textId="77777777" w:rsidR="00416649" w:rsidRPr="00D82D6C" w:rsidRDefault="00416649" w:rsidP="00A861CB">
            <w:pPr>
              <w:jc w:val="center"/>
              <w:rPr>
                <w:rFonts w:ascii="Times New Roman" w:hAnsi="Times New Roman"/>
                <w:noProof/>
                <w:sz w:val="24"/>
              </w:rPr>
            </w:pPr>
          </w:p>
        </w:tc>
        <w:tc>
          <w:tcPr>
            <w:tcW w:w="345" w:type="pct"/>
            <w:gridSpan w:val="2"/>
            <w:tcBorders>
              <w:bottom w:val="single" w:sz="4" w:space="0" w:color="000000"/>
            </w:tcBorders>
          </w:tcPr>
          <w:p w14:paraId="6B11D21A" w14:textId="77777777" w:rsidR="00416649" w:rsidRPr="00D82D6C" w:rsidRDefault="00416649" w:rsidP="00A861CB">
            <w:pPr>
              <w:jc w:val="center"/>
              <w:rPr>
                <w:rFonts w:ascii="Times New Roman" w:hAnsi="Times New Roman"/>
                <w:noProof/>
                <w:sz w:val="24"/>
              </w:rPr>
            </w:pPr>
          </w:p>
        </w:tc>
        <w:tc>
          <w:tcPr>
            <w:tcW w:w="347" w:type="pct"/>
            <w:gridSpan w:val="2"/>
            <w:tcBorders>
              <w:bottom w:val="single" w:sz="4" w:space="0" w:color="000000"/>
            </w:tcBorders>
          </w:tcPr>
          <w:p w14:paraId="25B621CA"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r>
      <w:tr w:rsidR="00416649" w:rsidRPr="00D82D6C" w14:paraId="2BC3AEBD" w14:textId="77777777" w:rsidTr="00A861CB">
        <w:trPr>
          <w:trHeight w:val="174"/>
        </w:trPr>
        <w:tc>
          <w:tcPr>
            <w:tcW w:w="2344" w:type="pct"/>
            <w:tcBorders>
              <w:top w:val="single" w:sz="4" w:space="0" w:color="000000"/>
              <w:bottom w:val="single" w:sz="4" w:space="0" w:color="000000"/>
            </w:tcBorders>
            <w:shd w:val="clear" w:color="auto" w:fill="D9D9D9"/>
          </w:tcPr>
          <w:p w14:paraId="0D0ABE2F" w14:textId="77777777" w:rsidR="00416649" w:rsidRPr="00D82D6C" w:rsidRDefault="00416649" w:rsidP="00943DAD">
            <w:pPr>
              <w:ind w:left="284"/>
              <w:rPr>
                <w:rFonts w:ascii="Times New Roman" w:hAnsi="Times New Roman"/>
                <w:b/>
                <w:noProof/>
                <w:sz w:val="24"/>
              </w:rPr>
            </w:pPr>
            <w:r>
              <w:rPr>
                <w:rFonts w:ascii="Times New Roman" w:hAnsi="Times New Roman"/>
                <w:b/>
                <w:sz w:val="24"/>
              </w:rPr>
              <w:t>Preces</w:t>
            </w:r>
          </w:p>
        </w:tc>
        <w:tc>
          <w:tcPr>
            <w:tcW w:w="466" w:type="pct"/>
            <w:tcBorders>
              <w:top w:val="single" w:sz="4" w:space="0" w:color="000000"/>
              <w:bottom w:val="single" w:sz="4" w:space="0" w:color="000000"/>
            </w:tcBorders>
            <w:shd w:val="clear" w:color="auto" w:fill="D9D9D9"/>
          </w:tcPr>
          <w:p w14:paraId="702EB81C" w14:textId="77777777" w:rsidR="00416649" w:rsidRPr="00D82D6C" w:rsidRDefault="00416649" w:rsidP="00A861CB">
            <w:pPr>
              <w:jc w:val="center"/>
              <w:rPr>
                <w:rFonts w:ascii="Times New Roman" w:hAnsi="Times New Roman"/>
                <w:noProof/>
                <w:sz w:val="24"/>
              </w:rPr>
            </w:pPr>
          </w:p>
        </w:tc>
        <w:tc>
          <w:tcPr>
            <w:tcW w:w="462" w:type="pct"/>
            <w:gridSpan w:val="2"/>
            <w:tcBorders>
              <w:top w:val="single" w:sz="4" w:space="0" w:color="000000"/>
              <w:bottom w:val="single" w:sz="4" w:space="0" w:color="000000"/>
            </w:tcBorders>
            <w:shd w:val="clear" w:color="auto" w:fill="D9D9D9"/>
          </w:tcPr>
          <w:p w14:paraId="4B59FC5D" w14:textId="77777777" w:rsidR="00416649" w:rsidRPr="00D82D6C" w:rsidRDefault="00416649" w:rsidP="00A861CB">
            <w:pPr>
              <w:jc w:val="center"/>
              <w:rPr>
                <w:rFonts w:ascii="Times New Roman" w:hAnsi="Times New Roman"/>
                <w:noProof/>
                <w:sz w:val="24"/>
              </w:rPr>
            </w:pPr>
          </w:p>
        </w:tc>
        <w:tc>
          <w:tcPr>
            <w:tcW w:w="346" w:type="pct"/>
            <w:gridSpan w:val="2"/>
            <w:tcBorders>
              <w:top w:val="single" w:sz="4" w:space="0" w:color="000000"/>
              <w:bottom w:val="single" w:sz="4" w:space="0" w:color="000000"/>
            </w:tcBorders>
            <w:shd w:val="clear" w:color="auto" w:fill="D9D9D9"/>
          </w:tcPr>
          <w:p w14:paraId="56334EBB" w14:textId="77777777" w:rsidR="00416649" w:rsidRPr="00D82D6C" w:rsidRDefault="00416649" w:rsidP="00A861CB">
            <w:pPr>
              <w:jc w:val="center"/>
              <w:rPr>
                <w:rFonts w:ascii="Times New Roman" w:hAnsi="Times New Roman"/>
                <w:noProof/>
                <w:sz w:val="24"/>
              </w:rPr>
            </w:pPr>
          </w:p>
        </w:tc>
        <w:tc>
          <w:tcPr>
            <w:tcW w:w="345" w:type="pct"/>
            <w:gridSpan w:val="2"/>
            <w:tcBorders>
              <w:top w:val="single" w:sz="4" w:space="0" w:color="000000"/>
              <w:bottom w:val="single" w:sz="4" w:space="0" w:color="000000"/>
            </w:tcBorders>
            <w:shd w:val="clear" w:color="auto" w:fill="D9D9D9"/>
          </w:tcPr>
          <w:p w14:paraId="096038B3" w14:textId="77777777" w:rsidR="00416649" w:rsidRPr="00D82D6C" w:rsidRDefault="00416649" w:rsidP="00A861CB">
            <w:pPr>
              <w:jc w:val="center"/>
              <w:rPr>
                <w:rFonts w:ascii="Times New Roman" w:hAnsi="Times New Roman"/>
                <w:noProof/>
                <w:sz w:val="24"/>
              </w:rPr>
            </w:pPr>
          </w:p>
        </w:tc>
        <w:tc>
          <w:tcPr>
            <w:tcW w:w="346" w:type="pct"/>
            <w:gridSpan w:val="2"/>
            <w:tcBorders>
              <w:top w:val="single" w:sz="4" w:space="0" w:color="000000"/>
              <w:bottom w:val="single" w:sz="4" w:space="0" w:color="000000"/>
            </w:tcBorders>
            <w:shd w:val="clear" w:color="auto" w:fill="D9D9D9"/>
          </w:tcPr>
          <w:p w14:paraId="4B6BD98F" w14:textId="77777777" w:rsidR="00416649" w:rsidRPr="00D82D6C" w:rsidRDefault="00416649" w:rsidP="00A861CB">
            <w:pPr>
              <w:jc w:val="center"/>
              <w:rPr>
                <w:rFonts w:ascii="Times New Roman" w:hAnsi="Times New Roman"/>
                <w:noProof/>
                <w:sz w:val="24"/>
              </w:rPr>
            </w:pPr>
          </w:p>
        </w:tc>
        <w:tc>
          <w:tcPr>
            <w:tcW w:w="345" w:type="pct"/>
            <w:gridSpan w:val="2"/>
            <w:tcBorders>
              <w:top w:val="single" w:sz="4" w:space="0" w:color="000000"/>
              <w:bottom w:val="single" w:sz="4" w:space="0" w:color="000000"/>
            </w:tcBorders>
            <w:shd w:val="clear" w:color="auto" w:fill="D9D9D9"/>
          </w:tcPr>
          <w:p w14:paraId="03861513" w14:textId="77777777" w:rsidR="00416649" w:rsidRPr="00D82D6C" w:rsidRDefault="00416649" w:rsidP="00A861CB">
            <w:pPr>
              <w:jc w:val="center"/>
              <w:rPr>
                <w:rFonts w:ascii="Times New Roman" w:hAnsi="Times New Roman"/>
                <w:noProof/>
                <w:sz w:val="24"/>
              </w:rPr>
            </w:pPr>
          </w:p>
        </w:tc>
        <w:tc>
          <w:tcPr>
            <w:tcW w:w="347" w:type="pct"/>
            <w:gridSpan w:val="2"/>
            <w:tcBorders>
              <w:top w:val="single" w:sz="4" w:space="0" w:color="000000"/>
              <w:bottom w:val="single" w:sz="4" w:space="0" w:color="000000"/>
            </w:tcBorders>
            <w:shd w:val="clear" w:color="auto" w:fill="D9D9D9"/>
          </w:tcPr>
          <w:p w14:paraId="49E33060" w14:textId="77777777" w:rsidR="00416649" w:rsidRPr="00D82D6C" w:rsidRDefault="00416649" w:rsidP="00A861CB">
            <w:pPr>
              <w:jc w:val="center"/>
              <w:rPr>
                <w:rFonts w:ascii="Times New Roman" w:hAnsi="Times New Roman"/>
                <w:noProof/>
                <w:sz w:val="24"/>
              </w:rPr>
            </w:pPr>
          </w:p>
        </w:tc>
      </w:tr>
      <w:tr w:rsidR="00416649" w:rsidRPr="00D82D6C" w14:paraId="3784C2BD" w14:textId="77777777" w:rsidTr="00A861CB">
        <w:trPr>
          <w:trHeight w:val="184"/>
        </w:trPr>
        <w:tc>
          <w:tcPr>
            <w:tcW w:w="2344" w:type="pct"/>
            <w:tcBorders>
              <w:top w:val="single" w:sz="4" w:space="0" w:color="000000"/>
            </w:tcBorders>
          </w:tcPr>
          <w:p w14:paraId="0D1356AA" w14:textId="77777777" w:rsidR="00416649" w:rsidRPr="00D82D6C" w:rsidRDefault="00416649" w:rsidP="00943DAD">
            <w:pPr>
              <w:ind w:left="284"/>
              <w:rPr>
                <w:rFonts w:ascii="Times New Roman" w:hAnsi="Times New Roman"/>
                <w:b/>
                <w:noProof/>
                <w:sz w:val="24"/>
              </w:rPr>
            </w:pPr>
            <w:r>
              <w:rPr>
                <w:rFonts w:ascii="Times New Roman" w:hAnsi="Times New Roman"/>
                <w:b/>
                <w:sz w:val="24"/>
              </w:rPr>
              <w:t>Pakalpojumi</w:t>
            </w:r>
          </w:p>
        </w:tc>
        <w:tc>
          <w:tcPr>
            <w:tcW w:w="466" w:type="pct"/>
            <w:tcBorders>
              <w:top w:val="single" w:sz="4" w:space="0" w:color="000000"/>
            </w:tcBorders>
          </w:tcPr>
          <w:p w14:paraId="39F06E9B"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462" w:type="pct"/>
            <w:gridSpan w:val="2"/>
            <w:tcBorders>
              <w:top w:val="single" w:sz="4" w:space="0" w:color="000000"/>
            </w:tcBorders>
          </w:tcPr>
          <w:p w14:paraId="57D008A6" w14:textId="77777777" w:rsidR="00416649" w:rsidRPr="00D82D6C" w:rsidRDefault="00416649" w:rsidP="00A861CB">
            <w:pPr>
              <w:jc w:val="center"/>
              <w:rPr>
                <w:rFonts w:ascii="Times New Roman" w:hAnsi="Times New Roman"/>
                <w:noProof/>
                <w:sz w:val="24"/>
              </w:rPr>
            </w:pPr>
          </w:p>
        </w:tc>
        <w:tc>
          <w:tcPr>
            <w:tcW w:w="346" w:type="pct"/>
            <w:gridSpan w:val="2"/>
            <w:tcBorders>
              <w:top w:val="single" w:sz="4" w:space="0" w:color="000000"/>
            </w:tcBorders>
          </w:tcPr>
          <w:p w14:paraId="62E8A810" w14:textId="77777777" w:rsidR="00416649" w:rsidRPr="00D82D6C" w:rsidRDefault="00416649" w:rsidP="00A861CB">
            <w:pPr>
              <w:jc w:val="center"/>
              <w:rPr>
                <w:rFonts w:ascii="Times New Roman" w:hAnsi="Times New Roman"/>
                <w:noProof/>
                <w:sz w:val="24"/>
              </w:rPr>
            </w:pPr>
          </w:p>
        </w:tc>
        <w:tc>
          <w:tcPr>
            <w:tcW w:w="345" w:type="pct"/>
            <w:gridSpan w:val="2"/>
            <w:tcBorders>
              <w:top w:val="single" w:sz="4" w:space="0" w:color="000000"/>
            </w:tcBorders>
          </w:tcPr>
          <w:p w14:paraId="12844CE6" w14:textId="77777777" w:rsidR="00416649" w:rsidRPr="00D82D6C" w:rsidRDefault="00416649" w:rsidP="00A861CB">
            <w:pPr>
              <w:jc w:val="center"/>
              <w:rPr>
                <w:rFonts w:ascii="Times New Roman" w:hAnsi="Times New Roman"/>
                <w:noProof/>
                <w:sz w:val="24"/>
              </w:rPr>
            </w:pPr>
          </w:p>
        </w:tc>
        <w:tc>
          <w:tcPr>
            <w:tcW w:w="346" w:type="pct"/>
            <w:gridSpan w:val="2"/>
            <w:tcBorders>
              <w:top w:val="single" w:sz="4" w:space="0" w:color="000000"/>
            </w:tcBorders>
          </w:tcPr>
          <w:p w14:paraId="7886DA49" w14:textId="77777777" w:rsidR="00416649" w:rsidRPr="00D82D6C" w:rsidRDefault="00416649" w:rsidP="00A861CB">
            <w:pPr>
              <w:jc w:val="center"/>
              <w:rPr>
                <w:rFonts w:ascii="Times New Roman" w:hAnsi="Times New Roman"/>
                <w:noProof/>
                <w:sz w:val="24"/>
              </w:rPr>
            </w:pPr>
          </w:p>
        </w:tc>
        <w:tc>
          <w:tcPr>
            <w:tcW w:w="345" w:type="pct"/>
            <w:gridSpan w:val="2"/>
            <w:tcBorders>
              <w:top w:val="single" w:sz="4" w:space="0" w:color="000000"/>
            </w:tcBorders>
          </w:tcPr>
          <w:p w14:paraId="68710E57" w14:textId="77777777" w:rsidR="00416649" w:rsidRPr="00D82D6C" w:rsidRDefault="00416649" w:rsidP="00A861CB">
            <w:pPr>
              <w:jc w:val="center"/>
              <w:rPr>
                <w:rFonts w:ascii="Times New Roman" w:hAnsi="Times New Roman"/>
                <w:noProof/>
                <w:sz w:val="24"/>
              </w:rPr>
            </w:pPr>
          </w:p>
        </w:tc>
        <w:tc>
          <w:tcPr>
            <w:tcW w:w="347" w:type="pct"/>
            <w:gridSpan w:val="2"/>
            <w:tcBorders>
              <w:top w:val="single" w:sz="4" w:space="0" w:color="000000"/>
            </w:tcBorders>
          </w:tcPr>
          <w:p w14:paraId="54400821"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r>
      <w:tr w:rsidR="00416649" w:rsidRPr="00D82D6C" w14:paraId="0A0E38B5" w14:textId="77777777" w:rsidTr="00A861CB">
        <w:trPr>
          <w:trHeight w:val="184"/>
        </w:trPr>
        <w:tc>
          <w:tcPr>
            <w:tcW w:w="2344" w:type="pct"/>
          </w:tcPr>
          <w:p w14:paraId="7B2FA3F3" w14:textId="77777777" w:rsidR="00416649" w:rsidRPr="00D82D6C" w:rsidRDefault="00416649" w:rsidP="00A861CB">
            <w:pPr>
              <w:rPr>
                <w:rFonts w:ascii="Times New Roman" w:hAnsi="Times New Roman"/>
                <w:b/>
                <w:noProof/>
                <w:sz w:val="24"/>
              </w:rPr>
            </w:pPr>
            <w:r>
              <w:rPr>
                <w:rFonts w:ascii="Times New Roman" w:hAnsi="Times New Roman"/>
                <w:b/>
                <w:sz w:val="24"/>
              </w:rPr>
              <w:t>Apdrošināšanas un pensiju pakalpojumi</w:t>
            </w:r>
          </w:p>
        </w:tc>
        <w:tc>
          <w:tcPr>
            <w:tcW w:w="466" w:type="pct"/>
          </w:tcPr>
          <w:p w14:paraId="6DB19291"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5050B717"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346" w:type="pct"/>
            <w:gridSpan w:val="2"/>
          </w:tcPr>
          <w:p w14:paraId="438CD548" w14:textId="77777777" w:rsidR="00416649" w:rsidRPr="00D82D6C" w:rsidRDefault="00416649" w:rsidP="00A861CB">
            <w:pPr>
              <w:jc w:val="center"/>
              <w:rPr>
                <w:rFonts w:ascii="Times New Roman" w:hAnsi="Times New Roman"/>
                <w:noProof/>
                <w:sz w:val="24"/>
              </w:rPr>
            </w:pPr>
          </w:p>
        </w:tc>
        <w:tc>
          <w:tcPr>
            <w:tcW w:w="345" w:type="pct"/>
            <w:gridSpan w:val="2"/>
          </w:tcPr>
          <w:p w14:paraId="0CDF0287" w14:textId="77777777" w:rsidR="00416649" w:rsidRPr="00D82D6C" w:rsidRDefault="00416649" w:rsidP="00A861CB">
            <w:pPr>
              <w:jc w:val="center"/>
              <w:rPr>
                <w:rFonts w:ascii="Times New Roman" w:hAnsi="Times New Roman"/>
                <w:noProof/>
                <w:sz w:val="24"/>
              </w:rPr>
            </w:pPr>
          </w:p>
        </w:tc>
        <w:tc>
          <w:tcPr>
            <w:tcW w:w="346" w:type="pct"/>
            <w:gridSpan w:val="2"/>
          </w:tcPr>
          <w:p w14:paraId="6270A093" w14:textId="77777777" w:rsidR="00416649" w:rsidRPr="00D82D6C" w:rsidRDefault="00416649" w:rsidP="00A861CB">
            <w:pPr>
              <w:jc w:val="center"/>
              <w:rPr>
                <w:rFonts w:ascii="Times New Roman" w:hAnsi="Times New Roman"/>
                <w:noProof/>
                <w:sz w:val="24"/>
              </w:rPr>
            </w:pPr>
          </w:p>
        </w:tc>
        <w:tc>
          <w:tcPr>
            <w:tcW w:w="345" w:type="pct"/>
            <w:gridSpan w:val="2"/>
          </w:tcPr>
          <w:p w14:paraId="15CD15B3" w14:textId="77777777" w:rsidR="00416649" w:rsidRPr="00D82D6C" w:rsidRDefault="00416649" w:rsidP="00A861CB">
            <w:pPr>
              <w:jc w:val="center"/>
              <w:rPr>
                <w:rFonts w:ascii="Times New Roman" w:hAnsi="Times New Roman"/>
                <w:noProof/>
                <w:sz w:val="24"/>
              </w:rPr>
            </w:pPr>
          </w:p>
        </w:tc>
        <w:tc>
          <w:tcPr>
            <w:tcW w:w="347" w:type="pct"/>
            <w:gridSpan w:val="2"/>
          </w:tcPr>
          <w:p w14:paraId="77C635E3" w14:textId="77777777" w:rsidR="00416649" w:rsidRPr="00D82D6C" w:rsidRDefault="00416649" w:rsidP="00A861CB">
            <w:pPr>
              <w:jc w:val="center"/>
              <w:rPr>
                <w:rFonts w:ascii="Times New Roman" w:hAnsi="Times New Roman"/>
                <w:noProof/>
                <w:sz w:val="24"/>
              </w:rPr>
            </w:pPr>
          </w:p>
        </w:tc>
      </w:tr>
      <w:tr w:rsidR="00416649" w:rsidRPr="00D82D6C" w14:paraId="573D7E85" w14:textId="77777777" w:rsidTr="00A861CB">
        <w:trPr>
          <w:trHeight w:val="178"/>
        </w:trPr>
        <w:tc>
          <w:tcPr>
            <w:tcW w:w="2344" w:type="pct"/>
          </w:tcPr>
          <w:p w14:paraId="5EA23951" w14:textId="77777777" w:rsidR="00416649" w:rsidRPr="00D82D6C" w:rsidRDefault="00416649" w:rsidP="00A861CB">
            <w:pPr>
              <w:rPr>
                <w:rFonts w:ascii="Times New Roman" w:hAnsi="Times New Roman"/>
                <w:b/>
                <w:noProof/>
                <w:sz w:val="24"/>
              </w:rPr>
            </w:pPr>
            <w:r>
              <w:rPr>
                <w:rFonts w:ascii="Times New Roman" w:hAnsi="Times New Roman"/>
                <w:b/>
                <w:sz w:val="24"/>
              </w:rPr>
              <w:t>Finanšu pakalpojumi</w:t>
            </w:r>
          </w:p>
        </w:tc>
        <w:tc>
          <w:tcPr>
            <w:tcW w:w="466" w:type="pct"/>
          </w:tcPr>
          <w:p w14:paraId="107DAFCC"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40CDD0A5"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346" w:type="pct"/>
            <w:gridSpan w:val="2"/>
          </w:tcPr>
          <w:p w14:paraId="32CA11E0" w14:textId="77777777" w:rsidR="00416649" w:rsidRPr="00D82D6C" w:rsidRDefault="00416649" w:rsidP="00A861CB">
            <w:pPr>
              <w:jc w:val="center"/>
              <w:rPr>
                <w:rFonts w:ascii="Times New Roman" w:hAnsi="Times New Roman"/>
                <w:noProof/>
                <w:sz w:val="24"/>
              </w:rPr>
            </w:pPr>
          </w:p>
        </w:tc>
        <w:tc>
          <w:tcPr>
            <w:tcW w:w="345" w:type="pct"/>
            <w:gridSpan w:val="2"/>
          </w:tcPr>
          <w:p w14:paraId="0D1C803E" w14:textId="77777777" w:rsidR="00416649" w:rsidRPr="00D82D6C" w:rsidRDefault="00416649" w:rsidP="00A861CB">
            <w:pPr>
              <w:jc w:val="center"/>
              <w:rPr>
                <w:rFonts w:ascii="Times New Roman" w:hAnsi="Times New Roman"/>
                <w:noProof/>
                <w:sz w:val="24"/>
              </w:rPr>
            </w:pPr>
          </w:p>
        </w:tc>
        <w:tc>
          <w:tcPr>
            <w:tcW w:w="346" w:type="pct"/>
            <w:gridSpan w:val="2"/>
          </w:tcPr>
          <w:p w14:paraId="1970710A" w14:textId="77777777" w:rsidR="00416649" w:rsidRPr="00D82D6C" w:rsidRDefault="00416649" w:rsidP="00A861CB">
            <w:pPr>
              <w:jc w:val="center"/>
              <w:rPr>
                <w:rFonts w:ascii="Times New Roman" w:hAnsi="Times New Roman"/>
                <w:noProof/>
                <w:sz w:val="24"/>
              </w:rPr>
            </w:pPr>
          </w:p>
        </w:tc>
        <w:tc>
          <w:tcPr>
            <w:tcW w:w="345" w:type="pct"/>
            <w:gridSpan w:val="2"/>
          </w:tcPr>
          <w:p w14:paraId="09AD4E0D" w14:textId="77777777" w:rsidR="00416649" w:rsidRPr="00D82D6C" w:rsidRDefault="00416649" w:rsidP="00A861CB">
            <w:pPr>
              <w:jc w:val="center"/>
              <w:rPr>
                <w:rFonts w:ascii="Times New Roman" w:hAnsi="Times New Roman"/>
                <w:noProof/>
                <w:sz w:val="24"/>
              </w:rPr>
            </w:pPr>
          </w:p>
        </w:tc>
        <w:tc>
          <w:tcPr>
            <w:tcW w:w="347" w:type="pct"/>
            <w:gridSpan w:val="2"/>
          </w:tcPr>
          <w:p w14:paraId="5897EBCA" w14:textId="77777777" w:rsidR="00416649" w:rsidRPr="00D82D6C" w:rsidRDefault="00416649" w:rsidP="00A861CB">
            <w:pPr>
              <w:jc w:val="center"/>
              <w:rPr>
                <w:rFonts w:ascii="Times New Roman" w:hAnsi="Times New Roman"/>
                <w:noProof/>
                <w:sz w:val="24"/>
              </w:rPr>
            </w:pPr>
          </w:p>
        </w:tc>
      </w:tr>
      <w:tr w:rsidR="00416649" w:rsidRPr="00D82D6C" w14:paraId="201A10D8" w14:textId="77777777" w:rsidTr="00A861CB">
        <w:trPr>
          <w:trHeight w:val="196"/>
        </w:trPr>
        <w:tc>
          <w:tcPr>
            <w:tcW w:w="2344" w:type="pct"/>
          </w:tcPr>
          <w:p w14:paraId="6D2BA1DC" w14:textId="28DF9943" w:rsidR="00416649" w:rsidRPr="00D82D6C" w:rsidRDefault="00416649" w:rsidP="00A861CB">
            <w:pPr>
              <w:rPr>
                <w:rFonts w:ascii="Times New Roman" w:hAnsi="Times New Roman"/>
                <w:b/>
                <w:noProof/>
                <w:sz w:val="24"/>
                <w:vertAlign w:val="superscript"/>
              </w:rPr>
            </w:pPr>
            <w:r>
              <w:rPr>
                <w:rFonts w:ascii="Times New Roman" w:hAnsi="Times New Roman"/>
                <w:b/>
                <w:sz w:val="24"/>
              </w:rPr>
              <w:t>Citur neiekļauta maksa par intelektuālā īpašuma izmantošanu</w:t>
            </w:r>
            <w:r>
              <w:rPr>
                <w:rStyle w:val="FootnoteReference"/>
                <w:rFonts w:ascii="Times New Roman" w:hAnsi="Times New Roman"/>
                <w:b/>
                <w:noProof/>
                <w:sz w:val="24"/>
              </w:rPr>
              <w:footnoteReference w:customMarkFollows="1" w:id="121"/>
              <w:t>c</w:t>
            </w:r>
          </w:p>
        </w:tc>
        <w:tc>
          <w:tcPr>
            <w:tcW w:w="466" w:type="pct"/>
          </w:tcPr>
          <w:p w14:paraId="3DED6431"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57297B99"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346" w:type="pct"/>
            <w:gridSpan w:val="2"/>
          </w:tcPr>
          <w:p w14:paraId="6D778794" w14:textId="77777777" w:rsidR="00416649" w:rsidRPr="00D82D6C" w:rsidRDefault="00416649" w:rsidP="00A861CB">
            <w:pPr>
              <w:jc w:val="center"/>
              <w:rPr>
                <w:rFonts w:ascii="Times New Roman" w:hAnsi="Times New Roman"/>
                <w:noProof/>
                <w:sz w:val="24"/>
              </w:rPr>
            </w:pPr>
          </w:p>
        </w:tc>
        <w:tc>
          <w:tcPr>
            <w:tcW w:w="345" w:type="pct"/>
            <w:gridSpan w:val="2"/>
          </w:tcPr>
          <w:p w14:paraId="1D99214B" w14:textId="77777777" w:rsidR="00416649" w:rsidRPr="00D82D6C" w:rsidRDefault="00416649" w:rsidP="00A861CB">
            <w:pPr>
              <w:jc w:val="center"/>
              <w:rPr>
                <w:rFonts w:ascii="Times New Roman" w:hAnsi="Times New Roman"/>
                <w:noProof/>
                <w:sz w:val="24"/>
              </w:rPr>
            </w:pPr>
          </w:p>
        </w:tc>
        <w:tc>
          <w:tcPr>
            <w:tcW w:w="346" w:type="pct"/>
            <w:gridSpan w:val="2"/>
          </w:tcPr>
          <w:p w14:paraId="169EFCB6" w14:textId="77777777" w:rsidR="00416649" w:rsidRPr="00D82D6C" w:rsidRDefault="00416649" w:rsidP="00A861CB">
            <w:pPr>
              <w:jc w:val="center"/>
              <w:rPr>
                <w:rFonts w:ascii="Times New Roman" w:hAnsi="Times New Roman"/>
                <w:noProof/>
                <w:sz w:val="24"/>
              </w:rPr>
            </w:pPr>
          </w:p>
        </w:tc>
        <w:tc>
          <w:tcPr>
            <w:tcW w:w="345" w:type="pct"/>
            <w:gridSpan w:val="2"/>
          </w:tcPr>
          <w:p w14:paraId="6C518A03" w14:textId="77777777" w:rsidR="00416649" w:rsidRPr="00D82D6C" w:rsidRDefault="00416649" w:rsidP="00A861CB">
            <w:pPr>
              <w:jc w:val="center"/>
              <w:rPr>
                <w:rFonts w:ascii="Times New Roman" w:hAnsi="Times New Roman"/>
                <w:noProof/>
                <w:sz w:val="24"/>
              </w:rPr>
            </w:pPr>
          </w:p>
        </w:tc>
        <w:tc>
          <w:tcPr>
            <w:tcW w:w="347" w:type="pct"/>
            <w:gridSpan w:val="2"/>
          </w:tcPr>
          <w:p w14:paraId="0F288244" w14:textId="77777777" w:rsidR="00416649" w:rsidRPr="00D82D6C" w:rsidRDefault="00416649" w:rsidP="00A861CB">
            <w:pPr>
              <w:jc w:val="center"/>
              <w:rPr>
                <w:rFonts w:ascii="Times New Roman" w:hAnsi="Times New Roman"/>
                <w:noProof/>
                <w:sz w:val="24"/>
              </w:rPr>
            </w:pPr>
          </w:p>
        </w:tc>
      </w:tr>
      <w:tr w:rsidR="00416649" w:rsidRPr="00D82D6C" w14:paraId="1A703484" w14:textId="77777777" w:rsidTr="00A861CB">
        <w:trPr>
          <w:trHeight w:val="180"/>
        </w:trPr>
        <w:tc>
          <w:tcPr>
            <w:tcW w:w="2344" w:type="pct"/>
          </w:tcPr>
          <w:p w14:paraId="2304F368" w14:textId="77777777" w:rsidR="00416649" w:rsidRPr="00D82D6C" w:rsidRDefault="00416649" w:rsidP="00A861CB">
            <w:pPr>
              <w:rPr>
                <w:rFonts w:ascii="Times New Roman" w:hAnsi="Times New Roman"/>
                <w:b/>
                <w:noProof/>
                <w:sz w:val="24"/>
              </w:rPr>
            </w:pPr>
            <w:r>
              <w:rPr>
                <w:rFonts w:ascii="Times New Roman" w:hAnsi="Times New Roman"/>
                <w:b/>
                <w:sz w:val="24"/>
              </w:rPr>
              <w:t>Telekomunikāciju pakalpojumi, datorpakalpojumi un informācijas pakalpojumi</w:t>
            </w:r>
          </w:p>
        </w:tc>
        <w:tc>
          <w:tcPr>
            <w:tcW w:w="466" w:type="pct"/>
          </w:tcPr>
          <w:p w14:paraId="0FFA9475"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1B1DFE69" w14:textId="77777777" w:rsidR="00416649" w:rsidRPr="00D82D6C" w:rsidRDefault="00416649" w:rsidP="00A861CB">
            <w:pPr>
              <w:jc w:val="center"/>
              <w:rPr>
                <w:rFonts w:ascii="Times New Roman" w:hAnsi="Times New Roman"/>
                <w:noProof/>
                <w:sz w:val="24"/>
              </w:rPr>
            </w:pPr>
          </w:p>
        </w:tc>
        <w:tc>
          <w:tcPr>
            <w:tcW w:w="346" w:type="pct"/>
            <w:gridSpan w:val="2"/>
          </w:tcPr>
          <w:p w14:paraId="68B5B492" w14:textId="77777777" w:rsidR="00416649" w:rsidRPr="00D82D6C" w:rsidRDefault="00416649" w:rsidP="00A861CB">
            <w:pPr>
              <w:jc w:val="center"/>
              <w:rPr>
                <w:rFonts w:ascii="Times New Roman" w:hAnsi="Times New Roman"/>
                <w:noProof/>
                <w:sz w:val="24"/>
              </w:rPr>
            </w:pPr>
          </w:p>
        </w:tc>
        <w:tc>
          <w:tcPr>
            <w:tcW w:w="345" w:type="pct"/>
            <w:gridSpan w:val="2"/>
          </w:tcPr>
          <w:p w14:paraId="1DDD283F" w14:textId="77777777" w:rsidR="00416649" w:rsidRPr="00D82D6C" w:rsidRDefault="00416649" w:rsidP="00A861CB">
            <w:pPr>
              <w:jc w:val="center"/>
              <w:rPr>
                <w:rFonts w:ascii="Times New Roman" w:hAnsi="Times New Roman"/>
                <w:noProof/>
                <w:sz w:val="24"/>
              </w:rPr>
            </w:pPr>
          </w:p>
        </w:tc>
        <w:tc>
          <w:tcPr>
            <w:tcW w:w="346" w:type="pct"/>
            <w:gridSpan w:val="2"/>
          </w:tcPr>
          <w:p w14:paraId="485DBF3F"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345" w:type="pct"/>
            <w:gridSpan w:val="2"/>
          </w:tcPr>
          <w:p w14:paraId="4F7E9CDE" w14:textId="77777777" w:rsidR="00416649" w:rsidRPr="00D82D6C" w:rsidRDefault="00416649" w:rsidP="00A861CB">
            <w:pPr>
              <w:jc w:val="center"/>
              <w:rPr>
                <w:rFonts w:ascii="Times New Roman" w:hAnsi="Times New Roman"/>
                <w:noProof/>
                <w:sz w:val="24"/>
              </w:rPr>
            </w:pPr>
          </w:p>
        </w:tc>
        <w:tc>
          <w:tcPr>
            <w:tcW w:w="347" w:type="pct"/>
            <w:gridSpan w:val="2"/>
          </w:tcPr>
          <w:p w14:paraId="4754C757" w14:textId="77777777" w:rsidR="00416649" w:rsidRPr="00D82D6C" w:rsidRDefault="00416649" w:rsidP="00A861CB">
            <w:pPr>
              <w:jc w:val="center"/>
              <w:rPr>
                <w:rFonts w:ascii="Times New Roman" w:hAnsi="Times New Roman"/>
                <w:noProof/>
                <w:sz w:val="24"/>
              </w:rPr>
            </w:pPr>
          </w:p>
        </w:tc>
      </w:tr>
      <w:tr w:rsidR="00416649" w:rsidRPr="00D82D6C" w14:paraId="416A64D9" w14:textId="77777777" w:rsidTr="00A861CB">
        <w:trPr>
          <w:trHeight w:val="184"/>
        </w:trPr>
        <w:tc>
          <w:tcPr>
            <w:tcW w:w="2344" w:type="pct"/>
          </w:tcPr>
          <w:p w14:paraId="5D9B729C" w14:textId="77777777" w:rsidR="00416649" w:rsidRPr="00D82D6C" w:rsidRDefault="00416649" w:rsidP="00943DAD">
            <w:pPr>
              <w:ind w:left="284"/>
              <w:rPr>
                <w:rFonts w:ascii="Times New Roman" w:hAnsi="Times New Roman"/>
                <w:b/>
                <w:noProof/>
                <w:sz w:val="24"/>
              </w:rPr>
            </w:pPr>
            <w:r>
              <w:rPr>
                <w:rFonts w:ascii="Times New Roman" w:hAnsi="Times New Roman"/>
                <w:b/>
                <w:sz w:val="24"/>
              </w:rPr>
              <w:t>Telekomunikāciju pakalpojumi</w:t>
            </w:r>
          </w:p>
        </w:tc>
        <w:tc>
          <w:tcPr>
            <w:tcW w:w="466" w:type="pct"/>
          </w:tcPr>
          <w:p w14:paraId="2F88AF87"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29C29441"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346" w:type="pct"/>
            <w:gridSpan w:val="2"/>
          </w:tcPr>
          <w:p w14:paraId="28BE3CA9" w14:textId="77777777" w:rsidR="00416649" w:rsidRPr="00D82D6C" w:rsidRDefault="00416649" w:rsidP="00A861CB">
            <w:pPr>
              <w:jc w:val="center"/>
              <w:rPr>
                <w:rFonts w:ascii="Times New Roman" w:hAnsi="Times New Roman"/>
                <w:noProof/>
                <w:sz w:val="24"/>
              </w:rPr>
            </w:pPr>
          </w:p>
        </w:tc>
        <w:tc>
          <w:tcPr>
            <w:tcW w:w="345" w:type="pct"/>
            <w:gridSpan w:val="2"/>
          </w:tcPr>
          <w:p w14:paraId="2529D7F8" w14:textId="77777777" w:rsidR="00416649" w:rsidRPr="00D82D6C" w:rsidRDefault="00416649" w:rsidP="00A861CB">
            <w:pPr>
              <w:jc w:val="center"/>
              <w:rPr>
                <w:rFonts w:ascii="Times New Roman" w:hAnsi="Times New Roman"/>
                <w:noProof/>
                <w:sz w:val="24"/>
              </w:rPr>
            </w:pPr>
          </w:p>
        </w:tc>
        <w:tc>
          <w:tcPr>
            <w:tcW w:w="346" w:type="pct"/>
            <w:gridSpan w:val="2"/>
          </w:tcPr>
          <w:p w14:paraId="514EFDE3" w14:textId="77777777" w:rsidR="00416649" w:rsidRPr="00D82D6C" w:rsidRDefault="00416649" w:rsidP="00A861CB">
            <w:pPr>
              <w:jc w:val="center"/>
              <w:rPr>
                <w:rFonts w:ascii="Times New Roman" w:hAnsi="Times New Roman"/>
                <w:noProof/>
                <w:sz w:val="24"/>
              </w:rPr>
            </w:pPr>
          </w:p>
        </w:tc>
        <w:tc>
          <w:tcPr>
            <w:tcW w:w="345" w:type="pct"/>
            <w:gridSpan w:val="2"/>
          </w:tcPr>
          <w:p w14:paraId="5E6EE187" w14:textId="77777777" w:rsidR="00416649" w:rsidRPr="00D82D6C" w:rsidRDefault="00416649" w:rsidP="00A861CB">
            <w:pPr>
              <w:jc w:val="center"/>
              <w:rPr>
                <w:rFonts w:ascii="Times New Roman" w:hAnsi="Times New Roman"/>
                <w:noProof/>
                <w:sz w:val="24"/>
              </w:rPr>
            </w:pPr>
          </w:p>
        </w:tc>
        <w:tc>
          <w:tcPr>
            <w:tcW w:w="347" w:type="pct"/>
            <w:gridSpan w:val="2"/>
          </w:tcPr>
          <w:p w14:paraId="5ECEDFBE" w14:textId="77777777" w:rsidR="00416649" w:rsidRPr="00D82D6C" w:rsidRDefault="00416649" w:rsidP="00A861CB">
            <w:pPr>
              <w:jc w:val="center"/>
              <w:rPr>
                <w:rFonts w:ascii="Times New Roman" w:hAnsi="Times New Roman"/>
                <w:noProof/>
                <w:sz w:val="24"/>
              </w:rPr>
            </w:pPr>
          </w:p>
        </w:tc>
      </w:tr>
      <w:tr w:rsidR="00416649" w:rsidRPr="00D82D6C" w14:paraId="10FC38BF" w14:textId="77777777" w:rsidTr="00A861CB">
        <w:trPr>
          <w:trHeight w:val="184"/>
        </w:trPr>
        <w:tc>
          <w:tcPr>
            <w:tcW w:w="2344" w:type="pct"/>
          </w:tcPr>
          <w:p w14:paraId="29ABB718" w14:textId="77777777" w:rsidR="00416649" w:rsidRPr="00D82D6C" w:rsidRDefault="00416649" w:rsidP="00943DAD">
            <w:pPr>
              <w:ind w:left="284"/>
              <w:rPr>
                <w:rFonts w:ascii="Times New Roman" w:hAnsi="Times New Roman"/>
                <w:b/>
                <w:noProof/>
                <w:sz w:val="24"/>
              </w:rPr>
            </w:pPr>
            <w:r>
              <w:rPr>
                <w:rFonts w:ascii="Times New Roman" w:hAnsi="Times New Roman"/>
                <w:b/>
                <w:sz w:val="24"/>
              </w:rPr>
              <w:t>Datorpakalpojumi</w:t>
            </w:r>
          </w:p>
        </w:tc>
        <w:tc>
          <w:tcPr>
            <w:tcW w:w="466" w:type="pct"/>
          </w:tcPr>
          <w:p w14:paraId="3B9BDA87"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651B3978" w14:textId="77777777" w:rsidR="00416649" w:rsidRPr="00D82D6C" w:rsidRDefault="00416649" w:rsidP="00A861CB">
            <w:pPr>
              <w:jc w:val="center"/>
              <w:rPr>
                <w:rFonts w:ascii="Times New Roman" w:hAnsi="Times New Roman"/>
                <w:noProof/>
                <w:sz w:val="24"/>
              </w:rPr>
            </w:pPr>
          </w:p>
        </w:tc>
        <w:tc>
          <w:tcPr>
            <w:tcW w:w="346" w:type="pct"/>
            <w:gridSpan w:val="2"/>
          </w:tcPr>
          <w:p w14:paraId="607894EC" w14:textId="77777777" w:rsidR="00416649" w:rsidRPr="00D82D6C" w:rsidRDefault="00416649" w:rsidP="00A861CB">
            <w:pPr>
              <w:jc w:val="center"/>
              <w:rPr>
                <w:rFonts w:ascii="Times New Roman" w:hAnsi="Times New Roman"/>
                <w:noProof/>
                <w:sz w:val="24"/>
              </w:rPr>
            </w:pPr>
          </w:p>
        </w:tc>
        <w:tc>
          <w:tcPr>
            <w:tcW w:w="345" w:type="pct"/>
            <w:gridSpan w:val="2"/>
          </w:tcPr>
          <w:p w14:paraId="0CF603E5" w14:textId="77777777" w:rsidR="00416649" w:rsidRPr="00D82D6C" w:rsidRDefault="00416649" w:rsidP="00A861CB">
            <w:pPr>
              <w:jc w:val="center"/>
              <w:rPr>
                <w:rFonts w:ascii="Times New Roman" w:hAnsi="Times New Roman"/>
                <w:noProof/>
                <w:sz w:val="24"/>
              </w:rPr>
            </w:pPr>
          </w:p>
        </w:tc>
        <w:tc>
          <w:tcPr>
            <w:tcW w:w="346" w:type="pct"/>
            <w:gridSpan w:val="2"/>
          </w:tcPr>
          <w:p w14:paraId="550019B8"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5" w:type="pct"/>
            <w:gridSpan w:val="2"/>
          </w:tcPr>
          <w:p w14:paraId="7FE78427" w14:textId="77777777" w:rsidR="00416649" w:rsidRPr="00D82D6C" w:rsidRDefault="00416649" w:rsidP="00A861CB">
            <w:pPr>
              <w:jc w:val="center"/>
              <w:rPr>
                <w:rFonts w:ascii="Times New Roman" w:hAnsi="Times New Roman"/>
                <w:noProof/>
                <w:sz w:val="24"/>
              </w:rPr>
            </w:pPr>
          </w:p>
        </w:tc>
        <w:tc>
          <w:tcPr>
            <w:tcW w:w="347" w:type="pct"/>
            <w:gridSpan w:val="2"/>
          </w:tcPr>
          <w:p w14:paraId="6FC5C3FA" w14:textId="77777777" w:rsidR="00416649" w:rsidRPr="00D82D6C" w:rsidRDefault="00416649" w:rsidP="00A861CB">
            <w:pPr>
              <w:jc w:val="center"/>
              <w:rPr>
                <w:rFonts w:ascii="Times New Roman" w:hAnsi="Times New Roman"/>
                <w:noProof/>
                <w:sz w:val="24"/>
              </w:rPr>
            </w:pPr>
          </w:p>
        </w:tc>
      </w:tr>
      <w:tr w:rsidR="00416649" w:rsidRPr="00D82D6C" w14:paraId="15524F4C" w14:textId="77777777" w:rsidTr="00A861CB">
        <w:trPr>
          <w:trHeight w:val="185"/>
        </w:trPr>
        <w:tc>
          <w:tcPr>
            <w:tcW w:w="2344" w:type="pct"/>
          </w:tcPr>
          <w:p w14:paraId="3719B2A8" w14:textId="77777777" w:rsidR="00416649" w:rsidRPr="00D82D6C" w:rsidRDefault="00416649" w:rsidP="00943DAD">
            <w:pPr>
              <w:ind w:left="284"/>
              <w:rPr>
                <w:rFonts w:ascii="Times New Roman" w:hAnsi="Times New Roman"/>
                <w:b/>
                <w:noProof/>
                <w:sz w:val="24"/>
              </w:rPr>
            </w:pPr>
            <w:r>
              <w:rPr>
                <w:rFonts w:ascii="Times New Roman" w:hAnsi="Times New Roman"/>
                <w:b/>
                <w:sz w:val="24"/>
              </w:rPr>
              <w:t>Informācijas pakalpojumi</w:t>
            </w:r>
          </w:p>
        </w:tc>
        <w:tc>
          <w:tcPr>
            <w:tcW w:w="466" w:type="pct"/>
          </w:tcPr>
          <w:p w14:paraId="6FE7A481"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249EE206"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346" w:type="pct"/>
            <w:gridSpan w:val="2"/>
          </w:tcPr>
          <w:p w14:paraId="7E51CF13" w14:textId="77777777" w:rsidR="00416649" w:rsidRPr="00D82D6C" w:rsidRDefault="00416649" w:rsidP="00A861CB">
            <w:pPr>
              <w:jc w:val="center"/>
              <w:rPr>
                <w:rFonts w:ascii="Times New Roman" w:hAnsi="Times New Roman"/>
                <w:noProof/>
                <w:sz w:val="24"/>
              </w:rPr>
            </w:pPr>
          </w:p>
        </w:tc>
        <w:tc>
          <w:tcPr>
            <w:tcW w:w="345" w:type="pct"/>
            <w:gridSpan w:val="2"/>
          </w:tcPr>
          <w:p w14:paraId="2382165F" w14:textId="77777777" w:rsidR="00416649" w:rsidRPr="00D82D6C" w:rsidRDefault="00416649" w:rsidP="00A861CB">
            <w:pPr>
              <w:jc w:val="center"/>
              <w:rPr>
                <w:rFonts w:ascii="Times New Roman" w:hAnsi="Times New Roman"/>
                <w:noProof/>
                <w:sz w:val="24"/>
              </w:rPr>
            </w:pPr>
          </w:p>
        </w:tc>
        <w:tc>
          <w:tcPr>
            <w:tcW w:w="346" w:type="pct"/>
            <w:gridSpan w:val="2"/>
          </w:tcPr>
          <w:p w14:paraId="50A107C3" w14:textId="77777777" w:rsidR="00416649" w:rsidRPr="00D82D6C" w:rsidRDefault="00416649" w:rsidP="00A861CB">
            <w:pPr>
              <w:jc w:val="center"/>
              <w:rPr>
                <w:rFonts w:ascii="Times New Roman" w:hAnsi="Times New Roman"/>
                <w:noProof/>
                <w:sz w:val="24"/>
              </w:rPr>
            </w:pPr>
          </w:p>
        </w:tc>
        <w:tc>
          <w:tcPr>
            <w:tcW w:w="345" w:type="pct"/>
            <w:gridSpan w:val="2"/>
          </w:tcPr>
          <w:p w14:paraId="4CB3A818" w14:textId="77777777" w:rsidR="00416649" w:rsidRPr="00D82D6C" w:rsidRDefault="00416649" w:rsidP="00A861CB">
            <w:pPr>
              <w:jc w:val="center"/>
              <w:rPr>
                <w:rFonts w:ascii="Times New Roman" w:hAnsi="Times New Roman"/>
                <w:noProof/>
                <w:sz w:val="24"/>
              </w:rPr>
            </w:pPr>
          </w:p>
        </w:tc>
        <w:tc>
          <w:tcPr>
            <w:tcW w:w="347" w:type="pct"/>
            <w:gridSpan w:val="2"/>
          </w:tcPr>
          <w:p w14:paraId="23447BE9" w14:textId="77777777" w:rsidR="00416649" w:rsidRPr="00D82D6C" w:rsidRDefault="00416649" w:rsidP="00A861CB">
            <w:pPr>
              <w:jc w:val="center"/>
              <w:rPr>
                <w:rFonts w:ascii="Times New Roman" w:hAnsi="Times New Roman"/>
                <w:noProof/>
                <w:sz w:val="24"/>
              </w:rPr>
            </w:pPr>
          </w:p>
        </w:tc>
      </w:tr>
      <w:tr w:rsidR="00416649" w:rsidRPr="00D82D6C" w14:paraId="01D4972E" w14:textId="77777777" w:rsidTr="00A861CB">
        <w:trPr>
          <w:trHeight w:val="185"/>
        </w:trPr>
        <w:tc>
          <w:tcPr>
            <w:tcW w:w="2344" w:type="pct"/>
          </w:tcPr>
          <w:p w14:paraId="11B8CC30" w14:textId="77777777" w:rsidR="00416649" w:rsidRPr="00D82D6C" w:rsidRDefault="00416649" w:rsidP="00A861CB">
            <w:pPr>
              <w:rPr>
                <w:rFonts w:ascii="Times New Roman" w:hAnsi="Times New Roman"/>
                <w:b/>
                <w:noProof/>
                <w:sz w:val="24"/>
              </w:rPr>
            </w:pPr>
            <w:r>
              <w:rPr>
                <w:rFonts w:ascii="Times New Roman" w:hAnsi="Times New Roman"/>
                <w:b/>
                <w:sz w:val="24"/>
              </w:rPr>
              <w:t>Citi saimnieciskās darbības pakalpojumi</w:t>
            </w:r>
          </w:p>
        </w:tc>
        <w:tc>
          <w:tcPr>
            <w:tcW w:w="466" w:type="pct"/>
          </w:tcPr>
          <w:p w14:paraId="797DFC0A"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713B0B15" w14:textId="77777777" w:rsidR="00416649" w:rsidRPr="00D82D6C" w:rsidRDefault="00416649" w:rsidP="00A861CB">
            <w:pPr>
              <w:jc w:val="center"/>
              <w:rPr>
                <w:rFonts w:ascii="Times New Roman" w:hAnsi="Times New Roman"/>
                <w:noProof/>
                <w:sz w:val="24"/>
              </w:rPr>
            </w:pPr>
          </w:p>
        </w:tc>
        <w:tc>
          <w:tcPr>
            <w:tcW w:w="346" w:type="pct"/>
            <w:gridSpan w:val="2"/>
          </w:tcPr>
          <w:p w14:paraId="012523C9" w14:textId="77777777" w:rsidR="00416649" w:rsidRPr="00D82D6C" w:rsidRDefault="00416649" w:rsidP="00A861CB">
            <w:pPr>
              <w:jc w:val="center"/>
              <w:rPr>
                <w:rFonts w:ascii="Times New Roman" w:hAnsi="Times New Roman"/>
                <w:noProof/>
                <w:sz w:val="24"/>
              </w:rPr>
            </w:pPr>
          </w:p>
        </w:tc>
        <w:tc>
          <w:tcPr>
            <w:tcW w:w="345" w:type="pct"/>
            <w:gridSpan w:val="2"/>
          </w:tcPr>
          <w:p w14:paraId="08DA92F1" w14:textId="77777777" w:rsidR="00416649" w:rsidRPr="00D82D6C" w:rsidRDefault="00416649" w:rsidP="00A861CB">
            <w:pPr>
              <w:jc w:val="center"/>
              <w:rPr>
                <w:rFonts w:ascii="Times New Roman" w:hAnsi="Times New Roman"/>
                <w:noProof/>
                <w:sz w:val="24"/>
              </w:rPr>
            </w:pPr>
          </w:p>
        </w:tc>
        <w:tc>
          <w:tcPr>
            <w:tcW w:w="346" w:type="pct"/>
            <w:gridSpan w:val="2"/>
          </w:tcPr>
          <w:p w14:paraId="4443CE84"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345" w:type="pct"/>
            <w:gridSpan w:val="2"/>
          </w:tcPr>
          <w:p w14:paraId="78566E50" w14:textId="77777777" w:rsidR="00416649" w:rsidRPr="00D82D6C" w:rsidRDefault="00416649" w:rsidP="00A861CB">
            <w:pPr>
              <w:jc w:val="center"/>
              <w:rPr>
                <w:rFonts w:ascii="Times New Roman" w:hAnsi="Times New Roman"/>
                <w:noProof/>
                <w:sz w:val="24"/>
              </w:rPr>
            </w:pPr>
          </w:p>
        </w:tc>
        <w:tc>
          <w:tcPr>
            <w:tcW w:w="347" w:type="pct"/>
            <w:gridSpan w:val="2"/>
          </w:tcPr>
          <w:p w14:paraId="26D2D8D1" w14:textId="77777777" w:rsidR="00416649" w:rsidRPr="00D82D6C" w:rsidRDefault="00416649" w:rsidP="00A861CB">
            <w:pPr>
              <w:jc w:val="center"/>
              <w:rPr>
                <w:rFonts w:ascii="Times New Roman" w:hAnsi="Times New Roman"/>
                <w:noProof/>
                <w:sz w:val="24"/>
              </w:rPr>
            </w:pPr>
          </w:p>
        </w:tc>
      </w:tr>
      <w:tr w:rsidR="00416649" w:rsidRPr="00D82D6C" w14:paraId="738099AA" w14:textId="77777777" w:rsidTr="00A861CB">
        <w:trPr>
          <w:trHeight w:val="184"/>
        </w:trPr>
        <w:tc>
          <w:tcPr>
            <w:tcW w:w="2344" w:type="pct"/>
          </w:tcPr>
          <w:p w14:paraId="53B87D9A" w14:textId="77777777" w:rsidR="00416649" w:rsidRPr="00D82D6C" w:rsidRDefault="00416649" w:rsidP="005D6903">
            <w:pPr>
              <w:ind w:left="426" w:hanging="142"/>
              <w:rPr>
                <w:rFonts w:ascii="Times New Roman" w:hAnsi="Times New Roman"/>
                <w:b/>
                <w:noProof/>
                <w:sz w:val="24"/>
              </w:rPr>
            </w:pPr>
            <w:r>
              <w:rPr>
                <w:rFonts w:ascii="Times New Roman" w:hAnsi="Times New Roman"/>
                <w:b/>
                <w:sz w:val="24"/>
              </w:rPr>
              <w:t>Pētniecības un izstrādes pakalpojumi</w:t>
            </w:r>
          </w:p>
        </w:tc>
        <w:tc>
          <w:tcPr>
            <w:tcW w:w="466" w:type="pct"/>
          </w:tcPr>
          <w:p w14:paraId="67B75822"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7FBD035D" w14:textId="77777777" w:rsidR="00416649" w:rsidRPr="00D82D6C" w:rsidRDefault="00416649" w:rsidP="00A861CB">
            <w:pPr>
              <w:jc w:val="center"/>
              <w:rPr>
                <w:rFonts w:ascii="Times New Roman" w:hAnsi="Times New Roman"/>
                <w:noProof/>
                <w:sz w:val="24"/>
              </w:rPr>
            </w:pPr>
          </w:p>
        </w:tc>
        <w:tc>
          <w:tcPr>
            <w:tcW w:w="346" w:type="pct"/>
            <w:gridSpan w:val="2"/>
          </w:tcPr>
          <w:p w14:paraId="11370006" w14:textId="77777777" w:rsidR="00416649" w:rsidRPr="00D82D6C" w:rsidRDefault="00416649" w:rsidP="00A861CB">
            <w:pPr>
              <w:jc w:val="center"/>
              <w:rPr>
                <w:rFonts w:ascii="Times New Roman" w:hAnsi="Times New Roman"/>
                <w:noProof/>
                <w:sz w:val="24"/>
              </w:rPr>
            </w:pPr>
          </w:p>
        </w:tc>
        <w:tc>
          <w:tcPr>
            <w:tcW w:w="345" w:type="pct"/>
            <w:gridSpan w:val="2"/>
          </w:tcPr>
          <w:p w14:paraId="060895C3" w14:textId="77777777" w:rsidR="00416649" w:rsidRPr="00D82D6C" w:rsidRDefault="00416649" w:rsidP="00A861CB">
            <w:pPr>
              <w:jc w:val="center"/>
              <w:rPr>
                <w:rFonts w:ascii="Times New Roman" w:hAnsi="Times New Roman"/>
                <w:noProof/>
                <w:sz w:val="24"/>
              </w:rPr>
            </w:pPr>
          </w:p>
        </w:tc>
        <w:tc>
          <w:tcPr>
            <w:tcW w:w="346" w:type="pct"/>
            <w:gridSpan w:val="2"/>
          </w:tcPr>
          <w:p w14:paraId="12661A6E"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5" w:type="pct"/>
            <w:gridSpan w:val="2"/>
          </w:tcPr>
          <w:p w14:paraId="7210B776" w14:textId="77777777" w:rsidR="00416649" w:rsidRPr="00D82D6C" w:rsidRDefault="00416649" w:rsidP="00A861CB">
            <w:pPr>
              <w:jc w:val="center"/>
              <w:rPr>
                <w:rFonts w:ascii="Times New Roman" w:hAnsi="Times New Roman"/>
                <w:noProof/>
                <w:sz w:val="24"/>
              </w:rPr>
            </w:pPr>
          </w:p>
        </w:tc>
        <w:tc>
          <w:tcPr>
            <w:tcW w:w="347" w:type="pct"/>
            <w:gridSpan w:val="2"/>
          </w:tcPr>
          <w:p w14:paraId="065B3157" w14:textId="77777777" w:rsidR="00416649" w:rsidRPr="00D82D6C" w:rsidRDefault="00416649" w:rsidP="00A861CB">
            <w:pPr>
              <w:jc w:val="center"/>
              <w:rPr>
                <w:rFonts w:ascii="Times New Roman" w:hAnsi="Times New Roman"/>
                <w:noProof/>
                <w:sz w:val="24"/>
              </w:rPr>
            </w:pPr>
          </w:p>
        </w:tc>
      </w:tr>
      <w:tr w:rsidR="00416649" w:rsidRPr="00D82D6C" w14:paraId="61A812D7" w14:textId="77777777" w:rsidTr="00A861CB">
        <w:trPr>
          <w:trHeight w:val="184"/>
        </w:trPr>
        <w:tc>
          <w:tcPr>
            <w:tcW w:w="2344" w:type="pct"/>
          </w:tcPr>
          <w:p w14:paraId="2793FE67" w14:textId="77777777" w:rsidR="00416649" w:rsidRPr="00D82D6C" w:rsidRDefault="00416649" w:rsidP="005D6903">
            <w:pPr>
              <w:ind w:left="426" w:hanging="142"/>
              <w:rPr>
                <w:rFonts w:ascii="Times New Roman" w:hAnsi="Times New Roman"/>
                <w:b/>
                <w:noProof/>
                <w:sz w:val="24"/>
              </w:rPr>
            </w:pPr>
            <w:r>
              <w:rPr>
                <w:rFonts w:ascii="Times New Roman" w:hAnsi="Times New Roman"/>
                <w:b/>
                <w:sz w:val="24"/>
              </w:rPr>
              <w:t>Profesionālie un vadībzinību konsultatīvi pakalpojumi</w:t>
            </w:r>
          </w:p>
        </w:tc>
        <w:tc>
          <w:tcPr>
            <w:tcW w:w="466" w:type="pct"/>
          </w:tcPr>
          <w:p w14:paraId="739381C4"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7CE63FEC" w14:textId="77777777" w:rsidR="00416649" w:rsidRPr="00D82D6C" w:rsidRDefault="00416649" w:rsidP="00A861CB">
            <w:pPr>
              <w:jc w:val="center"/>
              <w:rPr>
                <w:rFonts w:ascii="Times New Roman" w:hAnsi="Times New Roman"/>
                <w:noProof/>
                <w:sz w:val="24"/>
              </w:rPr>
            </w:pPr>
          </w:p>
        </w:tc>
        <w:tc>
          <w:tcPr>
            <w:tcW w:w="346" w:type="pct"/>
            <w:gridSpan w:val="2"/>
          </w:tcPr>
          <w:p w14:paraId="282F4D87" w14:textId="77777777" w:rsidR="00416649" w:rsidRPr="00D82D6C" w:rsidRDefault="00416649" w:rsidP="00A861CB">
            <w:pPr>
              <w:jc w:val="center"/>
              <w:rPr>
                <w:rFonts w:ascii="Times New Roman" w:hAnsi="Times New Roman"/>
                <w:noProof/>
                <w:sz w:val="24"/>
              </w:rPr>
            </w:pPr>
          </w:p>
        </w:tc>
        <w:tc>
          <w:tcPr>
            <w:tcW w:w="345" w:type="pct"/>
            <w:gridSpan w:val="2"/>
          </w:tcPr>
          <w:p w14:paraId="39BDF335" w14:textId="77777777" w:rsidR="00416649" w:rsidRPr="00D82D6C" w:rsidRDefault="00416649" w:rsidP="00A861CB">
            <w:pPr>
              <w:jc w:val="center"/>
              <w:rPr>
                <w:rFonts w:ascii="Times New Roman" w:hAnsi="Times New Roman"/>
                <w:noProof/>
                <w:sz w:val="24"/>
              </w:rPr>
            </w:pPr>
          </w:p>
        </w:tc>
        <w:tc>
          <w:tcPr>
            <w:tcW w:w="346" w:type="pct"/>
            <w:gridSpan w:val="2"/>
          </w:tcPr>
          <w:p w14:paraId="472816D0"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5" w:type="pct"/>
            <w:gridSpan w:val="2"/>
          </w:tcPr>
          <w:p w14:paraId="68000C3E" w14:textId="77777777" w:rsidR="00416649" w:rsidRPr="00D82D6C" w:rsidRDefault="00416649" w:rsidP="00A861CB">
            <w:pPr>
              <w:jc w:val="center"/>
              <w:rPr>
                <w:rFonts w:ascii="Times New Roman" w:hAnsi="Times New Roman"/>
                <w:noProof/>
                <w:sz w:val="24"/>
              </w:rPr>
            </w:pPr>
          </w:p>
        </w:tc>
        <w:tc>
          <w:tcPr>
            <w:tcW w:w="347" w:type="pct"/>
            <w:gridSpan w:val="2"/>
          </w:tcPr>
          <w:p w14:paraId="64E288D4" w14:textId="77777777" w:rsidR="00416649" w:rsidRPr="00D82D6C" w:rsidRDefault="00416649" w:rsidP="00A861CB">
            <w:pPr>
              <w:jc w:val="center"/>
              <w:rPr>
                <w:rFonts w:ascii="Times New Roman" w:hAnsi="Times New Roman"/>
                <w:noProof/>
                <w:sz w:val="24"/>
              </w:rPr>
            </w:pPr>
          </w:p>
        </w:tc>
      </w:tr>
      <w:tr w:rsidR="00416649" w:rsidRPr="00D82D6C" w14:paraId="43E5590B" w14:textId="77777777" w:rsidTr="00A861CB">
        <w:trPr>
          <w:trHeight w:val="185"/>
        </w:trPr>
        <w:tc>
          <w:tcPr>
            <w:tcW w:w="2344" w:type="pct"/>
          </w:tcPr>
          <w:p w14:paraId="07E7BC8B" w14:textId="77777777" w:rsidR="00416649" w:rsidRPr="00D82D6C" w:rsidRDefault="00416649" w:rsidP="005D6903">
            <w:pPr>
              <w:ind w:left="426" w:hanging="142"/>
              <w:rPr>
                <w:rFonts w:ascii="Times New Roman" w:hAnsi="Times New Roman"/>
                <w:b/>
                <w:noProof/>
                <w:sz w:val="24"/>
              </w:rPr>
            </w:pPr>
            <w:r>
              <w:rPr>
                <w:rFonts w:ascii="Times New Roman" w:hAnsi="Times New Roman"/>
                <w:b/>
                <w:sz w:val="24"/>
              </w:rPr>
              <w:t>Tehniskie, ar tirdzniecību saistītie un citi saimnieciskās darbības pakalpojumi</w:t>
            </w:r>
          </w:p>
        </w:tc>
        <w:tc>
          <w:tcPr>
            <w:tcW w:w="466" w:type="pct"/>
          </w:tcPr>
          <w:p w14:paraId="6038CC54"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7E039651" w14:textId="77777777" w:rsidR="00416649" w:rsidRPr="00D82D6C" w:rsidRDefault="00416649" w:rsidP="00A861CB">
            <w:pPr>
              <w:jc w:val="center"/>
              <w:rPr>
                <w:rFonts w:ascii="Times New Roman" w:hAnsi="Times New Roman"/>
                <w:noProof/>
                <w:sz w:val="24"/>
              </w:rPr>
            </w:pPr>
          </w:p>
        </w:tc>
        <w:tc>
          <w:tcPr>
            <w:tcW w:w="346" w:type="pct"/>
            <w:gridSpan w:val="2"/>
          </w:tcPr>
          <w:p w14:paraId="6AAA9F87" w14:textId="77777777" w:rsidR="00416649" w:rsidRPr="00D82D6C" w:rsidRDefault="00416649" w:rsidP="00A861CB">
            <w:pPr>
              <w:jc w:val="center"/>
              <w:rPr>
                <w:rFonts w:ascii="Times New Roman" w:hAnsi="Times New Roman"/>
                <w:noProof/>
                <w:sz w:val="24"/>
              </w:rPr>
            </w:pPr>
          </w:p>
        </w:tc>
        <w:tc>
          <w:tcPr>
            <w:tcW w:w="345" w:type="pct"/>
            <w:gridSpan w:val="2"/>
          </w:tcPr>
          <w:p w14:paraId="2EB6F2DC" w14:textId="77777777" w:rsidR="00416649" w:rsidRPr="00D82D6C" w:rsidRDefault="00416649" w:rsidP="00A861CB">
            <w:pPr>
              <w:jc w:val="center"/>
              <w:rPr>
                <w:rFonts w:ascii="Times New Roman" w:hAnsi="Times New Roman"/>
                <w:noProof/>
                <w:sz w:val="24"/>
              </w:rPr>
            </w:pPr>
          </w:p>
        </w:tc>
        <w:tc>
          <w:tcPr>
            <w:tcW w:w="346" w:type="pct"/>
            <w:gridSpan w:val="2"/>
          </w:tcPr>
          <w:p w14:paraId="3B8F9C37" w14:textId="77777777" w:rsidR="00416649" w:rsidRPr="00D82D6C" w:rsidRDefault="00416649" w:rsidP="00A861CB">
            <w:pPr>
              <w:jc w:val="center"/>
              <w:rPr>
                <w:rFonts w:ascii="Times New Roman" w:hAnsi="Times New Roman"/>
                <w:noProof/>
                <w:sz w:val="24"/>
              </w:rPr>
            </w:pPr>
          </w:p>
        </w:tc>
        <w:tc>
          <w:tcPr>
            <w:tcW w:w="345" w:type="pct"/>
            <w:gridSpan w:val="2"/>
          </w:tcPr>
          <w:p w14:paraId="0F68CFF6" w14:textId="77777777" w:rsidR="00416649" w:rsidRPr="00D82D6C" w:rsidRDefault="00416649" w:rsidP="00A861CB">
            <w:pPr>
              <w:jc w:val="center"/>
              <w:rPr>
                <w:rFonts w:ascii="Times New Roman" w:hAnsi="Times New Roman"/>
                <w:noProof/>
                <w:sz w:val="24"/>
              </w:rPr>
            </w:pPr>
          </w:p>
        </w:tc>
        <w:tc>
          <w:tcPr>
            <w:tcW w:w="347" w:type="pct"/>
            <w:gridSpan w:val="2"/>
          </w:tcPr>
          <w:p w14:paraId="42FECC03" w14:textId="77777777" w:rsidR="00416649" w:rsidRPr="00D82D6C" w:rsidRDefault="00416649" w:rsidP="00A861CB">
            <w:pPr>
              <w:jc w:val="center"/>
              <w:rPr>
                <w:rFonts w:ascii="Times New Roman" w:hAnsi="Times New Roman"/>
                <w:noProof/>
                <w:sz w:val="24"/>
              </w:rPr>
            </w:pPr>
          </w:p>
        </w:tc>
      </w:tr>
      <w:tr w:rsidR="00416649" w:rsidRPr="00D82D6C" w14:paraId="7A6DD5DC" w14:textId="77777777" w:rsidTr="00A861CB">
        <w:trPr>
          <w:trHeight w:val="185"/>
        </w:trPr>
        <w:tc>
          <w:tcPr>
            <w:tcW w:w="2344" w:type="pct"/>
          </w:tcPr>
          <w:p w14:paraId="5095DF8D" w14:textId="77777777" w:rsidR="00416649" w:rsidRPr="00D82D6C" w:rsidRDefault="00416649" w:rsidP="005D6903">
            <w:pPr>
              <w:ind w:left="426" w:hanging="142"/>
              <w:rPr>
                <w:rFonts w:ascii="Times New Roman" w:hAnsi="Times New Roman"/>
                <w:b/>
                <w:noProof/>
                <w:sz w:val="24"/>
              </w:rPr>
            </w:pPr>
            <w:r>
              <w:rPr>
                <w:rFonts w:ascii="Times New Roman" w:hAnsi="Times New Roman"/>
                <w:b/>
                <w:sz w:val="24"/>
              </w:rPr>
              <w:t>- Arhitektūras, inženiertehniskie, zinātniskie un citi tehniskie pakalpojumi</w:t>
            </w:r>
          </w:p>
        </w:tc>
        <w:tc>
          <w:tcPr>
            <w:tcW w:w="466" w:type="pct"/>
          </w:tcPr>
          <w:p w14:paraId="20ADF4EC"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462" w:type="pct"/>
            <w:gridSpan w:val="2"/>
          </w:tcPr>
          <w:p w14:paraId="4C99CD43" w14:textId="77777777" w:rsidR="00416649" w:rsidRPr="00D82D6C" w:rsidRDefault="00416649" w:rsidP="00A861CB">
            <w:pPr>
              <w:jc w:val="center"/>
              <w:rPr>
                <w:rFonts w:ascii="Times New Roman" w:hAnsi="Times New Roman"/>
                <w:noProof/>
                <w:sz w:val="24"/>
              </w:rPr>
            </w:pPr>
          </w:p>
        </w:tc>
        <w:tc>
          <w:tcPr>
            <w:tcW w:w="346" w:type="pct"/>
            <w:gridSpan w:val="2"/>
          </w:tcPr>
          <w:p w14:paraId="436460C7" w14:textId="77777777" w:rsidR="00416649" w:rsidRPr="00D82D6C" w:rsidRDefault="00416649" w:rsidP="00A861CB">
            <w:pPr>
              <w:jc w:val="center"/>
              <w:rPr>
                <w:rFonts w:ascii="Times New Roman" w:hAnsi="Times New Roman"/>
                <w:noProof/>
                <w:sz w:val="24"/>
              </w:rPr>
            </w:pPr>
          </w:p>
        </w:tc>
        <w:tc>
          <w:tcPr>
            <w:tcW w:w="345" w:type="pct"/>
            <w:gridSpan w:val="2"/>
          </w:tcPr>
          <w:p w14:paraId="7CE1792C" w14:textId="77777777" w:rsidR="00416649" w:rsidRPr="00D82D6C" w:rsidRDefault="00416649" w:rsidP="00A861CB">
            <w:pPr>
              <w:jc w:val="center"/>
              <w:rPr>
                <w:rFonts w:ascii="Times New Roman" w:hAnsi="Times New Roman"/>
                <w:noProof/>
                <w:sz w:val="24"/>
              </w:rPr>
            </w:pPr>
          </w:p>
        </w:tc>
        <w:tc>
          <w:tcPr>
            <w:tcW w:w="346" w:type="pct"/>
            <w:gridSpan w:val="2"/>
          </w:tcPr>
          <w:p w14:paraId="70F286BD"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5" w:type="pct"/>
            <w:gridSpan w:val="2"/>
          </w:tcPr>
          <w:p w14:paraId="2328074F" w14:textId="77777777" w:rsidR="00416649" w:rsidRPr="00D82D6C" w:rsidRDefault="00416649" w:rsidP="00A861CB">
            <w:pPr>
              <w:jc w:val="center"/>
              <w:rPr>
                <w:rFonts w:ascii="Times New Roman" w:hAnsi="Times New Roman"/>
                <w:noProof/>
                <w:sz w:val="24"/>
              </w:rPr>
            </w:pPr>
          </w:p>
        </w:tc>
        <w:tc>
          <w:tcPr>
            <w:tcW w:w="347" w:type="pct"/>
            <w:gridSpan w:val="2"/>
          </w:tcPr>
          <w:p w14:paraId="51AD24E9" w14:textId="77777777" w:rsidR="00416649" w:rsidRPr="00D82D6C" w:rsidRDefault="00416649" w:rsidP="00A861CB">
            <w:pPr>
              <w:jc w:val="center"/>
              <w:rPr>
                <w:rFonts w:ascii="Times New Roman" w:hAnsi="Times New Roman"/>
                <w:noProof/>
                <w:sz w:val="24"/>
              </w:rPr>
            </w:pPr>
          </w:p>
        </w:tc>
      </w:tr>
      <w:tr w:rsidR="00416649" w:rsidRPr="00D82D6C" w14:paraId="696DE764" w14:textId="77777777" w:rsidTr="00A861CB">
        <w:trPr>
          <w:trHeight w:val="184"/>
        </w:trPr>
        <w:tc>
          <w:tcPr>
            <w:tcW w:w="2344" w:type="pct"/>
          </w:tcPr>
          <w:p w14:paraId="62B2433E" w14:textId="77777777" w:rsidR="00416649" w:rsidRPr="00D82D6C" w:rsidRDefault="00416649" w:rsidP="005D6903">
            <w:pPr>
              <w:ind w:left="426" w:hanging="142"/>
              <w:rPr>
                <w:rFonts w:ascii="Times New Roman" w:hAnsi="Times New Roman"/>
                <w:b/>
                <w:noProof/>
                <w:sz w:val="24"/>
              </w:rPr>
            </w:pPr>
            <w:r>
              <w:rPr>
                <w:rFonts w:ascii="Times New Roman" w:hAnsi="Times New Roman"/>
                <w:b/>
                <w:sz w:val="24"/>
              </w:rPr>
              <w:t>- Atkritumu pārstrāde un attīrīšana, lauksaimniecības un ieguves rūpniecības pakalpojumi</w:t>
            </w:r>
          </w:p>
        </w:tc>
        <w:tc>
          <w:tcPr>
            <w:tcW w:w="466" w:type="pct"/>
          </w:tcPr>
          <w:p w14:paraId="6BCA9822"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563B3ECB" w14:textId="77777777" w:rsidR="00416649" w:rsidRPr="00D82D6C" w:rsidRDefault="00416649" w:rsidP="00A861CB">
            <w:pPr>
              <w:jc w:val="center"/>
              <w:rPr>
                <w:rFonts w:ascii="Times New Roman" w:hAnsi="Times New Roman"/>
                <w:noProof/>
                <w:sz w:val="24"/>
              </w:rPr>
            </w:pPr>
          </w:p>
        </w:tc>
        <w:tc>
          <w:tcPr>
            <w:tcW w:w="346" w:type="pct"/>
            <w:gridSpan w:val="2"/>
          </w:tcPr>
          <w:p w14:paraId="39E4E80F" w14:textId="77777777" w:rsidR="00416649" w:rsidRPr="00D82D6C" w:rsidRDefault="00416649" w:rsidP="00A861CB">
            <w:pPr>
              <w:jc w:val="center"/>
              <w:rPr>
                <w:rFonts w:ascii="Times New Roman" w:hAnsi="Times New Roman"/>
                <w:noProof/>
                <w:sz w:val="24"/>
              </w:rPr>
            </w:pPr>
          </w:p>
        </w:tc>
        <w:tc>
          <w:tcPr>
            <w:tcW w:w="345" w:type="pct"/>
            <w:gridSpan w:val="2"/>
          </w:tcPr>
          <w:p w14:paraId="1DA75A06" w14:textId="77777777" w:rsidR="00416649" w:rsidRPr="00D82D6C" w:rsidRDefault="00416649" w:rsidP="00A861CB">
            <w:pPr>
              <w:jc w:val="center"/>
              <w:rPr>
                <w:rFonts w:ascii="Times New Roman" w:hAnsi="Times New Roman"/>
                <w:noProof/>
                <w:sz w:val="24"/>
              </w:rPr>
            </w:pPr>
          </w:p>
        </w:tc>
        <w:tc>
          <w:tcPr>
            <w:tcW w:w="346" w:type="pct"/>
            <w:gridSpan w:val="2"/>
          </w:tcPr>
          <w:p w14:paraId="3835521A" w14:textId="77777777" w:rsidR="00416649" w:rsidRPr="00D82D6C" w:rsidRDefault="00416649" w:rsidP="00A861CB">
            <w:pPr>
              <w:jc w:val="center"/>
              <w:rPr>
                <w:rFonts w:ascii="Times New Roman" w:hAnsi="Times New Roman"/>
                <w:noProof/>
                <w:sz w:val="24"/>
              </w:rPr>
            </w:pPr>
          </w:p>
        </w:tc>
        <w:tc>
          <w:tcPr>
            <w:tcW w:w="345" w:type="pct"/>
            <w:gridSpan w:val="2"/>
          </w:tcPr>
          <w:p w14:paraId="709B7294" w14:textId="77777777" w:rsidR="00416649" w:rsidRPr="00D82D6C" w:rsidRDefault="00416649" w:rsidP="00A861CB">
            <w:pPr>
              <w:jc w:val="center"/>
              <w:rPr>
                <w:rFonts w:ascii="Times New Roman" w:hAnsi="Times New Roman"/>
                <w:noProof/>
                <w:sz w:val="24"/>
              </w:rPr>
            </w:pPr>
          </w:p>
        </w:tc>
        <w:tc>
          <w:tcPr>
            <w:tcW w:w="347" w:type="pct"/>
            <w:gridSpan w:val="2"/>
          </w:tcPr>
          <w:p w14:paraId="16878E61" w14:textId="77777777" w:rsidR="00416649" w:rsidRPr="00D82D6C" w:rsidRDefault="00416649" w:rsidP="00A861CB">
            <w:pPr>
              <w:jc w:val="center"/>
              <w:rPr>
                <w:rFonts w:ascii="Times New Roman" w:hAnsi="Times New Roman"/>
                <w:noProof/>
                <w:sz w:val="24"/>
              </w:rPr>
            </w:pPr>
          </w:p>
        </w:tc>
      </w:tr>
      <w:tr w:rsidR="00416649" w:rsidRPr="00D82D6C" w14:paraId="558C4244" w14:textId="77777777" w:rsidTr="00A861CB">
        <w:trPr>
          <w:trHeight w:val="184"/>
        </w:trPr>
        <w:tc>
          <w:tcPr>
            <w:tcW w:w="2344" w:type="pct"/>
          </w:tcPr>
          <w:p w14:paraId="3852E476" w14:textId="77777777" w:rsidR="00416649" w:rsidRPr="00D82D6C" w:rsidRDefault="00416649" w:rsidP="005D6903">
            <w:pPr>
              <w:ind w:left="426" w:hanging="142"/>
              <w:rPr>
                <w:rFonts w:ascii="Times New Roman" w:hAnsi="Times New Roman"/>
                <w:b/>
                <w:noProof/>
                <w:sz w:val="24"/>
              </w:rPr>
            </w:pPr>
            <w:r>
              <w:rPr>
                <w:rFonts w:ascii="Times New Roman" w:hAnsi="Times New Roman"/>
                <w:b/>
                <w:sz w:val="24"/>
              </w:rPr>
              <w:t>* Atkritumu pārstrāde un attīrīšana</w:t>
            </w:r>
          </w:p>
        </w:tc>
        <w:tc>
          <w:tcPr>
            <w:tcW w:w="466" w:type="pct"/>
          </w:tcPr>
          <w:p w14:paraId="5F134361"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010CC924" w14:textId="77777777" w:rsidR="00416649" w:rsidRPr="00D82D6C" w:rsidRDefault="00416649" w:rsidP="00A861CB">
            <w:pPr>
              <w:jc w:val="center"/>
              <w:rPr>
                <w:rFonts w:ascii="Times New Roman" w:hAnsi="Times New Roman"/>
                <w:noProof/>
                <w:sz w:val="24"/>
              </w:rPr>
            </w:pPr>
          </w:p>
        </w:tc>
        <w:tc>
          <w:tcPr>
            <w:tcW w:w="346" w:type="pct"/>
            <w:gridSpan w:val="2"/>
          </w:tcPr>
          <w:p w14:paraId="628D28F1" w14:textId="77777777" w:rsidR="00416649" w:rsidRPr="00D82D6C" w:rsidRDefault="00416649" w:rsidP="00A861CB">
            <w:pPr>
              <w:jc w:val="center"/>
              <w:rPr>
                <w:rFonts w:ascii="Times New Roman" w:hAnsi="Times New Roman"/>
                <w:noProof/>
                <w:sz w:val="24"/>
              </w:rPr>
            </w:pPr>
          </w:p>
        </w:tc>
        <w:tc>
          <w:tcPr>
            <w:tcW w:w="345" w:type="pct"/>
            <w:gridSpan w:val="2"/>
          </w:tcPr>
          <w:p w14:paraId="5C688E9A" w14:textId="77777777" w:rsidR="00416649" w:rsidRPr="00D82D6C" w:rsidRDefault="00416649" w:rsidP="00A861CB">
            <w:pPr>
              <w:jc w:val="center"/>
              <w:rPr>
                <w:rFonts w:ascii="Times New Roman" w:hAnsi="Times New Roman"/>
                <w:noProof/>
                <w:sz w:val="24"/>
              </w:rPr>
            </w:pPr>
          </w:p>
        </w:tc>
        <w:tc>
          <w:tcPr>
            <w:tcW w:w="346" w:type="pct"/>
            <w:gridSpan w:val="2"/>
          </w:tcPr>
          <w:p w14:paraId="32338236" w14:textId="77777777" w:rsidR="00416649" w:rsidRPr="00D82D6C" w:rsidRDefault="00416649" w:rsidP="00A861CB">
            <w:pPr>
              <w:jc w:val="center"/>
              <w:rPr>
                <w:rFonts w:ascii="Times New Roman" w:hAnsi="Times New Roman"/>
                <w:noProof/>
                <w:sz w:val="24"/>
              </w:rPr>
            </w:pPr>
          </w:p>
        </w:tc>
        <w:tc>
          <w:tcPr>
            <w:tcW w:w="345" w:type="pct"/>
            <w:gridSpan w:val="2"/>
          </w:tcPr>
          <w:p w14:paraId="7D172A67"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7" w:type="pct"/>
            <w:gridSpan w:val="2"/>
          </w:tcPr>
          <w:p w14:paraId="7CC2BAFC" w14:textId="77777777" w:rsidR="00416649" w:rsidRPr="00D82D6C" w:rsidRDefault="00416649" w:rsidP="00A861CB">
            <w:pPr>
              <w:jc w:val="center"/>
              <w:rPr>
                <w:rFonts w:ascii="Times New Roman" w:hAnsi="Times New Roman"/>
                <w:noProof/>
                <w:sz w:val="24"/>
              </w:rPr>
            </w:pPr>
          </w:p>
        </w:tc>
      </w:tr>
      <w:tr w:rsidR="00416649" w:rsidRPr="00D82D6C" w14:paraId="780D6A4D" w14:textId="77777777" w:rsidTr="00A861CB">
        <w:trPr>
          <w:trHeight w:val="185"/>
        </w:trPr>
        <w:tc>
          <w:tcPr>
            <w:tcW w:w="2344" w:type="pct"/>
          </w:tcPr>
          <w:p w14:paraId="00D71A20" w14:textId="77777777" w:rsidR="00416649" w:rsidRPr="00D82D6C" w:rsidRDefault="00416649" w:rsidP="005D6903">
            <w:pPr>
              <w:ind w:left="426" w:hanging="142"/>
              <w:rPr>
                <w:rFonts w:ascii="Times New Roman" w:hAnsi="Times New Roman"/>
                <w:b/>
                <w:noProof/>
                <w:sz w:val="24"/>
              </w:rPr>
            </w:pPr>
            <w:r>
              <w:rPr>
                <w:rFonts w:ascii="Times New Roman" w:hAnsi="Times New Roman"/>
                <w:b/>
                <w:sz w:val="24"/>
              </w:rPr>
              <w:lastRenderedPageBreak/>
              <w:t>* Pakalpojumi, kas ir saistīti ar lauksaimniecību, mežsaimniecību un zivsaimniecību</w:t>
            </w:r>
          </w:p>
        </w:tc>
        <w:tc>
          <w:tcPr>
            <w:tcW w:w="466" w:type="pct"/>
          </w:tcPr>
          <w:p w14:paraId="5711F4EC"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66EDDD85" w14:textId="77777777" w:rsidR="00416649" w:rsidRPr="00D82D6C" w:rsidRDefault="00416649" w:rsidP="00A861CB">
            <w:pPr>
              <w:jc w:val="center"/>
              <w:rPr>
                <w:rFonts w:ascii="Times New Roman" w:hAnsi="Times New Roman"/>
                <w:noProof/>
                <w:sz w:val="24"/>
              </w:rPr>
            </w:pPr>
          </w:p>
        </w:tc>
        <w:tc>
          <w:tcPr>
            <w:tcW w:w="346" w:type="pct"/>
            <w:gridSpan w:val="2"/>
          </w:tcPr>
          <w:p w14:paraId="4E58302D" w14:textId="77777777" w:rsidR="00416649" w:rsidRPr="00D82D6C" w:rsidRDefault="00416649" w:rsidP="00A861CB">
            <w:pPr>
              <w:jc w:val="center"/>
              <w:rPr>
                <w:rFonts w:ascii="Times New Roman" w:hAnsi="Times New Roman"/>
                <w:noProof/>
                <w:sz w:val="24"/>
              </w:rPr>
            </w:pPr>
          </w:p>
        </w:tc>
        <w:tc>
          <w:tcPr>
            <w:tcW w:w="345" w:type="pct"/>
            <w:gridSpan w:val="2"/>
          </w:tcPr>
          <w:p w14:paraId="283D07AA"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6" w:type="pct"/>
            <w:gridSpan w:val="2"/>
          </w:tcPr>
          <w:p w14:paraId="485BCC04" w14:textId="77777777" w:rsidR="00416649" w:rsidRPr="00D82D6C" w:rsidRDefault="00416649" w:rsidP="00A861CB">
            <w:pPr>
              <w:jc w:val="center"/>
              <w:rPr>
                <w:rFonts w:ascii="Times New Roman" w:hAnsi="Times New Roman"/>
                <w:noProof/>
                <w:sz w:val="24"/>
              </w:rPr>
            </w:pPr>
          </w:p>
        </w:tc>
        <w:tc>
          <w:tcPr>
            <w:tcW w:w="345" w:type="pct"/>
            <w:gridSpan w:val="2"/>
          </w:tcPr>
          <w:p w14:paraId="04AE8555" w14:textId="77777777" w:rsidR="00416649" w:rsidRPr="00D82D6C" w:rsidRDefault="00416649" w:rsidP="00A861CB">
            <w:pPr>
              <w:jc w:val="center"/>
              <w:rPr>
                <w:rFonts w:ascii="Times New Roman" w:hAnsi="Times New Roman"/>
                <w:noProof/>
                <w:sz w:val="24"/>
              </w:rPr>
            </w:pPr>
          </w:p>
        </w:tc>
        <w:tc>
          <w:tcPr>
            <w:tcW w:w="347" w:type="pct"/>
            <w:gridSpan w:val="2"/>
          </w:tcPr>
          <w:p w14:paraId="363DB31F" w14:textId="77777777" w:rsidR="00416649" w:rsidRPr="00D82D6C" w:rsidRDefault="00416649" w:rsidP="00A861CB">
            <w:pPr>
              <w:jc w:val="center"/>
              <w:rPr>
                <w:rFonts w:ascii="Times New Roman" w:hAnsi="Times New Roman"/>
                <w:noProof/>
                <w:sz w:val="24"/>
              </w:rPr>
            </w:pPr>
          </w:p>
        </w:tc>
      </w:tr>
      <w:tr w:rsidR="00416649" w:rsidRPr="00D82D6C" w14:paraId="488257A8" w14:textId="77777777" w:rsidTr="00A861CB">
        <w:trPr>
          <w:trHeight w:val="185"/>
        </w:trPr>
        <w:tc>
          <w:tcPr>
            <w:tcW w:w="2344" w:type="pct"/>
          </w:tcPr>
          <w:p w14:paraId="35B3F519" w14:textId="77777777" w:rsidR="00416649" w:rsidRPr="00D82D6C" w:rsidRDefault="00416649" w:rsidP="005D6903">
            <w:pPr>
              <w:ind w:left="426" w:hanging="142"/>
              <w:rPr>
                <w:rFonts w:ascii="Times New Roman" w:hAnsi="Times New Roman"/>
                <w:b/>
                <w:noProof/>
                <w:sz w:val="24"/>
              </w:rPr>
            </w:pPr>
            <w:r>
              <w:rPr>
                <w:rFonts w:ascii="Times New Roman" w:hAnsi="Times New Roman"/>
                <w:b/>
                <w:sz w:val="24"/>
              </w:rPr>
              <w:t>* Pakalpojumi, kas ir saistīti ar ieguves rūpniecību un naftas un gāzes ieguvi</w:t>
            </w:r>
          </w:p>
        </w:tc>
        <w:tc>
          <w:tcPr>
            <w:tcW w:w="466" w:type="pct"/>
          </w:tcPr>
          <w:p w14:paraId="53CE93ED"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370DCEC1" w14:textId="77777777" w:rsidR="00416649" w:rsidRPr="00D82D6C" w:rsidRDefault="00416649" w:rsidP="00A861CB">
            <w:pPr>
              <w:jc w:val="center"/>
              <w:rPr>
                <w:rFonts w:ascii="Times New Roman" w:hAnsi="Times New Roman"/>
                <w:noProof/>
                <w:sz w:val="24"/>
              </w:rPr>
            </w:pPr>
          </w:p>
        </w:tc>
        <w:tc>
          <w:tcPr>
            <w:tcW w:w="346" w:type="pct"/>
            <w:gridSpan w:val="2"/>
          </w:tcPr>
          <w:p w14:paraId="27C18BEB" w14:textId="77777777" w:rsidR="00416649" w:rsidRPr="00D82D6C" w:rsidRDefault="00416649" w:rsidP="00A861CB">
            <w:pPr>
              <w:jc w:val="center"/>
              <w:rPr>
                <w:rFonts w:ascii="Times New Roman" w:hAnsi="Times New Roman"/>
                <w:noProof/>
                <w:sz w:val="24"/>
              </w:rPr>
            </w:pPr>
          </w:p>
        </w:tc>
        <w:tc>
          <w:tcPr>
            <w:tcW w:w="345" w:type="pct"/>
            <w:gridSpan w:val="2"/>
          </w:tcPr>
          <w:p w14:paraId="47218CFD"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6" w:type="pct"/>
            <w:gridSpan w:val="2"/>
          </w:tcPr>
          <w:p w14:paraId="6D2A9ED9" w14:textId="77777777" w:rsidR="00416649" w:rsidRPr="00D82D6C" w:rsidRDefault="00416649" w:rsidP="00A861CB">
            <w:pPr>
              <w:jc w:val="center"/>
              <w:rPr>
                <w:rFonts w:ascii="Times New Roman" w:hAnsi="Times New Roman"/>
                <w:noProof/>
                <w:sz w:val="24"/>
              </w:rPr>
            </w:pPr>
          </w:p>
        </w:tc>
        <w:tc>
          <w:tcPr>
            <w:tcW w:w="345" w:type="pct"/>
            <w:gridSpan w:val="2"/>
          </w:tcPr>
          <w:p w14:paraId="171CDBFA" w14:textId="77777777" w:rsidR="00416649" w:rsidRPr="00D82D6C" w:rsidRDefault="00416649" w:rsidP="00A861CB">
            <w:pPr>
              <w:jc w:val="center"/>
              <w:rPr>
                <w:rFonts w:ascii="Times New Roman" w:hAnsi="Times New Roman"/>
                <w:noProof/>
                <w:sz w:val="24"/>
              </w:rPr>
            </w:pPr>
          </w:p>
        </w:tc>
        <w:tc>
          <w:tcPr>
            <w:tcW w:w="347" w:type="pct"/>
            <w:gridSpan w:val="2"/>
          </w:tcPr>
          <w:p w14:paraId="492FC416" w14:textId="77777777" w:rsidR="00416649" w:rsidRPr="00D82D6C" w:rsidRDefault="00416649" w:rsidP="00A861CB">
            <w:pPr>
              <w:jc w:val="center"/>
              <w:rPr>
                <w:rFonts w:ascii="Times New Roman" w:hAnsi="Times New Roman"/>
                <w:noProof/>
                <w:sz w:val="24"/>
              </w:rPr>
            </w:pPr>
          </w:p>
        </w:tc>
      </w:tr>
      <w:tr w:rsidR="00416649" w:rsidRPr="00D82D6C" w14:paraId="141B7FE5" w14:textId="77777777" w:rsidTr="00A861CB">
        <w:trPr>
          <w:trHeight w:val="184"/>
        </w:trPr>
        <w:tc>
          <w:tcPr>
            <w:tcW w:w="2344" w:type="pct"/>
          </w:tcPr>
          <w:p w14:paraId="4B69B5CD" w14:textId="77777777" w:rsidR="00416649" w:rsidRPr="00D82D6C" w:rsidRDefault="00416649" w:rsidP="005D6903">
            <w:pPr>
              <w:ind w:left="426" w:hanging="142"/>
              <w:rPr>
                <w:rFonts w:ascii="Times New Roman" w:hAnsi="Times New Roman"/>
                <w:b/>
                <w:noProof/>
                <w:sz w:val="24"/>
              </w:rPr>
            </w:pPr>
            <w:r>
              <w:rPr>
                <w:rFonts w:ascii="Times New Roman" w:hAnsi="Times New Roman"/>
                <w:b/>
                <w:sz w:val="24"/>
              </w:rPr>
              <w:t>- Operatīvās nomas pakalpojumi</w:t>
            </w:r>
          </w:p>
        </w:tc>
        <w:tc>
          <w:tcPr>
            <w:tcW w:w="466" w:type="pct"/>
          </w:tcPr>
          <w:p w14:paraId="31705749"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3DD14EE1"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6" w:type="pct"/>
            <w:gridSpan w:val="2"/>
          </w:tcPr>
          <w:p w14:paraId="21CBF2E5" w14:textId="77777777" w:rsidR="00416649" w:rsidRPr="00D82D6C" w:rsidRDefault="00416649" w:rsidP="00A861CB">
            <w:pPr>
              <w:jc w:val="center"/>
              <w:rPr>
                <w:rFonts w:ascii="Times New Roman" w:hAnsi="Times New Roman"/>
                <w:noProof/>
                <w:sz w:val="24"/>
              </w:rPr>
            </w:pPr>
          </w:p>
        </w:tc>
        <w:tc>
          <w:tcPr>
            <w:tcW w:w="345" w:type="pct"/>
            <w:gridSpan w:val="2"/>
          </w:tcPr>
          <w:p w14:paraId="2831F6E9" w14:textId="77777777" w:rsidR="00416649" w:rsidRPr="00D82D6C" w:rsidRDefault="00416649" w:rsidP="00A861CB">
            <w:pPr>
              <w:jc w:val="center"/>
              <w:rPr>
                <w:rFonts w:ascii="Times New Roman" w:hAnsi="Times New Roman"/>
                <w:noProof/>
                <w:sz w:val="24"/>
              </w:rPr>
            </w:pPr>
          </w:p>
        </w:tc>
        <w:tc>
          <w:tcPr>
            <w:tcW w:w="346" w:type="pct"/>
            <w:gridSpan w:val="2"/>
          </w:tcPr>
          <w:p w14:paraId="1FDA1992" w14:textId="77777777" w:rsidR="00416649" w:rsidRPr="00D82D6C" w:rsidRDefault="00416649" w:rsidP="00A861CB">
            <w:pPr>
              <w:jc w:val="center"/>
              <w:rPr>
                <w:rFonts w:ascii="Times New Roman" w:hAnsi="Times New Roman"/>
                <w:noProof/>
                <w:sz w:val="24"/>
              </w:rPr>
            </w:pPr>
          </w:p>
        </w:tc>
        <w:tc>
          <w:tcPr>
            <w:tcW w:w="345" w:type="pct"/>
            <w:gridSpan w:val="2"/>
          </w:tcPr>
          <w:p w14:paraId="0D13B01D" w14:textId="77777777" w:rsidR="00416649" w:rsidRPr="00D82D6C" w:rsidRDefault="00416649" w:rsidP="00A861CB">
            <w:pPr>
              <w:jc w:val="center"/>
              <w:rPr>
                <w:rFonts w:ascii="Times New Roman" w:hAnsi="Times New Roman"/>
                <w:noProof/>
                <w:sz w:val="24"/>
              </w:rPr>
            </w:pPr>
          </w:p>
        </w:tc>
        <w:tc>
          <w:tcPr>
            <w:tcW w:w="347" w:type="pct"/>
            <w:gridSpan w:val="2"/>
          </w:tcPr>
          <w:p w14:paraId="4757F33F" w14:textId="77777777" w:rsidR="00416649" w:rsidRPr="00D82D6C" w:rsidRDefault="00416649" w:rsidP="00A861CB">
            <w:pPr>
              <w:jc w:val="center"/>
              <w:rPr>
                <w:rFonts w:ascii="Times New Roman" w:hAnsi="Times New Roman"/>
                <w:noProof/>
                <w:sz w:val="24"/>
              </w:rPr>
            </w:pPr>
          </w:p>
        </w:tc>
      </w:tr>
      <w:tr w:rsidR="00416649" w:rsidRPr="00D82D6C" w14:paraId="7EA1E3B4" w14:textId="77777777" w:rsidTr="00A861CB">
        <w:trPr>
          <w:trHeight w:val="184"/>
        </w:trPr>
        <w:tc>
          <w:tcPr>
            <w:tcW w:w="2344" w:type="pct"/>
          </w:tcPr>
          <w:p w14:paraId="7E063D05" w14:textId="77777777" w:rsidR="00416649" w:rsidRPr="00D82D6C" w:rsidRDefault="00416649" w:rsidP="005D6903">
            <w:pPr>
              <w:ind w:left="426" w:hanging="142"/>
              <w:rPr>
                <w:rFonts w:ascii="Times New Roman" w:hAnsi="Times New Roman"/>
                <w:b/>
                <w:noProof/>
                <w:sz w:val="24"/>
              </w:rPr>
            </w:pPr>
            <w:r>
              <w:rPr>
                <w:rFonts w:ascii="Times New Roman" w:hAnsi="Times New Roman"/>
                <w:b/>
                <w:sz w:val="24"/>
              </w:rPr>
              <w:t>- Ar tirdzniecību saistītie pakalpojumi</w:t>
            </w:r>
          </w:p>
        </w:tc>
        <w:tc>
          <w:tcPr>
            <w:tcW w:w="466" w:type="pct"/>
          </w:tcPr>
          <w:p w14:paraId="505FD7EF"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07EBD40E"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6" w:type="pct"/>
            <w:gridSpan w:val="2"/>
          </w:tcPr>
          <w:p w14:paraId="7D32C398" w14:textId="77777777" w:rsidR="00416649" w:rsidRPr="00D82D6C" w:rsidRDefault="00416649" w:rsidP="00A861CB">
            <w:pPr>
              <w:jc w:val="center"/>
              <w:rPr>
                <w:rFonts w:ascii="Times New Roman" w:hAnsi="Times New Roman"/>
                <w:noProof/>
                <w:sz w:val="24"/>
              </w:rPr>
            </w:pPr>
          </w:p>
        </w:tc>
        <w:tc>
          <w:tcPr>
            <w:tcW w:w="345" w:type="pct"/>
            <w:gridSpan w:val="2"/>
          </w:tcPr>
          <w:p w14:paraId="1F86AC5C" w14:textId="77777777" w:rsidR="00416649" w:rsidRPr="00D82D6C" w:rsidRDefault="00416649" w:rsidP="00A861CB">
            <w:pPr>
              <w:jc w:val="center"/>
              <w:rPr>
                <w:rFonts w:ascii="Times New Roman" w:hAnsi="Times New Roman"/>
                <w:noProof/>
                <w:sz w:val="24"/>
              </w:rPr>
            </w:pPr>
          </w:p>
        </w:tc>
        <w:tc>
          <w:tcPr>
            <w:tcW w:w="346" w:type="pct"/>
            <w:gridSpan w:val="2"/>
          </w:tcPr>
          <w:p w14:paraId="0C8F0EEE" w14:textId="77777777" w:rsidR="00416649" w:rsidRPr="00D82D6C" w:rsidRDefault="00416649" w:rsidP="00A861CB">
            <w:pPr>
              <w:jc w:val="center"/>
              <w:rPr>
                <w:rFonts w:ascii="Times New Roman" w:hAnsi="Times New Roman"/>
                <w:noProof/>
                <w:sz w:val="24"/>
              </w:rPr>
            </w:pPr>
          </w:p>
        </w:tc>
        <w:tc>
          <w:tcPr>
            <w:tcW w:w="345" w:type="pct"/>
            <w:gridSpan w:val="2"/>
          </w:tcPr>
          <w:p w14:paraId="673C7B34" w14:textId="77777777" w:rsidR="00416649" w:rsidRPr="00D82D6C" w:rsidRDefault="00416649" w:rsidP="00A861CB">
            <w:pPr>
              <w:jc w:val="center"/>
              <w:rPr>
                <w:rFonts w:ascii="Times New Roman" w:hAnsi="Times New Roman"/>
                <w:noProof/>
                <w:sz w:val="24"/>
              </w:rPr>
            </w:pPr>
          </w:p>
        </w:tc>
        <w:tc>
          <w:tcPr>
            <w:tcW w:w="347" w:type="pct"/>
            <w:gridSpan w:val="2"/>
          </w:tcPr>
          <w:p w14:paraId="164F6351" w14:textId="77777777" w:rsidR="00416649" w:rsidRPr="00D82D6C" w:rsidRDefault="00416649" w:rsidP="00A861CB">
            <w:pPr>
              <w:jc w:val="center"/>
              <w:rPr>
                <w:rFonts w:ascii="Times New Roman" w:hAnsi="Times New Roman"/>
                <w:noProof/>
                <w:sz w:val="24"/>
              </w:rPr>
            </w:pPr>
          </w:p>
        </w:tc>
      </w:tr>
      <w:tr w:rsidR="00416649" w:rsidRPr="00D82D6C" w14:paraId="546520B4" w14:textId="77777777" w:rsidTr="00A861CB">
        <w:trPr>
          <w:trHeight w:val="185"/>
        </w:trPr>
        <w:tc>
          <w:tcPr>
            <w:tcW w:w="2344" w:type="pct"/>
          </w:tcPr>
          <w:p w14:paraId="23A962F5" w14:textId="77777777" w:rsidR="00416649" w:rsidRPr="00D82D6C" w:rsidRDefault="00416649" w:rsidP="005D6903">
            <w:pPr>
              <w:ind w:left="426" w:hanging="142"/>
              <w:rPr>
                <w:rFonts w:ascii="Times New Roman" w:hAnsi="Times New Roman"/>
                <w:b/>
                <w:noProof/>
                <w:sz w:val="24"/>
              </w:rPr>
            </w:pPr>
            <w:r>
              <w:rPr>
                <w:rFonts w:ascii="Times New Roman" w:hAnsi="Times New Roman"/>
                <w:b/>
                <w:sz w:val="24"/>
              </w:rPr>
              <w:t>- Citur neiekļauti citi saimnieciskās darbības pakalpojumi</w:t>
            </w:r>
          </w:p>
        </w:tc>
        <w:tc>
          <w:tcPr>
            <w:tcW w:w="466" w:type="pct"/>
          </w:tcPr>
          <w:p w14:paraId="34462081"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0159C3FE" w14:textId="77777777" w:rsidR="00416649" w:rsidRPr="00D82D6C" w:rsidRDefault="00416649" w:rsidP="00A861CB">
            <w:pPr>
              <w:jc w:val="center"/>
              <w:rPr>
                <w:rFonts w:ascii="Times New Roman" w:hAnsi="Times New Roman"/>
                <w:noProof/>
                <w:sz w:val="24"/>
              </w:rPr>
            </w:pPr>
          </w:p>
        </w:tc>
        <w:tc>
          <w:tcPr>
            <w:tcW w:w="346" w:type="pct"/>
            <w:gridSpan w:val="2"/>
          </w:tcPr>
          <w:p w14:paraId="6BC0938E" w14:textId="77777777" w:rsidR="00416649" w:rsidRPr="00D82D6C" w:rsidRDefault="00416649" w:rsidP="00A861CB">
            <w:pPr>
              <w:jc w:val="center"/>
              <w:rPr>
                <w:rFonts w:ascii="Times New Roman" w:hAnsi="Times New Roman"/>
                <w:noProof/>
                <w:sz w:val="24"/>
              </w:rPr>
            </w:pPr>
          </w:p>
        </w:tc>
        <w:tc>
          <w:tcPr>
            <w:tcW w:w="345" w:type="pct"/>
            <w:gridSpan w:val="2"/>
          </w:tcPr>
          <w:p w14:paraId="55E995D6" w14:textId="77777777" w:rsidR="00416649" w:rsidRPr="00D82D6C" w:rsidRDefault="00416649" w:rsidP="00A861CB">
            <w:pPr>
              <w:jc w:val="center"/>
              <w:rPr>
                <w:rFonts w:ascii="Times New Roman" w:hAnsi="Times New Roman"/>
                <w:noProof/>
                <w:sz w:val="24"/>
              </w:rPr>
            </w:pPr>
          </w:p>
        </w:tc>
        <w:tc>
          <w:tcPr>
            <w:tcW w:w="346" w:type="pct"/>
            <w:gridSpan w:val="2"/>
          </w:tcPr>
          <w:p w14:paraId="7D2623A8"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5" w:type="pct"/>
            <w:gridSpan w:val="2"/>
          </w:tcPr>
          <w:p w14:paraId="3B32D9F8" w14:textId="77777777" w:rsidR="00416649" w:rsidRPr="00D82D6C" w:rsidRDefault="00416649" w:rsidP="00A861CB">
            <w:pPr>
              <w:jc w:val="center"/>
              <w:rPr>
                <w:rFonts w:ascii="Times New Roman" w:hAnsi="Times New Roman"/>
                <w:noProof/>
                <w:sz w:val="24"/>
              </w:rPr>
            </w:pPr>
          </w:p>
        </w:tc>
        <w:tc>
          <w:tcPr>
            <w:tcW w:w="347" w:type="pct"/>
            <w:gridSpan w:val="2"/>
          </w:tcPr>
          <w:p w14:paraId="28E0D557" w14:textId="77777777" w:rsidR="00416649" w:rsidRPr="00D82D6C" w:rsidRDefault="00416649" w:rsidP="00A861CB">
            <w:pPr>
              <w:jc w:val="center"/>
              <w:rPr>
                <w:rFonts w:ascii="Times New Roman" w:hAnsi="Times New Roman"/>
                <w:noProof/>
                <w:sz w:val="24"/>
              </w:rPr>
            </w:pPr>
          </w:p>
        </w:tc>
      </w:tr>
      <w:tr w:rsidR="00416649" w:rsidRPr="00D82D6C" w14:paraId="5C0E7191" w14:textId="77777777" w:rsidTr="00A861CB">
        <w:trPr>
          <w:trHeight w:val="185"/>
        </w:trPr>
        <w:tc>
          <w:tcPr>
            <w:tcW w:w="2344" w:type="pct"/>
          </w:tcPr>
          <w:p w14:paraId="46A478C6" w14:textId="77777777" w:rsidR="00416649" w:rsidRPr="00D82D6C" w:rsidRDefault="00416649" w:rsidP="00A861CB">
            <w:pPr>
              <w:rPr>
                <w:rFonts w:ascii="Times New Roman" w:hAnsi="Times New Roman"/>
                <w:b/>
                <w:noProof/>
                <w:sz w:val="24"/>
              </w:rPr>
            </w:pPr>
            <w:r>
              <w:rPr>
                <w:rFonts w:ascii="Times New Roman" w:hAnsi="Times New Roman"/>
                <w:b/>
                <w:sz w:val="24"/>
              </w:rPr>
              <w:t>Individuālie, kultūras un atpūtas pakalpojumi</w:t>
            </w:r>
          </w:p>
        </w:tc>
        <w:tc>
          <w:tcPr>
            <w:tcW w:w="466" w:type="pct"/>
          </w:tcPr>
          <w:p w14:paraId="2EBA2689"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Pr>
          <w:p w14:paraId="3665311C" w14:textId="77777777" w:rsidR="00416649" w:rsidRPr="00D82D6C" w:rsidRDefault="00416649" w:rsidP="00A861CB">
            <w:pPr>
              <w:jc w:val="center"/>
              <w:rPr>
                <w:rFonts w:ascii="Times New Roman" w:hAnsi="Times New Roman"/>
                <w:noProof/>
                <w:sz w:val="24"/>
              </w:rPr>
            </w:pPr>
          </w:p>
        </w:tc>
        <w:tc>
          <w:tcPr>
            <w:tcW w:w="346" w:type="pct"/>
            <w:gridSpan w:val="2"/>
          </w:tcPr>
          <w:p w14:paraId="6319C2C1" w14:textId="77777777" w:rsidR="00416649" w:rsidRPr="00D82D6C" w:rsidRDefault="00416649" w:rsidP="00A861CB">
            <w:pPr>
              <w:jc w:val="center"/>
              <w:rPr>
                <w:rFonts w:ascii="Times New Roman" w:hAnsi="Times New Roman"/>
                <w:noProof/>
                <w:sz w:val="24"/>
              </w:rPr>
            </w:pPr>
          </w:p>
        </w:tc>
        <w:tc>
          <w:tcPr>
            <w:tcW w:w="345" w:type="pct"/>
            <w:gridSpan w:val="2"/>
          </w:tcPr>
          <w:p w14:paraId="6E51602B" w14:textId="77777777" w:rsidR="00416649" w:rsidRPr="00D82D6C" w:rsidRDefault="00416649" w:rsidP="00A861CB">
            <w:pPr>
              <w:jc w:val="center"/>
              <w:rPr>
                <w:rFonts w:ascii="Times New Roman" w:hAnsi="Times New Roman"/>
                <w:noProof/>
                <w:sz w:val="24"/>
              </w:rPr>
            </w:pPr>
          </w:p>
        </w:tc>
        <w:tc>
          <w:tcPr>
            <w:tcW w:w="346" w:type="pct"/>
            <w:gridSpan w:val="2"/>
          </w:tcPr>
          <w:p w14:paraId="42E34DB4"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345" w:type="pct"/>
            <w:gridSpan w:val="2"/>
          </w:tcPr>
          <w:p w14:paraId="2528C470" w14:textId="77777777" w:rsidR="00416649" w:rsidRPr="00D82D6C" w:rsidRDefault="00416649" w:rsidP="00A861CB">
            <w:pPr>
              <w:jc w:val="center"/>
              <w:rPr>
                <w:rFonts w:ascii="Times New Roman" w:hAnsi="Times New Roman"/>
                <w:noProof/>
                <w:sz w:val="24"/>
              </w:rPr>
            </w:pPr>
          </w:p>
        </w:tc>
        <w:tc>
          <w:tcPr>
            <w:tcW w:w="347" w:type="pct"/>
            <w:gridSpan w:val="2"/>
          </w:tcPr>
          <w:p w14:paraId="2804D28F" w14:textId="77777777" w:rsidR="00416649" w:rsidRPr="00D82D6C" w:rsidRDefault="00416649" w:rsidP="00A861CB">
            <w:pPr>
              <w:jc w:val="center"/>
              <w:rPr>
                <w:rFonts w:ascii="Times New Roman" w:hAnsi="Times New Roman"/>
                <w:noProof/>
                <w:sz w:val="24"/>
              </w:rPr>
            </w:pPr>
          </w:p>
        </w:tc>
      </w:tr>
      <w:tr w:rsidR="00416649" w:rsidRPr="00D82D6C" w14:paraId="21CDBFA0" w14:textId="77777777" w:rsidTr="00A861CB">
        <w:trPr>
          <w:trHeight w:val="175"/>
        </w:trPr>
        <w:tc>
          <w:tcPr>
            <w:tcW w:w="2344" w:type="pct"/>
            <w:tcBorders>
              <w:bottom w:val="single" w:sz="4" w:space="0" w:color="000000"/>
            </w:tcBorders>
          </w:tcPr>
          <w:p w14:paraId="3127BBAA" w14:textId="77777777" w:rsidR="00416649" w:rsidRPr="00D82D6C" w:rsidRDefault="00416649" w:rsidP="00A861CB">
            <w:pPr>
              <w:rPr>
                <w:rFonts w:ascii="Times New Roman" w:hAnsi="Times New Roman"/>
                <w:b/>
                <w:noProof/>
                <w:sz w:val="24"/>
              </w:rPr>
            </w:pPr>
            <w:r>
              <w:rPr>
                <w:rFonts w:ascii="Times New Roman" w:hAnsi="Times New Roman"/>
                <w:b/>
                <w:sz w:val="24"/>
              </w:rPr>
              <w:t>Citur neiekļautas valdības preces un pakalpojumi</w:t>
            </w:r>
          </w:p>
        </w:tc>
        <w:tc>
          <w:tcPr>
            <w:tcW w:w="466" w:type="pct"/>
            <w:tcBorders>
              <w:bottom w:val="single" w:sz="4" w:space="0" w:color="000000"/>
            </w:tcBorders>
          </w:tcPr>
          <w:p w14:paraId="5C57497D" w14:textId="77777777" w:rsidR="00416649" w:rsidRPr="00D82D6C" w:rsidRDefault="00416649" w:rsidP="00A861CB">
            <w:pPr>
              <w:jc w:val="center"/>
              <w:rPr>
                <w:rFonts w:ascii="Times New Roman" w:hAnsi="Times New Roman"/>
                <w:noProof/>
                <w:sz w:val="24"/>
              </w:rPr>
            </w:pPr>
          </w:p>
        </w:tc>
        <w:tc>
          <w:tcPr>
            <w:tcW w:w="462" w:type="pct"/>
            <w:gridSpan w:val="2"/>
            <w:tcBorders>
              <w:bottom w:val="single" w:sz="4" w:space="0" w:color="000000"/>
            </w:tcBorders>
          </w:tcPr>
          <w:p w14:paraId="1BAB2D5C" w14:textId="77777777" w:rsidR="00416649" w:rsidRPr="00D82D6C" w:rsidRDefault="00416649" w:rsidP="00A861CB">
            <w:pPr>
              <w:jc w:val="center"/>
              <w:rPr>
                <w:rFonts w:ascii="Times New Roman" w:hAnsi="Times New Roman"/>
                <w:noProof/>
                <w:sz w:val="24"/>
              </w:rPr>
            </w:pPr>
          </w:p>
        </w:tc>
        <w:tc>
          <w:tcPr>
            <w:tcW w:w="346" w:type="pct"/>
            <w:gridSpan w:val="2"/>
            <w:tcBorders>
              <w:bottom w:val="single" w:sz="4" w:space="0" w:color="000000"/>
            </w:tcBorders>
          </w:tcPr>
          <w:p w14:paraId="10F7D9F2" w14:textId="77777777" w:rsidR="00416649" w:rsidRPr="00D82D6C" w:rsidRDefault="00416649" w:rsidP="00A861CB">
            <w:pPr>
              <w:jc w:val="center"/>
              <w:rPr>
                <w:rFonts w:ascii="Times New Roman" w:hAnsi="Times New Roman"/>
                <w:noProof/>
                <w:sz w:val="24"/>
              </w:rPr>
            </w:pPr>
          </w:p>
        </w:tc>
        <w:tc>
          <w:tcPr>
            <w:tcW w:w="345" w:type="pct"/>
            <w:gridSpan w:val="2"/>
            <w:tcBorders>
              <w:bottom w:val="single" w:sz="4" w:space="0" w:color="000000"/>
            </w:tcBorders>
          </w:tcPr>
          <w:p w14:paraId="0F70E33F" w14:textId="77777777" w:rsidR="00416649" w:rsidRPr="00D82D6C" w:rsidRDefault="00416649" w:rsidP="00A861CB">
            <w:pPr>
              <w:jc w:val="center"/>
              <w:rPr>
                <w:rFonts w:ascii="Times New Roman" w:hAnsi="Times New Roman"/>
                <w:noProof/>
                <w:sz w:val="24"/>
              </w:rPr>
            </w:pPr>
          </w:p>
        </w:tc>
        <w:tc>
          <w:tcPr>
            <w:tcW w:w="346" w:type="pct"/>
            <w:gridSpan w:val="2"/>
            <w:tcBorders>
              <w:bottom w:val="single" w:sz="4" w:space="0" w:color="000000"/>
            </w:tcBorders>
          </w:tcPr>
          <w:p w14:paraId="78CAA28D" w14:textId="77777777" w:rsidR="00416649" w:rsidRPr="00D82D6C" w:rsidRDefault="00416649" w:rsidP="00A861CB">
            <w:pPr>
              <w:jc w:val="center"/>
              <w:rPr>
                <w:rFonts w:ascii="Times New Roman" w:hAnsi="Times New Roman"/>
                <w:noProof/>
                <w:sz w:val="24"/>
              </w:rPr>
            </w:pPr>
          </w:p>
        </w:tc>
        <w:tc>
          <w:tcPr>
            <w:tcW w:w="345" w:type="pct"/>
            <w:gridSpan w:val="2"/>
            <w:tcBorders>
              <w:bottom w:val="single" w:sz="4" w:space="0" w:color="000000"/>
            </w:tcBorders>
          </w:tcPr>
          <w:p w14:paraId="10CB040C" w14:textId="77777777" w:rsidR="00416649" w:rsidRPr="00D82D6C" w:rsidRDefault="00416649" w:rsidP="00A861CB">
            <w:pPr>
              <w:jc w:val="center"/>
              <w:rPr>
                <w:rFonts w:ascii="Times New Roman" w:hAnsi="Times New Roman"/>
                <w:noProof/>
                <w:sz w:val="24"/>
              </w:rPr>
            </w:pPr>
          </w:p>
        </w:tc>
        <w:tc>
          <w:tcPr>
            <w:tcW w:w="347" w:type="pct"/>
            <w:gridSpan w:val="2"/>
            <w:tcBorders>
              <w:bottom w:val="single" w:sz="4" w:space="0" w:color="000000"/>
            </w:tcBorders>
          </w:tcPr>
          <w:p w14:paraId="5766E78C" w14:textId="77777777" w:rsidR="00416649" w:rsidRPr="00D82D6C" w:rsidRDefault="00416649" w:rsidP="00A861CB">
            <w:pPr>
              <w:jc w:val="center"/>
              <w:rPr>
                <w:rFonts w:ascii="Times New Roman" w:hAnsi="Times New Roman"/>
                <w:noProof/>
                <w:sz w:val="24"/>
              </w:rPr>
            </w:pPr>
          </w:p>
        </w:tc>
      </w:tr>
      <w:tr w:rsidR="00416649" w:rsidRPr="00D82D6C" w14:paraId="137C6A9B" w14:textId="77777777" w:rsidTr="00A861CB">
        <w:trPr>
          <w:trHeight w:val="184"/>
        </w:trPr>
        <w:tc>
          <w:tcPr>
            <w:tcW w:w="2344" w:type="pct"/>
            <w:tcBorders>
              <w:top w:val="single" w:sz="4" w:space="0" w:color="000000"/>
            </w:tcBorders>
            <w:shd w:val="clear" w:color="auto" w:fill="D9D9D9"/>
          </w:tcPr>
          <w:p w14:paraId="6D3D27D3" w14:textId="77777777" w:rsidR="00416649" w:rsidRPr="00D82D6C" w:rsidRDefault="00416649" w:rsidP="005D6903">
            <w:pPr>
              <w:ind w:left="284"/>
              <w:rPr>
                <w:rFonts w:ascii="Times New Roman" w:hAnsi="Times New Roman"/>
                <w:b/>
                <w:noProof/>
                <w:sz w:val="24"/>
              </w:rPr>
            </w:pPr>
            <w:r>
              <w:rPr>
                <w:rFonts w:ascii="Times New Roman" w:hAnsi="Times New Roman"/>
                <w:b/>
                <w:sz w:val="24"/>
              </w:rPr>
              <w:t>Citur neiekļautas valdības preces, kredīts un debets</w:t>
            </w:r>
          </w:p>
        </w:tc>
        <w:tc>
          <w:tcPr>
            <w:tcW w:w="466" w:type="pct"/>
            <w:tcBorders>
              <w:top w:val="single" w:sz="4" w:space="0" w:color="000000"/>
            </w:tcBorders>
            <w:shd w:val="clear" w:color="auto" w:fill="D9D9D9"/>
          </w:tcPr>
          <w:p w14:paraId="5E2DCD86" w14:textId="77777777" w:rsidR="00416649" w:rsidRPr="00D82D6C" w:rsidRDefault="00416649" w:rsidP="00A861CB">
            <w:pPr>
              <w:jc w:val="center"/>
              <w:rPr>
                <w:rFonts w:ascii="Times New Roman" w:hAnsi="Times New Roman"/>
                <w:noProof/>
                <w:sz w:val="24"/>
              </w:rPr>
            </w:pPr>
          </w:p>
        </w:tc>
        <w:tc>
          <w:tcPr>
            <w:tcW w:w="462" w:type="pct"/>
            <w:gridSpan w:val="2"/>
            <w:tcBorders>
              <w:top w:val="single" w:sz="4" w:space="0" w:color="000000"/>
            </w:tcBorders>
            <w:shd w:val="clear" w:color="auto" w:fill="D9D9D9"/>
          </w:tcPr>
          <w:p w14:paraId="1E3281E5" w14:textId="77777777" w:rsidR="00416649" w:rsidRPr="00D82D6C" w:rsidRDefault="00416649" w:rsidP="00A861CB">
            <w:pPr>
              <w:jc w:val="center"/>
              <w:rPr>
                <w:rFonts w:ascii="Times New Roman" w:hAnsi="Times New Roman"/>
                <w:noProof/>
                <w:sz w:val="24"/>
              </w:rPr>
            </w:pPr>
          </w:p>
        </w:tc>
        <w:tc>
          <w:tcPr>
            <w:tcW w:w="346" w:type="pct"/>
            <w:gridSpan w:val="2"/>
            <w:tcBorders>
              <w:top w:val="single" w:sz="4" w:space="0" w:color="000000"/>
            </w:tcBorders>
            <w:shd w:val="clear" w:color="auto" w:fill="D9D9D9"/>
          </w:tcPr>
          <w:p w14:paraId="12ADFD78" w14:textId="77777777" w:rsidR="00416649" w:rsidRPr="00D82D6C" w:rsidRDefault="00416649" w:rsidP="00A861CB">
            <w:pPr>
              <w:jc w:val="center"/>
              <w:rPr>
                <w:rFonts w:ascii="Times New Roman" w:hAnsi="Times New Roman"/>
                <w:noProof/>
                <w:sz w:val="24"/>
              </w:rPr>
            </w:pPr>
          </w:p>
        </w:tc>
        <w:tc>
          <w:tcPr>
            <w:tcW w:w="345" w:type="pct"/>
            <w:gridSpan w:val="2"/>
            <w:tcBorders>
              <w:top w:val="single" w:sz="4" w:space="0" w:color="000000"/>
            </w:tcBorders>
            <w:shd w:val="clear" w:color="auto" w:fill="D9D9D9"/>
          </w:tcPr>
          <w:p w14:paraId="37E19ED0" w14:textId="77777777" w:rsidR="00416649" w:rsidRPr="00D82D6C" w:rsidRDefault="00416649" w:rsidP="00A861CB">
            <w:pPr>
              <w:jc w:val="center"/>
              <w:rPr>
                <w:rFonts w:ascii="Times New Roman" w:hAnsi="Times New Roman"/>
                <w:noProof/>
                <w:sz w:val="24"/>
              </w:rPr>
            </w:pPr>
          </w:p>
        </w:tc>
        <w:tc>
          <w:tcPr>
            <w:tcW w:w="346" w:type="pct"/>
            <w:gridSpan w:val="2"/>
            <w:tcBorders>
              <w:top w:val="single" w:sz="4" w:space="0" w:color="000000"/>
            </w:tcBorders>
            <w:shd w:val="clear" w:color="auto" w:fill="D9D9D9"/>
          </w:tcPr>
          <w:p w14:paraId="65967092" w14:textId="77777777" w:rsidR="00416649" w:rsidRPr="00D82D6C" w:rsidRDefault="00416649" w:rsidP="00A861CB">
            <w:pPr>
              <w:jc w:val="center"/>
              <w:rPr>
                <w:rFonts w:ascii="Times New Roman" w:hAnsi="Times New Roman"/>
                <w:noProof/>
                <w:sz w:val="24"/>
              </w:rPr>
            </w:pPr>
          </w:p>
        </w:tc>
        <w:tc>
          <w:tcPr>
            <w:tcW w:w="345" w:type="pct"/>
            <w:gridSpan w:val="2"/>
            <w:tcBorders>
              <w:top w:val="single" w:sz="4" w:space="0" w:color="000000"/>
            </w:tcBorders>
            <w:shd w:val="clear" w:color="auto" w:fill="D9D9D9"/>
          </w:tcPr>
          <w:p w14:paraId="5769772A" w14:textId="77777777" w:rsidR="00416649" w:rsidRPr="00D82D6C" w:rsidRDefault="00416649" w:rsidP="00A861CB">
            <w:pPr>
              <w:jc w:val="center"/>
              <w:rPr>
                <w:rFonts w:ascii="Times New Roman" w:hAnsi="Times New Roman"/>
                <w:noProof/>
                <w:sz w:val="24"/>
              </w:rPr>
            </w:pPr>
          </w:p>
        </w:tc>
        <w:tc>
          <w:tcPr>
            <w:tcW w:w="347" w:type="pct"/>
            <w:gridSpan w:val="2"/>
            <w:tcBorders>
              <w:top w:val="single" w:sz="4" w:space="0" w:color="000000"/>
            </w:tcBorders>
            <w:shd w:val="clear" w:color="auto" w:fill="D9D9D9"/>
          </w:tcPr>
          <w:p w14:paraId="040D7634" w14:textId="77777777" w:rsidR="00416649" w:rsidRPr="00D82D6C" w:rsidRDefault="00416649" w:rsidP="00A861CB">
            <w:pPr>
              <w:jc w:val="center"/>
              <w:rPr>
                <w:rFonts w:ascii="Times New Roman" w:hAnsi="Times New Roman"/>
                <w:noProof/>
                <w:sz w:val="24"/>
              </w:rPr>
            </w:pPr>
          </w:p>
        </w:tc>
      </w:tr>
      <w:tr w:rsidR="00416649" w:rsidRPr="00D82D6C" w14:paraId="525B00E7" w14:textId="77777777" w:rsidTr="00A861CB">
        <w:trPr>
          <w:trHeight w:val="175"/>
        </w:trPr>
        <w:tc>
          <w:tcPr>
            <w:tcW w:w="2344" w:type="pct"/>
            <w:tcBorders>
              <w:bottom w:val="single" w:sz="4" w:space="0" w:color="000000"/>
            </w:tcBorders>
            <w:shd w:val="clear" w:color="auto" w:fill="D9D9D9"/>
          </w:tcPr>
          <w:p w14:paraId="27127B40" w14:textId="77777777" w:rsidR="00416649" w:rsidRPr="00D82D6C" w:rsidRDefault="00416649" w:rsidP="005D6903">
            <w:pPr>
              <w:ind w:left="284"/>
              <w:rPr>
                <w:rFonts w:ascii="Times New Roman" w:hAnsi="Times New Roman"/>
                <w:b/>
                <w:noProof/>
                <w:sz w:val="24"/>
              </w:rPr>
            </w:pPr>
            <w:r>
              <w:rPr>
                <w:rFonts w:ascii="Times New Roman" w:hAnsi="Times New Roman"/>
                <w:b/>
                <w:sz w:val="24"/>
              </w:rPr>
              <w:t>Citur neiekļauti valdības pakalpojumi, kredīts</w:t>
            </w:r>
          </w:p>
        </w:tc>
        <w:tc>
          <w:tcPr>
            <w:tcW w:w="466" w:type="pct"/>
            <w:tcBorders>
              <w:bottom w:val="single" w:sz="4" w:space="0" w:color="000000"/>
            </w:tcBorders>
            <w:shd w:val="clear" w:color="auto" w:fill="D9D9D9"/>
          </w:tcPr>
          <w:p w14:paraId="0B0F0FE8" w14:textId="77777777" w:rsidR="00416649" w:rsidRPr="00D82D6C" w:rsidRDefault="00416649" w:rsidP="00A861CB">
            <w:pPr>
              <w:jc w:val="center"/>
              <w:rPr>
                <w:rFonts w:ascii="Times New Roman" w:hAnsi="Times New Roman"/>
                <w:noProof/>
                <w:sz w:val="24"/>
              </w:rPr>
            </w:pPr>
          </w:p>
        </w:tc>
        <w:tc>
          <w:tcPr>
            <w:tcW w:w="462" w:type="pct"/>
            <w:gridSpan w:val="2"/>
            <w:tcBorders>
              <w:bottom w:val="single" w:sz="4" w:space="0" w:color="000000"/>
            </w:tcBorders>
            <w:shd w:val="clear" w:color="auto" w:fill="D9D9D9"/>
          </w:tcPr>
          <w:p w14:paraId="5BE1FFF6" w14:textId="77777777" w:rsidR="00416649" w:rsidRPr="00D82D6C" w:rsidRDefault="00416649" w:rsidP="00A861CB">
            <w:pPr>
              <w:jc w:val="center"/>
              <w:rPr>
                <w:rFonts w:ascii="Times New Roman" w:hAnsi="Times New Roman"/>
                <w:noProof/>
                <w:sz w:val="24"/>
              </w:rPr>
            </w:pPr>
          </w:p>
        </w:tc>
        <w:tc>
          <w:tcPr>
            <w:tcW w:w="346" w:type="pct"/>
            <w:gridSpan w:val="2"/>
            <w:tcBorders>
              <w:bottom w:val="single" w:sz="4" w:space="0" w:color="000000"/>
            </w:tcBorders>
            <w:shd w:val="clear" w:color="auto" w:fill="D9D9D9"/>
          </w:tcPr>
          <w:p w14:paraId="0825618E" w14:textId="77777777" w:rsidR="00416649" w:rsidRPr="00D82D6C" w:rsidRDefault="00416649" w:rsidP="00A861CB">
            <w:pPr>
              <w:jc w:val="center"/>
              <w:rPr>
                <w:rFonts w:ascii="Times New Roman" w:hAnsi="Times New Roman"/>
                <w:noProof/>
                <w:sz w:val="24"/>
              </w:rPr>
            </w:pPr>
          </w:p>
        </w:tc>
        <w:tc>
          <w:tcPr>
            <w:tcW w:w="345" w:type="pct"/>
            <w:gridSpan w:val="2"/>
            <w:tcBorders>
              <w:bottom w:val="single" w:sz="4" w:space="0" w:color="000000"/>
            </w:tcBorders>
            <w:shd w:val="clear" w:color="auto" w:fill="D9D9D9"/>
          </w:tcPr>
          <w:p w14:paraId="1D1C2841" w14:textId="77777777" w:rsidR="00416649" w:rsidRPr="00D82D6C" w:rsidRDefault="00416649" w:rsidP="00A861CB">
            <w:pPr>
              <w:jc w:val="center"/>
              <w:rPr>
                <w:rFonts w:ascii="Times New Roman" w:hAnsi="Times New Roman"/>
                <w:noProof/>
                <w:sz w:val="24"/>
              </w:rPr>
            </w:pPr>
          </w:p>
        </w:tc>
        <w:tc>
          <w:tcPr>
            <w:tcW w:w="346" w:type="pct"/>
            <w:gridSpan w:val="2"/>
            <w:tcBorders>
              <w:bottom w:val="single" w:sz="4" w:space="0" w:color="000000"/>
            </w:tcBorders>
            <w:shd w:val="clear" w:color="auto" w:fill="D9D9D9"/>
          </w:tcPr>
          <w:p w14:paraId="5C410AC5" w14:textId="77777777" w:rsidR="00416649" w:rsidRPr="00D82D6C" w:rsidRDefault="00416649" w:rsidP="00A861CB">
            <w:pPr>
              <w:jc w:val="center"/>
              <w:rPr>
                <w:rFonts w:ascii="Times New Roman" w:hAnsi="Times New Roman"/>
                <w:noProof/>
                <w:sz w:val="24"/>
              </w:rPr>
            </w:pPr>
          </w:p>
        </w:tc>
        <w:tc>
          <w:tcPr>
            <w:tcW w:w="345" w:type="pct"/>
            <w:gridSpan w:val="2"/>
            <w:tcBorders>
              <w:bottom w:val="single" w:sz="4" w:space="0" w:color="000000"/>
            </w:tcBorders>
            <w:shd w:val="clear" w:color="auto" w:fill="D9D9D9"/>
          </w:tcPr>
          <w:p w14:paraId="46471A82" w14:textId="77777777" w:rsidR="00416649" w:rsidRPr="00D82D6C" w:rsidRDefault="00416649" w:rsidP="00A861CB">
            <w:pPr>
              <w:jc w:val="center"/>
              <w:rPr>
                <w:rFonts w:ascii="Times New Roman" w:hAnsi="Times New Roman"/>
                <w:noProof/>
                <w:sz w:val="24"/>
              </w:rPr>
            </w:pPr>
          </w:p>
        </w:tc>
        <w:tc>
          <w:tcPr>
            <w:tcW w:w="347" w:type="pct"/>
            <w:gridSpan w:val="2"/>
            <w:tcBorders>
              <w:bottom w:val="single" w:sz="4" w:space="0" w:color="000000"/>
            </w:tcBorders>
            <w:shd w:val="clear" w:color="auto" w:fill="D9D9D9"/>
          </w:tcPr>
          <w:p w14:paraId="30D0B921" w14:textId="77777777" w:rsidR="00416649" w:rsidRPr="00D82D6C" w:rsidRDefault="00416649" w:rsidP="00A861CB">
            <w:pPr>
              <w:jc w:val="center"/>
              <w:rPr>
                <w:rFonts w:ascii="Times New Roman" w:hAnsi="Times New Roman"/>
                <w:noProof/>
                <w:sz w:val="24"/>
              </w:rPr>
            </w:pPr>
          </w:p>
        </w:tc>
      </w:tr>
      <w:tr w:rsidR="00416649" w:rsidRPr="00D82D6C" w14:paraId="6D037421" w14:textId="77777777" w:rsidTr="00A861CB">
        <w:trPr>
          <w:trHeight w:val="184"/>
        </w:trPr>
        <w:tc>
          <w:tcPr>
            <w:tcW w:w="2344" w:type="pct"/>
            <w:tcBorders>
              <w:top w:val="single" w:sz="4" w:space="0" w:color="000000"/>
            </w:tcBorders>
          </w:tcPr>
          <w:p w14:paraId="083E7690" w14:textId="77777777" w:rsidR="00416649" w:rsidRPr="00D82D6C" w:rsidRDefault="00416649" w:rsidP="00F5753F">
            <w:pPr>
              <w:ind w:left="426" w:hanging="142"/>
              <w:rPr>
                <w:rFonts w:ascii="Times New Roman" w:hAnsi="Times New Roman"/>
                <w:b/>
                <w:noProof/>
                <w:sz w:val="24"/>
              </w:rPr>
            </w:pPr>
            <w:r>
              <w:rPr>
                <w:rFonts w:ascii="Times New Roman" w:hAnsi="Times New Roman"/>
                <w:b/>
                <w:sz w:val="24"/>
              </w:rPr>
              <w:t>Citur neiekļauti valdības pakalpojumi, debets</w:t>
            </w:r>
          </w:p>
        </w:tc>
        <w:tc>
          <w:tcPr>
            <w:tcW w:w="466" w:type="pct"/>
            <w:tcBorders>
              <w:top w:val="single" w:sz="4" w:space="0" w:color="000000"/>
            </w:tcBorders>
          </w:tcPr>
          <w:p w14:paraId="5F572137" w14:textId="77777777" w:rsidR="00416649" w:rsidRPr="00D82D6C" w:rsidRDefault="00416649" w:rsidP="00A861CB">
            <w:pPr>
              <w:jc w:val="center"/>
              <w:rPr>
                <w:rFonts w:ascii="Times New Roman" w:hAnsi="Times New Roman"/>
                <w:noProof/>
                <w:sz w:val="24"/>
              </w:rPr>
            </w:pPr>
          </w:p>
        </w:tc>
        <w:tc>
          <w:tcPr>
            <w:tcW w:w="462" w:type="pct"/>
            <w:gridSpan w:val="2"/>
            <w:tcBorders>
              <w:top w:val="single" w:sz="4" w:space="0" w:color="000000"/>
            </w:tcBorders>
          </w:tcPr>
          <w:p w14:paraId="2CA22FF2" w14:textId="77777777" w:rsidR="00416649" w:rsidRPr="00D82D6C" w:rsidRDefault="00416649" w:rsidP="00A861CB">
            <w:pPr>
              <w:jc w:val="center"/>
              <w:rPr>
                <w:rFonts w:ascii="Times New Roman" w:hAnsi="Times New Roman"/>
                <w:noProof/>
                <w:sz w:val="24"/>
              </w:rPr>
            </w:pPr>
          </w:p>
        </w:tc>
        <w:tc>
          <w:tcPr>
            <w:tcW w:w="346" w:type="pct"/>
            <w:gridSpan w:val="2"/>
            <w:tcBorders>
              <w:top w:val="single" w:sz="4" w:space="0" w:color="000000"/>
            </w:tcBorders>
          </w:tcPr>
          <w:p w14:paraId="65161F25" w14:textId="77777777" w:rsidR="00416649" w:rsidRPr="00D82D6C" w:rsidRDefault="00416649" w:rsidP="00A861CB">
            <w:pPr>
              <w:jc w:val="center"/>
              <w:rPr>
                <w:rFonts w:ascii="Times New Roman" w:hAnsi="Times New Roman"/>
                <w:noProof/>
                <w:sz w:val="24"/>
              </w:rPr>
            </w:pPr>
          </w:p>
        </w:tc>
        <w:tc>
          <w:tcPr>
            <w:tcW w:w="345" w:type="pct"/>
            <w:gridSpan w:val="2"/>
            <w:tcBorders>
              <w:top w:val="single" w:sz="4" w:space="0" w:color="000000"/>
            </w:tcBorders>
          </w:tcPr>
          <w:p w14:paraId="1CB5AC2E" w14:textId="77777777" w:rsidR="00416649" w:rsidRPr="00D82D6C" w:rsidRDefault="00416649" w:rsidP="00A861CB">
            <w:pPr>
              <w:jc w:val="center"/>
              <w:rPr>
                <w:rFonts w:ascii="Times New Roman" w:hAnsi="Times New Roman"/>
                <w:noProof/>
                <w:sz w:val="24"/>
              </w:rPr>
            </w:pPr>
          </w:p>
        </w:tc>
        <w:tc>
          <w:tcPr>
            <w:tcW w:w="346" w:type="pct"/>
            <w:gridSpan w:val="2"/>
            <w:tcBorders>
              <w:top w:val="single" w:sz="4" w:space="0" w:color="000000"/>
            </w:tcBorders>
          </w:tcPr>
          <w:p w14:paraId="009B1D1B" w14:textId="77777777" w:rsidR="00416649" w:rsidRPr="00D82D6C" w:rsidRDefault="00416649" w:rsidP="00A861CB">
            <w:pPr>
              <w:jc w:val="center"/>
              <w:rPr>
                <w:rFonts w:ascii="Times New Roman" w:hAnsi="Times New Roman"/>
                <w:noProof/>
                <w:sz w:val="24"/>
              </w:rPr>
            </w:pPr>
          </w:p>
        </w:tc>
        <w:tc>
          <w:tcPr>
            <w:tcW w:w="345" w:type="pct"/>
            <w:gridSpan w:val="2"/>
            <w:tcBorders>
              <w:top w:val="single" w:sz="4" w:space="0" w:color="000000"/>
            </w:tcBorders>
          </w:tcPr>
          <w:p w14:paraId="59B857B8" w14:textId="77777777" w:rsidR="00416649" w:rsidRPr="00D82D6C" w:rsidRDefault="00416649" w:rsidP="00A861CB">
            <w:pPr>
              <w:jc w:val="center"/>
              <w:rPr>
                <w:rFonts w:ascii="Times New Roman" w:hAnsi="Times New Roman"/>
                <w:noProof/>
                <w:sz w:val="24"/>
              </w:rPr>
            </w:pPr>
          </w:p>
        </w:tc>
        <w:tc>
          <w:tcPr>
            <w:tcW w:w="347" w:type="pct"/>
            <w:gridSpan w:val="2"/>
            <w:tcBorders>
              <w:top w:val="single" w:sz="4" w:space="0" w:color="000000"/>
            </w:tcBorders>
          </w:tcPr>
          <w:p w14:paraId="100A0F8E" w14:textId="77777777" w:rsidR="00416649" w:rsidRPr="00D82D6C" w:rsidRDefault="00416649" w:rsidP="00A861CB">
            <w:pPr>
              <w:jc w:val="center"/>
              <w:rPr>
                <w:rFonts w:ascii="Times New Roman" w:hAnsi="Times New Roman"/>
                <w:noProof/>
                <w:sz w:val="24"/>
              </w:rPr>
            </w:pPr>
          </w:p>
        </w:tc>
      </w:tr>
      <w:tr w:rsidR="00416649" w:rsidRPr="00D82D6C" w14:paraId="6C6FFD88" w14:textId="77777777" w:rsidTr="00A861CB">
        <w:trPr>
          <w:trHeight w:val="184"/>
        </w:trPr>
        <w:tc>
          <w:tcPr>
            <w:tcW w:w="2344" w:type="pct"/>
          </w:tcPr>
          <w:p w14:paraId="388B0302" w14:textId="77777777" w:rsidR="00416649" w:rsidRPr="00D82D6C" w:rsidRDefault="00416649" w:rsidP="00F5753F">
            <w:pPr>
              <w:ind w:left="426" w:hanging="142"/>
              <w:rPr>
                <w:rFonts w:ascii="Times New Roman" w:hAnsi="Times New Roman"/>
                <w:b/>
                <w:noProof/>
                <w:sz w:val="24"/>
              </w:rPr>
            </w:pPr>
            <w:r>
              <w:rPr>
                <w:rFonts w:ascii="Times New Roman" w:hAnsi="Times New Roman"/>
                <w:b/>
                <w:sz w:val="24"/>
              </w:rPr>
              <w:t>- Uzņēmējvalstīs iegādātie komercpakalpojumi</w:t>
            </w:r>
          </w:p>
        </w:tc>
        <w:tc>
          <w:tcPr>
            <w:tcW w:w="466" w:type="pct"/>
          </w:tcPr>
          <w:p w14:paraId="47FF48A8" w14:textId="77777777" w:rsidR="00416649" w:rsidRPr="00D82D6C" w:rsidRDefault="00416649" w:rsidP="00A861CB">
            <w:pPr>
              <w:jc w:val="center"/>
              <w:rPr>
                <w:rFonts w:ascii="Times New Roman" w:hAnsi="Times New Roman"/>
                <w:noProof/>
                <w:sz w:val="24"/>
              </w:rPr>
            </w:pPr>
          </w:p>
        </w:tc>
        <w:tc>
          <w:tcPr>
            <w:tcW w:w="462" w:type="pct"/>
            <w:gridSpan w:val="2"/>
          </w:tcPr>
          <w:p w14:paraId="27932236" w14:textId="77777777" w:rsidR="00416649" w:rsidRPr="00D82D6C" w:rsidRDefault="00416649" w:rsidP="00A861CB">
            <w:pPr>
              <w:jc w:val="center"/>
              <w:rPr>
                <w:rFonts w:ascii="Times New Roman" w:hAnsi="Times New Roman"/>
                <w:noProof/>
                <w:sz w:val="24"/>
              </w:rPr>
            </w:pPr>
          </w:p>
        </w:tc>
        <w:tc>
          <w:tcPr>
            <w:tcW w:w="346" w:type="pct"/>
            <w:gridSpan w:val="2"/>
          </w:tcPr>
          <w:p w14:paraId="5294288A" w14:textId="77777777" w:rsidR="00416649" w:rsidRPr="00D82D6C" w:rsidRDefault="00416649" w:rsidP="00A861CB">
            <w:pPr>
              <w:jc w:val="center"/>
              <w:rPr>
                <w:rFonts w:ascii="Times New Roman" w:hAnsi="Times New Roman"/>
                <w:noProof/>
                <w:sz w:val="24"/>
              </w:rPr>
            </w:pPr>
          </w:p>
        </w:tc>
        <w:tc>
          <w:tcPr>
            <w:tcW w:w="345" w:type="pct"/>
            <w:gridSpan w:val="2"/>
          </w:tcPr>
          <w:p w14:paraId="18E41572" w14:textId="77777777" w:rsidR="00416649" w:rsidRPr="00D82D6C" w:rsidRDefault="00416649" w:rsidP="00A861CB">
            <w:pPr>
              <w:jc w:val="center"/>
              <w:rPr>
                <w:rFonts w:ascii="Times New Roman" w:hAnsi="Times New Roman"/>
                <w:noProof/>
                <w:sz w:val="24"/>
              </w:rPr>
            </w:pPr>
          </w:p>
        </w:tc>
        <w:tc>
          <w:tcPr>
            <w:tcW w:w="346" w:type="pct"/>
            <w:gridSpan w:val="2"/>
          </w:tcPr>
          <w:p w14:paraId="01176BB1" w14:textId="77777777" w:rsidR="00416649" w:rsidRPr="00D82D6C" w:rsidRDefault="00416649" w:rsidP="00A861CB">
            <w:pPr>
              <w:jc w:val="center"/>
              <w:rPr>
                <w:rFonts w:ascii="Times New Roman" w:hAnsi="Times New Roman"/>
                <w:noProof/>
                <w:sz w:val="24"/>
              </w:rPr>
            </w:pPr>
          </w:p>
        </w:tc>
        <w:tc>
          <w:tcPr>
            <w:tcW w:w="345" w:type="pct"/>
            <w:gridSpan w:val="2"/>
          </w:tcPr>
          <w:p w14:paraId="7A8B1E65" w14:textId="77777777" w:rsidR="00416649" w:rsidRPr="00D82D6C" w:rsidRDefault="00416649" w:rsidP="00A861CB">
            <w:pPr>
              <w:jc w:val="center"/>
              <w:rPr>
                <w:rFonts w:ascii="Times New Roman" w:hAnsi="Times New Roman"/>
                <w:noProof/>
                <w:sz w:val="24"/>
              </w:rPr>
            </w:pPr>
          </w:p>
        </w:tc>
        <w:tc>
          <w:tcPr>
            <w:tcW w:w="347" w:type="pct"/>
            <w:gridSpan w:val="2"/>
          </w:tcPr>
          <w:p w14:paraId="4619F244" w14:textId="77777777" w:rsidR="00416649" w:rsidRPr="00D82D6C" w:rsidRDefault="00416649" w:rsidP="00A861CB">
            <w:pPr>
              <w:jc w:val="center"/>
              <w:rPr>
                <w:rFonts w:ascii="Times New Roman" w:hAnsi="Times New Roman"/>
                <w:noProof/>
                <w:sz w:val="24"/>
              </w:rPr>
            </w:pPr>
          </w:p>
        </w:tc>
      </w:tr>
      <w:tr w:rsidR="00416649" w:rsidRPr="00D82D6C" w14:paraId="5B6E6725" w14:textId="77777777" w:rsidTr="00A861CB">
        <w:trPr>
          <w:trHeight w:val="185"/>
        </w:trPr>
        <w:tc>
          <w:tcPr>
            <w:tcW w:w="2344" w:type="pct"/>
          </w:tcPr>
          <w:p w14:paraId="1F5E3AA7" w14:textId="77777777" w:rsidR="00416649" w:rsidRPr="00D82D6C" w:rsidRDefault="00416649" w:rsidP="00F5753F">
            <w:pPr>
              <w:ind w:left="426" w:hanging="142"/>
              <w:rPr>
                <w:rFonts w:ascii="Times New Roman" w:hAnsi="Times New Roman"/>
                <w:b/>
                <w:noProof/>
                <w:sz w:val="24"/>
              </w:rPr>
            </w:pPr>
            <w:r>
              <w:rPr>
                <w:rFonts w:ascii="Times New Roman" w:hAnsi="Times New Roman"/>
                <w:b/>
                <w:sz w:val="24"/>
              </w:rPr>
              <w:t>* Valdības vienības diplomātiskajos un līdzīgos anklāvos</w:t>
            </w:r>
          </w:p>
        </w:tc>
        <w:tc>
          <w:tcPr>
            <w:tcW w:w="466" w:type="pct"/>
          </w:tcPr>
          <w:p w14:paraId="7CFCD009" w14:textId="77777777" w:rsidR="00416649" w:rsidRPr="00D82D6C" w:rsidRDefault="00416649" w:rsidP="00A861CB">
            <w:pPr>
              <w:jc w:val="center"/>
              <w:rPr>
                <w:rFonts w:ascii="Times New Roman" w:hAnsi="Times New Roman"/>
                <w:noProof/>
                <w:sz w:val="24"/>
              </w:rPr>
            </w:pPr>
          </w:p>
        </w:tc>
        <w:tc>
          <w:tcPr>
            <w:tcW w:w="462" w:type="pct"/>
            <w:gridSpan w:val="2"/>
          </w:tcPr>
          <w:p w14:paraId="09C5F264" w14:textId="77777777" w:rsidR="00416649" w:rsidRPr="00D82D6C" w:rsidRDefault="00416649" w:rsidP="00A861CB">
            <w:pPr>
              <w:jc w:val="center"/>
              <w:rPr>
                <w:rFonts w:ascii="Times New Roman" w:hAnsi="Times New Roman"/>
                <w:noProof/>
                <w:sz w:val="24"/>
              </w:rPr>
            </w:pPr>
          </w:p>
        </w:tc>
        <w:tc>
          <w:tcPr>
            <w:tcW w:w="346" w:type="pct"/>
            <w:gridSpan w:val="2"/>
          </w:tcPr>
          <w:p w14:paraId="09F0A964" w14:textId="77777777" w:rsidR="00416649" w:rsidRPr="00D82D6C" w:rsidRDefault="00416649" w:rsidP="00A861CB">
            <w:pPr>
              <w:jc w:val="center"/>
              <w:rPr>
                <w:rFonts w:ascii="Times New Roman" w:hAnsi="Times New Roman"/>
                <w:noProof/>
                <w:sz w:val="24"/>
              </w:rPr>
            </w:pPr>
          </w:p>
        </w:tc>
        <w:tc>
          <w:tcPr>
            <w:tcW w:w="345" w:type="pct"/>
            <w:gridSpan w:val="2"/>
          </w:tcPr>
          <w:p w14:paraId="709F2A9B" w14:textId="77777777" w:rsidR="00416649" w:rsidRPr="00D82D6C" w:rsidRDefault="00416649" w:rsidP="00A861CB">
            <w:pPr>
              <w:jc w:val="center"/>
              <w:rPr>
                <w:rFonts w:ascii="Times New Roman" w:hAnsi="Times New Roman"/>
                <w:noProof/>
                <w:sz w:val="24"/>
              </w:rPr>
            </w:pPr>
          </w:p>
        </w:tc>
        <w:tc>
          <w:tcPr>
            <w:tcW w:w="346" w:type="pct"/>
            <w:gridSpan w:val="2"/>
          </w:tcPr>
          <w:p w14:paraId="25326EE0"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5" w:type="pct"/>
            <w:gridSpan w:val="2"/>
          </w:tcPr>
          <w:p w14:paraId="1AD456E0" w14:textId="77777777" w:rsidR="00416649" w:rsidRPr="00D82D6C" w:rsidRDefault="00416649" w:rsidP="00A861CB">
            <w:pPr>
              <w:jc w:val="center"/>
              <w:rPr>
                <w:rFonts w:ascii="Times New Roman" w:hAnsi="Times New Roman"/>
                <w:noProof/>
                <w:sz w:val="24"/>
              </w:rPr>
            </w:pPr>
          </w:p>
        </w:tc>
        <w:tc>
          <w:tcPr>
            <w:tcW w:w="347" w:type="pct"/>
            <w:gridSpan w:val="2"/>
          </w:tcPr>
          <w:p w14:paraId="5F159E7F" w14:textId="77777777" w:rsidR="00416649" w:rsidRPr="00D82D6C" w:rsidRDefault="00416649" w:rsidP="00A861CB">
            <w:pPr>
              <w:jc w:val="center"/>
              <w:rPr>
                <w:rFonts w:ascii="Times New Roman" w:hAnsi="Times New Roman"/>
                <w:noProof/>
                <w:sz w:val="24"/>
              </w:rPr>
            </w:pPr>
          </w:p>
        </w:tc>
      </w:tr>
      <w:tr w:rsidR="00416649" w:rsidRPr="00D82D6C" w14:paraId="501E2F84" w14:textId="77777777" w:rsidTr="00A861CB">
        <w:trPr>
          <w:trHeight w:val="185"/>
        </w:trPr>
        <w:tc>
          <w:tcPr>
            <w:tcW w:w="2344" w:type="pct"/>
          </w:tcPr>
          <w:p w14:paraId="3577DDB2" w14:textId="77777777" w:rsidR="00416649" w:rsidRPr="00D82D6C" w:rsidRDefault="00416649" w:rsidP="00F5753F">
            <w:pPr>
              <w:ind w:left="426" w:hanging="142"/>
              <w:rPr>
                <w:rFonts w:ascii="Times New Roman" w:hAnsi="Times New Roman"/>
                <w:b/>
                <w:noProof/>
                <w:sz w:val="24"/>
              </w:rPr>
            </w:pPr>
            <w:r>
              <w:rPr>
                <w:rFonts w:ascii="Times New Roman" w:hAnsi="Times New Roman"/>
                <w:b/>
                <w:sz w:val="24"/>
              </w:rPr>
              <w:t>* Personāls no pašu valsts un apgādājamie</w:t>
            </w:r>
          </w:p>
        </w:tc>
        <w:tc>
          <w:tcPr>
            <w:tcW w:w="466" w:type="pct"/>
          </w:tcPr>
          <w:p w14:paraId="5280B4AE" w14:textId="77777777" w:rsidR="00416649" w:rsidRPr="00D82D6C" w:rsidRDefault="00416649" w:rsidP="00A861CB">
            <w:pPr>
              <w:jc w:val="center"/>
              <w:rPr>
                <w:rFonts w:ascii="Times New Roman" w:hAnsi="Times New Roman"/>
                <w:noProof/>
                <w:sz w:val="24"/>
              </w:rPr>
            </w:pPr>
          </w:p>
        </w:tc>
        <w:tc>
          <w:tcPr>
            <w:tcW w:w="462" w:type="pct"/>
            <w:gridSpan w:val="2"/>
          </w:tcPr>
          <w:p w14:paraId="2EA047D6" w14:textId="77777777" w:rsidR="00416649" w:rsidRPr="00D82D6C" w:rsidRDefault="00416649" w:rsidP="00A861CB">
            <w:pPr>
              <w:jc w:val="center"/>
              <w:rPr>
                <w:rFonts w:ascii="Times New Roman" w:hAnsi="Times New Roman"/>
                <w:noProof/>
                <w:sz w:val="24"/>
              </w:rPr>
            </w:pPr>
          </w:p>
        </w:tc>
        <w:tc>
          <w:tcPr>
            <w:tcW w:w="346" w:type="pct"/>
            <w:gridSpan w:val="2"/>
          </w:tcPr>
          <w:p w14:paraId="55F0A14D"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5" w:type="pct"/>
            <w:gridSpan w:val="2"/>
          </w:tcPr>
          <w:p w14:paraId="0B68E888" w14:textId="77777777" w:rsidR="00416649" w:rsidRPr="00D82D6C" w:rsidRDefault="00416649" w:rsidP="00A861CB">
            <w:pPr>
              <w:jc w:val="center"/>
              <w:rPr>
                <w:rFonts w:ascii="Times New Roman" w:hAnsi="Times New Roman"/>
                <w:noProof/>
                <w:sz w:val="24"/>
              </w:rPr>
            </w:pPr>
          </w:p>
        </w:tc>
        <w:tc>
          <w:tcPr>
            <w:tcW w:w="346" w:type="pct"/>
            <w:gridSpan w:val="2"/>
          </w:tcPr>
          <w:p w14:paraId="52AD6FEA" w14:textId="77777777" w:rsidR="00416649" w:rsidRPr="00D82D6C" w:rsidRDefault="00416649" w:rsidP="00A861CB">
            <w:pPr>
              <w:jc w:val="center"/>
              <w:rPr>
                <w:rFonts w:ascii="Times New Roman" w:hAnsi="Times New Roman"/>
                <w:noProof/>
                <w:sz w:val="24"/>
              </w:rPr>
            </w:pPr>
          </w:p>
        </w:tc>
        <w:tc>
          <w:tcPr>
            <w:tcW w:w="345" w:type="pct"/>
            <w:gridSpan w:val="2"/>
          </w:tcPr>
          <w:p w14:paraId="62AB3AEC" w14:textId="77777777" w:rsidR="00416649" w:rsidRPr="00D82D6C" w:rsidRDefault="00416649" w:rsidP="00A861CB">
            <w:pPr>
              <w:jc w:val="center"/>
              <w:rPr>
                <w:rFonts w:ascii="Times New Roman" w:hAnsi="Times New Roman"/>
                <w:noProof/>
                <w:sz w:val="24"/>
              </w:rPr>
            </w:pPr>
          </w:p>
        </w:tc>
        <w:tc>
          <w:tcPr>
            <w:tcW w:w="347" w:type="pct"/>
            <w:gridSpan w:val="2"/>
          </w:tcPr>
          <w:p w14:paraId="5E00648C" w14:textId="77777777" w:rsidR="00416649" w:rsidRPr="00D82D6C" w:rsidRDefault="00416649" w:rsidP="00A861CB">
            <w:pPr>
              <w:jc w:val="center"/>
              <w:rPr>
                <w:rFonts w:ascii="Times New Roman" w:hAnsi="Times New Roman"/>
                <w:noProof/>
                <w:sz w:val="24"/>
              </w:rPr>
            </w:pPr>
          </w:p>
        </w:tc>
      </w:tr>
      <w:tr w:rsidR="00416649" w:rsidRPr="00D82D6C" w14:paraId="15152B7E" w14:textId="77777777" w:rsidTr="00A861CB">
        <w:trPr>
          <w:trHeight w:val="175"/>
        </w:trPr>
        <w:tc>
          <w:tcPr>
            <w:tcW w:w="2344" w:type="pct"/>
            <w:tcBorders>
              <w:bottom w:val="single" w:sz="4" w:space="0" w:color="000000"/>
            </w:tcBorders>
          </w:tcPr>
          <w:p w14:paraId="3111C0EF" w14:textId="77777777" w:rsidR="00416649" w:rsidRPr="00D82D6C" w:rsidRDefault="00416649" w:rsidP="00F5753F">
            <w:pPr>
              <w:ind w:left="426" w:hanging="142"/>
              <w:rPr>
                <w:rFonts w:ascii="Times New Roman" w:hAnsi="Times New Roman"/>
                <w:b/>
                <w:noProof/>
                <w:sz w:val="24"/>
              </w:rPr>
            </w:pPr>
            <w:r>
              <w:rPr>
                <w:rFonts w:ascii="Times New Roman" w:hAnsi="Times New Roman"/>
                <w:b/>
                <w:sz w:val="24"/>
              </w:rPr>
              <w:t>- Citur neiekļauti citi valdības iegādāti komercpakalpojumi</w:t>
            </w:r>
          </w:p>
        </w:tc>
        <w:tc>
          <w:tcPr>
            <w:tcW w:w="466" w:type="pct"/>
            <w:tcBorders>
              <w:bottom w:val="single" w:sz="4" w:space="0" w:color="000000"/>
            </w:tcBorders>
          </w:tcPr>
          <w:p w14:paraId="11234C78" w14:textId="77777777" w:rsidR="00416649" w:rsidRPr="00D82D6C" w:rsidRDefault="00416649" w:rsidP="00A861CB">
            <w:pPr>
              <w:jc w:val="center"/>
              <w:rPr>
                <w:rFonts w:ascii="Times New Roman" w:hAnsi="Times New Roman"/>
                <w:noProof/>
                <w:sz w:val="24"/>
              </w:rPr>
            </w:pPr>
          </w:p>
        </w:tc>
        <w:tc>
          <w:tcPr>
            <w:tcW w:w="462" w:type="pct"/>
            <w:gridSpan w:val="2"/>
            <w:tcBorders>
              <w:bottom w:val="single" w:sz="4" w:space="0" w:color="000000"/>
            </w:tcBorders>
          </w:tcPr>
          <w:p w14:paraId="1239618D" w14:textId="77777777" w:rsidR="00416649" w:rsidRPr="00D82D6C" w:rsidRDefault="00416649" w:rsidP="00A861CB">
            <w:pPr>
              <w:jc w:val="center"/>
              <w:rPr>
                <w:rFonts w:ascii="Times New Roman" w:hAnsi="Times New Roman"/>
                <w:noProof/>
                <w:sz w:val="24"/>
              </w:rPr>
            </w:pPr>
          </w:p>
        </w:tc>
        <w:tc>
          <w:tcPr>
            <w:tcW w:w="346" w:type="pct"/>
            <w:gridSpan w:val="2"/>
            <w:tcBorders>
              <w:bottom w:val="single" w:sz="4" w:space="0" w:color="000000"/>
            </w:tcBorders>
          </w:tcPr>
          <w:p w14:paraId="3E601C6A" w14:textId="77777777" w:rsidR="00416649" w:rsidRPr="00D82D6C" w:rsidRDefault="00416649" w:rsidP="00A861CB">
            <w:pPr>
              <w:jc w:val="center"/>
              <w:rPr>
                <w:rFonts w:ascii="Times New Roman" w:hAnsi="Times New Roman"/>
                <w:noProof/>
                <w:sz w:val="24"/>
              </w:rPr>
            </w:pPr>
          </w:p>
        </w:tc>
        <w:tc>
          <w:tcPr>
            <w:tcW w:w="345" w:type="pct"/>
            <w:gridSpan w:val="2"/>
            <w:tcBorders>
              <w:bottom w:val="single" w:sz="4" w:space="0" w:color="000000"/>
            </w:tcBorders>
          </w:tcPr>
          <w:p w14:paraId="082EDF36" w14:textId="77777777" w:rsidR="00416649" w:rsidRPr="00D82D6C" w:rsidRDefault="00416649" w:rsidP="00A861CB">
            <w:pPr>
              <w:jc w:val="center"/>
              <w:rPr>
                <w:rFonts w:ascii="Times New Roman" w:hAnsi="Times New Roman"/>
                <w:noProof/>
                <w:sz w:val="24"/>
              </w:rPr>
            </w:pPr>
          </w:p>
        </w:tc>
        <w:tc>
          <w:tcPr>
            <w:tcW w:w="346" w:type="pct"/>
            <w:gridSpan w:val="2"/>
            <w:tcBorders>
              <w:bottom w:val="single" w:sz="4" w:space="0" w:color="000000"/>
            </w:tcBorders>
          </w:tcPr>
          <w:p w14:paraId="0935BFC9" w14:textId="77777777" w:rsidR="00416649" w:rsidRPr="00D82D6C" w:rsidRDefault="00416649" w:rsidP="00A861CB">
            <w:pPr>
              <w:jc w:val="center"/>
              <w:rPr>
                <w:rFonts w:ascii="Times New Roman" w:hAnsi="Times New Roman"/>
                <w:noProof/>
                <w:sz w:val="24"/>
              </w:rPr>
            </w:pPr>
            <w:r>
              <w:rPr>
                <w:rFonts w:ascii="Times New Roman" w:hAnsi="Times New Roman"/>
                <w:sz w:val="24"/>
              </w:rPr>
              <w:t>X</w:t>
            </w:r>
          </w:p>
        </w:tc>
        <w:tc>
          <w:tcPr>
            <w:tcW w:w="345" w:type="pct"/>
            <w:gridSpan w:val="2"/>
            <w:tcBorders>
              <w:bottom w:val="single" w:sz="4" w:space="0" w:color="000000"/>
            </w:tcBorders>
          </w:tcPr>
          <w:p w14:paraId="6E0B3917" w14:textId="77777777" w:rsidR="00416649" w:rsidRPr="00D82D6C" w:rsidRDefault="00416649" w:rsidP="00A861CB">
            <w:pPr>
              <w:jc w:val="center"/>
              <w:rPr>
                <w:rFonts w:ascii="Times New Roman" w:hAnsi="Times New Roman"/>
                <w:noProof/>
                <w:sz w:val="24"/>
              </w:rPr>
            </w:pPr>
          </w:p>
        </w:tc>
        <w:tc>
          <w:tcPr>
            <w:tcW w:w="347" w:type="pct"/>
            <w:gridSpan w:val="2"/>
            <w:tcBorders>
              <w:bottom w:val="single" w:sz="4" w:space="0" w:color="000000"/>
            </w:tcBorders>
          </w:tcPr>
          <w:p w14:paraId="3F9A149A" w14:textId="77777777" w:rsidR="00416649" w:rsidRPr="00D82D6C" w:rsidRDefault="00416649" w:rsidP="00A861CB">
            <w:pPr>
              <w:jc w:val="center"/>
              <w:rPr>
                <w:rFonts w:ascii="Times New Roman" w:hAnsi="Times New Roman"/>
                <w:noProof/>
                <w:sz w:val="24"/>
              </w:rPr>
            </w:pPr>
          </w:p>
        </w:tc>
      </w:tr>
      <w:tr w:rsidR="00416649" w:rsidRPr="00D82D6C" w14:paraId="064AE3E4" w14:textId="77777777" w:rsidTr="00A861CB">
        <w:trPr>
          <w:trHeight w:val="175"/>
        </w:trPr>
        <w:tc>
          <w:tcPr>
            <w:tcW w:w="2344" w:type="pct"/>
            <w:tcBorders>
              <w:top w:val="single" w:sz="4" w:space="0" w:color="000000"/>
              <w:bottom w:val="single" w:sz="4" w:space="0" w:color="000000"/>
            </w:tcBorders>
            <w:shd w:val="clear" w:color="auto" w:fill="D9D9D9"/>
          </w:tcPr>
          <w:p w14:paraId="6832488D" w14:textId="77777777" w:rsidR="00416649" w:rsidRPr="00D82D6C" w:rsidRDefault="00416649" w:rsidP="002D70A3">
            <w:pPr>
              <w:ind w:left="426" w:hanging="142"/>
              <w:rPr>
                <w:rFonts w:ascii="Times New Roman" w:hAnsi="Times New Roman"/>
                <w:b/>
                <w:noProof/>
                <w:sz w:val="24"/>
              </w:rPr>
            </w:pPr>
            <w:r>
              <w:rPr>
                <w:rFonts w:ascii="Times New Roman" w:hAnsi="Times New Roman"/>
                <w:b/>
                <w:sz w:val="24"/>
              </w:rPr>
              <w:t>- Valdības iegādātie nekomerciālie pakalpojumi</w:t>
            </w:r>
          </w:p>
        </w:tc>
        <w:tc>
          <w:tcPr>
            <w:tcW w:w="466" w:type="pct"/>
            <w:tcBorders>
              <w:top w:val="single" w:sz="4" w:space="0" w:color="000000"/>
              <w:bottom w:val="single" w:sz="4" w:space="0" w:color="000000"/>
            </w:tcBorders>
            <w:shd w:val="clear" w:color="auto" w:fill="D9D9D9"/>
          </w:tcPr>
          <w:p w14:paraId="6C1649DF" w14:textId="77777777" w:rsidR="00416649" w:rsidRPr="00D82D6C" w:rsidRDefault="00416649" w:rsidP="00A861CB">
            <w:pPr>
              <w:jc w:val="center"/>
              <w:rPr>
                <w:rFonts w:ascii="Times New Roman" w:hAnsi="Times New Roman"/>
                <w:noProof/>
                <w:sz w:val="24"/>
              </w:rPr>
            </w:pPr>
          </w:p>
        </w:tc>
        <w:tc>
          <w:tcPr>
            <w:tcW w:w="462" w:type="pct"/>
            <w:gridSpan w:val="2"/>
            <w:tcBorders>
              <w:top w:val="single" w:sz="4" w:space="0" w:color="000000"/>
              <w:bottom w:val="single" w:sz="4" w:space="0" w:color="000000"/>
            </w:tcBorders>
            <w:shd w:val="clear" w:color="auto" w:fill="D9D9D9"/>
          </w:tcPr>
          <w:p w14:paraId="2E1CEB7F" w14:textId="77777777" w:rsidR="00416649" w:rsidRPr="00D82D6C" w:rsidRDefault="00416649" w:rsidP="00A861CB">
            <w:pPr>
              <w:jc w:val="center"/>
              <w:rPr>
                <w:rFonts w:ascii="Times New Roman" w:hAnsi="Times New Roman"/>
                <w:noProof/>
                <w:sz w:val="24"/>
              </w:rPr>
            </w:pPr>
          </w:p>
        </w:tc>
        <w:tc>
          <w:tcPr>
            <w:tcW w:w="346" w:type="pct"/>
            <w:gridSpan w:val="2"/>
            <w:tcBorders>
              <w:top w:val="single" w:sz="4" w:space="0" w:color="000000"/>
              <w:bottom w:val="single" w:sz="4" w:space="0" w:color="000000"/>
            </w:tcBorders>
            <w:shd w:val="clear" w:color="auto" w:fill="D9D9D9"/>
          </w:tcPr>
          <w:p w14:paraId="268327CD" w14:textId="77777777" w:rsidR="00416649" w:rsidRPr="00D82D6C" w:rsidRDefault="00416649" w:rsidP="00A861CB">
            <w:pPr>
              <w:jc w:val="center"/>
              <w:rPr>
                <w:rFonts w:ascii="Times New Roman" w:hAnsi="Times New Roman"/>
                <w:noProof/>
                <w:sz w:val="24"/>
              </w:rPr>
            </w:pPr>
          </w:p>
        </w:tc>
        <w:tc>
          <w:tcPr>
            <w:tcW w:w="345" w:type="pct"/>
            <w:gridSpan w:val="2"/>
            <w:tcBorders>
              <w:top w:val="single" w:sz="4" w:space="0" w:color="000000"/>
              <w:bottom w:val="single" w:sz="4" w:space="0" w:color="000000"/>
            </w:tcBorders>
            <w:shd w:val="clear" w:color="auto" w:fill="D9D9D9"/>
          </w:tcPr>
          <w:p w14:paraId="109AB3F3" w14:textId="77777777" w:rsidR="00416649" w:rsidRPr="00D82D6C" w:rsidRDefault="00416649" w:rsidP="00A861CB">
            <w:pPr>
              <w:jc w:val="center"/>
              <w:rPr>
                <w:rFonts w:ascii="Times New Roman" w:hAnsi="Times New Roman"/>
                <w:noProof/>
                <w:sz w:val="24"/>
              </w:rPr>
            </w:pPr>
          </w:p>
        </w:tc>
        <w:tc>
          <w:tcPr>
            <w:tcW w:w="346" w:type="pct"/>
            <w:gridSpan w:val="2"/>
            <w:tcBorders>
              <w:top w:val="single" w:sz="4" w:space="0" w:color="000000"/>
              <w:bottom w:val="single" w:sz="4" w:space="0" w:color="000000"/>
            </w:tcBorders>
            <w:shd w:val="clear" w:color="auto" w:fill="D9D9D9"/>
          </w:tcPr>
          <w:p w14:paraId="19F627E7" w14:textId="77777777" w:rsidR="00416649" w:rsidRPr="00D82D6C" w:rsidRDefault="00416649" w:rsidP="00A861CB">
            <w:pPr>
              <w:jc w:val="center"/>
              <w:rPr>
                <w:rFonts w:ascii="Times New Roman" w:hAnsi="Times New Roman"/>
                <w:noProof/>
                <w:sz w:val="24"/>
              </w:rPr>
            </w:pPr>
          </w:p>
        </w:tc>
        <w:tc>
          <w:tcPr>
            <w:tcW w:w="345" w:type="pct"/>
            <w:gridSpan w:val="2"/>
            <w:tcBorders>
              <w:top w:val="single" w:sz="4" w:space="0" w:color="000000"/>
              <w:bottom w:val="single" w:sz="4" w:space="0" w:color="000000"/>
            </w:tcBorders>
            <w:shd w:val="clear" w:color="auto" w:fill="D9D9D9"/>
          </w:tcPr>
          <w:p w14:paraId="13658C5B" w14:textId="77777777" w:rsidR="00416649" w:rsidRPr="00D82D6C" w:rsidRDefault="00416649" w:rsidP="00A861CB">
            <w:pPr>
              <w:jc w:val="center"/>
              <w:rPr>
                <w:rFonts w:ascii="Times New Roman" w:hAnsi="Times New Roman"/>
                <w:noProof/>
                <w:sz w:val="24"/>
              </w:rPr>
            </w:pPr>
          </w:p>
        </w:tc>
        <w:tc>
          <w:tcPr>
            <w:tcW w:w="347" w:type="pct"/>
            <w:gridSpan w:val="2"/>
            <w:tcBorders>
              <w:top w:val="single" w:sz="4" w:space="0" w:color="000000"/>
              <w:bottom w:val="single" w:sz="4" w:space="0" w:color="000000"/>
            </w:tcBorders>
            <w:shd w:val="clear" w:color="auto" w:fill="D9D9D9"/>
          </w:tcPr>
          <w:p w14:paraId="39C644D1" w14:textId="77777777" w:rsidR="00416649" w:rsidRPr="00D82D6C" w:rsidRDefault="00416649" w:rsidP="00A861CB">
            <w:pPr>
              <w:jc w:val="center"/>
              <w:rPr>
                <w:rFonts w:ascii="Times New Roman" w:hAnsi="Times New Roman"/>
                <w:noProof/>
                <w:sz w:val="24"/>
              </w:rPr>
            </w:pPr>
          </w:p>
        </w:tc>
      </w:tr>
      <w:tr w:rsidR="00416649" w:rsidRPr="00D82D6C" w14:paraId="054808AE" w14:textId="77777777" w:rsidTr="00A861CB">
        <w:trPr>
          <w:trHeight w:val="174"/>
        </w:trPr>
        <w:tc>
          <w:tcPr>
            <w:tcW w:w="2344" w:type="pct"/>
            <w:tcBorders>
              <w:top w:val="single" w:sz="4" w:space="0" w:color="000000"/>
              <w:bottom w:val="single" w:sz="4" w:space="0" w:color="000000"/>
            </w:tcBorders>
          </w:tcPr>
          <w:p w14:paraId="02154CC4" w14:textId="77777777" w:rsidR="00416649" w:rsidRPr="00D82D6C" w:rsidRDefault="00416649" w:rsidP="00A861CB">
            <w:pPr>
              <w:rPr>
                <w:rFonts w:ascii="Times New Roman" w:hAnsi="Times New Roman"/>
                <w:b/>
                <w:noProof/>
                <w:sz w:val="24"/>
              </w:rPr>
            </w:pPr>
            <w:r>
              <w:rPr>
                <w:rFonts w:ascii="Times New Roman" w:hAnsi="Times New Roman"/>
                <w:b/>
                <w:sz w:val="24"/>
              </w:rPr>
              <w:t>Izplatīšanas (vairumtirdzniecības un mazumtirdzniecības) pakalpojumi</w:t>
            </w:r>
          </w:p>
        </w:tc>
        <w:tc>
          <w:tcPr>
            <w:tcW w:w="466" w:type="pct"/>
            <w:tcBorders>
              <w:top w:val="single" w:sz="4" w:space="0" w:color="000000"/>
              <w:bottom w:val="single" w:sz="4" w:space="0" w:color="000000"/>
            </w:tcBorders>
          </w:tcPr>
          <w:p w14:paraId="062EB1C1"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462" w:type="pct"/>
            <w:gridSpan w:val="2"/>
            <w:tcBorders>
              <w:top w:val="single" w:sz="4" w:space="0" w:color="000000"/>
              <w:bottom w:val="single" w:sz="4" w:space="0" w:color="000000"/>
            </w:tcBorders>
          </w:tcPr>
          <w:p w14:paraId="4865F595" w14:textId="77777777" w:rsidR="00416649" w:rsidRPr="00D82D6C" w:rsidRDefault="00416649" w:rsidP="00A861CB">
            <w:pPr>
              <w:jc w:val="center"/>
              <w:rPr>
                <w:rFonts w:ascii="Times New Roman" w:hAnsi="Times New Roman"/>
                <w:b/>
                <w:noProof/>
                <w:sz w:val="24"/>
              </w:rPr>
            </w:pPr>
            <w:r>
              <w:rPr>
                <w:rFonts w:ascii="Times New Roman" w:hAnsi="Times New Roman"/>
                <w:b/>
                <w:sz w:val="24"/>
              </w:rPr>
              <w:t>X</w:t>
            </w:r>
          </w:p>
        </w:tc>
        <w:tc>
          <w:tcPr>
            <w:tcW w:w="346" w:type="pct"/>
            <w:gridSpan w:val="2"/>
            <w:tcBorders>
              <w:top w:val="single" w:sz="4" w:space="0" w:color="000000"/>
              <w:bottom w:val="single" w:sz="4" w:space="0" w:color="000000"/>
            </w:tcBorders>
          </w:tcPr>
          <w:p w14:paraId="0A8B3601" w14:textId="77777777" w:rsidR="00416649" w:rsidRPr="00D82D6C" w:rsidRDefault="00416649" w:rsidP="00A861CB">
            <w:pPr>
              <w:jc w:val="center"/>
              <w:rPr>
                <w:rFonts w:ascii="Times New Roman" w:hAnsi="Times New Roman"/>
                <w:noProof/>
                <w:sz w:val="24"/>
              </w:rPr>
            </w:pPr>
          </w:p>
        </w:tc>
        <w:tc>
          <w:tcPr>
            <w:tcW w:w="345" w:type="pct"/>
            <w:gridSpan w:val="2"/>
            <w:tcBorders>
              <w:top w:val="single" w:sz="4" w:space="0" w:color="000000"/>
              <w:bottom w:val="single" w:sz="4" w:space="0" w:color="000000"/>
            </w:tcBorders>
          </w:tcPr>
          <w:p w14:paraId="19A3899A" w14:textId="77777777" w:rsidR="00416649" w:rsidRPr="00D82D6C" w:rsidRDefault="00416649" w:rsidP="00A861CB">
            <w:pPr>
              <w:jc w:val="center"/>
              <w:rPr>
                <w:rFonts w:ascii="Times New Roman" w:hAnsi="Times New Roman"/>
                <w:noProof/>
                <w:sz w:val="24"/>
              </w:rPr>
            </w:pPr>
          </w:p>
        </w:tc>
        <w:tc>
          <w:tcPr>
            <w:tcW w:w="346" w:type="pct"/>
            <w:gridSpan w:val="2"/>
            <w:tcBorders>
              <w:top w:val="single" w:sz="4" w:space="0" w:color="000000"/>
              <w:bottom w:val="single" w:sz="4" w:space="0" w:color="000000"/>
            </w:tcBorders>
          </w:tcPr>
          <w:p w14:paraId="31E28621" w14:textId="77777777" w:rsidR="00416649" w:rsidRPr="00D82D6C" w:rsidRDefault="00416649" w:rsidP="00A861CB">
            <w:pPr>
              <w:jc w:val="center"/>
              <w:rPr>
                <w:rFonts w:ascii="Times New Roman" w:hAnsi="Times New Roman"/>
                <w:noProof/>
                <w:sz w:val="24"/>
              </w:rPr>
            </w:pPr>
          </w:p>
        </w:tc>
        <w:tc>
          <w:tcPr>
            <w:tcW w:w="345" w:type="pct"/>
            <w:gridSpan w:val="2"/>
            <w:tcBorders>
              <w:top w:val="single" w:sz="4" w:space="0" w:color="000000"/>
              <w:bottom w:val="single" w:sz="4" w:space="0" w:color="000000"/>
            </w:tcBorders>
          </w:tcPr>
          <w:p w14:paraId="5A4067C5" w14:textId="77777777" w:rsidR="00416649" w:rsidRPr="00D82D6C" w:rsidRDefault="00416649" w:rsidP="00A861CB">
            <w:pPr>
              <w:jc w:val="center"/>
              <w:rPr>
                <w:rFonts w:ascii="Times New Roman" w:hAnsi="Times New Roman"/>
                <w:noProof/>
                <w:sz w:val="24"/>
              </w:rPr>
            </w:pPr>
          </w:p>
        </w:tc>
        <w:tc>
          <w:tcPr>
            <w:tcW w:w="347" w:type="pct"/>
            <w:gridSpan w:val="2"/>
            <w:tcBorders>
              <w:top w:val="single" w:sz="4" w:space="0" w:color="000000"/>
              <w:bottom w:val="single" w:sz="4" w:space="0" w:color="000000"/>
            </w:tcBorders>
          </w:tcPr>
          <w:p w14:paraId="73D9CADA" w14:textId="77777777" w:rsidR="00416649" w:rsidRPr="00D82D6C" w:rsidRDefault="00416649" w:rsidP="00A861CB">
            <w:pPr>
              <w:jc w:val="center"/>
              <w:rPr>
                <w:rFonts w:ascii="Times New Roman" w:hAnsi="Times New Roman"/>
                <w:noProof/>
                <w:sz w:val="24"/>
              </w:rPr>
            </w:pPr>
          </w:p>
        </w:tc>
      </w:tr>
    </w:tbl>
    <w:p w14:paraId="2EA1ED7A" w14:textId="77777777" w:rsidR="00416649" w:rsidRPr="00D82D6C" w:rsidRDefault="00416649" w:rsidP="00D82D6C">
      <w:pPr>
        <w:jc w:val="both"/>
        <w:rPr>
          <w:rFonts w:ascii="Times New Roman" w:hAnsi="Times New Roman"/>
          <w:noProof/>
          <w:sz w:val="24"/>
        </w:rPr>
      </w:pPr>
    </w:p>
    <w:p w14:paraId="1520329F" w14:textId="77777777" w:rsidR="00416649" w:rsidRPr="00D82D6C" w:rsidRDefault="00416649" w:rsidP="00D82D6C">
      <w:pPr>
        <w:jc w:val="both"/>
        <w:rPr>
          <w:rFonts w:ascii="Times New Roman" w:hAnsi="Times New Roman"/>
          <w:noProof/>
          <w:sz w:val="24"/>
        </w:rPr>
      </w:pPr>
      <w:r>
        <w:rPr>
          <w:rFonts w:ascii="Times New Roman" w:hAnsi="Times New Roman"/>
          <w:i/>
          <w:sz w:val="24"/>
        </w:rPr>
        <w:t xml:space="preserve">Avots: </w:t>
      </w:r>
      <w:r>
        <w:rPr>
          <w:rFonts w:ascii="Times New Roman" w:hAnsi="Times New Roman"/>
          <w:sz w:val="24"/>
        </w:rPr>
        <w:t>MSITS 2010</w:t>
      </w:r>
    </w:p>
    <w:p w14:paraId="3C3D9DFB" w14:textId="77777777" w:rsidR="00FA355E" w:rsidRDefault="00FA355E" w:rsidP="00D82D6C">
      <w:pPr>
        <w:jc w:val="both"/>
        <w:rPr>
          <w:rFonts w:ascii="Times New Roman" w:hAnsi="Times New Roman"/>
          <w:noProof/>
          <w:sz w:val="24"/>
        </w:rPr>
      </w:pPr>
    </w:p>
    <w:p w14:paraId="1D427CEE" w14:textId="77777777" w:rsidR="00BD2275" w:rsidRPr="00D82D6C" w:rsidRDefault="00BD2275" w:rsidP="00D82D6C">
      <w:pPr>
        <w:jc w:val="both"/>
        <w:rPr>
          <w:rFonts w:ascii="Times New Roman" w:hAnsi="Times New Roman"/>
          <w:noProof/>
          <w:sz w:val="24"/>
        </w:rPr>
      </w:pPr>
    </w:p>
    <w:p w14:paraId="0D0C1D88" w14:textId="49B6954F" w:rsidR="00416649" w:rsidRPr="00BD2275" w:rsidRDefault="00F67E86" w:rsidP="00D82D6C">
      <w:pPr>
        <w:jc w:val="both"/>
        <w:rPr>
          <w:rFonts w:ascii="Times New Roman" w:hAnsi="Times New Roman"/>
          <w:b/>
          <w:bCs/>
          <w:noProof/>
          <w:color w:val="B83B46"/>
          <w:sz w:val="28"/>
          <w:szCs w:val="24"/>
        </w:rPr>
      </w:pPr>
      <w:bookmarkStart w:id="64" w:name="6.3._The_simplified_approach_in_practice"/>
      <w:bookmarkEnd w:id="64"/>
      <w:r>
        <w:rPr>
          <w:rFonts w:ascii="Times New Roman" w:hAnsi="Times New Roman"/>
          <w:b/>
          <w:color w:val="B83B46"/>
          <w:sz w:val="28"/>
        </w:rPr>
        <w:t xml:space="preserve">6.3. Vienkāršotā pieeja praksē – </w:t>
      </w:r>
      <w:r>
        <w:rPr>
          <w:rFonts w:ascii="Times New Roman" w:hAnsi="Times New Roman"/>
          <w:b/>
          <w:i/>
          <w:iCs/>
          <w:color w:val="B83B46"/>
          <w:sz w:val="28"/>
        </w:rPr>
        <w:t>Eurostat</w:t>
      </w:r>
      <w:r>
        <w:rPr>
          <w:rFonts w:ascii="Times New Roman" w:hAnsi="Times New Roman"/>
          <w:b/>
          <w:color w:val="B83B46"/>
          <w:sz w:val="28"/>
        </w:rPr>
        <w:t>/PTO modelis</w:t>
      </w:r>
      <w:bookmarkStart w:id="65" w:name="_bookmark6"/>
      <w:bookmarkEnd w:id="65"/>
    </w:p>
    <w:p w14:paraId="75C33F39" w14:textId="77777777" w:rsidR="00F67E86" w:rsidRPr="00F67E86" w:rsidRDefault="00F67E86" w:rsidP="00D82D6C">
      <w:pPr>
        <w:jc w:val="both"/>
        <w:rPr>
          <w:rFonts w:ascii="Times New Roman" w:hAnsi="Times New Roman"/>
          <w:b/>
          <w:bCs/>
          <w:noProof/>
          <w:color w:val="B83B46"/>
          <w:sz w:val="24"/>
        </w:rPr>
      </w:pPr>
    </w:p>
    <w:p w14:paraId="24D5B44A" w14:textId="18AE9116" w:rsidR="00416649" w:rsidRDefault="00416649" w:rsidP="00D82D6C">
      <w:pPr>
        <w:jc w:val="both"/>
        <w:rPr>
          <w:rFonts w:ascii="Times New Roman" w:hAnsi="Times New Roman"/>
          <w:sz w:val="24"/>
        </w:rPr>
      </w:pPr>
      <w:r>
        <w:rPr>
          <w:rFonts w:ascii="Times New Roman" w:hAnsi="Times New Roman"/>
          <w:sz w:val="24"/>
        </w:rPr>
        <w:t xml:space="preserve">Šajā iedaļā raksturots </w:t>
      </w:r>
      <w:r>
        <w:rPr>
          <w:rFonts w:ascii="Times New Roman" w:hAnsi="Times New Roman"/>
          <w:i/>
          <w:iCs/>
          <w:sz w:val="24"/>
        </w:rPr>
        <w:t>Eurostat</w:t>
      </w:r>
      <w:r>
        <w:rPr>
          <w:rFonts w:ascii="Times New Roman" w:hAnsi="Times New Roman"/>
          <w:sz w:val="24"/>
        </w:rPr>
        <w:t>/PTO modelis, kas ir MSITS 2010 vienkāršotās pieejas operatīvā versija; to var izmantot, lai sākotnēji novērtētu pakalpojumu starptautisko sniegšanu, balstoties uz pieejamo statistiku.</w:t>
      </w:r>
      <w:r w:rsidR="00314551">
        <w:rPr>
          <w:rStyle w:val="FootnoteReference"/>
          <w:rFonts w:ascii="Times New Roman" w:hAnsi="Times New Roman"/>
          <w:noProof/>
          <w:sz w:val="24"/>
        </w:rPr>
        <w:footnoteReference w:id="122"/>
      </w:r>
      <w:r>
        <w:rPr>
          <w:rFonts w:ascii="Times New Roman" w:hAnsi="Times New Roman"/>
          <w:sz w:val="24"/>
        </w:rPr>
        <w:t xml:space="preserve"> Konsolidēto </w:t>
      </w:r>
      <w:r>
        <w:rPr>
          <w:rFonts w:ascii="Times New Roman" w:hAnsi="Times New Roman"/>
          <w:i/>
          <w:iCs/>
          <w:sz w:val="24"/>
        </w:rPr>
        <w:t>Eurostat</w:t>
      </w:r>
      <w:r>
        <w:rPr>
          <w:rFonts w:ascii="Times New Roman" w:hAnsi="Times New Roman"/>
          <w:sz w:val="24"/>
        </w:rPr>
        <w:t>/PTO modeli abas organizācijas ir izstrādājušas sadarbībā ar vairākām valstīm. Tas apvieno un balstās uz pieredzi, kas gūta, īstenojot divus savstarpēji papildinošus projektus:</w:t>
      </w:r>
    </w:p>
    <w:p w14:paraId="12E6A46B" w14:textId="77777777" w:rsidR="00F95D2A" w:rsidRPr="00D82D6C" w:rsidRDefault="00F95D2A" w:rsidP="00D82D6C">
      <w:pPr>
        <w:jc w:val="both"/>
        <w:rPr>
          <w:rFonts w:ascii="Times New Roman" w:hAnsi="Times New Roman"/>
          <w:noProof/>
          <w:sz w:val="24"/>
        </w:rPr>
      </w:pPr>
    </w:p>
    <w:p w14:paraId="4260166D" w14:textId="2264907C" w:rsidR="00314551" w:rsidRDefault="00416649" w:rsidP="003354F3">
      <w:pPr>
        <w:pStyle w:val="ListParagraph"/>
        <w:numPr>
          <w:ilvl w:val="0"/>
          <w:numId w:val="58"/>
        </w:numPr>
        <w:ind w:left="567" w:hanging="283"/>
        <w:jc w:val="both"/>
        <w:rPr>
          <w:rFonts w:ascii="Times New Roman" w:hAnsi="Times New Roman"/>
          <w:noProof/>
          <w:sz w:val="24"/>
        </w:rPr>
      </w:pPr>
      <w:r>
        <w:rPr>
          <w:rFonts w:ascii="Times New Roman" w:hAnsi="Times New Roman"/>
          <w:i/>
          <w:iCs/>
          <w:sz w:val="24"/>
        </w:rPr>
        <w:t>Eurostat</w:t>
      </w:r>
      <w:r>
        <w:rPr>
          <w:rFonts w:ascii="Times New Roman" w:hAnsi="Times New Roman"/>
          <w:sz w:val="24"/>
        </w:rPr>
        <w:t xml:space="preserve"> izstrādāja šo vienkāršoto pieeju</w:t>
      </w:r>
      <w:r w:rsidR="00C80C70">
        <w:rPr>
          <w:rStyle w:val="FootnoteReference"/>
          <w:rFonts w:ascii="Times New Roman" w:hAnsi="Times New Roman"/>
          <w:noProof/>
          <w:sz w:val="24"/>
        </w:rPr>
        <w:footnoteReference w:id="123"/>
      </w:r>
      <w:r>
        <w:rPr>
          <w:rFonts w:ascii="Times New Roman" w:hAnsi="Times New Roman"/>
          <w:sz w:val="24"/>
        </w:rPr>
        <w:t xml:space="preserve"> sadarbībā ar PTO un vairākām valstīm. Tā balstās uz MSITS 2010. </w:t>
      </w:r>
      <w:r>
        <w:rPr>
          <w:rFonts w:ascii="Times New Roman" w:hAnsi="Times New Roman"/>
          <w:i/>
          <w:iCs/>
          <w:sz w:val="24"/>
        </w:rPr>
        <w:t>Eurostat</w:t>
      </w:r>
      <w:r>
        <w:rPr>
          <w:rFonts w:ascii="Times New Roman" w:hAnsi="Times New Roman"/>
          <w:sz w:val="24"/>
        </w:rPr>
        <w:t xml:space="preserve"> ir izstrādājis arī kartēšanas tabulu, lai attiecinātu pēc </w:t>
      </w:r>
      <w:r>
        <w:rPr>
          <w:rFonts w:ascii="Times New Roman" w:hAnsi="Times New Roman"/>
          <w:i/>
          <w:iCs/>
          <w:sz w:val="24"/>
        </w:rPr>
        <w:t>NACE</w:t>
      </w:r>
      <w:r>
        <w:rPr>
          <w:rFonts w:ascii="Times New Roman" w:hAnsi="Times New Roman"/>
          <w:sz w:val="24"/>
        </w:rPr>
        <w:t xml:space="preserve"> klasificētos </w:t>
      </w:r>
      <w:r>
        <w:rPr>
          <w:rFonts w:ascii="Times New Roman" w:hAnsi="Times New Roman"/>
          <w:i/>
          <w:iCs/>
          <w:sz w:val="24"/>
        </w:rPr>
        <w:t>FATS</w:t>
      </w:r>
      <w:r>
        <w:rPr>
          <w:rFonts w:ascii="Times New Roman" w:hAnsi="Times New Roman"/>
          <w:sz w:val="24"/>
        </w:rPr>
        <w:t xml:space="preserve"> apgrozījuma datus (3. veids) uz </w:t>
      </w:r>
      <w:r>
        <w:rPr>
          <w:rFonts w:ascii="Times New Roman" w:hAnsi="Times New Roman"/>
          <w:i/>
          <w:iCs/>
          <w:sz w:val="24"/>
        </w:rPr>
        <w:t>EBOPS</w:t>
      </w:r>
      <w:r>
        <w:rPr>
          <w:rFonts w:ascii="Times New Roman" w:hAnsi="Times New Roman"/>
          <w:sz w:val="24"/>
        </w:rPr>
        <w:t xml:space="preserve"> posteņiem.</w:t>
      </w:r>
    </w:p>
    <w:p w14:paraId="78F90AA0" w14:textId="7D39BC41" w:rsidR="00416649" w:rsidRDefault="00416649" w:rsidP="003354F3">
      <w:pPr>
        <w:pStyle w:val="ListParagraph"/>
        <w:numPr>
          <w:ilvl w:val="0"/>
          <w:numId w:val="58"/>
        </w:numPr>
        <w:ind w:left="567" w:hanging="283"/>
        <w:jc w:val="both"/>
        <w:rPr>
          <w:rFonts w:ascii="Times New Roman" w:hAnsi="Times New Roman"/>
          <w:noProof/>
          <w:sz w:val="24"/>
        </w:rPr>
      </w:pPr>
      <w:r>
        <w:rPr>
          <w:rFonts w:ascii="Times New Roman" w:hAnsi="Times New Roman"/>
          <w:sz w:val="24"/>
        </w:rPr>
        <w:t>PTO projekts “Pakalpojumu tirdzniecība iedalījumā pēc pakalpojumu sniegšanas veida” (</w:t>
      </w:r>
      <w:r>
        <w:rPr>
          <w:rFonts w:ascii="Times New Roman" w:hAnsi="Times New Roman"/>
          <w:i/>
          <w:iCs/>
          <w:sz w:val="24"/>
        </w:rPr>
        <w:t>TiSMoS</w:t>
      </w:r>
      <w:r>
        <w:rPr>
          <w:rFonts w:ascii="Times New Roman" w:hAnsi="Times New Roman"/>
          <w:sz w:val="24"/>
        </w:rPr>
        <w:t>)</w:t>
      </w:r>
      <w:r w:rsidR="00C80C70">
        <w:rPr>
          <w:rStyle w:val="FootnoteReference"/>
          <w:rFonts w:ascii="Times New Roman" w:hAnsi="Times New Roman"/>
          <w:noProof/>
          <w:sz w:val="24"/>
        </w:rPr>
        <w:footnoteReference w:id="124"/>
      </w:r>
      <w:r>
        <w:rPr>
          <w:rFonts w:ascii="Times New Roman" w:hAnsi="Times New Roman"/>
          <w:sz w:val="24"/>
        </w:rPr>
        <w:t xml:space="preserve"> ir eksperimentāla datu kopa, ko izveidojusi PTO un finansē Eiropas Komisijas Tirdzniecības ģenerāldirektorāts. </w:t>
      </w:r>
      <w:r>
        <w:rPr>
          <w:rFonts w:ascii="Times New Roman" w:hAnsi="Times New Roman"/>
          <w:i/>
          <w:iCs/>
          <w:sz w:val="24"/>
        </w:rPr>
        <w:t>TiSMoS</w:t>
      </w:r>
      <w:r>
        <w:rPr>
          <w:rFonts w:ascii="Times New Roman" w:hAnsi="Times New Roman"/>
          <w:sz w:val="24"/>
        </w:rPr>
        <w:t xml:space="preserve"> ietver datus no 200 dažādām valstīm par laika periodu no 2005. līdz 2017. gadam. Eiropas Savienības kopējie rādītāji ir pieejami par laika posmu no 2010. līdz 2017. gadam. Informācija ir iedalīta pēc pakalpojumu sektora un attiecas uz valstu tirdzniecību ar pārējo pasauli.</w:t>
      </w:r>
    </w:p>
    <w:p w14:paraId="4132F56E" w14:textId="77777777" w:rsidR="00314551" w:rsidRPr="00314551" w:rsidRDefault="00314551" w:rsidP="00314551">
      <w:pPr>
        <w:jc w:val="both"/>
        <w:rPr>
          <w:rFonts w:ascii="Times New Roman" w:hAnsi="Times New Roman"/>
          <w:noProof/>
          <w:sz w:val="24"/>
        </w:rPr>
      </w:pPr>
    </w:p>
    <w:p w14:paraId="05198DA5" w14:textId="77777777" w:rsidR="00416649" w:rsidRDefault="00416649" w:rsidP="00D82D6C">
      <w:pPr>
        <w:jc w:val="both"/>
        <w:rPr>
          <w:rFonts w:ascii="Times New Roman" w:hAnsi="Times New Roman"/>
          <w:noProof/>
          <w:sz w:val="24"/>
        </w:rPr>
      </w:pPr>
      <w:r>
        <w:rPr>
          <w:rFonts w:ascii="Times New Roman" w:hAnsi="Times New Roman"/>
          <w:sz w:val="24"/>
        </w:rPr>
        <w:t xml:space="preserve">Abām pieejām sākotnēji izmanto MSITS 2010 vadlīnijas. Tiek izmantoti publiski pieejamie dati no </w:t>
      </w:r>
      <w:r>
        <w:rPr>
          <w:rFonts w:ascii="Times New Roman" w:hAnsi="Times New Roman"/>
          <w:i/>
          <w:iCs/>
          <w:sz w:val="24"/>
        </w:rPr>
        <w:t>ITSS</w:t>
      </w:r>
      <w:r>
        <w:rPr>
          <w:rFonts w:ascii="Times New Roman" w:hAnsi="Times New Roman"/>
          <w:sz w:val="24"/>
        </w:rPr>
        <w:t xml:space="preserve"> (balstoties uz </w:t>
      </w:r>
      <w:r>
        <w:rPr>
          <w:rFonts w:ascii="Times New Roman" w:hAnsi="Times New Roman"/>
          <w:i/>
          <w:iCs/>
          <w:sz w:val="24"/>
        </w:rPr>
        <w:t>EBOPS</w:t>
      </w:r>
      <w:r>
        <w:rPr>
          <w:rFonts w:ascii="Times New Roman" w:hAnsi="Times New Roman"/>
          <w:sz w:val="24"/>
        </w:rPr>
        <w:t xml:space="preserve"> produktu klasifikāciju) un </w:t>
      </w:r>
      <w:r>
        <w:rPr>
          <w:rFonts w:ascii="Times New Roman" w:hAnsi="Times New Roman"/>
          <w:i/>
          <w:iCs/>
          <w:sz w:val="24"/>
        </w:rPr>
        <w:t>FATS</w:t>
      </w:r>
      <w:r>
        <w:rPr>
          <w:rFonts w:ascii="Times New Roman" w:hAnsi="Times New Roman"/>
          <w:sz w:val="24"/>
        </w:rPr>
        <w:t xml:space="preserve"> (balstoties uz saistītu uzņēmumu saimniecības nozari, kas uzrādīta atbilstoši </w:t>
      </w:r>
      <w:r>
        <w:rPr>
          <w:rFonts w:ascii="Times New Roman" w:hAnsi="Times New Roman"/>
          <w:i/>
          <w:iCs/>
          <w:sz w:val="24"/>
        </w:rPr>
        <w:t>NACE</w:t>
      </w:r>
      <w:r>
        <w:rPr>
          <w:rFonts w:ascii="Times New Roman" w:hAnsi="Times New Roman"/>
          <w:sz w:val="24"/>
        </w:rPr>
        <w:t xml:space="preserve"> klasifikācijai). Novērtējumi papildināti ar citiem datu avotiem (piemēram, tūrisma statistiku, datiem par tirdzniecību iedalījumā pēc uzņēmumu raksturlielumiem (</w:t>
      </w:r>
      <w:r>
        <w:rPr>
          <w:rFonts w:ascii="Times New Roman" w:hAnsi="Times New Roman"/>
          <w:i/>
          <w:iCs/>
          <w:sz w:val="24"/>
        </w:rPr>
        <w:t>TEC</w:t>
      </w:r>
      <w:r>
        <w:rPr>
          <w:rFonts w:ascii="Times New Roman" w:hAnsi="Times New Roman"/>
          <w:sz w:val="24"/>
        </w:rPr>
        <w:t>), pakalpojumu tirdzniecību iedalījumā pēc uzņēmumu raksturlielumiem (</w:t>
      </w:r>
      <w:r>
        <w:rPr>
          <w:rFonts w:ascii="Times New Roman" w:hAnsi="Times New Roman"/>
          <w:i/>
          <w:iCs/>
          <w:sz w:val="24"/>
        </w:rPr>
        <w:t>STEC</w:t>
      </w:r>
      <w:r>
        <w:rPr>
          <w:rFonts w:ascii="Times New Roman" w:hAnsi="Times New Roman"/>
          <w:sz w:val="24"/>
        </w:rPr>
        <w:t>) un uzņēmējdarbības strukturālo statistiku (</w:t>
      </w:r>
      <w:r>
        <w:rPr>
          <w:rFonts w:ascii="Times New Roman" w:hAnsi="Times New Roman"/>
          <w:i/>
          <w:iCs/>
          <w:sz w:val="24"/>
        </w:rPr>
        <w:t>SBS</w:t>
      </w:r>
      <w:r>
        <w:rPr>
          <w:rFonts w:ascii="Times New Roman" w:hAnsi="Times New Roman"/>
          <w:sz w:val="24"/>
        </w:rPr>
        <w:t>)).</w:t>
      </w:r>
    </w:p>
    <w:p w14:paraId="3E3C922E" w14:textId="77777777" w:rsidR="00314551" w:rsidRPr="00D82D6C" w:rsidRDefault="00314551" w:rsidP="00D82D6C">
      <w:pPr>
        <w:jc w:val="both"/>
        <w:rPr>
          <w:rFonts w:ascii="Times New Roman" w:hAnsi="Times New Roman"/>
          <w:noProof/>
          <w:sz w:val="24"/>
        </w:rPr>
      </w:pPr>
    </w:p>
    <w:p w14:paraId="405BAD9C" w14:textId="77777777" w:rsidR="00416649" w:rsidRDefault="00416649" w:rsidP="00D82D6C">
      <w:pPr>
        <w:jc w:val="both"/>
        <w:rPr>
          <w:rFonts w:ascii="Times New Roman" w:hAnsi="Times New Roman"/>
          <w:noProof/>
          <w:sz w:val="24"/>
        </w:rPr>
      </w:pPr>
      <w:r>
        <w:rPr>
          <w:rFonts w:ascii="Times New Roman" w:hAnsi="Times New Roman"/>
          <w:sz w:val="24"/>
        </w:rPr>
        <w:t xml:space="preserve">Izmantojot šo modeli, katru </w:t>
      </w:r>
      <w:r>
        <w:rPr>
          <w:rFonts w:ascii="Times New Roman" w:hAnsi="Times New Roman"/>
          <w:i/>
          <w:iCs/>
          <w:sz w:val="24"/>
        </w:rPr>
        <w:t>EBOPS</w:t>
      </w:r>
      <w:r>
        <w:rPr>
          <w:rFonts w:ascii="Times New Roman" w:hAnsi="Times New Roman"/>
          <w:sz w:val="24"/>
        </w:rPr>
        <w:t xml:space="preserve"> posteni klasificē vienā vai vairākos pakalpojumu sniegšanas veidos. Vispirms konkrētajos posteņos jāveic vairākas korekcijas (piemēram, </w:t>
      </w:r>
      <w:r>
        <w:rPr>
          <w:rFonts w:ascii="Times New Roman" w:hAnsi="Times New Roman"/>
          <w:i/>
          <w:iCs/>
          <w:sz w:val="24"/>
        </w:rPr>
        <w:t>BOP</w:t>
      </w:r>
      <w:r>
        <w:rPr>
          <w:rFonts w:ascii="Times New Roman" w:hAnsi="Times New Roman"/>
          <w:sz w:val="24"/>
        </w:rPr>
        <w:t xml:space="preserve"> posteņus “Ceļošana” un “Būvniecība” koriģē, neieskaitot tajos preces, savukārt 1. veidā tirgotos izplatīšanas pakalpojumus novērtē, balstoties uz preču vērtību). Pēc tam uz katru </w:t>
      </w:r>
      <w:r>
        <w:rPr>
          <w:rFonts w:ascii="Times New Roman" w:hAnsi="Times New Roman"/>
          <w:i/>
          <w:iCs/>
          <w:sz w:val="24"/>
        </w:rPr>
        <w:t>EBOPS</w:t>
      </w:r>
      <w:r>
        <w:rPr>
          <w:rFonts w:ascii="Times New Roman" w:hAnsi="Times New Roman"/>
          <w:sz w:val="24"/>
        </w:rPr>
        <w:t xml:space="preserve"> posteni attiecina vienu vai vairākus pakalpojumu sniegšanas veidus, balstoties uz MSITS 2010 sniegtajiem ieteikumiem un ekspertu vērtējumu par to, kā konkrētu posteņu pakalpojumus, visticamāk, sniedz patērētājiem. Šie pieņēmumi bija balstīti uz: i) dažu ES dalībvalstu pierādījumiem un datiem un ii) eksperta atzinumu. Šo iedalījumu izmanto attiecībā uz abām tirdzniecības plūsmām visos gados. Vispārīgi (un ja nav citu liecinājumu) ieteikums ir izmantot vienu un to pašu iedalījumu attiecībā uz visām partnervalstīm (cits iedalījums ierosināts vienīgi attiecībā uz ES iekšējo būvniecības pakalpojumu tirdzniecību).</w:t>
      </w:r>
    </w:p>
    <w:p w14:paraId="08BDECF4" w14:textId="77777777" w:rsidR="00314551" w:rsidRPr="00D82D6C" w:rsidRDefault="00314551" w:rsidP="00D82D6C">
      <w:pPr>
        <w:jc w:val="both"/>
        <w:rPr>
          <w:rFonts w:ascii="Times New Roman" w:hAnsi="Times New Roman"/>
          <w:noProof/>
          <w:sz w:val="24"/>
        </w:rPr>
      </w:pPr>
    </w:p>
    <w:p w14:paraId="18201C21" w14:textId="77777777" w:rsidR="00416649" w:rsidRDefault="00416649" w:rsidP="00D82D6C">
      <w:pPr>
        <w:jc w:val="both"/>
        <w:rPr>
          <w:rFonts w:ascii="Times New Roman" w:hAnsi="Times New Roman"/>
          <w:noProof/>
          <w:sz w:val="24"/>
        </w:rPr>
      </w:pPr>
      <w:r>
        <w:rPr>
          <w:rFonts w:ascii="Times New Roman" w:hAnsi="Times New Roman"/>
          <w:sz w:val="24"/>
        </w:rPr>
        <w:t xml:space="preserve">Lai novērtētu 3. veidu, </w:t>
      </w:r>
      <w:r>
        <w:rPr>
          <w:rFonts w:ascii="Times New Roman" w:hAnsi="Times New Roman"/>
          <w:i/>
          <w:iCs/>
          <w:sz w:val="24"/>
        </w:rPr>
        <w:t>FATS</w:t>
      </w:r>
      <w:r>
        <w:rPr>
          <w:rFonts w:ascii="Times New Roman" w:hAnsi="Times New Roman"/>
          <w:sz w:val="24"/>
        </w:rPr>
        <w:t xml:space="preserve"> ekonomiskie mainīgie lielumi tika grozīti, lai tie attiektos vienīgi uz vietējā līmenī pārdotajiem produktiem. Visbeidzot, rezultātus attēlo, izmantojot atbilstības tabulas, līdz ar to </w:t>
      </w:r>
      <w:r>
        <w:rPr>
          <w:rFonts w:ascii="Times New Roman" w:hAnsi="Times New Roman"/>
          <w:i/>
          <w:iCs/>
          <w:sz w:val="24"/>
        </w:rPr>
        <w:t>NACE/ISIC</w:t>
      </w:r>
      <w:r>
        <w:rPr>
          <w:rFonts w:ascii="Times New Roman" w:hAnsi="Times New Roman"/>
          <w:sz w:val="24"/>
        </w:rPr>
        <w:t xml:space="preserve"> kategorijas var attiecināt uz </w:t>
      </w:r>
      <w:r>
        <w:rPr>
          <w:rFonts w:ascii="Times New Roman" w:hAnsi="Times New Roman"/>
          <w:i/>
          <w:iCs/>
          <w:sz w:val="24"/>
        </w:rPr>
        <w:t>EBOPS</w:t>
      </w:r>
      <w:r>
        <w:rPr>
          <w:rFonts w:ascii="Times New Roman" w:hAnsi="Times New Roman"/>
          <w:sz w:val="24"/>
        </w:rPr>
        <w:t xml:space="preserve"> posteņiem.</w:t>
      </w:r>
    </w:p>
    <w:p w14:paraId="738EDA65" w14:textId="77777777" w:rsidR="00314551" w:rsidRPr="00D82D6C" w:rsidRDefault="00314551" w:rsidP="00D82D6C">
      <w:pPr>
        <w:jc w:val="both"/>
        <w:rPr>
          <w:rFonts w:ascii="Times New Roman" w:hAnsi="Times New Roman"/>
          <w:noProof/>
          <w:sz w:val="24"/>
        </w:rPr>
      </w:pPr>
    </w:p>
    <w:p w14:paraId="22E3EB64" w14:textId="77777777" w:rsidR="00416649" w:rsidRDefault="00416649" w:rsidP="00D82D6C">
      <w:pPr>
        <w:jc w:val="both"/>
        <w:rPr>
          <w:rFonts w:ascii="Times New Roman" w:hAnsi="Times New Roman"/>
          <w:noProof/>
          <w:sz w:val="24"/>
        </w:rPr>
      </w:pPr>
      <w:r>
        <w:rPr>
          <w:rFonts w:ascii="Times New Roman" w:hAnsi="Times New Roman"/>
          <w:sz w:val="24"/>
        </w:rPr>
        <w:t>Datu apkopotāji ir aicināti aktīvāk apkopot informāciju par to, kā notiek pakalpojumu tirdzniecība viņu valstī. Viņiem ir ieteikts pieaicināt ekspertus, lai pielāgotu un precizētu šo konsolidēto modeli, kas labāk atspoguļotu pakalpojumu sniegšanas veidu. To iespējams panākt, apmeklējot/intervējot galvenos katras nozares/jomas pārstāvjus (iekļaujot konkrētus jautājumus valstu uzņēmumu apsekojumos) vai veicot dokumentu pārbaudi. Šādas pārbaudes ieteicams veikt regulāri, piemēram, ik pēc 2 vai 3 gadiem.</w:t>
      </w:r>
    </w:p>
    <w:p w14:paraId="7A749C97" w14:textId="77777777" w:rsidR="00314551" w:rsidRPr="00D82D6C" w:rsidRDefault="00314551" w:rsidP="00D82D6C">
      <w:pPr>
        <w:jc w:val="both"/>
        <w:rPr>
          <w:rFonts w:ascii="Times New Roman" w:hAnsi="Times New Roman"/>
          <w:noProof/>
          <w:sz w:val="24"/>
        </w:rPr>
      </w:pPr>
    </w:p>
    <w:p w14:paraId="1CCA2728" w14:textId="77777777" w:rsidR="00416649" w:rsidRPr="00D82D6C" w:rsidRDefault="00416649" w:rsidP="00D82D6C">
      <w:pPr>
        <w:jc w:val="both"/>
        <w:rPr>
          <w:rFonts w:ascii="Times New Roman" w:hAnsi="Times New Roman"/>
          <w:noProof/>
          <w:sz w:val="24"/>
        </w:rPr>
      </w:pPr>
      <w:r>
        <w:rPr>
          <w:rFonts w:ascii="Times New Roman" w:hAnsi="Times New Roman"/>
          <w:sz w:val="24"/>
        </w:rPr>
        <w:t>Lai veicinātu starptautisko salīdzināmību, valstu prakse un pierādījumos balstītie pieņēmumi jāiekļauj papildinošajā metadatu informācijā.</w:t>
      </w:r>
    </w:p>
    <w:p w14:paraId="124CFC7B" w14:textId="77777777" w:rsidR="00416649" w:rsidRPr="00D82D6C" w:rsidRDefault="00416649" w:rsidP="00D82D6C">
      <w:pPr>
        <w:jc w:val="both"/>
        <w:rPr>
          <w:rFonts w:ascii="Times New Roman" w:hAnsi="Times New Roman"/>
          <w:noProof/>
          <w:sz w:val="24"/>
        </w:rPr>
      </w:pPr>
    </w:p>
    <w:p w14:paraId="0B29A047" w14:textId="19E92458" w:rsidR="00416649" w:rsidRDefault="00416649" w:rsidP="00705FC9">
      <w:pPr>
        <w:keepNext/>
        <w:keepLines/>
        <w:jc w:val="both"/>
        <w:rPr>
          <w:rFonts w:ascii="Times New Roman" w:hAnsi="Times New Roman"/>
          <w:noProof/>
          <w:sz w:val="24"/>
        </w:rPr>
      </w:pPr>
      <w:r>
        <w:rPr>
          <w:rFonts w:ascii="Times New Roman" w:hAnsi="Times New Roman"/>
          <w:sz w:val="24"/>
        </w:rPr>
        <w:lastRenderedPageBreak/>
        <w:t>Ņemot vērā, ka ekonomikas digitalizācija pēdējos gados ir paātrinājusies, dažus nesenos (5–10 gadus senus) pieņēmumus var nākties pārskatīt, jo īpaši pēc Covid-19 pandēmijas. Šie aspekti ir sīkāk aplūkoti 6.4. iedaļā.</w:t>
      </w:r>
    </w:p>
    <w:p w14:paraId="4D2EF3D3" w14:textId="77777777" w:rsidR="00C80C70" w:rsidRPr="00D82D6C" w:rsidRDefault="00C80C70" w:rsidP="00D82D6C">
      <w:pPr>
        <w:jc w:val="both"/>
        <w:rPr>
          <w:rFonts w:ascii="Times New Roman" w:hAnsi="Times New Roman"/>
          <w:noProof/>
          <w:sz w:val="24"/>
        </w:rPr>
      </w:pPr>
    </w:p>
    <w:p w14:paraId="56F675C5"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Turpmākajos punktos ir sīkāk raksturoti konsolidētā modeļa ieviešanas soļi. Iedaļās atsevišķi raksturoti veicamie </w:t>
      </w:r>
      <w:r>
        <w:rPr>
          <w:rFonts w:ascii="Times New Roman" w:hAnsi="Times New Roman"/>
          <w:i/>
          <w:iCs/>
          <w:sz w:val="24"/>
        </w:rPr>
        <w:t>BOP</w:t>
      </w:r>
      <w:r>
        <w:rPr>
          <w:rFonts w:ascii="Times New Roman" w:hAnsi="Times New Roman"/>
          <w:sz w:val="24"/>
        </w:rPr>
        <w:t xml:space="preserve"> un </w:t>
      </w:r>
      <w:r>
        <w:rPr>
          <w:rFonts w:ascii="Times New Roman" w:hAnsi="Times New Roman"/>
          <w:i/>
          <w:iCs/>
          <w:sz w:val="24"/>
        </w:rPr>
        <w:t>FATS</w:t>
      </w:r>
      <w:r>
        <w:rPr>
          <w:rFonts w:ascii="Times New Roman" w:hAnsi="Times New Roman"/>
          <w:sz w:val="24"/>
        </w:rPr>
        <w:t xml:space="preserve"> precizējumi un korekcijas, pirms abas datu kopas tiek apvienotas.</w:t>
      </w:r>
    </w:p>
    <w:p w14:paraId="4810E653" w14:textId="77777777" w:rsidR="00416649" w:rsidRPr="00D82D6C" w:rsidRDefault="00416649" w:rsidP="00D82D6C">
      <w:pPr>
        <w:jc w:val="both"/>
        <w:rPr>
          <w:rFonts w:ascii="Times New Roman" w:hAnsi="Times New Roman"/>
          <w:noProof/>
          <w:sz w:val="24"/>
        </w:rPr>
      </w:pPr>
    </w:p>
    <w:p w14:paraId="4B60DD3C" w14:textId="55E844A8" w:rsidR="00416649" w:rsidRPr="00C80C70" w:rsidRDefault="00C80C70" w:rsidP="00D82D6C">
      <w:pPr>
        <w:jc w:val="both"/>
        <w:rPr>
          <w:rFonts w:ascii="Times New Roman" w:hAnsi="Times New Roman"/>
          <w:b/>
          <w:bCs/>
          <w:noProof/>
          <w:color w:val="1C1C1C"/>
          <w:sz w:val="24"/>
        </w:rPr>
      </w:pPr>
      <w:bookmarkStart w:id="66" w:name="6.3.1._Step_1:_BOP_data_collection_and_a"/>
      <w:bookmarkEnd w:id="66"/>
      <w:r>
        <w:rPr>
          <w:rFonts w:ascii="Times New Roman" w:hAnsi="Times New Roman"/>
          <w:b/>
          <w:color w:val="1C1C1C"/>
          <w:sz w:val="24"/>
        </w:rPr>
        <w:t xml:space="preserve">6.3.1. 1. solis. </w:t>
      </w:r>
      <w:r>
        <w:rPr>
          <w:rFonts w:ascii="Times New Roman" w:hAnsi="Times New Roman"/>
          <w:b/>
          <w:i/>
          <w:iCs/>
          <w:color w:val="1C1C1C"/>
          <w:sz w:val="24"/>
        </w:rPr>
        <w:t>BOP</w:t>
      </w:r>
      <w:r>
        <w:rPr>
          <w:rFonts w:ascii="Times New Roman" w:hAnsi="Times New Roman"/>
          <w:b/>
          <w:color w:val="1C1C1C"/>
          <w:sz w:val="24"/>
        </w:rPr>
        <w:t xml:space="preserve"> datu vākšana un koriģēšana</w:t>
      </w:r>
      <w:bookmarkStart w:id="67" w:name="_bookmark7"/>
      <w:bookmarkEnd w:id="67"/>
    </w:p>
    <w:p w14:paraId="26777E22" w14:textId="77777777" w:rsidR="00C80C70" w:rsidRPr="00D82D6C" w:rsidRDefault="00C80C70" w:rsidP="00D82D6C">
      <w:pPr>
        <w:jc w:val="both"/>
        <w:rPr>
          <w:rFonts w:ascii="Times New Roman" w:hAnsi="Times New Roman"/>
          <w:noProof/>
          <w:color w:val="1C1C1C"/>
          <w:sz w:val="24"/>
        </w:rPr>
      </w:pPr>
    </w:p>
    <w:p w14:paraId="5E1433E4" w14:textId="77777777" w:rsidR="00416649" w:rsidRDefault="00416649" w:rsidP="00D82D6C">
      <w:pPr>
        <w:jc w:val="both"/>
        <w:rPr>
          <w:rFonts w:ascii="Times New Roman" w:hAnsi="Times New Roman"/>
          <w:noProof/>
          <w:sz w:val="24"/>
        </w:rPr>
      </w:pPr>
      <w:r>
        <w:rPr>
          <w:rFonts w:ascii="Times New Roman" w:hAnsi="Times New Roman"/>
          <w:sz w:val="24"/>
        </w:rPr>
        <w:t xml:space="preserve">Pieejamā maksājumu bilances statistika iedalījumā pēc </w:t>
      </w:r>
      <w:r>
        <w:rPr>
          <w:rFonts w:ascii="Times New Roman" w:hAnsi="Times New Roman"/>
          <w:i/>
          <w:iCs/>
          <w:sz w:val="24"/>
        </w:rPr>
        <w:t>EBOPS</w:t>
      </w:r>
      <w:r>
        <w:rPr>
          <w:rFonts w:ascii="Times New Roman" w:hAnsi="Times New Roman"/>
          <w:sz w:val="24"/>
        </w:rPr>
        <w:t xml:space="preserve"> kategorijām ir </w:t>
      </w:r>
      <w:r>
        <w:rPr>
          <w:rFonts w:ascii="Times New Roman" w:hAnsi="Times New Roman"/>
          <w:i/>
          <w:iCs/>
          <w:sz w:val="24"/>
        </w:rPr>
        <w:t>Eurostat</w:t>
      </w:r>
      <w:r>
        <w:rPr>
          <w:rFonts w:ascii="Times New Roman" w:hAnsi="Times New Roman"/>
          <w:sz w:val="24"/>
        </w:rPr>
        <w:t xml:space="preserve">-PTO modeļa sākuma punkts. Pieņem, ka informāciju apkopojošā valsts jau veido pakalpojumu starptautiskās tirdzniecības datus iedalījumā pēc </w:t>
      </w:r>
      <w:r>
        <w:rPr>
          <w:rFonts w:ascii="Times New Roman" w:hAnsi="Times New Roman"/>
          <w:i/>
          <w:iCs/>
          <w:sz w:val="24"/>
        </w:rPr>
        <w:t>EBOPS</w:t>
      </w:r>
      <w:r>
        <w:rPr>
          <w:rFonts w:ascii="Times New Roman" w:hAnsi="Times New Roman"/>
          <w:sz w:val="24"/>
        </w:rPr>
        <w:t xml:space="preserve"> un (vismaz) galvenajām partnervalstīm atbilstoši BPM6 noteiktajam regulējumam. Attiecībā uz ES/EBTA valstīm prasības par </w:t>
      </w:r>
      <w:r>
        <w:rPr>
          <w:rFonts w:ascii="Times New Roman" w:hAnsi="Times New Roman"/>
          <w:i/>
          <w:iCs/>
          <w:sz w:val="24"/>
        </w:rPr>
        <w:t>MoS</w:t>
      </w:r>
      <w:r>
        <w:rPr>
          <w:rFonts w:ascii="Times New Roman" w:hAnsi="Times New Roman"/>
          <w:sz w:val="24"/>
        </w:rPr>
        <w:t xml:space="preserve"> datu ziņošanu ir noteiktas Regulas (ES) 2020/1197 I pielikuma 38. tabulā.</w:t>
      </w:r>
    </w:p>
    <w:p w14:paraId="0800A759" w14:textId="77777777" w:rsidR="007A10EE" w:rsidRPr="00D82D6C" w:rsidRDefault="007A10EE" w:rsidP="00D82D6C">
      <w:pPr>
        <w:jc w:val="both"/>
        <w:rPr>
          <w:rFonts w:ascii="Times New Roman" w:hAnsi="Times New Roman"/>
          <w:noProof/>
          <w:sz w:val="24"/>
        </w:rPr>
      </w:pPr>
    </w:p>
    <w:p w14:paraId="48179DA6" w14:textId="7E14EE18" w:rsidR="00416649" w:rsidRDefault="00416649" w:rsidP="00D82D6C">
      <w:pPr>
        <w:jc w:val="both"/>
        <w:rPr>
          <w:rFonts w:ascii="Times New Roman" w:hAnsi="Times New Roman"/>
          <w:noProof/>
          <w:sz w:val="24"/>
        </w:rPr>
      </w:pPr>
      <w:r>
        <w:rPr>
          <w:rFonts w:ascii="Times New Roman" w:hAnsi="Times New Roman"/>
          <w:i/>
          <w:iCs/>
          <w:sz w:val="24"/>
        </w:rPr>
        <w:t>BOP</w:t>
      </w:r>
      <w:r>
        <w:rPr>
          <w:rFonts w:ascii="Times New Roman" w:hAnsi="Times New Roman"/>
          <w:sz w:val="24"/>
        </w:rPr>
        <w:t xml:space="preserve"> datiem nepieciešamas vairākas korekcijas, lai nodrošinātu atbilstību pakalpojumu starptautiskās sniegšanas statistikas definīcijām (kā norādīts 2. nodaļā). Pirmkārt, postenī “Ceļošana” norādītā preču vērtība jāizslēdz vai arī to postenī neieskaita. Saskaņā ar </w:t>
      </w:r>
      <w:r>
        <w:rPr>
          <w:rFonts w:ascii="Times New Roman" w:hAnsi="Times New Roman"/>
          <w:i/>
          <w:iCs/>
          <w:sz w:val="24"/>
        </w:rPr>
        <w:t>GATS</w:t>
      </w:r>
      <w:r>
        <w:rPr>
          <w:rFonts w:ascii="Times New Roman" w:hAnsi="Times New Roman"/>
          <w:sz w:val="24"/>
        </w:rPr>
        <w:t xml:space="preserve"> attiecībā uz </w:t>
      </w:r>
      <w:r>
        <w:rPr>
          <w:rFonts w:ascii="Times New Roman" w:hAnsi="Times New Roman"/>
          <w:i/>
          <w:iCs/>
          <w:sz w:val="24"/>
        </w:rPr>
        <w:t>MoS</w:t>
      </w:r>
      <w:r>
        <w:rPr>
          <w:rFonts w:ascii="Times New Roman" w:hAnsi="Times New Roman"/>
          <w:sz w:val="24"/>
        </w:rPr>
        <w:t xml:space="preserve"> vērā ņem vienīgi posteņa “Ceļošana” pakalpojumu daļu (t. i., pakalpojumus, kurus nerezidenti iegādājušies valstī, kuru viņi apmeklē). Tāpat preču vērtību neieskaita postenī “Būvniecība” un, iespējams, arī posteņos “Citur neiekļautas valdības preces un pakalpojumi” un “Apkopes un remonta pakalpojumi”.</w:t>
      </w:r>
      <w:r w:rsidR="000F67B9">
        <w:rPr>
          <w:rStyle w:val="FootnoteReference"/>
          <w:rFonts w:ascii="Times New Roman" w:hAnsi="Times New Roman"/>
          <w:noProof/>
          <w:sz w:val="24"/>
        </w:rPr>
        <w:footnoteReference w:id="125"/>
      </w:r>
    </w:p>
    <w:p w14:paraId="2FC4E3DA" w14:textId="77777777" w:rsidR="007A10EE" w:rsidRPr="00D82D6C" w:rsidRDefault="007A10EE" w:rsidP="00D82D6C">
      <w:pPr>
        <w:jc w:val="both"/>
        <w:rPr>
          <w:rFonts w:ascii="Times New Roman" w:hAnsi="Times New Roman"/>
          <w:noProof/>
          <w:sz w:val="24"/>
        </w:rPr>
      </w:pPr>
    </w:p>
    <w:p w14:paraId="4006BAE5" w14:textId="3737E210" w:rsidR="00416649" w:rsidRDefault="00416649" w:rsidP="00D82D6C">
      <w:pPr>
        <w:jc w:val="both"/>
        <w:rPr>
          <w:rFonts w:ascii="Times New Roman" w:hAnsi="Times New Roman"/>
          <w:noProof/>
          <w:sz w:val="24"/>
        </w:rPr>
      </w:pPr>
      <w:r>
        <w:rPr>
          <w:rFonts w:ascii="Times New Roman" w:hAnsi="Times New Roman"/>
          <w:sz w:val="24"/>
        </w:rPr>
        <w:t xml:space="preserve">Otrkārt, resursu iegāde no uzņēmējvalsts rezidentiem jāizslēdz no būvniecības pakalpojumu eksporta un importa, jo pakalpojumu starptautiskā sniegšana uz to neattiecas, kā norādīts 2. nodaļā. Visbeidzot jānovērtē vairumtirgotāju un mazumtirgotāju sniegtie pakalpojumi, izplatot preces. </w:t>
      </w:r>
      <w:r>
        <w:rPr>
          <w:rFonts w:ascii="Times New Roman" w:hAnsi="Times New Roman"/>
          <w:i/>
          <w:iCs/>
          <w:sz w:val="24"/>
        </w:rPr>
        <w:t>BOP</w:t>
      </w:r>
      <w:r>
        <w:rPr>
          <w:rFonts w:ascii="Times New Roman" w:hAnsi="Times New Roman"/>
          <w:sz w:val="24"/>
        </w:rPr>
        <w:t xml:space="preserve"> regulējums paredz, ka šos pakalpojumus kopumā neatšķirami iekļauj pārdoto produktu vērtībā un iegrāmato preču kontā. Visbeidzot, preču daļu neieskaita </w:t>
      </w:r>
      <w:r>
        <w:rPr>
          <w:rFonts w:ascii="Times New Roman" w:hAnsi="Times New Roman"/>
          <w:i/>
          <w:iCs/>
          <w:sz w:val="24"/>
        </w:rPr>
        <w:t>EBOPS</w:t>
      </w:r>
      <w:r>
        <w:rPr>
          <w:rFonts w:ascii="Times New Roman" w:hAnsi="Times New Roman"/>
          <w:sz w:val="24"/>
        </w:rPr>
        <w:t xml:space="preserve"> postenī “Valdības preces un pakalpojumi”, ja tā attiecas uz informāciju apkopojošo valsti.</w:t>
      </w:r>
    </w:p>
    <w:p w14:paraId="6E178996" w14:textId="77777777" w:rsidR="007A10EE" w:rsidRPr="00D82D6C" w:rsidRDefault="007A10EE" w:rsidP="00D82D6C">
      <w:pPr>
        <w:jc w:val="both"/>
        <w:rPr>
          <w:rFonts w:ascii="Times New Roman" w:hAnsi="Times New Roman"/>
          <w:noProof/>
          <w:sz w:val="24"/>
        </w:rPr>
      </w:pPr>
    </w:p>
    <w:p w14:paraId="5D3CBE9A" w14:textId="77777777" w:rsidR="00416649" w:rsidRDefault="00416649" w:rsidP="00D82D6C">
      <w:pPr>
        <w:jc w:val="both"/>
        <w:rPr>
          <w:rFonts w:ascii="Times New Roman" w:hAnsi="Times New Roman"/>
          <w:noProof/>
          <w:sz w:val="24"/>
        </w:rPr>
      </w:pPr>
      <w:r>
        <w:rPr>
          <w:rFonts w:ascii="Times New Roman" w:hAnsi="Times New Roman"/>
          <w:sz w:val="24"/>
        </w:rPr>
        <w:t>Šo korekciju galvenie principi ir sīkāk aplūkoti turpmākajos punktos. Pilnīga informācija pieejama 7.–10. nodaļā.</w:t>
      </w:r>
    </w:p>
    <w:p w14:paraId="420E69B0" w14:textId="77777777" w:rsidR="007A10EE" w:rsidRPr="00D82D6C" w:rsidRDefault="007A10EE" w:rsidP="00D82D6C">
      <w:pPr>
        <w:jc w:val="both"/>
        <w:rPr>
          <w:rFonts w:ascii="Times New Roman" w:hAnsi="Times New Roman"/>
          <w:noProof/>
          <w:sz w:val="24"/>
        </w:rPr>
      </w:pPr>
    </w:p>
    <w:p w14:paraId="7E690ADC" w14:textId="77777777" w:rsidR="00416649" w:rsidRDefault="00416649" w:rsidP="00D82D6C">
      <w:pPr>
        <w:jc w:val="both"/>
        <w:rPr>
          <w:rFonts w:ascii="Times New Roman" w:hAnsi="Times New Roman"/>
          <w:noProof/>
          <w:sz w:val="24"/>
        </w:rPr>
      </w:pPr>
      <w:r>
        <w:rPr>
          <w:rFonts w:ascii="Times New Roman" w:hAnsi="Times New Roman"/>
          <w:sz w:val="24"/>
        </w:rPr>
        <w:t>Lai izmantotu vienkāršoto pieeju nepieciešamajā detalizācijas pakāpē, vispirms datiem jāietver 6.2. tabulā norādītie pakalpojumu posteņi. Apkopotājiem parasti ir pieejama informācija nepieciešamajā detalizācijas pakāpē. Ja viņiem tā tomēr nav pieejama, iztrūkstošus sīkākus datus iespējams novērtēt aptuveni (vairāk informācijas skat. 7.–8. nodaļā).</w:t>
      </w:r>
    </w:p>
    <w:p w14:paraId="22F7E6FE" w14:textId="77777777" w:rsidR="007A10EE" w:rsidRPr="00D82D6C" w:rsidRDefault="007A10EE" w:rsidP="00D82D6C">
      <w:pPr>
        <w:jc w:val="both"/>
        <w:rPr>
          <w:rFonts w:ascii="Times New Roman" w:hAnsi="Times New Roman"/>
          <w:noProof/>
          <w:sz w:val="24"/>
        </w:rPr>
      </w:pPr>
    </w:p>
    <w:p w14:paraId="1ED28FDD" w14:textId="23F23537" w:rsidR="00416649" w:rsidRPr="007A10EE" w:rsidRDefault="007A10EE" w:rsidP="00705FC9">
      <w:pPr>
        <w:keepNext/>
        <w:keepLines/>
        <w:jc w:val="both"/>
        <w:rPr>
          <w:rFonts w:ascii="Times New Roman" w:hAnsi="Times New Roman"/>
          <w:b/>
          <w:bCs/>
          <w:noProof/>
          <w:color w:val="B83B46"/>
          <w:sz w:val="24"/>
        </w:rPr>
      </w:pPr>
      <w:bookmarkStart w:id="68" w:name="6.3.1.1._Travel"/>
      <w:bookmarkEnd w:id="68"/>
      <w:r>
        <w:rPr>
          <w:rFonts w:ascii="Times New Roman" w:hAnsi="Times New Roman"/>
          <w:b/>
          <w:color w:val="B83B46"/>
          <w:sz w:val="24"/>
        </w:rPr>
        <w:lastRenderedPageBreak/>
        <w:t>6.3.1.1. CEĻOŠANA</w:t>
      </w:r>
    </w:p>
    <w:p w14:paraId="1BF7C227" w14:textId="77777777" w:rsidR="007A10EE" w:rsidRPr="00D82D6C" w:rsidRDefault="007A10EE" w:rsidP="00705FC9">
      <w:pPr>
        <w:keepNext/>
        <w:keepLines/>
        <w:jc w:val="both"/>
        <w:rPr>
          <w:rFonts w:ascii="Times New Roman" w:hAnsi="Times New Roman"/>
          <w:noProof/>
          <w:color w:val="B83B46"/>
          <w:sz w:val="24"/>
        </w:rPr>
      </w:pPr>
    </w:p>
    <w:p w14:paraId="0EE5C12B" w14:textId="77777777" w:rsidR="00416649" w:rsidRDefault="00416649" w:rsidP="00705FC9">
      <w:pPr>
        <w:keepNext/>
        <w:keepLines/>
        <w:jc w:val="both"/>
        <w:rPr>
          <w:rFonts w:ascii="Times New Roman" w:hAnsi="Times New Roman"/>
          <w:noProof/>
          <w:sz w:val="24"/>
        </w:rPr>
      </w:pPr>
      <w:r>
        <w:rPr>
          <w:rFonts w:ascii="Times New Roman" w:hAnsi="Times New Roman"/>
          <w:i/>
          <w:iCs/>
          <w:sz w:val="24"/>
        </w:rPr>
        <w:t>BOP</w:t>
      </w:r>
      <w:r>
        <w:rPr>
          <w:rFonts w:ascii="Times New Roman" w:hAnsi="Times New Roman"/>
          <w:sz w:val="24"/>
        </w:rPr>
        <w:t xml:space="preserve"> postenis “Ceļošana” ietver gan preces, gan pakalpojumus, kas iegādāti no nerezidentiem valstī, kuru viņi apmeklē. Tomēr pakalpojumu sniegšanas veidu kontekstā svarīga ir vienīgi pakalpojumu daļa.</w:t>
      </w:r>
    </w:p>
    <w:p w14:paraId="039305A2" w14:textId="77777777" w:rsidR="000F67B9" w:rsidRPr="00D82D6C" w:rsidRDefault="000F67B9" w:rsidP="00D82D6C">
      <w:pPr>
        <w:jc w:val="both"/>
        <w:rPr>
          <w:rFonts w:ascii="Times New Roman" w:hAnsi="Times New Roman"/>
          <w:noProof/>
          <w:sz w:val="24"/>
        </w:rPr>
      </w:pPr>
    </w:p>
    <w:p w14:paraId="1F3044B9" w14:textId="77777777" w:rsidR="00416649" w:rsidRDefault="00416649" w:rsidP="00D82D6C">
      <w:pPr>
        <w:jc w:val="both"/>
        <w:rPr>
          <w:rFonts w:ascii="Times New Roman" w:hAnsi="Times New Roman"/>
          <w:noProof/>
          <w:sz w:val="24"/>
        </w:rPr>
      </w:pPr>
      <w:r>
        <w:rPr>
          <w:rFonts w:ascii="Times New Roman" w:hAnsi="Times New Roman"/>
          <w:sz w:val="24"/>
        </w:rPr>
        <w:t>Ja šī posteņa datus iespējams uzrādīt iedalījumā pēc produkta, pakalpojuma komponenta identificēšana grūtības nesagādā. Līdz ar to iespējams identificēt preces, kas no šī posteņa izslēdzamas. Ja posteņa “Ceļošana” datus iedalījumā pēc nolūka apkopo vienīgi standarta veidā, jānovērtē ārvalstu ceļotāju izdevumi par precēm, lai izdalītu pakalpojuma komponentu no darījumu un personiskajiem braucieniem, tostarp to apakšposteņiem (vairāk informācijas skat. 8.3. iedaļā).</w:t>
      </w:r>
    </w:p>
    <w:p w14:paraId="05D8C8D1" w14:textId="77777777" w:rsidR="000F67B9" w:rsidRPr="00D82D6C" w:rsidRDefault="000F67B9" w:rsidP="00D82D6C">
      <w:pPr>
        <w:jc w:val="both"/>
        <w:rPr>
          <w:rFonts w:ascii="Times New Roman" w:hAnsi="Times New Roman"/>
          <w:noProof/>
          <w:sz w:val="24"/>
        </w:rPr>
      </w:pPr>
    </w:p>
    <w:p w14:paraId="19C9263B" w14:textId="77777777" w:rsidR="00416649" w:rsidRDefault="00416649" w:rsidP="00D82D6C">
      <w:pPr>
        <w:jc w:val="both"/>
        <w:rPr>
          <w:rFonts w:ascii="Times New Roman" w:hAnsi="Times New Roman"/>
          <w:sz w:val="24"/>
        </w:rPr>
      </w:pPr>
      <w:r>
        <w:rPr>
          <w:rFonts w:ascii="Times New Roman" w:hAnsi="Times New Roman"/>
          <w:sz w:val="24"/>
        </w:rPr>
        <w:t>No nerezidentiem iegādāto preču proporciju iespējams novērtēt kādā no turpmāk minētajiem veidiem.</w:t>
      </w:r>
    </w:p>
    <w:p w14:paraId="2BA94BA7" w14:textId="77777777" w:rsidR="00F95D2A" w:rsidRPr="00D82D6C" w:rsidRDefault="00F95D2A" w:rsidP="00D82D6C">
      <w:pPr>
        <w:jc w:val="both"/>
        <w:rPr>
          <w:rFonts w:ascii="Times New Roman" w:hAnsi="Times New Roman"/>
          <w:noProof/>
          <w:sz w:val="24"/>
        </w:rPr>
      </w:pPr>
    </w:p>
    <w:p w14:paraId="1DEFF4C5" w14:textId="58CE107B" w:rsidR="00416649" w:rsidRPr="00D82D6C" w:rsidRDefault="000F67B9" w:rsidP="00D93396">
      <w:pPr>
        <w:tabs>
          <w:tab w:val="left" w:pos="284"/>
        </w:tabs>
        <w:ind w:left="284" w:hanging="284"/>
        <w:jc w:val="both"/>
        <w:rPr>
          <w:rFonts w:ascii="Times New Roman" w:hAnsi="Times New Roman"/>
          <w:noProof/>
          <w:sz w:val="24"/>
        </w:rPr>
      </w:pPr>
      <w:r>
        <w:rPr>
          <w:rFonts w:ascii="Times New Roman" w:hAnsi="Times New Roman"/>
          <w:sz w:val="24"/>
        </w:rPr>
        <w:t xml:space="preserve">1. Preču proporciju iespējams novērtēt pēc eksporta datiem, izmantojot informāciju par tūrisma satelītkontā norādītajiem ienākošā tūrisma izdevumiem, ja šāds tūrisma satelītkonts pieejams. Patēriņa produktu kategorijā, ja apkopo datus par precēm, ko iegādājušies ārvalstu ceļotāji, piemēram, dāvanām un suvenīriem, iegādāto preču proporciju no kopējiem patēriņa produktiem iespējams aprēķināt par visiem pieejamajiem gadiem. Ja pieejamie dati nav konsekventi un proporcijas laika gaitā mainās minimāli, vidējo vērtību iespējams aprēķināt iedalījumā pēc valsts par visiem pieejamajiem gadiem. Izmantojot tūrisma statistiku, lai postenī “Ceļošana” novērtētu preču proporciju, var nākties saskarties ar zināmām nepilnībām, jo tūrisma jomā lietotie jēdzieni pilnībā nesakrīt ar </w:t>
      </w:r>
      <w:r>
        <w:rPr>
          <w:rFonts w:ascii="Times New Roman" w:hAnsi="Times New Roman"/>
          <w:i/>
          <w:iCs/>
          <w:sz w:val="24"/>
        </w:rPr>
        <w:t>BOP</w:t>
      </w:r>
      <w:r>
        <w:rPr>
          <w:rFonts w:ascii="Times New Roman" w:hAnsi="Times New Roman"/>
          <w:sz w:val="24"/>
        </w:rPr>
        <w:t xml:space="preserve"> postenī “Ceļošana” lietotajiem jēdzieniem, turklāt detalizēta tūrisma statistika lielākoties pieejama par ienākošo tūrismu (eksportu). Ievērojot zināmu piesardzību</w:t>
      </w:r>
      <w:r w:rsidR="000345CB">
        <w:rPr>
          <w:rStyle w:val="FootnoteReference"/>
          <w:rFonts w:ascii="Times New Roman" w:hAnsi="Times New Roman"/>
          <w:noProof/>
          <w:sz w:val="24"/>
        </w:rPr>
        <w:footnoteReference w:id="126"/>
      </w:r>
      <w:r>
        <w:rPr>
          <w:rFonts w:ascii="Times New Roman" w:hAnsi="Times New Roman"/>
          <w:sz w:val="24"/>
        </w:rPr>
        <w:t>, eksporta proporcijas var attiecināt uz importu, pieņemot, ka ceļotāju izdevumi veidojas līdzīgi.</w:t>
      </w:r>
    </w:p>
    <w:p w14:paraId="198DD913" w14:textId="18924D5B" w:rsidR="00416649" w:rsidRPr="00D82D6C" w:rsidRDefault="00D93396" w:rsidP="00D93396">
      <w:pPr>
        <w:tabs>
          <w:tab w:val="left" w:pos="284"/>
        </w:tabs>
        <w:ind w:left="284" w:hanging="284"/>
        <w:jc w:val="both"/>
        <w:rPr>
          <w:rFonts w:ascii="Times New Roman" w:hAnsi="Times New Roman"/>
          <w:noProof/>
          <w:sz w:val="24"/>
        </w:rPr>
      </w:pPr>
      <w:r>
        <w:rPr>
          <w:rFonts w:ascii="Times New Roman" w:hAnsi="Times New Roman"/>
          <w:sz w:val="24"/>
        </w:rPr>
        <w:t>2. Fizisko personu/mājsaimniecību apsekojumi ir vēl viens datu avots</w:t>
      </w:r>
      <w:r w:rsidR="000345CB">
        <w:rPr>
          <w:rStyle w:val="FootnoteReference"/>
          <w:rFonts w:ascii="Times New Roman" w:hAnsi="Times New Roman"/>
          <w:noProof/>
          <w:sz w:val="24"/>
        </w:rPr>
        <w:footnoteReference w:id="127"/>
      </w:r>
      <w:r>
        <w:rPr>
          <w:rFonts w:ascii="Times New Roman" w:hAnsi="Times New Roman"/>
          <w:sz w:val="24"/>
        </w:rPr>
        <w:t>, kas sniedz informāciju par tūrisma izdevumu kredītu (eksportu) vai debetu (importu).</w:t>
      </w:r>
    </w:p>
    <w:p w14:paraId="71CD6785" w14:textId="4FB21E16" w:rsidR="00416649" w:rsidRDefault="00D93396" w:rsidP="00D93396">
      <w:pPr>
        <w:tabs>
          <w:tab w:val="left" w:pos="284"/>
        </w:tabs>
        <w:ind w:left="284" w:hanging="284"/>
        <w:jc w:val="both"/>
        <w:rPr>
          <w:rFonts w:ascii="Times New Roman" w:hAnsi="Times New Roman"/>
          <w:noProof/>
          <w:sz w:val="24"/>
        </w:rPr>
      </w:pPr>
      <w:r>
        <w:rPr>
          <w:rFonts w:ascii="Times New Roman" w:hAnsi="Times New Roman"/>
          <w:sz w:val="24"/>
        </w:rPr>
        <w:t>3. Var balstīties arī uz eksperta atzinumu vai zināšanām par to, kā pakalpojumus sniedz ārvalstīs un pašu valstī.</w:t>
      </w:r>
    </w:p>
    <w:p w14:paraId="4965691D" w14:textId="77777777" w:rsidR="00D93396" w:rsidRPr="00D82D6C" w:rsidRDefault="00D93396" w:rsidP="00D82D6C">
      <w:pPr>
        <w:jc w:val="both"/>
        <w:rPr>
          <w:rFonts w:ascii="Times New Roman" w:hAnsi="Times New Roman"/>
          <w:noProof/>
          <w:sz w:val="24"/>
        </w:rPr>
      </w:pPr>
    </w:p>
    <w:p w14:paraId="70094D4E" w14:textId="749E2556" w:rsidR="00416649" w:rsidRPr="00D93396" w:rsidRDefault="00D93396" w:rsidP="00D82D6C">
      <w:pPr>
        <w:jc w:val="both"/>
        <w:rPr>
          <w:rFonts w:ascii="Times New Roman" w:hAnsi="Times New Roman"/>
          <w:b/>
          <w:bCs/>
          <w:noProof/>
          <w:color w:val="B83B46"/>
          <w:sz w:val="24"/>
        </w:rPr>
      </w:pPr>
      <w:bookmarkStart w:id="69" w:name="6.3.1.2_Construction"/>
      <w:bookmarkEnd w:id="69"/>
      <w:r>
        <w:rPr>
          <w:rFonts w:ascii="Times New Roman" w:hAnsi="Times New Roman"/>
          <w:b/>
          <w:color w:val="B83B46"/>
          <w:sz w:val="24"/>
        </w:rPr>
        <w:t>6.3.1.2. BŪVNIECĪBA</w:t>
      </w:r>
    </w:p>
    <w:p w14:paraId="11F2BEB6" w14:textId="77777777" w:rsidR="00D93396" w:rsidRPr="00D82D6C" w:rsidRDefault="00D93396" w:rsidP="00D82D6C">
      <w:pPr>
        <w:jc w:val="both"/>
        <w:rPr>
          <w:rFonts w:ascii="Times New Roman" w:hAnsi="Times New Roman"/>
          <w:noProof/>
          <w:color w:val="B83B46"/>
          <w:sz w:val="24"/>
        </w:rPr>
      </w:pPr>
    </w:p>
    <w:p w14:paraId="2FE78A12" w14:textId="48252A7A" w:rsidR="00416649" w:rsidRDefault="00416649" w:rsidP="00D82D6C">
      <w:pPr>
        <w:jc w:val="both"/>
        <w:rPr>
          <w:rFonts w:ascii="Times New Roman" w:hAnsi="Times New Roman"/>
          <w:sz w:val="24"/>
        </w:rPr>
      </w:pPr>
      <w:r>
        <w:rPr>
          <w:rFonts w:ascii="Times New Roman" w:hAnsi="Times New Roman"/>
          <w:i/>
          <w:iCs/>
          <w:sz w:val="24"/>
        </w:rPr>
        <w:t>BOP</w:t>
      </w:r>
      <w:r>
        <w:rPr>
          <w:rFonts w:ascii="Times New Roman" w:hAnsi="Times New Roman"/>
          <w:sz w:val="24"/>
        </w:rPr>
        <w:t xml:space="preserve"> postenī “Būvniecība” iegrāmato bruto vērtības. Tajā norāda no tās valsts rezidentiem iegādātās preces un pakalpojumus</w:t>
      </w:r>
      <w:r w:rsidR="00D433FD">
        <w:rPr>
          <w:rStyle w:val="FootnoteReference"/>
          <w:rFonts w:ascii="Times New Roman" w:hAnsi="Times New Roman"/>
          <w:noProof/>
          <w:sz w:val="24"/>
        </w:rPr>
        <w:footnoteReference w:id="128"/>
      </w:r>
      <w:r>
        <w:rPr>
          <w:rFonts w:ascii="Times New Roman" w:hAnsi="Times New Roman"/>
          <w:sz w:val="24"/>
        </w:rPr>
        <w:t xml:space="preserve">, kurās īsteno būvniecības projektu. Tomēr no uzņēmējvalsts rezidentiem iegādātos resursus pakalpojumu sniegšanas veidu regulējumā neieskaita (skat. 2. nodaļu), ja darbuzņēmējs ir izveidojis komerciālu klātbūtni (piemēram, fizisku biroju) valstī, kurā īsteno būvniecības projektu. Tā ir vistipiskākā situācija, un praksē var būt grūti apzināt citus gadījumus (t. i., ja izmanto vienīgi 4. veidu vai projekta īstenošana </w:t>
      </w:r>
      <w:r>
        <w:rPr>
          <w:rFonts w:ascii="Times New Roman" w:hAnsi="Times New Roman"/>
          <w:sz w:val="24"/>
        </w:rPr>
        <w:lastRenderedPageBreak/>
        <w:t xml:space="preserve">saskaņā ar apakšlīgumu nodota citam uzņēmumam, skat. 2. nodaļu). Tādēļ mēs iesakām pilnībā izslēgt to preču/pakalpojumu vērtību, ko iegādājas valstī, kurā īsteno projektu (skaitlisko piemēru skat. 6.1. ierāmējumā). Minētais atbilst arī tam, kā traktē </w:t>
      </w:r>
      <w:r>
        <w:rPr>
          <w:rFonts w:ascii="Times New Roman" w:hAnsi="Times New Roman"/>
          <w:i/>
          <w:iCs/>
          <w:sz w:val="24"/>
        </w:rPr>
        <w:t>FATS</w:t>
      </w:r>
      <w:r>
        <w:rPr>
          <w:rFonts w:ascii="Times New Roman" w:hAnsi="Times New Roman"/>
          <w:sz w:val="24"/>
        </w:rPr>
        <w:t xml:space="preserve"> (t. i., netiek novērtēts saistītu uzņēmumu patēriņš uzņēmējvalstī). Tādēļ būvniecības pakalpojumu kopējo eksportu un importu koriģē, lai tie atspoguļotu vienīgi veiktā būvniecības darba</w:t>
      </w:r>
      <w:r w:rsidR="00D433FD">
        <w:rPr>
          <w:rStyle w:val="FootnoteReference"/>
          <w:rFonts w:ascii="Times New Roman" w:hAnsi="Times New Roman"/>
          <w:noProof/>
          <w:sz w:val="24"/>
        </w:rPr>
        <w:footnoteReference w:id="129"/>
      </w:r>
      <w:r>
        <w:rPr>
          <w:rFonts w:ascii="Times New Roman" w:hAnsi="Times New Roman"/>
          <w:sz w:val="24"/>
        </w:rPr>
        <w:t xml:space="preserve"> galīgo vērtību (t. i., cenu, ko klienti maksā darbuzņēmējiem):</w:t>
      </w:r>
    </w:p>
    <w:p w14:paraId="4776B181" w14:textId="77777777" w:rsidR="00F95D2A" w:rsidRPr="00D82D6C" w:rsidRDefault="00F95D2A" w:rsidP="00D82D6C">
      <w:pPr>
        <w:jc w:val="both"/>
        <w:rPr>
          <w:rFonts w:ascii="Times New Roman" w:hAnsi="Times New Roman"/>
          <w:noProof/>
          <w:sz w:val="24"/>
        </w:rPr>
      </w:pPr>
    </w:p>
    <w:p w14:paraId="7A46869D" w14:textId="77777777" w:rsidR="00D93396" w:rsidRDefault="00416649" w:rsidP="003354F3">
      <w:pPr>
        <w:pStyle w:val="ListParagraph"/>
        <w:numPr>
          <w:ilvl w:val="0"/>
          <w:numId w:val="59"/>
        </w:numPr>
        <w:ind w:left="567" w:hanging="283"/>
        <w:jc w:val="both"/>
        <w:rPr>
          <w:rFonts w:ascii="Times New Roman" w:hAnsi="Times New Roman"/>
          <w:noProof/>
          <w:sz w:val="24"/>
        </w:rPr>
      </w:pPr>
      <w:r>
        <w:rPr>
          <w:rFonts w:ascii="Times New Roman" w:hAnsi="Times New Roman"/>
          <w:i/>
          <w:iCs/>
          <w:sz w:val="24"/>
        </w:rPr>
        <w:t>SE</w:t>
      </w:r>
      <w:r>
        <w:rPr>
          <w:rFonts w:ascii="Times New Roman" w:hAnsi="Times New Roman"/>
          <w:sz w:val="24"/>
        </w:rPr>
        <w:t>* eksports = būvniecība ārvalstīs (SE1) – eksports;</w:t>
      </w:r>
    </w:p>
    <w:p w14:paraId="3F56B205" w14:textId="4EDFC99E" w:rsidR="00416649" w:rsidRPr="00D93396" w:rsidRDefault="00416649" w:rsidP="003354F3">
      <w:pPr>
        <w:pStyle w:val="ListParagraph"/>
        <w:numPr>
          <w:ilvl w:val="0"/>
          <w:numId w:val="59"/>
        </w:numPr>
        <w:ind w:left="567" w:hanging="283"/>
        <w:jc w:val="both"/>
        <w:rPr>
          <w:rFonts w:ascii="Times New Roman" w:hAnsi="Times New Roman"/>
          <w:noProof/>
          <w:sz w:val="24"/>
        </w:rPr>
      </w:pPr>
      <w:r>
        <w:rPr>
          <w:rFonts w:ascii="Times New Roman" w:hAnsi="Times New Roman"/>
          <w:i/>
          <w:iCs/>
          <w:sz w:val="24"/>
        </w:rPr>
        <w:t>SE</w:t>
      </w:r>
      <w:r>
        <w:rPr>
          <w:rFonts w:ascii="Times New Roman" w:hAnsi="Times New Roman"/>
          <w:sz w:val="24"/>
        </w:rPr>
        <w:t>* imports = būvniecība informāciju apkopojošajā valstī (SE2) – imports.</w:t>
      </w:r>
    </w:p>
    <w:p w14:paraId="7BF83005" w14:textId="77777777" w:rsidR="00416649" w:rsidRPr="00D82D6C" w:rsidRDefault="00416649" w:rsidP="00D82D6C">
      <w:pPr>
        <w:jc w:val="both"/>
        <w:rPr>
          <w:rFonts w:ascii="Times New Roman" w:hAnsi="Times New Roman"/>
          <w:noProof/>
          <w:sz w:val="24"/>
        </w:rPr>
      </w:pPr>
    </w:p>
    <w:p w14:paraId="7B573795" w14:textId="77777777" w:rsidR="00416649" w:rsidRDefault="00416649" w:rsidP="00D82D6C">
      <w:pPr>
        <w:jc w:val="both"/>
        <w:rPr>
          <w:rFonts w:ascii="Times New Roman" w:hAnsi="Times New Roman"/>
          <w:noProof/>
          <w:sz w:val="24"/>
        </w:rPr>
      </w:pPr>
      <w:r>
        <w:rPr>
          <w:rFonts w:ascii="Times New Roman" w:hAnsi="Times New Roman"/>
          <w:sz w:val="24"/>
        </w:rPr>
        <w:t>Koriģētās vērtības jāattiecina uz 3. un 4. veidu. Modelis kopumā paredz 50/50 iedalījumu. Tomēr attiecībā uz ES iekšējo būvniecību ieteikums ir samazināt uz 3. veidu attiecināmās darbības līdz 10 %. Tiek pieņemts, ka vairumā gadījumu darījumus var noslēgt bez komerciālās klātbūtnes (t. i., lai īstenotu salīdzinoši nelielus/īsus projektus, ES būvniecības uzņēmums var īslaicīgi nosūtīt kādā ES dalībvalstī reģistrētos darbiniekus uz kādu citu valsti).</w:t>
      </w:r>
    </w:p>
    <w:p w14:paraId="55B4142D" w14:textId="77777777" w:rsidR="00D93396" w:rsidRPr="00D82D6C" w:rsidRDefault="00D93396" w:rsidP="00D82D6C">
      <w:pPr>
        <w:jc w:val="both"/>
        <w:rPr>
          <w:rFonts w:ascii="Times New Roman" w:hAnsi="Times New Roman"/>
          <w:noProof/>
          <w:sz w:val="24"/>
        </w:rPr>
      </w:pPr>
    </w:p>
    <w:p w14:paraId="5BFC546D" w14:textId="4CAB1F60" w:rsidR="00416649" w:rsidRDefault="00416649" w:rsidP="00D82D6C">
      <w:pPr>
        <w:jc w:val="both"/>
        <w:rPr>
          <w:rFonts w:ascii="Times New Roman" w:hAnsi="Times New Roman"/>
          <w:noProof/>
          <w:sz w:val="24"/>
        </w:rPr>
      </w:pPr>
      <w:r>
        <w:rPr>
          <w:rFonts w:ascii="Times New Roman" w:hAnsi="Times New Roman"/>
          <w:sz w:val="24"/>
        </w:rPr>
        <w:t xml:space="preserve">Kā norādīts iepriekš, saskaņā ar </w:t>
      </w:r>
      <w:r>
        <w:rPr>
          <w:rFonts w:ascii="Times New Roman" w:hAnsi="Times New Roman"/>
          <w:i/>
          <w:iCs/>
          <w:sz w:val="24"/>
        </w:rPr>
        <w:t>GATS</w:t>
      </w:r>
      <w:r>
        <w:rPr>
          <w:rFonts w:ascii="Times New Roman" w:hAnsi="Times New Roman"/>
          <w:sz w:val="24"/>
        </w:rPr>
        <w:t xml:space="preserve"> attiecībā uz būvniecību jāņem vērā vienīgi pakalpojumu daļa. Tomēr, ņemot vērā aktuālo datu pieejamību (un neatkarīgi no korekcijas SE*), no būvniecības ne vienmēr iespējams izdalīt vienīgi pakalpojuma komponentu.</w:t>
      </w:r>
      <w:r w:rsidR="004B7D3D">
        <w:rPr>
          <w:rStyle w:val="FootnoteReference"/>
          <w:rFonts w:ascii="Times New Roman" w:hAnsi="Times New Roman"/>
          <w:noProof/>
          <w:sz w:val="24"/>
        </w:rPr>
        <w:footnoteReference w:id="130"/>
      </w:r>
    </w:p>
    <w:p w14:paraId="1322B801" w14:textId="77777777" w:rsidR="000345CB" w:rsidRPr="00D82D6C" w:rsidRDefault="000345CB" w:rsidP="00D82D6C">
      <w:pPr>
        <w:jc w:val="both"/>
        <w:rPr>
          <w:rFonts w:ascii="Times New Roman" w:hAnsi="Times New Roman"/>
          <w:noProof/>
          <w:sz w:val="24"/>
        </w:rPr>
      </w:pPr>
    </w:p>
    <w:p w14:paraId="7A3FB8D4" w14:textId="77777777" w:rsidR="00416649" w:rsidRPr="00D82D6C" w:rsidRDefault="00416649" w:rsidP="00D82D6C">
      <w:pPr>
        <w:jc w:val="both"/>
        <w:rPr>
          <w:rFonts w:ascii="Times New Roman" w:hAnsi="Times New Roman"/>
          <w:noProof/>
          <w:sz w:val="24"/>
        </w:rPr>
      </w:pPr>
      <w:r>
        <w:rPr>
          <w:rFonts w:ascii="Times New Roman" w:hAnsi="Times New Roman"/>
          <w:sz w:val="24"/>
        </w:rPr>
        <w:t>Ja nav pieejami šī būvniecības posteņa apakškomponenti, tā vietā var izmantot visu posteni “Būvniecība” (SE) un attiecināt datus uz 3. un 4. veidu vislabāk noteiktajās proporcijās.</w:t>
      </w:r>
    </w:p>
    <w:p w14:paraId="79A2980B" w14:textId="43E59A81" w:rsidR="00416649" w:rsidRDefault="00416649"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8652B9" w14:paraId="77117D3D" w14:textId="77777777" w:rsidTr="00BD2275">
        <w:tc>
          <w:tcPr>
            <w:tcW w:w="5000" w:type="pct"/>
            <w:shd w:val="clear" w:color="auto" w:fill="EFD6D6"/>
          </w:tcPr>
          <w:p w14:paraId="7E60FB89" w14:textId="77777777" w:rsidR="008652B9" w:rsidRDefault="008652B9" w:rsidP="008652B9">
            <w:pPr>
              <w:jc w:val="both"/>
              <w:rPr>
                <w:rFonts w:ascii="Times New Roman" w:hAnsi="Times New Roman" w:cs="Times New Roman"/>
                <w:b/>
                <w:noProof/>
                <w:color w:val="B83B46"/>
                <w:sz w:val="28"/>
                <w:szCs w:val="20"/>
              </w:rPr>
            </w:pPr>
            <w:r>
              <w:rPr>
                <w:rFonts w:ascii="Times New Roman" w:hAnsi="Times New Roman"/>
                <w:b/>
                <w:color w:val="B83B46"/>
                <w:sz w:val="28"/>
              </w:rPr>
              <w:t>6.1. ierāmējums. Būvniecības novērtēšanas skaitliskais piemērs</w:t>
            </w:r>
          </w:p>
          <w:p w14:paraId="56CFEEFE" w14:textId="77777777" w:rsidR="008652B9" w:rsidRDefault="008652B9" w:rsidP="008652B9">
            <w:pPr>
              <w:jc w:val="both"/>
              <w:rPr>
                <w:rFonts w:ascii="Times New Roman" w:hAnsi="Times New Roman" w:cs="Times New Roman"/>
                <w:b/>
                <w:noProof/>
                <w:color w:val="B83B46"/>
                <w:sz w:val="28"/>
                <w:szCs w:val="20"/>
              </w:rPr>
            </w:pPr>
          </w:p>
          <w:p w14:paraId="2AA0D4D3" w14:textId="1080E9C1" w:rsidR="008652B9" w:rsidRPr="00592C0C" w:rsidRDefault="003A2A62" w:rsidP="00592C0C">
            <w:pPr>
              <w:jc w:val="center"/>
              <w:rPr>
                <w:rFonts w:ascii="Times New Roman" w:hAnsi="Times New Roman" w:cs="Times New Roman"/>
                <w:b/>
                <w:noProof/>
                <w:color w:val="B83B46"/>
                <w:sz w:val="28"/>
                <w:szCs w:val="20"/>
              </w:rPr>
            </w:pPr>
            <w:r>
              <w:rPr>
                <w:rFonts w:ascii="Times New Roman" w:hAnsi="Times New Roman"/>
                <w:b/>
                <w:noProof/>
                <w:color w:val="B83B46"/>
                <w:sz w:val="28"/>
              </w:rPr>
              <w:drawing>
                <wp:inline distT="0" distB="0" distL="0" distR="0" wp14:anchorId="40DFBB72" wp14:editId="09D071D3">
                  <wp:extent cx="3448445" cy="3166110"/>
                  <wp:effectExtent l="0" t="0" r="0" b="0"/>
                  <wp:docPr id="107666980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6669807" name=""/>
                          <pic:cNvPicPr/>
                        </pic:nvPicPr>
                        <pic:blipFill>
                          <a:blip r:embed="rId47"/>
                          <a:stretch>
                            <a:fillRect/>
                          </a:stretch>
                        </pic:blipFill>
                        <pic:spPr>
                          <a:xfrm>
                            <a:off x="0" y="0"/>
                            <a:ext cx="3482148" cy="3197054"/>
                          </a:xfrm>
                          <a:prstGeom prst="rect">
                            <a:avLst/>
                          </a:prstGeom>
                        </pic:spPr>
                      </pic:pic>
                    </a:graphicData>
                  </a:graphic>
                </wp:inline>
              </w:drawing>
            </w:r>
          </w:p>
        </w:tc>
      </w:tr>
    </w:tbl>
    <w:p w14:paraId="02915A61" w14:textId="77777777" w:rsidR="00754597" w:rsidRDefault="00754597" w:rsidP="00D82D6C">
      <w:pPr>
        <w:jc w:val="both"/>
        <w:rPr>
          <w:rFonts w:ascii="Times New Roman" w:hAnsi="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4565"/>
        <w:gridCol w:w="4566"/>
      </w:tblGrid>
      <w:tr w:rsidR="00282240" w14:paraId="32720C17" w14:textId="77777777" w:rsidTr="00282240">
        <w:tc>
          <w:tcPr>
            <w:tcW w:w="2500" w:type="pct"/>
          </w:tcPr>
          <w:p w14:paraId="498A012F" w14:textId="509E044C" w:rsidR="00282240" w:rsidRPr="00282240" w:rsidRDefault="00282240" w:rsidP="00282240">
            <w:pPr>
              <w:ind w:left="113" w:right="113"/>
              <w:jc w:val="center"/>
              <w:rPr>
                <w:rFonts w:ascii="Times New Roman" w:hAnsi="Times New Roman"/>
                <w:b/>
                <w:bCs/>
                <w:sz w:val="24"/>
              </w:rPr>
            </w:pPr>
            <w:r w:rsidRPr="00282240">
              <w:rPr>
                <w:rFonts w:ascii="Times New Roman" w:hAnsi="Times New Roman"/>
                <w:b/>
                <w:bCs/>
                <w:sz w:val="24"/>
              </w:rPr>
              <w:t>Angļu val.</w:t>
            </w:r>
          </w:p>
        </w:tc>
        <w:tc>
          <w:tcPr>
            <w:tcW w:w="2500" w:type="pct"/>
          </w:tcPr>
          <w:p w14:paraId="4E5C486E" w14:textId="17887D3E" w:rsidR="00282240" w:rsidRPr="00282240" w:rsidRDefault="00282240" w:rsidP="00282240">
            <w:pPr>
              <w:ind w:left="113" w:right="113"/>
              <w:jc w:val="center"/>
              <w:rPr>
                <w:rFonts w:ascii="Times New Roman" w:hAnsi="Times New Roman"/>
                <w:b/>
                <w:bCs/>
                <w:sz w:val="24"/>
              </w:rPr>
            </w:pPr>
            <w:r w:rsidRPr="00282240">
              <w:rPr>
                <w:rFonts w:ascii="Times New Roman" w:hAnsi="Times New Roman"/>
                <w:b/>
                <w:bCs/>
                <w:sz w:val="24"/>
              </w:rPr>
              <w:t>Latviešu val.</w:t>
            </w:r>
          </w:p>
        </w:tc>
      </w:tr>
      <w:tr w:rsidR="00282240" w14:paraId="5D0E649F" w14:textId="77777777" w:rsidTr="00282240">
        <w:tc>
          <w:tcPr>
            <w:tcW w:w="2500" w:type="pct"/>
          </w:tcPr>
          <w:p w14:paraId="4B8BD149" w14:textId="77777777" w:rsidR="00282240" w:rsidRDefault="00282240" w:rsidP="00282240">
            <w:pPr>
              <w:ind w:left="113" w:right="113"/>
              <w:jc w:val="both"/>
              <w:rPr>
                <w:rFonts w:ascii="Times New Roman" w:hAnsi="Times New Roman"/>
                <w:noProof/>
                <w:sz w:val="24"/>
              </w:rPr>
            </w:pPr>
            <w:r w:rsidRPr="00D6545C">
              <w:rPr>
                <w:rFonts w:ascii="Times New Roman" w:hAnsi="Times New Roman"/>
                <w:noProof/>
                <w:sz w:val="24"/>
                <w:vertAlign w:val="superscript"/>
              </w:rPr>
              <w:t xml:space="preserve">a </w:t>
            </w:r>
            <w:r>
              <w:rPr>
                <w:rFonts w:ascii="Times New Roman" w:hAnsi="Times New Roman"/>
                <w:noProof/>
                <w:sz w:val="24"/>
              </w:rPr>
              <w:t>Labour (compensation of employees) is recorded as primary income in the macroeconomic statistics (see paras. 3.59-3.60 and chap. V for an explanation of the difference between service provision and the provision of labour). The labour purchased in economy B for 2110 was provided by residents of economy B, and will be recorded as compensation of employees in the primary income account of the balance of payments.</w:t>
            </w:r>
          </w:p>
          <w:p w14:paraId="4DE8B69C" w14:textId="77777777" w:rsidR="00282240" w:rsidRDefault="00282240" w:rsidP="00282240">
            <w:pPr>
              <w:ind w:left="113" w:right="113"/>
              <w:jc w:val="both"/>
              <w:rPr>
                <w:rFonts w:ascii="Times New Roman" w:hAnsi="Times New Roman"/>
                <w:noProof/>
                <w:sz w:val="24"/>
              </w:rPr>
            </w:pPr>
            <w:r w:rsidRPr="007016D6">
              <w:rPr>
                <w:rFonts w:ascii="Times New Roman" w:hAnsi="Times New Roman"/>
                <w:noProof/>
                <w:sz w:val="24"/>
                <w:vertAlign w:val="superscript"/>
              </w:rPr>
              <w:t>b</w:t>
            </w:r>
            <w:r>
              <w:rPr>
                <w:rFonts w:ascii="Times New Roman" w:hAnsi="Times New Roman"/>
                <w:noProof/>
                <w:sz w:val="24"/>
                <w:vertAlign w:val="superscript"/>
              </w:rPr>
              <w:t xml:space="preserve"> </w:t>
            </w:r>
            <w:r>
              <w:rPr>
                <w:rFonts w:ascii="Times New Roman" w:hAnsi="Times New Roman"/>
                <w:noProof/>
                <w:sz w:val="24"/>
              </w:rPr>
              <w:t>This is a transaction between a resident and non-resident, as the goods are purchased from a resident of economy B by enterprise A. Although the goods were imported from A, they are now part of the stock of goods of economy B.</w:t>
            </w:r>
          </w:p>
          <w:p w14:paraId="73B25762" w14:textId="77777777" w:rsidR="00282240" w:rsidRDefault="00282240" w:rsidP="00282240">
            <w:pPr>
              <w:ind w:left="113" w:right="113"/>
              <w:jc w:val="both"/>
              <w:rPr>
                <w:rFonts w:ascii="Times New Roman" w:hAnsi="Times New Roman"/>
                <w:noProof/>
                <w:sz w:val="24"/>
              </w:rPr>
            </w:pPr>
            <w:r w:rsidRPr="00412319">
              <w:rPr>
                <w:rFonts w:ascii="Times New Roman" w:hAnsi="Times New Roman"/>
                <w:noProof/>
                <w:sz w:val="24"/>
                <w:vertAlign w:val="superscript"/>
              </w:rPr>
              <w:t>c</w:t>
            </w:r>
            <w:r>
              <w:rPr>
                <w:rFonts w:ascii="Times New Roman" w:hAnsi="Times New Roman"/>
                <w:noProof/>
                <w:sz w:val="24"/>
                <w:vertAlign w:val="superscript"/>
              </w:rPr>
              <w:t xml:space="preserve"> </w:t>
            </w:r>
            <w:r>
              <w:rPr>
                <w:rFonts w:ascii="Times New Roman" w:hAnsi="Times New Roman"/>
                <w:noProof/>
                <w:sz w:val="24"/>
              </w:rPr>
              <w:t>Gross value of construction.</w:t>
            </w:r>
          </w:p>
          <w:p w14:paraId="434BC043" w14:textId="1BCF4D34" w:rsidR="00282240" w:rsidRDefault="00282240" w:rsidP="00282240">
            <w:pPr>
              <w:ind w:left="113" w:right="113"/>
              <w:jc w:val="both"/>
              <w:rPr>
                <w:rFonts w:ascii="Times New Roman" w:hAnsi="Times New Roman"/>
                <w:sz w:val="24"/>
                <w:vertAlign w:val="superscript"/>
              </w:rPr>
            </w:pPr>
            <w:r w:rsidRPr="00AB116E">
              <w:rPr>
                <w:rFonts w:ascii="Times New Roman" w:hAnsi="Times New Roman"/>
                <w:noProof/>
                <w:sz w:val="24"/>
                <w:vertAlign w:val="superscript"/>
              </w:rPr>
              <w:t>d</w:t>
            </w:r>
            <w:r>
              <w:rPr>
                <w:rFonts w:ascii="Times New Roman" w:hAnsi="Times New Roman"/>
                <w:noProof/>
                <w:sz w:val="24"/>
                <w:vertAlign w:val="superscript"/>
              </w:rPr>
              <w:t xml:space="preserve"> </w:t>
            </w:r>
            <w:r>
              <w:rPr>
                <w:rFonts w:ascii="Times New Roman" w:hAnsi="Times New Roman"/>
                <w:noProof/>
                <w:sz w:val="24"/>
              </w:rPr>
              <w:t xml:space="preserve">Amount of goods and services purchased by enterprise A in economy B (the host economy), equal to 525+1730+2290 units (economy A </w:t>
            </w:r>
            <w:r w:rsidRPr="00256CAC">
              <w:rPr>
                <w:rFonts w:ascii="Times New Roman" w:hAnsi="Times New Roman"/>
                <w:i/>
                <w:iCs/>
                <w:noProof/>
                <w:sz w:val="24"/>
              </w:rPr>
              <w:t>debit</w:t>
            </w:r>
            <w:r>
              <w:rPr>
                <w:rFonts w:ascii="Times New Roman" w:hAnsi="Times New Roman"/>
                <w:noProof/>
                <w:sz w:val="24"/>
              </w:rPr>
              <w:t xml:space="preserve">; economy B </w:t>
            </w:r>
            <w:r w:rsidRPr="00256CAC">
              <w:rPr>
                <w:rFonts w:ascii="Times New Roman" w:hAnsi="Times New Roman"/>
                <w:i/>
                <w:iCs/>
                <w:noProof/>
                <w:sz w:val="24"/>
              </w:rPr>
              <w:t>credit</w:t>
            </w:r>
            <w:r>
              <w:rPr>
                <w:rFonts w:ascii="Times New Roman" w:hAnsi="Times New Roman"/>
                <w:noProof/>
                <w:sz w:val="24"/>
              </w:rPr>
              <w:t>).</w:t>
            </w:r>
          </w:p>
        </w:tc>
        <w:tc>
          <w:tcPr>
            <w:tcW w:w="2500" w:type="pct"/>
          </w:tcPr>
          <w:p w14:paraId="6EF2F823" w14:textId="02E5C1E3" w:rsidR="00282240" w:rsidRDefault="00282240" w:rsidP="00282240">
            <w:pPr>
              <w:ind w:left="113" w:right="113"/>
              <w:jc w:val="both"/>
              <w:rPr>
                <w:rFonts w:ascii="Times New Roman" w:hAnsi="Times New Roman"/>
                <w:noProof/>
                <w:sz w:val="24"/>
              </w:rPr>
            </w:pPr>
            <w:r>
              <w:rPr>
                <w:rFonts w:ascii="Times New Roman" w:hAnsi="Times New Roman"/>
                <w:sz w:val="24"/>
                <w:vertAlign w:val="superscript"/>
              </w:rPr>
              <w:t>a</w:t>
            </w:r>
            <w:r>
              <w:rPr>
                <w:rFonts w:ascii="Times New Roman" w:hAnsi="Times New Roman"/>
                <w:sz w:val="24"/>
              </w:rPr>
              <w:t xml:space="preserve"> Darbaspēku (atlīdzību nodarbinātajiem) iegrāmato makroekonomikas statistikā kā primāros ienākumus (skat. 3.59.–3.60. punktu un V nodaļu, kur skaidrota atšķirība starp pakalpojuma sniegšanu un darbaspēka nodrošināšanu). B valstī par 2110 vienībām nolīgto darbaspēku nodrošināja B valsts rezidenti, un to iegrāmato kā atlīdzību nodarbinātajiem maksājumu bilances primāro ienākumu kontā.</w:t>
            </w:r>
          </w:p>
          <w:p w14:paraId="2D38D846" w14:textId="77777777" w:rsidR="00282240" w:rsidRDefault="00282240" w:rsidP="00282240">
            <w:pPr>
              <w:ind w:left="113" w:right="113"/>
              <w:jc w:val="both"/>
              <w:rPr>
                <w:rFonts w:ascii="Times New Roman" w:hAnsi="Times New Roman"/>
                <w:noProof/>
                <w:sz w:val="24"/>
              </w:rPr>
            </w:pPr>
            <w:r>
              <w:rPr>
                <w:rFonts w:ascii="Times New Roman" w:hAnsi="Times New Roman"/>
                <w:sz w:val="24"/>
                <w:vertAlign w:val="superscript"/>
              </w:rPr>
              <w:t xml:space="preserve">b </w:t>
            </w:r>
            <w:r>
              <w:rPr>
                <w:rFonts w:ascii="Times New Roman" w:hAnsi="Times New Roman"/>
                <w:sz w:val="24"/>
              </w:rPr>
              <w:t>Tas ir darījums starp rezidentu un nerezidentu, jo A uzņēmums iegādājas preces no B valsts rezidenta. Lai gan preces tika importētas no A valsts, tās tagad veido daļu no B valsts preču krājumiem.</w:t>
            </w:r>
          </w:p>
          <w:p w14:paraId="60326EDA" w14:textId="77777777" w:rsidR="00282240" w:rsidRDefault="00282240" w:rsidP="00282240">
            <w:pPr>
              <w:ind w:left="113" w:right="113"/>
              <w:jc w:val="both"/>
              <w:rPr>
                <w:rFonts w:ascii="Times New Roman" w:hAnsi="Times New Roman"/>
                <w:noProof/>
                <w:sz w:val="24"/>
              </w:rPr>
            </w:pPr>
            <w:r>
              <w:rPr>
                <w:rFonts w:ascii="Times New Roman" w:hAnsi="Times New Roman"/>
                <w:sz w:val="24"/>
                <w:vertAlign w:val="superscript"/>
              </w:rPr>
              <w:t xml:space="preserve">c </w:t>
            </w:r>
            <w:r>
              <w:rPr>
                <w:rFonts w:ascii="Times New Roman" w:hAnsi="Times New Roman"/>
                <w:sz w:val="24"/>
              </w:rPr>
              <w:t>Būvniecības bruto vērtība.</w:t>
            </w:r>
          </w:p>
          <w:p w14:paraId="1D3C1BF8" w14:textId="3EF29068" w:rsidR="00282240" w:rsidRPr="00AB116E" w:rsidRDefault="00282240" w:rsidP="00282240">
            <w:pPr>
              <w:ind w:left="113" w:right="113"/>
              <w:jc w:val="both"/>
              <w:rPr>
                <w:rFonts w:ascii="Times New Roman" w:hAnsi="Times New Roman"/>
                <w:noProof/>
                <w:sz w:val="24"/>
              </w:rPr>
            </w:pPr>
            <w:r>
              <w:rPr>
                <w:rFonts w:ascii="Times New Roman" w:hAnsi="Times New Roman"/>
                <w:sz w:val="24"/>
                <w:vertAlign w:val="superscript"/>
              </w:rPr>
              <w:t xml:space="preserve">d </w:t>
            </w:r>
            <w:r>
              <w:rPr>
                <w:rFonts w:ascii="Times New Roman" w:hAnsi="Times New Roman"/>
                <w:sz w:val="24"/>
              </w:rPr>
              <w:t xml:space="preserve">To preču un pakalpojumu apjoms, ko A uzņēmums iegādājies B valstī (uzņēmējvalstī) un kas līdzvērtīgs 525+1730+2290 vienībām (A valsts </w:t>
            </w:r>
            <w:r>
              <w:rPr>
                <w:rFonts w:ascii="Times New Roman" w:hAnsi="Times New Roman"/>
                <w:i/>
                <w:iCs/>
                <w:sz w:val="24"/>
              </w:rPr>
              <w:t>debets</w:t>
            </w:r>
            <w:r>
              <w:rPr>
                <w:rFonts w:ascii="Times New Roman" w:hAnsi="Times New Roman"/>
                <w:sz w:val="24"/>
              </w:rPr>
              <w:t xml:space="preserve">, B valsts </w:t>
            </w:r>
            <w:r>
              <w:rPr>
                <w:rFonts w:ascii="Times New Roman" w:hAnsi="Times New Roman"/>
                <w:i/>
                <w:iCs/>
                <w:sz w:val="24"/>
              </w:rPr>
              <w:t>kredīts</w:t>
            </w:r>
            <w:r>
              <w:rPr>
                <w:rFonts w:ascii="Times New Roman" w:hAnsi="Times New Roman"/>
                <w:sz w:val="24"/>
              </w:rPr>
              <w:t>).</w:t>
            </w:r>
          </w:p>
        </w:tc>
      </w:tr>
      <w:tr w:rsidR="00282240" w14:paraId="22EA8EAD" w14:textId="77777777" w:rsidTr="00282240">
        <w:tc>
          <w:tcPr>
            <w:tcW w:w="2500" w:type="pct"/>
          </w:tcPr>
          <w:p w14:paraId="7AD18E71" w14:textId="77777777" w:rsidR="00282240" w:rsidRDefault="00282240" w:rsidP="00282240">
            <w:pPr>
              <w:ind w:left="113" w:right="113"/>
              <w:jc w:val="both"/>
              <w:rPr>
                <w:rFonts w:ascii="Times New Roman" w:hAnsi="Times New Roman"/>
                <w:noProof/>
                <w:sz w:val="24"/>
              </w:rPr>
            </w:pPr>
            <w:r>
              <w:rPr>
                <w:rFonts w:ascii="Times New Roman" w:hAnsi="Times New Roman"/>
                <w:noProof/>
                <w:sz w:val="24"/>
              </w:rPr>
              <w:t>Box III.6</w:t>
            </w:r>
          </w:p>
          <w:p w14:paraId="5B92E90B" w14:textId="54527AFD" w:rsidR="00282240" w:rsidRDefault="00282240" w:rsidP="00282240">
            <w:pPr>
              <w:ind w:left="113" w:right="113"/>
              <w:jc w:val="both"/>
              <w:rPr>
                <w:rFonts w:ascii="Times New Roman" w:hAnsi="Times New Roman"/>
                <w:sz w:val="24"/>
              </w:rPr>
            </w:pPr>
            <w:r>
              <w:rPr>
                <w:rFonts w:ascii="Times New Roman" w:hAnsi="Times New Roman"/>
                <w:noProof/>
                <w:sz w:val="24"/>
              </w:rPr>
              <w:t>A numerical example of the measurement of construction</w:t>
            </w:r>
          </w:p>
        </w:tc>
        <w:tc>
          <w:tcPr>
            <w:tcW w:w="2500" w:type="pct"/>
          </w:tcPr>
          <w:p w14:paraId="1FF19B3B" w14:textId="28D3ACA4" w:rsidR="00282240" w:rsidRDefault="00282240" w:rsidP="00282240">
            <w:pPr>
              <w:ind w:left="113" w:right="113"/>
              <w:jc w:val="both"/>
              <w:rPr>
                <w:rFonts w:ascii="Times New Roman" w:hAnsi="Times New Roman"/>
                <w:noProof/>
                <w:sz w:val="24"/>
              </w:rPr>
            </w:pPr>
            <w:r>
              <w:rPr>
                <w:rFonts w:ascii="Times New Roman" w:hAnsi="Times New Roman"/>
                <w:sz w:val="24"/>
              </w:rPr>
              <w:t>III.6. ierāmējums</w:t>
            </w:r>
          </w:p>
          <w:p w14:paraId="0C3718FB" w14:textId="24F325F9" w:rsidR="00282240" w:rsidRDefault="00282240" w:rsidP="00282240">
            <w:pPr>
              <w:ind w:left="113" w:right="113"/>
              <w:jc w:val="both"/>
              <w:rPr>
                <w:rFonts w:ascii="Times New Roman" w:hAnsi="Times New Roman"/>
                <w:noProof/>
                <w:sz w:val="24"/>
              </w:rPr>
            </w:pPr>
            <w:r>
              <w:rPr>
                <w:rFonts w:ascii="Times New Roman" w:hAnsi="Times New Roman"/>
                <w:sz w:val="24"/>
              </w:rPr>
              <w:t>Būvniecības novērtēšanas skaitliskais piemērs</w:t>
            </w:r>
          </w:p>
        </w:tc>
      </w:tr>
      <w:tr w:rsidR="00282240" w14:paraId="7EC31362" w14:textId="77777777" w:rsidTr="00282240">
        <w:tc>
          <w:tcPr>
            <w:tcW w:w="2500" w:type="pct"/>
          </w:tcPr>
          <w:p w14:paraId="48EAB735" w14:textId="7B451226" w:rsidR="00282240" w:rsidRDefault="00282240" w:rsidP="00282240">
            <w:pPr>
              <w:ind w:left="113" w:right="113"/>
              <w:jc w:val="both"/>
              <w:rPr>
                <w:rFonts w:ascii="Times New Roman" w:hAnsi="Times New Roman"/>
                <w:sz w:val="24"/>
              </w:rPr>
            </w:pPr>
            <w:r>
              <w:rPr>
                <w:rFonts w:ascii="Times New Roman" w:hAnsi="Times New Roman"/>
                <w:noProof/>
                <w:sz w:val="24"/>
              </w:rPr>
              <w:t>Enterprise A, resident economy A, undertakes construction in economy B valued at 10,260. To undertake the construction, enterprise A purchases inputs of materals and labour consisting of:</w:t>
            </w:r>
          </w:p>
        </w:tc>
        <w:tc>
          <w:tcPr>
            <w:tcW w:w="2500" w:type="pct"/>
          </w:tcPr>
          <w:p w14:paraId="1B7052E0" w14:textId="3D1AD1AD" w:rsidR="00282240" w:rsidRDefault="00282240" w:rsidP="00282240">
            <w:pPr>
              <w:ind w:left="113" w:right="113"/>
              <w:jc w:val="both"/>
              <w:rPr>
                <w:rFonts w:ascii="Times New Roman" w:hAnsi="Times New Roman"/>
                <w:noProof/>
                <w:sz w:val="24"/>
              </w:rPr>
            </w:pPr>
            <w:r>
              <w:rPr>
                <w:rFonts w:ascii="Times New Roman" w:hAnsi="Times New Roman"/>
                <w:sz w:val="24"/>
              </w:rPr>
              <w:t>A uzņēmums, kas ir A valsts rezidents, apņemas veikt būvniecības darbus B valstī 10 260 vienību vērtībā. Lai veiktu būvniecības darbus, A uzņēmums iegādājas izejmateriālus un nolīgst darbaspēku turpmāk norādītajās vienībās.</w:t>
            </w:r>
          </w:p>
        </w:tc>
      </w:tr>
      <w:tr w:rsidR="00282240" w14:paraId="6BC1A711" w14:textId="77777777" w:rsidTr="00282240">
        <w:tc>
          <w:tcPr>
            <w:tcW w:w="2500" w:type="pct"/>
          </w:tcPr>
          <w:p w14:paraId="1BC45BBB" w14:textId="23D63EA2" w:rsidR="00282240" w:rsidRDefault="00282240" w:rsidP="00282240">
            <w:pPr>
              <w:ind w:left="113" w:right="113"/>
              <w:jc w:val="both"/>
              <w:rPr>
                <w:rFonts w:ascii="Times New Roman" w:hAnsi="Times New Roman"/>
                <w:sz w:val="24"/>
              </w:rPr>
            </w:pPr>
            <w:r>
              <w:rPr>
                <w:rFonts w:ascii="Times New Roman" w:hAnsi="Times New Roman"/>
                <w:noProof/>
                <w:sz w:val="24"/>
              </w:rPr>
              <w:t>Materials (goods and services) and labour purchased in economy A</w:t>
            </w:r>
          </w:p>
        </w:tc>
        <w:tc>
          <w:tcPr>
            <w:tcW w:w="2500" w:type="pct"/>
          </w:tcPr>
          <w:p w14:paraId="1CCB807A" w14:textId="1436F792" w:rsidR="00282240" w:rsidRDefault="00282240" w:rsidP="00282240">
            <w:pPr>
              <w:ind w:left="113" w:right="113"/>
              <w:jc w:val="both"/>
              <w:rPr>
                <w:rFonts w:ascii="Times New Roman" w:hAnsi="Times New Roman"/>
                <w:noProof/>
                <w:sz w:val="24"/>
              </w:rPr>
            </w:pPr>
            <w:r>
              <w:rPr>
                <w:rFonts w:ascii="Times New Roman" w:hAnsi="Times New Roman"/>
                <w:sz w:val="24"/>
              </w:rPr>
              <w:t>A valstī iegādātie materiāli (preces un pakalpojumi) un nolīgtais darbaspēks</w:t>
            </w:r>
          </w:p>
        </w:tc>
      </w:tr>
      <w:tr w:rsidR="00282240" w14:paraId="782D1DC5" w14:textId="77777777" w:rsidTr="00282240">
        <w:tc>
          <w:tcPr>
            <w:tcW w:w="2500" w:type="pct"/>
          </w:tcPr>
          <w:p w14:paraId="6D2D8605" w14:textId="77777777" w:rsidR="00282240" w:rsidRDefault="00282240" w:rsidP="00282240">
            <w:pPr>
              <w:ind w:left="113" w:right="113"/>
              <w:jc w:val="both"/>
              <w:rPr>
                <w:rFonts w:ascii="Times New Roman" w:hAnsi="Times New Roman"/>
                <w:noProof/>
                <w:sz w:val="24"/>
              </w:rPr>
            </w:pPr>
            <w:r>
              <w:rPr>
                <w:rFonts w:ascii="Times New Roman" w:hAnsi="Times New Roman"/>
                <w:noProof/>
                <w:sz w:val="24"/>
              </w:rPr>
              <w:t>Of which:</w:t>
            </w:r>
          </w:p>
          <w:p w14:paraId="067B5E5D" w14:textId="77777777" w:rsidR="00282240" w:rsidRDefault="00282240" w:rsidP="00282240">
            <w:pPr>
              <w:ind w:left="113" w:right="113"/>
              <w:jc w:val="both"/>
              <w:rPr>
                <w:rFonts w:ascii="Times New Roman" w:hAnsi="Times New Roman"/>
                <w:noProof/>
                <w:sz w:val="24"/>
              </w:rPr>
            </w:pPr>
            <w:r>
              <w:rPr>
                <w:rFonts w:ascii="Times New Roman" w:hAnsi="Times New Roman"/>
                <w:noProof/>
                <w:sz w:val="24"/>
              </w:rPr>
              <w:t>Goods</w:t>
            </w:r>
          </w:p>
          <w:p w14:paraId="45DFC2AB" w14:textId="77777777" w:rsidR="00282240" w:rsidRDefault="00282240" w:rsidP="00282240">
            <w:pPr>
              <w:ind w:left="113" w:right="113"/>
              <w:jc w:val="both"/>
              <w:rPr>
                <w:rFonts w:ascii="Times New Roman" w:hAnsi="Times New Roman"/>
                <w:noProof/>
                <w:sz w:val="24"/>
              </w:rPr>
            </w:pPr>
            <w:r>
              <w:rPr>
                <w:rFonts w:ascii="Times New Roman" w:hAnsi="Times New Roman"/>
                <w:noProof/>
                <w:sz w:val="24"/>
              </w:rPr>
              <w:t>Services</w:t>
            </w:r>
          </w:p>
          <w:p w14:paraId="1280769D" w14:textId="343BEC65" w:rsidR="00282240" w:rsidRDefault="00282240" w:rsidP="00282240">
            <w:pPr>
              <w:ind w:left="113" w:right="113"/>
              <w:jc w:val="both"/>
              <w:rPr>
                <w:rFonts w:ascii="Times New Roman" w:hAnsi="Times New Roman"/>
                <w:sz w:val="24"/>
              </w:rPr>
            </w:pPr>
            <w:r>
              <w:rPr>
                <w:rFonts w:ascii="Times New Roman" w:hAnsi="Times New Roman"/>
                <w:noProof/>
                <w:sz w:val="24"/>
              </w:rPr>
              <w:t>Labour</w:t>
            </w:r>
            <w:r w:rsidRPr="00A06312">
              <w:rPr>
                <w:rFonts w:ascii="Times New Roman" w:hAnsi="Times New Roman"/>
                <w:noProof/>
                <w:sz w:val="24"/>
                <w:vertAlign w:val="superscript"/>
              </w:rPr>
              <w:t>a</w:t>
            </w:r>
          </w:p>
        </w:tc>
        <w:tc>
          <w:tcPr>
            <w:tcW w:w="2500" w:type="pct"/>
          </w:tcPr>
          <w:p w14:paraId="2B95BB54" w14:textId="1284FA3B" w:rsidR="00282240" w:rsidRDefault="00282240" w:rsidP="00282240">
            <w:pPr>
              <w:ind w:left="113" w:right="113"/>
              <w:jc w:val="both"/>
              <w:rPr>
                <w:rFonts w:ascii="Times New Roman" w:hAnsi="Times New Roman"/>
                <w:noProof/>
                <w:sz w:val="24"/>
              </w:rPr>
            </w:pPr>
            <w:r>
              <w:rPr>
                <w:rFonts w:ascii="Times New Roman" w:hAnsi="Times New Roman"/>
                <w:sz w:val="24"/>
              </w:rPr>
              <w:t>Tostarp:</w:t>
            </w:r>
          </w:p>
          <w:p w14:paraId="351DC61D" w14:textId="77777777" w:rsidR="00282240" w:rsidRDefault="00282240" w:rsidP="00282240">
            <w:pPr>
              <w:ind w:left="113" w:right="113"/>
              <w:jc w:val="both"/>
              <w:rPr>
                <w:rFonts w:ascii="Times New Roman" w:hAnsi="Times New Roman"/>
                <w:noProof/>
                <w:sz w:val="24"/>
              </w:rPr>
            </w:pPr>
            <w:r>
              <w:rPr>
                <w:rFonts w:ascii="Times New Roman" w:hAnsi="Times New Roman"/>
                <w:sz w:val="24"/>
              </w:rPr>
              <w:t>preces</w:t>
            </w:r>
          </w:p>
          <w:p w14:paraId="5E0014AF" w14:textId="77777777" w:rsidR="00282240" w:rsidRDefault="00282240" w:rsidP="00282240">
            <w:pPr>
              <w:ind w:left="113" w:right="113"/>
              <w:jc w:val="both"/>
              <w:rPr>
                <w:rFonts w:ascii="Times New Roman" w:hAnsi="Times New Roman"/>
                <w:noProof/>
                <w:sz w:val="24"/>
              </w:rPr>
            </w:pPr>
            <w:r>
              <w:rPr>
                <w:rFonts w:ascii="Times New Roman" w:hAnsi="Times New Roman"/>
                <w:sz w:val="24"/>
              </w:rPr>
              <w:t>pakalpojumi</w:t>
            </w:r>
          </w:p>
          <w:p w14:paraId="565AD5EE" w14:textId="2B793325" w:rsidR="00282240" w:rsidRDefault="00282240" w:rsidP="00282240">
            <w:pPr>
              <w:ind w:left="113" w:right="113"/>
              <w:jc w:val="both"/>
              <w:rPr>
                <w:rFonts w:ascii="Times New Roman" w:hAnsi="Times New Roman"/>
                <w:noProof/>
                <w:sz w:val="24"/>
              </w:rPr>
            </w:pPr>
            <w:r>
              <w:rPr>
                <w:rFonts w:ascii="Times New Roman" w:hAnsi="Times New Roman"/>
                <w:sz w:val="24"/>
              </w:rPr>
              <w:t>darbaspēks</w:t>
            </w:r>
            <w:r>
              <w:rPr>
                <w:rFonts w:ascii="Times New Roman" w:hAnsi="Times New Roman"/>
                <w:sz w:val="24"/>
                <w:vertAlign w:val="superscript"/>
              </w:rPr>
              <w:t>a</w:t>
            </w:r>
          </w:p>
        </w:tc>
      </w:tr>
      <w:tr w:rsidR="00282240" w14:paraId="3B141209" w14:textId="77777777" w:rsidTr="00282240">
        <w:tc>
          <w:tcPr>
            <w:tcW w:w="2500" w:type="pct"/>
          </w:tcPr>
          <w:p w14:paraId="2BA2777D" w14:textId="79E8A319" w:rsidR="00282240" w:rsidRDefault="00282240" w:rsidP="00282240">
            <w:pPr>
              <w:ind w:left="113" w:right="113"/>
              <w:jc w:val="both"/>
              <w:rPr>
                <w:rFonts w:ascii="Times New Roman" w:hAnsi="Times New Roman"/>
                <w:sz w:val="24"/>
              </w:rPr>
            </w:pPr>
            <w:r>
              <w:rPr>
                <w:rFonts w:ascii="Times New Roman" w:hAnsi="Times New Roman"/>
                <w:noProof/>
                <w:sz w:val="24"/>
              </w:rPr>
              <w:t>Materials and labour purchased from residents of economy B</w:t>
            </w:r>
          </w:p>
        </w:tc>
        <w:tc>
          <w:tcPr>
            <w:tcW w:w="2500" w:type="pct"/>
          </w:tcPr>
          <w:p w14:paraId="4F46F1C7" w14:textId="668F89B3" w:rsidR="00282240" w:rsidRDefault="00282240" w:rsidP="00282240">
            <w:pPr>
              <w:ind w:left="113" w:right="113"/>
              <w:jc w:val="both"/>
              <w:rPr>
                <w:rFonts w:ascii="Times New Roman" w:hAnsi="Times New Roman"/>
                <w:noProof/>
                <w:sz w:val="24"/>
              </w:rPr>
            </w:pPr>
            <w:r>
              <w:rPr>
                <w:rFonts w:ascii="Times New Roman" w:hAnsi="Times New Roman"/>
                <w:sz w:val="24"/>
              </w:rPr>
              <w:t>No B valsts rezidentiem iegādātie materiāli un nolīgtais darbaspēks</w:t>
            </w:r>
          </w:p>
        </w:tc>
      </w:tr>
      <w:tr w:rsidR="00282240" w14:paraId="023EF582" w14:textId="77777777" w:rsidTr="00282240">
        <w:tc>
          <w:tcPr>
            <w:tcW w:w="2500" w:type="pct"/>
          </w:tcPr>
          <w:p w14:paraId="6CC5F010" w14:textId="77777777" w:rsidR="00282240" w:rsidRDefault="00282240" w:rsidP="00282240">
            <w:pPr>
              <w:ind w:left="113" w:right="113"/>
              <w:jc w:val="both"/>
              <w:rPr>
                <w:rFonts w:ascii="Times New Roman" w:hAnsi="Times New Roman"/>
                <w:noProof/>
                <w:sz w:val="24"/>
              </w:rPr>
            </w:pPr>
            <w:r>
              <w:rPr>
                <w:rFonts w:ascii="Times New Roman" w:hAnsi="Times New Roman"/>
                <w:noProof/>
                <w:sz w:val="24"/>
              </w:rPr>
              <w:t>Of which:</w:t>
            </w:r>
          </w:p>
          <w:p w14:paraId="00978AEE" w14:textId="77777777" w:rsidR="00282240" w:rsidRDefault="00282240" w:rsidP="00282240">
            <w:pPr>
              <w:ind w:left="113" w:right="113"/>
              <w:jc w:val="both"/>
              <w:rPr>
                <w:rFonts w:ascii="Times New Roman" w:hAnsi="Times New Roman"/>
                <w:noProof/>
                <w:sz w:val="24"/>
                <w:vertAlign w:val="superscript"/>
              </w:rPr>
            </w:pPr>
            <w:r>
              <w:rPr>
                <w:rFonts w:ascii="Times New Roman" w:hAnsi="Times New Roman"/>
                <w:noProof/>
                <w:sz w:val="24"/>
              </w:rPr>
              <w:t>Imported from economy A</w:t>
            </w:r>
            <w:r w:rsidRPr="006912BC">
              <w:rPr>
                <w:rFonts w:ascii="Times New Roman" w:hAnsi="Times New Roman"/>
                <w:noProof/>
                <w:sz w:val="24"/>
                <w:vertAlign w:val="superscript"/>
              </w:rPr>
              <w:t>b</w:t>
            </w:r>
          </w:p>
          <w:p w14:paraId="50B97C57" w14:textId="77777777" w:rsidR="00282240" w:rsidRDefault="00282240" w:rsidP="00282240">
            <w:pPr>
              <w:ind w:left="113" w:right="113"/>
              <w:jc w:val="both"/>
              <w:rPr>
                <w:rFonts w:ascii="Times New Roman" w:hAnsi="Times New Roman"/>
                <w:noProof/>
                <w:sz w:val="24"/>
              </w:rPr>
            </w:pPr>
            <w:r w:rsidRPr="006912BC">
              <w:rPr>
                <w:rFonts w:ascii="Times New Roman" w:hAnsi="Times New Roman"/>
                <w:noProof/>
                <w:sz w:val="24"/>
              </w:rPr>
              <w:t xml:space="preserve">Imported </w:t>
            </w:r>
            <w:r>
              <w:rPr>
                <w:rFonts w:ascii="Times New Roman" w:hAnsi="Times New Roman"/>
                <w:noProof/>
                <w:sz w:val="24"/>
              </w:rPr>
              <w:t>from economy C</w:t>
            </w:r>
          </w:p>
          <w:p w14:paraId="76E3F211" w14:textId="77777777" w:rsidR="00282240" w:rsidRDefault="00282240" w:rsidP="00282240">
            <w:pPr>
              <w:ind w:left="113" w:right="113"/>
              <w:jc w:val="both"/>
              <w:rPr>
                <w:rFonts w:ascii="Times New Roman" w:hAnsi="Times New Roman"/>
                <w:noProof/>
                <w:sz w:val="24"/>
              </w:rPr>
            </w:pPr>
            <w:r>
              <w:rPr>
                <w:rFonts w:ascii="Times New Roman" w:hAnsi="Times New Roman"/>
                <w:noProof/>
                <w:sz w:val="24"/>
              </w:rPr>
              <w:t>Sourced in economy B</w:t>
            </w:r>
          </w:p>
          <w:p w14:paraId="07A2AF9E" w14:textId="21CA6107" w:rsidR="00282240" w:rsidRDefault="00282240" w:rsidP="00282240">
            <w:pPr>
              <w:ind w:left="113" w:right="113"/>
              <w:jc w:val="both"/>
              <w:rPr>
                <w:rFonts w:ascii="Times New Roman" w:hAnsi="Times New Roman"/>
                <w:sz w:val="24"/>
              </w:rPr>
            </w:pPr>
            <w:r>
              <w:rPr>
                <w:rFonts w:ascii="Times New Roman" w:hAnsi="Times New Roman"/>
                <w:noProof/>
                <w:sz w:val="24"/>
              </w:rPr>
              <w:t>Labour</w:t>
            </w:r>
            <w:r w:rsidRPr="003F0C0A">
              <w:rPr>
                <w:rFonts w:ascii="Times New Roman" w:hAnsi="Times New Roman"/>
                <w:noProof/>
                <w:sz w:val="24"/>
                <w:vertAlign w:val="superscript"/>
              </w:rPr>
              <w:t>a</w:t>
            </w:r>
          </w:p>
        </w:tc>
        <w:tc>
          <w:tcPr>
            <w:tcW w:w="2500" w:type="pct"/>
          </w:tcPr>
          <w:p w14:paraId="3EBC57B5" w14:textId="52A46425" w:rsidR="00282240" w:rsidRDefault="00282240" w:rsidP="00282240">
            <w:pPr>
              <w:ind w:left="113" w:right="113"/>
              <w:jc w:val="both"/>
              <w:rPr>
                <w:rFonts w:ascii="Times New Roman" w:hAnsi="Times New Roman"/>
                <w:noProof/>
                <w:sz w:val="24"/>
              </w:rPr>
            </w:pPr>
            <w:r>
              <w:rPr>
                <w:rFonts w:ascii="Times New Roman" w:hAnsi="Times New Roman"/>
                <w:sz w:val="24"/>
              </w:rPr>
              <w:t>Tostarp:</w:t>
            </w:r>
          </w:p>
          <w:p w14:paraId="52F65230" w14:textId="77777777" w:rsidR="00282240" w:rsidRDefault="00282240" w:rsidP="00282240">
            <w:pPr>
              <w:ind w:left="113" w:right="113"/>
              <w:jc w:val="both"/>
              <w:rPr>
                <w:rFonts w:ascii="Times New Roman" w:hAnsi="Times New Roman"/>
                <w:noProof/>
                <w:sz w:val="24"/>
                <w:vertAlign w:val="superscript"/>
              </w:rPr>
            </w:pPr>
            <w:r>
              <w:rPr>
                <w:rFonts w:ascii="Times New Roman" w:hAnsi="Times New Roman"/>
                <w:sz w:val="24"/>
              </w:rPr>
              <w:t>importēts no A</w:t>
            </w:r>
            <w:r>
              <w:rPr>
                <w:rFonts w:ascii="Times New Roman" w:hAnsi="Times New Roman"/>
                <w:sz w:val="24"/>
                <w:vertAlign w:val="superscript"/>
              </w:rPr>
              <w:t>b</w:t>
            </w:r>
            <w:r>
              <w:rPr>
                <w:rFonts w:ascii="Times New Roman" w:hAnsi="Times New Roman"/>
                <w:sz w:val="24"/>
              </w:rPr>
              <w:t> valsts</w:t>
            </w:r>
          </w:p>
          <w:p w14:paraId="1AD58A64" w14:textId="77777777" w:rsidR="00282240" w:rsidRDefault="00282240" w:rsidP="00282240">
            <w:pPr>
              <w:ind w:left="113" w:right="113"/>
              <w:jc w:val="both"/>
              <w:rPr>
                <w:rFonts w:ascii="Times New Roman" w:hAnsi="Times New Roman"/>
                <w:noProof/>
                <w:sz w:val="24"/>
              </w:rPr>
            </w:pPr>
            <w:r>
              <w:rPr>
                <w:rFonts w:ascii="Times New Roman" w:hAnsi="Times New Roman"/>
                <w:sz w:val="24"/>
              </w:rPr>
              <w:t>importēts no C valsts</w:t>
            </w:r>
          </w:p>
          <w:p w14:paraId="7CBA8E8F" w14:textId="77777777" w:rsidR="00282240" w:rsidRDefault="00282240" w:rsidP="00282240">
            <w:pPr>
              <w:ind w:left="113" w:right="113"/>
              <w:jc w:val="both"/>
              <w:rPr>
                <w:rFonts w:ascii="Times New Roman" w:hAnsi="Times New Roman"/>
                <w:noProof/>
                <w:sz w:val="24"/>
              </w:rPr>
            </w:pPr>
            <w:r>
              <w:rPr>
                <w:rFonts w:ascii="Times New Roman" w:hAnsi="Times New Roman"/>
                <w:sz w:val="24"/>
              </w:rPr>
              <w:t>iegūts B valstī</w:t>
            </w:r>
          </w:p>
          <w:p w14:paraId="719AAC13" w14:textId="38E0D297" w:rsidR="00282240" w:rsidRPr="006912BC" w:rsidRDefault="00282240" w:rsidP="00282240">
            <w:pPr>
              <w:ind w:left="113" w:right="113"/>
              <w:jc w:val="both"/>
              <w:rPr>
                <w:rFonts w:ascii="Times New Roman" w:hAnsi="Times New Roman"/>
                <w:noProof/>
                <w:sz w:val="24"/>
              </w:rPr>
            </w:pPr>
            <w:r>
              <w:rPr>
                <w:rFonts w:ascii="Times New Roman" w:hAnsi="Times New Roman"/>
                <w:sz w:val="24"/>
              </w:rPr>
              <w:t>darbaspēks</w:t>
            </w:r>
            <w:r>
              <w:rPr>
                <w:rFonts w:ascii="Times New Roman" w:hAnsi="Times New Roman"/>
                <w:sz w:val="24"/>
                <w:vertAlign w:val="superscript"/>
              </w:rPr>
              <w:t>a</w:t>
            </w:r>
          </w:p>
        </w:tc>
      </w:tr>
      <w:tr w:rsidR="00282240" w14:paraId="1F870F5E" w14:textId="77777777" w:rsidTr="00282240">
        <w:tc>
          <w:tcPr>
            <w:tcW w:w="2500" w:type="pct"/>
          </w:tcPr>
          <w:p w14:paraId="0AAD03E2" w14:textId="6BF8FDEA" w:rsidR="00282240" w:rsidRDefault="00282240" w:rsidP="00282240">
            <w:pPr>
              <w:ind w:left="113" w:right="113"/>
              <w:jc w:val="both"/>
              <w:rPr>
                <w:rFonts w:ascii="Times New Roman" w:hAnsi="Times New Roman"/>
                <w:sz w:val="24"/>
              </w:rPr>
            </w:pPr>
            <w:r>
              <w:rPr>
                <w:rFonts w:ascii="Times New Roman" w:hAnsi="Times New Roman"/>
                <w:noProof/>
                <w:sz w:val="24"/>
              </w:rPr>
              <w:t>Total cost of purchased inputs</w:t>
            </w:r>
          </w:p>
        </w:tc>
        <w:tc>
          <w:tcPr>
            <w:tcW w:w="2500" w:type="pct"/>
          </w:tcPr>
          <w:p w14:paraId="33EABF20" w14:textId="09FEAFDA" w:rsidR="00282240" w:rsidRDefault="00282240" w:rsidP="00282240">
            <w:pPr>
              <w:ind w:left="113" w:right="113"/>
              <w:jc w:val="both"/>
              <w:rPr>
                <w:rFonts w:ascii="Times New Roman" w:hAnsi="Times New Roman"/>
                <w:noProof/>
                <w:sz w:val="24"/>
              </w:rPr>
            </w:pPr>
            <w:r>
              <w:rPr>
                <w:rFonts w:ascii="Times New Roman" w:hAnsi="Times New Roman"/>
                <w:sz w:val="24"/>
              </w:rPr>
              <w:t>Kopējās izmaksas par iegādātajiem resursiem</w:t>
            </w:r>
          </w:p>
        </w:tc>
      </w:tr>
      <w:tr w:rsidR="00282240" w14:paraId="50E51EDB" w14:textId="77777777" w:rsidTr="00282240">
        <w:tc>
          <w:tcPr>
            <w:tcW w:w="2500" w:type="pct"/>
          </w:tcPr>
          <w:p w14:paraId="4F1FF29F" w14:textId="4A31F8F0" w:rsidR="00282240" w:rsidRDefault="00282240" w:rsidP="00282240">
            <w:pPr>
              <w:ind w:left="113" w:right="113"/>
              <w:jc w:val="both"/>
              <w:rPr>
                <w:rFonts w:ascii="Times New Roman" w:hAnsi="Times New Roman"/>
                <w:sz w:val="24"/>
              </w:rPr>
            </w:pPr>
            <w:r>
              <w:rPr>
                <w:rFonts w:ascii="Times New Roman" w:hAnsi="Times New Roman"/>
                <w:noProof/>
                <w:sz w:val="24"/>
              </w:rPr>
              <w:lastRenderedPageBreak/>
              <w:t>In addition, a gross operating surplus accrues to enterprise A of:</w:t>
            </w:r>
          </w:p>
        </w:tc>
        <w:tc>
          <w:tcPr>
            <w:tcW w:w="2500" w:type="pct"/>
          </w:tcPr>
          <w:p w14:paraId="77113A9B" w14:textId="079A8D00" w:rsidR="00282240" w:rsidRDefault="00282240" w:rsidP="00282240">
            <w:pPr>
              <w:ind w:left="113" w:right="113"/>
              <w:jc w:val="both"/>
              <w:rPr>
                <w:rFonts w:ascii="Times New Roman" w:hAnsi="Times New Roman"/>
                <w:noProof/>
                <w:sz w:val="24"/>
              </w:rPr>
            </w:pPr>
            <w:r>
              <w:rPr>
                <w:rFonts w:ascii="Times New Roman" w:hAnsi="Times New Roman"/>
                <w:sz w:val="24"/>
              </w:rPr>
              <w:t>Tostarp A uzņēmumam uzkrājas bruto darbības ieņēmumi</w:t>
            </w:r>
          </w:p>
        </w:tc>
      </w:tr>
      <w:tr w:rsidR="00282240" w14:paraId="4B436ACC" w14:textId="77777777" w:rsidTr="00282240">
        <w:tc>
          <w:tcPr>
            <w:tcW w:w="2500" w:type="pct"/>
          </w:tcPr>
          <w:p w14:paraId="6D4E708E" w14:textId="7A27DDA2" w:rsidR="00282240" w:rsidRDefault="00282240" w:rsidP="00282240">
            <w:pPr>
              <w:ind w:left="113" w:right="113"/>
              <w:jc w:val="both"/>
              <w:rPr>
                <w:rFonts w:ascii="Times New Roman" w:hAnsi="Times New Roman"/>
                <w:sz w:val="24"/>
              </w:rPr>
            </w:pPr>
            <w:r>
              <w:rPr>
                <w:rFonts w:ascii="Times New Roman" w:hAnsi="Times New Roman"/>
                <w:noProof/>
                <w:sz w:val="24"/>
              </w:rPr>
              <w:t>Giving a gross value of construction of:</w:t>
            </w:r>
          </w:p>
        </w:tc>
        <w:tc>
          <w:tcPr>
            <w:tcW w:w="2500" w:type="pct"/>
          </w:tcPr>
          <w:p w14:paraId="690D431E" w14:textId="018BDA9D" w:rsidR="00282240" w:rsidRDefault="00282240" w:rsidP="00282240">
            <w:pPr>
              <w:ind w:left="113" w:right="113"/>
              <w:jc w:val="both"/>
              <w:rPr>
                <w:rFonts w:ascii="Times New Roman" w:hAnsi="Times New Roman"/>
                <w:noProof/>
                <w:sz w:val="24"/>
              </w:rPr>
            </w:pPr>
            <w:r>
              <w:rPr>
                <w:rFonts w:ascii="Times New Roman" w:hAnsi="Times New Roman"/>
                <w:sz w:val="24"/>
              </w:rPr>
              <w:t>Veido būvniecības bruto vērtību</w:t>
            </w:r>
          </w:p>
        </w:tc>
      </w:tr>
      <w:tr w:rsidR="00282240" w14:paraId="0D6D5224" w14:textId="77777777" w:rsidTr="00282240">
        <w:tc>
          <w:tcPr>
            <w:tcW w:w="2500" w:type="pct"/>
          </w:tcPr>
          <w:p w14:paraId="412F9B9B" w14:textId="666E96DF" w:rsidR="00282240" w:rsidRDefault="00282240" w:rsidP="00282240">
            <w:pPr>
              <w:ind w:left="113" w:right="113"/>
              <w:jc w:val="both"/>
              <w:rPr>
                <w:rFonts w:ascii="Times New Roman" w:hAnsi="Times New Roman"/>
                <w:sz w:val="24"/>
              </w:rPr>
            </w:pPr>
            <w:r>
              <w:rPr>
                <w:rFonts w:ascii="Times New Roman" w:hAnsi="Times New Roman"/>
                <w:noProof/>
                <w:sz w:val="24"/>
              </w:rPr>
              <w:t>Units</w:t>
            </w:r>
          </w:p>
        </w:tc>
        <w:tc>
          <w:tcPr>
            <w:tcW w:w="2500" w:type="pct"/>
          </w:tcPr>
          <w:p w14:paraId="1EBFAC4E" w14:textId="05484945" w:rsidR="00282240" w:rsidRDefault="00282240" w:rsidP="00282240">
            <w:pPr>
              <w:ind w:left="113" w:right="113"/>
              <w:jc w:val="both"/>
              <w:rPr>
                <w:rFonts w:ascii="Times New Roman" w:hAnsi="Times New Roman"/>
                <w:noProof/>
                <w:sz w:val="24"/>
              </w:rPr>
            </w:pPr>
            <w:r>
              <w:rPr>
                <w:rFonts w:ascii="Times New Roman" w:hAnsi="Times New Roman"/>
                <w:sz w:val="24"/>
              </w:rPr>
              <w:t>Vienības</w:t>
            </w:r>
          </w:p>
        </w:tc>
      </w:tr>
      <w:tr w:rsidR="00282240" w14:paraId="2A567E6F" w14:textId="77777777" w:rsidTr="00282240">
        <w:tc>
          <w:tcPr>
            <w:tcW w:w="2500" w:type="pct"/>
          </w:tcPr>
          <w:p w14:paraId="3B9ECF24" w14:textId="77777777" w:rsidR="00282240" w:rsidRDefault="00282240" w:rsidP="00282240">
            <w:pPr>
              <w:ind w:left="113" w:right="113"/>
              <w:jc w:val="both"/>
              <w:rPr>
                <w:rFonts w:ascii="Times New Roman" w:hAnsi="Times New Roman"/>
                <w:noProof/>
                <w:sz w:val="24"/>
              </w:rPr>
            </w:pPr>
            <w:r>
              <w:rPr>
                <w:rFonts w:ascii="Times New Roman" w:hAnsi="Times New Roman"/>
                <w:noProof/>
                <w:sz w:val="24"/>
              </w:rPr>
              <w:t>The total value of constuction is the sum of the inputs into the production process and the gross operating surplus accruing to the producing enterprise. Thus, the value of construction is 10,260 units.</w:t>
            </w:r>
          </w:p>
          <w:p w14:paraId="64F0DE96" w14:textId="567D61A8" w:rsidR="00282240" w:rsidRDefault="00282240" w:rsidP="00282240">
            <w:pPr>
              <w:ind w:left="113" w:right="113"/>
              <w:jc w:val="both"/>
              <w:rPr>
                <w:rFonts w:ascii="Times New Roman" w:hAnsi="Times New Roman"/>
                <w:sz w:val="24"/>
              </w:rPr>
            </w:pPr>
            <w:r>
              <w:rPr>
                <w:rFonts w:ascii="Times New Roman" w:hAnsi="Times New Roman"/>
                <w:noProof/>
                <w:sz w:val="24"/>
              </w:rPr>
              <w:t>What would be measured under construction between residents and non-residents?</w:t>
            </w:r>
          </w:p>
        </w:tc>
        <w:tc>
          <w:tcPr>
            <w:tcW w:w="2500" w:type="pct"/>
          </w:tcPr>
          <w:p w14:paraId="04BFC423" w14:textId="2ACF11F6" w:rsidR="00282240" w:rsidRDefault="00282240" w:rsidP="00282240">
            <w:pPr>
              <w:ind w:left="113" w:right="113"/>
              <w:jc w:val="both"/>
              <w:rPr>
                <w:rFonts w:ascii="Times New Roman" w:hAnsi="Times New Roman"/>
                <w:noProof/>
                <w:sz w:val="24"/>
              </w:rPr>
            </w:pPr>
            <w:r>
              <w:rPr>
                <w:rFonts w:ascii="Times New Roman" w:hAnsi="Times New Roman"/>
                <w:sz w:val="24"/>
              </w:rPr>
              <w:t>Būvniecības kopējo vērtību veido ražošanas procesā ieguldītie resursi, tiem pieskaitot bruto darbības ieņēmumus, kas ražošanas uzņēmumam uzkrājas. Līdz ar to būvniecības vērtība ir 10 260 vienības.</w:t>
            </w:r>
          </w:p>
          <w:p w14:paraId="4F59D123" w14:textId="78E41552" w:rsidR="00282240" w:rsidRDefault="00282240" w:rsidP="00282240">
            <w:pPr>
              <w:ind w:left="113" w:right="113"/>
              <w:jc w:val="both"/>
              <w:rPr>
                <w:rFonts w:ascii="Times New Roman" w:hAnsi="Times New Roman"/>
                <w:noProof/>
                <w:sz w:val="24"/>
              </w:rPr>
            </w:pPr>
            <w:r>
              <w:rPr>
                <w:rFonts w:ascii="Times New Roman" w:hAnsi="Times New Roman"/>
                <w:sz w:val="24"/>
              </w:rPr>
              <w:t>Ko aprēķina, balstoties uz būvniecību starp rezidentiem un nerezidentiem?</w:t>
            </w:r>
          </w:p>
        </w:tc>
      </w:tr>
      <w:tr w:rsidR="00282240" w14:paraId="5B9E73DE" w14:textId="77777777" w:rsidTr="00282240">
        <w:tc>
          <w:tcPr>
            <w:tcW w:w="2500" w:type="pct"/>
          </w:tcPr>
          <w:p w14:paraId="2318521C" w14:textId="77777777" w:rsidR="00282240" w:rsidRDefault="00282240" w:rsidP="00282240">
            <w:pPr>
              <w:ind w:left="113" w:right="113"/>
              <w:jc w:val="both"/>
              <w:rPr>
                <w:rFonts w:ascii="Times New Roman" w:hAnsi="Times New Roman"/>
                <w:noProof/>
                <w:sz w:val="24"/>
              </w:rPr>
            </w:pPr>
            <w:r>
              <w:rPr>
                <w:rFonts w:ascii="Times New Roman" w:hAnsi="Times New Roman"/>
                <w:noProof/>
                <w:sz w:val="24"/>
              </w:rPr>
              <w:t>In economy A</w:t>
            </w:r>
          </w:p>
          <w:p w14:paraId="7712BB1C" w14:textId="77777777" w:rsidR="00282240" w:rsidRDefault="00282240" w:rsidP="00282240">
            <w:pPr>
              <w:ind w:left="113" w:right="113"/>
              <w:jc w:val="both"/>
              <w:rPr>
                <w:rFonts w:ascii="Times New Roman" w:hAnsi="Times New Roman"/>
                <w:noProof/>
                <w:sz w:val="24"/>
              </w:rPr>
            </w:pPr>
            <w:r>
              <w:rPr>
                <w:rFonts w:ascii="Times New Roman" w:hAnsi="Times New Roman"/>
                <w:noProof/>
                <w:sz w:val="24"/>
              </w:rPr>
              <w:t>Units</w:t>
            </w:r>
          </w:p>
          <w:p w14:paraId="1CD0D85F" w14:textId="24A11131" w:rsidR="00282240" w:rsidRDefault="00282240" w:rsidP="00282240">
            <w:pPr>
              <w:ind w:left="113" w:right="113"/>
              <w:jc w:val="both"/>
              <w:rPr>
                <w:rFonts w:ascii="Times New Roman" w:hAnsi="Times New Roman"/>
                <w:sz w:val="24"/>
              </w:rPr>
            </w:pPr>
            <w:r>
              <w:rPr>
                <w:rFonts w:ascii="Times New Roman" w:hAnsi="Times New Roman"/>
                <w:noProof/>
                <w:sz w:val="24"/>
              </w:rPr>
              <w:t>In economy B</w:t>
            </w:r>
          </w:p>
        </w:tc>
        <w:tc>
          <w:tcPr>
            <w:tcW w:w="2500" w:type="pct"/>
          </w:tcPr>
          <w:p w14:paraId="44E0B924" w14:textId="1D7E996E" w:rsidR="00282240" w:rsidRDefault="00282240" w:rsidP="00282240">
            <w:pPr>
              <w:ind w:left="113" w:right="113"/>
              <w:jc w:val="both"/>
              <w:rPr>
                <w:rFonts w:ascii="Times New Roman" w:hAnsi="Times New Roman"/>
                <w:noProof/>
                <w:sz w:val="24"/>
              </w:rPr>
            </w:pPr>
            <w:r>
              <w:rPr>
                <w:rFonts w:ascii="Times New Roman" w:hAnsi="Times New Roman"/>
                <w:sz w:val="24"/>
              </w:rPr>
              <w:t>A valstī</w:t>
            </w:r>
          </w:p>
          <w:p w14:paraId="409DE884" w14:textId="77777777" w:rsidR="00282240" w:rsidRDefault="00282240" w:rsidP="00282240">
            <w:pPr>
              <w:ind w:left="113" w:right="113"/>
              <w:jc w:val="both"/>
              <w:rPr>
                <w:rFonts w:ascii="Times New Roman" w:hAnsi="Times New Roman"/>
                <w:noProof/>
                <w:sz w:val="24"/>
              </w:rPr>
            </w:pPr>
            <w:r>
              <w:rPr>
                <w:rFonts w:ascii="Times New Roman" w:hAnsi="Times New Roman"/>
                <w:sz w:val="24"/>
              </w:rPr>
              <w:t>Vienības</w:t>
            </w:r>
          </w:p>
          <w:p w14:paraId="3D38F826" w14:textId="07B99D50" w:rsidR="00282240" w:rsidRDefault="00282240" w:rsidP="00282240">
            <w:pPr>
              <w:ind w:left="113" w:right="113"/>
              <w:jc w:val="both"/>
              <w:rPr>
                <w:rFonts w:ascii="Times New Roman" w:hAnsi="Times New Roman"/>
                <w:noProof/>
                <w:sz w:val="24"/>
              </w:rPr>
            </w:pPr>
            <w:r>
              <w:rPr>
                <w:rFonts w:ascii="Times New Roman" w:hAnsi="Times New Roman"/>
                <w:sz w:val="24"/>
              </w:rPr>
              <w:t>B valstī</w:t>
            </w:r>
          </w:p>
        </w:tc>
      </w:tr>
      <w:tr w:rsidR="00282240" w14:paraId="07B3C0ED" w14:textId="77777777" w:rsidTr="00282240">
        <w:tc>
          <w:tcPr>
            <w:tcW w:w="2500" w:type="pct"/>
          </w:tcPr>
          <w:p w14:paraId="521D4D8E" w14:textId="77777777" w:rsidR="00282240" w:rsidRDefault="00282240" w:rsidP="00282240">
            <w:pPr>
              <w:ind w:left="113" w:right="113"/>
              <w:jc w:val="both"/>
              <w:rPr>
                <w:rFonts w:ascii="Times New Roman" w:hAnsi="Times New Roman"/>
                <w:noProof/>
                <w:sz w:val="24"/>
              </w:rPr>
            </w:pPr>
            <w:r>
              <w:rPr>
                <w:rFonts w:ascii="Times New Roman" w:hAnsi="Times New Roman"/>
                <w:noProof/>
                <w:sz w:val="24"/>
              </w:rPr>
              <w:t>Construction abroad</w:t>
            </w:r>
          </w:p>
          <w:p w14:paraId="4EED8670" w14:textId="493528BC" w:rsidR="00282240" w:rsidRDefault="00282240" w:rsidP="00282240">
            <w:pPr>
              <w:ind w:left="113" w:right="113"/>
              <w:jc w:val="both"/>
              <w:rPr>
                <w:rFonts w:ascii="Times New Roman" w:hAnsi="Times New Roman"/>
                <w:i/>
                <w:iCs/>
                <w:sz w:val="24"/>
              </w:rPr>
            </w:pPr>
            <w:r>
              <w:rPr>
                <w:rFonts w:ascii="Times New Roman" w:hAnsi="Times New Roman"/>
                <w:noProof/>
                <w:sz w:val="24"/>
              </w:rPr>
              <w:t>Cconstruction in the compilling economy</w:t>
            </w:r>
          </w:p>
        </w:tc>
        <w:tc>
          <w:tcPr>
            <w:tcW w:w="2500" w:type="pct"/>
          </w:tcPr>
          <w:p w14:paraId="7C845779" w14:textId="1553E7BA" w:rsidR="00282240" w:rsidRDefault="00282240" w:rsidP="00282240">
            <w:pPr>
              <w:ind w:left="113" w:right="113"/>
              <w:jc w:val="both"/>
              <w:rPr>
                <w:rFonts w:ascii="Times New Roman" w:hAnsi="Times New Roman"/>
                <w:noProof/>
                <w:sz w:val="24"/>
              </w:rPr>
            </w:pPr>
            <w:r>
              <w:rPr>
                <w:rFonts w:ascii="Times New Roman" w:hAnsi="Times New Roman"/>
                <w:i/>
                <w:iCs/>
                <w:sz w:val="24"/>
              </w:rPr>
              <w:t>Būvniecība ārvalstīs</w:t>
            </w:r>
          </w:p>
          <w:p w14:paraId="11A4A3BB" w14:textId="4213AED0" w:rsidR="00282240" w:rsidRDefault="00282240" w:rsidP="00282240">
            <w:pPr>
              <w:ind w:left="113" w:right="113"/>
              <w:jc w:val="both"/>
              <w:rPr>
                <w:rFonts w:ascii="Times New Roman" w:hAnsi="Times New Roman"/>
                <w:noProof/>
                <w:sz w:val="24"/>
              </w:rPr>
            </w:pPr>
            <w:r>
              <w:rPr>
                <w:rFonts w:ascii="Times New Roman" w:hAnsi="Times New Roman"/>
                <w:i/>
                <w:iCs/>
                <w:sz w:val="24"/>
              </w:rPr>
              <w:t>Būvniecība informāciju apkopojošajā valstī</w:t>
            </w:r>
          </w:p>
        </w:tc>
      </w:tr>
      <w:tr w:rsidR="00282240" w14:paraId="54376E87" w14:textId="77777777" w:rsidTr="00282240">
        <w:tc>
          <w:tcPr>
            <w:tcW w:w="2500" w:type="pct"/>
          </w:tcPr>
          <w:p w14:paraId="1768A092" w14:textId="77777777" w:rsidR="00282240" w:rsidRDefault="00282240" w:rsidP="00282240">
            <w:pPr>
              <w:ind w:left="113" w:right="113"/>
              <w:jc w:val="both"/>
              <w:rPr>
                <w:rFonts w:ascii="Times New Roman" w:hAnsi="Times New Roman"/>
                <w:noProof/>
                <w:sz w:val="24"/>
              </w:rPr>
            </w:pPr>
            <w:r>
              <w:rPr>
                <w:rFonts w:ascii="Times New Roman" w:hAnsi="Times New Roman"/>
                <w:noProof/>
                <w:sz w:val="24"/>
              </w:rPr>
              <w:t>Credit</w:t>
            </w:r>
          </w:p>
          <w:p w14:paraId="6BCD43D2" w14:textId="23E4C693" w:rsidR="00282240" w:rsidRDefault="00282240" w:rsidP="00282240">
            <w:pPr>
              <w:ind w:left="113" w:right="113"/>
              <w:jc w:val="both"/>
              <w:rPr>
                <w:rFonts w:ascii="Times New Roman" w:hAnsi="Times New Roman"/>
                <w:sz w:val="24"/>
              </w:rPr>
            </w:pPr>
            <w:r>
              <w:rPr>
                <w:rFonts w:ascii="Times New Roman" w:hAnsi="Times New Roman"/>
                <w:noProof/>
                <w:sz w:val="24"/>
              </w:rPr>
              <w:t>Debit</w:t>
            </w:r>
          </w:p>
        </w:tc>
        <w:tc>
          <w:tcPr>
            <w:tcW w:w="2500" w:type="pct"/>
          </w:tcPr>
          <w:p w14:paraId="4BC66D4B" w14:textId="5091288B" w:rsidR="00282240" w:rsidRDefault="00282240" w:rsidP="00282240">
            <w:pPr>
              <w:ind w:left="113" w:right="113"/>
              <w:jc w:val="both"/>
              <w:rPr>
                <w:rFonts w:ascii="Times New Roman" w:hAnsi="Times New Roman"/>
                <w:noProof/>
                <w:sz w:val="24"/>
              </w:rPr>
            </w:pPr>
            <w:r>
              <w:rPr>
                <w:rFonts w:ascii="Times New Roman" w:hAnsi="Times New Roman"/>
                <w:sz w:val="24"/>
              </w:rPr>
              <w:t>Kredīts</w:t>
            </w:r>
          </w:p>
          <w:p w14:paraId="5467E7B9" w14:textId="3D3CB4AF" w:rsidR="00282240" w:rsidRDefault="00282240" w:rsidP="00282240">
            <w:pPr>
              <w:ind w:left="113" w:right="113"/>
              <w:jc w:val="both"/>
              <w:rPr>
                <w:rFonts w:ascii="Times New Roman" w:hAnsi="Times New Roman"/>
                <w:noProof/>
                <w:sz w:val="24"/>
              </w:rPr>
            </w:pPr>
            <w:r>
              <w:rPr>
                <w:rFonts w:ascii="Times New Roman" w:hAnsi="Times New Roman"/>
                <w:sz w:val="24"/>
              </w:rPr>
              <w:t>Debets</w:t>
            </w:r>
          </w:p>
        </w:tc>
      </w:tr>
    </w:tbl>
    <w:p w14:paraId="0CF78F22" w14:textId="77777777" w:rsidR="008652B9" w:rsidRDefault="008652B9" w:rsidP="00D82D6C">
      <w:pPr>
        <w:jc w:val="both"/>
        <w:rPr>
          <w:rFonts w:ascii="Times New Roman" w:hAnsi="Times New Roman"/>
          <w:noProof/>
          <w:sz w:val="24"/>
        </w:rPr>
      </w:pPr>
    </w:p>
    <w:p w14:paraId="2E8A0304" w14:textId="77777777" w:rsidR="00416649" w:rsidRPr="00D82D6C" w:rsidRDefault="00416649" w:rsidP="00D82D6C">
      <w:pPr>
        <w:jc w:val="both"/>
        <w:rPr>
          <w:rFonts w:ascii="Times New Roman" w:hAnsi="Times New Roman"/>
          <w:noProof/>
          <w:sz w:val="24"/>
        </w:rPr>
      </w:pPr>
      <w:r>
        <w:rPr>
          <w:rFonts w:ascii="Times New Roman" w:hAnsi="Times New Roman"/>
          <w:i/>
          <w:sz w:val="24"/>
        </w:rPr>
        <w:t xml:space="preserve">Avots: </w:t>
      </w:r>
      <w:r>
        <w:rPr>
          <w:rFonts w:ascii="Times New Roman" w:hAnsi="Times New Roman"/>
          <w:sz w:val="24"/>
        </w:rPr>
        <w:t>MSITS 2010</w:t>
      </w:r>
    </w:p>
    <w:p w14:paraId="7FA270D0" w14:textId="77777777" w:rsidR="00416649" w:rsidRPr="00D82D6C" w:rsidRDefault="00416649" w:rsidP="00D82D6C">
      <w:pPr>
        <w:jc w:val="both"/>
        <w:rPr>
          <w:rFonts w:ascii="Times New Roman" w:hAnsi="Times New Roman"/>
          <w:noProof/>
          <w:sz w:val="24"/>
        </w:rPr>
      </w:pPr>
    </w:p>
    <w:p w14:paraId="3BFCDE16" w14:textId="21102811" w:rsidR="00416649" w:rsidRDefault="00365A22" w:rsidP="00D82D6C">
      <w:pPr>
        <w:jc w:val="both"/>
        <w:rPr>
          <w:rFonts w:ascii="Times New Roman" w:hAnsi="Times New Roman"/>
          <w:b/>
          <w:bCs/>
          <w:noProof/>
          <w:color w:val="B83B46"/>
          <w:sz w:val="24"/>
        </w:rPr>
      </w:pPr>
      <w:bookmarkStart w:id="70" w:name="6.3.1.3._Distribution_services"/>
      <w:bookmarkEnd w:id="70"/>
      <w:r>
        <w:rPr>
          <w:rFonts w:ascii="Times New Roman" w:hAnsi="Times New Roman"/>
          <w:b/>
          <w:color w:val="B83B46"/>
          <w:sz w:val="24"/>
        </w:rPr>
        <w:t>6.3.1.3. IZPLATĪŠANAS PAKALPOJUMI</w:t>
      </w:r>
    </w:p>
    <w:p w14:paraId="6FAE32EA" w14:textId="77777777" w:rsidR="00156D0D" w:rsidRPr="00156D0D" w:rsidRDefault="00156D0D" w:rsidP="00D82D6C">
      <w:pPr>
        <w:jc w:val="both"/>
        <w:rPr>
          <w:rFonts w:ascii="Times New Roman" w:hAnsi="Times New Roman"/>
          <w:b/>
          <w:bCs/>
          <w:noProof/>
          <w:color w:val="B83B46"/>
          <w:sz w:val="24"/>
        </w:rPr>
      </w:pPr>
    </w:p>
    <w:p w14:paraId="6EE0C1DD" w14:textId="77777777" w:rsidR="00416649" w:rsidRDefault="00416649" w:rsidP="00D82D6C">
      <w:pPr>
        <w:jc w:val="both"/>
        <w:rPr>
          <w:rFonts w:ascii="Times New Roman" w:hAnsi="Times New Roman"/>
          <w:noProof/>
          <w:sz w:val="24"/>
        </w:rPr>
      </w:pPr>
      <w:r>
        <w:rPr>
          <w:rFonts w:ascii="Times New Roman" w:hAnsi="Times New Roman"/>
          <w:sz w:val="24"/>
        </w:rPr>
        <w:t xml:space="preserve">Maksājumu bilancē to vairumtirgotāju un mazumtirgotāju peļņas normu, kuri iegādājas preces pirms to tālākpārdošanas, kopumā neatšķirami iekļauj preču vērtībā un iegrāmato preču postenī. Šīs peļņas normas, kas atspoguļo izplatīšanas pakalpojumu sniegšanas vērtību, jānovērtē atsevišķi un jāattiecina uz 1. veidu, kā ierosināts MSITS 2010 un noteikts </w:t>
      </w:r>
      <w:r>
        <w:rPr>
          <w:rFonts w:ascii="Times New Roman" w:hAnsi="Times New Roman"/>
          <w:i/>
          <w:iCs/>
          <w:sz w:val="24"/>
        </w:rPr>
        <w:t>GATS</w:t>
      </w:r>
      <w:r>
        <w:rPr>
          <w:rFonts w:ascii="Times New Roman" w:hAnsi="Times New Roman"/>
          <w:sz w:val="24"/>
        </w:rPr>
        <w:t>.</w:t>
      </w:r>
    </w:p>
    <w:p w14:paraId="32FD639D" w14:textId="77777777" w:rsidR="00156D0D" w:rsidRPr="00D82D6C" w:rsidRDefault="00156D0D" w:rsidP="00D82D6C">
      <w:pPr>
        <w:jc w:val="both"/>
        <w:rPr>
          <w:rFonts w:ascii="Times New Roman" w:hAnsi="Times New Roman"/>
          <w:noProof/>
          <w:sz w:val="24"/>
        </w:rPr>
      </w:pPr>
    </w:p>
    <w:p w14:paraId="3F7A2D40" w14:textId="38737EC0" w:rsidR="00416649" w:rsidRDefault="00416649" w:rsidP="00D82D6C">
      <w:pPr>
        <w:jc w:val="both"/>
        <w:rPr>
          <w:rFonts w:ascii="Times New Roman" w:hAnsi="Times New Roman"/>
          <w:sz w:val="24"/>
        </w:rPr>
      </w:pPr>
      <w:r>
        <w:rPr>
          <w:rFonts w:ascii="Times New Roman" w:hAnsi="Times New Roman"/>
          <w:sz w:val="24"/>
        </w:rPr>
        <w:t>Izplatīšanas pakalpojumus var novērtēt turpmāk minētajos veidos.</w:t>
      </w:r>
    </w:p>
    <w:p w14:paraId="5354C6B3" w14:textId="77777777" w:rsidR="00282240" w:rsidRPr="00D82D6C" w:rsidRDefault="00282240" w:rsidP="00D82D6C">
      <w:pPr>
        <w:jc w:val="both"/>
        <w:rPr>
          <w:rFonts w:ascii="Times New Roman" w:hAnsi="Times New Roman"/>
          <w:noProof/>
          <w:sz w:val="24"/>
        </w:rPr>
      </w:pPr>
    </w:p>
    <w:p w14:paraId="4D26D4BA" w14:textId="10527565" w:rsidR="00416649" w:rsidRPr="00D82D6C" w:rsidRDefault="0016706E" w:rsidP="00152A06">
      <w:pPr>
        <w:ind w:left="567" w:hanging="284"/>
        <w:jc w:val="both"/>
        <w:rPr>
          <w:rFonts w:ascii="Times New Roman" w:hAnsi="Times New Roman"/>
          <w:noProof/>
          <w:sz w:val="24"/>
        </w:rPr>
      </w:pPr>
      <w:r>
        <w:rPr>
          <w:rFonts w:ascii="Times New Roman" w:hAnsi="Times New Roman"/>
          <w:sz w:val="24"/>
        </w:rPr>
        <w:t>1. Novērtējot vairumtirdzniecības un mazumtirdzniecības nozarē tirgoto preču apjomu.</w:t>
      </w:r>
    </w:p>
    <w:p w14:paraId="65BBD3A9" w14:textId="77777777" w:rsidR="00416649" w:rsidRPr="00D82D6C" w:rsidRDefault="00416649" w:rsidP="00152A06">
      <w:pPr>
        <w:ind w:left="567"/>
        <w:jc w:val="both"/>
        <w:rPr>
          <w:rFonts w:ascii="Times New Roman" w:hAnsi="Times New Roman"/>
          <w:noProof/>
          <w:sz w:val="24"/>
        </w:rPr>
      </w:pPr>
      <w:r>
        <w:rPr>
          <w:rFonts w:ascii="Times New Roman" w:hAnsi="Times New Roman"/>
          <w:sz w:val="24"/>
        </w:rPr>
        <w:t>Tā kā šī informācija nav tieši pieejama, šo apjomu var novērtēt, izmantojot šīs nozares eksporta (vai importa) un kopējā eksporta (vai importa) attiecību un to reizinot ar eksportēto (importēto) preču vērtību.</w:t>
      </w:r>
    </w:p>
    <w:p w14:paraId="220ECCC1" w14:textId="474C673E" w:rsidR="00416649" w:rsidRPr="00D82D6C" w:rsidRDefault="0016706E" w:rsidP="00152A06">
      <w:pPr>
        <w:ind w:left="567" w:hanging="284"/>
        <w:jc w:val="both"/>
        <w:rPr>
          <w:rFonts w:ascii="Times New Roman" w:hAnsi="Times New Roman"/>
          <w:noProof/>
          <w:sz w:val="24"/>
        </w:rPr>
      </w:pPr>
      <w:r>
        <w:rPr>
          <w:rFonts w:ascii="Times New Roman" w:hAnsi="Times New Roman"/>
          <w:sz w:val="24"/>
        </w:rPr>
        <w:t xml:space="preserve">2. Noskaidrojot vairumtirgotāju un mazumtirgotāju peļņas normu. Tas iespējams, piemēram, izmantojot </w:t>
      </w:r>
      <w:r>
        <w:rPr>
          <w:rFonts w:ascii="Times New Roman" w:hAnsi="Times New Roman"/>
          <w:i/>
          <w:iCs/>
          <w:sz w:val="24"/>
        </w:rPr>
        <w:t>Eurostat SBS</w:t>
      </w:r>
      <w:r>
        <w:rPr>
          <w:rFonts w:ascii="Times New Roman" w:hAnsi="Times New Roman"/>
          <w:sz w:val="24"/>
        </w:rPr>
        <w:t xml:space="preserve"> datus</w:t>
      </w:r>
      <w:r w:rsidR="00BB1E2E">
        <w:rPr>
          <w:rStyle w:val="FootnoteReference"/>
          <w:rFonts w:ascii="Times New Roman" w:hAnsi="Times New Roman"/>
          <w:noProof/>
          <w:sz w:val="24"/>
        </w:rPr>
        <w:footnoteReference w:id="131"/>
      </w:r>
      <w:r>
        <w:rPr>
          <w:rFonts w:ascii="Times New Roman" w:hAnsi="Times New Roman"/>
          <w:sz w:val="24"/>
        </w:rPr>
        <w:t xml:space="preserve"> un aprēķinot tālākpārdošanai paredzēto preču bruto peļņas un apgrozījuma proporciju.</w:t>
      </w:r>
    </w:p>
    <w:p w14:paraId="2CD1DE35" w14:textId="5ED031E5" w:rsidR="00416649" w:rsidRDefault="00087E61" w:rsidP="00152A06">
      <w:pPr>
        <w:ind w:left="567" w:hanging="284"/>
        <w:jc w:val="both"/>
        <w:rPr>
          <w:rFonts w:ascii="Times New Roman" w:hAnsi="Times New Roman"/>
          <w:noProof/>
          <w:sz w:val="24"/>
        </w:rPr>
      </w:pPr>
      <w:r>
        <w:rPr>
          <w:rFonts w:ascii="Times New Roman" w:hAnsi="Times New Roman"/>
          <w:sz w:val="24"/>
        </w:rPr>
        <w:t>3. Reizinot 1. un 2. rādītāju, lai novērtētu izplatīšanas pakalpojumus.</w:t>
      </w:r>
    </w:p>
    <w:p w14:paraId="350FE4B6" w14:textId="77777777" w:rsidR="00087E61" w:rsidRPr="00D82D6C" w:rsidRDefault="00087E61" w:rsidP="00D82D6C">
      <w:pPr>
        <w:jc w:val="both"/>
        <w:rPr>
          <w:rFonts w:ascii="Times New Roman" w:hAnsi="Times New Roman"/>
          <w:noProof/>
          <w:sz w:val="24"/>
        </w:rPr>
      </w:pPr>
    </w:p>
    <w:p w14:paraId="0A4665C8" w14:textId="77777777" w:rsidR="00416649" w:rsidRDefault="00416649" w:rsidP="00D82D6C">
      <w:pPr>
        <w:jc w:val="both"/>
        <w:rPr>
          <w:rFonts w:ascii="Times New Roman" w:hAnsi="Times New Roman"/>
          <w:noProof/>
          <w:sz w:val="24"/>
        </w:rPr>
      </w:pPr>
      <w:r>
        <w:rPr>
          <w:rFonts w:ascii="Times New Roman" w:hAnsi="Times New Roman"/>
          <w:sz w:val="24"/>
        </w:rPr>
        <w:t>Visbeidzot novērtētos izplatīšanas pakalpojumus iekļauj postenī “Ar tirdzniecību saistītie pakalpojumi”, ko sniedz 1. veidā.</w:t>
      </w:r>
    </w:p>
    <w:p w14:paraId="3031CB1F" w14:textId="77777777" w:rsidR="008A7D35" w:rsidRPr="00D82D6C" w:rsidRDefault="008A7D35" w:rsidP="00D82D6C">
      <w:pPr>
        <w:jc w:val="both"/>
        <w:rPr>
          <w:rFonts w:ascii="Times New Roman" w:hAnsi="Times New Roman"/>
          <w:noProof/>
          <w:sz w:val="24"/>
        </w:rPr>
      </w:pPr>
    </w:p>
    <w:p w14:paraId="49BB6AEB" w14:textId="77777777" w:rsidR="00416649" w:rsidRPr="00D82D6C" w:rsidRDefault="00416649" w:rsidP="00D82D6C">
      <w:pPr>
        <w:jc w:val="both"/>
        <w:rPr>
          <w:rFonts w:ascii="Times New Roman" w:hAnsi="Times New Roman"/>
          <w:noProof/>
          <w:sz w:val="24"/>
        </w:rPr>
      </w:pPr>
      <w:r>
        <w:rPr>
          <w:rFonts w:ascii="Times New Roman" w:hAnsi="Times New Roman"/>
          <w:sz w:val="24"/>
        </w:rPr>
        <w:t>10. nodaļā sniegta papildu informācija par šo pieeju, kā arī raksturotas alternatīvas izplatīšanas pakalpojumu novērtēšanas metodes.</w:t>
      </w:r>
    </w:p>
    <w:p w14:paraId="36019B3A" w14:textId="77777777" w:rsidR="00416649" w:rsidRPr="00D82D6C" w:rsidRDefault="00416649" w:rsidP="00D82D6C">
      <w:pPr>
        <w:jc w:val="both"/>
        <w:rPr>
          <w:rFonts w:ascii="Times New Roman" w:hAnsi="Times New Roman"/>
          <w:noProof/>
          <w:sz w:val="24"/>
        </w:rPr>
      </w:pPr>
    </w:p>
    <w:p w14:paraId="61784292" w14:textId="1A94DDF1" w:rsidR="00416649" w:rsidRPr="008A7D35" w:rsidRDefault="008A7D35" w:rsidP="00D82D6C">
      <w:pPr>
        <w:jc w:val="both"/>
        <w:rPr>
          <w:rFonts w:ascii="Times New Roman" w:hAnsi="Times New Roman"/>
          <w:b/>
          <w:bCs/>
          <w:noProof/>
          <w:color w:val="1C1C1C"/>
          <w:sz w:val="24"/>
        </w:rPr>
      </w:pPr>
      <w:bookmarkStart w:id="71" w:name="6.3.2._Step_2:_allocation_of_EBOPS_categ"/>
      <w:bookmarkEnd w:id="71"/>
      <w:r>
        <w:rPr>
          <w:rFonts w:ascii="Times New Roman" w:hAnsi="Times New Roman"/>
          <w:b/>
          <w:sz w:val="24"/>
        </w:rPr>
        <w:lastRenderedPageBreak/>
        <w:t xml:space="preserve">6.3.2. </w:t>
      </w:r>
      <w:r>
        <w:rPr>
          <w:rFonts w:ascii="Times New Roman" w:hAnsi="Times New Roman"/>
          <w:b/>
          <w:color w:val="1C1C1C"/>
          <w:sz w:val="24"/>
        </w:rPr>
        <w:t xml:space="preserve">2. solis. </w:t>
      </w:r>
      <w:r>
        <w:rPr>
          <w:rFonts w:ascii="Times New Roman" w:hAnsi="Times New Roman"/>
          <w:b/>
          <w:i/>
          <w:iCs/>
          <w:color w:val="1C1C1C"/>
          <w:sz w:val="24"/>
        </w:rPr>
        <w:t>EBOPS</w:t>
      </w:r>
      <w:r>
        <w:rPr>
          <w:rFonts w:ascii="Times New Roman" w:hAnsi="Times New Roman"/>
          <w:b/>
          <w:color w:val="1C1C1C"/>
          <w:sz w:val="24"/>
        </w:rPr>
        <w:t xml:space="preserve"> kategoriju attiecināšana uz pakalpojumu sniegšanas veidiem</w:t>
      </w:r>
    </w:p>
    <w:p w14:paraId="673E6928" w14:textId="77777777" w:rsidR="008A7D35" w:rsidRPr="00D82D6C" w:rsidRDefault="008A7D35" w:rsidP="00D82D6C">
      <w:pPr>
        <w:jc w:val="both"/>
        <w:rPr>
          <w:rFonts w:ascii="Times New Roman" w:hAnsi="Times New Roman"/>
          <w:noProof/>
          <w:color w:val="1C1C1C"/>
          <w:sz w:val="24"/>
        </w:rPr>
      </w:pPr>
    </w:p>
    <w:p w14:paraId="5D9ED159" w14:textId="77777777" w:rsidR="00416649" w:rsidRDefault="00416649" w:rsidP="00D82D6C">
      <w:pPr>
        <w:jc w:val="both"/>
        <w:rPr>
          <w:rFonts w:ascii="Times New Roman" w:hAnsi="Times New Roman"/>
          <w:noProof/>
          <w:sz w:val="24"/>
        </w:rPr>
      </w:pPr>
      <w:r>
        <w:rPr>
          <w:rFonts w:ascii="Times New Roman" w:hAnsi="Times New Roman"/>
          <w:sz w:val="24"/>
        </w:rPr>
        <w:t xml:space="preserve">Pēc tam, kad </w:t>
      </w:r>
      <w:r>
        <w:rPr>
          <w:rFonts w:ascii="Times New Roman" w:hAnsi="Times New Roman"/>
          <w:i/>
          <w:iCs/>
          <w:sz w:val="24"/>
        </w:rPr>
        <w:t>BOP</w:t>
      </w:r>
      <w:r>
        <w:rPr>
          <w:rFonts w:ascii="Times New Roman" w:hAnsi="Times New Roman"/>
          <w:sz w:val="24"/>
        </w:rPr>
        <w:t xml:space="preserve"> dati vākti un koriģēti atbilstoši pakalpojumu sniegšanas veidiem, tirdzniecības vērtības attiecina uz vienu vai vairākiem pakalpojumu sniegšanas veidiem, izmantojot vienkāršotās datu iedales tabulu (skat. konsolidēto </w:t>
      </w:r>
      <w:r>
        <w:rPr>
          <w:rFonts w:ascii="Times New Roman" w:hAnsi="Times New Roman"/>
          <w:i/>
          <w:iCs/>
          <w:sz w:val="24"/>
        </w:rPr>
        <w:t>Eurostat</w:t>
      </w:r>
      <w:r>
        <w:rPr>
          <w:rFonts w:ascii="Times New Roman" w:hAnsi="Times New Roman"/>
          <w:sz w:val="24"/>
        </w:rPr>
        <w:t>-PTO sadalījumu 6.2. tabulā). Jāuzsver, ka šāda iedalījuma proporcijas atspoguļo vispārīgus pieņēmumus, un tās var izmantot, ja nav pieejama sīkāka/par valsti specifiska informācija.</w:t>
      </w:r>
    </w:p>
    <w:p w14:paraId="3AADD2F9" w14:textId="77777777" w:rsidR="008A7D35" w:rsidRPr="00D82D6C" w:rsidRDefault="008A7D35" w:rsidP="00D82D6C">
      <w:pPr>
        <w:jc w:val="both"/>
        <w:rPr>
          <w:rFonts w:ascii="Times New Roman" w:hAnsi="Times New Roman"/>
          <w:noProof/>
          <w:sz w:val="24"/>
        </w:rPr>
      </w:pPr>
    </w:p>
    <w:p w14:paraId="30D23C44" w14:textId="77777777" w:rsidR="00416649" w:rsidRDefault="00416649" w:rsidP="00D82D6C">
      <w:pPr>
        <w:jc w:val="both"/>
        <w:rPr>
          <w:rFonts w:ascii="Times New Roman" w:hAnsi="Times New Roman"/>
          <w:noProof/>
          <w:sz w:val="24"/>
        </w:rPr>
      </w:pPr>
      <w:r>
        <w:rPr>
          <w:rFonts w:ascii="Times New Roman" w:hAnsi="Times New Roman"/>
          <w:sz w:val="24"/>
        </w:rPr>
        <w:t xml:space="preserve">Posteņu iedalījums pēc pakalpojumu sniegšanas veida ir balstīts uz MSITS 2010 vienkāršoto pieeju. Ieteicamās iedalījuma proporcijas ir balstītas uz ekspertu atzinumu un dažos gadījumos pamatotas ar empīriskiem datiem. Kravu un pasažieru pārvadājumus attiecina uz 1. veidu neatkarīgi no transporta veida. Savukārt ceļošanu attiecina vienīgi uz 2. veidu. Vairākus </w:t>
      </w:r>
      <w:r>
        <w:rPr>
          <w:rFonts w:ascii="Times New Roman" w:hAnsi="Times New Roman"/>
          <w:i/>
          <w:iCs/>
          <w:sz w:val="24"/>
        </w:rPr>
        <w:t>EBOPS</w:t>
      </w:r>
      <w:r>
        <w:rPr>
          <w:rFonts w:ascii="Times New Roman" w:hAnsi="Times New Roman"/>
          <w:sz w:val="24"/>
        </w:rPr>
        <w:t xml:space="preserve"> posteņus attiecina vienīgi uz 1. veidu, jo, ņemot vērā to būtību, droši sagaidāms, ka pakalpojumus sniegs tikai attālināti. Kā piemērus var minēt apdrošināšanas un pensiju pakalpojumus, finanšu pakalpojumus un citur neiekļautu maksu par intelektuālā īpašuma izmantošanu. Šos trīs posteņus (kā arī katru to apakšposteni atsevišķi) pilnībā attiecina uz 1. veidu, kā to paredz arī MSITS vienkāršotā pieeja.</w:t>
      </w:r>
    </w:p>
    <w:p w14:paraId="028D1F3C" w14:textId="77777777" w:rsidR="008A7D35" w:rsidRPr="00D82D6C" w:rsidRDefault="008A7D35" w:rsidP="00D82D6C">
      <w:pPr>
        <w:jc w:val="both"/>
        <w:rPr>
          <w:rFonts w:ascii="Times New Roman" w:hAnsi="Times New Roman"/>
          <w:noProof/>
          <w:sz w:val="24"/>
        </w:rPr>
      </w:pPr>
    </w:p>
    <w:p w14:paraId="0C5EDCFD" w14:textId="77777777" w:rsidR="00416649" w:rsidRDefault="00416649" w:rsidP="00D82D6C">
      <w:pPr>
        <w:jc w:val="both"/>
        <w:rPr>
          <w:rFonts w:ascii="Times New Roman" w:hAnsi="Times New Roman"/>
          <w:noProof/>
          <w:sz w:val="24"/>
        </w:rPr>
      </w:pPr>
      <w:r>
        <w:rPr>
          <w:rFonts w:ascii="Times New Roman" w:hAnsi="Times New Roman"/>
          <w:sz w:val="24"/>
        </w:rPr>
        <w:t>Dažus apakšposteņus attiecina vienīgi uz 1. veidu (lielākoties “Telekomunikāciju pakalpojumi”, “Informācijas pakalpojumi”, “Pētniecībā un attīstībā iegūto īpašumtiesību pārdošana”, “Operatīvās nomas pakalpojumi”, kā arī “Ar tirdzniecību saistītie pakalpojumi”).</w:t>
      </w:r>
    </w:p>
    <w:p w14:paraId="7B8777C2" w14:textId="77777777" w:rsidR="008A7D35" w:rsidRPr="00D82D6C" w:rsidRDefault="008A7D35" w:rsidP="00D82D6C">
      <w:pPr>
        <w:jc w:val="both"/>
        <w:rPr>
          <w:rFonts w:ascii="Times New Roman" w:hAnsi="Times New Roman"/>
          <w:noProof/>
          <w:sz w:val="24"/>
        </w:rPr>
      </w:pPr>
    </w:p>
    <w:p w14:paraId="2E50990C" w14:textId="77777777" w:rsidR="00416649" w:rsidRDefault="00416649" w:rsidP="00D82D6C">
      <w:pPr>
        <w:jc w:val="both"/>
        <w:rPr>
          <w:rFonts w:ascii="Times New Roman" w:hAnsi="Times New Roman"/>
          <w:noProof/>
          <w:sz w:val="24"/>
        </w:rPr>
      </w:pPr>
      <w:r>
        <w:rPr>
          <w:rFonts w:ascii="Times New Roman" w:hAnsi="Times New Roman"/>
          <w:sz w:val="24"/>
        </w:rPr>
        <w:t>6.2. tabulā ierosinātie iedalījumi apakšposteņos var atšķirties no to attiecīgā pamatposteņa. Tas attiecas uz tādiem posteņiem kā “Pārvadājumi”, “Telekomunikāciju pakalpojumi, datorpakalpojumi un informācijas pakalpojumi”, “Individuālie, kultūras un atpūtas pakalpojumi” un “Citi saimnieciskās darbības pakalpojumi”. Tādēļ, ja dati ir pieejami, darījumus iespējams iedalīt sīkāk. Ja apkopo vienīgi galvenās kategorijas, tiks piemērotas atbilstošās ieteicamās proporcijas.</w:t>
      </w:r>
    </w:p>
    <w:p w14:paraId="7E33C1E8" w14:textId="77777777" w:rsidR="008A7D35" w:rsidRPr="00D82D6C" w:rsidRDefault="008A7D35" w:rsidP="00D82D6C">
      <w:pPr>
        <w:jc w:val="both"/>
        <w:rPr>
          <w:rFonts w:ascii="Times New Roman" w:hAnsi="Times New Roman"/>
          <w:noProof/>
          <w:sz w:val="24"/>
        </w:rPr>
      </w:pPr>
    </w:p>
    <w:p w14:paraId="650C319B" w14:textId="101C96A1" w:rsidR="00416649" w:rsidRPr="00D82D6C" w:rsidRDefault="00416649" w:rsidP="00D82D6C">
      <w:pPr>
        <w:jc w:val="both"/>
        <w:rPr>
          <w:rFonts w:ascii="Times New Roman" w:hAnsi="Times New Roman"/>
          <w:noProof/>
          <w:sz w:val="24"/>
        </w:rPr>
      </w:pPr>
      <w:r>
        <w:rPr>
          <w:rFonts w:ascii="Times New Roman" w:hAnsi="Times New Roman"/>
          <w:sz w:val="24"/>
        </w:rPr>
        <w:t>Valstu datu apkopotāji ir aicināti pakāpeniski pielāgot iedalījuma proporcijas atbilstoši viņu valsts reālajai situācijai (skat. arī 6.4. iedaļu un diskusijas 7.–9. nodaļā). Turklāt apkopotājiem ieteicams regulāri pārskatīt iedalījuma proporcijas (piemēram, reizi 2–3 gados).</w:t>
      </w:r>
    </w:p>
    <w:p w14:paraId="1FD7F5C1" w14:textId="77777777" w:rsidR="00416649" w:rsidRPr="00D82D6C" w:rsidRDefault="00416649" w:rsidP="00D82D6C">
      <w:pPr>
        <w:jc w:val="both"/>
        <w:rPr>
          <w:rFonts w:ascii="Times New Roman" w:hAnsi="Times New Roman"/>
          <w:noProof/>
          <w:sz w:val="24"/>
        </w:rPr>
      </w:pPr>
    </w:p>
    <w:p w14:paraId="7EB6CA18" w14:textId="77777777" w:rsidR="00416649" w:rsidRDefault="00416649" w:rsidP="00D82D6C">
      <w:pPr>
        <w:jc w:val="both"/>
        <w:rPr>
          <w:rFonts w:ascii="Times New Roman" w:hAnsi="Times New Roman"/>
          <w:b/>
          <w:bCs/>
          <w:noProof/>
          <w:color w:val="B83B46"/>
          <w:sz w:val="24"/>
        </w:rPr>
      </w:pPr>
      <w:r>
        <w:rPr>
          <w:rFonts w:ascii="Times New Roman" w:hAnsi="Times New Roman"/>
          <w:b/>
          <w:color w:val="B83B46"/>
          <w:sz w:val="24"/>
        </w:rPr>
        <w:t xml:space="preserve">6.2. tabula. Ieteicamais standarta iedalījums pēc pakalpojumu sniegšanas veida atbilstoši </w:t>
      </w:r>
      <w:r>
        <w:rPr>
          <w:rFonts w:ascii="Times New Roman" w:hAnsi="Times New Roman"/>
          <w:b/>
          <w:i/>
          <w:iCs/>
          <w:color w:val="B83B46"/>
          <w:sz w:val="24"/>
        </w:rPr>
        <w:t>Eurostat</w:t>
      </w:r>
      <w:r>
        <w:rPr>
          <w:rFonts w:ascii="Times New Roman" w:hAnsi="Times New Roman"/>
          <w:b/>
          <w:color w:val="B83B46"/>
          <w:sz w:val="24"/>
        </w:rPr>
        <w:t>-PTO modelim</w:t>
      </w:r>
    </w:p>
    <w:p w14:paraId="4573E62A" w14:textId="77777777" w:rsidR="00416649" w:rsidRPr="00D82D6C" w:rsidRDefault="00416649" w:rsidP="00D82D6C">
      <w:pPr>
        <w:jc w:val="both"/>
        <w:rPr>
          <w:rFonts w:ascii="Times New Roman" w:hAnsi="Times New Roman"/>
          <w:noProof/>
          <w:sz w:val="24"/>
        </w:rPr>
      </w:pPr>
    </w:p>
    <w:tbl>
      <w:tblPr>
        <w:tblW w:w="5000" w:type="pct"/>
        <w:tblCellMar>
          <w:top w:w="28" w:type="dxa"/>
          <w:left w:w="28" w:type="dxa"/>
          <w:bottom w:w="28" w:type="dxa"/>
          <w:right w:w="28" w:type="dxa"/>
        </w:tblCellMar>
        <w:tblLook w:val="01E0" w:firstRow="1" w:lastRow="1" w:firstColumn="1" w:lastColumn="1" w:noHBand="0" w:noVBand="0"/>
      </w:tblPr>
      <w:tblGrid>
        <w:gridCol w:w="364"/>
        <w:gridCol w:w="38"/>
        <w:gridCol w:w="10"/>
        <w:gridCol w:w="360"/>
        <w:gridCol w:w="1028"/>
        <w:gridCol w:w="135"/>
        <w:gridCol w:w="4441"/>
        <w:gridCol w:w="84"/>
        <w:gridCol w:w="37"/>
        <w:gridCol w:w="575"/>
        <w:gridCol w:w="82"/>
        <w:gridCol w:w="27"/>
        <w:gridCol w:w="562"/>
        <w:gridCol w:w="93"/>
        <w:gridCol w:w="612"/>
        <w:gridCol w:w="62"/>
        <w:gridCol w:w="49"/>
        <w:gridCol w:w="429"/>
        <w:gridCol w:w="143"/>
      </w:tblGrid>
      <w:tr w:rsidR="00052D0B" w:rsidRPr="00D82D6C" w14:paraId="48A8B578" w14:textId="77777777" w:rsidTr="002A0B29">
        <w:trPr>
          <w:trHeight w:val="187"/>
        </w:trPr>
        <w:tc>
          <w:tcPr>
            <w:tcW w:w="445" w:type="pct"/>
            <w:gridSpan w:val="4"/>
            <w:vMerge w:val="restart"/>
            <w:tcBorders>
              <w:top w:val="single" w:sz="4" w:space="0" w:color="000000"/>
            </w:tcBorders>
            <w:shd w:val="clear" w:color="auto" w:fill="F7D6D7"/>
          </w:tcPr>
          <w:p w14:paraId="5DD3221B" w14:textId="77777777" w:rsidR="00FE064E" w:rsidRPr="00FE064E" w:rsidRDefault="00FE064E" w:rsidP="00D82D6C">
            <w:pPr>
              <w:jc w:val="both"/>
              <w:rPr>
                <w:rFonts w:ascii="Times New Roman" w:hAnsi="Times New Roman"/>
                <w:b/>
                <w:noProof/>
                <w:sz w:val="12"/>
                <w:szCs w:val="10"/>
              </w:rPr>
            </w:pPr>
          </w:p>
          <w:p w14:paraId="06D5DDDE" w14:textId="3729E8C2" w:rsidR="00052D0B" w:rsidRDefault="00052D0B" w:rsidP="00D82D6C">
            <w:pPr>
              <w:jc w:val="both"/>
              <w:rPr>
                <w:rFonts w:ascii="Times New Roman" w:hAnsi="Times New Roman"/>
                <w:b/>
                <w:noProof/>
                <w:sz w:val="24"/>
              </w:rPr>
            </w:pPr>
            <w:r>
              <w:rPr>
                <w:rFonts w:ascii="Times New Roman" w:hAnsi="Times New Roman"/>
                <w:b/>
                <w:sz w:val="20"/>
              </w:rPr>
              <w:t>Līmenis</w:t>
            </w:r>
          </w:p>
        </w:tc>
        <w:tc>
          <w:tcPr>
            <w:tcW w:w="550" w:type="pct"/>
            <w:gridSpan w:val="2"/>
            <w:tcBorders>
              <w:top w:val="single" w:sz="4" w:space="0" w:color="000000"/>
              <w:bottom w:val="single" w:sz="4" w:space="0" w:color="808080" w:themeColor="background1" w:themeShade="80"/>
            </w:tcBorders>
            <w:shd w:val="clear" w:color="auto" w:fill="F7D6D7"/>
          </w:tcPr>
          <w:p w14:paraId="7E0DF832" w14:textId="65BAF2FB" w:rsidR="00052D0B" w:rsidRPr="00D82D6C" w:rsidRDefault="00052D0B" w:rsidP="00D82D6C">
            <w:pPr>
              <w:jc w:val="both"/>
              <w:rPr>
                <w:rFonts w:ascii="Times New Roman" w:hAnsi="Times New Roman"/>
                <w:noProof/>
                <w:sz w:val="24"/>
              </w:rPr>
            </w:pPr>
          </w:p>
        </w:tc>
        <w:tc>
          <w:tcPr>
            <w:tcW w:w="2488" w:type="pct"/>
            <w:gridSpan w:val="2"/>
            <w:tcBorders>
              <w:top w:val="single" w:sz="4" w:space="0" w:color="000000"/>
              <w:bottom w:val="single" w:sz="4" w:space="0" w:color="808080" w:themeColor="background1" w:themeShade="80"/>
            </w:tcBorders>
            <w:shd w:val="clear" w:color="auto" w:fill="F7D6D7"/>
          </w:tcPr>
          <w:p w14:paraId="78F78DD2" w14:textId="77777777" w:rsidR="00052D0B" w:rsidRPr="00D82D6C" w:rsidRDefault="00052D0B" w:rsidP="00FE064E">
            <w:pPr>
              <w:ind w:left="879"/>
              <w:jc w:val="both"/>
              <w:rPr>
                <w:rFonts w:ascii="Times New Roman" w:hAnsi="Times New Roman"/>
                <w:b/>
                <w:noProof/>
                <w:sz w:val="24"/>
              </w:rPr>
            </w:pPr>
            <w:r>
              <w:rPr>
                <w:rFonts w:ascii="Times New Roman" w:hAnsi="Times New Roman"/>
                <w:b/>
                <w:sz w:val="24"/>
              </w:rPr>
              <w:t>EBOPS 2010</w:t>
            </w:r>
          </w:p>
        </w:tc>
        <w:tc>
          <w:tcPr>
            <w:tcW w:w="395" w:type="pct"/>
            <w:gridSpan w:val="3"/>
            <w:tcBorders>
              <w:top w:val="single" w:sz="4" w:space="0" w:color="000000"/>
              <w:bottom w:val="single" w:sz="4" w:space="0" w:color="808080" w:themeColor="background1" w:themeShade="80"/>
            </w:tcBorders>
            <w:shd w:val="clear" w:color="auto" w:fill="F7D6D7"/>
          </w:tcPr>
          <w:p w14:paraId="4C08B4A3" w14:textId="77777777" w:rsidR="00052D0B" w:rsidRPr="00D82D6C" w:rsidRDefault="00052D0B" w:rsidP="00D82D6C">
            <w:pPr>
              <w:jc w:val="both"/>
              <w:rPr>
                <w:rFonts w:ascii="Times New Roman" w:hAnsi="Times New Roman"/>
                <w:noProof/>
                <w:sz w:val="24"/>
              </w:rPr>
            </w:pPr>
          </w:p>
        </w:tc>
        <w:tc>
          <w:tcPr>
            <w:tcW w:w="1039" w:type="pct"/>
            <w:gridSpan w:val="7"/>
            <w:tcBorders>
              <w:top w:val="single" w:sz="4" w:space="0" w:color="000000"/>
              <w:bottom w:val="single" w:sz="4" w:space="0" w:color="808080" w:themeColor="background1" w:themeShade="80"/>
            </w:tcBorders>
            <w:shd w:val="clear" w:color="auto" w:fill="F7D6D7"/>
          </w:tcPr>
          <w:p w14:paraId="0506BB18" w14:textId="48F54084" w:rsidR="00052D0B" w:rsidRPr="00D82D6C" w:rsidRDefault="00052D0B" w:rsidP="00D82D6C">
            <w:pPr>
              <w:jc w:val="both"/>
              <w:rPr>
                <w:rFonts w:ascii="Times New Roman" w:hAnsi="Times New Roman"/>
                <w:b/>
                <w:noProof/>
                <w:sz w:val="24"/>
              </w:rPr>
            </w:pPr>
            <w:r>
              <w:rPr>
                <w:rFonts w:ascii="Times New Roman" w:hAnsi="Times New Roman"/>
                <w:b/>
                <w:sz w:val="24"/>
              </w:rPr>
              <w:t>Pakalpojumu sniegšanas veida tips (%)</w:t>
            </w:r>
          </w:p>
        </w:tc>
        <w:tc>
          <w:tcPr>
            <w:tcW w:w="83" w:type="pct"/>
            <w:tcBorders>
              <w:top w:val="single" w:sz="4" w:space="0" w:color="000000"/>
            </w:tcBorders>
            <w:shd w:val="clear" w:color="auto" w:fill="F7D6D7"/>
          </w:tcPr>
          <w:p w14:paraId="6E442E14" w14:textId="78B81472" w:rsidR="00052D0B" w:rsidRPr="00D82D6C" w:rsidRDefault="00052D0B" w:rsidP="00D82D6C">
            <w:pPr>
              <w:jc w:val="both"/>
              <w:rPr>
                <w:rFonts w:ascii="Times New Roman" w:hAnsi="Times New Roman"/>
                <w:noProof/>
                <w:sz w:val="24"/>
              </w:rPr>
            </w:pPr>
          </w:p>
        </w:tc>
      </w:tr>
      <w:tr w:rsidR="00052D0B" w:rsidRPr="00D82D6C" w14:paraId="155B2C78" w14:textId="77777777" w:rsidTr="009B328F">
        <w:trPr>
          <w:trHeight w:val="188"/>
        </w:trPr>
        <w:tc>
          <w:tcPr>
            <w:tcW w:w="445" w:type="pct"/>
            <w:gridSpan w:val="4"/>
            <w:vMerge/>
            <w:tcBorders>
              <w:bottom w:val="single" w:sz="4" w:space="0" w:color="000000"/>
            </w:tcBorders>
            <w:shd w:val="clear" w:color="auto" w:fill="F7D6D7"/>
          </w:tcPr>
          <w:p w14:paraId="29B68989" w14:textId="77777777" w:rsidR="00052D0B" w:rsidRPr="00D82D6C" w:rsidRDefault="00052D0B" w:rsidP="00D82D6C">
            <w:pPr>
              <w:jc w:val="both"/>
              <w:rPr>
                <w:rFonts w:ascii="Times New Roman" w:hAnsi="Times New Roman"/>
                <w:b/>
                <w:noProof/>
                <w:sz w:val="24"/>
              </w:rPr>
            </w:pPr>
          </w:p>
        </w:tc>
        <w:tc>
          <w:tcPr>
            <w:tcW w:w="550" w:type="pct"/>
            <w:gridSpan w:val="2"/>
            <w:tcBorders>
              <w:top w:val="single" w:sz="4" w:space="0" w:color="808080" w:themeColor="background1" w:themeShade="80"/>
              <w:bottom w:val="single" w:sz="4" w:space="0" w:color="000000"/>
            </w:tcBorders>
            <w:shd w:val="clear" w:color="auto" w:fill="F7D6D7"/>
          </w:tcPr>
          <w:p w14:paraId="72D85F56" w14:textId="500874E1" w:rsidR="00052D0B" w:rsidRPr="00D82D6C" w:rsidRDefault="00E76FC7" w:rsidP="00D82D6C">
            <w:pPr>
              <w:jc w:val="both"/>
              <w:rPr>
                <w:rFonts w:ascii="Times New Roman" w:hAnsi="Times New Roman"/>
                <w:b/>
                <w:noProof/>
                <w:sz w:val="24"/>
              </w:rPr>
            </w:pPr>
            <w:r>
              <w:rPr>
                <w:rFonts w:ascii="Times New Roman" w:hAnsi="Times New Roman"/>
                <w:b/>
                <w:sz w:val="24"/>
              </w:rPr>
              <w:t>Kategorija</w:t>
            </w:r>
          </w:p>
        </w:tc>
        <w:tc>
          <w:tcPr>
            <w:tcW w:w="2488" w:type="pct"/>
            <w:gridSpan w:val="2"/>
            <w:tcBorders>
              <w:top w:val="single" w:sz="4" w:space="0" w:color="808080" w:themeColor="background1" w:themeShade="80"/>
              <w:bottom w:val="single" w:sz="4" w:space="0" w:color="000000"/>
            </w:tcBorders>
            <w:shd w:val="clear" w:color="auto" w:fill="F7D6D7"/>
          </w:tcPr>
          <w:p w14:paraId="71CE5C8D" w14:textId="77777777" w:rsidR="00052D0B" w:rsidRPr="00D82D6C" w:rsidRDefault="00052D0B" w:rsidP="00FE064E">
            <w:pPr>
              <w:ind w:left="879"/>
              <w:jc w:val="center"/>
              <w:rPr>
                <w:rFonts w:ascii="Times New Roman" w:hAnsi="Times New Roman"/>
                <w:b/>
                <w:noProof/>
                <w:sz w:val="24"/>
              </w:rPr>
            </w:pPr>
            <w:r>
              <w:rPr>
                <w:rFonts w:ascii="Times New Roman" w:hAnsi="Times New Roman"/>
                <w:b/>
                <w:sz w:val="24"/>
              </w:rPr>
              <w:t>Kategorijas raksturojums</w:t>
            </w:r>
          </w:p>
        </w:tc>
        <w:tc>
          <w:tcPr>
            <w:tcW w:w="395" w:type="pct"/>
            <w:gridSpan w:val="3"/>
            <w:tcBorders>
              <w:top w:val="single" w:sz="4" w:space="0" w:color="808080" w:themeColor="background1" w:themeShade="80"/>
              <w:bottom w:val="single" w:sz="4" w:space="0" w:color="000000"/>
            </w:tcBorders>
            <w:shd w:val="clear" w:color="auto" w:fill="F7D6D7"/>
          </w:tcPr>
          <w:p w14:paraId="14C1863C" w14:textId="77777777" w:rsidR="00052D0B" w:rsidRPr="00D82D6C" w:rsidRDefault="00052D0B" w:rsidP="00414DCB">
            <w:pPr>
              <w:jc w:val="center"/>
              <w:rPr>
                <w:rFonts w:ascii="Times New Roman" w:hAnsi="Times New Roman"/>
                <w:b/>
                <w:noProof/>
                <w:sz w:val="24"/>
              </w:rPr>
            </w:pPr>
            <w:r>
              <w:rPr>
                <w:rFonts w:ascii="Times New Roman" w:hAnsi="Times New Roman"/>
                <w:b/>
                <w:sz w:val="24"/>
              </w:rPr>
              <w:t>M1</w:t>
            </w:r>
          </w:p>
        </w:tc>
        <w:tc>
          <w:tcPr>
            <w:tcW w:w="381" w:type="pct"/>
            <w:gridSpan w:val="3"/>
            <w:tcBorders>
              <w:top w:val="single" w:sz="4" w:space="0" w:color="808080" w:themeColor="background1" w:themeShade="80"/>
              <w:bottom w:val="single" w:sz="4" w:space="0" w:color="000000"/>
            </w:tcBorders>
            <w:shd w:val="clear" w:color="auto" w:fill="F7D6D7"/>
          </w:tcPr>
          <w:p w14:paraId="5F476CC2" w14:textId="77777777" w:rsidR="00052D0B" w:rsidRPr="00D82D6C" w:rsidRDefault="00052D0B" w:rsidP="00414DCB">
            <w:pPr>
              <w:jc w:val="center"/>
              <w:rPr>
                <w:rFonts w:ascii="Times New Roman" w:hAnsi="Times New Roman"/>
                <w:b/>
                <w:noProof/>
                <w:sz w:val="24"/>
              </w:rPr>
            </w:pPr>
            <w:r>
              <w:rPr>
                <w:rFonts w:ascii="Times New Roman" w:hAnsi="Times New Roman"/>
                <w:b/>
                <w:sz w:val="24"/>
              </w:rPr>
              <w:t>M2</w:t>
            </w:r>
          </w:p>
        </w:tc>
        <w:tc>
          <w:tcPr>
            <w:tcW w:w="379" w:type="pct"/>
            <w:gridSpan w:val="2"/>
            <w:tcBorders>
              <w:top w:val="single" w:sz="4" w:space="0" w:color="808080" w:themeColor="background1" w:themeShade="80"/>
              <w:bottom w:val="single" w:sz="4" w:space="0" w:color="000000"/>
            </w:tcBorders>
            <w:shd w:val="clear" w:color="auto" w:fill="F7D6D7"/>
          </w:tcPr>
          <w:p w14:paraId="52243AD2" w14:textId="77777777" w:rsidR="00052D0B" w:rsidRPr="00D82D6C" w:rsidRDefault="00052D0B" w:rsidP="00414DCB">
            <w:pPr>
              <w:jc w:val="center"/>
              <w:rPr>
                <w:rFonts w:ascii="Times New Roman" w:hAnsi="Times New Roman"/>
                <w:b/>
                <w:noProof/>
                <w:sz w:val="24"/>
              </w:rPr>
            </w:pPr>
            <w:r>
              <w:rPr>
                <w:rFonts w:ascii="Times New Roman" w:hAnsi="Times New Roman"/>
                <w:b/>
                <w:sz w:val="24"/>
              </w:rPr>
              <w:t>M3</w:t>
            </w:r>
          </w:p>
        </w:tc>
        <w:tc>
          <w:tcPr>
            <w:tcW w:w="362" w:type="pct"/>
            <w:gridSpan w:val="3"/>
            <w:tcBorders>
              <w:bottom w:val="single" w:sz="4" w:space="0" w:color="000000"/>
            </w:tcBorders>
            <w:shd w:val="clear" w:color="auto" w:fill="F7D6D7"/>
          </w:tcPr>
          <w:p w14:paraId="52F17D27" w14:textId="77777777" w:rsidR="00052D0B" w:rsidRPr="00D82D6C" w:rsidRDefault="00052D0B" w:rsidP="00414DCB">
            <w:pPr>
              <w:jc w:val="center"/>
              <w:rPr>
                <w:rFonts w:ascii="Times New Roman" w:hAnsi="Times New Roman"/>
                <w:b/>
                <w:noProof/>
                <w:sz w:val="24"/>
              </w:rPr>
            </w:pPr>
            <w:r>
              <w:rPr>
                <w:rFonts w:ascii="Times New Roman" w:hAnsi="Times New Roman"/>
                <w:b/>
                <w:sz w:val="24"/>
              </w:rPr>
              <w:t>M4</w:t>
            </w:r>
          </w:p>
        </w:tc>
      </w:tr>
      <w:tr w:rsidR="00416649" w:rsidRPr="00D82D6C" w14:paraId="7BAD1253" w14:textId="77777777" w:rsidTr="009B328F">
        <w:trPr>
          <w:trHeight w:val="346"/>
        </w:trPr>
        <w:tc>
          <w:tcPr>
            <w:tcW w:w="228" w:type="pct"/>
            <w:gridSpan w:val="2"/>
            <w:tcBorders>
              <w:top w:val="single" w:sz="4" w:space="0" w:color="000000"/>
              <w:bottom w:val="single" w:sz="4" w:space="0" w:color="808080" w:themeColor="background1" w:themeShade="80"/>
            </w:tcBorders>
          </w:tcPr>
          <w:p w14:paraId="65C5AF43" w14:textId="77777777" w:rsidR="00416649" w:rsidRPr="00D82D6C" w:rsidRDefault="00416649" w:rsidP="00D82D6C">
            <w:pPr>
              <w:jc w:val="both"/>
              <w:rPr>
                <w:rFonts w:ascii="Times New Roman" w:hAnsi="Times New Roman"/>
                <w:b/>
                <w:noProof/>
                <w:sz w:val="24"/>
              </w:rPr>
            </w:pPr>
            <w:r>
              <w:rPr>
                <w:rFonts w:ascii="Times New Roman" w:hAnsi="Times New Roman"/>
                <w:b/>
                <w:sz w:val="24"/>
              </w:rPr>
              <w:t>0</w:t>
            </w:r>
          </w:p>
        </w:tc>
        <w:tc>
          <w:tcPr>
            <w:tcW w:w="767" w:type="pct"/>
            <w:gridSpan w:val="4"/>
            <w:tcBorders>
              <w:top w:val="single" w:sz="4" w:space="0" w:color="000000"/>
              <w:bottom w:val="single" w:sz="4" w:space="0" w:color="808080" w:themeColor="background1" w:themeShade="80"/>
            </w:tcBorders>
          </w:tcPr>
          <w:p w14:paraId="6BE19BF7" w14:textId="5D1CD547" w:rsidR="00416649" w:rsidRPr="00D82D6C" w:rsidRDefault="00416649" w:rsidP="00D82D6C">
            <w:pPr>
              <w:jc w:val="both"/>
              <w:rPr>
                <w:rFonts w:ascii="Times New Roman" w:hAnsi="Times New Roman"/>
                <w:b/>
                <w:noProof/>
                <w:sz w:val="24"/>
              </w:rPr>
            </w:pPr>
            <w:r>
              <w:rPr>
                <w:rFonts w:ascii="Times New Roman" w:hAnsi="Times New Roman"/>
                <w:b/>
                <w:sz w:val="24"/>
              </w:rPr>
              <w:t>ISS</w:t>
            </w:r>
          </w:p>
        </w:tc>
        <w:tc>
          <w:tcPr>
            <w:tcW w:w="2488" w:type="pct"/>
            <w:gridSpan w:val="2"/>
            <w:tcBorders>
              <w:top w:val="single" w:sz="4" w:space="0" w:color="000000"/>
              <w:bottom w:val="single" w:sz="4" w:space="0" w:color="808080" w:themeColor="background1" w:themeShade="80"/>
            </w:tcBorders>
          </w:tcPr>
          <w:p w14:paraId="51372E61" w14:textId="7566AC98" w:rsidR="00416649" w:rsidRPr="007C70A3" w:rsidRDefault="00416649" w:rsidP="00D82D6C">
            <w:pPr>
              <w:jc w:val="both"/>
              <w:rPr>
                <w:rFonts w:ascii="Times New Roman" w:hAnsi="Times New Roman"/>
                <w:b/>
                <w:noProof/>
                <w:sz w:val="24"/>
              </w:rPr>
            </w:pPr>
            <w:r>
              <w:rPr>
                <w:rFonts w:ascii="Times New Roman" w:hAnsi="Times New Roman"/>
                <w:b/>
                <w:sz w:val="24"/>
              </w:rPr>
              <w:t>Starptautiskā pakalpojumu (tostarp izplatīšanas pakalpojumu) sniegšana</w:t>
            </w:r>
            <w:r>
              <w:rPr>
                <w:rFonts w:ascii="Times New Roman" w:hAnsi="Times New Roman"/>
                <w:b/>
                <w:sz w:val="24"/>
              </w:rPr>
              <w:tab/>
            </w:r>
          </w:p>
        </w:tc>
        <w:tc>
          <w:tcPr>
            <w:tcW w:w="395" w:type="pct"/>
            <w:gridSpan w:val="3"/>
            <w:tcBorders>
              <w:top w:val="single" w:sz="4" w:space="0" w:color="000000"/>
              <w:bottom w:val="single" w:sz="4" w:space="0" w:color="808080" w:themeColor="background1" w:themeShade="80"/>
            </w:tcBorders>
          </w:tcPr>
          <w:p w14:paraId="4CFB32ED"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000000"/>
              <w:bottom w:val="single" w:sz="4" w:space="0" w:color="808080" w:themeColor="background1" w:themeShade="80"/>
            </w:tcBorders>
          </w:tcPr>
          <w:p w14:paraId="5BDD9952" w14:textId="77777777" w:rsidR="00416649" w:rsidRPr="00D82D6C" w:rsidRDefault="00416649" w:rsidP="00414DCB">
            <w:pPr>
              <w:jc w:val="center"/>
              <w:rPr>
                <w:rFonts w:ascii="Times New Roman" w:hAnsi="Times New Roman"/>
                <w:noProof/>
                <w:sz w:val="24"/>
              </w:rPr>
            </w:pPr>
          </w:p>
        </w:tc>
        <w:tc>
          <w:tcPr>
            <w:tcW w:w="379" w:type="pct"/>
            <w:gridSpan w:val="2"/>
            <w:tcBorders>
              <w:top w:val="single" w:sz="4" w:space="0" w:color="000000"/>
              <w:bottom w:val="single" w:sz="4" w:space="0" w:color="808080" w:themeColor="background1" w:themeShade="80"/>
            </w:tcBorders>
          </w:tcPr>
          <w:p w14:paraId="5F4FB5DB"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000000"/>
              <w:bottom w:val="single" w:sz="4" w:space="0" w:color="808080" w:themeColor="background1" w:themeShade="80"/>
            </w:tcBorders>
          </w:tcPr>
          <w:p w14:paraId="10006EF3" w14:textId="77777777" w:rsidR="00416649" w:rsidRPr="00D82D6C" w:rsidRDefault="00416649" w:rsidP="00414DCB">
            <w:pPr>
              <w:jc w:val="center"/>
              <w:rPr>
                <w:rFonts w:ascii="Times New Roman" w:hAnsi="Times New Roman"/>
                <w:noProof/>
                <w:sz w:val="24"/>
              </w:rPr>
            </w:pPr>
          </w:p>
        </w:tc>
      </w:tr>
      <w:tr w:rsidR="00416649" w:rsidRPr="00D82D6C" w14:paraId="27D7BACD" w14:textId="77777777" w:rsidTr="009B328F">
        <w:trPr>
          <w:trHeight w:val="226"/>
        </w:trPr>
        <w:tc>
          <w:tcPr>
            <w:tcW w:w="228" w:type="pct"/>
            <w:gridSpan w:val="2"/>
            <w:tcBorders>
              <w:top w:val="single" w:sz="4" w:space="0" w:color="808080" w:themeColor="background1" w:themeShade="80"/>
              <w:bottom w:val="single" w:sz="4" w:space="0" w:color="C0C0C0"/>
            </w:tcBorders>
          </w:tcPr>
          <w:p w14:paraId="39A5073E" w14:textId="77777777" w:rsidR="00416649" w:rsidRPr="00D82D6C" w:rsidRDefault="00416649" w:rsidP="00D82D6C">
            <w:pPr>
              <w:jc w:val="both"/>
              <w:rPr>
                <w:rFonts w:ascii="Times New Roman" w:hAnsi="Times New Roman"/>
                <w:b/>
                <w:noProof/>
                <w:sz w:val="24"/>
              </w:rPr>
            </w:pPr>
            <w:r>
              <w:rPr>
                <w:rFonts w:ascii="Times New Roman" w:hAnsi="Times New Roman"/>
                <w:b/>
                <w:sz w:val="24"/>
              </w:rPr>
              <w:t>1</w:t>
            </w:r>
          </w:p>
        </w:tc>
        <w:tc>
          <w:tcPr>
            <w:tcW w:w="767" w:type="pct"/>
            <w:gridSpan w:val="4"/>
            <w:tcBorders>
              <w:top w:val="single" w:sz="4" w:space="0" w:color="808080" w:themeColor="background1" w:themeShade="80"/>
              <w:bottom w:val="single" w:sz="4" w:space="0" w:color="C0C0C0"/>
            </w:tcBorders>
          </w:tcPr>
          <w:p w14:paraId="0B13B091" w14:textId="77777777" w:rsidR="00416649" w:rsidRPr="00D82D6C" w:rsidRDefault="00416649" w:rsidP="00D82D6C">
            <w:pPr>
              <w:jc w:val="both"/>
              <w:rPr>
                <w:rFonts w:ascii="Times New Roman" w:hAnsi="Times New Roman"/>
                <w:b/>
                <w:noProof/>
                <w:sz w:val="24"/>
              </w:rPr>
            </w:pPr>
            <w:r>
              <w:rPr>
                <w:rFonts w:ascii="Times New Roman" w:hAnsi="Times New Roman"/>
                <w:b/>
                <w:sz w:val="24"/>
              </w:rPr>
              <w:t>S</w:t>
            </w:r>
          </w:p>
        </w:tc>
        <w:tc>
          <w:tcPr>
            <w:tcW w:w="2488" w:type="pct"/>
            <w:gridSpan w:val="2"/>
            <w:tcBorders>
              <w:top w:val="single" w:sz="4" w:space="0" w:color="808080" w:themeColor="background1" w:themeShade="80"/>
              <w:bottom w:val="single" w:sz="4" w:space="0" w:color="C0C0C0"/>
            </w:tcBorders>
          </w:tcPr>
          <w:p w14:paraId="0D695264" w14:textId="77777777" w:rsidR="00416649" w:rsidRPr="00D82D6C" w:rsidRDefault="00416649" w:rsidP="00D82D6C">
            <w:pPr>
              <w:jc w:val="both"/>
              <w:rPr>
                <w:rFonts w:ascii="Times New Roman" w:hAnsi="Times New Roman"/>
                <w:b/>
                <w:noProof/>
                <w:sz w:val="24"/>
              </w:rPr>
            </w:pPr>
            <w:r>
              <w:rPr>
                <w:rFonts w:ascii="Times New Roman" w:hAnsi="Times New Roman"/>
                <w:b/>
                <w:sz w:val="24"/>
              </w:rPr>
              <w:t>Pakalpojumi</w:t>
            </w:r>
          </w:p>
        </w:tc>
        <w:tc>
          <w:tcPr>
            <w:tcW w:w="395" w:type="pct"/>
            <w:gridSpan w:val="3"/>
            <w:tcBorders>
              <w:top w:val="single" w:sz="4" w:space="0" w:color="808080" w:themeColor="background1" w:themeShade="80"/>
              <w:bottom w:val="single" w:sz="4" w:space="0" w:color="C0C0C0"/>
            </w:tcBorders>
          </w:tcPr>
          <w:p w14:paraId="1C8A8425"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808080" w:themeColor="background1" w:themeShade="80"/>
              <w:bottom w:val="single" w:sz="4" w:space="0" w:color="C0C0C0"/>
            </w:tcBorders>
          </w:tcPr>
          <w:p w14:paraId="08FC53AA" w14:textId="77777777" w:rsidR="00416649" w:rsidRPr="00D82D6C" w:rsidRDefault="00416649" w:rsidP="00414DCB">
            <w:pPr>
              <w:jc w:val="center"/>
              <w:rPr>
                <w:rFonts w:ascii="Times New Roman" w:hAnsi="Times New Roman"/>
                <w:noProof/>
                <w:sz w:val="24"/>
              </w:rPr>
            </w:pPr>
          </w:p>
        </w:tc>
        <w:tc>
          <w:tcPr>
            <w:tcW w:w="379" w:type="pct"/>
            <w:gridSpan w:val="2"/>
            <w:tcBorders>
              <w:top w:val="single" w:sz="4" w:space="0" w:color="808080" w:themeColor="background1" w:themeShade="80"/>
              <w:bottom w:val="single" w:sz="4" w:space="0" w:color="C0C0C0"/>
            </w:tcBorders>
          </w:tcPr>
          <w:p w14:paraId="53225A87"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808080" w:themeColor="background1" w:themeShade="80"/>
              <w:bottom w:val="single" w:sz="4" w:space="0" w:color="C0C0C0"/>
            </w:tcBorders>
          </w:tcPr>
          <w:p w14:paraId="67F7C89A" w14:textId="77777777" w:rsidR="00416649" w:rsidRPr="00D82D6C" w:rsidRDefault="00416649" w:rsidP="00414DCB">
            <w:pPr>
              <w:jc w:val="center"/>
              <w:rPr>
                <w:rFonts w:ascii="Times New Roman" w:hAnsi="Times New Roman"/>
                <w:noProof/>
                <w:sz w:val="24"/>
              </w:rPr>
            </w:pPr>
          </w:p>
        </w:tc>
      </w:tr>
      <w:tr w:rsidR="00416649" w:rsidRPr="00D82D6C" w14:paraId="5025FFF6" w14:textId="77777777" w:rsidTr="009B328F">
        <w:trPr>
          <w:trHeight w:val="239"/>
        </w:trPr>
        <w:tc>
          <w:tcPr>
            <w:tcW w:w="228" w:type="pct"/>
            <w:gridSpan w:val="2"/>
            <w:tcBorders>
              <w:top w:val="single" w:sz="4" w:space="0" w:color="C0C0C0"/>
              <w:bottom w:val="single" w:sz="4" w:space="0" w:color="C0C0C0"/>
            </w:tcBorders>
          </w:tcPr>
          <w:p w14:paraId="1A2611CF" w14:textId="77777777" w:rsidR="00416649" w:rsidRPr="00D82D6C" w:rsidRDefault="00416649" w:rsidP="00D82D6C">
            <w:pPr>
              <w:jc w:val="both"/>
              <w:rPr>
                <w:rFonts w:ascii="Times New Roman" w:hAnsi="Times New Roman"/>
                <w:b/>
                <w:noProof/>
                <w:sz w:val="24"/>
              </w:rPr>
            </w:pPr>
            <w:r>
              <w:rPr>
                <w:rFonts w:ascii="Times New Roman" w:hAnsi="Times New Roman"/>
                <w:b/>
                <w:sz w:val="24"/>
              </w:rPr>
              <w:t>2</w:t>
            </w:r>
          </w:p>
        </w:tc>
        <w:tc>
          <w:tcPr>
            <w:tcW w:w="767" w:type="pct"/>
            <w:gridSpan w:val="4"/>
            <w:tcBorders>
              <w:top w:val="single" w:sz="4" w:space="0" w:color="C0C0C0"/>
              <w:bottom w:val="single" w:sz="4" w:space="0" w:color="C0C0C0"/>
            </w:tcBorders>
          </w:tcPr>
          <w:p w14:paraId="4185E2AE" w14:textId="77777777" w:rsidR="00416649" w:rsidRPr="00D82D6C" w:rsidRDefault="00416649" w:rsidP="004739DA">
            <w:pPr>
              <w:ind w:left="147"/>
              <w:jc w:val="both"/>
              <w:rPr>
                <w:rFonts w:ascii="Times New Roman" w:hAnsi="Times New Roman"/>
                <w:b/>
                <w:noProof/>
                <w:sz w:val="24"/>
              </w:rPr>
            </w:pPr>
            <w:r>
              <w:rPr>
                <w:rFonts w:ascii="Times New Roman" w:hAnsi="Times New Roman"/>
                <w:b/>
                <w:sz w:val="24"/>
              </w:rPr>
              <w:t>SA</w:t>
            </w:r>
          </w:p>
        </w:tc>
        <w:tc>
          <w:tcPr>
            <w:tcW w:w="2488" w:type="pct"/>
            <w:gridSpan w:val="2"/>
            <w:tcBorders>
              <w:top w:val="single" w:sz="4" w:space="0" w:color="C0C0C0"/>
              <w:bottom w:val="single" w:sz="4" w:space="0" w:color="C0C0C0"/>
            </w:tcBorders>
          </w:tcPr>
          <w:p w14:paraId="4855F4B1" w14:textId="77777777" w:rsidR="00416649" w:rsidRPr="00D82D6C" w:rsidRDefault="00416649" w:rsidP="00D82D6C">
            <w:pPr>
              <w:jc w:val="both"/>
              <w:rPr>
                <w:rFonts w:ascii="Times New Roman" w:hAnsi="Times New Roman"/>
                <w:b/>
                <w:noProof/>
                <w:sz w:val="24"/>
              </w:rPr>
            </w:pPr>
            <w:r>
              <w:rPr>
                <w:rFonts w:ascii="Times New Roman" w:hAnsi="Times New Roman"/>
                <w:b/>
                <w:sz w:val="24"/>
              </w:rPr>
              <w:t>Ražošanas pakalpojumi, apstrādājot citiem piederošus izejmateriālus</w:t>
            </w:r>
          </w:p>
        </w:tc>
        <w:tc>
          <w:tcPr>
            <w:tcW w:w="395" w:type="pct"/>
            <w:gridSpan w:val="3"/>
            <w:tcBorders>
              <w:top w:val="single" w:sz="4" w:space="0" w:color="C0C0C0"/>
              <w:bottom w:val="single" w:sz="4" w:space="0" w:color="C0C0C0"/>
            </w:tcBorders>
          </w:tcPr>
          <w:p w14:paraId="24990F15"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1EE457DF" w14:textId="77777777" w:rsidR="00416649" w:rsidRPr="00D82D6C" w:rsidRDefault="00416649" w:rsidP="00414DCB">
            <w:pPr>
              <w:jc w:val="center"/>
              <w:rPr>
                <w:rFonts w:ascii="Times New Roman" w:hAnsi="Times New Roman"/>
                <w:b/>
                <w:noProof/>
                <w:sz w:val="24"/>
              </w:rPr>
            </w:pPr>
            <w:r>
              <w:rPr>
                <w:rFonts w:ascii="Times New Roman" w:hAnsi="Times New Roman"/>
                <w:b/>
                <w:sz w:val="24"/>
              </w:rPr>
              <w:t>100</w:t>
            </w:r>
          </w:p>
        </w:tc>
        <w:tc>
          <w:tcPr>
            <w:tcW w:w="379" w:type="pct"/>
            <w:gridSpan w:val="2"/>
            <w:tcBorders>
              <w:top w:val="single" w:sz="4" w:space="0" w:color="C0C0C0"/>
              <w:bottom w:val="single" w:sz="4" w:space="0" w:color="C0C0C0"/>
            </w:tcBorders>
          </w:tcPr>
          <w:p w14:paraId="390BC52D"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13982DE9" w14:textId="77777777" w:rsidR="00416649" w:rsidRPr="00D82D6C" w:rsidRDefault="00416649" w:rsidP="00414DCB">
            <w:pPr>
              <w:jc w:val="center"/>
              <w:rPr>
                <w:rFonts w:ascii="Times New Roman" w:hAnsi="Times New Roman"/>
                <w:noProof/>
                <w:sz w:val="24"/>
              </w:rPr>
            </w:pPr>
          </w:p>
        </w:tc>
      </w:tr>
      <w:tr w:rsidR="00416649" w:rsidRPr="00D82D6C" w14:paraId="44064310" w14:textId="77777777" w:rsidTr="009B328F">
        <w:trPr>
          <w:trHeight w:val="239"/>
        </w:trPr>
        <w:tc>
          <w:tcPr>
            <w:tcW w:w="228" w:type="pct"/>
            <w:gridSpan w:val="2"/>
            <w:tcBorders>
              <w:top w:val="single" w:sz="4" w:space="0" w:color="C0C0C0"/>
              <w:bottom w:val="single" w:sz="4" w:space="0" w:color="C0C0C0"/>
            </w:tcBorders>
          </w:tcPr>
          <w:p w14:paraId="5CD962AC" w14:textId="77777777" w:rsidR="00416649" w:rsidRPr="00D82D6C" w:rsidRDefault="00416649" w:rsidP="00D82D6C">
            <w:pPr>
              <w:jc w:val="both"/>
              <w:rPr>
                <w:rFonts w:ascii="Times New Roman" w:hAnsi="Times New Roman"/>
                <w:b/>
                <w:noProof/>
                <w:sz w:val="24"/>
              </w:rPr>
            </w:pPr>
            <w:r>
              <w:rPr>
                <w:rFonts w:ascii="Times New Roman" w:hAnsi="Times New Roman"/>
                <w:b/>
                <w:sz w:val="24"/>
              </w:rPr>
              <w:t>2</w:t>
            </w:r>
          </w:p>
        </w:tc>
        <w:tc>
          <w:tcPr>
            <w:tcW w:w="767" w:type="pct"/>
            <w:gridSpan w:val="4"/>
            <w:tcBorders>
              <w:top w:val="single" w:sz="4" w:space="0" w:color="C0C0C0"/>
              <w:bottom w:val="single" w:sz="4" w:space="0" w:color="C0C0C0"/>
            </w:tcBorders>
          </w:tcPr>
          <w:p w14:paraId="1AAB4651" w14:textId="77777777" w:rsidR="00416649" w:rsidRPr="00D82D6C" w:rsidRDefault="00416649" w:rsidP="004739DA">
            <w:pPr>
              <w:ind w:left="147"/>
              <w:jc w:val="both"/>
              <w:rPr>
                <w:rFonts w:ascii="Times New Roman" w:hAnsi="Times New Roman"/>
                <w:b/>
                <w:noProof/>
                <w:sz w:val="24"/>
              </w:rPr>
            </w:pPr>
            <w:r>
              <w:rPr>
                <w:rFonts w:ascii="Times New Roman" w:hAnsi="Times New Roman"/>
                <w:b/>
                <w:sz w:val="24"/>
              </w:rPr>
              <w:t>SB</w:t>
            </w:r>
          </w:p>
        </w:tc>
        <w:tc>
          <w:tcPr>
            <w:tcW w:w="2488" w:type="pct"/>
            <w:gridSpan w:val="2"/>
            <w:tcBorders>
              <w:top w:val="single" w:sz="4" w:space="0" w:color="C0C0C0"/>
              <w:bottom w:val="single" w:sz="4" w:space="0" w:color="C0C0C0"/>
            </w:tcBorders>
          </w:tcPr>
          <w:p w14:paraId="37B53F22"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Citur neiekļauti apkopes un remonta pakalpojumi</w:t>
            </w:r>
          </w:p>
        </w:tc>
        <w:tc>
          <w:tcPr>
            <w:tcW w:w="395" w:type="pct"/>
            <w:gridSpan w:val="3"/>
            <w:tcBorders>
              <w:top w:val="single" w:sz="4" w:space="0" w:color="C0C0C0"/>
              <w:bottom w:val="single" w:sz="4" w:space="0" w:color="C0C0C0"/>
            </w:tcBorders>
          </w:tcPr>
          <w:p w14:paraId="3F43CD8C"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273157AA" w14:textId="77777777" w:rsidR="00416649" w:rsidRPr="00D82D6C" w:rsidRDefault="00416649" w:rsidP="00414DCB">
            <w:pPr>
              <w:jc w:val="center"/>
              <w:rPr>
                <w:rFonts w:ascii="Times New Roman" w:hAnsi="Times New Roman"/>
                <w:b/>
                <w:noProof/>
                <w:sz w:val="24"/>
              </w:rPr>
            </w:pPr>
            <w:r>
              <w:rPr>
                <w:rFonts w:ascii="Times New Roman" w:hAnsi="Times New Roman"/>
                <w:b/>
                <w:sz w:val="24"/>
              </w:rPr>
              <w:t>90</w:t>
            </w:r>
          </w:p>
        </w:tc>
        <w:tc>
          <w:tcPr>
            <w:tcW w:w="379" w:type="pct"/>
            <w:gridSpan w:val="2"/>
            <w:tcBorders>
              <w:top w:val="single" w:sz="4" w:space="0" w:color="C0C0C0"/>
              <w:bottom w:val="single" w:sz="4" w:space="0" w:color="C0C0C0"/>
            </w:tcBorders>
          </w:tcPr>
          <w:p w14:paraId="2AFCEC80"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4409B8E0" w14:textId="77777777" w:rsidR="00416649" w:rsidRPr="00D82D6C" w:rsidRDefault="00416649" w:rsidP="00414DCB">
            <w:pPr>
              <w:jc w:val="center"/>
              <w:rPr>
                <w:rFonts w:ascii="Times New Roman" w:hAnsi="Times New Roman"/>
                <w:b/>
                <w:noProof/>
                <w:sz w:val="24"/>
              </w:rPr>
            </w:pPr>
            <w:r>
              <w:rPr>
                <w:rFonts w:ascii="Times New Roman" w:hAnsi="Times New Roman"/>
                <w:b/>
                <w:sz w:val="24"/>
              </w:rPr>
              <w:t>10</w:t>
            </w:r>
          </w:p>
        </w:tc>
      </w:tr>
      <w:tr w:rsidR="00416649" w:rsidRPr="00D82D6C" w14:paraId="1387A2DB" w14:textId="77777777" w:rsidTr="009B328F">
        <w:trPr>
          <w:trHeight w:val="239"/>
        </w:trPr>
        <w:tc>
          <w:tcPr>
            <w:tcW w:w="228" w:type="pct"/>
            <w:gridSpan w:val="2"/>
            <w:tcBorders>
              <w:top w:val="single" w:sz="4" w:space="0" w:color="C0C0C0"/>
              <w:bottom w:val="single" w:sz="4" w:space="0" w:color="C0C0C0"/>
            </w:tcBorders>
          </w:tcPr>
          <w:p w14:paraId="3F47A6E9"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7" w:type="pct"/>
            <w:gridSpan w:val="4"/>
            <w:tcBorders>
              <w:top w:val="single" w:sz="4" w:space="0" w:color="C0C0C0"/>
              <w:bottom w:val="single" w:sz="4" w:space="0" w:color="C0C0C0"/>
            </w:tcBorders>
          </w:tcPr>
          <w:p w14:paraId="3ADB1A47" w14:textId="77777777" w:rsidR="00416649" w:rsidRPr="00D82D6C" w:rsidRDefault="00416649" w:rsidP="004739DA">
            <w:pPr>
              <w:ind w:left="147"/>
              <w:jc w:val="both"/>
              <w:rPr>
                <w:rFonts w:ascii="Times New Roman" w:hAnsi="Times New Roman"/>
                <w:b/>
                <w:noProof/>
                <w:sz w:val="24"/>
              </w:rPr>
            </w:pPr>
            <w:r>
              <w:rPr>
                <w:rFonts w:ascii="Times New Roman" w:hAnsi="Times New Roman"/>
                <w:b/>
                <w:sz w:val="24"/>
              </w:rPr>
              <w:t>SC</w:t>
            </w:r>
          </w:p>
        </w:tc>
        <w:tc>
          <w:tcPr>
            <w:tcW w:w="2488" w:type="pct"/>
            <w:gridSpan w:val="2"/>
            <w:tcBorders>
              <w:top w:val="single" w:sz="4" w:space="0" w:color="C0C0C0"/>
              <w:bottom w:val="single" w:sz="4" w:space="0" w:color="C0C0C0"/>
            </w:tcBorders>
          </w:tcPr>
          <w:p w14:paraId="028BE346" w14:textId="77777777" w:rsidR="00416649" w:rsidRPr="00D82D6C" w:rsidRDefault="00416649" w:rsidP="00D82D6C">
            <w:pPr>
              <w:jc w:val="both"/>
              <w:rPr>
                <w:rFonts w:ascii="Times New Roman" w:hAnsi="Times New Roman"/>
                <w:b/>
                <w:noProof/>
                <w:sz w:val="24"/>
              </w:rPr>
            </w:pPr>
            <w:r>
              <w:rPr>
                <w:rFonts w:ascii="Times New Roman" w:hAnsi="Times New Roman"/>
                <w:b/>
                <w:sz w:val="24"/>
              </w:rPr>
              <w:t>Pārvadājumi</w:t>
            </w:r>
          </w:p>
        </w:tc>
        <w:tc>
          <w:tcPr>
            <w:tcW w:w="395" w:type="pct"/>
            <w:gridSpan w:val="3"/>
            <w:tcBorders>
              <w:top w:val="single" w:sz="4" w:space="0" w:color="C0C0C0"/>
              <w:bottom w:val="single" w:sz="4" w:space="0" w:color="C0C0C0"/>
            </w:tcBorders>
          </w:tcPr>
          <w:p w14:paraId="4B9AA0DD" w14:textId="77777777" w:rsidR="00416649" w:rsidRPr="00D82D6C" w:rsidRDefault="00416649" w:rsidP="00414DCB">
            <w:pPr>
              <w:jc w:val="center"/>
              <w:rPr>
                <w:rFonts w:ascii="Times New Roman" w:hAnsi="Times New Roman"/>
                <w:b/>
                <w:noProof/>
                <w:sz w:val="24"/>
              </w:rPr>
            </w:pPr>
            <w:r>
              <w:rPr>
                <w:rFonts w:ascii="Times New Roman" w:hAnsi="Times New Roman"/>
                <w:b/>
                <w:sz w:val="24"/>
              </w:rPr>
              <w:t>90</w:t>
            </w:r>
          </w:p>
        </w:tc>
        <w:tc>
          <w:tcPr>
            <w:tcW w:w="381" w:type="pct"/>
            <w:gridSpan w:val="3"/>
            <w:tcBorders>
              <w:top w:val="single" w:sz="4" w:space="0" w:color="C0C0C0"/>
              <w:bottom w:val="single" w:sz="4" w:space="0" w:color="C0C0C0"/>
            </w:tcBorders>
          </w:tcPr>
          <w:p w14:paraId="061A0D1E" w14:textId="77777777" w:rsidR="00416649" w:rsidRPr="00D82D6C" w:rsidRDefault="00416649" w:rsidP="00414DCB">
            <w:pPr>
              <w:jc w:val="center"/>
              <w:rPr>
                <w:rFonts w:ascii="Times New Roman" w:hAnsi="Times New Roman"/>
                <w:b/>
                <w:noProof/>
                <w:sz w:val="24"/>
              </w:rPr>
            </w:pPr>
            <w:r>
              <w:rPr>
                <w:rFonts w:ascii="Times New Roman" w:hAnsi="Times New Roman"/>
                <w:b/>
                <w:sz w:val="24"/>
              </w:rPr>
              <w:t>10</w:t>
            </w:r>
          </w:p>
        </w:tc>
        <w:tc>
          <w:tcPr>
            <w:tcW w:w="379" w:type="pct"/>
            <w:gridSpan w:val="2"/>
            <w:tcBorders>
              <w:top w:val="single" w:sz="4" w:space="0" w:color="C0C0C0"/>
              <w:bottom w:val="single" w:sz="4" w:space="0" w:color="C0C0C0"/>
            </w:tcBorders>
          </w:tcPr>
          <w:p w14:paraId="3075DF50"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3504C85F" w14:textId="77777777" w:rsidR="00416649" w:rsidRPr="00D82D6C" w:rsidRDefault="00416649" w:rsidP="00414DCB">
            <w:pPr>
              <w:jc w:val="center"/>
              <w:rPr>
                <w:rFonts w:ascii="Times New Roman" w:hAnsi="Times New Roman"/>
                <w:noProof/>
                <w:sz w:val="24"/>
              </w:rPr>
            </w:pPr>
          </w:p>
        </w:tc>
      </w:tr>
      <w:tr w:rsidR="00416649" w:rsidRPr="00D82D6C" w14:paraId="5357AA02" w14:textId="77777777" w:rsidTr="009B328F">
        <w:trPr>
          <w:trHeight w:val="242"/>
        </w:trPr>
        <w:tc>
          <w:tcPr>
            <w:tcW w:w="228" w:type="pct"/>
            <w:gridSpan w:val="2"/>
            <w:tcBorders>
              <w:top w:val="single" w:sz="4" w:space="0" w:color="C0C0C0"/>
              <w:bottom w:val="single" w:sz="4" w:space="0" w:color="C0C0C0"/>
            </w:tcBorders>
            <w:shd w:val="clear" w:color="auto" w:fill="DEEAF6"/>
          </w:tcPr>
          <w:p w14:paraId="557F63D4" w14:textId="77777777" w:rsidR="00416649" w:rsidRPr="00D82D6C" w:rsidRDefault="00416649" w:rsidP="00D82D6C">
            <w:pPr>
              <w:jc w:val="both"/>
              <w:rPr>
                <w:rFonts w:ascii="Times New Roman" w:hAnsi="Times New Roman"/>
                <w:noProof/>
                <w:sz w:val="24"/>
              </w:rPr>
            </w:pPr>
          </w:p>
        </w:tc>
        <w:tc>
          <w:tcPr>
            <w:tcW w:w="767" w:type="pct"/>
            <w:gridSpan w:val="4"/>
            <w:tcBorders>
              <w:top w:val="single" w:sz="4" w:space="0" w:color="C0C0C0"/>
              <w:bottom w:val="single" w:sz="4" w:space="0" w:color="C0C0C0"/>
            </w:tcBorders>
            <w:shd w:val="clear" w:color="auto" w:fill="DEEAF6"/>
          </w:tcPr>
          <w:p w14:paraId="1325A5AB" w14:textId="77777777" w:rsidR="00416649" w:rsidRPr="00D82D6C" w:rsidRDefault="00416649" w:rsidP="00D82D6C">
            <w:pPr>
              <w:jc w:val="both"/>
              <w:rPr>
                <w:rFonts w:ascii="Times New Roman" w:hAnsi="Times New Roman"/>
                <w:noProof/>
                <w:sz w:val="24"/>
              </w:rPr>
            </w:pPr>
          </w:p>
        </w:tc>
        <w:tc>
          <w:tcPr>
            <w:tcW w:w="2488" w:type="pct"/>
            <w:gridSpan w:val="2"/>
            <w:tcBorders>
              <w:top w:val="single" w:sz="4" w:space="0" w:color="C0C0C0"/>
              <w:bottom w:val="single" w:sz="4" w:space="0" w:color="C0C0C0"/>
            </w:tcBorders>
            <w:shd w:val="clear" w:color="auto" w:fill="DEEAF6"/>
          </w:tcPr>
          <w:p w14:paraId="265148F2" w14:textId="77777777" w:rsidR="00416649" w:rsidRPr="00D82D6C" w:rsidRDefault="00416649" w:rsidP="00D82D6C">
            <w:pPr>
              <w:jc w:val="both"/>
              <w:rPr>
                <w:rFonts w:ascii="Times New Roman" w:hAnsi="Times New Roman"/>
                <w:b/>
                <w:noProof/>
                <w:sz w:val="24"/>
              </w:rPr>
            </w:pPr>
            <w:r>
              <w:rPr>
                <w:rFonts w:ascii="Times New Roman" w:hAnsi="Times New Roman"/>
                <w:b/>
                <w:sz w:val="24"/>
              </w:rPr>
              <w:t xml:space="preserve">Pārvadājumi – 1. alternatīva: </w:t>
            </w:r>
            <w:r>
              <w:rPr>
                <w:rFonts w:ascii="Times New Roman" w:hAnsi="Times New Roman"/>
                <w:b/>
                <w:sz w:val="24"/>
              </w:rPr>
              <w:lastRenderedPageBreak/>
              <w:t>pārvadājumu veids</w:t>
            </w:r>
          </w:p>
        </w:tc>
        <w:tc>
          <w:tcPr>
            <w:tcW w:w="776" w:type="pct"/>
            <w:gridSpan w:val="6"/>
            <w:tcBorders>
              <w:top w:val="single" w:sz="4" w:space="0" w:color="C0C0C0"/>
              <w:bottom w:val="single" w:sz="4" w:space="0" w:color="C0C0C0"/>
            </w:tcBorders>
            <w:shd w:val="clear" w:color="auto" w:fill="DEEAF6"/>
          </w:tcPr>
          <w:p w14:paraId="17682BC1" w14:textId="77777777" w:rsidR="00416649" w:rsidRPr="00D82D6C" w:rsidRDefault="00416649"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shd w:val="clear" w:color="auto" w:fill="DEEAF6"/>
          </w:tcPr>
          <w:p w14:paraId="12635BAA"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shd w:val="clear" w:color="auto" w:fill="DEEAF6"/>
          </w:tcPr>
          <w:p w14:paraId="08C0465A" w14:textId="77777777" w:rsidR="00416649" w:rsidRPr="00D82D6C" w:rsidRDefault="00416649" w:rsidP="00414DCB">
            <w:pPr>
              <w:jc w:val="center"/>
              <w:rPr>
                <w:rFonts w:ascii="Times New Roman" w:hAnsi="Times New Roman"/>
                <w:noProof/>
                <w:sz w:val="24"/>
              </w:rPr>
            </w:pPr>
          </w:p>
        </w:tc>
      </w:tr>
      <w:tr w:rsidR="00414DCB" w:rsidRPr="00D82D6C" w14:paraId="2F9C74DE" w14:textId="77777777" w:rsidTr="009B328F">
        <w:trPr>
          <w:trHeight w:val="239"/>
        </w:trPr>
        <w:tc>
          <w:tcPr>
            <w:tcW w:w="228" w:type="pct"/>
            <w:gridSpan w:val="2"/>
            <w:tcBorders>
              <w:top w:val="single" w:sz="4" w:space="0" w:color="C0C0C0"/>
              <w:bottom w:val="single" w:sz="4" w:space="0" w:color="C0C0C0"/>
            </w:tcBorders>
          </w:tcPr>
          <w:p w14:paraId="6521FB39" w14:textId="77777777" w:rsidR="00414DCB" w:rsidRPr="00D82D6C" w:rsidRDefault="00414DCB" w:rsidP="00D82D6C">
            <w:pPr>
              <w:jc w:val="both"/>
              <w:rPr>
                <w:rFonts w:ascii="Times New Roman" w:hAnsi="Times New Roman"/>
                <w:b/>
                <w:noProof/>
                <w:sz w:val="24"/>
              </w:rPr>
            </w:pPr>
            <w:r>
              <w:rPr>
                <w:rFonts w:ascii="Times New Roman" w:hAnsi="Times New Roman"/>
                <w:b/>
                <w:sz w:val="24"/>
              </w:rPr>
              <w:t>3</w:t>
            </w:r>
          </w:p>
        </w:tc>
        <w:tc>
          <w:tcPr>
            <w:tcW w:w="767" w:type="pct"/>
            <w:gridSpan w:val="4"/>
            <w:tcBorders>
              <w:top w:val="single" w:sz="4" w:space="0" w:color="C0C0C0"/>
              <w:bottom w:val="single" w:sz="4" w:space="0" w:color="C0C0C0"/>
            </w:tcBorders>
          </w:tcPr>
          <w:p w14:paraId="63AF9425" w14:textId="77777777" w:rsidR="00414DCB" w:rsidRPr="00D82D6C" w:rsidRDefault="00414DCB" w:rsidP="004739DA">
            <w:pPr>
              <w:ind w:left="289"/>
              <w:jc w:val="both"/>
              <w:rPr>
                <w:rFonts w:ascii="Times New Roman" w:hAnsi="Times New Roman"/>
                <w:b/>
                <w:noProof/>
                <w:sz w:val="24"/>
              </w:rPr>
            </w:pPr>
            <w:r>
              <w:rPr>
                <w:rFonts w:ascii="Times New Roman" w:hAnsi="Times New Roman"/>
                <w:b/>
                <w:sz w:val="24"/>
              </w:rPr>
              <w:t>SC1</w:t>
            </w:r>
          </w:p>
        </w:tc>
        <w:tc>
          <w:tcPr>
            <w:tcW w:w="2488" w:type="pct"/>
            <w:gridSpan w:val="2"/>
            <w:tcBorders>
              <w:top w:val="single" w:sz="4" w:space="0" w:color="C0C0C0"/>
              <w:bottom w:val="single" w:sz="4" w:space="0" w:color="C0C0C0"/>
            </w:tcBorders>
          </w:tcPr>
          <w:p w14:paraId="61D3327F" w14:textId="77777777" w:rsidR="00414DCB" w:rsidRPr="00D82D6C" w:rsidRDefault="00414DCB" w:rsidP="00D82D6C">
            <w:pPr>
              <w:jc w:val="both"/>
              <w:rPr>
                <w:rFonts w:ascii="Times New Roman" w:hAnsi="Times New Roman"/>
                <w:b/>
                <w:noProof/>
                <w:sz w:val="24"/>
              </w:rPr>
            </w:pPr>
            <w:r>
              <w:rPr>
                <w:rFonts w:ascii="Times New Roman" w:hAnsi="Times New Roman"/>
                <w:b/>
                <w:sz w:val="24"/>
              </w:rPr>
              <w:t>Jūras pārvadājumi</w:t>
            </w:r>
          </w:p>
        </w:tc>
        <w:tc>
          <w:tcPr>
            <w:tcW w:w="388" w:type="pct"/>
            <w:gridSpan w:val="3"/>
            <w:tcBorders>
              <w:top w:val="single" w:sz="4" w:space="0" w:color="C0C0C0"/>
              <w:bottom w:val="single" w:sz="4" w:space="0" w:color="C0C0C0"/>
            </w:tcBorders>
          </w:tcPr>
          <w:p w14:paraId="500ED9FE" w14:textId="77777777" w:rsidR="00414DCB" w:rsidRPr="00D82D6C" w:rsidRDefault="00414DCB"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7E4510EB" w14:textId="64D164A4" w:rsidR="00414DCB" w:rsidRPr="00D82D6C" w:rsidRDefault="00414DCB"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3AA6FEF5" w14:textId="77777777" w:rsidR="00414DCB" w:rsidRPr="00D82D6C" w:rsidRDefault="00414DCB"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338FD2F3" w14:textId="77777777" w:rsidR="00414DCB" w:rsidRPr="00D82D6C" w:rsidRDefault="00414DCB" w:rsidP="00414DCB">
            <w:pPr>
              <w:jc w:val="center"/>
              <w:rPr>
                <w:rFonts w:ascii="Times New Roman" w:hAnsi="Times New Roman"/>
                <w:noProof/>
                <w:sz w:val="24"/>
              </w:rPr>
            </w:pPr>
          </w:p>
        </w:tc>
      </w:tr>
      <w:tr w:rsidR="00414DCB" w:rsidRPr="00D82D6C" w14:paraId="1F0074C9" w14:textId="77777777" w:rsidTr="009B328F">
        <w:trPr>
          <w:trHeight w:val="239"/>
        </w:trPr>
        <w:tc>
          <w:tcPr>
            <w:tcW w:w="228" w:type="pct"/>
            <w:gridSpan w:val="2"/>
            <w:tcBorders>
              <w:top w:val="single" w:sz="4" w:space="0" w:color="C0C0C0"/>
              <w:bottom w:val="single" w:sz="4" w:space="0" w:color="C0C0C0"/>
            </w:tcBorders>
          </w:tcPr>
          <w:p w14:paraId="203C3228" w14:textId="77777777" w:rsidR="00414DCB" w:rsidRPr="00D82D6C" w:rsidRDefault="00414DCB"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405CE346" w14:textId="77777777" w:rsidR="00414DCB" w:rsidRPr="00D82D6C" w:rsidRDefault="00414DCB" w:rsidP="004739DA">
            <w:pPr>
              <w:ind w:left="431"/>
              <w:jc w:val="both"/>
              <w:rPr>
                <w:rFonts w:ascii="Times New Roman" w:hAnsi="Times New Roman"/>
                <w:b/>
                <w:noProof/>
                <w:sz w:val="24"/>
              </w:rPr>
            </w:pPr>
            <w:r>
              <w:rPr>
                <w:rFonts w:ascii="Times New Roman" w:hAnsi="Times New Roman"/>
                <w:b/>
                <w:sz w:val="24"/>
              </w:rPr>
              <w:t>SC11</w:t>
            </w:r>
          </w:p>
        </w:tc>
        <w:tc>
          <w:tcPr>
            <w:tcW w:w="2488" w:type="pct"/>
            <w:gridSpan w:val="2"/>
            <w:tcBorders>
              <w:top w:val="single" w:sz="4" w:space="0" w:color="C0C0C0"/>
              <w:bottom w:val="single" w:sz="4" w:space="0" w:color="C0C0C0"/>
            </w:tcBorders>
          </w:tcPr>
          <w:p w14:paraId="4687DDDB" w14:textId="77777777" w:rsidR="00414DCB" w:rsidRPr="00D82D6C" w:rsidRDefault="00414DCB" w:rsidP="00D82D6C">
            <w:pPr>
              <w:jc w:val="both"/>
              <w:rPr>
                <w:rFonts w:ascii="Times New Roman" w:hAnsi="Times New Roman"/>
                <w:b/>
                <w:noProof/>
                <w:sz w:val="24"/>
              </w:rPr>
            </w:pPr>
            <w:r>
              <w:rPr>
                <w:rFonts w:ascii="Times New Roman" w:hAnsi="Times New Roman"/>
                <w:b/>
                <w:sz w:val="24"/>
              </w:rPr>
              <w:t>Pasažieri (jūras pārvadājumi)</w:t>
            </w:r>
          </w:p>
        </w:tc>
        <w:tc>
          <w:tcPr>
            <w:tcW w:w="388" w:type="pct"/>
            <w:gridSpan w:val="3"/>
            <w:tcBorders>
              <w:top w:val="single" w:sz="4" w:space="0" w:color="C0C0C0"/>
              <w:bottom w:val="single" w:sz="4" w:space="0" w:color="C0C0C0"/>
            </w:tcBorders>
          </w:tcPr>
          <w:p w14:paraId="2CA149EF" w14:textId="77777777" w:rsidR="00414DCB" w:rsidRPr="00D82D6C" w:rsidRDefault="00414DCB"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6556E3D6" w14:textId="24BE1E68" w:rsidR="00414DCB" w:rsidRPr="00D82D6C" w:rsidRDefault="00414DCB"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516F7B4F" w14:textId="77777777" w:rsidR="00414DCB" w:rsidRPr="00D82D6C" w:rsidRDefault="00414DCB"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3CDA5520" w14:textId="77777777" w:rsidR="00414DCB" w:rsidRPr="00D82D6C" w:rsidRDefault="00414DCB" w:rsidP="00414DCB">
            <w:pPr>
              <w:jc w:val="center"/>
              <w:rPr>
                <w:rFonts w:ascii="Times New Roman" w:hAnsi="Times New Roman"/>
                <w:noProof/>
                <w:sz w:val="24"/>
              </w:rPr>
            </w:pPr>
          </w:p>
        </w:tc>
      </w:tr>
      <w:tr w:rsidR="00414DCB" w:rsidRPr="00D82D6C" w14:paraId="2D275BB0" w14:textId="77777777" w:rsidTr="009B328F">
        <w:trPr>
          <w:trHeight w:val="239"/>
        </w:trPr>
        <w:tc>
          <w:tcPr>
            <w:tcW w:w="228" w:type="pct"/>
            <w:gridSpan w:val="2"/>
            <w:tcBorders>
              <w:top w:val="single" w:sz="4" w:space="0" w:color="C0C0C0"/>
              <w:bottom w:val="single" w:sz="4" w:space="0" w:color="C0C0C0"/>
            </w:tcBorders>
          </w:tcPr>
          <w:p w14:paraId="6F8CF36C" w14:textId="77777777" w:rsidR="00414DCB" w:rsidRPr="00D82D6C" w:rsidRDefault="00414DCB"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0D635D1D" w14:textId="77777777" w:rsidR="00414DCB" w:rsidRPr="00D82D6C" w:rsidRDefault="00414DCB" w:rsidP="004739DA">
            <w:pPr>
              <w:ind w:left="431"/>
              <w:jc w:val="both"/>
              <w:rPr>
                <w:rFonts w:ascii="Times New Roman" w:hAnsi="Times New Roman"/>
                <w:b/>
                <w:noProof/>
                <w:sz w:val="24"/>
              </w:rPr>
            </w:pPr>
            <w:r>
              <w:rPr>
                <w:rFonts w:ascii="Times New Roman" w:hAnsi="Times New Roman"/>
                <w:b/>
                <w:sz w:val="24"/>
              </w:rPr>
              <w:t>SC12</w:t>
            </w:r>
          </w:p>
        </w:tc>
        <w:tc>
          <w:tcPr>
            <w:tcW w:w="2488" w:type="pct"/>
            <w:gridSpan w:val="2"/>
            <w:tcBorders>
              <w:top w:val="single" w:sz="4" w:space="0" w:color="C0C0C0"/>
              <w:bottom w:val="single" w:sz="4" w:space="0" w:color="C0C0C0"/>
            </w:tcBorders>
          </w:tcPr>
          <w:p w14:paraId="37F7E426" w14:textId="77777777" w:rsidR="00414DCB" w:rsidRPr="00D82D6C" w:rsidRDefault="00414DCB" w:rsidP="00D82D6C">
            <w:pPr>
              <w:jc w:val="both"/>
              <w:rPr>
                <w:rFonts w:ascii="Times New Roman" w:hAnsi="Times New Roman"/>
                <w:b/>
                <w:noProof/>
                <w:sz w:val="24"/>
              </w:rPr>
            </w:pPr>
            <w:r>
              <w:rPr>
                <w:rFonts w:ascii="Times New Roman" w:hAnsi="Times New Roman"/>
                <w:b/>
                <w:sz w:val="24"/>
              </w:rPr>
              <w:t>Kravas (jūras pārvadājumi)</w:t>
            </w:r>
          </w:p>
        </w:tc>
        <w:tc>
          <w:tcPr>
            <w:tcW w:w="388" w:type="pct"/>
            <w:gridSpan w:val="3"/>
            <w:tcBorders>
              <w:top w:val="single" w:sz="4" w:space="0" w:color="C0C0C0"/>
              <w:bottom w:val="single" w:sz="4" w:space="0" w:color="C0C0C0"/>
            </w:tcBorders>
          </w:tcPr>
          <w:p w14:paraId="35DFF126" w14:textId="77777777" w:rsidR="00414DCB" w:rsidRPr="00D82D6C" w:rsidRDefault="00414DCB"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3BF84BA3" w14:textId="4C6ABCF5" w:rsidR="00414DCB" w:rsidRPr="00D82D6C" w:rsidRDefault="00414DCB"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3F7A9125" w14:textId="77777777" w:rsidR="00414DCB" w:rsidRPr="00D82D6C" w:rsidRDefault="00414DCB"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5C1F059E" w14:textId="77777777" w:rsidR="00414DCB" w:rsidRPr="00D82D6C" w:rsidRDefault="00414DCB" w:rsidP="00414DCB">
            <w:pPr>
              <w:jc w:val="center"/>
              <w:rPr>
                <w:rFonts w:ascii="Times New Roman" w:hAnsi="Times New Roman"/>
                <w:noProof/>
                <w:sz w:val="24"/>
              </w:rPr>
            </w:pPr>
          </w:p>
        </w:tc>
      </w:tr>
      <w:tr w:rsidR="002A0B29" w:rsidRPr="00D82D6C" w14:paraId="7723057C" w14:textId="77777777" w:rsidTr="009B328F">
        <w:trPr>
          <w:trHeight w:val="239"/>
        </w:trPr>
        <w:tc>
          <w:tcPr>
            <w:tcW w:w="228" w:type="pct"/>
            <w:gridSpan w:val="2"/>
            <w:tcBorders>
              <w:top w:val="single" w:sz="4" w:space="0" w:color="C0C0C0"/>
              <w:bottom w:val="single" w:sz="4" w:space="0" w:color="C0C0C0"/>
            </w:tcBorders>
          </w:tcPr>
          <w:p w14:paraId="59F527E2"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2D07E4BE" w14:textId="77777777" w:rsidR="00416649" w:rsidRPr="00D82D6C" w:rsidRDefault="00416649" w:rsidP="004739DA">
            <w:pPr>
              <w:ind w:left="431"/>
              <w:jc w:val="both"/>
              <w:rPr>
                <w:rFonts w:ascii="Times New Roman" w:hAnsi="Times New Roman"/>
                <w:b/>
                <w:noProof/>
                <w:sz w:val="24"/>
              </w:rPr>
            </w:pPr>
            <w:r>
              <w:rPr>
                <w:rFonts w:ascii="Times New Roman" w:hAnsi="Times New Roman"/>
                <w:b/>
                <w:sz w:val="24"/>
              </w:rPr>
              <w:t>SC13</w:t>
            </w:r>
          </w:p>
        </w:tc>
        <w:tc>
          <w:tcPr>
            <w:tcW w:w="2488" w:type="pct"/>
            <w:gridSpan w:val="2"/>
            <w:tcBorders>
              <w:top w:val="single" w:sz="4" w:space="0" w:color="C0C0C0"/>
              <w:bottom w:val="single" w:sz="4" w:space="0" w:color="C0C0C0"/>
            </w:tcBorders>
          </w:tcPr>
          <w:p w14:paraId="22DF061F"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Citi (jūras pārvadājumi)</w:t>
            </w:r>
          </w:p>
        </w:tc>
        <w:tc>
          <w:tcPr>
            <w:tcW w:w="395" w:type="pct"/>
            <w:gridSpan w:val="3"/>
            <w:tcBorders>
              <w:top w:val="single" w:sz="4" w:space="0" w:color="C0C0C0"/>
              <w:bottom w:val="single" w:sz="4" w:space="0" w:color="C0C0C0"/>
            </w:tcBorders>
          </w:tcPr>
          <w:p w14:paraId="60FA9679"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086B772D"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1DC7BD4F"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12B64FE0" w14:textId="77777777" w:rsidR="00416649" w:rsidRPr="00D82D6C" w:rsidRDefault="00416649" w:rsidP="00414DCB">
            <w:pPr>
              <w:jc w:val="center"/>
              <w:rPr>
                <w:rFonts w:ascii="Times New Roman" w:hAnsi="Times New Roman"/>
                <w:noProof/>
                <w:sz w:val="24"/>
              </w:rPr>
            </w:pPr>
          </w:p>
        </w:tc>
      </w:tr>
      <w:tr w:rsidR="00414DCB" w:rsidRPr="00D82D6C" w14:paraId="1E6FB84C" w14:textId="77777777" w:rsidTr="009B328F">
        <w:trPr>
          <w:trHeight w:val="239"/>
        </w:trPr>
        <w:tc>
          <w:tcPr>
            <w:tcW w:w="228" w:type="pct"/>
            <w:gridSpan w:val="2"/>
            <w:tcBorders>
              <w:top w:val="single" w:sz="4" w:space="0" w:color="C0C0C0"/>
              <w:bottom w:val="single" w:sz="4" w:space="0" w:color="C0C0C0"/>
            </w:tcBorders>
          </w:tcPr>
          <w:p w14:paraId="15966055" w14:textId="77777777" w:rsidR="00414DCB" w:rsidRPr="00D82D6C" w:rsidRDefault="00414DCB" w:rsidP="00D82D6C">
            <w:pPr>
              <w:jc w:val="both"/>
              <w:rPr>
                <w:rFonts w:ascii="Times New Roman" w:hAnsi="Times New Roman"/>
                <w:b/>
                <w:noProof/>
                <w:sz w:val="24"/>
              </w:rPr>
            </w:pPr>
            <w:r>
              <w:rPr>
                <w:rFonts w:ascii="Times New Roman" w:hAnsi="Times New Roman"/>
                <w:b/>
                <w:sz w:val="24"/>
              </w:rPr>
              <w:t>3</w:t>
            </w:r>
          </w:p>
        </w:tc>
        <w:tc>
          <w:tcPr>
            <w:tcW w:w="767" w:type="pct"/>
            <w:gridSpan w:val="4"/>
            <w:tcBorders>
              <w:top w:val="single" w:sz="4" w:space="0" w:color="C0C0C0"/>
              <w:bottom w:val="single" w:sz="4" w:space="0" w:color="C0C0C0"/>
            </w:tcBorders>
          </w:tcPr>
          <w:p w14:paraId="44FA6123" w14:textId="77777777" w:rsidR="00414DCB" w:rsidRPr="00D82D6C" w:rsidRDefault="00414DCB" w:rsidP="004739DA">
            <w:pPr>
              <w:ind w:left="289"/>
              <w:jc w:val="both"/>
              <w:rPr>
                <w:rFonts w:ascii="Times New Roman" w:hAnsi="Times New Roman"/>
                <w:b/>
                <w:noProof/>
                <w:sz w:val="24"/>
              </w:rPr>
            </w:pPr>
            <w:r>
              <w:rPr>
                <w:rFonts w:ascii="Times New Roman" w:hAnsi="Times New Roman"/>
                <w:b/>
                <w:sz w:val="24"/>
              </w:rPr>
              <w:t>SC2</w:t>
            </w:r>
          </w:p>
        </w:tc>
        <w:tc>
          <w:tcPr>
            <w:tcW w:w="2488" w:type="pct"/>
            <w:gridSpan w:val="2"/>
            <w:tcBorders>
              <w:top w:val="single" w:sz="4" w:space="0" w:color="C0C0C0"/>
              <w:bottom w:val="single" w:sz="4" w:space="0" w:color="C0C0C0"/>
            </w:tcBorders>
          </w:tcPr>
          <w:p w14:paraId="546D67C3" w14:textId="77777777" w:rsidR="00414DCB" w:rsidRPr="00D82D6C" w:rsidRDefault="00414DCB" w:rsidP="00D82D6C">
            <w:pPr>
              <w:jc w:val="both"/>
              <w:rPr>
                <w:rFonts w:ascii="Times New Roman" w:hAnsi="Times New Roman"/>
                <w:b/>
                <w:noProof/>
                <w:sz w:val="24"/>
              </w:rPr>
            </w:pPr>
            <w:r>
              <w:rPr>
                <w:rFonts w:ascii="Times New Roman" w:hAnsi="Times New Roman"/>
                <w:b/>
                <w:sz w:val="24"/>
              </w:rPr>
              <w:t>Aviopārvadājumi</w:t>
            </w:r>
          </w:p>
        </w:tc>
        <w:tc>
          <w:tcPr>
            <w:tcW w:w="388" w:type="pct"/>
            <w:gridSpan w:val="3"/>
            <w:tcBorders>
              <w:top w:val="single" w:sz="4" w:space="0" w:color="C0C0C0"/>
              <w:bottom w:val="single" w:sz="4" w:space="0" w:color="C0C0C0"/>
            </w:tcBorders>
          </w:tcPr>
          <w:p w14:paraId="527ACB0E" w14:textId="77777777" w:rsidR="00414DCB" w:rsidRPr="00D82D6C" w:rsidRDefault="00414DCB"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04327AD6" w14:textId="785AE7C8" w:rsidR="00414DCB" w:rsidRPr="00D82D6C" w:rsidRDefault="00414DCB"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1F9F12CD" w14:textId="77777777" w:rsidR="00414DCB" w:rsidRPr="00D82D6C" w:rsidRDefault="00414DCB"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34A0F8A6" w14:textId="77777777" w:rsidR="00414DCB" w:rsidRPr="00D82D6C" w:rsidRDefault="00414DCB" w:rsidP="00414DCB">
            <w:pPr>
              <w:jc w:val="center"/>
              <w:rPr>
                <w:rFonts w:ascii="Times New Roman" w:hAnsi="Times New Roman"/>
                <w:noProof/>
                <w:sz w:val="24"/>
              </w:rPr>
            </w:pPr>
          </w:p>
        </w:tc>
      </w:tr>
      <w:tr w:rsidR="00414DCB" w:rsidRPr="00D82D6C" w14:paraId="3255CAF9" w14:textId="77777777" w:rsidTr="009B328F">
        <w:trPr>
          <w:trHeight w:val="241"/>
        </w:trPr>
        <w:tc>
          <w:tcPr>
            <w:tcW w:w="228" w:type="pct"/>
            <w:gridSpan w:val="2"/>
            <w:tcBorders>
              <w:top w:val="single" w:sz="4" w:space="0" w:color="C0C0C0"/>
              <w:bottom w:val="single" w:sz="4" w:space="0" w:color="C0C0C0"/>
            </w:tcBorders>
          </w:tcPr>
          <w:p w14:paraId="3EFDF3BB" w14:textId="77777777" w:rsidR="00414DCB" w:rsidRPr="00D82D6C" w:rsidRDefault="00414DCB"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2F7C28A6" w14:textId="77777777" w:rsidR="00414DCB" w:rsidRPr="00D82D6C" w:rsidRDefault="00414DCB" w:rsidP="004739DA">
            <w:pPr>
              <w:ind w:left="431"/>
              <w:jc w:val="both"/>
              <w:rPr>
                <w:rFonts w:ascii="Times New Roman" w:hAnsi="Times New Roman"/>
                <w:b/>
                <w:noProof/>
                <w:sz w:val="24"/>
              </w:rPr>
            </w:pPr>
            <w:r>
              <w:rPr>
                <w:rFonts w:ascii="Times New Roman" w:hAnsi="Times New Roman"/>
                <w:b/>
                <w:sz w:val="24"/>
              </w:rPr>
              <w:t>SC21</w:t>
            </w:r>
          </w:p>
        </w:tc>
        <w:tc>
          <w:tcPr>
            <w:tcW w:w="2488" w:type="pct"/>
            <w:gridSpan w:val="2"/>
            <w:tcBorders>
              <w:top w:val="single" w:sz="4" w:space="0" w:color="C0C0C0"/>
              <w:bottom w:val="single" w:sz="4" w:space="0" w:color="C0C0C0"/>
            </w:tcBorders>
          </w:tcPr>
          <w:p w14:paraId="4930285E" w14:textId="77777777" w:rsidR="00414DCB" w:rsidRPr="00D82D6C" w:rsidRDefault="00414DCB" w:rsidP="00D82D6C">
            <w:pPr>
              <w:jc w:val="both"/>
              <w:rPr>
                <w:rFonts w:ascii="Times New Roman" w:hAnsi="Times New Roman"/>
                <w:b/>
                <w:noProof/>
                <w:sz w:val="24"/>
              </w:rPr>
            </w:pPr>
            <w:r>
              <w:rPr>
                <w:rFonts w:ascii="Times New Roman" w:hAnsi="Times New Roman"/>
                <w:b/>
                <w:sz w:val="24"/>
              </w:rPr>
              <w:t>Pasažieri (aviopārvadājumi)</w:t>
            </w:r>
          </w:p>
        </w:tc>
        <w:tc>
          <w:tcPr>
            <w:tcW w:w="388" w:type="pct"/>
            <w:gridSpan w:val="3"/>
            <w:tcBorders>
              <w:top w:val="single" w:sz="4" w:space="0" w:color="C0C0C0"/>
              <w:bottom w:val="single" w:sz="4" w:space="0" w:color="C0C0C0"/>
            </w:tcBorders>
          </w:tcPr>
          <w:p w14:paraId="39ACD5BD" w14:textId="77777777" w:rsidR="00414DCB" w:rsidRPr="00D82D6C" w:rsidRDefault="00414DCB"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5789839A" w14:textId="58F492B4" w:rsidR="00414DCB" w:rsidRPr="00D82D6C" w:rsidRDefault="00414DCB"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518A8289" w14:textId="77777777" w:rsidR="00414DCB" w:rsidRPr="00D82D6C" w:rsidRDefault="00414DCB"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49BEA892" w14:textId="77777777" w:rsidR="00414DCB" w:rsidRPr="00D82D6C" w:rsidRDefault="00414DCB" w:rsidP="00414DCB">
            <w:pPr>
              <w:jc w:val="center"/>
              <w:rPr>
                <w:rFonts w:ascii="Times New Roman" w:hAnsi="Times New Roman"/>
                <w:noProof/>
                <w:sz w:val="24"/>
              </w:rPr>
            </w:pPr>
          </w:p>
        </w:tc>
      </w:tr>
      <w:tr w:rsidR="00414DCB" w:rsidRPr="00D82D6C" w14:paraId="16398C90" w14:textId="77777777" w:rsidTr="009B328F">
        <w:trPr>
          <w:trHeight w:val="240"/>
        </w:trPr>
        <w:tc>
          <w:tcPr>
            <w:tcW w:w="228" w:type="pct"/>
            <w:gridSpan w:val="2"/>
            <w:tcBorders>
              <w:top w:val="single" w:sz="4" w:space="0" w:color="C0C0C0"/>
              <w:bottom w:val="single" w:sz="4" w:space="0" w:color="C0C0C0"/>
            </w:tcBorders>
          </w:tcPr>
          <w:p w14:paraId="20587572" w14:textId="77777777" w:rsidR="00414DCB" w:rsidRPr="00D82D6C" w:rsidRDefault="00414DCB"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7C9E58B9" w14:textId="77777777" w:rsidR="00414DCB" w:rsidRPr="00D82D6C" w:rsidRDefault="00414DCB" w:rsidP="004739DA">
            <w:pPr>
              <w:ind w:left="431"/>
              <w:jc w:val="both"/>
              <w:rPr>
                <w:rFonts w:ascii="Times New Roman" w:hAnsi="Times New Roman"/>
                <w:b/>
                <w:noProof/>
                <w:sz w:val="24"/>
              </w:rPr>
            </w:pPr>
            <w:r>
              <w:rPr>
                <w:rFonts w:ascii="Times New Roman" w:hAnsi="Times New Roman"/>
                <w:b/>
                <w:sz w:val="24"/>
              </w:rPr>
              <w:t>SC22</w:t>
            </w:r>
          </w:p>
        </w:tc>
        <w:tc>
          <w:tcPr>
            <w:tcW w:w="2488" w:type="pct"/>
            <w:gridSpan w:val="2"/>
            <w:tcBorders>
              <w:top w:val="single" w:sz="4" w:space="0" w:color="C0C0C0"/>
              <w:bottom w:val="single" w:sz="4" w:space="0" w:color="C0C0C0"/>
            </w:tcBorders>
          </w:tcPr>
          <w:p w14:paraId="61BEA7E4" w14:textId="77777777" w:rsidR="00414DCB" w:rsidRPr="00D82D6C" w:rsidRDefault="00414DCB" w:rsidP="00D82D6C">
            <w:pPr>
              <w:jc w:val="both"/>
              <w:rPr>
                <w:rFonts w:ascii="Times New Roman" w:hAnsi="Times New Roman"/>
                <w:b/>
                <w:noProof/>
                <w:sz w:val="24"/>
              </w:rPr>
            </w:pPr>
            <w:r>
              <w:rPr>
                <w:rFonts w:ascii="Times New Roman" w:hAnsi="Times New Roman"/>
                <w:b/>
                <w:sz w:val="24"/>
              </w:rPr>
              <w:t>Kravas (aviopārvadājumi)</w:t>
            </w:r>
          </w:p>
        </w:tc>
        <w:tc>
          <w:tcPr>
            <w:tcW w:w="388" w:type="pct"/>
            <w:gridSpan w:val="3"/>
            <w:tcBorders>
              <w:top w:val="single" w:sz="4" w:space="0" w:color="C0C0C0"/>
              <w:bottom w:val="single" w:sz="4" w:space="0" w:color="C0C0C0"/>
            </w:tcBorders>
          </w:tcPr>
          <w:p w14:paraId="1067235A" w14:textId="77777777" w:rsidR="00414DCB" w:rsidRPr="00D82D6C" w:rsidRDefault="00414DCB"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6A3BCB3D" w14:textId="7531BE86" w:rsidR="00414DCB" w:rsidRPr="00D82D6C" w:rsidRDefault="00414DCB"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12F0D534" w14:textId="77777777" w:rsidR="00414DCB" w:rsidRPr="00D82D6C" w:rsidRDefault="00414DCB"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3C2FF0E6" w14:textId="77777777" w:rsidR="00414DCB" w:rsidRPr="00D82D6C" w:rsidRDefault="00414DCB" w:rsidP="00414DCB">
            <w:pPr>
              <w:jc w:val="center"/>
              <w:rPr>
                <w:rFonts w:ascii="Times New Roman" w:hAnsi="Times New Roman"/>
                <w:noProof/>
                <w:sz w:val="24"/>
              </w:rPr>
            </w:pPr>
          </w:p>
        </w:tc>
      </w:tr>
      <w:tr w:rsidR="002A0B29" w:rsidRPr="00D82D6C" w14:paraId="3F413C4A" w14:textId="77777777" w:rsidTr="009B328F">
        <w:trPr>
          <w:trHeight w:val="239"/>
        </w:trPr>
        <w:tc>
          <w:tcPr>
            <w:tcW w:w="228" w:type="pct"/>
            <w:gridSpan w:val="2"/>
            <w:tcBorders>
              <w:top w:val="single" w:sz="4" w:space="0" w:color="C0C0C0"/>
              <w:bottom w:val="single" w:sz="4" w:space="0" w:color="C0C0C0"/>
            </w:tcBorders>
          </w:tcPr>
          <w:p w14:paraId="38D21E18"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6FD957E1" w14:textId="77777777" w:rsidR="00416649" w:rsidRPr="00D82D6C" w:rsidRDefault="00416649" w:rsidP="004739DA">
            <w:pPr>
              <w:ind w:left="431"/>
              <w:jc w:val="both"/>
              <w:rPr>
                <w:rFonts w:ascii="Times New Roman" w:hAnsi="Times New Roman"/>
                <w:b/>
                <w:noProof/>
                <w:sz w:val="24"/>
              </w:rPr>
            </w:pPr>
            <w:r>
              <w:rPr>
                <w:rFonts w:ascii="Times New Roman" w:hAnsi="Times New Roman"/>
                <w:b/>
                <w:sz w:val="24"/>
              </w:rPr>
              <w:t>SC23</w:t>
            </w:r>
          </w:p>
        </w:tc>
        <w:tc>
          <w:tcPr>
            <w:tcW w:w="2488" w:type="pct"/>
            <w:gridSpan w:val="2"/>
            <w:tcBorders>
              <w:top w:val="single" w:sz="4" w:space="0" w:color="C0C0C0"/>
              <w:bottom w:val="single" w:sz="4" w:space="0" w:color="C0C0C0"/>
            </w:tcBorders>
          </w:tcPr>
          <w:p w14:paraId="000D58CA"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Citi (aviopārvadājumi)</w:t>
            </w:r>
          </w:p>
        </w:tc>
        <w:tc>
          <w:tcPr>
            <w:tcW w:w="395" w:type="pct"/>
            <w:gridSpan w:val="3"/>
            <w:tcBorders>
              <w:top w:val="single" w:sz="4" w:space="0" w:color="C0C0C0"/>
              <w:bottom w:val="single" w:sz="4" w:space="0" w:color="C0C0C0"/>
            </w:tcBorders>
          </w:tcPr>
          <w:p w14:paraId="1B13EF36"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66CCBC70"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576609A6"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008D13E7" w14:textId="77777777" w:rsidR="00416649" w:rsidRPr="00D82D6C" w:rsidRDefault="00416649" w:rsidP="00414DCB">
            <w:pPr>
              <w:jc w:val="center"/>
              <w:rPr>
                <w:rFonts w:ascii="Times New Roman" w:hAnsi="Times New Roman"/>
                <w:noProof/>
                <w:sz w:val="24"/>
              </w:rPr>
            </w:pPr>
          </w:p>
        </w:tc>
      </w:tr>
      <w:tr w:rsidR="00414DCB" w:rsidRPr="00D82D6C" w14:paraId="0E80F554" w14:textId="77777777" w:rsidTr="009B328F">
        <w:trPr>
          <w:trHeight w:val="239"/>
        </w:trPr>
        <w:tc>
          <w:tcPr>
            <w:tcW w:w="228" w:type="pct"/>
            <w:gridSpan w:val="2"/>
            <w:tcBorders>
              <w:top w:val="single" w:sz="4" w:space="0" w:color="C0C0C0"/>
              <w:bottom w:val="single" w:sz="4" w:space="0" w:color="C0C0C0"/>
            </w:tcBorders>
          </w:tcPr>
          <w:p w14:paraId="44B2C5A4" w14:textId="77777777" w:rsidR="00414DCB" w:rsidRPr="00D82D6C" w:rsidRDefault="00414DCB" w:rsidP="00D82D6C">
            <w:pPr>
              <w:jc w:val="both"/>
              <w:rPr>
                <w:rFonts w:ascii="Times New Roman" w:hAnsi="Times New Roman"/>
                <w:b/>
                <w:noProof/>
                <w:sz w:val="24"/>
              </w:rPr>
            </w:pPr>
            <w:r>
              <w:rPr>
                <w:rFonts w:ascii="Times New Roman" w:hAnsi="Times New Roman"/>
                <w:b/>
                <w:sz w:val="24"/>
              </w:rPr>
              <w:t>3</w:t>
            </w:r>
          </w:p>
        </w:tc>
        <w:tc>
          <w:tcPr>
            <w:tcW w:w="767" w:type="pct"/>
            <w:gridSpan w:val="4"/>
            <w:tcBorders>
              <w:top w:val="single" w:sz="4" w:space="0" w:color="C0C0C0"/>
              <w:bottom w:val="single" w:sz="4" w:space="0" w:color="C0C0C0"/>
            </w:tcBorders>
          </w:tcPr>
          <w:p w14:paraId="1954F2F5" w14:textId="77777777" w:rsidR="00414DCB" w:rsidRPr="00D82D6C" w:rsidRDefault="00414DCB" w:rsidP="004739DA">
            <w:pPr>
              <w:ind w:left="289"/>
              <w:jc w:val="both"/>
              <w:rPr>
                <w:rFonts w:ascii="Times New Roman" w:hAnsi="Times New Roman"/>
                <w:b/>
                <w:noProof/>
                <w:sz w:val="24"/>
              </w:rPr>
            </w:pPr>
            <w:r>
              <w:rPr>
                <w:rFonts w:ascii="Times New Roman" w:hAnsi="Times New Roman"/>
                <w:b/>
                <w:sz w:val="24"/>
              </w:rPr>
              <w:t>SC3</w:t>
            </w:r>
          </w:p>
        </w:tc>
        <w:tc>
          <w:tcPr>
            <w:tcW w:w="2488" w:type="pct"/>
            <w:gridSpan w:val="2"/>
            <w:tcBorders>
              <w:top w:val="single" w:sz="4" w:space="0" w:color="C0C0C0"/>
              <w:bottom w:val="single" w:sz="4" w:space="0" w:color="C0C0C0"/>
            </w:tcBorders>
          </w:tcPr>
          <w:p w14:paraId="6AF95454" w14:textId="77777777" w:rsidR="00414DCB" w:rsidRPr="00D82D6C" w:rsidRDefault="00414DCB" w:rsidP="00D82D6C">
            <w:pPr>
              <w:jc w:val="both"/>
              <w:rPr>
                <w:rFonts w:ascii="Times New Roman" w:hAnsi="Times New Roman"/>
                <w:b/>
                <w:noProof/>
                <w:sz w:val="24"/>
              </w:rPr>
            </w:pPr>
            <w:r>
              <w:rPr>
                <w:rFonts w:ascii="Times New Roman" w:hAnsi="Times New Roman"/>
                <w:b/>
                <w:sz w:val="24"/>
              </w:rPr>
              <w:t>Citi pārvadājumu veidi</w:t>
            </w:r>
          </w:p>
        </w:tc>
        <w:tc>
          <w:tcPr>
            <w:tcW w:w="388" w:type="pct"/>
            <w:gridSpan w:val="3"/>
            <w:tcBorders>
              <w:top w:val="single" w:sz="4" w:space="0" w:color="C0C0C0"/>
              <w:bottom w:val="single" w:sz="4" w:space="0" w:color="C0C0C0"/>
            </w:tcBorders>
          </w:tcPr>
          <w:p w14:paraId="280E29A8" w14:textId="77777777" w:rsidR="00414DCB" w:rsidRPr="00D82D6C" w:rsidRDefault="00414DCB"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7A25049C" w14:textId="3BC5A315" w:rsidR="00414DCB" w:rsidRPr="00D82D6C" w:rsidRDefault="00414DCB"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792EDCAA" w14:textId="77777777" w:rsidR="00414DCB" w:rsidRPr="00D82D6C" w:rsidRDefault="00414DCB"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15D459AD" w14:textId="77777777" w:rsidR="00414DCB" w:rsidRPr="00D82D6C" w:rsidRDefault="00414DCB" w:rsidP="00414DCB">
            <w:pPr>
              <w:jc w:val="center"/>
              <w:rPr>
                <w:rFonts w:ascii="Times New Roman" w:hAnsi="Times New Roman"/>
                <w:noProof/>
                <w:sz w:val="24"/>
              </w:rPr>
            </w:pPr>
          </w:p>
        </w:tc>
      </w:tr>
      <w:tr w:rsidR="00414DCB" w:rsidRPr="00D82D6C" w14:paraId="390233FA" w14:textId="77777777" w:rsidTr="009B328F">
        <w:trPr>
          <w:trHeight w:val="239"/>
        </w:trPr>
        <w:tc>
          <w:tcPr>
            <w:tcW w:w="228" w:type="pct"/>
            <w:gridSpan w:val="2"/>
            <w:tcBorders>
              <w:top w:val="single" w:sz="4" w:space="0" w:color="C0C0C0"/>
              <w:bottom w:val="single" w:sz="4" w:space="0" w:color="C0C0C0"/>
            </w:tcBorders>
          </w:tcPr>
          <w:p w14:paraId="045042D4" w14:textId="77777777" w:rsidR="00414DCB" w:rsidRPr="00D82D6C" w:rsidRDefault="00414DCB"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1620720B" w14:textId="77777777" w:rsidR="00414DCB" w:rsidRPr="00D82D6C" w:rsidRDefault="00414DCB" w:rsidP="004739DA">
            <w:pPr>
              <w:ind w:left="431"/>
              <w:jc w:val="both"/>
              <w:rPr>
                <w:rFonts w:ascii="Times New Roman" w:hAnsi="Times New Roman"/>
                <w:b/>
                <w:noProof/>
                <w:sz w:val="24"/>
              </w:rPr>
            </w:pPr>
            <w:r>
              <w:rPr>
                <w:rFonts w:ascii="Times New Roman" w:hAnsi="Times New Roman"/>
                <w:b/>
                <w:sz w:val="24"/>
              </w:rPr>
              <w:t>SC31</w:t>
            </w:r>
          </w:p>
        </w:tc>
        <w:tc>
          <w:tcPr>
            <w:tcW w:w="2488" w:type="pct"/>
            <w:gridSpan w:val="2"/>
            <w:tcBorders>
              <w:top w:val="single" w:sz="4" w:space="0" w:color="C0C0C0"/>
              <w:bottom w:val="single" w:sz="4" w:space="0" w:color="C0C0C0"/>
            </w:tcBorders>
          </w:tcPr>
          <w:p w14:paraId="75C3DE38" w14:textId="77777777" w:rsidR="00414DCB" w:rsidRPr="00D82D6C" w:rsidRDefault="00414DCB" w:rsidP="00D82D6C">
            <w:pPr>
              <w:jc w:val="both"/>
              <w:rPr>
                <w:rFonts w:ascii="Times New Roman" w:hAnsi="Times New Roman"/>
                <w:b/>
                <w:noProof/>
                <w:sz w:val="24"/>
              </w:rPr>
            </w:pPr>
            <w:r>
              <w:rPr>
                <w:rFonts w:ascii="Times New Roman" w:hAnsi="Times New Roman"/>
                <w:b/>
                <w:sz w:val="24"/>
              </w:rPr>
              <w:t>Pasažieri (citi)</w:t>
            </w:r>
          </w:p>
        </w:tc>
        <w:tc>
          <w:tcPr>
            <w:tcW w:w="388" w:type="pct"/>
            <w:gridSpan w:val="3"/>
            <w:tcBorders>
              <w:top w:val="single" w:sz="4" w:space="0" w:color="C0C0C0"/>
              <w:bottom w:val="single" w:sz="4" w:space="0" w:color="C0C0C0"/>
            </w:tcBorders>
          </w:tcPr>
          <w:p w14:paraId="22BC97FA" w14:textId="77777777" w:rsidR="00414DCB" w:rsidRPr="00D82D6C" w:rsidRDefault="00414DCB"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7630FC75" w14:textId="4E9AC677" w:rsidR="00414DCB" w:rsidRPr="00D82D6C" w:rsidRDefault="00414DCB"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505206EB" w14:textId="77777777" w:rsidR="00414DCB" w:rsidRPr="00D82D6C" w:rsidRDefault="00414DCB"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75E04D4B" w14:textId="77777777" w:rsidR="00414DCB" w:rsidRPr="00D82D6C" w:rsidRDefault="00414DCB" w:rsidP="00414DCB">
            <w:pPr>
              <w:jc w:val="center"/>
              <w:rPr>
                <w:rFonts w:ascii="Times New Roman" w:hAnsi="Times New Roman"/>
                <w:noProof/>
                <w:sz w:val="24"/>
              </w:rPr>
            </w:pPr>
          </w:p>
        </w:tc>
      </w:tr>
      <w:tr w:rsidR="00414DCB" w:rsidRPr="00D82D6C" w14:paraId="239057B0" w14:textId="77777777" w:rsidTr="009B328F">
        <w:trPr>
          <w:trHeight w:val="239"/>
        </w:trPr>
        <w:tc>
          <w:tcPr>
            <w:tcW w:w="228" w:type="pct"/>
            <w:gridSpan w:val="2"/>
            <w:tcBorders>
              <w:top w:val="single" w:sz="4" w:space="0" w:color="C0C0C0"/>
              <w:bottom w:val="single" w:sz="4" w:space="0" w:color="C0C0C0"/>
            </w:tcBorders>
          </w:tcPr>
          <w:p w14:paraId="2490CFDE" w14:textId="77777777" w:rsidR="00414DCB" w:rsidRPr="00D82D6C" w:rsidRDefault="00414DCB"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62834D84" w14:textId="77777777" w:rsidR="00414DCB" w:rsidRPr="00D82D6C" w:rsidRDefault="00414DCB" w:rsidP="004739DA">
            <w:pPr>
              <w:ind w:left="431"/>
              <w:jc w:val="both"/>
              <w:rPr>
                <w:rFonts w:ascii="Times New Roman" w:hAnsi="Times New Roman"/>
                <w:b/>
                <w:noProof/>
                <w:sz w:val="24"/>
              </w:rPr>
            </w:pPr>
            <w:r>
              <w:rPr>
                <w:rFonts w:ascii="Times New Roman" w:hAnsi="Times New Roman"/>
                <w:b/>
                <w:sz w:val="24"/>
              </w:rPr>
              <w:t>SC32</w:t>
            </w:r>
          </w:p>
        </w:tc>
        <w:tc>
          <w:tcPr>
            <w:tcW w:w="2488" w:type="pct"/>
            <w:gridSpan w:val="2"/>
            <w:tcBorders>
              <w:top w:val="single" w:sz="4" w:space="0" w:color="C0C0C0"/>
              <w:bottom w:val="single" w:sz="4" w:space="0" w:color="C0C0C0"/>
            </w:tcBorders>
          </w:tcPr>
          <w:p w14:paraId="6241A0EF" w14:textId="77777777" w:rsidR="00414DCB" w:rsidRPr="00D82D6C" w:rsidRDefault="00414DCB" w:rsidP="00D82D6C">
            <w:pPr>
              <w:jc w:val="both"/>
              <w:rPr>
                <w:rFonts w:ascii="Times New Roman" w:hAnsi="Times New Roman"/>
                <w:b/>
                <w:noProof/>
                <w:sz w:val="24"/>
              </w:rPr>
            </w:pPr>
            <w:r>
              <w:rPr>
                <w:rFonts w:ascii="Times New Roman" w:hAnsi="Times New Roman"/>
                <w:b/>
                <w:sz w:val="24"/>
              </w:rPr>
              <w:t>Kravas (citi)</w:t>
            </w:r>
          </w:p>
        </w:tc>
        <w:tc>
          <w:tcPr>
            <w:tcW w:w="388" w:type="pct"/>
            <w:gridSpan w:val="3"/>
            <w:tcBorders>
              <w:top w:val="single" w:sz="4" w:space="0" w:color="C0C0C0"/>
              <w:bottom w:val="single" w:sz="4" w:space="0" w:color="C0C0C0"/>
            </w:tcBorders>
          </w:tcPr>
          <w:p w14:paraId="30FCB8DF" w14:textId="77777777" w:rsidR="00414DCB" w:rsidRPr="00D82D6C" w:rsidRDefault="00414DCB"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0AC7E4D1" w14:textId="61AC7B22" w:rsidR="00414DCB" w:rsidRPr="00D82D6C" w:rsidRDefault="00414DCB"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31A1E04C" w14:textId="77777777" w:rsidR="00414DCB" w:rsidRPr="00D82D6C" w:rsidRDefault="00414DCB"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2A268A32" w14:textId="77777777" w:rsidR="00414DCB" w:rsidRPr="00D82D6C" w:rsidRDefault="00414DCB" w:rsidP="00414DCB">
            <w:pPr>
              <w:jc w:val="center"/>
              <w:rPr>
                <w:rFonts w:ascii="Times New Roman" w:hAnsi="Times New Roman"/>
                <w:noProof/>
                <w:sz w:val="24"/>
              </w:rPr>
            </w:pPr>
          </w:p>
        </w:tc>
      </w:tr>
      <w:tr w:rsidR="002A0B29" w:rsidRPr="00D82D6C" w14:paraId="6E647A8D" w14:textId="77777777" w:rsidTr="009B328F">
        <w:trPr>
          <w:trHeight w:val="241"/>
        </w:trPr>
        <w:tc>
          <w:tcPr>
            <w:tcW w:w="228" w:type="pct"/>
            <w:gridSpan w:val="2"/>
            <w:tcBorders>
              <w:top w:val="single" w:sz="4" w:space="0" w:color="C0C0C0"/>
              <w:bottom w:val="single" w:sz="4" w:space="0" w:color="C0C0C0"/>
            </w:tcBorders>
          </w:tcPr>
          <w:p w14:paraId="7380C543"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2E1CA2BD" w14:textId="77777777" w:rsidR="00416649" w:rsidRPr="00D82D6C" w:rsidRDefault="00416649" w:rsidP="004739DA">
            <w:pPr>
              <w:ind w:left="431"/>
              <w:jc w:val="both"/>
              <w:rPr>
                <w:rFonts w:ascii="Times New Roman" w:hAnsi="Times New Roman"/>
                <w:b/>
                <w:noProof/>
                <w:sz w:val="24"/>
              </w:rPr>
            </w:pPr>
            <w:r>
              <w:rPr>
                <w:rFonts w:ascii="Times New Roman" w:hAnsi="Times New Roman"/>
                <w:b/>
                <w:sz w:val="24"/>
              </w:rPr>
              <w:t>SC33</w:t>
            </w:r>
          </w:p>
        </w:tc>
        <w:tc>
          <w:tcPr>
            <w:tcW w:w="2488" w:type="pct"/>
            <w:gridSpan w:val="2"/>
            <w:tcBorders>
              <w:top w:val="single" w:sz="4" w:space="0" w:color="C0C0C0"/>
              <w:bottom w:val="single" w:sz="4" w:space="0" w:color="C0C0C0"/>
            </w:tcBorders>
          </w:tcPr>
          <w:p w14:paraId="1B9BE8D5"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Citi (citi)</w:t>
            </w:r>
          </w:p>
        </w:tc>
        <w:tc>
          <w:tcPr>
            <w:tcW w:w="395" w:type="pct"/>
            <w:gridSpan w:val="3"/>
            <w:tcBorders>
              <w:top w:val="single" w:sz="4" w:space="0" w:color="C0C0C0"/>
              <w:bottom w:val="single" w:sz="4" w:space="0" w:color="C0C0C0"/>
            </w:tcBorders>
          </w:tcPr>
          <w:p w14:paraId="473FE163"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78B65AAB"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06C14BCF"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4085F713" w14:textId="77777777" w:rsidR="00416649" w:rsidRPr="00D82D6C" w:rsidRDefault="00416649" w:rsidP="00414DCB">
            <w:pPr>
              <w:jc w:val="center"/>
              <w:rPr>
                <w:rFonts w:ascii="Times New Roman" w:hAnsi="Times New Roman"/>
                <w:noProof/>
                <w:sz w:val="24"/>
              </w:rPr>
            </w:pPr>
          </w:p>
        </w:tc>
      </w:tr>
      <w:tr w:rsidR="00414DCB" w:rsidRPr="00D82D6C" w14:paraId="1EEF547E" w14:textId="77777777" w:rsidTr="009B328F">
        <w:trPr>
          <w:trHeight w:val="239"/>
        </w:trPr>
        <w:tc>
          <w:tcPr>
            <w:tcW w:w="228" w:type="pct"/>
            <w:gridSpan w:val="2"/>
            <w:tcBorders>
              <w:top w:val="single" w:sz="4" w:space="0" w:color="C0C0C0"/>
              <w:bottom w:val="single" w:sz="4" w:space="0" w:color="C0C0C0"/>
            </w:tcBorders>
          </w:tcPr>
          <w:p w14:paraId="1FBE6D95" w14:textId="77777777" w:rsidR="00414DCB" w:rsidRPr="00D82D6C" w:rsidRDefault="00414DCB" w:rsidP="00D82D6C">
            <w:pPr>
              <w:jc w:val="both"/>
              <w:rPr>
                <w:rFonts w:ascii="Times New Roman" w:hAnsi="Times New Roman"/>
                <w:b/>
                <w:noProof/>
                <w:sz w:val="24"/>
              </w:rPr>
            </w:pPr>
            <w:r>
              <w:rPr>
                <w:rFonts w:ascii="Times New Roman" w:hAnsi="Times New Roman"/>
                <w:b/>
                <w:sz w:val="24"/>
              </w:rPr>
              <w:t>3</w:t>
            </w:r>
          </w:p>
        </w:tc>
        <w:tc>
          <w:tcPr>
            <w:tcW w:w="767" w:type="pct"/>
            <w:gridSpan w:val="4"/>
            <w:tcBorders>
              <w:top w:val="single" w:sz="4" w:space="0" w:color="C0C0C0"/>
              <w:bottom w:val="single" w:sz="4" w:space="0" w:color="C0C0C0"/>
            </w:tcBorders>
          </w:tcPr>
          <w:p w14:paraId="677EB86E" w14:textId="77777777" w:rsidR="00414DCB" w:rsidRPr="00D82D6C" w:rsidRDefault="00414DCB" w:rsidP="004739DA">
            <w:pPr>
              <w:ind w:left="289"/>
              <w:jc w:val="both"/>
              <w:rPr>
                <w:rFonts w:ascii="Times New Roman" w:hAnsi="Times New Roman"/>
                <w:b/>
                <w:noProof/>
                <w:sz w:val="24"/>
              </w:rPr>
            </w:pPr>
            <w:r>
              <w:rPr>
                <w:rFonts w:ascii="Times New Roman" w:hAnsi="Times New Roman"/>
                <w:b/>
                <w:sz w:val="24"/>
              </w:rPr>
              <w:t>SC4</w:t>
            </w:r>
          </w:p>
        </w:tc>
        <w:tc>
          <w:tcPr>
            <w:tcW w:w="2488" w:type="pct"/>
            <w:gridSpan w:val="2"/>
            <w:tcBorders>
              <w:top w:val="single" w:sz="4" w:space="0" w:color="C0C0C0"/>
              <w:bottom w:val="single" w:sz="4" w:space="0" w:color="C0C0C0"/>
            </w:tcBorders>
          </w:tcPr>
          <w:p w14:paraId="037642DC" w14:textId="77777777" w:rsidR="00414DCB" w:rsidRPr="00D82D6C" w:rsidRDefault="00414DCB" w:rsidP="00D82D6C">
            <w:pPr>
              <w:jc w:val="both"/>
              <w:rPr>
                <w:rFonts w:ascii="Times New Roman" w:hAnsi="Times New Roman"/>
                <w:b/>
                <w:noProof/>
                <w:sz w:val="24"/>
              </w:rPr>
            </w:pPr>
            <w:r>
              <w:rPr>
                <w:rFonts w:ascii="Times New Roman" w:hAnsi="Times New Roman"/>
                <w:b/>
                <w:sz w:val="24"/>
              </w:rPr>
              <w:t>Pasta un kurjeru pakalpojumi</w:t>
            </w:r>
          </w:p>
        </w:tc>
        <w:tc>
          <w:tcPr>
            <w:tcW w:w="388" w:type="pct"/>
            <w:gridSpan w:val="3"/>
            <w:tcBorders>
              <w:top w:val="single" w:sz="4" w:space="0" w:color="C0C0C0"/>
              <w:bottom w:val="single" w:sz="4" w:space="0" w:color="C0C0C0"/>
            </w:tcBorders>
          </w:tcPr>
          <w:p w14:paraId="175987E9" w14:textId="77777777" w:rsidR="00414DCB" w:rsidRPr="00D82D6C" w:rsidRDefault="00414DCB"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6AEF9ECD" w14:textId="70A2245A" w:rsidR="00414DCB" w:rsidRPr="00D82D6C" w:rsidRDefault="00414DCB"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05AC171C" w14:textId="77777777" w:rsidR="00414DCB" w:rsidRPr="00D82D6C" w:rsidRDefault="00414DCB"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35FF51BB" w14:textId="77777777" w:rsidR="00414DCB" w:rsidRPr="00D82D6C" w:rsidRDefault="00414DCB" w:rsidP="00414DCB">
            <w:pPr>
              <w:jc w:val="center"/>
              <w:rPr>
                <w:rFonts w:ascii="Times New Roman" w:hAnsi="Times New Roman"/>
                <w:noProof/>
                <w:sz w:val="24"/>
              </w:rPr>
            </w:pPr>
          </w:p>
        </w:tc>
      </w:tr>
      <w:tr w:rsidR="00416649" w:rsidRPr="00D82D6C" w14:paraId="089126BB" w14:textId="77777777" w:rsidTr="009B328F">
        <w:trPr>
          <w:trHeight w:val="239"/>
        </w:trPr>
        <w:tc>
          <w:tcPr>
            <w:tcW w:w="228" w:type="pct"/>
            <w:gridSpan w:val="2"/>
            <w:tcBorders>
              <w:top w:val="single" w:sz="4" w:space="0" w:color="C0C0C0"/>
              <w:bottom w:val="single" w:sz="4" w:space="0" w:color="C0C0C0"/>
            </w:tcBorders>
            <w:shd w:val="clear" w:color="auto" w:fill="DEEAF6"/>
          </w:tcPr>
          <w:p w14:paraId="5E892C48" w14:textId="77777777" w:rsidR="00416649" w:rsidRPr="00D82D6C" w:rsidRDefault="00416649" w:rsidP="00D82D6C">
            <w:pPr>
              <w:jc w:val="both"/>
              <w:rPr>
                <w:rFonts w:ascii="Times New Roman" w:hAnsi="Times New Roman"/>
                <w:noProof/>
                <w:sz w:val="24"/>
              </w:rPr>
            </w:pPr>
          </w:p>
        </w:tc>
        <w:tc>
          <w:tcPr>
            <w:tcW w:w="767" w:type="pct"/>
            <w:gridSpan w:val="4"/>
            <w:tcBorders>
              <w:top w:val="single" w:sz="4" w:space="0" w:color="C0C0C0"/>
              <w:bottom w:val="single" w:sz="4" w:space="0" w:color="C0C0C0"/>
            </w:tcBorders>
            <w:shd w:val="clear" w:color="auto" w:fill="DEEAF6"/>
          </w:tcPr>
          <w:p w14:paraId="4F749D13" w14:textId="77777777" w:rsidR="00416649" w:rsidRPr="00D82D6C" w:rsidRDefault="00416649" w:rsidP="00D82D6C">
            <w:pPr>
              <w:jc w:val="both"/>
              <w:rPr>
                <w:rFonts w:ascii="Times New Roman" w:hAnsi="Times New Roman"/>
                <w:noProof/>
                <w:sz w:val="24"/>
              </w:rPr>
            </w:pPr>
          </w:p>
        </w:tc>
        <w:tc>
          <w:tcPr>
            <w:tcW w:w="2488" w:type="pct"/>
            <w:gridSpan w:val="2"/>
            <w:tcBorders>
              <w:top w:val="single" w:sz="4" w:space="0" w:color="C0C0C0"/>
              <w:bottom w:val="single" w:sz="4" w:space="0" w:color="C0C0C0"/>
            </w:tcBorders>
            <w:shd w:val="clear" w:color="auto" w:fill="DEEAF6"/>
          </w:tcPr>
          <w:p w14:paraId="47BAB05A"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Citu pārvadājumu plašāka klasifikācija</w:t>
            </w:r>
          </w:p>
        </w:tc>
        <w:tc>
          <w:tcPr>
            <w:tcW w:w="776" w:type="pct"/>
            <w:gridSpan w:val="6"/>
            <w:tcBorders>
              <w:top w:val="single" w:sz="4" w:space="0" w:color="C0C0C0"/>
              <w:bottom w:val="single" w:sz="4" w:space="0" w:color="C0C0C0"/>
            </w:tcBorders>
            <w:shd w:val="clear" w:color="auto" w:fill="DEEAF6"/>
          </w:tcPr>
          <w:p w14:paraId="600C4D5A" w14:textId="77777777" w:rsidR="00416649" w:rsidRPr="00D82D6C" w:rsidRDefault="00416649"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shd w:val="clear" w:color="auto" w:fill="DEEAF6"/>
          </w:tcPr>
          <w:p w14:paraId="53005BAC"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shd w:val="clear" w:color="auto" w:fill="DEEAF6"/>
          </w:tcPr>
          <w:p w14:paraId="4FC9B77D" w14:textId="77777777" w:rsidR="00416649" w:rsidRPr="00D82D6C" w:rsidRDefault="00416649" w:rsidP="00414DCB">
            <w:pPr>
              <w:jc w:val="center"/>
              <w:rPr>
                <w:rFonts w:ascii="Times New Roman" w:hAnsi="Times New Roman"/>
                <w:noProof/>
                <w:sz w:val="24"/>
              </w:rPr>
            </w:pPr>
          </w:p>
        </w:tc>
      </w:tr>
      <w:tr w:rsidR="003B3B96" w:rsidRPr="00D82D6C" w14:paraId="2838E7AA" w14:textId="77777777" w:rsidTr="009B328F">
        <w:trPr>
          <w:trHeight w:val="239"/>
        </w:trPr>
        <w:tc>
          <w:tcPr>
            <w:tcW w:w="228" w:type="pct"/>
            <w:gridSpan w:val="2"/>
            <w:tcBorders>
              <w:top w:val="single" w:sz="4" w:space="0" w:color="C0C0C0"/>
              <w:bottom w:val="single" w:sz="4" w:space="0" w:color="C0C0C0"/>
            </w:tcBorders>
          </w:tcPr>
          <w:p w14:paraId="43879220" w14:textId="77777777" w:rsidR="003B3B96" w:rsidRPr="00D82D6C" w:rsidRDefault="003B3B96"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42FDA653" w14:textId="77777777" w:rsidR="003B3B96" w:rsidRPr="00D82D6C" w:rsidRDefault="003B3B96" w:rsidP="008A1226">
            <w:pPr>
              <w:ind w:left="289"/>
              <w:jc w:val="both"/>
              <w:rPr>
                <w:rFonts w:ascii="Times New Roman" w:hAnsi="Times New Roman"/>
                <w:b/>
                <w:noProof/>
                <w:sz w:val="24"/>
              </w:rPr>
            </w:pPr>
            <w:r>
              <w:rPr>
                <w:rFonts w:ascii="Times New Roman" w:hAnsi="Times New Roman"/>
                <w:b/>
                <w:sz w:val="24"/>
              </w:rPr>
              <w:t>SC3A</w:t>
            </w:r>
          </w:p>
        </w:tc>
        <w:tc>
          <w:tcPr>
            <w:tcW w:w="2488" w:type="pct"/>
            <w:gridSpan w:val="2"/>
            <w:tcBorders>
              <w:top w:val="single" w:sz="4" w:space="0" w:color="C0C0C0"/>
              <w:bottom w:val="single" w:sz="4" w:space="0" w:color="C0C0C0"/>
            </w:tcBorders>
          </w:tcPr>
          <w:p w14:paraId="17E289AF" w14:textId="77777777" w:rsidR="003B3B96" w:rsidRPr="00D82D6C" w:rsidRDefault="003B3B96" w:rsidP="00D82D6C">
            <w:pPr>
              <w:jc w:val="both"/>
              <w:rPr>
                <w:rFonts w:ascii="Times New Roman" w:hAnsi="Times New Roman"/>
                <w:b/>
                <w:noProof/>
                <w:sz w:val="24"/>
              </w:rPr>
            </w:pPr>
            <w:r>
              <w:rPr>
                <w:rFonts w:ascii="Times New Roman" w:hAnsi="Times New Roman"/>
                <w:b/>
                <w:sz w:val="24"/>
              </w:rPr>
              <w:t>Kosmiskais transports</w:t>
            </w:r>
          </w:p>
        </w:tc>
        <w:tc>
          <w:tcPr>
            <w:tcW w:w="388" w:type="pct"/>
            <w:gridSpan w:val="3"/>
            <w:tcBorders>
              <w:top w:val="single" w:sz="4" w:space="0" w:color="C0C0C0"/>
              <w:bottom w:val="single" w:sz="4" w:space="0" w:color="C0C0C0"/>
            </w:tcBorders>
          </w:tcPr>
          <w:p w14:paraId="0FEF9CDA" w14:textId="77777777" w:rsidR="003B3B96" w:rsidRPr="00D82D6C" w:rsidRDefault="003B3B96"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68C8B5A5" w14:textId="4213E2C6" w:rsidR="003B3B96" w:rsidRPr="00D82D6C" w:rsidRDefault="003B3B96"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76ED682F" w14:textId="77777777" w:rsidR="003B3B96" w:rsidRPr="00D82D6C" w:rsidRDefault="003B3B96"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0CC2CCD6" w14:textId="77777777" w:rsidR="003B3B96" w:rsidRPr="00D82D6C" w:rsidRDefault="003B3B96" w:rsidP="00414DCB">
            <w:pPr>
              <w:jc w:val="center"/>
              <w:rPr>
                <w:rFonts w:ascii="Times New Roman" w:hAnsi="Times New Roman"/>
                <w:noProof/>
                <w:sz w:val="24"/>
              </w:rPr>
            </w:pPr>
          </w:p>
        </w:tc>
      </w:tr>
      <w:tr w:rsidR="003B3B96" w:rsidRPr="00D82D6C" w14:paraId="6DA57046" w14:textId="77777777" w:rsidTr="009B328F">
        <w:trPr>
          <w:trHeight w:val="239"/>
        </w:trPr>
        <w:tc>
          <w:tcPr>
            <w:tcW w:w="228" w:type="pct"/>
            <w:gridSpan w:val="2"/>
            <w:tcBorders>
              <w:top w:val="single" w:sz="4" w:space="0" w:color="C0C0C0"/>
              <w:bottom w:val="single" w:sz="4" w:space="0" w:color="C0C0C0"/>
            </w:tcBorders>
          </w:tcPr>
          <w:p w14:paraId="2A1C27E5" w14:textId="77777777" w:rsidR="003B3B96" w:rsidRPr="00D82D6C" w:rsidRDefault="003B3B96"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15334C71" w14:textId="77777777" w:rsidR="003B3B96" w:rsidRPr="00D82D6C" w:rsidRDefault="003B3B96" w:rsidP="008A1226">
            <w:pPr>
              <w:ind w:left="289"/>
              <w:jc w:val="both"/>
              <w:rPr>
                <w:rFonts w:ascii="Times New Roman" w:hAnsi="Times New Roman"/>
                <w:b/>
                <w:noProof/>
                <w:sz w:val="24"/>
              </w:rPr>
            </w:pPr>
            <w:r>
              <w:rPr>
                <w:rFonts w:ascii="Times New Roman" w:hAnsi="Times New Roman"/>
                <w:b/>
                <w:sz w:val="24"/>
              </w:rPr>
              <w:t>SC3B</w:t>
            </w:r>
          </w:p>
        </w:tc>
        <w:tc>
          <w:tcPr>
            <w:tcW w:w="2488" w:type="pct"/>
            <w:gridSpan w:val="2"/>
            <w:tcBorders>
              <w:top w:val="single" w:sz="4" w:space="0" w:color="C0C0C0"/>
              <w:bottom w:val="single" w:sz="4" w:space="0" w:color="C0C0C0"/>
            </w:tcBorders>
          </w:tcPr>
          <w:p w14:paraId="6C085321" w14:textId="77777777" w:rsidR="003B3B96" w:rsidRPr="00D82D6C" w:rsidRDefault="003B3B96" w:rsidP="00D82D6C">
            <w:pPr>
              <w:jc w:val="both"/>
              <w:rPr>
                <w:rFonts w:ascii="Times New Roman" w:hAnsi="Times New Roman"/>
                <w:b/>
                <w:noProof/>
                <w:sz w:val="24"/>
              </w:rPr>
            </w:pPr>
            <w:r>
              <w:rPr>
                <w:rFonts w:ascii="Times New Roman" w:hAnsi="Times New Roman"/>
                <w:b/>
                <w:sz w:val="24"/>
              </w:rPr>
              <w:t>Dzelzceļa pārvadājumi</w:t>
            </w:r>
          </w:p>
        </w:tc>
        <w:tc>
          <w:tcPr>
            <w:tcW w:w="388" w:type="pct"/>
            <w:gridSpan w:val="3"/>
            <w:tcBorders>
              <w:top w:val="single" w:sz="4" w:space="0" w:color="C0C0C0"/>
              <w:bottom w:val="single" w:sz="4" w:space="0" w:color="C0C0C0"/>
            </w:tcBorders>
          </w:tcPr>
          <w:p w14:paraId="3DC2EFEB" w14:textId="77777777" w:rsidR="003B3B96" w:rsidRPr="00D82D6C" w:rsidRDefault="003B3B96"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166A0F27" w14:textId="58332944" w:rsidR="003B3B96" w:rsidRPr="00D82D6C" w:rsidRDefault="003B3B96"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7DD40FE0" w14:textId="77777777" w:rsidR="003B3B96" w:rsidRPr="00D82D6C" w:rsidRDefault="003B3B96"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4B71F3DE" w14:textId="77777777" w:rsidR="003B3B96" w:rsidRPr="00D82D6C" w:rsidRDefault="003B3B96" w:rsidP="00414DCB">
            <w:pPr>
              <w:jc w:val="center"/>
              <w:rPr>
                <w:rFonts w:ascii="Times New Roman" w:hAnsi="Times New Roman"/>
                <w:noProof/>
                <w:sz w:val="24"/>
              </w:rPr>
            </w:pPr>
          </w:p>
        </w:tc>
      </w:tr>
      <w:tr w:rsidR="003B3B96" w:rsidRPr="00D82D6C" w14:paraId="769495A3" w14:textId="77777777" w:rsidTr="009B328F">
        <w:trPr>
          <w:trHeight w:val="239"/>
        </w:trPr>
        <w:tc>
          <w:tcPr>
            <w:tcW w:w="228" w:type="pct"/>
            <w:gridSpan w:val="2"/>
            <w:tcBorders>
              <w:top w:val="single" w:sz="4" w:space="0" w:color="C0C0C0"/>
              <w:bottom w:val="single" w:sz="4" w:space="0" w:color="C0C0C0"/>
            </w:tcBorders>
          </w:tcPr>
          <w:p w14:paraId="7ED12B75" w14:textId="77777777" w:rsidR="003B3B96" w:rsidRPr="00D82D6C" w:rsidRDefault="003B3B96"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397D156D" w14:textId="77777777" w:rsidR="003B3B96" w:rsidRPr="00D82D6C" w:rsidRDefault="003B3B96" w:rsidP="008A1226">
            <w:pPr>
              <w:ind w:left="289"/>
              <w:jc w:val="both"/>
              <w:rPr>
                <w:rFonts w:ascii="Times New Roman" w:hAnsi="Times New Roman"/>
                <w:b/>
                <w:noProof/>
                <w:sz w:val="24"/>
              </w:rPr>
            </w:pPr>
            <w:r>
              <w:rPr>
                <w:rFonts w:ascii="Times New Roman" w:hAnsi="Times New Roman"/>
                <w:b/>
                <w:sz w:val="24"/>
              </w:rPr>
              <w:t>SC3C</w:t>
            </w:r>
          </w:p>
        </w:tc>
        <w:tc>
          <w:tcPr>
            <w:tcW w:w="2488" w:type="pct"/>
            <w:gridSpan w:val="2"/>
            <w:tcBorders>
              <w:top w:val="single" w:sz="4" w:space="0" w:color="C0C0C0"/>
              <w:bottom w:val="single" w:sz="4" w:space="0" w:color="C0C0C0"/>
            </w:tcBorders>
          </w:tcPr>
          <w:p w14:paraId="0EABBC0F" w14:textId="77777777" w:rsidR="003B3B96" w:rsidRPr="00D82D6C" w:rsidRDefault="003B3B96" w:rsidP="00D82D6C">
            <w:pPr>
              <w:jc w:val="both"/>
              <w:rPr>
                <w:rFonts w:ascii="Times New Roman" w:hAnsi="Times New Roman"/>
                <w:b/>
                <w:noProof/>
                <w:sz w:val="24"/>
              </w:rPr>
            </w:pPr>
            <w:r>
              <w:rPr>
                <w:rFonts w:ascii="Times New Roman" w:hAnsi="Times New Roman"/>
                <w:b/>
                <w:sz w:val="24"/>
              </w:rPr>
              <w:t>Autopārvadājumi</w:t>
            </w:r>
          </w:p>
        </w:tc>
        <w:tc>
          <w:tcPr>
            <w:tcW w:w="388" w:type="pct"/>
            <w:gridSpan w:val="3"/>
            <w:tcBorders>
              <w:top w:val="single" w:sz="4" w:space="0" w:color="C0C0C0"/>
              <w:bottom w:val="single" w:sz="4" w:space="0" w:color="C0C0C0"/>
            </w:tcBorders>
          </w:tcPr>
          <w:p w14:paraId="2435523C" w14:textId="77777777" w:rsidR="003B3B96" w:rsidRPr="00D82D6C" w:rsidRDefault="003B3B96"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6D5A4D89" w14:textId="66B0B5A4" w:rsidR="003B3B96" w:rsidRPr="00D82D6C" w:rsidRDefault="003B3B96"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3C5D628D" w14:textId="77777777" w:rsidR="003B3B96" w:rsidRPr="00D82D6C" w:rsidRDefault="003B3B96"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659A96B5" w14:textId="77777777" w:rsidR="003B3B96" w:rsidRPr="00D82D6C" w:rsidRDefault="003B3B96" w:rsidP="00414DCB">
            <w:pPr>
              <w:jc w:val="center"/>
              <w:rPr>
                <w:rFonts w:ascii="Times New Roman" w:hAnsi="Times New Roman"/>
                <w:noProof/>
                <w:sz w:val="24"/>
              </w:rPr>
            </w:pPr>
          </w:p>
        </w:tc>
      </w:tr>
      <w:tr w:rsidR="003B3B96" w:rsidRPr="00D82D6C" w14:paraId="6D4D5282" w14:textId="77777777" w:rsidTr="009B328F">
        <w:trPr>
          <w:trHeight w:val="241"/>
        </w:trPr>
        <w:tc>
          <w:tcPr>
            <w:tcW w:w="228" w:type="pct"/>
            <w:gridSpan w:val="2"/>
            <w:tcBorders>
              <w:top w:val="single" w:sz="4" w:space="0" w:color="C0C0C0"/>
              <w:bottom w:val="single" w:sz="4" w:space="0" w:color="C0C0C0"/>
            </w:tcBorders>
          </w:tcPr>
          <w:p w14:paraId="3D3D8008" w14:textId="77777777" w:rsidR="003B3B96" w:rsidRPr="00D82D6C" w:rsidRDefault="003B3B96"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7B658972" w14:textId="77777777" w:rsidR="003B3B96" w:rsidRPr="00D82D6C" w:rsidRDefault="003B3B96" w:rsidP="008A1226">
            <w:pPr>
              <w:ind w:left="289"/>
              <w:jc w:val="both"/>
              <w:rPr>
                <w:rFonts w:ascii="Times New Roman" w:hAnsi="Times New Roman"/>
                <w:b/>
                <w:noProof/>
                <w:sz w:val="24"/>
              </w:rPr>
            </w:pPr>
            <w:r>
              <w:rPr>
                <w:rFonts w:ascii="Times New Roman" w:hAnsi="Times New Roman"/>
                <w:b/>
                <w:sz w:val="24"/>
              </w:rPr>
              <w:t>SC3D</w:t>
            </w:r>
          </w:p>
        </w:tc>
        <w:tc>
          <w:tcPr>
            <w:tcW w:w="2488" w:type="pct"/>
            <w:gridSpan w:val="2"/>
            <w:tcBorders>
              <w:top w:val="single" w:sz="4" w:space="0" w:color="C0C0C0"/>
              <w:bottom w:val="single" w:sz="4" w:space="0" w:color="C0C0C0"/>
            </w:tcBorders>
          </w:tcPr>
          <w:p w14:paraId="0156D2C1" w14:textId="77777777" w:rsidR="003B3B96" w:rsidRPr="00D82D6C" w:rsidRDefault="003B3B96" w:rsidP="00D82D6C">
            <w:pPr>
              <w:jc w:val="both"/>
              <w:rPr>
                <w:rFonts w:ascii="Times New Roman" w:hAnsi="Times New Roman"/>
                <w:b/>
                <w:noProof/>
                <w:sz w:val="24"/>
              </w:rPr>
            </w:pPr>
            <w:r>
              <w:rPr>
                <w:rFonts w:ascii="Times New Roman" w:hAnsi="Times New Roman"/>
                <w:b/>
                <w:sz w:val="24"/>
              </w:rPr>
              <w:t>Iekšējo ūdensceļu pārvadājumi</w:t>
            </w:r>
          </w:p>
        </w:tc>
        <w:tc>
          <w:tcPr>
            <w:tcW w:w="388" w:type="pct"/>
            <w:gridSpan w:val="3"/>
            <w:tcBorders>
              <w:top w:val="single" w:sz="4" w:space="0" w:color="C0C0C0"/>
              <w:bottom w:val="single" w:sz="4" w:space="0" w:color="C0C0C0"/>
            </w:tcBorders>
          </w:tcPr>
          <w:p w14:paraId="6DFB9B70" w14:textId="77777777" w:rsidR="003B3B96" w:rsidRPr="00D82D6C" w:rsidRDefault="003B3B96"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7ADFDECC" w14:textId="2A071D4B" w:rsidR="003B3B96" w:rsidRPr="00D82D6C" w:rsidRDefault="003B3B96"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79732A26" w14:textId="77777777" w:rsidR="003B3B96" w:rsidRPr="00D82D6C" w:rsidRDefault="003B3B96"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5224EAB7" w14:textId="77777777" w:rsidR="003B3B96" w:rsidRPr="00D82D6C" w:rsidRDefault="003B3B96" w:rsidP="00414DCB">
            <w:pPr>
              <w:jc w:val="center"/>
              <w:rPr>
                <w:rFonts w:ascii="Times New Roman" w:hAnsi="Times New Roman"/>
                <w:noProof/>
                <w:sz w:val="24"/>
              </w:rPr>
            </w:pPr>
          </w:p>
        </w:tc>
      </w:tr>
      <w:tr w:rsidR="003B3B96" w:rsidRPr="00D82D6C" w14:paraId="66B8CD7C" w14:textId="77777777" w:rsidTr="009B328F">
        <w:trPr>
          <w:trHeight w:val="239"/>
        </w:trPr>
        <w:tc>
          <w:tcPr>
            <w:tcW w:w="228" w:type="pct"/>
            <w:gridSpan w:val="2"/>
            <w:tcBorders>
              <w:top w:val="single" w:sz="4" w:space="0" w:color="C0C0C0"/>
              <w:bottom w:val="single" w:sz="4" w:space="0" w:color="C0C0C0"/>
            </w:tcBorders>
          </w:tcPr>
          <w:p w14:paraId="4A6331DF" w14:textId="77777777" w:rsidR="003B3B96" w:rsidRPr="00D82D6C" w:rsidRDefault="003B3B96"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5A7D2089" w14:textId="77777777" w:rsidR="003B3B96" w:rsidRPr="00D82D6C" w:rsidRDefault="003B3B96" w:rsidP="008A1226">
            <w:pPr>
              <w:ind w:left="289"/>
              <w:jc w:val="both"/>
              <w:rPr>
                <w:rFonts w:ascii="Times New Roman" w:hAnsi="Times New Roman"/>
                <w:b/>
                <w:noProof/>
                <w:sz w:val="24"/>
              </w:rPr>
            </w:pPr>
            <w:r>
              <w:rPr>
                <w:rFonts w:ascii="Times New Roman" w:hAnsi="Times New Roman"/>
                <w:b/>
                <w:sz w:val="24"/>
              </w:rPr>
              <w:t>SC3E</w:t>
            </w:r>
          </w:p>
        </w:tc>
        <w:tc>
          <w:tcPr>
            <w:tcW w:w="2488" w:type="pct"/>
            <w:gridSpan w:val="2"/>
            <w:tcBorders>
              <w:top w:val="single" w:sz="4" w:space="0" w:color="C0C0C0"/>
              <w:bottom w:val="single" w:sz="4" w:space="0" w:color="C0C0C0"/>
            </w:tcBorders>
          </w:tcPr>
          <w:p w14:paraId="0D561086" w14:textId="77777777" w:rsidR="003B3B96" w:rsidRPr="00D82D6C" w:rsidRDefault="003B3B96" w:rsidP="00D82D6C">
            <w:pPr>
              <w:jc w:val="both"/>
              <w:rPr>
                <w:rFonts w:ascii="Times New Roman" w:hAnsi="Times New Roman"/>
                <w:b/>
                <w:noProof/>
                <w:sz w:val="24"/>
              </w:rPr>
            </w:pPr>
            <w:r>
              <w:rPr>
                <w:rFonts w:ascii="Times New Roman" w:hAnsi="Times New Roman"/>
                <w:b/>
                <w:sz w:val="24"/>
              </w:rPr>
              <w:t>Cauruļvadu transports</w:t>
            </w:r>
          </w:p>
        </w:tc>
        <w:tc>
          <w:tcPr>
            <w:tcW w:w="388" w:type="pct"/>
            <w:gridSpan w:val="3"/>
            <w:tcBorders>
              <w:top w:val="single" w:sz="4" w:space="0" w:color="C0C0C0"/>
              <w:bottom w:val="single" w:sz="4" w:space="0" w:color="C0C0C0"/>
            </w:tcBorders>
          </w:tcPr>
          <w:p w14:paraId="713F09F1" w14:textId="77777777" w:rsidR="003B3B96" w:rsidRPr="00D82D6C" w:rsidRDefault="003B3B96"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39C4959C" w14:textId="53835ACB" w:rsidR="003B3B96" w:rsidRPr="00D82D6C" w:rsidRDefault="003B3B96"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45AC4C9A" w14:textId="77777777" w:rsidR="003B3B96" w:rsidRPr="00D82D6C" w:rsidRDefault="003B3B96"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7E037BFE" w14:textId="77777777" w:rsidR="003B3B96" w:rsidRPr="00D82D6C" w:rsidRDefault="003B3B96" w:rsidP="00414DCB">
            <w:pPr>
              <w:jc w:val="center"/>
              <w:rPr>
                <w:rFonts w:ascii="Times New Roman" w:hAnsi="Times New Roman"/>
                <w:noProof/>
                <w:sz w:val="24"/>
              </w:rPr>
            </w:pPr>
          </w:p>
        </w:tc>
      </w:tr>
      <w:tr w:rsidR="003B3B96" w:rsidRPr="00D82D6C" w14:paraId="5BCB5957" w14:textId="77777777" w:rsidTr="009B328F">
        <w:trPr>
          <w:trHeight w:val="239"/>
        </w:trPr>
        <w:tc>
          <w:tcPr>
            <w:tcW w:w="228" w:type="pct"/>
            <w:gridSpan w:val="2"/>
            <w:tcBorders>
              <w:top w:val="single" w:sz="4" w:space="0" w:color="C0C0C0"/>
              <w:bottom w:val="single" w:sz="4" w:space="0" w:color="C0C0C0"/>
            </w:tcBorders>
          </w:tcPr>
          <w:p w14:paraId="5AB004F5" w14:textId="77777777" w:rsidR="003B3B96" w:rsidRPr="00D82D6C" w:rsidRDefault="003B3B96"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2DBB0EF6" w14:textId="77777777" w:rsidR="003B3B96" w:rsidRPr="00D82D6C" w:rsidRDefault="003B3B96" w:rsidP="008A1226">
            <w:pPr>
              <w:ind w:left="289"/>
              <w:jc w:val="both"/>
              <w:rPr>
                <w:rFonts w:ascii="Times New Roman" w:hAnsi="Times New Roman"/>
                <w:b/>
                <w:noProof/>
                <w:sz w:val="24"/>
              </w:rPr>
            </w:pPr>
            <w:r>
              <w:rPr>
                <w:rFonts w:ascii="Times New Roman" w:hAnsi="Times New Roman"/>
                <w:b/>
                <w:sz w:val="24"/>
              </w:rPr>
              <w:t>SC3F</w:t>
            </w:r>
          </w:p>
        </w:tc>
        <w:tc>
          <w:tcPr>
            <w:tcW w:w="2488" w:type="pct"/>
            <w:gridSpan w:val="2"/>
            <w:tcBorders>
              <w:top w:val="single" w:sz="4" w:space="0" w:color="C0C0C0"/>
              <w:bottom w:val="single" w:sz="4" w:space="0" w:color="C0C0C0"/>
            </w:tcBorders>
          </w:tcPr>
          <w:p w14:paraId="7C39B2AE" w14:textId="77777777" w:rsidR="003B3B96" w:rsidRPr="00D82D6C" w:rsidRDefault="003B3B96" w:rsidP="00D82D6C">
            <w:pPr>
              <w:jc w:val="both"/>
              <w:rPr>
                <w:rFonts w:ascii="Times New Roman" w:hAnsi="Times New Roman"/>
                <w:b/>
                <w:noProof/>
                <w:sz w:val="24"/>
              </w:rPr>
            </w:pPr>
            <w:r>
              <w:rPr>
                <w:rFonts w:ascii="Times New Roman" w:hAnsi="Times New Roman"/>
                <w:b/>
                <w:sz w:val="24"/>
              </w:rPr>
              <w:t>Elektroenerģijas pārvade</w:t>
            </w:r>
          </w:p>
        </w:tc>
        <w:tc>
          <w:tcPr>
            <w:tcW w:w="388" w:type="pct"/>
            <w:gridSpan w:val="3"/>
            <w:tcBorders>
              <w:top w:val="single" w:sz="4" w:space="0" w:color="C0C0C0"/>
              <w:bottom w:val="single" w:sz="4" w:space="0" w:color="C0C0C0"/>
            </w:tcBorders>
          </w:tcPr>
          <w:p w14:paraId="4DF453C7" w14:textId="77777777" w:rsidR="003B3B96" w:rsidRPr="00D82D6C" w:rsidRDefault="003B3B96" w:rsidP="00414DCB">
            <w:pPr>
              <w:jc w:val="center"/>
              <w:rPr>
                <w:rFonts w:ascii="Times New Roman" w:hAnsi="Times New Roman"/>
                <w:noProof/>
                <w:sz w:val="24"/>
              </w:rPr>
            </w:pPr>
            <w:r>
              <w:rPr>
                <w:rFonts w:ascii="Times New Roman" w:hAnsi="Times New Roman"/>
                <w:sz w:val="24"/>
              </w:rPr>
              <w:t>100</w:t>
            </w:r>
          </w:p>
        </w:tc>
        <w:tc>
          <w:tcPr>
            <w:tcW w:w="388" w:type="pct"/>
            <w:gridSpan w:val="3"/>
            <w:tcBorders>
              <w:top w:val="single" w:sz="4" w:space="0" w:color="C0C0C0"/>
              <w:bottom w:val="single" w:sz="4" w:space="0" w:color="C0C0C0"/>
            </w:tcBorders>
          </w:tcPr>
          <w:p w14:paraId="4C88A9B5" w14:textId="4F821F37" w:rsidR="003B3B96" w:rsidRPr="00D82D6C" w:rsidRDefault="003B3B96"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31E35F32" w14:textId="77777777" w:rsidR="003B3B96" w:rsidRPr="00D82D6C" w:rsidRDefault="003B3B96"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7AC7BDDA" w14:textId="77777777" w:rsidR="003B3B96" w:rsidRPr="00D82D6C" w:rsidRDefault="003B3B96" w:rsidP="00414DCB">
            <w:pPr>
              <w:jc w:val="center"/>
              <w:rPr>
                <w:rFonts w:ascii="Times New Roman" w:hAnsi="Times New Roman"/>
                <w:noProof/>
                <w:sz w:val="24"/>
              </w:rPr>
            </w:pPr>
          </w:p>
        </w:tc>
      </w:tr>
      <w:tr w:rsidR="00416649" w:rsidRPr="00D82D6C" w14:paraId="7C99D439" w14:textId="77777777" w:rsidTr="009B328F">
        <w:trPr>
          <w:trHeight w:val="239"/>
        </w:trPr>
        <w:tc>
          <w:tcPr>
            <w:tcW w:w="228" w:type="pct"/>
            <w:gridSpan w:val="2"/>
            <w:tcBorders>
              <w:top w:val="single" w:sz="4" w:space="0" w:color="C0C0C0"/>
              <w:bottom w:val="single" w:sz="4" w:space="0" w:color="C0C0C0"/>
            </w:tcBorders>
          </w:tcPr>
          <w:p w14:paraId="232F5645"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6A0D4B9D" w14:textId="77777777" w:rsidR="00416649" w:rsidRPr="00D82D6C" w:rsidRDefault="00416649" w:rsidP="008A1226">
            <w:pPr>
              <w:ind w:left="289"/>
              <w:jc w:val="both"/>
              <w:rPr>
                <w:rFonts w:ascii="Times New Roman" w:hAnsi="Times New Roman"/>
                <w:b/>
                <w:noProof/>
                <w:sz w:val="24"/>
              </w:rPr>
            </w:pPr>
            <w:r>
              <w:rPr>
                <w:rFonts w:ascii="Times New Roman" w:hAnsi="Times New Roman"/>
                <w:b/>
                <w:sz w:val="24"/>
              </w:rPr>
              <w:t>SC3G</w:t>
            </w:r>
          </w:p>
        </w:tc>
        <w:tc>
          <w:tcPr>
            <w:tcW w:w="2488" w:type="pct"/>
            <w:gridSpan w:val="2"/>
            <w:tcBorders>
              <w:top w:val="single" w:sz="4" w:space="0" w:color="C0C0C0"/>
              <w:bottom w:val="single" w:sz="4" w:space="0" w:color="C0C0C0"/>
            </w:tcBorders>
          </w:tcPr>
          <w:p w14:paraId="1B1AA8DE"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Citi atbalsta un pārvadājumu papildpakalpojumi</w:t>
            </w:r>
          </w:p>
        </w:tc>
        <w:tc>
          <w:tcPr>
            <w:tcW w:w="395" w:type="pct"/>
            <w:gridSpan w:val="3"/>
            <w:tcBorders>
              <w:top w:val="single" w:sz="4" w:space="0" w:color="C0C0C0"/>
              <w:bottom w:val="single" w:sz="4" w:space="0" w:color="C0C0C0"/>
            </w:tcBorders>
          </w:tcPr>
          <w:p w14:paraId="68CD1687"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1EE616A1"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7BFEF34E"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7EC8E8D9" w14:textId="77777777" w:rsidR="00416649" w:rsidRPr="00D82D6C" w:rsidRDefault="00416649" w:rsidP="00414DCB">
            <w:pPr>
              <w:jc w:val="center"/>
              <w:rPr>
                <w:rFonts w:ascii="Times New Roman" w:hAnsi="Times New Roman"/>
                <w:noProof/>
                <w:sz w:val="24"/>
              </w:rPr>
            </w:pPr>
          </w:p>
        </w:tc>
      </w:tr>
      <w:tr w:rsidR="002A0B29" w:rsidRPr="00D82D6C" w14:paraId="1504EC69" w14:textId="77777777" w:rsidTr="009B328F">
        <w:trPr>
          <w:trHeight w:val="321"/>
        </w:trPr>
        <w:tc>
          <w:tcPr>
            <w:tcW w:w="228" w:type="pct"/>
            <w:gridSpan w:val="2"/>
            <w:tcBorders>
              <w:top w:val="single" w:sz="4" w:space="0" w:color="C0C0C0"/>
              <w:bottom w:val="single" w:sz="4" w:space="0" w:color="C0C0C0"/>
            </w:tcBorders>
            <w:shd w:val="clear" w:color="auto" w:fill="DEEAF6"/>
          </w:tcPr>
          <w:p w14:paraId="346F979A" w14:textId="77777777" w:rsidR="00416649" w:rsidRPr="00D82D6C" w:rsidRDefault="00416649" w:rsidP="00D82D6C">
            <w:pPr>
              <w:jc w:val="both"/>
              <w:rPr>
                <w:rFonts w:ascii="Times New Roman" w:hAnsi="Times New Roman"/>
                <w:noProof/>
                <w:sz w:val="24"/>
              </w:rPr>
            </w:pPr>
          </w:p>
        </w:tc>
        <w:tc>
          <w:tcPr>
            <w:tcW w:w="767" w:type="pct"/>
            <w:gridSpan w:val="4"/>
            <w:tcBorders>
              <w:top w:val="single" w:sz="4" w:space="0" w:color="C0C0C0"/>
              <w:bottom w:val="single" w:sz="4" w:space="0" w:color="C0C0C0"/>
            </w:tcBorders>
            <w:shd w:val="clear" w:color="auto" w:fill="DEEAF6"/>
          </w:tcPr>
          <w:p w14:paraId="3817C364" w14:textId="77777777" w:rsidR="00416649" w:rsidRPr="00D82D6C" w:rsidRDefault="00416649" w:rsidP="00D82D6C">
            <w:pPr>
              <w:jc w:val="both"/>
              <w:rPr>
                <w:rFonts w:ascii="Times New Roman" w:hAnsi="Times New Roman"/>
                <w:noProof/>
                <w:sz w:val="24"/>
              </w:rPr>
            </w:pPr>
          </w:p>
        </w:tc>
        <w:tc>
          <w:tcPr>
            <w:tcW w:w="2488" w:type="pct"/>
            <w:gridSpan w:val="2"/>
            <w:tcBorders>
              <w:top w:val="single" w:sz="4" w:space="0" w:color="C0C0C0"/>
              <w:bottom w:val="single" w:sz="4" w:space="0" w:color="C0C0C0"/>
            </w:tcBorders>
            <w:shd w:val="clear" w:color="auto" w:fill="DEEAF6"/>
          </w:tcPr>
          <w:p w14:paraId="26E6CF90" w14:textId="1164CFAA" w:rsidR="00416649" w:rsidRPr="00D82D6C" w:rsidRDefault="00416649" w:rsidP="00F376C4">
            <w:pPr>
              <w:jc w:val="both"/>
              <w:rPr>
                <w:rFonts w:ascii="Times New Roman" w:hAnsi="Times New Roman"/>
                <w:b/>
                <w:noProof/>
                <w:sz w:val="24"/>
              </w:rPr>
            </w:pPr>
            <w:r>
              <w:rPr>
                <w:rFonts w:ascii="Times New Roman" w:hAnsi="Times New Roman"/>
                <w:b/>
                <w:sz w:val="24"/>
              </w:rPr>
              <w:t>Pārvadājumi – 2. alternatīva: kas tiek pārvadāts (visiem pārvadājumu veidiem)</w:t>
            </w:r>
          </w:p>
        </w:tc>
        <w:tc>
          <w:tcPr>
            <w:tcW w:w="395" w:type="pct"/>
            <w:gridSpan w:val="3"/>
            <w:tcBorders>
              <w:top w:val="single" w:sz="4" w:space="0" w:color="C0C0C0"/>
              <w:bottom w:val="single" w:sz="4" w:space="0" w:color="C0C0C0"/>
            </w:tcBorders>
            <w:shd w:val="clear" w:color="auto" w:fill="DEEAF6"/>
          </w:tcPr>
          <w:p w14:paraId="7FB5A0ED"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shd w:val="clear" w:color="auto" w:fill="DEEAF6"/>
          </w:tcPr>
          <w:p w14:paraId="75EB9E3A" w14:textId="77777777" w:rsidR="00416649" w:rsidRPr="00D82D6C" w:rsidRDefault="00416649"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shd w:val="clear" w:color="auto" w:fill="DEEAF6"/>
          </w:tcPr>
          <w:p w14:paraId="6B221A44"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shd w:val="clear" w:color="auto" w:fill="DEEAF6"/>
          </w:tcPr>
          <w:p w14:paraId="1656A502" w14:textId="77777777" w:rsidR="00416649" w:rsidRPr="00D82D6C" w:rsidRDefault="00416649" w:rsidP="00414DCB">
            <w:pPr>
              <w:jc w:val="center"/>
              <w:rPr>
                <w:rFonts w:ascii="Times New Roman" w:hAnsi="Times New Roman"/>
                <w:noProof/>
                <w:sz w:val="24"/>
              </w:rPr>
            </w:pPr>
          </w:p>
        </w:tc>
      </w:tr>
      <w:tr w:rsidR="00416649" w:rsidRPr="00D82D6C" w14:paraId="29F0E5B7" w14:textId="77777777" w:rsidTr="009B328F">
        <w:trPr>
          <w:trHeight w:val="241"/>
        </w:trPr>
        <w:tc>
          <w:tcPr>
            <w:tcW w:w="228" w:type="pct"/>
            <w:gridSpan w:val="2"/>
            <w:tcBorders>
              <w:top w:val="single" w:sz="4" w:space="0" w:color="C0C0C0"/>
              <w:bottom w:val="single" w:sz="4" w:space="0" w:color="C0C0C0"/>
            </w:tcBorders>
          </w:tcPr>
          <w:p w14:paraId="78EE31D6"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7" w:type="pct"/>
            <w:gridSpan w:val="4"/>
            <w:tcBorders>
              <w:top w:val="single" w:sz="4" w:space="0" w:color="C0C0C0"/>
              <w:bottom w:val="single" w:sz="4" w:space="0" w:color="C0C0C0"/>
            </w:tcBorders>
          </w:tcPr>
          <w:p w14:paraId="64FAD9B3" w14:textId="77777777" w:rsidR="00416649" w:rsidRPr="00D82D6C" w:rsidRDefault="00416649" w:rsidP="00791182">
            <w:pPr>
              <w:ind w:left="147"/>
              <w:jc w:val="both"/>
              <w:rPr>
                <w:rFonts w:ascii="Times New Roman" w:hAnsi="Times New Roman"/>
                <w:b/>
                <w:noProof/>
                <w:sz w:val="24"/>
              </w:rPr>
            </w:pPr>
            <w:r>
              <w:rPr>
                <w:rFonts w:ascii="Times New Roman" w:hAnsi="Times New Roman"/>
                <w:b/>
                <w:sz w:val="24"/>
              </w:rPr>
              <w:t>SCA</w:t>
            </w:r>
          </w:p>
        </w:tc>
        <w:tc>
          <w:tcPr>
            <w:tcW w:w="2488" w:type="pct"/>
            <w:gridSpan w:val="2"/>
            <w:tcBorders>
              <w:top w:val="single" w:sz="4" w:space="0" w:color="C0C0C0"/>
              <w:bottom w:val="single" w:sz="4" w:space="0" w:color="C0C0C0"/>
            </w:tcBorders>
          </w:tcPr>
          <w:p w14:paraId="067E84B8" w14:textId="77777777" w:rsidR="00416649" w:rsidRPr="00D82D6C" w:rsidRDefault="00416649" w:rsidP="00D82D6C">
            <w:pPr>
              <w:jc w:val="both"/>
              <w:rPr>
                <w:rFonts w:ascii="Times New Roman" w:hAnsi="Times New Roman"/>
                <w:b/>
                <w:noProof/>
                <w:sz w:val="24"/>
              </w:rPr>
            </w:pPr>
            <w:r>
              <w:rPr>
                <w:rFonts w:ascii="Times New Roman" w:hAnsi="Times New Roman"/>
                <w:b/>
                <w:sz w:val="24"/>
              </w:rPr>
              <w:t>Pasažieri (visi pārvadājumu veidi)</w:t>
            </w:r>
          </w:p>
        </w:tc>
        <w:tc>
          <w:tcPr>
            <w:tcW w:w="395" w:type="pct"/>
            <w:gridSpan w:val="3"/>
            <w:tcBorders>
              <w:top w:val="single" w:sz="4" w:space="0" w:color="C0C0C0"/>
              <w:bottom w:val="single" w:sz="4" w:space="0" w:color="C0C0C0"/>
            </w:tcBorders>
          </w:tcPr>
          <w:p w14:paraId="3EB62E68"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81" w:type="pct"/>
            <w:gridSpan w:val="3"/>
            <w:tcBorders>
              <w:top w:val="single" w:sz="4" w:space="0" w:color="C0C0C0"/>
              <w:bottom w:val="single" w:sz="4" w:space="0" w:color="C0C0C0"/>
            </w:tcBorders>
          </w:tcPr>
          <w:p w14:paraId="6E1F2205" w14:textId="77777777" w:rsidR="00416649" w:rsidRPr="00D82D6C" w:rsidRDefault="00416649"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3B691CA4"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4A7C9F1D" w14:textId="77777777" w:rsidR="00416649" w:rsidRPr="00D82D6C" w:rsidRDefault="00416649" w:rsidP="00414DCB">
            <w:pPr>
              <w:jc w:val="center"/>
              <w:rPr>
                <w:rFonts w:ascii="Times New Roman" w:hAnsi="Times New Roman"/>
                <w:noProof/>
                <w:sz w:val="24"/>
              </w:rPr>
            </w:pPr>
          </w:p>
        </w:tc>
      </w:tr>
      <w:tr w:rsidR="00416649" w:rsidRPr="00D82D6C" w14:paraId="2EBF1A76" w14:textId="77777777" w:rsidTr="009B328F">
        <w:trPr>
          <w:trHeight w:val="239"/>
        </w:trPr>
        <w:tc>
          <w:tcPr>
            <w:tcW w:w="228" w:type="pct"/>
            <w:gridSpan w:val="2"/>
            <w:tcBorders>
              <w:top w:val="single" w:sz="4" w:space="0" w:color="C0C0C0"/>
              <w:bottom w:val="single" w:sz="4" w:space="0" w:color="C0C0C0"/>
            </w:tcBorders>
          </w:tcPr>
          <w:p w14:paraId="19A97094"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7" w:type="pct"/>
            <w:gridSpan w:val="4"/>
            <w:tcBorders>
              <w:top w:val="single" w:sz="4" w:space="0" w:color="C0C0C0"/>
              <w:bottom w:val="single" w:sz="4" w:space="0" w:color="C0C0C0"/>
            </w:tcBorders>
          </w:tcPr>
          <w:p w14:paraId="1450A21A" w14:textId="77777777" w:rsidR="00416649" w:rsidRPr="00D82D6C" w:rsidRDefault="00416649" w:rsidP="00791182">
            <w:pPr>
              <w:ind w:left="147"/>
              <w:jc w:val="both"/>
              <w:rPr>
                <w:rFonts w:ascii="Times New Roman" w:hAnsi="Times New Roman"/>
                <w:b/>
                <w:noProof/>
                <w:sz w:val="24"/>
              </w:rPr>
            </w:pPr>
            <w:r>
              <w:rPr>
                <w:rFonts w:ascii="Times New Roman" w:hAnsi="Times New Roman"/>
                <w:b/>
                <w:sz w:val="24"/>
              </w:rPr>
              <w:t>SCB</w:t>
            </w:r>
          </w:p>
        </w:tc>
        <w:tc>
          <w:tcPr>
            <w:tcW w:w="2488" w:type="pct"/>
            <w:gridSpan w:val="2"/>
            <w:tcBorders>
              <w:top w:val="single" w:sz="4" w:space="0" w:color="C0C0C0"/>
              <w:bottom w:val="single" w:sz="4" w:space="0" w:color="C0C0C0"/>
            </w:tcBorders>
          </w:tcPr>
          <w:p w14:paraId="74678C18" w14:textId="77777777" w:rsidR="00416649" w:rsidRPr="00D82D6C" w:rsidRDefault="00416649" w:rsidP="00D82D6C">
            <w:pPr>
              <w:jc w:val="both"/>
              <w:rPr>
                <w:rFonts w:ascii="Times New Roman" w:hAnsi="Times New Roman"/>
                <w:b/>
                <w:noProof/>
                <w:sz w:val="24"/>
              </w:rPr>
            </w:pPr>
            <w:r>
              <w:rPr>
                <w:rFonts w:ascii="Times New Roman" w:hAnsi="Times New Roman"/>
                <w:b/>
                <w:sz w:val="24"/>
              </w:rPr>
              <w:t>Kravas (visi pārvadājumu veidi)</w:t>
            </w:r>
          </w:p>
        </w:tc>
        <w:tc>
          <w:tcPr>
            <w:tcW w:w="395" w:type="pct"/>
            <w:gridSpan w:val="3"/>
            <w:tcBorders>
              <w:top w:val="single" w:sz="4" w:space="0" w:color="C0C0C0"/>
              <w:bottom w:val="single" w:sz="4" w:space="0" w:color="C0C0C0"/>
            </w:tcBorders>
          </w:tcPr>
          <w:p w14:paraId="43766DF4"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81" w:type="pct"/>
            <w:gridSpan w:val="3"/>
            <w:tcBorders>
              <w:top w:val="single" w:sz="4" w:space="0" w:color="C0C0C0"/>
              <w:bottom w:val="single" w:sz="4" w:space="0" w:color="C0C0C0"/>
            </w:tcBorders>
          </w:tcPr>
          <w:p w14:paraId="3164FF96" w14:textId="77777777" w:rsidR="00416649" w:rsidRPr="00D82D6C" w:rsidRDefault="00416649"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0AADDE15"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4B2D9522" w14:textId="77777777" w:rsidR="00416649" w:rsidRPr="00D82D6C" w:rsidRDefault="00416649" w:rsidP="00414DCB">
            <w:pPr>
              <w:jc w:val="center"/>
              <w:rPr>
                <w:rFonts w:ascii="Times New Roman" w:hAnsi="Times New Roman"/>
                <w:noProof/>
                <w:sz w:val="24"/>
              </w:rPr>
            </w:pPr>
          </w:p>
        </w:tc>
      </w:tr>
      <w:tr w:rsidR="00416649" w:rsidRPr="00D82D6C" w14:paraId="736FC671" w14:textId="77777777" w:rsidTr="009B328F">
        <w:trPr>
          <w:trHeight w:val="239"/>
        </w:trPr>
        <w:tc>
          <w:tcPr>
            <w:tcW w:w="228" w:type="pct"/>
            <w:gridSpan w:val="2"/>
            <w:tcBorders>
              <w:top w:val="single" w:sz="4" w:space="0" w:color="C0C0C0"/>
              <w:bottom w:val="single" w:sz="4" w:space="0" w:color="C0C0C0"/>
            </w:tcBorders>
          </w:tcPr>
          <w:p w14:paraId="7466E3ED"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7" w:type="pct"/>
            <w:gridSpan w:val="4"/>
            <w:tcBorders>
              <w:top w:val="single" w:sz="4" w:space="0" w:color="C0C0C0"/>
              <w:bottom w:val="single" w:sz="4" w:space="0" w:color="C0C0C0"/>
            </w:tcBorders>
          </w:tcPr>
          <w:p w14:paraId="2A42EABE" w14:textId="77777777" w:rsidR="00416649" w:rsidRPr="00D82D6C" w:rsidRDefault="00416649" w:rsidP="00791182">
            <w:pPr>
              <w:ind w:left="147"/>
              <w:jc w:val="both"/>
              <w:rPr>
                <w:rFonts w:ascii="Times New Roman" w:hAnsi="Times New Roman"/>
                <w:b/>
                <w:noProof/>
                <w:sz w:val="24"/>
              </w:rPr>
            </w:pPr>
            <w:r>
              <w:rPr>
                <w:rFonts w:ascii="Times New Roman" w:hAnsi="Times New Roman"/>
                <w:b/>
                <w:sz w:val="24"/>
              </w:rPr>
              <w:t>SCC</w:t>
            </w:r>
          </w:p>
        </w:tc>
        <w:tc>
          <w:tcPr>
            <w:tcW w:w="2488" w:type="pct"/>
            <w:gridSpan w:val="2"/>
            <w:tcBorders>
              <w:top w:val="single" w:sz="4" w:space="0" w:color="C0C0C0"/>
              <w:bottom w:val="single" w:sz="4" w:space="0" w:color="C0C0C0"/>
            </w:tcBorders>
          </w:tcPr>
          <w:p w14:paraId="64344760"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Citi (visi pārvadājumu veidi)</w:t>
            </w:r>
          </w:p>
        </w:tc>
        <w:tc>
          <w:tcPr>
            <w:tcW w:w="395" w:type="pct"/>
            <w:gridSpan w:val="3"/>
            <w:tcBorders>
              <w:top w:val="single" w:sz="4" w:space="0" w:color="C0C0C0"/>
              <w:bottom w:val="single" w:sz="4" w:space="0" w:color="C0C0C0"/>
            </w:tcBorders>
          </w:tcPr>
          <w:p w14:paraId="44A30B3C" w14:textId="77777777" w:rsidR="00416649" w:rsidRPr="00D82D6C" w:rsidRDefault="00416649" w:rsidP="00414DCB">
            <w:pPr>
              <w:jc w:val="center"/>
              <w:rPr>
                <w:rFonts w:ascii="Times New Roman" w:hAnsi="Times New Roman"/>
                <w:noProof/>
                <w:sz w:val="24"/>
              </w:rPr>
            </w:pPr>
            <w:r>
              <w:rPr>
                <w:rFonts w:ascii="Times New Roman" w:hAnsi="Times New Roman"/>
                <w:sz w:val="24"/>
              </w:rPr>
              <w:t>50</w:t>
            </w:r>
          </w:p>
        </w:tc>
        <w:tc>
          <w:tcPr>
            <w:tcW w:w="381" w:type="pct"/>
            <w:gridSpan w:val="3"/>
            <w:tcBorders>
              <w:top w:val="single" w:sz="4" w:space="0" w:color="C0C0C0"/>
              <w:bottom w:val="single" w:sz="4" w:space="0" w:color="C0C0C0"/>
            </w:tcBorders>
          </w:tcPr>
          <w:p w14:paraId="3DF2E313" w14:textId="77777777" w:rsidR="00416649" w:rsidRPr="00D82D6C" w:rsidRDefault="00416649" w:rsidP="00414DCB">
            <w:pPr>
              <w:jc w:val="center"/>
              <w:rPr>
                <w:rFonts w:ascii="Times New Roman" w:hAnsi="Times New Roman"/>
                <w:noProof/>
                <w:sz w:val="24"/>
              </w:rPr>
            </w:pPr>
            <w:r>
              <w:rPr>
                <w:rFonts w:ascii="Times New Roman" w:hAnsi="Times New Roman"/>
                <w:sz w:val="24"/>
              </w:rPr>
              <w:t>50</w:t>
            </w:r>
          </w:p>
        </w:tc>
        <w:tc>
          <w:tcPr>
            <w:tcW w:w="379" w:type="pct"/>
            <w:gridSpan w:val="2"/>
            <w:tcBorders>
              <w:top w:val="single" w:sz="4" w:space="0" w:color="C0C0C0"/>
              <w:bottom w:val="single" w:sz="4" w:space="0" w:color="C0C0C0"/>
            </w:tcBorders>
          </w:tcPr>
          <w:p w14:paraId="29FE276C"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163B13B5" w14:textId="77777777" w:rsidR="00416649" w:rsidRPr="00D82D6C" w:rsidRDefault="00416649" w:rsidP="00414DCB">
            <w:pPr>
              <w:jc w:val="center"/>
              <w:rPr>
                <w:rFonts w:ascii="Times New Roman" w:hAnsi="Times New Roman"/>
                <w:noProof/>
                <w:sz w:val="24"/>
              </w:rPr>
            </w:pPr>
          </w:p>
        </w:tc>
      </w:tr>
      <w:tr w:rsidR="00416649" w:rsidRPr="00D82D6C" w14:paraId="2E319C9A" w14:textId="77777777" w:rsidTr="009B328F">
        <w:trPr>
          <w:trHeight w:val="239"/>
        </w:trPr>
        <w:tc>
          <w:tcPr>
            <w:tcW w:w="228" w:type="pct"/>
            <w:gridSpan w:val="2"/>
            <w:tcBorders>
              <w:top w:val="single" w:sz="4" w:space="0" w:color="C0C0C0"/>
              <w:bottom w:val="single" w:sz="4" w:space="0" w:color="C0C0C0"/>
            </w:tcBorders>
          </w:tcPr>
          <w:p w14:paraId="221CC607"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44E5C073" w14:textId="77777777" w:rsidR="00416649" w:rsidRPr="00D82D6C" w:rsidRDefault="00416649" w:rsidP="00791182">
            <w:pPr>
              <w:ind w:left="289"/>
              <w:jc w:val="both"/>
              <w:rPr>
                <w:rFonts w:ascii="Times New Roman" w:hAnsi="Times New Roman"/>
                <w:b/>
                <w:noProof/>
                <w:sz w:val="24"/>
              </w:rPr>
            </w:pPr>
            <w:r>
              <w:rPr>
                <w:rFonts w:ascii="Times New Roman" w:hAnsi="Times New Roman"/>
                <w:b/>
                <w:sz w:val="24"/>
              </w:rPr>
              <w:t>SC4</w:t>
            </w:r>
          </w:p>
        </w:tc>
        <w:tc>
          <w:tcPr>
            <w:tcW w:w="2488" w:type="pct"/>
            <w:gridSpan w:val="2"/>
            <w:tcBorders>
              <w:top w:val="single" w:sz="4" w:space="0" w:color="C0C0C0"/>
              <w:bottom w:val="single" w:sz="4" w:space="0" w:color="C0C0C0"/>
            </w:tcBorders>
          </w:tcPr>
          <w:p w14:paraId="3D14E7AD" w14:textId="77777777" w:rsidR="00416649" w:rsidRPr="00D82D6C" w:rsidRDefault="00416649" w:rsidP="00D82D6C">
            <w:pPr>
              <w:jc w:val="both"/>
              <w:rPr>
                <w:rFonts w:ascii="Times New Roman" w:hAnsi="Times New Roman"/>
                <w:b/>
                <w:noProof/>
                <w:sz w:val="24"/>
              </w:rPr>
            </w:pPr>
            <w:r>
              <w:rPr>
                <w:rFonts w:ascii="Times New Roman" w:hAnsi="Times New Roman"/>
                <w:b/>
                <w:sz w:val="24"/>
              </w:rPr>
              <w:t>Pasta un kurjeru pakalpojumi</w:t>
            </w:r>
          </w:p>
        </w:tc>
        <w:tc>
          <w:tcPr>
            <w:tcW w:w="395" w:type="pct"/>
            <w:gridSpan w:val="3"/>
            <w:tcBorders>
              <w:top w:val="single" w:sz="4" w:space="0" w:color="C0C0C0"/>
              <w:bottom w:val="single" w:sz="4" w:space="0" w:color="C0C0C0"/>
            </w:tcBorders>
          </w:tcPr>
          <w:p w14:paraId="6608A0E7"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81" w:type="pct"/>
            <w:gridSpan w:val="3"/>
            <w:tcBorders>
              <w:top w:val="single" w:sz="4" w:space="0" w:color="C0C0C0"/>
              <w:bottom w:val="single" w:sz="4" w:space="0" w:color="C0C0C0"/>
            </w:tcBorders>
          </w:tcPr>
          <w:p w14:paraId="74119B93" w14:textId="77777777" w:rsidR="00416649" w:rsidRPr="00D82D6C" w:rsidRDefault="00416649"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tcPr>
          <w:p w14:paraId="628A588D"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707406B1" w14:textId="77777777" w:rsidR="00416649" w:rsidRPr="00D82D6C" w:rsidRDefault="00416649" w:rsidP="00414DCB">
            <w:pPr>
              <w:jc w:val="center"/>
              <w:rPr>
                <w:rFonts w:ascii="Times New Roman" w:hAnsi="Times New Roman"/>
                <w:noProof/>
                <w:sz w:val="24"/>
              </w:rPr>
            </w:pPr>
          </w:p>
        </w:tc>
      </w:tr>
      <w:tr w:rsidR="00416649" w:rsidRPr="00D82D6C" w14:paraId="6F439435" w14:textId="77777777" w:rsidTr="009B328F">
        <w:trPr>
          <w:trHeight w:val="321"/>
        </w:trPr>
        <w:tc>
          <w:tcPr>
            <w:tcW w:w="228" w:type="pct"/>
            <w:gridSpan w:val="2"/>
            <w:tcBorders>
              <w:top w:val="single" w:sz="4" w:space="0" w:color="C0C0C0"/>
              <w:bottom w:val="single" w:sz="4" w:space="0" w:color="C0C0C0"/>
            </w:tcBorders>
          </w:tcPr>
          <w:p w14:paraId="405193CA"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149F900A" w14:textId="77777777" w:rsidR="00416649" w:rsidRPr="00D82D6C" w:rsidRDefault="00416649" w:rsidP="00791182">
            <w:pPr>
              <w:ind w:left="289"/>
              <w:jc w:val="both"/>
              <w:rPr>
                <w:rFonts w:ascii="Times New Roman" w:hAnsi="Times New Roman"/>
                <w:b/>
                <w:noProof/>
                <w:sz w:val="24"/>
              </w:rPr>
            </w:pPr>
            <w:r>
              <w:rPr>
                <w:rFonts w:ascii="Times New Roman" w:hAnsi="Times New Roman"/>
                <w:b/>
                <w:sz w:val="24"/>
              </w:rPr>
              <w:t>SCC1</w:t>
            </w:r>
          </w:p>
        </w:tc>
        <w:tc>
          <w:tcPr>
            <w:tcW w:w="2488" w:type="pct"/>
            <w:gridSpan w:val="2"/>
            <w:tcBorders>
              <w:top w:val="single" w:sz="4" w:space="0" w:color="C0C0C0"/>
              <w:bottom w:val="single" w:sz="4" w:space="0" w:color="C0C0C0"/>
            </w:tcBorders>
          </w:tcPr>
          <w:p w14:paraId="7CBC344D" w14:textId="0BFF0324" w:rsidR="00416649" w:rsidRPr="00D82D6C" w:rsidRDefault="00416649" w:rsidP="00F376C4">
            <w:pPr>
              <w:jc w:val="both"/>
              <w:rPr>
                <w:rFonts w:ascii="Times New Roman" w:hAnsi="Times New Roman"/>
                <w:b/>
                <w:noProof/>
                <w:sz w:val="24"/>
              </w:rPr>
            </w:pPr>
            <w:r>
              <w:rPr>
                <w:rFonts w:ascii="Times New Roman" w:hAnsi="Times New Roman"/>
                <w:b/>
                <w:sz w:val="24"/>
              </w:rPr>
              <w:t>Citi (visi pārvadājumu veidi, izņemot pasta un kurjeru pakalpojumus)</w:t>
            </w:r>
          </w:p>
        </w:tc>
        <w:tc>
          <w:tcPr>
            <w:tcW w:w="395" w:type="pct"/>
            <w:gridSpan w:val="3"/>
            <w:tcBorders>
              <w:top w:val="single" w:sz="4" w:space="0" w:color="C0C0C0"/>
              <w:bottom w:val="single" w:sz="4" w:space="0" w:color="C0C0C0"/>
            </w:tcBorders>
          </w:tcPr>
          <w:p w14:paraId="5B2F6D46"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458007A5"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5BB23063"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5DF731EF" w14:textId="77777777" w:rsidR="00416649" w:rsidRPr="00D82D6C" w:rsidRDefault="00416649" w:rsidP="00414DCB">
            <w:pPr>
              <w:jc w:val="center"/>
              <w:rPr>
                <w:rFonts w:ascii="Times New Roman" w:hAnsi="Times New Roman"/>
                <w:noProof/>
                <w:sz w:val="24"/>
              </w:rPr>
            </w:pPr>
          </w:p>
        </w:tc>
      </w:tr>
      <w:tr w:rsidR="00416649" w:rsidRPr="00D82D6C" w14:paraId="41E13777" w14:textId="77777777" w:rsidTr="009B328F">
        <w:trPr>
          <w:trHeight w:val="239"/>
        </w:trPr>
        <w:tc>
          <w:tcPr>
            <w:tcW w:w="228" w:type="pct"/>
            <w:gridSpan w:val="2"/>
            <w:tcBorders>
              <w:top w:val="single" w:sz="4" w:space="0" w:color="C0C0C0"/>
              <w:bottom w:val="single" w:sz="4" w:space="0" w:color="C0C0C0"/>
            </w:tcBorders>
          </w:tcPr>
          <w:p w14:paraId="0E99B529" w14:textId="77777777" w:rsidR="00416649" w:rsidRPr="00D82D6C" w:rsidRDefault="00416649" w:rsidP="00D82D6C">
            <w:pPr>
              <w:jc w:val="both"/>
              <w:rPr>
                <w:rFonts w:ascii="Times New Roman" w:hAnsi="Times New Roman"/>
                <w:b/>
                <w:noProof/>
                <w:sz w:val="24"/>
              </w:rPr>
            </w:pPr>
            <w:r>
              <w:rPr>
                <w:rFonts w:ascii="Times New Roman" w:hAnsi="Times New Roman"/>
                <w:b/>
                <w:sz w:val="24"/>
              </w:rPr>
              <w:t>2</w:t>
            </w:r>
          </w:p>
        </w:tc>
        <w:tc>
          <w:tcPr>
            <w:tcW w:w="767" w:type="pct"/>
            <w:gridSpan w:val="4"/>
            <w:tcBorders>
              <w:top w:val="single" w:sz="4" w:space="0" w:color="C0C0C0"/>
              <w:bottom w:val="single" w:sz="4" w:space="0" w:color="C0C0C0"/>
            </w:tcBorders>
          </w:tcPr>
          <w:p w14:paraId="39C79BC5" w14:textId="77777777" w:rsidR="00416649" w:rsidRPr="00D82D6C" w:rsidRDefault="00416649" w:rsidP="00D82D6C">
            <w:pPr>
              <w:jc w:val="both"/>
              <w:rPr>
                <w:rFonts w:ascii="Times New Roman" w:hAnsi="Times New Roman"/>
                <w:b/>
                <w:noProof/>
                <w:sz w:val="24"/>
              </w:rPr>
            </w:pPr>
            <w:r>
              <w:rPr>
                <w:rFonts w:ascii="Times New Roman" w:hAnsi="Times New Roman"/>
                <w:b/>
                <w:sz w:val="24"/>
              </w:rPr>
              <w:t>SD</w:t>
            </w:r>
          </w:p>
        </w:tc>
        <w:tc>
          <w:tcPr>
            <w:tcW w:w="2488" w:type="pct"/>
            <w:gridSpan w:val="2"/>
            <w:tcBorders>
              <w:top w:val="single" w:sz="4" w:space="0" w:color="C0C0C0"/>
              <w:bottom w:val="single" w:sz="4" w:space="0" w:color="C0C0C0"/>
            </w:tcBorders>
          </w:tcPr>
          <w:p w14:paraId="39AF9F0C" w14:textId="77777777" w:rsidR="00416649" w:rsidRPr="00D82D6C" w:rsidRDefault="00416649" w:rsidP="00D82D6C">
            <w:pPr>
              <w:jc w:val="both"/>
              <w:rPr>
                <w:rFonts w:ascii="Times New Roman" w:hAnsi="Times New Roman"/>
                <w:b/>
                <w:noProof/>
                <w:sz w:val="24"/>
              </w:rPr>
            </w:pPr>
            <w:r>
              <w:rPr>
                <w:rFonts w:ascii="Times New Roman" w:hAnsi="Times New Roman"/>
                <w:b/>
                <w:sz w:val="24"/>
              </w:rPr>
              <w:t>Ceļošana</w:t>
            </w:r>
          </w:p>
        </w:tc>
        <w:tc>
          <w:tcPr>
            <w:tcW w:w="395" w:type="pct"/>
            <w:gridSpan w:val="3"/>
            <w:tcBorders>
              <w:top w:val="single" w:sz="4" w:space="0" w:color="C0C0C0"/>
              <w:bottom w:val="single" w:sz="4" w:space="0" w:color="C0C0C0"/>
            </w:tcBorders>
          </w:tcPr>
          <w:p w14:paraId="217557F8"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2DBC78F2" w14:textId="77777777" w:rsidR="00416649" w:rsidRPr="00D82D6C" w:rsidRDefault="00416649" w:rsidP="00414DCB">
            <w:pPr>
              <w:jc w:val="center"/>
              <w:rPr>
                <w:rFonts w:ascii="Times New Roman" w:hAnsi="Times New Roman"/>
                <w:b/>
                <w:noProof/>
                <w:sz w:val="24"/>
              </w:rPr>
            </w:pPr>
            <w:r>
              <w:rPr>
                <w:rFonts w:ascii="Times New Roman" w:hAnsi="Times New Roman"/>
                <w:b/>
                <w:sz w:val="24"/>
              </w:rPr>
              <w:t>100</w:t>
            </w:r>
          </w:p>
        </w:tc>
        <w:tc>
          <w:tcPr>
            <w:tcW w:w="379" w:type="pct"/>
            <w:gridSpan w:val="2"/>
            <w:tcBorders>
              <w:top w:val="single" w:sz="4" w:space="0" w:color="C0C0C0"/>
              <w:bottom w:val="single" w:sz="4" w:space="0" w:color="C0C0C0"/>
            </w:tcBorders>
          </w:tcPr>
          <w:p w14:paraId="3278AA11"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5A2112F5" w14:textId="77777777" w:rsidR="00416649" w:rsidRPr="00D82D6C" w:rsidRDefault="00416649" w:rsidP="00414DCB">
            <w:pPr>
              <w:jc w:val="center"/>
              <w:rPr>
                <w:rFonts w:ascii="Times New Roman" w:hAnsi="Times New Roman"/>
                <w:noProof/>
                <w:sz w:val="24"/>
              </w:rPr>
            </w:pPr>
          </w:p>
        </w:tc>
      </w:tr>
      <w:tr w:rsidR="002A0B29" w:rsidRPr="00D82D6C" w14:paraId="6B600FF1" w14:textId="77777777" w:rsidTr="009B328F">
        <w:trPr>
          <w:trHeight w:val="241"/>
        </w:trPr>
        <w:tc>
          <w:tcPr>
            <w:tcW w:w="228" w:type="pct"/>
            <w:gridSpan w:val="2"/>
            <w:tcBorders>
              <w:top w:val="single" w:sz="4" w:space="0" w:color="C0C0C0"/>
              <w:bottom w:val="single" w:sz="4" w:space="0" w:color="C0C0C0"/>
            </w:tcBorders>
            <w:shd w:val="clear" w:color="auto" w:fill="DEEAF6"/>
          </w:tcPr>
          <w:p w14:paraId="7819B0BC" w14:textId="77777777" w:rsidR="00416649" w:rsidRPr="00D82D6C" w:rsidRDefault="00416649" w:rsidP="00D82D6C">
            <w:pPr>
              <w:jc w:val="both"/>
              <w:rPr>
                <w:rFonts w:ascii="Times New Roman" w:hAnsi="Times New Roman"/>
                <w:noProof/>
                <w:sz w:val="24"/>
              </w:rPr>
            </w:pPr>
          </w:p>
        </w:tc>
        <w:tc>
          <w:tcPr>
            <w:tcW w:w="767" w:type="pct"/>
            <w:gridSpan w:val="4"/>
            <w:tcBorders>
              <w:top w:val="single" w:sz="4" w:space="0" w:color="C0C0C0"/>
              <w:bottom w:val="single" w:sz="4" w:space="0" w:color="C0C0C0"/>
            </w:tcBorders>
            <w:shd w:val="clear" w:color="auto" w:fill="DEEAF6"/>
          </w:tcPr>
          <w:p w14:paraId="0C9E1AB4" w14:textId="77777777" w:rsidR="00416649" w:rsidRPr="00D82D6C" w:rsidRDefault="00416649" w:rsidP="00D82D6C">
            <w:pPr>
              <w:jc w:val="both"/>
              <w:rPr>
                <w:rFonts w:ascii="Times New Roman" w:hAnsi="Times New Roman"/>
                <w:noProof/>
                <w:sz w:val="24"/>
              </w:rPr>
            </w:pPr>
          </w:p>
        </w:tc>
        <w:tc>
          <w:tcPr>
            <w:tcW w:w="2488" w:type="pct"/>
            <w:gridSpan w:val="2"/>
            <w:tcBorders>
              <w:top w:val="single" w:sz="4" w:space="0" w:color="C0C0C0"/>
              <w:bottom w:val="single" w:sz="4" w:space="0" w:color="C0C0C0"/>
            </w:tcBorders>
            <w:shd w:val="clear" w:color="auto" w:fill="DEEAF6"/>
          </w:tcPr>
          <w:p w14:paraId="28732F5A" w14:textId="77777777" w:rsidR="00416649" w:rsidRPr="00D82D6C" w:rsidRDefault="00416649" w:rsidP="00D82D6C">
            <w:pPr>
              <w:jc w:val="both"/>
              <w:rPr>
                <w:rFonts w:ascii="Times New Roman" w:hAnsi="Times New Roman"/>
                <w:b/>
                <w:noProof/>
                <w:sz w:val="24"/>
              </w:rPr>
            </w:pPr>
            <w:r>
              <w:rPr>
                <w:rFonts w:ascii="Times New Roman" w:hAnsi="Times New Roman"/>
                <w:b/>
                <w:sz w:val="24"/>
              </w:rPr>
              <w:t>Ceļošana – 1. alternatīva: pēc produkta (ieteicamais variants)</w:t>
            </w:r>
          </w:p>
        </w:tc>
        <w:tc>
          <w:tcPr>
            <w:tcW w:w="395" w:type="pct"/>
            <w:gridSpan w:val="3"/>
            <w:tcBorders>
              <w:top w:val="single" w:sz="4" w:space="0" w:color="C0C0C0"/>
              <w:bottom w:val="single" w:sz="4" w:space="0" w:color="C0C0C0"/>
            </w:tcBorders>
            <w:shd w:val="clear" w:color="auto" w:fill="DEEAF6"/>
          </w:tcPr>
          <w:p w14:paraId="65EC5FDE"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shd w:val="clear" w:color="auto" w:fill="DEEAF6"/>
          </w:tcPr>
          <w:p w14:paraId="3826AF20" w14:textId="77777777" w:rsidR="00416649" w:rsidRPr="00D82D6C" w:rsidRDefault="00416649"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shd w:val="clear" w:color="auto" w:fill="DEEAF6"/>
          </w:tcPr>
          <w:p w14:paraId="3F19328C"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shd w:val="clear" w:color="auto" w:fill="DEEAF6"/>
          </w:tcPr>
          <w:p w14:paraId="44B4E91E" w14:textId="77777777" w:rsidR="00416649" w:rsidRPr="00D82D6C" w:rsidRDefault="00416649" w:rsidP="00414DCB">
            <w:pPr>
              <w:jc w:val="center"/>
              <w:rPr>
                <w:rFonts w:ascii="Times New Roman" w:hAnsi="Times New Roman"/>
                <w:noProof/>
                <w:sz w:val="24"/>
              </w:rPr>
            </w:pPr>
          </w:p>
        </w:tc>
      </w:tr>
      <w:tr w:rsidR="002A0B29" w:rsidRPr="00D82D6C" w14:paraId="0508650C" w14:textId="77777777" w:rsidTr="009B328F">
        <w:trPr>
          <w:trHeight w:val="239"/>
        </w:trPr>
        <w:tc>
          <w:tcPr>
            <w:tcW w:w="228" w:type="pct"/>
            <w:gridSpan w:val="2"/>
            <w:tcBorders>
              <w:top w:val="single" w:sz="4" w:space="0" w:color="C0C0C0"/>
              <w:bottom w:val="single" w:sz="4" w:space="0" w:color="C0C0C0"/>
            </w:tcBorders>
            <w:shd w:val="clear" w:color="auto" w:fill="D9D9D9"/>
          </w:tcPr>
          <w:p w14:paraId="5F508DE7"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7" w:type="pct"/>
            <w:gridSpan w:val="4"/>
            <w:tcBorders>
              <w:top w:val="single" w:sz="4" w:space="0" w:color="C0C0C0"/>
              <w:bottom w:val="single" w:sz="4" w:space="0" w:color="C0C0C0"/>
            </w:tcBorders>
            <w:shd w:val="clear" w:color="auto" w:fill="D9D9D9"/>
          </w:tcPr>
          <w:p w14:paraId="3060D2C7" w14:textId="77777777" w:rsidR="00416649" w:rsidRPr="00D82D6C" w:rsidRDefault="00416649" w:rsidP="0009777F">
            <w:pPr>
              <w:ind w:left="147"/>
              <w:jc w:val="both"/>
              <w:rPr>
                <w:rFonts w:ascii="Times New Roman" w:hAnsi="Times New Roman"/>
                <w:b/>
                <w:noProof/>
                <w:sz w:val="24"/>
              </w:rPr>
            </w:pPr>
            <w:r>
              <w:rPr>
                <w:rFonts w:ascii="Times New Roman" w:hAnsi="Times New Roman"/>
                <w:b/>
                <w:sz w:val="24"/>
              </w:rPr>
              <w:t>SD1</w:t>
            </w:r>
          </w:p>
        </w:tc>
        <w:tc>
          <w:tcPr>
            <w:tcW w:w="2488" w:type="pct"/>
            <w:gridSpan w:val="2"/>
            <w:tcBorders>
              <w:top w:val="single" w:sz="4" w:space="0" w:color="C0C0C0"/>
              <w:bottom w:val="single" w:sz="4" w:space="0" w:color="C0C0C0"/>
            </w:tcBorders>
            <w:shd w:val="clear" w:color="auto" w:fill="D9D9D9"/>
          </w:tcPr>
          <w:p w14:paraId="0D82D970" w14:textId="77777777" w:rsidR="00416649" w:rsidRPr="00D82D6C" w:rsidRDefault="00416649" w:rsidP="00D82D6C">
            <w:pPr>
              <w:jc w:val="both"/>
              <w:rPr>
                <w:rFonts w:ascii="Times New Roman" w:hAnsi="Times New Roman"/>
                <w:b/>
                <w:noProof/>
                <w:sz w:val="24"/>
              </w:rPr>
            </w:pPr>
            <w:r>
              <w:rPr>
                <w:rFonts w:ascii="Times New Roman" w:hAnsi="Times New Roman"/>
                <w:b/>
                <w:sz w:val="24"/>
              </w:rPr>
              <w:t>Preces (atskaitāmas no ceļošanas)</w:t>
            </w:r>
          </w:p>
        </w:tc>
        <w:tc>
          <w:tcPr>
            <w:tcW w:w="395" w:type="pct"/>
            <w:gridSpan w:val="3"/>
            <w:tcBorders>
              <w:top w:val="single" w:sz="4" w:space="0" w:color="C0C0C0"/>
              <w:bottom w:val="single" w:sz="4" w:space="0" w:color="C0C0C0"/>
            </w:tcBorders>
            <w:shd w:val="clear" w:color="auto" w:fill="D9D9D9"/>
          </w:tcPr>
          <w:p w14:paraId="6FDC598D"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shd w:val="clear" w:color="auto" w:fill="D9D9D9"/>
          </w:tcPr>
          <w:p w14:paraId="73647B71" w14:textId="77777777" w:rsidR="00416649" w:rsidRPr="00D82D6C" w:rsidRDefault="00416649"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shd w:val="clear" w:color="auto" w:fill="D9D9D9"/>
          </w:tcPr>
          <w:p w14:paraId="70E09CC0"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shd w:val="clear" w:color="auto" w:fill="D9D9D9"/>
          </w:tcPr>
          <w:p w14:paraId="73EA77F2" w14:textId="77777777" w:rsidR="00416649" w:rsidRPr="00D82D6C" w:rsidRDefault="00416649" w:rsidP="00414DCB">
            <w:pPr>
              <w:jc w:val="center"/>
              <w:rPr>
                <w:rFonts w:ascii="Times New Roman" w:hAnsi="Times New Roman"/>
                <w:noProof/>
                <w:sz w:val="24"/>
              </w:rPr>
            </w:pPr>
          </w:p>
        </w:tc>
      </w:tr>
      <w:tr w:rsidR="00416649" w:rsidRPr="00D82D6C" w14:paraId="321FBB9D" w14:textId="77777777" w:rsidTr="009B328F">
        <w:trPr>
          <w:trHeight w:val="239"/>
        </w:trPr>
        <w:tc>
          <w:tcPr>
            <w:tcW w:w="228" w:type="pct"/>
            <w:gridSpan w:val="2"/>
            <w:tcBorders>
              <w:top w:val="single" w:sz="4" w:space="0" w:color="C0C0C0"/>
              <w:bottom w:val="single" w:sz="4" w:space="0" w:color="C0C0C0"/>
            </w:tcBorders>
          </w:tcPr>
          <w:p w14:paraId="2E1920A7"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7" w:type="pct"/>
            <w:gridSpan w:val="4"/>
            <w:tcBorders>
              <w:top w:val="single" w:sz="4" w:space="0" w:color="C0C0C0"/>
              <w:bottom w:val="single" w:sz="4" w:space="0" w:color="C0C0C0"/>
            </w:tcBorders>
          </w:tcPr>
          <w:p w14:paraId="15066F5A" w14:textId="77777777" w:rsidR="00416649" w:rsidRPr="00D82D6C" w:rsidRDefault="00416649" w:rsidP="0009777F">
            <w:pPr>
              <w:ind w:left="147"/>
              <w:jc w:val="both"/>
              <w:rPr>
                <w:rFonts w:ascii="Times New Roman" w:hAnsi="Times New Roman"/>
                <w:b/>
                <w:noProof/>
                <w:sz w:val="24"/>
              </w:rPr>
            </w:pPr>
            <w:r>
              <w:rPr>
                <w:rFonts w:ascii="Times New Roman" w:hAnsi="Times New Roman"/>
                <w:b/>
                <w:sz w:val="24"/>
              </w:rPr>
              <w:t>SD2</w:t>
            </w:r>
          </w:p>
        </w:tc>
        <w:tc>
          <w:tcPr>
            <w:tcW w:w="2488" w:type="pct"/>
            <w:gridSpan w:val="2"/>
            <w:tcBorders>
              <w:top w:val="single" w:sz="4" w:space="0" w:color="C0C0C0"/>
              <w:bottom w:val="single" w:sz="4" w:space="0" w:color="C0C0C0"/>
            </w:tcBorders>
          </w:tcPr>
          <w:p w14:paraId="32EA8A84" w14:textId="77777777" w:rsidR="00416649" w:rsidRPr="00D82D6C" w:rsidRDefault="00416649" w:rsidP="00D82D6C">
            <w:pPr>
              <w:jc w:val="both"/>
              <w:rPr>
                <w:rFonts w:ascii="Times New Roman" w:hAnsi="Times New Roman"/>
                <w:b/>
                <w:noProof/>
                <w:sz w:val="24"/>
              </w:rPr>
            </w:pPr>
            <w:r>
              <w:rPr>
                <w:rFonts w:ascii="Times New Roman" w:hAnsi="Times New Roman"/>
                <w:b/>
                <w:sz w:val="24"/>
              </w:rPr>
              <w:t>Vietējie transporta pakalpojumi</w:t>
            </w:r>
          </w:p>
        </w:tc>
        <w:tc>
          <w:tcPr>
            <w:tcW w:w="395" w:type="pct"/>
            <w:gridSpan w:val="3"/>
            <w:tcBorders>
              <w:top w:val="single" w:sz="4" w:space="0" w:color="C0C0C0"/>
              <w:bottom w:val="single" w:sz="4" w:space="0" w:color="C0C0C0"/>
            </w:tcBorders>
          </w:tcPr>
          <w:p w14:paraId="6AD0B3FB"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63958FB4"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7BB6DF67"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31A56BA7" w14:textId="77777777" w:rsidR="00416649" w:rsidRPr="00D82D6C" w:rsidRDefault="00416649" w:rsidP="00414DCB">
            <w:pPr>
              <w:jc w:val="center"/>
              <w:rPr>
                <w:rFonts w:ascii="Times New Roman" w:hAnsi="Times New Roman"/>
                <w:noProof/>
                <w:sz w:val="24"/>
              </w:rPr>
            </w:pPr>
          </w:p>
        </w:tc>
      </w:tr>
      <w:tr w:rsidR="00416649" w:rsidRPr="00D82D6C" w14:paraId="1CEB37B3" w14:textId="77777777" w:rsidTr="009B328F">
        <w:trPr>
          <w:trHeight w:val="239"/>
        </w:trPr>
        <w:tc>
          <w:tcPr>
            <w:tcW w:w="228" w:type="pct"/>
            <w:gridSpan w:val="2"/>
            <w:tcBorders>
              <w:top w:val="single" w:sz="4" w:space="0" w:color="C0C0C0"/>
              <w:bottom w:val="single" w:sz="4" w:space="0" w:color="C0C0C0"/>
            </w:tcBorders>
          </w:tcPr>
          <w:p w14:paraId="066D36A1"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7" w:type="pct"/>
            <w:gridSpan w:val="4"/>
            <w:tcBorders>
              <w:top w:val="single" w:sz="4" w:space="0" w:color="C0C0C0"/>
              <w:bottom w:val="single" w:sz="4" w:space="0" w:color="C0C0C0"/>
            </w:tcBorders>
          </w:tcPr>
          <w:p w14:paraId="26D561A2" w14:textId="77777777" w:rsidR="00416649" w:rsidRPr="00D82D6C" w:rsidRDefault="00416649" w:rsidP="0009777F">
            <w:pPr>
              <w:ind w:left="147"/>
              <w:jc w:val="both"/>
              <w:rPr>
                <w:rFonts w:ascii="Times New Roman" w:hAnsi="Times New Roman"/>
                <w:b/>
                <w:noProof/>
                <w:sz w:val="24"/>
              </w:rPr>
            </w:pPr>
            <w:r>
              <w:rPr>
                <w:rFonts w:ascii="Times New Roman" w:hAnsi="Times New Roman"/>
                <w:b/>
                <w:sz w:val="24"/>
              </w:rPr>
              <w:t>SD3</w:t>
            </w:r>
          </w:p>
        </w:tc>
        <w:tc>
          <w:tcPr>
            <w:tcW w:w="2488" w:type="pct"/>
            <w:gridSpan w:val="2"/>
            <w:tcBorders>
              <w:top w:val="single" w:sz="4" w:space="0" w:color="C0C0C0"/>
              <w:bottom w:val="single" w:sz="4" w:space="0" w:color="C0C0C0"/>
            </w:tcBorders>
          </w:tcPr>
          <w:p w14:paraId="630F3E98" w14:textId="77777777" w:rsidR="00416649" w:rsidRPr="00D82D6C" w:rsidRDefault="00416649" w:rsidP="00D82D6C">
            <w:pPr>
              <w:jc w:val="both"/>
              <w:rPr>
                <w:rFonts w:ascii="Times New Roman" w:hAnsi="Times New Roman"/>
                <w:b/>
                <w:noProof/>
                <w:sz w:val="24"/>
              </w:rPr>
            </w:pPr>
            <w:r>
              <w:rPr>
                <w:rFonts w:ascii="Times New Roman" w:hAnsi="Times New Roman"/>
                <w:b/>
                <w:sz w:val="24"/>
              </w:rPr>
              <w:t>Izmitināšanas pakalpojumi</w:t>
            </w:r>
          </w:p>
        </w:tc>
        <w:tc>
          <w:tcPr>
            <w:tcW w:w="395" w:type="pct"/>
            <w:gridSpan w:val="3"/>
            <w:tcBorders>
              <w:top w:val="single" w:sz="4" w:space="0" w:color="C0C0C0"/>
              <w:bottom w:val="single" w:sz="4" w:space="0" w:color="C0C0C0"/>
            </w:tcBorders>
          </w:tcPr>
          <w:p w14:paraId="5AE136A4"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0CFA213A"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72D953E8"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1674E112" w14:textId="77777777" w:rsidR="00416649" w:rsidRPr="00D82D6C" w:rsidRDefault="00416649" w:rsidP="00414DCB">
            <w:pPr>
              <w:jc w:val="center"/>
              <w:rPr>
                <w:rFonts w:ascii="Times New Roman" w:hAnsi="Times New Roman"/>
                <w:noProof/>
                <w:sz w:val="24"/>
              </w:rPr>
            </w:pPr>
          </w:p>
        </w:tc>
      </w:tr>
      <w:tr w:rsidR="00416649" w:rsidRPr="00D82D6C" w14:paraId="7002EA23" w14:textId="77777777" w:rsidTr="009B328F">
        <w:trPr>
          <w:trHeight w:val="239"/>
        </w:trPr>
        <w:tc>
          <w:tcPr>
            <w:tcW w:w="228" w:type="pct"/>
            <w:gridSpan w:val="2"/>
            <w:tcBorders>
              <w:top w:val="single" w:sz="4" w:space="0" w:color="C0C0C0"/>
              <w:bottom w:val="single" w:sz="4" w:space="0" w:color="C0C0C0"/>
            </w:tcBorders>
          </w:tcPr>
          <w:p w14:paraId="06C47E6F"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7" w:type="pct"/>
            <w:gridSpan w:val="4"/>
            <w:tcBorders>
              <w:top w:val="single" w:sz="4" w:space="0" w:color="C0C0C0"/>
              <w:bottom w:val="single" w:sz="4" w:space="0" w:color="C0C0C0"/>
            </w:tcBorders>
          </w:tcPr>
          <w:p w14:paraId="3B3328D7" w14:textId="77777777" w:rsidR="00416649" w:rsidRPr="00D82D6C" w:rsidRDefault="00416649" w:rsidP="0009777F">
            <w:pPr>
              <w:ind w:left="147"/>
              <w:jc w:val="both"/>
              <w:rPr>
                <w:rFonts w:ascii="Times New Roman" w:hAnsi="Times New Roman"/>
                <w:b/>
                <w:noProof/>
                <w:sz w:val="24"/>
              </w:rPr>
            </w:pPr>
            <w:r>
              <w:rPr>
                <w:rFonts w:ascii="Times New Roman" w:hAnsi="Times New Roman"/>
                <w:b/>
                <w:sz w:val="24"/>
              </w:rPr>
              <w:t>SD4</w:t>
            </w:r>
          </w:p>
        </w:tc>
        <w:tc>
          <w:tcPr>
            <w:tcW w:w="2488" w:type="pct"/>
            <w:gridSpan w:val="2"/>
            <w:tcBorders>
              <w:top w:val="single" w:sz="4" w:space="0" w:color="C0C0C0"/>
              <w:bottom w:val="single" w:sz="4" w:space="0" w:color="C0C0C0"/>
            </w:tcBorders>
          </w:tcPr>
          <w:p w14:paraId="34B282A5" w14:textId="77777777" w:rsidR="00416649" w:rsidRPr="00D82D6C" w:rsidRDefault="00416649" w:rsidP="00D82D6C">
            <w:pPr>
              <w:jc w:val="both"/>
              <w:rPr>
                <w:rFonts w:ascii="Times New Roman" w:hAnsi="Times New Roman"/>
                <w:b/>
                <w:noProof/>
                <w:sz w:val="24"/>
              </w:rPr>
            </w:pPr>
            <w:r>
              <w:rPr>
                <w:rFonts w:ascii="Times New Roman" w:hAnsi="Times New Roman"/>
                <w:b/>
                <w:sz w:val="24"/>
              </w:rPr>
              <w:t>Ēdināšanas pakalpojumi</w:t>
            </w:r>
          </w:p>
        </w:tc>
        <w:tc>
          <w:tcPr>
            <w:tcW w:w="395" w:type="pct"/>
            <w:gridSpan w:val="3"/>
            <w:tcBorders>
              <w:top w:val="single" w:sz="4" w:space="0" w:color="C0C0C0"/>
              <w:bottom w:val="single" w:sz="4" w:space="0" w:color="C0C0C0"/>
            </w:tcBorders>
          </w:tcPr>
          <w:p w14:paraId="3F4AB2CE"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2FBA71E3"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1EAFDE45"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5BEEB782" w14:textId="77777777" w:rsidR="00416649" w:rsidRPr="00D82D6C" w:rsidRDefault="00416649" w:rsidP="00414DCB">
            <w:pPr>
              <w:jc w:val="center"/>
              <w:rPr>
                <w:rFonts w:ascii="Times New Roman" w:hAnsi="Times New Roman"/>
                <w:noProof/>
                <w:sz w:val="24"/>
              </w:rPr>
            </w:pPr>
          </w:p>
        </w:tc>
      </w:tr>
      <w:tr w:rsidR="00416649" w:rsidRPr="00D82D6C" w14:paraId="3C052946" w14:textId="77777777" w:rsidTr="009B328F">
        <w:trPr>
          <w:trHeight w:val="239"/>
        </w:trPr>
        <w:tc>
          <w:tcPr>
            <w:tcW w:w="228" w:type="pct"/>
            <w:gridSpan w:val="2"/>
            <w:tcBorders>
              <w:top w:val="single" w:sz="4" w:space="0" w:color="C0C0C0"/>
              <w:bottom w:val="single" w:sz="4" w:space="0" w:color="C0C0C0"/>
            </w:tcBorders>
          </w:tcPr>
          <w:p w14:paraId="3ADD40D8"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7" w:type="pct"/>
            <w:gridSpan w:val="4"/>
            <w:tcBorders>
              <w:top w:val="single" w:sz="4" w:space="0" w:color="C0C0C0"/>
              <w:bottom w:val="single" w:sz="4" w:space="0" w:color="C0C0C0"/>
            </w:tcBorders>
          </w:tcPr>
          <w:p w14:paraId="550D6952" w14:textId="77777777" w:rsidR="00416649" w:rsidRPr="00D82D6C" w:rsidRDefault="00416649" w:rsidP="0009777F">
            <w:pPr>
              <w:ind w:left="147"/>
              <w:jc w:val="both"/>
              <w:rPr>
                <w:rFonts w:ascii="Times New Roman" w:hAnsi="Times New Roman"/>
                <w:b/>
                <w:noProof/>
                <w:sz w:val="24"/>
              </w:rPr>
            </w:pPr>
            <w:r>
              <w:rPr>
                <w:rFonts w:ascii="Times New Roman" w:hAnsi="Times New Roman"/>
                <w:b/>
                <w:sz w:val="24"/>
              </w:rPr>
              <w:t>SD5</w:t>
            </w:r>
          </w:p>
        </w:tc>
        <w:tc>
          <w:tcPr>
            <w:tcW w:w="2488" w:type="pct"/>
            <w:gridSpan w:val="2"/>
            <w:tcBorders>
              <w:top w:val="single" w:sz="4" w:space="0" w:color="C0C0C0"/>
              <w:bottom w:val="single" w:sz="4" w:space="0" w:color="C0C0C0"/>
            </w:tcBorders>
          </w:tcPr>
          <w:p w14:paraId="7E8E5A3C"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Citi pakalpojumi</w:t>
            </w:r>
          </w:p>
        </w:tc>
        <w:tc>
          <w:tcPr>
            <w:tcW w:w="395" w:type="pct"/>
            <w:gridSpan w:val="3"/>
            <w:tcBorders>
              <w:top w:val="single" w:sz="4" w:space="0" w:color="C0C0C0"/>
              <w:bottom w:val="single" w:sz="4" w:space="0" w:color="C0C0C0"/>
            </w:tcBorders>
          </w:tcPr>
          <w:p w14:paraId="36289BC5"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4EECA4AA"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6775EE43"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32427EBF" w14:textId="77777777" w:rsidR="00416649" w:rsidRPr="00D82D6C" w:rsidRDefault="00416649" w:rsidP="00414DCB">
            <w:pPr>
              <w:jc w:val="center"/>
              <w:rPr>
                <w:rFonts w:ascii="Times New Roman" w:hAnsi="Times New Roman"/>
                <w:noProof/>
                <w:sz w:val="24"/>
              </w:rPr>
            </w:pPr>
          </w:p>
        </w:tc>
      </w:tr>
      <w:tr w:rsidR="00416649" w:rsidRPr="00D82D6C" w14:paraId="40284C82" w14:textId="77777777" w:rsidTr="009B328F">
        <w:trPr>
          <w:trHeight w:val="241"/>
        </w:trPr>
        <w:tc>
          <w:tcPr>
            <w:tcW w:w="228" w:type="pct"/>
            <w:gridSpan w:val="2"/>
            <w:tcBorders>
              <w:top w:val="single" w:sz="4" w:space="0" w:color="C0C0C0"/>
              <w:bottom w:val="single" w:sz="4" w:space="0" w:color="C0C0C0"/>
            </w:tcBorders>
          </w:tcPr>
          <w:p w14:paraId="2D0D2BA3"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6D4FD172"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SD5z</w:t>
            </w:r>
          </w:p>
        </w:tc>
        <w:tc>
          <w:tcPr>
            <w:tcW w:w="2488" w:type="pct"/>
            <w:gridSpan w:val="2"/>
            <w:tcBorders>
              <w:top w:val="single" w:sz="4" w:space="0" w:color="C0C0C0"/>
              <w:bottom w:val="single" w:sz="4" w:space="0" w:color="C0C0C0"/>
            </w:tcBorders>
          </w:tcPr>
          <w:p w14:paraId="2A22FC53" w14:textId="77777777" w:rsidR="00416649" w:rsidRPr="00D82D6C" w:rsidRDefault="00416649" w:rsidP="00D82D6C">
            <w:pPr>
              <w:jc w:val="both"/>
              <w:rPr>
                <w:rFonts w:ascii="Times New Roman" w:hAnsi="Times New Roman"/>
                <w:b/>
                <w:noProof/>
                <w:sz w:val="24"/>
              </w:rPr>
            </w:pPr>
            <w:r>
              <w:rPr>
                <w:rFonts w:ascii="Times New Roman" w:hAnsi="Times New Roman"/>
                <w:b/>
                <w:sz w:val="24"/>
              </w:rPr>
              <w:t>Tostarp: Veselības aprūpes pakalpojumi</w:t>
            </w:r>
          </w:p>
        </w:tc>
        <w:tc>
          <w:tcPr>
            <w:tcW w:w="395" w:type="pct"/>
            <w:gridSpan w:val="3"/>
            <w:tcBorders>
              <w:top w:val="single" w:sz="4" w:space="0" w:color="C0C0C0"/>
              <w:bottom w:val="single" w:sz="4" w:space="0" w:color="C0C0C0"/>
            </w:tcBorders>
          </w:tcPr>
          <w:p w14:paraId="1B36C403"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1F0A61FC"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6C5DD18B"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663CA8E5" w14:textId="77777777" w:rsidR="00416649" w:rsidRPr="00D82D6C" w:rsidRDefault="00416649" w:rsidP="00414DCB">
            <w:pPr>
              <w:jc w:val="center"/>
              <w:rPr>
                <w:rFonts w:ascii="Times New Roman" w:hAnsi="Times New Roman"/>
                <w:noProof/>
                <w:sz w:val="24"/>
              </w:rPr>
            </w:pPr>
          </w:p>
        </w:tc>
      </w:tr>
      <w:tr w:rsidR="00416649" w:rsidRPr="00D82D6C" w14:paraId="438ACFB8" w14:textId="77777777" w:rsidTr="009B328F">
        <w:trPr>
          <w:trHeight w:val="239"/>
        </w:trPr>
        <w:tc>
          <w:tcPr>
            <w:tcW w:w="228" w:type="pct"/>
            <w:gridSpan w:val="2"/>
            <w:tcBorders>
              <w:top w:val="single" w:sz="4" w:space="0" w:color="C0C0C0"/>
              <w:bottom w:val="single" w:sz="4" w:space="0" w:color="C0C0C0"/>
            </w:tcBorders>
          </w:tcPr>
          <w:p w14:paraId="650BDF9B"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138E28FC"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SD5y</w:t>
            </w:r>
          </w:p>
        </w:tc>
        <w:tc>
          <w:tcPr>
            <w:tcW w:w="2488" w:type="pct"/>
            <w:gridSpan w:val="2"/>
            <w:tcBorders>
              <w:top w:val="single" w:sz="4" w:space="0" w:color="C0C0C0"/>
              <w:bottom w:val="single" w:sz="4" w:space="0" w:color="C0C0C0"/>
            </w:tcBorders>
          </w:tcPr>
          <w:p w14:paraId="4FC6FFB2" w14:textId="77777777" w:rsidR="00416649" w:rsidRPr="00D82D6C" w:rsidRDefault="00416649" w:rsidP="00D82D6C">
            <w:pPr>
              <w:jc w:val="both"/>
              <w:rPr>
                <w:rFonts w:ascii="Times New Roman" w:hAnsi="Times New Roman"/>
                <w:b/>
                <w:noProof/>
                <w:sz w:val="24"/>
              </w:rPr>
            </w:pPr>
            <w:r>
              <w:rPr>
                <w:rFonts w:ascii="Times New Roman" w:hAnsi="Times New Roman"/>
                <w:b/>
                <w:sz w:val="24"/>
              </w:rPr>
              <w:t>Tostarp: Izglītības pakalpojumi</w:t>
            </w:r>
          </w:p>
        </w:tc>
        <w:tc>
          <w:tcPr>
            <w:tcW w:w="395" w:type="pct"/>
            <w:gridSpan w:val="3"/>
            <w:tcBorders>
              <w:top w:val="single" w:sz="4" w:space="0" w:color="C0C0C0"/>
              <w:bottom w:val="single" w:sz="4" w:space="0" w:color="C0C0C0"/>
            </w:tcBorders>
          </w:tcPr>
          <w:p w14:paraId="204C39B1"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274DEF9A"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73EDB88A"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01CD7EEC" w14:textId="77777777" w:rsidR="00416649" w:rsidRPr="00D82D6C" w:rsidRDefault="00416649" w:rsidP="00414DCB">
            <w:pPr>
              <w:jc w:val="center"/>
              <w:rPr>
                <w:rFonts w:ascii="Times New Roman" w:hAnsi="Times New Roman"/>
                <w:noProof/>
                <w:sz w:val="24"/>
              </w:rPr>
            </w:pPr>
          </w:p>
        </w:tc>
      </w:tr>
      <w:tr w:rsidR="002A0B29" w:rsidRPr="00D82D6C" w14:paraId="7F505904" w14:textId="77777777" w:rsidTr="009B328F">
        <w:trPr>
          <w:trHeight w:val="240"/>
        </w:trPr>
        <w:tc>
          <w:tcPr>
            <w:tcW w:w="228" w:type="pct"/>
            <w:gridSpan w:val="2"/>
            <w:tcBorders>
              <w:top w:val="single" w:sz="4" w:space="0" w:color="C0C0C0"/>
              <w:bottom w:val="single" w:sz="4" w:space="0" w:color="C0C0C0"/>
            </w:tcBorders>
            <w:shd w:val="clear" w:color="auto" w:fill="DEEAF6"/>
          </w:tcPr>
          <w:p w14:paraId="3F4F9139" w14:textId="77777777" w:rsidR="00416649" w:rsidRPr="00D82D6C" w:rsidRDefault="00416649" w:rsidP="00D82D6C">
            <w:pPr>
              <w:jc w:val="both"/>
              <w:rPr>
                <w:rFonts w:ascii="Times New Roman" w:hAnsi="Times New Roman"/>
                <w:noProof/>
                <w:sz w:val="24"/>
              </w:rPr>
            </w:pPr>
          </w:p>
        </w:tc>
        <w:tc>
          <w:tcPr>
            <w:tcW w:w="767" w:type="pct"/>
            <w:gridSpan w:val="4"/>
            <w:tcBorders>
              <w:top w:val="single" w:sz="4" w:space="0" w:color="C0C0C0"/>
              <w:bottom w:val="single" w:sz="4" w:space="0" w:color="C0C0C0"/>
            </w:tcBorders>
            <w:shd w:val="clear" w:color="auto" w:fill="DEEAF6"/>
          </w:tcPr>
          <w:p w14:paraId="6A831E35" w14:textId="77777777" w:rsidR="00416649" w:rsidRPr="00D82D6C" w:rsidRDefault="00416649" w:rsidP="00D82D6C">
            <w:pPr>
              <w:jc w:val="both"/>
              <w:rPr>
                <w:rFonts w:ascii="Times New Roman" w:hAnsi="Times New Roman"/>
                <w:noProof/>
                <w:sz w:val="24"/>
              </w:rPr>
            </w:pPr>
          </w:p>
        </w:tc>
        <w:tc>
          <w:tcPr>
            <w:tcW w:w="2488" w:type="pct"/>
            <w:gridSpan w:val="2"/>
            <w:tcBorders>
              <w:top w:val="single" w:sz="4" w:space="0" w:color="C0C0C0"/>
              <w:bottom w:val="single" w:sz="4" w:space="0" w:color="C0C0C0"/>
            </w:tcBorders>
            <w:shd w:val="clear" w:color="auto" w:fill="DEEAF6"/>
          </w:tcPr>
          <w:p w14:paraId="432AC3AD" w14:textId="77777777" w:rsidR="00416649" w:rsidRPr="00D82D6C" w:rsidRDefault="00416649" w:rsidP="00D82D6C">
            <w:pPr>
              <w:jc w:val="both"/>
              <w:rPr>
                <w:rFonts w:ascii="Times New Roman" w:hAnsi="Times New Roman"/>
                <w:b/>
                <w:noProof/>
                <w:sz w:val="24"/>
              </w:rPr>
            </w:pPr>
            <w:r>
              <w:rPr>
                <w:rFonts w:ascii="Times New Roman" w:hAnsi="Times New Roman"/>
                <w:b/>
                <w:sz w:val="24"/>
              </w:rPr>
              <w:t>Ceļošana – 2. alternatīva: pēc ceļošanas nolūka (praktiskais variants)</w:t>
            </w:r>
          </w:p>
        </w:tc>
        <w:tc>
          <w:tcPr>
            <w:tcW w:w="395" w:type="pct"/>
            <w:gridSpan w:val="3"/>
            <w:tcBorders>
              <w:top w:val="single" w:sz="4" w:space="0" w:color="C0C0C0"/>
              <w:bottom w:val="single" w:sz="4" w:space="0" w:color="C0C0C0"/>
            </w:tcBorders>
            <w:shd w:val="clear" w:color="auto" w:fill="DEEAF6"/>
          </w:tcPr>
          <w:p w14:paraId="5AA19751"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shd w:val="clear" w:color="auto" w:fill="DEEAF6"/>
          </w:tcPr>
          <w:p w14:paraId="0436E59B" w14:textId="77777777" w:rsidR="00416649" w:rsidRPr="00D82D6C" w:rsidRDefault="00416649" w:rsidP="00414DCB">
            <w:pPr>
              <w:jc w:val="center"/>
              <w:rPr>
                <w:rFonts w:ascii="Times New Roman" w:hAnsi="Times New Roman"/>
                <w:noProof/>
                <w:sz w:val="24"/>
              </w:rPr>
            </w:pPr>
          </w:p>
        </w:tc>
        <w:tc>
          <w:tcPr>
            <w:tcW w:w="379" w:type="pct"/>
            <w:gridSpan w:val="2"/>
            <w:tcBorders>
              <w:top w:val="single" w:sz="4" w:space="0" w:color="C0C0C0"/>
              <w:bottom w:val="single" w:sz="4" w:space="0" w:color="C0C0C0"/>
            </w:tcBorders>
            <w:shd w:val="clear" w:color="auto" w:fill="DEEAF6"/>
          </w:tcPr>
          <w:p w14:paraId="4913235B"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shd w:val="clear" w:color="auto" w:fill="DEEAF6"/>
          </w:tcPr>
          <w:p w14:paraId="7E402ECD" w14:textId="77777777" w:rsidR="00416649" w:rsidRPr="00D82D6C" w:rsidRDefault="00416649" w:rsidP="00414DCB">
            <w:pPr>
              <w:jc w:val="center"/>
              <w:rPr>
                <w:rFonts w:ascii="Times New Roman" w:hAnsi="Times New Roman"/>
                <w:noProof/>
                <w:sz w:val="24"/>
              </w:rPr>
            </w:pPr>
          </w:p>
        </w:tc>
      </w:tr>
      <w:tr w:rsidR="00416649" w:rsidRPr="00D82D6C" w14:paraId="5A7C05CD" w14:textId="77777777" w:rsidTr="009B328F">
        <w:trPr>
          <w:trHeight w:val="239"/>
        </w:trPr>
        <w:tc>
          <w:tcPr>
            <w:tcW w:w="228" w:type="pct"/>
            <w:gridSpan w:val="2"/>
            <w:tcBorders>
              <w:top w:val="single" w:sz="4" w:space="0" w:color="C0C0C0"/>
              <w:bottom w:val="single" w:sz="4" w:space="0" w:color="C0C0C0"/>
            </w:tcBorders>
          </w:tcPr>
          <w:p w14:paraId="4873FA0B"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7" w:type="pct"/>
            <w:gridSpan w:val="4"/>
            <w:tcBorders>
              <w:top w:val="single" w:sz="4" w:space="0" w:color="C0C0C0"/>
              <w:bottom w:val="single" w:sz="4" w:space="0" w:color="C0C0C0"/>
            </w:tcBorders>
          </w:tcPr>
          <w:p w14:paraId="244C611F" w14:textId="77777777" w:rsidR="00416649" w:rsidRPr="00D82D6C" w:rsidRDefault="00416649" w:rsidP="0009777F">
            <w:pPr>
              <w:ind w:left="147"/>
              <w:jc w:val="both"/>
              <w:rPr>
                <w:rFonts w:ascii="Times New Roman" w:hAnsi="Times New Roman"/>
                <w:b/>
                <w:noProof/>
                <w:sz w:val="24"/>
              </w:rPr>
            </w:pPr>
            <w:r>
              <w:rPr>
                <w:rFonts w:ascii="Times New Roman" w:hAnsi="Times New Roman"/>
                <w:b/>
                <w:sz w:val="24"/>
              </w:rPr>
              <w:t>SDA</w:t>
            </w:r>
          </w:p>
        </w:tc>
        <w:tc>
          <w:tcPr>
            <w:tcW w:w="2488" w:type="pct"/>
            <w:gridSpan w:val="2"/>
            <w:tcBorders>
              <w:top w:val="single" w:sz="4" w:space="0" w:color="C0C0C0"/>
              <w:bottom w:val="single" w:sz="4" w:space="0" w:color="C0C0C0"/>
            </w:tcBorders>
          </w:tcPr>
          <w:p w14:paraId="2136B609" w14:textId="77777777" w:rsidR="00416649" w:rsidRPr="00D82D6C" w:rsidRDefault="00416649" w:rsidP="00D82D6C">
            <w:pPr>
              <w:jc w:val="both"/>
              <w:rPr>
                <w:rFonts w:ascii="Times New Roman" w:hAnsi="Times New Roman"/>
                <w:b/>
                <w:noProof/>
                <w:sz w:val="24"/>
              </w:rPr>
            </w:pPr>
            <w:r>
              <w:rPr>
                <w:rFonts w:ascii="Times New Roman" w:hAnsi="Times New Roman"/>
                <w:b/>
                <w:sz w:val="24"/>
              </w:rPr>
              <w:t>Darījumi</w:t>
            </w:r>
          </w:p>
        </w:tc>
        <w:tc>
          <w:tcPr>
            <w:tcW w:w="395" w:type="pct"/>
            <w:gridSpan w:val="3"/>
            <w:tcBorders>
              <w:top w:val="single" w:sz="4" w:space="0" w:color="C0C0C0"/>
              <w:bottom w:val="single" w:sz="4" w:space="0" w:color="C0C0C0"/>
            </w:tcBorders>
          </w:tcPr>
          <w:p w14:paraId="4AF22D98"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47CBEE25"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757BD7AE"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2B0E310A" w14:textId="77777777" w:rsidR="00416649" w:rsidRPr="00D82D6C" w:rsidRDefault="00416649" w:rsidP="00414DCB">
            <w:pPr>
              <w:jc w:val="center"/>
              <w:rPr>
                <w:rFonts w:ascii="Times New Roman" w:hAnsi="Times New Roman"/>
                <w:noProof/>
                <w:sz w:val="24"/>
              </w:rPr>
            </w:pPr>
          </w:p>
        </w:tc>
      </w:tr>
      <w:tr w:rsidR="00416649" w:rsidRPr="00D82D6C" w14:paraId="742FB67A" w14:textId="77777777" w:rsidTr="009B328F">
        <w:trPr>
          <w:trHeight w:val="321"/>
        </w:trPr>
        <w:tc>
          <w:tcPr>
            <w:tcW w:w="228" w:type="pct"/>
            <w:gridSpan w:val="2"/>
            <w:tcBorders>
              <w:top w:val="single" w:sz="4" w:space="0" w:color="C0C0C0"/>
              <w:bottom w:val="single" w:sz="4" w:space="0" w:color="C0C0C0"/>
            </w:tcBorders>
          </w:tcPr>
          <w:p w14:paraId="62F77A03"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4B10BE8C"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SDA1</w:t>
            </w:r>
          </w:p>
        </w:tc>
        <w:tc>
          <w:tcPr>
            <w:tcW w:w="2488" w:type="pct"/>
            <w:gridSpan w:val="2"/>
            <w:tcBorders>
              <w:top w:val="single" w:sz="4" w:space="0" w:color="C0C0C0"/>
              <w:bottom w:val="single" w:sz="4" w:space="0" w:color="C0C0C0"/>
            </w:tcBorders>
          </w:tcPr>
          <w:p w14:paraId="0CDB999B" w14:textId="38815FB1" w:rsidR="00416649" w:rsidRPr="00D82D6C" w:rsidRDefault="00416649" w:rsidP="00F376C4">
            <w:pPr>
              <w:jc w:val="both"/>
              <w:rPr>
                <w:rFonts w:ascii="Times New Roman" w:hAnsi="Times New Roman"/>
                <w:b/>
                <w:noProof/>
                <w:sz w:val="24"/>
              </w:rPr>
            </w:pPr>
            <w:r>
              <w:rPr>
                <w:rFonts w:ascii="Times New Roman" w:hAnsi="Times New Roman"/>
                <w:b/>
                <w:sz w:val="24"/>
              </w:rPr>
              <w:t>Pakalpojumu un preču iegāde, ko veic pārrobežu, sezonālie vai citi nodarbinātie ar īstermiņa līgumiem</w:t>
            </w:r>
          </w:p>
        </w:tc>
        <w:tc>
          <w:tcPr>
            <w:tcW w:w="395" w:type="pct"/>
            <w:gridSpan w:val="3"/>
            <w:tcBorders>
              <w:top w:val="single" w:sz="4" w:space="0" w:color="C0C0C0"/>
              <w:bottom w:val="single" w:sz="4" w:space="0" w:color="C0C0C0"/>
            </w:tcBorders>
          </w:tcPr>
          <w:p w14:paraId="5FA07BD0"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2ABAD6B8"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5CCC29DB"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1F6EAEAC" w14:textId="77777777" w:rsidR="00416649" w:rsidRPr="00D82D6C" w:rsidRDefault="00416649" w:rsidP="00414DCB">
            <w:pPr>
              <w:jc w:val="center"/>
              <w:rPr>
                <w:rFonts w:ascii="Times New Roman" w:hAnsi="Times New Roman"/>
                <w:noProof/>
                <w:sz w:val="24"/>
              </w:rPr>
            </w:pPr>
          </w:p>
        </w:tc>
      </w:tr>
      <w:tr w:rsidR="00416649" w:rsidRPr="00D82D6C" w14:paraId="75ACD6B3" w14:textId="77777777" w:rsidTr="009B328F">
        <w:trPr>
          <w:trHeight w:val="241"/>
        </w:trPr>
        <w:tc>
          <w:tcPr>
            <w:tcW w:w="228" w:type="pct"/>
            <w:gridSpan w:val="2"/>
            <w:tcBorders>
              <w:top w:val="single" w:sz="4" w:space="0" w:color="C0C0C0"/>
              <w:bottom w:val="single" w:sz="4" w:space="0" w:color="C0C0C0"/>
            </w:tcBorders>
          </w:tcPr>
          <w:p w14:paraId="657856C9"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54A64F95"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SDA2</w:t>
            </w:r>
          </w:p>
        </w:tc>
        <w:tc>
          <w:tcPr>
            <w:tcW w:w="2488" w:type="pct"/>
            <w:gridSpan w:val="2"/>
            <w:tcBorders>
              <w:top w:val="single" w:sz="4" w:space="0" w:color="C0C0C0"/>
              <w:bottom w:val="single" w:sz="4" w:space="0" w:color="C0C0C0"/>
            </w:tcBorders>
          </w:tcPr>
          <w:p w14:paraId="0B47FCEB"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Citi (darījumu braucieni)</w:t>
            </w:r>
          </w:p>
        </w:tc>
        <w:tc>
          <w:tcPr>
            <w:tcW w:w="395" w:type="pct"/>
            <w:gridSpan w:val="3"/>
            <w:tcBorders>
              <w:top w:val="single" w:sz="4" w:space="0" w:color="C0C0C0"/>
              <w:bottom w:val="single" w:sz="4" w:space="0" w:color="C0C0C0"/>
            </w:tcBorders>
          </w:tcPr>
          <w:p w14:paraId="63BE8B86"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1FFB90D0"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10EF3C14"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44E08DCD" w14:textId="77777777" w:rsidR="00416649" w:rsidRPr="00D82D6C" w:rsidRDefault="00416649" w:rsidP="00414DCB">
            <w:pPr>
              <w:jc w:val="center"/>
              <w:rPr>
                <w:rFonts w:ascii="Times New Roman" w:hAnsi="Times New Roman"/>
                <w:noProof/>
                <w:sz w:val="24"/>
              </w:rPr>
            </w:pPr>
          </w:p>
        </w:tc>
      </w:tr>
      <w:tr w:rsidR="00416649" w:rsidRPr="00D82D6C" w14:paraId="2835A09A" w14:textId="77777777" w:rsidTr="009B328F">
        <w:trPr>
          <w:trHeight w:val="239"/>
        </w:trPr>
        <w:tc>
          <w:tcPr>
            <w:tcW w:w="228" w:type="pct"/>
            <w:gridSpan w:val="2"/>
            <w:tcBorders>
              <w:top w:val="single" w:sz="4" w:space="0" w:color="C0C0C0"/>
              <w:bottom w:val="single" w:sz="4" w:space="0" w:color="C0C0C0"/>
            </w:tcBorders>
          </w:tcPr>
          <w:p w14:paraId="02B57A15"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7" w:type="pct"/>
            <w:gridSpan w:val="4"/>
            <w:tcBorders>
              <w:top w:val="single" w:sz="4" w:space="0" w:color="C0C0C0"/>
              <w:bottom w:val="single" w:sz="4" w:space="0" w:color="C0C0C0"/>
            </w:tcBorders>
          </w:tcPr>
          <w:p w14:paraId="07191E39" w14:textId="77777777" w:rsidR="00416649" w:rsidRPr="00D82D6C" w:rsidRDefault="00416649" w:rsidP="0009777F">
            <w:pPr>
              <w:ind w:left="147"/>
              <w:jc w:val="both"/>
              <w:rPr>
                <w:rFonts w:ascii="Times New Roman" w:hAnsi="Times New Roman"/>
                <w:b/>
                <w:noProof/>
                <w:sz w:val="24"/>
              </w:rPr>
            </w:pPr>
            <w:r>
              <w:rPr>
                <w:rFonts w:ascii="Times New Roman" w:hAnsi="Times New Roman"/>
                <w:b/>
                <w:sz w:val="24"/>
              </w:rPr>
              <w:t>SDB</w:t>
            </w:r>
          </w:p>
        </w:tc>
        <w:tc>
          <w:tcPr>
            <w:tcW w:w="2488" w:type="pct"/>
            <w:gridSpan w:val="2"/>
            <w:tcBorders>
              <w:top w:val="single" w:sz="4" w:space="0" w:color="C0C0C0"/>
              <w:bottom w:val="single" w:sz="4" w:space="0" w:color="C0C0C0"/>
            </w:tcBorders>
          </w:tcPr>
          <w:p w14:paraId="69A912B9" w14:textId="77777777" w:rsidR="00416649" w:rsidRPr="00D82D6C" w:rsidRDefault="00416649" w:rsidP="00D82D6C">
            <w:pPr>
              <w:jc w:val="both"/>
              <w:rPr>
                <w:rFonts w:ascii="Times New Roman" w:hAnsi="Times New Roman"/>
                <w:b/>
                <w:noProof/>
                <w:sz w:val="24"/>
              </w:rPr>
            </w:pPr>
            <w:r>
              <w:rPr>
                <w:rFonts w:ascii="Times New Roman" w:hAnsi="Times New Roman"/>
                <w:b/>
                <w:sz w:val="24"/>
              </w:rPr>
              <w:t>Personiskie</w:t>
            </w:r>
          </w:p>
        </w:tc>
        <w:tc>
          <w:tcPr>
            <w:tcW w:w="395" w:type="pct"/>
            <w:gridSpan w:val="3"/>
            <w:tcBorders>
              <w:top w:val="single" w:sz="4" w:space="0" w:color="C0C0C0"/>
              <w:bottom w:val="single" w:sz="4" w:space="0" w:color="C0C0C0"/>
            </w:tcBorders>
          </w:tcPr>
          <w:p w14:paraId="164045E0"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3AC5648A"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41AEC485"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68B5F99B" w14:textId="77777777" w:rsidR="00416649" w:rsidRPr="00D82D6C" w:rsidRDefault="00416649" w:rsidP="00414DCB">
            <w:pPr>
              <w:jc w:val="center"/>
              <w:rPr>
                <w:rFonts w:ascii="Times New Roman" w:hAnsi="Times New Roman"/>
                <w:noProof/>
                <w:sz w:val="24"/>
              </w:rPr>
            </w:pPr>
          </w:p>
        </w:tc>
      </w:tr>
      <w:tr w:rsidR="00416649" w:rsidRPr="00D82D6C" w14:paraId="75390C0A" w14:textId="77777777" w:rsidTr="009B328F">
        <w:trPr>
          <w:trHeight w:val="239"/>
        </w:trPr>
        <w:tc>
          <w:tcPr>
            <w:tcW w:w="228" w:type="pct"/>
            <w:gridSpan w:val="2"/>
            <w:tcBorders>
              <w:top w:val="single" w:sz="4" w:space="0" w:color="C0C0C0"/>
              <w:bottom w:val="single" w:sz="4" w:space="0" w:color="C0C0C0"/>
            </w:tcBorders>
          </w:tcPr>
          <w:p w14:paraId="2C5F0000"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C0C0C0"/>
            </w:tcBorders>
          </w:tcPr>
          <w:p w14:paraId="538FC17D"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SDB1</w:t>
            </w:r>
          </w:p>
        </w:tc>
        <w:tc>
          <w:tcPr>
            <w:tcW w:w="2488" w:type="pct"/>
            <w:gridSpan w:val="2"/>
            <w:tcBorders>
              <w:top w:val="single" w:sz="4" w:space="0" w:color="C0C0C0"/>
              <w:bottom w:val="single" w:sz="4" w:space="0" w:color="C0C0C0"/>
            </w:tcBorders>
          </w:tcPr>
          <w:p w14:paraId="4CFEA8CF" w14:textId="77777777" w:rsidR="00416649" w:rsidRPr="00D82D6C" w:rsidRDefault="00416649" w:rsidP="00D82D6C">
            <w:pPr>
              <w:jc w:val="both"/>
              <w:rPr>
                <w:rFonts w:ascii="Times New Roman" w:hAnsi="Times New Roman"/>
                <w:b/>
                <w:noProof/>
                <w:sz w:val="24"/>
              </w:rPr>
            </w:pPr>
            <w:r>
              <w:rPr>
                <w:rFonts w:ascii="Times New Roman" w:hAnsi="Times New Roman"/>
                <w:b/>
                <w:sz w:val="24"/>
              </w:rPr>
              <w:t>Ar veselību saistītie</w:t>
            </w:r>
          </w:p>
        </w:tc>
        <w:tc>
          <w:tcPr>
            <w:tcW w:w="395" w:type="pct"/>
            <w:gridSpan w:val="3"/>
            <w:tcBorders>
              <w:top w:val="single" w:sz="4" w:space="0" w:color="C0C0C0"/>
              <w:bottom w:val="single" w:sz="4" w:space="0" w:color="C0C0C0"/>
            </w:tcBorders>
          </w:tcPr>
          <w:p w14:paraId="609EE337"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C0C0C0"/>
            </w:tcBorders>
          </w:tcPr>
          <w:p w14:paraId="4A7FA2E6"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C0C0C0"/>
            </w:tcBorders>
          </w:tcPr>
          <w:p w14:paraId="1D993D4E"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C0C0C0"/>
            </w:tcBorders>
          </w:tcPr>
          <w:p w14:paraId="1AD19475" w14:textId="77777777" w:rsidR="00416649" w:rsidRPr="00D82D6C" w:rsidRDefault="00416649" w:rsidP="00414DCB">
            <w:pPr>
              <w:jc w:val="center"/>
              <w:rPr>
                <w:rFonts w:ascii="Times New Roman" w:hAnsi="Times New Roman"/>
                <w:noProof/>
                <w:sz w:val="24"/>
              </w:rPr>
            </w:pPr>
          </w:p>
        </w:tc>
      </w:tr>
      <w:tr w:rsidR="00416649" w:rsidRPr="00D82D6C" w14:paraId="72F03616" w14:textId="77777777" w:rsidTr="009B328F">
        <w:trPr>
          <w:trHeight w:val="239"/>
        </w:trPr>
        <w:tc>
          <w:tcPr>
            <w:tcW w:w="228" w:type="pct"/>
            <w:gridSpan w:val="2"/>
            <w:tcBorders>
              <w:top w:val="single" w:sz="4" w:space="0" w:color="C0C0C0"/>
              <w:bottom w:val="single" w:sz="4" w:space="0" w:color="000000"/>
            </w:tcBorders>
          </w:tcPr>
          <w:p w14:paraId="288FDD09"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7" w:type="pct"/>
            <w:gridSpan w:val="4"/>
            <w:tcBorders>
              <w:top w:val="single" w:sz="4" w:space="0" w:color="C0C0C0"/>
              <w:bottom w:val="single" w:sz="4" w:space="0" w:color="000000"/>
            </w:tcBorders>
          </w:tcPr>
          <w:p w14:paraId="321F706C"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SDB2</w:t>
            </w:r>
          </w:p>
        </w:tc>
        <w:tc>
          <w:tcPr>
            <w:tcW w:w="2488" w:type="pct"/>
            <w:gridSpan w:val="2"/>
            <w:tcBorders>
              <w:top w:val="single" w:sz="4" w:space="0" w:color="C0C0C0"/>
              <w:bottom w:val="single" w:sz="4" w:space="0" w:color="000000"/>
            </w:tcBorders>
          </w:tcPr>
          <w:p w14:paraId="7B28A404" w14:textId="77777777" w:rsidR="00416649" w:rsidRPr="00D82D6C" w:rsidRDefault="00416649" w:rsidP="00D82D6C">
            <w:pPr>
              <w:jc w:val="both"/>
              <w:rPr>
                <w:rFonts w:ascii="Times New Roman" w:hAnsi="Times New Roman"/>
                <w:b/>
                <w:noProof/>
                <w:sz w:val="24"/>
              </w:rPr>
            </w:pPr>
            <w:r>
              <w:rPr>
                <w:rFonts w:ascii="Times New Roman" w:hAnsi="Times New Roman"/>
                <w:b/>
                <w:sz w:val="24"/>
              </w:rPr>
              <w:t>Ar izglītību saistītie</w:t>
            </w:r>
          </w:p>
        </w:tc>
        <w:tc>
          <w:tcPr>
            <w:tcW w:w="395" w:type="pct"/>
            <w:gridSpan w:val="3"/>
            <w:tcBorders>
              <w:top w:val="single" w:sz="4" w:space="0" w:color="C0C0C0"/>
              <w:bottom w:val="single" w:sz="4" w:space="0" w:color="000000"/>
            </w:tcBorders>
          </w:tcPr>
          <w:p w14:paraId="612923EA" w14:textId="77777777" w:rsidR="00416649" w:rsidRPr="00D82D6C" w:rsidRDefault="00416649" w:rsidP="00414DCB">
            <w:pPr>
              <w:jc w:val="center"/>
              <w:rPr>
                <w:rFonts w:ascii="Times New Roman" w:hAnsi="Times New Roman"/>
                <w:noProof/>
                <w:sz w:val="24"/>
              </w:rPr>
            </w:pPr>
          </w:p>
        </w:tc>
        <w:tc>
          <w:tcPr>
            <w:tcW w:w="381" w:type="pct"/>
            <w:gridSpan w:val="3"/>
            <w:tcBorders>
              <w:top w:val="single" w:sz="4" w:space="0" w:color="C0C0C0"/>
              <w:bottom w:val="single" w:sz="4" w:space="0" w:color="000000"/>
            </w:tcBorders>
          </w:tcPr>
          <w:p w14:paraId="0253A898" w14:textId="77777777" w:rsidR="00416649" w:rsidRPr="00D82D6C" w:rsidRDefault="00416649" w:rsidP="00414DCB">
            <w:pPr>
              <w:jc w:val="center"/>
              <w:rPr>
                <w:rFonts w:ascii="Times New Roman" w:hAnsi="Times New Roman"/>
                <w:noProof/>
                <w:sz w:val="24"/>
              </w:rPr>
            </w:pPr>
            <w:r>
              <w:rPr>
                <w:rFonts w:ascii="Times New Roman" w:hAnsi="Times New Roman"/>
                <w:sz w:val="24"/>
              </w:rPr>
              <w:t>100</w:t>
            </w:r>
          </w:p>
        </w:tc>
        <w:tc>
          <w:tcPr>
            <w:tcW w:w="379" w:type="pct"/>
            <w:gridSpan w:val="2"/>
            <w:tcBorders>
              <w:top w:val="single" w:sz="4" w:space="0" w:color="C0C0C0"/>
              <w:bottom w:val="single" w:sz="4" w:space="0" w:color="000000"/>
            </w:tcBorders>
          </w:tcPr>
          <w:p w14:paraId="5E7787DD" w14:textId="77777777" w:rsidR="00416649" w:rsidRPr="00D82D6C" w:rsidRDefault="00416649" w:rsidP="00414DCB">
            <w:pPr>
              <w:jc w:val="center"/>
              <w:rPr>
                <w:rFonts w:ascii="Times New Roman" w:hAnsi="Times New Roman"/>
                <w:noProof/>
                <w:sz w:val="24"/>
              </w:rPr>
            </w:pPr>
          </w:p>
        </w:tc>
        <w:tc>
          <w:tcPr>
            <w:tcW w:w="362" w:type="pct"/>
            <w:gridSpan w:val="3"/>
            <w:tcBorders>
              <w:top w:val="single" w:sz="4" w:space="0" w:color="C0C0C0"/>
              <w:bottom w:val="single" w:sz="4" w:space="0" w:color="000000"/>
            </w:tcBorders>
          </w:tcPr>
          <w:p w14:paraId="2AA40F6B" w14:textId="77777777" w:rsidR="00416649" w:rsidRPr="00D82D6C" w:rsidRDefault="00416649" w:rsidP="00414DCB">
            <w:pPr>
              <w:jc w:val="center"/>
              <w:rPr>
                <w:rFonts w:ascii="Times New Roman" w:hAnsi="Times New Roman"/>
                <w:noProof/>
                <w:sz w:val="24"/>
              </w:rPr>
            </w:pPr>
          </w:p>
        </w:tc>
      </w:tr>
      <w:tr w:rsidR="00081A48" w:rsidRPr="00D82D6C" w14:paraId="49015C86"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40"/>
        </w:trPr>
        <w:tc>
          <w:tcPr>
            <w:tcW w:w="234" w:type="pct"/>
            <w:gridSpan w:val="3"/>
            <w:tcBorders>
              <w:left w:val="nil"/>
              <w:bottom w:val="single" w:sz="4" w:space="0" w:color="C0C0C0"/>
              <w:right w:val="nil"/>
            </w:tcBorders>
          </w:tcPr>
          <w:p w14:paraId="7486CCC4"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1" w:type="pct"/>
            <w:gridSpan w:val="3"/>
            <w:tcBorders>
              <w:left w:val="nil"/>
              <w:bottom w:val="single" w:sz="4" w:space="0" w:color="C0C0C0"/>
              <w:right w:val="nil"/>
            </w:tcBorders>
          </w:tcPr>
          <w:p w14:paraId="726A6D78"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SDB3</w:t>
            </w:r>
          </w:p>
        </w:tc>
        <w:tc>
          <w:tcPr>
            <w:tcW w:w="2437" w:type="pct"/>
            <w:tcBorders>
              <w:left w:val="nil"/>
              <w:bottom w:val="single" w:sz="4" w:space="0" w:color="C0C0C0"/>
              <w:right w:val="nil"/>
            </w:tcBorders>
          </w:tcPr>
          <w:p w14:paraId="77F68582"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Citi (personiskie braucieni)</w:t>
            </w:r>
          </w:p>
        </w:tc>
        <w:tc>
          <w:tcPr>
            <w:tcW w:w="465" w:type="pct"/>
            <w:gridSpan w:val="5"/>
            <w:tcBorders>
              <w:left w:val="nil"/>
              <w:bottom w:val="single" w:sz="4" w:space="0" w:color="C0C0C0"/>
              <w:right w:val="nil"/>
            </w:tcBorders>
          </w:tcPr>
          <w:p w14:paraId="476CC23D" w14:textId="77777777" w:rsidR="00416649" w:rsidRPr="00D82D6C" w:rsidRDefault="00416649" w:rsidP="009C4F1F">
            <w:pPr>
              <w:jc w:val="center"/>
              <w:rPr>
                <w:rFonts w:ascii="Times New Roman" w:hAnsi="Times New Roman"/>
                <w:noProof/>
                <w:sz w:val="24"/>
              </w:rPr>
            </w:pPr>
          </w:p>
        </w:tc>
        <w:tc>
          <w:tcPr>
            <w:tcW w:w="312" w:type="pct"/>
            <w:tcBorders>
              <w:left w:val="nil"/>
              <w:bottom w:val="single" w:sz="4" w:space="0" w:color="C0C0C0"/>
              <w:right w:val="nil"/>
            </w:tcBorders>
          </w:tcPr>
          <w:p w14:paraId="32647B4C"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467" w:type="pct"/>
            <w:gridSpan w:val="4"/>
            <w:tcBorders>
              <w:left w:val="nil"/>
              <w:bottom w:val="single" w:sz="4" w:space="0" w:color="C0C0C0"/>
              <w:right w:val="nil"/>
            </w:tcBorders>
          </w:tcPr>
          <w:p w14:paraId="53DAE3FB" w14:textId="77777777" w:rsidR="00416649" w:rsidRPr="00D82D6C" w:rsidRDefault="00416649" w:rsidP="009C4F1F">
            <w:pPr>
              <w:jc w:val="center"/>
              <w:rPr>
                <w:rFonts w:ascii="Times New Roman" w:hAnsi="Times New Roman"/>
                <w:noProof/>
                <w:sz w:val="24"/>
              </w:rPr>
            </w:pPr>
          </w:p>
        </w:tc>
        <w:tc>
          <w:tcPr>
            <w:tcW w:w="324" w:type="pct"/>
            <w:gridSpan w:val="2"/>
            <w:tcBorders>
              <w:left w:val="nil"/>
              <w:bottom w:val="single" w:sz="4" w:space="0" w:color="C0C0C0"/>
              <w:right w:val="nil"/>
            </w:tcBorders>
          </w:tcPr>
          <w:p w14:paraId="0F68F811" w14:textId="77777777" w:rsidR="00416649" w:rsidRPr="00D82D6C" w:rsidRDefault="00416649" w:rsidP="009C4F1F">
            <w:pPr>
              <w:jc w:val="center"/>
              <w:rPr>
                <w:rFonts w:ascii="Times New Roman" w:hAnsi="Times New Roman"/>
                <w:noProof/>
                <w:sz w:val="24"/>
              </w:rPr>
            </w:pPr>
          </w:p>
        </w:tc>
      </w:tr>
      <w:tr w:rsidR="00081A48" w:rsidRPr="00D82D6C" w14:paraId="5B7D254F"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42"/>
        </w:trPr>
        <w:tc>
          <w:tcPr>
            <w:tcW w:w="234" w:type="pct"/>
            <w:gridSpan w:val="3"/>
            <w:tcBorders>
              <w:top w:val="single" w:sz="4" w:space="0" w:color="C0C0C0"/>
              <w:left w:val="nil"/>
              <w:bottom w:val="single" w:sz="4" w:space="0" w:color="C0C0C0"/>
              <w:right w:val="nil"/>
            </w:tcBorders>
          </w:tcPr>
          <w:p w14:paraId="54474AEF" w14:textId="77777777" w:rsidR="00416649" w:rsidRPr="00D82D6C" w:rsidRDefault="00416649" w:rsidP="00D82D6C">
            <w:pPr>
              <w:jc w:val="both"/>
              <w:rPr>
                <w:rFonts w:ascii="Times New Roman" w:hAnsi="Times New Roman"/>
                <w:b/>
                <w:noProof/>
                <w:sz w:val="24"/>
              </w:rPr>
            </w:pPr>
            <w:r>
              <w:rPr>
                <w:rFonts w:ascii="Times New Roman" w:hAnsi="Times New Roman"/>
                <w:b/>
                <w:sz w:val="24"/>
              </w:rPr>
              <w:t>2</w:t>
            </w:r>
          </w:p>
        </w:tc>
        <w:tc>
          <w:tcPr>
            <w:tcW w:w="761" w:type="pct"/>
            <w:gridSpan w:val="3"/>
            <w:tcBorders>
              <w:top w:val="single" w:sz="4" w:space="0" w:color="C0C0C0"/>
              <w:left w:val="nil"/>
              <w:bottom w:val="single" w:sz="4" w:space="0" w:color="C0C0C0"/>
              <w:right w:val="nil"/>
            </w:tcBorders>
          </w:tcPr>
          <w:p w14:paraId="4E128CE3" w14:textId="77777777" w:rsidR="00416649" w:rsidRPr="00D82D6C" w:rsidRDefault="00416649" w:rsidP="0009777F">
            <w:pPr>
              <w:ind w:left="147"/>
              <w:jc w:val="both"/>
              <w:rPr>
                <w:rFonts w:ascii="Times New Roman" w:hAnsi="Times New Roman"/>
                <w:b/>
                <w:noProof/>
                <w:sz w:val="24"/>
              </w:rPr>
            </w:pPr>
            <w:r>
              <w:rPr>
                <w:rFonts w:ascii="Times New Roman" w:hAnsi="Times New Roman"/>
                <w:b/>
                <w:sz w:val="24"/>
              </w:rPr>
              <w:t>SE</w:t>
            </w:r>
          </w:p>
        </w:tc>
        <w:tc>
          <w:tcPr>
            <w:tcW w:w="2437" w:type="pct"/>
            <w:tcBorders>
              <w:top w:val="single" w:sz="4" w:space="0" w:color="C0C0C0"/>
              <w:left w:val="nil"/>
              <w:bottom w:val="single" w:sz="4" w:space="0" w:color="C0C0C0"/>
              <w:right w:val="nil"/>
            </w:tcBorders>
          </w:tcPr>
          <w:p w14:paraId="38B3C70B" w14:textId="77777777" w:rsidR="00416649" w:rsidRPr="00D82D6C" w:rsidRDefault="00416649" w:rsidP="00D82D6C">
            <w:pPr>
              <w:jc w:val="both"/>
              <w:rPr>
                <w:rFonts w:ascii="Times New Roman" w:hAnsi="Times New Roman"/>
                <w:b/>
                <w:noProof/>
                <w:sz w:val="24"/>
              </w:rPr>
            </w:pPr>
            <w:r>
              <w:rPr>
                <w:rFonts w:ascii="Times New Roman" w:hAnsi="Times New Roman"/>
                <w:b/>
                <w:sz w:val="24"/>
              </w:rPr>
              <w:t>Būvniecība</w:t>
            </w:r>
          </w:p>
        </w:tc>
        <w:tc>
          <w:tcPr>
            <w:tcW w:w="465" w:type="pct"/>
            <w:gridSpan w:val="5"/>
            <w:tcBorders>
              <w:top w:val="single" w:sz="4" w:space="0" w:color="C0C0C0"/>
              <w:left w:val="nil"/>
              <w:bottom w:val="single" w:sz="4" w:space="0" w:color="C0C0C0"/>
              <w:right w:val="nil"/>
            </w:tcBorders>
          </w:tcPr>
          <w:p w14:paraId="63E7BE05" w14:textId="77777777" w:rsidR="00416649" w:rsidRPr="00D82D6C" w:rsidRDefault="00416649" w:rsidP="009C4F1F">
            <w:pPr>
              <w:jc w:val="center"/>
              <w:rPr>
                <w:rFonts w:ascii="Times New Roman" w:hAnsi="Times New Roman"/>
                <w:noProof/>
                <w:sz w:val="24"/>
              </w:rPr>
            </w:pPr>
          </w:p>
        </w:tc>
        <w:tc>
          <w:tcPr>
            <w:tcW w:w="312" w:type="pct"/>
            <w:tcBorders>
              <w:top w:val="single" w:sz="4" w:space="0" w:color="C0C0C0"/>
              <w:left w:val="nil"/>
              <w:bottom w:val="single" w:sz="4" w:space="0" w:color="C0C0C0"/>
              <w:right w:val="nil"/>
            </w:tcBorders>
          </w:tcPr>
          <w:p w14:paraId="4C71BB87"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42341198" w14:textId="77777777" w:rsidR="00416649" w:rsidRPr="00D82D6C" w:rsidRDefault="00416649" w:rsidP="009C4F1F">
            <w:pPr>
              <w:jc w:val="center"/>
              <w:rPr>
                <w:rFonts w:ascii="Times New Roman" w:hAnsi="Times New Roman"/>
                <w:b/>
                <w:noProof/>
                <w:sz w:val="24"/>
              </w:rPr>
            </w:pPr>
            <w:r>
              <w:rPr>
                <w:rFonts w:ascii="Times New Roman" w:hAnsi="Times New Roman"/>
                <w:b/>
                <w:sz w:val="24"/>
              </w:rPr>
              <w:t>50</w:t>
            </w:r>
          </w:p>
        </w:tc>
        <w:tc>
          <w:tcPr>
            <w:tcW w:w="324" w:type="pct"/>
            <w:gridSpan w:val="2"/>
            <w:tcBorders>
              <w:top w:val="single" w:sz="4" w:space="0" w:color="C0C0C0"/>
              <w:left w:val="nil"/>
              <w:bottom w:val="single" w:sz="4" w:space="0" w:color="C0C0C0"/>
              <w:right w:val="nil"/>
            </w:tcBorders>
          </w:tcPr>
          <w:p w14:paraId="6293CF1B" w14:textId="77777777" w:rsidR="00416649" w:rsidRPr="00D82D6C" w:rsidRDefault="00416649" w:rsidP="009C4F1F">
            <w:pPr>
              <w:jc w:val="center"/>
              <w:rPr>
                <w:rFonts w:ascii="Times New Roman" w:hAnsi="Times New Roman"/>
                <w:b/>
                <w:noProof/>
                <w:sz w:val="24"/>
              </w:rPr>
            </w:pPr>
            <w:r>
              <w:rPr>
                <w:rFonts w:ascii="Times New Roman" w:hAnsi="Times New Roman"/>
                <w:b/>
                <w:sz w:val="24"/>
              </w:rPr>
              <w:t>50</w:t>
            </w:r>
          </w:p>
        </w:tc>
      </w:tr>
      <w:tr w:rsidR="00081A48" w:rsidRPr="00D82D6C" w14:paraId="398A197E"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6B0D341E"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74955CBB"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SE1</w:t>
            </w:r>
          </w:p>
        </w:tc>
        <w:tc>
          <w:tcPr>
            <w:tcW w:w="2437" w:type="pct"/>
            <w:tcBorders>
              <w:top w:val="single" w:sz="4" w:space="0" w:color="C0C0C0"/>
              <w:left w:val="nil"/>
              <w:bottom w:val="single" w:sz="4" w:space="0" w:color="C0C0C0"/>
              <w:right w:val="nil"/>
            </w:tcBorders>
          </w:tcPr>
          <w:p w14:paraId="21135943" w14:textId="77777777" w:rsidR="00416649" w:rsidRPr="00D82D6C" w:rsidRDefault="00416649" w:rsidP="00D82D6C">
            <w:pPr>
              <w:jc w:val="both"/>
              <w:rPr>
                <w:rFonts w:ascii="Times New Roman" w:hAnsi="Times New Roman"/>
                <w:b/>
                <w:noProof/>
                <w:sz w:val="24"/>
              </w:rPr>
            </w:pPr>
            <w:r>
              <w:rPr>
                <w:rFonts w:ascii="Times New Roman" w:hAnsi="Times New Roman"/>
                <w:b/>
                <w:sz w:val="24"/>
              </w:rPr>
              <w:t>Būvniecība ārvalstīs</w:t>
            </w:r>
          </w:p>
        </w:tc>
        <w:tc>
          <w:tcPr>
            <w:tcW w:w="465" w:type="pct"/>
            <w:gridSpan w:val="5"/>
            <w:tcBorders>
              <w:top w:val="single" w:sz="4" w:space="0" w:color="C0C0C0"/>
              <w:left w:val="nil"/>
              <w:bottom w:val="single" w:sz="4" w:space="0" w:color="C0C0C0"/>
              <w:right w:val="nil"/>
            </w:tcBorders>
          </w:tcPr>
          <w:p w14:paraId="7E542565" w14:textId="77777777" w:rsidR="00416649" w:rsidRPr="00D82D6C" w:rsidRDefault="00416649" w:rsidP="009C4F1F">
            <w:pPr>
              <w:jc w:val="center"/>
              <w:rPr>
                <w:rFonts w:ascii="Times New Roman" w:hAnsi="Times New Roman"/>
                <w:noProof/>
                <w:sz w:val="24"/>
              </w:rPr>
            </w:pPr>
          </w:p>
        </w:tc>
        <w:tc>
          <w:tcPr>
            <w:tcW w:w="312" w:type="pct"/>
            <w:tcBorders>
              <w:top w:val="single" w:sz="4" w:space="0" w:color="C0C0C0"/>
              <w:left w:val="nil"/>
              <w:bottom w:val="single" w:sz="4" w:space="0" w:color="C0C0C0"/>
              <w:right w:val="nil"/>
            </w:tcBorders>
          </w:tcPr>
          <w:p w14:paraId="7D2B8D85"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0AE13502" w14:textId="77777777" w:rsidR="00416649" w:rsidRPr="00D82D6C" w:rsidRDefault="00416649" w:rsidP="009C4F1F">
            <w:pPr>
              <w:jc w:val="center"/>
              <w:rPr>
                <w:rFonts w:ascii="Times New Roman" w:hAnsi="Times New Roman"/>
                <w:noProof/>
                <w:sz w:val="24"/>
              </w:rPr>
            </w:pPr>
            <w:r>
              <w:rPr>
                <w:rFonts w:ascii="Times New Roman" w:hAnsi="Times New Roman"/>
                <w:sz w:val="24"/>
              </w:rPr>
              <w:t>50</w:t>
            </w:r>
          </w:p>
        </w:tc>
        <w:tc>
          <w:tcPr>
            <w:tcW w:w="324" w:type="pct"/>
            <w:gridSpan w:val="2"/>
            <w:tcBorders>
              <w:top w:val="single" w:sz="4" w:space="0" w:color="C0C0C0"/>
              <w:left w:val="nil"/>
              <w:bottom w:val="single" w:sz="4" w:space="0" w:color="C0C0C0"/>
              <w:right w:val="nil"/>
            </w:tcBorders>
          </w:tcPr>
          <w:p w14:paraId="7CBB53C8" w14:textId="77777777" w:rsidR="00416649" w:rsidRPr="00D82D6C" w:rsidRDefault="00416649" w:rsidP="009C4F1F">
            <w:pPr>
              <w:jc w:val="center"/>
              <w:rPr>
                <w:rFonts w:ascii="Times New Roman" w:hAnsi="Times New Roman"/>
                <w:noProof/>
                <w:sz w:val="24"/>
              </w:rPr>
            </w:pPr>
            <w:r>
              <w:rPr>
                <w:rFonts w:ascii="Times New Roman" w:hAnsi="Times New Roman"/>
                <w:sz w:val="24"/>
              </w:rPr>
              <w:t>50</w:t>
            </w:r>
          </w:p>
        </w:tc>
      </w:tr>
      <w:tr w:rsidR="00081A48" w:rsidRPr="00D82D6C" w14:paraId="526FC118"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0200B7BE"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709593A4"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SE2</w:t>
            </w:r>
          </w:p>
        </w:tc>
        <w:tc>
          <w:tcPr>
            <w:tcW w:w="2437" w:type="pct"/>
            <w:tcBorders>
              <w:top w:val="single" w:sz="4" w:space="0" w:color="C0C0C0"/>
              <w:left w:val="nil"/>
              <w:bottom w:val="single" w:sz="4" w:space="0" w:color="C0C0C0"/>
              <w:right w:val="nil"/>
            </w:tcBorders>
          </w:tcPr>
          <w:p w14:paraId="354DED72" w14:textId="77777777" w:rsidR="00416649" w:rsidRPr="00D82D6C" w:rsidRDefault="00416649" w:rsidP="00D82D6C">
            <w:pPr>
              <w:jc w:val="both"/>
              <w:rPr>
                <w:rFonts w:ascii="Times New Roman" w:hAnsi="Times New Roman"/>
                <w:b/>
                <w:noProof/>
                <w:sz w:val="24"/>
              </w:rPr>
            </w:pPr>
            <w:r>
              <w:rPr>
                <w:rFonts w:ascii="Times New Roman" w:hAnsi="Times New Roman"/>
                <w:b/>
                <w:sz w:val="24"/>
              </w:rPr>
              <w:t>Būvniecība ziņojošajā valstī</w:t>
            </w:r>
          </w:p>
        </w:tc>
        <w:tc>
          <w:tcPr>
            <w:tcW w:w="465" w:type="pct"/>
            <w:gridSpan w:val="5"/>
            <w:tcBorders>
              <w:top w:val="single" w:sz="4" w:space="0" w:color="C0C0C0"/>
              <w:left w:val="nil"/>
              <w:bottom w:val="single" w:sz="4" w:space="0" w:color="C0C0C0"/>
              <w:right w:val="nil"/>
            </w:tcBorders>
          </w:tcPr>
          <w:p w14:paraId="099B0A5B" w14:textId="77777777" w:rsidR="00416649" w:rsidRPr="00D82D6C" w:rsidRDefault="00416649" w:rsidP="009C4F1F">
            <w:pPr>
              <w:jc w:val="center"/>
              <w:rPr>
                <w:rFonts w:ascii="Times New Roman" w:hAnsi="Times New Roman"/>
                <w:noProof/>
                <w:sz w:val="24"/>
              </w:rPr>
            </w:pPr>
          </w:p>
        </w:tc>
        <w:tc>
          <w:tcPr>
            <w:tcW w:w="312" w:type="pct"/>
            <w:tcBorders>
              <w:top w:val="single" w:sz="4" w:space="0" w:color="C0C0C0"/>
              <w:left w:val="nil"/>
              <w:bottom w:val="single" w:sz="4" w:space="0" w:color="C0C0C0"/>
              <w:right w:val="nil"/>
            </w:tcBorders>
          </w:tcPr>
          <w:p w14:paraId="1BE8F3AB"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52D899D9" w14:textId="77777777" w:rsidR="00416649" w:rsidRPr="00D82D6C" w:rsidRDefault="00416649" w:rsidP="009C4F1F">
            <w:pPr>
              <w:jc w:val="center"/>
              <w:rPr>
                <w:rFonts w:ascii="Times New Roman" w:hAnsi="Times New Roman"/>
                <w:noProof/>
                <w:sz w:val="24"/>
              </w:rPr>
            </w:pPr>
            <w:r>
              <w:rPr>
                <w:rFonts w:ascii="Times New Roman" w:hAnsi="Times New Roman"/>
                <w:sz w:val="24"/>
              </w:rPr>
              <w:t>50</w:t>
            </w:r>
          </w:p>
        </w:tc>
        <w:tc>
          <w:tcPr>
            <w:tcW w:w="324" w:type="pct"/>
            <w:gridSpan w:val="2"/>
            <w:tcBorders>
              <w:top w:val="single" w:sz="4" w:space="0" w:color="C0C0C0"/>
              <w:left w:val="nil"/>
              <w:bottom w:val="single" w:sz="4" w:space="0" w:color="C0C0C0"/>
              <w:right w:val="nil"/>
            </w:tcBorders>
          </w:tcPr>
          <w:p w14:paraId="5A92F28C" w14:textId="77777777" w:rsidR="00416649" w:rsidRPr="00D82D6C" w:rsidRDefault="00416649" w:rsidP="009C4F1F">
            <w:pPr>
              <w:jc w:val="center"/>
              <w:rPr>
                <w:rFonts w:ascii="Times New Roman" w:hAnsi="Times New Roman"/>
                <w:noProof/>
                <w:sz w:val="24"/>
              </w:rPr>
            </w:pPr>
            <w:r>
              <w:rPr>
                <w:rFonts w:ascii="Times New Roman" w:hAnsi="Times New Roman"/>
                <w:sz w:val="24"/>
              </w:rPr>
              <w:t>50</w:t>
            </w:r>
          </w:p>
        </w:tc>
      </w:tr>
      <w:tr w:rsidR="009C4F1F" w:rsidRPr="00D82D6C" w14:paraId="14107488"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shd w:val="clear" w:color="auto" w:fill="F7C9AC"/>
          </w:tcPr>
          <w:p w14:paraId="244FA690" w14:textId="77777777" w:rsidR="00416649" w:rsidRPr="00D82D6C" w:rsidRDefault="00416649" w:rsidP="00D82D6C">
            <w:pPr>
              <w:jc w:val="both"/>
              <w:rPr>
                <w:rFonts w:ascii="Times New Roman" w:hAnsi="Times New Roman"/>
                <w:b/>
                <w:noProof/>
                <w:sz w:val="24"/>
              </w:rPr>
            </w:pPr>
            <w:r>
              <w:rPr>
                <w:rFonts w:ascii="Times New Roman" w:hAnsi="Times New Roman"/>
                <w:b/>
                <w:sz w:val="24"/>
              </w:rPr>
              <w:t>2</w:t>
            </w:r>
          </w:p>
        </w:tc>
        <w:tc>
          <w:tcPr>
            <w:tcW w:w="761" w:type="pct"/>
            <w:gridSpan w:val="3"/>
            <w:tcBorders>
              <w:top w:val="single" w:sz="4" w:space="0" w:color="C0C0C0"/>
              <w:left w:val="nil"/>
              <w:bottom w:val="single" w:sz="4" w:space="0" w:color="C0C0C0"/>
              <w:right w:val="nil"/>
            </w:tcBorders>
            <w:shd w:val="clear" w:color="auto" w:fill="F7C9AC"/>
          </w:tcPr>
          <w:p w14:paraId="1EB5AAEC" w14:textId="77777777" w:rsidR="00416649" w:rsidRPr="00D82D6C" w:rsidRDefault="00416649" w:rsidP="00D82D6C">
            <w:pPr>
              <w:jc w:val="both"/>
              <w:rPr>
                <w:rFonts w:ascii="Times New Roman" w:hAnsi="Times New Roman"/>
                <w:b/>
                <w:noProof/>
                <w:sz w:val="24"/>
              </w:rPr>
            </w:pPr>
            <w:r>
              <w:rPr>
                <w:rFonts w:ascii="Times New Roman" w:hAnsi="Times New Roman"/>
                <w:b/>
                <w:sz w:val="24"/>
              </w:rPr>
              <w:t>SE</w:t>
            </w:r>
          </w:p>
        </w:tc>
        <w:tc>
          <w:tcPr>
            <w:tcW w:w="2437" w:type="pct"/>
            <w:tcBorders>
              <w:top w:val="single" w:sz="4" w:space="0" w:color="C0C0C0"/>
              <w:left w:val="nil"/>
              <w:bottom w:val="single" w:sz="4" w:space="0" w:color="C0C0C0"/>
              <w:right w:val="nil"/>
            </w:tcBorders>
            <w:shd w:val="clear" w:color="auto" w:fill="F7C9AC"/>
          </w:tcPr>
          <w:p w14:paraId="3A6AD396" w14:textId="77777777" w:rsidR="00416649" w:rsidRPr="00D82D6C" w:rsidRDefault="00416649" w:rsidP="00D82D6C">
            <w:pPr>
              <w:jc w:val="both"/>
              <w:rPr>
                <w:rFonts w:ascii="Times New Roman" w:hAnsi="Times New Roman"/>
                <w:b/>
                <w:noProof/>
                <w:sz w:val="24"/>
              </w:rPr>
            </w:pPr>
            <w:r>
              <w:rPr>
                <w:rFonts w:ascii="Times New Roman" w:hAnsi="Times New Roman"/>
                <w:b/>
                <w:sz w:val="24"/>
              </w:rPr>
              <w:t>Būvniecība (ES iekšējās tirdzniecības īpašais gadījums)</w:t>
            </w:r>
          </w:p>
        </w:tc>
        <w:tc>
          <w:tcPr>
            <w:tcW w:w="465" w:type="pct"/>
            <w:gridSpan w:val="5"/>
            <w:tcBorders>
              <w:top w:val="single" w:sz="4" w:space="0" w:color="C0C0C0"/>
              <w:left w:val="nil"/>
              <w:bottom w:val="single" w:sz="4" w:space="0" w:color="C0C0C0"/>
              <w:right w:val="nil"/>
            </w:tcBorders>
            <w:shd w:val="clear" w:color="auto" w:fill="F7C9AC"/>
          </w:tcPr>
          <w:p w14:paraId="2F43EFA5" w14:textId="77777777" w:rsidR="00416649" w:rsidRPr="00D82D6C" w:rsidRDefault="00416649" w:rsidP="009C4F1F">
            <w:pPr>
              <w:jc w:val="center"/>
              <w:rPr>
                <w:rFonts w:ascii="Times New Roman" w:hAnsi="Times New Roman"/>
                <w:noProof/>
                <w:sz w:val="24"/>
              </w:rPr>
            </w:pPr>
          </w:p>
        </w:tc>
        <w:tc>
          <w:tcPr>
            <w:tcW w:w="312" w:type="pct"/>
            <w:tcBorders>
              <w:top w:val="single" w:sz="4" w:space="0" w:color="C0C0C0"/>
              <w:left w:val="nil"/>
              <w:bottom w:val="single" w:sz="4" w:space="0" w:color="C0C0C0"/>
              <w:right w:val="nil"/>
            </w:tcBorders>
            <w:shd w:val="clear" w:color="auto" w:fill="F7C9AC"/>
          </w:tcPr>
          <w:p w14:paraId="5C4D51B9"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shd w:val="clear" w:color="auto" w:fill="F7C9AC"/>
          </w:tcPr>
          <w:p w14:paraId="1D451CAC" w14:textId="77777777" w:rsidR="00416649" w:rsidRPr="00D82D6C" w:rsidRDefault="00416649" w:rsidP="009C4F1F">
            <w:pPr>
              <w:jc w:val="center"/>
              <w:rPr>
                <w:rFonts w:ascii="Times New Roman" w:hAnsi="Times New Roman"/>
                <w:b/>
                <w:noProof/>
                <w:sz w:val="24"/>
              </w:rPr>
            </w:pPr>
            <w:r>
              <w:rPr>
                <w:rFonts w:ascii="Times New Roman" w:hAnsi="Times New Roman"/>
                <w:b/>
                <w:sz w:val="24"/>
              </w:rPr>
              <w:t>10</w:t>
            </w:r>
          </w:p>
        </w:tc>
        <w:tc>
          <w:tcPr>
            <w:tcW w:w="324" w:type="pct"/>
            <w:gridSpan w:val="2"/>
            <w:tcBorders>
              <w:top w:val="single" w:sz="4" w:space="0" w:color="C0C0C0"/>
              <w:left w:val="nil"/>
              <w:bottom w:val="single" w:sz="4" w:space="0" w:color="C0C0C0"/>
              <w:right w:val="nil"/>
            </w:tcBorders>
            <w:shd w:val="clear" w:color="auto" w:fill="F7C9AC"/>
          </w:tcPr>
          <w:p w14:paraId="7F69ACA0" w14:textId="77777777" w:rsidR="00416649" w:rsidRPr="00D82D6C" w:rsidRDefault="00416649" w:rsidP="009C4F1F">
            <w:pPr>
              <w:jc w:val="center"/>
              <w:rPr>
                <w:rFonts w:ascii="Times New Roman" w:hAnsi="Times New Roman"/>
                <w:b/>
                <w:noProof/>
                <w:sz w:val="24"/>
              </w:rPr>
            </w:pPr>
            <w:r>
              <w:rPr>
                <w:rFonts w:ascii="Times New Roman" w:hAnsi="Times New Roman"/>
                <w:b/>
                <w:sz w:val="24"/>
              </w:rPr>
              <w:t>90</w:t>
            </w:r>
          </w:p>
        </w:tc>
      </w:tr>
      <w:tr w:rsidR="00081A48" w:rsidRPr="00D82D6C" w14:paraId="41CA3107"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5653495D" w14:textId="77777777" w:rsidR="00416649" w:rsidRPr="00D82D6C" w:rsidRDefault="00416649" w:rsidP="00D82D6C">
            <w:pPr>
              <w:jc w:val="both"/>
              <w:rPr>
                <w:rFonts w:ascii="Times New Roman" w:hAnsi="Times New Roman"/>
                <w:b/>
                <w:noProof/>
                <w:sz w:val="24"/>
              </w:rPr>
            </w:pPr>
            <w:r>
              <w:rPr>
                <w:rFonts w:ascii="Times New Roman" w:hAnsi="Times New Roman"/>
                <w:b/>
                <w:sz w:val="24"/>
              </w:rPr>
              <w:t>2</w:t>
            </w:r>
          </w:p>
        </w:tc>
        <w:tc>
          <w:tcPr>
            <w:tcW w:w="761" w:type="pct"/>
            <w:gridSpan w:val="3"/>
            <w:tcBorders>
              <w:top w:val="single" w:sz="4" w:space="0" w:color="C0C0C0"/>
              <w:left w:val="nil"/>
              <w:bottom w:val="single" w:sz="4" w:space="0" w:color="C0C0C0"/>
              <w:right w:val="nil"/>
            </w:tcBorders>
          </w:tcPr>
          <w:p w14:paraId="54326B52" w14:textId="77777777" w:rsidR="00416649" w:rsidRPr="00D82D6C" w:rsidRDefault="00416649" w:rsidP="00D82D6C">
            <w:pPr>
              <w:jc w:val="both"/>
              <w:rPr>
                <w:rFonts w:ascii="Times New Roman" w:hAnsi="Times New Roman"/>
                <w:b/>
                <w:noProof/>
                <w:sz w:val="24"/>
              </w:rPr>
            </w:pPr>
            <w:r>
              <w:rPr>
                <w:rFonts w:ascii="Times New Roman" w:hAnsi="Times New Roman"/>
                <w:b/>
                <w:sz w:val="24"/>
              </w:rPr>
              <w:t>SF</w:t>
            </w:r>
          </w:p>
        </w:tc>
        <w:tc>
          <w:tcPr>
            <w:tcW w:w="2437" w:type="pct"/>
            <w:tcBorders>
              <w:top w:val="single" w:sz="4" w:space="0" w:color="C0C0C0"/>
              <w:left w:val="nil"/>
              <w:bottom w:val="single" w:sz="4" w:space="0" w:color="C0C0C0"/>
              <w:right w:val="nil"/>
            </w:tcBorders>
          </w:tcPr>
          <w:p w14:paraId="2D4C1044" w14:textId="77777777" w:rsidR="00416649" w:rsidRPr="00D82D6C" w:rsidRDefault="00416649" w:rsidP="00D82D6C">
            <w:pPr>
              <w:jc w:val="both"/>
              <w:rPr>
                <w:rFonts w:ascii="Times New Roman" w:hAnsi="Times New Roman"/>
                <w:b/>
                <w:noProof/>
                <w:sz w:val="24"/>
              </w:rPr>
            </w:pPr>
            <w:r>
              <w:rPr>
                <w:rFonts w:ascii="Times New Roman" w:hAnsi="Times New Roman"/>
                <w:b/>
                <w:sz w:val="24"/>
              </w:rPr>
              <w:t>Apdrošināšanas un pensiju pakalpojumi</w:t>
            </w:r>
          </w:p>
        </w:tc>
        <w:tc>
          <w:tcPr>
            <w:tcW w:w="465" w:type="pct"/>
            <w:gridSpan w:val="5"/>
            <w:tcBorders>
              <w:top w:val="single" w:sz="4" w:space="0" w:color="C0C0C0"/>
              <w:left w:val="nil"/>
              <w:bottom w:val="single" w:sz="4" w:space="0" w:color="C0C0C0"/>
              <w:right w:val="nil"/>
            </w:tcBorders>
          </w:tcPr>
          <w:p w14:paraId="5A18D49F" w14:textId="77777777" w:rsidR="00416649" w:rsidRPr="00D82D6C" w:rsidRDefault="00416649" w:rsidP="009C4F1F">
            <w:pPr>
              <w:jc w:val="center"/>
              <w:rPr>
                <w:rFonts w:ascii="Times New Roman" w:hAnsi="Times New Roman"/>
                <w:b/>
                <w:noProof/>
                <w:sz w:val="24"/>
              </w:rPr>
            </w:pPr>
            <w:r>
              <w:rPr>
                <w:rFonts w:ascii="Times New Roman" w:hAnsi="Times New Roman"/>
                <w:b/>
                <w:sz w:val="24"/>
              </w:rPr>
              <w:t>100</w:t>
            </w:r>
          </w:p>
        </w:tc>
        <w:tc>
          <w:tcPr>
            <w:tcW w:w="312" w:type="pct"/>
            <w:tcBorders>
              <w:top w:val="single" w:sz="4" w:space="0" w:color="C0C0C0"/>
              <w:left w:val="nil"/>
              <w:bottom w:val="single" w:sz="4" w:space="0" w:color="C0C0C0"/>
              <w:right w:val="nil"/>
            </w:tcBorders>
          </w:tcPr>
          <w:p w14:paraId="05A1C263"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29AB15A6"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236A584C" w14:textId="77777777" w:rsidR="00416649" w:rsidRPr="00D82D6C" w:rsidRDefault="00416649" w:rsidP="009C4F1F">
            <w:pPr>
              <w:jc w:val="center"/>
              <w:rPr>
                <w:rFonts w:ascii="Times New Roman" w:hAnsi="Times New Roman"/>
                <w:noProof/>
                <w:sz w:val="24"/>
              </w:rPr>
            </w:pPr>
          </w:p>
        </w:tc>
      </w:tr>
      <w:tr w:rsidR="00081A48" w:rsidRPr="00D82D6C" w14:paraId="56824B0B"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04C7B615"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7CA1039D" w14:textId="77777777" w:rsidR="00416649" w:rsidRPr="00D82D6C" w:rsidRDefault="00416649" w:rsidP="0009777F">
            <w:pPr>
              <w:ind w:left="147"/>
              <w:jc w:val="both"/>
              <w:rPr>
                <w:rFonts w:ascii="Times New Roman" w:hAnsi="Times New Roman"/>
                <w:b/>
                <w:noProof/>
                <w:sz w:val="24"/>
              </w:rPr>
            </w:pPr>
            <w:r>
              <w:rPr>
                <w:rFonts w:ascii="Times New Roman" w:hAnsi="Times New Roman"/>
                <w:b/>
                <w:sz w:val="24"/>
              </w:rPr>
              <w:t>SF1</w:t>
            </w:r>
          </w:p>
        </w:tc>
        <w:tc>
          <w:tcPr>
            <w:tcW w:w="2437" w:type="pct"/>
            <w:tcBorders>
              <w:top w:val="single" w:sz="4" w:space="0" w:color="C0C0C0"/>
              <w:left w:val="nil"/>
              <w:bottom w:val="single" w:sz="4" w:space="0" w:color="C0C0C0"/>
              <w:right w:val="nil"/>
            </w:tcBorders>
          </w:tcPr>
          <w:p w14:paraId="4814A2E2" w14:textId="77777777" w:rsidR="00416649" w:rsidRPr="00D82D6C" w:rsidRDefault="00416649" w:rsidP="00D82D6C">
            <w:pPr>
              <w:jc w:val="both"/>
              <w:rPr>
                <w:rFonts w:ascii="Times New Roman" w:hAnsi="Times New Roman"/>
                <w:b/>
                <w:noProof/>
                <w:sz w:val="24"/>
              </w:rPr>
            </w:pPr>
            <w:r>
              <w:rPr>
                <w:rFonts w:ascii="Times New Roman" w:hAnsi="Times New Roman"/>
                <w:b/>
                <w:sz w:val="24"/>
              </w:rPr>
              <w:t>Tiešā apdrošināšana</w:t>
            </w:r>
          </w:p>
        </w:tc>
        <w:tc>
          <w:tcPr>
            <w:tcW w:w="465" w:type="pct"/>
            <w:gridSpan w:val="5"/>
            <w:tcBorders>
              <w:top w:val="single" w:sz="4" w:space="0" w:color="C0C0C0"/>
              <w:left w:val="nil"/>
              <w:bottom w:val="single" w:sz="4" w:space="0" w:color="C0C0C0"/>
              <w:right w:val="nil"/>
            </w:tcBorders>
          </w:tcPr>
          <w:p w14:paraId="5AB993E3"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1C6B58DD"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5D3CD141"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01348295" w14:textId="77777777" w:rsidR="00416649" w:rsidRPr="00D82D6C" w:rsidRDefault="00416649" w:rsidP="009C4F1F">
            <w:pPr>
              <w:jc w:val="center"/>
              <w:rPr>
                <w:rFonts w:ascii="Times New Roman" w:hAnsi="Times New Roman"/>
                <w:noProof/>
                <w:sz w:val="24"/>
              </w:rPr>
            </w:pPr>
          </w:p>
        </w:tc>
      </w:tr>
      <w:tr w:rsidR="00081A48" w:rsidRPr="00D82D6C" w14:paraId="5E53C110"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42"/>
        </w:trPr>
        <w:tc>
          <w:tcPr>
            <w:tcW w:w="234" w:type="pct"/>
            <w:gridSpan w:val="3"/>
            <w:tcBorders>
              <w:top w:val="single" w:sz="4" w:space="0" w:color="C0C0C0"/>
              <w:left w:val="nil"/>
              <w:bottom w:val="single" w:sz="4" w:space="0" w:color="C0C0C0"/>
              <w:right w:val="nil"/>
            </w:tcBorders>
          </w:tcPr>
          <w:p w14:paraId="5F85D8AF"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1" w:type="pct"/>
            <w:gridSpan w:val="3"/>
            <w:tcBorders>
              <w:top w:val="single" w:sz="4" w:space="0" w:color="C0C0C0"/>
              <w:left w:val="nil"/>
              <w:bottom w:val="single" w:sz="4" w:space="0" w:color="C0C0C0"/>
              <w:right w:val="nil"/>
            </w:tcBorders>
          </w:tcPr>
          <w:p w14:paraId="2CD6A843"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SF11</w:t>
            </w:r>
          </w:p>
        </w:tc>
        <w:tc>
          <w:tcPr>
            <w:tcW w:w="2437" w:type="pct"/>
            <w:tcBorders>
              <w:top w:val="single" w:sz="4" w:space="0" w:color="C0C0C0"/>
              <w:left w:val="nil"/>
              <w:bottom w:val="single" w:sz="4" w:space="0" w:color="C0C0C0"/>
              <w:right w:val="nil"/>
            </w:tcBorders>
          </w:tcPr>
          <w:p w14:paraId="4201E164" w14:textId="77777777" w:rsidR="00416649" w:rsidRPr="00D82D6C" w:rsidRDefault="00416649" w:rsidP="00D82D6C">
            <w:pPr>
              <w:jc w:val="both"/>
              <w:rPr>
                <w:rFonts w:ascii="Times New Roman" w:hAnsi="Times New Roman"/>
                <w:b/>
                <w:noProof/>
                <w:sz w:val="24"/>
              </w:rPr>
            </w:pPr>
            <w:r>
              <w:rPr>
                <w:rFonts w:ascii="Times New Roman" w:hAnsi="Times New Roman"/>
                <w:b/>
                <w:sz w:val="24"/>
              </w:rPr>
              <w:t>Dzīvības apdrošināšana</w:t>
            </w:r>
          </w:p>
        </w:tc>
        <w:tc>
          <w:tcPr>
            <w:tcW w:w="465" w:type="pct"/>
            <w:gridSpan w:val="5"/>
            <w:tcBorders>
              <w:top w:val="single" w:sz="4" w:space="0" w:color="C0C0C0"/>
              <w:left w:val="nil"/>
              <w:bottom w:val="single" w:sz="4" w:space="0" w:color="C0C0C0"/>
              <w:right w:val="nil"/>
            </w:tcBorders>
          </w:tcPr>
          <w:p w14:paraId="5D308501"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296B62BD"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17B7AB4E"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7C337D1D" w14:textId="77777777" w:rsidR="00416649" w:rsidRPr="00D82D6C" w:rsidRDefault="00416649" w:rsidP="009C4F1F">
            <w:pPr>
              <w:jc w:val="center"/>
              <w:rPr>
                <w:rFonts w:ascii="Times New Roman" w:hAnsi="Times New Roman"/>
                <w:noProof/>
                <w:sz w:val="24"/>
              </w:rPr>
            </w:pPr>
          </w:p>
        </w:tc>
      </w:tr>
      <w:tr w:rsidR="00081A48" w:rsidRPr="00D82D6C" w14:paraId="5305C3FE"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4E2262A5"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1" w:type="pct"/>
            <w:gridSpan w:val="3"/>
            <w:tcBorders>
              <w:top w:val="single" w:sz="4" w:space="0" w:color="C0C0C0"/>
              <w:left w:val="nil"/>
              <w:bottom w:val="single" w:sz="4" w:space="0" w:color="C0C0C0"/>
              <w:right w:val="nil"/>
            </w:tcBorders>
          </w:tcPr>
          <w:p w14:paraId="182F39FF"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SF12</w:t>
            </w:r>
          </w:p>
        </w:tc>
        <w:tc>
          <w:tcPr>
            <w:tcW w:w="2437" w:type="pct"/>
            <w:tcBorders>
              <w:top w:val="single" w:sz="4" w:space="0" w:color="C0C0C0"/>
              <w:left w:val="nil"/>
              <w:bottom w:val="single" w:sz="4" w:space="0" w:color="C0C0C0"/>
              <w:right w:val="nil"/>
            </w:tcBorders>
          </w:tcPr>
          <w:p w14:paraId="66D0AE3F" w14:textId="77777777" w:rsidR="00416649" w:rsidRPr="00D82D6C" w:rsidRDefault="00416649" w:rsidP="00D82D6C">
            <w:pPr>
              <w:jc w:val="both"/>
              <w:rPr>
                <w:rFonts w:ascii="Times New Roman" w:hAnsi="Times New Roman"/>
                <w:b/>
                <w:noProof/>
                <w:sz w:val="24"/>
              </w:rPr>
            </w:pPr>
            <w:r>
              <w:rPr>
                <w:rFonts w:ascii="Times New Roman" w:hAnsi="Times New Roman"/>
                <w:b/>
                <w:sz w:val="24"/>
              </w:rPr>
              <w:t>Kravu apdrošināšana</w:t>
            </w:r>
          </w:p>
        </w:tc>
        <w:tc>
          <w:tcPr>
            <w:tcW w:w="465" w:type="pct"/>
            <w:gridSpan w:val="5"/>
            <w:tcBorders>
              <w:top w:val="single" w:sz="4" w:space="0" w:color="C0C0C0"/>
              <w:left w:val="nil"/>
              <w:bottom w:val="single" w:sz="4" w:space="0" w:color="C0C0C0"/>
              <w:right w:val="nil"/>
            </w:tcBorders>
          </w:tcPr>
          <w:p w14:paraId="6EB99315"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604C718E"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6FAD4833"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65B7B0C8" w14:textId="77777777" w:rsidR="00416649" w:rsidRPr="00D82D6C" w:rsidRDefault="00416649" w:rsidP="009C4F1F">
            <w:pPr>
              <w:jc w:val="center"/>
              <w:rPr>
                <w:rFonts w:ascii="Times New Roman" w:hAnsi="Times New Roman"/>
                <w:noProof/>
                <w:sz w:val="24"/>
              </w:rPr>
            </w:pPr>
          </w:p>
        </w:tc>
      </w:tr>
      <w:tr w:rsidR="00081A48" w:rsidRPr="00D82D6C" w14:paraId="6A7A8274"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1F3CD139"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1" w:type="pct"/>
            <w:gridSpan w:val="3"/>
            <w:tcBorders>
              <w:top w:val="single" w:sz="4" w:space="0" w:color="C0C0C0"/>
              <w:left w:val="nil"/>
              <w:bottom w:val="single" w:sz="4" w:space="0" w:color="C0C0C0"/>
              <w:right w:val="nil"/>
            </w:tcBorders>
          </w:tcPr>
          <w:p w14:paraId="7B334B66"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SF13</w:t>
            </w:r>
          </w:p>
        </w:tc>
        <w:tc>
          <w:tcPr>
            <w:tcW w:w="2437" w:type="pct"/>
            <w:tcBorders>
              <w:top w:val="single" w:sz="4" w:space="0" w:color="C0C0C0"/>
              <w:left w:val="nil"/>
              <w:bottom w:val="single" w:sz="4" w:space="0" w:color="C0C0C0"/>
              <w:right w:val="nil"/>
            </w:tcBorders>
          </w:tcPr>
          <w:p w14:paraId="79E08422"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Cita veida tiešā apdrošināšana</w:t>
            </w:r>
          </w:p>
        </w:tc>
        <w:tc>
          <w:tcPr>
            <w:tcW w:w="465" w:type="pct"/>
            <w:gridSpan w:val="5"/>
            <w:tcBorders>
              <w:top w:val="single" w:sz="4" w:space="0" w:color="C0C0C0"/>
              <w:left w:val="nil"/>
              <w:bottom w:val="single" w:sz="4" w:space="0" w:color="C0C0C0"/>
              <w:right w:val="nil"/>
            </w:tcBorders>
          </w:tcPr>
          <w:p w14:paraId="353A04C3"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0DD582C9"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5307199B"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526E3F2D" w14:textId="77777777" w:rsidR="00416649" w:rsidRPr="00D82D6C" w:rsidRDefault="00416649" w:rsidP="009C4F1F">
            <w:pPr>
              <w:jc w:val="center"/>
              <w:rPr>
                <w:rFonts w:ascii="Times New Roman" w:hAnsi="Times New Roman"/>
                <w:noProof/>
                <w:sz w:val="24"/>
              </w:rPr>
            </w:pPr>
          </w:p>
        </w:tc>
      </w:tr>
      <w:tr w:rsidR="00081A48" w:rsidRPr="00D82D6C" w14:paraId="33532D2F"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78EB8590"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7E6FD4F4" w14:textId="77777777" w:rsidR="00416649" w:rsidRPr="00D82D6C" w:rsidRDefault="00416649" w:rsidP="0009777F">
            <w:pPr>
              <w:ind w:left="147"/>
              <w:jc w:val="both"/>
              <w:rPr>
                <w:rFonts w:ascii="Times New Roman" w:hAnsi="Times New Roman"/>
                <w:b/>
                <w:noProof/>
                <w:sz w:val="24"/>
              </w:rPr>
            </w:pPr>
            <w:r>
              <w:rPr>
                <w:rFonts w:ascii="Times New Roman" w:hAnsi="Times New Roman"/>
                <w:b/>
                <w:sz w:val="24"/>
              </w:rPr>
              <w:t>SF2</w:t>
            </w:r>
          </w:p>
        </w:tc>
        <w:tc>
          <w:tcPr>
            <w:tcW w:w="2437" w:type="pct"/>
            <w:tcBorders>
              <w:top w:val="single" w:sz="4" w:space="0" w:color="C0C0C0"/>
              <w:left w:val="nil"/>
              <w:bottom w:val="single" w:sz="4" w:space="0" w:color="C0C0C0"/>
              <w:right w:val="nil"/>
            </w:tcBorders>
          </w:tcPr>
          <w:p w14:paraId="2349875C" w14:textId="77777777" w:rsidR="00416649" w:rsidRPr="00D82D6C" w:rsidRDefault="00416649" w:rsidP="00D82D6C">
            <w:pPr>
              <w:jc w:val="both"/>
              <w:rPr>
                <w:rFonts w:ascii="Times New Roman" w:hAnsi="Times New Roman"/>
                <w:b/>
                <w:noProof/>
                <w:sz w:val="24"/>
              </w:rPr>
            </w:pPr>
            <w:r>
              <w:rPr>
                <w:rFonts w:ascii="Times New Roman" w:hAnsi="Times New Roman"/>
                <w:b/>
                <w:sz w:val="24"/>
              </w:rPr>
              <w:t>Pārapdrošināšana</w:t>
            </w:r>
          </w:p>
        </w:tc>
        <w:tc>
          <w:tcPr>
            <w:tcW w:w="465" w:type="pct"/>
            <w:gridSpan w:val="5"/>
            <w:tcBorders>
              <w:top w:val="single" w:sz="4" w:space="0" w:color="C0C0C0"/>
              <w:left w:val="nil"/>
              <w:bottom w:val="single" w:sz="4" w:space="0" w:color="C0C0C0"/>
              <w:right w:val="nil"/>
            </w:tcBorders>
          </w:tcPr>
          <w:p w14:paraId="56DA8B7E"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19264E06"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6D8BE936"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2B7E9CD4" w14:textId="77777777" w:rsidR="00416649" w:rsidRPr="00D82D6C" w:rsidRDefault="00416649" w:rsidP="009C4F1F">
            <w:pPr>
              <w:jc w:val="center"/>
              <w:rPr>
                <w:rFonts w:ascii="Times New Roman" w:hAnsi="Times New Roman"/>
                <w:noProof/>
                <w:sz w:val="24"/>
              </w:rPr>
            </w:pPr>
          </w:p>
        </w:tc>
      </w:tr>
      <w:tr w:rsidR="00081A48" w:rsidRPr="00D82D6C" w14:paraId="58052837"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18F93872"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2BF7351F" w14:textId="77777777" w:rsidR="00416649" w:rsidRPr="00D82D6C" w:rsidRDefault="00416649" w:rsidP="0009777F">
            <w:pPr>
              <w:ind w:left="147"/>
              <w:jc w:val="both"/>
              <w:rPr>
                <w:rFonts w:ascii="Times New Roman" w:hAnsi="Times New Roman"/>
                <w:b/>
                <w:noProof/>
                <w:sz w:val="24"/>
              </w:rPr>
            </w:pPr>
            <w:r>
              <w:rPr>
                <w:rFonts w:ascii="Times New Roman" w:hAnsi="Times New Roman"/>
                <w:b/>
                <w:sz w:val="24"/>
              </w:rPr>
              <w:t>SF3</w:t>
            </w:r>
          </w:p>
        </w:tc>
        <w:tc>
          <w:tcPr>
            <w:tcW w:w="2437" w:type="pct"/>
            <w:tcBorders>
              <w:top w:val="single" w:sz="4" w:space="0" w:color="C0C0C0"/>
              <w:left w:val="nil"/>
              <w:bottom w:val="single" w:sz="4" w:space="0" w:color="C0C0C0"/>
              <w:right w:val="nil"/>
            </w:tcBorders>
          </w:tcPr>
          <w:p w14:paraId="45BDB995" w14:textId="77777777" w:rsidR="00416649" w:rsidRPr="00D82D6C" w:rsidRDefault="00416649" w:rsidP="00D82D6C">
            <w:pPr>
              <w:jc w:val="both"/>
              <w:rPr>
                <w:rFonts w:ascii="Times New Roman" w:hAnsi="Times New Roman"/>
                <w:b/>
                <w:noProof/>
                <w:sz w:val="24"/>
              </w:rPr>
            </w:pPr>
            <w:r>
              <w:rPr>
                <w:rFonts w:ascii="Times New Roman" w:hAnsi="Times New Roman"/>
                <w:b/>
                <w:sz w:val="24"/>
              </w:rPr>
              <w:t>Apdrošināšanas papildpakalpojumi</w:t>
            </w:r>
          </w:p>
        </w:tc>
        <w:tc>
          <w:tcPr>
            <w:tcW w:w="465" w:type="pct"/>
            <w:gridSpan w:val="5"/>
            <w:tcBorders>
              <w:top w:val="single" w:sz="4" w:space="0" w:color="C0C0C0"/>
              <w:left w:val="nil"/>
              <w:bottom w:val="single" w:sz="4" w:space="0" w:color="C0C0C0"/>
              <w:right w:val="nil"/>
            </w:tcBorders>
          </w:tcPr>
          <w:p w14:paraId="1A85625F"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0A1B96CE"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5F750A77"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281F68D3" w14:textId="77777777" w:rsidR="00416649" w:rsidRPr="00D82D6C" w:rsidRDefault="00416649" w:rsidP="009C4F1F">
            <w:pPr>
              <w:jc w:val="center"/>
              <w:rPr>
                <w:rFonts w:ascii="Times New Roman" w:hAnsi="Times New Roman"/>
                <w:noProof/>
                <w:sz w:val="24"/>
              </w:rPr>
            </w:pPr>
          </w:p>
        </w:tc>
      </w:tr>
      <w:tr w:rsidR="00081A48" w:rsidRPr="00D82D6C" w14:paraId="0FFDCD2C"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58E49D58"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5575313A" w14:textId="77777777" w:rsidR="00416649" w:rsidRPr="00D82D6C" w:rsidRDefault="00416649" w:rsidP="0009777F">
            <w:pPr>
              <w:ind w:left="147"/>
              <w:jc w:val="both"/>
              <w:rPr>
                <w:rFonts w:ascii="Times New Roman" w:hAnsi="Times New Roman"/>
                <w:b/>
                <w:noProof/>
                <w:sz w:val="24"/>
              </w:rPr>
            </w:pPr>
            <w:r>
              <w:rPr>
                <w:rFonts w:ascii="Times New Roman" w:hAnsi="Times New Roman"/>
                <w:b/>
                <w:sz w:val="24"/>
              </w:rPr>
              <w:t>SF4</w:t>
            </w:r>
          </w:p>
        </w:tc>
        <w:tc>
          <w:tcPr>
            <w:tcW w:w="2437" w:type="pct"/>
            <w:tcBorders>
              <w:top w:val="single" w:sz="4" w:space="0" w:color="C0C0C0"/>
              <w:left w:val="nil"/>
              <w:bottom w:val="single" w:sz="4" w:space="0" w:color="C0C0C0"/>
              <w:right w:val="nil"/>
            </w:tcBorders>
          </w:tcPr>
          <w:p w14:paraId="0BEE6C5E" w14:textId="77777777" w:rsidR="00416649" w:rsidRPr="00D82D6C" w:rsidRDefault="00416649" w:rsidP="00D82D6C">
            <w:pPr>
              <w:jc w:val="both"/>
              <w:rPr>
                <w:rFonts w:ascii="Times New Roman" w:hAnsi="Times New Roman"/>
                <w:b/>
                <w:noProof/>
                <w:sz w:val="24"/>
              </w:rPr>
            </w:pPr>
            <w:r>
              <w:rPr>
                <w:rFonts w:ascii="Times New Roman" w:hAnsi="Times New Roman"/>
                <w:b/>
                <w:sz w:val="24"/>
              </w:rPr>
              <w:t>Pensiju un standartizētie garantiju pakalpojumi</w:t>
            </w:r>
          </w:p>
        </w:tc>
        <w:tc>
          <w:tcPr>
            <w:tcW w:w="465" w:type="pct"/>
            <w:gridSpan w:val="5"/>
            <w:tcBorders>
              <w:top w:val="single" w:sz="4" w:space="0" w:color="C0C0C0"/>
              <w:left w:val="nil"/>
              <w:bottom w:val="single" w:sz="4" w:space="0" w:color="C0C0C0"/>
              <w:right w:val="nil"/>
            </w:tcBorders>
          </w:tcPr>
          <w:p w14:paraId="54C01402"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67CC83F7"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2BEF8282"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1E6E7EA9" w14:textId="77777777" w:rsidR="00416649" w:rsidRPr="00D82D6C" w:rsidRDefault="00416649" w:rsidP="009C4F1F">
            <w:pPr>
              <w:jc w:val="center"/>
              <w:rPr>
                <w:rFonts w:ascii="Times New Roman" w:hAnsi="Times New Roman"/>
                <w:noProof/>
                <w:sz w:val="24"/>
              </w:rPr>
            </w:pPr>
          </w:p>
        </w:tc>
      </w:tr>
      <w:tr w:rsidR="00081A48" w:rsidRPr="00D82D6C" w14:paraId="3D7F5BDD"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42"/>
        </w:trPr>
        <w:tc>
          <w:tcPr>
            <w:tcW w:w="234" w:type="pct"/>
            <w:gridSpan w:val="3"/>
            <w:tcBorders>
              <w:top w:val="single" w:sz="4" w:space="0" w:color="C0C0C0"/>
              <w:left w:val="nil"/>
              <w:bottom w:val="single" w:sz="4" w:space="0" w:color="C0C0C0"/>
              <w:right w:val="nil"/>
            </w:tcBorders>
          </w:tcPr>
          <w:p w14:paraId="16B4D82B"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1" w:type="pct"/>
            <w:gridSpan w:val="3"/>
            <w:tcBorders>
              <w:top w:val="single" w:sz="4" w:space="0" w:color="C0C0C0"/>
              <w:left w:val="nil"/>
              <w:bottom w:val="single" w:sz="4" w:space="0" w:color="C0C0C0"/>
              <w:right w:val="nil"/>
            </w:tcBorders>
          </w:tcPr>
          <w:p w14:paraId="32D5B287"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SF41</w:t>
            </w:r>
          </w:p>
        </w:tc>
        <w:tc>
          <w:tcPr>
            <w:tcW w:w="2437" w:type="pct"/>
            <w:tcBorders>
              <w:top w:val="single" w:sz="4" w:space="0" w:color="C0C0C0"/>
              <w:left w:val="nil"/>
              <w:bottom w:val="single" w:sz="4" w:space="0" w:color="C0C0C0"/>
              <w:right w:val="nil"/>
            </w:tcBorders>
          </w:tcPr>
          <w:p w14:paraId="4B2EB4C4" w14:textId="77777777" w:rsidR="00416649" w:rsidRPr="00D82D6C" w:rsidRDefault="00416649" w:rsidP="00D82D6C">
            <w:pPr>
              <w:jc w:val="both"/>
              <w:rPr>
                <w:rFonts w:ascii="Times New Roman" w:hAnsi="Times New Roman"/>
                <w:b/>
                <w:noProof/>
                <w:sz w:val="24"/>
              </w:rPr>
            </w:pPr>
            <w:r>
              <w:rPr>
                <w:rFonts w:ascii="Times New Roman" w:hAnsi="Times New Roman"/>
                <w:b/>
                <w:sz w:val="24"/>
              </w:rPr>
              <w:t>Pensiju pakalpojumi</w:t>
            </w:r>
          </w:p>
        </w:tc>
        <w:tc>
          <w:tcPr>
            <w:tcW w:w="465" w:type="pct"/>
            <w:gridSpan w:val="5"/>
            <w:tcBorders>
              <w:top w:val="single" w:sz="4" w:space="0" w:color="C0C0C0"/>
              <w:left w:val="nil"/>
              <w:bottom w:val="single" w:sz="4" w:space="0" w:color="C0C0C0"/>
              <w:right w:val="nil"/>
            </w:tcBorders>
          </w:tcPr>
          <w:p w14:paraId="59D9A73B"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0DF16F15"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023F3AA5"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4EB98064" w14:textId="77777777" w:rsidR="00416649" w:rsidRPr="00D82D6C" w:rsidRDefault="00416649" w:rsidP="009C4F1F">
            <w:pPr>
              <w:jc w:val="center"/>
              <w:rPr>
                <w:rFonts w:ascii="Times New Roman" w:hAnsi="Times New Roman"/>
                <w:noProof/>
                <w:sz w:val="24"/>
              </w:rPr>
            </w:pPr>
          </w:p>
        </w:tc>
      </w:tr>
      <w:tr w:rsidR="00081A48" w:rsidRPr="00D82D6C" w14:paraId="69AC03BE"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59F40E77"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1" w:type="pct"/>
            <w:gridSpan w:val="3"/>
            <w:tcBorders>
              <w:top w:val="single" w:sz="4" w:space="0" w:color="C0C0C0"/>
              <w:left w:val="nil"/>
              <w:bottom w:val="single" w:sz="4" w:space="0" w:color="C0C0C0"/>
              <w:right w:val="nil"/>
            </w:tcBorders>
          </w:tcPr>
          <w:p w14:paraId="02DBDBA1"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SF42</w:t>
            </w:r>
          </w:p>
        </w:tc>
        <w:tc>
          <w:tcPr>
            <w:tcW w:w="2437" w:type="pct"/>
            <w:tcBorders>
              <w:top w:val="single" w:sz="4" w:space="0" w:color="C0C0C0"/>
              <w:left w:val="nil"/>
              <w:bottom w:val="single" w:sz="4" w:space="0" w:color="C0C0C0"/>
              <w:right w:val="nil"/>
            </w:tcBorders>
          </w:tcPr>
          <w:p w14:paraId="47854E49" w14:textId="77777777" w:rsidR="00416649" w:rsidRPr="00D82D6C" w:rsidRDefault="00416649" w:rsidP="00D82D6C">
            <w:pPr>
              <w:jc w:val="both"/>
              <w:rPr>
                <w:rFonts w:ascii="Times New Roman" w:hAnsi="Times New Roman"/>
                <w:b/>
                <w:noProof/>
                <w:sz w:val="24"/>
              </w:rPr>
            </w:pPr>
            <w:r>
              <w:rPr>
                <w:rFonts w:ascii="Times New Roman" w:hAnsi="Times New Roman"/>
                <w:b/>
                <w:sz w:val="24"/>
              </w:rPr>
              <w:t>Standartizētie garantiju pakalpojumi</w:t>
            </w:r>
          </w:p>
        </w:tc>
        <w:tc>
          <w:tcPr>
            <w:tcW w:w="465" w:type="pct"/>
            <w:gridSpan w:val="5"/>
            <w:tcBorders>
              <w:top w:val="single" w:sz="4" w:space="0" w:color="C0C0C0"/>
              <w:left w:val="nil"/>
              <w:bottom w:val="single" w:sz="4" w:space="0" w:color="C0C0C0"/>
              <w:right w:val="nil"/>
            </w:tcBorders>
          </w:tcPr>
          <w:p w14:paraId="60191319"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3CFE88FD"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0BDA22C3"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4A7445F1" w14:textId="77777777" w:rsidR="00416649" w:rsidRPr="00D82D6C" w:rsidRDefault="00416649" w:rsidP="009C4F1F">
            <w:pPr>
              <w:jc w:val="center"/>
              <w:rPr>
                <w:rFonts w:ascii="Times New Roman" w:hAnsi="Times New Roman"/>
                <w:noProof/>
                <w:sz w:val="24"/>
              </w:rPr>
            </w:pPr>
          </w:p>
        </w:tc>
      </w:tr>
      <w:tr w:rsidR="00081A48" w:rsidRPr="00D82D6C" w14:paraId="2A94C3DA"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40"/>
        </w:trPr>
        <w:tc>
          <w:tcPr>
            <w:tcW w:w="234" w:type="pct"/>
            <w:gridSpan w:val="3"/>
            <w:tcBorders>
              <w:top w:val="single" w:sz="4" w:space="0" w:color="C0C0C0"/>
              <w:left w:val="nil"/>
              <w:bottom w:val="single" w:sz="4" w:space="0" w:color="C0C0C0"/>
              <w:right w:val="nil"/>
            </w:tcBorders>
          </w:tcPr>
          <w:p w14:paraId="07187E06" w14:textId="77777777" w:rsidR="00416649" w:rsidRPr="00D82D6C" w:rsidRDefault="00416649" w:rsidP="00D82D6C">
            <w:pPr>
              <w:jc w:val="both"/>
              <w:rPr>
                <w:rFonts w:ascii="Times New Roman" w:hAnsi="Times New Roman"/>
                <w:b/>
                <w:noProof/>
                <w:sz w:val="24"/>
              </w:rPr>
            </w:pPr>
            <w:r>
              <w:rPr>
                <w:rFonts w:ascii="Times New Roman" w:hAnsi="Times New Roman"/>
                <w:b/>
                <w:sz w:val="24"/>
              </w:rPr>
              <w:t>2</w:t>
            </w:r>
          </w:p>
        </w:tc>
        <w:tc>
          <w:tcPr>
            <w:tcW w:w="761" w:type="pct"/>
            <w:gridSpan w:val="3"/>
            <w:tcBorders>
              <w:top w:val="single" w:sz="4" w:space="0" w:color="C0C0C0"/>
              <w:left w:val="nil"/>
              <w:bottom w:val="single" w:sz="4" w:space="0" w:color="C0C0C0"/>
              <w:right w:val="nil"/>
            </w:tcBorders>
          </w:tcPr>
          <w:p w14:paraId="51A7522B" w14:textId="77777777" w:rsidR="00416649" w:rsidRPr="00D82D6C" w:rsidRDefault="00416649" w:rsidP="0009777F">
            <w:pPr>
              <w:ind w:left="147"/>
              <w:jc w:val="both"/>
              <w:rPr>
                <w:rFonts w:ascii="Times New Roman" w:hAnsi="Times New Roman"/>
                <w:b/>
                <w:noProof/>
                <w:sz w:val="24"/>
              </w:rPr>
            </w:pPr>
            <w:r>
              <w:rPr>
                <w:rFonts w:ascii="Times New Roman" w:hAnsi="Times New Roman"/>
                <w:b/>
                <w:sz w:val="24"/>
              </w:rPr>
              <w:t>SG</w:t>
            </w:r>
          </w:p>
        </w:tc>
        <w:tc>
          <w:tcPr>
            <w:tcW w:w="2437" w:type="pct"/>
            <w:tcBorders>
              <w:top w:val="single" w:sz="4" w:space="0" w:color="C0C0C0"/>
              <w:left w:val="nil"/>
              <w:bottom w:val="single" w:sz="4" w:space="0" w:color="C0C0C0"/>
              <w:right w:val="nil"/>
            </w:tcBorders>
          </w:tcPr>
          <w:p w14:paraId="1B0818FC" w14:textId="77777777" w:rsidR="00416649" w:rsidRPr="00D82D6C" w:rsidRDefault="00416649" w:rsidP="00D82D6C">
            <w:pPr>
              <w:jc w:val="both"/>
              <w:rPr>
                <w:rFonts w:ascii="Times New Roman" w:hAnsi="Times New Roman"/>
                <w:b/>
                <w:noProof/>
                <w:sz w:val="24"/>
              </w:rPr>
            </w:pPr>
            <w:r>
              <w:rPr>
                <w:rFonts w:ascii="Times New Roman" w:hAnsi="Times New Roman"/>
                <w:b/>
                <w:sz w:val="24"/>
              </w:rPr>
              <w:t>Finanšu pakalpojumi</w:t>
            </w:r>
          </w:p>
        </w:tc>
        <w:tc>
          <w:tcPr>
            <w:tcW w:w="465" w:type="pct"/>
            <w:gridSpan w:val="5"/>
            <w:tcBorders>
              <w:top w:val="single" w:sz="4" w:space="0" w:color="C0C0C0"/>
              <w:left w:val="nil"/>
              <w:bottom w:val="single" w:sz="4" w:space="0" w:color="C0C0C0"/>
              <w:right w:val="nil"/>
            </w:tcBorders>
          </w:tcPr>
          <w:p w14:paraId="20B33B77" w14:textId="77777777" w:rsidR="00416649" w:rsidRPr="00D82D6C" w:rsidRDefault="00416649" w:rsidP="009C4F1F">
            <w:pPr>
              <w:jc w:val="center"/>
              <w:rPr>
                <w:rFonts w:ascii="Times New Roman" w:hAnsi="Times New Roman"/>
                <w:b/>
                <w:noProof/>
                <w:sz w:val="24"/>
              </w:rPr>
            </w:pPr>
            <w:r>
              <w:rPr>
                <w:rFonts w:ascii="Times New Roman" w:hAnsi="Times New Roman"/>
                <w:b/>
                <w:sz w:val="24"/>
              </w:rPr>
              <w:t>100</w:t>
            </w:r>
          </w:p>
        </w:tc>
        <w:tc>
          <w:tcPr>
            <w:tcW w:w="312" w:type="pct"/>
            <w:tcBorders>
              <w:top w:val="single" w:sz="4" w:space="0" w:color="C0C0C0"/>
              <w:left w:val="nil"/>
              <w:bottom w:val="single" w:sz="4" w:space="0" w:color="C0C0C0"/>
              <w:right w:val="nil"/>
            </w:tcBorders>
          </w:tcPr>
          <w:p w14:paraId="16FCF563"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015E9070"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23D7D861" w14:textId="77777777" w:rsidR="00416649" w:rsidRPr="00D82D6C" w:rsidRDefault="00416649" w:rsidP="009C4F1F">
            <w:pPr>
              <w:jc w:val="center"/>
              <w:rPr>
                <w:rFonts w:ascii="Times New Roman" w:hAnsi="Times New Roman"/>
                <w:noProof/>
                <w:sz w:val="24"/>
              </w:rPr>
            </w:pPr>
          </w:p>
        </w:tc>
      </w:tr>
      <w:tr w:rsidR="00081A48" w:rsidRPr="00D82D6C" w14:paraId="292DC20F"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282A5388"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7AD3559E"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SG1</w:t>
            </w:r>
          </w:p>
        </w:tc>
        <w:tc>
          <w:tcPr>
            <w:tcW w:w="2437" w:type="pct"/>
            <w:tcBorders>
              <w:top w:val="single" w:sz="4" w:space="0" w:color="C0C0C0"/>
              <w:left w:val="nil"/>
              <w:bottom w:val="single" w:sz="4" w:space="0" w:color="C0C0C0"/>
              <w:right w:val="nil"/>
            </w:tcBorders>
          </w:tcPr>
          <w:p w14:paraId="1888825A" w14:textId="77777777" w:rsidR="00416649" w:rsidRPr="00D82D6C" w:rsidRDefault="00416649" w:rsidP="00D82D6C">
            <w:pPr>
              <w:jc w:val="both"/>
              <w:rPr>
                <w:rFonts w:ascii="Times New Roman" w:hAnsi="Times New Roman"/>
                <w:b/>
                <w:noProof/>
                <w:sz w:val="24"/>
              </w:rPr>
            </w:pPr>
            <w:r>
              <w:rPr>
                <w:rFonts w:ascii="Times New Roman" w:hAnsi="Times New Roman"/>
                <w:b/>
                <w:sz w:val="24"/>
              </w:rPr>
              <w:t>Finanšu pakalpojumi, par kuriem maksā tieši, un citi finanšu pakalpojumi</w:t>
            </w:r>
          </w:p>
        </w:tc>
        <w:tc>
          <w:tcPr>
            <w:tcW w:w="465" w:type="pct"/>
            <w:gridSpan w:val="5"/>
            <w:tcBorders>
              <w:top w:val="single" w:sz="4" w:space="0" w:color="C0C0C0"/>
              <w:left w:val="nil"/>
              <w:bottom w:val="single" w:sz="4" w:space="0" w:color="C0C0C0"/>
              <w:right w:val="nil"/>
            </w:tcBorders>
          </w:tcPr>
          <w:p w14:paraId="47FD80CD"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63430499"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1D145067"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2F5D4BB2" w14:textId="77777777" w:rsidR="00416649" w:rsidRPr="00D82D6C" w:rsidRDefault="00416649" w:rsidP="009C4F1F">
            <w:pPr>
              <w:jc w:val="center"/>
              <w:rPr>
                <w:rFonts w:ascii="Times New Roman" w:hAnsi="Times New Roman"/>
                <w:noProof/>
                <w:sz w:val="24"/>
              </w:rPr>
            </w:pPr>
          </w:p>
        </w:tc>
      </w:tr>
      <w:tr w:rsidR="00081A48" w:rsidRPr="00D82D6C" w14:paraId="5C59C400"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5B7A7D7C"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052CD531"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SG2</w:t>
            </w:r>
          </w:p>
        </w:tc>
        <w:tc>
          <w:tcPr>
            <w:tcW w:w="2437" w:type="pct"/>
            <w:tcBorders>
              <w:top w:val="single" w:sz="4" w:space="0" w:color="C0C0C0"/>
              <w:left w:val="nil"/>
              <w:bottom w:val="single" w:sz="4" w:space="0" w:color="C0C0C0"/>
              <w:right w:val="nil"/>
            </w:tcBorders>
          </w:tcPr>
          <w:p w14:paraId="23FB75CB" w14:textId="77777777" w:rsidR="00416649" w:rsidRPr="00D82D6C" w:rsidRDefault="00416649" w:rsidP="00D82D6C">
            <w:pPr>
              <w:jc w:val="both"/>
              <w:rPr>
                <w:rFonts w:ascii="Times New Roman" w:hAnsi="Times New Roman"/>
                <w:b/>
                <w:noProof/>
                <w:sz w:val="24"/>
              </w:rPr>
            </w:pPr>
            <w:r>
              <w:rPr>
                <w:rFonts w:ascii="Times New Roman" w:hAnsi="Times New Roman"/>
                <w:b/>
                <w:sz w:val="24"/>
              </w:rPr>
              <w:t>Netieši novērtētie finanšu starpniecības pakalpojumi (</w:t>
            </w:r>
            <w:r>
              <w:rPr>
                <w:rFonts w:ascii="Times New Roman" w:hAnsi="Times New Roman"/>
                <w:b/>
                <w:i/>
                <w:iCs/>
                <w:sz w:val="24"/>
              </w:rPr>
              <w:t>FISIM</w:t>
            </w:r>
            <w:r>
              <w:rPr>
                <w:rFonts w:ascii="Times New Roman" w:hAnsi="Times New Roman"/>
                <w:b/>
                <w:sz w:val="24"/>
              </w:rPr>
              <w:t>)</w:t>
            </w:r>
          </w:p>
        </w:tc>
        <w:tc>
          <w:tcPr>
            <w:tcW w:w="465" w:type="pct"/>
            <w:gridSpan w:val="5"/>
            <w:tcBorders>
              <w:top w:val="single" w:sz="4" w:space="0" w:color="C0C0C0"/>
              <w:left w:val="nil"/>
              <w:bottom w:val="single" w:sz="4" w:space="0" w:color="C0C0C0"/>
              <w:right w:val="nil"/>
            </w:tcBorders>
          </w:tcPr>
          <w:p w14:paraId="00E2C10B"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161483BD"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2C0E9ABE"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47532907" w14:textId="77777777" w:rsidR="00416649" w:rsidRPr="00D82D6C" w:rsidRDefault="00416649" w:rsidP="009C4F1F">
            <w:pPr>
              <w:jc w:val="center"/>
              <w:rPr>
                <w:rFonts w:ascii="Times New Roman" w:hAnsi="Times New Roman"/>
                <w:noProof/>
                <w:sz w:val="24"/>
              </w:rPr>
            </w:pPr>
          </w:p>
        </w:tc>
      </w:tr>
      <w:tr w:rsidR="00081A48" w:rsidRPr="00D82D6C" w14:paraId="27602258"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7AC11D0C" w14:textId="77777777" w:rsidR="00416649" w:rsidRPr="00D82D6C" w:rsidRDefault="00416649" w:rsidP="00D82D6C">
            <w:pPr>
              <w:jc w:val="both"/>
              <w:rPr>
                <w:rFonts w:ascii="Times New Roman" w:hAnsi="Times New Roman"/>
                <w:b/>
                <w:noProof/>
                <w:sz w:val="24"/>
              </w:rPr>
            </w:pPr>
            <w:r>
              <w:rPr>
                <w:rFonts w:ascii="Times New Roman" w:hAnsi="Times New Roman"/>
                <w:b/>
                <w:sz w:val="24"/>
              </w:rPr>
              <w:t>2</w:t>
            </w:r>
          </w:p>
        </w:tc>
        <w:tc>
          <w:tcPr>
            <w:tcW w:w="761" w:type="pct"/>
            <w:gridSpan w:val="3"/>
            <w:tcBorders>
              <w:top w:val="single" w:sz="4" w:space="0" w:color="C0C0C0"/>
              <w:left w:val="nil"/>
              <w:bottom w:val="single" w:sz="4" w:space="0" w:color="C0C0C0"/>
              <w:right w:val="nil"/>
            </w:tcBorders>
          </w:tcPr>
          <w:p w14:paraId="5D844886" w14:textId="77777777" w:rsidR="00416649" w:rsidRPr="00D82D6C" w:rsidRDefault="00416649" w:rsidP="0009777F">
            <w:pPr>
              <w:ind w:left="147"/>
              <w:jc w:val="both"/>
              <w:rPr>
                <w:rFonts w:ascii="Times New Roman" w:hAnsi="Times New Roman"/>
                <w:b/>
                <w:noProof/>
                <w:sz w:val="24"/>
              </w:rPr>
            </w:pPr>
            <w:r>
              <w:rPr>
                <w:rFonts w:ascii="Times New Roman" w:hAnsi="Times New Roman"/>
                <w:b/>
                <w:sz w:val="24"/>
              </w:rPr>
              <w:t>SH</w:t>
            </w:r>
          </w:p>
        </w:tc>
        <w:tc>
          <w:tcPr>
            <w:tcW w:w="2437" w:type="pct"/>
            <w:tcBorders>
              <w:top w:val="single" w:sz="4" w:space="0" w:color="C0C0C0"/>
              <w:left w:val="nil"/>
              <w:bottom w:val="single" w:sz="4" w:space="0" w:color="C0C0C0"/>
              <w:right w:val="nil"/>
            </w:tcBorders>
          </w:tcPr>
          <w:p w14:paraId="36DF1D90"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Citur neiekļauta maksa par intelektuālā īpašuma izmantošanu</w:t>
            </w:r>
          </w:p>
        </w:tc>
        <w:tc>
          <w:tcPr>
            <w:tcW w:w="465" w:type="pct"/>
            <w:gridSpan w:val="5"/>
            <w:tcBorders>
              <w:top w:val="single" w:sz="4" w:space="0" w:color="C0C0C0"/>
              <w:left w:val="nil"/>
              <w:bottom w:val="single" w:sz="4" w:space="0" w:color="C0C0C0"/>
              <w:right w:val="nil"/>
            </w:tcBorders>
          </w:tcPr>
          <w:p w14:paraId="287DF1D5" w14:textId="77777777" w:rsidR="00416649" w:rsidRPr="00D82D6C" w:rsidRDefault="00416649" w:rsidP="009C4F1F">
            <w:pPr>
              <w:jc w:val="center"/>
              <w:rPr>
                <w:rFonts w:ascii="Times New Roman" w:hAnsi="Times New Roman"/>
                <w:b/>
                <w:noProof/>
                <w:sz w:val="24"/>
              </w:rPr>
            </w:pPr>
            <w:r>
              <w:rPr>
                <w:rFonts w:ascii="Times New Roman" w:hAnsi="Times New Roman"/>
                <w:b/>
                <w:sz w:val="24"/>
              </w:rPr>
              <w:t>100</w:t>
            </w:r>
          </w:p>
        </w:tc>
        <w:tc>
          <w:tcPr>
            <w:tcW w:w="312" w:type="pct"/>
            <w:tcBorders>
              <w:top w:val="single" w:sz="4" w:space="0" w:color="C0C0C0"/>
              <w:left w:val="nil"/>
              <w:bottom w:val="single" w:sz="4" w:space="0" w:color="C0C0C0"/>
              <w:right w:val="nil"/>
            </w:tcBorders>
          </w:tcPr>
          <w:p w14:paraId="02B34E07"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33C50742"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28B448F8" w14:textId="77777777" w:rsidR="00416649" w:rsidRPr="00D82D6C" w:rsidRDefault="00416649" w:rsidP="009C4F1F">
            <w:pPr>
              <w:jc w:val="center"/>
              <w:rPr>
                <w:rFonts w:ascii="Times New Roman" w:hAnsi="Times New Roman"/>
                <w:noProof/>
                <w:sz w:val="24"/>
              </w:rPr>
            </w:pPr>
          </w:p>
        </w:tc>
      </w:tr>
      <w:tr w:rsidR="00081A48" w:rsidRPr="00D82D6C" w14:paraId="7791252A"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41"/>
        </w:trPr>
        <w:tc>
          <w:tcPr>
            <w:tcW w:w="234" w:type="pct"/>
            <w:gridSpan w:val="3"/>
            <w:tcBorders>
              <w:top w:val="single" w:sz="4" w:space="0" w:color="C0C0C0"/>
              <w:left w:val="nil"/>
              <w:bottom w:val="single" w:sz="4" w:space="0" w:color="C0C0C0"/>
              <w:right w:val="nil"/>
            </w:tcBorders>
          </w:tcPr>
          <w:p w14:paraId="2E12520D"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0FE28C86"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SH1</w:t>
            </w:r>
          </w:p>
        </w:tc>
        <w:tc>
          <w:tcPr>
            <w:tcW w:w="2437" w:type="pct"/>
            <w:tcBorders>
              <w:top w:val="single" w:sz="4" w:space="0" w:color="C0C0C0"/>
              <w:left w:val="nil"/>
              <w:bottom w:val="single" w:sz="4" w:space="0" w:color="C0C0C0"/>
              <w:right w:val="nil"/>
            </w:tcBorders>
          </w:tcPr>
          <w:p w14:paraId="0135B551" w14:textId="77777777" w:rsidR="00416649" w:rsidRPr="00D82D6C" w:rsidRDefault="00416649" w:rsidP="00D82D6C">
            <w:pPr>
              <w:jc w:val="both"/>
              <w:rPr>
                <w:rFonts w:ascii="Times New Roman" w:hAnsi="Times New Roman"/>
                <w:b/>
                <w:noProof/>
                <w:sz w:val="24"/>
              </w:rPr>
            </w:pPr>
            <w:r>
              <w:rPr>
                <w:rFonts w:ascii="Times New Roman" w:hAnsi="Times New Roman"/>
                <w:b/>
                <w:sz w:val="24"/>
              </w:rPr>
              <w:t>Maksas franšīzes un prečzīmes licences saņemšanai</w:t>
            </w:r>
          </w:p>
        </w:tc>
        <w:tc>
          <w:tcPr>
            <w:tcW w:w="465" w:type="pct"/>
            <w:gridSpan w:val="5"/>
            <w:tcBorders>
              <w:top w:val="single" w:sz="4" w:space="0" w:color="C0C0C0"/>
              <w:left w:val="nil"/>
              <w:bottom w:val="single" w:sz="4" w:space="0" w:color="C0C0C0"/>
              <w:right w:val="nil"/>
            </w:tcBorders>
          </w:tcPr>
          <w:p w14:paraId="0479A697"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49F8B13E"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64B47A4F"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7AC52108" w14:textId="77777777" w:rsidR="00416649" w:rsidRPr="00D82D6C" w:rsidRDefault="00416649" w:rsidP="009C4F1F">
            <w:pPr>
              <w:jc w:val="center"/>
              <w:rPr>
                <w:rFonts w:ascii="Times New Roman" w:hAnsi="Times New Roman"/>
                <w:noProof/>
                <w:sz w:val="24"/>
              </w:rPr>
            </w:pPr>
          </w:p>
        </w:tc>
      </w:tr>
      <w:tr w:rsidR="00081A48" w:rsidRPr="00D82D6C" w14:paraId="1FD704A1"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164BC6CE"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74167AC4"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SH2</w:t>
            </w:r>
          </w:p>
        </w:tc>
        <w:tc>
          <w:tcPr>
            <w:tcW w:w="2437" w:type="pct"/>
            <w:tcBorders>
              <w:top w:val="single" w:sz="4" w:space="0" w:color="C0C0C0"/>
              <w:left w:val="nil"/>
              <w:bottom w:val="single" w:sz="4" w:space="0" w:color="C0C0C0"/>
              <w:right w:val="nil"/>
            </w:tcBorders>
          </w:tcPr>
          <w:p w14:paraId="1D70984F" w14:textId="77777777" w:rsidR="00416649" w:rsidRPr="00D82D6C" w:rsidRDefault="00416649" w:rsidP="00D82D6C">
            <w:pPr>
              <w:jc w:val="both"/>
              <w:rPr>
                <w:rFonts w:ascii="Times New Roman" w:hAnsi="Times New Roman"/>
                <w:b/>
                <w:noProof/>
                <w:sz w:val="24"/>
              </w:rPr>
            </w:pPr>
            <w:r>
              <w:rPr>
                <w:rFonts w:ascii="Times New Roman" w:hAnsi="Times New Roman"/>
                <w:b/>
                <w:sz w:val="24"/>
              </w:rPr>
              <w:t>Licences pētniecības un attīstības rezultātu izmantošanai</w:t>
            </w:r>
          </w:p>
        </w:tc>
        <w:tc>
          <w:tcPr>
            <w:tcW w:w="465" w:type="pct"/>
            <w:gridSpan w:val="5"/>
            <w:tcBorders>
              <w:top w:val="single" w:sz="4" w:space="0" w:color="C0C0C0"/>
              <w:left w:val="nil"/>
              <w:bottom w:val="single" w:sz="4" w:space="0" w:color="C0C0C0"/>
              <w:right w:val="nil"/>
            </w:tcBorders>
          </w:tcPr>
          <w:p w14:paraId="038FBFC8"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3CBD0E29"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3BD4FEB5"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753C27FD" w14:textId="77777777" w:rsidR="00416649" w:rsidRPr="00D82D6C" w:rsidRDefault="00416649" w:rsidP="009C4F1F">
            <w:pPr>
              <w:jc w:val="center"/>
              <w:rPr>
                <w:rFonts w:ascii="Times New Roman" w:hAnsi="Times New Roman"/>
                <w:noProof/>
                <w:sz w:val="24"/>
              </w:rPr>
            </w:pPr>
          </w:p>
        </w:tc>
      </w:tr>
      <w:tr w:rsidR="00081A48" w:rsidRPr="00D82D6C" w14:paraId="236EB511"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16D967BD"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2D6D6992"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SH3</w:t>
            </w:r>
          </w:p>
        </w:tc>
        <w:tc>
          <w:tcPr>
            <w:tcW w:w="2437" w:type="pct"/>
            <w:tcBorders>
              <w:top w:val="single" w:sz="4" w:space="0" w:color="C0C0C0"/>
              <w:left w:val="nil"/>
              <w:bottom w:val="single" w:sz="4" w:space="0" w:color="C0C0C0"/>
              <w:right w:val="nil"/>
            </w:tcBorders>
          </w:tcPr>
          <w:p w14:paraId="5977CA73" w14:textId="77777777" w:rsidR="00416649" w:rsidRPr="00D82D6C" w:rsidRDefault="00416649" w:rsidP="00D82D6C">
            <w:pPr>
              <w:jc w:val="both"/>
              <w:rPr>
                <w:rFonts w:ascii="Times New Roman" w:hAnsi="Times New Roman"/>
                <w:b/>
                <w:noProof/>
                <w:sz w:val="24"/>
              </w:rPr>
            </w:pPr>
            <w:r>
              <w:rPr>
                <w:rFonts w:ascii="Times New Roman" w:hAnsi="Times New Roman"/>
                <w:b/>
                <w:sz w:val="24"/>
              </w:rPr>
              <w:t>Licences datoru programmatūras reproducēšanai un/vai izplatīšanai</w:t>
            </w:r>
          </w:p>
        </w:tc>
        <w:tc>
          <w:tcPr>
            <w:tcW w:w="465" w:type="pct"/>
            <w:gridSpan w:val="5"/>
            <w:tcBorders>
              <w:top w:val="single" w:sz="4" w:space="0" w:color="C0C0C0"/>
              <w:left w:val="nil"/>
              <w:bottom w:val="single" w:sz="4" w:space="0" w:color="C0C0C0"/>
              <w:right w:val="nil"/>
            </w:tcBorders>
          </w:tcPr>
          <w:p w14:paraId="639E7165"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507124CE"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1F9DC901"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033500DC" w14:textId="77777777" w:rsidR="00416649" w:rsidRPr="00D82D6C" w:rsidRDefault="00416649" w:rsidP="009C4F1F">
            <w:pPr>
              <w:jc w:val="center"/>
              <w:rPr>
                <w:rFonts w:ascii="Times New Roman" w:hAnsi="Times New Roman"/>
                <w:noProof/>
                <w:sz w:val="24"/>
              </w:rPr>
            </w:pPr>
          </w:p>
        </w:tc>
      </w:tr>
      <w:tr w:rsidR="00081A48" w:rsidRPr="00D82D6C" w14:paraId="665CFE33"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21"/>
        </w:trPr>
        <w:tc>
          <w:tcPr>
            <w:tcW w:w="234" w:type="pct"/>
            <w:gridSpan w:val="3"/>
            <w:tcBorders>
              <w:top w:val="single" w:sz="4" w:space="0" w:color="C0C0C0"/>
              <w:left w:val="nil"/>
              <w:bottom w:val="single" w:sz="4" w:space="0" w:color="C0C0C0"/>
              <w:right w:val="nil"/>
            </w:tcBorders>
          </w:tcPr>
          <w:p w14:paraId="6925090B"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4CD8E0DC" w14:textId="77777777" w:rsidR="00416649" w:rsidRPr="00D82D6C" w:rsidRDefault="00416649" w:rsidP="0009777F">
            <w:pPr>
              <w:ind w:left="289"/>
              <w:jc w:val="both"/>
              <w:rPr>
                <w:rFonts w:ascii="Times New Roman" w:hAnsi="Times New Roman"/>
                <w:b/>
                <w:noProof/>
                <w:sz w:val="24"/>
              </w:rPr>
            </w:pPr>
            <w:r>
              <w:rPr>
                <w:rFonts w:ascii="Times New Roman" w:hAnsi="Times New Roman"/>
                <w:b/>
                <w:sz w:val="24"/>
              </w:rPr>
              <w:t>SH4</w:t>
            </w:r>
          </w:p>
        </w:tc>
        <w:tc>
          <w:tcPr>
            <w:tcW w:w="2437" w:type="pct"/>
            <w:tcBorders>
              <w:top w:val="single" w:sz="4" w:space="0" w:color="C0C0C0"/>
              <w:left w:val="nil"/>
              <w:bottom w:val="single" w:sz="4" w:space="0" w:color="C0C0C0"/>
              <w:right w:val="nil"/>
            </w:tcBorders>
          </w:tcPr>
          <w:p w14:paraId="59E1CA01" w14:textId="4CD7513E" w:rsidR="00416649" w:rsidRPr="00D82D6C" w:rsidRDefault="00416649" w:rsidP="002A0B29">
            <w:pPr>
              <w:jc w:val="both"/>
              <w:rPr>
                <w:rFonts w:ascii="Times New Roman" w:hAnsi="Times New Roman"/>
                <w:b/>
                <w:noProof/>
                <w:sz w:val="24"/>
              </w:rPr>
            </w:pPr>
            <w:r>
              <w:rPr>
                <w:rFonts w:ascii="Times New Roman" w:hAnsi="Times New Roman"/>
                <w:b/>
                <w:sz w:val="24"/>
              </w:rPr>
              <w:t>Licences audiovizuālo un saistīto produktu reproducēšana un/vai izplatīšanai</w:t>
            </w:r>
          </w:p>
        </w:tc>
        <w:tc>
          <w:tcPr>
            <w:tcW w:w="465" w:type="pct"/>
            <w:gridSpan w:val="5"/>
            <w:tcBorders>
              <w:top w:val="single" w:sz="4" w:space="0" w:color="C0C0C0"/>
              <w:left w:val="nil"/>
              <w:bottom w:val="single" w:sz="4" w:space="0" w:color="C0C0C0"/>
              <w:right w:val="nil"/>
            </w:tcBorders>
          </w:tcPr>
          <w:p w14:paraId="460F6F9D"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5939BF69"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17711622"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686ADAE9" w14:textId="77777777" w:rsidR="00416649" w:rsidRPr="00D82D6C" w:rsidRDefault="00416649" w:rsidP="009C4F1F">
            <w:pPr>
              <w:jc w:val="center"/>
              <w:rPr>
                <w:rFonts w:ascii="Times New Roman" w:hAnsi="Times New Roman"/>
                <w:noProof/>
                <w:sz w:val="24"/>
              </w:rPr>
            </w:pPr>
          </w:p>
        </w:tc>
      </w:tr>
      <w:tr w:rsidR="00081A48" w:rsidRPr="00D82D6C" w14:paraId="2F3D477A"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1890D767" w14:textId="77777777" w:rsidR="00416649" w:rsidRPr="00D82D6C" w:rsidRDefault="00416649" w:rsidP="00D82D6C">
            <w:pPr>
              <w:jc w:val="both"/>
              <w:rPr>
                <w:rFonts w:ascii="Times New Roman" w:hAnsi="Times New Roman"/>
                <w:b/>
                <w:noProof/>
                <w:sz w:val="24"/>
              </w:rPr>
            </w:pPr>
            <w:r>
              <w:rPr>
                <w:rFonts w:ascii="Times New Roman" w:hAnsi="Times New Roman"/>
                <w:b/>
                <w:sz w:val="24"/>
              </w:rPr>
              <w:lastRenderedPageBreak/>
              <w:t>4</w:t>
            </w:r>
          </w:p>
        </w:tc>
        <w:tc>
          <w:tcPr>
            <w:tcW w:w="761" w:type="pct"/>
            <w:gridSpan w:val="3"/>
            <w:tcBorders>
              <w:top w:val="single" w:sz="4" w:space="0" w:color="C0C0C0"/>
              <w:left w:val="nil"/>
              <w:bottom w:val="single" w:sz="4" w:space="0" w:color="C0C0C0"/>
              <w:right w:val="nil"/>
            </w:tcBorders>
          </w:tcPr>
          <w:p w14:paraId="07A43AFA" w14:textId="77777777" w:rsidR="00416649" w:rsidRPr="00D82D6C" w:rsidRDefault="00416649" w:rsidP="0009777F">
            <w:pPr>
              <w:ind w:left="431"/>
              <w:jc w:val="both"/>
              <w:rPr>
                <w:rFonts w:ascii="Times New Roman" w:hAnsi="Times New Roman"/>
                <w:b/>
                <w:noProof/>
                <w:sz w:val="24"/>
              </w:rPr>
            </w:pPr>
            <w:r>
              <w:rPr>
                <w:rFonts w:ascii="Times New Roman" w:hAnsi="Times New Roman"/>
                <w:b/>
                <w:sz w:val="24"/>
              </w:rPr>
              <w:t>SH41</w:t>
            </w:r>
          </w:p>
        </w:tc>
        <w:tc>
          <w:tcPr>
            <w:tcW w:w="2437" w:type="pct"/>
            <w:tcBorders>
              <w:top w:val="single" w:sz="4" w:space="0" w:color="C0C0C0"/>
              <w:left w:val="nil"/>
              <w:bottom w:val="single" w:sz="4" w:space="0" w:color="C0C0C0"/>
              <w:right w:val="nil"/>
            </w:tcBorders>
          </w:tcPr>
          <w:p w14:paraId="427730E8" w14:textId="77777777" w:rsidR="00416649" w:rsidRPr="00D82D6C" w:rsidRDefault="00416649" w:rsidP="00D82D6C">
            <w:pPr>
              <w:jc w:val="both"/>
              <w:rPr>
                <w:rFonts w:ascii="Times New Roman" w:hAnsi="Times New Roman"/>
                <w:b/>
                <w:noProof/>
                <w:sz w:val="24"/>
              </w:rPr>
            </w:pPr>
            <w:r>
              <w:rPr>
                <w:rFonts w:ascii="Times New Roman" w:hAnsi="Times New Roman"/>
                <w:b/>
                <w:sz w:val="24"/>
              </w:rPr>
              <w:t>Licences audiovizuālo produktu reproducēšanai un/vai izplatīšanai</w:t>
            </w:r>
          </w:p>
        </w:tc>
        <w:tc>
          <w:tcPr>
            <w:tcW w:w="465" w:type="pct"/>
            <w:gridSpan w:val="5"/>
            <w:tcBorders>
              <w:top w:val="single" w:sz="4" w:space="0" w:color="C0C0C0"/>
              <w:left w:val="nil"/>
              <w:bottom w:val="single" w:sz="4" w:space="0" w:color="C0C0C0"/>
              <w:right w:val="nil"/>
            </w:tcBorders>
          </w:tcPr>
          <w:p w14:paraId="719C14F0"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0BDC212B"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16F12A57"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3CF21C87" w14:textId="77777777" w:rsidR="00416649" w:rsidRPr="00D82D6C" w:rsidRDefault="00416649" w:rsidP="009C4F1F">
            <w:pPr>
              <w:jc w:val="center"/>
              <w:rPr>
                <w:rFonts w:ascii="Times New Roman" w:hAnsi="Times New Roman"/>
                <w:noProof/>
                <w:sz w:val="24"/>
              </w:rPr>
            </w:pPr>
          </w:p>
        </w:tc>
      </w:tr>
      <w:tr w:rsidR="00081A48" w:rsidRPr="00D82D6C" w14:paraId="1ED320A4"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5CEBE464"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1" w:type="pct"/>
            <w:gridSpan w:val="3"/>
            <w:tcBorders>
              <w:top w:val="single" w:sz="4" w:space="0" w:color="C0C0C0"/>
              <w:left w:val="nil"/>
              <w:bottom w:val="single" w:sz="4" w:space="0" w:color="C0C0C0"/>
              <w:right w:val="nil"/>
            </w:tcBorders>
          </w:tcPr>
          <w:p w14:paraId="60A5BEB2" w14:textId="77777777" w:rsidR="00416649" w:rsidRPr="00D82D6C" w:rsidRDefault="00416649" w:rsidP="0009777F">
            <w:pPr>
              <w:ind w:left="431"/>
              <w:jc w:val="both"/>
              <w:rPr>
                <w:rFonts w:ascii="Times New Roman" w:hAnsi="Times New Roman"/>
                <w:b/>
                <w:noProof/>
                <w:sz w:val="24"/>
              </w:rPr>
            </w:pPr>
            <w:r>
              <w:rPr>
                <w:rFonts w:ascii="Times New Roman" w:hAnsi="Times New Roman"/>
                <w:b/>
                <w:sz w:val="24"/>
              </w:rPr>
              <w:t>SH42</w:t>
            </w:r>
          </w:p>
        </w:tc>
        <w:tc>
          <w:tcPr>
            <w:tcW w:w="2437" w:type="pct"/>
            <w:tcBorders>
              <w:top w:val="single" w:sz="4" w:space="0" w:color="C0C0C0"/>
              <w:left w:val="nil"/>
              <w:bottom w:val="single" w:sz="4" w:space="0" w:color="C0C0C0"/>
              <w:right w:val="nil"/>
            </w:tcBorders>
          </w:tcPr>
          <w:p w14:paraId="5191A1DB" w14:textId="77777777" w:rsidR="00416649" w:rsidRPr="00D82D6C" w:rsidRDefault="00416649" w:rsidP="00D82D6C">
            <w:pPr>
              <w:jc w:val="both"/>
              <w:rPr>
                <w:rFonts w:ascii="Times New Roman" w:hAnsi="Times New Roman"/>
                <w:b/>
                <w:noProof/>
                <w:sz w:val="24"/>
              </w:rPr>
            </w:pPr>
            <w:r>
              <w:rPr>
                <w:rFonts w:ascii="Times New Roman" w:hAnsi="Times New Roman"/>
                <w:b/>
                <w:sz w:val="24"/>
              </w:rPr>
              <w:t>Licences citu produktu reproducēšanai un/vai izplatīšanai</w:t>
            </w:r>
          </w:p>
        </w:tc>
        <w:tc>
          <w:tcPr>
            <w:tcW w:w="465" w:type="pct"/>
            <w:gridSpan w:val="5"/>
            <w:tcBorders>
              <w:top w:val="single" w:sz="4" w:space="0" w:color="C0C0C0"/>
              <w:left w:val="nil"/>
              <w:bottom w:val="single" w:sz="4" w:space="0" w:color="C0C0C0"/>
              <w:right w:val="nil"/>
            </w:tcBorders>
          </w:tcPr>
          <w:p w14:paraId="5AFB3DAD"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7379FDFF"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2A120BE9"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115FAF42" w14:textId="77777777" w:rsidR="00416649" w:rsidRPr="00D82D6C" w:rsidRDefault="00416649" w:rsidP="009C4F1F">
            <w:pPr>
              <w:jc w:val="center"/>
              <w:rPr>
                <w:rFonts w:ascii="Times New Roman" w:hAnsi="Times New Roman"/>
                <w:noProof/>
                <w:sz w:val="24"/>
              </w:rPr>
            </w:pPr>
          </w:p>
        </w:tc>
      </w:tr>
      <w:tr w:rsidR="00081A48" w:rsidRPr="00D82D6C" w14:paraId="5A15973B"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42"/>
        </w:trPr>
        <w:tc>
          <w:tcPr>
            <w:tcW w:w="234" w:type="pct"/>
            <w:gridSpan w:val="3"/>
            <w:tcBorders>
              <w:top w:val="single" w:sz="4" w:space="0" w:color="C0C0C0"/>
              <w:left w:val="nil"/>
              <w:bottom w:val="single" w:sz="4" w:space="0" w:color="C0C0C0"/>
              <w:right w:val="nil"/>
            </w:tcBorders>
          </w:tcPr>
          <w:p w14:paraId="2497E6C2" w14:textId="77777777" w:rsidR="00416649" w:rsidRPr="00D82D6C" w:rsidRDefault="00416649" w:rsidP="00D82D6C">
            <w:pPr>
              <w:jc w:val="both"/>
              <w:rPr>
                <w:rFonts w:ascii="Times New Roman" w:hAnsi="Times New Roman"/>
                <w:b/>
                <w:noProof/>
                <w:sz w:val="24"/>
              </w:rPr>
            </w:pPr>
            <w:r>
              <w:rPr>
                <w:rFonts w:ascii="Times New Roman" w:hAnsi="Times New Roman"/>
                <w:b/>
                <w:sz w:val="24"/>
              </w:rPr>
              <w:t>2</w:t>
            </w:r>
          </w:p>
        </w:tc>
        <w:tc>
          <w:tcPr>
            <w:tcW w:w="761" w:type="pct"/>
            <w:gridSpan w:val="3"/>
            <w:tcBorders>
              <w:top w:val="single" w:sz="4" w:space="0" w:color="C0C0C0"/>
              <w:left w:val="nil"/>
              <w:bottom w:val="single" w:sz="4" w:space="0" w:color="C0C0C0"/>
              <w:right w:val="nil"/>
            </w:tcBorders>
          </w:tcPr>
          <w:p w14:paraId="727C5646" w14:textId="77777777" w:rsidR="00416649" w:rsidRPr="00D82D6C" w:rsidRDefault="00416649" w:rsidP="0009777F">
            <w:pPr>
              <w:ind w:left="147"/>
              <w:jc w:val="both"/>
              <w:rPr>
                <w:rFonts w:ascii="Times New Roman" w:hAnsi="Times New Roman"/>
                <w:b/>
                <w:noProof/>
                <w:sz w:val="24"/>
              </w:rPr>
            </w:pPr>
            <w:r>
              <w:rPr>
                <w:rFonts w:ascii="Times New Roman" w:hAnsi="Times New Roman"/>
                <w:b/>
                <w:sz w:val="24"/>
              </w:rPr>
              <w:t>SI</w:t>
            </w:r>
          </w:p>
        </w:tc>
        <w:tc>
          <w:tcPr>
            <w:tcW w:w="2437" w:type="pct"/>
            <w:tcBorders>
              <w:top w:val="single" w:sz="4" w:space="0" w:color="C0C0C0"/>
              <w:left w:val="nil"/>
              <w:bottom w:val="single" w:sz="4" w:space="0" w:color="C0C0C0"/>
              <w:right w:val="nil"/>
            </w:tcBorders>
          </w:tcPr>
          <w:p w14:paraId="2706A54E" w14:textId="77777777" w:rsidR="00416649" w:rsidRPr="00D82D6C" w:rsidRDefault="00416649" w:rsidP="00D82D6C">
            <w:pPr>
              <w:jc w:val="both"/>
              <w:rPr>
                <w:rFonts w:ascii="Times New Roman" w:hAnsi="Times New Roman"/>
                <w:b/>
                <w:noProof/>
                <w:sz w:val="24"/>
              </w:rPr>
            </w:pPr>
            <w:r>
              <w:rPr>
                <w:rFonts w:ascii="Times New Roman" w:hAnsi="Times New Roman"/>
                <w:b/>
                <w:sz w:val="24"/>
              </w:rPr>
              <w:t>Telekomunikāciju pakalpojumi, datorpakalpojumi un informācijas pakalpojumi</w:t>
            </w:r>
          </w:p>
        </w:tc>
        <w:tc>
          <w:tcPr>
            <w:tcW w:w="465" w:type="pct"/>
            <w:gridSpan w:val="5"/>
            <w:tcBorders>
              <w:top w:val="single" w:sz="4" w:space="0" w:color="C0C0C0"/>
              <w:left w:val="nil"/>
              <w:bottom w:val="single" w:sz="4" w:space="0" w:color="C0C0C0"/>
              <w:right w:val="nil"/>
            </w:tcBorders>
          </w:tcPr>
          <w:p w14:paraId="45006E23" w14:textId="77777777" w:rsidR="00416649" w:rsidRPr="00D82D6C" w:rsidRDefault="00416649" w:rsidP="009C4F1F">
            <w:pPr>
              <w:jc w:val="center"/>
              <w:rPr>
                <w:rFonts w:ascii="Times New Roman" w:hAnsi="Times New Roman"/>
                <w:b/>
                <w:noProof/>
                <w:sz w:val="24"/>
              </w:rPr>
            </w:pPr>
            <w:r>
              <w:rPr>
                <w:rFonts w:ascii="Times New Roman" w:hAnsi="Times New Roman"/>
                <w:b/>
                <w:sz w:val="24"/>
              </w:rPr>
              <w:t>80</w:t>
            </w:r>
          </w:p>
        </w:tc>
        <w:tc>
          <w:tcPr>
            <w:tcW w:w="312" w:type="pct"/>
            <w:tcBorders>
              <w:top w:val="single" w:sz="4" w:space="0" w:color="C0C0C0"/>
              <w:left w:val="nil"/>
              <w:bottom w:val="single" w:sz="4" w:space="0" w:color="C0C0C0"/>
              <w:right w:val="nil"/>
            </w:tcBorders>
          </w:tcPr>
          <w:p w14:paraId="3C8E1586"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31DC833B"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73A34832" w14:textId="77777777" w:rsidR="00416649" w:rsidRPr="00D82D6C" w:rsidRDefault="00416649" w:rsidP="009C4F1F">
            <w:pPr>
              <w:jc w:val="center"/>
              <w:rPr>
                <w:rFonts w:ascii="Times New Roman" w:hAnsi="Times New Roman"/>
                <w:b/>
                <w:noProof/>
                <w:sz w:val="24"/>
              </w:rPr>
            </w:pPr>
            <w:r>
              <w:rPr>
                <w:rFonts w:ascii="Times New Roman" w:hAnsi="Times New Roman"/>
                <w:b/>
                <w:sz w:val="24"/>
              </w:rPr>
              <w:t>20</w:t>
            </w:r>
          </w:p>
        </w:tc>
      </w:tr>
      <w:tr w:rsidR="00081A48" w:rsidRPr="00D82D6C" w14:paraId="07A5C5FF"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09579006"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7F3CE4A2" w14:textId="77777777" w:rsidR="00416649" w:rsidRPr="00D82D6C" w:rsidRDefault="00416649" w:rsidP="00034E85">
            <w:pPr>
              <w:ind w:left="289"/>
              <w:jc w:val="both"/>
              <w:rPr>
                <w:rFonts w:ascii="Times New Roman" w:hAnsi="Times New Roman"/>
                <w:b/>
                <w:noProof/>
                <w:sz w:val="24"/>
              </w:rPr>
            </w:pPr>
            <w:r>
              <w:rPr>
                <w:rFonts w:ascii="Times New Roman" w:hAnsi="Times New Roman"/>
                <w:b/>
                <w:sz w:val="24"/>
              </w:rPr>
              <w:t>SI1</w:t>
            </w:r>
          </w:p>
        </w:tc>
        <w:tc>
          <w:tcPr>
            <w:tcW w:w="2437" w:type="pct"/>
            <w:tcBorders>
              <w:top w:val="single" w:sz="4" w:space="0" w:color="C0C0C0"/>
              <w:left w:val="nil"/>
              <w:bottom w:val="single" w:sz="4" w:space="0" w:color="C0C0C0"/>
              <w:right w:val="nil"/>
            </w:tcBorders>
          </w:tcPr>
          <w:p w14:paraId="5E1C0C5E" w14:textId="77777777" w:rsidR="00416649" w:rsidRPr="00D82D6C" w:rsidRDefault="00416649" w:rsidP="00D82D6C">
            <w:pPr>
              <w:jc w:val="both"/>
              <w:rPr>
                <w:rFonts w:ascii="Times New Roman" w:hAnsi="Times New Roman"/>
                <w:b/>
                <w:noProof/>
                <w:sz w:val="24"/>
              </w:rPr>
            </w:pPr>
            <w:r>
              <w:rPr>
                <w:rFonts w:ascii="Times New Roman" w:hAnsi="Times New Roman"/>
                <w:b/>
                <w:sz w:val="24"/>
              </w:rPr>
              <w:t>Telekomunikāciju pakalpojumi</w:t>
            </w:r>
          </w:p>
        </w:tc>
        <w:tc>
          <w:tcPr>
            <w:tcW w:w="465" w:type="pct"/>
            <w:gridSpan w:val="5"/>
            <w:tcBorders>
              <w:top w:val="single" w:sz="4" w:space="0" w:color="C0C0C0"/>
              <w:left w:val="nil"/>
              <w:bottom w:val="single" w:sz="4" w:space="0" w:color="C0C0C0"/>
              <w:right w:val="nil"/>
            </w:tcBorders>
          </w:tcPr>
          <w:p w14:paraId="7513532D"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016AEE2C"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7E3FB52B"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6D1632BF" w14:textId="77777777" w:rsidR="00416649" w:rsidRPr="00D82D6C" w:rsidRDefault="00416649" w:rsidP="009C4F1F">
            <w:pPr>
              <w:jc w:val="center"/>
              <w:rPr>
                <w:rFonts w:ascii="Times New Roman" w:hAnsi="Times New Roman"/>
                <w:noProof/>
                <w:sz w:val="24"/>
              </w:rPr>
            </w:pPr>
          </w:p>
        </w:tc>
      </w:tr>
      <w:tr w:rsidR="00081A48" w:rsidRPr="00D82D6C" w14:paraId="369C7AB9"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7DA97DCE"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6A4C548D" w14:textId="77777777" w:rsidR="00416649" w:rsidRPr="00D82D6C" w:rsidRDefault="00416649" w:rsidP="00034E85">
            <w:pPr>
              <w:ind w:left="289"/>
              <w:jc w:val="both"/>
              <w:rPr>
                <w:rFonts w:ascii="Times New Roman" w:hAnsi="Times New Roman"/>
                <w:b/>
                <w:noProof/>
                <w:sz w:val="24"/>
              </w:rPr>
            </w:pPr>
            <w:r>
              <w:rPr>
                <w:rFonts w:ascii="Times New Roman" w:hAnsi="Times New Roman"/>
                <w:b/>
                <w:sz w:val="24"/>
              </w:rPr>
              <w:t>SI2</w:t>
            </w:r>
          </w:p>
        </w:tc>
        <w:tc>
          <w:tcPr>
            <w:tcW w:w="2437" w:type="pct"/>
            <w:tcBorders>
              <w:top w:val="single" w:sz="4" w:space="0" w:color="C0C0C0"/>
              <w:left w:val="nil"/>
              <w:bottom w:val="single" w:sz="4" w:space="0" w:color="C0C0C0"/>
              <w:right w:val="nil"/>
            </w:tcBorders>
          </w:tcPr>
          <w:p w14:paraId="0D5483DC" w14:textId="77777777" w:rsidR="00416649" w:rsidRPr="00D82D6C" w:rsidRDefault="00416649" w:rsidP="00D82D6C">
            <w:pPr>
              <w:jc w:val="both"/>
              <w:rPr>
                <w:rFonts w:ascii="Times New Roman" w:hAnsi="Times New Roman"/>
                <w:b/>
                <w:noProof/>
                <w:sz w:val="24"/>
              </w:rPr>
            </w:pPr>
            <w:r>
              <w:rPr>
                <w:rFonts w:ascii="Times New Roman" w:hAnsi="Times New Roman"/>
                <w:b/>
                <w:sz w:val="24"/>
              </w:rPr>
              <w:t>Datorpakalpojumi</w:t>
            </w:r>
          </w:p>
        </w:tc>
        <w:tc>
          <w:tcPr>
            <w:tcW w:w="465" w:type="pct"/>
            <w:gridSpan w:val="5"/>
            <w:tcBorders>
              <w:top w:val="single" w:sz="4" w:space="0" w:color="C0C0C0"/>
              <w:left w:val="nil"/>
              <w:bottom w:val="single" w:sz="4" w:space="0" w:color="C0C0C0"/>
              <w:right w:val="nil"/>
            </w:tcBorders>
          </w:tcPr>
          <w:p w14:paraId="7E535234" w14:textId="77777777" w:rsidR="00416649" w:rsidRPr="00D82D6C" w:rsidRDefault="00416649" w:rsidP="009C4F1F">
            <w:pPr>
              <w:jc w:val="center"/>
              <w:rPr>
                <w:rFonts w:ascii="Times New Roman" w:hAnsi="Times New Roman"/>
                <w:noProof/>
                <w:sz w:val="24"/>
              </w:rPr>
            </w:pPr>
            <w:r>
              <w:rPr>
                <w:rFonts w:ascii="Times New Roman" w:hAnsi="Times New Roman"/>
                <w:sz w:val="24"/>
              </w:rPr>
              <w:t>75</w:t>
            </w:r>
          </w:p>
        </w:tc>
        <w:tc>
          <w:tcPr>
            <w:tcW w:w="312" w:type="pct"/>
            <w:tcBorders>
              <w:top w:val="single" w:sz="4" w:space="0" w:color="C0C0C0"/>
              <w:left w:val="nil"/>
              <w:bottom w:val="single" w:sz="4" w:space="0" w:color="C0C0C0"/>
              <w:right w:val="nil"/>
            </w:tcBorders>
          </w:tcPr>
          <w:p w14:paraId="5D859970"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695C43F6"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13A83240" w14:textId="77777777" w:rsidR="00416649" w:rsidRPr="00D82D6C" w:rsidRDefault="00416649" w:rsidP="009C4F1F">
            <w:pPr>
              <w:jc w:val="center"/>
              <w:rPr>
                <w:rFonts w:ascii="Times New Roman" w:hAnsi="Times New Roman"/>
                <w:noProof/>
                <w:sz w:val="24"/>
              </w:rPr>
            </w:pPr>
            <w:r>
              <w:rPr>
                <w:rFonts w:ascii="Times New Roman" w:hAnsi="Times New Roman"/>
                <w:sz w:val="24"/>
              </w:rPr>
              <w:t>25</w:t>
            </w:r>
          </w:p>
        </w:tc>
      </w:tr>
      <w:tr w:rsidR="00081A48" w:rsidRPr="00D82D6C" w14:paraId="009F044F"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2C1CCAE6"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1" w:type="pct"/>
            <w:gridSpan w:val="3"/>
            <w:tcBorders>
              <w:top w:val="single" w:sz="4" w:space="0" w:color="C0C0C0"/>
              <w:left w:val="nil"/>
              <w:bottom w:val="single" w:sz="4" w:space="0" w:color="C0C0C0"/>
              <w:right w:val="nil"/>
            </w:tcBorders>
          </w:tcPr>
          <w:p w14:paraId="67A09C2A" w14:textId="77777777" w:rsidR="00416649" w:rsidRPr="00D82D6C" w:rsidRDefault="00416649" w:rsidP="00034E85">
            <w:pPr>
              <w:ind w:left="431"/>
              <w:jc w:val="both"/>
              <w:rPr>
                <w:rFonts w:ascii="Times New Roman" w:hAnsi="Times New Roman"/>
                <w:b/>
                <w:noProof/>
                <w:sz w:val="24"/>
              </w:rPr>
            </w:pPr>
            <w:r>
              <w:rPr>
                <w:rFonts w:ascii="Times New Roman" w:hAnsi="Times New Roman"/>
                <w:b/>
                <w:sz w:val="24"/>
              </w:rPr>
              <w:t>SI21</w:t>
            </w:r>
          </w:p>
        </w:tc>
        <w:tc>
          <w:tcPr>
            <w:tcW w:w="2437" w:type="pct"/>
            <w:tcBorders>
              <w:top w:val="single" w:sz="4" w:space="0" w:color="C0C0C0"/>
              <w:left w:val="nil"/>
              <w:bottom w:val="single" w:sz="4" w:space="0" w:color="C0C0C0"/>
              <w:right w:val="nil"/>
            </w:tcBorders>
          </w:tcPr>
          <w:p w14:paraId="1793E375" w14:textId="77777777" w:rsidR="00416649" w:rsidRPr="00D82D6C" w:rsidRDefault="00416649" w:rsidP="00D82D6C">
            <w:pPr>
              <w:jc w:val="both"/>
              <w:rPr>
                <w:rFonts w:ascii="Times New Roman" w:hAnsi="Times New Roman"/>
                <w:b/>
                <w:noProof/>
                <w:sz w:val="24"/>
              </w:rPr>
            </w:pPr>
            <w:r>
              <w:rPr>
                <w:rFonts w:ascii="Times New Roman" w:hAnsi="Times New Roman"/>
                <w:b/>
                <w:sz w:val="24"/>
              </w:rPr>
              <w:t>Datoru programmatūra</w:t>
            </w:r>
          </w:p>
        </w:tc>
        <w:tc>
          <w:tcPr>
            <w:tcW w:w="465" w:type="pct"/>
            <w:gridSpan w:val="5"/>
            <w:tcBorders>
              <w:top w:val="single" w:sz="4" w:space="0" w:color="C0C0C0"/>
              <w:left w:val="nil"/>
              <w:bottom w:val="single" w:sz="4" w:space="0" w:color="C0C0C0"/>
              <w:right w:val="nil"/>
            </w:tcBorders>
          </w:tcPr>
          <w:p w14:paraId="1F89BE12" w14:textId="77777777" w:rsidR="00416649" w:rsidRPr="00D82D6C" w:rsidRDefault="00416649" w:rsidP="009C4F1F">
            <w:pPr>
              <w:jc w:val="center"/>
              <w:rPr>
                <w:rFonts w:ascii="Times New Roman" w:hAnsi="Times New Roman"/>
                <w:noProof/>
                <w:sz w:val="24"/>
              </w:rPr>
            </w:pPr>
            <w:r>
              <w:rPr>
                <w:rFonts w:ascii="Times New Roman" w:hAnsi="Times New Roman"/>
                <w:sz w:val="24"/>
              </w:rPr>
              <w:t>75</w:t>
            </w:r>
          </w:p>
        </w:tc>
        <w:tc>
          <w:tcPr>
            <w:tcW w:w="312" w:type="pct"/>
            <w:tcBorders>
              <w:top w:val="single" w:sz="4" w:space="0" w:color="C0C0C0"/>
              <w:left w:val="nil"/>
              <w:bottom w:val="single" w:sz="4" w:space="0" w:color="C0C0C0"/>
              <w:right w:val="nil"/>
            </w:tcBorders>
          </w:tcPr>
          <w:p w14:paraId="024D85B8"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730F9AC3"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38B13084" w14:textId="77777777" w:rsidR="00416649" w:rsidRPr="00D82D6C" w:rsidRDefault="00416649" w:rsidP="009C4F1F">
            <w:pPr>
              <w:jc w:val="center"/>
              <w:rPr>
                <w:rFonts w:ascii="Times New Roman" w:hAnsi="Times New Roman"/>
                <w:noProof/>
                <w:sz w:val="24"/>
              </w:rPr>
            </w:pPr>
            <w:r>
              <w:rPr>
                <w:rFonts w:ascii="Times New Roman" w:hAnsi="Times New Roman"/>
                <w:sz w:val="24"/>
              </w:rPr>
              <w:t>25</w:t>
            </w:r>
          </w:p>
        </w:tc>
      </w:tr>
      <w:tr w:rsidR="00081A48" w:rsidRPr="00D82D6C" w14:paraId="0C31538F"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6F7501B2" w14:textId="77777777" w:rsidR="00416649" w:rsidRPr="00D82D6C" w:rsidRDefault="00416649" w:rsidP="00D82D6C">
            <w:pPr>
              <w:jc w:val="both"/>
              <w:rPr>
                <w:rFonts w:ascii="Times New Roman" w:hAnsi="Times New Roman"/>
                <w:b/>
                <w:noProof/>
                <w:sz w:val="24"/>
              </w:rPr>
            </w:pPr>
            <w:r>
              <w:rPr>
                <w:rFonts w:ascii="Times New Roman" w:hAnsi="Times New Roman"/>
                <w:b/>
                <w:sz w:val="24"/>
              </w:rPr>
              <w:t>5</w:t>
            </w:r>
          </w:p>
        </w:tc>
        <w:tc>
          <w:tcPr>
            <w:tcW w:w="761" w:type="pct"/>
            <w:gridSpan w:val="3"/>
            <w:tcBorders>
              <w:top w:val="single" w:sz="4" w:space="0" w:color="C0C0C0"/>
              <w:left w:val="nil"/>
              <w:bottom w:val="single" w:sz="4" w:space="0" w:color="C0C0C0"/>
              <w:right w:val="nil"/>
            </w:tcBorders>
          </w:tcPr>
          <w:p w14:paraId="76CEEFF0" w14:textId="77777777" w:rsidR="00416649" w:rsidRPr="00D82D6C" w:rsidRDefault="00416649" w:rsidP="00034E85">
            <w:pPr>
              <w:ind w:left="515"/>
              <w:jc w:val="both"/>
              <w:rPr>
                <w:rFonts w:ascii="Times New Roman" w:hAnsi="Times New Roman"/>
                <w:b/>
                <w:noProof/>
                <w:sz w:val="24"/>
              </w:rPr>
            </w:pPr>
            <w:r>
              <w:rPr>
                <w:rFonts w:ascii="Times New Roman" w:hAnsi="Times New Roman"/>
                <w:b/>
                <w:sz w:val="24"/>
              </w:rPr>
              <w:t>SI21z</w:t>
            </w:r>
          </w:p>
        </w:tc>
        <w:tc>
          <w:tcPr>
            <w:tcW w:w="2437" w:type="pct"/>
            <w:tcBorders>
              <w:top w:val="single" w:sz="4" w:space="0" w:color="C0C0C0"/>
              <w:left w:val="nil"/>
              <w:bottom w:val="single" w:sz="4" w:space="0" w:color="C0C0C0"/>
              <w:right w:val="nil"/>
            </w:tcBorders>
          </w:tcPr>
          <w:p w14:paraId="7BD7D3AD" w14:textId="77777777" w:rsidR="00416649" w:rsidRPr="00D82D6C" w:rsidRDefault="00416649" w:rsidP="00D82D6C">
            <w:pPr>
              <w:jc w:val="both"/>
              <w:rPr>
                <w:rFonts w:ascii="Times New Roman" w:hAnsi="Times New Roman"/>
                <w:b/>
                <w:noProof/>
                <w:sz w:val="24"/>
              </w:rPr>
            </w:pPr>
            <w:r>
              <w:rPr>
                <w:rFonts w:ascii="Times New Roman" w:hAnsi="Times New Roman"/>
                <w:b/>
                <w:sz w:val="24"/>
              </w:rPr>
              <w:t>Tostarp: Programmatūru oriģināli</w:t>
            </w:r>
          </w:p>
        </w:tc>
        <w:tc>
          <w:tcPr>
            <w:tcW w:w="465" w:type="pct"/>
            <w:gridSpan w:val="5"/>
            <w:tcBorders>
              <w:top w:val="single" w:sz="4" w:space="0" w:color="C0C0C0"/>
              <w:left w:val="nil"/>
              <w:bottom w:val="single" w:sz="4" w:space="0" w:color="C0C0C0"/>
              <w:right w:val="nil"/>
            </w:tcBorders>
          </w:tcPr>
          <w:p w14:paraId="21E0A00A"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416873C7"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5F2E7275"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13E9D231" w14:textId="77777777" w:rsidR="00416649" w:rsidRPr="00D82D6C" w:rsidRDefault="00416649" w:rsidP="009C4F1F">
            <w:pPr>
              <w:jc w:val="center"/>
              <w:rPr>
                <w:rFonts w:ascii="Times New Roman" w:hAnsi="Times New Roman"/>
                <w:noProof/>
                <w:sz w:val="24"/>
              </w:rPr>
            </w:pPr>
          </w:p>
        </w:tc>
      </w:tr>
      <w:tr w:rsidR="00081A48" w:rsidRPr="00D82D6C" w14:paraId="5148D04C"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40"/>
        </w:trPr>
        <w:tc>
          <w:tcPr>
            <w:tcW w:w="234" w:type="pct"/>
            <w:gridSpan w:val="3"/>
            <w:tcBorders>
              <w:top w:val="single" w:sz="4" w:space="0" w:color="C0C0C0"/>
              <w:left w:val="nil"/>
              <w:bottom w:val="single" w:sz="4" w:space="0" w:color="C0C0C0"/>
              <w:right w:val="nil"/>
            </w:tcBorders>
          </w:tcPr>
          <w:p w14:paraId="5B5F3970"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1" w:type="pct"/>
            <w:gridSpan w:val="3"/>
            <w:tcBorders>
              <w:top w:val="single" w:sz="4" w:space="0" w:color="C0C0C0"/>
              <w:left w:val="nil"/>
              <w:bottom w:val="single" w:sz="4" w:space="0" w:color="C0C0C0"/>
              <w:right w:val="nil"/>
            </w:tcBorders>
          </w:tcPr>
          <w:p w14:paraId="6F2B6922" w14:textId="77777777" w:rsidR="00416649" w:rsidRPr="00D82D6C" w:rsidRDefault="00416649" w:rsidP="00034E85">
            <w:pPr>
              <w:ind w:left="431"/>
              <w:jc w:val="both"/>
              <w:rPr>
                <w:rFonts w:ascii="Times New Roman" w:hAnsi="Times New Roman"/>
                <w:b/>
                <w:noProof/>
                <w:sz w:val="24"/>
              </w:rPr>
            </w:pPr>
            <w:r>
              <w:rPr>
                <w:rFonts w:ascii="Times New Roman" w:hAnsi="Times New Roman"/>
                <w:b/>
                <w:sz w:val="24"/>
              </w:rPr>
              <w:t>SI22</w:t>
            </w:r>
          </w:p>
        </w:tc>
        <w:tc>
          <w:tcPr>
            <w:tcW w:w="2437" w:type="pct"/>
            <w:tcBorders>
              <w:top w:val="single" w:sz="4" w:space="0" w:color="C0C0C0"/>
              <w:left w:val="nil"/>
              <w:bottom w:val="single" w:sz="4" w:space="0" w:color="C0C0C0"/>
              <w:right w:val="nil"/>
            </w:tcBorders>
          </w:tcPr>
          <w:p w14:paraId="6F6D2952"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Citi datorpakalpojumi</w:t>
            </w:r>
          </w:p>
        </w:tc>
        <w:tc>
          <w:tcPr>
            <w:tcW w:w="465" w:type="pct"/>
            <w:gridSpan w:val="5"/>
            <w:tcBorders>
              <w:top w:val="single" w:sz="4" w:space="0" w:color="C0C0C0"/>
              <w:left w:val="nil"/>
              <w:bottom w:val="single" w:sz="4" w:space="0" w:color="C0C0C0"/>
              <w:right w:val="nil"/>
            </w:tcBorders>
          </w:tcPr>
          <w:p w14:paraId="49D72540" w14:textId="77777777" w:rsidR="00416649" w:rsidRPr="00D82D6C" w:rsidRDefault="00416649" w:rsidP="009C4F1F">
            <w:pPr>
              <w:jc w:val="center"/>
              <w:rPr>
                <w:rFonts w:ascii="Times New Roman" w:hAnsi="Times New Roman"/>
                <w:noProof/>
                <w:sz w:val="24"/>
              </w:rPr>
            </w:pPr>
            <w:r>
              <w:rPr>
                <w:rFonts w:ascii="Times New Roman" w:hAnsi="Times New Roman"/>
                <w:sz w:val="24"/>
              </w:rPr>
              <w:t>75</w:t>
            </w:r>
          </w:p>
        </w:tc>
        <w:tc>
          <w:tcPr>
            <w:tcW w:w="312" w:type="pct"/>
            <w:tcBorders>
              <w:top w:val="single" w:sz="4" w:space="0" w:color="C0C0C0"/>
              <w:left w:val="nil"/>
              <w:bottom w:val="single" w:sz="4" w:space="0" w:color="C0C0C0"/>
              <w:right w:val="nil"/>
            </w:tcBorders>
          </w:tcPr>
          <w:p w14:paraId="5DBCE8D5"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333D1264"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48F74618" w14:textId="77777777" w:rsidR="00416649" w:rsidRPr="00D82D6C" w:rsidRDefault="00416649" w:rsidP="009C4F1F">
            <w:pPr>
              <w:jc w:val="center"/>
              <w:rPr>
                <w:rFonts w:ascii="Times New Roman" w:hAnsi="Times New Roman"/>
                <w:noProof/>
                <w:sz w:val="24"/>
              </w:rPr>
            </w:pPr>
            <w:r>
              <w:rPr>
                <w:rFonts w:ascii="Times New Roman" w:hAnsi="Times New Roman"/>
                <w:sz w:val="24"/>
              </w:rPr>
              <w:t>25</w:t>
            </w:r>
          </w:p>
        </w:tc>
      </w:tr>
      <w:tr w:rsidR="00081A48" w:rsidRPr="00D82D6C" w14:paraId="3497461F"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41"/>
        </w:trPr>
        <w:tc>
          <w:tcPr>
            <w:tcW w:w="234" w:type="pct"/>
            <w:gridSpan w:val="3"/>
            <w:tcBorders>
              <w:top w:val="single" w:sz="4" w:space="0" w:color="C0C0C0"/>
              <w:left w:val="nil"/>
              <w:bottom w:val="single" w:sz="4" w:space="0" w:color="C0C0C0"/>
              <w:right w:val="nil"/>
            </w:tcBorders>
          </w:tcPr>
          <w:p w14:paraId="716BDBAF"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51D7ADE0" w14:textId="77777777" w:rsidR="00416649" w:rsidRPr="00D82D6C" w:rsidRDefault="00416649" w:rsidP="00034E85">
            <w:pPr>
              <w:ind w:left="289"/>
              <w:jc w:val="both"/>
              <w:rPr>
                <w:rFonts w:ascii="Times New Roman" w:hAnsi="Times New Roman"/>
                <w:b/>
                <w:noProof/>
                <w:sz w:val="24"/>
              </w:rPr>
            </w:pPr>
            <w:r>
              <w:rPr>
                <w:rFonts w:ascii="Times New Roman" w:hAnsi="Times New Roman"/>
                <w:b/>
                <w:sz w:val="24"/>
              </w:rPr>
              <w:t>SI3</w:t>
            </w:r>
          </w:p>
        </w:tc>
        <w:tc>
          <w:tcPr>
            <w:tcW w:w="2437" w:type="pct"/>
            <w:tcBorders>
              <w:top w:val="single" w:sz="4" w:space="0" w:color="C0C0C0"/>
              <w:left w:val="nil"/>
              <w:bottom w:val="single" w:sz="4" w:space="0" w:color="C0C0C0"/>
              <w:right w:val="nil"/>
            </w:tcBorders>
          </w:tcPr>
          <w:p w14:paraId="5A365A64" w14:textId="77777777" w:rsidR="00416649" w:rsidRPr="00D82D6C" w:rsidRDefault="00416649" w:rsidP="00D82D6C">
            <w:pPr>
              <w:jc w:val="both"/>
              <w:rPr>
                <w:rFonts w:ascii="Times New Roman" w:hAnsi="Times New Roman"/>
                <w:b/>
                <w:noProof/>
                <w:sz w:val="24"/>
              </w:rPr>
            </w:pPr>
            <w:r>
              <w:rPr>
                <w:rFonts w:ascii="Times New Roman" w:hAnsi="Times New Roman"/>
                <w:b/>
                <w:sz w:val="24"/>
              </w:rPr>
              <w:t>Informācijas pakalpojumi</w:t>
            </w:r>
          </w:p>
        </w:tc>
        <w:tc>
          <w:tcPr>
            <w:tcW w:w="465" w:type="pct"/>
            <w:gridSpan w:val="5"/>
            <w:tcBorders>
              <w:top w:val="single" w:sz="4" w:space="0" w:color="C0C0C0"/>
              <w:left w:val="nil"/>
              <w:bottom w:val="single" w:sz="4" w:space="0" w:color="C0C0C0"/>
              <w:right w:val="nil"/>
            </w:tcBorders>
          </w:tcPr>
          <w:p w14:paraId="72369D5E"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344026B2"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1C1944C5"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107005B2" w14:textId="77777777" w:rsidR="00416649" w:rsidRPr="00D82D6C" w:rsidRDefault="00416649" w:rsidP="009C4F1F">
            <w:pPr>
              <w:jc w:val="center"/>
              <w:rPr>
                <w:rFonts w:ascii="Times New Roman" w:hAnsi="Times New Roman"/>
                <w:noProof/>
                <w:sz w:val="24"/>
              </w:rPr>
            </w:pPr>
          </w:p>
        </w:tc>
      </w:tr>
      <w:tr w:rsidR="00081A48" w:rsidRPr="00D82D6C" w14:paraId="29B66375"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2A69DF8A"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1" w:type="pct"/>
            <w:gridSpan w:val="3"/>
            <w:tcBorders>
              <w:top w:val="single" w:sz="4" w:space="0" w:color="C0C0C0"/>
              <w:left w:val="nil"/>
              <w:bottom w:val="single" w:sz="4" w:space="0" w:color="C0C0C0"/>
              <w:right w:val="nil"/>
            </w:tcBorders>
          </w:tcPr>
          <w:p w14:paraId="3AB18787" w14:textId="77777777" w:rsidR="00416649" w:rsidRPr="00D82D6C" w:rsidRDefault="00416649" w:rsidP="00034E85">
            <w:pPr>
              <w:ind w:left="431"/>
              <w:jc w:val="both"/>
              <w:rPr>
                <w:rFonts w:ascii="Times New Roman" w:hAnsi="Times New Roman"/>
                <w:b/>
                <w:noProof/>
                <w:sz w:val="24"/>
              </w:rPr>
            </w:pPr>
            <w:r>
              <w:rPr>
                <w:rFonts w:ascii="Times New Roman" w:hAnsi="Times New Roman"/>
                <w:b/>
                <w:sz w:val="24"/>
              </w:rPr>
              <w:t>SI31</w:t>
            </w:r>
          </w:p>
        </w:tc>
        <w:tc>
          <w:tcPr>
            <w:tcW w:w="2437" w:type="pct"/>
            <w:tcBorders>
              <w:top w:val="single" w:sz="4" w:space="0" w:color="C0C0C0"/>
              <w:left w:val="nil"/>
              <w:bottom w:val="single" w:sz="4" w:space="0" w:color="C0C0C0"/>
              <w:right w:val="nil"/>
            </w:tcBorders>
          </w:tcPr>
          <w:p w14:paraId="47A90A14" w14:textId="77777777" w:rsidR="00416649" w:rsidRPr="00D82D6C" w:rsidRDefault="00416649" w:rsidP="00D82D6C">
            <w:pPr>
              <w:jc w:val="both"/>
              <w:rPr>
                <w:rFonts w:ascii="Times New Roman" w:hAnsi="Times New Roman"/>
                <w:b/>
                <w:noProof/>
                <w:sz w:val="24"/>
              </w:rPr>
            </w:pPr>
            <w:r>
              <w:rPr>
                <w:rFonts w:ascii="Times New Roman" w:hAnsi="Times New Roman"/>
                <w:b/>
                <w:sz w:val="24"/>
              </w:rPr>
              <w:t>Ziņu aģentūru pakalpojumi</w:t>
            </w:r>
          </w:p>
        </w:tc>
        <w:tc>
          <w:tcPr>
            <w:tcW w:w="465" w:type="pct"/>
            <w:gridSpan w:val="5"/>
            <w:tcBorders>
              <w:top w:val="single" w:sz="4" w:space="0" w:color="C0C0C0"/>
              <w:left w:val="nil"/>
              <w:bottom w:val="single" w:sz="4" w:space="0" w:color="C0C0C0"/>
              <w:right w:val="nil"/>
            </w:tcBorders>
          </w:tcPr>
          <w:p w14:paraId="3AF47868"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4FBC1123"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7CEA4001"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41A673D4" w14:textId="77777777" w:rsidR="00416649" w:rsidRPr="00D82D6C" w:rsidRDefault="00416649" w:rsidP="009C4F1F">
            <w:pPr>
              <w:jc w:val="center"/>
              <w:rPr>
                <w:rFonts w:ascii="Times New Roman" w:hAnsi="Times New Roman"/>
                <w:noProof/>
                <w:sz w:val="24"/>
              </w:rPr>
            </w:pPr>
          </w:p>
        </w:tc>
      </w:tr>
      <w:tr w:rsidR="00081A48" w:rsidRPr="00D82D6C" w14:paraId="63CA9BDE"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5512585E"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1" w:type="pct"/>
            <w:gridSpan w:val="3"/>
            <w:tcBorders>
              <w:top w:val="single" w:sz="4" w:space="0" w:color="C0C0C0"/>
              <w:left w:val="nil"/>
              <w:bottom w:val="single" w:sz="4" w:space="0" w:color="C0C0C0"/>
              <w:right w:val="nil"/>
            </w:tcBorders>
          </w:tcPr>
          <w:p w14:paraId="3BD4F853" w14:textId="77777777" w:rsidR="00416649" w:rsidRPr="00D82D6C" w:rsidRDefault="00416649" w:rsidP="00034E85">
            <w:pPr>
              <w:ind w:left="431"/>
              <w:jc w:val="both"/>
              <w:rPr>
                <w:rFonts w:ascii="Times New Roman" w:hAnsi="Times New Roman"/>
                <w:b/>
                <w:noProof/>
                <w:sz w:val="24"/>
              </w:rPr>
            </w:pPr>
            <w:r>
              <w:rPr>
                <w:rFonts w:ascii="Times New Roman" w:hAnsi="Times New Roman"/>
                <w:b/>
                <w:sz w:val="24"/>
              </w:rPr>
              <w:t>SI32</w:t>
            </w:r>
          </w:p>
        </w:tc>
        <w:tc>
          <w:tcPr>
            <w:tcW w:w="2437" w:type="pct"/>
            <w:tcBorders>
              <w:top w:val="single" w:sz="4" w:space="0" w:color="C0C0C0"/>
              <w:left w:val="nil"/>
              <w:bottom w:val="single" w:sz="4" w:space="0" w:color="C0C0C0"/>
              <w:right w:val="nil"/>
            </w:tcBorders>
          </w:tcPr>
          <w:p w14:paraId="74474A63"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Citi informācijas pakalpojumi</w:t>
            </w:r>
          </w:p>
        </w:tc>
        <w:tc>
          <w:tcPr>
            <w:tcW w:w="465" w:type="pct"/>
            <w:gridSpan w:val="5"/>
            <w:tcBorders>
              <w:top w:val="single" w:sz="4" w:space="0" w:color="C0C0C0"/>
              <w:left w:val="nil"/>
              <w:bottom w:val="single" w:sz="4" w:space="0" w:color="C0C0C0"/>
              <w:right w:val="nil"/>
            </w:tcBorders>
          </w:tcPr>
          <w:p w14:paraId="6DFDA7AE"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3716B7D2"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7D96C5A2"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1C28C998" w14:textId="77777777" w:rsidR="00416649" w:rsidRPr="00D82D6C" w:rsidRDefault="00416649" w:rsidP="009C4F1F">
            <w:pPr>
              <w:jc w:val="center"/>
              <w:rPr>
                <w:rFonts w:ascii="Times New Roman" w:hAnsi="Times New Roman"/>
                <w:noProof/>
                <w:sz w:val="24"/>
              </w:rPr>
            </w:pPr>
          </w:p>
        </w:tc>
      </w:tr>
      <w:tr w:rsidR="00081A48" w:rsidRPr="00D82D6C" w14:paraId="0FDD0A56"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6ECA70B5" w14:textId="77777777" w:rsidR="00416649" w:rsidRPr="00D82D6C" w:rsidRDefault="00416649" w:rsidP="00D82D6C">
            <w:pPr>
              <w:jc w:val="both"/>
              <w:rPr>
                <w:rFonts w:ascii="Times New Roman" w:hAnsi="Times New Roman"/>
                <w:b/>
                <w:noProof/>
                <w:sz w:val="24"/>
              </w:rPr>
            </w:pPr>
            <w:r>
              <w:rPr>
                <w:rFonts w:ascii="Times New Roman" w:hAnsi="Times New Roman"/>
                <w:b/>
                <w:sz w:val="24"/>
              </w:rPr>
              <w:t>2</w:t>
            </w:r>
          </w:p>
        </w:tc>
        <w:tc>
          <w:tcPr>
            <w:tcW w:w="761" w:type="pct"/>
            <w:gridSpan w:val="3"/>
            <w:tcBorders>
              <w:top w:val="single" w:sz="4" w:space="0" w:color="C0C0C0"/>
              <w:left w:val="nil"/>
              <w:bottom w:val="single" w:sz="4" w:space="0" w:color="C0C0C0"/>
              <w:right w:val="nil"/>
            </w:tcBorders>
          </w:tcPr>
          <w:p w14:paraId="6752C085" w14:textId="77777777" w:rsidR="00416649" w:rsidRPr="00D82D6C" w:rsidRDefault="00416649" w:rsidP="00034E85">
            <w:pPr>
              <w:ind w:left="147"/>
              <w:jc w:val="both"/>
              <w:rPr>
                <w:rFonts w:ascii="Times New Roman" w:hAnsi="Times New Roman"/>
                <w:b/>
                <w:noProof/>
                <w:sz w:val="24"/>
              </w:rPr>
            </w:pPr>
            <w:r>
              <w:rPr>
                <w:rFonts w:ascii="Times New Roman" w:hAnsi="Times New Roman"/>
                <w:b/>
                <w:sz w:val="24"/>
              </w:rPr>
              <w:t>SJ</w:t>
            </w:r>
          </w:p>
        </w:tc>
        <w:tc>
          <w:tcPr>
            <w:tcW w:w="2437" w:type="pct"/>
            <w:tcBorders>
              <w:top w:val="single" w:sz="4" w:space="0" w:color="C0C0C0"/>
              <w:left w:val="nil"/>
              <w:bottom w:val="single" w:sz="4" w:space="0" w:color="C0C0C0"/>
              <w:right w:val="nil"/>
            </w:tcBorders>
          </w:tcPr>
          <w:p w14:paraId="6CB09664"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Citi saimnieciskās darbības pakalpojumi</w:t>
            </w:r>
          </w:p>
        </w:tc>
        <w:tc>
          <w:tcPr>
            <w:tcW w:w="465" w:type="pct"/>
            <w:gridSpan w:val="5"/>
            <w:tcBorders>
              <w:top w:val="single" w:sz="4" w:space="0" w:color="C0C0C0"/>
              <w:left w:val="nil"/>
              <w:bottom w:val="single" w:sz="4" w:space="0" w:color="C0C0C0"/>
              <w:right w:val="nil"/>
            </w:tcBorders>
          </w:tcPr>
          <w:p w14:paraId="4D865FA1" w14:textId="77777777" w:rsidR="00416649" w:rsidRPr="00D82D6C" w:rsidRDefault="00416649" w:rsidP="009C4F1F">
            <w:pPr>
              <w:jc w:val="center"/>
              <w:rPr>
                <w:rFonts w:ascii="Times New Roman" w:hAnsi="Times New Roman"/>
                <w:b/>
                <w:noProof/>
                <w:sz w:val="24"/>
              </w:rPr>
            </w:pPr>
            <w:r>
              <w:rPr>
                <w:rFonts w:ascii="Times New Roman" w:hAnsi="Times New Roman"/>
                <w:b/>
                <w:sz w:val="24"/>
              </w:rPr>
              <w:t>80</w:t>
            </w:r>
          </w:p>
        </w:tc>
        <w:tc>
          <w:tcPr>
            <w:tcW w:w="312" w:type="pct"/>
            <w:tcBorders>
              <w:top w:val="single" w:sz="4" w:space="0" w:color="C0C0C0"/>
              <w:left w:val="nil"/>
              <w:bottom w:val="single" w:sz="4" w:space="0" w:color="C0C0C0"/>
              <w:right w:val="nil"/>
            </w:tcBorders>
          </w:tcPr>
          <w:p w14:paraId="370F9382"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6B9AAAE8"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279B6777" w14:textId="77777777" w:rsidR="00416649" w:rsidRPr="00D82D6C" w:rsidRDefault="00416649" w:rsidP="009C4F1F">
            <w:pPr>
              <w:jc w:val="center"/>
              <w:rPr>
                <w:rFonts w:ascii="Times New Roman" w:hAnsi="Times New Roman"/>
                <w:b/>
                <w:noProof/>
                <w:sz w:val="24"/>
              </w:rPr>
            </w:pPr>
            <w:r>
              <w:rPr>
                <w:rFonts w:ascii="Times New Roman" w:hAnsi="Times New Roman"/>
                <w:b/>
                <w:sz w:val="24"/>
              </w:rPr>
              <w:t>20</w:t>
            </w:r>
          </w:p>
        </w:tc>
      </w:tr>
      <w:tr w:rsidR="00081A48" w:rsidRPr="00D82D6C" w14:paraId="7695D4A2"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2DE2515F"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5E5871F7" w14:textId="77777777" w:rsidR="00416649" w:rsidRPr="00D82D6C" w:rsidRDefault="00416649" w:rsidP="00034E85">
            <w:pPr>
              <w:ind w:left="289"/>
              <w:jc w:val="both"/>
              <w:rPr>
                <w:rFonts w:ascii="Times New Roman" w:hAnsi="Times New Roman"/>
                <w:b/>
                <w:noProof/>
                <w:sz w:val="24"/>
              </w:rPr>
            </w:pPr>
            <w:r>
              <w:rPr>
                <w:rFonts w:ascii="Times New Roman" w:hAnsi="Times New Roman"/>
                <w:b/>
                <w:sz w:val="24"/>
              </w:rPr>
              <w:t>SJ1</w:t>
            </w:r>
          </w:p>
        </w:tc>
        <w:tc>
          <w:tcPr>
            <w:tcW w:w="2437" w:type="pct"/>
            <w:tcBorders>
              <w:top w:val="single" w:sz="4" w:space="0" w:color="C0C0C0"/>
              <w:left w:val="nil"/>
              <w:bottom w:val="single" w:sz="4" w:space="0" w:color="C0C0C0"/>
              <w:right w:val="nil"/>
            </w:tcBorders>
          </w:tcPr>
          <w:p w14:paraId="02190360" w14:textId="77777777" w:rsidR="00416649" w:rsidRPr="00D82D6C" w:rsidRDefault="00416649" w:rsidP="00D82D6C">
            <w:pPr>
              <w:jc w:val="both"/>
              <w:rPr>
                <w:rFonts w:ascii="Times New Roman" w:hAnsi="Times New Roman"/>
                <w:b/>
                <w:noProof/>
                <w:sz w:val="24"/>
              </w:rPr>
            </w:pPr>
            <w:r>
              <w:rPr>
                <w:rFonts w:ascii="Times New Roman" w:hAnsi="Times New Roman"/>
                <w:b/>
                <w:sz w:val="24"/>
              </w:rPr>
              <w:t>Pētniecības un izstrādes pakalpojumi</w:t>
            </w:r>
          </w:p>
        </w:tc>
        <w:tc>
          <w:tcPr>
            <w:tcW w:w="465" w:type="pct"/>
            <w:gridSpan w:val="5"/>
            <w:tcBorders>
              <w:top w:val="single" w:sz="4" w:space="0" w:color="C0C0C0"/>
              <w:left w:val="nil"/>
              <w:bottom w:val="single" w:sz="4" w:space="0" w:color="C0C0C0"/>
              <w:right w:val="nil"/>
            </w:tcBorders>
          </w:tcPr>
          <w:p w14:paraId="14A329E8" w14:textId="77777777" w:rsidR="00416649" w:rsidRPr="00D82D6C" w:rsidRDefault="00416649" w:rsidP="009C4F1F">
            <w:pPr>
              <w:jc w:val="center"/>
              <w:rPr>
                <w:rFonts w:ascii="Times New Roman" w:hAnsi="Times New Roman"/>
                <w:noProof/>
                <w:sz w:val="24"/>
              </w:rPr>
            </w:pPr>
            <w:r>
              <w:rPr>
                <w:rFonts w:ascii="Times New Roman" w:hAnsi="Times New Roman"/>
                <w:sz w:val="24"/>
              </w:rPr>
              <w:t>90</w:t>
            </w:r>
          </w:p>
        </w:tc>
        <w:tc>
          <w:tcPr>
            <w:tcW w:w="312" w:type="pct"/>
            <w:tcBorders>
              <w:top w:val="single" w:sz="4" w:space="0" w:color="C0C0C0"/>
              <w:left w:val="nil"/>
              <w:bottom w:val="single" w:sz="4" w:space="0" w:color="C0C0C0"/>
              <w:right w:val="nil"/>
            </w:tcBorders>
          </w:tcPr>
          <w:p w14:paraId="528B6D51"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49EDAA92"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3DB57D54" w14:textId="77777777" w:rsidR="00416649" w:rsidRPr="00D82D6C" w:rsidRDefault="00416649" w:rsidP="009C4F1F">
            <w:pPr>
              <w:jc w:val="center"/>
              <w:rPr>
                <w:rFonts w:ascii="Times New Roman" w:hAnsi="Times New Roman"/>
                <w:noProof/>
                <w:sz w:val="24"/>
              </w:rPr>
            </w:pPr>
            <w:r>
              <w:rPr>
                <w:rFonts w:ascii="Times New Roman" w:hAnsi="Times New Roman"/>
                <w:sz w:val="24"/>
              </w:rPr>
              <w:t>10</w:t>
            </w:r>
          </w:p>
        </w:tc>
      </w:tr>
      <w:tr w:rsidR="00081A48" w:rsidRPr="00D82D6C" w14:paraId="1F8D993D"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23"/>
        </w:trPr>
        <w:tc>
          <w:tcPr>
            <w:tcW w:w="234" w:type="pct"/>
            <w:gridSpan w:val="3"/>
            <w:tcBorders>
              <w:top w:val="single" w:sz="4" w:space="0" w:color="C0C0C0"/>
              <w:left w:val="nil"/>
              <w:bottom w:val="single" w:sz="4" w:space="0" w:color="C0C0C0"/>
              <w:right w:val="nil"/>
            </w:tcBorders>
          </w:tcPr>
          <w:p w14:paraId="6D0B31E0"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1" w:type="pct"/>
            <w:gridSpan w:val="3"/>
            <w:tcBorders>
              <w:top w:val="single" w:sz="4" w:space="0" w:color="C0C0C0"/>
              <w:left w:val="nil"/>
              <w:bottom w:val="single" w:sz="4" w:space="0" w:color="C0C0C0"/>
              <w:right w:val="nil"/>
            </w:tcBorders>
          </w:tcPr>
          <w:p w14:paraId="61855549" w14:textId="77777777" w:rsidR="00416649" w:rsidRPr="00D82D6C" w:rsidRDefault="00416649" w:rsidP="00034E85">
            <w:pPr>
              <w:ind w:left="431"/>
              <w:jc w:val="both"/>
              <w:rPr>
                <w:rFonts w:ascii="Times New Roman" w:hAnsi="Times New Roman"/>
                <w:b/>
                <w:noProof/>
                <w:sz w:val="24"/>
              </w:rPr>
            </w:pPr>
            <w:r>
              <w:rPr>
                <w:rFonts w:ascii="Times New Roman" w:hAnsi="Times New Roman"/>
                <w:b/>
                <w:sz w:val="24"/>
              </w:rPr>
              <w:t>SJ11</w:t>
            </w:r>
          </w:p>
        </w:tc>
        <w:tc>
          <w:tcPr>
            <w:tcW w:w="2437" w:type="pct"/>
            <w:tcBorders>
              <w:top w:val="single" w:sz="4" w:space="0" w:color="C0C0C0"/>
              <w:left w:val="nil"/>
              <w:bottom w:val="single" w:sz="4" w:space="0" w:color="C0C0C0"/>
              <w:right w:val="nil"/>
            </w:tcBorders>
          </w:tcPr>
          <w:p w14:paraId="68B2A881" w14:textId="191A5469" w:rsidR="00416649" w:rsidRPr="00D82D6C" w:rsidRDefault="00416649" w:rsidP="002A0B29">
            <w:pPr>
              <w:jc w:val="both"/>
              <w:rPr>
                <w:rFonts w:ascii="Times New Roman" w:hAnsi="Times New Roman"/>
                <w:b/>
                <w:noProof/>
                <w:sz w:val="24"/>
              </w:rPr>
            </w:pPr>
            <w:r>
              <w:rPr>
                <w:rFonts w:ascii="Times New Roman" w:hAnsi="Times New Roman"/>
                <w:b/>
                <w:sz w:val="24"/>
              </w:rPr>
              <w:t>Sistemātisks darbs, ko veic, lai palielinātu uzkrātās zināšanas</w:t>
            </w:r>
          </w:p>
        </w:tc>
        <w:tc>
          <w:tcPr>
            <w:tcW w:w="465" w:type="pct"/>
            <w:gridSpan w:val="5"/>
            <w:tcBorders>
              <w:top w:val="single" w:sz="4" w:space="0" w:color="C0C0C0"/>
              <w:left w:val="nil"/>
              <w:bottom w:val="single" w:sz="4" w:space="0" w:color="C0C0C0"/>
              <w:right w:val="nil"/>
            </w:tcBorders>
          </w:tcPr>
          <w:p w14:paraId="28F7453D" w14:textId="77777777" w:rsidR="00416649" w:rsidRPr="00D82D6C" w:rsidRDefault="00416649" w:rsidP="009C4F1F">
            <w:pPr>
              <w:jc w:val="center"/>
              <w:rPr>
                <w:rFonts w:ascii="Times New Roman" w:hAnsi="Times New Roman"/>
                <w:noProof/>
                <w:sz w:val="24"/>
              </w:rPr>
            </w:pPr>
            <w:r>
              <w:rPr>
                <w:rFonts w:ascii="Times New Roman" w:hAnsi="Times New Roman"/>
                <w:sz w:val="24"/>
              </w:rPr>
              <w:t>90</w:t>
            </w:r>
          </w:p>
        </w:tc>
        <w:tc>
          <w:tcPr>
            <w:tcW w:w="312" w:type="pct"/>
            <w:tcBorders>
              <w:top w:val="single" w:sz="4" w:space="0" w:color="C0C0C0"/>
              <w:left w:val="nil"/>
              <w:bottom w:val="single" w:sz="4" w:space="0" w:color="C0C0C0"/>
              <w:right w:val="nil"/>
            </w:tcBorders>
          </w:tcPr>
          <w:p w14:paraId="31280FF9"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68F9A2FD"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4BEEB474" w14:textId="77777777" w:rsidR="00416649" w:rsidRPr="00D82D6C" w:rsidRDefault="00416649" w:rsidP="009C4F1F">
            <w:pPr>
              <w:jc w:val="center"/>
              <w:rPr>
                <w:rFonts w:ascii="Times New Roman" w:hAnsi="Times New Roman"/>
                <w:noProof/>
                <w:sz w:val="24"/>
              </w:rPr>
            </w:pPr>
            <w:r>
              <w:rPr>
                <w:rFonts w:ascii="Times New Roman" w:hAnsi="Times New Roman"/>
                <w:sz w:val="24"/>
              </w:rPr>
              <w:t>10</w:t>
            </w:r>
          </w:p>
        </w:tc>
      </w:tr>
      <w:tr w:rsidR="00081A48" w:rsidRPr="00D82D6C" w14:paraId="51059786"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21"/>
        </w:trPr>
        <w:tc>
          <w:tcPr>
            <w:tcW w:w="234" w:type="pct"/>
            <w:gridSpan w:val="3"/>
            <w:tcBorders>
              <w:top w:val="single" w:sz="4" w:space="0" w:color="C0C0C0"/>
              <w:left w:val="nil"/>
              <w:bottom w:val="single" w:sz="4" w:space="0" w:color="C0C0C0"/>
              <w:right w:val="nil"/>
            </w:tcBorders>
          </w:tcPr>
          <w:p w14:paraId="163C7D7F" w14:textId="77777777" w:rsidR="00416649" w:rsidRPr="00D82D6C" w:rsidRDefault="00416649" w:rsidP="00D82D6C">
            <w:pPr>
              <w:jc w:val="both"/>
              <w:rPr>
                <w:rFonts w:ascii="Times New Roman" w:hAnsi="Times New Roman"/>
                <w:b/>
                <w:noProof/>
                <w:sz w:val="24"/>
              </w:rPr>
            </w:pPr>
            <w:r>
              <w:rPr>
                <w:rFonts w:ascii="Times New Roman" w:hAnsi="Times New Roman"/>
                <w:b/>
                <w:sz w:val="24"/>
              </w:rPr>
              <w:t>5</w:t>
            </w:r>
          </w:p>
        </w:tc>
        <w:tc>
          <w:tcPr>
            <w:tcW w:w="761" w:type="pct"/>
            <w:gridSpan w:val="3"/>
            <w:tcBorders>
              <w:top w:val="single" w:sz="4" w:space="0" w:color="C0C0C0"/>
              <w:left w:val="nil"/>
              <w:bottom w:val="single" w:sz="4" w:space="0" w:color="C0C0C0"/>
              <w:right w:val="nil"/>
            </w:tcBorders>
          </w:tcPr>
          <w:p w14:paraId="29A73DCA" w14:textId="77777777" w:rsidR="00416649" w:rsidRPr="00D82D6C" w:rsidRDefault="00416649" w:rsidP="00034E85">
            <w:pPr>
              <w:ind w:left="515"/>
              <w:jc w:val="both"/>
              <w:rPr>
                <w:rFonts w:ascii="Times New Roman" w:hAnsi="Times New Roman"/>
                <w:b/>
                <w:noProof/>
                <w:sz w:val="24"/>
              </w:rPr>
            </w:pPr>
            <w:r>
              <w:rPr>
                <w:rFonts w:ascii="Times New Roman" w:hAnsi="Times New Roman"/>
                <w:b/>
                <w:sz w:val="24"/>
              </w:rPr>
              <w:t>SJ111</w:t>
            </w:r>
          </w:p>
        </w:tc>
        <w:tc>
          <w:tcPr>
            <w:tcW w:w="2437" w:type="pct"/>
            <w:tcBorders>
              <w:top w:val="single" w:sz="4" w:space="0" w:color="C0C0C0"/>
              <w:left w:val="nil"/>
              <w:bottom w:val="single" w:sz="4" w:space="0" w:color="C0C0C0"/>
              <w:right w:val="nil"/>
            </w:tcBorders>
          </w:tcPr>
          <w:p w14:paraId="0EA63069" w14:textId="6252B0EA" w:rsidR="00416649" w:rsidRPr="00D82D6C" w:rsidRDefault="00416649" w:rsidP="002A0B29">
            <w:pPr>
              <w:jc w:val="both"/>
              <w:rPr>
                <w:rFonts w:ascii="Times New Roman" w:hAnsi="Times New Roman"/>
                <w:b/>
                <w:noProof/>
                <w:sz w:val="24"/>
              </w:rPr>
            </w:pPr>
            <w:r>
              <w:rPr>
                <w:rFonts w:ascii="Times New Roman" w:hAnsi="Times New Roman"/>
                <w:b/>
                <w:sz w:val="24"/>
              </w:rPr>
              <w:t>Pielāgotu un nepielāgotu pētniecības un attīstības pakalpojumu sniegšana</w:t>
            </w:r>
          </w:p>
        </w:tc>
        <w:tc>
          <w:tcPr>
            <w:tcW w:w="465" w:type="pct"/>
            <w:gridSpan w:val="5"/>
            <w:tcBorders>
              <w:top w:val="single" w:sz="4" w:space="0" w:color="C0C0C0"/>
              <w:left w:val="nil"/>
              <w:bottom w:val="single" w:sz="4" w:space="0" w:color="C0C0C0"/>
              <w:right w:val="nil"/>
            </w:tcBorders>
          </w:tcPr>
          <w:p w14:paraId="189BDECC" w14:textId="77777777" w:rsidR="00416649" w:rsidRPr="00D82D6C" w:rsidRDefault="00416649" w:rsidP="009C4F1F">
            <w:pPr>
              <w:jc w:val="center"/>
              <w:rPr>
                <w:rFonts w:ascii="Times New Roman" w:hAnsi="Times New Roman"/>
                <w:noProof/>
                <w:sz w:val="24"/>
              </w:rPr>
            </w:pPr>
            <w:r>
              <w:rPr>
                <w:rFonts w:ascii="Times New Roman" w:hAnsi="Times New Roman"/>
                <w:sz w:val="24"/>
              </w:rPr>
              <w:t>90</w:t>
            </w:r>
          </w:p>
        </w:tc>
        <w:tc>
          <w:tcPr>
            <w:tcW w:w="312" w:type="pct"/>
            <w:tcBorders>
              <w:top w:val="single" w:sz="4" w:space="0" w:color="C0C0C0"/>
              <w:left w:val="nil"/>
              <w:bottom w:val="single" w:sz="4" w:space="0" w:color="C0C0C0"/>
              <w:right w:val="nil"/>
            </w:tcBorders>
          </w:tcPr>
          <w:p w14:paraId="2EBF09DC"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71E9F6EA"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37B25F7A" w14:textId="77777777" w:rsidR="00416649" w:rsidRPr="00D82D6C" w:rsidRDefault="00416649" w:rsidP="009C4F1F">
            <w:pPr>
              <w:jc w:val="center"/>
              <w:rPr>
                <w:rFonts w:ascii="Times New Roman" w:hAnsi="Times New Roman"/>
                <w:noProof/>
                <w:sz w:val="24"/>
              </w:rPr>
            </w:pPr>
            <w:r>
              <w:rPr>
                <w:rFonts w:ascii="Times New Roman" w:hAnsi="Times New Roman"/>
                <w:sz w:val="24"/>
              </w:rPr>
              <w:t>10</w:t>
            </w:r>
          </w:p>
        </w:tc>
      </w:tr>
      <w:tr w:rsidR="00081A48" w:rsidRPr="00D82D6C" w14:paraId="322FF32C"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21"/>
        </w:trPr>
        <w:tc>
          <w:tcPr>
            <w:tcW w:w="234" w:type="pct"/>
            <w:gridSpan w:val="3"/>
            <w:tcBorders>
              <w:top w:val="single" w:sz="4" w:space="0" w:color="C0C0C0"/>
              <w:left w:val="nil"/>
              <w:bottom w:val="single" w:sz="4" w:space="0" w:color="C0C0C0"/>
              <w:right w:val="nil"/>
            </w:tcBorders>
          </w:tcPr>
          <w:p w14:paraId="5E92BF1A" w14:textId="77777777" w:rsidR="00416649" w:rsidRPr="00D82D6C" w:rsidRDefault="00416649" w:rsidP="00D82D6C">
            <w:pPr>
              <w:jc w:val="both"/>
              <w:rPr>
                <w:rFonts w:ascii="Times New Roman" w:hAnsi="Times New Roman"/>
                <w:b/>
                <w:noProof/>
                <w:sz w:val="24"/>
              </w:rPr>
            </w:pPr>
            <w:r>
              <w:rPr>
                <w:rFonts w:ascii="Times New Roman" w:hAnsi="Times New Roman"/>
                <w:b/>
                <w:sz w:val="24"/>
              </w:rPr>
              <w:t>5</w:t>
            </w:r>
          </w:p>
        </w:tc>
        <w:tc>
          <w:tcPr>
            <w:tcW w:w="761" w:type="pct"/>
            <w:gridSpan w:val="3"/>
            <w:tcBorders>
              <w:top w:val="single" w:sz="4" w:space="0" w:color="C0C0C0"/>
              <w:left w:val="nil"/>
              <w:bottom w:val="single" w:sz="4" w:space="0" w:color="C0C0C0"/>
              <w:right w:val="nil"/>
            </w:tcBorders>
          </w:tcPr>
          <w:p w14:paraId="3EBA36F7" w14:textId="77777777" w:rsidR="00416649" w:rsidRPr="00D82D6C" w:rsidRDefault="00416649" w:rsidP="00034E85">
            <w:pPr>
              <w:ind w:left="515"/>
              <w:jc w:val="both"/>
              <w:rPr>
                <w:rFonts w:ascii="Times New Roman" w:hAnsi="Times New Roman"/>
                <w:b/>
                <w:noProof/>
                <w:sz w:val="24"/>
              </w:rPr>
            </w:pPr>
            <w:r>
              <w:rPr>
                <w:rFonts w:ascii="Times New Roman" w:hAnsi="Times New Roman"/>
                <w:b/>
                <w:sz w:val="24"/>
              </w:rPr>
              <w:t>SJ112</w:t>
            </w:r>
          </w:p>
        </w:tc>
        <w:tc>
          <w:tcPr>
            <w:tcW w:w="2437" w:type="pct"/>
            <w:tcBorders>
              <w:top w:val="single" w:sz="4" w:space="0" w:color="C0C0C0"/>
              <w:left w:val="nil"/>
              <w:bottom w:val="single" w:sz="4" w:space="0" w:color="C0C0C0"/>
              <w:right w:val="nil"/>
            </w:tcBorders>
          </w:tcPr>
          <w:p w14:paraId="66AA8703" w14:textId="00A207E2" w:rsidR="00416649" w:rsidRPr="00D82D6C" w:rsidRDefault="00416649" w:rsidP="00D261D2">
            <w:pPr>
              <w:jc w:val="both"/>
              <w:rPr>
                <w:rFonts w:ascii="Times New Roman" w:hAnsi="Times New Roman"/>
                <w:b/>
                <w:noProof/>
                <w:sz w:val="24"/>
              </w:rPr>
            </w:pPr>
            <w:r>
              <w:rPr>
                <w:rFonts w:ascii="Times New Roman" w:hAnsi="Times New Roman"/>
                <w:b/>
                <w:sz w:val="24"/>
              </w:rPr>
              <w:t>Pētniecībā un attīstībā iegūto īpašumtiesību pārdošana</w:t>
            </w:r>
          </w:p>
        </w:tc>
        <w:tc>
          <w:tcPr>
            <w:tcW w:w="465" w:type="pct"/>
            <w:gridSpan w:val="5"/>
            <w:tcBorders>
              <w:top w:val="single" w:sz="4" w:space="0" w:color="C0C0C0"/>
              <w:left w:val="nil"/>
              <w:bottom w:val="single" w:sz="4" w:space="0" w:color="C0C0C0"/>
              <w:right w:val="nil"/>
            </w:tcBorders>
          </w:tcPr>
          <w:p w14:paraId="370A66FE"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251DDD24"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05B970C5"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3627DC01" w14:textId="77777777" w:rsidR="00416649" w:rsidRPr="00D82D6C" w:rsidRDefault="00416649" w:rsidP="009C4F1F">
            <w:pPr>
              <w:jc w:val="center"/>
              <w:rPr>
                <w:rFonts w:ascii="Times New Roman" w:hAnsi="Times New Roman"/>
                <w:noProof/>
                <w:sz w:val="24"/>
              </w:rPr>
            </w:pPr>
          </w:p>
        </w:tc>
      </w:tr>
      <w:tr w:rsidR="00081A48" w:rsidRPr="00D82D6C" w14:paraId="48BDE961"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7490AC88" w14:textId="77777777" w:rsidR="00416649" w:rsidRPr="00D82D6C" w:rsidRDefault="00416649" w:rsidP="00D82D6C">
            <w:pPr>
              <w:jc w:val="both"/>
              <w:rPr>
                <w:rFonts w:ascii="Times New Roman" w:hAnsi="Times New Roman"/>
                <w:b/>
                <w:noProof/>
                <w:sz w:val="24"/>
              </w:rPr>
            </w:pPr>
            <w:r>
              <w:rPr>
                <w:rFonts w:ascii="Times New Roman" w:hAnsi="Times New Roman"/>
                <w:b/>
                <w:sz w:val="24"/>
              </w:rPr>
              <w:t>6</w:t>
            </w:r>
          </w:p>
        </w:tc>
        <w:tc>
          <w:tcPr>
            <w:tcW w:w="761" w:type="pct"/>
            <w:gridSpan w:val="3"/>
            <w:tcBorders>
              <w:top w:val="single" w:sz="4" w:space="0" w:color="C0C0C0"/>
              <w:left w:val="nil"/>
              <w:bottom w:val="single" w:sz="4" w:space="0" w:color="C0C0C0"/>
              <w:right w:val="nil"/>
            </w:tcBorders>
          </w:tcPr>
          <w:p w14:paraId="6D37DD88" w14:textId="77777777" w:rsidR="00416649" w:rsidRPr="00D82D6C" w:rsidRDefault="00416649" w:rsidP="00EA155E">
            <w:pPr>
              <w:ind w:left="515"/>
              <w:jc w:val="both"/>
              <w:rPr>
                <w:rFonts w:ascii="Times New Roman" w:hAnsi="Times New Roman"/>
                <w:b/>
                <w:noProof/>
                <w:sz w:val="24"/>
              </w:rPr>
            </w:pPr>
            <w:r>
              <w:rPr>
                <w:rFonts w:ascii="Times New Roman" w:hAnsi="Times New Roman"/>
                <w:b/>
                <w:sz w:val="24"/>
              </w:rPr>
              <w:t>SJ1121</w:t>
            </w:r>
          </w:p>
        </w:tc>
        <w:tc>
          <w:tcPr>
            <w:tcW w:w="2437" w:type="pct"/>
            <w:tcBorders>
              <w:top w:val="single" w:sz="4" w:space="0" w:color="C0C0C0"/>
              <w:left w:val="nil"/>
              <w:bottom w:val="single" w:sz="4" w:space="0" w:color="C0C0C0"/>
              <w:right w:val="nil"/>
            </w:tcBorders>
          </w:tcPr>
          <w:p w14:paraId="133A9BA0" w14:textId="77777777" w:rsidR="00416649" w:rsidRPr="00D82D6C" w:rsidRDefault="00416649" w:rsidP="00D82D6C">
            <w:pPr>
              <w:jc w:val="both"/>
              <w:rPr>
                <w:rFonts w:ascii="Times New Roman" w:hAnsi="Times New Roman"/>
                <w:b/>
                <w:noProof/>
                <w:sz w:val="24"/>
              </w:rPr>
            </w:pPr>
            <w:r>
              <w:rPr>
                <w:rFonts w:ascii="Times New Roman" w:hAnsi="Times New Roman"/>
                <w:b/>
                <w:sz w:val="24"/>
              </w:rPr>
              <w:t>Patenti</w:t>
            </w:r>
          </w:p>
        </w:tc>
        <w:tc>
          <w:tcPr>
            <w:tcW w:w="465" w:type="pct"/>
            <w:gridSpan w:val="5"/>
            <w:tcBorders>
              <w:top w:val="single" w:sz="4" w:space="0" w:color="C0C0C0"/>
              <w:left w:val="nil"/>
              <w:bottom w:val="single" w:sz="4" w:space="0" w:color="C0C0C0"/>
              <w:right w:val="nil"/>
            </w:tcBorders>
          </w:tcPr>
          <w:p w14:paraId="4A710E49"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6E3DD318"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54D831FC"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05026A8A" w14:textId="77777777" w:rsidR="00416649" w:rsidRPr="00D82D6C" w:rsidRDefault="00416649" w:rsidP="009C4F1F">
            <w:pPr>
              <w:jc w:val="center"/>
              <w:rPr>
                <w:rFonts w:ascii="Times New Roman" w:hAnsi="Times New Roman"/>
                <w:noProof/>
                <w:sz w:val="24"/>
              </w:rPr>
            </w:pPr>
          </w:p>
        </w:tc>
      </w:tr>
      <w:tr w:rsidR="00081A48" w:rsidRPr="00D82D6C" w14:paraId="7D20A466"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42"/>
        </w:trPr>
        <w:tc>
          <w:tcPr>
            <w:tcW w:w="234" w:type="pct"/>
            <w:gridSpan w:val="3"/>
            <w:tcBorders>
              <w:top w:val="single" w:sz="4" w:space="0" w:color="C0C0C0"/>
              <w:left w:val="nil"/>
              <w:bottom w:val="single" w:sz="4" w:space="0" w:color="C0C0C0"/>
              <w:right w:val="nil"/>
            </w:tcBorders>
          </w:tcPr>
          <w:p w14:paraId="38AEFF63" w14:textId="77777777" w:rsidR="00416649" w:rsidRPr="00D82D6C" w:rsidRDefault="00416649" w:rsidP="00D82D6C">
            <w:pPr>
              <w:jc w:val="both"/>
              <w:rPr>
                <w:rFonts w:ascii="Times New Roman" w:hAnsi="Times New Roman"/>
                <w:b/>
                <w:noProof/>
                <w:sz w:val="24"/>
              </w:rPr>
            </w:pPr>
            <w:r>
              <w:rPr>
                <w:rFonts w:ascii="Times New Roman" w:hAnsi="Times New Roman"/>
                <w:b/>
                <w:sz w:val="24"/>
              </w:rPr>
              <w:t>6</w:t>
            </w:r>
          </w:p>
        </w:tc>
        <w:tc>
          <w:tcPr>
            <w:tcW w:w="761" w:type="pct"/>
            <w:gridSpan w:val="3"/>
            <w:tcBorders>
              <w:top w:val="single" w:sz="4" w:space="0" w:color="C0C0C0"/>
              <w:left w:val="nil"/>
              <w:bottom w:val="single" w:sz="4" w:space="0" w:color="C0C0C0"/>
              <w:right w:val="nil"/>
            </w:tcBorders>
          </w:tcPr>
          <w:p w14:paraId="2C8847F1" w14:textId="77777777" w:rsidR="00416649" w:rsidRPr="00D82D6C" w:rsidRDefault="00416649" w:rsidP="00EA155E">
            <w:pPr>
              <w:ind w:left="515"/>
              <w:jc w:val="both"/>
              <w:rPr>
                <w:rFonts w:ascii="Times New Roman" w:hAnsi="Times New Roman"/>
                <w:b/>
                <w:noProof/>
                <w:sz w:val="24"/>
              </w:rPr>
            </w:pPr>
            <w:r>
              <w:rPr>
                <w:rFonts w:ascii="Times New Roman" w:hAnsi="Times New Roman"/>
                <w:b/>
                <w:sz w:val="24"/>
              </w:rPr>
              <w:t>SJ1122</w:t>
            </w:r>
          </w:p>
        </w:tc>
        <w:tc>
          <w:tcPr>
            <w:tcW w:w="2437" w:type="pct"/>
            <w:tcBorders>
              <w:top w:val="single" w:sz="4" w:space="0" w:color="C0C0C0"/>
              <w:left w:val="nil"/>
              <w:bottom w:val="single" w:sz="4" w:space="0" w:color="C0C0C0"/>
              <w:right w:val="nil"/>
            </w:tcBorders>
          </w:tcPr>
          <w:p w14:paraId="033CAD44" w14:textId="77777777" w:rsidR="00416649" w:rsidRPr="00D82D6C" w:rsidRDefault="00416649" w:rsidP="00D82D6C">
            <w:pPr>
              <w:jc w:val="both"/>
              <w:rPr>
                <w:rFonts w:ascii="Times New Roman" w:hAnsi="Times New Roman"/>
                <w:b/>
                <w:noProof/>
                <w:sz w:val="24"/>
              </w:rPr>
            </w:pPr>
            <w:r>
              <w:rPr>
                <w:rFonts w:ascii="Times New Roman" w:hAnsi="Times New Roman"/>
                <w:b/>
                <w:sz w:val="24"/>
              </w:rPr>
              <w:t>Pētniecībā un attīstībā iegūtās īpašumtiesības</w:t>
            </w:r>
          </w:p>
        </w:tc>
        <w:tc>
          <w:tcPr>
            <w:tcW w:w="465" w:type="pct"/>
            <w:gridSpan w:val="5"/>
            <w:tcBorders>
              <w:top w:val="single" w:sz="4" w:space="0" w:color="C0C0C0"/>
              <w:left w:val="nil"/>
              <w:bottom w:val="single" w:sz="4" w:space="0" w:color="C0C0C0"/>
              <w:right w:val="nil"/>
            </w:tcBorders>
          </w:tcPr>
          <w:p w14:paraId="49CFAC78"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3F185C3A"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2496E561"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4BEA7894" w14:textId="77777777" w:rsidR="00416649" w:rsidRPr="00D82D6C" w:rsidRDefault="00416649" w:rsidP="009C4F1F">
            <w:pPr>
              <w:jc w:val="center"/>
              <w:rPr>
                <w:rFonts w:ascii="Times New Roman" w:hAnsi="Times New Roman"/>
                <w:noProof/>
                <w:sz w:val="24"/>
              </w:rPr>
            </w:pPr>
          </w:p>
        </w:tc>
      </w:tr>
      <w:tr w:rsidR="00081A48" w:rsidRPr="00D82D6C" w14:paraId="757FE046"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684FC6B4" w14:textId="77777777" w:rsidR="00416649" w:rsidRPr="00D82D6C" w:rsidRDefault="00416649" w:rsidP="00D82D6C">
            <w:pPr>
              <w:jc w:val="both"/>
              <w:rPr>
                <w:rFonts w:ascii="Times New Roman" w:hAnsi="Times New Roman"/>
                <w:b/>
                <w:noProof/>
                <w:sz w:val="24"/>
              </w:rPr>
            </w:pPr>
            <w:r>
              <w:rPr>
                <w:rFonts w:ascii="Times New Roman" w:hAnsi="Times New Roman"/>
                <w:b/>
                <w:sz w:val="24"/>
              </w:rPr>
              <w:t>6</w:t>
            </w:r>
          </w:p>
        </w:tc>
        <w:tc>
          <w:tcPr>
            <w:tcW w:w="761" w:type="pct"/>
            <w:gridSpan w:val="3"/>
            <w:tcBorders>
              <w:top w:val="single" w:sz="4" w:space="0" w:color="C0C0C0"/>
              <w:left w:val="nil"/>
              <w:bottom w:val="single" w:sz="4" w:space="0" w:color="C0C0C0"/>
              <w:right w:val="nil"/>
            </w:tcBorders>
          </w:tcPr>
          <w:p w14:paraId="5786C5B9" w14:textId="77777777" w:rsidR="00416649" w:rsidRPr="00D82D6C" w:rsidRDefault="00416649" w:rsidP="00EA155E">
            <w:pPr>
              <w:ind w:left="515"/>
              <w:jc w:val="both"/>
              <w:rPr>
                <w:rFonts w:ascii="Times New Roman" w:hAnsi="Times New Roman"/>
                <w:b/>
                <w:noProof/>
                <w:sz w:val="24"/>
              </w:rPr>
            </w:pPr>
            <w:r>
              <w:rPr>
                <w:rFonts w:ascii="Times New Roman" w:hAnsi="Times New Roman"/>
                <w:b/>
                <w:sz w:val="24"/>
              </w:rPr>
              <w:t>SJ1123</w:t>
            </w:r>
          </w:p>
        </w:tc>
        <w:tc>
          <w:tcPr>
            <w:tcW w:w="2437" w:type="pct"/>
            <w:tcBorders>
              <w:top w:val="single" w:sz="4" w:space="0" w:color="C0C0C0"/>
              <w:left w:val="nil"/>
              <w:bottom w:val="single" w:sz="4" w:space="0" w:color="C0C0C0"/>
              <w:right w:val="nil"/>
            </w:tcBorders>
          </w:tcPr>
          <w:p w14:paraId="685C3E58" w14:textId="77777777" w:rsidR="00416649" w:rsidRPr="00D82D6C" w:rsidRDefault="00416649" w:rsidP="00D82D6C">
            <w:pPr>
              <w:jc w:val="both"/>
              <w:rPr>
                <w:rFonts w:ascii="Times New Roman" w:hAnsi="Times New Roman"/>
                <w:b/>
                <w:noProof/>
                <w:sz w:val="24"/>
              </w:rPr>
            </w:pPr>
            <w:r>
              <w:rPr>
                <w:rFonts w:ascii="Times New Roman" w:hAnsi="Times New Roman"/>
                <w:b/>
                <w:sz w:val="24"/>
              </w:rPr>
              <w:t>Ražošanas procesi un izstrāde</w:t>
            </w:r>
          </w:p>
        </w:tc>
        <w:tc>
          <w:tcPr>
            <w:tcW w:w="465" w:type="pct"/>
            <w:gridSpan w:val="5"/>
            <w:tcBorders>
              <w:top w:val="single" w:sz="4" w:space="0" w:color="C0C0C0"/>
              <w:left w:val="nil"/>
              <w:bottom w:val="single" w:sz="4" w:space="0" w:color="C0C0C0"/>
              <w:right w:val="nil"/>
            </w:tcBorders>
          </w:tcPr>
          <w:p w14:paraId="35D0A4A4"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2048E5EC"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27A94702"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2415DB04" w14:textId="77777777" w:rsidR="00416649" w:rsidRPr="00D82D6C" w:rsidRDefault="00416649" w:rsidP="009C4F1F">
            <w:pPr>
              <w:jc w:val="center"/>
              <w:rPr>
                <w:rFonts w:ascii="Times New Roman" w:hAnsi="Times New Roman"/>
                <w:noProof/>
                <w:sz w:val="24"/>
              </w:rPr>
            </w:pPr>
          </w:p>
        </w:tc>
      </w:tr>
      <w:tr w:rsidR="00081A48" w:rsidRPr="00D82D6C" w14:paraId="7BA85B75"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21"/>
        </w:trPr>
        <w:tc>
          <w:tcPr>
            <w:tcW w:w="234" w:type="pct"/>
            <w:gridSpan w:val="3"/>
            <w:tcBorders>
              <w:top w:val="single" w:sz="4" w:space="0" w:color="C0C0C0"/>
              <w:left w:val="nil"/>
              <w:bottom w:val="single" w:sz="4" w:space="0" w:color="C0C0C0"/>
              <w:right w:val="nil"/>
            </w:tcBorders>
          </w:tcPr>
          <w:p w14:paraId="45CBC3A2" w14:textId="77777777" w:rsidR="00416649" w:rsidRPr="00D82D6C" w:rsidRDefault="00416649" w:rsidP="00D82D6C">
            <w:pPr>
              <w:jc w:val="both"/>
              <w:rPr>
                <w:rFonts w:ascii="Times New Roman" w:hAnsi="Times New Roman"/>
                <w:b/>
                <w:noProof/>
                <w:sz w:val="24"/>
              </w:rPr>
            </w:pPr>
            <w:r>
              <w:rPr>
                <w:rFonts w:ascii="Times New Roman" w:hAnsi="Times New Roman"/>
                <w:b/>
                <w:sz w:val="24"/>
              </w:rPr>
              <w:t>6</w:t>
            </w:r>
          </w:p>
        </w:tc>
        <w:tc>
          <w:tcPr>
            <w:tcW w:w="761" w:type="pct"/>
            <w:gridSpan w:val="3"/>
            <w:tcBorders>
              <w:top w:val="single" w:sz="4" w:space="0" w:color="C0C0C0"/>
              <w:left w:val="nil"/>
              <w:bottom w:val="single" w:sz="4" w:space="0" w:color="C0C0C0"/>
              <w:right w:val="nil"/>
            </w:tcBorders>
          </w:tcPr>
          <w:p w14:paraId="351CEE67" w14:textId="77777777" w:rsidR="00416649" w:rsidRPr="00D82D6C" w:rsidRDefault="00416649" w:rsidP="00EA155E">
            <w:pPr>
              <w:ind w:left="515"/>
              <w:jc w:val="both"/>
              <w:rPr>
                <w:rFonts w:ascii="Times New Roman" w:hAnsi="Times New Roman"/>
                <w:b/>
                <w:noProof/>
                <w:sz w:val="24"/>
              </w:rPr>
            </w:pPr>
            <w:r>
              <w:rPr>
                <w:rFonts w:ascii="Times New Roman" w:hAnsi="Times New Roman"/>
                <w:b/>
                <w:sz w:val="24"/>
              </w:rPr>
              <w:t>SJ1124</w:t>
            </w:r>
          </w:p>
        </w:tc>
        <w:tc>
          <w:tcPr>
            <w:tcW w:w="2437" w:type="pct"/>
            <w:tcBorders>
              <w:top w:val="single" w:sz="4" w:space="0" w:color="C0C0C0"/>
              <w:left w:val="nil"/>
              <w:bottom w:val="single" w:sz="4" w:space="0" w:color="C0C0C0"/>
              <w:right w:val="nil"/>
            </w:tcBorders>
          </w:tcPr>
          <w:p w14:paraId="44646968" w14:textId="320B6E8A" w:rsidR="00416649" w:rsidRPr="00D82D6C" w:rsidRDefault="00416649" w:rsidP="00D261D2">
            <w:pPr>
              <w:jc w:val="both"/>
              <w:rPr>
                <w:rFonts w:ascii="Times New Roman" w:hAnsi="Times New Roman"/>
                <w:b/>
                <w:noProof/>
                <w:sz w:val="24"/>
              </w:rPr>
            </w:pPr>
            <w:r>
              <w:rPr>
                <w:rFonts w:ascii="Times New Roman" w:hAnsi="Times New Roman"/>
                <w:b/>
                <w:sz w:val="24"/>
              </w:rPr>
              <w:t>Cita pētniecībā un attīstībā iegūto īpašumtiesību pārdošana</w:t>
            </w:r>
          </w:p>
        </w:tc>
        <w:tc>
          <w:tcPr>
            <w:tcW w:w="465" w:type="pct"/>
            <w:gridSpan w:val="5"/>
            <w:tcBorders>
              <w:top w:val="single" w:sz="4" w:space="0" w:color="C0C0C0"/>
              <w:left w:val="nil"/>
              <w:bottom w:val="single" w:sz="4" w:space="0" w:color="C0C0C0"/>
              <w:right w:val="nil"/>
            </w:tcBorders>
          </w:tcPr>
          <w:p w14:paraId="5B2C80EA" w14:textId="77777777" w:rsidR="00416649" w:rsidRPr="00D82D6C" w:rsidRDefault="00416649" w:rsidP="009C4F1F">
            <w:pPr>
              <w:jc w:val="center"/>
              <w:rPr>
                <w:rFonts w:ascii="Times New Roman" w:hAnsi="Times New Roman"/>
                <w:noProof/>
                <w:sz w:val="24"/>
              </w:rPr>
            </w:pPr>
            <w:r>
              <w:rPr>
                <w:rFonts w:ascii="Times New Roman" w:hAnsi="Times New Roman"/>
                <w:sz w:val="24"/>
              </w:rPr>
              <w:t>100</w:t>
            </w:r>
          </w:p>
        </w:tc>
        <w:tc>
          <w:tcPr>
            <w:tcW w:w="312" w:type="pct"/>
            <w:tcBorders>
              <w:top w:val="single" w:sz="4" w:space="0" w:color="C0C0C0"/>
              <w:left w:val="nil"/>
              <w:bottom w:val="single" w:sz="4" w:space="0" w:color="C0C0C0"/>
              <w:right w:val="nil"/>
            </w:tcBorders>
          </w:tcPr>
          <w:p w14:paraId="555A6B72"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08D8D779"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01CEF562" w14:textId="77777777" w:rsidR="00416649" w:rsidRPr="00D82D6C" w:rsidRDefault="00416649" w:rsidP="009C4F1F">
            <w:pPr>
              <w:jc w:val="center"/>
              <w:rPr>
                <w:rFonts w:ascii="Times New Roman" w:hAnsi="Times New Roman"/>
                <w:noProof/>
                <w:sz w:val="24"/>
              </w:rPr>
            </w:pPr>
          </w:p>
        </w:tc>
      </w:tr>
      <w:tr w:rsidR="00081A48" w:rsidRPr="00D82D6C" w14:paraId="267DC9AC"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04C993D1"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1" w:type="pct"/>
            <w:gridSpan w:val="3"/>
            <w:tcBorders>
              <w:top w:val="single" w:sz="4" w:space="0" w:color="C0C0C0"/>
              <w:left w:val="nil"/>
              <w:bottom w:val="single" w:sz="4" w:space="0" w:color="C0C0C0"/>
              <w:right w:val="nil"/>
            </w:tcBorders>
          </w:tcPr>
          <w:p w14:paraId="44386A27" w14:textId="77777777" w:rsidR="00416649" w:rsidRPr="00D82D6C" w:rsidRDefault="00416649" w:rsidP="00EA155E">
            <w:pPr>
              <w:ind w:left="431"/>
              <w:jc w:val="both"/>
              <w:rPr>
                <w:rFonts w:ascii="Times New Roman" w:hAnsi="Times New Roman"/>
                <w:b/>
                <w:noProof/>
                <w:sz w:val="24"/>
              </w:rPr>
            </w:pPr>
            <w:r>
              <w:rPr>
                <w:rFonts w:ascii="Times New Roman" w:hAnsi="Times New Roman"/>
                <w:b/>
                <w:sz w:val="24"/>
              </w:rPr>
              <w:t>SJ12</w:t>
            </w:r>
          </w:p>
        </w:tc>
        <w:tc>
          <w:tcPr>
            <w:tcW w:w="2437" w:type="pct"/>
            <w:tcBorders>
              <w:top w:val="single" w:sz="4" w:space="0" w:color="C0C0C0"/>
              <w:left w:val="nil"/>
              <w:bottom w:val="single" w:sz="4" w:space="0" w:color="C0C0C0"/>
              <w:right w:val="nil"/>
            </w:tcBorders>
          </w:tcPr>
          <w:p w14:paraId="434D40F8"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Citi pētniecības un attīstības pakalpojumi</w:t>
            </w:r>
          </w:p>
        </w:tc>
        <w:tc>
          <w:tcPr>
            <w:tcW w:w="465" w:type="pct"/>
            <w:gridSpan w:val="5"/>
            <w:tcBorders>
              <w:top w:val="single" w:sz="4" w:space="0" w:color="C0C0C0"/>
              <w:left w:val="nil"/>
              <w:bottom w:val="single" w:sz="4" w:space="0" w:color="C0C0C0"/>
              <w:right w:val="nil"/>
            </w:tcBorders>
          </w:tcPr>
          <w:p w14:paraId="05C24C07" w14:textId="77777777" w:rsidR="00416649" w:rsidRPr="00D82D6C" w:rsidRDefault="00416649" w:rsidP="009C4F1F">
            <w:pPr>
              <w:jc w:val="center"/>
              <w:rPr>
                <w:rFonts w:ascii="Times New Roman" w:hAnsi="Times New Roman"/>
                <w:noProof/>
                <w:sz w:val="24"/>
              </w:rPr>
            </w:pPr>
            <w:r>
              <w:rPr>
                <w:rFonts w:ascii="Times New Roman" w:hAnsi="Times New Roman"/>
                <w:sz w:val="24"/>
              </w:rPr>
              <w:t>90</w:t>
            </w:r>
          </w:p>
        </w:tc>
        <w:tc>
          <w:tcPr>
            <w:tcW w:w="312" w:type="pct"/>
            <w:tcBorders>
              <w:top w:val="single" w:sz="4" w:space="0" w:color="C0C0C0"/>
              <w:left w:val="nil"/>
              <w:bottom w:val="single" w:sz="4" w:space="0" w:color="C0C0C0"/>
              <w:right w:val="nil"/>
            </w:tcBorders>
          </w:tcPr>
          <w:p w14:paraId="09EB6B88"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278902B8"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4E3A1D2B" w14:textId="77777777" w:rsidR="00416649" w:rsidRPr="00D82D6C" w:rsidRDefault="00416649" w:rsidP="009C4F1F">
            <w:pPr>
              <w:jc w:val="center"/>
              <w:rPr>
                <w:rFonts w:ascii="Times New Roman" w:hAnsi="Times New Roman"/>
                <w:noProof/>
                <w:sz w:val="24"/>
              </w:rPr>
            </w:pPr>
            <w:r>
              <w:rPr>
                <w:rFonts w:ascii="Times New Roman" w:hAnsi="Times New Roman"/>
                <w:sz w:val="24"/>
              </w:rPr>
              <w:t>10</w:t>
            </w:r>
          </w:p>
        </w:tc>
      </w:tr>
      <w:tr w:rsidR="00081A48" w:rsidRPr="00D82D6C" w14:paraId="4135AFC0"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40"/>
        </w:trPr>
        <w:tc>
          <w:tcPr>
            <w:tcW w:w="234" w:type="pct"/>
            <w:gridSpan w:val="3"/>
            <w:tcBorders>
              <w:top w:val="single" w:sz="4" w:space="0" w:color="C0C0C0"/>
              <w:left w:val="nil"/>
              <w:bottom w:val="single" w:sz="4" w:space="0" w:color="C0C0C0"/>
              <w:right w:val="nil"/>
            </w:tcBorders>
          </w:tcPr>
          <w:p w14:paraId="42AE972A"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61" w:type="pct"/>
            <w:gridSpan w:val="3"/>
            <w:tcBorders>
              <w:top w:val="single" w:sz="4" w:space="0" w:color="C0C0C0"/>
              <w:left w:val="nil"/>
              <w:bottom w:val="single" w:sz="4" w:space="0" w:color="C0C0C0"/>
              <w:right w:val="nil"/>
            </w:tcBorders>
          </w:tcPr>
          <w:p w14:paraId="3EE9EB44" w14:textId="77777777" w:rsidR="00416649" w:rsidRPr="00D82D6C" w:rsidRDefault="00416649" w:rsidP="00EA155E">
            <w:pPr>
              <w:ind w:left="289"/>
              <w:jc w:val="both"/>
              <w:rPr>
                <w:rFonts w:ascii="Times New Roman" w:hAnsi="Times New Roman"/>
                <w:b/>
                <w:noProof/>
                <w:sz w:val="24"/>
              </w:rPr>
            </w:pPr>
            <w:r>
              <w:rPr>
                <w:rFonts w:ascii="Times New Roman" w:hAnsi="Times New Roman"/>
                <w:b/>
                <w:sz w:val="24"/>
              </w:rPr>
              <w:t>SJ2</w:t>
            </w:r>
          </w:p>
        </w:tc>
        <w:tc>
          <w:tcPr>
            <w:tcW w:w="2437" w:type="pct"/>
            <w:tcBorders>
              <w:top w:val="single" w:sz="4" w:space="0" w:color="C0C0C0"/>
              <w:left w:val="nil"/>
              <w:bottom w:val="single" w:sz="4" w:space="0" w:color="C0C0C0"/>
              <w:right w:val="nil"/>
            </w:tcBorders>
          </w:tcPr>
          <w:p w14:paraId="2EF374B5" w14:textId="77777777" w:rsidR="00416649" w:rsidRPr="00D82D6C" w:rsidRDefault="00416649" w:rsidP="00D82D6C">
            <w:pPr>
              <w:jc w:val="both"/>
              <w:rPr>
                <w:rFonts w:ascii="Times New Roman" w:hAnsi="Times New Roman"/>
                <w:b/>
                <w:noProof/>
                <w:sz w:val="24"/>
              </w:rPr>
            </w:pPr>
            <w:r>
              <w:rPr>
                <w:rFonts w:ascii="Times New Roman" w:hAnsi="Times New Roman"/>
                <w:b/>
                <w:sz w:val="24"/>
              </w:rPr>
              <w:t>Profesionālie un vadībzinību konsultatīvi pakalpojumi</w:t>
            </w:r>
          </w:p>
        </w:tc>
        <w:tc>
          <w:tcPr>
            <w:tcW w:w="465" w:type="pct"/>
            <w:gridSpan w:val="5"/>
            <w:tcBorders>
              <w:top w:val="single" w:sz="4" w:space="0" w:color="C0C0C0"/>
              <w:left w:val="nil"/>
              <w:bottom w:val="single" w:sz="4" w:space="0" w:color="C0C0C0"/>
              <w:right w:val="nil"/>
            </w:tcBorders>
          </w:tcPr>
          <w:p w14:paraId="4CD117E6" w14:textId="77777777" w:rsidR="00416649" w:rsidRPr="00D82D6C" w:rsidRDefault="00416649" w:rsidP="009C4F1F">
            <w:pPr>
              <w:jc w:val="center"/>
              <w:rPr>
                <w:rFonts w:ascii="Times New Roman" w:hAnsi="Times New Roman"/>
                <w:noProof/>
                <w:sz w:val="24"/>
              </w:rPr>
            </w:pPr>
            <w:r>
              <w:rPr>
                <w:rFonts w:ascii="Times New Roman" w:hAnsi="Times New Roman"/>
                <w:sz w:val="24"/>
              </w:rPr>
              <w:t>75</w:t>
            </w:r>
          </w:p>
        </w:tc>
        <w:tc>
          <w:tcPr>
            <w:tcW w:w="312" w:type="pct"/>
            <w:tcBorders>
              <w:top w:val="single" w:sz="4" w:space="0" w:color="C0C0C0"/>
              <w:left w:val="nil"/>
              <w:bottom w:val="single" w:sz="4" w:space="0" w:color="C0C0C0"/>
              <w:right w:val="nil"/>
            </w:tcBorders>
          </w:tcPr>
          <w:p w14:paraId="0C8EABB9"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585E9187"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3F01C029" w14:textId="77777777" w:rsidR="00416649" w:rsidRPr="00D82D6C" w:rsidRDefault="00416649" w:rsidP="009C4F1F">
            <w:pPr>
              <w:jc w:val="center"/>
              <w:rPr>
                <w:rFonts w:ascii="Times New Roman" w:hAnsi="Times New Roman"/>
                <w:noProof/>
                <w:sz w:val="24"/>
              </w:rPr>
            </w:pPr>
            <w:r>
              <w:rPr>
                <w:rFonts w:ascii="Times New Roman" w:hAnsi="Times New Roman"/>
                <w:sz w:val="24"/>
              </w:rPr>
              <w:t>25</w:t>
            </w:r>
          </w:p>
        </w:tc>
      </w:tr>
      <w:tr w:rsidR="00081A48" w:rsidRPr="00D82D6C" w14:paraId="548ED118"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23"/>
        </w:trPr>
        <w:tc>
          <w:tcPr>
            <w:tcW w:w="234" w:type="pct"/>
            <w:gridSpan w:val="3"/>
            <w:tcBorders>
              <w:top w:val="single" w:sz="4" w:space="0" w:color="C0C0C0"/>
              <w:left w:val="nil"/>
              <w:bottom w:val="single" w:sz="4" w:space="0" w:color="C0C0C0"/>
              <w:right w:val="nil"/>
            </w:tcBorders>
          </w:tcPr>
          <w:p w14:paraId="43A41DD6"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1" w:type="pct"/>
            <w:gridSpan w:val="3"/>
            <w:tcBorders>
              <w:top w:val="single" w:sz="4" w:space="0" w:color="C0C0C0"/>
              <w:left w:val="nil"/>
              <w:bottom w:val="single" w:sz="4" w:space="0" w:color="C0C0C0"/>
              <w:right w:val="nil"/>
            </w:tcBorders>
          </w:tcPr>
          <w:p w14:paraId="0A19605B" w14:textId="77777777" w:rsidR="00416649" w:rsidRPr="00D82D6C" w:rsidRDefault="00416649" w:rsidP="00EA155E">
            <w:pPr>
              <w:ind w:left="431"/>
              <w:jc w:val="both"/>
              <w:rPr>
                <w:rFonts w:ascii="Times New Roman" w:hAnsi="Times New Roman"/>
                <w:b/>
                <w:noProof/>
                <w:sz w:val="24"/>
              </w:rPr>
            </w:pPr>
            <w:r>
              <w:rPr>
                <w:rFonts w:ascii="Times New Roman" w:hAnsi="Times New Roman"/>
                <w:b/>
                <w:sz w:val="24"/>
              </w:rPr>
              <w:t>SJ21</w:t>
            </w:r>
          </w:p>
        </w:tc>
        <w:tc>
          <w:tcPr>
            <w:tcW w:w="2437" w:type="pct"/>
            <w:tcBorders>
              <w:top w:val="single" w:sz="4" w:space="0" w:color="C0C0C0"/>
              <w:left w:val="nil"/>
              <w:bottom w:val="single" w:sz="4" w:space="0" w:color="C0C0C0"/>
              <w:right w:val="nil"/>
            </w:tcBorders>
          </w:tcPr>
          <w:p w14:paraId="0A922CB9" w14:textId="77777777" w:rsidR="00416649" w:rsidRPr="00D82D6C" w:rsidRDefault="00416649" w:rsidP="00D82D6C">
            <w:pPr>
              <w:jc w:val="both"/>
              <w:rPr>
                <w:rFonts w:ascii="Times New Roman" w:hAnsi="Times New Roman"/>
                <w:b/>
                <w:noProof/>
                <w:sz w:val="24"/>
              </w:rPr>
            </w:pPr>
            <w:r>
              <w:rPr>
                <w:rFonts w:ascii="Times New Roman" w:hAnsi="Times New Roman"/>
                <w:b/>
                <w:sz w:val="24"/>
              </w:rPr>
              <w:t>Juridiskie, grāmatvedības, vadībzinību un sabiedrisko attiecību pakalpojumi</w:t>
            </w:r>
          </w:p>
        </w:tc>
        <w:tc>
          <w:tcPr>
            <w:tcW w:w="465" w:type="pct"/>
            <w:gridSpan w:val="5"/>
            <w:tcBorders>
              <w:top w:val="single" w:sz="4" w:space="0" w:color="C0C0C0"/>
              <w:left w:val="nil"/>
              <w:bottom w:val="single" w:sz="4" w:space="0" w:color="C0C0C0"/>
              <w:right w:val="nil"/>
            </w:tcBorders>
          </w:tcPr>
          <w:p w14:paraId="24CA6863" w14:textId="77777777" w:rsidR="00416649" w:rsidRPr="00D82D6C" w:rsidRDefault="00416649" w:rsidP="009C4F1F">
            <w:pPr>
              <w:jc w:val="center"/>
              <w:rPr>
                <w:rFonts w:ascii="Times New Roman" w:hAnsi="Times New Roman"/>
                <w:noProof/>
                <w:sz w:val="24"/>
              </w:rPr>
            </w:pPr>
            <w:r>
              <w:rPr>
                <w:rFonts w:ascii="Times New Roman" w:hAnsi="Times New Roman"/>
                <w:sz w:val="24"/>
              </w:rPr>
              <w:t>75</w:t>
            </w:r>
          </w:p>
        </w:tc>
        <w:tc>
          <w:tcPr>
            <w:tcW w:w="312" w:type="pct"/>
            <w:tcBorders>
              <w:top w:val="single" w:sz="4" w:space="0" w:color="C0C0C0"/>
              <w:left w:val="nil"/>
              <w:bottom w:val="single" w:sz="4" w:space="0" w:color="C0C0C0"/>
              <w:right w:val="nil"/>
            </w:tcBorders>
          </w:tcPr>
          <w:p w14:paraId="041353C4"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748149B6"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1EF5BE36" w14:textId="77777777" w:rsidR="00416649" w:rsidRPr="00D82D6C" w:rsidRDefault="00416649" w:rsidP="009C4F1F">
            <w:pPr>
              <w:jc w:val="center"/>
              <w:rPr>
                <w:rFonts w:ascii="Times New Roman" w:hAnsi="Times New Roman"/>
                <w:noProof/>
                <w:sz w:val="24"/>
              </w:rPr>
            </w:pPr>
            <w:r>
              <w:rPr>
                <w:rFonts w:ascii="Times New Roman" w:hAnsi="Times New Roman"/>
                <w:sz w:val="24"/>
              </w:rPr>
              <w:t>25</w:t>
            </w:r>
          </w:p>
        </w:tc>
      </w:tr>
      <w:tr w:rsidR="00081A48" w:rsidRPr="00D82D6C" w14:paraId="35A08485"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05F85765" w14:textId="77777777" w:rsidR="00416649" w:rsidRPr="00D82D6C" w:rsidRDefault="00416649" w:rsidP="00D82D6C">
            <w:pPr>
              <w:jc w:val="both"/>
              <w:rPr>
                <w:rFonts w:ascii="Times New Roman" w:hAnsi="Times New Roman"/>
                <w:b/>
                <w:noProof/>
                <w:sz w:val="24"/>
              </w:rPr>
            </w:pPr>
            <w:r>
              <w:rPr>
                <w:rFonts w:ascii="Times New Roman" w:hAnsi="Times New Roman"/>
                <w:b/>
                <w:sz w:val="24"/>
              </w:rPr>
              <w:t>5</w:t>
            </w:r>
          </w:p>
        </w:tc>
        <w:tc>
          <w:tcPr>
            <w:tcW w:w="761" w:type="pct"/>
            <w:gridSpan w:val="3"/>
            <w:tcBorders>
              <w:top w:val="single" w:sz="4" w:space="0" w:color="C0C0C0"/>
              <w:left w:val="nil"/>
              <w:bottom w:val="single" w:sz="4" w:space="0" w:color="C0C0C0"/>
              <w:right w:val="nil"/>
            </w:tcBorders>
          </w:tcPr>
          <w:p w14:paraId="233D70B8" w14:textId="77777777" w:rsidR="00416649" w:rsidRPr="00D82D6C" w:rsidRDefault="00416649" w:rsidP="00EA155E">
            <w:pPr>
              <w:ind w:left="515"/>
              <w:jc w:val="both"/>
              <w:rPr>
                <w:rFonts w:ascii="Times New Roman" w:hAnsi="Times New Roman"/>
                <w:b/>
                <w:noProof/>
                <w:sz w:val="24"/>
              </w:rPr>
            </w:pPr>
            <w:r>
              <w:rPr>
                <w:rFonts w:ascii="Times New Roman" w:hAnsi="Times New Roman"/>
                <w:b/>
                <w:sz w:val="24"/>
              </w:rPr>
              <w:t>SJ211</w:t>
            </w:r>
          </w:p>
        </w:tc>
        <w:tc>
          <w:tcPr>
            <w:tcW w:w="2437" w:type="pct"/>
            <w:tcBorders>
              <w:top w:val="single" w:sz="4" w:space="0" w:color="C0C0C0"/>
              <w:left w:val="nil"/>
              <w:bottom w:val="single" w:sz="4" w:space="0" w:color="C0C0C0"/>
              <w:right w:val="nil"/>
            </w:tcBorders>
          </w:tcPr>
          <w:p w14:paraId="071A1113" w14:textId="77777777" w:rsidR="00416649" w:rsidRPr="00D82D6C" w:rsidRDefault="00416649" w:rsidP="00D82D6C">
            <w:pPr>
              <w:jc w:val="both"/>
              <w:rPr>
                <w:rFonts w:ascii="Times New Roman" w:hAnsi="Times New Roman"/>
                <w:b/>
                <w:noProof/>
                <w:sz w:val="24"/>
              </w:rPr>
            </w:pPr>
            <w:r>
              <w:rPr>
                <w:rFonts w:ascii="Times New Roman" w:hAnsi="Times New Roman"/>
                <w:b/>
                <w:sz w:val="24"/>
              </w:rPr>
              <w:t>Juridiskie pakalpojumi</w:t>
            </w:r>
          </w:p>
        </w:tc>
        <w:tc>
          <w:tcPr>
            <w:tcW w:w="465" w:type="pct"/>
            <w:gridSpan w:val="5"/>
            <w:tcBorders>
              <w:top w:val="single" w:sz="4" w:space="0" w:color="C0C0C0"/>
              <w:left w:val="nil"/>
              <w:bottom w:val="single" w:sz="4" w:space="0" w:color="C0C0C0"/>
              <w:right w:val="nil"/>
            </w:tcBorders>
          </w:tcPr>
          <w:p w14:paraId="0E0DAB4C" w14:textId="77777777" w:rsidR="00416649" w:rsidRPr="00D82D6C" w:rsidRDefault="00416649" w:rsidP="009C4F1F">
            <w:pPr>
              <w:jc w:val="center"/>
              <w:rPr>
                <w:rFonts w:ascii="Times New Roman" w:hAnsi="Times New Roman"/>
                <w:noProof/>
                <w:sz w:val="24"/>
              </w:rPr>
            </w:pPr>
            <w:r>
              <w:rPr>
                <w:rFonts w:ascii="Times New Roman" w:hAnsi="Times New Roman"/>
                <w:sz w:val="24"/>
              </w:rPr>
              <w:t>75</w:t>
            </w:r>
          </w:p>
        </w:tc>
        <w:tc>
          <w:tcPr>
            <w:tcW w:w="312" w:type="pct"/>
            <w:tcBorders>
              <w:top w:val="single" w:sz="4" w:space="0" w:color="C0C0C0"/>
              <w:left w:val="nil"/>
              <w:bottom w:val="single" w:sz="4" w:space="0" w:color="C0C0C0"/>
              <w:right w:val="nil"/>
            </w:tcBorders>
          </w:tcPr>
          <w:p w14:paraId="3D712839"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3920F397"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402DBC60" w14:textId="77777777" w:rsidR="00416649" w:rsidRPr="00D82D6C" w:rsidRDefault="00416649" w:rsidP="009C4F1F">
            <w:pPr>
              <w:jc w:val="center"/>
              <w:rPr>
                <w:rFonts w:ascii="Times New Roman" w:hAnsi="Times New Roman"/>
                <w:noProof/>
                <w:sz w:val="24"/>
              </w:rPr>
            </w:pPr>
            <w:r>
              <w:rPr>
                <w:rFonts w:ascii="Times New Roman" w:hAnsi="Times New Roman"/>
                <w:sz w:val="24"/>
              </w:rPr>
              <w:t>25</w:t>
            </w:r>
          </w:p>
        </w:tc>
      </w:tr>
      <w:tr w:rsidR="00081A48" w:rsidRPr="00D82D6C" w14:paraId="77AAC2B4"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39"/>
        </w:trPr>
        <w:tc>
          <w:tcPr>
            <w:tcW w:w="234" w:type="pct"/>
            <w:gridSpan w:val="3"/>
            <w:tcBorders>
              <w:top w:val="single" w:sz="4" w:space="0" w:color="C0C0C0"/>
              <w:left w:val="nil"/>
              <w:bottom w:val="single" w:sz="4" w:space="0" w:color="C0C0C0"/>
              <w:right w:val="nil"/>
            </w:tcBorders>
          </w:tcPr>
          <w:p w14:paraId="6A08AD64" w14:textId="77777777" w:rsidR="00416649" w:rsidRPr="00D82D6C" w:rsidRDefault="00416649" w:rsidP="00D82D6C">
            <w:pPr>
              <w:jc w:val="both"/>
              <w:rPr>
                <w:rFonts w:ascii="Times New Roman" w:hAnsi="Times New Roman"/>
                <w:b/>
                <w:noProof/>
                <w:sz w:val="24"/>
              </w:rPr>
            </w:pPr>
            <w:r>
              <w:rPr>
                <w:rFonts w:ascii="Times New Roman" w:hAnsi="Times New Roman"/>
                <w:b/>
                <w:sz w:val="24"/>
              </w:rPr>
              <w:t>5</w:t>
            </w:r>
          </w:p>
        </w:tc>
        <w:tc>
          <w:tcPr>
            <w:tcW w:w="761" w:type="pct"/>
            <w:gridSpan w:val="3"/>
            <w:tcBorders>
              <w:top w:val="single" w:sz="4" w:space="0" w:color="C0C0C0"/>
              <w:left w:val="nil"/>
              <w:bottom w:val="single" w:sz="4" w:space="0" w:color="C0C0C0"/>
              <w:right w:val="nil"/>
            </w:tcBorders>
          </w:tcPr>
          <w:p w14:paraId="69F0D5AE" w14:textId="77777777" w:rsidR="00416649" w:rsidRPr="00D82D6C" w:rsidRDefault="00416649" w:rsidP="00EA155E">
            <w:pPr>
              <w:ind w:left="515"/>
              <w:jc w:val="both"/>
              <w:rPr>
                <w:rFonts w:ascii="Times New Roman" w:hAnsi="Times New Roman"/>
                <w:b/>
                <w:noProof/>
                <w:sz w:val="24"/>
              </w:rPr>
            </w:pPr>
            <w:r>
              <w:rPr>
                <w:rFonts w:ascii="Times New Roman" w:hAnsi="Times New Roman"/>
                <w:b/>
                <w:sz w:val="24"/>
              </w:rPr>
              <w:t>SJ212</w:t>
            </w:r>
          </w:p>
        </w:tc>
        <w:tc>
          <w:tcPr>
            <w:tcW w:w="2437" w:type="pct"/>
            <w:tcBorders>
              <w:top w:val="single" w:sz="4" w:space="0" w:color="C0C0C0"/>
              <w:left w:val="nil"/>
              <w:bottom w:val="single" w:sz="4" w:space="0" w:color="C0C0C0"/>
              <w:right w:val="nil"/>
            </w:tcBorders>
          </w:tcPr>
          <w:p w14:paraId="574253D1" w14:textId="77777777" w:rsidR="00416649" w:rsidRPr="00D82D6C" w:rsidRDefault="00416649" w:rsidP="00D82D6C">
            <w:pPr>
              <w:jc w:val="both"/>
              <w:rPr>
                <w:rFonts w:ascii="Times New Roman" w:hAnsi="Times New Roman"/>
                <w:b/>
                <w:noProof/>
                <w:sz w:val="24"/>
              </w:rPr>
            </w:pPr>
            <w:r>
              <w:rPr>
                <w:rFonts w:ascii="Times New Roman" w:hAnsi="Times New Roman"/>
                <w:b/>
                <w:sz w:val="24"/>
              </w:rPr>
              <w:t>Grāmatvedības, revīzijas, uzskaites un nodokļu konsultatīvi pakalpojumi</w:t>
            </w:r>
          </w:p>
        </w:tc>
        <w:tc>
          <w:tcPr>
            <w:tcW w:w="465" w:type="pct"/>
            <w:gridSpan w:val="5"/>
            <w:tcBorders>
              <w:top w:val="single" w:sz="4" w:space="0" w:color="C0C0C0"/>
              <w:left w:val="nil"/>
              <w:bottom w:val="single" w:sz="4" w:space="0" w:color="C0C0C0"/>
              <w:right w:val="nil"/>
            </w:tcBorders>
          </w:tcPr>
          <w:p w14:paraId="26967070" w14:textId="77777777" w:rsidR="00416649" w:rsidRPr="00D82D6C" w:rsidRDefault="00416649" w:rsidP="009C4F1F">
            <w:pPr>
              <w:jc w:val="center"/>
              <w:rPr>
                <w:rFonts w:ascii="Times New Roman" w:hAnsi="Times New Roman"/>
                <w:noProof/>
                <w:sz w:val="24"/>
              </w:rPr>
            </w:pPr>
            <w:r>
              <w:rPr>
                <w:rFonts w:ascii="Times New Roman" w:hAnsi="Times New Roman"/>
                <w:sz w:val="24"/>
              </w:rPr>
              <w:t>75</w:t>
            </w:r>
          </w:p>
        </w:tc>
        <w:tc>
          <w:tcPr>
            <w:tcW w:w="312" w:type="pct"/>
            <w:tcBorders>
              <w:top w:val="single" w:sz="4" w:space="0" w:color="C0C0C0"/>
              <w:left w:val="nil"/>
              <w:bottom w:val="single" w:sz="4" w:space="0" w:color="C0C0C0"/>
              <w:right w:val="nil"/>
            </w:tcBorders>
          </w:tcPr>
          <w:p w14:paraId="746447A9"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461E0978"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095E09CD" w14:textId="77777777" w:rsidR="00416649" w:rsidRPr="00D82D6C" w:rsidRDefault="00416649" w:rsidP="009C4F1F">
            <w:pPr>
              <w:jc w:val="center"/>
              <w:rPr>
                <w:rFonts w:ascii="Times New Roman" w:hAnsi="Times New Roman"/>
                <w:noProof/>
                <w:sz w:val="24"/>
              </w:rPr>
            </w:pPr>
            <w:r>
              <w:rPr>
                <w:rFonts w:ascii="Times New Roman" w:hAnsi="Times New Roman"/>
                <w:sz w:val="24"/>
              </w:rPr>
              <w:t>25</w:t>
            </w:r>
          </w:p>
        </w:tc>
      </w:tr>
      <w:tr w:rsidR="00081A48" w:rsidRPr="00D82D6C" w14:paraId="4B6B772C"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21"/>
        </w:trPr>
        <w:tc>
          <w:tcPr>
            <w:tcW w:w="234" w:type="pct"/>
            <w:gridSpan w:val="3"/>
            <w:tcBorders>
              <w:top w:val="single" w:sz="4" w:space="0" w:color="C0C0C0"/>
              <w:left w:val="nil"/>
              <w:bottom w:val="single" w:sz="4" w:space="0" w:color="C0C0C0"/>
              <w:right w:val="nil"/>
            </w:tcBorders>
          </w:tcPr>
          <w:p w14:paraId="6CFC6D4C" w14:textId="77777777" w:rsidR="00416649" w:rsidRPr="00D82D6C" w:rsidRDefault="00416649" w:rsidP="00D82D6C">
            <w:pPr>
              <w:jc w:val="both"/>
              <w:rPr>
                <w:rFonts w:ascii="Times New Roman" w:hAnsi="Times New Roman"/>
                <w:b/>
                <w:noProof/>
                <w:sz w:val="24"/>
              </w:rPr>
            </w:pPr>
            <w:r>
              <w:rPr>
                <w:rFonts w:ascii="Times New Roman" w:hAnsi="Times New Roman"/>
                <w:b/>
                <w:sz w:val="24"/>
              </w:rPr>
              <w:t>5</w:t>
            </w:r>
          </w:p>
        </w:tc>
        <w:tc>
          <w:tcPr>
            <w:tcW w:w="761" w:type="pct"/>
            <w:gridSpan w:val="3"/>
            <w:tcBorders>
              <w:top w:val="single" w:sz="4" w:space="0" w:color="C0C0C0"/>
              <w:left w:val="nil"/>
              <w:bottom w:val="single" w:sz="4" w:space="0" w:color="C0C0C0"/>
              <w:right w:val="nil"/>
            </w:tcBorders>
          </w:tcPr>
          <w:p w14:paraId="2AF9EAD5" w14:textId="77777777" w:rsidR="00416649" w:rsidRPr="00D82D6C" w:rsidRDefault="00416649" w:rsidP="00EA155E">
            <w:pPr>
              <w:ind w:left="515"/>
              <w:jc w:val="both"/>
              <w:rPr>
                <w:rFonts w:ascii="Times New Roman" w:hAnsi="Times New Roman"/>
                <w:b/>
                <w:noProof/>
                <w:sz w:val="24"/>
              </w:rPr>
            </w:pPr>
            <w:r>
              <w:rPr>
                <w:rFonts w:ascii="Times New Roman" w:hAnsi="Times New Roman"/>
                <w:b/>
                <w:sz w:val="24"/>
              </w:rPr>
              <w:t>SJ213</w:t>
            </w:r>
          </w:p>
        </w:tc>
        <w:tc>
          <w:tcPr>
            <w:tcW w:w="2437" w:type="pct"/>
            <w:tcBorders>
              <w:top w:val="single" w:sz="4" w:space="0" w:color="C0C0C0"/>
              <w:left w:val="nil"/>
              <w:bottom w:val="single" w:sz="4" w:space="0" w:color="C0C0C0"/>
              <w:right w:val="nil"/>
            </w:tcBorders>
          </w:tcPr>
          <w:p w14:paraId="70F1364C" w14:textId="09AAD247" w:rsidR="00416649" w:rsidRPr="00D82D6C" w:rsidRDefault="00416649" w:rsidP="00D261D2">
            <w:pPr>
              <w:jc w:val="both"/>
              <w:rPr>
                <w:rFonts w:ascii="Times New Roman" w:hAnsi="Times New Roman"/>
                <w:b/>
                <w:noProof/>
                <w:sz w:val="24"/>
              </w:rPr>
            </w:pPr>
            <w:r>
              <w:rPr>
                <w:rFonts w:ascii="Times New Roman" w:hAnsi="Times New Roman"/>
                <w:b/>
                <w:sz w:val="24"/>
              </w:rPr>
              <w:t>Saimnieciskās darbības un vadībzinību konsultatīvi un sabiedrisko attiecību pakalpojumi</w:t>
            </w:r>
          </w:p>
        </w:tc>
        <w:tc>
          <w:tcPr>
            <w:tcW w:w="465" w:type="pct"/>
            <w:gridSpan w:val="5"/>
            <w:tcBorders>
              <w:top w:val="single" w:sz="4" w:space="0" w:color="C0C0C0"/>
              <w:left w:val="nil"/>
              <w:bottom w:val="single" w:sz="4" w:space="0" w:color="C0C0C0"/>
              <w:right w:val="nil"/>
            </w:tcBorders>
          </w:tcPr>
          <w:p w14:paraId="70BCE4E3" w14:textId="77777777" w:rsidR="00416649" w:rsidRPr="00D82D6C" w:rsidRDefault="00416649" w:rsidP="009C4F1F">
            <w:pPr>
              <w:jc w:val="center"/>
              <w:rPr>
                <w:rFonts w:ascii="Times New Roman" w:hAnsi="Times New Roman"/>
                <w:noProof/>
                <w:sz w:val="24"/>
              </w:rPr>
            </w:pPr>
            <w:r>
              <w:rPr>
                <w:rFonts w:ascii="Times New Roman" w:hAnsi="Times New Roman"/>
                <w:sz w:val="24"/>
              </w:rPr>
              <w:t>75</w:t>
            </w:r>
          </w:p>
        </w:tc>
        <w:tc>
          <w:tcPr>
            <w:tcW w:w="312" w:type="pct"/>
            <w:tcBorders>
              <w:top w:val="single" w:sz="4" w:space="0" w:color="C0C0C0"/>
              <w:left w:val="nil"/>
              <w:bottom w:val="single" w:sz="4" w:space="0" w:color="C0C0C0"/>
              <w:right w:val="nil"/>
            </w:tcBorders>
          </w:tcPr>
          <w:p w14:paraId="19A5CC3B"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0898BF57"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66F12027" w14:textId="77777777" w:rsidR="00416649" w:rsidRPr="00D82D6C" w:rsidRDefault="00416649" w:rsidP="009C4F1F">
            <w:pPr>
              <w:jc w:val="center"/>
              <w:rPr>
                <w:rFonts w:ascii="Times New Roman" w:hAnsi="Times New Roman"/>
                <w:noProof/>
                <w:sz w:val="24"/>
              </w:rPr>
            </w:pPr>
            <w:r>
              <w:rPr>
                <w:rFonts w:ascii="Times New Roman" w:hAnsi="Times New Roman"/>
                <w:sz w:val="24"/>
              </w:rPr>
              <w:t>25</w:t>
            </w:r>
          </w:p>
        </w:tc>
      </w:tr>
      <w:tr w:rsidR="00081A48" w:rsidRPr="00D82D6C" w14:paraId="26D6460E"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23"/>
        </w:trPr>
        <w:tc>
          <w:tcPr>
            <w:tcW w:w="234" w:type="pct"/>
            <w:gridSpan w:val="3"/>
            <w:tcBorders>
              <w:top w:val="single" w:sz="4" w:space="0" w:color="C0C0C0"/>
              <w:left w:val="nil"/>
              <w:bottom w:val="single" w:sz="4" w:space="0" w:color="C0C0C0"/>
              <w:right w:val="nil"/>
            </w:tcBorders>
          </w:tcPr>
          <w:p w14:paraId="74C7A840"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61" w:type="pct"/>
            <w:gridSpan w:val="3"/>
            <w:tcBorders>
              <w:top w:val="single" w:sz="4" w:space="0" w:color="C0C0C0"/>
              <w:left w:val="nil"/>
              <w:bottom w:val="single" w:sz="4" w:space="0" w:color="C0C0C0"/>
              <w:right w:val="nil"/>
            </w:tcBorders>
          </w:tcPr>
          <w:p w14:paraId="2A8E9437" w14:textId="77777777" w:rsidR="00416649" w:rsidRPr="00D82D6C" w:rsidRDefault="00416649" w:rsidP="00EA155E">
            <w:pPr>
              <w:ind w:left="289"/>
              <w:jc w:val="both"/>
              <w:rPr>
                <w:rFonts w:ascii="Times New Roman" w:hAnsi="Times New Roman"/>
                <w:b/>
                <w:noProof/>
                <w:sz w:val="24"/>
              </w:rPr>
            </w:pPr>
            <w:r>
              <w:rPr>
                <w:rFonts w:ascii="Times New Roman" w:hAnsi="Times New Roman"/>
                <w:b/>
                <w:sz w:val="24"/>
              </w:rPr>
              <w:t>SJ22</w:t>
            </w:r>
          </w:p>
        </w:tc>
        <w:tc>
          <w:tcPr>
            <w:tcW w:w="2437" w:type="pct"/>
            <w:tcBorders>
              <w:top w:val="single" w:sz="4" w:space="0" w:color="C0C0C0"/>
              <w:left w:val="nil"/>
              <w:bottom w:val="single" w:sz="4" w:space="0" w:color="C0C0C0"/>
              <w:right w:val="nil"/>
            </w:tcBorders>
          </w:tcPr>
          <w:p w14:paraId="3AD8CA49" w14:textId="77777777" w:rsidR="00416649" w:rsidRPr="00D82D6C" w:rsidRDefault="00416649" w:rsidP="00D82D6C">
            <w:pPr>
              <w:jc w:val="both"/>
              <w:rPr>
                <w:rFonts w:ascii="Times New Roman" w:hAnsi="Times New Roman"/>
                <w:b/>
                <w:noProof/>
                <w:sz w:val="24"/>
              </w:rPr>
            </w:pPr>
            <w:r>
              <w:rPr>
                <w:rFonts w:ascii="Times New Roman" w:hAnsi="Times New Roman"/>
                <w:b/>
                <w:sz w:val="24"/>
              </w:rPr>
              <w:t>Reklāmas, tirgus un sabiedriskās domas izpēte</w:t>
            </w:r>
          </w:p>
        </w:tc>
        <w:tc>
          <w:tcPr>
            <w:tcW w:w="465" w:type="pct"/>
            <w:gridSpan w:val="5"/>
            <w:tcBorders>
              <w:top w:val="single" w:sz="4" w:space="0" w:color="C0C0C0"/>
              <w:left w:val="nil"/>
              <w:bottom w:val="single" w:sz="4" w:space="0" w:color="C0C0C0"/>
              <w:right w:val="nil"/>
            </w:tcBorders>
          </w:tcPr>
          <w:p w14:paraId="29D5373A" w14:textId="77777777" w:rsidR="00416649" w:rsidRPr="00D82D6C" w:rsidRDefault="00416649" w:rsidP="009C4F1F">
            <w:pPr>
              <w:jc w:val="center"/>
              <w:rPr>
                <w:rFonts w:ascii="Times New Roman" w:hAnsi="Times New Roman"/>
                <w:noProof/>
                <w:sz w:val="24"/>
              </w:rPr>
            </w:pPr>
            <w:r>
              <w:rPr>
                <w:rFonts w:ascii="Times New Roman" w:hAnsi="Times New Roman"/>
                <w:sz w:val="24"/>
              </w:rPr>
              <w:t>75</w:t>
            </w:r>
          </w:p>
        </w:tc>
        <w:tc>
          <w:tcPr>
            <w:tcW w:w="312" w:type="pct"/>
            <w:tcBorders>
              <w:top w:val="single" w:sz="4" w:space="0" w:color="C0C0C0"/>
              <w:left w:val="nil"/>
              <w:bottom w:val="single" w:sz="4" w:space="0" w:color="C0C0C0"/>
              <w:right w:val="nil"/>
            </w:tcBorders>
          </w:tcPr>
          <w:p w14:paraId="73B46457"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bottom w:val="single" w:sz="4" w:space="0" w:color="C0C0C0"/>
              <w:right w:val="nil"/>
            </w:tcBorders>
          </w:tcPr>
          <w:p w14:paraId="6A7A4741"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bottom w:val="single" w:sz="4" w:space="0" w:color="C0C0C0"/>
              <w:right w:val="nil"/>
            </w:tcBorders>
          </w:tcPr>
          <w:p w14:paraId="700C66F2" w14:textId="77777777" w:rsidR="00416649" w:rsidRPr="00D82D6C" w:rsidRDefault="00416649" w:rsidP="009C4F1F">
            <w:pPr>
              <w:jc w:val="center"/>
              <w:rPr>
                <w:rFonts w:ascii="Times New Roman" w:hAnsi="Times New Roman"/>
                <w:noProof/>
                <w:sz w:val="24"/>
              </w:rPr>
            </w:pPr>
            <w:r>
              <w:rPr>
                <w:rFonts w:ascii="Times New Roman" w:hAnsi="Times New Roman"/>
                <w:sz w:val="24"/>
              </w:rPr>
              <w:t>25</w:t>
            </w:r>
          </w:p>
        </w:tc>
      </w:tr>
      <w:tr w:rsidR="00081A48" w:rsidRPr="00D82D6C" w14:paraId="54CE7061" w14:textId="77777777" w:rsidTr="0010341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21"/>
        </w:trPr>
        <w:tc>
          <w:tcPr>
            <w:tcW w:w="234" w:type="pct"/>
            <w:gridSpan w:val="3"/>
            <w:tcBorders>
              <w:top w:val="single" w:sz="4" w:space="0" w:color="C0C0C0"/>
              <w:left w:val="nil"/>
              <w:right w:val="nil"/>
            </w:tcBorders>
          </w:tcPr>
          <w:p w14:paraId="054A4F8C" w14:textId="77777777" w:rsidR="00416649" w:rsidRPr="00D82D6C" w:rsidRDefault="00416649" w:rsidP="00D82D6C">
            <w:pPr>
              <w:jc w:val="both"/>
              <w:rPr>
                <w:rFonts w:ascii="Times New Roman" w:hAnsi="Times New Roman"/>
                <w:b/>
                <w:noProof/>
                <w:sz w:val="24"/>
              </w:rPr>
            </w:pPr>
            <w:r>
              <w:rPr>
                <w:rFonts w:ascii="Times New Roman" w:hAnsi="Times New Roman"/>
                <w:b/>
                <w:sz w:val="24"/>
              </w:rPr>
              <w:t>5</w:t>
            </w:r>
          </w:p>
        </w:tc>
        <w:tc>
          <w:tcPr>
            <w:tcW w:w="761" w:type="pct"/>
            <w:gridSpan w:val="3"/>
            <w:tcBorders>
              <w:top w:val="single" w:sz="4" w:space="0" w:color="C0C0C0"/>
              <w:left w:val="nil"/>
              <w:right w:val="nil"/>
            </w:tcBorders>
          </w:tcPr>
          <w:p w14:paraId="0EDA53C7" w14:textId="77777777" w:rsidR="00416649" w:rsidRPr="00D82D6C" w:rsidRDefault="00416649" w:rsidP="00EA155E">
            <w:pPr>
              <w:ind w:left="431"/>
              <w:jc w:val="both"/>
              <w:rPr>
                <w:rFonts w:ascii="Times New Roman" w:hAnsi="Times New Roman"/>
                <w:b/>
                <w:noProof/>
                <w:sz w:val="24"/>
              </w:rPr>
            </w:pPr>
            <w:r>
              <w:rPr>
                <w:rFonts w:ascii="Times New Roman" w:hAnsi="Times New Roman"/>
                <w:b/>
                <w:sz w:val="24"/>
              </w:rPr>
              <w:t>SJ22z</w:t>
            </w:r>
          </w:p>
        </w:tc>
        <w:tc>
          <w:tcPr>
            <w:tcW w:w="2437" w:type="pct"/>
            <w:tcBorders>
              <w:top w:val="single" w:sz="4" w:space="0" w:color="C0C0C0"/>
              <w:left w:val="nil"/>
              <w:right w:val="nil"/>
            </w:tcBorders>
          </w:tcPr>
          <w:p w14:paraId="0E889931" w14:textId="6B312E68" w:rsidR="00416649" w:rsidRPr="00D82D6C" w:rsidRDefault="00416649" w:rsidP="00D261D2">
            <w:pPr>
              <w:jc w:val="both"/>
              <w:rPr>
                <w:rFonts w:ascii="Times New Roman" w:hAnsi="Times New Roman"/>
                <w:b/>
                <w:noProof/>
                <w:sz w:val="24"/>
              </w:rPr>
            </w:pPr>
            <w:r>
              <w:rPr>
                <w:rFonts w:ascii="Times New Roman" w:hAnsi="Times New Roman"/>
                <w:b/>
                <w:sz w:val="24"/>
              </w:rPr>
              <w:t>Tostarp: Sanāksmju, tirdzniecības izstāžu un izstāžu organizēšanas pakalpojumi</w:t>
            </w:r>
          </w:p>
        </w:tc>
        <w:tc>
          <w:tcPr>
            <w:tcW w:w="465" w:type="pct"/>
            <w:gridSpan w:val="5"/>
            <w:tcBorders>
              <w:top w:val="single" w:sz="4" w:space="0" w:color="C0C0C0"/>
              <w:left w:val="nil"/>
              <w:right w:val="nil"/>
            </w:tcBorders>
          </w:tcPr>
          <w:p w14:paraId="29699D95" w14:textId="77777777" w:rsidR="00416649" w:rsidRPr="00D82D6C" w:rsidRDefault="00416649" w:rsidP="009C4F1F">
            <w:pPr>
              <w:jc w:val="center"/>
              <w:rPr>
                <w:rFonts w:ascii="Times New Roman" w:hAnsi="Times New Roman"/>
                <w:noProof/>
                <w:sz w:val="24"/>
              </w:rPr>
            </w:pPr>
            <w:r>
              <w:rPr>
                <w:rFonts w:ascii="Times New Roman" w:hAnsi="Times New Roman"/>
                <w:sz w:val="24"/>
              </w:rPr>
              <w:t>75</w:t>
            </w:r>
          </w:p>
        </w:tc>
        <w:tc>
          <w:tcPr>
            <w:tcW w:w="312" w:type="pct"/>
            <w:tcBorders>
              <w:top w:val="single" w:sz="4" w:space="0" w:color="C0C0C0"/>
              <w:left w:val="nil"/>
              <w:right w:val="nil"/>
            </w:tcBorders>
          </w:tcPr>
          <w:p w14:paraId="53CF1A1F" w14:textId="77777777" w:rsidR="00416649" w:rsidRPr="00D82D6C" w:rsidRDefault="00416649" w:rsidP="009C4F1F">
            <w:pPr>
              <w:jc w:val="center"/>
              <w:rPr>
                <w:rFonts w:ascii="Times New Roman" w:hAnsi="Times New Roman"/>
                <w:noProof/>
                <w:sz w:val="24"/>
              </w:rPr>
            </w:pPr>
          </w:p>
        </w:tc>
        <w:tc>
          <w:tcPr>
            <w:tcW w:w="467" w:type="pct"/>
            <w:gridSpan w:val="4"/>
            <w:tcBorders>
              <w:top w:val="single" w:sz="4" w:space="0" w:color="C0C0C0"/>
              <w:left w:val="nil"/>
              <w:right w:val="nil"/>
            </w:tcBorders>
          </w:tcPr>
          <w:p w14:paraId="4B29EB8E" w14:textId="77777777" w:rsidR="00416649" w:rsidRPr="00D82D6C" w:rsidRDefault="00416649" w:rsidP="009C4F1F">
            <w:pPr>
              <w:jc w:val="center"/>
              <w:rPr>
                <w:rFonts w:ascii="Times New Roman" w:hAnsi="Times New Roman"/>
                <w:noProof/>
                <w:sz w:val="24"/>
              </w:rPr>
            </w:pPr>
          </w:p>
        </w:tc>
        <w:tc>
          <w:tcPr>
            <w:tcW w:w="324" w:type="pct"/>
            <w:gridSpan w:val="2"/>
            <w:tcBorders>
              <w:top w:val="single" w:sz="4" w:space="0" w:color="C0C0C0"/>
              <w:left w:val="nil"/>
              <w:right w:val="nil"/>
            </w:tcBorders>
          </w:tcPr>
          <w:p w14:paraId="223E8DB0" w14:textId="77777777" w:rsidR="00416649" w:rsidRPr="00D82D6C" w:rsidRDefault="00416649" w:rsidP="009C4F1F">
            <w:pPr>
              <w:jc w:val="center"/>
              <w:rPr>
                <w:rFonts w:ascii="Times New Roman" w:hAnsi="Times New Roman"/>
                <w:noProof/>
                <w:sz w:val="24"/>
              </w:rPr>
            </w:pPr>
            <w:r>
              <w:rPr>
                <w:rFonts w:ascii="Times New Roman" w:hAnsi="Times New Roman"/>
                <w:sz w:val="24"/>
              </w:rPr>
              <w:t>25</w:t>
            </w:r>
          </w:p>
        </w:tc>
      </w:tr>
      <w:tr w:rsidR="00416649" w:rsidRPr="00D82D6C" w14:paraId="5307B68E" w14:textId="77777777" w:rsidTr="00103419">
        <w:trPr>
          <w:trHeight w:val="240"/>
        </w:trPr>
        <w:tc>
          <w:tcPr>
            <w:tcW w:w="205" w:type="pct"/>
            <w:tcBorders>
              <w:top w:val="single" w:sz="4" w:space="0" w:color="000000"/>
              <w:bottom w:val="single" w:sz="4" w:space="0" w:color="C0C0C0"/>
            </w:tcBorders>
          </w:tcPr>
          <w:p w14:paraId="40C2F224" w14:textId="77777777" w:rsidR="00416649" w:rsidRPr="00D82D6C" w:rsidRDefault="00416649" w:rsidP="00D82D6C">
            <w:pPr>
              <w:jc w:val="both"/>
              <w:rPr>
                <w:rFonts w:ascii="Times New Roman" w:hAnsi="Times New Roman"/>
                <w:b/>
                <w:noProof/>
                <w:sz w:val="24"/>
              </w:rPr>
            </w:pPr>
            <w:r>
              <w:rPr>
                <w:rFonts w:ascii="Times New Roman" w:hAnsi="Times New Roman"/>
                <w:b/>
                <w:sz w:val="24"/>
              </w:rPr>
              <w:lastRenderedPageBreak/>
              <w:t>3</w:t>
            </w:r>
          </w:p>
        </w:tc>
        <w:tc>
          <w:tcPr>
            <w:tcW w:w="726" w:type="pct"/>
            <w:gridSpan w:val="4"/>
            <w:tcBorders>
              <w:top w:val="single" w:sz="4" w:space="0" w:color="000000"/>
              <w:bottom w:val="single" w:sz="4" w:space="0" w:color="C0C0C0"/>
            </w:tcBorders>
          </w:tcPr>
          <w:p w14:paraId="11D03356" w14:textId="77777777" w:rsidR="00416649" w:rsidRPr="00D82D6C" w:rsidRDefault="00416649" w:rsidP="00EA155E">
            <w:pPr>
              <w:ind w:left="51"/>
              <w:jc w:val="both"/>
              <w:rPr>
                <w:rFonts w:ascii="Times New Roman" w:hAnsi="Times New Roman"/>
                <w:b/>
                <w:noProof/>
                <w:sz w:val="24"/>
              </w:rPr>
            </w:pPr>
            <w:r>
              <w:rPr>
                <w:rFonts w:ascii="Times New Roman" w:hAnsi="Times New Roman"/>
                <w:b/>
                <w:sz w:val="24"/>
              </w:rPr>
              <w:t>SJ3</w:t>
            </w:r>
          </w:p>
        </w:tc>
        <w:tc>
          <w:tcPr>
            <w:tcW w:w="2577" w:type="pct"/>
            <w:gridSpan w:val="4"/>
            <w:tcBorders>
              <w:top w:val="single" w:sz="4" w:space="0" w:color="000000"/>
              <w:bottom w:val="single" w:sz="4" w:space="0" w:color="C0C0C0"/>
            </w:tcBorders>
          </w:tcPr>
          <w:p w14:paraId="7B4E1F10" w14:textId="77777777" w:rsidR="00416649" w:rsidRPr="00D82D6C" w:rsidRDefault="00416649" w:rsidP="00D82D6C">
            <w:pPr>
              <w:jc w:val="both"/>
              <w:rPr>
                <w:rFonts w:ascii="Times New Roman" w:hAnsi="Times New Roman"/>
                <w:b/>
                <w:noProof/>
                <w:sz w:val="24"/>
              </w:rPr>
            </w:pPr>
            <w:r>
              <w:rPr>
                <w:rFonts w:ascii="Times New Roman" w:hAnsi="Times New Roman"/>
                <w:b/>
                <w:sz w:val="24"/>
              </w:rPr>
              <w:t>Tehniskie, ar tirdzniecību saistītie un citi saimnieciskās darbības pakalpojumi</w:t>
            </w:r>
          </w:p>
        </w:tc>
        <w:tc>
          <w:tcPr>
            <w:tcW w:w="320" w:type="pct"/>
            <w:tcBorders>
              <w:top w:val="single" w:sz="4" w:space="0" w:color="000000"/>
              <w:bottom w:val="single" w:sz="4" w:space="0" w:color="C0C0C0"/>
            </w:tcBorders>
          </w:tcPr>
          <w:p w14:paraId="7F0AAB2F" w14:textId="77777777" w:rsidR="00416649" w:rsidRPr="00D82D6C" w:rsidRDefault="00416649" w:rsidP="009B328F">
            <w:pPr>
              <w:jc w:val="center"/>
              <w:rPr>
                <w:rFonts w:ascii="Times New Roman" w:hAnsi="Times New Roman"/>
                <w:noProof/>
                <w:sz w:val="24"/>
              </w:rPr>
            </w:pPr>
            <w:r>
              <w:rPr>
                <w:rFonts w:ascii="Times New Roman" w:hAnsi="Times New Roman"/>
                <w:sz w:val="24"/>
              </w:rPr>
              <w:t>80</w:t>
            </w:r>
          </w:p>
        </w:tc>
        <w:tc>
          <w:tcPr>
            <w:tcW w:w="382" w:type="pct"/>
            <w:gridSpan w:val="3"/>
            <w:tcBorders>
              <w:top w:val="single" w:sz="4" w:space="0" w:color="000000"/>
              <w:bottom w:val="single" w:sz="4" w:space="0" w:color="C0C0C0"/>
            </w:tcBorders>
          </w:tcPr>
          <w:p w14:paraId="57562C60"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000000"/>
              <w:bottom w:val="single" w:sz="4" w:space="0" w:color="C0C0C0"/>
            </w:tcBorders>
          </w:tcPr>
          <w:p w14:paraId="1FF133EC"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000000"/>
              <w:bottom w:val="single" w:sz="4" w:space="0" w:color="C0C0C0"/>
            </w:tcBorders>
          </w:tcPr>
          <w:p w14:paraId="03619E6F" w14:textId="77777777" w:rsidR="00416649" w:rsidRPr="00D82D6C" w:rsidRDefault="00416649" w:rsidP="009B328F">
            <w:pPr>
              <w:jc w:val="center"/>
              <w:rPr>
                <w:rFonts w:ascii="Times New Roman" w:hAnsi="Times New Roman"/>
                <w:noProof/>
                <w:sz w:val="24"/>
              </w:rPr>
            </w:pPr>
            <w:r>
              <w:rPr>
                <w:rFonts w:ascii="Times New Roman" w:hAnsi="Times New Roman"/>
                <w:sz w:val="24"/>
              </w:rPr>
              <w:t>20</w:t>
            </w:r>
          </w:p>
        </w:tc>
      </w:tr>
      <w:tr w:rsidR="00416649" w:rsidRPr="00D82D6C" w14:paraId="197CADDE" w14:textId="77777777" w:rsidTr="00103419">
        <w:trPr>
          <w:trHeight w:val="346"/>
        </w:trPr>
        <w:tc>
          <w:tcPr>
            <w:tcW w:w="205" w:type="pct"/>
            <w:tcBorders>
              <w:top w:val="single" w:sz="4" w:space="0" w:color="C0C0C0"/>
            </w:tcBorders>
          </w:tcPr>
          <w:p w14:paraId="69F34232"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26" w:type="pct"/>
            <w:gridSpan w:val="4"/>
            <w:tcBorders>
              <w:top w:val="single" w:sz="4" w:space="0" w:color="C0C0C0"/>
            </w:tcBorders>
          </w:tcPr>
          <w:p w14:paraId="343F657C" w14:textId="77777777" w:rsidR="00416649" w:rsidRPr="00D82D6C" w:rsidRDefault="00416649" w:rsidP="00EA155E">
            <w:pPr>
              <w:ind w:left="192"/>
              <w:jc w:val="both"/>
              <w:rPr>
                <w:rFonts w:ascii="Times New Roman" w:hAnsi="Times New Roman"/>
                <w:b/>
                <w:noProof/>
                <w:sz w:val="24"/>
              </w:rPr>
            </w:pPr>
            <w:r>
              <w:rPr>
                <w:rFonts w:ascii="Times New Roman" w:hAnsi="Times New Roman"/>
                <w:b/>
                <w:sz w:val="24"/>
              </w:rPr>
              <w:t>SJ31</w:t>
            </w:r>
          </w:p>
        </w:tc>
        <w:tc>
          <w:tcPr>
            <w:tcW w:w="2577" w:type="pct"/>
            <w:gridSpan w:val="4"/>
            <w:tcBorders>
              <w:top w:val="single" w:sz="4" w:space="0" w:color="C0C0C0"/>
            </w:tcBorders>
          </w:tcPr>
          <w:p w14:paraId="4E59383B" w14:textId="6DCD4D40" w:rsidR="00416649" w:rsidRPr="004A1544" w:rsidRDefault="00416649" w:rsidP="00D82D6C">
            <w:pPr>
              <w:jc w:val="both"/>
              <w:rPr>
                <w:rFonts w:ascii="Times New Roman" w:hAnsi="Times New Roman"/>
                <w:b/>
                <w:noProof/>
                <w:sz w:val="24"/>
              </w:rPr>
            </w:pPr>
            <w:r>
              <w:rPr>
                <w:rFonts w:ascii="Times New Roman" w:hAnsi="Times New Roman"/>
                <w:b/>
                <w:sz w:val="24"/>
              </w:rPr>
              <w:t>Arhitektūras, inženiertehniskie, zinātniskie un citi tehniskie pakalpojumi</w:t>
            </w:r>
          </w:p>
        </w:tc>
        <w:tc>
          <w:tcPr>
            <w:tcW w:w="320" w:type="pct"/>
            <w:tcBorders>
              <w:top w:val="single" w:sz="4" w:space="0" w:color="C0C0C0"/>
            </w:tcBorders>
          </w:tcPr>
          <w:p w14:paraId="4FCF126A" w14:textId="77777777" w:rsidR="00416649" w:rsidRPr="00D82D6C" w:rsidRDefault="00416649" w:rsidP="009B328F">
            <w:pPr>
              <w:jc w:val="center"/>
              <w:rPr>
                <w:rFonts w:ascii="Times New Roman" w:hAnsi="Times New Roman"/>
                <w:noProof/>
                <w:sz w:val="24"/>
              </w:rPr>
            </w:pPr>
            <w:r>
              <w:rPr>
                <w:rFonts w:ascii="Times New Roman" w:hAnsi="Times New Roman"/>
                <w:sz w:val="24"/>
              </w:rPr>
              <w:t>75</w:t>
            </w:r>
          </w:p>
        </w:tc>
        <w:tc>
          <w:tcPr>
            <w:tcW w:w="382" w:type="pct"/>
            <w:gridSpan w:val="3"/>
            <w:tcBorders>
              <w:top w:val="single" w:sz="4" w:space="0" w:color="C0C0C0"/>
            </w:tcBorders>
          </w:tcPr>
          <w:p w14:paraId="56024453"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tcBorders>
          </w:tcPr>
          <w:p w14:paraId="3003F97F"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tcBorders>
          </w:tcPr>
          <w:p w14:paraId="238752B5" w14:textId="77777777" w:rsidR="00416649" w:rsidRPr="00D82D6C" w:rsidRDefault="00416649" w:rsidP="009B328F">
            <w:pPr>
              <w:jc w:val="center"/>
              <w:rPr>
                <w:rFonts w:ascii="Times New Roman" w:hAnsi="Times New Roman"/>
                <w:noProof/>
                <w:sz w:val="24"/>
              </w:rPr>
            </w:pPr>
            <w:r>
              <w:rPr>
                <w:rFonts w:ascii="Times New Roman" w:hAnsi="Times New Roman"/>
                <w:sz w:val="24"/>
              </w:rPr>
              <w:t>25</w:t>
            </w:r>
          </w:p>
        </w:tc>
      </w:tr>
      <w:tr w:rsidR="00416649" w:rsidRPr="00D82D6C" w14:paraId="16676463" w14:textId="77777777" w:rsidTr="00103419">
        <w:trPr>
          <w:trHeight w:val="226"/>
        </w:trPr>
        <w:tc>
          <w:tcPr>
            <w:tcW w:w="205" w:type="pct"/>
            <w:tcBorders>
              <w:bottom w:val="single" w:sz="4" w:space="0" w:color="C0C0C0"/>
            </w:tcBorders>
          </w:tcPr>
          <w:p w14:paraId="5F26D565" w14:textId="77777777" w:rsidR="00416649" w:rsidRPr="00D82D6C" w:rsidRDefault="00416649" w:rsidP="00D82D6C">
            <w:pPr>
              <w:jc w:val="both"/>
              <w:rPr>
                <w:rFonts w:ascii="Times New Roman" w:hAnsi="Times New Roman"/>
                <w:b/>
                <w:noProof/>
                <w:sz w:val="24"/>
              </w:rPr>
            </w:pPr>
            <w:r>
              <w:rPr>
                <w:rFonts w:ascii="Times New Roman" w:hAnsi="Times New Roman"/>
                <w:b/>
                <w:sz w:val="24"/>
              </w:rPr>
              <w:t>5</w:t>
            </w:r>
          </w:p>
        </w:tc>
        <w:tc>
          <w:tcPr>
            <w:tcW w:w="726" w:type="pct"/>
            <w:gridSpan w:val="4"/>
            <w:tcBorders>
              <w:bottom w:val="single" w:sz="4" w:space="0" w:color="C0C0C0"/>
            </w:tcBorders>
          </w:tcPr>
          <w:p w14:paraId="6FD562EC" w14:textId="77777777" w:rsidR="00416649" w:rsidRPr="00D82D6C" w:rsidRDefault="00416649" w:rsidP="00EA155E">
            <w:pPr>
              <w:ind w:left="334"/>
              <w:jc w:val="both"/>
              <w:rPr>
                <w:rFonts w:ascii="Times New Roman" w:hAnsi="Times New Roman"/>
                <w:b/>
                <w:noProof/>
                <w:sz w:val="24"/>
              </w:rPr>
            </w:pPr>
            <w:r>
              <w:rPr>
                <w:rFonts w:ascii="Times New Roman" w:hAnsi="Times New Roman"/>
                <w:b/>
                <w:sz w:val="24"/>
              </w:rPr>
              <w:t>SJ311</w:t>
            </w:r>
          </w:p>
        </w:tc>
        <w:tc>
          <w:tcPr>
            <w:tcW w:w="2577" w:type="pct"/>
            <w:gridSpan w:val="4"/>
            <w:tcBorders>
              <w:bottom w:val="single" w:sz="4" w:space="0" w:color="C0C0C0"/>
            </w:tcBorders>
          </w:tcPr>
          <w:p w14:paraId="6840F2C4" w14:textId="77777777" w:rsidR="00416649" w:rsidRPr="00D82D6C" w:rsidRDefault="00416649" w:rsidP="00D82D6C">
            <w:pPr>
              <w:jc w:val="both"/>
              <w:rPr>
                <w:rFonts w:ascii="Times New Roman" w:hAnsi="Times New Roman"/>
                <w:b/>
                <w:noProof/>
                <w:sz w:val="24"/>
              </w:rPr>
            </w:pPr>
            <w:r>
              <w:rPr>
                <w:rFonts w:ascii="Times New Roman" w:hAnsi="Times New Roman"/>
                <w:b/>
                <w:sz w:val="24"/>
              </w:rPr>
              <w:t>Arhitektūras pakalpojumi</w:t>
            </w:r>
          </w:p>
        </w:tc>
        <w:tc>
          <w:tcPr>
            <w:tcW w:w="320" w:type="pct"/>
            <w:tcBorders>
              <w:bottom w:val="single" w:sz="4" w:space="0" w:color="C0C0C0"/>
            </w:tcBorders>
          </w:tcPr>
          <w:p w14:paraId="1EAE2CEF" w14:textId="77777777" w:rsidR="00416649" w:rsidRPr="00D82D6C" w:rsidRDefault="00416649" w:rsidP="009B328F">
            <w:pPr>
              <w:jc w:val="center"/>
              <w:rPr>
                <w:rFonts w:ascii="Times New Roman" w:hAnsi="Times New Roman"/>
                <w:noProof/>
                <w:sz w:val="24"/>
              </w:rPr>
            </w:pPr>
            <w:r>
              <w:rPr>
                <w:rFonts w:ascii="Times New Roman" w:hAnsi="Times New Roman"/>
                <w:sz w:val="24"/>
              </w:rPr>
              <w:t>75</w:t>
            </w:r>
          </w:p>
        </w:tc>
        <w:tc>
          <w:tcPr>
            <w:tcW w:w="382" w:type="pct"/>
            <w:gridSpan w:val="3"/>
            <w:tcBorders>
              <w:bottom w:val="single" w:sz="4" w:space="0" w:color="C0C0C0"/>
            </w:tcBorders>
          </w:tcPr>
          <w:p w14:paraId="1AFE9D99" w14:textId="77777777" w:rsidR="00416649" w:rsidRPr="00D82D6C" w:rsidRDefault="00416649" w:rsidP="009B328F">
            <w:pPr>
              <w:jc w:val="center"/>
              <w:rPr>
                <w:rFonts w:ascii="Times New Roman" w:hAnsi="Times New Roman"/>
                <w:noProof/>
                <w:sz w:val="24"/>
              </w:rPr>
            </w:pPr>
          </w:p>
        </w:tc>
        <w:tc>
          <w:tcPr>
            <w:tcW w:w="396" w:type="pct"/>
            <w:gridSpan w:val="2"/>
            <w:tcBorders>
              <w:bottom w:val="single" w:sz="4" w:space="0" w:color="C0C0C0"/>
            </w:tcBorders>
          </w:tcPr>
          <w:p w14:paraId="34F0C914" w14:textId="77777777" w:rsidR="00416649" w:rsidRPr="00D82D6C" w:rsidRDefault="00416649" w:rsidP="009B328F">
            <w:pPr>
              <w:jc w:val="center"/>
              <w:rPr>
                <w:rFonts w:ascii="Times New Roman" w:hAnsi="Times New Roman"/>
                <w:noProof/>
                <w:sz w:val="24"/>
              </w:rPr>
            </w:pPr>
          </w:p>
        </w:tc>
        <w:tc>
          <w:tcPr>
            <w:tcW w:w="395" w:type="pct"/>
            <w:gridSpan w:val="4"/>
            <w:tcBorders>
              <w:bottom w:val="single" w:sz="4" w:space="0" w:color="C0C0C0"/>
            </w:tcBorders>
          </w:tcPr>
          <w:p w14:paraId="145EDD95" w14:textId="77777777" w:rsidR="00416649" w:rsidRPr="00D82D6C" w:rsidRDefault="00416649" w:rsidP="009B328F">
            <w:pPr>
              <w:jc w:val="center"/>
              <w:rPr>
                <w:rFonts w:ascii="Times New Roman" w:hAnsi="Times New Roman"/>
                <w:noProof/>
                <w:sz w:val="24"/>
              </w:rPr>
            </w:pPr>
            <w:r>
              <w:rPr>
                <w:rFonts w:ascii="Times New Roman" w:hAnsi="Times New Roman"/>
                <w:sz w:val="24"/>
              </w:rPr>
              <w:t>25</w:t>
            </w:r>
          </w:p>
        </w:tc>
      </w:tr>
      <w:tr w:rsidR="00416649" w:rsidRPr="00D82D6C" w14:paraId="1BB73889" w14:textId="77777777" w:rsidTr="00103419">
        <w:trPr>
          <w:trHeight w:val="239"/>
        </w:trPr>
        <w:tc>
          <w:tcPr>
            <w:tcW w:w="205" w:type="pct"/>
            <w:tcBorders>
              <w:top w:val="single" w:sz="4" w:space="0" w:color="C0C0C0"/>
              <w:bottom w:val="single" w:sz="4" w:space="0" w:color="C0C0C0"/>
            </w:tcBorders>
          </w:tcPr>
          <w:p w14:paraId="1782F9D7" w14:textId="77777777" w:rsidR="00416649" w:rsidRPr="00D82D6C" w:rsidRDefault="00416649" w:rsidP="00D82D6C">
            <w:pPr>
              <w:jc w:val="both"/>
              <w:rPr>
                <w:rFonts w:ascii="Times New Roman" w:hAnsi="Times New Roman"/>
                <w:b/>
                <w:noProof/>
                <w:sz w:val="24"/>
              </w:rPr>
            </w:pPr>
            <w:r>
              <w:rPr>
                <w:rFonts w:ascii="Times New Roman" w:hAnsi="Times New Roman"/>
                <w:b/>
                <w:sz w:val="24"/>
              </w:rPr>
              <w:t>5</w:t>
            </w:r>
          </w:p>
        </w:tc>
        <w:tc>
          <w:tcPr>
            <w:tcW w:w="726" w:type="pct"/>
            <w:gridSpan w:val="4"/>
            <w:tcBorders>
              <w:top w:val="single" w:sz="4" w:space="0" w:color="C0C0C0"/>
              <w:bottom w:val="single" w:sz="4" w:space="0" w:color="C0C0C0"/>
            </w:tcBorders>
          </w:tcPr>
          <w:p w14:paraId="16B778B6" w14:textId="77777777" w:rsidR="00416649" w:rsidRPr="00D82D6C" w:rsidRDefault="00416649" w:rsidP="00EA155E">
            <w:pPr>
              <w:ind w:left="334"/>
              <w:jc w:val="both"/>
              <w:rPr>
                <w:rFonts w:ascii="Times New Roman" w:hAnsi="Times New Roman"/>
                <w:b/>
                <w:noProof/>
                <w:sz w:val="24"/>
              </w:rPr>
            </w:pPr>
            <w:r>
              <w:rPr>
                <w:rFonts w:ascii="Times New Roman" w:hAnsi="Times New Roman"/>
                <w:b/>
                <w:sz w:val="24"/>
              </w:rPr>
              <w:t>SJ312</w:t>
            </w:r>
          </w:p>
        </w:tc>
        <w:tc>
          <w:tcPr>
            <w:tcW w:w="2577" w:type="pct"/>
            <w:gridSpan w:val="4"/>
            <w:tcBorders>
              <w:top w:val="single" w:sz="4" w:space="0" w:color="C0C0C0"/>
              <w:bottom w:val="single" w:sz="4" w:space="0" w:color="C0C0C0"/>
            </w:tcBorders>
          </w:tcPr>
          <w:p w14:paraId="179E9C29" w14:textId="77777777" w:rsidR="00416649" w:rsidRPr="00D82D6C" w:rsidRDefault="00416649" w:rsidP="00D82D6C">
            <w:pPr>
              <w:jc w:val="both"/>
              <w:rPr>
                <w:rFonts w:ascii="Times New Roman" w:hAnsi="Times New Roman"/>
                <w:b/>
                <w:noProof/>
                <w:sz w:val="24"/>
              </w:rPr>
            </w:pPr>
            <w:r>
              <w:rPr>
                <w:rFonts w:ascii="Times New Roman" w:hAnsi="Times New Roman"/>
                <w:b/>
                <w:sz w:val="24"/>
              </w:rPr>
              <w:t>Inženiertehniskie pakalpojumi</w:t>
            </w:r>
          </w:p>
        </w:tc>
        <w:tc>
          <w:tcPr>
            <w:tcW w:w="320" w:type="pct"/>
            <w:tcBorders>
              <w:top w:val="single" w:sz="4" w:space="0" w:color="C0C0C0"/>
              <w:bottom w:val="single" w:sz="4" w:space="0" w:color="C0C0C0"/>
            </w:tcBorders>
          </w:tcPr>
          <w:p w14:paraId="3AD993A8" w14:textId="77777777" w:rsidR="00416649" w:rsidRPr="00D82D6C" w:rsidRDefault="00416649" w:rsidP="009B328F">
            <w:pPr>
              <w:jc w:val="center"/>
              <w:rPr>
                <w:rFonts w:ascii="Times New Roman" w:hAnsi="Times New Roman"/>
                <w:noProof/>
                <w:sz w:val="24"/>
              </w:rPr>
            </w:pPr>
            <w:r>
              <w:rPr>
                <w:rFonts w:ascii="Times New Roman" w:hAnsi="Times New Roman"/>
                <w:sz w:val="24"/>
              </w:rPr>
              <w:t>75</w:t>
            </w:r>
          </w:p>
        </w:tc>
        <w:tc>
          <w:tcPr>
            <w:tcW w:w="382" w:type="pct"/>
            <w:gridSpan w:val="3"/>
            <w:tcBorders>
              <w:top w:val="single" w:sz="4" w:space="0" w:color="C0C0C0"/>
              <w:bottom w:val="single" w:sz="4" w:space="0" w:color="C0C0C0"/>
            </w:tcBorders>
          </w:tcPr>
          <w:p w14:paraId="480267CD"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1F550029"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1AF3F2D3" w14:textId="77777777" w:rsidR="00416649" w:rsidRPr="00D82D6C" w:rsidRDefault="00416649" w:rsidP="009B328F">
            <w:pPr>
              <w:jc w:val="center"/>
              <w:rPr>
                <w:rFonts w:ascii="Times New Roman" w:hAnsi="Times New Roman"/>
                <w:noProof/>
                <w:sz w:val="24"/>
              </w:rPr>
            </w:pPr>
            <w:r>
              <w:rPr>
                <w:rFonts w:ascii="Times New Roman" w:hAnsi="Times New Roman"/>
                <w:sz w:val="24"/>
              </w:rPr>
              <w:t>25</w:t>
            </w:r>
          </w:p>
        </w:tc>
      </w:tr>
      <w:tr w:rsidR="00416649" w:rsidRPr="00D82D6C" w14:paraId="4C1156E2" w14:textId="77777777" w:rsidTr="00103419">
        <w:trPr>
          <w:trHeight w:val="70"/>
        </w:trPr>
        <w:tc>
          <w:tcPr>
            <w:tcW w:w="205" w:type="pct"/>
            <w:tcBorders>
              <w:top w:val="single" w:sz="4" w:space="0" w:color="C0C0C0"/>
              <w:bottom w:val="single" w:sz="4" w:space="0" w:color="C0C0C0"/>
            </w:tcBorders>
          </w:tcPr>
          <w:p w14:paraId="5F0095DE" w14:textId="77777777" w:rsidR="00416649" w:rsidRPr="00D82D6C" w:rsidRDefault="00416649" w:rsidP="00D82D6C">
            <w:pPr>
              <w:jc w:val="both"/>
              <w:rPr>
                <w:rFonts w:ascii="Times New Roman" w:hAnsi="Times New Roman"/>
                <w:b/>
                <w:noProof/>
                <w:sz w:val="24"/>
              </w:rPr>
            </w:pPr>
            <w:r>
              <w:rPr>
                <w:rFonts w:ascii="Times New Roman" w:hAnsi="Times New Roman"/>
                <w:b/>
                <w:sz w:val="24"/>
              </w:rPr>
              <w:t>5</w:t>
            </w:r>
          </w:p>
        </w:tc>
        <w:tc>
          <w:tcPr>
            <w:tcW w:w="726" w:type="pct"/>
            <w:gridSpan w:val="4"/>
            <w:tcBorders>
              <w:top w:val="single" w:sz="4" w:space="0" w:color="C0C0C0"/>
              <w:bottom w:val="single" w:sz="4" w:space="0" w:color="C0C0C0"/>
            </w:tcBorders>
          </w:tcPr>
          <w:p w14:paraId="34824508" w14:textId="77777777" w:rsidR="00416649" w:rsidRPr="00D82D6C" w:rsidRDefault="00416649" w:rsidP="00EA155E">
            <w:pPr>
              <w:ind w:left="334"/>
              <w:jc w:val="both"/>
              <w:rPr>
                <w:rFonts w:ascii="Times New Roman" w:hAnsi="Times New Roman"/>
                <w:b/>
                <w:noProof/>
                <w:sz w:val="24"/>
              </w:rPr>
            </w:pPr>
            <w:r>
              <w:rPr>
                <w:rFonts w:ascii="Times New Roman" w:hAnsi="Times New Roman"/>
                <w:b/>
                <w:sz w:val="24"/>
              </w:rPr>
              <w:t>SJ313</w:t>
            </w:r>
          </w:p>
        </w:tc>
        <w:tc>
          <w:tcPr>
            <w:tcW w:w="2577" w:type="pct"/>
            <w:gridSpan w:val="4"/>
            <w:tcBorders>
              <w:top w:val="single" w:sz="4" w:space="0" w:color="C0C0C0"/>
              <w:bottom w:val="single" w:sz="4" w:space="0" w:color="C0C0C0"/>
            </w:tcBorders>
          </w:tcPr>
          <w:p w14:paraId="049F2684" w14:textId="77777777" w:rsidR="00416649" w:rsidRPr="00D82D6C" w:rsidRDefault="00416649" w:rsidP="00D82D6C">
            <w:pPr>
              <w:jc w:val="both"/>
              <w:rPr>
                <w:rFonts w:ascii="Times New Roman" w:hAnsi="Times New Roman"/>
                <w:b/>
                <w:noProof/>
                <w:sz w:val="24"/>
              </w:rPr>
            </w:pPr>
            <w:r>
              <w:rPr>
                <w:rFonts w:ascii="Times New Roman" w:hAnsi="Times New Roman"/>
                <w:b/>
                <w:sz w:val="24"/>
              </w:rPr>
              <w:t>Zinātniskie un citi tehniskie pakalpojumi</w:t>
            </w:r>
          </w:p>
        </w:tc>
        <w:tc>
          <w:tcPr>
            <w:tcW w:w="320" w:type="pct"/>
            <w:tcBorders>
              <w:top w:val="single" w:sz="4" w:space="0" w:color="C0C0C0"/>
              <w:bottom w:val="single" w:sz="4" w:space="0" w:color="C0C0C0"/>
            </w:tcBorders>
          </w:tcPr>
          <w:p w14:paraId="68954AED" w14:textId="77777777" w:rsidR="00416649" w:rsidRPr="00D82D6C" w:rsidRDefault="00416649" w:rsidP="009B328F">
            <w:pPr>
              <w:jc w:val="center"/>
              <w:rPr>
                <w:rFonts w:ascii="Times New Roman" w:hAnsi="Times New Roman"/>
                <w:noProof/>
                <w:sz w:val="24"/>
              </w:rPr>
            </w:pPr>
            <w:r>
              <w:rPr>
                <w:rFonts w:ascii="Times New Roman" w:hAnsi="Times New Roman"/>
                <w:sz w:val="24"/>
              </w:rPr>
              <w:t>75</w:t>
            </w:r>
          </w:p>
        </w:tc>
        <w:tc>
          <w:tcPr>
            <w:tcW w:w="382" w:type="pct"/>
            <w:gridSpan w:val="3"/>
            <w:tcBorders>
              <w:top w:val="single" w:sz="4" w:space="0" w:color="C0C0C0"/>
              <w:bottom w:val="single" w:sz="4" w:space="0" w:color="C0C0C0"/>
            </w:tcBorders>
          </w:tcPr>
          <w:p w14:paraId="4268500C"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36D3B00E"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7215DECD" w14:textId="77777777" w:rsidR="00416649" w:rsidRPr="00D82D6C" w:rsidRDefault="00416649" w:rsidP="009B328F">
            <w:pPr>
              <w:jc w:val="center"/>
              <w:rPr>
                <w:rFonts w:ascii="Times New Roman" w:hAnsi="Times New Roman"/>
                <w:noProof/>
                <w:sz w:val="24"/>
              </w:rPr>
            </w:pPr>
            <w:r>
              <w:rPr>
                <w:rFonts w:ascii="Times New Roman" w:hAnsi="Times New Roman"/>
                <w:sz w:val="24"/>
              </w:rPr>
              <w:t>25</w:t>
            </w:r>
          </w:p>
        </w:tc>
      </w:tr>
      <w:tr w:rsidR="00416649" w:rsidRPr="00D82D6C" w14:paraId="33A3D5BF" w14:textId="77777777" w:rsidTr="00103419">
        <w:trPr>
          <w:trHeight w:val="345"/>
        </w:trPr>
        <w:tc>
          <w:tcPr>
            <w:tcW w:w="205" w:type="pct"/>
            <w:tcBorders>
              <w:top w:val="single" w:sz="4" w:space="0" w:color="C0C0C0"/>
            </w:tcBorders>
          </w:tcPr>
          <w:p w14:paraId="503EF20B"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26" w:type="pct"/>
            <w:gridSpan w:val="4"/>
            <w:tcBorders>
              <w:top w:val="single" w:sz="4" w:space="0" w:color="C0C0C0"/>
            </w:tcBorders>
          </w:tcPr>
          <w:p w14:paraId="19D876F3" w14:textId="77777777" w:rsidR="00416649" w:rsidRPr="00D82D6C" w:rsidRDefault="00416649" w:rsidP="00EA155E">
            <w:pPr>
              <w:ind w:left="192"/>
              <w:jc w:val="both"/>
              <w:rPr>
                <w:rFonts w:ascii="Times New Roman" w:hAnsi="Times New Roman"/>
                <w:b/>
                <w:noProof/>
                <w:sz w:val="24"/>
              </w:rPr>
            </w:pPr>
            <w:r>
              <w:rPr>
                <w:rFonts w:ascii="Times New Roman" w:hAnsi="Times New Roman"/>
                <w:b/>
                <w:sz w:val="24"/>
              </w:rPr>
              <w:t>SJ32</w:t>
            </w:r>
          </w:p>
        </w:tc>
        <w:tc>
          <w:tcPr>
            <w:tcW w:w="2577" w:type="pct"/>
            <w:gridSpan w:val="4"/>
            <w:tcBorders>
              <w:top w:val="single" w:sz="4" w:space="0" w:color="C0C0C0"/>
            </w:tcBorders>
          </w:tcPr>
          <w:p w14:paraId="6DAF06C3" w14:textId="3A3AE07E" w:rsidR="00416649" w:rsidRPr="004A1544" w:rsidRDefault="00416649" w:rsidP="00D82D6C">
            <w:pPr>
              <w:jc w:val="both"/>
              <w:rPr>
                <w:rFonts w:ascii="Times New Roman" w:hAnsi="Times New Roman"/>
                <w:b/>
                <w:noProof/>
                <w:sz w:val="24"/>
              </w:rPr>
            </w:pPr>
            <w:r>
              <w:rPr>
                <w:rFonts w:ascii="Times New Roman" w:hAnsi="Times New Roman"/>
                <w:b/>
                <w:sz w:val="24"/>
              </w:rPr>
              <w:t>Atkritumu pārstrāde un attīrīšana, lauksaimniecības un ieguves rūpniecības pakalpojumi</w:t>
            </w:r>
          </w:p>
        </w:tc>
        <w:tc>
          <w:tcPr>
            <w:tcW w:w="320" w:type="pct"/>
            <w:tcBorders>
              <w:top w:val="single" w:sz="4" w:space="0" w:color="C0C0C0"/>
            </w:tcBorders>
          </w:tcPr>
          <w:p w14:paraId="6EA35043" w14:textId="77777777" w:rsidR="00416649" w:rsidRPr="00D82D6C" w:rsidRDefault="00416649" w:rsidP="009B328F">
            <w:pPr>
              <w:jc w:val="center"/>
              <w:rPr>
                <w:rFonts w:ascii="Times New Roman" w:hAnsi="Times New Roman"/>
                <w:noProof/>
                <w:sz w:val="24"/>
              </w:rPr>
            </w:pPr>
          </w:p>
        </w:tc>
        <w:tc>
          <w:tcPr>
            <w:tcW w:w="382" w:type="pct"/>
            <w:gridSpan w:val="3"/>
            <w:tcBorders>
              <w:top w:val="single" w:sz="4" w:space="0" w:color="C0C0C0"/>
            </w:tcBorders>
          </w:tcPr>
          <w:p w14:paraId="0A4B0A10" w14:textId="77777777" w:rsidR="00416649" w:rsidRPr="00D82D6C" w:rsidRDefault="00416649" w:rsidP="009B328F">
            <w:pPr>
              <w:jc w:val="center"/>
              <w:rPr>
                <w:rFonts w:ascii="Times New Roman" w:hAnsi="Times New Roman"/>
                <w:noProof/>
                <w:sz w:val="24"/>
              </w:rPr>
            </w:pPr>
            <w:r>
              <w:rPr>
                <w:rFonts w:ascii="Times New Roman" w:hAnsi="Times New Roman"/>
                <w:sz w:val="24"/>
              </w:rPr>
              <w:t>10</w:t>
            </w:r>
          </w:p>
        </w:tc>
        <w:tc>
          <w:tcPr>
            <w:tcW w:w="396" w:type="pct"/>
            <w:gridSpan w:val="2"/>
            <w:tcBorders>
              <w:top w:val="single" w:sz="4" w:space="0" w:color="C0C0C0"/>
            </w:tcBorders>
          </w:tcPr>
          <w:p w14:paraId="7BCDB4B1"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tcBorders>
          </w:tcPr>
          <w:p w14:paraId="1D99E2F0" w14:textId="77777777" w:rsidR="00416649" w:rsidRPr="00D82D6C" w:rsidRDefault="00416649" w:rsidP="009B328F">
            <w:pPr>
              <w:jc w:val="center"/>
              <w:rPr>
                <w:rFonts w:ascii="Times New Roman" w:hAnsi="Times New Roman"/>
                <w:noProof/>
                <w:sz w:val="24"/>
              </w:rPr>
            </w:pPr>
            <w:r>
              <w:rPr>
                <w:rFonts w:ascii="Times New Roman" w:hAnsi="Times New Roman"/>
                <w:sz w:val="24"/>
              </w:rPr>
              <w:t>90</w:t>
            </w:r>
          </w:p>
        </w:tc>
      </w:tr>
      <w:tr w:rsidR="00416649" w:rsidRPr="00D82D6C" w14:paraId="1A5C6107" w14:textId="77777777" w:rsidTr="00103419">
        <w:trPr>
          <w:trHeight w:val="228"/>
        </w:trPr>
        <w:tc>
          <w:tcPr>
            <w:tcW w:w="205" w:type="pct"/>
            <w:tcBorders>
              <w:bottom w:val="single" w:sz="4" w:space="0" w:color="C0C0C0"/>
            </w:tcBorders>
          </w:tcPr>
          <w:p w14:paraId="2F4BE1F2" w14:textId="77777777" w:rsidR="00416649" w:rsidRPr="00D82D6C" w:rsidRDefault="00416649" w:rsidP="00D82D6C">
            <w:pPr>
              <w:jc w:val="both"/>
              <w:rPr>
                <w:rFonts w:ascii="Times New Roman" w:hAnsi="Times New Roman"/>
                <w:b/>
                <w:noProof/>
                <w:sz w:val="24"/>
              </w:rPr>
            </w:pPr>
            <w:r>
              <w:rPr>
                <w:rFonts w:ascii="Times New Roman" w:hAnsi="Times New Roman"/>
                <w:b/>
                <w:sz w:val="24"/>
              </w:rPr>
              <w:t>5</w:t>
            </w:r>
          </w:p>
        </w:tc>
        <w:tc>
          <w:tcPr>
            <w:tcW w:w="726" w:type="pct"/>
            <w:gridSpan w:val="4"/>
            <w:tcBorders>
              <w:bottom w:val="single" w:sz="4" w:space="0" w:color="C0C0C0"/>
            </w:tcBorders>
          </w:tcPr>
          <w:p w14:paraId="0D27C76D" w14:textId="77777777" w:rsidR="00416649" w:rsidRPr="00D82D6C" w:rsidRDefault="00416649" w:rsidP="00EA155E">
            <w:pPr>
              <w:ind w:left="334"/>
              <w:jc w:val="both"/>
              <w:rPr>
                <w:rFonts w:ascii="Times New Roman" w:hAnsi="Times New Roman"/>
                <w:b/>
                <w:noProof/>
                <w:sz w:val="24"/>
              </w:rPr>
            </w:pPr>
            <w:r>
              <w:rPr>
                <w:rFonts w:ascii="Times New Roman" w:hAnsi="Times New Roman"/>
                <w:b/>
                <w:sz w:val="24"/>
              </w:rPr>
              <w:t>SJ321</w:t>
            </w:r>
          </w:p>
        </w:tc>
        <w:tc>
          <w:tcPr>
            <w:tcW w:w="2577" w:type="pct"/>
            <w:gridSpan w:val="4"/>
            <w:tcBorders>
              <w:bottom w:val="single" w:sz="4" w:space="0" w:color="C0C0C0"/>
            </w:tcBorders>
          </w:tcPr>
          <w:p w14:paraId="4A1A5127" w14:textId="77777777" w:rsidR="00416649" w:rsidRPr="00D82D6C" w:rsidRDefault="00416649" w:rsidP="00D82D6C">
            <w:pPr>
              <w:jc w:val="both"/>
              <w:rPr>
                <w:rFonts w:ascii="Times New Roman" w:hAnsi="Times New Roman"/>
                <w:b/>
                <w:noProof/>
                <w:sz w:val="24"/>
              </w:rPr>
            </w:pPr>
            <w:r>
              <w:rPr>
                <w:rFonts w:ascii="Times New Roman" w:hAnsi="Times New Roman"/>
                <w:b/>
                <w:sz w:val="24"/>
              </w:rPr>
              <w:t>Atkritumu pārstrāde un attīrīšana</w:t>
            </w:r>
          </w:p>
        </w:tc>
        <w:tc>
          <w:tcPr>
            <w:tcW w:w="320" w:type="pct"/>
            <w:tcBorders>
              <w:bottom w:val="single" w:sz="4" w:space="0" w:color="C0C0C0"/>
            </w:tcBorders>
          </w:tcPr>
          <w:p w14:paraId="6EA8139E" w14:textId="77777777" w:rsidR="00416649" w:rsidRPr="00D82D6C" w:rsidRDefault="00416649" w:rsidP="009B328F">
            <w:pPr>
              <w:jc w:val="center"/>
              <w:rPr>
                <w:rFonts w:ascii="Times New Roman" w:hAnsi="Times New Roman"/>
                <w:noProof/>
                <w:sz w:val="24"/>
              </w:rPr>
            </w:pPr>
          </w:p>
        </w:tc>
        <w:tc>
          <w:tcPr>
            <w:tcW w:w="382" w:type="pct"/>
            <w:gridSpan w:val="3"/>
            <w:tcBorders>
              <w:bottom w:val="single" w:sz="4" w:space="0" w:color="C0C0C0"/>
            </w:tcBorders>
          </w:tcPr>
          <w:p w14:paraId="4105750E" w14:textId="77777777" w:rsidR="00416649" w:rsidRPr="00D82D6C" w:rsidRDefault="00416649" w:rsidP="009B328F">
            <w:pPr>
              <w:jc w:val="center"/>
              <w:rPr>
                <w:rFonts w:ascii="Times New Roman" w:hAnsi="Times New Roman"/>
                <w:noProof/>
                <w:sz w:val="24"/>
              </w:rPr>
            </w:pPr>
            <w:r>
              <w:rPr>
                <w:rFonts w:ascii="Times New Roman" w:hAnsi="Times New Roman"/>
                <w:sz w:val="24"/>
              </w:rPr>
              <w:t>75</w:t>
            </w:r>
          </w:p>
        </w:tc>
        <w:tc>
          <w:tcPr>
            <w:tcW w:w="396" w:type="pct"/>
            <w:gridSpan w:val="2"/>
            <w:tcBorders>
              <w:bottom w:val="single" w:sz="4" w:space="0" w:color="C0C0C0"/>
            </w:tcBorders>
          </w:tcPr>
          <w:p w14:paraId="09688038" w14:textId="77777777" w:rsidR="00416649" w:rsidRPr="00D82D6C" w:rsidRDefault="00416649" w:rsidP="009B328F">
            <w:pPr>
              <w:jc w:val="center"/>
              <w:rPr>
                <w:rFonts w:ascii="Times New Roman" w:hAnsi="Times New Roman"/>
                <w:noProof/>
                <w:sz w:val="24"/>
              </w:rPr>
            </w:pPr>
          </w:p>
        </w:tc>
        <w:tc>
          <w:tcPr>
            <w:tcW w:w="395" w:type="pct"/>
            <w:gridSpan w:val="4"/>
            <w:tcBorders>
              <w:bottom w:val="single" w:sz="4" w:space="0" w:color="C0C0C0"/>
            </w:tcBorders>
          </w:tcPr>
          <w:p w14:paraId="090B8790" w14:textId="77777777" w:rsidR="00416649" w:rsidRPr="00D82D6C" w:rsidRDefault="00416649" w:rsidP="009B328F">
            <w:pPr>
              <w:jc w:val="center"/>
              <w:rPr>
                <w:rFonts w:ascii="Times New Roman" w:hAnsi="Times New Roman"/>
                <w:noProof/>
                <w:sz w:val="24"/>
              </w:rPr>
            </w:pPr>
            <w:r>
              <w:rPr>
                <w:rFonts w:ascii="Times New Roman" w:hAnsi="Times New Roman"/>
                <w:sz w:val="24"/>
              </w:rPr>
              <w:t>25</w:t>
            </w:r>
          </w:p>
        </w:tc>
      </w:tr>
      <w:tr w:rsidR="00416649" w:rsidRPr="00D82D6C" w14:paraId="3B21D30D" w14:textId="77777777" w:rsidTr="00103419">
        <w:trPr>
          <w:trHeight w:val="239"/>
        </w:trPr>
        <w:tc>
          <w:tcPr>
            <w:tcW w:w="205" w:type="pct"/>
            <w:tcBorders>
              <w:top w:val="single" w:sz="4" w:space="0" w:color="C0C0C0"/>
              <w:bottom w:val="single" w:sz="4" w:space="0" w:color="C0C0C0"/>
            </w:tcBorders>
          </w:tcPr>
          <w:p w14:paraId="6503087B" w14:textId="77777777" w:rsidR="00416649" w:rsidRPr="00D82D6C" w:rsidRDefault="00416649" w:rsidP="00D82D6C">
            <w:pPr>
              <w:jc w:val="both"/>
              <w:rPr>
                <w:rFonts w:ascii="Times New Roman" w:hAnsi="Times New Roman"/>
                <w:b/>
                <w:noProof/>
                <w:sz w:val="24"/>
              </w:rPr>
            </w:pPr>
            <w:r>
              <w:rPr>
                <w:rFonts w:ascii="Times New Roman" w:hAnsi="Times New Roman"/>
                <w:b/>
                <w:sz w:val="24"/>
              </w:rPr>
              <w:t>5</w:t>
            </w:r>
          </w:p>
        </w:tc>
        <w:tc>
          <w:tcPr>
            <w:tcW w:w="726" w:type="pct"/>
            <w:gridSpan w:val="4"/>
            <w:tcBorders>
              <w:top w:val="single" w:sz="4" w:space="0" w:color="C0C0C0"/>
              <w:bottom w:val="single" w:sz="4" w:space="0" w:color="C0C0C0"/>
            </w:tcBorders>
          </w:tcPr>
          <w:p w14:paraId="406946B4" w14:textId="77777777" w:rsidR="00416649" w:rsidRPr="00D82D6C" w:rsidRDefault="00416649" w:rsidP="00EA155E">
            <w:pPr>
              <w:ind w:left="334"/>
              <w:jc w:val="both"/>
              <w:rPr>
                <w:rFonts w:ascii="Times New Roman" w:hAnsi="Times New Roman"/>
                <w:b/>
                <w:noProof/>
                <w:sz w:val="24"/>
              </w:rPr>
            </w:pPr>
            <w:r>
              <w:rPr>
                <w:rFonts w:ascii="Times New Roman" w:hAnsi="Times New Roman"/>
                <w:b/>
                <w:sz w:val="24"/>
              </w:rPr>
              <w:t>SJ322</w:t>
            </w:r>
          </w:p>
        </w:tc>
        <w:tc>
          <w:tcPr>
            <w:tcW w:w="2577" w:type="pct"/>
            <w:gridSpan w:val="4"/>
            <w:tcBorders>
              <w:top w:val="single" w:sz="4" w:space="0" w:color="C0C0C0"/>
              <w:bottom w:val="single" w:sz="4" w:space="0" w:color="C0C0C0"/>
            </w:tcBorders>
          </w:tcPr>
          <w:p w14:paraId="21CA3013" w14:textId="77777777" w:rsidR="00416649" w:rsidRPr="00D82D6C" w:rsidRDefault="00416649" w:rsidP="00D82D6C">
            <w:pPr>
              <w:jc w:val="both"/>
              <w:rPr>
                <w:rFonts w:ascii="Times New Roman" w:hAnsi="Times New Roman"/>
                <w:b/>
                <w:noProof/>
                <w:sz w:val="24"/>
              </w:rPr>
            </w:pPr>
            <w:r>
              <w:rPr>
                <w:rFonts w:ascii="Times New Roman" w:hAnsi="Times New Roman"/>
                <w:b/>
                <w:sz w:val="24"/>
              </w:rPr>
              <w:t>Pakalpojumi, kas ir saistīti ar lauksaimniecību, mežsaimniecību un zivsaimniecību</w:t>
            </w:r>
          </w:p>
        </w:tc>
        <w:tc>
          <w:tcPr>
            <w:tcW w:w="320" w:type="pct"/>
            <w:tcBorders>
              <w:top w:val="single" w:sz="4" w:space="0" w:color="C0C0C0"/>
              <w:bottom w:val="single" w:sz="4" w:space="0" w:color="C0C0C0"/>
            </w:tcBorders>
          </w:tcPr>
          <w:p w14:paraId="64A303B8" w14:textId="77777777" w:rsidR="00416649" w:rsidRPr="00D82D6C" w:rsidRDefault="00416649" w:rsidP="009B328F">
            <w:pPr>
              <w:jc w:val="center"/>
              <w:rPr>
                <w:rFonts w:ascii="Times New Roman" w:hAnsi="Times New Roman"/>
                <w:noProof/>
                <w:sz w:val="24"/>
              </w:rPr>
            </w:pPr>
          </w:p>
        </w:tc>
        <w:tc>
          <w:tcPr>
            <w:tcW w:w="382" w:type="pct"/>
            <w:gridSpan w:val="3"/>
            <w:tcBorders>
              <w:top w:val="single" w:sz="4" w:space="0" w:color="C0C0C0"/>
              <w:bottom w:val="single" w:sz="4" w:space="0" w:color="C0C0C0"/>
            </w:tcBorders>
          </w:tcPr>
          <w:p w14:paraId="5CD29A3C"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1673DB52"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75B1A55D" w14:textId="77777777" w:rsidR="00416649" w:rsidRPr="00D82D6C" w:rsidRDefault="00416649" w:rsidP="009B328F">
            <w:pPr>
              <w:jc w:val="center"/>
              <w:rPr>
                <w:rFonts w:ascii="Times New Roman" w:hAnsi="Times New Roman"/>
                <w:noProof/>
                <w:sz w:val="24"/>
              </w:rPr>
            </w:pPr>
            <w:r>
              <w:rPr>
                <w:rFonts w:ascii="Times New Roman" w:hAnsi="Times New Roman"/>
                <w:sz w:val="24"/>
              </w:rPr>
              <w:t>100</w:t>
            </w:r>
          </w:p>
        </w:tc>
      </w:tr>
      <w:tr w:rsidR="00416649" w:rsidRPr="00D82D6C" w14:paraId="2D55496F" w14:textId="77777777" w:rsidTr="00103419">
        <w:trPr>
          <w:trHeight w:val="239"/>
        </w:trPr>
        <w:tc>
          <w:tcPr>
            <w:tcW w:w="205" w:type="pct"/>
            <w:tcBorders>
              <w:top w:val="single" w:sz="4" w:space="0" w:color="C0C0C0"/>
              <w:bottom w:val="single" w:sz="4" w:space="0" w:color="C0C0C0"/>
            </w:tcBorders>
          </w:tcPr>
          <w:p w14:paraId="1BAA73B7" w14:textId="77777777" w:rsidR="00416649" w:rsidRPr="00D82D6C" w:rsidRDefault="00416649" w:rsidP="00D82D6C">
            <w:pPr>
              <w:jc w:val="both"/>
              <w:rPr>
                <w:rFonts w:ascii="Times New Roman" w:hAnsi="Times New Roman"/>
                <w:b/>
                <w:noProof/>
                <w:sz w:val="24"/>
              </w:rPr>
            </w:pPr>
            <w:r>
              <w:rPr>
                <w:rFonts w:ascii="Times New Roman" w:hAnsi="Times New Roman"/>
                <w:b/>
                <w:sz w:val="24"/>
              </w:rPr>
              <w:t>5</w:t>
            </w:r>
          </w:p>
        </w:tc>
        <w:tc>
          <w:tcPr>
            <w:tcW w:w="726" w:type="pct"/>
            <w:gridSpan w:val="4"/>
            <w:tcBorders>
              <w:top w:val="single" w:sz="4" w:space="0" w:color="C0C0C0"/>
              <w:bottom w:val="single" w:sz="4" w:space="0" w:color="C0C0C0"/>
            </w:tcBorders>
          </w:tcPr>
          <w:p w14:paraId="7525ECB9" w14:textId="77777777" w:rsidR="00416649" w:rsidRPr="00D82D6C" w:rsidRDefault="00416649" w:rsidP="00EA155E">
            <w:pPr>
              <w:ind w:left="334"/>
              <w:jc w:val="both"/>
              <w:rPr>
                <w:rFonts w:ascii="Times New Roman" w:hAnsi="Times New Roman"/>
                <w:b/>
                <w:noProof/>
                <w:sz w:val="24"/>
              </w:rPr>
            </w:pPr>
            <w:r>
              <w:rPr>
                <w:rFonts w:ascii="Times New Roman" w:hAnsi="Times New Roman"/>
                <w:b/>
                <w:sz w:val="24"/>
              </w:rPr>
              <w:t>SJ323</w:t>
            </w:r>
          </w:p>
        </w:tc>
        <w:tc>
          <w:tcPr>
            <w:tcW w:w="2577" w:type="pct"/>
            <w:gridSpan w:val="4"/>
            <w:tcBorders>
              <w:top w:val="single" w:sz="4" w:space="0" w:color="C0C0C0"/>
              <w:bottom w:val="single" w:sz="4" w:space="0" w:color="C0C0C0"/>
            </w:tcBorders>
          </w:tcPr>
          <w:p w14:paraId="4AF76CB8" w14:textId="77777777" w:rsidR="00416649" w:rsidRPr="00D82D6C" w:rsidRDefault="00416649" w:rsidP="00D82D6C">
            <w:pPr>
              <w:jc w:val="both"/>
              <w:rPr>
                <w:rFonts w:ascii="Times New Roman" w:hAnsi="Times New Roman"/>
                <w:b/>
                <w:noProof/>
                <w:sz w:val="24"/>
              </w:rPr>
            </w:pPr>
            <w:r>
              <w:rPr>
                <w:rFonts w:ascii="Times New Roman" w:hAnsi="Times New Roman"/>
                <w:b/>
                <w:sz w:val="24"/>
              </w:rPr>
              <w:t>Pakalpojumi, kas ir saistīti ar ieguves rūpniecību un naftas un gāzes ieguvi</w:t>
            </w:r>
          </w:p>
        </w:tc>
        <w:tc>
          <w:tcPr>
            <w:tcW w:w="320" w:type="pct"/>
            <w:tcBorders>
              <w:top w:val="single" w:sz="4" w:space="0" w:color="C0C0C0"/>
              <w:bottom w:val="single" w:sz="4" w:space="0" w:color="C0C0C0"/>
            </w:tcBorders>
          </w:tcPr>
          <w:p w14:paraId="11129DE5" w14:textId="77777777" w:rsidR="00416649" w:rsidRPr="00D82D6C" w:rsidRDefault="00416649" w:rsidP="009B328F">
            <w:pPr>
              <w:jc w:val="center"/>
              <w:rPr>
                <w:rFonts w:ascii="Times New Roman" w:hAnsi="Times New Roman"/>
                <w:noProof/>
                <w:sz w:val="24"/>
              </w:rPr>
            </w:pPr>
          </w:p>
        </w:tc>
        <w:tc>
          <w:tcPr>
            <w:tcW w:w="382" w:type="pct"/>
            <w:gridSpan w:val="3"/>
            <w:tcBorders>
              <w:top w:val="single" w:sz="4" w:space="0" w:color="C0C0C0"/>
              <w:bottom w:val="single" w:sz="4" w:space="0" w:color="C0C0C0"/>
            </w:tcBorders>
          </w:tcPr>
          <w:p w14:paraId="124025DF"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41F9A105"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20A321D2" w14:textId="77777777" w:rsidR="00416649" w:rsidRPr="00D82D6C" w:rsidRDefault="00416649" w:rsidP="009B328F">
            <w:pPr>
              <w:jc w:val="center"/>
              <w:rPr>
                <w:rFonts w:ascii="Times New Roman" w:hAnsi="Times New Roman"/>
                <w:noProof/>
                <w:sz w:val="24"/>
              </w:rPr>
            </w:pPr>
            <w:r>
              <w:rPr>
                <w:rFonts w:ascii="Times New Roman" w:hAnsi="Times New Roman"/>
                <w:sz w:val="24"/>
              </w:rPr>
              <w:t>100</w:t>
            </w:r>
          </w:p>
        </w:tc>
      </w:tr>
      <w:tr w:rsidR="00416649" w:rsidRPr="00D82D6C" w14:paraId="315A278B" w14:textId="77777777" w:rsidTr="00103419">
        <w:trPr>
          <w:trHeight w:val="239"/>
        </w:trPr>
        <w:tc>
          <w:tcPr>
            <w:tcW w:w="205" w:type="pct"/>
            <w:tcBorders>
              <w:top w:val="single" w:sz="4" w:space="0" w:color="C0C0C0"/>
              <w:bottom w:val="single" w:sz="4" w:space="0" w:color="C0C0C0"/>
            </w:tcBorders>
          </w:tcPr>
          <w:p w14:paraId="3BEF007D"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26" w:type="pct"/>
            <w:gridSpan w:val="4"/>
            <w:tcBorders>
              <w:top w:val="single" w:sz="4" w:space="0" w:color="C0C0C0"/>
              <w:bottom w:val="single" w:sz="4" w:space="0" w:color="C0C0C0"/>
            </w:tcBorders>
          </w:tcPr>
          <w:p w14:paraId="5AF29B18" w14:textId="77777777" w:rsidR="00416649" w:rsidRPr="00D82D6C" w:rsidRDefault="00416649" w:rsidP="00EA155E">
            <w:pPr>
              <w:ind w:left="192"/>
              <w:jc w:val="both"/>
              <w:rPr>
                <w:rFonts w:ascii="Times New Roman" w:hAnsi="Times New Roman"/>
                <w:b/>
                <w:noProof/>
                <w:sz w:val="24"/>
              </w:rPr>
            </w:pPr>
            <w:r>
              <w:rPr>
                <w:rFonts w:ascii="Times New Roman" w:hAnsi="Times New Roman"/>
                <w:b/>
                <w:sz w:val="24"/>
              </w:rPr>
              <w:t>SJ33</w:t>
            </w:r>
          </w:p>
        </w:tc>
        <w:tc>
          <w:tcPr>
            <w:tcW w:w="2577" w:type="pct"/>
            <w:gridSpan w:val="4"/>
            <w:tcBorders>
              <w:top w:val="single" w:sz="4" w:space="0" w:color="C0C0C0"/>
              <w:bottom w:val="single" w:sz="4" w:space="0" w:color="C0C0C0"/>
            </w:tcBorders>
          </w:tcPr>
          <w:p w14:paraId="2834BFD6" w14:textId="77777777" w:rsidR="00416649" w:rsidRPr="00D82D6C" w:rsidRDefault="00416649" w:rsidP="00D82D6C">
            <w:pPr>
              <w:jc w:val="both"/>
              <w:rPr>
                <w:rFonts w:ascii="Times New Roman" w:hAnsi="Times New Roman"/>
                <w:b/>
                <w:noProof/>
                <w:sz w:val="24"/>
              </w:rPr>
            </w:pPr>
            <w:r>
              <w:rPr>
                <w:rFonts w:ascii="Times New Roman" w:hAnsi="Times New Roman"/>
                <w:b/>
                <w:sz w:val="24"/>
              </w:rPr>
              <w:t>Operatīvās nomas pakalpojumi</w:t>
            </w:r>
          </w:p>
        </w:tc>
        <w:tc>
          <w:tcPr>
            <w:tcW w:w="320" w:type="pct"/>
            <w:tcBorders>
              <w:top w:val="single" w:sz="4" w:space="0" w:color="C0C0C0"/>
              <w:bottom w:val="single" w:sz="4" w:space="0" w:color="C0C0C0"/>
            </w:tcBorders>
          </w:tcPr>
          <w:p w14:paraId="0AB03F99" w14:textId="77777777" w:rsidR="00416649" w:rsidRPr="00D82D6C" w:rsidRDefault="00416649" w:rsidP="009B328F">
            <w:pPr>
              <w:jc w:val="center"/>
              <w:rPr>
                <w:rFonts w:ascii="Times New Roman" w:hAnsi="Times New Roman"/>
                <w:noProof/>
                <w:sz w:val="24"/>
              </w:rPr>
            </w:pPr>
            <w:r>
              <w:rPr>
                <w:rFonts w:ascii="Times New Roman" w:hAnsi="Times New Roman"/>
                <w:sz w:val="24"/>
              </w:rPr>
              <w:t>100</w:t>
            </w:r>
          </w:p>
        </w:tc>
        <w:tc>
          <w:tcPr>
            <w:tcW w:w="382" w:type="pct"/>
            <w:gridSpan w:val="3"/>
            <w:tcBorders>
              <w:top w:val="single" w:sz="4" w:space="0" w:color="C0C0C0"/>
              <w:bottom w:val="single" w:sz="4" w:space="0" w:color="C0C0C0"/>
            </w:tcBorders>
          </w:tcPr>
          <w:p w14:paraId="268495AB"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476E86BB"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763383F4" w14:textId="77777777" w:rsidR="00416649" w:rsidRPr="00D82D6C" w:rsidRDefault="00416649" w:rsidP="009B328F">
            <w:pPr>
              <w:jc w:val="center"/>
              <w:rPr>
                <w:rFonts w:ascii="Times New Roman" w:hAnsi="Times New Roman"/>
                <w:noProof/>
                <w:sz w:val="24"/>
              </w:rPr>
            </w:pPr>
          </w:p>
        </w:tc>
      </w:tr>
      <w:tr w:rsidR="00416649" w:rsidRPr="00D82D6C" w14:paraId="75102912" w14:textId="77777777" w:rsidTr="00103419">
        <w:trPr>
          <w:trHeight w:val="239"/>
        </w:trPr>
        <w:tc>
          <w:tcPr>
            <w:tcW w:w="205" w:type="pct"/>
            <w:tcBorders>
              <w:top w:val="single" w:sz="4" w:space="0" w:color="C0C0C0"/>
              <w:bottom w:val="single" w:sz="4" w:space="0" w:color="C0C0C0"/>
            </w:tcBorders>
          </w:tcPr>
          <w:p w14:paraId="6AABDBBB"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26" w:type="pct"/>
            <w:gridSpan w:val="4"/>
            <w:tcBorders>
              <w:top w:val="single" w:sz="4" w:space="0" w:color="C0C0C0"/>
              <w:bottom w:val="single" w:sz="4" w:space="0" w:color="C0C0C0"/>
            </w:tcBorders>
          </w:tcPr>
          <w:p w14:paraId="5E1985C6" w14:textId="77777777" w:rsidR="00416649" w:rsidRPr="00D82D6C" w:rsidRDefault="00416649" w:rsidP="00EA155E">
            <w:pPr>
              <w:ind w:left="192"/>
              <w:jc w:val="both"/>
              <w:rPr>
                <w:rFonts w:ascii="Times New Roman" w:hAnsi="Times New Roman"/>
                <w:b/>
                <w:noProof/>
                <w:sz w:val="24"/>
              </w:rPr>
            </w:pPr>
            <w:r>
              <w:rPr>
                <w:rFonts w:ascii="Times New Roman" w:hAnsi="Times New Roman"/>
                <w:b/>
                <w:sz w:val="24"/>
              </w:rPr>
              <w:t>SJ34</w:t>
            </w:r>
          </w:p>
        </w:tc>
        <w:tc>
          <w:tcPr>
            <w:tcW w:w="2577" w:type="pct"/>
            <w:gridSpan w:val="4"/>
            <w:tcBorders>
              <w:top w:val="single" w:sz="4" w:space="0" w:color="C0C0C0"/>
              <w:bottom w:val="single" w:sz="4" w:space="0" w:color="C0C0C0"/>
            </w:tcBorders>
          </w:tcPr>
          <w:p w14:paraId="142DEBE7" w14:textId="77777777" w:rsidR="00416649" w:rsidRPr="00D82D6C" w:rsidRDefault="00416649" w:rsidP="00D82D6C">
            <w:pPr>
              <w:jc w:val="both"/>
              <w:rPr>
                <w:rFonts w:ascii="Times New Roman" w:hAnsi="Times New Roman"/>
                <w:b/>
                <w:noProof/>
                <w:sz w:val="24"/>
              </w:rPr>
            </w:pPr>
            <w:r>
              <w:rPr>
                <w:rFonts w:ascii="Times New Roman" w:hAnsi="Times New Roman"/>
                <w:b/>
                <w:sz w:val="24"/>
              </w:rPr>
              <w:t>Ar tirdzniecību saistītie pakalpojumi</w:t>
            </w:r>
          </w:p>
        </w:tc>
        <w:tc>
          <w:tcPr>
            <w:tcW w:w="320" w:type="pct"/>
            <w:tcBorders>
              <w:top w:val="single" w:sz="4" w:space="0" w:color="C0C0C0"/>
              <w:bottom w:val="single" w:sz="4" w:space="0" w:color="C0C0C0"/>
            </w:tcBorders>
          </w:tcPr>
          <w:p w14:paraId="40BFB0C5" w14:textId="77777777" w:rsidR="00416649" w:rsidRPr="00D82D6C" w:rsidRDefault="00416649" w:rsidP="009B328F">
            <w:pPr>
              <w:jc w:val="center"/>
              <w:rPr>
                <w:rFonts w:ascii="Times New Roman" w:hAnsi="Times New Roman"/>
                <w:noProof/>
                <w:sz w:val="24"/>
              </w:rPr>
            </w:pPr>
            <w:r>
              <w:rPr>
                <w:rFonts w:ascii="Times New Roman" w:hAnsi="Times New Roman"/>
                <w:sz w:val="24"/>
              </w:rPr>
              <w:t>100</w:t>
            </w:r>
          </w:p>
        </w:tc>
        <w:tc>
          <w:tcPr>
            <w:tcW w:w="382" w:type="pct"/>
            <w:gridSpan w:val="3"/>
            <w:tcBorders>
              <w:top w:val="single" w:sz="4" w:space="0" w:color="C0C0C0"/>
              <w:bottom w:val="single" w:sz="4" w:space="0" w:color="C0C0C0"/>
            </w:tcBorders>
          </w:tcPr>
          <w:p w14:paraId="14ED43B8"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6D4BAEA0"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0B772697" w14:textId="77777777" w:rsidR="00416649" w:rsidRPr="00D82D6C" w:rsidRDefault="00416649" w:rsidP="009B328F">
            <w:pPr>
              <w:jc w:val="center"/>
              <w:rPr>
                <w:rFonts w:ascii="Times New Roman" w:hAnsi="Times New Roman"/>
                <w:noProof/>
                <w:sz w:val="24"/>
              </w:rPr>
            </w:pPr>
          </w:p>
        </w:tc>
      </w:tr>
      <w:tr w:rsidR="00416649" w:rsidRPr="00D82D6C" w14:paraId="7560BD8E" w14:textId="77777777" w:rsidTr="00103419">
        <w:trPr>
          <w:trHeight w:val="239"/>
        </w:trPr>
        <w:tc>
          <w:tcPr>
            <w:tcW w:w="205" w:type="pct"/>
            <w:tcBorders>
              <w:top w:val="single" w:sz="4" w:space="0" w:color="C0C0C0"/>
              <w:bottom w:val="single" w:sz="4" w:space="0" w:color="C0C0C0"/>
            </w:tcBorders>
          </w:tcPr>
          <w:p w14:paraId="08049CEA"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26" w:type="pct"/>
            <w:gridSpan w:val="4"/>
            <w:tcBorders>
              <w:top w:val="single" w:sz="4" w:space="0" w:color="C0C0C0"/>
              <w:bottom w:val="single" w:sz="4" w:space="0" w:color="C0C0C0"/>
            </w:tcBorders>
          </w:tcPr>
          <w:p w14:paraId="34047CC6" w14:textId="77777777" w:rsidR="00416649" w:rsidRPr="00D82D6C" w:rsidRDefault="00416649" w:rsidP="00EA155E">
            <w:pPr>
              <w:ind w:left="192"/>
              <w:jc w:val="both"/>
              <w:rPr>
                <w:rFonts w:ascii="Times New Roman" w:hAnsi="Times New Roman"/>
                <w:b/>
                <w:noProof/>
                <w:sz w:val="24"/>
              </w:rPr>
            </w:pPr>
            <w:r>
              <w:rPr>
                <w:rFonts w:ascii="Times New Roman" w:hAnsi="Times New Roman"/>
                <w:b/>
                <w:sz w:val="24"/>
              </w:rPr>
              <w:t>SJ35</w:t>
            </w:r>
          </w:p>
        </w:tc>
        <w:tc>
          <w:tcPr>
            <w:tcW w:w="2577" w:type="pct"/>
            <w:gridSpan w:val="4"/>
            <w:tcBorders>
              <w:top w:val="single" w:sz="4" w:space="0" w:color="C0C0C0"/>
              <w:bottom w:val="single" w:sz="4" w:space="0" w:color="C0C0C0"/>
            </w:tcBorders>
          </w:tcPr>
          <w:p w14:paraId="2B338183"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Citur neiekļautie saimnieciskās darbības pakalpojumi</w:t>
            </w:r>
          </w:p>
        </w:tc>
        <w:tc>
          <w:tcPr>
            <w:tcW w:w="320" w:type="pct"/>
            <w:tcBorders>
              <w:top w:val="single" w:sz="4" w:space="0" w:color="C0C0C0"/>
              <w:bottom w:val="single" w:sz="4" w:space="0" w:color="C0C0C0"/>
            </w:tcBorders>
          </w:tcPr>
          <w:p w14:paraId="71FC404D" w14:textId="77777777" w:rsidR="00416649" w:rsidRPr="00D82D6C" w:rsidRDefault="00416649" w:rsidP="009B328F">
            <w:pPr>
              <w:jc w:val="center"/>
              <w:rPr>
                <w:rFonts w:ascii="Times New Roman" w:hAnsi="Times New Roman"/>
                <w:noProof/>
                <w:sz w:val="24"/>
              </w:rPr>
            </w:pPr>
            <w:r>
              <w:rPr>
                <w:rFonts w:ascii="Times New Roman" w:hAnsi="Times New Roman"/>
                <w:sz w:val="24"/>
              </w:rPr>
              <w:t>75</w:t>
            </w:r>
          </w:p>
        </w:tc>
        <w:tc>
          <w:tcPr>
            <w:tcW w:w="382" w:type="pct"/>
            <w:gridSpan w:val="3"/>
            <w:tcBorders>
              <w:top w:val="single" w:sz="4" w:space="0" w:color="C0C0C0"/>
              <w:bottom w:val="single" w:sz="4" w:space="0" w:color="C0C0C0"/>
            </w:tcBorders>
          </w:tcPr>
          <w:p w14:paraId="753BAF46"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0DC00073"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19DE0489" w14:textId="77777777" w:rsidR="00416649" w:rsidRPr="00D82D6C" w:rsidRDefault="00416649" w:rsidP="009B328F">
            <w:pPr>
              <w:jc w:val="center"/>
              <w:rPr>
                <w:rFonts w:ascii="Times New Roman" w:hAnsi="Times New Roman"/>
                <w:noProof/>
                <w:sz w:val="24"/>
              </w:rPr>
            </w:pPr>
            <w:r>
              <w:rPr>
                <w:rFonts w:ascii="Times New Roman" w:hAnsi="Times New Roman"/>
                <w:sz w:val="24"/>
              </w:rPr>
              <w:t>25</w:t>
            </w:r>
          </w:p>
        </w:tc>
      </w:tr>
      <w:tr w:rsidR="00416649" w:rsidRPr="00D82D6C" w14:paraId="0A015697" w14:textId="77777777" w:rsidTr="00103419">
        <w:trPr>
          <w:trHeight w:val="323"/>
        </w:trPr>
        <w:tc>
          <w:tcPr>
            <w:tcW w:w="205" w:type="pct"/>
            <w:tcBorders>
              <w:top w:val="single" w:sz="4" w:space="0" w:color="C0C0C0"/>
              <w:bottom w:val="single" w:sz="4" w:space="0" w:color="C0C0C0"/>
            </w:tcBorders>
          </w:tcPr>
          <w:p w14:paraId="1B54DCDC" w14:textId="77777777" w:rsidR="00416649" w:rsidRPr="00D82D6C" w:rsidRDefault="00416649" w:rsidP="00D82D6C">
            <w:pPr>
              <w:jc w:val="both"/>
              <w:rPr>
                <w:rFonts w:ascii="Times New Roman" w:hAnsi="Times New Roman"/>
                <w:b/>
                <w:noProof/>
                <w:sz w:val="24"/>
              </w:rPr>
            </w:pPr>
            <w:r>
              <w:rPr>
                <w:rFonts w:ascii="Times New Roman" w:hAnsi="Times New Roman"/>
                <w:b/>
                <w:sz w:val="24"/>
              </w:rPr>
              <w:t>5</w:t>
            </w:r>
          </w:p>
        </w:tc>
        <w:tc>
          <w:tcPr>
            <w:tcW w:w="726" w:type="pct"/>
            <w:gridSpan w:val="4"/>
            <w:tcBorders>
              <w:top w:val="single" w:sz="4" w:space="0" w:color="C0C0C0"/>
              <w:bottom w:val="single" w:sz="4" w:space="0" w:color="C0C0C0"/>
            </w:tcBorders>
          </w:tcPr>
          <w:p w14:paraId="21A9A988" w14:textId="77777777" w:rsidR="00416649" w:rsidRPr="00D82D6C" w:rsidRDefault="00416649" w:rsidP="00EA155E">
            <w:pPr>
              <w:ind w:left="334"/>
              <w:jc w:val="both"/>
              <w:rPr>
                <w:rFonts w:ascii="Times New Roman" w:hAnsi="Times New Roman"/>
                <w:b/>
                <w:noProof/>
                <w:sz w:val="24"/>
              </w:rPr>
            </w:pPr>
            <w:r>
              <w:rPr>
                <w:rFonts w:ascii="Times New Roman" w:hAnsi="Times New Roman"/>
                <w:b/>
                <w:sz w:val="24"/>
              </w:rPr>
              <w:t>SJ35z</w:t>
            </w:r>
          </w:p>
        </w:tc>
        <w:tc>
          <w:tcPr>
            <w:tcW w:w="2577" w:type="pct"/>
            <w:gridSpan w:val="4"/>
            <w:tcBorders>
              <w:top w:val="single" w:sz="4" w:space="0" w:color="C0C0C0"/>
              <w:bottom w:val="single" w:sz="4" w:space="0" w:color="C0C0C0"/>
            </w:tcBorders>
          </w:tcPr>
          <w:p w14:paraId="04D9966F" w14:textId="77777777" w:rsidR="00416649" w:rsidRPr="00D82D6C" w:rsidRDefault="00416649" w:rsidP="00D82D6C">
            <w:pPr>
              <w:jc w:val="both"/>
              <w:rPr>
                <w:rFonts w:ascii="Times New Roman" w:hAnsi="Times New Roman"/>
                <w:b/>
                <w:noProof/>
                <w:sz w:val="24"/>
              </w:rPr>
            </w:pPr>
            <w:r>
              <w:rPr>
                <w:rFonts w:ascii="Times New Roman" w:hAnsi="Times New Roman"/>
                <w:b/>
                <w:sz w:val="24"/>
              </w:rPr>
              <w:t>Tostarp: Nodarbinātības pakalpojumi, t. i., darba meklēšanas, darbā iekārtošanas un personāla atlases pakalpojumi</w:t>
            </w:r>
          </w:p>
        </w:tc>
        <w:tc>
          <w:tcPr>
            <w:tcW w:w="320" w:type="pct"/>
            <w:tcBorders>
              <w:top w:val="single" w:sz="4" w:space="0" w:color="C0C0C0"/>
              <w:bottom w:val="single" w:sz="4" w:space="0" w:color="C0C0C0"/>
            </w:tcBorders>
          </w:tcPr>
          <w:p w14:paraId="2A6CD380" w14:textId="77777777" w:rsidR="00416649" w:rsidRPr="00D82D6C" w:rsidRDefault="00416649" w:rsidP="009B328F">
            <w:pPr>
              <w:jc w:val="center"/>
              <w:rPr>
                <w:rFonts w:ascii="Times New Roman" w:hAnsi="Times New Roman"/>
                <w:noProof/>
                <w:sz w:val="24"/>
              </w:rPr>
            </w:pPr>
            <w:r>
              <w:rPr>
                <w:rFonts w:ascii="Times New Roman" w:hAnsi="Times New Roman"/>
                <w:sz w:val="24"/>
              </w:rPr>
              <w:t>75</w:t>
            </w:r>
          </w:p>
        </w:tc>
        <w:tc>
          <w:tcPr>
            <w:tcW w:w="382" w:type="pct"/>
            <w:gridSpan w:val="3"/>
            <w:tcBorders>
              <w:top w:val="single" w:sz="4" w:space="0" w:color="C0C0C0"/>
              <w:bottom w:val="single" w:sz="4" w:space="0" w:color="C0C0C0"/>
            </w:tcBorders>
          </w:tcPr>
          <w:p w14:paraId="2BFAB1AA"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4B7E8A45"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508B45CB" w14:textId="77777777" w:rsidR="00416649" w:rsidRPr="00D82D6C" w:rsidRDefault="00416649" w:rsidP="009B328F">
            <w:pPr>
              <w:jc w:val="center"/>
              <w:rPr>
                <w:rFonts w:ascii="Times New Roman" w:hAnsi="Times New Roman"/>
                <w:noProof/>
                <w:sz w:val="24"/>
              </w:rPr>
            </w:pPr>
            <w:r>
              <w:rPr>
                <w:rFonts w:ascii="Times New Roman" w:hAnsi="Times New Roman"/>
                <w:sz w:val="24"/>
              </w:rPr>
              <w:t>25</w:t>
            </w:r>
          </w:p>
        </w:tc>
      </w:tr>
      <w:tr w:rsidR="00416649" w:rsidRPr="00D82D6C" w14:paraId="69F263D5" w14:textId="77777777" w:rsidTr="00103419">
        <w:trPr>
          <w:trHeight w:val="239"/>
        </w:trPr>
        <w:tc>
          <w:tcPr>
            <w:tcW w:w="205" w:type="pct"/>
            <w:tcBorders>
              <w:top w:val="single" w:sz="4" w:space="0" w:color="C0C0C0"/>
              <w:bottom w:val="single" w:sz="4" w:space="0" w:color="C0C0C0"/>
            </w:tcBorders>
          </w:tcPr>
          <w:p w14:paraId="70638A29" w14:textId="77777777" w:rsidR="00416649" w:rsidRPr="00D82D6C" w:rsidRDefault="00416649" w:rsidP="00D82D6C">
            <w:pPr>
              <w:jc w:val="both"/>
              <w:rPr>
                <w:rFonts w:ascii="Times New Roman" w:hAnsi="Times New Roman"/>
                <w:b/>
                <w:noProof/>
                <w:sz w:val="24"/>
              </w:rPr>
            </w:pPr>
            <w:r>
              <w:rPr>
                <w:rFonts w:ascii="Times New Roman" w:hAnsi="Times New Roman"/>
                <w:b/>
                <w:sz w:val="24"/>
              </w:rPr>
              <w:t>2</w:t>
            </w:r>
          </w:p>
        </w:tc>
        <w:tc>
          <w:tcPr>
            <w:tcW w:w="726" w:type="pct"/>
            <w:gridSpan w:val="4"/>
            <w:tcBorders>
              <w:top w:val="single" w:sz="4" w:space="0" w:color="C0C0C0"/>
              <w:bottom w:val="single" w:sz="4" w:space="0" w:color="C0C0C0"/>
            </w:tcBorders>
          </w:tcPr>
          <w:p w14:paraId="35B846A6" w14:textId="77777777" w:rsidR="00416649" w:rsidRPr="00D82D6C" w:rsidRDefault="00416649" w:rsidP="00D82D6C">
            <w:pPr>
              <w:jc w:val="both"/>
              <w:rPr>
                <w:rFonts w:ascii="Times New Roman" w:hAnsi="Times New Roman"/>
                <w:b/>
                <w:noProof/>
                <w:sz w:val="24"/>
              </w:rPr>
            </w:pPr>
            <w:r>
              <w:rPr>
                <w:rFonts w:ascii="Times New Roman" w:hAnsi="Times New Roman"/>
                <w:b/>
                <w:sz w:val="24"/>
              </w:rPr>
              <w:t>SK</w:t>
            </w:r>
          </w:p>
        </w:tc>
        <w:tc>
          <w:tcPr>
            <w:tcW w:w="2577" w:type="pct"/>
            <w:gridSpan w:val="4"/>
            <w:tcBorders>
              <w:top w:val="single" w:sz="4" w:space="0" w:color="C0C0C0"/>
              <w:bottom w:val="single" w:sz="4" w:space="0" w:color="C0C0C0"/>
            </w:tcBorders>
          </w:tcPr>
          <w:p w14:paraId="797B1C9A" w14:textId="77777777" w:rsidR="00416649" w:rsidRPr="00D82D6C" w:rsidRDefault="00416649" w:rsidP="00D82D6C">
            <w:pPr>
              <w:jc w:val="both"/>
              <w:rPr>
                <w:rFonts w:ascii="Times New Roman" w:hAnsi="Times New Roman"/>
                <w:b/>
                <w:noProof/>
                <w:sz w:val="24"/>
              </w:rPr>
            </w:pPr>
            <w:r>
              <w:rPr>
                <w:rFonts w:ascii="Times New Roman" w:hAnsi="Times New Roman"/>
                <w:b/>
                <w:sz w:val="24"/>
              </w:rPr>
              <w:t>Individuālie, kultūras un atpūtas pakalpojumi</w:t>
            </w:r>
          </w:p>
        </w:tc>
        <w:tc>
          <w:tcPr>
            <w:tcW w:w="320" w:type="pct"/>
            <w:tcBorders>
              <w:top w:val="single" w:sz="4" w:space="0" w:color="C0C0C0"/>
              <w:bottom w:val="single" w:sz="4" w:space="0" w:color="C0C0C0"/>
            </w:tcBorders>
          </w:tcPr>
          <w:p w14:paraId="03053909" w14:textId="77777777" w:rsidR="00416649" w:rsidRPr="00D82D6C" w:rsidRDefault="00416649" w:rsidP="009B328F">
            <w:pPr>
              <w:jc w:val="center"/>
              <w:rPr>
                <w:rFonts w:ascii="Times New Roman" w:hAnsi="Times New Roman"/>
                <w:b/>
                <w:noProof/>
                <w:sz w:val="24"/>
              </w:rPr>
            </w:pPr>
            <w:r>
              <w:rPr>
                <w:rFonts w:ascii="Times New Roman" w:hAnsi="Times New Roman"/>
                <w:b/>
                <w:sz w:val="24"/>
              </w:rPr>
              <w:t>75</w:t>
            </w:r>
          </w:p>
        </w:tc>
        <w:tc>
          <w:tcPr>
            <w:tcW w:w="382" w:type="pct"/>
            <w:gridSpan w:val="3"/>
            <w:tcBorders>
              <w:top w:val="single" w:sz="4" w:space="0" w:color="C0C0C0"/>
              <w:bottom w:val="single" w:sz="4" w:space="0" w:color="C0C0C0"/>
            </w:tcBorders>
          </w:tcPr>
          <w:p w14:paraId="7A69AFC2"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4388AD19"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6D658028" w14:textId="77777777" w:rsidR="00416649" w:rsidRPr="00D82D6C" w:rsidRDefault="00416649" w:rsidP="009B328F">
            <w:pPr>
              <w:jc w:val="center"/>
              <w:rPr>
                <w:rFonts w:ascii="Times New Roman" w:hAnsi="Times New Roman"/>
                <w:b/>
                <w:noProof/>
                <w:sz w:val="24"/>
              </w:rPr>
            </w:pPr>
            <w:r>
              <w:rPr>
                <w:rFonts w:ascii="Times New Roman" w:hAnsi="Times New Roman"/>
                <w:b/>
                <w:sz w:val="24"/>
              </w:rPr>
              <w:t>25</w:t>
            </w:r>
          </w:p>
        </w:tc>
      </w:tr>
      <w:tr w:rsidR="00416649" w:rsidRPr="00D82D6C" w14:paraId="5390D73D" w14:textId="77777777" w:rsidTr="00103419">
        <w:trPr>
          <w:trHeight w:val="240"/>
        </w:trPr>
        <w:tc>
          <w:tcPr>
            <w:tcW w:w="205" w:type="pct"/>
            <w:tcBorders>
              <w:top w:val="single" w:sz="4" w:space="0" w:color="C0C0C0"/>
              <w:bottom w:val="single" w:sz="4" w:space="0" w:color="C0C0C0"/>
            </w:tcBorders>
          </w:tcPr>
          <w:p w14:paraId="12ECD266"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26" w:type="pct"/>
            <w:gridSpan w:val="4"/>
            <w:tcBorders>
              <w:top w:val="single" w:sz="4" w:space="0" w:color="C0C0C0"/>
              <w:bottom w:val="single" w:sz="4" w:space="0" w:color="C0C0C0"/>
            </w:tcBorders>
          </w:tcPr>
          <w:p w14:paraId="22505BBD" w14:textId="77777777" w:rsidR="00416649" w:rsidRPr="00D82D6C" w:rsidRDefault="00416649" w:rsidP="00EA155E">
            <w:pPr>
              <w:ind w:left="192"/>
              <w:jc w:val="both"/>
              <w:rPr>
                <w:rFonts w:ascii="Times New Roman" w:hAnsi="Times New Roman"/>
                <w:b/>
                <w:noProof/>
                <w:sz w:val="24"/>
              </w:rPr>
            </w:pPr>
            <w:r>
              <w:rPr>
                <w:rFonts w:ascii="Times New Roman" w:hAnsi="Times New Roman"/>
                <w:b/>
                <w:sz w:val="24"/>
              </w:rPr>
              <w:t>SK1</w:t>
            </w:r>
          </w:p>
        </w:tc>
        <w:tc>
          <w:tcPr>
            <w:tcW w:w="2577" w:type="pct"/>
            <w:gridSpan w:val="4"/>
            <w:tcBorders>
              <w:top w:val="single" w:sz="4" w:space="0" w:color="C0C0C0"/>
              <w:bottom w:val="single" w:sz="4" w:space="0" w:color="C0C0C0"/>
            </w:tcBorders>
          </w:tcPr>
          <w:p w14:paraId="7FDC1C7A" w14:textId="77777777" w:rsidR="00416649" w:rsidRPr="00D82D6C" w:rsidRDefault="00416649" w:rsidP="00D82D6C">
            <w:pPr>
              <w:jc w:val="both"/>
              <w:rPr>
                <w:rFonts w:ascii="Times New Roman" w:hAnsi="Times New Roman"/>
                <w:b/>
                <w:noProof/>
                <w:sz w:val="24"/>
              </w:rPr>
            </w:pPr>
            <w:r>
              <w:rPr>
                <w:rFonts w:ascii="Times New Roman" w:hAnsi="Times New Roman"/>
                <w:b/>
                <w:sz w:val="24"/>
              </w:rPr>
              <w:t>Audiovizuālie un ar tiem saistītie pakalpojumi</w:t>
            </w:r>
          </w:p>
        </w:tc>
        <w:tc>
          <w:tcPr>
            <w:tcW w:w="320" w:type="pct"/>
            <w:tcBorders>
              <w:top w:val="single" w:sz="4" w:space="0" w:color="C0C0C0"/>
              <w:bottom w:val="single" w:sz="4" w:space="0" w:color="C0C0C0"/>
            </w:tcBorders>
          </w:tcPr>
          <w:p w14:paraId="3A3D64B7" w14:textId="77777777" w:rsidR="00416649" w:rsidRPr="00D82D6C" w:rsidRDefault="00416649" w:rsidP="009B328F">
            <w:pPr>
              <w:jc w:val="center"/>
              <w:rPr>
                <w:rFonts w:ascii="Times New Roman" w:hAnsi="Times New Roman"/>
                <w:noProof/>
                <w:sz w:val="24"/>
              </w:rPr>
            </w:pPr>
            <w:r>
              <w:rPr>
                <w:rFonts w:ascii="Times New Roman" w:hAnsi="Times New Roman"/>
                <w:sz w:val="24"/>
              </w:rPr>
              <w:t>70</w:t>
            </w:r>
          </w:p>
        </w:tc>
        <w:tc>
          <w:tcPr>
            <w:tcW w:w="382" w:type="pct"/>
            <w:gridSpan w:val="3"/>
            <w:tcBorders>
              <w:top w:val="single" w:sz="4" w:space="0" w:color="C0C0C0"/>
              <w:bottom w:val="single" w:sz="4" w:space="0" w:color="C0C0C0"/>
            </w:tcBorders>
          </w:tcPr>
          <w:p w14:paraId="604D85A3" w14:textId="77777777" w:rsidR="00416649" w:rsidRPr="00D82D6C" w:rsidRDefault="00416649" w:rsidP="009B328F">
            <w:pPr>
              <w:jc w:val="center"/>
              <w:rPr>
                <w:rFonts w:ascii="Times New Roman" w:hAnsi="Times New Roman"/>
                <w:noProof/>
                <w:sz w:val="24"/>
              </w:rPr>
            </w:pPr>
            <w:r>
              <w:rPr>
                <w:rFonts w:ascii="Times New Roman" w:hAnsi="Times New Roman"/>
                <w:sz w:val="24"/>
              </w:rPr>
              <w:t>10</w:t>
            </w:r>
          </w:p>
        </w:tc>
        <w:tc>
          <w:tcPr>
            <w:tcW w:w="396" w:type="pct"/>
            <w:gridSpan w:val="2"/>
            <w:tcBorders>
              <w:top w:val="single" w:sz="4" w:space="0" w:color="C0C0C0"/>
              <w:bottom w:val="single" w:sz="4" w:space="0" w:color="C0C0C0"/>
            </w:tcBorders>
          </w:tcPr>
          <w:p w14:paraId="190CB128"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16F51770" w14:textId="77777777" w:rsidR="00416649" w:rsidRPr="00D82D6C" w:rsidRDefault="00416649" w:rsidP="009B328F">
            <w:pPr>
              <w:jc w:val="center"/>
              <w:rPr>
                <w:rFonts w:ascii="Times New Roman" w:hAnsi="Times New Roman"/>
                <w:noProof/>
                <w:sz w:val="24"/>
              </w:rPr>
            </w:pPr>
            <w:r>
              <w:rPr>
                <w:rFonts w:ascii="Times New Roman" w:hAnsi="Times New Roman"/>
                <w:sz w:val="24"/>
              </w:rPr>
              <w:t>20</w:t>
            </w:r>
          </w:p>
        </w:tc>
      </w:tr>
      <w:tr w:rsidR="00416649" w:rsidRPr="00D82D6C" w14:paraId="450991DB" w14:textId="77777777" w:rsidTr="00103419">
        <w:trPr>
          <w:trHeight w:val="239"/>
        </w:trPr>
        <w:tc>
          <w:tcPr>
            <w:tcW w:w="205" w:type="pct"/>
            <w:tcBorders>
              <w:top w:val="single" w:sz="4" w:space="0" w:color="C0C0C0"/>
              <w:bottom w:val="single" w:sz="4" w:space="0" w:color="C0C0C0"/>
            </w:tcBorders>
          </w:tcPr>
          <w:p w14:paraId="769E17CC"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26" w:type="pct"/>
            <w:gridSpan w:val="4"/>
            <w:tcBorders>
              <w:top w:val="single" w:sz="4" w:space="0" w:color="C0C0C0"/>
              <w:bottom w:val="single" w:sz="4" w:space="0" w:color="C0C0C0"/>
            </w:tcBorders>
          </w:tcPr>
          <w:p w14:paraId="2A03E8BE" w14:textId="77777777" w:rsidR="00416649" w:rsidRPr="00D82D6C" w:rsidRDefault="00416649" w:rsidP="00EA155E">
            <w:pPr>
              <w:ind w:left="334"/>
              <w:jc w:val="both"/>
              <w:rPr>
                <w:rFonts w:ascii="Times New Roman" w:hAnsi="Times New Roman"/>
                <w:b/>
                <w:noProof/>
                <w:sz w:val="24"/>
              </w:rPr>
            </w:pPr>
            <w:r>
              <w:rPr>
                <w:rFonts w:ascii="Times New Roman" w:hAnsi="Times New Roman"/>
                <w:b/>
                <w:sz w:val="24"/>
              </w:rPr>
              <w:t>SK11</w:t>
            </w:r>
          </w:p>
        </w:tc>
        <w:tc>
          <w:tcPr>
            <w:tcW w:w="2577" w:type="pct"/>
            <w:gridSpan w:val="4"/>
            <w:tcBorders>
              <w:top w:val="single" w:sz="4" w:space="0" w:color="C0C0C0"/>
              <w:bottom w:val="single" w:sz="4" w:space="0" w:color="C0C0C0"/>
            </w:tcBorders>
          </w:tcPr>
          <w:p w14:paraId="73048FC5" w14:textId="77777777" w:rsidR="00416649" w:rsidRPr="00D82D6C" w:rsidRDefault="00416649" w:rsidP="00D82D6C">
            <w:pPr>
              <w:jc w:val="both"/>
              <w:rPr>
                <w:rFonts w:ascii="Times New Roman" w:hAnsi="Times New Roman"/>
                <w:b/>
                <w:noProof/>
                <w:sz w:val="24"/>
              </w:rPr>
            </w:pPr>
            <w:r>
              <w:rPr>
                <w:rFonts w:ascii="Times New Roman" w:hAnsi="Times New Roman"/>
                <w:b/>
                <w:sz w:val="24"/>
              </w:rPr>
              <w:t>Audiovizuālie pakalpojumi</w:t>
            </w:r>
          </w:p>
        </w:tc>
        <w:tc>
          <w:tcPr>
            <w:tcW w:w="320" w:type="pct"/>
            <w:tcBorders>
              <w:top w:val="single" w:sz="4" w:space="0" w:color="C0C0C0"/>
              <w:bottom w:val="single" w:sz="4" w:space="0" w:color="C0C0C0"/>
            </w:tcBorders>
          </w:tcPr>
          <w:p w14:paraId="110C751A" w14:textId="77777777" w:rsidR="00416649" w:rsidRPr="00D82D6C" w:rsidRDefault="00416649" w:rsidP="009B328F">
            <w:pPr>
              <w:jc w:val="center"/>
              <w:rPr>
                <w:rFonts w:ascii="Times New Roman" w:hAnsi="Times New Roman"/>
                <w:noProof/>
                <w:sz w:val="24"/>
              </w:rPr>
            </w:pPr>
            <w:r>
              <w:rPr>
                <w:rFonts w:ascii="Times New Roman" w:hAnsi="Times New Roman"/>
                <w:sz w:val="24"/>
              </w:rPr>
              <w:t>70</w:t>
            </w:r>
          </w:p>
        </w:tc>
        <w:tc>
          <w:tcPr>
            <w:tcW w:w="382" w:type="pct"/>
            <w:gridSpan w:val="3"/>
            <w:tcBorders>
              <w:top w:val="single" w:sz="4" w:space="0" w:color="C0C0C0"/>
              <w:bottom w:val="single" w:sz="4" w:space="0" w:color="C0C0C0"/>
            </w:tcBorders>
          </w:tcPr>
          <w:p w14:paraId="25F515BA" w14:textId="77777777" w:rsidR="00416649" w:rsidRPr="00D82D6C" w:rsidRDefault="00416649" w:rsidP="009B328F">
            <w:pPr>
              <w:jc w:val="center"/>
              <w:rPr>
                <w:rFonts w:ascii="Times New Roman" w:hAnsi="Times New Roman"/>
                <w:noProof/>
                <w:sz w:val="24"/>
              </w:rPr>
            </w:pPr>
            <w:r>
              <w:rPr>
                <w:rFonts w:ascii="Times New Roman" w:hAnsi="Times New Roman"/>
                <w:sz w:val="24"/>
              </w:rPr>
              <w:t>10</w:t>
            </w:r>
          </w:p>
        </w:tc>
        <w:tc>
          <w:tcPr>
            <w:tcW w:w="396" w:type="pct"/>
            <w:gridSpan w:val="2"/>
            <w:tcBorders>
              <w:top w:val="single" w:sz="4" w:space="0" w:color="C0C0C0"/>
              <w:bottom w:val="single" w:sz="4" w:space="0" w:color="C0C0C0"/>
            </w:tcBorders>
          </w:tcPr>
          <w:p w14:paraId="464F4BA6"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6B15F94B" w14:textId="77777777" w:rsidR="00416649" w:rsidRPr="00D82D6C" w:rsidRDefault="00416649" w:rsidP="009B328F">
            <w:pPr>
              <w:jc w:val="center"/>
              <w:rPr>
                <w:rFonts w:ascii="Times New Roman" w:hAnsi="Times New Roman"/>
                <w:noProof/>
                <w:sz w:val="24"/>
              </w:rPr>
            </w:pPr>
            <w:r>
              <w:rPr>
                <w:rFonts w:ascii="Times New Roman" w:hAnsi="Times New Roman"/>
                <w:sz w:val="24"/>
              </w:rPr>
              <w:t>20</w:t>
            </w:r>
          </w:p>
        </w:tc>
      </w:tr>
      <w:tr w:rsidR="00416649" w:rsidRPr="00D82D6C" w14:paraId="071BF697" w14:textId="77777777" w:rsidTr="00103419">
        <w:trPr>
          <w:trHeight w:val="239"/>
        </w:trPr>
        <w:tc>
          <w:tcPr>
            <w:tcW w:w="205" w:type="pct"/>
            <w:tcBorders>
              <w:top w:val="single" w:sz="4" w:space="0" w:color="C0C0C0"/>
              <w:bottom w:val="single" w:sz="4" w:space="0" w:color="C0C0C0"/>
            </w:tcBorders>
          </w:tcPr>
          <w:p w14:paraId="1B2D4FB5" w14:textId="77777777" w:rsidR="00416649" w:rsidRPr="00D82D6C" w:rsidRDefault="00416649" w:rsidP="00D82D6C">
            <w:pPr>
              <w:jc w:val="both"/>
              <w:rPr>
                <w:rFonts w:ascii="Times New Roman" w:hAnsi="Times New Roman"/>
                <w:b/>
                <w:noProof/>
                <w:sz w:val="24"/>
              </w:rPr>
            </w:pPr>
            <w:r>
              <w:rPr>
                <w:rFonts w:ascii="Times New Roman" w:hAnsi="Times New Roman"/>
                <w:b/>
                <w:sz w:val="24"/>
              </w:rPr>
              <w:t>5</w:t>
            </w:r>
          </w:p>
        </w:tc>
        <w:tc>
          <w:tcPr>
            <w:tcW w:w="726" w:type="pct"/>
            <w:gridSpan w:val="4"/>
            <w:tcBorders>
              <w:top w:val="single" w:sz="4" w:space="0" w:color="C0C0C0"/>
              <w:bottom w:val="single" w:sz="4" w:space="0" w:color="C0C0C0"/>
            </w:tcBorders>
          </w:tcPr>
          <w:p w14:paraId="3457A1BB" w14:textId="77777777" w:rsidR="00416649" w:rsidRPr="00D82D6C" w:rsidRDefault="00416649" w:rsidP="00EA155E">
            <w:pPr>
              <w:ind w:left="455"/>
              <w:jc w:val="both"/>
              <w:rPr>
                <w:rFonts w:ascii="Times New Roman" w:hAnsi="Times New Roman"/>
                <w:b/>
                <w:noProof/>
                <w:sz w:val="24"/>
              </w:rPr>
            </w:pPr>
            <w:r>
              <w:rPr>
                <w:rFonts w:ascii="Times New Roman" w:hAnsi="Times New Roman"/>
                <w:b/>
                <w:sz w:val="24"/>
              </w:rPr>
              <w:t>SK11z</w:t>
            </w:r>
          </w:p>
        </w:tc>
        <w:tc>
          <w:tcPr>
            <w:tcW w:w="2577" w:type="pct"/>
            <w:gridSpan w:val="4"/>
            <w:tcBorders>
              <w:top w:val="single" w:sz="4" w:space="0" w:color="C0C0C0"/>
              <w:bottom w:val="single" w:sz="4" w:space="0" w:color="C0C0C0"/>
            </w:tcBorders>
          </w:tcPr>
          <w:p w14:paraId="20E447A5" w14:textId="77777777" w:rsidR="00416649" w:rsidRPr="00D82D6C" w:rsidRDefault="00416649" w:rsidP="00D82D6C">
            <w:pPr>
              <w:jc w:val="both"/>
              <w:rPr>
                <w:rFonts w:ascii="Times New Roman" w:hAnsi="Times New Roman"/>
                <w:b/>
                <w:noProof/>
                <w:sz w:val="24"/>
              </w:rPr>
            </w:pPr>
            <w:r>
              <w:rPr>
                <w:rFonts w:ascii="Times New Roman" w:hAnsi="Times New Roman"/>
                <w:b/>
                <w:sz w:val="24"/>
              </w:rPr>
              <w:t>Tostarp: Audiovizuālie oriģināli</w:t>
            </w:r>
          </w:p>
        </w:tc>
        <w:tc>
          <w:tcPr>
            <w:tcW w:w="320" w:type="pct"/>
            <w:tcBorders>
              <w:top w:val="single" w:sz="4" w:space="0" w:color="C0C0C0"/>
              <w:bottom w:val="single" w:sz="4" w:space="0" w:color="C0C0C0"/>
            </w:tcBorders>
          </w:tcPr>
          <w:p w14:paraId="709D4E12" w14:textId="77777777" w:rsidR="00416649" w:rsidRPr="00D82D6C" w:rsidRDefault="00416649" w:rsidP="009B328F">
            <w:pPr>
              <w:jc w:val="center"/>
              <w:rPr>
                <w:rFonts w:ascii="Times New Roman" w:hAnsi="Times New Roman"/>
                <w:noProof/>
                <w:sz w:val="24"/>
              </w:rPr>
            </w:pPr>
            <w:r>
              <w:rPr>
                <w:rFonts w:ascii="Times New Roman" w:hAnsi="Times New Roman"/>
                <w:sz w:val="24"/>
              </w:rPr>
              <w:t>100</w:t>
            </w:r>
          </w:p>
        </w:tc>
        <w:tc>
          <w:tcPr>
            <w:tcW w:w="382" w:type="pct"/>
            <w:gridSpan w:val="3"/>
            <w:tcBorders>
              <w:top w:val="single" w:sz="4" w:space="0" w:color="C0C0C0"/>
              <w:bottom w:val="single" w:sz="4" w:space="0" w:color="C0C0C0"/>
            </w:tcBorders>
          </w:tcPr>
          <w:p w14:paraId="5DC8ED2B"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003F625E"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1AAD582A" w14:textId="77777777" w:rsidR="00416649" w:rsidRPr="00D82D6C" w:rsidRDefault="00416649" w:rsidP="009B328F">
            <w:pPr>
              <w:jc w:val="center"/>
              <w:rPr>
                <w:rFonts w:ascii="Times New Roman" w:hAnsi="Times New Roman"/>
                <w:noProof/>
                <w:sz w:val="24"/>
              </w:rPr>
            </w:pPr>
          </w:p>
        </w:tc>
      </w:tr>
      <w:tr w:rsidR="00416649" w:rsidRPr="00D82D6C" w14:paraId="04891BCC" w14:textId="77777777" w:rsidTr="00103419">
        <w:trPr>
          <w:trHeight w:val="242"/>
        </w:trPr>
        <w:tc>
          <w:tcPr>
            <w:tcW w:w="205" w:type="pct"/>
            <w:tcBorders>
              <w:top w:val="single" w:sz="4" w:space="0" w:color="C0C0C0"/>
              <w:bottom w:val="single" w:sz="4" w:space="0" w:color="C0C0C0"/>
            </w:tcBorders>
          </w:tcPr>
          <w:p w14:paraId="56CFAA98"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26" w:type="pct"/>
            <w:gridSpan w:val="4"/>
            <w:tcBorders>
              <w:top w:val="single" w:sz="4" w:space="0" w:color="C0C0C0"/>
              <w:bottom w:val="single" w:sz="4" w:space="0" w:color="C0C0C0"/>
            </w:tcBorders>
          </w:tcPr>
          <w:p w14:paraId="77D06DE7" w14:textId="77777777" w:rsidR="00416649" w:rsidRPr="00D82D6C" w:rsidRDefault="00416649" w:rsidP="00386598">
            <w:pPr>
              <w:ind w:left="334"/>
              <w:jc w:val="both"/>
              <w:rPr>
                <w:rFonts w:ascii="Times New Roman" w:hAnsi="Times New Roman"/>
                <w:b/>
                <w:noProof/>
                <w:sz w:val="24"/>
              </w:rPr>
            </w:pPr>
            <w:r>
              <w:rPr>
                <w:rFonts w:ascii="Times New Roman" w:hAnsi="Times New Roman"/>
                <w:b/>
                <w:sz w:val="24"/>
              </w:rPr>
              <w:t>SK12</w:t>
            </w:r>
          </w:p>
        </w:tc>
        <w:tc>
          <w:tcPr>
            <w:tcW w:w="2577" w:type="pct"/>
            <w:gridSpan w:val="4"/>
            <w:tcBorders>
              <w:top w:val="single" w:sz="4" w:space="0" w:color="C0C0C0"/>
              <w:bottom w:val="single" w:sz="4" w:space="0" w:color="C0C0C0"/>
            </w:tcBorders>
          </w:tcPr>
          <w:p w14:paraId="12151D6C" w14:textId="77777777" w:rsidR="00416649" w:rsidRPr="00D82D6C" w:rsidRDefault="00416649" w:rsidP="00D82D6C">
            <w:pPr>
              <w:jc w:val="both"/>
              <w:rPr>
                <w:rFonts w:ascii="Times New Roman" w:hAnsi="Times New Roman"/>
                <w:b/>
                <w:noProof/>
                <w:sz w:val="24"/>
              </w:rPr>
            </w:pPr>
            <w:r>
              <w:rPr>
                <w:rFonts w:ascii="Times New Roman" w:hAnsi="Times New Roman"/>
                <w:b/>
                <w:sz w:val="24"/>
              </w:rPr>
              <w:t>Ar mākslu saistītie pakalpojumi</w:t>
            </w:r>
          </w:p>
        </w:tc>
        <w:tc>
          <w:tcPr>
            <w:tcW w:w="320" w:type="pct"/>
            <w:tcBorders>
              <w:top w:val="single" w:sz="4" w:space="0" w:color="C0C0C0"/>
              <w:bottom w:val="single" w:sz="4" w:space="0" w:color="C0C0C0"/>
            </w:tcBorders>
          </w:tcPr>
          <w:p w14:paraId="4F167E4B" w14:textId="77777777" w:rsidR="00416649" w:rsidRPr="00D82D6C" w:rsidRDefault="00416649" w:rsidP="009B328F">
            <w:pPr>
              <w:jc w:val="center"/>
              <w:rPr>
                <w:rFonts w:ascii="Times New Roman" w:hAnsi="Times New Roman"/>
                <w:noProof/>
                <w:sz w:val="24"/>
              </w:rPr>
            </w:pPr>
            <w:r>
              <w:rPr>
                <w:rFonts w:ascii="Times New Roman" w:hAnsi="Times New Roman"/>
                <w:sz w:val="24"/>
              </w:rPr>
              <w:t>70</w:t>
            </w:r>
          </w:p>
        </w:tc>
        <w:tc>
          <w:tcPr>
            <w:tcW w:w="382" w:type="pct"/>
            <w:gridSpan w:val="3"/>
            <w:tcBorders>
              <w:top w:val="single" w:sz="4" w:space="0" w:color="C0C0C0"/>
              <w:bottom w:val="single" w:sz="4" w:space="0" w:color="C0C0C0"/>
            </w:tcBorders>
          </w:tcPr>
          <w:p w14:paraId="2CF7D6B8" w14:textId="77777777" w:rsidR="00416649" w:rsidRPr="00D82D6C" w:rsidRDefault="00416649" w:rsidP="009B328F">
            <w:pPr>
              <w:jc w:val="center"/>
              <w:rPr>
                <w:rFonts w:ascii="Times New Roman" w:hAnsi="Times New Roman"/>
                <w:noProof/>
                <w:sz w:val="24"/>
              </w:rPr>
            </w:pPr>
            <w:r>
              <w:rPr>
                <w:rFonts w:ascii="Times New Roman" w:hAnsi="Times New Roman"/>
                <w:sz w:val="24"/>
              </w:rPr>
              <w:t>10</w:t>
            </w:r>
          </w:p>
        </w:tc>
        <w:tc>
          <w:tcPr>
            <w:tcW w:w="396" w:type="pct"/>
            <w:gridSpan w:val="2"/>
            <w:tcBorders>
              <w:top w:val="single" w:sz="4" w:space="0" w:color="C0C0C0"/>
              <w:bottom w:val="single" w:sz="4" w:space="0" w:color="C0C0C0"/>
            </w:tcBorders>
          </w:tcPr>
          <w:p w14:paraId="3AF511A8"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66B33870" w14:textId="77777777" w:rsidR="00416649" w:rsidRPr="00D82D6C" w:rsidRDefault="00416649" w:rsidP="009B328F">
            <w:pPr>
              <w:jc w:val="center"/>
              <w:rPr>
                <w:rFonts w:ascii="Times New Roman" w:hAnsi="Times New Roman"/>
                <w:noProof/>
                <w:sz w:val="24"/>
              </w:rPr>
            </w:pPr>
            <w:r>
              <w:rPr>
                <w:rFonts w:ascii="Times New Roman" w:hAnsi="Times New Roman"/>
                <w:sz w:val="24"/>
              </w:rPr>
              <w:t>20</w:t>
            </w:r>
          </w:p>
        </w:tc>
      </w:tr>
      <w:tr w:rsidR="00416649" w:rsidRPr="00D82D6C" w14:paraId="11EC19C5" w14:textId="77777777" w:rsidTr="00103419">
        <w:trPr>
          <w:trHeight w:val="239"/>
        </w:trPr>
        <w:tc>
          <w:tcPr>
            <w:tcW w:w="205" w:type="pct"/>
            <w:tcBorders>
              <w:top w:val="single" w:sz="4" w:space="0" w:color="C0C0C0"/>
              <w:bottom w:val="single" w:sz="4" w:space="0" w:color="C0C0C0"/>
            </w:tcBorders>
          </w:tcPr>
          <w:p w14:paraId="1AFC254C"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26" w:type="pct"/>
            <w:gridSpan w:val="4"/>
            <w:tcBorders>
              <w:top w:val="single" w:sz="4" w:space="0" w:color="C0C0C0"/>
              <w:bottom w:val="single" w:sz="4" w:space="0" w:color="C0C0C0"/>
            </w:tcBorders>
          </w:tcPr>
          <w:p w14:paraId="562F9353" w14:textId="77777777" w:rsidR="00416649" w:rsidRPr="00D82D6C" w:rsidRDefault="00416649" w:rsidP="00386598">
            <w:pPr>
              <w:ind w:left="192"/>
              <w:jc w:val="both"/>
              <w:rPr>
                <w:rFonts w:ascii="Times New Roman" w:hAnsi="Times New Roman"/>
                <w:b/>
                <w:noProof/>
                <w:sz w:val="24"/>
              </w:rPr>
            </w:pPr>
            <w:r>
              <w:rPr>
                <w:rFonts w:ascii="Times New Roman" w:hAnsi="Times New Roman"/>
                <w:b/>
                <w:sz w:val="24"/>
              </w:rPr>
              <w:t>SK2</w:t>
            </w:r>
          </w:p>
        </w:tc>
        <w:tc>
          <w:tcPr>
            <w:tcW w:w="2577" w:type="pct"/>
            <w:gridSpan w:val="4"/>
            <w:tcBorders>
              <w:top w:val="single" w:sz="4" w:space="0" w:color="C0C0C0"/>
              <w:bottom w:val="single" w:sz="4" w:space="0" w:color="C0C0C0"/>
            </w:tcBorders>
          </w:tcPr>
          <w:p w14:paraId="7A33B243" w14:textId="77777777" w:rsidR="00416649" w:rsidRPr="00D82D6C" w:rsidRDefault="00416649" w:rsidP="00D82D6C">
            <w:pPr>
              <w:jc w:val="both"/>
              <w:rPr>
                <w:rFonts w:ascii="Times New Roman" w:hAnsi="Times New Roman"/>
                <w:b/>
                <w:noProof/>
                <w:sz w:val="24"/>
              </w:rPr>
            </w:pPr>
            <w:r>
              <w:rPr>
                <w:rFonts w:ascii="Times New Roman" w:hAnsi="Times New Roman"/>
                <w:b/>
                <w:sz w:val="24"/>
              </w:rPr>
              <w:t>Individuālie, kultūras un atpūtas pakalpojumi</w:t>
            </w:r>
          </w:p>
        </w:tc>
        <w:tc>
          <w:tcPr>
            <w:tcW w:w="320" w:type="pct"/>
            <w:tcBorders>
              <w:top w:val="single" w:sz="4" w:space="0" w:color="C0C0C0"/>
              <w:bottom w:val="single" w:sz="4" w:space="0" w:color="C0C0C0"/>
            </w:tcBorders>
          </w:tcPr>
          <w:p w14:paraId="2C4AAFC0" w14:textId="77777777" w:rsidR="00416649" w:rsidRPr="00D82D6C" w:rsidRDefault="00416649" w:rsidP="009B328F">
            <w:pPr>
              <w:jc w:val="center"/>
              <w:rPr>
                <w:rFonts w:ascii="Times New Roman" w:hAnsi="Times New Roman"/>
                <w:noProof/>
                <w:sz w:val="24"/>
              </w:rPr>
            </w:pPr>
            <w:r>
              <w:rPr>
                <w:rFonts w:ascii="Times New Roman" w:hAnsi="Times New Roman"/>
                <w:sz w:val="24"/>
              </w:rPr>
              <w:t>75</w:t>
            </w:r>
          </w:p>
        </w:tc>
        <w:tc>
          <w:tcPr>
            <w:tcW w:w="382" w:type="pct"/>
            <w:gridSpan w:val="3"/>
            <w:tcBorders>
              <w:top w:val="single" w:sz="4" w:space="0" w:color="C0C0C0"/>
              <w:bottom w:val="single" w:sz="4" w:space="0" w:color="C0C0C0"/>
            </w:tcBorders>
          </w:tcPr>
          <w:p w14:paraId="48451285"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1CE453E2"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7E72B73A" w14:textId="77777777" w:rsidR="00416649" w:rsidRPr="00D82D6C" w:rsidRDefault="00416649" w:rsidP="009B328F">
            <w:pPr>
              <w:jc w:val="center"/>
              <w:rPr>
                <w:rFonts w:ascii="Times New Roman" w:hAnsi="Times New Roman"/>
                <w:noProof/>
                <w:sz w:val="24"/>
              </w:rPr>
            </w:pPr>
            <w:r>
              <w:rPr>
                <w:rFonts w:ascii="Times New Roman" w:hAnsi="Times New Roman"/>
                <w:sz w:val="24"/>
              </w:rPr>
              <w:t>25</w:t>
            </w:r>
          </w:p>
        </w:tc>
      </w:tr>
      <w:tr w:rsidR="00416649" w:rsidRPr="00D82D6C" w14:paraId="55A1F462" w14:textId="77777777" w:rsidTr="00103419">
        <w:trPr>
          <w:trHeight w:val="239"/>
        </w:trPr>
        <w:tc>
          <w:tcPr>
            <w:tcW w:w="205" w:type="pct"/>
            <w:tcBorders>
              <w:top w:val="single" w:sz="4" w:space="0" w:color="C0C0C0"/>
              <w:bottom w:val="single" w:sz="4" w:space="0" w:color="C0C0C0"/>
            </w:tcBorders>
          </w:tcPr>
          <w:p w14:paraId="29A54B0C"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26" w:type="pct"/>
            <w:gridSpan w:val="4"/>
            <w:tcBorders>
              <w:top w:val="single" w:sz="4" w:space="0" w:color="C0C0C0"/>
              <w:bottom w:val="single" w:sz="4" w:space="0" w:color="C0C0C0"/>
            </w:tcBorders>
          </w:tcPr>
          <w:p w14:paraId="453CD2D7" w14:textId="77777777" w:rsidR="00416649" w:rsidRPr="00D82D6C" w:rsidRDefault="00416649" w:rsidP="00386598">
            <w:pPr>
              <w:ind w:left="334"/>
              <w:jc w:val="both"/>
              <w:rPr>
                <w:rFonts w:ascii="Times New Roman" w:hAnsi="Times New Roman"/>
                <w:b/>
                <w:noProof/>
                <w:sz w:val="24"/>
              </w:rPr>
            </w:pPr>
            <w:r>
              <w:rPr>
                <w:rFonts w:ascii="Times New Roman" w:hAnsi="Times New Roman"/>
                <w:b/>
                <w:sz w:val="24"/>
              </w:rPr>
              <w:t>SK21</w:t>
            </w:r>
          </w:p>
        </w:tc>
        <w:tc>
          <w:tcPr>
            <w:tcW w:w="2577" w:type="pct"/>
            <w:gridSpan w:val="4"/>
            <w:tcBorders>
              <w:top w:val="single" w:sz="4" w:space="0" w:color="C0C0C0"/>
              <w:bottom w:val="single" w:sz="4" w:space="0" w:color="C0C0C0"/>
            </w:tcBorders>
          </w:tcPr>
          <w:p w14:paraId="497166E2" w14:textId="77777777" w:rsidR="00416649" w:rsidRPr="00D82D6C" w:rsidRDefault="00416649" w:rsidP="00D82D6C">
            <w:pPr>
              <w:jc w:val="both"/>
              <w:rPr>
                <w:rFonts w:ascii="Times New Roman" w:hAnsi="Times New Roman"/>
                <w:b/>
                <w:noProof/>
                <w:sz w:val="24"/>
              </w:rPr>
            </w:pPr>
            <w:r>
              <w:rPr>
                <w:rFonts w:ascii="Times New Roman" w:hAnsi="Times New Roman"/>
                <w:b/>
                <w:sz w:val="24"/>
              </w:rPr>
              <w:t>Veselības aprūpes pakalpojumi</w:t>
            </w:r>
          </w:p>
        </w:tc>
        <w:tc>
          <w:tcPr>
            <w:tcW w:w="320" w:type="pct"/>
            <w:tcBorders>
              <w:top w:val="single" w:sz="4" w:space="0" w:color="C0C0C0"/>
              <w:bottom w:val="single" w:sz="4" w:space="0" w:color="C0C0C0"/>
            </w:tcBorders>
          </w:tcPr>
          <w:p w14:paraId="1E84D1B5" w14:textId="77777777" w:rsidR="00416649" w:rsidRPr="00D82D6C" w:rsidRDefault="00416649" w:rsidP="009B328F">
            <w:pPr>
              <w:jc w:val="center"/>
              <w:rPr>
                <w:rFonts w:ascii="Times New Roman" w:hAnsi="Times New Roman"/>
                <w:noProof/>
                <w:sz w:val="24"/>
              </w:rPr>
            </w:pPr>
            <w:r>
              <w:rPr>
                <w:rFonts w:ascii="Times New Roman" w:hAnsi="Times New Roman"/>
                <w:sz w:val="24"/>
              </w:rPr>
              <w:t>75</w:t>
            </w:r>
          </w:p>
        </w:tc>
        <w:tc>
          <w:tcPr>
            <w:tcW w:w="382" w:type="pct"/>
            <w:gridSpan w:val="3"/>
            <w:tcBorders>
              <w:top w:val="single" w:sz="4" w:space="0" w:color="C0C0C0"/>
              <w:bottom w:val="single" w:sz="4" w:space="0" w:color="C0C0C0"/>
            </w:tcBorders>
          </w:tcPr>
          <w:p w14:paraId="686DCBEB"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5734D4EE"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20D99125" w14:textId="77777777" w:rsidR="00416649" w:rsidRPr="00D82D6C" w:rsidRDefault="00416649" w:rsidP="009B328F">
            <w:pPr>
              <w:jc w:val="center"/>
              <w:rPr>
                <w:rFonts w:ascii="Times New Roman" w:hAnsi="Times New Roman"/>
                <w:noProof/>
                <w:sz w:val="24"/>
              </w:rPr>
            </w:pPr>
            <w:r>
              <w:rPr>
                <w:rFonts w:ascii="Times New Roman" w:hAnsi="Times New Roman"/>
                <w:sz w:val="24"/>
              </w:rPr>
              <w:t>25</w:t>
            </w:r>
          </w:p>
        </w:tc>
      </w:tr>
      <w:tr w:rsidR="00416649" w:rsidRPr="00D82D6C" w14:paraId="22A2DA60" w14:textId="77777777" w:rsidTr="00103419">
        <w:trPr>
          <w:trHeight w:val="239"/>
        </w:trPr>
        <w:tc>
          <w:tcPr>
            <w:tcW w:w="205" w:type="pct"/>
            <w:tcBorders>
              <w:top w:val="single" w:sz="4" w:space="0" w:color="C0C0C0"/>
              <w:bottom w:val="single" w:sz="4" w:space="0" w:color="C0C0C0"/>
            </w:tcBorders>
          </w:tcPr>
          <w:p w14:paraId="4129396E"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26" w:type="pct"/>
            <w:gridSpan w:val="4"/>
            <w:tcBorders>
              <w:top w:val="single" w:sz="4" w:space="0" w:color="C0C0C0"/>
              <w:bottom w:val="single" w:sz="4" w:space="0" w:color="C0C0C0"/>
            </w:tcBorders>
          </w:tcPr>
          <w:p w14:paraId="658D0507" w14:textId="77777777" w:rsidR="00416649" w:rsidRPr="00D82D6C" w:rsidRDefault="00416649" w:rsidP="00386598">
            <w:pPr>
              <w:ind w:left="334"/>
              <w:jc w:val="both"/>
              <w:rPr>
                <w:rFonts w:ascii="Times New Roman" w:hAnsi="Times New Roman"/>
                <w:b/>
                <w:noProof/>
                <w:sz w:val="24"/>
              </w:rPr>
            </w:pPr>
            <w:r>
              <w:rPr>
                <w:rFonts w:ascii="Times New Roman" w:hAnsi="Times New Roman"/>
                <w:b/>
                <w:sz w:val="24"/>
              </w:rPr>
              <w:t>SK22</w:t>
            </w:r>
          </w:p>
        </w:tc>
        <w:tc>
          <w:tcPr>
            <w:tcW w:w="2577" w:type="pct"/>
            <w:gridSpan w:val="4"/>
            <w:tcBorders>
              <w:top w:val="single" w:sz="4" w:space="0" w:color="C0C0C0"/>
              <w:bottom w:val="single" w:sz="4" w:space="0" w:color="C0C0C0"/>
            </w:tcBorders>
          </w:tcPr>
          <w:p w14:paraId="6E06D61A" w14:textId="77777777" w:rsidR="00416649" w:rsidRPr="00D82D6C" w:rsidRDefault="00416649" w:rsidP="00D82D6C">
            <w:pPr>
              <w:jc w:val="both"/>
              <w:rPr>
                <w:rFonts w:ascii="Times New Roman" w:hAnsi="Times New Roman"/>
                <w:b/>
                <w:noProof/>
                <w:sz w:val="24"/>
              </w:rPr>
            </w:pPr>
            <w:r>
              <w:rPr>
                <w:rFonts w:ascii="Times New Roman" w:hAnsi="Times New Roman"/>
                <w:b/>
                <w:sz w:val="24"/>
              </w:rPr>
              <w:t>Izglītības pakalpojumi</w:t>
            </w:r>
          </w:p>
        </w:tc>
        <w:tc>
          <w:tcPr>
            <w:tcW w:w="320" w:type="pct"/>
            <w:tcBorders>
              <w:top w:val="single" w:sz="4" w:space="0" w:color="C0C0C0"/>
              <w:bottom w:val="single" w:sz="4" w:space="0" w:color="C0C0C0"/>
            </w:tcBorders>
          </w:tcPr>
          <w:p w14:paraId="17508741" w14:textId="77777777" w:rsidR="00416649" w:rsidRPr="00D82D6C" w:rsidRDefault="00416649" w:rsidP="009B328F">
            <w:pPr>
              <w:jc w:val="center"/>
              <w:rPr>
                <w:rFonts w:ascii="Times New Roman" w:hAnsi="Times New Roman"/>
                <w:noProof/>
                <w:sz w:val="24"/>
              </w:rPr>
            </w:pPr>
            <w:r>
              <w:rPr>
                <w:rFonts w:ascii="Times New Roman" w:hAnsi="Times New Roman"/>
                <w:sz w:val="24"/>
              </w:rPr>
              <w:t>75</w:t>
            </w:r>
          </w:p>
        </w:tc>
        <w:tc>
          <w:tcPr>
            <w:tcW w:w="382" w:type="pct"/>
            <w:gridSpan w:val="3"/>
            <w:tcBorders>
              <w:top w:val="single" w:sz="4" w:space="0" w:color="C0C0C0"/>
              <w:bottom w:val="single" w:sz="4" w:space="0" w:color="C0C0C0"/>
            </w:tcBorders>
          </w:tcPr>
          <w:p w14:paraId="076179FF"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4191D3A6"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127160FF" w14:textId="77777777" w:rsidR="00416649" w:rsidRPr="00D82D6C" w:rsidRDefault="00416649" w:rsidP="009B328F">
            <w:pPr>
              <w:jc w:val="center"/>
              <w:rPr>
                <w:rFonts w:ascii="Times New Roman" w:hAnsi="Times New Roman"/>
                <w:noProof/>
                <w:sz w:val="24"/>
              </w:rPr>
            </w:pPr>
            <w:r>
              <w:rPr>
                <w:rFonts w:ascii="Times New Roman" w:hAnsi="Times New Roman"/>
                <w:sz w:val="24"/>
              </w:rPr>
              <w:t>25</w:t>
            </w:r>
          </w:p>
        </w:tc>
      </w:tr>
      <w:tr w:rsidR="00416649" w:rsidRPr="00D82D6C" w14:paraId="7EC822CA" w14:textId="77777777" w:rsidTr="00103419">
        <w:trPr>
          <w:trHeight w:val="239"/>
        </w:trPr>
        <w:tc>
          <w:tcPr>
            <w:tcW w:w="205" w:type="pct"/>
            <w:tcBorders>
              <w:top w:val="single" w:sz="4" w:space="0" w:color="C0C0C0"/>
              <w:bottom w:val="single" w:sz="4" w:space="0" w:color="C0C0C0"/>
            </w:tcBorders>
          </w:tcPr>
          <w:p w14:paraId="5CA05024"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26" w:type="pct"/>
            <w:gridSpan w:val="4"/>
            <w:tcBorders>
              <w:top w:val="single" w:sz="4" w:space="0" w:color="C0C0C0"/>
              <w:bottom w:val="single" w:sz="4" w:space="0" w:color="C0C0C0"/>
            </w:tcBorders>
          </w:tcPr>
          <w:p w14:paraId="0D2F68EC" w14:textId="77777777" w:rsidR="00416649" w:rsidRPr="00D82D6C" w:rsidRDefault="00416649" w:rsidP="00386598">
            <w:pPr>
              <w:ind w:left="334"/>
              <w:jc w:val="both"/>
              <w:rPr>
                <w:rFonts w:ascii="Times New Roman" w:hAnsi="Times New Roman"/>
                <w:b/>
                <w:noProof/>
                <w:sz w:val="24"/>
              </w:rPr>
            </w:pPr>
            <w:r>
              <w:rPr>
                <w:rFonts w:ascii="Times New Roman" w:hAnsi="Times New Roman"/>
                <w:b/>
                <w:sz w:val="24"/>
              </w:rPr>
              <w:t>SK23</w:t>
            </w:r>
          </w:p>
        </w:tc>
        <w:tc>
          <w:tcPr>
            <w:tcW w:w="2577" w:type="pct"/>
            <w:gridSpan w:val="4"/>
            <w:tcBorders>
              <w:top w:val="single" w:sz="4" w:space="0" w:color="C0C0C0"/>
              <w:bottom w:val="single" w:sz="4" w:space="0" w:color="C0C0C0"/>
            </w:tcBorders>
          </w:tcPr>
          <w:p w14:paraId="6ED8D22A" w14:textId="77777777" w:rsidR="00416649" w:rsidRPr="00D82D6C" w:rsidRDefault="00416649" w:rsidP="00D82D6C">
            <w:pPr>
              <w:jc w:val="both"/>
              <w:rPr>
                <w:rFonts w:ascii="Times New Roman" w:hAnsi="Times New Roman"/>
                <w:b/>
                <w:noProof/>
                <w:sz w:val="24"/>
              </w:rPr>
            </w:pPr>
            <w:r>
              <w:rPr>
                <w:rFonts w:ascii="Times New Roman" w:hAnsi="Times New Roman"/>
                <w:b/>
                <w:sz w:val="24"/>
              </w:rPr>
              <w:t>Ar mantojumu saistīti un atpūtas pakalpojumi</w:t>
            </w:r>
          </w:p>
        </w:tc>
        <w:tc>
          <w:tcPr>
            <w:tcW w:w="320" w:type="pct"/>
            <w:tcBorders>
              <w:top w:val="single" w:sz="4" w:space="0" w:color="C0C0C0"/>
              <w:bottom w:val="single" w:sz="4" w:space="0" w:color="C0C0C0"/>
            </w:tcBorders>
          </w:tcPr>
          <w:p w14:paraId="0F038A73" w14:textId="77777777" w:rsidR="00416649" w:rsidRPr="00D82D6C" w:rsidRDefault="00416649" w:rsidP="009B328F">
            <w:pPr>
              <w:jc w:val="center"/>
              <w:rPr>
                <w:rFonts w:ascii="Times New Roman" w:hAnsi="Times New Roman"/>
                <w:noProof/>
                <w:sz w:val="24"/>
              </w:rPr>
            </w:pPr>
            <w:r>
              <w:rPr>
                <w:rFonts w:ascii="Times New Roman" w:hAnsi="Times New Roman"/>
                <w:sz w:val="24"/>
              </w:rPr>
              <w:t>75</w:t>
            </w:r>
          </w:p>
        </w:tc>
        <w:tc>
          <w:tcPr>
            <w:tcW w:w="382" w:type="pct"/>
            <w:gridSpan w:val="3"/>
            <w:tcBorders>
              <w:top w:val="single" w:sz="4" w:space="0" w:color="C0C0C0"/>
              <w:bottom w:val="single" w:sz="4" w:space="0" w:color="C0C0C0"/>
            </w:tcBorders>
          </w:tcPr>
          <w:p w14:paraId="15E3148E"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43983698"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41734919" w14:textId="77777777" w:rsidR="00416649" w:rsidRPr="00D82D6C" w:rsidRDefault="00416649" w:rsidP="009B328F">
            <w:pPr>
              <w:jc w:val="center"/>
              <w:rPr>
                <w:rFonts w:ascii="Times New Roman" w:hAnsi="Times New Roman"/>
                <w:noProof/>
                <w:sz w:val="24"/>
              </w:rPr>
            </w:pPr>
            <w:r>
              <w:rPr>
                <w:rFonts w:ascii="Times New Roman" w:hAnsi="Times New Roman"/>
                <w:sz w:val="24"/>
              </w:rPr>
              <w:t>25</w:t>
            </w:r>
          </w:p>
        </w:tc>
      </w:tr>
      <w:tr w:rsidR="00416649" w:rsidRPr="00D82D6C" w14:paraId="28DBCEDC" w14:textId="77777777" w:rsidTr="00103419">
        <w:trPr>
          <w:trHeight w:val="239"/>
        </w:trPr>
        <w:tc>
          <w:tcPr>
            <w:tcW w:w="205" w:type="pct"/>
            <w:tcBorders>
              <w:top w:val="single" w:sz="4" w:space="0" w:color="C0C0C0"/>
              <w:bottom w:val="single" w:sz="4" w:space="0" w:color="C0C0C0"/>
            </w:tcBorders>
          </w:tcPr>
          <w:p w14:paraId="5EEB9000" w14:textId="77777777" w:rsidR="00416649" w:rsidRPr="00D82D6C" w:rsidRDefault="00416649" w:rsidP="00D82D6C">
            <w:pPr>
              <w:jc w:val="both"/>
              <w:rPr>
                <w:rFonts w:ascii="Times New Roman" w:hAnsi="Times New Roman"/>
                <w:b/>
                <w:noProof/>
                <w:sz w:val="24"/>
              </w:rPr>
            </w:pPr>
            <w:r>
              <w:rPr>
                <w:rFonts w:ascii="Times New Roman" w:hAnsi="Times New Roman"/>
                <w:b/>
                <w:sz w:val="24"/>
              </w:rPr>
              <w:t>4</w:t>
            </w:r>
          </w:p>
        </w:tc>
        <w:tc>
          <w:tcPr>
            <w:tcW w:w="726" w:type="pct"/>
            <w:gridSpan w:val="4"/>
            <w:tcBorders>
              <w:top w:val="single" w:sz="4" w:space="0" w:color="C0C0C0"/>
              <w:bottom w:val="single" w:sz="4" w:space="0" w:color="C0C0C0"/>
            </w:tcBorders>
          </w:tcPr>
          <w:p w14:paraId="0E002A24" w14:textId="77777777" w:rsidR="00416649" w:rsidRPr="00D82D6C" w:rsidRDefault="00416649" w:rsidP="00386598">
            <w:pPr>
              <w:ind w:left="334"/>
              <w:jc w:val="both"/>
              <w:rPr>
                <w:rFonts w:ascii="Times New Roman" w:hAnsi="Times New Roman"/>
                <w:b/>
                <w:noProof/>
                <w:sz w:val="24"/>
              </w:rPr>
            </w:pPr>
            <w:r>
              <w:rPr>
                <w:rFonts w:ascii="Times New Roman" w:hAnsi="Times New Roman"/>
                <w:b/>
                <w:sz w:val="24"/>
              </w:rPr>
              <w:t>SK24</w:t>
            </w:r>
          </w:p>
        </w:tc>
        <w:tc>
          <w:tcPr>
            <w:tcW w:w="2577" w:type="pct"/>
            <w:gridSpan w:val="4"/>
            <w:tcBorders>
              <w:top w:val="single" w:sz="4" w:space="0" w:color="C0C0C0"/>
              <w:bottom w:val="single" w:sz="4" w:space="0" w:color="C0C0C0"/>
            </w:tcBorders>
          </w:tcPr>
          <w:p w14:paraId="375D6E43"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Citi individuālie pakalpojumi</w:t>
            </w:r>
          </w:p>
        </w:tc>
        <w:tc>
          <w:tcPr>
            <w:tcW w:w="320" w:type="pct"/>
            <w:tcBorders>
              <w:top w:val="single" w:sz="4" w:space="0" w:color="C0C0C0"/>
              <w:bottom w:val="single" w:sz="4" w:space="0" w:color="C0C0C0"/>
            </w:tcBorders>
          </w:tcPr>
          <w:p w14:paraId="165BC93F" w14:textId="77777777" w:rsidR="00416649" w:rsidRPr="00D82D6C" w:rsidRDefault="00416649" w:rsidP="009B328F">
            <w:pPr>
              <w:jc w:val="center"/>
              <w:rPr>
                <w:rFonts w:ascii="Times New Roman" w:hAnsi="Times New Roman"/>
                <w:noProof/>
                <w:sz w:val="24"/>
              </w:rPr>
            </w:pPr>
            <w:r>
              <w:rPr>
                <w:rFonts w:ascii="Times New Roman" w:hAnsi="Times New Roman"/>
                <w:sz w:val="24"/>
              </w:rPr>
              <w:t>75</w:t>
            </w:r>
          </w:p>
        </w:tc>
        <w:tc>
          <w:tcPr>
            <w:tcW w:w="382" w:type="pct"/>
            <w:gridSpan w:val="3"/>
            <w:tcBorders>
              <w:top w:val="single" w:sz="4" w:space="0" w:color="C0C0C0"/>
              <w:bottom w:val="single" w:sz="4" w:space="0" w:color="C0C0C0"/>
            </w:tcBorders>
          </w:tcPr>
          <w:p w14:paraId="5A44459C"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082F55B4"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1AF7A0AD" w14:textId="77777777" w:rsidR="00416649" w:rsidRPr="00D82D6C" w:rsidRDefault="00416649" w:rsidP="009B328F">
            <w:pPr>
              <w:jc w:val="center"/>
              <w:rPr>
                <w:rFonts w:ascii="Times New Roman" w:hAnsi="Times New Roman"/>
                <w:noProof/>
                <w:sz w:val="24"/>
              </w:rPr>
            </w:pPr>
            <w:r>
              <w:rPr>
                <w:rFonts w:ascii="Times New Roman" w:hAnsi="Times New Roman"/>
                <w:sz w:val="24"/>
              </w:rPr>
              <w:t>25</w:t>
            </w:r>
          </w:p>
        </w:tc>
      </w:tr>
      <w:tr w:rsidR="00416649" w:rsidRPr="00D82D6C" w14:paraId="6AC5E566" w14:textId="77777777" w:rsidTr="00103419">
        <w:trPr>
          <w:trHeight w:val="241"/>
        </w:trPr>
        <w:tc>
          <w:tcPr>
            <w:tcW w:w="205" w:type="pct"/>
            <w:tcBorders>
              <w:top w:val="single" w:sz="4" w:space="0" w:color="C0C0C0"/>
              <w:bottom w:val="single" w:sz="4" w:space="0" w:color="C0C0C0"/>
            </w:tcBorders>
          </w:tcPr>
          <w:p w14:paraId="139BA8BD" w14:textId="77777777" w:rsidR="00416649" w:rsidRPr="00D82D6C" w:rsidRDefault="00416649" w:rsidP="00D82D6C">
            <w:pPr>
              <w:jc w:val="both"/>
              <w:rPr>
                <w:rFonts w:ascii="Times New Roman" w:hAnsi="Times New Roman"/>
                <w:b/>
                <w:noProof/>
                <w:sz w:val="24"/>
              </w:rPr>
            </w:pPr>
            <w:r>
              <w:rPr>
                <w:rFonts w:ascii="Times New Roman" w:hAnsi="Times New Roman"/>
                <w:b/>
                <w:sz w:val="24"/>
              </w:rPr>
              <w:t>2</w:t>
            </w:r>
          </w:p>
        </w:tc>
        <w:tc>
          <w:tcPr>
            <w:tcW w:w="726" w:type="pct"/>
            <w:gridSpan w:val="4"/>
            <w:tcBorders>
              <w:top w:val="single" w:sz="4" w:space="0" w:color="C0C0C0"/>
              <w:bottom w:val="single" w:sz="4" w:space="0" w:color="C0C0C0"/>
            </w:tcBorders>
          </w:tcPr>
          <w:p w14:paraId="55A513D4" w14:textId="77777777" w:rsidR="00416649" w:rsidRPr="00D82D6C" w:rsidRDefault="00416649" w:rsidP="00D82D6C">
            <w:pPr>
              <w:jc w:val="both"/>
              <w:rPr>
                <w:rFonts w:ascii="Times New Roman" w:hAnsi="Times New Roman"/>
                <w:b/>
                <w:noProof/>
                <w:sz w:val="24"/>
              </w:rPr>
            </w:pPr>
            <w:r>
              <w:rPr>
                <w:rFonts w:ascii="Times New Roman" w:hAnsi="Times New Roman"/>
                <w:b/>
                <w:sz w:val="24"/>
              </w:rPr>
              <w:t>SL</w:t>
            </w:r>
          </w:p>
        </w:tc>
        <w:tc>
          <w:tcPr>
            <w:tcW w:w="2577" w:type="pct"/>
            <w:gridSpan w:val="4"/>
            <w:tcBorders>
              <w:top w:val="single" w:sz="4" w:space="0" w:color="C0C0C0"/>
              <w:bottom w:val="single" w:sz="4" w:space="0" w:color="C0C0C0"/>
            </w:tcBorders>
          </w:tcPr>
          <w:p w14:paraId="38F69C8F"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Citur neiekļautas valdības preces un pakalpojumi, kredīts</w:t>
            </w:r>
          </w:p>
        </w:tc>
        <w:tc>
          <w:tcPr>
            <w:tcW w:w="320" w:type="pct"/>
            <w:tcBorders>
              <w:top w:val="single" w:sz="4" w:space="0" w:color="C0C0C0"/>
              <w:bottom w:val="single" w:sz="4" w:space="0" w:color="C0C0C0"/>
            </w:tcBorders>
          </w:tcPr>
          <w:p w14:paraId="67E0ED0B" w14:textId="77777777" w:rsidR="00416649" w:rsidRPr="00D82D6C" w:rsidRDefault="00416649" w:rsidP="009B328F">
            <w:pPr>
              <w:jc w:val="center"/>
              <w:rPr>
                <w:rFonts w:ascii="Times New Roman" w:hAnsi="Times New Roman"/>
                <w:noProof/>
                <w:sz w:val="24"/>
              </w:rPr>
            </w:pPr>
          </w:p>
        </w:tc>
        <w:tc>
          <w:tcPr>
            <w:tcW w:w="382" w:type="pct"/>
            <w:gridSpan w:val="3"/>
            <w:tcBorders>
              <w:top w:val="single" w:sz="4" w:space="0" w:color="C0C0C0"/>
              <w:bottom w:val="single" w:sz="4" w:space="0" w:color="C0C0C0"/>
            </w:tcBorders>
          </w:tcPr>
          <w:p w14:paraId="3AF2A9B2"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C0C0C0"/>
            </w:tcBorders>
          </w:tcPr>
          <w:p w14:paraId="0A64DE52"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5AB19C4C" w14:textId="77777777" w:rsidR="00416649" w:rsidRPr="00D82D6C" w:rsidRDefault="00416649" w:rsidP="009B328F">
            <w:pPr>
              <w:jc w:val="center"/>
              <w:rPr>
                <w:rFonts w:ascii="Times New Roman" w:hAnsi="Times New Roman"/>
                <w:noProof/>
                <w:sz w:val="24"/>
              </w:rPr>
            </w:pPr>
          </w:p>
        </w:tc>
      </w:tr>
      <w:tr w:rsidR="00416649" w:rsidRPr="00D82D6C" w14:paraId="0CFDFDF9" w14:textId="77777777" w:rsidTr="00103419">
        <w:trPr>
          <w:trHeight w:val="321"/>
        </w:trPr>
        <w:tc>
          <w:tcPr>
            <w:tcW w:w="205" w:type="pct"/>
            <w:tcBorders>
              <w:top w:val="single" w:sz="4" w:space="0" w:color="C0C0C0"/>
              <w:bottom w:val="single" w:sz="4" w:space="0" w:color="C0C0C0"/>
            </w:tcBorders>
          </w:tcPr>
          <w:p w14:paraId="44FE796F" w14:textId="77777777" w:rsidR="00416649" w:rsidRPr="00D82D6C" w:rsidRDefault="00416649" w:rsidP="00D82D6C">
            <w:pPr>
              <w:jc w:val="both"/>
              <w:rPr>
                <w:rFonts w:ascii="Times New Roman" w:hAnsi="Times New Roman"/>
                <w:b/>
                <w:noProof/>
                <w:sz w:val="24"/>
              </w:rPr>
            </w:pPr>
            <w:r>
              <w:rPr>
                <w:rFonts w:ascii="Times New Roman" w:hAnsi="Times New Roman"/>
                <w:b/>
                <w:sz w:val="24"/>
              </w:rPr>
              <w:t>2</w:t>
            </w:r>
          </w:p>
        </w:tc>
        <w:tc>
          <w:tcPr>
            <w:tcW w:w="726" w:type="pct"/>
            <w:gridSpan w:val="4"/>
            <w:tcBorders>
              <w:top w:val="single" w:sz="4" w:space="0" w:color="C0C0C0"/>
              <w:bottom w:val="single" w:sz="4" w:space="0" w:color="C0C0C0"/>
            </w:tcBorders>
          </w:tcPr>
          <w:p w14:paraId="71856911" w14:textId="77777777" w:rsidR="00416649" w:rsidRPr="00D82D6C" w:rsidRDefault="00416649" w:rsidP="00D82D6C">
            <w:pPr>
              <w:jc w:val="both"/>
              <w:rPr>
                <w:rFonts w:ascii="Times New Roman" w:hAnsi="Times New Roman"/>
                <w:b/>
                <w:noProof/>
                <w:sz w:val="24"/>
              </w:rPr>
            </w:pPr>
            <w:r>
              <w:rPr>
                <w:rFonts w:ascii="Times New Roman" w:hAnsi="Times New Roman"/>
                <w:b/>
                <w:sz w:val="24"/>
              </w:rPr>
              <w:t>SL*</w:t>
            </w:r>
          </w:p>
        </w:tc>
        <w:tc>
          <w:tcPr>
            <w:tcW w:w="2577" w:type="pct"/>
            <w:gridSpan w:val="4"/>
            <w:tcBorders>
              <w:top w:val="single" w:sz="4" w:space="0" w:color="C0C0C0"/>
              <w:bottom w:val="single" w:sz="4" w:space="0" w:color="C0C0C0"/>
            </w:tcBorders>
          </w:tcPr>
          <w:p w14:paraId="36C7BCCF" w14:textId="458474B5" w:rsidR="00416649" w:rsidRPr="00D82D6C" w:rsidRDefault="00416649" w:rsidP="004A1544">
            <w:pPr>
              <w:jc w:val="both"/>
              <w:rPr>
                <w:rFonts w:ascii="Times New Roman" w:hAnsi="Times New Roman"/>
                <w:b/>
                <w:noProof/>
                <w:sz w:val="24"/>
              </w:rPr>
            </w:pPr>
            <w:r>
              <w:rPr>
                <w:rFonts w:ascii="Times New Roman" w:hAnsi="Times New Roman"/>
                <w:b/>
                <w:sz w:val="24"/>
              </w:rPr>
              <w:t>Citur neiekļautas valdības preces un pakalpojumi, debets (tikai komercpakalpojumi)</w:t>
            </w:r>
          </w:p>
        </w:tc>
        <w:tc>
          <w:tcPr>
            <w:tcW w:w="320" w:type="pct"/>
            <w:tcBorders>
              <w:top w:val="single" w:sz="4" w:space="0" w:color="C0C0C0"/>
              <w:bottom w:val="single" w:sz="4" w:space="0" w:color="C0C0C0"/>
            </w:tcBorders>
          </w:tcPr>
          <w:p w14:paraId="27A32B44" w14:textId="77777777" w:rsidR="00416649" w:rsidRPr="00D82D6C" w:rsidRDefault="00416649" w:rsidP="009B328F">
            <w:pPr>
              <w:jc w:val="center"/>
              <w:rPr>
                <w:rFonts w:ascii="Times New Roman" w:hAnsi="Times New Roman"/>
                <w:b/>
                <w:noProof/>
                <w:sz w:val="24"/>
              </w:rPr>
            </w:pPr>
            <w:r>
              <w:rPr>
                <w:rFonts w:ascii="Times New Roman" w:hAnsi="Times New Roman"/>
                <w:b/>
                <w:sz w:val="24"/>
              </w:rPr>
              <w:t>10</w:t>
            </w:r>
          </w:p>
        </w:tc>
        <w:tc>
          <w:tcPr>
            <w:tcW w:w="382" w:type="pct"/>
            <w:gridSpan w:val="3"/>
            <w:tcBorders>
              <w:top w:val="single" w:sz="4" w:space="0" w:color="C0C0C0"/>
              <w:bottom w:val="single" w:sz="4" w:space="0" w:color="C0C0C0"/>
            </w:tcBorders>
          </w:tcPr>
          <w:p w14:paraId="39BF8FEB" w14:textId="77777777" w:rsidR="00416649" w:rsidRPr="00D82D6C" w:rsidRDefault="00416649" w:rsidP="009B328F">
            <w:pPr>
              <w:jc w:val="center"/>
              <w:rPr>
                <w:rFonts w:ascii="Times New Roman" w:hAnsi="Times New Roman"/>
                <w:b/>
                <w:noProof/>
                <w:sz w:val="24"/>
              </w:rPr>
            </w:pPr>
            <w:r>
              <w:rPr>
                <w:rFonts w:ascii="Times New Roman" w:hAnsi="Times New Roman"/>
                <w:b/>
                <w:sz w:val="24"/>
              </w:rPr>
              <w:t>10</w:t>
            </w:r>
          </w:p>
        </w:tc>
        <w:tc>
          <w:tcPr>
            <w:tcW w:w="396" w:type="pct"/>
            <w:gridSpan w:val="2"/>
            <w:tcBorders>
              <w:top w:val="single" w:sz="4" w:space="0" w:color="C0C0C0"/>
              <w:bottom w:val="single" w:sz="4" w:space="0" w:color="C0C0C0"/>
            </w:tcBorders>
          </w:tcPr>
          <w:p w14:paraId="0500F767"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111FD368" w14:textId="77777777" w:rsidR="00416649" w:rsidRPr="00D82D6C" w:rsidRDefault="00416649" w:rsidP="009B328F">
            <w:pPr>
              <w:jc w:val="center"/>
              <w:rPr>
                <w:rFonts w:ascii="Times New Roman" w:hAnsi="Times New Roman"/>
                <w:b/>
                <w:noProof/>
                <w:sz w:val="24"/>
              </w:rPr>
            </w:pPr>
            <w:r>
              <w:rPr>
                <w:rFonts w:ascii="Times New Roman" w:hAnsi="Times New Roman"/>
                <w:b/>
                <w:sz w:val="24"/>
              </w:rPr>
              <w:t>10</w:t>
            </w:r>
          </w:p>
        </w:tc>
      </w:tr>
      <w:tr w:rsidR="00416649" w:rsidRPr="00D82D6C" w14:paraId="40AFDD3B" w14:textId="77777777" w:rsidTr="00103419">
        <w:trPr>
          <w:trHeight w:val="239"/>
        </w:trPr>
        <w:tc>
          <w:tcPr>
            <w:tcW w:w="205" w:type="pct"/>
            <w:tcBorders>
              <w:top w:val="single" w:sz="4" w:space="0" w:color="C0C0C0"/>
              <w:bottom w:val="single" w:sz="4" w:space="0" w:color="C0C0C0"/>
            </w:tcBorders>
          </w:tcPr>
          <w:p w14:paraId="0704EDFC"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26" w:type="pct"/>
            <w:gridSpan w:val="4"/>
            <w:tcBorders>
              <w:top w:val="single" w:sz="4" w:space="0" w:color="C0C0C0"/>
              <w:bottom w:val="single" w:sz="4" w:space="0" w:color="C0C0C0"/>
            </w:tcBorders>
          </w:tcPr>
          <w:p w14:paraId="632A9CAF" w14:textId="77777777" w:rsidR="00416649" w:rsidRPr="00D82D6C" w:rsidRDefault="00416649" w:rsidP="00386598">
            <w:pPr>
              <w:ind w:left="334"/>
              <w:jc w:val="both"/>
              <w:rPr>
                <w:rFonts w:ascii="Times New Roman" w:hAnsi="Times New Roman"/>
                <w:b/>
                <w:noProof/>
                <w:sz w:val="24"/>
              </w:rPr>
            </w:pPr>
            <w:r>
              <w:rPr>
                <w:rFonts w:ascii="Times New Roman" w:hAnsi="Times New Roman"/>
                <w:b/>
                <w:sz w:val="24"/>
              </w:rPr>
              <w:t>SL1</w:t>
            </w:r>
          </w:p>
        </w:tc>
        <w:tc>
          <w:tcPr>
            <w:tcW w:w="2577" w:type="pct"/>
            <w:gridSpan w:val="4"/>
            <w:tcBorders>
              <w:top w:val="single" w:sz="4" w:space="0" w:color="C0C0C0"/>
              <w:bottom w:val="single" w:sz="4" w:space="0" w:color="C0C0C0"/>
            </w:tcBorders>
          </w:tcPr>
          <w:p w14:paraId="74C9D1FE" w14:textId="77777777" w:rsidR="00416649" w:rsidRPr="00D82D6C" w:rsidRDefault="00416649" w:rsidP="00D82D6C">
            <w:pPr>
              <w:jc w:val="both"/>
              <w:rPr>
                <w:rFonts w:ascii="Times New Roman" w:hAnsi="Times New Roman"/>
                <w:b/>
                <w:noProof/>
                <w:sz w:val="24"/>
              </w:rPr>
            </w:pPr>
            <w:r>
              <w:rPr>
                <w:rFonts w:ascii="Times New Roman" w:hAnsi="Times New Roman"/>
                <w:b/>
                <w:sz w:val="24"/>
              </w:rPr>
              <w:t>Vēstniecības un konsulāti</w:t>
            </w:r>
          </w:p>
        </w:tc>
        <w:tc>
          <w:tcPr>
            <w:tcW w:w="320" w:type="pct"/>
            <w:tcBorders>
              <w:top w:val="single" w:sz="4" w:space="0" w:color="C0C0C0"/>
              <w:bottom w:val="single" w:sz="4" w:space="0" w:color="C0C0C0"/>
            </w:tcBorders>
          </w:tcPr>
          <w:p w14:paraId="7D89F71A" w14:textId="77777777" w:rsidR="00416649" w:rsidRPr="00D82D6C" w:rsidRDefault="00416649" w:rsidP="009B328F">
            <w:pPr>
              <w:jc w:val="center"/>
              <w:rPr>
                <w:rFonts w:ascii="Times New Roman" w:hAnsi="Times New Roman"/>
                <w:noProof/>
                <w:sz w:val="24"/>
              </w:rPr>
            </w:pPr>
            <w:r>
              <w:rPr>
                <w:rFonts w:ascii="Times New Roman" w:hAnsi="Times New Roman"/>
                <w:sz w:val="24"/>
              </w:rPr>
              <w:t>10</w:t>
            </w:r>
          </w:p>
        </w:tc>
        <w:tc>
          <w:tcPr>
            <w:tcW w:w="382" w:type="pct"/>
            <w:gridSpan w:val="3"/>
            <w:tcBorders>
              <w:top w:val="single" w:sz="4" w:space="0" w:color="C0C0C0"/>
              <w:bottom w:val="single" w:sz="4" w:space="0" w:color="C0C0C0"/>
            </w:tcBorders>
          </w:tcPr>
          <w:p w14:paraId="30D9AE23" w14:textId="77777777" w:rsidR="00416649" w:rsidRPr="00D82D6C" w:rsidRDefault="00416649" w:rsidP="009B328F">
            <w:pPr>
              <w:jc w:val="center"/>
              <w:rPr>
                <w:rFonts w:ascii="Times New Roman" w:hAnsi="Times New Roman"/>
                <w:noProof/>
                <w:sz w:val="24"/>
              </w:rPr>
            </w:pPr>
            <w:r>
              <w:rPr>
                <w:rFonts w:ascii="Times New Roman" w:hAnsi="Times New Roman"/>
                <w:sz w:val="24"/>
              </w:rPr>
              <w:t>10</w:t>
            </w:r>
          </w:p>
        </w:tc>
        <w:tc>
          <w:tcPr>
            <w:tcW w:w="396" w:type="pct"/>
            <w:gridSpan w:val="2"/>
            <w:tcBorders>
              <w:top w:val="single" w:sz="4" w:space="0" w:color="C0C0C0"/>
              <w:bottom w:val="single" w:sz="4" w:space="0" w:color="C0C0C0"/>
            </w:tcBorders>
          </w:tcPr>
          <w:p w14:paraId="29FA3AC6"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7FAD9165" w14:textId="77777777" w:rsidR="00416649" w:rsidRPr="00D82D6C" w:rsidRDefault="00416649" w:rsidP="009B328F">
            <w:pPr>
              <w:jc w:val="center"/>
              <w:rPr>
                <w:rFonts w:ascii="Times New Roman" w:hAnsi="Times New Roman"/>
                <w:noProof/>
                <w:sz w:val="24"/>
              </w:rPr>
            </w:pPr>
            <w:r>
              <w:rPr>
                <w:rFonts w:ascii="Times New Roman" w:hAnsi="Times New Roman"/>
                <w:sz w:val="24"/>
              </w:rPr>
              <w:t>10</w:t>
            </w:r>
          </w:p>
        </w:tc>
      </w:tr>
      <w:tr w:rsidR="00416649" w:rsidRPr="00D82D6C" w14:paraId="314A3062" w14:textId="77777777" w:rsidTr="00103419">
        <w:trPr>
          <w:trHeight w:val="239"/>
        </w:trPr>
        <w:tc>
          <w:tcPr>
            <w:tcW w:w="205" w:type="pct"/>
            <w:tcBorders>
              <w:top w:val="single" w:sz="4" w:space="0" w:color="C0C0C0"/>
              <w:bottom w:val="single" w:sz="4" w:space="0" w:color="C0C0C0"/>
            </w:tcBorders>
          </w:tcPr>
          <w:p w14:paraId="35C6FEEB" w14:textId="77777777" w:rsidR="00416649" w:rsidRPr="00D82D6C" w:rsidRDefault="00416649" w:rsidP="00D82D6C">
            <w:pPr>
              <w:jc w:val="both"/>
              <w:rPr>
                <w:rFonts w:ascii="Times New Roman" w:hAnsi="Times New Roman"/>
                <w:b/>
                <w:noProof/>
                <w:sz w:val="24"/>
              </w:rPr>
            </w:pPr>
            <w:r>
              <w:rPr>
                <w:rFonts w:ascii="Times New Roman" w:hAnsi="Times New Roman"/>
                <w:b/>
                <w:sz w:val="24"/>
              </w:rPr>
              <w:t>3</w:t>
            </w:r>
          </w:p>
        </w:tc>
        <w:tc>
          <w:tcPr>
            <w:tcW w:w="726" w:type="pct"/>
            <w:gridSpan w:val="4"/>
            <w:tcBorders>
              <w:top w:val="single" w:sz="4" w:space="0" w:color="C0C0C0"/>
              <w:bottom w:val="single" w:sz="4" w:space="0" w:color="C0C0C0"/>
            </w:tcBorders>
          </w:tcPr>
          <w:p w14:paraId="2E2E5916" w14:textId="77777777" w:rsidR="00416649" w:rsidRPr="00D82D6C" w:rsidRDefault="00416649" w:rsidP="00386598">
            <w:pPr>
              <w:ind w:left="334"/>
              <w:jc w:val="both"/>
              <w:rPr>
                <w:rFonts w:ascii="Times New Roman" w:hAnsi="Times New Roman"/>
                <w:b/>
                <w:noProof/>
                <w:sz w:val="24"/>
              </w:rPr>
            </w:pPr>
            <w:r>
              <w:rPr>
                <w:rFonts w:ascii="Times New Roman" w:hAnsi="Times New Roman"/>
                <w:b/>
                <w:sz w:val="24"/>
              </w:rPr>
              <w:t>SL2</w:t>
            </w:r>
          </w:p>
        </w:tc>
        <w:tc>
          <w:tcPr>
            <w:tcW w:w="2577" w:type="pct"/>
            <w:gridSpan w:val="4"/>
            <w:tcBorders>
              <w:top w:val="single" w:sz="4" w:space="0" w:color="C0C0C0"/>
              <w:bottom w:val="single" w:sz="4" w:space="0" w:color="C0C0C0"/>
            </w:tcBorders>
          </w:tcPr>
          <w:p w14:paraId="431C610E" w14:textId="77777777" w:rsidR="00416649" w:rsidRPr="00D82D6C" w:rsidRDefault="00416649" w:rsidP="00D82D6C">
            <w:pPr>
              <w:jc w:val="both"/>
              <w:rPr>
                <w:rFonts w:ascii="Times New Roman" w:hAnsi="Times New Roman"/>
                <w:b/>
                <w:noProof/>
                <w:sz w:val="24"/>
              </w:rPr>
            </w:pPr>
            <w:r>
              <w:rPr>
                <w:rFonts w:ascii="Times New Roman" w:hAnsi="Times New Roman"/>
                <w:b/>
                <w:sz w:val="24"/>
              </w:rPr>
              <w:t>Militārās vienības un aģentūras</w:t>
            </w:r>
          </w:p>
        </w:tc>
        <w:tc>
          <w:tcPr>
            <w:tcW w:w="320" w:type="pct"/>
            <w:tcBorders>
              <w:top w:val="single" w:sz="4" w:space="0" w:color="C0C0C0"/>
              <w:bottom w:val="single" w:sz="4" w:space="0" w:color="C0C0C0"/>
            </w:tcBorders>
          </w:tcPr>
          <w:p w14:paraId="32C43B8A" w14:textId="77777777" w:rsidR="00416649" w:rsidRPr="00D82D6C" w:rsidRDefault="00416649" w:rsidP="009B328F">
            <w:pPr>
              <w:jc w:val="center"/>
              <w:rPr>
                <w:rFonts w:ascii="Times New Roman" w:hAnsi="Times New Roman"/>
                <w:noProof/>
                <w:sz w:val="24"/>
              </w:rPr>
            </w:pPr>
            <w:r>
              <w:rPr>
                <w:rFonts w:ascii="Times New Roman" w:hAnsi="Times New Roman"/>
                <w:sz w:val="24"/>
              </w:rPr>
              <w:t>10</w:t>
            </w:r>
          </w:p>
        </w:tc>
        <w:tc>
          <w:tcPr>
            <w:tcW w:w="382" w:type="pct"/>
            <w:gridSpan w:val="3"/>
            <w:tcBorders>
              <w:top w:val="single" w:sz="4" w:space="0" w:color="C0C0C0"/>
              <w:bottom w:val="single" w:sz="4" w:space="0" w:color="C0C0C0"/>
            </w:tcBorders>
          </w:tcPr>
          <w:p w14:paraId="2D2CF4BA" w14:textId="77777777" w:rsidR="00416649" w:rsidRPr="00D82D6C" w:rsidRDefault="00416649" w:rsidP="009B328F">
            <w:pPr>
              <w:jc w:val="center"/>
              <w:rPr>
                <w:rFonts w:ascii="Times New Roman" w:hAnsi="Times New Roman"/>
                <w:noProof/>
                <w:sz w:val="24"/>
              </w:rPr>
            </w:pPr>
            <w:r>
              <w:rPr>
                <w:rFonts w:ascii="Times New Roman" w:hAnsi="Times New Roman"/>
                <w:sz w:val="24"/>
              </w:rPr>
              <w:t>10</w:t>
            </w:r>
          </w:p>
        </w:tc>
        <w:tc>
          <w:tcPr>
            <w:tcW w:w="396" w:type="pct"/>
            <w:gridSpan w:val="2"/>
            <w:tcBorders>
              <w:top w:val="single" w:sz="4" w:space="0" w:color="C0C0C0"/>
              <w:bottom w:val="single" w:sz="4" w:space="0" w:color="C0C0C0"/>
            </w:tcBorders>
          </w:tcPr>
          <w:p w14:paraId="30B54403"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34FEE2A9" w14:textId="77777777" w:rsidR="00416649" w:rsidRPr="00D82D6C" w:rsidRDefault="00416649" w:rsidP="009B328F">
            <w:pPr>
              <w:jc w:val="center"/>
              <w:rPr>
                <w:rFonts w:ascii="Times New Roman" w:hAnsi="Times New Roman"/>
                <w:noProof/>
                <w:sz w:val="24"/>
              </w:rPr>
            </w:pPr>
            <w:r>
              <w:rPr>
                <w:rFonts w:ascii="Times New Roman" w:hAnsi="Times New Roman"/>
                <w:sz w:val="24"/>
              </w:rPr>
              <w:t>10</w:t>
            </w:r>
          </w:p>
        </w:tc>
      </w:tr>
      <w:tr w:rsidR="00416649" w:rsidRPr="00D82D6C" w14:paraId="235DB550" w14:textId="77777777" w:rsidTr="00103419">
        <w:trPr>
          <w:trHeight w:val="239"/>
        </w:trPr>
        <w:tc>
          <w:tcPr>
            <w:tcW w:w="205" w:type="pct"/>
            <w:tcBorders>
              <w:top w:val="single" w:sz="4" w:space="0" w:color="C0C0C0"/>
              <w:bottom w:val="single" w:sz="4" w:space="0" w:color="C0C0C0"/>
            </w:tcBorders>
          </w:tcPr>
          <w:p w14:paraId="062EE1EB" w14:textId="77777777" w:rsidR="00416649" w:rsidRPr="00D82D6C" w:rsidRDefault="00416649" w:rsidP="00D82D6C">
            <w:pPr>
              <w:jc w:val="both"/>
              <w:rPr>
                <w:rFonts w:ascii="Times New Roman" w:hAnsi="Times New Roman"/>
                <w:b/>
                <w:noProof/>
                <w:sz w:val="24"/>
              </w:rPr>
            </w:pPr>
            <w:r>
              <w:rPr>
                <w:rFonts w:ascii="Times New Roman" w:hAnsi="Times New Roman"/>
                <w:b/>
                <w:sz w:val="24"/>
              </w:rPr>
              <w:lastRenderedPageBreak/>
              <w:t>3</w:t>
            </w:r>
          </w:p>
        </w:tc>
        <w:tc>
          <w:tcPr>
            <w:tcW w:w="726" w:type="pct"/>
            <w:gridSpan w:val="4"/>
            <w:tcBorders>
              <w:top w:val="single" w:sz="4" w:space="0" w:color="C0C0C0"/>
              <w:bottom w:val="single" w:sz="4" w:space="0" w:color="C0C0C0"/>
            </w:tcBorders>
          </w:tcPr>
          <w:p w14:paraId="4F9D9E55" w14:textId="77777777" w:rsidR="00416649" w:rsidRPr="00D82D6C" w:rsidRDefault="00416649" w:rsidP="00386598">
            <w:pPr>
              <w:ind w:left="334"/>
              <w:jc w:val="both"/>
              <w:rPr>
                <w:rFonts w:ascii="Times New Roman" w:hAnsi="Times New Roman"/>
                <w:b/>
                <w:noProof/>
                <w:sz w:val="24"/>
              </w:rPr>
            </w:pPr>
            <w:r>
              <w:rPr>
                <w:rFonts w:ascii="Times New Roman" w:hAnsi="Times New Roman"/>
                <w:b/>
                <w:sz w:val="24"/>
              </w:rPr>
              <w:t>SL3</w:t>
            </w:r>
          </w:p>
        </w:tc>
        <w:tc>
          <w:tcPr>
            <w:tcW w:w="2577" w:type="pct"/>
            <w:gridSpan w:val="4"/>
            <w:tcBorders>
              <w:top w:val="single" w:sz="4" w:space="0" w:color="C0C0C0"/>
              <w:bottom w:val="single" w:sz="4" w:space="0" w:color="C0C0C0"/>
            </w:tcBorders>
          </w:tcPr>
          <w:p w14:paraId="6CCFF1ED" w14:textId="77777777" w:rsidR="00416649" w:rsidRPr="00D82D6C" w:rsidRDefault="00416649" w:rsidP="00D82D6C">
            <w:pPr>
              <w:jc w:val="both"/>
              <w:rPr>
                <w:rFonts w:ascii="Times New Roman" w:hAnsi="Times New Roman"/>
                <w:b/>
                <w:noProof/>
                <w:sz w:val="24"/>
              </w:rPr>
            </w:pPr>
            <w:r>
              <w:rPr>
                <w:rFonts w:ascii="Times New Roman" w:hAnsi="Times New Roman"/>
                <w:b/>
                <w:sz w:val="24"/>
              </w:rPr>
              <w:t>Citur neiekļautas valdības preces un pakalpojumi</w:t>
            </w:r>
          </w:p>
        </w:tc>
        <w:tc>
          <w:tcPr>
            <w:tcW w:w="320" w:type="pct"/>
            <w:tcBorders>
              <w:top w:val="single" w:sz="4" w:space="0" w:color="C0C0C0"/>
              <w:bottom w:val="single" w:sz="4" w:space="0" w:color="C0C0C0"/>
            </w:tcBorders>
          </w:tcPr>
          <w:p w14:paraId="00810325" w14:textId="77777777" w:rsidR="00416649" w:rsidRPr="00D82D6C" w:rsidRDefault="00416649" w:rsidP="009B328F">
            <w:pPr>
              <w:jc w:val="center"/>
              <w:rPr>
                <w:rFonts w:ascii="Times New Roman" w:hAnsi="Times New Roman"/>
                <w:noProof/>
                <w:sz w:val="24"/>
              </w:rPr>
            </w:pPr>
            <w:r>
              <w:rPr>
                <w:rFonts w:ascii="Times New Roman" w:hAnsi="Times New Roman"/>
                <w:sz w:val="24"/>
              </w:rPr>
              <w:t>10</w:t>
            </w:r>
          </w:p>
        </w:tc>
        <w:tc>
          <w:tcPr>
            <w:tcW w:w="382" w:type="pct"/>
            <w:gridSpan w:val="3"/>
            <w:tcBorders>
              <w:top w:val="single" w:sz="4" w:space="0" w:color="C0C0C0"/>
              <w:bottom w:val="single" w:sz="4" w:space="0" w:color="C0C0C0"/>
            </w:tcBorders>
          </w:tcPr>
          <w:p w14:paraId="7062413C" w14:textId="77777777" w:rsidR="00416649" w:rsidRPr="00D82D6C" w:rsidRDefault="00416649" w:rsidP="009B328F">
            <w:pPr>
              <w:jc w:val="center"/>
              <w:rPr>
                <w:rFonts w:ascii="Times New Roman" w:hAnsi="Times New Roman"/>
                <w:noProof/>
                <w:sz w:val="24"/>
              </w:rPr>
            </w:pPr>
            <w:r>
              <w:rPr>
                <w:rFonts w:ascii="Times New Roman" w:hAnsi="Times New Roman"/>
                <w:sz w:val="24"/>
              </w:rPr>
              <w:t>10</w:t>
            </w:r>
          </w:p>
        </w:tc>
        <w:tc>
          <w:tcPr>
            <w:tcW w:w="396" w:type="pct"/>
            <w:gridSpan w:val="2"/>
            <w:tcBorders>
              <w:top w:val="single" w:sz="4" w:space="0" w:color="C0C0C0"/>
              <w:bottom w:val="single" w:sz="4" w:space="0" w:color="C0C0C0"/>
            </w:tcBorders>
          </w:tcPr>
          <w:p w14:paraId="046D8DBE"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C0C0C0"/>
            </w:tcBorders>
          </w:tcPr>
          <w:p w14:paraId="79E36319" w14:textId="77777777" w:rsidR="00416649" w:rsidRPr="00D82D6C" w:rsidRDefault="00416649" w:rsidP="009B328F">
            <w:pPr>
              <w:jc w:val="center"/>
              <w:rPr>
                <w:rFonts w:ascii="Times New Roman" w:hAnsi="Times New Roman"/>
                <w:noProof/>
                <w:sz w:val="24"/>
              </w:rPr>
            </w:pPr>
            <w:r>
              <w:rPr>
                <w:rFonts w:ascii="Times New Roman" w:hAnsi="Times New Roman"/>
                <w:sz w:val="24"/>
              </w:rPr>
              <w:t>10</w:t>
            </w:r>
          </w:p>
        </w:tc>
      </w:tr>
      <w:tr w:rsidR="00416649" w:rsidRPr="00D82D6C" w14:paraId="4D90AEE2" w14:textId="77777777" w:rsidTr="00103419">
        <w:trPr>
          <w:trHeight w:val="242"/>
        </w:trPr>
        <w:tc>
          <w:tcPr>
            <w:tcW w:w="205" w:type="pct"/>
            <w:tcBorders>
              <w:top w:val="single" w:sz="4" w:space="0" w:color="C0C0C0"/>
              <w:bottom w:val="single" w:sz="4" w:space="0" w:color="000000"/>
            </w:tcBorders>
          </w:tcPr>
          <w:p w14:paraId="5D018205" w14:textId="77777777" w:rsidR="00416649" w:rsidRPr="00D82D6C" w:rsidRDefault="00416649" w:rsidP="00D82D6C">
            <w:pPr>
              <w:jc w:val="both"/>
              <w:rPr>
                <w:rFonts w:ascii="Times New Roman" w:hAnsi="Times New Roman"/>
                <w:b/>
                <w:noProof/>
                <w:sz w:val="24"/>
              </w:rPr>
            </w:pPr>
            <w:r>
              <w:rPr>
                <w:rFonts w:ascii="Times New Roman" w:hAnsi="Times New Roman"/>
                <w:b/>
                <w:sz w:val="24"/>
              </w:rPr>
              <w:t>1</w:t>
            </w:r>
          </w:p>
        </w:tc>
        <w:tc>
          <w:tcPr>
            <w:tcW w:w="726" w:type="pct"/>
            <w:gridSpan w:val="4"/>
            <w:tcBorders>
              <w:top w:val="single" w:sz="4" w:space="0" w:color="C0C0C0"/>
              <w:bottom w:val="single" w:sz="4" w:space="0" w:color="000000"/>
            </w:tcBorders>
          </w:tcPr>
          <w:p w14:paraId="1DE5F05B" w14:textId="77777777" w:rsidR="00416649" w:rsidRPr="00D82D6C" w:rsidRDefault="00416649" w:rsidP="00D82D6C">
            <w:pPr>
              <w:jc w:val="both"/>
              <w:rPr>
                <w:rFonts w:ascii="Times New Roman" w:hAnsi="Times New Roman"/>
                <w:b/>
                <w:noProof/>
                <w:sz w:val="24"/>
              </w:rPr>
            </w:pPr>
            <w:r>
              <w:rPr>
                <w:rFonts w:ascii="Times New Roman" w:hAnsi="Times New Roman"/>
                <w:b/>
                <w:sz w:val="24"/>
              </w:rPr>
              <w:t>S_DS**</w:t>
            </w:r>
          </w:p>
        </w:tc>
        <w:tc>
          <w:tcPr>
            <w:tcW w:w="2577" w:type="pct"/>
            <w:gridSpan w:val="4"/>
            <w:tcBorders>
              <w:top w:val="single" w:sz="4" w:space="0" w:color="C0C0C0"/>
              <w:bottom w:val="single" w:sz="4" w:space="0" w:color="000000"/>
            </w:tcBorders>
          </w:tcPr>
          <w:p w14:paraId="1942942D" w14:textId="77777777" w:rsidR="00416649" w:rsidRPr="00D82D6C" w:rsidRDefault="00416649" w:rsidP="00D82D6C">
            <w:pPr>
              <w:jc w:val="both"/>
              <w:rPr>
                <w:rFonts w:ascii="Times New Roman" w:hAnsi="Times New Roman"/>
                <w:b/>
                <w:noProof/>
                <w:sz w:val="24"/>
              </w:rPr>
            </w:pPr>
            <w:r>
              <w:rPr>
                <w:rFonts w:ascii="Times New Roman" w:hAnsi="Times New Roman"/>
                <w:b/>
                <w:sz w:val="24"/>
              </w:rPr>
              <w:t>Izplatīšanas pakalpojumi</w:t>
            </w:r>
          </w:p>
        </w:tc>
        <w:tc>
          <w:tcPr>
            <w:tcW w:w="320" w:type="pct"/>
            <w:tcBorders>
              <w:top w:val="single" w:sz="4" w:space="0" w:color="C0C0C0"/>
              <w:bottom w:val="single" w:sz="4" w:space="0" w:color="000000"/>
            </w:tcBorders>
          </w:tcPr>
          <w:p w14:paraId="2A3B2FE8" w14:textId="77777777" w:rsidR="00416649" w:rsidRPr="00D82D6C" w:rsidRDefault="00416649" w:rsidP="009B328F">
            <w:pPr>
              <w:jc w:val="center"/>
              <w:rPr>
                <w:rFonts w:ascii="Times New Roman" w:hAnsi="Times New Roman"/>
                <w:b/>
                <w:noProof/>
                <w:sz w:val="24"/>
              </w:rPr>
            </w:pPr>
            <w:r>
              <w:rPr>
                <w:rFonts w:ascii="Times New Roman" w:hAnsi="Times New Roman"/>
                <w:b/>
                <w:sz w:val="24"/>
              </w:rPr>
              <w:t>100</w:t>
            </w:r>
          </w:p>
        </w:tc>
        <w:tc>
          <w:tcPr>
            <w:tcW w:w="382" w:type="pct"/>
            <w:gridSpan w:val="3"/>
            <w:tcBorders>
              <w:top w:val="single" w:sz="4" w:space="0" w:color="C0C0C0"/>
              <w:bottom w:val="single" w:sz="4" w:space="0" w:color="000000"/>
            </w:tcBorders>
          </w:tcPr>
          <w:p w14:paraId="3BA99B8B" w14:textId="77777777" w:rsidR="00416649" w:rsidRPr="00D82D6C" w:rsidRDefault="00416649" w:rsidP="009B328F">
            <w:pPr>
              <w:jc w:val="center"/>
              <w:rPr>
                <w:rFonts w:ascii="Times New Roman" w:hAnsi="Times New Roman"/>
                <w:noProof/>
                <w:sz w:val="24"/>
              </w:rPr>
            </w:pPr>
          </w:p>
        </w:tc>
        <w:tc>
          <w:tcPr>
            <w:tcW w:w="396" w:type="pct"/>
            <w:gridSpan w:val="2"/>
            <w:tcBorders>
              <w:top w:val="single" w:sz="4" w:space="0" w:color="C0C0C0"/>
              <w:bottom w:val="single" w:sz="4" w:space="0" w:color="000000"/>
            </w:tcBorders>
          </w:tcPr>
          <w:p w14:paraId="74C0E92D" w14:textId="77777777" w:rsidR="00416649" w:rsidRPr="00D82D6C" w:rsidRDefault="00416649" w:rsidP="009B328F">
            <w:pPr>
              <w:jc w:val="center"/>
              <w:rPr>
                <w:rFonts w:ascii="Times New Roman" w:hAnsi="Times New Roman"/>
                <w:noProof/>
                <w:sz w:val="24"/>
              </w:rPr>
            </w:pPr>
          </w:p>
        </w:tc>
        <w:tc>
          <w:tcPr>
            <w:tcW w:w="395" w:type="pct"/>
            <w:gridSpan w:val="4"/>
            <w:tcBorders>
              <w:top w:val="single" w:sz="4" w:space="0" w:color="C0C0C0"/>
              <w:bottom w:val="single" w:sz="4" w:space="0" w:color="000000"/>
            </w:tcBorders>
          </w:tcPr>
          <w:p w14:paraId="27BE60B4" w14:textId="77777777" w:rsidR="00416649" w:rsidRPr="00D82D6C" w:rsidRDefault="00416649" w:rsidP="009B328F">
            <w:pPr>
              <w:jc w:val="center"/>
              <w:rPr>
                <w:rFonts w:ascii="Times New Roman" w:hAnsi="Times New Roman"/>
                <w:noProof/>
                <w:sz w:val="24"/>
              </w:rPr>
            </w:pPr>
          </w:p>
        </w:tc>
      </w:tr>
      <w:tr w:rsidR="00416649" w:rsidRPr="00D82D6C" w14:paraId="245DA7FE" w14:textId="77777777" w:rsidTr="004A1544">
        <w:trPr>
          <w:trHeight w:val="379"/>
        </w:trPr>
        <w:tc>
          <w:tcPr>
            <w:tcW w:w="205" w:type="pct"/>
            <w:tcBorders>
              <w:top w:val="single" w:sz="4" w:space="0" w:color="000000"/>
            </w:tcBorders>
          </w:tcPr>
          <w:p w14:paraId="4291F79B" w14:textId="77777777" w:rsidR="00416649" w:rsidRPr="00D82D6C" w:rsidRDefault="00416649" w:rsidP="00D82D6C">
            <w:pPr>
              <w:jc w:val="both"/>
              <w:rPr>
                <w:rFonts w:ascii="Times New Roman" w:hAnsi="Times New Roman"/>
                <w:noProof/>
                <w:sz w:val="24"/>
              </w:rPr>
            </w:pPr>
          </w:p>
        </w:tc>
        <w:tc>
          <w:tcPr>
            <w:tcW w:w="4795" w:type="pct"/>
            <w:gridSpan w:val="18"/>
            <w:tcBorders>
              <w:top w:val="single" w:sz="4" w:space="0" w:color="000000"/>
            </w:tcBorders>
          </w:tcPr>
          <w:p w14:paraId="2775EB7E" w14:textId="77777777" w:rsidR="007E07A8" w:rsidRDefault="007E07A8" w:rsidP="00D82D6C">
            <w:pPr>
              <w:jc w:val="both"/>
              <w:rPr>
                <w:rFonts w:ascii="Times New Roman" w:hAnsi="Times New Roman"/>
                <w:sz w:val="24"/>
              </w:rPr>
            </w:pPr>
          </w:p>
          <w:p w14:paraId="74D4D789" w14:textId="680F211B" w:rsidR="00416649" w:rsidRPr="00D82D6C" w:rsidRDefault="00416649" w:rsidP="00D82D6C">
            <w:pPr>
              <w:jc w:val="both"/>
              <w:rPr>
                <w:rFonts w:ascii="Times New Roman" w:hAnsi="Times New Roman"/>
                <w:noProof/>
                <w:sz w:val="24"/>
              </w:rPr>
            </w:pPr>
            <w:r>
              <w:rPr>
                <w:rFonts w:ascii="Times New Roman" w:hAnsi="Times New Roman"/>
                <w:sz w:val="24"/>
              </w:rPr>
              <w:t>* Saistībā ar pakalpojumu sniegšanas veidiem attiecas vienīgi uz komercpakalpojumu importu. Pieņem, ka nekomerciālie pakalpojumi veido 70 % no citur neiekļautajām valdības precēm un pakalpojumiem.</w:t>
            </w:r>
          </w:p>
        </w:tc>
      </w:tr>
      <w:tr w:rsidR="00416649" w:rsidRPr="00D82D6C" w14:paraId="6C14C3D4" w14:textId="77777777" w:rsidTr="004A1544">
        <w:trPr>
          <w:trHeight w:val="434"/>
        </w:trPr>
        <w:tc>
          <w:tcPr>
            <w:tcW w:w="205" w:type="pct"/>
          </w:tcPr>
          <w:p w14:paraId="3802939D" w14:textId="77777777" w:rsidR="00416649" w:rsidRPr="00D82D6C" w:rsidRDefault="00416649" w:rsidP="00D82D6C">
            <w:pPr>
              <w:jc w:val="both"/>
              <w:rPr>
                <w:rFonts w:ascii="Times New Roman" w:hAnsi="Times New Roman"/>
                <w:noProof/>
                <w:sz w:val="24"/>
              </w:rPr>
            </w:pPr>
          </w:p>
        </w:tc>
        <w:tc>
          <w:tcPr>
            <w:tcW w:w="4795" w:type="pct"/>
            <w:gridSpan w:val="18"/>
          </w:tcPr>
          <w:p w14:paraId="55E5CDCB" w14:textId="77777777" w:rsidR="00416649" w:rsidRPr="00D82D6C" w:rsidRDefault="00416649" w:rsidP="00D82D6C">
            <w:pPr>
              <w:jc w:val="both"/>
              <w:rPr>
                <w:rFonts w:ascii="Times New Roman" w:hAnsi="Times New Roman"/>
                <w:noProof/>
                <w:sz w:val="24"/>
              </w:rPr>
            </w:pPr>
            <w:r>
              <w:rPr>
                <w:rFonts w:ascii="Times New Roman" w:hAnsi="Times New Roman"/>
                <w:sz w:val="24"/>
              </w:rPr>
              <w:t>** Postenis “Izplatīšanas pakalpojumi” nav EBOPS 2010 standarta kategorija (</w:t>
            </w:r>
            <w:r>
              <w:rPr>
                <w:rFonts w:ascii="Times New Roman" w:hAnsi="Times New Roman"/>
                <w:i/>
                <w:iCs/>
                <w:sz w:val="24"/>
              </w:rPr>
              <w:t>EBOPS</w:t>
            </w:r>
            <w:r>
              <w:rPr>
                <w:rFonts w:ascii="Times New Roman" w:hAnsi="Times New Roman"/>
                <w:sz w:val="24"/>
              </w:rPr>
              <w:t xml:space="preserve"> tā ir iekļauta, papildinot posteni “Kopējie ar tirdzniecību saistītie pakalpojumi”); tā ir iekļauta </w:t>
            </w:r>
            <w:r>
              <w:rPr>
                <w:rFonts w:ascii="Times New Roman" w:hAnsi="Times New Roman"/>
                <w:i/>
                <w:iCs/>
                <w:sz w:val="24"/>
              </w:rPr>
              <w:t>Eurostat</w:t>
            </w:r>
            <w:r>
              <w:rPr>
                <w:rFonts w:ascii="Times New Roman" w:hAnsi="Times New Roman"/>
                <w:sz w:val="24"/>
              </w:rPr>
              <w:t>-PTO modelī.</w:t>
            </w:r>
          </w:p>
        </w:tc>
      </w:tr>
      <w:tr w:rsidR="00416649" w:rsidRPr="00D82D6C" w14:paraId="2BFA12CD" w14:textId="77777777" w:rsidTr="004A1544">
        <w:trPr>
          <w:trHeight w:val="696"/>
        </w:trPr>
        <w:tc>
          <w:tcPr>
            <w:tcW w:w="205" w:type="pct"/>
          </w:tcPr>
          <w:p w14:paraId="73A9891C" w14:textId="77777777" w:rsidR="00416649" w:rsidRPr="00D82D6C" w:rsidRDefault="00416649" w:rsidP="00D82D6C">
            <w:pPr>
              <w:jc w:val="both"/>
              <w:rPr>
                <w:rFonts w:ascii="Times New Roman" w:hAnsi="Times New Roman"/>
                <w:noProof/>
                <w:sz w:val="24"/>
              </w:rPr>
            </w:pPr>
          </w:p>
        </w:tc>
        <w:tc>
          <w:tcPr>
            <w:tcW w:w="4795" w:type="pct"/>
            <w:gridSpan w:val="18"/>
          </w:tcPr>
          <w:p w14:paraId="49FDE2FE" w14:textId="77777777" w:rsidR="00416649" w:rsidRPr="00D82D6C" w:rsidRDefault="00416649" w:rsidP="00D82D6C">
            <w:pPr>
              <w:jc w:val="both"/>
              <w:rPr>
                <w:rFonts w:ascii="Times New Roman" w:hAnsi="Times New Roman"/>
                <w:noProof/>
                <w:sz w:val="24"/>
              </w:rPr>
            </w:pPr>
            <w:r>
              <w:rPr>
                <w:rFonts w:ascii="Times New Roman" w:hAnsi="Times New Roman"/>
                <w:sz w:val="24"/>
              </w:rPr>
              <w:t>Ierosinātie iedalījumi apakšposteņos var atšķirties no to attiecīgā posteņa. Tas attiecas uz tādiem posteņiem kā “Telekomunikāciju pakalpojumi, datorpakalpojumi un informācijas pakalpojumi”, “Citi saimnieciskās darbības pakalpojumi” un “Individuālie, kultūras un atpūtas pakalpojumi”. Tādēļ, ja dati ir pieejami, iespējams izmantot detalizētāku iedalījumu. Ja apkopo vienīgi galvenās kategorijas, tiks piemērotas atbilstošās ieteicamās proporcijas.</w:t>
            </w:r>
          </w:p>
        </w:tc>
      </w:tr>
    </w:tbl>
    <w:p w14:paraId="17320C45" w14:textId="77777777" w:rsidR="00FA355E" w:rsidRPr="00D82D6C" w:rsidRDefault="00FA355E" w:rsidP="00D82D6C">
      <w:pPr>
        <w:jc w:val="both"/>
        <w:rPr>
          <w:rFonts w:ascii="Times New Roman" w:hAnsi="Times New Roman"/>
          <w:noProof/>
          <w:sz w:val="24"/>
        </w:rPr>
      </w:pPr>
    </w:p>
    <w:p w14:paraId="02B74338" w14:textId="730305F6" w:rsidR="00416649" w:rsidRPr="002664C5" w:rsidRDefault="002664C5" w:rsidP="00D82D6C">
      <w:pPr>
        <w:jc w:val="both"/>
        <w:rPr>
          <w:rFonts w:ascii="Times New Roman" w:hAnsi="Times New Roman"/>
          <w:b/>
          <w:bCs/>
          <w:noProof/>
          <w:color w:val="1C1C1C"/>
          <w:sz w:val="24"/>
        </w:rPr>
      </w:pPr>
      <w:bookmarkStart w:id="72" w:name="6.3.3._Step_3:_FATS_data_collection_and_"/>
      <w:bookmarkEnd w:id="72"/>
      <w:r>
        <w:rPr>
          <w:rFonts w:ascii="Times New Roman" w:hAnsi="Times New Roman"/>
          <w:b/>
          <w:color w:val="1C1C1C"/>
          <w:sz w:val="24"/>
        </w:rPr>
        <w:t xml:space="preserve">6.3.3. 3. solis. </w:t>
      </w:r>
      <w:r>
        <w:rPr>
          <w:rFonts w:ascii="Times New Roman" w:hAnsi="Times New Roman"/>
          <w:b/>
          <w:i/>
          <w:iCs/>
          <w:color w:val="1C1C1C"/>
          <w:sz w:val="24"/>
        </w:rPr>
        <w:t>FATS</w:t>
      </w:r>
      <w:r>
        <w:rPr>
          <w:rFonts w:ascii="Times New Roman" w:hAnsi="Times New Roman"/>
          <w:b/>
          <w:color w:val="1C1C1C"/>
          <w:sz w:val="24"/>
        </w:rPr>
        <w:t xml:space="preserve"> datu vākšana un koriģēšana</w:t>
      </w:r>
    </w:p>
    <w:p w14:paraId="229D1123" w14:textId="77777777" w:rsidR="002664C5" w:rsidRPr="00D82D6C" w:rsidRDefault="002664C5" w:rsidP="00D82D6C">
      <w:pPr>
        <w:jc w:val="both"/>
        <w:rPr>
          <w:rFonts w:ascii="Times New Roman" w:hAnsi="Times New Roman"/>
          <w:noProof/>
          <w:color w:val="1C1C1C"/>
          <w:sz w:val="24"/>
        </w:rPr>
      </w:pPr>
    </w:p>
    <w:p w14:paraId="4B9A5FE9" w14:textId="77777777" w:rsidR="00416649" w:rsidRDefault="00416649" w:rsidP="00D82D6C">
      <w:pPr>
        <w:jc w:val="both"/>
        <w:rPr>
          <w:rFonts w:ascii="Times New Roman" w:hAnsi="Times New Roman"/>
          <w:noProof/>
          <w:sz w:val="24"/>
        </w:rPr>
      </w:pPr>
      <w:r>
        <w:rPr>
          <w:rFonts w:ascii="Times New Roman" w:hAnsi="Times New Roman"/>
          <w:sz w:val="24"/>
        </w:rPr>
        <w:t xml:space="preserve">Komerciālo klātbūtni, t. i., 3. veidu, var aptuveni novērtēt, izmantojot </w:t>
      </w:r>
      <w:r>
        <w:rPr>
          <w:rFonts w:ascii="Times New Roman" w:hAnsi="Times New Roman"/>
          <w:i/>
          <w:iCs/>
          <w:sz w:val="24"/>
        </w:rPr>
        <w:t>ārvalstu saistītu uzņēmumu statistiku</w:t>
      </w:r>
      <w:r>
        <w:rPr>
          <w:rFonts w:ascii="Times New Roman" w:hAnsi="Times New Roman"/>
          <w:sz w:val="24"/>
        </w:rPr>
        <w:t xml:space="preserve"> (</w:t>
      </w:r>
      <w:r>
        <w:rPr>
          <w:rFonts w:ascii="Times New Roman" w:hAnsi="Times New Roman"/>
          <w:i/>
          <w:iCs/>
          <w:sz w:val="24"/>
        </w:rPr>
        <w:t>FATS</w:t>
      </w:r>
      <w:r>
        <w:rPr>
          <w:rFonts w:ascii="Times New Roman" w:hAnsi="Times New Roman"/>
          <w:sz w:val="24"/>
        </w:rPr>
        <w:t xml:space="preserve">). Tā attiecas uz ārvalstu kontrolētu saistītu uzņēmumu darbību ziņojošajā valstī (iekšējā </w:t>
      </w:r>
      <w:r>
        <w:rPr>
          <w:rFonts w:ascii="Times New Roman" w:hAnsi="Times New Roman"/>
          <w:i/>
          <w:iCs/>
          <w:sz w:val="24"/>
        </w:rPr>
        <w:t>FATS</w:t>
      </w:r>
      <w:r>
        <w:rPr>
          <w:rFonts w:ascii="Times New Roman" w:hAnsi="Times New Roman"/>
          <w:sz w:val="24"/>
        </w:rPr>
        <w:t xml:space="preserve">) un otrādi, proti, uz darbību, ko veic ārvalstīs dibinātu rezidentu uzņēmumu saistītie uzņēmumi, kuru kontrolpakete pieder rezidentiem (ārējā </w:t>
      </w:r>
      <w:r>
        <w:rPr>
          <w:rFonts w:ascii="Times New Roman" w:hAnsi="Times New Roman"/>
          <w:i/>
          <w:iCs/>
          <w:sz w:val="24"/>
        </w:rPr>
        <w:t>FATS</w:t>
      </w:r>
      <w:r>
        <w:rPr>
          <w:rFonts w:ascii="Times New Roman" w:hAnsi="Times New Roman"/>
          <w:sz w:val="24"/>
        </w:rPr>
        <w:t xml:space="preserve">). MSITS 2010 (IV nodaļā) sniegti ieteikumi saistībā ar </w:t>
      </w:r>
      <w:r>
        <w:rPr>
          <w:rFonts w:ascii="Times New Roman" w:hAnsi="Times New Roman"/>
          <w:i/>
          <w:iCs/>
          <w:sz w:val="24"/>
        </w:rPr>
        <w:t>FATS</w:t>
      </w:r>
      <w:r>
        <w:rPr>
          <w:rFonts w:ascii="Times New Roman" w:hAnsi="Times New Roman"/>
          <w:sz w:val="24"/>
        </w:rPr>
        <w:t xml:space="preserve"> regulējumu. Eiropas Savienībā </w:t>
      </w:r>
      <w:r>
        <w:rPr>
          <w:rFonts w:ascii="Times New Roman" w:hAnsi="Times New Roman"/>
          <w:i/>
          <w:iCs/>
          <w:sz w:val="24"/>
        </w:rPr>
        <w:t>FATS</w:t>
      </w:r>
      <w:r>
        <w:rPr>
          <w:rFonts w:ascii="Times New Roman" w:hAnsi="Times New Roman"/>
          <w:sz w:val="24"/>
        </w:rPr>
        <w:t xml:space="preserve"> datu vākšanu reglamentē EUS regula (Regula (ES) 2019/2152). 3. veida novērtēšanai svarīgākie mainīgie lielumi ir apgrozījums un izlaides vērtība.</w:t>
      </w:r>
    </w:p>
    <w:p w14:paraId="70555F14" w14:textId="77777777" w:rsidR="002664C5" w:rsidRPr="00D82D6C" w:rsidRDefault="002664C5" w:rsidP="00D82D6C">
      <w:pPr>
        <w:jc w:val="both"/>
        <w:rPr>
          <w:rFonts w:ascii="Times New Roman" w:hAnsi="Times New Roman"/>
          <w:noProof/>
          <w:sz w:val="24"/>
        </w:rPr>
      </w:pPr>
    </w:p>
    <w:p w14:paraId="7C5E39B2" w14:textId="77777777" w:rsidR="00416649" w:rsidRDefault="00416649" w:rsidP="00D82D6C">
      <w:pPr>
        <w:jc w:val="both"/>
        <w:rPr>
          <w:rFonts w:ascii="Times New Roman" w:hAnsi="Times New Roman"/>
          <w:noProof/>
          <w:sz w:val="24"/>
        </w:rPr>
      </w:pPr>
      <w:r>
        <w:rPr>
          <w:rFonts w:ascii="Times New Roman" w:hAnsi="Times New Roman"/>
          <w:sz w:val="24"/>
        </w:rPr>
        <w:t xml:space="preserve">Saskaņā ar </w:t>
      </w:r>
      <w:r>
        <w:rPr>
          <w:rFonts w:ascii="Times New Roman" w:hAnsi="Times New Roman"/>
          <w:i/>
          <w:iCs/>
          <w:sz w:val="24"/>
        </w:rPr>
        <w:t>FATS</w:t>
      </w:r>
      <w:r>
        <w:rPr>
          <w:rFonts w:ascii="Times New Roman" w:hAnsi="Times New Roman"/>
          <w:sz w:val="24"/>
        </w:rPr>
        <w:t xml:space="preserve"> regulējumu ārvalstu saistītus uzņēmumus klasificē pēc to pamatdarbības. Ārvalstu saistītu uzņēmumu pārdošanas apjomu, kas klasificēts vienā no pakalpojumu nozarēm </w:t>
      </w:r>
      <w:r>
        <w:rPr>
          <w:rFonts w:ascii="Times New Roman" w:hAnsi="Times New Roman"/>
          <w:i/>
          <w:iCs/>
          <w:sz w:val="24"/>
        </w:rPr>
        <w:t>NACE</w:t>
      </w:r>
      <w:r>
        <w:rPr>
          <w:rFonts w:ascii="Times New Roman" w:hAnsi="Times New Roman"/>
          <w:sz w:val="24"/>
        </w:rPr>
        <w:t xml:space="preserve"> 2. red. D–S iedaļā, izņemot O iedaļu, ņem vērā 3. veida novērtēšanai. Saistītos uzņēmumus, kuri darbojas ražošanas sektorā, neņem vērā, izņemot attiecībā uz apkopes un remonta pakalpojumiem (NACE C33). Ideālā gadījumā jāņem vērā arī ražošanas nozares uzņēmumu sekundārās pakalpojumu darbības, tomēr kopumā pašlaik nav iespējams viegli identificēt šādas sekundārās darbības. Ar šo pieeju, no vienas puses, var pārvērtēt pakalpojumu daļu (piemēram, ja lielākoties pakalpojumu uzņēmumi arī pārdod preces tirgū, kas būtu to sekundārā darbība) un par zemu novērtēt citus gadījumus (piemēram, ražošanas uzņēmumus, no kuriem daži veic uz pakalpojumiem vērstas sekundārās darbības).</w:t>
      </w:r>
    </w:p>
    <w:p w14:paraId="66D6F6AC" w14:textId="77777777" w:rsidR="002664C5" w:rsidRPr="00D82D6C" w:rsidRDefault="002664C5" w:rsidP="00D82D6C">
      <w:pPr>
        <w:jc w:val="both"/>
        <w:rPr>
          <w:rFonts w:ascii="Times New Roman" w:hAnsi="Times New Roman"/>
          <w:noProof/>
          <w:sz w:val="24"/>
        </w:rPr>
      </w:pPr>
    </w:p>
    <w:p w14:paraId="45D86085" w14:textId="730AEA62" w:rsidR="00416649" w:rsidRDefault="00416649" w:rsidP="00D82D6C">
      <w:pPr>
        <w:jc w:val="both"/>
        <w:rPr>
          <w:rFonts w:ascii="Times New Roman" w:hAnsi="Times New Roman"/>
          <w:noProof/>
          <w:sz w:val="24"/>
        </w:rPr>
      </w:pPr>
      <w:r>
        <w:rPr>
          <w:rFonts w:ascii="Times New Roman" w:hAnsi="Times New Roman"/>
          <w:sz w:val="24"/>
        </w:rPr>
        <w:t xml:space="preserve">Iekšējās un ārējās </w:t>
      </w:r>
      <w:r>
        <w:rPr>
          <w:rFonts w:ascii="Times New Roman" w:hAnsi="Times New Roman"/>
          <w:i/>
          <w:iCs/>
          <w:sz w:val="24"/>
        </w:rPr>
        <w:t>FATS</w:t>
      </w:r>
      <w:r>
        <w:rPr>
          <w:rFonts w:ascii="Times New Roman" w:hAnsi="Times New Roman"/>
          <w:sz w:val="24"/>
        </w:rPr>
        <w:t xml:space="preserve"> datu pieejamība var atšķirties, turklāt var būt nepieciešamas dažas aplēses. Šīs rokasgrāmatas pabeigšanas brīdī P, Q un R iedaļa vairumā ES/EBTA valstu </w:t>
      </w:r>
      <w:r>
        <w:rPr>
          <w:rFonts w:ascii="Times New Roman" w:hAnsi="Times New Roman"/>
          <w:i/>
          <w:iCs/>
          <w:sz w:val="24"/>
        </w:rPr>
        <w:t>IFATS</w:t>
      </w:r>
      <w:r>
        <w:rPr>
          <w:rFonts w:ascii="Times New Roman" w:hAnsi="Times New Roman"/>
          <w:sz w:val="24"/>
        </w:rPr>
        <w:t xml:space="preserve"> apkopošanai vēl nebija pieejamas, savukārt K iedaļa bija pieejama tikai daļēji. Paredzams, ka datu apjoms uzlabosies līdz ar EUS regulas īstenošanu. Šādus iztrūkstošus posteņus var nākties novērtēt (skat., piemēram, 6.3.3.2. iedaļu).</w:t>
      </w:r>
    </w:p>
    <w:p w14:paraId="331247A0" w14:textId="77777777" w:rsidR="002664C5" w:rsidRPr="00D82D6C" w:rsidRDefault="002664C5" w:rsidP="00D82D6C">
      <w:pPr>
        <w:jc w:val="both"/>
        <w:rPr>
          <w:rFonts w:ascii="Times New Roman" w:hAnsi="Times New Roman"/>
          <w:noProof/>
          <w:sz w:val="24"/>
        </w:rPr>
      </w:pPr>
    </w:p>
    <w:p w14:paraId="18FB95BA" w14:textId="77777777" w:rsidR="00416649" w:rsidRDefault="00416649" w:rsidP="00D82D6C">
      <w:pPr>
        <w:jc w:val="both"/>
        <w:rPr>
          <w:rFonts w:ascii="Times New Roman" w:hAnsi="Times New Roman"/>
          <w:noProof/>
          <w:sz w:val="24"/>
        </w:rPr>
      </w:pPr>
      <w:r>
        <w:rPr>
          <w:rFonts w:ascii="Times New Roman" w:hAnsi="Times New Roman"/>
          <w:sz w:val="24"/>
        </w:rPr>
        <w:t xml:space="preserve">Saskaņā ar </w:t>
      </w:r>
      <w:r>
        <w:rPr>
          <w:rFonts w:ascii="Times New Roman" w:hAnsi="Times New Roman"/>
          <w:i/>
          <w:iCs/>
          <w:sz w:val="24"/>
        </w:rPr>
        <w:t>GATS</w:t>
      </w:r>
      <w:r>
        <w:rPr>
          <w:rFonts w:ascii="Times New Roman" w:hAnsi="Times New Roman"/>
          <w:sz w:val="24"/>
        </w:rPr>
        <w:t xml:space="preserve"> uz 3. veidu attiecināmi vienīgi rezidentiem sniegtie pakalpojumi, savukārt nerezidentiem sniegtie pakalpojumi nav attiecināmi. Ja pieejama informācija (piemēram, tūrisma statistika), kas liecina, ka ievērojamu pakalpojumu daļu pārdod nerezidentiem, šo daļu 3. veidā neieskaita. Tas var būt raksturīgs tādiem posteņiem kā “Izmitināšana un ēdināšanas pakalpojumi”, “Izglītība”, “Veselības aprūpes pakalpojumi” vai pat “Māksla, </w:t>
      </w:r>
      <w:r>
        <w:rPr>
          <w:rFonts w:ascii="Times New Roman" w:hAnsi="Times New Roman"/>
          <w:sz w:val="24"/>
        </w:rPr>
        <w:lastRenderedPageBreak/>
        <w:t>izklaide un atpūta”. Tomēr kopumā iespējams, ka saistītie uzņēmumi jebkurā citā sektorā eksportē pakalpojumus klientiem, kuri ir citu valstu rezidenti.</w:t>
      </w:r>
    </w:p>
    <w:p w14:paraId="7B4B0DB5" w14:textId="77777777" w:rsidR="002664C5" w:rsidRPr="00D82D6C" w:rsidRDefault="002664C5" w:rsidP="00D82D6C">
      <w:pPr>
        <w:jc w:val="both"/>
        <w:rPr>
          <w:rFonts w:ascii="Times New Roman" w:hAnsi="Times New Roman"/>
          <w:noProof/>
          <w:sz w:val="24"/>
        </w:rPr>
      </w:pPr>
    </w:p>
    <w:p w14:paraId="06ABB805" w14:textId="5509B7FB" w:rsidR="00416649" w:rsidRDefault="00416649" w:rsidP="00D82D6C">
      <w:pPr>
        <w:jc w:val="both"/>
        <w:rPr>
          <w:rFonts w:ascii="Times New Roman" w:hAnsi="Times New Roman"/>
          <w:noProof/>
          <w:sz w:val="24"/>
        </w:rPr>
      </w:pPr>
      <w:r>
        <w:rPr>
          <w:rFonts w:ascii="Times New Roman" w:hAnsi="Times New Roman"/>
          <w:i/>
          <w:iCs/>
          <w:sz w:val="24"/>
        </w:rPr>
        <w:t>FATS</w:t>
      </w:r>
      <w:r>
        <w:rPr>
          <w:rFonts w:ascii="Times New Roman" w:hAnsi="Times New Roman"/>
          <w:sz w:val="24"/>
        </w:rPr>
        <w:t xml:space="preserve"> mainīgo lielumu “izlaide” (vai “produkcijas vērtība”) uzskata par piemērotāko mēru, lai novērtētu pakalpojumu starptautisko sniegšanu iedalījumā pēc sniegšanas veida, lai gan vairumā gadījumu arī apgrozījums (pārdošanas apjoms) ir ļoti labs mērs. Attiecībā uz vairumtirdzniecību un mazumtirdzniecību vai finanšu starpniecību jāizmanto vienīgi izlaide. Turklāt līdzīgi tam, kā norādīts 6.3.1. iedaļā, saistībā ar maksājumu bilanci </w:t>
      </w:r>
      <w:r>
        <w:rPr>
          <w:rFonts w:ascii="Times New Roman" w:hAnsi="Times New Roman"/>
          <w:i/>
          <w:iCs/>
          <w:sz w:val="24"/>
        </w:rPr>
        <w:t>FATS</w:t>
      </w:r>
      <w:r>
        <w:rPr>
          <w:rFonts w:ascii="Times New Roman" w:hAnsi="Times New Roman"/>
          <w:sz w:val="24"/>
        </w:rPr>
        <w:t xml:space="preserve"> datiem nepieciešamas dažas korekcijas, lai nodrošinātu atbilstību pakalpojumu sniegšanas definīcijai un tvērumam. Šīs korekcijas ir sīkāk skatītas turpmākajos punktos. 3. veida novērtēšana ir detalizētāk aplūkota 9. nodaļā.</w:t>
      </w:r>
    </w:p>
    <w:p w14:paraId="559A6F8C" w14:textId="77777777" w:rsidR="002664C5" w:rsidRPr="00D82D6C" w:rsidRDefault="002664C5" w:rsidP="00D82D6C">
      <w:pPr>
        <w:jc w:val="both"/>
        <w:rPr>
          <w:rFonts w:ascii="Times New Roman" w:hAnsi="Times New Roman"/>
          <w:noProof/>
          <w:sz w:val="24"/>
        </w:rPr>
      </w:pPr>
    </w:p>
    <w:p w14:paraId="04BF5B2E" w14:textId="7D7F147B" w:rsidR="00416649" w:rsidRPr="002664C5" w:rsidRDefault="002664C5" w:rsidP="00D82D6C">
      <w:pPr>
        <w:jc w:val="both"/>
        <w:rPr>
          <w:rFonts w:ascii="Times New Roman" w:hAnsi="Times New Roman"/>
          <w:b/>
          <w:bCs/>
          <w:noProof/>
          <w:color w:val="B83B46"/>
          <w:sz w:val="24"/>
        </w:rPr>
      </w:pPr>
      <w:bookmarkStart w:id="73" w:name="6.3.3.1._Wholesale_and_retail_trade;_rep"/>
      <w:bookmarkEnd w:id="73"/>
      <w:r>
        <w:rPr>
          <w:rFonts w:ascii="Times New Roman" w:hAnsi="Times New Roman"/>
          <w:b/>
          <w:color w:val="B83B46"/>
          <w:sz w:val="24"/>
        </w:rPr>
        <w:t>6.3.3.1. VAIRUMTIRDZNIECĪBA UN MAZUMTIRDZNIECĪBA; AUTOMOBIĻU UN MOTOCIKLU REMONTS (G)</w:t>
      </w:r>
    </w:p>
    <w:p w14:paraId="0914D912" w14:textId="77777777" w:rsidR="002664C5" w:rsidRPr="00D82D6C" w:rsidRDefault="002664C5" w:rsidP="00D82D6C">
      <w:pPr>
        <w:jc w:val="both"/>
        <w:rPr>
          <w:rFonts w:ascii="Times New Roman" w:hAnsi="Times New Roman"/>
          <w:noProof/>
          <w:color w:val="B83B46"/>
          <w:sz w:val="24"/>
        </w:rPr>
      </w:pPr>
    </w:p>
    <w:p w14:paraId="3C19B280" w14:textId="1B65881A" w:rsidR="00416649" w:rsidRPr="00D82D6C" w:rsidRDefault="00416649" w:rsidP="00D82D6C">
      <w:pPr>
        <w:jc w:val="both"/>
        <w:rPr>
          <w:rFonts w:ascii="Times New Roman" w:hAnsi="Times New Roman"/>
          <w:noProof/>
          <w:sz w:val="24"/>
        </w:rPr>
      </w:pPr>
      <w:r>
        <w:rPr>
          <w:rFonts w:ascii="Times New Roman" w:hAnsi="Times New Roman"/>
          <w:sz w:val="24"/>
        </w:rPr>
        <w:t>Produkcijas vērtību (vai izlaides vērtību) uzskata par labu pakalpojumu sniegšanas mēru (skat. MSITS 2010 5.65. punktu). Attiecībā uz vairumu pakalpojumu sektoru apgrozījums (vai pārdošanas apjoms) ir līdzvērtīgs izlaidei, kā norādīts 9.5.1. iedaļā. Attiecībā uz posteni “Vairumtirdzniecība un mazumtirdzniecība; automobiļu un motociklu remonts” ne katra valsts var uzrādīt produkcijas mainīgo lielumu un/vai tas var būt pieejams vienīgi iekšējā statistikā. Līdz ar to vidējo produkcijas un apgrozījuma (pārdošanas apjoma) proporciju var izmantot, lai novērtētu mainīgo lielumu “izlaide”, kad trūkst nepieciešamās informācijas. Vidējā svērtā aprēķinātā attiecība</w:t>
      </w:r>
      <w:r w:rsidR="00441223">
        <w:rPr>
          <w:rStyle w:val="FootnoteReference"/>
          <w:rFonts w:ascii="Times New Roman" w:hAnsi="Times New Roman"/>
          <w:noProof/>
          <w:sz w:val="24"/>
        </w:rPr>
        <w:footnoteReference w:id="132"/>
      </w:r>
      <w:r>
        <w:rPr>
          <w:rFonts w:ascii="Times New Roman" w:hAnsi="Times New Roman"/>
          <w:sz w:val="24"/>
        </w:rPr>
        <w:t xml:space="preserve"> ir 25 %, kas nozīmē to, ka produkcijas vērtība ietver vienu ceturto daļu no izplatīšanas pakalpojumu apgrozījuma vērtības.</w:t>
      </w:r>
    </w:p>
    <w:p w14:paraId="40E1BA95" w14:textId="77777777" w:rsidR="00416649" w:rsidRPr="00D82D6C" w:rsidRDefault="00416649" w:rsidP="00D82D6C">
      <w:pPr>
        <w:jc w:val="both"/>
        <w:rPr>
          <w:rFonts w:ascii="Times New Roman" w:hAnsi="Times New Roman"/>
          <w:noProof/>
          <w:sz w:val="24"/>
        </w:rPr>
      </w:pPr>
    </w:p>
    <w:p w14:paraId="40E1B3BB" w14:textId="3AA14579" w:rsidR="00416649" w:rsidRPr="00441223" w:rsidRDefault="00441223" w:rsidP="00D82D6C">
      <w:pPr>
        <w:jc w:val="both"/>
        <w:rPr>
          <w:rFonts w:ascii="Times New Roman" w:hAnsi="Times New Roman"/>
          <w:b/>
          <w:bCs/>
          <w:noProof/>
          <w:color w:val="B83B46"/>
          <w:sz w:val="24"/>
        </w:rPr>
      </w:pPr>
      <w:bookmarkStart w:id="74" w:name="6.3.3.2._Financial_and_insurance_activit"/>
      <w:bookmarkEnd w:id="74"/>
      <w:r>
        <w:rPr>
          <w:rFonts w:ascii="Times New Roman" w:hAnsi="Times New Roman"/>
          <w:b/>
          <w:color w:val="B83B46"/>
          <w:sz w:val="24"/>
        </w:rPr>
        <w:t>6.3.3.2. FINANŠU UN APDROŠINĀŠANAS DARBĪBAS (K)</w:t>
      </w:r>
      <w:bookmarkStart w:id="75" w:name="_bookmark8"/>
      <w:bookmarkEnd w:id="75"/>
    </w:p>
    <w:p w14:paraId="22E57848" w14:textId="77777777" w:rsidR="00441223" w:rsidRPr="00D82D6C" w:rsidRDefault="00441223" w:rsidP="00D82D6C">
      <w:pPr>
        <w:jc w:val="both"/>
        <w:rPr>
          <w:rFonts w:ascii="Times New Roman" w:hAnsi="Times New Roman"/>
          <w:noProof/>
          <w:color w:val="B83B46"/>
          <w:sz w:val="24"/>
        </w:rPr>
      </w:pPr>
    </w:p>
    <w:p w14:paraId="2DB8F516" w14:textId="77777777" w:rsidR="00416649" w:rsidRDefault="00416649" w:rsidP="00D82D6C">
      <w:pPr>
        <w:jc w:val="both"/>
        <w:rPr>
          <w:rFonts w:ascii="Times New Roman" w:hAnsi="Times New Roman"/>
          <w:sz w:val="24"/>
        </w:rPr>
      </w:pPr>
      <w:r>
        <w:rPr>
          <w:rFonts w:ascii="Times New Roman" w:hAnsi="Times New Roman"/>
          <w:sz w:val="24"/>
        </w:rPr>
        <w:t xml:space="preserve">Finanšu sektorā produkcijas vērtība jāizmanto, kad vien tā ir pieejama. Ja informācija par sektoru kopumā nav pieejama, var ņemt vērā K iedaļas apakšsektorus, kā norādīts turpmāk (šī informācija ir balstīta uz aktuālo situāciju ES un EBTA valstīs attiecībā uz iekšējo </w:t>
      </w:r>
      <w:r>
        <w:rPr>
          <w:rFonts w:ascii="Times New Roman" w:hAnsi="Times New Roman"/>
          <w:i/>
          <w:iCs/>
          <w:sz w:val="24"/>
        </w:rPr>
        <w:t>FATS</w:t>
      </w:r>
      <w:r>
        <w:rPr>
          <w:rFonts w:ascii="Times New Roman" w:hAnsi="Times New Roman"/>
          <w:sz w:val="24"/>
        </w:rPr>
        <w:t>).</w:t>
      </w:r>
    </w:p>
    <w:p w14:paraId="21C7566A" w14:textId="77777777" w:rsidR="007E07A8" w:rsidRPr="00D82D6C" w:rsidRDefault="007E07A8" w:rsidP="00D82D6C">
      <w:pPr>
        <w:jc w:val="both"/>
        <w:rPr>
          <w:rFonts w:ascii="Times New Roman" w:hAnsi="Times New Roman"/>
          <w:noProof/>
          <w:sz w:val="24"/>
        </w:rPr>
      </w:pPr>
    </w:p>
    <w:p w14:paraId="2B9F12E7" w14:textId="57D8A0A5" w:rsidR="00416649" w:rsidRPr="00D82D6C" w:rsidRDefault="00441223" w:rsidP="007B27C3">
      <w:pPr>
        <w:ind w:left="567" w:hanging="284"/>
        <w:jc w:val="both"/>
        <w:rPr>
          <w:rFonts w:ascii="Times New Roman" w:hAnsi="Times New Roman"/>
          <w:noProof/>
          <w:sz w:val="24"/>
        </w:rPr>
      </w:pPr>
      <w:r>
        <w:rPr>
          <w:rFonts w:ascii="Times New Roman" w:hAnsi="Times New Roman"/>
          <w:sz w:val="24"/>
        </w:rPr>
        <w:t>a) Attiecībā uz finanšu pakalpojumu darbībām, izņemot apdrošināšanu un pensiju finansēšanu (NACE K64), produkcijas vērtība ir pieejama un to var izmantot.</w:t>
      </w:r>
    </w:p>
    <w:p w14:paraId="10A4ED74" w14:textId="799C7DAC" w:rsidR="00416649" w:rsidRPr="00D82D6C" w:rsidRDefault="007B27C3" w:rsidP="007B27C3">
      <w:pPr>
        <w:ind w:left="567" w:hanging="284"/>
        <w:jc w:val="both"/>
        <w:rPr>
          <w:rFonts w:ascii="Times New Roman" w:hAnsi="Times New Roman"/>
          <w:noProof/>
          <w:sz w:val="24"/>
        </w:rPr>
      </w:pPr>
      <w:r>
        <w:rPr>
          <w:rFonts w:ascii="Times New Roman" w:hAnsi="Times New Roman"/>
          <w:sz w:val="24"/>
        </w:rPr>
        <w:t xml:space="preserve">b) Attiecībā uz apdrošināšanu, pārapdrošināšanu un pensiju finansēšanu, izņemot obligāto sociālo apdrošināšanu (NACE K65), un finanšu pakalpojumu un apdrošināšanas darbības papildinošajām darbībām (NACE K66) </w:t>
      </w:r>
      <w:r>
        <w:rPr>
          <w:rFonts w:ascii="Times New Roman" w:hAnsi="Times New Roman"/>
          <w:i/>
          <w:iCs/>
          <w:sz w:val="24"/>
        </w:rPr>
        <w:t>IFATS</w:t>
      </w:r>
      <w:r>
        <w:rPr>
          <w:rFonts w:ascii="Times New Roman" w:hAnsi="Times New Roman"/>
          <w:sz w:val="24"/>
        </w:rPr>
        <w:t xml:space="preserve"> ir pieejama vienīgi apgrozījuma vērtība. Valstis ir aicinātas koriģēt šīs vērtības (piemēram, atskaitot lielo apdrošināšanas uzņēmumu apmaksājamos prasījumus, ja šie dati pieejami finanšu pārskatos). Ja tas nav iespējams, apkopotājiem jākoriģē apgrozījuma vērtības ar reizināšanu, izmantojot svēruma koeficientu, kas izriet no citas statistikas un ekonomikas sektoriem, par kuriem pieejama gan apgrozījuma, gan produkcijas vērtība. Piemēram, </w:t>
      </w:r>
      <w:r>
        <w:rPr>
          <w:rFonts w:ascii="Times New Roman" w:hAnsi="Times New Roman"/>
          <w:i/>
          <w:iCs/>
          <w:sz w:val="24"/>
        </w:rPr>
        <w:t>SBS</w:t>
      </w:r>
      <w:r>
        <w:rPr>
          <w:rFonts w:ascii="Times New Roman" w:hAnsi="Times New Roman"/>
          <w:sz w:val="24"/>
        </w:rPr>
        <w:t xml:space="preserve"> statistikā (</w:t>
      </w:r>
      <w:r>
        <w:rPr>
          <w:rFonts w:ascii="Times New Roman" w:hAnsi="Times New Roman"/>
          <w:i/>
          <w:iCs/>
          <w:sz w:val="24"/>
        </w:rPr>
        <w:t>Eurostat</w:t>
      </w:r>
      <w:r>
        <w:rPr>
          <w:rFonts w:ascii="Times New Roman" w:hAnsi="Times New Roman"/>
          <w:sz w:val="24"/>
        </w:rPr>
        <w:t xml:space="preserve"> tabula “Detalizēta uzņēmumu gada statistika par pakalpojumiem” [sbs_na_1a_se_r2]) ir pieejama gan apgrozījuma, gan produkcijas vērtība attiecībā uz K65. nodaļu. Svēruma koeficientu, ko iegūst, dalot produkcijas vērtību ar apgrozījumu, pēc tam var izmantot kā korekcijas koeficientu, kas reizināms ar </w:t>
      </w:r>
      <w:r>
        <w:rPr>
          <w:rFonts w:ascii="Times New Roman" w:hAnsi="Times New Roman"/>
          <w:i/>
          <w:iCs/>
          <w:sz w:val="24"/>
        </w:rPr>
        <w:t>IFATS</w:t>
      </w:r>
      <w:r>
        <w:rPr>
          <w:rFonts w:ascii="Times New Roman" w:hAnsi="Times New Roman"/>
          <w:sz w:val="24"/>
        </w:rPr>
        <w:t xml:space="preserve"> apgrozījumu (vairāk informācijas skat. 9.5.1. iedaļā).</w:t>
      </w:r>
    </w:p>
    <w:p w14:paraId="22364433" w14:textId="1EC5F2A8" w:rsidR="00416649" w:rsidRDefault="007B27C3" w:rsidP="007B27C3">
      <w:pPr>
        <w:ind w:left="567" w:hanging="284"/>
        <w:jc w:val="both"/>
        <w:rPr>
          <w:rFonts w:ascii="Times New Roman" w:hAnsi="Times New Roman"/>
          <w:noProof/>
          <w:sz w:val="24"/>
        </w:rPr>
      </w:pPr>
      <w:r>
        <w:rPr>
          <w:rFonts w:ascii="Times New Roman" w:hAnsi="Times New Roman"/>
          <w:sz w:val="24"/>
        </w:rPr>
        <w:lastRenderedPageBreak/>
        <w:t>c) Kopējo vērtību attiecībā uz K iedaļu aprēķina, pieskaitot a) un b).</w:t>
      </w:r>
    </w:p>
    <w:p w14:paraId="721AF030" w14:textId="77777777" w:rsidR="007B27C3" w:rsidRPr="00D82D6C" w:rsidRDefault="007B27C3" w:rsidP="00D82D6C">
      <w:pPr>
        <w:jc w:val="both"/>
        <w:rPr>
          <w:rFonts w:ascii="Times New Roman" w:hAnsi="Times New Roman"/>
          <w:noProof/>
          <w:sz w:val="24"/>
        </w:rPr>
      </w:pPr>
    </w:p>
    <w:p w14:paraId="16E30FD4" w14:textId="7A6DE9D3" w:rsidR="00416649" w:rsidRDefault="00416649" w:rsidP="00D82D6C">
      <w:pPr>
        <w:jc w:val="both"/>
        <w:rPr>
          <w:rFonts w:ascii="Times New Roman" w:hAnsi="Times New Roman"/>
          <w:noProof/>
          <w:sz w:val="24"/>
        </w:rPr>
      </w:pPr>
      <w:r>
        <w:rPr>
          <w:rFonts w:ascii="Times New Roman" w:hAnsi="Times New Roman"/>
          <w:sz w:val="24"/>
        </w:rPr>
        <w:t xml:space="preserve">K iedaļas datu pieejamība iekšējā </w:t>
      </w:r>
      <w:r>
        <w:rPr>
          <w:rFonts w:ascii="Times New Roman" w:hAnsi="Times New Roman"/>
          <w:i/>
          <w:iCs/>
          <w:sz w:val="24"/>
        </w:rPr>
        <w:t>FATS</w:t>
      </w:r>
      <w:r>
        <w:rPr>
          <w:rFonts w:ascii="Times New Roman" w:hAnsi="Times New Roman"/>
          <w:sz w:val="24"/>
        </w:rPr>
        <w:t xml:space="preserve"> kopumā ir ierobežota. Tādēļ, ja nav pieejami iekšējās </w:t>
      </w:r>
      <w:r>
        <w:rPr>
          <w:rFonts w:ascii="Times New Roman" w:hAnsi="Times New Roman"/>
          <w:i/>
          <w:iCs/>
          <w:sz w:val="24"/>
        </w:rPr>
        <w:t>FATS</w:t>
      </w:r>
      <w:r>
        <w:rPr>
          <w:rFonts w:ascii="Times New Roman" w:hAnsi="Times New Roman"/>
          <w:sz w:val="24"/>
        </w:rPr>
        <w:t xml:space="preserve"> dati par K sadaļu, iztrūkstošās vērtības var novērtēt, piemēram, balstoties uz nacionālo kontu datiem (tabulām par pakalpojumu sniegšanu un izlietojumu), izmantojot proporcionālas aplēses (vairāk informācijas skat. 9.5.1. iedaļā). Iztrūkstošās vērtības arī var novērtēt, balstoties uz partnervalstu spoguļdatiem.</w:t>
      </w:r>
    </w:p>
    <w:p w14:paraId="71DF5CED" w14:textId="77777777" w:rsidR="001C54B8" w:rsidRPr="00D82D6C" w:rsidRDefault="001C54B8" w:rsidP="00D82D6C">
      <w:pPr>
        <w:jc w:val="both"/>
        <w:rPr>
          <w:rFonts w:ascii="Times New Roman" w:hAnsi="Times New Roman"/>
          <w:noProof/>
          <w:sz w:val="24"/>
        </w:rPr>
      </w:pPr>
    </w:p>
    <w:p w14:paraId="1FE2ED71" w14:textId="2B8474FB" w:rsidR="00416649" w:rsidRDefault="00416649" w:rsidP="00D82D6C">
      <w:pPr>
        <w:jc w:val="both"/>
        <w:rPr>
          <w:rFonts w:ascii="Times New Roman" w:hAnsi="Times New Roman"/>
          <w:noProof/>
          <w:sz w:val="24"/>
        </w:rPr>
      </w:pPr>
      <w:r>
        <w:rPr>
          <w:rFonts w:ascii="Times New Roman" w:hAnsi="Times New Roman"/>
          <w:sz w:val="24"/>
        </w:rPr>
        <w:t xml:space="preserve">Attiecībā uz </w:t>
      </w:r>
      <w:r>
        <w:rPr>
          <w:rFonts w:ascii="Times New Roman" w:hAnsi="Times New Roman"/>
          <w:i/>
          <w:iCs/>
          <w:sz w:val="24"/>
        </w:rPr>
        <w:t>OFATS</w:t>
      </w:r>
      <w:r>
        <w:rPr>
          <w:rFonts w:ascii="Times New Roman" w:hAnsi="Times New Roman"/>
          <w:sz w:val="24"/>
        </w:rPr>
        <w:t xml:space="preserve"> kopumā pieejams apgrozījums par K iedaļu. Šo vērtību var koriģēt, izmantojot netiešo attiecību, kas izriet no SBS datiem (vairāk informācijas skat. 9.5.1. iedaļā).</w:t>
      </w:r>
    </w:p>
    <w:p w14:paraId="20E0DFA3" w14:textId="77777777" w:rsidR="001C54B8" w:rsidRPr="00D82D6C" w:rsidRDefault="001C54B8" w:rsidP="00D82D6C">
      <w:pPr>
        <w:jc w:val="both"/>
        <w:rPr>
          <w:rFonts w:ascii="Times New Roman" w:hAnsi="Times New Roman"/>
          <w:noProof/>
          <w:sz w:val="24"/>
        </w:rPr>
      </w:pPr>
    </w:p>
    <w:p w14:paraId="5FBBCF15" w14:textId="142E64FB" w:rsidR="00416649" w:rsidRPr="001C54B8" w:rsidRDefault="001C54B8" w:rsidP="00D82D6C">
      <w:pPr>
        <w:jc w:val="both"/>
        <w:rPr>
          <w:rFonts w:ascii="Times New Roman" w:hAnsi="Times New Roman"/>
          <w:b/>
          <w:bCs/>
          <w:noProof/>
          <w:color w:val="B83B46"/>
          <w:sz w:val="24"/>
        </w:rPr>
      </w:pPr>
      <w:bookmarkStart w:id="76" w:name="6.3.3.3._Isolating_output_sold_locally"/>
      <w:bookmarkEnd w:id="76"/>
      <w:r>
        <w:rPr>
          <w:rFonts w:ascii="Times New Roman" w:hAnsi="Times New Roman"/>
          <w:b/>
          <w:color w:val="B83B46"/>
          <w:sz w:val="24"/>
        </w:rPr>
        <w:t>6.3.3.3. VIETĒJĀ LĪMENĪ PĀRDOTĀS PRODUKCIJAS NOŠĶIRŠANA</w:t>
      </w:r>
    </w:p>
    <w:p w14:paraId="34AF3FC5" w14:textId="77777777" w:rsidR="001C54B8" w:rsidRPr="00D82D6C" w:rsidRDefault="001C54B8" w:rsidP="00D82D6C">
      <w:pPr>
        <w:jc w:val="both"/>
        <w:rPr>
          <w:rFonts w:ascii="Times New Roman" w:hAnsi="Times New Roman"/>
          <w:noProof/>
          <w:color w:val="B83B46"/>
          <w:sz w:val="24"/>
        </w:rPr>
      </w:pPr>
    </w:p>
    <w:p w14:paraId="430439F6" w14:textId="77777777" w:rsidR="00416649" w:rsidRDefault="00416649" w:rsidP="00D82D6C">
      <w:pPr>
        <w:jc w:val="both"/>
        <w:rPr>
          <w:rFonts w:ascii="Times New Roman" w:hAnsi="Times New Roman"/>
          <w:noProof/>
          <w:sz w:val="24"/>
        </w:rPr>
      </w:pPr>
      <w:r>
        <w:rPr>
          <w:rFonts w:ascii="Times New Roman" w:hAnsi="Times New Roman"/>
          <w:sz w:val="24"/>
        </w:rPr>
        <w:t>Kā norādīts 2. nodaļā, attiecībā uz 3. veidā sniegtajiem pakalpojumiem vērā ņem vienīgi vietējā līmenī pārdoto produkciju (t. i., valstī, kurā atrodas saistīts uzņēmums). Saistītu uzņēmumu eksportu klasificē kā 1. veidu attiecībā uz to valsti, kurā saistīts uzņēmums ir nodibināts, un iekļauj starptautiskās pakalpojumu tirdzniecības statistikā (tas attiecas arī uz jebkuru eksportu saistītam uzņēmumam atpakaļ uz izcelsmes valsti).</w:t>
      </w:r>
    </w:p>
    <w:p w14:paraId="297C4E56" w14:textId="77777777" w:rsidR="001C54B8" w:rsidRPr="00D82D6C" w:rsidRDefault="001C54B8" w:rsidP="00D82D6C">
      <w:pPr>
        <w:jc w:val="both"/>
        <w:rPr>
          <w:rFonts w:ascii="Times New Roman" w:hAnsi="Times New Roman"/>
          <w:noProof/>
          <w:sz w:val="24"/>
        </w:rPr>
      </w:pPr>
    </w:p>
    <w:p w14:paraId="14306A56"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Vietējā līmenī pārdotās produkcijas proporciju var tieši atvasināt no valsts līmenī publicētās </w:t>
      </w:r>
      <w:r>
        <w:rPr>
          <w:rFonts w:ascii="Times New Roman" w:hAnsi="Times New Roman"/>
          <w:i/>
          <w:iCs/>
          <w:sz w:val="24"/>
        </w:rPr>
        <w:t>FATS</w:t>
      </w:r>
      <w:r>
        <w:rPr>
          <w:rFonts w:ascii="Times New Roman" w:hAnsi="Times New Roman"/>
          <w:sz w:val="24"/>
        </w:rPr>
        <w:t xml:space="preserve">, atskaitot preču un pakalpojumu eksportu (vai importu) no produkcijas (vai apgrozījuma) vērtības. Ja dati par eksportu (importu) nav pieejami, </w:t>
      </w:r>
      <w:r>
        <w:rPr>
          <w:rFonts w:ascii="Times New Roman" w:hAnsi="Times New Roman"/>
          <w:i/>
          <w:iCs/>
          <w:sz w:val="24"/>
        </w:rPr>
        <w:t>FATS</w:t>
      </w:r>
      <w:r>
        <w:rPr>
          <w:rFonts w:ascii="Times New Roman" w:hAnsi="Times New Roman"/>
          <w:sz w:val="24"/>
        </w:rPr>
        <w:t xml:space="preserve"> apgrozījums iedalījumā pēc klienta rezidences jānovērtē, piemēram, izmantojot pieejamo informāciju, ko sniedz </w:t>
      </w:r>
      <w:r>
        <w:rPr>
          <w:rFonts w:ascii="Times New Roman" w:hAnsi="Times New Roman"/>
          <w:i/>
          <w:iCs/>
          <w:sz w:val="24"/>
        </w:rPr>
        <w:t>TEC</w:t>
      </w:r>
      <w:r>
        <w:rPr>
          <w:rFonts w:ascii="Times New Roman" w:hAnsi="Times New Roman"/>
          <w:sz w:val="24"/>
        </w:rPr>
        <w:t xml:space="preserve"> un </w:t>
      </w:r>
      <w:r>
        <w:rPr>
          <w:rFonts w:ascii="Times New Roman" w:hAnsi="Times New Roman"/>
          <w:i/>
          <w:iCs/>
          <w:sz w:val="24"/>
        </w:rPr>
        <w:t>STEC</w:t>
      </w:r>
      <w:r>
        <w:rPr>
          <w:rFonts w:ascii="Times New Roman" w:hAnsi="Times New Roman"/>
          <w:sz w:val="24"/>
        </w:rPr>
        <w:t xml:space="preserve"> dati. Abās statistikās preču un pakalpojumu tirdzniecība iedalīta pēc tirdzniecības uzņēmuma kontroles statusa.</w:t>
      </w:r>
    </w:p>
    <w:p w14:paraId="206C2229" w14:textId="77777777" w:rsidR="00416649" w:rsidRPr="00D82D6C" w:rsidRDefault="00416649" w:rsidP="00D82D6C">
      <w:pPr>
        <w:jc w:val="both"/>
        <w:rPr>
          <w:rFonts w:ascii="Times New Roman" w:hAnsi="Times New Roman"/>
          <w:noProof/>
          <w:sz w:val="24"/>
        </w:rPr>
      </w:pPr>
    </w:p>
    <w:p w14:paraId="6F674C38" w14:textId="16A46BEF" w:rsidR="00416649" w:rsidRDefault="001C54B8" w:rsidP="00D82D6C">
      <w:pPr>
        <w:jc w:val="both"/>
        <w:rPr>
          <w:rFonts w:ascii="Times New Roman" w:hAnsi="Times New Roman"/>
          <w:b/>
          <w:bCs/>
          <w:noProof/>
          <w:color w:val="1C1C1C"/>
          <w:sz w:val="24"/>
        </w:rPr>
      </w:pPr>
      <w:bookmarkStart w:id="77" w:name="6.3.4._Step_4:_merging_the_data_sets_usi"/>
      <w:bookmarkEnd w:id="77"/>
      <w:r>
        <w:rPr>
          <w:rFonts w:ascii="Times New Roman" w:hAnsi="Times New Roman"/>
          <w:b/>
          <w:color w:val="1C1C1C"/>
          <w:sz w:val="24"/>
        </w:rPr>
        <w:t xml:space="preserve">6.3.4. 4. solis. Datu kopuma apvienošana, izmantojot </w:t>
      </w:r>
      <w:r>
        <w:rPr>
          <w:rFonts w:ascii="Times New Roman" w:hAnsi="Times New Roman"/>
          <w:b/>
          <w:i/>
          <w:iCs/>
          <w:color w:val="1C1C1C"/>
          <w:sz w:val="24"/>
        </w:rPr>
        <w:t>EBOPS–ISIC / NACE</w:t>
      </w:r>
      <w:r>
        <w:rPr>
          <w:rFonts w:ascii="Times New Roman" w:hAnsi="Times New Roman"/>
          <w:b/>
          <w:color w:val="1C1C1C"/>
          <w:sz w:val="24"/>
        </w:rPr>
        <w:t xml:space="preserve"> 2. red. atbilstības tabulu</w:t>
      </w:r>
    </w:p>
    <w:p w14:paraId="2DBADA68" w14:textId="77777777" w:rsidR="001C54B8" w:rsidRPr="001C54B8" w:rsidRDefault="001C54B8" w:rsidP="00D82D6C">
      <w:pPr>
        <w:jc w:val="both"/>
        <w:rPr>
          <w:rFonts w:ascii="Times New Roman" w:hAnsi="Times New Roman"/>
          <w:b/>
          <w:bCs/>
          <w:noProof/>
          <w:color w:val="1C1C1C"/>
          <w:sz w:val="24"/>
        </w:rPr>
      </w:pPr>
    </w:p>
    <w:p w14:paraId="68E3EB90" w14:textId="77777777" w:rsidR="00416649" w:rsidRDefault="00416649" w:rsidP="00D82D6C">
      <w:pPr>
        <w:jc w:val="both"/>
        <w:rPr>
          <w:rFonts w:ascii="Times New Roman" w:hAnsi="Times New Roman"/>
          <w:noProof/>
          <w:sz w:val="24"/>
        </w:rPr>
      </w:pPr>
      <w:r>
        <w:rPr>
          <w:rFonts w:ascii="Times New Roman" w:hAnsi="Times New Roman"/>
          <w:sz w:val="24"/>
        </w:rPr>
        <w:t xml:space="preserve">EBOPS 2010 ir lielākoties uz produktiem balstīta klasifikācija (kas vairāk atbilst daudzos tirdzniecības līgumos, tostarp </w:t>
      </w:r>
      <w:r>
        <w:rPr>
          <w:rFonts w:ascii="Times New Roman" w:hAnsi="Times New Roman"/>
          <w:i/>
          <w:iCs/>
          <w:sz w:val="24"/>
        </w:rPr>
        <w:t>GATS</w:t>
      </w:r>
      <w:r>
        <w:rPr>
          <w:rFonts w:ascii="Times New Roman" w:hAnsi="Times New Roman"/>
          <w:sz w:val="24"/>
        </w:rPr>
        <w:t xml:space="preserve">, pieņemtajai pieejai, savukārt FATS mainīgie lielumi iedalīti pēc saimniecības nozares, proti, </w:t>
      </w:r>
      <w:r>
        <w:rPr>
          <w:rFonts w:ascii="Times New Roman" w:hAnsi="Times New Roman"/>
          <w:i/>
          <w:iCs/>
          <w:sz w:val="24"/>
        </w:rPr>
        <w:t>NACE</w:t>
      </w:r>
      <w:r>
        <w:rPr>
          <w:rFonts w:ascii="Times New Roman" w:hAnsi="Times New Roman"/>
          <w:sz w:val="24"/>
        </w:rPr>
        <w:t xml:space="preserve"> 2. red. (vai </w:t>
      </w:r>
      <w:r>
        <w:rPr>
          <w:rFonts w:ascii="Times New Roman" w:hAnsi="Times New Roman"/>
          <w:i/>
          <w:iCs/>
          <w:sz w:val="24"/>
        </w:rPr>
        <w:t>ISIC</w:t>
      </w:r>
      <w:r>
        <w:rPr>
          <w:rFonts w:ascii="Times New Roman" w:hAnsi="Times New Roman"/>
          <w:sz w:val="24"/>
        </w:rPr>
        <w:t xml:space="preserve"> 4. red.). MSITS 2010 ieteikts uzrādīt rezultātus iedalījumā pēc produkta. Līdz ar to nepieciešama atbilstības tabula, lai uzrādītu rezultātus iedalījumā pēc sniegšanas veida un produkta tipa.</w:t>
      </w:r>
    </w:p>
    <w:p w14:paraId="2A5887F1" w14:textId="77777777" w:rsidR="001C54B8" w:rsidRPr="00D82D6C" w:rsidRDefault="001C54B8" w:rsidP="00D82D6C">
      <w:pPr>
        <w:jc w:val="both"/>
        <w:rPr>
          <w:rFonts w:ascii="Times New Roman" w:hAnsi="Times New Roman"/>
          <w:noProof/>
          <w:sz w:val="24"/>
        </w:rPr>
      </w:pPr>
    </w:p>
    <w:p w14:paraId="3991D5E1" w14:textId="78A9202F" w:rsidR="00416649" w:rsidRDefault="00416649" w:rsidP="00D82D6C">
      <w:pPr>
        <w:jc w:val="both"/>
        <w:rPr>
          <w:rFonts w:ascii="Times New Roman" w:hAnsi="Times New Roman"/>
          <w:noProof/>
          <w:sz w:val="24"/>
        </w:rPr>
      </w:pPr>
      <w:r>
        <w:rPr>
          <w:rFonts w:ascii="Times New Roman" w:hAnsi="Times New Roman"/>
          <w:sz w:val="24"/>
        </w:rPr>
        <w:t xml:space="preserve">Uz produktiem balstīta klasifikācija tika izstrādāta tā, lai izpildītu sarunu dalībnieku prasības saistībā ar informāciju. Tā izriet no EBOPS 2010, taču vienlaicīgi tai atbilst visdetalizētākajā iedalījuma līmenī. Tā pārgrupē ar izglītību un veselības aprūpi saistītos pakalpojumus un pievieno izplatīšanas pakalpojumus. </w:t>
      </w:r>
      <w:r>
        <w:rPr>
          <w:rFonts w:ascii="Times New Roman" w:hAnsi="Times New Roman"/>
          <w:i/>
          <w:iCs/>
          <w:sz w:val="24"/>
        </w:rPr>
        <w:t>ICFA</w:t>
      </w:r>
      <w:r>
        <w:rPr>
          <w:rFonts w:ascii="Times New Roman" w:hAnsi="Times New Roman"/>
          <w:sz w:val="24"/>
        </w:rPr>
        <w:t xml:space="preserve"> 1. red. klasifikācija (balstoties uz </w:t>
      </w:r>
      <w:r>
        <w:rPr>
          <w:rFonts w:ascii="Times New Roman" w:hAnsi="Times New Roman"/>
          <w:i/>
          <w:iCs/>
          <w:sz w:val="24"/>
        </w:rPr>
        <w:t>ISIC</w:t>
      </w:r>
      <w:r>
        <w:rPr>
          <w:rFonts w:ascii="Times New Roman" w:hAnsi="Times New Roman"/>
          <w:sz w:val="24"/>
        </w:rPr>
        <w:t xml:space="preserve"> 4. red.), kas iekļauta MSITS 2010, nodrošina EBOPS 2010 un </w:t>
      </w:r>
      <w:r>
        <w:rPr>
          <w:rFonts w:ascii="Times New Roman" w:hAnsi="Times New Roman"/>
          <w:i/>
          <w:iCs/>
          <w:sz w:val="24"/>
        </w:rPr>
        <w:t>NACE</w:t>
      </w:r>
      <w:r>
        <w:rPr>
          <w:rFonts w:ascii="Times New Roman" w:hAnsi="Times New Roman"/>
          <w:sz w:val="24"/>
        </w:rPr>
        <w:t xml:space="preserve"> 2. red. savstarpējo atbilstību. Tomēr, ņemot vērā to, ka </w:t>
      </w:r>
      <w:r>
        <w:rPr>
          <w:rFonts w:ascii="Times New Roman" w:hAnsi="Times New Roman"/>
          <w:i/>
          <w:iCs/>
          <w:sz w:val="24"/>
        </w:rPr>
        <w:t>FATS</w:t>
      </w:r>
      <w:r>
        <w:rPr>
          <w:rFonts w:ascii="Times New Roman" w:hAnsi="Times New Roman"/>
          <w:sz w:val="24"/>
        </w:rPr>
        <w:t xml:space="preserve"> neapkopo pietiekami augstā detalizācijas pakāpē, lai atbilstu </w:t>
      </w:r>
      <w:r>
        <w:rPr>
          <w:rFonts w:ascii="Times New Roman" w:hAnsi="Times New Roman"/>
          <w:i/>
          <w:iCs/>
          <w:sz w:val="24"/>
        </w:rPr>
        <w:t>ICFA</w:t>
      </w:r>
      <w:r>
        <w:rPr>
          <w:rFonts w:ascii="Times New Roman" w:hAnsi="Times New Roman"/>
          <w:sz w:val="24"/>
        </w:rPr>
        <w:t xml:space="preserve"> 1. red. (un līdz ar to EBOPS 2010), nepieciešams izstrādāt vispārīgu EBOPS 2010 un </w:t>
      </w:r>
      <w:r>
        <w:rPr>
          <w:rFonts w:ascii="Times New Roman" w:hAnsi="Times New Roman"/>
          <w:i/>
          <w:iCs/>
          <w:sz w:val="24"/>
        </w:rPr>
        <w:t>NACE</w:t>
      </w:r>
      <w:r>
        <w:rPr>
          <w:rFonts w:ascii="Times New Roman" w:hAnsi="Times New Roman"/>
          <w:sz w:val="24"/>
        </w:rPr>
        <w:t xml:space="preserve"> 2. red. savstarpējās atbilstības tabulu.</w:t>
      </w:r>
    </w:p>
    <w:p w14:paraId="609D204E" w14:textId="77777777" w:rsidR="00A36E09" w:rsidRPr="00D82D6C" w:rsidRDefault="00A36E09" w:rsidP="00D82D6C">
      <w:pPr>
        <w:jc w:val="both"/>
        <w:rPr>
          <w:rFonts w:ascii="Times New Roman" w:hAnsi="Times New Roman"/>
          <w:noProof/>
          <w:sz w:val="24"/>
        </w:rPr>
      </w:pPr>
    </w:p>
    <w:p w14:paraId="2AC6F02E" w14:textId="77777777" w:rsidR="00416649" w:rsidRDefault="00416649" w:rsidP="00D82D6C">
      <w:pPr>
        <w:jc w:val="both"/>
        <w:rPr>
          <w:rFonts w:ascii="Times New Roman" w:hAnsi="Times New Roman"/>
          <w:noProof/>
          <w:sz w:val="24"/>
        </w:rPr>
      </w:pPr>
      <w:r>
        <w:rPr>
          <w:rFonts w:ascii="Times New Roman" w:hAnsi="Times New Roman"/>
          <w:sz w:val="24"/>
        </w:rPr>
        <w:t xml:space="preserve">Savstarpējās atbilstības tabula tika izstrādāta, ņemot vērā eksperta atzinumu (gan </w:t>
      </w:r>
      <w:r>
        <w:rPr>
          <w:rFonts w:ascii="Times New Roman" w:hAnsi="Times New Roman"/>
          <w:i/>
          <w:iCs/>
          <w:sz w:val="24"/>
        </w:rPr>
        <w:t>Eurostat</w:t>
      </w:r>
      <w:r>
        <w:rPr>
          <w:rFonts w:ascii="Times New Roman" w:hAnsi="Times New Roman"/>
          <w:sz w:val="24"/>
        </w:rPr>
        <w:t xml:space="preserve">, gan PTO līmenī) un datos balstītus pierādījumus. 6.3. tabulā iekļauta savstarpējās atbilstības tabula, izmantojot “hibrīdās </w:t>
      </w:r>
      <w:r>
        <w:rPr>
          <w:rFonts w:ascii="Times New Roman" w:hAnsi="Times New Roman"/>
          <w:i/>
          <w:iCs/>
          <w:sz w:val="24"/>
        </w:rPr>
        <w:t>EBOPS</w:t>
      </w:r>
      <w:r>
        <w:rPr>
          <w:rFonts w:ascii="Times New Roman" w:hAnsi="Times New Roman"/>
          <w:sz w:val="24"/>
        </w:rPr>
        <w:t xml:space="preserve">” kategorijas. Izveidojot dažas hibrīdās kategorijas, ar šo iedalījumu iespējams atrisināt raksturīgo problēmu saistībā ar konkrētu </w:t>
      </w:r>
      <w:r>
        <w:rPr>
          <w:rFonts w:ascii="Times New Roman" w:hAnsi="Times New Roman"/>
          <w:i/>
          <w:iCs/>
          <w:sz w:val="24"/>
        </w:rPr>
        <w:t>NACE</w:t>
      </w:r>
      <w:r>
        <w:rPr>
          <w:rFonts w:ascii="Times New Roman" w:hAnsi="Times New Roman"/>
          <w:sz w:val="24"/>
        </w:rPr>
        <w:t xml:space="preserve"> saimniecības nozaru attiecināšanu uz </w:t>
      </w:r>
      <w:r>
        <w:rPr>
          <w:rFonts w:ascii="Times New Roman" w:hAnsi="Times New Roman"/>
          <w:i/>
          <w:iCs/>
          <w:sz w:val="24"/>
        </w:rPr>
        <w:t>EBOPS</w:t>
      </w:r>
      <w:r>
        <w:rPr>
          <w:rFonts w:ascii="Times New Roman" w:hAnsi="Times New Roman"/>
          <w:sz w:val="24"/>
        </w:rPr>
        <w:t xml:space="preserve"> tad, kad grūtības sagādā precīza iedalīšana.</w:t>
      </w:r>
    </w:p>
    <w:p w14:paraId="55CAD73F" w14:textId="77777777" w:rsidR="00A36E09" w:rsidRPr="00D82D6C" w:rsidRDefault="00A36E09" w:rsidP="00D82D6C">
      <w:pPr>
        <w:jc w:val="both"/>
        <w:rPr>
          <w:rFonts w:ascii="Times New Roman" w:hAnsi="Times New Roman"/>
          <w:noProof/>
          <w:sz w:val="24"/>
        </w:rPr>
      </w:pPr>
    </w:p>
    <w:p w14:paraId="2CF8ED94" w14:textId="58FD46E0" w:rsidR="00416649" w:rsidRDefault="00416649" w:rsidP="00D82D6C">
      <w:pPr>
        <w:jc w:val="both"/>
        <w:rPr>
          <w:rFonts w:ascii="Times New Roman" w:hAnsi="Times New Roman"/>
          <w:noProof/>
          <w:sz w:val="24"/>
        </w:rPr>
      </w:pPr>
      <w:r>
        <w:rPr>
          <w:rFonts w:ascii="Times New Roman" w:hAnsi="Times New Roman"/>
          <w:sz w:val="24"/>
        </w:rPr>
        <w:t xml:space="preserve">Dažkārt apkopotājiem var nākties apkopot statistiku atbilstoši ierastajiem EBOPS 2010 </w:t>
      </w:r>
      <w:r>
        <w:rPr>
          <w:rFonts w:ascii="Times New Roman" w:hAnsi="Times New Roman"/>
          <w:sz w:val="24"/>
        </w:rPr>
        <w:lastRenderedPageBreak/>
        <w:t xml:space="preserve">posteņiem, jo daudzi lietotāji ir pieraduši pie šīs klasifikācijas. Proti, EUS regula paredz, ka datu apkopotājiem ES un EBTA valstīs ir jāapkopo </w:t>
      </w:r>
      <w:r>
        <w:rPr>
          <w:rFonts w:ascii="Times New Roman" w:hAnsi="Times New Roman"/>
          <w:i/>
          <w:iCs/>
          <w:sz w:val="24"/>
        </w:rPr>
        <w:t>MoS</w:t>
      </w:r>
      <w:r>
        <w:rPr>
          <w:rFonts w:ascii="Times New Roman" w:hAnsi="Times New Roman"/>
          <w:sz w:val="24"/>
        </w:rPr>
        <w:t xml:space="preserve"> dati iedalījumā pēc EBOPS 2010 standarta posteņiem. To var panākt, izmantojot 6.4. tabulā aplūkoto attiecināšanas metodi. Šī kartēšanas tabula ir praktisks līdzeklis, lai sasaistītu </w:t>
      </w:r>
      <w:r>
        <w:rPr>
          <w:rFonts w:ascii="Times New Roman" w:hAnsi="Times New Roman"/>
          <w:i/>
          <w:iCs/>
          <w:sz w:val="24"/>
        </w:rPr>
        <w:t>NACE</w:t>
      </w:r>
      <w:r>
        <w:rPr>
          <w:rFonts w:ascii="Times New Roman" w:hAnsi="Times New Roman"/>
          <w:sz w:val="24"/>
        </w:rPr>
        <w:t xml:space="preserve"> 2. red. iedaļas un nodaļas ar </w:t>
      </w:r>
      <w:r>
        <w:rPr>
          <w:rFonts w:ascii="Times New Roman" w:hAnsi="Times New Roman"/>
          <w:i/>
          <w:iCs/>
          <w:sz w:val="24"/>
        </w:rPr>
        <w:t>EBOPS</w:t>
      </w:r>
      <w:r>
        <w:rPr>
          <w:rFonts w:ascii="Times New Roman" w:hAnsi="Times New Roman"/>
          <w:sz w:val="24"/>
        </w:rPr>
        <w:t xml:space="preserve"> standarta kategorijām. Lai to panāktu, jāīsteno daži papildu pieņēmumi par konkrētu </w:t>
      </w:r>
      <w:r>
        <w:rPr>
          <w:rFonts w:ascii="Times New Roman" w:hAnsi="Times New Roman"/>
          <w:i/>
          <w:iCs/>
          <w:sz w:val="24"/>
        </w:rPr>
        <w:t>NACE</w:t>
      </w:r>
      <w:r>
        <w:rPr>
          <w:rFonts w:ascii="Times New Roman" w:hAnsi="Times New Roman"/>
          <w:sz w:val="24"/>
        </w:rPr>
        <w:t xml:space="preserve"> kategoriju iedalījuma proporcijām (jo dažas </w:t>
      </w:r>
      <w:r>
        <w:rPr>
          <w:rFonts w:ascii="Times New Roman" w:hAnsi="Times New Roman"/>
          <w:i/>
          <w:iCs/>
          <w:sz w:val="24"/>
        </w:rPr>
        <w:t>NACE</w:t>
      </w:r>
      <w:r>
        <w:rPr>
          <w:rFonts w:ascii="Times New Roman" w:hAnsi="Times New Roman"/>
          <w:sz w:val="24"/>
        </w:rPr>
        <w:t xml:space="preserve"> sadaļas/nodaļas faktiski var atbilst vairākiem</w:t>
      </w:r>
      <w:r w:rsidR="00A36E09">
        <w:rPr>
          <w:rStyle w:val="FootnoteReference"/>
          <w:rFonts w:ascii="Times New Roman" w:hAnsi="Times New Roman"/>
          <w:noProof/>
          <w:sz w:val="24"/>
        </w:rPr>
        <w:footnoteReference w:id="133"/>
      </w:r>
      <w:r>
        <w:rPr>
          <w:rFonts w:ascii="Times New Roman" w:hAnsi="Times New Roman"/>
          <w:sz w:val="24"/>
        </w:rPr>
        <w:t xml:space="preserve"> </w:t>
      </w:r>
      <w:r>
        <w:rPr>
          <w:rFonts w:ascii="Times New Roman" w:hAnsi="Times New Roman"/>
          <w:i/>
          <w:iCs/>
          <w:sz w:val="24"/>
        </w:rPr>
        <w:t>EBOPS</w:t>
      </w:r>
      <w:r>
        <w:rPr>
          <w:rFonts w:ascii="Times New Roman" w:hAnsi="Times New Roman"/>
          <w:sz w:val="24"/>
        </w:rPr>
        <w:t xml:space="preserve"> posteņiem). jāvērš uzmanība uz to, ka pamata iedalījuma proporcijas būtībā ir tādas pašas, kādas norādītas 6.3. un 6.4. tabulā.</w:t>
      </w:r>
    </w:p>
    <w:p w14:paraId="4B8E1074" w14:textId="77777777" w:rsidR="00A36E09" w:rsidRPr="00D82D6C" w:rsidRDefault="00A36E09" w:rsidP="00D82D6C">
      <w:pPr>
        <w:jc w:val="both"/>
        <w:rPr>
          <w:rFonts w:ascii="Times New Roman" w:hAnsi="Times New Roman"/>
          <w:noProof/>
          <w:sz w:val="24"/>
        </w:rPr>
      </w:pPr>
    </w:p>
    <w:p w14:paraId="64BF0A93" w14:textId="77777777" w:rsidR="00416649" w:rsidRDefault="00416649" w:rsidP="00D82D6C">
      <w:pPr>
        <w:jc w:val="both"/>
        <w:rPr>
          <w:rFonts w:ascii="Times New Roman" w:hAnsi="Times New Roman"/>
          <w:noProof/>
          <w:sz w:val="24"/>
        </w:rPr>
      </w:pPr>
      <w:r>
        <w:rPr>
          <w:rFonts w:ascii="Times New Roman" w:hAnsi="Times New Roman"/>
          <w:sz w:val="24"/>
        </w:rPr>
        <w:t xml:space="preserve">Iespējams, ka dati par dažām saimnieciskajām darbībām netiek apkopoti vai nav pieejami. Piemēram, ES un EBTA valstīs </w:t>
      </w:r>
      <w:r>
        <w:rPr>
          <w:rFonts w:ascii="Times New Roman" w:hAnsi="Times New Roman"/>
          <w:i/>
          <w:iCs/>
          <w:sz w:val="24"/>
        </w:rPr>
        <w:t>IFATS</w:t>
      </w:r>
      <w:r>
        <w:rPr>
          <w:rFonts w:ascii="Times New Roman" w:hAnsi="Times New Roman"/>
          <w:sz w:val="24"/>
        </w:rPr>
        <w:t xml:space="preserve"> dati pašlaik neietver P, Q un R iedaļu. Daudzos gadījumos šīm saimnieciskajām darbībām raksturīgas ļoti mazas vērtības, kad pieņem, ka tās ir nulle (šīs vērtības var arī noteikt aptuveni). Datu apkopotājiem iesakām valsts metadatos pievienot piezīmi par izmantoto pieeju. Ja </w:t>
      </w:r>
      <w:r>
        <w:rPr>
          <w:rFonts w:ascii="Times New Roman" w:hAnsi="Times New Roman"/>
          <w:i/>
          <w:iCs/>
          <w:sz w:val="24"/>
        </w:rPr>
        <w:t>FATS</w:t>
      </w:r>
      <w:r>
        <w:rPr>
          <w:rFonts w:ascii="Times New Roman" w:hAnsi="Times New Roman"/>
          <w:sz w:val="24"/>
        </w:rPr>
        <w:t xml:space="preserve"> dati pieejami attiecībā uz kādu iedaļu, bet ne nodaļu, sadalījumu var aplēst (piemēram, izmantojot iedalījumu, ko paredz attiecīgās </w:t>
      </w:r>
      <w:r>
        <w:rPr>
          <w:rFonts w:ascii="Times New Roman" w:hAnsi="Times New Roman"/>
          <w:i/>
          <w:iCs/>
          <w:sz w:val="24"/>
        </w:rPr>
        <w:t>SBS</w:t>
      </w:r>
      <w:r>
        <w:rPr>
          <w:rFonts w:ascii="Times New Roman" w:hAnsi="Times New Roman"/>
          <w:sz w:val="24"/>
        </w:rPr>
        <w:t xml:space="preserve"> datu nodaļas).</w:t>
      </w:r>
    </w:p>
    <w:p w14:paraId="142B264D" w14:textId="77777777" w:rsidR="00A36E09" w:rsidRPr="00D82D6C" w:rsidRDefault="00A36E09" w:rsidP="00D82D6C">
      <w:pPr>
        <w:jc w:val="both"/>
        <w:rPr>
          <w:rFonts w:ascii="Times New Roman" w:hAnsi="Times New Roman"/>
          <w:noProof/>
          <w:sz w:val="24"/>
        </w:rPr>
      </w:pPr>
    </w:p>
    <w:p w14:paraId="10059201" w14:textId="77777777" w:rsidR="00416649" w:rsidRPr="00D82D6C" w:rsidRDefault="00416649" w:rsidP="00D82D6C">
      <w:pPr>
        <w:jc w:val="both"/>
        <w:rPr>
          <w:rFonts w:ascii="Times New Roman" w:hAnsi="Times New Roman"/>
          <w:noProof/>
          <w:sz w:val="24"/>
        </w:rPr>
      </w:pPr>
      <w:r>
        <w:rPr>
          <w:rFonts w:ascii="Times New Roman" w:hAnsi="Times New Roman"/>
          <w:sz w:val="24"/>
        </w:rPr>
        <w:t>Dažām kategorijām (piemēram, SISK1 6.3. tabulā, kā arī SI un SK 6.4. tabulā) norādīta arī to atbilstība apakšposteņiem. Iesakām izmantot augstāku detalizācijas līmeni, ja tas iespējams.</w:t>
      </w:r>
    </w:p>
    <w:p w14:paraId="40BEF9B8" w14:textId="77777777" w:rsidR="00416649" w:rsidRPr="00D82D6C" w:rsidRDefault="00416649" w:rsidP="00D82D6C">
      <w:pPr>
        <w:jc w:val="both"/>
        <w:rPr>
          <w:rFonts w:ascii="Times New Roman" w:hAnsi="Times New Roman"/>
          <w:noProof/>
          <w:sz w:val="24"/>
        </w:rPr>
      </w:pPr>
    </w:p>
    <w:p w14:paraId="0480C894" w14:textId="0883962B" w:rsidR="00416649" w:rsidRPr="00A75014" w:rsidRDefault="00416649" w:rsidP="00D82D6C">
      <w:pPr>
        <w:jc w:val="both"/>
        <w:rPr>
          <w:rFonts w:ascii="Times New Roman" w:hAnsi="Times New Roman"/>
          <w:b/>
          <w:bCs/>
          <w:noProof/>
          <w:color w:val="B83B46"/>
          <w:sz w:val="24"/>
        </w:rPr>
      </w:pPr>
      <w:r>
        <w:rPr>
          <w:rFonts w:ascii="Times New Roman" w:hAnsi="Times New Roman"/>
          <w:b/>
          <w:color w:val="B83B46"/>
          <w:sz w:val="24"/>
        </w:rPr>
        <w:t xml:space="preserve">6.3. tabula. EBOPS 2010 un </w:t>
      </w:r>
      <w:r>
        <w:rPr>
          <w:rFonts w:ascii="Times New Roman" w:hAnsi="Times New Roman"/>
          <w:b/>
          <w:i/>
          <w:iCs/>
          <w:color w:val="B83B46"/>
          <w:sz w:val="24"/>
        </w:rPr>
        <w:t>NACE</w:t>
      </w:r>
      <w:r>
        <w:rPr>
          <w:rFonts w:ascii="Times New Roman" w:hAnsi="Times New Roman"/>
          <w:b/>
          <w:color w:val="B83B46"/>
          <w:sz w:val="24"/>
        </w:rPr>
        <w:t xml:space="preserve"> 2. red. savstarpējā atbilstība (tostarp “hibrīdās </w:t>
      </w:r>
      <w:r>
        <w:rPr>
          <w:rFonts w:ascii="Times New Roman" w:hAnsi="Times New Roman"/>
          <w:b/>
          <w:i/>
          <w:iCs/>
          <w:color w:val="B83B46"/>
          <w:sz w:val="24"/>
        </w:rPr>
        <w:t>EBOPS</w:t>
      </w:r>
      <w:r>
        <w:rPr>
          <w:rFonts w:ascii="Times New Roman" w:hAnsi="Times New Roman"/>
          <w:b/>
          <w:color w:val="B83B46"/>
          <w:sz w:val="24"/>
        </w:rPr>
        <w:t>” kategorijas)</w:t>
      </w:r>
    </w:p>
    <w:p w14:paraId="729FB405" w14:textId="7C219BEA" w:rsidR="00A75014" w:rsidRPr="00D82D6C" w:rsidRDefault="00A75014" w:rsidP="00D82D6C">
      <w:pPr>
        <w:jc w:val="both"/>
        <w:rPr>
          <w:rFonts w:ascii="Times New Roman" w:hAnsi="Times New Roman"/>
          <w:noProof/>
          <w:color w:val="B83B46"/>
          <w:sz w:val="24"/>
        </w:rPr>
      </w:pPr>
    </w:p>
    <w:tbl>
      <w:tblPr>
        <w:tblStyle w:val="TableGrid"/>
        <w:tblW w:w="4983" w:type="pct"/>
        <w:tblCellMar>
          <w:top w:w="28" w:type="dxa"/>
          <w:left w:w="28" w:type="dxa"/>
          <w:bottom w:w="28" w:type="dxa"/>
          <w:right w:w="28" w:type="dxa"/>
        </w:tblCellMar>
        <w:tblLook w:val="04A0" w:firstRow="1" w:lastRow="0" w:firstColumn="1" w:lastColumn="0" w:noHBand="0" w:noVBand="1"/>
      </w:tblPr>
      <w:tblGrid>
        <w:gridCol w:w="1191"/>
        <w:gridCol w:w="2806"/>
        <w:gridCol w:w="977"/>
        <w:gridCol w:w="3600"/>
        <w:gridCol w:w="526"/>
      </w:tblGrid>
      <w:tr w:rsidR="006A3D5C" w:rsidRPr="00550CDB" w14:paraId="3D9ABCEF" w14:textId="61E5EE50" w:rsidTr="00BD692E">
        <w:tc>
          <w:tcPr>
            <w:tcW w:w="654" w:type="pct"/>
            <w:tcBorders>
              <w:left w:val="nil"/>
              <w:right w:val="nil"/>
            </w:tcBorders>
            <w:shd w:val="clear" w:color="auto" w:fill="EFD6D6"/>
            <w:vAlign w:val="center"/>
          </w:tcPr>
          <w:p w14:paraId="611A82E4" w14:textId="57B1F7FD" w:rsidR="00D923D6" w:rsidRPr="00550CDB" w:rsidRDefault="00D923D6" w:rsidP="006A3D5C">
            <w:pPr>
              <w:jc w:val="center"/>
              <w:rPr>
                <w:rFonts w:ascii="Times New Roman" w:hAnsi="Times New Roman"/>
                <w:noProof/>
                <w:color w:val="B83B46"/>
                <w:sz w:val="24"/>
              </w:rPr>
            </w:pPr>
            <w:r>
              <w:rPr>
                <w:rFonts w:ascii="Times New Roman" w:hAnsi="Times New Roman"/>
                <w:b/>
                <w:i/>
                <w:iCs/>
                <w:sz w:val="24"/>
              </w:rPr>
              <w:t>EBOPS</w:t>
            </w:r>
            <w:r>
              <w:rPr>
                <w:rFonts w:ascii="Times New Roman" w:hAnsi="Times New Roman"/>
                <w:b/>
                <w:sz w:val="24"/>
              </w:rPr>
              <w:t xml:space="preserve"> līdzīgs kods</w:t>
            </w:r>
          </w:p>
        </w:tc>
        <w:tc>
          <w:tcPr>
            <w:tcW w:w="1542" w:type="pct"/>
            <w:tcBorders>
              <w:left w:val="nil"/>
              <w:right w:val="nil"/>
            </w:tcBorders>
            <w:shd w:val="clear" w:color="auto" w:fill="EFD6D6"/>
            <w:vAlign w:val="center"/>
          </w:tcPr>
          <w:p w14:paraId="511C60E9" w14:textId="6183839E" w:rsidR="00D923D6" w:rsidRPr="00550CDB" w:rsidRDefault="00D923D6" w:rsidP="006A3D5C">
            <w:pPr>
              <w:jc w:val="center"/>
              <w:rPr>
                <w:rFonts w:ascii="Times New Roman" w:hAnsi="Times New Roman"/>
                <w:noProof/>
                <w:color w:val="B83B46"/>
                <w:sz w:val="24"/>
              </w:rPr>
            </w:pPr>
            <w:r>
              <w:rPr>
                <w:rFonts w:ascii="Times New Roman" w:hAnsi="Times New Roman"/>
                <w:b/>
                <w:sz w:val="24"/>
              </w:rPr>
              <w:t>Apraksts</w:t>
            </w:r>
          </w:p>
        </w:tc>
        <w:tc>
          <w:tcPr>
            <w:tcW w:w="537" w:type="pct"/>
            <w:tcBorders>
              <w:left w:val="nil"/>
              <w:right w:val="nil"/>
            </w:tcBorders>
            <w:shd w:val="clear" w:color="auto" w:fill="EFD6D6"/>
            <w:vAlign w:val="center"/>
          </w:tcPr>
          <w:p w14:paraId="48BE9CB1" w14:textId="7C35E95C" w:rsidR="00D923D6" w:rsidRPr="00550CDB" w:rsidRDefault="00D923D6" w:rsidP="006A3D5C">
            <w:pPr>
              <w:pStyle w:val="TableParagraph"/>
              <w:jc w:val="center"/>
              <w:rPr>
                <w:rFonts w:ascii="Times New Roman" w:hAnsi="Times New Roman"/>
                <w:noProof/>
                <w:color w:val="B83B46"/>
                <w:sz w:val="24"/>
              </w:rPr>
            </w:pPr>
            <w:r>
              <w:rPr>
                <w:rFonts w:ascii="Times New Roman" w:hAnsi="Times New Roman"/>
                <w:b/>
                <w:i/>
                <w:iCs/>
                <w:sz w:val="24"/>
              </w:rPr>
              <w:t>NACE</w:t>
            </w:r>
            <w:r>
              <w:rPr>
                <w:rFonts w:ascii="Times New Roman" w:hAnsi="Times New Roman"/>
                <w:b/>
                <w:sz w:val="24"/>
              </w:rPr>
              <w:t xml:space="preserve"> 2. red. kods</w:t>
            </w:r>
          </w:p>
        </w:tc>
        <w:tc>
          <w:tcPr>
            <w:tcW w:w="1978" w:type="pct"/>
            <w:tcBorders>
              <w:left w:val="nil"/>
              <w:right w:val="nil"/>
            </w:tcBorders>
            <w:shd w:val="clear" w:color="auto" w:fill="EFD6D6"/>
            <w:vAlign w:val="center"/>
          </w:tcPr>
          <w:p w14:paraId="538E082B" w14:textId="27A31B28" w:rsidR="00D923D6" w:rsidRPr="00550CDB" w:rsidRDefault="00D923D6" w:rsidP="006A3D5C">
            <w:pPr>
              <w:jc w:val="center"/>
              <w:rPr>
                <w:rFonts w:ascii="Times New Roman" w:hAnsi="Times New Roman"/>
                <w:noProof/>
                <w:color w:val="B83B46"/>
                <w:sz w:val="24"/>
              </w:rPr>
            </w:pPr>
            <w:r>
              <w:rPr>
                <w:rFonts w:ascii="Times New Roman" w:hAnsi="Times New Roman"/>
                <w:b/>
                <w:sz w:val="24"/>
              </w:rPr>
              <w:t>Apraksts</w:t>
            </w:r>
          </w:p>
        </w:tc>
        <w:tc>
          <w:tcPr>
            <w:tcW w:w="289" w:type="pct"/>
            <w:tcBorders>
              <w:left w:val="nil"/>
            </w:tcBorders>
            <w:shd w:val="clear" w:color="auto" w:fill="EFD6D6"/>
            <w:vAlign w:val="center"/>
          </w:tcPr>
          <w:p w14:paraId="0ADC399C" w14:textId="4FEF395C" w:rsidR="00D923D6" w:rsidRPr="00550CDB" w:rsidRDefault="00D923D6" w:rsidP="006A3D5C">
            <w:pPr>
              <w:jc w:val="center"/>
              <w:rPr>
                <w:rFonts w:ascii="Times New Roman" w:hAnsi="Times New Roman"/>
                <w:noProof/>
                <w:color w:val="B83B46"/>
                <w:sz w:val="24"/>
              </w:rPr>
            </w:pPr>
            <w:r>
              <w:rPr>
                <w:rFonts w:ascii="Times New Roman" w:hAnsi="Times New Roman"/>
                <w:b/>
                <w:sz w:val="24"/>
              </w:rPr>
              <w:t>%</w:t>
            </w:r>
          </w:p>
        </w:tc>
      </w:tr>
      <w:tr w:rsidR="00CE1E80" w:rsidRPr="00550CDB" w14:paraId="648593ED" w14:textId="2FE9A262" w:rsidTr="00BD692E">
        <w:tc>
          <w:tcPr>
            <w:tcW w:w="654" w:type="pct"/>
            <w:tcBorders>
              <w:left w:val="nil"/>
              <w:right w:val="nil"/>
            </w:tcBorders>
            <w:shd w:val="clear" w:color="auto" w:fill="F2F2F2" w:themeFill="background1" w:themeFillShade="F2"/>
          </w:tcPr>
          <w:p w14:paraId="744EFD8E" w14:textId="03875757" w:rsidR="00D923D6" w:rsidRPr="00550CDB" w:rsidRDefault="00D923D6" w:rsidP="00550CDB">
            <w:pPr>
              <w:jc w:val="both"/>
              <w:rPr>
                <w:rFonts w:ascii="Times New Roman" w:hAnsi="Times New Roman"/>
                <w:noProof/>
                <w:color w:val="B83B46"/>
                <w:sz w:val="24"/>
              </w:rPr>
            </w:pPr>
            <w:r>
              <w:rPr>
                <w:rFonts w:ascii="Times New Roman" w:hAnsi="Times New Roman"/>
                <w:sz w:val="24"/>
              </w:rPr>
              <w:t>SA</w:t>
            </w:r>
          </w:p>
        </w:tc>
        <w:tc>
          <w:tcPr>
            <w:tcW w:w="1542" w:type="pct"/>
            <w:tcBorders>
              <w:left w:val="nil"/>
              <w:right w:val="nil"/>
            </w:tcBorders>
            <w:shd w:val="clear" w:color="auto" w:fill="F2F2F2" w:themeFill="background1" w:themeFillShade="F2"/>
          </w:tcPr>
          <w:p w14:paraId="15621D89" w14:textId="7A2E4B44" w:rsidR="00D923D6" w:rsidRPr="00550CDB" w:rsidRDefault="00D923D6" w:rsidP="00550CDB">
            <w:pPr>
              <w:jc w:val="both"/>
              <w:rPr>
                <w:rFonts w:ascii="Times New Roman" w:hAnsi="Times New Roman"/>
                <w:noProof/>
                <w:color w:val="B83B46"/>
                <w:sz w:val="24"/>
              </w:rPr>
            </w:pPr>
            <w:r>
              <w:rPr>
                <w:rFonts w:ascii="Times New Roman" w:hAnsi="Times New Roman"/>
                <w:sz w:val="24"/>
              </w:rPr>
              <w:t>Ražošanas pakalpojumi, apstrādājot citiem piederošus izejmateriālus</w:t>
            </w:r>
          </w:p>
        </w:tc>
        <w:tc>
          <w:tcPr>
            <w:tcW w:w="537" w:type="pct"/>
            <w:tcBorders>
              <w:left w:val="nil"/>
              <w:right w:val="nil"/>
            </w:tcBorders>
            <w:shd w:val="clear" w:color="auto" w:fill="F2F2F2" w:themeFill="background1" w:themeFillShade="F2"/>
          </w:tcPr>
          <w:p w14:paraId="7013C870" w14:textId="091862CD" w:rsidR="00D923D6" w:rsidRPr="00A61AF4" w:rsidRDefault="006A3D5C" w:rsidP="00550CDB">
            <w:pPr>
              <w:jc w:val="both"/>
              <w:rPr>
                <w:rFonts w:ascii="Times New Roman" w:hAnsi="Times New Roman"/>
                <w:noProof/>
                <w:color w:val="BA3C46"/>
                <w:sz w:val="24"/>
              </w:rPr>
            </w:pPr>
            <w:r>
              <w:rPr>
                <w:rFonts w:ascii="Times New Roman" w:hAnsi="Times New Roman"/>
                <w:color w:val="BA3C46"/>
                <w:sz w:val="24"/>
              </w:rPr>
              <w:t>–</w:t>
            </w:r>
          </w:p>
        </w:tc>
        <w:tc>
          <w:tcPr>
            <w:tcW w:w="1978" w:type="pct"/>
            <w:tcBorders>
              <w:left w:val="nil"/>
              <w:right w:val="nil"/>
            </w:tcBorders>
            <w:shd w:val="clear" w:color="auto" w:fill="F2F2F2" w:themeFill="background1" w:themeFillShade="F2"/>
          </w:tcPr>
          <w:p w14:paraId="41FD6F51" w14:textId="7AED9FCD" w:rsidR="00D923D6" w:rsidRPr="00A61AF4" w:rsidRDefault="006A3D5C" w:rsidP="00550CDB">
            <w:pPr>
              <w:jc w:val="both"/>
              <w:rPr>
                <w:rFonts w:ascii="Times New Roman" w:hAnsi="Times New Roman"/>
                <w:noProof/>
                <w:color w:val="BA3C46"/>
                <w:sz w:val="24"/>
              </w:rPr>
            </w:pPr>
            <w:r>
              <w:rPr>
                <w:rFonts w:ascii="Times New Roman" w:hAnsi="Times New Roman"/>
                <w:color w:val="BA3C46"/>
                <w:sz w:val="24"/>
              </w:rPr>
              <w:t>–</w:t>
            </w:r>
          </w:p>
        </w:tc>
        <w:tc>
          <w:tcPr>
            <w:tcW w:w="289" w:type="pct"/>
            <w:tcBorders>
              <w:left w:val="nil"/>
            </w:tcBorders>
            <w:shd w:val="clear" w:color="auto" w:fill="F2F2F2" w:themeFill="background1" w:themeFillShade="F2"/>
          </w:tcPr>
          <w:p w14:paraId="32A44F5E" w14:textId="07931889" w:rsidR="00D923D6" w:rsidRPr="00550CDB" w:rsidRDefault="00D923D6" w:rsidP="00550CDB">
            <w:pPr>
              <w:jc w:val="both"/>
              <w:rPr>
                <w:rFonts w:ascii="Times New Roman" w:hAnsi="Times New Roman"/>
                <w:noProof/>
                <w:color w:val="B83B46"/>
                <w:sz w:val="24"/>
              </w:rPr>
            </w:pPr>
          </w:p>
        </w:tc>
      </w:tr>
      <w:tr w:rsidR="00CE1E80" w:rsidRPr="00550CDB" w14:paraId="3773A3E8" w14:textId="77777777" w:rsidTr="00BD692E">
        <w:tc>
          <w:tcPr>
            <w:tcW w:w="654" w:type="pct"/>
            <w:vMerge w:val="restart"/>
            <w:tcBorders>
              <w:left w:val="nil"/>
              <w:right w:val="nil"/>
            </w:tcBorders>
          </w:tcPr>
          <w:p w14:paraId="7388CF93" w14:textId="650798DA" w:rsidR="00CE1E80" w:rsidRPr="00550CDB" w:rsidRDefault="00CE1E80" w:rsidP="00550CDB">
            <w:pPr>
              <w:jc w:val="both"/>
              <w:rPr>
                <w:rFonts w:ascii="Times New Roman" w:hAnsi="Times New Roman"/>
                <w:noProof/>
                <w:color w:val="B83B46"/>
                <w:sz w:val="24"/>
              </w:rPr>
            </w:pPr>
            <w:r>
              <w:rPr>
                <w:rFonts w:ascii="Times New Roman" w:hAnsi="Times New Roman"/>
                <w:sz w:val="24"/>
              </w:rPr>
              <w:t>SB</w:t>
            </w:r>
          </w:p>
        </w:tc>
        <w:tc>
          <w:tcPr>
            <w:tcW w:w="1542" w:type="pct"/>
            <w:vMerge w:val="restart"/>
            <w:tcBorders>
              <w:left w:val="nil"/>
              <w:right w:val="nil"/>
            </w:tcBorders>
          </w:tcPr>
          <w:p w14:paraId="62902A7E" w14:textId="6F7FD11D" w:rsidR="00CE1E80" w:rsidRPr="00550CDB" w:rsidRDefault="00CE1E80" w:rsidP="00550CDB">
            <w:pPr>
              <w:jc w:val="both"/>
              <w:rPr>
                <w:rFonts w:ascii="Times New Roman" w:hAnsi="Times New Roman"/>
                <w:noProof/>
                <w:color w:val="B83B46"/>
                <w:sz w:val="24"/>
              </w:rPr>
            </w:pPr>
            <w:r>
              <w:rPr>
                <w:rFonts w:ascii="Times New Roman" w:hAnsi="Times New Roman"/>
                <w:sz w:val="24"/>
              </w:rPr>
              <w:t>Citur neiekļauti apkopes un remonta pakalpojumi</w:t>
            </w:r>
          </w:p>
        </w:tc>
        <w:tc>
          <w:tcPr>
            <w:tcW w:w="537" w:type="pct"/>
            <w:tcBorders>
              <w:left w:val="nil"/>
              <w:right w:val="nil"/>
            </w:tcBorders>
          </w:tcPr>
          <w:p w14:paraId="4FBB19C9" w14:textId="15863149" w:rsidR="00CE1E80" w:rsidRPr="00550CDB" w:rsidRDefault="00CE1E80" w:rsidP="00550CDB">
            <w:pPr>
              <w:jc w:val="both"/>
              <w:rPr>
                <w:rFonts w:ascii="Times New Roman" w:hAnsi="Times New Roman"/>
                <w:noProof/>
                <w:color w:val="B83B46"/>
                <w:sz w:val="24"/>
              </w:rPr>
            </w:pPr>
            <w:r>
              <w:rPr>
                <w:rFonts w:ascii="Times New Roman" w:hAnsi="Times New Roman"/>
                <w:sz w:val="24"/>
              </w:rPr>
              <w:t>C33</w:t>
            </w:r>
          </w:p>
        </w:tc>
        <w:tc>
          <w:tcPr>
            <w:tcW w:w="1978" w:type="pct"/>
            <w:tcBorders>
              <w:left w:val="nil"/>
              <w:right w:val="nil"/>
            </w:tcBorders>
          </w:tcPr>
          <w:p w14:paraId="57D91114" w14:textId="37BD6DC4" w:rsidR="00CE1E80" w:rsidRPr="00CE1E80" w:rsidRDefault="00CE1E80" w:rsidP="00CE1E80">
            <w:pPr>
              <w:pStyle w:val="TableParagraph"/>
              <w:jc w:val="both"/>
              <w:rPr>
                <w:rFonts w:ascii="Times New Roman" w:hAnsi="Times New Roman"/>
                <w:noProof/>
                <w:sz w:val="24"/>
              </w:rPr>
            </w:pPr>
            <w:r>
              <w:rPr>
                <w:rFonts w:ascii="Times New Roman" w:hAnsi="Times New Roman"/>
                <w:sz w:val="24"/>
              </w:rPr>
              <w:t>Iekārtu un ierīču remonts un uzstādīšana</w:t>
            </w:r>
          </w:p>
        </w:tc>
        <w:tc>
          <w:tcPr>
            <w:tcW w:w="289" w:type="pct"/>
            <w:tcBorders>
              <w:left w:val="nil"/>
            </w:tcBorders>
          </w:tcPr>
          <w:p w14:paraId="3D711D08" w14:textId="573A8CB7" w:rsidR="00CE1E80" w:rsidRPr="00550CDB" w:rsidRDefault="00CE1E80" w:rsidP="00550CDB">
            <w:pPr>
              <w:jc w:val="both"/>
              <w:rPr>
                <w:rFonts w:ascii="Times New Roman" w:hAnsi="Times New Roman"/>
                <w:noProof/>
                <w:color w:val="B83B46"/>
                <w:sz w:val="24"/>
              </w:rPr>
            </w:pPr>
            <w:r>
              <w:rPr>
                <w:rFonts w:ascii="Times New Roman" w:hAnsi="Times New Roman"/>
                <w:sz w:val="24"/>
              </w:rPr>
              <w:t>100</w:t>
            </w:r>
          </w:p>
        </w:tc>
      </w:tr>
      <w:tr w:rsidR="00CE1E80" w:rsidRPr="00550CDB" w14:paraId="5E54B517" w14:textId="77777777" w:rsidTr="00BD692E">
        <w:tc>
          <w:tcPr>
            <w:tcW w:w="654" w:type="pct"/>
            <w:vMerge/>
            <w:tcBorders>
              <w:left w:val="nil"/>
              <w:right w:val="nil"/>
            </w:tcBorders>
          </w:tcPr>
          <w:p w14:paraId="6A63D99D" w14:textId="77777777" w:rsidR="00CE1E80" w:rsidRPr="00550CDB" w:rsidRDefault="00CE1E80" w:rsidP="00550CDB">
            <w:pPr>
              <w:jc w:val="both"/>
              <w:rPr>
                <w:rFonts w:ascii="Times New Roman" w:hAnsi="Times New Roman"/>
                <w:noProof/>
                <w:color w:val="B83B46"/>
                <w:sz w:val="24"/>
              </w:rPr>
            </w:pPr>
          </w:p>
        </w:tc>
        <w:tc>
          <w:tcPr>
            <w:tcW w:w="1542" w:type="pct"/>
            <w:vMerge/>
            <w:tcBorders>
              <w:left w:val="nil"/>
              <w:right w:val="nil"/>
            </w:tcBorders>
          </w:tcPr>
          <w:p w14:paraId="13A0502D" w14:textId="77777777" w:rsidR="00CE1E80" w:rsidRPr="00550CDB" w:rsidRDefault="00CE1E80" w:rsidP="00550CDB">
            <w:pPr>
              <w:jc w:val="both"/>
              <w:rPr>
                <w:rFonts w:ascii="Times New Roman" w:hAnsi="Times New Roman"/>
                <w:noProof/>
                <w:color w:val="B83B46"/>
                <w:sz w:val="24"/>
              </w:rPr>
            </w:pPr>
          </w:p>
        </w:tc>
        <w:tc>
          <w:tcPr>
            <w:tcW w:w="537" w:type="pct"/>
            <w:tcBorders>
              <w:left w:val="nil"/>
              <w:right w:val="nil"/>
            </w:tcBorders>
          </w:tcPr>
          <w:p w14:paraId="083096A8" w14:textId="7C353DBD" w:rsidR="00CE1E80" w:rsidRPr="00550CDB" w:rsidRDefault="00CE1E80" w:rsidP="00550CDB">
            <w:pPr>
              <w:jc w:val="both"/>
              <w:rPr>
                <w:rFonts w:ascii="Times New Roman" w:hAnsi="Times New Roman"/>
                <w:noProof/>
                <w:color w:val="B83B46"/>
                <w:sz w:val="24"/>
              </w:rPr>
            </w:pPr>
            <w:r>
              <w:rPr>
                <w:rFonts w:ascii="Times New Roman" w:hAnsi="Times New Roman"/>
                <w:sz w:val="24"/>
              </w:rPr>
              <w:t>S95</w:t>
            </w:r>
          </w:p>
        </w:tc>
        <w:tc>
          <w:tcPr>
            <w:tcW w:w="1978" w:type="pct"/>
            <w:tcBorders>
              <w:left w:val="nil"/>
              <w:right w:val="nil"/>
            </w:tcBorders>
          </w:tcPr>
          <w:p w14:paraId="4B10695F" w14:textId="218E8621" w:rsidR="00CE1E80" w:rsidRPr="00550CDB" w:rsidRDefault="00CE1E80" w:rsidP="00550CDB">
            <w:pPr>
              <w:jc w:val="both"/>
              <w:rPr>
                <w:rFonts w:ascii="Times New Roman" w:hAnsi="Times New Roman"/>
                <w:noProof/>
                <w:color w:val="B83B46"/>
                <w:sz w:val="24"/>
              </w:rPr>
            </w:pPr>
            <w:r>
              <w:rPr>
                <w:rFonts w:ascii="Times New Roman" w:hAnsi="Times New Roman"/>
                <w:sz w:val="24"/>
              </w:rPr>
              <w:t>Datoru, individuālās lietošanas priekšmetu un mājsaimniecības piederumu remonts</w:t>
            </w:r>
          </w:p>
        </w:tc>
        <w:tc>
          <w:tcPr>
            <w:tcW w:w="289" w:type="pct"/>
            <w:tcBorders>
              <w:left w:val="nil"/>
            </w:tcBorders>
          </w:tcPr>
          <w:p w14:paraId="4FA74025" w14:textId="73BC6D3D" w:rsidR="00CE1E80" w:rsidRPr="00550CDB" w:rsidRDefault="00CE1E80" w:rsidP="00550CDB">
            <w:pPr>
              <w:jc w:val="both"/>
              <w:rPr>
                <w:rFonts w:ascii="Times New Roman" w:hAnsi="Times New Roman"/>
                <w:noProof/>
                <w:color w:val="B83B46"/>
                <w:sz w:val="24"/>
              </w:rPr>
            </w:pPr>
            <w:r>
              <w:rPr>
                <w:rFonts w:ascii="Times New Roman" w:hAnsi="Times New Roman"/>
                <w:sz w:val="24"/>
              </w:rPr>
              <w:t>50</w:t>
            </w:r>
          </w:p>
        </w:tc>
      </w:tr>
      <w:tr w:rsidR="00AC18DC" w:rsidRPr="00550CDB" w14:paraId="71D74CB3" w14:textId="77777777" w:rsidTr="00BD692E">
        <w:tc>
          <w:tcPr>
            <w:tcW w:w="654" w:type="pct"/>
            <w:vMerge w:val="restart"/>
            <w:tcBorders>
              <w:left w:val="nil"/>
              <w:right w:val="nil"/>
            </w:tcBorders>
            <w:shd w:val="clear" w:color="auto" w:fill="F2F2F2" w:themeFill="background1" w:themeFillShade="F2"/>
          </w:tcPr>
          <w:p w14:paraId="546B319B" w14:textId="12E9A7DD" w:rsidR="00AC18DC" w:rsidRPr="00550CDB" w:rsidRDefault="00AC18DC" w:rsidP="00550CDB">
            <w:pPr>
              <w:jc w:val="both"/>
              <w:rPr>
                <w:rFonts w:ascii="Times New Roman" w:hAnsi="Times New Roman"/>
                <w:noProof/>
                <w:color w:val="B83B46"/>
                <w:sz w:val="24"/>
              </w:rPr>
            </w:pPr>
            <w:r>
              <w:rPr>
                <w:rFonts w:ascii="Times New Roman" w:hAnsi="Times New Roman"/>
                <w:sz w:val="24"/>
              </w:rPr>
              <w:t>SC</w:t>
            </w:r>
          </w:p>
        </w:tc>
        <w:tc>
          <w:tcPr>
            <w:tcW w:w="1542" w:type="pct"/>
            <w:vMerge w:val="restart"/>
            <w:tcBorders>
              <w:left w:val="nil"/>
              <w:right w:val="nil"/>
            </w:tcBorders>
            <w:shd w:val="clear" w:color="auto" w:fill="F2F2F2" w:themeFill="background1" w:themeFillShade="F2"/>
          </w:tcPr>
          <w:p w14:paraId="2F5AE665" w14:textId="28D997E3" w:rsidR="00AC18DC" w:rsidRPr="00550CDB" w:rsidRDefault="00AC18DC" w:rsidP="00550CDB">
            <w:pPr>
              <w:jc w:val="both"/>
              <w:rPr>
                <w:rFonts w:ascii="Times New Roman" w:hAnsi="Times New Roman"/>
                <w:noProof/>
                <w:color w:val="B83B46"/>
                <w:sz w:val="24"/>
              </w:rPr>
            </w:pPr>
            <w:r>
              <w:rPr>
                <w:rFonts w:ascii="Times New Roman" w:hAnsi="Times New Roman"/>
                <w:sz w:val="24"/>
              </w:rPr>
              <w:t>Pārvadājumi</w:t>
            </w:r>
          </w:p>
        </w:tc>
        <w:tc>
          <w:tcPr>
            <w:tcW w:w="537" w:type="pct"/>
            <w:tcBorders>
              <w:left w:val="nil"/>
              <w:right w:val="nil"/>
            </w:tcBorders>
            <w:shd w:val="clear" w:color="auto" w:fill="F2F2F2" w:themeFill="background1" w:themeFillShade="F2"/>
          </w:tcPr>
          <w:p w14:paraId="4D45776C" w14:textId="3EA4A7B2" w:rsidR="00AC18DC" w:rsidRPr="00550CDB" w:rsidRDefault="00AC18DC" w:rsidP="00550CDB">
            <w:pPr>
              <w:jc w:val="both"/>
              <w:rPr>
                <w:rFonts w:ascii="Times New Roman" w:hAnsi="Times New Roman"/>
                <w:noProof/>
                <w:sz w:val="24"/>
              </w:rPr>
            </w:pPr>
            <w:r>
              <w:rPr>
                <w:rFonts w:ascii="Times New Roman" w:hAnsi="Times New Roman"/>
                <w:sz w:val="24"/>
              </w:rPr>
              <w:t>D</w:t>
            </w:r>
          </w:p>
        </w:tc>
        <w:tc>
          <w:tcPr>
            <w:tcW w:w="1978" w:type="pct"/>
            <w:tcBorders>
              <w:left w:val="nil"/>
              <w:right w:val="nil"/>
            </w:tcBorders>
            <w:shd w:val="clear" w:color="auto" w:fill="F2F2F2" w:themeFill="background1" w:themeFillShade="F2"/>
          </w:tcPr>
          <w:p w14:paraId="7D03560E" w14:textId="4DC23566" w:rsidR="00AC18DC" w:rsidRPr="00550CDB" w:rsidRDefault="00AC18DC" w:rsidP="00550CDB">
            <w:pPr>
              <w:jc w:val="both"/>
              <w:rPr>
                <w:rFonts w:ascii="Times New Roman" w:hAnsi="Times New Roman"/>
                <w:noProof/>
                <w:sz w:val="24"/>
              </w:rPr>
            </w:pPr>
            <w:r>
              <w:rPr>
                <w:rFonts w:ascii="Times New Roman" w:hAnsi="Times New Roman"/>
                <w:sz w:val="24"/>
              </w:rPr>
              <w:t>Elektroenerģija, gāze, ūdens tvaiks</w:t>
            </w:r>
          </w:p>
        </w:tc>
        <w:tc>
          <w:tcPr>
            <w:tcW w:w="289" w:type="pct"/>
            <w:tcBorders>
              <w:left w:val="nil"/>
            </w:tcBorders>
            <w:shd w:val="clear" w:color="auto" w:fill="F2F2F2" w:themeFill="background1" w:themeFillShade="F2"/>
          </w:tcPr>
          <w:p w14:paraId="04093F8A" w14:textId="2E876CD0" w:rsidR="00AC18DC" w:rsidRPr="00550CDB" w:rsidRDefault="00AC18DC" w:rsidP="00550CDB">
            <w:pPr>
              <w:jc w:val="both"/>
              <w:rPr>
                <w:rFonts w:ascii="Times New Roman" w:hAnsi="Times New Roman"/>
                <w:noProof/>
                <w:sz w:val="24"/>
              </w:rPr>
            </w:pPr>
            <w:r>
              <w:rPr>
                <w:rFonts w:ascii="Times New Roman" w:hAnsi="Times New Roman"/>
                <w:sz w:val="24"/>
              </w:rPr>
              <w:t>50</w:t>
            </w:r>
          </w:p>
        </w:tc>
      </w:tr>
      <w:tr w:rsidR="00AC18DC" w:rsidRPr="00550CDB" w14:paraId="426A4B40" w14:textId="77777777" w:rsidTr="00BD692E">
        <w:tc>
          <w:tcPr>
            <w:tcW w:w="654" w:type="pct"/>
            <w:vMerge/>
            <w:tcBorders>
              <w:left w:val="nil"/>
              <w:right w:val="nil"/>
            </w:tcBorders>
            <w:shd w:val="clear" w:color="auto" w:fill="F2F2F2" w:themeFill="background1" w:themeFillShade="F2"/>
          </w:tcPr>
          <w:p w14:paraId="39361769" w14:textId="77777777" w:rsidR="00AC18DC" w:rsidRPr="00550CDB" w:rsidRDefault="00AC18DC" w:rsidP="00550CDB">
            <w:pPr>
              <w:jc w:val="both"/>
              <w:rPr>
                <w:rFonts w:ascii="Times New Roman" w:hAnsi="Times New Roman"/>
                <w:noProof/>
                <w:sz w:val="24"/>
              </w:rPr>
            </w:pPr>
          </w:p>
        </w:tc>
        <w:tc>
          <w:tcPr>
            <w:tcW w:w="1542" w:type="pct"/>
            <w:vMerge/>
            <w:tcBorders>
              <w:left w:val="nil"/>
              <w:right w:val="nil"/>
            </w:tcBorders>
            <w:shd w:val="clear" w:color="auto" w:fill="F2F2F2" w:themeFill="background1" w:themeFillShade="F2"/>
          </w:tcPr>
          <w:p w14:paraId="6B2CE0B9" w14:textId="77777777" w:rsidR="00AC18DC" w:rsidRPr="00550CDB" w:rsidRDefault="00AC18DC" w:rsidP="00550CDB">
            <w:pPr>
              <w:jc w:val="both"/>
              <w:rPr>
                <w:rFonts w:ascii="Times New Roman" w:hAnsi="Times New Roman"/>
                <w:noProof/>
                <w:sz w:val="24"/>
              </w:rPr>
            </w:pPr>
          </w:p>
        </w:tc>
        <w:tc>
          <w:tcPr>
            <w:tcW w:w="537" w:type="pct"/>
            <w:tcBorders>
              <w:left w:val="nil"/>
              <w:right w:val="nil"/>
            </w:tcBorders>
            <w:shd w:val="clear" w:color="auto" w:fill="F2F2F2" w:themeFill="background1" w:themeFillShade="F2"/>
          </w:tcPr>
          <w:p w14:paraId="33B60149" w14:textId="77341824" w:rsidR="00AC18DC" w:rsidRPr="00550CDB" w:rsidRDefault="00AC18DC" w:rsidP="00550CDB">
            <w:pPr>
              <w:jc w:val="both"/>
              <w:rPr>
                <w:rFonts w:ascii="Times New Roman" w:hAnsi="Times New Roman"/>
                <w:noProof/>
                <w:sz w:val="24"/>
              </w:rPr>
            </w:pPr>
            <w:r>
              <w:rPr>
                <w:rFonts w:ascii="Times New Roman" w:hAnsi="Times New Roman"/>
                <w:sz w:val="24"/>
              </w:rPr>
              <w:t>H</w:t>
            </w:r>
          </w:p>
        </w:tc>
        <w:tc>
          <w:tcPr>
            <w:tcW w:w="1978" w:type="pct"/>
            <w:tcBorders>
              <w:left w:val="nil"/>
              <w:right w:val="nil"/>
            </w:tcBorders>
            <w:shd w:val="clear" w:color="auto" w:fill="F2F2F2" w:themeFill="background1" w:themeFillShade="F2"/>
          </w:tcPr>
          <w:p w14:paraId="685C0C88" w14:textId="3E68272A" w:rsidR="00AC18DC" w:rsidRPr="00550CDB" w:rsidRDefault="00AC18DC" w:rsidP="00550CDB">
            <w:pPr>
              <w:jc w:val="both"/>
              <w:rPr>
                <w:rFonts w:ascii="Times New Roman" w:hAnsi="Times New Roman"/>
                <w:noProof/>
                <w:sz w:val="24"/>
              </w:rPr>
            </w:pPr>
            <w:r>
              <w:rPr>
                <w:rFonts w:ascii="Times New Roman" w:hAnsi="Times New Roman"/>
                <w:sz w:val="24"/>
              </w:rPr>
              <w:t>Transports un uzglabāšana</w:t>
            </w:r>
          </w:p>
        </w:tc>
        <w:tc>
          <w:tcPr>
            <w:tcW w:w="289" w:type="pct"/>
            <w:tcBorders>
              <w:left w:val="nil"/>
            </w:tcBorders>
            <w:shd w:val="clear" w:color="auto" w:fill="F2F2F2" w:themeFill="background1" w:themeFillShade="F2"/>
          </w:tcPr>
          <w:p w14:paraId="2E59B465" w14:textId="08F3D369" w:rsidR="00AC18DC" w:rsidRPr="00550CDB" w:rsidRDefault="00AC18DC" w:rsidP="00550CDB">
            <w:pPr>
              <w:jc w:val="both"/>
              <w:rPr>
                <w:rFonts w:ascii="Times New Roman" w:hAnsi="Times New Roman"/>
                <w:noProof/>
                <w:sz w:val="24"/>
              </w:rPr>
            </w:pPr>
            <w:r>
              <w:rPr>
                <w:rFonts w:ascii="Times New Roman" w:hAnsi="Times New Roman"/>
                <w:sz w:val="24"/>
              </w:rPr>
              <w:t>100</w:t>
            </w:r>
          </w:p>
        </w:tc>
      </w:tr>
      <w:tr w:rsidR="00723D65" w:rsidRPr="00550CDB" w14:paraId="5956217D" w14:textId="77777777" w:rsidTr="00BD692E">
        <w:tc>
          <w:tcPr>
            <w:tcW w:w="654" w:type="pct"/>
            <w:tcBorders>
              <w:left w:val="nil"/>
              <w:right w:val="nil"/>
            </w:tcBorders>
          </w:tcPr>
          <w:p w14:paraId="5F75524B" w14:textId="7018384C" w:rsidR="008C673E" w:rsidRPr="00550CDB" w:rsidRDefault="008C673E" w:rsidP="00550CDB">
            <w:pPr>
              <w:jc w:val="both"/>
              <w:rPr>
                <w:rFonts w:ascii="Times New Roman" w:hAnsi="Times New Roman"/>
                <w:noProof/>
                <w:color w:val="B83B46"/>
                <w:sz w:val="24"/>
              </w:rPr>
            </w:pPr>
            <w:r>
              <w:rPr>
                <w:rFonts w:ascii="Times New Roman" w:hAnsi="Times New Roman"/>
                <w:sz w:val="24"/>
              </w:rPr>
              <w:t>SDB1SK21</w:t>
            </w:r>
          </w:p>
        </w:tc>
        <w:tc>
          <w:tcPr>
            <w:tcW w:w="1542" w:type="pct"/>
            <w:tcBorders>
              <w:left w:val="nil"/>
              <w:right w:val="nil"/>
            </w:tcBorders>
          </w:tcPr>
          <w:p w14:paraId="32E2F458" w14:textId="6C349F09" w:rsidR="008C673E" w:rsidRPr="00550CDB" w:rsidRDefault="008C673E" w:rsidP="00550CDB">
            <w:pPr>
              <w:jc w:val="both"/>
              <w:rPr>
                <w:rFonts w:ascii="Times New Roman" w:hAnsi="Times New Roman"/>
                <w:noProof/>
                <w:color w:val="B83B46"/>
                <w:sz w:val="24"/>
              </w:rPr>
            </w:pPr>
            <w:r>
              <w:rPr>
                <w:rFonts w:ascii="Times New Roman" w:hAnsi="Times New Roman"/>
                <w:sz w:val="24"/>
              </w:rPr>
              <w:t>Veselības aprūpes pakalpojumi</w:t>
            </w:r>
          </w:p>
        </w:tc>
        <w:tc>
          <w:tcPr>
            <w:tcW w:w="537" w:type="pct"/>
            <w:tcBorders>
              <w:left w:val="nil"/>
              <w:right w:val="nil"/>
            </w:tcBorders>
          </w:tcPr>
          <w:p w14:paraId="47C4996D" w14:textId="00789D1F" w:rsidR="008C673E" w:rsidRPr="00550CDB" w:rsidRDefault="008C673E" w:rsidP="00550CDB">
            <w:pPr>
              <w:jc w:val="both"/>
              <w:rPr>
                <w:rFonts w:ascii="Times New Roman" w:hAnsi="Times New Roman"/>
                <w:noProof/>
                <w:sz w:val="24"/>
              </w:rPr>
            </w:pPr>
            <w:r>
              <w:rPr>
                <w:rFonts w:ascii="Times New Roman" w:hAnsi="Times New Roman"/>
                <w:sz w:val="24"/>
              </w:rPr>
              <w:t>Q</w:t>
            </w:r>
          </w:p>
        </w:tc>
        <w:tc>
          <w:tcPr>
            <w:tcW w:w="1978" w:type="pct"/>
            <w:tcBorders>
              <w:left w:val="nil"/>
              <w:right w:val="nil"/>
            </w:tcBorders>
          </w:tcPr>
          <w:p w14:paraId="5C3ED30C" w14:textId="1141FFEA" w:rsidR="008C673E" w:rsidRPr="00550CDB" w:rsidRDefault="008C673E" w:rsidP="00550CDB">
            <w:pPr>
              <w:jc w:val="both"/>
              <w:rPr>
                <w:rFonts w:ascii="Times New Roman" w:hAnsi="Times New Roman"/>
                <w:noProof/>
                <w:sz w:val="24"/>
              </w:rPr>
            </w:pPr>
            <w:r>
              <w:rPr>
                <w:rFonts w:ascii="Times New Roman" w:hAnsi="Times New Roman"/>
                <w:sz w:val="24"/>
              </w:rPr>
              <w:t>Veselība un sociālā aprūpe</w:t>
            </w:r>
          </w:p>
        </w:tc>
        <w:tc>
          <w:tcPr>
            <w:tcW w:w="289" w:type="pct"/>
            <w:tcBorders>
              <w:left w:val="nil"/>
            </w:tcBorders>
          </w:tcPr>
          <w:p w14:paraId="71335523" w14:textId="1A427AAC" w:rsidR="008C673E" w:rsidRPr="00550CDB" w:rsidRDefault="008C673E" w:rsidP="00550CDB">
            <w:pPr>
              <w:jc w:val="both"/>
              <w:rPr>
                <w:rFonts w:ascii="Times New Roman" w:hAnsi="Times New Roman"/>
                <w:noProof/>
                <w:sz w:val="24"/>
              </w:rPr>
            </w:pPr>
            <w:r>
              <w:rPr>
                <w:rFonts w:ascii="Times New Roman" w:hAnsi="Times New Roman"/>
                <w:sz w:val="24"/>
              </w:rPr>
              <w:t>100</w:t>
            </w:r>
          </w:p>
        </w:tc>
      </w:tr>
      <w:tr w:rsidR="00723D65" w:rsidRPr="00550CDB" w14:paraId="5CB76635" w14:textId="77777777" w:rsidTr="00BD692E">
        <w:tc>
          <w:tcPr>
            <w:tcW w:w="654" w:type="pct"/>
            <w:tcBorders>
              <w:left w:val="nil"/>
              <w:right w:val="nil"/>
            </w:tcBorders>
            <w:shd w:val="clear" w:color="auto" w:fill="F2F2F2" w:themeFill="background1" w:themeFillShade="F2"/>
          </w:tcPr>
          <w:p w14:paraId="396036B3" w14:textId="0368E447" w:rsidR="008C673E" w:rsidRPr="00550CDB" w:rsidRDefault="008C673E" w:rsidP="00550CDB">
            <w:pPr>
              <w:jc w:val="both"/>
              <w:rPr>
                <w:rFonts w:ascii="Times New Roman" w:hAnsi="Times New Roman"/>
                <w:noProof/>
                <w:color w:val="B83B46"/>
                <w:sz w:val="24"/>
              </w:rPr>
            </w:pPr>
            <w:r>
              <w:rPr>
                <w:rFonts w:ascii="Times New Roman" w:hAnsi="Times New Roman"/>
                <w:sz w:val="24"/>
              </w:rPr>
              <w:t>SDB2SK22</w:t>
            </w:r>
          </w:p>
        </w:tc>
        <w:tc>
          <w:tcPr>
            <w:tcW w:w="1542" w:type="pct"/>
            <w:tcBorders>
              <w:left w:val="nil"/>
              <w:right w:val="nil"/>
            </w:tcBorders>
            <w:shd w:val="clear" w:color="auto" w:fill="F2F2F2" w:themeFill="background1" w:themeFillShade="F2"/>
          </w:tcPr>
          <w:p w14:paraId="3B1F446C" w14:textId="6A0A3412" w:rsidR="008C673E" w:rsidRPr="00550CDB" w:rsidRDefault="008C673E" w:rsidP="00550CDB">
            <w:pPr>
              <w:jc w:val="both"/>
              <w:rPr>
                <w:rFonts w:ascii="Times New Roman" w:hAnsi="Times New Roman"/>
                <w:noProof/>
                <w:color w:val="B83B46"/>
                <w:sz w:val="24"/>
              </w:rPr>
            </w:pPr>
            <w:r>
              <w:rPr>
                <w:rFonts w:ascii="Times New Roman" w:hAnsi="Times New Roman"/>
                <w:sz w:val="24"/>
              </w:rPr>
              <w:t>Izglītības pakalpojumi</w:t>
            </w:r>
          </w:p>
        </w:tc>
        <w:tc>
          <w:tcPr>
            <w:tcW w:w="537" w:type="pct"/>
            <w:tcBorders>
              <w:left w:val="nil"/>
              <w:right w:val="nil"/>
            </w:tcBorders>
            <w:shd w:val="clear" w:color="auto" w:fill="F2F2F2" w:themeFill="background1" w:themeFillShade="F2"/>
          </w:tcPr>
          <w:p w14:paraId="3990C371" w14:textId="247C888B" w:rsidR="008C673E" w:rsidRPr="00550CDB" w:rsidRDefault="008C673E" w:rsidP="00550CDB">
            <w:pPr>
              <w:jc w:val="both"/>
              <w:rPr>
                <w:rFonts w:ascii="Times New Roman" w:hAnsi="Times New Roman"/>
                <w:noProof/>
                <w:sz w:val="24"/>
              </w:rPr>
            </w:pPr>
            <w:r>
              <w:rPr>
                <w:rFonts w:ascii="Times New Roman" w:hAnsi="Times New Roman"/>
                <w:sz w:val="24"/>
              </w:rPr>
              <w:t>P</w:t>
            </w:r>
          </w:p>
        </w:tc>
        <w:tc>
          <w:tcPr>
            <w:tcW w:w="1978" w:type="pct"/>
            <w:tcBorders>
              <w:left w:val="nil"/>
              <w:right w:val="nil"/>
            </w:tcBorders>
            <w:shd w:val="clear" w:color="auto" w:fill="F2F2F2" w:themeFill="background1" w:themeFillShade="F2"/>
          </w:tcPr>
          <w:p w14:paraId="01A6A896" w14:textId="588F112A" w:rsidR="008C673E" w:rsidRPr="00550CDB" w:rsidRDefault="008C673E" w:rsidP="00550CDB">
            <w:pPr>
              <w:jc w:val="both"/>
              <w:rPr>
                <w:rFonts w:ascii="Times New Roman" w:hAnsi="Times New Roman"/>
                <w:noProof/>
                <w:sz w:val="24"/>
              </w:rPr>
            </w:pPr>
            <w:r>
              <w:rPr>
                <w:rFonts w:ascii="Times New Roman" w:hAnsi="Times New Roman"/>
                <w:sz w:val="24"/>
              </w:rPr>
              <w:t>Izglītība</w:t>
            </w:r>
          </w:p>
        </w:tc>
        <w:tc>
          <w:tcPr>
            <w:tcW w:w="289" w:type="pct"/>
            <w:tcBorders>
              <w:left w:val="nil"/>
            </w:tcBorders>
            <w:shd w:val="clear" w:color="auto" w:fill="F2F2F2" w:themeFill="background1" w:themeFillShade="F2"/>
          </w:tcPr>
          <w:p w14:paraId="719E307F" w14:textId="03925BD7" w:rsidR="008C673E" w:rsidRPr="00550CDB" w:rsidRDefault="008C673E" w:rsidP="00550CDB">
            <w:pPr>
              <w:jc w:val="both"/>
              <w:rPr>
                <w:rFonts w:ascii="Times New Roman" w:hAnsi="Times New Roman"/>
                <w:noProof/>
                <w:sz w:val="24"/>
              </w:rPr>
            </w:pPr>
            <w:r>
              <w:rPr>
                <w:rFonts w:ascii="Times New Roman" w:hAnsi="Times New Roman"/>
                <w:sz w:val="24"/>
              </w:rPr>
              <w:t>100</w:t>
            </w:r>
          </w:p>
        </w:tc>
      </w:tr>
      <w:tr w:rsidR="00BD692E" w:rsidRPr="00550CDB" w14:paraId="05486E7A" w14:textId="20DA09F2" w:rsidTr="00BD692E">
        <w:tc>
          <w:tcPr>
            <w:tcW w:w="654" w:type="pct"/>
            <w:tcBorders>
              <w:left w:val="nil"/>
              <w:right w:val="nil"/>
            </w:tcBorders>
          </w:tcPr>
          <w:p w14:paraId="1639DAD0" w14:textId="3B881873" w:rsidR="00D923D6" w:rsidRPr="00550CDB" w:rsidRDefault="00D923D6" w:rsidP="00550CDB">
            <w:pPr>
              <w:jc w:val="both"/>
              <w:rPr>
                <w:rFonts w:ascii="Times New Roman" w:hAnsi="Times New Roman"/>
                <w:noProof/>
                <w:color w:val="B83B46"/>
                <w:sz w:val="24"/>
              </w:rPr>
            </w:pPr>
            <w:r>
              <w:rPr>
                <w:rFonts w:ascii="Times New Roman" w:hAnsi="Times New Roman"/>
                <w:sz w:val="24"/>
              </w:rPr>
              <w:t>SDASDB3</w:t>
            </w:r>
          </w:p>
        </w:tc>
        <w:tc>
          <w:tcPr>
            <w:tcW w:w="1542" w:type="pct"/>
            <w:tcBorders>
              <w:left w:val="nil"/>
              <w:right w:val="nil"/>
            </w:tcBorders>
          </w:tcPr>
          <w:p w14:paraId="448C0E1E" w14:textId="6F1EC213" w:rsidR="00D923D6" w:rsidRPr="00550CDB" w:rsidRDefault="00D923D6" w:rsidP="00550CDB">
            <w:pPr>
              <w:jc w:val="both"/>
              <w:rPr>
                <w:rFonts w:ascii="Times New Roman" w:hAnsi="Times New Roman"/>
                <w:noProof/>
                <w:color w:val="B83B46"/>
                <w:sz w:val="24"/>
              </w:rPr>
            </w:pPr>
            <w:r>
              <w:rPr>
                <w:rFonts w:ascii="Times New Roman" w:hAnsi="Times New Roman"/>
                <w:sz w:val="24"/>
              </w:rPr>
              <w:t>Tūrisms un darījumu braucieni</w:t>
            </w:r>
          </w:p>
        </w:tc>
        <w:tc>
          <w:tcPr>
            <w:tcW w:w="537" w:type="pct"/>
            <w:tcBorders>
              <w:left w:val="nil"/>
              <w:right w:val="nil"/>
            </w:tcBorders>
          </w:tcPr>
          <w:p w14:paraId="4C066359" w14:textId="77777777" w:rsidR="00D923D6" w:rsidRPr="00550CDB" w:rsidRDefault="00D923D6" w:rsidP="00550CDB">
            <w:pPr>
              <w:jc w:val="both"/>
              <w:rPr>
                <w:rFonts w:ascii="Times New Roman" w:hAnsi="Times New Roman"/>
                <w:noProof/>
                <w:sz w:val="24"/>
              </w:rPr>
            </w:pPr>
          </w:p>
        </w:tc>
        <w:tc>
          <w:tcPr>
            <w:tcW w:w="1978" w:type="pct"/>
            <w:tcBorders>
              <w:left w:val="nil"/>
              <w:right w:val="nil"/>
            </w:tcBorders>
          </w:tcPr>
          <w:p w14:paraId="2C1E2DFE" w14:textId="6C94A982" w:rsidR="00D923D6" w:rsidRPr="00550CDB" w:rsidRDefault="00D923D6" w:rsidP="00550CDB">
            <w:pPr>
              <w:jc w:val="both"/>
              <w:rPr>
                <w:rFonts w:ascii="Times New Roman" w:hAnsi="Times New Roman"/>
                <w:noProof/>
                <w:sz w:val="24"/>
              </w:rPr>
            </w:pPr>
            <w:r>
              <w:rPr>
                <w:rFonts w:ascii="Times New Roman" w:hAnsi="Times New Roman"/>
                <w:sz w:val="24"/>
              </w:rPr>
              <w:t>Izmitināšana un ēdināšanas pakalpojumi</w:t>
            </w:r>
          </w:p>
        </w:tc>
        <w:tc>
          <w:tcPr>
            <w:tcW w:w="289" w:type="pct"/>
            <w:tcBorders>
              <w:left w:val="nil"/>
            </w:tcBorders>
          </w:tcPr>
          <w:p w14:paraId="1CD728E4" w14:textId="38A43983" w:rsidR="00D923D6" w:rsidRPr="00550CDB" w:rsidRDefault="00D923D6" w:rsidP="00550CDB">
            <w:pPr>
              <w:jc w:val="both"/>
              <w:rPr>
                <w:rFonts w:ascii="Times New Roman" w:hAnsi="Times New Roman"/>
                <w:noProof/>
                <w:sz w:val="24"/>
              </w:rPr>
            </w:pPr>
            <w:r>
              <w:rPr>
                <w:rFonts w:ascii="Times New Roman" w:hAnsi="Times New Roman"/>
                <w:sz w:val="24"/>
              </w:rPr>
              <w:t>100</w:t>
            </w:r>
          </w:p>
        </w:tc>
      </w:tr>
      <w:tr w:rsidR="00723D65" w:rsidRPr="00550CDB" w14:paraId="1B4A9753" w14:textId="77777777" w:rsidTr="00BD692E">
        <w:tc>
          <w:tcPr>
            <w:tcW w:w="654" w:type="pct"/>
            <w:tcBorders>
              <w:left w:val="nil"/>
              <w:right w:val="nil"/>
            </w:tcBorders>
            <w:shd w:val="clear" w:color="auto" w:fill="F2F2F2" w:themeFill="background1" w:themeFillShade="F2"/>
          </w:tcPr>
          <w:p w14:paraId="51A44A34" w14:textId="77BC7075" w:rsidR="008C673E" w:rsidRPr="00550CDB" w:rsidRDefault="008C673E" w:rsidP="00550CDB">
            <w:pPr>
              <w:jc w:val="both"/>
              <w:rPr>
                <w:rFonts w:ascii="Times New Roman" w:hAnsi="Times New Roman"/>
                <w:noProof/>
                <w:color w:val="B83B46"/>
                <w:sz w:val="24"/>
              </w:rPr>
            </w:pPr>
            <w:r>
              <w:rPr>
                <w:rFonts w:ascii="Times New Roman" w:hAnsi="Times New Roman"/>
                <w:sz w:val="24"/>
              </w:rPr>
              <w:t>SE</w:t>
            </w:r>
          </w:p>
        </w:tc>
        <w:tc>
          <w:tcPr>
            <w:tcW w:w="1542" w:type="pct"/>
            <w:tcBorders>
              <w:left w:val="nil"/>
              <w:right w:val="nil"/>
            </w:tcBorders>
            <w:shd w:val="clear" w:color="auto" w:fill="F2F2F2" w:themeFill="background1" w:themeFillShade="F2"/>
          </w:tcPr>
          <w:p w14:paraId="26BF9558" w14:textId="13333005" w:rsidR="008C673E" w:rsidRPr="00550CDB" w:rsidRDefault="008C673E" w:rsidP="00550CDB">
            <w:pPr>
              <w:jc w:val="both"/>
              <w:rPr>
                <w:rFonts w:ascii="Times New Roman" w:hAnsi="Times New Roman"/>
                <w:noProof/>
                <w:color w:val="B83B46"/>
                <w:sz w:val="24"/>
              </w:rPr>
            </w:pPr>
            <w:r>
              <w:rPr>
                <w:rFonts w:ascii="Times New Roman" w:hAnsi="Times New Roman"/>
                <w:sz w:val="24"/>
              </w:rPr>
              <w:t>Būvniecība</w:t>
            </w:r>
          </w:p>
        </w:tc>
        <w:tc>
          <w:tcPr>
            <w:tcW w:w="537" w:type="pct"/>
            <w:tcBorders>
              <w:left w:val="nil"/>
              <w:right w:val="nil"/>
            </w:tcBorders>
            <w:shd w:val="clear" w:color="auto" w:fill="F2F2F2" w:themeFill="background1" w:themeFillShade="F2"/>
          </w:tcPr>
          <w:p w14:paraId="1ED10C64" w14:textId="2DC5D881" w:rsidR="008C673E" w:rsidRPr="00550CDB" w:rsidRDefault="008C673E" w:rsidP="00550CDB">
            <w:pPr>
              <w:jc w:val="both"/>
              <w:rPr>
                <w:rFonts w:ascii="Times New Roman" w:hAnsi="Times New Roman"/>
                <w:noProof/>
                <w:sz w:val="24"/>
              </w:rPr>
            </w:pPr>
            <w:r>
              <w:rPr>
                <w:rFonts w:ascii="Times New Roman" w:hAnsi="Times New Roman"/>
                <w:sz w:val="24"/>
              </w:rPr>
              <w:t>F</w:t>
            </w:r>
          </w:p>
        </w:tc>
        <w:tc>
          <w:tcPr>
            <w:tcW w:w="1978" w:type="pct"/>
            <w:tcBorders>
              <w:left w:val="nil"/>
              <w:right w:val="nil"/>
            </w:tcBorders>
            <w:shd w:val="clear" w:color="auto" w:fill="F2F2F2" w:themeFill="background1" w:themeFillShade="F2"/>
          </w:tcPr>
          <w:p w14:paraId="54D50D60" w14:textId="1A0F988B" w:rsidR="008C673E" w:rsidRPr="00550CDB" w:rsidRDefault="008C673E" w:rsidP="00550CDB">
            <w:pPr>
              <w:jc w:val="both"/>
              <w:rPr>
                <w:rFonts w:ascii="Times New Roman" w:hAnsi="Times New Roman"/>
                <w:noProof/>
                <w:sz w:val="24"/>
              </w:rPr>
            </w:pPr>
            <w:r>
              <w:rPr>
                <w:rFonts w:ascii="Times New Roman" w:hAnsi="Times New Roman"/>
                <w:sz w:val="24"/>
              </w:rPr>
              <w:t>Būvniecība</w:t>
            </w:r>
          </w:p>
        </w:tc>
        <w:tc>
          <w:tcPr>
            <w:tcW w:w="289" w:type="pct"/>
            <w:tcBorders>
              <w:left w:val="nil"/>
            </w:tcBorders>
            <w:shd w:val="clear" w:color="auto" w:fill="F2F2F2" w:themeFill="background1" w:themeFillShade="F2"/>
          </w:tcPr>
          <w:p w14:paraId="0C6F0CCC" w14:textId="635BD181" w:rsidR="008C673E" w:rsidRPr="00550CDB" w:rsidRDefault="008C673E" w:rsidP="00550CDB">
            <w:pPr>
              <w:jc w:val="both"/>
              <w:rPr>
                <w:rFonts w:ascii="Times New Roman" w:hAnsi="Times New Roman"/>
                <w:noProof/>
                <w:sz w:val="24"/>
              </w:rPr>
            </w:pPr>
            <w:r>
              <w:rPr>
                <w:rFonts w:ascii="Times New Roman" w:hAnsi="Times New Roman"/>
                <w:sz w:val="24"/>
              </w:rPr>
              <w:t>100</w:t>
            </w:r>
          </w:p>
        </w:tc>
      </w:tr>
      <w:tr w:rsidR="00723D65" w:rsidRPr="00550CDB" w14:paraId="323D4BE0" w14:textId="77777777" w:rsidTr="00BD692E">
        <w:tc>
          <w:tcPr>
            <w:tcW w:w="654" w:type="pct"/>
            <w:tcBorders>
              <w:left w:val="nil"/>
              <w:right w:val="nil"/>
            </w:tcBorders>
          </w:tcPr>
          <w:p w14:paraId="45D491B9" w14:textId="548126DE" w:rsidR="008C673E" w:rsidRPr="00550CDB" w:rsidRDefault="008C673E" w:rsidP="00550CDB">
            <w:pPr>
              <w:jc w:val="both"/>
              <w:rPr>
                <w:rFonts w:ascii="Times New Roman" w:hAnsi="Times New Roman"/>
                <w:noProof/>
                <w:color w:val="B83B46"/>
                <w:sz w:val="24"/>
              </w:rPr>
            </w:pPr>
            <w:r>
              <w:rPr>
                <w:rFonts w:ascii="Times New Roman" w:hAnsi="Times New Roman"/>
                <w:sz w:val="24"/>
              </w:rPr>
              <w:t>SFSG</w:t>
            </w:r>
          </w:p>
        </w:tc>
        <w:tc>
          <w:tcPr>
            <w:tcW w:w="1542" w:type="pct"/>
            <w:tcBorders>
              <w:left w:val="nil"/>
              <w:right w:val="nil"/>
            </w:tcBorders>
          </w:tcPr>
          <w:p w14:paraId="06E7369C" w14:textId="79BCE6CA" w:rsidR="008C673E" w:rsidRPr="00550CDB" w:rsidRDefault="008C673E" w:rsidP="00550CDB">
            <w:pPr>
              <w:jc w:val="both"/>
              <w:rPr>
                <w:rFonts w:ascii="Times New Roman" w:hAnsi="Times New Roman"/>
                <w:noProof/>
                <w:color w:val="B83B46"/>
                <w:sz w:val="24"/>
              </w:rPr>
            </w:pPr>
            <w:r>
              <w:rPr>
                <w:rFonts w:ascii="Times New Roman" w:hAnsi="Times New Roman"/>
                <w:sz w:val="24"/>
              </w:rPr>
              <w:t xml:space="preserve">Apdrošināšanas un finanšu </w:t>
            </w:r>
            <w:r>
              <w:rPr>
                <w:rFonts w:ascii="Times New Roman" w:hAnsi="Times New Roman"/>
                <w:sz w:val="24"/>
              </w:rPr>
              <w:lastRenderedPageBreak/>
              <w:t>pakalpojumi</w:t>
            </w:r>
          </w:p>
        </w:tc>
        <w:tc>
          <w:tcPr>
            <w:tcW w:w="537" w:type="pct"/>
            <w:tcBorders>
              <w:left w:val="nil"/>
              <w:right w:val="nil"/>
            </w:tcBorders>
          </w:tcPr>
          <w:p w14:paraId="6F26AE53" w14:textId="5EEED2E9" w:rsidR="008C673E" w:rsidRPr="00550CDB" w:rsidRDefault="008C673E" w:rsidP="00550CDB">
            <w:pPr>
              <w:jc w:val="both"/>
              <w:rPr>
                <w:rFonts w:ascii="Times New Roman" w:hAnsi="Times New Roman"/>
                <w:noProof/>
                <w:sz w:val="24"/>
              </w:rPr>
            </w:pPr>
            <w:r>
              <w:rPr>
                <w:rFonts w:ascii="Times New Roman" w:hAnsi="Times New Roman"/>
                <w:sz w:val="24"/>
              </w:rPr>
              <w:lastRenderedPageBreak/>
              <w:t>K</w:t>
            </w:r>
          </w:p>
        </w:tc>
        <w:tc>
          <w:tcPr>
            <w:tcW w:w="1978" w:type="pct"/>
            <w:tcBorders>
              <w:left w:val="nil"/>
              <w:right w:val="nil"/>
            </w:tcBorders>
          </w:tcPr>
          <w:p w14:paraId="39FA9413" w14:textId="0B1E147B" w:rsidR="008C673E" w:rsidRPr="00550CDB" w:rsidRDefault="008C673E" w:rsidP="00550CDB">
            <w:pPr>
              <w:jc w:val="both"/>
              <w:rPr>
                <w:rFonts w:ascii="Times New Roman" w:hAnsi="Times New Roman"/>
                <w:noProof/>
                <w:sz w:val="24"/>
              </w:rPr>
            </w:pPr>
            <w:r>
              <w:rPr>
                <w:rFonts w:ascii="Times New Roman" w:hAnsi="Times New Roman"/>
                <w:sz w:val="24"/>
              </w:rPr>
              <w:t>Finanšu un apdrošināšanas darbības</w:t>
            </w:r>
          </w:p>
        </w:tc>
        <w:tc>
          <w:tcPr>
            <w:tcW w:w="289" w:type="pct"/>
            <w:tcBorders>
              <w:left w:val="nil"/>
            </w:tcBorders>
          </w:tcPr>
          <w:p w14:paraId="5D0F625C" w14:textId="1C047260" w:rsidR="008C673E" w:rsidRPr="00550CDB" w:rsidRDefault="008C673E" w:rsidP="00550CDB">
            <w:pPr>
              <w:jc w:val="both"/>
              <w:rPr>
                <w:rFonts w:ascii="Times New Roman" w:hAnsi="Times New Roman"/>
                <w:noProof/>
                <w:sz w:val="24"/>
              </w:rPr>
            </w:pPr>
            <w:r>
              <w:rPr>
                <w:rFonts w:ascii="Times New Roman" w:hAnsi="Times New Roman"/>
                <w:sz w:val="24"/>
              </w:rPr>
              <w:t>100</w:t>
            </w:r>
          </w:p>
        </w:tc>
      </w:tr>
      <w:tr w:rsidR="008A51B3" w:rsidRPr="00550CDB" w14:paraId="360E8277" w14:textId="77777777" w:rsidTr="00BD692E">
        <w:tc>
          <w:tcPr>
            <w:tcW w:w="654" w:type="pct"/>
            <w:vMerge w:val="restart"/>
            <w:tcBorders>
              <w:left w:val="nil"/>
              <w:right w:val="nil"/>
            </w:tcBorders>
            <w:shd w:val="clear" w:color="auto" w:fill="B8CCE4" w:themeFill="accent1" w:themeFillTint="66"/>
          </w:tcPr>
          <w:p w14:paraId="18B4C338" w14:textId="379407FD" w:rsidR="008A51B3" w:rsidRPr="00550CDB" w:rsidRDefault="008A51B3" w:rsidP="002007D1">
            <w:pPr>
              <w:jc w:val="right"/>
              <w:rPr>
                <w:rFonts w:ascii="Times New Roman" w:hAnsi="Times New Roman"/>
                <w:noProof/>
                <w:sz w:val="24"/>
              </w:rPr>
            </w:pPr>
            <w:r>
              <w:rPr>
                <w:rFonts w:ascii="Times New Roman" w:hAnsi="Times New Roman"/>
                <w:sz w:val="24"/>
              </w:rPr>
              <w:t>SF</w:t>
            </w:r>
          </w:p>
        </w:tc>
        <w:tc>
          <w:tcPr>
            <w:tcW w:w="1542" w:type="pct"/>
            <w:vMerge w:val="restart"/>
            <w:tcBorders>
              <w:left w:val="nil"/>
              <w:right w:val="nil"/>
            </w:tcBorders>
            <w:shd w:val="clear" w:color="auto" w:fill="B8CCE4" w:themeFill="accent1" w:themeFillTint="66"/>
          </w:tcPr>
          <w:p w14:paraId="69B1F9AF" w14:textId="450344A2" w:rsidR="008A51B3" w:rsidRPr="00550CDB" w:rsidRDefault="008A51B3" w:rsidP="00550CDB">
            <w:pPr>
              <w:jc w:val="both"/>
              <w:rPr>
                <w:rFonts w:ascii="Times New Roman" w:hAnsi="Times New Roman"/>
                <w:noProof/>
                <w:sz w:val="24"/>
              </w:rPr>
            </w:pPr>
            <w:r>
              <w:rPr>
                <w:rFonts w:ascii="Times New Roman" w:hAnsi="Times New Roman"/>
                <w:sz w:val="24"/>
              </w:rPr>
              <w:t>Apdrošināšanas un pensiju pakalpojumi</w:t>
            </w:r>
          </w:p>
        </w:tc>
        <w:tc>
          <w:tcPr>
            <w:tcW w:w="537" w:type="pct"/>
            <w:tcBorders>
              <w:left w:val="nil"/>
              <w:right w:val="nil"/>
            </w:tcBorders>
            <w:shd w:val="clear" w:color="auto" w:fill="B8CCE4" w:themeFill="accent1" w:themeFillTint="66"/>
          </w:tcPr>
          <w:p w14:paraId="6BC48D35" w14:textId="296CDEE2" w:rsidR="008A51B3" w:rsidRPr="00550CDB" w:rsidRDefault="008A51B3" w:rsidP="00550CDB">
            <w:pPr>
              <w:jc w:val="both"/>
              <w:rPr>
                <w:rFonts w:ascii="Times New Roman" w:hAnsi="Times New Roman"/>
                <w:noProof/>
                <w:sz w:val="24"/>
              </w:rPr>
            </w:pPr>
            <w:r>
              <w:rPr>
                <w:rFonts w:ascii="Times New Roman" w:hAnsi="Times New Roman"/>
                <w:sz w:val="24"/>
              </w:rPr>
              <w:t>K65</w:t>
            </w:r>
          </w:p>
        </w:tc>
        <w:tc>
          <w:tcPr>
            <w:tcW w:w="1978" w:type="pct"/>
            <w:tcBorders>
              <w:left w:val="nil"/>
              <w:right w:val="nil"/>
            </w:tcBorders>
            <w:shd w:val="clear" w:color="auto" w:fill="B8CCE4" w:themeFill="accent1" w:themeFillTint="66"/>
          </w:tcPr>
          <w:p w14:paraId="6E6A13E6" w14:textId="50AF4A62" w:rsidR="008A51B3" w:rsidRPr="00550CDB" w:rsidRDefault="008A51B3" w:rsidP="00550CDB">
            <w:pPr>
              <w:jc w:val="both"/>
              <w:rPr>
                <w:rFonts w:ascii="Times New Roman" w:hAnsi="Times New Roman"/>
                <w:noProof/>
                <w:sz w:val="24"/>
              </w:rPr>
            </w:pPr>
            <w:r>
              <w:rPr>
                <w:rFonts w:ascii="Times New Roman" w:hAnsi="Times New Roman"/>
                <w:sz w:val="24"/>
              </w:rPr>
              <w:t>Apdrošināšana, pārapdrošināšana un pensiju finansēšana, izņemot obligāto sociālo apdrošināšanu</w:t>
            </w:r>
          </w:p>
        </w:tc>
        <w:tc>
          <w:tcPr>
            <w:tcW w:w="289" w:type="pct"/>
            <w:tcBorders>
              <w:left w:val="nil"/>
            </w:tcBorders>
            <w:shd w:val="clear" w:color="auto" w:fill="B8CCE4" w:themeFill="accent1" w:themeFillTint="66"/>
          </w:tcPr>
          <w:p w14:paraId="768A6340" w14:textId="6FC579F9" w:rsidR="008A51B3" w:rsidRPr="00550CDB" w:rsidRDefault="008A51B3" w:rsidP="00550CDB">
            <w:pPr>
              <w:jc w:val="both"/>
              <w:rPr>
                <w:rFonts w:ascii="Times New Roman" w:hAnsi="Times New Roman"/>
                <w:noProof/>
                <w:sz w:val="24"/>
              </w:rPr>
            </w:pPr>
            <w:r>
              <w:rPr>
                <w:rFonts w:ascii="Times New Roman" w:hAnsi="Times New Roman"/>
                <w:sz w:val="24"/>
              </w:rPr>
              <w:t>100</w:t>
            </w:r>
          </w:p>
        </w:tc>
      </w:tr>
      <w:tr w:rsidR="008A51B3" w:rsidRPr="00550CDB" w14:paraId="49F88881" w14:textId="77777777" w:rsidTr="00BD692E">
        <w:tc>
          <w:tcPr>
            <w:tcW w:w="654" w:type="pct"/>
            <w:vMerge/>
            <w:tcBorders>
              <w:left w:val="nil"/>
              <w:right w:val="nil"/>
            </w:tcBorders>
            <w:shd w:val="clear" w:color="auto" w:fill="B8CCE4" w:themeFill="accent1" w:themeFillTint="66"/>
          </w:tcPr>
          <w:p w14:paraId="2597C3E7" w14:textId="77777777" w:rsidR="008A51B3" w:rsidRPr="00550CDB" w:rsidRDefault="008A51B3" w:rsidP="002007D1">
            <w:pPr>
              <w:jc w:val="right"/>
              <w:rPr>
                <w:rFonts w:ascii="Times New Roman" w:hAnsi="Times New Roman"/>
                <w:noProof/>
                <w:sz w:val="24"/>
              </w:rPr>
            </w:pPr>
          </w:p>
        </w:tc>
        <w:tc>
          <w:tcPr>
            <w:tcW w:w="1542" w:type="pct"/>
            <w:vMerge/>
            <w:tcBorders>
              <w:left w:val="nil"/>
              <w:right w:val="nil"/>
            </w:tcBorders>
            <w:shd w:val="clear" w:color="auto" w:fill="B8CCE4" w:themeFill="accent1" w:themeFillTint="66"/>
          </w:tcPr>
          <w:p w14:paraId="4A434BFC" w14:textId="77777777" w:rsidR="008A51B3" w:rsidRPr="00550CDB" w:rsidRDefault="008A51B3" w:rsidP="00550CDB">
            <w:pPr>
              <w:jc w:val="both"/>
              <w:rPr>
                <w:rFonts w:ascii="Times New Roman" w:hAnsi="Times New Roman"/>
                <w:noProof/>
                <w:sz w:val="24"/>
              </w:rPr>
            </w:pPr>
          </w:p>
        </w:tc>
        <w:tc>
          <w:tcPr>
            <w:tcW w:w="537" w:type="pct"/>
            <w:tcBorders>
              <w:left w:val="nil"/>
              <w:right w:val="nil"/>
            </w:tcBorders>
            <w:shd w:val="clear" w:color="auto" w:fill="B8CCE4" w:themeFill="accent1" w:themeFillTint="66"/>
          </w:tcPr>
          <w:p w14:paraId="12C6DEF0" w14:textId="05E546A3" w:rsidR="008A51B3" w:rsidRPr="00550CDB" w:rsidRDefault="008A51B3" w:rsidP="00550CDB">
            <w:pPr>
              <w:jc w:val="both"/>
              <w:rPr>
                <w:rFonts w:ascii="Times New Roman" w:hAnsi="Times New Roman"/>
                <w:noProof/>
                <w:sz w:val="24"/>
              </w:rPr>
            </w:pPr>
            <w:r>
              <w:rPr>
                <w:rFonts w:ascii="Times New Roman" w:hAnsi="Times New Roman"/>
                <w:sz w:val="24"/>
              </w:rPr>
              <w:t>K66</w:t>
            </w:r>
          </w:p>
        </w:tc>
        <w:tc>
          <w:tcPr>
            <w:tcW w:w="1978" w:type="pct"/>
            <w:tcBorders>
              <w:left w:val="nil"/>
              <w:right w:val="nil"/>
            </w:tcBorders>
            <w:shd w:val="clear" w:color="auto" w:fill="B8CCE4" w:themeFill="accent1" w:themeFillTint="66"/>
          </w:tcPr>
          <w:p w14:paraId="72634F3D" w14:textId="47D39463" w:rsidR="008A51B3" w:rsidRPr="00550CDB" w:rsidRDefault="008A51B3" w:rsidP="00550CDB">
            <w:pPr>
              <w:jc w:val="both"/>
              <w:rPr>
                <w:rFonts w:ascii="Times New Roman" w:hAnsi="Times New Roman"/>
                <w:noProof/>
                <w:sz w:val="24"/>
              </w:rPr>
            </w:pPr>
            <w:r>
              <w:rPr>
                <w:rFonts w:ascii="Times New Roman" w:hAnsi="Times New Roman"/>
                <w:sz w:val="24"/>
              </w:rPr>
              <w:t>Finanšu pakalpojumu un apdrošināšanas darbības papildinošas darbības</w:t>
            </w:r>
          </w:p>
        </w:tc>
        <w:tc>
          <w:tcPr>
            <w:tcW w:w="289" w:type="pct"/>
            <w:tcBorders>
              <w:left w:val="nil"/>
            </w:tcBorders>
            <w:shd w:val="clear" w:color="auto" w:fill="B8CCE4" w:themeFill="accent1" w:themeFillTint="66"/>
          </w:tcPr>
          <w:p w14:paraId="66E3BDE3" w14:textId="1AF06425" w:rsidR="008A51B3" w:rsidRPr="00550CDB" w:rsidRDefault="008A51B3" w:rsidP="00550CDB">
            <w:pPr>
              <w:jc w:val="both"/>
              <w:rPr>
                <w:rFonts w:ascii="Times New Roman" w:hAnsi="Times New Roman"/>
                <w:noProof/>
                <w:sz w:val="24"/>
              </w:rPr>
            </w:pPr>
            <w:r>
              <w:rPr>
                <w:rFonts w:ascii="Times New Roman" w:hAnsi="Times New Roman"/>
                <w:sz w:val="24"/>
              </w:rPr>
              <w:t>50</w:t>
            </w:r>
          </w:p>
        </w:tc>
      </w:tr>
      <w:tr w:rsidR="008A51B3" w:rsidRPr="00550CDB" w14:paraId="1E979B37" w14:textId="77777777" w:rsidTr="00BD692E">
        <w:tc>
          <w:tcPr>
            <w:tcW w:w="654" w:type="pct"/>
            <w:vMerge w:val="restart"/>
            <w:tcBorders>
              <w:left w:val="nil"/>
              <w:right w:val="nil"/>
            </w:tcBorders>
            <w:shd w:val="clear" w:color="auto" w:fill="B8CCE4" w:themeFill="accent1" w:themeFillTint="66"/>
          </w:tcPr>
          <w:p w14:paraId="30166734" w14:textId="133EB28A" w:rsidR="008A51B3" w:rsidRPr="00550CDB" w:rsidRDefault="008A51B3" w:rsidP="002007D1">
            <w:pPr>
              <w:jc w:val="right"/>
              <w:rPr>
                <w:rFonts w:ascii="Times New Roman" w:hAnsi="Times New Roman"/>
                <w:noProof/>
                <w:sz w:val="24"/>
              </w:rPr>
            </w:pPr>
            <w:r>
              <w:rPr>
                <w:rFonts w:ascii="Times New Roman" w:hAnsi="Times New Roman"/>
                <w:sz w:val="24"/>
              </w:rPr>
              <w:t>SG</w:t>
            </w:r>
          </w:p>
        </w:tc>
        <w:tc>
          <w:tcPr>
            <w:tcW w:w="1542" w:type="pct"/>
            <w:vMerge w:val="restart"/>
            <w:tcBorders>
              <w:left w:val="nil"/>
              <w:right w:val="nil"/>
            </w:tcBorders>
            <w:shd w:val="clear" w:color="auto" w:fill="B8CCE4" w:themeFill="accent1" w:themeFillTint="66"/>
          </w:tcPr>
          <w:p w14:paraId="6681FBCC" w14:textId="67541C77" w:rsidR="008A51B3" w:rsidRPr="00550CDB" w:rsidRDefault="008A51B3" w:rsidP="00550CDB">
            <w:pPr>
              <w:jc w:val="both"/>
              <w:rPr>
                <w:rFonts w:ascii="Times New Roman" w:hAnsi="Times New Roman"/>
                <w:noProof/>
                <w:sz w:val="24"/>
              </w:rPr>
            </w:pPr>
            <w:r>
              <w:rPr>
                <w:rFonts w:ascii="Times New Roman" w:hAnsi="Times New Roman"/>
                <w:sz w:val="24"/>
              </w:rPr>
              <w:t>Finanšu pakalpojumi</w:t>
            </w:r>
          </w:p>
        </w:tc>
        <w:tc>
          <w:tcPr>
            <w:tcW w:w="537" w:type="pct"/>
            <w:tcBorders>
              <w:left w:val="nil"/>
              <w:right w:val="nil"/>
            </w:tcBorders>
            <w:shd w:val="clear" w:color="auto" w:fill="B8CCE4" w:themeFill="accent1" w:themeFillTint="66"/>
          </w:tcPr>
          <w:p w14:paraId="23A5AD02" w14:textId="20D4F43F" w:rsidR="008A51B3" w:rsidRPr="00550CDB" w:rsidRDefault="008A51B3" w:rsidP="00550CDB">
            <w:pPr>
              <w:jc w:val="both"/>
              <w:rPr>
                <w:rFonts w:ascii="Times New Roman" w:hAnsi="Times New Roman"/>
                <w:noProof/>
                <w:sz w:val="24"/>
              </w:rPr>
            </w:pPr>
            <w:r>
              <w:rPr>
                <w:rFonts w:ascii="Times New Roman" w:hAnsi="Times New Roman"/>
                <w:sz w:val="24"/>
              </w:rPr>
              <w:t>K64</w:t>
            </w:r>
          </w:p>
        </w:tc>
        <w:tc>
          <w:tcPr>
            <w:tcW w:w="1978" w:type="pct"/>
            <w:tcBorders>
              <w:left w:val="nil"/>
              <w:right w:val="nil"/>
            </w:tcBorders>
            <w:shd w:val="clear" w:color="auto" w:fill="B8CCE4" w:themeFill="accent1" w:themeFillTint="66"/>
          </w:tcPr>
          <w:p w14:paraId="25EAEEC9" w14:textId="24AAE7C2" w:rsidR="008A51B3" w:rsidRPr="00550CDB" w:rsidRDefault="008A51B3" w:rsidP="00550CDB">
            <w:pPr>
              <w:jc w:val="both"/>
              <w:rPr>
                <w:rFonts w:ascii="Times New Roman" w:hAnsi="Times New Roman"/>
                <w:noProof/>
                <w:sz w:val="24"/>
              </w:rPr>
            </w:pPr>
            <w:r>
              <w:rPr>
                <w:rFonts w:ascii="Times New Roman" w:hAnsi="Times New Roman"/>
                <w:sz w:val="24"/>
              </w:rPr>
              <w:t>Finanšu pakalpojumi, izņemot apdrošināšanu un pensiju finansēšanu</w:t>
            </w:r>
          </w:p>
        </w:tc>
        <w:tc>
          <w:tcPr>
            <w:tcW w:w="289" w:type="pct"/>
            <w:tcBorders>
              <w:left w:val="nil"/>
            </w:tcBorders>
            <w:shd w:val="clear" w:color="auto" w:fill="B8CCE4" w:themeFill="accent1" w:themeFillTint="66"/>
          </w:tcPr>
          <w:p w14:paraId="40D74C51" w14:textId="4B89D345" w:rsidR="008A51B3" w:rsidRPr="00550CDB" w:rsidRDefault="008A51B3" w:rsidP="00550CDB">
            <w:pPr>
              <w:jc w:val="both"/>
              <w:rPr>
                <w:rFonts w:ascii="Times New Roman" w:hAnsi="Times New Roman"/>
                <w:noProof/>
                <w:sz w:val="24"/>
              </w:rPr>
            </w:pPr>
            <w:r>
              <w:rPr>
                <w:rFonts w:ascii="Times New Roman" w:hAnsi="Times New Roman"/>
                <w:sz w:val="24"/>
              </w:rPr>
              <w:t>100</w:t>
            </w:r>
          </w:p>
        </w:tc>
      </w:tr>
      <w:tr w:rsidR="008A51B3" w:rsidRPr="00550CDB" w14:paraId="5FD765DB" w14:textId="77777777" w:rsidTr="00BD692E">
        <w:tc>
          <w:tcPr>
            <w:tcW w:w="654" w:type="pct"/>
            <w:vMerge/>
            <w:tcBorders>
              <w:left w:val="nil"/>
              <w:right w:val="nil"/>
            </w:tcBorders>
            <w:shd w:val="clear" w:color="auto" w:fill="B8CCE4" w:themeFill="accent1" w:themeFillTint="66"/>
          </w:tcPr>
          <w:p w14:paraId="1E06B773" w14:textId="77777777" w:rsidR="008A51B3" w:rsidRPr="00550CDB" w:rsidRDefault="008A51B3" w:rsidP="00550CDB">
            <w:pPr>
              <w:jc w:val="both"/>
              <w:rPr>
                <w:rFonts w:ascii="Times New Roman" w:hAnsi="Times New Roman"/>
                <w:noProof/>
                <w:sz w:val="24"/>
              </w:rPr>
            </w:pPr>
          </w:p>
        </w:tc>
        <w:tc>
          <w:tcPr>
            <w:tcW w:w="1542" w:type="pct"/>
            <w:vMerge/>
            <w:tcBorders>
              <w:left w:val="nil"/>
              <w:right w:val="nil"/>
            </w:tcBorders>
            <w:shd w:val="clear" w:color="auto" w:fill="B8CCE4" w:themeFill="accent1" w:themeFillTint="66"/>
          </w:tcPr>
          <w:p w14:paraId="02B886A8" w14:textId="77777777" w:rsidR="008A51B3" w:rsidRPr="00550CDB" w:rsidRDefault="008A51B3" w:rsidP="00550CDB">
            <w:pPr>
              <w:jc w:val="both"/>
              <w:rPr>
                <w:rFonts w:ascii="Times New Roman" w:hAnsi="Times New Roman"/>
                <w:noProof/>
                <w:sz w:val="24"/>
              </w:rPr>
            </w:pPr>
          </w:p>
        </w:tc>
        <w:tc>
          <w:tcPr>
            <w:tcW w:w="537" w:type="pct"/>
            <w:tcBorders>
              <w:left w:val="nil"/>
              <w:right w:val="nil"/>
            </w:tcBorders>
            <w:shd w:val="clear" w:color="auto" w:fill="B8CCE4" w:themeFill="accent1" w:themeFillTint="66"/>
          </w:tcPr>
          <w:p w14:paraId="7C128044" w14:textId="017AD716" w:rsidR="008A51B3" w:rsidRPr="00550CDB" w:rsidRDefault="008A51B3" w:rsidP="00550CDB">
            <w:pPr>
              <w:jc w:val="both"/>
              <w:rPr>
                <w:rFonts w:ascii="Times New Roman" w:hAnsi="Times New Roman"/>
                <w:noProof/>
                <w:sz w:val="24"/>
              </w:rPr>
            </w:pPr>
            <w:r>
              <w:rPr>
                <w:rFonts w:ascii="Times New Roman" w:hAnsi="Times New Roman"/>
                <w:sz w:val="24"/>
              </w:rPr>
              <w:t>K66</w:t>
            </w:r>
          </w:p>
        </w:tc>
        <w:tc>
          <w:tcPr>
            <w:tcW w:w="1978" w:type="pct"/>
            <w:tcBorders>
              <w:left w:val="nil"/>
              <w:right w:val="nil"/>
            </w:tcBorders>
            <w:shd w:val="clear" w:color="auto" w:fill="B8CCE4" w:themeFill="accent1" w:themeFillTint="66"/>
          </w:tcPr>
          <w:p w14:paraId="6CCFBB78" w14:textId="609A1260" w:rsidR="008A51B3" w:rsidRPr="00550CDB" w:rsidRDefault="008A51B3" w:rsidP="00550CDB">
            <w:pPr>
              <w:jc w:val="both"/>
              <w:rPr>
                <w:rFonts w:ascii="Times New Roman" w:hAnsi="Times New Roman"/>
                <w:noProof/>
                <w:sz w:val="24"/>
              </w:rPr>
            </w:pPr>
            <w:r>
              <w:rPr>
                <w:rFonts w:ascii="Times New Roman" w:hAnsi="Times New Roman"/>
                <w:sz w:val="24"/>
              </w:rPr>
              <w:t>Finanšu pakalpojumu un apdrošināšanas darbības papildinošas darbības</w:t>
            </w:r>
          </w:p>
        </w:tc>
        <w:tc>
          <w:tcPr>
            <w:tcW w:w="289" w:type="pct"/>
            <w:tcBorders>
              <w:left w:val="nil"/>
            </w:tcBorders>
            <w:shd w:val="clear" w:color="auto" w:fill="B8CCE4" w:themeFill="accent1" w:themeFillTint="66"/>
          </w:tcPr>
          <w:p w14:paraId="7857EACB" w14:textId="11BFCD3D" w:rsidR="008A51B3" w:rsidRPr="00550CDB" w:rsidRDefault="008A51B3" w:rsidP="00550CDB">
            <w:pPr>
              <w:jc w:val="both"/>
              <w:rPr>
                <w:rFonts w:ascii="Times New Roman" w:hAnsi="Times New Roman"/>
                <w:noProof/>
                <w:sz w:val="24"/>
              </w:rPr>
            </w:pPr>
            <w:r>
              <w:rPr>
                <w:rFonts w:ascii="Times New Roman" w:hAnsi="Times New Roman"/>
                <w:sz w:val="24"/>
              </w:rPr>
              <w:t>50</w:t>
            </w:r>
          </w:p>
        </w:tc>
      </w:tr>
      <w:tr w:rsidR="00BD692E" w:rsidRPr="00550CDB" w14:paraId="3F221AD5" w14:textId="77777777" w:rsidTr="00BD692E">
        <w:tc>
          <w:tcPr>
            <w:tcW w:w="654" w:type="pct"/>
            <w:tcBorders>
              <w:left w:val="nil"/>
              <w:right w:val="nil"/>
            </w:tcBorders>
            <w:shd w:val="clear" w:color="auto" w:fill="F2F2F2" w:themeFill="background1" w:themeFillShade="F2"/>
          </w:tcPr>
          <w:p w14:paraId="51C25929" w14:textId="2B4AB5B6" w:rsidR="008C673E" w:rsidRPr="00550CDB" w:rsidRDefault="008C673E" w:rsidP="00550CDB">
            <w:pPr>
              <w:jc w:val="both"/>
              <w:rPr>
                <w:rFonts w:ascii="Times New Roman" w:hAnsi="Times New Roman"/>
                <w:noProof/>
                <w:sz w:val="24"/>
              </w:rPr>
            </w:pPr>
            <w:r>
              <w:rPr>
                <w:rFonts w:ascii="Times New Roman" w:hAnsi="Times New Roman"/>
                <w:sz w:val="24"/>
              </w:rPr>
              <w:t>SH</w:t>
            </w:r>
          </w:p>
        </w:tc>
        <w:tc>
          <w:tcPr>
            <w:tcW w:w="1542" w:type="pct"/>
            <w:tcBorders>
              <w:left w:val="nil"/>
              <w:right w:val="nil"/>
            </w:tcBorders>
            <w:shd w:val="clear" w:color="auto" w:fill="F2F2F2" w:themeFill="background1" w:themeFillShade="F2"/>
          </w:tcPr>
          <w:p w14:paraId="27E35CCD" w14:textId="6C29CBAD" w:rsidR="008C673E" w:rsidRPr="00550CDB" w:rsidRDefault="008C673E" w:rsidP="00550CDB">
            <w:pPr>
              <w:jc w:val="both"/>
              <w:rPr>
                <w:rFonts w:ascii="Times New Roman" w:hAnsi="Times New Roman"/>
                <w:noProof/>
                <w:sz w:val="24"/>
              </w:rPr>
            </w:pPr>
            <w:r>
              <w:rPr>
                <w:rFonts w:ascii="Times New Roman" w:hAnsi="Times New Roman"/>
                <w:sz w:val="24"/>
              </w:rPr>
              <w:t>Citur neiekļauta maksa par intelektuālā īpašuma izmantošanu</w:t>
            </w:r>
          </w:p>
        </w:tc>
        <w:tc>
          <w:tcPr>
            <w:tcW w:w="537" w:type="pct"/>
            <w:tcBorders>
              <w:left w:val="nil"/>
              <w:right w:val="nil"/>
            </w:tcBorders>
            <w:shd w:val="clear" w:color="auto" w:fill="F2F2F2" w:themeFill="background1" w:themeFillShade="F2"/>
          </w:tcPr>
          <w:p w14:paraId="586BF552" w14:textId="1A778D68" w:rsidR="008C673E" w:rsidRPr="00550CDB" w:rsidRDefault="008C673E" w:rsidP="00550CDB">
            <w:pPr>
              <w:jc w:val="both"/>
              <w:rPr>
                <w:rFonts w:ascii="Times New Roman" w:hAnsi="Times New Roman"/>
                <w:noProof/>
                <w:sz w:val="24"/>
              </w:rPr>
            </w:pPr>
            <w:r>
              <w:rPr>
                <w:rFonts w:ascii="Times New Roman" w:hAnsi="Times New Roman"/>
                <w:sz w:val="24"/>
              </w:rPr>
              <w:t>N77</w:t>
            </w:r>
          </w:p>
        </w:tc>
        <w:tc>
          <w:tcPr>
            <w:tcW w:w="1978" w:type="pct"/>
            <w:tcBorders>
              <w:left w:val="nil"/>
              <w:right w:val="nil"/>
            </w:tcBorders>
            <w:shd w:val="clear" w:color="auto" w:fill="F2F2F2" w:themeFill="background1" w:themeFillShade="F2"/>
          </w:tcPr>
          <w:p w14:paraId="40AF2441" w14:textId="77789570" w:rsidR="008C673E" w:rsidRPr="00550CDB" w:rsidRDefault="008C673E" w:rsidP="00550CDB">
            <w:pPr>
              <w:jc w:val="both"/>
              <w:rPr>
                <w:rFonts w:ascii="Times New Roman" w:hAnsi="Times New Roman"/>
                <w:noProof/>
                <w:sz w:val="24"/>
              </w:rPr>
            </w:pPr>
            <w:r>
              <w:rPr>
                <w:rFonts w:ascii="Times New Roman" w:hAnsi="Times New Roman"/>
                <w:sz w:val="24"/>
              </w:rPr>
              <w:t>Iznomāšanas un ekspluatācijas līzinga pakalpojumi</w:t>
            </w:r>
          </w:p>
        </w:tc>
        <w:tc>
          <w:tcPr>
            <w:tcW w:w="289" w:type="pct"/>
            <w:tcBorders>
              <w:left w:val="nil"/>
            </w:tcBorders>
            <w:shd w:val="clear" w:color="auto" w:fill="F2F2F2" w:themeFill="background1" w:themeFillShade="F2"/>
          </w:tcPr>
          <w:p w14:paraId="1A0EA6CF" w14:textId="6809CE8A" w:rsidR="008C673E" w:rsidRPr="00550CDB" w:rsidRDefault="008C673E" w:rsidP="00550CDB">
            <w:pPr>
              <w:jc w:val="both"/>
              <w:rPr>
                <w:rFonts w:ascii="Times New Roman" w:hAnsi="Times New Roman"/>
                <w:noProof/>
                <w:sz w:val="24"/>
              </w:rPr>
            </w:pPr>
            <w:r>
              <w:rPr>
                <w:rFonts w:ascii="Times New Roman" w:hAnsi="Times New Roman"/>
                <w:sz w:val="24"/>
              </w:rPr>
              <w:t>25</w:t>
            </w:r>
          </w:p>
        </w:tc>
      </w:tr>
      <w:tr w:rsidR="007D4ED2" w:rsidRPr="00550CDB" w14:paraId="5AD38126" w14:textId="77777777" w:rsidTr="00BD692E">
        <w:tc>
          <w:tcPr>
            <w:tcW w:w="654" w:type="pct"/>
            <w:vMerge w:val="restart"/>
            <w:tcBorders>
              <w:left w:val="nil"/>
              <w:right w:val="nil"/>
            </w:tcBorders>
          </w:tcPr>
          <w:p w14:paraId="07FA819E" w14:textId="49844E33" w:rsidR="007D4ED2" w:rsidRPr="00550CDB" w:rsidRDefault="007D4ED2" w:rsidP="00550CDB">
            <w:pPr>
              <w:jc w:val="both"/>
              <w:rPr>
                <w:rFonts w:ascii="Times New Roman" w:hAnsi="Times New Roman"/>
                <w:noProof/>
                <w:sz w:val="24"/>
              </w:rPr>
            </w:pPr>
            <w:r>
              <w:rPr>
                <w:rFonts w:ascii="Times New Roman" w:hAnsi="Times New Roman"/>
                <w:sz w:val="24"/>
              </w:rPr>
              <w:t>SISK1</w:t>
            </w:r>
          </w:p>
        </w:tc>
        <w:tc>
          <w:tcPr>
            <w:tcW w:w="1542" w:type="pct"/>
            <w:vMerge w:val="restart"/>
            <w:tcBorders>
              <w:left w:val="nil"/>
              <w:right w:val="nil"/>
            </w:tcBorders>
          </w:tcPr>
          <w:p w14:paraId="304B44B2" w14:textId="06F6CE74" w:rsidR="007D4ED2" w:rsidRPr="00550CDB" w:rsidRDefault="007D4ED2" w:rsidP="00550CDB">
            <w:pPr>
              <w:jc w:val="both"/>
              <w:rPr>
                <w:rFonts w:ascii="Times New Roman" w:hAnsi="Times New Roman"/>
                <w:noProof/>
                <w:sz w:val="24"/>
              </w:rPr>
            </w:pPr>
            <w:r>
              <w:rPr>
                <w:rFonts w:ascii="Times New Roman" w:hAnsi="Times New Roman"/>
                <w:sz w:val="24"/>
              </w:rPr>
              <w:t>Telekomunikāciju pakalpojumi, datorpakalpojumi, informācijas pakalpojumi un audiovizuālie pakalpojumi</w:t>
            </w:r>
          </w:p>
        </w:tc>
        <w:tc>
          <w:tcPr>
            <w:tcW w:w="537" w:type="pct"/>
            <w:tcBorders>
              <w:left w:val="nil"/>
              <w:right w:val="nil"/>
            </w:tcBorders>
          </w:tcPr>
          <w:p w14:paraId="52972047" w14:textId="110B647C" w:rsidR="007D4ED2" w:rsidRPr="00550CDB" w:rsidRDefault="007D4ED2" w:rsidP="00550CDB">
            <w:pPr>
              <w:jc w:val="both"/>
              <w:rPr>
                <w:rFonts w:ascii="Times New Roman" w:hAnsi="Times New Roman"/>
                <w:noProof/>
                <w:sz w:val="24"/>
              </w:rPr>
            </w:pPr>
            <w:r>
              <w:rPr>
                <w:rFonts w:ascii="Times New Roman" w:hAnsi="Times New Roman"/>
                <w:sz w:val="24"/>
              </w:rPr>
              <w:t>J</w:t>
            </w:r>
          </w:p>
        </w:tc>
        <w:tc>
          <w:tcPr>
            <w:tcW w:w="1978" w:type="pct"/>
            <w:tcBorders>
              <w:left w:val="nil"/>
              <w:right w:val="nil"/>
            </w:tcBorders>
          </w:tcPr>
          <w:p w14:paraId="0ABE25CE" w14:textId="56806169" w:rsidR="007D4ED2" w:rsidRPr="00550CDB" w:rsidRDefault="007D4ED2" w:rsidP="00550CDB">
            <w:pPr>
              <w:jc w:val="both"/>
              <w:rPr>
                <w:rFonts w:ascii="Times New Roman" w:hAnsi="Times New Roman"/>
                <w:noProof/>
                <w:sz w:val="24"/>
              </w:rPr>
            </w:pPr>
            <w:r>
              <w:rPr>
                <w:rFonts w:ascii="Times New Roman" w:hAnsi="Times New Roman"/>
                <w:sz w:val="24"/>
              </w:rPr>
              <w:t>Informācija un sakari</w:t>
            </w:r>
          </w:p>
        </w:tc>
        <w:tc>
          <w:tcPr>
            <w:tcW w:w="289" w:type="pct"/>
            <w:tcBorders>
              <w:left w:val="nil"/>
            </w:tcBorders>
          </w:tcPr>
          <w:p w14:paraId="3BBCF36D" w14:textId="63367FE3" w:rsidR="007D4ED2" w:rsidRPr="00550CDB" w:rsidRDefault="007D4ED2" w:rsidP="00550CDB">
            <w:pPr>
              <w:jc w:val="both"/>
              <w:rPr>
                <w:rFonts w:ascii="Times New Roman" w:hAnsi="Times New Roman"/>
                <w:noProof/>
                <w:sz w:val="24"/>
              </w:rPr>
            </w:pPr>
            <w:r>
              <w:rPr>
                <w:rFonts w:ascii="Times New Roman" w:hAnsi="Times New Roman"/>
                <w:sz w:val="24"/>
              </w:rPr>
              <w:t>100</w:t>
            </w:r>
          </w:p>
        </w:tc>
      </w:tr>
      <w:tr w:rsidR="007D4ED2" w:rsidRPr="00550CDB" w14:paraId="7D18A866" w14:textId="77777777" w:rsidTr="00BD692E">
        <w:tc>
          <w:tcPr>
            <w:tcW w:w="654" w:type="pct"/>
            <w:vMerge/>
            <w:tcBorders>
              <w:left w:val="nil"/>
              <w:right w:val="nil"/>
            </w:tcBorders>
          </w:tcPr>
          <w:p w14:paraId="1F8C735D" w14:textId="77777777" w:rsidR="007D4ED2" w:rsidRPr="00550CDB" w:rsidRDefault="007D4ED2" w:rsidP="00550CDB">
            <w:pPr>
              <w:jc w:val="both"/>
              <w:rPr>
                <w:rFonts w:ascii="Times New Roman" w:hAnsi="Times New Roman"/>
                <w:noProof/>
                <w:sz w:val="24"/>
              </w:rPr>
            </w:pPr>
          </w:p>
        </w:tc>
        <w:tc>
          <w:tcPr>
            <w:tcW w:w="1542" w:type="pct"/>
            <w:vMerge/>
            <w:tcBorders>
              <w:left w:val="nil"/>
              <w:right w:val="nil"/>
            </w:tcBorders>
          </w:tcPr>
          <w:p w14:paraId="6A328648" w14:textId="77777777" w:rsidR="007D4ED2" w:rsidRPr="00550CDB" w:rsidRDefault="007D4ED2" w:rsidP="00550CDB">
            <w:pPr>
              <w:jc w:val="both"/>
              <w:rPr>
                <w:rFonts w:ascii="Times New Roman" w:hAnsi="Times New Roman"/>
                <w:noProof/>
                <w:sz w:val="24"/>
              </w:rPr>
            </w:pPr>
          </w:p>
        </w:tc>
        <w:tc>
          <w:tcPr>
            <w:tcW w:w="537" w:type="pct"/>
            <w:tcBorders>
              <w:left w:val="nil"/>
              <w:right w:val="nil"/>
            </w:tcBorders>
          </w:tcPr>
          <w:p w14:paraId="2F566DA5" w14:textId="0198182B" w:rsidR="007D4ED2" w:rsidRPr="00550CDB" w:rsidRDefault="007D4ED2" w:rsidP="00550CDB">
            <w:pPr>
              <w:jc w:val="both"/>
              <w:rPr>
                <w:rFonts w:ascii="Times New Roman" w:hAnsi="Times New Roman"/>
                <w:noProof/>
                <w:sz w:val="24"/>
              </w:rPr>
            </w:pPr>
            <w:r>
              <w:rPr>
                <w:rFonts w:ascii="Times New Roman" w:hAnsi="Times New Roman"/>
                <w:sz w:val="24"/>
              </w:rPr>
              <w:t>N77</w:t>
            </w:r>
          </w:p>
        </w:tc>
        <w:tc>
          <w:tcPr>
            <w:tcW w:w="1978" w:type="pct"/>
            <w:tcBorders>
              <w:left w:val="nil"/>
              <w:right w:val="nil"/>
            </w:tcBorders>
          </w:tcPr>
          <w:p w14:paraId="21B92597" w14:textId="5F33D9E9" w:rsidR="007D4ED2" w:rsidRPr="00550CDB" w:rsidRDefault="007D4ED2" w:rsidP="00550CDB">
            <w:pPr>
              <w:jc w:val="both"/>
              <w:rPr>
                <w:rFonts w:ascii="Times New Roman" w:hAnsi="Times New Roman"/>
                <w:noProof/>
                <w:sz w:val="24"/>
              </w:rPr>
            </w:pPr>
            <w:r>
              <w:rPr>
                <w:rFonts w:ascii="Times New Roman" w:hAnsi="Times New Roman"/>
                <w:sz w:val="24"/>
              </w:rPr>
              <w:t>Iznomāšanas un ekspluatācijas līzinga pakalpojumi</w:t>
            </w:r>
          </w:p>
        </w:tc>
        <w:tc>
          <w:tcPr>
            <w:tcW w:w="289" w:type="pct"/>
            <w:tcBorders>
              <w:left w:val="nil"/>
            </w:tcBorders>
          </w:tcPr>
          <w:p w14:paraId="56E3D2BE" w14:textId="633BB3DB" w:rsidR="007D4ED2" w:rsidRPr="00550CDB" w:rsidRDefault="007D4ED2" w:rsidP="00550CDB">
            <w:pPr>
              <w:jc w:val="both"/>
              <w:rPr>
                <w:rFonts w:ascii="Times New Roman" w:hAnsi="Times New Roman"/>
                <w:noProof/>
                <w:sz w:val="24"/>
              </w:rPr>
            </w:pPr>
            <w:r>
              <w:rPr>
                <w:rFonts w:ascii="Times New Roman" w:hAnsi="Times New Roman"/>
                <w:sz w:val="24"/>
              </w:rPr>
              <w:t>50</w:t>
            </w:r>
          </w:p>
        </w:tc>
      </w:tr>
      <w:tr w:rsidR="007D4ED2" w:rsidRPr="00550CDB" w14:paraId="725B0BE9" w14:textId="77777777" w:rsidTr="00BD692E">
        <w:tc>
          <w:tcPr>
            <w:tcW w:w="654" w:type="pct"/>
            <w:vMerge/>
            <w:tcBorders>
              <w:left w:val="nil"/>
              <w:right w:val="nil"/>
            </w:tcBorders>
          </w:tcPr>
          <w:p w14:paraId="02933591" w14:textId="77777777" w:rsidR="007D4ED2" w:rsidRPr="00550CDB" w:rsidRDefault="007D4ED2" w:rsidP="00550CDB">
            <w:pPr>
              <w:jc w:val="both"/>
              <w:rPr>
                <w:rFonts w:ascii="Times New Roman" w:hAnsi="Times New Roman"/>
                <w:noProof/>
                <w:sz w:val="24"/>
              </w:rPr>
            </w:pPr>
          </w:p>
        </w:tc>
        <w:tc>
          <w:tcPr>
            <w:tcW w:w="1542" w:type="pct"/>
            <w:vMerge/>
            <w:tcBorders>
              <w:left w:val="nil"/>
              <w:right w:val="nil"/>
            </w:tcBorders>
          </w:tcPr>
          <w:p w14:paraId="647ABC56" w14:textId="77777777" w:rsidR="007D4ED2" w:rsidRPr="00550CDB" w:rsidRDefault="007D4ED2" w:rsidP="00550CDB">
            <w:pPr>
              <w:jc w:val="both"/>
              <w:rPr>
                <w:rFonts w:ascii="Times New Roman" w:hAnsi="Times New Roman"/>
                <w:noProof/>
                <w:sz w:val="24"/>
              </w:rPr>
            </w:pPr>
          </w:p>
        </w:tc>
        <w:tc>
          <w:tcPr>
            <w:tcW w:w="537" w:type="pct"/>
            <w:tcBorders>
              <w:left w:val="nil"/>
              <w:right w:val="nil"/>
            </w:tcBorders>
          </w:tcPr>
          <w:p w14:paraId="53982614" w14:textId="31B8F7E6" w:rsidR="007D4ED2" w:rsidRPr="00550CDB" w:rsidRDefault="007D4ED2" w:rsidP="00550CDB">
            <w:pPr>
              <w:jc w:val="both"/>
              <w:rPr>
                <w:rFonts w:ascii="Times New Roman" w:hAnsi="Times New Roman"/>
                <w:noProof/>
                <w:sz w:val="24"/>
              </w:rPr>
            </w:pPr>
            <w:r>
              <w:rPr>
                <w:rFonts w:ascii="Times New Roman" w:hAnsi="Times New Roman"/>
                <w:sz w:val="24"/>
              </w:rPr>
              <w:t>S95</w:t>
            </w:r>
          </w:p>
        </w:tc>
        <w:tc>
          <w:tcPr>
            <w:tcW w:w="1978" w:type="pct"/>
            <w:tcBorders>
              <w:left w:val="nil"/>
              <w:right w:val="nil"/>
            </w:tcBorders>
          </w:tcPr>
          <w:p w14:paraId="0EF9C142" w14:textId="200B12B1" w:rsidR="007D4ED2" w:rsidRPr="00550CDB" w:rsidRDefault="007D4ED2" w:rsidP="00550CDB">
            <w:pPr>
              <w:jc w:val="both"/>
              <w:rPr>
                <w:rFonts w:ascii="Times New Roman" w:hAnsi="Times New Roman"/>
                <w:noProof/>
                <w:sz w:val="24"/>
              </w:rPr>
            </w:pPr>
            <w:r>
              <w:rPr>
                <w:rFonts w:ascii="Times New Roman" w:hAnsi="Times New Roman"/>
                <w:sz w:val="24"/>
              </w:rPr>
              <w:t>Datoru, individuālās lietošanas priekšmetu un mājsaimniecības piederumu remonts</w:t>
            </w:r>
          </w:p>
        </w:tc>
        <w:tc>
          <w:tcPr>
            <w:tcW w:w="289" w:type="pct"/>
            <w:tcBorders>
              <w:left w:val="nil"/>
            </w:tcBorders>
          </w:tcPr>
          <w:p w14:paraId="1E77BB59" w14:textId="63D8C57F" w:rsidR="007D4ED2" w:rsidRPr="00550CDB" w:rsidRDefault="007D4ED2" w:rsidP="00550CDB">
            <w:pPr>
              <w:jc w:val="both"/>
              <w:rPr>
                <w:rFonts w:ascii="Times New Roman" w:hAnsi="Times New Roman"/>
                <w:noProof/>
                <w:sz w:val="24"/>
              </w:rPr>
            </w:pPr>
            <w:r>
              <w:rPr>
                <w:rFonts w:ascii="Times New Roman" w:hAnsi="Times New Roman"/>
                <w:sz w:val="24"/>
              </w:rPr>
              <w:t>50</w:t>
            </w:r>
          </w:p>
        </w:tc>
      </w:tr>
      <w:tr w:rsidR="00BD692E" w:rsidRPr="00550CDB" w14:paraId="2510C4E3" w14:textId="77777777" w:rsidTr="00BD692E">
        <w:tc>
          <w:tcPr>
            <w:tcW w:w="654" w:type="pct"/>
            <w:tcBorders>
              <w:left w:val="nil"/>
              <w:right w:val="nil"/>
            </w:tcBorders>
            <w:shd w:val="clear" w:color="auto" w:fill="B8CCE4" w:themeFill="accent1" w:themeFillTint="66"/>
          </w:tcPr>
          <w:p w14:paraId="759F3C67" w14:textId="40344F48" w:rsidR="00287F28" w:rsidRPr="00550CDB" w:rsidRDefault="00287F28" w:rsidP="002007D1">
            <w:pPr>
              <w:jc w:val="right"/>
              <w:rPr>
                <w:rFonts w:ascii="Times New Roman" w:hAnsi="Times New Roman"/>
                <w:noProof/>
                <w:sz w:val="24"/>
              </w:rPr>
            </w:pPr>
            <w:r>
              <w:rPr>
                <w:rFonts w:ascii="Times New Roman" w:hAnsi="Times New Roman"/>
                <w:sz w:val="24"/>
              </w:rPr>
              <w:t>SI1</w:t>
            </w:r>
          </w:p>
        </w:tc>
        <w:tc>
          <w:tcPr>
            <w:tcW w:w="1542" w:type="pct"/>
            <w:tcBorders>
              <w:left w:val="nil"/>
              <w:right w:val="nil"/>
            </w:tcBorders>
            <w:shd w:val="clear" w:color="auto" w:fill="B8CCE4" w:themeFill="accent1" w:themeFillTint="66"/>
          </w:tcPr>
          <w:p w14:paraId="78DD2510" w14:textId="31D266E2" w:rsidR="00287F28" w:rsidRPr="00550CDB" w:rsidRDefault="00287F28" w:rsidP="00550CDB">
            <w:pPr>
              <w:jc w:val="both"/>
              <w:rPr>
                <w:rFonts w:ascii="Times New Roman" w:hAnsi="Times New Roman"/>
                <w:noProof/>
                <w:sz w:val="24"/>
              </w:rPr>
            </w:pPr>
            <w:r>
              <w:rPr>
                <w:rFonts w:ascii="Times New Roman" w:hAnsi="Times New Roman"/>
                <w:sz w:val="24"/>
              </w:rPr>
              <w:t>Telekomunikāciju pakalpojumi</w:t>
            </w:r>
          </w:p>
        </w:tc>
        <w:tc>
          <w:tcPr>
            <w:tcW w:w="537" w:type="pct"/>
            <w:tcBorders>
              <w:left w:val="nil"/>
              <w:right w:val="nil"/>
            </w:tcBorders>
            <w:shd w:val="clear" w:color="auto" w:fill="B8CCE4" w:themeFill="accent1" w:themeFillTint="66"/>
          </w:tcPr>
          <w:p w14:paraId="56E3DB82" w14:textId="1EAAEC3C" w:rsidR="00287F28" w:rsidRPr="00550CDB" w:rsidRDefault="00287F28" w:rsidP="00550CDB">
            <w:pPr>
              <w:jc w:val="both"/>
              <w:rPr>
                <w:rFonts w:ascii="Times New Roman" w:hAnsi="Times New Roman"/>
                <w:noProof/>
                <w:sz w:val="24"/>
              </w:rPr>
            </w:pPr>
            <w:r>
              <w:rPr>
                <w:rFonts w:ascii="Times New Roman" w:hAnsi="Times New Roman"/>
                <w:sz w:val="24"/>
              </w:rPr>
              <w:t>J61</w:t>
            </w:r>
          </w:p>
        </w:tc>
        <w:tc>
          <w:tcPr>
            <w:tcW w:w="1978" w:type="pct"/>
            <w:tcBorders>
              <w:left w:val="nil"/>
              <w:right w:val="nil"/>
            </w:tcBorders>
            <w:shd w:val="clear" w:color="auto" w:fill="B8CCE4" w:themeFill="accent1" w:themeFillTint="66"/>
          </w:tcPr>
          <w:p w14:paraId="7E68FE70" w14:textId="1E356AE1" w:rsidR="00287F28" w:rsidRPr="00550CDB" w:rsidRDefault="00287F28" w:rsidP="00550CDB">
            <w:pPr>
              <w:jc w:val="both"/>
              <w:rPr>
                <w:rFonts w:ascii="Times New Roman" w:hAnsi="Times New Roman"/>
                <w:noProof/>
                <w:sz w:val="24"/>
              </w:rPr>
            </w:pPr>
            <w:r>
              <w:rPr>
                <w:rFonts w:ascii="Times New Roman" w:hAnsi="Times New Roman"/>
                <w:sz w:val="24"/>
              </w:rPr>
              <w:t>Telekomunikācija</w:t>
            </w:r>
          </w:p>
        </w:tc>
        <w:tc>
          <w:tcPr>
            <w:tcW w:w="289" w:type="pct"/>
            <w:tcBorders>
              <w:left w:val="nil"/>
            </w:tcBorders>
            <w:shd w:val="clear" w:color="auto" w:fill="B8CCE4" w:themeFill="accent1" w:themeFillTint="66"/>
          </w:tcPr>
          <w:p w14:paraId="1CF60454" w14:textId="0251EC3E" w:rsidR="00287F28" w:rsidRPr="00550CDB" w:rsidRDefault="00287F28" w:rsidP="00550CDB">
            <w:pPr>
              <w:jc w:val="both"/>
              <w:rPr>
                <w:rFonts w:ascii="Times New Roman" w:hAnsi="Times New Roman"/>
                <w:noProof/>
                <w:sz w:val="24"/>
              </w:rPr>
            </w:pPr>
            <w:r>
              <w:rPr>
                <w:rFonts w:ascii="Times New Roman" w:hAnsi="Times New Roman"/>
                <w:sz w:val="24"/>
              </w:rPr>
              <w:t>100</w:t>
            </w:r>
          </w:p>
        </w:tc>
      </w:tr>
      <w:tr w:rsidR="00320EE0" w:rsidRPr="00550CDB" w14:paraId="77E49B9A" w14:textId="77777777" w:rsidTr="00BD692E">
        <w:tc>
          <w:tcPr>
            <w:tcW w:w="654" w:type="pct"/>
            <w:vMerge w:val="restart"/>
            <w:tcBorders>
              <w:left w:val="nil"/>
              <w:right w:val="nil"/>
            </w:tcBorders>
            <w:shd w:val="clear" w:color="auto" w:fill="B8CCE4" w:themeFill="accent1" w:themeFillTint="66"/>
          </w:tcPr>
          <w:p w14:paraId="2E9ED47E" w14:textId="4AEFA5AB" w:rsidR="00320EE0" w:rsidRPr="00550CDB" w:rsidRDefault="00320EE0" w:rsidP="002007D1">
            <w:pPr>
              <w:jc w:val="right"/>
              <w:rPr>
                <w:rFonts w:ascii="Times New Roman" w:hAnsi="Times New Roman"/>
                <w:noProof/>
                <w:sz w:val="24"/>
              </w:rPr>
            </w:pPr>
            <w:r>
              <w:rPr>
                <w:rFonts w:ascii="Times New Roman" w:hAnsi="Times New Roman"/>
                <w:sz w:val="24"/>
              </w:rPr>
              <w:t>SI2</w:t>
            </w:r>
          </w:p>
        </w:tc>
        <w:tc>
          <w:tcPr>
            <w:tcW w:w="1542" w:type="pct"/>
            <w:vMerge w:val="restart"/>
            <w:tcBorders>
              <w:left w:val="nil"/>
              <w:right w:val="nil"/>
            </w:tcBorders>
            <w:shd w:val="clear" w:color="auto" w:fill="B8CCE4" w:themeFill="accent1" w:themeFillTint="66"/>
          </w:tcPr>
          <w:p w14:paraId="1E4ABE57" w14:textId="66B35EA7" w:rsidR="00320EE0" w:rsidRPr="00550CDB" w:rsidRDefault="00320EE0" w:rsidP="00550CDB">
            <w:pPr>
              <w:jc w:val="both"/>
              <w:rPr>
                <w:rFonts w:ascii="Times New Roman" w:hAnsi="Times New Roman"/>
                <w:noProof/>
                <w:sz w:val="24"/>
              </w:rPr>
            </w:pPr>
            <w:r>
              <w:rPr>
                <w:rFonts w:ascii="Times New Roman" w:hAnsi="Times New Roman"/>
                <w:sz w:val="24"/>
              </w:rPr>
              <w:t>Datorpakalpojumi</w:t>
            </w:r>
          </w:p>
        </w:tc>
        <w:tc>
          <w:tcPr>
            <w:tcW w:w="537" w:type="pct"/>
            <w:tcBorders>
              <w:left w:val="nil"/>
              <w:right w:val="nil"/>
            </w:tcBorders>
            <w:shd w:val="clear" w:color="auto" w:fill="B8CCE4" w:themeFill="accent1" w:themeFillTint="66"/>
          </w:tcPr>
          <w:p w14:paraId="3474DDE8" w14:textId="1BE0CA56" w:rsidR="00320EE0" w:rsidRPr="00550CDB" w:rsidRDefault="00320EE0" w:rsidP="00550CDB">
            <w:pPr>
              <w:jc w:val="both"/>
              <w:rPr>
                <w:rFonts w:ascii="Times New Roman" w:hAnsi="Times New Roman"/>
                <w:noProof/>
                <w:sz w:val="24"/>
              </w:rPr>
            </w:pPr>
            <w:r>
              <w:rPr>
                <w:rFonts w:ascii="Times New Roman" w:hAnsi="Times New Roman"/>
                <w:sz w:val="24"/>
              </w:rPr>
              <w:t>J62</w:t>
            </w:r>
          </w:p>
        </w:tc>
        <w:tc>
          <w:tcPr>
            <w:tcW w:w="1978" w:type="pct"/>
            <w:tcBorders>
              <w:left w:val="nil"/>
              <w:right w:val="nil"/>
            </w:tcBorders>
            <w:shd w:val="clear" w:color="auto" w:fill="B8CCE4" w:themeFill="accent1" w:themeFillTint="66"/>
          </w:tcPr>
          <w:p w14:paraId="0271E002" w14:textId="19BF077C" w:rsidR="00320EE0" w:rsidRPr="00550CDB" w:rsidRDefault="00320EE0" w:rsidP="00550CDB">
            <w:pPr>
              <w:jc w:val="both"/>
              <w:rPr>
                <w:rFonts w:ascii="Times New Roman" w:hAnsi="Times New Roman"/>
                <w:noProof/>
                <w:sz w:val="24"/>
              </w:rPr>
            </w:pPr>
            <w:r>
              <w:rPr>
                <w:rFonts w:ascii="Times New Roman" w:hAnsi="Times New Roman"/>
                <w:sz w:val="24"/>
              </w:rPr>
              <w:t>Datorprogrammēšana</w:t>
            </w:r>
          </w:p>
        </w:tc>
        <w:tc>
          <w:tcPr>
            <w:tcW w:w="289" w:type="pct"/>
            <w:tcBorders>
              <w:left w:val="nil"/>
            </w:tcBorders>
            <w:shd w:val="clear" w:color="auto" w:fill="B8CCE4" w:themeFill="accent1" w:themeFillTint="66"/>
          </w:tcPr>
          <w:p w14:paraId="65AB4E38" w14:textId="508EDA0A" w:rsidR="00320EE0" w:rsidRPr="00550CDB" w:rsidRDefault="00320EE0" w:rsidP="00550CDB">
            <w:pPr>
              <w:jc w:val="both"/>
              <w:rPr>
                <w:rFonts w:ascii="Times New Roman" w:hAnsi="Times New Roman"/>
                <w:noProof/>
                <w:sz w:val="24"/>
              </w:rPr>
            </w:pPr>
            <w:r>
              <w:rPr>
                <w:rFonts w:ascii="Times New Roman" w:hAnsi="Times New Roman"/>
                <w:sz w:val="24"/>
              </w:rPr>
              <w:t>100</w:t>
            </w:r>
          </w:p>
        </w:tc>
      </w:tr>
      <w:tr w:rsidR="00320EE0" w:rsidRPr="00550CDB" w14:paraId="5881C4DF" w14:textId="77777777" w:rsidTr="00BD692E">
        <w:tc>
          <w:tcPr>
            <w:tcW w:w="654" w:type="pct"/>
            <w:vMerge/>
            <w:tcBorders>
              <w:left w:val="nil"/>
              <w:right w:val="nil"/>
            </w:tcBorders>
            <w:shd w:val="clear" w:color="auto" w:fill="B8CCE4" w:themeFill="accent1" w:themeFillTint="66"/>
          </w:tcPr>
          <w:p w14:paraId="0D104B5E" w14:textId="77777777" w:rsidR="00320EE0" w:rsidRPr="00550CDB" w:rsidRDefault="00320EE0" w:rsidP="002007D1">
            <w:pPr>
              <w:jc w:val="right"/>
              <w:rPr>
                <w:rFonts w:ascii="Times New Roman" w:hAnsi="Times New Roman"/>
                <w:noProof/>
                <w:sz w:val="24"/>
              </w:rPr>
            </w:pPr>
          </w:p>
        </w:tc>
        <w:tc>
          <w:tcPr>
            <w:tcW w:w="1542" w:type="pct"/>
            <w:vMerge/>
            <w:tcBorders>
              <w:left w:val="nil"/>
              <w:right w:val="nil"/>
            </w:tcBorders>
            <w:shd w:val="clear" w:color="auto" w:fill="B8CCE4" w:themeFill="accent1" w:themeFillTint="66"/>
          </w:tcPr>
          <w:p w14:paraId="4527FAEA" w14:textId="77777777" w:rsidR="00320EE0" w:rsidRPr="00550CDB" w:rsidRDefault="00320EE0" w:rsidP="00550CDB">
            <w:pPr>
              <w:jc w:val="both"/>
              <w:rPr>
                <w:rFonts w:ascii="Times New Roman" w:hAnsi="Times New Roman"/>
                <w:noProof/>
                <w:sz w:val="24"/>
              </w:rPr>
            </w:pPr>
          </w:p>
        </w:tc>
        <w:tc>
          <w:tcPr>
            <w:tcW w:w="537" w:type="pct"/>
            <w:tcBorders>
              <w:left w:val="nil"/>
              <w:right w:val="nil"/>
            </w:tcBorders>
            <w:shd w:val="clear" w:color="auto" w:fill="B8CCE4" w:themeFill="accent1" w:themeFillTint="66"/>
          </w:tcPr>
          <w:p w14:paraId="29D1AB77" w14:textId="134FA21A" w:rsidR="00320EE0" w:rsidRPr="00550CDB" w:rsidRDefault="00320EE0" w:rsidP="00550CDB">
            <w:pPr>
              <w:jc w:val="both"/>
              <w:rPr>
                <w:rFonts w:ascii="Times New Roman" w:hAnsi="Times New Roman"/>
                <w:noProof/>
                <w:sz w:val="24"/>
              </w:rPr>
            </w:pPr>
            <w:r>
              <w:rPr>
                <w:rFonts w:ascii="Times New Roman" w:hAnsi="Times New Roman"/>
                <w:sz w:val="24"/>
              </w:rPr>
              <w:t>N77</w:t>
            </w:r>
          </w:p>
        </w:tc>
        <w:tc>
          <w:tcPr>
            <w:tcW w:w="1978" w:type="pct"/>
            <w:tcBorders>
              <w:left w:val="nil"/>
              <w:right w:val="nil"/>
            </w:tcBorders>
            <w:shd w:val="clear" w:color="auto" w:fill="B8CCE4" w:themeFill="accent1" w:themeFillTint="66"/>
          </w:tcPr>
          <w:p w14:paraId="6BABC081" w14:textId="710A8B92" w:rsidR="00320EE0" w:rsidRPr="00550CDB" w:rsidRDefault="00320EE0" w:rsidP="00550CDB">
            <w:pPr>
              <w:jc w:val="both"/>
              <w:rPr>
                <w:rFonts w:ascii="Times New Roman" w:hAnsi="Times New Roman"/>
                <w:noProof/>
                <w:sz w:val="24"/>
              </w:rPr>
            </w:pPr>
            <w:r>
              <w:rPr>
                <w:rFonts w:ascii="Times New Roman" w:hAnsi="Times New Roman"/>
                <w:sz w:val="24"/>
              </w:rPr>
              <w:t>Iznomāšanas un ekspluatācijas līzinga pakalpojumi</w:t>
            </w:r>
          </w:p>
        </w:tc>
        <w:tc>
          <w:tcPr>
            <w:tcW w:w="289" w:type="pct"/>
            <w:tcBorders>
              <w:left w:val="nil"/>
            </w:tcBorders>
            <w:shd w:val="clear" w:color="auto" w:fill="B8CCE4" w:themeFill="accent1" w:themeFillTint="66"/>
          </w:tcPr>
          <w:p w14:paraId="3705119F" w14:textId="3C994EDC" w:rsidR="00320EE0" w:rsidRPr="00550CDB" w:rsidRDefault="00320EE0" w:rsidP="00550CDB">
            <w:pPr>
              <w:jc w:val="both"/>
              <w:rPr>
                <w:rFonts w:ascii="Times New Roman" w:hAnsi="Times New Roman"/>
                <w:noProof/>
                <w:sz w:val="24"/>
              </w:rPr>
            </w:pPr>
            <w:r>
              <w:rPr>
                <w:rFonts w:ascii="Times New Roman" w:hAnsi="Times New Roman"/>
                <w:sz w:val="24"/>
              </w:rPr>
              <w:t>25</w:t>
            </w:r>
          </w:p>
        </w:tc>
      </w:tr>
      <w:tr w:rsidR="000E0A2F" w:rsidRPr="00550CDB" w14:paraId="1881E761" w14:textId="77777777" w:rsidTr="00BD692E">
        <w:trPr>
          <w:trHeight w:val="618"/>
        </w:trPr>
        <w:tc>
          <w:tcPr>
            <w:tcW w:w="654" w:type="pct"/>
            <w:vMerge/>
            <w:tcBorders>
              <w:left w:val="nil"/>
              <w:right w:val="nil"/>
            </w:tcBorders>
            <w:shd w:val="clear" w:color="auto" w:fill="B8CCE4" w:themeFill="accent1" w:themeFillTint="66"/>
          </w:tcPr>
          <w:p w14:paraId="289CB255" w14:textId="77777777" w:rsidR="000E0A2F" w:rsidRPr="00550CDB" w:rsidRDefault="000E0A2F" w:rsidP="002007D1">
            <w:pPr>
              <w:jc w:val="right"/>
              <w:rPr>
                <w:rFonts w:ascii="Times New Roman" w:hAnsi="Times New Roman"/>
                <w:noProof/>
                <w:sz w:val="24"/>
              </w:rPr>
            </w:pPr>
          </w:p>
        </w:tc>
        <w:tc>
          <w:tcPr>
            <w:tcW w:w="1542" w:type="pct"/>
            <w:vMerge/>
            <w:tcBorders>
              <w:left w:val="nil"/>
              <w:right w:val="nil"/>
            </w:tcBorders>
            <w:shd w:val="clear" w:color="auto" w:fill="B8CCE4" w:themeFill="accent1" w:themeFillTint="66"/>
          </w:tcPr>
          <w:p w14:paraId="1E7237E1" w14:textId="77777777" w:rsidR="000E0A2F" w:rsidRPr="00550CDB" w:rsidRDefault="000E0A2F" w:rsidP="00550CDB">
            <w:pPr>
              <w:jc w:val="both"/>
              <w:rPr>
                <w:rFonts w:ascii="Times New Roman" w:hAnsi="Times New Roman"/>
                <w:noProof/>
                <w:sz w:val="24"/>
              </w:rPr>
            </w:pPr>
          </w:p>
        </w:tc>
        <w:tc>
          <w:tcPr>
            <w:tcW w:w="537" w:type="pct"/>
            <w:tcBorders>
              <w:left w:val="nil"/>
              <w:right w:val="nil"/>
            </w:tcBorders>
            <w:shd w:val="clear" w:color="auto" w:fill="B8CCE4" w:themeFill="accent1" w:themeFillTint="66"/>
          </w:tcPr>
          <w:p w14:paraId="1ED673C7" w14:textId="60731A46" w:rsidR="000E0A2F" w:rsidRPr="00550CDB" w:rsidRDefault="000E0A2F" w:rsidP="00550CDB">
            <w:pPr>
              <w:jc w:val="both"/>
              <w:rPr>
                <w:rFonts w:ascii="Times New Roman" w:hAnsi="Times New Roman"/>
                <w:noProof/>
                <w:sz w:val="24"/>
              </w:rPr>
            </w:pPr>
            <w:r>
              <w:rPr>
                <w:rFonts w:ascii="Times New Roman" w:hAnsi="Times New Roman"/>
                <w:sz w:val="24"/>
              </w:rPr>
              <w:t>S95</w:t>
            </w:r>
          </w:p>
        </w:tc>
        <w:tc>
          <w:tcPr>
            <w:tcW w:w="1978" w:type="pct"/>
            <w:tcBorders>
              <w:left w:val="nil"/>
              <w:right w:val="nil"/>
            </w:tcBorders>
            <w:shd w:val="clear" w:color="auto" w:fill="B8CCE4" w:themeFill="accent1" w:themeFillTint="66"/>
          </w:tcPr>
          <w:p w14:paraId="2424663F" w14:textId="3AC3CCCA" w:rsidR="000E0A2F" w:rsidRPr="00550CDB" w:rsidRDefault="000E0A2F" w:rsidP="00550CDB">
            <w:pPr>
              <w:jc w:val="both"/>
              <w:rPr>
                <w:rFonts w:ascii="Times New Roman" w:hAnsi="Times New Roman"/>
                <w:noProof/>
                <w:sz w:val="24"/>
              </w:rPr>
            </w:pPr>
            <w:r>
              <w:rPr>
                <w:rFonts w:ascii="Times New Roman" w:hAnsi="Times New Roman"/>
                <w:sz w:val="24"/>
              </w:rPr>
              <w:t>Datoru, individuālās lietošanas priekšmetu un mājsaimniecības piederumu remonts</w:t>
            </w:r>
          </w:p>
        </w:tc>
        <w:tc>
          <w:tcPr>
            <w:tcW w:w="289" w:type="pct"/>
            <w:tcBorders>
              <w:left w:val="nil"/>
            </w:tcBorders>
            <w:shd w:val="clear" w:color="auto" w:fill="B8CCE4" w:themeFill="accent1" w:themeFillTint="66"/>
          </w:tcPr>
          <w:p w14:paraId="23734745" w14:textId="049447AA" w:rsidR="000E0A2F" w:rsidRPr="00550CDB" w:rsidRDefault="000E0A2F" w:rsidP="00550CDB">
            <w:pPr>
              <w:jc w:val="both"/>
              <w:rPr>
                <w:rFonts w:ascii="Times New Roman" w:hAnsi="Times New Roman"/>
                <w:noProof/>
                <w:sz w:val="24"/>
              </w:rPr>
            </w:pPr>
            <w:r>
              <w:rPr>
                <w:rFonts w:ascii="Times New Roman" w:hAnsi="Times New Roman"/>
                <w:sz w:val="24"/>
              </w:rPr>
              <w:t>50</w:t>
            </w:r>
          </w:p>
        </w:tc>
      </w:tr>
      <w:tr w:rsidR="00E224DB" w:rsidRPr="00550CDB" w14:paraId="0D410FE8" w14:textId="77777777" w:rsidTr="00BD692E">
        <w:tc>
          <w:tcPr>
            <w:tcW w:w="654" w:type="pct"/>
            <w:vMerge w:val="restart"/>
            <w:tcBorders>
              <w:left w:val="nil"/>
              <w:right w:val="nil"/>
            </w:tcBorders>
            <w:shd w:val="clear" w:color="auto" w:fill="B8CCE4" w:themeFill="accent1" w:themeFillTint="66"/>
          </w:tcPr>
          <w:p w14:paraId="6F33EA75" w14:textId="5F2BD023" w:rsidR="00E224DB" w:rsidRPr="00550CDB" w:rsidRDefault="00E224DB" w:rsidP="002007D1">
            <w:pPr>
              <w:jc w:val="right"/>
              <w:rPr>
                <w:rFonts w:ascii="Times New Roman" w:hAnsi="Times New Roman"/>
                <w:noProof/>
                <w:sz w:val="24"/>
              </w:rPr>
            </w:pPr>
            <w:r>
              <w:rPr>
                <w:rFonts w:ascii="Times New Roman" w:hAnsi="Times New Roman"/>
                <w:sz w:val="24"/>
              </w:rPr>
              <w:t>SI3</w:t>
            </w:r>
          </w:p>
        </w:tc>
        <w:tc>
          <w:tcPr>
            <w:tcW w:w="1542" w:type="pct"/>
            <w:vMerge w:val="restart"/>
            <w:tcBorders>
              <w:left w:val="nil"/>
              <w:right w:val="nil"/>
            </w:tcBorders>
            <w:shd w:val="clear" w:color="auto" w:fill="B8CCE4" w:themeFill="accent1" w:themeFillTint="66"/>
          </w:tcPr>
          <w:p w14:paraId="35B671FB" w14:textId="2EDCC6FA" w:rsidR="00E224DB" w:rsidRPr="00550CDB" w:rsidRDefault="00E224DB" w:rsidP="000E0A2F">
            <w:pPr>
              <w:jc w:val="both"/>
              <w:rPr>
                <w:rFonts w:ascii="Times New Roman" w:hAnsi="Times New Roman"/>
                <w:noProof/>
                <w:sz w:val="24"/>
              </w:rPr>
            </w:pPr>
            <w:r>
              <w:rPr>
                <w:rFonts w:ascii="Times New Roman" w:hAnsi="Times New Roman"/>
                <w:sz w:val="24"/>
              </w:rPr>
              <w:t>Informācijas pakalpojumi</w:t>
            </w:r>
          </w:p>
        </w:tc>
        <w:tc>
          <w:tcPr>
            <w:tcW w:w="537" w:type="pct"/>
            <w:tcBorders>
              <w:left w:val="nil"/>
              <w:right w:val="nil"/>
            </w:tcBorders>
            <w:shd w:val="clear" w:color="auto" w:fill="B8CCE4" w:themeFill="accent1" w:themeFillTint="66"/>
          </w:tcPr>
          <w:p w14:paraId="333F7E2E" w14:textId="41ECAEC3" w:rsidR="00E224DB" w:rsidRPr="00550CDB" w:rsidRDefault="00E224DB" w:rsidP="000E0A2F">
            <w:pPr>
              <w:jc w:val="both"/>
              <w:rPr>
                <w:rFonts w:ascii="Times New Roman" w:hAnsi="Times New Roman"/>
                <w:noProof/>
                <w:sz w:val="24"/>
              </w:rPr>
            </w:pPr>
            <w:r>
              <w:rPr>
                <w:rFonts w:ascii="Times New Roman" w:hAnsi="Times New Roman"/>
                <w:sz w:val="24"/>
              </w:rPr>
              <w:t>J58</w:t>
            </w:r>
          </w:p>
        </w:tc>
        <w:tc>
          <w:tcPr>
            <w:tcW w:w="1978" w:type="pct"/>
            <w:tcBorders>
              <w:left w:val="nil"/>
              <w:right w:val="nil"/>
            </w:tcBorders>
            <w:shd w:val="clear" w:color="auto" w:fill="B8CCE4" w:themeFill="accent1" w:themeFillTint="66"/>
          </w:tcPr>
          <w:p w14:paraId="25D875F1" w14:textId="2FF9404A" w:rsidR="00E224DB" w:rsidRPr="00550CDB" w:rsidRDefault="00E224DB" w:rsidP="000E0A2F">
            <w:pPr>
              <w:jc w:val="both"/>
              <w:rPr>
                <w:rFonts w:ascii="Times New Roman" w:hAnsi="Times New Roman"/>
                <w:noProof/>
                <w:sz w:val="24"/>
              </w:rPr>
            </w:pPr>
            <w:r>
              <w:rPr>
                <w:rFonts w:ascii="Times New Roman" w:hAnsi="Times New Roman"/>
                <w:sz w:val="24"/>
              </w:rPr>
              <w:t>Izdevējdarbība</w:t>
            </w:r>
          </w:p>
        </w:tc>
        <w:tc>
          <w:tcPr>
            <w:tcW w:w="289" w:type="pct"/>
            <w:tcBorders>
              <w:left w:val="nil"/>
            </w:tcBorders>
            <w:shd w:val="clear" w:color="auto" w:fill="B8CCE4" w:themeFill="accent1" w:themeFillTint="66"/>
          </w:tcPr>
          <w:p w14:paraId="7C31601C" w14:textId="08241B5F" w:rsidR="00E224DB" w:rsidRPr="00550CDB" w:rsidRDefault="00E224DB" w:rsidP="000E0A2F">
            <w:pPr>
              <w:jc w:val="both"/>
              <w:rPr>
                <w:rFonts w:ascii="Times New Roman" w:hAnsi="Times New Roman"/>
                <w:noProof/>
                <w:sz w:val="24"/>
              </w:rPr>
            </w:pPr>
            <w:r>
              <w:rPr>
                <w:rFonts w:ascii="Times New Roman" w:hAnsi="Times New Roman"/>
                <w:sz w:val="24"/>
              </w:rPr>
              <w:t>100</w:t>
            </w:r>
          </w:p>
        </w:tc>
      </w:tr>
      <w:tr w:rsidR="00E224DB" w:rsidRPr="00550CDB" w14:paraId="19FDB42A" w14:textId="77777777" w:rsidTr="00BD692E">
        <w:tc>
          <w:tcPr>
            <w:tcW w:w="654" w:type="pct"/>
            <w:vMerge/>
            <w:tcBorders>
              <w:left w:val="nil"/>
              <w:right w:val="nil"/>
            </w:tcBorders>
            <w:shd w:val="clear" w:color="auto" w:fill="B8CCE4" w:themeFill="accent1" w:themeFillTint="66"/>
          </w:tcPr>
          <w:p w14:paraId="615902C1" w14:textId="77777777" w:rsidR="00E224DB" w:rsidRPr="00550CDB" w:rsidRDefault="00E224DB" w:rsidP="002007D1">
            <w:pPr>
              <w:jc w:val="right"/>
              <w:rPr>
                <w:rFonts w:ascii="Times New Roman" w:hAnsi="Times New Roman"/>
                <w:noProof/>
                <w:sz w:val="24"/>
              </w:rPr>
            </w:pPr>
          </w:p>
        </w:tc>
        <w:tc>
          <w:tcPr>
            <w:tcW w:w="1542" w:type="pct"/>
            <w:vMerge/>
            <w:tcBorders>
              <w:left w:val="nil"/>
              <w:right w:val="nil"/>
            </w:tcBorders>
            <w:shd w:val="clear" w:color="auto" w:fill="B8CCE4" w:themeFill="accent1" w:themeFillTint="66"/>
          </w:tcPr>
          <w:p w14:paraId="2ECB8502" w14:textId="77777777" w:rsidR="00E224DB" w:rsidRPr="00550CDB" w:rsidRDefault="00E224DB" w:rsidP="000E0A2F">
            <w:pPr>
              <w:jc w:val="both"/>
              <w:rPr>
                <w:rFonts w:ascii="Times New Roman" w:hAnsi="Times New Roman"/>
                <w:noProof/>
                <w:sz w:val="24"/>
              </w:rPr>
            </w:pPr>
          </w:p>
        </w:tc>
        <w:tc>
          <w:tcPr>
            <w:tcW w:w="537" w:type="pct"/>
            <w:tcBorders>
              <w:left w:val="nil"/>
              <w:right w:val="nil"/>
            </w:tcBorders>
            <w:shd w:val="clear" w:color="auto" w:fill="B8CCE4" w:themeFill="accent1" w:themeFillTint="66"/>
          </w:tcPr>
          <w:p w14:paraId="50BA759E" w14:textId="66D0D3E1" w:rsidR="00E224DB" w:rsidRPr="00550CDB" w:rsidRDefault="00E224DB" w:rsidP="000E0A2F">
            <w:pPr>
              <w:jc w:val="both"/>
              <w:rPr>
                <w:rFonts w:ascii="Times New Roman" w:hAnsi="Times New Roman"/>
                <w:noProof/>
                <w:sz w:val="24"/>
              </w:rPr>
            </w:pPr>
            <w:r>
              <w:rPr>
                <w:rFonts w:ascii="Times New Roman" w:hAnsi="Times New Roman"/>
                <w:sz w:val="24"/>
              </w:rPr>
              <w:t>J63</w:t>
            </w:r>
          </w:p>
        </w:tc>
        <w:tc>
          <w:tcPr>
            <w:tcW w:w="1978" w:type="pct"/>
            <w:tcBorders>
              <w:left w:val="nil"/>
              <w:right w:val="nil"/>
            </w:tcBorders>
            <w:shd w:val="clear" w:color="auto" w:fill="B8CCE4" w:themeFill="accent1" w:themeFillTint="66"/>
          </w:tcPr>
          <w:p w14:paraId="1C3F0AB6" w14:textId="745D58CB" w:rsidR="00E224DB" w:rsidRPr="00550CDB" w:rsidRDefault="00E224DB" w:rsidP="000E0A2F">
            <w:pPr>
              <w:jc w:val="both"/>
              <w:rPr>
                <w:rFonts w:ascii="Times New Roman" w:hAnsi="Times New Roman"/>
                <w:noProof/>
                <w:sz w:val="24"/>
              </w:rPr>
            </w:pPr>
            <w:r>
              <w:rPr>
                <w:rFonts w:ascii="Times New Roman" w:hAnsi="Times New Roman"/>
                <w:sz w:val="24"/>
              </w:rPr>
              <w:t>Informācijas pakalpojumi</w:t>
            </w:r>
          </w:p>
        </w:tc>
        <w:tc>
          <w:tcPr>
            <w:tcW w:w="289" w:type="pct"/>
            <w:tcBorders>
              <w:left w:val="nil"/>
            </w:tcBorders>
            <w:shd w:val="clear" w:color="auto" w:fill="B8CCE4" w:themeFill="accent1" w:themeFillTint="66"/>
          </w:tcPr>
          <w:p w14:paraId="398AB991" w14:textId="3C245FD4" w:rsidR="00E224DB" w:rsidRPr="00550CDB" w:rsidRDefault="00E224DB" w:rsidP="000E0A2F">
            <w:pPr>
              <w:jc w:val="both"/>
              <w:rPr>
                <w:rFonts w:ascii="Times New Roman" w:hAnsi="Times New Roman"/>
                <w:noProof/>
                <w:sz w:val="24"/>
              </w:rPr>
            </w:pPr>
            <w:r>
              <w:rPr>
                <w:rFonts w:ascii="Times New Roman" w:hAnsi="Times New Roman"/>
                <w:sz w:val="24"/>
              </w:rPr>
              <w:t>100</w:t>
            </w:r>
          </w:p>
        </w:tc>
      </w:tr>
      <w:tr w:rsidR="00B05FBC" w:rsidRPr="00550CDB" w14:paraId="269003D4" w14:textId="77777777" w:rsidTr="00BD692E">
        <w:tc>
          <w:tcPr>
            <w:tcW w:w="654" w:type="pct"/>
            <w:vMerge w:val="restart"/>
            <w:tcBorders>
              <w:left w:val="nil"/>
              <w:right w:val="nil"/>
            </w:tcBorders>
            <w:shd w:val="clear" w:color="auto" w:fill="B8CCE4" w:themeFill="accent1" w:themeFillTint="66"/>
          </w:tcPr>
          <w:p w14:paraId="66779EC5" w14:textId="2E3A19E3" w:rsidR="00B05FBC" w:rsidRPr="00550CDB" w:rsidRDefault="00B05FBC" w:rsidP="002007D1">
            <w:pPr>
              <w:jc w:val="right"/>
              <w:rPr>
                <w:rFonts w:ascii="Times New Roman" w:hAnsi="Times New Roman"/>
                <w:noProof/>
                <w:sz w:val="24"/>
              </w:rPr>
            </w:pPr>
            <w:r>
              <w:rPr>
                <w:rFonts w:ascii="Times New Roman" w:hAnsi="Times New Roman"/>
                <w:sz w:val="24"/>
              </w:rPr>
              <w:t>SK1</w:t>
            </w:r>
          </w:p>
        </w:tc>
        <w:tc>
          <w:tcPr>
            <w:tcW w:w="1542" w:type="pct"/>
            <w:vMerge w:val="restart"/>
            <w:tcBorders>
              <w:left w:val="nil"/>
              <w:right w:val="nil"/>
            </w:tcBorders>
            <w:shd w:val="clear" w:color="auto" w:fill="B8CCE4" w:themeFill="accent1" w:themeFillTint="66"/>
          </w:tcPr>
          <w:p w14:paraId="1612CD93" w14:textId="05FFDD5B" w:rsidR="00B05FBC" w:rsidRPr="00550CDB" w:rsidRDefault="00B05FBC" w:rsidP="000E0A2F">
            <w:pPr>
              <w:jc w:val="both"/>
              <w:rPr>
                <w:rFonts w:ascii="Times New Roman" w:hAnsi="Times New Roman"/>
                <w:noProof/>
                <w:sz w:val="24"/>
              </w:rPr>
            </w:pPr>
            <w:r>
              <w:rPr>
                <w:rFonts w:ascii="Times New Roman" w:hAnsi="Times New Roman"/>
                <w:sz w:val="24"/>
              </w:rPr>
              <w:t>Audiovizuālie pakalpojumi un saistītie pakalpojumi</w:t>
            </w:r>
          </w:p>
        </w:tc>
        <w:tc>
          <w:tcPr>
            <w:tcW w:w="537" w:type="pct"/>
            <w:tcBorders>
              <w:left w:val="nil"/>
              <w:right w:val="nil"/>
            </w:tcBorders>
            <w:shd w:val="clear" w:color="auto" w:fill="B8CCE4" w:themeFill="accent1" w:themeFillTint="66"/>
          </w:tcPr>
          <w:p w14:paraId="6A654A5B" w14:textId="599C72F2" w:rsidR="00B05FBC" w:rsidRPr="00550CDB" w:rsidRDefault="00B05FBC" w:rsidP="000E0A2F">
            <w:pPr>
              <w:jc w:val="both"/>
              <w:rPr>
                <w:rFonts w:ascii="Times New Roman" w:hAnsi="Times New Roman"/>
                <w:noProof/>
                <w:sz w:val="24"/>
              </w:rPr>
            </w:pPr>
            <w:r>
              <w:rPr>
                <w:rFonts w:ascii="Times New Roman" w:hAnsi="Times New Roman"/>
                <w:sz w:val="24"/>
              </w:rPr>
              <w:t>J59</w:t>
            </w:r>
          </w:p>
        </w:tc>
        <w:tc>
          <w:tcPr>
            <w:tcW w:w="1978" w:type="pct"/>
            <w:tcBorders>
              <w:left w:val="nil"/>
              <w:right w:val="nil"/>
            </w:tcBorders>
            <w:shd w:val="clear" w:color="auto" w:fill="B8CCE4" w:themeFill="accent1" w:themeFillTint="66"/>
          </w:tcPr>
          <w:p w14:paraId="4AE2699D" w14:textId="61F286ED" w:rsidR="00B05FBC" w:rsidRPr="00550CDB" w:rsidRDefault="00B05FBC" w:rsidP="000E0A2F">
            <w:pPr>
              <w:jc w:val="both"/>
              <w:rPr>
                <w:rFonts w:ascii="Times New Roman" w:hAnsi="Times New Roman"/>
                <w:noProof/>
                <w:sz w:val="24"/>
              </w:rPr>
            </w:pPr>
            <w:r>
              <w:rPr>
                <w:rFonts w:ascii="Times New Roman" w:hAnsi="Times New Roman"/>
                <w:sz w:val="24"/>
              </w:rPr>
              <w:t>Kinofilmu, videofilmu un televīzijas programmu producēšana, skaņu ierakstīšana un mūzikas izdošana</w:t>
            </w:r>
          </w:p>
        </w:tc>
        <w:tc>
          <w:tcPr>
            <w:tcW w:w="289" w:type="pct"/>
            <w:tcBorders>
              <w:left w:val="nil"/>
            </w:tcBorders>
            <w:shd w:val="clear" w:color="auto" w:fill="B8CCE4" w:themeFill="accent1" w:themeFillTint="66"/>
          </w:tcPr>
          <w:p w14:paraId="6AFA7CBB" w14:textId="302F2A36" w:rsidR="00B05FBC" w:rsidRPr="00550CDB" w:rsidRDefault="00B05FBC" w:rsidP="000E0A2F">
            <w:pPr>
              <w:jc w:val="both"/>
              <w:rPr>
                <w:rFonts w:ascii="Times New Roman" w:hAnsi="Times New Roman"/>
                <w:noProof/>
                <w:sz w:val="24"/>
              </w:rPr>
            </w:pPr>
            <w:r>
              <w:rPr>
                <w:rFonts w:ascii="Times New Roman" w:hAnsi="Times New Roman"/>
                <w:sz w:val="24"/>
              </w:rPr>
              <w:t>100</w:t>
            </w:r>
          </w:p>
        </w:tc>
      </w:tr>
      <w:tr w:rsidR="00B05FBC" w:rsidRPr="00550CDB" w14:paraId="0DB27AF8" w14:textId="77777777" w:rsidTr="00BD692E">
        <w:tc>
          <w:tcPr>
            <w:tcW w:w="654" w:type="pct"/>
            <w:vMerge/>
            <w:tcBorders>
              <w:left w:val="nil"/>
              <w:right w:val="nil"/>
            </w:tcBorders>
          </w:tcPr>
          <w:p w14:paraId="13FC42C0" w14:textId="77777777" w:rsidR="00B05FBC" w:rsidRPr="00550CDB" w:rsidRDefault="00B05FBC" w:rsidP="000E0A2F">
            <w:pPr>
              <w:jc w:val="both"/>
              <w:rPr>
                <w:rFonts w:ascii="Times New Roman" w:hAnsi="Times New Roman"/>
                <w:noProof/>
                <w:sz w:val="24"/>
              </w:rPr>
            </w:pPr>
          </w:p>
        </w:tc>
        <w:tc>
          <w:tcPr>
            <w:tcW w:w="1542" w:type="pct"/>
            <w:vMerge/>
            <w:tcBorders>
              <w:left w:val="nil"/>
              <w:right w:val="nil"/>
            </w:tcBorders>
          </w:tcPr>
          <w:p w14:paraId="4F9983DC" w14:textId="77777777" w:rsidR="00B05FBC" w:rsidRPr="00550CDB" w:rsidRDefault="00B05FBC" w:rsidP="000E0A2F">
            <w:pPr>
              <w:jc w:val="both"/>
              <w:rPr>
                <w:rFonts w:ascii="Times New Roman" w:hAnsi="Times New Roman"/>
                <w:noProof/>
                <w:sz w:val="24"/>
              </w:rPr>
            </w:pPr>
          </w:p>
        </w:tc>
        <w:tc>
          <w:tcPr>
            <w:tcW w:w="537" w:type="pct"/>
            <w:tcBorders>
              <w:left w:val="nil"/>
              <w:right w:val="nil"/>
            </w:tcBorders>
            <w:shd w:val="clear" w:color="auto" w:fill="B8CCE4" w:themeFill="accent1" w:themeFillTint="66"/>
          </w:tcPr>
          <w:p w14:paraId="4F646D08" w14:textId="1C73139D" w:rsidR="00B05FBC" w:rsidRPr="00550CDB" w:rsidRDefault="00B05FBC" w:rsidP="000E0A2F">
            <w:pPr>
              <w:jc w:val="both"/>
              <w:rPr>
                <w:rFonts w:ascii="Times New Roman" w:hAnsi="Times New Roman"/>
                <w:noProof/>
                <w:sz w:val="24"/>
              </w:rPr>
            </w:pPr>
            <w:r>
              <w:rPr>
                <w:rFonts w:ascii="Times New Roman" w:hAnsi="Times New Roman"/>
                <w:sz w:val="24"/>
              </w:rPr>
              <w:t>J60</w:t>
            </w:r>
          </w:p>
        </w:tc>
        <w:tc>
          <w:tcPr>
            <w:tcW w:w="1978" w:type="pct"/>
            <w:tcBorders>
              <w:left w:val="nil"/>
              <w:right w:val="nil"/>
            </w:tcBorders>
            <w:shd w:val="clear" w:color="auto" w:fill="B8CCE4" w:themeFill="accent1" w:themeFillTint="66"/>
          </w:tcPr>
          <w:p w14:paraId="5AB7AB24" w14:textId="05C43825" w:rsidR="00B05FBC" w:rsidRPr="00550CDB" w:rsidRDefault="00B05FBC" w:rsidP="000E0A2F">
            <w:pPr>
              <w:jc w:val="both"/>
              <w:rPr>
                <w:rFonts w:ascii="Times New Roman" w:hAnsi="Times New Roman"/>
                <w:noProof/>
                <w:sz w:val="24"/>
              </w:rPr>
            </w:pPr>
            <w:r>
              <w:rPr>
                <w:rFonts w:ascii="Times New Roman" w:hAnsi="Times New Roman"/>
                <w:sz w:val="24"/>
              </w:rPr>
              <w:t>Radio un televīzijas programmu izstrāde un apraide</w:t>
            </w:r>
          </w:p>
        </w:tc>
        <w:tc>
          <w:tcPr>
            <w:tcW w:w="289" w:type="pct"/>
            <w:tcBorders>
              <w:left w:val="nil"/>
            </w:tcBorders>
            <w:shd w:val="clear" w:color="auto" w:fill="B8CCE4" w:themeFill="accent1" w:themeFillTint="66"/>
          </w:tcPr>
          <w:p w14:paraId="532D58BF" w14:textId="53AA8934" w:rsidR="00B05FBC" w:rsidRPr="00550CDB" w:rsidRDefault="00B05FBC" w:rsidP="000E0A2F">
            <w:pPr>
              <w:jc w:val="both"/>
              <w:rPr>
                <w:rFonts w:ascii="Times New Roman" w:hAnsi="Times New Roman"/>
                <w:noProof/>
                <w:sz w:val="24"/>
              </w:rPr>
            </w:pPr>
            <w:r>
              <w:rPr>
                <w:rFonts w:ascii="Times New Roman" w:hAnsi="Times New Roman"/>
                <w:sz w:val="24"/>
              </w:rPr>
              <w:t>100</w:t>
            </w:r>
          </w:p>
        </w:tc>
      </w:tr>
      <w:tr w:rsidR="00B05FBC" w:rsidRPr="00550CDB" w14:paraId="1BEF68B6" w14:textId="77777777" w:rsidTr="00BD692E">
        <w:tc>
          <w:tcPr>
            <w:tcW w:w="654" w:type="pct"/>
            <w:vMerge/>
            <w:tcBorders>
              <w:left w:val="nil"/>
              <w:right w:val="nil"/>
            </w:tcBorders>
          </w:tcPr>
          <w:p w14:paraId="39160431" w14:textId="77777777" w:rsidR="00B05FBC" w:rsidRPr="00550CDB" w:rsidRDefault="00B05FBC" w:rsidP="000E0A2F">
            <w:pPr>
              <w:jc w:val="both"/>
              <w:rPr>
                <w:rFonts w:ascii="Times New Roman" w:hAnsi="Times New Roman"/>
                <w:noProof/>
                <w:sz w:val="24"/>
              </w:rPr>
            </w:pPr>
          </w:p>
        </w:tc>
        <w:tc>
          <w:tcPr>
            <w:tcW w:w="1542" w:type="pct"/>
            <w:vMerge/>
            <w:tcBorders>
              <w:left w:val="nil"/>
              <w:right w:val="nil"/>
            </w:tcBorders>
          </w:tcPr>
          <w:p w14:paraId="1CAB960F" w14:textId="77777777" w:rsidR="00B05FBC" w:rsidRPr="00550CDB" w:rsidRDefault="00B05FBC" w:rsidP="000E0A2F">
            <w:pPr>
              <w:jc w:val="both"/>
              <w:rPr>
                <w:rFonts w:ascii="Times New Roman" w:hAnsi="Times New Roman"/>
                <w:noProof/>
                <w:sz w:val="24"/>
              </w:rPr>
            </w:pPr>
          </w:p>
        </w:tc>
        <w:tc>
          <w:tcPr>
            <w:tcW w:w="537" w:type="pct"/>
            <w:tcBorders>
              <w:left w:val="nil"/>
              <w:right w:val="nil"/>
            </w:tcBorders>
            <w:shd w:val="clear" w:color="auto" w:fill="B8CCE4" w:themeFill="accent1" w:themeFillTint="66"/>
          </w:tcPr>
          <w:p w14:paraId="7DA87125" w14:textId="505E7EB5" w:rsidR="00B05FBC" w:rsidRPr="00550CDB" w:rsidRDefault="00B05FBC" w:rsidP="000E0A2F">
            <w:pPr>
              <w:jc w:val="both"/>
              <w:rPr>
                <w:rFonts w:ascii="Times New Roman" w:hAnsi="Times New Roman"/>
                <w:noProof/>
                <w:sz w:val="24"/>
              </w:rPr>
            </w:pPr>
            <w:r>
              <w:rPr>
                <w:rFonts w:ascii="Times New Roman" w:hAnsi="Times New Roman"/>
                <w:sz w:val="24"/>
              </w:rPr>
              <w:t>N77</w:t>
            </w:r>
          </w:p>
        </w:tc>
        <w:tc>
          <w:tcPr>
            <w:tcW w:w="1978" w:type="pct"/>
            <w:tcBorders>
              <w:left w:val="nil"/>
              <w:right w:val="nil"/>
            </w:tcBorders>
            <w:shd w:val="clear" w:color="auto" w:fill="B8CCE4" w:themeFill="accent1" w:themeFillTint="66"/>
          </w:tcPr>
          <w:p w14:paraId="4209A562" w14:textId="542FD865" w:rsidR="00B05FBC" w:rsidRPr="00550CDB" w:rsidRDefault="00B05FBC" w:rsidP="000E0A2F">
            <w:pPr>
              <w:jc w:val="both"/>
              <w:rPr>
                <w:rFonts w:ascii="Times New Roman" w:hAnsi="Times New Roman"/>
                <w:noProof/>
                <w:sz w:val="24"/>
              </w:rPr>
            </w:pPr>
            <w:r>
              <w:rPr>
                <w:rFonts w:ascii="Times New Roman" w:hAnsi="Times New Roman"/>
                <w:sz w:val="24"/>
              </w:rPr>
              <w:t>Iznomāšanas un ekspluatācijas līzinga pakalpojumi</w:t>
            </w:r>
          </w:p>
        </w:tc>
        <w:tc>
          <w:tcPr>
            <w:tcW w:w="289" w:type="pct"/>
            <w:tcBorders>
              <w:left w:val="nil"/>
            </w:tcBorders>
            <w:shd w:val="clear" w:color="auto" w:fill="B8CCE4" w:themeFill="accent1" w:themeFillTint="66"/>
          </w:tcPr>
          <w:p w14:paraId="071A6DB5" w14:textId="4A8D7115" w:rsidR="00B05FBC" w:rsidRPr="00550CDB" w:rsidRDefault="00B05FBC" w:rsidP="000E0A2F">
            <w:pPr>
              <w:jc w:val="both"/>
              <w:rPr>
                <w:rFonts w:ascii="Times New Roman" w:hAnsi="Times New Roman"/>
                <w:noProof/>
                <w:sz w:val="24"/>
              </w:rPr>
            </w:pPr>
            <w:r>
              <w:rPr>
                <w:rFonts w:ascii="Times New Roman" w:hAnsi="Times New Roman"/>
                <w:sz w:val="24"/>
              </w:rPr>
              <w:t>25</w:t>
            </w:r>
          </w:p>
        </w:tc>
      </w:tr>
      <w:tr w:rsidR="00061BD8" w:rsidRPr="00550CDB" w14:paraId="60C44A40" w14:textId="77777777" w:rsidTr="00BD692E">
        <w:tc>
          <w:tcPr>
            <w:tcW w:w="654" w:type="pct"/>
            <w:vMerge w:val="restart"/>
            <w:tcBorders>
              <w:left w:val="nil"/>
              <w:right w:val="nil"/>
            </w:tcBorders>
            <w:shd w:val="clear" w:color="auto" w:fill="F2F2F2" w:themeFill="background1" w:themeFillShade="F2"/>
          </w:tcPr>
          <w:p w14:paraId="572EEB09" w14:textId="5C569467" w:rsidR="00061BD8" w:rsidRPr="00550CDB" w:rsidRDefault="00061BD8" w:rsidP="000E0A2F">
            <w:pPr>
              <w:jc w:val="both"/>
              <w:rPr>
                <w:rFonts w:ascii="Times New Roman" w:hAnsi="Times New Roman"/>
                <w:noProof/>
                <w:sz w:val="24"/>
              </w:rPr>
            </w:pPr>
            <w:r>
              <w:rPr>
                <w:rFonts w:ascii="Times New Roman" w:hAnsi="Times New Roman"/>
                <w:sz w:val="24"/>
              </w:rPr>
              <w:t>SJXSJ34</w:t>
            </w:r>
          </w:p>
        </w:tc>
        <w:tc>
          <w:tcPr>
            <w:tcW w:w="1542" w:type="pct"/>
            <w:vMerge w:val="restart"/>
            <w:tcBorders>
              <w:left w:val="nil"/>
              <w:right w:val="nil"/>
            </w:tcBorders>
            <w:shd w:val="clear" w:color="auto" w:fill="F2F2F2" w:themeFill="background1" w:themeFillShade="F2"/>
          </w:tcPr>
          <w:p w14:paraId="3DFB9DA6" w14:textId="00881175" w:rsidR="00061BD8" w:rsidRPr="00550CDB" w:rsidRDefault="00061BD8" w:rsidP="000E0A2F">
            <w:pPr>
              <w:jc w:val="both"/>
              <w:rPr>
                <w:rFonts w:ascii="Times New Roman" w:hAnsi="Times New Roman"/>
                <w:noProof/>
                <w:sz w:val="24"/>
              </w:rPr>
            </w:pPr>
            <w:r>
              <w:rPr>
                <w:rFonts w:ascii="Times New Roman" w:hAnsi="Times New Roman"/>
                <w:sz w:val="24"/>
              </w:rPr>
              <w:t>Citi saimnieciskās darbības pakalpojumi (izņemot ar tirdzniecību saistītos pakalpojumus)</w:t>
            </w:r>
          </w:p>
        </w:tc>
        <w:tc>
          <w:tcPr>
            <w:tcW w:w="537" w:type="pct"/>
            <w:tcBorders>
              <w:left w:val="nil"/>
              <w:right w:val="nil"/>
            </w:tcBorders>
            <w:shd w:val="clear" w:color="auto" w:fill="F2F2F2" w:themeFill="background1" w:themeFillShade="F2"/>
          </w:tcPr>
          <w:p w14:paraId="78DBB9ED" w14:textId="3B57E52D" w:rsidR="00061BD8" w:rsidRPr="00550CDB" w:rsidRDefault="00061BD8" w:rsidP="000E0A2F">
            <w:pPr>
              <w:jc w:val="both"/>
              <w:rPr>
                <w:rFonts w:ascii="Times New Roman" w:hAnsi="Times New Roman"/>
                <w:noProof/>
                <w:sz w:val="24"/>
              </w:rPr>
            </w:pPr>
            <w:r>
              <w:rPr>
                <w:rFonts w:ascii="Times New Roman" w:hAnsi="Times New Roman"/>
                <w:sz w:val="24"/>
              </w:rPr>
              <w:t>L</w:t>
            </w:r>
          </w:p>
        </w:tc>
        <w:tc>
          <w:tcPr>
            <w:tcW w:w="1978" w:type="pct"/>
            <w:tcBorders>
              <w:left w:val="nil"/>
              <w:right w:val="nil"/>
            </w:tcBorders>
            <w:shd w:val="clear" w:color="auto" w:fill="F2F2F2" w:themeFill="background1" w:themeFillShade="F2"/>
          </w:tcPr>
          <w:p w14:paraId="2078A406" w14:textId="35FFBCF9" w:rsidR="00061BD8" w:rsidRPr="00550CDB" w:rsidRDefault="00061BD8" w:rsidP="000E0A2F">
            <w:pPr>
              <w:jc w:val="both"/>
              <w:rPr>
                <w:rFonts w:ascii="Times New Roman" w:hAnsi="Times New Roman"/>
                <w:noProof/>
                <w:sz w:val="24"/>
              </w:rPr>
            </w:pPr>
            <w:r>
              <w:rPr>
                <w:rFonts w:ascii="Times New Roman" w:hAnsi="Times New Roman"/>
                <w:sz w:val="24"/>
              </w:rPr>
              <w:t>Darbības ar nekustamo īpašumu</w:t>
            </w:r>
          </w:p>
        </w:tc>
        <w:tc>
          <w:tcPr>
            <w:tcW w:w="289" w:type="pct"/>
            <w:tcBorders>
              <w:left w:val="nil"/>
            </w:tcBorders>
            <w:shd w:val="clear" w:color="auto" w:fill="F2F2F2" w:themeFill="background1" w:themeFillShade="F2"/>
          </w:tcPr>
          <w:p w14:paraId="4F393573" w14:textId="2F017D31" w:rsidR="00061BD8" w:rsidRPr="00550CDB" w:rsidRDefault="00061BD8" w:rsidP="000E0A2F">
            <w:pPr>
              <w:jc w:val="both"/>
              <w:rPr>
                <w:rFonts w:ascii="Times New Roman" w:hAnsi="Times New Roman"/>
                <w:noProof/>
                <w:sz w:val="24"/>
              </w:rPr>
            </w:pPr>
            <w:r>
              <w:rPr>
                <w:rFonts w:ascii="Times New Roman" w:hAnsi="Times New Roman"/>
                <w:sz w:val="24"/>
              </w:rPr>
              <w:t>100</w:t>
            </w:r>
          </w:p>
        </w:tc>
      </w:tr>
      <w:tr w:rsidR="00061BD8" w:rsidRPr="00550CDB" w14:paraId="4A7ADFE1" w14:textId="77777777" w:rsidTr="00BD692E">
        <w:tc>
          <w:tcPr>
            <w:tcW w:w="654" w:type="pct"/>
            <w:vMerge/>
            <w:tcBorders>
              <w:left w:val="nil"/>
              <w:right w:val="nil"/>
            </w:tcBorders>
            <w:shd w:val="clear" w:color="auto" w:fill="F2F2F2" w:themeFill="background1" w:themeFillShade="F2"/>
          </w:tcPr>
          <w:p w14:paraId="16E66096" w14:textId="77777777" w:rsidR="00061BD8" w:rsidRPr="00550CDB" w:rsidRDefault="00061BD8" w:rsidP="000E0A2F">
            <w:pPr>
              <w:jc w:val="both"/>
              <w:rPr>
                <w:rFonts w:ascii="Times New Roman" w:hAnsi="Times New Roman"/>
                <w:noProof/>
                <w:sz w:val="24"/>
              </w:rPr>
            </w:pPr>
          </w:p>
        </w:tc>
        <w:tc>
          <w:tcPr>
            <w:tcW w:w="1542" w:type="pct"/>
            <w:vMerge/>
            <w:tcBorders>
              <w:left w:val="nil"/>
              <w:right w:val="nil"/>
            </w:tcBorders>
            <w:shd w:val="clear" w:color="auto" w:fill="F2F2F2" w:themeFill="background1" w:themeFillShade="F2"/>
          </w:tcPr>
          <w:p w14:paraId="1F141191" w14:textId="77777777" w:rsidR="00061BD8" w:rsidRPr="00550CDB" w:rsidRDefault="00061BD8" w:rsidP="000E0A2F">
            <w:pPr>
              <w:jc w:val="both"/>
              <w:rPr>
                <w:rFonts w:ascii="Times New Roman" w:hAnsi="Times New Roman"/>
                <w:noProof/>
                <w:sz w:val="24"/>
              </w:rPr>
            </w:pPr>
          </w:p>
        </w:tc>
        <w:tc>
          <w:tcPr>
            <w:tcW w:w="537" w:type="pct"/>
            <w:tcBorders>
              <w:left w:val="nil"/>
              <w:right w:val="nil"/>
            </w:tcBorders>
            <w:shd w:val="clear" w:color="auto" w:fill="F2F2F2" w:themeFill="background1" w:themeFillShade="F2"/>
          </w:tcPr>
          <w:p w14:paraId="5FF2AE8E" w14:textId="672C8762" w:rsidR="00061BD8" w:rsidRPr="00550CDB" w:rsidRDefault="00061BD8" w:rsidP="000E0A2F">
            <w:pPr>
              <w:jc w:val="both"/>
              <w:rPr>
                <w:rFonts w:ascii="Times New Roman" w:hAnsi="Times New Roman"/>
                <w:noProof/>
                <w:sz w:val="24"/>
              </w:rPr>
            </w:pPr>
            <w:r>
              <w:rPr>
                <w:rFonts w:ascii="Times New Roman" w:hAnsi="Times New Roman"/>
                <w:sz w:val="24"/>
              </w:rPr>
              <w:t>M</w:t>
            </w:r>
          </w:p>
        </w:tc>
        <w:tc>
          <w:tcPr>
            <w:tcW w:w="1978" w:type="pct"/>
            <w:tcBorders>
              <w:left w:val="nil"/>
              <w:right w:val="nil"/>
            </w:tcBorders>
            <w:shd w:val="clear" w:color="auto" w:fill="F2F2F2" w:themeFill="background1" w:themeFillShade="F2"/>
          </w:tcPr>
          <w:p w14:paraId="7C1F7757" w14:textId="3252987D" w:rsidR="00061BD8" w:rsidRPr="00550CDB" w:rsidRDefault="00061BD8" w:rsidP="000E0A2F">
            <w:pPr>
              <w:jc w:val="both"/>
              <w:rPr>
                <w:rFonts w:ascii="Times New Roman" w:hAnsi="Times New Roman"/>
                <w:noProof/>
                <w:sz w:val="24"/>
              </w:rPr>
            </w:pPr>
            <w:r>
              <w:rPr>
                <w:rFonts w:ascii="Times New Roman" w:hAnsi="Times New Roman"/>
                <w:sz w:val="24"/>
              </w:rPr>
              <w:t>Profesionālie, zinātniskie un tehniskie pakalpojumi</w:t>
            </w:r>
          </w:p>
        </w:tc>
        <w:tc>
          <w:tcPr>
            <w:tcW w:w="289" w:type="pct"/>
            <w:tcBorders>
              <w:left w:val="nil"/>
            </w:tcBorders>
            <w:shd w:val="clear" w:color="auto" w:fill="F2F2F2" w:themeFill="background1" w:themeFillShade="F2"/>
          </w:tcPr>
          <w:p w14:paraId="5E324B2D" w14:textId="25B0BDBE" w:rsidR="00061BD8" w:rsidRPr="00550CDB" w:rsidRDefault="00061BD8" w:rsidP="000E0A2F">
            <w:pPr>
              <w:jc w:val="both"/>
              <w:rPr>
                <w:rFonts w:ascii="Times New Roman" w:hAnsi="Times New Roman"/>
                <w:noProof/>
                <w:sz w:val="24"/>
              </w:rPr>
            </w:pPr>
            <w:r>
              <w:rPr>
                <w:rFonts w:ascii="Times New Roman" w:hAnsi="Times New Roman"/>
                <w:sz w:val="24"/>
              </w:rPr>
              <w:t>100</w:t>
            </w:r>
          </w:p>
        </w:tc>
      </w:tr>
      <w:tr w:rsidR="00061BD8" w:rsidRPr="00550CDB" w14:paraId="5E508F2A" w14:textId="77777777" w:rsidTr="00BD692E">
        <w:tc>
          <w:tcPr>
            <w:tcW w:w="654" w:type="pct"/>
            <w:vMerge/>
            <w:tcBorders>
              <w:left w:val="nil"/>
              <w:right w:val="nil"/>
            </w:tcBorders>
            <w:shd w:val="clear" w:color="auto" w:fill="F2F2F2" w:themeFill="background1" w:themeFillShade="F2"/>
          </w:tcPr>
          <w:p w14:paraId="319BAEDC" w14:textId="77777777" w:rsidR="00061BD8" w:rsidRPr="00550CDB" w:rsidRDefault="00061BD8" w:rsidP="000E0A2F">
            <w:pPr>
              <w:jc w:val="both"/>
              <w:rPr>
                <w:rFonts w:ascii="Times New Roman" w:hAnsi="Times New Roman"/>
                <w:noProof/>
                <w:sz w:val="24"/>
              </w:rPr>
            </w:pPr>
          </w:p>
        </w:tc>
        <w:tc>
          <w:tcPr>
            <w:tcW w:w="1542" w:type="pct"/>
            <w:vMerge/>
            <w:tcBorders>
              <w:left w:val="nil"/>
              <w:right w:val="nil"/>
            </w:tcBorders>
            <w:shd w:val="clear" w:color="auto" w:fill="F2F2F2" w:themeFill="background1" w:themeFillShade="F2"/>
          </w:tcPr>
          <w:p w14:paraId="3C8FF421" w14:textId="77777777" w:rsidR="00061BD8" w:rsidRPr="00550CDB" w:rsidRDefault="00061BD8" w:rsidP="000E0A2F">
            <w:pPr>
              <w:jc w:val="both"/>
              <w:rPr>
                <w:rFonts w:ascii="Times New Roman" w:hAnsi="Times New Roman"/>
                <w:noProof/>
                <w:sz w:val="24"/>
              </w:rPr>
            </w:pPr>
          </w:p>
        </w:tc>
        <w:tc>
          <w:tcPr>
            <w:tcW w:w="537" w:type="pct"/>
            <w:tcBorders>
              <w:left w:val="nil"/>
              <w:right w:val="nil"/>
            </w:tcBorders>
            <w:shd w:val="clear" w:color="auto" w:fill="F2F2F2" w:themeFill="background1" w:themeFillShade="F2"/>
          </w:tcPr>
          <w:p w14:paraId="79957764" w14:textId="086BDCB2" w:rsidR="00061BD8" w:rsidRPr="00550CDB" w:rsidRDefault="00061BD8" w:rsidP="000E0A2F">
            <w:pPr>
              <w:jc w:val="both"/>
              <w:rPr>
                <w:rFonts w:ascii="Times New Roman" w:hAnsi="Times New Roman"/>
                <w:noProof/>
                <w:sz w:val="24"/>
              </w:rPr>
            </w:pPr>
            <w:r>
              <w:rPr>
                <w:rFonts w:ascii="Times New Roman" w:hAnsi="Times New Roman"/>
                <w:sz w:val="24"/>
              </w:rPr>
              <w:t>N77</w:t>
            </w:r>
          </w:p>
        </w:tc>
        <w:tc>
          <w:tcPr>
            <w:tcW w:w="1978" w:type="pct"/>
            <w:tcBorders>
              <w:left w:val="nil"/>
              <w:right w:val="nil"/>
            </w:tcBorders>
            <w:shd w:val="clear" w:color="auto" w:fill="F2F2F2" w:themeFill="background1" w:themeFillShade="F2"/>
          </w:tcPr>
          <w:p w14:paraId="76123C9F" w14:textId="2CFE54C2" w:rsidR="00061BD8" w:rsidRPr="00550CDB" w:rsidRDefault="00061BD8" w:rsidP="000E0A2F">
            <w:pPr>
              <w:jc w:val="both"/>
              <w:rPr>
                <w:rFonts w:ascii="Times New Roman" w:hAnsi="Times New Roman"/>
                <w:noProof/>
                <w:sz w:val="24"/>
              </w:rPr>
            </w:pPr>
            <w:r>
              <w:rPr>
                <w:rFonts w:ascii="Times New Roman" w:hAnsi="Times New Roman"/>
                <w:sz w:val="24"/>
              </w:rPr>
              <w:t>Iznomāšanas un ekspluatācijas līzinga pakalpojumi</w:t>
            </w:r>
          </w:p>
        </w:tc>
        <w:tc>
          <w:tcPr>
            <w:tcW w:w="289" w:type="pct"/>
            <w:tcBorders>
              <w:left w:val="nil"/>
            </w:tcBorders>
            <w:shd w:val="clear" w:color="auto" w:fill="F2F2F2" w:themeFill="background1" w:themeFillShade="F2"/>
          </w:tcPr>
          <w:p w14:paraId="34ACA55C" w14:textId="340663E1" w:rsidR="00061BD8" w:rsidRPr="00550CDB" w:rsidRDefault="00061BD8" w:rsidP="000E0A2F">
            <w:pPr>
              <w:jc w:val="both"/>
              <w:rPr>
                <w:rFonts w:ascii="Times New Roman" w:hAnsi="Times New Roman"/>
                <w:noProof/>
                <w:sz w:val="24"/>
              </w:rPr>
            </w:pPr>
            <w:r>
              <w:rPr>
                <w:rFonts w:ascii="Times New Roman" w:hAnsi="Times New Roman"/>
                <w:sz w:val="24"/>
              </w:rPr>
              <w:t>25</w:t>
            </w:r>
          </w:p>
        </w:tc>
      </w:tr>
      <w:tr w:rsidR="00061BD8" w:rsidRPr="00550CDB" w14:paraId="1EBE88DC" w14:textId="77777777" w:rsidTr="00BD692E">
        <w:tc>
          <w:tcPr>
            <w:tcW w:w="654" w:type="pct"/>
            <w:vMerge/>
            <w:tcBorders>
              <w:left w:val="nil"/>
              <w:right w:val="nil"/>
            </w:tcBorders>
            <w:shd w:val="clear" w:color="auto" w:fill="F2F2F2" w:themeFill="background1" w:themeFillShade="F2"/>
          </w:tcPr>
          <w:p w14:paraId="7B829B6A" w14:textId="77777777" w:rsidR="00061BD8" w:rsidRPr="00550CDB" w:rsidRDefault="00061BD8" w:rsidP="000E0A2F">
            <w:pPr>
              <w:jc w:val="both"/>
              <w:rPr>
                <w:rFonts w:ascii="Times New Roman" w:hAnsi="Times New Roman"/>
                <w:noProof/>
                <w:sz w:val="24"/>
              </w:rPr>
            </w:pPr>
          </w:p>
        </w:tc>
        <w:tc>
          <w:tcPr>
            <w:tcW w:w="1542" w:type="pct"/>
            <w:vMerge/>
            <w:tcBorders>
              <w:left w:val="nil"/>
              <w:right w:val="nil"/>
            </w:tcBorders>
            <w:shd w:val="clear" w:color="auto" w:fill="F2F2F2" w:themeFill="background1" w:themeFillShade="F2"/>
          </w:tcPr>
          <w:p w14:paraId="5C911E74" w14:textId="77777777" w:rsidR="00061BD8" w:rsidRPr="00550CDB" w:rsidRDefault="00061BD8" w:rsidP="000E0A2F">
            <w:pPr>
              <w:jc w:val="both"/>
              <w:rPr>
                <w:rFonts w:ascii="Times New Roman" w:hAnsi="Times New Roman"/>
                <w:noProof/>
                <w:sz w:val="24"/>
              </w:rPr>
            </w:pPr>
          </w:p>
        </w:tc>
        <w:tc>
          <w:tcPr>
            <w:tcW w:w="537" w:type="pct"/>
            <w:tcBorders>
              <w:left w:val="nil"/>
              <w:right w:val="nil"/>
            </w:tcBorders>
            <w:shd w:val="clear" w:color="auto" w:fill="F2F2F2" w:themeFill="background1" w:themeFillShade="F2"/>
          </w:tcPr>
          <w:p w14:paraId="464A262D" w14:textId="74327A90" w:rsidR="00061BD8" w:rsidRPr="00550CDB" w:rsidRDefault="00061BD8" w:rsidP="000E0A2F">
            <w:pPr>
              <w:jc w:val="both"/>
              <w:rPr>
                <w:rFonts w:ascii="Times New Roman" w:hAnsi="Times New Roman"/>
                <w:noProof/>
                <w:sz w:val="24"/>
              </w:rPr>
            </w:pPr>
            <w:r>
              <w:rPr>
                <w:rFonts w:ascii="Times New Roman" w:hAnsi="Times New Roman"/>
                <w:sz w:val="24"/>
              </w:rPr>
              <w:t>N78–82</w:t>
            </w:r>
          </w:p>
        </w:tc>
        <w:tc>
          <w:tcPr>
            <w:tcW w:w="1978" w:type="pct"/>
            <w:tcBorders>
              <w:left w:val="nil"/>
              <w:right w:val="nil"/>
            </w:tcBorders>
            <w:shd w:val="clear" w:color="auto" w:fill="F2F2F2" w:themeFill="background1" w:themeFillShade="F2"/>
          </w:tcPr>
          <w:p w14:paraId="25A7649D" w14:textId="4F94DF9F" w:rsidR="00061BD8" w:rsidRPr="00550CDB" w:rsidRDefault="00061BD8" w:rsidP="000E0A2F">
            <w:pPr>
              <w:jc w:val="both"/>
              <w:rPr>
                <w:rFonts w:ascii="Times New Roman" w:hAnsi="Times New Roman"/>
                <w:noProof/>
                <w:sz w:val="24"/>
              </w:rPr>
            </w:pPr>
            <w:r>
              <w:rPr>
                <w:rFonts w:ascii="Times New Roman" w:hAnsi="Times New Roman"/>
                <w:sz w:val="24"/>
              </w:rPr>
              <w:t xml:space="preserve">Nodarbinātība, tūrisma aģentūra, </w:t>
            </w:r>
            <w:r>
              <w:rPr>
                <w:rFonts w:ascii="Times New Roman" w:hAnsi="Times New Roman"/>
                <w:sz w:val="24"/>
              </w:rPr>
              <w:lastRenderedPageBreak/>
              <w:t>apsardze</w:t>
            </w:r>
          </w:p>
        </w:tc>
        <w:tc>
          <w:tcPr>
            <w:tcW w:w="289" w:type="pct"/>
            <w:tcBorders>
              <w:left w:val="nil"/>
            </w:tcBorders>
            <w:shd w:val="clear" w:color="auto" w:fill="F2F2F2" w:themeFill="background1" w:themeFillShade="F2"/>
          </w:tcPr>
          <w:p w14:paraId="21CBB3D4" w14:textId="1D53B39A" w:rsidR="00061BD8" w:rsidRPr="00550CDB" w:rsidRDefault="00061BD8" w:rsidP="000E0A2F">
            <w:pPr>
              <w:jc w:val="both"/>
              <w:rPr>
                <w:rFonts w:ascii="Times New Roman" w:hAnsi="Times New Roman"/>
                <w:noProof/>
                <w:sz w:val="24"/>
              </w:rPr>
            </w:pPr>
            <w:r>
              <w:rPr>
                <w:rFonts w:ascii="Times New Roman" w:hAnsi="Times New Roman"/>
                <w:sz w:val="24"/>
              </w:rPr>
              <w:lastRenderedPageBreak/>
              <w:t>100</w:t>
            </w:r>
          </w:p>
        </w:tc>
      </w:tr>
      <w:tr w:rsidR="00061BD8" w:rsidRPr="00550CDB" w14:paraId="10A31B22" w14:textId="77777777" w:rsidTr="00BD692E">
        <w:tc>
          <w:tcPr>
            <w:tcW w:w="654" w:type="pct"/>
            <w:vMerge/>
            <w:tcBorders>
              <w:left w:val="nil"/>
              <w:right w:val="nil"/>
            </w:tcBorders>
            <w:shd w:val="clear" w:color="auto" w:fill="F2F2F2" w:themeFill="background1" w:themeFillShade="F2"/>
          </w:tcPr>
          <w:p w14:paraId="3EDA5DDD" w14:textId="77777777" w:rsidR="00061BD8" w:rsidRPr="00550CDB" w:rsidRDefault="00061BD8" w:rsidP="000E0A2F">
            <w:pPr>
              <w:jc w:val="both"/>
              <w:rPr>
                <w:rFonts w:ascii="Times New Roman" w:hAnsi="Times New Roman"/>
                <w:noProof/>
                <w:sz w:val="24"/>
              </w:rPr>
            </w:pPr>
          </w:p>
        </w:tc>
        <w:tc>
          <w:tcPr>
            <w:tcW w:w="1542" w:type="pct"/>
            <w:vMerge/>
            <w:tcBorders>
              <w:left w:val="nil"/>
              <w:right w:val="nil"/>
            </w:tcBorders>
            <w:shd w:val="clear" w:color="auto" w:fill="F2F2F2" w:themeFill="background1" w:themeFillShade="F2"/>
          </w:tcPr>
          <w:p w14:paraId="5A4FC6AB" w14:textId="77777777" w:rsidR="00061BD8" w:rsidRPr="00550CDB" w:rsidRDefault="00061BD8" w:rsidP="000E0A2F">
            <w:pPr>
              <w:jc w:val="both"/>
              <w:rPr>
                <w:rFonts w:ascii="Times New Roman" w:hAnsi="Times New Roman"/>
                <w:noProof/>
                <w:sz w:val="24"/>
              </w:rPr>
            </w:pPr>
          </w:p>
        </w:tc>
        <w:tc>
          <w:tcPr>
            <w:tcW w:w="537" w:type="pct"/>
            <w:tcBorders>
              <w:left w:val="nil"/>
              <w:right w:val="nil"/>
            </w:tcBorders>
            <w:shd w:val="clear" w:color="auto" w:fill="F2F2F2" w:themeFill="background1" w:themeFillShade="F2"/>
          </w:tcPr>
          <w:p w14:paraId="418570BA" w14:textId="2F1DD072" w:rsidR="00061BD8" w:rsidRPr="00550CDB" w:rsidRDefault="00061BD8" w:rsidP="000E0A2F">
            <w:pPr>
              <w:jc w:val="both"/>
              <w:rPr>
                <w:rFonts w:ascii="Times New Roman" w:hAnsi="Times New Roman"/>
                <w:noProof/>
                <w:sz w:val="24"/>
              </w:rPr>
            </w:pPr>
            <w:r>
              <w:rPr>
                <w:rFonts w:ascii="Times New Roman" w:hAnsi="Times New Roman"/>
                <w:sz w:val="24"/>
              </w:rPr>
              <w:t>D</w:t>
            </w:r>
          </w:p>
        </w:tc>
        <w:tc>
          <w:tcPr>
            <w:tcW w:w="1978" w:type="pct"/>
            <w:tcBorders>
              <w:left w:val="nil"/>
              <w:right w:val="nil"/>
            </w:tcBorders>
            <w:shd w:val="clear" w:color="auto" w:fill="F2F2F2" w:themeFill="background1" w:themeFillShade="F2"/>
          </w:tcPr>
          <w:p w14:paraId="37426AE9" w14:textId="25D2736B" w:rsidR="00061BD8" w:rsidRPr="00550CDB" w:rsidRDefault="00061BD8" w:rsidP="000E0A2F">
            <w:pPr>
              <w:jc w:val="both"/>
              <w:rPr>
                <w:rFonts w:ascii="Times New Roman" w:hAnsi="Times New Roman"/>
                <w:noProof/>
                <w:sz w:val="24"/>
              </w:rPr>
            </w:pPr>
            <w:r>
              <w:rPr>
                <w:rFonts w:ascii="Times New Roman" w:hAnsi="Times New Roman"/>
                <w:sz w:val="24"/>
              </w:rPr>
              <w:t>Elektroenerģija, gāze, ūdens tvaiks</w:t>
            </w:r>
          </w:p>
        </w:tc>
        <w:tc>
          <w:tcPr>
            <w:tcW w:w="289" w:type="pct"/>
            <w:tcBorders>
              <w:left w:val="nil"/>
            </w:tcBorders>
            <w:shd w:val="clear" w:color="auto" w:fill="F2F2F2" w:themeFill="background1" w:themeFillShade="F2"/>
          </w:tcPr>
          <w:p w14:paraId="0A0C303C" w14:textId="15A286B9" w:rsidR="00061BD8" w:rsidRPr="00550CDB" w:rsidRDefault="00061BD8" w:rsidP="000E0A2F">
            <w:pPr>
              <w:jc w:val="both"/>
              <w:rPr>
                <w:rFonts w:ascii="Times New Roman" w:hAnsi="Times New Roman"/>
                <w:noProof/>
                <w:sz w:val="24"/>
              </w:rPr>
            </w:pPr>
            <w:r>
              <w:rPr>
                <w:rFonts w:ascii="Times New Roman" w:hAnsi="Times New Roman"/>
                <w:sz w:val="24"/>
              </w:rPr>
              <w:t>50</w:t>
            </w:r>
          </w:p>
        </w:tc>
      </w:tr>
      <w:tr w:rsidR="00061BD8" w:rsidRPr="00550CDB" w14:paraId="0F732337" w14:textId="77777777" w:rsidTr="00BD692E">
        <w:tc>
          <w:tcPr>
            <w:tcW w:w="654" w:type="pct"/>
            <w:vMerge/>
            <w:tcBorders>
              <w:left w:val="nil"/>
              <w:right w:val="nil"/>
            </w:tcBorders>
            <w:shd w:val="clear" w:color="auto" w:fill="F2F2F2" w:themeFill="background1" w:themeFillShade="F2"/>
          </w:tcPr>
          <w:p w14:paraId="780EBE6C" w14:textId="77777777" w:rsidR="00061BD8" w:rsidRPr="00550CDB" w:rsidRDefault="00061BD8" w:rsidP="000E0A2F">
            <w:pPr>
              <w:jc w:val="both"/>
              <w:rPr>
                <w:rFonts w:ascii="Times New Roman" w:hAnsi="Times New Roman"/>
                <w:noProof/>
                <w:sz w:val="24"/>
              </w:rPr>
            </w:pPr>
          </w:p>
        </w:tc>
        <w:tc>
          <w:tcPr>
            <w:tcW w:w="1542" w:type="pct"/>
            <w:vMerge/>
            <w:tcBorders>
              <w:left w:val="nil"/>
              <w:right w:val="nil"/>
            </w:tcBorders>
            <w:shd w:val="clear" w:color="auto" w:fill="F2F2F2" w:themeFill="background1" w:themeFillShade="F2"/>
          </w:tcPr>
          <w:p w14:paraId="68AC4060" w14:textId="77777777" w:rsidR="00061BD8" w:rsidRPr="00550CDB" w:rsidRDefault="00061BD8" w:rsidP="000E0A2F">
            <w:pPr>
              <w:jc w:val="both"/>
              <w:rPr>
                <w:rFonts w:ascii="Times New Roman" w:hAnsi="Times New Roman"/>
                <w:noProof/>
                <w:sz w:val="24"/>
              </w:rPr>
            </w:pPr>
          </w:p>
        </w:tc>
        <w:tc>
          <w:tcPr>
            <w:tcW w:w="537" w:type="pct"/>
            <w:tcBorders>
              <w:left w:val="nil"/>
              <w:right w:val="nil"/>
            </w:tcBorders>
            <w:shd w:val="clear" w:color="auto" w:fill="F2F2F2" w:themeFill="background1" w:themeFillShade="F2"/>
          </w:tcPr>
          <w:p w14:paraId="332E888E" w14:textId="17171930" w:rsidR="00061BD8" w:rsidRPr="00550CDB" w:rsidRDefault="00061BD8" w:rsidP="000E0A2F">
            <w:pPr>
              <w:jc w:val="both"/>
              <w:rPr>
                <w:rFonts w:ascii="Times New Roman" w:hAnsi="Times New Roman"/>
                <w:noProof/>
                <w:sz w:val="24"/>
              </w:rPr>
            </w:pPr>
            <w:r>
              <w:rPr>
                <w:rFonts w:ascii="Times New Roman" w:hAnsi="Times New Roman"/>
                <w:sz w:val="24"/>
              </w:rPr>
              <w:t>E</w:t>
            </w:r>
          </w:p>
        </w:tc>
        <w:tc>
          <w:tcPr>
            <w:tcW w:w="1978" w:type="pct"/>
            <w:tcBorders>
              <w:left w:val="nil"/>
              <w:right w:val="nil"/>
            </w:tcBorders>
            <w:shd w:val="clear" w:color="auto" w:fill="F2F2F2" w:themeFill="background1" w:themeFillShade="F2"/>
          </w:tcPr>
          <w:p w14:paraId="1B3975B9" w14:textId="6C2DFFD5" w:rsidR="00061BD8" w:rsidRPr="00550CDB" w:rsidRDefault="00061BD8" w:rsidP="000E0A2F">
            <w:pPr>
              <w:jc w:val="both"/>
              <w:rPr>
                <w:rFonts w:ascii="Times New Roman" w:hAnsi="Times New Roman"/>
                <w:noProof/>
                <w:sz w:val="24"/>
              </w:rPr>
            </w:pPr>
            <w:r>
              <w:rPr>
                <w:rFonts w:ascii="Times New Roman" w:hAnsi="Times New Roman"/>
                <w:sz w:val="24"/>
              </w:rPr>
              <w:t>Ūdens apgāde; notekūdeņu, atkritumu apsaimniekošana un sanācija</w:t>
            </w:r>
          </w:p>
        </w:tc>
        <w:tc>
          <w:tcPr>
            <w:tcW w:w="289" w:type="pct"/>
            <w:tcBorders>
              <w:left w:val="nil"/>
            </w:tcBorders>
            <w:shd w:val="clear" w:color="auto" w:fill="F2F2F2" w:themeFill="background1" w:themeFillShade="F2"/>
          </w:tcPr>
          <w:p w14:paraId="0665EE49" w14:textId="3BBC6D77" w:rsidR="00061BD8" w:rsidRPr="00550CDB" w:rsidRDefault="00061BD8" w:rsidP="000E0A2F">
            <w:pPr>
              <w:jc w:val="both"/>
              <w:rPr>
                <w:rFonts w:ascii="Times New Roman" w:hAnsi="Times New Roman"/>
                <w:noProof/>
                <w:sz w:val="24"/>
              </w:rPr>
            </w:pPr>
            <w:r>
              <w:rPr>
                <w:rFonts w:ascii="Times New Roman" w:hAnsi="Times New Roman"/>
                <w:sz w:val="24"/>
              </w:rPr>
              <w:t>100</w:t>
            </w:r>
          </w:p>
        </w:tc>
      </w:tr>
      <w:tr w:rsidR="000E0A2F" w:rsidRPr="00550CDB" w14:paraId="4D5772C5" w14:textId="77777777" w:rsidTr="00BD692E">
        <w:tc>
          <w:tcPr>
            <w:tcW w:w="654" w:type="pct"/>
            <w:tcBorders>
              <w:left w:val="nil"/>
              <w:right w:val="nil"/>
            </w:tcBorders>
          </w:tcPr>
          <w:p w14:paraId="301BACCF" w14:textId="63570F01" w:rsidR="000E0A2F" w:rsidRPr="00550CDB" w:rsidRDefault="000E0A2F" w:rsidP="000E0A2F">
            <w:pPr>
              <w:jc w:val="both"/>
              <w:rPr>
                <w:rFonts w:ascii="Times New Roman" w:hAnsi="Times New Roman"/>
                <w:noProof/>
                <w:sz w:val="24"/>
              </w:rPr>
            </w:pPr>
            <w:r>
              <w:rPr>
                <w:rFonts w:ascii="Times New Roman" w:hAnsi="Times New Roman"/>
                <w:sz w:val="24"/>
              </w:rPr>
              <w:t>33SK23</w:t>
            </w:r>
          </w:p>
        </w:tc>
        <w:tc>
          <w:tcPr>
            <w:tcW w:w="1542" w:type="pct"/>
            <w:tcBorders>
              <w:left w:val="nil"/>
              <w:right w:val="nil"/>
            </w:tcBorders>
          </w:tcPr>
          <w:p w14:paraId="30C155F2" w14:textId="1DE78184" w:rsidR="000E0A2F" w:rsidRPr="00550CDB" w:rsidRDefault="000E0A2F" w:rsidP="000E0A2F">
            <w:pPr>
              <w:jc w:val="both"/>
              <w:rPr>
                <w:rFonts w:ascii="Times New Roman" w:hAnsi="Times New Roman"/>
                <w:noProof/>
                <w:sz w:val="24"/>
              </w:rPr>
            </w:pPr>
            <w:r>
              <w:rPr>
                <w:rFonts w:ascii="Times New Roman" w:hAnsi="Times New Roman"/>
                <w:sz w:val="24"/>
              </w:rPr>
              <w:t>Ar mantojumu saistīti un atpūtas pakalpojumi</w:t>
            </w:r>
          </w:p>
        </w:tc>
        <w:tc>
          <w:tcPr>
            <w:tcW w:w="537" w:type="pct"/>
            <w:tcBorders>
              <w:left w:val="nil"/>
              <w:right w:val="nil"/>
            </w:tcBorders>
          </w:tcPr>
          <w:p w14:paraId="040AE91A" w14:textId="3EF81981" w:rsidR="000E0A2F" w:rsidRPr="00550CDB" w:rsidRDefault="000E0A2F" w:rsidP="000E0A2F">
            <w:pPr>
              <w:jc w:val="both"/>
              <w:rPr>
                <w:rFonts w:ascii="Times New Roman" w:hAnsi="Times New Roman"/>
                <w:noProof/>
                <w:sz w:val="24"/>
              </w:rPr>
            </w:pPr>
            <w:r>
              <w:rPr>
                <w:rFonts w:ascii="Times New Roman" w:hAnsi="Times New Roman"/>
                <w:sz w:val="24"/>
              </w:rPr>
              <w:t>R</w:t>
            </w:r>
          </w:p>
        </w:tc>
        <w:tc>
          <w:tcPr>
            <w:tcW w:w="1978" w:type="pct"/>
            <w:tcBorders>
              <w:left w:val="nil"/>
              <w:right w:val="nil"/>
            </w:tcBorders>
          </w:tcPr>
          <w:p w14:paraId="319D4929" w14:textId="4EF73970" w:rsidR="000E0A2F" w:rsidRPr="00550CDB" w:rsidRDefault="000E0A2F" w:rsidP="000E0A2F">
            <w:pPr>
              <w:jc w:val="both"/>
              <w:rPr>
                <w:rFonts w:ascii="Times New Roman" w:hAnsi="Times New Roman"/>
                <w:noProof/>
                <w:sz w:val="24"/>
              </w:rPr>
            </w:pPr>
            <w:r>
              <w:rPr>
                <w:rFonts w:ascii="Times New Roman" w:hAnsi="Times New Roman"/>
                <w:sz w:val="24"/>
              </w:rPr>
              <w:t>Māksla, izklaide un atpūta</w:t>
            </w:r>
          </w:p>
        </w:tc>
        <w:tc>
          <w:tcPr>
            <w:tcW w:w="289" w:type="pct"/>
            <w:tcBorders>
              <w:left w:val="nil"/>
            </w:tcBorders>
          </w:tcPr>
          <w:p w14:paraId="7A0C8501" w14:textId="7D6353C7" w:rsidR="000E0A2F" w:rsidRPr="00550CDB" w:rsidRDefault="000E0A2F" w:rsidP="000E0A2F">
            <w:pPr>
              <w:jc w:val="both"/>
              <w:rPr>
                <w:rFonts w:ascii="Times New Roman" w:hAnsi="Times New Roman"/>
                <w:noProof/>
                <w:sz w:val="24"/>
              </w:rPr>
            </w:pPr>
            <w:r>
              <w:rPr>
                <w:rFonts w:ascii="Times New Roman" w:hAnsi="Times New Roman"/>
                <w:sz w:val="24"/>
              </w:rPr>
              <w:t>100</w:t>
            </w:r>
          </w:p>
        </w:tc>
      </w:tr>
      <w:tr w:rsidR="00061BD8" w:rsidRPr="00550CDB" w14:paraId="78F8C28D" w14:textId="77777777" w:rsidTr="00BD692E">
        <w:tc>
          <w:tcPr>
            <w:tcW w:w="654" w:type="pct"/>
            <w:vMerge w:val="restart"/>
            <w:tcBorders>
              <w:left w:val="nil"/>
              <w:right w:val="nil"/>
            </w:tcBorders>
            <w:shd w:val="clear" w:color="auto" w:fill="F2F2F2" w:themeFill="background1" w:themeFillShade="F2"/>
          </w:tcPr>
          <w:p w14:paraId="4E792751" w14:textId="71CEA704" w:rsidR="00061BD8" w:rsidRPr="00550CDB" w:rsidRDefault="00061BD8" w:rsidP="000E0A2F">
            <w:pPr>
              <w:jc w:val="both"/>
              <w:rPr>
                <w:rFonts w:ascii="Times New Roman" w:hAnsi="Times New Roman"/>
                <w:noProof/>
                <w:sz w:val="24"/>
              </w:rPr>
            </w:pPr>
            <w:r>
              <w:rPr>
                <w:rFonts w:ascii="Times New Roman" w:hAnsi="Times New Roman"/>
                <w:sz w:val="24"/>
              </w:rPr>
              <w:t>SK24</w:t>
            </w:r>
          </w:p>
        </w:tc>
        <w:tc>
          <w:tcPr>
            <w:tcW w:w="1542" w:type="pct"/>
            <w:vMerge w:val="restart"/>
            <w:tcBorders>
              <w:left w:val="nil"/>
              <w:right w:val="nil"/>
            </w:tcBorders>
            <w:shd w:val="clear" w:color="auto" w:fill="F2F2F2" w:themeFill="background1" w:themeFillShade="F2"/>
          </w:tcPr>
          <w:p w14:paraId="18E61DC7" w14:textId="1FEA4A81" w:rsidR="00061BD8" w:rsidRPr="00550CDB" w:rsidRDefault="00061BD8" w:rsidP="000E0A2F">
            <w:pPr>
              <w:jc w:val="both"/>
              <w:rPr>
                <w:rFonts w:ascii="Times New Roman" w:hAnsi="Times New Roman"/>
                <w:noProof/>
                <w:sz w:val="24"/>
              </w:rPr>
            </w:pPr>
            <w:r>
              <w:rPr>
                <w:rFonts w:ascii="Times New Roman" w:hAnsi="Times New Roman"/>
                <w:sz w:val="24"/>
              </w:rPr>
              <w:t>Citi individuālie pakalpojumi</w:t>
            </w:r>
          </w:p>
        </w:tc>
        <w:tc>
          <w:tcPr>
            <w:tcW w:w="537" w:type="pct"/>
            <w:tcBorders>
              <w:left w:val="nil"/>
              <w:right w:val="nil"/>
            </w:tcBorders>
            <w:shd w:val="clear" w:color="auto" w:fill="F2F2F2" w:themeFill="background1" w:themeFillShade="F2"/>
          </w:tcPr>
          <w:p w14:paraId="4F111C7B" w14:textId="6691EE2E" w:rsidR="00061BD8" w:rsidRPr="00550CDB" w:rsidRDefault="00061BD8" w:rsidP="000E0A2F">
            <w:pPr>
              <w:jc w:val="both"/>
              <w:rPr>
                <w:rFonts w:ascii="Times New Roman" w:hAnsi="Times New Roman"/>
                <w:noProof/>
                <w:sz w:val="24"/>
              </w:rPr>
            </w:pPr>
            <w:r>
              <w:rPr>
                <w:rFonts w:ascii="Times New Roman" w:hAnsi="Times New Roman"/>
                <w:sz w:val="24"/>
              </w:rPr>
              <w:t>S94</w:t>
            </w:r>
          </w:p>
        </w:tc>
        <w:tc>
          <w:tcPr>
            <w:tcW w:w="1978" w:type="pct"/>
            <w:tcBorders>
              <w:left w:val="nil"/>
              <w:right w:val="nil"/>
            </w:tcBorders>
            <w:shd w:val="clear" w:color="auto" w:fill="F2F2F2" w:themeFill="background1" w:themeFillShade="F2"/>
          </w:tcPr>
          <w:p w14:paraId="5E7E7592" w14:textId="076B4257" w:rsidR="00061BD8" w:rsidRPr="00550CDB" w:rsidRDefault="00061BD8" w:rsidP="000E0A2F">
            <w:pPr>
              <w:jc w:val="both"/>
              <w:rPr>
                <w:rFonts w:ascii="Times New Roman" w:hAnsi="Times New Roman"/>
                <w:noProof/>
                <w:sz w:val="24"/>
              </w:rPr>
            </w:pPr>
            <w:r>
              <w:rPr>
                <w:rFonts w:ascii="Times New Roman" w:hAnsi="Times New Roman"/>
                <w:sz w:val="24"/>
              </w:rPr>
              <w:t>Organizāciju darbība</w:t>
            </w:r>
          </w:p>
        </w:tc>
        <w:tc>
          <w:tcPr>
            <w:tcW w:w="289" w:type="pct"/>
            <w:tcBorders>
              <w:left w:val="nil"/>
            </w:tcBorders>
            <w:shd w:val="clear" w:color="auto" w:fill="F2F2F2" w:themeFill="background1" w:themeFillShade="F2"/>
          </w:tcPr>
          <w:p w14:paraId="3471488B" w14:textId="38DCBF19" w:rsidR="00061BD8" w:rsidRPr="00550CDB" w:rsidRDefault="00061BD8" w:rsidP="000E0A2F">
            <w:pPr>
              <w:jc w:val="both"/>
              <w:rPr>
                <w:rFonts w:ascii="Times New Roman" w:hAnsi="Times New Roman"/>
                <w:noProof/>
                <w:sz w:val="24"/>
              </w:rPr>
            </w:pPr>
            <w:r>
              <w:rPr>
                <w:rFonts w:ascii="Times New Roman" w:hAnsi="Times New Roman"/>
                <w:sz w:val="24"/>
              </w:rPr>
              <w:t>100</w:t>
            </w:r>
          </w:p>
        </w:tc>
      </w:tr>
      <w:tr w:rsidR="00061BD8" w:rsidRPr="00550CDB" w14:paraId="06FE503A" w14:textId="77777777" w:rsidTr="00BD692E">
        <w:tc>
          <w:tcPr>
            <w:tcW w:w="654" w:type="pct"/>
            <w:vMerge/>
            <w:tcBorders>
              <w:left w:val="nil"/>
              <w:right w:val="nil"/>
            </w:tcBorders>
            <w:shd w:val="clear" w:color="auto" w:fill="F2F2F2" w:themeFill="background1" w:themeFillShade="F2"/>
          </w:tcPr>
          <w:p w14:paraId="308B8FEF" w14:textId="7AB8C1BF" w:rsidR="00061BD8" w:rsidRPr="00550CDB" w:rsidRDefault="00061BD8" w:rsidP="000E0A2F">
            <w:pPr>
              <w:jc w:val="both"/>
              <w:rPr>
                <w:rFonts w:ascii="Times New Roman" w:hAnsi="Times New Roman"/>
                <w:noProof/>
                <w:sz w:val="24"/>
              </w:rPr>
            </w:pPr>
          </w:p>
        </w:tc>
        <w:tc>
          <w:tcPr>
            <w:tcW w:w="1542" w:type="pct"/>
            <w:vMerge/>
            <w:tcBorders>
              <w:left w:val="nil"/>
              <w:right w:val="nil"/>
            </w:tcBorders>
            <w:shd w:val="clear" w:color="auto" w:fill="F2F2F2" w:themeFill="background1" w:themeFillShade="F2"/>
          </w:tcPr>
          <w:p w14:paraId="751D97F7" w14:textId="6FFDE7F6" w:rsidR="00061BD8" w:rsidRPr="00550CDB" w:rsidRDefault="00061BD8" w:rsidP="000E0A2F">
            <w:pPr>
              <w:jc w:val="both"/>
              <w:rPr>
                <w:rFonts w:ascii="Times New Roman" w:hAnsi="Times New Roman"/>
                <w:noProof/>
                <w:sz w:val="24"/>
              </w:rPr>
            </w:pPr>
          </w:p>
        </w:tc>
        <w:tc>
          <w:tcPr>
            <w:tcW w:w="537" w:type="pct"/>
            <w:tcBorders>
              <w:left w:val="nil"/>
              <w:right w:val="nil"/>
            </w:tcBorders>
            <w:shd w:val="clear" w:color="auto" w:fill="F2F2F2" w:themeFill="background1" w:themeFillShade="F2"/>
          </w:tcPr>
          <w:p w14:paraId="0B5BDE43" w14:textId="079C0477" w:rsidR="00061BD8" w:rsidRPr="00550CDB" w:rsidRDefault="00061BD8" w:rsidP="000E0A2F">
            <w:pPr>
              <w:jc w:val="both"/>
              <w:rPr>
                <w:rFonts w:ascii="Times New Roman" w:hAnsi="Times New Roman"/>
                <w:noProof/>
                <w:sz w:val="24"/>
              </w:rPr>
            </w:pPr>
            <w:r>
              <w:rPr>
                <w:rFonts w:ascii="Times New Roman" w:hAnsi="Times New Roman"/>
                <w:sz w:val="24"/>
              </w:rPr>
              <w:t>S96</w:t>
            </w:r>
          </w:p>
        </w:tc>
        <w:tc>
          <w:tcPr>
            <w:tcW w:w="1978" w:type="pct"/>
            <w:tcBorders>
              <w:left w:val="nil"/>
              <w:right w:val="nil"/>
            </w:tcBorders>
            <w:shd w:val="clear" w:color="auto" w:fill="F2F2F2" w:themeFill="background1" w:themeFillShade="F2"/>
          </w:tcPr>
          <w:p w14:paraId="5E6A69CF" w14:textId="07640FAB" w:rsidR="00061BD8" w:rsidRPr="00550CDB" w:rsidRDefault="00061BD8" w:rsidP="000E0A2F">
            <w:pPr>
              <w:jc w:val="both"/>
              <w:rPr>
                <w:rFonts w:ascii="Times New Roman" w:hAnsi="Times New Roman"/>
                <w:noProof/>
                <w:sz w:val="24"/>
              </w:rPr>
            </w:pPr>
            <w:r>
              <w:rPr>
                <w:rFonts w:ascii="Times New Roman" w:hAnsi="Times New Roman"/>
                <w:sz w:val="24"/>
              </w:rPr>
              <w:t>Citi individuālie pakalpojumi</w:t>
            </w:r>
          </w:p>
        </w:tc>
        <w:tc>
          <w:tcPr>
            <w:tcW w:w="289" w:type="pct"/>
            <w:tcBorders>
              <w:left w:val="nil"/>
            </w:tcBorders>
            <w:shd w:val="clear" w:color="auto" w:fill="F2F2F2" w:themeFill="background1" w:themeFillShade="F2"/>
          </w:tcPr>
          <w:p w14:paraId="336A1041" w14:textId="24B9BCB5" w:rsidR="00061BD8" w:rsidRPr="00550CDB" w:rsidRDefault="00061BD8" w:rsidP="000E0A2F">
            <w:pPr>
              <w:jc w:val="both"/>
              <w:rPr>
                <w:rFonts w:ascii="Times New Roman" w:hAnsi="Times New Roman"/>
                <w:noProof/>
                <w:sz w:val="24"/>
              </w:rPr>
            </w:pPr>
            <w:r>
              <w:rPr>
                <w:rFonts w:ascii="Times New Roman" w:hAnsi="Times New Roman"/>
                <w:sz w:val="24"/>
              </w:rPr>
              <w:t>100</w:t>
            </w:r>
          </w:p>
        </w:tc>
      </w:tr>
      <w:tr w:rsidR="00061BD8" w:rsidRPr="00550CDB" w14:paraId="22D37FD2" w14:textId="77777777" w:rsidTr="00BD692E">
        <w:tc>
          <w:tcPr>
            <w:tcW w:w="654" w:type="pct"/>
            <w:tcBorders>
              <w:left w:val="nil"/>
              <w:right w:val="nil"/>
            </w:tcBorders>
          </w:tcPr>
          <w:p w14:paraId="67BCC795" w14:textId="1CEFC7D2" w:rsidR="00061BD8" w:rsidRPr="00550CDB" w:rsidRDefault="00061BD8" w:rsidP="00061BD8">
            <w:pPr>
              <w:jc w:val="both"/>
              <w:rPr>
                <w:rFonts w:ascii="Times New Roman" w:hAnsi="Times New Roman"/>
                <w:noProof/>
                <w:sz w:val="24"/>
              </w:rPr>
            </w:pPr>
            <w:r>
              <w:rPr>
                <w:rFonts w:ascii="Times New Roman" w:hAnsi="Times New Roman"/>
                <w:sz w:val="24"/>
              </w:rPr>
              <w:t>SWSJ34</w:t>
            </w:r>
          </w:p>
        </w:tc>
        <w:tc>
          <w:tcPr>
            <w:tcW w:w="1542" w:type="pct"/>
            <w:tcBorders>
              <w:left w:val="nil"/>
              <w:right w:val="nil"/>
            </w:tcBorders>
          </w:tcPr>
          <w:p w14:paraId="50419DFB" w14:textId="35D17A4A" w:rsidR="00061BD8" w:rsidRPr="00550CDB" w:rsidRDefault="00061BD8" w:rsidP="00061BD8">
            <w:pPr>
              <w:jc w:val="both"/>
              <w:rPr>
                <w:rFonts w:ascii="Times New Roman" w:hAnsi="Times New Roman"/>
                <w:noProof/>
                <w:sz w:val="24"/>
              </w:rPr>
            </w:pPr>
            <w:r>
              <w:rPr>
                <w:rFonts w:ascii="Times New Roman" w:hAnsi="Times New Roman"/>
                <w:sz w:val="24"/>
              </w:rPr>
              <w:t>Kopējie ar tirdzniecību saistītie pakalpojumi (izplatīšana)</w:t>
            </w:r>
          </w:p>
        </w:tc>
        <w:tc>
          <w:tcPr>
            <w:tcW w:w="537" w:type="pct"/>
            <w:tcBorders>
              <w:left w:val="nil"/>
              <w:right w:val="nil"/>
            </w:tcBorders>
          </w:tcPr>
          <w:p w14:paraId="005693E2" w14:textId="04893E54" w:rsidR="00061BD8" w:rsidRPr="00550CDB" w:rsidRDefault="00061BD8" w:rsidP="00061BD8">
            <w:pPr>
              <w:jc w:val="both"/>
              <w:rPr>
                <w:rFonts w:ascii="Times New Roman" w:hAnsi="Times New Roman"/>
                <w:noProof/>
                <w:sz w:val="24"/>
              </w:rPr>
            </w:pPr>
            <w:r>
              <w:rPr>
                <w:rFonts w:ascii="Times New Roman" w:hAnsi="Times New Roman"/>
                <w:sz w:val="24"/>
              </w:rPr>
              <w:t>G</w:t>
            </w:r>
          </w:p>
        </w:tc>
        <w:tc>
          <w:tcPr>
            <w:tcW w:w="1978" w:type="pct"/>
            <w:tcBorders>
              <w:left w:val="nil"/>
              <w:right w:val="nil"/>
            </w:tcBorders>
          </w:tcPr>
          <w:p w14:paraId="1473F595" w14:textId="2028D670" w:rsidR="00061BD8" w:rsidRPr="00550CDB" w:rsidRDefault="00061BD8" w:rsidP="00061BD8">
            <w:pPr>
              <w:jc w:val="both"/>
              <w:rPr>
                <w:rFonts w:ascii="Times New Roman" w:hAnsi="Times New Roman"/>
                <w:noProof/>
                <w:sz w:val="24"/>
              </w:rPr>
            </w:pPr>
            <w:r>
              <w:rPr>
                <w:rFonts w:ascii="Times New Roman" w:hAnsi="Times New Roman"/>
                <w:sz w:val="24"/>
              </w:rPr>
              <w:t>Vairumtirdzniecība un mazumtirdzniecība; automobiļu un motociklu remonts</w:t>
            </w:r>
          </w:p>
        </w:tc>
        <w:tc>
          <w:tcPr>
            <w:tcW w:w="289" w:type="pct"/>
            <w:tcBorders>
              <w:left w:val="nil"/>
            </w:tcBorders>
          </w:tcPr>
          <w:p w14:paraId="3FA11C9D" w14:textId="59B749D2" w:rsidR="00061BD8" w:rsidRPr="00550CDB" w:rsidRDefault="00061BD8" w:rsidP="00061BD8">
            <w:pPr>
              <w:jc w:val="both"/>
              <w:rPr>
                <w:rFonts w:ascii="Times New Roman" w:hAnsi="Times New Roman"/>
                <w:noProof/>
                <w:sz w:val="24"/>
              </w:rPr>
            </w:pPr>
            <w:r>
              <w:rPr>
                <w:rFonts w:ascii="Times New Roman" w:hAnsi="Times New Roman"/>
                <w:sz w:val="24"/>
              </w:rPr>
              <w:t>100</w:t>
            </w:r>
          </w:p>
        </w:tc>
      </w:tr>
    </w:tbl>
    <w:p w14:paraId="418CB2FC" w14:textId="77777777" w:rsidR="00416649" w:rsidRPr="00D82D6C" w:rsidRDefault="00416649" w:rsidP="00D82D6C">
      <w:pPr>
        <w:jc w:val="both"/>
        <w:rPr>
          <w:rFonts w:ascii="Times New Roman" w:hAnsi="Times New Roman"/>
          <w:noProof/>
          <w:sz w:val="24"/>
        </w:rPr>
      </w:pPr>
    </w:p>
    <w:p w14:paraId="4DBB50FA" w14:textId="77777777" w:rsidR="00416649" w:rsidRPr="00D82D6C" w:rsidRDefault="00416649" w:rsidP="00D82D6C">
      <w:pPr>
        <w:jc w:val="both"/>
        <w:rPr>
          <w:rFonts w:ascii="Times New Roman" w:hAnsi="Times New Roman"/>
          <w:i/>
          <w:noProof/>
          <w:sz w:val="24"/>
        </w:rPr>
      </w:pPr>
      <w:r>
        <w:rPr>
          <w:rFonts w:ascii="Times New Roman" w:hAnsi="Times New Roman"/>
          <w:i/>
          <w:sz w:val="24"/>
        </w:rPr>
        <w:t>Avots: PTO TiSMOS</w:t>
      </w:r>
    </w:p>
    <w:p w14:paraId="23F67612" w14:textId="77777777" w:rsidR="00FA355E" w:rsidRPr="00D82D6C" w:rsidRDefault="00FA355E" w:rsidP="00D82D6C">
      <w:pPr>
        <w:jc w:val="both"/>
        <w:rPr>
          <w:rFonts w:ascii="Times New Roman" w:hAnsi="Times New Roman"/>
          <w:noProof/>
          <w:sz w:val="24"/>
        </w:rPr>
      </w:pPr>
    </w:p>
    <w:p w14:paraId="4B5C127D" w14:textId="77777777" w:rsidR="00416649" w:rsidRDefault="00416649" w:rsidP="00D82D6C">
      <w:pPr>
        <w:jc w:val="both"/>
        <w:rPr>
          <w:rFonts w:ascii="Times New Roman" w:hAnsi="Times New Roman"/>
          <w:b/>
          <w:bCs/>
          <w:noProof/>
          <w:color w:val="B83B46"/>
          <w:sz w:val="24"/>
        </w:rPr>
      </w:pPr>
      <w:r>
        <w:rPr>
          <w:rFonts w:ascii="Times New Roman" w:hAnsi="Times New Roman"/>
          <w:b/>
          <w:color w:val="B83B46"/>
          <w:sz w:val="24"/>
        </w:rPr>
        <w:t xml:space="preserve">6.3. tabula. EBOPS 2010 un </w:t>
      </w:r>
      <w:r>
        <w:rPr>
          <w:rFonts w:ascii="Times New Roman" w:hAnsi="Times New Roman"/>
          <w:b/>
          <w:i/>
          <w:iCs/>
          <w:color w:val="B83B46"/>
          <w:sz w:val="24"/>
        </w:rPr>
        <w:t>NACE</w:t>
      </w:r>
      <w:r>
        <w:rPr>
          <w:rFonts w:ascii="Times New Roman" w:hAnsi="Times New Roman"/>
          <w:b/>
          <w:color w:val="B83B46"/>
          <w:sz w:val="24"/>
        </w:rPr>
        <w:t xml:space="preserve"> 2. red. savstarpējā atbilstība</w:t>
      </w:r>
    </w:p>
    <w:p w14:paraId="7DF4BEF8" w14:textId="77777777" w:rsidR="00415452" w:rsidRDefault="00415452" w:rsidP="00D82D6C">
      <w:pPr>
        <w:jc w:val="both"/>
        <w:rPr>
          <w:rFonts w:ascii="Times New Roman" w:hAnsi="Times New Roman"/>
          <w:b/>
          <w:bCs/>
          <w:noProof/>
          <w:color w:val="B83B46"/>
          <w:sz w:val="24"/>
        </w:rPr>
      </w:pPr>
    </w:p>
    <w:tbl>
      <w:tblPr>
        <w:tblStyle w:val="TableGrid"/>
        <w:tblW w:w="4983" w:type="pct"/>
        <w:tblCellMar>
          <w:top w:w="28" w:type="dxa"/>
          <w:left w:w="28" w:type="dxa"/>
          <w:bottom w:w="28" w:type="dxa"/>
          <w:right w:w="28" w:type="dxa"/>
        </w:tblCellMar>
        <w:tblLook w:val="04A0" w:firstRow="1" w:lastRow="0" w:firstColumn="1" w:lastColumn="0" w:noHBand="0" w:noVBand="1"/>
      </w:tblPr>
      <w:tblGrid>
        <w:gridCol w:w="1133"/>
        <w:gridCol w:w="2795"/>
        <w:gridCol w:w="978"/>
        <w:gridCol w:w="3665"/>
        <w:gridCol w:w="529"/>
      </w:tblGrid>
      <w:tr w:rsidR="00BB2E51" w:rsidRPr="00550CDB" w14:paraId="49195400" w14:textId="77777777" w:rsidTr="000C2A6B">
        <w:tc>
          <w:tcPr>
            <w:tcW w:w="638" w:type="pct"/>
            <w:tcBorders>
              <w:left w:val="nil"/>
              <w:right w:val="nil"/>
            </w:tcBorders>
            <w:shd w:val="clear" w:color="auto" w:fill="EFD6D6"/>
            <w:vAlign w:val="center"/>
          </w:tcPr>
          <w:p w14:paraId="6F01433B" w14:textId="48692A60" w:rsidR="00415452" w:rsidRPr="00550CDB" w:rsidRDefault="00415452" w:rsidP="007E07A8">
            <w:pPr>
              <w:ind w:right="113"/>
              <w:jc w:val="center"/>
              <w:rPr>
                <w:rFonts w:ascii="Times New Roman" w:hAnsi="Times New Roman"/>
                <w:noProof/>
                <w:color w:val="B83B46"/>
                <w:sz w:val="24"/>
              </w:rPr>
            </w:pPr>
            <w:r>
              <w:rPr>
                <w:rFonts w:ascii="Times New Roman" w:hAnsi="Times New Roman"/>
                <w:b/>
                <w:i/>
                <w:iCs/>
                <w:sz w:val="24"/>
              </w:rPr>
              <w:t>EBOPS</w:t>
            </w:r>
            <w:r>
              <w:rPr>
                <w:rFonts w:ascii="Times New Roman" w:hAnsi="Times New Roman"/>
                <w:b/>
                <w:sz w:val="24"/>
              </w:rPr>
              <w:t xml:space="preserve"> kods</w:t>
            </w:r>
          </w:p>
        </w:tc>
        <w:tc>
          <w:tcPr>
            <w:tcW w:w="1551" w:type="pct"/>
            <w:tcBorders>
              <w:left w:val="nil"/>
              <w:right w:val="nil"/>
            </w:tcBorders>
            <w:shd w:val="clear" w:color="auto" w:fill="EFD6D6"/>
            <w:vAlign w:val="center"/>
          </w:tcPr>
          <w:p w14:paraId="1E7D2A38" w14:textId="77777777" w:rsidR="00415452" w:rsidRPr="00550CDB" w:rsidRDefault="00415452" w:rsidP="007E07A8">
            <w:pPr>
              <w:ind w:right="113"/>
              <w:jc w:val="center"/>
              <w:rPr>
                <w:rFonts w:ascii="Times New Roman" w:hAnsi="Times New Roman"/>
                <w:noProof/>
                <w:color w:val="B83B46"/>
                <w:sz w:val="24"/>
              </w:rPr>
            </w:pPr>
            <w:r>
              <w:rPr>
                <w:rFonts w:ascii="Times New Roman" w:hAnsi="Times New Roman"/>
                <w:b/>
                <w:sz w:val="24"/>
              </w:rPr>
              <w:t>Apraksts</w:t>
            </w:r>
          </w:p>
        </w:tc>
        <w:tc>
          <w:tcPr>
            <w:tcW w:w="553" w:type="pct"/>
            <w:tcBorders>
              <w:left w:val="nil"/>
              <w:right w:val="nil"/>
            </w:tcBorders>
            <w:shd w:val="clear" w:color="auto" w:fill="EFD6D6"/>
            <w:vAlign w:val="center"/>
          </w:tcPr>
          <w:p w14:paraId="42C95C84" w14:textId="77777777" w:rsidR="00415452" w:rsidRPr="00550CDB" w:rsidRDefault="00415452" w:rsidP="007E07A8">
            <w:pPr>
              <w:pStyle w:val="TableParagraph"/>
              <w:ind w:right="113"/>
              <w:jc w:val="center"/>
              <w:rPr>
                <w:rFonts w:ascii="Times New Roman" w:hAnsi="Times New Roman"/>
                <w:noProof/>
                <w:color w:val="B83B46"/>
                <w:sz w:val="24"/>
              </w:rPr>
            </w:pPr>
            <w:r>
              <w:rPr>
                <w:rFonts w:ascii="Times New Roman" w:hAnsi="Times New Roman"/>
                <w:b/>
                <w:i/>
                <w:iCs/>
                <w:sz w:val="24"/>
              </w:rPr>
              <w:t>NACE</w:t>
            </w:r>
            <w:r>
              <w:rPr>
                <w:rFonts w:ascii="Times New Roman" w:hAnsi="Times New Roman"/>
                <w:b/>
                <w:sz w:val="24"/>
              </w:rPr>
              <w:t xml:space="preserve"> 2. red. kods</w:t>
            </w:r>
          </w:p>
        </w:tc>
        <w:tc>
          <w:tcPr>
            <w:tcW w:w="2029" w:type="pct"/>
            <w:tcBorders>
              <w:left w:val="nil"/>
              <w:right w:val="nil"/>
            </w:tcBorders>
            <w:shd w:val="clear" w:color="auto" w:fill="EFD6D6"/>
            <w:vAlign w:val="center"/>
          </w:tcPr>
          <w:p w14:paraId="41EF1A4E" w14:textId="77777777" w:rsidR="00415452" w:rsidRPr="00550CDB" w:rsidRDefault="00415452" w:rsidP="007E07A8">
            <w:pPr>
              <w:ind w:right="113"/>
              <w:jc w:val="center"/>
              <w:rPr>
                <w:rFonts w:ascii="Times New Roman" w:hAnsi="Times New Roman"/>
                <w:noProof/>
                <w:color w:val="B83B46"/>
                <w:sz w:val="24"/>
              </w:rPr>
            </w:pPr>
            <w:r>
              <w:rPr>
                <w:rFonts w:ascii="Times New Roman" w:hAnsi="Times New Roman"/>
                <w:b/>
                <w:sz w:val="24"/>
              </w:rPr>
              <w:t>Apraksts</w:t>
            </w:r>
          </w:p>
        </w:tc>
        <w:tc>
          <w:tcPr>
            <w:tcW w:w="229" w:type="pct"/>
            <w:tcBorders>
              <w:left w:val="nil"/>
            </w:tcBorders>
            <w:shd w:val="clear" w:color="auto" w:fill="EFD6D6"/>
            <w:vAlign w:val="center"/>
          </w:tcPr>
          <w:p w14:paraId="0CD100D3" w14:textId="77777777" w:rsidR="00415452" w:rsidRPr="00550CDB" w:rsidRDefault="00415452" w:rsidP="007E07A8">
            <w:pPr>
              <w:ind w:right="113"/>
              <w:jc w:val="center"/>
              <w:rPr>
                <w:rFonts w:ascii="Times New Roman" w:hAnsi="Times New Roman"/>
                <w:noProof/>
                <w:color w:val="B83B46"/>
                <w:sz w:val="24"/>
              </w:rPr>
            </w:pPr>
            <w:r>
              <w:rPr>
                <w:rFonts w:ascii="Times New Roman" w:hAnsi="Times New Roman"/>
                <w:b/>
                <w:sz w:val="24"/>
              </w:rPr>
              <w:t>%</w:t>
            </w:r>
          </w:p>
        </w:tc>
      </w:tr>
      <w:tr w:rsidR="003936FE" w:rsidRPr="00550CDB" w14:paraId="64CB41BC" w14:textId="77777777" w:rsidTr="000C2A6B">
        <w:tc>
          <w:tcPr>
            <w:tcW w:w="638" w:type="pct"/>
            <w:tcBorders>
              <w:left w:val="nil"/>
              <w:right w:val="nil"/>
            </w:tcBorders>
            <w:shd w:val="clear" w:color="auto" w:fill="auto"/>
          </w:tcPr>
          <w:p w14:paraId="6BB86A6D" w14:textId="5B4E807E" w:rsidR="006E0AB6" w:rsidRPr="00550CDB" w:rsidRDefault="006E0AB6" w:rsidP="007E07A8">
            <w:pPr>
              <w:ind w:right="113"/>
              <w:jc w:val="both"/>
              <w:rPr>
                <w:rFonts w:ascii="Times New Roman" w:hAnsi="Times New Roman"/>
                <w:noProof/>
                <w:color w:val="B83B46"/>
                <w:sz w:val="24"/>
              </w:rPr>
            </w:pPr>
            <w:r>
              <w:rPr>
                <w:rFonts w:ascii="Times New Roman" w:hAnsi="Times New Roman"/>
                <w:sz w:val="24"/>
              </w:rPr>
              <w:t>SA</w:t>
            </w:r>
          </w:p>
        </w:tc>
        <w:tc>
          <w:tcPr>
            <w:tcW w:w="1551" w:type="pct"/>
            <w:tcBorders>
              <w:left w:val="nil"/>
              <w:right w:val="nil"/>
            </w:tcBorders>
            <w:shd w:val="clear" w:color="auto" w:fill="auto"/>
          </w:tcPr>
          <w:p w14:paraId="1CD7BD0E" w14:textId="6DA43C5C" w:rsidR="006E0AB6" w:rsidRPr="00550CDB" w:rsidRDefault="006E0AB6" w:rsidP="007E07A8">
            <w:pPr>
              <w:ind w:right="113"/>
              <w:jc w:val="both"/>
              <w:rPr>
                <w:rFonts w:ascii="Times New Roman" w:hAnsi="Times New Roman"/>
                <w:noProof/>
                <w:color w:val="B83B46"/>
                <w:sz w:val="24"/>
              </w:rPr>
            </w:pPr>
            <w:r>
              <w:rPr>
                <w:rFonts w:ascii="Times New Roman" w:hAnsi="Times New Roman"/>
                <w:sz w:val="24"/>
              </w:rPr>
              <w:t>Ražošanas pakalpojumi</w:t>
            </w:r>
          </w:p>
        </w:tc>
        <w:tc>
          <w:tcPr>
            <w:tcW w:w="553" w:type="pct"/>
            <w:tcBorders>
              <w:left w:val="nil"/>
              <w:right w:val="nil"/>
            </w:tcBorders>
            <w:shd w:val="clear" w:color="auto" w:fill="auto"/>
          </w:tcPr>
          <w:p w14:paraId="1B7C7377" w14:textId="618D315C" w:rsidR="006E0AB6" w:rsidRPr="00CE659A" w:rsidRDefault="006E0AB6" w:rsidP="007E07A8">
            <w:pPr>
              <w:ind w:right="113"/>
              <w:jc w:val="both"/>
              <w:rPr>
                <w:rFonts w:ascii="Times New Roman" w:hAnsi="Times New Roman"/>
                <w:noProof/>
                <w:sz w:val="24"/>
              </w:rPr>
            </w:pPr>
            <w:r>
              <w:rPr>
                <w:rFonts w:ascii="Times New Roman" w:hAnsi="Times New Roman"/>
                <w:sz w:val="24"/>
              </w:rPr>
              <w:t>–</w:t>
            </w:r>
          </w:p>
        </w:tc>
        <w:tc>
          <w:tcPr>
            <w:tcW w:w="2029" w:type="pct"/>
            <w:tcBorders>
              <w:left w:val="nil"/>
              <w:right w:val="nil"/>
            </w:tcBorders>
            <w:shd w:val="clear" w:color="auto" w:fill="auto"/>
          </w:tcPr>
          <w:p w14:paraId="10666A9C" w14:textId="63E19E92" w:rsidR="006E0AB6" w:rsidRPr="00CE659A" w:rsidRDefault="006E0AB6" w:rsidP="007E07A8">
            <w:pPr>
              <w:ind w:right="113"/>
              <w:jc w:val="both"/>
              <w:rPr>
                <w:rFonts w:ascii="Times New Roman" w:hAnsi="Times New Roman"/>
                <w:noProof/>
                <w:sz w:val="24"/>
              </w:rPr>
            </w:pPr>
            <w:r>
              <w:rPr>
                <w:rFonts w:ascii="Times New Roman" w:hAnsi="Times New Roman"/>
                <w:sz w:val="24"/>
              </w:rPr>
              <w:t>–</w:t>
            </w:r>
          </w:p>
        </w:tc>
        <w:tc>
          <w:tcPr>
            <w:tcW w:w="229" w:type="pct"/>
            <w:tcBorders>
              <w:left w:val="nil"/>
            </w:tcBorders>
            <w:shd w:val="clear" w:color="auto" w:fill="auto"/>
          </w:tcPr>
          <w:p w14:paraId="441495FF" w14:textId="1BB75918" w:rsidR="006E0AB6" w:rsidRPr="00CE659A" w:rsidRDefault="006E0AB6" w:rsidP="007E07A8">
            <w:pPr>
              <w:ind w:right="113"/>
              <w:jc w:val="both"/>
              <w:rPr>
                <w:rFonts w:ascii="Times New Roman" w:hAnsi="Times New Roman"/>
                <w:noProof/>
                <w:sz w:val="24"/>
              </w:rPr>
            </w:pPr>
            <w:r>
              <w:rPr>
                <w:rFonts w:ascii="Times New Roman" w:hAnsi="Times New Roman"/>
                <w:sz w:val="24"/>
              </w:rPr>
              <w:t>–</w:t>
            </w:r>
          </w:p>
        </w:tc>
      </w:tr>
      <w:tr w:rsidR="00BB2E51" w:rsidRPr="00550CDB" w14:paraId="5CD6DEAD" w14:textId="77777777" w:rsidTr="000C2A6B">
        <w:tc>
          <w:tcPr>
            <w:tcW w:w="638" w:type="pct"/>
            <w:vMerge w:val="restart"/>
            <w:tcBorders>
              <w:left w:val="nil"/>
              <w:right w:val="nil"/>
            </w:tcBorders>
          </w:tcPr>
          <w:p w14:paraId="64A5AAED" w14:textId="068EE098" w:rsidR="006E0AB6" w:rsidRPr="00F03376" w:rsidRDefault="00BA1EFA" w:rsidP="007E07A8">
            <w:pPr>
              <w:ind w:right="113"/>
              <w:jc w:val="both"/>
              <w:rPr>
                <w:rFonts w:ascii="Times New Roman" w:hAnsi="Times New Roman"/>
                <w:noProof/>
                <w:sz w:val="24"/>
              </w:rPr>
            </w:pPr>
            <w:r>
              <w:rPr>
                <w:rFonts w:ascii="Times New Roman" w:hAnsi="Times New Roman"/>
                <w:sz w:val="24"/>
              </w:rPr>
              <w:t>SB</w:t>
            </w:r>
          </w:p>
        </w:tc>
        <w:tc>
          <w:tcPr>
            <w:tcW w:w="1551" w:type="pct"/>
            <w:vMerge w:val="restart"/>
            <w:tcBorders>
              <w:left w:val="nil"/>
              <w:right w:val="nil"/>
            </w:tcBorders>
          </w:tcPr>
          <w:p w14:paraId="429B39F0" w14:textId="29DF39D4" w:rsidR="006E0AB6" w:rsidRPr="00F03376" w:rsidRDefault="00BA1EFA" w:rsidP="007E07A8">
            <w:pPr>
              <w:ind w:right="113"/>
              <w:jc w:val="both"/>
              <w:rPr>
                <w:rFonts w:ascii="Times New Roman" w:hAnsi="Times New Roman"/>
                <w:noProof/>
                <w:sz w:val="24"/>
              </w:rPr>
            </w:pPr>
            <w:r>
              <w:rPr>
                <w:rFonts w:ascii="Times New Roman" w:hAnsi="Times New Roman"/>
                <w:sz w:val="24"/>
              </w:rPr>
              <w:t>Apkope un remonts</w:t>
            </w:r>
          </w:p>
        </w:tc>
        <w:tc>
          <w:tcPr>
            <w:tcW w:w="553" w:type="pct"/>
            <w:tcBorders>
              <w:left w:val="nil"/>
              <w:right w:val="nil"/>
            </w:tcBorders>
          </w:tcPr>
          <w:p w14:paraId="580A7EFB" w14:textId="0D92FAFA" w:rsidR="006E0AB6" w:rsidRPr="00F03376" w:rsidRDefault="006E0AB6" w:rsidP="007E07A8">
            <w:pPr>
              <w:ind w:right="113"/>
              <w:jc w:val="both"/>
              <w:rPr>
                <w:rFonts w:ascii="Times New Roman" w:hAnsi="Times New Roman" w:cs="Times New Roman"/>
                <w:noProof/>
                <w:sz w:val="24"/>
                <w:szCs w:val="24"/>
              </w:rPr>
            </w:pPr>
            <w:r>
              <w:rPr>
                <w:rFonts w:ascii="Times New Roman" w:hAnsi="Times New Roman"/>
                <w:sz w:val="24"/>
              </w:rPr>
              <w:t>C33</w:t>
            </w:r>
          </w:p>
        </w:tc>
        <w:tc>
          <w:tcPr>
            <w:tcW w:w="2029" w:type="pct"/>
            <w:tcBorders>
              <w:left w:val="nil"/>
              <w:right w:val="nil"/>
            </w:tcBorders>
          </w:tcPr>
          <w:p w14:paraId="25B65860" w14:textId="5AB2FCF8" w:rsidR="006E0AB6" w:rsidRPr="00F03376" w:rsidRDefault="006E0AB6" w:rsidP="007E07A8">
            <w:pPr>
              <w:pStyle w:val="TableParagraph"/>
              <w:ind w:right="113"/>
              <w:jc w:val="both"/>
              <w:rPr>
                <w:rFonts w:ascii="Times New Roman" w:hAnsi="Times New Roman" w:cs="Times New Roman"/>
                <w:noProof/>
                <w:sz w:val="24"/>
                <w:szCs w:val="24"/>
              </w:rPr>
            </w:pPr>
            <w:r>
              <w:rPr>
                <w:rFonts w:ascii="Times New Roman" w:hAnsi="Times New Roman"/>
                <w:sz w:val="24"/>
              </w:rPr>
              <w:t>Iekārtu un ierīču remonts un uzstādīšana</w:t>
            </w:r>
          </w:p>
        </w:tc>
        <w:tc>
          <w:tcPr>
            <w:tcW w:w="229" w:type="pct"/>
            <w:tcBorders>
              <w:left w:val="nil"/>
            </w:tcBorders>
          </w:tcPr>
          <w:p w14:paraId="5F6911A5" w14:textId="4699CAC3" w:rsidR="006E0AB6" w:rsidRPr="00F03376" w:rsidRDefault="00F03376" w:rsidP="007E07A8">
            <w:pPr>
              <w:ind w:right="113"/>
              <w:jc w:val="both"/>
              <w:rPr>
                <w:rFonts w:ascii="Times New Roman" w:hAnsi="Times New Roman" w:cs="Times New Roman"/>
                <w:noProof/>
                <w:sz w:val="24"/>
                <w:szCs w:val="24"/>
              </w:rPr>
            </w:pPr>
            <w:r>
              <w:rPr>
                <w:rFonts w:ascii="Times New Roman" w:hAnsi="Times New Roman"/>
                <w:sz w:val="24"/>
              </w:rPr>
              <w:t>100</w:t>
            </w:r>
          </w:p>
        </w:tc>
      </w:tr>
      <w:tr w:rsidR="00BB2E51" w:rsidRPr="00550CDB" w14:paraId="16ADD968" w14:textId="77777777" w:rsidTr="000C2A6B">
        <w:tc>
          <w:tcPr>
            <w:tcW w:w="638" w:type="pct"/>
            <w:vMerge/>
            <w:tcBorders>
              <w:left w:val="nil"/>
              <w:right w:val="nil"/>
            </w:tcBorders>
          </w:tcPr>
          <w:p w14:paraId="3A2976BA" w14:textId="77777777" w:rsidR="00F03376" w:rsidRPr="00550CDB" w:rsidRDefault="00F03376" w:rsidP="007E07A8">
            <w:pPr>
              <w:ind w:right="113"/>
              <w:jc w:val="both"/>
              <w:rPr>
                <w:rFonts w:ascii="Times New Roman" w:hAnsi="Times New Roman"/>
                <w:noProof/>
                <w:color w:val="B83B46"/>
                <w:sz w:val="24"/>
              </w:rPr>
            </w:pPr>
          </w:p>
        </w:tc>
        <w:tc>
          <w:tcPr>
            <w:tcW w:w="1551" w:type="pct"/>
            <w:vMerge/>
            <w:tcBorders>
              <w:left w:val="nil"/>
              <w:right w:val="nil"/>
            </w:tcBorders>
          </w:tcPr>
          <w:p w14:paraId="63BC9C47" w14:textId="77777777" w:rsidR="00F03376" w:rsidRPr="00550CDB" w:rsidRDefault="00F03376" w:rsidP="007E07A8">
            <w:pPr>
              <w:ind w:right="113"/>
              <w:jc w:val="both"/>
              <w:rPr>
                <w:rFonts w:ascii="Times New Roman" w:hAnsi="Times New Roman"/>
                <w:noProof/>
                <w:color w:val="B83B46"/>
                <w:sz w:val="24"/>
              </w:rPr>
            </w:pPr>
          </w:p>
        </w:tc>
        <w:tc>
          <w:tcPr>
            <w:tcW w:w="553" w:type="pct"/>
            <w:tcBorders>
              <w:left w:val="nil"/>
              <w:right w:val="nil"/>
            </w:tcBorders>
          </w:tcPr>
          <w:p w14:paraId="55C44069" w14:textId="20B129D9" w:rsidR="00F03376" w:rsidRPr="00F03376" w:rsidRDefault="00F03376" w:rsidP="007E07A8">
            <w:pPr>
              <w:ind w:right="113"/>
              <w:jc w:val="both"/>
              <w:rPr>
                <w:rFonts w:ascii="Times New Roman" w:hAnsi="Times New Roman" w:cs="Times New Roman"/>
                <w:noProof/>
                <w:sz w:val="24"/>
                <w:szCs w:val="24"/>
              </w:rPr>
            </w:pPr>
            <w:r>
              <w:rPr>
                <w:rFonts w:ascii="Times New Roman" w:hAnsi="Times New Roman"/>
                <w:sz w:val="24"/>
              </w:rPr>
              <w:t>S95–96</w:t>
            </w:r>
          </w:p>
        </w:tc>
        <w:tc>
          <w:tcPr>
            <w:tcW w:w="2029" w:type="pct"/>
            <w:tcBorders>
              <w:left w:val="nil"/>
              <w:right w:val="nil"/>
            </w:tcBorders>
          </w:tcPr>
          <w:p w14:paraId="64E7D635" w14:textId="5D4A2542" w:rsidR="00F03376" w:rsidRPr="00F03376" w:rsidRDefault="00F03376" w:rsidP="007E07A8">
            <w:pPr>
              <w:pStyle w:val="TableParagraph"/>
              <w:spacing w:before="19"/>
              <w:ind w:right="113"/>
              <w:rPr>
                <w:rFonts w:ascii="Times New Roman" w:hAnsi="Times New Roman" w:cs="Times New Roman"/>
                <w:noProof/>
                <w:sz w:val="24"/>
                <w:szCs w:val="24"/>
              </w:rPr>
            </w:pPr>
            <w:r>
              <w:rPr>
                <w:rFonts w:ascii="Times New Roman" w:hAnsi="Times New Roman"/>
                <w:sz w:val="24"/>
              </w:rPr>
              <w:t>Datoru remonts un personisko un mājsaimniecības priekšmetu remonts, citas pakalpojumu darbības</w:t>
            </w:r>
          </w:p>
        </w:tc>
        <w:tc>
          <w:tcPr>
            <w:tcW w:w="229" w:type="pct"/>
            <w:tcBorders>
              <w:left w:val="nil"/>
            </w:tcBorders>
          </w:tcPr>
          <w:p w14:paraId="2D1195D5" w14:textId="65E3558E" w:rsidR="00F03376" w:rsidRPr="00F03376" w:rsidRDefault="00F03376" w:rsidP="007E07A8">
            <w:pPr>
              <w:ind w:right="113"/>
              <w:jc w:val="both"/>
              <w:rPr>
                <w:rFonts w:ascii="Times New Roman" w:hAnsi="Times New Roman" w:cs="Times New Roman"/>
                <w:noProof/>
                <w:sz w:val="24"/>
                <w:szCs w:val="24"/>
              </w:rPr>
            </w:pPr>
            <w:r>
              <w:rPr>
                <w:rFonts w:ascii="Times New Roman" w:hAnsi="Times New Roman"/>
                <w:sz w:val="24"/>
              </w:rPr>
              <w:t>50</w:t>
            </w:r>
          </w:p>
        </w:tc>
      </w:tr>
      <w:tr w:rsidR="00E92754" w:rsidRPr="00550CDB" w14:paraId="3217A94E" w14:textId="77777777" w:rsidTr="000C2A6B">
        <w:tc>
          <w:tcPr>
            <w:tcW w:w="638" w:type="pct"/>
            <w:vMerge w:val="restart"/>
            <w:tcBorders>
              <w:left w:val="nil"/>
              <w:right w:val="nil"/>
            </w:tcBorders>
            <w:shd w:val="clear" w:color="auto" w:fill="auto"/>
          </w:tcPr>
          <w:p w14:paraId="267A3A22" w14:textId="59219FE0" w:rsidR="004301C1" w:rsidRPr="00550CDB" w:rsidRDefault="004301C1" w:rsidP="007E07A8">
            <w:pPr>
              <w:ind w:right="113"/>
              <w:jc w:val="both"/>
              <w:rPr>
                <w:rFonts w:ascii="Times New Roman" w:hAnsi="Times New Roman"/>
                <w:noProof/>
                <w:color w:val="B83B46"/>
                <w:sz w:val="24"/>
              </w:rPr>
            </w:pPr>
            <w:r>
              <w:rPr>
                <w:rFonts w:ascii="Times New Roman" w:hAnsi="Times New Roman"/>
                <w:sz w:val="24"/>
              </w:rPr>
              <w:t>SC</w:t>
            </w:r>
          </w:p>
        </w:tc>
        <w:tc>
          <w:tcPr>
            <w:tcW w:w="1551" w:type="pct"/>
            <w:vMerge w:val="restart"/>
            <w:tcBorders>
              <w:left w:val="nil"/>
              <w:right w:val="nil"/>
            </w:tcBorders>
            <w:shd w:val="clear" w:color="auto" w:fill="auto"/>
          </w:tcPr>
          <w:p w14:paraId="3A14EB8A" w14:textId="13C375CA" w:rsidR="004301C1" w:rsidRPr="008F51E9" w:rsidRDefault="004301C1" w:rsidP="007E07A8">
            <w:pPr>
              <w:ind w:right="113"/>
              <w:jc w:val="both"/>
              <w:rPr>
                <w:rFonts w:ascii="Times New Roman" w:hAnsi="Times New Roman"/>
                <w:noProof/>
                <w:sz w:val="24"/>
              </w:rPr>
            </w:pPr>
            <w:r>
              <w:rPr>
                <w:rFonts w:ascii="Times New Roman" w:hAnsi="Times New Roman"/>
                <w:sz w:val="24"/>
              </w:rPr>
              <w:t>Pārvadājumi</w:t>
            </w:r>
          </w:p>
        </w:tc>
        <w:tc>
          <w:tcPr>
            <w:tcW w:w="553" w:type="pct"/>
            <w:tcBorders>
              <w:left w:val="nil"/>
              <w:right w:val="nil"/>
            </w:tcBorders>
            <w:shd w:val="clear" w:color="auto" w:fill="auto"/>
          </w:tcPr>
          <w:p w14:paraId="4F9CE805" w14:textId="429E2BD3" w:rsidR="004301C1" w:rsidRPr="004301C1" w:rsidRDefault="004301C1" w:rsidP="007E07A8">
            <w:pPr>
              <w:ind w:right="113"/>
              <w:jc w:val="both"/>
              <w:rPr>
                <w:rFonts w:ascii="Times New Roman" w:hAnsi="Times New Roman" w:cs="Times New Roman"/>
                <w:noProof/>
                <w:sz w:val="24"/>
                <w:szCs w:val="44"/>
              </w:rPr>
            </w:pPr>
            <w:r>
              <w:rPr>
                <w:rFonts w:ascii="Times New Roman" w:hAnsi="Times New Roman"/>
                <w:sz w:val="24"/>
              </w:rPr>
              <w:t>D*</w:t>
            </w:r>
          </w:p>
        </w:tc>
        <w:tc>
          <w:tcPr>
            <w:tcW w:w="2029" w:type="pct"/>
            <w:tcBorders>
              <w:left w:val="nil"/>
              <w:right w:val="nil"/>
            </w:tcBorders>
            <w:shd w:val="clear" w:color="auto" w:fill="auto"/>
          </w:tcPr>
          <w:p w14:paraId="517DEE51" w14:textId="4904049C" w:rsidR="004301C1" w:rsidRPr="004301C1" w:rsidRDefault="004301C1" w:rsidP="007E07A8">
            <w:pPr>
              <w:ind w:right="113"/>
              <w:jc w:val="both"/>
              <w:rPr>
                <w:rFonts w:ascii="Times New Roman" w:hAnsi="Times New Roman" w:cs="Times New Roman"/>
                <w:noProof/>
                <w:sz w:val="24"/>
                <w:szCs w:val="44"/>
              </w:rPr>
            </w:pPr>
            <w:r>
              <w:rPr>
                <w:rFonts w:ascii="Times New Roman" w:hAnsi="Times New Roman"/>
                <w:sz w:val="24"/>
              </w:rPr>
              <w:t>Elektroenerģija, gāzes apgāde, siltumapgāde un gaisa kondicionēšana</w:t>
            </w:r>
          </w:p>
        </w:tc>
        <w:tc>
          <w:tcPr>
            <w:tcW w:w="229" w:type="pct"/>
            <w:tcBorders>
              <w:left w:val="nil"/>
            </w:tcBorders>
            <w:shd w:val="clear" w:color="auto" w:fill="auto"/>
          </w:tcPr>
          <w:p w14:paraId="672C85D8" w14:textId="3A31AF09" w:rsidR="004301C1" w:rsidRPr="004301C1" w:rsidRDefault="004301C1" w:rsidP="007E07A8">
            <w:pPr>
              <w:ind w:right="113"/>
              <w:jc w:val="both"/>
              <w:rPr>
                <w:rFonts w:ascii="Times New Roman" w:hAnsi="Times New Roman" w:cs="Times New Roman"/>
                <w:noProof/>
                <w:sz w:val="24"/>
                <w:szCs w:val="44"/>
              </w:rPr>
            </w:pPr>
            <w:r>
              <w:rPr>
                <w:rFonts w:ascii="Times New Roman" w:hAnsi="Times New Roman"/>
                <w:sz w:val="24"/>
              </w:rPr>
              <w:t>50</w:t>
            </w:r>
          </w:p>
        </w:tc>
      </w:tr>
      <w:tr w:rsidR="00E92754" w:rsidRPr="00550CDB" w14:paraId="339D8CCE" w14:textId="77777777" w:rsidTr="000C2A6B">
        <w:tc>
          <w:tcPr>
            <w:tcW w:w="638" w:type="pct"/>
            <w:vMerge/>
            <w:tcBorders>
              <w:left w:val="nil"/>
              <w:right w:val="nil"/>
            </w:tcBorders>
            <w:shd w:val="clear" w:color="auto" w:fill="auto"/>
          </w:tcPr>
          <w:p w14:paraId="50C6D626" w14:textId="77777777" w:rsidR="004301C1" w:rsidRPr="00550CDB" w:rsidRDefault="004301C1" w:rsidP="007E07A8">
            <w:pPr>
              <w:ind w:right="113"/>
              <w:jc w:val="both"/>
              <w:rPr>
                <w:rFonts w:ascii="Times New Roman" w:hAnsi="Times New Roman"/>
                <w:noProof/>
                <w:sz w:val="24"/>
              </w:rPr>
            </w:pPr>
          </w:p>
        </w:tc>
        <w:tc>
          <w:tcPr>
            <w:tcW w:w="1551" w:type="pct"/>
            <w:vMerge/>
            <w:tcBorders>
              <w:left w:val="nil"/>
              <w:right w:val="nil"/>
            </w:tcBorders>
            <w:shd w:val="clear" w:color="auto" w:fill="auto"/>
          </w:tcPr>
          <w:p w14:paraId="77124E36" w14:textId="77777777" w:rsidR="004301C1" w:rsidRPr="00550CDB" w:rsidRDefault="004301C1" w:rsidP="007E07A8">
            <w:pPr>
              <w:ind w:right="113"/>
              <w:jc w:val="both"/>
              <w:rPr>
                <w:rFonts w:ascii="Times New Roman" w:hAnsi="Times New Roman"/>
                <w:noProof/>
                <w:sz w:val="24"/>
              </w:rPr>
            </w:pPr>
          </w:p>
        </w:tc>
        <w:tc>
          <w:tcPr>
            <w:tcW w:w="553" w:type="pct"/>
            <w:tcBorders>
              <w:left w:val="nil"/>
              <w:right w:val="nil"/>
            </w:tcBorders>
            <w:shd w:val="clear" w:color="auto" w:fill="auto"/>
          </w:tcPr>
          <w:p w14:paraId="144F68BA" w14:textId="1F14C85C" w:rsidR="004301C1" w:rsidRPr="004301C1" w:rsidRDefault="004301C1" w:rsidP="007E07A8">
            <w:pPr>
              <w:ind w:right="113"/>
              <w:jc w:val="both"/>
              <w:rPr>
                <w:rFonts w:ascii="Times New Roman" w:hAnsi="Times New Roman" w:cs="Times New Roman"/>
                <w:noProof/>
                <w:sz w:val="24"/>
                <w:szCs w:val="44"/>
              </w:rPr>
            </w:pPr>
            <w:r>
              <w:rPr>
                <w:rFonts w:ascii="Times New Roman" w:hAnsi="Times New Roman"/>
                <w:sz w:val="24"/>
              </w:rPr>
              <w:t>H</w:t>
            </w:r>
          </w:p>
        </w:tc>
        <w:tc>
          <w:tcPr>
            <w:tcW w:w="2029" w:type="pct"/>
            <w:tcBorders>
              <w:left w:val="nil"/>
              <w:right w:val="nil"/>
            </w:tcBorders>
            <w:shd w:val="clear" w:color="auto" w:fill="auto"/>
          </w:tcPr>
          <w:p w14:paraId="45716BD4" w14:textId="7B572DF6" w:rsidR="004301C1" w:rsidRPr="004301C1" w:rsidRDefault="004301C1" w:rsidP="007E07A8">
            <w:pPr>
              <w:ind w:right="113"/>
              <w:jc w:val="both"/>
              <w:rPr>
                <w:rFonts w:ascii="Times New Roman" w:hAnsi="Times New Roman" w:cs="Times New Roman"/>
                <w:noProof/>
                <w:sz w:val="24"/>
                <w:szCs w:val="44"/>
              </w:rPr>
            </w:pPr>
            <w:r>
              <w:rPr>
                <w:rFonts w:ascii="Times New Roman" w:hAnsi="Times New Roman"/>
                <w:sz w:val="24"/>
              </w:rPr>
              <w:t>Transports un uzglabāšana</w:t>
            </w:r>
          </w:p>
        </w:tc>
        <w:tc>
          <w:tcPr>
            <w:tcW w:w="229" w:type="pct"/>
            <w:tcBorders>
              <w:left w:val="nil"/>
            </w:tcBorders>
            <w:shd w:val="clear" w:color="auto" w:fill="auto"/>
          </w:tcPr>
          <w:p w14:paraId="2B429010" w14:textId="5A8B2D94" w:rsidR="004301C1" w:rsidRPr="004301C1" w:rsidRDefault="004301C1" w:rsidP="007E07A8">
            <w:pPr>
              <w:ind w:right="113"/>
              <w:jc w:val="both"/>
              <w:rPr>
                <w:rFonts w:ascii="Times New Roman" w:hAnsi="Times New Roman" w:cs="Times New Roman"/>
                <w:noProof/>
                <w:sz w:val="24"/>
                <w:szCs w:val="44"/>
              </w:rPr>
            </w:pPr>
            <w:r>
              <w:rPr>
                <w:rFonts w:ascii="Times New Roman" w:hAnsi="Times New Roman"/>
                <w:sz w:val="24"/>
              </w:rPr>
              <w:t>100</w:t>
            </w:r>
          </w:p>
        </w:tc>
      </w:tr>
      <w:tr w:rsidR="004301C1" w:rsidRPr="00550CDB" w14:paraId="2B9C39B0" w14:textId="77777777" w:rsidTr="000C2A6B">
        <w:tc>
          <w:tcPr>
            <w:tcW w:w="638" w:type="pct"/>
            <w:tcBorders>
              <w:left w:val="nil"/>
              <w:right w:val="nil"/>
            </w:tcBorders>
            <w:shd w:val="clear" w:color="auto" w:fill="auto"/>
          </w:tcPr>
          <w:p w14:paraId="3E2F9041" w14:textId="754A1651" w:rsidR="004301C1" w:rsidRPr="00034F2B" w:rsidRDefault="00E63B56" w:rsidP="007E07A8">
            <w:pPr>
              <w:ind w:right="113"/>
              <w:jc w:val="both"/>
              <w:rPr>
                <w:rFonts w:ascii="Times New Roman" w:hAnsi="Times New Roman"/>
                <w:noProof/>
                <w:sz w:val="24"/>
              </w:rPr>
            </w:pPr>
            <w:r>
              <w:rPr>
                <w:rFonts w:ascii="Times New Roman" w:hAnsi="Times New Roman"/>
                <w:sz w:val="24"/>
              </w:rPr>
              <w:t>SD</w:t>
            </w:r>
          </w:p>
        </w:tc>
        <w:tc>
          <w:tcPr>
            <w:tcW w:w="1551" w:type="pct"/>
            <w:tcBorders>
              <w:left w:val="nil"/>
              <w:right w:val="nil"/>
            </w:tcBorders>
            <w:shd w:val="clear" w:color="auto" w:fill="auto"/>
          </w:tcPr>
          <w:p w14:paraId="41BDEA26" w14:textId="469887AA" w:rsidR="004301C1" w:rsidRPr="00034F2B" w:rsidRDefault="00E63B56" w:rsidP="007E07A8">
            <w:pPr>
              <w:ind w:right="113"/>
              <w:jc w:val="both"/>
              <w:rPr>
                <w:rFonts w:ascii="Times New Roman" w:hAnsi="Times New Roman"/>
                <w:noProof/>
                <w:sz w:val="24"/>
              </w:rPr>
            </w:pPr>
            <w:r>
              <w:rPr>
                <w:rFonts w:ascii="Times New Roman" w:hAnsi="Times New Roman"/>
                <w:sz w:val="24"/>
              </w:rPr>
              <w:t>Ceļošana</w:t>
            </w:r>
          </w:p>
        </w:tc>
        <w:tc>
          <w:tcPr>
            <w:tcW w:w="553" w:type="pct"/>
            <w:tcBorders>
              <w:left w:val="nil"/>
              <w:right w:val="nil"/>
            </w:tcBorders>
            <w:shd w:val="clear" w:color="auto" w:fill="auto"/>
          </w:tcPr>
          <w:p w14:paraId="2DCC9A28" w14:textId="6AB5FAC2" w:rsidR="004301C1" w:rsidRPr="00034F2B" w:rsidRDefault="00034F2B" w:rsidP="007E07A8">
            <w:pPr>
              <w:ind w:right="113"/>
              <w:jc w:val="both"/>
              <w:rPr>
                <w:rFonts w:ascii="Times New Roman" w:hAnsi="Times New Roman"/>
                <w:noProof/>
                <w:sz w:val="24"/>
              </w:rPr>
            </w:pPr>
            <w:r>
              <w:rPr>
                <w:rFonts w:ascii="Times New Roman" w:hAnsi="Times New Roman"/>
                <w:sz w:val="24"/>
              </w:rPr>
              <w:t>–</w:t>
            </w:r>
          </w:p>
        </w:tc>
        <w:tc>
          <w:tcPr>
            <w:tcW w:w="2029" w:type="pct"/>
            <w:tcBorders>
              <w:left w:val="nil"/>
              <w:right w:val="nil"/>
            </w:tcBorders>
            <w:shd w:val="clear" w:color="auto" w:fill="auto"/>
          </w:tcPr>
          <w:p w14:paraId="1D42CF05" w14:textId="6261E1C1" w:rsidR="004301C1" w:rsidRPr="00034F2B" w:rsidRDefault="00034F2B" w:rsidP="007E07A8">
            <w:pPr>
              <w:ind w:right="113"/>
              <w:jc w:val="both"/>
              <w:rPr>
                <w:rFonts w:ascii="Times New Roman" w:hAnsi="Times New Roman"/>
                <w:noProof/>
                <w:sz w:val="24"/>
              </w:rPr>
            </w:pPr>
            <w:r>
              <w:rPr>
                <w:rFonts w:ascii="Times New Roman" w:hAnsi="Times New Roman"/>
                <w:sz w:val="24"/>
              </w:rPr>
              <w:t>–</w:t>
            </w:r>
          </w:p>
        </w:tc>
        <w:tc>
          <w:tcPr>
            <w:tcW w:w="229" w:type="pct"/>
            <w:tcBorders>
              <w:left w:val="nil"/>
            </w:tcBorders>
            <w:shd w:val="clear" w:color="auto" w:fill="auto"/>
          </w:tcPr>
          <w:p w14:paraId="270CA82B" w14:textId="601E9DED" w:rsidR="004301C1" w:rsidRPr="00034F2B" w:rsidRDefault="00034F2B" w:rsidP="007E07A8">
            <w:pPr>
              <w:ind w:right="113"/>
              <w:jc w:val="both"/>
              <w:rPr>
                <w:rFonts w:ascii="Times New Roman" w:hAnsi="Times New Roman"/>
                <w:noProof/>
                <w:sz w:val="24"/>
              </w:rPr>
            </w:pPr>
            <w:r>
              <w:rPr>
                <w:rFonts w:ascii="Times New Roman" w:hAnsi="Times New Roman"/>
                <w:sz w:val="24"/>
              </w:rPr>
              <w:t>–</w:t>
            </w:r>
          </w:p>
        </w:tc>
      </w:tr>
      <w:tr w:rsidR="00034F2B" w:rsidRPr="00550CDB" w14:paraId="7252D9C8" w14:textId="77777777" w:rsidTr="000C2A6B">
        <w:tc>
          <w:tcPr>
            <w:tcW w:w="638" w:type="pct"/>
            <w:tcBorders>
              <w:left w:val="nil"/>
              <w:right w:val="nil"/>
            </w:tcBorders>
            <w:shd w:val="clear" w:color="auto" w:fill="auto"/>
          </w:tcPr>
          <w:p w14:paraId="235DD407" w14:textId="47A1DA10" w:rsidR="00034F2B" w:rsidRPr="00034F2B" w:rsidRDefault="00034F2B" w:rsidP="007E07A8">
            <w:pPr>
              <w:ind w:right="113"/>
              <w:jc w:val="both"/>
              <w:rPr>
                <w:rFonts w:ascii="Times New Roman" w:hAnsi="Times New Roman" w:cs="Times New Roman"/>
                <w:noProof/>
                <w:sz w:val="24"/>
                <w:szCs w:val="44"/>
              </w:rPr>
            </w:pPr>
            <w:r>
              <w:rPr>
                <w:rFonts w:ascii="Times New Roman" w:hAnsi="Times New Roman"/>
                <w:sz w:val="24"/>
              </w:rPr>
              <w:t>SE</w:t>
            </w:r>
          </w:p>
        </w:tc>
        <w:tc>
          <w:tcPr>
            <w:tcW w:w="1551" w:type="pct"/>
            <w:tcBorders>
              <w:left w:val="nil"/>
              <w:right w:val="nil"/>
            </w:tcBorders>
            <w:shd w:val="clear" w:color="auto" w:fill="auto"/>
          </w:tcPr>
          <w:p w14:paraId="619BE822" w14:textId="273779D2" w:rsidR="00034F2B" w:rsidRPr="00034F2B" w:rsidRDefault="00034F2B" w:rsidP="007E07A8">
            <w:pPr>
              <w:ind w:right="113"/>
              <w:jc w:val="both"/>
              <w:rPr>
                <w:rFonts w:ascii="Times New Roman" w:hAnsi="Times New Roman" w:cs="Times New Roman"/>
                <w:noProof/>
                <w:sz w:val="24"/>
                <w:szCs w:val="44"/>
              </w:rPr>
            </w:pPr>
            <w:r>
              <w:rPr>
                <w:rFonts w:ascii="Times New Roman" w:hAnsi="Times New Roman"/>
                <w:sz w:val="24"/>
              </w:rPr>
              <w:t>Būvniecība</w:t>
            </w:r>
          </w:p>
        </w:tc>
        <w:tc>
          <w:tcPr>
            <w:tcW w:w="553" w:type="pct"/>
            <w:tcBorders>
              <w:left w:val="nil"/>
              <w:right w:val="nil"/>
            </w:tcBorders>
            <w:shd w:val="clear" w:color="auto" w:fill="auto"/>
          </w:tcPr>
          <w:p w14:paraId="35254727" w14:textId="1649373F" w:rsidR="00034F2B" w:rsidRPr="00034F2B" w:rsidRDefault="00034F2B" w:rsidP="007E07A8">
            <w:pPr>
              <w:ind w:right="113"/>
              <w:jc w:val="both"/>
              <w:rPr>
                <w:rFonts w:ascii="Times New Roman" w:hAnsi="Times New Roman" w:cs="Times New Roman"/>
                <w:noProof/>
                <w:sz w:val="24"/>
                <w:szCs w:val="44"/>
              </w:rPr>
            </w:pPr>
            <w:r>
              <w:rPr>
                <w:rFonts w:ascii="Times New Roman" w:hAnsi="Times New Roman"/>
                <w:sz w:val="24"/>
              </w:rPr>
              <w:t>F</w:t>
            </w:r>
          </w:p>
        </w:tc>
        <w:tc>
          <w:tcPr>
            <w:tcW w:w="2029" w:type="pct"/>
            <w:tcBorders>
              <w:left w:val="nil"/>
              <w:right w:val="nil"/>
            </w:tcBorders>
            <w:shd w:val="clear" w:color="auto" w:fill="auto"/>
          </w:tcPr>
          <w:p w14:paraId="72278519" w14:textId="11D92A15" w:rsidR="00034F2B" w:rsidRPr="00034F2B" w:rsidRDefault="00034F2B" w:rsidP="007E07A8">
            <w:pPr>
              <w:ind w:right="113"/>
              <w:jc w:val="both"/>
              <w:rPr>
                <w:rFonts w:ascii="Times New Roman" w:hAnsi="Times New Roman" w:cs="Times New Roman"/>
                <w:noProof/>
                <w:sz w:val="24"/>
                <w:szCs w:val="44"/>
              </w:rPr>
            </w:pPr>
            <w:r>
              <w:rPr>
                <w:rFonts w:ascii="Times New Roman" w:hAnsi="Times New Roman"/>
                <w:sz w:val="24"/>
              </w:rPr>
              <w:t>Būvniecība</w:t>
            </w:r>
          </w:p>
        </w:tc>
        <w:tc>
          <w:tcPr>
            <w:tcW w:w="229" w:type="pct"/>
            <w:tcBorders>
              <w:left w:val="nil"/>
            </w:tcBorders>
            <w:shd w:val="clear" w:color="auto" w:fill="auto"/>
          </w:tcPr>
          <w:p w14:paraId="7129F96E" w14:textId="533011F6" w:rsidR="00034F2B" w:rsidRPr="00034F2B" w:rsidRDefault="00034F2B" w:rsidP="007E07A8">
            <w:pPr>
              <w:ind w:right="113"/>
              <w:jc w:val="both"/>
              <w:rPr>
                <w:rFonts w:ascii="Times New Roman" w:hAnsi="Times New Roman" w:cs="Times New Roman"/>
                <w:noProof/>
                <w:sz w:val="24"/>
                <w:szCs w:val="44"/>
              </w:rPr>
            </w:pPr>
            <w:r>
              <w:rPr>
                <w:rFonts w:ascii="Times New Roman" w:hAnsi="Times New Roman"/>
                <w:sz w:val="24"/>
              </w:rPr>
              <w:t>100</w:t>
            </w:r>
          </w:p>
        </w:tc>
      </w:tr>
      <w:tr w:rsidR="003936FE" w:rsidRPr="00550CDB" w14:paraId="4DB9EFA2" w14:textId="77777777" w:rsidTr="000C2A6B">
        <w:tc>
          <w:tcPr>
            <w:tcW w:w="638" w:type="pct"/>
            <w:vMerge w:val="restart"/>
            <w:tcBorders>
              <w:left w:val="nil"/>
              <w:right w:val="nil"/>
            </w:tcBorders>
          </w:tcPr>
          <w:p w14:paraId="6F79D25A" w14:textId="68AA63BA" w:rsidR="003936FE" w:rsidRPr="00550CDB" w:rsidRDefault="003936FE" w:rsidP="007E07A8">
            <w:pPr>
              <w:ind w:right="113"/>
              <w:jc w:val="both"/>
              <w:rPr>
                <w:rFonts w:ascii="Times New Roman" w:hAnsi="Times New Roman"/>
                <w:noProof/>
                <w:color w:val="B83B46"/>
                <w:sz w:val="24"/>
              </w:rPr>
            </w:pPr>
            <w:r>
              <w:rPr>
                <w:rFonts w:ascii="Times New Roman" w:hAnsi="Times New Roman"/>
                <w:sz w:val="24"/>
              </w:rPr>
              <w:t>SF</w:t>
            </w:r>
          </w:p>
        </w:tc>
        <w:tc>
          <w:tcPr>
            <w:tcW w:w="1551" w:type="pct"/>
            <w:vMerge w:val="restart"/>
            <w:tcBorders>
              <w:left w:val="nil"/>
              <w:right w:val="nil"/>
            </w:tcBorders>
          </w:tcPr>
          <w:p w14:paraId="2F87BAE9" w14:textId="757B6624" w:rsidR="003936FE" w:rsidRPr="00550CDB" w:rsidRDefault="003936FE" w:rsidP="007E07A8">
            <w:pPr>
              <w:ind w:right="113"/>
              <w:jc w:val="both"/>
              <w:rPr>
                <w:rFonts w:ascii="Times New Roman" w:hAnsi="Times New Roman"/>
                <w:noProof/>
                <w:color w:val="B83B46"/>
                <w:sz w:val="24"/>
              </w:rPr>
            </w:pPr>
            <w:r>
              <w:rPr>
                <w:rFonts w:ascii="Times New Roman" w:hAnsi="Times New Roman"/>
                <w:sz w:val="24"/>
              </w:rPr>
              <w:t>Apdrošināšana un pensija</w:t>
            </w:r>
          </w:p>
        </w:tc>
        <w:tc>
          <w:tcPr>
            <w:tcW w:w="553" w:type="pct"/>
            <w:tcBorders>
              <w:left w:val="nil"/>
              <w:right w:val="nil"/>
            </w:tcBorders>
          </w:tcPr>
          <w:p w14:paraId="051A4BFF" w14:textId="2C8C7590" w:rsidR="003936FE" w:rsidRPr="00550CDB" w:rsidRDefault="003936FE" w:rsidP="007E07A8">
            <w:pPr>
              <w:ind w:right="113"/>
              <w:jc w:val="both"/>
              <w:rPr>
                <w:rFonts w:ascii="Times New Roman" w:hAnsi="Times New Roman"/>
                <w:noProof/>
                <w:sz w:val="24"/>
              </w:rPr>
            </w:pPr>
            <w:r>
              <w:rPr>
                <w:rFonts w:ascii="Times New Roman" w:hAnsi="Times New Roman"/>
                <w:sz w:val="24"/>
              </w:rPr>
              <w:t>K65*</w:t>
            </w:r>
          </w:p>
        </w:tc>
        <w:tc>
          <w:tcPr>
            <w:tcW w:w="2029" w:type="pct"/>
            <w:tcBorders>
              <w:left w:val="nil"/>
              <w:right w:val="nil"/>
            </w:tcBorders>
          </w:tcPr>
          <w:p w14:paraId="5CE236D3" w14:textId="5784FD1A" w:rsidR="003936FE" w:rsidRPr="00550CDB" w:rsidRDefault="003936FE" w:rsidP="007E07A8">
            <w:pPr>
              <w:ind w:right="113"/>
              <w:jc w:val="both"/>
              <w:rPr>
                <w:rFonts w:ascii="Times New Roman" w:hAnsi="Times New Roman"/>
                <w:noProof/>
                <w:sz w:val="24"/>
              </w:rPr>
            </w:pPr>
            <w:r>
              <w:rPr>
                <w:rFonts w:ascii="Times New Roman" w:hAnsi="Times New Roman"/>
                <w:sz w:val="24"/>
              </w:rPr>
              <w:t>Apdrošināšana, pārapdrošināšana un pensiju finansēšana, izņemot obligāto sociālo apdrošināšanu</w:t>
            </w:r>
          </w:p>
        </w:tc>
        <w:tc>
          <w:tcPr>
            <w:tcW w:w="229" w:type="pct"/>
            <w:tcBorders>
              <w:left w:val="nil"/>
            </w:tcBorders>
          </w:tcPr>
          <w:p w14:paraId="6D5E178A" w14:textId="5D989A10" w:rsidR="003936FE" w:rsidRPr="00550CDB" w:rsidRDefault="003936FE" w:rsidP="007E07A8">
            <w:pPr>
              <w:ind w:right="113"/>
              <w:jc w:val="both"/>
              <w:rPr>
                <w:rFonts w:ascii="Times New Roman" w:hAnsi="Times New Roman"/>
                <w:noProof/>
                <w:sz w:val="24"/>
              </w:rPr>
            </w:pPr>
            <w:r>
              <w:rPr>
                <w:rFonts w:ascii="Times New Roman" w:hAnsi="Times New Roman"/>
                <w:sz w:val="24"/>
              </w:rPr>
              <w:t>100</w:t>
            </w:r>
          </w:p>
        </w:tc>
      </w:tr>
      <w:tr w:rsidR="003936FE" w:rsidRPr="00550CDB" w14:paraId="6A0D08AF" w14:textId="77777777" w:rsidTr="000C2A6B">
        <w:tc>
          <w:tcPr>
            <w:tcW w:w="638" w:type="pct"/>
            <w:vMerge/>
            <w:tcBorders>
              <w:left w:val="nil"/>
              <w:right w:val="nil"/>
            </w:tcBorders>
            <w:shd w:val="clear" w:color="auto" w:fill="F2F2F2" w:themeFill="background1" w:themeFillShade="F2"/>
          </w:tcPr>
          <w:p w14:paraId="712B0645" w14:textId="46387F99" w:rsidR="003936FE" w:rsidRPr="00550CDB" w:rsidRDefault="003936FE" w:rsidP="007E07A8">
            <w:pPr>
              <w:ind w:right="113"/>
              <w:jc w:val="both"/>
              <w:rPr>
                <w:rFonts w:ascii="Times New Roman" w:hAnsi="Times New Roman"/>
                <w:noProof/>
                <w:color w:val="B83B46"/>
                <w:sz w:val="24"/>
              </w:rPr>
            </w:pPr>
          </w:p>
        </w:tc>
        <w:tc>
          <w:tcPr>
            <w:tcW w:w="1551" w:type="pct"/>
            <w:vMerge/>
            <w:tcBorders>
              <w:left w:val="nil"/>
              <w:right w:val="nil"/>
            </w:tcBorders>
            <w:shd w:val="clear" w:color="auto" w:fill="F2F2F2" w:themeFill="background1" w:themeFillShade="F2"/>
          </w:tcPr>
          <w:p w14:paraId="1A9C7EE7" w14:textId="3BB2677A" w:rsidR="003936FE" w:rsidRPr="00550CDB" w:rsidRDefault="003936FE" w:rsidP="007E07A8">
            <w:pPr>
              <w:ind w:right="113"/>
              <w:jc w:val="both"/>
              <w:rPr>
                <w:rFonts w:ascii="Times New Roman" w:hAnsi="Times New Roman"/>
                <w:noProof/>
                <w:color w:val="B83B46"/>
                <w:sz w:val="24"/>
              </w:rPr>
            </w:pPr>
          </w:p>
        </w:tc>
        <w:tc>
          <w:tcPr>
            <w:tcW w:w="553" w:type="pct"/>
            <w:tcBorders>
              <w:left w:val="nil"/>
              <w:right w:val="nil"/>
            </w:tcBorders>
            <w:shd w:val="clear" w:color="auto" w:fill="auto"/>
          </w:tcPr>
          <w:p w14:paraId="00BD24E3" w14:textId="1C49A321" w:rsidR="003936FE" w:rsidRPr="00550CDB" w:rsidRDefault="003936FE" w:rsidP="007E07A8">
            <w:pPr>
              <w:ind w:right="113"/>
              <w:jc w:val="both"/>
              <w:rPr>
                <w:rFonts w:ascii="Times New Roman" w:hAnsi="Times New Roman"/>
                <w:noProof/>
                <w:sz w:val="24"/>
              </w:rPr>
            </w:pPr>
            <w:r>
              <w:rPr>
                <w:rFonts w:ascii="Times New Roman" w:hAnsi="Times New Roman"/>
                <w:sz w:val="24"/>
              </w:rPr>
              <w:t>K66*</w:t>
            </w:r>
          </w:p>
        </w:tc>
        <w:tc>
          <w:tcPr>
            <w:tcW w:w="2029" w:type="pct"/>
            <w:tcBorders>
              <w:left w:val="nil"/>
              <w:right w:val="nil"/>
            </w:tcBorders>
            <w:shd w:val="clear" w:color="auto" w:fill="auto"/>
          </w:tcPr>
          <w:p w14:paraId="733CB815" w14:textId="6B86E9C4" w:rsidR="003936FE" w:rsidRPr="00550CDB" w:rsidRDefault="003936FE" w:rsidP="007E07A8">
            <w:pPr>
              <w:ind w:right="113"/>
              <w:jc w:val="both"/>
              <w:rPr>
                <w:rFonts w:ascii="Times New Roman" w:hAnsi="Times New Roman"/>
                <w:noProof/>
                <w:sz w:val="24"/>
              </w:rPr>
            </w:pPr>
            <w:r>
              <w:rPr>
                <w:rFonts w:ascii="Times New Roman" w:hAnsi="Times New Roman"/>
                <w:sz w:val="24"/>
              </w:rPr>
              <w:t>Finanšu pakalpojumu un apdrošināšanas palīgdarbības</w:t>
            </w:r>
          </w:p>
        </w:tc>
        <w:tc>
          <w:tcPr>
            <w:tcW w:w="229" w:type="pct"/>
            <w:tcBorders>
              <w:left w:val="nil"/>
            </w:tcBorders>
            <w:shd w:val="clear" w:color="auto" w:fill="auto"/>
          </w:tcPr>
          <w:p w14:paraId="7B6EF07E" w14:textId="455E2E0E" w:rsidR="003936FE" w:rsidRPr="00550CDB" w:rsidRDefault="007C4B4F" w:rsidP="007E07A8">
            <w:pPr>
              <w:ind w:right="113"/>
              <w:jc w:val="both"/>
              <w:rPr>
                <w:rFonts w:ascii="Times New Roman" w:hAnsi="Times New Roman"/>
                <w:noProof/>
                <w:sz w:val="24"/>
              </w:rPr>
            </w:pPr>
            <w:r>
              <w:rPr>
                <w:rFonts w:ascii="Times New Roman" w:hAnsi="Times New Roman"/>
                <w:sz w:val="24"/>
              </w:rPr>
              <w:t>50</w:t>
            </w:r>
          </w:p>
        </w:tc>
      </w:tr>
      <w:tr w:rsidR="00330F71" w:rsidRPr="00550CDB" w14:paraId="5EF0197D" w14:textId="77777777" w:rsidTr="000C2A6B">
        <w:tc>
          <w:tcPr>
            <w:tcW w:w="638" w:type="pct"/>
            <w:tcBorders>
              <w:left w:val="nil"/>
              <w:right w:val="nil"/>
            </w:tcBorders>
          </w:tcPr>
          <w:p w14:paraId="1113059B" w14:textId="13E8DD3F" w:rsidR="00330F71" w:rsidRPr="00550CDB" w:rsidRDefault="00330F71" w:rsidP="007E07A8">
            <w:pPr>
              <w:ind w:right="113"/>
              <w:jc w:val="both"/>
              <w:rPr>
                <w:rFonts w:ascii="Times New Roman" w:hAnsi="Times New Roman"/>
                <w:noProof/>
                <w:color w:val="B83B46"/>
                <w:sz w:val="24"/>
              </w:rPr>
            </w:pPr>
            <w:r>
              <w:rPr>
                <w:rFonts w:ascii="Times New Roman" w:hAnsi="Times New Roman"/>
                <w:sz w:val="24"/>
              </w:rPr>
              <w:t>SG</w:t>
            </w:r>
          </w:p>
        </w:tc>
        <w:tc>
          <w:tcPr>
            <w:tcW w:w="1551" w:type="pct"/>
            <w:tcBorders>
              <w:left w:val="nil"/>
              <w:right w:val="nil"/>
            </w:tcBorders>
          </w:tcPr>
          <w:p w14:paraId="21CAD198" w14:textId="2F3C6F43" w:rsidR="00330F71" w:rsidRPr="00550CDB" w:rsidRDefault="00330F71" w:rsidP="007E07A8">
            <w:pPr>
              <w:ind w:right="113"/>
              <w:jc w:val="both"/>
              <w:rPr>
                <w:rFonts w:ascii="Times New Roman" w:hAnsi="Times New Roman"/>
                <w:noProof/>
                <w:color w:val="B83B46"/>
                <w:sz w:val="24"/>
              </w:rPr>
            </w:pPr>
            <w:r>
              <w:rPr>
                <w:rFonts w:ascii="Times New Roman" w:hAnsi="Times New Roman"/>
                <w:sz w:val="24"/>
              </w:rPr>
              <w:t>Finanšu</w:t>
            </w:r>
          </w:p>
        </w:tc>
        <w:tc>
          <w:tcPr>
            <w:tcW w:w="553" w:type="pct"/>
            <w:tcBorders>
              <w:left w:val="nil"/>
              <w:right w:val="nil"/>
            </w:tcBorders>
          </w:tcPr>
          <w:p w14:paraId="3C853B60" w14:textId="77777777" w:rsidR="00330F71" w:rsidRPr="00D82D6C" w:rsidRDefault="00330F71" w:rsidP="007E07A8">
            <w:pPr>
              <w:ind w:right="113"/>
              <w:jc w:val="both"/>
              <w:rPr>
                <w:rFonts w:ascii="Times New Roman" w:hAnsi="Times New Roman"/>
                <w:noProof/>
                <w:sz w:val="24"/>
              </w:rPr>
            </w:pPr>
            <w:r>
              <w:rPr>
                <w:rFonts w:ascii="Times New Roman" w:hAnsi="Times New Roman"/>
                <w:sz w:val="24"/>
              </w:rPr>
              <w:t>K64*</w:t>
            </w:r>
          </w:p>
          <w:p w14:paraId="5E43AA24" w14:textId="77777777" w:rsidR="00330F71" w:rsidRPr="00D82D6C" w:rsidRDefault="00330F71" w:rsidP="007E07A8">
            <w:pPr>
              <w:ind w:right="113"/>
              <w:jc w:val="both"/>
              <w:rPr>
                <w:rFonts w:ascii="Times New Roman" w:hAnsi="Times New Roman"/>
                <w:noProof/>
                <w:sz w:val="24"/>
              </w:rPr>
            </w:pPr>
          </w:p>
          <w:p w14:paraId="7CD7763A" w14:textId="64E2FFDE" w:rsidR="00330F71" w:rsidRPr="00550CDB" w:rsidRDefault="00330F71" w:rsidP="007E07A8">
            <w:pPr>
              <w:ind w:right="113"/>
              <w:jc w:val="both"/>
              <w:rPr>
                <w:rFonts w:ascii="Times New Roman" w:hAnsi="Times New Roman"/>
                <w:noProof/>
                <w:sz w:val="24"/>
              </w:rPr>
            </w:pPr>
            <w:r>
              <w:rPr>
                <w:rFonts w:ascii="Times New Roman" w:hAnsi="Times New Roman"/>
                <w:sz w:val="24"/>
              </w:rPr>
              <w:t>K66*</w:t>
            </w:r>
          </w:p>
        </w:tc>
        <w:tc>
          <w:tcPr>
            <w:tcW w:w="2029" w:type="pct"/>
            <w:tcBorders>
              <w:left w:val="nil"/>
              <w:right w:val="nil"/>
            </w:tcBorders>
          </w:tcPr>
          <w:p w14:paraId="737ECADA" w14:textId="77777777" w:rsidR="00330F71" w:rsidRPr="00D82D6C" w:rsidRDefault="00330F71" w:rsidP="007E07A8">
            <w:pPr>
              <w:ind w:right="113"/>
              <w:jc w:val="both"/>
              <w:rPr>
                <w:rFonts w:ascii="Times New Roman" w:hAnsi="Times New Roman"/>
                <w:noProof/>
                <w:sz w:val="24"/>
              </w:rPr>
            </w:pPr>
            <w:r>
              <w:rPr>
                <w:rFonts w:ascii="Times New Roman" w:hAnsi="Times New Roman"/>
                <w:sz w:val="24"/>
              </w:rPr>
              <w:t>Finanšu pakalpojumi, izņemot apdrošināšanu un pensiju finansēšanu</w:t>
            </w:r>
          </w:p>
          <w:p w14:paraId="70DF903E" w14:textId="73AB6CEF" w:rsidR="00330F71" w:rsidRPr="00550CDB" w:rsidRDefault="00330F71" w:rsidP="007E07A8">
            <w:pPr>
              <w:ind w:right="113"/>
              <w:jc w:val="both"/>
              <w:rPr>
                <w:rFonts w:ascii="Times New Roman" w:hAnsi="Times New Roman"/>
                <w:noProof/>
                <w:sz w:val="24"/>
              </w:rPr>
            </w:pPr>
            <w:r>
              <w:rPr>
                <w:rFonts w:ascii="Times New Roman" w:hAnsi="Times New Roman"/>
                <w:sz w:val="24"/>
              </w:rPr>
              <w:t>Finanšu pakalpojumu un apdrošināšanas palīgdarbības</w:t>
            </w:r>
          </w:p>
        </w:tc>
        <w:tc>
          <w:tcPr>
            <w:tcW w:w="229" w:type="pct"/>
            <w:tcBorders>
              <w:left w:val="nil"/>
            </w:tcBorders>
          </w:tcPr>
          <w:p w14:paraId="111DB443" w14:textId="77777777" w:rsidR="00330F71" w:rsidRPr="00D82D6C" w:rsidRDefault="00330F71" w:rsidP="007E07A8">
            <w:pPr>
              <w:ind w:right="113"/>
              <w:jc w:val="both"/>
              <w:rPr>
                <w:rFonts w:ascii="Times New Roman" w:hAnsi="Times New Roman"/>
                <w:noProof/>
                <w:sz w:val="24"/>
              </w:rPr>
            </w:pPr>
            <w:r>
              <w:rPr>
                <w:rFonts w:ascii="Times New Roman" w:hAnsi="Times New Roman"/>
                <w:sz w:val="24"/>
              </w:rPr>
              <w:t>100</w:t>
            </w:r>
          </w:p>
          <w:p w14:paraId="3B9923C4" w14:textId="77777777" w:rsidR="00330F71" w:rsidRPr="00D82D6C" w:rsidRDefault="00330F71" w:rsidP="007E07A8">
            <w:pPr>
              <w:ind w:right="113"/>
              <w:jc w:val="both"/>
              <w:rPr>
                <w:rFonts w:ascii="Times New Roman" w:hAnsi="Times New Roman"/>
                <w:noProof/>
                <w:sz w:val="24"/>
              </w:rPr>
            </w:pPr>
          </w:p>
          <w:p w14:paraId="4BADA06B" w14:textId="7CFDDD3B" w:rsidR="00330F71" w:rsidRPr="00550CDB" w:rsidRDefault="00330F71" w:rsidP="007E07A8">
            <w:pPr>
              <w:ind w:right="113"/>
              <w:jc w:val="both"/>
              <w:rPr>
                <w:rFonts w:ascii="Times New Roman" w:hAnsi="Times New Roman"/>
                <w:noProof/>
                <w:sz w:val="24"/>
              </w:rPr>
            </w:pPr>
            <w:r>
              <w:rPr>
                <w:rFonts w:ascii="Times New Roman" w:hAnsi="Times New Roman"/>
                <w:sz w:val="24"/>
              </w:rPr>
              <w:t>50</w:t>
            </w:r>
          </w:p>
        </w:tc>
      </w:tr>
      <w:tr w:rsidR="006909CD" w:rsidRPr="00550CDB" w14:paraId="0CA95AFA" w14:textId="77777777" w:rsidTr="000C2A6B">
        <w:trPr>
          <w:trHeight w:val="329"/>
        </w:trPr>
        <w:tc>
          <w:tcPr>
            <w:tcW w:w="638" w:type="pct"/>
            <w:tcBorders>
              <w:left w:val="nil"/>
              <w:right w:val="nil"/>
            </w:tcBorders>
            <w:shd w:val="clear" w:color="auto" w:fill="auto"/>
          </w:tcPr>
          <w:p w14:paraId="3C0EAA79" w14:textId="5DE04AF6" w:rsidR="006909CD" w:rsidRPr="00550CDB" w:rsidRDefault="006909CD" w:rsidP="007E07A8">
            <w:pPr>
              <w:ind w:right="113"/>
              <w:rPr>
                <w:rFonts w:ascii="Times New Roman" w:hAnsi="Times New Roman"/>
                <w:noProof/>
                <w:sz w:val="24"/>
              </w:rPr>
            </w:pPr>
            <w:r>
              <w:rPr>
                <w:rFonts w:ascii="Times New Roman" w:hAnsi="Times New Roman"/>
                <w:sz w:val="24"/>
              </w:rPr>
              <w:t>SH</w:t>
            </w:r>
          </w:p>
        </w:tc>
        <w:tc>
          <w:tcPr>
            <w:tcW w:w="1551" w:type="pct"/>
            <w:tcBorders>
              <w:left w:val="nil"/>
              <w:right w:val="nil"/>
            </w:tcBorders>
            <w:shd w:val="clear" w:color="auto" w:fill="auto"/>
          </w:tcPr>
          <w:p w14:paraId="19AECA89" w14:textId="00A89C35" w:rsidR="006909CD" w:rsidRPr="00550CDB" w:rsidRDefault="006909CD" w:rsidP="007E07A8">
            <w:pPr>
              <w:ind w:right="113"/>
              <w:jc w:val="both"/>
              <w:rPr>
                <w:rFonts w:ascii="Times New Roman" w:hAnsi="Times New Roman"/>
                <w:noProof/>
                <w:sz w:val="24"/>
              </w:rPr>
            </w:pPr>
            <w:r>
              <w:rPr>
                <w:rFonts w:ascii="Times New Roman" w:hAnsi="Times New Roman"/>
                <w:sz w:val="24"/>
              </w:rPr>
              <w:t>Intelektuālais īpašums</w:t>
            </w:r>
          </w:p>
        </w:tc>
        <w:tc>
          <w:tcPr>
            <w:tcW w:w="553" w:type="pct"/>
            <w:tcBorders>
              <w:left w:val="nil"/>
              <w:right w:val="nil"/>
            </w:tcBorders>
            <w:shd w:val="clear" w:color="auto" w:fill="auto"/>
          </w:tcPr>
          <w:p w14:paraId="619CB6CB" w14:textId="5F7D52C0" w:rsidR="006909CD" w:rsidRPr="00550CDB" w:rsidRDefault="006909CD" w:rsidP="007E07A8">
            <w:pPr>
              <w:ind w:right="113"/>
              <w:jc w:val="both"/>
              <w:rPr>
                <w:rFonts w:ascii="Times New Roman" w:hAnsi="Times New Roman"/>
                <w:noProof/>
                <w:sz w:val="24"/>
              </w:rPr>
            </w:pPr>
            <w:r>
              <w:rPr>
                <w:rFonts w:ascii="Times New Roman" w:hAnsi="Times New Roman"/>
                <w:sz w:val="24"/>
              </w:rPr>
              <w:t>N77</w:t>
            </w:r>
          </w:p>
        </w:tc>
        <w:tc>
          <w:tcPr>
            <w:tcW w:w="2029" w:type="pct"/>
            <w:tcBorders>
              <w:left w:val="nil"/>
              <w:right w:val="nil"/>
            </w:tcBorders>
            <w:shd w:val="clear" w:color="auto" w:fill="auto"/>
          </w:tcPr>
          <w:p w14:paraId="541D7F75" w14:textId="65DC841D" w:rsidR="006909CD" w:rsidRPr="00550CDB" w:rsidRDefault="006909CD" w:rsidP="007E07A8">
            <w:pPr>
              <w:ind w:right="113"/>
              <w:jc w:val="both"/>
              <w:rPr>
                <w:rFonts w:ascii="Times New Roman" w:hAnsi="Times New Roman"/>
                <w:noProof/>
                <w:sz w:val="24"/>
              </w:rPr>
            </w:pPr>
            <w:r>
              <w:rPr>
                <w:rFonts w:ascii="Times New Roman" w:hAnsi="Times New Roman"/>
                <w:sz w:val="24"/>
              </w:rPr>
              <w:t>Iznomāšanas un ekspluatācijas līzinga pakalpojumi</w:t>
            </w:r>
          </w:p>
        </w:tc>
        <w:tc>
          <w:tcPr>
            <w:tcW w:w="229" w:type="pct"/>
            <w:tcBorders>
              <w:left w:val="nil"/>
            </w:tcBorders>
            <w:shd w:val="clear" w:color="auto" w:fill="auto"/>
          </w:tcPr>
          <w:p w14:paraId="0AAF930F" w14:textId="57C53535" w:rsidR="006909CD" w:rsidRPr="00550CDB" w:rsidRDefault="006909CD" w:rsidP="007E07A8">
            <w:pPr>
              <w:ind w:right="113"/>
              <w:jc w:val="both"/>
              <w:rPr>
                <w:rFonts w:ascii="Times New Roman" w:hAnsi="Times New Roman"/>
                <w:noProof/>
                <w:sz w:val="24"/>
              </w:rPr>
            </w:pPr>
            <w:r>
              <w:rPr>
                <w:rFonts w:ascii="Times New Roman" w:hAnsi="Times New Roman"/>
                <w:sz w:val="24"/>
              </w:rPr>
              <w:t>25</w:t>
            </w:r>
          </w:p>
        </w:tc>
      </w:tr>
      <w:tr w:rsidR="00B556BE" w:rsidRPr="00550CDB" w14:paraId="390E5CD3" w14:textId="77777777" w:rsidTr="000C2A6B">
        <w:tc>
          <w:tcPr>
            <w:tcW w:w="638" w:type="pct"/>
            <w:vMerge w:val="restart"/>
            <w:tcBorders>
              <w:left w:val="nil"/>
              <w:right w:val="nil"/>
            </w:tcBorders>
            <w:shd w:val="clear" w:color="auto" w:fill="auto"/>
          </w:tcPr>
          <w:p w14:paraId="2CF025C6" w14:textId="3CEF7126" w:rsidR="00B556BE" w:rsidRPr="00550CDB" w:rsidRDefault="00A16653" w:rsidP="007E07A8">
            <w:pPr>
              <w:ind w:right="113"/>
              <w:rPr>
                <w:rFonts w:ascii="Times New Roman" w:hAnsi="Times New Roman"/>
                <w:noProof/>
                <w:sz w:val="24"/>
              </w:rPr>
            </w:pPr>
            <w:r>
              <w:rPr>
                <w:rFonts w:ascii="Times New Roman" w:hAnsi="Times New Roman"/>
                <w:sz w:val="24"/>
              </w:rPr>
              <w:t>SI</w:t>
            </w:r>
          </w:p>
        </w:tc>
        <w:tc>
          <w:tcPr>
            <w:tcW w:w="1551" w:type="pct"/>
            <w:vMerge w:val="restart"/>
            <w:tcBorders>
              <w:left w:val="nil"/>
              <w:right w:val="nil"/>
            </w:tcBorders>
            <w:shd w:val="clear" w:color="auto" w:fill="auto"/>
          </w:tcPr>
          <w:p w14:paraId="13E5DBA6" w14:textId="78F40197" w:rsidR="00B556BE" w:rsidRPr="00550CDB" w:rsidRDefault="00A16653" w:rsidP="007E07A8">
            <w:pPr>
              <w:ind w:right="113"/>
              <w:jc w:val="both"/>
              <w:rPr>
                <w:rFonts w:ascii="Times New Roman" w:hAnsi="Times New Roman"/>
                <w:noProof/>
                <w:sz w:val="24"/>
              </w:rPr>
            </w:pPr>
            <w:r>
              <w:rPr>
                <w:rFonts w:ascii="Times New Roman" w:hAnsi="Times New Roman"/>
                <w:sz w:val="24"/>
              </w:rPr>
              <w:t xml:space="preserve">Telekomunikāciju </w:t>
            </w:r>
            <w:r>
              <w:rPr>
                <w:rFonts w:ascii="Times New Roman" w:hAnsi="Times New Roman"/>
                <w:sz w:val="24"/>
              </w:rPr>
              <w:lastRenderedPageBreak/>
              <w:t>pakalpojumi, datorpakalpojumi un informācijas pakalpojumi</w:t>
            </w:r>
          </w:p>
        </w:tc>
        <w:tc>
          <w:tcPr>
            <w:tcW w:w="553" w:type="pct"/>
            <w:tcBorders>
              <w:left w:val="nil"/>
              <w:right w:val="nil"/>
            </w:tcBorders>
            <w:shd w:val="clear" w:color="auto" w:fill="auto"/>
          </w:tcPr>
          <w:p w14:paraId="7428240D" w14:textId="381E3BE5" w:rsidR="00B556BE" w:rsidRPr="00550CDB" w:rsidRDefault="00B556BE" w:rsidP="007E07A8">
            <w:pPr>
              <w:ind w:right="113"/>
              <w:jc w:val="both"/>
              <w:rPr>
                <w:rFonts w:ascii="Times New Roman" w:hAnsi="Times New Roman"/>
                <w:noProof/>
                <w:sz w:val="24"/>
              </w:rPr>
            </w:pPr>
            <w:r>
              <w:rPr>
                <w:rFonts w:ascii="Times New Roman" w:hAnsi="Times New Roman"/>
                <w:sz w:val="24"/>
              </w:rPr>
              <w:lastRenderedPageBreak/>
              <w:t>J58</w:t>
            </w:r>
          </w:p>
        </w:tc>
        <w:tc>
          <w:tcPr>
            <w:tcW w:w="2029" w:type="pct"/>
            <w:tcBorders>
              <w:left w:val="nil"/>
              <w:right w:val="nil"/>
            </w:tcBorders>
            <w:shd w:val="clear" w:color="auto" w:fill="auto"/>
          </w:tcPr>
          <w:p w14:paraId="42FC0221" w14:textId="7AEC9FF2" w:rsidR="00B556BE" w:rsidRPr="00550CDB" w:rsidRDefault="00B556BE" w:rsidP="007E07A8">
            <w:pPr>
              <w:ind w:right="113"/>
              <w:jc w:val="both"/>
              <w:rPr>
                <w:rFonts w:ascii="Times New Roman" w:hAnsi="Times New Roman"/>
                <w:noProof/>
                <w:sz w:val="24"/>
              </w:rPr>
            </w:pPr>
            <w:r>
              <w:rPr>
                <w:rFonts w:ascii="Times New Roman" w:hAnsi="Times New Roman"/>
                <w:sz w:val="24"/>
              </w:rPr>
              <w:t>Izdevējdarbība</w:t>
            </w:r>
          </w:p>
        </w:tc>
        <w:tc>
          <w:tcPr>
            <w:tcW w:w="229" w:type="pct"/>
            <w:tcBorders>
              <w:left w:val="nil"/>
            </w:tcBorders>
            <w:shd w:val="clear" w:color="auto" w:fill="auto"/>
          </w:tcPr>
          <w:p w14:paraId="58EA8C1F" w14:textId="62C10C5C" w:rsidR="00B556BE" w:rsidRPr="00550CDB" w:rsidRDefault="00B556BE" w:rsidP="007E07A8">
            <w:pPr>
              <w:ind w:right="113"/>
              <w:jc w:val="both"/>
              <w:rPr>
                <w:rFonts w:ascii="Times New Roman" w:hAnsi="Times New Roman"/>
                <w:noProof/>
                <w:sz w:val="24"/>
              </w:rPr>
            </w:pPr>
            <w:r>
              <w:rPr>
                <w:rFonts w:ascii="Times New Roman" w:hAnsi="Times New Roman"/>
                <w:sz w:val="24"/>
              </w:rPr>
              <w:t>100</w:t>
            </w:r>
          </w:p>
        </w:tc>
      </w:tr>
      <w:tr w:rsidR="00B556BE" w:rsidRPr="00550CDB" w14:paraId="039E516B" w14:textId="77777777" w:rsidTr="000C2A6B">
        <w:tc>
          <w:tcPr>
            <w:tcW w:w="638" w:type="pct"/>
            <w:vMerge/>
            <w:tcBorders>
              <w:left w:val="nil"/>
              <w:right w:val="nil"/>
            </w:tcBorders>
            <w:shd w:val="clear" w:color="auto" w:fill="auto"/>
          </w:tcPr>
          <w:p w14:paraId="770BE324" w14:textId="77777777" w:rsidR="00B556BE" w:rsidRPr="00550CDB" w:rsidRDefault="00B556BE" w:rsidP="007E07A8">
            <w:pPr>
              <w:ind w:right="113"/>
              <w:jc w:val="both"/>
              <w:rPr>
                <w:rFonts w:ascii="Times New Roman" w:hAnsi="Times New Roman"/>
                <w:noProof/>
                <w:sz w:val="24"/>
              </w:rPr>
            </w:pPr>
          </w:p>
        </w:tc>
        <w:tc>
          <w:tcPr>
            <w:tcW w:w="1551" w:type="pct"/>
            <w:vMerge/>
            <w:tcBorders>
              <w:left w:val="nil"/>
              <w:right w:val="nil"/>
            </w:tcBorders>
            <w:shd w:val="clear" w:color="auto" w:fill="auto"/>
          </w:tcPr>
          <w:p w14:paraId="1E15C9C7" w14:textId="77777777" w:rsidR="00B556BE" w:rsidRPr="00550CDB" w:rsidRDefault="00B556BE" w:rsidP="007E07A8">
            <w:pPr>
              <w:ind w:right="113"/>
              <w:jc w:val="both"/>
              <w:rPr>
                <w:rFonts w:ascii="Times New Roman" w:hAnsi="Times New Roman"/>
                <w:noProof/>
                <w:sz w:val="24"/>
              </w:rPr>
            </w:pPr>
          </w:p>
        </w:tc>
        <w:tc>
          <w:tcPr>
            <w:tcW w:w="553" w:type="pct"/>
            <w:tcBorders>
              <w:left w:val="nil"/>
              <w:right w:val="nil"/>
            </w:tcBorders>
            <w:shd w:val="clear" w:color="auto" w:fill="auto"/>
          </w:tcPr>
          <w:p w14:paraId="44EA87C6" w14:textId="23041298" w:rsidR="00B556BE" w:rsidRPr="00550CDB" w:rsidRDefault="00B556BE" w:rsidP="007E07A8">
            <w:pPr>
              <w:ind w:right="113"/>
              <w:jc w:val="both"/>
              <w:rPr>
                <w:rFonts w:ascii="Times New Roman" w:hAnsi="Times New Roman"/>
                <w:noProof/>
                <w:sz w:val="24"/>
              </w:rPr>
            </w:pPr>
            <w:r>
              <w:rPr>
                <w:rFonts w:ascii="Times New Roman" w:hAnsi="Times New Roman"/>
                <w:sz w:val="24"/>
              </w:rPr>
              <w:t>J61</w:t>
            </w:r>
          </w:p>
        </w:tc>
        <w:tc>
          <w:tcPr>
            <w:tcW w:w="2029" w:type="pct"/>
            <w:tcBorders>
              <w:left w:val="nil"/>
              <w:right w:val="nil"/>
            </w:tcBorders>
            <w:shd w:val="clear" w:color="auto" w:fill="auto"/>
          </w:tcPr>
          <w:p w14:paraId="74677E69" w14:textId="6E4A1DA5" w:rsidR="00B556BE" w:rsidRPr="00550CDB" w:rsidRDefault="00B556BE" w:rsidP="007E07A8">
            <w:pPr>
              <w:ind w:right="113"/>
              <w:jc w:val="both"/>
              <w:rPr>
                <w:rFonts w:ascii="Times New Roman" w:hAnsi="Times New Roman"/>
                <w:noProof/>
                <w:sz w:val="24"/>
              </w:rPr>
            </w:pPr>
            <w:r>
              <w:rPr>
                <w:rFonts w:ascii="Times New Roman" w:hAnsi="Times New Roman"/>
                <w:sz w:val="24"/>
              </w:rPr>
              <w:t>Telekomunikācija</w:t>
            </w:r>
          </w:p>
        </w:tc>
        <w:tc>
          <w:tcPr>
            <w:tcW w:w="229" w:type="pct"/>
            <w:tcBorders>
              <w:left w:val="nil"/>
            </w:tcBorders>
            <w:shd w:val="clear" w:color="auto" w:fill="auto"/>
          </w:tcPr>
          <w:p w14:paraId="416966EC" w14:textId="2C602746" w:rsidR="00B556BE" w:rsidRPr="00550CDB" w:rsidRDefault="00B556BE" w:rsidP="007E07A8">
            <w:pPr>
              <w:ind w:right="113"/>
              <w:jc w:val="both"/>
              <w:rPr>
                <w:rFonts w:ascii="Times New Roman" w:hAnsi="Times New Roman"/>
                <w:noProof/>
                <w:sz w:val="24"/>
              </w:rPr>
            </w:pPr>
            <w:r>
              <w:rPr>
                <w:rFonts w:ascii="Times New Roman" w:hAnsi="Times New Roman"/>
                <w:sz w:val="24"/>
              </w:rPr>
              <w:t>100</w:t>
            </w:r>
          </w:p>
        </w:tc>
      </w:tr>
      <w:tr w:rsidR="00B556BE" w:rsidRPr="00550CDB" w14:paraId="62492C35" w14:textId="77777777" w:rsidTr="000C2A6B">
        <w:tc>
          <w:tcPr>
            <w:tcW w:w="638" w:type="pct"/>
            <w:vMerge/>
            <w:tcBorders>
              <w:left w:val="nil"/>
              <w:right w:val="nil"/>
            </w:tcBorders>
            <w:shd w:val="clear" w:color="auto" w:fill="auto"/>
          </w:tcPr>
          <w:p w14:paraId="6BA615A3" w14:textId="5C8DD030" w:rsidR="00B556BE" w:rsidRPr="00550CDB" w:rsidRDefault="00B556BE" w:rsidP="007E07A8">
            <w:pPr>
              <w:ind w:right="113"/>
              <w:jc w:val="both"/>
              <w:rPr>
                <w:rFonts w:ascii="Times New Roman" w:hAnsi="Times New Roman"/>
                <w:noProof/>
                <w:sz w:val="24"/>
              </w:rPr>
            </w:pPr>
          </w:p>
        </w:tc>
        <w:tc>
          <w:tcPr>
            <w:tcW w:w="1551" w:type="pct"/>
            <w:vMerge/>
            <w:tcBorders>
              <w:left w:val="nil"/>
              <w:right w:val="nil"/>
            </w:tcBorders>
            <w:shd w:val="clear" w:color="auto" w:fill="auto"/>
          </w:tcPr>
          <w:p w14:paraId="5D990F04" w14:textId="495EFFF2" w:rsidR="00B556BE" w:rsidRPr="00550CDB" w:rsidRDefault="00B556BE" w:rsidP="007E07A8">
            <w:pPr>
              <w:ind w:right="113"/>
              <w:jc w:val="both"/>
              <w:rPr>
                <w:rFonts w:ascii="Times New Roman" w:hAnsi="Times New Roman"/>
                <w:noProof/>
                <w:sz w:val="24"/>
              </w:rPr>
            </w:pPr>
          </w:p>
        </w:tc>
        <w:tc>
          <w:tcPr>
            <w:tcW w:w="553" w:type="pct"/>
            <w:tcBorders>
              <w:left w:val="nil"/>
              <w:right w:val="nil"/>
            </w:tcBorders>
            <w:shd w:val="clear" w:color="auto" w:fill="auto"/>
          </w:tcPr>
          <w:p w14:paraId="53E1EF95" w14:textId="5C01BBE8" w:rsidR="00B556BE" w:rsidRPr="00550CDB" w:rsidRDefault="00C65EB1" w:rsidP="007E07A8">
            <w:pPr>
              <w:ind w:right="113"/>
              <w:jc w:val="both"/>
              <w:rPr>
                <w:rFonts w:ascii="Times New Roman" w:hAnsi="Times New Roman"/>
                <w:noProof/>
                <w:sz w:val="24"/>
              </w:rPr>
            </w:pPr>
            <w:r>
              <w:rPr>
                <w:rFonts w:ascii="Times New Roman" w:hAnsi="Times New Roman"/>
                <w:sz w:val="24"/>
              </w:rPr>
              <w:t>J62</w:t>
            </w:r>
          </w:p>
        </w:tc>
        <w:tc>
          <w:tcPr>
            <w:tcW w:w="2029" w:type="pct"/>
            <w:tcBorders>
              <w:left w:val="nil"/>
              <w:right w:val="nil"/>
            </w:tcBorders>
            <w:shd w:val="clear" w:color="auto" w:fill="auto"/>
          </w:tcPr>
          <w:p w14:paraId="1DB10CE2" w14:textId="01FC61B9" w:rsidR="00B556BE" w:rsidRPr="00550CDB" w:rsidRDefault="00C65EB1" w:rsidP="007E07A8">
            <w:pPr>
              <w:ind w:right="113"/>
              <w:jc w:val="both"/>
              <w:rPr>
                <w:rFonts w:ascii="Times New Roman" w:hAnsi="Times New Roman"/>
                <w:noProof/>
                <w:sz w:val="24"/>
              </w:rPr>
            </w:pPr>
            <w:r>
              <w:rPr>
                <w:rFonts w:ascii="Times New Roman" w:hAnsi="Times New Roman"/>
                <w:sz w:val="24"/>
              </w:rPr>
              <w:t>Datorprogrammēšana, konsultēšana un ar to saistītas darbības</w:t>
            </w:r>
          </w:p>
        </w:tc>
        <w:tc>
          <w:tcPr>
            <w:tcW w:w="229" w:type="pct"/>
            <w:tcBorders>
              <w:left w:val="nil"/>
            </w:tcBorders>
            <w:shd w:val="clear" w:color="auto" w:fill="auto"/>
          </w:tcPr>
          <w:p w14:paraId="2C480734" w14:textId="47AAD869" w:rsidR="00B556BE" w:rsidRPr="00550CDB" w:rsidRDefault="000D4611" w:rsidP="007E07A8">
            <w:pPr>
              <w:ind w:right="113"/>
              <w:jc w:val="both"/>
              <w:rPr>
                <w:rFonts w:ascii="Times New Roman" w:hAnsi="Times New Roman"/>
                <w:noProof/>
                <w:sz w:val="24"/>
              </w:rPr>
            </w:pPr>
            <w:r>
              <w:rPr>
                <w:rFonts w:ascii="Times New Roman" w:hAnsi="Times New Roman"/>
                <w:sz w:val="24"/>
              </w:rPr>
              <w:t>100</w:t>
            </w:r>
          </w:p>
        </w:tc>
      </w:tr>
      <w:tr w:rsidR="00B556BE" w:rsidRPr="00550CDB" w14:paraId="73185A52" w14:textId="77777777" w:rsidTr="000C2A6B">
        <w:tc>
          <w:tcPr>
            <w:tcW w:w="638" w:type="pct"/>
            <w:vMerge/>
            <w:tcBorders>
              <w:left w:val="nil"/>
              <w:right w:val="nil"/>
            </w:tcBorders>
          </w:tcPr>
          <w:p w14:paraId="2C31D0AF" w14:textId="6CA2BA39" w:rsidR="00B556BE" w:rsidRPr="00550CDB" w:rsidRDefault="00B556BE" w:rsidP="007E07A8">
            <w:pPr>
              <w:ind w:right="113"/>
              <w:jc w:val="both"/>
              <w:rPr>
                <w:rFonts w:ascii="Times New Roman" w:hAnsi="Times New Roman"/>
                <w:noProof/>
                <w:sz w:val="24"/>
              </w:rPr>
            </w:pPr>
          </w:p>
        </w:tc>
        <w:tc>
          <w:tcPr>
            <w:tcW w:w="1551" w:type="pct"/>
            <w:vMerge/>
            <w:tcBorders>
              <w:left w:val="nil"/>
              <w:right w:val="nil"/>
            </w:tcBorders>
          </w:tcPr>
          <w:p w14:paraId="0E1FA4D7" w14:textId="1EA9A16E" w:rsidR="00B556BE" w:rsidRPr="00550CDB" w:rsidRDefault="00B556BE" w:rsidP="007E07A8">
            <w:pPr>
              <w:ind w:right="113"/>
              <w:jc w:val="both"/>
              <w:rPr>
                <w:rFonts w:ascii="Times New Roman" w:hAnsi="Times New Roman"/>
                <w:noProof/>
                <w:sz w:val="24"/>
              </w:rPr>
            </w:pPr>
          </w:p>
        </w:tc>
        <w:tc>
          <w:tcPr>
            <w:tcW w:w="553" w:type="pct"/>
            <w:tcBorders>
              <w:left w:val="nil"/>
              <w:right w:val="nil"/>
            </w:tcBorders>
          </w:tcPr>
          <w:p w14:paraId="6F0388B8" w14:textId="39E7C973" w:rsidR="00B556BE" w:rsidRPr="00550CDB" w:rsidRDefault="000D4611" w:rsidP="007E07A8">
            <w:pPr>
              <w:ind w:right="113"/>
              <w:jc w:val="both"/>
              <w:rPr>
                <w:rFonts w:ascii="Times New Roman" w:hAnsi="Times New Roman"/>
                <w:noProof/>
                <w:sz w:val="24"/>
              </w:rPr>
            </w:pPr>
            <w:r>
              <w:rPr>
                <w:rFonts w:ascii="Times New Roman" w:hAnsi="Times New Roman"/>
                <w:sz w:val="24"/>
              </w:rPr>
              <w:t>J63</w:t>
            </w:r>
          </w:p>
        </w:tc>
        <w:tc>
          <w:tcPr>
            <w:tcW w:w="2029" w:type="pct"/>
            <w:tcBorders>
              <w:left w:val="nil"/>
              <w:right w:val="nil"/>
            </w:tcBorders>
          </w:tcPr>
          <w:p w14:paraId="75A0F905" w14:textId="39B9BD9B" w:rsidR="00B556BE" w:rsidRPr="00550CDB" w:rsidRDefault="000D4611" w:rsidP="007E07A8">
            <w:pPr>
              <w:ind w:right="113"/>
              <w:jc w:val="both"/>
              <w:rPr>
                <w:rFonts w:ascii="Times New Roman" w:hAnsi="Times New Roman"/>
                <w:noProof/>
                <w:sz w:val="24"/>
              </w:rPr>
            </w:pPr>
            <w:r>
              <w:rPr>
                <w:rFonts w:ascii="Times New Roman" w:hAnsi="Times New Roman"/>
                <w:sz w:val="24"/>
              </w:rPr>
              <w:t>Informācijas pakalpojumi</w:t>
            </w:r>
          </w:p>
        </w:tc>
        <w:tc>
          <w:tcPr>
            <w:tcW w:w="229" w:type="pct"/>
            <w:tcBorders>
              <w:left w:val="nil"/>
            </w:tcBorders>
          </w:tcPr>
          <w:p w14:paraId="3B7E3086" w14:textId="757E25AF" w:rsidR="00B556BE" w:rsidRPr="00550CDB" w:rsidRDefault="000D4611" w:rsidP="007E07A8">
            <w:pPr>
              <w:ind w:right="113"/>
              <w:jc w:val="both"/>
              <w:rPr>
                <w:rFonts w:ascii="Times New Roman" w:hAnsi="Times New Roman"/>
                <w:noProof/>
                <w:sz w:val="24"/>
              </w:rPr>
            </w:pPr>
            <w:r>
              <w:rPr>
                <w:rFonts w:ascii="Times New Roman" w:hAnsi="Times New Roman"/>
                <w:sz w:val="24"/>
              </w:rPr>
              <w:t>100</w:t>
            </w:r>
          </w:p>
        </w:tc>
      </w:tr>
      <w:tr w:rsidR="00B556BE" w:rsidRPr="00550CDB" w14:paraId="6DD0F952" w14:textId="77777777" w:rsidTr="000C2A6B">
        <w:tc>
          <w:tcPr>
            <w:tcW w:w="638" w:type="pct"/>
            <w:vMerge/>
            <w:tcBorders>
              <w:left w:val="nil"/>
              <w:right w:val="nil"/>
            </w:tcBorders>
          </w:tcPr>
          <w:p w14:paraId="084DED3C" w14:textId="77777777" w:rsidR="00B556BE" w:rsidRPr="00550CDB" w:rsidRDefault="00B556BE" w:rsidP="007E07A8">
            <w:pPr>
              <w:ind w:right="113"/>
              <w:jc w:val="both"/>
              <w:rPr>
                <w:rFonts w:ascii="Times New Roman" w:hAnsi="Times New Roman"/>
                <w:noProof/>
                <w:sz w:val="24"/>
              </w:rPr>
            </w:pPr>
          </w:p>
        </w:tc>
        <w:tc>
          <w:tcPr>
            <w:tcW w:w="1551" w:type="pct"/>
            <w:vMerge/>
            <w:tcBorders>
              <w:left w:val="nil"/>
              <w:right w:val="nil"/>
            </w:tcBorders>
          </w:tcPr>
          <w:p w14:paraId="3092CA93" w14:textId="77777777" w:rsidR="00B556BE" w:rsidRPr="00550CDB" w:rsidRDefault="00B556BE" w:rsidP="007E07A8">
            <w:pPr>
              <w:ind w:right="113"/>
              <w:jc w:val="both"/>
              <w:rPr>
                <w:rFonts w:ascii="Times New Roman" w:hAnsi="Times New Roman"/>
                <w:noProof/>
                <w:sz w:val="24"/>
              </w:rPr>
            </w:pPr>
          </w:p>
        </w:tc>
        <w:tc>
          <w:tcPr>
            <w:tcW w:w="553" w:type="pct"/>
            <w:tcBorders>
              <w:left w:val="nil"/>
              <w:right w:val="nil"/>
            </w:tcBorders>
          </w:tcPr>
          <w:p w14:paraId="0A723096" w14:textId="125C5964" w:rsidR="00B556BE" w:rsidRPr="00550CDB" w:rsidRDefault="00263A49" w:rsidP="007E07A8">
            <w:pPr>
              <w:ind w:right="113"/>
              <w:jc w:val="both"/>
              <w:rPr>
                <w:rFonts w:ascii="Times New Roman" w:hAnsi="Times New Roman"/>
                <w:noProof/>
                <w:sz w:val="24"/>
              </w:rPr>
            </w:pPr>
            <w:r>
              <w:rPr>
                <w:rFonts w:ascii="Times New Roman" w:hAnsi="Times New Roman"/>
                <w:sz w:val="24"/>
              </w:rPr>
              <w:t>N77</w:t>
            </w:r>
          </w:p>
        </w:tc>
        <w:tc>
          <w:tcPr>
            <w:tcW w:w="2029" w:type="pct"/>
            <w:tcBorders>
              <w:left w:val="nil"/>
              <w:right w:val="nil"/>
            </w:tcBorders>
          </w:tcPr>
          <w:p w14:paraId="59BEB365" w14:textId="5DF7427F" w:rsidR="00B556BE" w:rsidRPr="00550CDB" w:rsidRDefault="00263A49" w:rsidP="007E07A8">
            <w:pPr>
              <w:ind w:right="113"/>
              <w:jc w:val="both"/>
              <w:rPr>
                <w:rFonts w:ascii="Times New Roman" w:hAnsi="Times New Roman"/>
                <w:noProof/>
                <w:sz w:val="24"/>
              </w:rPr>
            </w:pPr>
            <w:r>
              <w:rPr>
                <w:rFonts w:ascii="Times New Roman" w:hAnsi="Times New Roman"/>
                <w:sz w:val="24"/>
              </w:rPr>
              <w:t>Iznomāšanas un ekspluatācijas līzinga pakalpojumi</w:t>
            </w:r>
          </w:p>
        </w:tc>
        <w:tc>
          <w:tcPr>
            <w:tcW w:w="229" w:type="pct"/>
            <w:tcBorders>
              <w:left w:val="nil"/>
            </w:tcBorders>
          </w:tcPr>
          <w:p w14:paraId="03F51FC8" w14:textId="6B57D3A1" w:rsidR="00B556BE" w:rsidRPr="00550CDB" w:rsidRDefault="00263A49" w:rsidP="007E07A8">
            <w:pPr>
              <w:ind w:right="113"/>
              <w:jc w:val="both"/>
              <w:rPr>
                <w:rFonts w:ascii="Times New Roman" w:hAnsi="Times New Roman"/>
                <w:noProof/>
                <w:sz w:val="24"/>
              </w:rPr>
            </w:pPr>
            <w:r>
              <w:rPr>
                <w:rFonts w:ascii="Times New Roman" w:hAnsi="Times New Roman"/>
                <w:sz w:val="24"/>
              </w:rPr>
              <w:t>25</w:t>
            </w:r>
          </w:p>
        </w:tc>
      </w:tr>
      <w:tr w:rsidR="00B556BE" w:rsidRPr="00550CDB" w14:paraId="49049A17" w14:textId="77777777" w:rsidTr="000C2A6B">
        <w:tc>
          <w:tcPr>
            <w:tcW w:w="638" w:type="pct"/>
            <w:vMerge/>
            <w:tcBorders>
              <w:left w:val="nil"/>
              <w:right w:val="nil"/>
            </w:tcBorders>
          </w:tcPr>
          <w:p w14:paraId="04F9AB70" w14:textId="77777777" w:rsidR="00B556BE" w:rsidRPr="00550CDB" w:rsidRDefault="00B556BE" w:rsidP="007E07A8">
            <w:pPr>
              <w:ind w:right="113"/>
              <w:jc w:val="both"/>
              <w:rPr>
                <w:rFonts w:ascii="Times New Roman" w:hAnsi="Times New Roman"/>
                <w:noProof/>
                <w:sz w:val="24"/>
              </w:rPr>
            </w:pPr>
          </w:p>
        </w:tc>
        <w:tc>
          <w:tcPr>
            <w:tcW w:w="1551" w:type="pct"/>
            <w:vMerge/>
            <w:tcBorders>
              <w:left w:val="nil"/>
              <w:right w:val="nil"/>
            </w:tcBorders>
          </w:tcPr>
          <w:p w14:paraId="7932A9D9" w14:textId="77777777" w:rsidR="00B556BE" w:rsidRPr="00550CDB" w:rsidRDefault="00B556BE" w:rsidP="007E07A8">
            <w:pPr>
              <w:ind w:right="113"/>
              <w:jc w:val="both"/>
              <w:rPr>
                <w:rFonts w:ascii="Times New Roman" w:hAnsi="Times New Roman"/>
                <w:noProof/>
                <w:sz w:val="24"/>
              </w:rPr>
            </w:pPr>
          </w:p>
        </w:tc>
        <w:tc>
          <w:tcPr>
            <w:tcW w:w="553" w:type="pct"/>
            <w:tcBorders>
              <w:left w:val="nil"/>
              <w:right w:val="nil"/>
            </w:tcBorders>
          </w:tcPr>
          <w:p w14:paraId="27AAD295" w14:textId="55BFF8F5" w:rsidR="00B556BE" w:rsidRPr="00550CDB" w:rsidRDefault="0072678B" w:rsidP="007E07A8">
            <w:pPr>
              <w:ind w:right="113"/>
              <w:jc w:val="both"/>
              <w:rPr>
                <w:rFonts w:ascii="Times New Roman" w:hAnsi="Times New Roman"/>
                <w:noProof/>
                <w:sz w:val="24"/>
              </w:rPr>
            </w:pPr>
            <w:r>
              <w:rPr>
                <w:rFonts w:ascii="Times New Roman" w:hAnsi="Times New Roman"/>
                <w:sz w:val="24"/>
              </w:rPr>
              <w:t>S95–96</w:t>
            </w:r>
          </w:p>
        </w:tc>
        <w:tc>
          <w:tcPr>
            <w:tcW w:w="2029" w:type="pct"/>
            <w:tcBorders>
              <w:left w:val="nil"/>
              <w:right w:val="nil"/>
            </w:tcBorders>
          </w:tcPr>
          <w:p w14:paraId="5F5D7592" w14:textId="6189DE2C" w:rsidR="00B556BE" w:rsidRPr="00550CDB" w:rsidRDefault="0072678B" w:rsidP="007E07A8">
            <w:pPr>
              <w:ind w:right="113"/>
              <w:jc w:val="both"/>
              <w:rPr>
                <w:rFonts w:ascii="Times New Roman" w:hAnsi="Times New Roman"/>
                <w:noProof/>
                <w:sz w:val="24"/>
              </w:rPr>
            </w:pPr>
            <w:r>
              <w:rPr>
                <w:rFonts w:ascii="Times New Roman" w:hAnsi="Times New Roman"/>
                <w:sz w:val="24"/>
              </w:rPr>
              <w:t>Datoru remonts un personisko un mājsaimniecības priekšmetu remonts, citas pakalpojumu darbības</w:t>
            </w:r>
          </w:p>
        </w:tc>
        <w:tc>
          <w:tcPr>
            <w:tcW w:w="229" w:type="pct"/>
            <w:tcBorders>
              <w:left w:val="nil"/>
            </w:tcBorders>
          </w:tcPr>
          <w:p w14:paraId="1F743AE8" w14:textId="4FD8217D" w:rsidR="00B556BE" w:rsidRPr="00550CDB" w:rsidRDefault="00BD3B6A" w:rsidP="007E07A8">
            <w:pPr>
              <w:ind w:right="113"/>
              <w:jc w:val="both"/>
              <w:rPr>
                <w:rFonts w:ascii="Times New Roman" w:hAnsi="Times New Roman"/>
                <w:noProof/>
                <w:sz w:val="24"/>
              </w:rPr>
            </w:pPr>
            <w:r>
              <w:rPr>
                <w:rFonts w:ascii="Times New Roman" w:hAnsi="Times New Roman"/>
                <w:sz w:val="24"/>
              </w:rPr>
              <w:t>50</w:t>
            </w:r>
          </w:p>
        </w:tc>
      </w:tr>
      <w:tr w:rsidR="000C2A6B" w:rsidRPr="00550CDB" w14:paraId="533491CB" w14:textId="77777777" w:rsidTr="000C2A6B">
        <w:tc>
          <w:tcPr>
            <w:tcW w:w="638" w:type="pct"/>
            <w:tcBorders>
              <w:left w:val="nil"/>
              <w:right w:val="nil"/>
            </w:tcBorders>
            <w:shd w:val="clear" w:color="auto" w:fill="B8CCE4" w:themeFill="accent1" w:themeFillTint="66"/>
          </w:tcPr>
          <w:p w14:paraId="50984CF4" w14:textId="6015A3C6" w:rsidR="00BB2E51" w:rsidRPr="00550CDB" w:rsidRDefault="00BB2E51" w:rsidP="007E07A8">
            <w:pPr>
              <w:ind w:right="113"/>
              <w:rPr>
                <w:rFonts w:ascii="Times New Roman" w:hAnsi="Times New Roman"/>
                <w:noProof/>
                <w:sz w:val="24"/>
              </w:rPr>
            </w:pPr>
            <w:r>
              <w:rPr>
                <w:rFonts w:ascii="Times New Roman" w:hAnsi="Times New Roman"/>
                <w:i/>
                <w:sz w:val="24"/>
              </w:rPr>
              <w:t xml:space="preserve">SI1 </w:t>
            </w:r>
          </w:p>
        </w:tc>
        <w:tc>
          <w:tcPr>
            <w:tcW w:w="1551" w:type="pct"/>
            <w:tcBorders>
              <w:left w:val="nil"/>
              <w:right w:val="nil"/>
            </w:tcBorders>
            <w:shd w:val="clear" w:color="auto" w:fill="B8CCE4" w:themeFill="accent1" w:themeFillTint="66"/>
          </w:tcPr>
          <w:p w14:paraId="7DCD1C5B" w14:textId="3938BF04" w:rsidR="00BB2E51" w:rsidRPr="00550CDB" w:rsidRDefault="00BB2E51" w:rsidP="007E07A8">
            <w:pPr>
              <w:ind w:right="113"/>
              <w:jc w:val="both"/>
              <w:rPr>
                <w:rFonts w:ascii="Times New Roman" w:hAnsi="Times New Roman"/>
                <w:noProof/>
                <w:sz w:val="24"/>
              </w:rPr>
            </w:pPr>
            <w:r>
              <w:rPr>
                <w:rFonts w:ascii="Times New Roman" w:hAnsi="Times New Roman"/>
                <w:i/>
                <w:sz w:val="24"/>
              </w:rPr>
              <w:t>Telekomunikāciju pakalpojumi</w:t>
            </w:r>
          </w:p>
        </w:tc>
        <w:tc>
          <w:tcPr>
            <w:tcW w:w="553" w:type="pct"/>
            <w:tcBorders>
              <w:left w:val="nil"/>
              <w:right w:val="nil"/>
            </w:tcBorders>
            <w:shd w:val="clear" w:color="auto" w:fill="B8CCE4" w:themeFill="accent1" w:themeFillTint="66"/>
          </w:tcPr>
          <w:p w14:paraId="40C5C898" w14:textId="5D79E687" w:rsidR="00BB2E51" w:rsidRPr="00550CDB" w:rsidRDefault="00BB2E51" w:rsidP="007E07A8">
            <w:pPr>
              <w:ind w:right="113"/>
              <w:jc w:val="both"/>
              <w:rPr>
                <w:rFonts w:ascii="Times New Roman" w:hAnsi="Times New Roman"/>
                <w:noProof/>
                <w:sz w:val="24"/>
              </w:rPr>
            </w:pPr>
            <w:r>
              <w:rPr>
                <w:rFonts w:ascii="Times New Roman" w:hAnsi="Times New Roman"/>
                <w:i/>
                <w:sz w:val="24"/>
              </w:rPr>
              <w:t>J61</w:t>
            </w:r>
          </w:p>
        </w:tc>
        <w:tc>
          <w:tcPr>
            <w:tcW w:w="2029" w:type="pct"/>
            <w:tcBorders>
              <w:left w:val="nil"/>
              <w:right w:val="nil"/>
            </w:tcBorders>
            <w:shd w:val="clear" w:color="auto" w:fill="B8CCE4" w:themeFill="accent1" w:themeFillTint="66"/>
          </w:tcPr>
          <w:p w14:paraId="7EAD3AAB" w14:textId="6C5A7FAE" w:rsidR="00BB2E51" w:rsidRPr="00550CDB" w:rsidRDefault="00BB2E51" w:rsidP="007E07A8">
            <w:pPr>
              <w:ind w:right="113"/>
              <w:jc w:val="both"/>
              <w:rPr>
                <w:rFonts w:ascii="Times New Roman" w:hAnsi="Times New Roman"/>
                <w:noProof/>
                <w:sz w:val="24"/>
              </w:rPr>
            </w:pPr>
            <w:r>
              <w:rPr>
                <w:rFonts w:ascii="Times New Roman" w:hAnsi="Times New Roman"/>
                <w:i/>
                <w:sz w:val="24"/>
              </w:rPr>
              <w:t>Telekomunikācija</w:t>
            </w:r>
          </w:p>
        </w:tc>
        <w:tc>
          <w:tcPr>
            <w:tcW w:w="229" w:type="pct"/>
            <w:tcBorders>
              <w:left w:val="nil"/>
            </w:tcBorders>
            <w:shd w:val="clear" w:color="auto" w:fill="B8CCE4" w:themeFill="accent1" w:themeFillTint="66"/>
          </w:tcPr>
          <w:p w14:paraId="56B0AEF3" w14:textId="312CBD4D" w:rsidR="00BB2E51" w:rsidRPr="00550CDB" w:rsidRDefault="00BB2E51" w:rsidP="007E07A8">
            <w:pPr>
              <w:ind w:right="113"/>
              <w:jc w:val="both"/>
              <w:rPr>
                <w:rFonts w:ascii="Times New Roman" w:hAnsi="Times New Roman"/>
                <w:noProof/>
                <w:sz w:val="24"/>
              </w:rPr>
            </w:pPr>
            <w:r>
              <w:rPr>
                <w:rFonts w:ascii="Times New Roman" w:hAnsi="Times New Roman"/>
                <w:i/>
                <w:sz w:val="24"/>
              </w:rPr>
              <w:t>100</w:t>
            </w:r>
          </w:p>
        </w:tc>
      </w:tr>
      <w:tr w:rsidR="00BB2E51" w:rsidRPr="00550CDB" w14:paraId="365E8622" w14:textId="77777777" w:rsidTr="000C2A6B">
        <w:tc>
          <w:tcPr>
            <w:tcW w:w="638" w:type="pct"/>
            <w:vMerge w:val="restart"/>
            <w:tcBorders>
              <w:left w:val="nil"/>
              <w:right w:val="nil"/>
            </w:tcBorders>
            <w:shd w:val="clear" w:color="auto" w:fill="B8CCE4" w:themeFill="accent1" w:themeFillTint="66"/>
          </w:tcPr>
          <w:p w14:paraId="22C9F9B5" w14:textId="2DEF8864" w:rsidR="00BB2E51" w:rsidRPr="00550CDB" w:rsidRDefault="00C23CBF" w:rsidP="007E07A8">
            <w:pPr>
              <w:ind w:right="113"/>
              <w:rPr>
                <w:rFonts w:ascii="Times New Roman" w:hAnsi="Times New Roman"/>
                <w:noProof/>
                <w:sz w:val="24"/>
              </w:rPr>
            </w:pPr>
            <w:r>
              <w:rPr>
                <w:rFonts w:ascii="Times New Roman" w:hAnsi="Times New Roman"/>
                <w:i/>
                <w:sz w:val="24"/>
              </w:rPr>
              <w:t>SI2</w:t>
            </w:r>
          </w:p>
        </w:tc>
        <w:tc>
          <w:tcPr>
            <w:tcW w:w="1551" w:type="pct"/>
            <w:vMerge w:val="restart"/>
            <w:tcBorders>
              <w:left w:val="nil"/>
              <w:right w:val="nil"/>
            </w:tcBorders>
            <w:shd w:val="clear" w:color="auto" w:fill="B8CCE4" w:themeFill="accent1" w:themeFillTint="66"/>
          </w:tcPr>
          <w:p w14:paraId="397D49E1" w14:textId="3B98BF16" w:rsidR="00BB2E51" w:rsidRPr="00550CDB" w:rsidRDefault="00C23CBF" w:rsidP="007E07A8">
            <w:pPr>
              <w:ind w:right="113"/>
              <w:jc w:val="both"/>
              <w:rPr>
                <w:rFonts w:ascii="Times New Roman" w:hAnsi="Times New Roman"/>
                <w:noProof/>
                <w:sz w:val="24"/>
              </w:rPr>
            </w:pPr>
            <w:r>
              <w:rPr>
                <w:rFonts w:ascii="Times New Roman" w:hAnsi="Times New Roman"/>
                <w:i/>
                <w:sz w:val="24"/>
              </w:rPr>
              <w:t>Datorpakalpojumi</w:t>
            </w:r>
          </w:p>
        </w:tc>
        <w:tc>
          <w:tcPr>
            <w:tcW w:w="553" w:type="pct"/>
            <w:tcBorders>
              <w:left w:val="nil"/>
              <w:right w:val="nil"/>
            </w:tcBorders>
            <w:shd w:val="clear" w:color="auto" w:fill="B8CCE4" w:themeFill="accent1" w:themeFillTint="66"/>
          </w:tcPr>
          <w:p w14:paraId="16880E43" w14:textId="3983E2B2" w:rsidR="00BB2E51" w:rsidRPr="00550CDB" w:rsidRDefault="00C23CBF" w:rsidP="007E07A8">
            <w:pPr>
              <w:ind w:right="113"/>
              <w:jc w:val="both"/>
              <w:rPr>
                <w:rFonts w:ascii="Times New Roman" w:hAnsi="Times New Roman"/>
                <w:noProof/>
                <w:sz w:val="24"/>
              </w:rPr>
            </w:pPr>
            <w:r>
              <w:rPr>
                <w:rFonts w:ascii="Times New Roman" w:hAnsi="Times New Roman"/>
                <w:i/>
                <w:sz w:val="24"/>
              </w:rPr>
              <w:t>J62</w:t>
            </w:r>
          </w:p>
        </w:tc>
        <w:tc>
          <w:tcPr>
            <w:tcW w:w="2029" w:type="pct"/>
            <w:tcBorders>
              <w:left w:val="nil"/>
              <w:right w:val="nil"/>
            </w:tcBorders>
            <w:shd w:val="clear" w:color="auto" w:fill="B8CCE4" w:themeFill="accent1" w:themeFillTint="66"/>
          </w:tcPr>
          <w:p w14:paraId="7C97EBCA" w14:textId="2CA59004" w:rsidR="00BB2E51" w:rsidRPr="00550CDB" w:rsidRDefault="00B24394" w:rsidP="007E07A8">
            <w:pPr>
              <w:ind w:right="113"/>
              <w:jc w:val="both"/>
              <w:rPr>
                <w:rFonts w:ascii="Times New Roman" w:hAnsi="Times New Roman"/>
                <w:noProof/>
                <w:sz w:val="24"/>
              </w:rPr>
            </w:pPr>
            <w:r>
              <w:rPr>
                <w:rFonts w:ascii="Times New Roman" w:hAnsi="Times New Roman"/>
                <w:i/>
                <w:sz w:val="24"/>
              </w:rPr>
              <w:t>Datorprogrammēšana, konsultēšana un ar to saistītas darbības</w:t>
            </w:r>
          </w:p>
        </w:tc>
        <w:tc>
          <w:tcPr>
            <w:tcW w:w="229" w:type="pct"/>
            <w:tcBorders>
              <w:left w:val="nil"/>
            </w:tcBorders>
            <w:shd w:val="clear" w:color="auto" w:fill="B8CCE4" w:themeFill="accent1" w:themeFillTint="66"/>
          </w:tcPr>
          <w:p w14:paraId="6B3DA136" w14:textId="5EE15FB6" w:rsidR="00BB2E51" w:rsidRPr="00550CDB" w:rsidRDefault="00B24394" w:rsidP="007E07A8">
            <w:pPr>
              <w:ind w:right="113"/>
              <w:jc w:val="both"/>
              <w:rPr>
                <w:rFonts w:ascii="Times New Roman" w:hAnsi="Times New Roman"/>
                <w:noProof/>
                <w:sz w:val="24"/>
              </w:rPr>
            </w:pPr>
            <w:r>
              <w:rPr>
                <w:rFonts w:ascii="Times New Roman" w:hAnsi="Times New Roman"/>
                <w:sz w:val="24"/>
              </w:rPr>
              <w:t>100</w:t>
            </w:r>
          </w:p>
        </w:tc>
      </w:tr>
      <w:tr w:rsidR="00BB2E51" w:rsidRPr="00550CDB" w14:paraId="09975564" w14:textId="77777777" w:rsidTr="000C2A6B">
        <w:tc>
          <w:tcPr>
            <w:tcW w:w="638" w:type="pct"/>
            <w:vMerge/>
            <w:tcBorders>
              <w:left w:val="nil"/>
              <w:right w:val="nil"/>
            </w:tcBorders>
            <w:shd w:val="clear" w:color="auto" w:fill="B8CCE4" w:themeFill="accent1" w:themeFillTint="66"/>
          </w:tcPr>
          <w:p w14:paraId="634CA762" w14:textId="77777777" w:rsidR="00BB2E51" w:rsidRPr="00550CDB" w:rsidRDefault="00BB2E51" w:rsidP="007E07A8">
            <w:pPr>
              <w:ind w:right="113"/>
              <w:jc w:val="right"/>
              <w:rPr>
                <w:rFonts w:ascii="Times New Roman" w:hAnsi="Times New Roman"/>
                <w:noProof/>
                <w:sz w:val="24"/>
              </w:rPr>
            </w:pPr>
          </w:p>
        </w:tc>
        <w:tc>
          <w:tcPr>
            <w:tcW w:w="1551" w:type="pct"/>
            <w:vMerge/>
            <w:tcBorders>
              <w:left w:val="nil"/>
              <w:right w:val="nil"/>
            </w:tcBorders>
            <w:shd w:val="clear" w:color="auto" w:fill="B8CCE4" w:themeFill="accent1" w:themeFillTint="66"/>
          </w:tcPr>
          <w:p w14:paraId="0EBE3D10" w14:textId="77777777" w:rsidR="00BB2E51" w:rsidRPr="00550CDB" w:rsidRDefault="00BB2E51" w:rsidP="007E07A8">
            <w:pPr>
              <w:ind w:right="113"/>
              <w:jc w:val="both"/>
              <w:rPr>
                <w:rFonts w:ascii="Times New Roman" w:hAnsi="Times New Roman"/>
                <w:noProof/>
                <w:sz w:val="24"/>
              </w:rPr>
            </w:pPr>
          </w:p>
        </w:tc>
        <w:tc>
          <w:tcPr>
            <w:tcW w:w="553" w:type="pct"/>
            <w:tcBorders>
              <w:left w:val="nil"/>
              <w:right w:val="nil"/>
            </w:tcBorders>
            <w:shd w:val="clear" w:color="auto" w:fill="B8CCE4" w:themeFill="accent1" w:themeFillTint="66"/>
          </w:tcPr>
          <w:p w14:paraId="333935DA" w14:textId="49F9773F" w:rsidR="00BB2E51" w:rsidRPr="00550CDB" w:rsidRDefault="00F310EC" w:rsidP="007E07A8">
            <w:pPr>
              <w:ind w:right="113"/>
              <w:jc w:val="both"/>
              <w:rPr>
                <w:rFonts w:ascii="Times New Roman" w:hAnsi="Times New Roman"/>
                <w:noProof/>
                <w:sz w:val="24"/>
              </w:rPr>
            </w:pPr>
            <w:r>
              <w:rPr>
                <w:rFonts w:ascii="Times New Roman" w:hAnsi="Times New Roman"/>
                <w:i/>
                <w:sz w:val="24"/>
              </w:rPr>
              <w:t>N77</w:t>
            </w:r>
          </w:p>
        </w:tc>
        <w:tc>
          <w:tcPr>
            <w:tcW w:w="2029" w:type="pct"/>
            <w:tcBorders>
              <w:left w:val="nil"/>
              <w:right w:val="nil"/>
            </w:tcBorders>
            <w:shd w:val="clear" w:color="auto" w:fill="B8CCE4" w:themeFill="accent1" w:themeFillTint="66"/>
          </w:tcPr>
          <w:p w14:paraId="34D3B806" w14:textId="07074795" w:rsidR="00BB2E51" w:rsidRPr="00550CDB" w:rsidRDefault="00B24394" w:rsidP="007E07A8">
            <w:pPr>
              <w:ind w:right="113"/>
              <w:jc w:val="both"/>
              <w:rPr>
                <w:rFonts w:ascii="Times New Roman" w:hAnsi="Times New Roman"/>
                <w:noProof/>
                <w:sz w:val="24"/>
              </w:rPr>
            </w:pPr>
            <w:r>
              <w:rPr>
                <w:rFonts w:ascii="Times New Roman" w:hAnsi="Times New Roman"/>
                <w:i/>
                <w:sz w:val="24"/>
              </w:rPr>
              <w:t>Iznomāšanas un ekspluatācijas līzinga pakalpojumi</w:t>
            </w:r>
          </w:p>
        </w:tc>
        <w:tc>
          <w:tcPr>
            <w:tcW w:w="229" w:type="pct"/>
            <w:tcBorders>
              <w:left w:val="nil"/>
            </w:tcBorders>
            <w:shd w:val="clear" w:color="auto" w:fill="B8CCE4" w:themeFill="accent1" w:themeFillTint="66"/>
          </w:tcPr>
          <w:p w14:paraId="39479120" w14:textId="7D5560E2" w:rsidR="00BB2E51" w:rsidRPr="00550CDB" w:rsidRDefault="00BA4E23" w:rsidP="007E07A8">
            <w:pPr>
              <w:ind w:right="113"/>
              <w:jc w:val="both"/>
              <w:rPr>
                <w:rFonts w:ascii="Times New Roman" w:hAnsi="Times New Roman"/>
                <w:noProof/>
                <w:sz w:val="24"/>
              </w:rPr>
            </w:pPr>
            <w:r>
              <w:rPr>
                <w:rFonts w:ascii="Times New Roman" w:hAnsi="Times New Roman"/>
                <w:sz w:val="24"/>
              </w:rPr>
              <w:t>25</w:t>
            </w:r>
          </w:p>
        </w:tc>
      </w:tr>
      <w:tr w:rsidR="00CE3A98" w:rsidRPr="00550CDB" w14:paraId="7A970BE3" w14:textId="77777777" w:rsidTr="000C2A6B">
        <w:trPr>
          <w:trHeight w:val="618"/>
        </w:trPr>
        <w:tc>
          <w:tcPr>
            <w:tcW w:w="638" w:type="pct"/>
            <w:vMerge/>
            <w:tcBorders>
              <w:left w:val="nil"/>
              <w:right w:val="nil"/>
            </w:tcBorders>
            <w:shd w:val="clear" w:color="auto" w:fill="B8CCE4" w:themeFill="accent1" w:themeFillTint="66"/>
          </w:tcPr>
          <w:p w14:paraId="0DB38BDD" w14:textId="77777777" w:rsidR="00CE3A98" w:rsidRPr="00550CDB" w:rsidRDefault="00CE3A98" w:rsidP="007E07A8">
            <w:pPr>
              <w:ind w:right="113"/>
              <w:jc w:val="right"/>
              <w:rPr>
                <w:rFonts w:ascii="Times New Roman" w:hAnsi="Times New Roman"/>
                <w:noProof/>
                <w:sz w:val="24"/>
              </w:rPr>
            </w:pPr>
          </w:p>
        </w:tc>
        <w:tc>
          <w:tcPr>
            <w:tcW w:w="1551" w:type="pct"/>
            <w:vMerge/>
            <w:tcBorders>
              <w:left w:val="nil"/>
              <w:right w:val="nil"/>
            </w:tcBorders>
            <w:shd w:val="clear" w:color="auto" w:fill="B8CCE4" w:themeFill="accent1" w:themeFillTint="66"/>
          </w:tcPr>
          <w:p w14:paraId="3C09490B" w14:textId="77777777" w:rsidR="00CE3A98" w:rsidRPr="00550CDB" w:rsidRDefault="00CE3A98" w:rsidP="007E07A8">
            <w:pPr>
              <w:ind w:right="113"/>
              <w:jc w:val="both"/>
              <w:rPr>
                <w:rFonts w:ascii="Times New Roman" w:hAnsi="Times New Roman"/>
                <w:noProof/>
                <w:sz w:val="24"/>
              </w:rPr>
            </w:pPr>
          </w:p>
        </w:tc>
        <w:tc>
          <w:tcPr>
            <w:tcW w:w="553" w:type="pct"/>
            <w:tcBorders>
              <w:left w:val="nil"/>
              <w:right w:val="nil"/>
            </w:tcBorders>
            <w:shd w:val="clear" w:color="auto" w:fill="B8CCE4" w:themeFill="accent1" w:themeFillTint="66"/>
          </w:tcPr>
          <w:p w14:paraId="4B4407D5" w14:textId="172E24A7" w:rsidR="00CE3A98" w:rsidRPr="00550CDB" w:rsidRDefault="00CE3A98" w:rsidP="007E07A8">
            <w:pPr>
              <w:ind w:right="113"/>
              <w:jc w:val="both"/>
              <w:rPr>
                <w:rFonts w:ascii="Times New Roman" w:hAnsi="Times New Roman"/>
                <w:noProof/>
                <w:sz w:val="24"/>
              </w:rPr>
            </w:pPr>
            <w:r>
              <w:rPr>
                <w:rFonts w:ascii="Times New Roman" w:hAnsi="Times New Roman"/>
                <w:i/>
                <w:sz w:val="24"/>
              </w:rPr>
              <w:t>S95–96</w:t>
            </w:r>
          </w:p>
        </w:tc>
        <w:tc>
          <w:tcPr>
            <w:tcW w:w="2029" w:type="pct"/>
            <w:tcBorders>
              <w:left w:val="nil"/>
              <w:right w:val="nil"/>
            </w:tcBorders>
            <w:shd w:val="clear" w:color="auto" w:fill="B8CCE4" w:themeFill="accent1" w:themeFillTint="66"/>
          </w:tcPr>
          <w:p w14:paraId="0BED523F" w14:textId="7609EE3E" w:rsidR="00CE3A98" w:rsidRPr="00550CDB" w:rsidRDefault="00CE3A98" w:rsidP="007E07A8">
            <w:pPr>
              <w:ind w:right="113"/>
              <w:jc w:val="both"/>
              <w:rPr>
                <w:rFonts w:ascii="Times New Roman" w:hAnsi="Times New Roman"/>
                <w:noProof/>
                <w:sz w:val="24"/>
              </w:rPr>
            </w:pPr>
            <w:r>
              <w:rPr>
                <w:rFonts w:ascii="Times New Roman" w:hAnsi="Times New Roman"/>
                <w:i/>
                <w:sz w:val="24"/>
              </w:rPr>
              <w:t>Datoru remonts un personisko un mājsaimniecības priekšmetu remonts, citas pakalpojumu darbības</w:t>
            </w:r>
          </w:p>
        </w:tc>
        <w:tc>
          <w:tcPr>
            <w:tcW w:w="229" w:type="pct"/>
            <w:tcBorders>
              <w:left w:val="nil"/>
            </w:tcBorders>
            <w:shd w:val="clear" w:color="auto" w:fill="B8CCE4" w:themeFill="accent1" w:themeFillTint="66"/>
          </w:tcPr>
          <w:p w14:paraId="2A78E287" w14:textId="4B22C4C1" w:rsidR="00CE3A98" w:rsidRPr="00550CDB" w:rsidRDefault="00CE3A98" w:rsidP="007E07A8">
            <w:pPr>
              <w:ind w:right="113"/>
              <w:jc w:val="both"/>
              <w:rPr>
                <w:rFonts w:ascii="Times New Roman" w:hAnsi="Times New Roman"/>
                <w:noProof/>
                <w:sz w:val="24"/>
              </w:rPr>
            </w:pPr>
            <w:r>
              <w:rPr>
                <w:rFonts w:ascii="Times New Roman" w:hAnsi="Times New Roman"/>
                <w:sz w:val="24"/>
              </w:rPr>
              <w:t>50</w:t>
            </w:r>
          </w:p>
        </w:tc>
      </w:tr>
      <w:tr w:rsidR="00F87784" w:rsidRPr="00550CDB" w14:paraId="4A6B5F56" w14:textId="77777777" w:rsidTr="000C2A6B">
        <w:tc>
          <w:tcPr>
            <w:tcW w:w="638" w:type="pct"/>
            <w:vMerge w:val="restart"/>
            <w:tcBorders>
              <w:left w:val="nil"/>
              <w:right w:val="nil"/>
            </w:tcBorders>
            <w:shd w:val="clear" w:color="auto" w:fill="B8CCE4" w:themeFill="accent1" w:themeFillTint="66"/>
          </w:tcPr>
          <w:p w14:paraId="0FB0022C" w14:textId="113B2D2C" w:rsidR="00F87784" w:rsidRPr="00550CDB" w:rsidRDefault="00F87784" w:rsidP="007E07A8">
            <w:pPr>
              <w:ind w:right="113"/>
              <w:rPr>
                <w:rFonts w:ascii="Times New Roman" w:hAnsi="Times New Roman"/>
                <w:noProof/>
                <w:sz w:val="24"/>
              </w:rPr>
            </w:pPr>
            <w:r>
              <w:rPr>
                <w:rFonts w:ascii="Times New Roman" w:hAnsi="Times New Roman"/>
                <w:i/>
                <w:sz w:val="24"/>
              </w:rPr>
              <w:t>SI3</w:t>
            </w:r>
          </w:p>
        </w:tc>
        <w:tc>
          <w:tcPr>
            <w:tcW w:w="1551" w:type="pct"/>
            <w:vMerge w:val="restart"/>
            <w:tcBorders>
              <w:left w:val="nil"/>
              <w:right w:val="nil"/>
            </w:tcBorders>
            <w:shd w:val="clear" w:color="auto" w:fill="B8CCE4" w:themeFill="accent1" w:themeFillTint="66"/>
          </w:tcPr>
          <w:p w14:paraId="6E500B74" w14:textId="7B1F8233" w:rsidR="00F87784" w:rsidRPr="00550CDB" w:rsidRDefault="00F87784" w:rsidP="007E07A8">
            <w:pPr>
              <w:ind w:right="113"/>
              <w:jc w:val="both"/>
              <w:rPr>
                <w:rFonts w:ascii="Times New Roman" w:hAnsi="Times New Roman"/>
                <w:noProof/>
                <w:sz w:val="24"/>
              </w:rPr>
            </w:pPr>
            <w:r>
              <w:rPr>
                <w:rFonts w:ascii="Times New Roman" w:hAnsi="Times New Roman"/>
                <w:i/>
                <w:sz w:val="24"/>
              </w:rPr>
              <w:t>Informācijas pakalpojumi</w:t>
            </w:r>
          </w:p>
        </w:tc>
        <w:tc>
          <w:tcPr>
            <w:tcW w:w="553" w:type="pct"/>
            <w:tcBorders>
              <w:left w:val="nil"/>
              <w:right w:val="nil"/>
            </w:tcBorders>
            <w:shd w:val="clear" w:color="auto" w:fill="B8CCE4" w:themeFill="accent1" w:themeFillTint="66"/>
          </w:tcPr>
          <w:p w14:paraId="0FD44732" w14:textId="0008BCD8" w:rsidR="00F87784" w:rsidRPr="00F87784" w:rsidRDefault="00F87784" w:rsidP="007E07A8">
            <w:pPr>
              <w:ind w:right="113"/>
              <w:jc w:val="both"/>
              <w:rPr>
                <w:rFonts w:ascii="Times New Roman" w:hAnsi="Times New Roman"/>
                <w:i/>
                <w:noProof/>
                <w:sz w:val="24"/>
              </w:rPr>
            </w:pPr>
            <w:r>
              <w:rPr>
                <w:rFonts w:ascii="Times New Roman" w:hAnsi="Times New Roman"/>
                <w:i/>
                <w:sz w:val="24"/>
              </w:rPr>
              <w:t>J58</w:t>
            </w:r>
          </w:p>
        </w:tc>
        <w:tc>
          <w:tcPr>
            <w:tcW w:w="2029" w:type="pct"/>
            <w:tcBorders>
              <w:left w:val="nil"/>
              <w:right w:val="nil"/>
            </w:tcBorders>
            <w:shd w:val="clear" w:color="auto" w:fill="B8CCE4" w:themeFill="accent1" w:themeFillTint="66"/>
          </w:tcPr>
          <w:p w14:paraId="5DBC0BEC" w14:textId="44707EB6" w:rsidR="00F87784" w:rsidRPr="00F87784" w:rsidRDefault="00F87784" w:rsidP="007E07A8">
            <w:pPr>
              <w:ind w:right="113"/>
              <w:jc w:val="both"/>
              <w:rPr>
                <w:rFonts w:ascii="Times New Roman" w:hAnsi="Times New Roman"/>
                <w:i/>
                <w:noProof/>
                <w:sz w:val="24"/>
              </w:rPr>
            </w:pPr>
            <w:r>
              <w:rPr>
                <w:rFonts w:ascii="Times New Roman" w:hAnsi="Times New Roman"/>
                <w:i/>
                <w:sz w:val="24"/>
              </w:rPr>
              <w:t>Izdevējdarbība</w:t>
            </w:r>
          </w:p>
        </w:tc>
        <w:tc>
          <w:tcPr>
            <w:tcW w:w="229" w:type="pct"/>
            <w:tcBorders>
              <w:left w:val="nil"/>
            </w:tcBorders>
            <w:shd w:val="clear" w:color="auto" w:fill="B8CCE4" w:themeFill="accent1" w:themeFillTint="66"/>
          </w:tcPr>
          <w:p w14:paraId="122256DF" w14:textId="31EBC0F1" w:rsidR="00F87784" w:rsidRPr="00550CDB" w:rsidRDefault="00F87784" w:rsidP="007E07A8">
            <w:pPr>
              <w:ind w:right="113"/>
              <w:jc w:val="both"/>
              <w:rPr>
                <w:rFonts w:ascii="Times New Roman" w:hAnsi="Times New Roman"/>
                <w:noProof/>
                <w:sz w:val="24"/>
              </w:rPr>
            </w:pPr>
          </w:p>
        </w:tc>
      </w:tr>
      <w:tr w:rsidR="00F87784" w:rsidRPr="00550CDB" w14:paraId="197A2653" w14:textId="77777777" w:rsidTr="000C2A6B">
        <w:tc>
          <w:tcPr>
            <w:tcW w:w="638" w:type="pct"/>
            <w:vMerge/>
            <w:tcBorders>
              <w:left w:val="nil"/>
              <w:right w:val="nil"/>
            </w:tcBorders>
            <w:shd w:val="clear" w:color="auto" w:fill="B8CCE4" w:themeFill="accent1" w:themeFillTint="66"/>
          </w:tcPr>
          <w:p w14:paraId="1435342C" w14:textId="77777777" w:rsidR="00F87784" w:rsidRPr="00550CDB" w:rsidRDefault="00F87784" w:rsidP="007E07A8">
            <w:pPr>
              <w:ind w:right="113"/>
              <w:rPr>
                <w:rFonts w:ascii="Times New Roman" w:hAnsi="Times New Roman"/>
                <w:noProof/>
                <w:sz w:val="24"/>
              </w:rPr>
            </w:pPr>
          </w:p>
        </w:tc>
        <w:tc>
          <w:tcPr>
            <w:tcW w:w="1551" w:type="pct"/>
            <w:vMerge/>
            <w:tcBorders>
              <w:left w:val="nil"/>
              <w:right w:val="nil"/>
            </w:tcBorders>
            <w:shd w:val="clear" w:color="auto" w:fill="B8CCE4" w:themeFill="accent1" w:themeFillTint="66"/>
          </w:tcPr>
          <w:p w14:paraId="581F2BDD" w14:textId="77777777" w:rsidR="00F87784" w:rsidRPr="00550CDB" w:rsidRDefault="00F87784" w:rsidP="007E07A8">
            <w:pPr>
              <w:ind w:right="113"/>
              <w:jc w:val="both"/>
              <w:rPr>
                <w:rFonts w:ascii="Times New Roman" w:hAnsi="Times New Roman"/>
                <w:noProof/>
                <w:sz w:val="24"/>
              </w:rPr>
            </w:pPr>
          </w:p>
        </w:tc>
        <w:tc>
          <w:tcPr>
            <w:tcW w:w="553" w:type="pct"/>
            <w:tcBorders>
              <w:left w:val="nil"/>
              <w:right w:val="nil"/>
            </w:tcBorders>
            <w:shd w:val="clear" w:color="auto" w:fill="B8CCE4" w:themeFill="accent1" w:themeFillTint="66"/>
          </w:tcPr>
          <w:p w14:paraId="3EE299BF" w14:textId="044904E9" w:rsidR="00F87784" w:rsidRPr="00550CDB" w:rsidRDefault="00F87784" w:rsidP="007E07A8">
            <w:pPr>
              <w:ind w:right="113"/>
              <w:jc w:val="both"/>
              <w:rPr>
                <w:rFonts w:ascii="Times New Roman" w:hAnsi="Times New Roman"/>
                <w:noProof/>
                <w:sz w:val="24"/>
              </w:rPr>
            </w:pPr>
            <w:r>
              <w:rPr>
                <w:rFonts w:ascii="Times New Roman" w:hAnsi="Times New Roman"/>
                <w:i/>
                <w:sz w:val="24"/>
              </w:rPr>
              <w:t>J63</w:t>
            </w:r>
          </w:p>
        </w:tc>
        <w:tc>
          <w:tcPr>
            <w:tcW w:w="2029" w:type="pct"/>
            <w:tcBorders>
              <w:left w:val="nil"/>
              <w:right w:val="nil"/>
            </w:tcBorders>
            <w:shd w:val="clear" w:color="auto" w:fill="B8CCE4" w:themeFill="accent1" w:themeFillTint="66"/>
          </w:tcPr>
          <w:p w14:paraId="163113C6" w14:textId="02DA4EEA" w:rsidR="00F87784" w:rsidRPr="00550CDB" w:rsidRDefault="00F87784" w:rsidP="007E07A8">
            <w:pPr>
              <w:ind w:right="113"/>
              <w:jc w:val="both"/>
              <w:rPr>
                <w:rFonts w:ascii="Times New Roman" w:hAnsi="Times New Roman"/>
                <w:noProof/>
                <w:sz w:val="24"/>
              </w:rPr>
            </w:pPr>
            <w:r>
              <w:rPr>
                <w:rFonts w:ascii="Times New Roman" w:hAnsi="Times New Roman"/>
                <w:i/>
                <w:sz w:val="24"/>
              </w:rPr>
              <w:t>Informācijas pakalpojumi</w:t>
            </w:r>
          </w:p>
        </w:tc>
        <w:tc>
          <w:tcPr>
            <w:tcW w:w="229" w:type="pct"/>
            <w:tcBorders>
              <w:left w:val="nil"/>
            </w:tcBorders>
            <w:shd w:val="clear" w:color="auto" w:fill="B8CCE4" w:themeFill="accent1" w:themeFillTint="66"/>
          </w:tcPr>
          <w:p w14:paraId="73D04F2B" w14:textId="0578621D" w:rsidR="00F87784" w:rsidRPr="00550CDB" w:rsidRDefault="00F87784" w:rsidP="007E07A8">
            <w:pPr>
              <w:ind w:right="113"/>
              <w:jc w:val="both"/>
              <w:rPr>
                <w:rFonts w:ascii="Times New Roman" w:hAnsi="Times New Roman"/>
                <w:noProof/>
                <w:sz w:val="24"/>
              </w:rPr>
            </w:pPr>
            <w:r>
              <w:rPr>
                <w:rFonts w:ascii="Times New Roman" w:hAnsi="Times New Roman"/>
                <w:sz w:val="24"/>
              </w:rPr>
              <w:t>100</w:t>
            </w:r>
          </w:p>
        </w:tc>
      </w:tr>
      <w:tr w:rsidR="00CF6CAF" w:rsidRPr="00550CDB" w14:paraId="18E8F741" w14:textId="77777777" w:rsidTr="000C2A6B">
        <w:tc>
          <w:tcPr>
            <w:tcW w:w="638" w:type="pct"/>
            <w:vMerge w:val="restart"/>
            <w:tcBorders>
              <w:left w:val="nil"/>
              <w:right w:val="nil"/>
            </w:tcBorders>
            <w:shd w:val="clear" w:color="auto" w:fill="auto"/>
          </w:tcPr>
          <w:p w14:paraId="7E1D01CF" w14:textId="3FCFEAAB" w:rsidR="00CF6CAF" w:rsidRPr="00550CDB" w:rsidRDefault="00CF6CAF" w:rsidP="007E07A8">
            <w:pPr>
              <w:ind w:right="113"/>
              <w:rPr>
                <w:rFonts w:ascii="Times New Roman" w:hAnsi="Times New Roman"/>
                <w:noProof/>
                <w:sz w:val="24"/>
              </w:rPr>
            </w:pPr>
            <w:r>
              <w:rPr>
                <w:rFonts w:ascii="Times New Roman" w:hAnsi="Times New Roman"/>
                <w:sz w:val="24"/>
              </w:rPr>
              <w:t>SJ</w:t>
            </w:r>
          </w:p>
        </w:tc>
        <w:tc>
          <w:tcPr>
            <w:tcW w:w="1551" w:type="pct"/>
            <w:vMerge w:val="restart"/>
            <w:tcBorders>
              <w:left w:val="nil"/>
              <w:right w:val="nil"/>
            </w:tcBorders>
            <w:shd w:val="clear" w:color="auto" w:fill="auto"/>
          </w:tcPr>
          <w:p w14:paraId="39DB633A" w14:textId="266A779E" w:rsidR="00CF6CAF" w:rsidRPr="00550CDB" w:rsidRDefault="00CF6CAF" w:rsidP="007E07A8">
            <w:pPr>
              <w:ind w:right="113"/>
              <w:jc w:val="both"/>
              <w:rPr>
                <w:rFonts w:ascii="Times New Roman" w:hAnsi="Times New Roman"/>
                <w:noProof/>
                <w:sz w:val="24"/>
              </w:rPr>
            </w:pPr>
            <w:r>
              <w:rPr>
                <w:rFonts w:ascii="Times New Roman" w:hAnsi="Times New Roman"/>
                <w:sz w:val="24"/>
              </w:rPr>
              <w:t>Citi saimnieciskās darbības pakalpojumi</w:t>
            </w:r>
          </w:p>
        </w:tc>
        <w:tc>
          <w:tcPr>
            <w:tcW w:w="553" w:type="pct"/>
            <w:tcBorders>
              <w:left w:val="nil"/>
              <w:right w:val="nil"/>
            </w:tcBorders>
            <w:shd w:val="clear" w:color="auto" w:fill="auto"/>
          </w:tcPr>
          <w:p w14:paraId="307A79D1" w14:textId="33E3EF0B" w:rsidR="00CF6CAF" w:rsidRPr="00550CDB" w:rsidRDefault="00CF6CAF" w:rsidP="007E07A8">
            <w:pPr>
              <w:ind w:right="113"/>
              <w:jc w:val="both"/>
              <w:rPr>
                <w:rFonts w:ascii="Times New Roman" w:hAnsi="Times New Roman"/>
                <w:noProof/>
                <w:sz w:val="24"/>
              </w:rPr>
            </w:pPr>
            <w:r>
              <w:rPr>
                <w:rFonts w:ascii="Times New Roman" w:hAnsi="Times New Roman"/>
                <w:sz w:val="24"/>
              </w:rPr>
              <w:t>D*</w:t>
            </w:r>
          </w:p>
        </w:tc>
        <w:tc>
          <w:tcPr>
            <w:tcW w:w="2029" w:type="pct"/>
            <w:tcBorders>
              <w:left w:val="nil"/>
              <w:right w:val="nil"/>
            </w:tcBorders>
            <w:shd w:val="clear" w:color="auto" w:fill="auto"/>
          </w:tcPr>
          <w:p w14:paraId="65A02748" w14:textId="01BBC5E5" w:rsidR="00CF6CAF" w:rsidRPr="00550CDB" w:rsidRDefault="00CF6CAF" w:rsidP="007E07A8">
            <w:pPr>
              <w:ind w:right="113"/>
              <w:jc w:val="both"/>
              <w:rPr>
                <w:rFonts w:ascii="Times New Roman" w:hAnsi="Times New Roman"/>
                <w:noProof/>
                <w:sz w:val="24"/>
              </w:rPr>
            </w:pPr>
            <w:r>
              <w:rPr>
                <w:rFonts w:ascii="Times New Roman" w:hAnsi="Times New Roman"/>
                <w:sz w:val="24"/>
              </w:rPr>
              <w:t>Elektroenerģija, gāzes apgāde, siltumapgāde un gaisa kondicionēšana</w:t>
            </w:r>
          </w:p>
        </w:tc>
        <w:tc>
          <w:tcPr>
            <w:tcW w:w="229" w:type="pct"/>
            <w:tcBorders>
              <w:left w:val="nil"/>
            </w:tcBorders>
            <w:shd w:val="clear" w:color="auto" w:fill="auto"/>
          </w:tcPr>
          <w:p w14:paraId="4C0FE5A0" w14:textId="4F3CFDD5" w:rsidR="00CF6CAF" w:rsidRPr="00550CDB" w:rsidRDefault="00CF6CAF" w:rsidP="007E07A8">
            <w:pPr>
              <w:ind w:right="113"/>
              <w:jc w:val="both"/>
              <w:rPr>
                <w:rFonts w:ascii="Times New Roman" w:hAnsi="Times New Roman"/>
                <w:noProof/>
                <w:sz w:val="24"/>
              </w:rPr>
            </w:pPr>
            <w:r>
              <w:rPr>
                <w:rFonts w:ascii="Times New Roman" w:hAnsi="Times New Roman"/>
                <w:sz w:val="24"/>
              </w:rPr>
              <w:t>50</w:t>
            </w:r>
          </w:p>
        </w:tc>
      </w:tr>
      <w:tr w:rsidR="00CF6CAF" w:rsidRPr="00550CDB" w14:paraId="5B1AD81A" w14:textId="77777777" w:rsidTr="000C2A6B">
        <w:tc>
          <w:tcPr>
            <w:tcW w:w="638" w:type="pct"/>
            <w:vMerge/>
            <w:tcBorders>
              <w:left w:val="nil"/>
              <w:right w:val="nil"/>
            </w:tcBorders>
            <w:shd w:val="clear" w:color="auto" w:fill="auto"/>
          </w:tcPr>
          <w:p w14:paraId="3C624112" w14:textId="77777777" w:rsidR="00CF6CAF" w:rsidRPr="00550CDB" w:rsidRDefault="00CF6CAF" w:rsidP="007E07A8">
            <w:pPr>
              <w:ind w:right="113"/>
              <w:jc w:val="both"/>
              <w:rPr>
                <w:rFonts w:ascii="Times New Roman" w:hAnsi="Times New Roman"/>
                <w:noProof/>
                <w:sz w:val="24"/>
              </w:rPr>
            </w:pPr>
          </w:p>
        </w:tc>
        <w:tc>
          <w:tcPr>
            <w:tcW w:w="1551" w:type="pct"/>
            <w:vMerge/>
            <w:tcBorders>
              <w:left w:val="nil"/>
              <w:right w:val="nil"/>
            </w:tcBorders>
            <w:shd w:val="clear" w:color="auto" w:fill="auto"/>
          </w:tcPr>
          <w:p w14:paraId="20671BD1" w14:textId="77777777" w:rsidR="00CF6CAF" w:rsidRPr="00550CDB" w:rsidRDefault="00CF6CAF" w:rsidP="007E07A8">
            <w:pPr>
              <w:ind w:right="113"/>
              <w:jc w:val="both"/>
              <w:rPr>
                <w:rFonts w:ascii="Times New Roman" w:hAnsi="Times New Roman"/>
                <w:noProof/>
                <w:sz w:val="24"/>
              </w:rPr>
            </w:pPr>
          </w:p>
        </w:tc>
        <w:tc>
          <w:tcPr>
            <w:tcW w:w="553" w:type="pct"/>
            <w:tcBorders>
              <w:left w:val="nil"/>
              <w:right w:val="nil"/>
            </w:tcBorders>
            <w:shd w:val="clear" w:color="auto" w:fill="auto"/>
          </w:tcPr>
          <w:p w14:paraId="2EA2F752" w14:textId="5CFE6E74" w:rsidR="00CF6CAF" w:rsidRPr="00550CDB" w:rsidRDefault="00CF6CAF" w:rsidP="007E07A8">
            <w:pPr>
              <w:ind w:right="113"/>
              <w:jc w:val="both"/>
              <w:rPr>
                <w:rFonts w:ascii="Times New Roman" w:hAnsi="Times New Roman"/>
                <w:noProof/>
                <w:sz w:val="24"/>
              </w:rPr>
            </w:pPr>
            <w:r>
              <w:rPr>
                <w:rFonts w:ascii="Times New Roman" w:hAnsi="Times New Roman"/>
                <w:sz w:val="24"/>
              </w:rPr>
              <w:t>E</w:t>
            </w:r>
          </w:p>
        </w:tc>
        <w:tc>
          <w:tcPr>
            <w:tcW w:w="2029" w:type="pct"/>
            <w:tcBorders>
              <w:left w:val="nil"/>
              <w:right w:val="nil"/>
            </w:tcBorders>
            <w:shd w:val="clear" w:color="auto" w:fill="auto"/>
          </w:tcPr>
          <w:p w14:paraId="3CF6C8D3" w14:textId="48657599" w:rsidR="00CF6CAF" w:rsidRPr="00550CDB" w:rsidRDefault="00CF6CAF" w:rsidP="007E07A8">
            <w:pPr>
              <w:ind w:right="113"/>
              <w:jc w:val="both"/>
              <w:rPr>
                <w:rFonts w:ascii="Times New Roman" w:hAnsi="Times New Roman"/>
                <w:noProof/>
                <w:sz w:val="24"/>
              </w:rPr>
            </w:pPr>
            <w:r>
              <w:rPr>
                <w:rFonts w:ascii="Times New Roman" w:hAnsi="Times New Roman"/>
                <w:sz w:val="24"/>
              </w:rPr>
              <w:t>Ūdensapgāde; notekūdeņu, atkritumu apsaimniekošana un sanācija</w:t>
            </w:r>
          </w:p>
        </w:tc>
        <w:tc>
          <w:tcPr>
            <w:tcW w:w="229" w:type="pct"/>
            <w:tcBorders>
              <w:left w:val="nil"/>
            </w:tcBorders>
            <w:shd w:val="clear" w:color="auto" w:fill="auto"/>
          </w:tcPr>
          <w:p w14:paraId="62831DCB" w14:textId="15E1888E" w:rsidR="00CF6CAF" w:rsidRPr="00550CDB" w:rsidRDefault="00CF6CAF" w:rsidP="007E07A8">
            <w:pPr>
              <w:ind w:right="113"/>
              <w:jc w:val="both"/>
              <w:rPr>
                <w:rFonts w:ascii="Times New Roman" w:hAnsi="Times New Roman"/>
                <w:noProof/>
                <w:sz w:val="24"/>
              </w:rPr>
            </w:pPr>
            <w:r>
              <w:rPr>
                <w:rFonts w:ascii="Times New Roman" w:hAnsi="Times New Roman"/>
                <w:sz w:val="24"/>
              </w:rPr>
              <w:t>100</w:t>
            </w:r>
          </w:p>
        </w:tc>
      </w:tr>
      <w:tr w:rsidR="00CF6CAF" w:rsidRPr="00550CDB" w14:paraId="32CDB246" w14:textId="77777777" w:rsidTr="000C2A6B">
        <w:tc>
          <w:tcPr>
            <w:tcW w:w="638" w:type="pct"/>
            <w:vMerge/>
            <w:tcBorders>
              <w:left w:val="nil"/>
              <w:right w:val="nil"/>
            </w:tcBorders>
            <w:shd w:val="clear" w:color="auto" w:fill="auto"/>
          </w:tcPr>
          <w:p w14:paraId="2FE131BE" w14:textId="77777777" w:rsidR="00CF6CAF" w:rsidRPr="00550CDB" w:rsidRDefault="00CF6CAF" w:rsidP="007E07A8">
            <w:pPr>
              <w:ind w:right="113"/>
              <w:jc w:val="both"/>
              <w:rPr>
                <w:rFonts w:ascii="Times New Roman" w:hAnsi="Times New Roman"/>
                <w:noProof/>
                <w:sz w:val="24"/>
              </w:rPr>
            </w:pPr>
          </w:p>
        </w:tc>
        <w:tc>
          <w:tcPr>
            <w:tcW w:w="1551" w:type="pct"/>
            <w:vMerge/>
            <w:tcBorders>
              <w:left w:val="nil"/>
              <w:right w:val="nil"/>
            </w:tcBorders>
            <w:shd w:val="clear" w:color="auto" w:fill="auto"/>
          </w:tcPr>
          <w:p w14:paraId="6D3E06C2" w14:textId="77777777" w:rsidR="00CF6CAF" w:rsidRPr="00550CDB" w:rsidRDefault="00CF6CAF" w:rsidP="007E07A8">
            <w:pPr>
              <w:ind w:right="113"/>
              <w:jc w:val="both"/>
              <w:rPr>
                <w:rFonts w:ascii="Times New Roman" w:hAnsi="Times New Roman"/>
                <w:noProof/>
                <w:sz w:val="24"/>
              </w:rPr>
            </w:pPr>
          </w:p>
        </w:tc>
        <w:tc>
          <w:tcPr>
            <w:tcW w:w="553" w:type="pct"/>
            <w:tcBorders>
              <w:left w:val="nil"/>
              <w:right w:val="nil"/>
            </w:tcBorders>
            <w:shd w:val="clear" w:color="auto" w:fill="auto"/>
          </w:tcPr>
          <w:p w14:paraId="7F963E47" w14:textId="1F775D5A" w:rsidR="00CF6CAF" w:rsidRPr="00550CDB" w:rsidRDefault="00CF6CAF" w:rsidP="007E07A8">
            <w:pPr>
              <w:ind w:right="113"/>
              <w:jc w:val="both"/>
              <w:rPr>
                <w:rFonts w:ascii="Times New Roman" w:hAnsi="Times New Roman"/>
                <w:noProof/>
                <w:sz w:val="24"/>
              </w:rPr>
            </w:pPr>
            <w:r>
              <w:rPr>
                <w:rFonts w:ascii="Times New Roman" w:hAnsi="Times New Roman"/>
                <w:sz w:val="24"/>
              </w:rPr>
              <w:t>L</w:t>
            </w:r>
          </w:p>
        </w:tc>
        <w:tc>
          <w:tcPr>
            <w:tcW w:w="2029" w:type="pct"/>
            <w:tcBorders>
              <w:left w:val="nil"/>
              <w:right w:val="nil"/>
            </w:tcBorders>
            <w:shd w:val="clear" w:color="auto" w:fill="auto"/>
          </w:tcPr>
          <w:p w14:paraId="41E02919" w14:textId="416404C2" w:rsidR="00CF6CAF" w:rsidRPr="00550CDB" w:rsidRDefault="00CF6CAF" w:rsidP="007E07A8">
            <w:pPr>
              <w:ind w:right="113"/>
              <w:jc w:val="both"/>
              <w:rPr>
                <w:rFonts w:ascii="Times New Roman" w:hAnsi="Times New Roman"/>
                <w:noProof/>
                <w:sz w:val="24"/>
              </w:rPr>
            </w:pPr>
            <w:r>
              <w:rPr>
                <w:rFonts w:ascii="Times New Roman" w:hAnsi="Times New Roman"/>
                <w:sz w:val="24"/>
              </w:rPr>
              <w:t>Darbības ar nekustamo īpašumu</w:t>
            </w:r>
          </w:p>
        </w:tc>
        <w:tc>
          <w:tcPr>
            <w:tcW w:w="229" w:type="pct"/>
            <w:tcBorders>
              <w:left w:val="nil"/>
            </w:tcBorders>
            <w:shd w:val="clear" w:color="auto" w:fill="auto"/>
          </w:tcPr>
          <w:p w14:paraId="4F956EEF" w14:textId="78654F6D" w:rsidR="00CF6CAF" w:rsidRPr="00550CDB" w:rsidRDefault="00CF6CAF" w:rsidP="007E07A8">
            <w:pPr>
              <w:ind w:right="113"/>
              <w:jc w:val="both"/>
              <w:rPr>
                <w:rFonts w:ascii="Times New Roman" w:hAnsi="Times New Roman"/>
                <w:noProof/>
                <w:sz w:val="24"/>
              </w:rPr>
            </w:pPr>
            <w:r>
              <w:rPr>
                <w:rFonts w:ascii="Times New Roman" w:hAnsi="Times New Roman"/>
                <w:sz w:val="24"/>
              </w:rPr>
              <w:t>100</w:t>
            </w:r>
          </w:p>
        </w:tc>
      </w:tr>
      <w:tr w:rsidR="00CF6CAF" w:rsidRPr="00550CDB" w14:paraId="0F16A70A" w14:textId="77777777" w:rsidTr="000C2A6B">
        <w:trPr>
          <w:trHeight w:val="604"/>
        </w:trPr>
        <w:tc>
          <w:tcPr>
            <w:tcW w:w="638" w:type="pct"/>
            <w:vMerge/>
            <w:tcBorders>
              <w:left w:val="nil"/>
              <w:right w:val="nil"/>
            </w:tcBorders>
            <w:shd w:val="clear" w:color="auto" w:fill="auto"/>
          </w:tcPr>
          <w:p w14:paraId="183CED0A" w14:textId="4707C260" w:rsidR="00CF6CAF" w:rsidRPr="00550CDB" w:rsidRDefault="00CF6CAF" w:rsidP="007E07A8">
            <w:pPr>
              <w:ind w:right="113"/>
              <w:jc w:val="both"/>
              <w:rPr>
                <w:rFonts w:ascii="Times New Roman" w:hAnsi="Times New Roman"/>
                <w:noProof/>
                <w:sz w:val="24"/>
              </w:rPr>
            </w:pPr>
          </w:p>
        </w:tc>
        <w:tc>
          <w:tcPr>
            <w:tcW w:w="1551" w:type="pct"/>
            <w:vMerge/>
            <w:tcBorders>
              <w:left w:val="nil"/>
              <w:right w:val="nil"/>
            </w:tcBorders>
            <w:shd w:val="clear" w:color="auto" w:fill="auto"/>
          </w:tcPr>
          <w:p w14:paraId="745E68A7" w14:textId="55C6CF33" w:rsidR="00CF6CAF" w:rsidRPr="00550CDB" w:rsidRDefault="00CF6CAF" w:rsidP="007E07A8">
            <w:pPr>
              <w:ind w:right="113"/>
              <w:jc w:val="both"/>
              <w:rPr>
                <w:rFonts w:ascii="Times New Roman" w:hAnsi="Times New Roman"/>
                <w:noProof/>
                <w:sz w:val="24"/>
              </w:rPr>
            </w:pPr>
          </w:p>
        </w:tc>
        <w:tc>
          <w:tcPr>
            <w:tcW w:w="553" w:type="pct"/>
            <w:tcBorders>
              <w:left w:val="nil"/>
              <w:right w:val="nil"/>
            </w:tcBorders>
            <w:shd w:val="clear" w:color="auto" w:fill="auto"/>
          </w:tcPr>
          <w:p w14:paraId="64E1CE92" w14:textId="414506E2" w:rsidR="00CF6CAF" w:rsidRPr="00550CDB" w:rsidRDefault="00CF6CAF" w:rsidP="007E07A8">
            <w:pPr>
              <w:ind w:right="113"/>
              <w:jc w:val="both"/>
              <w:rPr>
                <w:rFonts w:ascii="Times New Roman" w:hAnsi="Times New Roman"/>
                <w:noProof/>
                <w:sz w:val="24"/>
              </w:rPr>
            </w:pPr>
            <w:r>
              <w:rPr>
                <w:rFonts w:ascii="Times New Roman" w:hAnsi="Times New Roman"/>
                <w:sz w:val="24"/>
              </w:rPr>
              <w:t>M</w:t>
            </w:r>
          </w:p>
        </w:tc>
        <w:tc>
          <w:tcPr>
            <w:tcW w:w="2029" w:type="pct"/>
            <w:tcBorders>
              <w:left w:val="nil"/>
              <w:right w:val="nil"/>
            </w:tcBorders>
            <w:shd w:val="clear" w:color="auto" w:fill="auto"/>
          </w:tcPr>
          <w:p w14:paraId="45BE9347" w14:textId="351760C4" w:rsidR="00CF6CAF" w:rsidRPr="00550CDB" w:rsidRDefault="00CF6CAF" w:rsidP="007E07A8">
            <w:pPr>
              <w:ind w:right="113"/>
              <w:jc w:val="both"/>
              <w:rPr>
                <w:rFonts w:ascii="Times New Roman" w:hAnsi="Times New Roman"/>
                <w:noProof/>
                <w:sz w:val="24"/>
              </w:rPr>
            </w:pPr>
            <w:r>
              <w:rPr>
                <w:rFonts w:ascii="Times New Roman" w:hAnsi="Times New Roman"/>
                <w:sz w:val="24"/>
              </w:rPr>
              <w:t>Profesionālie, zinātniskie un tehniskie pakalpojumi</w:t>
            </w:r>
          </w:p>
        </w:tc>
        <w:tc>
          <w:tcPr>
            <w:tcW w:w="229" w:type="pct"/>
            <w:tcBorders>
              <w:left w:val="nil"/>
            </w:tcBorders>
            <w:shd w:val="clear" w:color="auto" w:fill="auto"/>
          </w:tcPr>
          <w:p w14:paraId="3B24D546" w14:textId="0944D895" w:rsidR="00CF6CAF" w:rsidRPr="00550CDB" w:rsidRDefault="00CF6CAF" w:rsidP="007E07A8">
            <w:pPr>
              <w:ind w:right="113"/>
              <w:jc w:val="both"/>
              <w:rPr>
                <w:rFonts w:ascii="Times New Roman" w:hAnsi="Times New Roman"/>
                <w:noProof/>
                <w:sz w:val="24"/>
              </w:rPr>
            </w:pPr>
            <w:r>
              <w:rPr>
                <w:rFonts w:ascii="Times New Roman" w:hAnsi="Times New Roman"/>
                <w:sz w:val="24"/>
              </w:rPr>
              <w:t>100</w:t>
            </w:r>
          </w:p>
        </w:tc>
      </w:tr>
      <w:tr w:rsidR="00CF6CAF" w:rsidRPr="00550CDB" w14:paraId="4143C3A9" w14:textId="77777777" w:rsidTr="000C2A6B">
        <w:tc>
          <w:tcPr>
            <w:tcW w:w="638" w:type="pct"/>
            <w:vMerge/>
            <w:tcBorders>
              <w:left w:val="nil"/>
              <w:right w:val="nil"/>
            </w:tcBorders>
            <w:shd w:val="clear" w:color="auto" w:fill="auto"/>
          </w:tcPr>
          <w:p w14:paraId="7312DE7B" w14:textId="77777777" w:rsidR="00CF6CAF" w:rsidRPr="00550CDB" w:rsidRDefault="00CF6CAF" w:rsidP="007E07A8">
            <w:pPr>
              <w:ind w:right="113"/>
              <w:jc w:val="both"/>
              <w:rPr>
                <w:rFonts w:ascii="Times New Roman" w:hAnsi="Times New Roman"/>
                <w:noProof/>
                <w:sz w:val="24"/>
              </w:rPr>
            </w:pPr>
          </w:p>
        </w:tc>
        <w:tc>
          <w:tcPr>
            <w:tcW w:w="1551" w:type="pct"/>
            <w:vMerge/>
            <w:tcBorders>
              <w:left w:val="nil"/>
              <w:right w:val="nil"/>
            </w:tcBorders>
            <w:shd w:val="clear" w:color="auto" w:fill="auto"/>
          </w:tcPr>
          <w:p w14:paraId="35EE0933" w14:textId="77777777" w:rsidR="00CF6CAF" w:rsidRPr="00550CDB" w:rsidRDefault="00CF6CAF" w:rsidP="007E07A8">
            <w:pPr>
              <w:ind w:right="113"/>
              <w:jc w:val="both"/>
              <w:rPr>
                <w:rFonts w:ascii="Times New Roman" w:hAnsi="Times New Roman"/>
                <w:noProof/>
                <w:sz w:val="24"/>
              </w:rPr>
            </w:pPr>
          </w:p>
        </w:tc>
        <w:tc>
          <w:tcPr>
            <w:tcW w:w="553" w:type="pct"/>
            <w:tcBorders>
              <w:left w:val="nil"/>
              <w:right w:val="nil"/>
            </w:tcBorders>
            <w:shd w:val="clear" w:color="auto" w:fill="auto"/>
          </w:tcPr>
          <w:p w14:paraId="07E3AE64" w14:textId="1025E6FE" w:rsidR="00CF6CAF" w:rsidRPr="00550CDB" w:rsidRDefault="00CF6CAF" w:rsidP="007E07A8">
            <w:pPr>
              <w:ind w:right="113"/>
              <w:jc w:val="both"/>
              <w:rPr>
                <w:rFonts w:ascii="Times New Roman" w:hAnsi="Times New Roman"/>
                <w:noProof/>
                <w:sz w:val="24"/>
              </w:rPr>
            </w:pPr>
            <w:r>
              <w:rPr>
                <w:rFonts w:ascii="Times New Roman" w:hAnsi="Times New Roman"/>
                <w:sz w:val="24"/>
              </w:rPr>
              <w:t>N77</w:t>
            </w:r>
          </w:p>
        </w:tc>
        <w:tc>
          <w:tcPr>
            <w:tcW w:w="2029" w:type="pct"/>
            <w:tcBorders>
              <w:left w:val="nil"/>
              <w:right w:val="nil"/>
            </w:tcBorders>
            <w:shd w:val="clear" w:color="auto" w:fill="auto"/>
          </w:tcPr>
          <w:p w14:paraId="44A5E308" w14:textId="5CE81452" w:rsidR="00CF6CAF" w:rsidRPr="00550CDB" w:rsidRDefault="00CF6CAF" w:rsidP="007E07A8">
            <w:pPr>
              <w:ind w:right="113"/>
              <w:jc w:val="both"/>
              <w:rPr>
                <w:rFonts w:ascii="Times New Roman" w:hAnsi="Times New Roman"/>
                <w:noProof/>
                <w:sz w:val="24"/>
              </w:rPr>
            </w:pPr>
            <w:r>
              <w:rPr>
                <w:rFonts w:ascii="Times New Roman" w:hAnsi="Times New Roman"/>
                <w:sz w:val="24"/>
              </w:rPr>
              <w:t>Iznomāšanas un ekspluatācijas līzinga pakalpojumi</w:t>
            </w:r>
          </w:p>
        </w:tc>
        <w:tc>
          <w:tcPr>
            <w:tcW w:w="229" w:type="pct"/>
            <w:tcBorders>
              <w:left w:val="nil"/>
            </w:tcBorders>
            <w:shd w:val="clear" w:color="auto" w:fill="auto"/>
          </w:tcPr>
          <w:p w14:paraId="2B03864B" w14:textId="4AAD599E" w:rsidR="00CF6CAF" w:rsidRPr="00550CDB" w:rsidRDefault="00CF6CAF" w:rsidP="007E07A8">
            <w:pPr>
              <w:ind w:right="113"/>
              <w:jc w:val="both"/>
              <w:rPr>
                <w:rFonts w:ascii="Times New Roman" w:hAnsi="Times New Roman"/>
                <w:noProof/>
                <w:sz w:val="24"/>
              </w:rPr>
            </w:pPr>
            <w:r>
              <w:rPr>
                <w:rFonts w:ascii="Times New Roman" w:hAnsi="Times New Roman"/>
                <w:sz w:val="24"/>
              </w:rPr>
              <w:t>25</w:t>
            </w:r>
          </w:p>
        </w:tc>
      </w:tr>
      <w:tr w:rsidR="00CF6CAF" w:rsidRPr="00550CDB" w14:paraId="6576E488" w14:textId="77777777" w:rsidTr="000C2A6B">
        <w:tc>
          <w:tcPr>
            <w:tcW w:w="638" w:type="pct"/>
            <w:vMerge/>
            <w:tcBorders>
              <w:left w:val="nil"/>
              <w:bottom w:val="single" w:sz="4" w:space="0" w:color="auto"/>
              <w:right w:val="nil"/>
            </w:tcBorders>
            <w:shd w:val="clear" w:color="auto" w:fill="auto"/>
          </w:tcPr>
          <w:p w14:paraId="5FB6111F" w14:textId="77777777" w:rsidR="00CF6CAF" w:rsidRPr="00550CDB" w:rsidRDefault="00CF6CAF" w:rsidP="007E07A8">
            <w:pPr>
              <w:ind w:right="113"/>
              <w:jc w:val="both"/>
              <w:rPr>
                <w:rFonts w:ascii="Times New Roman" w:hAnsi="Times New Roman"/>
                <w:noProof/>
                <w:sz w:val="24"/>
              </w:rPr>
            </w:pPr>
          </w:p>
        </w:tc>
        <w:tc>
          <w:tcPr>
            <w:tcW w:w="1551" w:type="pct"/>
            <w:vMerge/>
            <w:tcBorders>
              <w:left w:val="nil"/>
              <w:bottom w:val="single" w:sz="4" w:space="0" w:color="auto"/>
              <w:right w:val="nil"/>
            </w:tcBorders>
            <w:shd w:val="clear" w:color="auto" w:fill="auto"/>
          </w:tcPr>
          <w:p w14:paraId="66BBAD39" w14:textId="77777777" w:rsidR="00CF6CAF" w:rsidRPr="00550CDB" w:rsidRDefault="00CF6CAF" w:rsidP="007E07A8">
            <w:pPr>
              <w:ind w:right="113"/>
              <w:jc w:val="both"/>
              <w:rPr>
                <w:rFonts w:ascii="Times New Roman" w:hAnsi="Times New Roman"/>
                <w:noProof/>
                <w:sz w:val="24"/>
              </w:rPr>
            </w:pPr>
          </w:p>
        </w:tc>
        <w:tc>
          <w:tcPr>
            <w:tcW w:w="553" w:type="pct"/>
            <w:tcBorders>
              <w:left w:val="nil"/>
              <w:right w:val="nil"/>
            </w:tcBorders>
            <w:shd w:val="clear" w:color="auto" w:fill="auto"/>
          </w:tcPr>
          <w:p w14:paraId="48F1512D" w14:textId="191B5E6A" w:rsidR="00CF6CAF" w:rsidRPr="00550CDB" w:rsidRDefault="00CF6CAF" w:rsidP="007E07A8">
            <w:pPr>
              <w:ind w:right="113"/>
              <w:jc w:val="both"/>
              <w:rPr>
                <w:rFonts w:ascii="Times New Roman" w:hAnsi="Times New Roman"/>
                <w:noProof/>
                <w:sz w:val="24"/>
              </w:rPr>
            </w:pPr>
            <w:r>
              <w:rPr>
                <w:rFonts w:ascii="Times New Roman" w:hAnsi="Times New Roman"/>
                <w:sz w:val="24"/>
              </w:rPr>
              <w:t>N78–82</w:t>
            </w:r>
          </w:p>
        </w:tc>
        <w:tc>
          <w:tcPr>
            <w:tcW w:w="2029" w:type="pct"/>
            <w:tcBorders>
              <w:left w:val="nil"/>
              <w:right w:val="nil"/>
            </w:tcBorders>
            <w:shd w:val="clear" w:color="auto" w:fill="auto"/>
          </w:tcPr>
          <w:p w14:paraId="6CC413A5" w14:textId="4E6074D1" w:rsidR="00CF6CAF" w:rsidRPr="00550CDB" w:rsidRDefault="00CF6CAF" w:rsidP="007E07A8">
            <w:pPr>
              <w:ind w:right="113"/>
              <w:jc w:val="both"/>
              <w:rPr>
                <w:rFonts w:ascii="Times New Roman" w:hAnsi="Times New Roman"/>
                <w:noProof/>
                <w:sz w:val="24"/>
              </w:rPr>
            </w:pPr>
            <w:r>
              <w:rPr>
                <w:rFonts w:ascii="Times New Roman" w:hAnsi="Times New Roman"/>
                <w:sz w:val="24"/>
              </w:rPr>
              <w:t>Nodarbinātība, tūrisma aģentūra, apsardze</w:t>
            </w:r>
          </w:p>
        </w:tc>
        <w:tc>
          <w:tcPr>
            <w:tcW w:w="229" w:type="pct"/>
            <w:tcBorders>
              <w:left w:val="nil"/>
            </w:tcBorders>
            <w:shd w:val="clear" w:color="auto" w:fill="auto"/>
          </w:tcPr>
          <w:p w14:paraId="39329B26" w14:textId="32134A1A" w:rsidR="00CF6CAF" w:rsidRPr="00550CDB" w:rsidRDefault="00CF6CAF" w:rsidP="007E07A8">
            <w:pPr>
              <w:ind w:right="113"/>
              <w:jc w:val="both"/>
              <w:rPr>
                <w:rFonts w:ascii="Times New Roman" w:hAnsi="Times New Roman"/>
                <w:noProof/>
                <w:sz w:val="24"/>
              </w:rPr>
            </w:pPr>
            <w:r>
              <w:rPr>
                <w:rFonts w:ascii="Times New Roman" w:hAnsi="Times New Roman"/>
                <w:sz w:val="24"/>
              </w:rPr>
              <w:t>100</w:t>
            </w:r>
          </w:p>
        </w:tc>
      </w:tr>
      <w:tr w:rsidR="00077EDF" w:rsidRPr="00550CDB" w14:paraId="3213D320" w14:textId="77777777" w:rsidTr="000C2A6B">
        <w:tc>
          <w:tcPr>
            <w:tcW w:w="638" w:type="pct"/>
            <w:vMerge w:val="restart"/>
            <w:tcBorders>
              <w:left w:val="nil"/>
              <w:right w:val="nil"/>
            </w:tcBorders>
          </w:tcPr>
          <w:p w14:paraId="19E0E22C" w14:textId="74B1D701" w:rsidR="00077EDF" w:rsidRPr="00550CDB" w:rsidRDefault="00077EDF" w:rsidP="007E07A8">
            <w:pPr>
              <w:ind w:right="113"/>
              <w:jc w:val="both"/>
              <w:rPr>
                <w:rFonts w:ascii="Times New Roman" w:hAnsi="Times New Roman"/>
                <w:noProof/>
                <w:sz w:val="24"/>
              </w:rPr>
            </w:pPr>
            <w:r>
              <w:rPr>
                <w:rFonts w:ascii="Times New Roman" w:hAnsi="Times New Roman"/>
                <w:sz w:val="24"/>
              </w:rPr>
              <w:t>SK</w:t>
            </w:r>
          </w:p>
        </w:tc>
        <w:tc>
          <w:tcPr>
            <w:tcW w:w="1551" w:type="pct"/>
            <w:vMerge w:val="restart"/>
            <w:tcBorders>
              <w:left w:val="nil"/>
              <w:right w:val="nil"/>
            </w:tcBorders>
          </w:tcPr>
          <w:p w14:paraId="63516A8E" w14:textId="659242EA" w:rsidR="00077EDF" w:rsidRPr="00550CDB" w:rsidRDefault="00077EDF" w:rsidP="007E07A8">
            <w:pPr>
              <w:ind w:right="113"/>
              <w:jc w:val="both"/>
              <w:rPr>
                <w:rFonts w:ascii="Times New Roman" w:hAnsi="Times New Roman"/>
                <w:noProof/>
                <w:sz w:val="24"/>
              </w:rPr>
            </w:pPr>
            <w:r>
              <w:rPr>
                <w:rFonts w:ascii="Times New Roman" w:hAnsi="Times New Roman"/>
                <w:sz w:val="24"/>
              </w:rPr>
              <w:t>Individuālie, kultūras un atpūtas pakalpojumi</w:t>
            </w:r>
          </w:p>
        </w:tc>
        <w:tc>
          <w:tcPr>
            <w:tcW w:w="553" w:type="pct"/>
            <w:tcBorders>
              <w:left w:val="nil"/>
              <w:right w:val="nil"/>
            </w:tcBorders>
          </w:tcPr>
          <w:p w14:paraId="4571A8BF" w14:textId="1D4683D2" w:rsidR="00077EDF" w:rsidRPr="00550CDB" w:rsidRDefault="00077EDF" w:rsidP="007E07A8">
            <w:pPr>
              <w:ind w:right="113"/>
              <w:jc w:val="both"/>
              <w:rPr>
                <w:rFonts w:ascii="Times New Roman" w:hAnsi="Times New Roman"/>
                <w:noProof/>
                <w:sz w:val="24"/>
              </w:rPr>
            </w:pPr>
            <w:r>
              <w:rPr>
                <w:rFonts w:ascii="Times New Roman" w:hAnsi="Times New Roman"/>
                <w:sz w:val="24"/>
              </w:rPr>
              <w:t>I</w:t>
            </w:r>
          </w:p>
        </w:tc>
        <w:tc>
          <w:tcPr>
            <w:tcW w:w="2029" w:type="pct"/>
            <w:tcBorders>
              <w:left w:val="nil"/>
              <w:right w:val="nil"/>
            </w:tcBorders>
          </w:tcPr>
          <w:p w14:paraId="34637517" w14:textId="601AC628" w:rsidR="00077EDF" w:rsidRPr="00550CDB" w:rsidRDefault="00077EDF" w:rsidP="007E07A8">
            <w:pPr>
              <w:ind w:right="113"/>
              <w:jc w:val="both"/>
              <w:rPr>
                <w:rFonts w:ascii="Times New Roman" w:hAnsi="Times New Roman"/>
                <w:noProof/>
                <w:sz w:val="24"/>
              </w:rPr>
            </w:pPr>
            <w:r>
              <w:rPr>
                <w:rFonts w:ascii="Times New Roman" w:hAnsi="Times New Roman"/>
                <w:sz w:val="24"/>
              </w:rPr>
              <w:t>Izmitināšana un ēdināšanas pakalpojumi</w:t>
            </w:r>
          </w:p>
        </w:tc>
        <w:tc>
          <w:tcPr>
            <w:tcW w:w="229" w:type="pct"/>
            <w:tcBorders>
              <w:left w:val="nil"/>
            </w:tcBorders>
          </w:tcPr>
          <w:p w14:paraId="668FB4B1" w14:textId="5961875B" w:rsidR="00077EDF" w:rsidRPr="00550CDB" w:rsidRDefault="00077EDF" w:rsidP="007E07A8">
            <w:pPr>
              <w:ind w:right="113"/>
              <w:jc w:val="both"/>
              <w:rPr>
                <w:rFonts w:ascii="Times New Roman" w:hAnsi="Times New Roman"/>
                <w:noProof/>
                <w:sz w:val="24"/>
              </w:rPr>
            </w:pPr>
            <w:r>
              <w:rPr>
                <w:rFonts w:ascii="Times New Roman" w:hAnsi="Times New Roman"/>
                <w:sz w:val="24"/>
              </w:rPr>
              <w:t>100</w:t>
            </w:r>
          </w:p>
        </w:tc>
      </w:tr>
      <w:tr w:rsidR="00077EDF" w:rsidRPr="00550CDB" w14:paraId="5E088EA7" w14:textId="77777777" w:rsidTr="000C2A6B">
        <w:tc>
          <w:tcPr>
            <w:tcW w:w="638" w:type="pct"/>
            <w:vMerge/>
            <w:tcBorders>
              <w:left w:val="nil"/>
              <w:right w:val="nil"/>
            </w:tcBorders>
            <w:shd w:val="clear" w:color="auto" w:fill="auto"/>
          </w:tcPr>
          <w:p w14:paraId="3D9750E3" w14:textId="77B71A8E" w:rsidR="00077EDF" w:rsidRPr="00550CDB" w:rsidRDefault="00077EDF" w:rsidP="007E07A8">
            <w:pPr>
              <w:ind w:right="113"/>
              <w:jc w:val="both"/>
              <w:rPr>
                <w:rFonts w:ascii="Times New Roman" w:hAnsi="Times New Roman"/>
                <w:noProof/>
                <w:sz w:val="24"/>
              </w:rPr>
            </w:pPr>
          </w:p>
        </w:tc>
        <w:tc>
          <w:tcPr>
            <w:tcW w:w="1551" w:type="pct"/>
            <w:vMerge/>
            <w:tcBorders>
              <w:left w:val="nil"/>
              <w:right w:val="nil"/>
            </w:tcBorders>
            <w:shd w:val="clear" w:color="auto" w:fill="auto"/>
          </w:tcPr>
          <w:p w14:paraId="7106DB45" w14:textId="3C788C9C" w:rsidR="00077EDF" w:rsidRPr="00550CDB" w:rsidRDefault="00077EDF" w:rsidP="007E07A8">
            <w:pPr>
              <w:ind w:right="113"/>
              <w:jc w:val="both"/>
              <w:rPr>
                <w:rFonts w:ascii="Times New Roman" w:hAnsi="Times New Roman"/>
                <w:noProof/>
                <w:sz w:val="24"/>
              </w:rPr>
            </w:pPr>
          </w:p>
        </w:tc>
        <w:tc>
          <w:tcPr>
            <w:tcW w:w="553" w:type="pct"/>
            <w:tcBorders>
              <w:left w:val="nil"/>
              <w:right w:val="nil"/>
            </w:tcBorders>
            <w:shd w:val="clear" w:color="auto" w:fill="auto"/>
          </w:tcPr>
          <w:p w14:paraId="2F16D8DC" w14:textId="1748DEFF" w:rsidR="00077EDF" w:rsidRPr="00550CDB" w:rsidRDefault="00077EDF" w:rsidP="007E07A8">
            <w:pPr>
              <w:ind w:right="113"/>
              <w:jc w:val="both"/>
              <w:rPr>
                <w:rFonts w:ascii="Times New Roman" w:hAnsi="Times New Roman"/>
                <w:noProof/>
                <w:sz w:val="24"/>
              </w:rPr>
            </w:pPr>
            <w:r>
              <w:rPr>
                <w:rFonts w:ascii="Times New Roman" w:hAnsi="Times New Roman"/>
                <w:sz w:val="24"/>
              </w:rPr>
              <w:t>J59</w:t>
            </w:r>
          </w:p>
        </w:tc>
        <w:tc>
          <w:tcPr>
            <w:tcW w:w="2029" w:type="pct"/>
            <w:tcBorders>
              <w:left w:val="nil"/>
              <w:right w:val="nil"/>
            </w:tcBorders>
            <w:shd w:val="clear" w:color="auto" w:fill="auto"/>
          </w:tcPr>
          <w:p w14:paraId="1A8A2DE4" w14:textId="503AD009" w:rsidR="00077EDF" w:rsidRPr="00550CDB" w:rsidRDefault="00077EDF" w:rsidP="007E07A8">
            <w:pPr>
              <w:ind w:right="113"/>
              <w:jc w:val="both"/>
              <w:rPr>
                <w:rFonts w:ascii="Times New Roman" w:hAnsi="Times New Roman"/>
                <w:noProof/>
                <w:sz w:val="24"/>
              </w:rPr>
            </w:pPr>
            <w:r>
              <w:rPr>
                <w:rFonts w:ascii="Times New Roman" w:hAnsi="Times New Roman"/>
                <w:sz w:val="24"/>
              </w:rPr>
              <w:t>Kinofilmu, videofilmu un televīzijas programmu producēšana, skaņu ierakstīšana un mūzikas izdošana</w:t>
            </w:r>
          </w:p>
        </w:tc>
        <w:tc>
          <w:tcPr>
            <w:tcW w:w="229" w:type="pct"/>
            <w:tcBorders>
              <w:left w:val="nil"/>
            </w:tcBorders>
            <w:shd w:val="clear" w:color="auto" w:fill="auto"/>
          </w:tcPr>
          <w:p w14:paraId="420F3F9F" w14:textId="5F38DB37" w:rsidR="00077EDF" w:rsidRPr="00550CDB" w:rsidRDefault="00077EDF" w:rsidP="007E07A8">
            <w:pPr>
              <w:ind w:right="113"/>
              <w:jc w:val="both"/>
              <w:rPr>
                <w:rFonts w:ascii="Times New Roman" w:hAnsi="Times New Roman"/>
                <w:noProof/>
                <w:sz w:val="24"/>
              </w:rPr>
            </w:pPr>
            <w:r>
              <w:rPr>
                <w:rFonts w:ascii="Times New Roman" w:hAnsi="Times New Roman"/>
                <w:sz w:val="24"/>
              </w:rPr>
              <w:t>100</w:t>
            </w:r>
          </w:p>
        </w:tc>
      </w:tr>
      <w:tr w:rsidR="00077EDF" w:rsidRPr="00550CDB" w14:paraId="280FA337" w14:textId="77777777" w:rsidTr="000C2A6B">
        <w:tc>
          <w:tcPr>
            <w:tcW w:w="638" w:type="pct"/>
            <w:vMerge/>
            <w:tcBorders>
              <w:left w:val="nil"/>
              <w:right w:val="nil"/>
            </w:tcBorders>
            <w:shd w:val="clear" w:color="auto" w:fill="auto"/>
          </w:tcPr>
          <w:p w14:paraId="095578FC" w14:textId="77777777" w:rsidR="00077EDF" w:rsidRPr="00550CDB" w:rsidRDefault="00077EDF" w:rsidP="007E07A8">
            <w:pPr>
              <w:ind w:right="113"/>
              <w:jc w:val="both"/>
              <w:rPr>
                <w:rFonts w:ascii="Times New Roman" w:hAnsi="Times New Roman"/>
                <w:noProof/>
                <w:sz w:val="24"/>
              </w:rPr>
            </w:pPr>
          </w:p>
        </w:tc>
        <w:tc>
          <w:tcPr>
            <w:tcW w:w="1551" w:type="pct"/>
            <w:vMerge/>
            <w:tcBorders>
              <w:left w:val="nil"/>
              <w:right w:val="nil"/>
            </w:tcBorders>
            <w:shd w:val="clear" w:color="auto" w:fill="auto"/>
          </w:tcPr>
          <w:p w14:paraId="2F0F06A2" w14:textId="77777777" w:rsidR="00077EDF" w:rsidRPr="00550CDB" w:rsidRDefault="00077EDF" w:rsidP="007E07A8">
            <w:pPr>
              <w:ind w:right="113"/>
              <w:jc w:val="both"/>
              <w:rPr>
                <w:rFonts w:ascii="Times New Roman" w:hAnsi="Times New Roman"/>
                <w:noProof/>
                <w:sz w:val="24"/>
              </w:rPr>
            </w:pPr>
          </w:p>
        </w:tc>
        <w:tc>
          <w:tcPr>
            <w:tcW w:w="553" w:type="pct"/>
            <w:tcBorders>
              <w:left w:val="nil"/>
              <w:right w:val="nil"/>
            </w:tcBorders>
            <w:shd w:val="clear" w:color="auto" w:fill="auto"/>
          </w:tcPr>
          <w:p w14:paraId="6E7E3955" w14:textId="6A1BAFDA" w:rsidR="00077EDF" w:rsidRPr="00550CDB" w:rsidRDefault="00077EDF" w:rsidP="007E07A8">
            <w:pPr>
              <w:ind w:right="113"/>
              <w:jc w:val="both"/>
              <w:rPr>
                <w:rFonts w:ascii="Times New Roman" w:hAnsi="Times New Roman"/>
                <w:noProof/>
                <w:sz w:val="24"/>
              </w:rPr>
            </w:pPr>
            <w:r>
              <w:rPr>
                <w:rFonts w:ascii="Times New Roman" w:hAnsi="Times New Roman"/>
                <w:sz w:val="24"/>
              </w:rPr>
              <w:t>J60</w:t>
            </w:r>
          </w:p>
        </w:tc>
        <w:tc>
          <w:tcPr>
            <w:tcW w:w="2029" w:type="pct"/>
            <w:tcBorders>
              <w:left w:val="nil"/>
              <w:right w:val="nil"/>
            </w:tcBorders>
            <w:shd w:val="clear" w:color="auto" w:fill="auto"/>
          </w:tcPr>
          <w:p w14:paraId="7B6A72D4" w14:textId="3112A862" w:rsidR="00077EDF" w:rsidRPr="00550CDB" w:rsidRDefault="00077EDF" w:rsidP="007E07A8">
            <w:pPr>
              <w:ind w:right="113"/>
              <w:jc w:val="both"/>
              <w:rPr>
                <w:rFonts w:ascii="Times New Roman" w:hAnsi="Times New Roman"/>
                <w:noProof/>
                <w:sz w:val="24"/>
              </w:rPr>
            </w:pPr>
            <w:r>
              <w:rPr>
                <w:rFonts w:ascii="Times New Roman" w:hAnsi="Times New Roman"/>
                <w:sz w:val="24"/>
              </w:rPr>
              <w:t>Radio un televīzijas programmu izstrāde un apraide</w:t>
            </w:r>
          </w:p>
        </w:tc>
        <w:tc>
          <w:tcPr>
            <w:tcW w:w="229" w:type="pct"/>
            <w:tcBorders>
              <w:left w:val="nil"/>
            </w:tcBorders>
            <w:shd w:val="clear" w:color="auto" w:fill="auto"/>
          </w:tcPr>
          <w:p w14:paraId="3DC42015" w14:textId="33D2775E" w:rsidR="00077EDF" w:rsidRPr="00550CDB" w:rsidRDefault="00077EDF" w:rsidP="007E07A8">
            <w:pPr>
              <w:ind w:right="113"/>
              <w:jc w:val="both"/>
              <w:rPr>
                <w:rFonts w:ascii="Times New Roman" w:hAnsi="Times New Roman"/>
                <w:noProof/>
                <w:sz w:val="24"/>
              </w:rPr>
            </w:pPr>
            <w:r>
              <w:rPr>
                <w:rFonts w:ascii="Times New Roman" w:hAnsi="Times New Roman"/>
                <w:sz w:val="24"/>
              </w:rPr>
              <w:t>100</w:t>
            </w:r>
          </w:p>
        </w:tc>
      </w:tr>
      <w:tr w:rsidR="00077EDF" w:rsidRPr="00550CDB" w14:paraId="4D9CF2E4" w14:textId="77777777" w:rsidTr="000C2A6B">
        <w:tc>
          <w:tcPr>
            <w:tcW w:w="638" w:type="pct"/>
            <w:vMerge/>
            <w:tcBorders>
              <w:left w:val="nil"/>
              <w:right w:val="nil"/>
            </w:tcBorders>
          </w:tcPr>
          <w:p w14:paraId="7AF549CC" w14:textId="0754CDC5" w:rsidR="00077EDF" w:rsidRPr="00550CDB" w:rsidRDefault="00077EDF" w:rsidP="007E07A8">
            <w:pPr>
              <w:ind w:right="113"/>
              <w:jc w:val="both"/>
              <w:rPr>
                <w:rFonts w:ascii="Times New Roman" w:hAnsi="Times New Roman"/>
                <w:noProof/>
                <w:sz w:val="24"/>
              </w:rPr>
            </w:pPr>
          </w:p>
        </w:tc>
        <w:tc>
          <w:tcPr>
            <w:tcW w:w="1551" w:type="pct"/>
            <w:vMerge/>
            <w:tcBorders>
              <w:left w:val="nil"/>
              <w:right w:val="nil"/>
            </w:tcBorders>
          </w:tcPr>
          <w:p w14:paraId="2F1D08A1" w14:textId="3DB5ED13" w:rsidR="00077EDF" w:rsidRPr="00550CDB" w:rsidRDefault="00077EDF" w:rsidP="007E07A8">
            <w:pPr>
              <w:ind w:right="113"/>
              <w:jc w:val="both"/>
              <w:rPr>
                <w:rFonts w:ascii="Times New Roman" w:hAnsi="Times New Roman"/>
                <w:noProof/>
                <w:sz w:val="24"/>
              </w:rPr>
            </w:pPr>
          </w:p>
        </w:tc>
        <w:tc>
          <w:tcPr>
            <w:tcW w:w="553" w:type="pct"/>
            <w:tcBorders>
              <w:left w:val="nil"/>
              <w:right w:val="nil"/>
            </w:tcBorders>
          </w:tcPr>
          <w:p w14:paraId="07E0C329" w14:textId="00ED1955" w:rsidR="00077EDF" w:rsidRPr="00550CDB" w:rsidRDefault="00077EDF" w:rsidP="007E07A8">
            <w:pPr>
              <w:ind w:right="113"/>
              <w:jc w:val="both"/>
              <w:rPr>
                <w:rFonts w:ascii="Times New Roman" w:hAnsi="Times New Roman"/>
                <w:noProof/>
                <w:sz w:val="24"/>
              </w:rPr>
            </w:pPr>
            <w:r>
              <w:rPr>
                <w:rFonts w:ascii="Times New Roman" w:hAnsi="Times New Roman"/>
                <w:sz w:val="24"/>
              </w:rPr>
              <w:t>N77</w:t>
            </w:r>
          </w:p>
        </w:tc>
        <w:tc>
          <w:tcPr>
            <w:tcW w:w="2029" w:type="pct"/>
            <w:tcBorders>
              <w:left w:val="nil"/>
              <w:right w:val="nil"/>
            </w:tcBorders>
          </w:tcPr>
          <w:p w14:paraId="54ABB7FC" w14:textId="0C2FD4ED" w:rsidR="00077EDF" w:rsidRPr="00550CDB" w:rsidRDefault="00077EDF" w:rsidP="007E07A8">
            <w:pPr>
              <w:ind w:right="113"/>
              <w:jc w:val="both"/>
              <w:rPr>
                <w:rFonts w:ascii="Times New Roman" w:hAnsi="Times New Roman"/>
                <w:noProof/>
                <w:sz w:val="24"/>
              </w:rPr>
            </w:pPr>
            <w:r>
              <w:rPr>
                <w:rFonts w:ascii="Times New Roman" w:hAnsi="Times New Roman"/>
                <w:sz w:val="24"/>
              </w:rPr>
              <w:t xml:space="preserve">Iznomāšanas un ekspluatācijas </w:t>
            </w:r>
            <w:r>
              <w:rPr>
                <w:rFonts w:ascii="Times New Roman" w:hAnsi="Times New Roman"/>
                <w:sz w:val="24"/>
              </w:rPr>
              <w:lastRenderedPageBreak/>
              <w:t>līzinga pakalpojumi</w:t>
            </w:r>
          </w:p>
        </w:tc>
        <w:tc>
          <w:tcPr>
            <w:tcW w:w="229" w:type="pct"/>
            <w:tcBorders>
              <w:left w:val="nil"/>
            </w:tcBorders>
          </w:tcPr>
          <w:p w14:paraId="5ABE324F" w14:textId="22084697" w:rsidR="00077EDF" w:rsidRPr="00550CDB" w:rsidRDefault="00077EDF" w:rsidP="007E07A8">
            <w:pPr>
              <w:ind w:right="113"/>
              <w:jc w:val="both"/>
              <w:rPr>
                <w:rFonts w:ascii="Times New Roman" w:hAnsi="Times New Roman"/>
                <w:noProof/>
                <w:sz w:val="24"/>
              </w:rPr>
            </w:pPr>
            <w:r>
              <w:rPr>
                <w:rFonts w:ascii="Times New Roman" w:hAnsi="Times New Roman"/>
                <w:sz w:val="24"/>
              </w:rPr>
              <w:lastRenderedPageBreak/>
              <w:t>25</w:t>
            </w:r>
          </w:p>
        </w:tc>
      </w:tr>
      <w:tr w:rsidR="00077EDF" w:rsidRPr="00550CDB" w14:paraId="4F2C1EA3" w14:textId="77777777" w:rsidTr="000C2A6B">
        <w:tc>
          <w:tcPr>
            <w:tcW w:w="638" w:type="pct"/>
            <w:vMerge/>
            <w:tcBorders>
              <w:left w:val="nil"/>
              <w:right w:val="nil"/>
            </w:tcBorders>
          </w:tcPr>
          <w:p w14:paraId="02D05438" w14:textId="77777777" w:rsidR="00077EDF" w:rsidRPr="00550CDB" w:rsidRDefault="00077EDF" w:rsidP="007E07A8">
            <w:pPr>
              <w:ind w:right="113"/>
              <w:jc w:val="both"/>
              <w:rPr>
                <w:rFonts w:ascii="Times New Roman" w:hAnsi="Times New Roman"/>
                <w:noProof/>
                <w:sz w:val="24"/>
              </w:rPr>
            </w:pPr>
          </w:p>
        </w:tc>
        <w:tc>
          <w:tcPr>
            <w:tcW w:w="1551" w:type="pct"/>
            <w:vMerge/>
            <w:tcBorders>
              <w:left w:val="nil"/>
              <w:right w:val="nil"/>
            </w:tcBorders>
          </w:tcPr>
          <w:p w14:paraId="0D3BA08B" w14:textId="77777777" w:rsidR="00077EDF" w:rsidRPr="00550CDB" w:rsidRDefault="00077EDF" w:rsidP="007E07A8">
            <w:pPr>
              <w:ind w:right="113"/>
              <w:jc w:val="both"/>
              <w:rPr>
                <w:rFonts w:ascii="Times New Roman" w:hAnsi="Times New Roman"/>
                <w:noProof/>
                <w:sz w:val="24"/>
              </w:rPr>
            </w:pPr>
          </w:p>
        </w:tc>
        <w:tc>
          <w:tcPr>
            <w:tcW w:w="553" w:type="pct"/>
            <w:tcBorders>
              <w:left w:val="nil"/>
              <w:right w:val="nil"/>
            </w:tcBorders>
          </w:tcPr>
          <w:p w14:paraId="438AB0D1" w14:textId="22F18954" w:rsidR="00077EDF" w:rsidRPr="00550CDB" w:rsidRDefault="00077EDF" w:rsidP="007E07A8">
            <w:pPr>
              <w:ind w:right="113"/>
              <w:jc w:val="both"/>
              <w:rPr>
                <w:rFonts w:ascii="Times New Roman" w:hAnsi="Times New Roman"/>
                <w:noProof/>
                <w:sz w:val="24"/>
              </w:rPr>
            </w:pPr>
            <w:r>
              <w:rPr>
                <w:rFonts w:ascii="Times New Roman" w:hAnsi="Times New Roman"/>
                <w:sz w:val="24"/>
              </w:rPr>
              <w:t>P</w:t>
            </w:r>
          </w:p>
        </w:tc>
        <w:tc>
          <w:tcPr>
            <w:tcW w:w="2029" w:type="pct"/>
            <w:tcBorders>
              <w:left w:val="nil"/>
              <w:right w:val="nil"/>
            </w:tcBorders>
          </w:tcPr>
          <w:p w14:paraId="3AAE14DD" w14:textId="1CDE69F2" w:rsidR="00077EDF" w:rsidRPr="00550CDB" w:rsidRDefault="00077EDF" w:rsidP="007E07A8">
            <w:pPr>
              <w:ind w:right="113"/>
              <w:jc w:val="both"/>
              <w:rPr>
                <w:rFonts w:ascii="Times New Roman" w:hAnsi="Times New Roman"/>
                <w:noProof/>
                <w:sz w:val="24"/>
              </w:rPr>
            </w:pPr>
            <w:r>
              <w:rPr>
                <w:rFonts w:ascii="Times New Roman" w:hAnsi="Times New Roman"/>
                <w:sz w:val="24"/>
              </w:rPr>
              <w:t>Izglītība</w:t>
            </w:r>
          </w:p>
        </w:tc>
        <w:tc>
          <w:tcPr>
            <w:tcW w:w="229" w:type="pct"/>
            <w:tcBorders>
              <w:left w:val="nil"/>
            </w:tcBorders>
          </w:tcPr>
          <w:p w14:paraId="43632FC3" w14:textId="1B932469" w:rsidR="00077EDF" w:rsidRPr="00550CDB" w:rsidRDefault="00077EDF" w:rsidP="007E07A8">
            <w:pPr>
              <w:ind w:right="113"/>
              <w:jc w:val="both"/>
              <w:rPr>
                <w:rFonts w:ascii="Times New Roman" w:hAnsi="Times New Roman"/>
                <w:noProof/>
                <w:sz w:val="24"/>
              </w:rPr>
            </w:pPr>
            <w:r>
              <w:rPr>
                <w:rFonts w:ascii="Times New Roman" w:hAnsi="Times New Roman"/>
                <w:sz w:val="24"/>
              </w:rPr>
              <w:t>100</w:t>
            </w:r>
          </w:p>
        </w:tc>
      </w:tr>
      <w:tr w:rsidR="00077EDF" w:rsidRPr="00550CDB" w14:paraId="0C741B67" w14:textId="77777777" w:rsidTr="000C2A6B">
        <w:tc>
          <w:tcPr>
            <w:tcW w:w="638" w:type="pct"/>
            <w:vMerge/>
            <w:tcBorders>
              <w:left w:val="nil"/>
              <w:right w:val="nil"/>
            </w:tcBorders>
          </w:tcPr>
          <w:p w14:paraId="7599589E" w14:textId="77777777" w:rsidR="00077EDF" w:rsidRPr="00550CDB" w:rsidRDefault="00077EDF" w:rsidP="007E07A8">
            <w:pPr>
              <w:ind w:right="113"/>
              <w:jc w:val="both"/>
              <w:rPr>
                <w:rFonts w:ascii="Times New Roman" w:hAnsi="Times New Roman"/>
                <w:noProof/>
                <w:sz w:val="24"/>
              </w:rPr>
            </w:pPr>
          </w:p>
        </w:tc>
        <w:tc>
          <w:tcPr>
            <w:tcW w:w="1551" w:type="pct"/>
            <w:vMerge/>
            <w:tcBorders>
              <w:left w:val="nil"/>
              <w:right w:val="nil"/>
            </w:tcBorders>
          </w:tcPr>
          <w:p w14:paraId="16E99ABD" w14:textId="77777777" w:rsidR="00077EDF" w:rsidRPr="00550CDB" w:rsidRDefault="00077EDF" w:rsidP="007E07A8">
            <w:pPr>
              <w:ind w:right="113"/>
              <w:jc w:val="both"/>
              <w:rPr>
                <w:rFonts w:ascii="Times New Roman" w:hAnsi="Times New Roman"/>
                <w:noProof/>
                <w:sz w:val="24"/>
              </w:rPr>
            </w:pPr>
          </w:p>
        </w:tc>
        <w:tc>
          <w:tcPr>
            <w:tcW w:w="553" w:type="pct"/>
            <w:tcBorders>
              <w:left w:val="nil"/>
              <w:right w:val="nil"/>
            </w:tcBorders>
          </w:tcPr>
          <w:p w14:paraId="1AE20986" w14:textId="272E1EE1" w:rsidR="00077EDF" w:rsidRPr="00550CDB" w:rsidRDefault="00077EDF" w:rsidP="007E07A8">
            <w:pPr>
              <w:ind w:right="113"/>
              <w:jc w:val="both"/>
              <w:rPr>
                <w:rFonts w:ascii="Times New Roman" w:hAnsi="Times New Roman"/>
                <w:noProof/>
                <w:sz w:val="24"/>
              </w:rPr>
            </w:pPr>
            <w:r>
              <w:rPr>
                <w:rFonts w:ascii="Times New Roman" w:hAnsi="Times New Roman"/>
                <w:sz w:val="24"/>
              </w:rPr>
              <w:t>Q</w:t>
            </w:r>
          </w:p>
        </w:tc>
        <w:tc>
          <w:tcPr>
            <w:tcW w:w="2029" w:type="pct"/>
            <w:tcBorders>
              <w:left w:val="nil"/>
              <w:right w:val="nil"/>
            </w:tcBorders>
          </w:tcPr>
          <w:p w14:paraId="6C940A61" w14:textId="5D74B4AF" w:rsidR="00077EDF" w:rsidRPr="00550CDB" w:rsidRDefault="00077EDF" w:rsidP="007E07A8">
            <w:pPr>
              <w:ind w:right="113"/>
              <w:jc w:val="both"/>
              <w:rPr>
                <w:rFonts w:ascii="Times New Roman" w:hAnsi="Times New Roman"/>
                <w:noProof/>
                <w:sz w:val="24"/>
              </w:rPr>
            </w:pPr>
            <w:r>
              <w:rPr>
                <w:rFonts w:ascii="Times New Roman" w:hAnsi="Times New Roman"/>
                <w:sz w:val="24"/>
              </w:rPr>
              <w:t>Veselība un sociālā aprūpe</w:t>
            </w:r>
          </w:p>
        </w:tc>
        <w:tc>
          <w:tcPr>
            <w:tcW w:w="229" w:type="pct"/>
            <w:tcBorders>
              <w:left w:val="nil"/>
            </w:tcBorders>
          </w:tcPr>
          <w:p w14:paraId="065F2DFE" w14:textId="614473D1" w:rsidR="00077EDF" w:rsidRPr="00550CDB" w:rsidRDefault="00077EDF" w:rsidP="007E07A8">
            <w:pPr>
              <w:ind w:right="113"/>
              <w:jc w:val="both"/>
              <w:rPr>
                <w:rFonts w:ascii="Times New Roman" w:hAnsi="Times New Roman"/>
                <w:noProof/>
                <w:sz w:val="24"/>
              </w:rPr>
            </w:pPr>
            <w:r>
              <w:rPr>
                <w:rFonts w:ascii="Times New Roman" w:hAnsi="Times New Roman"/>
                <w:sz w:val="24"/>
              </w:rPr>
              <w:t>100</w:t>
            </w:r>
          </w:p>
        </w:tc>
      </w:tr>
      <w:tr w:rsidR="00077EDF" w:rsidRPr="00550CDB" w14:paraId="2D3CDF15" w14:textId="77777777" w:rsidTr="000C2A6B">
        <w:tc>
          <w:tcPr>
            <w:tcW w:w="638" w:type="pct"/>
            <w:vMerge/>
            <w:tcBorders>
              <w:left w:val="nil"/>
              <w:right w:val="nil"/>
            </w:tcBorders>
          </w:tcPr>
          <w:p w14:paraId="293C1EFC" w14:textId="77777777" w:rsidR="00077EDF" w:rsidRPr="00550CDB" w:rsidRDefault="00077EDF" w:rsidP="007E07A8">
            <w:pPr>
              <w:ind w:right="113"/>
              <w:jc w:val="both"/>
              <w:rPr>
                <w:rFonts w:ascii="Times New Roman" w:hAnsi="Times New Roman"/>
                <w:noProof/>
                <w:sz w:val="24"/>
              </w:rPr>
            </w:pPr>
          </w:p>
        </w:tc>
        <w:tc>
          <w:tcPr>
            <w:tcW w:w="1551" w:type="pct"/>
            <w:vMerge/>
            <w:tcBorders>
              <w:left w:val="nil"/>
              <w:right w:val="nil"/>
            </w:tcBorders>
          </w:tcPr>
          <w:p w14:paraId="027D753B" w14:textId="77777777" w:rsidR="00077EDF" w:rsidRPr="00550CDB" w:rsidRDefault="00077EDF" w:rsidP="007E07A8">
            <w:pPr>
              <w:ind w:right="113"/>
              <w:jc w:val="both"/>
              <w:rPr>
                <w:rFonts w:ascii="Times New Roman" w:hAnsi="Times New Roman"/>
                <w:noProof/>
                <w:sz w:val="24"/>
              </w:rPr>
            </w:pPr>
          </w:p>
        </w:tc>
        <w:tc>
          <w:tcPr>
            <w:tcW w:w="553" w:type="pct"/>
            <w:tcBorders>
              <w:left w:val="nil"/>
              <w:right w:val="nil"/>
            </w:tcBorders>
          </w:tcPr>
          <w:p w14:paraId="2206F715" w14:textId="2F636808" w:rsidR="00077EDF" w:rsidRPr="00550CDB" w:rsidRDefault="00077EDF" w:rsidP="007E07A8">
            <w:pPr>
              <w:ind w:right="113"/>
              <w:jc w:val="both"/>
              <w:rPr>
                <w:rFonts w:ascii="Times New Roman" w:hAnsi="Times New Roman"/>
                <w:noProof/>
                <w:sz w:val="24"/>
              </w:rPr>
            </w:pPr>
            <w:r>
              <w:rPr>
                <w:rFonts w:ascii="Times New Roman" w:hAnsi="Times New Roman"/>
                <w:sz w:val="24"/>
              </w:rPr>
              <w:t>R</w:t>
            </w:r>
          </w:p>
        </w:tc>
        <w:tc>
          <w:tcPr>
            <w:tcW w:w="2029" w:type="pct"/>
            <w:tcBorders>
              <w:left w:val="nil"/>
              <w:right w:val="nil"/>
            </w:tcBorders>
          </w:tcPr>
          <w:p w14:paraId="00419F47" w14:textId="186FF9D0" w:rsidR="00077EDF" w:rsidRPr="00550CDB" w:rsidRDefault="00077EDF" w:rsidP="007E07A8">
            <w:pPr>
              <w:ind w:right="113"/>
              <w:jc w:val="both"/>
              <w:rPr>
                <w:rFonts w:ascii="Times New Roman" w:hAnsi="Times New Roman"/>
                <w:noProof/>
                <w:sz w:val="24"/>
              </w:rPr>
            </w:pPr>
            <w:r>
              <w:rPr>
                <w:rFonts w:ascii="Times New Roman" w:hAnsi="Times New Roman"/>
                <w:sz w:val="24"/>
              </w:rPr>
              <w:t>Māksla, izklaide un atpūta</w:t>
            </w:r>
          </w:p>
        </w:tc>
        <w:tc>
          <w:tcPr>
            <w:tcW w:w="229" w:type="pct"/>
            <w:tcBorders>
              <w:left w:val="nil"/>
            </w:tcBorders>
          </w:tcPr>
          <w:p w14:paraId="70880536" w14:textId="1ACF56F7" w:rsidR="00077EDF" w:rsidRPr="00550CDB" w:rsidRDefault="00077EDF" w:rsidP="007E07A8">
            <w:pPr>
              <w:ind w:right="113"/>
              <w:jc w:val="both"/>
              <w:rPr>
                <w:rFonts w:ascii="Times New Roman" w:hAnsi="Times New Roman"/>
                <w:noProof/>
                <w:sz w:val="24"/>
              </w:rPr>
            </w:pPr>
            <w:r>
              <w:rPr>
                <w:rFonts w:ascii="Times New Roman" w:hAnsi="Times New Roman"/>
                <w:sz w:val="24"/>
              </w:rPr>
              <w:t>100</w:t>
            </w:r>
          </w:p>
        </w:tc>
      </w:tr>
      <w:tr w:rsidR="00077EDF" w:rsidRPr="00550CDB" w14:paraId="50DBA5D8" w14:textId="77777777" w:rsidTr="000C2A6B">
        <w:tc>
          <w:tcPr>
            <w:tcW w:w="638" w:type="pct"/>
            <w:vMerge/>
            <w:tcBorders>
              <w:left w:val="nil"/>
              <w:right w:val="nil"/>
            </w:tcBorders>
          </w:tcPr>
          <w:p w14:paraId="49AA774D" w14:textId="77777777" w:rsidR="00077EDF" w:rsidRPr="00550CDB" w:rsidRDefault="00077EDF" w:rsidP="007E07A8">
            <w:pPr>
              <w:ind w:right="113"/>
              <w:jc w:val="both"/>
              <w:rPr>
                <w:rFonts w:ascii="Times New Roman" w:hAnsi="Times New Roman"/>
                <w:noProof/>
                <w:sz w:val="24"/>
              </w:rPr>
            </w:pPr>
          </w:p>
        </w:tc>
        <w:tc>
          <w:tcPr>
            <w:tcW w:w="1551" w:type="pct"/>
            <w:vMerge/>
            <w:tcBorders>
              <w:left w:val="nil"/>
              <w:right w:val="nil"/>
            </w:tcBorders>
          </w:tcPr>
          <w:p w14:paraId="2BAF90A7" w14:textId="77777777" w:rsidR="00077EDF" w:rsidRPr="00550CDB" w:rsidRDefault="00077EDF" w:rsidP="007E07A8">
            <w:pPr>
              <w:ind w:right="113"/>
              <w:jc w:val="both"/>
              <w:rPr>
                <w:rFonts w:ascii="Times New Roman" w:hAnsi="Times New Roman"/>
                <w:noProof/>
                <w:sz w:val="24"/>
              </w:rPr>
            </w:pPr>
          </w:p>
        </w:tc>
        <w:tc>
          <w:tcPr>
            <w:tcW w:w="553" w:type="pct"/>
            <w:tcBorders>
              <w:left w:val="nil"/>
              <w:right w:val="nil"/>
            </w:tcBorders>
          </w:tcPr>
          <w:p w14:paraId="094D1BAE" w14:textId="139AC547" w:rsidR="00077EDF" w:rsidRPr="00D82D6C" w:rsidRDefault="00077EDF" w:rsidP="007E07A8">
            <w:pPr>
              <w:ind w:right="113"/>
              <w:jc w:val="both"/>
              <w:rPr>
                <w:rFonts w:ascii="Times New Roman" w:hAnsi="Times New Roman"/>
                <w:noProof/>
                <w:sz w:val="24"/>
              </w:rPr>
            </w:pPr>
            <w:r>
              <w:rPr>
                <w:rFonts w:ascii="Times New Roman" w:hAnsi="Times New Roman"/>
                <w:sz w:val="24"/>
              </w:rPr>
              <w:t>S94</w:t>
            </w:r>
          </w:p>
        </w:tc>
        <w:tc>
          <w:tcPr>
            <w:tcW w:w="2029" w:type="pct"/>
            <w:tcBorders>
              <w:left w:val="nil"/>
              <w:right w:val="nil"/>
            </w:tcBorders>
          </w:tcPr>
          <w:p w14:paraId="6E2BA0D9" w14:textId="09339D57" w:rsidR="00077EDF" w:rsidRPr="00550CDB" w:rsidRDefault="00077EDF" w:rsidP="007E07A8">
            <w:pPr>
              <w:ind w:right="113"/>
              <w:jc w:val="both"/>
              <w:rPr>
                <w:rFonts w:ascii="Times New Roman" w:hAnsi="Times New Roman"/>
                <w:noProof/>
                <w:sz w:val="24"/>
              </w:rPr>
            </w:pPr>
            <w:r>
              <w:rPr>
                <w:rFonts w:ascii="Times New Roman" w:hAnsi="Times New Roman"/>
                <w:sz w:val="24"/>
              </w:rPr>
              <w:t>Organizāciju darbība</w:t>
            </w:r>
          </w:p>
        </w:tc>
        <w:tc>
          <w:tcPr>
            <w:tcW w:w="229" w:type="pct"/>
            <w:tcBorders>
              <w:left w:val="nil"/>
            </w:tcBorders>
          </w:tcPr>
          <w:p w14:paraId="1AC69F58" w14:textId="1C27C9E8" w:rsidR="00077EDF" w:rsidRPr="00550CDB" w:rsidRDefault="00077EDF" w:rsidP="007E07A8">
            <w:pPr>
              <w:ind w:right="113"/>
              <w:jc w:val="both"/>
              <w:rPr>
                <w:rFonts w:ascii="Times New Roman" w:hAnsi="Times New Roman"/>
                <w:noProof/>
                <w:sz w:val="24"/>
              </w:rPr>
            </w:pPr>
            <w:r>
              <w:rPr>
                <w:rFonts w:ascii="Times New Roman" w:hAnsi="Times New Roman"/>
                <w:sz w:val="24"/>
              </w:rPr>
              <w:t>100</w:t>
            </w:r>
          </w:p>
        </w:tc>
      </w:tr>
      <w:tr w:rsidR="00991100" w:rsidRPr="00550CDB" w14:paraId="7AA465F7" w14:textId="77777777" w:rsidTr="00AF7B7C">
        <w:tc>
          <w:tcPr>
            <w:tcW w:w="638" w:type="pct"/>
            <w:vMerge w:val="restart"/>
            <w:tcBorders>
              <w:left w:val="nil"/>
              <w:right w:val="nil"/>
            </w:tcBorders>
            <w:shd w:val="clear" w:color="auto" w:fill="B8CCE4" w:themeFill="accent1" w:themeFillTint="66"/>
          </w:tcPr>
          <w:p w14:paraId="551B0543" w14:textId="64636708" w:rsidR="00991100" w:rsidRPr="00550CDB" w:rsidRDefault="00991100" w:rsidP="007E07A8">
            <w:pPr>
              <w:ind w:right="113"/>
              <w:jc w:val="both"/>
              <w:rPr>
                <w:rFonts w:ascii="Times New Roman" w:hAnsi="Times New Roman"/>
                <w:noProof/>
                <w:sz w:val="24"/>
              </w:rPr>
            </w:pPr>
            <w:r>
              <w:rPr>
                <w:rFonts w:ascii="Times New Roman" w:hAnsi="Times New Roman"/>
                <w:i/>
                <w:sz w:val="24"/>
              </w:rPr>
              <w:t>SK1</w:t>
            </w:r>
          </w:p>
        </w:tc>
        <w:tc>
          <w:tcPr>
            <w:tcW w:w="1551" w:type="pct"/>
            <w:vMerge w:val="restart"/>
            <w:tcBorders>
              <w:left w:val="nil"/>
              <w:right w:val="nil"/>
            </w:tcBorders>
            <w:shd w:val="clear" w:color="auto" w:fill="B8CCE4" w:themeFill="accent1" w:themeFillTint="66"/>
          </w:tcPr>
          <w:p w14:paraId="08A5C3F2" w14:textId="6E28221E" w:rsidR="00991100" w:rsidRPr="00550CDB" w:rsidRDefault="00991100" w:rsidP="007E07A8">
            <w:pPr>
              <w:ind w:right="113"/>
              <w:jc w:val="both"/>
              <w:rPr>
                <w:rFonts w:ascii="Times New Roman" w:hAnsi="Times New Roman"/>
                <w:noProof/>
                <w:sz w:val="24"/>
              </w:rPr>
            </w:pPr>
            <w:r>
              <w:rPr>
                <w:rFonts w:ascii="Times New Roman" w:hAnsi="Times New Roman"/>
                <w:i/>
                <w:sz w:val="24"/>
              </w:rPr>
              <w:t>Audiovizuālie pakalpojumi un saistītie pakalpojumi</w:t>
            </w:r>
          </w:p>
        </w:tc>
        <w:tc>
          <w:tcPr>
            <w:tcW w:w="553" w:type="pct"/>
            <w:tcBorders>
              <w:left w:val="nil"/>
              <w:right w:val="nil"/>
            </w:tcBorders>
            <w:shd w:val="clear" w:color="auto" w:fill="B8CCE4" w:themeFill="accent1" w:themeFillTint="66"/>
          </w:tcPr>
          <w:p w14:paraId="5A5AC95E" w14:textId="6D36FF49" w:rsidR="00991100" w:rsidRPr="00D82D6C" w:rsidRDefault="00991100" w:rsidP="007E07A8">
            <w:pPr>
              <w:ind w:right="113"/>
              <w:jc w:val="both"/>
              <w:rPr>
                <w:rFonts w:ascii="Times New Roman" w:hAnsi="Times New Roman"/>
                <w:noProof/>
                <w:sz w:val="24"/>
              </w:rPr>
            </w:pPr>
            <w:r>
              <w:rPr>
                <w:rFonts w:ascii="Times New Roman" w:hAnsi="Times New Roman"/>
                <w:i/>
                <w:sz w:val="24"/>
              </w:rPr>
              <w:t>J59</w:t>
            </w:r>
          </w:p>
        </w:tc>
        <w:tc>
          <w:tcPr>
            <w:tcW w:w="2029" w:type="pct"/>
            <w:tcBorders>
              <w:left w:val="nil"/>
              <w:right w:val="nil"/>
            </w:tcBorders>
            <w:shd w:val="clear" w:color="auto" w:fill="B8CCE4" w:themeFill="accent1" w:themeFillTint="66"/>
          </w:tcPr>
          <w:p w14:paraId="67EC0CAA" w14:textId="677D1871" w:rsidR="00991100" w:rsidRPr="00550CDB" w:rsidRDefault="00991100" w:rsidP="007E07A8">
            <w:pPr>
              <w:ind w:right="113"/>
              <w:jc w:val="both"/>
              <w:rPr>
                <w:rFonts w:ascii="Times New Roman" w:hAnsi="Times New Roman"/>
                <w:noProof/>
                <w:sz w:val="24"/>
              </w:rPr>
            </w:pPr>
            <w:r>
              <w:rPr>
                <w:rFonts w:ascii="Times New Roman" w:hAnsi="Times New Roman"/>
                <w:i/>
                <w:sz w:val="24"/>
              </w:rPr>
              <w:t>Kinofilmu, videofilmu un televīzijas programmu producēšana, skaņu ierakstīšana un mūzikas izdošana</w:t>
            </w:r>
          </w:p>
        </w:tc>
        <w:tc>
          <w:tcPr>
            <w:tcW w:w="229" w:type="pct"/>
            <w:tcBorders>
              <w:left w:val="nil"/>
            </w:tcBorders>
            <w:shd w:val="clear" w:color="auto" w:fill="B8CCE4" w:themeFill="accent1" w:themeFillTint="66"/>
          </w:tcPr>
          <w:p w14:paraId="65AEB6B7" w14:textId="49A40A96" w:rsidR="00991100" w:rsidRPr="00550CDB" w:rsidRDefault="00991100" w:rsidP="007E07A8">
            <w:pPr>
              <w:ind w:right="113"/>
              <w:jc w:val="both"/>
              <w:rPr>
                <w:rFonts w:ascii="Times New Roman" w:hAnsi="Times New Roman"/>
                <w:noProof/>
                <w:sz w:val="24"/>
              </w:rPr>
            </w:pPr>
            <w:r>
              <w:rPr>
                <w:rFonts w:ascii="Times New Roman" w:hAnsi="Times New Roman"/>
                <w:i/>
                <w:sz w:val="24"/>
              </w:rPr>
              <w:t>100</w:t>
            </w:r>
          </w:p>
        </w:tc>
      </w:tr>
      <w:tr w:rsidR="00991100" w:rsidRPr="00550CDB" w14:paraId="2456CBC0" w14:textId="77777777" w:rsidTr="00AF7B7C">
        <w:tc>
          <w:tcPr>
            <w:tcW w:w="638" w:type="pct"/>
            <w:vMerge/>
            <w:tcBorders>
              <w:left w:val="nil"/>
              <w:right w:val="nil"/>
            </w:tcBorders>
            <w:shd w:val="clear" w:color="auto" w:fill="B8CCE4" w:themeFill="accent1" w:themeFillTint="66"/>
          </w:tcPr>
          <w:p w14:paraId="054B1B99" w14:textId="77777777" w:rsidR="00991100" w:rsidRPr="00550CDB" w:rsidRDefault="00991100" w:rsidP="007E07A8">
            <w:pPr>
              <w:ind w:right="113"/>
              <w:jc w:val="both"/>
              <w:rPr>
                <w:rFonts w:ascii="Times New Roman" w:hAnsi="Times New Roman"/>
                <w:noProof/>
                <w:sz w:val="24"/>
              </w:rPr>
            </w:pPr>
          </w:p>
        </w:tc>
        <w:tc>
          <w:tcPr>
            <w:tcW w:w="1551" w:type="pct"/>
            <w:vMerge/>
            <w:tcBorders>
              <w:left w:val="nil"/>
              <w:right w:val="nil"/>
            </w:tcBorders>
            <w:shd w:val="clear" w:color="auto" w:fill="B8CCE4" w:themeFill="accent1" w:themeFillTint="66"/>
          </w:tcPr>
          <w:p w14:paraId="2D6E6784" w14:textId="77777777" w:rsidR="00991100" w:rsidRPr="00550CDB" w:rsidRDefault="00991100" w:rsidP="007E07A8">
            <w:pPr>
              <w:ind w:right="113"/>
              <w:jc w:val="both"/>
              <w:rPr>
                <w:rFonts w:ascii="Times New Roman" w:hAnsi="Times New Roman"/>
                <w:noProof/>
                <w:sz w:val="24"/>
              </w:rPr>
            </w:pPr>
          </w:p>
        </w:tc>
        <w:tc>
          <w:tcPr>
            <w:tcW w:w="553" w:type="pct"/>
            <w:tcBorders>
              <w:left w:val="nil"/>
              <w:right w:val="nil"/>
            </w:tcBorders>
            <w:shd w:val="clear" w:color="auto" w:fill="B8CCE4" w:themeFill="accent1" w:themeFillTint="66"/>
          </w:tcPr>
          <w:p w14:paraId="7F860FDC" w14:textId="71EC77D9" w:rsidR="00991100" w:rsidRPr="00D82D6C" w:rsidRDefault="00991100" w:rsidP="007E07A8">
            <w:pPr>
              <w:ind w:right="113"/>
              <w:jc w:val="both"/>
              <w:rPr>
                <w:rFonts w:ascii="Times New Roman" w:hAnsi="Times New Roman"/>
                <w:noProof/>
                <w:sz w:val="24"/>
              </w:rPr>
            </w:pPr>
            <w:r>
              <w:rPr>
                <w:rFonts w:ascii="Times New Roman" w:hAnsi="Times New Roman"/>
                <w:i/>
                <w:sz w:val="24"/>
              </w:rPr>
              <w:t>J60</w:t>
            </w:r>
          </w:p>
        </w:tc>
        <w:tc>
          <w:tcPr>
            <w:tcW w:w="2029" w:type="pct"/>
            <w:tcBorders>
              <w:left w:val="nil"/>
              <w:right w:val="nil"/>
            </w:tcBorders>
            <w:shd w:val="clear" w:color="auto" w:fill="B8CCE4" w:themeFill="accent1" w:themeFillTint="66"/>
          </w:tcPr>
          <w:p w14:paraId="551B741D" w14:textId="353702D8" w:rsidR="00991100" w:rsidRPr="00550CDB" w:rsidRDefault="00991100" w:rsidP="007E07A8">
            <w:pPr>
              <w:ind w:right="113"/>
              <w:jc w:val="both"/>
              <w:rPr>
                <w:rFonts w:ascii="Times New Roman" w:hAnsi="Times New Roman"/>
                <w:noProof/>
                <w:sz w:val="24"/>
              </w:rPr>
            </w:pPr>
            <w:r>
              <w:rPr>
                <w:rFonts w:ascii="Times New Roman" w:hAnsi="Times New Roman"/>
                <w:i/>
                <w:sz w:val="24"/>
              </w:rPr>
              <w:t>Radio un televīzijas programmu izstrāde un apraide</w:t>
            </w:r>
          </w:p>
        </w:tc>
        <w:tc>
          <w:tcPr>
            <w:tcW w:w="229" w:type="pct"/>
            <w:tcBorders>
              <w:left w:val="nil"/>
            </w:tcBorders>
            <w:shd w:val="clear" w:color="auto" w:fill="B8CCE4" w:themeFill="accent1" w:themeFillTint="66"/>
          </w:tcPr>
          <w:p w14:paraId="19426CDB" w14:textId="1A74F6F5" w:rsidR="00991100" w:rsidRPr="00550CDB" w:rsidRDefault="00991100" w:rsidP="007E07A8">
            <w:pPr>
              <w:ind w:right="113"/>
              <w:jc w:val="both"/>
              <w:rPr>
                <w:rFonts w:ascii="Times New Roman" w:hAnsi="Times New Roman"/>
                <w:noProof/>
                <w:sz w:val="24"/>
              </w:rPr>
            </w:pPr>
            <w:r>
              <w:rPr>
                <w:rFonts w:ascii="Times New Roman" w:hAnsi="Times New Roman"/>
                <w:i/>
                <w:sz w:val="24"/>
              </w:rPr>
              <w:t>100</w:t>
            </w:r>
          </w:p>
        </w:tc>
      </w:tr>
      <w:tr w:rsidR="00991100" w:rsidRPr="00550CDB" w14:paraId="1150D37C" w14:textId="77777777" w:rsidTr="00AF7B7C">
        <w:tc>
          <w:tcPr>
            <w:tcW w:w="638" w:type="pct"/>
            <w:vMerge/>
            <w:tcBorders>
              <w:left w:val="nil"/>
              <w:right w:val="nil"/>
            </w:tcBorders>
            <w:shd w:val="clear" w:color="auto" w:fill="B8CCE4" w:themeFill="accent1" w:themeFillTint="66"/>
          </w:tcPr>
          <w:p w14:paraId="3EE07F64" w14:textId="77777777" w:rsidR="00991100" w:rsidRPr="00550CDB" w:rsidRDefault="00991100" w:rsidP="007E07A8">
            <w:pPr>
              <w:ind w:right="113"/>
              <w:jc w:val="both"/>
              <w:rPr>
                <w:rFonts w:ascii="Times New Roman" w:hAnsi="Times New Roman"/>
                <w:noProof/>
                <w:sz w:val="24"/>
              </w:rPr>
            </w:pPr>
          </w:p>
        </w:tc>
        <w:tc>
          <w:tcPr>
            <w:tcW w:w="1551" w:type="pct"/>
            <w:vMerge/>
            <w:tcBorders>
              <w:left w:val="nil"/>
              <w:right w:val="nil"/>
            </w:tcBorders>
            <w:shd w:val="clear" w:color="auto" w:fill="B8CCE4" w:themeFill="accent1" w:themeFillTint="66"/>
          </w:tcPr>
          <w:p w14:paraId="4583FB91" w14:textId="77777777" w:rsidR="00991100" w:rsidRPr="00550CDB" w:rsidRDefault="00991100" w:rsidP="007E07A8">
            <w:pPr>
              <w:ind w:right="113"/>
              <w:jc w:val="both"/>
              <w:rPr>
                <w:rFonts w:ascii="Times New Roman" w:hAnsi="Times New Roman"/>
                <w:noProof/>
                <w:sz w:val="24"/>
              </w:rPr>
            </w:pPr>
          </w:p>
        </w:tc>
        <w:tc>
          <w:tcPr>
            <w:tcW w:w="553" w:type="pct"/>
            <w:tcBorders>
              <w:left w:val="nil"/>
              <w:right w:val="nil"/>
            </w:tcBorders>
            <w:shd w:val="clear" w:color="auto" w:fill="B8CCE4" w:themeFill="accent1" w:themeFillTint="66"/>
          </w:tcPr>
          <w:p w14:paraId="7356B427" w14:textId="17BEA211" w:rsidR="00991100" w:rsidRPr="00D82D6C" w:rsidRDefault="00991100" w:rsidP="007E07A8">
            <w:pPr>
              <w:ind w:right="113"/>
              <w:jc w:val="both"/>
              <w:rPr>
                <w:rFonts w:ascii="Times New Roman" w:hAnsi="Times New Roman"/>
                <w:noProof/>
                <w:sz w:val="24"/>
              </w:rPr>
            </w:pPr>
            <w:r>
              <w:rPr>
                <w:rFonts w:ascii="Times New Roman" w:hAnsi="Times New Roman"/>
                <w:i/>
                <w:sz w:val="24"/>
              </w:rPr>
              <w:t>N77</w:t>
            </w:r>
          </w:p>
        </w:tc>
        <w:tc>
          <w:tcPr>
            <w:tcW w:w="2029" w:type="pct"/>
            <w:tcBorders>
              <w:left w:val="nil"/>
              <w:right w:val="nil"/>
            </w:tcBorders>
            <w:shd w:val="clear" w:color="auto" w:fill="B8CCE4" w:themeFill="accent1" w:themeFillTint="66"/>
          </w:tcPr>
          <w:p w14:paraId="604A2B23" w14:textId="1432CA5B" w:rsidR="00991100" w:rsidRPr="00550CDB" w:rsidRDefault="00991100" w:rsidP="007E07A8">
            <w:pPr>
              <w:ind w:right="113"/>
              <w:jc w:val="both"/>
              <w:rPr>
                <w:rFonts w:ascii="Times New Roman" w:hAnsi="Times New Roman"/>
                <w:noProof/>
                <w:sz w:val="24"/>
              </w:rPr>
            </w:pPr>
            <w:r>
              <w:rPr>
                <w:rFonts w:ascii="Times New Roman" w:hAnsi="Times New Roman"/>
                <w:i/>
                <w:sz w:val="24"/>
              </w:rPr>
              <w:t>Iznomāšanas un ekspluatācijas līzinga pakalpojumi</w:t>
            </w:r>
          </w:p>
        </w:tc>
        <w:tc>
          <w:tcPr>
            <w:tcW w:w="229" w:type="pct"/>
            <w:tcBorders>
              <w:left w:val="nil"/>
            </w:tcBorders>
            <w:shd w:val="clear" w:color="auto" w:fill="B8CCE4" w:themeFill="accent1" w:themeFillTint="66"/>
          </w:tcPr>
          <w:p w14:paraId="1865B802" w14:textId="7B89C51E" w:rsidR="00991100" w:rsidRPr="00550CDB" w:rsidRDefault="00991100" w:rsidP="007E07A8">
            <w:pPr>
              <w:ind w:right="113"/>
              <w:jc w:val="both"/>
              <w:rPr>
                <w:rFonts w:ascii="Times New Roman" w:hAnsi="Times New Roman"/>
                <w:noProof/>
                <w:sz w:val="24"/>
              </w:rPr>
            </w:pPr>
            <w:r>
              <w:rPr>
                <w:rFonts w:ascii="Times New Roman" w:hAnsi="Times New Roman"/>
                <w:i/>
                <w:sz w:val="24"/>
              </w:rPr>
              <w:t>25</w:t>
            </w:r>
          </w:p>
        </w:tc>
      </w:tr>
      <w:tr w:rsidR="00037E0A" w:rsidRPr="00550CDB" w14:paraId="46213D32" w14:textId="77777777" w:rsidTr="00AF7B7C">
        <w:tc>
          <w:tcPr>
            <w:tcW w:w="638" w:type="pct"/>
            <w:vMerge w:val="restart"/>
            <w:tcBorders>
              <w:left w:val="nil"/>
              <w:right w:val="nil"/>
            </w:tcBorders>
            <w:shd w:val="clear" w:color="auto" w:fill="B8CCE4" w:themeFill="accent1" w:themeFillTint="66"/>
          </w:tcPr>
          <w:p w14:paraId="57999CBC" w14:textId="3CDD3884" w:rsidR="00037E0A" w:rsidRPr="007A3392" w:rsidRDefault="00287359" w:rsidP="007E07A8">
            <w:pPr>
              <w:ind w:right="113"/>
              <w:jc w:val="both"/>
              <w:rPr>
                <w:rFonts w:ascii="Times New Roman" w:hAnsi="Times New Roman"/>
                <w:i/>
                <w:iCs/>
                <w:noProof/>
                <w:sz w:val="24"/>
              </w:rPr>
            </w:pPr>
            <w:r>
              <w:rPr>
                <w:rFonts w:ascii="Times New Roman" w:hAnsi="Times New Roman"/>
                <w:i/>
                <w:sz w:val="24"/>
              </w:rPr>
              <w:t>SK2</w:t>
            </w:r>
          </w:p>
        </w:tc>
        <w:tc>
          <w:tcPr>
            <w:tcW w:w="1551" w:type="pct"/>
            <w:vMerge w:val="restart"/>
            <w:tcBorders>
              <w:left w:val="nil"/>
              <w:right w:val="nil"/>
            </w:tcBorders>
            <w:shd w:val="clear" w:color="auto" w:fill="B8CCE4" w:themeFill="accent1" w:themeFillTint="66"/>
          </w:tcPr>
          <w:p w14:paraId="3B1ECA7D" w14:textId="77ECF247" w:rsidR="00037E0A" w:rsidRPr="007A3392" w:rsidRDefault="00B66A14" w:rsidP="007E07A8">
            <w:pPr>
              <w:ind w:right="113"/>
              <w:jc w:val="both"/>
              <w:rPr>
                <w:rFonts w:ascii="Times New Roman" w:hAnsi="Times New Roman"/>
                <w:i/>
                <w:iCs/>
                <w:noProof/>
                <w:sz w:val="24"/>
              </w:rPr>
            </w:pPr>
            <w:r>
              <w:rPr>
                <w:rFonts w:ascii="Times New Roman" w:hAnsi="Times New Roman"/>
                <w:i/>
                <w:sz w:val="24"/>
              </w:rPr>
              <w:t>Citi individuālie, kultūras un atpūtas pakalpojumi</w:t>
            </w:r>
          </w:p>
        </w:tc>
        <w:tc>
          <w:tcPr>
            <w:tcW w:w="553" w:type="pct"/>
            <w:tcBorders>
              <w:left w:val="nil"/>
              <w:right w:val="nil"/>
            </w:tcBorders>
            <w:shd w:val="clear" w:color="auto" w:fill="B8CCE4" w:themeFill="accent1" w:themeFillTint="66"/>
          </w:tcPr>
          <w:p w14:paraId="274AF05C" w14:textId="679CECCC" w:rsidR="00037E0A" w:rsidRPr="00D82D6C" w:rsidRDefault="00037E0A" w:rsidP="007E07A8">
            <w:pPr>
              <w:ind w:right="113"/>
              <w:jc w:val="both"/>
              <w:rPr>
                <w:rFonts w:ascii="Times New Roman" w:hAnsi="Times New Roman"/>
                <w:noProof/>
                <w:sz w:val="24"/>
              </w:rPr>
            </w:pPr>
            <w:r>
              <w:rPr>
                <w:rFonts w:ascii="Times New Roman" w:hAnsi="Times New Roman"/>
                <w:i/>
                <w:sz w:val="24"/>
              </w:rPr>
              <w:t>I</w:t>
            </w:r>
          </w:p>
        </w:tc>
        <w:tc>
          <w:tcPr>
            <w:tcW w:w="2029" w:type="pct"/>
            <w:tcBorders>
              <w:left w:val="nil"/>
              <w:right w:val="nil"/>
            </w:tcBorders>
            <w:shd w:val="clear" w:color="auto" w:fill="B8CCE4" w:themeFill="accent1" w:themeFillTint="66"/>
          </w:tcPr>
          <w:p w14:paraId="00F3AFD3" w14:textId="2CDB5FEA" w:rsidR="00037E0A" w:rsidRPr="00550CDB" w:rsidRDefault="00037E0A" w:rsidP="007E07A8">
            <w:pPr>
              <w:ind w:right="113"/>
              <w:jc w:val="both"/>
              <w:rPr>
                <w:rFonts w:ascii="Times New Roman" w:hAnsi="Times New Roman"/>
                <w:noProof/>
                <w:sz w:val="24"/>
              </w:rPr>
            </w:pPr>
            <w:r>
              <w:rPr>
                <w:rFonts w:ascii="Times New Roman" w:hAnsi="Times New Roman"/>
                <w:i/>
                <w:sz w:val="24"/>
              </w:rPr>
              <w:t>Izmitināšana un ēdināšanas pakalpojumi</w:t>
            </w:r>
          </w:p>
        </w:tc>
        <w:tc>
          <w:tcPr>
            <w:tcW w:w="229" w:type="pct"/>
            <w:tcBorders>
              <w:left w:val="nil"/>
            </w:tcBorders>
            <w:shd w:val="clear" w:color="auto" w:fill="B8CCE4" w:themeFill="accent1" w:themeFillTint="66"/>
          </w:tcPr>
          <w:p w14:paraId="1FACE02F" w14:textId="715736B4" w:rsidR="00037E0A" w:rsidRPr="00550CDB" w:rsidRDefault="00037E0A" w:rsidP="007E07A8">
            <w:pPr>
              <w:ind w:right="113"/>
              <w:jc w:val="both"/>
              <w:rPr>
                <w:rFonts w:ascii="Times New Roman" w:hAnsi="Times New Roman"/>
                <w:noProof/>
                <w:sz w:val="24"/>
              </w:rPr>
            </w:pPr>
            <w:r>
              <w:rPr>
                <w:rFonts w:ascii="Times New Roman" w:hAnsi="Times New Roman"/>
                <w:i/>
                <w:sz w:val="24"/>
              </w:rPr>
              <w:t>100</w:t>
            </w:r>
          </w:p>
        </w:tc>
      </w:tr>
      <w:tr w:rsidR="00037E0A" w:rsidRPr="00550CDB" w14:paraId="28FE1CCF" w14:textId="77777777" w:rsidTr="00AF7B7C">
        <w:tc>
          <w:tcPr>
            <w:tcW w:w="638" w:type="pct"/>
            <w:vMerge/>
            <w:tcBorders>
              <w:left w:val="nil"/>
              <w:right w:val="nil"/>
            </w:tcBorders>
            <w:shd w:val="clear" w:color="auto" w:fill="B8CCE4" w:themeFill="accent1" w:themeFillTint="66"/>
          </w:tcPr>
          <w:p w14:paraId="36D7BFA8" w14:textId="77777777" w:rsidR="00037E0A" w:rsidRPr="00550CDB" w:rsidRDefault="00037E0A" w:rsidP="007E07A8">
            <w:pPr>
              <w:ind w:right="113"/>
              <w:jc w:val="both"/>
              <w:rPr>
                <w:rFonts w:ascii="Times New Roman" w:hAnsi="Times New Roman"/>
                <w:noProof/>
                <w:sz w:val="24"/>
              </w:rPr>
            </w:pPr>
          </w:p>
        </w:tc>
        <w:tc>
          <w:tcPr>
            <w:tcW w:w="1551" w:type="pct"/>
            <w:vMerge/>
            <w:tcBorders>
              <w:left w:val="nil"/>
              <w:right w:val="nil"/>
            </w:tcBorders>
            <w:shd w:val="clear" w:color="auto" w:fill="B8CCE4" w:themeFill="accent1" w:themeFillTint="66"/>
          </w:tcPr>
          <w:p w14:paraId="0DE0580A" w14:textId="77777777" w:rsidR="00037E0A" w:rsidRPr="00550CDB" w:rsidRDefault="00037E0A" w:rsidP="007E07A8">
            <w:pPr>
              <w:ind w:right="113"/>
              <w:jc w:val="both"/>
              <w:rPr>
                <w:rFonts w:ascii="Times New Roman" w:hAnsi="Times New Roman"/>
                <w:noProof/>
                <w:sz w:val="24"/>
              </w:rPr>
            </w:pPr>
          </w:p>
        </w:tc>
        <w:tc>
          <w:tcPr>
            <w:tcW w:w="553" w:type="pct"/>
            <w:tcBorders>
              <w:left w:val="nil"/>
              <w:right w:val="nil"/>
            </w:tcBorders>
            <w:shd w:val="clear" w:color="auto" w:fill="B8CCE4" w:themeFill="accent1" w:themeFillTint="66"/>
          </w:tcPr>
          <w:p w14:paraId="729E4076" w14:textId="0A35348A" w:rsidR="00037E0A" w:rsidRPr="00D82D6C" w:rsidRDefault="00037E0A" w:rsidP="007E07A8">
            <w:pPr>
              <w:ind w:right="113"/>
              <w:jc w:val="both"/>
              <w:rPr>
                <w:rFonts w:ascii="Times New Roman" w:hAnsi="Times New Roman"/>
                <w:noProof/>
                <w:sz w:val="24"/>
              </w:rPr>
            </w:pPr>
            <w:r>
              <w:rPr>
                <w:rFonts w:ascii="Times New Roman" w:hAnsi="Times New Roman"/>
                <w:i/>
                <w:sz w:val="24"/>
              </w:rPr>
              <w:t>P</w:t>
            </w:r>
          </w:p>
        </w:tc>
        <w:tc>
          <w:tcPr>
            <w:tcW w:w="2029" w:type="pct"/>
            <w:tcBorders>
              <w:left w:val="nil"/>
              <w:right w:val="nil"/>
            </w:tcBorders>
            <w:shd w:val="clear" w:color="auto" w:fill="B8CCE4" w:themeFill="accent1" w:themeFillTint="66"/>
          </w:tcPr>
          <w:p w14:paraId="3C1BDDFD" w14:textId="76FB6740" w:rsidR="00037E0A" w:rsidRPr="00550CDB" w:rsidRDefault="00037E0A" w:rsidP="007E07A8">
            <w:pPr>
              <w:ind w:right="113"/>
              <w:jc w:val="both"/>
              <w:rPr>
                <w:rFonts w:ascii="Times New Roman" w:hAnsi="Times New Roman"/>
                <w:noProof/>
                <w:sz w:val="24"/>
              </w:rPr>
            </w:pPr>
            <w:r>
              <w:rPr>
                <w:rFonts w:ascii="Times New Roman" w:hAnsi="Times New Roman"/>
                <w:i/>
                <w:sz w:val="24"/>
              </w:rPr>
              <w:t>Izglītība</w:t>
            </w:r>
          </w:p>
        </w:tc>
        <w:tc>
          <w:tcPr>
            <w:tcW w:w="229" w:type="pct"/>
            <w:tcBorders>
              <w:left w:val="nil"/>
            </w:tcBorders>
            <w:shd w:val="clear" w:color="auto" w:fill="B8CCE4" w:themeFill="accent1" w:themeFillTint="66"/>
          </w:tcPr>
          <w:p w14:paraId="141FF4C6" w14:textId="39DA7C2B" w:rsidR="00037E0A" w:rsidRPr="00550CDB" w:rsidRDefault="00037E0A" w:rsidP="007E07A8">
            <w:pPr>
              <w:ind w:right="113"/>
              <w:jc w:val="both"/>
              <w:rPr>
                <w:rFonts w:ascii="Times New Roman" w:hAnsi="Times New Roman"/>
                <w:noProof/>
                <w:sz w:val="24"/>
              </w:rPr>
            </w:pPr>
            <w:r>
              <w:rPr>
                <w:rFonts w:ascii="Times New Roman" w:hAnsi="Times New Roman"/>
                <w:i/>
                <w:sz w:val="24"/>
              </w:rPr>
              <w:t>100</w:t>
            </w:r>
          </w:p>
        </w:tc>
      </w:tr>
      <w:tr w:rsidR="00037E0A" w:rsidRPr="00550CDB" w14:paraId="40B58019" w14:textId="77777777" w:rsidTr="00AF7B7C">
        <w:tc>
          <w:tcPr>
            <w:tcW w:w="638" w:type="pct"/>
            <w:vMerge/>
            <w:tcBorders>
              <w:left w:val="nil"/>
              <w:right w:val="nil"/>
            </w:tcBorders>
            <w:shd w:val="clear" w:color="auto" w:fill="B8CCE4" w:themeFill="accent1" w:themeFillTint="66"/>
          </w:tcPr>
          <w:p w14:paraId="0CACAEAD" w14:textId="77777777" w:rsidR="00037E0A" w:rsidRPr="00550CDB" w:rsidRDefault="00037E0A" w:rsidP="007E07A8">
            <w:pPr>
              <w:ind w:right="113"/>
              <w:jc w:val="both"/>
              <w:rPr>
                <w:rFonts w:ascii="Times New Roman" w:hAnsi="Times New Roman"/>
                <w:noProof/>
                <w:sz w:val="24"/>
              </w:rPr>
            </w:pPr>
          </w:p>
        </w:tc>
        <w:tc>
          <w:tcPr>
            <w:tcW w:w="1551" w:type="pct"/>
            <w:vMerge/>
            <w:tcBorders>
              <w:left w:val="nil"/>
              <w:right w:val="nil"/>
            </w:tcBorders>
            <w:shd w:val="clear" w:color="auto" w:fill="B8CCE4" w:themeFill="accent1" w:themeFillTint="66"/>
          </w:tcPr>
          <w:p w14:paraId="57B5C9A9" w14:textId="77777777" w:rsidR="00037E0A" w:rsidRPr="00550CDB" w:rsidRDefault="00037E0A" w:rsidP="007E07A8">
            <w:pPr>
              <w:ind w:right="113"/>
              <w:jc w:val="both"/>
              <w:rPr>
                <w:rFonts w:ascii="Times New Roman" w:hAnsi="Times New Roman"/>
                <w:noProof/>
                <w:sz w:val="24"/>
              </w:rPr>
            </w:pPr>
          </w:p>
        </w:tc>
        <w:tc>
          <w:tcPr>
            <w:tcW w:w="553" w:type="pct"/>
            <w:tcBorders>
              <w:left w:val="nil"/>
              <w:right w:val="nil"/>
            </w:tcBorders>
            <w:shd w:val="clear" w:color="auto" w:fill="B8CCE4" w:themeFill="accent1" w:themeFillTint="66"/>
          </w:tcPr>
          <w:p w14:paraId="740635AD" w14:textId="362D5139" w:rsidR="00037E0A" w:rsidRPr="00D82D6C" w:rsidRDefault="00037E0A" w:rsidP="007E07A8">
            <w:pPr>
              <w:ind w:right="113"/>
              <w:jc w:val="both"/>
              <w:rPr>
                <w:rFonts w:ascii="Times New Roman" w:hAnsi="Times New Roman"/>
                <w:noProof/>
                <w:sz w:val="24"/>
              </w:rPr>
            </w:pPr>
            <w:r>
              <w:rPr>
                <w:rFonts w:ascii="Times New Roman" w:hAnsi="Times New Roman"/>
                <w:i/>
                <w:sz w:val="24"/>
              </w:rPr>
              <w:t>Q</w:t>
            </w:r>
          </w:p>
        </w:tc>
        <w:tc>
          <w:tcPr>
            <w:tcW w:w="2029" w:type="pct"/>
            <w:tcBorders>
              <w:left w:val="nil"/>
              <w:right w:val="nil"/>
            </w:tcBorders>
            <w:shd w:val="clear" w:color="auto" w:fill="B8CCE4" w:themeFill="accent1" w:themeFillTint="66"/>
          </w:tcPr>
          <w:p w14:paraId="2D463385" w14:textId="25B4FAE3" w:rsidR="00037E0A" w:rsidRPr="00550CDB" w:rsidRDefault="00037E0A" w:rsidP="007E07A8">
            <w:pPr>
              <w:ind w:right="113"/>
              <w:jc w:val="both"/>
              <w:rPr>
                <w:rFonts w:ascii="Times New Roman" w:hAnsi="Times New Roman"/>
                <w:noProof/>
                <w:sz w:val="24"/>
              </w:rPr>
            </w:pPr>
            <w:r>
              <w:rPr>
                <w:rFonts w:ascii="Times New Roman" w:hAnsi="Times New Roman"/>
                <w:i/>
                <w:sz w:val="24"/>
              </w:rPr>
              <w:t>Veselība un sociālā aprūpe</w:t>
            </w:r>
          </w:p>
        </w:tc>
        <w:tc>
          <w:tcPr>
            <w:tcW w:w="229" w:type="pct"/>
            <w:tcBorders>
              <w:left w:val="nil"/>
            </w:tcBorders>
            <w:shd w:val="clear" w:color="auto" w:fill="B8CCE4" w:themeFill="accent1" w:themeFillTint="66"/>
          </w:tcPr>
          <w:p w14:paraId="793350F3" w14:textId="0DDA634D" w:rsidR="00037E0A" w:rsidRPr="00550CDB" w:rsidRDefault="00037E0A" w:rsidP="007E07A8">
            <w:pPr>
              <w:ind w:right="113"/>
              <w:jc w:val="both"/>
              <w:rPr>
                <w:rFonts w:ascii="Times New Roman" w:hAnsi="Times New Roman"/>
                <w:noProof/>
                <w:sz w:val="24"/>
              </w:rPr>
            </w:pPr>
            <w:r>
              <w:rPr>
                <w:rFonts w:ascii="Times New Roman" w:hAnsi="Times New Roman"/>
                <w:i/>
                <w:sz w:val="24"/>
              </w:rPr>
              <w:t>100</w:t>
            </w:r>
          </w:p>
        </w:tc>
      </w:tr>
      <w:tr w:rsidR="00037E0A" w:rsidRPr="00550CDB" w14:paraId="21B104A1" w14:textId="77777777" w:rsidTr="00AF7B7C">
        <w:tc>
          <w:tcPr>
            <w:tcW w:w="638" w:type="pct"/>
            <w:vMerge/>
            <w:tcBorders>
              <w:left w:val="nil"/>
              <w:right w:val="nil"/>
            </w:tcBorders>
            <w:shd w:val="clear" w:color="auto" w:fill="B8CCE4" w:themeFill="accent1" w:themeFillTint="66"/>
          </w:tcPr>
          <w:p w14:paraId="54C03968" w14:textId="77777777" w:rsidR="00037E0A" w:rsidRPr="00550CDB" w:rsidRDefault="00037E0A" w:rsidP="007E07A8">
            <w:pPr>
              <w:ind w:right="113"/>
              <w:jc w:val="both"/>
              <w:rPr>
                <w:rFonts w:ascii="Times New Roman" w:hAnsi="Times New Roman"/>
                <w:noProof/>
                <w:sz w:val="24"/>
              </w:rPr>
            </w:pPr>
          </w:p>
        </w:tc>
        <w:tc>
          <w:tcPr>
            <w:tcW w:w="1551" w:type="pct"/>
            <w:vMerge/>
            <w:tcBorders>
              <w:left w:val="nil"/>
              <w:right w:val="nil"/>
            </w:tcBorders>
            <w:shd w:val="clear" w:color="auto" w:fill="B8CCE4" w:themeFill="accent1" w:themeFillTint="66"/>
          </w:tcPr>
          <w:p w14:paraId="6D671FF9" w14:textId="77777777" w:rsidR="00037E0A" w:rsidRPr="00550CDB" w:rsidRDefault="00037E0A" w:rsidP="007E07A8">
            <w:pPr>
              <w:ind w:right="113"/>
              <w:jc w:val="both"/>
              <w:rPr>
                <w:rFonts w:ascii="Times New Roman" w:hAnsi="Times New Roman"/>
                <w:noProof/>
                <w:sz w:val="24"/>
              </w:rPr>
            </w:pPr>
          </w:p>
        </w:tc>
        <w:tc>
          <w:tcPr>
            <w:tcW w:w="553" w:type="pct"/>
            <w:tcBorders>
              <w:left w:val="nil"/>
              <w:right w:val="nil"/>
            </w:tcBorders>
            <w:shd w:val="clear" w:color="auto" w:fill="B8CCE4" w:themeFill="accent1" w:themeFillTint="66"/>
          </w:tcPr>
          <w:p w14:paraId="28428174" w14:textId="3E7E3A98" w:rsidR="00037E0A" w:rsidRPr="00D82D6C" w:rsidRDefault="00037E0A" w:rsidP="007E07A8">
            <w:pPr>
              <w:ind w:right="113"/>
              <w:jc w:val="both"/>
              <w:rPr>
                <w:rFonts w:ascii="Times New Roman" w:hAnsi="Times New Roman"/>
                <w:noProof/>
                <w:sz w:val="24"/>
              </w:rPr>
            </w:pPr>
            <w:r>
              <w:rPr>
                <w:rFonts w:ascii="Times New Roman" w:hAnsi="Times New Roman"/>
                <w:i/>
                <w:sz w:val="24"/>
              </w:rPr>
              <w:t>R</w:t>
            </w:r>
          </w:p>
        </w:tc>
        <w:tc>
          <w:tcPr>
            <w:tcW w:w="2029" w:type="pct"/>
            <w:tcBorders>
              <w:left w:val="nil"/>
              <w:right w:val="nil"/>
            </w:tcBorders>
            <w:shd w:val="clear" w:color="auto" w:fill="B8CCE4" w:themeFill="accent1" w:themeFillTint="66"/>
          </w:tcPr>
          <w:p w14:paraId="1A6D0B7F" w14:textId="0CB46B3E" w:rsidR="00037E0A" w:rsidRPr="00550CDB" w:rsidRDefault="00037E0A" w:rsidP="007E07A8">
            <w:pPr>
              <w:ind w:right="113"/>
              <w:jc w:val="both"/>
              <w:rPr>
                <w:rFonts w:ascii="Times New Roman" w:hAnsi="Times New Roman"/>
                <w:noProof/>
                <w:sz w:val="24"/>
              </w:rPr>
            </w:pPr>
            <w:r>
              <w:rPr>
                <w:rFonts w:ascii="Times New Roman" w:hAnsi="Times New Roman"/>
                <w:i/>
                <w:sz w:val="24"/>
              </w:rPr>
              <w:t>Māksla, izklaide un atpūta</w:t>
            </w:r>
          </w:p>
        </w:tc>
        <w:tc>
          <w:tcPr>
            <w:tcW w:w="229" w:type="pct"/>
            <w:tcBorders>
              <w:left w:val="nil"/>
            </w:tcBorders>
            <w:shd w:val="clear" w:color="auto" w:fill="B8CCE4" w:themeFill="accent1" w:themeFillTint="66"/>
          </w:tcPr>
          <w:p w14:paraId="645EBE22" w14:textId="7F79A92A" w:rsidR="00037E0A" w:rsidRPr="00550CDB" w:rsidRDefault="00037E0A" w:rsidP="007E07A8">
            <w:pPr>
              <w:ind w:right="113"/>
              <w:jc w:val="both"/>
              <w:rPr>
                <w:rFonts w:ascii="Times New Roman" w:hAnsi="Times New Roman"/>
                <w:noProof/>
                <w:sz w:val="24"/>
              </w:rPr>
            </w:pPr>
            <w:r>
              <w:rPr>
                <w:rFonts w:ascii="Times New Roman" w:hAnsi="Times New Roman"/>
                <w:i/>
                <w:sz w:val="24"/>
              </w:rPr>
              <w:t>100</w:t>
            </w:r>
          </w:p>
        </w:tc>
      </w:tr>
      <w:tr w:rsidR="00037E0A" w:rsidRPr="00550CDB" w14:paraId="51509007" w14:textId="77777777" w:rsidTr="00AF7B7C">
        <w:tc>
          <w:tcPr>
            <w:tcW w:w="638" w:type="pct"/>
            <w:vMerge/>
            <w:tcBorders>
              <w:left w:val="nil"/>
              <w:right w:val="nil"/>
            </w:tcBorders>
            <w:shd w:val="clear" w:color="auto" w:fill="B8CCE4" w:themeFill="accent1" w:themeFillTint="66"/>
          </w:tcPr>
          <w:p w14:paraId="14643BA9" w14:textId="77777777" w:rsidR="00037E0A" w:rsidRPr="00550CDB" w:rsidRDefault="00037E0A" w:rsidP="007E07A8">
            <w:pPr>
              <w:ind w:right="113"/>
              <w:jc w:val="both"/>
              <w:rPr>
                <w:rFonts w:ascii="Times New Roman" w:hAnsi="Times New Roman"/>
                <w:noProof/>
                <w:sz w:val="24"/>
              </w:rPr>
            </w:pPr>
          </w:p>
        </w:tc>
        <w:tc>
          <w:tcPr>
            <w:tcW w:w="1551" w:type="pct"/>
            <w:vMerge/>
            <w:tcBorders>
              <w:left w:val="nil"/>
              <w:right w:val="nil"/>
            </w:tcBorders>
            <w:shd w:val="clear" w:color="auto" w:fill="B8CCE4" w:themeFill="accent1" w:themeFillTint="66"/>
          </w:tcPr>
          <w:p w14:paraId="64517724" w14:textId="77777777" w:rsidR="00037E0A" w:rsidRPr="00550CDB" w:rsidRDefault="00037E0A" w:rsidP="007E07A8">
            <w:pPr>
              <w:ind w:right="113"/>
              <w:jc w:val="both"/>
              <w:rPr>
                <w:rFonts w:ascii="Times New Roman" w:hAnsi="Times New Roman"/>
                <w:noProof/>
                <w:sz w:val="24"/>
              </w:rPr>
            </w:pPr>
          </w:p>
        </w:tc>
        <w:tc>
          <w:tcPr>
            <w:tcW w:w="553" w:type="pct"/>
            <w:tcBorders>
              <w:left w:val="nil"/>
              <w:right w:val="nil"/>
            </w:tcBorders>
            <w:shd w:val="clear" w:color="auto" w:fill="B8CCE4" w:themeFill="accent1" w:themeFillTint="66"/>
          </w:tcPr>
          <w:p w14:paraId="24549B7D" w14:textId="0B9AABCB" w:rsidR="00037E0A" w:rsidRPr="00D82D6C" w:rsidRDefault="00037E0A" w:rsidP="007E07A8">
            <w:pPr>
              <w:ind w:right="113"/>
              <w:jc w:val="both"/>
              <w:rPr>
                <w:rFonts w:ascii="Times New Roman" w:hAnsi="Times New Roman"/>
                <w:noProof/>
                <w:sz w:val="24"/>
              </w:rPr>
            </w:pPr>
            <w:r>
              <w:rPr>
                <w:rFonts w:ascii="Times New Roman" w:hAnsi="Times New Roman"/>
                <w:i/>
                <w:sz w:val="24"/>
              </w:rPr>
              <w:t>S94</w:t>
            </w:r>
          </w:p>
        </w:tc>
        <w:tc>
          <w:tcPr>
            <w:tcW w:w="2029" w:type="pct"/>
            <w:tcBorders>
              <w:left w:val="nil"/>
              <w:right w:val="nil"/>
            </w:tcBorders>
            <w:shd w:val="clear" w:color="auto" w:fill="B8CCE4" w:themeFill="accent1" w:themeFillTint="66"/>
          </w:tcPr>
          <w:p w14:paraId="5CDDC41A" w14:textId="0082D4D6" w:rsidR="00037E0A" w:rsidRPr="00550CDB" w:rsidRDefault="00037E0A" w:rsidP="007E07A8">
            <w:pPr>
              <w:ind w:right="113"/>
              <w:jc w:val="both"/>
              <w:rPr>
                <w:rFonts w:ascii="Times New Roman" w:hAnsi="Times New Roman"/>
                <w:noProof/>
                <w:sz w:val="24"/>
              </w:rPr>
            </w:pPr>
            <w:r>
              <w:rPr>
                <w:rFonts w:ascii="Times New Roman" w:hAnsi="Times New Roman"/>
                <w:i/>
                <w:sz w:val="24"/>
              </w:rPr>
              <w:t>Organizāciju darbība</w:t>
            </w:r>
          </w:p>
        </w:tc>
        <w:tc>
          <w:tcPr>
            <w:tcW w:w="229" w:type="pct"/>
            <w:tcBorders>
              <w:left w:val="nil"/>
            </w:tcBorders>
            <w:shd w:val="clear" w:color="auto" w:fill="B8CCE4" w:themeFill="accent1" w:themeFillTint="66"/>
          </w:tcPr>
          <w:p w14:paraId="42B91467" w14:textId="795BB6AD" w:rsidR="00037E0A" w:rsidRPr="00550CDB" w:rsidRDefault="00037E0A" w:rsidP="007E07A8">
            <w:pPr>
              <w:ind w:right="113"/>
              <w:jc w:val="both"/>
              <w:rPr>
                <w:rFonts w:ascii="Times New Roman" w:hAnsi="Times New Roman"/>
                <w:noProof/>
                <w:sz w:val="24"/>
              </w:rPr>
            </w:pPr>
            <w:r>
              <w:rPr>
                <w:rFonts w:ascii="Times New Roman" w:hAnsi="Times New Roman"/>
                <w:i/>
                <w:sz w:val="24"/>
              </w:rPr>
              <w:t>100</w:t>
            </w:r>
          </w:p>
        </w:tc>
      </w:tr>
      <w:tr w:rsidR="008159C2" w:rsidRPr="00550CDB" w14:paraId="688312E9" w14:textId="77777777" w:rsidTr="008159C2">
        <w:tc>
          <w:tcPr>
            <w:tcW w:w="2189" w:type="pct"/>
            <w:gridSpan w:val="2"/>
            <w:tcBorders>
              <w:left w:val="nil"/>
              <w:right w:val="nil"/>
            </w:tcBorders>
          </w:tcPr>
          <w:p w14:paraId="1152EE9B" w14:textId="6CC29A92" w:rsidR="008159C2" w:rsidRPr="00550CDB" w:rsidRDefault="00B009BF" w:rsidP="007E07A8">
            <w:pPr>
              <w:ind w:right="113"/>
              <w:jc w:val="both"/>
              <w:rPr>
                <w:rFonts w:ascii="Times New Roman" w:hAnsi="Times New Roman"/>
                <w:noProof/>
                <w:sz w:val="24"/>
              </w:rPr>
            </w:pPr>
            <w:r>
              <w:rPr>
                <w:rFonts w:ascii="Times New Roman" w:hAnsi="Times New Roman"/>
                <w:sz w:val="24"/>
              </w:rPr>
              <w:t>Izplatīšanas pakalpojumi</w:t>
            </w:r>
          </w:p>
        </w:tc>
        <w:tc>
          <w:tcPr>
            <w:tcW w:w="553" w:type="pct"/>
            <w:tcBorders>
              <w:left w:val="nil"/>
              <w:right w:val="nil"/>
            </w:tcBorders>
          </w:tcPr>
          <w:p w14:paraId="35986E46" w14:textId="28FB326D" w:rsidR="008159C2" w:rsidRPr="00D82D6C" w:rsidRDefault="00B009BF" w:rsidP="007E07A8">
            <w:pPr>
              <w:ind w:right="113"/>
              <w:jc w:val="both"/>
              <w:rPr>
                <w:rFonts w:ascii="Times New Roman" w:hAnsi="Times New Roman"/>
                <w:i/>
                <w:noProof/>
                <w:sz w:val="24"/>
              </w:rPr>
            </w:pPr>
            <w:r>
              <w:rPr>
                <w:rFonts w:ascii="Times New Roman" w:hAnsi="Times New Roman"/>
                <w:sz w:val="24"/>
              </w:rPr>
              <w:t>G*</w:t>
            </w:r>
          </w:p>
        </w:tc>
        <w:tc>
          <w:tcPr>
            <w:tcW w:w="2029" w:type="pct"/>
            <w:tcBorders>
              <w:left w:val="nil"/>
              <w:right w:val="nil"/>
            </w:tcBorders>
          </w:tcPr>
          <w:p w14:paraId="33CB5596" w14:textId="33111012" w:rsidR="008159C2" w:rsidRPr="00550CDB" w:rsidRDefault="00B009BF" w:rsidP="007E07A8">
            <w:pPr>
              <w:ind w:right="113"/>
              <w:jc w:val="both"/>
              <w:rPr>
                <w:rFonts w:ascii="Times New Roman" w:hAnsi="Times New Roman"/>
                <w:noProof/>
                <w:sz w:val="24"/>
              </w:rPr>
            </w:pPr>
            <w:r>
              <w:rPr>
                <w:rFonts w:ascii="Times New Roman" w:hAnsi="Times New Roman"/>
                <w:sz w:val="24"/>
              </w:rPr>
              <w:t>Vairumtirdzniecība un mazumtirdzniecība; automobiļu un motociklu remonts</w:t>
            </w:r>
          </w:p>
        </w:tc>
        <w:tc>
          <w:tcPr>
            <w:tcW w:w="229" w:type="pct"/>
            <w:tcBorders>
              <w:left w:val="nil"/>
            </w:tcBorders>
          </w:tcPr>
          <w:p w14:paraId="74A6E074" w14:textId="77777777" w:rsidR="00B009BF" w:rsidRPr="00D82D6C" w:rsidRDefault="00B009BF" w:rsidP="007E07A8">
            <w:pPr>
              <w:ind w:right="113"/>
              <w:jc w:val="both"/>
              <w:rPr>
                <w:rFonts w:ascii="Times New Roman" w:hAnsi="Times New Roman"/>
                <w:noProof/>
                <w:sz w:val="24"/>
              </w:rPr>
            </w:pPr>
            <w:r>
              <w:rPr>
                <w:rFonts w:ascii="Times New Roman" w:hAnsi="Times New Roman"/>
                <w:sz w:val="24"/>
              </w:rPr>
              <w:t>100</w:t>
            </w:r>
          </w:p>
          <w:p w14:paraId="1A9F3363" w14:textId="75AD3342" w:rsidR="008159C2" w:rsidRPr="00550CDB" w:rsidRDefault="008159C2" w:rsidP="007E07A8">
            <w:pPr>
              <w:ind w:right="113"/>
              <w:jc w:val="both"/>
              <w:rPr>
                <w:rFonts w:ascii="Times New Roman" w:hAnsi="Times New Roman"/>
                <w:noProof/>
                <w:sz w:val="24"/>
              </w:rPr>
            </w:pPr>
          </w:p>
        </w:tc>
      </w:tr>
    </w:tbl>
    <w:p w14:paraId="42D7C991" w14:textId="77777777" w:rsidR="00415452" w:rsidRDefault="00415452" w:rsidP="00D82D6C">
      <w:pPr>
        <w:jc w:val="both"/>
        <w:rPr>
          <w:rFonts w:ascii="Times New Roman" w:hAnsi="Times New Roman"/>
          <w:b/>
          <w:bCs/>
          <w:noProof/>
          <w:color w:val="B83B46"/>
          <w:sz w:val="24"/>
        </w:rPr>
      </w:pPr>
    </w:p>
    <w:p w14:paraId="06A7CDF6" w14:textId="77777777" w:rsidR="00416649" w:rsidRPr="00D82D6C" w:rsidRDefault="00416649" w:rsidP="00D82D6C">
      <w:pPr>
        <w:jc w:val="both"/>
        <w:rPr>
          <w:rFonts w:ascii="Times New Roman" w:hAnsi="Times New Roman"/>
          <w:noProof/>
          <w:sz w:val="24"/>
        </w:rPr>
      </w:pPr>
      <w:r>
        <w:rPr>
          <w:rFonts w:ascii="Times New Roman" w:hAnsi="Times New Roman"/>
          <w:sz w:val="24"/>
          <w:u w:val="single"/>
        </w:rPr>
        <w:t xml:space="preserve">PIEZĪME. </w:t>
      </w:r>
      <w:r>
        <w:rPr>
          <w:rFonts w:ascii="Times New Roman" w:hAnsi="Times New Roman"/>
          <w:sz w:val="24"/>
        </w:rPr>
        <w:t xml:space="preserve">Jāizmanto apgrozījuma vērtība, izņemot ar zvaigznīti atzīmētās darbības, attiecībā uz kurām jāizmanto produkcijas vērtība. Avots: </w:t>
      </w:r>
      <w:r>
        <w:rPr>
          <w:rFonts w:ascii="Times New Roman" w:hAnsi="Times New Roman"/>
          <w:i/>
          <w:iCs/>
          <w:sz w:val="24"/>
        </w:rPr>
        <w:t>Eurostat</w:t>
      </w:r>
      <w:r>
        <w:rPr>
          <w:rFonts w:ascii="Times New Roman" w:hAnsi="Times New Roman"/>
          <w:sz w:val="24"/>
        </w:rPr>
        <w:t xml:space="preserve">, </w:t>
      </w:r>
      <w:r>
        <w:rPr>
          <w:rFonts w:ascii="Times New Roman" w:hAnsi="Times New Roman"/>
          <w:i/>
          <w:iCs/>
          <w:sz w:val="24"/>
        </w:rPr>
        <w:t>OECD</w:t>
      </w:r>
      <w:r>
        <w:rPr>
          <w:rFonts w:ascii="Times New Roman" w:hAnsi="Times New Roman"/>
          <w:sz w:val="24"/>
        </w:rPr>
        <w:t xml:space="preserve"> un PTO</w:t>
      </w:r>
    </w:p>
    <w:p w14:paraId="5E8F59FB" w14:textId="77777777" w:rsidR="00FA355E" w:rsidRDefault="00FA355E" w:rsidP="00D82D6C">
      <w:pPr>
        <w:jc w:val="both"/>
        <w:rPr>
          <w:rFonts w:ascii="Times New Roman" w:hAnsi="Times New Roman"/>
          <w:noProof/>
          <w:sz w:val="24"/>
        </w:rPr>
      </w:pPr>
    </w:p>
    <w:p w14:paraId="3EF13189" w14:textId="77777777" w:rsidR="006C47AB" w:rsidRPr="00D82D6C" w:rsidRDefault="006C47AB" w:rsidP="00D82D6C">
      <w:pPr>
        <w:jc w:val="both"/>
        <w:rPr>
          <w:rFonts w:ascii="Times New Roman" w:hAnsi="Times New Roman"/>
          <w:noProof/>
          <w:sz w:val="24"/>
        </w:rPr>
      </w:pPr>
    </w:p>
    <w:p w14:paraId="65CCFEF8" w14:textId="24A54A09" w:rsidR="00416649" w:rsidRPr="006C47AB" w:rsidRDefault="00DA54DB" w:rsidP="00D82D6C">
      <w:pPr>
        <w:jc w:val="both"/>
        <w:rPr>
          <w:rFonts w:ascii="Times New Roman" w:hAnsi="Times New Roman"/>
          <w:b/>
          <w:bCs/>
          <w:noProof/>
          <w:color w:val="B83B46"/>
          <w:sz w:val="28"/>
          <w:szCs w:val="24"/>
        </w:rPr>
      </w:pPr>
      <w:bookmarkStart w:id="78" w:name="6.4._Limitations_of_the_Eurostat-WTO_mod"/>
      <w:bookmarkEnd w:id="78"/>
      <w:r>
        <w:rPr>
          <w:rFonts w:ascii="Times New Roman" w:hAnsi="Times New Roman"/>
          <w:b/>
          <w:color w:val="B83B46"/>
          <w:sz w:val="28"/>
        </w:rPr>
        <w:t xml:space="preserve">6.4. </w:t>
      </w:r>
      <w:r>
        <w:rPr>
          <w:rFonts w:ascii="Times New Roman" w:hAnsi="Times New Roman"/>
          <w:b/>
          <w:i/>
          <w:iCs/>
          <w:color w:val="B83B46"/>
          <w:sz w:val="28"/>
        </w:rPr>
        <w:t>Eurostat</w:t>
      </w:r>
      <w:r>
        <w:rPr>
          <w:rFonts w:ascii="Times New Roman" w:hAnsi="Times New Roman"/>
          <w:b/>
          <w:color w:val="B83B46"/>
          <w:sz w:val="28"/>
        </w:rPr>
        <w:t>-PTO modeļa ierobežojumi un jomas, kurās turpmāk veicams darbs</w:t>
      </w:r>
      <w:bookmarkStart w:id="79" w:name="_bookmark9"/>
      <w:bookmarkEnd w:id="79"/>
    </w:p>
    <w:p w14:paraId="775D231D" w14:textId="77777777" w:rsidR="006F65CF" w:rsidRPr="00D82D6C" w:rsidRDefault="006F65CF" w:rsidP="00D82D6C">
      <w:pPr>
        <w:jc w:val="both"/>
        <w:rPr>
          <w:rFonts w:ascii="Times New Roman" w:hAnsi="Times New Roman"/>
          <w:noProof/>
          <w:color w:val="B83B46"/>
          <w:sz w:val="24"/>
        </w:rPr>
      </w:pPr>
    </w:p>
    <w:p w14:paraId="045E4FEE" w14:textId="77777777" w:rsidR="00416649" w:rsidRDefault="00416649" w:rsidP="00D82D6C">
      <w:pPr>
        <w:jc w:val="both"/>
        <w:rPr>
          <w:rFonts w:ascii="Times New Roman" w:hAnsi="Times New Roman"/>
          <w:noProof/>
          <w:sz w:val="24"/>
        </w:rPr>
      </w:pPr>
      <w:r>
        <w:rPr>
          <w:rFonts w:ascii="Times New Roman" w:hAnsi="Times New Roman"/>
          <w:sz w:val="24"/>
        </w:rPr>
        <w:t xml:space="preserve">Šajā nodaļā aplūkotais </w:t>
      </w:r>
      <w:r>
        <w:rPr>
          <w:rFonts w:ascii="Times New Roman" w:hAnsi="Times New Roman"/>
          <w:i/>
          <w:iCs/>
          <w:sz w:val="24"/>
        </w:rPr>
        <w:t>Eurostat</w:t>
      </w:r>
      <w:r>
        <w:rPr>
          <w:rFonts w:ascii="Times New Roman" w:hAnsi="Times New Roman"/>
          <w:sz w:val="24"/>
        </w:rPr>
        <w:t xml:space="preserve">-PTO modelis valstu datu apkopotājiem jāizmanto sākotnēji, lai novērtētu pakalpojumu tirdzniecību iedalījumā pēc sniegšanas veida. Tas balstīts uz jau izveidoto statistiku, paredz tikai dažas korekcijas un ir sasaistīts ar MSITS 2010 iekļauto vienkāršoto datu iedales tabulu V.2. Modelis ļauj viegli novērtēt </w:t>
      </w:r>
      <w:r>
        <w:rPr>
          <w:rFonts w:ascii="Times New Roman" w:hAnsi="Times New Roman"/>
          <w:i/>
          <w:iCs/>
          <w:sz w:val="24"/>
        </w:rPr>
        <w:t>MoS</w:t>
      </w:r>
      <w:r>
        <w:rPr>
          <w:rFonts w:ascii="Times New Roman" w:hAnsi="Times New Roman"/>
          <w:sz w:val="24"/>
        </w:rPr>
        <w:t xml:space="preserve"> datus par minimālām izmaksām, vienlaicīgi nodrošinot datu salīdzināmību starp valstīm.</w:t>
      </w:r>
    </w:p>
    <w:p w14:paraId="3324C84E" w14:textId="77777777" w:rsidR="003F58EF" w:rsidRPr="00D82D6C" w:rsidRDefault="003F58EF" w:rsidP="00D82D6C">
      <w:pPr>
        <w:jc w:val="both"/>
        <w:rPr>
          <w:rFonts w:ascii="Times New Roman" w:hAnsi="Times New Roman"/>
          <w:noProof/>
          <w:sz w:val="24"/>
        </w:rPr>
      </w:pPr>
    </w:p>
    <w:p w14:paraId="312D1D27" w14:textId="77777777" w:rsidR="00416649" w:rsidRDefault="00416649" w:rsidP="00D82D6C">
      <w:pPr>
        <w:jc w:val="both"/>
        <w:rPr>
          <w:rFonts w:ascii="Times New Roman" w:hAnsi="Times New Roman"/>
          <w:noProof/>
          <w:sz w:val="24"/>
        </w:rPr>
      </w:pPr>
      <w:r>
        <w:rPr>
          <w:rFonts w:ascii="Times New Roman" w:hAnsi="Times New Roman"/>
          <w:sz w:val="24"/>
        </w:rPr>
        <w:t xml:space="preserve">Tomēr, neraugoties uz tā priekšrocībām, jo īpaši datu salīdzināmību starp valstīm, šim kopīgi izstrādātajam modelim ir daži trūkumi. Kā norādīts iepriekš šajā nodaļā, daži no tiem ir cieši saistīti ar to, kā statistiku apkopo starptautiskajos standartos. Piemēram, saskaņā ar </w:t>
      </w:r>
      <w:r>
        <w:rPr>
          <w:rFonts w:ascii="Times New Roman" w:hAnsi="Times New Roman"/>
          <w:i/>
          <w:iCs/>
          <w:sz w:val="24"/>
        </w:rPr>
        <w:t>GATS</w:t>
      </w:r>
      <w:r>
        <w:rPr>
          <w:rFonts w:ascii="Times New Roman" w:hAnsi="Times New Roman"/>
          <w:sz w:val="24"/>
        </w:rPr>
        <w:t xml:space="preserve"> izplatīšanas pakalpojumi ir daļa no </w:t>
      </w:r>
      <w:r>
        <w:rPr>
          <w:rFonts w:ascii="Times New Roman" w:hAnsi="Times New Roman"/>
          <w:i/>
          <w:iCs/>
          <w:sz w:val="24"/>
        </w:rPr>
        <w:t>MoS,</w:t>
      </w:r>
      <w:r>
        <w:rPr>
          <w:rFonts w:ascii="Times New Roman" w:hAnsi="Times New Roman"/>
          <w:sz w:val="24"/>
        </w:rPr>
        <w:t xml:space="preserve"> bet ne daļa no </w:t>
      </w:r>
      <w:r>
        <w:rPr>
          <w:rFonts w:ascii="Times New Roman" w:hAnsi="Times New Roman"/>
          <w:i/>
          <w:iCs/>
          <w:sz w:val="24"/>
        </w:rPr>
        <w:t>EBOPS</w:t>
      </w:r>
      <w:r>
        <w:rPr>
          <w:rFonts w:ascii="Times New Roman" w:hAnsi="Times New Roman"/>
          <w:sz w:val="24"/>
        </w:rPr>
        <w:t xml:space="preserve">, līdz ar to vairumtirgotāju un mazumtirgotāju peļņas norma attiecībā uz preču pārrobežu tirdzniecību jānovērtē, ņemot vērā preču vērtības. Daži tādi </w:t>
      </w:r>
      <w:r>
        <w:rPr>
          <w:rFonts w:ascii="Times New Roman" w:hAnsi="Times New Roman"/>
          <w:i/>
          <w:iCs/>
          <w:sz w:val="24"/>
        </w:rPr>
        <w:t xml:space="preserve">EBOPS </w:t>
      </w:r>
      <w:r>
        <w:rPr>
          <w:rFonts w:ascii="Times New Roman" w:hAnsi="Times New Roman"/>
          <w:sz w:val="24"/>
        </w:rPr>
        <w:t>sektori kā ceļošana un būvniecība iekļauj to preču vērtību, ko nerezidenti iegādājušies laikā, kad viņi uzturējušies ārvalstīs, vai ko iegūst no valsts, kurā īsteno būvniecības projektu. Dažkārt nav viena konkrēta veida, kā vienkārši novērtēt preču daļu.</w:t>
      </w:r>
    </w:p>
    <w:p w14:paraId="1C005CAE" w14:textId="77777777" w:rsidR="003F58EF" w:rsidRPr="00D82D6C" w:rsidRDefault="003F58EF" w:rsidP="00D82D6C">
      <w:pPr>
        <w:jc w:val="both"/>
        <w:rPr>
          <w:rFonts w:ascii="Times New Roman" w:hAnsi="Times New Roman"/>
          <w:noProof/>
          <w:sz w:val="24"/>
        </w:rPr>
      </w:pPr>
    </w:p>
    <w:p w14:paraId="2AC423C8" w14:textId="77777777" w:rsidR="00416649" w:rsidRDefault="00416649" w:rsidP="00D82D6C">
      <w:pPr>
        <w:jc w:val="both"/>
        <w:rPr>
          <w:rFonts w:ascii="Times New Roman" w:hAnsi="Times New Roman"/>
          <w:noProof/>
          <w:sz w:val="24"/>
        </w:rPr>
      </w:pPr>
      <w:r>
        <w:rPr>
          <w:rFonts w:ascii="Times New Roman" w:hAnsi="Times New Roman"/>
          <w:sz w:val="24"/>
        </w:rPr>
        <w:t xml:space="preserve">Novērtējot 3. veidā sniegtos pakalpojumus, modelis balstās uz ārvalstu kontrolētu saistītu uzņēmumu apgrozījumu/izlaidi iedalījumā pēc saimniecības nozares, nevis produkta (preces </w:t>
      </w:r>
      <w:r>
        <w:rPr>
          <w:rFonts w:ascii="Times New Roman" w:hAnsi="Times New Roman"/>
          <w:sz w:val="24"/>
        </w:rPr>
        <w:lastRenderedPageBreak/>
        <w:t>attiecībā pret pakalpojumiem), jo šo uzņēmējdarbības statistiku (</w:t>
      </w:r>
      <w:r>
        <w:rPr>
          <w:rFonts w:ascii="Times New Roman" w:hAnsi="Times New Roman"/>
          <w:i/>
          <w:iCs/>
          <w:sz w:val="24"/>
        </w:rPr>
        <w:t>FATS</w:t>
      </w:r>
      <w:r>
        <w:rPr>
          <w:rFonts w:ascii="Times New Roman" w:hAnsi="Times New Roman"/>
          <w:sz w:val="24"/>
        </w:rPr>
        <w:t xml:space="preserve">) apkopo iedalījumā pēc saimnieciskās nozares (nevis produkta). No vienas puses, pakalpojumu tirdzniecību apkopo atbilstoši </w:t>
      </w:r>
      <w:r>
        <w:rPr>
          <w:rFonts w:ascii="Times New Roman" w:hAnsi="Times New Roman"/>
          <w:i/>
          <w:iCs/>
          <w:sz w:val="24"/>
        </w:rPr>
        <w:t>EBOPS</w:t>
      </w:r>
      <w:r>
        <w:rPr>
          <w:rFonts w:ascii="Times New Roman" w:hAnsi="Times New Roman"/>
          <w:sz w:val="24"/>
        </w:rPr>
        <w:t xml:space="preserve">, taču ne vienmēr ir viegli sasaistīt šīs abas klasifikācijas. Šis ierobežojums raksturīgs statistikai un neizbēgami arī ietekmē kopīgi izstrādāto modeli. Jāizstrādā labākas abu šo klasifikāciju kartēšanas tabulas, un to šajā ziņā var panākt, izmantojot </w:t>
      </w:r>
      <w:r>
        <w:rPr>
          <w:rFonts w:ascii="Times New Roman" w:hAnsi="Times New Roman"/>
          <w:i/>
          <w:iCs/>
          <w:sz w:val="24"/>
        </w:rPr>
        <w:t>STEC</w:t>
      </w:r>
      <w:r>
        <w:rPr>
          <w:rFonts w:ascii="Times New Roman" w:hAnsi="Times New Roman"/>
          <w:sz w:val="24"/>
        </w:rPr>
        <w:t xml:space="preserve"> datus.</w:t>
      </w:r>
    </w:p>
    <w:p w14:paraId="224D6824" w14:textId="77777777" w:rsidR="003F58EF" w:rsidRPr="00D82D6C" w:rsidRDefault="003F58EF" w:rsidP="00D82D6C">
      <w:pPr>
        <w:jc w:val="both"/>
        <w:rPr>
          <w:rFonts w:ascii="Times New Roman" w:hAnsi="Times New Roman"/>
          <w:noProof/>
          <w:sz w:val="24"/>
        </w:rPr>
      </w:pPr>
    </w:p>
    <w:p w14:paraId="419D757D" w14:textId="77777777" w:rsidR="00416649" w:rsidRDefault="00416649" w:rsidP="00D82D6C">
      <w:pPr>
        <w:jc w:val="both"/>
        <w:rPr>
          <w:rFonts w:ascii="Times New Roman" w:hAnsi="Times New Roman"/>
          <w:noProof/>
          <w:sz w:val="24"/>
        </w:rPr>
      </w:pPr>
      <w:r>
        <w:rPr>
          <w:rFonts w:ascii="Times New Roman" w:hAnsi="Times New Roman"/>
          <w:sz w:val="24"/>
        </w:rPr>
        <w:t xml:space="preserve">Rodas arī citas problēmas saistībā ar </w:t>
      </w:r>
      <w:r>
        <w:rPr>
          <w:rFonts w:ascii="Times New Roman" w:hAnsi="Times New Roman"/>
          <w:i/>
          <w:iCs/>
          <w:sz w:val="24"/>
        </w:rPr>
        <w:t>FATS</w:t>
      </w:r>
      <w:r>
        <w:rPr>
          <w:rFonts w:ascii="Times New Roman" w:hAnsi="Times New Roman"/>
          <w:sz w:val="24"/>
        </w:rPr>
        <w:t xml:space="preserve"> izmantošanu 3. veida novērtēšanai; daudzos gadījumos ir grūti nošķirt preču pārdošanu no pakalpojumu pārdošanas. Šī problēma ir saistīta ar pārdošanas apjoma nošķiršanu no uzņēmuma sekundārajām darbībām.</w:t>
      </w:r>
    </w:p>
    <w:p w14:paraId="4E2C69BD" w14:textId="77777777" w:rsidR="003F58EF" w:rsidRPr="00D82D6C" w:rsidRDefault="003F58EF" w:rsidP="00D82D6C">
      <w:pPr>
        <w:jc w:val="both"/>
        <w:rPr>
          <w:rFonts w:ascii="Times New Roman" w:hAnsi="Times New Roman"/>
          <w:noProof/>
          <w:sz w:val="24"/>
        </w:rPr>
      </w:pPr>
    </w:p>
    <w:p w14:paraId="50B12156" w14:textId="77777777" w:rsidR="00416649" w:rsidRDefault="00416649" w:rsidP="00D82D6C">
      <w:pPr>
        <w:jc w:val="both"/>
        <w:rPr>
          <w:rFonts w:ascii="Times New Roman" w:hAnsi="Times New Roman"/>
          <w:noProof/>
          <w:sz w:val="24"/>
        </w:rPr>
      </w:pPr>
      <w:r>
        <w:rPr>
          <w:rFonts w:ascii="Times New Roman" w:hAnsi="Times New Roman"/>
          <w:sz w:val="24"/>
        </w:rPr>
        <w:t xml:space="preserve">BPM6 2020. gada redakcijā valstu datu apkopotāji aicināti identificēt pakalpojumus nošķirti no 2025. gadā publicējamās </w:t>
      </w:r>
      <w:r>
        <w:rPr>
          <w:rFonts w:ascii="Times New Roman" w:hAnsi="Times New Roman"/>
          <w:i/>
          <w:iCs/>
          <w:sz w:val="24"/>
        </w:rPr>
        <w:t>BPM7</w:t>
      </w:r>
      <w:r>
        <w:rPr>
          <w:rFonts w:ascii="Times New Roman" w:hAnsi="Times New Roman"/>
          <w:sz w:val="24"/>
        </w:rPr>
        <w:t xml:space="preserve"> jaunajiem posteņiem, kas balstīti uz darījuma veicēju (jāatzīmē, ka šīs rokasgrāmatas sagatavošanas brīdī </w:t>
      </w:r>
      <w:r>
        <w:rPr>
          <w:rFonts w:ascii="Times New Roman" w:hAnsi="Times New Roman"/>
          <w:i/>
          <w:iCs/>
          <w:sz w:val="24"/>
        </w:rPr>
        <w:t>BPM</w:t>
      </w:r>
      <w:r>
        <w:rPr>
          <w:rFonts w:ascii="Times New Roman" w:hAnsi="Times New Roman"/>
          <w:sz w:val="24"/>
        </w:rPr>
        <w:t xml:space="preserve"> aktualizējums vēl nebija pabeigts). Šī joma, kurā turpmāk veicams darbs, tieši ietekmēs </w:t>
      </w:r>
      <w:r>
        <w:rPr>
          <w:rFonts w:ascii="Times New Roman" w:hAnsi="Times New Roman"/>
          <w:i/>
          <w:iCs/>
          <w:sz w:val="24"/>
        </w:rPr>
        <w:t>Eurostat</w:t>
      </w:r>
      <w:r>
        <w:rPr>
          <w:rFonts w:ascii="Times New Roman" w:hAnsi="Times New Roman"/>
          <w:sz w:val="24"/>
        </w:rPr>
        <w:t>-PTO modeli ilgtermiņā.</w:t>
      </w:r>
    </w:p>
    <w:p w14:paraId="03DD2BFC" w14:textId="77777777" w:rsidR="00840D44" w:rsidRPr="00D82D6C" w:rsidRDefault="00840D44" w:rsidP="00D82D6C">
      <w:pPr>
        <w:jc w:val="both"/>
        <w:rPr>
          <w:rFonts w:ascii="Times New Roman" w:hAnsi="Times New Roman"/>
          <w:noProof/>
          <w:sz w:val="24"/>
        </w:rPr>
      </w:pPr>
    </w:p>
    <w:p w14:paraId="3658D3C8" w14:textId="77777777" w:rsidR="00416649" w:rsidRDefault="00416649" w:rsidP="00D82D6C">
      <w:pPr>
        <w:jc w:val="both"/>
        <w:rPr>
          <w:rFonts w:ascii="Times New Roman" w:hAnsi="Times New Roman"/>
          <w:noProof/>
          <w:sz w:val="24"/>
        </w:rPr>
      </w:pPr>
      <w:r>
        <w:rPr>
          <w:rFonts w:ascii="Times New Roman" w:hAnsi="Times New Roman"/>
          <w:sz w:val="24"/>
        </w:rPr>
        <w:t xml:space="preserve">Iespējams, ka būtiskākais kopīgi izstrādātā modeļa trūkums ir fiksēta modāla procentuālā apmēra iedalīšana laika gaitā. No vienas puses, tas atvieglo apkopotāju darbu. No otras puses, netiek ņemtas vērā izmaiņas uzņēmējdarbības modelī, kas izriet no tehnoloģiskā progresa un digitalizācijas, vai tirdzniecības politikā vai arī nesenie ar veselību saistītie ceļošanas ierobežojumi. Tomēr šis jautājums tiks aplūkots, tiklīdz vairums datu apkopotāju būs pielāgojuši procentuālo sadalījumu pierādījumos balstītajiem datiem, ņemot vērā ziņojošās valsts īpatnības. Vēl viens būtisks aspekts (saistīts ar MSITS 2010 vienkāršotās pieejas izmantošanu) ir tāds, ka modelis pašlaik attiecina </w:t>
      </w:r>
      <w:r>
        <w:rPr>
          <w:rFonts w:ascii="Times New Roman" w:hAnsi="Times New Roman"/>
          <w:i/>
          <w:iCs/>
          <w:sz w:val="24"/>
        </w:rPr>
        <w:t>EBOPS</w:t>
      </w:r>
      <w:r>
        <w:rPr>
          <w:rFonts w:ascii="Times New Roman" w:hAnsi="Times New Roman"/>
          <w:sz w:val="24"/>
        </w:rPr>
        <w:t xml:space="preserve"> posteni uz ne vairāk kā diviem pakalpojumu sniegšanas veidiem (lai gan dažos gadījumos postenis attiecināts uz trīs pakalpojumu sniegšanas veidiem).</w:t>
      </w:r>
    </w:p>
    <w:p w14:paraId="618F490C" w14:textId="77777777" w:rsidR="00840D44" w:rsidRPr="00D82D6C" w:rsidRDefault="00840D44" w:rsidP="00D82D6C">
      <w:pPr>
        <w:jc w:val="both"/>
        <w:rPr>
          <w:rFonts w:ascii="Times New Roman" w:hAnsi="Times New Roman"/>
          <w:noProof/>
          <w:sz w:val="24"/>
        </w:rPr>
      </w:pPr>
    </w:p>
    <w:p w14:paraId="08C17CF2" w14:textId="774ACD54" w:rsidR="00416649" w:rsidRDefault="00416649" w:rsidP="00D82D6C">
      <w:pPr>
        <w:jc w:val="both"/>
        <w:rPr>
          <w:rFonts w:ascii="Times New Roman" w:hAnsi="Times New Roman"/>
          <w:noProof/>
          <w:sz w:val="24"/>
        </w:rPr>
      </w:pPr>
      <w:r>
        <w:rPr>
          <w:rFonts w:ascii="Times New Roman" w:hAnsi="Times New Roman"/>
          <w:sz w:val="24"/>
        </w:rPr>
        <w:t xml:space="preserve">Piemēram, </w:t>
      </w:r>
      <w:r>
        <w:rPr>
          <w:rFonts w:ascii="Times New Roman" w:hAnsi="Times New Roman"/>
          <w:i/>
          <w:iCs/>
          <w:sz w:val="24"/>
        </w:rPr>
        <w:t>apkopes un remonta pakalpojumus</w:t>
      </w:r>
      <w:r>
        <w:rPr>
          <w:rFonts w:ascii="Times New Roman" w:hAnsi="Times New Roman"/>
          <w:sz w:val="24"/>
        </w:rPr>
        <w:t>, ko var sniegt vienīgi 2. veidā atbilstoši MSITS 2010, tagad iespējams sniegt, izmantojot attālināmi vadāmas ierīces</w:t>
      </w:r>
      <w:r w:rsidR="00030F59">
        <w:rPr>
          <w:rStyle w:val="FootnoteReference"/>
          <w:rFonts w:ascii="Times New Roman" w:hAnsi="Times New Roman"/>
          <w:noProof/>
          <w:sz w:val="24"/>
        </w:rPr>
        <w:footnoteReference w:id="134"/>
      </w:r>
      <w:r>
        <w:rPr>
          <w:rFonts w:ascii="Times New Roman" w:hAnsi="Times New Roman"/>
          <w:sz w:val="24"/>
        </w:rPr>
        <w:t>, līdz ar to 1. veidā. Līdzīgi – būvniecību attiecina vienīgi uz 3. un 4. veidu. Tomēr būvniecības sektorā aizvien vairāk izmanto modernās tehnoloģijas, piemēram, bezpilota lidaparātus ēku būvniecības projektu uzraudzībai no gaisa un būvniecību, ražotnēs izmantojot automatizēto 3D drukāšanu, līdz ar to pakalpojumus sniedzot 1. veidā.</w:t>
      </w:r>
    </w:p>
    <w:p w14:paraId="4B182D81" w14:textId="77777777" w:rsidR="00172147" w:rsidRPr="00D82D6C" w:rsidRDefault="00172147" w:rsidP="00D82D6C">
      <w:pPr>
        <w:jc w:val="both"/>
        <w:rPr>
          <w:rFonts w:ascii="Times New Roman" w:hAnsi="Times New Roman"/>
          <w:noProof/>
          <w:sz w:val="24"/>
        </w:rPr>
      </w:pPr>
    </w:p>
    <w:p w14:paraId="56DC0313" w14:textId="3FD08F29" w:rsidR="00416649" w:rsidRDefault="00416649" w:rsidP="007E07A8">
      <w:pPr>
        <w:widowControl/>
        <w:jc w:val="both"/>
        <w:rPr>
          <w:rFonts w:ascii="Times New Roman" w:hAnsi="Times New Roman"/>
          <w:noProof/>
          <w:sz w:val="24"/>
        </w:rPr>
      </w:pPr>
      <w:r>
        <w:rPr>
          <w:rFonts w:ascii="Times New Roman" w:hAnsi="Times New Roman"/>
          <w:sz w:val="24"/>
        </w:rPr>
        <w:t>Pēc Covid-19 pandēmijas, kas paredzēja ierobežojumus starptautiskiem ceļojumiem, palielinājās tiešsaistē apgūstamo kursu piedāvājums. Piemēram, tālmācība var kļūt par lētāku alternatīvu tiem studējošajiem visā pasaulē, kuri nevar doties uz ārvalstīm, lai iegūtu augstāko izglītību. Līdz ar to paredzams, ka 1. veidā sniegto izglītības pakalpojumu relatīvā proporcija palielināsies. Kā vēl vienu piemēru var minēt nopietno ietekmi uz pakalpojumu sniegšanu 4. veidā, kad pakalpojuma sniedzējam fiziski jādodas uz pakalpojuma patērētāja valsti, kas daļēji vai pilnībā aizstāts ar virtuālām sapulcēm/tīmekļsemināriem/konferencēm, ko tāpat nodrošina 1. veidā.</w:t>
      </w:r>
    </w:p>
    <w:p w14:paraId="08FC80A0" w14:textId="77777777" w:rsidR="00120302" w:rsidRPr="00D82D6C" w:rsidRDefault="00120302" w:rsidP="00D82D6C">
      <w:pPr>
        <w:jc w:val="both"/>
        <w:rPr>
          <w:rFonts w:ascii="Times New Roman" w:hAnsi="Times New Roman"/>
          <w:noProof/>
          <w:sz w:val="24"/>
        </w:rPr>
      </w:pPr>
    </w:p>
    <w:p w14:paraId="516EE6BD" w14:textId="77777777" w:rsidR="00416649" w:rsidRDefault="00416649" w:rsidP="00D82D6C">
      <w:pPr>
        <w:jc w:val="both"/>
        <w:rPr>
          <w:rFonts w:ascii="Times New Roman" w:hAnsi="Times New Roman"/>
          <w:noProof/>
          <w:sz w:val="24"/>
        </w:rPr>
      </w:pPr>
      <w:r>
        <w:rPr>
          <w:rFonts w:ascii="Times New Roman" w:hAnsi="Times New Roman"/>
          <w:sz w:val="24"/>
        </w:rPr>
        <w:t>Tie ir tikai daži neseno notikumu piemēri, kas ietekmējuši pakalpojumu sniegšanas veidu, tādējādi liecinot par to, ka nākamo gadu laikā jāizvērtē “kādreizējie” apstākļi, kas aplūkoti datu iedales tabulā, kā norādīts 6.2. tabulā. Katras valsts datu apkopotājiem nākotnē jāapsver tas, kā uz pakalpojumu sniegšanas veidiem attiecinātās proporcijas laika gaitā mainās.</w:t>
      </w:r>
    </w:p>
    <w:p w14:paraId="6429E47E" w14:textId="77777777" w:rsidR="00120302" w:rsidRPr="00D82D6C" w:rsidRDefault="00120302" w:rsidP="00D82D6C">
      <w:pPr>
        <w:jc w:val="both"/>
        <w:rPr>
          <w:rFonts w:ascii="Times New Roman" w:hAnsi="Times New Roman"/>
          <w:noProof/>
          <w:sz w:val="24"/>
        </w:rPr>
      </w:pPr>
    </w:p>
    <w:p w14:paraId="2696BDA6" w14:textId="3E74FC5A" w:rsidR="00416649" w:rsidRPr="00D82D6C" w:rsidRDefault="00416649" w:rsidP="00D82D6C">
      <w:pPr>
        <w:jc w:val="both"/>
        <w:rPr>
          <w:rFonts w:ascii="Times New Roman" w:hAnsi="Times New Roman"/>
          <w:noProof/>
          <w:sz w:val="24"/>
        </w:rPr>
      </w:pPr>
      <w:r>
        <w:rPr>
          <w:rFonts w:ascii="Times New Roman" w:hAnsi="Times New Roman"/>
          <w:sz w:val="24"/>
        </w:rPr>
        <w:lastRenderedPageBreak/>
        <w:t>Visi iepriekš minētie aspekti tiks sīkāk aplūkoti šīs Apkopotāja rokasgrāmatas otrajā izdevumā.</w:t>
      </w:r>
    </w:p>
    <w:p w14:paraId="7FF64CBD" w14:textId="77777777" w:rsidR="00416649" w:rsidRPr="00D82D6C" w:rsidRDefault="00416649" w:rsidP="00D82D6C">
      <w:pPr>
        <w:jc w:val="both"/>
        <w:rPr>
          <w:rFonts w:ascii="Times New Roman" w:hAnsi="Times New Roman"/>
          <w:noProof/>
          <w:sz w:val="24"/>
        </w:rPr>
      </w:pPr>
    </w:p>
    <w:p w14:paraId="26EADAC9" w14:textId="77777777" w:rsidR="00416649" w:rsidRPr="00D82D6C" w:rsidRDefault="00416649" w:rsidP="00D82D6C">
      <w:pPr>
        <w:jc w:val="both"/>
        <w:rPr>
          <w:rFonts w:ascii="Times New Roman" w:hAnsi="Times New Roman"/>
          <w:noProof/>
          <w:sz w:val="24"/>
        </w:rPr>
      </w:pPr>
    </w:p>
    <w:p w14:paraId="1AD808B2" w14:textId="7E90ED59" w:rsidR="00416649" w:rsidRPr="0083720E" w:rsidRDefault="009027EF" w:rsidP="00C80F34">
      <w:pPr>
        <w:keepNext/>
        <w:keepLines/>
        <w:jc w:val="both"/>
        <w:rPr>
          <w:rFonts w:ascii="Times New Roman" w:hAnsi="Times New Roman"/>
          <w:b/>
          <w:bCs/>
          <w:noProof/>
          <w:color w:val="B83B46"/>
          <w:sz w:val="28"/>
          <w:szCs w:val="24"/>
        </w:rPr>
      </w:pPr>
      <w:bookmarkStart w:id="80" w:name="6.5._Summary_of_guidance_notes"/>
      <w:bookmarkEnd w:id="80"/>
      <w:r>
        <w:rPr>
          <w:rFonts w:ascii="Times New Roman" w:hAnsi="Times New Roman"/>
          <w:b/>
          <w:color w:val="B83B46"/>
          <w:sz w:val="28"/>
        </w:rPr>
        <w:t>6.5. Norādījumu kopsavilkums</w:t>
      </w:r>
    </w:p>
    <w:p w14:paraId="0FFFD816" w14:textId="77777777" w:rsidR="009027EF" w:rsidRPr="00D82D6C" w:rsidRDefault="009027EF" w:rsidP="00C80F34">
      <w:pPr>
        <w:keepNext/>
        <w:keepLines/>
        <w:jc w:val="both"/>
        <w:rPr>
          <w:rFonts w:ascii="Times New Roman" w:hAnsi="Times New Roman"/>
          <w:noProof/>
          <w:color w:val="B83B46"/>
          <w:sz w:val="24"/>
        </w:rPr>
      </w:pPr>
    </w:p>
    <w:p w14:paraId="6CD24690" w14:textId="77777777" w:rsidR="00416649" w:rsidRDefault="00416649" w:rsidP="00C80F34">
      <w:pPr>
        <w:keepNext/>
        <w:keepLines/>
        <w:jc w:val="both"/>
        <w:rPr>
          <w:rFonts w:ascii="Times New Roman" w:hAnsi="Times New Roman"/>
          <w:sz w:val="24"/>
        </w:rPr>
      </w:pPr>
      <w:r>
        <w:rPr>
          <w:rFonts w:ascii="Times New Roman" w:hAnsi="Times New Roman"/>
          <w:sz w:val="24"/>
        </w:rPr>
        <w:t>Šajā iedaļā sniegts pārskats par to, kā konsolidēto modeli izmantot praksē.</w:t>
      </w:r>
    </w:p>
    <w:p w14:paraId="3A61D569" w14:textId="77777777" w:rsidR="007E07A8" w:rsidRPr="00D82D6C" w:rsidRDefault="007E07A8" w:rsidP="00C80F34">
      <w:pPr>
        <w:keepNext/>
        <w:keepLines/>
        <w:jc w:val="both"/>
        <w:rPr>
          <w:rFonts w:ascii="Times New Roman" w:hAnsi="Times New Roman"/>
          <w:noProof/>
          <w:sz w:val="24"/>
        </w:rPr>
      </w:pPr>
    </w:p>
    <w:p w14:paraId="08AE7DEA" w14:textId="77777777" w:rsidR="008E2595" w:rsidRDefault="00416649" w:rsidP="003354F3">
      <w:pPr>
        <w:pStyle w:val="ListParagraph"/>
        <w:numPr>
          <w:ilvl w:val="0"/>
          <w:numId w:val="60"/>
        </w:numPr>
        <w:ind w:left="567" w:hanging="283"/>
        <w:jc w:val="both"/>
        <w:rPr>
          <w:rFonts w:ascii="Times New Roman" w:hAnsi="Times New Roman"/>
          <w:noProof/>
          <w:sz w:val="24"/>
        </w:rPr>
      </w:pPr>
      <w:r>
        <w:rPr>
          <w:rFonts w:ascii="Times New Roman" w:hAnsi="Times New Roman"/>
          <w:sz w:val="24"/>
        </w:rPr>
        <w:t xml:space="preserve">Korekcijas. Lai izpildītu MSITS 2010 noteiktās prasības, </w:t>
      </w:r>
      <w:r>
        <w:rPr>
          <w:rFonts w:ascii="Times New Roman" w:hAnsi="Times New Roman"/>
          <w:i/>
          <w:iCs/>
          <w:sz w:val="24"/>
        </w:rPr>
        <w:t>BOP</w:t>
      </w:r>
      <w:r>
        <w:rPr>
          <w:rFonts w:ascii="Times New Roman" w:hAnsi="Times New Roman"/>
          <w:sz w:val="24"/>
        </w:rPr>
        <w:t xml:space="preserve"> un </w:t>
      </w:r>
      <w:r>
        <w:rPr>
          <w:rFonts w:ascii="Times New Roman" w:hAnsi="Times New Roman"/>
          <w:i/>
          <w:iCs/>
          <w:sz w:val="24"/>
        </w:rPr>
        <w:t>FATS</w:t>
      </w:r>
      <w:r>
        <w:rPr>
          <w:rFonts w:ascii="Times New Roman" w:hAnsi="Times New Roman"/>
          <w:sz w:val="24"/>
        </w:rPr>
        <w:t xml:space="preserve"> dati jāprecizē, piemēram, atskaitot preces no 2010. gada izvērstās maksājumu bilances pakalpojumu klasifikācijas (</w:t>
      </w:r>
      <w:r>
        <w:rPr>
          <w:rFonts w:ascii="Times New Roman" w:hAnsi="Times New Roman"/>
          <w:i/>
          <w:iCs/>
          <w:sz w:val="24"/>
        </w:rPr>
        <w:t>EBOPS</w:t>
      </w:r>
      <w:r>
        <w:rPr>
          <w:rFonts w:ascii="Times New Roman" w:hAnsi="Times New Roman"/>
          <w:sz w:val="24"/>
        </w:rPr>
        <w:t xml:space="preserve">) posteņiem “Apkope un remonts” (ja iespējams), “Ceļošana”, “Būvniecība” un “Valdības preces un pakalpojumi”. No </w:t>
      </w:r>
      <w:r>
        <w:rPr>
          <w:rFonts w:ascii="Times New Roman" w:hAnsi="Times New Roman"/>
          <w:i/>
          <w:iCs/>
          <w:sz w:val="24"/>
        </w:rPr>
        <w:t>FATS</w:t>
      </w:r>
      <w:r>
        <w:rPr>
          <w:rFonts w:ascii="Times New Roman" w:hAnsi="Times New Roman"/>
          <w:sz w:val="24"/>
        </w:rPr>
        <w:t xml:space="preserve"> datiem jāizslēdz preču apgrozījums, kā arī tiem klientiem pārdoto produktu apgrozījums, kuri ir nerezidenti (vairāk informācijas skat. 9. nodaļā).</w:t>
      </w:r>
    </w:p>
    <w:p w14:paraId="1F110FEB" w14:textId="2779DA0A" w:rsidR="00416649" w:rsidRPr="008E2595" w:rsidRDefault="00416649" w:rsidP="003354F3">
      <w:pPr>
        <w:pStyle w:val="ListParagraph"/>
        <w:numPr>
          <w:ilvl w:val="0"/>
          <w:numId w:val="60"/>
        </w:numPr>
        <w:ind w:left="567" w:hanging="283"/>
        <w:jc w:val="both"/>
        <w:rPr>
          <w:rFonts w:ascii="Times New Roman" w:hAnsi="Times New Roman"/>
          <w:noProof/>
          <w:sz w:val="24"/>
        </w:rPr>
      </w:pPr>
      <w:r>
        <w:rPr>
          <w:rFonts w:ascii="Times New Roman" w:hAnsi="Times New Roman"/>
          <w:sz w:val="24"/>
        </w:rPr>
        <w:t xml:space="preserve">Attiecināšana uz </w:t>
      </w:r>
      <w:r>
        <w:rPr>
          <w:rFonts w:ascii="Times New Roman" w:hAnsi="Times New Roman"/>
          <w:i/>
          <w:iCs/>
          <w:sz w:val="24"/>
        </w:rPr>
        <w:t>EBOPS</w:t>
      </w:r>
      <w:r>
        <w:rPr>
          <w:rFonts w:ascii="Times New Roman" w:hAnsi="Times New Roman"/>
          <w:sz w:val="24"/>
        </w:rPr>
        <w:t xml:space="preserve"> posteņiem. Ja nav pieejami apsekojumu dati vai citi pierādījumi, valstu datu apkopotāji kā sākuma punktu var izmantot </w:t>
      </w:r>
      <w:r>
        <w:rPr>
          <w:rFonts w:ascii="Times New Roman" w:hAnsi="Times New Roman"/>
          <w:i/>
          <w:iCs/>
          <w:sz w:val="24"/>
        </w:rPr>
        <w:t>EBOPS</w:t>
      </w:r>
      <w:r>
        <w:rPr>
          <w:rFonts w:ascii="Times New Roman" w:hAnsi="Times New Roman"/>
          <w:sz w:val="24"/>
        </w:rPr>
        <w:t xml:space="preserve"> posteņus un apakšposteņus, lai novērtētu 1., 2. un 4. veidu, izmantojot proporcijas, ko paredz konsolidētais </w:t>
      </w:r>
      <w:r>
        <w:rPr>
          <w:rFonts w:ascii="Times New Roman" w:hAnsi="Times New Roman"/>
          <w:i/>
          <w:iCs/>
          <w:sz w:val="24"/>
        </w:rPr>
        <w:t>Eurostat</w:t>
      </w:r>
      <w:r>
        <w:rPr>
          <w:rFonts w:ascii="Times New Roman" w:hAnsi="Times New Roman"/>
          <w:sz w:val="24"/>
        </w:rPr>
        <w:t xml:space="preserve">-PTO modelis, kas apvieno </w:t>
      </w:r>
      <w:r>
        <w:rPr>
          <w:rFonts w:ascii="Times New Roman" w:hAnsi="Times New Roman"/>
          <w:i/>
          <w:iCs/>
          <w:sz w:val="24"/>
        </w:rPr>
        <w:t>Eurostat</w:t>
      </w:r>
      <w:r>
        <w:rPr>
          <w:rFonts w:ascii="Times New Roman" w:hAnsi="Times New Roman"/>
          <w:sz w:val="24"/>
        </w:rPr>
        <w:t xml:space="preserve"> un </w:t>
      </w:r>
      <w:r>
        <w:rPr>
          <w:rFonts w:ascii="Times New Roman" w:hAnsi="Times New Roman"/>
          <w:i/>
          <w:iCs/>
          <w:sz w:val="24"/>
        </w:rPr>
        <w:t>TiSMoS</w:t>
      </w:r>
      <w:r>
        <w:rPr>
          <w:rFonts w:ascii="Times New Roman" w:hAnsi="Times New Roman"/>
          <w:sz w:val="24"/>
        </w:rPr>
        <w:t xml:space="preserve"> modeli (skat. 6.2. tabulu).</w:t>
      </w:r>
    </w:p>
    <w:p w14:paraId="22385181" w14:textId="77777777" w:rsidR="008E2595" w:rsidRDefault="00416649" w:rsidP="003354F3">
      <w:pPr>
        <w:pStyle w:val="ListParagraph"/>
        <w:numPr>
          <w:ilvl w:val="0"/>
          <w:numId w:val="61"/>
        </w:numPr>
        <w:ind w:left="851" w:hanging="284"/>
        <w:jc w:val="both"/>
        <w:rPr>
          <w:rFonts w:ascii="Times New Roman" w:hAnsi="Times New Roman"/>
          <w:noProof/>
          <w:sz w:val="24"/>
        </w:rPr>
      </w:pPr>
      <w:r>
        <w:rPr>
          <w:rFonts w:ascii="Times New Roman" w:hAnsi="Times New Roman"/>
          <w:sz w:val="24"/>
        </w:rPr>
        <w:t>Konsolidētais modelis paredz izmantojamās proporcijas. Ņemot vērā datu pieejamību un citus praktiskus apsvērumus, apkopotājs var izvēlēties izmantot daudz vispārīgāku vai detalizētāku risinājumu.</w:t>
      </w:r>
    </w:p>
    <w:p w14:paraId="48640D00" w14:textId="19CB2ADE" w:rsidR="00416649" w:rsidRPr="008E2595" w:rsidRDefault="00416649" w:rsidP="003354F3">
      <w:pPr>
        <w:pStyle w:val="ListParagraph"/>
        <w:numPr>
          <w:ilvl w:val="0"/>
          <w:numId w:val="61"/>
        </w:numPr>
        <w:ind w:left="851" w:hanging="284"/>
        <w:jc w:val="both"/>
        <w:rPr>
          <w:rFonts w:ascii="Times New Roman" w:hAnsi="Times New Roman"/>
          <w:noProof/>
          <w:sz w:val="24"/>
        </w:rPr>
      </w:pPr>
      <w:r>
        <w:rPr>
          <w:rFonts w:ascii="Times New Roman" w:hAnsi="Times New Roman"/>
          <w:sz w:val="24"/>
        </w:rPr>
        <w:t>Attiecībā uz jebkuru ierosināto proporciju valstu datu apkopotāji var izmantot papildu avotus, lai precizētu iedalījuma proporcijas un tādējādi atspoguļotu ekonomisko situāciju precīzāk, kā norādīts 7. un 8. nodaļā.</w:t>
      </w:r>
    </w:p>
    <w:p w14:paraId="4153A413" w14:textId="77777777" w:rsidR="00416649" w:rsidRPr="00D82D6C" w:rsidRDefault="00416649" w:rsidP="00D82D6C">
      <w:pPr>
        <w:jc w:val="both"/>
        <w:rPr>
          <w:rFonts w:ascii="Times New Roman" w:hAnsi="Times New Roman"/>
          <w:noProof/>
          <w:sz w:val="24"/>
        </w:rPr>
      </w:pPr>
    </w:p>
    <w:p w14:paraId="40CA3608" w14:textId="77777777" w:rsidR="00416649" w:rsidRPr="009A43A5" w:rsidRDefault="00416649" w:rsidP="003354F3">
      <w:pPr>
        <w:pStyle w:val="ListParagraph"/>
        <w:numPr>
          <w:ilvl w:val="0"/>
          <w:numId w:val="62"/>
        </w:numPr>
        <w:ind w:left="567" w:hanging="283"/>
        <w:jc w:val="both"/>
        <w:rPr>
          <w:rFonts w:ascii="Times New Roman" w:hAnsi="Times New Roman"/>
          <w:noProof/>
          <w:sz w:val="24"/>
        </w:rPr>
      </w:pPr>
      <w:r>
        <w:rPr>
          <w:rFonts w:ascii="Times New Roman" w:hAnsi="Times New Roman"/>
          <w:sz w:val="24"/>
        </w:rPr>
        <w:t xml:space="preserve">3. veids un </w:t>
      </w:r>
      <w:r>
        <w:rPr>
          <w:rFonts w:ascii="Times New Roman" w:hAnsi="Times New Roman"/>
          <w:i/>
          <w:iCs/>
          <w:sz w:val="24"/>
        </w:rPr>
        <w:t>FATS</w:t>
      </w:r>
      <w:r>
        <w:rPr>
          <w:rFonts w:ascii="Times New Roman" w:hAnsi="Times New Roman"/>
          <w:sz w:val="24"/>
        </w:rPr>
        <w:t xml:space="preserve"> dati. Sākotnēji izmantojot </w:t>
      </w:r>
      <w:r>
        <w:rPr>
          <w:rFonts w:ascii="Times New Roman" w:hAnsi="Times New Roman"/>
          <w:i/>
          <w:iCs/>
          <w:sz w:val="24"/>
        </w:rPr>
        <w:t>FATS</w:t>
      </w:r>
      <w:r>
        <w:rPr>
          <w:rFonts w:ascii="Times New Roman" w:hAnsi="Times New Roman"/>
          <w:sz w:val="24"/>
        </w:rPr>
        <w:t xml:space="preserve"> apgrozījumu un produkcijas vērtību, datu apkopotāji var novērtēt 3. veidu un izmantot kartēšanas pieeju, lai:</w:t>
      </w:r>
    </w:p>
    <w:p w14:paraId="23E41C07" w14:textId="77777777" w:rsidR="009A43A5" w:rsidRDefault="00416649" w:rsidP="003354F3">
      <w:pPr>
        <w:pStyle w:val="ListParagraph"/>
        <w:numPr>
          <w:ilvl w:val="0"/>
          <w:numId w:val="63"/>
        </w:numPr>
        <w:ind w:left="851" w:hanging="284"/>
        <w:jc w:val="both"/>
        <w:rPr>
          <w:rFonts w:ascii="Times New Roman" w:hAnsi="Times New Roman"/>
          <w:noProof/>
          <w:sz w:val="24"/>
        </w:rPr>
      </w:pPr>
      <w:r>
        <w:rPr>
          <w:rFonts w:ascii="Times New Roman" w:hAnsi="Times New Roman"/>
          <w:sz w:val="24"/>
        </w:rPr>
        <w:t xml:space="preserve">raksturotu 3. veidu iedalījumā pēc </w:t>
      </w:r>
      <w:r>
        <w:rPr>
          <w:rFonts w:ascii="Times New Roman" w:hAnsi="Times New Roman"/>
          <w:i/>
          <w:iCs/>
          <w:sz w:val="24"/>
        </w:rPr>
        <w:t>EBOPS</w:t>
      </w:r>
      <w:r>
        <w:rPr>
          <w:rFonts w:ascii="Times New Roman" w:hAnsi="Times New Roman"/>
          <w:sz w:val="24"/>
        </w:rPr>
        <w:t xml:space="preserve"> posteņiem (kā EUS regula to paredz ES un EBTA valstīm) vai</w:t>
      </w:r>
    </w:p>
    <w:p w14:paraId="794C206F" w14:textId="2F607E90" w:rsidR="00416649" w:rsidRPr="009A43A5" w:rsidRDefault="00416649" w:rsidP="003354F3">
      <w:pPr>
        <w:pStyle w:val="ListParagraph"/>
        <w:numPr>
          <w:ilvl w:val="0"/>
          <w:numId w:val="63"/>
        </w:numPr>
        <w:ind w:left="851" w:hanging="284"/>
        <w:jc w:val="both"/>
        <w:rPr>
          <w:rFonts w:ascii="Times New Roman" w:hAnsi="Times New Roman"/>
          <w:noProof/>
          <w:sz w:val="24"/>
        </w:rPr>
      </w:pPr>
      <w:r>
        <w:rPr>
          <w:rFonts w:ascii="Times New Roman" w:hAnsi="Times New Roman"/>
          <w:sz w:val="24"/>
        </w:rPr>
        <w:t xml:space="preserve">raksturotu pakalpojumu sniegšanas veidus atbilstoši </w:t>
      </w:r>
      <w:r>
        <w:rPr>
          <w:rFonts w:ascii="Times New Roman" w:hAnsi="Times New Roman"/>
          <w:i/>
          <w:iCs/>
          <w:sz w:val="24"/>
        </w:rPr>
        <w:t>ISIC/EBOPS</w:t>
      </w:r>
      <w:r>
        <w:rPr>
          <w:rFonts w:ascii="Times New Roman" w:hAnsi="Times New Roman"/>
          <w:sz w:val="24"/>
        </w:rPr>
        <w:t xml:space="preserve"> hibrīda klasifikācijai iedalījumā pēc produkta, jo </w:t>
      </w:r>
      <w:r>
        <w:rPr>
          <w:rFonts w:ascii="Times New Roman" w:hAnsi="Times New Roman"/>
          <w:i/>
          <w:iCs/>
          <w:sz w:val="24"/>
        </w:rPr>
        <w:t>GATS</w:t>
      </w:r>
      <w:r>
        <w:rPr>
          <w:rFonts w:ascii="Times New Roman" w:hAnsi="Times New Roman"/>
          <w:sz w:val="24"/>
        </w:rPr>
        <w:t xml:space="preserve"> saistības nosaka iedalījumā pēc produkta veida (skat. 6.3. nodaļu).</w:t>
      </w:r>
    </w:p>
    <w:p w14:paraId="78853017" w14:textId="77777777" w:rsidR="00416649" w:rsidRPr="00D82D6C" w:rsidRDefault="00416649" w:rsidP="00D82D6C">
      <w:pPr>
        <w:jc w:val="both"/>
        <w:rPr>
          <w:rFonts w:ascii="Times New Roman" w:hAnsi="Times New Roman"/>
          <w:noProof/>
          <w:sz w:val="24"/>
        </w:rPr>
      </w:pPr>
    </w:p>
    <w:p w14:paraId="2892E69B" w14:textId="77777777" w:rsidR="00416649" w:rsidRDefault="00416649" w:rsidP="003354F3">
      <w:pPr>
        <w:pStyle w:val="ListParagraph"/>
        <w:numPr>
          <w:ilvl w:val="0"/>
          <w:numId w:val="62"/>
        </w:numPr>
        <w:ind w:left="567" w:hanging="283"/>
        <w:jc w:val="both"/>
        <w:rPr>
          <w:rFonts w:ascii="Times New Roman" w:hAnsi="Times New Roman"/>
          <w:noProof/>
          <w:sz w:val="24"/>
        </w:rPr>
      </w:pPr>
      <w:r>
        <w:rPr>
          <w:rFonts w:ascii="Times New Roman" w:hAnsi="Times New Roman"/>
          <w:sz w:val="24"/>
        </w:rPr>
        <w:t>Izplatīšanas pakalpojumi (ko novērtē, balstoties uz preču tirdzniecības statistiku) jāattiecina uz 1. veidu (skat. arī 10. nodaļu).</w:t>
      </w:r>
    </w:p>
    <w:p w14:paraId="215A039C" w14:textId="77777777" w:rsidR="009A43A5" w:rsidRPr="009A43A5" w:rsidRDefault="009A43A5" w:rsidP="009A43A5">
      <w:pPr>
        <w:jc w:val="both"/>
        <w:rPr>
          <w:rFonts w:ascii="Times New Roman" w:hAnsi="Times New Roman"/>
          <w:noProof/>
          <w:sz w:val="24"/>
        </w:rPr>
      </w:pPr>
    </w:p>
    <w:p w14:paraId="26A592B7"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Šajā nodaļā raksturots standarta modelis </w:t>
      </w:r>
      <w:r>
        <w:rPr>
          <w:rFonts w:ascii="Times New Roman" w:hAnsi="Times New Roman"/>
          <w:i/>
          <w:iCs/>
          <w:sz w:val="24"/>
        </w:rPr>
        <w:t>MoS</w:t>
      </w:r>
      <w:r>
        <w:rPr>
          <w:rFonts w:ascii="Times New Roman" w:hAnsi="Times New Roman"/>
          <w:sz w:val="24"/>
        </w:rPr>
        <w:t xml:space="preserve"> novērtēšanai, izmantojot vienkāršoto pieeju. Vairāk informācijas par katru pakalpojumu sniegšanas veidu sniegts 7.–9. nodaļā.</w:t>
      </w:r>
    </w:p>
    <w:p w14:paraId="7247B53B" w14:textId="4B4C84CE" w:rsidR="009A43A5" w:rsidRDefault="009A43A5">
      <w:pPr>
        <w:rPr>
          <w:rFonts w:ascii="Times New Roman" w:hAnsi="Times New Roman"/>
          <w:noProof/>
          <w:sz w:val="24"/>
        </w:rPr>
      </w:pPr>
      <w:r>
        <w:br w:type="page"/>
      </w:r>
    </w:p>
    <w:tbl>
      <w:tblPr>
        <w:tblW w:w="5000" w:type="pct"/>
        <w:tblCellMar>
          <w:top w:w="28" w:type="dxa"/>
          <w:left w:w="28" w:type="dxa"/>
          <w:bottom w:w="28" w:type="dxa"/>
          <w:right w:w="28" w:type="dxa"/>
        </w:tblCellMar>
        <w:tblLook w:val="01E0" w:firstRow="1" w:lastRow="1" w:firstColumn="1" w:lastColumn="1" w:noHBand="0" w:noVBand="0"/>
      </w:tblPr>
      <w:tblGrid>
        <w:gridCol w:w="1857"/>
        <w:gridCol w:w="7274"/>
      </w:tblGrid>
      <w:tr w:rsidR="00416649" w:rsidRPr="00D82D6C" w14:paraId="38152786" w14:textId="77777777" w:rsidTr="00C6514D">
        <w:trPr>
          <w:trHeight w:val="1814"/>
        </w:trPr>
        <w:tc>
          <w:tcPr>
            <w:tcW w:w="1017" w:type="pct"/>
            <w:tcBorders>
              <w:right w:val="single" w:sz="12" w:space="0" w:color="B83B46"/>
            </w:tcBorders>
            <w:shd w:val="clear" w:color="auto" w:fill="EFD6D6"/>
          </w:tcPr>
          <w:p w14:paraId="25550D30" w14:textId="77777777" w:rsidR="00416649" w:rsidRPr="00D82D6C" w:rsidRDefault="00416649" w:rsidP="007E07A8">
            <w:pPr>
              <w:ind w:right="246"/>
              <w:jc w:val="right"/>
              <w:rPr>
                <w:rFonts w:ascii="Times New Roman" w:hAnsi="Times New Roman"/>
                <w:b/>
                <w:noProof/>
                <w:color w:val="B83B46"/>
                <w:sz w:val="24"/>
              </w:rPr>
            </w:pPr>
            <w:bookmarkStart w:id="81" w:name="7._Part_B:_Recommended__methodology_and_"/>
            <w:bookmarkEnd w:id="81"/>
            <w:r>
              <w:rPr>
                <w:rFonts w:ascii="Times New Roman" w:hAnsi="Times New Roman"/>
                <w:b/>
                <w:color w:val="B83B46"/>
                <w:sz w:val="160"/>
              </w:rPr>
              <w:lastRenderedPageBreak/>
              <w:t>7</w:t>
            </w:r>
          </w:p>
        </w:tc>
        <w:tc>
          <w:tcPr>
            <w:tcW w:w="3983" w:type="pct"/>
            <w:tcBorders>
              <w:left w:val="single" w:sz="12" w:space="0" w:color="B83B46"/>
            </w:tcBorders>
            <w:shd w:val="clear" w:color="auto" w:fill="EFD6D6"/>
          </w:tcPr>
          <w:p w14:paraId="4AE79F56" w14:textId="77777777" w:rsidR="00416649" w:rsidRPr="00C6514D" w:rsidRDefault="00416649" w:rsidP="00705FC9">
            <w:pPr>
              <w:ind w:left="128"/>
              <w:jc w:val="both"/>
              <w:rPr>
                <w:rFonts w:ascii="Times New Roman" w:hAnsi="Times New Roman"/>
                <w:b/>
                <w:noProof/>
                <w:color w:val="C00000"/>
                <w:sz w:val="48"/>
                <w:szCs w:val="44"/>
              </w:rPr>
            </w:pPr>
            <w:r>
              <w:rPr>
                <w:rFonts w:ascii="Times New Roman" w:hAnsi="Times New Roman"/>
                <w:b/>
                <w:color w:val="C00000"/>
                <w:sz w:val="48"/>
              </w:rPr>
              <w:t>B DAĻA. Ieteicamā metodoloģija un novērtēšanas modeļi</w:t>
            </w:r>
          </w:p>
          <w:p w14:paraId="32D88939" w14:textId="77777777" w:rsidR="00416649" w:rsidRPr="00D82D6C" w:rsidRDefault="00416649" w:rsidP="00705FC9">
            <w:pPr>
              <w:ind w:left="128"/>
              <w:jc w:val="both"/>
              <w:rPr>
                <w:rFonts w:ascii="Times New Roman" w:hAnsi="Times New Roman"/>
                <w:b/>
                <w:noProof/>
                <w:color w:val="C00000"/>
                <w:sz w:val="24"/>
              </w:rPr>
            </w:pPr>
            <w:r>
              <w:rPr>
                <w:rFonts w:ascii="Times New Roman" w:hAnsi="Times New Roman"/>
                <w:b/>
                <w:color w:val="C00000"/>
                <w:sz w:val="48"/>
              </w:rPr>
              <w:t>1. un 4. veida novērtēšana</w:t>
            </w:r>
          </w:p>
        </w:tc>
      </w:tr>
    </w:tbl>
    <w:p w14:paraId="11FDF0E6" w14:textId="77777777" w:rsidR="00C6514D" w:rsidRDefault="00C6514D" w:rsidP="00D82D6C">
      <w:pPr>
        <w:jc w:val="both"/>
        <w:rPr>
          <w:rFonts w:ascii="Times New Roman" w:hAnsi="Times New Roman"/>
          <w:noProof/>
          <w:sz w:val="24"/>
        </w:rPr>
      </w:pPr>
    </w:p>
    <w:p w14:paraId="36EB1290" w14:textId="77777777" w:rsidR="001F6642" w:rsidRDefault="001F6642"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8C142D" w14:paraId="01F0C3AD" w14:textId="77777777" w:rsidTr="006C47AB">
        <w:tc>
          <w:tcPr>
            <w:tcW w:w="5000" w:type="pct"/>
            <w:shd w:val="clear" w:color="auto" w:fill="B44646"/>
          </w:tcPr>
          <w:p w14:paraId="6A134997" w14:textId="77777777" w:rsidR="008C142D" w:rsidRDefault="008C142D" w:rsidP="007E07A8">
            <w:pPr>
              <w:ind w:left="113" w:right="113"/>
              <w:jc w:val="both"/>
              <w:rPr>
                <w:rFonts w:ascii="Times New Roman" w:hAnsi="Times New Roman"/>
                <w:b/>
                <w:noProof/>
                <w:color w:val="FFFFFF"/>
                <w:sz w:val="24"/>
              </w:rPr>
            </w:pPr>
            <w:r>
              <w:rPr>
                <w:rFonts w:ascii="Times New Roman" w:hAnsi="Times New Roman"/>
                <w:b/>
                <w:color w:val="FFFFFF"/>
                <w:sz w:val="24"/>
              </w:rPr>
              <w:t>Vairāku veidu pakalpojumus var sniegt lielākoties 1. un/vai 4. veidā. Šajā nodaļā raksturotas ieteicamās pieejas maksājumu bilances pakalpojumu darījumu attiecināšanai uz šiem diviem pakalpojumu sniegšanas veidiem.</w:t>
            </w:r>
          </w:p>
          <w:p w14:paraId="2ED452C9" w14:textId="77777777" w:rsidR="008C142D" w:rsidRPr="008C142D" w:rsidRDefault="008C142D" w:rsidP="007E07A8">
            <w:pPr>
              <w:ind w:left="113" w:right="113"/>
              <w:jc w:val="both"/>
              <w:rPr>
                <w:rFonts w:ascii="Times New Roman" w:hAnsi="Times New Roman"/>
                <w:b/>
                <w:noProof/>
                <w:color w:val="FFFFFF"/>
                <w:sz w:val="24"/>
              </w:rPr>
            </w:pPr>
          </w:p>
          <w:p w14:paraId="00FB234A" w14:textId="77777777" w:rsidR="008C142D" w:rsidRDefault="008C142D" w:rsidP="007E07A8">
            <w:pPr>
              <w:ind w:left="113" w:right="113"/>
              <w:jc w:val="both"/>
              <w:rPr>
                <w:rFonts w:ascii="Times New Roman" w:hAnsi="Times New Roman"/>
                <w:b/>
                <w:noProof/>
                <w:color w:val="FFFFFF"/>
                <w:sz w:val="24"/>
              </w:rPr>
            </w:pPr>
            <w:r>
              <w:rPr>
                <w:rFonts w:ascii="Times New Roman" w:hAnsi="Times New Roman"/>
                <w:b/>
                <w:color w:val="FFFFFF"/>
                <w:sz w:val="24"/>
              </w:rPr>
              <w:t xml:space="preserve">Standarta iedalījuma proporcijas katram </w:t>
            </w:r>
            <w:r>
              <w:rPr>
                <w:rFonts w:ascii="Times New Roman" w:hAnsi="Times New Roman"/>
                <w:b/>
                <w:i/>
                <w:iCs/>
                <w:color w:val="FFFFFF"/>
                <w:sz w:val="24"/>
              </w:rPr>
              <w:t>EBOPS</w:t>
            </w:r>
            <w:r>
              <w:rPr>
                <w:rFonts w:ascii="Times New Roman" w:hAnsi="Times New Roman"/>
                <w:b/>
                <w:color w:val="FFFFFF"/>
                <w:sz w:val="24"/>
              </w:rPr>
              <w:t xml:space="preserve"> postenim paredz </w:t>
            </w:r>
            <w:r>
              <w:rPr>
                <w:rFonts w:ascii="Times New Roman" w:hAnsi="Times New Roman"/>
                <w:b/>
                <w:i/>
                <w:iCs/>
                <w:color w:val="FFFFFF"/>
                <w:sz w:val="24"/>
              </w:rPr>
              <w:t>Eurostat</w:t>
            </w:r>
            <w:r>
              <w:rPr>
                <w:rFonts w:ascii="Times New Roman" w:hAnsi="Times New Roman"/>
                <w:b/>
                <w:color w:val="FFFFFF"/>
                <w:sz w:val="24"/>
              </w:rPr>
              <w:t>-PTO modelis (skat. 6. nodaļu). Šīs proporcijas var izmantot, ja nav pieejama papildu informācija.</w:t>
            </w:r>
          </w:p>
          <w:p w14:paraId="0AC786E7" w14:textId="77777777" w:rsidR="008C142D" w:rsidRPr="008C142D" w:rsidRDefault="008C142D" w:rsidP="007E07A8">
            <w:pPr>
              <w:ind w:left="113" w:right="113"/>
              <w:jc w:val="both"/>
              <w:rPr>
                <w:rFonts w:ascii="Times New Roman" w:hAnsi="Times New Roman"/>
                <w:b/>
                <w:noProof/>
                <w:color w:val="FFFFFF"/>
                <w:sz w:val="24"/>
              </w:rPr>
            </w:pPr>
          </w:p>
          <w:p w14:paraId="77C2A995" w14:textId="2CDA26C4" w:rsidR="008C142D" w:rsidRPr="008C142D" w:rsidRDefault="008C142D" w:rsidP="007E07A8">
            <w:pPr>
              <w:ind w:left="113" w:right="113"/>
              <w:jc w:val="both"/>
              <w:rPr>
                <w:b/>
                <w:noProof/>
                <w:color w:val="FFFFFF"/>
                <w:sz w:val="19"/>
              </w:rPr>
            </w:pPr>
            <w:r>
              <w:rPr>
                <w:rFonts w:ascii="Times New Roman" w:hAnsi="Times New Roman"/>
                <w:b/>
                <w:color w:val="FFFFFF"/>
                <w:sz w:val="24"/>
              </w:rPr>
              <w:t>Šī nodaļa ir vērsta uz iespējamajām ieteicamajām novērtēšanas metodēm, un tajā sniegti ieteikumi par to, kā vākt attiecīgos datus, izmantojot jau izstrādātos datu vākšanas mehānismus. Metodes ir balstītas uz vairāku valstu pieredzi un izstrādātajām pieejām.</w:t>
            </w:r>
          </w:p>
        </w:tc>
      </w:tr>
    </w:tbl>
    <w:p w14:paraId="1E9A1506" w14:textId="050D7004" w:rsidR="00416649" w:rsidRDefault="00416649" w:rsidP="00D82D6C">
      <w:pPr>
        <w:jc w:val="both"/>
        <w:rPr>
          <w:rFonts w:ascii="Times New Roman" w:hAnsi="Times New Roman"/>
          <w:noProof/>
          <w:sz w:val="24"/>
        </w:rPr>
      </w:pPr>
    </w:p>
    <w:p w14:paraId="38EC1910" w14:textId="77777777" w:rsidR="0083720E" w:rsidRPr="00D82D6C" w:rsidRDefault="0083720E" w:rsidP="00D82D6C">
      <w:pPr>
        <w:jc w:val="both"/>
        <w:rPr>
          <w:rFonts w:ascii="Times New Roman" w:hAnsi="Times New Roman"/>
          <w:noProof/>
          <w:sz w:val="24"/>
        </w:rPr>
      </w:pPr>
    </w:p>
    <w:p w14:paraId="18255CC0" w14:textId="731BE58F" w:rsidR="00416649" w:rsidRPr="0083720E" w:rsidRDefault="008C142D" w:rsidP="00D82D6C">
      <w:pPr>
        <w:jc w:val="both"/>
        <w:rPr>
          <w:rFonts w:ascii="Times New Roman" w:hAnsi="Times New Roman"/>
          <w:b/>
          <w:bCs/>
          <w:noProof/>
          <w:color w:val="B83B46"/>
          <w:sz w:val="28"/>
          <w:szCs w:val="24"/>
        </w:rPr>
      </w:pPr>
      <w:bookmarkStart w:id="82" w:name="7.1._Introduction"/>
      <w:bookmarkEnd w:id="82"/>
      <w:r>
        <w:rPr>
          <w:rFonts w:ascii="Times New Roman" w:hAnsi="Times New Roman"/>
          <w:b/>
          <w:color w:val="B83B46"/>
          <w:sz w:val="28"/>
        </w:rPr>
        <w:t>7.1. Ievads</w:t>
      </w:r>
    </w:p>
    <w:p w14:paraId="67D1E20D" w14:textId="77777777" w:rsidR="008C142D" w:rsidRPr="008C142D" w:rsidRDefault="008C142D" w:rsidP="00D82D6C">
      <w:pPr>
        <w:jc w:val="both"/>
        <w:rPr>
          <w:rFonts w:ascii="Times New Roman" w:hAnsi="Times New Roman"/>
          <w:b/>
          <w:bCs/>
          <w:noProof/>
          <w:color w:val="B83B46"/>
          <w:sz w:val="24"/>
        </w:rPr>
      </w:pPr>
    </w:p>
    <w:p w14:paraId="6C63F5DC" w14:textId="77777777" w:rsidR="00416649" w:rsidRDefault="00416649" w:rsidP="00D82D6C">
      <w:pPr>
        <w:jc w:val="both"/>
        <w:rPr>
          <w:rFonts w:ascii="Times New Roman" w:hAnsi="Times New Roman"/>
          <w:sz w:val="24"/>
        </w:rPr>
      </w:pPr>
      <w:r>
        <w:rPr>
          <w:rFonts w:ascii="Times New Roman" w:hAnsi="Times New Roman"/>
          <w:sz w:val="24"/>
        </w:rPr>
        <w:t xml:space="preserve">Šī nodaļa ir vērsta uz 1. un/vai 4. veidā sniegtajiem pakalpojumiem. Saskaņā ar </w:t>
      </w:r>
      <w:r>
        <w:rPr>
          <w:rFonts w:ascii="Times New Roman" w:hAnsi="Times New Roman"/>
          <w:i/>
          <w:iCs/>
          <w:sz w:val="24"/>
        </w:rPr>
        <w:t>GATS</w:t>
      </w:r>
      <w:r>
        <w:rPr>
          <w:rFonts w:ascii="Times New Roman" w:hAnsi="Times New Roman"/>
          <w:sz w:val="24"/>
        </w:rPr>
        <w:t>:</w:t>
      </w:r>
    </w:p>
    <w:p w14:paraId="1D4C73E3" w14:textId="77777777" w:rsidR="007E07A8" w:rsidRPr="00D82D6C" w:rsidRDefault="007E07A8" w:rsidP="00D82D6C">
      <w:pPr>
        <w:jc w:val="both"/>
        <w:rPr>
          <w:rFonts w:ascii="Times New Roman" w:hAnsi="Times New Roman"/>
          <w:noProof/>
          <w:sz w:val="24"/>
        </w:rPr>
      </w:pPr>
    </w:p>
    <w:p w14:paraId="17712FF5" w14:textId="35E34409" w:rsidR="00307CFD" w:rsidRDefault="00416649" w:rsidP="003354F3">
      <w:pPr>
        <w:pStyle w:val="ListParagraph"/>
        <w:numPr>
          <w:ilvl w:val="0"/>
          <w:numId w:val="62"/>
        </w:numPr>
        <w:ind w:left="567" w:hanging="283"/>
        <w:jc w:val="both"/>
        <w:rPr>
          <w:rFonts w:ascii="Times New Roman" w:hAnsi="Times New Roman"/>
          <w:noProof/>
          <w:sz w:val="24"/>
        </w:rPr>
      </w:pPr>
      <w:r>
        <w:rPr>
          <w:rFonts w:ascii="Times New Roman" w:hAnsi="Times New Roman"/>
          <w:sz w:val="24"/>
        </w:rPr>
        <w:t>pakalpojumu sniegšana 1. veidā (pārrobežu darījumi) notiek, kad pakalpojumu sniedz “no vienas [PTO] dalībvalsts teritorijas uz jebkuras citas dalībvalsts teritoriju”</w:t>
      </w:r>
      <w:r w:rsidR="00A8451F">
        <w:rPr>
          <w:rStyle w:val="FootnoteReference"/>
          <w:rFonts w:ascii="Times New Roman" w:hAnsi="Times New Roman"/>
          <w:noProof/>
          <w:sz w:val="24"/>
        </w:rPr>
        <w:footnoteReference w:id="135"/>
      </w:r>
      <w:r>
        <w:rPr>
          <w:rFonts w:ascii="Times New Roman" w:hAnsi="Times New Roman"/>
          <w:sz w:val="24"/>
        </w:rPr>
        <w:t>, un</w:t>
      </w:r>
    </w:p>
    <w:p w14:paraId="79D52D23" w14:textId="1674BC86" w:rsidR="00416649" w:rsidRDefault="00416649" w:rsidP="003354F3">
      <w:pPr>
        <w:pStyle w:val="ListParagraph"/>
        <w:numPr>
          <w:ilvl w:val="0"/>
          <w:numId w:val="62"/>
        </w:numPr>
        <w:ind w:left="567" w:hanging="283"/>
        <w:jc w:val="both"/>
        <w:rPr>
          <w:rFonts w:ascii="Times New Roman" w:hAnsi="Times New Roman"/>
          <w:noProof/>
          <w:sz w:val="24"/>
        </w:rPr>
      </w:pPr>
      <w:r>
        <w:rPr>
          <w:rFonts w:ascii="Times New Roman" w:hAnsi="Times New Roman"/>
          <w:sz w:val="24"/>
        </w:rPr>
        <w:t>pakalpojumu sniegšana 4. veidā (fizisku personu klātbūtne) notiek, kad kāds indivīds īslaicīgi atrodas tādas valsts teritorijā, kas nav viņa valsts, lai sniegtu pakalpojumu.</w:t>
      </w:r>
    </w:p>
    <w:p w14:paraId="7A6917C7" w14:textId="77777777" w:rsidR="007A5390" w:rsidRPr="007A5390" w:rsidRDefault="007A5390" w:rsidP="007A5390">
      <w:pPr>
        <w:jc w:val="both"/>
        <w:rPr>
          <w:rFonts w:ascii="Times New Roman" w:hAnsi="Times New Roman"/>
          <w:noProof/>
          <w:sz w:val="24"/>
        </w:rPr>
      </w:pPr>
    </w:p>
    <w:p w14:paraId="023192C0" w14:textId="75D3839B" w:rsidR="00416649" w:rsidRPr="00D82D6C" w:rsidRDefault="00416649" w:rsidP="00D82D6C">
      <w:pPr>
        <w:jc w:val="both"/>
        <w:rPr>
          <w:rFonts w:ascii="Times New Roman" w:hAnsi="Times New Roman"/>
          <w:noProof/>
          <w:sz w:val="24"/>
        </w:rPr>
      </w:pPr>
      <w:r>
        <w:rPr>
          <w:rFonts w:ascii="Times New Roman" w:hAnsi="Times New Roman"/>
          <w:sz w:val="24"/>
        </w:rPr>
        <w:t>Dažus pakalpojumus</w:t>
      </w:r>
      <w:r w:rsidR="00E67241">
        <w:rPr>
          <w:rStyle w:val="FootnoteReference"/>
          <w:rFonts w:ascii="Times New Roman" w:hAnsi="Times New Roman"/>
          <w:noProof/>
          <w:sz w:val="24"/>
        </w:rPr>
        <w:footnoteReference w:id="136"/>
      </w:r>
      <w:r>
        <w:rPr>
          <w:rFonts w:ascii="Times New Roman" w:hAnsi="Times New Roman"/>
          <w:sz w:val="24"/>
        </w:rPr>
        <w:t xml:space="preserve"> (piemēram, juridiskos pakalpojumus, veselības aprūpes pakalpojumus, arhitektūras pakalpojumus un izglītības pakalpojumus) var sniegt 1. vai 4. veidā vai arī abos veidos. Tas nozīmē, ka datu apkopotājiem jāidentificē 1. un 4. veids attiecībā uz darījumiem vai jānovērtē un jāattiecina attiecīgās proporcijas uz abiem pakalpojumu sniegšanas veidiem. Precīza identificēšana vai attiecināšana iespējama vienīgi tad, ja veic apsekojumus vai intervijas ar uzņēmumiem vai balstās uz ekspertu zināšanām. Tā kā praksē tas ne vienmēr ir tik vienkārši, atbilstoši pragmatiskajai pieejai tad, kad nav pieejama precīzāka informācija, darījumi jāattiecina uz dominējošo pakalpojumu sniegšanas veidu (vai veidiem) un katram </w:t>
      </w:r>
      <w:r>
        <w:rPr>
          <w:rFonts w:ascii="Times New Roman" w:hAnsi="Times New Roman"/>
          <w:i/>
          <w:iCs/>
          <w:sz w:val="24"/>
        </w:rPr>
        <w:t>EBOPS</w:t>
      </w:r>
      <w:r>
        <w:rPr>
          <w:rFonts w:ascii="Times New Roman" w:hAnsi="Times New Roman"/>
          <w:sz w:val="24"/>
        </w:rPr>
        <w:t xml:space="preserve"> postenim jāizmanto standarta iedalījuma proporcijas, kā to paredz 6. nodaļā raksturotais konsolidētais modelis.</w:t>
      </w:r>
    </w:p>
    <w:p w14:paraId="42D78D1E" w14:textId="77777777" w:rsidR="00416649" w:rsidRPr="00D82D6C" w:rsidRDefault="00416649" w:rsidP="00D82D6C">
      <w:pPr>
        <w:jc w:val="both"/>
        <w:rPr>
          <w:rFonts w:ascii="Times New Roman" w:hAnsi="Times New Roman"/>
          <w:noProof/>
          <w:sz w:val="24"/>
        </w:rPr>
      </w:pPr>
    </w:p>
    <w:p w14:paraId="1C355395" w14:textId="77777777" w:rsidR="00416649" w:rsidRDefault="00416649" w:rsidP="007E07A8">
      <w:pPr>
        <w:widowControl/>
        <w:jc w:val="both"/>
        <w:rPr>
          <w:rFonts w:ascii="Times New Roman" w:hAnsi="Times New Roman"/>
          <w:noProof/>
          <w:sz w:val="24"/>
        </w:rPr>
      </w:pPr>
      <w:r>
        <w:rPr>
          <w:rFonts w:ascii="Times New Roman" w:hAnsi="Times New Roman"/>
          <w:sz w:val="24"/>
        </w:rPr>
        <w:t>Šajā nodaļā raksturotas ieteicamās novērtēšanas metodes, aplūkoti būtiskākie datu avoti un ierosinātas dažas idejas par to, kā vākt datus, izmantojot jau izstrādātās datu vākšanas sistēmas. Metodes ir balstītas uz vairāku valstu pieredzi un izstrādātajām pieejām.</w:t>
      </w:r>
    </w:p>
    <w:p w14:paraId="07A97F20" w14:textId="77777777" w:rsidR="007F0917" w:rsidRPr="00D82D6C" w:rsidRDefault="007F0917" w:rsidP="007E07A8">
      <w:pPr>
        <w:widowControl/>
        <w:jc w:val="both"/>
        <w:rPr>
          <w:rFonts w:ascii="Times New Roman" w:hAnsi="Times New Roman"/>
          <w:noProof/>
          <w:sz w:val="24"/>
        </w:rPr>
      </w:pPr>
    </w:p>
    <w:p w14:paraId="44D43D4A" w14:textId="77777777" w:rsidR="00416649" w:rsidRPr="00D82D6C" w:rsidRDefault="00416649" w:rsidP="007E07A8">
      <w:pPr>
        <w:widowControl/>
        <w:jc w:val="both"/>
        <w:rPr>
          <w:rFonts w:ascii="Times New Roman" w:hAnsi="Times New Roman"/>
          <w:noProof/>
          <w:sz w:val="24"/>
        </w:rPr>
      </w:pPr>
      <w:r>
        <w:rPr>
          <w:rFonts w:ascii="Times New Roman" w:hAnsi="Times New Roman"/>
          <w:sz w:val="24"/>
        </w:rPr>
        <w:lastRenderedPageBreak/>
        <w:t>Šajā nodaļā arī raksturota saikne starp 1. veidu un digitālo tirdzniecību (digitāli sniegtajiem pakalpojumiem).</w:t>
      </w:r>
    </w:p>
    <w:p w14:paraId="4163A625" w14:textId="77777777" w:rsidR="00416649" w:rsidRDefault="00416649" w:rsidP="00D82D6C">
      <w:pPr>
        <w:jc w:val="both"/>
        <w:rPr>
          <w:rFonts w:ascii="Times New Roman" w:hAnsi="Times New Roman"/>
          <w:noProof/>
          <w:sz w:val="24"/>
        </w:rPr>
      </w:pPr>
    </w:p>
    <w:p w14:paraId="56C50008" w14:textId="77777777" w:rsidR="0083720E" w:rsidRPr="00D82D6C" w:rsidRDefault="0083720E" w:rsidP="00D82D6C">
      <w:pPr>
        <w:jc w:val="both"/>
        <w:rPr>
          <w:rFonts w:ascii="Times New Roman" w:hAnsi="Times New Roman"/>
          <w:noProof/>
          <w:sz w:val="24"/>
        </w:rPr>
      </w:pPr>
    </w:p>
    <w:p w14:paraId="26E9A45F" w14:textId="76B568F3" w:rsidR="00416649" w:rsidRPr="0083720E" w:rsidRDefault="00486E3C" w:rsidP="00D82D6C">
      <w:pPr>
        <w:jc w:val="both"/>
        <w:rPr>
          <w:rFonts w:ascii="Times New Roman" w:hAnsi="Times New Roman"/>
          <w:b/>
          <w:bCs/>
          <w:noProof/>
          <w:color w:val="B83B46"/>
          <w:sz w:val="28"/>
          <w:szCs w:val="24"/>
        </w:rPr>
      </w:pPr>
      <w:bookmarkStart w:id="83" w:name="7.2._Estimating_a_split_between_mode_1_a"/>
      <w:bookmarkEnd w:id="83"/>
      <w:r>
        <w:rPr>
          <w:rFonts w:ascii="Times New Roman" w:hAnsi="Times New Roman"/>
          <w:b/>
          <w:color w:val="B83B46"/>
          <w:sz w:val="28"/>
        </w:rPr>
        <w:t>7.2. 1. un 4. veida iedalījuma novērtēšana</w:t>
      </w:r>
    </w:p>
    <w:p w14:paraId="6FDB9F99" w14:textId="77777777" w:rsidR="007F0917" w:rsidRPr="00D82D6C" w:rsidRDefault="007F0917" w:rsidP="00D82D6C">
      <w:pPr>
        <w:jc w:val="both"/>
        <w:rPr>
          <w:rFonts w:ascii="Times New Roman" w:hAnsi="Times New Roman"/>
          <w:noProof/>
          <w:color w:val="B83B46"/>
          <w:sz w:val="24"/>
        </w:rPr>
      </w:pPr>
    </w:p>
    <w:p w14:paraId="6C539C90" w14:textId="77777777" w:rsidR="00416649" w:rsidRDefault="00416649" w:rsidP="00D82D6C">
      <w:pPr>
        <w:jc w:val="both"/>
        <w:rPr>
          <w:rFonts w:ascii="Times New Roman" w:hAnsi="Times New Roman"/>
          <w:noProof/>
          <w:sz w:val="24"/>
        </w:rPr>
      </w:pPr>
      <w:r>
        <w:rPr>
          <w:rFonts w:ascii="Times New Roman" w:hAnsi="Times New Roman"/>
          <w:sz w:val="24"/>
        </w:rPr>
        <w:t xml:space="preserve">Vairākus </w:t>
      </w:r>
      <w:r>
        <w:rPr>
          <w:rFonts w:ascii="Times New Roman" w:hAnsi="Times New Roman"/>
          <w:i/>
          <w:iCs/>
          <w:sz w:val="24"/>
        </w:rPr>
        <w:t>EBOPS</w:t>
      </w:r>
      <w:r>
        <w:rPr>
          <w:rFonts w:ascii="Times New Roman" w:hAnsi="Times New Roman"/>
          <w:sz w:val="24"/>
        </w:rPr>
        <w:t xml:space="preserve"> posteņus var attiecināt gan uz 1. veidu, gan uz 4. veidu, kā to paredz standarta </w:t>
      </w:r>
      <w:r>
        <w:rPr>
          <w:rFonts w:ascii="Times New Roman" w:hAnsi="Times New Roman"/>
          <w:i/>
          <w:iCs/>
          <w:sz w:val="24"/>
        </w:rPr>
        <w:t>Eurostat</w:t>
      </w:r>
      <w:r>
        <w:rPr>
          <w:rFonts w:ascii="Times New Roman" w:hAnsi="Times New Roman"/>
          <w:sz w:val="24"/>
        </w:rPr>
        <w:t>-PTO modelis (skat. 6. nodaļu). Ja nav pieejama datu vākšanas sistēma, šis modelis sniedz ieteikumus par iedalījuma proporciju izmantošanu, tādējādi ļaujot apkopotājiem pārdomātāk attiecināt darījumus uz pakalpojumu sniegšanas veidiem. Iedalījuma proporcijas ir balstītas uz MSITS 2010 vienkāršoto pieeju, eksperta atzinumu un dažiem pierādījumiem, kas balstīti uz pētījumiem un vairāku pasaules valstu pieredzi.</w:t>
      </w:r>
    </w:p>
    <w:p w14:paraId="09D7C386" w14:textId="77777777" w:rsidR="00486E3C" w:rsidRPr="00D82D6C" w:rsidRDefault="00486E3C" w:rsidP="00D82D6C">
      <w:pPr>
        <w:jc w:val="both"/>
        <w:rPr>
          <w:rFonts w:ascii="Times New Roman" w:hAnsi="Times New Roman"/>
          <w:noProof/>
          <w:sz w:val="24"/>
        </w:rPr>
      </w:pPr>
    </w:p>
    <w:p w14:paraId="5EAA2829" w14:textId="77777777" w:rsidR="00416649" w:rsidRDefault="00416649" w:rsidP="00D82D6C">
      <w:pPr>
        <w:jc w:val="both"/>
        <w:rPr>
          <w:rFonts w:ascii="Times New Roman" w:hAnsi="Times New Roman"/>
          <w:sz w:val="24"/>
        </w:rPr>
      </w:pPr>
      <w:r>
        <w:rPr>
          <w:rFonts w:ascii="Times New Roman" w:hAnsi="Times New Roman"/>
          <w:sz w:val="24"/>
        </w:rPr>
        <w:t>Turpmāk minētos posteņus un to apakšposteņus var attiecināt gan uz 1. veidu, gan uz 4. veidu:</w:t>
      </w:r>
    </w:p>
    <w:p w14:paraId="1E030719" w14:textId="77777777" w:rsidR="007E07A8" w:rsidRPr="00D82D6C" w:rsidRDefault="007E07A8" w:rsidP="00D82D6C">
      <w:pPr>
        <w:jc w:val="both"/>
        <w:rPr>
          <w:rFonts w:ascii="Times New Roman" w:hAnsi="Times New Roman"/>
          <w:noProof/>
          <w:sz w:val="24"/>
        </w:rPr>
      </w:pPr>
    </w:p>
    <w:p w14:paraId="2270B14C" w14:textId="77777777" w:rsidR="005F4F53" w:rsidRDefault="00416649" w:rsidP="003354F3">
      <w:pPr>
        <w:pStyle w:val="ListParagraph"/>
        <w:numPr>
          <w:ilvl w:val="0"/>
          <w:numId w:val="64"/>
        </w:numPr>
        <w:ind w:left="567" w:hanging="283"/>
        <w:jc w:val="both"/>
        <w:rPr>
          <w:rFonts w:ascii="Times New Roman" w:hAnsi="Times New Roman"/>
          <w:noProof/>
          <w:sz w:val="24"/>
        </w:rPr>
      </w:pPr>
      <w:r>
        <w:rPr>
          <w:rFonts w:ascii="Times New Roman" w:hAnsi="Times New Roman"/>
          <w:sz w:val="24"/>
        </w:rPr>
        <w:t>Telekomunikāciju pakalpojumi, datorpakalpojumi un informācijas pakalpojumi (SI);</w:t>
      </w:r>
    </w:p>
    <w:p w14:paraId="43FE896C" w14:textId="77777777" w:rsidR="005F4F53" w:rsidRDefault="00416649" w:rsidP="003354F3">
      <w:pPr>
        <w:pStyle w:val="ListParagraph"/>
        <w:numPr>
          <w:ilvl w:val="0"/>
          <w:numId w:val="64"/>
        </w:numPr>
        <w:ind w:left="567" w:hanging="283"/>
        <w:jc w:val="both"/>
        <w:rPr>
          <w:rFonts w:ascii="Times New Roman" w:hAnsi="Times New Roman"/>
          <w:noProof/>
          <w:sz w:val="24"/>
        </w:rPr>
      </w:pPr>
      <w:r>
        <w:rPr>
          <w:rFonts w:ascii="Times New Roman" w:hAnsi="Times New Roman"/>
          <w:sz w:val="24"/>
        </w:rPr>
        <w:t>Citi saimnieciskās darbības pakalpojumi (SJ);</w:t>
      </w:r>
    </w:p>
    <w:p w14:paraId="3892DD11" w14:textId="77777777" w:rsidR="005F4F53" w:rsidRDefault="00416649" w:rsidP="003354F3">
      <w:pPr>
        <w:pStyle w:val="ListParagraph"/>
        <w:numPr>
          <w:ilvl w:val="0"/>
          <w:numId w:val="64"/>
        </w:numPr>
        <w:ind w:left="567" w:hanging="283"/>
        <w:jc w:val="both"/>
        <w:rPr>
          <w:rFonts w:ascii="Times New Roman" w:hAnsi="Times New Roman"/>
          <w:noProof/>
          <w:sz w:val="24"/>
        </w:rPr>
      </w:pPr>
      <w:r>
        <w:rPr>
          <w:rFonts w:ascii="Times New Roman" w:hAnsi="Times New Roman"/>
          <w:sz w:val="24"/>
        </w:rPr>
        <w:t>Individuālie, kultūras un atpūtas pakalpojumi (SK);</w:t>
      </w:r>
    </w:p>
    <w:p w14:paraId="382F4BF2" w14:textId="3AB7CF27" w:rsidR="00416649" w:rsidRDefault="00416649" w:rsidP="003354F3">
      <w:pPr>
        <w:pStyle w:val="ListParagraph"/>
        <w:numPr>
          <w:ilvl w:val="0"/>
          <w:numId w:val="64"/>
        </w:numPr>
        <w:ind w:left="567" w:hanging="283"/>
        <w:jc w:val="both"/>
        <w:rPr>
          <w:rFonts w:ascii="Times New Roman" w:hAnsi="Times New Roman"/>
          <w:noProof/>
          <w:sz w:val="24"/>
        </w:rPr>
      </w:pPr>
      <w:r>
        <w:rPr>
          <w:rFonts w:ascii="Times New Roman" w:hAnsi="Times New Roman"/>
          <w:sz w:val="24"/>
        </w:rPr>
        <w:t>Citur neiekļautas valdības preces un pakalpojumi, kredīts (SL).</w:t>
      </w:r>
    </w:p>
    <w:p w14:paraId="7192FD08" w14:textId="77777777" w:rsidR="005F4F53" w:rsidRPr="005F4F53" w:rsidRDefault="005F4F53" w:rsidP="005F4F53">
      <w:pPr>
        <w:ind w:left="360"/>
        <w:jc w:val="both"/>
        <w:rPr>
          <w:rFonts w:ascii="Times New Roman" w:hAnsi="Times New Roman"/>
          <w:noProof/>
          <w:sz w:val="24"/>
        </w:rPr>
      </w:pPr>
    </w:p>
    <w:p w14:paraId="09815D5B" w14:textId="77777777" w:rsidR="00416649" w:rsidRDefault="00416649" w:rsidP="00D82D6C">
      <w:pPr>
        <w:jc w:val="both"/>
        <w:rPr>
          <w:rFonts w:ascii="Times New Roman" w:hAnsi="Times New Roman"/>
          <w:noProof/>
          <w:sz w:val="24"/>
        </w:rPr>
      </w:pPr>
      <w:r>
        <w:rPr>
          <w:rFonts w:ascii="Times New Roman" w:hAnsi="Times New Roman"/>
          <w:sz w:val="24"/>
        </w:rPr>
        <w:t>Piemēram, saskaņā ar</w:t>
      </w:r>
      <w:r>
        <w:rPr>
          <w:rFonts w:ascii="Times New Roman" w:hAnsi="Times New Roman"/>
          <w:i/>
          <w:iCs/>
          <w:sz w:val="24"/>
        </w:rPr>
        <w:t xml:space="preserve"> Eurostat</w:t>
      </w:r>
      <w:r>
        <w:rPr>
          <w:rFonts w:ascii="Times New Roman" w:hAnsi="Times New Roman"/>
          <w:sz w:val="24"/>
        </w:rPr>
        <w:t>-PTO modeli 75 % no datorpakalpojumiem (SI2) attiecina uz 1. veidu, bet 25 % – uz 4. veidu, jo datorpakalpojumus aizvien vairāk sniedz attālināti 1. veidā (skat. 6.2. tabulu). 25 % attiecina uz 4. veidu, lai uzrādītu gadījumus, kad pakalpojuma sniedzējam jādodas uz ārvalstīm, lai sniegtu pakalpojumu (piemēram, nodrošinot personalizētu programmatūru).</w:t>
      </w:r>
    </w:p>
    <w:p w14:paraId="36C61B24" w14:textId="77777777" w:rsidR="005F4F53" w:rsidRPr="00D82D6C" w:rsidRDefault="005F4F53" w:rsidP="00D82D6C">
      <w:pPr>
        <w:jc w:val="both"/>
        <w:rPr>
          <w:rFonts w:ascii="Times New Roman" w:hAnsi="Times New Roman"/>
          <w:noProof/>
          <w:sz w:val="24"/>
        </w:rPr>
      </w:pPr>
    </w:p>
    <w:p w14:paraId="42E728C0" w14:textId="77777777" w:rsidR="00416649" w:rsidRDefault="00416649" w:rsidP="00D82D6C">
      <w:pPr>
        <w:jc w:val="both"/>
        <w:rPr>
          <w:rFonts w:ascii="Times New Roman" w:hAnsi="Times New Roman"/>
          <w:noProof/>
          <w:sz w:val="24"/>
        </w:rPr>
      </w:pPr>
      <w:r>
        <w:rPr>
          <w:rFonts w:ascii="Times New Roman" w:hAnsi="Times New Roman"/>
          <w:sz w:val="24"/>
        </w:rPr>
        <w:t>Datu apkopotāji var izvēlēties precizēt standarta iedalījuma proporcijas, lai labāk atspoguļotu valsts ekonomisko situāciju. Piemēram, datu apkopotāji var balstīties uz uzņēmumu apsekojumiem, lai iegūtu iedalījuma proporcijas starp 1. un 4. veidu. 7.3. iedaļā kā piemērs aplūkota ASV pieeja, izmantojot apsekojumu, lai precizētu 1. veida/4. veida iedalījumu. Līdzīgi piemēri, balstoties uz apsekojumiem, ir sīki raksturoti 13. nodaļā.</w:t>
      </w:r>
    </w:p>
    <w:p w14:paraId="0D3582F3" w14:textId="77777777" w:rsidR="00F5264F" w:rsidRPr="00D82D6C" w:rsidRDefault="00F5264F" w:rsidP="00D82D6C">
      <w:pPr>
        <w:jc w:val="both"/>
        <w:rPr>
          <w:rFonts w:ascii="Times New Roman" w:hAnsi="Times New Roman"/>
          <w:noProof/>
          <w:sz w:val="24"/>
        </w:rPr>
      </w:pPr>
    </w:p>
    <w:p w14:paraId="39132C89" w14:textId="77777777" w:rsidR="00416649" w:rsidRPr="00D82D6C" w:rsidRDefault="00416649" w:rsidP="00D82D6C">
      <w:pPr>
        <w:jc w:val="both"/>
        <w:rPr>
          <w:rFonts w:ascii="Times New Roman" w:hAnsi="Times New Roman"/>
          <w:noProof/>
          <w:sz w:val="24"/>
        </w:rPr>
      </w:pPr>
      <w:r>
        <w:rPr>
          <w:rFonts w:ascii="Times New Roman" w:hAnsi="Times New Roman"/>
          <w:sz w:val="24"/>
        </w:rPr>
        <w:t>Papildus apsekojumiem iedalījuma precizēšanai var izmantot citas praktiskas metodes, piemēram, eksperta atzinumu vai digitāli sniegto pakalpojumu tirdzniecības aplēses. Šajā nodaļā aplūkotas dažas praktiskas metodes, ko var izmantot, lai sīkāk izpētītu pakalpojumu attiecināšanu uz 1. un 4. veidu.</w:t>
      </w:r>
    </w:p>
    <w:p w14:paraId="2FA054FE" w14:textId="77777777" w:rsidR="00416649" w:rsidRPr="00D82D6C" w:rsidRDefault="00416649" w:rsidP="00D82D6C">
      <w:pPr>
        <w:jc w:val="both"/>
        <w:rPr>
          <w:rFonts w:ascii="Times New Roman" w:hAnsi="Times New Roman"/>
          <w:noProof/>
          <w:sz w:val="24"/>
        </w:rPr>
      </w:pPr>
    </w:p>
    <w:p w14:paraId="34E96A38" w14:textId="480B8A64" w:rsidR="00416649" w:rsidRPr="0094112B" w:rsidRDefault="0094112B" w:rsidP="00D82D6C">
      <w:pPr>
        <w:jc w:val="both"/>
        <w:rPr>
          <w:rFonts w:ascii="Times New Roman" w:hAnsi="Times New Roman"/>
          <w:b/>
          <w:bCs/>
          <w:noProof/>
          <w:color w:val="1C1C1C"/>
          <w:sz w:val="24"/>
        </w:rPr>
      </w:pPr>
      <w:bookmarkStart w:id="84" w:name="7.2.1._Digitally_delivered_trade_and_Mod"/>
      <w:bookmarkEnd w:id="84"/>
      <w:r>
        <w:rPr>
          <w:rFonts w:ascii="Times New Roman" w:hAnsi="Times New Roman"/>
          <w:b/>
          <w:color w:val="1C1C1C"/>
          <w:sz w:val="24"/>
        </w:rPr>
        <w:t>7.2.1. Digitāli īstenota tirdzniecība un 1. veids</w:t>
      </w:r>
    </w:p>
    <w:p w14:paraId="26E73AC9" w14:textId="77777777" w:rsidR="00F5264F" w:rsidRPr="00D82D6C" w:rsidRDefault="00F5264F" w:rsidP="00D82D6C">
      <w:pPr>
        <w:jc w:val="both"/>
        <w:rPr>
          <w:rFonts w:ascii="Times New Roman" w:hAnsi="Times New Roman"/>
          <w:noProof/>
          <w:color w:val="1C1C1C"/>
          <w:sz w:val="24"/>
        </w:rPr>
      </w:pPr>
    </w:p>
    <w:p w14:paraId="799CA6EE" w14:textId="6D9ACB5C" w:rsidR="00416649" w:rsidRDefault="00416649" w:rsidP="00D82D6C">
      <w:pPr>
        <w:jc w:val="both"/>
        <w:rPr>
          <w:rFonts w:ascii="Times New Roman" w:hAnsi="Times New Roman"/>
          <w:noProof/>
          <w:sz w:val="24"/>
        </w:rPr>
      </w:pPr>
      <w:r>
        <w:rPr>
          <w:rFonts w:ascii="Times New Roman" w:hAnsi="Times New Roman"/>
          <w:sz w:val="24"/>
        </w:rPr>
        <w:t>1. veids pēc būtības ietver visus “digitāli sniegtus pakalpojumus” (ko sniedz ar datortīklu, t. i., tīmekļa/interneta, mobilo ierīču, ārtīkla un elektroniskās datu apmaiņas palīdzību). Tomēr 1. veids attiecas arī uz visiem attālināti sniegtiem pakalpojumiem (ko sniedz ar tālruņa un faksa, kā arī manuāli drukāta e-pasta starpniecību). Digitāli īstenotas tirdzniecības definīcija</w:t>
      </w:r>
      <w:r w:rsidR="00613DE3">
        <w:rPr>
          <w:rStyle w:val="FootnoteReference"/>
          <w:rFonts w:ascii="Times New Roman" w:hAnsi="Times New Roman"/>
          <w:noProof/>
          <w:sz w:val="24"/>
        </w:rPr>
        <w:footnoteReference w:id="137"/>
      </w:r>
      <w:r>
        <w:rPr>
          <w:rFonts w:ascii="Times New Roman" w:hAnsi="Times New Roman"/>
          <w:sz w:val="24"/>
        </w:rPr>
        <w:t xml:space="preserve"> uz pēdējiem minētajiem pakalpojumiem neattiecas, jo to sniegšanas laikā izmanto nevis “īpašam mērķim paredzētus datortīklus”, bet gan vispārējus tīklus un sistēmas.</w:t>
      </w:r>
    </w:p>
    <w:p w14:paraId="2286540E" w14:textId="77777777" w:rsidR="0094112B" w:rsidRPr="00D82D6C" w:rsidRDefault="0094112B" w:rsidP="00D82D6C">
      <w:pPr>
        <w:jc w:val="both"/>
        <w:rPr>
          <w:rFonts w:ascii="Times New Roman" w:hAnsi="Times New Roman"/>
          <w:noProof/>
          <w:sz w:val="24"/>
        </w:rPr>
      </w:pPr>
    </w:p>
    <w:p w14:paraId="09BCE855" w14:textId="77777777" w:rsidR="00416649" w:rsidRDefault="00416649" w:rsidP="007E07A8">
      <w:pPr>
        <w:widowControl/>
        <w:jc w:val="both"/>
        <w:rPr>
          <w:rFonts w:ascii="Times New Roman" w:hAnsi="Times New Roman"/>
          <w:noProof/>
          <w:sz w:val="24"/>
        </w:rPr>
      </w:pPr>
      <w:r>
        <w:rPr>
          <w:rFonts w:ascii="Times New Roman" w:hAnsi="Times New Roman"/>
          <w:sz w:val="24"/>
        </w:rPr>
        <w:lastRenderedPageBreak/>
        <w:t>Tas, kā pakalpojumus pasūta, neietekmē to, kā nosaka to sniegšanas veidu. Citiem vārdiem (kā noprotams no paša jēdziena), pakalpojuma veida noteikšanai būtisks ir tikai veids, kā pakalpojumu sniedz.</w:t>
      </w:r>
    </w:p>
    <w:p w14:paraId="1523F78A" w14:textId="77777777" w:rsidR="0094112B" w:rsidRPr="00D82D6C" w:rsidRDefault="0094112B" w:rsidP="00D82D6C">
      <w:pPr>
        <w:jc w:val="both"/>
        <w:rPr>
          <w:rFonts w:ascii="Times New Roman" w:hAnsi="Times New Roman"/>
          <w:noProof/>
          <w:sz w:val="24"/>
        </w:rPr>
      </w:pPr>
    </w:p>
    <w:p w14:paraId="2F29BFB3" w14:textId="77777777" w:rsidR="00416649" w:rsidRPr="00D82D6C" w:rsidRDefault="00416649" w:rsidP="00D82D6C">
      <w:pPr>
        <w:jc w:val="both"/>
        <w:rPr>
          <w:rFonts w:ascii="Times New Roman" w:hAnsi="Times New Roman"/>
          <w:noProof/>
          <w:sz w:val="24"/>
        </w:rPr>
      </w:pPr>
      <w:r>
        <w:rPr>
          <w:rFonts w:ascii="Times New Roman" w:hAnsi="Times New Roman"/>
          <w:sz w:val="24"/>
        </w:rPr>
        <w:t>Tādēļ uz “digitāli sniegtu pakalpojumu tirdzniecību” var balstīties, lai novērtētu 1. veidu (lai gan abi jēdzieni nenozīmē tieši vienu un to pašu).</w:t>
      </w:r>
    </w:p>
    <w:p w14:paraId="6FAC000E" w14:textId="559580F0" w:rsidR="00416649" w:rsidRDefault="00416649" w:rsidP="00D82D6C">
      <w:pPr>
        <w:jc w:val="both"/>
        <w:rPr>
          <w:rFonts w:ascii="Times New Roman" w:hAnsi="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862BFD" w14:paraId="66283C97" w14:textId="77777777" w:rsidTr="00C23B45">
        <w:tc>
          <w:tcPr>
            <w:tcW w:w="5000" w:type="pct"/>
            <w:tcBorders>
              <w:top w:val="nil"/>
              <w:left w:val="nil"/>
              <w:bottom w:val="nil"/>
              <w:right w:val="nil"/>
            </w:tcBorders>
            <w:shd w:val="clear" w:color="auto" w:fill="EFD6D6"/>
          </w:tcPr>
          <w:p w14:paraId="6F846C3D" w14:textId="77777777" w:rsidR="00FF1A6D" w:rsidRPr="006C47AB" w:rsidRDefault="00FF1A6D" w:rsidP="00731FAB">
            <w:pPr>
              <w:ind w:left="113" w:right="113"/>
              <w:jc w:val="both"/>
              <w:rPr>
                <w:rFonts w:ascii="Times New Roman" w:hAnsi="Times New Roman"/>
                <w:b/>
                <w:noProof/>
                <w:color w:val="B83B46"/>
                <w:sz w:val="28"/>
                <w:szCs w:val="24"/>
              </w:rPr>
            </w:pPr>
            <w:r>
              <w:rPr>
                <w:rFonts w:ascii="Times New Roman" w:hAnsi="Times New Roman"/>
                <w:b/>
                <w:color w:val="B83B46"/>
                <w:sz w:val="28"/>
              </w:rPr>
              <w:t>7.1. ierāmējums. Digitālās tirdzniecības definīcija</w:t>
            </w:r>
          </w:p>
          <w:p w14:paraId="5A9DB3CE" w14:textId="77777777" w:rsidR="00FF1A6D" w:rsidRPr="00FF1A6D" w:rsidRDefault="00FF1A6D" w:rsidP="00731FAB">
            <w:pPr>
              <w:ind w:left="113" w:right="113"/>
              <w:jc w:val="both"/>
              <w:rPr>
                <w:rFonts w:ascii="Times New Roman" w:hAnsi="Times New Roman"/>
                <w:b/>
                <w:noProof/>
                <w:color w:val="B83B46"/>
                <w:sz w:val="24"/>
              </w:rPr>
            </w:pPr>
          </w:p>
          <w:p w14:paraId="1F05260F" w14:textId="170E475A" w:rsidR="00FF1A6D" w:rsidRDefault="00FF1A6D" w:rsidP="00731FAB">
            <w:pPr>
              <w:pStyle w:val="BodyText"/>
              <w:ind w:left="113" w:right="113"/>
              <w:jc w:val="both"/>
              <w:rPr>
                <w:rFonts w:ascii="Times New Roman" w:hAnsi="Times New Roman"/>
                <w:i/>
                <w:noProof/>
                <w:color w:val="000000"/>
                <w:sz w:val="24"/>
              </w:rPr>
            </w:pPr>
            <w:r>
              <w:rPr>
                <w:rFonts w:ascii="Times New Roman" w:hAnsi="Times New Roman"/>
                <w:i/>
                <w:iCs/>
                <w:color w:val="000000"/>
                <w:sz w:val="24"/>
              </w:rPr>
              <w:t>OECD</w:t>
            </w:r>
            <w:r>
              <w:rPr>
                <w:rFonts w:ascii="Times New Roman" w:hAnsi="Times New Roman"/>
                <w:color w:val="000000"/>
                <w:sz w:val="24"/>
              </w:rPr>
              <w:t>-PTO-SVF Digitālās tirdzniecības novērtēšanas rokasgrāmatā</w:t>
            </w:r>
            <w:r w:rsidR="00414180">
              <w:rPr>
                <w:rStyle w:val="FootnoteReference"/>
                <w:rFonts w:ascii="Times New Roman" w:hAnsi="Times New Roman"/>
                <w:noProof/>
                <w:color w:val="000000"/>
                <w:sz w:val="24"/>
              </w:rPr>
              <w:footnoteReference w:id="138"/>
            </w:r>
            <w:r>
              <w:rPr>
                <w:rFonts w:ascii="Times New Roman" w:hAnsi="Times New Roman"/>
                <w:color w:val="000000"/>
                <w:sz w:val="24"/>
              </w:rPr>
              <w:t xml:space="preserve"> digitālā tirdzniecība definēta kā </w:t>
            </w:r>
            <w:r>
              <w:rPr>
                <w:rFonts w:ascii="Times New Roman" w:hAnsi="Times New Roman"/>
                <w:i/>
                <w:iCs/>
                <w:color w:val="000000"/>
                <w:sz w:val="24"/>
              </w:rPr>
              <w:t>visa veida tirdzniecība, ko digitāli pasūta un/vai digitāli sniedz</w:t>
            </w:r>
            <w:r>
              <w:rPr>
                <w:rFonts w:ascii="Times New Roman" w:hAnsi="Times New Roman"/>
                <w:color w:val="000000"/>
                <w:sz w:val="24"/>
              </w:rPr>
              <w:t>.</w:t>
            </w:r>
          </w:p>
          <w:p w14:paraId="7BE9745A" w14:textId="77777777" w:rsidR="001C7F7D" w:rsidRPr="00FF1A6D" w:rsidRDefault="001C7F7D" w:rsidP="00731FAB">
            <w:pPr>
              <w:pStyle w:val="BodyText"/>
              <w:ind w:left="113" w:right="113"/>
              <w:jc w:val="both"/>
              <w:rPr>
                <w:rFonts w:ascii="Times New Roman" w:hAnsi="Times New Roman"/>
                <w:i/>
                <w:noProof/>
                <w:color w:val="000000"/>
                <w:sz w:val="24"/>
              </w:rPr>
            </w:pPr>
          </w:p>
          <w:p w14:paraId="2391CFD6" w14:textId="77777777" w:rsidR="00FF1A6D" w:rsidRPr="00FF1A6D" w:rsidRDefault="00FF1A6D" w:rsidP="00731FAB">
            <w:pPr>
              <w:ind w:left="113" w:right="113"/>
              <w:jc w:val="both"/>
              <w:rPr>
                <w:rFonts w:ascii="Times New Roman" w:hAnsi="Times New Roman"/>
                <w:noProof/>
                <w:color w:val="000000"/>
                <w:sz w:val="24"/>
              </w:rPr>
            </w:pPr>
            <w:r>
              <w:rPr>
                <w:rFonts w:ascii="Times New Roman" w:hAnsi="Times New Roman"/>
                <w:color w:val="000000"/>
                <w:sz w:val="24"/>
              </w:rPr>
              <w:t xml:space="preserve">Rokasgrāmatā arī definēta </w:t>
            </w:r>
            <w:r>
              <w:rPr>
                <w:rFonts w:ascii="Times New Roman" w:hAnsi="Times New Roman"/>
                <w:b/>
                <w:bCs/>
                <w:color w:val="000000"/>
                <w:sz w:val="24"/>
              </w:rPr>
              <w:t>digitāli pasūtīta tirdzniecība</w:t>
            </w:r>
            <w:r>
              <w:rPr>
                <w:rFonts w:ascii="Times New Roman" w:hAnsi="Times New Roman"/>
                <w:color w:val="000000"/>
                <w:sz w:val="24"/>
              </w:rPr>
              <w:t xml:space="preserve"> (kas līdzvērtīga </w:t>
            </w:r>
            <w:r>
              <w:rPr>
                <w:rFonts w:ascii="Times New Roman" w:hAnsi="Times New Roman"/>
                <w:i/>
                <w:iCs/>
                <w:color w:val="000000"/>
                <w:sz w:val="24"/>
              </w:rPr>
              <w:t>OECD</w:t>
            </w:r>
            <w:r>
              <w:rPr>
                <w:rFonts w:ascii="Times New Roman" w:hAnsi="Times New Roman"/>
                <w:color w:val="000000"/>
                <w:sz w:val="24"/>
              </w:rPr>
              <w:t xml:space="preserve"> izstrādātajai e-komercijas definīcijai) šādi:</w:t>
            </w:r>
          </w:p>
          <w:p w14:paraId="2BDF1C09" w14:textId="77777777" w:rsidR="00FF1A6D" w:rsidRDefault="00FF1A6D" w:rsidP="00731FAB">
            <w:pPr>
              <w:ind w:left="113" w:right="113"/>
              <w:jc w:val="both"/>
              <w:rPr>
                <w:rFonts w:ascii="Times New Roman" w:hAnsi="Times New Roman"/>
                <w:i/>
                <w:noProof/>
                <w:color w:val="000000"/>
                <w:sz w:val="24"/>
              </w:rPr>
            </w:pPr>
            <w:r>
              <w:rPr>
                <w:rFonts w:ascii="Times New Roman" w:hAnsi="Times New Roman"/>
                <w:i/>
                <w:color w:val="000000"/>
                <w:sz w:val="24"/>
              </w:rPr>
              <w:t>Preču vai pakalpojumu pārdošana vai pirkšana, kas tiek veikta datortīklā, izmantojot konkrēti pasūtījumu izvietošanai un saņemšanai izstrādātas metodes.</w:t>
            </w:r>
          </w:p>
          <w:p w14:paraId="673FE39B" w14:textId="77777777" w:rsidR="001C7F7D" w:rsidRPr="00FF1A6D" w:rsidRDefault="001C7F7D" w:rsidP="00731FAB">
            <w:pPr>
              <w:ind w:left="113" w:right="113"/>
              <w:jc w:val="both"/>
              <w:rPr>
                <w:rFonts w:ascii="Times New Roman" w:hAnsi="Times New Roman"/>
                <w:i/>
                <w:noProof/>
                <w:color w:val="000000"/>
                <w:sz w:val="24"/>
              </w:rPr>
            </w:pPr>
          </w:p>
          <w:p w14:paraId="29435033" w14:textId="77777777" w:rsidR="00FF1A6D" w:rsidRPr="00FF1A6D" w:rsidRDefault="00FF1A6D" w:rsidP="00731FAB">
            <w:pPr>
              <w:ind w:left="113" w:right="113"/>
              <w:jc w:val="both"/>
              <w:rPr>
                <w:rFonts w:ascii="Times New Roman" w:hAnsi="Times New Roman"/>
                <w:noProof/>
                <w:color w:val="000000"/>
                <w:sz w:val="24"/>
              </w:rPr>
            </w:pPr>
            <w:r>
              <w:rPr>
                <w:rFonts w:ascii="Times New Roman" w:hAnsi="Times New Roman"/>
                <w:color w:val="000000"/>
                <w:sz w:val="24"/>
              </w:rPr>
              <w:t xml:space="preserve">Savukārt </w:t>
            </w:r>
            <w:r>
              <w:rPr>
                <w:rFonts w:ascii="Times New Roman" w:hAnsi="Times New Roman"/>
                <w:b/>
                <w:bCs/>
                <w:color w:val="000000"/>
                <w:sz w:val="24"/>
              </w:rPr>
              <w:t>digitāli īstenota tirdzniecība</w:t>
            </w:r>
            <w:r>
              <w:rPr>
                <w:rFonts w:ascii="Times New Roman" w:hAnsi="Times New Roman"/>
                <w:color w:val="000000"/>
                <w:sz w:val="24"/>
              </w:rPr>
              <w:t xml:space="preserve"> definēta šādi:</w:t>
            </w:r>
          </w:p>
          <w:p w14:paraId="16688095" w14:textId="77777777" w:rsidR="00FF1A6D" w:rsidRDefault="00FF1A6D" w:rsidP="00731FAB">
            <w:pPr>
              <w:ind w:left="113" w:right="113"/>
              <w:jc w:val="both"/>
              <w:rPr>
                <w:rFonts w:ascii="Times New Roman" w:hAnsi="Times New Roman"/>
                <w:i/>
                <w:noProof/>
                <w:color w:val="000000"/>
                <w:sz w:val="24"/>
              </w:rPr>
            </w:pPr>
            <w:r>
              <w:rPr>
                <w:rFonts w:ascii="Times New Roman" w:hAnsi="Times New Roman"/>
                <w:i/>
                <w:color w:val="000000"/>
                <w:sz w:val="24"/>
              </w:rPr>
              <w:t>Starptautiski darījumi, ko noslēdz attālināti elektroniskā formātā, izmantojot īpaši šim mērķim paredzētus datortīklus.</w:t>
            </w:r>
          </w:p>
          <w:p w14:paraId="2328BE17" w14:textId="77777777" w:rsidR="001C7F7D" w:rsidRPr="00FF1A6D" w:rsidRDefault="001C7F7D" w:rsidP="00731FAB">
            <w:pPr>
              <w:ind w:left="113" w:right="113"/>
              <w:jc w:val="both"/>
              <w:rPr>
                <w:rFonts w:ascii="Times New Roman" w:hAnsi="Times New Roman"/>
                <w:i/>
                <w:noProof/>
                <w:color w:val="000000"/>
                <w:sz w:val="24"/>
              </w:rPr>
            </w:pPr>
          </w:p>
          <w:p w14:paraId="4219959E" w14:textId="77777777" w:rsidR="00FF1A6D" w:rsidRDefault="00FF1A6D" w:rsidP="00731FAB">
            <w:pPr>
              <w:pStyle w:val="BodyText"/>
              <w:ind w:left="113" w:right="113"/>
              <w:jc w:val="both"/>
              <w:rPr>
                <w:rFonts w:ascii="Times New Roman" w:hAnsi="Times New Roman"/>
                <w:noProof/>
                <w:color w:val="000000"/>
                <w:sz w:val="24"/>
              </w:rPr>
            </w:pPr>
            <w:r>
              <w:rPr>
                <w:rFonts w:ascii="Times New Roman" w:hAnsi="Times New Roman"/>
                <w:color w:val="000000"/>
                <w:sz w:val="24"/>
              </w:rPr>
              <w:t xml:space="preserve">Gan attiecībā uz </w:t>
            </w:r>
            <w:r>
              <w:rPr>
                <w:rFonts w:ascii="Times New Roman" w:hAnsi="Times New Roman"/>
                <w:b/>
                <w:bCs/>
                <w:color w:val="000000"/>
                <w:sz w:val="24"/>
              </w:rPr>
              <w:t>digitāli pasūtītu, gan digitāli īstenotu tirdzniecību</w:t>
            </w:r>
            <w:r>
              <w:rPr>
                <w:rFonts w:ascii="Times New Roman" w:hAnsi="Times New Roman"/>
                <w:color w:val="000000"/>
                <w:sz w:val="24"/>
              </w:rPr>
              <w:t xml:space="preserve"> darījumi saistīti ar pakalpojumu pasūtīšanu/sniegšanu ar datortīklu starpniecību (izmantojot tīmekli/internetu, tostarp mobilās ierīces, ārtīklu vai elektronisko datu apmaiņu), taču tie neietver pakalpojumus, ko nesniedz vai nepasūta ar datortīklu, tostarp tālruņa un faksa, kā arī manuāli drukāta e-pasta starpniecību.</w:t>
            </w:r>
          </w:p>
          <w:p w14:paraId="4AB3AF0C" w14:textId="77777777" w:rsidR="001C7F7D" w:rsidRPr="00FF1A6D" w:rsidRDefault="001C7F7D" w:rsidP="00731FAB">
            <w:pPr>
              <w:pStyle w:val="BodyText"/>
              <w:ind w:left="113" w:right="113"/>
              <w:jc w:val="both"/>
              <w:rPr>
                <w:rFonts w:ascii="Times New Roman" w:hAnsi="Times New Roman"/>
                <w:noProof/>
                <w:color w:val="000000"/>
                <w:sz w:val="24"/>
              </w:rPr>
            </w:pPr>
          </w:p>
          <w:p w14:paraId="25165E31" w14:textId="504D62C9" w:rsidR="00862BFD" w:rsidRPr="001C7F7D" w:rsidRDefault="00FF1A6D" w:rsidP="00731FAB">
            <w:pPr>
              <w:ind w:left="113" w:right="113"/>
              <w:jc w:val="both"/>
              <w:rPr>
                <w:rFonts w:ascii="Times New Roman" w:hAnsi="Times New Roman"/>
                <w:noProof/>
                <w:color w:val="000000"/>
                <w:sz w:val="24"/>
              </w:rPr>
            </w:pPr>
            <w:r>
              <w:rPr>
                <w:rFonts w:ascii="Times New Roman" w:hAnsi="Times New Roman"/>
                <w:i/>
                <w:color w:val="000000"/>
                <w:sz w:val="24"/>
              </w:rPr>
              <w:t xml:space="preserve">Avots: </w:t>
            </w:r>
            <w:r>
              <w:rPr>
                <w:rFonts w:ascii="Times New Roman" w:hAnsi="Times New Roman"/>
                <w:color w:val="000000"/>
                <w:sz w:val="24"/>
              </w:rPr>
              <w:t xml:space="preserve">Digitālās tirdzniecības novērtēšanas rokasgrāmata (1. versija, </w:t>
            </w:r>
            <w:r>
              <w:rPr>
                <w:rFonts w:ascii="Times New Roman" w:hAnsi="Times New Roman"/>
                <w:i/>
                <w:iCs/>
                <w:color w:val="000000"/>
                <w:sz w:val="24"/>
              </w:rPr>
              <w:t>OECD</w:t>
            </w:r>
            <w:r>
              <w:rPr>
                <w:rFonts w:ascii="Times New Roman" w:hAnsi="Times New Roman"/>
                <w:color w:val="000000"/>
                <w:sz w:val="24"/>
              </w:rPr>
              <w:t>, PTO un SVF).</w:t>
            </w:r>
          </w:p>
        </w:tc>
      </w:tr>
    </w:tbl>
    <w:p w14:paraId="5D506EEB" w14:textId="77777777" w:rsidR="00862BFD" w:rsidRPr="00D82D6C" w:rsidRDefault="00862BFD" w:rsidP="00D82D6C">
      <w:pPr>
        <w:jc w:val="both"/>
        <w:rPr>
          <w:rFonts w:ascii="Times New Roman" w:hAnsi="Times New Roman"/>
          <w:noProof/>
          <w:sz w:val="24"/>
        </w:rPr>
      </w:pPr>
    </w:p>
    <w:p w14:paraId="1934D879" w14:textId="49BB44C7" w:rsidR="00416649" w:rsidRPr="00C23B45" w:rsidRDefault="00C23B45" w:rsidP="00D82D6C">
      <w:pPr>
        <w:jc w:val="both"/>
        <w:rPr>
          <w:rFonts w:ascii="Times New Roman" w:hAnsi="Times New Roman"/>
          <w:b/>
          <w:bCs/>
          <w:noProof/>
          <w:color w:val="1C1C1C"/>
          <w:sz w:val="24"/>
        </w:rPr>
      </w:pPr>
      <w:bookmarkStart w:id="85" w:name="7.2.2._Information_and_Communication_Tec"/>
      <w:bookmarkEnd w:id="85"/>
      <w:r>
        <w:rPr>
          <w:rFonts w:ascii="Times New Roman" w:hAnsi="Times New Roman"/>
          <w:b/>
          <w:color w:val="1C1C1C"/>
          <w:sz w:val="24"/>
        </w:rPr>
        <w:t>7.2.2. Informācija par informācijas un komunikāciju tehnoloģiju (IKT) nodrošinātiem pakalpojumiem</w:t>
      </w:r>
    </w:p>
    <w:p w14:paraId="16B18B9D" w14:textId="77777777" w:rsidR="00C23B45" w:rsidRPr="00D82D6C" w:rsidRDefault="00C23B45" w:rsidP="00D82D6C">
      <w:pPr>
        <w:jc w:val="both"/>
        <w:rPr>
          <w:rFonts w:ascii="Times New Roman" w:hAnsi="Times New Roman"/>
          <w:noProof/>
          <w:color w:val="1C1C1C"/>
          <w:sz w:val="24"/>
        </w:rPr>
      </w:pPr>
    </w:p>
    <w:p w14:paraId="1B616BB5" w14:textId="77777777" w:rsidR="00416649" w:rsidRDefault="00416649" w:rsidP="00D82D6C">
      <w:pPr>
        <w:jc w:val="both"/>
        <w:rPr>
          <w:rFonts w:ascii="Times New Roman" w:hAnsi="Times New Roman"/>
          <w:noProof/>
          <w:sz w:val="24"/>
        </w:rPr>
      </w:pPr>
      <w:r>
        <w:rPr>
          <w:rFonts w:ascii="Times New Roman" w:hAnsi="Times New Roman"/>
          <w:sz w:val="24"/>
        </w:rPr>
        <w:t xml:space="preserve">IKT nodrošināti pakalpojumi katrā </w:t>
      </w:r>
      <w:r>
        <w:rPr>
          <w:rFonts w:ascii="Times New Roman" w:hAnsi="Times New Roman"/>
          <w:i/>
          <w:iCs/>
          <w:sz w:val="24"/>
        </w:rPr>
        <w:t>EBOPS</w:t>
      </w:r>
      <w:r>
        <w:rPr>
          <w:rFonts w:ascii="Times New Roman" w:hAnsi="Times New Roman"/>
          <w:sz w:val="24"/>
        </w:rPr>
        <w:t xml:space="preserve"> postenī var liecināt par to, kādos veidos tos sniedz (piemēram, IKT nodrošinātos pakalpojumus sniedz lielākoties 1. veidā).</w:t>
      </w:r>
    </w:p>
    <w:p w14:paraId="314DFEE7" w14:textId="77777777" w:rsidR="00C23B45" w:rsidRPr="00D82D6C" w:rsidRDefault="00C23B45" w:rsidP="00D82D6C">
      <w:pPr>
        <w:jc w:val="both"/>
        <w:rPr>
          <w:rFonts w:ascii="Times New Roman" w:hAnsi="Times New Roman"/>
          <w:noProof/>
          <w:sz w:val="24"/>
        </w:rPr>
      </w:pPr>
    </w:p>
    <w:p w14:paraId="036DB8C1" w14:textId="77777777" w:rsidR="00416649" w:rsidRDefault="00416649" w:rsidP="00D82D6C">
      <w:pPr>
        <w:jc w:val="both"/>
        <w:rPr>
          <w:rFonts w:ascii="Times New Roman" w:hAnsi="Times New Roman"/>
          <w:noProof/>
          <w:sz w:val="24"/>
        </w:rPr>
      </w:pPr>
      <w:r>
        <w:rPr>
          <w:rFonts w:ascii="Times New Roman" w:hAnsi="Times New Roman"/>
          <w:sz w:val="24"/>
        </w:rPr>
        <w:t>Lai gan visus “digitāli sniegtus pakalpojumus” sniedz 1. veidā, pēc būtības ne visi IKT nodrošinātie pakalpojumi attiecināmi uz 1. veidu. Piemēram, IKT pakalpojumu sniedzēji var doties uz ārvalstīm, lai saviem klientiem sniegtu datorpakalpojumus, un šādā gadījumā uzskata, ka pakalpojumus sniedz 4. veidā.</w:t>
      </w:r>
    </w:p>
    <w:p w14:paraId="0842A06B" w14:textId="77777777" w:rsidR="005D20A9" w:rsidRPr="00D82D6C" w:rsidRDefault="005D20A9" w:rsidP="00D82D6C">
      <w:pPr>
        <w:jc w:val="both"/>
        <w:rPr>
          <w:rFonts w:ascii="Times New Roman" w:hAnsi="Times New Roman"/>
          <w:noProof/>
          <w:sz w:val="24"/>
        </w:rPr>
      </w:pPr>
    </w:p>
    <w:p w14:paraId="235567DB" w14:textId="52E63D20" w:rsidR="00416649" w:rsidRDefault="00416649" w:rsidP="00C80F34">
      <w:pPr>
        <w:widowControl/>
        <w:jc w:val="both"/>
        <w:rPr>
          <w:rFonts w:ascii="Times New Roman" w:hAnsi="Times New Roman"/>
          <w:noProof/>
          <w:sz w:val="24"/>
        </w:rPr>
      </w:pPr>
      <w:r>
        <w:rPr>
          <w:rFonts w:ascii="Times New Roman" w:hAnsi="Times New Roman"/>
          <w:sz w:val="24"/>
        </w:rPr>
        <w:t xml:space="preserve">Tehniskajās piezīmēs </w:t>
      </w:r>
      <w:r>
        <w:rPr>
          <w:rFonts w:ascii="Times New Roman" w:hAnsi="Times New Roman"/>
          <w:i/>
          <w:iCs/>
          <w:sz w:val="24"/>
        </w:rPr>
        <w:t>UNCTAD Technical Notes on ICT for Development N˚3</w:t>
      </w:r>
      <w:r>
        <w:rPr>
          <w:rFonts w:ascii="Times New Roman" w:hAnsi="Times New Roman"/>
          <w:sz w:val="24"/>
        </w:rPr>
        <w:t xml:space="preserve"> [</w:t>
      </w:r>
      <w:r>
        <w:rPr>
          <w:rFonts w:ascii="Times New Roman" w:hAnsi="Times New Roman"/>
          <w:i/>
          <w:iCs/>
          <w:sz w:val="24"/>
        </w:rPr>
        <w:t>UNCTAD</w:t>
      </w:r>
      <w:r>
        <w:rPr>
          <w:rFonts w:ascii="Times New Roman" w:hAnsi="Times New Roman"/>
          <w:sz w:val="24"/>
        </w:rPr>
        <w:t xml:space="preserve"> Tehniskās piezīmes par IKT attīstības mērķu sasniegšanai Nr. 3]</w:t>
      </w:r>
      <w:r w:rsidR="00711668">
        <w:rPr>
          <w:rStyle w:val="FootnoteReference"/>
          <w:rFonts w:ascii="Times New Roman" w:hAnsi="Times New Roman"/>
          <w:noProof/>
          <w:sz w:val="24"/>
        </w:rPr>
        <w:footnoteReference w:id="139"/>
      </w:r>
      <w:r>
        <w:rPr>
          <w:rFonts w:ascii="Times New Roman" w:hAnsi="Times New Roman"/>
          <w:sz w:val="24"/>
        </w:rPr>
        <w:t xml:space="preserve"> apspriests jautājums par to, kā identificēt pakalpojumus, ko var sniegt attālināti ar IKT tīklu starpniecību (piemēram, IKT potenciāli nodrošinātus pakalpojumus). IKT potenciāli nodrošinātie pakalpojumi definēti kā pakalpojumi, ko var sniegt attālināti. Tie ietver: IKT pakalpojumus, pārdošanas un </w:t>
      </w:r>
      <w:r>
        <w:rPr>
          <w:rFonts w:ascii="Times New Roman" w:hAnsi="Times New Roman"/>
          <w:sz w:val="24"/>
        </w:rPr>
        <w:lastRenderedPageBreak/>
        <w:t>mārketinga, vadības, administrācijas, saistītos un atbalsta pakalpojumus, inženiertehniskos, pētniecības un izstrādes, izglītības un citus pakalpojumus, ko var sniegt attālināti</w:t>
      </w:r>
      <w:r w:rsidR="00C80F34">
        <w:rPr>
          <w:rFonts w:ascii="Times New Roman" w:hAnsi="Times New Roman"/>
          <w:sz w:val="24"/>
        </w:rPr>
        <w:t>.</w:t>
      </w:r>
    </w:p>
    <w:p w14:paraId="4691409B" w14:textId="77777777" w:rsidR="005D20A9" w:rsidRPr="00D82D6C" w:rsidRDefault="005D20A9" w:rsidP="00D82D6C">
      <w:pPr>
        <w:jc w:val="both"/>
        <w:rPr>
          <w:rFonts w:ascii="Times New Roman" w:hAnsi="Times New Roman"/>
          <w:noProof/>
          <w:sz w:val="24"/>
        </w:rPr>
      </w:pPr>
    </w:p>
    <w:p w14:paraId="1E7E08B0" w14:textId="77777777" w:rsidR="00416649" w:rsidRDefault="00416649" w:rsidP="00D82D6C">
      <w:pPr>
        <w:jc w:val="both"/>
        <w:rPr>
          <w:rFonts w:ascii="Times New Roman" w:hAnsi="Times New Roman"/>
          <w:noProof/>
          <w:sz w:val="24"/>
        </w:rPr>
      </w:pPr>
      <w:r>
        <w:rPr>
          <w:rFonts w:ascii="Times New Roman" w:hAnsi="Times New Roman"/>
          <w:sz w:val="24"/>
        </w:rPr>
        <w:t>Pakalpojumi, ko nevar sniegt attālināti ar IKT tīklu starpniecību, ietver tos pakalpojumus, kas saistīti ar objektu vai personu fizisku pārvietošanu, piemēram, transporta pakalpojumus vai tos pakalpojumus, kuru sniegšanai nepieciešama saziņa klātienē, piemēram, individuālos pakalpojumus. Tas tā ir pat tad, ja šo pakalpojumu sniegšanā IKT izmanto mērķiem, kas nav attālināta pakalpojumu sniegšana (piemēram, lai kontrolētu loģistiku, pārvietojot objektus, vai kontrolētu tikšanās reizes individuālo pakalpojumu sniegšanai).</w:t>
      </w:r>
    </w:p>
    <w:p w14:paraId="35B90FC1" w14:textId="77777777" w:rsidR="005D20A9" w:rsidRPr="00D82D6C" w:rsidRDefault="005D20A9" w:rsidP="00D82D6C">
      <w:pPr>
        <w:jc w:val="both"/>
        <w:rPr>
          <w:rFonts w:ascii="Times New Roman" w:hAnsi="Times New Roman"/>
          <w:noProof/>
          <w:sz w:val="24"/>
        </w:rPr>
      </w:pPr>
    </w:p>
    <w:p w14:paraId="64201064" w14:textId="34527D19" w:rsidR="00416649" w:rsidRPr="00D82D6C" w:rsidRDefault="00416649" w:rsidP="00D82D6C">
      <w:pPr>
        <w:jc w:val="both"/>
        <w:rPr>
          <w:rFonts w:ascii="Times New Roman" w:hAnsi="Times New Roman"/>
          <w:noProof/>
          <w:sz w:val="24"/>
        </w:rPr>
      </w:pPr>
      <w:r>
        <w:rPr>
          <w:rFonts w:ascii="Times New Roman" w:hAnsi="Times New Roman"/>
          <w:sz w:val="24"/>
        </w:rPr>
        <w:t xml:space="preserve">Pētījums liecina, ka pakalpojumi, ko iespējams sniegt attālināti ar IKT tīklu starpniecību, ir nevienmērīgi attiecināti uz EBOPS 2010 galvenajām kategorijām. </w:t>
      </w:r>
      <w:r>
        <w:rPr>
          <w:rFonts w:ascii="Times New Roman" w:hAnsi="Times New Roman"/>
          <w:i/>
          <w:iCs/>
          <w:sz w:val="24"/>
        </w:rPr>
        <w:t>EBOPS</w:t>
      </w:r>
      <w:r>
        <w:rPr>
          <w:rFonts w:ascii="Times New Roman" w:hAnsi="Times New Roman"/>
          <w:sz w:val="24"/>
        </w:rPr>
        <w:t xml:space="preserve"> posteņa “Citur neiekļauti citi saimnieciskās darbības pakalpojumi” gadījumā tikai 46 % no pakalpojumiem, kas šajā kategorijā klasificēti pēc </w:t>
      </w:r>
      <w:r>
        <w:rPr>
          <w:rFonts w:ascii="Times New Roman" w:hAnsi="Times New Roman"/>
          <w:i/>
          <w:iCs/>
          <w:sz w:val="24"/>
        </w:rPr>
        <w:t>CPC</w:t>
      </w:r>
      <w:r>
        <w:rPr>
          <w:rFonts w:ascii="Times New Roman" w:hAnsi="Times New Roman"/>
          <w:sz w:val="24"/>
        </w:rPr>
        <w:t xml:space="preserve"> 2.1. versijas produktu kodiem, iespējams sniegt attālināti (skat. 7.2. ierāmējumu).</w:t>
      </w:r>
    </w:p>
    <w:p w14:paraId="3D21BEF8" w14:textId="3D4FF805" w:rsidR="00416649" w:rsidRPr="00D82D6C" w:rsidRDefault="00416649"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3B60FB" w14:paraId="3AAC9175" w14:textId="77777777" w:rsidTr="00D266B5">
        <w:tc>
          <w:tcPr>
            <w:tcW w:w="5000" w:type="pct"/>
            <w:shd w:val="clear" w:color="auto" w:fill="EFD6D6"/>
          </w:tcPr>
          <w:p w14:paraId="6B52B215" w14:textId="76C53CA7" w:rsidR="00D1049F" w:rsidRPr="00247FDE" w:rsidRDefault="00D1049F" w:rsidP="0083720E">
            <w:pPr>
              <w:jc w:val="both"/>
              <w:rPr>
                <w:rFonts w:ascii="Times New Roman" w:hAnsi="Times New Roman"/>
                <w:b/>
                <w:bCs/>
                <w:noProof/>
                <w:color w:val="B83B46"/>
                <w:sz w:val="28"/>
                <w:szCs w:val="24"/>
              </w:rPr>
            </w:pPr>
            <w:r>
              <w:rPr>
                <w:rFonts w:ascii="Times New Roman" w:hAnsi="Times New Roman"/>
                <w:b/>
                <w:color w:val="B83B46"/>
                <w:sz w:val="28"/>
              </w:rPr>
              <w:t>7.2. ierāmējums. IKT nodrošināti pakalpojumi</w:t>
            </w:r>
          </w:p>
          <w:p w14:paraId="228507B1" w14:textId="670DDED1" w:rsidR="00D1049F" w:rsidRPr="00D82D6C" w:rsidRDefault="00D1049F" w:rsidP="0083720E">
            <w:pPr>
              <w:jc w:val="both"/>
              <w:rPr>
                <w:rFonts w:ascii="Times New Roman" w:hAnsi="Times New Roman"/>
                <w:noProof/>
                <w:color w:val="B83B46"/>
                <w:sz w:val="24"/>
              </w:rPr>
            </w:pPr>
          </w:p>
          <w:p w14:paraId="612CA752" w14:textId="77777777" w:rsidR="00D1049F" w:rsidRDefault="00D1049F" w:rsidP="0083720E">
            <w:pPr>
              <w:jc w:val="both"/>
              <w:rPr>
                <w:rFonts w:ascii="Times New Roman" w:hAnsi="Times New Roman"/>
                <w:b/>
                <w:bCs/>
                <w:noProof/>
                <w:sz w:val="24"/>
              </w:rPr>
            </w:pPr>
            <w:r>
              <w:rPr>
                <w:rFonts w:ascii="Times New Roman" w:hAnsi="Times New Roman"/>
                <w:b/>
                <w:i/>
                <w:iCs/>
                <w:sz w:val="24"/>
              </w:rPr>
              <w:t>UNCTAD</w:t>
            </w:r>
            <w:r>
              <w:rPr>
                <w:rFonts w:ascii="Times New Roman" w:hAnsi="Times New Roman"/>
                <w:b/>
                <w:sz w:val="24"/>
              </w:rPr>
              <w:t xml:space="preserve"> Tehniskās piezīmes par IKT attīstības mērķu sasniegšanai Nr. 3</w:t>
            </w:r>
          </w:p>
          <w:p w14:paraId="2E85CF30" w14:textId="77777777" w:rsidR="0085061A" w:rsidRPr="0085061A" w:rsidRDefault="0085061A" w:rsidP="0083720E">
            <w:pPr>
              <w:jc w:val="both"/>
              <w:rPr>
                <w:rFonts w:ascii="Times New Roman" w:hAnsi="Times New Roman"/>
                <w:b/>
                <w:bCs/>
                <w:noProof/>
                <w:sz w:val="24"/>
              </w:rPr>
            </w:pPr>
          </w:p>
          <w:p w14:paraId="091BEE7A" w14:textId="7B7B46AA" w:rsidR="00D1049F" w:rsidRDefault="00D1049F" w:rsidP="0083720E">
            <w:pPr>
              <w:jc w:val="both"/>
              <w:rPr>
                <w:rFonts w:ascii="Times New Roman" w:hAnsi="Times New Roman"/>
                <w:noProof/>
                <w:sz w:val="24"/>
              </w:rPr>
            </w:pPr>
            <w:r>
              <w:rPr>
                <w:rFonts w:ascii="Times New Roman" w:hAnsi="Times New Roman"/>
                <w:sz w:val="24"/>
              </w:rPr>
              <w:t xml:space="preserve">1. attēlā redzami pakalpojumi ar </w:t>
            </w:r>
            <w:r>
              <w:rPr>
                <w:rFonts w:ascii="Times New Roman" w:hAnsi="Times New Roman"/>
                <w:i/>
                <w:iCs/>
                <w:sz w:val="24"/>
              </w:rPr>
              <w:t>CPC</w:t>
            </w:r>
            <w:r>
              <w:rPr>
                <w:rFonts w:ascii="Times New Roman" w:hAnsi="Times New Roman"/>
                <w:sz w:val="24"/>
              </w:rPr>
              <w:t xml:space="preserve"> 2.1. versijas kodiem, kas identificēti kā IKT potenciāli nodrošināti pakalpojumi iedalījumā pēc galvenā EBOPS 2010 pakalpojumu komponenta.</w:t>
            </w:r>
          </w:p>
          <w:p w14:paraId="73FC6BC1" w14:textId="33D08DD5" w:rsidR="002832B7" w:rsidRDefault="003022A4" w:rsidP="0083720E">
            <w:pPr>
              <w:jc w:val="center"/>
              <w:rPr>
                <w:rFonts w:ascii="Times New Roman" w:hAnsi="Times New Roman"/>
                <w:noProof/>
                <w:sz w:val="24"/>
              </w:rPr>
            </w:pPr>
            <w:r>
              <w:rPr>
                <w:rFonts w:ascii="Times New Roman" w:hAnsi="Times New Roman"/>
                <w:noProof/>
                <w:sz w:val="24"/>
              </w:rPr>
              <w:drawing>
                <wp:inline distT="0" distB="0" distL="0" distR="0" wp14:anchorId="62DE0316" wp14:editId="517990F8">
                  <wp:extent cx="5466080" cy="3334460"/>
                  <wp:effectExtent l="0" t="0" r="1270" b="0"/>
                  <wp:docPr id="11019565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1956569" name=""/>
                          <pic:cNvPicPr/>
                        </pic:nvPicPr>
                        <pic:blipFill>
                          <a:blip r:embed="rId48"/>
                          <a:stretch>
                            <a:fillRect/>
                          </a:stretch>
                        </pic:blipFill>
                        <pic:spPr>
                          <a:xfrm>
                            <a:off x="0" y="0"/>
                            <a:ext cx="5474858" cy="3339815"/>
                          </a:xfrm>
                          <a:prstGeom prst="rect">
                            <a:avLst/>
                          </a:prstGeom>
                        </pic:spPr>
                      </pic:pic>
                    </a:graphicData>
                  </a:graphic>
                </wp:inline>
              </w:drawing>
            </w:r>
          </w:p>
          <w:p w14:paraId="4027C1EA" w14:textId="77777777" w:rsidR="002832B7" w:rsidRDefault="002832B7" w:rsidP="0083720E">
            <w:pPr>
              <w:jc w:val="both"/>
              <w:rPr>
                <w:rFonts w:ascii="Times New Roman" w:hAnsi="Times New Roman"/>
                <w:noProof/>
                <w:sz w:val="24"/>
              </w:rPr>
            </w:pPr>
          </w:p>
          <w:tbl>
            <w:tblPr>
              <w:tblStyle w:val="TableGrid"/>
              <w:tblW w:w="4848" w:type="pct"/>
              <w:tblInd w:w="137" w:type="dxa"/>
              <w:tblCellMar>
                <w:top w:w="28" w:type="dxa"/>
                <w:left w:w="28" w:type="dxa"/>
                <w:bottom w:w="28" w:type="dxa"/>
                <w:right w:w="28" w:type="dxa"/>
              </w:tblCellMar>
              <w:tblLook w:val="04A0" w:firstRow="1" w:lastRow="0" w:firstColumn="1" w:lastColumn="0" w:noHBand="0" w:noVBand="1"/>
            </w:tblPr>
            <w:tblGrid>
              <w:gridCol w:w="4394"/>
              <w:gridCol w:w="4395"/>
            </w:tblGrid>
            <w:tr w:rsidR="00D53952" w:rsidRPr="00282A22" w14:paraId="28C6260D" w14:textId="77777777" w:rsidTr="00BD11F1">
              <w:trPr>
                <w:trHeight w:val="355"/>
              </w:trPr>
              <w:tc>
                <w:tcPr>
                  <w:tcW w:w="2500" w:type="pct"/>
                </w:tcPr>
                <w:p w14:paraId="0978CDBE" w14:textId="77777777" w:rsidR="00D53952" w:rsidRPr="007C2B53" w:rsidRDefault="00D53952" w:rsidP="00D53952">
                  <w:pPr>
                    <w:ind w:left="113" w:right="113"/>
                    <w:jc w:val="center"/>
                    <w:rPr>
                      <w:rFonts w:ascii="Times New Roman" w:hAnsi="Times New Roman" w:cs="Times New Roman"/>
                      <w:sz w:val="24"/>
                      <w:szCs w:val="24"/>
                    </w:rPr>
                  </w:pPr>
                  <w:r w:rsidRPr="007C2B53">
                    <w:rPr>
                      <w:rFonts w:ascii="Times New Roman" w:hAnsi="Times New Roman" w:cs="Times New Roman"/>
                      <w:b/>
                      <w:bCs/>
                      <w:noProof/>
                      <w:sz w:val="24"/>
                      <w:szCs w:val="24"/>
                      <w:lang w:val="en-US"/>
                    </w:rPr>
                    <w:t>Angļu val.</w:t>
                  </w:r>
                </w:p>
              </w:tc>
              <w:tc>
                <w:tcPr>
                  <w:tcW w:w="2500" w:type="pct"/>
                </w:tcPr>
                <w:p w14:paraId="7A79ABF1" w14:textId="77777777" w:rsidR="00D53952" w:rsidRPr="007C2B53" w:rsidRDefault="00D53952" w:rsidP="00D53952">
                  <w:pPr>
                    <w:ind w:left="113" w:right="113"/>
                    <w:jc w:val="center"/>
                    <w:rPr>
                      <w:rFonts w:ascii="Times New Roman" w:hAnsi="Times New Roman" w:cs="Times New Roman"/>
                      <w:noProof/>
                      <w:sz w:val="24"/>
                      <w:szCs w:val="24"/>
                    </w:rPr>
                  </w:pPr>
                  <w:r w:rsidRPr="007C2B53">
                    <w:rPr>
                      <w:rFonts w:ascii="Times New Roman" w:hAnsi="Times New Roman" w:cs="Times New Roman"/>
                      <w:b/>
                      <w:bCs/>
                      <w:noProof/>
                      <w:sz w:val="24"/>
                      <w:szCs w:val="24"/>
                      <w:lang w:val="en-US"/>
                    </w:rPr>
                    <w:t>Latviešu val.</w:t>
                  </w:r>
                </w:p>
              </w:tc>
            </w:tr>
            <w:tr w:rsidR="00D53952" w:rsidRPr="00282A22" w14:paraId="394345EF" w14:textId="77777777" w:rsidTr="00BD11F1">
              <w:trPr>
                <w:trHeight w:val="1721"/>
              </w:trPr>
              <w:tc>
                <w:tcPr>
                  <w:tcW w:w="2500" w:type="pct"/>
                </w:tcPr>
                <w:p w14:paraId="54AE90F8" w14:textId="77777777" w:rsidR="00D53952" w:rsidRPr="00282A22" w:rsidRDefault="00D53952" w:rsidP="00D53952">
                  <w:pPr>
                    <w:ind w:left="113" w:right="113"/>
                    <w:jc w:val="both"/>
                    <w:rPr>
                      <w:rFonts w:ascii="Times New Roman" w:hAnsi="Times New Roman" w:cs="Times New Roman"/>
                      <w:noProof/>
                      <w:sz w:val="24"/>
                    </w:rPr>
                  </w:pPr>
                  <w:r>
                    <w:rPr>
                      <w:rFonts w:ascii="Times New Roman" w:hAnsi="Times New Roman"/>
                      <w:noProof/>
                      <w:sz w:val="24"/>
                    </w:rPr>
                    <w:t>Figure 1. Distribution of potentially ICT-enabled services by EBOPS 2010 major components, EBOPS 2010-CPV Ver.2.1 correspondences</w:t>
                  </w:r>
                </w:p>
              </w:tc>
              <w:tc>
                <w:tcPr>
                  <w:tcW w:w="2500" w:type="pct"/>
                </w:tcPr>
                <w:p w14:paraId="47FC688A" w14:textId="686F9AFD" w:rsidR="00D53952" w:rsidRPr="00282A22" w:rsidRDefault="00B439B0" w:rsidP="00D53952">
                  <w:pPr>
                    <w:ind w:left="113" w:right="113"/>
                    <w:jc w:val="both"/>
                    <w:rPr>
                      <w:rFonts w:ascii="Times New Roman" w:hAnsi="Times New Roman" w:cs="Times New Roman"/>
                      <w:noProof/>
                      <w:sz w:val="24"/>
                    </w:rPr>
                  </w:pPr>
                  <w:r>
                    <w:rPr>
                      <w:rFonts w:ascii="Times New Roman" w:hAnsi="Times New Roman"/>
                      <w:sz w:val="24"/>
                    </w:rPr>
                    <w:t xml:space="preserve">1. attēls. IKT potenciāli nodrošināto pakalpojumu iedalījums EBOPS 2010 galvenajās kategorijās, balstoties uz EBOPS 2010 un </w:t>
                  </w:r>
                  <w:r>
                    <w:rPr>
                      <w:rFonts w:ascii="Times New Roman" w:hAnsi="Times New Roman"/>
                      <w:i/>
                      <w:iCs/>
                      <w:sz w:val="24"/>
                    </w:rPr>
                    <w:t>CPC</w:t>
                  </w:r>
                  <w:r>
                    <w:rPr>
                      <w:rFonts w:ascii="Times New Roman" w:hAnsi="Times New Roman"/>
                      <w:sz w:val="24"/>
                    </w:rPr>
                    <w:t xml:space="preserve"> 2.1. versijas savstarpējo atbilstību</w:t>
                  </w:r>
                </w:p>
              </w:tc>
            </w:tr>
            <w:tr w:rsidR="00D53952" w:rsidRPr="00282A22" w14:paraId="6741584A" w14:textId="77777777" w:rsidTr="00125454">
              <w:tc>
                <w:tcPr>
                  <w:tcW w:w="2500" w:type="pct"/>
                </w:tcPr>
                <w:p w14:paraId="64DEA675" w14:textId="77777777" w:rsidR="00D53952" w:rsidRDefault="00D53952" w:rsidP="00705FC9">
                  <w:pPr>
                    <w:keepNext/>
                    <w:keepLines/>
                    <w:ind w:left="113" w:right="113"/>
                    <w:jc w:val="both"/>
                    <w:rPr>
                      <w:rFonts w:ascii="Times New Roman" w:hAnsi="Times New Roman"/>
                      <w:noProof/>
                      <w:sz w:val="24"/>
                    </w:rPr>
                  </w:pPr>
                  <w:r>
                    <w:rPr>
                      <w:rFonts w:ascii="Times New Roman" w:hAnsi="Times New Roman"/>
                      <w:noProof/>
                      <w:sz w:val="24"/>
                    </w:rPr>
                    <w:lastRenderedPageBreak/>
                    <w:t>10. Other business services</w:t>
                  </w:r>
                </w:p>
              </w:tc>
              <w:tc>
                <w:tcPr>
                  <w:tcW w:w="2500" w:type="pct"/>
                </w:tcPr>
                <w:p w14:paraId="4CA4BF07" w14:textId="77777777" w:rsidR="00D53952" w:rsidRPr="00282A22" w:rsidRDefault="00D53952" w:rsidP="00705FC9">
                  <w:pPr>
                    <w:keepNext/>
                    <w:keepLines/>
                    <w:ind w:left="113" w:right="113"/>
                    <w:jc w:val="both"/>
                    <w:rPr>
                      <w:rFonts w:ascii="Times New Roman" w:hAnsi="Times New Roman" w:cs="Times New Roman"/>
                      <w:noProof/>
                      <w:sz w:val="24"/>
                    </w:rPr>
                  </w:pPr>
                  <w:r w:rsidRPr="00282A22">
                    <w:rPr>
                      <w:rFonts w:ascii="Times New Roman" w:hAnsi="Times New Roman" w:cs="Times New Roman"/>
                      <w:sz w:val="24"/>
                    </w:rPr>
                    <w:t>10. Citi saimnieciskās darbības pakalpojumi</w:t>
                  </w:r>
                </w:p>
              </w:tc>
            </w:tr>
            <w:tr w:rsidR="00D53952" w:rsidRPr="00282A22" w14:paraId="7FE092DC" w14:textId="77777777" w:rsidTr="00125454">
              <w:tc>
                <w:tcPr>
                  <w:tcW w:w="2500" w:type="pct"/>
                </w:tcPr>
                <w:p w14:paraId="50E50C89" w14:textId="77777777" w:rsidR="00D53952" w:rsidRPr="009D1C99" w:rsidRDefault="00D53952" w:rsidP="00D53952">
                  <w:pPr>
                    <w:ind w:left="113" w:right="113"/>
                    <w:jc w:val="both"/>
                    <w:rPr>
                      <w:rFonts w:ascii="Times New Roman" w:hAnsi="Times New Roman"/>
                      <w:noProof/>
                      <w:sz w:val="24"/>
                    </w:rPr>
                  </w:pPr>
                  <w:r>
                    <w:rPr>
                      <w:rFonts w:ascii="Times New Roman" w:hAnsi="Times New Roman"/>
                      <w:noProof/>
                      <w:sz w:val="24"/>
                    </w:rPr>
                    <w:t>9. Telecommunications, computer and information services</w:t>
                  </w:r>
                </w:p>
              </w:tc>
              <w:tc>
                <w:tcPr>
                  <w:tcW w:w="2500" w:type="pct"/>
                </w:tcPr>
                <w:p w14:paraId="7E1ED50F" w14:textId="77777777" w:rsidR="00D53952" w:rsidRPr="00282A22" w:rsidRDefault="00D53952" w:rsidP="00D53952">
                  <w:pPr>
                    <w:ind w:left="113" w:right="113"/>
                    <w:jc w:val="both"/>
                    <w:rPr>
                      <w:rFonts w:ascii="Times New Roman" w:hAnsi="Times New Roman" w:cs="Times New Roman"/>
                      <w:noProof/>
                      <w:sz w:val="24"/>
                    </w:rPr>
                  </w:pPr>
                  <w:r w:rsidRPr="00282A22">
                    <w:rPr>
                      <w:rFonts w:ascii="Times New Roman" w:hAnsi="Times New Roman" w:cs="Times New Roman"/>
                      <w:sz w:val="24"/>
                    </w:rPr>
                    <w:t>9. Telekomunikāciju pakalpojumi, datorpakalpojumi un informācijas pakalpojumi</w:t>
                  </w:r>
                </w:p>
              </w:tc>
            </w:tr>
            <w:tr w:rsidR="00D53952" w:rsidRPr="00282A22" w14:paraId="20277B51" w14:textId="77777777" w:rsidTr="00125454">
              <w:tc>
                <w:tcPr>
                  <w:tcW w:w="2500" w:type="pct"/>
                </w:tcPr>
                <w:p w14:paraId="656F1035" w14:textId="77777777" w:rsidR="00D53952" w:rsidRDefault="00D53952" w:rsidP="00D53952">
                  <w:pPr>
                    <w:keepNext/>
                    <w:keepLines/>
                    <w:ind w:left="113" w:right="113"/>
                    <w:jc w:val="both"/>
                    <w:rPr>
                      <w:rFonts w:ascii="Times New Roman" w:hAnsi="Times New Roman"/>
                      <w:noProof/>
                      <w:sz w:val="24"/>
                    </w:rPr>
                  </w:pPr>
                  <w:r w:rsidRPr="00854200">
                    <w:rPr>
                      <w:rFonts w:ascii="Times New Roman" w:hAnsi="Times New Roman"/>
                      <w:noProof/>
                      <w:sz w:val="24"/>
                    </w:rPr>
                    <w:t>11. Personal, cultural and recreational services</w:t>
                  </w:r>
                </w:p>
              </w:tc>
              <w:tc>
                <w:tcPr>
                  <w:tcW w:w="2500" w:type="pct"/>
                </w:tcPr>
                <w:p w14:paraId="70CDBF0E" w14:textId="77777777" w:rsidR="00D53952" w:rsidRPr="00282A22" w:rsidRDefault="00D53952" w:rsidP="00D53952">
                  <w:pPr>
                    <w:keepNext/>
                    <w:keepLines/>
                    <w:ind w:left="113" w:right="113"/>
                    <w:jc w:val="both"/>
                    <w:rPr>
                      <w:rFonts w:ascii="Times New Roman" w:hAnsi="Times New Roman" w:cs="Times New Roman"/>
                      <w:sz w:val="24"/>
                    </w:rPr>
                  </w:pPr>
                  <w:r w:rsidRPr="00854200">
                    <w:rPr>
                      <w:rFonts w:ascii="Times New Roman" w:hAnsi="Times New Roman" w:cs="Times New Roman"/>
                      <w:sz w:val="24"/>
                    </w:rPr>
                    <w:t>11. Individuālie, kultūras un atpūtas pakalpojumi</w:t>
                  </w:r>
                </w:p>
              </w:tc>
            </w:tr>
            <w:tr w:rsidR="00D53952" w:rsidRPr="00282A22" w14:paraId="6AB73A30" w14:textId="77777777" w:rsidTr="00125454">
              <w:tc>
                <w:tcPr>
                  <w:tcW w:w="2500" w:type="pct"/>
                </w:tcPr>
                <w:p w14:paraId="25B29663" w14:textId="77777777" w:rsidR="00D53952" w:rsidRPr="00854200" w:rsidRDefault="00D53952" w:rsidP="00D53952">
                  <w:pPr>
                    <w:ind w:left="113" w:right="113"/>
                    <w:jc w:val="both"/>
                    <w:rPr>
                      <w:rFonts w:ascii="Times New Roman" w:hAnsi="Times New Roman"/>
                      <w:noProof/>
                      <w:sz w:val="24"/>
                    </w:rPr>
                  </w:pPr>
                  <w:r>
                    <w:rPr>
                      <w:rFonts w:ascii="Times New Roman" w:hAnsi="Times New Roman"/>
                      <w:noProof/>
                      <w:sz w:val="24"/>
                    </w:rPr>
                    <w:t>6. Insurance and pension services</w:t>
                  </w:r>
                </w:p>
              </w:tc>
              <w:tc>
                <w:tcPr>
                  <w:tcW w:w="2500" w:type="pct"/>
                </w:tcPr>
                <w:p w14:paraId="4F402423" w14:textId="77777777" w:rsidR="00D53952" w:rsidRPr="00854200" w:rsidRDefault="00D53952" w:rsidP="00D53952">
                  <w:pPr>
                    <w:ind w:left="113" w:right="113"/>
                    <w:jc w:val="both"/>
                    <w:rPr>
                      <w:rFonts w:ascii="Times New Roman" w:hAnsi="Times New Roman" w:cs="Times New Roman"/>
                      <w:noProof/>
                      <w:sz w:val="24"/>
                    </w:rPr>
                  </w:pPr>
                  <w:r w:rsidRPr="00282A22">
                    <w:rPr>
                      <w:rFonts w:ascii="Times New Roman" w:hAnsi="Times New Roman" w:cs="Times New Roman"/>
                      <w:sz w:val="24"/>
                    </w:rPr>
                    <w:t>6. Apdrošināšanas un pensiju pakalpojumi</w:t>
                  </w:r>
                </w:p>
              </w:tc>
            </w:tr>
            <w:tr w:rsidR="00D53952" w:rsidRPr="00282A22" w14:paraId="3FDB0F47" w14:textId="77777777" w:rsidTr="00125454">
              <w:tc>
                <w:tcPr>
                  <w:tcW w:w="2500" w:type="pct"/>
                </w:tcPr>
                <w:p w14:paraId="12403DB9" w14:textId="77777777" w:rsidR="00D53952" w:rsidRDefault="00D53952" w:rsidP="00D53952">
                  <w:pPr>
                    <w:ind w:left="113" w:right="113"/>
                    <w:jc w:val="both"/>
                    <w:rPr>
                      <w:rFonts w:ascii="Times New Roman" w:hAnsi="Times New Roman"/>
                      <w:noProof/>
                      <w:sz w:val="24"/>
                    </w:rPr>
                  </w:pPr>
                  <w:r>
                    <w:rPr>
                      <w:rFonts w:ascii="Times New Roman" w:hAnsi="Times New Roman"/>
                      <w:noProof/>
                      <w:sz w:val="24"/>
                    </w:rPr>
                    <w:t>7. Financial services</w:t>
                  </w:r>
                </w:p>
              </w:tc>
              <w:tc>
                <w:tcPr>
                  <w:tcW w:w="2500" w:type="pct"/>
                </w:tcPr>
                <w:p w14:paraId="458CA677" w14:textId="77777777" w:rsidR="00D53952" w:rsidRPr="00282A22" w:rsidRDefault="00D53952" w:rsidP="00D53952">
                  <w:pPr>
                    <w:ind w:left="113" w:right="113"/>
                    <w:jc w:val="both"/>
                    <w:rPr>
                      <w:rFonts w:ascii="Times New Roman" w:hAnsi="Times New Roman" w:cs="Times New Roman"/>
                      <w:noProof/>
                      <w:sz w:val="24"/>
                    </w:rPr>
                  </w:pPr>
                  <w:r w:rsidRPr="00282A22">
                    <w:rPr>
                      <w:rFonts w:ascii="Times New Roman" w:hAnsi="Times New Roman" w:cs="Times New Roman"/>
                      <w:sz w:val="24"/>
                    </w:rPr>
                    <w:t>7. Finanšu pakalpojumi</w:t>
                  </w:r>
                </w:p>
              </w:tc>
            </w:tr>
            <w:tr w:rsidR="00D53952" w:rsidRPr="00282A22" w14:paraId="3A705E3A" w14:textId="77777777" w:rsidTr="00125454">
              <w:tc>
                <w:tcPr>
                  <w:tcW w:w="2500" w:type="pct"/>
                </w:tcPr>
                <w:p w14:paraId="51E5EDC9" w14:textId="77777777" w:rsidR="00D53952" w:rsidRDefault="00D53952" w:rsidP="00D53952">
                  <w:pPr>
                    <w:ind w:left="113" w:right="113"/>
                    <w:jc w:val="both"/>
                    <w:rPr>
                      <w:rFonts w:ascii="Times New Roman" w:hAnsi="Times New Roman"/>
                      <w:noProof/>
                      <w:sz w:val="24"/>
                    </w:rPr>
                  </w:pPr>
                  <w:r>
                    <w:rPr>
                      <w:rFonts w:ascii="Times New Roman" w:hAnsi="Times New Roman"/>
                      <w:noProof/>
                      <w:sz w:val="24"/>
                    </w:rPr>
                    <w:t>8. Charges for the use of intellectual property n.i.e.</w:t>
                  </w:r>
                </w:p>
              </w:tc>
              <w:tc>
                <w:tcPr>
                  <w:tcW w:w="2500" w:type="pct"/>
                </w:tcPr>
                <w:p w14:paraId="7CE00D6F" w14:textId="77777777" w:rsidR="00D53952" w:rsidRPr="00282A22" w:rsidRDefault="00D53952" w:rsidP="00D53952">
                  <w:pPr>
                    <w:ind w:left="113" w:right="113"/>
                    <w:jc w:val="both"/>
                    <w:rPr>
                      <w:rFonts w:ascii="Times New Roman" w:hAnsi="Times New Roman" w:cs="Times New Roman"/>
                      <w:noProof/>
                      <w:sz w:val="24"/>
                    </w:rPr>
                  </w:pPr>
                  <w:r w:rsidRPr="00282A22">
                    <w:rPr>
                      <w:rFonts w:ascii="Times New Roman" w:hAnsi="Times New Roman" w:cs="Times New Roman"/>
                      <w:sz w:val="24"/>
                    </w:rPr>
                    <w:t>8. Citur neiekļauta maksa par intelektuālā īpašuma izmantošanu</w:t>
                  </w:r>
                </w:p>
              </w:tc>
            </w:tr>
            <w:tr w:rsidR="00D53952" w:rsidRPr="00282A22" w14:paraId="6B272E6D" w14:textId="77777777" w:rsidTr="00125454">
              <w:tc>
                <w:tcPr>
                  <w:tcW w:w="2500" w:type="pct"/>
                </w:tcPr>
                <w:p w14:paraId="03DB9723" w14:textId="77777777" w:rsidR="00D53952" w:rsidRDefault="00D53952" w:rsidP="00D53952">
                  <w:pPr>
                    <w:ind w:left="113" w:right="113"/>
                    <w:jc w:val="both"/>
                    <w:rPr>
                      <w:rFonts w:ascii="Times New Roman" w:hAnsi="Times New Roman"/>
                      <w:noProof/>
                      <w:sz w:val="24"/>
                    </w:rPr>
                  </w:pPr>
                  <w:r>
                    <w:rPr>
                      <w:rFonts w:ascii="Times New Roman" w:hAnsi="Times New Roman"/>
                      <w:noProof/>
                      <w:sz w:val="24"/>
                    </w:rPr>
                    <w:t>3. Transport</w:t>
                  </w:r>
                </w:p>
              </w:tc>
              <w:tc>
                <w:tcPr>
                  <w:tcW w:w="2500" w:type="pct"/>
                </w:tcPr>
                <w:p w14:paraId="1A41D8CF" w14:textId="77777777" w:rsidR="00D53952" w:rsidRPr="00282A22" w:rsidRDefault="00D53952" w:rsidP="00D53952">
                  <w:pPr>
                    <w:ind w:left="113" w:right="113"/>
                    <w:jc w:val="both"/>
                    <w:rPr>
                      <w:rFonts w:ascii="Times New Roman" w:hAnsi="Times New Roman" w:cs="Times New Roman"/>
                      <w:noProof/>
                      <w:sz w:val="24"/>
                    </w:rPr>
                  </w:pPr>
                  <w:r w:rsidRPr="00282A22">
                    <w:rPr>
                      <w:rFonts w:ascii="Times New Roman" w:hAnsi="Times New Roman" w:cs="Times New Roman"/>
                      <w:sz w:val="24"/>
                    </w:rPr>
                    <w:t>3. Pārvadājumi</w:t>
                  </w:r>
                </w:p>
              </w:tc>
            </w:tr>
            <w:tr w:rsidR="00D53952" w:rsidRPr="00282A22" w14:paraId="639DF0E5" w14:textId="77777777" w:rsidTr="00125454">
              <w:tc>
                <w:tcPr>
                  <w:tcW w:w="2500" w:type="pct"/>
                </w:tcPr>
                <w:p w14:paraId="592CF266" w14:textId="77777777" w:rsidR="00D53952" w:rsidRDefault="00D53952" w:rsidP="00D53952">
                  <w:pPr>
                    <w:ind w:left="113" w:right="113"/>
                    <w:jc w:val="both"/>
                    <w:rPr>
                      <w:rFonts w:ascii="Times New Roman" w:hAnsi="Times New Roman"/>
                      <w:noProof/>
                      <w:sz w:val="24"/>
                    </w:rPr>
                  </w:pPr>
                  <w:r>
                    <w:rPr>
                      <w:rFonts w:ascii="Times New Roman" w:hAnsi="Times New Roman"/>
                      <w:noProof/>
                      <w:sz w:val="24"/>
                    </w:rPr>
                    <w:t>12. Government goods and services n.i.e.</w:t>
                  </w:r>
                </w:p>
              </w:tc>
              <w:tc>
                <w:tcPr>
                  <w:tcW w:w="2500" w:type="pct"/>
                </w:tcPr>
                <w:p w14:paraId="2C5C14FD" w14:textId="77777777" w:rsidR="00D53952" w:rsidRPr="00282A22" w:rsidRDefault="00D53952" w:rsidP="00D53952">
                  <w:pPr>
                    <w:ind w:left="113" w:right="113"/>
                    <w:jc w:val="both"/>
                    <w:rPr>
                      <w:rFonts w:ascii="Times New Roman" w:hAnsi="Times New Roman" w:cs="Times New Roman"/>
                      <w:noProof/>
                      <w:sz w:val="24"/>
                    </w:rPr>
                  </w:pPr>
                  <w:r w:rsidRPr="00282A22">
                    <w:rPr>
                      <w:rFonts w:ascii="Times New Roman" w:hAnsi="Times New Roman" w:cs="Times New Roman"/>
                      <w:sz w:val="24"/>
                    </w:rPr>
                    <w:t>12. Citur neiekļautas valdības preces un pakalpojumi</w:t>
                  </w:r>
                </w:p>
              </w:tc>
            </w:tr>
            <w:tr w:rsidR="00D53952" w:rsidRPr="00282A22" w14:paraId="33A5D482" w14:textId="77777777" w:rsidTr="00125454">
              <w:tc>
                <w:tcPr>
                  <w:tcW w:w="2500" w:type="pct"/>
                </w:tcPr>
                <w:p w14:paraId="3D2F69DE" w14:textId="77777777" w:rsidR="00D53952" w:rsidRDefault="00D53952" w:rsidP="00D53952">
                  <w:pPr>
                    <w:ind w:left="113" w:right="113"/>
                    <w:jc w:val="both"/>
                    <w:rPr>
                      <w:rFonts w:ascii="Times New Roman" w:hAnsi="Times New Roman"/>
                      <w:noProof/>
                      <w:sz w:val="24"/>
                    </w:rPr>
                  </w:pPr>
                  <w:r>
                    <w:rPr>
                      <w:rFonts w:ascii="Times New Roman" w:hAnsi="Times New Roman"/>
                      <w:noProof/>
                      <w:sz w:val="24"/>
                    </w:rPr>
                    <w:t>2. Maintenance and repair services n.i.e.</w:t>
                  </w:r>
                </w:p>
              </w:tc>
              <w:tc>
                <w:tcPr>
                  <w:tcW w:w="2500" w:type="pct"/>
                </w:tcPr>
                <w:p w14:paraId="5EFD39F8" w14:textId="77777777" w:rsidR="00D53952" w:rsidRPr="00282A22" w:rsidRDefault="00D53952" w:rsidP="00D53952">
                  <w:pPr>
                    <w:ind w:left="113" w:right="113"/>
                    <w:jc w:val="both"/>
                    <w:rPr>
                      <w:rFonts w:ascii="Times New Roman" w:hAnsi="Times New Roman" w:cs="Times New Roman"/>
                      <w:noProof/>
                      <w:sz w:val="24"/>
                    </w:rPr>
                  </w:pPr>
                  <w:r w:rsidRPr="00282A22">
                    <w:rPr>
                      <w:rFonts w:ascii="Times New Roman" w:hAnsi="Times New Roman" w:cs="Times New Roman"/>
                      <w:sz w:val="24"/>
                    </w:rPr>
                    <w:t>2. Citur neiekļauti apkopes un remonta pakalpojumi</w:t>
                  </w:r>
                </w:p>
              </w:tc>
            </w:tr>
            <w:tr w:rsidR="00D53952" w:rsidRPr="00282A22" w14:paraId="2F94DAF6" w14:textId="77777777" w:rsidTr="00125454">
              <w:tc>
                <w:tcPr>
                  <w:tcW w:w="2500" w:type="pct"/>
                </w:tcPr>
                <w:p w14:paraId="7BD64AE7" w14:textId="77777777" w:rsidR="00D53952" w:rsidRDefault="00D53952" w:rsidP="00D53952">
                  <w:pPr>
                    <w:ind w:left="113" w:right="113"/>
                    <w:jc w:val="both"/>
                    <w:rPr>
                      <w:rFonts w:ascii="Times New Roman" w:hAnsi="Times New Roman"/>
                      <w:noProof/>
                      <w:sz w:val="24"/>
                    </w:rPr>
                  </w:pPr>
                  <w:r>
                    <w:rPr>
                      <w:rFonts w:ascii="Times New Roman" w:hAnsi="Times New Roman"/>
                      <w:noProof/>
                      <w:sz w:val="24"/>
                    </w:rPr>
                    <w:t>5. Construction</w:t>
                  </w:r>
                </w:p>
              </w:tc>
              <w:tc>
                <w:tcPr>
                  <w:tcW w:w="2500" w:type="pct"/>
                </w:tcPr>
                <w:p w14:paraId="67046B4A" w14:textId="77777777" w:rsidR="00D53952" w:rsidRPr="00282A22" w:rsidRDefault="00D53952" w:rsidP="00D53952">
                  <w:pPr>
                    <w:ind w:left="113" w:right="113"/>
                    <w:jc w:val="both"/>
                    <w:rPr>
                      <w:rFonts w:ascii="Times New Roman" w:hAnsi="Times New Roman" w:cs="Times New Roman"/>
                      <w:noProof/>
                      <w:sz w:val="24"/>
                    </w:rPr>
                  </w:pPr>
                  <w:r w:rsidRPr="00282A22">
                    <w:rPr>
                      <w:rFonts w:ascii="Times New Roman" w:hAnsi="Times New Roman" w:cs="Times New Roman"/>
                      <w:sz w:val="24"/>
                    </w:rPr>
                    <w:t>5. Būvniecība</w:t>
                  </w:r>
                </w:p>
              </w:tc>
            </w:tr>
            <w:tr w:rsidR="00D53952" w:rsidRPr="00282A22" w14:paraId="568FD0B4" w14:textId="77777777" w:rsidTr="00125454">
              <w:tc>
                <w:tcPr>
                  <w:tcW w:w="2500" w:type="pct"/>
                </w:tcPr>
                <w:p w14:paraId="7CA0EA7A" w14:textId="77777777" w:rsidR="00D53952" w:rsidRDefault="00D53952" w:rsidP="00D53952">
                  <w:pPr>
                    <w:ind w:left="113" w:right="113"/>
                    <w:jc w:val="both"/>
                    <w:rPr>
                      <w:rFonts w:ascii="Times New Roman" w:hAnsi="Times New Roman"/>
                      <w:noProof/>
                      <w:sz w:val="24"/>
                    </w:rPr>
                  </w:pPr>
                  <w:r>
                    <w:rPr>
                      <w:rFonts w:ascii="Times New Roman" w:hAnsi="Times New Roman"/>
                      <w:noProof/>
                      <w:sz w:val="24"/>
                    </w:rPr>
                    <w:t>1. Manufacturing services on physical inputs owned by others</w:t>
                  </w:r>
                </w:p>
              </w:tc>
              <w:tc>
                <w:tcPr>
                  <w:tcW w:w="2500" w:type="pct"/>
                </w:tcPr>
                <w:p w14:paraId="445045BA" w14:textId="77777777" w:rsidR="00D53952" w:rsidRPr="00282A22" w:rsidRDefault="00D53952" w:rsidP="00D53952">
                  <w:pPr>
                    <w:ind w:left="113" w:right="113"/>
                    <w:jc w:val="both"/>
                    <w:rPr>
                      <w:rFonts w:ascii="Times New Roman" w:hAnsi="Times New Roman" w:cs="Times New Roman"/>
                      <w:sz w:val="24"/>
                    </w:rPr>
                  </w:pPr>
                  <w:r w:rsidRPr="00282A22">
                    <w:rPr>
                      <w:rFonts w:ascii="Times New Roman" w:hAnsi="Times New Roman" w:cs="Times New Roman"/>
                      <w:sz w:val="24"/>
                    </w:rPr>
                    <w:t>1. Ražošanas pakalpojumi, apstrādājot citiem piederošus izejmateriālus</w:t>
                  </w:r>
                </w:p>
              </w:tc>
            </w:tr>
            <w:tr w:rsidR="00D53952" w:rsidRPr="00282A22" w14:paraId="170B685B" w14:textId="77777777" w:rsidTr="00125454">
              <w:tc>
                <w:tcPr>
                  <w:tcW w:w="2500" w:type="pct"/>
                </w:tcPr>
                <w:p w14:paraId="664664F3" w14:textId="77777777" w:rsidR="00D53952" w:rsidRDefault="00D53952" w:rsidP="00D53952">
                  <w:pPr>
                    <w:ind w:left="113" w:right="113"/>
                    <w:jc w:val="both"/>
                    <w:rPr>
                      <w:rFonts w:ascii="Times New Roman" w:hAnsi="Times New Roman"/>
                      <w:noProof/>
                      <w:sz w:val="24"/>
                    </w:rPr>
                  </w:pPr>
                  <w:r>
                    <w:rPr>
                      <w:rFonts w:ascii="Times New Roman" w:hAnsi="Times New Roman"/>
                      <w:noProof/>
                      <w:sz w:val="24"/>
                    </w:rPr>
                    <w:t>Potentially ICT-enabled</w:t>
                  </w:r>
                </w:p>
                <w:p w14:paraId="359BBD22" w14:textId="77777777" w:rsidR="00D53952" w:rsidRPr="00282A22" w:rsidRDefault="00D53952" w:rsidP="00D53952">
                  <w:pPr>
                    <w:ind w:left="113" w:right="113"/>
                    <w:jc w:val="both"/>
                    <w:rPr>
                      <w:rFonts w:ascii="Times New Roman" w:hAnsi="Times New Roman" w:cs="Times New Roman"/>
                      <w:noProof/>
                      <w:sz w:val="24"/>
                    </w:rPr>
                  </w:pPr>
                  <w:r>
                    <w:rPr>
                      <w:rFonts w:ascii="Times New Roman" w:hAnsi="Times New Roman"/>
                      <w:noProof/>
                      <w:sz w:val="24"/>
                    </w:rPr>
                    <w:t>Not ICT-enabled</w:t>
                  </w:r>
                </w:p>
              </w:tc>
              <w:tc>
                <w:tcPr>
                  <w:tcW w:w="2500" w:type="pct"/>
                </w:tcPr>
                <w:p w14:paraId="32B388AF" w14:textId="77777777" w:rsidR="00D53952" w:rsidRPr="00282A22" w:rsidRDefault="00D53952" w:rsidP="00D53952">
                  <w:pPr>
                    <w:ind w:left="113" w:right="113"/>
                    <w:jc w:val="both"/>
                    <w:rPr>
                      <w:rFonts w:ascii="Times New Roman" w:hAnsi="Times New Roman" w:cs="Times New Roman"/>
                      <w:noProof/>
                      <w:sz w:val="24"/>
                    </w:rPr>
                  </w:pPr>
                  <w:r w:rsidRPr="00282A22">
                    <w:rPr>
                      <w:rFonts w:ascii="Times New Roman" w:hAnsi="Times New Roman" w:cs="Times New Roman"/>
                      <w:sz w:val="24"/>
                    </w:rPr>
                    <w:t>Potenciāli nodrošina IKT</w:t>
                  </w:r>
                </w:p>
                <w:p w14:paraId="2C8F786B" w14:textId="77777777" w:rsidR="00D53952" w:rsidRPr="00282A22" w:rsidRDefault="00D53952" w:rsidP="00D53952">
                  <w:pPr>
                    <w:ind w:left="113" w:right="113"/>
                    <w:jc w:val="both"/>
                    <w:rPr>
                      <w:rFonts w:ascii="Times New Roman" w:hAnsi="Times New Roman" w:cs="Times New Roman"/>
                      <w:noProof/>
                      <w:sz w:val="24"/>
                    </w:rPr>
                  </w:pPr>
                  <w:r w:rsidRPr="00282A22">
                    <w:rPr>
                      <w:rFonts w:ascii="Times New Roman" w:hAnsi="Times New Roman" w:cs="Times New Roman"/>
                      <w:sz w:val="24"/>
                    </w:rPr>
                    <w:t>Nenodrošina IKT</w:t>
                  </w:r>
                </w:p>
              </w:tc>
            </w:tr>
            <w:tr w:rsidR="00D53952" w:rsidRPr="00282A22" w14:paraId="453E0F7A" w14:textId="77777777" w:rsidTr="00125454">
              <w:tc>
                <w:tcPr>
                  <w:tcW w:w="2500" w:type="pct"/>
                </w:tcPr>
                <w:p w14:paraId="2BAF297A" w14:textId="77777777" w:rsidR="00D53952" w:rsidRPr="009D1C99" w:rsidRDefault="00D53952" w:rsidP="00D53952">
                  <w:pPr>
                    <w:ind w:left="113" w:right="113"/>
                    <w:jc w:val="both"/>
                    <w:rPr>
                      <w:rFonts w:ascii="Times New Roman" w:hAnsi="Times New Roman" w:cs="Times New Roman"/>
                      <w:b/>
                      <w:bCs/>
                      <w:noProof/>
                      <w:sz w:val="24"/>
                    </w:rPr>
                  </w:pPr>
                  <w:r w:rsidRPr="009D1C99">
                    <w:rPr>
                      <w:rFonts w:ascii="Times New Roman" w:hAnsi="Times New Roman"/>
                      <w:b/>
                      <w:bCs/>
                      <w:noProof/>
                      <w:sz w:val="24"/>
                    </w:rPr>
                    <w:t>Number of CPV Ver.2.1 codes based on the EBOPS 2010-CPV.2 most detailed correspondence</w:t>
                  </w:r>
                </w:p>
              </w:tc>
              <w:tc>
                <w:tcPr>
                  <w:tcW w:w="2500" w:type="pct"/>
                </w:tcPr>
                <w:p w14:paraId="79D6EC8E" w14:textId="77777777" w:rsidR="00D53952" w:rsidRPr="009D1C99" w:rsidRDefault="00D53952" w:rsidP="00D53952">
                  <w:pPr>
                    <w:ind w:left="113" w:right="113"/>
                    <w:jc w:val="both"/>
                    <w:rPr>
                      <w:rFonts w:ascii="Times New Roman" w:hAnsi="Times New Roman" w:cs="Times New Roman"/>
                      <w:b/>
                      <w:bCs/>
                      <w:noProof/>
                      <w:sz w:val="24"/>
                    </w:rPr>
                  </w:pPr>
                  <w:r w:rsidRPr="009D1C99">
                    <w:rPr>
                      <w:rFonts w:ascii="Times New Roman" w:hAnsi="Times New Roman" w:cs="Times New Roman"/>
                      <w:b/>
                      <w:bCs/>
                      <w:i/>
                      <w:iCs/>
                      <w:sz w:val="24"/>
                    </w:rPr>
                    <w:t>CP</w:t>
                  </w:r>
                  <w:r>
                    <w:rPr>
                      <w:rFonts w:ascii="Times New Roman" w:hAnsi="Times New Roman" w:cs="Times New Roman"/>
                      <w:b/>
                      <w:bCs/>
                      <w:i/>
                      <w:iCs/>
                      <w:sz w:val="24"/>
                    </w:rPr>
                    <w:t>C</w:t>
                  </w:r>
                  <w:r w:rsidRPr="009D1C99">
                    <w:rPr>
                      <w:rFonts w:ascii="Times New Roman" w:hAnsi="Times New Roman" w:cs="Times New Roman"/>
                      <w:b/>
                      <w:bCs/>
                      <w:sz w:val="24"/>
                    </w:rPr>
                    <w:t xml:space="preserve"> 2.1. versijas kodu skaits, balstoties uz precīzāko EBOPS 2010 un </w:t>
                  </w:r>
                  <w:r w:rsidRPr="009D1C99">
                    <w:rPr>
                      <w:rFonts w:ascii="Times New Roman" w:hAnsi="Times New Roman" w:cs="Times New Roman"/>
                      <w:b/>
                      <w:bCs/>
                      <w:i/>
                      <w:iCs/>
                      <w:sz w:val="24"/>
                    </w:rPr>
                    <w:t>CP</w:t>
                  </w:r>
                  <w:r>
                    <w:rPr>
                      <w:rFonts w:ascii="Times New Roman" w:hAnsi="Times New Roman" w:cs="Times New Roman"/>
                      <w:b/>
                      <w:bCs/>
                      <w:i/>
                      <w:iCs/>
                      <w:sz w:val="24"/>
                    </w:rPr>
                    <w:t>C</w:t>
                  </w:r>
                  <w:r w:rsidRPr="009D1C99">
                    <w:rPr>
                      <w:rFonts w:ascii="Times New Roman" w:hAnsi="Times New Roman" w:cs="Times New Roman"/>
                      <w:b/>
                      <w:bCs/>
                      <w:sz w:val="24"/>
                    </w:rPr>
                    <w:t xml:space="preserve"> savstarpējo atbilstību</w:t>
                  </w:r>
                </w:p>
              </w:tc>
            </w:tr>
          </w:tbl>
          <w:p w14:paraId="16F67F28" w14:textId="77777777" w:rsidR="00D53952" w:rsidRDefault="00D53952" w:rsidP="0083720E">
            <w:pPr>
              <w:jc w:val="both"/>
              <w:rPr>
                <w:rFonts w:ascii="Times New Roman" w:hAnsi="Times New Roman"/>
                <w:noProof/>
                <w:sz w:val="24"/>
              </w:rPr>
            </w:pPr>
          </w:p>
          <w:p w14:paraId="0EACA995" w14:textId="77777777" w:rsidR="006F7B76" w:rsidRPr="0083720E" w:rsidRDefault="006F7B76" w:rsidP="00C80F34">
            <w:pPr>
              <w:ind w:left="142" w:right="144"/>
              <w:jc w:val="both"/>
              <w:rPr>
                <w:rFonts w:ascii="Times New Roman" w:hAnsi="Times New Roman"/>
                <w:i/>
                <w:noProof/>
                <w:sz w:val="24"/>
              </w:rPr>
            </w:pPr>
            <w:r>
              <w:rPr>
                <w:rFonts w:ascii="Times New Roman" w:hAnsi="Times New Roman"/>
                <w:i/>
                <w:sz w:val="24"/>
              </w:rPr>
              <w:t>Avots: (United Nations, 2012) and UN Statistical Division, ‘Correspondence between the EBOPS 2010 and the Central Product Classification (CPC, version 2) - Detailed version’ and correspondence between CPC Ver.2 and CPC Ver.2.1 http://unstats.un.org/unsd/tradeserv/tfsits/msits2010/ebops2cpc_detailed.htm#ebops4</w:t>
            </w:r>
          </w:p>
          <w:p w14:paraId="6E3A2821" w14:textId="77777777" w:rsidR="006F7B76" w:rsidRPr="00D82D6C" w:rsidRDefault="006F7B76" w:rsidP="00C80F34">
            <w:pPr>
              <w:ind w:left="142" w:right="144"/>
              <w:jc w:val="both"/>
              <w:rPr>
                <w:rFonts w:ascii="Times New Roman" w:hAnsi="Times New Roman"/>
                <w:i/>
                <w:noProof/>
                <w:sz w:val="24"/>
              </w:rPr>
            </w:pPr>
          </w:p>
          <w:p w14:paraId="10F277C6" w14:textId="77777777" w:rsidR="006F7B76" w:rsidRPr="00D82D6C" w:rsidRDefault="006F7B76" w:rsidP="00C80F34">
            <w:pPr>
              <w:ind w:left="142" w:right="144"/>
              <w:jc w:val="both"/>
              <w:rPr>
                <w:rFonts w:ascii="Times New Roman" w:hAnsi="Times New Roman"/>
                <w:noProof/>
                <w:sz w:val="24"/>
              </w:rPr>
            </w:pPr>
            <w:r>
              <w:rPr>
                <w:rFonts w:ascii="Times New Roman" w:hAnsi="Times New Roman"/>
                <w:sz w:val="24"/>
              </w:rPr>
              <w:t>Lai vāktu datus, kas ļauj novērtēt IKT nodrošināto pakalpojumu tirdzniecību, iespējams apsvērt un elastīgi pielietot divas metodes.</w:t>
            </w:r>
          </w:p>
          <w:p w14:paraId="40E994B6" w14:textId="1C41D9A3" w:rsidR="006F7B76" w:rsidRDefault="006F7B76" w:rsidP="00C80F34">
            <w:pPr>
              <w:ind w:left="142" w:right="144"/>
              <w:jc w:val="both"/>
              <w:rPr>
                <w:rFonts w:ascii="Times New Roman" w:hAnsi="Times New Roman"/>
                <w:noProof/>
                <w:sz w:val="24"/>
              </w:rPr>
            </w:pPr>
            <w:r>
              <w:rPr>
                <w:rFonts w:ascii="Times New Roman" w:hAnsi="Times New Roman"/>
                <w:sz w:val="24"/>
              </w:rPr>
              <w:t>i) Iespējams noteikt 1. veidā (pārrobežu darījumi) sniegto pakalpojumu vērtību, izmantojot MSITS 2010 izklāstīto apsekojumu metodiku attiecībā uz IKT potenciāli nodrošinātajiem pakalpojumiem.</w:t>
            </w:r>
            <w:r w:rsidR="007C5424">
              <w:rPr>
                <w:rStyle w:val="FootnoteReference"/>
                <w:rFonts w:ascii="Times New Roman" w:hAnsi="Times New Roman"/>
                <w:noProof/>
                <w:sz w:val="24"/>
              </w:rPr>
              <w:footnoteReference w:id="140"/>
            </w:r>
            <w:r>
              <w:rPr>
                <w:rFonts w:ascii="Times New Roman" w:hAnsi="Times New Roman"/>
                <w:sz w:val="24"/>
              </w:rPr>
              <w:t xml:space="preserve"> Izmantojot šo pieeju, informāciju apkopojošajai iestādei (centrālajai bankai un/vai statistikas iestādei) datu vākšanas un apkopošanas laikā jāidentificē pakalpojumu sniegšanas veidi. Ja izmanto vienīgi administratīvos reģistrus (piemēram, Starptautisko darījumu ziņošanas sistēmu (</w:t>
            </w:r>
            <w:r>
              <w:rPr>
                <w:rFonts w:ascii="Times New Roman" w:hAnsi="Times New Roman"/>
                <w:i/>
                <w:iCs/>
                <w:sz w:val="24"/>
              </w:rPr>
              <w:t>ITRS</w:t>
            </w:r>
            <w:r>
              <w:rPr>
                <w:rFonts w:ascii="Times New Roman" w:hAnsi="Times New Roman"/>
                <w:sz w:val="24"/>
              </w:rPr>
              <w:t xml:space="preserve">)), jāpārbauda, vai tajos nav norāžu par izmantotajiem pakalpojumu sniegšanas veidiem. Ja izmanto uzņēmējdarbības apsekojumus, tajos iespējams iekļaut konkrētus jautājumus, lai identificētu pakalpojumu </w:t>
            </w:r>
            <w:r>
              <w:rPr>
                <w:rFonts w:ascii="Times New Roman" w:hAnsi="Times New Roman"/>
                <w:sz w:val="24"/>
              </w:rPr>
              <w:lastRenderedPageBreak/>
              <w:t>sniegšanas veidus un līdz ar to informācijas tehnoloģiju nodrošinātus pakalpojumus (</w:t>
            </w:r>
            <w:r>
              <w:rPr>
                <w:rFonts w:ascii="Times New Roman" w:hAnsi="Times New Roman"/>
                <w:i/>
                <w:iCs/>
                <w:sz w:val="24"/>
              </w:rPr>
              <w:t>ITES</w:t>
            </w:r>
            <w:r>
              <w:rPr>
                <w:rFonts w:ascii="Times New Roman" w:hAnsi="Times New Roman"/>
                <w:sz w:val="24"/>
              </w:rPr>
              <w:t>). Kopumā, lai noskaidrotu IKT nodrošināto pakalpojumu daļu katrā pakalpojumu kategorijā, valstis var vākt datus par 1., 2. un 4. veidā sniegto pakalpojumu tirdzniecību. Dati, ko norāda saskaņā ar 1. veidu (pēc formulējuma “pakalpojums, ko sniedz dalībvalsts teritorijā no kādas citas dalībvalsts teritorijas”), atbilst IKT nodrošināto pakalpojumu tirdzniecībai attiecībā uz iepriekš tekstā identificēto pakalpojumu veidiem.</w:t>
            </w:r>
          </w:p>
          <w:p w14:paraId="2D65991C" w14:textId="77777777" w:rsidR="006F7B76" w:rsidRPr="00D82D6C" w:rsidRDefault="006F7B76" w:rsidP="00C80F34">
            <w:pPr>
              <w:ind w:left="142" w:right="144"/>
              <w:jc w:val="both"/>
              <w:rPr>
                <w:rFonts w:ascii="Times New Roman" w:hAnsi="Times New Roman"/>
                <w:noProof/>
                <w:sz w:val="24"/>
              </w:rPr>
            </w:pPr>
          </w:p>
          <w:p w14:paraId="24EF2BB9" w14:textId="34BEAB18" w:rsidR="006F7B76" w:rsidRPr="007C5424" w:rsidRDefault="006F7B76" w:rsidP="00C80F34">
            <w:pPr>
              <w:ind w:left="142" w:right="144"/>
              <w:jc w:val="both"/>
              <w:rPr>
                <w:rFonts w:ascii="Times New Roman" w:hAnsi="Times New Roman" w:cs="Times New Roman"/>
                <w:noProof/>
                <w:sz w:val="24"/>
                <w:szCs w:val="24"/>
              </w:rPr>
            </w:pPr>
            <w:r>
              <w:rPr>
                <w:rFonts w:ascii="Times New Roman" w:hAnsi="Times New Roman"/>
                <w:sz w:val="24"/>
              </w:rPr>
              <w:t>ii) Iespējams izmantot uzņēmējdarbības apsekojumu, lai novērtētu IKT nodrošinātus pakalpojumus, iekļaujot uzņēmējdarbības apsekojumā jautājumu “Norādiet ar [x valsti] attālināti noslēgto pakalpojumu darījumu procentuālo apmēru” (skat. kā piemēru 5. tabulu).</w:t>
            </w:r>
          </w:p>
          <w:p w14:paraId="2AB9A46B" w14:textId="77777777" w:rsidR="007C5424" w:rsidRPr="00416649" w:rsidRDefault="007C5424" w:rsidP="0083720E">
            <w:pPr>
              <w:rPr>
                <w:noProof/>
                <w:sz w:val="19"/>
              </w:rPr>
            </w:pPr>
          </w:p>
          <w:p w14:paraId="2D3197F9" w14:textId="39D82EDB" w:rsidR="003B60FB" w:rsidRDefault="007C5424" w:rsidP="0083720E">
            <w:pPr>
              <w:jc w:val="center"/>
              <w:rPr>
                <w:rFonts w:ascii="Times New Roman" w:hAnsi="Times New Roman"/>
                <w:noProof/>
                <w:sz w:val="24"/>
              </w:rPr>
            </w:pPr>
            <w:r>
              <w:rPr>
                <w:rFonts w:ascii="Times New Roman" w:hAnsi="Times New Roman"/>
                <w:noProof/>
                <w:sz w:val="24"/>
              </w:rPr>
              <w:drawing>
                <wp:inline distT="0" distB="0" distL="0" distR="0" wp14:anchorId="358A6213" wp14:editId="18E13691">
                  <wp:extent cx="5639587" cy="2114845"/>
                  <wp:effectExtent l="0" t="0" r="0" b="0"/>
                  <wp:docPr id="151843104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8431043" name=""/>
                          <pic:cNvPicPr/>
                        </pic:nvPicPr>
                        <pic:blipFill>
                          <a:blip r:embed="rId49"/>
                          <a:stretch>
                            <a:fillRect/>
                          </a:stretch>
                        </pic:blipFill>
                        <pic:spPr>
                          <a:xfrm>
                            <a:off x="0" y="0"/>
                            <a:ext cx="5639587" cy="2114845"/>
                          </a:xfrm>
                          <a:prstGeom prst="rect">
                            <a:avLst/>
                          </a:prstGeom>
                        </pic:spPr>
                      </pic:pic>
                    </a:graphicData>
                  </a:graphic>
                </wp:inline>
              </w:drawing>
            </w:r>
          </w:p>
          <w:p w14:paraId="7663F67A" w14:textId="77777777" w:rsidR="007C5424" w:rsidRDefault="007C5424" w:rsidP="0083720E">
            <w:pPr>
              <w:jc w:val="both"/>
              <w:rPr>
                <w:rFonts w:ascii="Times New Roman" w:hAnsi="Times New Roman"/>
                <w:noProof/>
                <w:sz w:val="24"/>
              </w:rPr>
            </w:pPr>
          </w:p>
          <w:p w14:paraId="1B536660" w14:textId="77777777" w:rsidR="0085061A" w:rsidRDefault="007C5424" w:rsidP="0083720E">
            <w:pPr>
              <w:jc w:val="both"/>
              <w:rPr>
                <w:rFonts w:ascii="Times New Roman" w:hAnsi="Times New Roman"/>
                <w:sz w:val="24"/>
              </w:rPr>
            </w:pPr>
            <w:r>
              <w:rPr>
                <w:rFonts w:ascii="Times New Roman" w:hAnsi="Times New Roman"/>
                <w:sz w:val="24"/>
              </w:rPr>
              <w:t xml:space="preserve">Avots: </w:t>
            </w:r>
            <w:r>
              <w:rPr>
                <w:rFonts w:ascii="Times New Roman" w:hAnsi="Times New Roman"/>
                <w:i/>
                <w:iCs/>
                <w:sz w:val="24"/>
              </w:rPr>
              <w:t>UNCTAD</w:t>
            </w:r>
            <w:r>
              <w:rPr>
                <w:rFonts w:ascii="Times New Roman" w:hAnsi="Times New Roman"/>
                <w:sz w:val="24"/>
              </w:rPr>
              <w:t xml:space="preserve"> Tehniskās piezīmes par IKT attīstības mērķu sasniegšanai Nr. 3</w:t>
            </w:r>
          </w:p>
          <w:p w14:paraId="1D5F9B71" w14:textId="77777777" w:rsidR="00A20FC7" w:rsidRDefault="00A20FC7" w:rsidP="0083720E">
            <w:pPr>
              <w:jc w:val="both"/>
              <w:rPr>
                <w:rFonts w:ascii="Times New Roman" w:hAnsi="Times New Roman"/>
                <w:noProof/>
                <w:sz w:val="24"/>
              </w:rPr>
            </w:pPr>
          </w:p>
          <w:tbl>
            <w:tblPr>
              <w:tblStyle w:val="TableGrid"/>
              <w:tblW w:w="4848" w:type="pct"/>
              <w:tblInd w:w="137" w:type="dxa"/>
              <w:tblCellMar>
                <w:top w:w="28" w:type="dxa"/>
                <w:left w:w="28" w:type="dxa"/>
                <w:bottom w:w="28" w:type="dxa"/>
                <w:right w:w="28" w:type="dxa"/>
              </w:tblCellMar>
              <w:tblLook w:val="04A0" w:firstRow="1" w:lastRow="0" w:firstColumn="1" w:lastColumn="0" w:noHBand="0" w:noVBand="1"/>
            </w:tblPr>
            <w:tblGrid>
              <w:gridCol w:w="4394"/>
              <w:gridCol w:w="4395"/>
            </w:tblGrid>
            <w:tr w:rsidR="00A20FC7" w:rsidRPr="00282A22" w14:paraId="39EA6C51" w14:textId="77777777" w:rsidTr="00125454">
              <w:tc>
                <w:tcPr>
                  <w:tcW w:w="2500" w:type="pct"/>
                </w:tcPr>
                <w:p w14:paraId="77DB0AA0" w14:textId="77777777" w:rsidR="00A20FC7" w:rsidRPr="00282A22" w:rsidRDefault="00A20FC7" w:rsidP="00A20FC7">
                  <w:pPr>
                    <w:ind w:left="113" w:right="113"/>
                    <w:jc w:val="center"/>
                    <w:rPr>
                      <w:rFonts w:ascii="Times New Roman" w:hAnsi="Times New Roman" w:cs="Times New Roman"/>
                      <w:sz w:val="24"/>
                    </w:rPr>
                  </w:pPr>
                  <w:r w:rsidRPr="007C2B53">
                    <w:rPr>
                      <w:rFonts w:ascii="Times New Roman" w:hAnsi="Times New Roman" w:cs="Times New Roman"/>
                      <w:b/>
                      <w:bCs/>
                      <w:noProof/>
                      <w:sz w:val="24"/>
                      <w:szCs w:val="24"/>
                      <w:lang w:val="en-US"/>
                    </w:rPr>
                    <w:t>Angļu val.</w:t>
                  </w:r>
                </w:p>
              </w:tc>
              <w:tc>
                <w:tcPr>
                  <w:tcW w:w="2500" w:type="pct"/>
                </w:tcPr>
                <w:p w14:paraId="29338E64" w14:textId="77777777" w:rsidR="00A20FC7" w:rsidRPr="00282A22" w:rsidRDefault="00A20FC7" w:rsidP="00A20FC7">
                  <w:pPr>
                    <w:ind w:left="113" w:right="113"/>
                    <w:jc w:val="center"/>
                    <w:rPr>
                      <w:rFonts w:ascii="Times New Roman" w:hAnsi="Times New Roman" w:cs="Times New Roman"/>
                      <w:noProof/>
                      <w:sz w:val="24"/>
                    </w:rPr>
                  </w:pPr>
                  <w:r w:rsidRPr="007C2B53">
                    <w:rPr>
                      <w:rFonts w:ascii="Times New Roman" w:hAnsi="Times New Roman" w:cs="Times New Roman"/>
                      <w:b/>
                      <w:bCs/>
                      <w:noProof/>
                      <w:sz w:val="24"/>
                      <w:szCs w:val="24"/>
                      <w:lang w:val="en-US"/>
                    </w:rPr>
                    <w:t>Latviešu val.</w:t>
                  </w:r>
                </w:p>
              </w:tc>
            </w:tr>
            <w:tr w:rsidR="00A20FC7" w:rsidRPr="00282A22" w14:paraId="4E4C90EB" w14:textId="77777777" w:rsidTr="00125454">
              <w:tc>
                <w:tcPr>
                  <w:tcW w:w="2500" w:type="pct"/>
                </w:tcPr>
                <w:p w14:paraId="714A3F08" w14:textId="77777777" w:rsidR="00A20FC7" w:rsidRPr="00021FC4" w:rsidRDefault="00A20FC7" w:rsidP="00A20FC7">
                  <w:pPr>
                    <w:ind w:left="113" w:right="113"/>
                    <w:jc w:val="both"/>
                    <w:rPr>
                      <w:rFonts w:ascii="Times New Roman" w:hAnsi="Times New Roman" w:cs="Times New Roman"/>
                      <w:noProof/>
                      <w:sz w:val="24"/>
                    </w:rPr>
                  </w:pPr>
                  <w:r w:rsidRPr="00021FC4">
                    <w:rPr>
                      <w:rFonts w:ascii="Times New Roman" w:hAnsi="Times New Roman"/>
                      <w:noProof/>
                      <w:sz w:val="24"/>
                    </w:rPr>
                    <w:t>Table 5. Model questions for business survey measuring at ICT-enabled services</w:t>
                  </w:r>
                </w:p>
              </w:tc>
              <w:tc>
                <w:tcPr>
                  <w:tcW w:w="2500" w:type="pct"/>
                </w:tcPr>
                <w:p w14:paraId="48610D6B" w14:textId="77777777" w:rsidR="00A20FC7" w:rsidRPr="00021FC4" w:rsidRDefault="00A20FC7" w:rsidP="00A20FC7">
                  <w:pPr>
                    <w:ind w:left="113" w:right="113"/>
                    <w:jc w:val="both"/>
                    <w:rPr>
                      <w:rFonts w:ascii="Times New Roman" w:hAnsi="Times New Roman" w:cs="Times New Roman"/>
                      <w:noProof/>
                      <w:sz w:val="24"/>
                    </w:rPr>
                  </w:pPr>
                  <w:r w:rsidRPr="00021FC4">
                    <w:rPr>
                      <w:rFonts w:ascii="Times New Roman" w:hAnsi="Times New Roman" w:cs="Times New Roman"/>
                      <w:sz w:val="24"/>
                    </w:rPr>
                    <w:t>5. tabula. Parauga jautājumi uzņēmējdarbības apsekojumam, lai novērtētu IKT nodrošinātos pakalpojumus</w:t>
                  </w:r>
                </w:p>
              </w:tc>
            </w:tr>
            <w:tr w:rsidR="00A20FC7" w:rsidRPr="00282A22" w14:paraId="3B6758F5" w14:textId="77777777" w:rsidTr="00125454">
              <w:tc>
                <w:tcPr>
                  <w:tcW w:w="2500" w:type="pct"/>
                </w:tcPr>
                <w:p w14:paraId="6A607969" w14:textId="77777777" w:rsidR="00A20FC7" w:rsidRPr="00021FC4" w:rsidRDefault="00A20FC7" w:rsidP="00A20FC7">
                  <w:pPr>
                    <w:ind w:left="113" w:right="113"/>
                    <w:jc w:val="both"/>
                    <w:rPr>
                      <w:rFonts w:ascii="Times New Roman" w:hAnsi="Times New Roman" w:cs="Times New Roman"/>
                      <w:noProof/>
                      <w:sz w:val="24"/>
                    </w:rPr>
                  </w:pPr>
                  <w:r w:rsidRPr="00021FC4">
                    <w:rPr>
                      <w:rFonts w:ascii="Times New Roman" w:hAnsi="Times New Roman"/>
                      <w:noProof/>
                      <w:sz w:val="24"/>
                    </w:rPr>
                    <w:t>Type of Service (based on the alternative grouping for potentially ICT-enabled services)</w:t>
                  </w:r>
                </w:p>
              </w:tc>
              <w:tc>
                <w:tcPr>
                  <w:tcW w:w="2500" w:type="pct"/>
                </w:tcPr>
                <w:p w14:paraId="121E9C85" w14:textId="77777777" w:rsidR="00A20FC7" w:rsidRPr="00021FC4" w:rsidRDefault="00A20FC7" w:rsidP="00A20FC7">
                  <w:pPr>
                    <w:ind w:left="113" w:right="113"/>
                    <w:jc w:val="both"/>
                    <w:rPr>
                      <w:rFonts w:ascii="Times New Roman" w:hAnsi="Times New Roman" w:cs="Times New Roman"/>
                      <w:noProof/>
                      <w:sz w:val="24"/>
                    </w:rPr>
                  </w:pPr>
                  <w:r w:rsidRPr="00021FC4">
                    <w:rPr>
                      <w:rFonts w:ascii="Times New Roman" w:hAnsi="Times New Roman" w:cs="Times New Roman"/>
                      <w:sz w:val="24"/>
                    </w:rPr>
                    <w:t>Pakalpojuma veids (balstoties uz IKT potenciāli nodrošināto pakalpojumu alternatīvo iedalījumu)</w:t>
                  </w:r>
                </w:p>
              </w:tc>
            </w:tr>
            <w:tr w:rsidR="00A20FC7" w:rsidRPr="00282A22" w14:paraId="41B406C7" w14:textId="77777777" w:rsidTr="00125454">
              <w:tc>
                <w:tcPr>
                  <w:tcW w:w="2500" w:type="pct"/>
                </w:tcPr>
                <w:p w14:paraId="06CC8327" w14:textId="77777777" w:rsidR="00A20FC7" w:rsidRPr="00021FC4" w:rsidRDefault="00A20FC7" w:rsidP="00A20FC7">
                  <w:pPr>
                    <w:ind w:left="113" w:right="113"/>
                    <w:jc w:val="both"/>
                    <w:rPr>
                      <w:rFonts w:ascii="Times New Roman" w:hAnsi="Times New Roman" w:cs="Times New Roman"/>
                      <w:noProof/>
                      <w:sz w:val="24"/>
                    </w:rPr>
                  </w:pPr>
                  <w:r w:rsidRPr="00021FC4">
                    <w:rPr>
                      <w:rFonts w:ascii="Times New Roman" w:hAnsi="Times New Roman"/>
                      <w:noProof/>
                      <w:sz w:val="24"/>
                    </w:rPr>
                    <w:t>% of sales to [country X] delivered remotely</w:t>
                  </w:r>
                </w:p>
              </w:tc>
              <w:tc>
                <w:tcPr>
                  <w:tcW w:w="2500" w:type="pct"/>
                </w:tcPr>
                <w:p w14:paraId="6ED021F8" w14:textId="77777777" w:rsidR="00A20FC7" w:rsidRPr="00021FC4" w:rsidRDefault="00A20FC7" w:rsidP="00A20FC7">
                  <w:pPr>
                    <w:ind w:left="113" w:right="113"/>
                    <w:jc w:val="both"/>
                    <w:rPr>
                      <w:rFonts w:ascii="Times New Roman" w:hAnsi="Times New Roman" w:cs="Times New Roman"/>
                      <w:noProof/>
                      <w:sz w:val="24"/>
                    </w:rPr>
                  </w:pPr>
                  <w:r w:rsidRPr="00021FC4">
                    <w:rPr>
                      <w:rFonts w:ascii="Times New Roman" w:hAnsi="Times New Roman" w:cs="Times New Roman"/>
                      <w:sz w:val="24"/>
                    </w:rPr>
                    <w:t>% no [x valstij] pārdotajiem pakalpojumiem, kas sniegti attālināti</w:t>
                  </w:r>
                </w:p>
              </w:tc>
            </w:tr>
            <w:tr w:rsidR="00A20FC7" w:rsidRPr="00282A22" w14:paraId="27EFD1FA" w14:textId="77777777" w:rsidTr="00125454">
              <w:tc>
                <w:tcPr>
                  <w:tcW w:w="2500" w:type="pct"/>
                </w:tcPr>
                <w:p w14:paraId="3274D87C" w14:textId="77777777" w:rsidR="00A20FC7" w:rsidRPr="00021FC4" w:rsidRDefault="00A20FC7" w:rsidP="00A20FC7">
                  <w:pPr>
                    <w:ind w:left="113" w:right="113"/>
                    <w:jc w:val="both"/>
                    <w:rPr>
                      <w:rFonts w:ascii="Times New Roman" w:hAnsi="Times New Roman" w:cs="Times New Roman"/>
                      <w:noProof/>
                      <w:sz w:val="24"/>
                    </w:rPr>
                  </w:pPr>
                  <w:r w:rsidRPr="00021FC4">
                    <w:rPr>
                      <w:rFonts w:ascii="Times New Roman" w:hAnsi="Times New Roman"/>
                      <w:noProof/>
                      <w:sz w:val="24"/>
                    </w:rPr>
                    <w:t>% of purchases from [country X] received over internet or phone,</w:t>
                  </w:r>
                </w:p>
              </w:tc>
              <w:tc>
                <w:tcPr>
                  <w:tcW w:w="2500" w:type="pct"/>
                </w:tcPr>
                <w:p w14:paraId="47A1DEDE" w14:textId="77777777" w:rsidR="00A20FC7" w:rsidRPr="00021FC4" w:rsidRDefault="00A20FC7" w:rsidP="00A20FC7">
                  <w:pPr>
                    <w:ind w:left="113" w:right="113"/>
                    <w:jc w:val="both"/>
                    <w:rPr>
                      <w:rFonts w:ascii="Times New Roman" w:hAnsi="Times New Roman" w:cs="Times New Roman"/>
                      <w:noProof/>
                      <w:sz w:val="24"/>
                    </w:rPr>
                  </w:pPr>
                  <w:r w:rsidRPr="00021FC4">
                    <w:rPr>
                      <w:rFonts w:ascii="Times New Roman" w:hAnsi="Times New Roman" w:cs="Times New Roman"/>
                      <w:sz w:val="24"/>
                    </w:rPr>
                    <w:t>% no [x valsts] iegādātajiem pakalpojumiem, kas sniegti ar interneta vai tālruņa starpniecību</w:t>
                  </w:r>
                </w:p>
              </w:tc>
            </w:tr>
            <w:tr w:rsidR="00A20FC7" w:rsidRPr="00282A22" w14:paraId="100D1E8B" w14:textId="77777777" w:rsidTr="00125454">
              <w:tc>
                <w:tcPr>
                  <w:tcW w:w="2500" w:type="pct"/>
                </w:tcPr>
                <w:p w14:paraId="365729CE" w14:textId="77777777" w:rsidR="00A20FC7" w:rsidRPr="00CF5C3D" w:rsidRDefault="00A20FC7" w:rsidP="00A20FC7">
                  <w:pPr>
                    <w:ind w:left="113" w:right="113"/>
                    <w:jc w:val="both"/>
                    <w:rPr>
                      <w:rFonts w:ascii="Times New Roman" w:hAnsi="Times New Roman"/>
                      <w:noProof/>
                      <w:sz w:val="24"/>
                    </w:rPr>
                  </w:pPr>
                  <w:r>
                    <w:rPr>
                      <w:rFonts w:ascii="Times New Roman" w:hAnsi="Times New Roman"/>
                      <w:noProof/>
                      <w:sz w:val="24"/>
                    </w:rPr>
                    <w:t>1.1 ICT services – Telecommunications</w:t>
                  </w:r>
                </w:p>
              </w:tc>
              <w:tc>
                <w:tcPr>
                  <w:tcW w:w="2500" w:type="pct"/>
                </w:tcPr>
                <w:p w14:paraId="48EB9056" w14:textId="77777777" w:rsidR="00A20FC7" w:rsidRPr="00CF5C3D" w:rsidRDefault="00A20FC7" w:rsidP="00A20FC7">
                  <w:pPr>
                    <w:ind w:left="113" w:right="113"/>
                    <w:jc w:val="both"/>
                    <w:rPr>
                      <w:rFonts w:ascii="Times New Roman" w:hAnsi="Times New Roman" w:cs="Times New Roman"/>
                      <w:noProof/>
                      <w:sz w:val="24"/>
                    </w:rPr>
                  </w:pPr>
                  <w:r w:rsidRPr="00282A22">
                    <w:rPr>
                      <w:rFonts w:ascii="Times New Roman" w:hAnsi="Times New Roman" w:cs="Times New Roman"/>
                      <w:sz w:val="24"/>
                    </w:rPr>
                    <w:t>1.1. IKT pakalpojumi – telekomunikācijas</w:t>
                  </w:r>
                </w:p>
              </w:tc>
            </w:tr>
            <w:tr w:rsidR="00A20FC7" w:rsidRPr="00282A22" w14:paraId="1D6AE442" w14:textId="77777777" w:rsidTr="00125454">
              <w:tc>
                <w:tcPr>
                  <w:tcW w:w="2500" w:type="pct"/>
                </w:tcPr>
                <w:p w14:paraId="6259722B" w14:textId="77777777" w:rsidR="00A20FC7" w:rsidRDefault="00A20FC7" w:rsidP="00A20FC7">
                  <w:pPr>
                    <w:ind w:left="113" w:right="113"/>
                    <w:jc w:val="both"/>
                    <w:rPr>
                      <w:rFonts w:ascii="Times New Roman" w:hAnsi="Times New Roman"/>
                      <w:noProof/>
                      <w:sz w:val="24"/>
                    </w:rPr>
                  </w:pPr>
                  <w:r>
                    <w:rPr>
                      <w:rFonts w:ascii="Times New Roman" w:hAnsi="Times New Roman"/>
                      <w:noProof/>
                      <w:sz w:val="24"/>
                    </w:rPr>
                    <w:t>1.2 ICR services – Computer services</w:t>
                  </w:r>
                </w:p>
              </w:tc>
              <w:tc>
                <w:tcPr>
                  <w:tcW w:w="2500" w:type="pct"/>
                </w:tcPr>
                <w:p w14:paraId="1C7DB3E4" w14:textId="77777777" w:rsidR="00A20FC7" w:rsidRPr="00282A22" w:rsidRDefault="00A20FC7" w:rsidP="00A20FC7">
                  <w:pPr>
                    <w:ind w:left="113" w:right="113"/>
                    <w:jc w:val="both"/>
                    <w:rPr>
                      <w:rFonts w:ascii="Times New Roman" w:hAnsi="Times New Roman" w:cs="Times New Roman"/>
                      <w:noProof/>
                      <w:sz w:val="24"/>
                    </w:rPr>
                  </w:pPr>
                  <w:r w:rsidRPr="00282A22">
                    <w:rPr>
                      <w:rFonts w:ascii="Times New Roman" w:hAnsi="Times New Roman" w:cs="Times New Roman"/>
                      <w:sz w:val="24"/>
                    </w:rPr>
                    <w:t>1.2. IKT pakalpojumi – datorpakalpojumi</w:t>
                  </w:r>
                </w:p>
              </w:tc>
            </w:tr>
            <w:tr w:rsidR="00A20FC7" w:rsidRPr="00282A22" w14:paraId="65864348" w14:textId="77777777" w:rsidTr="00125454">
              <w:tc>
                <w:tcPr>
                  <w:tcW w:w="2500" w:type="pct"/>
                </w:tcPr>
                <w:p w14:paraId="28C374D2" w14:textId="77777777" w:rsidR="00A20FC7" w:rsidRDefault="00A20FC7" w:rsidP="00A20FC7">
                  <w:pPr>
                    <w:ind w:left="113" w:right="113"/>
                    <w:jc w:val="both"/>
                    <w:rPr>
                      <w:rFonts w:ascii="Times New Roman" w:hAnsi="Times New Roman"/>
                      <w:noProof/>
                      <w:sz w:val="24"/>
                    </w:rPr>
                  </w:pPr>
                  <w:r>
                    <w:rPr>
                      <w:rFonts w:ascii="Times New Roman" w:hAnsi="Times New Roman"/>
                      <w:noProof/>
                      <w:sz w:val="24"/>
                    </w:rPr>
                    <w:t>1.3 Sales and marketing services, not including trade and leasing services</w:t>
                  </w:r>
                </w:p>
              </w:tc>
              <w:tc>
                <w:tcPr>
                  <w:tcW w:w="2500" w:type="pct"/>
                </w:tcPr>
                <w:p w14:paraId="6D6562A5" w14:textId="77777777" w:rsidR="00A20FC7" w:rsidRPr="00282A22" w:rsidRDefault="00A20FC7" w:rsidP="00A20FC7">
                  <w:pPr>
                    <w:ind w:left="113" w:right="113"/>
                    <w:jc w:val="both"/>
                    <w:rPr>
                      <w:rFonts w:ascii="Times New Roman" w:hAnsi="Times New Roman" w:cs="Times New Roman"/>
                      <w:noProof/>
                      <w:sz w:val="24"/>
                    </w:rPr>
                  </w:pPr>
                  <w:r w:rsidRPr="00282A22">
                    <w:rPr>
                      <w:rFonts w:ascii="Times New Roman" w:hAnsi="Times New Roman" w:cs="Times New Roman"/>
                      <w:sz w:val="24"/>
                    </w:rPr>
                    <w:t>1.3. Pārdošanas un mārketinga pakalpojumi, izņemot tirdzniecības un līzinga pakalpojumus</w:t>
                  </w:r>
                </w:p>
              </w:tc>
            </w:tr>
            <w:tr w:rsidR="00A20FC7" w:rsidRPr="00282A22" w14:paraId="50831EA1" w14:textId="77777777" w:rsidTr="00125454">
              <w:tc>
                <w:tcPr>
                  <w:tcW w:w="2500" w:type="pct"/>
                </w:tcPr>
                <w:p w14:paraId="6AD01E5C" w14:textId="77777777" w:rsidR="00A20FC7" w:rsidRDefault="00A20FC7" w:rsidP="00A20FC7">
                  <w:pPr>
                    <w:ind w:left="113" w:right="113"/>
                    <w:jc w:val="both"/>
                    <w:rPr>
                      <w:rFonts w:ascii="Times New Roman" w:hAnsi="Times New Roman"/>
                      <w:noProof/>
                      <w:sz w:val="24"/>
                    </w:rPr>
                  </w:pPr>
                  <w:r>
                    <w:rPr>
                      <w:rFonts w:ascii="Times New Roman" w:hAnsi="Times New Roman"/>
                      <w:noProof/>
                      <w:sz w:val="24"/>
                    </w:rPr>
                    <w:t>1.4 Information services</w:t>
                  </w:r>
                </w:p>
              </w:tc>
              <w:tc>
                <w:tcPr>
                  <w:tcW w:w="2500" w:type="pct"/>
                </w:tcPr>
                <w:p w14:paraId="4D299D44" w14:textId="77777777" w:rsidR="00A20FC7" w:rsidRPr="00282A22" w:rsidRDefault="00A20FC7" w:rsidP="00A20FC7">
                  <w:pPr>
                    <w:ind w:left="113" w:right="113"/>
                    <w:jc w:val="both"/>
                    <w:rPr>
                      <w:rFonts w:ascii="Times New Roman" w:hAnsi="Times New Roman" w:cs="Times New Roman"/>
                      <w:noProof/>
                      <w:sz w:val="24"/>
                    </w:rPr>
                  </w:pPr>
                  <w:r w:rsidRPr="00282A22">
                    <w:rPr>
                      <w:rFonts w:ascii="Times New Roman" w:hAnsi="Times New Roman" w:cs="Times New Roman"/>
                      <w:sz w:val="24"/>
                    </w:rPr>
                    <w:t>1.4. Informācijas pakalpojumi</w:t>
                  </w:r>
                </w:p>
              </w:tc>
            </w:tr>
            <w:tr w:rsidR="00A20FC7" w:rsidRPr="00282A22" w14:paraId="57B09353" w14:textId="77777777" w:rsidTr="00125454">
              <w:tc>
                <w:tcPr>
                  <w:tcW w:w="2500" w:type="pct"/>
                </w:tcPr>
                <w:p w14:paraId="513AFA07" w14:textId="77777777" w:rsidR="00A20FC7" w:rsidRDefault="00A20FC7" w:rsidP="00A20FC7">
                  <w:pPr>
                    <w:ind w:left="113" w:right="113"/>
                    <w:jc w:val="both"/>
                    <w:rPr>
                      <w:rFonts w:ascii="Times New Roman" w:hAnsi="Times New Roman"/>
                      <w:noProof/>
                      <w:sz w:val="24"/>
                    </w:rPr>
                  </w:pPr>
                  <w:r>
                    <w:rPr>
                      <w:rFonts w:ascii="Times New Roman" w:hAnsi="Times New Roman"/>
                      <w:noProof/>
                      <w:sz w:val="24"/>
                    </w:rPr>
                    <w:t>1.5 Insurance and financial services</w:t>
                  </w:r>
                </w:p>
              </w:tc>
              <w:tc>
                <w:tcPr>
                  <w:tcW w:w="2500" w:type="pct"/>
                </w:tcPr>
                <w:p w14:paraId="5E96BBD4" w14:textId="77777777" w:rsidR="00A20FC7" w:rsidRPr="00282A22" w:rsidRDefault="00A20FC7" w:rsidP="00A20FC7">
                  <w:pPr>
                    <w:ind w:left="113" w:right="113"/>
                    <w:jc w:val="both"/>
                    <w:rPr>
                      <w:rFonts w:ascii="Times New Roman" w:hAnsi="Times New Roman" w:cs="Times New Roman"/>
                      <w:noProof/>
                      <w:sz w:val="24"/>
                    </w:rPr>
                  </w:pPr>
                  <w:r w:rsidRPr="00282A22">
                    <w:rPr>
                      <w:rFonts w:ascii="Times New Roman" w:hAnsi="Times New Roman" w:cs="Times New Roman"/>
                      <w:sz w:val="24"/>
                    </w:rPr>
                    <w:t>1.5. Apdrošināšanas un finanšu pakalpojumi</w:t>
                  </w:r>
                </w:p>
              </w:tc>
            </w:tr>
            <w:tr w:rsidR="00A20FC7" w:rsidRPr="00282A22" w14:paraId="1BB6F7AF" w14:textId="77777777" w:rsidTr="00125454">
              <w:tc>
                <w:tcPr>
                  <w:tcW w:w="2500" w:type="pct"/>
                </w:tcPr>
                <w:p w14:paraId="2C10B2CB" w14:textId="77777777" w:rsidR="00A20FC7" w:rsidRDefault="00A20FC7" w:rsidP="00A20FC7">
                  <w:pPr>
                    <w:ind w:left="113" w:right="113"/>
                    <w:jc w:val="both"/>
                    <w:rPr>
                      <w:rFonts w:ascii="Times New Roman" w:hAnsi="Times New Roman"/>
                      <w:noProof/>
                      <w:sz w:val="24"/>
                    </w:rPr>
                  </w:pPr>
                  <w:r>
                    <w:rPr>
                      <w:rFonts w:ascii="Times New Roman" w:hAnsi="Times New Roman"/>
                      <w:noProof/>
                      <w:sz w:val="24"/>
                    </w:rPr>
                    <w:t xml:space="preserve">1.6 Management, administration, and back </w:t>
                  </w:r>
                  <w:r>
                    <w:rPr>
                      <w:rFonts w:ascii="Times New Roman" w:hAnsi="Times New Roman"/>
                      <w:noProof/>
                      <w:sz w:val="24"/>
                    </w:rPr>
                    <w:lastRenderedPageBreak/>
                    <w:t>office services</w:t>
                  </w:r>
                </w:p>
              </w:tc>
              <w:tc>
                <w:tcPr>
                  <w:tcW w:w="2500" w:type="pct"/>
                </w:tcPr>
                <w:p w14:paraId="17A7CED8" w14:textId="77777777" w:rsidR="00A20FC7" w:rsidRPr="00282A22" w:rsidRDefault="00A20FC7" w:rsidP="00A20FC7">
                  <w:pPr>
                    <w:ind w:left="113" w:right="113"/>
                    <w:jc w:val="both"/>
                    <w:rPr>
                      <w:rFonts w:ascii="Times New Roman" w:hAnsi="Times New Roman" w:cs="Times New Roman"/>
                      <w:noProof/>
                      <w:sz w:val="24"/>
                    </w:rPr>
                  </w:pPr>
                  <w:r w:rsidRPr="00282A22">
                    <w:rPr>
                      <w:rFonts w:ascii="Times New Roman" w:hAnsi="Times New Roman" w:cs="Times New Roman"/>
                      <w:sz w:val="24"/>
                    </w:rPr>
                    <w:lastRenderedPageBreak/>
                    <w:t xml:space="preserve">1.6. Vadības, administrācijas un saistītie </w:t>
                  </w:r>
                  <w:r w:rsidRPr="00282A22">
                    <w:rPr>
                      <w:rFonts w:ascii="Times New Roman" w:hAnsi="Times New Roman" w:cs="Times New Roman"/>
                      <w:sz w:val="24"/>
                    </w:rPr>
                    <w:lastRenderedPageBreak/>
                    <w:t>un atbalsta pakalpojumi</w:t>
                  </w:r>
                </w:p>
              </w:tc>
            </w:tr>
            <w:tr w:rsidR="00A20FC7" w:rsidRPr="00282A22" w14:paraId="7F049DE7" w14:textId="77777777" w:rsidTr="00125454">
              <w:tc>
                <w:tcPr>
                  <w:tcW w:w="2500" w:type="pct"/>
                </w:tcPr>
                <w:p w14:paraId="5548A56D" w14:textId="77777777" w:rsidR="00A20FC7" w:rsidRDefault="00A20FC7" w:rsidP="00A20FC7">
                  <w:pPr>
                    <w:ind w:left="113" w:right="113"/>
                    <w:jc w:val="both"/>
                    <w:rPr>
                      <w:rFonts w:ascii="Times New Roman" w:hAnsi="Times New Roman"/>
                      <w:noProof/>
                      <w:sz w:val="24"/>
                    </w:rPr>
                  </w:pPr>
                  <w:r>
                    <w:rPr>
                      <w:rFonts w:ascii="Times New Roman" w:hAnsi="Times New Roman"/>
                      <w:noProof/>
                      <w:sz w:val="24"/>
                    </w:rPr>
                    <w:lastRenderedPageBreak/>
                    <w:t>1.7 Licensing services</w:t>
                  </w:r>
                </w:p>
              </w:tc>
              <w:tc>
                <w:tcPr>
                  <w:tcW w:w="2500" w:type="pct"/>
                </w:tcPr>
                <w:p w14:paraId="5EFF30EB" w14:textId="77777777" w:rsidR="00A20FC7" w:rsidRPr="00282A22" w:rsidRDefault="00A20FC7" w:rsidP="00A20FC7">
                  <w:pPr>
                    <w:ind w:left="113" w:right="113"/>
                    <w:jc w:val="both"/>
                    <w:rPr>
                      <w:rFonts w:ascii="Times New Roman" w:hAnsi="Times New Roman" w:cs="Times New Roman"/>
                      <w:noProof/>
                      <w:sz w:val="24"/>
                    </w:rPr>
                  </w:pPr>
                  <w:r w:rsidRPr="00282A22">
                    <w:rPr>
                      <w:rFonts w:ascii="Times New Roman" w:hAnsi="Times New Roman" w:cs="Times New Roman"/>
                      <w:sz w:val="24"/>
                    </w:rPr>
                    <w:t>1.7. Licencēšanas pakalpojumi</w:t>
                  </w:r>
                </w:p>
              </w:tc>
            </w:tr>
            <w:tr w:rsidR="00A20FC7" w:rsidRPr="00282A22" w14:paraId="4CE6CF42" w14:textId="77777777" w:rsidTr="00125454">
              <w:tc>
                <w:tcPr>
                  <w:tcW w:w="2500" w:type="pct"/>
                </w:tcPr>
                <w:p w14:paraId="6F2AB4C1" w14:textId="77777777" w:rsidR="00A20FC7" w:rsidRDefault="00A20FC7" w:rsidP="00A20FC7">
                  <w:pPr>
                    <w:ind w:left="113" w:right="113"/>
                    <w:jc w:val="both"/>
                    <w:rPr>
                      <w:rFonts w:ascii="Times New Roman" w:hAnsi="Times New Roman"/>
                      <w:noProof/>
                      <w:sz w:val="24"/>
                    </w:rPr>
                  </w:pPr>
                  <w:r>
                    <w:rPr>
                      <w:rFonts w:ascii="Times New Roman" w:hAnsi="Times New Roman"/>
                      <w:noProof/>
                      <w:sz w:val="24"/>
                    </w:rPr>
                    <w:t>1.8 Engineering, related technical services and R&amp;D</w:t>
                  </w:r>
                </w:p>
              </w:tc>
              <w:tc>
                <w:tcPr>
                  <w:tcW w:w="2500" w:type="pct"/>
                </w:tcPr>
                <w:p w14:paraId="54654A78" w14:textId="77777777" w:rsidR="00A20FC7" w:rsidRPr="00282A22" w:rsidRDefault="00A20FC7" w:rsidP="00A20FC7">
                  <w:pPr>
                    <w:ind w:left="113" w:right="113"/>
                    <w:jc w:val="both"/>
                    <w:rPr>
                      <w:rFonts w:ascii="Times New Roman" w:hAnsi="Times New Roman" w:cs="Times New Roman"/>
                      <w:noProof/>
                      <w:sz w:val="24"/>
                    </w:rPr>
                  </w:pPr>
                  <w:r w:rsidRPr="00282A22">
                    <w:rPr>
                      <w:rFonts w:ascii="Times New Roman" w:hAnsi="Times New Roman" w:cs="Times New Roman"/>
                      <w:sz w:val="24"/>
                    </w:rPr>
                    <w:t>1.8. Inženiertehniskie pakalpojumi, ar tiem saistītie pakalpojumi, pētniecība un izstrāde</w:t>
                  </w:r>
                </w:p>
              </w:tc>
            </w:tr>
            <w:tr w:rsidR="00A20FC7" w:rsidRPr="00282A22" w14:paraId="13462940" w14:textId="77777777" w:rsidTr="00125454">
              <w:tc>
                <w:tcPr>
                  <w:tcW w:w="2500" w:type="pct"/>
                </w:tcPr>
                <w:p w14:paraId="4DAA05DF" w14:textId="77777777" w:rsidR="00A20FC7" w:rsidRPr="00282A22" w:rsidRDefault="00A20FC7" w:rsidP="00A20FC7">
                  <w:pPr>
                    <w:ind w:left="113" w:right="113"/>
                    <w:jc w:val="both"/>
                    <w:rPr>
                      <w:rFonts w:ascii="Times New Roman" w:hAnsi="Times New Roman" w:cs="Times New Roman"/>
                      <w:noProof/>
                      <w:sz w:val="24"/>
                    </w:rPr>
                  </w:pPr>
                  <w:r>
                    <w:rPr>
                      <w:rFonts w:ascii="Times New Roman" w:hAnsi="Times New Roman"/>
                      <w:noProof/>
                      <w:sz w:val="24"/>
                    </w:rPr>
                    <w:t>1.9 Education and training services</w:t>
                  </w:r>
                </w:p>
              </w:tc>
              <w:tc>
                <w:tcPr>
                  <w:tcW w:w="2500" w:type="pct"/>
                </w:tcPr>
                <w:p w14:paraId="0EB00F43" w14:textId="77777777" w:rsidR="00A20FC7" w:rsidRPr="00282A22" w:rsidRDefault="00A20FC7" w:rsidP="00A20FC7">
                  <w:pPr>
                    <w:ind w:left="113" w:right="113"/>
                    <w:jc w:val="both"/>
                    <w:rPr>
                      <w:rFonts w:ascii="Times New Roman" w:hAnsi="Times New Roman" w:cs="Times New Roman"/>
                      <w:noProof/>
                      <w:sz w:val="24"/>
                    </w:rPr>
                  </w:pPr>
                  <w:r w:rsidRPr="00282A22">
                    <w:rPr>
                      <w:rFonts w:ascii="Times New Roman" w:hAnsi="Times New Roman" w:cs="Times New Roman"/>
                      <w:sz w:val="24"/>
                    </w:rPr>
                    <w:t>1.9. Izglītības un mācību pakalpojumi</w:t>
                  </w:r>
                </w:p>
              </w:tc>
            </w:tr>
          </w:tbl>
          <w:p w14:paraId="44383095" w14:textId="7A4CFBC7" w:rsidR="00A20FC7" w:rsidRDefault="00A20FC7" w:rsidP="0083720E">
            <w:pPr>
              <w:jc w:val="both"/>
              <w:rPr>
                <w:rFonts w:ascii="Times New Roman" w:hAnsi="Times New Roman"/>
                <w:noProof/>
                <w:sz w:val="24"/>
              </w:rPr>
            </w:pPr>
          </w:p>
        </w:tc>
      </w:tr>
    </w:tbl>
    <w:p w14:paraId="3B7A11FE" w14:textId="77777777" w:rsidR="00416649" w:rsidRDefault="00416649" w:rsidP="00D82D6C">
      <w:pPr>
        <w:jc w:val="both"/>
        <w:rPr>
          <w:rFonts w:ascii="Times New Roman" w:hAnsi="Times New Roman"/>
          <w:noProof/>
          <w:sz w:val="24"/>
        </w:rPr>
      </w:pPr>
    </w:p>
    <w:p w14:paraId="0874AA75" w14:textId="77777777" w:rsidR="00416649" w:rsidRPr="00D82D6C" w:rsidRDefault="00416649" w:rsidP="00D82D6C">
      <w:pPr>
        <w:jc w:val="both"/>
        <w:rPr>
          <w:rFonts w:ascii="Times New Roman" w:hAnsi="Times New Roman"/>
          <w:noProof/>
          <w:sz w:val="24"/>
        </w:rPr>
      </w:pPr>
    </w:p>
    <w:p w14:paraId="3C4EBB36" w14:textId="74D24109" w:rsidR="00416649" w:rsidRPr="00EC5CF7" w:rsidRDefault="00EC5CF7" w:rsidP="004152A5">
      <w:pPr>
        <w:keepNext/>
        <w:keepLines/>
        <w:jc w:val="both"/>
        <w:rPr>
          <w:rFonts w:ascii="Times New Roman" w:hAnsi="Times New Roman"/>
          <w:b/>
          <w:bCs/>
          <w:noProof/>
          <w:color w:val="1C1C1C"/>
          <w:sz w:val="24"/>
        </w:rPr>
      </w:pPr>
      <w:bookmarkStart w:id="86" w:name="7.2.3._Adjusting_the_allocation_shares_a"/>
      <w:bookmarkEnd w:id="86"/>
      <w:r>
        <w:rPr>
          <w:rFonts w:ascii="Times New Roman" w:hAnsi="Times New Roman"/>
          <w:b/>
          <w:color w:val="1C1C1C"/>
          <w:sz w:val="24"/>
        </w:rPr>
        <w:t>7.2.3. Iedalījuma proporciju koriģēšana atbilstoši partnervalsts atrašanās vietai/teritorijai</w:t>
      </w:r>
    </w:p>
    <w:p w14:paraId="45D5569D" w14:textId="77777777" w:rsidR="00CA6D70" w:rsidRPr="00D82D6C" w:rsidRDefault="00CA6D70" w:rsidP="00D82D6C">
      <w:pPr>
        <w:jc w:val="both"/>
        <w:rPr>
          <w:rFonts w:ascii="Times New Roman" w:hAnsi="Times New Roman"/>
          <w:noProof/>
          <w:color w:val="1C1C1C"/>
          <w:sz w:val="24"/>
        </w:rPr>
      </w:pPr>
    </w:p>
    <w:p w14:paraId="3370EA6C"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Izmantojot </w:t>
      </w:r>
      <w:r>
        <w:rPr>
          <w:rFonts w:ascii="Times New Roman" w:hAnsi="Times New Roman"/>
          <w:i/>
          <w:iCs/>
          <w:sz w:val="24"/>
        </w:rPr>
        <w:t>Eurostat</w:t>
      </w:r>
      <w:r>
        <w:rPr>
          <w:rFonts w:ascii="Times New Roman" w:hAnsi="Times New Roman"/>
          <w:sz w:val="24"/>
        </w:rPr>
        <w:t>-PTO modeli, proporciju iedalījums ir laikā nemainīgs un nav atkarīgs no partnervalsts (izņemot būvniecības kategoriju). Tomēr pakalpojumu tirdzniecība starp dažādām partnervalstīm notiek atšķirīgi. Piemēram, 4. veidā sniegto pakalpojumu tirdzniecība vairāk notiek ar kaimiņvalstīm (vai tuvām partnervalstīm) un jo īpaši ar valstīm, kuras noslēgušas tirdzniecības līgumus vai pievienojušās ekonomikas savienībām. Tādēļ ES dalībvalstis var izvēlēties attiecināt ES iekšējos un ārējos pakalpojumus uz 4. veidu dažādos veidos. Datu apkopotāji var šo pieņēmumu pārbaudīt, piemēram, aptaujājot izvēlētos lielākos pakalpojumu eksportētājus/importētājus. ES dalībvalstīs kopumā var pieņemt, ka 4. veidā sniegto pakalpojumu apjoms ir mazāks attiecībā uz ES ārējo tirdzniecību nekā uz ES iekšējo tirdzniecību.</w:t>
      </w:r>
    </w:p>
    <w:p w14:paraId="0DDE08FB" w14:textId="77777777" w:rsidR="00416649" w:rsidRPr="00D82D6C" w:rsidRDefault="00416649" w:rsidP="00D82D6C">
      <w:pPr>
        <w:jc w:val="both"/>
        <w:rPr>
          <w:rFonts w:ascii="Times New Roman" w:hAnsi="Times New Roman"/>
          <w:noProof/>
          <w:sz w:val="24"/>
        </w:rPr>
      </w:pPr>
    </w:p>
    <w:p w14:paraId="1A0B2D33" w14:textId="2FFAE8AA" w:rsidR="00416649" w:rsidRPr="00EC5CF7" w:rsidRDefault="00EC5CF7" w:rsidP="00D82D6C">
      <w:pPr>
        <w:jc w:val="both"/>
        <w:rPr>
          <w:rFonts w:ascii="Times New Roman" w:hAnsi="Times New Roman"/>
          <w:b/>
          <w:bCs/>
          <w:noProof/>
          <w:color w:val="1C1C1C"/>
          <w:sz w:val="24"/>
        </w:rPr>
      </w:pPr>
      <w:bookmarkStart w:id="87" w:name="7.2.4._Adjusting_the_model_for_the_Covid"/>
      <w:bookmarkEnd w:id="87"/>
      <w:r>
        <w:rPr>
          <w:rFonts w:ascii="Times New Roman" w:hAnsi="Times New Roman"/>
          <w:b/>
          <w:color w:val="1C1C1C"/>
          <w:sz w:val="24"/>
        </w:rPr>
        <w:t>7.2.4. Modeļa koriģēšana, ņemot vērā ar Covid-19 pandēmiju saistītos ierobežojumus</w:t>
      </w:r>
    </w:p>
    <w:p w14:paraId="28B2D961" w14:textId="77777777" w:rsidR="00EC5CF7" w:rsidRPr="00D82D6C" w:rsidRDefault="00EC5CF7" w:rsidP="00D82D6C">
      <w:pPr>
        <w:jc w:val="both"/>
        <w:rPr>
          <w:rFonts w:ascii="Times New Roman" w:hAnsi="Times New Roman"/>
          <w:noProof/>
          <w:color w:val="1C1C1C"/>
          <w:sz w:val="24"/>
        </w:rPr>
      </w:pPr>
    </w:p>
    <w:p w14:paraId="39D1B0DB" w14:textId="1981F8F7" w:rsidR="00416649" w:rsidRDefault="00416649" w:rsidP="00D82D6C">
      <w:pPr>
        <w:jc w:val="both"/>
        <w:rPr>
          <w:rFonts w:ascii="Times New Roman" w:hAnsi="Times New Roman"/>
          <w:noProof/>
          <w:sz w:val="24"/>
        </w:rPr>
      </w:pPr>
      <w:r>
        <w:rPr>
          <w:rFonts w:ascii="Times New Roman" w:hAnsi="Times New Roman"/>
          <w:sz w:val="24"/>
        </w:rPr>
        <w:t xml:space="preserve">Kā norādīts 6. nodaļā, pieņēmumi par </w:t>
      </w:r>
      <w:r>
        <w:rPr>
          <w:rFonts w:ascii="Times New Roman" w:hAnsi="Times New Roman"/>
          <w:i/>
          <w:iCs/>
          <w:sz w:val="24"/>
        </w:rPr>
        <w:t>Eurostat</w:t>
      </w:r>
      <w:r>
        <w:rPr>
          <w:rFonts w:ascii="Times New Roman" w:hAnsi="Times New Roman"/>
          <w:sz w:val="24"/>
        </w:rPr>
        <w:t xml:space="preserve">-PTO modeli ir balstīti uz pēdējos gados iegūto informāciju. Covid-19 pandēmijas kontekstā šie pieņēmumi var izrādīties nepatiesi, ņemot vērā noteiktos ierobežojošos pasākumus, piemēram, sanitāros un ceļošanas ierobežojumus. Ceļošanas ierobežojumi vairumā valstu bija noteikti laikā no 2020. līdz 2021. gadam. Tā kā līdz ar to personu pārvietošanās ievērojami samazinājās, ir pamatoti prognozēt strauju darījumu braucienu (4. veids) un tūrisma kritumu (t. i., 2. veids, ko atspoguļo </w:t>
      </w:r>
      <w:r>
        <w:rPr>
          <w:rFonts w:ascii="Times New Roman" w:hAnsi="Times New Roman"/>
          <w:i/>
          <w:iCs/>
          <w:sz w:val="24"/>
        </w:rPr>
        <w:t>EBOPS</w:t>
      </w:r>
      <w:r>
        <w:rPr>
          <w:rFonts w:ascii="Times New Roman" w:hAnsi="Times New Roman"/>
          <w:sz w:val="24"/>
        </w:rPr>
        <w:t xml:space="preserve"> postenis “Ceļošana”).</w:t>
      </w:r>
    </w:p>
    <w:p w14:paraId="5DF1916D" w14:textId="77777777" w:rsidR="00EC5CF7" w:rsidRPr="00D82D6C" w:rsidRDefault="00EC5CF7" w:rsidP="00D82D6C">
      <w:pPr>
        <w:jc w:val="both"/>
        <w:rPr>
          <w:rFonts w:ascii="Times New Roman" w:hAnsi="Times New Roman"/>
          <w:noProof/>
          <w:sz w:val="24"/>
        </w:rPr>
      </w:pPr>
    </w:p>
    <w:p w14:paraId="7C79A108" w14:textId="5A71C673" w:rsidR="00416649" w:rsidRPr="00D82D6C" w:rsidRDefault="00416649" w:rsidP="00D82D6C">
      <w:pPr>
        <w:jc w:val="both"/>
        <w:rPr>
          <w:rFonts w:ascii="Times New Roman" w:hAnsi="Times New Roman"/>
          <w:noProof/>
          <w:sz w:val="24"/>
        </w:rPr>
      </w:pPr>
      <w:r>
        <w:rPr>
          <w:rFonts w:ascii="Times New Roman" w:hAnsi="Times New Roman"/>
          <w:sz w:val="24"/>
        </w:rPr>
        <w:t>Jāveic papildu pasākumi, lai izprastu Covid-19 pandēmijas ietekmi uz to, kā notiek pakalpojumu tirdzniecība. Var izstrādāt praktisku metodi, aplūkojot posteņa “Ceļošana” (jo īpaši darījumu braucienu) vērtību samazinājumu no laika pirms Covid-19 pandēmijas līdz 2020. gadam (un/vai 2021. gadam). Piemēram, ES ceļojumu eksports (kredīts) no ārpus ES esošajām valstīm</w:t>
      </w:r>
      <w:r w:rsidR="00F86DF6">
        <w:rPr>
          <w:rStyle w:val="FootnoteReference"/>
          <w:rFonts w:ascii="Times New Roman" w:hAnsi="Times New Roman"/>
          <w:noProof/>
          <w:sz w:val="24"/>
        </w:rPr>
        <w:footnoteReference w:id="141"/>
      </w:r>
      <w:r>
        <w:rPr>
          <w:rFonts w:ascii="Times New Roman" w:hAnsi="Times New Roman"/>
          <w:sz w:val="24"/>
        </w:rPr>
        <w:t xml:space="preserve"> samazinājās par 66 %, no vidēji 156 miljardiem </w:t>
      </w:r>
      <w:r>
        <w:rPr>
          <w:rFonts w:ascii="Times New Roman" w:hAnsi="Times New Roman"/>
          <w:i/>
          <w:iCs/>
          <w:sz w:val="24"/>
        </w:rPr>
        <w:t xml:space="preserve">euro </w:t>
      </w:r>
      <w:r>
        <w:rPr>
          <w:rFonts w:ascii="Times New Roman" w:hAnsi="Times New Roman"/>
          <w:sz w:val="24"/>
        </w:rPr>
        <w:t xml:space="preserve">līdz 52 miljardiem </w:t>
      </w:r>
      <w:r>
        <w:rPr>
          <w:rFonts w:ascii="Times New Roman" w:hAnsi="Times New Roman"/>
          <w:i/>
          <w:iCs/>
          <w:sz w:val="24"/>
        </w:rPr>
        <w:t>euro</w:t>
      </w:r>
      <w:r>
        <w:rPr>
          <w:rFonts w:ascii="Times New Roman" w:hAnsi="Times New Roman"/>
          <w:sz w:val="24"/>
        </w:rPr>
        <w:t xml:space="preserve"> 2020. gadā. Šis samazinājums (vai tā daļa) jāatspoguļo to pakalpojumu samazinājumā, kas 2020. gadā sniegti 4. veidā (jo 4. veids attiecas uz darījumu braucieniem). Līdz ar to uz 4. veidu attiecināmās proporcijas var koriģēt par vienu trešdaļu. Piemēram, posteņa “Datorpakalpojumi” sākotnējā attiecinājuma proporcija (75–25) uz 1. un 4. veidu attiecīgi būtu 91,75–8,25 (attiecīgo proporciju aprēķinot kā 8,25 = (1–1/6) *25). Tādēļ šajā piemērā 91,75 % no posteņa “Datorpakalpojumi” tiktu attiecināti uz 1. veidu, savukārt 8,25 % – uz 4. veidu, lai uzrādītu ceļošanas apjoma samazinājumu pandēmijas ierobežojumu ietekmē.</w:t>
      </w:r>
    </w:p>
    <w:p w14:paraId="6123A7A4" w14:textId="77777777" w:rsidR="00416649" w:rsidRPr="00D82D6C" w:rsidRDefault="00416649" w:rsidP="00D82D6C">
      <w:pPr>
        <w:jc w:val="both"/>
        <w:rPr>
          <w:rFonts w:ascii="Times New Roman" w:hAnsi="Times New Roman"/>
          <w:noProof/>
          <w:sz w:val="24"/>
        </w:rPr>
      </w:pPr>
    </w:p>
    <w:p w14:paraId="2FE3229C" w14:textId="77777777" w:rsidR="00416649" w:rsidRPr="00D82D6C" w:rsidRDefault="00416649" w:rsidP="00D82D6C">
      <w:pPr>
        <w:jc w:val="both"/>
        <w:rPr>
          <w:rFonts w:ascii="Times New Roman" w:hAnsi="Times New Roman"/>
          <w:noProof/>
          <w:sz w:val="24"/>
        </w:rPr>
      </w:pPr>
    </w:p>
    <w:p w14:paraId="37B380F5" w14:textId="15247777" w:rsidR="00416649" w:rsidRPr="0083720E" w:rsidRDefault="009C38F6" w:rsidP="00021FC4">
      <w:pPr>
        <w:keepNext/>
        <w:keepLines/>
        <w:jc w:val="both"/>
        <w:rPr>
          <w:rFonts w:ascii="Times New Roman" w:hAnsi="Times New Roman"/>
          <w:b/>
          <w:bCs/>
          <w:noProof/>
          <w:color w:val="B83B46"/>
          <w:sz w:val="28"/>
          <w:szCs w:val="24"/>
        </w:rPr>
      </w:pPr>
      <w:bookmarkStart w:id="88" w:name="7.3._Country_examples_and_experience"/>
      <w:bookmarkEnd w:id="88"/>
      <w:r>
        <w:rPr>
          <w:rFonts w:ascii="Times New Roman" w:hAnsi="Times New Roman"/>
          <w:b/>
          <w:color w:val="B83B46"/>
          <w:sz w:val="28"/>
        </w:rPr>
        <w:lastRenderedPageBreak/>
        <w:t>7.3. Valstu piemēri un pieredze</w:t>
      </w:r>
    </w:p>
    <w:p w14:paraId="4BA10BCA" w14:textId="77777777" w:rsidR="009C38F6" w:rsidRPr="009C38F6" w:rsidRDefault="009C38F6" w:rsidP="00021FC4">
      <w:pPr>
        <w:keepNext/>
        <w:keepLines/>
        <w:jc w:val="both"/>
        <w:rPr>
          <w:rFonts w:ascii="Times New Roman" w:hAnsi="Times New Roman"/>
          <w:b/>
          <w:bCs/>
          <w:noProof/>
          <w:color w:val="B83B46"/>
          <w:sz w:val="24"/>
        </w:rPr>
      </w:pPr>
    </w:p>
    <w:p w14:paraId="7C66F903" w14:textId="3E4E256D" w:rsidR="00416649" w:rsidRPr="009C38F6" w:rsidRDefault="009C38F6" w:rsidP="00021FC4">
      <w:pPr>
        <w:keepNext/>
        <w:keepLines/>
        <w:jc w:val="both"/>
        <w:rPr>
          <w:rFonts w:ascii="Times New Roman" w:hAnsi="Times New Roman"/>
          <w:b/>
          <w:bCs/>
          <w:noProof/>
          <w:color w:val="1C1C1C"/>
          <w:sz w:val="24"/>
        </w:rPr>
      </w:pPr>
      <w:bookmarkStart w:id="89" w:name="7.3.1._Austrian_approach_in_estimating_M"/>
      <w:bookmarkEnd w:id="89"/>
      <w:r>
        <w:rPr>
          <w:rFonts w:ascii="Times New Roman" w:hAnsi="Times New Roman"/>
          <w:b/>
          <w:color w:val="1C1C1C"/>
          <w:sz w:val="24"/>
        </w:rPr>
        <w:t>7.3.1. Austrijas pieredze saistībā ar 1. un 4. veida novērtēšanu</w:t>
      </w:r>
    </w:p>
    <w:p w14:paraId="5AA850DD" w14:textId="77777777" w:rsidR="009C38F6" w:rsidRPr="00D82D6C" w:rsidRDefault="009C38F6" w:rsidP="00D82D6C">
      <w:pPr>
        <w:jc w:val="both"/>
        <w:rPr>
          <w:rFonts w:ascii="Times New Roman" w:hAnsi="Times New Roman"/>
          <w:noProof/>
          <w:color w:val="1C1C1C"/>
          <w:sz w:val="24"/>
        </w:rPr>
      </w:pPr>
    </w:p>
    <w:p w14:paraId="156BE945" w14:textId="1E4A13F3" w:rsidR="00416649" w:rsidRDefault="00416649" w:rsidP="00D82D6C">
      <w:pPr>
        <w:jc w:val="both"/>
        <w:rPr>
          <w:rFonts w:ascii="Times New Roman" w:hAnsi="Times New Roman"/>
          <w:noProof/>
          <w:sz w:val="24"/>
        </w:rPr>
      </w:pPr>
      <w:r>
        <w:rPr>
          <w:rFonts w:ascii="Times New Roman" w:hAnsi="Times New Roman"/>
          <w:sz w:val="24"/>
        </w:rPr>
        <w:t>Apkopojot datus par 1. un 4. veidu</w:t>
      </w:r>
      <w:r w:rsidR="009C38F6">
        <w:rPr>
          <w:rStyle w:val="FootnoteReference"/>
          <w:rFonts w:ascii="Times New Roman" w:hAnsi="Times New Roman"/>
          <w:noProof/>
          <w:sz w:val="24"/>
        </w:rPr>
        <w:footnoteReference w:id="142"/>
      </w:r>
      <w:r>
        <w:rPr>
          <w:rFonts w:ascii="Times New Roman" w:hAnsi="Times New Roman"/>
          <w:sz w:val="24"/>
        </w:rPr>
        <w:t>, jābalstās uz MSITS V nodaļas 5.50. punktu (1. un 4. veids). Ja apkopo detalizētu maksājumu bilances pakalpojumu statistiku (proti, atbilstoši EBOPS 2010), var būt vienkāršāk attiecināt dažus darījumus gadījumos, kad 1. veidu uzskata par dominējošo pakalpojumu sniegšanas veidu, pirms turpmāk koncentrēties uz pārējiem darījumiem.</w:t>
      </w:r>
    </w:p>
    <w:p w14:paraId="02DEE909" w14:textId="77777777" w:rsidR="009C38F6" w:rsidRPr="00D82D6C" w:rsidRDefault="009C38F6" w:rsidP="00D82D6C">
      <w:pPr>
        <w:jc w:val="both"/>
        <w:rPr>
          <w:rFonts w:ascii="Times New Roman" w:hAnsi="Times New Roman"/>
          <w:noProof/>
          <w:sz w:val="24"/>
        </w:rPr>
      </w:pPr>
    </w:p>
    <w:p w14:paraId="67E0B53C"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Apkopojot datus par 1. veidā sniegto pakalpojumu eksportu, jāievēro MSITS 2010 sniegtie ieteikumi par “dominējošo pakalpojumu sniegšanas veidu”. Tiem pakalpojumiem, attiecībā uz kuriem dominējošais pakalpojumu sniegšanas veids var būt 1. vai 4. veids (vai 2. veids) un kuri atšķiras no IKT nodrošinātajiem pakalpojumiem atbilstoši </w:t>
      </w:r>
      <w:r>
        <w:rPr>
          <w:rFonts w:ascii="Times New Roman" w:hAnsi="Times New Roman"/>
          <w:i/>
          <w:iCs/>
          <w:sz w:val="24"/>
        </w:rPr>
        <w:t>UNCTAD</w:t>
      </w:r>
      <w:r>
        <w:rPr>
          <w:rFonts w:ascii="Times New Roman" w:hAnsi="Times New Roman"/>
          <w:sz w:val="24"/>
        </w:rPr>
        <w:t xml:space="preserve"> definīcijai, atsevišķu uzņēmumu uzrādītajiem apjomiem jābūt sasaistītiem ar reģistra datiem, lai identificētu nozari pēc</w:t>
      </w:r>
      <w:r>
        <w:rPr>
          <w:rFonts w:ascii="Times New Roman" w:hAnsi="Times New Roman"/>
          <w:i/>
          <w:iCs/>
          <w:sz w:val="24"/>
        </w:rPr>
        <w:t xml:space="preserve"> NACE</w:t>
      </w:r>
      <w:r>
        <w:rPr>
          <w:rFonts w:ascii="Times New Roman" w:hAnsi="Times New Roman"/>
          <w:sz w:val="24"/>
        </w:rPr>
        <w:t xml:space="preserve"> koda. Pēc tam šos apjomus var iedalīt pēc </w:t>
      </w:r>
      <w:r>
        <w:rPr>
          <w:rFonts w:ascii="Times New Roman" w:hAnsi="Times New Roman"/>
          <w:i/>
          <w:iCs/>
          <w:sz w:val="24"/>
        </w:rPr>
        <w:t>NACE</w:t>
      </w:r>
      <w:r>
        <w:rPr>
          <w:rFonts w:ascii="Times New Roman" w:hAnsi="Times New Roman"/>
          <w:sz w:val="24"/>
        </w:rPr>
        <w:t xml:space="preserve"> un </w:t>
      </w:r>
      <w:r>
        <w:rPr>
          <w:rFonts w:ascii="Times New Roman" w:hAnsi="Times New Roman"/>
          <w:i/>
          <w:iCs/>
          <w:sz w:val="24"/>
        </w:rPr>
        <w:t>EBOPS</w:t>
      </w:r>
      <w:r>
        <w:rPr>
          <w:rFonts w:ascii="Times New Roman" w:hAnsi="Times New Roman"/>
          <w:sz w:val="24"/>
        </w:rPr>
        <w:t xml:space="preserve"> kategorijām. Par dominējošo pakalpojumu sniegšanas veidu jāziņo vienīgi tām nozarēm, kas nav uz padziļinātām zināšanām balstītas nozares vai nozares, kas klasificētas kā augsta vai vidēja līmeņa tehnoloģijas. Šīs pieejas detalizēts raksturojums un precīzu kodu saraksts, kas nosaka, kuras nozares klasificējamas kā uz padziļinātām zināšanām balstītas nozares, ir sniegts 13. nodaļā.</w:t>
      </w:r>
    </w:p>
    <w:p w14:paraId="3295AF57" w14:textId="77777777" w:rsidR="00416649" w:rsidRPr="00D82D6C" w:rsidRDefault="00416649" w:rsidP="00D82D6C">
      <w:pPr>
        <w:jc w:val="both"/>
        <w:rPr>
          <w:rFonts w:ascii="Times New Roman" w:hAnsi="Times New Roman"/>
          <w:noProof/>
          <w:sz w:val="24"/>
        </w:rPr>
      </w:pPr>
    </w:p>
    <w:p w14:paraId="33746FB4" w14:textId="05FEBA0E" w:rsidR="00416649" w:rsidRPr="009C38F6" w:rsidRDefault="009C38F6" w:rsidP="00D82D6C">
      <w:pPr>
        <w:jc w:val="both"/>
        <w:rPr>
          <w:rFonts w:ascii="Times New Roman" w:hAnsi="Times New Roman"/>
          <w:b/>
          <w:bCs/>
          <w:noProof/>
          <w:color w:val="1C1C1C"/>
          <w:sz w:val="24"/>
        </w:rPr>
      </w:pPr>
      <w:bookmarkStart w:id="90" w:name="7.3.2._The_US_Experience_with_Estimating"/>
      <w:bookmarkEnd w:id="90"/>
      <w:r>
        <w:rPr>
          <w:rFonts w:ascii="Times New Roman" w:hAnsi="Times New Roman"/>
          <w:b/>
          <w:color w:val="1C1C1C"/>
          <w:sz w:val="24"/>
        </w:rPr>
        <w:t>7.3.2. ASV pieredze 1. un 4. modeļa novērtēšanā, kā arī digitāli sniegto pakalpojumu tirdzniecībā</w:t>
      </w:r>
    </w:p>
    <w:p w14:paraId="2EA06F04" w14:textId="77777777" w:rsidR="009C38F6" w:rsidRPr="00D82D6C" w:rsidRDefault="009C38F6" w:rsidP="00D82D6C">
      <w:pPr>
        <w:jc w:val="both"/>
        <w:rPr>
          <w:rFonts w:ascii="Times New Roman" w:hAnsi="Times New Roman"/>
          <w:noProof/>
          <w:color w:val="1C1C1C"/>
          <w:sz w:val="24"/>
        </w:rPr>
      </w:pPr>
    </w:p>
    <w:p w14:paraId="14EE10BA" w14:textId="2E6EB72B" w:rsidR="00416649" w:rsidRDefault="00416649" w:rsidP="00D82D6C">
      <w:pPr>
        <w:jc w:val="both"/>
        <w:rPr>
          <w:rFonts w:ascii="Times New Roman" w:hAnsi="Times New Roman"/>
          <w:noProof/>
          <w:sz w:val="24"/>
        </w:rPr>
      </w:pPr>
      <w:r>
        <w:rPr>
          <w:rFonts w:ascii="Times New Roman" w:hAnsi="Times New Roman"/>
          <w:sz w:val="24"/>
        </w:rPr>
        <w:t>ASV Ekonomiskās analīzes birojs (</w:t>
      </w:r>
      <w:r>
        <w:rPr>
          <w:rFonts w:ascii="Times New Roman" w:hAnsi="Times New Roman"/>
          <w:i/>
          <w:iCs/>
          <w:sz w:val="24"/>
        </w:rPr>
        <w:t>BEA</w:t>
      </w:r>
      <w:r>
        <w:rPr>
          <w:rFonts w:ascii="Times New Roman" w:hAnsi="Times New Roman"/>
          <w:sz w:val="24"/>
        </w:rPr>
        <w:t>) sāka vākt informāciju par pakalpojumu sniegšanas veidiem 2017. gada Standarta apsekojumā par izvēlētu pakalpojumu un intelektuālā īpašuma darījumiem ar ārvalstniekiem (BE-120).</w:t>
      </w:r>
      <w:r w:rsidR="009C38F6">
        <w:rPr>
          <w:rStyle w:val="FootnoteReference"/>
          <w:rFonts w:ascii="Times New Roman" w:hAnsi="Times New Roman"/>
          <w:noProof/>
          <w:sz w:val="24"/>
        </w:rPr>
        <w:footnoteReference w:id="143"/>
      </w:r>
      <w:r>
        <w:rPr>
          <w:rFonts w:ascii="Times New Roman" w:hAnsi="Times New Roman"/>
          <w:sz w:val="24"/>
        </w:rPr>
        <w:t xml:space="preserve"> Apsekojumā respondenti tika lūgti norādīt 1. veidā sniegto pakalpojumu proporciju attiecībā uz 13 pakalpojumu kategorijām attiecībā uz posteņiem “Citi saimnieciskās darbības pakalpojumi” un “Individuālie, kultūras un atpūtas pakalpojumi”. Atlikusī daļa no 1. veidā sniegto pakalpojumu procentuālā apjoma attiecībā uz pakalpojumu kategorijām, kuras ietver apsekojuma jautājumus par pakalpojumu sniegšanas veidiem, attiecināta uz 4. veidu, izņemot juridiskos pakalpojumus, attiecībā uz kuriem atlikusī daļa vienlīdzīgi sadalīta starp 2. un 4. veidu. Attiecībā uz pakalpojumu kategorijām, ko jautājumi par pakalpojumu sniegšanas veidiem neietver, izmanto precizēto vienkāršoto pieeju, kā tas ierosināts MSITS 2010, lai iedalītu pirkumus un pārdevumus pēc pakalpojumu sniegšanas veidiem.</w:t>
      </w:r>
    </w:p>
    <w:p w14:paraId="4C89C1D5" w14:textId="77777777" w:rsidR="009C38F6" w:rsidRPr="00D82D6C" w:rsidRDefault="009C38F6" w:rsidP="00D82D6C">
      <w:pPr>
        <w:jc w:val="both"/>
        <w:rPr>
          <w:rFonts w:ascii="Times New Roman" w:hAnsi="Times New Roman"/>
          <w:noProof/>
          <w:sz w:val="24"/>
        </w:rPr>
      </w:pPr>
    </w:p>
    <w:p w14:paraId="0C047C3A" w14:textId="77777777" w:rsidR="00416649" w:rsidRPr="00D82D6C" w:rsidRDefault="00416649" w:rsidP="00D82D6C">
      <w:pPr>
        <w:jc w:val="both"/>
        <w:rPr>
          <w:rFonts w:ascii="Times New Roman" w:hAnsi="Times New Roman"/>
          <w:noProof/>
          <w:sz w:val="24"/>
        </w:rPr>
      </w:pPr>
      <w:r>
        <w:rPr>
          <w:rFonts w:ascii="Times New Roman" w:hAnsi="Times New Roman"/>
          <w:i/>
          <w:iCs/>
          <w:sz w:val="24"/>
        </w:rPr>
        <w:t>BEA</w:t>
      </w:r>
      <w:r>
        <w:rPr>
          <w:rFonts w:ascii="Times New Roman" w:hAnsi="Times New Roman"/>
          <w:sz w:val="24"/>
        </w:rPr>
        <w:t xml:space="preserve"> plāno izmantot informāciju, kas izriet no jautājumiem par pakalpojumu sniegšanas veidiem, lai precizētu digitāli sniegto pakalpojumu tirdzniecības novērtējumu. </w:t>
      </w:r>
      <w:r>
        <w:rPr>
          <w:rFonts w:ascii="Times New Roman" w:hAnsi="Times New Roman"/>
          <w:i/>
          <w:iCs/>
          <w:sz w:val="24"/>
        </w:rPr>
        <w:t>BEA</w:t>
      </w:r>
      <w:r>
        <w:rPr>
          <w:rFonts w:ascii="Times New Roman" w:hAnsi="Times New Roman"/>
          <w:sz w:val="24"/>
        </w:rPr>
        <w:t xml:space="preserve"> pašlaik publicē statistiku par IKT potenciāli nodrošinātajiem pakalpojumiem, kas ietver pakalpojumus, ko </w:t>
      </w:r>
      <w:r>
        <w:rPr>
          <w:rFonts w:ascii="Times New Roman" w:hAnsi="Times New Roman"/>
          <w:i/>
          <w:iCs/>
          <w:sz w:val="24"/>
        </w:rPr>
        <w:t>var</w:t>
      </w:r>
      <w:r>
        <w:rPr>
          <w:rFonts w:ascii="Times New Roman" w:hAnsi="Times New Roman"/>
          <w:sz w:val="24"/>
        </w:rPr>
        <w:t xml:space="preserve"> lielākoties sniegt attālināti ar IKT tīklu starpniecību (digitāli), neidentificējot pakalpojumus, ko </w:t>
      </w:r>
      <w:r>
        <w:rPr>
          <w:rFonts w:ascii="Times New Roman" w:hAnsi="Times New Roman"/>
          <w:i/>
          <w:iCs/>
          <w:sz w:val="24"/>
        </w:rPr>
        <w:t>sniedz</w:t>
      </w:r>
      <w:r>
        <w:rPr>
          <w:rFonts w:ascii="Times New Roman" w:hAnsi="Times New Roman"/>
          <w:sz w:val="24"/>
        </w:rPr>
        <w:t xml:space="preserve"> ar IKT tīklu starpniecību. Lai gan šie jēdzieni nenozīmē vienu un to pašu, 1. veida un digitālās pakalpojumu sniegšanas jēdzieni ir diezgan </w:t>
      </w:r>
      <w:r>
        <w:rPr>
          <w:rFonts w:ascii="Times New Roman" w:hAnsi="Times New Roman"/>
          <w:sz w:val="24"/>
        </w:rPr>
        <w:lastRenderedPageBreak/>
        <w:t xml:space="preserve">līdzīgi. Informācija, ko </w:t>
      </w:r>
      <w:r>
        <w:rPr>
          <w:rFonts w:ascii="Times New Roman" w:hAnsi="Times New Roman"/>
          <w:i/>
          <w:iCs/>
          <w:sz w:val="24"/>
        </w:rPr>
        <w:t>BEA</w:t>
      </w:r>
      <w:r>
        <w:rPr>
          <w:rFonts w:ascii="Times New Roman" w:hAnsi="Times New Roman"/>
          <w:sz w:val="24"/>
        </w:rPr>
        <w:t xml:space="preserve"> vāc par 1. veidā sniegto pakalpojumu procentuālo apmēru, tam ļauj precizēt digitāli sniegto pakalpojumu novērtējumus, un to var izmantot kā augstāko pamatoto vērtību attiecībā uz tiem pārrobežu pakalpojumiem, ko faktiski sniedz digitāli.</w:t>
      </w:r>
    </w:p>
    <w:p w14:paraId="5C0D26B7" w14:textId="54C61A89" w:rsidR="00FA355E" w:rsidRDefault="00FA355E" w:rsidP="00D82D6C">
      <w:pPr>
        <w:jc w:val="both"/>
        <w:rPr>
          <w:rFonts w:ascii="Times New Roman" w:hAnsi="Times New Roman"/>
          <w:noProof/>
          <w:sz w:val="24"/>
        </w:rPr>
      </w:pPr>
    </w:p>
    <w:p w14:paraId="6BF825C7" w14:textId="77777777" w:rsidR="0083720E" w:rsidRPr="00D82D6C" w:rsidRDefault="0083720E" w:rsidP="00D82D6C">
      <w:pPr>
        <w:jc w:val="both"/>
        <w:rPr>
          <w:rFonts w:ascii="Times New Roman" w:hAnsi="Times New Roman"/>
          <w:noProof/>
          <w:sz w:val="24"/>
        </w:rPr>
      </w:pPr>
    </w:p>
    <w:p w14:paraId="69D228FA" w14:textId="7E1B9DFC" w:rsidR="00416649" w:rsidRPr="0083720E" w:rsidRDefault="009C38F6" w:rsidP="00D82D6C">
      <w:pPr>
        <w:jc w:val="both"/>
        <w:rPr>
          <w:rFonts w:ascii="Times New Roman" w:hAnsi="Times New Roman"/>
          <w:b/>
          <w:bCs/>
          <w:noProof/>
          <w:color w:val="B83B46"/>
          <w:sz w:val="28"/>
          <w:szCs w:val="24"/>
        </w:rPr>
      </w:pPr>
      <w:bookmarkStart w:id="91" w:name="7.4._Summary_of_guidance_notes_and_recom"/>
      <w:bookmarkEnd w:id="91"/>
      <w:r>
        <w:rPr>
          <w:rFonts w:ascii="Times New Roman" w:hAnsi="Times New Roman"/>
          <w:b/>
          <w:color w:val="B83B46"/>
          <w:sz w:val="28"/>
        </w:rPr>
        <w:t>7.4. Norādījumu un ieteikumu kopsavilkums</w:t>
      </w:r>
    </w:p>
    <w:p w14:paraId="0EFB7550" w14:textId="77777777" w:rsidR="009C38F6" w:rsidRPr="00D82D6C" w:rsidRDefault="009C38F6" w:rsidP="00D82D6C">
      <w:pPr>
        <w:jc w:val="both"/>
        <w:rPr>
          <w:rFonts w:ascii="Times New Roman" w:hAnsi="Times New Roman"/>
          <w:noProof/>
          <w:color w:val="B83B46"/>
          <w:sz w:val="24"/>
        </w:rPr>
      </w:pPr>
    </w:p>
    <w:p w14:paraId="3E7AFFFF" w14:textId="77777777" w:rsidR="00416649" w:rsidRDefault="00416649" w:rsidP="00D82D6C">
      <w:pPr>
        <w:jc w:val="both"/>
        <w:rPr>
          <w:rFonts w:ascii="Times New Roman" w:hAnsi="Times New Roman"/>
          <w:sz w:val="24"/>
        </w:rPr>
      </w:pPr>
      <w:r>
        <w:rPr>
          <w:rFonts w:ascii="Times New Roman" w:hAnsi="Times New Roman"/>
          <w:sz w:val="24"/>
        </w:rPr>
        <w:t>Šajā iedaļā apkopoti galvenie ieteikumi, kas ļauj novērtēt 1. un 4. veidā noslēgtos darījumus.</w:t>
      </w:r>
    </w:p>
    <w:p w14:paraId="00C9D868" w14:textId="77777777" w:rsidR="004152A5" w:rsidRPr="00D82D6C" w:rsidRDefault="004152A5" w:rsidP="00D82D6C">
      <w:pPr>
        <w:jc w:val="both"/>
        <w:rPr>
          <w:rFonts w:ascii="Times New Roman" w:hAnsi="Times New Roman"/>
          <w:noProof/>
          <w:sz w:val="24"/>
        </w:rPr>
      </w:pPr>
    </w:p>
    <w:p w14:paraId="01AC2C7E" w14:textId="77777777" w:rsidR="00EC4E95" w:rsidRDefault="00416649" w:rsidP="003354F3">
      <w:pPr>
        <w:pStyle w:val="ListParagraph"/>
        <w:numPr>
          <w:ilvl w:val="0"/>
          <w:numId w:val="65"/>
        </w:numPr>
        <w:ind w:left="567" w:hanging="283"/>
        <w:jc w:val="both"/>
        <w:rPr>
          <w:rFonts w:ascii="Times New Roman" w:hAnsi="Times New Roman"/>
          <w:noProof/>
          <w:sz w:val="24"/>
        </w:rPr>
      </w:pPr>
      <w:r>
        <w:rPr>
          <w:rFonts w:ascii="Times New Roman" w:hAnsi="Times New Roman"/>
          <w:sz w:val="24"/>
        </w:rPr>
        <w:t xml:space="preserve">Kā paredz 6. nodaļā raksturotais </w:t>
      </w:r>
      <w:r>
        <w:rPr>
          <w:rFonts w:ascii="Times New Roman" w:hAnsi="Times New Roman"/>
          <w:i/>
          <w:iCs/>
          <w:sz w:val="24"/>
        </w:rPr>
        <w:t>Eurostat</w:t>
      </w:r>
      <w:r>
        <w:rPr>
          <w:rFonts w:ascii="Times New Roman" w:hAnsi="Times New Roman"/>
          <w:sz w:val="24"/>
        </w:rPr>
        <w:t xml:space="preserve">-PTO modelis, standarta iedalījuma proporcijas katram </w:t>
      </w:r>
      <w:r>
        <w:rPr>
          <w:rFonts w:ascii="Times New Roman" w:hAnsi="Times New Roman"/>
          <w:i/>
          <w:iCs/>
          <w:sz w:val="24"/>
        </w:rPr>
        <w:t>EBOPS</w:t>
      </w:r>
      <w:r>
        <w:rPr>
          <w:rFonts w:ascii="Times New Roman" w:hAnsi="Times New Roman"/>
          <w:sz w:val="24"/>
        </w:rPr>
        <w:t xml:space="preserve"> postenim var izmantot, ja nav pieejami pierādījumos balstīti dati, lai atbilstošajās proporcijās attiecinātu pakalpojumus uz 1. un 4. veidu.</w:t>
      </w:r>
    </w:p>
    <w:p w14:paraId="45B4705E" w14:textId="77777777" w:rsidR="00EC4E95" w:rsidRDefault="00416649" w:rsidP="004152A5">
      <w:pPr>
        <w:pStyle w:val="ListParagraph"/>
        <w:keepNext/>
        <w:keepLines/>
        <w:numPr>
          <w:ilvl w:val="0"/>
          <w:numId w:val="65"/>
        </w:numPr>
        <w:ind w:left="568" w:hanging="284"/>
        <w:jc w:val="both"/>
        <w:rPr>
          <w:rFonts w:ascii="Times New Roman" w:hAnsi="Times New Roman"/>
          <w:noProof/>
          <w:sz w:val="24"/>
        </w:rPr>
      </w:pPr>
      <w:r>
        <w:rPr>
          <w:rFonts w:ascii="Times New Roman" w:hAnsi="Times New Roman"/>
          <w:sz w:val="24"/>
        </w:rPr>
        <w:t>Datu apkopotāji var arī standarta iedalījuma proporcijas, lai labāk atspoguļotu valsts ekonomisko situāciju.</w:t>
      </w:r>
    </w:p>
    <w:p w14:paraId="131E3693" w14:textId="77777777" w:rsidR="00EC4E95" w:rsidRDefault="00416649" w:rsidP="003354F3">
      <w:pPr>
        <w:pStyle w:val="ListParagraph"/>
        <w:numPr>
          <w:ilvl w:val="0"/>
          <w:numId w:val="65"/>
        </w:numPr>
        <w:ind w:left="567" w:hanging="283"/>
        <w:jc w:val="both"/>
        <w:rPr>
          <w:rFonts w:ascii="Times New Roman" w:hAnsi="Times New Roman"/>
          <w:noProof/>
          <w:sz w:val="24"/>
        </w:rPr>
      </w:pPr>
      <w:r>
        <w:rPr>
          <w:rFonts w:ascii="Times New Roman" w:hAnsi="Times New Roman"/>
          <w:sz w:val="24"/>
        </w:rPr>
        <w:t>Pakalpojumu sniegšanas veidu nosaka nevis pēc pakalpojumu pasūtīšanas veida, bet gan pēc to sniegšanas veida, piemēram, tvērumā ietilpst vienīgi “digitāli sniegtu pakalpojumu tirdzniecība”, ko var izmantot kā pietuvinājumu 1. veidam.</w:t>
      </w:r>
    </w:p>
    <w:p w14:paraId="66C7FB8B" w14:textId="77777777" w:rsidR="00EC4E95" w:rsidRDefault="00416649" w:rsidP="003354F3">
      <w:pPr>
        <w:pStyle w:val="ListParagraph"/>
        <w:numPr>
          <w:ilvl w:val="0"/>
          <w:numId w:val="65"/>
        </w:numPr>
        <w:ind w:left="567" w:hanging="283"/>
        <w:jc w:val="both"/>
        <w:rPr>
          <w:rFonts w:ascii="Times New Roman" w:hAnsi="Times New Roman"/>
          <w:noProof/>
          <w:sz w:val="24"/>
        </w:rPr>
      </w:pPr>
      <w:r>
        <w:rPr>
          <w:rFonts w:ascii="Times New Roman" w:hAnsi="Times New Roman"/>
          <w:sz w:val="24"/>
        </w:rPr>
        <w:t xml:space="preserve">IKT nodrošinātie pakalpojumi iedalījumā pēc </w:t>
      </w:r>
      <w:r>
        <w:rPr>
          <w:rFonts w:ascii="Times New Roman" w:hAnsi="Times New Roman"/>
          <w:i/>
          <w:iCs/>
          <w:sz w:val="24"/>
        </w:rPr>
        <w:t>EBOPS</w:t>
      </w:r>
      <w:r>
        <w:rPr>
          <w:rFonts w:ascii="Times New Roman" w:hAnsi="Times New Roman"/>
          <w:sz w:val="24"/>
        </w:rPr>
        <w:t xml:space="preserve"> posteņiem var liecināt par galveno sniegšanas veidu.</w:t>
      </w:r>
    </w:p>
    <w:p w14:paraId="0195EF08" w14:textId="77777777" w:rsidR="00EC4E95" w:rsidRDefault="00416649" w:rsidP="003354F3">
      <w:pPr>
        <w:pStyle w:val="ListParagraph"/>
        <w:numPr>
          <w:ilvl w:val="0"/>
          <w:numId w:val="65"/>
        </w:numPr>
        <w:ind w:left="567" w:hanging="283"/>
        <w:jc w:val="both"/>
        <w:rPr>
          <w:rFonts w:ascii="Times New Roman" w:hAnsi="Times New Roman"/>
          <w:noProof/>
          <w:sz w:val="24"/>
        </w:rPr>
      </w:pPr>
      <w:r>
        <w:rPr>
          <w:rFonts w:ascii="Times New Roman" w:hAnsi="Times New Roman"/>
          <w:sz w:val="24"/>
        </w:rPr>
        <w:t>4. veidā sniegto pakalpojumu nozīme ir atkarīga no tā, kurā teritorijā darījumā iesaistītās personas atrodas (t. i., attāluma un tā, vai noslēgts tirdzniecības līgums).</w:t>
      </w:r>
    </w:p>
    <w:p w14:paraId="3B3691D7" w14:textId="69F89C6D" w:rsidR="00416649" w:rsidRPr="00EC4E95" w:rsidRDefault="00416649" w:rsidP="003354F3">
      <w:pPr>
        <w:pStyle w:val="ListParagraph"/>
        <w:numPr>
          <w:ilvl w:val="0"/>
          <w:numId w:val="65"/>
        </w:numPr>
        <w:ind w:left="567" w:hanging="283"/>
        <w:jc w:val="both"/>
        <w:rPr>
          <w:rFonts w:ascii="Times New Roman" w:hAnsi="Times New Roman"/>
          <w:noProof/>
          <w:sz w:val="24"/>
        </w:rPr>
      </w:pPr>
      <w:r>
        <w:rPr>
          <w:rFonts w:ascii="Times New Roman" w:hAnsi="Times New Roman"/>
          <w:sz w:val="24"/>
        </w:rPr>
        <w:t xml:space="preserve">Gados, kad </w:t>
      </w:r>
      <w:r>
        <w:rPr>
          <w:rFonts w:ascii="Times New Roman" w:hAnsi="Times New Roman"/>
          <w:i/>
          <w:iCs/>
          <w:sz w:val="24"/>
        </w:rPr>
        <w:t>EBOPS</w:t>
      </w:r>
      <w:r>
        <w:rPr>
          <w:rFonts w:ascii="Times New Roman" w:hAnsi="Times New Roman"/>
          <w:sz w:val="24"/>
        </w:rPr>
        <w:t xml:space="preserve"> postenī “Darījumu braucieni” novērojamas būtiskas izmaiņas, varētu būt sagaidāma ietekme uz proporciju sadalījumu starp 1. un 4. veidu (visticamāk, tiks atspoguļota viena un tā pati proporcija)</w:t>
      </w:r>
    </w:p>
    <w:p w14:paraId="1813DDC7" w14:textId="18B994DE" w:rsidR="00EC4E95" w:rsidRDefault="00EC4E95">
      <w:pPr>
        <w:rPr>
          <w:rFonts w:ascii="Times New Roman" w:hAnsi="Times New Roman"/>
          <w:noProof/>
          <w:sz w:val="24"/>
        </w:rPr>
      </w:pPr>
      <w:r>
        <w:br w:type="page"/>
      </w:r>
    </w:p>
    <w:tbl>
      <w:tblPr>
        <w:tblW w:w="5000" w:type="pct"/>
        <w:tblCellMar>
          <w:top w:w="28" w:type="dxa"/>
          <w:left w:w="28" w:type="dxa"/>
          <w:bottom w:w="28" w:type="dxa"/>
          <w:right w:w="28" w:type="dxa"/>
        </w:tblCellMar>
        <w:tblLook w:val="01E0" w:firstRow="1" w:lastRow="1" w:firstColumn="1" w:lastColumn="1" w:noHBand="0" w:noVBand="0"/>
      </w:tblPr>
      <w:tblGrid>
        <w:gridCol w:w="1888"/>
        <w:gridCol w:w="7243"/>
      </w:tblGrid>
      <w:tr w:rsidR="00416649" w:rsidRPr="00D82D6C" w14:paraId="2F1AD3B9" w14:textId="77777777" w:rsidTr="00EC4E95">
        <w:trPr>
          <w:trHeight w:val="2240"/>
        </w:trPr>
        <w:tc>
          <w:tcPr>
            <w:tcW w:w="1034" w:type="pct"/>
            <w:tcBorders>
              <w:right w:val="single" w:sz="12" w:space="0" w:color="B83B46"/>
            </w:tcBorders>
            <w:shd w:val="clear" w:color="auto" w:fill="EFD6D6"/>
          </w:tcPr>
          <w:p w14:paraId="4219E1BD" w14:textId="77777777" w:rsidR="00416649" w:rsidRPr="00D82D6C" w:rsidRDefault="00416649" w:rsidP="004152A5">
            <w:pPr>
              <w:ind w:right="130"/>
              <w:jc w:val="right"/>
              <w:rPr>
                <w:rFonts w:ascii="Times New Roman" w:hAnsi="Times New Roman"/>
                <w:b/>
                <w:noProof/>
                <w:color w:val="B83B46"/>
                <w:sz w:val="24"/>
              </w:rPr>
            </w:pPr>
            <w:bookmarkStart w:id="92" w:name="8._Part_B:_Recommended__methodology_and_"/>
            <w:bookmarkEnd w:id="92"/>
            <w:r>
              <w:rPr>
                <w:rFonts w:ascii="Times New Roman" w:hAnsi="Times New Roman"/>
                <w:b/>
                <w:color w:val="B83B46"/>
                <w:sz w:val="160"/>
              </w:rPr>
              <w:lastRenderedPageBreak/>
              <w:t>8</w:t>
            </w:r>
          </w:p>
        </w:tc>
        <w:tc>
          <w:tcPr>
            <w:tcW w:w="3966" w:type="pct"/>
            <w:tcBorders>
              <w:left w:val="single" w:sz="12" w:space="0" w:color="B83B46"/>
            </w:tcBorders>
            <w:shd w:val="clear" w:color="auto" w:fill="EFD6D6"/>
          </w:tcPr>
          <w:p w14:paraId="75F5F689" w14:textId="77777777" w:rsidR="00416649" w:rsidRPr="00EC4E95" w:rsidRDefault="00416649" w:rsidP="00BD11F1">
            <w:pPr>
              <w:ind w:left="96"/>
              <w:jc w:val="both"/>
              <w:rPr>
                <w:rFonts w:ascii="Times New Roman" w:hAnsi="Times New Roman"/>
                <w:b/>
                <w:noProof/>
                <w:color w:val="C00000"/>
                <w:sz w:val="48"/>
                <w:szCs w:val="44"/>
              </w:rPr>
            </w:pPr>
            <w:r>
              <w:rPr>
                <w:rFonts w:ascii="Times New Roman" w:hAnsi="Times New Roman"/>
                <w:b/>
                <w:color w:val="C00000"/>
                <w:sz w:val="48"/>
              </w:rPr>
              <w:t>B DAĻA. Ieteicamā metodoloģija un novērtēšanas modeļi</w:t>
            </w:r>
          </w:p>
          <w:p w14:paraId="77FFE5AB" w14:textId="77777777" w:rsidR="00416649" w:rsidRPr="00D82D6C" w:rsidRDefault="00416649" w:rsidP="00BD11F1">
            <w:pPr>
              <w:ind w:left="96"/>
              <w:jc w:val="both"/>
              <w:rPr>
                <w:rFonts w:ascii="Times New Roman" w:hAnsi="Times New Roman"/>
                <w:b/>
                <w:noProof/>
                <w:color w:val="C00000"/>
                <w:sz w:val="24"/>
              </w:rPr>
            </w:pPr>
            <w:r>
              <w:rPr>
                <w:rFonts w:ascii="Times New Roman" w:hAnsi="Times New Roman"/>
                <w:b/>
                <w:color w:val="C00000"/>
                <w:sz w:val="48"/>
              </w:rPr>
              <w:t>2. veida novērtēšana</w:t>
            </w:r>
          </w:p>
        </w:tc>
      </w:tr>
    </w:tbl>
    <w:p w14:paraId="24755F0B" w14:textId="77777777" w:rsidR="00E17A4B" w:rsidRDefault="00E17A4B" w:rsidP="00D82D6C">
      <w:pPr>
        <w:jc w:val="both"/>
        <w:rPr>
          <w:rFonts w:ascii="Times New Roman" w:hAnsi="Times New Roman"/>
          <w:noProof/>
          <w:sz w:val="24"/>
        </w:rPr>
      </w:pPr>
    </w:p>
    <w:p w14:paraId="6EAA2B92" w14:textId="77777777" w:rsidR="00E17A4B" w:rsidRDefault="00E17A4B" w:rsidP="00D82D6C">
      <w:pPr>
        <w:jc w:val="both"/>
        <w:rPr>
          <w:rFonts w:ascii="Times New Roman" w:hAnsi="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E17A4B" w14:paraId="23B30DEA" w14:textId="77777777" w:rsidTr="00E17A4B">
        <w:tc>
          <w:tcPr>
            <w:tcW w:w="5000" w:type="pct"/>
            <w:tcBorders>
              <w:top w:val="nil"/>
              <w:left w:val="nil"/>
              <w:bottom w:val="nil"/>
              <w:right w:val="nil"/>
            </w:tcBorders>
            <w:shd w:val="clear" w:color="auto" w:fill="B44646"/>
          </w:tcPr>
          <w:p w14:paraId="5B77F306" w14:textId="62568D39" w:rsidR="00E17A4B" w:rsidRPr="00E17A4B" w:rsidRDefault="00E17A4B" w:rsidP="004152A5">
            <w:pPr>
              <w:ind w:left="113" w:right="113"/>
              <w:jc w:val="both"/>
              <w:rPr>
                <w:rFonts w:ascii="Times New Roman" w:hAnsi="Times New Roman"/>
                <w:b/>
                <w:noProof/>
                <w:color w:val="FFFFFF"/>
                <w:sz w:val="24"/>
              </w:rPr>
            </w:pPr>
            <w:r>
              <w:rPr>
                <w:rFonts w:ascii="Times New Roman" w:hAnsi="Times New Roman"/>
                <w:b/>
                <w:color w:val="FFFFFF"/>
                <w:sz w:val="24"/>
              </w:rPr>
              <w:t>Šajā nodaļā aplūkotas ieteicamās metodes 2. veida novērtēšanai. Tā sniedz sīku informāciju par to, kā identificēt datu avotus, un ieteikumus par attiecīgo datu vākšanu, izmantojot jau izstrādātos datu vākšanas mehānismus un regulējumus.</w:t>
            </w:r>
          </w:p>
        </w:tc>
      </w:tr>
    </w:tbl>
    <w:p w14:paraId="33392AC3" w14:textId="575C5790" w:rsidR="00416649" w:rsidRDefault="00416649" w:rsidP="00D82D6C">
      <w:pPr>
        <w:jc w:val="both"/>
        <w:rPr>
          <w:rFonts w:ascii="Times New Roman" w:hAnsi="Times New Roman"/>
          <w:noProof/>
          <w:sz w:val="24"/>
        </w:rPr>
      </w:pPr>
    </w:p>
    <w:p w14:paraId="5A7B9331" w14:textId="77777777" w:rsidR="00E17A4B" w:rsidRPr="00D82D6C" w:rsidRDefault="00E17A4B" w:rsidP="00D82D6C">
      <w:pPr>
        <w:jc w:val="both"/>
        <w:rPr>
          <w:rFonts w:ascii="Times New Roman" w:hAnsi="Times New Roman"/>
          <w:noProof/>
          <w:sz w:val="24"/>
        </w:rPr>
      </w:pPr>
    </w:p>
    <w:p w14:paraId="332A4A6A" w14:textId="32B4EC94" w:rsidR="00416649" w:rsidRPr="0083720E" w:rsidRDefault="00E17A4B" w:rsidP="00D82D6C">
      <w:pPr>
        <w:jc w:val="both"/>
        <w:rPr>
          <w:rFonts w:ascii="Times New Roman" w:hAnsi="Times New Roman"/>
          <w:b/>
          <w:bCs/>
          <w:noProof/>
          <w:color w:val="B83B46"/>
          <w:sz w:val="28"/>
          <w:szCs w:val="24"/>
        </w:rPr>
      </w:pPr>
      <w:bookmarkStart w:id="93" w:name="8.1._Introduction"/>
      <w:bookmarkEnd w:id="93"/>
      <w:r>
        <w:rPr>
          <w:rFonts w:ascii="Times New Roman" w:hAnsi="Times New Roman"/>
          <w:b/>
          <w:color w:val="B83B46"/>
          <w:sz w:val="28"/>
        </w:rPr>
        <w:t>8.1. Ievads</w:t>
      </w:r>
    </w:p>
    <w:p w14:paraId="3CE1CF19" w14:textId="77777777" w:rsidR="00E17A4B" w:rsidRPr="00D82D6C" w:rsidRDefault="00E17A4B" w:rsidP="00D82D6C">
      <w:pPr>
        <w:jc w:val="both"/>
        <w:rPr>
          <w:rFonts w:ascii="Times New Roman" w:hAnsi="Times New Roman"/>
          <w:noProof/>
          <w:color w:val="B83B46"/>
          <w:sz w:val="24"/>
        </w:rPr>
      </w:pPr>
    </w:p>
    <w:p w14:paraId="78759A99" w14:textId="77777777" w:rsidR="00416649" w:rsidRDefault="00416649" w:rsidP="00D82D6C">
      <w:pPr>
        <w:jc w:val="both"/>
        <w:rPr>
          <w:rFonts w:ascii="Times New Roman" w:hAnsi="Times New Roman"/>
          <w:noProof/>
          <w:sz w:val="24"/>
        </w:rPr>
      </w:pPr>
      <w:r>
        <w:rPr>
          <w:rFonts w:ascii="Times New Roman" w:hAnsi="Times New Roman"/>
          <w:sz w:val="24"/>
        </w:rPr>
        <w:t xml:space="preserve">Šī nodaļa vērsta uz 2. veidu (patēriņš ārvalstīs), sniedzot ieteikumus par novērtēšanas metodēm un uzsverot tūrisma statistikas kā papildu datu avota izmantošanu. Tā arī sniedz norādījumus par to, kā novērtēt un izslēgt preču proporciju </w:t>
      </w:r>
      <w:r>
        <w:rPr>
          <w:rFonts w:ascii="Times New Roman" w:hAnsi="Times New Roman"/>
          <w:i/>
          <w:iCs/>
          <w:sz w:val="24"/>
        </w:rPr>
        <w:t>EBOPS</w:t>
      </w:r>
      <w:r>
        <w:rPr>
          <w:rFonts w:ascii="Times New Roman" w:hAnsi="Times New Roman"/>
          <w:sz w:val="24"/>
        </w:rPr>
        <w:t xml:space="preserve"> posteņos, tādējādi veidojot 2. veida darījumus.</w:t>
      </w:r>
    </w:p>
    <w:p w14:paraId="7607C702" w14:textId="77777777" w:rsidR="004F13C0" w:rsidRPr="00D82D6C" w:rsidRDefault="004F13C0" w:rsidP="00D82D6C">
      <w:pPr>
        <w:jc w:val="both"/>
        <w:rPr>
          <w:rFonts w:ascii="Times New Roman" w:hAnsi="Times New Roman"/>
          <w:noProof/>
          <w:sz w:val="24"/>
        </w:rPr>
      </w:pPr>
    </w:p>
    <w:p w14:paraId="52B8D478" w14:textId="05814B56" w:rsidR="00416649" w:rsidRDefault="00416649" w:rsidP="00D82D6C">
      <w:pPr>
        <w:jc w:val="both"/>
        <w:rPr>
          <w:rFonts w:ascii="Times New Roman" w:hAnsi="Times New Roman"/>
          <w:noProof/>
          <w:sz w:val="24"/>
        </w:rPr>
      </w:pPr>
      <w:r>
        <w:rPr>
          <w:rFonts w:ascii="Times New Roman" w:hAnsi="Times New Roman"/>
          <w:sz w:val="24"/>
        </w:rPr>
        <w:t>Pakalpojumu sniegšana 2. veidā notiek, kad pakalpojumu sniedz “vienas dalībvalsts teritorijā</w:t>
      </w:r>
      <w:r w:rsidR="00BA1D7D">
        <w:rPr>
          <w:rStyle w:val="FootnoteReference"/>
          <w:rFonts w:ascii="Times New Roman" w:hAnsi="Times New Roman"/>
          <w:noProof/>
          <w:sz w:val="24"/>
        </w:rPr>
        <w:footnoteReference w:id="144"/>
      </w:r>
      <w:r>
        <w:rPr>
          <w:rFonts w:ascii="Times New Roman" w:hAnsi="Times New Roman"/>
          <w:sz w:val="24"/>
        </w:rPr>
        <w:t xml:space="preserve"> pakalpojuma patērētājam jebkurā citā dalībvalstī” (skat. pilnu definīciju un praktiskus piemērus 2.6. nodaļā). Tas tā parasti ir attiecībā uz posteni “Ceļojumu pakalpojumi” un tā apakšposteņiem (vietējie transporta pakalpojumi, izmitināšanas pakalpojumi, ēdināšanas pakalpojumi, veselības un izglītības pakalpojumi), “Ražošanas pakalpojumi, apstrādājot citiem piederošus izejmateriālus” un “Citur neiekļauti apkopes un remonta pakalpojumi”. Tipiski 2. veida piemēri ir tūrisma pasākumi, piemēram, muzeju un teātru apmeklējumi, un ceļošana uz ārvalstīm, lai saņemtu medicīnisku ārstēšanu vai apgūtu valodas kursus.</w:t>
      </w:r>
    </w:p>
    <w:p w14:paraId="4895F6C3" w14:textId="77777777" w:rsidR="004F13C0" w:rsidRPr="00D82D6C" w:rsidRDefault="004F13C0" w:rsidP="00D82D6C">
      <w:pPr>
        <w:jc w:val="both"/>
        <w:rPr>
          <w:rFonts w:ascii="Times New Roman" w:hAnsi="Times New Roman"/>
          <w:noProof/>
          <w:sz w:val="24"/>
        </w:rPr>
      </w:pPr>
    </w:p>
    <w:p w14:paraId="17BBE739" w14:textId="77777777" w:rsidR="00416649" w:rsidRDefault="00416649" w:rsidP="00D82D6C">
      <w:pPr>
        <w:jc w:val="both"/>
        <w:rPr>
          <w:rFonts w:ascii="Times New Roman" w:hAnsi="Times New Roman"/>
          <w:sz w:val="24"/>
        </w:rPr>
      </w:pPr>
      <w:r>
        <w:rPr>
          <w:rFonts w:ascii="Times New Roman" w:hAnsi="Times New Roman"/>
          <w:sz w:val="24"/>
        </w:rPr>
        <w:t>Uz 2. veidu var attiecināt arī cita veida pakalpojumus:</w:t>
      </w:r>
    </w:p>
    <w:p w14:paraId="57703989" w14:textId="77777777" w:rsidR="004152A5" w:rsidRPr="00D82D6C" w:rsidRDefault="004152A5" w:rsidP="00D82D6C">
      <w:pPr>
        <w:jc w:val="both"/>
        <w:rPr>
          <w:rFonts w:ascii="Times New Roman" w:hAnsi="Times New Roman"/>
          <w:noProof/>
          <w:sz w:val="24"/>
        </w:rPr>
      </w:pPr>
    </w:p>
    <w:p w14:paraId="19BFC128" w14:textId="77777777" w:rsidR="00AD76F7" w:rsidRDefault="00416649" w:rsidP="003354F3">
      <w:pPr>
        <w:pStyle w:val="ListParagraph"/>
        <w:numPr>
          <w:ilvl w:val="0"/>
          <w:numId w:val="66"/>
        </w:numPr>
        <w:ind w:left="567" w:hanging="283"/>
        <w:jc w:val="both"/>
        <w:rPr>
          <w:rFonts w:ascii="Times New Roman" w:hAnsi="Times New Roman"/>
          <w:noProof/>
          <w:sz w:val="24"/>
        </w:rPr>
      </w:pPr>
      <w:r>
        <w:rPr>
          <w:rFonts w:ascii="Times New Roman" w:hAnsi="Times New Roman"/>
          <w:sz w:val="24"/>
        </w:rPr>
        <w:t>apkopes un remonta pakalpojumus, piemēram, valsts rezidentam piederošas preces var nogādāt kādā citā valstī, lai veicinātu pakalpojumu sniegšanu, kā tas ir gadījumā, kad veic iekārtu apkopi ārvalstīs (piemēram, kuģu remontu ārvalstīs);</w:t>
      </w:r>
    </w:p>
    <w:p w14:paraId="2526C693" w14:textId="77777777" w:rsidR="00AD76F7" w:rsidRDefault="00416649" w:rsidP="003354F3">
      <w:pPr>
        <w:pStyle w:val="ListParagraph"/>
        <w:numPr>
          <w:ilvl w:val="0"/>
          <w:numId w:val="66"/>
        </w:numPr>
        <w:ind w:left="567" w:hanging="283"/>
        <w:jc w:val="both"/>
        <w:rPr>
          <w:rFonts w:ascii="Times New Roman" w:hAnsi="Times New Roman"/>
          <w:noProof/>
          <w:sz w:val="24"/>
        </w:rPr>
      </w:pPr>
      <w:r>
        <w:rPr>
          <w:rFonts w:ascii="Times New Roman" w:hAnsi="Times New Roman"/>
          <w:sz w:val="24"/>
        </w:rPr>
        <w:t>citiem piederošu fizisko ieguldāmo resursu ražošanas pakalpojumus;</w:t>
      </w:r>
    </w:p>
    <w:p w14:paraId="39B45258" w14:textId="77777777" w:rsidR="00AD76F7" w:rsidRDefault="00416649" w:rsidP="003354F3">
      <w:pPr>
        <w:pStyle w:val="ListParagraph"/>
        <w:numPr>
          <w:ilvl w:val="0"/>
          <w:numId w:val="66"/>
        </w:numPr>
        <w:ind w:left="567" w:hanging="283"/>
        <w:jc w:val="both"/>
        <w:rPr>
          <w:rFonts w:ascii="Times New Roman" w:hAnsi="Times New Roman"/>
          <w:noProof/>
          <w:sz w:val="24"/>
        </w:rPr>
      </w:pPr>
      <w:r>
        <w:rPr>
          <w:rFonts w:ascii="Times New Roman" w:hAnsi="Times New Roman"/>
          <w:sz w:val="24"/>
        </w:rPr>
        <w:t>kādu konkrētu darījumu attiecībā uz pārvadājumu pakalpojumiem (2. nodaļa);</w:t>
      </w:r>
    </w:p>
    <w:p w14:paraId="530AF331" w14:textId="77777777" w:rsidR="00AD76F7" w:rsidRDefault="00416649" w:rsidP="003354F3">
      <w:pPr>
        <w:pStyle w:val="ListParagraph"/>
        <w:numPr>
          <w:ilvl w:val="0"/>
          <w:numId w:val="66"/>
        </w:numPr>
        <w:ind w:left="567" w:hanging="283"/>
        <w:jc w:val="both"/>
        <w:rPr>
          <w:rFonts w:ascii="Times New Roman" w:hAnsi="Times New Roman"/>
          <w:noProof/>
          <w:sz w:val="24"/>
        </w:rPr>
      </w:pPr>
      <w:r>
        <w:rPr>
          <w:rFonts w:ascii="Times New Roman" w:hAnsi="Times New Roman"/>
          <w:sz w:val="24"/>
        </w:rPr>
        <w:t>uz daļu no atkritumu pārstrādes un attīrīšanas pakalpojumiem;</w:t>
      </w:r>
    </w:p>
    <w:p w14:paraId="034DDE87" w14:textId="77777777" w:rsidR="00AD76F7" w:rsidRDefault="00416649" w:rsidP="003354F3">
      <w:pPr>
        <w:pStyle w:val="ListParagraph"/>
        <w:numPr>
          <w:ilvl w:val="0"/>
          <w:numId w:val="66"/>
        </w:numPr>
        <w:ind w:left="567" w:hanging="283"/>
        <w:jc w:val="both"/>
        <w:rPr>
          <w:rFonts w:ascii="Times New Roman" w:hAnsi="Times New Roman"/>
          <w:noProof/>
          <w:sz w:val="24"/>
        </w:rPr>
      </w:pPr>
      <w:r>
        <w:rPr>
          <w:rFonts w:ascii="Times New Roman" w:hAnsi="Times New Roman"/>
          <w:sz w:val="24"/>
        </w:rPr>
        <w:t>uz daļu no audiovizuālajiem un ar tiem saistītiem pakalpojumiem;</w:t>
      </w:r>
    </w:p>
    <w:p w14:paraId="499BFFC5" w14:textId="508B846C" w:rsidR="00416649" w:rsidRPr="002D68D6" w:rsidRDefault="00416649" w:rsidP="003354F3">
      <w:pPr>
        <w:pStyle w:val="ListParagraph"/>
        <w:numPr>
          <w:ilvl w:val="0"/>
          <w:numId w:val="66"/>
        </w:numPr>
        <w:ind w:left="567" w:hanging="283"/>
        <w:jc w:val="both"/>
        <w:rPr>
          <w:rFonts w:ascii="Times New Roman" w:hAnsi="Times New Roman"/>
          <w:noProof/>
          <w:sz w:val="24"/>
        </w:rPr>
      </w:pPr>
      <w:r>
        <w:rPr>
          <w:rFonts w:ascii="Times New Roman" w:hAnsi="Times New Roman"/>
          <w:sz w:val="24"/>
        </w:rPr>
        <w:t>pakalpojumiem, kurus uzņēmējvalstīs komerciālos vai konkurences apstākļos iegādājas valdības vienības, kuras atrodas diplomātiskos un līdzīgos anklāvos. Šo kategoriju pārstāvji joprojām ir rezidenti savās valstīs, pat ja viņi dzīvo ārpus anklāviem. Diplomātu u. c. izdevumi viņu uzņēmējvalstīs ir iekļauti citur neiekļautās valdības precēs un pakalpojumos (MSITS 3.14. punkts).</w:t>
      </w:r>
    </w:p>
    <w:p w14:paraId="00B01118" w14:textId="77777777" w:rsidR="00416649" w:rsidRPr="00D82D6C" w:rsidRDefault="00416649" w:rsidP="00D82D6C">
      <w:pPr>
        <w:jc w:val="both"/>
        <w:rPr>
          <w:rFonts w:ascii="Times New Roman" w:hAnsi="Times New Roman"/>
          <w:noProof/>
          <w:sz w:val="24"/>
        </w:rPr>
      </w:pPr>
    </w:p>
    <w:p w14:paraId="7D8C881A" w14:textId="77777777" w:rsidR="00416649" w:rsidRPr="00D82D6C" w:rsidRDefault="00416649" w:rsidP="00D82D6C">
      <w:pPr>
        <w:jc w:val="both"/>
        <w:rPr>
          <w:rFonts w:ascii="Times New Roman" w:hAnsi="Times New Roman"/>
          <w:noProof/>
          <w:sz w:val="24"/>
        </w:rPr>
      </w:pPr>
    </w:p>
    <w:p w14:paraId="134E4B1B" w14:textId="016774DE" w:rsidR="00416649" w:rsidRPr="0083720E" w:rsidRDefault="001D749E" w:rsidP="00D82D6C">
      <w:pPr>
        <w:jc w:val="both"/>
        <w:rPr>
          <w:rFonts w:ascii="Times New Roman" w:hAnsi="Times New Roman"/>
          <w:b/>
          <w:bCs/>
          <w:noProof/>
          <w:color w:val="B83B46"/>
          <w:sz w:val="28"/>
          <w:szCs w:val="24"/>
        </w:rPr>
      </w:pPr>
      <w:bookmarkStart w:id="94" w:name="8.2._Sources_for_estimating_mode_2"/>
      <w:bookmarkEnd w:id="94"/>
      <w:r>
        <w:rPr>
          <w:rFonts w:ascii="Times New Roman" w:hAnsi="Times New Roman"/>
          <w:b/>
          <w:color w:val="B83B46"/>
          <w:sz w:val="28"/>
        </w:rPr>
        <w:t>8.2. Datu avoti 2. veida novērtēšanai</w:t>
      </w:r>
    </w:p>
    <w:p w14:paraId="01156F5E" w14:textId="77777777" w:rsidR="002D68D6" w:rsidRPr="00D82D6C" w:rsidRDefault="002D68D6" w:rsidP="00D82D6C">
      <w:pPr>
        <w:jc w:val="both"/>
        <w:rPr>
          <w:rFonts w:ascii="Times New Roman" w:hAnsi="Times New Roman"/>
          <w:noProof/>
          <w:color w:val="B83B46"/>
          <w:sz w:val="24"/>
        </w:rPr>
      </w:pPr>
    </w:p>
    <w:p w14:paraId="3DA3FAFD"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Turpmākajās iedaļās aplūkoti ieteicamie datu avoti 2. veida novērtēšanai. Ir ieteikts apsvērt iespēju iekļaut dažus papildu jautājumus aptaujas anketās, ko jau izmanto, lai apkopotu attiecīgos datus par </w:t>
      </w:r>
      <w:r>
        <w:rPr>
          <w:rFonts w:ascii="Times New Roman" w:hAnsi="Times New Roman"/>
          <w:i/>
          <w:iCs/>
          <w:sz w:val="24"/>
        </w:rPr>
        <w:t>BOP</w:t>
      </w:r>
      <w:r>
        <w:rPr>
          <w:rFonts w:ascii="Times New Roman" w:hAnsi="Times New Roman"/>
          <w:sz w:val="24"/>
        </w:rPr>
        <w:t xml:space="preserve"> ceļojumu pakalpojumu posteni un tūrisma datus, tādējādi identificējot 2. veidā sniegtos pakalpojumus.</w:t>
      </w:r>
    </w:p>
    <w:p w14:paraId="56E08DE1" w14:textId="77777777" w:rsidR="00416649" w:rsidRPr="00D82D6C" w:rsidRDefault="00416649" w:rsidP="00D82D6C">
      <w:pPr>
        <w:jc w:val="both"/>
        <w:rPr>
          <w:rFonts w:ascii="Times New Roman" w:hAnsi="Times New Roman"/>
          <w:noProof/>
          <w:sz w:val="24"/>
        </w:rPr>
      </w:pPr>
    </w:p>
    <w:p w14:paraId="7FAFE5FF" w14:textId="5B854E5C" w:rsidR="00416649" w:rsidRPr="005E7832" w:rsidRDefault="005E7832" w:rsidP="00D82D6C">
      <w:pPr>
        <w:jc w:val="both"/>
        <w:rPr>
          <w:rFonts w:ascii="Times New Roman" w:hAnsi="Times New Roman"/>
          <w:b/>
          <w:bCs/>
          <w:noProof/>
          <w:color w:val="1C1C1C"/>
          <w:sz w:val="24"/>
        </w:rPr>
      </w:pPr>
      <w:bookmarkStart w:id="95" w:name="8.2.1._Balance_of_payments_Travel_item"/>
      <w:bookmarkEnd w:id="95"/>
      <w:r>
        <w:rPr>
          <w:rFonts w:ascii="Times New Roman" w:hAnsi="Times New Roman"/>
          <w:b/>
          <w:color w:val="1C1C1C"/>
          <w:sz w:val="24"/>
        </w:rPr>
        <w:t>8.2.1. Maksājumu bilances postenis “Ceļošana”</w:t>
      </w:r>
    </w:p>
    <w:p w14:paraId="79D8C404" w14:textId="77777777" w:rsidR="005E7832" w:rsidRPr="00D82D6C" w:rsidRDefault="005E7832" w:rsidP="00D82D6C">
      <w:pPr>
        <w:jc w:val="both"/>
        <w:rPr>
          <w:rFonts w:ascii="Times New Roman" w:hAnsi="Times New Roman"/>
          <w:noProof/>
          <w:color w:val="1C1C1C"/>
          <w:sz w:val="24"/>
        </w:rPr>
      </w:pPr>
    </w:p>
    <w:p w14:paraId="1A17721B" w14:textId="77777777" w:rsidR="00416649" w:rsidRDefault="00416649" w:rsidP="00D82D6C">
      <w:pPr>
        <w:jc w:val="both"/>
        <w:rPr>
          <w:rFonts w:ascii="Times New Roman" w:hAnsi="Times New Roman"/>
          <w:noProof/>
          <w:sz w:val="24"/>
        </w:rPr>
      </w:pPr>
      <w:r>
        <w:rPr>
          <w:rFonts w:ascii="Times New Roman" w:hAnsi="Times New Roman"/>
          <w:i/>
          <w:iCs/>
          <w:sz w:val="24"/>
        </w:rPr>
        <w:t>BOP</w:t>
      </w:r>
      <w:r>
        <w:rPr>
          <w:rFonts w:ascii="Times New Roman" w:hAnsi="Times New Roman"/>
          <w:sz w:val="24"/>
        </w:rPr>
        <w:t xml:space="preserve"> sistēmā reģistrē visus saimnieciskos darījumus, kas notiek starp rezidentvienībām un vienībām, kuras nav rezidenti/starpniekiem pārrobežu ceļošanas laikā (nepārsniedzot vienu gadu), neatkarīgi no ceļošanas mērķa un biežuma. Tādēļ, neraugoties uz to, ka ir grūti fiksēt visus datus, </w:t>
      </w:r>
      <w:r>
        <w:rPr>
          <w:rFonts w:ascii="Times New Roman" w:hAnsi="Times New Roman"/>
          <w:i/>
          <w:iCs/>
          <w:sz w:val="24"/>
        </w:rPr>
        <w:t>BOP</w:t>
      </w:r>
      <w:r>
        <w:rPr>
          <w:rFonts w:ascii="Times New Roman" w:hAnsi="Times New Roman"/>
          <w:sz w:val="24"/>
        </w:rPr>
        <w:t xml:space="preserve"> postenis “Ceļošana” ir primārais datu avots, lai novērtētu 2. veidu, kas attiecas uz fizisko personu pārvietošanos.</w:t>
      </w:r>
    </w:p>
    <w:p w14:paraId="61F0FD18" w14:textId="77777777" w:rsidR="005E7832" w:rsidRPr="00D82D6C" w:rsidRDefault="005E7832" w:rsidP="00D82D6C">
      <w:pPr>
        <w:jc w:val="both"/>
        <w:rPr>
          <w:rFonts w:ascii="Times New Roman" w:hAnsi="Times New Roman"/>
          <w:noProof/>
          <w:sz w:val="24"/>
        </w:rPr>
      </w:pPr>
    </w:p>
    <w:p w14:paraId="10814310" w14:textId="187FB0C1" w:rsidR="00416649" w:rsidRDefault="00416649" w:rsidP="00D82D6C">
      <w:pPr>
        <w:jc w:val="both"/>
        <w:rPr>
          <w:rFonts w:ascii="Times New Roman" w:hAnsi="Times New Roman"/>
          <w:noProof/>
          <w:sz w:val="24"/>
        </w:rPr>
      </w:pPr>
      <w:r>
        <w:rPr>
          <w:rFonts w:ascii="Times New Roman" w:hAnsi="Times New Roman"/>
          <w:i/>
          <w:iCs/>
          <w:sz w:val="24"/>
        </w:rPr>
        <w:t>EBOPS</w:t>
      </w:r>
      <w:r>
        <w:rPr>
          <w:rFonts w:ascii="Times New Roman" w:hAnsi="Times New Roman"/>
          <w:sz w:val="24"/>
        </w:rPr>
        <w:t xml:space="preserve"> posteņa “Ceļošana” kredīts (eksports) atbilst to ceļotāju patēriņa izdevumiem, kuri uzturas attiecīgajā valstī mazāk par gadu</w:t>
      </w:r>
      <w:r w:rsidR="00CE38B6">
        <w:rPr>
          <w:rStyle w:val="FootnoteReference"/>
          <w:rFonts w:ascii="Times New Roman" w:hAnsi="Times New Roman"/>
          <w:noProof/>
          <w:sz w:val="24"/>
        </w:rPr>
        <w:footnoteReference w:id="145"/>
      </w:r>
      <w:r>
        <w:rPr>
          <w:rFonts w:ascii="Times New Roman" w:hAnsi="Times New Roman"/>
          <w:sz w:val="24"/>
        </w:rPr>
        <w:t>, un to attiecina uz 2. veidā sniegto pakalpojumu starptautisko sniegšanu. Attiecībā uz debetu posteņa “Ceļošana” vērtību attiecina uz 2. veida importu.</w:t>
      </w:r>
    </w:p>
    <w:p w14:paraId="7796B122" w14:textId="77777777" w:rsidR="005E7832" w:rsidRPr="00D82D6C" w:rsidRDefault="005E7832" w:rsidP="00D82D6C">
      <w:pPr>
        <w:jc w:val="both"/>
        <w:rPr>
          <w:rFonts w:ascii="Times New Roman" w:hAnsi="Times New Roman"/>
          <w:noProof/>
          <w:sz w:val="24"/>
        </w:rPr>
      </w:pPr>
    </w:p>
    <w:p w14:paraId="49F67AB4" w14:textId="44E02BB2" w:rsidR="00416649" w:rsidRDefault="00416649" w:rsidP="00D82D6C">
      <w:pPr>
        <w:jc w:val="both"/>
        <w:rPr>
          <w:rFonts w:ascii="Times New Roman" w:hAnsi="Times New Roman"/>
          <w:noProof/>
          <w:sz w:val="24"/>
        </w:rPr>
      </w:pPr>
      <w:r>
        <w:rPr>
          <w:rFonts w:ascii="Times New Roman" w:hAnsi="Times New Roman"/>
          <w:i/>
          <w:iCs/>
          <w:sz w:val="24"/>
        </w:rPr>
        <w:t>BOP</w:t>
      </w:r>
      <w:r>
        <w:rPr>
          <w:rFonts w:ascii="Times New Roman" w:hAnsi="Times New Roman"/>
          <w:sz w:val="24"/>
        </w:rPr>
        <w:t xml:space="preserve"> postenī “Ceļošana” uzskaita nerezidentu patēriņu laikā, kad tie atrodas kādas citas valsts teritorijā, un tas ietver 2. veidam atbilstošos darījumus. Postenis “Ceļošana” atšķirībā no vairuma pārējo pakalpojumu kategoriju neatbilst kādam konkrētam produktam. Tā balstīta uz iesaistītajiem komersantiem, proti, ja nerezidenti patērē pakalpojumus valstī, kuru tie apmeklē, viņu patēriņu ieraksta šajā kategorijā. Līdz ar to kategorija “Ceļošana” ietver daudz dažādu preču</w:t>
      </w:r>
      <w:r w:rsidR="00CE38B6">
        <w:rPr>
          <w:rStyle w:val="FootnoteReference"/>
          <w:rFonts w:ascii="Times New Roman" w:hAnsi="Times New Roman"/>
          <w:noProof/>
          <w:sz w:val="24"/>
        </w:rPr>
        <w:footnoteReference w:id="146"/>
      </w:r>
      <w:r>
        <w:rPr>
          <w:rFonts w:ascii="Times New Roman" w:hAnsi="Times New Roman"/>
          <w:sz w:val="24"/>
        </w:rPr>
        <w:t xml:space="preserve"> un pakalpojumu, ko nerezidenti patērējuši valstī, kuru viņi apmeklē (pašu lietošanai vai tālāknodošanai). Tā attiecas arī uz jebkāda ilguma uzturēšanos, ja netiek mainīta rezidence.</w:t>
      </w:r>
    </w:p>
    <w:p w14:paraId="5262EB70" w14:textId="77777777" w:rsidR="005E7832" w:rsidRPr="00D82D6C" w:rsidRDefault="005E7832" w:rsidP="00D82D6C">
      <w:pPr>
        <w:jc w:val="both"/>
        <w:rPr>
          <w:rFonts w:ascii="Times New Roman" w:hAnsi="Times New Roman"/>
          <w:noProof/>
          <w:sz w:val="24"/>
        </w:rPr>
      </w:pPr>
    </w:p>
    <w:p w14:paraId="0FCE2695" w14:textId="77777777" w:rsidR="00416649" w:rsidRDefault="00416649" w:rsidP="00D82D6C">
      <w:pPr>
        <w:jc w:val="both"/>
        <w:rPr>
          <w:rFonts w:ascii="Times New Roman" w:hAnsi="Times New Roman"/>
          <w:noProof/>
          <w:sz w:val="24"/>
        </w:rPr>
      </w:pPr>
      <w:r>
        <w:rPr>
          <w:rFonts w:ascii="Times New Roman" w:hAnsi="Times New Roman"/>
          <w:sz w:val="24"/>
        </w:rPr>
        <w:t xml:space="preserve">Jāpiebilst, ka </w:t>
      </w:r>
      <w:r>
        <w:rPr>
          <w:rFonts w:ascii="Times New Roman" w:hAnsi="Times New Roman"/>
          <w:i/>
          <w:iCs/>
          <w:sz w:val="24"/>
        </w:rPr>
        <w:t>BOP</w:t>
      </w:r>
      <w:r>
        <w:rPr>
          <w:rFonts w:ascii="Times New Roman" w:hAnsi="Times New Roman"/>
          <w:sz w:val="24"/>
        </w:rPr>
        <w:t xml:space="preserve"> postenī “Ceļošana” norādītās preču vērtības uz pakalpojumu sniegšanas veidiem neattiecas (skat. MSITS 5.44. punktu). Šīs preces neietilpst šā pakalpojuma sniegšanas veida tvērumā; jāņem vērā vienīgi šī posteņa pakalpojumu daļa.</w:t>
      </w:r>
    </w:p>
    <w:p w14:paraId="6AF73D39" w14:textId="77777777" w:rsidR="005E7832" w:rsidRPr="00CE38B6" w:rsidRDefault="005E7832" w:rsidP="00CE38B6">
      <w:pPr>
        <w:jc w:val="both"/>
        <w:rPr>
          <w:rFonts w:ascii="Times New Roman" w:hAnsi="Times New Roman" w:cs="Times New Roman"/>
          <w:noProof/>
          <w:sz w:val="24"/>
          <w:szCs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864D8C" w:rsidRPr="00CE38B6" w14:paraId="3CDDD5D5" w14:textId="77777777" w:rsidTr="00E35F84">
        <w:tc>
          <w:tcPr>
            <w:tcW w:w="5000" w:type="pct"/>
            <w:tcBorders>
              <w:top w:val="nil"/>
              <w:left w:val="nil"/>
              <w:bottom w:val="nil"/>
              <w:right w:val="nil"/>
            </w:tcBorders>
            <w:shd w:val="clear" w:color="auto" w:fill="EFD6D6"/>
          </w:tcPr>
          <w:p w14:paraId="2B5953B6" w14:textId="77777777" w:rsidR="00CE38B6" w:rsidRPr="00B166FA" w:rsidRDefault="00CE38B6" w:rsidP="004152A5">
            <w:pPr>
              <w:ind w:left="113" w:right="113"/>
              <w:jc w:val="both"/>
              <w:rPr>
                <w:rFonts w:ascii="Times New Roman" w:hAnsi="Times New Roman" w:cs="Times New Roman"/>
                <w:b/>
                <w:noProof/>
                <w:color w:val="B83B46"/>
                <w:sz w:val="28"/>
                <w:szCs w:val="28"/>
              </w:rPr>
            </w:pPr>
            <w:r>
              <w:rPr>
                <w:rFonts w:ascii="Times New Roman" w:hAnsi="Times New Roman"/>
                <w:b/>
                <w:color w:val="B83B46"/>
                <w:sz w:val="28"/>
              </w:rPr>
              <w:t xml:space="preserve">8.1. ierāmējums. Ceļošana un tālākpārdošanai paredzētās preces </w:t>
            </w:r>
            <w:r>
              <w:rPr>
                <w:rFonts w:ascii="Times New Roman" w:hAnsi="Times New Roman"/>
                <w:b/>
                <w:i/>
                <w:iCs/>
                <w:color w:val="B83B46"/>
                <w:sz w:val="28"/>
              </w:rPr>
              <w:t>BOP</w:t>
            </w:r>
            <w:r>
              <w:rPr>
                <w:rFonts w:ascii="Times New Roman" w:hAnsi="Times New Roman"/>
                <w:b/>
                <w:color w:val="B83B46"/>
                <w:sz w:val="28"/>
              </w:rPr>
              <w:t xml:space="preserve"> preču un pakalpojumu kontā</w:t>
            </w:r>
          </w:p>
          <w:p w14:paraId="70F1B63D" w14:textId="77777777" w:rsidR="00CE38B6" w:rsidRPr="00CE38B6" w:rsidRDefault="00CE38B6" w:rsidP="004152A5">
            <w:pPr>
              <w:ind w:left="113" w:right="113"/>
              <w:jc w:val="both"/>
              <w:rPr>
                <w:rFonts w:ascii="Times New Roman" w:hAnsi="Times New Roman" w:cs="Times New Roman"/>
                <w:b/>
                <w:noProof/>
                <w:color w:val="B83B46"/>
                <w:sz w:val="24"/>
                <w:szCs w:val="24"/>
              </w:rPr>
            </w:pPr>
          </w:p>
          <w:p w14:paraId="1CED2671" w14:textId="77777777" w:rsidR="00CE38B6" w:rsidRDefault="00CE38B6" w:rsidP="004152A5">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10.19. Tālākpārdošanai paredzētās preces, ko ceļotāji iegādājas ceļojuma laikā (ko dažkārt dēvē arī par ārvalstīs iegādātu preču sīktirdzniecību), kopumā iekļauj vispārējās nozīmes precēs. Tā kā ceļojuma mērķis nav iegādāties preces personīgai lietošanai, ko ieraksta postenī “Ceļošana”, bet gan iesaistīties uzņēmējdarbībā un gūt peļņu, iegādātās un pārdotās preces uzskaita kā vispārējās nozīmes preces.</w:t>
            </w:r>
          </w:p>
          <w:p w14:paraId="26955C41" w14:textId="77777777" w:rsidR="00CE38B6" w:rsidRPr="00CE38B6" w:rsidRDefault="00CE38B6" w:rsidP="004152A5">
            <w:pPr>
              <w:pStyle w:val="BodyText"/>
              <w:ind w:left="113" w:right="113"/>
              <w:jc w:val="both"/>
              <w:rPr>
                <w:rFonts w:ascii="Times New Roman" w:hAnsi="Times New Roman" w:cs="Times New Roman"/>
                <w:noProof/>
                <w:color w:val="000000"/>
                <w:sz w:val="24"/>
                <w:szCs w:val="24"/>
              </w:rPr>
            </w:pPr>
          </w:p>
          <w:p w14:paraId="50E86ECD" w14:textId="77777777" w:rsidR="00CE38B6" w:rsidRDefault="00CE38B6" w:rsidP="004152A5">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 xml:space="preserve">10.89. Preces un pakalpojumus, ko iegādājušās personas, kuras studē vai saņem medicīnisko aprūpi ārpus viņu rezidences valsts teritorijas, iekļauj postenī “Ceļojumi”. Šajā postenī iekļauj arī tās preces un pakalpojumus, ko iegādājas pārrobežu, sezonālie vai citi </w:t>
            </w:r>
            <w:r>
              <w:rPr>
                <w:rFonts w:ascii="Times New Roman" w:hAnsi="Times New Roman"/>
                <w:color w:val="000000"/>
                <w:sz w:val="24"/>
              </w:rPr>
              <w:lastRenderedPageBreak/>
              <w:t>nodarbinātie ar īstermiņa līgumiem valstī, kurā viņi ir nodarbināti. Preces un pakalpojumus, ko iegādājas diplomāti, konsulārie darbinieki, militārais personāls u. tml. un viņu apgādājamie (bet ne uz vietas darbā pieņemtais personāls un tā locekļu apgādājamie) teritorijā, uz kuru viņi nosūtīti, iekļauj citur neiekļautās valdības precēs un pakalpojumos.</w:t>
            </w:r>
          </w:p>
          <w:p w14:paraId="004A7230" w14:textId="77777777" w:rsidR="00CE38B6" w:rsidRPr="00CE38B6" w:rsidRDefault="00CE38B6" w:rsidP="004152A5">
            <w:pPr>
              <w:pStyle w:val="BodyText"/>
              <w:ind w:left="113" w:right="113"/>
              <w:jc w:val="both"/>
              <w:rPr>
                <w:rFonts w:ascii="Times New Roman" w:hAnsi="Times New Roman" w:cs="Times New Roman"/>
                <w:noProof/>
                <w:color w:val="000000"/>
                <w:sz w:val="24"/>
                <w:szCs w:val="24"/>
              </w:rPr>
            </w:pPr>
          </w:p>
          <w:p w14:paraId="6E401166" w14:textId="7DB525CF" w:rsidR="00CE38B6" w:rsidRDefault="00CE38B6" w:rsidP="004152A5">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10.90. Postenī “Ceļošana” neiekļauj tālākpārdošanai paredzētās preces, ko uzskata par vispārējas nozīmes precēm. Vispārējas nozīmes preču kategorijā iekļauj arī iegādātās vērtslietas (piemēram, dārglietas), ilgstoša patēriņa preces (piemēram, automašīnas un elektropreces), kā arī citus patērētāju pirkumus personīgai lietošanai vai tālāknodošanai, kas ietverti muitas datos, pārsniedzot noteikto muitas slieksni.</w:t>
            </w:r>
          </w:p>
          <w:p w14:paraId="24831150" w14:textId="77777777" w:rsidR="00CE38B6" w:rsidRPr="00CE38B6" w:rsidRDefault="00CE38B6" w:rsidP="004152A5">
            <w:pPr>
              <w:pStyle w:val="BodyText"/>
              <w:ind w:left="113" w:right="113"/>
              <w:jc w:val="both"/>
              <w:rPr>
                <w:rFonts w:ascii="Times New Roman" w:hAnsi="Times New Roman" w:cs="Times New Roman"/>
                <w:noProof/>
                <w:color w:val="000000"/>
                <w:sz w:val="24"/>
                <w:szCs w:val="24"/>
              </w:rPr>
            </w:pPr>
          </w:p>
          <w:p w14:paraId="3DAD4FDE" w14:textId="49678B41" w:rsidR="00864D8C" w:rsidRPr="00CE38B6" w:rsidRDefault="00CE38B6" w:rsidP="004152A5">
            <w:pPr>
              <w:ind w:left="113" w:right="113"/>
              <w:jc w:val="both"/>
              <w:rPr>
                <w:rFonts w:ascii="Times New Roman" w:hAnsi="Times New Roman" w:cs="Times New Roman"/>
                <w:noProof/>
                <w:color w:val="000000"/>
                <w:sz w:val="24"/>
                <w:szCs w:val="24"/>
              </w:rPr>
            </w:pPr>
            <w:r>
              <w:rPr>
                <w:rFonts w:ascii="Times New Roman" w:hAnsi="Times New Roman"/>
                <w:i/>
                <w:color w:val="000000"/>
                <w:sz w:val="24"/>
              </w:rPr>
              <w:t xml:space="preserve">Avots: </w:t>
            </w:r>
            <w:r>
              <w:rPr>
                <w:rFonts w:ascii="Times New Roman" w:hAnsi="Times New Roman"/>
                <w:color w:val="000000"/>
                <w:sz w:val="24"/>
              </w:rPr>
              <w:t xml:space="preserve">SVF Maksājumu bilances rokasgrāmatas </w:t>
            </w:r>
            <w:r>
              <w:rPr>
                <w:rFonts w:ascii="Times New Roman" w:hAnsi="Times New Roman"/>
                <w:i/>
                <w:iCs/>
                <w:color w:val="000000"/>
                <w:sz w:val="24"/>
              </w:rPr>
              <w:t>sestais izdevums</w:t>
            </w:r>
            <w:r>
              <w:rPr>
                <w:rFonts w:ascii="Times New Roman" w:hAnsi="Times New Roman"/>
                <w:color w:val="000000"/>
                <w:sz w:val="24"/>
              </w:rPr>
              <w:t xml:space="preserve"> (BPM6)</w:t>
            </w:r>
          </w:p>
        </w:tc>
      </w:tr>
    </w:tbl>
    <w:p w14:paraId="47905F73" w14:textId="77777777" w:rsidR="00864D8C" w:rsidRDefault="00864D8C" w:rsidP="00D82D6C">
      <w:pPr>
        <w:jc w:val="both"/>
        <w:rPr>
          <w:rFonts w:ascii="Times New Roman" w:hAnsi="Times New Roman"/>
          <w:noProof/>
          <w:sz w:val="24"/>
        </w:rPr>
      </w:pPr>
    </w:p>
    <w:p w14:paraId="638B61CC" w14:textId="400C7152" w:rsidR="00416649" w:rsidRPr="00D82D6C" w:rsidRDefault="00416649" w:rsidP="00D82D6C">
      <w:pPr>
        <w:jc w:val="both"/>
        <w:rPr>
          <w:rFonts w:ascii="Times New Roman" w:hAnsi="Times New Roman"/>
          <w:noProof/>
          <w:sz w:val="24"/>
        </w:rPr>
      </w:pPr>
      <w:r>
        <w:rPr>
          <w:rFonts w:ascii="Times New Roman" w:hAnsi="Times New Roman"/>
          <w:sz w:val="24"/>
        </w:rPr>
        <w:t>Papildus kopējam novērtējumam par ceļojumu eksportu (kredītu) un importu (debetu) BPM6 un EBOPS 2010 ierosināts iedalīt posteni “Ceļošana” vēl sīkāk. Šos iedalījumus var izmantot ne tikai tamdēļ, lai precīzāk novērtētu ceļojumu tvērumu un to iespējamo ietekmi uz saimniecisko darbību, bet arī tamdēļ, lai sadalītu vienu ceļojumu izdevumu posteni daļās, ko var izmantot saistītās statistikas, piemēram, tūrisma statistikas, tūrisma satelītkonta vai piedāvājuma un izlietojuma tabulas, izveidei.</w:t>
      </w:r>
    </w:p>
    <w:p w14:paraId="7533AB31" w14:textId="77777777" w:rsidR="00416649" w:rsidRPr="00D82D6C" w:rsidRDefault="00416649" w:rsidP="00D82D6C">
      <w:pPr>
        <w:jc w:val="both"/>
        <w:rPr>
          <w:rFonts w:ascii="Times New Roman" w:hAnsi="Times New Roman"/>
          <w:noProof/>
          <w:sz w:val="24"/>
        </w:rPr>
      </w:pPr>
    </w:p>
    <w:p w14:paraId="5A3B8011" w14:textId="4130E750" w:rsidR="00416649" w:rsidRPr="0040021B" w:rsidRDefault="0040021B" w:rsidP="00D82D6C">
      <w:pPr>
        <w:jc w:val="both"/>
        <w:rPr>
          <w:rFonts w:ascii="Times New Roman" w:hAnsi="Times New Roman"/>
          <w:b/>
          <w:bCs/>
          <w:noProof/>
          <w:color w:val="1C1C1C"/>
          <w:sz w:val="24"/>
        </w:rPr>
      </w:pPr>
      <w:bookmarkStart w:id="96" w:name="8.2.2._Tourism_statistics_as_an_auxiliar"/>
      <w:bookmarkEnd w:id="96"/>
      <w:r>
        <w:rPr>
          <w:rFonts w:ascii="Times New Roman" w:hAnsi="Times New Roman"/>
          <w:b/>
          <w:color w:val="1C1C1C"/>
          <w:sz w:val="24"/>
        </w:rPr>
        <w:t>8.2.2. Tūrisma statistika kā papildu datu avots</w:t>
      </w:r>
    </w:p>
    <w:p w14:paraId="50EBA9B5" w14:textId="77777777" w:rsidR="00CE38B6" w:rsidRPr="00D82D6C" w:rsidRDefault="00CE38B6" w:rsidP="00D82D6C">
      <w:pPr>
        <w:jc w:val="both"/>
        <w:rPr>
          <w:rFonts w:ascii="Times New Roman" w:hAnsi="Times New Roman"/>
          <w:noProof/>
          <w:color w:val="1C1C1C"/>
          <w:sz w:val="24"/>
        </w:rPr>
      </w:pPr>
    </w:p>
    <w:p w14:paraId="37AD0363" w14:textId="6F6A098F" w:rsidR="00416649" w:rsidRDefault="00416649" w:rsidP="00D82D6C">
      <w:pPr>
        <w:jc w:val="both"/>
        <w:rPr>
          <w:rFonts w:ascii="Times New Roman" w:hAnsi="Times New Roman"/>
          <w:noProof/>
          <w:sz w:val="24"/>
        </w:rPr>
      </w:pPr>
      <w:r>
        <w:rPr>
          <w:rFonts w:ascii="Times New Roman" w:hAnsi="Times New Roman"/>
          <w:sz w:val="24"/>
        </w:rPr>
        <w:t xml:space="preserve">Ceļošanas jēdziens, kā norādīts MSITS 2010, ir cieši saistīts ar tūrisma jēdzienu. Tādēļ </w:t>
      </w:r>
      <w:r>
        <w:rPr>
          <w:rFonts w:ascii="Times New Roman" w:hAnsi="Times New Roman"/>
          <w:i/>
          <w:iCs/>
          <w:sz w:val="24"/>
        </w:rPr>
        <w:t>MoS</w:t>
      </w:r>
      <w:r>
        <w:rPr>
          <w:rFonts w:ascii="Times New Roman" w:hAnsi="Times New Roman"/>
          <w:sz w:val="24"/>
        </w:rPr>
        <w:t xml:space="preserve"> apkopotājiem ieteicams gūt dziļāku izpratni par tūrisma statistikas konceptuālo regulējumu, tostarp tūrisma satelītkontu (</w:t>
      </w:r>
      <w:r>
        <w:rPr>
          <w:rFonts w:ascii="Times New Roman" w:hAnsi="Times New Roman"/>
          <w:i/>
          <w:iCs/>
          <w:sz w:val="24"/>
        </w:rPr>
        <w:t>TSA</w:t>
      </w:r>
      <w:r>
        <w:rPr>
          <w:rFonts w:ascii="Times New Roman" w:hAnsi="Times New Roman"/>
          <w:sz w:val="24"/>
        </w:rPr>
        <w:t>). Tūrisma satelītkonts ir standarta statistikas regulējums un galvenais rīks tūrisma ekonomiskajai novērtēšanai. To izstrādāja Pasaules Tūrisma organizācija (</w:t>
      </w:r>
      <w:r>
        <w:rPr>
          <w:rFonts w:ascii="Times New Roman" w:hAnsi="Times New Roman"/>
          <w:i/>
          <w:iCs/>
          <w:sz w:val="24"/>
        </w:rPr>
        <w:t>UNWTO</w:t>
      </w:r>
      <w:r>
        <w:rPr>
          <w:rFonts w:ascii="Times New Roman" w:hAnsi="Times New Roman"/>
          <w:sz w:val="24"/>
        </w:rPr>
        <w:t xml:space="preserve">), </w:t>
      </w:r>
      <w:r>
        <w:rPr>
          <w:rFonts w:ascii="Times New Roman" w:hAnsi="Times New Roman"/>
          <w:i/>
          <w:iCs/>
          <w:sz w:val="24"/>
        </w:rPr>
        <w:t>OECD</w:t>
      </w:r>
      <w:r>
        <w:rPr>
          <w:rFonts w:ascii="Times New Roman" w:hAnsi="Times New Roman"/>
          <w:sz w:val="24"/>
        </w:rPr>
        <w:t xml:space="preserve">, </w:t>
      </w:r>
      <w:r>
        <w:rPr>
          <w:rFonts w:ascii="Times New Roman" w:hAnsi="Times New Roman"/>
          <w:i/>
          <w:iCs/>
          <w:sz w:val="24"/>
        </w:rPr>
        <w:t>Eurostat</w:t>
      </w:r>
      <w:r>
        <w:rPr>
          <w:rFonts w:ascii="Times New Roman" w:hAnsi="Times New Roman"/>
          <w:sz w:val="24"/>
        </w:rPr>
        <w:t xml:space="preserve"> un </w:t>
      </w:r>
      <w:r>
        <w:rPr>
          <w:rFonts w:ascii="Times New Roman" w:hAnsi="Times New Roman"/>
          <w:i/>
          <w:iCs/>
          <w:sz w:val="24"/>
        </w:rPr>
        <w:t>UNSD</w:t>
      </w:r>
      <w:r>
        <w:rPr>
          <w:rFonts w:ascii="Times New Roman" w:hAnsi="Times New Roman"/>
          <w:sz w:val="24"/>
        </w:rPr>
        <w:t>. Detalizēts raksturojums pieejams šādās publikācijās: 2008. gada Starptautiskie ieteikumi tūrisma statistikas veidošanai (IRTS 2008)</w:t>
      </w:r>
      <w:r w:rsidR="00092630">
        <w:rPr>
          <w:rStyle w:val="FootnoteReference"/>
          <w:rFonts w:ascii="Times New Roman" w:hAnsi="Times New Roman"/>
          <w:noProof/>
          <w:sz w:val="24"/>
        </w:rPr>
        <w:footnoteReference w:id="147"/>
      </w:r>
      <w:r>
        <w:rPr>
          <w:rFonts w:ascii="Times New Roman" w:hAnsi="Times New Roman"/>
          <w:sz w:val="24"/>
        </w:rPr>
        <w:t>, Tūrisma satelītkonts. Ieteicamais metodikas regulējums (TSA-RMF 2008)</w:t>
      </w:r>
      <w:r w:rsidR="00092630">
        <w:rPr>
          <w:rStyle w:val="FootnoteReference"/>
          <w:rFonts w:ascii="Times New Roman" w:hAnsi="Times New Roman"/>
          <w:noProof/>
          <w:sz w:val="24"/>
        </w:rPr>
        <w:footnoteReference w:id="148"/>
      </w:r>
      <w:r>
        <w:rPr>
          <w:rFonts w:ascii="Times New Roman" w:hAnsi="Times New Roman"/>
          <w:sz w:val="24"/>
        </w:rPr>
        <w:t xml:space="preserve"> un </w:t>
      </w:r>
      <w:r>
        <w:rPr>
          <w:rFonts w:ascii="Times New Roman" w:hAnsi="Times New Roman"/>
          <w:i/>
          <w:iCs/>
          <w:sz w:val="24"/>
        </w:rPr>
        <w:t>Compilation Guide for Tourism Statistics</w:t>
      </w:r>
      <w:r>
        <w:rPr>
          <w:rFonts w:ascii="Times New Roman" w:hAnsi="Times New Roman"/>
          <w:sz w:val="24"/>
        </w:rPr>
        <w:t xml:space="preserve"> [Tūrisma statistikas apkopošanas rokasgrāmata]</w:t>
      </w:r>
      <w:r w:rsidR="00206948">
        <w:rPr>
          <w:rStyle w:val="FootnoteReference"/>
          <w:rFonts w:ascii="Times New Roman" w:hAnsi="Times New Roman"/>
          <w:noProof/>
          <w:sz w:val="24"/>
        </w:rPr>
        <w:footnoteReference w:id="149"/>
      </w:r>
      <w:r>
        <w:rPr>
          <w:rFonts w:ascii="Times New Roman" w:hAnsi="Times New Roman"/>
          <w:sz w:val="24"/>
        </w:rPr>
        <w:t xml:space="preserve">. Publikācijā “2008. gada Tūrisma satelītkonts. Ieteicamais metodikas regulējums (zināms arī kā TSA RMF 2008) ietver aktualizēto vienoto konceptuālo regulējumu </w:t>
      </w:r>
      <w:r>
        <w:rPr>
          <w:rFonts w:ascii="Times New Roman" w:hAnsi="Times New Roman"/>
          <w:i/>
          <w:iCs/>
          <w:sz w:val="24"/>
        </w:rPr>
        <w:t>TSA</w:t>
      </w:r>
      <w:r>
        <w:rPr>
          <w:rFonts w:ascii="Times New Roman" w:hAnsi="Times New Roman"/>
          <w:sz w:val="24"/>
        </w:rPr>
        <w:t xml:space="preserve"> izveidei.</w:t>
      </w:r>
    </w:p>
    <w:p w14:paraId="7548D210" w14:textId="77777777" w:rsidR="00092630" w:rsidRPr="00D82D6C" w:rsidRDefault="00092630" w:rsidP="00D82D6C">
      <w:pPr>
        <w:jc w:val="both"/>
        <w:rPr>
          <w:rFonts w:ascii="Times New Roman" w:hAnsi="Times New Roman"/>
          <w:noProof/>
          <w:sz w:val="24"/>
        </w:rPr>
      </w:pPr>
    </w:p>
    <w:p w14:paraId="0367C66F" w14:textId="634F44B0" w:rsidR="00416649" w:rsidRDefault="00416649" w:rsidP="00D82D6C">
      <w:pPr>
        <w:jc w:val="both"/>
        <w:rPr>
          <w:rFonts w:ascii="Times New Roman" w:hAnsi="Times New Roman"/>
          <w:noProof/>
          <w:sz w:val="24"/>
        </w:rPr>
      </w:pPr>
      <w:r>
        <w:rPr>
          <w:rFonts w:ascii="Times New Roman" w:hAnsi="Times New Roman"/>
          <w:sz w:val="24"/>
        </w:rPr>
        <w:t>Attiecībā uz 2. veidu jānorāda, ka tūrisma datu avoti var būt noderīgs papildu datu avots. Piemēram, tos var izmantot, lai noteiktu postenī “Ceļošana” iekļauto preču vērtību (vairāk informācijas skat. 13.2.2. iedaļā). Tomēr tie jāizmanto piesardzīgi, jo tie parasti ir vērsti uz datu kvalitāti, raksturojot ceļotāja profilu, izcelsmes valsti un galamērķi, patērētā produkta veidu u. c.</w:t>
      </w:r>
    </w:p>
    <w:p w14:paraId="0863E561" w14:textId="77777777" w:rsidR="00092630" w:rsidRPr="00D82D6C" w:rsidRDefault="00092630" w:rsidP="00D82D6C">
      <w:pPr>
        <w:jc w:val="both"/>
        <w:rPr>
          <w:rFonts w:ascii="Times New Roman" w:hAnsi="Times New Roman"/>
          <w:noProof/>
          <w:sz w:val="24"/>
        </w:rPr>
      </w:pPr>
    </w:p>
    <w:p w14:paraId="3F343F28" w14:textId="7D12FF5B" w:rsidR="00416649" w:rsidRDefault="00416649" w:rsidP="00D82D6C">
      <w:pPr>
        <w:jc w:val="both"/>
        <w:rPr>
          <w:rFonts w:ascii="Times New Roman" w:hAnsi="Times New Roman"/>
          <w:noProof/>
          <w:sz w:val="24"/>
        </w:rPr>
      </w:pPr>
      <w:r>
        <w:rPr>
          <w:rFonts w:ascii="Times New Roman" w:hAnsi="Times New Roman"/>
          <w:sz w:val="24"/>
        </w:rPr>
        <w:t>Tūrisma satelītkonts (</w:t>
      </w:r>
      <w:r>
        <w:rPr>
          <w:rFonts w:ascii="Times New Roman" w:hAnsi="Times New Roman"/>
          <w:i/>
          <w:iCs/>
          <w:sz w:val="24"/>
        </w:rPr>
        <w:t>TSA</w:t>
      </w:r>
      <w:r>
        <w:rPr>
          <w:rFonts w:ascii="Times New Roman" w:hAnsi="Times New Roman"/>
          <w:sz w:val="24"/>
        </w:rPr>
        <w:t xml:space="preserve">) vienotā formātā integrē datus par tādu preču un pakalpojumu sniegšanu un lietojumu, kas saistīti ar tūrismu, kā arī sniedz kopējos rādītājus par tūrisma ieguldījumu ražošanā un nodarbinātībā. Tas ļauj salīdzināt tūrismu ar citām nozarēm, jo izmantotās koncepcijas un metodes ir balstītas uz nacionālo kontu sistēmu. </w:t>
      </w:r>
      <w:r>
        <w:rPr>
          <w:rFonts w:ascii="Times New Roman" w:hAnsi="Times New Roman"/>
          <w:i/>
          <w:iCs/>
          <w:sz w:val="24"/>
        </w:rPr>
        <w:t>TSA</w:t>
      </w:r>
      <w:r>
        <w:rPr>
          <w:rFonts w:ascii="Times New Roman" w:hAnsi="Times New Roman"/>
          <w:sz w:val="24"/>
        </w:rPr>
        <w:t xml:space="preserve"> veido 10 </w:t>
      </w:r>
      <w:r>
        <w:rPr>
          <w:rFonts w:ascii="Times New Roman" w:hAnsi="Times New Roman"/>
          <w:sz w:val="24"/>
        </w:rPr>
        <w:lastRenderedPageBreak/>
        <w:t>tabulas,</w:t>
      </w:r>
      <w:r w:rsidR="00206948">
        <w:rPr>
          <w:rStyle w:val="FootnoteReference"/>
          <w:rFonts w:ascii="Times New Roman" w:hAnsi="Times New Roman"/>
          <w:noProof/>
          <w:sz w:val="24"/>
        </w:rPr>
        <w:footnoteReference w:id="150"/>
      </w:r>
      <w:r>
        <w:rPr>
          <w:rFonts w:ascii="Times New Roman" w:hAnsi="Times New Roman"/>
          <w:sz w:val="24"/>
        </w:rPr>
        <w:t xml:space="preserve"> kurās iekļauti dati par ceļotāju veidu pēc rezidences, galamērķa (pašu valsts vai ārvalstis), galamērķī pavadītā laika (tūrists vai vienas dienas apmeklējums), ceļojuma mērķa (personisks vai darījumu brauciens), kā arī par tūrisma pieprasījumu un piedāvājumu saistīto produktu un saimniecības nozaru veidiem.</w:t>
      </w:r>
    </w:p>
    <w:p w14:paraId="20304EAC" w14:textId="77777777" w:rsidR="00206948" w:rsidRPr="00D82D6C" w:rsidRDefault="00206948" w:rsidP="00D82D6C">
      <w:pPr>
        <w:jc w:val="both"/>
        <w:rPr>
          <w:rFonts w:ascii="Times New Roman" w:hAnsi="Times New Roman"/>
          <w:noProof/>
          <w:sz w:val="24"/>
        </w:rPr>
      </w:pPr>
    </w:p>
    <w:p w14:paraId="5267A929" w14:textId="221AE0F2" w:rsidR="00416649" w:rsidRDefault="00416649" w:rsidP="00D82D6C">
      <w:pPr>
        <w:jc w:val="both"/>
        <w:rPr>
          <w:rFonts w:ascii="Times New Roman" w:hAnsi="Times New Roman"/>
          <w:noProof/>
          <w:sz w:val="24"/>
        </w:rPr>
      </w:pPr>
      <w:r>
        <w:rPr>
          <w:rFonts w:ascii="Times New Roman" w:hAnsi="Times New Roman"/>
          <w:sz w:val="24"/>
        </w:rPr>
        <w:t xml:space="preserve">Attiecībā uz </w:t>
      </w:r>
      <w:r>
        <w:rPr>
          <w:rFonts w:ascii="Times New Roman" w:hAnsi="Times New Roman"/>
          <w:i/>
          <w:iCs/>
          <w:sz w:val="24"/>
        </w:rPr>
        <w:t>TSA</w:t>
      </w:r>
      <w:r>
        <w:rPr>
          <w:rFonts w:ascii="Times New Roman" w:hAnsi="Times New Roman"/>
          <w:sz w:val="24"/>
        </w:rPr>
        <w:t xml:space="preserve"> ienākošo izdevumu apkopošanu, lai gan ir pieejami </w:t>
      </w:r>
      <w:r>
        <w:rPr>
          <w:rFonts w:ascii="Times New Roman" w:hAnsi="Times New Roman"/>
          <w:i/>
          <w:iCs/>
          <w:sz w:val="24"/>
        </w:rPr>
        <w:t>BOP</w:t>
      </w:r>
      <w:r>
        <w:rPr>
          <w:rFonts w:ascii="Times New Roman" w:hAnsi="Times New Roman"/>
          <w:sz w:val="24"/>
        </w:rPr>
        <w:t xml:space="preserve"> dati par ceļošanu, nacionālos kontus ieteicams izmantot kā primāro datu avotu, jo tūrisms ir daļa no attiecīgās valsts ekonomikas. Datu apkopotājiem jāizmanto tas pats avots un metode, ko izmanto nacionālajos kontos, piemēram, viena no labākajām metodēm, lai novērtētu ienākošo viesnīcas pakalpojumu patēriņu nacionālajos kontos, ir reizināt cenu par nakti ar viesnīcā pavadīto nakšu skaitu.</w:t>
      </w:r>
      <w:r w:rsidR="00206948">
        <w:rPr>
          <w:rStyle w:val="FootnoteReference"/>
          <w:rFonts w:ascii="Times New Roman" w:hAnsi="Times New Roman"/>
          <w:noProof/>
          <w:sz w:val="24"/>
        </w:rPr>
        <w:footnoteReference w:id="151"/>
      </w:r>
    </w:p>
    <w:p w14:paraId="31384E5C" w14:textId="77777777" w:rsidR="00092630" w:rsidRPr="00D82D6C" w:rsidRDefault="00092630" w:rsidP="00D82D6C">
      <w:pPr>
        <w:jc w:val="both"/>
        <w:rPr>
          <w:rFonts w:ascii="Times New Roman" w:hAnsi="Times New Roman"/>
          <w:noProof/>
          <w:sz w:val="24"/>
        </w:rPr>
      </w:pPr>
    </w:p>
    <w:p w14:paraId="6DD17C9B" w14:textId="77777777" w:rsidR="00416649" w:rsidRPr="00D82D6C" w:rsidRDefault="00416649" w:rsidP="00D82D6C">
      <w:pPr>
        <w:jc w:val="both"/>
        <w:rPr>
          <w:rFonts w:ascii="Times New Roman" w:hAnsi="Times New Roman"/>
          <w:noProof/>
          <w:sz w:val="24"/>
        </w:rPr>
      </w:pPr>
      <w:r>
        <w:rPr>
          <w:rFonts w:ascii="Times New Roman" w:hAnsi="Times New Roman"/>
          <w:i/>
          <w:iCs/>
          <w:sz w:val="24"/>
        </w:rPr>
        <w:t>TSA</w:t>
      </w:r>
      <w:r>
        <w:rPr>
          <w:rFonts w:ascii="Times New Roman" w:hAnsi="Times New Roman"/>
          <w:sz w:val="24"/>
        </w:rPr>
        <w:t xml:space="preserve"> fiksētie darījumi ietver ne tikai </w:t>
      </w:r>
      <w:r>
        <w:rPr>
          <w:rFonts w:ascii="Times New Roman" w:hAnsi="Times New Roman"/>
          <w:i/>
          <w:iCs/>
          <w:sz w:val="24"/>
        </w:rPr>
        <w:t>BOP</w:t>
      </w:r>
      <w:r>
        <w:rPr>
          <w:rFonts w:ascii="Times New Roman" w:hAnsi="Times New Roman"/>
          <w:sz w:val="24"/>
        </w:rPr>
        <w:t xml:space="preserve"> postenī “Ceļošana” uzskaitītos ienākošos un izejošos izdevumus, bet arī izdevumus, kas uzskaitīti </w:t>
      </w:r>
      <w:r>
        <w:rPr>
          <w:rFonts w:ascii="Times New Roman" w:hAnsi="Times New Roman"/>
          <w:i/>
          <w:iCs/>
          <w:sz w:val="24"/>
        </w:rPr>
        <w:t>BOP</w:t>
      </w:r>
      <w:r>
        <w:rPr>
          <w:rFonts w:ascii="Times New Roman" w:hAnsi="Times New Roman"/>
          <w:sz w:val="24"/>
        </w:rPr>
        <w:t xml:space="preserve"> posteņos, kuri saistītas ar starptautiskajiem pasažieru pārvadājumiem. </w:t>
      </w:r>
      <w:r>
        <w:rPr>
          <w:rFonts w:ascii="Times New Roman" w:hAnsi="Times New Roman"/>
          <w:i/>
          <w:iCs/>
          <w:sz w:val="24"/>
        </w:rPr>
        <w:t>TSA</w:t>
      </w:r>
      <w:r>
        <w:rPr>
          <w:rFonts w:ascii="Times New Roman" w:hAnsi="Times New Roman"/>
          <w:sz w:val="24"/>
        </w:rPr>
        <w:t xml:space="preserve"> varētu pārveidot tā, lai izslēgtu pasažieru pārvadājumu pakalpojumu tirdzniecību no 2. veida, un tā vietā to attiecināt uz 1. veidu.</w:t>
      </w:r>
    </w:p>
    <w:p w14:paraId="18A64A09" w14:textId="77777777" w:rsidR="00416649" w:rsidRPr="00D82D6C" w:rsidRDefault="00416649" w:rsidP="00D82D6C">
      <w:pPr>
        <w:jc w:val="both"/>
        <w:rPr>
          <w:rFonts w:ascii="Times New Roman" w:hAnsi="Times New Roman"/>
          <w:noProof/>
          <w:sz w:val="24"/>
        </w:rPr>
      </w:pPr>
    </w:p>
    <w:p w14:paraId="29D42F28" w14:textId="4ADCA8AD" w:rsidR="00416649" w:rsidRPr="00206948" w:rsidRDefault="00206948" w:rsidP="00D82D6C">
      <w:pPr>
        <w:jc w:val="both"/>
        <w:rPr>
          <w:rFonts w:ascii="Times New Roman" w:hAnsi="Times New Roman"/>
          <w:b/>
          <w:bCs/>
          <w:noProof/>
          <w:color w:val="1C1C1C"/>
          <w:sz w:val="24"/>
        </w:rPr>
      </w:pPr>
      <w:bookmarkStart w:id="97" w:name="8.2.3._Other_sources"/>
      <w:bookmarkEnd w:id="97"/>
      <w:r>
        <w:rPr>
          <w:rFonts w:ascii="Times New Roman" w:hAnsi="Times New Roman"/>
          <w:b/>
          <w:color w:val="1C1C1C"/>
          <w:sz w:val="24"/>
        </w:rPr>
        <w:t>8.2.3. Citi avoti</w:t>
      </w:r>
    </w:p>
    <w:p w14:paraId="3FB85551" w14:textId="77777777" w:rsidR="00206948" w:rsidRPr="00D82D6C" w:rsidRDefault="00206948" w:rsidP="00D82D6C">
      <w:pPr>
        <w:jc w:val="both"/>
        <w:rPr>
          <w:rFonts w:ascii="Times New Roman" w:hAnsi="Times New Roman"/>
          <w:noProof/>
          <w:color w:val="1C1C1C"/>
          <w:sz w:val="24"/>
        </w:rPr>
      </w:pPr>
    </w:p>
    <w:p w14:paraId="4C21E095" w14:textId="77EBAB27" w:rsidR="00416649" w:rsidRDefault="00416649" w:rsidP="00D82D6C">
      <w:pPr>
        <w:jc w:val="both"/>
        <w:rPr>
          <w:rFonts w:ascii="Times New Roman" w:hAnsi="Times New Roman"/>
          <w:noProof/>
          <w:sz w:val="24"/>
        </w:rPr>
      </w:pPr>
      <w:r>
        <w:rPr>
          <w:rFonts w:ascii="Times New Roman" w:hAnsi="Times New Roman"/>
          <w:sz w:val="24"/>
        </w:rPr>
        <w:t>Lai novērtētu personu pārvietošanos, uz ko attiecas 2. veids, visticamāk, tiks izmantoti tie paši datu avoti, kādus izmanto, lai apkopotu informāciju par ceļošanu, piemēram, mājsaimniecību,</w:t>
      </w:r>
      <w:r w:rsidR="00B21FF7">
        <w:rPr>
          <w:rStyle w:val="FootnoteReference"/>
          <w:rFonts w:ascii="Times New Roman" w:hAnsi="Times New Roman"/>
          <w:noProof/>
          <w:sz w:val="24"/>
        </w:rPr>
        <w:footnoteReference w:id="152"/>
      </w:r>
      <w:r>
        <w:rPr>
          <w:rFonts w:ascii="Times New Roman" w:hAnsi="Times New Roman"/>
          <w:sz w:val="24"/>
        </w:rPr>
        <w:t xml:space="preserve"> valstu robežpunktu un darbaspēka apsekojumus. Attiecībā uz ienākošo personu plūsmu, uz ko attiecas 2. veids, iespējams balstīties uz konkrētiem apsekojumiem, kas vērsti uz studējošajiem, medicīnas darbiniekiem un tūristiem, kā arī valstu robežpunktos veiktajiem apsekojumiem. Bieži vien dati jāapvieno ar citiem datu avotiem, piemēram, administratīvajiem datiem par robežu šķērsojošo personu skaitu vai ieceļošanas un izceļošanas kartes, lai iegūtu atbilstošus datus par pārvietošanās apjomu/personu skaitu, uz ko attiecas 2. veids (skat. MSITS 2010 Apkopotāju rokasgrāmatu, kurā minēti noderīgi avoti, ko izmanto tajā pašā valstī).</w:t>
      </w:r>
    </w:p>
    <w:p w14:paraId="3DEB22CB" w14:textId="77777777" w:rsidR="00BA7C31" w:rsidRPr="00D82D6C" w:rsidRDefault="00BA7C31" w:rsidP="00D82D6C">
      <w:pPr>
        <w:jc w:val="both"/>
        <w:rPr>
          <w:rFonts w:ascii="Times New Roman" w:hAnsi="Times New Roman"/>
          <w:noProof/>
          <w:sz w:val="24"/>
        </w:rPr>
      </w:pPr>
    </w:p>
    <w:p w14:paraId="4AB17FCE" w14:textId="77777777" w:rsidR="00416649" w:rsidRDefault="00416649" w:rsidP="00D82D6C">
      <w:pPr>
        <w:jc w:val="both"/>
        <w:rPr>
          <w:rFonts w:ascii="Times New Roman" w:hAnsi="Times New Roman"/>
          <w:noProof/>
          <w:sz w:val="24"/>
        </w:rPr>
      </w:pPr>
      <w:r>
        <w:rPr>
          <w:rFonts w:ascii="Times New Roman" w:hAnsi="Times New Roman"/>
          <w:sz w:val="24"/>
        </w:rPr>
        <w:t>MSITS 2010 Apkopotāju rokasgrāmatā sniegts ieteikums izmantot administratīvos reģistrus, lai veidotu starptautiskās pakalpojumu sniegšanas statistiku, tomēr jāņem vērā attiecīgās priekšrocības un ierobežojumi. Kā priekšrocības var minēt samazinātas izmaksas, mazāku informācijas sniegšanas slogu uzņēmumiem, datu iztrūkumu novēršanu un statistikas uzņēmumu reģistru uzlabošanu. Tipiskākie ierobežojumi ir ierobežota piekļuve informācijai konfidencialitātes apsvērumu dēļ, metodiskās atšķirības ar statistikas standartiem, konsekvences trūkums, savlaicīgums un citas ar kvalitāti saistītas problēmas (MSITS 2010 Apkopotāju rokasgrāmatas 9. nodaļa).</w:t>
      </w:r>
    </w:p>
    <w:p w14:paraId="7A1EABAB" w14:textId="77777777" w:rsidR="00BA7C31" w:rsidRPr="00D82D6C" w:rsidRDefault="00BA7C31" w:rsidP="00D82D6C">
      <w:pPr>
        <w:jc w:val="both"/>
        <w:rPr>
          <w:rFonts w:ascii="Times New Roman" w:hAnsi="Times New Roman"/>
          <w:noProof/>
          <w:sz w:val="24"/>
        </w:rPr>
      </w:pPr>
    </w:p>
    <w:p w14:paraId="1680ED36" w14:textId="77777777" w:rsidR="00416649" w:rsidRDefault="00416649" w:rsidP="00D82D6C">
      <w:pPr>
        <w:jc w:val="both"/>
        <w:rPr>
          <w:rFonts w:ascii="Times New Roman" w:hAnsi="Times New Roman"/>
          <w:noProof/>
          <w:sz w:val="24"/>
        </w:rPr>
      </w:pPr>
      <w:r>
        <w:rPr>
          <w:rFonts w:ascii="Times New Roman" w:hAnsi="Times New Roman"/>
          <w:sz w:val="24"/>
        </w:rPr>
        <w:t>Atsaucoties uz administratīvajiem datiem, nodokļu atmaksāšanas sistēma var būt noderīgs datu avots, lai apzinātu ES ārējo ceļotāju izdevumus par precēm. Izmantojot nodokļu atmaksāšanas sistēmu, ES ārējie ceļotāji, kuri uzturas Eiropā un veic pirkumus, ceļojuma noslēgumā var pieprasīt PVN atmaksu atbilstoši atmaksas procedūrām.</w:t>
      </w:r>
    </w:p>
    <w:p w14:paraId="6A697C56" w14:textId="77777777" w:rsidR="008D70CA" w:rsidRPr="00D82D6C" w:rsidRDefault="008D70CA" w:rsidP="00D82D6C">
      <w:pPr>
        <w:jc w:val="both"/>
        <w:rPr>
          <w:rFonts w:ascii="Times New Roman" w:hAnsi="Times New Roman"/>
          <w:noProof/>
          <w:sz w:val="24"/>
        </w:rPr>
      </w:pPr>
    </w:p>
    <w:p w14:paraId="6B18EF41" w14:textId="054B2D67" w:rsidR="00416649" w:rsidRDefault="00416649" w:rsidP="00634895">
      <w:pPr>
        <w:keepNext/>
        <w:keepLines/>
        <w:jc w:val="both"/>
        <w:rPr>
          <w:rFonts w:ascii="Times New Roman" w:hAnsi="Times New Roman"/>
          <w:noProof/>
          <w:sz w:val="24"/>
        </w:rPr>
      </w:pPr>
      <w:r>
        <w:rPr>
          <w:rFonts w:ascii="Times New Roman" w:hAnsi="Times New Roman"/>
          <w:sz w:val="24"/>
        </w:rPr>
        <w:lastRenderedPageBreak/>
        <w:t>Vēl viens alternatīvs datu avots ir maksājumu karšu dati. Maksājumu karšu dati var būt noderīgs avots, lai apkopotu ceļojumu statistiku. Izmantojot maksājumu karšu izdevējiestāžu sniegto informāciju, iespējams iegūt informāciju par pirkumu skaitu un vērtību un naudas izņemšanu no rezidentvalsts bankomātiem un tirdzniecības vietās, izmantojot ārvalstīs (ārvalstu iestāžu) izdotas kartes, kā arī informāciju par pirkumiem un naudas izņemšanu ārvalstīs, izmantojot rezidentvienību izdotas maksājumu kartes. Turklāt maksājumu karšu dati var saturēt informāciju par konkrētiem raksturlielumiem, kas saistīti ar kartēm, piemēram, vai tā ir individuāla vai darījumu karte, kā arī informāciju par maksājumu metodi un izdotajām summām, kas atskaitītas no nerezidentu kartes rezidences valsts tirdzniecības vietās, un otrādi.</w:t>
      </w:r>
    </w:p>
    <w:p w14:paraId="2B4E10D5" w14:textId="77777777" w:rsidR="00E35F84" w:rsidRPr="00D82D6C" w:rsidRDefault="00E35F84" w:rsidP="00D82D6C">
      <w:pPr>
        <w:jc w:val="both"/>
        <w:rPr>
          <w:rFonts w:ascii="Times New Roman" w:hAnsi="Times New Roman"/>
          <w:noProof/>
          <w:sz w:val="24"/>
        </w:rPr>
      </w:pPr>
    </w:p>
    <w:p w14:paraId="369F8B1F" w14:textId="77777777" w:rsidR="00416649" w:rsidRPr="00D82D6C" w:rsidRDefault="00416649" w:rsidP="00D82D6C">
      <w:pPr>
        <w:jc w:val="both"/>
        <w:rPr>
          <w:rFonts w:ascii="Times New Roman" w:hAnsi="Times New Roman"/>
          <w:noProof/>
          <w:sz w:val="24"/>
        </w:rPr>
      </w:pPr>
      <w:r>
        <w:rPr>
          <w:rFonts w:ascii="Times New Roman" w:hAnsi="Times New Roman"/>
          <w:sz w:val="24"/>
        </w:rPr>
        <w:t>Izmantojot šos datus, ik mēnesi iespējams novērtēt ceļojumu izdevumus gan kredīta, gan debeta izpratnē.</w:t>
      </w:r>
    </w:p>
    <w:p w14:paraId="21A8FD81" w14:textId="07B7D636" w:rsidR="00416649" w:rsidRPr="00D82D6C" w:rsidRDefault="00416649"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E35F84" w:rsidRPr="00E35F84" w14:paraId="0B45A7E0" w14:textId="77777777" w:rsidTr="00E35F84">
        <w:tc>
          <w:tcPr>
            <w:tcW w:w="5000" w:type="pct"/>
            <w:shd w:val="clear" w:color="auto" w:fill="EFD6D6"/>
          </w:tcPr>
          <w:p w14:paraId="0B0AB041" w14:textId="77777777" w:rsidR="00E35F84" w:rsidRPr="004C50E8" w:rsidRDefault="00E35F84" w:rsidP="004152A5">
            <w:pPr>
              <w:ind w:left="113" w:right="113"/>
              <w:jc w:val="both"/>
              <w:rPr>
                <w:rFonts w:ascii="Times New Roman" w:hAnsi="Times New Roman" w:cs="Times New Roman"/>
                <w:b/>
                <w:noProof/>
                <w:color w:val="B83B46"/>
                <w:sz w:val="28"/>
                <w:szCs w:val="28"/>
              </w:rPr>
            </w:pPr>
            <w:r>
              <w:rPr>
                <w:rFonts w:ascii="Times New Roman" w:hAnsi="Times New Roman"/>
                <w:b/>
                <w:color w:val="B83B46"/>
                <w:sz w:val="28"/>
              </w:rPr>
              <w:t>8.2. ierāmējums. Kartēm piesaistīti maksājumu darījumi</w:t>
            </w:r>
          </w:p>
          <w:p w14:paraId="383F7F9E" w14:textId="77777777" w:rsidR="00E35F84" w:rsidRPr="00E35F84" w:rsidRDefault="00E35F84" w:rsidP="004152A5">
            <w:pPr>
              <w:ind w:left="113" w:right="113"/>
              <w:jc w:val="both"/>
              <w:rPr>
                <w:rFonts w:ascii="Times New Roman" w:hAnsi="Times New Roman" w:cs="Times New Roman"/>
                <w:b/>
                <w:noProof/>
                <w:color w:val="B83B46"/>
                <w:sz w:val="24"/>
                <w:szCs w:val="24"/>
              </w:rPr>
            </w:pPr>
          </w:p>
          <w:p w14:paraId="341873D2" w14:textId="77777777" w:rsidR="00E35F84" w:rsidRDefault="00E35F84" w:rsidP="004152A5">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7) Lai uzraudzītu pārrobežu tirdzniecību un uzlabotu maksājumu bilances statistikas apkopošanai nepieciešamās informācijas vispārējo kvalitāti, jo īpaši postenī “Ceļošana” un postenī “Transports”, un postenī “Preču un pakalpojumu tirdzniecība tiešsaistē (e-komercija)”, nepieciešama sīkāka informācija par kartēm piesaistītiem maksājumu darījumiem. Statistiskās informācijas vākšana par komersanta darbības nozari, izmantojot tirgotāja kategorijas kodu (TKK), un kartēm piesaistītu maksājumu darījumu datu vākšana attiecībā uz visu pasauli ļauj padziļināti analizēt starptautiskos maksājumu darījumus un precīzi sadalīt maksājumus starp dažādām preču un pakalpojumu kategorijām.</w:t>
            </w:r>
          </w:p>
          <w:p w14:paraId="30A944D3" w14:textId="77777777" w:rsidR="00E35F84" w:rsidRPr="00E35F84" w:rsidRDefault="00E35F84" w:rsidP="004152A5">
            <w:pPr>
              <w:pStyle w:val="BodyText"/>
              <w:ind w:left="113" w:right="113"/>
              <w:jc w:val="both"/>
              <w:rPr>
                <w:rFonts w:ascii="Times New Roman" w:hAnsi="Times New Roman" w:cs="Times New Roman"/>
                <w:noProof/>
                <w:color w:val="000000"/>
                <w:sz w:val="24"/>
                <w:szCs w:val="24"/>
              </w:rPr>
            </w:pPr>
          </w:p>
          <w:p w14:paraId="292020B3" w14:textId="77777777" w:rsidR="00E35F84" w:rsidRDefault="00E35F84" w:rsidP="004152A5">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Tā paša iemesla dēļ pārskatu sniedzējiem šī statistika jāsniedz reizi ceturksnī un īsākos termiņos, lai palielinātu tās nozīmīgumu un lietderību un veicinātu ceturkšņa maksājumu bilances apkopošanu.</w:t>
            </w:r>
          </w:p>
          <w:p w14:paraId="77972477" w14:textId="77777777" w:rsidR="00E35F84" w:rsidRPr="00E35F84" w:rsidRDefault="00E35F84" w:rsidP="004152A5">
            <w:pPr>
              <w:pStyle w:val="BodyText"/>
              <w:ind w:left="113" w:right="113"/>
              <w:jc w:val="both"/>
              <w:rPr>
                <w:rFonts w:ascii="Times New Roman" w:hAnsi="Times New Roman" w:cs="Times New Roman"/>
                <w:noProof/>
                <w:color w:val="000000"/>
                <w:sz w:val="24"/>
                <w:szCs w:val="24"/>
              </w:rPr>
            </w:pPr>
          </w:p>
          <w:p w14:paraId="4A46700E" w14:textId="0C10B8EB" w:rsidR="00E35F84" w:rsidRPr="00E35F84" w:rsidRDefault="00E35F84" w:rsidP="004152A5">
            <w:pPr>
              <w:ind w:left="113" w:right="113"/>
              <w:jc w:val="both"/>
              <w:rPr>
                <w:rFonts w:ascii="Times New Roman" w:hAnsi="Times New Roman" w:cs="Times New Roman"/>
                <w:noProof/>
                <w:color w:val="000000"/>
                <w:sz w:val="24"/>
                <w:szCs w:val="24"/>
              </w:rPr>
            </w:pPr>
            <w:r>
              <w:rPr>
                <w:rFonts w:ascii="Times New Roman" w:hAnsi="Times New Roman"/>
                <w:i/>
                <w:color w:val="000000"/>
                <w:sz w:val="24"/>
              </w:rPr>
              <w:t xml:space="preserve">Avots: </w:t>
            </w:r>
            <w:r>
              <w:rPr>
                <w:rFonts w:ascii="Times New Roman" w:hAnsi="Times New Roman"/>
                <w:color w:val="000000"/>
                <w:sz w:val="24"/>
              </w:rPr>
              <w:t>Eiropas Centrālās bankas Regula (ES) 2020/2011, ar ko groza Regulu (ES) Nr. 1409/2013 par maksājumu statistiku (ECB/2013/43) (ECB/2020/59).</w:t>
            </w:r>
            <w:r w:rsidR="00E54239">
              <w:rPr>
                <w:rStyle w:val="FootnoteReference"/>
                <w:rFonts w:ascii="Times New Roman" w:hAnsi="Times New Roman" w:cs="Times New Roman"/>
                <w:noProof/>
                <w:color w:val="000000"/>
                <w:sz w:val="24"/>
                <w:szCs w:val="24"/>
              </w:rPr>
              <w:footnoteReference w:id="153"/>
            </w:r>
          </w:p>
        </w:tc>
      </w:tr>
    </w:tbl>
    <w:p w14:paraId="6B11FE26" w14:textId="73DDC138" w:rsidR="00416649" w:rsidRPr="00D82D6C" w:rsidRDefault="00416649" w:rsidP="00D82D6C">
      <w:pPr>
        <w:jc w:val="both"/>
        <w:rPr>
          <w:rFonts w:ascii="Times New Roman" w:hAnsi="Times New Roman"/>
          <w:noProof/>
          <w:sz w:val="24"/>
        </w:rPr>
      </w:pPr>
    </w:p>
    <w:p w14:paraId="3241974D" w14:textId="39E0321D" w:rsidR="00416649" w:rsidRPr="00BC0567" w:rsidRDefault="00BC0567" w:rsidP="00D82D6C">
      <w:pPr>
        <w:jc w:val="both"/>
        <w:rPr>
          <w:rFonts w:ascii="Times New Roman" w:hAnsi="Times New Roman"/>
          <w:b/>
          <w:bCs/>
          <w:noProof/>
          <w:color w:val="1C1C1C"/>
          <w:sz w:val="24"/>
        </w:rPr>
      </w:pPr>
      <w:bookmarkStart w:id="98" w:name="8.2.4._Big_data_sources_-_mobile_phone_d"/>
      <w:bookmarkEnd w:id="98"/>
      <w:r>
        <w:rPr>
          <w:rFonts w:ascii="Times New Roman" w:hAnsi="Times New Roman"/>
          <w:b/>
          <w:color w:val="1C1C1C"/>
          <w:sz w:val="24"/>
        </w:rPr>
        <w:t>8.2.4. Lielo datu avoti – mobilo tālruņu dati</w:t>
      </w:r>
    </w:p>
    <w:p w14:paraId="4305118C" w14:textId="77777777" w:rsidR="00BC0567" w:rsidRPr="00D82D6C" w:rsidRDefault="00BC0567" w:rsidP="00D82D6C">
      <w:pPr>
        <w:jc w:val="both"/>
        <w:rPr>
          <w:rFonts w:ascii="Times New Roman" w:hAnsi="Times New Roman"/>
          <w:noProof/>
          <w:color w:val="1C1C1C"/>
          <w:sz w:val="24"/>
        </w:rPr>
      </w:pPr>
    </w:p>
    <w:p w14:paraId="195633BA" w14:textId="7CA1225F" w:rsidR="00416649" w:rsidRDefault="00416649" w:rsidP="00D82D6C">
      <w:pPr>
        <w:jc w:val="both"/>
        <w:rPr>
          <w:rFonts w:ascii="Times New Roman" w:hAnsi="Times New Roman"/>
          <w:noProof/>
          <w:sz w:val="24"/>
        </w:rPr>
      </w:pPr>
      <w:r>
        <w:rPr>
          <w:rFonts w:ascii="Times New Roman" w:hAnsi="Times New Roman"/>
          <w:sz w:val="24"/>
        </w:rPr>
        <w:t>Nesen tika atzīts, ka mobilo tālruņu dati (</w:t>
      </w:r>
      <w:r>
        <w:rPr>
          <w:rFonts w:ascii="Times New Roman" w:hAnsi="Times New Roman"/>
          <w:i/>
          <w:iCs/>
          <w:sz w:val="24"/>
        </w:rPr>
        <w:t>MPD</w:t>
      </w:r>
      <w:r>
        <w:rPr>
          <w:rFonts w:ascii="Times New Roman" w:hAnsi="Times New Roman"/>
          <w:sz w:val="24"/>
        </w:rPr>
        <w:t>) ir viens no daudzsološākajiem lielo datu avotiem</w:t>
      </w:r>
      <w:r w:rsidR="005C7ED9">
        <w:rPr>
          <w:rStyle w:val="FootnoteReference"/>
          <w:rFonts w:ascii="Times New Roman" w:hAnsi="Times New Roman"/>
          <w:noProof/>
          <w:sz w:val="24"/>
        </w:rPr>
        <w:footnoteReference w:id="154"/>
      </w:r>
      <w:r>
        <w:rPr>
          <w:rFonts w:ascii="Times New Roman" w:hAnsi="Times New Roman"/>
          <w:sz w:val="24"/>
        </w:rPr>
        <w:t xml:space="preserve">, ko izmanto, lai pētītu dažādas sociālas un ekonomiskas norises, jo tie nodrošina uzlabotu iespēju apkopot datus reāllaikā, detalizētu informāciju un precizitāti laika un telpas ziņā salīdzinājumā ar ierastajiem un jau izveidotajiem datu vākšanas mehānismiem. </w:t>
      </w:r>
      <w:r>
        <w:rPr>
          <w:rFonts w:ascii="Times New Roman" w:hAnsi="Times New Roman"/>
          <w:i/>
          <w:iCs/>
          <w:sz w:val="24"/>
        </w:rPr>
        <w:t>MPD</w:t>
      </w:r>
      <w:r>
        <w:rPr>
          <w:rFonts w:ascii="Times New Roman" w:hAnsi="Times New Roman"/>
          <w:sz w:val="24"/>
        </w:rPr>
        <w:t xml:space="preserve"> var izmantot kā papildu avotu, lai veiktu </w:t>
      </w:r>
      <w:r>
        <w:rPr>
          <w:rFonts w:ascii="Times New Roman" w:hAnsi="Times New Roman"/>
          <w:i/>
          <w:iCs/>
          <w:sz w:val="24"/>
        </w:rPr>
        <w:t>BOP</w:t>
      </w:r>
      <w:r>
        <w:rPr>
          <w:rFonts w:ascii="Times New Roman" w:hAnsi="Times New Roman"/>
          <w:sz w:val="24"/>
        </w:rPr>
        <w:t xml:space="preserve"> posteņu “Ceļošana” un “Starptautiskie pasažieru pārvadājumi” novērtējumus.</w:t>
      </w:r>
    </w:p>
    <w:p w14:paraId="04B96100" w14:textId="77777777" w:rsidR="00BC0567" w:rsidRPr="00D82D6C" w:rsidRDefault="00BC0567" w:rsidP="00D82D6C">
      <w:pPr>
        <w:jc w:val="both"/>
        <w:rPr>
          <w:rFonts w:ascii="Times New Roman" w:hAnsi="Times New Roman"/>
          <w:noProof/>
          <w:sz w:val="24"/>
        </w:rPr>
      </w:pPr>
    </w:p>
    <w:p w14:paraId="1B0B1661" w14:textId="77777777" w:rsidR="00416649" w:rsidRDefault="00416649" w:rsidP="00BD11F1">
      <w:pPr>
        <w:widowControl/>
        <w:jc w:val="both"/>
        <w:rPr>
          <w:rFonts w:ascii="Times New Roman" w:hAnsi="Times New Roman"/>
          <w:noProof/>
          <w:sz w:val="24"/>
        </w:rPr>
      </w:pPr>
      <w:r>
        <w:rPr>
          <w:rFonts w:ascii="Times New Roman" w:hAnsi="Times New Roman"/>
          <w:sz w:val="24"/>
        </w:rPr>
        <w:t xml:space="preserve">2018. gadā Itālijas Banka uzsāka sadarbību ar vienu no lielākajiem Eiropas mobilo tīklu operatoriem, lai izpētītu </w:t>
      </w:r>
      <w:r>
        <w:rPr>
          <w:rFonts w:ascii="Times New Roman" w:hAnsi="Times New Roman"/>
          <w:i/>
          <w:iCs/>
          <w:sz w:val="24"/>
        </w:rPr>
        <w:t>MPD</w:t>
      </w:r>
      <w:r>
        <w:rPr>
          <w:rFonts w:ascii="Times New Roman" w:hAnsi="Times New Roman"/>
          <w:sz w:val="24"/>
        </w:rPr>
        <w:t xml:space="preserve"> lietojumu un precīzāk novērtētu to ceļotāju skaitu, kuri ik mēnesi ieceļo Itālijā/no Itālijas izceļo (proti, ienākošās un izejošās plūsmas), vienlaicīgi </w:t>
      </w:r>
      <w:r>
        <w:rPr>
          <w:rFonts w:ascii="Times New Roman" w:hAnsi="Times New Roman"/>
          <w:sz w:val="24"/>
        </w:rPr>
        <w:lastRenderedPageBreak/>
        <w:t xml:space="preserve">joprojām izmantojot valstu robežpunktos veikto apsekojumu, lai iegūtu citu svarīgu informāciju, ko </w:t>
      </w:r>
      <w:r>
        <w:rPr>
          <w:rFonts w:ascii="Times New Roman" w:hAnsi="Times New Roman"/>
          <w:i/>
          <w:iCs/>
          <w:sz w:val="24"/>
        </w:rPr>
        <w:t>MPD</w:t>
      </w:r>
      <w:r>
        <w:rPr>
          <w:rFonts w:ascii="Times New Roman" w:hAnsi="Times New Roman"/>
          <w:sz w:val="24"/>
        </w:rPr>
        <w:t xml:space="preserve"> nesniedz, piemēram, izdevumi, apmeklējuma galvenais mērķis u. tml.</w:t>
      </w:r>
    </w:p>
    <w:p w14:paraId="42614B07" w14:textId="77777777" w:rsidR="00BC0567" w:rsidRPr="00D82D6C" w:rsidRDefault="00BC0567" w:rsidP="00D82D6C">
      <w:pPr>
        <w:jc w:val="both"/>
        <w:rPr>
          <w:rFonts w:ascii="Times New Roman" w:hAnsi="Times New Roman"/>
          <w:noProof/>
          <w:sz w:val="24"/>
        </w:rPr>
      </w:pPr>
    </w:p>
    <w:p w14:paraId="1366365F" w14:textId="77777777" w:rsidR="00416649" w:rsidRDefault="00416649" w:rsidP="00D82D6C">
      <w:pPr>
        <w:jc w:val="both"/>
        <w:rPr>
          <w:rFonts w:ascii="Times New Roman" w:hAnsi="Times New Roman"/>
          <w:noProof/>
          <w:sz w:val="24"/>
        </w:rPr>
      </w:pPr>
      <w:r>
        <w:rPr>
          <w:rFonts w:ascii="Times New Roman" w:hAnsi="Times New Roman"/>
          <w:sz w:val="24"/>
        </w:rPr>
        <w:t xml:space="preserve">2021. gadā </w:t>
      </w:r>
      <w:r>
        <w:rPr>
          <w:rFonts w:ascii="Times New Roman" w:hAnsi="Times New Roman"/>
          <w:i/>
          <w:iCs/>
          <w:sz w:val="24"/>
        </w:rPr>
        <w:t>MPD</w:t>
      </w:r>
      <w:r>
        <w:rPr>
          <w:rFonts w:ascii="Times New Roman" w:hAnsi="Times New Roman"/>
          <w:sz w:val="24"/>
        </w:rPr>
        <w:t xml:space="preserve"> ir kļuvuši par ceļošanas novērtēšanas procesa neatņemamu daļu, un tā tālruņa operatora valstisko piederību, kurš izdod SIM karti, izmanto, lai noskaidrotu ceļotāja rezidenci.</w:t>
      </w:r>
    </w:p>
    <w:p w14:paraId="662EBC5C" w14:textId="77777777" w:rsidR="00BC0567" w:rsidRPr="00D82D6C" w:rsidRDefault="00BC0567" w:rsidP="00D82D6C">
      <w:pPr>
        <w:jc w:val="both"/>
        <w:rPr>
          <w:rFonts w:ascii="Times New Roman" w:hAnsi="Times New Roman"/>
          <w:noProof/>
          <w:sz w:val="24"/>
        </w:rPr>
      </w:pPr>
    </w:p>
    <w:p w14:paraId="534097A7" w14:textId="77777777" w:rsidR="00416649" w:rsidRPr="00D82D6C" w:rsidRDefault="00416649" w:rsidP="00D82D6C">
      <w:pPr>
        <w:jc w:val="both"/>
        <w:rPr>
          <w:rFonts w:ascii="Times New Roman" w:hAnsi="Times New Roman"/>
          <w:noProof/>
          <w:sz w:val="24"/>
        </w:rPr>
      </w:pPr>
      <w:r>
        <w:rPr>
          <w:rFonts w:ascii="Times New Roman" w:hAnsi="Times New Roman"/>
          <w:sz w:val="24"/>
        </w:rPr>
        <w:t xml:space="preserve">Uzskaites procedūras pamatā, izmantojot </w:t>
      </w:r>
      <w:r>
        <w:rPr>
          <w:rFonts w:ascii="Times New Roman" w:hAnsi="Times New Roman"/>
          <w:i/>
          <w:iCs/>
          <w:sz w:val="24"/>
        </w:rPr>
        <w:t>MPD</w:t>
      </w:r>
      <w:r>
        <w:rPr>
          <w:rFonts w:ascii="Times New Roman" w:hAnsi="Times New Roman"/>
          <w:sz w:val="24"/>
        </w:rPr>
        <w:t>, ir SIM kartes pieslēgšanās/atslēgšanās no mobilo tālruņu torņiem, kas atrodas netālu no robežām, proti, ārvalstu ceļotājam ierodoties uz Itālijas robežas, viņa tālrunis ar citas valsts SIM kārti pieslēdzas Itālijas operatora kontrolētajam tornim, tādējādi signāla veidā ziņojot par ceļotāja ierašanos. Un līdzīgi, tiklīdz zūd signāls, ko pārraida Itālijas SIM karte netālu no robežas, tiek ziņots, ka ceļotājs ir izceļojis no Itālijas. Lai izvairītos no raksturīgā trokšņa robežu tuvumā, ko rada pārejas efekts starp diviem torņiem, kas atrodas pāri robežai, SIM ārvalstīs jāreģistrē vismaz 30 secīgas minūtes. Mobilā tīkla operators ir definējis dažus “tranzīta koridorus” katram robežšķērsošanas punktam. “Tranzīta koridoru” veido divu vai vairāku torņu virkne, kas izvietoti gar ceļu/dzelzceļu krustojumā, un mobilajam tālrunim jāpieslēdzas visiem šiem torņiem, lai persona tiktu klasificēta kā starptautisks ceļotājs. Tranzīta koridori ļauj arī apzināt izmantotos transporta veidus, ja tuvumā atrodas ceļš vai dzelzceļš (un tie šķērso vienu un to pašu torni, kas atrodas tuvāk robežai).</w:t>
      </w:r>
    </w:p>
    <w:p w14:paraId="7006C3E5" w14:textId="77777777" w:rsidR="00416649" w:rsidRPr="00D82D6C" w:rsidRDefault="00416649" w:rsidP="00D82D6C">
      <w:pPr>
        <w:jc w:val="both"/>
        <w:rPr>
          <w:rFonts w:ascii="Times New Roman" w:hAnsi="Times New Roman"/>
          <w:noProof/>
          <w:sz w:val="24"/>
        </w:rPr>
      </w:pPr>
    </w:p>
    <w:p w14:paraId="4E962D6A" w14:textId="77777777" w:rsidR="00416649" w:rsidRPr="00D82D6C" w:rsidRDefault="00416649" w:rsidP="00D82D6C">
      <w:pPr>
        <w:jc w:val="both"/>
        <w:rPr>
          <w:rFonts w:ascii="Times New Roman" w:hAnsi="Times New Roman"/>
          <w:noProof/>
          <w:sz w:val="24"/>
        </w:rPr>
      </w:pPr>
    </w:p>
    <w:p w14:paraId="725913D8" w14:textId="5C15C2C4" w:rsidR="00416649" w:rsidRPr="0083720E" w:rsidRDefault="00BC0567" w:rsidP="00D82D6C">
      <w:pPr>
        <w:jc w:val="both"/>
        <w:rPr>
          <w:rFonts w:ascii="Times New Roman" w:hAnsi="Times New Roman"/>
          <w:b/>
          <w:bCs/>
          <w:noProof/>
          <w:color w:val="B83B46"/>
          <w:sz w:val="28"/>
          <w:szCs w:val="24"/>
        </w:rPr>
      </w:pPr>
      <w:bookmarkStart w:id="99" w:name="8.3._Focus_on_excluding_goods_from_the_t"/>
      <w:bookmarkEnd w:id="99"/>
      <w:r>
        <w:rPr>
          <w:rFonts w:ascii="Times New Roman" w:hAnsi="Times New Roman"/>
          <w:b/>
          <w:color w:val="B83B46"/>
          <w:sz w:val="28"/>
        </w:rPr>
        <w:t>8.3. Preču izslēgšana no posteņa “Ceļošana”</w:t>
      </w:r>
      <w:bookmarkStart w:id="100" w:name="_bookmark10"/>
      <w:bookmarkEnd w:id="100"/>
    </w:p>
    <w:p w14:paraId="5CF8F2D3" w14:textId="77777777" w:rsidR="00BC0567" w:rsidRPr="00D82D6C" w:rsidRDefault="00BC0567" w:rsidP="00D82D6C">
      <w:pPr>
        <w:jc w:val="both"/>
        <w:rPr>
          <w:rFonts w:ascii="Times New Roman" w:hAnsi="Times New Roman"/>
          <w:noProof/>
          <w:color w:val="B83B46"/>
          <w:sz w:val="24"/>
        </w:rPr>
      </w:pPr>
    </w:p>
    <w:p w14:paraId="5E5B4B97" w14:textId="77777777" w:rsidR="00416649" w:rsidRDefault="00416649" w:rsidP="00D82D6C">
      <w:pPr>
        <w:jc w:val="both"/>
        <w:rPr>
          <w:rFonts w:ascii="Times New Roman" w:hAnsi="Times New Roman"/>
          <w:noProof/>
          <w:sz w:val="24"/>
        </w:rPr>
      </w:pPr>
      <w:r>
        <w:rPr>
          <w:rFonts w:ascii="Times New Roman" w:hAnsi="Times New Roman"/>
          <w:sz w:val="24"/>
        </w:rPr>
        <w:t>Maksājumu bilances postenis “Ceļošana” ietver gan preces, gan pakalpojumus, ko iegādājušies nerezidenti valstī, kuru tie apmeklē. Attiecībā uz 2. veidu ņem vērā vienīgi pakalpojumu vērtību.</w:t>
      </w:r>
    </w:p>
    <w:p w14:paraId="6F81878D" w14:textId="77777777" w:rsidR="00BC0567" w:rsidRPr="00D82D6C" w:rsidRDefault="00BC0567" w:rsidP="00D82D6C">
      <w:pPr>
        <w:jc w:val="both"/>
        <w:rPr>
          <w:rFonts w:ascii="Times New Roman" w:hAnsi="Times New Roman"/>
          <w:noProof/>
          <w:sz w:val="24"/>
        </w:rPr>
      </w:pPr>
    </w:p>
    <w:p w14:paraId="6F6FBF16" w14:textId="77777777" w:rsidR="00416649" w:rsidRDefault="00416649" w:rsidP="00D82D6C">
      <w:pPr>
        <w:jc w:val="both"/>
        <w:rPr>
          <w:rFonts w:ascii="Times New Roman" w:hAnsi="Times New Roman"/>
          <w:noProof/>
          <w:sz w:val="24"/>
        </w:rPr>
      </w:pPr>
      <w:r>
        <w:rPr>
          <w:rFonts w:ascii="Times New Roman" w:hAnsi="Times New Roman"/>
          <w:sz w:val="24"/>
        </w:rPr>
        <w:t xml:space="preserve">Lai gan pakalpojumi postenī “Ceļošana” ir svarīga ceļotāja patēriņa daļa, ceļotāji arī iegādājas preces ceļojumam un ceļojuma laikā. Noteiktos gadījumos ceļojuma mērķis var būt preču iegāde, piemēram, dodoties iepirkumu ceļojumā uz izpārdošanas veikaliem vai īpašām beznodokļu zonām. Tūrisma statistikā un </w:t>
      </w:r>
      <w:r>
        <w:rPr>
          <w:rFonts w:ascii="Times New Roman" w:hAnsi="Times New Roman"/>
          <w:i/>
          <w:iCs/>
          <w:sz w:val="24"/>
        </w:rPr>
        <w:t>BOP</w:t>
      </w:r>
      <w:r>
        <w:rPr>
          <w:rFonts w:ascii="Times New Roman" w:hAnsi="Times New Roman"/>
          <w:sz w:val="24"/>
        </w:rPr>
        <w:t xml:space="preserve"> postenī “Ceļošana” iekļauj tādu preču vērtību kā dāvanas, suvenīri un citas preces, ko ceļotāji iegādājas personīgai lietošanai vai tālāknodošanai ceļojumu laikā un ko var izvest no apmeklētās valsts. Tomēr, nosakot pakalpojumu sniegšanas veidu vērtības, MSITS 2010 sniegts ieteikums neņemt vērā preču vērtību, jo uz</w:t>
      </w:r>
      <w:r>
        <w:rPr>
          <w:rFonts w:ascii="Times New Roman" w:hAnsi="Times New Roman"/>
          <w:i/>
          <w:iCs/>
          <w:sz w:val="24"/>
        </w:rPr>
        <w:t xml:space="preserve"> MoS</w:t>
      </w:r>
      <w:r>
        <w:rPr>
          <w:rFonts w:ascii="Times New Roman" w:hAnsi="Times New Roman"/>
          <w:sz w:val="24"/>
        </w:rPr>
        <w:t xml:space="preserve"> attiecas vienīgi pakalpojumu daļa.</w:t>
      </w:r>
    </w:p>
    <w:p w14:paraId="6AFB639F" w14:textId="77777777" w:rsidR="00BC0567" w:rsidRPr="00D82D6C" w:rsidRDefault="00BC0567" w:rsidP="00D82D6C">
      <w:pPr>
        <w:jc w:val="both"/>
        <w:rPr>
          <w:rFonts w:ascii="Times New Roman" w:hAnsi="Times New Roman"/>
          <w:noProof/>
          <w:sz w:val="24"/>
        </w:rPr>
      </w:pPr>
    </w:p>
    <w:p w14:paraId="2D02AA07" w14:textId="77777777" w:rsidR="00416649" w:rsidRDefault="00416649" w:rsidP="00D82D6C">
      <w:pPr>
        <w:jc w:val="both"/>
        <w:rPr>
          <w:rFonts w:ascii="Times New Roman" w:hAnsi="Times New Roman"/>
          <w:noProof/>
          <w:sz w:val="24"/>
        </w:rPr>
      </w:pPr>
      <w:r>
        <w:rPr>
          <w:rFonts w:ascii="Times New Roman" w:hAnsi="Times New Roman"/>
          <w:sz w:val="24"/>
        </w:rPr>
        <w:t>Tādēļ ir ieteikums novērtēt ceļošanas postenī norādīto preču vērtību un to pēc tam neņemt vērā, apkopojot 2. veidā sniegto pakalpojumu eksportu un importu. Šajā punktā raksturotas vairākas metodes, ko šajā ziņā var izmantot.</w:t>
      </w:r>
    </w:p>
    <w:p w14:paraId="5E2F132B" w14:textId="77777777" w:rsidR="00BC0567" w:rsidRPr="00D82D6C" w:rsidRDefault="00BC0567" w:rsidP="00D82D6C">
      <w:pPr>
        <w:jc w:val="both"/>
        <w:rPr>
          <w:rFonts w:ascii="Times New Roman" w:hAnsi="Times New Roman"/>
          <w:noProof/>
          <w:sz w:val="24"/>
        </w:rPr>
      </w:pPr>
    </w:p>
    <w:p w14:paraId="009D7F4A" w14:textId="43633ABA" w:rsidR="00416649" w:rsidRDefault="00416649" w:rsidP="00D82D6C">
      <w:pPr>
        <w:jc w:val="both"/>
        <w:rPr>
          <w:rFonts w:ascii="Times New Roman" w:hAnsi="Times New Roman"/>
          <w:noProof/>
          <w:sz w:val="24"/>
        </w:rPr>
      </w:pPr>
      <w:r>
        <w:rPr>
          <w:rFonts w:ascii="Times New Roman" w:hAnsi="Times New Roman"/>
          <w:sz w:val="24"/>
        </w:rPr>
        <w:t>Ceļotāju patēriņu nosaka, balstoties uz pilnu pircēja preces cenu, kas ietver pilnu cenu, ko samaksājis ceļotājs vai citas personas personīgai lietošanai, iespējams, atskaitot pievienotās vērtības nodokli (PVN) vai tirdzniecības nodokli, ko ceļotājiem, kuri nav rezidenti, atmaksā, kad viņi izceļo no valsts.</w:t>
      </w:r>
    </w:p>
    <w:p w14:paraId="75C4C50E" w14:textId="77777777" w:rsidR="004C1334" w:rsidRPr="00D82D6C" w:rsidRDefault="004C1334" w:rsidP="00D82D6C">
      <w:pPr>
        <w:jc w:val="both"/>
        <w:rPr>
          <w:rFonts w:ascii="Times New Roman" w:hAnsi="Times New Roman"/>
          <w:noProof/>
          <w:sz w:val="24"/>
        </w:rPr>
      </w:pPr>
    </w:p>
    <w:p w14:paraId="3528DF20" w14:textId="1AEEA6B6" w:rsidR="00416649" w:rsidRDefault="00416649" w:rsidP="00BD11F1">
      <w:pPr>
        <w:keepNext/>
        <w:keepLines/>
        <w:jc w:val="both"/>
        <w:rPr>
          <w:rFonts w:ascii="Times New Roman" w:hAnsi="Times New Roman"/>
          <w:b/>
          <w:noProof/>
          <w:sz w:val="24"/>
        </w:rPr>
      </w:pPr>
      <w:r>
        <w:rPr>
          <w:rFonts w:ascii="Times New Roman" w:hAnsi="Times New Roman"/>
          <w:sz w:val="24"/>
        </w:rPr>
        <w:lastRenderedPageBreak/>
        <w:t>Lai gan preču iegāde ir daļa no ceļotāju patēriņa visā pircēja cenu vērtībā, ceļotājiem faktiski tiešu labumu sniedz vienīgi mazumtirdzniecības darbība, kas saistīta ar precēm, kuras ceļotāji iegādājušies.</w:t>
      </w:r>
      <w:r w:rsidR="004F7558">
        <w:rPr>
          <w:rStyle w:val="FootnoteReference"/>
          <w:rFonts w:ascii="Times New Roman" w:hAnsi="Times New Roman"/>
          <w:noProof/>
          <w:sz w:val="24"/>
        </w:rPr>
        <w:footnoteReference w:id="155"/>
      </w:r>
    </w:p>
    <w:p w14:paraId="7A852F3A" w14:textId="77777777" w:rsidR="001E4849" w:rsidRPr="00D82D6C" w:rsidRDefault="001E4849" w:rsidP="00D82D6C">
      <w:pPr>
        <w:jc w:val="both"/>
        <w:rPr>
          <w:rFonts w:ascii="Times New Roman" w:hAnsi="Times New Roman"/>
          <w:b/>
          <w:noProof/>
          <w:sz w:val="24"/>
        </w:rPr>
      </w:pPr>
    </w:p>
    <w:p w14:paraId="55954A62" w14:textId="690023A1" w:rsidR="00416649" w:rsidRPr="00D82D6C" w:rsidRDefault="00416649" w:rsidP="00D82D6C">
      <w:pPr>
        <w:jc w:val="both"/>
        <w:rPr>
          <w:rFonts w:ascii="Times New Roman" w:hAnsi="Times New Roman"/>
          <w:noProof/>
          <w:sz w:val="24"/>
        </w:rPr>
      </w:pPr>
      <w:r>
        <w:rPr>
          <w:rFonts w:ascii="Times New Roman" w:hAnsi="Times New Roman"/>
          <w:sz w:val="24"/>
        </w:rPr>
        <w:t>Jāpiebilst, ka ceļotāju iegādāto preču vērtība ietver arī tādu izplatīšanas pakalpojumu summu (skat. 10. nodaļu par izplatīšanas pakalpojumiem), kas atspoguļo pakalpojumu darbību, kura izriet no iepirkšanās (šī situācija ir līdzīga sadales uzcenojuma jēdzienam (sadales pakalpojumiem), uz ko attiecas 1. veids, skat. 10. nodaļu). Tādēļ datu apkopotājiem ir ieteikums novērtēt iepirkšanās izdevumus, atskaitot mazumtirdzniecības peļņas normas, un izslēgt no 2. veida tikai preču neto vērtību, bet atstāt tajā saistītos izplatīšanas pakalpojumus. Mazumtirdzniecības peļņas normas iespējams novērtēt līdzīgi kā izplatīšanas pakalpojumu peļņas normas, kā norādīts 10. nodaļā.</w:t>
      </w:r>
    </w:p>
    <w:p w14:paraId="5B537422" w14:textId="77777777" w:rsidR="00416649" w:rsidRPr="00D82D6C" w:rsidRDefault="00416649" w:rsidP="00D82D6C">
      <w:pPr>
        <w:jc w:val="both"/>
        <w:rPr>
          <w:rFonts w:ascii="Times New Roman" w:hAnsi="Times New Roman"/>
          <w:noProof/>
          <w:sz w:val="24"/>
        </w:rPr>
      </w:pPr>
    </w:p>
    <w:p w14:paraId="2B9B10B9" w14:textId="6584E514" w:rsidR="00416649" w:rsidRPr="0028139F" w:rsidRDefault="0028139F" w:rsidP="00D82D6C">
      <w:pPr>
        <w:jc w:val="both"/>
        <w:rPr>
          <w:rFonts w:ascii="Times New Roman" w:hAnsi="Times New Roman"/>
          <w:b/>
          <w:bCs/>
          <w:noProof/>
          <w:color w:val="1C1C1C"/>
          <w:sz w:val="24"/>
        </w:rPr>
      </w:pPr>
      <w:bookmarkStart w:id="101" w:name="8.3.1._Exclusion_of_the_goods_value_from"/>
      <w:bookmarkEnd w:id="101"/>
      <w:r>
        <w:rPr>
          <w:rFonts w:ascii="Times New Roman" w:hAnsi="Times New Roman"/>
          <w:b/>
          <w:color w:val="1C1C1C"/>
          <w:sz w:val="24"/>
        </w:rPr>
        <w:t>8.3.1. Preču vērtības izslēgšana no posteņa “Ceļošana”</w:t>
      </w:r>
    </w:p>
    <w:p w14:paraId="22A6EF5B" w14:textId="77777777" w:rsidR="0028139F" w:rsidRPr="00D82D6C" w:rsidRDefault="0028139F" w:rsidP="00D82D6C">
      <w:pPr>
        <w:jc w:val="both"/>
        <w:rPr>
          <w:rFonts w:ascii="Times New Roman" w:hAnsi="Times New Roman"/>
          <w:noProof/>
          <w:color w:val="1C1C1C"/>
          <w:sz w:val="24"/>
        </w:rPr>
      </w:pPr>
    </w:p>
    <w:p w14:paraId="76DD50E9" w14:textId="77777777" w:rsidR="00416649" w:rsidRDefault="00416649" w:rsidP="00D82D6C">
      <w:pPr>
        <w:jc w:val="both"/>
        <w:rPr>
          <w:rFonts w:ascii="Times New Roman" w:hAnsi="Times New Roman"/>
          <w:sz w:val="24"/>
        </w:rPr>
      </w:pPr>
      <w:r>
        <w:rPr>
          <w:rFonts w:ascii="Times New Roman" w:hAnsi="Times New Roman"/>
          <w:sz w:val="24"/>
        </w:rPr>
        <w:t>Attiecībā uz metodēm preču izslēgšanai no posteņa “Ceļošana” datu apkopotājiem ir pieejami dažādi alternatīvi risinājumi atkarībā no datu pieejamības attiecīgajās valstīs. Vispārīgi izšķir trīs situācijas:</w:t>
      </w:r>
    </w:p>
    <w:p w14:paraId="73999F67" w14:textId="77777777" w:rsidR="004152A5" w:rsidRPr="00D82D6C" w:rsidRDefault="004152A5" w:rsidP="00D82D6C">
      <w:pPr>
        <w:jc w:val="both"/>
        <w:rPr>
          <w:rFonts w:ascii="Times New Roman" w:hAnsi="Times New Roman"/>
          <w:noProof/>
          <w:sz w:val="24"/>
        </w:rPr>
      </w:pPr>
    </w:p>
    <w:p w14:paraId="2375F455" w14:textId="06D4C1FC" w:rsidR="00416649" w:rsidRPr="00D82D6C" w:rsidRDefault="0028139F" w:rsidP="0028139F">
      <w:pPr>
        <w:ind w:left="567" w:hanging="284"/>
        <w:jc w:val="both"/>
        <w:rPr>
          <w:rFonts w:ascii="Times New Roman" w:hAnsi="Times New Roman"/>
          <w:noProof/>
          <w:sz w:val="24"/>
        </w:rPr>
      </w:pPr>
      <w:r>
        <w:rPr>
          <w:rFonts w:ascii="Times New Roman" w:hAnsi="Times New Roman"/>
          <w:sz w:val="24"/>
        </w:rPr>
        <w:t xml:space="preserve">a) </w:t>
      </w:r>
      <w:r>
        <w:rPr>
          <w:rFonts w:ascii="Times New Roman" w:hAnsi="Times New Roman"/>
          <w:i/>
          <w:iCs/>
          <w:sz w:val="24"/>
        </w:rPr>
        <w:t>BOP</w:t>
      </w:r>
      <w:r>
        <w:rPr>
          <w:rFonts w:ascii="Times New Roman" w:hAnsi="Times New Roman"/>
          <w:sz w:val="24"/>
        </w:rPr>
        <w:t xml:space="preserve"> ceļošanas postenis jau paredz atsevišķu papildu iedalījumu pēc preču un pakalpojumu veidiem. Ja pieejams ceļošanas posteņa papildu iedalījums, pakalpojumu proporciju no ceļošanas eksporta/importa kopējās vērtības aprēķina tieši un pēc tam atskaita no darījumu un personisko braucienu posteņa (un to apakšposteņiem);</w:t>
      </w:r>
    </w:p>
    <w:p w14:paraId="7F2B13C0" w14:textId="5A32A744" w:rsidR="00416649" w:rsidRPr="00D82D6C" w:rsidRDefault="0028139F" w:rsidP="0028139F">
      <w:pPr>
        <w:ind w:left="567" w:hanging="284"/>
        <w:jc w:val="both"/>
        <w:rPr>
          <w:rFonts w:ascii="Times New Roman" w:hAnsi="Times New Roman"/>
          <w:noProof/>
          <w:sz w:val="24"/>
        </w:rPr>
      </w:pPr>
      <w:r>
        <w:rPr>
          <w:rFonts w:ascii="Times New Roman" w:hAnsi="Times New Roman"/>
          <w:sz w:val="24"/>
        </w:rPr>
        <w:t xml:space="preserve">b) ceļošanas papildu posteņi (ceļošana: preces un ceļošana: pakalpojumi) nav pieejami; šādā gadījumā var izmantot tādas novērtēšanas metodes, kādas paredz </w:t>
      </w:r>
      <w:r>
        <w:rPr>
          <w:rFonts w:ascii="Times New Roman" w:hAnsi="Times New Roman"/>
          <w:i/>
          <w:iCs/>
          <w:sz w:val="24"/>
        </w:rPr>
        <w:t>Eurostat</w:t>
      </w:r>
      <w:r>
        <w:rPr>
          <w:rFonts w:ascii="Times New Roman" w:hAnsi="Times New Roman"/>
          <w:sz w:val="24"/>
        </w:rPr>
        <w:t>-PTO modelis (skat. 4.3. punktu);</w:t>
      </w:r>
      <w:r w:rsidR="00A773B7">
        <w:rPr>
          <w:rStyle w:val="FootnoteReference"/>
          <w:rFonts w:ascii="Times New Roman" w:hAnsi="Times New Roman"/>
          <w:noProof/>
          <w:sz w:val="24"/>
        </w:rPr>
        <w:footnoteReference w:id="156"/>
      </w:r>
    </w:p>
    <w:p w14:paraId="32A1B9C4" w14:textId="0A796155" w:rsidR="00416649" w:rsidRPr="00D82D6C" w:rsidRDefault="0028139F" w:rsidP="0028139F">
      <w:pPr>
        <w:ind w:left="567" w:hanging="284"/>
        <w:jc w:val="both"/>
        <w:rPr>
          <w:rFonts w:ascii="Times New Roman" w:hAnsi="Times New Roman"/>
          <w:noProof/>
          <w:sz w:val="24"/>
        </w:rPr>
      </w:pPr>
      <w:r>
        <w:rPr>
          <w:rFonts w:ascii="Times New Roman" w:hAnsi="Times New Roman"/>
          <w:sz w:val="24"/>
        </w:rPr>
        <w:t xml:space="preserve">c) </w:t>
      </w:r>
      <w:r>
        <w:rPr>
          <w:rFonts w:ascii="Times New Roman" w:hAnsi="Times New Roman"/>
          <w:i/>
          <w:iCs/>
          <w:sz w:val="24"/>
        </w:rPr>
        <w:t>BOP</w:t>
      </w:r>
      <w:r>
        <w:rPr>
          <w:rFonts w:ascii="Times New Roman" w:hAnsi="Times New Roman"/>
          <w:sz w:val="24"/>
        </w:rPr>
        <w:t xml:space="preserve"> ceļošanas postenis jau paredz atsevišķu papildu iedalījumu pēc preču un pakalpojumu veidiem, un valsts izveido </w:t>
      </w:r>
      <w:r>
        <w:rPr>
          <w:rFonts w:ascii="Times New Roman" w:hAnsi="Times New Roman"/>
          <w:i/>
          <w:iCs/>
          <w:sz w:val="24"/>
        </w:rPr>
        <w:t>TSA</w:t>
      </w:r>
      <w:r>
        <w:rPr>
          <w:rFonts w:ascii="Times New Roman" w:hAnsi="Times New Roman"/>
          <w:sz w:val="24"/>
        </w:rPr>
        <w:t xml:space="preserve">. Šajā gadījumā preču proporciju no ceļošanas eksporta/importa kopējās vērtības aprēķina tieši. Ir iespējams novērtēt arī izplatīšanas pakalpojumu vērtību, kas iekļauta iegādāto preču vērtībā, pamatojoties uz </w:t>
      </w:r>
      <w:r>
        <w:rPr>
          <w:rFonts w:ascii="Times New Roman" w:hAnsi="Times New Roman"/>
          <w:i/>
          <w:iCs/>
          <w:sz w:val="24"/>
        </w:rPr>
        <w:t>TSA</w:t>
      </w:r>
      <w:r>
        <w:rPr>
          <w:rFonts w:ascii="Times New Roman" w:hAnsi="Times New Roman"/>
          <w:sz w:val="24"/>
        </w:rPr>
        <w:t xml:space="preserve"> datiem, un atstāt šo daļu 2. veidā (vairāk informācijas skat. 13.2.2. punktā).</w:t>
      </w:r>
    </w:p>
    <w:p w14:paraId="6A8FF77F" w14:textId="77777777" w:rsidR="00416649" w:rsidRPr="00D82D6C" w:rsidRDefault="00416649" w:rsidP="00D82D6C">
      <w:pPr>
        <w:jc w:val="both"/>
        <w:rPr>
          <w:rFonts w:ascii="Times New Roman" w:hAnsi="Times New Roman"/>
          <w:noProof/>
          <w:sz w:val="24"/>
        </w:rPr>
      </w:pPr>
    </w:p>
    <w:p w14:paraId="3016A2D3" w14:textId="15CD1417" w:rsidR="00416649" w:rsidRPr="004F7558" w:rsidRDefault="004F7558" w:rsidP="00D82D6C">
      <w:pPr>
        <w:jc w:val="both"/>
        <w:rPr>
          <w:rFonts w:ascii="Times New Roman" w:hAnsi="Times New Roman"/>
          <w:b/>
          <w:bCs/>
          <w:noProof/>
          <w:color w:val="1C1C1C"/>
          <w:sz w:val="24"/>
        </w:rPr>
      </w:pPr>
      <w:bookmarkStart w:id="102" w:name="8.3.2._Some_national_estimations_of_the_"/>
      <w:bookmarkEnd w:id="102"/>
      <w:r>
        <w:rPr>
          <w:rFonts w:ascii="Times New Roman" w:hAnsi="Times New Roman"/>
          <w:b/>
          <w:color w:val="1C1C1C"/>
          <w:sz w:val="24"/>
        </w:rPr>
        <w:t>8.3.2. Dažu valstu aplēses par ceļošanas postenī ietvertajām precēm</w:t>
      </w:r>
    </w:p>
    <w:p w14:paraId="4DA51177" w14:textId="77777777" w:rsidR="004F7558" w:rsidRPr="00D82D6C" w:rsidRDefault="004F7558" w:rsidP="00D82D6C">
      <w:pPr>
        <w:jc w:val="both"/>
        <w:rPr>
          <w:rFonts w:ascii="Times New Roman" w:hAnsi="Times New Roman"/>
          <w:noProof/>
          <w:color w:val="1C1C1C"/>
          <w:sz w:val="24"/>
        </w:rPr>
      </w:pPr>
    </w:p>
    <w:p w14:paraId="6F7135DE" w14:textId="77777777" w:rsidR="00416649" w:rsidRDefault="00416649" w:rsidP="00D82D6C">
      <w:pPr>
        <w:jc w:val="both"/>
        <w:rPr>
          <w:rFonts w:ascii="Times New Roman" w:hAnsi="Times New Roman"/>
          <w:noProof/>
          <w:sz w:val="24"/>
        </w:rPr>
      </w:pPr>
      <w:r>
        <w:rPr>
          <w:rFonts w:ascii="Times New Roman" w:hAnsi="Times New Roman"/>
          <w:sz w:val="24"/>
        </w:rPr>
        <w:t>Šajā punktā aplūkoti vairāki reāli piemēri par metodēm, ko valstis izmantojušas, lai aprēķinātu ceļošanas postenī iekļauto preču proporciju. Datu apkopotāji ir aicināti izmantot metodi(-es), kas atbilst konkrētajiem apstākļiem viņu valstī.</w:t>
      </w:r>
    </w:p>
    <w:p w14:paraId="47E93B32" w14:textId="77777777" w:rsidR="004F7558" w:rsidRPr="00D82D6C" w:rsidRDefault="004F7558" w:rsidP="00D82D6C">
      <w:pPr>
        <w:jc w:val="both"/>
        <w:rPr>
          <w:rFonts w:ascii="Times New Roman" w:hAnsi="Times New Roman"/>
          <w:noProof/>
          <w:sz w:val="24"/>
        </w:rPr>
      </w:pPr>
    </w:p>
    <w:p w14:paraId="652C6ED9" w14:textId="77777777" w:rsidR="00416649" w:rsidRDefault="00416649" w:rsidP="00D82D6C">
      <w:pPr>
        <w:jc w:val="both"/>
        <w:rPr>
          <w:rFonts w:ascii="Times New Roman" w:hAnsi="Times New Roman"/>
          <w:noProof/>
          <w:sz w:val="24"/>
        </w:rPr>
      </w:pPr>
      <w:r>
        <w:rPr>
          <w:rFonts w:ascii="Times New Roman" w:hAnsi="Times New Roman"/>
          <w:sz w:val="24"/>
        </w:rPr>
        <w:t>Preču izdevumu apmērs ceļošanas postenī būtiski atšķiras starp dažādām ES dalībvalstīm, kuras šīs vērtības ir varējušas novērtēt, un tas lielā mērā atkarīgs no katras valsts konkrētajiem apstākļiem. 8.1. tabulā norādīti dažu valstu veiktie novērtējumi par preču proporciju.</w:t>
      </w:r>
    </w:p>
    <w:p w14:paraId="23E42F61" w14:textId="77777777" w:rsidR="004F7558" w:rsidRPr="00D82D6C" w:rsidRDefault="004F7558" w:rsidP="00D82D6C">
      <w:pPr>
        <w:jc w:val="both"/>
        <w:rPr>
          <w:rFonts w:ascii="Times New Roman" w:hAnsi="Times New Roman"/>
          <w:noProof/>
          <w:sz w:val="24"/>
        </w:rPr>
      </w:pPr>
    </w:p>
    <w:p w14:paraId="74A55591" w14:textId="4F2568F0" w:rsidR="00416649" w:rsidRPr="00D82D6C" w:rsidRDefault="00416649" w:rsidP="00D82D6C">
      <w:pPr>
        <w:jc w:val="both"/>
        <w:rPr>
          <w:rFonts w:ascii="Times New Roman" w:hAnsi="Times New Roman"/>
          <w:noProof/>
          <w:sz w:val="24"/>
        </w:rPr>
      </w:pPr>
      <w:r>
        <w:rPr>
          <w:rFonts w:ascii="Times New Roman" w:hAnsi="Times New Roman"/>
          <w:sz w:val="24"/>
        </w:rPr>
        <w:t xml:space="preserve">Austrija, Vācija, Spānija un Polija ir noteikušas ceļošanas postenī uzrādīto pakalpojumu relatīvās proporcijas. Vairums šo valstu varēja sniegt informāciju gan par eksportu, gan par </w:t>
      </w:r>
      <w:r>
        <w:rPr>
          <w:rFonts w:ascii="Times New Roman" w:hAnsi="Times New Roman"/>
          <w:sz w:val="24"/>
        </w:rPr>
        <w:lastRenderedPageBreak/>
        <w:t>importu</w:t>
      </w:r>
      <w:r w:rsidR="00A773B7">
        <w:rPr>
          <w:rStyle w:val="FootnoteReference"/>
          <w:rFonts w:ascii="Times New Roman" w:hAnsi="Times New Roman"/>
          <w:noProof/>
          <w:sz w:val="24"/>
        </w:rPr>
        <w:footnoteReference w:id="157"/>
      </w:r>
      <w:r>
        <w:rPr>
          <w:rFonts w:ascii="Times New Roman" w:hAnsi="Times New Roman"/>
          <w:sz w:val="24"/>
        </w:rPr>
        <w:t xml:space="preserve"> iedalījumā pēc ES ārējiem darījumiem ar partnervalstīm, ES iekšējiem darījumiem un darījumiem ar pārējo pasauli (Austrija un Polija), pasauli (Vācija) un jebkuru pasaules valsti (Spānija).</w:t>
      </w:r>
    </w:p>
    <w:p w14:paraId="445ABDA2" w14:textId="77777777" w:rsidR="00416649" w:rsidRPr="00D82D6C" w:rsidRDefault="00416649" w:rsidP="00D82D6C">
      <w:pPr>
        <w:jc w:val="both"/>
        <w:rPr>
          <w:rFonts w:ascii="Times New Roman" w:hAnsi="Times New Roman"/>
          <w:noProof/>
          <w:sz w:val="24"/>
        </w:rPr>
      </w:pPr>
    </w:p>
    <w:p w14:paraId="6829D467" w14:textId="77777777" w:rsidR="00416649" w:rsidRDefault="00416649" w:rsidP="00D82D6C">
      <w:pPr>
        <w:jc w:val="both"/>
        <w:rPr>
          <w:rFonts w:ascii="Times New Roman" w:hAnsi="Times New Roman"/>
          <w:sz w:val="24"/>
        </w:rPr>
      </w:pPr>
      <w:r>
        <w:rPr>
          <w:rFonts w:ascii="Times New Roman" w:hAnsi="Times New Roman"/>
          <w:sz w:val="24"/>
        </w:rPr>
        <w:t>Galvenos avotus šo novērtējumu veikšanai veido:</w:t>
      </w:r>
    </w:p>
    <w:p w14:paraId="784D999C" w14:textId="77777777" w:rsidR="004152A5" w:rsidRPr="00D82D6C" w:rsidRDefault="004152A5" w:rsidP="00D82D6C">
      <w:pPr>
        <w:jc w:val="both"/>
        <w:rPr>
          <w:rFonts w:ascii="Times New Roman" w:hAnsi="Times New Roman"/>
          <w:noProof/>
          <w:sz w:val="24"/>
        </w:rPr>
      </w:pPr>
    </w:p>
    <w:p w14:paraId="3AAA0886" w14:textId="77777777" w:rsidR="004309F9" w:rsidRDefault="00416649" w:rsidP="003354F3">
      <w:pPr>
        <w:pStyle w:val="ListParagraph"/>
        <w:numPr>
          <w:ilvl w:val="0"/>
          <w:numId w:val="67"/>
        </w:numPr>
        <w:ind w:left="567" w:hanging="283"/>
        <w:jc w:val="both"/>
        <w:rPr>
          <w:rFonts w:ascii="Times New Roman" w:hAnsi="Times New Roman"/>
          <w:noProof/>
          <w:sz w:val="24"/>
        </w:rPr>
      </w:pPr>
      <w:r>
        <w:rPr>
          <w:rFonts w:ascii="Times New Roman" w:hAnsi="Times New Roman"/>
          <w:sz w:val="24"/>
        </w:rPr>
        <w:t>mājsaimniecību apsekojumi saistībā ar ceļošanas izdevumiem (DE);</w:t>
      </w:r>
    </w:p>
    <w:p w14:paraId="66A99426" w14:textId="77777777" w:rsidR="004309F9" w:rsidRDefault="00416649" w:rsidP="003354F3">
      <w:pPr>
        <w:pStyle w:val="ListParagraph"/>
        <w:numPr>
          <w:ilvl w:val="0"/>
          <w:numId w:val="67"/>
        </w:numPr>
        <w:ind w:left="567" w:hanging="283"/>
        <w:jc w:val="both"/>
        <w:rPr>
          <w:rFonts w:ascii="Times New Roman" w:hAnsi="Times New Roman"/>
          <w:noProof/>
          <w:sz w:val="24"/>
        </w:rPr>
      </w:pPr>
      <w:r>
        <w:rPr>
          <w:rFonts w:ascii="Times New Roman" w:hAnsi="Times New Roman"/>
          <w:sz w:val="24"/>
        </w:rPr>
        <w:t>tūrisma statistika (ES);</w:t>
      </w:r>
    </w:p>
    <w:p w14:paraId="4767001A" w14:textId="77777777" w:rsidR="004309F9" w:rsidRDefault="00416649" w:rsidP="003354F3">
      <w:pPr>
        <w:pStyle w:val="ListParagraph"/>
        <w:numPr>
          <w:ilvl w:val="0"/>
          <w:numId w:val="67"/>
        </w:numPr>
        <w:ind w:left="567" w:hanging="283"/>
        <w:jc w:val="both"/>
        <w:rPr>
          <w:rFonts w:ascii="Times New Roman" w:hAnsi="Times New Roman"/>
          <w:noProof/>
          <w:sz w:val="24"/>
        </w:rPr>
      </w:pPr>
      <w:r>
        <w:rPr>
          <w:rFonts w:ascii="Times New Roman" w:hAnsi="Times New Roman"/>
          <w:sz w:val="24"/>
        </w:rPr>
        <w:t>apmeklētāju apsekojums, kredītkaršu dati, pieprasījuma apsekojums (AT);</w:t>
      </w:r>
    </w:p>
    <w:p w14:paraId="55107CF8" w14:textId="3E045614" w:rsidR="00416649" w:rsidRPr="004309F9" w:rsidRDefault="00416649" w:rsidP="003354F3">
      <w:pPr>
        <w:pStyle w:val="ListParagraph"/>
        <w:numPr>
          <w:ilvl w:val="0"/>
          <w:numId w:val="67"/>
        </w:numPr>
        <w:ind w:left="567" w:hanging="283"/>
        <w:jc w:val="both"/>
        <w:rPr>
          <w:rFonts w:ascii="Times New Roman" w:hAnsi="Times New Roman"/>
          <w:noProof/>
          <w:sz w:val="24"/>
        </w:rPr>
      </w:pPr>
      <w:r>
        <w:rPr>
          <w:rFonts w:ascii="Times New Roman" w:hAnsi="Times New Roman"/>
          <w:sz w:val="24"/>
        </w:rPr>
        <w:t>mājsaimniecību apsekojums, valstu robežpunktos veiktais apsekojums (PL).</w:t>
      </w:r>
    </w:p>
    <w:p w14:paraId="7497207D" w14:textId="77777777" w:rsidR="00416649" w:rsidRPr="00D82D6C" w:rsidRDefault="00416649" w:rsidP="00D82D6C">
      <w:pPr>
        <w:jc w:val="both"/>
        <w:rPr>
          <w:rFonts w:ascii="Times New Roman" w:hAnsi="Times New Roman"/>
          <w:noProof/>
          <w:sz w:val="24"/>
        </w:rPr>
      </w:pPr>
    </w:p>
    <w:p w14:paraId="64C658EA" w14:textId="77777777" w:rsidR="00416649" w:rsidRDefault="00416649" w:rsidP="00D82D6C">
      <w:pPr>
        <w:jc w:val="both"/>
        <w:rPr>
          <w:rFonts w:ascii="Times New Roman" w:hAnsi="Times New Roman"/>
          <w:noProof/>
          <w:sz w:val="24"/>
        </w:rPr>
      </w:pPr>
      <w:r>
        <w:rPr>
          <w:rFonts w:ascii="Times New Roman" w:hAnsi="Times New Roman"/>
          <w:sz w:val="24"/>
        </w:rPr>
        <w:t xml:space="preserve">Itālijas Banka regulāri un savlaicīgi informē par ceļošanas statistikas iedalījumu pēc </w:t>
      </w:r>
      <w:r>
        <w:rPr>
          <w:rFonts w:ascii="Times New Roman" w:hAnsi="Times New Roman"/>
          <w:i/>
          <w:iCs/>
          <w:sz w:val="24"/>
        </w:rPr>
        <w:t>EBOPS</w:t>
      </w:r>
      <w:r>
        <w:rPr>
          <w:rFonts w:ascii="Times New Roman" w:hAnsi="Times New Roman"/>
          <w:sz w:val="24"/>
        </w:rPr>
        <w:t xml:space="preserve">, izmantojot mikrodatus un īpašas </w:t>
      </w:r>
      <w:r>
        <w:rPr>
          <w:rFonts w:ascii="Times New Roman" w:hAnsi="Times New Roman"/>
          <w:i/>
          <w:iCs/>
          <w:sz w:val="24"/>
        </w:rPr>
        <w:t>Excel</w:t>
      </w:r>
      <w:r>
        <w:rPr>
          <w:rFonts w:ascii="Times New Roman" w:hAnsi="Times New Roman"/>
          <w:sz w:val="24"/>
        </w:rPr>
        <w:t xml:space="preserve"> datnes (tomēr ne visas šīs datnes ir pieejamas angļu valodā).</w:t>
      </w:r>
    </w:p>
    <w:p w14:paraId="0E535F81" w14:textId="77777777" w:rsidR="004309F9" w:rsidRPr="00D82D6C" w:rsidRDefault="004309F9" w:rsidP="00D82D6C">
      <w:pPr>
        <w:jc w:val="both"/>
        <w:rPr>
          <w:rFonts w:ascii="Times New Roman" w:hAnsi="Times New Roman"/>
          <w:noProof/>
          <w:sz w:val="24"/>
        </w:rPr>
      </w:pPr>
    </w:p>
    <w:p w14:paraId="284DEC70" w14:textId="77777777" w:rsidR="00416649" w:rsidRDefault="00416649" w:rsidP="00D82D6C">
      <w:pPr>
        <w:jc w:val="both"/>
        <w:rPr>
          <w:rFonts w:ascii="Times New Roman" w:hAnsi="Times New Roman"/>
          <w:noProof/>
          <w:sz w:val="24"/>
        </w:rPr>
      </w:pPr>
      <w:r>
        <w:rPr>
          <w:rFonts w:ascii="Times New Roman" w:hAnsi="Times New Roman"/>
          <w:sz w:val="24"/>
        </w:rPr>
        <w:t>Lai gan Polija un Austrija sniedza iedalījumu pēc 1) vietējiem transporta pakalpojumiem, 2) izmitināšanas pakalpojumiem, 3) ēdināšanas pakalpojumiem un 4) citām precēm un pakalpojumiem, Vācija un Itālija varēja sniegt šādu iedalījumu vienīgi ar pirmajām trim kategorijām.</w:t>
      </w:r>
    </w:p>
    <w:p w14:paraId="65B04CD3" w14:textId="77777777" w:rsidR="004309F9" w:rsidRPr="00D82D6C" w:rsidRDefault="004309F9" w:rsidP="00D82D6C">
      <w:pPr>
        <w:jc w:val="both"/>
        <w:rPr>
          <w:rFonts w:ascii="Times New Roman" w:hAnsi="Times New Roman"/>
          <w:noProof/>
          <w:sz w:val="24"/>
        </w:rPr>
      </w:pPr>
    </w:p>
    <w:p w14:paraId="50745FF3" w14:textId="69ED5D3E" w:rsidR="00416649" w:rsidRPr="00D82D6C" w:rsidRDefault="00416649" w:rsidP="00D82D6C">
      <w:pPr>
        <w:jc w:val="both"/>
        <w:rPr>
          <w:rFonts w:ascii="Times New Roman" w:hAnsi="Times New Roman"/>
          <w:noProof/>
          <w:sz w:val="24"/>
        </w:rPr>
      </w:pPr>
      <w:r>
        <w:rPr>
          <w:rFonts w:ascii="Times New Roman" w:hAnsi="Times New Roman"/>
          <w:sz w:val="24"/>
        </w:rPr>
        <w:t>Tūrisma statistika Spānijā attiecībā uz izdevumiem ir iedalīta pēc precēm un pakalpojumiem, bet attiecībā uz pakalpojumiem – pēc vietējiem transporta pakalpojumiem, izmitināšanas pakalpojumiem, ēdināšanas pakalpojumiem un citiem pakalpojumiem. Spānija nevar izdalīt izglītības un veselības aprūpes pakalpojumu proporciju no pārējiem pakalpojumiem (skat. 13.2.5. iedaļu).</w:t>
      </w:r>
    </w:p>
    <w:p w14:paraId="1B91D043" w14:textId="77777777" w:rsidR="00416649" w:rsidRPr="00D82D6C" w:rsidRDefault="00416649" w:rsidP="00D82D6C">
      <w:pPr>
        <w:jc w:val="both"/>
        <w:rPr>
          <w:rFonts w:ascii="Times New Roman" w:hAnsi="Times New Roman"/>
          <w:noProof/>
          <w:sz w:val="24"/>
        </w:rPr>
      </w:pPr>
    </w:p>
    <w:p w14:paraId="43EF4BCB" w14:textId="77777777" w:rsidR="00416649" w:rsidRDefault="00416649" w:rsidP="00D82D6C">
      <w:pPr>
        <w:jc w:val="both"/>
        <w:rPr>
          <w:rFonts w:ascii="Times New Roman" w:hAnsi="Times New Roman"/>
          <w:b/>
          <w:bCs/>
          <w:noProof/>
          <w:color w:val="B83B46"/>
          <w:sz w:val="24"/>
        </w:rPr>
      </w:pPr>
      <w:r>
        <w:rPr>
          <w:rFonts w:ascii="Times New Roman" w:hAnsi="Times New Roman"/>
          <w:b/>
          <w:color w:val="B83B46"/>
          <w:sz w:val="24"/>
        </w:rPr>
        <w:t>8.1. tabula. Valstu novērtējumi par preču izdevumiem kopējā ceļošanas postenī (%)</w:t>
      </w:r>
    </w:p>
    <w:p w14:paraId="4C508163" w14:textId="77777777" w:rsidR="004309F9" w:rsidRDefault="004309F9" w:rsidP="00D82D6C">
      <w:pPr>
        <w:jc w:val="both"/>
        <w:rPr>
          <w:rFonts w:ascii="Times New Roman" w:hAnsi="Times New Roman"/>
          <w:b/>
          <w:bCs/>
          <w:noProof/>
          <w:color w:val="B83B46"/>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1597"/>
        <w:gridCol w:w="1255"/>
        <w:gridCol w:w="1255"/>
        <w:gridCol w:w="1255"/>
        <w:gridCol w:w="1255"/>
        <w:gridCol w:w="1257"/>
        <w:gridCol w:w="1257"/>
      </w:tblGrid>
      <w:tr w:rsidR="00D72F5C" w14:paraId="006C8CFC" w14:textId="77777777" w:rsidTr="0083720E">
        <w:tc>
          <w:tcPr>
            <w:tcW w:w="714" w:type="pct"/>
            <w:vMerge w:val="restart"/>
            <w:tcBorders>
              <w:left w:val="nil"/>
              <w:right w:val="nil"/>
            </w:tcBorders>
            <w:shd w:val="clear" w:color="auto" w:fill="EFD6D6"/>
          </w:tcPr>
          <w:p w14:paraId="6E1CA638" w14:textId="77777777" w:rsidR="00D72F5C" w:rsidRDefault="00D72F5C" w:rsidP="00D72F5C">
            <w:pPr>
              <w:jc w:val="both"/>
              <w:rPr>
                <w:rFonts w:ascii="Times New Roman" w:hAnsi="Times New Roman"/>
                <w:b/>
                <w:bCs/>
                <w:noProof/>
                <w:color w:val="B83B46"/>
                <w:sz w:val="24"/>
              </w:rPr>
            </w:pPr>
          </w:p>
        </w:tc>
        <w:tc>
          <w:tcPr>
            <w:tcW w:w="1428" w:type="pct"/>
            <w:gridSpan w:val="2"/>
            <w:tcBorders>
              <w:left w:val="nil"/>
              <w:bottom w:val="single" w:sz="4" w:space="0" w:color="808080" w:themeColor="background1" w:themeShade="80"/>
              <w:right w:val="nil"/>
            </w:tcBorders>
            <w:shd w:val="clear" w:color="auto" w:fill="EFD6D6"/>
          </w:tcPr>
          <w:p w14:paraId="0FC0A52B" w14:textId="1D222C91" w:rsidR="00D72F5C" w:rsidRDefault="00D72F5C" w:rsidP="00D72F5C">
            <w:pPr>
              <w:jc w:val="center"/>
              <w:rPr>
                <w:rFonts w:ascii="Times New Roman" w:hAnsi="Times New Roman"/>
                <w:b/>
                <w:bCs/>
                <w:noProof/>
                <w:color w:val="B83B46"/>
                <w:sz w:val="24"/>
              </w:rPr>
            </w:pPr>
            <w:r>
              <w:rPr>
                <w:rFonts w:ascii="Times New Roman" w:hAnsi="Times New Roman"/>
                <w:b/>
                <w:sz w:val="24"/>
              </w:rPr>
              <w:t>2018</w:t>
            </w:r>
          </w:p>
        </w:tc>
        <w:tc>
          <w:tcPr>
            <w:tcW w:w="1428" w:type="pct"/>
            <w:gridSpan w:val="2"/>
            <w:tcBorders>
              <w:left w:val="nil"/>
              <w:bottom w:val="single" w:sz="4" w:space="0" w:color="808080" w:themeColor="background1" w:themeShade="80"/>
              <w:right w:val="nil"/>
            </w:tcBorders>
            <w:shd w:val="clear" w:color="auto" w:fill="EFD6D6"/>
          </w:tcPr>
          <w:p w14:paraId="7AACB93A" w14:textId="43146655" w:rsidR="00D72F5C" w:rsidRDefault="00D72F5C" w:rsidP="00D72F5C">
            <w:pPr>
              <w:jc w:val="center"/>
              <w:rPr>
                <w:rFonts w:ascii="Times New Roman" w:hAnsi="Times New Roman"/>
                <w:b/>
                <w:bCs/>
                <w:noProof/>
                <w:color w:val="B83B46"/>
                <w:sz w:val="24"/>
              </w:rPr>
            </w:pPr>
            <w:r>
              <w:rPr>
                <w:rFonts w:ascii="Times New Roman" w:hAnsi="Times New Roman"/>
                <w:b/>
                <w:sz w:val="24"/>
              </w:rPr>
              <w:t>2019</w:t>
            </w:r>
          </w:p>
        </w:tc>
        <w:tc>
          <w:tcPr>
            <w:tcW w:w="1429" w:type="pct"/>
            <w:gridSpan w:val="2"/>
            <w:tcBorders>
              <w:left w:val="nil"/>
              <w:bottom w:val="single" w:sz="4" w:space="0" w:color="808080" w:themeColor="background1" w:themeShade="80"/>
              <w:right w:val="nil"/>
            </w:tcBorders>
            <w:shd w:val="clear" w:color="auto" w:fill="EFD6D6"/>
          </w:tcPr>
          <w:p w14:paraId="05AAB19D" w14:textId="00A69271" w:rsidR="00D72F5C" w:rsidRDefault="00D72F5C" w:rsidP="00D72F5C">
            <w:pPr>
              <w:jc w:val="center"/>
              <w:rPr>
                <w:rFonts w:ascii="Times New Roman" w:hAnsi="Times New Roman"/>
                <w:b/>
                <w:bCs/>
                <w:noProof/>
                <w:color w:val="B83B46"/>
                <w:sz w:val="24"/>
              </w:rPr>
            </w:pPr>
            <w:r>
              <w:rPr>
                <w:rFonts w:ascii="Times New Roman" w:hAnsi="Times New Roman"/>
                <w:b/>
                <w:sz w:val="24"/>
              </w:rPr>
              <w:t>Vidējie novērtējumi</w:t>
            </w:r>
          </w:p>
        </w:tc>
      </w:tr>
      <w:tr w:rsidR="00D72F5C" w14:paraId="793B8208" w14:textId="77777777" w:rsidTr="0083720E">
        <w:tc>
          <w:tcPr>
            <w:tcW w:w="714" w:type="pct"/>
            <w:vMerge/>
            <w:tcBorders>
              <w:left w:val="nil"/>
              <w:right w:val="nil"/>
            </w:tcBorders>
            <w:shd w:val="clear" w:color="auto" w:fill="EFD6D6"/>
          </w:tcPr>
          <w:p w14:paraId="5F6954D2" w14:textId="77777777" w:rsidR="00D72F5C" w:rsidRDefault="00D72F5C" w:rsidP="00D72F5C">
            <w:pPr>
              <w:jc w:val="both"/>
              <w:rPr>
                <w:rFonts w:ascii="Times New Roman" w:hAnsi="Times New Roman"/>
                <w:b/>
                <w:bCs/>
                <w:noProof/>
                <w:color w:val="B83B46"/>
                <w:sz w:val="24"/>
              </w:rPr>
            </w:pPr>
          </w:p>
        </w:tc>
        <w:tc>
          <w:tcPr>
            <w:tcW w:w="714" w:type="pct"/>
            <w:tcBorders>
              <w:top w:val="single" w:sz="4" w:space="0" w:color="808080" w:themeColor="background1" w:themeShade="80"/>
              <w:left w:val="nil"/>
              <w:right w:val="nil"/>
            </w:tcBorders>
            <w:shd w:val="clear" w:color="auto" w:fill="EFD6D6"/>
          </w:tcPr>
          <w:p w14:paraId="66E7DBBF" w14:textId="3A561044" w:rsidR="00D72F5C" w:rsidRDefault="00D72F5C" w:rsidP="00D72F5C">
            <w:pPr>
              <w:jc w:val="both"/>
              <w:rPr>
                <w:rFonts w:ascii="Times New Roman" w:hAnsi="Times New Roman"/>
                <w:b/>
                <w:bCs/>
                <w:noProof/>
                <w:color w:val="B83B46"/>
                <w:sz w:val="24"/>
              </w:rPr>
            </w:pPr>
            <w:r>
              <w:rPr>
                <w:rFonts w:ascii="Times New Roman" w:hAnsi="Times New Roman"/>
                <w:b/>
                <w:sz w:val="24"/>
              </w:rPr>
              <w:t>Eksports</w:t>
            </w:r>
          </w:p>
        </w:tc>
        <w:tc>
          <w:tcPr>
            <w:tcW w:w="714" w:type="pct"/>
            <w:tcBorders>
              <w:top w:val="single" w:sz="4" w:space="0" w:color="808080" w:themeColor="background1" w:themeShade="80"/>
              <w:left w:val="nil"/>
              <w:right w:val="nil"/>
            </w:tcBorders>
            <w:shd w:val="clear" w:color="auto" w:fill="EFD6D6"/>
          </w:tcPr>
          <w:p w14:paraId="67E6236C" w14:textId="12BAC232" w:rsidR="00D72F5C" w:rsidRDefault="00D72F5C" w:rsidP="00D72F5C">
            <w:pPr>
              <w:jc w:val="both"/>
              <w:rPr>
                <w:rFonts w:ascii="Times New Roman" w:hAnsi="Times New Roman"/>
                <w:b/>
                <w:bCs/>
                <w:noProof/>
                <w:color w:val="B83B46"/>
                <w:sz w:val="24"/>
              </w:rPr>
            </w:pPr>
            <w:r>
              <w:rPr>
                <w:rFonts w:ascii="Times New Roman" w:hAnsi="Times New Roman"/>
                <w:b/>
                <w:sz w:val="24"/>
              </w:rPr>
              <w:t>Imports</w:t>
            </w:r>
          </w:p>
        </w:tc>
        <w:tc>
          <w:tcPr>
            <w:tcW w:w="714" w:type="pct"/>
            <w:tcBorders>
              <w:top w:val="single" w:sz="4" w:space="0" w:color="808080" w:themeColor="background1" w:themeShade="80"/>
              <w:left w:val="nil"/>
              <w:right w:val="nil"/>
            </w:tcBorders>
            <w:shd w:val="clear" w:color="auto" w:fill="EFD6D6"/>
          </w:tcPr>
          <w:p w14:paraId="02E9DBCD" w14:textId="56688E54" w:rsidR="00D72F5C" w:rsidRDefault="00D72F5C" w:rsidP="00D72F5C">
            <w:pPr>
              <w:jc w:val="both"/>
              <w:rPr>
                <w:rFonts w:ascii="Times New Roman" w:hAnsi="Times New Roman"/>
                <w:b/>
                <w:bCs/>
                <w:noProof/>
                <w:color w:val="B83B46"/>
                <w:sz w:val="24"/>
              </w:rPr>
            </w:pPr>
            <w:r>
              <w:rPr>
                <w:rFonts w:ascii="Times New Roman" w:hAnsi="Times New Roman"/>
                <w:b/>
                <w:sz w:val="24"/>
              </w:rPr>
              <w:t>Eksports</w:t>
            </w:r>
          </w:p>
        </w:tc>
        <w:tc>
          <w:tcPr>
            <w:tcW w:w="714" w:type="pct"/>
            <w:tcBorders>
              <w:top w:val="single" w:sz="4" w:space="0" w:color="808080" w:themeColor="background1" w:themeShade="80"/>
              <w:left w:val="nil"/>
              <w:right w:val="nil"/>
            </w:tcBorders>
            <w:shd w:val="clear" w:color="auto" w:fill="EFD6D6"/>
          </w:tcPr>
          <w:p w14:paraId="60A1FAB9" w14:textId="04290815" w:rsidR="00D72F5C" w:rsidRDefault="00D72F5C" w:rsidP="00D72F5C">
            <w:pPr>
              <w:jc w:val="both"/>
              <w:rPr>
                <w:rFonts w:ascii="Times New Roman" w:hAnsi="Times New Roman"/>
                <w:b/>
                <w:bCs/>
                <w:noProof/>
                <w:color w:val="B83B46"/>
                <w:sz w:val="24"/>
              </w:rPr>
            </w:pPr>
            <w:r>
              <w:rPr>
                <w:rFonts w:ascii="Times New Roman" w:hAnsi="Times New Roman"/>
                <w:b/>
                <w:sz w:val="24"/>
              </w:rPr>
              <w:t>Imports</w:t>
            </w:r>
          </w:p>
        </w:tc>
        <w:tc>
          <w:tcPr>
            <w:tcW w:w="715" w:type="pct"/>
            <w:tcBorders>
              <w:top w:val="single" w:sz="4" w:space="0" w:color="808080" w:themeColor="background1" w:themeShade="80"/>
              <w:left w:val="nil"/>
              <w:right w:val="nil"/>
            </w:tcBorders>
            <w:shd w:val="clear" w:color="auto" w:fill="EFD6D6"/>
          </w:tcPr>
          <w:p w14:paraId="411C6E57" w14:textId="78325832" w:rsidR="00D72F5C" w:rsidRDefault="00D72F5C" w:rsidP="00D72F5C">
            <w:pPr>
              <w:jc w:val="both"/>
              <w:rPr>
                <w:rFonts w:ascii="Times New Roman" w:hAnsi="Times New Roman"/>
                <w:b/>
                <w:bCs/>
                <w:noProof/>
                <w:color w:val="B83B46"/>
                <w:sz w:val="24"/>
              </w:rPr>
            </w:pPr>
            <w:r>
              <w:rPr>
                <w:rFonts w:ascii="Times New Roman" w:hAnsi="Times New Roman"/>
                <w:b/>
                <w:sz w:val="24"/>
              </w:rPr>
              <w:t>Eksports</w:t>
            </w:r>
          </w:p>
        </w:tc>
        <w:tc>
          <w:tcPr>
            <w:tcW w:w="715" w:type="pct"/>
            <w:tcBorders>
              <w:top w:val="single" w:sz="4" w:space="0" w:color="808080" w:themeColor="background1" w:themeShade="80"/>
              <w:left w:val="nil"/>
              <w:right w:val="nil"/>
            </w:tcBorders>
            <w:shd w:val="clear" w:color="auto" w:fill="EFD6D6"/>
          </w:tcPr>
          <w:p w14:paraId="7AC1D5FF" w14:textId="3E6E77F1" w:rsidR="00D72F5C" w:rsidRDefault="00D72F5C" w:rsidP="00D72F5C">
            <w:pPr>
              <w:jc w:val="both"/>
              <w:rPr>
                <w:rFonts w:ascii="Times New Roman" w:hAnsi="Times New Roman"/>
                <w:b/>
                <w:bCs/>
                <w:noProof/>
                <w:color w:val="B83B46"/>
                <w:sz w:val="24"/>
              </w:rPr>
            </w:pPr>
            <w:r>
              <w:rPr>
                <w:rFonts w:ascii="Times New Roman" w:hAnsi="Times New Roman"/>
                <w:b/>
                <w:sz w:val="24"/>
              </w:rPr>
              <w:t>Imports</w:t>
            </w:r>
          </w:p>
        </w:tc>
      </w:tr>
      <w:tr w:rsidR="00D72F5C" w14:paraId="59437688" w14:textId="77777777" w:rsidTr="0083720E">
        <w:tc>
          <w:tcPr>
            <w:tcW w:w="714" w:type="pct"/>
            <w:tcBorders>
              <w:top w:val="single" w:sz="4" w:space="0" w:color="808080" w:themeColor="background1" w:themeShade="80"/>
              <w:left w:val="nil"/>
              <w:bottom w:val="single" w:sz="4" w:space="0" w:color="808080" w:themeColor="background1" w:themeShade="80"/>
              <w:right w:val="nil"/>
            </w:tcBorders>
          </w:tcPr>
          <w:p w14:paraId="7AF86A68" w14:textId="6CFEF9BB" w:rsidR="00D72F5C" w:rsidRDefault="00D72F5C" w:rsidP="00D72F5C">
            <w:pPr>
              <w:jc w:val="both"/>
              <w:rPr>
                <w:rFonts w:ascii="Times New Roman" w:hAnsi="Times New Roman"/>
                <w:b/>
                <w:bCs/>
                <w:noProof/>
                <w:color w:val="B83B46"/>
                <w:sz w:val="24"/>
              </w:rPr>
            </w:pPr>
            <w:r>
              <w:rPr>
                <w:rFonts w:ascii="Times New Roman" w:hAnsi="Times New Roman"/>
                <w:b/>
                <w:sz w:val="24"/>
              </w:rPr>
              <w:t>ES 28 dalībvalstis</w:t>
            </w:r>
            <w:r>
              <w:rPr>
                <w:rFonts w:ascii="Times New Roman" w:hAnsi="Times New Roman"/>
                <w:b/>
                <w:sz w:val="24"/>
                <w:vertAlign w:val="superscript"/>
              </w:rPr>
              <w:t>7</w:t>
            </w:r>
          </w:p>
        </w:tc>
        <w:tc>
          <w:tcPr>
            <w:tcW w:w="714" w:type="pct"/>
            <w:tcBorders>
              <w:top w:val="single" w:sz="4" w:space="0" w:color="808080" w:themeColor="background1" w:themeShade="80"/>
              <w:left w:val="nil"/>
              <w:bottom w:val="single" w:sz="4" w:space="0" w:color="808080" w:themeColor="background1" w:themeShade="80"/>
              <w:right w:val="nil"/>
            </w:tcBorders>
          </w:tcPr>
          <w:p w14:paraId="27172194" w14:textId="64D596C0" w:rsidR="00D72F5C" w:rsidRDefault="00D72F5C" w:rsidP="00D72F5C">
            <w:pPr>
              <w:jc w:val="both"/>
              <w:rPr>
                <w:rFonts w:ascii="Times New Roman" w:hAnsi="Times New Roman"/>
                <w:b/>
                <w:bCs/>
                <w:noProof/>
                <w:color w:val="B83B46"/>
                <w:sz w:val="24"/>
              </w:rPr>
            </w:pPr>
            <w:r>
              <w:rPr>
                <w:rFonts w:ascii="Times New Roman" w:hAnsi="Times New Roman"/>
                <w:sz w:val="24"/>
              </w:rPr>
              <w:t>27,0</w:t>
            </w:r>
          </w:p>
        </w:tc>
        <w:tc>
          <w:tcPr>
            <w:tcW w:w="714" w:type="pct"/>
            <w:tcBorders>
              <w:top w:val="single" w:sz="4" w:space="0" w:color="808080" w:themeColor="background1" w:themeShade="80"/>
              <w:left w:val="nil"/>
              <w:bottom w:val="single" w:sz="4" w:space="0" w:color="808080" w:themeColor="background1" w:themeShade="80"/>
              <w:right w:val="nil"/>
            </w:tcBorders>
          </w:tcPr>
          <w:p w14:paraId="3D6FDFBE" w14:textId="73E46805" w:rsidR="00A4635F" w:rsidRDefault="00D72F5C" w:rsidP="00A4635F">
            <w:pPr>
              <w:jc w:val="both"/>
              <w:rPr>
                <w:rFonts w:ascii="Times New Roman" w:hAnsi="Times New Roman"/>
                <w:b/>
                <w:bCs/>
                <w:noProof/>
                <w:color w:val="B83B46"/>
                <w:sz w:val="24"/>
              </w:rPr>
            </w:pPr>
            <w:r>
              <w:rPr>
                <w:rFonts w:ascii="Times New Roman" w:hAnsi="Times New Roman"/>
                <w:sz w:val="24"/>
              </w:rPr>
              <w:t>32,0</w:t>
            </w:r>
          </w:p>
        </w:tc>
        <w:tc>
          <w:tcPr>
            <w:tcW w:w="714" w:type="pct"/>
            <w:tcBorders>
              <w:top w:val="single" w:sz="4" w:space="0" w:color="808080" w:themeColor="background1" w:themeShade="80"/>
              <w:left w:val="nil"/>
              <w:bottom w:val="single" w:sz="4" w:space="0" w:color="808080" w:themeColor="background1" w:themeShade="80"/>
              <w:right w:val="nil"/>
            </w:tcBorders>
          </w:tcPr>
          <w:p w14:paraId="07E73F9D" w14:textId="77777777" w:rsidR="00D72F5C" w:rsidRDefault="00D72F5C" w:rsidP="00D72F5C">
            <w:pPr>
              <w:jc w:val="both"/>
              <w:rPr>
                <w:rFonts w:ascii="Times New Roman" w:hAnsi="Times New Roman"/>
                <w:b/>
                <w:bCs/>
                <w:noProof/>
                <w:color w:val="B83B46"/>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4D80175E" w14:textId="77777777" w:rsidR="00D72F5C" w:rsidRDefault="00D72F5C" w:rsidP="00D72F5C">
            <w:pPr>
              <w:jc w:val="both"/>
              <w:rPr>
                <w:rFonts w:ascii="Times New Roman" w:hAnsi="Times New Roman"/>
                <w:b/>
                <w:bCs/>
                <w:noProof/>
                <w:color w:val="B83B46"/>
                <w:sz w:val="24"/>
              </w:rPr>
            </w:pPr>
          </w:p>
        </w:tc>
        <w:tc>
          <w:tcPr>
            <w:tcW w:w="715" w:type="pct"/>
            <w:tcBorders>
              <w:top w:val="single" w:sz="4" w:space="0" w:color="808080" w:themeColor="background1" w:themeShade="80"/>
              <w:left w:val="nil"/>
              <w:bottom w:val="single" w:sz="4" w:space="0" w:color="808080" w:themeColor="background1" w:themeShade="80"/>
              <w:right w:val="nil"/>
            </w:tcBorders>
          </w:tcPr>
          <w:p w14:paraId="460D46DE" w14:textId="77777777" w:rsidR="00D72F5C" w:rsidRDefault="00D72F5C" w:rsidP="00D72F5C">
            <w:pPr>
              <w:jc w:val="both"/>
              <w:rPr>
                <w:rFonts w:ascii="Times New Roman" w:hAnsi="Times New Roman"/>
                <w:b/>
                <w:bCs/>
                <w:noProof/>
                <w:color w:val="B83B46"/>
                <w:sz w:val="24"/>
              </w:rPr>
            </w:pPr>
          </w:p>
        </w:tc>
        <w:tc>
          <w:tcPr>
            <w:tcW w:w="715" w:type="pct"/>
            <w:tcBorders>
              <w:top w:val="single" w:sz="4" w:space="0" w:color="808080" w:themeColor="background1" w:themeShade="80"/>
              <w:left w:val="nil"/>
              <w:bottom w:val="single" w:sz="4" w:space="0" w:color="808080" w:themeColor="background1" w:themeShade="80"/>
              <w:right w:val="nil"/>
            </w:tcBorders>
          </w:tcPr>
          <w:p w14:paraId="066484B3" w14:textId="77777777" w:rsidR="00D72F5C" w:rsidRDefault="00D72F5C" w:rsidP="00D72F5C">
            <w:pPr>
              <w:jc w:val="both"/>
              <w:rPr>
                <w:rFonts w:ascii="Times New Roman" w:hAnsi="Times New Roman"/>
                <w:b/>
                <w:bCs/>
                <w:noProof/>
                <w:color w:val="B83B46"/>
                <w:sz w:val="24"/>
              </w:rPr>
            </w:pPr>
          </w:p>
        </w:tc>
      </w:tr>
      <w:tr w:rsidR="00D72F5C" w14:paraId="21FD5980" w14:textId="77777777" w:rsidTr="0083720E">
        <w:tc>
          <w:tcPr>
            <w:tcW w:w="714" w:type="pct"/>
            <w:tcBorders>
              <w:top w:val="single" w:sz="4" w:space="0" w:color="808080" w:themeColor="background1" w:themeShade="80"/>
              <w:left w:val="nil"/>
              <w:bottom w:val="single" w:sz="4" w:space="0" w:color="808080" w:themeColor="background1" w:themeShade="80"/>
              <w:right w:val="nil"/>
            </w:tcBorders>
          </w:tcPr>
          <w:p w14:paraId="5C074B64" w14:textId="2B0DA11F" w:rsidR="00D72F5C" w:rsidRPr="00D82D6C" w:rsidRDefault="00D72F5C" w:rsidP="00D72F5C">
            <w:pPr>
              <w:jc w:val="both"/>
              <w:rPr>
                <w:rFonts w:ascii="Times New Roman" w:hAnsi="Times New Roman"/>
                <w:b/>
                <w:noProof/>
                <w:sz w:val="24"/>
              </w:rPr>
            </w:pPr>
            <w:r>
              <w:rPr>
                <w:rFonts w:ascii="Times New Roman" w:hAnsi="Times New Roman"/>
                <w:b/>
                <w:sz w:val="24"/>
              </w:rPr>
              <w:t xml:space="preserve">Dānija </w:t>
            </w:r>
            <w:r>
              <w:rPr>
                <w:rFonts w:ascii="Times New Roman" w:hAnsi="Times New Roman"/>
                <w:b/>
                <w:sz w:val="24"/>
                <w:vertAlign w:val="superscript"/>
              </w:rPr>
              <w:t>1, 2</w:t>
            </w:r>
          </w:p>
        </w:tc>
        <w:tc>
          <w:tcPr>
            <w:tcW w:w="714" w:type="pct"/>
            <w:tcBorders>
              <w:top w:val="single" w:sz="4" w:space="0" w:color="808080" w:themeColor="background1" w:themeShade="80"/>
              <w:left w:val="nil"/>
              <w:bottom w:val="single" w:sz="4" w:space="0" w:color="808080" w:themeColor="background1" w:themeShade="80"/>
              <w:right w:val="nil"/>
            </w:tcBorders>
          </w:tcPr>
          <w:p w14:paraId="1EE411CC" w14:textId="77777777" w:rsidR="00D72F5C" w:rsidRPr="00D82D6C" w:rsidRDefault="00D72F5C" w:rsidP="00D72F5C">
            <w:pPr>
              <w:jc w:val="both"/>
              <w:rPr>
                <w:rFonts w:ascii="Times New Roman" w:hAnsi="Times New Roman"/>
                <w:noProof/>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2E8B8A1D" w14:textId="77777777" w:rsidR="00A4635F" w:rsidRPr="00D82D6C" w:rsidRDefault="00A4635F" w:rsidP="00D72F5C">
            <w:pPr>
              <w:jc w:val="both"/>
              <w:rPr>
                <w:rFonts w:ascii="Times New Roman" w:hAnsi="Times New Roman"/>
                <w:noProof/>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3A3E4D8E" w14:textId="77777777" w:rsidR="00D72F5C" w:rsidRDefault="00D72F5C" w:rsidP="00D72F5C">
            <w:pPr>
              <w:jc w:val="both"/>
              <w:rPr>
                <w:rFonts w:ascii="Times New Roman" w:hAnsi="Times New Roman"/>
                <w:b/>
                <w:bCs/>
                <w:noProof/>
                <w:color w:val="B83B46"/>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03322452" w14:textId="77777777" w:rsidR="00D72F5C" w:rsidRDefault="00D72F5C" w:rsidP="00D72F5C">
            <w:pPr>
              <w:jc w:val="both"/>
              <w:rPr>
                <w:rFonts w:ascii="Times New Roman" w:hAnsi="Times New Roman"/>
                <w:b/>
                <w:bCs/>
                <w:noProof/>
                <w:color w:val="B83B46"/>
                <w:sz w:val="24"/>
              </w:rPr>
            </w:pPr>
          </w:p>
        </w:tc>
        <w:tc>
          <w:tcPr>
            <w:tcW w:w="715" w:type="pct"/>
            <w:tcBorders>
              <w:top w:val="single" w:sz="4" w:space="0" w:color="808080" w:themeColor="background1" w:themeShade="80"/>
              <w:left w:val="nil"/>
              <w:bottom w:val="single" w:sz="4" w:space="0" w:color="808080" w:themeColor="background1" w:themeShade="80"/>
              <w:right w:val="nil"/>
            </w:tcBorders>
          </w:tcPr>
          <w:p w14:paraId="35A80833" w14:textId="062D823F" w:rsidR="00D72F5C" w:rsidRPr="00461531" w:rsidRDefault="00461531" w:rsidP="00D72F5C">
            <w:pPr>
              <w:jc w:val="both"/>
              <w:rPr>
                <w:rFonts w:ascii="Times New Roman" w:hAnsi="Times New Roman"/>
                <w:noProof/>
                <w:sz w:val="24"/>
              </w:rPr>
            </w:pPr>
            <w:r>
              <w:rPr>
                <w:rFonts w:ascii="Times New Roman" w:hAnsi="Times New Roman"/>
                <w:sz w:val="24"/>
              </w:rPr>
              <w:t>32,6</w:t>
            </w:r>
          </w:p>
        </w:tc>
        <w:tc>
          <w:tcPr>
            <w:tcW w:w="715" w:type="pct"/>
            <w:tcBorders>
              <w:top w:val="single" w:sz="4" w:space="0" w:color="808080" w:themeColor="background1" w:themeShade="80"/>
              <w:left w:val="nil"/>
              <w:bottom w:val="single" w:sz="4" w:space="0" w:color="808080" w:themeColor="background1" w:themeShade="80"/>
              <w:right w:val="nil"/>
            </w:tcBorders>
          </w:tcPr>
          <w:p w14:paraId="0A4F5F08" w14:textId="43609625" w:rsidR="00D72F5C" w:rsidRPr="00461531" w:rsidRDefault="00461531" w:rsidP="00D72F5C">
            <w:pPr>
              <w:jc w:val="both"/>
              <w:rPr>
                <w:rFonts w:ascii="Times New Roman" w:hAnsi="Times New Roman"/>
                <w:noProof/>
                <w:sz w:val="24"/>
              </w:rPr>
            </w:pPr>
            <w:r>
              <w:rPr>
                <w:rFonts w:ascii="Times New Roman" w:hAnsi="Times New Roman"/>
                <w:sz w:val="24"/>
              </w:rPr>
              <w:t>32,0</w:t>
            </w:r>
          </w:p>
        </w:tc>
      </w:tr>
      <w:tr w:rsidR="00D72F5C" w14:paraId="369100BE" w14:textId="77777777" w:rsidTr="0083720E">
        <w:trPr>
          <w:trHeight w:val="688"/>
        </w:trPr>
        <w:tc>
          <w:tcPr>
            <w:tcW w:w="714" w:type="pct"/>
            <w:tcBorders>
              <w:top w:val="single" w:sz="4" w:space="0" w:color="808080" w:themeColor="background1" w:themeShade="80"/>
              <w:left w:val="nil"/>
              <w:bottom w:val="single" w:sz="4" w:space="0" w:color="808080" w:themeColor="background1" w:themeShade="80"/>
              <w:right w:val="nil"/>
            </w:tcBorders>
          </w:tcPr>
          <w:p w14:paraId="4E750D18" w14:textId="7F484646" w:rsidR="00D72F5C" w:rsidRPr="00D82D6C" w:rsidRDefault="00461531" w:rsidP="00D72F5C">
            <w:pPr>
              <w:jc w:val="both"/>
              <w:rPr>
                <w:rFonts w:ascii="Times New Roman" w:hAnsi="Times New Roman"/>
                <w:b/>
                <w:noProof/>
                <w:sz w:val="24"/>
              </w:rPr>
            </w:pPr>
            <w:r>
              <w:rPr>
                <w:rFonts w:ascii="Times New Roman" w:hAnsi="Times New Roman"/>
                <w:b/>
                <w:sz w:val="24"/>
              </w:rPr>
              <w:t xml:space="preserve">Vācija </w:t>
            </w:r>
            <w:r>
              <w:rPr>
                <w:rFonts w:ascii="Times New Roman" w:hAnsi="Times New Roman"/>
                <w:b/>
                <w:sz w:val="24"/>
                <w:vertAlign w:val="superscript"/>
              </w:rPr>
              <w:t>6</w:t>
            </w:r>
          </w:p>
        </w:tc>
        <w:tc>
          <w:tcPr>
            <w:tcW w:w="714" w:type="pct"/>
            <w:tcBorders>
              <w:top w:val="single" w:sz="4" w:space="0" w:color="808080" w:themeColor="background1" w:themeShade="80"/>
              <w:left w:val="nil"/>
              <w:bottom w:val="single" w:sz="4" w:space="0" w:color="808080" w:themeColor="background1" w:themeShade="80"/>
              <w:right w:val="nil"/>
            </w:tcBorders>
          </w:tcPr>
          <w:p w14:paraId="7B84336C" w14:textId="77777777" w:rsidR="00D72F5C" w:rsidRPr="00D82D6C" w:rsidRDefault="00D72F5C" w:rsidP="00D72F5C">
            <w:pPr>
              <w:jc w:val="both"/>
              <w:rPr>
                <w:rFonts w:ascii="Times New Roman" w:hAnsi="Times New Roman"/>
                <w:noProof/>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19B5B10B" w14:textId="77777777" w:rsidR="00D72F5C" w:rsidRPr="00D82D6C" w:rsidRDefault="00D72F5C" w:rsidP="00D72F5C">
            <w:pPr>
              <w:jc w:val="both"/>
              <w:rPr>
                <w:rFonts w:ascii="Times New Roman" w:hAnsi="Times New Roman"/>
                <w:noProof/>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6A55C1BE" w14:textId="77777777" w:rsidR="00D72F5C" w:rsidRDefault="00D72F5C" w:rsidP="00D72F5C">
            <w:pPr>
              <w:jc w:val="both"/>
              <w:rPr>
                <w:rFonts w:ascii="Times New Roman" w:hAnsi="Times New Roman"/>
                <w:b/>
                <w:bCs/>
                <w:noProof/>
                <w:color w:val="B83B46"/>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76F6928D" w14:textId="77777777" w:rsidR="00D72F5C" w:rsidRDefault="00D72F5C" w:rsidP="00D72F5C">
            <w:pPr>
              <w:jc w:val="both"/>
              <w:rPr>
                <w:rFonts w:ascii="Times New Roman" w:hAnsi="Times New Roman"/>
                <w:b/>
                <w:bCs/>
                <w:noProof/>
                <w:color w:val="B83B46"/>
                <w:sz w:val="24"/>
              </w:rPr>
            </w:pPr>
          </w:p>
        </w:tc>
        <w:tc>
          <w:tcPr>
            <w:tcW w:w="715" w:type="pct"/>
            <w:tcBorders>
              <w:top w:val="single" w:sz="4" w:space="0" w:color="808080" w:themeColor="background1" w:themeShade="80"/>
              <w:left w:val="nil"/>
              <w:bottom w:val="single" w:sz="4" w:space="0" w:color="808080" w:themeColor="background1" w:themeShade="80"/>
              <w:right w:val="nil"/>
            </w:tcBorders>
          </w:tcPr>
          <w:p w14:paraId="6C612714" w14:textId="77777777" w:rsidR="00D72F5C" w:rsidRPr="00704A74" w:rsidRDefault="00D72F5C" w:rsidP="00D72F5C">
            <w:pPr>
              <w:jc w:val="both"/>
              <w:rPr>
                <w:rFonts w:ascii="Times New Roman" w:hAnsi="Times New Roman"/>
                <w:noProof/>
                <w:sz w:val="24"/>
              </w:rPr>
            </w:pPr>
          </w:p>
        </w:tc>
        <w:tc>
          <w:tcPr>
            <w:tcW w:w="715" w:type="pct"/>
            <w:tcBorders>
              <w:top w:val="single" w:sz="4" w:space="0" w:color="808080" w:themeColor="background1" w:themeShade="80"/>
              <w:left w:val="nil"/>
              <w:bottom w:val="single" w:sz="4" w:space="0" w:color="808080" w:themeColor="background1" w:themeShade="80"/>
              <w:right w:val="nil"/>
            </w:tcBorders>
          </w:tcPr>
          <w:p w14:paraId="66250DD8" w14:textId="5827FE01" w:rsidR="00D72F5C" w:rsidRPr="00704A74" w:rsidRDefault="00704A74" w:rsidP="00D72F5C">
            <w:pPr>
              <w:jc w:val="both"/>
              <w:rPr>
                <w:rFonts w:ascii="Times New Roman" w:hAnsi="Times New Roman"/>
                <w:noProof/>
                <w:sz w:val="24"/>
              </w:rPr>
            </w:pPr>
            <w:r>
              <w:rPr>
                <w:rFonts w:ascii="Times New Roman" w:hAnsi="Times New Roman"/>
                <w:sz w:val="24"/>
              </w:rPr>
              <w:t>39,0</w:t>
            </w:r>
          </w:p>
        </w:tc>
      </w:tr>
      <w:tr w:rsidR="00D72F5C" w14:paraId="7608B0A2" w14:textId="77777777" w:rsidTr="0083720E">
        <w:tc>
          <w:tcPr>
            <w:tcW w:w="714" w:type="pct"/>
            <w:tcBorders>
              <w:top w:val="single" w:sz="4" w:space="0" w:color="808080" w:themeColor="background1" w:themeShade="80"/>
              <w:left w:val="nil"/>
              <w:bottom w:val="single" w:sz="4" w:space="0" w:color="808080" w:themeColor="background1" w:themeShade="80"/>
              <w:right w:val="nil"/>
            </w:tcBorders>
          </w:tcPr>
          <w:p w14:paraId="1E3D6115" w14:textId="6E9CE471" w:rsidR="00D72F5C" w:rsidRPr="00D82D6C" w:rsidRDefault="00461531" w:rsidP="00D72F5C">
            <w:pPr>
              <w:jc w:val="both"/>
              <w:rPr>
                <w:rFonts w:ascii="Times New Roman" w:hAnsi="Times New Roman"/>
                <w:b/>
                <w:noProof/>
                <w:sz w:val="24"/>
              </w:rPr>
            </w:pPr>
            <w:r>
              <w:rPr>
                <w:rFonts w:ascii="Times New Roman" w:hAnsi="Times New Roman"/>
                <w:b/>
                <w:sz w:val="24"/>
              </w:rPr>
              <w:t xml:space="preserve">Itālija </w:t>
            </w:r>
            <w:r>
              <w:rPr>
                <w:rFonts w:ascii="Times New Roman" w:hAnsi="Times New Roman"/>
                <w:b/>
                <w:sz w:val="24"/>
                <w:vertAlign w:val="superscript"/>
              </w:rPr>
              <w:t>7, 9</w:t>
            </w:r>
          </w:p>
        </w:tc>
        <w:tc>
          <w:tcPr>
            <w:tcW w:w="714" w:type="pct"/>
            <w:tcBorders>
              <w:top w:val="single" w:sz="4" w:space="0" w:color="808080" w:themeColor="background1" w:themeShade="80"/>
              <w:left w:val="nil"/>
              <w:bottom w:val="single" w:sz="4" w:space="0" w:color="808080" w:themeColor="background1" w:themeShade="80"/>
              <w:right w:val="nil"/>
            </w:tcBorders>
          </w:tcPr>
          <w:p w14:paraId="33C21DC0" w14:textId="7437C2B9" w:rsidR="00D72F5C" w:rsidRPr="00D82D6C" w:rsidRDefault="00704A74" w:rsidP="00D72F5C">
            <w:pPr>
              <w:jc w:val="both"/>
              <w:rPr>
                <w:rFonts w:ascii="Times New Roman" w:hAnsi="Times New Roman"/>
                <w:noProof/>
                <w:sz w:val="24"/>
              </w:rPr>
            </w:pPr>
            <w:r>
              <w:rPr>
                <w:rFonts w:ascii="Times New Roman" w:hAnsi="Times New Roman"/>
                <w:sz w:val="24"/>
              </w:rPr>
              <w:t>17,6</w:t>
            </w:r>
          </w:p>
        </w:tc>
        <w:tc>
          <w:tcPr>
            <w:tcW w:w="714" w:type="pct"/>
            <w:tcBorders>
              <w:top w:val="single" w:sz="4" w:space="0" w:color="808080" w:themeColor="background1" w:themeShade="80"/>
              <w:left w:val="nil"/>
              <w:bottom w:val="single" w:sz="4" w:space="0" w:color="808080" w:themeColor="background1" w:themeShade="80"/>
              <w:right w:val="nil"/>
            </w:tcBorders>
          </w:tcPr>
          <w:p w14:paraId="38FC0E4A" w14:textId="29416A7D" w:rsidR="00D72F5C" w:rsidRPr="00704A74" w:rsidRDefault="00704A74" w:rsidP="00D72F5C">
            <w:pPr>
              <w:jc w:val="both"/>
              <w:rPr>
                <w:rFonts w:ascii="Times New Roman" w:hAnsi="Times New Roman"/>
                <w:noProof/>
                <w:sz w:val="24"/>
              </w:rPr>
            </w:pPr>
            <w:r>
              <w:rPr>
                <w:rFonts w:ascii="Times New Roman" w:hAnsi="Times New Roman"/>
                <w:sz w:val="24"/>
              </w:rPr>
              <w:t>14,0</w:t>
            </w:r>
          </w:p>
        </w:tc>
        <w:tc>
          <w:tcPr>
            <w:tcW w:w="714" w:type="pct"/>
            <w:tcBorders>
              <w:top w:val="single" w:sz="4" w:space="0" w:color="808080" w:themeColor="background1" w:themeShade="80"/>
              <w:left w:val="nil"/>
              <w:bottom w:val="single" w:sz="4" w:space="0" w:color="808080" w:themeColor="background1" w:themeShade="80"/>
              <w:right w:val="nil"/>
            </w:tcBorders>
          </w:tcPr>
          <w:p w14:paraId="38BD07EC" w14:textId="66D07B2F" w:rsidR="00D72F5C" w:rsidRPr="00704A74" w:rsidRDefault="00704A74" w:rsidP="00D72F5C">
            <w:pPr>
              <w:jc w:val="both"/>
              <w:rPr>
                <w:rFonts w:ascii="Times New Roman" w:hAnsi="Times New Roman"/>
                <w:noProof/>
                <w:sz w:val="24"/>
              </w:rPr>
            </w:pPr>
            <w:r>
              <w:rPr>
                <w:rFonts w:ascii="Times New Roman" w:hAnsi="Times New Roman"/>
                <w:sz w:val="24"/>
              </w:rPr>
              <w:t>17,1</w:t>
            </w:r>
            <w:r>
              <w:rPr>
                <w:rFonts w:ascii="Times New Roman" w:hAnsi="Times New Roman"/>
                <w:sz w:val="24"/>
                <w:vertAlign w:val="superscript"/>
              </w:rPr>
              <w:t>10</w:t>
            </w:r>
          </w:p>
        </w:tc>
        <w:tc>
          <w:tcPr>
            <w:tcW w:w="714" w:type="pct"/>
            <w:tcBorders>
              <w:top w:val="single" w:sz="4" w:space="0" w:color="808080" w:themeColor="background1" w:themeShade="80"/>
              <w:left w:val="nil"/>
              <w:bottom w:val="single" w:sz="4" w:space="0" w:color="808080" w:themeColor="background1" w:themeShade="80"/>
              <w:right w:val="nil"/>
            </w:tcBorders>
          </w:tcPr>
          <w:p w14:paraId="46E5B6CF" w14:textId="0970B0D4" w:rsidR="00D72F5C" w:rsidRPr="00704A74" w:rsidRDefault="00704A74" w:rsidP="00D72F5C">
            <w:pPr>
              <w:jc w:val="both"/>
              <w:rPr>
                <w:rFonts w:ascii="Times New Roman" w:hAnsi="Times New Roman"/>
                <w:noProof/>
                <w:sz w:val="24"/>
              </w:rPr>
            </w:pPr>
            <w:r>
              <w:rPr>
                <w:rFonts w:ascii="Times New Roman" w:hAnsi="Times New Roman"/>
                <w:sz w:val="24"/>
              </w:rPr>
              <w:t>12,7</w:t>
            </w:r>
            <w:r>
              <w:rPr>
                <w:rFonts w:ascii="Times New Roman" w:hAnsi="Times New Roman"/>
                <w:sz w:val="24"/>
                <w:vertAlign w:val="superscript"/>
              </w:rPr>
              <w:t>11</w:t>
            </w:r>
          </w:p>
        </w:tc>
        <w:tc>
          <w:tcPr>
            <w:tcW w:w="715" w:type="pct"/>
            <w:tcBorders>
              <w:top w:val="single" w:sz="4" w:space="0" w:color="808080" w:themeColor="background1" w:themeShade="80"/>
              <w:left w:val="nil"/>
              <w:bottom w:val="single" w:sz="4" w:space="0" w:color="808080" w:themeColor="background1" w:themeShade="80"/>
              <w:right w:val="nil"/>
            </w:tcBorders>
          </w:tcPr>
          <w:p w14:paraId="75A30760" w14:textId="77777777" w:rsidR="00D72F5C" w:rsidRPr="00704A74" w:rsidRDefault="00D72F5C" w:rsidP="00D72F5C">
            <w:pPr>
              <w:jc w:val="both"/>
              <w:rPr>
                <w:rFonts w:ascii="Times New Roman" w:hAnsi="Times New Roman"/>
                <w:noProof/>
                <w:sz w:val="24"/>
              </w:rPr>
            </w:pPr>
          </w:p>
        </w:tc>
        <w:tc>
          <w:tcPr>
            <w:tcW w:w="715" w:type="pct"/>
            <w:tcBorders>
              <w:top w:val="single" w:sz="4" w:space="0" w:color="808080" w:themeColor="background1" w:themeShade="80"/>
              <w:left w:val="nil"/>
              <w:bottom w:val="single" w:sz="4" w:space="0" w:color="808080" w:themeColor="background1" w:themeShade="80"/>
              <w:right w:val="nil"/>
            </w:tcBorders>
          </w:tcPr>
          <w:p w14:paraId="0A5EE876" w14:textId="77777777" w:rsidR="00D72F5C" w:rsidRDefault="00D72F5C" w:rsidP="00D72F5C">
            <w:pPr>
              <w:jc w:val="both"/>
              <w:rPr>
                <w:rFonts w:ascii="Times New Roman" w:hAnsi="Times New Roman"/>
                <w:b/>
                <w:bCs/>
                <w:noProof/>
                <w:color w:val="B83B46"/>
                <w:sz w:val="24"/>
              </w:rPr>
            </w:pPr>
          </w:p>
        </w:tc>
      </w:tr>
      <w:tr w:rsidR="00461531" w14:paraId="68D9C03B" w14:textId="77777777" w:rsidTr="0083720E">
        <w:tc>
          <w:tcPr>
            <w:tcW w:w="714" w:type="pct"/>
            <w:tcBorders>
              <w:top w:val="single" w:sz="4" w:space="0" w:color="808080" w:themeColor="background1" w:themeShade="80"/>
              <w:left w:val="nil"/>
              <w:bottom w:val="single" w:sz="4" w:space="0" w:color="808080" w:themeColor="background1" w:themeShade="80"/>
              <w:right w:val="nil"/>
            </w:tcBorders>
          </w:tcPr>
          <w:p w14:paraId="0FDE4C16" w14:textId="7368DB31" w:rsidR="00461531" w:rsidRPr="00D82D6C" w:rsidRDefault="00461531" w:rsidP="00D72F5C">
            <w:pPr>
              <w:jc w:val="both"/>
              <w:rPr>
                <w:rFonts w:ascii="Times New Roman" w:hAnsi="Times New Roman"/>
                <w:b/>
                <w:noProof/>
                <w:sz w:val="24"/>
              </w:rPr>
            </w:pPr>
            <w:r>
              <w:rPr>
                <w:rFonts w:ascii="Times New Roman" w:hAnsi="Times New Roman"/>
                <w:b/>
                <w:sz w:val="24"/>
              </w:rPr>
              <w:t xml:space="preserve">Ungārija </w:t>
            </w:r>
            <w:r>
              <w:rPr>
                <w:rFonts w:ascii="Times New Roman" w:hAnsi="Times New Roman"/>
                <w:b/>
                <w:sz w:val="24"/>
                <w:vertAlign w:val="superscript"/>
              </w:rPr>
              <w:t>1, 3</w:t>
            </w:r>
          </w:p>
        </w:tc>
        <w:tc>
          <w:tcPr>
            <w:tcW w:w="714" w:type="pct"/>
            <w:tcBorders>
              <w:top w:val="single" w:sz="4" w:space="0" w:color="808080" w:themeColor="background1" w:themeShade="80"/>
              <w:left w:val="nil"/>
              <w:bottom w:val="single" w:sz="4" w:space="0" w:color="808080" w:themeColor="background1" w:themeShade="80"/>
              <w:right w:val="nil"/>
            </w:tcBorders>
          </w:tcPr>
          <w:p w14:paraId="5E199FF6" w14:textId="77777777" w:rsidR="00461531" w:rsidRPr="0042114B" w:rsidRDefault="00461531" w:rsidP="00D72F5C">
            <w:pPr>
              <w:jc w:val="both"/>
              <w:rPr>
                <w:rFonts w:ascii="Times New Roman" w:hAnsi="Times New Roman"/>
                <w:noProof/>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181A9482" w14:textId="77777777" w:rsidR="00461531" w:rsidRPr="0042114B" w:rsidRDefault="00461531" w:rsidP="00D72F5C">
            <w:pPr>
              <w:jc w:val="both"/>
              <w:rPr>
                <w:rFonts w:ascii="Times New Roman" w:hAnsi="Times New Roman"/>
                <w:noProof/>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4EC00788" w14:textId="77777777" w:rsidR="00461531" w:rsidRPr="0042114B" w:rsidRDefault="00461531" w:rsidP="00D72F5C">
            <w:pPr>
              <w:jc w:val="both"/>
              <w:rPr>
                <w:rFonts w:ascii="Times New Roman" w:hAnsi="Times New Roman"/>
                <w:noProof/>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37EDD11C" w14:textId="77777777" w:rsidR="00461531" w:rsidRPr="0042114B" w:rsidRDefault="00461531" w:rsidP="00D72F5C">
            <w:pPr>
              <w:jc w:val="both"/>
              <w:rPr>
                <w:rFonts w:ascii="Times New Roman" w:hAnsi="Times New Roman"/>
                <w:noProof/>
                <w:sz w:val="24"/>
              </w:rPr>
            </w:pPr>
          </w:p>
        </w:tc>
        <w:tc>
          <w:tcPr>
            <w:tcW w:w="715" w:type="pct"/>
            <w:tcBorders>
              <w:top w:val="single" w:sz="4" w:space="0" w:color="808080" w:themeColor="background1" w:themeShade="80"/>
              <w:left w:val="nil"/>
              <w:bottom w:val="single" w:sz="4" w:space="0" w:color="808080" w:themeColor="background1" w:themeShade="80"/>
              <w:right w:val="nil"/>
            </w:tcBorders>
          </w:tcPr>
          <w:p w14:paraId="397BFDCF" w14:textId="3FA8049B" w:rsidR="00461531" w:rsidRPr="0042114B" w:rsidRDefault="00704A74" w:rsidP="00D72F5C">
            <w:pPr>
              <w:jc w:val="both"/>
              <w:rPr>
                <w:rFonts w:ascii="Times New Roman" w:hAnsi="Times New Roman"/>
                <w:noProof/>
                <w:sz w:val="24"/>
              </w:rPr>
            </w:pPr>
            <w:r>
              <w:rPr>
                <w:rFonts w:ascii="Times New Roman" w:hAnsi="Times New Roman"/>
                <w:sz w:val="24"/>
              </w:rPr>
              <w:t>36,0</w:t>
            </w:r>
          </w:p>
        </w:tc>
        <w:tc>
          <w:tcPr>
            <w:tcW w:w="715" w:type="pct"/>
            <w:tcBorders>
              <w:top w:val="single" w:sz="4" w:space="0" w:color="808080" w:themeColor="background1" w:themeShade="80"/>
              <w:left w:val="nil"/>
              <w:bottom w:val="single" w:sz="4" w:space="0" w:color="808080" w:themeColor="background1" w:themeShade="80"/>
              <w:right w:val="nil"/>
            </w:tcBorders>
          </w:tcPr>
          <w:p w14:paraId="64C4B17C" w14:textId="77777777" w:rsidR="00461531" w:rsidRPr="0042114B" w:rsidRDefault="00461531" w:rsidP="00D72F5C">
            <w:pPr>
              <w:jc w:val="both"/>
              <w:rPr>
                <w:rFonts w:ascii="Times New Roman" w:hAnsi="Times New Roman"/>
                <w:noProof/>
                <w:sz w:val="24"/>
              </w:rPr>
            </w:pPr>
          </w:p>
        </w:tc>
      </w:tr>
      <w:tr w:rsidR="00461531" w14:paraId="2A0F175E" w14:textId="77777777" w:rsidTr="0083720E">
        <w:tc>
          <w:tcPr>
            <w:tcW w:w="714" w:type="pct"/>
            <w:tcBorders>
              <w:top w:val="single" w:sz="4" w:space="0" w:color="808080" w:themeColor="background1" w:themeShade="80"/>
              <w:left w:val="nil"/>
              <w:bottom w:val="single" w:sz="4" w:space="0" w:color="808080" w:themeColor="background1" w:themeShade="80"/>
              <w:right w:val="nil"/>
            </w:tcBorders>
          </w:tcPr>
          <w:p w14:paraId="26BC2754" w14:textId="76EDCED0" w:rsidR="00461531" w:rsidRPr="00D82D6C" w:rsidRDefault="00461531" w:rsidP="00D72F5C">
            <w:pPr>
              <w:jc w:val="both"/>
              <w:rPr>
                <w:rFonts w:ascii="Times New Roman" w:hAnsi="Times New Roman"/>
                <w:b/>
                <w:noProof/>
                <w:sz w:val="24"/>
              </w:rPr>
            </w:pPr>
            <w:r>
              <w:rPr>
                <w:rFonts w:ascii="Times New Roman" w:hAnsi="Times New Roman"/>
                <w:b/>
                <w:sz w:val="24"/>
              </w:rPr>
              <w:t xml:space="preserve">Lietuva </w:t>
            </w:r>
            <w:r>
              <w:rPr>
                <w:rFonts w:ascii="Times New Roman" w:hAnsi="Times New Roman"/>
                <w:b/>
                <w:sz w:val="24"/>
                <w:vertAlign w:val="superscript"/>
              </w:rPr>
              <w:t>1, 4</w:t>
            </w:r>
          </w:p>
        </w:tc>
        <w:tc>
          <w:tcPr>
            <w:tcW w:w="714" w:type="pct"/>
            <w:tcBorders>
              <w:top w:val="single" w:sz="4" w:space="0" w:color="808080" w:themeColor="background1" w:themeShade="80"/>
              <w:left w:val="nil"/>
              <w:bottom w:val="single" w:sz="4" w:space="0" w:color="808080" w:themeColor="background1" w:themeShade="80"/>
              <w:right w:val="nil"/>
            </w:tcBorders>
          </w:tcPr>
          <w:p w14:paraId="1B3D761E" w14:textId="77777777" w:rsidR="00461531" w:rsidRPr="0042114B" w:rsidRDefault="00461531" w:rsidP="00D72F5C">
            <w:pPr>
              <w:jc w:val="both"/>
              <w:rPr>
                <w:rFonts w:ascii="Times New Roman" w:hAnsi="Times New Roman"/>
                <w:noProof/>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1FE92402" w14:textId="77777777" w:rsidR="00461531" w:rsidRPr="0042114B" w:rsidRDefault="00461531" w:rsidP="00D72F5C">
            <w:pPr>
              <w:jc w:val="both"/>
              <w:rPr>
                <w:rFonts w:ascii="Times New Roman" w:hAnsi="Times New Roman"/>
                <w:noProof/>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4E1722AA" w14:textId="6D3CBE36" w:rsidR="00461531" w:rsidRPr="0042114B" w:rsidRDefault="00704A74" w:rsidP="00D72F5C">
            <w:pPr>
              <w:jc w:val="both"/>
              <w:rPr>
                <w:rFonts w:ascii="Times New Roman" w:hAnsi="Times New Roman"/>
                <w:noProof/>
                <w:sz w:val="24"/>
              </w:rPr>
            </w:pPr>
            <w:r>
              <w:rPr>
                <w:rFonts w:ascii="Times New Roman" w:hAnsi="Times New Roman"/>
                <w:sz w:val="24"/>
              </w:rPr>
              <w:t>38,7</w:t>
            </w:r>
          </w:p>
        </w:tc>
        <w:tc>
          <w:tcPr>
            <w:tcW w:w="714" w:type="pct"/>
            <w:tcBorders>
              <w:top w:val="single" w:sz="4" w:space="0" w:color="808080" w:themeColor="background1" w:themeShade="80"/>
              <w:left w:val="nil"/>
              <w:bottom w:val="single" w:sz="4" w:space="0" w:color="808080" w:themeColor="background1" w:themeShade="80"/>
              <w:right w:val="nil"/>
            </w:tcBorders>
          </w:tcPr>
          <w:p w14:paraId="6899A79A" w14:textId="0E092D6F" w:rsidR="00461531" w:rsidRPr="0042114B" w:rsidRDefault="00704A74" w:rsidP="00D72F5C">
            <w:pPr>
              <w:jc w:val="both"/>
              <w:rPr>
                <w:rFonts w:ascii="Times New Roman" w:hAnsi="Times New Roman"/>
                <w:noProof/>
                <w:sz w:val="24"/>
              </w:rPr>
            </w:pPr>
            <w:r>
              <w:rPr>
                <w:rFonts w:ascii="Times New Roman" w:hAnsi="Times New Roman"/>
                <w:sz w:val="24"/>
              </w:rPr>
              <w:t>17,7</w:t>
            </w:r>
          </w:p>
        </w:tc>
        <w:tc>
          <w:tcPr>
            <w:tcW w:w="715" w:type="pct"/>
            <w:tcBorders>
              <w:top w:val="single" w:sz="4" w:space="0" w:color="808080" w:themeColor="background1" w:themeShade="80"/>
              <w:left w:val="nil"/>
              <w:bottom w:val="single" w:sz="4" w:space="0" w:color="808080" w:themeColor="background1" w:themeShade="80"/>
              <w:right w:val="nil"/>
            </w:tcBorders>
          </w:tcPr>
          <w:p w14:paraId="69BFA299" w14:textId="77777777" w:rsidR="00461531" w:rsidRPr="0042114B" w:rsidRDefault="00461531" w:rsidP="00D72F5C">
            <w:pPr>
              <w:jc w:val="both"/>
              <w:rPr>
                <w:rFonts w:ascii="Times New Roman" w:hAnsi="Times New Roman"/>
                <w:noProof/>
                <w:sz w:val="24"/>
              </w:rPr>
            </w:pPr>
          </w:p>
        </w:tc>
        <w:tc>
          <w:tcPr>
            <w:tcW w:w="715" w:type="pct"/>
            <w:tcBorders>
              <w:top w:val="single" w:sz="4" w:space="0" w:color="808080" w:themeColor="background1" w:themeShade="80"/>
              <w:left w:val="nil"/>
              <w:bottom w:val="single" w:sz="4" w:space="0" w:color="808080" w:themeColor="background1" w:themeShade="80"/>
              <w:right w:val="nil"/>
            </w:tcBorders>
          </w:tcPr>
          <w:p w14:paraId="77CDB7BF" w14:textId="77777777" w:rsidR="00461531" w:rsidRPr="0042114B" w:rsidRDefault="00461531" w:rsidP="00D72F5C">
            <w:pPr>
              <w:jc w:val="both"/>
              <w:rPr>
                <w:rFonts w:ascii="Times New Roman" w:hAnsi="Times New Roman"/>
                <w:noProof/>
                <w:sz w:val="24"/>
              </w:rPr>
            </w:pPr>
          </w:p>
        </w:tc>
      </w:tr>
      <w:tr w:rsidR="00461531" w14:paraId="400D9BDC" w14:textId="77777777" w:rsidTr="0083720E">
        <w:tc>
          <w:tcPr>
            <w:tcW w:w="714" w:type="pct"/>
            <w:tcBorders>
              <w:top w:val="single" w:sz="4" w:space="0" w:color="808080" w:themeColor="background1" w:themeShade="80"/>
              <w:left w:val="nil"/>
              <w:bottom w:val="single" w:sz="4" w:space="0" w:color="808080" w:themeColor="background1" w:themeShade="80"/>
              <w:right w:val="nil"/>
            </w:tcBorders>
          </w:tcPr>
          <w:p w14:paraId="19B01220" w14:textId="74E6F9DF" w:rsidR="00461531" w:rsidRPr="00D82D6C" w:rsidRDefault="00461531" w:rsidP="00D72F5C">
            <w:pPr>
              <w:jc w:val="both"/>
              <w:rPr>
                <w:rFonts w:ascii="Times New Roman" w:hAnsi="Times New Roman"/>
                <w:b/>
                <w:noProof/>
                <w:sz w:val="24"/>
              </w:rPr>
            </w:pPr>
            <w:r>
              <w:rPr>
                <w:rFonts w:ascii="Times New Roman" w:hAnsi="Times New Roman"/>
                <w:b/>
                <w:sz w:val="24"/>
              </w:rPr>
              <w:t xml:space="preserve">Portugāle </w:t>
            </w:r>
            <w:r>
              <w:rPr>
                <w:rFonts w:ascii="Times New Roman" w:hAnsi="Times New Roman"/>
                <w:b/>
                <w:sz w:val="24"/>
                <w:vertAlign w:val="superscript"/>
              </w:rPr>
              <w:t>1, 5</w:t>
            </w:r>
          </w:p>
        </w:tc>
        <w:tc>
          <w:tcPr>
            <w:tcW w:w="714" w:type="pct"/>
            <w:tcBorders>
              <w:top w:val="single" w:sz="4" w:space="0" w:color="808080" w:themeColor="background1" w:themeShade="80"/>
              <w:left w:val="nil"/>
              <w:bottom w:val="single" w:sz="4" w:space="0" w:color="808080" w:themeColor="background1" w:themeShade="80"/>
              <w:right w:val="nil"/>
            </w:tcBorders>
          </w:tcPr>
          <w:p w14:paraId="12B40AFA" w14:textId="2DCE60FB" w:rsidR="00461531" w:rsidRPr="0042114B" w:rsidRDefault="00704A74" w:rsidP="00D72F5C">
            <w:pPr>
              <w:jc w:val="both"/>
              <w:rPr>
                <w:rFonts w:ascii="Times New Roman" w:hAnsi="Times New Roman"/>
                <w:noProof/>
                <w:sz w:val="24"/>
              </w:rPr>
            </w:pPr>
            <w:r>
              <w:rPr>
                <w:rFonts w:ascii="Times New Roman" w:hAnsi="Times New Roman"/>
                <w:sz w:val="24"/>
              </w:rPr>
              <w:t>25,7</w:t>
            </w:r>
          </w:p>
        </w:tc>
        <w:tc>
          <w:tcPr>
            <w:tcW w:w="714" w:type="pct"/>
            <w:tcBorders>
              <w:top w:val="single" w:sz="4" w:space="0" w:color="808080" w:themeColor="background1" w:themeShade="80"/>
              <w:left w:val="nil"/>
              <w:bottom w:val="single" w:sz="4" w:space="0" w:color="808080" w:themeColor="background1" w:themeShade="80"/>
              <w:right w:val="nil"/>
            </w:tcBorders>
          </w:tcPr>
          <w:p w14:paraId="2015D8E3" w14:textId="50CBA1EC" w:rsidR="00461531" w:rsidRPr="0042114B" w:rsidRDefault="00704A74" w:rsidP="00D72F5C">
            <w:pPr>
              <w:jc w:val="both"/>
              <w:rPr>
                <w:rFonts w:ascii="Times New Roman" w:hAnsi="Times New Roman"/>
                <w:noProof/>
                <w:sz w:val="24"/>
              </w:rPr>
            </w:pPr>
            <w:r>
              <w:rPr>
                <w:rFonts w:ascii="Times New Roman" w:hAnsi="Times New Roman"/>
                <w:sz w:val="24"/>
              </w:rPr>
              <w:t>35,5</w:t>
            </w:r>
          </w:p>
        </w:tc>
        <w:tc>
          <w:tcPr>
            <w:tcW w:w="714" w:type="pct"/>
            <w:tcBorders>
              <w:top w:val="single" w:sz="4" w:space="0" w:color="808080" w:themeColor="background1" w:themeShade="80"/>
              <w:left w:val="nil"/>
              <w:bottom w:val="single" w:sz="4" w:space="0" w:color="808080" w:themeColor="background1" w:themeShade="80"/>
              <w:right w:val="nil"/>
            </w:tcBorders>
          </w:tcPr>
          <w:p w14:paraId="012E3B8F" w14:textId="77777777" w:rsidR="00461531" w:rsidRPr="0042114B" w:rsidRDefault="00461531" w:rsidP="00D72F5C">
            <w:pPr>
              <w:jc w:val="both"/>
              <w:rPr>
                <w:rFonts w:ascii="Times New Roman" w:hAnsi="Times New Roman"/>
                <w:noProof/>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65AF8E2D" w14:textId="77777777" w:rsidR="00461531" w:rsidRPr="0042114B" w:rsidRDefault="00461531" w:rsidP="00D72F5C">
            <w:pPr>
              <w:jc w:val="both"/>
              <w:rPr>
                <w:rFonts w:ascii="Times New Roman" w:hAnsi="Times New Roman"/>
                <w:noProof/>
                <w:sz w:val="24"/>
              </w:rPr>
            </w:pPr>
          </w:p>
        </w:tc>
        <w:tc>
          <w:tcPr>
            <w:tcW w:w="715" w:type="pct"/>
            <w:tcBorders>
              <w:top w:val="single" w:sz="4" w:space="0" w:color="808080" w:themeColor="background1" w:themeShade="80"/>
              <w:left w:val="nil"/>
              <w:bottom w:val="single" w:sz="4" w:space="0" w:color="808080" w:themeColor="background1" w:themeShade="80"/>
              <w:right w:val="nil"/>
            </w:tcBorders>
          </w:tcPr>
          <w:p w14:paraId="1AEE3B27" w14:textId="77777777" w:rsidR="00461531" w:rsidRPr="0042114B" w:rsidRDefault="00461531" w:rsidP="00D72F5C">
            <w:pPr>
              <w:jc w:val="both"/>
              <w:rPr>
                <w:rFonts w:ascii="Times New Roman" w:hAnsi="Times New Roman"/>
                <w:noProof/>
                <w:sz w:val="24"/>
              </w:rPr>
            </w:pPr>
          </w:p>
        </w:tc>
        <w:tc>
          <w:tcPr>
            <w:tcW w:w="715" w:type="pct"/>
            <w:tcBorders>
              <w:top w:val="single" w:sz="4" w:space="0" w:color="808080" w:themeColor="background1" w:themeShade="80"/>
              <w:left w:val="nil"/>
              <w:bottom w:val="single" w:sz="4" w:space="0" w:color="808080" w:themeColor="background1" w:themeShade="80"/>
              <w:right w:val="nil"/>
            </w:tcBorders>
          </w:tcPr>
          <w:p w14:paraId="40600E33" w14:textId="77777777" w:rsidR="00461531" w:rsidRPr="0042114B" w:rsidRDefault="00461531" w:rsidP="00D72F5C">
            <w:pPr>
              <w:jc w:val="both"/>
              <w:rPr>
                <w:rFonts w:ascii="Times New Roman" w:hAnsi="Times New Roman"/>
                <w:noProof/>
                <w:sz w:val="24"/>
              </w:rPr>
            </w:pPr>
          </w:p>
        </w:tc>
      </w:tr>
      <w:tr w:rsidR="00461531" w14:paraId="33962611" w14:textId="77777777" w:rsidTr="0083720E">
        <w:tc>
          <w:tcPr>
            <w:tcW w:w="714" w:type="pct"/>
            <w:tcBorders>
              <w:top w:val="single" w:sz="4" w:space="0" w:color="808080" w:themeColor="background1" w:themeShade="80"/>
              <w:left w:val="nil"/>
              <w:bottom w:val="single" w:sz="4" w:space="0" w:color="808080" w:themeColor="background1" w:themeShade="80"/>
              <w:right w:val="nil"/>
            </w:tcBorders>
          </w:tcPr>
          <w:p w14:paraId="051C571E" w14:textId="36EAC41D" w:rsidR="00461531" w:rsidRPr="00D82D6C" w:rsidRDefault="00461531" w:rsidP="00D72F5C">
            <w:pPr>
              <w:jc w:val="both"/>
              <w:rPr>
                <w:rFonts w:ascii="Times New Roman" w:hAnsi="Times New Roman"/>
                <w:b/>
                <w:noProof/>
                <w:sz w:val="24"/>
              </w:rPr>
            </w:pPr>
            <w:r>
              <w:rPr>
                <w:rFonts w:ascii="Times New Roman" w:hAnsi="Times New Roman"/>
                <w:b/>
                <w:sz w:val="24"/>
              </w:rPr>
              <w:t xml:space="preserve">Polija </w:t>
            </w:r>
            <w:r>
              <w:rPr>
                <w:rFonts w:ascii="Times New Roman" w:hAnsi="Times New Roman"/>
                <w:b/>
                <w:sz w:val="24"/>
                <w:vertAlign w:val="superscript"/>
              </w:rPr>
              <w:t>6</w:t>
            </w:r>
          </w:p>
        </w:tc>
        <w:tc>
          <w:tcPr>
            <w:tcW w:w="714" w:type="pct"/>
            <w:tcBorders>
              <w:top w:val="single" w:sz="4" w:space="0" w:color="808080" w:themeColor="background1" w:themeShade="80"/>
              <w:left w:val="nil"/>
              <w:bottom w:val="single" w:sz="4" w:space="0" w:color="808080" w:themeColor="background1" w:themeShade="80"/>
              <w:right w:val="nil"/>
            </w:tcBorders>
          </w:tcPr>
          <w:p w14:paraId="2B46D4DE" w14:textId="77777777" w:rsidR="00461531" w:rsidRPr="0042114B" w:rsidRDefault="00461531" w:rsidP="00D72F5C">
            <w:pPr>
              <w:jc w:val="both"/>
              <w:rPr>
                <w:rFonts w:ascii="Times New Roman" w:hAnsi="Times New Roman"/>
                <w:noProof/>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5761209D" w14:textId="77777777" w:rsidR="00461531" w:rsidRPr="0042114B" w:rsidRDefault="00461531" w:rsidP="00D72F5C">
            <w:pPr>
              <w:jc w:val="both"/>
              <w:rPr>
                <w:rFonts w:ascii="Times New Roman" w:hAnsi="Times New Roman"/>
                <w:noProof/>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442D0A51" w14:textId="77777777" w:rsidR="00461531" w:rsidRPr="0042114B" w:rsidRDefault="00461531" w:rsidP="00D72F5C">
            <w:pPr>
              <w:jc w:val="both"/>
              <w:rPr>
                <w:rFonts w:ascii="Times New Roman" w:hAnsi="Times New Roman"/>
                <w:noProof/>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0EF192C1" w14:textId="77777777" w:rsidR="00461531" w:rsidRPr="0042114B" w:rsidRDefault="00461531" w:rsidP="00D72F5C">
            <w:pPr>
              <w:jc w:val="both"/>
              <w:rPr>
                <w:rFonts w:ascii="Times New Roman" w:hAnsi="Times New Roman"/>
                <w:noProof/>
                <w:sz w:val="24"/>
              </w:rPr>
            </w:pPr>
          </w:p>
        </w:tc>
        <w:tc>
          <w:tcPr>
            <w:tcW w:w="715" w:type="pct"/>
            <w:tcBorders>
              <w:top w:val="single" w:sz="4" w:space="0" w:color="808080" w:themeColor="background1" w:themeShade="80"/>
              <w:left w:val="nil"/>
              <w:bottom w:val="single" w:sz="4" w:space="0" w:color="808080" w:themeColor="background1" w:themeShade="80"/>
              <w:right w:val="nil"/>
            </w:tcBorders>
          </w:tcPr>
          <w:p w14:paraId="6497BAF8" w14:textId="1C936B59" w:rsidR="00461531" w:rsidRPr="0042114B" w:rsidRDefault="0042114B" w:rsidP="00D72F5C">
            <w:pPr>
              <w:jc w:val="both"/>
              <w:rPr>
                <w:rFonts w:ascii="Times New Roman" w:hAnsi="Times New Roman"/>
                <w:noProof/>
                <w:sz w:val="24"/>
              </w:rPr>
            </w:pPr>
            <w:r>
              <w:rPr>
                <w:rFonts w:ascii="Times New Roman" w:hAnsi="Times New Roman"/>
                <w:sz w:val="24"/>
              </w:rPr>
              <w:t>72,4</w:t>
            </w:r>
          </w:p>
        </w:tc>
        <w:tc>
          <w:tcPr>
            <w:tcW w:w="715" w:type="pct"/>
            <w:tcBorders>
              <w:top w:val="single" w:sz="4" w:space="0" w:color="808080" w:themeColor="background1" w:themeShade="80"/>
              <w:left w:val="nil"/>
              <w:bottom w:val="single" w:sz="4" w:space="0" w:color="808080" w:themeColor="background1" w:themeShade="80"/>
              <w:right w:val="nil"/>
            </w:tcBorders>
          </w:tcPr>
          <w:p w14:paraId="2BECB986" w14:textId="28BA2907" w:rsidR="00461531" w:rsidRPr="0042114B" w:rsidRDefault="0042114B" w:rsidP="00D72F5C">
            <w:pPr>
              <w:jc w:val="both"/>
              <w:rPr>
                <w:rFonts w:ascii="Times New Roman" w:hAnsi="Times New Roman"/>
                <w:noProof/>
                <w:sz w:val="24"/>
              </w:rPr>
            </w:pPr>
            <w:r>
              <w:rPr>
                <w:rFonts w:ascii="Times New Roman" w:hAnsi="Times New Roman"/>
                <w:sz w:val="24"/>
              </w:rPr>
              <w:t>34,3</w:t>
            </w:r>
          </w:p>
        </w:tc>
      </w:tr>
      <w:tr w:rsidR="00461531" w14:paraId="2DF4964A" w14:textId="77777777" w:rsidTr="0083720E">
        <w:tc>
          <w:tcPr>
            <w:tcW w:w="714" w:type="pct"/>
            <w:tcBorders>
              <w:top w:val="single" w:sz="4" w:space="0" w:color="808080" w:themeColor="background1" w:themeShade="80"/>
              <w:left w:val="nil"/>
              <w:bottom w:val="single" w:sz="4" w:space="0" w:color="808080" w:themeColor="background1" w:themeShade="80"/>
              <w:right w:val="nil"/>
            </w:tcBorders>
          </w:tcPr>
          <w:p w14:paraId="431C331B" w14:textId="62F35428" w:rsidR="00461531" w:rsidRPr="00D82D6C" w:rsidRDefault="00461531" w:rsidP="00D72F5C">
            <w:pPr>
              <w:jc w:val="both"/>
              <w:rPr>
                <w:rFonts w:ascii="Times New Roman" w:hAnsi="Times New Roman"/>
                <w:b/>
                <w:noProof/>
                <w:sz w:val="24"/>
              </w:rPr>
            </w:pPr>
            <w:r>
              <w:rPr>
                <w:rFonts w:ascii="Times New Roman" w:hAnsi="Times New Roman"/>
                <w:b/>
                <w:sz w:val="24"/>
              </w:rPr>
              <w:t xml:space="preserve">Polija </w:t>
            </w:r>
            <w:r>
              <w:rPr>
                <w:rFonts w:ascii="Times New Roman" w:hAnsi="Times New Roman"/>
                <w:b/>
                <w:sz w:val="24"/>
                <w:vertAlign w:val="superscript"/>
              </w:rPr>
              <w:t>7</w:t>
            </w:r>
          </w:p>
        </w:tc>
        <w:tc>
          <w:tcPr>
            <w:tcW w:w="714" w:type="pct"/>
            <w:tcBorders>
              <w:top w:val="single" w:sz="4" w:space="0" w:color="808080" w:themeColor="background1" w:themeShade="80"/>
              <w:left w:val="nil"/>
              <w:bottom w:val="single" w:sz="4" w:space="0" w:color="808080" w:themeColor="background1" w:themeShade="80"/>
              <w:right w:val="nil"/>
            </w:tcBorders>
          </w:tcPr>
          <w:p w14:paraId="2BE16070" w14:textId="534A6A4E" w:rsidR="00461531" w:rsidRPr="0042114B" w:rsidRDefault="0042114B" w:rsidP="00D72F5C">
            <w:pPr>
              <w:jc w:val="both"/>
              <w:rPr>
                <w:rFonts w:ascii="Times New Roman" w:hAnsi="Times New Roman"/>
                <w:noProof/>
                <w:sz w:val="24"/>
              </w:rPr>
            </w:pPr>
            <w:r>
              <w:rPr>
                <w:rFonts w:ascii="Times New Roman" w:hAnsi="Times New Roman"/>
                <w:sz w:val="24"/>
              </w:rPr>
              <w:t>28,0</w:t>
            </w:r>
          </w:p>
        </w:tc>
        <w:tc>
          <w:tcPr>
            <w:tcW w:w="714" w:type="pct"/>
            <w:tcBorders>
              <w:top w:val="single" w:sz="4" w:space="0" w:color="808080" w:themeColor="background1" w:themeShade="80"/>
              <w:left w:val="nil"/>
              <w:bottom w:val="single" w:sz="4" w:space="0" w:color="808080" w:themeColor="background1" w:themeShade="80"/>
              <w:right w:val="nil"/>
            </w:tcBorders>
          </w:tcPr>
          <w:p w14:paraId="003D6310" w14:textId="3781BF56" w:rsidR="00461531" w:rsidRPr="0042114B" w:rsidRDefault="0042114B" w:rsidP="00D72F5C">
            <w:pPr>
              <w:jc w:val="both"/>
              <w:rPr>
                <w:rFonts w:ascii="Times New Roman" w:hAnsi="Times New Roman"/>
                <w:noProof/>
                <w:sz w:val="24"/>
              </w:rPr>
            </w:pPr>
            <w:r>
              <w:rPr>
                <w:rFonts w:ascii="Times New Roman" w:hAnsi="Times New Roman"/>
                <w:sz w:val="24"/>
              </w:rPr>
              <w:t>34,0</w:t>
            </w:r>
          </w:p>
        </w:tc>
        <w:tc>
          <w:tcPr>
            <w:tcW w:w="714" w:type="pct"/>
            <w:tcBorders>
              <w:top w:val="single" w:sz="4" w:space="0" w:color="808080" w:themeColor="background1" w:themeShade="80"/>
              <w:left w:val="nil"/>
              <w:bottom w:val="single" w:sz="4" w:space="0" w:color="808080" w:themeColor="background1" w:themeShade="80"/>
              <w:right w:val="nil"/>
            </w:tcBorders>
          </w:tcPr>
          <w:p w14:paraId="4E0DFD08" w14:textId="77777777" w:rsidR="00461531" w:rsidRPr="0042114B" w:rsidRDefault="00461531" w:rsidP="00D72F5C">
            <w:pPr>
              <w:jc w:val="both"/>
              <w:rPr>
                <w:rFonts w:ascii="Times New Roman" w:hAnsi="Times New Roman"/>
                <w:noProof/>
                <w:sz w:val="24"/>
              </w:rPr>
            </w:pPr>
          </w:p>
        </w:tc>
        <w:tc>
          <w:tcPr>
            <w:tcW w:w="714" w:type="pct"/>
            <w:tcBorders>
              <w:top w:val="single" w:sz="4" w:space="0" w:color="808080" w:themeColor="background1" w:themeShade="80"/>
              <w:left w:val="nil"/>
              <w:bottom w:val="single" w:sz="4" w:space="0" w:color="808080" w:themeColor="background1" w:themeShade="80"/>
              <w:right w:val="nil"/>
            </w:tcBorders>
          </w:tcPr>
          <w:p w14:paraId="09B0F9CC" w14:textId="77777777" w:rsidR="00461531" w:rsidRPr="0042114B" w:rsidRDefault="00461531" w:rsidP="00D72F5C">
            <w:pPr>
              <w:jc w:val="both"/>
              <w:rPr>
                <w:rFonts w:ascii="Times New Roman" w:hAnsi="Times New Roman"/>
                <w:noProof/>
                <w:sz w:val="24"/>
              </w:rPr>
            </w:pPr>
          </w:p>
        </w:tc>
        <w:tc>
          <w:tcPr>
            <w:tcW w:w="715" w:type="pct"/>
            <w:tcBorders>
              <w:top w:val="single" w:sz="4" w:space="0" w:color="808080" w:themeColor="background1" w:themeShade="80"/>
              <w:left w:val="nil"/>
              <w:bottom w:val="single" w:sz="4" w:space="0" w:color="808080" w:themeColor="background1" w:themeShade="80"/>
              <w:right w:val="nil"/>
            </w:tcBorders>
          </w:tcPr>
          <w:p w14:paraId="656BB976" w14:textId="77777777" w:rsidR="00461531" w:rsidRPr="0042114B" w:rsidRDefault="00461531" w:rsidP="00D72F5C">
            <w:pPr>
              <w:jc w:val="both"/>
              <w:rPr>
                <w:rFonts w:ascii="Times New Roman" w:hAnsi="Times New Roman"/>
                <w:noProof/>
                <w:sz w:val="24"/>
              </w:rPr>
            </w:pPr>
          </w:p>
        </w:tc>
        <w:tc>
          <w:tcPr>
            <w:tcW w:w="715" w:type="pct"/>
            <w:tcBorders>
              <w:top w:val="single" w:sz="4" w:space="0" w:color="808080" w:themeColor="background1" w:themeShade="80"/>
              <w:left w:val="nil"/>
              <w:bottom w:val="single" w:sz="4" w:space="0" w:color="808080" w:themeColor="background1" w:themeShade="80"/>
              <w:right w:val="nil"/>
            </w:tcBorders>
          </w:tcPr>
          <w:p w14:paraId="70B6C01A" w14:textId="77777777" w:rsidR="00461531" w:rsidRPr="0042114B" w:rsidRDefault="00461531" w:rsidP="00D72F5C">
            <w:pPr>
              <w:jc w:val="both"/>
              <w:rPr>
                <w:rFonts w:ascii="Times New Roman" w:hAnsi="Times New Roman"/>
                <w:noProof/>
                <w:sz w:val="24"/>
              </w:rPr>
            </w:pPr>
          </w:p>
        </w:tc>
      </w:tr>
      <w:tr w:rsidR="0042114B" w14:paraId="319109F2" w14:textId="77777777" w:rsidTr="0083720E">
        <w:tc>
          <w:tcPr>
            <w:tcW w:w="714" w:type="pct"/>
            <w:tcBorders>
              <w:top w:val="single" w:sz="4" w:space="0" w:color="808080" w:themeColor="background1" w:themeShade="80"/>
              <w:left w:val="nil"/>
              <w:right w:val="nil"/>
            </w:tcBorders>
          </w:tcPr>
          <w:p w14:paraId="4D4DDB42" w14:textId="5A2308A9" w:rsidR="0042114B" w:rsidRPr="00D82D6C" w:rsidRDefault="0042114B" w:rsidP="00D72F5C">
            <w:pPr>
              <w:jc w:val="both"/>
              <w:rPr>
                <w:rFonts w:ascii="Times New Roman" w:hAnsi="Times New Roman"/>
                <w:b/>
                <w:noProof/>
                <w:sz w:val="24"/>
              </w:rPr>
            </w:pPr>
            <w:r>
              <w:rPr>
                <w:rFonts w:ascii="Times New Roman" w:hAnsi="Times New Roman"/>
                <w:b/>
                <w:sz w:val="24"/>
              </w:rPr>
              <w:t xml:space="preserve">Spānija </w:t>
            </w:r>
            <w:r>
              <w:rPr>
                <w:rFonts w:ascii="Times New Roman" w:hAnsi="Times New Roman"/>
                <w:b/>
                <w:sz w:val="24"/>
                <w:vertAlign w:val="superscript"/>
              </w:rPr>
              <w:t>1, 8</w:t>
            </w:r>
          </w:p>
        </w:tc>
        <w:tc>
          <w:tcPr>
            <w:tcW w:w="714" w:type="pct"/>
            <w:tcBorders>
              <w:top w:val="single" w:sz="4" w:space="0" w:color="808080" w:themeColor="background1" w:themeShade="80"/>
              <w:left w:val="nil"/>
              <w:right w:val="nil"/>
            </w:tcBorders>
          </w:tcPr>
          <w:p w14:paraId="3EE15237" w14:textId="5B4F7642" w:rsidR="0042114B" w:rsidRPr="0042114B" w:rsidRDefault="0042114B" w:rsidP="00D72F5C">
            <w:pPr>
              <w:jc w:val="both"/>
              <w:rPr>
                <w:rFonts w:ascii="Times New Roman" w:hAnsi="Times New Roman"/>
                <w:noProof/>
                <w:sz w:val="24"/>
              </w:rPr>
            </w:pPr>
            <w:r>
              <w:rPr>
                <w:rFonts w:ascii="Times New Roman" w:hAnsi="Times New Roman"/>
                <w:sz w:val="24"/>
              </w:rPr>
              <w:t>16,7</w:t>
            </w:r>
          </w:p>
        </w:tc>
        <w:tc>
          <w:tcPr>
            <w:tcW w:w="714" w:type="pct"/>
            <w:tcBorders>
              <w:top w:val="single" w:sz="4" w:space="0" w:color="808080" w:themeColor="background1" w:themeShade="80"/>
              <w:left w:val="nil"/>
              <w:right w:val="nil"/>
            </w:tcBorders>
          </w:tcPr>
          <w:p w14:paraId="651BCD4A" w14:textId="182A1536" w:rsidR="0042114B" w:rsidRPr="0042114B" w:rsidRDefault="0042114B" w:rsidP="00D72F5C">
            <w:pPr>
              <w:jc w:val="both"/>
              <w:rPr>
                <w:rFonts w:ascii="Times New Roman" w:hAnsi="Times New Roman"/>
                <w:noProof/>
                <w:sz w:val="24"/>
              </w:rPr>
            </w:pPr>
            <w:r>
              <w:rPr>
                <w:rFonts w:ascii="Times New Roman" w:hAnsi="Times New Roman"/>
                <w:sz w:val="24"/>
              </w:rPr>
              <w:t>13,7</w:t>
            </w:r>
          </w:p>
        </w:tc>
        <w:tc>
          <w:tcPr>
            <w:tcW w:w="714" w:type="pct"/>
            <w:tcBorders>
              <w:top w:val="single" w:sz="4" w:space="0" w:color="808080" w:themeColor="background1" w:themeShade="80"/>
              <w:left w:val="nil"/>
              <w:right w:val="nil"/>
            </w:tcBorders>
          </w:tcPr>
          <w:p w14:paraId="769F6A65" w14:textId="2D0CCBF1" w:rsidR="0042114B" w:rsidRPr="0042114B" w:rsidRDefault="0042114B" w:rsidP="00D72F5C">
            <w:pPr>
              <w:jc w:val="both"/>
              <w:rPr>
                <w:rFonts w:ascii="Times New Roman" w:hAnsi="Times New Roman"/>
                <w:noProof/>
                <w:sz w:val="24"/>
              </w:rPr>
            </w:pPr>
            <w:r>
              <w:rPr>
                <w:rFonts w:ascii="Times New Roman" w:hAnsi="Times New Roman"/>
                <w:sz w:val="24"/>
              </w:rPr>
              <w:t>16,7</w:t>
            </w:r>
          </w:p>
        </w:tc>
        <w:tc>
          <w:tcPr>
            <w:tcW w:w="714" w:type="pct"/>
            <w:tcBorders>
              <w:top w:val="single" w:sz="4" w:space="0" w:color="808080" w:themeColor="background1" w:themeShade="80"/>
              <w:left w:val="nil"/>
              <w:right w:val="nil"/>
            </w:tcBorders>
          </w:tcPr>
          <w:p w14:paraId="5CC18EB7" w14:textId="1E80A5D7" w:rsidR="0042114B" w:rsidRPr="0042114B" w:rsidRDefault="0042114B" w:rsidP="00D72F5C">
            <w:pPr>
              <w:jc w:val="both"/>
              <w:rPr>
                <w:rFonts w:ascii="Times New Roman" w:hAnsi="Times New Roman"/>
                <w:noProof/>
                <w:sz w:val="24"/>
              </w:rPr>
            </w:pPr>
            <w:r>
              <w:rPr>
                <w:rFonts w:ascii="Times New Roman" w:hAnsi="Times New Roman"/>
                <w:sz w:val="24"/>
              </w:rPr>
              <w:t>13,9</w:t>
            </w:r>
          </w:p>
        </w:tc>
        <w:tc>
          <w:tcPr>
            <w:tcW w:w="715" w:type="pct"/>
            <w:tcBorders>
              <w:top w:val="single" w:sz="4" w:space="0" w:color="808080" w:themeColor="background1" w:themeShade="80"/>
              <w:left w:val="nil"/>
              <w:right w:val="nil"/>
            </w:tcBorders>
          </w:tcPr>
          <w:p w14:paraId="088CDD39" w14:textId="77777777" w:rsidR="0042114B" w:rsidRPr="0042114B" w:rsidRDefault="0042114B" w:rsidP="00D72F5C">
            <w:pPr>
              <w:jc w:val="both"/>
              <w:rPr>
                <w:rFonts w:ascii="Times New Roman" w:hAnsi="Times New Roman"/>
                <w:noProof/>
                <w:sz w:val="24"/>
              </w:rPr>
            </w:pPr>
          </w:p>
        </w:tc>
        <w:tc>
          <w:tcPr>
            <w:tcW w:w="715" w:type="pct"/>
            <w:tcBorders>
              <w:top w:val="single" w:sz="4" w:space="0" w:color="808080" w:themeColor="background1" w:themeShade="80"/>
              <w:left w:val="nil"/>
              <w:right w:val="nil"/>
            </w:tcBorders>
          </w:tcPr>
          <w:p w14:paraId="1F0F85E9" w14:textId="77777777" w:rsidR="0042114B" w:rsidRPr="0042114B" w:rsidRDefault="0042114B" w:rsidP="00D72F5C">
            <w:pPr>
              <w:jc w:val="both"/>
              <w:rPr>
                <w:rFonts w:ascii="Times New Roman" w:hAnsi="Times New Roman"/>
                <w:noProof/>
                <w:sz w:val="24"/>
              </w:rPr>
            </w:pPr>
          </w:p>
        </w:tc>
      </w:tr>
    </w:tbl>
    <w:p w14:paraId="2A2506D2" w14:textId="77777777" w:rsidR="004309F9" w:rsidRDefault="004309F9" w:rsidP="00D82D6C">
      <w:pPr>
        <w:jc w:val="both"/>
        <w:rPr>
          <w:rFonts w:ascii="Times New Roman" w:hAnsi="Times New Roman"/>
          <w:b/>
          <w:bCs/>
          <w:noProof/>
          <w:color w:val="B83B46"/>
          <w:sz w:val="24"/>
        </w:rPr>
      </w:pPr>
    </w:p>
    <w:p w14:paraId="173C967A" w14:textId="77777777" w:rsidR="00416649" w:rsidRPr="00D82D6C" w:rsidRDefault="00416649" w:rsidP="00D82D6C">
      <w:pPr>
        <w:jc w:val="both"/>
        <w:rPr>
          <w:rFonts w:ascii="Times New Roman" w:hAnsi="Times New Roman"/>
          <w:noProof/>
          <w:sz w:val="24"/>
        </w:rPr>
      </w:pPr>
      <w:r>
        <w:rPr>
          <w:rFonts w:ascii="Times New Roman" w:hAnsi="Times New Roman"/>
          <w:sz w:val="24"/>
        </w:rPr>
        <w:t>Piezīmes.</w:t>
      </w:r>
    </w:p>
    <w:p w14:paraId="0A65784D" w14:textId="2A1BB736" w:rsidR="00416649" w:rsidRPr="00D82D6C" w:rsidRDefault="003B6627" w:rsidP="00D82D6C">
      <w:pPr>
        <w:jc w:val="both"/>
        <w:rPr>
          <w:rFonts w:ascii="Times New Roman" w:hAnsi="Times New Roman"/>
          <w:noProof/>
          <w:sz w:val="24"/>
        </w:rPr>
      </w:pPr>
      <w:r>
        <w:rPr>
          <w:rFonts w:ascii="Times New Roman" w:hAnsi="Times New Roman"/>
          <w:sz w:val="24"/>
        </w:rPr>
        <w:lastRenderedPageBreak/>
        <w:t xml:space="preserve">1) Avots: </w:t>
      </w:r>
      <w:r>
        <w:rPr>
          <w:rFonts w:ascii="Times New Roman" w:hAnsi="Times New Roman"/>
          <w:i/>
          <w:iCs/>
          <w:sz w:val="24"/>
        </w:rPr>
        <w:t>Eurostat</w:t>
      </w:r>
      <w:r>
        <w:rPr>
          <w:rFonts w:ascii="Times New Roman" w:hAnsi="Times New Roman"/>
          <w:sz w:val="24"/>
        </w:rPr>
        <w:t xml:space="preserve"> Pakalpojumu sniegšanas veidu izpētes darba grupas ziņojums (2021. gada aprīlis).</w:t>
      </w:r>
    </w:p>
    <w:p w14:paraId="71C4DB5D" w14:textId="04A6988B" w:rsidR="00416649" w:rsidRPr="00D82D6C" w:rsidRDefault="003B6627" w:rsidP="00D82D6C">
      <w:pPr>
        <w:jc w:val="both"/>
        <w:rPr>
          <w:rFonts w:ascii="Times New Roman" w:hAnsi="Times New Roman"/>
          <w:noProof/>
          <w:sz w:val="24"/>
        </w:rPr>
      </w:pPr>
      <w:r>
        <w:rPr>
          <w:rFonts w:ascii="Times New Roman" w:hAnsi="Times New Roman"/>
          <w:sz w:val="24"/>
        </w:rPr>
        <w:t>2) Debeta (importa) procentuālais apmērs izriet no maksājumu karšu statistikas (ar dažiem pieņēmumiem), bet kredīta (eksporta) procentuālais apmērs – no Dānijas Valsts tūrisma veicināšanas centra sniegtās informācijas, līdz ar to rādītāji nav pilnībā precīzi.</w:t>
      </w:r>
    </w:p>
    <w:p w14:paraId="2820843C" w14:textId="5A260EE4" w:rsidR="00416649" w:rsidRPr="00D82D6C" w:rsidRDefault="003B6627" w:rsidP="00D82D6C">
      <w:pPr>
        <w:jc w:val="both"/>
        <w:rPr>
          <w:rFonts w:ascii="Times New Roman" w:hAnsi="Times New Roman"/>
          <w:noProof/>
          <w:sz w:val="24"/>
        </w:rPr>
      </w:pPr>
      <w:r>
        <w:rPr>
          <w:rFonts w:ascii="Times New Roman" w:hAnsi="Times New Roman"/>
          <w:sz w:val="24"/>
        </w:rPr>
        <w:t>3) Preces un pakalpojumi nav skaidri nošķirami visos ceļošanas gadījumos. Tādēļ tika izslēgti tikai tie posteņi, ko var nepārprotami traktēt kā preces, piemēram, tādas kategorijas kā “ēdieni un dzērieni”, “degviela”, “citi pirkumi (piemēram, dāvanas un suvenīri)”. Šo posteņu vērtība 2015. un 2016. gadā (pārskata gados) bija vidēji 36 % no eksporta.</w:t>
      </w:r>
    </w:p>
    <w:p w14:paraId="027DB89C" w14:textId="113A7A5D" w:rsidR="00416649" w:rsidRPr="00D82D6C" w:rsidRDefault="003B6627" w:rsidP="00D82D6C">
      <w:pPr>
        <w:jc w:val="both"/>
        <w:rPr>
          <w:rFonts w:ascii="Times New Roman" w:hAnsi="Times New Roman"/>
          <w:noProof/>
          <w:sz w:val="24"/>
        </w:rPr>
      </w:pPr>
      <w:r>
        <w:rPr>
          <w:rFonts w:ascii="Times New Roman" w:hAnsi="Times New Roman"/>
          <w:sz w:val="24"/>
        </w:rPr>
        <w:t>4) Vērā ņemts to pircēju sniegtais ieguldījums, kuri dzīvo kaimiņvalstīs, kas nav ES dalībvalstis.</w:t>
      </w:r>
    </w:p>
    <w:p w14:paraId="2C1FDEBD" w14:textId="77777777" w:rsidR="00416649" w:rsidRPr="00D82D6C" w:rsidRDefault="00416649" w:rsidP="00D82D6C">
      <w:pPr>
        <w:jc w:val="both"/>
        <w:rPr>
          <w:rFonts w:ascii="Times New Roman" w:hAnsi="Times New Roman"/>
          <w:noProof/>
          <w:sz w:val="24"/>
        </w:rPr>
      </w:pPr>
      <w:r>
        <w:rPr>
          <w:rFonts w:ascii="Times New Roman" w:hAnsi="Times New Roman"/>
          <w:sz w:val="24"/>
        </w:rPr>
        <w:t>Lietuvas Statistikas birojs un Lietuvas Banka savām vajadzībām neapkopo datus par preču proporciju ceļošanas postenī, līdz ar to novērtējums ir provizorisks un to var pārskatīt, ja šī informācija nepieciešama statistikas veidošanai.</w:t>
      </w:r>
    </w:p>
    <w:p w14:paraId="5DB0B6A0" w14:textId="3EE81D1E" w:rsidR="00416649" w:rsidRPr="00D82D6C" w:rsidRDefault="00D2657F" w:rsidP="00D82D6C">
      <w:pPr>
        <w:jc w:val="both"/>
        <w:rPr>
          <w:rFonts w:ascii="Times New Roman" w:hAnsi="Times New Roman"/>
          <w:noProof/>
          <w:sz w:val="24"/>
        </w:rPr>
      </w:pPr>
      <w:r>
        <w:rPr>
          <w:rFonts w:ascii="Times New Roman" w:hAnsi="Times New Roman"/>
          <w:sz w:val="24"/>
        </w:rPr>
        <w:t>5) Preču proporcija kopējā tūrisma importā/eksportā.</w:t>
      </w:r>
    </w:p>
    <w:p w14:paraId="5F5B1148" w14:textId="58663595" w:rsidR="00416649" w:rsidRPr="00D82D6C" w:rsidRDefault="00D2657F" w:rsidP="00D82D6C">
      <w:pPr>
        <w:jc w:val="both"/>
        <w:rPr>
          <w:rFonts w:ascii="Times New Roman" w:hAnsi="Times New Roman"/>
          <w:noProof/>
          <w:sz w:val="24"/>
        </w:rPr>
      </w:pPr>
      <w:r>
        <w:rPr>
          <w:rFonts w:ascii="Times New Roman" w:hAnsi="Times New Roman"/>
          <w:sz w:val="24"/>
        </w:rPr>
        <w:t xml:space="preserve">6) Avots: </w:t>
      </w:r>
      <w:r>
        <w:rPr>
          <w:rFonts w:ascii="Times New Roman" w:hAnsi="Times New Roman"/>
          <w:i/>
          <w:iCs/>
          <w:sz w:val="24"/>
        </w:rPr>
        <w:t>MoS</w:t>
      </w:r>
      <w:r>
        <w:rPr>
          <w:rFonts w:ascii="Times New Roman" w:hAnsi="Times New Roman"/>
          <w:sz w:val="24"/>
        </w:rPr>
        <w:t xml:space="preserve"> metodiskā aptaujas anketa, ko prezentēja </w:t>
      </w:r>
      <w:r>
        <w:rPr>
          <w:rFonts w:ascii="Times New Roman" w:hAnsi="Times New Roman"/>
          <w:i/>
          <w:iCs/>
          <w:sz w:val="24"/>
        </w:rPr>
        <w:t>MoS TF</w:t>
      </w:r>
      <w:r>
        <w:rPr>
          <w:rFonts w:ascii="Times New Roman" w:hAnsi="Times New Roman"/>
          <w:sz w:val="24"/>
        </w:rPr>
        <w:t xml:space="preserve"> sanāksmē 2018. gada februārī.</w:t>
      </w:r>
    </w:p>
    <w:p w14:paraId="43B2EC58" w14:textId="36D55D86" w:rsidR="00416649" w:rsidRPr="00D82D6C" w:rsidRDefault="00D2657F" w:rsidP="00D82D6C">
      <w:pPr>
        <w:jc w:val="both"/>
        <w:rPr>
          <w:rFonts w:ascii="Times New Roman" w:hAnsi="Times New Roman"/>
          <w:noProof/>
          <w:sz w:val="24"/>
        </w:rPr>
      </w:pPr>
      <w:r>
        <w:rPr>
          <w:rFonts w:ascii="Times New Roman" w:hAnsi="Times New Roman"/>
          <w:sz w:val="24"/>
        </w:rPr>
        <w:t>7) Partneris (pasaule).</w:t>
      </w:r>
    </w:p>
    <w:p w14:paraId="4221C91B" w14:textId="7E501721" w:rsidR="00416649" w:rsidRPr="00D82D6C" w:rsidRDefault="00D2657F" w:rsidP="00D82D6C">
      <w:pPr>
        <w:jc w:val="both"/>
        <w:rPr>
          <w:rFonts w:ascii="Times New Roman" w:hAnsi="Times New Roman"/>
          <w:noProof/>
          <w:sz w:val="24"/>
        </w:rPr>
      </w:pPr>
      <w:r>
        <w:rPr>
          <w:rFonts w:ascii="Times New Roman" w:hAnsi="Times New Roman"/>
          <w:sz w:val="24"/>
        </w:rPr>
        <w:t>8) Partneris (ES iekšējie/ārējie darījumi); novērtējumu balstīti uz tūrisma statistiku.</w:t>
      </w:r>
    </w:p>
    <w:p w14:paraId="252CE22F" w14:textId="50633520" w:rsidR="00416649" w:rsidRPr="00D82D6C" w:rsidRDefault="00D2657F" w:rsidP="00D82D6C">
      <w:pPr>
        <w:jc w:val="both"/>
        <w:rPr>
          <w:rFonts w:ascii="Times New Roman" w:hAnsi="Times New Roman"/>
          <w:noProof/>
          <w:sz w:val="24"/>
        </w:rPr>
      </w:pPr>
      <w:r>
        <w:rPr>
          <w:rFonts w:ascii="Times New Roman" w:hAnsi="Times New Roman"/>
          <w:sz w:val="24"/>
        </w:rPr>
        <w:t xml:space="preserve">9) Aprēķini balstīti uz </w:t>
      </w:r>
      <w:r>
        <w:rPr>
          <w:rFonts w:ascii="Times New Roman" w:hAnsi="Times New Roman"/>
          <w:i/>
          <w:iCs/>
          <w:sz w:val="24"/>
        </w:rPr>
        <w:t>BOP</w:t>
      </w:r>
      <w:r>
        <w:rPr>
          <w:rFonts w:ascii="Times New Roman" w:hAnsi="Times New Roman"/>
          <w:sz w:val="24"/>
        </w:rPr>
        <w:t xml:space="preserve"> datiem.</w:t>
      </w:r>
    </w:p>
    <w:p w14:paraId="45EDE297" w14:textId="27B8373F" w:rsidR="00416649" w:rsidRPr="00D82D6C" w:rsidRDefault="00D2657F" w:rsidP="00D82D6C">
      <w:pPr>
        <w:jc w:val="both"/>
        <w:rPr>
          <w:rFonts w:ascii="Times New Roman" w:hAnsi="Times New Roman"/>
          <w:noProof/>
          <w:sz w:val="24"/>
        </w:rPr>
      </w:pPr>
      <w:r>
        <w:rPr>
          <w:rFonts w:ascii="Times New Roman" w:hAnsi="Times New Roman"/>
          <w:sz w:val="24"/>
        </w:rPr>
        <w:t>10) 20,0 % 2020. gadā.</w:t>
      </w:r>
    </w:p>
    <w:p w14:paraId="521A9990" w14:textId="5548728D" w:rsidR="00416649" w:rsidRPr="00D82D6C" w:rsidRDefault="00D2657F" w:rsidP="00D82D6C">
      <w:pPr>
        <w:jc w:val="both"/>
        <w:rPr>
          <w:rFonts w:ascii="Times New Roman" w:hAnsi="Times New Roman"/>
          <w:noProof/>
          <w:sz w:val="24"/>
        </w:rPr>
      </w:pPr>
      <w:r>
        <w:rPr>
          <w:rFonts w:ascii="Times New Roman" w:hAnsi="Times New Roman"/>
          <w:sz w:val="24"/>
        </w:rPr>
        <w:t>11) 16,0 % 2020. gadā.</w:t>
      </w:r>
    </w:p>
    <w:p w14:paraId="618219EE" w14:textId="77777777" w:rsidR="00416649" w:rsidRPr="00D82D6C" w:rsidRDefault="00416649" w:rsidP="00D82D6C">
      <w:pPr>
        <w:jc w:val="both"/>
        <w:rPr>
          <w:rFonts w:ascii="Times New Roman" w:hAnsi="Times New Roman"/>
          <w:noProof/>
          <w:sz w:val="24"/>
        </w:rPr>
      </w:pPr>
    </w:p>
    <w:p w14:paraId="27F20101" w14:textId="2CCCF42F" w:rsidR="00416649" w:rsidRPr="00D82D6C" w:rsidRDefault="00416649" w:rsidP="00D82D6C">
      <w:pPr>
        <w:jc w:val="both"/>
        <w:rPr>
          <w:rFonts w:ascii="Times New Roman" w:hAnsi="Times New Roman"/>
          <w:noProof/>
          <w:sz w:val="24"/>
        </w:rPr>
      </w:pPr>
      <w:r>
        <w:rPr>
          <w:rFonts w:ascii="Times New Roman" w:hAnsi="Times New Roman"/>
          <w:sz w:val="24"/>
        </w:rPr>
        <w:t>Plašāka informācija par valstu izmantotajām pieejām preču vērtības noteikšanai ceļošanas postenī sniegta 13.2. iedaļā.</w:t>
      </w:r>
    </w:p>
    <w:p w14:paraId="7B82A2ED" w14:textId="77777777" w:rsidR="00FA355E" w:rsidRDefault="00FA355E" w:rsidP="00D82D6C">
      <w:pPr>
        <w:jc w:val="both"/>
        <w:rPr>
          <w:rFonts w:ascii="Times New Roman" w:hAnsi="Times New Roman"/>
          <w:noProof/>
          <w:sz w:val="24"/>
        </w:rPr>
      </w:pPr>
    </w:p>
    <w:p w14:paraId="5A969335" w14:textId="77777777" w:rsidR="002D0069" w:rsidRPr="00D82D6C" w:rsidRDefault="002D0069" w:rsidP="00D82D6C">
      <w:pPr>
        <w:jc w:val="both"/>
        <w:rPr>
          <w:rFonts w:ascii="Times New Roman" w:hAnsi="Times New Roman"/>
          <w:noProof/>
          <w:sz w:val="24"/>
        </w:rPr>
      </w:pPr>
    </w:p>
    <w:p w14:paraId="21FAF7AC" w14:textId="7A6A6769" w:rsidR="00416649" w:rsidRPr="0083720E" w:rsidRDefault="002D0069" w:rsidP="00D82D6C">
      <w:pPr>
        <w:jc w:val="both"/>
        <w:rPr>
          <w:rFonts w:ascii="Times New Roman" w:hAnsi="Times New Roman"/>
          <w:b/>
          <w:bCs/>
          <w:noProof/>
          <w:color w:val="B83B46"/>
          <w:sz w:val="28"/>
          <w:szCs w:val="24"/>
        </w:rPr>
      </w:pPr>
      <w:bookmarkStart w:id="103" w:name="8.4._Mode_2_covering_movement_of_propert"/>
      <w:bookmarkEnd w:id="103"/>
      <w:r>
        <w:rPr>
          <w:rFonts w:ascii="Times New Roman" w:hAnsi="Times New Roman"/>
          <w:b/>
          <w:color w:val="B83B46"/>
          <w:sz w:val="28"/>
        </w:rPr>
        <w:t>8.4. 2. veids, kas attiecas uz īpašuma pārvietošanu</w:t>
      </w:r>
    </w:p>
    <w:p w14:paraId="01904367" w14:textId="77777777" w:rsidR="002D0069" w:rsidRPr="00D82D6C" w:rsidRDefault="002D0069" w:rsidP="00D82D6C">
      <w:pPr>
        <w:jc w:val="both"/>
        <w:rPr>
          <w:rFonts w:ascii="Times New Roman" w:hAnsi="Times New Roman"/>
          <w:noProof/>
          <w:color w:val="B83B46"/>
          <w:sz w:val="24"/>
        </w:rPr>
      </w:pPr>
    </w:p>
    <w:p w14:paraId="33FC3603" w14:textId="77777777" w:rsidR="00416649" w:rsidRDefault="00416649" w:rsidP="00D82D6C">
      <w:pPr>
        <w:jc w:val="both"/>
        <w:rPr>
          <w:rFonts w:ascii="Times New Roman" w:hAnsi="Times New Roman"/>
          <w:noProof/>
          <w:sz w:val="24"/>
        </w:rPr>
      </w:pPr>
      <w:r>
        <w:rPr>
          <w:rFonts w:ascii="Times New Roman" w:hAnsi="Times New Roman"/>
          <w:sz w:val="24"/>
        </w:rPr>
        <w:t>2. veids attiecas arī uz pakalpojumiem, ko sniedz, kad patērētāja īpašums atrodas ārpus rezidences valsts teritorijas, lai veicinātu pakalpojumu sniegšanu. Kā piemērus var minēt kuģu remontu, iekārtu apkopi ārvalstīs un konkrētus kosmiskā transporta pakalpojumus.</w:t>
      </w:r>
    </w:p>
    <w:p w14:paraId="3DA94BD6" w14:textId="77777777" w:rsidR="002D0069" w:rsidRPr="00D82D6C" w:rsidRDefault="002D0069" w:rsidP="00D82D6C">
      <w:pPr>
        <w:jc w:val="both"/>
        <w:rPr>
          <w:rFonts w:ascii="Times New Roman" w:hAnsi="Times New Roman"/>
          <w:noProof/>
          <w:sz w:val="24"/>
        </w:rPr>
      </w:pPr>
    </w:p>
    <w:p w14:paraId="6DB0D13A" w14:textId="05E53F58" w:rsidR="00416649" w:rsidRDefault="00416649" w:rsidP="00D82D6C">
      <w:pPr>
        <w:jc w:val="both"/>
        <w:rPr>
          <w:rFonts w:ascii="Times New Roman" w:hAnsi="Times New Roman"/>
          <w:noProof/>
          <w:sz w:val="24"/>
        </w:rPr>
      </w:pPr>
      <w:r>
        <w:rPr>
          <w:rFonts w:ascii="Times New Roman" w:hAnsi="Times New Roman"/>
          <w:sz w:val="24"/>
        </w:rPr>
        <w:t>Attiecībā uz transporta pakalpojumiem, atbalsta pakalpojumiem un palīgpakalpojumiem, ko pārvadātājiem, kuri ir rezidenti, sniedz nerezidentu ostās vai pārvadātājiem, kuri nav rezidenti, sniedz rezidentu ostās, tie jāattiecina uz 2. veidu, ja tos var izdalīt atsevišķi. 2. veids arī attiecas uz tādām kategorijām kā “Apkopes un remonta pakalpojumi” un “Citiem piederošu fizisko ieguldāmo resursu ražošanas pakalpojumi”, ja patērētāja īpašumu pārvieto, lai sniegtu pakalpojumu. 2. veida darījumi kategorijā “Citi saimnieciskās darbības pakalpojumi” ietver darījumus saistībā ar atkritumu pārstrādi un attīrīšanu, lauksaimniecības un ieguves rūpniecības pakalpojumus. Atzīts, ka svarīgus 2. veida elementus ietver tādas pakalpojumu kategorijas kā “Radioaktīvo un citu atkritumu pārvadājumi to pārstrādei”, “Atkritumu pārstrāde un attīrīšana”, “Pakalpojumi, kas ir saistīti ar lauksaimniecību, mežsaimniecību un zivsaimniecību” un “Pakalpojumi, kas ir saistīti ar ieguves rūpniecību un naftas un gāzes ieguvi”. Tomēr ne vienmēr īpašuma pārvietošana ir iemesls tam, lai attiecinātu pakalpojumu uz 2. veidu. Piemēram, ja patērētājs nosūta savu grāmatvedības reģistru fizisku kopiju uz piegādātāja valsti, lai piegādātājs varētu sniegt grāmatvedības pakalpojumus, grāmatvedības pakalpojumus neuzskatītu par tādiem, uz kuriem attiecas 2. veids (skat. MSITS 2010 5.46. punktu). Plašāku šā jautājuma iztirzājumu skat. 2.1. iedaļā,</w:t>
      </w:r>
    </w:p>
    <w:p w14:paraId="01847D97" w14:textId="77777777" w:rsidR="002D0069" w:rsidRPr="00D82D6C" w:rsidRDefault="002D0069" w:rsidP="00D82D6C">
      <w:pPr>
        <w:jc w:val="both"/>
        <w:rPr>
          <w:rFonts w:ascii="Times New Roman" w:hAnsi="Times New Roman"/>
          <w:noProof/>
          <w:sz w:val="24"/>
        </w:rPr>
      </w:pPr>
    </w:p>
    <w:p w14:paraId="33578A7E" w14:textId="77777777" w:rsidR="00416649" w:rsidRPr="00D82D6C" w:rsidRDefault="00416649" w:rsidP="00D82D6C">
      <w:pPr>
        <w:jc w:val="both"/>
        <w:rPr>
          <w:rFonts w:ascii="Times New Roman" w:hAnsi="Times New Roman"/>
          <w:noProof/>
          <w:sz w:val="24"/>
        </w:rPr>
      </w:pPr>
      <w:r>
        <w:rPr>
          <w:rFonts w:ascii="Times New Roman" w:hAnsi="Times New Roman"/>
          <w:sz w:val="24"/>
        </w:rPr>
        <w:lastRenderedPageBreak/>
        <w:t xml:space="preserve">Lai novērtētu 2. veida darījumus, kas saistīti ar īpašuma pārvietošanu, visticamāk, tiktu izmantoti tie paši datu avoti kā to </w:t>
      </w:r>
      <w:r>
        <w:rPr>
          <w:rFonts w:ascii="Times New Roman" w:hAnsi="Times New Roman"/>
          <w:i/>
          <w:iCs/>
          <w:sz w:val="24"/>
        </w:rPr>
        <w:t>BOP</w:t>
      </w:r>
      <w:r>
        <w:rPr>
          <w:rFonts w:ascii="Times New Roman" w:hAnsi="Times New Roman"/>
          <w:sz w:val="24"/>
        </w:rPr>
        <w:t xml:space="preserve"> posteņu novērtēšanai, uz kuriem attiecas 2. veids. Tomēr, tā kā šāda veida darījumus var noslēgt arī citos veidos, jo īpaši 4. veidā, nepieciešama papildu informācija par to, kā pakalpojumi sniegti. Piemēram, lai vāktu informāciju par 2. veidā slēgto darījumu proporciju, var balstīties uz </w:t>
      </w:r>
      <w:r>
        <w:rPr>
          <w:rFonts w:ascii="Times New Roman" w:hAnsi="Times New Roman"/>
          <w:i/>
          <w:iCs/>
          <w:sz w:val="24"/>
        </w:rPr>
        <w:t>ITSS</w:t>
      </w:r>
      <w:r>
        <w:rPr>
          <w:rFonts w:ascii="Times New Roman" w:hAnsi="Times New Roman"/>
          <w:sz w:val="24"/>
        </w:rPr>
        <w:t>, ko izmanto, lai novērtētu apkopes un remonta pakalpojumus, ja tā apvienota ar informāciju par pakalpojumu sniegšanas veidiem, kas izriet no pakalpojumu tirdzniecības apsekojuma jautājumiem.</w:t>
      </w:r>
    </w:p>
    <w:p w14:paraId="4068D752" w14:textId="77777777" w:rsidR="00416649" w:rsidRPr="00D82D6C" w:rsidRDefault="00416649" w:rsidP="00D82D6C">
      <w:pPr>
        <w:jc w:val="both"/>
        <w:rPr>
          <w:rFonts w:ascii="Times New Roman" w:hAnsi="Times New Roman"/>
          <w:noProof/>
          <w:sz w:val="24"/>
        </w:rPr>
      </w:pPr>
    </w:p>
    <w:p w14:paraId="11192C93" w14:textId="77777777" w:rsidR="00416649" w:rsidRPr="00D82D6C" w:rsidRDefault="00416649" w:rsidP="00D82D6C">
      <w:pPr>
        <w:jc w:val="both"/>
        <w:rPr>
          <w:rFonts w:ascii="Times New Roman" w:hAnsi="Times New Roman"/>
          <w:noProof/>
          <w:sz w:val="24"/>
        </w:rPr>
      </w:pPr>
    </w:p>
    <w:p w14:paraId="0DCFB755" w14:textId="238FB625" w:rsidR="00416649" w:rsidRPr="0083720E" w:rsidRDefault="002D0069" w:rsidP="00D82D6C">
      <w:pPr>
        <w:jc w:val="both"/>
        <w:rPr>
          <w:rFonts w:ascii="Times New Roman" w:hAnsi="Times New Roman"/>
          <w:b/>
          <w:bCs/>
          <w:noProof/>
          <w:color w:val="B83B46"/>
          <w:sz w:val="28"/>
          <w:szCs w:val="24"/>
        </w:rPr>
      </w:pPr>
      <w:bookmarkStart w:id="104" w:name="8.5._Mode_2_in_government_goods_and_serv"/>
      <w:bookmarkEnd w:id="104"/>
      <w:r>
        <w:rPr>
          <w:rFonts w:ascii="Times New Roman" w:hAnsi="Times New Roman"/>
          <w:b/>
          <w:color w:val="B83B46"/>
          <w:sz w:val="28"/>
        </w:rPr>
        <w:t>8.5. 2. veids saistībā ar valdības precēm un pakalpojumiem</w:t>
      </w:r>
    </w:p>
    <w:p w14:paraId="752735D1" w14:textId="77777777" w:rsidR="002D0069" w:rsidRPr="002D0069" w:rsidRDefault="002D0069" w:rsidP="00D82D6C">
      <w:pPr>
        <w:jc w:val="both"/>
        <w:rPr>
          <w:rFonts w:ascii="Times New Roman" w:hAnsi="Times New Roman"/>
          <w:b/>
          <w:bCs/>
          <w:noProof/>
          <w:color w:val="B83B46"/>
          <w:sz w:val="24"/>
        </w:rPr>
      </w:pPr>
    </w:p>
    <w:p w14:paraId="74B8E6A2" w14:textId="46B4396D" w:rsidR="00416649" w:rsidRDefault="00416649" w:rsidP="009243CF">
      <w:pPr>
        <w:widowControl/>
        <w:jc w:val="both"/>
        <w:rPr>
          <w:rFonts w:ascii="Times New Roman" w:hAnsi="Times New Roman"/>
          <w:noProof/>
          <w:sz w:val="24"/>
        </w:rPr>
      </w:pPr>
      <w:r>
        <w:rPr>
          <w:rFonts w:ascii="Times New Roman" w:hAnsi="Times New Roman"/>
          <w:sz w:val="24"/>
        </w:rPr>
        <w:t>Arī tos pakalpojumus, kurus uzņēmējvalstīs iegādājas diplomāti, konsulārie darbinieki un militārais personāls, kas strādā valdības anklāvos, un viņu apgādājamie, kā arī valdības vienības, kas atrodas diplomātiskos un līdzīgos anklāvos, attiecina uz 2. veidu, ja šos pakalpojumus sniedz komerciālos vai konkurences apstākļos.</w:t>
      </w:r>
      <w:r w:rsidR="00DD1572">
        <w:rPr>
          <w:rStyle w:val="FootnoteReference"/>
          <w:rFonts w:ascii="Times New Roman" w:hAnsi="Times New Roman"/>
          <w:noProof/>
          <w:sz w:val="24"/>
        </w:rPr>
        <w:footnoteReference w:id="158"/>
      </w:r>
      <w:r>
        <w:rPr>
          <w:rFonts w:ascii="Times New Roman" w:hAnsi="Times New Roman"/>
          <w:sz w:val="24"/>
        </w:rPr>
        <w:t xml:space="preserve"> Šos darījumus iekļauj </w:t>
      </w:r>
      <w:r>
        <w:rPr>
          <w:rFonts w:ascii="Times New Roman" w:hAnsi="Times New Roman"/>
          <w:i/>
          <w:iCs/>
          <w:sz w:val="24"/>
        </w:rPr>
        <w:t>BOP</w:t>
      </w:r>
      <w:r>
        <w:rPr>
          <w:rFonts w:ascii="Times New Roman" w:hAnsi="Times New Roman"/>
          <w:sz w:val="24"/>
        </w:rPr>
        <w:t xml:space="preserve"> kontos postenī “Citur neiekļautas valdības preces un pakalpojumi”. Tomēr, ja vien šos darījumus neuzskata par tādiem, kas nepieciešami ekonomisko rādītāju apkopošanai, MSITS 2010 sniegts ieteikums neizdalīt šos darījumus atsevišķi, jo to proporcija no kopējām citur neiekļautām valdības precēm un pakalpojumiem uzskatāma par salīdzinoši nelielu.</w:t>
      </w:r>
    </w:p>
    <w:p w14:paraId="0524C30D" w14:textId="77777777" w:rsidR="002D0069" w:rsidRPr="00D82D6C" w:rsidRDefault="002D0069" w:rsidP="00D82D6C">
      <w:pPr>
        <w:jc w:val="both"/>
        <w:rPr>
          <w:rFonts w:ascii="Times New Roman" w:hAnsi="Times New Roman"/>
          <w:noProof/>
          <w:sz w:val="24"/>
        </w:rPr>
      </w:pPr>
    </w:p>
    <w:p w14:paraId="7474BBE0" w14:textId="77777777" w:rsidR="00416649" w:rsidRPr="00D82D6C" w:rsidRDefault="00416649" w:rsidP="00D82D6C">
      <w:pPr>
        <w:jc w:val="both"/>
        <w:rPr>
          <w:rFonts w:ascii="Times New Roman" w:hAnsi="Times New Roman"/>
          <w:noProof/>
          <w:sz w:val="24"/>
        </w:rPr>
      </w:pPr>
      <w:r>
        <w:rPr>
          <w:rFonts w:ascii="Times New Roman" w:hAnsi="Times New Roman"/>
          <w:i/>
          <w:iCs/>
          <w:sz w:val="24"/>
        </w:rPr>
        <w:t>Eurostat</w:t>
      </w:r>
      <w:r>
        <w:rPr>
          <w:rFonts w:ascii="Times New Roman" w:hAnsi="Times New Roman"/>
          <w:sz w:val="24"/>
        </w:rPr>
        <w:t>-PTO modelis paredz, ka valdības pakalpojumu iedalījuma proporcija attiecībā uz 2. veidu ir 10 % no importa (valdības preču un pakalpojumu debets).</w:t>
      </w:r>
    </w:p>
    <w:p w14:paraId="3D587749" w14:textId="77777777" w:rsidR="00416649" w:rsidRPr="00D82D6C" w:rsidRDefault="00416649" w:rsidP="00D82D6C">
      <w:pPr>
        <w:jc w:val="both"/>
        <w:rPr>
          <w:rFonts w:ascii="Times New Roman" w:hAnsi="Times New Roman"/>
          <w:noProof/>
          <w:sz w:val="24"/>
        </w:rPr>
      </w:pPr>
    </w:p>
    <w:p w14:paraId="05E50F8D" w14:textId="77777777" w:rsidR="00416649" w:rsidRPr="00D82D6C" w:rsidRDefault="00416649" w:rsidP="00D82D6C">
      <w:pPr>
        <w:jc w:val="both"/>
        <w:rPr>
          <w:rFonts w:ascii="Times New Roman" w:hAnsi="Times New Roman"/>
          <w:noProof/>
          <w:sz w:val="24"/>
        </w:rPr>
      </w:pPr>
    </w:p>
    <w:p w14:paraId="3F925A81" w14:textId="450931A7" w:rsidR="00416649" w:rsidRPr="002D0069" w:rsidRDefault="002D0069" w:rsidP="00D82D6C">
      <w:pPr>
        <w:jc w:val="both"/>
        <w:rPr>
          <w:rFonts w:ascii="Times New Roman" w:hAnsi="Times New Roman"/>
          <w:b/>
          <w:bCs/>
          <w:noProof/>
          <w:color w:val="B83B46"/>
          <w:sz w:val="24"/>
        </w:rPr>
      </w:pPr>
      <w:bookmarkStart w:id="105" w:name="8.6._Summary_of_guidance_notes_and_recom"/>
      <w:bookmarkEnd w:id="105"/>
      <w:r>
        <w:rPr>
          <w:rFonts w:ascii="Times New Roman" w:hAnsi="Times New Roman"/>
          <w:b/>
          <w:color w:val="B83B46"/>
          <w:sz w:val="28"/>
        </w:rPr>
        <w:t>8.6. Norādījumu un ieteikumu kopsavilkums</w:t>
      </w:r>
    </w:p>
    <w:p w14:paraId="48FB46E3" w14:textId="77777777" w:rsidR="002D0069" w:rsidRPr="00D82D6C" w:rsidRDefault="002D0069" w:rsidP="00D82D6C">
      <w:pPr>
        <w:jc w:val="both"/>
        <w:rPr>
          <w:rFonts w:ascii="Times New Roman" w:hAnsi="Times New Roman"/>
          <w:noProof/>
          <w:color w:val="B83B46"/>
          <w:sz w:val="24"/>
        </w:rPr>
      </w:pPr>
    </w:p>
    <w:p w14:paraId="4CB4DF92" w14:textId="3945283C" w:rsidR="00416649" w:rsidRDefault="00416649" w:rsidP="00D82D6C">
      <w:pPr>
        <w:jc w:val="both"/>
        <w:rPr>
          <w:rFonts w:ascii="Times New Roman" w:hAnsi="Times New Roman"/>
          <w:noProof/>
          <w:sz w:val="24"/>
        </w:rPr>
      </w:pPr>
      <w:r>
        <w:rPr>
          <w:rFonts w:ascii="Times New Roman" w:hAnsi="Times New Roman"/>
          <w:sz w:val="24"/>
        </w:rPr>
        <w:t xml:space="preserve">Datus par 2. veidu lielākoties apkopo, balstoties uz </w:t>
      </w:r>
      <w:r>
        <w:rPr>
          <w:rFonts w:ascii="Times New Roman" w:hAnsi="Times New Roman"/>
          <w:i/>
          <w:iCs/>
          <w:sz w:val="24"/>
        </w:rPr>
        <w:t>BOP</w:t>
      </w:r>
      <w:r>
        <w:rPr>
          <w:rFonts w:ascii="Times New Roman" w:hAnsi="Times New Roman"/>
          <w:sz w:val="24"/>
        </w:rPr>
        <w:t xml:space="preserve"> posteni “Ceļošana”. Šo aprēķinu primārie avoti katrā valstī ir atšķirīgi, tomēr vairumā gadījumu izmanto tūristu izdevumu apsekojumus (attiecībā uz ceļošanas eksportu), rezidentu ceļošanas apsekojumu (attiecībā uz ceļošanas importu), maksājumu karšu datus saistībā ar ārējiem darījumiem, par kuriem norēķinās ar valstī izdotām bankas kartēm, kas piesaistītas kontiem, kā arī informāciju, kas izriet no mājsaimniecību apsekojumiem (attiecībā uz ceļošanas importu).</w:t>
      </w:r>
    </w:p>
    <w:p w14:paraId="0DEF8099" w14:textId="77777777" w:rsidR="000E37EB" w:rsidRPr="00D82D6C" w:rsidRDefault="000E37EB" w:rsidP="00D82D6C">
      <w:pPr>
        <w:jc w:val="both"/>
        <w:rPr>
          <w:rFonts w:ascii="Times New Roman" w:hAnsi="Times New Roman"/>
          <w:noProof/>
          <w:sz w:val="24"/>
        </w:rPr>
      </w:pPr>
    </w:p>
    <w:p w14:paraId="51F1B7A9" w14:textId="77777777" w:rsidR="00416649" w:rsidRDefault="00416649" w:rsidP="00D82D6C">
      <w:pPr>
        <w:jc w:val="both"/>
        <w:rPr>
          <w:rFonts w:ascii="Times New Roman" w:hAnsi="Times New Roman"/>
          <w:noProof/>
          <w:sz w:val="24"/>
        </w:rPr>
      </w:pPr>
      <w:r>
        <w:rPr>
          <w:rFonts w:ascii="Times New Roman" w:hAnsi="Times New Roman"/>
          <w:sz w:val="24"/>
        </w:rPr>
        <w:t>Vispārīgi ir ieteikts iekļaut papildu jautājumus jau izstrādātajos uzņēmumu, personu, valstu robežpunktu un mājsaimniecību apsekojumos, ko izmanto primāro datu apkopošanai, tādējādi ļaujot identificēt personas, kas dodas uz ārvalstīm un tur izmanto pakalpojumus, kā arī rezidentus, kuri nošķirami no nerezidentiem un uz kuriem attiecas 2. pakalpojumu sniegšanas veids.</w:t>
      </w:r>
    </w:p>
    <w:p w14:paraId="02F393D1" w14:textId="77777777" w:rsidR="000E37EB" w:rsidRPr="00D82D6C" w:rsidRDefault="000E37EB" w:rsidP="00D82D6C">
      <w:pPr>
        <w:jc w:val="both"/>
        <w:rPr>
          <w:rFonts w:ascii="Times New Roman" w:hAnsi="Times New Roman"/>
          <w:noProof/>
          <w:sz w:val="24"/>
        </w:rPr>
      </w:pPr>
    </w:p>
    <w:p w14:paraId="411F9D25" w14:textId="77777777" w:rsidR="00416649" w:rsidRDefault="00416649" w:rsidP="00D82D6C">
      <w:pPr>
        <w:jc w:val="both"/>
        <w:rPr>
          <w:rFonts w:ascii="Times New Roman" w:hAnsi="Times New Roman"/>
          <w:sz w:val="24"/>
        </w:rPr>
      </w:pPr>
      <w:r>
        <w:rPr>
          <w:rFonts w:ascii="Times New Roman" w:hAnsi="Times New Roman"/>
          <w:sz w:val="24"/>
        </w:rPr>
        <w:t>Galvenie ieteikumi 2. veida novērtēšanai ir apkopoti turpmāk.</w:t>
      </w:r>
    </w:p>
    <w:p w14:paraId="6EE2A3D9" w14:textId="77777777" w:rsidR="009243CF" w:rsidRPr="00D82D6C" w:rsidRDefault="009243CF" w:rsidP="00D82D6C">
      <w:pPr>
        <w:jc w:val="both"/>
        <w:rPr>
          <w:rFonts w:ascii="Times New Roman" w:hAnsi="Times New Roman"/>
          <w:noProof/>
          <w:sz w:val="24"/>
        </w:rPr>
      </w:pPr>
    </w:p>
    <w:p w14:paraId="10F6E33D" w14:textId="77777777" w:rsidR="000E37EB" w:rsidRDefault="00416649" w:rsidP="003354F3">
      <w:pPr>
        <w:pStyle w:val="ListParagraph"/>
        <w:numPr>
          <w:ilvl w:val="0"/>
          <w:numId w:val="68"/>
        </w:numPr>
        <w:ind w:left="567" w:hanging="283"/>
        <w:jc w:val="both"/>
        <w:rPr>
          <w:rFonts w:ascii="Times New Roman" w:hAnsi="Times New Roman"/>
          <w:noProof/>
          <w:sz w:val="24"/>
        </w:rPr>
      </w:pPr>
      <w:r>
        <w:rPr>
          <w:rFonts w:ascii="Times New Roman" w:hAnsi="Times New Roman"/>
          <w:sz w:val="24"/>
        </w:rPr>
        <w:t>Būtu noderīgi iedalīt posteni “Ceļošana” sīkāk (piemēram, izmantojot administratīvos avotus vai maksājumu karšu datus iedalījumā pēc tirgotāja kategorijas koda).</w:t>
      </w:r>
    </w:p>
    <w:p w14:paraId="46F2B82A" w14:textId="55AAB537" w:rsidR="00416649" w:rsidRPr="000E37EB" w:rsidRDefault="00416649" w:rsidP="003354F3">
      <w:pPr>
        <w:pStyle w:val="ListParagraph"/>
        <w:numPr>
          <w:ilvl w:val="0"/>
          <w:numId w:val="68"/>
        </w:numPr>
        <w:ind w:left="567" w:hanging="283"/>
        <w:jc w:val="both"/>
        <w:rPr>
          <w:rFonts w:ascii="Times New Roman" w:hAnsi="Times New Roman"/>
          <w:noProof/>
          <w:sz w:val="24"/>
        </w:rPr>
      </w:pPr>
      <w:r>
        <w:rPr>
          <w:rFonts w:ascii="Times New Roman" w:hAnsi="Times New Roman"/>
          <w:sz w:val="24"/>
        </w:rPr>
        <w:t xml:space="preserve">Novērtējiet un izslēdziet preču vērtības no 2. veida attiecībā uz turpmāk minētajiem </w:t>
      </w:r>
      <w:r>
        <w:rPr>
          <w:rFonts w:ascii="Times New Roman" w:hAnsi="Times New Roman"/>
          <w:i/>
          <w:iCs/>
          <w:sz w:val="24"/>
        </w:rPr>
        <w:t>EBOPS</w:t>
      </w:r>
      <w:r>
        <w:rPr>
          <w:rFonts w:ascii="Times New Roman" w:hAnsi="Times New Roman"/>
          <w:sz w:val="24"/>
        </w:rPr>
        <w:t xml:space="preserve"> posteņiem:</w:t>
      </w:r>
    </w:p>
    <w:p w14:paraId="6D5E8C6C" w14:textId="77777777" w:rsidR="000E37EB" w:rsidRDefault="00416649" w:rsidP="003354F3">
      <w:pPr>
        <w:pStyle w:val="ListParagraph"/>
        <w:numPr>
          <w:ilvl w:val="0"/>
          <w:numId w:val="69"/>
        </w:numPr>
        <w:ind w:left="851" w:hanging="284"/>
        <w:jc w:val="both"/>
        <w:rPr>
          <w:rFonts w:ascii="Times New Roman" w:hAnsi="Times New Roman"/>
          <w:noProof/>
          <w:sz w:val="24"/>
        </w:rPr>
      </w:pPr>
      <w:r>
        <w:rPr>
          <w:rFonts w:ascii="Times New Roman" w:hAnsi="Times New Roman"/>
          <w:sz w:val="24"/>
        </w:rPr>
        <w:t>Citur neiekļauti apkopes un remonta pakalpojumi (ja iespējams);</w:t>
      </w:r>
    </w:p>
    <w:p w14:paraId="39BA1360" w14:textId="77777777" w:rsidR="000E37EB" w:rsidRDefault="00416649" w:rsidP="003354F3">
      <w:pPr>
        <w:pStyle w:val="ListParagraph"/>
        <w:numPr>
          <w:ilvl w:val="0"/>
          <w:numId w:val="69"/>
        </w:numPr>
        <w:ind w:left="851" w:hanging="284"/>
        <w:jc w:val="both"/>
        <w:rPr>
          <w:rFonts w:ascii="Times New Roman" w:hAnsi="Times New Roman"/>
          <w:noProof/>
          <w:sz w:val="24"/>
        </w:rPr>
      </w:pPr>
      <w:r>
        <w:rPr>
          <w:rFonts w:ascii="Times New Roman" w:hAnsi="Times New Roman"/>
          <w:sz w:val="24"/>
        </w:rPr>
        <w:lastRenderedPageBreak/>
        <w:t>Ceļošana;</w:t>
      </w:r>
    </w:p>
    <w:p w14:paraId="0F26804B" w14:textId="3CCDAEDC" w:rsidR="00416649" w:rsidRDefault="00416649" w:rsidP="003354F3">
      <w:pPr>
        <w:pStyle w:val="ListParagraph"/>
        <w:numPr>
          <w:ilvl w:val="0"/>
          <w:numId w:val="69"/>
        </w:numPr>
        <w:ind w:left="851" w:hanging="284"/>
        <w:jc w:val="both"/>
        <w:rPr>
          <w:rFonts w:ascii="Times New Roman" w:hAnsi="Times New Roman"/>
          <w:noProof/>
          <w:sz w:val="24"/>
        </w:rPr>
      </w:pPr>
      <w:r>
        <w:rPr>
          <w:rFonts w:ascii="Times New Roman" w:hAnsi="Times New Roman"/>
          <w:sz w:val="24"/>
        </w:rPr>
        <w:t>Citur neiekļautas valdības preces un pakalpojumi.</w:t>
      </w:r>
    </w:p>
    <w:p w14:paraId="5EBEB908" w14:textId="77777777" w:rsidR="000E37EB" w:rsidRPr="000E37EB" w:rsidRDefault="000E37EB" w:rsidP="000E37EB">
      <w:pPr>
        <w:ind w:left="360"/>
        <w:jc w:val="both"/>
        <w:rPr>
          <w:rFonts w:ascii="Times New Roman" w:hAnsi="Times New Roman"/>
          <w:noProof/>
          <w:sz w:val="24"/>
        </w:rPr>
      </w:pPr>
    </w:p>
    <w:p w14:paraId="53146F86" w14:textId="4A19BD0B" w:rsidR="00416649" w:rsidRDefault="00416649" w:rsidP="00D82D6C">
      <w:pPr>
        <w:jc w:val="both"/>
        <w:rPr>
          <w:rFonts w:ascii="Times New Roman" w:hAnsi="Times New Roman"/>
          <w:noProof/>
          <w:sz w:val="24"/>
        </w:rPr>
      </w:pPr>
      <w:r>
        <w:rPr>
          <w:rFonts w:ascii="Times New Roman" w:hAnsi="Times New Roman"/>
          <w:sz w:val="24"/>
        </w:rPr>
        <w:t>Viens no veidiem, kā postenī “Ceļošana” nošķirt preces no pakalpojumiem, ir analizēt ceļošanas izdevumus apliecinošos dokumentus un izdevumus, balstoties uz proporcijām, ko aprēķina, izmantojot tūrisma satelītkontu datus.</w:t>
      </w:r>
    </w:p>
    <w:p w14:paraId="4B22C7B8" w14:textId="77777777" w:rsidR="004D0E87" w:rsidRPr="00D82D6C" w:rsidRDefault="004D0E87" w:rsidP="00D82D6C">
      <w:pPr>
        <w:jc w:val="both"/>
        <w:rPr>
          <w:rFonts w:ascii="Times New Roman" w:hAnsi="Times New Roman"/>
          <w:noProof/>
          <w:sz w:val="24"/>
        </w:rPr>
      </w:pPr>
    </w:p>
    <w:p w14:paraId="52073CF3" w14:textId="77777777" w:rsidR="00416649" w:rsidRPr="00D82D6C" w:rsidRDefault="00416649" w:rsidP="00D82D6C">
      <w:pPr>
        <w:jc w:val="both"/>
        <w:rPr>
          <w:rFonts w:ascii="Times New Roman" w:hAnsi="Times New Roman"/>
          <w:noProof/>
          <w:sz w:val="24"/>
        </w:rPr>
      </w:pPr>
      <w:r>
        <w:rPr>
          <w:rFonts w:ascii="Times New Roman" w:hAnsi="Times New Roman"/>
          <w:sz w:val="24"/>
        </w:rPr>
        <w:t>Ideālā gadījumā, izslēdzot preču vērtību no ceļošanas posteņa, jāizslēdz vienīgi preču neto vērtība, atstājot 2. veidā saistīto izplatīšanas pakalpojumu vērtību.</w:t>
      </w:r>
    </w:p>
    <w:p w14:paraId="0BA1F9A4" w14:textId="1054C4B9" w:rsidR="004D0E87" w:rsidRDefault="004D0E87">
      <w:pPr>
        <w:rPr>
          <w:rFonts w:ascii="Times New Roman" w:hAnsi="Times New Roman"/>
          <w:noProof/>
          <w:sz w:val="24"/>
        </w:rPr>
      </w:pPr>
      <w:r>
        <w:br w:type="page"/>
      </w:r>
    </w:p>
    <w:tbl>
      <w:tblPr>
        <w:tblW w:w="5000" w:type="pct"/>
        <w:tblCellMar>
          <w:top w:w="28" w:type="dxa"/>
          <w:left w:w="28" w:type="dxa"/>
          <w:bottom w:w="28" w:type="dxa"/>
          <w:right w:w="28" w:type="dxa"/>
        </w:tblCellMar>
        <w:tblLook w:val="01E0" w:firstRow="1" w:lastRow="1" w:firstColumn="1" w:lastColumn="1" w:noHBand="0" w:noVBand="0"/>
      </w:tblPr>
      <w:tblGrid>
        <w:gridCol w:w="1888"/>
        <w:gridCol w:w="7243"/>
      </w:tblGrid>
      <w:tr w:rsidR="00BC3464" w:rsidRPr="00D82D6C" w14:paraId="081782AF" w14:textId="77777777" w:rsidTr="009D7543">
        <w:trPr>
          <w:trHeight w:val="2240"/>
        </w:trPr>
        <w:tc>
          <w:tcPr>
            <w:tcW w:w="1034" w:type="pct"/>
            <w:tcBorders>
              <w:right w:val="single" w:sz="12" w:space="0" w:color="B83B46"/>
            </w:tcBorders>
            <w:shd w:val="clear" w:color="auto" w:fill="EFD6D6"/>
          </w:tcPr>
          <w:p w14:paraId="1703982F" w14:textId="758A86F6" w:rsidR="00BC3464" w:rsidRPr="00D82D6C" w:rsidRDefault="00BC3464" w:rsidP="009243CF">
            <w:pPr>
              <w:ind w:right="271"/>
              <w:jc w:val="right"/>
              <w:rPr>
                <w:rFonts w:ascii="Times New Roman" w:hAnsi="Times New Roman"/>
                <w:b/>
                <w:noProof/>
                <w:color w:val="B83B46"/>
                <w:sz w:val="24"/>
              </w:rPr>
            </w:pPr>
            <w:r>
              <w:rPr>
                <w:rFonts w:ascii="Times New Roman" w:hAnsi="Times New Roman"/>
                <w:b/>
                <w:color w:val="B83B46"/>
                <w:sz w:val="160"/>
              </w:rPr>
              <w:lastRenderedPageBreak/>
              <w:t>9</w:t>
            </w:r>
          </w:p>
        </w:tc>
        <w:tc>
          <w:tcPr>
            <w:tcW w:w="3966" w:type="pct"/>
            <w:tcBorders>
              <w:left w:val="single" w:sz="12" w:space="0" w:color="B83B46"/>
            </w:tcBorders>
            <w:shd w:val="clear" w:color="auto" w:fill="EFD6D6"/>
          </w:tcPr>
          <w:p w14:paraId="3D778373" w14:textId="77777777" w:rsidR="00BC3464" w:rsidRPr="00BC3464" w:rsidRDefault="00BC3464" w:rsidP="00BD11F1">
            <w:pPr>
              <w:ind w:left="96"/>
              <w:jc w:val="both"/>
              <w:rPr>
                <w:rFonts w:ascii="Times New Roman" w:hAnsi="Times New Roman"/>
                <w:b/>
                <w:bCs/>
                <w:noProof/>
                <w:color w:val="C00000"/>
                <w:sz w:val="48"/>
                <w:szCs w:val="44"/>
              </w:rPr>
            </w:pPr>
            <w:r>
              <w:rPr>
                <w:rFonts w:ascii="Times New Roman" w:hAnsi="Times New Roman"/>
                <w:b/>
                <w:color w:val="C00000"/>
                <w:sz w:val="48"/>
              </w:rPr>
              <w:t>B DAĻA. Ieteicamā metodoloģija un novērtēšanas modeļi</w:t>
            </w:r>
          </w:p>
          <w:p w14:paraId="0297795C" w14:textId="3463085D" w:rsidR="00BC3464" w:rsidRPr="00BC3464" w:rsidRDefault="00BC3464" w:rsidP="00BD11F1">
            <w:pPr>
              <w:ind w:left="96"/>
              <w:jc w:val="both"/>
              <w:rPr>
                <w:rFonts w:ascii="Times New Roman" w:hAnsi="Times New Roman"/>
                <w:b/>
                <w:bCs/>
                <w:noProof/>
                <w:color w:val="C00000"/>
                <w:sz w:val="48"/>
                <w:szCs w:val="44"/>
              </w:rPr>
            </w:pPr>
            <w:r>
              <w:rPr>
                <w:rFonts w:ascii="Times New Roman" w:hAnsi="Times New Roman"/>
                <w:b/>
                <w:color w:val="C00000"/>
                <w:sz w:val="48"/>
              </w:rPr>
              <w:t>3. veida novērtēšana</w:t>
            </w:r>
          </w:p>
        </w:tc>
      </w:tr>
    </w:tbl>
    <w:p w14:paraId="1F0BAFBF" w14:textId="77777777" w:rsidR="00FA355E" w:rsidRPr="00D82D6C" w:rsidRDefault="00FA355E" w:rsidP="00D82D6C">
      <w:pPr>
        <w:jc w:val="both"/>
        <w:rPr>
          <w:rFonts w:ascii="Times New Roman" w:hAnsi="Times New Roman"/>
          <w:noProof/>
          <w:sz w:val="24"/>
        </w:rPr>
      </w:pPr>
    </w:p>
    <w:p w14:paraId="4D59F3F8" w14:textId="086F542B" w:rsidR="00416649" w:rsidRPr="00D82D6C" w:rsidRDefault="00416649" w:rsidP="00D82D6C">
      <w:pPr>
        <w:jc w:val="both"/>
        <w:rPr>
          <w:rFonts w:ascii="Times New Roman" w:hAnsi="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9131"/>
      </w:tblGrid>
      <w:tr w:rsidR="00BC3464" w14:paraId="6D1D7B4C" w14:textId="77777777" w:rsidTr="00BC3464">
        <w:tc>
          <w:tcPr>
            <w:tcW w:w="5000" w:type="pct"/>
            <w:shd w:val="clear" w:color="auto" w:fill="B44646"/>
          </w:tcPr>
          <w:p w14:paraId="2AF3FC29" w14:textId="67FAB905" w:rsidR="00BC3464" w:rsidRPr="00BC3464" w:rsidRDefault="00BC3464" w:rsidP="009243CF">
            <w:pPr>
              <w:ind w:left="113" w:right="113"/>
              <w:jc w:val="both"/>
              <w:rPr>
                <w:rFonts w:ascii="Times New Roman" w:hAnsi="Times New Roman" w:cs="Times New Roman"/>
                <w:b/>
                <w:noProof/>
                <w:color w:val="FFFFFF"/>
                <w:sz w:val="24"/>
                <w:szCs w:val="32"/>
              </w:rPr>
            </w:pPr>
            <w:bookmarkStart w:id="106" w:name="9._Part_B:_Recommended_methodology_and_e"/>
            <w:bookmarkEnd w:id="106"/>
            <w:r>
              <w:rPr>
                <w:rFonts w:ascii="Times New Roman" w:hAnsi="Times New Roman"/>
                <w:b/>
                <w:color w:val="FFFFFF"/>
                <w:sz w:val="24"/>
              </w:rPr>
              <w:t>Šajā nodaļā aplūkotas ieteicamās metodes 3. veida novērtēšanai. Tajā sniegta detalizēta informācija par to, kā apzināt datu avotus un apkopot datus par 3. veidu.</w:t>
            </w:r>
          </w:p>
        </w:tc>
      </w:tr>
    </w:tbl>
    <w:p w14:paraId="10A791C5" w14:textId="77777777" w:rsidR="00416649" w:rsidRPr="00D82D6C" w:rsidRDefault="00416649" w:rsidP="00D82D6C">
      <w:pPr>
        <w:jc w:val="both"/>
        <w:rPr>
          <w:rFonts w:ascii="Times New Roman" w:hAnsi="Times New Roman"/>
          <w:b/>
          <w:noProof/>
          <w:sz w:val="24"/>
        </w:rPr>
      </w:pPr>
    </w:p>
    <w:p w14:paraId="078FF3C2" w14:textId="0671A089" w:rsidR="00416649" w:rsidRPr="00D82D6C" w:rsidRDefault="00416649" w:rsidP="00D82D6C">
      <w:pPr>
        <w:jc w:val="both"/>
        <w:rPr>
          <w:rFonts w:ascii="Times New Roman" w:hAnsi="Times New Roman"/>
          <w:b/>
          <w:noProof/>
          <w:sz w:val="24"/>
        </w:rPr>
      </w:pPr>
    </w:p>
    <w:p w14:paraId="38870E01" w14:textId="58A30D2E" w:rsidR="00416649" w:rsidRPr="0083720E" w:rsidRDefault="00BC3464" w:rsidP="00D82D6C">
      <w:pPr>
        <w:jc w:val="both"/>
        <w:rPr>
          <w:rFonts w:ascii="Times New Roman" w:hAnsi="Times New Roman"/>
          <w:b/>
          <w:bCs/>
          <w:noProof/>
          <w:color w:val="B83B46"/>
          <w:sz w:val="28"/>
          <w:szCs w:val="24"/>
        </w:rPr>
      </w:pPr>
      <w:bookmarkStart w:id="107" w:name="9.1._Introduction"/>
      <w:bookmarkEnd w:id="107"/>
      <w:r>
        <w:rPr>
          <w:rFonts w:ascii="Times New Roman" w:hAnsi="Times New Roman"/>
          <w:b/>
          <w:color w:val="B83B46"/>
          <w:sz w:val="28"/>
        </w:rPr>
        <w:t>9.1. Ievads</w:t>
      </w:r>
    </w:p>
    <w:p w14:paraId="0C6ABF07" w14:textId="77777777" w:rsidR="00BC3464" w:rsidRPr="00D82D6C" w:rsidRDefault="00BC3464" w:rsidP="00D82D6C">
      <w:pPr>
        <w:jc w:val="both"/>
        <w:rPr>
          <w:rFonts w:ascii="Times New Roman" w:hAnsi="Times New Roman"/>
          <w:noProof/>
          <w:color w:val="B83B46"/>
          <w:sz w:val="24"/>
        </w:rPr>
      </w:pPr>
    </w:p>
    <w:p w14:paraId="3030FC81" w14:textId="6ED6A712" w:rsidR="00416649" w:rsidRDefault="00416649" w:rsidP="00D82D6C">
      <w:pPr>
        <w:jc w:val="both"/>
        <w:rPr>
          <w:rFonts w:ascii="Times New Roman" w:hAnsi="Times New Roman"/>
          <w:noProof/>
          <w:sz w:val="24"/>
        </w:rPr>
      </w:pPr>
      <w:r>
        <w:rPr>
          <w:rFonts w:ascii="Times New Roman" w:hAnsi="Times New Roman"/>
          <w:sz w:val="24"/>
        </w:rPr>
        <w:t>Kā norādīts un precizēts MSITS 2010 attiecībā gan uz precēm, gan pakalpojumiem, pakalpojumus var sniegt starptautiski ne tikai ar darījumiem starp rezidentiem un nerezidentiem, ko uzskaita maksājumu bilances (</w:t>
      </w:r>
      <w:r>
        <w:rPr>
          <w:rFonts w:ascii="Times New Roman" w:hAnsi="Times New Roman"/>
          <w:i/>
          <w:iCs/>
          <w:sz w:val="24"/>
        </w:rPr>
        <w:t>BOP</w:t>
      </w:r>
      <w:r>
        <w:rPr>
          <w:rFonts w:ascii="Times New Roman" w:hAnsi="Times New Roman"/>
          <w:sz w:val="24"/>
        </w:rPr>
        <w:t>) kontos (uz ko kopumā attiecas 1., 2. un 4. veids), bet arī ar ārvalstīs nodibinātu uzņēmumu komerciālo klātbūtni (3. veids). Attiecībā uz pakalpojumiem metode, kas paredz tirdzniecību ārvalstu tirgos, nodibinot komerciālo klātbūtni, ir īpaši svarīga, jo tā bieži vien ir vienīgā metode, kas nodrošina ciešu un pastāvīgu kontaktu starp pakalpojumu sniedzējiem un to klientiem.</w:t>
      </w:r>
    </w:p>
    <w:p w14:paraId="5CACF8BD" w14:textId="77777777" w:rsidR="00BC3464" w:rsidRPr="00D82D6C" w:rsidRDefault="00BC3464" w:rsidP="00D82D6C">
      <w:pPr>
        <w:jc w:val="both"/>
        <w:rPr>
          <w:rFonts w:ascii="Times New Roman" w:hAnsi="Times New Roman"/>
          <w:noProof/>
          <w:sz w:val="24"/>
        </w:rPr>
      </w:pPr>
    </w:p>
    <w:p w14:paraId="6253A6EB" w14:textId="232F31D7" w:rsidR="00416649" w:rsidRDefault="00416649" w:rsidP="00D82D6C">
      <w:pPr>
        <w:jc w:val="both"/>
        <w:rPr>
          <w:rFonts w:ascii="Times New Roman" w:hAnsi="Times New Roman"/>
          <w:noProof/>
          <w:sz w:val="24"/>
        </w:rPr>
      </w:pPr>
      <w:r>
        <w:rPr>
          <w:rFonts w:ascii="Times New Roman" w:hAnsi="Times New Roman"/>
          <w:sz w:val="24"/>
        </w:rPr>
        <w:t xml:space="preserve">3. veida darījumus </w:t>
      </w:r>
      <w:r>
        <w:rPr>
          <w:rFonts w:ascii="Times New Roman" w:hAnsi="Times New Roman"/>
          <w:i/>
          <w:iCs/>
          <w:sz w:val="24"/>
        </w:rPr>
        <w:t>BOP</w:t>
      </w:r>
      <w:r>
        <w:rPr>
          <w:rFonts w:ascii="Times New Roman" w:hAnsi="Times New Roman"/>
          <w:sz w:val="24"/>
        </w:rPr>
        <w:t xml:space="preserve"> kontu sistēmā parasti neuzskaita, jo tie teorētiski ir rezidentu savstarpējie darījumi, ko nodrošina ar daudznacionālu uzņēmumu saistīts uzņēmums. Statistiku, kas raksturo ārvalstu kontrolētu saistītu uzņēmumu darbību, dēvē par ārvalstu saistītu uzņēmumu statistiku (</w:t>
      </w:r>
      <w:r>
        <w:rPr>
          <w:rFonts w:ascii="Times New Roman" w:hAnsi="Times New Roman"/>
          <w:i/>
          <w:iCs/>
          <w:sz w:val="24"/>
        </w:rPr>
        <w:t>FATS</w:t>
      </w:r>
      <w:r>
        <w:rPr>
          <w:rFonts w:ascii="Times New Roman" w:hAnsi="Times New Roman"/>
          <w:sz w:val="24"/>
        </w:rPr>
        <w:t xml:space="preserve">). Eiropas Savienībā </w:t>
      </w:r>
      <w:r>
        <w:rPr>
          <w:rFonts w:ascii="Times New Roman" w:hAnsi="Times New Roman"/>
          <w:i/>
          <w:iCs/>
          <w:sz w:val="24"/>
        </w:rPr>
        <w:t>FATS</w:t>
      </w:r>
      <w:r>
        <w:rPr>
          <w:rFonts w:ascii="Times New Roman" w:hAnsi="Times New Roman"/>
          <w:sz w:val="24"/>
        </w:rPr>
        <w:t xml:space="preserve"> datu prasības ir noteiktas Regulā par Eiropas uzņēmējdarbības statistiku. Starptautiskā statistikas kopiena ir atzinusi </w:t>
      </w:r>
      <w:r>
        <w:rPr>
          <w:rFonts w:ascii="Times New Roman" w:hAnsi="Times New Roman"/>
          <w:i/>
          <w:iCs/>
          <w:sz w:val="24"/>
        </w:rPr>
        <w:t>FATS</w:t>
      </w:r>
      <w:r>
        <w:rPr>
          <w:rFonts w:ascii="Times New Roman" w:hAnsi="Times New Roman"/>
          <w:sz w:val="24"/>
        </w:rPr>
        <w:t xml:space="preserve"> par noderīgu sākotnējo datu avotu, lai novērtētu 3. veidu. Ir nepieciešams veikt dažas korekcijas un precizējumus, lai novērtētu 3. veidu, balstoties uz </w:t>
      </w:r>
      <w:r>
        <w:rPr>
          <w:rFonts w:ascii="Times New Roman" w:hAnsi="Times New Roman"/>
          <w:i/>
          <w:iCs/>
          <w:sz w:val="24"/>
        </w:rPr>
        <w:t>FATS</w:t>
      </w:r>
      <w:r>
        <w:rPr>
          <w:rFonts w:ascii="Times New Roman" w:hAnsi="Times New Roman"/>
          <w:sz w:val="24"/>
        </w:rPr>
        <w:t>, un šie precizējumi (lai arī tie jau ir minēti 6. nodaļā) ir sīkāk aplūkoti šajā nodaļā.</w:t>
      </w:r>
    </w:p>
    <w:p w14:paraId="15894868" w14:textId="77777777" w:rsidR="00BC3464" w:rsidRPr="00D82D6C" w:rsidRDefault="00BC3464" w:rsidP="00D82D6C">
      <w:pPr>
        <w:jc w:val="both"/>
        <w:rPr>
          <w:rFonts w:ascii="Times New Roman" w:hAnsi="Times New Roman"/>
          <w:noProof/>
          <w:sz w:val="24"/>
        </w:rPr>
      </w:pPr>
    </w:p>
    <w:p w14:paraId="3E377F34" w14:textId="6C615300" w:rsidR="00416649" w:rsidRDefault="00416649" w:rsidP="00D82D6C">
      <w:pPr>
        <w:jc w:val="both"/>
        <w:rPr>
          <w:rFonts w:ascii="Times New Roman" w:hAnsi="Times New Roman"/>
          <w:noProof/>
          <w:sz w:val="24"/>
        </w:rPr>
      </w:pPr>
      <w:r>
        <w:rPr>
          <w:rFonts w:ascii="Times New Roman" w:hAnsi="Times New Roman"/>
          <w:sz w:val="24"/>
        </w:rPr>
        <w:t>Nesen veiktie pētījumi</w:t>
      </w:r>
      <w:r w:rsidR="00160100">
        <w:rPr>
          <w:rStyle w:val="FootnoteReference"/>
          <w:rFonts w:ascii="Times New Roman" w:hAnsi="Times New Roman"/>
          <w:noProof/>
          <w:sz w:val="24"/>
        </w:rPr>
        <w:footnoteReference w:id="159"/>
      </w:r>
      <w:r>
        <w:rPr>
          <w:rFonts w:ascii="Times New Roman" w:hAnsi="Times New Roman"/>
          <w:sz w:val="24"/>
        </w:rPr>
        <w:t xml:space="preserve"> liecina, ka Eiropas Savienībā visizplatītākais pakalpojumu sniegšanas veids ir 3. veids, proti, 2018. gadā aptuveni 60 % no ES kopējiem starptautiski sniegtajiem pakalpojumiem (uz ko attiecas visi četri pakalpojumu sniegšanas veidi, t. i., tostarp </w:t>
      </w:r>
      <w:r>
        <w:rPr>
          <w:rFonts w:ascii="Times New Roman" w:hAnsi="Times New Roman"/>
          <w:i/>
          <w:iCs/>
          <w:sz w:val="24"/>
        </w:rPr>
        <w:t>ITSS</w:t>
      </w:r>
      <w:r>
        <w:rPr>
          <w:rFonts w:ascii="Times New Roman" w:hAnsi="Times New Roman"/>
          <w:sz w:val="24"/>
        </w:rPr>
        <w:t xml:space="preserve"> un </w:t>
      </w:r>
      <w:r>
        <w:rPr>
          <w:rFonts w:ascii="Times New Roman" w:hAnsi="Times New Roman"/>
          <w:i/>
          <w:iCs/>
          <w:sz w:val="24"/>
        </w:rPr>
        <w:t>FATS</w:t>
      </w:r>
      <w:r>
        <w:rPr>
          <w:rFonts w:ascii="Times New Roman" w:hAnsi="Times New Roman"/>
          <w:sz w:val="24"/>
        </w:rPr>
        <w:t xml:space="preserve"> pakalpojumi) tika sniegti valstīm, kas nav ES dalībvalstis, ar tādu ES kontrolētu saistītu uzņēmumu starpniecību, kas nodibināti valstīs, kuras nav ES valstis (t. i., 3. veidā).</w:t>
      </w:r>
    </w:p>
    <w:p w14:paraId="2360F46D" w14:textId="77777777" w:rsidR="00BC3464" w:rsidRPr="00D82D6C" w:rsidRDefault="00BC3464" w:rsidP="00D82D6C">
      <w:pPr>
        <w:jc w:val="both"/>
        <w:rPr>
          <w:rFonts w:ascii="Times New Roman" w:hAnsi="Times New Roman"/>
          <w:noProof/>
          <w:sz w:val="24"/>
        </w:rPr>
      </w:pPr>
    </w:p>
    <w:p w14:paraId="7217D510" w14:textId="6BD329BB" w:rsidR="00416649" w:rsidRPr="00D82D6C" w:rsidRDefault="00416649" w:rsidP="00D82D6C">
      <w:pPr>
        <w:jc w:val="both"/>
        <w:rPr>
          <w:rFonts w:ascii="Times New Roman" w:hAnsi="Times New Roman"/>
          <w:noProof/>
          <w:sz w:val="24"/>
        </w:rPr>
      </w:pPr>
      <w:r>
        <w:rPr>
          <w:rFonts w:ascii="Times New Roman" w:hAnsi="Times New Roman"/>
          <w:i/>
          <w:iCs/>
          <w:sz w:val="24"/>
        </w:rPr>
        <w:t>FATS</w:t>
      </w:r>
      <w:r>
        <w:rPr>
          <w:rFonts w:ascii="Times New Roman" w:hAnsi="Times New Roman"/>
          <w:sz w:val="24"/>
        </w:rPr>
        <w:t xml:space="preserve"> uzskaites principi atbilst starptautiskajiem statistikas standartiem, jo īpaši tiem, kas reglamentē ārvalstu tiešo ieguldījumu (</w:t>
      </w:r>
      <w:r>
        <w:rPr>
          <w:rFonts w:ascii="Times New Roman" w:hAnsi="Times New Roman"/>
          <w:i/>
          <w:iCs/>
          <w:sz w:val="24"/>
        </w:rPr>
        <w:t>FDI</w:t>
      </w:r>
      <w:r>
        <w:rPr>
          <w:rFonts w:ascii="Times New Roman" w:hAnsi="Times New Roman"/>
          <w:sz w:val="24"/>
        </w:rPr>
        <w:t xml:space="preserve">) novērtēšanu atbilstoši BPM6 (skat. MSITS 2010 IV ierāmējumu un publikāciju </w:t>
      </w:r>
      <w:r>
        <w:rPr>
          <w:rFonts w:ascii="Times New Roman" w:hAnsi="Times New Roman"/>
          <w:i/>
          <w:iCs/>
          <w:sz w:val="24"/>
        </w:rPr>
        <w:t>OECD Benchmark Definition of Foreign Direct Investment, 4th edition</w:t>
      </w:r>
      <w:r>
        <w:rPr>
          <w:rFonts w:ascii="Times New Roman" w:hAnsi="Times New Roman"/>
          <w:sz w:val="24"/>
        </w:rPr>
        <w:t xml:space="preserve"> [Ārvalstu tiešo ieguldījumu </w:t>
      </w:r>
      <w:r>
        <w:rPr>
          <w:rFonts w:ascii="Times New Roman" w:hAnsi="Times New Roman"/>
          <w:i/>
          <w:iCs/>
          <w:sz w:val="24"/>
        </w:rPr>
        <w:t>OECD</w:t>
      </w:r>
      <w:r>
        <w:rPr>
          <w:rFonts w:ascii="Times New Roman" w:hAnsi="Times New Roman"/>
          <w:sz w:val="24"/>
        </w:rPr>
        <w:t xml:space="preserve"> etalondefinīcija, ceturtais izdevums] (BD4)).</w:t>
      </w:r>
      <w:r w:rsidR="00160100">
        <w:rPr>
          <w:rStyle w:val="FootnoteReference"/>
          <w:rFonts w:ascii="Times New Roman" w:hAnsi="Times New Roman"/>
          <w:noProof/>
          <w:sz w:val="24"/>
        </w:rPr>
        <w:footnoteReference w:id="160"/>
      </w:r>
      <w:r>
        <w:rPr>
          <w:rFonts w:ascii="Times New Roman" w:hAnsi="Times New Roman"/>
          <w:sz w:val="24"/>
        </w:rPr>
        <w:t xml:space="preserve"> Viens no priekšnoteikumiem ārvalstu saistīta uzņēmuma dibināšanai kopumā ir tādu ieguldījumu plūsmu izveide, kas ir par pamatu </w:t>
      </w:r>
      <w:r>
        <w:rPr>
          <w:rFonts w:ascii="Times New Roman" w:hAnsi="Times New Roman"/>
          <w:i/>
          <w:iCs/>
          <w:sz w:val="24"/>
        </w:rPr>
        <w:t>FDI</w:t>
      </w:r>
      <w:r>
        <w:rPr>
          <w:rFonts w:ascii="Times New Roman" w:hAnsi="Times New Roman"/>
          <w:sz w:val="24"/>
        </w:rPr>
        <w:t xml:space="preserve"> attiecībām.</w:t>
      </w:r>
    </w:p>
    <w:p w14:paraId="7F0214FF" w14:textId="77777777" w:rsidR="00416649" w:rsidRDefault="00416649" w:rsidP="00D82D6C">
      <w:pPr>
        <w:jc w:val="both"/>
        <w:rPr>
          <w:rFonts w:ascii="Times New Roman" w:hAnsi="Times New Roman"/>
          <w:noProof/>
          <w:sz w:val="24"/>
        </w:rPr>
      </w:pPr>
    </w:p>
    <w:p w14:paraId="306CF31C" w14:textId="77777777" w:rsidR="00160100" w:rsidRPr="00D82D6C" w:rsidRDefault="00160100" w:rsidP="00D82D6C">
      <w:pPr>
        <w:jc w:val="both"/>
        <w:rPr>
          <w:rFonts w:ascii="Times New Roman" w:hAnsi="Times New Roman"/>
          <w:b/>
          <w:noProof/>
          <w:sz w:val="24"/>
        </w:rPr>
      </w:pPr>
    </w:p>
    <w:p w14:paraId="0DEC8110" w14:textId="1D8C140F" w:rsidR="00416649" w:rsidRPr="0083720E" w:rsidRDefault="00160100" w:rsidP="00D82D6C">
      <w:pPr>
        <w:jc w:val="both"/>
        <w:rPr>
          <w:rFonts w:ascii="Times New Roman" w:hAnsi="Times New Roman"/>
          <w:b/>
          <w:bCs/>
          <w:noProof/>
          <w:color w:val="B83B46"/>
          <w:sz w:val="28"/>
          <w:szCs w:val="24"/>
        </w:rPr>
      </w:pPr>
      <w:bookmarkStart w:id="108" w:name="9.2._Definition_and_collection_of_inward"/>
      <w:bookmarkEnd w:id="108"/>
      <w:r>
        <w:rPr>
          <w:rFonts w:ascii="Times New Roman" w:hAnsi="Times New Roman"/>
          <w:b/>
          <w:color w:val="B83B46"/>
          <w:sz w:val="28"/>
        </w:rPr>
        <w:t xml:space="preserve">9.2. Iekšējās un ārējās </w:t>
      </w:r>
      <w:r>
        <w:rPr>
          <w:rFonts w:ascii="Times New Roman" w:hAnsi="Times New Roman"/>
          <w:b/>
          <w:i/>
          <w:iCs/>
          <w:color w:val="B83B46"/>
          <w:sz w:val="28"/>
        </w:rPr>
        <w:t>FATS</w:t>
      </w:r>
      <w:r>
        <w:rPr>
          <w:rFonts w:ascii="Times New Roman" w:hAnsi="Times New Roman"/>
          <w:b/>
          <w:color w:val="B83B46"/>
          <w:sz w:val="28"/>
        </w:rPr>
        <w:t xml:space="preserve"> definēšana un apkopošana</w:t>
      </w:r>
    </w:p>
    <w:p w14:paraId="32388909" w14:textId="77777777" w:rsidR="00160100" w:rsidRPr="00160100" w:rsidRDefault="00160100" w:rsidP="00D82D6C">
      <w:pPr>
        <w:jc w:val="both"/>
        <w:rPr>
          <w:rFonts w:ascii="Times New Roman" w:hAnsi="Times New Roman"/>
          <w:b/>
          <w:bCs/>
          <w:noProof/>
          <w:color w:val="B83B46"/>
          <w:sz w:val="24"/>
        </w:rPr>
      </w:pPr>
    </w:p>
    <w:p w14:paraId="451FF131" w14:textId="77777777" w:rsidR="00416649" w:rsidRDefault="00416649" w:rsidP="00D82D6C">
      <w:pPr>
        <w:jc w:val="both"/>
        <w:rPr>
          <w:rFonts w:ascii="Times New Roman" w:hAnsi="Times New Roman"/>
          <w:noProof/>
          <w:sz w:val="24"/>
        </w:rPr>
      </w:pPr>
      <w:r>
        <w:rPr>
          <w:rFonts w:ascii="Times New Roman" w:hAnsi="Times New Roman"/>
          <w:i/>
          <w:iCs/>
          <w:sz w:val="24"/>
        </w:rPr>
        <w:t>FATS</w:t>
      </w:r>
      <w:r>
        <w:rPr>
          <w:rFonts w:ascii="Times New Roman" w:hAnsi="Times New Roman"/>
          <w:sz w:val="24"/>
        </w:rPr>
        <w:t xml:space="preserve"> attiecas gan uz ārvalstu kontrolētiem saistītiem uzņēmumiem informāciju apkopojošajā valstī (iekšējā </w:t>
      </w:r>
      <w:r>
        <w:rPr>
          <w:rFonts w:ascii="Times New Roman" w:hAnsi="Times New Roman"/>
          <w:i/>
          <w:iCs/>
          <w:sz w:val="24"/>
        </w:rPr>
        <w:t>FATS</w:t>
      </w:r>
      <w:r>
        <w:rPr>
          <w:rFonts w:ascii="Times New Roman" w:hAnsi="Times New Roman"/>
          <w:sz w:val="24"/>
        </w:rPr>
        <w:t xml:space="preserve">), gan uz informāciju apkopojošās valsts kontrolētiem ārvalstu saistītiem uzņēmumiem (ārējā </w:t>
      </w:r>
      <w:r>
        <w:rPr>
          <w:rFonts w:ascii="Times New Roman" w:hAnsi="Times New Roman"/>
          <w:i/>
          <w:iCs/>
          <w:sz w:val="24"/>
        </w:rPr>
        <w:t>FATS</w:t>
      </w:r>
      <w:r>
        <w:rPr>
          <w:rFonts w:ascii="Times New Roman" w:hAnsi="Times New Roman"/>
          <w:sz w:val="24"/>
        </w:rPr>
        <w:t xml:space="preserve">). Saskaņā ar </w:t>
      </w:r>
      <w:r>
        <w:rPr>
          <w:rFonts w:ascii="Times New Roman" w:hAnsi="Times New Roman"/>
          <w:i/>
          <w:iCs/>
          <w:sz w:val="24"/>
        </w:rPr>
        <w:t>GATS</w:t>
      </w:r>
      <w:r>
        <w:rPr>
          <w:rFonts w:ascii="Times New Roman" w:hAnsi="Times New Roman"/>
          <w:sz w:val="24"/>
        </w:rPr>
        <w:t xml:space="preserve"> valstis uzņemas saistības attiecībā uz pakalpojumiem, ko viņu pašu valstī sniedz citu valstu piegādātāji (nevis attiecībā uz pakalpojumiem, kurus tās sniedz ārvalstīs). Tādēļ, raugoties no </w:t>
      </w:r>
      <w:r>
        <w:rPr>
          <w:rFonts w:ascii="Times New Roman" w:hAnsi="Times New Roman"/>
          <w:i/>
          <w:iCs/>
          <w:sz w:val="24"/>
        </w:rPr>
        <w:t>GATS</w:t>
      </w:r>
      <w:r>
        <w:rPr>
          <w:rFonts w:ascii="Times New Roman" w:hAnsi="Times New Roman"/>
          <w:sz w:val="24"/>
        </w:rPr>
        <w:t xml:space="preserve"> perspektīvas, dati, kas vistiešāk saistīti ar komerciālo klātbūtni, ir dati par ārvalstu saistītu uzņēmumu darbību iekšzemes ekonomikā (iekšējā </w:t>
      </w:r>
      <w:r>
        <w:rPr>
          <w:rFonts w:ascii="Times New Roman" w:hAnsi="Times New Roman"/>
          <w:i/>
          <w:iCs/>
          <w:sz w:val="24"/>
        </w:rPr>
        <w:t>FATS</w:t>
      </w:r>
      <w:r>
        <w:rPr>
          <w:rFonts w:ascii="Times New Roman" w:hAnsi="Times New Roman"/>
          <w:sz w:val="24"/>
        </w:rPr>
        <w:t>). Ārējās</w:t>
      </w:r>
      <w:r>
        <w:rPr>
          <w:rFonts w:ascii="Times New Roman" w:hAnsi="Times New Roman"/>
          <w:i/>
          <w:iCs/>
          <w:sz w:val="24"/>
        </w:rPr>
        <w:t xml:space="preserve"> FATS</w:t>
      </w:r>
      <w:r>
        <w:rPr>
          <w:rFonts w:ascii="Times New Roman" w:hAnsi="Times New Roman"/>
          <w:sz w:val="24"/>
        </w:rPr>
        <w:t xml:space="preserve"> datus var izmantot, lai aptuveni novērtētu ienākošās plūsmas, un tie sniedz priekšstatu par valsts komerciālo klātbūtni ārvalstīs.</w:t>
      </w:r>
    </w:p>
    <w:p w14:paraId="43664832" w14:textId="77777777" w:rsidR="00180656" w:rsidRPr="00D82D6C" w:rsidRDefault="00180656" w:rsidP="00D82D6C">
      <w:pPr>
        <w:jc w:val="both"/>
        <w:rPr>
          <w:rFonts w:ascii="Times New Roman" w:hAnsi="Times New Roman"/>
          <w:noProof/>
          <w:sz w:val="24"/>
        </w:rPr>
      </w:pPr>
    </w:p>
    <w:p w14:paraId="7574CF59" w14:textId="4F75F543" w:rsidR="00416649" w:rsidRPr="00D82D6C" w:rsidRDefault="00416649" w:rsidP="00D82D6C">
      <w:pPr>
        <w:jc w:val="both"/>
        <w:rPr>
          <w:rFonts w:ascii="Times New Roman" w:hAnsi="Times New Roman"/>
          <w:noProof/>
          <w:sz w:val="24"/>
        </w:rPr>
      </w:pPr>
      <w:r>
        <w:rPr>
          <w:rFonts w:ascii="Times New Roman" w:hAnsi="Times New Roman"/>
          <w:color w:val="333333"/>
          <w:sz w:val="24"/>
        </w:rPr>
        <w:t xml:space="preserve">ES un EBTA valstīs, kā arī vairākās valstīs, kas nav ES dalībvalstis, gan iekšējā </w:t>
      </w:r>
      <w:r>
        <w:rPr>
          <w:rFonts w:ascii="Times New Roman" w:hAnsi="Times New Roman"/>
          <w:i/>
          <w:iCs/>
          <w:color w:val="333333"/>
          <w:sz w:val="24"/>
        </w:rPr>
        <w:t>FATS</w:t>
      </w:r>
      <w:r>
        <w:rPr>
          <w:rFonts w:ascii="Times New Roman" w:hAnsi="Times New Roman"/>
          <w:color w:val="333333"/>
          <w:sz w:val="24"/>
        </w:rPr>
        <w:t xml:space="preserve">, gan ārējā </w:t>
      </w:r>
      <w:r>
        <w:rPr>
          <w:rFonts w:ascii="Times New Roman" w:hAnsi="Times New Roman"/>
          <w:i/>
          <w:iCs/>
          <w:color w:val="333333"/>
          <w:sz w:val="24"/>
        </w:rPr>
        <w:t>FATS</w:t>
      </w:r>
      <w:r>
        <w:rPr>
          <w:rFonts w:ascii="Times New Roman" w:hAnsi="Times New Roman"/>
          <w:color w:val="333333"/>
          <w:sz w:val="24"/>
        </w:rPr>
        <w:t xml:space="preserve"> ir labi izveidotas statistikas apkopošanas sistēmas.</w:t>
      </w:r>
      <w:r w:rsidR="00180656">
        <w:rPr>
          <w:rStyle w:val="FootnoteReference"/>
          <w:rFonts w:ascii="Times New Roman" w:hAnsi="Times New Roman"/>
          <w:noProof/>
          <w:color w:val="333333"/>
          <w:sz w:val="24"/>
        </w:rPr>
        <w:footnoteReference w:id="161"/>
      </w:r>
    </w:p>
    <w:p w14:paraId="1D436E6A" w14:textId="77777777" w:rsidR="00416649" w:rsidRDefault="00416649" w:rsidP="00D82D6C">
      <w:pPr>
        <w:jc w:val="both"/>
        <w:rPr>
          <w:rFonts w:ascii="Times New Roman" w:hAnsi="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180656" w14:paraId="0E2446A0" w14:textId="77777777" w:rsidTr="00180656">
        <w:tc>
          <w:tcPr>
            <w:tcW w:w="5000" w:type="pct"/>
            <w:tcBorders>
              <w:top w:val="nil"/>
              <w:left w:val="nil"/>
              <w:bottom w:val="nil"/>
              <w:right w:val="nil"/>
            </w:tcBorders>
            <w:shd w:val="clear" w:color="auto" w:fill="EFD6D6"/>
          </w:tcPr>
          <w:p w14:paraId="2A0240DB" w14:textId="77777777" w:rsidR="00180656" w:rsidRPr="00CE4EE0" w:rsidRDefault="00180656" w:rsidP="009243CF">
            <w:pPr>
              <w:ind w:left="113" w:right="113"/>
              <w:jc w:val="both"/>
              <w:rPr>
                <w:rFonts w:ascii="Times New Roman" w:hAnsi="Times New Roman" w:cs="Times New Roman"/>
                <w:b/>
                <w:noProof/>
                <w:color w:val="B83B46"/>
                <w:sz w:val="28"/>
                <w:szCs w:val="28"/>
              </w:rPr>
            </w:pPr>
            <w:r>
              <w:rPr>
                <w:rFonts w:ascii="Times New Roman" w:hAnsi="Times New Roman"/>
                <w:b/>
                <w:color w:val="B83B46"/>
                <w:sz w:val="28"/>
              </w:rPr>
              <w:t xml:space="preserve">9.1. ierāmējums. Iekšējās un ārējās </w:t>
            </w:r>
            <w:r>
              <w:rPr>
                <w:rFonts w:ascii="Times New Roman" w:hAnsi="Times New Roman"/>
                <w:b/>
                <w:i/>
                <w:iCs/>
                <w:color w:val="B83B46"/>
                <w:sz w:val="28"/>
              </w:rPr>
              <w:t>FATS</w:t>
            </w:r>
            <w:r>
              <w:rPr>
                <w:rFonts w:ascii="Times New Roman" w:hAnsi="Times New Roman"/>
                <w:b/>
                <w:color w:val="B83B46"/>
                <w:sz w:val="28"/>
              </w:rPr>
              <w:t xml:space="preserve"> apkopošana</w:t>
            </w:r>
          </w:p>
          <w:p w14:paraId="3FBD67C3" w14:textId="77777777" w:rsidR="00180656" w:rsidRPr="00180656" w:rsidRDefault="00180656" w:rsidP="009243CF">
            <w:pPr>
              <w:ind w:left="113" w:right="113"/>
              <w:jc w:val="both"/>
              <w:rPr>
                <w:rFonts w:ascii="Times New Roman" w:hAnsi="Times New Roman" w:cs="Times New Roman"/>
                <w:b/>
                <w:noProof/>
                <w:color w:val="B83B46"/>
                <w:sz w:val="24"/>
                <w:szCs w:val="24"/>
              </w:rPr>
            </w:pPr>
          </w:p>
          <w:p w14:paraId="337EE7E1" w14:textId="77777777" w:rsidR="00180656" w:rsidRDefault="00180656" w:rsidP="009243CF">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 xml:space="preserve">4.18. Bieži vien iekšējo </w:t>
            </w:r>
            <w:r>
              <w:rPr>
                <w:rFonts w:ascii="Times New Roman" w:hAnsi="Times New Roman"/>
                <w:i/>
                <w:iCs/>
                <w:color w:val="000000"/>
                <w:sz w:val="24"/>
              </w:rPr>
              <w:t>FATS</w:t>
            </w:r>
            <w:r>
              <w:rPr>
                <w:rFonts w:ascii="Times New Roman" w:hAnsi="Times New Roman"/>
                <w:color w:val="000000"/>
                <w:sz w:val="24"/>
              </w:rPr>
              <w:t xml:space="preserve"> ir vieglāk apkopot nekā ārējo </w:t>
            </w:r>
            <w:r>
              <w:rPr>
                <w:rFonts w:ascii="Times New Roman" w:hAnsi="Times New Roman"/>
                <w:i/>
                <w:iCs/>
                <w:color w:val="000000"/>
                <w:sz w:val="24"/>
              </w:rPr>
              <w:t>FATS</w:t>
            </w:r>
            <w:r>
              <w:rPr>
                <w:rFonts w:ascii="Times New Roman" w:hAnsi="Times New Roman"/>
                <w:color w:val="000000"/>
                <w:sz w:val="24"/>
              </w:rPr>
              <w:t xml:space="preserve">. Attiecīgie subjekti atrodas informāciju apkopojošajā valstī, un dati par šiem subjektiem parasti jau ir iekļauti attiecīgās valsts iekšzemes uzņēmumu statistikā. Lai iegūtu pamata datu kopumu, var būt nepieciešams tikai apzināt ārvalstu kontrolēto iekšzemes uzņēmumu datu apakškopu un apkopot par tiem pieejamos datus. Savukārt ārējās </w:t>
            </w:r>
            <w:r>
              <w:rPr>
                <w:rFonts w:ascii="Times New Roman" w:hAnsi="Times New Roman"/>
                <w:i/>
                <w:iCs/>
                <w:color w:val="000000"/>
                <w:sz w:val="24"/>
              </w:rPr>
              <w:t>FATS</w:t>
            </w:r>
            <w:r>
              <w:rPr>
                <w:rFonts w:ascii="Times New Roman" w:hAnsi="Times New Roman"/>
                <w:color w:val="000000"/>
                <w:sz w:val="24"/>
              </w:rPr>
              <w:t xml:space="preserve"> gadījumā attiecīgie subjekti atrodas ārpus informāciju apkopojošās valsts un pieejamie dati parasti uz tiem neattiecas. Šajā gadījumā būtu jāveic nevis pašu ārvalstu saistītu uzņēmumu apsekojumi, bet gan konkrēti to tiešo ieguldītāju apsekojumi, kuri ir attiecīgās valsts rezidenti.</w:t>
            </w:r>
          </w:p>
          <w:p w14:paraId="651ABDAF" w14:textId="77777777" w:rsidR="0083720E" w:rsidRPr="00180656" w:rsidRDefault="0083720E" w:rsidP="009243CF">
            <w:pPr>
              <w:pStyle w:val="BodyText"/>
              <w:ind w:left="113" w:right="113"/>
              <w:jc w:val="both"/>
              <w:rPr>
                <w:rFonts w:ascii="Times New Roman" w:hAnsi="Times New Roman" w:cs="Times New Roman"/>
                <w:noProof/>
                <w:color w:val="000000"/>
                <w:sz w:val="24"/>
                <w:szCs w:val="24"/>
              </w:rPr>
            </w:pPr>
          </w:p>
          <w:p w14:paraId="26925FCF" w14:textId="77777777" w:rsidR="00180656" w:rsidRDefault="00180656" w:rsidP="009243CF">
            <w:pPr>
              <w:pStyle w:val="BodyText"/>
              <w:ind w:left="113" w:right="113"/>
              <w:jc w:val="both"/>
              <w:rPr>
                <w:rFonts w:ascii="Times New Roman" w:hAnsi="Times New Roman" w:cs="Times New Roman"/>
                <w:noProof/>
                <w:color w:val="000000"/>
                <w:sz w:val="24"/>
                <w:szCs w:val="24"/>
              </w:rPr>
            </w:pPr>
            <w:r>
              <w:rPr>
                <w:rFonts w:ascii="Times New Roman" w:hAnsi="Times New Roman"/>
                <w:color w:val="000000"/>
                <w:sz w:val="24"/>
              </w:rPr>
              <w:t xml:space="preserve">4.19. Ņemot vērā, ka valsts iekšējā </w:t>
            </w:r>
            <w:r>
              <w:rPr>
                <w:rFonts w:ascii="Times New Roman" w:hAnsi="Times New Roman"/>
                <w:i/>
                <w:iCs/>
                <w:color w:val="000000"/>
                <w:sz w:val="24"/>
              </w:rPr>
              <w:t>FATS</w:t>
            </w:r>
            <w:r>
              <w:rPr>
                <w:rFonts w:ascii="Times New Roman" w:hAnsi="Times New Roman"/>
                <w:color w:val="000000"/>
                <w:sz w:val="24"/>
              </w:rPr>
              <w:t xml:space="preserve"> sniedz informāciju par partnervalstu ārējo </w:t>
            </w:r>
            <w:r>
              <w:rPr>
                <w:rFonts w:ascii="Times New Roman" w:hAnsi="Times New Roman"/>
                <w:i/>
                <w:iCs/>
                <w:color w:val="000000"/>
                <w:sz w:val="24"/>
              </w:rPr>
              <w:t>FATS</w:t>
            </w:r>
            <w:r>
              <w:rPr>
                <w:rFonts w:ascii="Times New Roman" w:hAnsi="Times New Roman"/>
                <w:color w:val="000000"/>
                <w:sz w:val="24"/>
              </w:rPr>
              <w:t xml:space="preserve">, informācijas apmaiņa starp partnervalstīm var palīdzēt valstīm, kuras neapkopo datus par ārējo </w:t>
            </w:r>
            <w:r>
              <w:rPr>
                <w:rFonts w:ascii="Times New Roman" w:hAnsi="Times New Roman"/>
                <w:i/>
                <w:iCs/>
                <w:color w:val="000000"/>
                <w:sz w:val="24"/>
              </w:rPr>
              <w:t>FATS</w:t>
            </w:r>
            <w:r>
              <w:rPr>
                <w:rFonts w:ascii="Times New Roman" w:hAnsi="Times New Roman"/>
                <w:color w:val="000000"/>
                <w:sz w:val="24"/>
              </w:rPr>
              <w:t>, iegūt informāciju par pašu daudznacionālu uzņēmumu ārējās tirdzniecības darbībām.</w:t>
            </w:r>
          </w:p>
          <w:p w14:paraId="70DC7964" w14:textId="77777777" w:rsidR="00180656" w:rsidRPr="00180656" w:rsidRDefault="00180656" w:rsidP="009243CF">
            <w:pPr>
              <w:pStyle w:val="BodyText"/>
              <w:ind w:left="113" w:right="113"/>
              <w:jc w:val="both"/>
              <w:rPr>
                <w:rFonts w:ascii="Times New Roman" w:hAnsi="Times New Roman" w:cs="Times New Roman"/>
                <w:noProof/>
                <w:color w:val="000000"/>
                <w:sz w:val="24"/>
                <w:szCs w:val="24"/>
              </w:rPr>
            </w:pPr>
          </w:p>
          <w:p w14:paraId="4AB14802" w14:textId="06030BEA" w:rsidR="00180656" w:rsidRPr="00180656" w:rsidRDefault="00180656" w:rsidP="009243CF">
            <w:pPr>
              <w:ind w:left="113" w:right="113"/>
              <w:jc w:val="both"/>
              <w:rPr>
                <w:rFonts w:ascii="Times New Roman" w:hAnsi="Times New Roman" w:cs="Times New Roman"/>
                <w:noProof/>
                <w:color w:val="000000"/>
                <w:sz w:val="24"/>
                <w:szCs w:val="24"/>
              </w:rPr>
            </w:pPr>
            <w:r>
              <w:rPr>
                <w:rFonts w:ascii="Times New Roman" w:hAnsi="Times New Roman"/>
                <w:i/>
                <w:color w:val="000000"/>
                <w:sz w:val="24"/>
              </w:rPr>
              <w:t xml:space="preserve">Avots: </w:t>
            </w:r>
            <w:r>
              <w:rPr>
                <w:rFonts w:ascii="Times New Roman" w:hAnsi="Times New Roman"/>
                <w:color w:val="000000"/>
                <w:sz w:val="24"/>
              </w:rPr>
              <w:t>MSITS 2010</w:t>
            </w:r>
          </w:p>
        </w:tc>
      </w:tr>
    </w:tbl>
    <w:p w14:paraId="6AF3CD4D" w14:textId="77777777" w:rsidR="00AB0190" w:rsidRDefault="00AB0190" w:rsidP="00D82D6C">
      <w:pPr>
        <w:jc w:val="both"/>
        <w:rPr>
          <w:rFonts w:ascii="Times New Roman" w:hAnsi="Times New Roman"/>
          <w:noProof/>
          <w:sz w:val="24"/>
        </w:rPr>
        <w:sectPr w:rsidR="00AB0190" w:rsidSect="009321EC">
          <w:headerReference w:type="default" r:id="rId50"/>
          <w:footerReference w:type="default" r:id="rId51"/>
          <w:headerReference w:type="first" r:id="rId52"/>
          <w:footerReference w:type="first" r:id="rId53"/>
          <w:type w:val="nextColumn"/>
          <w:pgSz w:w="11910" w:h="16840" w:code="9"/>
          <w:pgMar w:top="1134" w:right="1134" w:bottom="1134" w:left="1701" w:header="567" w:footer="567" w:gutter="0"/>
          <w:cols w:space="720"/>
          <w:titlePg/>
        </w:sectPr>
      </w:pPr>
    </w:p>
    <w:p w14:paraId="0BA8BEAD" w14:textId="48717BD0" w:rsidR="00786B2D" w:rsidRDefault="00786B2D" w:rsidP="004D7AB5">
      <w:pPr>
        <w:jc w:val="both"/>
        <w:rPr>
          <w:rFonts w:ascii="Times New Roman" w:hAnsi="Times New Roman"/>
          <w:b/>
          <w:color w:val="BA3C46"/>
          <w:sz w:val="24"/>
        </w:rPr>
      </w:pPr>
      <w:r>
        <w:rPr>
          <w:rFonts w:ascii="Times New Roman" w:hAnsi="Times New Roman"/>
          <w:b/>
          <w:color w:val="BA3C46"/>
          <w:sz w:val="24"/>
        </w:rPr>
        <w:lastRenderedPageBreak/>
        <w:t xml:space="preserve">9.1. attēls. Iekšējā </w:t>
      </w:r>
      <w:r>
        <w:rPr>
          <w:rFonts w:ascii="Times New Roman" w:hAnsi="Times New Roman"/>
          <w:b/>
          <w:i/>
          <w:iCs/>
          <w:color w:val="BA3C46"/>
          <w:sz w:val="24"/>
        </w:rPr>
        <w:t>FATS</w:t>
      </w:r>
      <w:r>
        <w:rPr>
          <w:rFonts w:ascii="Times New Roman" w:hAnsi="Times New Roman"/>
          <w:b/>
          <w:color w:val="BA3C46"/>
          <w:sz w:val="24"/>
        </w:rPr>
        <w:t> – pakalpojumu sniegšanas piemērs</w:t>
      </w:r>
    </w:p>
    <w:p w14:paraId="5DCFBC54" w14:textId="77777777" w:rsidR="00506261" w:rsidRDefault="00506261" w:rsidP="004D7AB5">
      <w:pPr>
        <w:jc w:val="both"/>
        <w:rPr>
          <w:rFonts w:ascii="Times New Roman" w:eastAsiaTheme="minorHAnsi" w:hAnsi="Times New Roman" w:cs="Times New Roman"/>
          <w:b/>
          <w:bCs/>
          <w:color w:val="BA3C46"/>
          <w:sz w:val="24"/>
          <w:szCs w:val="24"/>
        </w:rPr>
      </w:pPr>
    </w:p>
    <w:p w14:paraId="37D87DD8" w14:textId="08EC5D55" w:rsidR="00D856F7" w:rsidRPr="004D7AB5" w:rsidRDefault="00D856F7" w:rsidP="00506261">
      <w:pPr>
        <w:jc w:val="center"/>
        <w:rPr>
          <w:rFonts w:ascii="Times New Roman" w:hAnsi="Times New Roman" w:cs="Times New Roman"/>
          <w:b/>
          <w:bCs/>
          <w:noProof/>
          <w:color w:val="BA3C46"/>
          <w:sz w:val="24"/>
          <w:szCs w:val="24"/>
        </w:rPr>
      </w:pPr>
      <w:r>
        <w:rPr>
          <w:rFonts w:ascii="Times New Roman" w:hAnsi="Times New Roman"/>
          <w:b/>
          <w:noProof/>
          <w:color w:val="BA3C46"/>
          <w:sz w:val="24"/>
        </w:rPr>
        <w:drawing>
          <wp:inline distT="0" distB="0" distL="0" distR="0" wp14:anchorId="6EC54078" wp14:editId="37783EDC">
            <wp:extent cx="6065950" cy="3759374"/>
            <wp:effectExtent l="0" t="0" r="0" b="0"/>
            <wp:docPr id="1965138188" name="Picture 1" descr="A diagram of a compan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5138188" name="Picture 1" descr="A diagram of a company&#10;&#10;Description automatically generated"/>
                    <pic:cNvPicPr/>
                  </pic:nvPicPr>
                  <pic:blipFill>
                    <a:blip r:embed="rId54"/>
                    <a:stretch>
                      <a:fillRect/>
                    </a:stretch>
                  </pic:blipFill>
                  <pic:spPr>
                    <a:xfrm>
                      <a:off x="0" y="0"/>
                      <a:ext cx="6083804" cy="3770439"/>
                    </a:xfrm>
                    <a:prstGeom prst="rect">
                      <a:avLst/>
                    </a:prstGeom>
                  </pic:spPr>
                </pic:pic>
              </a:graphicData>
            </a:graphic>
          </wp:inline>
        </w:drawing>
      </w:r>
    </w:p>
    <w:p w14:paraId="63E961DF" w14:textId="77777777" w:rsidR="00FA355E" w:rsidRDefault="00FA355E" w:rsidP="00D82D6C">
      <w:pPr>
        <w:jc w:val="both"/>
        <w:rPr>
          <w:rFonts w:ascii="Times New Roman" w:hAnsi="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7033"/>
        <w:gridCol w:w="7028"/>
      </w:tblGrid>
      <w:tr w:rsidR="00506261" w14:paraId="62B8C225" w14:textId="77777777" w:rsidTr="00506261">
        <w:tc>
          <w:tcPr>
            <w:tcW w:w="2501" w:type="pct"/>
          </w:tcPr>
          <w:p w14:paraId="3A2FDCF0" w14:textId="18371FA2" w:rsidR="00506261" w:rsidRPr="00506261" w:rsidRDefault="00506261" w:rsidP="00506261">
            <w:pPr>
              <w:ind w:left="113" w:right="113"/>
              <w:jc w:val="center"/>
              <w:rPr>
                <w:rFonts w:ascii="Times New Roman" w:hAnsi="Times New Roman"/>
                <w:b/>
                <w:bCs/>
                <w:noProof/>
                <w:sz w:val="24"/>
              </w:rPr>
            </w:pPr>
            <w:r w:rsidRPr="00506261">
              <w:rPr>
                <w:rFonts w:ascii="Times New Roman" w:hAnsi="Times New Roman"/>
                <w:b/>
                <w:bCs/>
                <w:noProof/>
                <w:sz w:val="24"/>
              </w:rPr>
              <w:t>Angļu val.</w:t>
            </w:r>
          </w:p>
        </w:tc>
        <w:tc>
          <w:tcPr>
            <w:tcW w:w="2499" w:type="pct"/>
          </w:tcPr>
          <w:p w14:paraId="593BB5C2" w14:textId="693DF037" w:rsidR="00506261" w:rsidRPr="00506261" w:rsidRDefault="00506261" w:rsidP="00506261">
            <w:pPr>
              <w:ind w:left="113" w:right="113"/>
              <w:jc w:val="center"/>
              <w:rPr>
                <w:rFonts w:ascii="Times New Roman" w:hAnsi="Times New Roman"/>
                <w:b/>
                <w:bCs/>
                <w:sz w:val="24"/>
              </w:rPr>
            </w:pPr>
            <w:r w:rsidRPr="00506261">
              <w:rPr>
                <w:rFonts w:ascii="Times New Roman" w:hAnsi="Times New Roman"/>
                <w:b/>
                <w:bCs/>
                <w:sz w:val="24"/>
              </w:rPr>
              <w:t>Latviešu val.</w:t>
            </w:r>
          </w:p>
        </w:tc>
      </w:tr>
      <w:tr w:rsidR="00506261" w14:paraId="5B1F8B50" w14:textId="77777777" w:rsidTr="00506261">
        <w:tc>
          <w:tcPr>
            <w:tcW w:w="2501" w:type="pct"/>
          </w:tcPr>
          <w:p w14:paraId="4C1005CA" w14:textId="20B84817" w:rsidR="00506261" w:rsidRDefault="00506261" w:rsidP="00506261">
            <w:pPr>
              <w:ind w:left="113" w:right="113"/>
              <w:jc w:val="both"/>
              <w:rPr>
                <w:rFonts w:ascii="Times New Roman" w:hAnsi="Times New Roman"/>
                <w:sz w:val="24"/>
              </w:rPr>
            </w:pPr>
            <w:r>
              <w:rPr>
                <w:rFonts w:ascii="Times New Roman" w:hAnsi="Times New Roman"/>
                <w:noProof/>
                <w:sz w:val="24"/>
              </w:rPr>
              <w:t>ABROAD</w:t>
            </w:r>
          </w:p>
        </w:tc>
        <w:tc>
          <w:tcPr>
            <w:tcW w:w="2499" w:type="pct"/>
          </w:tcPr>
          <w:p w14:paraId="36B59D76" w14:textId="3E3DCDB4" w:rsidR="00506261" w:rsidRDefault="00506261" w:rsidP="00506261">
            <w:pPr>
              <w:ind w:left="113" w:right="113"/>
              <w:jc w:val="both"/>
              <w:rPr>
                <w:rFonts w:ascii="Times New Roman" w:hAnsi="Times New Roman"/>
                <w:noProof/>
                <w:sz w:val="24"/>
              </w:rPr>
            </w:pPr>
            <w:r>
              <w:rPr>
                <w:rFonts w:ascii="Times New Roman" w:hAnsi="Times New Roman"/>
                <w:sz w:val="24"/>
              </w:rPr>
              <w:t>ĀRVALSTIS</w:t>
            </w:r>
          </w:p>
        </w:tc>
      </w:tr>
      <w:tr w:rsidR="00506261" w14:paraId="08991837" w14:textId="77777777" w:rsidTr="00506261">
        <w:tc>
          <w:tcPr>
            <w:tcW w:w="2501" w:type="pct"/>
          </w:tcPr>
          <w:p w14:paraId="58B2509A" w14:textId="77777777" w:rsidR="00506261" w:rsidRDefault="00506261" w:rsidP="00506261">
            <w:pPr>
              <w:ind w:left="113" w:right="113"/>
              <w:jc w:val="both"/>
              <w:rPr>
                <w:rFonts w:ascii="Times New Roman" w:hAnsi="Times New Roman"/>
                <w:noProof/>
                <w:sz w:val="24"/>
              </w:rPr>
            </w:pPr>
            <w:r>
              <w:rPr>
                <w:rFonts w:ascii="Times New Roman" w:hAnsi="Times New Roman"/>
                <w:noProof/>
                <w:sz w:val="24"/>
              </w:rPr>
              <w:t>Parent company, (operating in the Country B)</w:t>
            </w:r>
          </w:p>
          <w:p w14:paraId="3FCA7E72" w14:textId="4BCB1144" w:rsidR="00506261" w:rsidRDefault="00506261" w:rsidP="00506261">
            <w:pPr>
              <w:ind w:left="113" w:right="113"/>
              <w:jc w:val="both"/>
              <w:rPr>
                <w:rFonts w:ascii="Times New Roman" w:hAnsi="Times New Roman"/>
                <w:sz w:val="24"/>
              </w:rPr>
            </w:pPr>
            <w:r>
              <w:rPr>
                <w:rFonts w:ascii="Times New Roman" w:hAnsi="Times New Roman"/>
                <w:noProof/>
                <w:sz w:val="24"/>
              </w:rPr>
              <w:t>COUNTRY B</w:t>
            </w:r>
          </w:p>
        </w:tc>
        <w:tc>
          <w:tcPr>
            <w:tcW w:w="2499" w:type="pct"/>
          </w:tcPr>
          <w:p w14:paraId="7E35DA99" w14:textId="41B8C2F2" w:rsidR="00506261" w:rsidRDefault="00506261" w:rsidP="00506261">
            <w:pPr>
              <w:ind w:left="113" w:right="113"/>
              <w:jc w:val="both"/>
              <w:rPr>
                <w:rFonts w:ascii="Times New Roman" w:hAnsi="Times New Roman"/>
                <w:noProof/>
                <w:sz w:val="24"/>
              </w:rPr>
            </w:pPr>
            <w:r>
              <w:rPr>
                <w:rFonts w:ascii="Times New Roman" w:hAnsi="Times New Roman"/>
                <w:sz w:val="24"/>
              </w:rPr>
              <w:t>Mātesuzņēmums (darbojas B valstī)</w:t>
            </w:r>
          </w:p>
          <w:p w14:paraId="1B84CAEC" w14:textId="73101537" w:rsidR="00506261" w:rsidRDefault="00506261" w:rsidP="00506261">
            <w:pPr>
              <w:ind w:left="113" w:right="113"/>
              <w:jc w:val="both"/>
              <w:rPr>
                <w:rFonts w:ascii="Times New Roman" w:hAnsi="Times New Roman"/>
                <w:noProof/>
                <w:sz w:val="24"/>
              </w:rPr>
            </w:pPr>
            <w:r>
              <w:rPr>
                <w:rFonts w:ascii="Times New Roman" w:hAnsi="Times New Roman"/>
                <w:sz w:val="24"/>
              </w:rPr>
              <w:t>B VALSTS</w:t>
            </w:r>
          </w:p>
        </w:tc>
      </w:tr>
      <w:tr w:rsidR="00506261" w14:paraId="10026B9F" w14:textId="77777777" w:rsidTr="00506261">
        <w:tc>
          <w:tcPr>
            <w:tcW w:w="2501" w:type="pct"/>
          </w:tcPr>
          <w:p w14:paraId="4AD7E577" w14:textId="48623811" w:rsidR="00506261" w:rsidRDefault="00506261" w:rsidP="00506261">
            <w:pPr>
              <w:ind w:left="113" w:right="113"/>
              <w:jc w:val="both"/>
              <w:rPr>
                <w:rFonts w:ascii="Times New Roman" w:hAnsi="Times New Roman"/>
                <w:sz w:val="24"/>
              </w:rPr>
            </w:pPr>
            <w:r>
              <w:rPr>
                <w:rFonts w:ascii="Times New Roman" w:hAnsi="Times New Roman"/>
                <w:noProof/>
                <w:sz w:val="24"/>
              </w:rPr>
              <w:t>Possible BoP transactions – Import of services if not performed via the affiliated company</w:t>
            </w:r>
          </w:p>
        </w:tc>
        <w:tc>
          <w:tcPr>
            <w:tcW w:w="2499" w:type="pct"/>
          </w:tcPr>
          <w:p w14:paraId="3A8F6AEB" w14:textId="6705A7C0" w:rsidR="00506261" w:rsidRDefault="00506261" w:rsidP="00506261">
            <w:pPr>
              <w:ind w:left="113" w:right="113"/>
              <w:jc w:val="both"/>
              <w:rPr>
                <w:rFonts w:ascii="Times New Roman" w:hAnsi="Times New Roman"/>
                <w:noProof/>
                <w:sz w:val="24"/>
              </w:rPr>
            </w:pPr>
            <w:r>
              <w:rPr>
                <w:rFonts w:ascii="Times New Roman" w:hAnsi="Times New Roman"/>
                <w:sz w:val="24"/>
              </w:rPr>
              <w:t xml:space="preserve">Iespējamie </w:t>
            </w:r>
            <w:r>
              <w:rPr>
                <w:rFonts w:ascii="Times New Roman" w:hAnsi="Times New Roman"/>
                <w:i/>
                <w:iCs/>
                <w:sz w:val="24"/>
              </w:rPr>
              <w:t>BOP</w:t>
            </w:r>
            <w:r>
              <w:rPr>
                <w:rFonts w:ascii="Times New Roman" w:hAnsi="Times New Roman"/>
                <w:sz w:val="24"/>
              </w:rPr>
              <w:t xml:space="preserve"> darījumi – pakalpojumu imports, ja tos neveic ar saistīta uzņēmuma starpniecību</w:t>
            </w:r>
          </w:p>
        </w:tc>
      </w:tr>
      <w:tr w:rsidR="00506261" w14:paraId="5BFEDA8B" w14:textId="77777777" w:rsidTr="00506261">
        <w:tc>
          <w:tcPr>
            <w:tcW w:w="2501" w:type="pct"/>
          </w:tcPr>
          <w:p w14:paraId="2A1E4D30" w14:textId="7B0DC042" w:rsidR="00506261" w:rsidRDefault="00506261" w:rsidP="00506261">
            <w:pPr>
              <w:ind w:left="113" w:right="113"/>
              <w:jc w:val="both"/>
              <w:rPr>
                <w:rFonts w:ascii="Times New Roman" w:hAnsi="Times New Roman"/>
                <w:sz w:val="24"/>
              </w:rPr>
            </w:pPr>
            <w:r>
              <w:rPr>
                <w:rFonts w:ascii="Times New Roman" w:hAnsi="Times New Roman"/>
                <w:noProof/>
                <w:sz w:val="24"/>
              </w:rPr>
              <w:t>Sales back to the parent company (Intra-group sales)</w:t>
            </w:r>
          </w:p>
        </w:tc>
        <w:tc>
          <w:tcPr>
            <w:tcW w:w="2499" w:type="pct"/>
          </w:tcPr>
          <w:p w14:paraId="18866E84" w14:textId="0B92C42B" w:rsidR="00506261" w:rsidRDefault="00506261" w:rsidP="00506261">
            <w:pPr>
              <w:ind w:left="113" w:right="113"/>
              <w:jc w:val="both"/>
              <w:rPr>
                <w:rFonts w:ascii="Times New Roman" w:hAnsi="Times New Roman"/>
                <w:noProof/>
                <w:sz w:val="24"/>
              </w:rPr>
            </w:pPr>
            <w:r>
              <w:rPr>
                <w:rFonts w:ascii="Times New Roman" w:hAnsi="Times New Roman"/>
                <w:sz w:val="24"/>
              </w:rPr>
              <w:t>Pārdošana atpakaļ mātesuzņēmumam (pārdošana grupas ietvaros)</w:t>
            </w:r>
          </w:p>
        </w:tc>
      </w:tr>
      <w:tr w:rsidR="00506261" w14:paraId="43977B2E" w14:textId="77777777" w:rsidTr="00506261">
        <w:tc>
          <w:tcPr>
            <w:tcW w:w="2501" w:type="pct"/>
          </w:tcPr>
          <w:p w14:paraId="5995AD3E" w14:textId="77777777" w:rsidR="00506261" w:rsidRDefault="00506261" w:rsidP="00506261">
            <w:pPr>
              <w:ind w:left="113" w:right="113"/>
              <w:jc w:val="both"/>
              <w:rPr>
                <w:rFonts w:ascii="Times New Roman" w:hAnsi="Times New Roman"/>
                <w:noProof/>
                <w:sz w:val="24"/>
              </w:rPr>
            </w:pPr>
            <w:r>
              <w:rPr>
                <w:rFonts w:ascii="Times New Roman" w:hAnsi="Times New Roman"/>
                <w:noProof/>
                <w:sz w:val="24"/>
              </w:rPr>
              <w:lastRenderedPageBreak/>
              <w:t>COUNTRY A</w:t>
            </w:r>
          </w:p>
          <w:p w14:paraId="5E241ABC" w14:textId="77777777" w:rsidR="00506261" w:rsidRDefault="00506261" w:rsidP="00506261">
            <w:pPr>
              <w:ind w:left="113" w:right="113"/>
              <w:jc w:val="both"/>
              <w:rPr>
                <w:rFonts w:ascii="Times New Roman" w:hAnsi="Times New Roman"/>
                <w:noProof/>
                <w:sz w:val="24"/>
              </w:rPr>
            </w:pPr>
            <w:r>
              <w:rPr>
                <w:rFonts w:ascii="Times New Roman" w:hAnsi="Times New Roman"/>
                <w:noProof/>
                <w:sz w:val="24"/>
              </w:rPr>
              <w:t>REPORTING ECONOMY</w:t>
            </w:r>
          </w:p>
          <w:p w14:paraId="2A2277C3" w14:textId="77777777" w:rsidR="00506261" w:rsidRDefault="00506261" w:rsidP="00506261">
            <w:pPr>
              <w:ind w:left="113" w:right="113"/>
              <w:jc w:val="both"/>
              <w:rPr>
                <w:rFonts w:ascii="Times New Roman" w:hAnsi="Times New Roman"/>
                <w:noProof/>
                <w:sz w:val="24"/>
              </w:rPr>
            </w:pPr>
            <w:r>
              <w:rPr>
                <w:rFonts w:ascii="Times New Roman" w:hAnsi="Times New Roman"/>
                <w:noProof/>
                <w:sz w:val="24"/>
              </w:rPr>
              <w:t>Foreign Affiliate Company, operating in Country A (an INWARD foreign affiliate for the economy of the Country A)</w:t>
            </w:r>
          </w:p>
          <w:p w14:paraId="07594909" w14:textId="77777777" w:rsidR="00506261" w:rsidRDefault="00506261" w:rsidP="00506261">
            <w:pPr>
              <w:ind w:left="113" w:right="113"/>
              <w:jc w:val="both"/>
              <w:rPr>
                <w:rFonts w:ascii="Times New Roman" w:hAnsi="Times New Roman"/>
                <w:noProof/>
                <w:sz w:val="24"/>
              </w:rPr>
            </w:pPr>
            <w:r>
              <w:rPr>
                <w:rFonts w:ascii="Times New Roman" w:hAnsi="Times New Roman"/>
                <w:noProof/>
                <w:sz w:val="24"/>
              </w:rPr>
              <w:t>Resident -to- resident sales</w:t>
            </w:r>
          </w:p>
          <w:p w14:paraId="0753A5E8" w14:textId="77777777" w:rsidR="00506261" w:rsidRDefault="00506261" w:rsidP="00506261">
            <w:pPr>
              <w:ind w:left="113" w:right="113"/>
              <w:jc w:val="both"/>
              <w:rPr>
                <w:rFonts w:ascii="Times New Roman" w:hAnsi="Times New Roman"/>
                <w:noProof/>
                <w:sz w:val="24"/>
              </w:rPr>
            </w:pPr>
            <w:r>
              <w:rPr>
                <w:rFonts w:ascii="Times New Roman" w:hAnsi="Times New Roman"/>
                <w:noProof/>
                <w:sz w:val="24"/>
              </w:rPr>
              <w:t>Mode 3 supply of Country A from Country B</w:t>
            </w:r>
          </w:p>
          <w:p w14:paraId="3AAE8759" w14:textId="2F105B45" w:rsidR="00506261" w:rsidRDefault="00506261" w:rsidP="00506261">
            <w:pPr>
              <w:ind w:left="113" w:right="113"/>
              <w:jc w:val="both"/>
              <w:rPr>
                <w:rFonts w:ascii="Times New Roman" w:hAnsi="Times New Roman"/>
                <w:sz w:val="24"/>
              </w:rPr>
            </w:pPr>
            <w:r>
              <w:rPr>
                <w:rFonts w:ascii="Times New Roman" w:hAnsi="Times New Roman"/>
                <w:noProof/>
                <w:sz w:val="24"/>
              </w:rPr>
              <w:t>Client – resident in Country A</w:t>
            </w:r>
          </w:p>
        </w:tc>
        <w:tc>
          <w:tcPr>
            <w:tcW w:w="2499" w:type="pct"/>
          </w:tcPr>
          <w:p w14:paraId="58856996" w14:textId="39907C43" w:rsidR="00506261" w:rsidRDefault="00506261" w:rsidP="00506261">
            <w:pPr>
              <w:ind w:left="113" w:right="113"/>
              <w:jc w:val="both"/>
              <w:rPr>
                <w:rFonts w:ascii="Times New Roman" w:hAnsi="Times New Roman"/>
                <w:noProof/>
                <w:sz w:val="24"/>
              </w:rPr>
            </w:pPr>
            <w:r>
              <w:rPr>
                <w:rFonts w:ascii="Times New Roman" w:hAnsi="Times New Roman"/>
                <w:sz w:val="24"/>
              </w:rPr>
              <w:t>A VALSTS</w:t>
            </w:r>
          </w:p>
          <w:p w14:paraId="11308C37" w14:textId="77777777" w:rsidR="00506261" w:rsidRDefault="00506261" w:rsidP="00506261">
            <w:pPr>
              <w:ind w:left="113" w:right="113"/>
              <w:jc w:val="both"/>
              <w:rPr>
                <w:rFonts w:ascii="Times New Roman" w:hAnsi="Times New Roman"/>
                <w:noProof/>
                <w:sz w:val="24"/>
              </w:rPr>
            </w:pPr>
            <w:r>
              <w:rPr>
                <w:rFonts w:ascii="Times New Roman" w:hAnsi="Times New Roman"/>
                <w:sz w:val="24"/>
              </w:rPr>
              <w:t>ZIŅOJOŠĀ VALSTS</w:t>
            </w:r>
          </w:p>
          <w:p w14:paraId="0E7FE2F7" w14:textId="77777777" w:rsidR="00506261" w:rsidRDefault="00506261" w:rsidP="00506261">
            <w:pPr>
              <w:ind w:left="113" w:right="113"/>
              <w:jc w:val="both"/>
              <w:rPr>
                <w:rFonts w:ascii="Times New Roman" w:hAnsi="Times New Roman"/>
                <w:noProof/>
                <w:sz w:val="24"/>
              </w:rPr>
            </w:pPr>
            <w:r>
              <w:rPr>
                <w:rFonts w:ascii="Times New Roman" w:hAnsi="Times New Roman"/>
                <w:sz w:val="24"/>
              </w:rPr>
              <w:t>Ārvalstu saistīts uzņēmums, kas darbojas A valstī (IEKŠĒJS ārvalstu saistīts uzņēmums attiecībā uz A valsti)</w:t>
            </w:r>
          </w:p>
          <w:p w14:paraId="5B32CE0F" w14:textId="77777777" w:rsidR="00506261" w:rsidRDefault="00506261" w:rsidP="00506261">
            <w:pPr>
              <w:ind w:left="113" w:right="113"/>
              <w:jc w:val="both"/>
              <w:rPr>
                <w:rFonts w:ascii="Times New Roman" w:hAnsi="Times New Roman"/>
                <w:noProof/>
                <w:sz w:val="24"/>
              </w:rPr>
            </w:pPr>
            <w:r>
              <w:rPr>
                <w:rFonts w:ascii="Times New Roman" w:hAnsi="Times New Roman"/>
                <w:sz w:val="24"/>
              </w:rPr>
              <w:t>Rezidentu savstarpēja pārdošana</w:t>
            </w:r>
          </w:p>
          <w:p w14:paraId="4717F55B" w14:textId="77777777" w:rsidR="00506261" w:rsidRDefault="00506261" w:rsidP="00506261">
            <w:pPr>
              <w:ind w:left="113" w:right="113"/>
              <w:jc w:val="both"/>
              <w:rPr>
                <w:rFonts w:ascii="Times New Roman" w:hAnsi="Times New Roman"/>
                <w:noProof/>
                <w:sz w:val="24"/>
              </w:rPr>
            </w:pPr>
            <w:r>
              <w:rPr>
                <w:rFonts w:ascii="Times New Roman" w:hAnsi="Times New Roman"/>
                <w:sz w:val="24"/>
              </w:rPr>
              <w:t>Pakalpojumu sniegšana 3. veidā no A valsts uz B valsti</w:t>
            </w:r>
          </w:p>
          <w:p w14:paraId="1F879C8F" w14:textId="7D2C9113" w:rsidR="00506261" w:rsidRDefault="00506261" w:rsidP="00506261">
            <w:pPr>
              <w:ind w:left="113" w:right="113"/>
              <w:jc w:val="both"/>
              <w:rPr>
                <w:rFonts w:ascii="Times New Roman" w:hAnsi="Times New Roman"/>
                <w:noProof/>
                <w:sz w:val="24"/>
              </w:rPr>
            </w:pPr>
            <w:r>
              <w:rPr>
                <w:rFonts w:ascii="Times New Roman" w:hAnsi="Times New Roman"/>
                <w:sz w:val="24"/>
              </w:rPr>
              <w:t>Klients – A valsts rezidents</w:t>
            </w:r>
          </w:p>
        </w:tc>
      </w:tr>
      <w:tr w:rsidR="00506261" w14:paraId="73AC7656" w14:textId="77777777" w:rsidTr="00506261">
        <w:tc>
          <w:tcPr>
            <w:tcW w:w="2501" w:type="pct"/>
          </w:tcPr>
          <w:p w14:paraId="218A436E" w14:textId="77777777" w:rsidR="00506261" w:rsidRDefault="00506261" w:rsidP="00506261">
            <w:pPr>
              <w:ind w:left="113" w:right="113"/>
              <w:jc w:val="both"/>
              <w:rPr>
                <w:rFonts w:ascii="Times New Roman" w:hAnsi="Times New Roman"/>
                <w:noProof/>
                <w:sz w:val="24"/>
              </w:rPr>
            </w:pPr>
            <w:r>
              <w:rPr>
                <w:rFonts w:ascii="Times New Roman" w:hAnsi="Times New Roman"/>
                <w:noProof/>
                <w:sz w:val="24"/>
              </w:rPr>
              <w:t>Exports</w:t>
            </w:r>
          </w:p>
          <w:p w14:paraId="504992E0" w14:textId="77777777" w:rsidR="00506261" w:rsidRDefault="00506261" w:rsidP="00506261">
            <w:pPr>
              <w:ind w:left="113" w:right="113"/>
              <w:jc w:val="both"/>
              <w:rPr>
                <w:rFonts w:ascii="Times New Roman" w:hAnsi="Times New Roman"/>
                <w:noProof/>
                <w:sz w:val="24"/>
              </w:rPr>
            </w:pPr>
            <w:r>
              <w:rPr>
                <w:rFonts w:ascii="Times New Roman" w:hAnsi="Times New Roman"/>
                <w:noProof/>
                <w:sz w:val="24"/>
              </w:rPr>
              <w:t>Resident to non-resident sales/transactions</w:t>
            </w:r>
          </w:p>
          <w:p w14:paraId="319472E4" w14:textId="77777777" w:rsidR="00506261" w:rsidRDefault="00506261" w:rsidP="00506261">
            <w:pPr>
              <w:ind w:left="113" w:right="113"/>
              <w:jc w:val="both"/>
              <w:rPr>
                <w:rFonts w:ascii="Times New Roman" w:hAnsi="Times New Roman"/>
                <w:noProof/>
                <w:sz w:val="24"/>
              </w:rPr>
            </w:pPr>
            <w:r>
              <w:rPr>
                <w:rFonts w:ascii="Times New Roman" w:hAnsi="Times New Roman"/>
                <w:noProof/>
                <w:sz w:val="24"/>
              </w:rPr>
              <w:t>BoP transaction</w:t>
            </w:r>
          </w:p>
          <w:p w14:paraId="1542AC13" w14:textId="270874AA" w:rsidR="00506261" w:rsidRDefault="00506261" w:rsidP="00506261">
            <w:pPr>
              <w:ind w:left="113" w:right="113"/>
              <w:jc w:val="both"/>
              <w:rPr>
                <w:rFonts w:ascii="Times New Roman" w:hAnsi="Times New Roman"/>
                <w:sz w:val="24"/>
              </w:rPr>
            </w:pPr>
            <w:r>
              <w:rPr>
                <w:rFonts w:ascii="Times New Roman" w:hAnsi="Times New Roman"/>
                <w:noProof/>
                <w:sz w:val="24"/>
              </w:rPr>
              <w:t>International Services Exports</w:t>
            </w:r>
          </w:p>
        </w:tc>
        <w:tc>
          <w:tcPr>
            <w:tcW w:w="2499" w:type="pct"/>
          </w:tcPr>
          <w:p w14:paraId="31C6911F" w14:textId="75F02AC3" w:rsidR="00506261" w:rsidRDefault="00506261" w:rsidP="00506261">
            <w:pPr>
              <w:ind w:left="113" w:right="113"/>
              <w:jc w:val="both"/>
              <w:rPr>
                <w:rFonts w:ascii="Times New Roman" w:hAnsi="Times New Roman"/>
                <w:noProof/>
                <w:sz w:val="24"/>
              </w:rPr>
            </w:pPr>
            <w:r>
              <w:rPr>
                <w:rFonts w:ascii="Times New Roman" w:hAnsi="Times New Roman"/>
                <w:sz w:val="24"/>
              </w:rPr>
              <w:t>Eksports</w:t>
            </w:r>
          </w:p>
          <w:p w14:paraId="29BA189F" w14:textId="77777777" w:rsidR="00506261" w:rsidRDefault="00506261" w:rsidP="00506261">
            <w:pPr>
              <w:ind w:left="113" w:right="113"/>
              <w:jc w:val="both"/>
              <w:rPr>
                <w:rFonts w:ascii="Times New Roman" w:hAnsi="Times New Roman"/>
                <w:noProof/>
                <w:sz w:val="24"/>
              </w:rPr>
            </w:pPr>
            <w:r>
              <w:rPr>
                <w:rFonts w:ascii="Times New Roman" w:hAnsi="Times New Roman"/>
                <w:sz w:val="24"/>
              </w:rPr>
              <w:t>Pārdevumi/darījumi starp rezidentu un nerezidentu</w:t>
            </w:r>
          </w:p>
          <w:p w14:paraId="634F54BD" w14:textId="77777777" w:rsidR="00506261" w:rsidRDefault="00506261" w:rsidP="00506261">
            <w:pPr>
              <w:ind w:left="113" w:right="113"/>
              <w:jc w:val="both"/>
              <w:rPr>
                <w:rFonts w:ascii="Times New Roman" w:hAnsi="Times New Roman"/>
                <w:noProof/>
                <w:sz w:val="24"/>
              </w:rPr>
            </w:pPr>
            <w:r>
              <w:rPr>
                <w:rFonts w:ascii="Times New Roman" w:hAnsi="Times New Roman"/>
                <w:i/>
                <w:iCs/>
                <w:sz w:val="24"/>
              </w:rPr>
              <w:t>BOP</w:t>
            </w:r>
            <w:r>
              <w:rPr>
                <w:rFonts w:ascii="Times New Roman" w:hAnsi="Times New Roman"/>
                <w:sz w:val="24"/>
              </w:rPr>
              <w:t xml:space="preserve"> darījums</w:t>
            </w:r>
          </w:p>
          <w:p w14:paraId="2C72C992" w14:textId="7572D3B6" w:rsidR="00506261" w:rsidRDefault="00506261" w:rsidP="00506261">
            <w:pPr>
              <w:ind w:left="113" w:right="113"/>
              <w:jc w:val="both"/>
              <w:rPr>
                <w:rFonts w:ascii="Times New Roman" w:hAnsi="Times New Roman"/>
                <w:noProof/>
                <w:sz w:val="24"/>
              </w:rPr>
            </w:pPr>
            <w:r>
              <w:rPr>
                <w:rFonts w:ascii="Times New Roman" w:hAnsi="Times New Roman"/>
                <w:sz w:val="24"/>
              </w:rPr>
              <w:t>Starptautiskais pakalpojumu eksports</w:t>
            </w:r>
          </w:p>
        </w:tc>
      </w:tr>
      <w:tr w:rsidR="00506261" w14:paraId="1A71EC13" w14:textId="77777777" w:rsidTr="00506261">
        <w:tc>
          <w:tcPr>
            <w:tcW w:w="2501" w:type="pct"/>
          </w:tcPr>
          <w:p w14:paraId="0A705D73" w14:textId="77777777" w:rsidR="00506261" w:rsidRDefault="00506261" w:rsidP="00506261">
            <w:pPr>
              <w:tabs>
                <w:tab w:val="left" w:pos="3040"/>
              </w:tabs>
              <w:ind w:left="113" w:right="113"/>
              <w:jc w:val="both"/>
              <w:rPr>
                <w:rFonts w:ascii="Times New Roman" w:hAnsi="Times New Roman"/>
                <w:noProof/>
                <w:sz w:val="24"/>
              </w:rPr>
            </w:pPr>
            <w:r>
              <w:rPr>
                <w:rFonts w:ascii="Times New Roman" w:hAnsi="Times New Roman"/>
                <w:noProof/>
                <w:sz w:val="24"/>
              </w:rPr>
              <w:t>COUNTRY C</w:t>
            </w:r>
          </w:p>
          <w:p w14:paraId="03E61EBD" w14:textId="13BDC764" w:rsidR="00506261" w:rsidRDefault="00506261" w:rsidP="00506261">
            <w:pPr>
              <w:tabs>
                <w:tab w:val="left" w:pos="3040"/>
              </w:tabs>
              <w:ind w:left="113" w:right="113"/>
              <w:jc w:val="both"/>
              <w:rPr>
                <w:rFonts w:ascii="Times New Roman" w:hAnsi="Times New Roman"/>
                <w:sz w:val="24"/>
              </w:rPr>
            </w:pPr>
            <w:r>
              <w:rPr>
                <w:rFonts w:ascii="Times New Roman" w:hAnsi="Times New Roman"/>
                <w:noProof/>
                <w:sz w:val="24"/>
              </w:rPr>
              <w:t>Client – resident in Country C</w:t>
            </w:r>
          </w:p>
        </w:tc>
        <w:tc>
          <w:tcPr>
            <w:tcW w:w="2499" w:type="pct"/>
          </w:tcPr>
          <w:p w14:paraId="5130F363" w14:textId="44DB31A5" w:rsidR="00506261" w:rsidRDefault="00506261" w:rsidP="00506261">
            <w:pPr>
              <w:tabs>
                <w:tab w:val="left" w:pos="3040"/>
              </w:tabs>
              <w:ind w:left="113" w:right="113"/>
              <w:jc w:val="both"/>
              <w:rPr>
                <w:rFonts w:ascii="Times New Roman" w:hAnsi="Times New Roman"/>
                <w:noProof/>
                <w:sz w:val="24"/>
              </w:rPr>
            </w:pPr>
            <w:r>
              <w:rPr>
                <w:rFonts w:ascii="Times New Roman" w:hAnsi="Times New Roman"/>
                <w:sz w:val="24"/>
              </w:rPr>
              <w:t>C VALSTS</w:t>
            </w:r>
          </w:p>
          <w:p w14:paraId="5E521F45" w14:textId="5DF609FC" w:rsidR="00506261" w:rsidRDefault="00506261" w:rsidP="00506261">
            <w:pPr>
              <w:ind w:left="113" w:right="113"/>
              <w:jc w:val="both"/>
              <w:rPr>
                <w:rFonts w:ascii="Times New Roman" w:hAnsi="Times New Roman"/>
                <w:noProof/>
                <w:sz w:val="24"/>
              </w:rPr>
            </w:pPr>
            <w:r>
              <w:rPr>
                <w:rFonts w:ascii="Times New Roman" w:hAnsi="Times New Roman"/>
                <w:sz w:val="24"/>
              </w:rPr>
              <w:t>Klients – C valsts rezidents</w:t>
            </w:r>
          </w:p>
        </w:tc>
      </w:tr>
    </w:tbl>
    <w:p w14:paraId="0F562B1D" w14:textId="77777777" w:rsidR="00AB0190" w:rsidRDefault="00AB0190" w:rsidP="00D82D6C">
      <w:pPr>
        <w:jc w:val="both"/>
        <w:rPr>
          <w:rFonts w:ascii="Times New Roman" w:hAnsi="Times New Roman"/>
          <w:noProof/>
          <w:sz w:val="24"/>
        </w:rPr>
      </w:pPr>
    </w:p>
    <w:p w14:paraId="3602DD0A" w14:textId="77777777" w:rsidR="00AB0190" w:rsidRPr="00537391" w:rsidRDefault="00AB0190" w:rsidP="00D82D6C">
      <w:pPr>
        <w:jc w:val="both"/>
        <w:rPr>
          <w:rFonts w:ascii="Times New Roman" w:hAnsi="Times New Roman"/>
          <w:noProof/>
          <w:color w:val="BA3C46"/>
          <w:sz w:val="24"/>
        </w:rPr>
      </w:pPr>
    </w:p>
    <w:p w14:paraId="16071938" w14:textId="7A417D57" w:rsidR="00537391" w:rsidRDefault="00537391" w:rsidP="00410C5B">
      <w:pPr>
        <w:keepNext/>
        <w:keepLines/>
        <w:jc w:val="both"/>
        <w:rPr>
          <w:rFonts w:ascii="Times New Roman" w:hAnsi="Times New Roman"/>
          <w:b/>
          <w:color w:val="BA3C46"/>
          <w:sz w:val="24"/>
        </w:rPr>
      </w:pPr>
      <w:r>
        <w:rPr>
          <w:rFonts w:ascii="Times New Roman" w:hAnsi="Times New Roman"/>
          <w:b/>
          <w:color w:val="BA3C46"/>
          <w:sz w:val="24"/>
        </w:rPr>
        <w:lastRenderedPageBreak/>
        <w:t>9.2. attēls. Ārējā</w:t>
      </w:r>
      <w:r>
        <w:rPr>
          <w:rFonts w:ascii="Times New Roman" w:hAnsi="Times New Roman"/>
          <w:b/>
          <w:i/>
          <w:iCs/>
          <w:color w:val="BA3C46"/>
          <w:sz w:val="24"/>
        </w:rPr>
        <w:t xml:space="preserve"> FATS</w:t>
      </w:r>
      <w:r>
        <w:rPr>
          <w:rFonts w:ascii="Times New Roman" w:hAnsi="Times New Roman"/>
          <w:b/>
          <w:color w:val="BA3C46"/>
          <w:sz w:val="24"/>
        </w:rPr>
        <w:t> – pakalpojumu sniegšanas piemērs</w:t>
      </w:r>
    </w:p>
    <w:p w14:paraId="189C87AE" w14:textId="77777777" w:rsidR="00506261" w:rsidRPr="00537391" w:rsidRDefault="00506261" w:rsidP="00410C5B">
      <w:pPr>
        <w:keepNext/>
        <w:keepLines/>
        <w:jc w:val="both"/>
        <w:rPr>
          <w:rFonts w:ascii="Times New Roman" w:hAnsi="Times New Roman"/>
          <w:b/>
          <w:bCs/>
          <w:noProof/>
          <w:color w:val="BA3C46"/>
          <w:sz w:val="24"/>
        </w:rPr>
      </w:pPr>
    </w:p>
    <w:p w14:paraId="54A1A64F" w14:textId="77777777" w:rsidR="00416649" w:rsidRPr="00D82D6C" w:rsidRDefault="00416649" w:rsidP="00D82D6C">
      <w:pPr>
        <w:jc w:val="both"/>
        <w:rPr>
          <w:rFonts w:ascii="Times New Roman" w:hAnsi="Times New Roman"/>
          <w:noProof/>
          <w:sz w:val="24"/>
        </w:rPr>
      </w:pPr>
      <w:r>
        <w:rPr>
          <w:rFonts w:ascii="Times New Roman" w:hAnsi="Times New Roman"/>
          <w:noProof/>
          <w:sz w:val="24"/>
        </w:rPr>
        <w:drawing>
          <wp:inline distT="0" distB="0" distL="0" distR="0" wp14:anchorId="07F4A529" wp14:editId="43EB5D2C">
            <wp:extent cx="7996687" cy="4045789"/>
            <wp:effectExtent l="0" t="0" r="4445" b="0"/>
            <wp:docPr id="546" name="Image 546" descr="A diagram of a company&#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46" name="Image 546" descr="A diagram of a company&#10;&#10;Description automatically generated"/>
                    <pic:cNvPicPr/>
                  </pic:nvPicPr>
                  <pic:blipFill>
                    <a:blip r:embed="rId55" cstate="print"/>
                    <a:stretch>
                      <a:fillRect/>
                    </a:stretch>
                  </pic:blipFill>
                  <pic:spPr>
                    <a:xfrm>
                      <a:off x="0" y="0"/>
                      <a:ext cx="8099340" cy="4097725"/>
                    </a:xfrm>
                    <a:prstGeom prst="rect">
                      <a:avLst/>
                    </a:prstGeom>
                  </pic:spPr>
                </pic:pic>
              </a:graphicData>
            </a:graphic>
          </wp:inline>
        </w:drawing>
      </w:r>
    </w:p>
    <w:p w14:paraId="6BF3B3DA" w14:textId="77777777" w:rsidR="00FA355E" w:rsidRDefault="00FA355E" w:rsidP="00D82D6C">
      <w:pPr>
        <w:jc w:val="both"/>
        <w:rPr>
          <w:rFonts w:ascii="Times New Roman" w:hAnsi="Times New Roman"/>
          <w:noProof/>
          <w:sz w:val="24"/>
        </w:rPr>
      </w:pPr>
    </w:p>
    <w:tbl>
      <w:tblPr>
        <w:tblStyle w:val="TableGrid"/>
        <w:tblW w:w="5001" w:type="pct"/>
        <w:tblCellMar>
          <w:top w:w="28" w:type="dxa"/>
          <w:left w:w="28" w:type="dxa"/>
          <w:bottom w:w="28" w:type="dxa"/>
          <w:right w:w="28" w:type="dxa"/>
        </w:tblCellMar>
        <w:tblLook w:val="04A0" w:firstRow="1" w:lastRow="0" w:firstColumn="1" w:lastColumn="0" w:noHBand="0" w:noVBand="1"/>
      </w:tblPr>
      <w:tblGrid>
        <w:gridCol w:w="7035"/>
        <w:gridCol w:w="7029"/>
      </w:tblGrid>
      <w:tr w:rsidR="00B1499F" w14:paraId="7D8E7919" w14:textId="77777777" w:rsidTr="00B1499F">
        <w:tc>
          <w:tcPr>
            <w:tcW w:w="2501" w:type="pct"/>
          </w:tcPr>
          <w:p w14:paraId="4DFB6E63" w14:textId="6D8365A6" w:rsidR="00B1499F" w:rsidRPr="00B1499F" w:rsidRDefault="00B1499F" w:rsidP="00B1499F">
            <w:pPr>
              <w:jc w:val="center"/>
              <w:rPr>
                <w:rFonts w:ascii="Times New Roman" w:hAnsi="Times New Roman"/>
                <w:b/>
                <w:bCs/>
                <w:noProof/>
                <w:sz w:val="24"/>
              </w:rPr>
            </w:pPr>
            <w:r w:rsidRPr="00B1499F">
              <w:rPr>
                <w:rFonts w:ascii="Times New Roman" w:hAnsi="Times New Roman"/>
                <w:b/>
                <w:bCs/>
                <w:noProof/>
                <w:sz w:val="24"/>
              </w:rPr>
              <w:t>Angļu val.</w:t>
            </w:r>
          </w:p>
        </w:tc>
        <w:tc>
          <w:tcPr>
            <w:tcW w:w="2499" w:type="pct"/>
          </w:tcPr>
          <w:p w14:paraId="41C6AAAD" w14:textId="245974FB" w:rsidR="00B1499F" w:rsidRPr="00B1499F" w:rsidRDefault="00B1499F" w:rsidP="00B1499F">
            <w:pPr>
              <w:jc w:val="center"/>
              <w:rPr>
                <w:rFonts w:ascii="Times New Roman" w:hAnsi="Times New Roman"/>
                <w:b/>
                <w:bCs/>
                <w:sz w:val="24"/>
              </w:rPr>
            </w:pPr>
            <w:r w:rsidRPr="00B1499F">
              <w:rPr>
                <w:rFonts w:ascii="Times New Roman" w:hAnsi="Times New Roman"/>
                <w:b/>
                <w:bCs/>
                <w:sz w:val="24"/>
              </w:rPr>
              <w:t>Latviešu val.</w:t>
            </w:r>
          </w:p>
        </w:tc>
      </w:tr>
      <w:tr w:rsidR="00B1499F" w14:paraId="7CF00F86" w14:textId="2CEF3814" w:rsidTr="00B1499F">
        <w:tc>
          <w:tcPr>
            <w:tcW w:w="2501" w:type="pct"/>
          </w:tcPr>
          <w:p w14:paraId="484BA0F4" w14:textId="2FFFA29A" w:rsidR="00B1499F" w:rsidRDefault="00B1499F" w:rsidP="00B1499F">
            <w:pPr>
              <w:ind w:left="113" w:right="113"/>
              <w:jc w:val="both"/>
              <w:rPr>
                <w:rFonts w:ascii="Times New Roman" w:hAnsi="Times New Roman"/>
                <w:noProof/>
                <w:sz w:val="24"/>
              </w:rPr>
            </w:pPr>
            <w:r>
              <w:rPr>
                <w:rFonts w:ascii="Times New Roman" w:hAnsi="Times New Roman"/>
                <w:noProof/>
                <w:sz w:val="24"/>
              </w:rPr>
              <w:t>Client – resident in</w:t>
            </w:r>
          </w:p>
        </w:tc>
        <w:tc>
          <w:tcPr>
            <w:tcW w:w="2499" w:type="pct"/>
          </w:tcPr>
          <w:p w14:paraId="704720FE" w14:textId="2F111C58" w:rsidR="00B1499F" w:rsidRDefault="00B1499F" w:rsidP="00B1499F">
            <w:pPr>
              <w:ind w:left="113" w:right="113"/>
              <w:jc w:val="both"/>
              <w:rPr>
                <w:rFonts w:ascii="Times New Roman" w:hAnsi="Times New Roman"/>
                <w:noProof/>
                <w:sz w:val="24"/>
              </w:rPr>
            </w:pPr>
            <w:r>
              <w:rPr>
                <w:rFonts w:ascii="Times New Roman" w:hAnsi="Times New Roman"/>
                <w:sz w:val="24"/>
              </w:rPr>
              <w:t>Klients – valsts rezidents</w:t>
            </w:r>
          </w:p>
        </w:tc>
      </w:tr>
      <w:tr w:rsidR="00B1499F" w14:paraId="0335D065" w14:textId="1E1ACD7B" w:rsidTr="00B1499F">
        <w:tc>
          <w:tcPr>
            <w:tcW w:w="2501" w:type="pct"/>
          </w:tcPr>
          <w:p w14:paraId="735E08C1" w14:textId="7D0DB4C0" w:rsidR="00B1499F" w:rsidRDefault="00B1499F" w:rsidP="00B1499F">
            <w:pPr>
              <w:ind w:left="113" w:right="113"/>
              <w:jc w:val="both"/>
              <w:rPr>
                <w:rFonts w:ascii="Times New Roman" w:hAnsi="Times New Roman"/>
                <w:noProof/>
                <w:sz w:val="24"/>
              </w:rPr>
            </w:pPr>
            <w:r>
              <w:rPr>
                <w:rFonts w:ascii="Times New Roman" w:hAnsi="Times New Roman"/>
                <w:noProof/>
                <w:sz w:val="24"/>
              </w:rPr>
              <w:t>Foreign Affiliate of a company operating in the Country A (an OUTWARD foreign affiliate for the economy of the Country A)</w:t>
            </w:r>
          </w:p>
        </w:tc>
        <w:tc>
          <w:tcPr>
            <w:tcW w:w="2499" w:type="pct"/>
          </w:tcPr>
          <w:p w14:paraId="0549AC2C" w14:textId="3E7928D8" w:rsidR="00B1499F" w:rsidRDefault="00B1499F" w:rsidP="00B1499F">
            <w:pPr>
              <w:ind w:left="113" w:right="113"/>
              <w:jc w:val="both"/>
              <w:rPr>
                <w:rFonts w:ascii="Times New Roman" w:hAnsi="Times New Roman"/>
                <w:noProof/>
                <w:sz w:val="24"/>
              </w:rPr>
            </w:pPr>
            <w:r>
              <w:rPr>
                <w:rFonts w:ascii="Times New Roman" w:hAnsi="Times New Roman"/>
                <w:sz w:val="24"/>
              </w:rPr>
              <w:t>Tāda uzņēmuma ārvalstu saistīts uzņēmums, kas darbojas A valstī (ĀRĒJS ārvalstu saistīts uzņēmums attiecībā uz A valsti)</w:t>
            </w:r>
          </w:p>
        </w:tc>
      </w:tr>
      <w:tr w:rsidR="00B1499F" w14:paraId="3846AAFA" w14:textId="2D4B696E" w:rsidTr="00B1499F">
        <w:tc>
          <w:tcPr>
            <w:tcW w:w="2501" w:type="pct"/>
          </w:tcPr>
          <w:p w14:paraId="11DC1C8B" w14:textId="77777777" w:rsidR="00B1499F" w:rsidRDefault="00B1499F" w:rsidP="00B1499F">
            <w:pPr>
              <w:ind w:left="113" w:right="113"/>
              <w:jc w:val="both"/>
              <w:rPr>
                <w:rFonts w:ascii="Times New Roman" w:hAnsi="Times New Roman"/>
                <w:noProof/>
                <w:sz w:val="24"/>
              </w:rPr>
            </w:pPr>
            <w:r>
              <w:rPr>
                <w:rFonts w:ascii="Times New Roman" w:hAnsi="Times New Roman"/>
                <w:noProof/>
                <w:sz w:val="24"/>
              </w:rPr>
              <w:t>Resident -to- resident sales/transactions</w:t>
            </w:r>
          </w:p>
          <w:p w14:paraId="3734CF11" w14:textId="443FBE76" w:rsidR="00B1499F" w:rsidRDefault="00B1499F" w:rsidP="00B1499F">
            <w:pPr>
              <w:ind w:left="113" w:right="113"/>
              <w:jc w:val="both"/>
              <w:rPr>
                <w:rFonts w:ascii="Times New Roman" w:hAnsi="Times New Roman"/>
                <w:noProof/>
                <w:sz w:val="24"/>
              </w:rPr>
            </w:pPr>
            <w:r>
              <w:rPr>
                <w:rFonts w:ascii="Times New Roman" w:hAnsi="Times New Roman"/>
                <w:noProof/>
                <w:sz w:val="24"/>
              </w:rPr>
              <w:t>Mode 3 supply of Country A to B</w:t>
            </w:r>
          </w:p>
        </w:tc>
        <w:tc>
          <w:tcPr>
            <w:tcW w:w="2499" w:type="pct"/>
          </w:tcPr>
          <w:p w14:paraId="4920CE3F" w14:textId="77777777" w:rsidR="00B1499F" w:rsidRDefault="00B1499F" w:rsidP="00B1499F">
            <w:pPr>
              <w:ind w:left="113" w:right="113"/>
              <w:jc w:val="both"/>
              <w:rPr>
                <w:rFonts w:ascii="Times New Roman" w:hAnsi="Times New Roman"/>
                <w:noProof/>
                <w:sz w:val="24"/>
              </w:rPr>
            </w:pPr>
            <w:r>
              <w:rPr>
                <w:rFonts w:ascii="Times New Roman" w:hAnsi="Times New Roman"/>
                <w:sz w:val="24"/>
              </w:rPr>
              <w:t>Rezidentu savstarpēja pārdošana/darījumi</w:t>
            </w:r>
          </w:p>
          <w:p w14:paraId="411872EF" w14:textId="0A951052" w:rsidR="00B1499F" w:rsidRDefault="00B1499F" w:rsidP="00B1499F">
            <w:pPr>
              <w:ind w:left="113" w:right="113"/>
              <w:jc w:val="both"/>
              <w:rPr>
                <w:rFonts w:ascii="Times New Roman" w:hAnsi="Times New Roman"/>
                <w:noProof/>
                <w:sz w:val="24"/>
              </w:rPr>
            </w:pPr>
            <w:r>
              <w:rPr>
                <w:rFonts w:ascii="Times New Roman" w:hAnsi="Times New Roman"/>
                <w:sz w:val="24"/>
              </w:rPr>
              <w:t>Pakalpojumu sniegšana 3. veidā no A valsts uz B valsti</w:t>
            </w:r>
          </w:p>
        </w:tc>
      </w:tr>
      <w:tr w:rsidR="00B1499F" w14:paraId="571BB077" w14:textId="3441E451" w:rsidTr="00B1499F">
        <w:tc>
          <w:tcPr>
            <w:tcW w:w="2501" w:type="pct"/>
          </w:tcPr>
          <w:p w14:paraId="4AECC87F" w14:textId="5C7A9706" w:rsidR="00B1499F" w:rsidRDefault="00B1499F" w:rsidP="00B1499F">
            <w:pPr>
              <w:ind w:left="113" w:right="113"/>
              <w:jc w:val="both"/>
              <w:rPr>
                <w:rFonts w:ascii="Times New Roman" w:hAnsi="Times New Roman"/>
                <w:noProof/>
                <w:sz w:val="24"/>
              </w:rPr>
            </w:pPr>
            <w:r>
              <w:rPr>
                <w:rFonts w:ascii="Times New Roman" w:hAnsi="Times New Roman"/>
                <w:noProof/>
                <w:sz w:val="24"/>
              </w:rPr>
              <w:lastRenderedPageBreak/>
              <w:t>Client – resident in Country B</w:t>
            </w:r>
          </w:p>
        </w:tc>
        <w:tc>
          <w:tcPr>
            <w:tcW w:w="2499" w:type="pct"/>
          </w:tcPr>
          <w:p w14:paraId="5EE0B551" w14:textId="139FCD91" w:rsidR="00B1499F" w:rsidRDefault="00B1499F" w:rsidP="00B1499F">
            <w:pPr>
              <w:ind w:left="113" w:right="113"/>
              <w:jc w:val="both"/>
              <w:rPr>
                <w:rFonts w:ascii="Times New Roman" w:hAnsi="Times New Roman"/>
                <w:noProof/>
                <w:sz w:val="24"/>
              </w:rPr>
            </w:pPr>
            <w:r>
              <w:rPr>
                <w:rFonts w:ascii="Times New Roman" w:hAnsi="Times New Roman"/>
                <w:sz w:val="24"/>
              </w:rPr>
              <w:t>Klients – B valsts rezidents</w:t>
            </w:r>
          </w:p>
        </w:tc>
      </w:tr>
      <w:tr w:rsidR="00B1499F" w14:paraId="7C5DC67C" w14:textId="30E9964C" w:rsidTr="00B1499F">
        <w:tc>
          <w:tcPr>
            <w:tcW w:w="2501" w:type="pct"/>
          </w:tcPr>
          <w:p w14:paraId="66009912" w14:textId="77777777" w:rsidR="00B1499F" w:rsidRDefault="00B1499F" w:rsidP="00B1499F">
            <w:pPr>
              <w:ind w:left="113" w:right="113"/>
              <w:jc w:val="both"/>
              <w:rPr>
                <w:rFonts w:ascii="Times New Roman" w:hAnsi="Times New Roman"/>
                <w:noProof/>
                <w:sz w:val="24"/>
              </w:rPr>
            </w:pPr>
            <w:r>
              <w:rPr>
                <w:rFonts w:ascii="Times New Roman" w:hAnsi="Times New Roman"/>
                <w:noProof/>
                <w:sz w:val="24"/>
              </w:rPr>
              <w:t>Direct investments</w:t>
            </w:r>
          </w:p>
          <w:p w14:paraId="749DEA46" w14:textId="3FFD23DA" w:rsidR="00B1499F" w:rsidRDefault="00B1499F" w:rsidP="00B1499F">
            <w:pPr>
              <w:ind w:left="113" w:right="113"/>
              <w:jc w:val="both"/>
              <w:rPr>
                <w:rFonts w:ascii="Times New Roman" w:hAnsi="Times New Roman"/>
                <w:noProof/>
                <w:sz w:val="24"/>
              </w:rPr>
            </w:pPr>
            <w:r>
              <w:rPr>
                <w:rFonts w:ascii="Times New Roman" w:hAnsi="Times New Roman"/>
                <w:noProof/>
                <w:sz w:val="24"/>
              </w:rPr>
              <w:t>Data to be collected via surveys of resident direct investors</w:t>
            </w:r>
          </w:p>
        </w:tc>
        <w:tc>
          <w:tcPr>
            <w:tcW w:w="2499" w:type="pct"/>
          </w:tcPr>
          <w:p w14:paraId="749DFADB" w14:textId="77777777" w:rsidR="00B1499F" w:rsidRDefault="00B1499F" w:rsidP="00B1499F">
            <w:pPr>
              <w:ind w:left="113" w:right="113"/>
              <w:jc w:val="both"/>
              <w:rPr>
                <w:rFonts w:ascii="Times New Roman" w:hAnsi="Times New Roman"/>
                <w:noProof/>
                <w:sz w:val="24"/>
              </w:rPr>
            </w:pPr>
            <w:r>
              <w:rPr>
                <w:rFonts w:ascii="Times New Roman" w:hAnsi="Times New Roman"/>
                <w:sz w:val="24"/>
              </w:rPr>
              <w:t>Tiešie ieguldījumi</w:t>
            </w:r>
          </w:p>
          <w:p w14:paraId="0C37B695" w14:textId="6BAD92D3" w:rsidR="00B1499F" w:rsidRDefault="00B1499F" w:rsidP="00B1499F">
            <w:pPr>
              <w:ind w:left="113" w:right="113"/>
              <w:jc w:val="both"/>
              <w:rPr>
                <w:rFonts w:ascii="Times New Roman" w:hAnsi="Times New Roman"/>
                <w:noProof/>
                <w:sz w:val="24"/>
              </w:rPr>
            </w:pPr>
            <w:r>
              <w:rPr>
                <w:rFonts w:ascii="Times New Roman" w:hAnsi="Times New Roman"/>
                <w:sz w:val="24"/>
              </w:rPr>
              <w:t>Dati, kas apkopojami, veicot apsekojumus par tiešajiem ieguldītājiem, kas ir rezidenti attiecīgajā valstī.</w:t>
            </w:r>
          </w:p>
        </w:tc>
      </w:tr>
      <w:tr w:rsidR="00B1499F" w14:paraId="69E79960" w14:textId="2B1E5FAB" w:rsidTr="00B1499F">
        <w:tc>
          <w:tcPr>
            <w:tcW w:w="2501" w:type="pct"/>
          </w:tcPr>
          <w:p w14:paraId="5E087603" w14:textId="6D5533A4" w:rsidR="00B1499F" w:rsidRDefault="00B1499F" w:rsidP="00B1499F">
            <w:pPr>
              <w:ind w:left="113" w:right="113"/>
              <w:jc w:val="both"/>
              <w:rPr>
                <w:rFonts w:ascii="Times New Roman" w:hAnsi="Times New Roman"/>
                <w:noProof/>
                <w:sz w:val="24"/>
              </w:rPr>
            </w:pPr>
            <w:r>
              <w:rPr>
                <w:rFonts w:ascii="Times New Roman" w:hAnsi="Times New Roman"/>
                <w:noProof/>
                <w:sz w:val="24"/>
              </w:rPr>
              <w:t>Possible BoP transaction – Import of services if not performed via the parent company</w:t>
            </w:r>
          </w:p>
        </w:tc>
        <w:tc>
          <w:tcPr>
            <w:tcW w:w="2499" w:type="pct"/>
          </w:tcPr>
          <w:p w14:paraId="4748ED9A" w14:textId="7CE69ED0" w:rsidR="00B1499F" w:rsidRDefault="00B1499F" w:rsidP="00B1499F">
            <w:pPr>
              <w:ind w:left="113" w:right="113"/>
              <w:jc w:val="both"/>
              <w:rPr>
                <w:rFonts w:ascii="Times New Roman" w:hAnsi="Times New Roman"/>
                <w:noProof/>
                <w:sz w:val="24"/>
              </w:rPr>
            </w:pPr>
            <w:r>
              <w:rPr>
                <w:rFonts w:ascii="Times New Roman" w:hAnsi="Times New Roman"/>
                <w:sz w:val="24"/>
              </w:rPr>
              <w:t xml:space="preserve">Iespējamais </w:t>
            </w:r>
            <w:r>
              <w:rPr>
                <w:rFonts w:ascii="Times New Roman" w:hAnsi="Times New Roman"/>
                <w:i/>
                <w:iCs/>
                <w:sz w:val="24"/>
              </w:rPr>
              <w:t>BOP</w:t>
            </w:r>
            <w:r>
              <w:rPr>
                <w:rFonts w:ascii="Times New Roman" w:hAnsi="Times New Roman"/>
                <w:sz w:val="24"/>
              </w:rPr>
              <w:t xml:space="preserve"> darījums – pakalpojumu imports, ja tos neveic ar mātesuzņēmuma starpniecību</w:t>
            </w:r>
          </w:p>
        </w:tc>
      </w:tr>
      <w:tr w:rsidR="00B1499F" w14:paraId="14150868" w14:textId="22E022D7" w:rsidTr="00B1499F">
        <w:tc>
          <w:tcPr>
            <w:tcW w:w="2501" w:type="pct"/>
          </w:tcPr>
          <w:p w14:paraId="5CDA0B39" w14:textId="78AB056C" w:rsidR="00B1499F" w:rsidRDefault="00B1499F" w:rsidP="00B1499F">
            <w:pPr>
              <w:ind w:left="113" w:right="113"/>
              <w:jc w:val="both"/>
              <w:rPr>
                <w:rFonts w:ascii="Times New Roman" w:hAnsi="Times New Roman"/>
                <w:noProof/>
                <w:sz w:val="24"/>
              </w:rPr>
            </w:pPr>
            <w:r>
              <w:rPr>
                <w:rFonts w:ascii="Times New Roman" w:hAnsi="Times New Roman"/>
                <w:noProof/>
                <w:sz w:val="24"/>
              </w:rPr>
              <w:t>Parent company, operating in Country A = Direct investor</w:t>
            </w:r>
          </w:p>
        </w:tc>
        <w:tc>
          <w:tcPr>
            <w:tcW w:w="2499" w:type="pct"/>
          </w:tcPr>
          <w:p w14:paraId="0BA556F8" w14:textId="36677CA3" w:rsidR="00B1499F" w:rsidRDefault="00B1499F" w:rsidP="00B1499F">
            <w:pPr>
              <w:ind w:left="113" w:right="113"/>
              <w:jc w:val="both"/>
              <w:rPr>
                <w:rFonts w:ascii="Times New Roman" w:hAnsi="Times New Roman"/>
                <w:noProof/>
                <w:sz w:val="24"/>
              </w:rPr>
            </w:pPr>
            <w:r>
              <w:rPr>
                <w:rFonts w:ascii="Times New Roman" w:hAnsi="Times New Roman"/>
                <w:sz w:val="24"/>
              </w:rPr>
              <w:t>Mātesuzņēmums, kas darbojas A valstī = tiešais ieguldītājs</w:t>
            </w:r>
          </w:p>
        </w:tc>
      </w:tr>
      <w:tr w:rsidR="00B1499F" w14:paraId="11CE5158" w14:textId="01BBAE8E" w:rsidTr="00B1499F">
        <w:tc>
          <w:tcPr>
            <w:tcW w:w="2501" w:type="pct"/>
          </w:tcPr>
          <w:p w14:paraId="53FC0156" w14:textId="77777777" w:rsidR="00B1499F" w:rsidRDefault="00B1499F" w:rsidP="00B1499F">
            <w:pPr>
              <w:ind w:left="113" w:right="113"/>
              <w:jc w:val="both"/>
              <w:rPr>
                <w:rFonts w:ascii="Times New Roman" w:hAnsi="Times New Roman"/>
                <w:noProof/>
                <w:sz w:val="24"/>
              </w:rPr>
            </w:pPr>
            <w:r>
              <w:rPr>
                <w:rFonts w:ascii="Times New Roman" w:hAnsi="Times New Roman"/>
                <w:noProof/>
                <w:sz w:val="24"/>
              </w:rPr>
              <w:t>Sales to residents</w:t>
            </w:r>
          </w:p>
          <w:p w14:paraId="05CC18E3" w14:textId="77777777" w:rsidR="00B1499F" w:rsidRDefault="00B1499F" w:rsidP="00B1499F">
            <w:pPr>
              <w:ind w:left="113" w:right="113"/>
              <w:jc w:val="both"/>
              <w:rPr>
                <w:rFonts w:ascii="Times New Roman" w:hAnsi="Times New Roman"/>
                <w:noProof/>
                <w:sz w:val="24"/>
              </w:rPr>
            </w:pPr>
            <w:r>
              <w:rPr>
                <w:rFonts w:ascii="Times New Roman" w:hAnsi="Times New Roman"/>
                <w:noProof/>
                <w:sz w:val="24"/>
              </w:rPr>
              <w:t>Resident -to- resident transactions</w:t>
            </w:r>
          </w:p>
          <w:p w14:paraId="72DBF452" w14:textId="01E36B60" w:rsidR="00B1499F" w:rsidRDefault="00B1499F" w:rsidP="00B1499F">
            <w:pPr>
              <w:ind w:left="113" w:right="113"/>
              <w:jc w:val="both"/>
              <w:rPr>
                <w:rFonts w:ascii="Times New Roman" w:hAnsi="Times New Roman"/>
                <w:noProof/>
                <w:sz w:val="24"/>
              </w:rPr>
            </w:pPr>
            <w:r>
              <w:rPr>
                <w:rFonts w:ascii="Times New Roman" w:hAnsi="Times New Roman"/>
                <w:noProof/>
                <w:sz w:val="24"/>
              </w:rPr>
              <w:t>Captured in the National Accounts</w:t>
            </w:r>
          </w:p>
        </w:tc>
        <w:tc>
          <w:tcPr>
            <w:tcW w:w="2499" w:type="pct"/>
          </w:tcPr>
          <w:p w14:paraId="3B25426C" w14:textId="77777777" w:rsidR="00B1499F" w:rsidRDefault="00B1499F" w:rsidP="00B1499F">
            <w:pPr>
              <w:ind w:left="113" w:right="113"/>
              <w:jc w:val="both"/>
              <w:rPr>
                <w:rFonts w:ascii="Times New Roman" w:hAnsi="Times New Roman"/>
                <w:noProof/>
                <w:sz w:val="24"/>
              </w:rPr>
            </w:pPr>
            <w:r>
              <w:rPr>
                <w:rFonts w:ascii="Times New Roman" w:hAnsi="Times New Roman"/>
                <w:sz w:val="24"/>
              </w:rPr>
              <w:t>Pārdošana rezidentiem</w:t>
            </w:r>
          </w:p>
          <w:p w14:paraId="1F71EE78" w14:textId="77777777" w:rsidR="00B1499F" w:rsidRDefault="00B1499F" w:rsidP="00B1499F">
            <w:pPr>
              <w:ind w:left="113" w:right="113"/>
              <w:jc w:val="both"/>
              <w:rPr>
                <w:rFonts w:ascii="Times New Roman" w:hAnsi="Times New Roman"/>
                <w:noProof/>
                <w:sz w:val="24"/>
              </w:rPr>
            </w:pPr>
            <w:r>
              <w:rPr>
                <w:rFonts w:ascii="Times New Roman" w:hAnsi="Times New Roman"/>
                <w:sz w:val="24"/>
              </w:rPr>
              <w:t>Rezidentu savstarpējie darījumi</w:t>
            </w:r>
          </w:p>
          <w:p w14:paraId="18243DF4" w14:textId="70D64523" w:rsidR="00B1499F" w:rsidRDefault="00B1499F" w:rsidP="00B1499F">
            <w:pPr>
              <w:ind w:left="113" w:right="113"/>
              <w:jc w:val="both"/>
              <w:rPr>
                <w:rFonts w:ascii="Times New Roman" w:hAnsi="Times New Roman"/>
                <w:noProof/>
                <w:sz w:val="24"/>
              </w:rPr>
            </w:pPr>
            <w:r>
              <w:rPr>
                <w:rFonts w:ascii="Times New Roman" w:hAnsi="Times New Roman"/>
                <w:sz w:val="24"/>
              </w:rPr>
              <w:t>Iegrāmatošana nacionālajos kontos</w:t>
            </w:r>
          </w:p>
        </w:tc>
      </w:tr>
    </w:tbl>
    <w:p w14:paraId="7A97D2D1" w14:textId="77777777" w:rsidR="00AB0190" w:rsidRDefault="00AB0190" w:rsidP="00D82D6C">
      <w:pPr>
        <w:jc w:val="both"/>
        <w:rPr>
          <w:rFonts w:ascii="Times New Roman" w:hAnsi="Times New Roman"/>
          <w:noProof/>
          <w:sz w:val="24"/>
        </w:rPr>
      </w:pPr>
    </w:p>
    <w:p w14:paraId="3C1BDD65" w14:textId="77777777" w:rsidR="00537391" w:rsidRDefault="00537391" w:rsidP="00D82D6C">
      <w:pPr>
        <w:jc w:val="both"/>
        <w:rPr>
          <w:rFonts w:ascii="Times New Roman" w:hAnsi="Times New Roman"/>
          <w:noProof/>
          <w:sz w:val="24"/>
        </w:rPr>
        <w:sectPr w:rsidR="00537391" w:rsidSect="009321EC">
          <w:headerReference w:type="default" r:id="rId56"/>
          <w:footerReference w:type="default" r:id="rId57"/>
          <w:headerReference w:type="first" r:id="rId58"/>
          <w:footerReference w:type="first" r:id="rId59"/>
          <w:type w:val="nextColumn"/>
          <w:pgSz w:w="16840" w:h="11910" w:orient="landscape" w:code="9"/>
          <w:pgMar w:top="1134" w:right="1134" w:bottom="1134" w:left="1701" w:header="567" w:footer="567" w:gutter="0"/>
          <w:cols w:space="720"/>
          <w:titlePg/>
          <w:docGrid w:linePitch="299"/>
        </w:sectPr>
      </w:pPr>
    </w:p>
    <w:p w14:paraId="41362CF5" w14:textId="77777777" w:rsidR="005A04B3" w:rsidRPr="00A96ED6" w:rsidRDefault="005A04B3" w:rsidP="005A04B3">
      <w:pPr>
        <w:tabs>
          <w:tab w:val="left" w:pos="426"/>
        </w:tabs>
        <w:ind w:left="284" w:hanging="284"/>
        <w:jc w:val="both"/>
        <w:rPr>
          <w:rFonts w:ascii="Times New Roman" w:hAnsi="Times New Roman" w:cs="Times New Roman"/>
          <w:b/>
          <w:bCs/>
          <w:noProof/>
          <w:color w:val="B83B46"/>
          <w:sz w:val="28"/>
          <w:szCs w:val="24"/>
        </w:rPr>
      </w:pPr>
      <w:bookmarkStart w:id="110" w:name="9.3._From_FATS_to_mode_3_refinements_and"/>
      <w:bookmarkEnd w:id="110"/>
      <w:r>
        <w:rPr>
          <w:rFonts w:ascii="Times New Roman" w:hAnsi="Times New Roman"/>
          <w:b/>
          <w:color w:val="B83B46"/>
          <w:sz w:val="28"/>
        </w:rPr>
        <w:lastRenderedPageBreak/>
        <w:t xml:space="preserve">9.3. No </w:t>
      </w:r>
      <w:r>
        <w:rPr>
          <w:rFonts w:ascii="Times New Roman" w:hAnsi="Times New Roman"/>
          <w:b/>
          <w:i/>
          <w:iCs/>
          <w:color w:val="B83B46"/>
          <w:sz w:val="28"/>
        </w:rPr>
        <w:t>FATS</w:t>
      </w:r>
      <w:r>
        <w:rPr>
          <w:rFonts w:ascii="Times New Roman" w:hAnsi="Times New Roman"/>
          <w:b/>
          <w:color w:val="B83B46"/>
          <w:sz w:val="28"/>
        </w:rPr>
        <w:t xml:space="preserve"> līdz 3. veida precizēšanai un papildu avotiem</w:t>
      </w:r>
    </w:p>
    <w:p w14:paraId="566789C5" w14:textId="77777777" w:rsidR="005A04B3" w:rsidRPr="00A96ED6" w:rsidRDefault="005A04B3" w:rsidP="005A04B3">
      <w:pPr>
        <w:jc w:val="both"/>
        <w:rPr>
          <w:rFonts w:ascii="Times New Roman" w:hAnsi="Times New Roman" w:cs="Times New Roman"/>
          <w:noProof/>
          <w:color w:val="B83B46"/>
          <w:sz w:val="24"/>
        </w:rPr>
      </w:pPr>
    </w:p>
    <w:p w14:paraId="5D1D3171"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FATS</w:t>
      </w:r>
      <w:r>
        <w:rPr>
          <w:rFonts w:ascii="Times New Roman" w:hAnsi="Times New Roman"/>
          <w:sz w:val="24"/>
        </w:rPr>
        <w:t xml:space="preserve"> dati ir galvenais 3. veida novērtēšanas avots. Tomēr novērtējumu precizēšanai var izmantot vairākus citus avotus.</w:t>
      </w:r>
    </w:p>
    <w:p w14:paraId="43FEA4F3" w14:textId="77777777" w:rsidR="005A04B3" w:rsidRPr="00A96ED6" w:rsidRDefault="005A04B3" w:rsidP="005A04B3">
      <w:pPr>
        <w:jc w:val="both"/>
        <w:rPr>
          <w:rFonts w:ascii="Times New Roman" w:hAnsi="Times New Roman" w:cs="Times New Roman"/>
          <w:noProof/>
          <w:sz w:val="24"/>
        </w:rPr>
      </w:pPr>
    </w:p>
    <w:p w14:paraId="1B0AE382" w14:textId="77777777" w:rsidR="005A04B3" w:rsidRDefault="005A04B3" w:rsidP="005A04B3">
      <w:pPr>
        <w:jc w:val="both"/>
        <w:rPr>
          <w:rFonts w:ascii="Times New Roman" w:hAnsi="Times New Roman"/>
          <w:sz w:val="24"/>
        </w:rPr>
      </w:pPr>
      <w:r>
        <w:rPr>
          <w:rFonts w:ascii="Times New Roman" w:hAnsi="Times New Roman"/>
          <w:sz w:val="24"/>
        </w:rPr>
        <w:t>Daudzos gadījumos šie papildu dati, kas nepieciešami, lai apkopotu informāciju par 3. veidu, jau ir pieejami valsts līmenī dažādu jomu datu kopās vai arī tos var iegūt no administratīvajiem avotiem un reģistriem. Daži šādu datu avotu piemēri ir šādi:</w:t>
      </w:r>
    </w:p>
    <w:p w14:paraId="0D006FDF" w14:textId="77777777" w:rsidR="00410C5B" w:rsidRPr="00A96ED6" w:rsidRDefault="00410C5B" w:rsidP="005A04B3">
      <w:pPr>
        <w:jc w:val="both"/>
        <w:rPr>
          <w:rFonts w:ascii="Times New Roman" w:hAnsi="Times New Roman" w:cs="Times New Roman"/>
          <w:noProof/>
          <w:sz w:val="24"/>
        </w:rPr>
      </w:pPr>
    </w:p>
    <w:p w14:paraId="0BC6B4EB" w14:textId="77777777" w:rsidR="005A04B3" w:rsidRPr="00A96ED6" w:rsidRDefault="005A04B3" w:rsidP="003354F3">
      <w:pPr>
        <w:pStyle w:val="ListParagraph"/>
        <w:numPr>
          <w:ilvl w:val="0"/>
          <w:numId w:val="70"/>
        </w:numPr>
        <w:ind w:left="567" w:hanging="283"/>
        <w:contextualSpacing/>
        <w:jc w:val="both"/>
        <w:rPr>
          <w:rFonts w:ascii="Times New Roman" w:hAnsi="Times New Roman" w:cs="Times New Roman"/>
          <w:noProof/>
          <w:sz w:val="24"/>
        </w:rPr>
      </w:pPr>
      <w:r>
        <w:rPr>
          <w:rFonts w:ascii="Times New Roman" w:hAnsi="Times New Roman"/>
          <w:sz w:val="24"/>
        </w:rPr>
        <w:t xml:space="preserve">spoguļdati no partnervalstīm (apgrozījuma iedalījums pēc precēm un pakalpojumiem un klientu rezidences). Spoguļdatus var izmantot, veicot savstarpēju validāciju vai kad attiecīgās valsts </w:t>
      </w:r>
      <w:r>
        <w:rPr>
          <w:rFonts w:ascii="Times New Roman" w:hAnsi="Times New Roman"/>
          <w:i/>
          <w:iCs/>
          <w:sz w:val="24"/>
        </w:rPr>
        <w:t>FATS</w:t>
      </w:r>
      <w:r>
        <w:rPr>
          <w:rFonts w:ascii="Times New Roman" w:hAnsi="Times New Roman"/>
          <w:sz w:val="24"/>
        </w:rPr>
        <w:t xml:space="preserve"> dati nav pieejami;</w:t>
      </w:r>
    </w:p>
    <w:p w14:paraId="611741CF" w14:textId="77777777" w:rsidR="005A04B3" w:rsidRPr="00A96ED6" w:rsidRDefault="005A04B3" w:rsidP="003354F3">
      <w:pPr>
        <w:pStyle w:val="ListParagraph"/>
        <w:numPr>
          <w:ilvl w:val="0"/>
          <w:numId w:val="70"/>
        </w:numPr>
        <w:ind w:left="567" w:hanging="283"/>
        <w:contextualSpacing/>
        <w:jc w:val="both"/>
        <w:rPr>
          <w:rFonts w:ascii="Times New Roman" w:hAnsi="Times New Roman" w:cs="Times New Roman"/>
          <w:noProof/>
          <w:sz w:val="24"/>
        </w:rPr>
      </w:pPr>
      <w:r>
        <w:rPr>
          <w:rFonts w:ascii="Times New Roman" w:hAnsi="Times New Roman"/>
          <w:i/>
          <w:iCs/>
          <w:sz w:val="24"/>
        </w:rPr>
        <w:t>SBS</w:t>
      </w:r>
      <w:r>
        <w:rPr>
          <w:rFonts w:ascii="Times New Roman" w:hAnsi="Times New Roman"/>
          <w:sz w:val="24"/>
        </w:rPr>
        <w:t xml:space="preserve"> datus izmanto, lai novērtētu apgrozījumu attiecīgajā valstī (skat. 9.5.2. iedaļu);</w:t>
      </w:r>
    </w:p>
    <w:p w14:paraId="54448301" w14:textId="77777777" w:rsidR="005A04B3" w:rsidRPr="00A96ED6" w:rsidRDefault="005A04B3" w:rsidP="003354F3">
      <w:pPr>
        <w:pStyle w:val="ListParagraph"/>
        <w:numPr>
          <w:ilvl w:val="0"/>
          <w:numId w:val="70"/>
        </w:numPr>
        <w:ind w:left="567" w:hanging="283"/>
        <w:contextualSpacing/>
        <w:jc w:val="both"/>
        <w:rPr>
          <w:rFonts w:ascii="Times New Roman" w:hAnsi="Times New Roman" w:cs="Times New Roman"/>
          <w:noProof/>
          <w:sz w:val="24"/>
        </w:rPr>
      </w:pPr>
      <w:r>
        <w:rPr>
          <w:rFonts w:ascii="Times New Roman" w:hAnsi="Times New Roman"/>
          <w:i/>
          <w:iCs/>
          <w:sz w:val="24"/>
        </w:rPr>
        <w:t>TEC</w:t>
      </w:r>
      <w:r>
        <w:rPr>
          <w:rFonts w:ascii="Times New Roman" w:hAnsi="Times New Roman"/>
          <w:sz w:val="24"/>
        </w:rPr>
        <w:t xml:space="preserve"> un </w:t>
      </w:r>
      <w:r>
        <w:rPr>
          <w:rFonts w:ascii="Times New Roman" w:hAnsi="Times New Roman"/>
          <w:i/>
          <w:iCs/>
          <w:sz w:val="24"/>
        </w:rPr>
        <w:t>STEC</w:t>
      </w:r>
      <w:r>
        <w:rPr>
          <w:rFonts w:ascii="Times New Roman" w:hAnsi="Times New Roman"/>
          <w:sz w:val="24"/>
        </w:rPr>
        <w:t xml:space="preserve"> dati var palīdzēt iedalīt </w:t>
      </w:r>
      <w:r>
        <w:rPr>
          <w:rFonts w:ascii="Times New Roman" w:hAnsi="Times New Roman"/>
          <w:i/>
          <w:iCs/>
          <w:sz w:val="24"/>
        </w:rPr>
        <w:t>FATS</w:t>
      </w:r>
      <w:r>
        <w:rPr>
          <w:rFonts w:ascii="Times New Roman" w:hAnsi="Times New Roman"/>
          <w:sz w:val="24"/>
        </w:rPr>
        <w:t xml:space="preserve"> apgrozījumu</w:t>
      </w:r>
      <w:r w:rsidRPr="00A96ED6">
        <w:rPr>
          <w:rStyle w:val="FootnoteReference"/>
          <w:rFonts w:ascii="Times New Roman" w:hAnsi="Times New Roman" w:cs="Times New Roman"/>
          <w:noProof/>
          <w:sz w:val="24"/>
        </w:rPr>
        <w:footnoteReference w:id="162"/>
      </w:r>
      <w:r>
        <w:rPr>
          <w:rFonts w:ascii="Times New Roman" w:hAnsi="Times New Roman"/>
          <w:sz w:val="24"/>
        </w:rPr>
        <w:t xml:space="preserve"> pēc precēm un pakalpojumiem un aprēķināt </w:t>
      </w:r>
      <w:r>
        <w:rPr>
          <w:rFonts w:ascii="Times New Roman" w:hAnsi="Times New Roman"/>
          <w:i/>
          <w:iCs/>
          <w:sz w:val="24"/>
        </w:rPr>
        <w:t>FATS</w:t>
      </w:r>
      <w:r>
        <w:rPr>
          <w:rFonts w:ascii="Times New Roman" w:hAnsi="Times New Roman"/>
          <w:sz w:val="24"/>
        </w:rPr>
        <w:t xml:space="preserve"> apgrozījuma daļu ziņojošajā valstī (skat. 9.5.2. iedaļu);</w:t>
      </w:r>
    </w:p>
    <w:p w14:paraId="6362B147" w14:textId="77777777" w:rsidR="005A04B3" w:rsidRPr="00A96ED6" w:rsidRDefault="005A04B3" w:rsidP="003354F3">
      <w:pPr>
        <w:pStyle w:val="ListParagraph"/>
        <w:numPr>
          <w:ilvl w:val="0"/>
          <w:numId w:val="70"/>
        </w:numPr>
        <w:ind w:left="567" w:hanging="283"/>
        <w:contextualSpacing/>
        <w:jc w:val="both"/>
        <w:rPr>
          <w:rFonts w:ascii="Times New Roman" w:hAnsi="Times New Roman" w:cs="Times New Roman"/>
          <w:noProof/>
          <w:sz w:val="24"/>
        </w:rPr>
      </w:pPr>
      <w:r>
        <w:rPr>
          <w:rFonts w:ascii="Times New Roman" w:hAnsi="Times New Roman"/>
          <w:sz w:val="24"/>
        </w:rPr>
        <w:t>ārvalstu tiešo ieguldījumu (</w:t>
      </w:r>
      <w:r>
        <w:rPr>
          <w:rFonts w:ascii="Times New Roman" w:hAnsi="Times New Roman"/>
          <w:i/>
          <w:iCs/>
          <w:sz w:val="24"/>
        </w:rPr>
        <w:t>FDI</w:t>
      </w:r>
      <w:r>
        <w:rPr>
          <w:rFonts w:ascii="Times New Roman" w:hAnsi="Times New Roman"/>
          <w:sz w:val="24"/>
        </w:rPr>
        <w:t xml:space="preserve">) datus var izmantot kā </w:t>
      </w:r>
      <w:r>
        <w:rPr>
          <w:rFonts w:ascii="Times New Roman" w:hAnsi="Times New Roman"/>
          <w:i/>
          <w:iCs/>
          <w:sz w:val="24"/>
        </w:rPr>
        <w:t>FATS</w:t>
      </w:r>
      <w:r>
        <w:rPr>
          <w:rFonts w:ascii="Times New Roman" w:hAnsi="Times New Roman"/>
          <w:sz w:val="24"/>
        </w:rPr>
        <w:t xml:space="preserve"> aizstājēju, ja </w:t>
      </w:r>
      <w:r>
        <w:rPr>
          <w:rFonts w:ascii="Times New Roman" w:hAnsi="Times New Roman"/>
          <w:i/>
          <w:iCs/>
          <w:sz w:val="24"/>
        </w:rPr>
        <w:t>FATS</w:t>
      </w:r>
      <w:r>
        <w:rPr>
          <w:rFonts w:ascii="Times New Roman" w:hAnsi="Times New Roman"/>
          <w:sz w:val="24"/>
        </w:rPr>
        <w:t xml:space="preserve"> dati nav pieejami, piemēram, attiecībā uz konkrētiem partneriem. Kā norādīts BPM6 un BD4, </w:t>
      </w:r>
      <w:r>
        <w:rPr>
          <w:rFonts w:ascii="Times New Roman" w:hAnsi="Times New Roman"/>
          <w:i/>
          <w:iCs/>
          <w:sz w:val="24"/>
        </w:rPr>
        <w:t>FDI</w:t>
      </w:r>
      <w:r>
        <w:rPr>
          <w:rFonts w:ascii="Times New Roman" w:hAnsi="Times New Roman"/>
          <w:sz w:val="24"/>
        </w:rPr>
        <w:t xml:space="preserve"> atspoguļo vienas valsts rezidenta uzņēmuma (tiešā ieguldītāja) mērķi izveidot ilgstošu interesi uzņēmumā (tiešā ieguldījuma uzņēmumā), kas ir rezidents valstī, kura nav tiešā ieguldītāja valsts. Par šādu saikni liecina tas, ka tiešās vai netiešās īpašumtiesības uz 10 % vai vairāk balsstiesību uzņēmumā, kas ir rezidents vienā valstī, pieder ieguldītājam, kas ir rezidents kādā citā valstī. Tiešais ieguldījums ietver ne tikai sākotnējo darījumu starp ieguldītāju un uzņēmumu, bet arī visus turpmākos darījumus starp tiem un starp saistītajiem uzņēmumiem;</w:t>
      </w:r>
    </w:p>
    <w:p w14:paraId="5C37CA8E" w14:textId="77777777" w:rsidR="005A04B3" w:rsidRPr="00A96ED6" w:rsidRDefault="005A04B3" w:rsidP="003354F3">
      <w:pPr>
        <w:pStyle w:val="ListParagraph"/>
        <w:numPr>
          <w:ilvl w:val="0"/>
          <w:numId w:val="70"/>
        </w:numPr>
        <w:ind w:left="567" w:hanging="283"/>
        <w:contextualSpacing/>
        <w:jc w:val="both"/>
        <w:rPr>
          <w:rFonts w:ascii="Times New Roman" w:hAnsi="Times New Roman" w:cs="Times New Roman"/>
          <w:noProof/>
          <w:sz w:val="24"/>
        </w:rPr>
      </w:pPr>
      <w:r>
        <w:rPr>
          <w:rFonts w:ascii="Times New Roman" w:hAnsi="Times New Roman"/>
          <w:sz w:val="24"/>
        </w:rPr>
        <w:t xml:space="preserve">uzņēmumu reģistri un </w:t>
      </w:r>
      <w:r>
        <w:rPr>
          <w:rFonts w:ascii="Times New Roman" w:hAnsi="Times New Roman"/>
          <w:i/>
          <w:iCs/>
          <w:sz w:val="24"/>
        </w:rPr>
        <w:t>EuroGroup</w:t>
      </w:r>
      <w:r>
        <w:rPr>
          <w:rFonts w:ascii="Times New Roman" w:hAnsi="Times New Roman"/>
          <w:sz w:val="24"/>
        </w:rPr>
        <w:t xml:space="preserve"> reģistrs, lai noteiktu izvērtējamo uzņēmumu loku, noskaidrojot ārvalstu kontrolētu uzņēmumu galīgo kontrolējošo institucionālo vienību un ārvalstij piederošas uzņēmumu grupas meitasuzņēmumus.</w:t>
      </w:r>
    </w:p>
    <w:p w14:paraId="63629AA7" w14:textId="77777777" w:rsidR="005A04B3" w:rsidRPr="00A96ED6" w:rsidRDefault="005A04B3" w:rsidP="005A04B3">
      <w:pPr>
        <w:jc w:val="both"/>
        <w:rPr>
          <w:rFonts w:ascii="Times New Roman" w:hAnsi="Times New Roman" w:cs="Times New Roman"/>
          <w:noProof/>
          <w:sz w:val="24"/>
        </w:rPr>
      </w:pPr>
    </w:p>
    <w:p w14:paraId="58D3D62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Mikrodatu sasaistīšanas (</w:t>
      </w:r>
      <w:r>
        <w:rPr>
          <w:rFonts w:ascii="Times New Roman" w:hAnsi="Times New Roman"/>
          <w:i/>
          <w:iCs/>
          <w:sz w:val="24"/>
        </w:rPr>
        <w:t>MDL</w:t>
      </w:r>
      <w:r>
        <w:rPr>
          <w:rFonts w:ascii="Times New Roman" w:hAnsi="Times New Roman"/>
          <w:sz w:val="24"/>
        </w:rPr>
        <w:t>) metodes, ko arī var izmantot papildu informācijas iegūšanai, apvienojot no pieejamajām datu kopām iegūtos mikrodatus.</w:t>
      </w:r>
    </w:p>
    <w:p w14:paraId="51CC7090" w14:textId="77777777" w:rsidR="005A04B3" w:rsidRPr="00A96ED6" w:rsidRDefault="005A04B3" w:rsidP="005A04B3">
      <w:pPr>
        <w:jc w:val="both"/>
        <w:rPr>
          <w:rFonts w:ascii="Times New Roman" w:hAnsi="Times New Roman" w:cs="Times New Roman"/>
          <w:noProof/>
          <w:sz w:val="24"/>
        </w:rPr>
      </w:pPr>
    </w:p>
    <w:p w14:paraId="2B07139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Skat. papildu informāciju un valsts līmenī izmantoto metožu piemērus 13. nodaļā.</w:t>
      </w:r>
    </w:p>
    <w:p w14:paraId="49874213" w14:textId="77777777" w:rsidR="005A04B3" w:rsidRPr="00A96ED6" w:rsidRDefault="005A04B3" w:rsidP="005A04B3">
      <w:pPr>
        <w:jc w:val="both"/>
        <w:rPr>
          <w:rFonts w:ascii="Times New Roman" w:hAnsi="Times New Roman" w:cs="Times New Roman"/>
          <w:noProof/>
          <w:sz w:val="24"/>
        </w:rPr>
      </w:pPr>
    </w:p>
    <w:p w14:paraId="64FEB1E9" w14:textId="77777777" w:rsidR="005A04B3" w:rsidRPr="00A96ED6" w:rsidRDefault="005A04B3" w:rsidP="005A04B3">
      <w:pPr>
        <w:jc w:val="both"/>
        <w:rPr>
          <w:rFonts w:ascii="Times New Roman" w:hAnsi="Times New Roman" w:cs="Times New Roman"/>
          <w:noProof/>
          <w:sz w:val="24"/>
        </w:rPr>
      </w:pPr>
    </w:p>
    <w:p w14:paraId="19FC1DC6" w14:textId="77777777" w:rsidR="005A04B3" w:rsidRPr="00A96ED6" w:rsidRDefault="005A04B3" w:rsidP="005A04B3">
      <w:pPr>
        <w:jc w:val="both"/>
        <w:rPr>
          <w:rFonts w:ascii="Times New Roman" w:hAnsi="Times New Roman" w:cs="Times New Roman"/>
          <w:b/>
          <w:bCs/>
          <w:noProof/>
          <w:color w:val="B83B46"/>
          <w:sz w:val="24"/>
        </w:rPr>
      </w:pPr>
      <w:bookmarkStart w:id="111" w:name="9.4._Correspondence_between_economic_act"/>
      <w:bookmarkEnd w:id="111"/>
      <w:r>
        <w:rPr>
          <w:rFonts w:ascii="Times New Roman" w:hAnsi="Times New Roman"/>
          <w:b/>
          <w:color w:val="B83B46"/>
          <w:sz w:val="28"/>
        </w:rPr>
        <w:t xml:space="preserve">9.4. Atbilstība starp saimniecisko darbību un </w:t>
      </w:r>
      <w:r>
        <w:rPr>
          <w:rFonts w:ascii="Times New Roman" w:hAnsi="Times New Roman"/>
          <w:b/>
          <w:i/>
          <w:iCs/>
          <w:color w:val="B83B46"/>
          <w:sz w:val="28"/>
        </w:rPr>
        <w:t>EBOPS</w:t>
      </w:r>
      <w:r>
        <w:rPr>
          <w:rFonts w:ascii="Times New Roman" w:hAnsi="Times New Roman"/>
          <w:b/>
          <w:color w:val="B83B46"/>
          <w:sz w:val="28"/>
        </w:rPr>
        <w:t xml:space="preserve"> posteņiem</w:t>
      </w:r>
    </w:p>
    <w:p w14:paraId="780EFE82" w14:textId="77777777" w:rsidR="005A04B3" w:rsidRPr="00A96ED6" w:rsidRDefault="005A04B3" w:rsidP="005A04B3">
      <w:pPr>
        <w:jc w:val="both"/>
        <w:rPr>
          <w:rFonts w:ascii="Times New Roman" w:hAnsi="Times New Roman" w:cs="Times New Roman"/>
          <w:noProof/>
          <w:color w:val="B83B46"/>
          <w:sz w:val="24"/>
        </w:rPr>
      </w:pPr>
    </w:p>
    <w:p w14:paraId="7246A94D"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FATS</w:t>
      </w:r>
      <w:r>
        <w:rPr>
          <w:rFonts w:ascii="Times New Roman" w:hAnsi="Times New Roman"/>
          <w:sz w:val="24"/>
        </w:rPr>
        <w:t xml:space="preserve"> datus parasti apkopo, ņemot vērā uzņēmuma saimnieciskās pamatdarbību veidu. Saimnieciskās pamatdarbības veidu parasti nosaka atbilstoši </w:t>
      </w:r>
      <w:r>
        <w:rPr>
          <w:rFonts w:ascii="Times New Roman" w:hAnsi="Times New Roman"/>
          <w:i/>
          <w:iCs/>
          <w:sz w:val="24"/>
        </w:rPr>
        <w:t>ISIC</w:t>
      </w:r>
      <w:r>
        <w:rPr>
          <w:rFonts w:ascii="Times New Roman" w:hAnsi="Times New Roman"/>
          <w:sz w:val="24"/>
        </w:rPr>
        <w:t xml:space="preserve"> klasifikācijai (vai </w:t>
      </w:r>
      <w:r>
        <w:rPr>
          <w:rFonts w:ascii="Times New Roman" w:hAnsi="Times New Roman"/>
          <w:i/>
          <w:iCs/>
          <w:sz w:val="24"/>
        </w:rPr>
        <w:t>NACE</w:t>
      </w:r>
      <w:r>
        <w:rPr>
          <w:rFonts w:ascii="Times New Roman" w:hAnsi="Times New Roman"/>
          <w:sz w:val="24"/>
        </w:rPr>
        <w:t xml:space="preserve"> klasifikācijai Eiropā un </w:t>
      </w:r>
      <w:r>
        <w:rPr>
          <w:rFonts w:ascii="Times New Roman" w:hAnsi="Times New Roman"/>
          <w:i/>
          <w:iCs/>
          <w:sz w:val="24"/>
        </w:rPr>
        <w:t>NAICS</w:t>
      </w:r>
      <w:r>
        <w:rPr>
          <w:rFonts w:ascii="Times New Roman" w:hAnsi="Times New Roman"/>
          <w:sz w:val="24"/>
        </w:rPr>
        <w:t xml:space="preserve"> klasifikācijai Ziemeļamerikā). Tā kā pakalpojumu tirdzniecību klasificē atbilstoši </w:t>
      </w:r>
      <w:r>
        <w:rPr>
          <w:rFonts w:ascii="Times New Roman" w:hAnsi="Times New Roman"/>
          <w:i/>
          <w:iCs/>
          <w:sz w:val="24"/>
        </w:rPr>
        <w:t>EBOPS</w:t>
      </w:r>
      <w:r>
        <w:rPr>
          <w:rFonts w:ascii="Times New Roman" w:hAnsi="Times New Roman"/>
          <w:sz w:val="24"/>
        </w:rPr>
        <w:t xml:space="preserve">, ir grūti saskaņot </w:t>
      </w:r>
      <w:r>
        <w:rPr>
          <w:rFonts w:ascii="Times New Roman" w:hAnsi="Times New Roman"/>
          <w:i/>
          <w:iCs/>
          <w:sz w:val="24"/>
        </w:rPr>
        <w:t>ISIC/NACE</w:t>
      </w:r>
      <w:r>
        <w:rPr>
          <w:rFonts w:ascii="Times New Roman" w:hAnsi="Times New Roman"/>
          <w:sz w:val="24"/>
        </w:rPr>
        <w:t xml:space="preserve"> saimnieciskās darbības ar atbilstošajiem </w:t>
      </w:r>
      <w:r>
        <w:rPr>
          <w:rFonts w:ascii="Times New Roman" w:hAnsi="Times New Roman"/>
          <w:i/>
          <w:iCs/>
          <w:sz w:val="24"/>
        </w:rPr>
        <w:t>EBOPS</w:t>
      </w:r>
      <w:r>
        <w:rPr>
          <w:rFonts w:ascii="Times New Roman" w:hAnsi="Times New Roman"/>
          <w:sz w:val="24"/>
        </w:rPr>
        <w:t xml:space="preserve"> kodiem, lai visus četrus pakalpojumu sniegšanas veidus konsekventi atspoguļotu vienotā klasifikācijā.</w:t>
      </w:r>
    </w:p>
    <w:p w14:paraId="1BD9D45A" w14:textId="77777777" w:rsidR="005A04B3" w:rsidRPr="00A96ED6" w:rsidRDefault="005A04B3" w:rsidP="005A04B3">
      <w:pPr>
        <w:jc w:val="both"/>
        <w:rPr>
          <w:rFonts w:ascii="Times New Roman" w:hAnsi="Times New Roman" w:cs="Times New Roman"/>
          <w:noProof/>
          <w:sz w:val="24"/>
        </w:rPr>
      </w:pPr>
    </w:p>
    <w:p w14:paraId="0EB45165"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Eurostat</w:t>
      </w:r>
      <w:r>
        <w:rPr>
          <w:rFonts w:ascii="Times New Roman" w:hAnsi="Times New Roman"/>
          <w:sz w:val="24"/>
        </w:rPr>
        <w:t xml:space="preserve">-PTO modelis ir balstīts uz </w:t>
      </w:r>
      <w:r>
        <w:rPr>
          <w:rFonts w:ascii="Times New Roman" w:hAnsi="Times New Roman"/>
          <w:i/>
          <w:iCs/>
          <w:sz w:val="24"/>
        </w:rPr>
        <w:t>NACE</w:t>
      </w:r>
      <w:r>
        <w:rPr>
          <w:rFonts w:ascii="Times New Roman" w:hAnsi="Times New Roman"/>
          <w:sz w:val="24"/>
        </w:rPr>
        <w:t xml:space="preserve"> un </w:t>
      </w:r>
      <w:r>
        <w:rPr>
          <w:rFonts w:ascii="Times New Roman" w:hAnsi="Times New Roman"/>
          <w:i/>
          <w:iCs/>
          <w:sz w:val="24"/>
        </w:rPr>
        <w:t>EBOPS</w:t>
      </w:r>
      <w:r>
        <w:rPr>
          <w:rFonts w:ascii="Times New Roman" w:hAnsi="Times New Roman"/>
          <w:sz w:val="24"/>
        </w:rPr>
        <w:t xml:space="preserve"> kategoriju savstarpējās atbilstības tabulu – skat. 6. nodaļu. Šo tabulu var izmantot, lai saskaņotu ārvalstu saistītu uzņēmumu statistiku (kas pieejama atbilstoši </w:t>
      </w:r>
      <w:r>
        <w:rPr>
          <w:rFonts w:ascii="Times New Roman" w:hAnsi="Times New Roman"/>
          <w:i/>
          <w:iCs/>
          <w:sz w:val="24"/>
        </w:rPr>
        <w:t>NACE</w:t>
      </w:r>
      <w:r>
        <w:rPr>
          <w:rFonts w:ascii="Times New Roman" w:hAnsi="Times New Roman"/>
          <w:sz w:val="24"/>
        </w:rPr>
        <w:t xml:space="preserve"> kategorijām) ar </w:t>
      </w:r>
      <w:r>
        <w:rPr>
          <w:rFonts w:ascii="Times New Roman" w:hAnsi="Times New Roman"/>
          <w:i/>
          <w:iCs/>
          <w:sz w:val="24"/>
        </w:rPr>
        <w:t>EBOPS</w:t>
      </w:r>
      <w:r>
        <w:rPr>
          <w:rFonts w:ascii="Times New Roman" w:hAnsi="Times New Roman"/>
          <w:sz w:val="24"/>
        </w:rPr>
        <w:t xml:space="preserve"> pamatkategorijām un līdz ar to klasificētu 3. veidu attiecīgajos</w:t>
      </w:r>
      <w:r>
        <w:rPr>
          <w:rFonts w:ascii="Times New Roman" w:hAnsi="Times New Roman"/>
          <w:i/>
          <w:iCs/>
          <w:sz w:val="24"/>
        </w:rPr>
        <w:t xml:space="preserve"> EBOPS</w:t>
      </w:r>
      <w:r>
        <w:rPr>
          <w:rFonts w:ascii="Times New Roman" w:hAnsi="Times New Roman"/>
          <w:sz w:val="24"/>
        </w:rPr>
        <w:t xml:space="preserve"> posteņos. Kā galveno mainīgo lielumu izmanto </w:t>
      </w:r>
      <w:r>
        <w:rPr>
          <w:rFonts w:ascii="Times New Roman" w:hAnsi="Times New Roman"/>
          <w:sz w:val="24"/>
        </w:rPr>
        <w:lastRenderedPageBreak/>
        <w:t>apgrozījumu, taču konkrētām saimnieciskajām darbībām var izmantot produkcijas vērtību, jo tā nepārprotami ļauj labāk novērtēt izlaidi. Šie jautājumi ir sīkāk aplūkoti nākamajā punktā (skat. 9.5. punktu).</w:t>
      </w:r>
    </w:p>
    <w:p w14:paraId="36A35B38" w14:textId="77777777" w:rsidR="005A04B3" w:rsidRPr="00A96ED6" w:rsidRDefault="005A04B3" w:rsidP="005A04B3">
      <w:pPr>
        <w:jc w:val="both"/>
        <w:rPr>
          <w:rFonts w:ascii="Times New Roman" w:hAnsi="Times New Roman" w:cs="Times New Roman"/>
          <w:noProof/>
          <w:sz w:val="24"/>
        </w:rPr>
      </w:pPr>
    </w:p>
    <w:p w14:paraId="33EF50C8" w14:textId="77777777" w:rsidR="005A04B3" w:rsidRDefault="005A04B3" w:rsidP="005A04B3">
      <w:pPr>
        <w:jc w:val="both"/>
        <w:rPr>
          <w:rFonts w:ascii="Times New Roman" w:hAnsi="Times New Roman"/>
          <w:sz w:val="24"/>
        </w:rPr>
      </w:pPr>
      <w:r>
        <w:rPr>
          <w:rFonts w:ascii="Times New Roman" w:hAnsi="Times New Roman"/>
          <w:sz w:val="24"/>
        </w:rPr>
        <w:t>Šī saskaņošana ir veikta, balstoties uz</w:t>
      </w:r>
      <w:r>
        <w:rPr>
          <w:rFonts w:ascii="Times New Roman" w:hAnsi="Times New Roman"/>
          <w:i/>
          <w:iCs/>
          <w:sz w:val="24"/>
        </w:rPr>
        <w:t xml:space="preserve"> MSITS</w:t>
      </w:r>
      <w:r>
        <w:rPr>
          <w:rFonts w:ascii="Times New Roman" w:hAnsi="Times New Roman"/>
          <w:sz w:val="24"/>
        </w:rPr>
        <w:t xml:space="preserve">, </w:t>
      </w:r>
      <w:r>
        <w:rPr>
          <w:rFonts w:ascii="Times New Roman" w:hAnsi="Times New Roman"/>
          <w:i/>
          <w:iCs/>
          <w:sz w:val="24"/>
        </w:rPr>
        <w:t>ICFA</w:t>
      </w:r>
      <w:r>
        <w:rPr>
          <w:rFonts w:ascii="Times New Roman" w:hAnsi="Times New Roman"/>
          <w:sz w:val="24"/>
        </w:rPr>
        <w:t xml:space="preserve"> un </w:t>
      </w:r>
      <w:r>
        <w:rPr>
          <w:rFonts w:ascii="Times New Roman" w:hAnsi="Times New Roman"/>
          <w:i/>
          <w:iCs/>
          <w:sz w:val="24"/>
        </w:rPr>
        <w:t>EBOPS</w:t>
      </w:r>
      <w:r>
        <w:rPr>
          <w:rFonts w:ascii="Times New Roman" w:hAnsi="Times New Roman"/>
          <w:sz w:val="24"/>
        </w:rPr>
        <w:t xml:space="preserve"> savstarpējās atbilstības tabulu, ekspertu viedokli un dažiem pierādījumiem no Eiropas </w:t>
      </w:r>
      <w:r>
        <w:rPr>
          <w:rFonts w:ascii="Times New Roman" w:hAnsi="Times New Roman"/>
          <w:i/>
          <w:iCs/>
          <w:sz w:val="24"/>
        </w:rPr>
        <w:t>SBS</w:t>
      </w:r>
      <w:r>
        <w:rPr>
          <w:rFonts w:ascii="Times New Roman" w:hAnsi="Times New Roman"/>
          <w:sz w:val="24"/>
        </w:rPr>
        <w:t xml:space="preserve"> statistikas. Tomēr tai ir vairāki ierobežojumi, piemēram, dažu </w:t>
      </w:r>
      <w:r>
        <w:rPr>
          <w:rFonts w:ascii="Times New Roman" w:hAnsi="Times New Roman"/>
          <w:i/>
          <w:iCs/>
          <w:sz w:val="24"/>
        </w:rPr>
        <w:t>NACE</w:t>
      </w:r>
      <w:r>
        <w:rPr>
          <w:rFonts w:ascii="Times New Roman" w:hAnsi="Times New Roman"/>
          <w:sz w:val="24"/>
        </w:rPr>
        <w:t xml:space="preserve"> nodaļu/sadaļu proporcionāla iedalīšana divos vai vairākos </w:t>
      </w:r>
      <w:r>
        <w:rPr>
          <w:rFonts w:ascii="Times New Roman" w:hAnsi="Times New Roman"/>
          <w:i/>
          <w:iCs/>
          <w:sz w:val="24"/>
        </w:rPr>
        <w:t>EBOPS</w:t>
      </w:r>
      <w:r>
        <w:rPr>
          <w:rFonts w:ascii="Times New Roman" w:hAnsi="Times New Roman"/>
          <w:sz w:val="24"/>
        </w:rPr>
        <w:t xml:space="preserve"> posteņos. Tādēļ savstarpējās atbilstības tabulu varētu uzlabot gan starptautiskajā, gan valsts līmenī. Turpmāk raksturots iespējamais saskaņošanas process.</w:t>
      </w:r>
    </w:p>
    <w:p w14:paraId="297992C9" w14:textId="77777777" w:rsidR="00410C5B" w:rsidRPr="00A96ED6" w:rsidRDefault="00410C5B" w:rsidP="005A04B3">
      <w:pPr>
        <w:jc w:val="both"/>
        <w:rPr>
          <w:rFonts w:ascii="Times New Roman" w:hAnsi="Times New Roman" w:cs="Times New Roman"/>
          <w:noProof/>
          <w:sz w:val="24"/>
        </w:rPr>
      </w:pPr>
    </w:p>
    <w:p w14:paraId="7EFACF89" w14:textId="77777777" w:rsidR="005A04B3" w:rsidRPr="00A96ED6" w:rsidRDefault="005A04B3" w:rsidP="003354F3">
      <w:pPr>
        <w:pStyle w:val="ListParagraph"/>
        <w:numPr>
          <w:ilvl w:val="0"/>
          <w:numId w:val="71"/>
        </w:numPr>
        <w:ind w:left="567" w:hanging="283"/>
        <w:contextualSpacing/>
        <w:jc w:val="both"/>
        <w:rPr>
          <w:rFonts w:ascii="Times New Roman" w:hAnsi="Times New Roman" w:cs="Times New Roman"/>
          <w:noProof/>
          <w:sz w:val="24"/>
        </w:rPr>
      </w:pPr>
      <w:r>
        <w:rPr>
          <w:rFonts w:ascii="Times New Roman" w:hAnsi="Times New Roman"/>
          <w:sz w:val="24"/>
        </w:rPr>
        <w:t xml:space="preserve">Izmantojiet </w:t>
      </w:r>
      <w:r>
        <w:rPr>
          <w:rFonts w:ascii="Times New Roman" w:hAnsi="Times New Roman"/>
          <w:i/>
          <w:iCs/>
          <w:sz w:val="24"/>
        </w:rPr>
        <w:t>STEC</w:t>
      </w:r>
      <w:r>
        <w:rPr>
          <w:rFonts w:ascii="Times New Roman" w:hAnsi="Times New Roman"/>
          <w:sz w:val="24"/>
        </w:rPr>
        <w:t xml:space="preserve"> datus, lai aptuveni noteiktu valsts līmenī piemērojamos savstarpējās atbilstības tabulas “svarus”, ņemot vērā, ka </w:t>
      </w:r>
      <w:r>
        <w:rPr>
          <w:rFonts w:ascii="Times New Roman" w:hAnsi="Times New Roman"/>
          <w:i/>
          <w:iCs/>
          <w:sz w:val="24"/>
        </w:rPr>
        <w:t>STEC</w:t>
      </w:r>
      <w:r>
        <w:rPr>
          <w:rFonts w:ascii="Times New Roman" w:hAnsi="Times New Roman"/>
          <w:sz w:val="24"/>
        </w:rPr>
        <w:t xml:space="preserve"> pakalpojumu tirdzniecības statistikas dati (ko klasificē atbilstoši </w:t>
      </w:r>
      <w:r>
        <w:rPr>
          <w:rFonts w:ascii="Times New Roman" w:hAnsi="Times New Roman"/>
          <w:i/>
          <w:iCs/>
          <w:sz w:val="24"/>
        </w:rPr>
        <w:t>EBOPS</w:t>
      </w:r>
      <w:r>
        <w:rPr>
          <w:rFonts w:ascii="Times New Roman" w:hAnsi="Times New Roman"/>
          <w:sz w:val="24"/>
        </w:rPr>
        <w:t xml:space="preserve">) ir saistīti ar tirdzniecības uzņēmuma pamatdarbību. Šo tabulu var izmantot, lai aprēķinātu relatīvos svarus, kas katru </w:t>
      </w:r>
      <w:r>
        <w:rPr>
          <w:rFonts w:ascii="Times New Roman" w:hAnsi="Times New Roman"/>
          <w:i/>
          <w:iCs/>
          <w:sz w:val="24"/>
        </w:rPr>
        <w:t>EBOPS</w:t>
      </w:r>
      <w:r>
        <w:rPr>
          <w:rFonts w:ascii="Times New Roman" w:hAnsi="Times New Roman"/>
          <w:sz w:val="24"/>
        </w:rPr>
        <w:t xml:space="preserve"> kodu ļauj saskaņot ar vienu vai vairākiem </w:t>
      </w:r>
      <w:r>
        <w:rPr>
          <w:rFonts w:ascii="Times New Roman" w:hAnsi="Times New Roman"/>
          <w:i/>
          <w:iCs/>
          <w:sz w:val="24"/>
        </w:rPr>
        <w:t>NACE</w:t>
      </w:r>
      <w:r>
        <w:rPr>
          <w:rFonts w:ascii="Times New Roman" w:hAnsi="Times New Roman"/>
          <w:sz w:val="24"/>
        </w:rPr>
        <w:t xml:space="preserve"> kodiem. Var izmantot arī matricās strukturētus </w:t>
      </w:r>
      <w:r>
        <w:rPr>
          <w:rFonts w:ascii="Times New Roman" w:hAnsi="Times New Roman"/>
          <w:i/>
          <w:iCs/>
          <w:sz w:val="24"/>
        </w:rPr>
        <w:t>STEC</w:t>
      </w:r>
      <w:r>
        <w:rPr>
          <w:rFonts w:ascii="Times New Roman" w:hAnsi="Times New Roman"/>
          <w:sz w:val="24"/>
        </w:rPr>
        <w:t xml:space="preserve"> datus, lai veiktu precīzāku </w:t>
      </w:r>
      <w:r>
        <w:rPr>
          <w:rFonts w:ascii="Times New Roman" w:hAnsi="Times New Roman"/>
          <w:i/>
          <w:iCs/>
          <w:sz w:val="24"/>
        </w:rPr>
        <w:t>EBOPS</w:t>
      </w:r>
      <w:r>
        <w:rPr>
          <w:rFonts w:ascii="Times New Roman" w:hAnsi="Times New Roman"/>
          <w:sz w:val="24"/>
        </w:rPr>
        <w:t xml:space="preserve"> un </w:t>
      </w:r>
      <w:r>
        <w:rPr>
          <w:rFonts w:ascii="Times New Roman" w:hAnsi="Times New Roman"/>
          <w:i/>
          <w:iCs/>
          <w:sz w:val="24"/>
        </w:rPr>
        <w:t>NACE</w:t>
      </w:r>
      <w:r>
        <w:rPr>
          <w:rFonts w:ascii="Times New Roman" w:hAnsi="Times New Roman"/>
          <w:sz w:val="24"/>
        </w:rPr>
        <w:t xml:space="preserve"> savstarpējo sasaistīšanu.</w:t>
      </w:r>
    </w:p>
    <w:p w14:paraId="76F8B486" w14:textId="77777777" w:rsidR="005A04B3" w:rsidRPr="00A96ED6" w:rsidRDefault="005A04B3" w:rsidP="003354F3">
      <w:pPr>
        <w:pStyle w:val="ListParagraph"/>
        <w:numPr>
          <w:ilvl w:val="0"/>
          <w:numId w:val="71"/>
        </w:numPr>
        <w:ind w:left="567" w:hanging="283"/>
        <w:contextualSpacing/>
        <w:jc w:val="both"/>
        <w:rPr>
          <w:rFonts w:ascii="Times New Roman" w:hAnsi="Times New Roman" w:cs="Times New Roman"/>
          <w:noProof/>
          <w:sz w:val="24"/>
        </w:rPr>
      </w:pPr>
      <w:r>
        <w:rPr>
          <w:rFonts w:ascii="Times New Roman" w:hAnsi="Times New Roman"/>
          <w:sz w:val="24"/>
        </w:rPr>
        <w:t>Izpētiet, kā izmanto piedāvājuma un izlietojuma tabulas. Piedāvājuma un izlietojuma tabulas ietver nozares–produkta matricas. Šīs matricas līdzās</w:t>
      </w:r>
      <w:r>
        <w:rPr>
          <w:rFonts w:ascii="Times New Roman" w:hAnsi="Times New Roman"/>
          <w:i/>
          <w:iCs/>
          <w:sz w:val="24"/>
        </w:rPr>
        <w:t xml:space="preserve"> EBOPS</w:t>
      </w:r>
      <w:r>
        <w:rPr>
          <w:rFonts w:ascii="Times New Roman" w:hAnsi="Times New Roman"/>
          <w:sz w:val="24"/>
        </w:rPr>
        <w:t xml:space="preserve"> un</w:t>
      </w:r>
      <w:r>
        <w:rPr>
          <w:rFonts w:ascii="Times New Roman" w:hAnsi="Times New Roman"/>
          <w:i/>
          <w:iCs/>
          <w:sz w:val="24"/>
        </w:rPr>
        <w:t xml:space="preserve"> NACE</w:t>
      </w:r>
      <w:r>
        <w:rPr>
          <w:rFonts w:ascii="Times New Roman" w:hAnsi="Times New Roman"/>
          <w:sz w:val="24"/>
        </w:rPr>
        <w:t xml:space="preserve"> sasaistīšanai, ko veic, balstoties uz </w:t>
      </w:r>
      <w:r>
        <w:rPr>
          <w:rFonts w:ascii="Times New Roman" w:hAnsi="Times New Roman"/>
          <w:i/>
          <w:iCs/>
          <w:sz w:val="24"/>
        </w:rPr>
        <w:t>STEC</w:t>
      </w:r>
      <w:r>
        <w:rPr>
          <w:rFonts w:ascii="Times New Roman" w:hAnsi="Times New Roman"/>
          <w:sz w:val="24"/>
        </w:rPr>
        <w:t xml:space="preserve"> datiem, var izmantot, lai izveidotu precīzāku </w:t>
      </w:r>
      <w:r>
        <w:rPr>
          <w:rFonts w:ascii="Times New Roman" w:hAnsi="Times New Roman"/>
          <w:i/>
          <w:iCs/>
          <w:sz w:val="24"/>
        </w:rPr>
        <w:t>NACE</w:t>
      </w:r>
      <w:r>
        <w:rPr>
          <w:rFonts w:ascii="Times New Roman" w:hAnsi="Times New Roman"/>
          <w:sz w:val="24"/>
        </w:rPr>
        <w:t xml:space="preserve"> un </w:t>
      </w:r>
      <w:r>
        <w:rPr>
          <w:rFonts w:ascii="Times New Roman" w:hAnsi="Times New Roman"/>
          <w:i/>
          <w:iCs/>
          <w:sz w:val="24"/>
        </w:rPr>
        <w:t>EBOPS</w:t>
      </w:r>
      <w:r>
        <w:rPr>
          <w:rFonts w:ascii="Times New Roman" w:hAnsi="Times New Roman"/>
          <w:sz w:val="24"/>
        </w:rPr>
        <w:t xml:space="preserve"> saskaņošanas tabulu.</w:t>
      </w:r>
    </w:p>
    <w:p w14:paraId="3E327F54" w14:textId="77777777" w:rsidR="005A04B3" w:rsidRPr="00A96ED6" w:rsidRDefault="005A04B3" w:rsidP="003354F3">
      <w:pPr>
        <w:pStyle w:val="ListParagraph"/>
        <w:numPr>
          <w:ilvl w:val="0"/>
          <w:numId w:val="71"/>
        </w:numPr>
        <w:ind w:left="567" w:hanging="283"/>
        <w:contextualSpacing/>
        <w:jc w:val="both"/>
        <w:rPr>
          <w:rFonts w:ascii="Times New Roman" w:hAnsi="Times New Roman" w:cs="Times New Roman"/>
          <w:noProof/>
          <w:sz w:val="24"/>
        </w:rPr>
      </w:pPr>
      <w:r>
        <w:rPr>
          <w:rFonts w:ascii="Times New Roman" w:hAnsi="Times New Roman"/>
          <w:sz w:val="24"/>
        </w:rPr>
        <w:t xml:space="preserve">Daudzās valstīs apkopo papildu informāciju (līdzās regulējumos tieši noteiktajiem datiem), ko pēc tam izmanto, lai sagatavotu nacionālo kontu datus. Šī informācija bieži vien ietver datus, ko var izmantot, lai uzlabotu </w:t>
      </w:r>
      <w:r>
        <w:rPr>
          <w:rFonts w:ascii="Times New Roman" w:hAnsi="Times New Roman"/>
          <w:i/>
          <w:iCs/>
          <w:sz w:val="24"/>
        </w:rPr>
        <w:t>EBOPS</w:t>
      </w:r>
      <w:r>
        <w:rPr>
          <w:rFonts w:ascii="Times New Roman" w:hAnsi="Times New Roman"/>
          <w:sz w:val="24"/>
        </w:rPr>
        <w:t xml:space="preserve"> un </w:t>
      </w:r>
      <w:r>
        <w:rPr>
          <w:rFonts w:ascii="Times New Roman" w:hAnsi="Times New Roman"/>
          <w:i/>
          <w:iCs/>
          <w:sz w:val="24"/>
        </w:rPr>
        <w:t>NACE</w:t>
      </w:r>
      <w:r>
        <w:rPr>
          <w:rFonts w:ascii="Times New Roman" w:hAnsi="Times New Roman"/>
          <w:sz w:val="24"/>
        </w:rPr>
        <w:t xml:space="preserve"> darbību iedalījumu (jo šī problēma valstu statistikas birojiem jārisina jebkurā gadījumā, kad tās veido piedāvājuma un izlietojuma tabulas). To pašu informāciju var izmantot, lai uzlabotu </w:t>
      </w:r>
      <w:r>
        <w:rPr>
          <w:rFonts w:ascii="Times New Roman" w:hAnsi="Times New Roman"/>
          <w:i/>
          <w:iCs/>
          <w:sz w:val="24"/>
        </w:rPr>
        <w:t>MoS</w:t>
      </w:r>
      <w:r>
        <w:rPr>
          <w:rFonts w:ascii="Times New Roman" w:hAnsi="Times New Roman"/>
          <w:sz w:val="24"/>
        </w:rPr>
        <w:t xml:space="preserve"> iedalījumu.</w:t>
      </w:r>
    </w:p>
    <w:p w14:paraId="324B7CBA" w14:textId="77777777" w:rsidR="005A04B3" w:rsidRPr="00A96ED6" w:rsidRDefault="005A04B3" w:rsidP="005A04B3">
      <w:pPr>
        <w:jc w:val="both"/>
        <w:rPr>
          <w:rFonts w:ascii="Times New Roman" w:hAnsi="Times New Roman" w:cs="Times New Roman"/>
          <w:noProof/>
          <w:sz w:val="24"/>
        </w:rPr>
      </w:pPr>
    </w:p>
    <w:p w14:paraId="14FCC2C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Ierosināto saskaņošanu var izmantot kā standarta metodi, līdz tiek izstrādātas papildu vadlīnijas.</w:t>
      </w:r>
    </w:p>
    <w:p w14:paraId="3FC98358" w14:textId="77777777" w:rsidR="005A04B3" w:rsidRPr="00A96ED6" w:rsidRDefault="005A04B3" w:rsidP="005A04B3">
      <w:pPr>
        <w:jc w:val="both"/>
        <w:rPr>
          <w:rFonts w:ascii="Times New Roman" w:hAnsi="Times New Roman" w:cs="Times New Roman"/>
          <w:noProof/>
          <w:sz w:val="24"/>
        </w:rPr>
      </w:pPr>
    </w:p>
    <w:p w14:paraId="30C09725"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MoS</w:t>
      </w:r>
      <w:r>
        <w:rPr>
          <w:rFonts w:ascii="Times New Roman" w:hAnsi="Times New Roman"/>
          <w:sz w:val="24"/>
        </w:rPr>
        <w:t xml:space="preserve"> var uzrādīt arī iedalījumā pēc jau izveidotajām hibrīda </w:t>
      </w:r>
      <w:r>
        <w:rPr>
          <w:rFonts w:ascii="Times New Roman" w:hAnsi="Times New Roman"/>
          <w:i/>
          <w:iCs/>
          <w:sz w:val="24"/>
        </w:rPr>
        <w:t>EBOPS</w:t>
      </w:r>
      <w:r>
        <w:rPr>
          <w:rFonts w:ascii="Times New Roman" w:hAnsi="Times New Roman"/>
          <w:sz w:val="24"/>
        </w:rPr>
        <w:t xml:space="preserve"> kategorijām, kas ļauj daļēji novērst iepriekš minētos ierobežojumus. Jāņem vērā, ka saskaņošanu iedalījumā pēc hibrīda kategorijām nevar izmantot, lai nosūtītu datus saskaņā ar EUS regulu, jo tā nosaka, ka jāizmanto standarta </w:t>
      </w:r>
      <w:r>
        <w:rPr>
          <w:rFonts w:ascii="Times New Roman" w:hAnsi="Times New Roman"/>
          <w:i/>
          <w:iCs/>
          <w:sz w:val="24"/>
        </w:rPr>
        <w:t>EBOPS</w:t>
      </w:r>
      <w:r>
        <w:rPr>
          <w:rFonts w:ascii="Times New Roman" w:hAnsi="Times New Roman"/>
          <w:sz w:val="24"/>
        </w:rPr>
        <w:t xml:space="preserve"> posteņi.</w:t>
      </w:r>
    </w:p>
    <w:p w14:paraId="6773278D" w14:textId="77777777" w:rsidR="005A04B3" w:rsidRPr="00A96ED6" w:rsidRDefault="005A04B3" w:rsidP="005A04B3">
      <w:pPr>
        <w:jc w:val="both"/>
        <w:rPr>
          <w:rFonts w:ascii="Times New Roman" w:hAnsi="Times New Roman" w:cs="Times New Roman"/>
          <w:noProof/>
          <w:sz w:val="24"/>
        </w:rPr>
      </w:pPr>
    </w:p>
    <w:p w14:paraId="47C14681" w14:textId="77777777" w:rsidR="005A04B3" w:rsidRPr="00A96ED6" w:rsidRDefault="005A04B3" w:rsidP="005A04B3">
      <w:pPr>
        <w:jc w:val="both"/>
        <w:rPr>
          <w:rFonts w:ascii="Times New Roman" w:hAnsi="Times New Roman" w:cs="Times New Roman"/>
          <w:noProof/>
          <w:sz w:val="24"/>
        </w:rPr>
      </w:pPr>
    </w:p>
    <w:p w14:paraId="5CBAAD7C" w14:textId="77777777" w:rsidR="005A04B3" w:rsidRPr="00A96ED6" w:rsidRDefault="005A04B3" w:rsidP="005A04B3">
      <w:pPr>
        <w:jc w:val="both"/>
        <w:rPr>
          <w:rFonts w:ascii="Times New Roman" w:hAnsi="Times New Roman" w:cs="Times New Roman"/>
          <w:b/>
          <w:bCs/>
          <w:noProof/>
          <w:color w:val="B83B46"/>
          <w:sz w:val="28"/>
          <w:szCs w:val="24"/>
        </w:rPr>
      </w:pPr>
      <w:bookmarkStart w:id="112" w:name="9.5._Adjustments_to_FATS_data"/>
      <w:bookmarkEnd w:id="112"/>
      <w:r>
        <w:rPr>
          <w:rFonts w:ascii="Times New Roman" w:hAnsi="Times New Roman"/>
          <w:b/>
          <w:color w:val="B83B46"/>
          <w:sz w:val="28"/>
        </w:rPr>
        <w:t xml:space="preserve">9.5. </w:t>
      </w:r>
      <w:r>
        <w:rPr>
          <w:rFonts w:ascii="Times New Roman" w:hAnsi="Times New Roman"/>
          <w:b/>
          <w:i/>
          <w:iCs/>
          <w:color w:val="B83B46"/>
          <w:sz w:val="28"/>
        </w:rPr>
        <w:t>FATS</w:t>
      </w:r>
      <w:r>
        <w:rPr>
          <w:rFonts w:ascii="Times New Roman" w:hAnsi="Times New Roman"/>
          <w:b/>
          <w:color w:val="B83B46"/>
          <w:sz w:val="28"/>
        </w:rPr>
        <w:t xml:space="preserve"> datu korekcijas</w:t>
      </w:r>
      <w:bookmarkStart w:id="113" w:name="_bookmark11"/>
      <w:bookmarkEnd w:id="113"/>
    </w:p>
    <w:p w14:paraId="009E5A19" w14:textId="77777777" w:rsidR="005A04B3" w:rsidRPr="00A96ED6" w:rsidRDefault="005A04B3" w:rsidP="005A04B3">
      <w:pPr>
        <w:jc w:val="both"/>
        <w:rPr>
          <w:rFonts w:ascii="Times New Roman" w:hAnsi="Times New Roman" w:cs="Times New Roman"/>
          <w:b/>
          <w:bCs/>
          <w:noProof/>
          <w:color w:val="B83B46"/>
          <w:sz w:val="24"/>
        </w:rPr>
      </w:pPr>
    </w:p>
    <w:p w14:paraId="55F321B6" w14:textId="77777777" w:rsidR="005A04B3" w:rsidRPr="00A96ED6" w:rsidRDefault="005A04B3" w:rsidP="005A04B3">
      <w:pPr>
        <w:jc w:val="both"/>
        <w:rPr>
          <w:rFonts w:ascii="Times New Roman" w:hAnsi="Times New Roman" w:cs="Times New Roman"/>
          <w:b/>
          <w:bCs/>
          <w:noProof/>
          <w:color w:val="1C1C1C"/>
          <w:sz w:val="24"/>
        </w:rPr>
      </w:pPr>
      <w:bookmarkStart w:id="114" w:name="9.5.1._Output_versus_turnover_for_estima"/>
      <w:bookmarkEnd w:id="114"/>
      <w:r>
        <w:rPr>
          <w:rFonts w:ascii="Times New Roman" w:hAnsi="Times New Roman"/>
          <w:b/>
          <w:color w:val="1C1C1C"/>
          <w:sz w:val="24"/>
        </w:rPr>
        <w:t>9.5.1. Izlaide salīdzinājumā ar apgrozījumu, novērtējot 3. veidu</w:t>
      </w:r>
      <w:bookmarkStart w:id="115" w:name="_bookmark12"/>
      <w:bookmarkEnd w:id="115"/>
    </w:p>
    <w:p w14:paraId="6B611889" w14:textId="77777777" w:rsidR="005A04B3" w:rsidRPr="00A96ED6" w:rsidRDefault="005A04B3" w:rsidP="005A04B3">
      <w:pPr>
        <w:jc w:val="both"/>
        <w:rPr>
          <w:rFonts w:ascii="Times New Roman" w:hAnsi="Times New Roman" w:cs="Times New Roman"/>
          <w:b/>
          <w:bCs/>
          <w:noProof/>
          <w:color w:val="1C1C1C"/>
          <w:sz w:val="24"/>
        </w:rPr>
      </w:pPr>
    </w:p>
    <w:p w14:paraId="06F727C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Saskaņā ar MSITS 2010 izlaidi kopumā izmanto kā pakalpojumu sniegšanas precīzāko rādītāju (MSITS 2010 5.65. punkts). </w:t>
      </w:r>
      <w:r>
        <w:rPr>
          <w:rFonts w:ascii="Times New Roman" w:hAnsi="Times New Roman"/>
          <w:i/>
          <w:iCs/>
          <w:sz w:val="24"/>
        </w:rPr>
        <w:t>FATS</w:t>
      </w:r>
      <w:r>
        <w:rPr>
          <w:rFonts w:ascii="Times New Roman" w:hAnsi="Times New Roman"/>
          <w:sz w:val="24"/>
        </w:rPr>
        <w:t xml:space="preserve"> sistēmā izlaides (vai “produkcijas vērtības”) mainīgo lielumu var izmantot izlaides precīzākai novērtēšanai. Tomēr vairākumā gadījumu pakalpojumu sektora apgrozījums (pārdošanas apjoms) ir līdzvērtīgs izlaidei, un šis rādītājs ir pieejamāks.</w:t>
      </w:r>
    </w:p>
    <w:p w14:paraId="52BD8EE6"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A04B3" w:rsidRPr="00A96ED6" w14:paraId="61AF15AB" w14:textId="77777777" w:rsidTr="00125454">
        <w:tc>
          <w:tcPr>
            <w:tcW w:w="5000" w:type="pct"/>
            <w:tcBorders>
              <w:top w:val="nil"/>
              <w:left w:val="nil"/>
              <w:bottom w:val="nil"/>
              <w:right w:val="nil"/>
            </w:tcBorders>
            <w:shd w:val="clear" w:color="auto" w:fill="FFE1E1"/>
          </w:tcPr>
          <w:p w14:paraId="4D2001B1" w14:textId="77777777" w:rsidR="005A04B3" w:rsidRPr="00A96ED6" w:rsidRDefault="005A04B3" w:rsidP="00410C5B">
            <w:pPr>
              <w:keepNext/>
              <w:keepLines/>
              <w:ind w:left="113" w:right="113"/>
              <w:jc w:val="both"/>
              <w:rPr>
                <w:rFonts w:ascii="Times New Roman" w:hAnsi="Times New Roman" w:cs="Times New Roman"/>
                <w:b/>
                <w:noProof/>
                <w:color w:val="B83B46"/>
                <w:sz w:val="24"/>
                <w:szCs w:val="24"/>
              </w:rPr>
            </w:pPr>
            <w:r>
              <w:rPr>
                <w:rFonts w:ascii="Times New Roman" w:hAnsi="Times New Roman"/>
                <w:b/>
                <w:color w:val="B83B46"/>
                <w:sz w:val="24"/>
              </w:rPr>
              <w:lastRenderedPageBreak/>
              <w:t>9.2. ierāmējums. Dažas diskusijas par izlaidi un pārdošanas apjomu</w:t>
            </w:r>
          </w:p>
          <w:p w14:paraId="5FEDD1F8" w14:textId="77777777" w:rsidR="005A04B3" w:rsidRPr="00A96ED6" w:rsidRDefault="005A04B3" w:rsidP="00410C5B">
            <w:pPr>
              <w:keepNext/>
              <w:keepLines/>
              <w:ind w:left="113" w:right="113"/>
              <w:jc w:val="both"/>
              <w:rPr>
                <w:rFonts w:ascii="Times New Roman" w:hAnsi="Times New Roman" w:cs="Times New Roman"/>
                <w:b/>
                <w:noProof/>
                <w:color w:val="B83B46"/>
                <w:sz w:val="24"/>
                <w:szCs w:val="24"/>
              </w:rPr>
            </w:pPr>
          </w:p>
          <w:p w14:paraId="419CFBCC" w14:textId="77777777" w:rsidR="005A04B3" w:rsidRPr="00A96ED6" w:rsidRDefault="005A04B3" w:rsidP="00410C5B">
            <w:pPr>
              <w:pStyle w:val="BodyText"/>
              <w:keepNext/>
              <w:keepLines/>
              <w:ind w:left="113" w:right="113"/>
              <w:jc w:val="both"/>
              <w:rPr>
                <w:rFonts w:ascii="Times New Roman" w:hAnsi="Times New Roman" w:cs="Times New Roman"/>
                <w:noProof/>
                <w:color w:val="000000"/>
                <w:sz w:val="24"/>
              </w:rPr>
            </w:pPr>
            <w:r>
              <w:rPr>
                <w:rFonts w:ascii="Times New Roman" w:hAnsi="Times New Roman"/>
                <w:color w:val="000000"/>
                <w:sz w:val="24"/>
              </w:rPr>
              <w:t>5.65. Lai gan izlaidi lielākoties uzskata par labāku un precīzāku darbības rādītāju, daudzos gadījumos apkopo vienīgi pārdošanas datus, jo tos ir vieglāk vākt un iedalīt sīkāk.</w:t>
            </w:r>
            <w:r w:rsidRPr="00A96ED6">
              <w:rPr>
                <w:rStyle w:val="FootnoteReference"/>
                <w:rFonts w:ascii="Times New Roman" w:hAnsi="Times New Roman" w:cs="Times New Roman"/>
                <w:noProof/>
                <w:color w:val="000000"/>
                <w:sz w:val="24"/>
                <w:szCs w:val="24"/>
              </w:rPr>
              <w:footnoteReference w:id="163"/>
            </w:r>
            <w:r>
              <w:rPr>
                <w:rFonts w:ascii="Times New Roman" w:hAnsi="Times New Roman"/>
                <w:color w:val="000000"/>
                <w:sz w:val="24"/>
              </w:rPr>
              <w:t xml:space="preserve"> Praktisku apsvērumu dēļ </w:t>
            </w:r>
            <w:r>
              <w:rPr>
                <w:rFonts w:ascii="Times New Roman" w:hAnsi="Times New Roman"/>
                <w:i/>
                <w:iCs/>
                <w:color w:val="000000"/>
                <w:sz w:val="24"/>
              </w:rPr>
              <w:t>FATS</w:t>
            </w:r>
            <w:r>
              <w:rPr>
                <w:rFonts w:ascii="Times New Roman" w:hAnsi="Times New Roman"/>
                <w:color w:val="000000"/>
                <w:sz w:val="24"/>
              </w:rPr>
              <w:t xml:space="preserve"> galvenokārt apkopo iedalījumā pēc darbības veida, kas noteiktās pakalpojumu nozarēs, piemēram, vairumtirdzniecībā, mazumtirdzniecībā un finanšu starpniecībā, var radīt ievērojamas problēmas. Vairumtirdzniecībā un mazumtirdzniecībā lielāko daļu no pārdošanas apjoma vērtības veido pārdoto preču vērtība.</w:t>
            </w:r>
            <w:r w:rsidRPr="00A96ED6">
              <w:rPr>
                <w:rStyle w:val="FootnoteReference"/>
                <w:rFonts w:ascii="Times New Roman" w:hAnsi="Times New Roman" w:cs="Times New Roman"/>
                <w:noProof/>
                <w:color w:val="000000"/>
                <w:sz w:val="24"/>
                <w:szCs w:val="24"/>
              </w:rPr>
              <w:footnoteReference w:id="164"/>
            </w:r>
            <w:r>
              <w:rPr>
                <w:rFonts w:ascii="Times New Roman" w:hAnsi="Times New Roman"/>
                <w:color w:val="000000"/>
                <w:sz w:val="24"/>
              </w:rPr>
              <w:t xml:space="preserve"> Tādēļ šo konkrēto darbību izlaide ļauj precīzāk novērtēt patērētājam sniegtos vairumtirdzniecības/mazumtirdzniecības pakalpojumus, jo tā attiecas uz tālākpārdošanai iepirkto preču tirdzniecības uzcenojumiem un līdz ar to neietver pārdoto preču vērtību (skat. 4.47. punktu). Vairumtirdzniecības un mazumtirdzniecības pakalpojumu novērtējumi sniedz labāku priekšstatu par sniegtajiem izplatīšanas pakalpojumiem. Tāpat, izmantojot izlaidi kā vēlamo rādītāju attiecībā uz finanšu starpniekiem un apdrošināšanu, izlaidē neietver summas, kuras plūst caur uzņēmumu, tās neuzskatot par uzņēmuma starppatēriņa daļu (skat. 4.47. punktu).</w:t>
            </w:r>
          </w:p>
          <w:p w14:paraId="3E749FBF" w14:textId="77777777" w:rsidR="005A04B3" w:rsidRPr="00A96ED6" w:rsidRDefault="005A04B3" w:rsidP="00410C5B">
            <w:pPr>
              <w:pStyle w:val="BodyText"/>
              <w:keepNext/>
              <w:keepLines/>
              <w:ind w:left="113" w:right="113"/>
              <w:jc w:val="both"/>
              <w:rPr>
                <w:rFonts w:ascii="Times New Roman" w:hAnsi="Times New Roman" w:cs="Times New Roman"/>
                <w:noProof/>
                <w:color w:val="000000"/>
                <w:sz w:val="24"/>
              </w:rPr>
            </w:pPr>
          </w:p>
          <w:p w14:paraId="1B2125AD" w14:textId="77777777" w:rsidR="005A04B3" w:rsidRPr="00A96ED6" w:rsidRDefault="005A04B3" w:rsidP="00410C5B">
            <w:pPr>
              <w:keepNext/>
              <w:keepLines/>
              <w:ind w:left="113" w:right="113"/>
              <w:jc w:val="both"/>
              <w:rPr>
                <w:rFonts w:ascii="Times New Roman" w:hAnsi="Times New Roman" w:cs="Times New Roman"/>
                <w:noProof/>
                <w:color w:val="000000"/>
                <w:sz w:val="24"/>
              </w:rPr>
            </w:pPr>
            <w:r>
              <w:rPr>
                <w:rFonts w:ascii="Times New Roman" w:hAnsi="Times New Roman"/>
                <w:i/>
                <w:color w:val="000000"/>
                <w:sz w:val="24"/>
              </w:rPr>
              <w:t>Avots</w:t>
            </w:r>
            <w:r>
              <w:rPr>
                <w:rFonts w:ascii="Times New Roman" w:hAnsi="Times New Roman"/>
                <w:color w:val="000000"/>
                <w:sz w:val="24"/>
              </w:rPr>
              <w:t>: MSITS 2010</w:t>
            </w:r>
          </w:p>
        </w:tc>
      </w:tr>
    </w:tbl>
    <w:p w14:paraId="14DF2754" w14:textId="77777777" w:rsidR="005A04B3" w:rsidRPr="00A96ED6" w:rsidRDefault="005A04B3" w:rsidP="005A04B3">
      <w:pPr>
        <w:jc w:val="both"/>
        <w:rPr>
          <w:rFonts w:ascii="Times New Roman" w:hAnsi="Times New Roman" w:cs="Times New Roman"/>
          <w:noProof/>
          <w:sz w:val="24"/>
        </w:rPr>
      </w:pPr>
    </w:p>
    <w:p w14:paraId="4FF46BB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Līdz ar to 3. veida rādītāju aprēķināšanai ieteicams izmantot apgrozījuma vērtību (pārdošanas apjomu). Tomēr noteiktu saimniecisko darbību gadījumā, izmantojot apgrozījumu, 3. veids tiktu ievērojami pārvērtēts.</w:t>
      </w:r>
    </w:p>
    <w:p w14:paraId="6ED495FB" w14:textId="77777777" w:rsidR="005A04B3" w:rsidRPr="00A96ED6" w:rsidRDefault="005A04B3" w:rsidP="005A04B3">
      <w:pPr>
        <w:jc w:val="both"/>
        <w:rPr>
          <w:rFonts w:ascii="Times New Roman" w:hAnsi="Times New Roman" w:cs="Times New Roman"/>
          <w:noProof/>
          <w:sz w:val="24"/>
        </w:rPr>
      </w:pPr>
    </w:p>
    <w:p w14:paraId="6C8AA3D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Vairumtirdzniecībā un mazumtirdzniecībā apgrozījums ietver tālākpārdošanai iepirkto preču vērtību. Līdz ar to šai darbībai izlaides vērtība ļauj labāk noteikt pakalpojuma vērtību. Līdzīgu iemeslu dēļ izlaidi kā vēlamo rādītāju izmanto arī finanšu starpniecības un apdrošināšanas jomā, jo tā neietver summas, kas plūst cauri uzņēmumam (MSITS 2010 5.65. punkts).</w:t>
      </w:r>
    </w:p>
    <w:p w14:paraId="1DBD1B7F"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A04B3" w:rsidRPr="00A96ED6" w14:paraId="2AD6292B" w14:textId="77777777" w:rsidTr="00125454">
        <w:tc>
          <w:tcPr>
            <w:tcW w:w="5000" w:type="pct"/>
            <w:tcBorders>
              <w:top w:val="nil"/>
              <w:left w:val="nil"/>
              <w:bottom w:val="nil"/>
              <w:right w:val="nil"/>
            </w:tcBorders>
            <w:shd w:val="clear" w:color="auto" w:fill="FFE1E1"/>
          </w:tcPr>
          <w:p w14:paraId="7AD49240" w14:textId="77777777" w:rsidR="005A04B3" w:rsidRPr="00A96ED6" w:rsidRDefault="005A04B3" w:rsidP="00410C5B">
            <w:pPr>
              <w:ind w:left="113" w:right="113"/>
              <w:jc w:val="both"/>
              <w:rPr>
                <w:rFonts w:ascii="Times New Roman" w:hAnsi="Times New Roman" w:cs="Times New Roman"/>
                <w:b/>
                <w:bCs/>
                <w:noProof/>
                <w:color w:val="B83B46"/>
                <w:sz w:val="24"/>
              </w:rPr>
            </w:pPr>
            <w:r>
              <w:rPr>
                <w:rFonts w:ascii="Times New Roman" w:hAnsi="Times New Roman"/>
                <w:b/>
                <w:color w:val="B83B46"/>
                <w:sz w:val="24"/>
              </w:rPr>
              <w:t>9.3. ierāmējums. Pārdošanas apjoms (apgrozījums) un/vai izlaide</w:t>
            </w:r>
          </w:p>
          <w:p w14:paraId="47FBAD84" w14:textId="77777777" w:rsidR="005A04B3" w:rsidRPr="00A96ED6" w:rsidRDefault="005A04B3" w:rsidP="00410C5B">
            <w:pPr>
              <w:ind w:left="113" w:right="113"/>
              <w:jc w:val="both"/>
              <w:rPr>
                <w:rFonts w:ascii="Times New Roman" w:hAnsi="Times New Roman" w:cs="Times New Roman"/>
                <w:noProof/>
                <w:color w:val="B83B46"/>
                <w:sz w:val="24"/>
              </w:rPr>
            </w:pPr>
          </w:p>
          <w:p w14:paraId="1D3C7BFE" w14:textId="77777777" w:rsidR="005A04B3" w:rsidRPr="00A96ED6" w:rsidRDefault="005A04B3" w:rsidP="00410C5B">
            <w:pPr>
              <w:ind w:left="113" w:right="113"/>
              <w:jc w:val="both"/>
              <w:rPr>
                <w:rFonts w:ascii="Times New Roman" w:hAnsi="Times New Roman" w:cs="Times New Roman"/>
                <w:noProof/>
                <w:sz w:val="24"/>
              </w:rPr>
            </w:pPr>
            <w:r>
              <w:rPr>
                <w:rFonts w:ascii="Times New Roman" w:hAnsi="Times New Roman"/>
                <w:sz w:val="24"/>
              </w:rPr>
              <w:t>4.46.</w:t>
            </w:r>
            <w:r>
              <w:rPr>
                <w:rFonts w:ascii="Times New Roman" w:hAnsi="Times New Roman"/>
                <w:i/>
                <w:sz w:val="24"/>
              </w:rPr>
              <w:t xml:space="preserve"> </w:t>
            </w:r>
            <w:r>
              <w:rPr>
                <w:rFonts w:ascii="Times New Roman" w:hAnsi="Times New Roman"/>
                <w:sz w:val="24"/>
              </w:rPr>
              <w:t xml:space="preserve">Jēdzieniem “pārdošanas apjoms” un “apgrozījums” šeit ir vienāda nozīme, un tos lieto kā sinonīmus. Saskaņā ar SNA 2008 (kurā sniegta papildu informācija un piemēri) “izlaide” atšķiras no pārdošanas apjoma, jo tā ietver gatavās un nepabeigtās produkcijas krājumu izmaiņas, un atšķiras tas, kā novērtē ar vairumtirdzniecību un mazumtirdzniecību saistītās darbības vai ar finanšu starpniecību saistītās darbības. Izlaide lielākoties ir labāks un precīzāks darbības mērs, un to iesaka izmantot kā vēlamo mainīgo lielumu datu apkopošanai. Tomēr pārdošanas apjoma dati ir vieglāk apkopojami, turklāt tos var iedalīt sīkāk. Tādēļ tiem joprojām var būt liela nozīme </w:t>
            </w:r>
            <w:r>
              <w:rPr>
                <w:rFonts w:ascii="Times New Roman" w:hAnsi="Times New Roman"/>
                <w:i/>
                <w:iCs/>
                <w:sz w:val="24"/>
              </w:rPr>
              <w:t>FATS</w:t>
            </w:r>
            <w:r>
              <w:rPr>
                <w:rFonts w:ascii="Times New Roman" w:hAnsi="Times New Roman"/>
                <w:sz w:val="24"/>
              </w:rPr>
              <w:t xml:space="preserve"> un </w:t>
            </w:r>
            <w:r>
              <w:rPr>
                <w:rFonts w:ascii="Times New Roman" w:hAnsi="Times New Roman"/>
                <w:i/>
                <w:iCs/>
                <w:sz w:val="24"/>
              </w:rPr>
              <w:t>AMNE</w:t>
            </w:r>
            <w:r>
              <w:rPr>
                <w:rFonts w:ascii="Times New Roman" w:hAnsi="Times New Roman"/>
                <w:sz w:val="24"/>
              </w:rPr>
              <w:t xml:space="preserve"> statistikā attiecībā uz abiem pasākumiem.</w:t>
            </w:r>
          </w:p>
          <w:p w14:paraId="346D8D5A" w14:textId="77777777" w:rsidR="005A04B3" w:rsidRPr="00A96ED6" w:rsidRDefault="005A04B3" w:rsidP="00410C5B">
            <w:pPr>
              <w:ind w:left="113" w:right="113"/>
              <w:jc w:val="both"/>
              <w:rPr>
                <w:rFonts w:ascii="Times New Roman" w:hAnsi="Times New Roman" w:cs="Times New Roman"/>
                <w:noProof/>
                <w:sz w:val="24"/>
              </w:rPr>
            </w:pPr>
          </w:p>
          <w:p w14:paraId="69D47382" w14:textId="77777777" w:rsidR="005A04B3" w:rsidRPr="00A96ED6" w:rsidRDefault="005A04B3" w:rsidP="00410C5B">
            <w:pPr>
              <w:ind w:left="113" w:right="113"/>
              <w:jc w:val="both"/>
              <w:rPr>
                <w:rFonts w:ascii="Times New Roman" w:hAnsi="Times New Roman" w:cs="Times New Roman"/>
                <w:noProof/>
                <w:sz w:val="24"/>
              </w:rPr>
            </w:pPr>
            <w:r>
              <w:rPr>
                <w:rFonts w:ascii="Times New Roman" w:hAnsi="Times New Roman"/>
                <w:sz w:val="24"/>
              </w:rPr>
              <w:t xml:space="preserve">4.47. Noteiktām pakalpojumu darbībām izlaides novērtēšanai izmanto īpašas metodes. Pakalpojumu darbības neietver gatavās produkcijas krājumus, un nepabeigtās produkcijas krājumu izmaiņas parasti nav iespējams novērtēt. Tādēļ praksē noteiktā izlaide attiecībā uz vairumu pakalpojumu darbību būs identiska pārdošanas apjomam, izņemot trīs turpmāk </w:t>
            </w:r>
            <w:r>
              <w:rPr>
                <w:rFonts w:ascii="Times New Roman" w:hAnsi="Times New Roman"/>
                <w:sz w:val="24"/>
              </w:rPr>
              <w:lastRenderedPageBreak/>
              <w:t>minētās darbības:</w:t>
            </w:r>
          </w:p>
          <w:p w14:paraId="16603CD0" w14:textId="77777777" w:rsidR="005A04B3" w:rsidRPr="00A96ED6" w:rsidRDefault="005A04B3" w:rsidP="00410C5B">
            <w:pPr>
              <w:ind w:left="284" w:right="113"/>
              <w:jc w:val="both"/>
              <w:rPr>
                <w:rFonts w:ascii="Times New Roman" w:hAnsi="Times New Roman" w:cs="Times New Roman"/>
                <w:noProof/>
                <w:sz w:val="24"/>
              </w:rPr>
            </w:pPr>
            <w:r>
              <w:rPr>
                <w:rFonts w:ascii="Times New Roman" w:hAnsi="Times New Roman"/>
                <w:sz w:val="24"/>
              </w:rPr>
              <w:t>a) attiecībā uz vairumtirdzniecību un mazumtirdzniecību, lai gan notiek preču tirdzniecība, izlaidi nosaka pēc pakalpojuma, un tā ir līdzvērtīga nevis pārdošanas apjoma kopējai vērtībai, bet gan tālākpārdošanai iepirkto preču tirdzniecības uzcenojumam;</w:t>
            </w:r>
          </w:p>
          <w:p w14:paraId="0509B156" w14:textId="77777777" w:rsidR="005A04B3" w:rsidRPr="00A96ED6" w:rsidRDefault="005A04B3" w:rsidP="00410C5B">
            <w:pPr>
              <w:ind w:left="284" w:right="113"/>
              <w:jc w:val="both"/>
              <w:rPr>
                <w:rFonts w:ascii="Times New Roman" w:hAnsi="Times New Roman" w:cs="Times New Roman"/>
                <w:noProof/>
                <w:sz w:val="24"/>
              </w:rPr>
            </w:pPr>
            <w:r>
              <w:rPr>
                <w:rFonts w:ascii="Times New Roman" w:hAnsi="Times New Roman"/>
                <w:sz w:val="24"/>
              </w:rPr>
              <w:t>b) attiecībā uz finanšu starpniekiem izlaide ietver ne tikai pakalpojumus, par kuriem iekasē tiešu maksu, bet arī pirkšanas un pārdošanas darījumu tirdzniecības uzcenojumus, aktīvu pārvaldības izmaksas, ko atskaita no saņemamā īpašuma ienākuma aktīvu turējuma vienību gadījumā, un starpību starp procentu izdevumiem (vai procentu ieņēmumiem) un atsauces likmi aizdevumiem (netieši novērtētajiem finanšu starpniecības pakalpojumiem (</w:t>
            </w:r>
            <w:r>
              <w:rPr>
                <w:rFonts w:ascii="Times New Roman" w:hAnsi="Times New Roman"/>
                <w:i/>
                <w:iCs/>
                <w:sz w:val="24"/>
              </w:rPr>
              <w:t>FISIM</w:t>
            </w:r>
            <w:r>
              <w:rPr>
                <w:rFonts w:ascii="Times New Roman" w:hAnsi="Times New Roman"/>
                <w:sz w:val="24"/>
              </w:rPr>
              <w:t>)) (skat. III.8. ierāmējumu). Galvenie faktori, kas ietekmē finanšu pakalpojumu izlaides novērtēšanu, un norādījumi to atšķiršanai no pārdošanas apjoma ir aplūkoti SNA 2008 (6.157.–6.174. punkts);</w:t>
            </w:r>
          </w:p>
          <w:p w14:paraId="5FE4E571" w14:textId="77777777" w:rsidR="005A04B3" w:rsidRPr="00A96ED6" w:rsidRDefault="005A04B3" w:rsidP="00410C5B">
            <w:pPr>
              <w:ind w:left="284" w:right="113"/>
              <w:jc w:val="both"/>
              <w:rPr>
                <w:rFonts w:ascii="Times New Roman" w:hAnsi="Times New Roman" w:cs="Times New Roman"/>
                <w:noProof/>
                <w:sz w:val="24"/>
              </w:rPr>
            </w:pPr>
            <w:r>
              <w:rPr>
                <w:rFonts w:ascii="Times New Roman" w:hAnsi="Times New Roman"/>
                <w:sz w:val="24"/>
              </w:rPr>
              <w:t>c) attiecībā uz apdrošināšanu izlaidi aprēķina nevis pēc kopējās nopelnītās prēmijas, bet gan pēc pakalpojuma maksas, ņemot vērā ienākumus, kas nopelnīti ar tehniskajām rezervēm, un to, ka konkrēta prēmijas daļa jāizmanto nevis pakalpojumu sniegšanai, bet gan prasījumu apmaksai un dzīvības apdrošināšanas polisēs, mūža pensijas plānos un pensiju shēmās garantēto kapitāla summu uzkrāšanai.</w:t>
            </w:r>
          </w:p>
          <w:p w14:paraId="6B42F88A" w14:textId="77777777" w:rsidR="005A04B3" w:rsidRPr="00A96ED6" w:rsidRDefault="005A04B3" w:rsidP="00410C5B">
            <w:pPr>
              <w:ind w:left="113" w:right="113"/>
              <w:jc w:val="both"/>
              <w:rPr>
                <w:rFonts w:ascii="Times New Roman" w:hAnsi="Times New Roman" w:cs="Times New Roman"/>
                <w:noProof/>
                <w:sz w:val="24"/>
              </w:rPr>
            </w:pPr>
          </w:p>
          <w:p w14:paraId="0345B3D5" w14:textId="77777777" w:rsidR="005A04B3" w:rsidRPr="00A96ED6" w:rsidRDefault="005A04B3" w:rsidP="00410C5B">
            <w:pPr>
              <w:ind w:left="113" w:right="113"/>
              <w:jc w:val="both"/>
              <w:rPr>
                <w:rFonts w:ascii="Times New Roman" w:hAnsi="Times New Roman" w:cs="Times New Roman"/>
                <w:noProof/>
                <w:sz w:val="24"/>
              </w:rPr>
            </w:pPr>
            <w:r>
              <w:rPr>
                <w:rFonts w:ascii="Times New Roman" w:hAnsi="Times New Roman"/>
                <w:sz w:val="24"/>
              </w:rPr>
              <w:t>Visos šajos gadījumos izlaide parasti ir ievērojami zemāka nekā pārdošanas apjoms, jo tā atšķirībā no pārdošanas apjoma neietver summas (kas var veidot lielu daļu no kopējiem pamatdarbības ieņēmumiem), kuras plūst caur uzņēmumu, tās neuzskatot par uzņēmuma starppatēriņa daļu.</w:t>
            </w:r>
          </w:p>
          <w:p w14:paraId="2410A2DC" w14:textId="77777777" w:rsidR="005A04B3" w:rsidRPr="00A96ED6" w:rsidRDefault="005A04B3" w:rsidP="00410C5B">
            <w:pPr>
              <w:ind w:left="113" w:right="113"/>
              <w:jc w:val="both"/>
              <w:rPr>
                <w:rFonts w:ascii="Times New Roman" w:hAnsi="Times New Roman" w:cs="Times New Roman"/>
                <w:noProof/>
                <w:sz w:val="24"/>
              </w:rPr>
            </w:pPr>
          </w:p>
          <w:p w14:paraId="2D449968" w14:textId="77777777" w:rsidR="005A04B3" w:rsidRPr="00A96ED6" w:rsidRDefault="005A04B3" w:rsidP="00410C5B">
            <w:pPr>
              <w:pStyle w:val="BodyText"/>
              <w:ind w:left="113" w:right="113"/>
              <w:jc w:val="both"/>
              <w:rPr>
                <w:rFonts w:ascii="Times New Roman" w:hAnsi="Times New Roman" w:cs="Times New Roman"/>
                <w:noProof/>
                <w:color w:val="000000"/>
                <w:sz w:val="24"/>
              </w:rPr>
            </w:pPr>
            <w:r>
              <w:rPr>
                <w:rFonts w:ascii="Times New Roman" w:hAnsi="Times New Roman"/>
                <w:sz w:val="24"/>
              </w:rPr>
              <w:t>4.48. Ar pārdošanas apjomu nosaka bruto pamatdarbības ieņēmumus, no tiem atskaitot rabatus, atlaides un ienākumus. Pārdošanas apjoms jāvērtē, neņemot vērā patērētājiem piemērojamo patēriņa nodokli, apgrozījuma nodokli un pievienotās vērtības nodokli. Lai gan pārdošanas apjoms kā mainīgais lielums var ietvert dublētas pievienotās vērtības, tas parasti rada mazāk ar datu vākšanu saistītu grūtību, līdz ar to pārdošanas apjoma rādītāji ir plašāk pieejami nekā pievienotā vērtība. Turklāt pārdošanas apjoms atšķirībā no pievienotās vērtības norāda, cik lielā mērā ārvalstu saistītus uzņēmumus izmanto, lai nodrošinātu klientiem produkciju neatkarīgi no tā, cik lielā mērā produkcija radusies pašos saistītajos uzņēmumos vai citos uzņēmumos. Pārdošanas apjoms atšķirībā no pievienotās vērtības arī ir ērtāk salīdzināms ar tādiem mainīgajiem lielumiem kā eksports un imports, kas paši par sevi lielākoties izriet no pārdošanas apjoma.</w:t>
            </w:r>
          </w:p>
          <w:p w14:paraId="3BBE0033" w14:textId="77777777" w:rsidR="005A04B3" w:rsidRPr="00A96ED6" w:rsidRDefault="005A04B3" w:rsidP="00410C5B">
            <w:pPr>
              <w:pStyle w:val="BodyText"/>
              <w:ind w:left="113" w:right="113"/>
              <w:jc w:val="both"/>
              <w:rPr>
                <w:rFonts w:ascii="Times New Roman" w:hAnsi="Times New Roman" w:cs="Times New Roman"/>
                <w:noProof/>
                <w:color w:val="000000"/>
                <w:sz w:val="24"/>
              </w:rPr>
            </w:pPr>
          </w:p>
          <w:p w14:paraId="031A8111" w14:textId="77777777" w:rsidR="005A04B3" w:rsidRPr="00A96ED6" w:rsidRDefault="005A04B3" w:rsidP="00410C5B">
            <w:pPr>
              <w:ind w:left="113" w:right="113"/>
              <w:jc w:val="both"/>
              <w:rPr>
                <w:rFonts w:ascii="Times New Roman" w:hAnsi="Times New Roman" w:cs="Times New Roman"/>
                <w:noProof/>
                <w:color w:val="000000"/>
                <w:sz w:val="24"/>
              </w:rPr>
            </w:pPr>
            <w:r>
              <w:rPr>
                <w:rFonts w:ascii="Times New Roman" w:hAnsi="Times New Roman"/>
                <w:i/>
                <w:color w:val="000000"/>
                <w:sz w:val="24"/>
              </w:rPr>
              <w:t xml:space="preserve">Avots: </w:t>
            </w:r>
            <w:r>
              <w:rPr>
                <w:rFonts w:ascii="Times New Roman" w:hAnsi="Times New Roman"/>
                <w:color w:val="000000"/>
                <w:sz w:val="24"/>
              </w:rPr>
              <w:t>MSITS 2010</w:t>
            </w:r>
          </w:p>
        </w:tc>
      </w:tr>
    </w:tbl>
    <w:p w14:paraId="74F60EBE" w14:textId="77777777" w:rsidR="005A04B3" w:rsidRPr="00A96ED6" w:rsidRDefault="005A04B3" w:rsidP="005A04B3">
      <w:pPr>
        <w:jc w:val="both"/>
        <w:rPr>
          <w:rFonts w:ascii="Times New Roman" w:hAnsi="Times New Roman" w:cs="Times New Roman"/>
          <w:noProof/>
          <w:sz w:val="24"/>
        </w:rPr>
      </w:pPr>
    </w:p>
    <w:p w14:paraId="1EA081B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Turklāt F iedaļu (“Būvniecība”), D iedaļu (“Elektroenerģija, gāze”) un E iedaļu (“Ūdensapgāde”) ieteicams iekļaut 3. veidā, jo tās ietver pakalpojuma komponentu. Šādā gadījumā rodas jautājums, vai 3. veidā sniegto pakalpojumu izlaides novērtēšanai jāizmanto apgrozījums vai izlaides vērtība. Turpmāk redzamajā tabulā norādīts ES apgrozījums un izlaides vērtība 2018. pārskata gadā, pamatojoties uz </w:t>
      </w:r>
      <w:r>
        <w:rPr>
          <w:rFonts w:ascii="Times New Roman" w:hAnsi="Times New Roman"/>
          <w:i/>
          <w:iCs/>
          <w:sz w:val="24"/>
        </w:rPr>
        <w:t>Eurostat</w:t>
      </w:r>
      <w:r>
        <w:rPr>
          <w:rFonts w:ascii="Times New Roman" w:hAnsi="Times New Roman"/>
          <w:sz w:val="24"/>
        </w:rPr>
        <w:t xml:space="preserve"> datiem.</w:t>
      </w:r>
      <w:r w:rsidRPr="00A96ED6">
        <w:rPr>
          <w:rStyle w:val="FootnoteReference"/>
          <w:rFonts w:ascii="Times New Roman" w:hAnsi="Times New Roman" w:cs="Times New Roman"/>
          <w:noProof/>
          <w:sz w:val="24"/>
        </w:rPr>
        <w:footnoteReference w:id="165"/>
      </w:r>
    </w:p>
    <w:p w14:paraId="0E9E0D19" w14:textId="77777777" w:rsidR="005A04B3" w:rsidRPr="00A96ED6" w:rsidRDefault="005A04B3" w:rsidP="005A04B3">
      <w:pPr>
        <w:jc w:val="both"/>
        <w:rPr>
          <w:rFonts w:ascii="Times New Roman" w:hAnsi="Times New Roman" w:cs="Times New Roman"/>
          <w:noProof/>
          <w:sz w:val="24"/>
        </w:rPr>
      </w:pPr>
    </w:p>
    <w:p w14:paraId="60693EF6" w14:textId="77777777" w:rsidR="005A04B3" w:rsidRPr="00A96ED6" w:rsidRDefault="005A04B3" w:rsidP="00410C5B">
      <w:pPr>
        <w:keepNext/>
        <w:keepLines/>
        <w:jc w:val="both"/>
        <w:rPr>
          <w:rFonts w:ascii="Times New Roman" w:hAnsi="Times New Roman" w:cs="Times New Roman"/>
          <w:b/>
          <w:bCs/>
          <w:noProof/>
          <w:color w:val="B83B46"/>
          <w:sz w:val="24"/>
        </w:rPr>
      </w:pPr>
      <w:r>
        <w:rPr>
          <w:rFonts w:ascii="Times New Roman" w:hAnsi="Times New Roman"/>
          <w:b/>
          <w:color w:val="B83B46"/>
          <w:sz w:val="24"/>
        </w:rPr>
        <w:lastRenderedPageBreak/>
        <w:t xml:space="preserve">9.1. tabula. Apgrozījuma un produkcijas vērtības salīdzinājums ES 2018. gadā (milj. </w:t>
      </w:r>
      <w:r>
        <w:rPr>
          <w:rFonts w:ascii="Times New Roman" w:hAnsi="Times New Roman"/>
          <w:b/>
          <w:i/>
          <w:iCs/>
          <w:color w:val="B83B46"/>
          <w:sz w:val="24"/>
        </w:rPr>
        <w:t>euro</w:t>
      </w:r>
      <w:r>
        <w:rPr>
          <w:rFonts w:ascii="Times New Roman" w:hAnsi="Times New Roman"/>
          <w:b/>
          <w:color w:val="B83B46"/>
          <w:sz w:val="24"/>
        </w:rPr>
        <w:t>)</w:t>
      </w:r>
    </w:p>
    <w:p w14:paraId="40A15D20" w14:textId="77777777" w:rsidR="005A04B3" w:rsidRPr="00A96ED6" w:rsidRDefault="005A04B3" w:rsidP="00410C5B">
      <w:pPr>
        <w:keepNext/>
        <w:keepLines/>
        <w:jc w:val="both"/>
        <w:rPr>
          <w:rFonts w:ascii="Times New Roman" w:hAnsi="Times New Roman" w:cs="Times New Roman"/>
          <w:b/>
          <w:noProof/>
          <w:sz w:val="24"/>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28" w:type="dxa"/>
          <w:left w:w="28" w:type="dxa"/>
          <w:bottom w:w="28" w:type="dxa"/>
          <w:right w:w="28" w:type="dxa"/>
        </w:tblCellMar>
        <w:tblLook w:val="01E0" w:firstRow="1" w:lastRow="1" w:firstColumn="1" w:lastColumn="1" w:noHBand="0" w:noVBand="0"/>
      </w:tblPr>
      <w:tblGrid>
        <w:gridCol w:w="1168"/>
        <w:gridCol w:w="1115"/>
        <w:gridCol w:w="1168"/>
        <w:gridCol w:w="1115"/>
        <w:gridCol w:w="1168"/>
        <w:gridCol w:w="1115"/>
        <w:gridCol w:w="1168"/>
        <w:gridCol w:w="1114"/>
      </w:tblGrid>
      <w:tr w:rsidR="005A04B3" w:rsidRPr="00BD11F1" w14:paraId="24C5E14B" w14:textId="77777777" w:rsidTr="00125454">
        <w:trPr>
          <w:trHeight w:val="412"/>
        </w:trPr>
        <w:tc>
          <w:tcPr>
            <w:tcW w:w="1275" w:type="pct"/>
            <w:gridSpan w:val="2"/>
            <w:tcBorders>
              <w:left w:val="nil"/>
              <w:bottom w:val="single" w:sz="4" w:space="0" w:color="C0C0C0"/>
              <w:right w:val="single" w:sz="4" w:space="0" w:color="A6A6A6"/>
            </w:tcBorders>
            <w:shd w:val="clear" w:color="auto" w:fill="F7D6D7"/>
            <w:vAlign w:val="center"/>
          </w:tcPr>
          <w:p w14:paraId="097E74D6"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b/>
                <w:sz w:val="20"/>
                <w:szCs w:val="18"/>
              </w:rPr>
              <w:t>D – Elektroenerģija, gāze</w:t>
            </w:r>
          </w:p>
        </w:tc>
        <w:tc>
          <w:tcPr>
            <w:tcW w:w="1237" w:type="pct"/>
            <w:gridSpan w:val="2"/>
            <w:tcBorders>
              <w:left w:val="single" w:sz="4" w:space="0" w:color="A6A6A6"/>
              <w:bottom w:val="single" w:sz="4" w:space="0" w:color="C0C0C0"/>
              <w:right w:val="single" w:sz="4" w:space="0" w:color="A6A6A6"/>
            </w:tcBorders>
            <w:shd w:val="clear" w:color="auto" w:fill="F7D6D7"/>
            <w:vAlign w:val="center"/>
          </w:tcPr>
          <w:p w14:paraId="5354F1E9"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b/>
                <w:sz w:val="20"/>
                <w:szCs w:val="18"/>
              </w:rPr>
              <w:t>E – Ūdensapgāde</w:t>
            </w:r>
          </w:p>
        </w:tc>
        <w:tc>
          <w:tcPr>
            <w:tcW w:w="1237" w:type="pct"/>
            <w:gridSpan w:val="2"/>
            <w:tcBorders>
              <w:left w:val="single" w:sz="4" w:space="0" w:color="A6A6A6"/>
              <w:bottom w:val="single" w:sz="4" w:space="0" w:color="C0C0C0"/>
              <w:right w:val="single" w:sz="4" w:space="0" w:color="A6A6A6"/>
            </w:tcBorders>
            <w:shd w:val="clear" w:color="auto" w:fill="F7D6D7"/>
            <w:vAlign w:val="center"/>
          </w:tcPr>
          <w:p w14:paraId="7CD14C03"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b/>
                <w:sz w:val="20"/>
                <w:szCs w:val="18"/>
              </w:rPr>
              <w:t>F – Būvniecība</w:t>
            </w:r>
          </w:p>
        </w:tc>
        <w:tc>
          <w:tcPr>
            <w:tcW w:w="1250" w:type="pct"/>
            <w:gridSpan w:val="2"/>
            <w:tcBorders>
              <w:left w:val="single" w:sz="4" w:space="0" w:color="A6A6A6"/>
              <w:bottom w:val="single" w:sz="4" w:space="0" w:color="C0C0C0"/>
              <w:right w:val="nil"/>
            </w:tcBorders>
            <w:shd w:val="clear" w:color="auto" w:fill="F7D6D7"/>
            <w:vAlign w:val="center"/>
          </w:tcPr>
          <w:p w14:paraId="045DFD2A"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b/>
                <w:sz w:val="20"/>
                <w:szCs w:val="18"/>
              </w:rPr>
              <w:t>G – Vairumtirdzniecība un mazumtirdzniecība</w:t>
            </w:r>
          </w:p>
        </w:tc>
      </w:tr>
      <w:tr w:rsidR="00410C5B" w:rsidRPr="00BD11F1" w14:paraId="55CF58BD" w14:textId="77777777" w:rsidTr="00125454">
        <w:trPr>
          <w:trHeight w:val="414"/>
        </w:trPr>
        <w:tc>
          <w:tcPr>
            <w:tcW w:w="612" w:type="pct"/>
            <w:tcBorders>
              <w:top w:val="single" w:sz="4" w:space="0" w:color="C0C0C0"/>
              <w:left w:val="nil"/>
              <w:bottom w:val="single" w:sz="4" w:space="0" w:color="C0C0C0"/>
              <w:right w:val="nil"/>
            </w:tcBorders>
            <w:shd w:val="clear" w:color="auto" w:fill="EFD6D6"/>
            <w:vAlign w:val="center"/>
          </w:tcPr>
          <w:p w14:paraId="5660B417"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b/>
                <w:sz w:val="20"/>
                <w:szCs w:val="18"/>
              </w:rPr>
              <w:t>Apgrozījums</w:t>
            </w:r>
          </w:p>
        </w:tc>
        <w:tc>
          <w:tcPr>
            <w:tcW w:w="663" w:type="pct"/>
            <w:tcBorders>
              <w:top w:val="single" w:sz="4" w:space="0" w:color="C0C0C0"/>
              <w:left w:val="nil"/>
              <w:bottom w:val="single" w:sz="4" w:space="0" w:color="C0C0C0"/>
              <w:right w:val="single" w:sz="4" w:space="0" w:color="A6A6A6"/>
            </w:tcBorders>
            <w:shd w:val="clear" w:color="auto" w:fill="F7D6D7"/>
            <w:vAlign w:val="center"/>
          </w:tcPr>
          <w:p w14:paraId="56E9B8E3"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b/>
                <w:sz w:val="20"/>
                <w:szCs w:val="18"/>
              </w:rPr>
              <w:t>Produkcijas vērtība</w:t>
            </w:r>
          </w:p>
        </w:tc>
        <w:tc>
          <w:tcPr>
            <w:tcW w:w="575" w:type="pct"/>
            <w:tcBorders>
              <w:top w:val="single" w:sz="4" w:space="0" w:color="C0C0C0"/>
              <w:left w:val="single" w:sz="4" w:space="0" w:color="A6A6A6"/>
              <w:bottom w:val="single" w:sz="4" w:space="0" w:color="C0C0C0"/>
              <w:right w:val="nil"/>
            </w:tcBorders>
            <w:shd w:val="clear" w:color="auto" w:fill="F7D6D7"/>
            <w:vAlign w:val="center"/>
          </w:tcPr>
          <w:p w14:paraId="5F66B0D5"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b/>
                <w:sz w:val="20"/>
                <w:szCs w:val="18"/>
              </w:rPr>
              <w:t>Apgrozījums</w:t>
            </w:r>
          </w:p>
        </w:tc>
        <w:tc>
          <w:tcPr>
            <w:tcW w:w="663" w:type="pct"/>
            <w:tcBorders>
              <w:top w:val="single" w:sz="4" w:space="0" w:color="C0C0C0"/>
              <w:left w:val="nil"/>
              <w:bottom w:val="single" w:sz="4" w:space="0" w:color="C0C0C0"/>
              <w:right w:val="single" w:sz="4" w:space="0" w:color="A6A6A6"/>
            </w:tcBorders>
            <w:shd w:val="clear" w:color="auto" w:fill="F7D6D7"/>
            <w:vAlign w:val="center"/>
          </w:tcPr>
          <w:p w14:paraId="019AC974"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b/>
                <w:sz w:val="20"/>
                <w:szCs w:val="18"/>
              </w:rPr>
              <w:t>Produkcijas vērtība</w:t>
            </w:r>
          </w:p>
        </w:tc>
        <w:tc>
          <w:tcPr>
            <w:tcW w:w="575" w:type="pct"/>
            <w:tcBorders>
              <w:top w:val="single" w:sz="4" w:space="0" w:color="C0C0C0"/>
              <w:left w:val="single" w:sz="4" w:space="0" w:color="A6A6A6"/>
              <w:bottom w:val="single" w:sz="4" w:space="0" w:color="C0C0C0"/>
              <w:right w:val="nil"/>
            </w:tcBorders>
            <w:shd w:val="clear" w:color="auto" w:fill="F7D6D7"/>
            <w:vAlign w:val="center"/>
          </w:tcPr>
          <w:p w14:paraId="2A2F1419"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b/>
                <w:sz w:val="20"/>
                <w:szCs w:val="18"/>
              </w:rPr>
              <w:t>Apgrozījums</w:t>
            </w:r>
          </w:p>
        </w:tc>
        <w:tc>
          <w:tcPr>
            <w:tcW w:w="663" w:type="pct"/>
            <w:tcBorders>
              <w:top w:val="single" w:sz="4" w:space="0" w:color="C0C0C0"/>
              <w:left w:val="nil"/>
              <w:bottom w:val="single" w:sz="4" w:space="0" w:color="C0C0C0"/>
              <w:right w:val="single" w:sz="4" w:space="0" w:color="A6A6A6"/>
            </w:tcBorders>
            <w:shd w:val="clear" w:color="auto" w:fill="F7D6D7"/>
            <w:vAlign w:val="center"/>
          </w:tcPr>
          <w:p w14:paraId="6B22DC52"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b/>
                <w:sz w:val="20"/>
                <w:szCs w:val="18"/>
              </w:rPr>
              <w:t>Produkcijas vērtība</w:t>
            </w:r>
          </w:p>
        </w:tc>
        <w:tc>
          <w:tcPr>
            <w:tcW w:w="587" w:type="pct"/>
            <w:tcBorders>
              <w:top w:val="single" w:sz="4" w:space="0" w:color="C0C0C0"/>
              <w:left w:val="single" w:sz="4" w:space="0" w:color="A6A6A6"/>
              <w:bottom w:val="single" w:sz="4" w:space="0" w:color="C0C0C0"/>
              <w:right w:val="nil"/>
            </w:tcBorders>
            <w:shd w:val="clear" w:color="auto" w:fill="F7D6D7"/>
            <w:vAlign w:val="center"/>
          </w:tcPr>
          <w:p w14:paraId="336B27F2"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b/>
                <w:sz w:val="20"/>
                <w:szCs w:val="18"/>
              </w:rPr>
              <w:t>Apgrozījums</w:t>
            </w:r>
          </w:p>
        </w:tc>
        <w:tc>
          <w:tcPr>
            <w:tcW w:w="663" w:type="pct"/>
            <w:tcBorders>
              <w:top w:val="single" w:sz="4" w:space="0" w:color="C0C0C0"/>
              <w:left w:val="nil"/>
              <w:bottom w:val="single" w:sz="4" w:space="0" w:color="C0C0C0"/>
              <w:right w:val="nil"/>
            </w:tcBorders>
            <w:shd w:val="clear" w:color="auto" w:fill="F7D6D7"/>
            <w:vAlign w:val="center"/>
          </w:tcPr>
          <w:p w14:paraId="30E82B3C"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b/>
                <w:sz w:val="20"/>
                <w:szCs w:val="18"/>
              </w:rPr>
              <w:t>Produkcijas vērtība</w:t>
            </w:r>
          </w:p>
        </w:tc>
      </w:tr>
      <w:tr w:rsidR="005A04B3" w:rsidRPr="00BD11F1" w14:paraId="3D895894" w14:textId="77777777" w:rsidTr="00125454">
        <w:trPr>
          <w:trHeight w:val="414"/>
        </w:trPr>
        <w:tc>
          <w:tcPr>
            <w:tcW w:w="612" w:type="pct"/>
            <w:tcBorders>
              <w:top w:val="single" w:sz="4" w:space="0" w:color="C0C0C0"/>
              <w:left w:val="nil"/>
              <w:bottom w:val="single" w:sz="4" w:space="0" w:color="C0C0C0"/>
              <w:right w:val="nil"/>
            </w:tcBorders>
            <w:shd w:val="clear" w:color="auto" w:fill="auto"/>
            <w:vAlign w:val="center"/>
          </w:tcPr>
          <w:p w14:paraId="0E8C307E"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sz w:val="20"/>
                <w:szCs w:val="18"/>
              </w:rPr>
              <w:t>1 448 366</w:t>
            </w:r>
          </w:p>
        </w:tc>
        <w:tc>
          <w:tcPr>
            <w:tcW w:w="663" w:type="pct"/>
            <w:tcBorders>
              <w:top w:val="single" w:sz="4" w:space="0" w:color="C0C0C0"/>
              <w:left w:val="nil"/>
              <w:bottom w:val="single" w:sz="4" w:space="0" w:color="C0C0C0"/>
              <w:right w:val="nil"/>
            </w:tcBorders>
            <w:shd w:val="clear" w:color="auto" w:fill="auto"/>
            <w:vAlign w:val="center"/>
          </w:tcPr>
          <w:p w14:paraId="332CFF7B"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sz w:val="20"/>
                <w:szCs w:val="18"/>
              </w:rPr>
              <w:t>1 174 122</w:t>
            </w:r>
          </w:p>
        </w:tc>
        <w:tc>
          <w:tcPr>
            <w:tcW w:w="575" w:type="pct"/>
            <w:tcBorders>
              <w:top w:val="single" w:sz="4" w:space="0" w:color="C0C0C0"/>
              <w:left w:val="nil"/>
              <w:bottom w:val="single" w:sz="4" w:space="0" w:color="C0C0C0"/>
              <w:right w:val="nil"/>
            </w:tcBorders>
            <w:shd w:val="clear" w:color="auto" w:fill="auto"/>
            <w:vAlign w:val="center"/>
          </w:tcPr>
          <w:p w14:paraId="6051E3E1"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sz w:val="20"/>
                <w:szCs w:val="18"/>
              </w:rPr>
              <w:t>247 000</w:t>
            </w:r>
          </w:p>
        </w:tc>
        <w:tc>
          <w:tcPr>
            <w:tcW w:w="663" w:type="pct"/>
            <w:tcBorders>
              <w:top w:val="single" w:sz="4" w:space="0" w:color="C0C0C0"/>
              <w:left w:val="nil"/>
              <w:bottom w:val="single" w:sz="4" w:space="0" w:color="C0C0C0"/>
              <w:right w:val="nil"/>
            </w:tcBorders>
            <w:shd w:val="clear" w:color="auto" w:fill="auto"/>
            <w:vAlign w:val="center"/>
          </w:tcPr>
          <w:p w14:paraId="40A0128B"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sz w:val="20"/>
                <w:szCs w:val="18"/>
              </w:rPr>
              <w:t>242 000</w:t>
            </w:r>
          </w:p>
        </w:tc>
        <w:tc>
          <w:tcPr>
            <w:tcW w:w="575" w:type="pct"/>
            <w:tcBorders>
              <w:top w:val="single" w:sz="4" w:space="0" w:color="C0C0C0"/>
              <w:left w:val="nil"/>
              <w:bottom w:val="single" w:sz="4" w:space="0" w:color="C0C0C0"/>
              <w:right w:val="nil"/>
            </w:tcBorders>
            <w:shd w:val="clear" w:color="auto" w:fill="auto"/>
            <w:vAlign w:val="center"/>
          </w:tcPr>
          <w:p w14:paraId="57F4363C"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sz w:val="20"/>
                <w:szCs w:val="18"/>
              </w:rPr>
              <w:t>1 576 888</w:t>
            </w:r>
          </w:p>
        </w:tc>
        <w:tc>
          <w:tcPr>
            <w:tcW w:w="663" w:type="pct"/>
            <w:tcBorders>
              <w:top w:val="single" w:sz="4" w:space="0" w:color="C0C0C0"/>
              <w:left w:val="nil"/>
              <w:bottom w:val="single" w:sz="4" w:space="0" w:color="C0C0C0"/>
              <w:right w:val="single" w:sz="4" w:space="0" w:color="A6A6A6"/>
            </w:tcBorders>
            <w:shd w:val="clear" w:color="auto" w:fill="auto"/>
            <w:vAlign w:val="center"/>
          </w:tcPr>
          <w:p w14:paraId="4ED19089"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sz w:val="20"/>
                <w:szCs w:val="18"/>
              </w:rPr>
              <w:t>1 584 448</w:t>
            </w:r>
          </w:p>
        </w:tc>
        <w:tc>
          <w:tcPr>
            <w:tcW w:w="587" w:type="pct"/>
            <w:tcBorders>
              <w:top w:val="single" w:sz="4" w:space="0" w:color="C0C0C0"/>
              <w:left w:val="single" w:sz="4" w:space="0" w:color="A6A6A6"/>
              <w:bottom w:val="single" w:sz="4" w:space="0" w:color="C0C0C0"/>
              <w:right w:val="nil"/>
            </w:tcBorders>
            <w:shd w:val="clear" w:color="auto" w:fill="auto"/>
            <w:vAlign w:val="center"/>
          </w:tcPr>
          <w:p w14:paraId="58A2B175"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sz w:val="20"/>
                <w:szCs w:val="18"/>
              </w:rPr>
              <w:t>8 746 670</w:t>
            </w:r>
          </w:p>
        </w:tc>
        <w:tc>
          <w:tcPr>
            <w:tcW w:w="663" w:type="pct"/>
            <w:tcBorders>
              <w:top w:val="single" w:sz="4" w:space="0" w:color="C0C0C0"/>
              <w:left w:val="nil"/>
              <w:bottom w:val="single" w:sz="4" w:space="0" w:color="C0C0C0"/>
              <w:right w:val="nil"/>
            </w:tcBorders>
            <w:shd w:val="clear" w:color="auto" w:fill="auto"/>
            <w:vAlign w:val="center"/>
          </w:tcPr>
          <w:p w14:paraId="747EBF99" w14:textId="77777777" w:rsidR="005A04B3" w:rsidRPr="00BD11F1" w:rsidRDefault="005A04B3" w:rsidP="00410C5B">
            <w:pPr>
              <w:keepNext/>
              <w:keepLines/>
              <w:jc w:val="center"/>
              <w:rPr>
                <w:rFonts w:ascii="Times New Roman" w:hAnsi="Times New Roman" w:cs="Times New Roman"/>
                <w:b/>
                <w:noProof/>
                <w:sz w:val="20"/>
                <w:szCs w:val="18"/>
              </w:rPr>
            </w:pPr>
            <w:r w:rsidRPr="00BD11F1">
              <w:rPr>
                <w:rFonts w:ascii="Times New Roman" w:hAnsi="Times New Roman"/>
                <w:sz w:val="20"/>
                <w:szCs w:val="18"/>
              </w:rPr>
              <w:t>2 392 620</w:t>
            </w:r>
          </w:p>
        </w:tc>
      </w:tr>
    </w:tbl>
    <w:p w14:paraId="5917F351" w14:textId="77777777" w:rsidR="005A04B3" w:rsidRPr="00A96ED6" w:rsidRDefault="005A04B3" w:rsidP="00410C5B">
      <w:pPr>
        <w:keepNext/>
        <w:keepLines/>
        <w:jc w:val="both"/>
        <w:rPr>
          <w:rFonts w:ascii="Times New Roman" w:hAnsi="Times New Roman" w:cs="Times New Roman"/>
          <w:noProof/>
          <w:sz w:val="24"/>
        </w:rPr>
      </w:pPr>
    </w:p>
    <w:p w14:paraId="06DE4432" w14:textId="77777777" w:rsidR="005A04B3" w:rsidRPr="00A96ED6" w:rsidRDefault="005A04B3" w:rsidP="00410C5B">
      <w:pPr>
        <w:keepNext/>
        <w:keepLines/>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xml:space="preserve">: </w:t>
      </w:r>
      <w:r>
        <w:rPr>
          <w:rFonts w:ascii="Times New Roman" w:hAnsi="Times New Roman"/>
          <w:i/>
          <w:iCs/>
          <w:sz w:val="24"/>
        </w:rPr>
        <w:t>Eurostat</w:t>
      </w:r>
      <w:r>
        <w:rPr>
          <w:rFonts w:ascii="Times New Roman" w:hAnsi="Times New Roman"/>
          <w:sz w:val="24"/>
        </w:rPr>
        <w:t xml:space="preserve"> </w:t>
      </w:r>
      <w:hyperlink r:id="rId60" w:history="1">
        <w:r>
          <w:rPr>
            <w:rStyle w:val="Hyperlink"/>
            <w:rFonts w:ascii="Times New Roman" w:hAnsi="Times New Roman"/>
            <w:i/>
            <w:iCs/>
            <w:sz w:val="24"/>
            <w:u w:val="none"/>
          </w:rPr>
          <w:t>SBS</w:t>
        </w:r>
        <w:r>
          <w:rPr>
            <w:rStyle w:val="Hyperlink"/>
            <w:rFonts w:ascii="Times New Roman" w:hAnsi="Times New Roman"/>
            <w:sz w:val="24"/>
            <w:u w:val="none"/>
          </w:rPr>
          <w:t xml:space="preserve"> datubāze</w:t>
        </w:r>
      </w:hyperlink>
    </w:p>
    <w:p w14:paraId="17EAD682" w14:textId="77777777" w:rsidR="005A04B3" w:rsidRPr="00A96ED6" w:rsidRDefault="005A04B3" w:rsidP="005A04B3">
      <w:pPr>
        <w:jc w:val="both"/>
        <w:rPr>
          <w:rFonts w:ascii="Times New Roman" w:hAnsi="Times New Roman" w:cs="Times New Roman"/>
          <w:noProof/>
          <w:sz w:val="24"/>
        </w:rPr>
      </w:pPr>
    </w:p>
    <w:p w14:paraId="2733F06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Kā vienu no variantiem var izmantot produkcijas vērtības procentuālo apmēru, to pretstatot apgrozījumam attiecībā uz G un D iedaļu (skat. 9.1. tabulu).</w:t>
      </w:r>
    </w:p>
    <w:p w14:paraId="0E9960BB" w14:textId="77777777" w:rsidR="005A04B3" w:rsidRPr="00A96ED6" w:rsidRDefault="005A04B3" w:rsidP="005A04B3">
      <w:pPr>
        <w:jc w:val="both"/>
        <w:rPr>
          <w:rFonts w:ascii="Times New Roman" w:hAnsi="Times New Roman" w:cs="Times New Roman"/>
          <w:noProof/>
          <w:sz w:val="24"/>
        </w:rPr>
      </w:pPr>
    </w:p>
    <w:p w14:paraId="2D208ED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G iedaļa tabulā ir iekļauta vienīgi salīdzinājumam. Kā bija gaidīts, G iedaļā novērojama ievērojama būtiska atšķirība starp apgrozījumu un produkcijas vērtību (jo tālākpārdošanai paredzētās preces produkcijas vērtībā nav iekļautas). Savukārt attiecībā uz E un F iedaļu apgrozījums ir praktiski vienāds ar produkcijas vērtību (šī tendence ir raksturīga visiem gadiem laikā no 2014. līdz 2018. gadam, tostarp lielākajai daļai atsevišķu dalībvalstu). Līdz ar to attiecībā uz E un F iedaļu apgrozījums ir labs mērs 3. veida novērtēšanai. D iedaļā produkcijas vērtība ir mazāka par apgrozījumu (produkcijas vērtība veido aptuveni 80 % no apgrozījuma vērtības). Jāņem vērā arī tas, ka situācija attiecībā uz D iedaļu katrā valstī ir atšķirīga (dažās valstīs produkcijas vērtība veido aptuveni 50 % no iegrāmatotā apgrozījuma). Šāda atšķirība var būt tādēļ, ka netiek ieskaitītas tālākpārdošanai iepirktās preces (jo elektroenerģiju uzskata par preci). Statistikas speciālistiem D iedaļa, iespējams, jāizpēta sīkāk, taču pašlaik šīs iedaļas datus ieteicams iekļaut 3. veida novērtējumā, izmantojot produkcijas vērtību (izlaides vērtības) kā mēru 3. veida pakalpojumu novērtēšanai.</w:t>
      </w:r>
    </w:p>
    <w:p w14:paraId="5514D50D" w14:textId="77777777" w:rsidR="005A04B3" w:rsidRPr="00A96ED6" w:rsidRDefault="005A04B3" w:rsidP="005A04B3">
      <w:pPr>
        <w:jc w:val="both"/>
        <w:rPr>
          <w:rFonts w:ascii="Times New Roman" w:hAnsi="Times New Roman" w:cs="Times New Roman"/>
          <w:noProof/>
          <w:sz w:val="24"/>
        </w:rPr>
      </w:pPr>
    </w:p>
    <w:p w14:paraId="1B3E32BC" w14:textId="77777777" w:rsidR="005A04B3" w:rsidRDefault="005A04B3" w:rsidP="005A04B3">
      <w:pPr>
        <w:jc w:val="both"/>
        <w:rPr>
          <w:rFonts w:ascii="Times New Roman" w:hAnsi="Times New Roman"/>
          <w:sz w:val="24"/>
        </w:rPr>
      </w:pPr>
      <w:r>
        <w:rPr>
          <w:rFonts w:ascii="Times New Roman" w:hAnsi="Times New Roman"/>
          <w:sz w:val="24"/>
        </w:rPr>
        <w:t xml:space="preserve">Lai novērtētu 3. veidā sniegtos pakalpojumus, kopumā ieteicams izmantot </w:t>
      </w:r>
      <w:r>
        <w:rPr>
          <w:rFonts w:ascii="Times New Roman" w:hAnsi="Times New Roman"/>
          <w:i/>
          <w:iCs/>
          <w:sz w:val="24"/>
        </w:rPr>
        <w:t>FATS</w:t>
      </w:r>
      <w:r>
        <w:rPr>
          <w:rFonts w:ascii="Times New Roman" w:hAnsi="Times New Roman"/>
          <w:sz w:val="24"/>
        </w:rPr>
        <w:t xml:space="preserve"> apgrozījuma vērtību visām </w:t>
      </w:r>
      <w:r>
        <w:rPr>
          <w:rFonts w:ascii="Times New Roman" w:hAnsi="Times New Roman"/>
          <w:i/>
          <w:iCs/>
          <w:sz w:val="24"/>
        </w:rPr>
        <w:t>NACE</w:t>
      </w:r>
      <w:r>
        <w:rPr>
          <w:rFonts w:ascii="Times New Roman" w:hAnsi="Times New Roman"/>
          <w:sz w:val="24"/>
        </w:rPr>
        <w:t xml:space="preserve"> iedaļām, izņemot šādas iedaļas:</w:t>
      </w:r>
    </w:p>
    <w:p w14:paraId="5DCD8544" w14:textId="77777777" w:rsidR="00410C5B" w:rsidRPr="00A96ED6" w:rsidRDefault="00410C5B" w:rsidP="005A04B3">
      <w:pPr>
        <w:jc w:val="both"/>
        <w:rPr>
          <w:rFonts w:ascii="Times New Roman" w:hAnsi="Times New Roman" w:cs="Times New Roman"/>
          <w:noProof/>
          <w:sz w:val="24"/>
        </w:rPr>
      </w:pPr>
    </w:p>
    <w:p w14:paraId="3C2D1610" w14:textId="77777777" w:rsidR="005A04B3" w:rsidRPr="00A96ED6" w:rsidRDefault="005A04B3" w:rsidP="003354F3">
      <w:pPr>
        <w:pStyle w:val="ListParagraph"/>
        <w:numPr>
          <w:ilvl w:val="0"/>
          <w:numId w:val="72"/>
        </w:numPr>
        <w:ind w:left="567" w:hanging="283"/>
        <w:contextualSpacing/>
        <w:jc w:val="both"/>
        <w:rPr>
          <w:rFonts w:ascii="Times New Roman" w:hAnsi="Times New Roman" w:cs="Times New Roman"/>
          <w:noProof/>
          <w:sz w:val="24"/>
        </w:rPr>
      </w:pPr>
      <w:r>
        <w:rPr>
          <w:rFonts w:ascii="Times New Roman" w:hAnsi="Times New Roman"/>
          <w:sz w:val="24"/>
        </w:rPr>
        <w:t>D iedaļa “Elektroenerģija, gāzes apgāde, siltumapgāde un gaisa kondicionēšana”;</w:t>
      </w:r>
    </w:p>
    <w:p w14:paraId="28B42D65" w14:textId="77777777" w:rsidR="005A04B3" w:rsidRPr="00A96ED6" w:rsidRDefault="005A04B3" w:rsidP="003354F3">
      <w:pPr>
        <w:pStyle w:val="ListParagraph"/>
        <w:numPr>
          <w:ilvl w:val="0"/>
          <w:numId w:val="72"/>
        </w:numPr>
        <w:ind w:left="567" w:hanging="283"/>
        <w:contextualSpacing/>
        <w:jc w:val="both"/>
        <w:rPr>
          <w:rFonts w:ascii="Times New Roman" w:hAnsi="Times New Roman" w:cs="Times New Roman"/>
          <w:noProof/>
          <w:sz w:val="24"/>
        </w:rPr>
      </w:pPr>
      <w:r>
        <w:rPr>
          <w:rFonts w:ascii="Times New Roman" w:hAnsi="Times New Roman"/>
          <w:sz w:val="24"/>
        </w:rPr>
        <w:t>G iedaļa “Vairumtirdzniecība un mazumtirdzniecība; automobiļu un motociklu remonts”;</w:t>
      </w:r>
    </w:p>
    <w:p w14:paraId="233E3D68" w14:textId="77777777" w:rsidR="005A04B3" w:rsidRPr="00A96ED6" w:rsidRDefault="005A04B3" w:rsidP="003354F3">
      <w:pPr>
        <w:pStyle w:val="ListParagraph"/>
        <w:numPr>
          <w:ilvl w:val="0"/>
          <w:numId w:val="72"/>
        </w:numPr>
        <w:ind w:left="567" w:hanging="283"/>
        <w:contextualSpacing/>
        <w:jc w:val="both"/>
        <w:rPr>
          <w:rFonts w:ascii="Times New Roman" w:hAnsi="Times New Roman" w:cs="Times New Roman"/>
          <w:noProof/>
          <w:sz w:val="24"/>
        </w:rPr>
      </w:pPr>
      <w:r>
        <w:rPr>
          <w:rFonts w:ascii="Times New Roman" w:hAnsi="Times New Roman"/>
          <w:sz w:val="24"/>
        </w:rPr>
        <w:t>K iedaļa “Finanšu un apdrošināšanas darbības”.</w:t>
      </w:r>
    </w:p>
    <w:p w14:paraId="25C67DB9" w14:textId="77777777" w:rsidR="005A04B3" w:rsidRPr="00A96ED6" w:rsidRDefault="005A04B3" w:rsidP="005A04B3">
      <w:pPr>
        <w:jc w:val="both"/>
        <w:rPr>
          <w:rFonts w:ascii="Times New Roman" w:hAnsi="Times New Roman" w:cs="Times New Roman"/>
          <w:noProof/>
          <w:sz w:val="24"/>
        </w:rPr>
      </w:pPr>
    </w:p>
    <w:p w14:paraId="4AD1EBD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Šīm trim iedaļām jāizmanto izlaides vērtība. Turpmākajā punktā sīkāk aplūkota izlaides vērtības novērtēšana.</w:t>
      </w:r>
    </w:p>
    <w:p w14:paraId="725245F6" w14:textId="77777777" w:rsidR="005A04B3" w:rsidRPr="00A96ED6" w:rsidRDefault="005A04B3" w:rsidP="005A04B3">
      <w:pPr>
        <w:jc w:val="both"/>
        <w:rPr>
          <w:rFonts w:ascii="Times New Roman" w:hAnsi="Times New Roman" w:cs="Times New Roman"/>
          <w:noProof/>
          <w:sz w:val="24"/>
        </w:rPr>
      </w:pPr>
    </w:p>
    <w:p w14:paraId="5952F5E9" w14:textId="77777777" w:rsidR="005A04B3" w:rsidRPr="00A96ED6" w:rsidRDefault="005A04B3" w:rsidP="005A04B3">
      <w:pPr>
        <w:jc w:val="both"/>
        <w:rPr>
          <w:rFonts w:ascii="Times New Roman" w:hAnsi="Times New Roman" w:cs="Times New Roman"/>
          <w:i/>
          <w:noProof/>
          <w:sz w:val="24"/>
          <w:u w:val="single"/>
        </w:rPr>
      </w:pPr>
      <w:r>
        <w:rPr>
          <w:rFonts w:ascii="Times New Roman" w:hAnsi="Times New Roman"/>
          <w:i/>
          <w:sz w:val="24"/>
          <w:u w:val="single"/>
        </w:rPr>
        <w:t>Izlaides vērtības noteikšana OFATS apkopošanai, izmantojot no IFATS izrietošo proporciju</w:t>
      </w:r>
    </w:p>
    <w:p w14:paraId="5EB0DC1C" w14:textId="77777777" w:rsidR="005A04B3" w:rsidRPr="00A96ED6" w:rsidRDefault="005A04B3" w:rsidP="005A04B3">
      <w:pPr>
        <w:jc w:val="both"/>
        <w:rPr>
          <w:rFonts w:ascii="Times New Roman" w:hAnsi="Times New Roman" w:cs="Times New Roman"/>
          <w:i/>
          <w:noProof/>
          <w:sz w:val="24"/>
        </w:rPr>
      </w:pPr>
    </w:p>
    <w:p w14:paraId="41F910A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Jāņem vērā arī praktiskie ierobežojumi. Proti, Regulā par Eiropas uzņēmējdarbības statistiku noteikts, ka </w:t>
      </w:r>
      <w:r>
        <w:rPr>
          <w:rFonts w:ascii="Times New Roman" w:hAnsi="Times New Roman"/>
          <w:i/>
          <w:iCs/>
          <w:sz w:val="24"/>
        </w:rPr>
        <w:t>IFATS</w:t>
      </w:r>
      <w:r>
        <w:rPr>
          <w:rFonts w:ascii="Times New Roman" w:hAnsi="Times New Roman"/>
          <w:sz w:val="24"/>
        </w:rPr>
        <w:t xml:space="preserve"> apkopošanai jāvāc “apgrozījuma” un “izlaides vērtības” dati, taču </w:t>
      </w:r>
      <w:r>
        <w:rPr>
          <w:rFonts w:ascii="Times New Roman" w:hAnsi="Times New Roman"/>
          <w:i/>
          <w:iCs/>
          <w:sz w:val="24"/>
        </w:rPr>
        <w:t>OFATS</w:t>
      </w:r>
      <w:r>
        <w:rPr>
          <w:rFonts w:ascii="Times New Roman" w:hAnsi="Times New Roman"/>
          <w:sz w:val="24"/>
        </w:rPr>
        <w:t xml:space="preserve"> apkopošanai – vienīgi “apgrozījuma” dati. Tomēr dažās valstīs </w:t>
      </w:r>
      <w:r>
        <w:rPr>
          <w:rFonts w:ascii="Times New Roman" w:hAnsi="Times New Roman"/>
          <w:i/>
          <w:iCs/>
          <w:sz w:val="24"/>
        </w:rPr>
        <w:t>OAFTS</w:t>
      </w:r>
      <w:r>
        <w:rPr>
          <w:rFonts w:ascii="Times New Roman" w:hAnsi="Times New Roman"/>
          <w:sz w:val="24"/>
        </w:rPr>
        <w:t xml:space="preserve"> apkopošanai jau notiek izlaides vērtības datu vākšana (skat. 5.2. tabulu). Taču kopumā, vismaz dažās ES un EBTA valstīs, izlaides vērtība </w:t>
      </w:r>
      <w:r>
        <w:rPr>
          <w:rFonts w:ascii="Times New Roman" w:hAnsi="Times New Roman"/>
          <w:i/>
          <w:iCs/>
          <w:sz w:val="24"/>
        </w:rPr>
        <w:t>OFATS</w:t>
      </w:r>
      <w:r>
        <w:rPr>
          <w:rFonts w:ascii="Times New Roman" w:hAnsi="Times New Roman"/>
          <w:sz w:val="24"/>
        </w:rPr>
        <w:t xml:space="preserve"> apkopošanai pašlaik nav pieejama.</w:t>
      </w:r>
    </w:p>
    <w:p w14:paraId="0B011238" w14:textId="77777777" w:rsidR="005A04B3" w:rsidRPr="00A96ED6" w:rsidRDefault="005A04B3" w:rsidP="005A04B3">
      <w:pPr>
        <w:jc w:val="both"/>
        <w:rPr>
          <w:rFonts w:ascii="Times New Roman" w:hAnsi="Times New Roman" w:cs="Times New Roman"/>
          <w:noProof/>
          <w:sz w:val="24"/>
        </w:rPr>
      </w:pPr>
    </w:p>
    <w:p w14:paraId="43249442" w14:textId="77777777" w:rsidR="005A04B3" w:rsidRPr="00A96ED6" w:rsidRDefault="005A04B3" w:rsidP="00410C5B">
      <w:pPr>
        <w:keepNext/>
        <w:keepLines/>
        <w:jc w:val="both"/>
        <w:rPr>
          <w:rFonts w:ascii="Times New Roman" w:hAnsi="Times New Roman" w:cs="Times New Roman"/>
          <w:noProof/>
          <w:sz w:val="24"/>
        </w:rPr>
      </w:pPr>
      <w:r>
        <w:rPr>
          <w:rFonts w:ascii="Times New Roman" w:hAnsi="Times New Roman"/>
          <w:sz w:val="24"/>
        </w:rPr>
        <w:t xml:space="preserve">Šādos gadījumos apkopotājiem ieteicams noteikt izlaides vērtību (produkcijas vērtību) attiecībā uz </w:t>
      </w:r>
      <w:r>
        <w:rPr>
          <w:rFonts w:ascii="Times New Roman" w:hAnsi="Times New Roman"/>
          <w:i/>
          <w:iCs/>
          <w:sz w:val="24"/>
        </w:rPr>
        <w:t>OFATS</w:t>
      </w:r>
      <w:r>
        <w:rPr>
          <w:rFonts w:ascii="Times New Roman" w:hAnsi="Times New Roman"/>
          <w:sz w:val="24"/>
        </w:rPr>
        <w:t xml:space="preserve"> D, G un K iedaļu.</w:t>
      </w:r>
    </w:p>
    <w:p w14:paraId="6D587E5E" w14:textId="77777777" w:rsidR="005A04B3" w:rsidRPr="00A96ED6" w:rsidRDefault="005A04B3" w:rsidP="005A04B3">
      <w:pPr>
        <w:jc w:val="both"/>
        <w:rPr>
          <w:rFonts w:ascii="Times New Roman" w:hAnsi="Times New Roman" w:cs="Times New Roman"/>
          <w:noProof/>
          <w:sz w:val="24"/>
        </w:rPr>
      </w:pPr>
    </w:p>
    <w:p w14:paraId="76F4C68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lastRenderedPageBreak/>
        <w:t xml:space="preserve">Viens no veidiem, kā šo vērtību noteikt, ir aprēķināt izlaides vērtības un apgrozījuma attiecību no tās pašas </w:t>
      </w:r>
      <w:r>
        <w:rPr>
          <w:rFonts w:ascii="Times New Roman" w:hAnsi="Times New Roman"/>
          <w:i/>
          <w:iCs/>
          <w:sz w:val="24"/>
        </w:rPr>
        <w:t>SBS</w:t>
      </w:r>
      <w:r>
        <w:rPr>
          <w:rFonts w:ascii="Times New Roman" w:hAnsi="Times New Roman"/>
          <w:sz w:val="24"/>
        </w:rPr>
        <w:t xml:space="preserve"> iedaļas, piemērojot šo svērumu </w:t>
      </w:r>
      <w:r>
        <w:rPr>
          <w:rFonts w:ascii="Times New Roman" w:hAnsi="Times New Roman"/>
          <w:i/>
          <w:iCs/>
          <w:sz w:val="24"/>
        </w:rPr>
        <w:t>OFATS</w:t>
      </w:r>
      <w:r>
        <w:rPr>
          <w:rFonts w:ascii="Times New Roman" w:hAnsi="Times New Roman"/>
          <w:sz w:val="24"/>
        </w:rPr>
        <w:t xml:space="preserve"> apgrozījumam.</w:t>
      </w:r>
    </w:p>
    <w:p w14:paraId="2771C001" w14:textId="77777777" w:rsidR="005A04B3" w:rsidRPr="00A96ED6" w:rsidRDefault="005A04B3" w:rsidP="005A04B3">
      <w:pPr>
        <w:jc w:val="both"/>
        <w:rPr>
          <w:rFonts w:ascii="Times New Roman" w:hAnsi="Times New Roman" w:cs="Times New Roman"/>
          <w:noProof/>
          <w:sz w:val="24"/>
        </w:rPr>
      </w:pPr>
    </w:p>
    <w:p w14:paraId="51DFA36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Attiecībā uz uzņēmumiem, kas ir rezidenti ES, </w:t>
      </w:r>
      <w:r>
        <w:rPr>
          <w:rFonts w:ascii="Times New Roman" w:hAnsi="Times New Roman"/>
          <w:i/>
          <w:iCs/>
          <w:sz w:val="24"/>
        </w:rPr>
        <w:t>SBS</w:t>
      </w:r>
      <w:r>
        <w:rPr>
          <w:rFonts w:ascii="Times New Roman" w:hAnsi="Times New Roman"/>
          <w:sz w:val="24"/>
        </w:rPr>
        <w:t xml:space="preserve"> G iedaļas produkcijas vērtība ir aptuveni 24–27 % no apgrozījuma konsekventi katrā pārskata gadā no 2014. līdz 2018. gadam (skat. arī 9.1. tabulu). Tādēļ attiecībā uz ES valstīm var pieņemt, ka arī </w:t>
      </w:r>
      <w:r>
        <w:rPr>
          <w:rFonts w:ascii="Times New Roman" w:hAnsi="Times New Roman"/>
          <w:i/>
          <w:iCs/>
          <w:sz w:val="24"/>
        </w:rPr>
        <w:t>OFATS</w:t>
      </w:r>
      <w:r>
        <w:rPr>
          <w:rFonts w:ascii="Times New Roman" w:hAnsi="Times New Roman"/>
          <w:sz w:val="24"/>
        </w:rPr>
        <w:t xml:space="preserve"> kontekstā G iedaļas ražošanas vērtība ir aptuveni 25 % no iegrāmatotā apgrozījuma (lai gan </w:t>
      </w:r>
      <w:r>
        <w:rPr>
          <w:rFonts w:ascii="Times New Roman" w:hAnsi="Times New Roman"/>
          <w:i/>
          <w:iCs/>
          <w:sz w:val="24"/>
        </w:rPr>
        <w:t>OFATS</w:t>
      </w:r>
      <w:r>
        <w:rPr>
          <w:rFonts w:ascii="Times New Roman" w:hAnsi="Times New Roman"/>
          <w:sz w:val="24"/>
        </w:rPr>
        <w:t xml:space="preserve"> ietver arī ārpus ES valstīm veiktos darījumus). Precīzāku novērtējumu (jo īpaši tad, kad partnervalsts atrodas ārpus ES) var iegūt, aprēķinot izlaides vērtības un apgrozījuma attiecību, balstoties uz </w:t>
      </w:r>
      <w:r>
        <w:rPr>
          <w:rFonts w:ascii="Times New Roman" w:hAnsi="Times New Roman"/>
          <w:i/>
          <w:iCs/>
          <w:sz w:val="24"/>
        </w:rPr>
        <w:t>SBS</w:t>
      </w:r>
      <w:r>
        <w:rPr>
          <w:rFonts w:ascii="Times New Roman" w:hAnsi="Times New Roman"/>
          <w:sz w:val="24"/>
        </w:rPr>
        <w:t xml:space="preserve"> datiem par partnervalsti vai reģionu, uz kuru attiecīgie </w:t>
      </w:r>
      <w:r>
        <w:rPr>
          <w:rFonts w:ascii="Times New Roman" w:hAnsi="Times New Roman"/>
          <w:i/>
          <w:iCs/>
          <w:sz w:val="24"/>
        </w:rPr>
        <w:t>OFATS</w:t>
      </w:r>
      <w:r>
        <w:rPr>
          <w:rFonts w:ascii="Times New Roman" w:hAnsi="Times New Roman"/>
          <w:sz w:val="24"/>
        </w:rPr>
        <w:t xml:space="preserve"> dati attiecas. Piemēram, ja apkopotājs vēlas noteikt </w:t>
      </w:r>
      <w:r>
        <w:rPr>
          <w:rFonts w:ascii="Times New Roman" w:hAnsi="Times New Roman"/>
          <w:i/>
          <w:iCs/>
          <w:sz w:val="24"/>
        </w:rPr>
        <w:t>OFATS</w:t>
      </w:r>
      <w:r>
        <w:rPr>
          <w:rFonts w:ascii="Times New Roman" w:hAnsi="Times New Roman"/>
          <w:sz w:val="24"/>
        </w:rPr>
        <w:t xml:space="preserve"> izlaides vērtību attiecībā uz ārvalstu saistītiem uzņēmumiem kādā konkrētā partnervalstī, šīs partnervalsts </w:t>
      </w:r>
      <w:r>
        <w:rPr>
          <w:rFonts w:ascii="Times New Roman" w:hAnsi="Times New Roman"/>
          <w:i/>
          <w:iCs/>
          <w:sz w:val="24"/>
        </w:rPr>
        <w:t>SBS</w:t>
      </w:r>
      <w:r>
        <w:rPr>
          <w:rFonts w:ascii="Times New Roman" w:hAnsi="Times New Roman"/>
          <w:sz w:val="24"/>
        </w:rPr>
        <w:t xml:space="preserve"> datus var izmantot, lai aprēķinātu izlaides vērtības un apgrozījuma attiecību.</w:t>
      </w:r>
    </w:p>
    <w:p w14:paraId="0B8D8E3A" w14:textId="77777777" w:rsidR="005A04B3" w:rsidRPr="00A96ED6" w:rsidRDefault="005A04B3" w:rsidP="005A04B3">
      <w:pPr>
        <w:jc w:val="both"/>
        <w:rPr>
          <w:rFonts w:ascii="Times New Roman" w:hAnsi="Times New Roman" w:cs="Times New Roman"/>
          <w:noProof/>
          <w:sz w:val="24"/>
        </w:rPr>
      </w:pPr>
    </w:p>
    <w:p w14:paraId="509603B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Attiecībā uz </w:t>
      </w:r>
      <w:r>
        <w:rPr>
          <w:rFonts w:ascii="Times New Roman" w:hAnsi="Times New Roman"/>
          <w:i/>
          <w:iCs/>
          <w:sz w:val="24"/>
        </w:rPr>
        <w:t>OFATS</w:t>
      </w:r>
      <w:r>
        <w:rPr>
          <w:rFonts w:ascii="Times New Roman" w:hAnsi="Times New Roman"/>
          <w:sz w:val="24"/>
        </w:rPr>
        <w:t xml:space="preserve"> D iedaļu var pieņemt, ka produkcijas vērtība ir 80 % no apgrozījuma (skat. 9.1. tabulu).</w:t>
      </w:r>
    </w:p>
    <w:p w14:paraId="26184EC1" w14:textId="77777777" w:rsidR="005A04B3" w:rsidRPr="00A96ED6" w:rsidRDefault="005A04B3" w:rsidP="005A04B3">
      <w:pPr>
        <w:jc w:val="both"/>
        <w:rPr>
          <w:rFonts w:ascii="Times New Roman" w:hAnsi="Times New Roman" w:cs="Times New Roman"/>
          <w:noProof/>
          <w:sz w:val="24"/>
        </w:rPr>
      </w:pPr>
    </w:p>
    <w:p w14:paraId="0D92177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Līdzīgu pieeju var izmantot arī valstīs, kas nav ES valstis. Būtu interesanti salīdzināt šīs tendences ar citu pasaules valstu datiem.</w:t>
      </w:r>
    </w:p>
    <w:p w14:paraId="389AB913" w14:textId="77777777" w:rsidR="005A04B3" w:rsidRPr="00A96ED6" w:rsidRDefault="005A04B3" w:rsidP="005A04B3">
      <w:pPr>
        <w:jc w:val="both"/>
        <w:rPr>
          <w:rFonts w:ascii="Times New Roman" w:hAnsi="Times New Roman" w:cs="Times New Roman"/>
          <w:noProof/>
          <w:sz w:val="24"/>
        </w:rPr>
      </w:pPr>
    </w:p>
    <w:p w14:paraId="22BAD20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Attiecībā uz </w:t>
      </w:r>
      <w:r>
        <w:rPr>
          <w:rFonts w:ascii="Times New Roman" w:hAnsi="Times New Roman"/>
          <w:i/>
          <w:iCs/>
          <w:sz w:val="24"/>
        </w:rPr>
        <w:t>FATS</w:t>
      </w:r>
      <w:r>
        <w:rPr>
          <w:rFonts w:ascii="Times New Roman" w:hAnsi="Times New Roman"/>
          <w:sz w:val="24"/>
        </w:rPr>
        <w:t xml:space="preserve"> (vismaz vairumā ES valstu) kategoriju “Finanšu un apdrošināšanas darbības” (</w:t>
      </w:r>
      <w:r>
        <w:rPr>
          <w:rFonts w:ascii="Times New Roman" w:hAnsi="Times New Roman"/>
          <w:i/>
          <w:iCs/>
          <w:sz w:val="24"/>
        </w:rPr>
        <w:t>NACE</w:t>
      </w:r>
      <w:r>
        <w:rPr>
          <w:rFonts w:ascii="Times New Roman" w:hAnsi="Times New Roman"/>
          <w:sz w:val="24"/>
        </w:rPr>
        <w:t xml:space="preserve"> K sadaļa) pašlaik ir vairāki praktiski ierobežojumi.</w:t>
      </w:r>
    </w:p>
    <w:p w14:paraId="74179B32" w14:textId="77777777" w:rsidR="005A04B3" w:rsidRPr="00A96ED6" w:rsidRDefault="005A04B3" w:rsidP="005A04B3">
      <w:pPr>
        <w:jc w:val="both"/>
        <w:rPr>
          <w:rFonts w:ascii="Times New Roman" w:hAnsi="Times New Roman" w:cs="Times New Roman"/>
          <w:noProof/>
          <w:sz w:val="24"/>
        </w:rPr>
      </w:pPr>
    </w:p>
    <w:p w14:paraId="48A9D2C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Ārējās </w:t>
      </w:r>
      <w:r>
        <w:rPr>
          <w:rFonts w:ascii="Times New Roman" w:hAnsi="Times New Roman"/>
          <w:i/>
          <w:iCs/>
          <w:sz w:val="24"/>
        </w:rPr>
        <w:t>FATS</w:t>
      </w:r>
      <w:r>
        <w:rPr>
          <w:rFonts w:ascii="Times New Roman" w:hAnsi="Times New Roman"/>
          <w:sz w:val="24"/>
        </w:rPr>
        <w:t xml:space="preserve"> apkopošanai (par 3. veidā sniegtajiem eksporta pakalpojumiem) pieejama vienīgi apgrozījuma vērtība. Apdrošināšanas pakalpojumu kontekstā tā būtībā atspoguļo “samaksātās apdrošināšanas prēmijas”; “produkcijas vērtība” (“tirdzniecības uzcenojumi”) būtu labāks mērs pakalpojumu sniegšanas novērtēšanai, taču tā nav pieejama.</w:t>
      </w:r>
    </w:p>
    <w:p w14:paraId="36075796" w14:textId="77777777" w:rsidR="005A04B3" w:rsidRPr="00A96ED6" w:rsidRDefault="005A04B3" w:rsidP="005A04B3">
      <w:pPr>
        <w:jc w:val="both"/>
        <w:rPr>
          <w:rFonts w:ascii="Times New Roman" w:hAnsi="Times New Roman" w:cs="Times New Roman"/>
          <w:noProof/>
          <w:sz w:val="24"/>
        </w:rPr>
      </w:pPr>
    </w:p>
    <w:p w14:paraId="52B7D9AD" w14:textId="77777777" w:rsidR="005A04B3" w:rsidRDefault="005A04B3" w:rsidP="005A04B3">
      <w:pPr>
        <w:jc w:val="both"/>
        <w:rPr>
          <w:rFonts w:ascii="Times New Roman" w:hAnsi="Times New Roman"/>
          <w:sz w:val="24"/>
        </w:rPr>
      </w:pPr>
      <w:r>
        <w:rPr>
          <w:rFonts w:ascii="Times New Roman" w:hAnsi="Times New Roman"/>
          <w:sz w:val="24"/>
        </w:rPr>
        <w:t xml:space="preserve">Savukārt iekšējās </w:t>
      </w:r>
      <w:r>
        <w:rPr>
          <w:rFonts w:ascii="Times New Roman" w:hAnsi="Times New Roman"/>
          <w:i/>
          <w:iCs/>
          <w:sz w:val="24"/>
        </w:rPr>
        <w:t>FATS</w:t>
      </w:r>
      <w:r>
        <w:rPr>
          <w:rFonts w:ascii="Times New Roman" w:hAnsi="Times New Roman"/>
          <w:sz w:val="24"/>
        </w:rPr>
        <w:t xml:space="preserve"> apkopošanai (par importu) pašlaik pieejami šādi mainīgie lielumi:</w:t>
      </w:r>
    </w:p>
    <w:p w14:paraId="62BF2E8F" w14:textId="77777777" w:rsidR="00410C5B" w:rsidRPr="00A96ED6" w:rsidRDefault="00410C5B" w:rsidP="005A04B3">
      <w:pPr>
        <w:jc w:val="both"/>
        <w:rPr>
          <w:rFonts w:ascii="Times New Roman" w:hAnsi="Times New Roman" w:cs="Times New Roman"/>
          <w:noProof/>
          <w:sz w:val="24"/>
        </w:rPr>
      </w:pPr>
    </w:p>
    <w:p w14:paraId="7226A6EC" w14:textId="77777777" w:rsidR="005A04B3" w:rsidRPr="00A96ED6" w:rsidRDefault="005A04B3" w:rsidP="003354F3">
      <w:pPr>
        <w:pStyle w:val="ListParagraph"/>
        <w:numPr>
          <w:ilvl w:val="0"/>
          <w:numId w:val="73"/>
        </w:numPr>
        <w:ind w:left="567" w:hanging="283"/>
        <w:contextualSpacing/>
        <w:jc w:val="both"/>
        <w:rPr>
          <w:rFonts w:ascii="Times New Roman" w:hAnsi="Times New Roman" w:cs="Times New Roman"/>
          <w:noProof/>
          <w:color w:val="333333"/>
          <w:sz w:val="24"/>
        </w:rPr>
      </w:pPr>
      <w:r>
        <w:rPr>
          <w:rFonts w:ascii="Times New Roman" w:hAnsi="Times New Roman"/>
          <w:color w:val="333333"/>
          <w:sz w:val="24"/>
        </w:rPr>
        <w:t>K64 (produkcijas vērtība);</w:t>
      </w:r>
    </w:p>
    <w:p w14:paraId="4FDEAD36" w14:textId="77777777" w:rsidR="005A04B3" w:rsidRPr="00A96ED6" w:rsidRDefault="005A04B3" w:rsidP="003354F3">
      <w:pPr>
        <w:pStyle w:val="ListParagraph"/>
        <w:numPr>
          <w:ilvl w:val="0"/>
          <w:numId w:val="73"/>
        </w:numPr>
        <w:ind w:left="567" w:hanging="283"/>
        <w:contextualSpacing/>
        <w:jc w:val="both"/>
        <w:rPr>
          <w:rFonts w:ascii="Times New Roman" w:hAnsi="Times New Roman" w:cs="Times New Roman"/>
          <w:noProof/>
          <w:color w:val="333333"/>
          <w:sz w:val="24"/>
        </w:rPr>
      </w:pPr>
      <w:r>
        <w:rPr>
          <w:rFonts w:ascii="Times New Roman" w:hAnsi="Times New Roman"/>
          <w:color w:val="333333"/>
          <w:sz w:val="24"/>
        </w:rPr>
        <w:t>K65 un K66 (apgrozījums).</w:t>
      </w:r>
    </w:p>
    <w:p w14:paraId="2CA7C5AA" w14:textId="77777777" w:rsidR="005A04B3" w:rsidRPr="00A96ED6" w:rsidRDefault="005A04B3" w:rsidP="005A04B3">
      <w:pPr>
        <w:ind w:left="360"/>
        <w:jc w:val="both"/>
        <w:rPr>
          <w:rFonts w:ascii="Times New Roman" w:hAnsi="Times New Roman" w:cs="Times New Roman"/>
          <w:noProof/>
          <w:color w:val="333333"/>
          <w:sz w:val="24"/>
        </w:rPr>
      </w:pPr>
    </w:p>
    <w:p w14:paraId="3B56C47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Turklāt datu pieejamība attiecībā uz iekšējās </w:t>
      </w:r>
      <w:r>
        <w:rPr>
          <w:rFonts w:ascii="Times New Roman" w:hAnsi="Times New Roman"/>
          <w:i/>
          <w:iCs/>
          <w:sz w:val="24"/>
        </w:rPr>
        <w:t>FATS</w:t>
      </w:r>
      <w:r>
        <w:rPr>
          <w:rFonts w:ascii="Times New Roman" w:hAnsi="Times New Roman"/>
          <w:sz w:val="24"/>
        </w:rPr>
        <w:t xml:space="preserve"> K iedaļu kopumā ir ierobežota.</w:t>
      </w:r>
    </w:p>
    <w:p w14:paraId="0ABB6ABD" w14:textId="77777777" w:rsidR="005A04B3" w:rsidRPr="00A96ED6" w:rsidRDefault="005A04B3" w:rsidP="005A04B3">
      <w:pPr>
        <w:jc w:val="both"/>
        <w:rPr>
          <w:rFonts w:ascii="Times New Roman" w:hAnsi="Times New Roman" w:cs="Times New Roman"/>
          <w:noProof/>
          <w:sz w:val="24"/>
        </w:rPr>
      </w:pPr>
    </w:p>
    <w:p w14:paraId="52FA8AE8"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Stājoties spēkā Regulas par Eiropas uzņēmējdarbības statistiku prasībām, daži no šiem ierobežojumiem turpmākajos gados tiks pakāpeniski novērsti (vismaz ES līmenī). EUS regula nosaka, ka jāapkopo visi K iedaļas dati (gan attiecībā uz </w:t>
      </w:r>
      <w:r>
        <w:rPr>
          <w:rFonts w:ascii="Times New Roman" w:hAnsi="Times New Roman"/>
          <w:i/>
          <w:iCs/>
          <w:sz w:val="24"/>
        </w:rPr>
        <w:t>SBS</w:t>
      </w:r>
      <w:r>
        <w:rPr>
          <w:rFonts w:ascii="Times New Roman" w:hAnsi="Times New Roman"/>
          <w:sz w:val="24"/>
        </w:rPr>
        <w:t xml:space="preserve">, gan attiecībā uz </w:t>
      </w:r>
      <w:r>
        <w:rPr>
          <w:rFonts w:ascii="Times New Roman" w:hAnsi="Times New Roman"/>
          <w:i/>
          <w:iCs/>
          <w:sz w:val="24"/>
        </w:rPr>
        <w:t>IFATS</w:t>
      </w:r>
      <w:r>
        <w:rPr>
          <w:rFonts w:ascii="Times New Roman" w:hAnsi="Times New Roman"/>
          <w:sz w:val="24"/>
        </w:rPr>
        <w:t xml:space="preserve">) un jāvāc dati gan par apgrozījumu, gan par izlaides vērtību. Tiklīdz attiecībā uz K iedaļu šie dati ir pieejami, tos var izmantot </w:t>
      </w:r>
      <w:r>
        <w:rPr>
          <w:rFonts w:ascii="Times New Roman" w:hAnsi="Times New Roman"/>
          <w:i/>
          <w:iCs/>
          <w:sz w:val="24"/>
        </w:rPr>
        <w:t>IFATS</w:t>
      </w:r>
      <w:r>
        <w:rPr>
          <w:rFonts w:ascii="Times New Roman" w:hAnsi="Times New Roman"/>
          <w:sz w:val="24"/>
        </w:rPr>
        <w:t xml:space="preserve"> apkopošanai, savukārt </w:t>
      </w:r>
      <w:r>
        <w:rPr>
          <w:rFonts w:ascii="Times New Roman" w:hAnsi="Times New Roman"/>
          <w:i/>
          <w:iCs/>
          <w:sz w:val="24"/>
        </w:rPr>
        <w:t>SBS</w:t>
      </w:r>
      <w:r>
        <w:rPr>
          <w:rFonts w:ascii="Times New Roman" w:hAnsi="Times New Roman"/>
          <w:sz w:val="24"/>
        </w:rPr>
        <w:t xml:space="preserve"> datus var izmantot, lai noteiktu izlaides vērtību </w:t>
      </w:r>
      <w:r>
        <w:rPr>
          <w:rFonts w:ascii="Times New Roman" w:hAnsi="Times New Roman"/>
          <w:i/>
          <w:iCs/>
          <w:sz w:val="24"/>
        </w:rPr>
        <w:t>OFATS</w:t>
      </w:r>
      <w:r>
        <w:rPr>
          <w:rFonts w:ascii="Times New Roman" w:hAnsi="Times New Roman"/>
          <w:sz w:val="24"/>
        </w:rPr>
        <w:t xml:space="preserve"> apkopošanai (līdzīgi kā attiecībā uz G un D iedaļu).</w:t>
      </w:r>
    </w:p>
    <w:p w14:paraId="70AFD399" w14:textId="77777777" w:rsidR="005A04B3" w:rsidRPr="00A96ED6" w:rsidRDefault="005A04B3" w:rsidP="005A04B3">
      <w:pPr>
        <w:jc w:val="both"/>
        <w:rPr>
          <w:rFonts w:ascii="Times New Roman" w:hAnsi="Times New Roman" w:cs="Times New Roman"/>
          <w:noProof/>
          <w:sz w:val="24"/>
        </w:rPr>
      </w:pPr>
    </w:p>
    <w:p w14:paraId="2455955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Kamēr šie dati saskaņā ar EUS regulu vēl nav pieejami, valstīm ieteicams novērtēt K iedaļu, jo īpaši tad, ja šīs vērtības atspoguļo lielas summas. Ja par apdrošināšanas uzņēmumiem (K65. nodaļu) pieejami vienīgi apgrozījuma dati, apkopotāji var mēģināt atskaitīt, piemēram, aptuveno apmaksājamo prasījumu vērtību (ko var iegūt no citiem avotiem, piemēram, finanšu pārskatiem).</w:t>
      </w:r>
    </w:p>
    <w:p w14:paraId="024DD3F1" w14:textId="77777777" w:rsidR="005A04B3" w:rsidRPr="00A96ED6" w:rsidRDefault="005A04B3" w:rsidP="005A04B3">
      <w:pPr>
        <w:jc w:val="both"/>
        <w:rPr>
          <w:rFonts w:ascii="Times New Roman" w:hAnsi="Times New Roman" w:cs="Times New Roman"/>
          <w:noProof/>
          <w:sz w:val="24"/>
        </w:rPr>
      </w:pPr>
    </w:p>
    <w:p w14:paraId="7EC868A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Ja nav pieejami pilnīgi nekādi dati, pat ne </w:t>
      </w:r>
      <w:r>
        <w:rPr>
          <w:rFonts w:ascii="Times New Roman" w:hAnsi="Times New Roman"/>
          <w:i/>
          <w:iCs/>
          <w:sz w:val="24"/>
        </w:rPr>
        <w:t>IFATS</w:t>
      </w:r>
      <w:r>
        <w:rPr>
          <w:rFonts w:ascii="Times New Roman" w:hAnsi="Times New Roman"/>
          <w:sz w:val="24"/>
        </w:rPr>
        <w:t xml:space="preserve">, K iedaļu var novērtēt, izmantojot piedāvājuma un izlietojuma tabulas. Tomēr šajās tabulās nav sniegts K iedaļas ārvalstu kontrolēto uzņēmumu daļas sīkāks iedalījums, tādēļ jāveic nepieciešamās korekcijas </w:t>
      </w:r>
      <w:r>
        <w:rPr>
          <w:rFonts w:ascii="Times New Roman" w:hAnsi="Times New Roman"/>
          <w:sz w:val="24"/>
        </w:rPr>
        <w:lastRenderedPageBreak/>
        <w:t xml:space="preserve">(piemēram, piemērojot citās sadaļās norādīto attiecību, piemēram, starp </w:t>
      </w:r>
      <w:r>
        <w:rPr>
          <w:rFonts w:ascii="Times New Roman" w:hAnsi="Times New Roman"/>
          <w:i/>
          <w:iCs/>
          <w:sz w:val="24"/>
        </w:rPr>
        <w:t>IFATS</w:t>
      </w:r>
      <w:r>
        <w:rPr>
          <w:rFonts w:ascii="Times New Roman" w:hAnsi="Times New Roman"/>
          <w:sz w:val="24"/>
        </w:rPr>
        <w:t xml:space="preserve"> un </w:t>
      </w:r>
      <w:r>
        <w:rPr>
          <w:rFonts w:ascii="Times New Roman" w:hAnsi="Times New Roman"/>
          <w:i/>
          <w:iCs/>
          <w:sz w:val="24"/>
        </w:rPr>
        <w:t>SBS</w:t>
      </w:r>
      <w:r>
        <w:rPr>
          <w:rFonts w:ascii="Times New Roman" w:hAnsi="Times New Roman"/>
          <w:sz w:val="24"/>
        </w:rPr>
        <w:t xml:space="preserve"> apgrozījumu). Visbeidzot, informācija, kas izriet no partnervalstu sniegtajiem </w:t>
      </w:r>
      <w:r>
        <w:rPr>
          <w:rFonts w:ascii="Times New Roman" w:hAnsi="Times New Roman"/>
          <w:i/>
          <w:iCs/>
          <w:sz w:val="24"/>
        </w:rPr>
        <w:t>OFATS</w:t>
      </w:r>
      <w:r>
        <w:rPr>
          <w:rFonts w:ascii="Times New Roman" w:hAnsi="Times New Roman"/>
          <w:sz w:val="24"/>
        </w:rPr>
        <w:t xml:space="preserve"> spoguļdatiem, var palīdzēt noteikt iztrūkstošās </w:t>
      </w:r>
      <w:r>
        <w:rPr>
          <w:rFonts w:ascii="Times New Roman" w:hAnsi="Times New Roman"/>
          <w:i/>
          <w:iCs/>
          <w:sz w:val="24"/>
        </w:rPr>
        <w:t>IFATS</w:t>
      </w:r>
      <w:r>
        <w:rPr>
          <w:rFonts w:ascii="Times New Roman" w:hAnsi="Times New Roman"/>
          <w:sz w:val="24"/>
        </w:rPr>
        <w:t xml:space="preserve"> vērtības. Šīs rokasgrāmatas otrajā izdevumā tiks sniegta papildu informācija.</w:t>
      </w:r>
    </w:p>
    <w:p w14:paraId="696430BA" w14:textId="77777777" w:rsidR="005A04B3" w:rsidRPr="00A96ED6" w:rsidRDefault="005A04B3" w:rsidP="005A04B3">
      <w:pPr>
        <w:jc w:val="both"/>
        <w:rPr>
          <w:rFonts w:ascii="Times New Roman" w:hAnsi="Times New Roman" w:cs="Times New Roman"/>
          <w:noProof/>
          <w:sz w:val="24"/>
        </w:rPr>
      </w:pPr>
    </w:p>
    <w:p w14:paraId="43AE40C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Ja nav iespējams izmantot nevienu no šīm metodēm, K iedaļa jānovērtē pēc iespējas precīzāk, balstoties uz pieejamo informāciju, līdz dati kļūst pieejami saskaņā ar EUS regulu.</w:t>
      </w:r>
    </w:p>
    <w:p w14:paraId="0EF84A78" w14:textId="77777777" w:rsidR="005A04B3" w:rsidRPr="00A96ED6" w:rsidRDefault="005A04B3" w:rsidP="005A04B3">
      <w:pPr>
        <w:jc w:val="both"/>
        <w:rPr>
          <w:rFonts w:ascii="Times New Roman" w:hAnsi="Times New Roman" w:cs="Times New Roman"/>
          <w:noProof/>
          <w:sz w:val="24"/>
        </w:rPr>
      </w:pPr>
    </w:p>
    <w:p w14:paraId="664DA333" w14:textId="77777777" w:rsidR="005A04B3" w:rsidRPr="00A96ED6" w:rsidRDefault="005A04B3" w:rsidP="005A04B3">
      <w:pPr>
        <w:jc w:val="both"/>
        <w:rPr>
          <w:rFonts w:ascii="Times New Roman" w:hAnsi="Times New Roman" w:cs="Times New Roman"/>
          <w:b/>
          <w:bCs/>
          <w:noProof/>
          <w:color w:val="1C1C1C"/>
          <w:sz w:val="24"/>
        </w:rPr>
      </w:pPr>
      <w:bookmarkStart w:id="116" w:name="9.5.2._Separating_the_value_of_goods_and"/>
      <w:bookmarkEnd w:id="116"/>
      <w:r>
        <w:rPr>
          <w:rFonts w:ascii="Times New Roman" w:hAnsi="Times New Roman"/>
          <w:b/>
          <w:color w:val="1C1C1C"/>
          <w:sz w:val="24"/>
        </w:rPr>
        <w:t xml:space="preserve">9.5.2. Preču un pakalpojumu vērtības nodalīšana </w:t>
      </w:r>
      <w:r>
        <w:rPr>
          <w:rFonts w:ascii="Times New Roman" w:hAnsi="Times New Roman"/>
          <w:b/>
          <w:i/>
          <w:iCs/>
          <w:color w:val="1C1C1C"/>
          <w:sz w:val="24"/>
        </w:rPr>
        <w:t>FATS</w:t>
      </w:r>
      <w:r>
        <w:rPr>
          <w:rFonts w:ascii="Times New Roman" w:hAnsi="Times New Roman"/>
          <w:b/>
          <w:color w:val="1C1C1C"/>
          <w:sz w:val="24"/>
        </w:rPr>
        <w:t xml:space="preserve"> apgrozījumā un vietējā tirgū pārdoto pakalpojumu apgrozījuma noteikšana</w:t>
      </w:r>
      <w:bookmarkStart w:id="117" w:name="_bookmark13"/>
      <w:bookmarkEnd w:id="117"/>
    </w:p>
    <w:p w14:paraId="4B7AD1EA" w14:textId="77777777" w:rsidR="005A04B3" w:rsidRPr="00A96ED6" w:rsidRDefault="005A04B3" w:rsidP="005A04B3">
      <w:pPr>
        <w:jc w:val="both"/>
        <w:rPr>
          <w:rFonts w:ascii="Times New Roman" w:hAnsi="Times New Roman" w:cs="Times New Roman"/>
          <w:noProof/>
          <w:color w:val="1C1C1C"/>
          <w:sz w:val="24"/>
        </w:rPr>
      </w:pPr>
    </w:p>
    <w:p w14:paraId="41D3D78C"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FATS</w:t>
      </w:r>
      <w:r>
        <w:rPr>
          <w:rFonts w:ascii="Times New Roman" w:hAnsi="Times New Roman"/>
          <w:sz w:val="24"/>
        </w:rPr>
        <w:t xml:space="preserve"> apgrozījumu iedala pēc uzņēmuma saimnieciskās pamatdarbības veida. Tomēr daži uzņēmumi var veikt arī sekundārās saimnieciskās darbības (piemēram, ražošanas uzņēmums, kas ražo iekārtas, var pārdot saviem klientiem arī tehniskās apkopes/remonta/atjaunināšanas pakalpojumus). Līdz ar to dažu lielākoties ar precēm saistīto iedaļu apgrozījums var ietvert arī dažas pakalpojumu vērtības, un otrādi.</w:t>
      </w:r>
    </w:p>
    <w:p w14:paraId="7700F205" w14:textId="77777777" w:rsidR="005A04B3" w:rsidRPr="00A96ED6" w:rsidRDefault="005A04B3" w:rsidP="005A04B3">
      <w:pPr>
        <w:jc w:val="both"/>
        <w:rPr>
          <w:rFonts w:ascii="Times New Roman" w:hAnsi="Times New Roman" w:cs="Times New Roman"/>
          <w:noProof/>
          <w:sz w:val="24"/>
        </w:rPr>
      </w:pPr>
    </w:p>
    <w:p w14:paraId="7A5193B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Tādēļ </w:t>
      </w:r>
      <w:r>
        <w:rPr>
          <w:rFonts w:ascii="Times New Roman" w:hAnsi="Times New Roman"/>
          <w:i/>
          <w:iCs/>
          <w:sz w:val="24"/>
        </w:rPr>
        <w:t>FATS</w:t>
      </w:r>
      <w:r>
        <w:rPr>
          <w:rFonts w:ascii="Times New Roman" w:hAnsi="Times New Roman"/>
          <w:sz w:val="24"/>
        </w:rPr>
        <w:t xml:space="preserve"> ietver gan pārdoto preču, gan pārdoto pakalpojumu apgrozījumu, dažkārt pat vienā un tajā pašā iedaļā. Tomēr nozīmīga ir vienīgi pakalpojumu vērtība. Saskaņā ar MSITS 2010, veicot 3. veida novērtēšanu, preču vērtību ieteicams neiekļaut </w:t>
      </w:r>
      <w:r>
        <w:rPr>
          <w:rFonts w:ascii="Times New Roman" w:hAnsi="Times New Roman"/>
          <w:i/>
          <w:iCs/>
          <w:sz w:val="24"/>
        </w:rPr>
        <w:t>FATS</w:t>
      </w:r>
      <w:r>
        <w:rPr>
          <w:rFonts w:ascii="Times New Roman" w:hAnsi="Times New Roman"/>
          <w:sz w:val="24"/>
        </w:rPr>
        <w:t xml:space="preserve"> apgrozījumā.</w:t>
      </w:r>
    </w:p>
    <w:p w14:paraId="269BBA1B" w14:textId="77777777" w:rsidR="005A04B3" w:rsidRPr="00A96ED6" w:rsidRDefault="005A04B3" w:rsidP="005A04B3">
      <w:pPr>
        <w:jc w:val="both"/>
        <w:rPr>
          <w:rFonts w:ascii="Times New Roman" w:hAnsi="Times New Roman" w:cs="Times New Roman"/>
          <w:noProof/>
          <w:sz w:val="24"/>
        </w:rPr>
      </w:pPr>
    </w:p>
    <w:p w14:paraId="3F3F585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Kā norādīts 6. nodaļā, novērtējot 3. veidā sniegtos pakalpojumus, nozīme ir vienīgi apgrozījumam, kas attiecas uz tiem pakalpojumiem, ko pārdod klientiem, kas ir </w:t>
      </w:r>
      <w:r>
        <w:rPr>
          <w:rFonts w:ascii="Times New Roman" w:hAnsi="Times New Roman"/>
          <w:i/>
          <w:iCs/>
          <w:sz w:val="24"/>
        </w:rPr>
        <w:t>rezidenti</w:t>
      </w:r>
      <w:r>
        <w:rPr>
          <w:rFonts w:ascii="Times New Roman" w:hAnsi="Times New Roman"/>
          <w:sz w:val="24"/>
        </w:rPr>
        <w:t>. Tomēr jānorāda, ka tad, kad partneris ir ES kopumā, nozīme ir visiem pārdevumiem, ko veic uz ES valstīm. Šādos gadījumos novērtēšanu var labāk veikt, ņemot vērā saistītu uzņēmumu pilno apgrozījumu (vai produkcijas vērtību).</w:t>
      </w:r>
    </w:p>
    <w:p w14:paraId="7C2C6308" w14:textId="77777777" w:rsidR="005A04B3" w:rsidRPr="00A96ED6" w:rsidRDefault="005A04B3" w:rsidP="005A04B3">
      <w:pPr>
        <w:jc w:val="both"/>
        <w:rPr>
          <w:rFonts w:ascii="Times New Roman" w:hAnsi="Times New Roman" w:cs="Times New Roman"/>
          <w:noProof/>
          <w:sz w:val="24"/>
        </w:rPr>
      </w:pPr>
    </w:p>
    <w:p w14:paraId="4DE025E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Turklāt, ja daļu no </w:t>
      </w:r>
      <w:r>
        <w:rPr>
          <w:rFonts w:ascii="Times New Roman" w:hAnsi="Times New Roman"/>
          <w:i/>
          <w:iCs/>
          <w:sz w:val="24"/>
        </w:rPr>
        <w:t>FATS</w:t>
      </w:r>
      <w:r>
        <w:rPr>
          <w:rFonts w:ascii="Times New Roman" w:hAnsi="Times New Roman"/>
          <w:sz w:val="24"/>
        </w:rPr>
        <w:t xml:space="preserve"> apgrozījuma faktiski veido eksports, to uzrāda saistīta uzņēmuma rezidences valsts </w:t>
      </w:r>
      <w:r>
        <w:rPr>
          <w:rFonts w:ascii="Times New Roman" w:hAnsi="Times New Roman"/>
          <w:i/>
          <w:iCs/>
          <w:sz w:val="24"/>
        </w:rPr>
        <w:t>ITSS</w:t>
      </w:r>
      <w:r>
        <w:rPr>
          <w:rFonts w:ascii="Times New Roman" w:hAnsi="Times New Roman"/>
          <w:sz w:val="24"/>
        </w:rPr>
        <w:t xml:space="preserve"> statistikā.</w:t>
      </w:r>
    </w:p>
    <w:p w14:paraId="2B1B4D2A" w14:textId="77777777" w:rsidR="005A04B3" w:rsidRPr="00A96ED6" w:rsidRDefault="005A04B3" w:rsidP="005A04B3">
      <w:pPr>
        <w:jc w:val="both"/>
        <w:rPr>
          <w:rFonts w:ascii="Times New Roman" w:hAnsi="Times New Roman" w:cs="Times New Roman"/>
          <w:noProof/>
          <w:sz w:val="24"/>
        </w:rPr>
      </w:pPr>
    </w:p>
    <w:p w14:paraId="516BFEDA" w14:textId="77777777" w:rsidR="005A04B3" w:rsidRDefault="005A04B3" w:rsidP="005A04B3">
      <w:pPr>
        <w:jc w:val="both"/>
        <w:rPr>
          <w:rFonts w:ascii="Times New Roman" w:hAnsi="Times New Roman"/>
          <w:sz w:val="24"/>
        </w:rPr>
      </w:pPr>
      <w:r>
        <w:rPr>
          <w:rFonts w:ascii="Times New Roman" w:hAnsi="Times New Roman"/>
          <w:sz w:val="24"/>
        </w:rPr>
        <w:t>Piemēram, ārvalsts saistīts uzņēmums var eksportēt savus pakalpojumus uz kādu trešo valsti (vai mātesuzņēmuma rezidences valsti). Šādā gadījumā pakalpojumu eksporta vērtību:</w:t>
      </w:r>
    </w:p>
    <w:p w14:paraId="0DFD4BC1" w14:textId="77777777" w:rsidR="00410C5B" w:rsidRPr="00A96ED6" w:rsidRDefault="00410C5B" w:rsidP="005A04B3">
      <w:pPr>
        <w:jc w:val="both"/>
        <w:rPr>
          <w:rFonts w:ascii="Times New Roman" w:hAnsi="Times New Roman" w:cs="Times New Roman"/>
          <w:noProof/>
          <w:sz w:val="24"/>
        </w:rPr>
      </w:pPr>
    </w:p>
    <w:p w14:paraId="371CCCAF" w14:textId="77777777" w:rsidR="005A04B3" w:rsidRPr="00A96ED6" w:rsidRDefault="005A04B3" w:rsidP="003354F3">
      <w:pPr>
        <w:pStyle w:val="ListParagraph"/>
        <w:numPr>
          <w:ilvl w:val="0"/>
          <w:numId w:val="74"/>
        </w:numPr>
        <w:ind w:left="567" w:hanging="283"/>
        <w:contextualSpacing/>
        <w:jc w:val="both"/>
        <w:rPr>
          <w:rFonts w:ascii="Times New Roman" w:hAnsi="Times New Roman" w:cs="Times New Roman"/>
          <w:noProof/>
          <w:sz w:val="24"/>
        </w:rPr>
      </w:pPr>
      <w:r>
        <w:rPr>
          <w:rFonts w:ascii="Times New Roman" w:hAnsi="Times New Roman"/>
          <w:sz w:val="24"/>
        </w:rPr>
        <w:t xml:space="preserve">iekļauj </w:t>
      </w:r>
      <w:r>
        <w:rPr>
          <w:rFonts w:ascii="Times New Roman" w:hAnsi="Times New Roman"/>
          <w:i/>
          <w:iCs/>
          <w:sz w:val="24"/>
        </w:rPr>
        <w:t>FATS</w:t>
      </w:r>
      <w:r>
        <w:rPr>
          <w:rFonts w:ascii="Times New Roman" w:hAnsi="Times New Roman"/>
          <w:sz w:val="24"/>
        </w:rPr>
        <w:t xml:space="preserve"> kā saistīta uzņēmuma apgrozījumu un</w:t>
      </w:r>
    </w:p>
    <w:p w14:paraId="66E52718" w14:textId="77777777" w:rsidR="005A04B3" w:rsidRPr="00A96ED6" w:rsidRDefault="005A04B3" w:rsidP="003354F3">
      <w:pPr>
        <w:pStyle w:val="ListParagraph"/>
        <w:numPr>
          <w:ilvl w:val="0"/>
          <w:numId w:val="74"/>
        </w:numPr>
        <w:ind w:left="567" w:hanging="283"/>
        <w:contextualSpacing/>
        <w:jc w:val="both"/>
        <w:rPr>
          <w:rFonts w:ascii="Times New Roman" w:hAnsi="Times New Roman" w:cs="Times New Roman"/>
          <w:noProof/>
          <w:sz w:val="24"/>
        </w:rPr>
      </w:pPr>
      <w:r>
        <w:rPr>
          <w:rFonts w:ascii="Times New Roman" w:hAnsi="Times New Roman"/>
          <w:sz w:val="24"/>
        </w:rPr>
        <w:t xml:space="preserve">iekļauj uzņēmējvalsts </w:t>
      </w:r>
      <w:r>
        <w:rPr>
          <w:rFonts w:ascii="Times New Roman" w:hAnsi="Times New Roman"/>
          <w:i/>
          <w:iCs/>
          <w:sz w:val="24"/>
        </w:rPr>
        <w:t>ITSS</w:t>
      </w:r>
      <w:r>
        <w:rPr>
          <w:rFonts w:ascii="Times New Roman" w:hAnsi="Times New Roman"/>
          <w:sz w:val="24"/>
        </w:rPr>
        <w:t xml:space="preserve"> datos kā daļu no eksportētajiem pakalpojumiem (skat. arī MSITS 2010 5.8. punktu).</w:t>
      </w:r>
    </w:p>
    <w:p w14:paraId="0019B58A" w14:textId="77777777" w:rsidR="005A04B3" w:rsidRPr="00A96ED6" w:rsidRDefault="005A04B3" w:rsidP="005A04B3">
      <w:pPr>
        <w:jc w:val="both"/>
        <w:rPr>
          <w:rFonts w:ascii="Times New Roman" w:hAnsi="Times New Roman" w:cs="Times New Roman"/>
          <w:noProof/>
          <w:sz w:val="24"/>
        </w:rPr>
      </w:pPr>
    </w:p>
    <w:p w14:paraId="75561F3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Jebkurā gadījumā nozīme ir vienīgi tai pakalpojumu apgrozījuma daļai, ko pārdod klientiem, kas ir rezidenti (jo šo daļu “eksportē” tikai 3. veidā uz valsti, kurā saistīts uzņēmums ir rezidents).</w:t>
      </w:r>
    </w:p>
    <w:p w14:paraId="03F9322B" w14:textId="77777777" w:rsidR="005A04B3" w:rsidRPr="00A96ED6" w:rsidRDefault="005A04B3" w:rsidP="005A04B3">
      <w:pPr>
        <w:jc w:val="both"/>
        <w:rPr>
          <w:rFonts w:ascii="Times New Roman" w:hAnsi="Times New Roman" w:cs="Times New Roman"/>
          <w:noProof/>
          <w:sz w:val="24"/>
        </w:rPr>
      </w:pPr>
    </w:p>
    <w:p w14:paraId="0A0655F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Ja </w:t>
      </w:r>
      <w:r>
        <w:rPr>
          <w:rFonts w:ascii="Times New Roman" w:hAnsi="Times New Roman"/>
          <w:i/>
          <w:iCs/>
          <w:sz w:val="24"/>
        </w:rPr>
        <w:t>FATS</w:t>
      </w:r>
      <w:r>
        <w:rPr>
          <w:rFonts w:ascii="Times New Roman" w:hAnsi="Times New Roman"/>
          <w:sz w:val="24"/>
        </w:rPr>
        <w:t xml:space="preserve"> eksportu kā mainīgo lielumu nav iespējams iedalīt pēc precēm/pakalpojumiem, var izmantot turpmāk minēto pieeju, lai noteiktu to produktu/pakalpojumu apgrozījumu, ko pārdod klientiem ziņojošajā valstī.</w:t>
      </w:r>
    </w:p>
    <w:p w14:paraId="301DB7DB" w14:textId="77777777" w:rsidR="005A04B3" w:rsidRPr="00A96ED6" w:rsidRDefault="005A04B3" w:rsidP="005A04B3">
      <w:pPr>
        <w:jc w:val="both"/>
        <w:rPr>
          <w:rFonts w:ascii="Times New Roman" w:hAnsi="Times New Roman" w:cs="Times New Roman"/>
          <w:noProof/>
          <w:sz w:val="24"/>
        </w:rPr>
      </w:pPr>
    </w:p>
    <w:p w14:paraId="7F232A71" w14:textId="77777777" w:rsidR="005A04B3" w:rsidRDefault="005A04B3" w:rsidP="005F7FE2">
      <w:pPr>
        <w:keepNext/>
        <w:keepLines/>
        <w:jc w:val="both"/>
        <w:rPr>
          <w:rFonts w:ascii="Times New Roman" w:hAnsi="Times New Roman"/>
          <w:sz w:val="24"/>
        </w:rPr>
      </w:pPr>
      <w:r>
        <w:rPr>
          <w:rFonts w:ascii="Times New Roman" w:hAnsi="Times New Roman"/>
          <w:sz w:val="24"/>
        </w:rPr>
        <w:lastRenderedPageBreak/>
        <w:t xml:space="preserve">Lai iedalītu </w:t>
      </w:r>
      <w:r>
        <w:rPr>
          <w:rFonts w:ascii="Times New Roman" w:hAnsi="Times New Roman"/>
          <w:b/>
          <w:bCs/>
          <w:i/>
          <w:iCs/>
          <w:sz w:val="24"/>
        </w:rPr>
        <w:t>IFATS</w:t>
      </w:r>
      <w:r>
        <w:rPr>
          <w:rFonts w:ascii="Times New Roman" w:hAnsi="Times New Roman"/>
          <w:sz w:val="24"/>
        </w:rPr>
        <w:t xml:space="preserve"> apgrozījumu pēc preču/pakalpojumu pārdošanas apjoma vietējā tirgū/eksporta, var izmantot no </w:t>
      </w:r>
      <w:r>
        <w:rPr>
          <w:rFonts w:ascii="Times New Roman" w:hAnsi="Times New Roman"/>
          <w:i/>
          <w:iCs/>
          <w:sz w:val="24"/>
        </w:rPr>
        <w:t>SBS</w:t>
      </w:r>
      <w:r>
        <w:rPr>
          <w:rFonts w:ascii="Times New Roman" w:hAnsi="Times New Roman"/>
          <w:sz w:val="24"/>
        </w:rPr>
        <w:t xml:space="preserve">, </w:t>
      </w:r>
      <w:r>
        <w:rPr>
          <w:rFonts w:ascii="Times New Roman" w:hAnsi="Times New Roman"/>
          <w:i/>
          <w:iCs/>
          <w:sz w:val="24"/>
        </w:rPr>
        <w:t>TEC</w:t>
      </w:r>
      <w:r>
        <w:rPr>
          <w:rFonts w:ascii="Times New Roman" w:hAnsi="Times New Roman"/>
          <w:sz w:val="24"/>
        </w:rPr>
        <w:t xml:space="preserve"> un </w:t>
      </w:r>
      <w:r>
        <w:rPr>
          <w:rFonts w:ascii="Times New Roman" w:hAnsi="Times New Roman"/>
          <w:i/>
          <w:iCs/>
          <w:sz w:val="24"/>
        </w:rPr>
        <w:t>STEC</w:t>
      </w:r>
      <w:r>
        <w:rPr>
          <w:rFonts w:ascii="Times New Roman" w:hAnsi="Times New Roman"/>
          <w:sz w:val="24"/>
        </w:rPr>
        <w:t xml:space="preserve"> izrietošo informāciju un PVN datus.</w:t>
      </w:r>
    </w:p>
    <w:p w14:paraId="6D48908A" w14:textId="77777777" w:rsidR="005F7FE2" w:rsidRPr="00A96ED6" w:rsidRDefault="005F7FE2" w:rsidP="005F7FE2">
      <w:pPr>
        <w:keepNext/>
        <w:keepLines/>
        <w:jc w:val="both"/>
        <w:rPr>
          <w:rFonts w:ascii="Times New Roman" w:hAnsi="Times New Roman" w:cs="Times New Roman"/>
          <w:noProof/>
          <w:sz w:val="24"/>
        </w:rPr>
      </w:pPr>
    </w:p>
    <w:p w14:paraId="032021BF" w14:textId="77777777" w:rsidR="005A04B3" w:rsidRPr="00410C5B" w:rsidRDefault="005A04B3" w:rsidP="005F7FE2">
      <w:pPr>
        <w:pStyle w:val="ListParagraph"/>
        <w:keepNext/>
        <w:keepLines/>
        <w:numPr>
          <w:ilvl w:val="0"/>
          <w:numId w:val="75"/>
        </w:numPr>
        <w:ind w:left="567" w:hanging="283"/>
        <w:contextualSpacing/>
        <w:jc w:val="both"/>
        <w:rPr>
          <w:rFonts w:ascii="Times New Roman" w:hAnsi="Times New Roman" w:cs="Times New Roman"/>
          <w:noProof/>
          <w:sz w:val="24"/>
        </w:rPr>
      </w:pPr>
      <w:r>
        <w:rPr>
          <w:rFonts w:ascii="Times New Roman" w:hAnsi="Times New Roman"/>
          <w:i/>
          <w:iCs/>
          <w:sz w:val="24"/>
        </w:rPr>
        <w:t>IFATS</w:t>
      </w:r>
      <w:r>
        <w:rPr>
          <w:rFonts w:ascii="Times New Roman" w:hAnsi="Times New Roman"/>
          <w:sz w:val="24"/>
        </w:rPr>
        <w:t xml:space="preserve"> dati atspoguļo attiecīgās valsts ārvalstu saistītu uzņēmumu apgrozījumu attiecībā uz konkrēto saimniecisko darbību. Pēc tam:</w:t>
      </w:r>
    </w:p>
    <w:p w14:paraId="18D03062" w14:textId="77777777" w:rsidR="00410C5B" w:rsidRPr="00A96ED6" w:rsidRDefault="00410C5B" w:rsidP="00410C5B">
      <w:pPr>
        <w:pStyle w:val="ListParagraph"/>
        <w:ind w:left="567" w:firstLine="0"/>
        <w:contextualSpacing/>
        <w:jc w:val="both"/>
        <w:rPr>
          <w:rFonts w:ascii="Times New Roman" w:hAnsi="Times New Roman" w:cs="Times New Roman"/>
          <w:noProof/>
          <w:sz w:val="24"/>
        </w:rPr>
      </w:pPr>
    </w:p>
    <w:p w14:paraId="02BB570F" w14:textId="77777777" w:rsidR="005A04B3" w:rsidRPr="00A96ED6" w:rsidRDefault="005A04B3" w:rsidP="005A04B3">
      <w:pPr>
        <w:ind w:left="851" w:hanging="284"/>
        <w:jc w:val="both"/>
        <w:rPr>
          <w:rFonts w:ascii="Times New Roman" w:hAnsi="Times New Roman" w:cs="Times New Roman"/>
          <w:noProof/>
          <w:sz w:val="24"/>
        </w:rPr>
      </w:pPr>
      <w:r>
        <w:rPr>
          <w:rFonts w:ascii="Times New Roman" w:hAnsi="Times New Roman"/>
          <w:sz w:val="24"/>
        </w:rPr>
        <w:t xml:space="preserve">a) atskaita preču eksportu (to atspoguļo </w:t>
      </w:r>
      <w:r>
        <w:rPr>
          <w:rFonts w:ascii="Times New Roman" w:hAnsi="Times New Roman"/>
          <w:i/>
          <w:iCs/>
          <w:sz w:val="24"/>
        </w:rPr>
        <w:t>TEC</w:t>
      </w:r>
      <w:r>
        <w:rPr>
          <w:rFonts w:ascii="Times New Roman" w:hAnsi="Times New Roman"/>
          <w:sz w:val="24"/>
        </w:rPr>
        <w:t xml:space="preserve"> dati). Ja nav pieejami mikrodati par konkrēto uzņēmumu, var izmantot PVN (</w:t>
      </w:r>
      <w:r>
        <w:rPr>
          <w:rFonts w:ascii="Times New Roman" w:hAnsi="Times New Roman"/>
          <w:i/>
          <w:iCs/>
          <w:sz w:val="24"/>
        </w:rPr>
        <w:t>VIES</w:t>
      </w:r>
      <w:r>
        <w:rPr>
          <w:rFonts w:ascii="Times New Roman" w:hAnsi="Times New Roman"/>
          <w:sz w:val="24"/>
        </w:rPr>
        <w:t xml:space="preserve">). Preču eksportu arī var novērtēt, izmantojot </w:t>
      </w:r>
      <w:r>
        <w:rPr>
          <w:rFonts w:ascii="Times New Roman" w:hAnsi="Times New Roman"/>
          <w:i/>
          <w:iCs/>
          <w:sz w:val="24"/>
        </w:rPr>
        <w:t>TEC</w:t>
      </w:r>
      <w:r>
        <w:rPr>
          <w:rFonts w:ascii="Times New Roman" w:hAnsi="Times New Roman"/>
          <w:sz w:val="24"/>
        </w:rPr>
        <w:t xml:space="preserve"> datus par ārvalstu saistītiem uzņēmumiem, kas darbojas tajā pašā nozarē vai kategorijā pēc uzņēmuma lieluma;</w:t>
      </w:r>
    </w:p>
    <w:p w14:paraId="6807968B" w14:textId="77777777" w:rsidR="005A04B3" w:rsidRPr="00A96ED6" w:rsidRDefault="005A04B3" w:rsidP="005A04B3">
      <w:pPr>
        <w:ind w:left="851" w:hanging="284"/>
        <w:jc w:val="both"/>
        <w:rPr>
          <w:rFonts w:ascii="Times New Roman" w:hAnsi="Times New Roman" w:cs="Times New Roman"/>
          <w:noProof/>
          <w:sz w:val="24"/>
        </w:rPr>
      </w:pPr>
      <w:r>
        <w:rPr>
          <w:rFonts w:ascii="Times New Roman" w:hAnsi="Times New Roman"/>
          <w:sz w:val="24"/>
        </w:rPr>
        <w:t xml:space="preserve">b) atskaita pakalpojumu eksportu (to atspoguļo </w:t>
      </w:r>
      <w:r>
        <w:rPr>
          <w:rFonts w:ascii="Times New Roman" w:hAnsi="Times New Roman"/>
          <w:i/>
          <w:iCs/>
          <w:sz w:val="24"/>
        </w:rPr>
        <w:t>STEC</w:t>
      </w:r>
      <w:r>
        <w:rPr>
          <w:rFonts w:ascii="Times New Roman" w:hAnsi="Times New Roman"/>
          <w:sz w:val="24"/>
        </w:rPr>
        <w:t xml:space="preserve"> dati). Ja nav pieejami mikrodati par konkrēto uzņēmumu, var izmantot PVN (</w:t>
      </w:r>
      <w:r>
        <w:rPr>
          <w:rFonts w:ascii="Times New Roman" w:hAnsi="Times New Roman"/>
          <w:i/>
          <w:iCs/>
          <w:sz w:val="24"/>
        </w:rPr>
        <w:t>VIES</w:t>
      </w:r>
      <w:r>
        <w:rPr>
          <w:rFonts w:ascii="Times New Roman" w:hAnsi="Times New Roman"/>
          <w:sz w:val="24"/>
        </w:rPr>
        <w:t xml:space="preserve">). Pakalpojumu eksportu arī var novērtēt, izmantojot </w:t>
      </w:r>
      <w:r>
        <w:rPr>
          <w:rFonts w:ascii="Times New Roman" w:hAnsi="Times New Roman"/>
          <w:i/>
          <w:iCs/>
          <w:sz w:val="24"/>
        </w:rPr>
        <w:t>STEC</w:t>
      </w:r>
      <w:r>
        <w:rPr>
          <w:rFonts w:ascii="Times New Roman" w:hAnsi="Times New Roman"/>
          <w:sz w:val="24"/>
        </w:rPr>
        <w:t xml:space="preserve"> datus par ārvalstu saistītiem uzņēmumiem, kas darbojas tajā pašā nozarē vai kategorijā pēc uzņēmuma lieluma;</w:t>
      </w:r>
    </w:p>
    <w:p w14:paraId="062736E6" w14:textId="77777777" w:rsidR="005A04B3" w:rsidRPr="00A96ED6" w:rsidRDefault="005A04B3" w:rsidP="005A04B3">
      <w:pPr>
        <w:ind w:left="851" w:hanging="284"/>
        <w:jc w:val="both"/>
        <w:rPr>
          <w:rFonts w:ascii="Times New Roman" w:hAnsi="Times New Roman" w:cs="Times New Roman"/>
          <w:noProof/>
          <w:sz w:val="24"/>
        </w:rPr>
      </w:pPr>
      <w:r>
        <w:rPr>
          <w:rFonts w:ascii="Times New Roman" w:hAnsi="Times New Roman"/>
          <w:sz w:val="24"/>
        </w:rPr>
        <w:t xml:space="preserve">c) atskaita tiem klientiem pārdoto preču apgrozījumu, kas ir rezidenti. a) un b) darbības rezultātā iegūtā summa atspoguļo vietējā tirgū pārdoto pakalpojumu apgrozījumu. Tomēr šī summa var ietvert arī dažas vietējā mērogā pārdotās preces. Ja nav pieejama informācija par ieņēmumiem no vietējā mērogā pārdotajām precēm, kas izriet no </w:t>
      </w:r>
      <w:r>
        <w:rPr>
          <w:rFonts w:ascii="Times New Roman" w:hAnsi="Times New Roman"/>
          <w:i/>
          <w:iCs/>
          <w:sz w:val="24"/>
        </w:rPr>
        <w:t>SBS</w:t>
      </w:r>
      <w:r>
        <w:rPr>
          <w:rFonts w:ascii="Times New Roman" w:hAnsi="Times New Roman"/>
          <w:sz w:val="24"/>
        </w:rPr>
        <w:t xml:space="preserve"> sekundārajām saimnieciskajām darbībām vai PVN (</w:t>
      </w:r>
      <w:r>
        <w:rPr>
          <w:rFonts w:ascii="Times New Roman" w:hAnsi="Times New Roman"/>
          <w:i/>
          <w:iCs/>
          <w:sz w:val="24"/>
        </w:rPr>
        <w:t>VIES</w:t>
      </w:r>
      <w:r>
        <w:rPr>
          <w:rFonts w:ascii="Times New Roman" w:hAnsi="Times New Roman"/>
          <w:sz w:val="24"/>
        </w:rPr>
        <w:t xml:space="preserve">) datiem, var izmantot līdzīgu preču/pakalpojumu attiecības sadalījumu, kas izriet, piemēram, no </w:t>
      </w:r>
      <w:r>
        <w:rPr>
          <w:rFonts w:ascii="Times New Roman" w:hAnsi="Times New Roman"/>
          <w:i/>
          <w:iCs/>
          <w:sz w:val="24"/>
        </w:rPr>
        <w:t>TEC</w:t>
      </w:r>
      <w:r>
        <w:rPr>
          <w:rFonts w:ascii="Times New Roman" w:hAnsi="Times New Roman"/>
          <w:sz w:val="24"/>
        </w:rPr>
        <w:t xml:space="preserve"> un </w:t>
      </w:r>
      <w:r>
        <w:rPr>
          <w:rFonts w:ascii="Times New Roman" w:hAnsi="Times New Roman"/>
          <w:i/>
          <w:iCs/>
          <w:sz w:val="24"/>
        </w:rPr>
        <w:t>STEC</w:t>
      </w:r>
      <w:r>
        <w:rPr>
          <w:rFonts w:ascii="Times New Roman" w:hAnsi="Times New Roman"/>
          <w:sz w:val="24"/>
        </w:rPr>
        <w:t xml:space="preserve"> datiem attiecībā uz to pašu saimniecisko darbību.</w:t>
      </w:r>
    </w:p>
    <w:p w14:paraId="2971D0AD" w14:textId="77777777" w:rsidR="005A04B3" w:rsidRPr="00A96ED6" w:rsidRDefault="005A04B3" w:rsidP="005A04B3">
      <w:pPr>
        <w:ind w:left="851" w:hanging="284"/>
        <w:jc w:val="both"/>
        <w:rPr>
          <w:rFonts w:ascii="Times New Roman" w:hAnsi="Times New Roman" w:cs="Times New Roman"/>
          <w:noProof/>
          <w:sz w:val="24"/>
        </w:rPr>
      </w:pPr>
    </w:p>
    <w:p w14:paraId="0E5F3C6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Attiecībā uz iedaļām, kuru izlaides vērtība ir nepieciešama 3. veida novērtēšanai, iespējams izmantot iepriekš minēto procedūru, balstoties uz apgrozījumu. Iegūtā koriģētā apgrozījuma vērtība atspoguļos svērumu (vietējo apgrozījumu dalot ar kopējo apgrozījumu), ko pēc tam var piemērot izlaides vērtībai.</w:t>
      </w:r>
    </w:p>
    <w:p w14:paraId="769C7D00" w14:textId="77777777" w:rsidR="005A04B3" w:rsidRPr="00A96ED6" w:rsidRDefault="005A04B3" w:rsidP="005A04B3">
      <w:pPr>
        <w:jc w:val="both"/>
        <w:rPr>
          <w:rFonts w:ascii="Times New Roman" w:hAnsi="Times New Roman" w:cs="Times New Roman"/>
          <w:noProof/>
          <w:sz w:val="24"/>
        </w:rPr>
      </w:pPr>
    </w:p>
    <w:p w14:paraId="6C745D70" w14:textId="77777777" w:rsidR="005A04B3" w:rsidRDefault="005A04B3" w:rsidP="005A04B3">
      <w:pPr>
        <w:jc w:val="both"/>
        <w:rPr>
          <w:rFonts w:ascii="Times New Roman" w:hAnsi="Times New Roman"/>
          <w:sz w:val="24"/>
        </w:rPr>
      </w:pPr>
      <w:r>
        <w:rPr>
          <w:rFonts w:ascii="Times New Roman" w:hAnsi="Times New Roman"/>
          <w:b/>
          <w:bCs/>
          <w:i/>
          <w:iCs/>
          <w:sz w:val="24"/>
        </w:rPr>
        <w:t>OFATS</w:t>
      </w:r>
      <w:r>
        <w:rPr>
          <w:rFonts w:ascii="Times New Roman" w:hAnsi="Times New Roman"/>
          <w:sz w:val="24"/>
        </w:rPr>
        <w:t xml:space="preserve"> apgrozījuma iedalīšana pēc preču/pakalpojumu pārdošanas apjoma vietējā tirgū/eksporta var būt sarežģītāka. Noteikta nepieciešamā informācija un iedalījumi dažās valstīs jau ir pieejami </w:t>
      </w:r>
      <w:r>
        <w:rPr>
          <w:rFonts w:ascii="Times New Roman" w:hAnsi="Times New Roman"/>
          <w:i/>
          <w:iCs/>
          <w:sz w:val="24"/>
        </w:rPr>
        <w:t>OFATS</w:t>
      </w:r>
      <w:r>
        <w:rPr>
          <w:rFonts w:ascii="Times New Roman" w:hAnsi="Times New Roman"/>
          <w:sz w:val="24"/>
        </w:rPr>
        <w:t xml:space="preserve"> apsekojumos. Valstis, kuras nevāc šo informāciju, var apsvērt kādu no turpmāk minētajām pieejām.</w:t>
      </w:r>
    </w:p>
    <w:p w14:paraId="04DF4954" w14:textId="77777777" w:rsidR="00410C5B" w:rsidRPr="00A96ED6" w:rsidRDefault="00410C5B" w:rsidP="005A04B3">
      <w:pPr>
        <w:jc w:val="both"/>
        <w:rPr>
          <w:rFonts w:ascii="Times New Roman" w:hAnsi="Times New Roman" w:cs="Times New Roman"/>
          <w:noProof/>
          <w:sz w:val="24"/>
        </w:rPr>
      </w:pPr>
    </w:p>
    <w:p w14:paraId="47317604" w14:textId="77777777" w:rsidR="005A04B3" w:rsidRPr="00A96ED6" w:rsidRDefault="005A04B3" w:rsidP="003354F3">
      <w:pPr>
        <w:pStyle w:val="ListParagraph"/>
        <w:numPr>
          <w:ilvl w:val="0"/>
          <w:numId w:val="75"/>
        </w:numPr>
        <w:ind w:left="567" w:hanging="283"/>
        <w:contextualSpacing/>
        <w:jc w:val="both"/>
        <w:rPr>
          <w:rFonts w:ascii="Times New Roman" w:hAnsi="Times New Roman" w:cs="Times New Roman"/>
          <w:noProof/>
          <w:sz w:val="24"/>
        </w:rPr>
      </w:pPr>
      <w:r>
        <w:rPr>
          <w:rFonts w:ascii="Times New Roman" w:hAnsi="Times New Roman"/>
          <w:sz w:val="24"/>
        </w:rPr>
        <w:t xml:space="preserve">Iekļaut jautājumu </w:t>
      </w:r>
      <w:r>
        <w:rPr>
          <w:rFonts w:ascii="Times New Roman" w:hAnsi="Times New Roman"/>
          <w:i/>
          <w:iCs/>
          <w:sz w:val="24"/>
        </w:rPr>
        <w:t>OFATS</w:t>
      </w:r>
      <w:r>
        <w:rPr>
          <w:rFonts w:ascii="Times New Roman" w:hAnsi="Times New Roman"/>
          <w:sz w:val="24"/>
        </w:rPr>
        <w:t xml:space="preserve"> apsekojumā (sākotnēji to var formulēt tā, lai iegūtu pamatotu aplēsi par pārdošanas apjoma proporciju uzņēmējvalstī) – dažas iespējamās idejas skat. 5. nodaļā.</w:t>
      </w:r>
    </w:p>
    <w:p w14:paraId="4F8959AF" w14:textId="77777777" w:rsidR="005A04B3" w:rsidRPr="00A96ED6" w:rsidRDefault="005A04B3" w:rsidP="003354F3">
      <w:pPr>
        <w:pStyle w:val="ListParagraph"/>
        <w:numPr>
          <w:ilvl w:val="0"/>
          <w:numId w:val="75"/>
        </w:numPr>
        <w:ind w:left="567" w:hanging="283"/>
        <w:contextualSpacing/>
        <w:jc w:val="both"/>
        <w:rPr>
          <w:rFonts w:ascii="Times New Roman" w:hAnsi="Times New Roman" w:cs="Times New Roman"/>
          <w:noProof/>
          <w:sz w:val="24"/>
        </w:rPr>
      </w:pPr>
      <w:r>
        <w:rPr>
          <w:rFonts w:ascii="Times New Roman" w:hAnsi="Times New Roman"/>
          <w:sz w:val="24"/>
        </w:rPr>
        <w:t>Meklēt informāciju, sadarbojoties ar partnervalsti. Var sadarboties, piemēram, ar svarīgiem partneriem, kuriem ļoti būtiska ir divpusēja tirdzniecība. Pēc tam statistikas iestādes var abpusēji apmainīties ar šo informāciju.</w:t>
      </w:r>
    </w:p>
    <w:p w14:paraId="63426D6E" w14:textId="77777777" w:rsidR="005A04B3" w:rsidRPr="00A96ED6" w:rsidRDefault="005A04B3" w:rsidP="003354F3">
      <w:pPr>
        <w:pStyle w:val="ListParagraph"/>
        <w:numPr>
          <w:ilvl w:val="0"/>
          <w:numId w:val="75"/>
        </w:numPr>
        <w:ind w:left="567" w:hanging="283"/>
        <w:contextualSpacing/>
        <w:jc w:val="both"/>
        <w:rPr>
          <w:rFonts w:ascii="Times New Roman" w:hAnsi="Times New Roman" w:cs="Times New Roman"/>
          <w:noProof/>
          <w:sz w:val="24"/>
        </w:rPr>
      </w:pPr>
      <w:r>
        <w:rPr>
          <w:rFonts w:ascii="Times New Roman" w:hAnsi="Times New Roman"/>
          <w:sz w:val="24"/>
        </w:rPr>
        <w:t xml:space="preserve">Veikt novērtēšanu, balstoties uz informāciju apkopojošās valsts </w:t>
      </w:r>
      <w:r>
        <w:rPr>
          <w:rFonts w:ascii="Times New Roman" w:hAnsi="Times New Roman"/>
          <w:i/>
          <w:iCs/>
          <w:sz w:val="24"/>
        </w:rPr>
        <w:t>IFATS</w:t>
      </w:r>
      <w:r>
        <w:rPr>
          <w:rFonts w:ascii="Times New Roman" w:hAnsi="Times New Roman"/>
          <w:sz w:val="24"/>
        </w:rPr>
        <w:t xml:space="preserve"> proporcijām (pieņemot, ka </w:t>
      </w:r>
      <w:r>
        <w:rPr>
          <w:rFonts w:ascii="Times New Roman" w:hAnsi="Times New Roman"/>
          <w:i/>
          <w:iCs/>
          <w:sz w:val="24"/>
        </w:rPr>
        <w:t>IFATS</w:t>
      </w:r>
      <w:r>
        <w:rPr>
          <w:rFonts w:ascii="Times New Roman" w:hAnsi="Times New Roman"/>
          <w:sz w:val="24"/>
        </w:rPr>
        <w:t xml:space="preserve"> norādītās attiecības ir labs rādītājs arī attiecībā uz </w:t>
      </w:r>
      <w:r>
        <w:rPr>
          <w:rFonts w:ascii="Times New Roman" w:hAnsi="Times New Roman"/>
          <w:i/>
          <w:iCs/>
          <w:sz w:val="24"/>
        </w:rPr>
        <w:t>OFATS</w:t>
      </w:r>
      <w:r>
        <w:rPr>
          <w:rFonts w:ascii="Times New Roman" w:hAnsi="Times New Roman"/>
          <w:sz w:val="24"/>
        </w:rPr>
        <w:t>).</w:t>
      </w:r>
    </w:p>
    <w:p w14:paraId="066D1385" w14:textId="77777777" w:rsidR="005A04B3" w:rsidRPr="00A96ED6" w:rsidRDefault="005A04B3" w:rsidP="003354F3">
      <w:pPr>
        <w:pStyle w:val="ListParagraph"/>
        <w:numPr>
          <w:ilvl w:val="0"/>
          <w:numId w:val="75"/>
        </w:numPr>
        <w:ind w:left="567" w:hanging="283"/>
        <w:contextualSpacing/>
        <w:jc w:val="both"/>
        <w:rPr>
          <w:rFonts w:ascii="Times New Roman" w:hAnsi="Times New Roman" w:cs="Times New Roman"/>
          <w:noProof/>
          <w:sz w:val="24"/>
        </w:rPr>
      </w:pPr>
      <w:r>
        <w:rPr>
          <w:rFonts w:ascii="Times New Roman" w:hAnsi="Times New Roman"/>
          <w:sz w:val="24"/>
        </w:rPr>
        <w:t>Partnervalstīs</w:t>
      </w:r>
      <w:r w:rsidRPr="00A96ED6">
        <w:rPr>
          <w:rStyle w:val="FootnoteReference"/>
          <w:rFonts w:ascii="Times New Roman" w:hAnsi="Times New Roman" w:cs="Times New Roman"/>
          <w:noProof/>
          <w:sz w:val="24"/>
        </w:rPr>
        <w:footnoteReference w:id="166"/>
      </w:r>
      <w:r>
        <w:rPr>
          <w:rFonts w:ascii="Times New Roman" w:hAnsi="Times New Roman"/>
          <w:sz w:val="24"/>
        </w:rPr>
        <w:t xml:space="preserve"> pieejamos datus var izmantot, lai novērtētu apgrozījumu, kas attiecas uz pārdotajām precēm. </w:t>
      </w:r>
      <w:r>
        <w:rPr>
          <w:rFonts w:ascii="Times New Roman" w:hAnsi="Times New Roman"/>
          <w:i/>
          <w:iCs/>
          <w:sz w:val="24"/>
        </w:rPr>
        <w:t>OFATS</w:t>
      </w:r>
      <w:r>
        <w:rPr>
          <w:rFonts w:ascii="Times New Roman" w:hAnsi="Times New Roman"/>
          <w:sz w:val="24"/>
        </w:rPr>
        <w:t xml:space="preserve"> apsekojumā var iekļaut arī papildu jautājumu (skat. 13. nodaļas 13.3. iedaļu “3. veida novērtēšana”).</w:t>
      </w:r>
    </w:p>
    <w:p w14:paraId="219280C7" w14:textId="77777777" w:rsidR="005A04B3" w:rsidRPr="00A96ED6" w:rsidRDefault="005A04B3" w:rsidP="003354F3">
      <w:pPr>
        <w:pStyle w:val="ListParagraph"/>
        <w:numPr>
          <w:ilvl w:val="0"/>
          <w:numId w:val="75"/>
        </w:numPr>
        <w:ind w:left="567" w:hanging="283"/>
        <w:contextualSpacing/>
        <w:jc w:val="both"/>
        <w:rPr>
          <w:rFonts w:ascii="Times New Roman" w:hAnsi="Times New Roman" w:cs="Times New Roman"/>
          <w:noProof/>
          <w:sz w:val="24"/>
        </w:rPr>
      </w:pPr>
      <w:r>
        <w:rPr>
          <w:rFonts w:ascii="Times New Roman" w:hAnsi="Times New Roman"/>
          <w:sz w:val="24"/>
        </w:rPr>
        <w:t>Pakalpojumu apgrozījuma novērtēšana lielākoties uz precēm balstītos sektoros (piemēram, C iedaļa “Apstrādes rūpniecība”) ir joma, kas jāizpēta sīkāk (vairāk informācijas skat. 9.5.5. iedaļā).</w:t>
      </w:r>
    </w:p>
    <w:p w14:paraId="0C631342" w14:textId="77777777" w:rsidR="005A04B3" w:rsidRPr="00A96ED6" w:rsidRDefault="005A04B3" w:rsidP="005A04B3">
      <w:pPr>
        <w:jc w:val="both"/>
        <w:rPr>
          <w:rFonts w:ascii="Times New Roman" w:hAnsi="Times New Roman" w:cs="Times New Roman"/>
          <w:noProof/>
          <w:sz w:val="24"/>
        </w:rPr>
      </w:pPr>
    </w:p>
    <w:p w14:paraId="4FE690F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lastRenderedPageBreak/>
        <w:t>Citi piemēri, kas balstīti uz dažādu valstu pieredzi, ir aplūkoti 13. nodaļas 13.3. iedaļā “3. veida novērtēšana”.</w:t>
      </w:r>
    </w:p>
    <w:p w14:paraId="5B53F9DE" w14:textId="77777777" w:rsidR="005A04B3" w:rsidRPr="00A96ED6" w:rsidRDefault="005A04B3" w:rsidP="005A04B3">
      <w:pPr>
        <w:jc w:val="both"/>
        <w:rPr>
          <w:rFonts w:ascii="Times New Roman" w:hAnsi="Times New Roman" w:cs="Times New Roman"/>
          <w:noProof/>
          <w:sz w:val="24"/>
        </w:rPr>
      </w:pPr>
    </w:p>
    <w:p w14:paraId="3FA5A4F2" w14:textId="77777777" w:rsidR="005A04B3" w:rsidRPr="00A96ED6" w:rsidRDefault="005A04B3" w:rsidP="00410C5B">
      <w:pPr>
        <w:keepNext/>
        <w:keepLines/>
        <w:jc w:val="both"/>
        <w:rPr>
          <w:rFonts w:ascii="Times New Roman" w:hAnsi="Times New Roman" w:cs="Times New Roman"/>
          <w:noProof/>
          <w:sz w:val="24"/>
        </w:rPr>
      </w:pPr>
      <w:r>
        <w:rPr>
          <w:rFonts w:ascii="Times New Roman" w:hAnsi="Times New Roman"/>
          <w:sz w:val="24"/>
        </w:rPr>
        <w:t xml:space="preserve">Kā norādīts MSITS 2010, starptautiskās pakalpojumu sniegšanas regulējumā </w:t>
      </w:r>
      <w:r>
        <w:rPr>
          <w:rFonts w:ascii="Times New Roman" w:hAnsi="Times New Roman"/>
          <w:i/>
          <w:iCs/>
          <w:sz w:val="24"/>
        </w:rPr>
        <w:t>ITSS</w:t>
      </w:r>
      <w:r>
        <w:rPr>
          <w:rFonts w:ascii="Times New Roman" w:hAnsi="Times New Roman"/>
          <w:sz w:val="24"/>
        </w:rPr>
        <w:t xml:space="preserve"> un </w:t>
      </w:r>
      <w:r>
        <w:rPr>
          <w:rFonts w:ascii="Times New Roman" w:hAnsi="Times New Roman"/>
          <w:i/>
          <w:iCs/>
          <w:sz w:val="24"/>
        </w:rPr>
        <w:t>FATS</w:t>
      </w:r>
      <w:r>
        <w:rPr>
          <w:rFonts w:ascii="Times New Roman" w:hAnsi="Times New Roman"/>
          <w:sz w:val="24"/>
        </w:rPr>
        <w:t xml:space="preserve"> dati var pārklāties. Piemēram, kādā noteiktā valstī izveidots saistīts uzņēmums vispirms var importēt pakalpojumus no tā mātesuzņēmuma (uzrādot tos </w:t>
      </w:r>
      <w:r>
        <w:rPr>
          <w:rFonts w:ascii="Times New Roman" w:hAnsi="Times New Roman"/>
          <w:i/>
          <w:iCs/>
          <w:sz w:val="24"/>
        </w:rPr>
        <w:t>ITSS</w:t>
      </w:r>
      <w:r>
        <w:rPr>
          <w:rFonts w:ascii="Times New Roman" w:hAnsi="Times New Roman"/>
          <w:sz w:val="24"/>
        </w:rPr>
        <w:t xml:space="preserve"> kā pakalpojumus, ko nerezidents sniedz rezidentam) un pēc tam tos sniegt klientam, kas ir rezidents. Rīcība šo datu pārklāšanās gadījumā tiks aplūkota šīs rokasgrāmatas otrajā izdevumā.</w:t>
      </w:r>
    </w:p>
    <w:p w14:paraId="50B5B5F3"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A04B3" w:rsidRPr="00A96ED6" w14:paraId="7DB5AB7A" w14:textId="77777777" w:rsidTr="00125454">
        <w:tc>
          <w:tcPr>
            <w:tcW w:w="5000" w:type="pct"/>
            <w:tcBorders>
              <w:top w:val="nil"/>
              <w:left w:val="nil"/>
              <w:bottom w:val="nil"/>
              <w:right w:val="nil"/>
            </w:tcBorders>
            <w:shd w:val="clear" w:color="auto" w:fill="FFE1E1"/>
          </w:tcPr>
          <w:p w14:paraId="6612038A" w14:textId="77777777" w:rsidR="005A04B3" w:rsidRPr="00A96ED6" w:rsidRDefault="005A04B3" w:rsidP="008C354A">
            <w:pPr>
              <w:ind w:left="113" w:right="113"/>
              <w:jc w:val="both"/>
              <w:rPr>
                <w:rFonts w:ascii="Times New Roman" w:hAnsi="Times New Roman" w:cs="Times New Roman"/>
                <w:b/>
                <w:noProof/>
                <w:color w:val="B83B46"/>
                <w:sz w:val="24"/>
              </w:rPr>
            </w:pPr>
            <w:r>
              <w:rPr>
                <w:rFonts w:ascii="Times New Roman" w:hAnsi="Times New Roman"/>
                <w:b/>
                <w:color w:val="B83B46"/>
                <w:sz w:val="24"/>
              </w:rPr>
              <w:t>9.4. ierāmējums. Ārvalstu saistīti uzņēmumi un pakalpojumu pārdošanas apjoms</w:t>
            </w:r>
          </w:p>
          <w:p w14:paraId="5C1EC449" w14:textId="77777777" w:rsidR="005A04B3" w:rsidRPr="00A96ED6" w:rsidRDefault="005A04B3" w:rsidP="008C354A">
            <w:pPr>
              <w:ind w:left="113" w:right="113"/>
              <w:jc w:val="both"/>
              <w:rPr>
                <w:rFonts w:ascii="Times New Roman" w:hAnsi="Times New Roman" w:cs="Times New Roman"/>
                <w:b/>
                <w:noProof/>
                <w:color w:val="B83B46"/>
                <w:sz w:val="24"/>
              </w:rPr>
            </w:pPr>
          </w:p>
          <w:p w14:paraId="235D07BA" w14:textId="77777777" w:rsidR="005A04B3" w:rsidRPr="00A96ED6" w:rsidRDefault="005A04B3" w:rsidP="008C354A">
            <w:pPr>
              <w:pStyle w:val="BodyText"/>
              <w:ind w:left="113" w:right="113"/>
              <w:jc w:val="both"/>
              <w:rPr>
                <w:rFonts w:ascii="Times New Roman" w:hAnsi="Times New Roman" w:cs="Times New Roman"/>
                <w:noProof/>
                <w:color w:val="000000"/>
                <w:sz w:val="24"/>
              </w:rPr>
            </w:pPr>
            <w:r>
              <w:rPr>
                <w:rFonts w:ascii="Times New Roman" w:hAnsi="Times New Roman"/>
                <w:color w:val="000000"/>
                <w:sz w:val="24"/>
              </w:rPr>
              <w:t>5.8. Abi MSITS 2010 aplūkotie statistikas regulējumi var pārklāties. Piemēram, tad, kad pakalpojumu sniegšana notiek ar ārvalstu saistītu uzņēmumu starpniecību, pakalpojumu sniegšana var būt uzskaitīta divreiz, proti, pirmais darījums notiek starp mātesuzņēmumu un tā saistītu uzņēmumu (uzņēmumu iekšējais darījums, ko ieraksta kā pakalpojumu tirdzniecību starp rezidentiem un nerezidentiem), savukārt otrais darījums notiek tad, kad šis saistītais uzņēmums pārdod pakalpojumus saviem patērētājiem valstī, kurā tas atrodas (ārvalstu saistīta uzņēmuma pakalpojumu pārdošanas apjoms).</w:t>
            </w:r>
          </w:p>
          <w:p w14:paraId="42FE30EE" w14:textId="77777777" w:rsidR="005A04B3" w:rsidRPr="00A96ED6" w:rsidRDefault="005A04B3" w:rsidP="008C354A">
            <w:pPr>
              <w:pStyle w:val="BodyText"/>
              <w:ind w:left="113" w:right="113"/>
              <w:jc w:val="both"/>
              <w:rPr>
                <w:rFonts w:ascii="Times New Roman" w:hAnsi="Times New Roman" w:cs="Times New Roman"/>
                <w:noProof/>
                <w:color w:val="000000"/>
                <w:sz w:val="24"/>
              </w:rPr>
            </w:pPr>
          </w:p>
          <w:p w14:paraId="2CA7E371" w14:textId="77777777" w:rsidR="005A04B3" w:rsidRPr="00A96ED6" w:rsidRDefault="005A04B3" w:rsidP="008C354A">
            <w:pPr>
              <w:pStyle w:val="BodyText"/>
              <w:ind w:left="113" w:right="113"/>
              <w:jc w:val="both"/>
              <w:rPr>
                <w:rFonts w:ascii="Times New Roman" w:hAnsi="Times New Roman" w:cs="Times New Roman"/>
                <w:noProof/>
                <w:color w:val="000000"/>
                <w:sz w:val="24"/>
              </w:rPr>
            </w:pPr>
            <w:r>
              <w:rPr>
                <w:rFonts w:ascii="Times New Roman" w:hAnsi="Times New Roman"/>
                <w:color w:val="000000"/>
                <w:sz w:val="24"/>
              </w:rPr>
              <w:t>Turklāt ārvalstu saistītu uzņēmumu pakalpojumu pārdošanas apjoms var ietvert saistīta uzņēmuma eksporta darījumus uz trešajām valstīm vai mātesuzņēmuma valstīm.</w:t>
            </w:r>
          </w:p>
          <w:p w14:paraId="3FCD3CBE" w14:textId="77777777" w:rsidR="005A04B3" w:rsidRPr="00A96ED6" w:rsidRDefault="005A04B3" w:rsidP="008C354A">
            <w:pPr>
              <w:pStyle w:val="BodyText"/>
              <w:ind w:left="113" w:right="113"/>
              <w:jc w:val="both"/>
              <w:rPr>
                <w:rFonts w:ascii="Times New Roman" w:hAnsi="Times New Roman" w:cs="Times New Roman"/>
                <w:noProof/>
                <w:color w:val="000000"/>
                <w:sz w:val="24"/>
              </w:rPr>
            </w:pPr>
          </w:p>
          <w:p w14:paraId="3FA024EF" w14:textId="77777777" w:rsidR="005A04B3" w:rsidRPr="00A96ED6" w:rsidRDefault="005A04B3" w:rsidP="008C354A">
            <w:pPr>
              <w:ind w:left="113" w:right="113"/>
              <w:jc w:val="both"/>
              <w:rPr>
                <w:rFonts w:ascii="Times New Roman" w:hAnsi="Times New Roman" w:cs="Times New Roman"/>
                <w:noProof/>
                <w:color w:val="000000"/>
                <w:sz w:val="14"/>
              </w:rPr>
            </w:pPr>
            <w:r>
              <w:rPr>
                <w:rFonts w:ascii="Times New Roman" w:hAnsi="Times New Roman"/>
                <w:i/>
                <w:color w:val="000000"/>
                <w:sz w:val="24"/>
              </w:rPr>
              <w:t xml:space="preserve">Avots: </w:t>
            </w:r>
            <w:r>
              <w:rPr>
                <w:rFonts w:ascii="Times New Roman" w:hAnsi="Times New Roman"/>
                <w:color w:val="000000"/>
                <w:sz w:val="24"/>
              </w:rPr>
              <w:t>MSITS 2010</w:t>
            </w:r>
          </w:p>
        </w:tc>
      </w:tr>
    </w:tbl>
    <w:p w14:paraId="3D80728A" w14:textId="77777777" w:rsidR="005A04B3" w:rsidRPr="00A96ED6" w:rsidRDefault="005A04B3" w:rsidP="005A04B3">
      <w:pPr>
        <w:jc w:val="both"/>
        <w:rPr>
          <w:rFonts w:ascii="Times New Roman" w:hAnsi="Times New Roman" w:cs="Times New Roman"/>
          <w:noProof/>
          <w:sz w:val="24"/>
        </w:rPr>
      </w:pPr>
    </w:p>
    <w:p w14:paraId="03B6DE7F" w14:textId="77777777" w:rsidR="005A04B3" w:rsidRPr="00A96ED6" w:rsidRDefault="005A04B3" w:rsidP="005A04B3">
      <w:pPr>
        <w:jc w:val="both"/>
        <w:rPr>
          <w:rFonts w:ascii="Times New Roman" w:hAnsi="Times New Roman" w:cs="Times New Roman"/>
          <w:i/>
          <w:noProof/>
          <w:color w:val="333333"/>
          <w:sz w:val="24"/>
          <w:u w:val="single" w:color="333333"/>
        </w:rPr>
      </w:pPr>
      <w:r>
        <w:rPr>
          <w:rFonts w:ascii="Times New Roman" w:hAnsi="Times New Roman"/>
          <w:i/>
          <w:color w:val="333333"/>
          <w:sz w:val="24"/>
          <w:u w:val="single" w:color="333333"/>
        </w:rPr>
        <w:t>Izmitināšanas un ēdināšanas pakalpojumu, izglītības, veselības un sociālās aprūpes darbības</w:t>
      </w:r>
    </w:p>
    <w:p w14:paraId="198250C2" w14:textId="77777777" w:rsidR="005A04B3" w:rsidRPr="00A96ED6" w:rsidRDefault="005A04B3" w:rsidP="005A04B3">
      <w:pPr>
        <w:jc w:val="both"/>
        <w:rPr>
          <w:rFonts w:ascii="Times New Roman" w:hAnsi="Times New Roman" w:cs="Times New Roman"/>
          <w:i/>
          <w:noProof/>
          <w:sz w:val="24"/>
        </w:rPr>
      </w:pPr>
    </w:p>
    <w:p w14:paraId="3760D2C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Uzņēmumi, kuri veic tādas darbības kā izmitināšanas un ēdināšanas pakalpojumi, izglītība, veselība un sociālā aprūpe, var pārdot ievērojamu savas produkcijas apjomu personām, kuras ir nerezidenti. Atbilstoši iepriekš minētajam principam šīs summas neiekļauj saistīta uzņēmuma 3. veidā sniegtajos eksporta pakalpojumos (jo tos faktiski pārdod klientiem, kuri ir nerezidenti); maksājumu bilancē (</w:t>
      </w:r>
      <w:r>
        <w:rPr>
          <w:rFonts w:ascii="Times New Roman" w:hAnsi="Times New Roman"/>
          <w:i/>
          <w:iCs/>
          <w:sz w:val="24"/>
        </w:rPr>
        <w:t>BOP</w:t>
      </w:r>
      <w:r>
        <w:rPr>
          <w:rFonts w:ascii="Times New Roman" w:hAnsi="Times New Roman"/>
          <w:sz w:val="24"/>
        </w:rPr>
        <w:t xml:space="preserve">) tās parasti iekļauj </w:t>
      </w:r>
      <w:r>
        <w:rPr>
          <w:rFonts w:ascii="Times New Roman" w:hAnsi="Times New Roman"/>
          <w:i/>
          <w:iCs/>
          <w:sz w:val="24"/>
        </w:rPr>
        <w:t>ITSS</w:t>
      </w:r>
      <w:r>
        <w:rPr>
          <w:rFonts w:ascii="Times New Roman" w:hAnsi="Times New Roman"/>
          <w:sz w:val="24"/>
        </w:rPr>
        <w:t xml:space="preserve"> postenī “Ceļošana” kā tās valsts ceļojumu pakalpojumu eksportu, kurā atrodas saistīti uzņēmumi.</w:t>
      </w:r>
    </w:p>
    <w:p w14:paraId="188408BF" w14:textId="77777777" w:rsidR="005A04B3" w:rsidRPr="00A96ED6" w:rsidRDefault="005A04B3" w:rsidP="005A04B3">
      <w:pPr>
        <w:jc w:val="both"/>
        <w:rPr>
          <w:rFonts w:ascii="Times New Roman" w:hAnsi="Times New Roman" w:cs="Times New Roman"/>
          <w:noProof/>
          <w:sz w:val="24"/>
        </w:rPr>
      </w:pPr>
    </w:p>
    <w:p w14:paraId="1C504E0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Piemēram, valstīs ar ievērojami attīstītu tūrisma nozari uzņēmumi lielu daļu izmitināšanas un ēdināšanas pakalpojumu pārdod klientiem, kuri ir nerezidenti. Dažās citās valstīs svarīgs ir “veselības tūrisms”. Savukārt citas valstis piedāvā izglītības pakalpojumus ievērojamam skaitam ārvalstu studentu.</w:t>
      </w:r>
    </w:p>
    <w:p w14:paraId="4FCEE0D9" w14:textId="77777777" w:rsidR="005A04B3" w:rsidRPr="00A96ED6" w:rsidRDefault="005A04B3" w:rsidP="005A04B3">
      <w:pPr>
        <w:jc w:val="both"/>
        <w:rPr>
          <w:rFonts w:ascii="Times New Roman" w:hAnsi="Times New Roman" w:cs="Times New Roman"/>
          <w:noProof/>
          <w:sz w:val="24"/>
        </w:rPr>
      </w:pPr>
    </w:p>
    <w:p w14:paraId="4E94D16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Kā norādīts iepriekš, apkopotājiem jānošķir saistītu uzņēmumu eksportētie pakalpojumi, 3. veida novērtēšanā ņemot vērā vienīgi pakalpojumus, kas pārdoti klientiem, kuri ir rezidenti. Tomēr attiecībā uz šīm darbībām </w:t>
      </w:r>
      <w:r>
        <w:rPr>
          <w:rFonts w:ascii="Times New Roman" w:hAnsi="Times New Roman"/>
          <w:i/>
          <w:iCs/>
          <w:sz w:val="24"/>
        </w:rPr>
        <w:t>STEC</w:t>
      </w:r>
      <w:r>
        <w:rPr>
          <w:rFonts w:ascii="Times New Roman" w:hAnsi="Times New Roman"/>
          <w:sz w:val="24"/>
        </w:rPr>
        <w:t xml:space="preserve"> datu izmantošana, iespējams, nebūs labākais risinājums, jo ceļošanas datus parasti nav viegli sasaistīt ar uzņēmumu, kas sniedzis pakalpojumu klientam, kurš nav rezidents. Tādēļ jāizmanto cita pieeja.</w:t>
      </w:r>
    </w:p>
    <w:p w14:paraId="3E323DD3" w14:textId="77777777" w:rsidR="005A04B3" w:rsidRPr="00A96ED6" w:rsidRDefault="005A04B3" w:rsidP="005A04B3">
      <w:pPr>
        <w:jc w:val="both"/>
        <w:rPr>
          <w:rFonts w:ascii="Times New Roman" w:hAnsi="Times New Roman" w:cs="Times New Roman"/>
          <w:noProof/>
          <w:sz w:val="24"/>
        </w:rPr>
      </w:pPr>
    </w:p>
    <w:p w14:paraId="287AA697" w14:textId="77777777" w:rsidR="005A04B3" w:rsidRPr="00A96ED6" w:rsidRDefault="005A04B3" w:rsidP="005F7FE2">
      <w:pPr>
        <w:widowControl/>
        <w:jc w:val="both"/>
        <w:rPr>
          <w:rFonts w:ascii="Times New Roman" w:hAnsi="Times New Roman" w:cs="Times New Roman"/>
          <w:noProof/>
          <w:sz w:val="24"/>
        </w:rPr>
      </w:pPr>
      <w:r>
        <w:rPr>
          <w:rFonts w:ascii="Times New Roman" w:hAnsi="Times New Roman"/>
          <w:sz w:val="24"/>
        </w:rPr>
        <w:t xml:space="preserve">Viens no veidiem, kā šajās iedaļās nošķirt ceļojumu pakalpojumu eksportu, ir izmantot tūrisma statistiku. Ja valsts rīcībā ir informācija (piemēram, balstoties uz tūrisma statistiku), ka daļu no apgrozījumu veidojošajiem pakalpojumiem pārdod privātpersonām, kuras ir nerezidenti (kas līdz ar to jau ir iekļauti postenī “Ceļošana”), apgrozījuma daļu no šīm iedaļām var izslēgt. Savukārt valstīs ar, piemēram, ievērojamu daudzumu ārvalstu studentu </w:t>
      </w:r>
      <w:r>
        <w:rPr>
          <w:rFonts w:ascii="Times New Roman" w:hAnsi="Times New Roman"/>
          <w:sz w:val="24"/>
        </w:rPr>
        <w:lastRenderedPageBreak/>
        <w:t>atbilstošo izglītības iestāžu sniegtā informācija var palīdzēt novērtēt eksportēto izglītības pakalpojumu daļu.</w:t>
      </w:r>
    </w:p>
    <w:p w14:paraId="0455A7A8" w14:textId="77777777" w:rsidR="005A04B3" w:rsidRPr="00A96ED6" w:rsidRDefault="005A04B3" w:rsidP="005A04B3">
      <w:pPr>
        <w:jc w:val="both"/>
        <w:rPr>
          <w:rFonts w:ascii="Times New Roman" w:hAnsi="Times New Roman" w:cs="Times New Roman"/>
          <w:noProof/>
          <w:sz w:val="24"/>
        </w:rPr>
      </w:pPr>
    </w:p>
    <w:p w14:paraId="650D7F5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Galējais risinājums (ja šo informāciju nevar iegūt ne no viena avota) būtu samazināt šo </w:t>
      </w:r>
      <w:r>
        <w:rPr>
          <w:rFonts w:ascii="Times New Roman" w:hAnsi="Times New Roman"/>
          <w:i/>
          <w:iCs/>
          <w:sz w:val="24"/>
        </w:rPr>
        <w:t>NACE</w:t>
      </w:r>
      <w:r>
        <w:rPr>
          <w:rFonts w:ascii="Times New Roman" w:hAnsi="Times New Roman"/>
          <w:sz w:val="24"/>
        </w:rPr>
        <w:t xml:space="preserve"> sadaļu apgrozījumu par konkrētu iepriekš noteiktu daļu. Piemēram, tā kā bija grūti iegūt konkrētāku informāciju un nolūkā izvairīties no 3. veida pārvērtēšanas, </w:t>
      </w:r>
      <w:r>
        <w:rPr>
          <w:rFonts w:ascii="Times New Roman" w:hAnsi="Times New Roman"/>
          <w:i/>
          <w:iCs/>
          <w:sz w:val="24"/>
        </w:rPr>
        <w:t>Eurostat</w:t>
      </w:r>
      <w:r>
        <w:rPr>
          <w:rFonts w:ascii="Times New Roman" w:hAnsi="Times New Roman"/>
          <w:sz w:val="24"/>
        </w:rPr>
        <w:t xml:space="preserve"> sākotnēji aplēsa, ka uzņēmumi, kuri darbojas izmitināšanas un ēdināšanas pakalpojumu nozarē (</w:t>
      </w:r>
      <w:r>
        <w:rPr>
          <w:rFonts w:ascii="Times New Roman" w:hAnsi="Times New Roman"/>
          <w:i/>
          <w:iCs/>
          <w:sz w:val="24"/>
        </w:rPr>
        <w:t>NACE</w:t>
      </w:r>
      <w:r>
        <w:rPr>
          <w:rFonts w:ascii="Times New Roman" w:hAnsi="Times New Roman"/>
          <w:sz w:val="24"/>
        </w:rPr>
        <w:t xml:space="preserve"> I sadaļa), aptuveni pusi apgrozījumu veidojošo pakalpojumu pārdod nerezidentiem. Tādēļ </w:t>
      </w:r>
      <w:r>
        <w:rPr>
          <w:rFonts w:ascii="Times New Roman" w:hAnsi="Times New Roman"/>
          <w:i/>
          <w:iCs/>
          <w:sz w:val="24"/>
        </w:rPr>
        <w:t>Eurostat</w:t>
      </w:r>
      <w:r>
        <w:rPr>
          <w:rFonts w:ascii="Times New Roman" w:hAnsi="Times New Roman"/>
          <w:sz w:val="24"/>
        </w:rPr>
        <w:t xml:space="preserve"> 3. veida novērtēšanā ņem vērā tikai 50 % no I iedaļas apgrozījuma. Sagaidāms, ka valstu statistikas iestādes spēs pārdomātāk novērtēt apgrozījumu veidojošo pakalpojumu daļu, kas izslēdzama no 3. veida, izmantojot no tūrisma statistikas un citiem komerciāliem vai administratīviem avotiem izrietošu informāciju.</w:t>
      </w:r>
    </w:p>
    <w:p w14:paraId="51DC20D9" w14:textId="77777777" w:rsidR="005A04B3" w:rsidRPr="00A96ED6" w:rsidRDefault="005A04B3" w:rsidP="005A04B3">
      <w:pPr>
        <w:jc w:val="both"/>
        <w:rPr>
          <w:rFonts w:ascii="Times New Roman" w:hAnsi="Times New Roman" w:cs="Times New Roman"/>
          <w:noProof/>
          <w:sz w:val="24"/>
        </w:rPr>
      </w:pPr>
    </w:p>
    <w:p w14:paraId="04E50DA9" w14:textId="77777777" w:rsidR="005A04B3" w:rsidRPr="00A96ED6" w:rsidRDefault="005A04B3" w:rsidP="005A04B3">
      <w:pPr>
        <w:jc w:val="both"/>
        <w:rPr>
          <w:rFonts w:ascii="Times New Roman" w:hAnsi="Times New Roman" w:cs="Times New Roman"/>
          <w:b/>
          <w:bCs/>
          <w:noProof/>
          <w:color w:val="1C1C1C"/>
          <w:sz w:val="24"/>
        </w:rPr>
      </w:pPr>
      <w:bookmarkStart w:id="118" w:name="9.5.3._Estimating_missing_variables_usin"/>
      <w:bookmarkEnd w:id="118"/>
      <w:r>
        <w:rPr>
          <w:rFonts w:ascii="Times New Roman" w:hAnsi="Times New Roman"/>
          <w:b/>
          <w:color w:val="1C1C1C"/>
          <w:sz w:val="24"/>
        </w:rPr>
        <w:t>9.5.3. Iztrūkstošo mainīgo lielumu novērtēšana, balstoties uz citu jomu datiem un mikrodatu sasaisti</w:t>
      </w:r>
    </w:p>
    <w:p w14:paraId="6249C44A" w14:textId="77777777" w:rsidR="005A04B3" w:rsidRPr="00A96ED6" w:rsidRDefault="005A04B3" w:rsidP="005A04B3">
      <w:pPr>
        <w:jc w:val="both"/>
        <w:rPr>
          <w:rFonts w:ascii="Times New Roman" w:hAnsi="Times New Roman" w:cs="Times New Roman"/>
          <w:noProof/>
          <w:color w:val="1C1C1C"/>
          <w:sz w:val="24"/>
        </w:rPr>
      </w:pPr>
    </w:p>
    <w:p w14:paraId="42FC380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Turpmākajos punktos aplūkoti daži novērtēšanas piemēri no </w:t>
      </w:r>
      <w:r>
        <w:rPr>
          <w:rFonts w:ascii="Times New Roman" w:hAnsi="Times New Roman"/>
          <w:i/>
          <w:iCs/>
          <w:sz w:val="24"/>
        </w:rPr>
        <w:t>Eurostat</w:t>
      </w:r>
      <w:r>
        <w:rPr>
          <w:rFonts w:ascii="Times New Roman" w:hAnsi="Times New Roman"/>
          <w:sz w:val="24"/>
        </w:rPr>
        <w:t xml:space="preserve"> 3. veida inventarizācijas aptaujas</w:t>
      </w:r>
      <w:r w:rsidRPr="00A96ED6">
        <w:rPr>
          <w:rStyle w:val="FootnoteReference"/>
          <w:rFonts w:ascii="Times New Roman" w:hAnsi="Times New Roman" w:cs="Times New Roman"/>
          <w:noProof/>
          <w:sz w:val="24"/>
        </w:rPr>
        <w:footnoteReference w:id="167"/>
      </w:r>
      <w:r>
        <w:rPr>
          <w:rFonts w:ascii="Times New Roman" w:hAnsi="Times New Roman"/>
          <w:sz w:val="24"/>
        </w:rPr>
        <w:t>, kas notika 2020. gadā 30 valstīs.</w:t>
      </w:r>
    </w:p>
    <w:p w14:paraId="60FF3D83" w14:textId="77777777" w:rsidR="005A04B3" w:rsidRPr="00A96ED6" w:rsidRDefault="005A04B3" w:rsidP="005A04B3">
      <w:pPr>
        <w:jc w:val="both"/>
        <w:rPr>
          <w:rFonts w:ascii="Times New Roman" w:hAnsi="Times New Roman" w:cs="Times New Roman"/>
          <w:noProof/>
          <w:sz w:val="24"/>
        </w:rPr>
      </w:pPr>
    </w:p>
    <w:p w14:paraId="3AE7AEEB" w14:textId="77777777" w:rsidR="005A04B3" w:rsidRPr="00A96ED6" w:rsidRDefault="005A04B3" w:rsidP="005A04B3">
      <w:pPr>
        <w:jc w:val="both"/>
        <w:rPr>
          <w:rFonts w:ascii="Times New Roman" w:hAnsi="Times New Roman" w:cs="Times New Roman"/>
          <w:b/>
          <w:noProof/>
          <w:sz w:val="24"/>
          <w:u w:val="single"/>
        </w:rPr>
      </w:pPr>
      <w:r>
        <w:rPr>
          <w:rFonts w:ascii="Times New Roman" w:hAnsi="Times New Roman"/>
          <w:b/>
          <w:sz w:val="24"/>
          <w:u w:val="single"/>
        </w:rPr>
        <w:t xml:space="preserve">Piemēri par </w:t>
      </w:r>
      <w:r>
        <w:rPr>
          <w:rFonts w:ascii="Times New Roman" w:hAnsi="Times New Roman"/>
          <w:b/>
          <w:i/>
          <w:iCs/>
          <w:sz w:val="24"/>
          <w:u w:val="single"/>
        </w:rPr>
        <w:t>IFATS</w:t>
      </w:r>
    </w:p>
    <w:p w14:paraId="652E4F86" w14:textId="77777777" w:rsidR="005A04B3" w:rsidRPr="00A96ED6" w:rsidRDefault="005A04B3" w:rsidP="005A04B3">
      <w:pPr>
        <w:jc w:val="both"/>
        <w:rPr>
          <w:rFonts w:ascii="Times New Roman" w:hAnsi="Times New Roman" w:cs="Times New Roman"/>
          <w:b/>
          <w:noProof/>
          <w:sz w:val="24"/>
        </w:rPr>
      </w:pPr>
    </w:p>
    <w:p w14:paraId="3CADC5E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3. veida inventarizācijas aptaujā Austrija, Polija un Spānija norādīja, ka tās izmanto </w:t>
      </w:r>
      <w:r>
        <w:rPr>
          <w:rFonts w:ascii="Times New Roman" w:hAnsi="Times New Roman"/>
          <w:b/>
          <w:bCs/>
          <w:sz w:val="24"/>
        </w:rPr>
        <w:t>produkcijas vērtību</w:t>
      </w:r>
      <w:r>
        <w:rPr>
          <w:rFonts w:ascii="Times New Roman" w:hAnsi="Times New Roman"/>
          <w:sz w:val="24"/>
        </w:rPr>
        <w:t xml:space="preserve">, kas izriet no </w:t>
      </w:r>
      <w:r>
        <w:rPr>
          <w:rFonts w:ascii="Times New Roman" w:hAnsi="Times New Roman"/>
          <w:i/>
          <w:iCs/>
          <w:sz w:val="24"/>
        </w:rPr>
        <w:t>SBS</w:t>
      </w:r>
      <w:r>
        <w:rPr>
          <w:rFonts w:ascii="Times New Roman" w:hAnsi="Times New Roman"/>
          <w:sz w:val="24"/>
        </w:rPr>
        <w:t xml:space="preserve"> datiem. Novērtēšanu arī var veikt, balstoties uz </w:t>
      </w:r>
      <w:r>
        <w:rPr>
          <w:rFonts w:ascii="Times New Roman" w:hAnsi="Times New Roman"/>
          <w:i/>
          <w:iCs/>
          <w:sz w:val="24"/>
        </w:rPr>
        <w:t>SBS</w:t>
      </w:r>
      <w:r>
        <w:rPr>
          <w:rFonts w:ascii="Times New Roman" w:hAnsi="Times New Roman"/>
          <w:sz w:val="24"/>
        </w:rPr>
        <w:t xml:space="preserve">, piemēram, </w:t>
      </w:r>
      <w:r>
        <w:rPr>
          <w:rFonts w:ascii="Times New Roman" w:hAnsi="Times New Roman"/>
          <w:b/>
          <w:bCs/>
          <w:sz w:val="24"/>
        </w:rPr>
        <w:t xml:space="preserve">mikrodatu līmenī sasaistot informāciju par </w:t>
      </w:r>
      <w:r>
        <w:rPr>
          <w:rFonts w:ascii="Times New Roman" w:hAnsi="Times New Roman"/>
          <w:b/>
          <w:bCs/>
          <w:i/>
          <w:iCs/>
          <w:sz w:val="24"/>
        </w:rPr>
        <w:t>UCI</w:t>
      </w:r>
      <w:r>
        <w:rPr>
          <w:rFonts w:ascii="Times New Roman" w:hAnsi="Times New Roman"/>
          <w:b/>
          <w:bCs/>
          <w:sz w:val="24"/>
        </w:rPr>
        <w:t xml:space="preserve"> (galvenā īpašnieka) rezidenci</w:t>
      </w:r>
      <w:r>
        <w:rPr>
          <w:rFonts w:ascii="Times New Roman" w:hAnsi="Times New Roman"/>
          <w:sz w:val="24"/>
        </w:rPr>
        <w:t xml:space="preserve"> ar </w:t>
      </w:r>
      <w:r>
        <w:rPr>
          <w:rFonts w:ascii="Times New Roman" w:hAnsi="Times New Roman"/>
          <w:i/>
          <w:iCs/>
          <w:sz w:val="24"/>
        </w:rPr>
        <w:t>SBS</w:t>
      </w:r>
      <w:r>
        <w:rPr>
          <w:rFonts w:ascii="Times New Roman" w:hAnsi="Times New Roman"/>
          <w:sz w:val="24"/>
        </w:rPr>
        <w:t xml:space="preserve"> statistikas apkopošanai vāktajiem datiem.</w:t>
      </w:r>
    </w:p>
    <w:p w14:paraId="718F3E22" w14:textId="77777777" w:rsidR="005A04B3" w:rsidRPr="00A96ED6" w:rsidRDefault="005A04B3" w:rsidP="005A04B3">
      <w:pPr>
        <w:jc w:val="both"/>
        <w:rPr>
          <w:rFonts w:ascii="Times New Roman" w:hAnsi="Times New Roman" w:cs="Times New Roman"/>
          <w:noProof/>
          <w:sz w:val="24"/>
        </w:rPr>
      </w:pPr>
    </w:p>
    <w:p w14:paraId="1F4F962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Tāpat no</w:t>
      </w:r>
      <w:r>
        <w:rPr>
          <w:rFonts w:ascii="Times New Roman" w:hAnsi="Times New Roman"/>
          <w:i/>
          <w:iCs/>
          <w:sz w:val="24"/>
        </w:rPr>
        <w:t xml:space="preserve"> SBS</w:t>
      </w:r>
      <w:r>
        <w:rPr>
          <w:rFonts w:ascii="Times New Roman" w:hAnsi="Times New Roman"/>
          <w:sz w:val="24"/>
        </w:rPr>
        <w:t xml:space="preserve"> datiem var iegūt datus par </w:t>
      </w:r>
      <w:r>
        <w:rPr>
          <w:rFonts w:ascii="Times New Roman" w:hAnsi="Times New Roman"/>
          <w:b/>
          <w:bCs/>
          <w:sz w:val="24"/>
        </w:rPr>
        <w:t>iekšzemes apgrozījumu</w:t>
      </w:r>
      <w:r>
        <w:rPr>
          <w:rFonts w:ascii="Times New Roman" w:hAnsi="Times New Roman"/>
          <w:sz w:val="24"/>
        </w:rPr>
        <w:t xml:space="preserve"> ar aptuveno vietējo apgrozījumu, proti, apvienojot iekšējās </w:t>
      </w:r>
      <w:r>
        <w:rPr>
          <w:rFonts w:ascii="Times New Roman" w:hAnsi="Times New Roman"/>
          <w:i/>
          <w:iCs/>
          <w:sz w:val="24"/>
        </w:rPr>
        <w:t>FATS</w:t>
      </w:r>
      <w:r>
        <w:rPr>
          <w:rFonts w:ascii="Times New Roman" w:hAnsi="Times New Roman"/>
          <w:sz w:val="24"/>
        </w:rPr>
        <w:t xml:space="preserve"> datus ar lielo uzņēmumu datiem no </w:t>
      </w:r>
      <w:r>
        <w:rPr>
          <w:rFonts w:ascii="Times New Roman" w:hAnsi="Times New Roman"/>
          <w:i/>
          <w:iCs/>
          <w:sz w:val="24"/>
        </w:rPr>
        <w:t>SBS</w:t>
      </w:r>
      <w:r>
        <w:rPr>
          <w:rFonts w:ascii="Times New Roman" w:hAnsi="Times New Roman"/>
          <w:sz w:val="24"/>
        </w:rPr>
        <w:t xml:space="preserve"> atbilstoši metodei, kuru izstrādājusi Itālija, kas, starp citu, dalījusies arī ar vietējās izlaides aprēķināšanas metodi.</w:t>
      </w:r>
    </w:p>
    <w:p w14:paraId="4B408DD1" w14:textId="77777777" w:rsidR="005A04B3" w:rsidRPr="00A96ED6" w:rsidRDefault="005A04B3" w:rsidP="005A04B3">
      <w:pPr>
        <w:jc w:val="both"/>
        <w:rPr>
          <w:rFonts w:ascii="Times New Roman" w:hAnsi="Times New Roman" w:cs="Times New Roman"/>
          <w:noProof/>
          <w:sz w:val="24"/>
        </w:rPr>
      </w:pPr>
    </w:p>
    <w:p w14:paraId="068D6C7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Spānijā </w:t>
      </w:r>
      <w:r>
        <w:rPr>
          <w:rFonts w:ascii="Times New Roman" w:hAnsi="Times New Roman"/>
          <w:i/>
          <w:iCs/>
          <w:sz w:val="24"/>
        </w:rPr>
        <w:t>IFATS</w:t>
      </w:r>
      <w:r>
        <w:rPr>
          <w:rFonts w:ascii="Times New Roman" w:hAnsi="Times New Roman"/>
          <w:sz w:val="24"/>
        </w:rPr>
        <w:t xml:space="preserve"> datus iegūst tieši no </w:t>
      </w:r>
      <w:r>
        <w:rPr>
          <w:rFonts w:ascii="Times New Roman" w:hAnsi="Times New Roman"/>
          <w:i/>
          <w:iCs/>
          <w:sz w:val="24"/>
        </w:rPr>
        <w:t>SBS</w:t>
      </w:r>
      <w:r>
        <w:rPr>
          <w:rFonts w:ascii="Times New Roman" w:hAnsi="Times New Roman"/>
          <w:sz w:val="24"/>
        </w:rPr>
        <w:t xml:space="preserve">, kurā iekļauj datus par visiem </w:t>
      </w:r>
      <w:r>
        <w:rPr>
          <w:rFonts w:ascii="Times New Roman" w:hAnsi="Times New Roman"/>
          <w:i/>
          <w:iCs/>
          <w:sz w:val="24"/>
        </w:rPr>
        <w:t>IFATS</w:t>
      </w:r>
      <w:r>
        <w:rPr>
          <w:rFonts w:ascii="Times New Roman" w:hAnsi="Times New Roman"/>
          <w:sz w:val="24"/>
        </w:rPr>
        <w:t xml:space="preserve"> saistītiem uzņēmumiem. Lai apkopotu statistiku par iekšējiem ārvalstu saistītiem uzņēmumiem, tiek vākti visi </w:t>
      </w:r>
      <w:r>
        <w:rPr>
          <w:rFonts w:ascii="Times New Roman" w:hAnsi="Times New Roman"/>
          <w:i/>
          <w:iCs/>
          <w:sz w:val="24"/>
        </w:rPr>
        <w:t>SBS</w:t>
      </w:r>
      <w:r>
        <w:rPr>
          <w:rFonts w:ascii="Times New Roman" w:hAnsi="Times New Roman"/>
          <w:sz w:val="24"/>
        </w:rPr>
        <w:t xml:space="preserve"> rādītāji (tostarp visi</w:t>
      </w:r>
      <w:r>
        <w:rPr>
          <w:rFonts w:ascii="Times New Roman" w:hAnsi="Times New Roman"/>
          <w:i/>
          <w:iCs/>
          <w:sz w:val="24"/>
        </w:rPr>
        <w:t xml:space="preserve"> IFATS</w:t>
      </w:r>
      <w:r>
        <w:rPr>
          <w:rFonts w:ascii="Times New Roman" w:hAnsi="Times New Roman"/>
          <w:sz w:val="24"/>
        </w:rPr>
        <w:t xml:space="preserve"> rādītāji, kas ietver apgrozījumu un izlaides vērtību). Laimīgā kārtā </w:t>
      </w:r>
      <w:r>
        <w:rPr>
          <w:rFonts w:ascii="Times New Roman" w:hAnsi="Times New Roman"/>
          <w:i/>
          <w:iCs/>
          <w:sz w:val="24"/>
        </w:rPr>
        <w:t>SBS</w:t>
      </w:r>
      <w:r>
        <w:rPr>
          <w:rFonts w:ascii="Times New Roman" w:hAnsi="Times New Roman"/>
          <w:sz w:val="24"/>
        </w:rPr>
        <w:t xml:space="preserve"> aptaujā respondenti ir lūgti norādīt apgrozījumu, kas izriet no pārdošanas apjoma vietējā tirgū, ES un pārējās pasaules valstīs. Pārdošanas apjoma vietējā tirgū procentuālo apmēru norāda tieši </w:t>
      </w:r>
      <w:r>
        <w:rPr>
          <w:rFonts w:ascii="Times New Roman" w:hAnsi="Times New Roman"/>
          <w:i/>
          <w:iCs/>
          <w:sz w:val="24"/>
        </w:rPr>
        <w:t>SBS/IFATS</w:t>
      </w:r>
      <w:r>
        <w:rPr>
          <w:rFonts w:ascii="Times New Roman" w:hAnsi="Times New Roman"/>
          <w:sz w:val="24"/>
        </w:rPr>
        <w:t xml:space="preserve"> aptaujā.</w:t>
      </w:r>
    </w:p>
    <w:p w14:paraId="7A87978D" w14:textId="77777777" w:rsidR="005A04B3" w:rsidRPr="00A96ED6" w:rsidRDefault="005A04B3" w:rsidP="005A04B3">
      <w:pPr>
        <w:jc w:val="both"/>
        <w:rPr>
          <w:rFonts w:ascii="Times New Roman" w:hAnsi="Times New Roman" w:cs="Times New Roman"/>
          <w:noProof/>
          <w:sz w:val="24"/>
        </w:rPr>
      </w:pPr>
    </w:p>
    <w:p w14:paraId="3ECDF981"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Amerikas Savienotajās Valstīs iztrūkstošos lielumus iegūst no </w:t>
      </w:r>
      <w:r>
        <w:rPr>
          <w:rFonts w:ascii="Times New Roman" w:hAnsi="Times New Roman"/>
          <w:i/>
          <w:iCs/>
          <w:sz w:val="24"/>
        </w:rPr>
        <w:t>IFATS</w:t>
      </w:r>
      <w:r>
        <w:rPr>
          <w:rFonts w:ascii="Times New Roman" w:hAnsi="Times New Roman"/>
          <w:sz w:val="24"/>
        </w:rPr>
        <w:t xml:space="preserve"> apsekojuma. </w:t>
      </w:r>
      <w:r>
        <w:rPr>
          <w:rFonts w:ascii="Times New Roman" w:hAnsi="Times New Roman"/>
          <w:i/>
          <w:iCs/>
          <w:sz w:val="24"/>
        </w:rPr>
        <w:t>BEA</w:t>
      </w:r>
      <w:r>
        <w:rPr>
          <w:rFonts w:ascii="Times New Roman" w:hAnsi="Times New Roman"/>
          <w:sz w:val="24"/>
        </w:rPr>
        <w:t xml:space="preserve"> veic apsekojumu par to ārvalstu daudznacionālo uzņēmumu (</w:t>
      </w:r>
      <w:r>
        <w:rPr>
          <w:rFonts w:ascii="Times New Roman" w:hAnsi="Times New Roman"/>
          <w:i/>
          <w:iCs/>
          <w:sz w:val="24"/>
        </w:rPr>
        <w:t>MNE</w:t>
      </w:r>
      <w:r>
        <w:rPr>
          <w:rFonts w:ascii="Times New Roman" w:hAnsi="Times New Roman"/>
          <w:sz w:val="24"/>
        </w:rPr>
        <w:t>) darbībām, kuri sniedz pakalpojumus ASV un kuros tiešais ieguldītājs tieši vai netieši patur vai kontrolē balsstiesību vairākumu.</w:t>
      </w:r>
    </w:p>
    <w:p w14:paraId="7EE9984F" w14:textId="77777777" w:rsidR="005A04B3" w:rsidRPr="00A96ED6" w:rsidRDefault="005A04B3" w:rsidP="005A04B3">
      <w:pPr>
        <w:jc w:val="both"/>
        <w:rPr>
          <w:rFonts w:ascii="Times New Roman" w:hAnsi="Times New Roman" w:cs="Times New Roman"/>
          <w:noProof/>
          <w:sz w:val="24"/>
        </w:rPr>
      </w:pPr>
    </w:p>
    <w:p w14:paraId="628515B8" w14:textId="77777777" w:rsidR="005A04B3" w:rsidRPr="00A96ED6" w:rsidRDefault="005A04B3" w:rsidP="005F7FE2">
      <w:pPr>
        <w:keepNext/>
        <w:keepLines/>
        <w:jc w:val="both"/>
        <w:rPr>
          <w:rFonts w:ascii="Times New Roman" w:hAnsi="Times New Roman" w:cs="Times New Roman"/>
          <w:b/>
          <w:noProof/>
          <w:sz w:val="24"/>
        </w:rPr>
      </w:pPr>
      <w:r>
        <w:rPr>
          <w:rFonts w:ascii="Times New Roman" w:hAnsi="Times New Roman"/>
          <w:b/>
          <w:sz w:val="24"/>
          <w:u w:val="single"/>
        </w:rPr>
        <w:lastRenderedPageBreak/>
        <w:t xml:space="preserve">Piemēri par </w:t>
      </w:r>
      <w:r>
        <w:rPr>
          <w:rFonts w:ascii="Times New Roman" w:hAnsi="Times New Roman"/>
          <w:b/>
          <w:i/>
          <w:iCs/>
          <w:sz w:val="24"/>
          <w:u w:val="single"/>
        </w:rPr>
        <w:t>OFATS</w:t>
      </w:r>
    </w:p>
    <w:p w14:paraId="269F19F9" w14:textId="77777777" w:rsidR="005A04B3" w:rsidRPr="00A96ED6" w:rsidRDefault="005A04B3" w:rsidP="005F7FE2">
      <w:pPr>
        <w:keepNext/>
        <w:keepLines/>
        <w:jc w:val="both"/>
        <w:rPr>
          <w:rFonts w:ascii="Times New Roman" w:hAnsi="Times New Roman" w:cs="Times New Roman"/>
          <w:b/>
          <w:noProof/>
          <w:sz w:val="24"/>
        </w:rPr>
      </w:pPr>
    </w:p>
    <w:p w14:paraId="40B42F09" w14:textId="77777777" w:rsidR="005A04B3" w:rsidRPr="00A96ED6" w:rsidRDefault="005A04B3" w:rsidP="005F7FE2">
      <w:pPr>
        <w:keepNext/>
        <w:keepLines/>
        <w:jc w:val="both"/>
        <w:rPr>
          <w:rFonts w:ascii="Times New Roman" w:hAnsi="Times New Roman" w:cs="Times New Roman"/>
          <w:noProof/>
          <w:sz w:val="24"/>
        </w:rPr>
      </w:pPr>
      <w:r>
        <w:rPr>
          <w:rFonts w:ascii="Times New Roman" w:hAnsi="Times New Roman"/>
          <w:i/>
          <w:iCs/>
          <w:sz w:val="24"/>
        </w:rPr>
        <w:t>OFATS</w:t>
      </w:r>
      <w:r>
        <w:rPr>
          <w:rFonts w:ascii="Times New Roman" w:hAnsi="Times New Roman"/>
          <w:sz w:val="24"/>
        </w:rPr>
        <w:t xml:space="preserve"> datus vāc, veicot kādu konkrētu apsekojumu, vai novērtē, balstoties uz citiem datu avotiem.</w:t>
      </w:r>
    </w:p>
    <w:p w14:paraId="5B7D5458" w14:textId="77777777" w:rsidR="005A04B3" w:rsidRPr="00A96ED6" w:rsidRDefault="005A04B3" w:rsidP="005F7FE2">
      <w:pPr>
        <w:keepNext/>
        <w:keepLines/>
        <w:jc w:val="both"/>
        <w:rPr>
          <w:rFonts w:ascii="Times New Roman" w:hAnsi="Times New Roman" w:cs="Times New Roman"/>
          <w:noProof/>
          <w:sz w:val="24"/>
        </w:rPr>
      </w:pPr>
    </w:p>
    <w:p w14:paraId="72199945" w14:textId="77777777" w:rsidR="005A04B3" w:rsidRPr="00A96ED6" w:rsidRDefault="005A04B3" w:rsidP="005F7FE2">
      <w:pPr>
        <w:keepNext/>
        <w:keepLines/>
        <w:jc w:val="both"/>
        <w:rPr>
          <w:rFonts w:ascii="Times New Roman" w:hAnsi="Times New Roman" w:cs="Times New Roman"/>
          <w:noProof/>
          <w:sz w:val="24"/>
        </w:rPr>
      </w:pPr>
      <w:r>
        <w:rPr>
          <w:rFonts w:ascii="Times New Roman" w:hAnsi="Times New Roman"/>
          <w:sz w:val="24"/>
        </w:rPr>
        <w:t xml:space="preserve">Polijas gadījumā iztrūkstošos mainīgos lielumus piedēvē, balstoties uz EGR reģistra datiem, konsolidētajiem pārskatiem un iepriekšējiem </w:t>
      </w:r>
      <w:r>
        <w:rPr>
          <w:rFonts w:ascii="Times New Roman" w:hAnsi="Times New Roman"/>
          <w:i/>
          <w:iCs/>
          <w:sz w:val="24"/>
        </w:rPr>
        <w:t>OFATS</w:t>
      </w:r>
      <w:r>
        <w:rPr>
          <w:rFonts w:ascii="Times New Roman" w:hAnsi="Times New Roman"/>
          <w:sz w:val="24"/>
        </w:rPr>
        <w:t xml:space="preserve"> apsekojumiem.</w:t>
      </w:r>
    </w:p>
    <w:p w14:paraId="5B19DC15" w14:textId="77777777" w:rsidR="005A04B3" w:rsidRPr="00A96ED6" w:rsidRDefault="005A04B3" w:rsidP="005A04B3">
      <w:pPr>
        <w:jc w:val="both"/>
        <w:rPr>
          <w:rFonts w:ascii="Times New Roman" w:hAnsi="Times New Roman" w:cs="Times New Roman"/>
          <w:noProof/>
          <w:sz w:val="24"/>
        </w:rPr>
      </w:pPr>
    </w:p>
    <w:p w14:paraId="0A1D00C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Amerikas Savienotajās Valstīs visus šos lielumus iegūst no </w:t>
      </w:r>
      <w:r>
        <w:rPr>
          <w:rFonts w:ascii="Times New Roman" w:hAnsi="Times New Roman"/>
          <w:i/>
          <w:iCs/>
          <w:sz w:val="24"/>
        </w:rPr>
        <w:t>OFATS</w:t>
      </w:r>
      <w:r>
        <w:rPr>
          <w:rFonts w:ascii="Times New Roman" w:hAnsi="Times New Roman"/>
          <w:sz w:val="24"/>
        </w:rPr>
        <w:t xml:space="preserve"> apsekojuma. </w:t>
      </w:r>
      <w:r>
        <w:rPr>
          <w:rFonts w:ascii="Times New Roman" w:hAnsi="Times New Roman"/>
          <w:i/>
          <w:iCs/>
          <w:sz w:val="24"/>
        </w:rPr>
        <w:t>BEA</w:t>
      </w:r>
      <w:r>
        <w:rPr>
          <w:rFonts w:ascii="Times New Roman" w:hAnsi="Times New Roman"/>
          <w:sz w:val="24"/>
        </w:rPr>
        <w:t xml:space="preserve"> arī veic apsekojumu par to ASV </w:t>
      </w:r>
      <w:r>
        <w:rPr>
          <w:rFonts w:ascii="Times New Roman" w:hAnsi="Times New Roman"/>
          <w:i/>
          <w:iCs/>
          <w:sz w:val="24"/>
        </w:rPr>
        <w:t>MNE</w:t>
      </w:r>
      <w:r>
        <w:rPr>
          <w:rFonts w:ascii="Times New Roman" w:hAnsi="Times New Roman"/>
          <w:sz w:val="24"/>
        </w:rPr>
        <w:t xml:space="preserve"> darbībām, kuros tiešais ieguldītājs tieši vai netieši patur vai kontrolē balsstiesību vairākumu.</w:t>
      </w:r>
    </w:p>
    <w:p w14:paraId="15B2878A" w14:textId="77777777" w:rsidR="005A04B3" w:rsidRPr="00A96ED6" w:rsidRDefault="005A04B3" w:rsidP="005A04B3">
      <w:pPr>
        <w:jc w:val="both"/>
        <w:rPr>
          <w:rFonts w:ascii="Times New Roman" w:hAnsi="Times New Roman" w:cs="Times New Roman"/>
          <w:noProof/>
          <w:sz w:val="24"/>
        </w:rPr>
      </w:pPr>
    </w:p>
    <w:p w14:paraId="7D067F0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Savukārt Itālijā </w:t>
      </w:r>
      <w:r>
        <w:rPr>
          <w:rFonts w:ascii="Times New Roman" w:hAnsi="Times New Roman"/>
          <w:i/>
          <w:iCs/>
          <w:sz w:val="24"/>
        </w:rPr>
        <w:t>OFATS</w:t>
      </w:r>
      <w:r>
        <w:rPr>
          <w:rFonts w:ascii="Times New Roman" w:hAnsi="Times New Roman"/>
          <w:sz w:val="24"/>
        </w:rPr>
        <w:t xml:space="preserve"> izplatīšanas pakalpojumu vērtības aprēķina, balstoties uz produkcijas vērtības un apgrozījuma attiecību, kas izriet no iekšējās </w:t>
      </w:r>
      <w:r>
        <w:rPr>
          <w:rFonts w:ascii="Times New Roman" w:hAnsi="Times New Roman"/>
          <w:i/>
          <w:iCs/>
          <w:sz w:val="24"/>
        </w:rPr>
        <w:t>FATS</w:t>
      </w:r>
      <w:r>
        <w:rPr>
          <w:rFonts w:ascii="Times New Roman" w:hAnsi="Times New Roman"/>
          <w:sz w:val="24"/>
        </w:rPr>
        <w:t>. Spānija piedāvāja vairākas iespējas iekšzemes iepirkumu novērtēšanai; šī metode ir raksturota valstu piemēros.</w:t>
      </w:r>
    </w:p>
    <w:p w14:paraId="7D448E87" w14:textId="77777777" w:rsidR="005A04B3" w:rsidRPr="00A96ED6" w:rsidRDefault="005A04B3" w:rsidP="005A04B3">
      <w:pPr>
        <w:jc w:val="both"/>
        <w:rPr>
          <w:rFonts w:ascii="Times New Roman" w:hAnsi="Times New Roman" w:cs="Times New Roman"/>
          <w:noProof/>
          <w:sz w:val="24"/>
        </w:rPr>
      </w:pPr>
    </w:p>
    <w:p w14:paraId="4A1CC07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Vairāk informācijas pieejams 13. nodaļas 13.3. iedaļā “3. veida novērtēšana”.</w:t>
      </w:r>
    </w:p>
    <w:p w14:paraId="4C104C9A" w14:textId="77777777" w:rsidR="005A04B3" w:rsidRPr="00A96ED6" w:rsidRDefault="005A04B3" w:rsidP="005A04B3">
      <w:pPr>
        <w:jc w:val="both"/>
        <w:rPr>
          <w:rFonts w:ascii="Times New Roman" w:hAnsi="Times New Roman" w:cs="Times New Roman"/>
          <w:noProof/>
          <w:sz w:val="24"/>
        </w:rPr>
      </w:pPr>
    </w:p>
    <w:p w14:paraId="285792B4" w14:textId="77777777" w:rsidR="005A04B3" w:rsidRPr="00A96ED6" w:rsidRDefault="005A04B3" w:rsidP="005A04B3">
      <w:pPr>
        <w:jc w:val="both"/>
        <w:rPr>
          <w:rFonts w:ascii="Times New Roman" w:hAnsi="Times New Roman" w:cs="Times New Roman"/>
          <w:b/>
          <w:bCs/>
          <w:noProof/>
          <w:color w:val="1C1C1C"/>
          <w:sz w:val="24"/>
        </w:rPr>
      </w:pPr>
      <w:bookmarkStart w:id="119" w:name="9.5.4._Distribution_services_in_mode_3"/>
      <w:bookmarkEnd w:id="119"/>
      <w:r>
        <w:rPr>
          <w:rFonts w:ascii="Times New Roman" w:hAnsi="Times New Roman"/>
          <w:b/>
          <w:color w:val="1C1C1C"/>
          <w:sz w:val="24"/>
        </w:rPr>
        <w:t>9.5.4. 3. veidā sniegtie izplatīšanas pakalpojumi</w:t>
      </w:r>
    </w:p>
    <w:p w14:paraId="42A3C64D" w14:textId="77777777" w:rsidR="005A04B3" w:rsidRPr="00A96ED6" w:rsidRDefault="005A04B3" w:rsidP="005A04B3">
      <w:pPr>
        <w:jc w:val="both"/>
        <w:rPr>
          <w:rFonts w:ascii="Times New Roman" w:hAnsi="Times New Roman" w:cs="Times New Roman"/>
          <w:b/>
          <w:bCs/>
          <w:noProof/>
          <w:color w:val="1C1C1C"/>
          <w:sz w:val="24"/>
        </w:rPr>
      </w:pPr>
    </w:p>
    <w:p w14:paraId="1FFB59A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Vērtējot 3. veidu, izplatīšanas pakalpojumu vērtības faktiski aprēķina, balstoties uz to uzņēmumu produkcijas vērtību, kuri veic vairumtirdzniecības un mazumtirdzniecības darbības (</w:t>
      </w:r>
      <w:r>
        <w:rPr>
          <w:rFonts w:ascii="Times New Roman" w:hAnsi="Times New Roman"/>
          <w:i/>
          <w:iCs/>
          <w:sz w:val="24"/>
        </w:rPr>
        <w:t>NACE</w:t>
      </w:r>
      <w:r>
        <w:rPr>
          <w:rFonts w:ascii="Times New Roman" w:hAnsi="Times New Roman"/>
          <w:sz w:val="24"/>
        </w:rPr>
        <w:t xml:space="preserve"> G sadaļa). Kā norādīts 9.5.1. iedaļā, attiecībā uz uzņēmumiem, kuri veic G iedaļā minētās darbības, jāizmanto nevis apgrozījuma vērtība, bet gan produkcijas vērtība. Attiecībā uz </w:t>
      </w:r>
      <w:r>
        <w:rPr>
          <w:rFonts w:ascii="Times New Roman" w:hAnsi="Times New Roman"/>
          <w:i/>
          <w:iCs/>
          <w:sz w:val="24"/>
        </w:rPr>
        <w:t>OFATS</w:t>
      </w:r>
      <w:r>
        <w:rPr>
          <w:rFonts w:ascii="Times New Roman" w:hAnsi="Times New Roman"/>
          <w:sz w:val="24"/>
        </w:rPr>
        <w:t xml:space="preserve"> produkcijas vērtība parasti nav pieejama, tādēļ tā jānovērtē, izmantojot 9.5.1. iedaļā izklāstītās metodes.</w:t>
      </w:r>
    </w:p>
    <w:p w14:paraId="08AC3CA9" w14:textId="77777777" w:rsidR="005A04B3" w:rsidRPr="00A96ED6" w:rsidRDefault="005A04B3" w:rsidP="005A04B3">
      <w:pPr>
        <w:jc w:val="both"/>
        <w:rPr>
          <w:rFonts w:ascii="Times New Roman" w:hAnsi="Times New Roman" w:cs="Times New Roman"/>
          <w:noProof/>
          <w:sz w:val="24"/>
        </w:rPr>
      </w:pPr>
    </w:p>
    <w:p w14:paraId="529FC7B5" w14:textId="77777777" w:rsidR="005A04B3" w:rsidRPr="00A96ED6" w:rsidRDefault="005A04B3" w:rsidP="005A04B3">
      <w:pPr>
        <w:jc w:val="both"/>
        <w:rPr>
          <w:rFonts w:ascii="Times New Roman" w:hAnsi="Times New Roman" w:cs="Times New Roman"/>
          <w:b/>
          <w:bCs/>
          <w:noProof/>
          <w:color w:val="1C1C1C"/>
          <w:sz w:val="24"/>
        </w:rPr>
      </w:pPr>
      <w:bookmarkStart w:id="120" w:name="9.5.5._Services_in_manufacturing_activit"/>
      <w:bookmarkEnd w:id="120"/>
      <w:r>
        <w:rPr>
          <w:rFonts w:ascii="Times New Roman" w:hAnsi="Times New Roman"/>
          <w:b/>
          <w:color w:val="1C1C1C"/>
          <w:sz w:val="24"/>
        </w:rPr>
        <w:t>9.5.5. Pakalpojumi apstrādes rūpniecības darbību jomā (NACE C10–32)</w:t>
      </w:r>
    </w:p>
    <w:p w14:paraId="56BD39F4" w14:textId="77777777" w:rsidR="005A04B3" w:rsidRPr="00A96ED6" w:rsidRDefault="005A04B3" w:rsidP="005A04B3">
      <w:pPr>
        <w:jc w:val="both"/>
        <w:rPr>
          <w:rFonts w:ascii="Times New Roman" w:hAnsi="Times New Roman" w:cs="Times New Roman"/>
          <w:noProof/>
          <w:color w:val="1C1C1C"/>
          <w:sz w:val="24"/>
        </w:rPr>
      </w:pPr>
    </w:p>
    <w:p w14:paraId="34651F4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Pašlaik pastāv ieteikums izslēgt </w:t>
      </w:r>
      <w:r>
        <w:rPr>
          <w:rFonts w:ascii="Times New Roman" w:hAnsi="Times New Roman"/>
          <w:i/>
          <w:iCs/>
          <w:sz w:val="24"/>
        </w:rPr>
        <w:t>FATS</w:t>
      </w:r>
      <w:r>
        <w:rPr>
          <w:rFonts w:ascii="Times New Roman" w:hAnsi="Times New Roman"/>
          <w:sz w:val="24"/>
        </w:rPr>
        <w:t xml:space="preserve"> apstrādes rūpniecības (C10–32) darbības, jo pieņem, ka tās lielākoties attiecas uz preču ražošanu, kas neietilpst </w:t>
      </w:r>
      <w:r>
        <w:rPr>
          <w:rFonts w:ascii="Times New Roman" w:hAnsi="Times New Roman"/>
          <w:i/>
          <w:iCs/>
          <w:sz w:val="24"/>
        </w:rPr>
        <w:t>GATS</w:t>
      </w:r>
      <w:r>
        <w:rPr>
          <w:rFonts w:ascii="Times New Roman" w:hAnsi="Times New Roman"/>
          <w:sz w:val="24"/>
        </w:rPr>
        <w:t xml:space="preserve"> piemērošanas jomā. Tomēr nodaļu “Apkopes un remonta pakalpojumi” (NACE C33) ieteicams iekļaut 3. veida aprēķinos, ja šie dati pieejami.</w:t>
      </w:r>
    </w:p>
    <w:p w14:paraId="266CE3BF" w14:textId="77777777" w:rsidR="005A04B3" w:rsidRPr="00A96ED6" w:rsidRDefault="005A04B3" w:rsidP="005A04B3">
      <w:pPr>
        <w:jc w:val="both"/>
        <w:rPr>
          <w:rFonts w:ascii="Times New Roman" w:hAnsi="Times New Roman" w:cs="Times New Roman"/>
          <w:noProof/>
          <w:sz w:val="24"/>
        </w:rPr>
      </w:pPr>
    </w:p>
    <w:p w14:paraId="3A69D5C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Tomēr, kā norādīts iepriekš, var būt vairāki uzņēmumi, kuru primārā saimnieciskā darbība ir apstrādes rūpniecība un kuri nodarbojas ar pakalpojumu pārdošanu, kas veido daļu no to sekundārās vai pat primārās saimnieciskās darbības, piemēram, līgumražošanu. Turklāt noteiktām saimnieciskajām darbībām ir raksturīgi tas, ka uzņēmumi pārdod “iekārtu darbības laiku”. Proti, tie pārdod iekārtu nostrādāto ražošanas laiku un/vai veic ražošanu pēc klienta pieprasījuma atbilstoši precīzām klienta norādītām specifikācijām un dizainam. Atkarībā no līguma nosacījumiem šos uzņēmumus, iespējams, vajadzētu traktēt kā pakalpojumu sniedzējus. Citiem vārdiem, būtu interesanti apzināt tos </w:t>
      </w:r>
      <w:r>
        <w:rPr>
          <w:rFonts w:ascii="Times New Roman" w:hAnsi="Times New Roman"/>
          <w:i/>
          <w:iCs/>
          <w:sz w:val="24"/>
        </w:rPr>
        <w:t>FATS</w:t>
      </w:r>
      <w:r>
        <w:rPr>
          <w:rFonts w:ascii="Times New Roman" w:hAnsi="Times New Roman"/>
          <w:sz w:val="24"/>
        </w:rPr>
        <w:t xml:space="preserve"> uzņēmumus, kuri sniedz ražošanas pakalpojumus, izmantojot citiem piederošus resursus.</w:t>
      </w:r>
    </w:p>
    <w:p w14:paraId="093B0066" w14:textId="77777777" w:rsidR="005A04B3" w:rsidRPr="00A96ED6" w:rsidRDefault="005A04B3" w:rsidP="005A04B3">
      <w:pPr>
        <w:jc w:val="both"/>
        <w:rPr>
          <w:rFonts w:ascii="Times New Roman" w:hAnsi="Times New Roman" w:cs="Times New Roman"/>
          <w:noProof/>
          <w:sz w:val="24"/>
        </w:rPr>
      </w:pPr>
    </w:p>
    <w:p w14:paraId="378AF90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Ārvalstu kontrolēti uzņēmumi, kuri veic šādas darbības, faktiski sniedz pakalpojumus, un viņu izlaide jāiekļauj 3. veidā. Pašlaik nav vienas noteiktas metodes šo darbību nošķiršanai.</w:t>
      </w:r>
    </w:p>
    <w:p w14:paraId="697FA527" w14:textId="77777777" w:rsidR="005A04B3" w:rsidRPr="00A96ED6" w:rsidRDefault="005A04B3" w:rsidP="005A04B3">
      <w:pPr>
        <w:jc w:val="both"/>
        <w:rPr>
          <w:rFonts w:ascii="Times New Roman" w:hAnsi="Times New Roman" w:cs="Times New Roman"/>
          <w:noProof/>
          <w:sz w:val="24"/>
        </w:rPr>
      </w:pPr>
    </w:p>
    <w:p w14:paraId="60EFCAC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Viens no veidiem, kā tās nošķirt, ir balstīties uz informāciju par sekundārajām darbībām (kas izriet no </w:t>
      </w:r>
      <w:r>
        <w:rPr>
          <w:rFonts w:ascii="Times New Roman" w:hAnsi="Times New Roman"/>
          <w:i/>
          <w:iCs/>
          <w:sz w:val="24"/>
        </w:rPr>
        <w:t>SBS</w:t>
      </w:r>
      <w:r>
        <w:rPr>
          <w:rFonts w:ascii="Times New Roman" w:hAnsi="Times New Roman"/>
          <w:sz w:val="24"/>
        </w:rPr>
        <w:t xml:space="preserve">) vismaz attiecībā uz attiecīgās valsts lielajiem uzņēmumiem. Var izmantot arī </w:t>
      </w:r>
      <w:r>
        <w:rPr>
          <w:rFonts w:ascii="Times New Roman" w:hAnsi="Times New Roman"/>
          <w:i/>
          <w:iCs/>
          <w:sz w:val="24"/>
        </w:rPr>
        <w:t>STEC</w:t>
      </w:r>
      <w:r>
        <w:rPr>
          <w:rFonts w:ascii="Times New Roman" w:hAnsi="Times New Roman"/>
          <w:sz w:val="24"/>
        </w:rPr>
        <w:t xml:space="preserve"> datus. </w:t>
      </w:r>
      <w:r>
        <w:rPr>
          <w:rFonts w:ascii="Times New Roman" w:hAnsi="Times New Roman"/>
          <w:i/>
          <w:iCs/>
          <w:sz w:val="24"/>
        </w:rPr>
        <w:t>STEC</w:t>
      </w:r>
      <w:r>
        <w:rPr>
          <w:rFonts w:ascii="Times New Roman" w:hAnsi="Times New Roman"/>
          <w:sz w:val="24"/>
        </w:rPr>
        <w:t xml:space="preserve"> dati sniedz informāciju par pakalpojumu tirdzniecību iedalījumā pēc darbības nozares un īpašumtiesību veida. Līdz ar to </w:t>
      </w:r>
      <w:r>
        <w:rPr>
          <w:rFonts w:ascii="Times New Roman" w:hAnsi="Times New Roman"/>
          <w:i/>
          <w:iCs/>
          <w:sz w:val="24"/>
        </w:rPr>
        <w:t>STEC</w:t>
      </w:r>
      <w:r>
        <w:rPr>
          <w:rFonts w:ascii="Times New Roman" w:hAnsi="Times New Roman"/>
          <w:sz w:val="24"/>
        </w:rPr>
        <w:t xml:space="preserve"> tabulas var sniegt informāciju par </w:t>
      </w:r>
      <w:r>
        <w:rPr>
          <w:rFonts w:ascii="Times New Roman" w:hAnsi="Times New Roman"/>
          <w:sz w:val="24"/>
        </w:rPr>
        <w:lastRenderedPageBreak/>
        <w:t xml:space="preserve">ārvalstu kontrolētu uzņēmumu pakalpojumu apgrozījuma apjomu attiecībā uz C iedaļā noteiktajām darbībām (kā arī darbībām, kas noteiktas citās lielākoties ar precēm saistītās iedaļās). Tomēr jānorāda, ka </w:t>
      </w:r>
      <w:r>
        <w:rPr>
          <w:rFonts w:ascii="Times New Roman" w:hAnsi="Times New Roman"/>
          <w:i/>
          <w:iCs/>
          <w:sz w:val="24"/>
        </w:rPr>
        <w:t>STEC</w:t>
      </w:r>
      <w:r>
        <w:rPr>
          <w:rFonts w:ascii="Times New Roman" w:hAnsi="Times New Roman"/>
          <w:sz w:val="24"/>
        </w:rPr>
        <w:t xml:space="preserve"> dati sniedz informāciju vienīgi par rezidentuzņēmumu eksportētajiem (vai importētajiem) pakalpojumiem, nevis pakalpojumiem, kas pārdoti klientiem, kuri ir rezidenti. Var pieņemt, ka uzņēmumi, kuri veic vienu un to pašu saimniecisko darbību, arī pārdod vienādu pakalpojumu apjomu klientiem, kuri ir rezidenti. Šādā gadījumā šo apgrozījumu ņem vērā, novērtējot 3. veidu.</w:t>
      </w:r>
    </w:p>
    <w:p w14:paraId="6A43B0B9" w14:textId="77777777" w:rsidR="005A04B3" w:rsidRPr="00A96ED6" w:rsidRDefault="005A04B3" w:rsidP="005A04B3">
      <w:pPr>
        <w:jc w:val="both"/>
        <w:rPr>
          <w:rFonts w:ascii="Times New Roman" w:hAnsi="Times New Roman" w:cs="Times New Roman"/>
          <w:noProof/>
          <w:sz w:val="24"/>
        </w:rPr>
      </w:pPr>
    </w:p>
    <w:p w14:paraId="41DFA763" w14:textId="77777777" w:rsidR="005A04B3" w:rsidRPr="00A96ED6" w:rsidRDefault="005A04B3" w:rsidP="008C354A">
      <w:pPr>
        <w:keepNext/>
        <w:keepLines/>
        <w:jc w:val="both"/>
        <w:rPr>
          <w:rFonts w:ascii="Times New Roman" w:hAnsi="Times New Roman" w:cs="Times New Roman"/>
          <w:noProof/>
          <w:sz w:val="24"/>
        </w:rPr>
      </w:pPr>
      <w:r>
        <w:rPr>
          <w:rFonts w:ascii="Times New Roman" w:hAnsi="Times New Roman"/>
          <w:sz w:val="24"/>
        </w:rPr>
        <w:t>Ja attiecīgās valsts rīcībā ir informācija par šīm vērtībām (piemēram, uzņēmumu sekundārajām saimnieciskajām darbībām), tā var izvēlēties iekļaut šīs vērtības savā statistikā (jo tie neapšaubāmi ir pakalpojumi, ko ārvalstu saistīti uzņēmumi sniedz uzņēmējvalstī). Šie gadījumi attiecīgi jānorāda metadatos.</w:t>
      </w:r>
    </w:p>
    <w:p w14:paraId="3C25564F" w14:textId="77777777" w:rsidR="005A04B3" w:rsidRPr="00A96ED6" w:rsidRDefault="005A04B3" w:rsidP="005A04B3">
      <w:pPr>
        <w:jc w:val="both"/>
        <w:rPr>
          <w:rFonts w:ascii="Times New Roman" w:hAnsi="Times New Roman" w:cs="Times New Roman"/>
          <w:noProof/>
          <w:sz w:val="24"/>
        </w:rPr>
      </w:pPr>
    </w:p>
    <w:p w14:paraId="7F6CEA44" w14:textId="77777777" w:rsidR="005A04B3" w:rsidRPr="00A96ED6" w:rsidRDefault="005A04B3" w:rsidP="005A04B3">
      <w:pPr>
        <w:jc w:val="both"/>
        <w:rPr>
          <w:rFonts w:ascii="Times New Roman" w:hAnsi="Times New Roman" w:cs="Times New Roman"/>
          <w:noProof/>
          <w:sz w:val="24"/>
        </w:rPr>
      </w:pPr>
    </w:p>
    <w:p w14:paraId="10641D2E" w14:textId="77777777" w:rsidR="005A04B3" w:rsidRPr="00A96ED6" w:rsidRDefault="005A04B3" w:rsidP="005A04B3">
      <w:pPr>
        <w:jc w:val="both"/>
        <w:rPr>
          <w:rFonts w:ascii="Times New Roman" w:hAnsi="Times New Roman" w:cs="Times New Roman"/>
          <w:b/>
          <w:bCs/>
          <w:noProof/>
          <w:color w:val="B83B46"/>
          <w:sz w:val="28"/>
          <w:szCs w:val="24"/>
        </w:rPr>
      </w:pPr>
      <w:bookmarkStart w:id="121" w:name="9.6._Summary_of_guidance_notes_and_recom"/>
      <w:bookmarkEnd w:id="121"/>
      <w:r>
        <w:rPr>
          <w:rFonts w:ascii="Times New Roman" w:hAnsi="Times New Roman"/>
          <w:b/>
          <w:color w:val="B83B46"/>
          <w:sz w:val="28"/>
        </w:rPr>
        <w:t>9.6. Norādījumu un ieteikumu kopsavilkums</w:t>
      </w:r>
    </w:p>
    <w:p w14:paraId="6BC02588" w14:textId="77777777" w:rsidR="005A04B3" w:rsidRPr="00A96ED6" w:rsidRDefault="005A04B3" w:rsidP="005A04B3">
      <w:pPr>
        <w:jc w:val="both"/>
        <w:rPr>
          <w:rFonts w:ascii="Times New Roman" w:hAnsi="Times New Roman" w:cs="Times New Roman"/>
          <w:noProof/>
          <w:color w:val="B83B46"/>
          <w:sz w:val="24"/>
        </w:rPr>
      </w:pPr>
    </w:p>
    <w:p w14:paraId="456CB89C" w14:textId="77777777" w:rsidR="005A04B3" w:rsidRDefault="005A04B3" w:rsidP="005A04B3">
      <w:pPr>
        <w:jc w:val="both"/>
        <w:rPr>
          <w:rFonts w:ascii="Times New Roman" w:hAnsi="Times New Roman"/>
          <w:sz w:val="24"/>
        </w:rPr>
      </w:pPr>
      <w:r>
        <w:rPr>
          <w:rFonts w:ascii="Times New Roman" w:hAnsi="Times New Roman"/>
          <w:sz w:val="24"/>
        </w:rPr>
        <w:t>Attiecībā uz 3. veida novērtēšanu kopumā ieteicams ievērot turpmāk minētos ieteikumus.</w:t>
      </w:r>
    </w:p>
    <w:p w14:paraId="7BADA1BF" w14:textId="77777777" w:rsidR="005F7FE2" w:rsidRPr="00A96ED6" w:rsidRDefault="005F7FE2" w:rsidP="005A04B3">
      <w:pPr>
        <w:jc w:val="both"/>
        <w:rPr>
          <w:rFonts w:ascii="Times New Roman" w:hAnsi="Times New Roman" w:cs="Times New Roman"/>
          <w:noProof/>
          <w:sz w:val="24"/>
        </w:rPr>
      </w:pPr>
    </w:p>
    <w:p w14:paraId="76F30937" w14:textId="77777777" w:rsidR="005A04B3" w:rsidRPr="00A96ED6" w:rsidRDefault="005A04B3" w:rsidP="003354F3">
      <w:pPr>
        <w:pStyle w:val="ListParagraph"/>
        <w:numPr>
          <w:ilvl w:val="0"/>
          <w:numId w:val="76"/>
        </w:numPr>
        <w:ind w:left="567" w:hanging="283"/>
        <w:contextualSpacing/>
        <w:jc w:val="both"/>
        <w:rPr>
          <w:rFonts w:ascii="Times New Roman" w:hAnsi="Times New Roman" w:cs="Times New Roman"/>
          <w:noProof/>
          <w:sz w:val="24"/>
        </w:rPr>
      </w:pPr>
      <w:r>
        <w:rPr>
          <w:rFonts w:ascii="Times New Roman" w:hAnsi="Times New Roman"/>
          <w:sz w:val="24"/>
        </w:rPr>
        <w:t xml:space="preserve">Veicot 3. veida novērtēšanu, jāņem vērā šādas </w:t>
      </w:r>
      <w:r>
        <w:rPr>
          <w:rFonts w:ascii="Times New Roman" w:hAnsi="Times New Roman"/>
          <w:i/>
          <w:iCs/>
          <w:sz w:val="24"/>
        </w:rPr>
        <w:t>NACE</w:t>
      </w:r>
      <w:r>
        <w:rPr>
          <w:rFonts w:ascii="Times New Roman" w:hAnsi="Times New Roman"/>
          <w:sz w:val="24"/>
        </w:rPr>
        <w:t xml:space="preserve"> sadaļas un nodaļas:</w:t>
      </w:r>
    </w:p>
    <w:p w14:paraId="64B58D4C" w14:textId="77777777" w:rsidR="005A04B3" w:rsidRPr="00A96ED6" w:rsidRDefault="005A04B3" w:rsidP="003354F3">
      <w:pPr>
        <w:pStyle w:val="ListParagraph"/>
        <w:numPr>
          <w:ilvl w:val="0"/>
          <w:numId w:val="77"/>
        </w:numPr>
        <w:ind w:left="851" w:hanging="284"/>
        <w:contextualSpacing/>
        <w:jc w:val="both"/>
        <w:rPr>
          <w:rFonts w:ascii="Times New Roman" w:hAnsi="Times New Roman" w:cs="Times New Roman"/>
          <w:noProof/>
          <w:sz w:val="24"/>
        </w:rPr>
      </w:pPr>
      <w:r>
        <w:rPr>
          <w:rFonts w:ascii="Times New Roman" w:hAnsi="Times New Roman"/>
          <w:i/>
          <w:iCs/>
          <w:sz w:val="24"/>
        </w:rPr>
        <w:t>NACE</w:t>
      </w:r>
      <w:r>
        <w:rPr>
          <w:rFonts w:ascii="Times New Roman" w:hAnsi="Times New Roman"/>
          <w:sz w:val="24"/>
        </w:rPr>
        <w:t xml:space="preserve"> D–S sadaļa (izņemot O sadaļu) un C33. nodaļa.</w:t>
      </w:r>
    </w:p>
    <w:p w14:paraId="23FA8270" w14:textId="77777777" w:rsidR="005A04B3" w:rsidRPr="00A96ED6" w:rsidRDefault="005A04B3" w:rsidP="003354F3">
      <w:pPr>
        <w:pStyle w:val="ListParagraph"/>
        <w:numPr>
          <w:ilvl w:val="0"/>
          <w:numId w:val="76"/>
        </w:numPr>
        <w:ind w:left="567" w:hanging="283"/>
        <w:contextualSpacing/>
        <w:jc w:val="both"/>
        <w:rPr>
          <w:rFonts w:ascii="Times New Roman" w:hAnsi="Times New Roman" w:cs="Times New Roman"/>
          <w:noProof/>
          <w:sz w:val="24"/>
        </w:rPr>
      </w:pPr>
      <w:r>
        <w:rPr>
          <w:rFonts w:ascii="Times New Roman" w:hAnsi="Times New Roman"/>
          <w:sz w:val="24"/>
        </w:rPr>
        <w:t>Veicot aprēķinus attiecībā uz 3. veidu, jābalstās uz apgrozījuma (pārdošanas apjoma) vērtību (izņemot turpmāk aplūkotos gadījumus).</w:t>
      </w:r>
    </w:p>
    <w:p w14:paraId="5C6AD6C1" w14:textId="77777777" w:rsidR="005A04B3" w:rsidRPr="00A96ED6" w:rsidRDefault="005A04B3" w:rsidP="003354F3">
      <w:pPr>
        <w:pStyle w:val="ListParagraph"/>
        <w:numPr>
          <w:ilvl w:val="0"/>
          <w:numId w:val="76"/>
        </w:numPr>
        <w:ind w:left="567" w:hanging="283"/>
        <w:contextualSpacing/>
        <w:jc w:val="both"/>
        <w:rPr>
          <w:rFonts w:ascii="Times New Roman" w:hAnsi="Times New Roman" w:cs="Times New Roman"/>
          <w:noProof/>
          <w:sz w:val="24"/>
        </w:rPr>
      </w:pPr>
      <w:r>
        <w:rPr>
          <w:rFonts w:ascii="Times New Roman" w:hAnsi="Times New Roman"/>
          <w:sz w:val="24"/>
        </w:rPr>
        <w:t>Izmantojiet izlaides vērtību (produkcijas vērtību) attiecībā uz šādām iedaļām:</w:t>
      </w:r>
    </w:p>
    <w:p w14:paraId="09BDA2AD" w14:textId="77777777" w:rsidR="005A04B3" w:rsidRPr="00A96ED6" w:rsidRDefault="005A04B3" w:rsidP="003354F3">
      <w:pPr>
        <w:pStyle w:val="ListParagraph"/>
        <w:numPr>
          <w:ilvl w:val="0"/>
          <w:numId w:val="77"/>
        </w:numPr>
        <w:ind w:left="851" w:hanging="284"/>
        <w:contextualSpacing/>
        <w:jc w:val="both"/>
        <w:rPr>
          <w:rFonts w:ascii="Times New Roman" w:hAnsi="Times New Roman" w:cs="Times New Roman"/>
          <w:noProof/>
          <w:sz w:val="24"/>
        </w:rPr>
      </w:pPr>
      <w:r>
        <w:rPr>
          <w:rFonts w:ascii="Times New Roman" w:hAnsi="Times New Roman"/>
          <w:sz w:val="24"/>
        </w:rPr>
        <w:t>Elektroenerģija, gāzes apgāde, siltumapgāde un gaisa kondicionēšana (D iedaļa);</w:t>
      </w:r>
    </w:p>
    <w:p w14:paraId="4B16844A" w14:textId="77777777" w:rsidR="005A04B3" w:rsidRPr="00A96ED6" w:rsidRDefault="005A04B3" w:rsidP="003354F3">
      <w:pPr>
        <w:pStyle w:val="ListParagraph"/>
        <w:numPr>
          <w:ilvl w:val="0"/>
          <w:numId w:val="77"/>
        </w:numPr>
        <w:ind w:left="851" w:hanging="284"/>
        <w:contextualSpacing/>
        <w:jc w:val="both"/>
        <w:rPr>
          <w:rFonts w:ascii="Times New Roman" w:hAnsi="Times New Roman" w:cs="Times New Roman"/>
          <w:noProof/>
          <w:sz w:val="24"/>
        </w:rPr>
      </w:pPr>
      <w:r>
        <w:rPr>
          <w:rFonts w:ascii="Times New Roman" w:hAnsi="Times New Roman"/>
          <w:sz w:val="24"/>
        </w:rPr>
        <w:t>Vairumtirdzniecība un mazumtirdzniecība; automobiļu un motociklu remonts (G iedaļa);</w:t>
      </w:r>
    </w:p>
    <w:p w14:paraId="39DDE2A0" w14:textId="77777777" w:rsidR="005A04B3" w:rsidRPr="00A96ED6" w:rsidRDefault="005A04B3" w:rsidP="003354F3">
      <w:pPr>
        <w:pStyle w:val="ListParagraph"/>
        <w:numPr>
          <w:ilvl w:val="0"/>
          <w:numId w:val="77"/>
        </w:numPr>
        <w:ind w:left="851" w:hanging="284"/>
        <w:contextualSpacing/>
        <w:jc w:val="both"/>
        <w:rPr>
          <w:rFonts w:ascii="Times New Roman" w:hAnsi="Times New Roman" w:cs="Times New Roman"/>
          <w:noProof/>
          <w:sz w:val="24"/>
        </w:rPr>
      </w:pPr>
      <w:r>
        <w:rPr>
          <w:rFonts w:ascii="Times New Roman" w:hAnsi="Times New Roman"/>
          <w:sz w:val="24"/>
        </w:rPr>
        <w:t>Finanšu un apdrošināšanas darbības (K iedaļa).</w:t>
      </w:r>
    </w:p>
    <w:p w14:paraId="104BE281" w14:textId="77777777" w:rsidR="005A04B3" w:rsidRPr="00A96ED6" w:rsidRDefault="005A04B3" w:rsidP="005A04B3">
      <w:pPr>
        <w:jc w:val="both"/>
        <w:rPr>
          <w:rFonts w:ascii="Times New Roman" w:hAnsi="Times New Roman" w:cs="Times New Roman"/>
          <w:noProof/>
          <w:sz w:val="24"/>
        </w:rPr>
      </w:pPr>
    </w:p>
    <w:p w14:paraId="4A3D2230" w14:textId="77777777" w:rsidR="005A04B3" w:rsidRPr="00A96ED6" w:rsidRDefault="005A04B3" w:rsidP="005A04B3">
      <w:pPr>
        <w:ind w:left="567"/>
        <w:jc w:val="both"/>
        <w:rPr>
          <w:rFonts w:ascii="Times New Roman" w:hAnsi="Times New Roman" w:cs="Times New Roman"/>
          <w:noProof/>
          <w:sz w:val="24"/>
        </w:rPr>
      </w:pPr>
      <w:r>
        <w:rPr>
          <w:rFonts w:ascii="Times New Roman" w:hAnsi="Times New Roman"/>
          <w:sz w:val="24"/>
        </w:rPr>
        <w:t>Ja produkcijas vērtība nav pieejama ne par vienu no iepriekš minētajām darbībām (kas noteiktas D, G un K iedaļā), tā jānovērtē aptuveni (skat. 9.5.1. iedaļu).</w:t>
      </w:r>
    </w:p>
    <w:p w14:paraId="2655758A" w14:textId="77777777" w:rsidR="005A04B3" w:rsidRPr="00A96ED6" w:rsidRDefault="005A04B3" w:rsidP="005A04B3">
      <w:pPr>
        <w:ind w:left="284"/>
        <w:jc w:val="both"/>
        <w:rPr>
          <w:rFonts w:ascii="Times New Roman" w:hAnsi="Times New Roman" w:cs="Times New Roman"/>
          <w:noProof/>
          <w:sz w:val="24"/>
        </w:rPr>
      </w:pPr>
    </w:p>
    <w:p w14:paraId="378AEA67" w14:textId="77777777" w:rsidR="005A04B3" w:rsidRPr="00A96ED6" w:rsidRDefault="005A04B3" w:rsidP="003354F3">
      <w:pPr>
        <w:pStyle w:val="ListParagraph"/>
        <w:numPr>
          <w:ilvl w:val="0"/>
          <w:numId w:val="78"/>
        </w:numPr>
        <w:ind w:left="567" w:hanging="283"/>
        <w:contextualSpacing/>
        <w:jc w:val="both"/>
        <w:rPr>
          <w:rFonts w:ascii="Times New Roman" w:hAnsi="Times New Roman" w:cs="Times New Roman"/>
          <w:noProof/>
          <w:sz w:val="24"/>
        </w:rPr>
      </w:pPr>
      <w:r>
        <w:rPr>
          <w:rFonts w:ascii="Times New Roman" w:hAnsi="Times New Roman"/>
          <w:sz w:val="24"/>
        </w:rPr>
        <w:t xml:space="preserve">Veicot aprēķinus attiecībā uz 3. veidu, būtiska ir vienīgi tā apgrozījumu veidojošo pakalpojumu daļa, ko pārdod klientiem, kuri ir rezidenti, jo šo daļu uzskata par tādu, kas (ar ārvalstu saistītu uzņēmumu starpniecību) “eksportēta” klientiem, kuri ir rezidenti (tas arī palīdz izvairīties no dubultas uzskaites </w:t>
      </w:r>
      <w:r>
        <w:rPr>
          <w:rFonts w:ascii="Times New Roman" w:hAnsi="Times New Roman"/>
          <w:i/>
          <w:iCs/>
          <w:sz w:val="24"/>
        </w:rPr>
        <w:t>FATS</w:t>
      </w:r>
      <w:r>
        <w:rPr>
          <w:rFonts w:ascii="Times New Roman" w:hAnsi="Times New Roman"/>
          <w:sz w:val="24"/>
        </w:rPr>
        <w:t xml:space="preserve"> un </w:t>
      </w:r>
      <w:r>
        <w:rPr>
          <w:rFonts w:ascii="Times New Roman" w:hAnsi="Times New Roman"/>
          <w:i/>
          <w:iCs/>
          <w:sz w:val="24"/>
        </w:rPr>
        <w:t>ITSS</w:t>
      </w:r>
      <w:r>
        <w:rPr>
          <w:rFonts w:ascii="Times New Roman" w:hAnsi="Times New Roman"/>
          <w:sz w:val="24"/>
        </w:rPr>
        <w:t>). 9.5.2. iedaļā aplūkotas dažas vietējā apgrozījuma novērtēšanas metodes (</w:t>
      </w:r>
      <w:r>
        <w:rPr>
          <w:rFonts w:ascii="Times New Roman" w:hAnsi="Times New Roman"/>
          <w:i/>
          <w:iCs/>
          <w:sz w:val="24"/>
        </w:rPr>
        <w:t>FATS</w:t>
      </w:r>
      <w:r>
        <w:rPr>
          <w:rFonts w:ascii="Times New Roman" w:hAnsi="Times New Roman"/>
          <w:sz w:val="24"/>
        </w:rPr>
        <w:t xml:space="preserve"> eksports kā mainīgais lielums jāizmanto kā pirmais labākais).</w:t>
      </w:r>
    </w:p>
    <w:p w14:paraId="674F3EE4" w14:textId="77777777" w:rsidR="005A04B3" w:rsidRPr="00A96ED6" w:rsidRDefault="005A04B3" w:rsidP="003354F3">
      <w:pPr>
        <w:pStyle w:val="ListParagraph"/>
        <w:numPr>
          <w:ilvl w:val="0"/>
          <w:numId w:val="78"/>
        </w:numPr>
        <w:ind w:left="567" w:hanging="283"/>
        <w:contextualSpacing/>
        <w:jc w:val="both"/>
        <w:rPr>
          <w:rFonts w:ascii="Times New Roman" w:hAnsi="Times New Roman" w:cs="Times New Roman"/>
          <w:noProof/>
          <w:sz w:val="24"/>
        </w:rPr>
      </w:pPr>
      <w:r>
        <w:rPr>
          <w:rFonts w:ascii="Times New Roman" w:hAnsi="Times New Roman"/>
          <w:sz w:val="24"/>
        </w:rPr>
        <w:t xml:space="preserve">Neiekļaujiet preču vērtību </w:t>
      </w:r>
      <w:r>
        <w:rPr>
          <w:rFonts w:ascii="Times New Roman" w:hAnsi="Times New Roman"/>
          <w:i/>
          <w:iCs/>
          <w:sz w:val="24"/>
        </w:rPr>
        <w:t>FATS</w:t>
      </w:r>
      <w:r>
        <w:rPr>
          <w:rFonts w:ascii="Times New Roman" w:hAnsi="Times New Roman"/>
          <w:sz w:val="24"/>
        </w:rPr>
        <w:t xml:space="preserve"> apgrozījumā, kā norādīts 9.5.2. iedaļā.</w:t>
      </w:r>
    </w:p>
    <w:p w14:paraId="662CA9FC" w14:textId="77777777" w:rsidR="005A04B3" w:rsidRPr="00A96ED6" w:rsidRDefault="005A04B3" w:rsidP="003354F3">
      <w:pPr>
        <w:pStyle w:val="ListParagraph"/>
        <w:numPr>
          <w:ilvl w:val="0"/>
          <w:numId w:val="78"/>
        </w:numPr>
        <w:ind w:left="567" w:hanging="283"/>
        <w:contextualSpacing/>
        <w:jc w:val="both"/>
        <w:rPr>
          <w:rFonts w:ascii="Times New Roman" w:hAnsi="Times New Roman" w:cs="Times New Roman"/>
          <w:noProof/>
          <w:sz w:val="24"/>
        </w:rPr>
      </w:pPr>
      <w:r>
        <w:rPr>
          <w:rFonts w:ascii="Times New Roman" w:hAnsi="Times New Roman"/>
          <w:sz w:val="24"/>
        </w:rPr>
        <w:t>Iekļaujiet pakalpojumu vērtību (ja tas iespējams), kas izriet no to uzņēmumu sekundārajām saimnieciskajām darbībām, kuru primārās saimnieciskās darbības kods ir norādīts kādā no lielākoties uz precēm vērstā iedaļā.</w:t>
      </w:r>
    </w:p>
    <w:p w14:paraId="5A821DBC" w14:textId="77777777" w:rsidR="005A04B3" w:rsidRPr="00A96ED6" w:rsidRDefault="005A04B3" w:rsidP="005A04B3">
      <w:pPr>
        <w:widowControl/>
        <w:autoSpaceDE/>
        <w:autoSpaceDN/>
        <w:spacing w:after="160" w:line="259" w:lineRule="auto"/>
        <w:rPr>
          <w:rFonts w:ascii="Times New Roman" w:hAnsi="Times New Roman" w:cs="Times New Roman"/>
          <w:noProof/>
          <w:sz w:val="24"/>
        </w:rPr>
      </w:pPr>
      <w:r>
        <w:br w:type="page"/>
      </w:r>
    </w:p>
    <w:tbl>
      <w:tblPr>
        <w:tblW w:w="5000" w:type="pct"/>
        <w:tblCellMar>
          <w:top w:w="28" w:type="dxa"/>
          <w:left w:w="28" w:type="dxa"/>
          <w:bottom w:w="28" w:type="dxa"/>
          <w:right w:w="28" w:type="dxa"/>
        </w:tblCellMar>
        <w:tblLook w:val="01E0" w:firstRow="1" w:lastRow="1" w:firstColumn="1" w:lastColumn="1" w:noHBand="0" w:noVBand="0"/>
      </w:tblPr>
      <w:tblGrid>
        <w:gridCol w:w="1840"/>
        <w:gridCol w:w="7291"/>
      </w:tblGrid>
      <w:tr w:rsidR="005A04B3" w:rsidRPr="00A96ED6" w14:paraId="427AAC4A" w14:textId="77777777" w:rsidTr="00125454">
        <w:trPr>
          <w:trHeight w:val="1532"/>
        </w:trPr>
        <w:tc>
          <w:tcPr>
            <w:tcW w:w="896" w:type="pct"/>
            <w:tcBorders>
              <w:bottom w:val="single" w:sz="24" w:space="0" w:color="C00000"/>
              <w:right w:val="single" w:sz="12" w:space="0" w:color="B83B46"/>
            </w:tcBorders>
            <w:shd w:val="clear" w:color="auto" w:fill="EFD6D6"/>
          </w:tcPr>
          <w:p w14:paraId="4CBB926F" w14:textId="77777777" w:rsidR="005A04B3" w:rsidRPr="00A96ED6" w:rsidRDefault="005A04B3" w:rsidP="00125454">
            <w:pPr>
              <w:jc w:val="both"/>
              <w:rPr>
                <w:rFonts w:ascii="Times New Roman" w:hAnsi="Times New Roman" w:cs="Times New Roman"/>
                <w:b/>
                <w:noProof/>
                <w:color w:val="B83B46"/>
                <w:sz w:val="16"/>
                <w:szCs w:val="14"/>
              </w:rPr>
            </w:pPr>
          </w:p>
          <w:p w14:paraId="52ED7DB2" w14:textId="77777777" w:rsidR="005A04B3" w:rsidRPr="00A96ED6" w:rsidRDefault="005A04B3" w:rsidP="00125454">
            <w:pPr>
              <w:ind w:right="184"/>
              <w:jc w:val="right"/>
              <w:rPr>
                <w:rFonts w:ascii="Times New Roman" w:hAnsi="Times New Roman" w:cs="Times New Roman"/>
                <w:b/>
                <w:noProof/>
                <w:color w:val="B83B46"/>
                <w:sz w:val="24"/>
              </w:rPr>
            </w:pPr>
            <w:r>
              <w:rPr>
                <w:rFonts w:ascii="Times New Roman" w:hAnsi="Times New Roman"/>
                <w:b/>
                <w:color w:val="B83B46"/>
                <w:sz w:val="160"/>
              </w:rPr>
              <w:t>10</w:t>
            </w:r>
          </w:p>
        </w:tc>
        <w:tc>
          <w:tcPr>
            <w:tcW w:w="4104" w:type="pct"/>
            <w:tcBorders>
              <w:left w:val="single" w:sz="12" w:space="0" w:color="B83B46"/>
              <w:bottom w:val="single" w:sz="24" w:space="0" w:color="C00000"/>
            </w:tcBorders>
            <w:shd w:val="clear" w:color="auto" w:fill="EFD6D6"/>
          </w:tcPr>
          <w:p w14:paraId="7BFBF98A" w14:textId="77777777" w:rsidR="005A04B3" w:rsidRPr="00A96ED6" w:rsidRDefault="005A04B3" w:rsidP="00BD11F1">
            <w:pPr>
              <w:ind w:left="149"/>
              <w:jc w:val="both"/>
              <w:rPr>
                <w:rFonts w:ascii="Times New Roman" w:hAnsi="Times New Roman" w:cs="Times New Roman"/>
                <w:b/>
                <w:bCs/>
                <w:noProof/>
                <w:color w:val="C00000"/>
                <w:sz w:val="52"/>
                <w:szCs w:val="48"/>
              </w:rPr>
            </w:pPr>
            <w:r>
              <w:rPr>
                <w:rFonts w:ascii="Times New Roman" w:hAnsi="Times New Roman"/>
                <w:b/>
                <w:color w:val="C00000"/>
                <w:sz w:val="52"/>
              </w:rPr>
              <w:t>B daļa. Ieteicamā metodoloģija un novērtēšanas modeļi</w:t>
            </w:r>
          </w:p>
          <w:p w14:paraId="0CA12835" w14:textId="77777777" w:rsidR="005A04B3" w:rsidRPr="00A96ED6" w:rsidRDefault="005A04B3" w:rsidP="00BD11F1">
            <w:pPr>
              <w:ind w:left="149"/>
              <w:jc w:val="both"/>
              <w:rPr>
                <w:rFonts w:ascii="Times New Roman" w:hAnsi="Times New Roman" w:cs="Times New Roman"/>
                <w:b/>
                <w:bCs/>
                <w:noProof/>
                <w:color w:val="C00000"/>
                <w:sz w:val="52"/>
                <w:szCs w:val="48"/>
              </w:rPr>
            </w:pPr>
          </w:p>
          <w:p w14:paraId="1D904383" w14:textId="77777777" w:rsidR="005A04B3" w:rsidRPr="00A96ED6" w:rsidRDefault="005A04B3" w:rsidP="00BD11F1">
            <w:pPr>
              <w:ind w:left="149"/>
              <w:jc w:val="both"/>
              <w:rPr>
                <w:rFonts w:ascii="Times New Roman" w:hAnsi="Times New Roman" w:cs="Times New Roman"/>
                <w:b/>
                <w:bCs/>
                <w:noProof/>
                <w:color w:val="C00000"/>
                <w:sz w:val="24"/>
              </w:rPr>
            </w:pPr>
            <w:r>
              <w:rPr>
                <w:rFonts w:ascii="Times New Roman" w:hAnsi="Times New Roman"/>
                <w:b/>
                <w:color w:val="C00000"/>
                <w:sz w:val="52"/>
              </w:rPr>
              <w:t>Izplatīšanas pakalpojumi</w:t>
            </w:r>
          </w:p>
        </w:tc>
      </w:tr>
    </w:tbl>
    <w:p w14:paraId="77307975" w14:textId="77777777" w:rsidR="005A04B3" w:rsidRPr="00A96ED6" w:rsidRDefault="005A04B3" w:rsidP="005A04B3">
      <w:pPr>
        <w:jc w:val="both"/>
        <w:rPr>
          <w:rFonts w:ascii="Times New Roman" w:hAnsi="Times New Roman" w:cs="Times New Roman"/>
          <w:noProof/>
          <w:sz w:val="24"/>
        </w:rPr>
      </w:pPr>
    </w:p>
    <w:p w14:paraId="19B070E5"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A04B3" w:rsidRPr="00A96ED6" w14:paraId="37AEE672" w14:textId="77777777" w:rsidTr="00125454">
        <w:trPr>
          <w:trHeight w:val="1467"/>
        </w:trPr>
        <w:tc>
          <w:tcPr>
            <w:tcW w:w="5000" w:type="pct"/>
            <w:tcBorders>
              <w:top w:val="nil"/>
              <w:left w:val="nil"/>
              <w:bottom w:val="nil"/>
              <w:right w:val="nil"/>
            </w:tcBorders>
            <w:shd w:val="clear" w:color="auto" w:fill="B44646"/>
          </w:tcPr>
          <w:p w14:paraId="20E7D08B" w14:textId="77777777" w:rsidR="005A04B3" w:rsidRPr="00A96ED6" w:rsidRDefault="005A04B3" w:rsidP="005F7FE2">
            <w:pPr>
              <w:ind w:left="113" w:right="113"/>
              <w:jc w:val="both"/>
              <w:rPr>
                <w:rFonts w:ascii="Times New Roman" w:hAnsi="Times New Roman" w:cs="Times New Roman"/>
                <w:b/>
                <w:noProof/>
                <w:color w:val="FFFFFF"/>
                <w:sz w:val="24"/>
              </w:rPr>
            </w:pPr>
            <w:r>
              <w:rPr>
                <w:rFonts w:ascii="Times New Roman" w:hAnsi="Times New Roman"/>
                <w:b/>
                <w:color w:val="FFFFFF"/>
                <w:sz w:val="24"/>
              </w:rPr>
              <w:t>Šajā nodaļā aplūkota ieteicamā metodika un avoti attiecībā uz izplatīšanas pakalpojumiem.</w:t>
            </w:r>
          </w:p>
          <w:p w14:paraId="783825AE" w14:textId="77777777" w:rsidR="005A04B3" w:rsidRPr="00A96ED6" w:rsidRDefault="005A04B3" w:rsidP="005F7FE2">
            <w:pPr>
              <w:ind w:left="113" w:right="113"/>
              <w:jc w:val="both"/>
              <w:rPr>
                <w:rFonts w:ascii="Times New Roman" w:hAnsi="Times New Roman" w:cs="Times New Roman"/>
                <w:b/>
                <w:noProof/>
                <w:color w:val="FFFFFF"/>
                <w:sz w:val="24"/>
              </w:rPr>
            </w:pPr>
          </w:p>
          <w:p w14:paraId="1D0A8577" w14:textId="77777777" w:rsidR="005A04B3" w:rsidRPr="00A96ED6" w:rsidRDefault="005A04B3" w:rsidP="005F7FE2">
            <w:pPr>
              <w:ind w:left="113" w:right="113"/>
              <w:jc w:val="both"/>
              <w:rPr>
                <w:rFonts w:ascii="Times New Roman" w:hAnsi="Times New Roman" w:cs="Times New Roman"/>
                <w:b/>
                <w:noProof/>
                <w:color w:val="FFFFFF"/>
                <w:sz w:val="24"/>
              </w:rPr>
            </w:pPr>
            <w:r>
              <w:rPr>
                <w:rFonts w:ascii="Times New Roman" w:hAnsi="Times New Roman"/>
                <w:b/>
                <w:color w:val="FFFFFF"/>
                <w:sz w:val="24"/>
              </w:rPr>
              <w:t xml:space="preserve">Šī nodaļa ir vērsta uz 1. veidā sniegtajiem izplatīšanas pakalpojumiem, jo 3. veidā sniegtie izplatīšanas pakalpojumi jau ir sīki aplūkoti 9. nodaļā un attiecas uz vērtībām, ko ieraksta </w:t>
            </w:r>
            <w:r>
              <w:rPr>
                <w:rFonts w:ascii="Times New Roman" w:hAnsi="Times New Roman"/>
                <w:b/>
                <w:i/>
                <w:iCs/>
                <w:color w:val="FFFFFF"/>
                <w:sz w:val="24"/>
              </w:rPr>
              <w:t>FATS</w:t>
            </w:r>
            <w:r>
              <w:rPr>
                <w:rFonts w:ascii="Times New Roman" w:hAnsi="Times New Roman"/>
                <w:b/>
                <w:color w:val="FFFFFF"/>
                <w:sz w:val="24"/>
              </w:rPr>
              <w:t xml:space="preserve"> G iedaļā.</w:t>
            </w:r>
          </w:p>
        </w:tc>
      </w:tr>
    </w:tbl>
    <w:p w14:paraId="4BCB7071" w14:textId="77777777" w:rsidR="005A04B3" w:rsidRPr="00A96ED6" w:rsidRDefault="005A04B3" w:rsidP="005A04B3">
      <w:pPr>
        <w:jc w:val="both"/>
        <w:rPr>
          <w:rFonts w:ascii="Times New Roman" w:hAnsi="Times New Roman" w:cs="Times New Roman"/>
          <w:noProof/>
          <w:sz w:val="24"/>
        </w:rPr>
      </w:pPr>
    </w:p>
    <w:p w14:paraId="56A56E66" w14:textId="77777777" w:rsidR="005A04B3" w:rsidRPr="00A96ED6" w:rsidRDefault="005A04B3" w:rsidP="005A04B3">
      <w:pPr>
        <w:jc w:val="both"/>
        <w:rPr>
          <w:rFonts w:ascii="Times New Roman" w:hAnsi="Times New Roman" w:cs="Times New Roman"/>
          <w:b/>
          <w:noProof/>
          <w:sz w:val="24"/>
        </w:rPr>
      </w:pPr>
      <w:bookmarkStart w:id="122" w:name="10._Part_B:_Recommended__methodology_and"/>
      <w:bookmarkEnd w:id="122"/>
    </w:p>
    <w:p w14:paraId="2389269C" w14:textId="77777777" w:rsidR="005A04B3" w:rsidRPr="00A96ED6" w:rsidRDefault="005A04B3" w:rsidP="005A04B3">
      <w:pPr>
        <w:jc w:val="both"/>
        <w:rPr>
          <w:rFonts w:ascii="Times New Roman" w:hAnsi="Times New Roman" w:cs="Times New Roman"/>
          <w:b/>
          <w:bCs/>
          <w:noProof/>
          <w:color w:val="B83B46"/>
          <w:sz w:val="28"/>
          <w:szCs w:val="24"/>
        </w:rPr>
      </w:pPr>
      <w:bookmarkStart w:id="123" w:name="10.1._Distribution_services_explained"/>
      <w:bookmarkEnd w:id="123"/>
      <w:r>
        <w:rPr>
          <w:rFonts w:ascii="Times New Roman" w:hAnsi="Times New Roman"/>
          <w:b/>
          <w:color w:val="B83B46"/>
          <w:sz w:val="28"/>
        </w:rPr>
        <w:t>10.1. Izplatīšanas pakalpojumu skaidrojums</w:t>
      </w:r>
    </w:p>
    <w:p w14:paraId="5F9AE332" w14:textId="77777777" w:rsidR="005A04B3" w:rsidRPr="00A96ED6" w:rsidRDefault="005A04B3" w:rsidP="005A04B3">
      <w:pPr>
        <w:jc w:val="both"/>
        <w:rPr>
          <w:rFonts w:ascii="Times New Roman" w:hAnsi="Times New Roman" w:cs="Times New Roman"/>
          <w:noProof/>
          <w:color w:val="B83B46"/>
          <w:sz w:val="24"/>
        </w:rPr>
      </w:pPr>
    </w:p>
    <w:p w14:paraId="540ADBA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Saskaņā ar MSITS 2010 izplatīšanas pakalpojumus ieteicams iekļaut pakalpojumu statistikā iedalījumā pēc to sniegšanas veida.</w:t>
      </w:r>
    </w:p>
    <w:p w14:paraId="3F99F52E" w14:textId="77777777" w:rsidR="005A04B3" w:rsidRPr="00A96ED6" w:rsidRDefault="005A04B3" w:rsidP="005A04B3">
      <w:pPr>
        <w:jc w:val="both"/>
        <w:rPr>
          <w:rFonts w:ascii="Times New Roman" w:hAnsi="Times New Roman" w:cs="Times New Roman"/>
          <w:noProof/>
          <w:sz w:val="24"/>
        </w:rPr>
      </w:pPr>
    </w:p>
    <w:p w14:paraId="105FB92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Izplatīšanas pakalpojumi ir definēti kā sadales pakalpojumi, ko sniedz vairumtirdzniecības un mazumtirdzniecības nozares. SNA 2008 vairumtirgotāji un mazumtirgotāji ir definēti kā vienības, kas pērk un pārdod tālāk preces bez pārstrādes vai tikai ar minimālu pārstrādi (piemēram, tīrīšanu un iepakošanu). Tie sniedz pakalpojumu preču ražotājiem un patērētājiem, uzglabājot, izvietojot un piegādājot preču izlasi ērti pieejamās vietās, lai tās būtu viegli iegādājamas. Tomēr </w:t>
      </w:r>
      <w:r>
        <w:rPr>
          <w:rFonts w:ascii="Times New Roman" w:hAnsi="Times New Roman"/>
          <w:i/>
          <w:iCs/>
          <w:sz w:val="24"/>
        </w:rPr>
        <w:t>BOP</w:t>
      </w:r>
      <w:r>
        <w:rPr>
          <w:rFonts w:ascii="Times New Roman" w:hAnsi="Times New Roman"/>
          <w:sz w:val="24"/>
        </w:rPr>
        <w:t xml:space="preserve"> kontos šos izplatīšanas pakalpojumus iekļauj postenī “Preces”, tos neizdalot atsevišķi. Šajā nodaļā aplūkotas metodes, ko var izmantot šo vērtību aplēšanai.</w:t>
      </w:r>
    </w:p>
    <w:p w14:paraId="435000E3"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A04B3" w:rsidRPr="00A96ED6" w14:paraId="307F4CB6" w14:textId="77777777" w:rsidTr="00125454">
        <w:tc>
          <w:tcPr>
            <w:tcW w:w="5000" w:type="pct"/>
            <w:tcBorders>
              <w:top w:val="nil"/>
              <w:left w:val="nil"/>
              <w:bottom w:val="nil"/>
              <w:right w:val="nil"/>
            </w:tcBorders>
            <w:shd w:val="clear" w:color="auto" w:fill="FFE1E1"/>
          </w:tcPr>
          <w:p w14:paraId="6F3EE2DF" w14:textId="77777777" w:rsidR="005A04B3" w:rsidRPr="00A96ED6" w:rsidRDefault="005A04B3" w:rsidP="005F7FE2">
            <w:pPr>
              <w:ind w:left="113" w:right="113"/>
              <w:jc w:val="both"/>
              <w:rPr>
                <w:rFonts w:ascii="Times New Roman" w:hAnsi="Times New Roman" w:cs="Times New Roman"/>
                <w:b/>
                <w:noProof/>
                <w:color w:val="B83B46"/>
                <w:sz w:val="24"/>
              </w:rPr>
            </w:pPr>
            <w:r>
              <w:rPr>
                <w:rFonts w:ascii="Times New Roman" w:hAnsi="Times New Roman"/>
                <w:b/>
                <w:color w:val="B83B46"/>
                <w:sz w:val="24"/>
              </w:rPr>
              <w:t>10.1. ierāmējums. Vairumtirdzniecība un mazumtirdzniecība</w:t>
            </w:r>
          </w:p>
          <w:p w14:paraId="5A92801E" w14:textId="77777777" w:rsidR="005A04B3" w:rsidRPr="00A96ED6" w:rsidRDefault="005A04B3" w:rsidP="005F7FE2">
            <w:pPr>
              <w:ind w:left="113" w:right="113"/>
              <w:jc w:val="both"/>
              <w:rPr>
                <w:rFonts w:ascii="Times New Roman" w:hAnsi="Times New Roman" w:cs="Times New Roman"/>
                <w:b/>
                <w:noProof/>
                <w:color w:val="B83B46"/>
                <w:sz w:val="24"/>
              </w:rPr>
            </w:pPr>
          </w:p>
          <w:p w14:paraId="4149E986" w14:textId="77777777" w:rsidR="005A04B3" w:rsidRPr="00A96ED6" w:rsidRDefault="005A04B3" w:rsidP="005F7FE2">
            <w:pPr>
              <w:ind w:left="113" w:right="113"/>
              <w:jc w:val="both"/>
              <w:rPr>
                <w:rFonts w:ascii="Times New Roman" w:hAnsi="Times New Roman" w:cs="Times New Roman"/>
                <w:noProof/>
                <w:color w:val="000000"/>
                <w:sz w:val="24"/>
              </w:rPr>
            </w:pPr>
            <w:r>
              <w:rPr>
                <w:rFonts w:ascii="Times New Roman" w:hAnsi="Times New Roman"/>
                <w:color w:val="000000"/>
                <w:sz w:val="24"/>
              </w:rPr>
              <w:t xml:space="preserve">6.146. Lai arī vairumtirgotāji un mazumtirgotāji faktiski pērk un pārdod preces, nopirktā prece nav uzskatāma par starppatēriņu, ja tā tiek tikai minimāli apstrādāta, piemēram, notīrīta, iepakota utt., un pārdota tālāk. Vairumtirgotāji un mazumtirgotāji ir uzskatāmi par piegādes pakalpojumu sniedzējiem, kas saviem klientiem piedāvā noteiktu preču izlases uzglabāšanu un izlikšanu apskatei ērti pieejamās vietās un iespēju tās ērti iegādāties. To izlaidi novērtē pēc kopējā uzcenojuma, ko gūst par precēm, kuras viņi iepērk tālākpārdošanai. </w:t>
            </w:r>
            <w:r>
              <w:rPr>
                <w:rFonts w:ascii="Times New Roman" w:hAnsi="Times New Roman"/>
                <w:b/>
                <w:color w:val="000000"/>
                <w:sz w:val="24"/>
              </w:rPr>
              <w:t xml:space="preserve">Tirdzniecības uzcenojums ir starpība starp faktisko vai nosacīto pārdošanas cenu, kas realizēta par preci, kura nopirkta tālākpārdošanai, un cenu, kas izplatītājam būtu jāmaksā, lai aizstātu attiecīgo preci laikā, kad to pārdod vai citādi atsavina. </w:t>
            </w:r>
            <w:r>
              <w:rPr>
                <w:rFonts w:ascii="Times New Roman" w:hAnsi="Times New Roman"/>
                <w:color w:val="000000"/>
                <w:sz w:val="24"/>
              </w:rPr>
              <w:t>Dažām precēm realizētais uzcenojums var būt negatīvs, ja preču pārdošanas cenas ir pazeminātas. Tirdzniecības uzcenojums ir negatīvs arī precēm, kuras netiek pārdotas, bet sabojājas vai tiek nozagtas.</w:t>
            </w:r>
          </w:p>
          <w:p w14:paraId="4B907F5D" w14:textId="77777777" w:rsidR="005A04B3" w:rsidRPr="00A96ED6" w:rsidRDefault="005A04B3" w:rsidP="005F7FE2">
            <w:pPr>
              <w:ind w:left="113" w:right="113"/>
              <w:jc w:val="both"/>
              <w:rPr>
                <w:rFonts w:ascii="Times New Roman" w:hAnsi="Times New Roman" w:cs="Times New Roman"/>
                <w:noProof/>
                <w:color w:val="000000"/>
                <w:sz w:val="24"/>
              </w:rPr>
            </w:pPr>
          </w:p>
          <w:p w14:paraId="0172E9C8" w14:textId="77777777" w:rsidR="005A04B3" w:rsidRPr="00A96ED6" w:rsidRDefault="005A04B3" w:rsidP="005F7FE2">
            <w:pPr>
              <w:ind w:left="113" w:right="113"/>
              <w:jc w:val="both"/>
              <w:rPr>
                <w:rFonts w:ascii="Times New Roman" w:hAnsi="Times New Roman" w:cs="Times New Roman"/>
                <w:noProof/>
                <w:color w:val="000000"/>
                <w:sz w:val="24"/>
              </w:rPr>
            </w:pPr>
            <w:r>
              <w:rPr>
                <w:rFonts w:ascii="Times New Roman" w:hAnsi="Times New Roman"/>
                <w:i/>
                <w:color w:val="000000"/>
                <w:sz w:val="24"/>
              </w:rPr>
              <w:t xml:space="preserve">Avots: </w:t>
            </w:r>
            <w:r>
              <w:rPr>
                <w:rFonts w:ascii="Times New Roman" w:hAnsi="Times New Roman"/>
                <w:color w:val="000000"/>
                <w:sz w:val="24"/>
              </w:rPr>
              <w:t>2008. gada nacionālo kontu sistēma (SNA 2008)</w:t>
            </w:r>
          </w:p>
        </w:tc>
      </w:tr>
    </w:tbl>
    <w:p w14:paraId="1EAEBEA8" w14:textId="77777777" w:rsidR="005A04B3" w:rsidRPr="00A96ED6" w:rsidRDefault="005A04B3" w:rsidP="005A04B3">
      <w:pPr>
        <w:jc w:val="both"/>
        <w:rPr>
          <w:rFonts w:ascii="Times New Roman" w:hAnsi="Times New Roman" w:cs="Times New Roman"/>
          <w:noProof/>
          <w:sz w:val="24"/>
        </w:rPr>
      </w:pPr>
    </w:p>
    <w:p w14:paraId="30D4FE8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lastRenderedPageBreak/>
        <w:t xml:space="preserve">Līdz ar to izplatīšanas pakalpojumi attiecas uz preču pārdošanu vai organizēšanu pārdošanai starpposma lietotājiem vai galalietotājiem un var ietvert apstrādi, uzglabāšanu, pārdošanu un rēķinu izrakstīšanu. Lai gan vairumu vairumtirgotāju un mazumtirgotāju izplatīšanas pakalpojumu neiekļauj </w:t>
      </w:r>
      <w:r>
        <w:rPr>
          <w:rFonts w:ascii="Times New Roman" w:hAnsi="Times New Roman"/>
          <w:i/>
          <w:iCs/>
          <w:sz w:val="24"/>
        </w:rPr>
        <w:t>EBOPS</w:t>
      </w:r>
      <w:r>
        <w:rPr>
          <w:rFonts w:ascii="Times New Roman" w:hAnsi="Times New Roman"/>
          <w:sz w:val="24"/>
        </w:rPr>
        <w:t xml:space="preserve">, ko izmanto pašreizējā </w:t>
      </w:r>
      <w:r>
        <w:rPr>
          <w:rFonts w:ascii="Times New Roman" w:hAnsi="Times New Roman"/>
          <w:i/>
          <w:iCs/>
          <w:sz w:val="24"/>
        </w:rPr>
        <w:t>ITSS</w:t>
      </w:r>
      <w:r>
        <w:rPr>
          <w:rFonts w:ascii="Times New Roman" w:hAnsi="Times New Roman"/>
          <w:sz w:val="24"/>
        </w:rPr>
        <w:t xml:space="preserve"> datu apkopošanas kontekstā</w:t>
      </w:r>
      <w:r w:rsidRPr="00A96ED6">
        <w:rPr>
          <w:rStyle w:val="FootnoteReference"/>
          <w:rFonts w:ascii="Times New Roman" w:hAnsi="Times New Roman" w:cs="Times New Roman"/>
          <w:noProof/>
          <w:sz w:val="24"/>
        </w:rPr>
        <w:footnoteReference w:id="168"/>
      </w:r>
      <w:r>
        <w:rPr>
          <w:rFonts w:ascii="Times New Roman" w:hAnsi="Times New Roman"/>
          <w:sz w:val="24"/>
        </w:rPr>
        <w:t xml:space="preserve">, šos pakalpojumus iekļauj W/120, ko izmanto </w:t>
      </w:r>
      <w:r>
        <w:rPr>
          <w:rFonts w:ascii="Times New Roman" w:hAnsi="Times New Roman"/>
          <w:i/>
          <w:iCs/>
          <w:sz w:val="24"/>
        </w:rPr>
        <w:t>GATS</w:t>
      </w:r>
      <w:r>
        <w:rPr>
          <w:rFonts w:ascii="Times New Roman" w:hAnsi="Times New Roman"/>
          <w:sz w:val="24"/>
        </w:rPr>
        <w:t xml:space="preserve"> pārrunās (skat. MSITS 2010 3.53. punktu). </w:t>
      </w:r>
      <w:r>
        <w:rPr>
          <w:rFonts w:ascii="Times New Roman" w:hAnsi="Times New Roman"/>
          <w:i/>
          <w:iCs/>
          <w:sz w:val="24"/>
        </w:rPr>
        <w:t>EBOPS</w:t>
      </w:r>
      <w:r>
        <w:rPr>
          <w:rFonts w:ascii="Times New Roman" w:hAnsi="Times New Roman"/>
          <w:sz w:val="24"/>
        </w:rPr>
        <w:t xml:space="preserve"> faktiski ietver vienīgi šo kopējo ar tirdzniecību saistīto darījumu daļu, par ko iekasētās maksas iekļauj postenī “Ar tirdzniecību saistītie darījumi” (skat. MSITS 2010 3.250. punktu).</w:t>
      </w:r>
    </w:p>
    <w:p w14:paraId="76352172" w14:textId="77777777" w:rsidR="005A04B3" w:rsidRPr="00A96ED6" w:rsidRDefault="005A04B3" w:rsidP="005A04B3">
      <w:pPr>
        <w:jc w:val="both"/>
        <w:rPr>
          <w:rFonts w:ascii="Times New Roman" w:hAnsi="Times New Roman" w:cs="Times New Roman"/>
          <w:noProof/>
          <w:sz w:val="24"/>
        </w:rPr>
      </w:pPr>
    </w:p>
    <w:p w14:paraId="6F5114E6"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Kopējie ar tirdzniecību saistītie darījumi = ar tirdzniecību saistītie pakalpojumi (EBOPS 2010 SJ34) + izplatīšanas pakalpojumi</w:t>
      </w:r>
    </w:p>
    <w:p w14:paraId="149BB52B" w14:textId="77777777" w:rsidR="005A04B3" w:rsidRPr="00A96ED6" w:rsidRDefault="005A04B3" w:rsidP="005A04B3">
      <w:pPr>
        <w:jc w:val="both"/>
        <w:rPr>
          <w:rFonts w:ascii="Times New Roman" w:hAnsi="Times New Roman" w:cs="Times New Roman"/>
          <w:b/>
          <w:noProof/>
          <w:sz w:val="24"/>
        </w:rPr>
      </w:pPr>
    </w:p>
    <w:p w14:paraId="3481DE9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Tomēr, kā norādīts MSITS 2010 3.250. punktā, “ja tirgotājam pieder pārdodamās preces, tirdzniecības uzcenojums parasti ir neatšķirami iekļauts preces vērtībā”. Tādēļ šī izplatīšanas pakalpojumu daļa </w:t>
      </w:r>
      <w:r>
        <w:rPr>
          <w:rFonts w:ascii="Times New Roman" w:hAnsi="Times New Roman"/>
          <w:i/>
          <w:iCs/>
          <w:sz w:val="24"/>
        </w:rPr>
        <w:t>EBOPS</w:t>
      </w:r>
      <w:r>
        <w:rPr>
          <w:rFonts w:ascii="Times New Roman" w:hAnsi="Times New Roman"/>
          <w:sz w:val="24"/>
        </w:rPr>
        <w:t xml:space="preserve"> nav iekļauta; to sniedz 1. veidā, jo šie pakalpojumi parasti ir saistīti ar pārrobežu darījumiem.</w:t>
      </w:r>
      <w:r w:rsidRPr="00A96ED6">
        <w:rPr>
          <w:rStyle w:val="FootnoteReference"/>
          <w:rFonts w:ascii="Times New Roman" w:hAnsi="Times New Roman" w:cs="Times New Roman"/>
          <w:noProof/>
          <w:sz w:val="24"/>
        </w:rPr>
        <w:footnoteReference w:id="169"/>
      </w:r>
      <w:r>
        <w:rPr>
          <w:rFonts w:ascii="Times New Roman" w:hAnsi="Times New Roman"/>
          <w:sz w:val="24"/>
        </w:rPr>
        <w:t xml:space="preserve"> Šos pakalpojumus neuzskaita kā pakalpojumus maksājumu bilances regulējumā. Tos iekļauj preču tirdzniecības datos, jo izplatīšanas pakalpojumi ir iekļauti to preču vērtībā, ko tirgo, veicot pārrobežu darījumus (MSITS Apkopotāja rokasgrāmatas 20.62. punkts). Diemžēl statistikā par starptautisko preču tirdzniecību eksports un imports nav sīkāk iedalīts pēc preču vērtības un to tirdzniecības un/vai transporta uzcenojumiem.</w:t>
      </w:r>
    </w:p>
    <w:p w14:paraId="7545ABAF" w14:textId="77777777" w:rsidR="005A04B3" w:rsidRPr="00A96ED6" w:rsidRDefault="005A04B3" w:rsidP="005A04B3">
      <w:pPr>
        <w:jc w:val="both"/>
        <w:rPr>
          <w:rFonts w:ascii="Times New Roman" w:hAnsi="Times New Roman" w:cs="Times New Roman"/>
          <w:noProof/>
          <w:sz w:val="24"/>
        </w:rPr>
      </w:pPr>
    </w:p>
    <w:p w14:paraId="0CD84E71"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SNA 2008 regulējumā izplatīšanas izmaksas atbilst atsevišķi norādītiem pakalpojumiem un tos uzskaita, savukārt maksājumu bilances regulējumā šos darījums nenorāda atsevišķi – skat. 10.2. ierāmējumu.</w:t>
      </w:r>
    </w:p>
    <w:p w14:paraId="6145EDE3"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A04B3" w:rsidRPr="00A96ED6" w14:paraId="66CD593F" w14:textId="77777777" w:rsidTr="00125454">
        <w:tc>
          <w:tcPr>
            <w:tcW w:w="5000" w:type="pct"/>
            <w:tcBorders>
              <w:top w:val="nil"/>
              <w:left w:val="nil"/>
              <w:bottom w:val="nil"/>
              <w:right w:val="nil"/>
            </w:tcBorders>
            <w:shd w:val="clear" w:color="auto" w:fill="FFE1E1"/>
          </w:tcPr>
          <w:p w14:paraId="52C3F714" w14:textId="77777777" w:rsidR="005A04B3" w:rsidRPr="00A96ED6" w:rsidRDefault="005A04B3" w:rsidP="005F7FE2">
            <w:pPr>
              <w:ind w:left="113" w:right="113"/>
              <w:jc w:val="both"/>
              <w:rPr>
                <w:rFonts w:ascii="Times New Roman" w:hAnsi="Times New Roman" w:cs="Times New Roman"/>
                <w:b/>
                <w:noProof/>
                <w:color w:val="B83B46"/>
                <w:sz w:val="24"/>
              </w:rPr>
            </w:pPr>
            <w:r>
              <w:rPr>
                <w:rFonts w:ascii="Times New Roman" w:hAnsi="Times New Roman"/>
                <w:b/>
                <w:color w:val="B83B46"/>
                <w:sz w:val="24"/>
              </w:rPr>
              <w:t>10.2. ierāmējums. Pircēja cena</w:t>
            </w:r>
          </w:p>
          <w:p w14:paraId="42EA9D65" w14:textId="77777777" w:rsidR="005A04B3" w:rsidRPr="00A96ED6" w:rsidRDefault="005A04B3" w:rsidP="005F7FE2">
            <w:pPr>
              <w:ind w:left="113" w:right="113"/>
              <w:jc w:val="both"/>
              <w:rPr>
                <w:rFonts w:ascii="Times New Roman" w:hAnsi="Times New Roman" w:cs="Times New Roman"/>
                <w:b/>
                <w:noProof/>
                <w:color w:val="B83B46"/>
                <w:sz w:val="24"/>
              </w:rPr>
            </w:pPr>
          </w:p>
          <w:p w14:paraId="3DA51172" w14:textId="77777777" w:rsidR="005A04B3" w:rsidRPr="00A96ED6" w:rsidRDefault="005A04B3" w:rsidP="005F7FE2">
            <w:pPr>
              <w:pStyle w:val="BodyText"/>
              <w:ind w:left="113" w:right="113"/>
              <w:jc w:val="both"/>
              <w:rPr>
                <w:rFonts w:ascii="Times New Roman" w:hAnsi="Times New Roman" w:cs="Times New Roman"/>
                <w:noProof/>
                <w:color w:val="000000"/>
                <w:sz w:val="24"/>
              </w:rPr>
            </w:pPr>
            <w:r>
              <w:rPr>
                <w:rFonts w:ascii="Times New Roman" w:hAnsi="Times New Roman"/>
                <w:color w:val="000000"/>
                <w:sz w:val="24"/>
              </w:rPr>
              <w:t>SNA 2008 3.52. punktā noteikts, ka “pircēja cena” ir summa, ko, atskaitot pievienotās vērtības nodokli vai citu līdzīgu atskaitāmo nodokli, maksā pircējs, lai saņemtu piegādātās preces vai pakalpojuma vienību piegādes pakalpojumus pircēja noteiktā laikā un vietā.</w:t>
            </w:r>
          </w:p>
          <w:p w14:paraId="009B0F85" w14:textId="77777777" w:rsidR="005A04B3" w:rsidRPr="00A96ED6" w:rsidRDefault="005A04B3" w:rsidP="005F7FE2">
            <w:pPr>
              <w:pStyle w:val="BodyText"/>
              <w:ind w:left="113" w:right="113"/>
              <w:jc w:val="both"/>
              <w:rPr>
                <w:rFonts w:ascii="Times New Roman" w:hAnsi="Times New Roman" w:cs="Times New Roman"/>
                <w:noProof/>
                <w:color w:val="000000"/>
                <w:sz w:val="24"/>
              </w:rPr>
            </w:pPr>
          </w:p>
          <w:p w14:paraId="57AF1145" w14:textId="77777777" w:rsidR="005A04B3" w:rsidRPr="00A96ED6" w:rsidRDefault="005A04B3" w:rsidP="005F7FE2">
            <w:pPr>
              <w:pStyle w:val="BodyText"/>
              <w:ind w:left="113" w:right="113"/>
              <w:jc w:val="both"/>
              <w:rPr>
                <w:rFonts w:ascii="Times New Roman" w:hAnsi="Times New Roman" w:cs="Times New Roman"/>
                <w:noProof/>
                <w:color w:val="000000"/>
                <w:sz w:val="24"/>
              </w:rPr>
            </w:pPr>
            <w:r>
              <w:rPr>
                <w:rFonts w:ascii="Times New Roman" w:hAnsi="Times New Roman"/>
                <w:color w:val="000000"/>
                <w:sz w:val="24"/>
              </w:rPr>
              <w:t xml:space="preserve">Tā ietver transporta maksas, ko pircējs sedz atsevišķi, lai </w:t>
            </w:r>
            <w:r>
              <w:rPr>
                <w:rFonts w:ascii="Times New Roman" w:hAnsi="Times New Roman"/>
                <w:i/>
                <w:iCs/>
                <w:color w:val="000000"/>
                <w:sz w:val="24"/>
              </w:rPr>
              <w:t>saņemtu</w:t>
            </w:r>
            <w:r>
              <w:rPr>
                <w:rFonts w:ascii="Times New Roman" w:hAnsi="Times New Roman"/>
                <w:color w:val="000000"/>
                <w:sz w:val="24"/>
              </w:rPr>
              <w:t xml:space="preserve"> </w:t>
            </w:r>
            <w:r>
              <w:rPr>
                <w:rFonts w:ascii="Times New Roman" w:hAnsi="Times New Roman"/>
                <w:i/>
                <w:iCs/>
                <w:color w:val="000000"/>
                <w:sz w:val="24"/>
              </w:rPr>
              <w:t>piegādes</w:t>
            </w:r>
            <w:r>
              <w:rPr>
                <w:rFonts w:ascii="Times New Roman" w:hAnsi="Times New Roman"/>
                <w:color w:val="000000"/>
                <w:sz w:val="24"/>
              </w:rPr>
              <w:t xml:space="preserve"> noteiktajā vietā un laikā (neatkarīgi no tā, kurš sniedz šos pakalpojumus). Attiecībā uz pakalpojumiem BPM6 lietotajam jēdzienam “tirgus cena” ir tāda pati nozīme kā SNA 2008 lietotajam jēdzienam “pircēja cena”, jo tā neietver vairumtirdzniecības, mazumtirdzniecības vai transporta izplatīšanas izmaksas.</w:t>
            </w:r>
          </w:p>
          <w:p w14:paraId="7236677F" w14:textId="77777777" w:rsidR="005A04B3" w:rsidRPr="00A96ED6" w:rsidRDefault="005A04B3" w:rsidP="005F7FE2">
            <w:pPr>
              <w:pStyle w:val="BodyText"/>
              <w:ind w:left="113" w:right="113"/>
              <w:jc w:val="both"/>
              <w:rPr>
                <w:rFonts w:ascii="Times New Roman" w:hAnsi="Times New Roman" w:cs="Times New Roman"/>
                <w:noProof/>
                <w:color w:val="000000"/>
                <w:sz w:val="24"/>
              </w:rPr>
            </w:pPr>
          </w:p>
          <w:p w14:paraId="2C2D59DD" w14:textId="77777777" w:rsidR="005A04B3" w:rsidRPr="00A96ED6" w:rsidRDefault="005A04B3" w:rsidP="005F7FE2">
            <w:pPr>
              <w:pStyle w:val="BodyText"/>
              <w:ind w:left="113" w:right="113"/>
              <w:jc w:val="both"/>
              <w:rPr>
                <w:rFonts w:ascii="Times New Roman" w:hAnsi="Times New Roman" w:cs="Times New Roman"/>
                <w:noProof/>
                <w:color w:val="000000"/>
                <w:sz w:val="24"/>
              </w:rPr>
            </w:pPr>
            <w:r>
              <w:rPr>
                <w:rFonts w:ascii="Times New Roman" w:hAnsi="Times New Roman"/>
                <w:color w:val="000000"/>
                <w:sz w:val="24"/>
              </w:rPr>
              <w:t>Tomēr MSITS 2010 līdzīgi kā BPM6 ir noteikts, ka, traktējot preces, uzrāda cenu pēc franko uz kuģa (FOB) principa uz eksportējošās valsts robežas. Kopumā FOB cena ne vienmēr ir vienāda ar pircēja cenu, jo FOB cena var ietvert izplatīšanas izmaksas, par kurām izraksta atsevišķu rēķinu (vairumtirdzniecības un/vai mazumtirdzniecības tirdzniecības normas, kā arī transporta izmaksas līdz eksportējošās valsts robežai). Turklāt pircēja cena ietver izmaksas, kas radušās, nogādājot preces pircēja izvēlētajā vietā, kas var atrasties aiz muitas robežas. Tādēļ šīs izplatīšanas izmaksas, kas attiecas uz atsevišķi norādītiem pakalpojumiem SNA 2008, maksājumu bilances regulējumā atsevišķi neuzrāda.</w:t>
            </w:r>
          </w:p>
          <w:p w14:paraId="62DD4E52" w14:textId="77777777" w:rsidR="005A04B3" w:rsidRPr="00A96ED6" w:rsidRDefault="005A04B3" w:rsidP="005F7FE2">
            <w:pPr>
              <w:pStyle w:val="BodyText"/>
              <w:ind w:left="113" w:right="113"/>
              <w:jc w:val="both"/>
              <w:rPr>
                <w:rFonts w:ascii="Times New Roman" w:hAnsi="Times New Roman" w:cs="Times New Roman"/>
                <w:noProof/>
                <w:color w:val="000000"/>
                <w:sz w:val="24"/>
              </w:rPr>
            </w:pPr>
          </w:p>
          <w:p w14:paraId="5F12943A" w14:textId="77777777" w:rsidR="005A04B3" w:rsidRPr="00A96ED6" w:rsidRDefault="005A04B3" w:rsidP="005F7FE2">
            <w:pPr>
              <w:ind w:left="113" w:right="113"/>
              <w:jc w:val="both"/>
              <w:rPr>
                <w:rFonts w:ascii="Times New Roman" w:hAnsi="Times New Roman" w:cs="Times New Roman"/>
                <w:noProof/>
                <w:color w:val="000000"/>
                <w:sz w:val="24"/>
              </w:rPr>
            </w:pPr>
            <w:r>
              <w:rPr>
                <w:rFonts w:ascii="Times New Roman" w:hAnsi="Times New Roman"/>
                <w:i/>
                <w:color w:val="000000"/>
                <w:sz w:val="24"/>
              </w:rPr>
              <w:lastRenderedPageBreak/>
              <w:t xml:space="preserve">Avots: </w:t>
            </w:r>
            <w:r>
              <w:rPr>
                <w:rFonts w:ascii="Times New Roman" w:hAnsi="Times New Roman"/>
                <w:color w:val="000000"/>
                <w:sz w:val="24"/>
              </w:rPr>
              <w:t>MSITS 2010</w:t>
            </w:r>
          </w:p>
        </w:tc>
      </w:tr>
    </w:tbl>
    <w:p w14:paraId="6EE5C078" w14:textId="77777777" w:rsidR="005A04B3" w:rsidRPr="00A96ED6" w:rsidRDefault="005A04B3" w:rsidP="005A04B3">
      <w:pPr>
        <w:jc w:val="both"/>
        <w:rPr>
          <w:rFonts w:ascii="Times New Roman" w:hAnsi="Times New Roman" w:cs="Times New Roman"/>
          <w:noProof/>
          <w:sz w:val="24"/>
        </w:rPr>
      </w:pPr>
    </w:p>
    <w:p w14:paraId="7F159BB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Ar ārvalstu saistītu uzņēmumu starpniecību sniegtos izplatīšanas pakalpojumus iekļauj </w:t>
      </w:r>
      <w:r>
        <w:rPr>
          <w:rFonts w:ascii="Times New Roman" w:hAnsi="Times New Roman"/>
          <w:i/>
          <w:iCs/>
          <w:sz w:val="24"/>
        </w:rPr>
        <w:t>FATS</w:t>
      </w:r>
      <w:r>
        <w:rPr>
          <w:rFonts w:ascii="Times New Roman" w:hAnsi="Times New Roman"/>
          <w:sz w:val="24"/>
        </w:rPr>
        <w:t xml:space="preserve"> statistikā (vairumtirgotāju un mazumtirgotāju izlaide vai produkcijas vērtība, </w:t>
      </w:r>
      <w:r>
        <w:rPr>
          <w:rFonts w:ascii="Times New Roman" w:hAnsi="Times New Roman"/>
          <w:i/>
          <w:iCs/>
          <w:sz w:val="24"/>
        </w:rPr>
        <w:t>NACE</w:t>
      </w:r>
      <w:r>
        <w:rPr>
          <w:rFonts w:ascii="Times New Roman" w:hAnsi="Times New Roman"/>
          <w:sz w:val="24"/>
        </w:rPr>
        <w:t> G sadaļa) un attiecina uz 3. veidu kopā ar pārējiem 3. veidā sniegtajiem pakalpojumiem.</w:t>
      </w:r>
    </w:p>
    <w:p w14:paraId="7B040A34" w14:textId="77777777" w:rsidR="005A04B3" w:rsidRPr="00A96ED6" w:rsidRDefault="005A04B3" w:rsidP="005A04B3">
      <w:pPr>
        <w:jc w:val="both"/>
        <w:rPr>
          <w:rFonts w:ascii="Times New Roman" w:hAnsi="Times New Roman" w:cs="Times New Roman"/>
          <w:noProof/>
          <w:sz w:val="24"/>
        </w:rPr>
      </w:pPr>
    </w:p>
    <w:p w14:paraId="650872C9" w14:textId="77777777" w:rsidR="005A04B3" w:rsidRPr="00A96ED6" w:rsidRDefault="005A04B3" w:rsidP="005A04B3">
      <w:pPr>
        <w:jc w:val="both"/>
        <w:rPr>
          <w:rFonts w:ascii="Times New Roman" w:hAnsi="Times New Roman" w:cs="Times New Roman"/>
          <w:b/>
          <w:noProof/>
          <w:color w:val="B83B46"/>
          <w:sz w:val="24"/>
        </w:rPr>
      </w:pPr>
      <w:r>
        <w:rPr>
          <w:rFonts w:ascii="Times New Roman" w:hAnsi="Times New Roman"/>
          <w:b/>
          <w:color w:val="B83B46"/>
          <w:sz w:val="24"/>
        </w:rPr>
        <w:t>10.1. attēls. Pārskats par kopējiem izplatīšanas pakalpojumiem un to iedalījumu pēc pakalpojumu sniegšanas veida</w:t>
      </w:r>
    </w:p>
    <w:p w14:paraId="102879A4" w14:textId="77777777" w:rsidR="005A04B3" w:rsidRPr="00A96ED6" w:rsidRDefault="005A04B3" w:rsidP="005A04B3">
      <w:pPr>
        <w:jc w:val="both"/>
        <w:rPr>
          <w:rFonts w:ascii="Times New Roman" w:hAnsi="Times New Roman" w:cs="Times New Roman"/>
          <w:noProof/>
          <w:color w:val="B83B46"/>
          <w:sz w:val="24"/>
        </w:rPr>
      </w:pPr>
      <w:r>
        <w:rPr>
          <w:rFonts w:ascii="Times New Roman" w:hAnsi="Times New Roman"/>
          <w:noProof/>
          <w:color w:val="B83B46"/>
          <w:sz w:val="24"/>
        </w:rPr>
        <w:drawing>
          <wp:anchor distT="0" distB="0" distL="0" distR="0" simplePos="0" relativeHeight="251639296" behindDoc="1" locked="0" layoutInCell="1" allowOverlap="1" wp14:anchorId="3941663C" wp14:editId="1CFBD8FA">
            <wp:simplePos x="0" y="0"/>
            <wp:positionH relativeFrom="page">
              <wp:posOffset>1106805</wp:posOffset>
            </wp:positionH>
            <wp:positionV relativeFrom="paragraph">
              <wp:posOffset>220980</wp:posOffset>
            </wp:positionV>
            <wp:extent cx="5524039" cy="2506979"/>
            <wp:effectExtent l="0" t="0" r="0" b="0"/>
            <wp:wrapTopAndBottom/>
            <wp:docPr id="593" name="Image 593" descr="A diagram of a distribution service&#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93" name="Image 593" descr="A diagram of a distribution service&#10;&#10;Description automatically generated"/>
                    <pic:cNvPicPr/>
                  </pic:nvPicPr>
                  <pic:blipFill>
                    <a:blip r:embed="rId61" cstate="print"/>
                    <a:stretch>
                      <a:fillRect/>
                    </a:stretch>
                  </pic:blipFill>
                  <pic:spPr>
                    <a:xfrm>
                      <a:off x="0" y="0"/>
                      <a:ext cx="5524039" cy="2506979"/>
                    </a:xfrm>
                    <a:prstGeom prst="rect">
                      <a:avLst/>
                    </a:prstGeom>
                  </pic:spPr>
                </pic:pic>
              </a:graphicData>
            </a:graphic>
          </wp:anchor>
        </w:drawing>
      </w:r>
    </w:p>
    <w:p w14:paraId="7BCF3C46" w14:textId="77777777" w:rsidR="005A04B3" w:rsidRPr="00A96ED6" w:rsidRDefault="005A04B3" w:rsidP="005A04B3">
      <w:pPr>
        <w:jc w:val="both"/>
        <w:rPr>
          <w:rFonts w:ascii="Times New Roman" w:hAnsi="Times New Roman" w:cs="Times New Roman"/>
          <w:noProof/>
          <w:color w:val="B83B46"/>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4565"/>
        <w:gridCol w:w="4566"/>
      </w:tblGrid>
      <w:tr w:rsidR="00D36866" w:rsidRPr="00282A22" w14:paraId="0F89D57E" w14:textId="77777777" w:rsidTr="00125454">
        <w:tc>
          <w:tcPr>
            <w:tcW w:w="2500" w:type="pct"/>
          </w:tcPr>
          <w:p w14:paraId="7DC9FCEC" w14:textId="77777777" w:rsidR="00D36866" w:rsidRPr="00D72407" w:rsidRDefault="00D36866" w:rsidP="00125454">
            <w:pPr>
              <w:ind w:left="57" w:right="57"/>
              <w:jc w:val="center"/>
              <w:rPr>
                <w:rFonts w:ascii="Times New Roman" w:hAnsi="Times New Roman" w:cs="Times New Roman"/>
                <w:sz w:val="24"/>
                <w:szCs w:val="24"/>
              </w:rPr>
            </w:pPr>
            <w:r w:rsidRPr="00D72407">
              <w:rPr>
                <w:rFonts w:ascii="Times New Roman" w:hAnsi="Times New Roman" w:cs="Times New Roman"/>
                <w:b/>
                <w:bCs/>
                <w:noProof/>
                <w:sz w:val="24"/>
                <w:szCs w:val="24"/>
                <w:lang w:val="en-US"/>
              </w:rPr>
              <w:t>Angļu val.</w:t>
            </w:r>
          </w:p>
        </w:tc>
        <w:tc>
          <w:tcPr>
            <w:tcW w:w="2500" w:type="pct"/>
          </w:tcPr>
          <w:p w14:paraId="48F8E584" w14:textId="77777777" w:rsidR="00D36866" w:rsidRPr="00D72407" w:rsidRDefault="00D36866" w:rsidP="00125454">
            <w:pPr>
              <w:ind w:left="57" w:right="57"/>
              <w:jc w:val="center"/>
              <w:rPr>
                <w:rFonts w:ascii="Times New Roman" w:hAnsi="Times New Roman" w:cs="Times New Roman"/>
                <w:noProof/>
                <w:sz w:val="24"/>
                <w:szCs w:val="24"/>
              </w:rPr>
            </w:pPr>
            <w:r w:rsidRPr="00D72407">
              <w:rPr>
                <w:rFonts w:ascii="Times New Roman" w:hAnsi="Times New Roman" w:cs="Times New Roman"/>
                <w:b/>
                <w:bCs/>
                <w:noProof/>
                <w:sz w:val="24"/>
                <w:szCs w:val="24"/>
                <w:lang w:val="en-US"/>
              </w:rPr>
              <w:t>Latviešu val.</w:t>
            </w:r>
          </w:p>
        </w:tc>
      </w:tr>
      <w:tr w:rsidR="00D36866" w:rsidRPr="00282A22" w14:paraId="089938DE" w14:textId="77777777" w:rsidTr="00125454">
        <w:tc>
          <w:tcPr>
            <w:tcW w:w="2500" w:type="pct"/>
          </w:tcPr>
          <w:p w14:paraId="35D002C3" w14:textId="77777777" w:rsidR="00D36866" w:rsidRPr="00282A22" w:rsidRDefault="00D36866" w:rsidP="00125454">
            <w:pPr>
              <w:ind w:left="57" w:right="57"/>
              <w:jc w:val="both"/>
              <w:rPr>
                <w:rFonts w:ascii="Times New Roman" w:hAnsi="Times New Roman" w:cs="Times New Roman"/>
                <w:noProof/>
                <w:sz w:val="24"/>
              </w:rPr>
            </w:pPr>
            <w:r w:rsidRPr="00A96ED6">
              <w:rPr>
                <w:rFonts w:ascii="Times New Roman" w:hAnsi="Times New Roman" w:cs="Times New Roman"/>
                <w:noProof/>
                <w:sz w:val="24"/>
              </w:rPr>
              <w:t>Total Distribution services</w:t>
            </w:r>
          </w:p>
        </w:tc>
        <w:tc>
          <w:tcPr>
            <w:tcW w:w="2500" w:type="pct"/>
          </w:tcPr>
          <w:p w14:paraId="0806D154" w14:textId="77777777" w:rsidR="00D36866" w:rsidRPr="00282A22" w:rsidRDefault="00D36866" w:rsidP="00125454">
            <w:pPr>
              <w:ind w:left="57" w:right="57"/>
              <w:jc w:val="both"/>
              <w:rPr>
                <w:rFonts w:ascii="Times New Roman" w:hAnsi="Times New Roman" w:cs="Times New Roman"/>
                <w:noProof/>
                <w:sz w:val="24"/>
              </w:rPr>
            </w:pPr>
            <w:r w:rsidRPr="00282A22">
              <w:rPr>
                <w:rFonts w:ascii="Times New Roman" w:hAnsi="Times New Roman" w:cs="Times New Roman"/>
                <w:sz w:val="24"/>
              </w:rPr>
              <w:t>Kopējie izplatīšanas pakalpojumi</w:t>
            </w:r>
          </w:p>
        </w:tc>
      </w:tr>
      <w:tr w:rsidR="00D36866" w:rsidRPr="00282A22" w14:paraId="41EF93C8" w14:textId="77777777" w:rsidTr="00125454">
        <w:tc>
          <w:tcPr>
            <w:tcW w:w="2500" w:type="pct"/>
          </w:tcPr>
          <w:p w14:paraId="79275CB5" w14:textId="77777777" w:rsidR="00D36866" w:rsidRPr="00282A22" w:rsidRDefault="00D36866" w:rsidP="00125454">
            <w:pPr>
              <w:ind w:left="57" w:right="57"/>
              <w:jc w:val="both"/>
              <w:rPr>
                <w:rFonts w:ascii="Times New Roman" w:hAnsi="Times New Roman" w:cs="Times New Roman"/>
                <w:noProof/>
                <w:sz w:val="24"/>
              </w:rPr>
            </w:pPr>
            <w:r w:rsidRPr="00A96ED6">
              <w:rPr>
                <w:rFonts w:ascii="Times New Roman" w:hAnsi="Times New Roman" w:cs="Times New Roman"/>
                <w:noProof/>
                <w:sz w:val="24"/>
              </w:rPr>
              <w:t>Trade margins of retail and wholesale industries</w:t>
            </w:r>
          </w:p>
        </w:tc>
        <w:tc>
          <w:tcPr>
            <w:tcW w:w="2500" w:type="pct"/>
          </w:tcPr>
          <w:p w14:paraId="761C9791" w14:textId="77777777" w:rsidR="00D36866" w:rsidRPr="00282A22" w:rsidRDefault="00D36866" w:rsidP="00125454">
            <w:pPr>
              <w:ind w:left="57" w:right="57"/>
              <w:jc w:val="both"/>
              <w:rPr>
                <w:rFonts w:ascii="Times New Roman" w:hAnsi="Times New Roman" w:cs="Times New Roman"/>
                <w:noProof/>
                <w:sz w:val="24"/>
              </w:rPr>
            </w:pPr>
            <w:r w:rsidRPr="00282A22">
              <w:rPr>
                <w:rFonts w:ascii="Times New Roman" w:hAnsi="Times New Roman" w:cs="Times New Roman"/>
                <w:sz w:val="24"/>
              </w:rPr>
              <w:t>Tirdzniecības uzcenojumi attiecībā uz vairumtirdzniecības un mazumtirdzniecības nozarēm</w:t>
            </w:r>
          </w:p>
        </w:tc>
      </w:tr>
      <w:tr w:rsidR="00D36866" w:rsidRPr="00282A22" w14:paraId="73539534" w14:textId="77777777" w:rsidTr="00125454">
        <w:tc>
          <w:tcPr>
            <w:tcW w:w="2500" w:type="pct"/>
          </w:tcPr>
          <w:p w14:paraId="1F052E1C" w14:textId="77777777" w:rsidR="00D36866" w:rsidRPr="00282A22" w:rsidRDefault="00D36866" w:rsidP="00125454">
            <w:pPr>
              <w:ind w:left="57" w:right="57"/>
              <w:jc w:val="both"/>
              <w:rPr>
                <w:rFonts w:ascii="Times New Roman" w:hAnsi="Times New Roman" w:cs="Times New Roman"/>
                <w:noProof/>
                <w:sz w:val="24"/>
              </w:rPr>
            </w:pPr>
            <w:r w:rsidRPr="00A96ED6">
              <w:rPr>
                <w:rFonts w:ascii="Times New Roman" w:hAnsi="Times New Roman" w:cs="Times New Roman"/>
                <w:noProof/>
                <w:sz w:val="24"/>
              </w:rPr>
              <w:t>Trade-related services</w:t>
            </w:r>
          </w:p>
        </w:tc>
        <w:tc>
          <w:tcPr>
            <w:tcW w:w="2500" w:type="pct"/>
          </w:tcPr>
          <w:p w14:paraId="24C6A278" w14:textId="77777777" w:rsidR="00D36866" w:rsidRPr="00282A22" w:rsidRDefault="00D36866" w:rsidP="00125454">
            <w:pPr>
              <w:ind w:left="57" w:right="57"/>
              <w:jc w:val="both"/>
              <w:rPr>
                <w:rFonts w:ascii="Times New Roman" w:hAnsi="Times New Roman" w:cs="Times New Roman"/>
                <w:noProof/>
                <w:sz w:val="24"/>
              </w:rPr>
            </w:pPr>
            <w:r w:rsidRPr="00282A22">
              <w:rPr>
                <w:rFonts w:ascii="Times New Roman" w:hAnsi="Times New Roman" w:cs="Times New Roman"/>
                <w:sz w:val="24"/>
              </w:rPr>
              <w:t>Ar tirdzniecību saistītie pakalpojumi</w:t>
            </w:r>
          </w:p>
        </w:tc>
      </w:tr>
      <w:tr w:rsidR="00D36866" w:rsidRPr="00282A22" w14:paraId="4205B9CD" w14:textId="77777777" w:rsidTr="00125454">
        <w:tc>
          <w:tcPr>
            <w:tcW w:w="2500" w:type="pct"/>
          </w:tcPr>
          <w:p w14:paraId="688FF442" w14:textId="77777777" w:rsidR="00D36866" w:rsidRPr="00282A22" w:rsidRDefault="00D36866" w:rsidP="00125454">
            <w:pPr>
              <w:ind w:left="57" w:right="57"/>
              <w:jc w:val="both"/>
              <w:rPr>
                <w:rFonts w:ascii="Times New Roman" w:hAnsi="Times New Roman" w:cs="Times New Roman"/>
                <w:noProof/>
                <w:sz w:val="24"/>
              </w:rPr>
            </w:pPr>
            <w:r w:rsidRPr="00A96ED6">
              <w:rPr>
                <w:rFonts w:ascii="Times New Roman" w:hAnsi="Times New Roman" w:cs="Times New Roman"/>
                <w:noProof/>
                <w:sz w:val="24"/>
              </w:rPr>
              <w:t>Trade margins of goods that travelers buy abroad</w:t>
            </w:r>
          </w:p>
        </w:tc>
        <w:tc>
          <w:tcPr>
            <w:tcW w:w="2500" w:type="pct"/>
          </w:tcPr>
          <w:p w14:paraId="759A784B" w14:textId="77777777" w:rsidR="00D36866" w:rsidRPr="00282A22" w:rsidRDefault="00D36866" w:rsidP="00125454">
            <w:pPr>
              <w:ind w:left="57" w:right="57"/>
              <w:jc w:val="both"/>
              <w:rPr>
                <w:rFonts w:ascii="Times New Roman" w:hAnsi="Times New Roman" w:cs="Times New Roman"/>
                <w:noProof/>
                <w:sz w:val="24"/>
              </w:rPr>
            </w:pPr>
            <w:r w:rsidRPr="00282A22">
              <w:rPr>
                <w:rFonts w:ascii="Times New Roman" w:hAnsi="Times New Roman" w:cs="Times New Roman"/>
                <w:sz w:val="24"/>
              </w:rPr>
              <w:t>Tirdzniecības uzcenojumi precēm, ko ceļotāji iegādājas ārvalstīs</w:t>
            </w:r>
          </w:p>
        </w:tc>
      </w:tr>
      <w:tr w:rsidR="00D36866" w:rsidRPr="00282A22" w14:paraId="1C6277F6" w14:textId="77777777" w:rsidTr="00125454">
        <w:tc>
          <w:tcPr>
            <w:tcW w:w="2500" w:type="pct"/>
          </w:tcPr>
          <w:p w14:paraId="70B5BE51" w14:textId="77777777" w:rsidR="00D36866" w:rsidRPr="00282A22" w:rsidRDefault="00D36866" w:rsidP="00125454">
            <w:pPr>
              <w:ind w:left="57" w:right="57"/>
              <w:jc w:val="both"/>
              <w:rPr>
                <w:rFonts w:ascii="Times New Roman" w:hAnsi="Times New Roman" w:cs="Times New Roman"/>
                <w:noProof/>
                <w:sz w:val="24"/>
              </w:rPr>
            </w:pPr>
            <w:r w:rsidRPr="00A96ED6">
              <w:rPr>
                <w:rFonts w:ascii="Times New Roman" w:hAnsi="Times New Roman" w:cs="Times New Roman"/>
                <w:noProof/>
                <w:sz w:val="24"/>
              </w:rPr>
              <w:t>FATS output value from retail and wholesale trade industries</w:t>
            </w:r>
          </w:p>
        </w:tc>
        <w:tc>
          <w:tcPr>
            <w:tcW w:w="2500" w:type="pct"/>
          </w:tcPr>
          <w:p w14:paraId="07532942" w14:textId="77777777" w:rsidR="00D36866" w:rsidRPr="00282A22" w:rsidRDefault="00D36866" w:rsidP="00125454">
            <w:pPr>
              <w:ind w:left="57" w:right="57"/>
              <w:jc w:val="both"/>
              <w:rPr>
                <w:rFonts w:ascii="Times New Roman" w:hAnsi="Times New Roman" w:cs="Times New Roman"/>
                <w:noProof/>
                <w:sz w:val="24"/>
              </w:rPr>
            </w:pPr>
            <w:r w:rsidRPr="00D36866">
              <w:rPr>
                <w:rFonts w:ascii="Times New Roman" w:hAnsi="Times New Roman" w:cs="Times New Roman"/>
                <w:i/>
                <w:iCs/>
                <w:sz w:val="24"/>
              </w:rPr>
              <w:t>FATS</w:t>
            </w:r>
            <w:r w:rsidRPr="00282A22">
              <w:rPr>
                <w:rFonts w:ascii="Times New Roman" w:hAnsi="Times New Roman" w:cs="Times New Roman"/>
                <w:sz w:val="24"/>
              </w:rPr>
              <w:t xml:space="preserve"> izlaides vērtība, kas izriet no mazumtirdzniecības un vairumtirdzniecības nozarēm</w:t>
            </w:r>
          </w:p>
        </w:tc>
      </w:tr>
      <w:tr w:rsidR="00D36866" w:rsidRPr="00282A22" w14:paraId="130D7DB4" w14:textId="77777777" w:rsidTr="00125454">
        <w:tc>
          <w:tcPr>
            <w:tcW w:w="2500" w:type="pct"/>
          </w:tcPr>
          <w:p w14:paraId="08A0C793" w14:textId="77777777" w:rsidR="00D36866" w:rsidRPr="00A96ED6" w:rsidRDefault="00D36866" w:rsidP="00125454">
            <w:pPr>
              <w:ind w:left="57" w:right="57"/>
              <w:jc w:val="both"/>
              <w:rPr>
                <w:rFonts w:ascii="Times New Roman" w:hAnsi="Times New Roman" w:cs="Times New Roman"/>
                <w:noProof/>
                <w:sz w:val="24"/>
              </w:rPr>
            </w:pPr>
            <w:r w:rsidRPr="00A96ED6">
              <w:rPr>
                <w:rFonts w:ascii="Times New Roman" w:hAnsi="Times New Roman" w:cs="Times New Roman"/>
                <w:noProof/>
                <w:sz w:val="24"/>
              </w:rPr>
              <w:t>MODE 1</w:t>
            </w:r>
          </w:p>
        </w:tc>
        <w:tc>
          <w:tcPr>
            <w:tcW w:w="2500" w:type="pct"/>
          </w:tcPr>
          <w:p w14:paraId="1B151684" w14:textId="77777777" w:rsidR="00D36866" w:rsidRPr="00282A22" w:rsidRDefault="00D36866" w:rsidP="00125454">
            <w:pPr>
              <w:ind w:left="57" w:right="57"/>
              <w:jc w:val="both"/>
              <w:rPr>
                <w:rFonts w:ascii="Times New Roman" w:hAnsi="Times New Roman" w:cs="Times New Roman"/>
                <w:noProof/>
                <w:sz w:val="24"/>
              </w:rPr>
            </w:pPr>
            <w:r w:rsidRPr="00282A22">
              <w:rPr>
                <w:rFonts w:ascii="Times New Roman" w:hAnsi="Times New Roman" w:cs="Times New Roman"/>
                <w:sz w:val="24"/>
              </w:rPr>
              <w:t>1. VEIDS</w:t>
            </w:r>
          </w:p>
        </w:tc>
      </w:tr>
      <w:tr w:rsidR="00D36866" w:rsidRPr="00282A22" w14:paraId="35F6664F" w14:textId="77777777" w:rsidTr="00125454">
        <w:tc>
          <w:tcPr>
            <w:tcW w:w="2500" w:type="pct"/>
          </w:tcPr>
          <w:p w14:paraId="079C1B44" w14:textId="77777777" w:rsidR="00D36866" w:rsidRPr="00A96ED6" w:rsidRDefault="00D36866" w:rsidP="00125454">
            <w:pPr>
              <w:ind w:left="57" w:right="57"/>
              <w:jc w:val="both"/>
              <w:rPr>
                <w:rFonts w:ascii="Times New Roman" w:hAnsi="Times New Roman" w:cs="Times New Roman"/>
                <w:noProof/>
                <w:sz w:val="24"/>
              </w:rPr>
            </w:pPr>
            <w:r w:rsidRPr="00A96ED6">
              <w:rPr>
                <w:rFonts w:ascii="Times New Roman" w:hAnsi="Times New Roman" w:cs="Times New Roman"/>
                <w:noProof/>
                <w:sz w:val="24"/>
              </w:rPr>
              <w:t>MODE 2</w:t>
            </w:r>
          </w:p>
        </w:tc>
        <w:tc>
          <w:tcPr>
            <w:tcW w:w="2500" w:type="pct"/>
          </w:tcPr>
          <w:p w14:paraId="0ACEAE03" w14:textId="77777777" w:rsidR="00D36866" w:rsidRPr="00282A22" w:rsidRDefault="00D36866" w:rsidP="00125454">
            <w:pPr>
              <w:ind w:left="57" w:right="57"/>
              <w:jc w:val="both"/>
              <w:rPr>
                <w:rFonts w:ascii="Times New Roman" w:hAnsi="Times New Roman" w:cs="Times New Roman"/>
                <w:noProof/>
                <w:sz w:val="24"/>
              </w:rPr>
            </w:pPr>
            <w:r w:rsidRPr="00282A22">
              <w:rPr>
                <w:rFonts w:ascii="Times New Roman" w:hAnsi="Times New Roman" w:cs="Times New Roman"/>
                <w:sz w:val="24"/>
              </w:rPr>
              <w:t>2. VEIDS</w:t>
            </w:r>
          </w:p>
        </w:tc>
      </w:tr>
      <w:tr w:rsidR="00D36866" w:rsidRPr="00282A22" w14:paraId="20920CCB" w14:textId="77777777" w:rsidTr="00125454">
        <w:tc>
          <w:tcPr>
            <w:tcW w:w="2500" w:type="pct"/>
          </w:tcPr>
          <w:p w14:paraId="48BFA789" w14:textId="77777777" w:rsidR="00D36866" w:rsidRPr="00282A22" w:rsidRDefault="00D36866" w:rsidP="00125454">
            <w:pPr>
              <w:ind w:left="57" w:right="57"/>
              <w:jc w:val="both"/>
              <w:rPr>
                <w:rFonts w:ascii="Times New Roman" w:hAnsi="Times New Roman" w:cs="Times New Roman"/>
                <w:noProof/>
                <w:sz w:val="24"/>
              </w:rPr>
            </w:pPr>
            <w:r w:rsidRPr="00A96ED6">
              <w:rPr>
                <w:rFonts w:ascii="Times New Roman" w:hAnsi="Times New Roman" w:cs="Times New Roman"/>
                <w:noProof/>
                <w:sz w:val="24"/>
              </w:rPr>
              <w:t>MODE 3</w:t>
            </w:r>
          </w:p>
        </w:tc>
        <w:tc>
          <w:tcPr>
            <w:tcW w:w="2500" w:type="pct"/>
          </w:tcPr>
          <w:p w14:paraId="7B8B0D81" w14:textId="77777777" w:rsidR="00D36866" w:rsidRPr="00282A22" w:rsidRDefault="00D36866" w:rsidP="00125454">
            <w:pPr>
              <w:ind w:left="57" w:right="57"/>
              <w:jc w:val="both"/>
              <w:rPr>
                <w:rFonts w:ascii="Times New Roman" w:hAnsi="Times New Roman" w:cs="Times New Roman"/>
                <w:noProof/>
                <w:sz w:val="24"/>
              </w:rPr>
            </w:pPr>
            <w:r w:rsidRPr="00282A22">
              <w:rPr>
                <w:rFonts w:ascii="Times New Roman" w:hAnsi="Times New Roman" w:cs="Times New Roman"/>
                <w:sz w:val="24"/>
              </w:rPr>
              <w:t>3. VEIDS</w:t>
            </w:r>
          </w:p>
        </w:tc>
      </w:tr>
    </w:tbl>
    <w:p w14:paraId="51595105" w14:textId="77777777" w:rsidR="005A04B3" w:rsidRPr="00A96ED6" w:rsidRDefault="005A04B3" w:rsidP="005A04B3">
      <w:pPr>
        <w:jc w:val="both"/>
        <w:rPr>
          <w:rFonts w:ascii="Times New Roman" w:hAnsi="Times New Roman" w:cs="Times New Roman"/>
          <w:noProof/>
          <w:color w:val="B83B46"/>
          <w:sz w:val="24"/>
        </w:rPr>
      </w:pPr>
    </w:p>
    <w:p w14:paraId="6A8602C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Kā norādīts iepriekš, ne visus pakalpojumus ražotājs tieši sniedz klientam/pircējam, turklāt daudzos gadījumos pakalpojumu sniegšanai izmanto dažādus izplatītājus vai “mazumtirdzniecības” vienības. Kā piemērus var minēt uzņēmumus, kuri piedāvā biļetes uz dažādiem pasākumiem (sporta pasākumiem, koncertiem, festivāliem u. c.), vai finanšu starpniekus, kuri pārdod finanšu instrumentus (ar starpību starp pirkšanas un pārdošanas cenu). Pakalpojuma pirkšanas un pārdošanas cenas starpības atspoguļo klientam sniegto pakalpojumu ar uzcenojumu. Pakalpojumu gadījumā tomēr uzcenojumu uzskata par vienu no attiecīgās pakalpojumu nozares produktiem. Piemēram, preču gadījumā tas ir atsevišķs darbības veids, piemēram, vairumtirdzniecības un mazumtirdzniecības pakalpojumi, kas </w:t>
      </w:r>
      <w:r>
        <w:rPr>
          <w:rFonts w:ascii="Times New Roman" w:hAnsi="Times New Roman"/>
          <w:sz w:val="24"/>
        </w:rPr>
        <w:lastRenderedPageBreak/>
        <w:t>ietver visu preču tirdzniecības uzcenojumus. 10.3. ierāmējumā sniegts pārskats par ražotāju un pircēju bāzes cenu aprēķināšanu.</w:t>
      </w:r>
    </w:p>
    <w:p w14:paraId="3224B36E" w14:textId="77777777" w:rsidR="005A04B3" w:rsidRPr="00A96ED6" w:rsidRDefault="005A04B3" w:rsidP="005A04B3">
      <w:pPr>
        <w:jc w:val="both"/>
        <w:rPr>
          <w:rFonts w:ascii="Times New Roman" w:hAnsi="Times New Roman" w:cs="Times New Roman"/>
          <w:noProof/>
          <w:sz w:val="24"/>
        </w:rPr>
      </w:pPr>
    </w:p>
    <w:p w14:paraId="45044C77" w14:textId="77777777" w:rsidR="005A04B3" w:rsidRPr="00A96ED6" w:rsidRDefault="005A04B3" w:rsidP="005A04B3">
      <w:pPr>
        <w:jc w:val="both"/>
        <w:rPr>
          <w:rFonts w:ascii="Times New Roman" w:hAnsi="Times New Roman" w:cs="Times New Roman"/>
          <w:noProof/>
          <w:sz w:val="24"/>
        </w:rPr>
      </w:pPr>
    </w:p>
    <w:p w14:paraId="50F65256" w14:textId="77777777" w:rsidR="005A04B3" w:rsidRPr="00A96ED6" w:rsidRDefault="005A04B3" w:rsidP="005A04B3">
      <w:pPr>
        <w:jc w:val="both"/>
        <w:rPr>
          <w:rFonts w:ascii="Times New Roman" w:hAnsi="Times New Roman" w:cs="Times New Roman"/>
          <w:b/>
          <w:bCs/>
          <w:noProof/>
          <w:color w:val="B83B46"/>
          <w:sz w:val="28"/>
          <w:szCs w:val="24"/>
        </w:rPr>
      </w:pPr>
      <w:bookmarkStart w:id="124" w:name="10.2._Distribution_services_under_mode_1"/>
      <w:bookmarkEnd w:id="124"/>
      <w:r>
        <w:rPr>
          <w:rFonts w:ascii="Times New Roman" w:hAnsi="Times New Roman"/>
          <w:b/>
          <w:color w:val="B83B46"/>
          <w:sz w:val="28"/>
        </w:rPr>
        <w:t>10.2. 1. veidā sniegtie izplatīšanas pakalpojumi</w:t>
      </w:r>
    </w:p>
    <w:p w14:paraId="14C196AB" w14:textId="77777777" w:rsidR="005A04B3" w:rsidRPr="00A96ED6" w:rsidRDefault="005A04B3" w:rsidP="005A04B3">
      <w:pPr>
        <w:jc w:val="both"/>
        <w:rPr>
          <w:rFonts w:ascii="Times New Roman" w:hAnsi="Times New Roman" w:cs="Times New Roman"/>
          <w:b/>
          <w:bCs/>
          <w:noProof/>
          <w:color w:val="B83B46"/>
          <w:sz w:val="28"/>
          <w:szCs w:val="24"/>
        </w:rPr>
      </w:pPr>
    </w:p>
    <w:p w14:paraId="61BDE76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Ar preču pārrobežu tirdzniecības darījumiem saistītie izplatīšanas pakalpojumi neietilpst starptautisko pakalpojumu darījumos, jo tirdzniecības uzcenojumi, kas atspoguļo šos izplatīšanas pakalpojumus, ir vai nu iekļauti to preču FOB</w:t>
      </w:r>
      <w:r w:rsidRPr="00A96ED6">
        <w:rPr>
          <w:rStyle w:val="FootnoteReference"/>
          <w:rFonts w:ascii="Times New Roman" w:hAnsi="Times New Roman" w:cs="Times New Roman"/>
          <w:noProof/>
          <w:sz w:val="24"/>
        </w:rPr>
        <w:footnoteReference w:id="170"/>
      </w:r>
      <w:r>
        <w:rPr>
          <w:rFonts w:ascii="Times New Roman" w:hAnsi="Times New Roman"/>
          <w:sz w:val="24"/>
        </w:rPr>
        <w:t xml:space="preserve"> vērtībās, uz kurām tie attiecas, vai arī tos norāda importētājs (MSITS 2010 3.53. punkts). Izplatīšanas pakalpojumu iekļaušana preču tirdzniecības vērtībā atbilst BPM6 ieteiktajam traktējumam un atspoguļo faktu, ka datus par pārrobežu tirdzniecību vāc iedalījumā pēc produkta. Šādā gadījumā produkts ir importēta vai eksportēta prece, un tā vērtība ietver izplatīšanas pakalpojumus, ko izmanto, lai organizētu šīs preces eksportu vai importu. Līdz ar to statistika par pakalpojumu pārrobežu tirdzniecību neietver eksportētāju sniegtās izplatīšanas pakalpojumu aplēses, jo šie pakalpojumi ir iekļauti preču tirdzniecības vērtībā. Tomēr vairumtirgotāju un mazumtirgotāju sniegtie pakalpojumi var būt svarīgi, kā tas uzsvērts rokasgrāmatā (skat. MSITS 2010 5.41. punktā iekļauto V.4. ierāmējumu, kurā aplūkots piemērs par ASV).</w:t>
      </w:r>
    </w:p>
    <w:p w14:paraId="4D63269F" w14:textId="77777777" w:rsidR="005A04B3" w:rsidRPr="00A96ED6" w:rsidRDefault="005A04B3" w:rsidP="005A04B3">
      <w:pPr>
        <w:jc w:val="both"/>
        <w:rPr>
          <w:rFonts w:ascii="Times New Roman" w:hAnsi="Times New Roman" w:cs="Times New Roman"/>
          <w:noProof/>
          <w:sz w:val="24"/>
        </w:rPr>
      </w:pPr>
    </w:p>
    <w:p w14:paraId="6FCD712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Kā norādīts iepriekš, neliela izplatīšanas pakalpojumu daļa ir iekļauta </w:t>
      </w:r>
      <w:r>
        <w:rPr>
          <w:rFonts w:ascii="Times New Roman" w:hAnsi="Times New Roman"/>
          <w:i/>
          <w:iCs/>
          <w:sz w:val="24"/>
        </w:rPr>
        <w:t>EBOPS</w:t>
      </w:r>
      <w:r>
        <w:rPr>
          <w:rFonts w:ascii="Times New Roman" w:hAnsi="Times New Roman"/>
          <w:sz w:val="24"/>
        </w:rPr>
        <w:t xml:space="preserve"> apakšposteņos “Ar tirdzniecību saistītie pakalpojumi” un “Pasta pakalpojumi”. Ar tirdzniecību saistītie pakalpojumi ietver tādas komisijas par preču un pakalpojumu darījumiem, kas maksājamas tirdzniecības starpniekiem, preču brokeriem, dīleriem, izsolītājiem un komisijas aģentiem. Šie pakalpojumi ietver, piemēram, izsolītāja nodevu vai aģenta komisiju par kuģu, lidaparātu un citu preču pārdošanu (MSITS 2010 3.250. punkts).</w:t>
      </w:r>
    </w:p>
    <w:p w14:paraId="377C0698" w14:textId="77777777" w:rsidR="005A04B3" w:rsidRPr="00A96ED6" w:rsidRDefault="005A04B3" w:rsidP="005A04B3">
      <w:pPr>
        <w:jc w:val="both"/>
        <w:rPr>
          <w:rFonts w:ascii="Times New Roman" w:hAnsi="Times New Roman" w:cs="Times New Roman"/>
          <w:noProof/>
          <w:sz w:val="24"/>
        </w:rPr>
      </w:pPr>
    </w:p>
    <w:p w14:paraId="2C15CC1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EBOPS 2010 sniegts ieteikums papildus grupēt kopējos ar tirdzniecību saistītos darījumus, kas ietvertu visus ar preču un pakalpojumu izplatīšanu saistītos pakalpojumus, t. i., gan ar tirdzniecību saistītos pakalpojumus (kas jau uzskaitīti </w:t>
      </w:r>
      <w:r>
        <w:rPr>
          <w:rFonts w:ascii="Times New Roman" w:hAnsi="Times New Roman"/>
          <w:i/>
          <w:iCs/>
          <w:sz w:val="24"/>
        </w:rPr>
        <w:t>BOP</w:t>
      </w:r>
      <w:r>
        <w:rPr>
          <w:rFonts w:ascii="Times New Roman" w:hAnsi="Times New Roman"/>
          <w:sz w:val="24"/>
        </w:rPr>
        <w:t xml:space="preserve"> pakalpojumu kontā), gan aplēstos izplatīšanas pakalpojumus, kas ietverti to pārdoto produktu vērtībā (MSITS 2010 3.251. punkts), kuri pašlaik uzskaitīti </w:t>
      </w:r>
      <w:r>
        <w:rPr>
          <w:rFonts w:ascii="Times New Roman" w:hAnsi="Times New Roman"/>
          <w:i/>
          <w:iCs/>
          <w:sz w:val="24"/>
        </w:rPr>
        <w:t>BOP</w:t>
      </w:r>
      <w:r>
        <w:rPr>
          <w:rFonts w:ascii="Times New Roman" w:hAnsi="Times New Roman"/>
          <w:sz w:val="24"/>
        </w:rPr>
        <w:t xml:space="preserve"> preču kontā. Uzrādītās pakalpojuma vērtības joprojām zināmā mērā var pārklāties, ja darījums jau uzrādīts </w:t>
      </w:r>
      <w:r>
        <w:rPr>
          <w:rFonts w:ascii="Times New Roman" w:hAnsi="Times New Roman"/>
          <w:i/>
          <w:iCs/>
          <w:sz w:val="24"/>
        </w:rPr>
        <w:t>ITSS</w:t>
      </w:r>
      <w:r>
        <w:rPr>
          <w:rFonts w:ascii="Times New Roman" w:hAnsi="Times New Roman"/>
          <w:sz w:val="24"/>
        </w:rPr>
        <w:t xml:space="preserve"> pakalpojumu kontā (piemēram, kad vairumtirgotājs uzrāda transporta pakalpojumus).</w:t>
      </w:r>
    </w:p>
    <w:p w14:paraId="5B42494B" w14:textId="77777777" w:rsidR="005A04B3" w:rsidRPr="00A96ED6" w:rsidRDefault="005A04B3" w:rsidP="005A04B3">
      <w:pPr>
        <w:jc w:val="both"/>
        <w:rPr>
          <w:rFonts w:ascii="Times New Roman" w:hAnsi="Times New Roman" w:cs="Times New Roman"/>
          <w:noProof/>
          <w:sz w:val="24"/>
        </w:rPr>
      </w:pPr>
    </w:p>
    <w:p w14:paraId="1902A707" w14:textId="77777777" w:rsidR="005A04B3" w:rsidRDefault="005A04B3" w:rsidP="005A04B3">
      <w:pPr>
        <w:jc w:val="both"/>
        <w:rPr>
          <w:rFonts w:ascii="Times New Roman" w:hAnsi="Times New Roman"/>
          <w:sz w:val="24"/>
        </w:rPr>
      </w:pPr>
      <w:r>
        <w:rPr>
          <w:rFonts w:ascii="Times New Roman" w:hAnsi="Times New Roman"/>
          <w:sz w:val="24"/>
        </w:rPr>
        <w:t>Vairumtirgotāju un mazumtirgotāju tirdzniecības uzcenojumus var novērtēt, izmantojot vienu no šīm metodēm:</w:t>
      </w:r>
    </w:p>
    <w:p w14:paraId="12020D2C" w14:textId="77777777" w:rsidR="00D36866" w:rsidRPr="00A96ED6" w:rsidRDefault="00D36866" w:rsidP="005A04B3">
      <w:pPr>
        <w:jc w:val="both"/>
        <w:rPr>
          <w:rFonts w:ascii="Times New Roman" w:hAnsi="Times New Roman" w:cs="Times New Roman"/>
          <w:noProof/>
          <w:sz w:val="24"/>
        </w:rPr>
      </w:pPr>
    </w:p>
    <w:p w14:paraId="15CE76C9" w14:textId="77777777" w:rsidR="005A04B3" w:rsidRPr="00A96ED6" w:rsidRDefault="005A04B3" w:rsidP="003354F3">
      <w:pPr>
        <w:pStyle w:val="ListParagraph"/>
        <w:numPr>
          <w:ilvl w:val="0"/>
          <w:numId w:val="79"/>
        </w:numPr>
        <w:ind w:left="567" w:hanging="283"/>
        <w:contextualSpacing/>
        <w:jc w:val="both"/>
        <w:rPr>
          <w:rFonts w:ascii="Times New Roman" w:hAnsi="Times New Roman" w:cs="Times New Roman"/>
          <w:noProof/>
          <w:sz w:val="24"/>
        </w:rPr>
      </w:pPr>
      <w:r>
        <w:rPr>
          <w:rFonts w:ascii="Times New Roman" w:hAnsi="Times New Roman"/>
          <w:sz w:val="24"/>
        </w:rPr>
        <w:t>balstoties uz piedāvājuma un izlietojuma tabulām (tirdzniecības un transporta uzcenojumiem);</w:t>
      </w:r>
    </w:p>
    <w:p w14:paraId="2CAFBC30" w14:textId="77777777" w:rsidR="005A04B3" w:rsidRPr="00A96ED6" w:rsidRDefault="005A04B3" w:rsidP="003354F3">
      <w:pPr>
        <w:pStyle w:val="ListParagraph"/>
        <w:numPr>
          <w:ilvl w:val="0"/>
          <w:numId w:val="79"/>
        </w:numPr>
        <w:ind w:left="567" w:hanging="283"/>
        <w:contextualSpacing/>
        <w:jc w:val="both"/>
        <w:rPr>
          <w:rFonts w:ascii="Times New Roman" w:hAnsi="Times New Roman" w:cs="Times New Roman"/>
          <w:noProof/>
          <w:sz w:val="24"/>
        </w:rPr>
      </w:pPr>
      <w:r>
        <w:rPr>
          <w:rFonts w:ascii="Times New Roman" w:hAnsi="Times New Roman"/>
          <w:sz w:val="24"/>
        </w:rPr>
        <w:t xml:space="preserve">balstoties uz uzņēmējdarbības strukturālo statistiku un </w:t>
      </w:r>
      <w:r>
        <w:rPr>
          <w:rFonts w:ascii="Times New Roman" w:hAnsi="Times New Roman"/>
          <w:i/>
          <w:iCs/>
          <w:sz w:val="24"/>
        </w:rPr>
        <w:t>TEC</w:t>
      </w:r>
      <w:r>
        <w:rPr>
          <w:rFonts w:ascii="Times New Roman" w:hAnsi="Times New Roman"/>
          <w:sz w:val="24"/>
        </w:rPr>
        <w:t xml:space="preserve"> (preču tirdzniecība iedalījumā pēc uzņēmuma iezīmēm) statistiku (to vairumtirgotāju un mazumtirgotāju eksportu, kuri veic </w:t>
      </w:r>
      <w:r>
        <w:rPr>
          <w:rFonts w:ascii="Times New Roman" w:hAnsi="Times New Roman"/>
          <w:i/>
          <w:iCs/>
          <w:sz w:val="24"/>
        </w:rPr>
        <w:t>NACE</w:t>
      </w:r>
      <w:r>
        <w:rPr>
          <w:rFonts w:ascii="Times New Roman" w:hAnsi="Times New Roman"/>
          <w:sz w:val="24"/>
        </w:rPr>
        <w:t xml:space="preserve"> G sadaļā minētās darbības), piemērojot nosacītos procentuālos apmērus un netieši novērtējot tirdzniecības uzcenojuma vērtību;</w:t>
      </w:r>
    </w:p>
    <w:p w14:paraId="6CD335A2" w14:textId="77777777" w:rsidR="005A04B3" w:rsidRPr="00A96ED6" w:rsidRDefault="005A04B3" w:rsidP="003354F3">
      <w:pPr>
        <w:pStyle w:val="ListParagraph"/>
        <w:numPr>
          <w:ilvl w:val="0"/>
          <w:numId w:val="79"/>
        </w:numPr>
        <w:ind w:left="567" w:hanging="283"/>
        <w:contextualSpacing/>
        <w:jc w:val="both"/>
        <w:rPr>
          <w:rFonts w:ascii="Times New Roman" w:hAnsi="Times New Roman" w:cs="Times New Roman"/>
          <w:noProof/>
          <w:sz w:val="24"/>
        </w:rPr>
      </w:pPr>
      <w:r>
        <w:rPr>
          <w:rFonts w:ascii="Times New Roman" w:hAnsi="Times New Roman"/>
          <w:sz w:val="24"/>
        </w:rPr>
        <w:t>tirdzniecības uzcenojumus un izplatīšanas pakalpojumus varētu novērtēt, balstoties uz produktu atlikumiem, kā norādīts SNA 2008 (skat. 10.3. ierāmējumu).</w:t>
      </w:r>
    </w:p>
    <w:p w14:paraId="7DBD6A87" w14:textId="77777777" w:rsidR="005A04B3" w:rsidRPr="00A96ED6" w:rsidRDefault="005A04B3" w:rsidP="005A04B3">
      <w:pPr>
        <w:jc w:val="both"/>
        <w:rPr>
          <w:rFonts w:ascii="Times New Roman" w:hAnsi="Times New Roman" w:cs="Times New Roman"/>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EFD6D6"/>
        <w:tblCellMar>
          <w:top w:w="28" w:type="dxa"/>
          <w:left w:w="28" w:type="dxa"/>
          <w:bottom w:w="28" w:type="dxa"/>
          <w:right w:w="28" w:type="dxa"/>
        </w:tblCellMar>
        <w:tblLook w:val="04A0" w:firstRow="1" w:lastRow="0" w:firstColumn="1" w:lastColumn="0" w:noHBand="0" w:noVBand="1"/>
      </w:tblPr>
      <w:tblGrid>
        <w:gridCol w:w="9131"/>
      </w:tblGrid>
      <w:tr w:rsidR="005A04B3" w:rsidRPr="00A96ED6" w14:paraId="0D2C9CE5" w14:textId="77777777" w:rsidTr="00125454">
        <w:tc>
          <w:tcPr>
            <w:tcW w:w="5000" w:type="pct"/>
            <w:shd w:val="clear" w:color="auto" w:fill="EFD6D6"/>
          </w:tcPr>
          <w:p w14:paraId="66ACC5C9" w14:textId="77777777" w:rsidR="005A04B3" w:rsidRPr="00A96ED6" w:rsidRDefault="005A04B3" w:rsidP="00D36866">
            <w:pPr>
              <w:keepNext/>
              <w:keepLines/>
              <w:jc w:val="both"/>
              <w:rPr>
                <w:rFonts w:ascii="Times New Roman" w:hAnsi="Times New Roman" w:cs="Times New Roman"/>
                <w:b/>
                <w:noProof/>
                <w:sz w:val="24"/>
              </w:rPr>
            </w:pPr>
            <w:r>
              <w:rPr>
                <w:rFonts w:ascii="Times New Roman" w:hAnsi="Times New Roman"/>
                <w:b/>
                <w:color w:val="B83B46"/>
                <w:sz w:val="24"/>
              </w:rPr>
              <w:lastRenderedPageBreak/>
              <w:t>10.3. ierāmējums. Tirdzniecības uzcenojumu aprēķināšana</w:t>
            </w:r>
          </w:p>
        </w:tc>
      </w:tr>
      <w:tr w:rsidR="005A04B3" w:rsidRPr="00A96ED6" w14:paraId="005DDDD4" w14:textId="77777777" w:rsidTr="00125454">
        <w:trPr>
          <w:trHeight w:val="835"/>
        </w:trPr>
        <w:tc>
          <w:tcPr>
            <w:tcW w:w="5000" w:type="pct"/>
            <w:shd w:val="clear" w:color="auto" w:fill="EFD6D6"/>
          </w:tcPr>
          <w:tbl>
            <w:tblPr>
              <w:tblW w:w="8930" w:type="dxa"/>
              <w:tblInd w:w="106" w:type="dxa"/>
              <w:tblCellMar>
                <w:left w:w="0" w:type="dxa"/>
                <w:right w:w="0" w:type="dxa"/>
              </w:tblCellMar>
              <w:tblLook w:val="01E0" w:firstRow="1" w:lastRow="1" w:firstColumn="1" w:lastColumn="1" w:noHBand="0" w:noVBand="0"/>
            </w:tblPr>
            <w:tblGrid>
              <w:gridCol w:w="2422"/>
              <w:gridCol w:w="425"/>
              <w:gridCol w:w="6083"/>
            </w:tblGrid>
            <w:tr w:rsidR="005A04B3" w:rsidRPr="00A96ED6" w14:paraId="3311E5F7" w14:textId="77777777" w:rsidTr="00125454">
              <w:trPr>
                <w:trHeight w:val="182"/>
              </w:trPr>
              <w:tc>
                <w:tcPr>
                  <w:tcW w:w="2422" w:type="dxa"/>
                  <w:shd w:val="clear" w:color="auto" w:fill="EFD6D6"/>
                </w:tcPr>
                <w:p w14:paraId="038BADC0" w14:textId="77777777" w:rsidR="005A04B3" w:rsidRPr="00A96ED6" w:rsidRDefault="005A04B3" w:rsidP="00D36866">
                  <w:pPr>
                    <w:keepNext/>
                    <w:keepLines/>
                    <w:jc w:val="both"/>
                    <w:rPr>
                      <w:rFonts w:ascii="Times New Roman" w:hAnsi="Times New Roman" w:cs="Times New Roman"/>
                      <w:b/>
                      <w:noProof/>
                      <w:sz w:val="24"/>
                    </w:rPr>
                  </w:pPr>
                  <w:r>
                    <w:rPr>
                      <w:rFonts w:ascii="Times New Roman" w:hAnsi="Times New Roman"/>
                      <w:b/>
                      <w:sz w:val="24"/>
                    </w:rPr>
                    <w:t>Izlaide bāzes cenās</w:t>
                  </w:r>
                </w:p>
                <w:p w14:paraId="209546D7" w14:textId="77777777" w:rsidR="005A04B3" w:rsidRPr="00A96ED6" w:rsidRDefault="005A04B3" w:rsidP="00D36866">
                  <w:pPr>
                    <w:keepNext/>
                    <w:keepLines/>
                    <w:jc w:val="center"/>
                    <w:rPr>
                      <w:rFonts w:ascii="Times New Roman" w:hAnsi="Times New Roman" w:cs="Times New Roman"/>
                      <w:b/>
                      <w:noProof/>
                      <w:sz w:val="24"/>
                    </w:rPr>
                  </w:pPr>
                  <w:r>
                    <w:rPr>
                      <w:rFonts w:ascii="Times New Roman" w:hAnsi="Times New Roman"/>
                      <w:b/>
                      <w:sz w:val="24"/>
                    </w:rPr>
                    <w:t>+</w:t>
                  </w:r>
                </w:p>
              </w:tc>
              <w:tc>
                <w:tcPr>
                  <w:tcW w:w="425" w:type="dxa"/>
                  <w:shd w:val="clear" w:color="auto" w:fill="EFD6D6"/>
                </w:tcPr>
                <w:p w14:paraId="19CB6067" w14:textId="77777777" w:rsidR="005A04B3" w:rsidRPr="00A96ED6" w:rsidRDefault="005A04B3" w:rsidP="00D36866">
                  <w:pPr>
                    <w:keepNext/>
                    <w:keepLines/>
                    <w:jc w:val="both"/>
                    <w:rPr>
                      <w:rFonts w:ascii="Times New Roman" w:hAnsi="Times New Roman" w:cs="Times New Roman"/>
                      <w:b/>
                      <w:noProof/>
                      <w:sz w:val="24"/>
                    </w:rPr>
                  </w:pPr>
                  <w:r>
                    <w:rPr>
                      <w:rFonts w:ascii="Times New Roman" w:hAnsi="Times New Roman"/>
                      <w:b/>
                      <w:sz w:val="24"/>
                    </w:rPr>
                    <w:t>=</w:t>
                  </w:r>
                </w:p>
              </w:tc>
              <w:tc>
                <w:tcPr>
                  <w:tcW w:w="6083" w:type="dxa"/>
                  <w:shd w:val="clear" w:color="auto" w:fill="EFD6D6"/>
                </w:tcPr>
                <w:p w14:paraId="2A3E0F09" w14:textId="77777777" w:rsidR="005A04B3" w:rsidRPr="00A96ED6" w:rsidRDefault="005A04B3" w:rsidP="00D36866">
                  <w:pPr>
                    <w:keepNext/>
                    <w:keepLines/>
                    <w:jc w:val="both"/>
                    <w:rPr>
                      <w:rFonts w:ascii="Times New Roman" w:hAnsi="Times New Roman" w:cs="Times New Roman"/>
                      <w:b/>
                      <w:noProof/>
                      <w:sz w:val="24"/>
                    </w:rPr>
                  </w:pPr>
                  <w:r>
                    <w:rPr>
                      <w:rFonts w:ascii="Times New Roman" w:hAnsi="Times New Roman"/>
                      <w:b/>
                      <w:sz w:val="24"/>
                    </w:rPr>
                    <w:t>Starppatēriņš (izteikts pircēju cenās)</w:t>
                  </w:r>
                </w:p>
                <w:p w14:paraId="29D387EA" w14:textId="77777777" w:rsidR="005A04B3" w:rsidRPr="00A96ED6" w:rsidRDefault="005A04B3" w:rsidP="00D36866">
                  <w:pPr>
                    <w:keepNext/>
                    <w:keepLines/>
                    <w:jc w:val="center"/>
                    <w:rPr>
                      <w:rFonts w:ascii="Times New Roman" w:hAnsi="Times New Roman" w:cs="Times New Roman"/>
                      <w:b/>
                      <w:noProof/>
                      <w:sz w:val="24"/>
                    </w:rPr>
                  </w:pPr>
                  <w:r>
                    <w:rPr>
                      <w:rFonts w:ascii="Times New Roman" w:hAnsi="Times New Roman"/>
                      <w:b/>
                      <w:sz w:val="24"/>
                    </w:rPr>
                    <w:t>+</w:t>
                  </w:r>
                </w:p>
              </w:tc>
            </w:tr>
            <w:tr w:rsidR="005A04B3" w:rsidRPr="00A96ED6" w14:paraId="78E5198F" w14:textId="77777777" w:rsidTr="00125454">
              <w:trPr>
                <w:trHeight w:val="367"/>
              </w:trPr>
              <w:tc>
                <w:tcPr>
                  <w:tcW w:w="2422" w:type="dxa"/>
                  <w:shd w:val="clear" w:color="auto" w:fill="EFD6D6"/>
                </w:tcPr>
                <w:p w14:paraId="50AFF2EC" w14:textId="77777777" w:rsidR="005A04B3" w:rsidRPr="00A96ED6" w:rsidRDefault="005A04B3" w:rsidP="00D36866">
                  <w:pPr>
                    <w:keepNext/>
                    <w:keepLines/>
                    <w:jc w:val="both"/>
                    <w:rPr>
                      <w:rFonts w:ascii="Times New Roman" w:hAnsi="Times New Roman" w:cs="Times New Roman"/>
                      <w:b/>
                      <w:noProof/>
                      <w:sz w:val="24"/>
                    </w:rPr>
                  </w:pPr>
                  <w:r>
                    <w:rPr>
                      <w:rFonts w:ascii="Times New Roman" w:hAnsi="Times New Roman"/>
                      <w:b/>
                      <w:sz w:val="24"/>
                    </w:rPr>
                    <w:t>imports</w:t>
                  </w:r>
                </w:p>
                <w:p w14:paraId="09071870" w14:textId="77777777" w:rsidR="005A04B3" w:rsidRPr="00A96ED6" w:rsidRDefault="005A04B3" w:rsidP="00D36866">
                  <w:pPr>
                    <w:keepNext/>
                    <w:keepLines/>
                    <w:jc w:val="center"/>
                    <w:rPr>
                      <w:rFonts w:ascii="Times New Roman" w:hAnsi="Times New Roman" w:cs="Times New Roman"/>
                      <w:b/>
                      <w:noProof/>
                      <w:sz w:val="24"/>
                    </w:rPr>
                  </w:pPr>
                  <w:r>
                    <w:rPr>
                      <w:rFonts w:ascii="Times New Roman" w:hAnsi="Times New Roman"/>
                      <w:b/>
                      <w:sz w:val="24"/>
                    </w:rPr>
                    <w:t>+</w:t>
                  </w:r>
                </w:p>
              </w:tc>
              <w:tc>
                <w:tcPr>
                  <w:tcW w:w="425" w:type="dxa"/>
                  <w:shd w:val="clear" w:color="auto" w:fill="EFD6D6"/>
                </w:tcPr>
                <w:p w14:paraId="704125D9" w14:textId="77777777" w:rsidR="005A04B3" w:rsidRPr="00A96ED6" w:rsidRDefault="005A04B3" w:rsidP="00D36866">
                  <w:pPr>
                    <w:keepNext/>
                    <w:keepLines/>
                    <w:jc w:val="both"/>
                    <w:rPr>
                      <w:rFonts w:ascii="Times New Roman" w:hAnsi="Times New Roman" w:cs="Times New Roman"/>
                      <w:b/>
                      <w:noProof/>
                      <w:sz w:val="24"/>
                    </w:rPr>
                  </w:pPr>
                </w:p>
              </w:tc>
              <w:tc>
                <w:tcPr>
                  <w:tcW w:w="6083" w:type="dxa"/>
                  <w:shd w:val="clear" w:color="auto" w:fill="EFD6D6"/>
                </w:tcPr>
                <w:p w14:paraId="0E55F9A2" w14:textId="77777777" w:rsidR="005A04B3" w:rsidRPr="00A96ED6" w:rsidRDefault="005A04B3" w:rsidP="00D36866">
                  <w:pPr>
                    <w:keepNext/>
                    <w:keepLines/>
                    <w:jc w:val="both"/>
                    <w:rPr>
                      <w:rFonts w:ascii="Times New Roman" w:hAnsi="Times New Roman" w:cs="Times New Roman"/>
                      <w:b/>
                      <w:noProof/>
                      <w:sz w:val="24"/>
                    </w:rPr>
                  </w:pPr>
                  <w:r>
                    <w:rPr>
                      <w:rFonts w:ascii="Times New Roman" w:hAnsi="Times New Roman"/>
                      <w:b/>
                      <w:sz w:val="24"/>
                    </w:rPr>
                    <w:t>gala patēriņš (izteikts pircēju cenās)</w:t>
                  </w:r>
                </w:p>
                <w:p w14:paraId="135682D0" w14:textId="77777777" w:rsidR="005A04B3" w:rsidRPr="00A96ED6" w:rsidRDefault="005A04B3" w:rsidP="00D36866">
                  <w:pPr>
                    <w:keepNext/>
                    <w:keepLines/>
                    <w:jc w:val="center"/>
                    <w:rPr>
                      <w:rFonts w:ascii="Times New Roman" w:hAnsi="Times New Roman" w:cs="Times New Roman"/>
                      <w:b/>
                      <w:noProof/>
                      <w:sz w:val="24"/>
                    </w:rPr>
                  </w:pPr>
                  <w:r>
                    <w:rPr>
                      <w:rFonts w:ascii="Times New Roman" w:hAnsi="Times New Roman"/>
                      <w:b/>
                      <w:sz w:val="24"/>
                    </w:rPr>
                    <w:t>+</w:t>
                  </w:r>
                </w:p>
              </w:tc>
            </w:tr>
            <w:tr w:rsidR="005A04B3" w:rsidRPr="00A96ED6" w14:paraId="335D1356" w14:textId="77777777" w:rsidTr="00125454">
              <w:trPr>
                <w:trHeight w:val="184"/>
              </w:trPr>
              <w:tc>
                <w:tcPr>
                  <w:tcW w:w="2422" w:type="dxa"/>
                  <w:shd w:val="clear" w:color="auto" w:fill="EFD6D6"/>
                </w:tcPr>
                <w:p w14:paraId="08128567" w14:textId="77777777" w:rsidR="005A04B3" w:rsidRPr="00A96ED6" w:rsidRDefault="005A04B3" w:rsidP="00D36866">
                  <w:pPr>
                    <w:keepNext/>
                    <w:keepLines/>
                    <w:jc w:val="both"/>
                    <w:rPr>
                      <w:rFonts w:ascii="Times New Roman" w:hAnsi="Times New Roman" w:cs="Times New Roman"/>
                      <w:b/>
                      <w:noProof/>
                      <w:color w:val="FF0000"/>
                      <w:sz w:val="24"/>
                    </w:rPr>
                  </w:pPr>
                  <w:r>
                    <w:rPr>
                      <w:rFonts w:ascii="Times New Roman" w:hAnsi="Times New Roman"/>
                      <w:b/>
                      <w:color w:val="FF0000"/>
                      <w:sz w:val="24"/>
                    </w:rPr>
                    <w:t>tirdzniecības uzcenojumi</w:t>
                  </w:r>
                </w:p>
              </w:tc>
              <w:tc>
                <w:tcPr>
                  <w:tcW w:w="425" w:type="dxa"/>
                  <w:shd w:val="clear" w:color="auto" w:fill="EFD6D6"/>
                </w:tcPr>
                <w:p w14:paraId="49947D09" w14:textId="77777777" w:rsidR="005A04B3" w:rsidRPr="00A96ED6" w:rsidRDefault="005A04B3" w:rsidP="00D36866">
                  <w:pPr>
                    <w:keepNext/>
                    <w:keepLines/>
                    <w:jc w:val="both"/>
                    <w:rPr>
                      <w:rFonts w:ascii="Times New Roman" w:hAnsi="Times New Roman" w:cs="Times New Roman"/>
                      <w:b/>
                      <w:noProof/>
                      <w:sz w:val="24"/>
                    </w:rPr>
                  </w:pPr>
                </w:p>
              </w:tc>
              <w:tc>
                <w:tcPr>
                  <w:tcW w:w="6083" w:type="dxa"/>
                  <w:shd w:val="clear" w:color="auto" w:fill="EFD6D6"/>
                </w:tcPr>
                <w:p w14:paraId="608D9A15" w14:textId="77777777" w:rsidR="005A04B3" w:rsidRPr="00A96ED6" w:rsidRDefault="005A04B3" w:rsidP="00D36866">
                  <w:pPr>
                    <w:keepNext/>
                    <w:keepLines/>
                    <w:jc w:val="both"/>
                    <w:rPr>
                      <w:rFonts w:ascii="Times New Roman" w:hAnsi="Times New Roman" w:cs="Times New Roman"/>
                      <w:b/>
                      <w:noProof/>
                      <w:sz w:val="24"/>
                    </w:rPr>
                  </w:pPr>
                  <w:r>
                    <w:rPr>
                      <w:rFonts w:ascii="Times New Roman" w:hAnsi="Times New Roman"/>
                      <w:b/>
                      <w:sz w:val="24"/>
                    </w:rPr>
                    <w:t>kapitāla veidošana (izteikta pircēju cenās)</w:t>
                  </w:r>
                </w:p>
              </w:tc>
            </w:tr>
            <w:tr w:rsidR="005A04B3" w:rsidRPr="00A96ED6" w14:paraId="181642A7" w14:textId="77777777" w:rsidTr="00125454">
              <w:trPr>
                <w:trHeight w:val="364"/>
              </w:trPr>
              <w:tc>
                <w:tcPr>
                  <w:tcW w:w="2422" w:type="dxa"/>
                  <w:shd w:val="clear" w:color="auto" w:fill="EFD6D6"/>
                </w:tcPr>
                <w:p w14:paraId="14BB9FD0" w14:textId="77777777" w:rsidR="005A04B3" w:rsidRPr="00A96ED6" w:rsidRDefault="005A04B3" w:rsidP="00D36866">
                  <w:pPr>
                    <w:keepNext/>
                    <w:keepLines/>
                    <w:jc w:val="center"/>
                    <w:rPr>
                      <w:rFonts w:ascii="Times New Roman" w:hAnsi="Times New Roman" w:cs="Times New Roman"/>
                      <w:b/>
                      <w:noProof/>
                      <w:sz w:val="24"/>
                    </w:rPr>
                  </w:pPr>
                  <w:r>
                    <w:rPr>
                      <w:rFonts w:ascii="Times New Roman" w:hAnsi="Times New Roman"/>
                      <w:b/>
                      <w:sz w:val="24"/>
                    </w:rPr>
                    <w:t>+</w:t>
                  </w:r>
                </w:p>
                <w:p w14:paraId="7CEEB2AB" w14:textId="77777777" w:rsidR="005A04B3" w:rsidRPr="00A96ED6" w:rsidRDefault="005A04B3" w:rsidP="00D36866">
                  <w:pPr>
                    <w:keepNext/>
                    <w:keepLines/>
                    <w:jc w:val="both"/>
                    <w:rPr>
                      <w:rFonts w:ascii="Times New Roman" w:hAnsi="Times New Roman" w:cs="Times New Roman"/>
                      <w:b/>
                      <w:noProof/>
                      <w:sz w:val="24"/>
                    </w:rPr>
                  </w:pPr>
                  <w:r>
                    <w:rPr>
                      <w:rFonts w:ascii="Times New Roman" w:hAnsi="Times New Roman"/>
                      <w:b/>
                      <w:sz w:val="24"/>
                    </w:rPr>
                    <w:t>transporta uzcenojumi</w:t>
                  </w:r>
                </w:p>
              </w:tc>
              <w:tc>
                <w:tcPr>
                  <w:tcW w:w="425" w:type="dxa"/>
                  <w:shd w:val="clear" w:color="auto" w:fill="EFD6D6"/>
                </w:tcPr>
                <w:p w14:paraId="6C494E98" w14:textId="77777777" w:rsidR="005A04B3" w:rsidRPr="00A96ED6" w:rsidRDefault="005A04B3" w:rsidP="00D36866">
                  <w:pPr>
                    <w:keepNext/>
                    <w:keepLines/>
                    <w:jc w:val="both"/>
                    <w:rPr>
                      <w:rFonts w:ascii="Times New Roman" w:hAnsi="Times New Roman" w:cs="Times New Roman"/>
                      <w:b/>
                      <w:noProof/>
                      <w:sz w:val="24"/>
                    </w:rPr>
                  </w:pPr>
                </w:p>
              </w:tc>
              <w:tc>
                <w:tcPr>
                  <w:tcW w:w="6083" w:type="dxa"/>
                  <w:shd w:val="clear" w:color="auto" w:fill="EFD6D6"/>
                </w:tcPr>
                <w:p w14:paraId="5358FC74" w14:textId="77777777" w:rsidR="005A04B3" w:rsidRPr="00A96ED6" w:rsidRDefault="005A04B3" w:rsidP="00D36866">
                  <w:pPr>
                    <w:keepNext/>
                    <w:keepLines/>
                    <w:jc w:val="center"/>
                    <w:rPr>
                      <w:rFonts w:ascii="Times New Roman" w:hAnsi="Times New Roman" w:cs="Times New Roman"/>
                      <w:b/>
                      <w:noProof/>
                      <w:sz w:val="24"/>
                    </w:rPr>
                  </w:pPr>
                  <w:r>
                    <w:rPr>
                      <w:rFonts w:ascii="Times New Roman" w:hAnsi="Times New Roman"/>
                      <w:b/>
                      <w:sz w:val="24"/>
                    </w:rPr>
                    <w:t>+</w:t>
                  </w:r>
                </w:p>
                <w:p w14:paraId="17D9C2E3" w14:textId="77777777" w:rsidR="005A04B3" w:rsidRPr="00A96ED6" w:rsidRDefault="005A04B3" w:rsidP="00D36866">
                  <w:pPr>
                    <w:keepNext/>
                    <w:keepLines/>
                    <w:jc w:val="both"/>
                    <w:rPr>
                      <w:rFonts w:ascii="Times New Roman" w:hAnsi="Times New Roman" w:cs="Times New Roman"/>
                      <w:b/>
                      <w:noProof/>
                      <w:sz w:val="24"/>
                    </w:rPr>
                  </w:pPr>
                  <w:r>
                    <w:rPr>
                      <w:rFonts w:ascii="Times New Roman" w:hAnsi="Times New Roman"/>
                      <w:b/>
                      <w:sz w:val="24"/>
                    </w:rPr>
                    <w:t>eksports.</w:t>
                  </w:r>
                </w:p>
              </w:tc>
            </w:tr>
            <w:tr w:rsidR="005A04B3" w:rsidRPr="00A96ED6" w14:paraId="2A777568" w14:textId="77777777" w:rsidTr="00125454">
              <w:trPr>
                <w:trHeight w:val="364"/>
              </w:trPr>
              <w:tc>
                <w:tcPr>
                  <w:tcW w:w="2422" w:type="dxa"/>
                  <w:shd w:val="clear" w:color="auto" w:fill="EFD6D6"/>
                </w:tcPr>
                <w:p w14:paraId="2907BF62" w14:textId="77777777" w:rsidR="005A04B3" w:rsidRPr="00A96ED6" w:rsidRDefault="005A04B3" w:rsidP="00D36866">
                  <w:pPr>
                    <w:keepNext/>
                    <w:keepLines/>
                    <w:jc w:val="center"/>
                    <w:rPr>
                      <w:rFonts w:ascii="Times New Roman" w:hAnsi="Times New Roman" w:cs="Times New Roman"/>
                      <w:b/>
                      <w:noProof/>
                      <w:sz w:val="24"/>
                    </w:rPr>
                  </w:pPr>
                  <w:r>
                    <w:rPr>
                      <w:rFonts w:ascii="Times New Roman" w:hAnsi="Times New Roman"/>
                      <w:b/>
                      <w:sz w:val="24"/>
                    </w:rPr>
                    <w:t>+</w:t>
                  </w:r>
                </w:p>
                <w:p w14:paraId="2945EDB7" w14:textId="77777777" w:rsidR="005A04B3" w:rsidRPr="00A96ED6" w:rsidRDefault="005A04B3" w:rsidP="00D36866">
                  <w:pPr>
                    <w:keepNext/>
                    <w:keepLines/>
                    <w:jc w:val="both"/>
                    <w:rPr>
                      <w:rFonts w:ascii="Times New Roman" w:hAnsi="Times New Roman" w:cs="Times New Roman"/>
                      <w:b/>
                      <w:noProof/>
                      <w:sz w:val="24"/>
                    </w:rPr>
                  </w:pPr>
                  <w:r>
                    <w:rPr>
                      <w:rFonts w:ascii="Times New Roman" w:hAnsi="Times New Roman"/>
                      <w:b/>
                      <w:sz w:val="24"/>
                    </w:rPr>
                    <w:t>produktiem piemērojamie nodokļi</w:t>
                  </w:r>
                </w:p>
              </w:tc>
              <w:tc>
                <w:tcPr>
                  <w:tcW w:w="425" w:type="dxa"/>
                  <w:shd w:val="clear" w:color="auto" w:fill="EFD6D6"/>
                </w:tcPr>
                <w:p w14:paraId="7ABD5A85" w14:textId="77777777" w:rsidR="005A04B3" w:rsidRPr="00A96ED6" w:rsidRDefault="005A04B3" w:rsidP="00D36866">
                  <w:pPr>
                    <w:keepNext/>
                    <w:keepLines/>
                    <w:jc w:val="both"/>
                    <w:rPr>
                      <w:rFonts w:ascii="Times New Roman" w:hAnsi="Times New Roman" w:cs="Times New Roman"/>
                      <w:b/>
                      <w:noProof/>
                      <w:sz w:val="24"/>
                    </w:rPr>
                  </w:pPr>
                </w:p>
              </w:tc>
              <w:tc>
                <w:tcPr>
                  <w:tcW w:w="6083" w:type="dxa"/>
                  <w:shd w:val="clear" w:color="auto" w:fill="EFD6D6"/>
                </w:tcPr>
                <w:p w14:paraId="4D46A6BD" w14:textId="77777777" w:rsidR="005A04B3" w:rsidRPr="00A96ED6" w:rsidRDefault="005A04B3" w:rsidP="00D36866">
                  <w:pPr>
                    <w:keepNext/>
                    <w:keepLines/>
                    <w:jc w:val="both"/>
                    <w:rPr>
                      <w:rFonts w:ascii="Times New Roman" w:hAnsi="Times New Roman" w:cs="Times New Roman"/>
                      <w:b/>
                      <w:noProof/>
                      <w:sz w:val="24"/>
                    </w:rPr>
                  </w:pPr>
                </w:p>
              </w:tc>
            </w:tr>
            <w:tr w:rsidR="005A04B3" w:rsidRPr="00A96ED6" w14:paraId="5802F43E" w14:textId="77777777" w:rsidTr="00125454">
              <w:trPr>
                <w:trHeight w:val="364"/>
              </w:trPr>
              <w:tc>
                <w:tcPr>
                  <w:tcW w:w="2422" w:type="dxa"/>
                  <w:shd w:val="clear" w:color="auto" w:fill="EFD6D6"/>
                </w:tcPr>
                <w:p w14:paraId="43DFDAF7" w14:textId="77777777" w:rsidR="005A04B3" w:rsidRPr="00A96ED6" w:rsidRDefault="005A04B3" w:rsidP="00D36866">
                  <w:pPr>
                    <w:keepNext/>
                    <w:keepLines/>
                    <w:jc w:val="center"/>
                    <w:rPr>
                      <w:rFonts w:ascii="Times New Roman" w:hAnsi="Times New Roman" w:cs="Times New Roman"/>
                      <w:b/>
                      <w:noProof/>
                      <w:sz w:val="24"/>
                    </w:rPr>
                  </w:pPr>
                  <w:r>
                    <w:rPr>
                      <w:rFonts w:ascii="Times New Roman" w:hAnsi="Times New Roman"/>
                      <w:b/>
                      <w:sz w:val="24"/>
                    </w:rPr>
                    <w:t>–</w:t>
                  </w:r>
                </w:p>
                <w:p w14:paraId="7DE01ACE" w14:textId="77777777" w:rsidR="005A04B3" w:rsidRPr="00A96ED6" w:rsidRDefault="005A04B3" w:rsidP="00D36866">
                  <w:pPr>
                    <w:keepNext/>
                    <w:keepLines/>
                    <w:jc w:val="both"/>
                    <w:rPr>
                      <w:rFonts w:ascii="Times New Roman" w:hAnsi="Times New Roman" w:cs="Times New Roman"/>
                      <w:b/>
                      <w:noProof/>
                      <w:sz w:val="24"/>
                    </w:rPr>
                  </w:pPr>
                  <w:r>
                    <w:rPr>
                      <w:rFonts w:ascii="Times New Roman" w:hAnsi="Times New Roman"/>
                      <w:b/>
                      <w:sz w:val="24"/>
                    </w:rPr>
                    <w:t>produktu subsīdijas</w:t>
                  </w:r>
                </w:p>
                <w:p w14:paraId="19715251" w14:textId="77777777" w:rsidR="005A04B3" w:rsidRPr="00A96ED6" w:rsidRDefault="005A04B3" w:rsidP="00D36866">
                  <w:pPr>
                    <w:keepNext/>
                    <w:keepLines/>
                    <w:jc w:val="both"/>
                    <w:rPr>
                      <w:rFonts w:ascii="Times New Roman" w:hAnsi="Times New Roman" w:cs="Times New Roman"/>
                      <w:b/>
                      <w:noProof/>
                      <w:sz w:val="24"/>
                    </w:rPr>
                  </w:pPr>
                </w:p>
              </w:tc>
              <w:tc>
                <w:tcPr>
                  <w:tcW w:w="425" w:type="dxa"/>
                  <w:shd w:val="clear" w:color="auto" w:fill="EFD6D6"/>
                </w:tcPr>
                <w:p w14:paraId="2B6F9C1C" w14:textId="77777777" w:rsidR="005A04B3" w:rsidRPr="00A96ED6" w:rsidRDefault="005A04B3" w:rsidP="00D36866">
                  <w:pPr>
                    <w:keepNext/>
                    <w:keepLines/>
                    <w:jc w:val="both"/>
                    <w:rPr>
                      <w:rFonts w:ascii="Times New Roman" w:hAnsi="Times New Roman" w:cs="Times New Roman"/>
                      <w:b/>
                      <w:noProof/>
                      <w:sz w:val="24"/>
                    </w:rPr>
                  </w:pPr>
                </w:p>
              </w:tc>
              <w:tc>
                <w:tcPr>
                  <w:tcW w:w="6083" w:type="dxa"/>
                  <w:shd w:val="clear" w:color="auto" w:fill="EFD6D6"/>
                </w:tcPr>
                <w:p w14:paraId="73C497DD" w14:textId="77777777" w:rsidR="005A04B3" w:rsidRPr="00A96ED6" w:rsidRDefault="005A04B3" w:rsidP="00D36866">
                  <w:pPr>
                    <w:keepNext/>
                    <w:keepLines/>
                    <w:jc w:val="both"/>
                    <w:rPr>
                      <w:rFonts w:ascii="Times New Roman" w:hAnsi="Times New Roman" w:cs="Times New Roman"/>
                      <w:b/>
                      <w:noProof/>
                      <w:sz w:val="24"/>
                    </w:rPr>
                  </w:pPr>
                  <w:r>
                    <w:rPr>
                      <w:rFonts w:ascii="Times New Roman" w:hAnsi="Times New Roman"/>
                      <w:b/>
                      <w:noProof/>
                      <w:sz w:val="24"/>
                    </w:rPr>
                    <mc:AlternateContent>
                      <mc:Choice Requires="wps">
                        <w:drawing>
                          <wp:anchor distT="0" distB="0" distL="114300" distR="114300" simplePos="0" relativeHeight="251643392" behindDoc="0" locked="0" layoutInCell="1" allowOverlap="1" wp14:anchorId="04BFA5BF" wp14:editId="47464955">
                            <wp:simplePos x="0" y="0"/>
                            <wp:positionH relativeFrom="column">
                              <wp:posOffset>833120</wp:posOffset>
                            </wp:positionH>
                            <wp:positionV relativeFrom="paragraph">
                              <wp:posOffset>-2364105</wp:posOffset>
                            </wp:positionV>
                            <wp:extent cx="259080" cy="5646420"/>
                            <wp:effectExtent l="0" t="7620" r="19050" b="19050"/>
                            <wp:wrapNone/>
                            <wp:docPr id="1523623772" name="Right Brace 1"/>
                            <wp:cNvGraphicFramePr/>
                            <a:graphic xmlns:a="http://schemas.openxmlformats.org/drawingml/2006/main">
                              <a:graphicData uri="http://schemas.microsoft.com/office/word/2010/wordprocessingShape">
                                <wps:wsp>
                                  <wps:cNvSpPr/>
                                  <wps:spPr>
                                    <a:xfrm rot="5400000">
                                      <a:off x="0" y="0"/>
                                      <a:ext cx="259080" cy="5646420"/>
                                    </a:xfrm>
                                    <a:prstGeom prst="rightBrace">
                                      <a:avLst/>
                                    </a:prstGeom>
                                  </wps:spPr>
                                  <wps:style>
                                    <a:lnRef idx="1">
                                      <a:schemeClr val="accent1"/>
                                    </a:lnRef>
                                    <a:fillRef idx="0">
                                      <a:schemeClr val="accent1"/>
                                    </a:fillRef>
                                    <a:effectRef idx="0">
                                      <a:schemeClr val="accent1"/>
                                    </a:effectRef>
                                    <a:fontRef idx="minor">
                                      <a:schemeClr val="tx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BFD81E0" id="_x0000_t88" coordsize="21600,21600" o:spt="88" adj="1800,10800" path="m,qx10800@0l10800@2qy21600@11,10800@3l10800@1qy,21600e" filled="f">
                            <v:formulas>
                              <v:f eqn="val #0"/>
                              <v:f eqn="sum 21600 0 #0"/>
                              <v:f eqn="sum #1 0 #0"/>
                              <v:f eqn="sum #1 #0 0"/>
                              <v:f eqn="prod #0 9598 32768"/>
                              <v:f eqn="sum 21600 0 @4"/>
                              <v:f eqn="sum 21600 0 #1"/>
                              <v:f eqn="min #1 @6"/>
                              <v:f eqn="prod @7 1 2"/>
                              <v:f eqn="prod #0 2 1"/>
                              <v:f eqn="sum 21600 0 @9"/>
                              <v:f eqn="val #1"/>
                            </v:formulas>
                            <v:path arrowok="t" o:connecttype="custom" o:connectlocs="0,0;21600,@11;0,21600" textboxrect="0,@4,7637,@5"/>
                            <v:handles>
                              <v:h position="center,#0" yrange="0,@8"/>
                              <v:h position="bottomRight,#1" yrange="@9,@10"/>
                            </v:handles>
                          </v:shapetype>
                          <v:shape id="Right Brace 1" o:spid="_x0000_s1026" type="#_x0000_t88" style="position:absolute;margin-left:65.6pt;margin-top:-186.15pt;width:20.4pt;height:444.6pt;rotation:90;z-index:2516433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bdtfVAIAAAQFAAAOAAAAZHJzL2Uyb0RvYy54bWysVN9r2zAQfh/sfxB6X+yEJGtDnZK1dAxK&#10;W9qOPquyFAtknXZS4mR//U5ynJa1DDbmB3Gn+6G7777z2fmutWyrMBhwFR+PSs6Uk1Abt67498er&#10;TyechShcLSw4VfG9Cvx8+fHDWecXagIN2FohoyQuLDpf8SZGvyiKIBvVijACrxwZNWArIqm4LmoU&#10;HWVvbTEpy3nRAdYeQaoQ6PayN/Jlzq+1kvFW66AisxWn2mI+MZ/P6SyWZ2KxRuEbIw9liH+oohXG&#10;0aPHVJciCrZB8yZVayRCAB1HEtoCtDZS5R6om3H5WzcPjfAq90LgBH+EKfy/tPJm++DvkGDofFgE&#10;ElMXO40tQyC0ZtMyfbk3qpbtMnT7I3RqF5mky8nstDwhgCWZZvPpfDrJ2BZ9rpTTY4hfFbQsCRVH&#10;s27iFxQyNSgWYnsdIlVBAYMjKS81ZSnurUrO1t0rzUxN745zdKaLurDItoIGLaRULo7TcClf9k5h&#10;2lh7DOxb+mPgwT+Fqkylvwk+RuSXwcVjcGsc4Htlx91Qsu79BwT6vhMEz1Dv77AfDaEdvLwyBOe1&#10;CPFOIDGXLmkb4y0d2kJXcThInDWAP9+7T/5EKLJy1tEmVDz82AhUnNlvjqh2Op5O0+pkZTr7TJNl&#10;+Nry/NriNu0F0AzGubosJv9oB1EjtE+0tKv0KpmEk/R2xWXEQbmI/YbS2ku1WmU3Whcv4rV78HKY&#10;eiLK4+5JoD9wKhIbb2DYmjek6n3TPBysNhG0yYx7wfWAN61aJs7ht5B2+bWevV5+XstfAAAA//8D&#10;AFBLAwQUAAYACAAAACEAz2i0Ud8AAAAKAQAADwAAAGRycy9kb3ducmV2LnhtbEyPzU7DMBCE70i8&#10;g7VI3Fq7KS0kZFOFn1y4tXDh5sRLEhGvo9htw9tjTvQ4mtHMN/lutoM40eR7xwirpQJB3DjTc4vw&#10;8V4tHkD4oNnowTEh/JCHXXF9levMuDPv6XQIrYgl7DON0IUwZlL6piOr/dKNxNH7cpPVIcqplWbS&#10;51huB5kotZVW9xwXOj3Sc0fN9+FoEV7eXu1dVZbtWK5VJZPPJ1erPeLtzVw+ggg0h/8w/OFHdCgi&#10;U+2ObLwYEBZJuo5nAsJmlYKIiU26TUDUCGlyD7LI5eWF4hcAAP//AwBQSwECLQAUAAYACAAAACEA&#10;toM4kv4AAADhAQAAEwAAAAAAAAAAAAAAAAAAAAAAW0NvbnRlbnRfVHlwZXNdLnhtbFBLAQItABQA&#10;BgAIAAAAIQA4/SH/1gAAAJQBAAALAAAAAAAAAAAAAAAAAC8BAABfcmVscy8ucmVsc1BLAQItABQA&#10;BgAIAAAAIQDRbdtfVAIAAAQFAAAOAAAAAAAAAAAAAAAAAC4CAABkcnMvZTJvRG9jLnhtbFBLAQIt&#10;ABQABgAIAAAAIQDPaLRR3wAAAAoBAAAPAAAAAAAAAAAAAAAAAK4EAABkcnMvZG93bnJldi54bWxQ&#10;SwUGAAAAAAQABADzAAAAugUAAAAA&#10;" adj="83" strokecolor="#4579b8 [3044]"/>
                        </w:pict>
                      </mc:Fallback>
                    </mc:AlternateContent>
                  </w:r>
                </w:p>
              </w:tc>
            </w:tr>
            <w:tr w:rsidR="005A04B3" w:rsidRPr="00A96ED6" w14:paraId="214271D1" w14:textId="77777777" w:rsidTr="00125454">
              <w:trPr>
                <w:trHeight w:val="364"/>
              </w:trPr>
              <w:tc>
                <w:tcPr>
                  <w:tcW w:w="8930" w:type="dxa"/>
                  <w:gridSpan w:val="3"/>
                  <w:shd w:val="clear" w:color="auto" w:fill="EFD6D6"/>
                </w:tcPr>
                <w:p w14:paraId="0460CB37" w14:textId="77777777" w:rsidR="005A04B3" w:rsidRPr="00A96ED6" w:rsidRDefault="005A04B3" w:rsidP="00D36866">
                  <w:pPr>
                    <w:keepNext/>
                    <w:keepLines/>
                    <w:jc w:val="both"/>
                    <w:rPr>
                      <w:rFonts w:ascii="Times New Roman" w:hAnsi="Times New Roman" w:cs="Times New Roman"/>
                      <w:b/>
                      <w:noProof/>
                      <w:sz w:val="24"/>
                    </w:rPr>
                  </w:pPr>
                  <w:r>
                    <w:rPr>
                      <w:rFonts w:ascii="Times New Roman" w:hAnsi="Times New Roman"/>
                      <w:b/>
                      <w:color w:val="FF0000"/>
                      <w:sz w:val="24"/>
                    </w:rPr>
                    <w:t xml:space="preserve">Tirdzniecības uzcenojumi </w:t>
                  </w:r>
                  <w:r>
                    <w:rPr>
                      <w:rFonts w:ascii="Times New Roman" w:hAnsi="Times New Roman"/>
                      <w:b/>
                      <w:sz w:val="24"/>
                    </w:rPr>
                    <w:t>=</w:t>
                  </w:r>
                </w:p>
                <w:p w14:paraId="1060A48C" w14:textId="77777777" w:rsidR="005A04B3" w:rsidRPr="00A96ED6" w:rsidRDefault="005A04B3" w:rsidP="00D36866">
                  <w:pPr>
                    <w:keepNext/>
                    <w:keepLines/>
                    <w:ind w:left="294"/>
                    <w:jc w:val="both"/>
                    <w:rPr>
                      <w:rFonts w:ascii="Times New Roman" w:hAnsi="Times New Roman" w:cs="Times New Roman"/>
                      <w:b/>
                      <w:noProof/>
                      <w:sz w:val="24"/>
                    </w:rPr>
                  </w:pPr>
                  <w:r>
                    <w:rPr>
                      <w:rFonts w:ascii="Times New Roman" w:hAnsi="Times New Roman"/>
                      <w:b/>
                      <w:sz w:val="24"/>
                    </w:rPr>
                    <w:t>Starppatēriņš (izteikts pircēju cenās)</w:t>
                  </w:r>
                </w:p>
                <w:p w14:paraId="66953EBD" w14:textId="77777777" w:rsidR="005A04B3" w:rsidRPr="00A96ED6" w:rsidRDefault="005A04B3" w:rsidP="00D36866">
                  <w:pPr>
                    <w:keepNext/>
                    <w:keepLines/>
                    <w:ind w:left="294"/>
                    <w:jc w:val="both"/>
                    <w:rPr>
                      <w:rFonts w:ascii="Times New Roman" w:hAnsi="Times New Roman" w:cs="Times New Roman"/>
                      <w:b/>
                      <w:noProof/>
                      <w:sz w:val="24"/>
                    </w:rPr>
                  </w:pPr>
                  <w:r>
                    <w:rPr>
                      <w:rFonts w:ascii="Times New Roman" w:hAnsi="Times New Roman"/>
                      <w:b/>
                      <w:sz w:val="24"/>
                    </w:rPr>
                    <w:t>+ gala patēriņš (izteikts pircēju cenās)</w:t>
                  </w:r>
                </w:p>
                <w:p w14:paraId="0694B520" w14:textId="77777777" w:rsidR="005A04B3" w:rsidRPr="00A96ED6" w:rsidRDefault="005A04B3" w:rsidP="00D36866">
                  <w:pPr>
                    <w:keepNext/>
                    <w:keepLines/>
                    <w:ind w:left="294"/>
                    <w:jc w:val="both"/>
                    <w:rPr>
                      <w:rFonts w:ascii="Times New Roman" w:hAnsi="Times New Roman" w:cs="Times New Roman"/>
                      <w:b/>
                      <w:noProof/>
                      <w:sz w:val="24"/>
                    </w:rPr>
                  </w:pPr>
                  <w:r>
                    <w:rPr>
                      <w:rFonts w:ascii="Times New Roman" w:hAnsi="Times New Roman"/>
                      <w:b/>
                      <w:sz w:val="24"/>
                    </w:rPr>
                    <w:t>+ kapitāla veidošana (izteikta pircēju cenās)</w:t>
                  </w:r>
                </w:p>
                <w:p w14:paraId="11F545A6" w14:textId="77777777" w:rsidR="005A04B3" w:rsidRPr="00A96ED6" w:rsidRDefault="005A04B3" w:rsidP="00D36866">
                  <w:pPr>
                    <w:keepNext/>
                    <w:keepLines/>
                    <w:ind w:left="294"/>
                    <w:jc w:val="both"/>
                    <w:rPr>
                      <w:rFonts w:ascii="Times New Roman" w:hAnsi="Times New Roman" w:cs="Times New Roman"/>
                      <w:b/>
                      <w:noProof/>
                      <w:sz w:val="24"/>
                    </w:rPr>
                  </w:pPr>
                  <w:r>
                    <w:rPr>
                      <w:rFonts w:ascii="Times New Roman" w:hAnsi="Times New Roman"/>
                      <w:b/>
                      <w:sz w:val="24"/>
                    </w:rPr>
                    <w:t>+ eksports</w:t>
                  </w:r>
                </w:p>
                <w:p w14:paraId="097DAD8D" w14:textId="77777777" w:rsidR="005A04B3" w:rsidRPr="00A96ED6" w:rsidRDefault="005A04B3" w:rsidP="00D36866">
                  <w:pPr>
                    <w:keepNext/>
                    <w:keepLines/>
                    <w:numPr>
                      <w:ilvl w:val="0"/>
                      <w:numId w:val="2"/>
                    </w:numPr>
                    <w:tabs>
                      <w:tab w:val="left" w:pos="817"/>
                    </w:tabs>
                    <w:ind w:left="435" w:hanging="141"/>
                    <w:jc w:val="both"/>
                    <w:rPr>
                      <w:rFonts w:ascii="Times New Roman" w:hAnsi="Times New Roman" w:cs="Times New Roman"/>
                      <w:b/>
                      <w:noProof/>
                      <w:sz w:val="24"/>
                    </w:rPr>
                  </w:pPr>
                  <w:r>
                    <w:rPr>
                      <w:rFonts w:ascii="Times New Roman" w:hAnsi="Times New Roman"/>
                      <w:b/>
                      <w:sz w:val="24"/>
                    </w:rPr>
                    <w:t>izlaide bāzes cenās</w:t>
                  </w:r>
                </w:p>
                <w:p w14:paraId="3577AF33" w14:textId="77777777" w:rsidR="005A04B3" w:rsidRPr="00A96ED6" w:rsidRDefault="005A04B3" w:rsidP="00D36866">
                  <w:pPr>
                    <w:keepNext/>
                    <w:keepLines/>
                    <w:numPr>
                      <w:ilvl w:val="0"/>
                      <w:numId w:val="2"/>
                    </w:numPr>
                    <w:tabs>
                      <w:tab w:val="left" w:pos="817"/>
                    </w:tabs>
                    <w:ind w:left="435" w:hanging="141"/>
                    <w:jc w:val="both"/>
                    <w:rPr>
                      <w:rFonts w:ascii="Times New Roman" w:hAnsi="Times New Roman" w:cs="Times New Roman"/>
                      <w:b/>
                      <w:noProof/>
                      <w:sz w:val="24"/>
                    </w:rPr>
                  </w:pPr>
                  <w:r>
                    <w:rPr>
                      <w:rFonts w:ascii="Times New Roman" w:hAnsi="Times New Roman"/>
                      <w:b/>
                      <w:sz w:val="24"/>
                    </w:rPr>
                    <w:t>imports</w:t>
                  </w:r>
                </w:p>
                <w:p w14:paraId="4B88FB1D" w14:textId="77777777" w:rsidR="005A04B3" w:rsidRPr="00A96ED6" w:rsidRDefault="005A04B3" w:rsidP="00D36866">
                  <w:pPr>
                    <w:keepNext/>
                    <w:keepLines/>
                    <w:numPr>
                      <w:ilvl w:val="0"/>
                      <w:numId w:val="2"/>
                    </w:numPr>
                    <w:tabs>
                      <w:tab w:val="left" w:pos="817"/>
                    </w:tabs>
                    <w:ind w:left="435" w:hanging="141"/>
                    <w:jc w:val="both"/>
                    <w:rPr>
                      <w:rFonts w:ascii="Times New Roman" w:hAnsi="Times New Roman" w:cs="Times New Roman"/>
                      <w:b/>
                      <w:noProof/>
                      <w:sz w:val="24"/>
                    </w:rPr>
                  </w:pPr>
                  <w:r>
                    <w:rPr>
                      <w:rFonts w:ascii="Times New Roman" w:hAnsi="Times New Roman"/>
                      <w:b/>
                      <w:sz w:val="24"/>
                    </w:rPr>
                    <w:t>transporta uzcenojumi</w:t>
                  </w:r>
                </w:p>
                <w:p w14:paraId="61165B3A" w14:textId="77777777" w:rsidR="005A04B3" w:rsidRPr="00A96ED6" w:rsidRDefault="005A04B3" w:rsidP="00D36866">
                  <w:pPr>
                    <w:keepNext/>
                    <w:keepLines/>
                    <w:numPr>
                      <w:ilvl w:val="0"/>
                      <w:numId w:val="2"/>
                    </w:numPr>
                    <w:tabs>
                      <w:tab w:val="left" w:pos="817"/>
                    </w:tabs>
                    <w:ind w:left="435" w:hanging="142"/>
                    <w:jc w:val="both"/>
                    <w:rPr>
                      <w:rFonts w:ascii="Times New Roman" w:hAnsi="Times New Roman" w:cs="Times New Roman"/>
                      <w:b/>
                      <w:noProof/>
                      <w:sz w:val="24"/>
                    </w:rPr>
                  </w:pPr>
                  <w:r>
                    <w:rPr>
                      <w:rFonts w:ascii="Times New Roman" w:hAnsi="Times New Roman"/>
                      <w:b/>
                      <w:sz w:val="24"/>
                    </w:rPr>
                    <w:t>produktiem piemērojamie nodokļi</w:t>
                  </w:r>
                </w:p>
                <w:p w14:paraId="31B6BC27" w14:textId="77777777" w:rsidR="005A04B3" w:rsidRPr="00A96ED6" w:rsidRDefault="005A04B3" w:rsidP="00D36866">
                  <w:pPr>
                    <w:keepNext/>
                    <w:keepLines/>
                    <w:ind w:left="294"/>
                    <w:jc w:val="both"/>
                    <w:rPr>
                      <w:rFonts w:ascii="Times New Roman" w:hAnsi="Times New Roman" w:cs="Times New Roman"/>
                      <w:b/>
                      <w:noProof/>
                      <w:sz w:val="24"/>
                    </w:rPr>
                  </w:pPr>
                  <w:r>
                    <w:rPr>
                      <w:rFonts w:ascii="Times New Roman" w:hAnsi="Times New Roman"/>
                      <w:b/>
                      <w:sz w:val="24"/>
                    </w:rPr>
                    <w:t>+ produktu subsīdijas</w:t>
                  </w:r>
                </w:p>
                <w:p w14:paraId="4A5CF637" w14:textId="77777777" w:rsidR="005A04B3" w:rsidRPr="00A96ED6" w:rsidRDefault="005A04B3" w:rsidP="00D36866">
                  <w:pPr>
                    <w:keepNext/>
                    <w:keepLines/>
                    <w:ind w:left="294"/>
                    <w:jc w:val="both"/>
                    <w:rPr>
                      <w:rFonts w:ascii="Times New Roman" w:hAnsi="Times New Roman" w:cs="Times New Roman"/>
                      <w:b/>
                      <w:noProof/>
                      <w:sz w:val="24"/>
                    </w:rPr>
                  </w:pPr>
                </w:p>
                <w:p w14:paraId="6B5E71D9" w14:textId="77777777" w:rsidR="005A04B3" w:rsidRPr="00A96ED6" w:rsidRDefault="005A04B3" w:rsidP="00D36866">
                  <w:pPr>
                    <w:keepNext/>
                    <w:keepLines/>
                    <w:jc w:val="both"/>
                    <w:rPr>
                      <w:rFonts w:ascii="Times New Roman" w:hAnsi="Times New Roman" w:cs="Times New Roman"/>
                      <w:bCs/>
                      <w:noProof/>
                      <w:sz w:val="24"/>
                    </w:rPr>
                  </w:pPr>
                  <w:r>
                    <w:rPr>
                      <w:rFonts w:ascii="Times New Roman" w:hAnsi="Times New Roman"/>
                      <w:i/>
                      <w:sz w:val="24"/>
                    </w:rPr>
                    <w:t>Avots</w:t>
                  </w:r>
                  <w:r>
                    <w:rPr>
                      <w:rFonts w:ascii="Times New Roman" w:hAnsi="Times New Roman"/>
                      <w:sz w:val="24"/>
                    </w:rPr>
                    <w:t>: SNA 2008</w:t>
                  </w:r>
                </w:p>
              </w:tc>
            </w:tr>
          </w:tbl>
          <w:p w14:paraId="0D152CA1" w14:textId="77777777" w:rsidR="005A04B3" w:rsidRPr="00A96ED6" w:rsidRDefault="005A04B3" w:rsidP="00D36866">
            <w:pPr>
              <w:keepNext/>
              <w:keepLines/>
              <w:jc w:val="both"/>
              <w:rPr>
                <w:rFonts w:ascii="Times New Roman" w:hAnsi="Times New Roman" w:cs="Times New Roman"/>
                <w:noProof/>
                <w:sz w:val="24"/>
              </w:rPr>
            </w:pPr>
          </w:p>
        </w:tc>
      </w:tr>
    </w:tbl>
    <w:p w14:paraId="2C13D07B" w14:textId="77777777" w:rsidR="005A04B3" w:rsidRPr="00A96ED6" w:rsidRDefault="005A04B3" w:rsidP="005A04B3">
      <w:pPr>
        <w:jc w:val="both"/>
        <w:rPr>
          <w:rFonts w:ascii="Times New Roman" w:hAnsi="Times New Roman" w:cs="Times New Roman"/>
          <w:noProof/>
          <w:sz w:val="24"/>
        </w:rPr>
      </w:pPr>
    </w:p>
    <w:p w14:paraId="0F31B696" w14:textId="77777777" w:rsidR="005A04B3" w:rsidRPr="00A96ED6" w:rsidRDefault="005A04B3" w:rsidP="005A04B3">
      <w:pPr>
        <w:jc w:val="both"/>
        <w:rPr>
          <w:rFonts w:ascii="Times New Roman" w:hAnsi="Times New Roman" w:cs="Times New Roman"/>
          <w:b/>
          <w:bCs/>
          <w:noProof/>
          <w:color w:val="1C1C1C"/>
          <w:sz w:val="24"/>
        </w:rPr>
      </w:pPr>
      <w:bookmarkStart w:id="125" w:name="10.2.1._Estimating_distribution_services"/>
      <w:bookmarkEnd w:id="125"/>
      <w:r>
        <w:rPr>
          <w:rFonts w:ascii="Times New Roman" w:hAnsi="Times New Roman"/>
          <w:b/>
          <w:sz w:val="24"/>
        </w:rPr>
        <w:t>10.2.1. 1. veidā sniegto izplatīšanas pakalpojumu novērtēšana – piedāvājuma un izlietojuma tabulu izmantošanas pieeja</w:t>
      </w:r>
    </w:p>
    <w:p w14:paraId="01364754" w14:textId="77777777" w:rsidR="005A04B3" w:rsidRPr="00A96ED6" w:rsidRDefault="005A04B3" w:rsidP="005A04B3">
      <w:pPr>
        <w:jc w:val="both"/>
        <w:rPr>
          <w:rFonts w:ascii="Times New Roman" w:hAnsi="Times New Roman" w:cs="Times New Roman"/>
          <w:noProof/>
          <w:color w:val="1C1C1C"/>
          <w:sz w:val="24"/>
        </w:rPr>
      </w:pPr>
    </w:p>
    <w:p w14:paraId="1A5B02C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Izplatīšanas pakalpojumus var novērtēt, izmantojot ieguldījuma-izlaides regulējumā lietotās piedāvājuma un izlietojuma tabulas, kas atspoguļo to, kā notiek preču un pakalpojumu sniegšana kādai konkrētai valstij un kā šīs preces un pakalpojumus izmanto iekšzemes ražošanā iedalījumā pēc nozares un produktiem. Proti, tirdzniecības uzcenojumus var novērtēt, balstoties uz vairumtirdzniecības un mazumtirdzniecības nozaru “tirdzniecības un transporta uzcenojuma” datiem.</w:t>
      </w:r>
    </w:p>
    <w:p w14:paraId="3086A560" w14:textId="77777777" w:rsidR="005A04B3" w:rsidRPr="00A96ED6" w:rsidRDefault="005A04B3" w:rsidP="005A04B3">
      <w:pPr>
        <w:jc w:val="both"/>
        <w:rPr>
          <w:rFonts w:ascii="Times New Roman" w:hAnsi="Times New Roman" w:cs="Times New Roman"/>
          <w:noProof/>
          <w:sz w:val="24"/>
        </w:rPr>
      </w:pPr>
    </w:p>
    <w:p w14:paraId="38831660" w14:textId="77777777" w:rsidR="005A04B3" w:rsidRDefault="005A04B3" w:rsidP="005A04B3">
      <w:pPr>
        <w:jc w:val="both"/>
        <w:rPr>
          <w:rFonts w:ascii="Times New Roman" w:hAnsi="Times New Roman"/>
          <w:sz w:val="24"/>
        </w:rPr>
      </w:pPr>
      <w:r>
        <w:rPr>
          <w:rFonts w:ascii="Times New Roman" w:hAnsi="Times New Roman"/>
          <w:sz w:val="24"/>
        </w:rPr>
        <w:t>Šai pieejai ir daži ierobežojumi:</w:t>
      </w:r>
    </w:p>
    <w:p w14:paraId="283265FF" w14:textId="77777777" w:rsidR="00D36866" w:rsidRPr="00A96ED6" w:rsidRDefault="00D36866" w:rsidP="005A04B3">
      <w:pPr>
        <w:jc w:val="both"/>
        <w:rPr>
          <w:rFonts w:ascii="Times New Roman" w:hAnsi="Times New Roman" w:cs="Times New Roman"/>
          <w:noProof/>
          <w:sz w:val="24"/>
        </w:rPr>
      </w:pPr>
    </w:p>
    <w:p w14:paraId="17FE2F71"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1) tirdzniecības uzcenojumu aprēķina kopā ar transporta uzcenojumu (lai gan transporta uzcenojuma daļa ir salīdzinoši maza);</w:t>
      </w:r>
    </w:p>
    <w:p w14:paraId="0D6EB3A8"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2) dati pašlaik ir pieejami vienīgi ik pēc 5 gadiem (2010., 2015. gadā utt.). Korekcijas var piemērot laika posmam starp datu pieejamību;</w:t>
      </w:r>
    </w:p>
    <w:p w14:paraId="6AEEF0F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3) partnervalstu iedalījums nav pieejams visām valstīm, tādēļ nepieciešamas aplēses, iedalot ārpus ES un ES teritorijā esošās valstis (kā iespējamo avotu var izmantot </w:t>
      </w:r>
      <w:r>
        <w:rPr>
          <w:rFonts w:ascii="Times New Roman" w:hAnsi="Times New Roman"/>
          <w:i/>
          <w:iCs/>
          <w:sz w:val="24"/>
        </w:rPr>
        <w:t>STEC</w:t>
      </w:r>
      <w:r>
        <w:rPr>
          <w:rFonts w:ascii="Times New Roman" w:hAnsi="Times New Roman"/>
          <w:sz w:val="24"/>
        </w:rPr>
        <w:t xml:space="preserve"> un </w:t>
      </w:r>
      <w:r>
        <w:rPr>
          <w:rFonts w:ascii="Times New Roman" w:hAnsi="Times New Roman"/>
          <w:i/>
          <w:iCs/>
          <w:sz w:val="24"/>
        </w:rPr>
        <w:t>TEC</w:t>
      </w:r>
      <w:r>
        <w:rPr>
          <w:rFonts w:ascii="Times New Roman" w:hAnsi="Times New Roman"/>
          <w:sz w:val="24"/>
        </w:rPr>
        <w:t xml:space="preserve"> statistiku).</w:t>
      </w:r>
    </w:p>
    <w:p w14:paraId="6B9E679A"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A04B3" w:rsidRPr="00A96ED6" w14:paraId="3B831876" w14:textId="77777777" w:rsidTr="00125454">
        <w:tc>
          <w:tcPr>
            <w:tcW w:w="5000" w:type="pct"/>
            <w:tcBorders>
              <w:top w:val="nil"/>
              <w:left w:val="nil"/>
              <w:bottom w:val="nil"/>
              <w:right w:val="nil"/>
            </w:tcBorders>
            <w:shd w:val="clear" w:color="auto" w:fill="FFE1E1"/>
          </w:tcPr>
          <w:p w14:paraId="36F96A2B" w14:textId="77777777" w:rsidR="005A04B3" w:rsidRPr="00A96ED6" w:rsidRDefault="005A04B3" w:rsidP="00D36866">
            <w:pPr>
              <w:keepNext/>
              <w:keepLines/>
              <w:ind w:left="113" w:right="113"/>
              <w:jc w:val="both"/>
              <w:rPr>
                <w:rFonts w:ascii="Times New Roman" w:hAnsi="Times New Roman" w:cs="Times New Roman"/>
                <w:b/>
                <w:noProof/>
                <w:color w:val="B83B46"/>
                <w:sz w:val="24"/>
              </w:rPr>
            </w:pPr>
            <w:r>
              <w:rPr>
                <w:rFonts w:ascii="Times New Roman" w:hAnsi="Times New Roman"/>
                <w:b/>
                <w:color w:val="B83B46"/>
                <w:sz w:val="24"/>
              </w:rPr>
              <w:lastRenderedPageBreak/>
              <w:t>10.4. ierāmējums. Izplatīšanas pakalpojumu novērtēšana</w:t>
            </w:r>
          </w:p>
          <w:p w14:paraId="196ACAC4" w14:textId="77777777" w:rsidR="005A04B3" w:rsidRPr="00A96ED6" w:rsidRDefault="005A04B3" w:rsidP="00D36866">
            <w:pPr>
              <w:keepNext/>
              <w:keepLines/>
              <w:ind w:left="113" w:right="113"/>
              <w:jc w:val="both"/>
              <w:rPr>
                <w:rFonts w:ascii="Times New Roman" w:hAnsi="Times New Roman" w:cs="Times New Roman"/>
                <w:b/>
                <w:noProof/>
                <w:color w:val="B83B46"/>
                <w:sz w:val="24"/>
              </w:rPr>
            </w:pPr>
          </w:p>
          <w:p w14:paraId="30F17E32" w14:textId="77777777" w:rsidR="005A04B3" w:rsidRPr="00A96ED6" w:rsidRDefault="005A04B3" w:rsidP="00D36866">
            <w:pPr>
              <w:pStyle w:val="BodyText"/>
              <w:keepNext/>
              <w:keepLines/>
              <w:ind w:left="113" w:right="113"/>
              <w:jc w:val="both"/>
              <w:rPr>
                <w:rFonts w:ascii="Times New Roman" w:hAnsi="Times New Roman" w:cs="Times New Roman"/>
                <w:noProof/>
                <w:color w:val="000000"/>
                <w:sz w:val="24"/>
              </w:rPr>
            </w:pPr>
            <w:r>
              <w:rPr>
                <w:rFonts w:ascii="Times New Roman" w:hAnsi="Times New Roman"/>
                <w:color w:val="000000"/>
                <w:sz w:val="24"/>
              </w:rPr>
              <w:t>Kopējais pētniecības centrs (</w:t>
            </w:r>
            <w:r>
              <w:rPr>
                <w:rFonts w:ascii="Times New Roman" w:hAnsi="Times New Roman"/>
                <w:i/>
                <w:iCs/>
                <w:color w:val="000000"/>
                <w:sz w:val="24"/>
              </w:rPr>
              <w:t>JRC</w:t>
            </w:r>
            <w:r>
              <w:rPr>
                <w:rFonts w:ascii="Times New Roman" w:hAnsi="Times New Roman"/>
                <w:color w:val="000000"/>
                <w:sz w:val="24"/>
              </w:rPr>
              <w:t>) ir strādājis pie izplatīšanas pakalpojumu novērtēšanas saistībā ar projektu par pilnīgiem starptautiskiem un pasaules mēroga kontiem ieguldījuma-izlaides analīzes izpētei (</w:t>
            </w:r>
            <w:r>
              <w:rPr>
                <w:rFonts w:ascii="Times New Roman" w:hAnsi="Times New Roman"/>
                <w:i/>
                <w:iCs/>
                <w:color w:val="000000"/>
                <w:sz w:val="24"/>
              </w:rPr>
              <w:t>FIGARO</w:t>
            </w:r>
            <w:r>
              <w:rPr>
                <w:rFonts w:ascii="Times New Roman" w:hAnsi="Times New Roman"/>
                <w:color w:val="000000"/>
                <w:sz w:val="24"/>
              </w:rPr>
              <w:t xml:space="preserve">). Šo procesu veido trīs posmi: i) aprēķināt, cik daudzi transporta un tirdzniecības uzcenojumi (TTU) ir ietverti katrā nacionālā lietojuma tabulas elementā/produktā pircēju cenās, ii) piemērot šīs proporcijas jaunizveidotajai valsts iekšējā (statistiskā) lietojuma tabulai un iii) novērtēt kopējos TTU (produktus), kas attiecināmi uz iekšzemes tirdzniecības, transporta un apdrošināšanas pakalpojumu sektoriem. Rezultāti attiecībā uz tirdzniecības uzcenojumiem var atšķirties par 3 % no nacionālo kontu vērtībām, un tie ir pieejami iedalījumā pēc valsts un </w:t>
            </w:r>
            <w:r>
              <w:rPr>
                <w:rFonts w:ascii="Times New Roman" w:hAnsi="Times New Roman"/>
                <w:i/>
                <w:iCs/>
                <w:color w:val="000000"/>
                <w:sz w:val="24"/>
              </w:rPr>
              <w:t>CPA</w:t>
            </w:r>
            <w:r>
              <w:rPr>
                <w:rFonts w:ascii="Times New Roman" w:hAnsi="Times New Roman"/>
                <w:color w:val="000000"/>
                <w:sz w:val="24"/>
              </w:rPr>
              <w:t xml:space="preserve"> kodiem.</w:t>
            </w:r>
          </w:p>
        </w:tc>
      </w:tr>
    </w:tbl>
    <w:p w14:paraId="2F4E279B" w14:textId="77777777" w:rsidR="005A04B3" w:rsidRPr="00A96ED6" w:rsidRDefault="005A04B3" w:rsidP="005A04B3">
      <w:pPr>
        <w:jc w:val="both"/>
        <w:rPr>
          <w:rFonts w:ascii="Times New Roman" w:hAnsi="Times New Roman" w:cs="Times New Roman"/>
          <w:noProof/>
          <w:sz w:val="24"/>
        </w:rPr>
      </w:pPr>
    </w:p>
    <w:p w14:paraId="64523CBF" w14:textId="77777777" w:rsidR="005A04B3" w:rsidRPr="00A96ED6" w:rsidRDefault="005A04B3" w:rsidP="005A04B3">
      <w:pPr>
        <w:ind w:left="567" w:hanging="567"/>
        <w:jc w:val="both"/>
        <w:rPr>
          <w:rFonts w:ascii="Times New Roman" w:hAnsi="Times New Roman" w:cs="Times New Roman"/>
          <w:b/>
          <w:bCs/>
          <w:noProof/>
          <w:color w:val="1C1C1C"/>
          <w:sz w:val="24"/>
        </w:rPr>
      </w:pPr>
      <w:bookmarkStart w:id="126" w:name="10.2.2._Estimating_distribution_services"/>
      <w:bookmarkEnd w:id="126"/>
      <w:r>
        <w:rPr>
          <w:rFonts w:ascii="Times New Roman" w:hAnsi="Times New Roman"/>
          <w:b/>
          <w:color w:val="1C1C1C"/>
          <w:sz w:val="24"/>
        </w:rPr>
        <w:t xml:space="preserve">10.2.2. 1. veidā sniegto izplatīšanas pakalpojumu novērtēšana, balstoties uz uzņēmējdarbības strukturālo statistiku apvienojumā ar </w:t>
      </w:r>
      <w:r>
        <w:rPr>
          <w:rFonts w:ascii="Times New Roman" w:hAnsi="Times New Roman"/>
          <w:b/>
          <w:i/>
          <w:iCs/>
          <w:color w:val="1C1C1C"/>
          <w:sz w:val="24"/>
        </w:rPr>
        <w:t>TEC</w:t>
      </w:r>
      <w:r>
        <w:rPr>
          <w:rFonts w:ascii="Times New Roman" w:hAnsi="Times New Roman"/>
          <w:b/>
          <w:color w:val="1C1C1C"/>
          <w:sz w:val="24"/>
        </w:rPr>
        <w:t xml:space="preserve"> statistiku</w:t>
      </w:r>
    </w:p>
    <w:p w14:paraId="41F16A9D" w14:textId="77777777" w:rsidR="005A04B3" w:rsidRPr="00A96ED6" w:rsidRDefault="005A04B3" w:rsidP="005A04B3">
      <w:pPr>
        <w:jc w:val="both"/>
        <w:rPr>
          <w:rFonts w:ascii="Times New Roman" w:hAnsi="Times New Roman" w:cs="Times New Roman"/>
          <w:noProof/>
          <w:color w:val="1C1C1C"/>
          <w:sz w:val="24"/>
        </w:rPr>
      </w:pPr>
    </w:p>
    <w:p w14:paraId="6593F33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Otrā pieeja 1. veidā sniegto pakalpojumu tirdzniecības uzcenojumu novērtēšanai paredz izmantot </w:t>
      </w:r>
      <w:r>
        <w:rPr>
          <w:rFonts w:ascii="Times New Roman" w:hAnsi="Times New Roman"/>
          <w:i/>
          <w:iCs/>
          <w:sz w:val="24"/>
        </w:rPr>
        <w:t>SBS</w:t>
      </w:r>
      <w:r>
        <w:rPr>
          <w:rFonts w:ascii="Times New Roman" w:hAnsi="Times New Roman"/>
          <w:sz w:val="24"/>
        </w:rPr>
        <w:t xml:space="preserve"> un </w:t>
      </w:r>
      <w:r>
        <w:rPr>
          <w:rFonts w:ascii="Times New Roman" w:hAnsi="Times New Roman"/>
          <w:i/>
          <w:iCs/>
          <w:sz w:val="24"/>
        </w:rPr>
        <w:t>TEC</w:t>
      </w:r>
      <w:r>
        <w:rPr>
          <w:rFonts w:ascii="Times New Roman" w:hAnsi="Times New Roman"/>
          <w:sz w:val="24"/>
        </w:rPr>
        <w:t xml:space="preserve"> datu kopas, kas iegūtas par uzņēmumiem, kuri veic tirdzniecības darbības (</w:t>
      </w:r>
      <w:r>
        <w:rPr>
          <w:rFonts w:ascii="Times New Roman" w:hAnsi="Times New Roman"/>
          <w:i/>
          <w:iCs/>
          <w:sz w:val="24"/>
        </w:rPr>
        <w:t>NACE</w:t>
      </w:r>
      <w:r>
        <w:rPr>
          <w:rFonts w:ascii="Times New Roman" w:hAnsi="Times New Roman"/>
          <w:sz w:val="24"/>
        </w:rPr>
        <w:t xml:space="preserve"> G sadaļā noteiktās darbības). Balstoties uz </w:t>
      </w:r>
      <w:r>
        <w:rPr>
          <w:rFonts w:ascii="Times New Roman" w:hAnsi="Times New Roman"/>
          <w:i/>
          <w:iCs/>
          <w:sz w:val="24"/>
        </w:rPr>
        <w:t>SBS</w:t>
      </w:r>
      <w:r>
        <w:rPr>
          <w:rFonts w:ascii="Times New Roman" w:hAnsi="Times New Roman"/>
          <w:sz w:val="24"/>
        </w:rPr>
        <w:t xml:space="preserve"> datu kopu, izmanto šādus izlaides mainīgos lielumus: “apgrozījums”, “bruto tirdzniecības uzcenojums tālākpārdošanai paredzētajām precēm”, “produkcijas vērtība” un “pievienotā vērtība pēc ražošanas faktoru izmaksām”. Šo mainīgo lielumu daļas, ko dala ar apgrozījumu, var izmantot kā to vairumtirgotāju un mazumtirgotāju tirdzniecības uzcenojumu rādītājus, kuri nodarbojas ar preču tirdzniecību.</w:t>
      </w:r>
    </w:p>
    <w:p w14:paraId="77E620DA" w14:textId="77777777" w:rsidR="005A04B3" w:rsidRPr="00A96ED6" w:rsidRDefault="005A04B3" w:rsidP="005A04B3">
      <w:pPr>
        <w:jc w:val="both"/>
        <w:rPr>
          <w:rFonts w:ascii="Times New Roman" w:hAnsi="Times New Roman" w:cs="Times New Roman"/>
          <w:noProof/>
          <w:sz w:val="24"/>
        </w:rPr>
      </w:pPr>
    </w:p>
    <w:p w14:paraId="52873AE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Piemēram, daļu:</w:t>
      </w:r>
    </w:p>
    <w:p w14:paraId="28EBF641" w14:textId="77777777" w:rsidR="005A04B3" w:rsidRPr="00A96ED6" w:rsidRDefault="005A04B3" w:rsidP="005A04B3">
      <w:pPr>
        <w:ind w:left="2552"/>
        <w:jc w:val="both"/>
        <w:rPr>
          <w:rFonts w:ascii="Times New Roman" w:hAnsi="Times New Roman" w:cs="Times New Roman"/>
          <w:noProof/>
          <w:sz w:val="24"/>
        </w:rPr>
      </w:pPr>
      <w:r>
        <w:rPr>
          <w:rFonts w:ascii="Times New Roman" w:hAnsi="Times New Roman"/>
          <w:sz w:val="24"/>
        </w:rPr>
        <w:t>[bruto tirdzniecības uzcenojumi tālākpārdošanai paredzētajām precēm] / [apgrozījums],</w:t>
      </w:r>
    </w:p>
    <w:p w14:paraId="7F52EDE2" w14:textId="77777777" w:rsidR="005A04B3" w:rsidRPr="00A96ED6" w:rsidRDefault="005A04B3" w:rsidP="005A04B3">
      <w:pPr>
        <w:jc w:val="both"/>
        <w:rPr>
          <w:rFonts w:ascii="Times New Roman" w:hAnsi="Times New Roman" w:cs="Times New Roman"/>
          <w:noProof/>
          <w:sz w:val="24"/>
        </w:rPr>
      </w:pPr>
    </w:p>
    <w:p w14:paraId="2B7CE1E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kas izriet no </w:t>
      </w:r>
      <w:r>
        <w:rPr>
          <w:rFonts w:ascii="Times New Roman" w:hAnsi="Times New Roman"/>
          <w:i/>
          <w:iCs/>
          <w:sz w:val="24"/>
        </w:rPr>
        <w:t>SBS</w:t>
      </w:r>
      <w:r>
        <w:rPr>
          <w:rFonts w:ascii="Times New Roman" w:hAnsi="Times New Roman"/>
          <w:sz w:val="24"/>
        </w:rPr>
        <w:t xml:space="preserve"> statistikas, var izmantot kā rādītāju izplatīšanas pakalpojumu daļai kopējā tirdzniecības vērtībā. Šo daļu var reizināt ar tirdzniecības vērtības apjomu, kas izriet no </w:t>
      </w:r>
      <w:r>
        <w:rPr>
          <w:rFonts w:ascii="Times New Roman" w:hAnsi="Times New Roman"/>
          <w:i/>
          <w:iCs/>
          <w:sz w:val="24"/>
        </w:rPr>
        <w:t>ITGS</w:t>
      </w:r>
      <w:r>
        <w:rPr>
          <w:rFonts w:ascii="Times New Roman" w:hAnsi="Times New Roman"/>
          <w:sz w:val="24"/>
        </w:rPr>
        <w:t xml:space="preserve"> vai </w:t>
      </w:r>
      <w:r>
        <w:rPr>
          <w:rFonts w:ascii="Times New Roman" w:hAnsi="Times New Roman"/>
          <w:i/>
          <w:iCs/>
          <w:sz w:val="24"/>
        </w:rPr>
        <w:t>TEC</w:t>
      </w:r>
      <w:r>
        <w:rPr>
          <w:rFonts w:ascii="Times New Roman" w:hAnsi="Times New Roman"/>
          <w:sz w:val="24"/>
        </w:rPr>
        <w:t xml:space="preserve"> statistikas.</w:t>
      </w:r>
    </w:p>
    <w:p w14:paraId="70F22211" w14:textId="77777777" w:rsidR="005A04B3" w:rsidRPr="00A96ED6" w:rsidRDefault="005A04B3" w:rsidP="005A04B3">
      <w:pPr>
        <w:jc w:val="both"/>
        <w:rPr>
          <w:rFonts w:ascii="Times New Roman" w:hAnsi="Times New Roman" w:cs="Times New Roman"/>
          <w:noProof/>
          <w:sz w:val="24"/>
        </w:rPr>
      </w:pPr>
    </w:p>
    <w:p w14:paraId="1411E24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Šai pieejai ir šādi ierobežojumi:</w:t>
      </w:r>
    </w:p>
    <w:p w14:paraId="0D21D00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1) </w:t>
      </w:r>
      <w:r>
        <w:rPr>
          <w:rFonts w:ascii="Times New Roman" w:hAnsi="Times New Roman"/>
          <w:i/>
          <w:iCs/>
          <w:sz w:val="24"/>
        </w:rPr>
        <w:t>TEC</w:t>
      </w:r>
      <w:r>
        <w:rPr>
          <w:rFonts w:ascii="Times New Roman" w:hAnsi="Times New Roman"/>
          <w:sz w:val="24"/>
        </w:rPr>
        <w:t xml:space="preserve"> (piemēram, </w:t>
      </w:r>
      <w:r>
        <w:rPr>
          <w:rFonts w:ascii="Times New Roman" w:hAnsi="Times New Roman"/>
          <w:i/>
          <w:iCs/>
          <w:sz w:val="24"/>
        </w:rPr>
        <w:t>ITGS</w:t>
      </w:r>
      <w:r>
        <w:rPr>
          <w:rFonts w:ascii="Times New Roman" w:hAnsi="Times New Roman"/>
          <w:sz w:val="24"/>
        </w:rPr>
        <w:t xml:space="preserve">) ietver arī pārstrādei nodoto preču vērtību, taču tas tā nav attiecībā uz citiem 1. veidā sniegtiem pakalpojumiem (ko rezidents sniedz nerezidentam). Šo problēmu var novērst, ja izmanto </w:t>
      </w:r>
      <w:r>
        <w:rPr>
          <w:rFonts w:ascii="Times New Roman" w:hAnsi="Times New Roman"/>
          <w:i/>
          <w:iCs/>
          <w:sz w:val="24"/>
        </w:rPr>
        <w:t>BOP</w:t>
      </w:r>
      <w:r>
        <w:rPr>
          <w:rFonts w:ascii="Times New Roman" w:hAnsi="Times New Roman"/>
          <w:sz w:val="24"/>
        </w:rPr>
        <w:t xml:space="preserve"> postenī “Preces” norādīto vērtību;</w:t>
      </w:r>
    </w:p>
    <w:p w14:paraId="65364C0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2) ideālā gadījumā statistika jāsasaista mikrolīmenī, lai nodrošinātu labāku rezultātu kvalitāti. Tas nozīmētu </w:t>
      </w:r>
      <w:r>
        <w:rPr>
          <w:rFonts w:ascii="Times New Roman" w:hAnsi="Times New Roman"/>
          <w:i/>
          <w:iCs/>
          <w:sz w:val="24"/>
        </w:rPr>
        <w:t>SBS</w:t>
      </w:r>
      <w:r>
        <w:rPr>
          <w:rFonts w:ascii="Times New Roman" w:hAnsi="Times New Roman"/>
          <w:sz w:val="24"/>
        </w:rPr>
        <w:t xml:space="preserve"> un </w:t>
      </w:r>
      <w:r>
        <w:rPr>
          <w:rFonts w:ascii="Times New Roman" w:hAnsi="Times New Roman"/>
          <w:i/>
          <w:iCs/>
          <w:sz w:val="24"/>
        </w:rPr>
        <w:t>TEC</w:t>
      </w:r>
      <w:r>
        <w:rPr>
          <w:rFonts w:ascii="Times New Roman" w:hAnsi="Times New Roman"/>
          <w:sz w:val="24"/>
        </w:rPr>
        <w:t xml:space="preserve"> mainīgo lielumu sasaistīšanu uzņēmumu līmenī, pēc tam izdalot izplatīšanas pakalpojuma komponentu attiecībā uz katru uzņēmumu (vai vismaz tikai lielajiem uzņēmumiem) un tad šīs vērtības saskaitot kopā.</w:t>
      </w:r>
    </w:p>
    <w:p w14:paraId="6F104857" w14:textId="77777777" w:rsidR="005A04B3" w:rsidRPr="00A96ED6" w:rsidRDefault="005A04B3" w:rsidP="005A04B3">
      <w:pPr>
        <w:jc w:val="both"/>
        <w:rPr>
          <w:rFonts w:ascii="Times New Roman" w:hAnsi="Times New Roman" w:cs="Times New Roman"/>
          <w:noProof/>
          <w:sz w:val="24"/>
        </w:rPr>
      </w:pPr>
    </w:p>
    <w:p w14:paraId="5EB42598" w14:textId="77777777" w:rsidR="005A04B3" w:rsidRPr="00A96ED6" w:rsidRDefault="005A04B3" w:rsidP="005A04B3">
      <w:pPr>
        <w:jc w:val="both"/>
        <w:rPr>
          <w:rFonts w:ascii="Times New Roman" w:hAnsi="Times New Roman" w:cs="Times New Roman"/>
          <w:noProof/>
          <w:sz w:val="24"/>
        </w:rPr>
      </w:pPr>
    </w:p>
    <w:p w14:paraId="401318F4" w14:textId="77777777" w:rsidR="005A04B3" w:rsidRPr="00A96ED6" w:rsidRDefault="005A04B3" w:rsidP="005A04B3">
      <w:pPr>
        <w:jc w:val="both"/>
        <w:rPr>
          <w:rFonts w:ascii="Times New Roman" w:hAnsi="Times New Roman" w:cs="Times New Roman"/>
          <w:b/>
          <w:bCs/>
          <w:noProof/>
          <w:color w:val="B83B46"/>
          <w:sz w:val="28"/>
          <w:szCs w:val="24"/>
        </w:rPr>
      </w:pPr>
      <w:bookmarkStart w:id="127" w:name="10.3._Distribution_services_under_mode_2"/>
      <w:bookmarkEnd w:id="127"/>
      <w:r>
        <w:rPr>
          <w:rFonts w:ascii="Times New Roman" w:hAnsi="Times New Roman"/>
          <w:b/>
          <w:color w:val="B83B46"/>
          <w:sz w:val="28"/>
        </w:rPr>
        <w:t>10.3. 2. veidā sniegtie izplatīšanas pakalpojumi</w:t>
      </w:r>
    </w:p>
    <w:p w14:paraId="37B10F39" w14:textId="77777777" w:rsidR="005A04B3" w:rsidRPr="00A96ED6" w:rsidRDefault="005A04B3" w:rsidP="005A04B3">
      <w:pPr>
        <w:jc w:val="both"/>
        <w:rPr>
          <w:rFonts w:ascii="Times New Roman" w:hAnsi="Times New Roman" w:cs="Times New Roman"/>
          <w:b/>
          <w:bCs/>
          <w:noProof/>
          <w:color w:val="B83B46"/>
          <w:sz w:val="24"/>
        </w:rPr>
      </w:pPr>
    </w:p>
    <w:p w14:paraId="1EA1DB98"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Izplatīšanas pakalpojumus sniedz arī 2. veidā, proti, izplatīšanas pakalpojumi ir saistīti ar precēm, kuras iegādājas ceļotāji. Kā norādīts iepriekš, saskaņā ar SNA 2008 izplatīšanas pakalpojumi ir saistīti ar preču pārdošanu. Tādēļ iepirkšanās gadījumā izplatīšanas pakalpojumus sniedz arī 2. veidā (piemēram, preces, ko iegādājas ceļotāji).</w:t>
      </w:r>
    </w:p>
    <w:p w14:paraId="4272208C" w14:textId="77777777" w:rsidR="005A04B3" w:rsidRPr="00A96ED6" w:rsidRDefault="005A04B3" w:rsidP="00D36866">
      <w:pPr>
        <w:keepNext/>
        <w:keepLines/>
        <w:jc w:val="both"/>
        <w:rPr>
          <w:rFonts w:ascii="Times New Roman" w:hAnsi="Times New Roman" w:cs="Times New Roman"/>
          <w:noProof/>
          <w:sz w:val="24"/>
        </w:rPr>
      </w:pPr>
    </w:p>
    <w:p w14:paraId="2F577BE5" w14:textId="77777777" w:rsidR="005A04B3" w:rsidRPr="00A96ED6" w:rsidRDefault="005A04B3" w:rsidP="00D36866">
      <w:pPr>
        <w:keepNext/>
        <w:keepLines/>
        <w:jc w:val="both"/>
        <w:rPr>
          <w:rFonts w:ascii="Times New Roman" w:hAnsi="Times New Roman" w:cs="Times New Roman"/>
          <w:noProof/>
          <w:sz w:val="24"/>
        </w:rPr>
      </w:pPr>
      <w:r>
        <w:rPr>
          <w:rFonts w:ascii="Times New Roman" w:hAnsi="Times New Roman"/>
          <w:sz w:val="24"/>
        </w:rPr>
        <w:t>Kā norādīts 8.3. iedaļā, ja iespējams, apkopotājiem jānovērtē un jāatstāj 2. veidā tā preču vērtības daļa, kas attiecas uz saistītajiem tirdzniecības uzcenojumiem (izplatīšanas pakalpojumiem); preču neto vērtība pēc tam no posteņa “Ceļošana” jāizslēdz.</w:t>
      </w:r>
    </w:p>
    <w:p w14:paraId="4A38BC49" w14:textId="77777777" w:rsidR="005A04B3" w:rsidRPr="00A96ED6" w:rsidRDefault="005A04B3" w:rsidP="005A04B3">
      <w:pPr>
        <w:widowControl/>
        <w:autoSpaceDE/>
        <w:autoSpaceDN/>
        <w:spacing w:after="160" w:line="259" w:lineRule="auto"/>
        <w:rPr>
          <w:rFonts w:ascii="Times New Roman" w:hAnsi="Times New Roman" w:cs="Times New Roman"/>
          <w:noProof/>
          <w:sz w:val="24"/>
        </w:rPr>
      </w:pPr>
      <w:r>
        <w:br w:type="page"/>
      </w:r>
    </w:p>
    <w:tbl>
      <w:tblPr>
        <w:tblW w:w="5000" w:type="pct"/>
        <w:tblCellMar>
          <w:top w:w="28" w:type="dxa"/>
          <w:left w:w="28" w:type="dxa"/>
          <w:bottom w:w="28" w:type="dxa"/>
          <w:right w:w="28" w:type="dxa"/>
        </w:tblCellMar>
        <w:tblLook w:val="01E0" w:firstRow="1" w:lastRow="1" w:firstColumn="1" w:lastColumn="1" w:noHBand="0" w:noVBand="0"/>
      </w:tblPr>
      <w:tblGrid>
        <w:gridCol w:w="1840"/>
        <w:gridCol w:w="7291"/>
      </w:tblGrid>
      <w:tr w:rsidR="005A04B3" w:rsidRPr="00A96ED6" w14:paraId="6380D5B5" w14:textId="77777777" w:rsidTr="00125454">
        <w:trPr>
          <w:trHeight w:val="1532"/>
        </w:trPr>
        <w:tc>
          <w:tcPr>
            <w:tcW w:w="896" w:type="pct"/>
            <w:tcBorders>
              <w:bottom w:val="single" w:sz="24" w:space="0" w:color="C00000"/>
              <w:right w:val="single" w:sz="12" w:space="0" w:color="B83B46"/>
            </w:tcBorders>
            <w:shd w:val="clear" w:color="auto" w:fill="EFD6D6"/>
          </w:tcPr>
          <w:p w14:paraId="7D9C09EB" w14:textId="77777777" w:rsidR="005A04B3" w:rsidRPr="00A96ED6" w:rsidRDefault="005A04B3" w:rsidP="00125454">
            <w:pPr>
              <w:jc w:val="both"/>
              <w:rPr>
                <w:rFonts w:ascii="Times New Roman" w:hAnsi="Times New Roman" w:cs="Times New Roman"/>
                <w:b/>
                <w:noProof/>
                <w:color w:val="B83B46"/>
                <w:sz w:val="16"/>
                <w:szCs w:val="14"/>
              </w:rPr>
            </w:pPr>
          </w:p>
          <w:p w14:paraId="66356E8F" w14:textId="77777777" w:rsidR="005A04B3" w:rsidRPr="00A96ED6" w:rsidRDefault="005A04B3" w:rsidP="00125454">
            <w:pPr>
              <w:ind w:right="184"/>
              <w:jc w:val="right"/>
              <w:rPr>
                <w:rFonts w:ascii="Times New Roman" w:hAnsi="Times New Roman" w:cs="Times New Roman"/>
                <w:b/>
                <w:noProof/>
                <w:color w:val="B83B46"/>
                <w:sz w:val="24"/>
              </w:rPr>
            </w:pPr>
            <w:r>
              <w:rPr>
                <w:rFonts w:ascii="Times New Roman" w:hAnsi="Times New Roman"/>
                <w:b/>
                <w:color w:val="B83B46"/>
                <w:sz w:val="160"/>
              </w:rPr>
              <w:t>11</w:t>
            </w:r>
          </w:p>
        </w:tc>
        <w:tc>
          <w:tcPr>
            <w:tcW w:w="4104" w:type="pct"/>
            <w:tcBorders>
              <w:left w:val="single" w:sz="12" w:space="0" w:color="B83B46"/>
              <w:bottom w:val="single" w:sz="24" w:space="0" w:color="C00000"/>
            </w:tcBorders>
            <w:shd w:val="clear" w:color="auto" w:fill="EFD6D6"/>
          </w:tcPr>
          <w:p w14:paraId="2ADF5D42" w14:textId="77777777" w:rsidR="005A04B3" w:rsidRPr="00A96ED6" w:rsidRDefault="005A04B3" w:rsidP="00BD11F1">
            <w:pPr>
              <w:ind w:left="149"/>
              <w:rPr>
                <w:rFonts w:ascii="Times New Roman" w:hAnsi="Times New Roman" w:cs="Times New Roman"/>
                <w:b/>
                <w:bCs/>
                <w:noProof/>
                <w:color w:val="C00000"/>
                <w:sz w:val="52"/>
                <w:szCs w:val="48"/>
              </w:rPr>
            </w:pPr>
            <w:r>
              <w:rPr>
                <w:rFonts w:ascii="Times New Roman" w:hAnsi="Times New Roman"/>
                <w:b/>
                <w:color w:val="C00000"/>
                <w:sz w:val="52"/>
              </w:rPr>
              <w:t>C daļa. Koncentrēšanās uz lietotājiem</w:t>
            </w:r>
          </w:p>
          <w:p w14:paraId="560989BD" w14:textId="77777777" w:rsidR="005A04B3" w:rsidRPr="00A96ED6" w:rsidRDefault="005A04B3" w:rsidP="00BD11F1">
            <w:pPr>
              <w:ind w:left="149"/>
              <w:rPr>
                <w:rFonts w:ascii="Times New Roman" w:hAnsi="Times New Roman" w:cs="Times New Roman"/>
                <w:b/>
                <w:bCs/>
                <w:noProof/>
                <w:color w:val="C00000"/>
                <w:sz w:val="52"/>
                <w:szCs w:val="48"/>
              </w:rPr>
            </w:pPr>
          </w:p>
          <w:p w14:paraId="46F5EC8E" w14:textId="77777777" w:rsidR="005A04B3" w:rsidRPr="00A96ED6" w:rsidRDefault="005A04B3" w:rsidP="00BD11F1">
            <w:pPr>
              <w:ind w:left="149"/>
              <w:rPr>
                <w:rFonts w:ascii="Times New Roman" w:hAnsi="Times New Roman" w:cs="Times New Roman"/>
                <w:b/>
                <w:noProof/>
                <w:color w:val="C00000"/>
                <w:sz w:val="44"/>
                <w:szCs w:val="40"/>
              </w:rPr>
            </w:pPr>
            <w:r>
              <w:rPr>
                <w:rFonts w:ascii="Times New Roman" w:hAnsi="Times New Roman"/>
                <w:b/>
                <w:color w:val="C00000"/>
                <w:sz w:val="52"/>
              </w:rPr>
              <w:t>Statistikas izplatīšana iedalījumā pēc sniegšanas veida</w:t>
            </w:r>
          </w:p>
        </w:tc>
      </w:tr>
    </w:tbl>
    <w:p w14:paraId="60935D97" w14:textId="77777777" w:rsidR="005A04B3" w:rsidRPr="00A96ED6" w:rsidRDefault="005A04B3" w:rsidP="005A04B3">
      <w:pPr>
        <w:jc w:val="both"/>
        <w:rPr>
          <w:rFonts w:ascii="Times New Roman" w:hAnsi="Times New Roman" w:cs="Times New Roman"/>
          <w:noProof/>
          <w:sz w:val="24"/>
        </w:rPr>
      </w:pPr>
    </w:p>
    <w:p w14:paraId="107A45B9"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A04B3" w:rsidRPr="00A96ED6" w14:paraId="270948AE" w14:textId="77777777" w:rsidTr="00125454">
        <w:trPr>
          <w:trHeight w:val="816"/>
        </w:trPr>
        <w:tc>
          <w:tcPr>
            <w:tcW w:w="5000" w:type="pct"/>
            <w:tcBorders>
              <w:top w:val="nil"/>
              <w:left w:val="nil"/>
              <w:bottom w:val="nil"/>
              <w:right w:val="nil"/>
            </w:tcBorders>
            <w:shd w:val="clear" w:color="auto" w:fill="B44646"/>
          </w:tcPr>
          <w:p w14:paraId="3DD171D8" w14:textId="77777777" w:rsidR="005A04B3" w:rsidRPr="00A96ED6" w:rsidRDefault="005A04B3" w:rsidP="00D36866">
            <w:pPr>
              <w:ind w:left="113" w:right="113"/>
              <w:jc w:val="both"/>
              <w:rPr>
                <w:rFonts w:ascii="Times New Roman" w:hAnsi="Times New Roman" w:cs="Times New Roman"/>
                <w:b/>
                <w:noProof/>
                <w:color w:val="FFFFFF"/>
                <w:sz w:val="24"/>
              </w:rPr>
            </w:pPr>
            <w:r>
              <w:rPr>
                <w:rFonts w:ascii="Times New Roman" w:hAnsi="Times New Roman"/>
                <w:b/>
                <w:color w:val="FFFFFF"/>
                <w:sz w:val="24"/>
              </w:rPr>
              <w:t xml:space="preserve">Šajā nodaļā raksturots ieteicamais formāts, kādā pakalpojumu sniegšanas veidu statistika lietotājiem izplatāma skaidrā un saprotamā veidā, kā arī aplūkots jautājums par to, kā </w:t>
            </w:r>
            <w:r>
              <w:rPr>
                <w:rFonts w:ascii="Times New Roman" w:hAnsi="Times New Roman"/>
                <w:b/>
                <w:i/>
                <w:iCs/>
                <w:color w:val="FFFFFF"/>
                <w:sz w:val="24"/>
              </w:rPr>
              <w:t>MoS</w:t>
            </w:r>
            <w:r>
              <w:rPr>
                <w:rFonts w:ascii="Times New Roman" w:hAnsi="Times New Roman"/>
                <w:b/>
                <w:color w:val="FFFFFF"/>
                <w:sz w:val="24"/>
              </w:rPr>
              <w:t xml:space="preserve"> ir saistīts ar citu statistiku (piemēram, </w:t>
            </w:r>
            <w:r>
              <w:rPr>
                <w:rFonts w:ascii="Times New Roman" w:hAnsi="Times New Roman"/>
                <w:b/>
                <w:i/>
                <w:iCs/>
                <w:color w:val="FFFFFF"/>
                <w:sz w:val="24"/>
              </w:rPr>
              <w:t>ITSS</w:t>
            </w:r>
            <w:r>
              <w:rPr>
                <w:rFonts w:ascii="Times New Roman" w:hAnsi="Times New Roman"/>
                <w:b/>
                <w:color w:val="FFFFFF"/>
                <w:sz w:val="24"/>
              </w:rPr>
              <w:t xml:space="preserve"> un </w:t>
            </w:r>
            <w:r>
              <w:rPr>
                <w:rFonts w:ascii="Times New Roman" w:hAnsi="Times New Roman"/>
                <w:b/>
                <w:i/>
                <w:iCs/>
                <w:color w:val="FFFFFF"/>
                <w:sz w:val="24"/>
              </w:rPr>
              <w:t>BOP, FATS, ITGS</w:t>
            </w:r>
            <w:r>
              <w:rPr>
                <w:rFonts w:ascii="Times New Roman" w:hAnsi="Times New Roman"/>
                <w:b/>
                <w:color w:val="FFFFFF"/>
                <w:sz w:val="24"/>
              </w:rPr>
              <w:t>).</w:t>
            </w:r>
          </w:p>
        </w:tc>
      </w:tr>
    </w:tbl>
    <w:p w14:paraId="2A36138E" w14:textId="77777777" w:rsidR="005A04B3" w:rsidRPr="00A96ED6" w:rsidRDefault="005A04B3" w:rsidP="005A04B3">
      <w:pPr>
        <w:jc w:val="both"/>
        <w:rPr>
          <w:rFonts w:ascii="Times New Roman" w:hAnsi="Times New Roman" w:cs="Times New Roman"/>
          <w:b/>
          <w:bCs/>
          <w:noProof/>
          <w:sz w:val="24"/>
        </w:rPr>
      </w:pPr>
    </w:p>
    <w:p w14:paraId="7798E7FA" w14:textId="77777777" w:rsidR="005A04B3" w:rsidRPr="00A96ED6" w:rsidRDefault="005A04B3" w:rsidP="005A04B3">
      <w:pPr>
        <w:jc w:val="both"/>
        <w:rPr>
          <w:rFonts w:ascii="Times New Roman" w:hAnsi="Times New Roman" w:cs="Times New Roman"/>
          <w:b/>
          <w:noProof/>
          <w:sz w:val="24"/>
        </w:rPr>
      </w:pPr>
      <w:bookmarkStart w:id="128" w:name="11._Part_C_Focus_on_the__users_Dissemina"/>
      <w:bookmarkEnd w:id="128"/>
    </w:p>
    <w:p w14:paraId="40086745" w14:textId="77777777" w:rsidR="005A04B3" w:rsidRPr="00A96ED6" w:rsidRDefault="005A04B3" w:rsidP="005A04B3">
      <w:pPr>
        <w:jc w:val="both"/>
        <w:rPr>
          <w:rFonts w:ascii="Times New Roman" w:hAnsi="Times New Roman" w:cs="Times New Roman"/>
          <w:b/>
          <w:bCs/>
          <w:noProof/>
          <w:color w:val="B83B46"/>
          <w:sz w:val="28"/>
          <w:szCs w:val="24"/>
        </w:rPr>
      </w:pPr>
      <w:bookmarkStart w:id="129" w:name="11.1._Introduction"/>
      <w:bookmarkEnd w:id="129"/>
      <w:r>
        <w:rPr>
          <w:rFonts w:ascii="Times New Roman" w:hAnsi="Times New Roman"/>
          <w:b/>
          <w:color w:val="B83B46"/>
          <w:sz w:val="28"/>
        </w:rPr>
        <w:t>11.1. Ievads</w:t>
      </w:r>
    </w:p>
    <w:p w14:paraId="1D6E88E0" w14:textId="77777777" w:rsidR="005A04B3" w:rsidRPr="00A96ED6" w:rsidRDefault="005A04B3" w:rsidP="005A04B3">
      <w:pPr>
        <w:jc w:val="both"/>
        <w:rPr>
          <w:rFonts w:ascii="Times New Roman" w:hAnsi="Times New Roman" w:cs="Times New Roman"/>
          <w:noProof/>
          <w:color w:val="B83B46"/>
          <w:sz w:val="24"/>
        </w:rPr>
      </w:pPr>
    </w:p>
    <w:p w14:paraId="3485C5C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Šajā nodaļā ietvertas ieteicamās tabulas pakalpojumu sniegšanas veidu statistikas izplatīšanai. ES un EBTA valstīs datus par pakalpojumu sniegšanas veidiem oficiāli sāks vākt 2024.–2025. gadā (par 2023. pārskata gadu), kā norādīts Regulā par Eiropas uzņēmējdarbības statistiku (Eiropas Parlamenta un Padomes Regulā (ES) 2019/2152 un Komisijas Īstenošanas regulā (ES) 2020/1197).</w:t>
      </w:r>
    </w:p>
    <w:p w14:paraId="0B022DCE" w14:textId="77777777" w:rsidR="005A04B3" w:rsidRPr="00A96ED6" w:rsidRDefault="005A04B3" w:rsidP="005A04B3">
      <w:pPr>
        <w:jc w:val="both"/>
        <w:rPr>
          <w:rFonts w:ascii="Times New Roman" w:hAnsi="Times New Roman" w:cs="Times New Roman"/>
          <w:noProof/>
          <w:sz w:val="24"/>
        </w:rPr>
      </w:pPr>
    </w:p>
    <w:p w14:paraId="6DA3F3A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Lai izpildītu regulā noteiktās prasības, tiks izstrādātas papildu detalizētas tehniskās specifikācijas (tostarp datu struktūras definīcija (DSD), validācijas noteikumi u. c.). Kamēr nav panākta vienošanās par visām tehniskajām specifikācijām, ES un EBTA valstis ir aicinātas brīvprātīgi izstrādāt un izplatīt </w:t>
      </w:r>
      <w:r>
        <w:rPr>
          <w:rFonts w:ascii="Times New Roman" w:hAnsi="Times New Roman"/>
          <w:i/>
          <w:iCs/>
          <w:sz w:val="24"/>
        </w:rPr>
        <w:t>MoS</w:t>
      </w:r>
      <w:r>
        <w:rPr>
          <w:rFonts w:ascii="Times New Roman" w:hAnsi="Times New Roman"/>
          <w:sz w:val="24"/>
        </w:rPr>
        <w:t xml:space="preserve"> datus, balstoties uz šajā nodaļā ierosināto tabulu.</w:t>
      </w:r>
    </w:p>
    <w:p w14:paraId="45C63F61" w14:textId="77777777" w:rsidR="005A04B3" w:rsidRPr="00A96ED6" w:rsidRDefault="005A04B3" w:rsidP="005A04B3">
      <w:pPr>
        <w:jc w:val="both"/>
        <w:rPr>
          <w:rFonts w:ascii="Times New Roman" w:hAnsi="Times New Roman" w:cs="Times New Roman"/>
          <w:noProof/>
          <w:sz w:val="24"/>
        </w:rPr>
      </w:pPr>
    </w:p>
    <w:p w14:paraId="617A48A0" w14:textId="77777777" w:rsidR="005A04B3" w:rsidRPr="00A96ED6" w:rsidRDefault="005A04B3" w:rsidP="005A04B3">
      <w:pPr>
        <w:jc w:val="both"/>
        <w:rPr>
          <w:rFonts w:ascii="Times New Roman" w:hAnsi="Times New Roman" w:cs="Times New Roman"/>
          <w:noProof/>
          <w:sz w:val="24"/>
        </w:rPr>
      </w:pPr>
    </w:p>
    <w:p w14:paraId="2B40FA8B" w14:textId="77777777" w:rsidR="005A04B3" w:rsidRPr="00A96ED6" w:rsidRDefault="005A04B3" w:rsidP="005A04B3">
      <w:pPr>
        <w:jc w:val="both"/>
        <w:rPr>
          <w:rFonts w:ascii="Times New Roman" w:hAnsi="Times New Roman" w:cs="Times New Roman"/>
          <w:b/>
          <w:bCs/>
          <w:noProof/>
          <w:color w:val="B83B46"/>
          <w:sz w:val="28"/>
          <w:szCs w:val="24"/>
        </w:rPr>
      </w:pPr>
      <w:bookmarkStart w:id="130" w:name="11.2._Dissemination_strategy"/>
      <w:bookmarkEnd w:id="130"/>
      <w:r>
        <w:rPr>
          <w:rFonts w:ascii="Times New Roman" w:hAnsi="Times New Roman"/>
          <w:b/>
          <w:color w:val="B83B46"/>
          <w:sz w:val="28"/>
        </w:rPr>
        <w:t>11.2. Izplatīšanas stratēģija</w:t>
      </w:r>
    </w:p>
    <w:p w14:paraId="76D866DB" w14:textId="77777777" w:rsidR="005A04B3" w:rsidRPr="00A96ED6" w:rsidRDefault="005A04B3" w:rsidP="005A04B3">
      <w:pPr>
        <w:jc w:val="both"/>
        <w:rPr>
          <w:rFonts w:ascii="Times New Roman" w:hAnsi="Times New Roman" w:cs="Times New Roman"/>
          <w:b/>
          <w:bCs/>
          <w:noProof/>
          <w:color w:val="B83B46"/>
          <w:sz w:val="28"/>
          <w:szCs w:val="24"/>
        </w:rPr>
      </w:pPr>
    </w:p>
    <w:p w14:paraId="66EEE0E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11.1. tabulā redzama ieteicamā tabula </w:t>
      </w:r>
      <w:r>
        <w:rPr>
          <w:rFonts w:ascii="Times New Roman" w:hAnsi="Times New Roman"/>
          <w:i/>
          <w:iCs/>
          <w:sz w:val="24"/>
        </w:rPr>
        <w:t>MoS</w:t>
      </w:r>
      <w:r>
        <w:rPr>
          <w:rFonts w:ascii="Times New Roman" w:hAnsi="Times New Roman"/>
          <w:sz w:val="24"/>
        </w:rPr>
        <w:t xml:space="preserve"> statistikas apkopošanai; attiecībā uz katru partnervalsti/reģionu jāaizpilda divas tabulas (viena par eksportu, bet otra – par importu).</w:t>
      </w:r>
    </w:p>
    <w:p w14:paraId="75362BB8" w14:textId="77777777" w:rsidR="005A04B3" w:rsidRPr="00A96ED6" w:rsidRDefault="005A04B3" w:rsidP="005A04B3">
      <w:pPr>
        <w:jc w:val="both"/>
        <w:rPr>
          <w:rFonts w:ascii="Times New Roman" w:hAnsi="Times New Roman" w:cs="Times New Roman"/>
          <w:noProof/>
          <w:sz w:val="24"/>
        </w:rPr>
      </w:pPr>
    </w:p>
    <w:p w14:paraId="3A382815" w14:textId="77777777" w:rsidR="005A04B3" w:rsidRDefault="005A04B3" w:rsidP="005A04B3">
      <w:pPr>
        <w:jc w:val="both"/>
        <w:rPr>
          <w:rFonts w:ascii="Times New Roman" w:hAnsi="Times New Roman"/>
          <w:sz w:val="24"/>
        </w:rPr>
      </w:pPr>
      <w:r>
        <w:rPr>
          <w:rFonts w:ascii="Times New Roman" w:hAnsi="Times New Roman"/>
          <w:sz w:val="24"/>
        </w:rPr>
        <w:t xml:space="preserve">Valstīm kā minimums ieteicams apkopot un izplatīt </w:t>
      </w:r>
      <w:r>
        <w:rPr>
          <w:rFonts w:ascii="Times New Roman" w:hAnsi="Times New Roman"/>
          <w:i/>
          <w:iCs/>
          <w:sz w:val="24"/>
        </w:rPr>
        <w:t>MoS</w:t>
      </w:r>
      <w:r>
        <w:rPr>
          <w:rFonts w:ascii="Times New Roman" w:hAnsi="Times New Roman"/>
          <w:sz w:val="24"/>
        </w:rPr>
        <w:t xml:space="preserve"> datus par šādiem partneriem:</w:t>
      </w:r>
    </w:p>
    <w:p w14:paraId="0A255621" w14:textId="77777777" w:rsidR="00D36866" w:rsidRPr="00A96ED6" w:rsidRDefault="00D36866" w:rsidP="005A04B3">
      <w:pPr>
        <w:jc w:val="both"/>
        <w:rPr>
          <w:rFonts w:ascii="Times New Roman" w:hAnsi="Times New Roman" w:cs="Times New Roman"/>
          <w:noProof/>
          <w:sz w:val="24"/>
        </w:rPr>
      </w:pPr>
    </w:p>
    <w:p w14:paraId="17667962" w14:textId="77777777" w:rsidR="005A04B3" w:rsidRPr="00A96ED6" w:rsidRDefault="005A04B3" w:rsidP="003354F3">
      <w:pPr>
        <w:pStyle w:val="ListParagraph"/>
        <w:numPr>
          <w:ilvl w:val="0"/>
          <w:numId w:val="80"/>
        </w:numPr>
        <w:ind w:left="567" w:hanging="283"/>
        <w:contextualSpacing/>
        <w:jc w:val="both"/>
        <w:rPr>
          <w:rFonts w:ascii="Times New Roman" w:hAnsi="Times New Roman" w:cs="Times New Roman"/>
          <w:noProof/>
          <w:sz w:val="24"/>
        </w:rPr>
      </w:pPr>
      <w:r>
        <w:rPr>
          <w:rFonts w:ascii="Times New Roman" w:hAnsi="Times New Roman"/>
          <w:sz w:val="24"/>
        </w:rPr>
        <w:t>pārējo pasauli (t. i., pasauli, izņemot ziņojošo valsti);</w:t>
      </w:r>
    </w:p>
    <w:p w14:paraId="514B7094" w14:textId="77777777" w:rsidR="005A04B3" w:rsidRPr="00A96ED6" w:rsidRDefault="005A04B3" w:rsidP="003354F3">
      <w:pPr>
        <w:pStyle w:val="ListParagraph"/>
        <w:numPr>
          <w:ilvl w:val="0"/>
          <w:numId w:val="80"/>
        </w:numPr>
        <w:ind w:left="567" w:hanging="283"/>
        <w:contextualSpacing/>
        <w:jc w:val="both"/>
        <w:rPr>
          <w:rFonts w:ascii="Times New Roman" w:hAnsi="Times New Roman" w:cs="Times New Roman"/>
          <w:noProof/>
          <w:sz w:val="24"/>
        </w:rPr>
      </w:pPr>
      <w:r>
        <w:rPr>
          <w:rFonts w:ascii="Times New Roman" w:hAnsi="Times New Roman"/>
          <w:sz w:val="24"/>
        </w:rPr>
        <w:t>ES;</w:t>
      </w:r>
    </w:p>
    <w:p w14:paraId="562ABEA6" w14:textId="77777777" w:rsidR="005A04B3" w:rsidRPr="00A96ED6" w:rsidRDefault="005A04B3" w:rsidP="003354F3">
      <w:pPr>
        <w:pStyle w:val="ListParagraph"/>
        <w:numPr>
          <w:ilvl w:val="0"/>
          <w:numId w:val="80"/>
        </w:numPr>
        <w:ind w:left="567" w:hanging="283"/>
        <w:contextualSpacing/>
        <w:jc w:val="both"/>
        <w:rPr>
          <w:rFonts w:ascii="Times New Roman" w:hAnsi="Times New Roman" w:cs="Times New Roman"/>
          <w:noProof/>
          <w:sz w:val="24"/>
        </w:rPr>
      </w:pPr>
      <w:r>
        <w:rPr>
          <w:rFonts w:ascii="Times New Roman" w:hAnsi="Times New Roman"/>
          <w:sz w:val="24"/>
        </w:rPr>
        <w:t>valstīm, kas nav ES valstis (t. i., ārpus ES teritorijas esošo reģionu; šis partneris ir svarīgs lielākoties ES un EBTA valstīm).</w:t>
      </w:r>
    </w:p>
    <w:p w14:paraId="40E0BAD3" w14:textId="77777777" w:rsidR="005A04B3" w:rsidRPr="00A96ED6" w:rsidRDefault="005A04B3" w:rsidP="005A04B3">
      <w:pPr>
        <w:jc w:val="both"/>
        <w:rPr>
          <w:rFonts w:ascii="Times New Roman" w:hAnsi="Times New Roman" w:cs="Times New Roman"/>
          <w:noProof/>
          <w:sz w:val="24"/>
        </w:rPr>
      </w:pPr>
    </w:p>
    <w:p w14:paraId="086C064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Apkopotāji arī ir aicināti apkopot </w:t>
      </w:r>
      <w:r>
        <w:rPr>
          <w:rFonts w:ascii="Times New Roman" w:hAnsi="Times New Roman"/>
          <w:i/>
          <w:iCs/>
          <w:sz w:val="24"/>
        </w:rPr>
        <w:t>MoS</w:t>
      </w:r>
      <w:r>
        <w:rPr>
          <w:rFonts w:ascii="Times New Roman" w:hAnsi="Times New Roman"/>
          <w:sz w:val="24"/>
        </w:rPr>
        <w:t xml:space="preserve"> statistiku par citām partnervalstīm, vēršot galveno uzmanību uz viņu attiecīgo valstu svarīgākajiem tirdzniecības partneriem.</w:t>
      </w:r>
    </w:p>
    <w:p w14:paraId="333A5CB0" w14:textId="77777777" w:rsidR="005A04B3" w:rsidRPr="00A96ED6" w:rsidRDefault="005A04B3" w:rsidP="005A04B3">
      <w:pPr>
        <w:jc w:val="both"/>
        <w:rPr>
          <w:rFonts w:ascii="Times New Roman" w:hAnsi="Times New Roman" w:cs="Times New Roman"/>
          <w:noProof/>
          <w:sz w:val="24"/>
        </w:rPr>
      </w:pPr>
    </w:p>
    <w:p w14:paraId="6102A5E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Attiecībā uz ES un EBTA valstīm EUS regula nosaka, ka valstis iedalāmas atbilstoši GEO 5. līmenim, kā to paredz Regula (ES) 2020/1470.</w:t>
      </w:r>
    </w:p>
    <w:p w14:paraId="3DA454B5" w14:textId="77777777" w:rsidR="005A04B3" w:rsidRPr="00A96ED6" w:rsidRDefault="005A04B3" w:rsidP="005A04B3">
      <w:pPr>
        <w:jc w:val="both"/>
        <w:rPr>
          <w:rFonts w:ascii="Times New Roman" w:hAnsi="Times New Roman" w:cs="Times New Roman"/>
          <w:noProof/>
          <w:sz w:val="24"/>
        </w:rPr>
      </w:pPr>
    </w:p>
    <w:p w14:paraId="645274E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EBOPS 2010 klasifikāciju izmanto, lai iedalītu darījumus pēc pakalpojuma veida. Standarta </w:t>
      </w:r>
      <w:r>
        <w:rPr>
          <w:rFonts w:ascii="Times New Roman" w:hAnsi="Times New Roman"/>
          <w:i/>
          <w:iCs/>
          <w:sz w:val="24"/>
        </w:rPr>
        <w:t>EBOPS</w:t>
      </w:r>
      <w:r>
        <w:rPr>
          <w:rFonts w:ascii="Times New Roman" w:hAnsi="Times New Roman"/>
          <w:sz w:val="24"/>
        </w:rPr>
        <w:t xml:space="preserve"> kategorijām pievieno kategoriju “Izplatīšanas pakalpojumi”. Kategorijā “Izplatīšanas pakalpojumi” ietverti 1. veidā sniegtie izplatīšanas pakalpojumi (ko novērtē, balstoties uz preču tirdzniecības statistiku), 2. veidā sniegtie pakalpojumi (kas saistīti ar precēm, ko iegādājas ceļotāji) un 3. veidā sniegtie izplatīšanas pakalpojumi (kas uzskaitīti </w:t>
      </w:r>
      <w:r>
        <w:rPr>
          <w:rFonts w:ascii="Times New Roman" w:hAnsi="Times New Roman"/>
          <w:i/>
          <w:iCs/>
          <w:sz w:val="24"/>
        </w:rPr>
        <w:t>FATS</w:t>
      </w:r>
      <w:r>
        <w:rPr>
          <w:rFonts w:ascii="Times New Roman" w:hAnsi="Times New Roman"/>
          <w:sz w:val="24"/>
        </w:rPr>
        <w:t xml:space="preserve"> G iedaļā). Kategorija “Kopējā starptautiskā pakalpojumu sniegšana” ietver visos četros veidos sniegtos pakalpojumus, izslēdzot preču vērtības un iekļaujot izplatīšanas pakalpojumus.</w:t>
      </w:r>
    </w:p>
    <w:p w14:paraId="4A5B90E4" w14:textId="77777777" w:rsidR="005A04B3" w:rsidRPr="00A96ED6" w:rsidRDefault="005A04B3" w:rsidP="005A04B3">
      <w:pPr>
        <w:jc w:val="both"/>
        <w:rPr>
          <w:rFonts w:ascii="Times New Roman" w:hAnsi="Times New Roman" w:cs="Times New Roman"/>
          <w:noProof/>
          <w:sz w:val="24"/>
        </w:rPr>
      </w:pPr>
    </w:p>
    <w:p w14:paraId="35D265E7"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11.1. tabula. Ieteicamā publicējamā tabula pakalpojumu sniegšanas veidu statistikas izplatīšanai</w:t>
      </w:r>
    </w:p>
    <w:p w14:paraId="639C180C" w14:textId="77777777" w:rsidR="005A04B3" w:rsidRPr="00A96ED6" w:rsidRDefault="005A04B3" w:rsidP="005A04B3">
      <w:pPr>
        <w:jc w:val="both"/>
        <w:rPr>
          <w:rFonts w:ascii="Times New Roman" w:hAnsi="Times New Roman" w:cs="Times New Roman"/>
          <w:b/>
          <w:noProof/>
          <w:sz w:val="24"/>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28" w:type="dxa"/>
          <w:left w:w="28" w:type="dxa"/>
          <w:bottom w:w="28" w:type="dxa"/>
          <w:right w:w="28" w:type="dxa"/>
        </w:tblCellMar>
        <w:tblLook w:val="01E0" w:firstRow="1" w:lastRow="1" w:firstColumn="1" w:lastColumn="1" w:noHBand="0" w:noVBand="0"/>
      </w:tblPr>
      <w:tblGrid>
        <w:gridCol w:w="997"/>
        <w:gridCol w:w="1544"/>
        <w:gridCol w:w="2866"/>
        <w:gridCol w:w="931"/>
        <w:gridCol w:w="931"/>
        <w:gridCol w:w="931"/>
        <w:gridCol w:w="931"/>
      </w:tblGrid>
      <w:tr w:rsidR="005A04B3" w:rsidRPr="00A96ED6" w14:paraId="187DBA53" w14:textId="77777777" w:rsidTr="00125454">
        <w:trPr>
          <w:trHeight w:val="299"/>
        </w:trPr>
        <w:tc>
          <w:tcPr>
            <w:tcW w:w="4124" w:type="pct"/>
            <w:gridSpan w:val="5"/>
          </w:tcPr>
          <w:p w14:paraId="765368FC" w14:textId="77777777" w:rsidR="005A04B3" w:rsidRPr="00A96ED6" w:rsidRDefault="005A04B3" w:rsidP="00D36866">
            <w:pPr>
              <w:ind w:left="57" w:right="57"/>
              <w:jc w:val="center"/>
              <w:rPr>
                <w:rFonts w:ascii="Times New Roman" w:hAnsi="Times New Roman" w:cs="Times New Roman"/>
                <w:b/>
                <w:noProof/>
                <w:sz w:val="24"/>
              </w:rPr>
            </w:pPr>
            <w:r>
              <w:rPr>
                <w:rFonts w:ascii="Times New Roman" w:hAnsi="Times New Roman"/>
                <w:b/>
                <w:sz w:val="24"/>
              </w:rPr>
              <w:t>Ziņojošā valsts:</w:t>
            </w:r>
          </w:p>
        </w:tc>
        <w:tc>
          <w:tcPr>
            <w:tcW w:w="876" w:type="pct"/>
            <w:gridSpan w:val="2"/>
            <w:vMerge w:val="restart"/>
          </w:tcPr>
          <w:p w14:paraId="78EF8993"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Pārskata gads:</w:t>
            </w:r>
          </w:p>
        </w:tc>
      </w:tr>
      <w:tr w:rsidR="005A04B3" w:rsidRPr="00A96ED6" w14:paraId="49C64B0B" w14:textId="77777777" w:rsidTr="00125454">
        <w:trPr>
          <w:trHeight w:val="239"/>
        </w:trPr>
        <w:tc>
          <w:tcPr>
            <w:tcW w:w="4124" w:type="pct"/>
            <w:gridSpan w:val="5"/>
          </w:tcPr>
          <w:p w14:paraId="2A61C79D" w14:textId="77777777" w:rsidR="005A04B3" w:rsidRPr="00A96ED6" w:rsidRDefault="005A04B3" w:rsidP="00D36866">
            <w:pPr>
              <w:ind w:left="57" w:right="57"/>
              <w:jc w:val="center"/>
              <w:rPr>
                <w:rFonts w:ascii="Times New Roman" w:hAnsi="Times New Roman" w:cs="Times New Roman"/>
                <w:b/>
                <w:noProof/>
                <w:sz w:val="24"/>
              </w:rPr>
            </w:pPr>
            <w:r>
              <w:rPr>
                <w:rFonts w:ascii="Times New Roman" w:hAnsi="Times New Roman"/>
                <w:b/>
                <w:sz w:val="24"/>
              </w:rPr>
              <w:t>PLŪSMA: imports/eksports</w:t>
            </w:r>
          </w:p>
        </w:tc>
        <w:tc>
          <w:tcPr>
            <w:tcW w:w="876" w:type="pct"/>
            <w:gridSpan w:val="2"/>
            <w:vMerge/>
            <w:tcBorders>
              <w:top w:val="nil"/>
            </w:tcBorders>
          </w:tcPr>
          <w:p w14:paraId="04339420" w14:textId="77777777" w:rsidR="005A04B3" w:rsidRPr="00A96ED6" w:rsidRDefault="005A04B3" w:rsidP="00D36866">
            <w:pPr>
              <w:ind w:left="57" w:right="57"/>
              <w:jc w:val="both"/>
              <w:rPr>
                <w:rFonts w:ascii="Times New Roman" w:hAnsi="Times New Roman" w:cs="Times New Roman"/>
                <w:noProof/>
                <w:sz w:val="24"/>
                <w:szCs w:val="2"/>
              </w:rPr>
            </w:pPr>
          </w:p>
        </w:tc>
      </w:tr>
      <w:tr w:rsidR="005A04B3" w:rsidRPr="00A96ED6" w14:paraId="0F80109B" w14:textId="77777777" w:rsidTr="00125454">
        <w:trPr>
          <w:trHeight w:val="239"/>
        </w:trPr>
        <w:tc>
          <w:tcPr>
            <w:tcW w:w="4124" w:type="pct"/>
            <w:gridSpan w:val="5"/>
          </w:tcPr>
          <w:p w14:paraId="5739C068" w14:textId="77777777" w:rsidR="005A04B3" w:rsidRPr="00A96ED6" w:rsidRDefault="005A04B3" w:rsidP="00D36866">
            <w:pPr>
              <w:ind w:left="57" w:right="57"/>
              <w:jc w:val="center"/>
              <w:rPr>
                <w:rFonts w:ascii="Times New Roman" w:hAnsi="Times New Roman" w:cs="Times New Roman"/>
                <w:b/>
                <w:noProof/>
                <w:sz w:val="24"/>
              </w:rPr>
            </w:pPr>
            <w:r>
              <w:rPr>
                <w:rFonts w:ascii="Times New Roman" w:hAnsi="Times New Roman"/>
                <w:b/>
                <w:sz w:val="24"/>
              </w:rPr>
              <w:t>PARTNERIS: [pasaule/ES/ārpus ES/cits]</w:t>
            </w:r>
          </w:p>
        </w:tc>
        <w:tc>
          <w:tcPr>
            <w:tcW w:w="876" w:type="pct"/>
            <w:gridSpan w:val="2"/>
          </w:tcPr>
          <w:p w14:paraId="5D9746B2" w14:textId="77777777" w:rsidR="005A04B3" w:rsidRPr="00A96ED6" w:rsidRDefault="005A04B3" w:rsidP="00D36866">
            <w:pPr>
              <w:ind w:left="57" w:right="57"/>
              <w:jc w:val="both"/>
              <w:rPr>
                <w:rFonts w:ascii="Times New Roman" w:hAnsi="Times New Roman" w:cs="Times New Roman"/>
                <w:bCs/>
                <w:noProof/>
                <w:sz w:val="24"/>
              </w:rPr>
            </w:pPr>
            <w:r>
              <w:rPr>
                <w:rFonts w:ascii="Times New Roman" w:hAnsi="Times New Roman"/>
                <w:sz w:val="24"/>
              </w:rPr>
              <w:t>miljoni valsts valūtā</w:t>
            </w:r>
          </w:p>
        </w:tc>
      </w:tr>
      <w:tr w:rsidR="005A04B3" w:rsidRPr="00A96ED6" w14:paraId="17F3471A" w14:textId="77777777" w:rsidTr="00125454">
        <w:trPr>
          <w:trHeight w:val="369"/>
        </w:trPr>
        <w:tc>
          <w:tcPr>
            <w:tcW w:w="258" w:type="pct"/>
          </w:tcPr>
          <w:p w14:paraId="3F09BA0A"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Līmenis</w:t>
            </w:r>
          </w:p>
        </w:tc>
        <w:tc>
          <w:tcPr>
            <w:tcW w:w="363" w:type="pct"/>
          </w:tcPr>
          <w:p w14:paraId="7332E028"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Pakalpojuma</w:t>
            </w:r>
          </w:p>
          <w:p w14:paraId="01CE4629"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postenis</w:t>
            </w:r>
          </w:p>
        </w:tc>
        <w:tc>
          <w:tcPr>
            <w:tcW w:w="2626" w:type="pct"/>
          </w:tcPr>
          <w:p w14:paraId="61664E76"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Posteņa apraksts</w:t>
            </w:r>
          </w:p>
        </w:tc>
        <w:tc>
          <w:tcPr>
            <w:tcW w:w="437" w:type="pct"/>
          </w:tcPr>
          <w:p w14:paraId="2CDCEE38"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1. veids</w:t>
            </w:r>
          </w:p>
        </w:tc>
        <w:tc>
          <w:tcPr>
            <w:tcW w:w="439" w:type="pct"/>
          </w:tcPr>
          <w:p w14:paraId="32ABB3A9"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2. veids</w:t>
            </w:r>
          </w:p>
        </w:tc>
        <w:tc>
          <w:tcPr>
            <w:tcW w:w="437" w:type="pct"/>
          </w:tcPr>
          <w:p w14:paraId="001821A8"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3. veids</w:t>
            </w:r>
          </w:p>
        </w:tc>
        <w:tc>
          <w:tcPr>
            <w:tcW w:w="438" w:type="pct"/>
          </w:tcPr>
          <w:p w14:paraId="38CFD38B"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4. veids</w:t>
            </w:r>
          </w:p>
        </w:tc>
      </w:tr>
      <w:tr w:rsidR="005A04B3" w:rsidRPr="00A96ED6" w14:paraId="73986493" w14:textId="77777777" w:rsidTr="00125454">
        <w:trPr>
          <w:trHeight w:val="239"/>
        </w:trPr>
        <w:tc>
          <w:tcPr>
            <w:tcW w:w="258" w:type="pct"/>
          </w:tcPr>
          <w:p w14:paraId="6AFB7C1F"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1.</w:t>
            </w:r>
          </w:p>
        </w:tc>
        <w:tc>
          <w:tcPr>
            <w:tcW w:w="363" w:type="pct"/>
          </w:tcPr>
          <w:p w14:paraId="4CD59CA2"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i/>
                <w:iCs/>
                <w:sz w:val="24"/>
              </w:rPr>
              <w:t>ISS</w:t>
            </w:r>
          </w:p>
        </w:tc>
        <w:tc>
          <w:tcPr>
            <w:tcW w:w="2626" w:type="pct"/>
          </w:tcPr>
          <w:p w14:paraId="39E6D7EE"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Kopējā pakalpojumu starptautiskā sniegšana</w:t>
            </w:r>
          </w:p>
        </w:tc>
        <w:tc>
          <w:tcPr>
            <w:tcW w:w="437" w:type="pct"/>
          </w:tcPr>
          <w:p w14:paraId="67F6A092"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7B7AFC71"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38338179"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2AFAD3B4"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007AB1EA" w14:textId="77777777" w:rsidTr="00125454">
        <w:trPr>
          <w:trHeight w:val="415"/>
        </w:trPr>
        <w:tc>
          <w:tcPr>
            <w:tcW w:w="258" w:type="pct"/>
          </w:tcPr>
          <w:p w14:paraId="3857407B"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2.</w:t>
            </w:r>
          </w:p>
        </w:tc>
        <w:tc>
          <w:tcPr>
            <w:tcW w:w="363" w:type="pct"/>
          </w:tcPr>
          <w:p w14:paraId="065189E0"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SA</w:t>
            </w:r>
          </w:p>
        </w:tc>
        <w:tc>
          <w:tcPr>
            <w:tcW w:w="2626" w:type="pct"/>
          </w:tcPr>
          <w:p w14:paraId="01230C07"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Ražošanas pakalpojumi, apstrādājot citiem piederošus izejmateriālus</w:t>
            </w:r>
          </w:p>
          <w:p w14:paraId="38911E1E" w14:textId="77777777" w:rsidR="005A04B3" w:rsidRPr="00A96ED6" w:rsidRDefault="005A04B3" w:rsidP="00D36866">
            <w:pPr>
              <w:ind w:left="57" w:right="57"/>
              <w:jc w:val="both"/>
              <w:rPr>
                <w:rFonts w:ascii="Times New Roman" w:hAnsi="Times New Roman" w:cs="Times New Roman"/>
                <w:b/>
                <w:noProof/>
                <w:sz w:val="24"/>
              </w:rPr>
            </w:pPr>
          </w:p>
        </w:tc>
        <w:tc>
          <w:tcPr>
            <w:tcW w:w="437" w:type="pct"/>
          </w:tcPr>
          <w:p w14:paraId="323D39DF"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71E1DE33"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01164198"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4DDF0975"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2B6BB012" w14:textId="77777777" w:rsidTr="00125454">
        <w:trPr>
          <w:trHeight w:val="239"/>
        </w:trPr>
        <w:tc>
          <w:tcPr>
            <w:tcW w:w="258" w:type="pct"/>
          </w:tcPr>
          <w:p w14:paraId="7E0805DE"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2.</w:t>
            </w:r>
          </w:p>
        </w:tc>
        <w:tc>
          <w:tcPr>
            <w:tcW w:w="363" w:type="pct"/>
          </w:tcPr>
          <w:p w14:paraId="14D607C5"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SB</w:t>
            </w:r>
          </w:p>
        </w:tc>
        <w:tc>
          <w:tcPr>
            <w:tcW w:w="2626" w:type="pct"/>
          </w:tcPr>
          <w:p w14:paraId="71F4C1CB"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Citur neiekļauti apkopes un remonta pakalpojumi*</w:t>
            </w:r>
          </w:p>
        </w:tc>
        <w:tc>
          <w:tcPr>
            <w:tcW w:w="437" w:type="pct"/>
          </w:tcPr>
          <w:p w14:paraId="55BB6F8C"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12B32FCB"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7F3D41BA"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6C0F8B9B"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4A328A35" w14:textId="77777777" w:rsidTr="00125454">
        <w:trPr>
          <w:trHeight w:val="239"/>
        </w:trPr>
        <w:tc>
          <w:tcPr>
            <w:tcW w:w="258" w:type="pct"/>
          </w:tcPr>
          <w:p w14:paraId="5D4E78A1"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2.</w:t>
            </w:r>
          </w:p>
        </w:tc>
        <w:tc>
          <w:tcPr>
            <w:tcW w:w="363" w:type="pct"/>
          </w:tcPr>
          <w:p w14:paraId="2676AD61"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SC</w:t>
            </w:r>
          </w:p>
        </w:tc>
        <w:tc>
          <w:tcPr>
            <w:tcW w:w="2626" w:type="pct"/>
          </w:tcPr>
          <w:p w14:paraId="31E62381"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Pārvadājumi</w:t>
            </w:r>
          </w:p>
        </w:tc>
        <w:tc>
          <w:tcPr>
            <w:tcW w:w="437" w:type="pct"/>
          </w:tcPr>
          <w:p w14:paraId="64ECC75B"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6AA8D070"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6951457B"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6DE375FE"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6533E37F" w14:textId="77777777" w:rsidTr="00125454">
        <w:trPr>
          <w:trHeight w:val="239"/>
        </w:trPr>
        <w:tc>
          <w:tcPr>
            <w:tcW w:w="258" w:type="pct"/>
          </w:tcPr>
          <w:p w14:paraId="0FECF3B1"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3.</w:t>
            </w:r>
          </w:p>
        </w:tc>
        <w:tc>
          <w:tcPr>
            <w:tcW w:w="363" w:type="pct"/>
          </w:tcPr>
          <w:p w14:paraId="104D7803"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SC1</w:t>
            </w:r>
          </w:p>
        </w:tc>
        <w:tc>
          <w:tcPr>
            <w:tcW w:w="2626" w:type="pct"/>
          </w:tcPr>
          <w:p w14:paraId="0701D31A"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Jūras pārvadājumi</w:t>
            </w:r>
          </w:p>
        </w:tc>
        <w:tc>
          <w:tcPr>
            <w:tcW w:w="437" w:type="pct"/>
          </w:tcPr>
          <w:p w14:paraId="6C0C2EE9"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2A708FC4"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3B481411"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57369D0D"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35B0DA96" w14:textId="77777777" w:rsidTr="00125454">
        <w:trPr>
          <w:trHeight w:val="239"/>
        </w:trPr>
        <w:tc>
          <w:tcPr>
            <w:tcW w:w="258" w:type="pct"/>
          </w:tcPr>
          <w:p w14:paraId="12AB6EEF"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3.</w:t>
            </w:r>
          </w:p>
        </w:tc>
        <w:tc>
          <w:tcPr>
            <w:tcW w:w="363" w:type="pct"/>
          </w:tcPr>
          <w:p w14:paraId="55CB7A99"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SC2</w:t>
            </w:r>
          </w:p>
        </w:tc>
        <w:tc>
          <w:tcPr>
            <w:tcW w:w="2626" w:type="pct"/>
          </w:tcPr>
          <w:p w14:paraId="7A2B2D20"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Aviopārvadājumi</w:t>
            </w:r>
          </w:p>
        </w:tc>
        <w:tc>
          <w:tcPr>
            <w:tcW w:w="437" w:type="pct"/>
          </w:tcPr>
          <w:p w14:paraId="656F13E4"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715B07FD"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4C4E5FE8"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75C22FCE"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268FCFEA" w14:textId="77777777" w:rsidTr="00125454">
        <w:trPr>
          <w:trHeight w:val="241"/>
        </w:trPr>
        <w:tc>
          <w:tcPr>
            <w:tcW w:w="258" w:type="pct"/>
          </w:tcPr>
          <w:p w14:paraId="5CBE83EF"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3.</w:t>
            </w:r>
          </w:p>
        </w:tc>
        <w:tc>
          <w:tcPr>
            <w:tcW w:w="363" w:type="pct"/>
          </w:tcPr>
          <w:p w14:paraId="13D840B1"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SC3</w:t>
            </w:r>
          </w:p>
        </w:tc>
        <w:tc>
          <w:tcPr>
            <w:tcW w:w="2626" w:type="pct"/>
          </w:tcPr>
          <w:p w14:paraId="6A368A1C"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Citi pārvadājumu veidi</w:t>
            </w:r>
          </w:p>
        </w:tc>
        <w:tc>
          <w:tcPr>
            <w:tcW w:w="437" w:type="pct"/>
          </w:tcPr>
          <w:p w14:paraId="495D3CC6"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18F1414A"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7A6260B0"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2B24319B"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60461219" w14:textId="77777777" w:rsidTr="00125454">
        <w:trPr>
          <w:trHeight w:val="239"/>
        </w:trPr>
        <w:tc>
          <w:tcPr>
            <w:tcW w:w="258" w:type="pct"/>
          </w:tcPr>
          <w:p w14:paraId="76281E38"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3.</w:t>
            </w:r>
          </w:p>
        </w:tc>
        <w:tc>
          <w:tcPr>
            <w:tcW w:w="363" w:type="pct"/>
          </w:tcPr>
          <w:p w14:paraId="7C1C3EDB"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SC4</w:t>
            </w:r>
          </w:p>
        </w:tc>
        <w:tc>
          <w:tcPr>
            <w:tcW w:w="2626" w:type="pct"/>
          </w:tcPr>
          <w:p w14:paraId="62A442C7"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Pasta un kurjeru pakalpojumi</w:t>
            </w:r>
          </w:p>
        </w:tc>
        <w:tc>
          <w:tcPr>
            <w:tcW w:w="437" w:type="pct"/>
          </w:tcPr>
          <w:p w14:paraId="52A2C9CC"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4A247A77"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747AFB86"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2D102AC8"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595959BF" w14:textId="77777777" w:rsidTr="00125454">
        <w:trPr>
          <w:trHeight w:val="239"/>
        </w:trPr>
        <w:tc>
          <w:tcPr>
            <w:tcW w:w="258" w:type="pct"/>
          </w:tcPr>
          <w:p w14:paraId="7B3121F2"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2.</w:t>
            </w:r>
          </w:p>
        </w:tc>
        <w:tc>
          <w:tcPr>
            <w:tcW w:w="363" w:type="pct"/>
          </w:tcPr>
          <w:p w14:paraId="26F02B17"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SD</w:t>
            </w:r>
          </w:p>
        </w:tc>
        <w:tc>
          <w:tcPr>
            <w:tcW w:w="2626" w:type="pct"/>
          </w:tcPr>
          <w:p w14:paraId="66B1D3AA"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Ceļošana (pakalpojumi*)</w:t>
            </w:r>
          </w:p>
        </w:tc>
        <w:tc>
          <w:tcPr>
            <w:tcW w:w="437" w:type="pct"/>
          </w:tcPr>
          <w:p w14:paraId="4F121772"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041A3F78"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7E0183E8"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1B2E46A8"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491659CD" w14:textId="77777777" w:rsidTr="00125454">
        <w:trPr>
          <w:trHeight w:val="239"/>
        </w:trPr>
        <w:tc>
          <w:tcPr>
            <w:tcW w:w="258" w:type="pct"/>
          </w:tcPr>
          <w:p w14:paraId="53D4CF80"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2.</w:t>
            </w:r>
          </w:p>
        </w:tc>
        <w:tc>
          <w:tcPr>
            <w:tcW w:w="363" w:type="pct"/>
          </w:tcPr>
          <w:p w14:paraId="2629368C"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SE</w:t>
            </w:r>
          </w:p>
        </w:tc>
        <w:tc>
          <w:tcPr>
            <w:tcW w:w="2626" w:type="pct"/>
          </w:tcPr>
          <w:p w14:paraId="161E528F"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Būvniecība (pakalpojumi*)</w:t>
            </w:r>
          </w:p>
        </w:tc>
        <w:tc>
          <w:tcPr>
            <w:tcW w:w="437" w:type="pct"/>
          </w:tcPr>
          <w:p w14:paraId="2451E62F"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74F84F52"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7507EA1B"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4BAD0E9C"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28F280A6" w14:textId="77777777" w:rsidTr="00125454">
        <w:trPr>
          <w:trHeight w:val="239"/>
        </w:trPr>
        <w:tc>
          <w:tcPr>
            <w:tcW w:w="258" w:type="pct"/>
          </w:tcPr>
          <w:p w14:paraId="797FF339"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2.</w:t>
            </w:r>
          </w:p>
        </w:tc>
        <w:tc>
          <w:tcPr>
            <w:tcW w:w="363" w:type="pct"/>
          </w:tcPr>
          <w:p w14:paraId="3CA2C52C"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SF</w:t>
            </w:r>
          </w:p>
        </w:tc>
        <w:tc>
          <w:tcPr>
            <w:tcW w:w="2626" w:type="pct"/>
          </w:tcPr>
          <w:p w14:paraId="4B72FF60"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Apdrošināšanas un pensiju pakalpojumi</w:t>
            </w:r>
          </w:p>
        </w:tc>
        <w:tc>
          <w:tcPr>
            <w:tcW w:w="437" w:type="pct"/>
          </w:tcPr>
          <w:p w14:paraId="15BBF047"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65FD8492"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49D3B865"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5A55CEFC"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435345B7" w14:textId="77777777" w:rsidTr="00125454">
        <w:trPr>
          <w:trHeight w:val="239"/>
        </w:trPr>
        <w:tc>
          <w:tcPr>
            <w:tcW w:w="258" w:type="pct"/>
          </w:tcPr>
          <w:p w14:paraId="7A3E37BE"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2.</w:t>
            </w:r>
          </w:p>
        </w:tc>
        <w:tc>
          <w:tcPr>
            <w:tcW w:w="363" w:type="pct"/>
          </w:tcPr>
          <w:p w14:paraId="3FED7341"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SG</w:t>
            </w:r>
          </w:p>
        </w:tc>
        <w:tc>
          <w:tcPr>
            <w:tcW w:w="2626" w:type="pct"/>
          </w:tcPr>
          <w:p w14:paraId="136B4894"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Finanšu pakalpojumi</w:t>
            </w:r>
          </w:p>
        </w:tc>
        <w:tc>
          <w:tcPr>
            <w:tcW w:w="437" w:type="pct"/>
          </w:tcPr>
          <w:p w14:paraId="15CBFF94"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4E1891E1"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1FA138A9"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07076FA8"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3F33FA0E" w14:textId="77777777" w:rsidTr="00125454">
        <w:trPr>
          <w:trHeight w:val="242"/>
        </w:trPr>
        <w:tc>
          <w:tcPr>
            <w:tcW w:w="258" w:type="pct"/>
          </w:tcPr>
          <w:p w14:paraId="6CA65478"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2.</w:t>
            </w:r>
          </w:p>
        </w:tc>
        <w:tc>
          <w:tcPr>
            <w:tcW w:w="363" w:type="pct"/>
          </w:tcPr>
          <w:p w14:paraId="44037B60"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SH</w:t>
            </w:r>
          </w:p>
        </w:tc>
        <w:tc>
          <w:tcPr>
            <w:tcW w:w="2626" w:type="pct"/>
          </w:tcPr>
          <w:p w14:paraId="54A0EE69"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Citur neiekļauta maksa par intelektuālā īpašuma izmantošanu</w:t>
            </w:r>
          </w:p>
        </w:tc>
        <w:tc>
          <w:tcPr>
            <w:tcW w:w="437" w:type="pct"/>
          </w:tcPr>
          <w:p w14:paraId="3CE7187F"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08A39EA0"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0809157A"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5F89A962"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5A03D4A2" w14:textId="77777777" w:rsidTr="00125454">
        <w:trPr>
          <w:trHeight w:val="239"/>
        </w:trPr>
        <w:tc>
          <w:tcPr>
            <w:tcW w:w="258" w:type="pct"/>
          </w:tcPr>
          <w:p w14:paraId="480CC2AD"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2.</w:t>
            </w:r>
          </w:p>
        </w:tc>
        <w:tc>
          <w:tcPr>
            <w:tcW w:w="363" w:type="pct"/>
          </w:tcPr>
          <w:p w14:paraId="2C954DA7"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SI</w:t>
            </w:r>
          </w:p>
        </w:tc>
        <w:tc>
          <w:tcPr>
            <w:tcW w:w="2626" w:type="pct"/>
          </w:tcPr>
          <w:p w14:paraId="76D0BB3C"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Telekomunikāciju pakalpojumi, datorpakalpojumi un informācijas pakalpojumi</w:t>
            </w:r>
          </w:p>
        </w:tc>
        <w:tc>
          <w:tcPr>
            <w:tcW w:w="437" w:type="pct"/>
          </w:tcPr>
          <w:p w14:paraId="40ABD625"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1B433245"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7BEC38F6"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3052228A"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171F3203" w14:textId="77777777" w:rsidTr="00125454">
        <w:trPr>
          <w:trHeight w:val="239"/>
        </w:trPr>
        <w:tc>
          <w:tcPr>
            <w:tcW w:w="258" w:type="pct"/>
          </w:tcPr>
          <w:p w14:paraId="60013626"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3.</w:t>
            </w:r>
          </w:p>
        </w:tc>
        <w:tc>
          <w:tcPr>
            <w:tcW w:w="363" w:type="pct"/>
          </w:tcPr>
          <w:p w14:paraId="29872DD7"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SI1</w:t>
            </w:r>
          </w:p>
        </w:tc>
        <w:tc>
          <w:tcPr>
            <w:tcW w:w="2626" w:type="pct"/>
          </w:tcPr>
          <w:p w14:paraId="41F6695F"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 xml:space="preserve">Telekomunikāciju </w:t>
            </w:r>
            <w:r>
              <w:rPr>
                <w:rFonts w:ascii="Times New Roman" w:hAnsi="Times New Roman"/>
                <w:sz w:val="24"/>
              </w:rPr>
              <w:lastRenderedPageBreak/>
              <w:t>pakalpojumi</w:t>
            </w:r>
          </w:p>
        </w:tc>
        <w:tc>
          <w:tcPr>
            <w:tcW w:w="437" w:type="pct"/>
          </w:tcPr>
          <w:p w14:paraId="25353A4E"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060A7F2E"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5BBDCE11"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1B975186"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212F3F13" w14:textId="77777777" w:rsidTr="00125454">
        <w:trPr>
          <w:trHeight w:val="239"/>
        </w:trPr>
        <w:tc>
          <w:tcPr>
            <w:tcW w:w="258" w:type="pct"/>
          </w:tcPr>
          <w:p w14:paraId="22CE56A3"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3.</w:t>
            </w:r>
          </w:p>
        </w:tc>
        <w:tc>
          <w:tcPr>
            <w:tcW w:w="363" w:type="pct"/>
          </w:tcPr>
          <w:p w14:paraId="60DE71DF"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SI2</w:t>
            </w:r>
          </w:p>
        </w:tc>
        <w:tc>
          <w:tcPr>
            <w:tcW w:w="2626" w:type="pct"/>
          </w:tcPr>
          <w:p w14:paraId="50C35CDD"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Datorpakalpojumi</w:t>
            </w:r>
          </w:p>
        </w:tc>
        <w:tc>
          <w:tcPr>
            <w:tcW w:w="437" w:type="pct"/>
          </w:tcPr>
          <w:p w14:paraId="71CE76DB"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18B290F8"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157032AB"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0C5482EC"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793B3622" w14:textId="77777777" w:rsidTr="00125454">
        <w:trPr>
          <w:trHeight w:val="240"/>
        </w:trPr>
        <w:tc>
          <w:tcPr>
            <w:tcW w:w="258" w:type="pct"/>
          </w:tcPr>
          <w:p w14:paraId="2C937D3E"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3.</w:t>
            </w:r>
          </w:p>
        </w:tc>
        <w:tc>
          <w:tcPr>
            <w:tcW w:w="363" w:type="pct"/>
          </w:tcPr>
          <w:p w14:paraId="313875FC"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SI3</w:t>
            </w:r>
          </w:p>
        </w:tc>
        <w:tc>
          <w:tcPr>
            <w:tcW w:w="2626" w:type="pct"/>
          </w:tcPr>
          <w:p w14:paraId="5E1322CE"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Informācijas pakalpojumi</w:t>
            </w:r>
          </w:p>
        </w:tc>
        <w:tc>
          <w:tcPr>
            <w:tcW w:w="437" w:type="pct"/>
          </w:tcPr>
          <w:p w14:paraId="1F2B2602"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555DE727"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0E79A780"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6C1B954A"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625CF380" w14:textId="77777777" w:rsidTr="00125454">
        <w:trPr>
          <w:trHeight w:val="239"/>
        </w:trPr>
        <w:tc>
          <w:tcPr>
            <w:tcW w:w="258" w:type="pct"/>
          </w:tcPr>
          <w:p w14:paraId="6F98B919"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2.</w:t>
            </w:r>
          </w:p>
        </w:tc>
        <w:tc>
          <w:tcPr>
            <w:tcW w:w="363" w:type="pct"/>
          </w:tcPr>
          <w:p w14:paraId="5101F2EF"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SJ</w:t>
            </w:r>
          </w:p>
        </w:tc>
        <w:tc>
          <w:tcPr>
            <w:tcW w:w="2626" w:type="pct"/>
          </w:tcPr>
          <w:p w14:paraId="52D1A898"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Citi saimnieciskās darbības pakalpojumi</w:t>
            </w:r>
          </w:p>
        </w:tc>
        <w:tc>
          <w:tcPr>
            <w:tcW w:w="437" w:type="pct"/>
          </w:tcPr>
          <w:p w14:paraId="503DAD07"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6923CF44"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1DD348DC"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4D9EDBA4"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2283F9C7" w14:textId="77777777" w:rsidTr="00125454">
        <w:trPr>
          <w:trHeight w:val="241"/>
        </w:trPr>
        <w:tc>
          <w:tcPr>
            <w:tcW w:w="258" w:type="pct"/>
          </w:tcPr>
          <w:p w14:paraId="22F655EF"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3.</w:t>
            </w:r>
          </w:p>
        </w:tc>
        <w:tc>
          <w:tcPr>
            <w:tcW w:w="363" w:type="pct"/>
          </w:tcPr>
          <w:p w14:paraId="5F4B82E5"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SJ1</w:t>
            </w:r>
          </w:p>
        </w:tc>
        <w:tc>
          <w:tcPr>
            <w:tcW w:w="2626" w:type="pct"/>
          </w:tcPr>
          <w:p w14:paraId="6EE9798F"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Pētniecības un attīstības pakalpojumi</w:t>
            </w:r>
          </w:p>
        </w:tc>
        <w:tc>
          <w:tcPr>
            <w:tcW w:w="437" w:type="pct"/>
          </w:tcPr>
          <w:p w14:paraId="0DE95225"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4B011E32"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04F04C51"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11AC8556"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34EF146C" w14:textId="77777777" w:rsidTr="00125454">
        <w:trPr>
          <w:trHeight w:val="239"/>
        </w:trPr>
        <w:tc>
          <w:tcPr>
            <w:tcW w:w="258" w:type="pct"/>
          </w:tcPr>
          <w:p w14:paraId="3C121059"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3.</w:t>
            </w:r>
          </w:p>
        </w:tc>
        <w:tc>
          <w:tcPr>
            <w:tcW w:w="363" w:type="pct"/>
          </w:tcPr>
          <w:p w14:paraId="1C0A03FF"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SJ2</w:t>
            </w:r>
          </w:p>
        </w:tc>
        <w:tc>
          <w:tcPr>
            <w:tcW w:w="2626" w:type="pct"/>
          </w:tcPr>
          <w:p w14:paraId="4748030F"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Profesionālie un vadībzinību pakalpojumi</w:t>
            </w:r>
          </w:p>
        </w:tc>
        <w:tc>
          <w:tcPr>
            <w:tcW w:w="437" w:type="pct"/>
          </w:tcPr>
          <w:p w14:paraId="30AA43D9"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0EF996CE"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181B0E71"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6105C1F7"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7BB53A7E" w14:textId="77777777" w:rsidTr="00125454">
        <w:trPr>
          <w:trHeight w:val="412"/>
        </w:trPr>
        <w:tc>
          <w:tcPr>
            <w:tcW w:w="258" w:type="pct"/>
          </w:tcPr>
          <w:p w14:paraId="52EF3818"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4.</w:t>
            </w:r>
          </w:p>
        </w:tc>
        <w:tc>
          <w:tcPr>
            <w:tcW w:w="363" w:type="pct"/>
          </w:tcPr>
          <w:p w14:paraId="3E47C7C9"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SJ21</w:t>
            </w:r>
          </w:p>
        </w:tc>
        <w:tc>
          <w:tcPr>
            <w:tcW w:w="2626" w:type="pct"/>
          </w:tcPr>
          <w:p w14:paraId="62C84668"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Juridiskie, grāmatvedības, vadībzinību un sabiedrisko attiecību pakalpojumi</w:t>
            </w:r>
          </w:p>
        </w:tc>
        <w:tc>
          <w:tcPr>
            <w:tcW w:w="437" w:type="pct"/>
          </w:tcPr>
          <w:p w14:paraId="3841DC33"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51A950E4"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679115CA"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43FDD3DA"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2660F089" w14:textId="77777777" w:rsidTr="00125454">
        <w:trPr>
          <w:trHeight w:val="414"/>
        </w:trPr>
        <w:tc>
          <w:tcPr>
            <w:tcW w:w="258" w:type="pct"/>
          </w:tcPr>
          <w:p w14:paraId="7291EDFB"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4.</w:t>
            </w:r>
          </w:p>
        </w:tc>
        <w:tc>
          <w:tcPr>
            <w:tcW w:w="363" w:type="pct"/>
          </w:tcPr>
          <w:p w14:paraId="636399E9"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SJ22</w:t>
            </w:r>
          </w:p>
        </w:tc>
        <w:tc>
          <w:tcPr>
            <w:tcW w:w="2626" w:type="pct"/>
          </w:tcPr>
          <w:p w14:paraId="7F1476DA"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Reklāmas, tirgus un sabiedriskās domas izpēte</w:t>
            </w:r>
          </w:p>
        </w:tc>
        <w:tc>
          <w:tcPr>
            <w:tcW w:w="437" w:type="pct"/>
          </w:tcPr>
          <w:p w14:paraId="4F208906"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2E358086"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55906A3F"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2048DD5D"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161E92DA" w14:textId="77777777" w:rsidTr="00125454">
        <w:trPr>
          <w:trHeight w:val="239"/>
        </w:trPr>
        <w:tc>
          <w:tcPr>
            <w:tcW w:w="258" w:type="pct"/>
          </w:tcPr>
          <w:p w14:paraId="6FF870A3"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3.</w:t>
            </w:r>
          </w:p>
        </w:tc>
        <w:tc>
          <w:tcPr>
            <w:tcW w:w="363" w:type="pct"/>
          </w:tcPr>
          <w:p w14:paraId="29061840"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SJ3</w:t>
            </w:r>
          </w:p>
        </w:tc>
        <w:tc>
          <w:tcPr>
            <w:tcW w:w="2626" w:type="pct"/>
          </w:tcPr>
          <w:p w14:paraId="69DD0C9D"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Tehniskie, ar tirdzniecību saistītie un citi saimnieciskās darbības pakalpojumi</w:t>
            </w:r>
          </w:p>
        </w:tc>
        <w:tc>
          <w:tcPr>
            <w:tcW w:w="437" w:type="pct"/>
          </w:tcPr>
          <w:p w14:paraId="6039DA2B"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26739C7B"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3C46F400"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090B6B43"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570158C1" w14:textId="77777777" w:rsidTr="00125454">
        <w:trPr>
          <w:trHeight w:val="414"/>
        </w:trPr>
        <w:tc>
          <w:tcPr>
            <w:tcW w:w="258" w:type="pct"/>
          </w:tcPr>
          <w:p w14:paraId="2DF480CD"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4.</w:t>
            </w:r>
          </w:p>
        </w:tc>
        <w:tc>
          <w:tcPr>
            <w:tcW w:w="363" w:type="pct"/>
          </w:tcPr>
          <w:p w14:paraId="17FDF684"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SJ31</w:t>
            </w:r>
          </w:p>
        </w:tc>
        <w:tc>
          <w:tcPr>
            <w:tcW w:w="2626" w:type="pct"/>
          </w:tcPr>
          <w:p w14:paraId="04E6E8B8"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Arhitektūras, inženiertehniskie, zinātniskie un citi tehniskie pakalpojumi</w:t>
            </w:r>
          </w:p>
        </w:tc>
        <w:tc>
          <w:tcPr>
            <w:tcW w:w="437" w:type="pct"/>
          </w:tcPr>
          <w:p w14:paraId="297A8841"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5CC9DBEF"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4707541D"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7F32B2C6"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413364A7" w14:textId="77777777" w:rsidTr="00125454">
        <w:trPr>
          <w:trHeight w:val="411"/>
        </w:trPr>
        <w:tc>
          <w:tcPr>
            <w:tcW w:w="258" w:type="pct"/>
          </w:tcPr>
          <w:p w14:paraId="69B6C3A5"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4.</w:t>
            </w:r>
          </w:p>
        </w:tc>
        <w:tc>
          <w:tcPr>
            <w:tcW w:w="363" w:type="pct"/>
          </w:tcPr>
          <w:p w14:paraId="237C817C"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SJ32</w:t>
            </w:r>
          </w:p>
        </w:tc>
        <w:tc>
          <w:tcPr>
            <w:tcW w:w="2626" w:type="pct"/>
          </w:tcPr>
          <w:p w14:paraId="7A804524"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Atkritumu pārstrāde un attīrīšana, lauksaimniecības un ieguves rūpniecības pakalpojumi</w:t>
            </w:r>
          </w:p>
        </w:tc>
        <w:tc>
          <w:tcPr>
            <w:tcW w:w="437" w:type="pct"/>
          </w:tcPr>
          <w:p w14:paraId="25E960C7"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05327EF3"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7D3CDCC8"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22EEE0D1"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5B80BB21" w14:textId="77777777" w:rsidTr="00125454">
        <w:trPr>
          <w:trHeight w:val="241"/>
        </w:trPr>
        <w:tc>
          <w:tcPr>
            <w:tcW w:w="258" w:type="pct"/>
          </w:tcPr>
          <w:p w14:paraId="6BA93361"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4.</w:t>
            </w:r>
          </w:p>
        </w:tc>
        <w:tc>
          <w:tcPr>
            <w:tcW w:w="363" w:type="pct"/>
          </w:tcPr>
          <w:p w14:paraId="552512D6"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SJ33</w:t>
            </w:r>
          </w:p>
        </w:tc>
        <w:tc>
          <w:tcPr>
            <w:tcW w:w="2626" w:type="pct"/>
          </w:tcPr>
          <w:p w14:paraId="0A508CAA"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Operatīvās nomas pakalpojumi</w:t>
            </w:r>
          </w:p>
        </w:tc>
        <w:tc>
          <w:tcPr>
            <w:tcW w:w="437" w:type="pct"/>
          </w:tcPr>
          <w:p w14:paraId="4F30FEF8"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25B24630"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433B6DF6"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59F65DFE"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0EA8A546" w14:textId="77777777" w:rsidTr="00125454">
        <w:trPr>
          <w:trHeight w:val="239"/>
        </w:trPr>
        <w:tc>
          <w:tcPr>
            <w:tcW w:w="258" w:type="pct"/>
          </w:tcPr>
          <w:p w14:paraId="7497C35E"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4.</w:t>
            </w:r>
          </w:p>
        </w:tc>
        <w:tc>
          <w:tcPr>
            <w:tcW w:w="363" w:type="pct"/>
          </w:tcPr>
          <w:p w14:paraId="7D2ED9F1"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SJ34</w:t>
            </w:r>
          </w:p>
        </w:tc>
        <w:tc>
          <w:tcPr>
            <w:tcW w:w="2626" w:type="pct"/>
          </w:tcPr>
          <w:p w14:paraId="096BE8DE"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Ar tirdzniecību saistītie pakalpojumi</w:t>
            </w:r>
          </w:p>
        </w:tc>
        <w:tc>
          <w:tcPr>
            <w:tcW w:w="437" w:type="pct"/>
          </w:tcPr>
          <w:p w14:paraId="0BD138EF"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7481E9B6"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36EFD07F"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291E68D6"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618C1FF6" w14:textId="77777777" w:rsidTr="00125454">
        <w:trPr>
          <w:trHeight w:val="239"/>
        </w:trPr>
        <w:tc>
          <w:tcPr>
            <w:tcW w:w="258" w:type="pct"/>
          </w:tcPr>
          <w:p w14:paraId="76D92580"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4.</w:t>
            </w:r>
          </w:p>
        </w:tc>
        <w:tc>
          <w:tcPr>
            <w:tcW w:w="363" w:type="pct"/>
          </w:tcPr>
          <w:p w14:paraId="03808CC0"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SJ35</w:t>
            </w:r>
          </w:p>
        </w:tc>
        <w:tc>
          <w:tcPr>
            <w:tcW w:w="2626" w:type="pct"/>
          </w:tcPr>
          <w:p w14:paraId="75A44EEE"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Citur neiekļautie saimnieciskās darbības pakalpojumi</w:t>
            </w:r>
          </w:p>
        </w:tc>
        <w:tc>
          <w:tcPr>
            <w:tcW w:w="437" w:type="pct"/>
          </w:tcPr>
          <w:p w14:paraId="3B74EE9B"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0FF28AC0"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66C1A471"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2DCE61D6"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41F51F8D" w14:textId="77777777" w:rsidTr="00125454">
        <w:trPr>
          <w:trHeight w:val="239"/>
        </w:trPr>
        <w:tc>
          <w:tcPr>
            <w:tcW w:w="258" w:type="pct"/>
          </w:tcPr>
          <w:p w14:paraId="57B31CAC"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2.</w:t>
            </w:r>
          </w:p>
        </w:tc>
        <w:tc>
          <w:tcPr>
            <w:tcW w:w="363" w:type="pct"/>
          </w:tcPr>
          <w:p w14:paraId="0D5FD970"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SK</w:t>
            </w:r>
          </w:p>
        </w:tc>
        <w:tc>
          <w:tcPr>
            <w:tcW w:w="2626" w:type="pct"/>
          </w:tcPr>
          <w:p w14:paraId="31256732"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Individuālie, kultūras un atpūtas pakalpojumi</w:t>
            </w:r>
          </w:p>
        </w:tc>
        <w:tc>
          <w:tcPr>
            <w:tcW w:w="437" w:type="pct"/>
          </w:tcPr>
          <w:p w14:paraId="02F4A3E9"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7E40E4B4"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1A92BD0A"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0A6AE58E"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342B9810" w14:textId="77777777" w:rsidTr="00125454">
        <w:trPr>
          <w:trHeight w:val="240"/>
        </w:trPr>
        <w:tc>
          <w:tcPr>
            <w:tcW w:w="258" w:type="pct"/>
          </w:tcPr>
          <w:p w14:paraId="73C82914"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3.</w:t>
            </w:r>
          </w:p>
        </w:tc>
        <w:tc>
          <w:tcPr>
            <w:tcW w:w="363" w:type="pct"/>
          </w:tcPr>
          <w:p w14:paraId="60DCE1B2"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SK1</w:t>
            </w:r>
          </w:p>
        </w:tc>
        <w:tc>
          <w:tcPr>
            <w:tcW w:w="2626" w:type="pct"/>
          </w:tcPr>
          <w:p w14:paraId="14CB4634"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Audiovizuālie un ar tiem saistīti pakalpojumi</w:t>
            </w:r>
          </w:p>
        </w:tc>
        <w:tc>
          <w:tcPr>
            <w:tcW w:w="437" w:type="pct"/>
          </w:tcPr>
          <w:p w14:paraId="5550F8E1"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1E68AE3A"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30F09C6C"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19AD9B4D"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7D294369" w14:textId="77777777" w:rsidTr="00125454">
        <w:trPr>
          <w:trHeight w:val="239"/>
        </w:trPr>
        <w:tc>
          <w:tcPr>
            <w:tcW w:w="258" w:type="pct"/>
          </w:tcPr>
          <w:p w14:paraId="07757568"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3.</w:t>
            </w:r>
          </w:p>
        </w:tc>
        <w:tc>
          <w:tcPr>
            <w:tcW w:w="363" w:type="pct"/>
          </w:tcPr>
          <w:p w14:paraId="4025D738"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SK2</w:t>
            </w:r>
          </w:p>
        </w:tc>
        <w:tc>
          <w:tcPr>
            <w:tcW w:w="2626" w:type="pct"/>
          </w:tcPr>
          <w:p w14:paraId="06BE6147" w14:textId="77777777" w:rsidR="005A04B3" w:rsidRPr="00A96ED6" w:rsidRDefault="005A04B3" w:rsidP="00D36866">
            <w:pPr>
              <w:ind w:left="57" w:right="57"/>
              <w:jc w:val="both"/>
              <w:rPr>
                <w:rFonts w:ascii="Times New Roman" w:hAnsi="Times New Roman" w:cs="Times New Roman"/>
                <w:noProof/>
                <w:sz w:val="24"/>
              </w:rPr>
            </w:pPr>
            <w:r>
              <w:rPr>
                <w:rFonts w:ascii="Times New Roman" w:hAnsi="Times New Roman"/>
                <w:sz w:val="24"/>
              </w:rPr>
              <w:t>Citi individuālie, kultūras un atpūtas pakalpojumi</w:t>
            </w:r>
          </w:p>
        </w:tc>
        <w:tc>
          <w:tcPr>
            <w:tcW w:w="437" w:type="pct"/>
          </w:tcPr>
          <w:p w14:paraId="50A6A3C7"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23E5F1F8"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4780876B"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28D7E2EC"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2975323D" w14:textId="77777777" w:rsidTr="00125454">
        <w:trPr>
          <w:trHeight w:val="241"/>
        </w:trPr>
        <w:tc>
          <w:tcPr>
            <w:tcW w:w="258" w:type="pct"/>
          </w:tcPr>
          <w:p w14:paraId="330BFE85"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2.</w:t>
            </w:r>
          </w:p>
        </w:tc>
        <w:tc>
          <w:tcPr>
            <w:tcW w:w="363" w:type="pct"/>
          </w:tcPr>
          <w:p w14:paraId="6E2FF307"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SL</w:t>
            </w:r>
          </w:p>
        </w:tc>
        <w:tc>
          <w:tcPr>
            <w:tcW w:w="2626" w:type="pct"/>
          </w:tcPr>
          <w:p w14:paraId="408B5505"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Citur neklasificēti valdības pakalpojumi*</w:t>
            </w:r>
          </w:p>
        </w:tc>
        <w:tc>
          <w:tcPr>
            <w:tcW w:w="437" w:type="pct"/>
          </w:tcPr>
          <w:p w14:paraId="3C4975DC"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693B58FA"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24D169C8"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10D3D3E8"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43C43FE3" w14:textId="77777777" w:rsidTr="00125454">
        <w:trPr>
          <w:trHeight w:val="239"/>
        </w:trPr>
        <w:tc>
          <w:tcPr>
            <w:tcW w:w="258" w:type="pct"/>
          </w:tcPr>
          <w:p w14:paraId="10152887"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2.</w:t>
            </w:r>
          </w:p>
        </w:tc>
        <w:tc>
          <w:tcPr>
            <w:tcW w:w="363" w:type="pct"/>
          </w:tcPr>
          <w:p w14:paraId="16C078C5"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S_DS</w:t>
            </w:r>
          </w:p>
        </w:tc>
        <w:tc>
          <w:tcPr>
            <w:tcW w:w="2626" w:type="pct"/>
          </w:tcPr>
          <w:p w14:paraId="70E5DA1B"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Izplatīšanas pakalpojumi</w:t>
            </w:r>
          </w:p>
        </w:tc>
        <w:tc>
          <w:tcPr>
            <w:tcW w:w="437" w:type="pct"/>
          </w:tcPr>
          <w:p w14:paraId="3CED3505"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7317DA5A"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7520B138"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023B9B5F" w14:textId="77777777" w:rsidR="005A04B3" w:rsidRPr="00A96ED6" w:rsidRDefault="005A04B3" w:rsidP="00D36866">
            <w:pPr>
              <w:ind w:left="57" w:right="57"/>
              <w:jc w:val="both"/>
              <w:rPr>
                <w:rFonts w:ascii="Times New Roman" w:hAnsi="Times New Roman" w:cs="Times New Roman"/>
                <w:noProof/>
                <w:sz w:val="24"/>
              </w:rPr>
            </w:pPr>
          </w:p>
        </w:tc>
      </w:tr>
      <w:tr w:rsidR="005A04B3" w:rsidRPr="00A96ED6" w14:paraId="6F66AEEF" w14:textId="77777777" w:rsidTr="00125454">
        <w:trPr>
          <w:trHeight w:val="239"/>
        </w:trPr>
        <w:tc>
          <w:tcPr>
            <w:tcW w:w="258" w:type="pct"/>
          </w:tcPr>
          <w:p w14:paraId="5AD3C008"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2.</w:t>
            </w:r>
          </w:p>
        </w:tc>
        <w:tc>
          <w:tcPr>
            <w:tcW w:w="363" w:type="pct"/>
          </w:tcPr>
          <w:p w14:paraId="087AD837"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SN</w:t>
            </w:r>
          </w:p>
        </w:tc>
        <w:tc>
          <w:tcPr>
            <w:tcW w:w="2626" w:type="pct"/>
          </w:tcPr>
          <w:p w14:paraId="6BC55945" w14:textId="77777777" w:rsidR="005A04B3" w:rsidRPr="00A96ED6" w:rsidRDefault="005A04B3" w:rsidP="00D36866">
            <w:pPr>
              <w:ind w:left="57" w:right="57"/>
              <w:jc w:val="both"/>
              <w:rPr>
                <w:rFonts w:ascii="Times New Roman" w:hAnsi="Times New Roman" w:cs="Times New Roman"/>
                <w:b/>
                <w:noProof/>
                <w:sz w:val="24"/>
              </w:rPr>
            </w:pPr>
            <w:r>
              <w:rPr>
                <w:rFonts w:ascii="Times New Roman" w:hAnsi="Times New Roman"/>
                <w:b/>
                <w:sz w:val="24"/>
              </w:rPr>
              <w:t>Neattiecinātie pakalpojumi</w:t>
            </w:r>
          </w:p>
        </w:tc>
        <w:tc>
          <w:tcPr>
            <w:tcW w:w="437" w:type="pct"/>
          </w:tcPr>
          <w:p w14:paraId="0CFE9B1D" w14:textId="77777777" w:rsidR="005A04B3" w:rsidRPr="00A96ED6" w:rsidRDefault="005A04B3" w:rsidP="00D36866">
            <w:pPr>
              <w:ind w:left="57" w:right="57"/>
              <w:jc w:val="both"/>
              <w:rPr>
                <w:rFonts w:ascii="Times New Roman" w:hAnsi="Times New Roman" w:cs="Times New Roman"/>
                <w:noProof/>
                <w:sz w:val="24"/>
              </w:rPr>
            </w:pPr>
          </w:p>
        </w:tc>
        <w:tc>
          <w:tcPr>
            <w:tcW w:w="439" w:type="pct"/>
          </w:tcPr>
          <w:p w14:paraId="1E916282" w14:textId="77777777" w:rsidR="005A04B3" w:rsidRPr="00A96ED6" w:rsidRDefault="005A04B3" w:rsidP="00D36866">
            <w:pPr>
              <w:ind w:left="57" w:right="57"/>
              <w:jc w:val="both"/>
              <w:rPr>
                <w:rFonts w:ascii="Times New Roman" w:hAnsi="Times New Roman" w:cs="Times New Roman"/>
                <w:noProof/>
                <w:sz w:val="24"/>
              </w:rPr>
            </w:pPr>
          </w:p>
        </w:tc>
        <w:tc>
          <w:tcPr>
            <w:tcW w:w="437" w:type="pct"/>
          </w:tcPr>
          <w:p w14:paraId="4A7CC6D4" w14:textId="77777777" w:rsidR="005A04B3" w:rsidRPr="00A96ED6" w:rsidRDefault="005A04B3" w:rsidP="00D36866">
            <w:pPr>
              <w:ind w:left="57" w:right="57"/>
              <w:jc w:val="both"/>
              <w:rPr>
                <w:rFonts w:ascii="Times New Roman" w:hAnsi="Times New Roman" w:cs="Times New Roman"/>
                <w:noProof/>
                <w:sz w:val="24"/>
              </w:rPr>
            </w:pPr>
          </w:p>
        </w:tc>
        <w:tc>
          <w:tcPr>
            <w:tcW w:w="438" w:type="pct"/>
          </w:tcPr>
          <w:p w14:paraId="2FE4964C" w14:textId="77777777" w:rsidR="005A04B3" w:rsidRPr="00A96ED6" w:rsidRDefault="005A04B3" w:rsidP="00D36866">
            <w:pPr>
              <w:ind w:left="57" w:right="57"/>
              <w:jc w:val="both"/>
              <w:rPr>
                <w:rFonts w:ascii="Times New Roman" w:hAnsi="Times New Roman" w:cs="Times New Roman"/>
                <w:noProof/>
                <w:sz w:val="24"/>
              </w:rPr>
            </w:pPr>
          </w:p>
        </w:tc>
      </w:tr>
    </w:tbl>
    <w:p w14:paraId="5151F20C" w14:textId="77777777" w:rsidR="005A04B3" w:rsidRPr="00A96ED6" w:rsidRDefault="005A04B3" w:rsidP="00D36866">
      <w:pPr>
        <w:widowControl/>
        <w:jc w:val="both"/>
        <w:rPr>
          <w:rFonts w:ascii="Times New Roman" w:hAnsi="Times New Roman" w:cs="Times New Roman"/>
          <w:noProof/>
          <w:sz w:val="24"/>
        </w:rPr>
      </w:pPr>
      <w:r>
        <w:rPr>
          <w:rFonts w:ascii="Times New Roman" w:hAnsi="Times New Roman"/>
          <w:sz w:val="24"/>
        </w:rPr>
        <w:lastRenderedPageBreak/>
        <w:t xml:space="preserve">* Saskaņā ar </w:t>
      </w:r>
      <w:r>
        <w:rPr>
          <w:rFonts w:ascii="Times New Roman" w:hAnsi="Times New Roman"/>
          <w:i/>
          <w:iCs/>
          <w:sz w:val="24"/>
        </w:rPr>
        <w:t>GATS</w:t>
      </w:r>
      <w:r>
        <w:rPr>
          <w:rFonts w:ascii="Times New Roman" w:hAnsi="Times New Roman"/>
          <w:sz w:val="24"/>
        </w:rPr>
        <w:t>, uzrādot starptautisko pakalpojumu sniegšanu, šajos posteņos ietver vienīgi pakalpojumu vērtības. Ja apkopotājam tas pašlaik nav iespējams, datiem jāpievieno metadatu piezīme.</w:t>
      </w:r>
    </w:p>
    <w:p w14:paraId="4FBF8D80" w14:textId="77777777" w:rsidR="005A04B3" w:rsidRPr="00A96ED6" w:rsidRDefault="005A04B3" w:rsidP="005A04B3">
      <w:pPr>
        <w:jc w:val="both"/>
        <w:rPr>
          <w:rFonts w:ascii="Times New Roman" w:hAnsi="Times New Roman" w:cs="Times New Roman"/>
          <w:noProof/>
          <w:sz w:val="24"/>
        </w:rPr>
      </w:pPr>
    </w:p>
    <w:p w14:paraId="02A44AD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11.1. tabulu var uzskatīt par vienkāršotu datu atveidi salīdzinājumā ar pilnīgajām datu apkopošanas tabulām, kuru izmantošanu paredz </w:t>
      </w:r>
      <w:r>
        <w:rPr>
          <w:rFonts w:ascii="Times New Roman" w:hAnsi="Times New Roman"/>
          <w:i/>
          <w:iCs/>
          <w:sz w:val="24"/>
        </w:rPr>
        <w:t>Eurostat</w:t>
      </w:r>
      <w:r>
        <w:rPr>
          <w:rFonts w:ascii="Times New Roman" w:hAnsi="Times New Roman"/>
          <w:sz w:val="24"/>
        </w:rPr>
        <w:t>-PTO modelis. Tās mērķis ir sniegt lietotājam pietiekami daudz informācijas, lai nodrošinātu pakalpojumu sniegšanas lietderīgu analīzi/izpratni iedalījumā pēc pakalpojumu sniegšanas veida. Turklāt, publicējot statistiku līdzīgā noformējumā iedalījumā pēc visām pasaules valstīm, tiktu sekmēta starptautiskā salīdzināmība.</w:t>
      </w:r>
    </w:p>
    <w:p w14:paraId="73D887DA" w14:textId="77777777" w:rsidR="005A04B3" w:rsidRPr="00A96ED6" w:rsidRDefault="005A04B3" w:rsidP="005A04B3">
      <w:pPr>
        <w:jc w:val="both"/>
        <w:rPr>
          <w:rFonts w:ascii="Times New Roman" w:hAnsi="Times New Roman" w:cs="Times New Roman"/>
          <w:noProof/>
          <w:sz w:val="24"/>
        </w:rPr>
      </w:pPr>
    </w:p>
    <w:p w14:paraId="54E09D4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Tiks apkopotas vai vāktas arī dažos posteņos (piemēram, “Ceļošana”, “Būvniecība” u. c.) uzrādītās preču vērtības, lai tās varētu izslēgt no ziņotajiem </w:t>
      </w:r>
      <w:r>
        <w:rPr>
          <w:rFonts w:ascii="Times New Roman" w:hAnsi="Times New Roman"/>
          <w:i/>
          <w:iCs/>
          <w:sz w:val="24"/>
        </w:rPr>
        <w:t>MoS</w:t>
      </w:r>
      <w:r>
        <w:rPr>
          <w:rFonts w:ascii="Times New Roman" w:hAnsi="Times New Roman"/>
          <w:sz w:val="24"/>
        </w:rPr>
        <w:t xml:space="preserve"> datiem. Tā kā </w:t>
      </w:r>
      <w:r>
        <w:rPr>
          <w:rFonts w:ascii="Times New Roman" w:hAnsi="Times New Roman"/>
          <w:i/>
          <w:iCs/>
          <w:sz w:val="24"/>
        </w:rPr>
        <w:t>MoS</w:t>
      </w:r>
      <w:r>
        <w:rPr>
          <w:rFonts w:ascii="Times New Roman" w:hAnsi="Times New Roman"/>
          <w:sz w:val="24"/>
        </w:rPr>
        <w:t xml:space="preserve"> dati par starptautisko pakalpojumu sniegšanu neietver preču vērtības, tās ieteicams neizpaust kopā ar </w:t>
      </w:r>
      <w:r>
        <w:rPr>
          <w:rFonts w:ascii="Times New Roman" w:hAnsi="Times New Roman"/>
          <w:i/>
          <w:iCs/>
          <w:sz w:val="24"/>
        </w:rPr>
        <w:t>MoS</w:t>
      </w:r>
      <w:r>
        <w:rPr>
          <w:rFonts w:ascii="Times New Roman" w:hAnsi="Times New Roman"/>
          <w:sz w:val="24"/>
        </w:rPr>
        <w:t xml:space="preserve"> datiem (lai gan tās jāapkopo/jānovērtē iepriekš minētajos nolūkos).</w:t>
      </w:r>
    </w:p>
    <w:p w14:paraId="47FF5B21" w14:textId="77777777" w:rsidR="005A04B3" w:rsidRPr="00A96ED6" w:rsidRDefault="005A04B3" w:rsidP="005A04B3">
      <w:pPr>
        <w:jc w:val="both"/>
        <w:rPr>
          <w:rFonts w:ascii="Times New Roman" w:hAnsi="Times New Roman" w:cs="Times New Roman"/>
          <w:noProof/>
          <w:sz w:val="24"/>
        </w:rPr>
      </w:pPr>
    </w:p>
    <w:p w14:paraId="2A57D7C2" w14:textId="77777777" w:rsidR="005A04B3" w:rsidRDefault="005A04B3" w:rsidP="005A04B3">
      <w:pPr>
        <w:jc w:val="both"/>
        <w:rPr>
          <w:rFonts w:ascii="Times New Roman" w:hAnsi="Times New Roman"/>
          <w:sz w:val="24"/>
        </w:rPr>
      </w:pPr>
      <w:r>
        <w:rPr>
          <w:rFonts w:ascii="Times New Roman" w:hAnsi="Times New Roman"/>
          <w:sz w:val="24"/>
        </w:rPr>
        <w:t>Tabulā norādīti trīs līmeņi (prioritātes) iedalījumam pēc pakalpojuma veida.</w:t>
      </w:r>
    </w:p>
    <w:p w14:paraId="141CAF49" w14:textId="77777777" w:rsidR="00BD11F1" w:rsidRPr="00A96ED6" w:rsidRDefault="00BD11F1" w:rsidP="005A04B3">
      <w:pPr>
        <w:jc w:val="both"/>
        <w:rPr>
          <w:rFonts w:ascii="Times New Roman" w:hAnsi="Times New Roman" w:cs="Times New Roman"/>
          <w:noProof/>
          <w:sz w:val="24"/>
        </w:rPr>
      </w:pPr>
    </w:p>
    <w:p w14:paraId="06FCEDFE" w14:textId="77777777" w:rsidR="005A04B3" w:rsidRPr="00A96ED6" w:rsidRDefault="005A04B3" w:rsidP="003354F3">
      <w:pPr>
        <w:pStyle w:val="ListParagraph"/>
        <w:numPr>
          <w:ilvl w:val="0"/>
          <w:numId w:val="81"/>
        </w:numPr>
        <w:ind w:left="567" w:hanging="283"/>
        <w:contextualSpacing/>
        <w:jc w:val="both"/>
        <w:rPr>
          <w:rFonts w:ascii="Times New Roman" w:hAnsi="Times New Roman" w:cs="Times New Roman"/>
          <w:noProof/>
          <w:sz w:val="24"/>
        </w:rPr>
      </w:pPr>
      <w:r>
        <w:rPr>
          <w:rFonts w:ascii="Times New Roman" w:hAnsi="Times New Roman"/>
          <w:sz w:val="24"/>
        </w:rPr>
        <w:t xml:space="preserve">Pirmajā līmenī var norādīt </w:t>
      </w:r>
      <w:r>
        <w:rPr>
          <w:rFonts w:ascii="Times New Roman" w:hAnsi="Times New Roman"/>
          <w:i/>
          <w:iCs/>
          <w:sz w:val="24"/>
        </w:rPr>
        <w:t>MoS</w:t>
      </w:r>
      <w:r>
        <w:rPr>
          <w:rFonts w:ascii="Times New Roman" w:hAnsi="Times New Roman"/>
          <w:sz w:val="24"/>
        </w:rPr>
        <w:t xml:space="preserve"> datus par kopējo starptautisko pakalpojumu sniegšanu, neiedalot pakalpojumus sīkāk pēc pakalpojuma veida. Šī kopējā vērtība ietver izplatīšanas pakalpojumus un visos četros veidos sniegtos pakalpojumus, bet, ja atbilstīgi, neietver preces (piemēram, no posteņa “Ceļošana” u. c.).</w:t>
      </w:r>
    </w:p>
    <w:p w14:paraId="3042EBD0" w14:textId="77777777" w:rsidR="005A04B3" w:rsidRPr="00A96ED6" w:rsidRDefault="005A04B3" w:rsidP="003354F3">
      <w:pPr>
        <w:pStyle w:val="ListParagraph"/>
        <w:numPr>
          <w:ilvl w:val="0"/>
          <w:numId w:val="81"/>
        </w:numPr>
        <w:ind w:left="567" w:hanging="283"/>
        <w:contextualSpacing/>
        <w:jc w:val="both"/>
        <w:rPr>
          <w:rFonts w:ascii="Times New Roman" w:hAnsi="Times New Roman" w:cs="Times New Roman"/>
          <w:noProof/>
          <w:sz w:val="24"/>
        </w:rPr>
      </w:pPr>
      <w:r>
        <w:rPr>
          <w:rFonts w:ascii="Times New Roman" w:hAnsi="Times New Roman"/>
          <w:sz w:val="24"/>
        </w:rPr>
        <w:t>Otrajā līmenī valstis var iedalīt kopējo pakalpojumu sniegšanu 12 </w:t>
      </w:r>
      <w:r>
        <w:rPr>
          <w:rFonts w:ascii="Times New Roman" w:hAnsi="Times New Roman"/>
          <w:i/>
          <w:iCs/>
          <w:sz w:val="24"/>
        </w:rPr>
        <w:t>EBOPS</w:t>
      </w:r>
      <w:r>
        <w:rPr>
          <w:rFonts w:ascii="Times New Roman" w:hAnsi="Times New Roman"/>
          <w:sz w:val="24"/>
        </w:rPr>
        <w:t xml:space="preserve"> galvenajās kategorijās un “izplatīšanas pakalpojumos”.</w:t>
      </w:r>
    </w:p>
    <w:p w14:paraId="125D496E" w14:textId="77777777" w:rsidR="005A04B3" w:rsidRPr="00A96ED6" w:rsidRDefault="005A04B3" w:rsidP="003354F3">
      <w:pPr>
        <w:pStyle w:val="ListParagraph"/>
        <w:numPr>
          <w:ilvl w:val="0"/>
          <w:numId w:val="81"/>
        </w:numPr>
        <w:ind w:left="567" w:hanging="283"/>
        <w:contextualSpacing/>
        <w:jc w:val="both"/>
        <w:rPr>
          <w:rFonts w:ascii="Times New Roman" w:hAnsi="Times New Roman" w:cs="Times New Roman"/>
          <w:noProof/>
          <w:sz w:val="24"/>
        </w:rPr>
      </w:pPr>
      <w:r>
        <w:rPr>
          <w:rFonts w:ascii="Times New Roman" w:hAnsi="Times New Roman"/>
          <w:sz w:val="24"/>
        </w:rPr>
        <w:t xml:space="preserve">Trešajā un ceturtajā līmenī konkrēti </w:t>
      </w:r>
      <w:r>
        <w:rPr>
          <w:rFonts w:ascii="Times New Roman" w:hAnsi="Times New Roman"/>
          <w:i/>
          <w:iCs/>
          <w:sz w:val="24"/>
        </w:rPr>
        <w:t>EBOPS</w:t>
      </w:r>
      <w:r>
        <w:rPr>
          <w:rFonts w:ascii="Times New Roman" w:hAnsi="Times New Roman"/>
          <w:sz w:val="24"/>
        </w:rPr>
        <w:t xml:space="preserve"> posteņi, piemēram, “Pārvadājumi”, “Telekomunikāciju pakalpojumi, datorpakalpojumi un informācijas pakalpojumi” un “Citi saimnieciskās darbības pakalpojumi”, ir iedalīti sīkāk.</w:t>
      </w:r>
    </w:p>
    <w:p w14:paraId="1FD6C3A6" w14:textId="77777777" w:rsidR="005A04B3" w:rsidRPr="00A96ED6" w:rsidRDefault="005A04B3" w:rsidP="005A04B3">
      <w:pPr>
        <w:ind w:left="360"/>
        <w:jc w:val="both"/>
        <w:rPr>
          <w:rFonts w:ascii="Times New Roman" w:hAnsi="Times New Roman" w:cs="Times New Roman"/>
          <w:noProof/>
          <w:sz w:val="24"/>
        </w:rPr>
      </w:pPr>
    </w:p>
    <w:p w14:paraId="0D1C841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Šīs pieejas mērķis ir palīdzēt nodrošināt sīki izstrādātu statistikas prasību pakāpenisku ieviešanu, sniedzot atbalstu apkopotājiem, kuriem nav iepriekšējas pieredzes </w:t>
      </w:r>
      <w:r>
        <w:rPr>
          <w:rFonts w:ascii="Times New Roman" w:hAnsi="Times New Roman"/>
          <w:i/>
          <w:iCs/>
          <w:sz w:val="24"/>
        </w:rPr>
        <w:t>MoS</w:t>
      </w:r>
      <w:r>
        <w:rPr>
          <w:rFonts w:ascii="Times New Roman" w:hAnsi="Times New Roman"/>
          <w:sz w:val="24"/>
        </w:rPr>
        <w:t xml:space="preserve"> veidošanā. Valstis, kurām ir zināma pieredze </w:t>
      </w:r>
      <w:r>
        <w:rPr>
          <w:rFonts w:ascii="Times New Roman" w:hAnsi="Times New Roman"/>
          <w:i/>
          <w:iCs/>
          <w:sz w:val="24"/>
        </w:rPr>
        <w:t>MoS</w:t>
      </w:r>
      <w:r>
        <w:rPr>
          <w:rFonts w:ascii="Times New Roman" w:hAnsi="Times New Roman"/>
          <w:sz w:val="24"/>
        </w:rPr>
        <w:t xml:space="preserve"> veidošanā, var tieši apkopot datus vismaz atbilstoši 2. līmeņa iedalījumam. EUS regula paredz līdzīgu pakāpenisku datu prasību ieviešanu.</w:t>
      </w:r>
    </w:p>
    <w:p w14:paraId="1A04E09E" w14:textId="77777777" w:rsidR="005A04B3" w:rsidRPr="00A96ED6" w:rsidRDefault="005A04B3" w:rsidP="005A04B3">
      <w:pPr>
        <w:jc w:val="both"/>
        <w:rPr>
          <w:rFonts w:ascii="Times New Roman" w:hAnsi="Times New Roman" w:cs="Times New Roman"/>
          <w:noProof/>
          <w:sz w:val="24"/>
        </w:rPr>
      </w:pPr>
    </w:p>
    <w:p w14:paraId="4829DAF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ES un EBTA valstis var izmantot šīs tabulas, lai brīvprātīgi nosūtītu </w:t>
      </w:r>
      <w:r>
        <w:rPr>
          <w:rFonts w:ascii="Times New Roman" w:hAnsi="Times New Roman"/>
          <w:i/>
          <w:iCs/>
          <w:sz w:val="24"/>
        </w:rPr>
        <w:t>MoS</w:t>
      </w:r>
      <w:r>
        <w:rPr>
          <w:rFonts w:ascii="Times New Roman" w:hAnsi="Times New Roman"/>
          <w:sz w:val="24"/>
        </w:rPr>
        <w:t xml:space="preserve"> datus </w:t>
      </w:r>
      <w:r>
        <w:rPr>
          <w:rFonts w:ascii="Times New Roman" w:hAnsi="Times New Roman"/>
          <w:i/>
          <w:iCs/>
          <w:sz w:val="24"/>
        </w:rPr>
        <w:t>Eurostat</w:t>
      </w:r>
      <w:r>
        <w:rPr>
          <w:rFonts w:ascii="Times New Roman" w:hAnsi="Times New Roman"/>
          <w:sz w:val="24"/>
        </w:rPr>
        <w:t>, pirms tam šie dati ir jānosūta oficiāli saskaņā ar regulu (</w:t>
      </w:r>
      <w:r>
        <w:rPr>
          <w:rFonts w:ascii="Times New Roman" w:hAnsi="Times New Roman"/>
          <w:i/>
          <w:iCs/>
          <w:sz w:val="24"/>
        </w:rPr>
        <w:t>Eurostat</w:t>
      </w:r>
      <w:r>
        <w:rPr>
          <w:rFonts w:ascii="Times New Roman" w:hAnsi="Times New Roman"/>
          <w:sz w:val="24"/>
        </w:rPr>
        <w:t xml:space="preserve"> paralēli izstrādā tehnisko formātu datu nosūtīšanai saskaņā ar EUS regulu, ko varēs izmantot oficiālajai datu nosūtīšanai). Vairākas valstis jau ir brīvprātīgi nosūtījušas </w:t>
      </w:r>
      <w:r>
        <w:rPr>
          <w:rFonts w:ascii="Times New Roman" w:hAnsi="Times New Roman"/>
          <w:i/>
          <w:iCs/>
          <w:sz w:val="24"/>
        </w:rPr>
        <w:t>MoS</w:t>
      </w:r>
      <w:r>
        <w:rPr>
          <w:rFonts w:ascii="Times New Roman" w:hAnsi="Times New Roman"/>
          <w:sz w:val="24"/>
        </w:rPr>
        <w:t xml:space="preserve"> datus </w:t>
      </w:r>
      <w:r>
        <w:rPr>
          <w:rFonts w:ascii="Times New Roman" w:hAnsi="Times New Roman"/>
          <w:i/>
          <w:iCs/>
          <w:sz w:val="24"/>
        </w:rPr>
        <w:t>Eurostat</w:t>
      </w:r>
      <w:r>
        <w:rPr>
          <w:rFonts w:ascii="Times New Roman" w:hAnsi="Times New Roman"/>
          <w:sz w:val="24"/>
        </w:rPr>
        <w:t>.</w:t>
      </w:r>
    </w:p>
    <w:p w14:paraId="08C1760C" w14:textId="77777777" w:rsidR="005A04B3" w:rsidRPr="00A96ED6" w:rsidRDefault="005A04B3" w:rsidP="005A04B3">
      <w:pPr>
        <w:jc w:val="both"/>
        <w:rPr>
          <w:rFonts w:ascii="Times New Roman" w:hAnsi="Times New Roman" w:cs="Times New Roman"/>
          <w:noProof/>
          <w:sz w:val="24"/>
        </w:rPr>
      </w:pPr>
    </w:p>
    <w:p w14:paraId="00DA4EB4" w14:textId="77777777" w:rsidR="005A04B3" w:rsidRPr="00A96ED6" w:rsidRDefault="005A04B3" w:rsidP="005A04B3">
      <w:pPr>
        <w:jc w:val="both"/>
        <w:rPr>
          <w:rFonts w:ascii="Times New Roman" w:hAnsi="Times New Roman" w:cs="Times New Roman"/>
          <w:noProof/>
          <w:sz w:val="24"/>
        </w:rPr>
      </w:pPr>
    </w:p>
    <w:p w14:paraId="520A0689" w14:textId="77777777" w:rsidR="005A04B3" w:rsidRPr="00A96ED6" w:rsidRDefault="005A04B3" w:rsidP="005A04B3">
      <w:pPr>
        <w:jc w:val="both"/>
        <w:rPr>
          <w:rFonts w:ascii="Times New Roman" w:hAnsi="Times New Roman" w:cs="Times New Roman"/>
          <w:b/>
          <w:bCs/>
          <w:noProof/>
          <w:color w:val="B83B46"/>
          <w:sz w:val="28"/>
          <w:szCs w:val="24"/>
        </w:rPr>
      </w:pPr>
      <w:bookmarkStart w:id="131" w:name="11.3._Validation"/>
      <w:bookmarkEnd w:id="131"/>
      <w:r>
        <w:rPr>
          <w:rFonts w:ascii="Times New Roman" w:hAnsi="Times New Roman"/>
          <w:b/>
          <w:color w:val="B83B46"/>
          <w:sz w:val="28"/>
        </w:rPr>
        <w:t>11.3. Datu validēšana</w:t>
      </w:r>
    </w:p>
    <w:p w14:paraId="65A9A9FC" w14:textId="77777777" w:rsidR="005A04B3" w:rsidRPr="00A96ED6" w:rsidRDefault="005A04B3" w:rsidP="005A04B3">
      <w:pPr>
        <w:jc w:val="both"/>
        <w:rPr>
          <w:rFonts w:ascii="Times New Roman" w:hAnsi="Times New Roman" w:cs="Times New Roman"/>
          <w:b/>
          <w:bCs/>
          <w:noProof/>
          <w:color w:val="B83B46"/>
          <w:sz w:val="28"/>
          <w:szCs w:val="24"/>
        </w:rPr>
      </w:pPr>
    </w:p>
    <w:p w14:paraId="38EB034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Apkopotājiem ieteicams validēt </w:t>
      </w:r>
      <w:r>
        <w:rPr>
          <w:rFonts w:ascii="Times New Roman" w:hAnsi="Times New Roman"/>
          <w:i/>
          <w:iCs/>
          <w:sz w:val="24"/>
        </w:rPr>
        <w:t>MoS</w:t>
      </w:r>
      <w:r>
        <w:rPr>
          <w:rFonts w:ascii="Times New Roman" w:hAnsi="Times New Roman"/>
          <w:sz w:val="24"/>
        </w:rPr>
        <w:t xml:space="preserve"> datus, tos salīdzinot ar </w:t>
      </w:r>
      <w:r>
        <w:rPr>
          <w:rFonts w:ascii="Times New Roman" w:hAnsi="Times New Roman"/>
          <w:i/>
          <w:iCs/>
          <w:sz w:val="24"/>
        </w:rPr>
        <w:t>ITSS</w:t>
      </w:r>
      <w:r>
        <w:rPr>
          <w:rFonts w:ascii="Times New Roman" w:hAnsi="Times New Roman"/>
          <w:sz w:val="24"/>
        </w:rPr>
        <w:t xml:space="preserve"> un </w:t>
      </w:r>
      <w:r>
        <w:rPr>
          <w:rFonts w:ascii="Times New Roman" w:hAnsi="Times New Roman"/>
          <w:i/>
          <w:iCs/>
          <w:sz w:val="24"/>
        </w:rPr>
        <w:t>FATS</w:t>
      </w:r>
      <w:r>
        <w:rPr>
          <w:rFonts w:ascii="Times New Roman" w:hAnsi="Times New Roman"/>
          <w:sz w:val="24"/>
        </w:rPr>
        <w:t xml:space="preserve"> avotiem, kā arī pārbaudot iekšējo konsekvenci (piemēram, to, ka kopējās vērtības atbilst attiecīgajiem komponentiem; pasaule = ES valstis + valstis, kas nav ES valstis; </w:t>
      </w:r>
      <w:r>
        <w:rPr>
          <w:rFonts w:ascii="Times New Roman" w:hAnsi="Times New Roman"/>
          <w:i/>
          <w:iCs/>
          <w:sz w:val="24"/>
        </w:rPr>
        <w:t>EBOPS</w:t>
      </w:r>
      <w:r>
        <w:rPr>
          <w:rFonts w:ascii="Times New Roman" w:hAnsi="Times New Roman"/>
          <w:sz w:val="24"/>
        </w:rPr>
        <w:t xml:space="preserve"> divciparu un trīsciparu līmeņi atbilstoši veido augstākos līmeņus).</w:t>
      </w:r>
    </w:p>
    <w:p w14:paraId="2AE9E016" w14:textId="77777777" w:rsidR="005A04B3" w:rsidRPr="00A96ED6" w:rsidRDefault="005A04B3" w:rsidP="005A04B3">
      <w:pPr>
        <w:jc w:val="both"/>
        <w:rPr>
          <w:rFonts w:ascii="Times New Roman" w:hAnsi="Times New Roman" w:cs="Times New Roman"/>
          <w:noProof/>
          <w:sz w:val="24"/>
        </w:rPr>
      </w:pPr>
    </w:p>
    <w:p w14:paraId="69467A4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Katrā </w:t>
      </w:r>
      <w:r>
        <w:rPr>
          <w:rFonts w:ascii="Times New Roman" w:hAnsi="Times New Roman"/>
          <w:i/>
          <w:iCs/>
          <w:sz w:val="24"/>
        </w:rPr>
        <w:t>EBOPS</w:t>
      </w:r>
      <w:r>
        <w:rPr>
          <w:rFonts w:ascii="Times New Roman" w:hAnsi="Times New Roman"/>
          <w:sz w:val="24"/>
        </w:rPr>
        <w:t xml:space="preserve"> postenī 1., 2. un 4. veidā sniegto pakalpojumu kopējai vērtībai jāatbilst </w:t>
      </w:r>
      <w:r>
        <w:rPr>
          <w:rFonts w:ascii="Times New Roman" w:hAnsi="Times New Roman"/>
          <w:i/>
          <w:iCs/>
          <w:sz w:val="24"/>
        </w:rPr>
        <w:t>EBOPS</w:t>
      </w:r>
      <w:r>
        <w:rPr>
          <w:rFonts w:ascii="Times New Roman" w:hAnsi="Times New Roman"/>
          <w:sz w:val="24"/>
        </w:rPr>
        <w:t xml:space="preserve"> posteņiem </w:t>
      </w:r>
      <w:r>
        <w:rPr>
          <w:rFonts w:ascii="Times New Roman" w:hAnsi="Times New Roman"/>
          <w:i/>
          <w:iCs/>
          <w:sz w:val="24"/>
        </w:rPr>
        <w:t>ITSS/BOP</w:t>
      </w:r>
      <w:r>
        <w:rPr>
          <w:rFonts w:ascii="Times New Roman" w:hAnsi="Times New Roman"/>
          <w:sz w:val="24"/>
        </w:rPr>
        <w:t xml:space="preserve">. Protams, preču vērtības jākoriģē tajos </w:t>
      </w:r>
      <w:r>
        <w:rPr>
          <w:rFonts w:ascii="Times New Roman" w:hAnsi="Times New Roman"/>
          <w:i/>
          <w:iCs/>
          <w:sz w:val="24"/>
        </w:rPr>
        <w:t>BOP</w:t>
      </w:r>
      <w:r>
        <w:rPr>
          <w:rFonts w:ascii="Times New Roman" w:hAnsi="Times New Roman"/>
          <w:sz w:val="24"/>
        </w:rPr>
        <w:t xml:space="preserve"> regulējuma posteņos, kuros uzrādītas preču vērtības, piemēram, posteņos “Ceļošana” un “Būvniecība”.</w:t>
      </w:r>
    </w:p>
    <w:p w14:paraId="4FCE61F7" w14:textId="77777777" w:rsidR="005A04B3" w:rsidRPr="00A96ED6" w:rsidRDefault="005A04B3" w:rsidP="005A04B3">
      <w:pPr>
        <w:jc w:val="both"/>
        <w:rPr>
          <w:rFonts w:ascii="Times New Roman" w:hAnsi="Times New Roman" w:cs="Times New Roman"/>
          <w:noProof/>
          <w:sz w:val="24"/>
        </w:rPr>
      </w:pPr>
    </w:p>
    <w:p w14:paraId="3B912EF3" w14:textId="77777777" w:rsidR="005A04B3" w:rsidRPr="00A96ED6" w:rsidRDefault="005A04B3" w:rsidP="00D36866">
      <w:pPr>
        <w:keepNext/>
        <w:keepLines/>
        <w:jc w:val="both"/>
        <w:rPr>
          <w:rFonts w:ascii="Times New Roman" w:hAnsi="Times New Roman" w:cs="Times New Roman"/>
          <w:noProof/>
          <w:sz w:val="24"/>
        </w:rPr>
      </w:pPr>
      <w:r>
        <w:rPr>
          <w:rFonts w:ascii="Times New Roman" w:hAnsi="Times New Roman"/>
          <w:sz w:val="24"/>
        </w:rPr>
        <w:lastRenderedPageBreak/>
        <w:t>Visos četros veidos sniegto pakalpojumu kopējai vērtībai jāatspoguļo pakalpojumu starptautiskā sniegšana.</w:t>
      </w:r>
    </w:p>
    <w:p w14:paraId="4BC30189" w14:textId="77777777" w:rsidR="005A04B3" w:rsidRPr="00A96ED6" w:rsidRDefault="005A04B3" w:rsidP="005A04B3">
      <w:pPr>
        <w:jc w:val="both"/>
        <w:rPr>
          <w:rFonts w:ascii="Times New Roman" w:hAnsi="Times New Roman" w:cs="Times New Roman"/>
          <w:noProof/>
          <w:sz w:val="24"/>
        </w:rPr>
      </w:pPr>
    </w:p>
    <w:p w14:paraId="131EB5C5" w14:textId="77777777" w:rsidR="005A04B3" w:rsidRPr="00A96ED6" w:rsidRDefault="005A04B3" w:rsidP="005A04B3">
      <w:pPr>
        <w:jc w:val="both"/>
        <w:rPr>
          <w:rFonts w:ascii="Times New Roman" w:hAnsi="Times New Roman" w:cs="Times New Roman"/>
          <w:noProof/>
          <w:sz w:val="24"/>
        </w:rPr>
      </w:pPr>
    </w:p>
    <w:p w14:paraId="1C30079B" w14:textId="77777777" w:rsidR="005A04B3" w:rsidRPr="00A96ED6" w:rsidRDefault="005A04B3" w:rsidP="005A04B3">
      <w:pPr>
        <w:jc w:val="both"/>
        <w:rPr>
          <w:rFonts w:ascii="Times New Roman" w:hAnsi="Times New Roman" w:cs="Times New Roman"/>
          <w:b/>
          <w:bCs/>
          <w:noProof/>
          <w:color w:val="B83B46"/>
          <w:sz w:val="28"/>
          <w:szCs w:val="24"/>
        </w:rPr>
      </w:pPr>
      <w:bookmarkStart w:id="132" w:name="11.4._Communication_strategy"/>
      <w:bookmarkEnd w:id="132"/>
      <w:r>
        <w:rPr>
          <w:rFonts w:ascii="Times New Roman" w:hAnsi="Times New Roman"/>
          <w:b/>
          <w:color w:val="B83B46"/>
          <w:sz w:val="28"/>
        </w:rPr>
        <w:t>11.4. Komunikācijas stratēģija</w:t>
      </w:r>
    </w:p>
    <w:p w14:paraId="79A09242" w14:textId="77777777" w:rsidR="005A04B3" w:rsidRPr="00A96ED6" w:rsidRDefault="005A04B3" w:rsidP="005A04B3">
      <w:pPr>
        <w:jc w:val="both"/>
        <w:rPr>
          <w:rFonts w:ascii="Times New Roman" w:hAnsi="Times New Roman" w:cs="Times New Roman"/>
          <w:b/>
          <w:bCs/>
          <w:noProof/>
          <w:color w:val="B83B46"/>
          <w:sz w:val="28"/>
          <w:szCs w:val="24"/>
        </w:rPr>
      </w:pPr>
    </w:p>
    <w:p w14:paraId="2017DCB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Izplatot </w:t>
      </w:r>
      <w:r>
        <w:rPr>
          <w:rFonts w:ascii="Times New Roman" w:hAnsi="Times New Roman"/>
          <w:i/>
          <w:iCs/>
          <w:sz w:val="24"/>
        </w:rPr>
        <w:t>MoS</w:t>
      </w:r>
      <w:r>
        <w:rPr>
          <w:rFonts w:ascii="Times New Roman" w:hAnsi="Times New Roman"/>
          <w:sz w:val="24"/>
        </w:rPr>
        <w:t xml:space="preserve"> datus (jo īpaši pirmajās reizēs), lietotājam jāsniedz papildu paskaidrojumi. Lietotāji, iespējams, nepārzina </w:t>
      </w:r>
      <w:r>
        <w:rPr>
          <w:rFonts w:ascii="Times New Roman" w:hAnsi="Times New Roman"/>
          <w:i/>
          <w:iCs/>
          <w:sz w:val="24"/>
        </w:rPr>
        <w:t>GATS</w:t>
      </w:r>
      <w:r>
        <w:rPr>
          <w:rFonts w:ascii="Times New Roman" w:hAnsi="Times New Roman"/>
          <w:sz w:val="24"/>
        </w:rPr>
        <w:t xml:space="preserve"> un </w:t>
      </w:r>
      <w:r>
        <w:rPr>
          <w:rFonts w:ascii="Times New Roman" w:hAnsi="Times New Roman"/>
          <w:i/>
          <w:iCs/>
          <w:sz w:val="24"/>
        </w:rPr>
        <w:t>MoS</w:t>
      </w:r>
      <w:r>
        <w:rPr>
          <w:rFonts w:ascii="Times New Roman" w:hAnsi="Times New Roman"/>
          <w:sz w:val="24"/>
        </w:rPr>
        <w:t xml:space="preserve"> (jo īpaši lietotāji, kuri izmanto “standarta” </w:t>
      </w:r>
      <w:r>
        <w:rPr>
          <w:rFonts w:ascii="Times New Roman" w:hAnsi="Times New Roman"/>
          <w:i/>
          <w:iCs/>
          <w:sz w:val="24"/>
        </w:rPr>
        <w:t>ITSS</w:t>
      </w:r>
      <w:r>
        <w:rPr>
          <w:rFonts w:ascii="Times New Roman" w:hAnsi="Times New Roman"/>
          <w:sz w:val="24"/>
        </w:rPr>
        <w:t xml:space="preserve"> un </w:t>
      </w:r>
      <w:r>
        <w:rPr>
          <w:rFonts w:ascii="Times New Roman" w:hAnsi="Times New Roman"/>
          <w:i/>
          <w:iCs/>
          <w:sz w:val="24"/>
        </w:rPr>
        <w:t>BOP</w:t>
      </w:r>
      <w:r>
        <w:rPr>
          <w:rFonts w:ascii="Times New Roman" w:hAnsi="Times New Roman"/>
          <w:sz w:val="24"/>
        </w:rPr>
        <w:t>datus).</w:t>
      </w:r>
    </w:p>
    <w:p w14:paraId="4E7B6AAA" w14:textId="77777777" w:rsidR="005A04B3" w:rsidRPr="00A96ED6" w:rsidRDefault="005A04B3" w:rsidP="005A04B3">
      <w:pPr>
        <w:jc w:val="both"/>
        <w:rPr>
          <w:rFonts w:ascii="Times New Roman" w:hAnsi="Times New Roman" w:cs="Times New Roman"/>
          <w:noProof/>
          <w:sz w:val="24"/>
        </w:rPr>
      </w:pPr>
    </w:p>
    <w:p w14:paraId="6FB7E43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Tādēļ statistikas iestādēm jāpaskaidro </w:t>
      </w:r>
      <w:r>
        <w:rPr>
          <w:rFonts w:ascii="Times New Roman" w:hAnsi="Times New Roman"/>
          <w:i/>
          <w:iCs/>
          <w:sz w:val="24"/>
        </w:rPr>
        <w:t>MoS</w:t>
      </w:r>
      <w:r>
        <w:rPr>
          <w:rFonts w:ascii="Times New Roman" w:hAnsi="Times New Roman"/>
          <w:sz w:val="24"/>
        </w:rPr>
        <w:t xml:space="preserve"> datu piemērošanas joma un lietojums.</w:t>
      </w:r>
    </w:p>
    <w:p w14:paraId="7CBAA708" w14:textId="77777777" w:rsidR="005A04B3" w:rsidRPr="00A96ED6" w:rsidRDefault="005A04B3" w:rsidP="003354F3">
      <w:pPr>
        <w:pStyle w:val="ListParagraph"/>
        <w:numPr>
          <w:ilvl w:val="0"/>
          <w:numId w:val="82"/>
        </w:numPr>
        <w:ind w:left="567" w:hanging="283"/>
        <w:contextualSpacing/>
        <w:jc w:val="both"/>
        <w:rPr>
          <w:rFonts w:ascii="Times New Roman" w:hAnsi="Times New Roman" w:cs="Times New Roman"/>
          <w:noProof/>
          <w:sz w:val="24"/>
        </w:rPr>
      </w:pPr>
      <w:r>
        <w:rPr>
          <w:rFonts w:ascii="Times New Roman" w:hAnsi="Times New Roman"/>
          <w:i/>
          <w:iCs/>
          <w:sz w:val="24"/>
        </w:rPr>
        <w:t>MoS</w:t>
      </w:r>
      <w:r>
        <w:rPr>
          <w:rFonts w:ascii="Times New Roman" w:hAnsi="Times New Roman"/>
          <w:sz w:val="24"/>
        </w:rPr>
        <w:t xml:space="preserve"> dati ir cieši saistīti ar </w:t>
      </w:r>
      <w:r>
        <w:rPr>
          <w:rFonts w:ascii="Times New Roman" w:hAnsi="Times New Roman"/>
          <w:i/>
          <w:iCs/>
          <w:sz w:val="24"/>
        </w:rPr>
        <w:t>ITSS</w:t>
      </w:r>
      <w:r>
        <w:rPr>
          <w:rFonts w:ascii="Times New Roman" w:hAnsi="Times New Roman"/>
          <w:sz w:val="24"/>
        </w:rPr>
        <w:t xml:space="preserve"> un </w:t>
      </w:r>
      <w:r>
        <w:rPr>
          <w:rFonts w:ascii="Times New Roman" w:hAnsi="Times New Roman"/>
          <w:i/>
          <w:iCs/>
          <w:sz w:val="24"/>
        </w:rPr>
        <w:t>FATS</w:t>
      </w:r>
      <w:r>
        <w:rPr>
          <w:rFonts w:ascii="Times New Roman" w:hAnsi="Times New Roman"/>
          <w:sz w:val="24"/>
        </w:rPr>
        <w:t xml:space="preserve"> datiem. Tomēr tiem ir atšķirīgi mērķi, proti, tos izmanto sarunās par pakalpojumu starptautisko tirdzniecību un uzraudzības nodrošināšanai (</w:t>
      </w:r>
      <w:r>
        <w:rPr>
          <w:rFonts w:ascii="Times New Roman" w:hAnsi="Times New Roman"/>
          <w:i/>
          <w:iCs/>
          <w:sz w:val="24"/>
        </w:rPr>
        <w:t>GATS</w:t>
      </w:r>
      <w:r>
        <w:rPr>
          <w:rFonts w:ascii="Times New Roman" w:hAnsi="Times New Roman"/>
          <w:sz w:val="24"/>
        </w:rPr>
        <w:t>, reģionālajiem un divpusējiem tirdzniecības līgumiem).</w:t>
      </w:r>
    </w:p>
    <w:p w14:paraId="1FA6DFC2" w14:textId="77777777" w:rsidR="005A04B3" w:rsidRPr="00A96ED6" w:rsidRDefault="005A04B3" w:rsidP="003354F3">
      <w:pPr>
        <w:pStyle w:val="ListParagraph"/>
        <w:numPr>
          <w:ilvl w:val="0"/>
          <w:numId w:val="82"/>
        </w:numPr>
        <w:ind w:left="567" w:hanging="283"/>
        <w:contextualSpacing/>
        <w:jc w:val="both"/>
        <w:rPr>
          <w:rFonts w:ascii="Times New Roman" w:hAnsi="Times New Roman" w:cs="Times New Roman"/>
          <w:noProof/>
          <w:sz w:val="24"/>
        </w:rPr>
      </w:pPr>
      <w:r>
        <w:rPr>
          <w:rFonts w:ascii="Times New Roman" w:hAnsi="Times New Roman"/>
          <w:i/>
          <w:iCs/>
          <w:sz w:val="24"/>
        </w:rPr>
        <w:t>MoS</w:t>
      </w:r>
      <w:r>
        <w:rPr>
          <w:rFonts w:ascii="Times New Roman" w:hAnsi="Times New Roman"/>
          <w:sz w:val="24"/>
        </w:rPr>
        <w:t xml:space="preserve"> datus nevar izmantot (tieši) </w:t>
      </w:r>
      <w:r>
        <w:rPr>
          <w:rFonts w:ascii="Times New Roman" w:hAnsi="Times New Roman"/>
          <w:i/>
          <w:iCs/>
          <w:sz w:val="24"/>
        </w:rPr>
        <w:t>BOP</w:t>
      </w:r>
      <w:r>
        <w:rPr>
          <w:rFonts w:ascii="Times New Roman" w:hAnsi="Times New Roman"/>
          <w:sz w:val="24"/>
        </w:rPr>
        <w:t xml:space="preserve"> nolūkos (jāizmanto </w:t>
      </w:r>
      <w:r>
        <w:rPr>
          <w:rFonts w:ascii="Times New Roman" w:hAnsi="Times New Roman"/>
          <w:i/>
          <w:iCs/>
          <w:sz w:val="24"/>
        </w:rPr>
        <w:t>BOP/ITSS</w:t>
      </w:r>
      <w:r>
        <w:rPr>
          <w:rFonts w:ascii="Times New Roman" w:hAnsi="Times New Roman"/>
          <w:sz w:val="24"/>
        </w:rPr>
        <w:t xml:space="preserve"> dati).</w:t>
      </w:r>
    </w:p>
    <w:p w14:paraId="5FE2E712" w14:textId="77777777" w:rsidR="005A04B3" w:rsidRPr="00A96ED6" w:rsidRDefault="005A04B3" w:rsidP="003354F3">
      <w:pPr>
        <w:pStyle w:val="ListParagraph"/>
        <w:numPr>
          <w:ilvl w:val="0"/>
          <w:numId w:val="83"/>
        </w:numPr>
        <w:ind w:left="851" w:hanging="283"/>
        <w:contextualSpacing/>
        <w:jc w:val="both"/>
        <w:rPr>
          <w:rFonts w:ascii="Times New Roman" w:hAnsi="Times New Roman" w:cs="Times New Roman"/>
          <w:noProof/>
          <w:sz w:val="24"/>
        </w:rPr>
      </w:pPr>
      <w:r>
        <w:rPr>
          <w:rFonts w:ascii="Times New Roman" w:hAnsi="Times New Roman"/>
          <w:sz w:val="24"/>
        </w:rPr>
        <w:t xml:space="preserve">Jānorāda arī tas, ka 1., 2. un 4. veidā sniegto pakalpojumu kopējais apjoms vispārīgi nav vienāds ar </w:t>
      </w:r>
      <w:r>
        <w:rPr>
          <w:rFonts w:ascii="Times New Roman" w:hAnsi="Times New Roman"/>
          <w:i/>
          <w:iCs/>
          <w:sz w:val="24"/>
        </w:rPr>
        <w:t>BOP</w:t>
      </w:r>
      <w:r>
        <w:rPr>
          <w:rFonts w:ascii="Times New Roman" w:hAnsi="Times New Roman"/>
          <w:sz w:val="24"/>
        </w:rPr>
        <w:t xml:space="preserve"> uzrādīto kopējo pakalpojumu apjomu (jo neieskaita preces, taču ieskaita izplatīšanas pakalpojumus).</w:t>
      </w:r>
    </w:p>
    <w:p w14:paraId="1EC79653" w14:textId="77777777" w:rsidR="005A04B3" w:rsidRPr="00A96ED6" w:rsidRDefault="005A04B3" w:rsidP="003354F3">
      <w:pPr>
        <w:pStyle w:val="ListParagraph"/>
        <w:numPr>
          <w:ilvl w:val="0"/>
          <w:numId w:val="84"/>
        </w:numPr>
        <w:ind w:left="567" w:hanging="283"/>
        <w:contextualSpacing/>
        <w:jc w:val="both"/>
        <w:rPr>
          <w:rFonts w:ascii="Times New Roman" w:hAnsi="Times New Roman" w:cs="Times New Roman"/>
          <w:noProof/>
          <w:sz w:val="24"/>
        </w:rPr>
      </w:pPr>
      <w:r>
        <w:rPr>
          <w:rFonts w:ascii="Times New Roman" w:hAnsi="Times New Roman"/>
          <w:i/>
          <w:iCs/>
          <w:sz w:val="24"/>
        </w:rPr>
        <w:t>MoS</w:t>
      </w:r>
      <w:r>
        <w:rPr>
          <w:rFonts w:ascii="Times New Roman" w:hAnsi="Times New Roman"/>
          <w:sz w:val="24"/>
        </w:rPr>
        <w:t xml:space="preserve"> dati (3. veids) ietver daļu no </w:t>
      </w:r>
      <w:r>
        <w:rPr>
          <w:rFonts w:ascii="Times New Roman" w:hAnsi="Times New Roman"/>
          <w:i/>
          <w:iCs/>
          <w:sz w:val="24"/>
        </w:rPr>
        <w:t>FATS</w:t>
      </w:r>
      <w:r>
        <w:rPr>
          <w:rFonts w:ascii="Times New Roman" w:hAnsi="Times New Roman"/>
          <w:sz w:val="24"/>
        </w:rPr>
        <w:t xml:space="preserve"> izlaides (daļu, kas attiecas uz pakalpojumu sniegšanu/saņemšanu; ārvalstu saistītu uzņēmumu veiktā preču ražošana šajā kontekstā nav svarīga).</w:t>
      </w:r>
    </w:p>
    <w:p w14:paraId="69DEC07F" w14:textId="77777777" w:rsidR="005A04B3" w:rsidRPr="00A96ED6" w:rsidRDefault="005A04B3" w:rsidP="003354F3">
      <w:pPr>
        <w:pStyle w:val="ListParagraph"/>
        <w:numPr>
          <w:ilvl w:val="0"/>
          <w:numId w:val="84"/>
        </w:numPr>
        <w:ind w:left="567" w:hanging="283"/>
        <w:contextualSpacing/>
        <w:jc w:val="both"/>
        <w:rPr>
          <w:rFonts w:ascii="Times New Roman" w:hAnsi="Times New Roman" w:cs="Times New Roman"/>
          <w:noProof/>
          <w:sz w:val="24"/>
        </w:rPr>
      </w:pPr>
      <w:r>
        <w:rPr>
          <w:rFonts w:ascii="Times New Roman" w:hAnsi="Times New Roman"/>
          <w:i/>
          <w:iCs/>
          <w:sz w:val="24"/>
        </w:rPr>
        <w:t>MoS</w:t>
      </w:r>
      <w:r>
        <w:rPr>
          <w:rFonts w:ascii="Times New Roman" w:hAnsi="Times New Roman"/>
          <w:sz w:val="24"/>
        </w:rPr>
        <w:t xml:space="preserve"> dati attiecas vienīgi uz </w:t>
      </w:r>
      <w:r>
        <w:rPr>
          <w:rFonts w:ascii="Times New Roman" w:hAnsi="Times New Roman"/>
          <w:i/>
          <w:iCs/>
          <w:sz w:val="24"/>
        </w:rPr>
        <w:t>pakalpojumu sniegšanu/saņemšanu</w:t>
      </w:r>
      <w:r>
        <w:rPr>
          <w:rFonts w:ascii="Times New Roman" w:hAnsi="Times New Roman"/>
          <w:sz w:val="24"/>
        </w:rPr>
        <w:t>, tādēļ:</w:t>
      </w:r>
    </w:p>
    <w:p w14:paraId="218BB9E1" w14:textId="77777777" w:rsidR="005A04B3" w:rsidRPr="00A96ED6" w:rsidRDefault="005A04B3" w:rsidP="003354F3">
      <w:pPr>
        <w:pStyle w:val="ListParagraph"/>
        <w:numPr>
          <w:ilvl w:val="0"/>
          <w:numId w:val="83"/>
        </w:numPr>
        <w:ind w:left="851" w:hanging="284"/>
        <w:contextualSpacing/>
        <w:jc w:val="both"/>
        <w:rPr>
          <w:rFonts w:ascii="Times New Roman" w:hAnsi="Times New Roman" w:cs="Times New Roman"/>
          <w:noProof/>
          <w:sz w:val="24"/>
        </w:rPr>
      </w:pPr>
      <w:r>
        <w:rPr>
          <w:rFonts w:ascii="Times New Roman" w:hAnsi="Times New Roman"/>
          <w:sz w:val="24"/>
        </w:rPr>
        <w:t xml:space="preserve">ja preču vērtības ir iekļautas </w:t>
      </w:r>
      <w:r>
        <w:rPr>
          <w:rFonts w:ascii="Times New Roman" w:hAnsi="Times New Roman"/>
          <w:i/>
          <w:iCs/>
          <w:sz w:val="24"/>
        </w:rPr>
        <w:t>EBOPS</w:t>
      </w:r>
      <w:r>
        <w:rPr>
          <w:rFonts w:ascii="Times New Roman" w:hAnsi="Times New Roman"/>
          <w:sz w:val="24"/>
        </w:rPr>
        <w:t xml:space="preserve"> posteņos, tās nav iekļautas </w:t>
      </w:r>
      <w:r>
        <w:rPr>
          <w:rFonts w:ascii="Times New Roman" w:hAnsi="Times New Roman"/>
          <w:i/>
          <w:iCs/>
          <w:sz w:val="24"/>
        </w:rPr>
        <w:t>MoS</w:t>
      </w:r>
      <w:r>
        <w:rPr>
          <w:rFonts w:ascii="Times New Roman" w:hAnsi="Times New Roman"/>
          <w:sz w:val="24"/>
        </w:rPr>
        <w:t xml:space="preserve"> datos, piemēram, preču vērtības posteņos “Ceļošana” un “Būvniecība”;</w:t>
      </w:r>
    </w:p>
    <w:p w14:paraId="0866BC3E" w14:textId="77777777" w:rsidR="005A04B3" w:rsidRPr="00A96ED6" w:rsidRDefault="005A04B3" w:rsidP="003354F3">
      <w:pPr>
        <w:pStyle w:val="ListParagraph"/>
        <w:numPr>
          <w:ilvl w:val="0"/>
          <w:numId w:val="83"/>
        </w:numPr>
        <w:ind w:left="851" w:hanging="284"/>
        <w:contextualSpacing/>
        <w:jc w:val="both"/>
        <w:rPr>
          <w:rFonts w:ascii="Times New Roman" w:hAnsi="Times New Roman" w:cs="Times New Roman"/>
          <w:noProof/>
          <w:sz w:val="24"/>
        </w:rPr>
      </w:pPr>
      <w:r>
        <w:rPr>
          <w:rFonts w:ascii="Times New Roman" w:hAnsi="Times New Roman"/>
          <w:sz w:val="24"/>
        </w:rPr>
        <w:t xml:space="preserve">vairumtirgotāju un mazumtirgotāju </w:t>
      </w:r>
      <w:r>
        <w:rPr>
          <w:rFonts w:ascii="Times New Roman" w:hAnsi="Times New Roman"/>
          <w:i/>
          <w:iCs/>
          <w:sz w:val="24"/>
        </w:rPr>
        <w:t>izplatīšanas pakalpojumi</w:t>
      </w:r>
      <w:r>
        <w:rPr>
          <w:rFonts w:ascii="Times New Roman" w:hAnsi="Times New Roman"/>
          <w:sz w:val="24"/>
        </w:rPr>
        <w:t xml:space="preserve"> attiecas uz 1. un 2. pakalpojumu sniegšanas veidu (</w:t>
      </w:r>
      <w:r>
        <w:rPr>
          <w:rFonts w:ascii="Times New Roman" w:hAnsi="Times New Roman"/>
          <w:i/>
          <w:iCs/>
          <w:sz w:val="24"/>
        </w:rPr>
        <w:t>BOP</w:t>
      </w:r>
      <w:r>
        <w:rPr>
          <w:rFonts w:ascii="Times New Roman" w:hAnsi="Times New Roman"/>
          <w:sz w:val="24"/>
        </w:rPr>
        <w:t xml:space="preserve"> regulējumā šie pakalpojumi neatšķirami ir ietverti preču postenī). Izplatīšanas pakalpojumus novērtē, balstoties uz preču vērtībām, piemēram, starptautiskās preču tirdzniecības statistiku (</w:t>
      </w:r>
      <w:r>
        <w:rPr>
          <w:rFonts w:ascii="Times New Roman" w:hAnsi="Times New Roman"/>
          <w:i/>
          <w:iCs/>
          <w:sz w:val="24"/>
        </w:rPr>
        <w:t>ITGS</w:t>
      </w:r>
      <w:r>
        <w:rPr>
          <w:rFonts w:ascii="Times New Roman" w:hAnsi="Times New Roman"/>
          <w:sz w:val="24"/>
        </w:rPr>
        <w:t>).</w:t>
      </w:r>
    </w:p>
    <w:p w14:paraId="68503F48" w14:textId="77777777" w:rsidR="005A04B3" w:rsidRPr="00A96ED6" w:rsidRDefault="005A04B3" w:rsidP="005A04B3">
      <w:pPr>
        <w:widowControl/>
        <w:autoSpaceDE/>
        <w:autoSpaceDN/>
        <w:spacing w:after="160" w:line="259" w:lineRule="auto"/>
        <w:rPr>
          <w:rFonts w:ascii="Times New Roman" w:hAnsi="Times New Roman" w:cs="Times New Roman"/>
          <w:noProof/>
          <w:sz w:val="24"/>
        </w:rPr>
      </w:pPr>
      <w:r>
        <w:br w:type="page"/>
      </w:r>
    </w:p>
    <w:tbl>
      <w:tblPr>
        <w:tblW w:w="5000" w:type="pct"/>
        <w:tblCellMar>
          <w:top w:w="28" w:type="dxa"/>
          <w:left w:w="28" w:type="dxa"/>
          <w:bottom w:w="28" w:type="dxa"/>
          <w:right w:w="28" w:type="dxa"/>
        </w:tblCellMar>
        <w:tblLook w:val="01E0" w:firstRow="1" w:lastRow="1" w:firstColumn="1" w:lastColumn="1" w:noHBand="0" w:noVBand="0"/>
      </w:tblPr>
      <w:tblGrid>
        <w:gridCol w:w="1840"/>
        <w:gridCol w:w="7291"/>
      </w:tblGrid>
      <w:tr w:rsidR="005A04B3" w:rsidRPr="00A96ED6" w14:paraId="4932EC28" w14:textId="77777777" w:rsidTr="00125454">
        <w:trPr>
          <w:trHeight w:val="1532"/>
        </w:trPr>
        <w:tc>
          <w:tcPr>
            <w:tcW w:w="896" w:type="pct"/>
            <w:tcBorders>
              <w:bottom w:val="single" w:sz="24" w:space="0" w:color="C00000"/>
              <w:right w:val="single" w:sz="12" w:space="0" w:color="B83B46"/>
            </w:tcBorders>
            <w:shd w:val="clear" w:color="auto" w:fill="EFD6D6"/>
          </w:tcPr>
          <w:p w14:paraId="6998A62A" w14:textId="77777777" w:rsidR="005A04B3" w:rsidRPr="00A96ED6" w:rsidRDefault="005A04B3" w:rsidP="00125454">
            <w:pPr>
              <w:jc w:val="both"/>
              <w:rPr>
                <w:rFonts w:ascii="Times New Roman" w:hAnsi="Times New Roman" w:cs="Times New Roman"/>
                <w:b/>
                <w:noProof/>
                <w:color w:val="B83B46"/>
                <w:sz w:val="16"/>
                <w:szCs w:val="14"/>
              </w:rPr>
            </w:pPr>
            <w:bookmarkStart w:id="133" w:name="_Hlk166062938"/>
          </w:p>
          <w:p w14:paraId="202B8083" w14:textId="77777777" w:rsidR="005A04B3" w:rsidRPr="00A96ED6" w:rsidRDefault="005A04B3" w:rsidP="00125454">
            <w:pPr>
              <w:ind w:right="184"/>
              <w:jc w:val="right"/>
              <w:rPr>
                <w:rFonts w:ascii="Times New Roman" w:hAnsi="Times New Roman" w:cs="Times New Roman"/>
                <w:b/>
                <w:noProof/>
                <w:color w:val="B83B46"/>
                <w:sz w:val="24"/>
              </w:rPr>
            </w:pPr>
            <w:r>
              <w:rPr>
                <w:rFonts w:ascii="Times New Roman" w:hAnsi="Times New Roman"/>
                <w:b/>
                <w:color w:val="B83B46"/>
                <w:sz w:val="160"/>
              </w:rPr>
              <w:t>12</w:t>
            </w:r>
          </w:p>
        </w:tc>
        <w:tc>
          <w:tcPr>
            <w:tcW w:w="4104" w:type="pct"/>
            <w:tcBorders>
              <w:left w:val="single" w:sz="12" w:space="0" w:color="B83B46"/>
              <w:bottom w:val="single" w:sz="24" w:space="0" w:color="C00000"/>
            </w:tcBorders>
            <w:shd w:val="clear" w:color="auto" w:fill="EFD6D6"/>
          </w:tcPr>
          <w:p w14:paraId="3FEDE09B" w14:textId="77777777" w:rsidR="005A04B3" w:rsidRPr="00A96ED6" w:rsidRDefault="005A04B3" w:rsidP="00BD11F1">
            <w:pPr>
              <w:ind w:left="149"/>
              <w:rPr>
                <w:rFonts w:ascii="Times New Roman" w:hAnsi="Times New Roman" w:cs="Times New Roman"/>
                <w:b/>
                <w:bCs/>
                <w:noProof/>
                <w:color w:val="C00000"/>
                <w:sz w:val="52"/>
                <w:szCs w:val="48"/>
              </w:rPr>
            </w:pPr>
            <w:r>
              <w:rPr>
                <w:rFonts w:ascii="Times New Roman" w:hAnsi="Times New Roman"/>
                <w:b/>
                <w:color w:val="C00000"/>
                <w:sz w:val="52"/>
              </w:rPr>
              <w:t>D daļa. Iespējamie turpmāko pētījumu virzieni</w:t>
            </w:r>
          </w:p>
          <w:p w14:paraId="23CE6AEF" w14:textId="77777777" w:rsidR="005A04B3" w:rsidRPr="00A96ED6" w:rsidRDefault="005A04B3" w:rsidP="00BD11F1">
            <w:pPr>
              <w:ind w:left="149"/>
              <w:rPr>
                <w:rFonts w:ascii="Times New Roman" w:hAnsi="Times New Roman" w:cs="Times New Roman"/>
                <w:b/>
                <w:bCs/>
                <w:noProof/>
                <w:color w:val="C00000"/>
                <w:sz w:val="52"/>
                <w:szCs w:val="48"/>
              </w:rPr>
            </w:pPr>
          </w:p>
          <w:p w14:paraId="40E91762" w14:textId="77777777" w:rsidR="005A04B3" w:rsidRPr="00A96ED6" w:rsidRDefault="005A04B3" w:rsidP="00BD11F1">
            <w:pPr>
              <w:ind w:left="149"/>
              <w:rPr>
                <w:rFonts w:ascii="Times New Roman" w:hAnsi="Times New Roman" w:cs="Times New Roman"/>
                <w:b/>
                <w:bCs/>
                <w:noProof/>
                <w:color w:val="C00000"/>
                <w:sz w:val="44"/>
                <w:szCs w:val="40"/>
              </w:rPr>
            </w:pPr>
            <w:r>
              <w:rPr>
                <w:rFonts w:ascii="Times New Roman" w:hAnsi="Times New Roman"/>
                <w:b/>
                <w:color w:val="C00000"/>
                <w:sz w:val="52"/>
              </w:rPr>
              <w:t>Turpmāk veicamais darbs un izaicinājumi</w:t>
            </w:r>
          </w:p>
        </w:tc>
      </w:tr>
      <w:bookmarkEnd w:id="133"/>
    </w:tbl>
    <w:p w14:paraId="419AA767" w14:textId="77777777" w:rsidR="005A04B3" w:rsidRPr="00A96ED6" w:rsidRDefault="005A04B3" w:rsidP="005A04B3">
      <w:pPr>
        <w:jc w:val="both"/>
        <w:rPr>
          <w:rFonts w:ascii="Times New Roman" w:hAnsi="Times New Roman" w:cs="Times New Roman"/>
          <w:noProof/>
          <w:sz w:val="24"/>
        </w:rPr>
      </w:pPr>
    </w:p>
    <w:p w14:paraId="6514F155"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A04B3" w:rsidRPr="00A96ED6" w14:paraId="6B7B36EE" w14:textId="77777777" w:rsidTr="00125454">
        <w:trPr>
          <w:trHeight w:val="816"/>
        </w:trPr>
        <w:tc>
          <w:tcPr>
            <w:tcW w:w="5000" w:type="pct"/>
            <w:tcBorders>
              <w:top w:val="nil"/>
              <w:left w:val="nil"/>
              <w:bottom w:val="nil"/>
              <w:right w:val="nil"/>
            </w:tcBorders>
            <w:shd w:val="clear" w:color="auto" w:fill="B44646"/>
          </w:tcPr>
          <w:p w14:paraId="6F7B3EB1" w14:textId="77777777" w:rsidR="005A04B3" w:rsidRPr="00A96ED6" w:rsidRDefault="005A04B3" w:rsidP="00D36866">
            <w:pPr>
              <w:ind w:left="57" w:right="57"/>
              <w:jc w:val="both"/>
              <w:rPr>
                <w:rFonts w:ascii="Times New Roman" w:hAnsi="Times New Roman" w:cs="Times New Roman"/>
                <w:b/>
                <w:noProof/>
                <w:color w:val="FFFFFF"/>
                <w:sz w:val="24"/>
              </w:rPr>
            </w:pPr>
            <w:bookmarkStart w:id="134" w:name="_Hlk166062981"/>
            <w:r>
              <w:rPr>
                <w:rFonts w:ascii="Times New Roman" w:hAnsi="Times New Roman"/>
                <w:b/>
                <w:color w:val="FFFFFF"/>
                <w:sz w:val="24"/>
              </w:rPr>
              <w:t xml:space="preserve">Šajā nodaļā aplūkoti ar metodiku saistīti jautājumi, pie kuriem darbs vēl jāturpina, piemēram, iekšzemes apgrozījums salīdzinājumā ar ārvalstu apgrozījumu </w:t>
            </w:r>
            <w:r>
              <w:rPr>
                <w:rFonts w:ascii="Times New Roman" w:hAnsi="Times New Roman"/>
                <w:b/>
                <w:i/>
                <w:iCs/>
                <w:color w:val="FFFFFF"/>
                <w:sz w:val="24"/>
              </w:rPr>
              <w:t>FATS</w:t>
            </w:r>
            <w:r>
              <w:rPr>
                <w:rFonts w:ascii="Times New Roman" w:hAnsi="Times New Roman"/>
                <w:b/>
                <w:color w:val="FFFFFF"/>
                <w:sz w:val="24"/>
              </w:rPr>
              <w:t xml:space="preserve"> datos, ar dubulto uzskaiti saistītās problēmas (piemēram, </w:t>
            </w:r>
            <w:r>
              <w:rPr>
                <w:rFonts w:ascii="Times New Roman" w:hAnsi="Times New Roman"/>
                <w:b/>
                <w:i/>
                <w:iCs/>
                <w:color w:val="FFFFFF"/>
                <w:sz w:val="24"/>
              </w:rPr>
              <w:t>IFATS</w:t>
            </w:r>
            <w:r>
              <w:rPr>
                <w:rFonts w:ascii="Times New Roman" w:hAnsi="Times New Roman"/>
                <w:b/>
                <w:color w:val="FFFFFF"/>
                <w:sz w:val="24"/>
              </w:rPr>
              <w:t xml:space="preserve"> eksports 3. veida novērtēšanā), “ražošanas pakalpojumi” u. c.</w:t>
            </w:r>
          </w:p>
          <w:p w14:paraId="6620ECF5" w14:textId="77777777" w:rsidR="005A04B3" w:rsidRPr="00A96ED6" w:rsidRDefault="005A04B3" w:rsidP="00D36866">
            <w:pPr>
              <w:ind w:left="57" w:right="57"/>
              <w:jc w:val="both"/>
              <w:rPr>
                <w:rFonts w:ascii="Times New Roman" w:hAnsi="Times New Roman" w:cs="Times New Roman"/>
                <w:b/>
                <w:noProof/>
                <w:color w:val="FFFFFF"/>
                <w:sz w:val="24"/>
              </w:rPr>
            </w:pPr>
          </w:p>
          <w:p w14:paraId="182F5922" w14:textId="77777777" w:rsidR="005A04B3" w:rsidRPr="00A96ED6" w:rsidRDefault="005A04B3" w:rsidP="00D36866">
            <w:pPr>
              <w:ind w:left="57" w:right="57"/>
              <w:jc w:val="both"/>
              <w:rPr>
                <w:rFonts w:ascii="Times New Roman" w:hAnsi="Times New Roman" w:cs="Times New Roman"/>
                <w:b/>
                <w:noProof/>
                <w:color w:val="FFFFFF"/>
                <w:sz w:val="24"/>
              </w:rPr>
            </w:pPr>
            <w:r>
              <w:rPr>
                <w:rFonts w:ascii="Times New Roman" w:hAnsi="Times New Roman"/>
                <w:b/>
                <w:color w:val="FFFFFF"/>
                <w:sz w:val="24"/>
              </w:rPr>
              <w:t>Šiem jautājumiem galvenā uzmanība būs pievērsta šīs rokasgrāmatas otrajā izdevumā.</w:t>
            </w:r>
          </w:p>
        </w:tc>
      </w:tr>
      <w:bookmarkEnd w:id="134"/>
    </w:tbl>
    <w:p w14:paraId="70F73089" w14:textId="77777777" w:rsidR="005A04B3" w:rsidRPr="00A96ED6" w:rsidRDefault="005A04B3" w:rsidP="005A04B3">
      <w:pPr>
        <w:jc w:val="both"/>
        <w:rPr>
          <w:rFonts w:ascii="Times New Roman" w:hAnsi="Times New Roman" w:cs="Times New Roman"/>
          <w:noProof/>
          <w:sz w:val="24"/>
        </w:rPr>
      </w:pPr>
    </w:p>
    <w:p w14:paraId="560DDD26" w14:textId="77777777" w:rsidR="005A04B3" w:rsidRPr="00A96ED6" w:rsidRDefault="005A04B3" w:rsidP="005A04B3">
      <w:pPr>
        <w:jc w:val="both"/>
        <w:rPr>
          <w:rFonts w:ascii="Times New Roman" w:hAnsi="Times New Roman" w:cs="Times New Roman"/>
          <w:b/>
          <w:noProof/>
          <w:sz w:val="24"/>
        </w:rPr>
      </w:pPr>
      <w:bookmarkStart w:id="135" w:name="12._Part_D_Possible__directions_for_futu"/>
      <w:bookmarkEnd w:id="135"/>
    </w:p>
    <w:p w14:paraId="6CE9CB80" w14:textId="77777777" w:rsidR="005A04B3" w:rsidRPr="00A96ED6" w:rsidRDefault="005A04B3" w:rsidP="005A04B3">
      <w:pPr>
        <w:jc w:val="both"/>
        <w:rPr>
          <w:rFonts w:ascii="Times New Roman" w:hAnsi="Times New Roman" w:cs="Times New Roman"/>
          <w:b/>
          <w:bCs/>
          <w:noProof/>
          <w:color w:val="B83B46"/>
          <w:sz w:val="28"/>
          <w:szCs w:val="24"/>
        </w:rPr>
      </w:pPr>
      <w:bookmarkStart w:id="136" w:name="12.1._Introduction"/>
      <w:bookmarkEnd w:id="136"/>
      <w:r>
        <w:rPr>
          <w:rFonts w:ascii="Times New Roman" w:hAnsi="Times New Roman"/>
          <w:b/>
          <w:color w:val="B83B46"/>
          <w:sz w:val="28"/>
        </w:rPr>
        <w:t>12.1. Ievads</w:t>
      </w:r>
    </w:p>
    <w:p w14:paraId="6030DF64" w14:textId="77777777" w:rsidR="005A04B3" w:rsidRPr="00A96ED6" w:rsidRDefault="005A04B3" w:rsidP="005A04B3">
      <w:pPr>
        <w:jc w:val="both"/>
        <w:rPr>
          <w:rFonts w:ascii="Times New Roman" w:hAnsi="Times New Roman" w:cs="Times New Roman"/>
          <w:b/>
          <w:bCs/>
          <w:noProof/>
          <w:color w:val="B83B46"/>
          <w:sz w:val="28"/>
          <w:szCs w:val="24"/>
        </w:rPr>
      </w:pPr>
    </w:p>
    <w:p w14:paraId="4DF6DCC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Šajā nodaļā apkopoti visi apzinātie ar metodiku saistītie jautājumi, pie kuriem darbs vēl jāturpina, piemēram, iekšzemes un ārvalstu apgrozījuma salīdzināšana FATS datos, ar dubulto uzskaiti saistītās problēmas, kā arī modeļa proporciju sadalījuma uzlabošana. Vairums no šiem jautājumiem jau ir pieminēti 6.–10. nodaļā.</w:t>
      </w:r>
    </w:p>
    <w:p w14:paraId="12801217" w14:textId="77777777" w:rsidR="005A04B3" w:rsidRPr="00A96ED6" w:rsidRDefault="005A04B3" w:rsidP="005A04B3">
      <w:pPr>
        <w:jc w:val="both"/>
        <w:rPr>
          <w:rFonts w:ascii="Times New Roman" w:hAnsi="Times New Roman" w:cs="Times New Roman"/>
          <w:noProof/>
          <w:sz w:val="24"/>
        </w:rPr>
      </w:pPr>
    </w:p>
    <w:p w14:paraId="5642A96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Šie jautājumi tiks sīkāk aplūkoti šīs rokasgrāmatas otrajā izdevumā, ko plānots publicēt līdz 2023. gada beigām.</w:t>
      </w:r>
    </w:p>
    <w:p w14:paraId="56691B2C" w14:textId="77777777" w:rsidR="005A04B3" w:rsidRPr="00A96ED6" w:rsidRDefault="005A04B3" w:rsidP="005A04B3">
      <w:pPr>
        <w:jc w:val="both"/>
        <w:rPr>
          <w:rFonts w:ascii="Times New Roman" w:hAnsi="Times New Roman" w:cs="Times New Roman"/>
          <w:noProof/>
          <w:sz w:val="24"/>
        </w:rPr>
      </w:pPr>
    </w:p>
    <w:p w14:paraId="1944498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Rokasgrāmatas pārskatītajā otrajā izdevumā tiks papildinātas ieteicamās metodes, ko var izmantot, lai novērtētu pakalpojumu sniegšanas veidus, kas neietver preču vērtības, bet ietver izplatīšanas pakalpojumus, izmantojot visus pieejamos avotus un modelēšanas paņēmienus.</w:t>
      </w:r>
    </w:p>
    <w:p w14:paraId="6BC52152" w14:textId="77777777" w:rsidR="005A04B3" w:rsidRPr="00A96ED6" w:rsidRDefault="005A04B3" w:rsidP="005A04B3">
      <w:pPr>
        <w:jc w:val="both"/>
        <w:rPr>
          <w:rFonts w:ascii="Times New Roman" w:hAnsi="Times New Roman" w:cs="Times New Roman"/>
          <w:noProof/>
          <w:sz w:val="24"/>
        </w:rPr>
      </w:pPr>
    </w:p>
    <w:p w14:paraId="049C34DD" w14:textId="77777777" w:rsidR="005A04B3" w:rsidRPr="00A96ED6" w:rsidRDefault="005A04B3" w:rsidP="005A04B3">
      <w:pPr>
        <w:jc w:val="both"/>
        <w:rPr>
          <w:rFonts w:ascii="Times New Roman" w:hAnsi="Times New Roman" w:cs="Times New Roman"/>
          <w:noProof/>
          <w:sz w:val="24"/>
        </w:rPr>
      </w:pPr>
    </w:p>
    <w:p w14:paraId="77A4AF50" w14:textId="77777777" w:rsidR="005A04B3" w:rsidRPr="00A96ED6" w:rsidRDefault="005A04B3" w:rsidP="005A04B3">
      <w:pPr>
        <w:jc w:val="both"/>
        <w:rPr>
          <w:rFonts w:ascii="Times New Roman" w:hAnsi="Times New Roman" w:cs="Times New Roman"/>
          <w:b/>
          <w:bCs/>
          <w:noProof/>
          <w:color w:val="B83B46"/>
          <w:sz w:val="28"/>
          <w:szCs w:val="24"/>
        </w:rPr>
      </w:pPr>
      <w:bookmarkStart w:id="137" w:name="12.2._Improving_the_Eurostat-WTO_model_a"/>
      <w:bookmarkEnd w:id="137"/>
      <w:r>
        <w:rPr>
          <w:rFonts w:ascii="Times New Roman" w:hAnsi="Times New Roman"/>
          <w:b/>
          <w:color w:val="B83B46"/>
          <w:sz w:val="28"/>
        </w:rPr>
        <w:t xml:space="preserve">12.2. </w:t>
      </w:r>
      <w:r>
        <w:rPr>
          <w:rFonts w:ascii="Times New Roman" w:hAnsi="Times New Roman"/>
          <w:b/>
          <w:i/>
          <w:iCs/>
          <w:color w:val="B83B46"/>
          <w:sz w:val="28"/>
        </w:rPr>
        <w:t>Eurostat</w:t>
      </w:r>
      <w:r>
        <w:rPr>
          <w:rFonts w:ascii="Times New Roman" w:hAnsi="Times New Roman"/>
          <w:b/>
          <w:color w:val="B83B46"/>
          <w:sz w:val="28"/>
        </w:rPr>
        <w:t xml:space="preserve">-PTO modeļa uzlabošana un </w:t>
      </w:r>
      <w:r>
        <w:rPr>
          <w:rFonts w:ascii="Times New Roman" w:hAnsi="Times New Roman"/>
          <w:b/>
          <w:i/>
          <w:iCs/>
          <w:color w:val="B83B46"/>
          <w:sz w:val="28"/>
        </w:rPr>
        <w:t>ITSS</w:t>
      </w:r>
      <w:r>
        <w:rPr>
          <w:rFonts w:ascii="Times New Roman" w:hAnsi="Times New Roman"/>
          <w:b/>
          <w:color w:val="B83B46"/>
          <w:sz w:val="28"/>
        </w:rPr>
        <w:t xml:space="preserve"> datu korekciju precizēšana</w:t>
      </w:r>
    </w:p>
    <w:p w14:paraId="03E696A3" w14:textId="77777777" w:rsidR="005A04B3" w:rsidRPr="00A96ED6" w:rsidRDefault="005A04B3" w:rsidP="005A04B3">
      <w:pPr>
        <w:jc w:val="both"/>
        <w:rPr>
          <w:rFonts w:ascii="Times New Roman" w:hAnsi="Times New Roman" w:cs="Times New Roman"/>
          <w:b/>
          <w:bCs/>
          <w:noProof/>
          <w:color w:val="B83B46"/>
          <w:sz w:val="28"/>
          <w:szCs w:val="24"/>
        </w:rPr>
      </w:pPr>
    </w:p>
    <w:p w14:paraId="402DA762" w14:textId="77777777" w:rsidR="005A04B3" w:rsidRDefault="005A04B3" w:rsidP="005A04B3">
      <w:pPr>
        <w:jc w:val="both"/>
        <w:rPr>
          <w:rFonts w:ascii="Times New Roman" w:hAnsi="Times New Roman"/>
          <w:sz w:val="24"/>
        </w:rPr>
      </w:pPr>
      <w:r>
        <w:rPr>
          <w:rFonts w:ascii="Times New Roman" w:hAnsi="Times New Roman"/>
          <w:sz w:val="24"/>
        </w:rPr>
        <w:t xml:space="preserve">Turpmāk minēti daži apzinātie virzieni, pie kuriem vēl jāturpina darbs saistībā ar </w:t>
      </w:r>
      <w:r>
        <w:rPr>
          <w:rFonts w:ascii="Times New Roman" w:hAnsi="Times New Roman"/>
          <w:i/>
          <w:iCs/>
          <w:sz w:val="24"/>
        </w:rPr>
        <w:t>Eurostat</w:t>
      </w:r>
      <w:r>
        <w:rPr>
          <w:rFonts w:ascii="Times New Roman" w:hAnsi="Times New Roman"/>
          <w:sz w:val="24"/>
        </w:rPr>
        <w:t xml:space="preserve">-PTO modeli un </w:t>
      </w:r>
      <w:r>
        <w:rPr>
          <w:rFonts w:ascii="Times New Roman" w:hAnsi="Times New Roman"/>
          <w:i/>
          <w:iCs/>
          <w:sz w:val="24"/>
        </w:rPr>
        <w:t>ITSS</w:t>
      </w:r>
      <w:r>
        <w:rPr>
          <w:rFonts w:ascii="Times New Roman" w:hAnsi="Times New Roman"/>
          <w:sz w:val="24"/>
        </w:rPr>
        <w:t xml:space="preserve"> datu korekcijām:</w:t>
      </w:r>
    </w:p>
    <w:p w14:paraId="42F3962A" w14:textId="77777777" w:rsidR="00D36866" w:rsidRPr="00A96ED6" w:rsidRDefault="00D36866" w:rsidP="005A04B3">
      <w:pPr>
        <w:jc w:val="both"/>
        <w:rPr>
          <w:rFonts w:ascii="Times New Roman" w:hAnsi="Times New Roman" w:cs="Times New Roman"/>
          <w:noProof/>
          <w:sz w:val="24"/>
        </w:rPr>
      </w:pPr>
    </w:p>
    <w:p w14:paraId="327B2EF9" w14:textId="77777777" w:rsidR="005A04B3" w:rsidRPr="00A96ED6" w:rsidRDefault="005A04B3" w:rsidP="003354F3">
      <w:pPr>
        <w:pStyle w:val="ListParagraph"/>
        <w:numPr>
          <w:ilvl w:val="0"/>
          <w:numId w:val="85"/>
        </w:numPr>
        <w:ind w:left="567" w:hanging="283"/>
        <w:contextualSpacing/>
        <w:jc w:val="both"/>
        <w:rPr>
          <w:rFonts w:ascii="Times New Roman" w:hAnsi="Times New Roman" w:cs="Times New Roman"/>
          <w:noProof/>
          <w:sz w:val="24"/>
        </w:rPr>
      </w:pPr>
      <w:r>
        <w:rPr>
          <w:rFonts w:ascii="Times New Roman" w:hAnsi="Times New Roman"/>
          <w:sz w:val="24"/>
        </w:rPr>
        <w:t xml:space="preserve">uzlabot pakalpojumu sniegšanas veidu proporciju sadalījumu </w:t>
      </w:r>
      <w:r>
        <w:rPr>
          <w:rFonts w:ascii="Times New Roman" w:hAnsi="Times New Roman"/>
          <w:i/>
          <w:iCs/>
          <w:sz w:val="24"/>
        </w:rPr>
        <w:t>EBOPS</w:t>
      </w:r>
      <w:r>
        <w:rPr>
          <w:rFonts w:ascii="Times New Roman" w:hAnsi="Times New Roman"/>
          <w:sz w:val="24"/>
        </w:rPr>
        <w:t xml:space="preserve"> kategorijās un ņemt vērā tehnoloģiskās attīstības un digitalizācijas gaitā radušās izmaiņas uzņēmējdarbības modeļos un tirdzniecības politikā, kā arī nesen ieviestos ar veselību saistītos ceļošanas ierobežojumus;</w:t>
      </w:r>
    </w:p>
    <w:p w14:paraId="3AC5CE2A" w14:textId="77777777" w:rsidR="005A04B3" w:rsidRPr="00A96ED6" w:rsidRDefault="005A04B3" w:rsidP="003354F3">
      <w:pPr>
        <w:pStyle w:val="ListParagraph"/>
        <w:numPr>
          <w:ilvl w:val="0"/>
          <w:numId w:val="85"/>
        </w:numPr>
        <w:ind w:left="567" w:hanging="283"/>
        <w:contextualSpacing/>
        <w:jc w:val="both"/>
        <w:rPr>
          <w:rFonts w:ascii="Times New Roman" w:hAnsi="Times New Roman" w:cs="Times New Roman"/>
          <w:noProof/>
          <w:sz w:val="24"/>
        </w:rPr>
      </w:pPr>
      <w:r>
        <w:rPr>
          <w:rFonts w:ascii="Times New Roman" w:hAnsi="Times New Roman"/>
          <w:sz w:val="24"/>
        </w:rPr>
        <w:t xml:space="preserve">pārskatīt konkrētu </w:t>
      </w:r>
      <w:r>
        <w:rPr>
          <w:rFonts w:ascii="Times New Roman" w:hAnsi="Times New Roman"/>
          <w:i/>
          <w:iCs/>
          <w:sz w:val="24"/>
        </w:rPr>
        <w:t>EBOPS</w:t>
      </w:r>
      <w:r>
        <w:rPr>
          <w:rFonts w:ascii="Times New Roman" w:hAnsi="Times New Roman"/>
          <w:sz w:val="24"/>
        </w:rPr>
        <w:t xml:space="preserve"> posteņu attiecināšanu uz diviem vai vairākiem pakalpojumu sniegšanas veidiem </w:t>
      </w:r>
      <w:r>
        <w:rPr>
          <w:rFonts w:ascii="Times New Roman" w:hAnsi="Times New Roman"/>
          <w:i/>
          <w:iCs/>
          <w:sz w:val="24"/>
        </w:rPr>
        <w:t>Eurostat</w:t>
      </w:r>
      <w:r>
        <w:rPr>
          <w:rFonts w:ascii="Times New Roman" w:hAnsi="Times New Roman"/>
          <w:sz w:val="24"/>
        </w:rPr>
        <w:t>-PTO modelī;</w:t>
      </w:r>
    </w:p>
    <w:p w14:paraId="5182F494" w14:textId="77777777" w:rsidR="005A04B3" w:rsidRPr="00A96ED6" w:rsidRDefault="005A04B3" w:rsidP="003354F3">
      <w:pPr>
        <w:pStyle w:val="ListParagraph"/>
        <w:numPr>
          <w:ilvl w:val="0"/>
          <w:numId w:val="85"/>
        </w:numPr>
        <w:ind w:left="567" w:hanging="283"/>
        <w:contextualSpacing/>
        <w:jc w:val="both"/>
        <w:rPr>
          <w:rFonts w:ascii="Times New Roman" w:hAnsi="Times New Roman" w:cs="Times New Roman"/>
          <w:noProof/>
          <w:sz w:val="24"/>
        </w:rPr>
      </w:pPr>
      <w:r>
        <w:rPr>
          <w:rFonts w:ascii="Times New Roman" w:hAnsi="Times New Roman"/>
          <w:sz w:val="24"/>
        </w:rPr>
        <w:t>izstrādāt metodi uz pakalpojumu sniegšanas veidiem attiecināto proporciju modificēšanai standarta modelī laika gaitā;</w:t>
      </w:r>
    </w:p>
    <w:p w14:paraId="27EDAB02" w14:textId="77777777" w:rsidR="005A04B3" w:rsidRPr="00A96ED6" w:rsidRDefault="005A04B3" w:rsidP="003354F3">
      <w:pPr>
        <w:pStyle w:val="ListParagraph"/>
        <w:numPr>
          <w:ilvl w:val="0"/>
          <w:numId w:val="85"/>
        </w:numPr>
        <w:ind w:left="567" w:hanging="283"/>
        <w:contextualSpacing/>
        <w:jc w:val="both"/>
        <w:rPr>
          <w:rFonts w:ascii="Times New Roman" w:hAnsi="Times New Roman" w:cs="Times New Roman"/>
          <w:noProof/>
          <w:sz w:val="24"/>
        </w:rPr>
      </w:pPr>
      <w:r>
        <w:rPr>
          <w:rFonts w:ascii="Times New Roman" w:hAnsi="Times New Roman"/>
          <w:sz w:val="24"/>
        </w:rPr>
        <w:lastRenderedPageBreak/>
        <w:t>izstrādāt ieteikumus proporciju attiecināšanai atkarībā no attiecīgās partnervalsts/reģiona;</w:t>
      </w:r>
    </w:p>
    <w:p w14:paraId="63C62C03" w14:textId="77777777" w:rsidR="005A04B3" w:rsidRPr="00A96ED6" w:rsidRDefault="005A04B3" w:rsidP="003354F3">
      <w:pPr>
        <w:pStyle w:val="ListParagraph"/>
        <w:numPr>
          <w:ilvl w:val="0"/>
          <w:numId w:val="85"/>
        </w:numPr>
        <w:ind w:left="567" w:hanging="283"/>
        <w:contextualSpacing/>
        <w:jc w:val="both"/>
        <w:rPr>
          <w:rFonts w:ascii="Times New Roman" w:hAnsi="Times New Roman" w:cs="Times New Roman"/>
          <w:noProof/>
          <w:sz w:val="24"/>
        </w:rPr>
      </w:pPr>
      <w:r>
        <w:rPr>
          <w:rFonts w:ascii="Times New Roman" w:hAnsi="Times New Roman"/>
          <w:sz w:val="24"/>
        </w:rPr>
        <w:t>izstrādāt ieteikumus multimodālās pakalpojumu sniegšanas traktēšanai;</w:t>
      </w:r>
    </w:p>
    <w:p w14:paraId="44936973" w14:textId="77777777" w:rsidR="005A04B3" w:rsidRPr="00A96ED6" w:rsidRDefault="005A04B3" w:rsidP="003354F3">
      <w:pPr>
        <w:pStyle w:val="ListParagraph"/>
        <w:numPr>
          <w:ilvl w:val="0"/>
          <w:numId w:val="85"/>
        </w:numPr>
        <w:ind w:left="567" w:hanging="283"/>
        <w:contextualSpacing/>
        <w:jc w:val="both"/>
        <w:rPr>
          <w:rFonts w:ascii="Times New Roman" w:hAnsi="Times New Roman" w:cs="Times New Roman"/>
          <w:noProof/>
          <w:sz w:val="24"/>
        </w:rPr>
      </w:pPr>
      <w:r>
        <w:rPr>
          <w:rFonts w:ascii="Times New Roman" w:hAnsi="Times New Roman"/>
          <w:sz w:val="24"/>
        </w:rPr>
        <w:t xml:space="preserve">uzlabot to preču vērtības aplēses, kuras nerezidenti iegādājas, uzturoties ārvalstīs, vai saņem no valsts, kurā notiek būvniecības projekta īstenošana (tas attiecas uz </w:t>
      </w:r>
      <w:r>
        <w:rPr>
          <w:rFonts w:ascii="Times New Roman" w:hAnsi="Times New Roman"/>
          <w:i/>
          <w:iCs/>
          <w:sz w:val="24"/>
        </w:rPr>
        <w:t>EBOPS</w:t>
      </w:r>
      <w:r>
        <w:rPr>
          <w:rFonts w:ascii="Times New Roman" w:hAnsi="Times New Roman"/>
          <w:sz w:val="24"/>
        </w:rPr>
        <w:t xml:space="preserve"> posteņiem “Ceļošana” un attiecīgi “Būvniecība”);</w:t>
      </w:r>
    </w:p>
    <w:p w14:paraId="66412C01" w14:textId="77777777" w:rsidR="005A04B3" w:rsidRPr="00A96ED6" w:rsidRDefault="005A04B3" w:rsidP="003354F3">
      <w:pPr>
        <w:pStyle w:val="ListParagraph"/>
        <w:numPr>
          <w:ilvl w:val="0"/>
          <w:numId w:val="85"/>
        </w:numPr>
        <w:ind w:left="567" w:hanging="283"/>
        <w:contextualSpacing/>
        <w:jc w:val="both"/>
        <w:rPr>
          <w:rFonts w:ascii="Times New Roman" w:hAnsi="Times New Roman" w:cs="Times New Roman"/>
          <w:noProof/>
          <w:sz w:val="24"/>
        </w:rPr>
      </w:pPr>
      <w:r>
        <w:rPr>
          <w:rFonts w:ascii="Times New Roman" w:hAnsi="Times New Roman"/>
          <w:sz w:val="24"/>
        </w:rPr>
        <w:t xml:space="preserve">izstrādāt ieteikumus preču vērtības nodalīšanai </w:t>
      </w:r>
      <w:r>
        <w:rPr>
          <w:rFonts w:ascii="Times New Roman" w:hAnsi="Times New Roman"/>
          <w:i/>
          <w:iCs/>
          <w:sz w:val="24"/>
        </w:rPr>
        <w:t>EBOPS</w:t>
      </w:r>
      <w:r>
        <w:rPr>
          <w:rFonts w:ascii="Times New Roman" w:hAnsi="Times New Roman"/>
          <w:sz w:val="24"/>
        </w:rPr>
        <w:t xml:space="preserve"> postenī “Apkope un remonts”;</w:t>
      </w:r>
    </w:p>
    <w:p w14:paraId="6D420A49" w14:textId="77777777" w:rsidR="005A04B3" w:rsidRPr="00A96ED6" w:rsidRDefault="005A04B3" w:rsidP="003354F3">
      <w:pPr>
        <w:pStyle w:val="ListParagraph"/>
        <w:numPr>
          <w:ilvl w:val="0"/>
          <w:numId w:val="85"/>
        </w:numPr>
        <w:ind w:left="567" w:hanging="283"/>
        <w:contextualSpacing/>
        <w:jc w:val="both"/>
        <w:rPr>
          <w:rFonts w:ascii="Times New Roman" w:hAnsi="Times New Roman" w:cs="Times New Roman"/>
          <w:noProof/>
          <w:sz w:val="24"/>
        </w:rPr>
      </w:pPr>
      <w:r>
        <w:rPr>
          <w:rFonts w:ascii="Times New Roman" w:hAnsi="Times New Roman"/>
          <w:sz w:val="24"/>
        </w:rPr>
        <w:t>atsevišķi apzināt pakalpojumus uz darījumiem vērstajos posteņos (jo īpaši postenī “Ceļošana”) (skat. arī diskusiju saistībā ar BPM6 pārskatīšanu);</w:t>
      </w:r>
    </w:p>
    <w:p w14:paraId="19919040" w14:textId="77777777" w:rsidR="005A04B3" w:rsidRPr="00A96ED6" w:rsidRDefault="005A04B3" w:rsidP="003354F3">
      <w:pPr>
        <w:pStyle w:val="ListParagraph"/>
        <w:numPr>
          <w:ilvl w:val="0"/>
          <w:numId w:val="85"/>
        </w:numPr>
        <w:ind w:left="567" w:hanging="283"/>
        <w:contextualSpacing/>
        <w:jc w:val="both"/>
        <w:rPr>
          <w:rFonts w:ascii="Times New Roman" w:hAnsi="Times New Roman" w:cs="Times New Roman"/>
          <w:noProof/>
          <w:sz w:val="24"/>
        </w:rPr>
      </w:pPr>
      <w:r>
        <w:rPr>
          <w:rFonts w:ascii="Times New Roman" w:hAnsi="Times New Roman"/>
          <w:sz w:val="24"/>
        </w:rPr>
        <w:t>turpināt izstrādāt ieteikumus saistībā ar posteni “Būvniecība”.</w:t>
      </w:r>
    </w:p>
    <w:p w14:paraId="0057B94D" w14:textId="77777777" w:rsidR="005A04B3" w:rsidRPr="00A96ED6" w:rsidRDefault="005A04B3" w:rsidP="005A04B3">
      <w:pPr>
        <w:jc w:val="both"/>
        <w:rPr>
          <w:rFonts w:ascii="Times New Roman" w:hAnsi="Times New Roman" w:cs="Times New Roman"/>
          <w:noProof/>
          <w:sz w:val="24"/>
        </w:rPr>
      </w:pPr>
    </w:p>
    <w:p w14:paraId="406C6E7A" w14:textId="77777777" w:rsidR="005A04B3" w:rsidRPr="00A96ED6" w:rsidRDefault="005A04B3" w:rsidP="005A04B3">
      <w:pPr>
        <w:jc w:val="both"/>
        <w:rPr>
          <w:rFonts w:ascii="Times New Roman" w:hAnsi="Times New Roman" w:cs="Times New Roman"/>
          <w:noProof/>
          <w:sz w:val="24"/>
        </w:rPr>
      </w:pPr>
    </w:p>
    <w:p w14:paraId="1AD71E4F" w14:textId="77777777" w:rsidR="005A04B3" w:rsidRPr="00A96ED6" w:rsidRDefault="005A04B3" w:rsidP="005A04B3">
      <w:pPr>
        <w:jc w:val="both"/>
        <w:rPr>
          <w:rFonts w:ascii="Times New Roman" w:hAnsi="Times New Roman" w:cs="Times New Roman"/>
          <w:b/>
          <w:bCs/>
          <w:noProof/>
          <w:color w:val="B83B46"/>
          <w:sz w:val="24"/>
        </w:rPr>
      </w:pPr>
      <w:bookmarkStart w:id="138" w:name="12.3._Improving_Mode_3_and_distribution_"/>
      <w:bookmarkEnd w:id="138"/>
      <w:r>
        <w:rPr>
          <w:rFonts w:ascii="Times New Roman" w:hAnsi="Times New Roman"/>
          <w:b/>
          <w:color w:val="B83B46"/>
          <w:sz w:val="28"/>
        </w:rPr>
        <w:t>12.3. 3. veida un izplatīšanas pakalpojumu novērtējuma uzlabošana</w:t>
      </w:r>
    </w:p>
    <w:p w14:paraId="49B27259" w14:textId="77777777" w:rsidR="005A04B3" w:rsidRPr="00A96ED6" w:rsidRDefault="005A04B3" w:rsidP="005A04B3">
      <w:pPr>
        <w:jc w:val="both"/>
        <w:rPr>
          <w:rFonts w:ascii="Times New Roman" w:hAnsi="Times New Roman" w:cs="Times New Roman"/>
          <w:b/>
          <w:bCs/>
          <w:noProof/>
          <w:color w:val="B83B46"/>
          <w:sz w:val="24"/>
        </w:rPr>
      </w:pPr>
    </w:p>
    <w:p w14:paraId="5DD99C44" w14:textId="77777777" w:rsidR="005A04B3" w:rsidRDefault="005A04B3" w:rsidP="005A04B3">
      <w:pPr>
        <w:jc w:val="both"/>
        <w:rPr>
          <w:rFonts w:ascii="Times New Roman" w:hAnsi="Times New Roman"/>
          <w:sz w:val="24"/>
        </w:rPr>
      </w:pPr>
      <w:r>
        <w:rPr>
          <w:rFonts w:ascii="Times New Roman" w:hAnsi="Times New Roman"/>
          <w:sz w:val="24"/>
        </w:rPr>
        <w:t xml:space="preserve">Turpmāk minētas dažas apzinātās jomas, pie kurām vēl jāturpina darbs saistībā ar 3. veida, </w:t>
      </w:r>
      <w:r>
        <w:rPr>
          <w:rFonts w:ascii="Times New Roman" w:hAnsi="Times New Roman"/>
          <w:i/>
          <w:iCs/>
          <w:sz w:val="24"/>
        </w:rPr>
        <w:t>FATS</w:t>
      </w:r>
      <w:r>
        <w:rPr>
          <w:rFonts w:ascii="Times New Roman" w:hAnsi="Times New Roman"/>
          <w:sz w:val="24"/>
        </w:rPr>
        <w:t xml:space="preserve"> datu un izplatīšanas pakalpojumu novērtēšanu:</w:t>
      </w:r>
    </w:p>
    <w:p w14:paraId="1B89CF22" w14:textId="77777777" w:rsidR="00D36866" w:rsidRPr="00A96ED6" w:rsidRDefault="00D36866" w:rsidP="005A04B3">
      <w:pPr>
        <w:jc w:val="both"/>
        <w:rPr>
          <w:rFonts w:ascii="Times New Roman" w:hAnsi="Times New Roman" w:cs="Times New Roman"/>
          <w:noProof/>
          <w:sz w:val="24"/>
        </w:rPr>
      </w:pPr>
    </w:p>
    <w:p w14:paraId="004CD80A" w14:textId="77777777" w:rsidR="005A04B3" w:rsidRPr="00A96ED6" w:rsidRDefault="005A04B3" w:rsidP="003354F3">
      <w:pPr>
        <w:pStyle w:val="ListParagraph"/>
        <w:numPr>
          <w:ilvl w:val="0"/>
          <w:numId w:val="86"/>
        </w:numPr>
        <w:ind w:left="567" w:hanging="283"/>
        <w:contextualSpacing/>
        <w:jc w:val="both"/>
        <w:rPr>
          <w:rFonts w:ascii="Times New Roman" w:hAnsi="Times New Roman" w:cs="Times New Roman"/>
          <w:noProof/>
          <w:sz w:val="24"/>
        </w:rPr>
      </w:pPr>
      <w:r>
        <w:rPr>
          <w:rFonts w:ascii="Times New Roman" w:hAnsi="Times New Roman"/>
          <w:sz w:val="24"/>
        </w:rPr>
        <w:t xml:space="preserve">uzlabot veidu, kā saskaņot </w:t>
      </w:r>
      <w:r>
        <w:rPr>
          <w:rFonts w:ascii="Times New Roman" w:hAnsi="Times New Roman"/>
          <w:i/>
          <w:iCs/>
          <w:sz w:val="24"/>
        </w:rPr>
        <w:t>FATS</w:t>
      </w:r>
      <w:r>
        <w:rPr>
          <w:rFonts w:ascii="Times New Roman" w:hAnsi="Times New Roman"/>
          <w:sz w:val="24"/>
        </w:rPr>
        <w:t xml:space="preserve"> datus (kas uzskaitīti atbilstoši </w:t>
      </w:r>
      <w:r>
        <w:rPr>
          <w:rFonts w:ascii="Times New Roman" w:hAnsi="Times New Roman"/>
          <w:i/>
          <w:iCs/>
          <w:sz w:val="24"/>
        </w:rPr>
        <w:t>NACE/ISIC</w:t>
      </w:r>
      <w:r>
        <w:rPr>
          <w:rFonts w:ascii="Times New Roman" w:hAnsi="Times New Roman"/>
          <w:sz w:val="24"/>
        </w:rPr>
        <w:t xml:space="preserve"> klasifikācijai) ar </w:t>
      </w:r>
      <w:r>
        <w:rPr>
          <w:rFonts w:ascii="Times New Roman" w:hAnsi="Times New Roman"/>
          <w:i/>
          <w:iCs/>
          <w:sz w:val="24"/>
        </w:rPr>
        <w:t>EBOPS</w:t>
      </w:r>
      <w:r>
        <w:rPr>
          <w:rFonts w:ascii="Times New Roman" w:hAnsi="Times New Roman"/>
          <w:sz w:val="24"/>
        </w:rPr>
        <w:t xml:space="preserve"> posteņiem;</w:t>
      </w:r>
    </w:p>
    <w:p w14:paraId="1F08AA5D" w14:textId="77777777" w:rsidR="005A04B3" w:rsidRPr="00A96ED6" w:rsidRDefault="005A04B3" w:rsidP="003354F3">
      <w:pPr>
        <w:pStyle w:val="ListParagraph"/>
        <w:numPr>
          <w:ilvl w:val="0"/>
          <w:numId w:val="86"/>
        </w:numPr>
        <w:ind w:left="567" w:hanging="283"/>
        <w:contextualSpacing/>
        <w:jc w:val="both"/>
        <w:rPr>
          <w:rFonts w:ascii="Times New Roman" w:hAnsi="Times New Roman" w:cs="Times New Roman"/>
          <w:noProof/>
          <w:sz w:val="24"/>
        </w:rPr>
      </w:pPr>
      <w:r>
        <w:rPr>
          <w:rFonts w:ascii="Times New Roman" w:hAnsi="Times New Roman"/>
          <w:sz w:val="24"/>
        </w:rPr>
        <w:t xml:space="preserve">iegūstot datus no </w:t>
      </w:r>
      <w:r>
        <w:rPr>
          <w:rFonts w:ascii="Times New Roman" w:hAnsi="Times New Roman"/>
          <w:i/>
          <w:iCs/>
          <w:sz w:val="24"/>
        </w:rPr>
        <w:t>FATS</w:t>
      </w:r>
      <w:r>
        <w:rPr>
          <w:rFonts w:ascii="Times New Roman" w:hAnsi="Times New Roman"/>
          <w:sz w:val="24"/>
        </w:rPr>
        <w:t>, nošķirt pārdošanas apjoma datus no uzņēmuma sekundārās saimnieciskās darbības datiem, lai tādējādi nodalītu preču un pakalpojumu pārdošanas apjomu;</w:t>
      </w:r>
    </w:p>
    <w:p w14:paraId="2A7C6424" w14:textId="77777777" w:rsidR="005A04B3" w:rsidRPr="00A96ED6" w:rsidRDefault="005A04B3" w:rsidP="003354F3">
      <w:pPr>
        <w:pStyle w:val="ListParagraph"/>
        <w:numPr>
          <w:ilvl w:val="0"/>
          <w:numId w:val="86"/>
        </w:numPr>
        <w:ind w:left="567" w:hanging="283"/>
        <w:contextualSpacing/>
        <w:jc w:val="both"/>
        <w:rPr>
          <w:rFonts w:ascii="Times New Roman" w:hAnsi="Times New Roman" w:cs="Times New Roman"/>
          <w:noProof/>
          <w:sz w:val="24"/>
        </w:rPr>
      </w:pPr>
      <w:r>
        <w:rPr>
          <w:rFonts w:ascii="Times New Roman" w:hAnsi="Times New Roman"/>
          <w:sz w:val="24"/>
        </w:rPr>
        <w:t xml:space="preserve">uzlabot ieteikumus </w:t>
      </w:r>
      <w:r>
        <w:rPr>
          <w:rFonts w:ascii="Times New Roman" w:hAnsi="Times New Roman"/>
          <w:i/>
          <w:iCs/>
          <w:sz w:val="24"/>
        </w:rPr>
        <w:t>FATS</w:t>
      </w:r>
      <w:r>
        <w:rPr>
          <w:rFonts w:ascii="Times New Roman" w:hAnsi="Times New Roman"/>
          <w:sz w:val="24"/>
        </w:rPr>
        <w:t xml:space="preserve"> vietējā apgrozījuma daļas apzināšanai;</w:t>
      </w:r>
    </w:p>
    <w:p w14:paraId="011A7D58" w14:textId="77777777" w:rsidR="005A04B3" w:rsidRPr="00A96ED6" w:rsidRDefault="005A04B3" w:rsidP="003354F3">
      <w:pPr>
        <w:pStyle w:val="ListParagraph"/>
        <w:numPr>
          <w:ilvl w:val="0"/>
          <w:numId w:val="86"/>
        </w:numPr>
        <w:ind w:left="567" w:hanging="283"/>
        <w:contextualSpacing/>
        <w:jc w:val="both"/>
        <w:rPr>
          <w:rFonts w:ascii="Times New Roman" w:hAnsi="Times New Roman" w:cs="Times New Roman"/>
          <w:noProof/>
          <w:sz w:val="24"/>
        </w:rPr>
      </w:pPr>
      <w:r>
        <w:rPr>
          <w:rFonts w:ascii="Times New Roman" w:hAnsi="Times New Roman"/>
          <w:sz w:val="24"/>
        </w:rPr>
        <w:t>izstrādāt metodiku to pakalpojumu apzināšanai, ko sniedz uzņēmumi, kuri veic C sadaļā “Apstrādes rūpniecība” noteiktās darbības, lai tos varētu ņemt vērā, veicot 3. veida novērtēšanu;</w:t>
      </w:r>
    </w:p>
    <w:p w14:paraId="70473849" w14:textId="77777777" w:rsidR="005A04B3" w:rsidRPr="00A96ED6" w:rsidRDefault="005A04B3" w:rsidP="003354F3">
      <w:pPr>
        <w:pStyle w:val="ListParagraph"/>
        <w:numPr>
          <w:ilvl w:val="0"/>
          <w:numId w:val="86"/>
        </w:numPr>
        <w:ind w:left="567" w:hanging="283"/>
        <w:contextualSpacing/>
        <w:jc w:val="both"/>
        <w:rPr>
          <w:rFonts w:ascii="Times New Roman" w:hAnsi="Times New Roman" w:cs="Times New Roman"/>
          <w:noProof/>
          <w:sz w:val="24"/>
        </w:rPr>
      </w:pPr>
      <w:r>
        <w:rPr>
          <w:rFonts w:ascii="Times New Roman" w:hAnsi="Times New Roman"/>
          <w:sz w:val="24"/>
        </w:rPr>
        <w:t>uzlabot ieteikumus iztrūkstošo datu novērtēšanai K iedaļā (“Finanšu sektors”);</w:t>
      </w:r>
    </w:p>
    <w:p w14:paraId="774745DF" w14:textId="77777777" w:rsidR="005A04B3" w:rsidRPr="00A96ED6" w:rsidRDefault="005A04B3" w:rsidP="003354F3">
      <w:pPr>
        <w:pStyle w:val="ListParagraph"/>
        <w:numPr>
          <w:ilvl w:val="0"/>
          <w:numId w:val="86"/>
        </w:numPr>
        <w:ind w:left="567" w:hanging="283"/>
        <w:contextualSpacing/>
        <w:jc w:val="both"/>
        <w:rPr>
          <w:rFonts w:ascii="Times New Roman" w:hAnsi="Times New Roman" w:cs="Times New Roman"/>
          <w:noProof/>
          <w:sz w:val="24"/>
        </w:rPr>
      </w:pPr>
      <w:r>
        <w:rPr>
          <w:rFonts w:ascii="Times New Roman" w:hAnsi="Times New Roman"/>
          <w:sz w:val="24"/>
        </w:rPr>
        <w:t xml:space="preserve">risināt ar </w:t>
      </w:r>
      <w:r>
        <w:rPr>
          <w:rFonts w:ascii="Times New Roman" w:hAnsi="Times New Roman"/>
          <w:i/>
          <w:iCs/>
          <w:sz w:val="24"/>
        </w:rPr>
        <w:t>FATS</w:t>
      </w:r>
      <w:r>
        <w:rPr>
          <w:rFonts w:ascii="Times New Roman" w:hAnsi="Times New Roman"/>
          <w:sz w:val="24"/>
        </w:rPr>
        <w:t xml:space="preserve"> un </w:t>
      </w:r>
      <w:r>
        <w:rPr>
          <w:rFonts w:ascii="Times New Roman" w:hAnsi="Times New Roman"/>
          <w:i/>
          <w:iCs/>
          <w:sz w:val="24"/>
        </w:rPr>
        <w:t>ITSS</w:t>
      </w:r>
      <w:r>
        <w:rPr>
          <w:rFonts w:ascii="Times New Roman" w:hAnsi="Times New Roman"/>
          <w:sz w:val="24"/>
        </w:rPr>
        <w:t xml:space="preserve"> datu pārklāšanos saistītos jautājumus;</w:t>
      </w:r>
    </w:p>
    <w:p w14:paraId="04508369" w14:textId="77777777" w:rsidR="005A04B3" w:rsidRPr="00A96ED6" w:rsidRDefault="005A04B3" w:rsidP="003354F3">
      <w:pPr>
        <w:pStyle w:val="ListParagraph"/>
        <w:numPr>
          <w:ilvl w:val="0"/>
          <w:numId w:val="86"/>
        </w:numPr>
        <w:ind w:left="567" w:hanging="283"/>
        <w:contextualSpacing/>
        <w:jc w:val="both"/>
        <w:rPr>
          <w:rFonts w:ascii="Times New Roman" w:hAnsi="Times New Roman" w:cs="Times New Roman"/>
          <w:noProof/>
          <w:sz w:val="24"/>
        </w:rPr>
      </w:pPr>
      <w:r>
        <w:rPr>
          <w:rFonts w:ascii="Times New Roman" w:hAnsi="Times New Roman"/>
          <w:sz w:val="24"/>
        </w:rPr>
        <w:t xml:space="preserve">atbilstošāk noteikt un novērtēt izplatīšanas pakalpojumus. Saskaņā ar </w:t>
      </w:r>
      <w:r>
        <w:rPr>
          <w:rFonts w:ascii="Times New Roman" w:hAnsi="Times New Roman"/>
          <w:i/>
          <w:iCs/>
          <w:sz w:val="24"/>
        </w:rPr>
        <w:t>GATS</w:t>
      </w:r>
      <w:r>
        <w:rPr>
          <w:rFonts w:ascii="Times New Roman" w:hAnsi="Times New Roman"/>
          <w:sz w:val="24"/>
        </w:rPr>
        <w:t xml:space="preserve"> šie pakalpojumi ietilpst </w:t>
      </w:r>
      <w:r>
        <w:rPr>
          <w:rFonts w:ascii="Times New Roman" w:hAnsi="Times New Roman"/>
          <w:i/>
          <w:iCs/>
          <w:sz w:val="24"/>
        </w:rPr>
        <w:t>MoS</w:t>
      </w:r>
      <w:r>
        <w:rPr>
          <w:rFonts w:ascii="Times New Roman" w:hAnsi="Times New Roman"/>
          <w:sz w:val="24"/>
        </w:rPr>
        <w:t xml:space="preserve">, taču tie neietilpst </w:t>
      </w:r>
      <w:r>
        <w:rPr>
          <w:rFonts w:ascii="Times New Roman" w:hAnsi="Times New Roman"/>
          <w:i/>
          <w:iCs/>
          <w:sz w:val="24"/>
        </w:rPr>
        <w:t>EBOPS</w:t>
      </w:r>
      <w:r>
        <w:rPr>
          <w:rFonts w:ascii="Times New Roman" w:hAnsi="Times New Roman"/>
          <w:sz w:val="24"/>
        </w:rPr>
        <w:t>; tos novērtē, balstoties uz preču tirdzniecības datiem. Turpmākais darbs izplatīšanas pakalpojumu jomā būs vērsts uz diviem aspektiem:</w:t>
      </w:r>
    </w:p>
    <w:p w14:paraId="1FCE0F50" w14:textId="77777777" w:rsidR="005A04B3" w:rsidRPr="00A96ED6" w:rsidRDefault="005A04B3" w:rsidP="003354F3">
      <w:pPr>
        <w:pStyle w:val="ListParagraph"/>
        <w:numPr>
          <w:ilvl w:val="0"/>
          <w:numId w:val="87"/>
        </w:numPr>
        <w:ind w:left="851" w:hanging="284"/>
        <w:contextualSpacing/>
        <w:jc w:val="both"/>
        <w:rPr>
          <w:rFonts w:ascii="Times New Roman" w:hAnsi="Times New Roman" w:cs="Times New Roman"/>
          <w:noProof/>
          <w:sz w:val="24"/>
        </w:rPr>
      </w:pPr>
      <w:r>
        <w:rPr>
          <w:rFonts w:ascii="Times New Roman" w:hAnsi="Times New Roman"/>
          <w:sz w:val="24"/>
        </w:rPr>
        <w:t>izvērtēt iespēju novērtēt izplatīšanas pakalpojumus, ko izmanto tūrisma satelītkonta (</w:t>
      </w:r>
      <w:r>
        <w:rPr>
          <w:rFonts w:ascii="Times New Roman" w:hAnsi="Times New Roman"/>
          <w:i/>
          <w:iCs/>
          <w:sz w:val="24"/>
        </w:rPr>
        <w:t>TSA</w:t>
      </w:r>
      <w:r>
        <w:rPr>
          <w:rFonts w:ascii="Times New Roman" w:hAnsi="Times New Roman"/>
          <w:sz w:val="24"/>
        </w:rPr>
        <w:t>) lietotāji;</w:t>
      </w:r>
    </w:p>
    <w:p w14:paraId="3F2E446F" w14:textId="77777777" w:rsidR="005A04B3" w:rsidRPr="00A96ED6" w:rsidRDefault="005A04B3" w:rsidP="003354F3">
      <w:pPr>
        <w:pStyle w:val="ListParagraph"/>
        <w:numPr>
          <w:ilvl w:val="0"/>
          <w:numId w:val="87"/>
        </w:numPr>
        <w:ind w:left="851" w:hanging="284"/>
        <w:contextualSpacing/>
        <w:jc w:val="both"/>
        <w:rPr>
          <w:rFonts w:ascii="Times New Roman" w:hAnsi="Times New Roman" w:cs="Times New Roman"/>
          <w:noProof/>
          <w:sz w:val="24"/>
        </w:rPr>
      </w:pPr>
      <w:r>
        <w:rPr>
          <w:rFonts w:ascii="Times New Roman" w:hAnsi="Times New Roman"/>
          <w:sz w:val="24"/>
        </w:rPr>
        <w:t>pievērst vairāk uzmanības izplatīšanas pakalpojumu importam un tirdzniecības starpniecībai (importam un eksportam).</w:t>
      </w:r>
    </w:p>
    <w:p w14:paraId="6D041E07" w14:textId="77777777" w:rsidR="005A04B3" w:rsidRPr="00A96ED6" w:rsidRDefault="005A04B3" w:rsidP="005A04B3">
      <w:pPr>
        <w:jc w:val="both"/>
        <w:rPr>
          <w:rFonts w:ascii="Times New Roman" w:hAnsi="Times New Roman" w:cs="Times New Roman"/>
          <w:noProof/>
          <w:sz w:val="24"/>
        </w:rPr>
      </w:pPr>
    </w:p>
    <w:p w14:paraId="5200EC3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Turpmāk veicamais darbs ietver arī eksperimentāla apsekojuma veikšanu analītiskiem mērķiem un savākto datu kvalitātes un precizitātes novērtēšanu, uz datiem balstīto iedalījuma proporciju salīdzināšanu ar </w:t>
      </w:r>
      <w:r>
        <w:rPr>
          <w:rFonts w:ascii="Times New Roman" w:hAnsi="Times New Roman"/>
          <w:i/>
          <w:iCs/>
          <w:sz w:val="24"/>
        </w:rPr>
        <w:t>Eurostat</w:t>
      </w:r>
      <w:r>
        <w:rPr>
          <w:rFonts w:ascii="Times New Roman" w:hAnsi="Times New Roman"/>
          <w:sz w:val="24"/>
        </w:rPr>
        <w:t>-PTO modelī ierosinātajām proporcijām, kā arī proporciju pielāgošanu atkarībā no attiecīgās valsts specifikas.</w:t>
      </w:r>
    </w:p>
    <w:p w14:paraId="08734650" w14:textId="77777777" w:rsidR="005A04B3" w:rsidRPr="00A96ED6" w:rsidRDefault="005A04B3" w:rsidP="005A04B3">
      <w:pPr>
        <w:jc w:val="both"/>
        <w:rPr>
          <w:rFonts w:ascii="Times New Roman" w:hAnsi="Times New Roman" w:cs="Times New Roman"/>
          <w:noProof/>
          <w:sz w:val="24"/>
        </w:rPr>
      </w:pPr>
    </w:p>
    <w:p w14:paraId="495D2B5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Visbeidzot, būtu interesanti sīkāk aplūkot digitālo tirdzniecību kopumā, kā arī tās saistību ar starptautisko tirdzniecību un ietekmi uz to, jo īpaši uz pakalpojumiem iedalījumā pēc pakalpojumu sniegšanas veida.</w:t>
      </w:r>
    </w:p>
    <w:p w14:paraId="1654EFB1" w14:textId="77777777" w:rsidR="005A04B3" w:rsidRPr="00A96ED6" w:rsidRDefault="005A04B3" w:rsidP="005A04B3">
      <w:pPr>
        <w:widowControl/>
        <w:autoSpaceDE/>
        <w:autoSpaceDN/>
        <w:spacing w:after="160" w:line="259" w:lineRule="auto"/>
        <w:rPr>
          <w:rFonts w:ascii="Times New Roman" w:hAnsi="Times New Roman" w:cs="Times New Roman"/>
          <w:noProof/>
          <w:sz w:val="24"/>
        </w:rPr>
      </w:pPr>
      <w:r>
        <w:br w:type="page"/>
      </w:r>
    </w:p>
    <w:tbl>
      <w:tblPr>
        <w:tblW w:w="5000" w:type="pct"/>
        <w:tblCellMar>
          <w:top w:w="28" w:type="dxa"/>
          <w:left w:w="28" w:type="dxa"/>
          <w:bottom w:w="28" w:type="dxa"/>
          <w:right w:w="28" w:type="dxa"/>
        </w:tblCellMar>
        <w:tblLook w:val="01E0" w:firstRow="1" w:lastRow="1" w:firstColumn="1" w:lastColumn="1" w:noHBand="0" w:noVBand="0"/>
      </w:tblPr>
      <w:tblGrid>
        <w:gridCol w:w="1840"/>
        <w:gridCol w:w="7291"/>
      </w:tblGrid>
      <w:tr w:rsidR="005A04B3" w:rsidRPr="00A96ED6" w14:paraId="1D7BA673" w14:textId="77777777" w:rsidTr="00125454">
        <w:trPr>
          <w:trHeight w:val="1532"/>
        </w:trPr>
        <w:tc>
          <w:tcPr>
            <w:tcW w:w="896" w:type="pct"/>
            <w:tcBorders>
              <w:bottom w:val="single" w:sz="24" w:space="0" w:color="C00000"/>
              <w:right w:val="single" w:sz="12" w:space="0" w:color="B83B46"/>
            </w:tcBorders>
            <w:shd w:val="clear" w:color="auto" w:fill="EFD6D6"/>
          </w:tcPr>
          <w:p w14:paraId="537C2487" w14:textId="77777777" w:rsidR="005A04B3" w:rsidRPr="00A96ED6" w:rsidRDefault="005A04B3" w:rsidP="00125454">
            <w:pPr>
              <w:jc w:val="both"/>
              <w:rPr>
                <w:rFonts w:ascii="Times New Roman" w:hAnsi="Times New Roman" w:cs="Times New Roman"/>
                <w:b/>
                <w:noProof/>
                <w:color w:val="B83B46"/>
                <w:sz w:val="16"/>
                <w:szCs w:val="14"/>
              </w:rPr>
            </w:pPr>
          </w:p>
          <w:p w14:paraId="5C9236F8" w14:textId="77777777" w:rsidR="005A04B3" w:rsidRPr="00A96ED6" w:rsidRDefault="005A04B3" w:rsidP="00125454">
            <w:pPr>
              <w:ind w:right="184"/>
              <w:jc w:val="right"/>
              <w:rPr>
                <w:rFonts w:ascii="Times New Roman" w:hAnsi="Times New Roman" w:cs="Times New Roman"/>
                <w:b/>
                <w:noProof/>
                <w:color w:val="B83B46"/>
                <w:sz w:val="24"/>
              </w:rPr>
            </w:pPr>
            <w:r>
              <w:rPr>
                <w:rFonts w:ascii="Times New Roman" w:hAnsi="Times New Roman"/>
                <w:b/>
                <w:color w:val="B83B46"/>
                <w:sz w:val="160"/>
              </w:rPr>
              <w:t>13</w:t>
            </w:r>
          </w:p>
        </w:tc>
        <w:tc>
          <w:tcPr>
            <w:tcW w:w="4104" w:type="pct"/>
            <w:tcBorders>
              <w:left w:val="single" w:sz="12" w:space="0" w:color="B83B46"/>
              <w:bottom w:val="single" w:sz="24" w:space="0" w:color="C00000"/>
            </w:tcBorders>
            <w:shd w:val="clear" w:color="auto" w:fill="EFD6D6"/>
          </w:tcPr>
          <w:p w14:paraId="70539F75" w14:textId="77777777" w:rsidR="005A04B3" w:rsidRPr="00A96ED6" w:rsidRDefault="005A04B3" w:rsidP="00BD11F1">
            <w:pPr>
              <w:ind w:left="149"/>
              <w:rPr>
                <w:rFonts w:ascii="Times New Roman" w:hAnsi="Times New Roman" w:cs="Times New Roman"/>
                <w:b/>
                <w:bCs/>
                <w:noProof/>
                <w:color w:val="C00000"/>
                <w:sz w:val="52"/>
                <w:szCs w:val="48"/>
              </w:rPr>
            </w:pPr>
            <w:r>
              <w:rPr>
                <w:rFonts w:ascii="Times New Roman" w:hAnsi="Times New Roman"/>
                <w:b/>
                <w:color w:val="C00000"/>
                <w:sz w:val="52"/>
              </w:rPr>
              <w:t>E daļa. Valstu pieredze un gadījumi</w:t>
            </w:r>
          </w:p>
          <w:p w14:paraId="531943C3" w14:textId="77777777" w:rsidR="005A04B3" w:rsidRPr="00A96ED6" w:rsidRDefault="005A04B3" w:rsidP="00BD11F1">
            <w:pPr>
              <w:ind w:left="149"/>
              <w:rPr>
                <w:rFonts w:ascii="Times New Roman" w:hAnsi="Times New Roman" w:cs="Times New Roman"/>
                <w:b/>
                <w:bCs/>
                <w:noProof/>
                <w:color w:val="C00000"/>
                <w:sz w:val="52"/>
                <w:szCs w:val="48"/>
              </w:rPr>
            </w:pPr>
          </w:p>
          <w:p w14:paraId="0B497E36" w14:textId="77777777" w:rsidR="005A04B3" w:rsidRPr="00A96ED6" w:rsidRDefault="005A04B3" w:rsidP="00BD11F1">
            <w:pPr>
              <w:ind w:left="149"/>
              <w:rPr>
                <w:rFonts w:ascii="Times New Roman" w:hAnsi="Times New Roman" w:cs="Times New Roman"/>
                <w:b/>
                <w:bCs/>
                <w:noProof/>
                <w:color w:val="C00000"/>
                <w:sz w:val="44"/>
                <w:szCs w:val="40"/>
              </w:rPr>
            </w:pPr>
            <w:r>
              <w:rPr>
                <w:rFonts w:ascii="Times New Roman" w:hAnsi="Times New Roman"/>
                <w:b/>
                <w:color w:val="C00000"/>
                <w:sz w:val="52"/>
              </w:rPr>
              <w:t>Konkrētu valstu pieredze un gadījumi</w:t>
            </w:r>
          </w:p>
        </w:tc>
      </w:tr>
    </w:tbl>
    <w:p w14:paraId="2BAD5289" w14:textId="77777777" w:rsidR="005A04B3" w:rsidRPr="00A96ED6" w:rsidRDefault="005A04B3" w:rsidP="005A04B3">
      <w:pPr>
        <w:jc w:val="both"/>
        <w:rPr>
          <w:rFonts w:ascii="Times New Roman" w:hAnsi="Times New Roman" w:cs="Times New Roman"/>
          <w:noProof/>
          <w:sz w:val="24"/>
        </w:rPr>
      </w:pPr>
    </w:p>
    <w:p w14:paraId="3344138F"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A04B3" w:rsidRPr="00A96ED6" w14:paraId="67CC8FF2" w14:textId="77777777" w:rsidTr="00125454">
        <w:trPr>
          <w:trHeight w:val="816"/>
        </w:trPr>
        <w:tc>
          <w:tcPr>
            <w:tcW w:w="5000" w:type="pct"/>
            <w:tcBorders>
              <w:top w:val="nil"/>
              <w:left w:val="nil"/>
              <w:bottom w:val="nil"/>
              <w:right w:val="nil"/>
            </w:tcBorders>
            <w:shd w:val="clear" w:color="auto" w:fill="B44646"/>
          </w:tcPr>
          <w:p w14:paraId="55AF1ADB" w14:textId="77777777" w:rsidR="005A04B3" w:rsidRPr="00A96ED6" w:rsidRDefault="005A04B3" w:rsidP="00D36866">
            <w:pPr>
              <w:ind w:left="57" w:right="57"/>
              <w:jc w:val="both"/>
              <w:rPr>
                <w:rFonts w:ascii="Times New Roman" w:hAnsi="Times New Roman" w:cs="Times New Roman"/>
                <w:b/>
                <w:noProof/>
                <w:color w:val="FFFFFF"/>
                <w:sz w:val="24"/>
              </w:rPr>
            </w:pPr>
            <w:r>
              <w:rPr>
                <w:rFonts w:ascii="Times New Roman" w:hAnsi="Times New Roman"/>
                <w:b/>
                <w:color w:val="FFFFFF"/>
                <w:sz w:val="24"/>
              </w:rPr>
              <w:t xml:space="preserve">Šajā nodaļā aplūkotas konkrētu valstu izmantotās pieejas, aplēses un praktiskā pieredze </w:t>
            </w:r>
            <w:r>
              <w:rPr>
                <w:rFonts w:ascii="Times New Roman" w:hAnsi="Times New Roman"/>
                <w:b/>
                <w:i/>
                <w:iCs/>
                <w:color w:val="FFFFFF"/>
                <w:sz w:val="24"/>
              </w:rPr>
              <w:t>MoS</w:t>
            </w:r>
            <w:r>
              <w:rPr>
                <w:rFonts w:ascii="Times New Roman" w:hAnsi="Times New Roman"/>
                <w:b/>
                <w:color w:val="FFFFFF"/>
                <w:sz w:val="24"/>
              </w:rPr>
              <w:t xml:space="preserve"> datu novērtēšanā, izmantojot vienkāršoto metodi (tostarp tās svērumu precizēšanu) un apsekojumus.</w:t>
            </w:r>
          </w:p>
          <w:p w14:paraId="39A62F75" w14:textId="77777777" w:rsidR="005A04B3" w:rsidRPr="00A96ED6" w:rsidRDefault="005A04B3" w:rsidP="00D36866">
            <w:pPr>
              <w:ind w:left="57" w:right="57"/>
              <w:jc w:val="both"/>
              <w:rPr>
                <w:rFonts w:ascii="Times New Roman" w:hAnsi="Times New Roman" w:cs="Times New Roman"/>
                <w:b/>
                <w:noProof/>
                <w:color w:val="FFFFFF"/>
                <w:sz w:val="24"/>
              </w:rPr>
            </w:pPr>
          </w:p>
          <w:p w14:paraId="3777648F" w14:textId="77777777" w:rsidR="005A04B3" w:rsidRPr="00A96ED6" w:rsidRDefault="005A04B3" w:rsidP="00D36866">
            <w:pPr>
              <w:ind w:left="57" w:right="57"/>
              <w:jc w:val="both"/>
              <w:rPr>
                <w:rFonts w:ascii="Times New Roman" w:hAnsi="Times New Roman" w:cs="Times New Roman"/>
                <w:b/>
                <w:noProof/>
                <w:color w:val="FFFFFF"/>
                <w:sz w:val="24"/>
              </w:rPr>
            </w:pPr>
            <w:r>
              <w:rPr>
                <w:rFonts w:ascii="Times New Roman" w:hAnsi="Times New Roman"/>
                <w:b/>
                <w:color w:val="FFFFFF"/>
                <w:sz w:val="24"/>
              </w:rPr>
              <w:t>Tās mērķis ir raksturot vairākas praktiskas metodes, kas var palīdzēt apkopotājiem izstrādāt pašiem savas pieejas. Noteiktās valstīs dažas metodes, iespējams, nav iespējams izmantot, ņemot vērā to specifisko valsts statistikas sistēmas struktūru (piemēram, konkrētā valsts, iespējams, izmanto starpposma statistikas produktus/iedalījumus, kas var nebūt pieejami/vākti kādā citā valstī). Tādēļ, lai palielinātu šo metožu nozīmi, šajā nodaļā ir aplūkoti vairāki piemēri.</w:t>
            </w:r>
          </w:p>
          <w:p w14:paraId="7A599F9B" w14:textId="77777777" w:rsidR="005A04B3" w:rsidRPr="00A96ED6" w:rsidRDefault="005A04B3" w:rsidP="00D36866">
            <w:pPr>
              <w:ind w:left="57" w:right="57"/>
              <w:jc w:val="both"/>
              <w:rPr>
                <w:rFonts w:ascii="Times New Roman" w:hAnsi="Times New Roman" w:cs="Times New Roman"/>
                <w:b/>
                <w:noProof/>
                <w:color w:val="FFFFFF"/>
                <w:sz w:val="24"/>
              </w:rPr>
            </w:pPr>
          </w:p>
          <w:p w14:paraId="5B4CFF75" w14:textId="77777777" w:rsidR="005A04B3" w:rsidRPr="00A96ED6" w:rsidRDefault="005A04B3" w:rsidP="00D36866">
            <w:pPr>
              <w:ind w:left="57" w:right="57"/>
              <w:jc w:val="both"/>
              <w:rPr>
                <w:rFonts w:ascii="Times New Roman" w:hAnsi="Times New Roman" w:cs="Times New Roman"/>
                <w:b/>
                <w:noProof/>
                <w:color w:val="FFFFFF"/>
                <w:sz w:val="24"/>
              </w:rPr>
            </w:pPr>
            <w:r>
              <w:rPr>
                <w:rFonts w:ascii="Times New Roman" w:hAnsi="Times New Roman"/>
                <w:b/>
                <w:color w:val="FFFFFF"/>
                <w:sz w:val="24"/>
              </w:rPr>
              <w:t>Šajā nodaļā ir turpmāk minētās iedaļas.</w:t>
            </w:r>
          </w:p>
          <w:p w14:paraId="33F118FA" w14:textId="77777777" w:rsidR="005A04B3" w:rsidRPr="00A96ED6" w:rsidRDefault="005A04B3" w:rsidP="00D36866">
            <w:pPr>
              <w:ind w:left="57" w:right="57"/>
              <w:jc w:val="both"/>
              <w:rPr>
                <w:rFonts w:ascii="Times New Roman" w:hAnsi="Times New Roman" w:cs="Times New Roman"/>
                <w:b/>
                <w:noProof/>
                <w:color w:val="FFFFFF"/>
                <w:sz w:val="24"/>
              </w:rPr>
            </w:pPr>
          </w:p>
          <w:p w14:paraId="4357F0C2" w14:textId="77777777" w:rsidR="005A04B3" w:rsidRPr="00A96ED6" w:rsidRDefault="005A04B3" w:rsidP="00D36866">
            <w:pPr>
              <w:ind w:left="57" w:right="57"/>
              <w:jc w:val="both"/>
              <w:rPr>
                <w:rFonts w:ascii="Times New Roman" w:hAnsi="Times New Roman" w:cs="Times New Roman"/>
                <w:b/>
                <w:noProof/>
                <w:color w:val="FFFFFF"/>
                <w:sz w:val="24"/>
              </w:rPr>
            </w:pPr>
            <w:r>
              <w:rPr>
                <w:rFonts w:ascii="Times New Roman" w:hAnsi="Times New Roman"/>
                <w:b/>
                <w:color w:val="FFFFFF"/>
                <w:sz w:val="24"/>
              </w:rPr>
              <w:t>13.1. iedaļā par 1. un 4. veida novērtēšanu ir aplūkoti konkrētu valstu piemēri par pakalpojumu apjomu iedalīšanu 1. un 4. veidā.</w:t>
            </w:r>
          </w:p>
          <w:p w14:paraId="1FBC1653" w14:textId="77777777" w:rsidR="005A04B3" w:rsidRPr="00A96ED6" w:rsidRDefault="005A04B3" w:rsidP="00D36866">
            <w:pPr>
              <w:ind w:left="57" w:right="57"/>
              <w:jc w:val="both"/>
              <w:rPr>
                <w:rFonts w:ascii="Times New Roman" w:hAnsi="Times New Roman" w:cs="Times New Roman"/>
                <w:b/>
                <w:noProof/>
                <w:color w:val="FFFFFF"/>
                <w:sz w:val="24"/>
              </w:rPr>
            </w:pPr>
          </w:p>
          <w:p w14:paraId="0DB12B72" w14:textId="77777777" w:rsidR="005A04B3" w:rsidRPr="00A96ED6" w:rsidRDefault="005A04B3" w:rsidP="00D36866">
            <w:pPr>
              <w:ind w:left="57" w:right="57"/>
              <w:jc w:val="both"/>
              <w:rPr>
                <w:rFonts w:ascii="Times New Roman" w:hAnsi="Times New Roman" w:cs="Times New Roman"/>
                <w:b/>
                <w:noProof/>
                <w:color w:val="FFFFFF"/>
                <w:sz w:val="24"/>
              </w:rPr>
            </w:pPr>
            <w:r>
              <w:rPr>
                <w:rFonts w:ascii="Times New Roman" w:hAnsi="Times New Roman"/>
                <w:b/>
                <w:color w:val="FFFFFF"/>
                <w:sz w:val="24"/>
              </w:rPr>
              <w:t>13.2. iedaļā aplūkotas 2. veida novērtēšanas pieejas un piemēri par preču novērtēšanu postenī “Ceļošana”.</w:t>
            </w:r>
          </w:p>
          <w:p w14:paraId="60DC7E37" w14:textId="77777777" w:rsidR="005A04B3" w:rsidRPr="00A96ED6" w:rsidRDefault="005A04B3" w:rsidP="00D36866">
            <w:pPr>
              <w:ind w:left="57" w:right="57"/>
              <w:jc w:val="both"/>
              <w:rPr>
                <w:rFonts w:ascii="Times New Roman" w:hAnsi="Times New Roman" w:cs="Times New Roman"/>
                <w:b/>
                <w:noProof/>
                <w:color w:val="FFFFFF"/>
                <w:sz w:val="24"/>
              </w:rPr>
            </w:pPr>
          </w:p>
          <w:p w14:paraId="05E300F7" w14:textId="77777777" w:rsidR="005A04B3" w:rsidRPr="00A96ED6" w:rsidRDefault="005A04B3" w:rsidP="00D36866">
            <w:pPr>
              <w:ind w:left="57" w:right="57"/>
              <w:jc w:val="both"/>
              <w:rPr>
                <w:rFonts w:ascii="Times New Roman" w:hAnsi="Times New Roman" w:cs="Times New Roman"/>
                <w:b/>
                <w:noProof/>
                <w:color w:val="FFFFFF"/>
                <w:sz w:val="24"/>
              </w:rPr>
            </w:pPr>
            <w:r>
              <w:rPr>
                <w:rFonts w:ascii="Times New Roman" w:hAnsi="Times New Roman"/>
                <w:b/>
                <w:color w:val="FFFFFF"/>
                <w:sz w:val="24"/>
              </w:rPr>
              <w:t>13.3. iedaļā aplūkotas 3. veida novērtēšanas metodes.</w:t>
            </w:r>
          </w:p>
          <w:p w14:paraId="70A8B64E" w14:textId="77777777" w:rsidR="005A04B3" w:rsidRPr="00A96ED6" w:rsidRDefault="005A04B3" w:rsidP="00D36866">
            <w:pPr>
              <w:ind w:left="57" w:right="57"/>
              <w:jc w:val="both"/>
              <w:rPr>
                <w:rFonts w:ascii="Times New Roman" w:hAnsi="Times New Roman" w:cs="Times New Roman"/>
                <w:b/>
                <w:noProof/>
                <w:color w:val="FFFFFF"/>
                <w:sz w:val="24"/>
              </w:rPr>
            </w:pPr>
          </w:p>
          <w:p w14:paraId="1366BF7B" w14:textId="77777777" w:rsidR="005A04B3" w:rsidRPr="00A96ED6" w:rsidRDefault="005A04B3" w:rsidP="00D36866">
            <w:pPr>
              <w:ind w:left="57" w:right="57"/>
              <w:jc w:val="both"/>
              <w:rPr>
                <w:rFonts w:ascii="Times New Roman" w:hAnsi="Times New Roman" w:cs="Times New Roman"/>
                <w:b/>
                <w:noProof/>
                <w:color w:val="FFFFFF"/>
                <w:sz w:val="24"/>
              </w:rPr>
            </w:pPr>
            <w:r>
              <w:rPr>
                <w:rFonts w:ascii="Times New Roman" w:hAnsi="Times New Roman"/>
                <w:b/>
                <w:color w:val="FFFFFF"/>
                <w:sz w:val="24"/>
              </w:rPr>
              <w:t xml:space="preserve">Savukārt 13.4. iedaļā raksturota dažu valstu prakse saistībā ar visaptverošu </w:t>
            </w:r>
            <w:r>
              <w:rPr>
                <w:rFonts w:ascii="Times New Roman" w:hAnsi="Times New Roman"/>
                <w:b/>
                <w:i/>
                <w:iCs/>
                <w:color w:val="FFFFFF"/>
                <w:sz w:val="24"/>
              </w:rPr>
              <w:t>MoS</w:t>
            </w:r>
            <w:r>
              <w:rPr>
                <w:rFonts w:ascii="Times New Roman" w:hAnsi="Times New Roman"/>
                <w:b/>
                <w:color w:val="FFFFFF"/>
                <w:sz w:val="24"/>
              </w:rPr>
              <w:t xml:space="preserve"> datu apkopošanu.</w:t>
            </w:r>
          </w:p>
        </w:tc>
      </w:tr>
    </w:tbl>
    <w:p w14:paraId="2DBB34F2" w14:textId="77777777" w:rsidR="005A04B3" w:rsidRPr="00A96ED6" w:rsidRDefault="005A04B3" w:rsidP="005A04B3">
      <w:pPr>
        <w:jc w:val="both"/>
        <w:rPr>
          <w:rFonts w:ascii="Times New Roman" w:hAnsi="Times New Roman" w:cs="Times New Roman"/>
          <w:noProof/>
          <w:sz w:val="24"/>
        </w:rPr>
      </w:pPr>
    </w:p>
    <w:p w14:paraId="01EAEF53" w14:textId="77777777" w:rsidR="005A04B3" w:rsidRPr="00A96ED6" w:rsidRDefault="005A04B3" w:rsidP="005A04B3">
      <w:pPr>
        <w:jc w:val="both"/>
        <w:rPr>
          <w:rFonts w:ascii="Times New Roman" w:hAnsi="Times New Roman" w:cs="Times New Roman"/>
          <w:b/>
          <w:noProof/>
          <w:sz w:val="24"/>
        </w:rPr>
      </w:pPr>
      <w:bookmarkStart w:id="139" w:name="13._Part_E_National_experience_and_count"/>
      <w:bookmarkEnd w:id="139"/>
    </w:p>
    <w:p w14:paraId="2CEBFA9A" w14:textId="77777777" w:rsidR="005A04B3" w:rsidRPr="00A96ED6" w:rsidRDefault="005A04B3" w:rsidP="005A04B3">
      <w:pPr>
        <w:jc w:val="both"/>
        <w:rPr>
          <w:rFonts w:ascii="Times New Roman" w:hAnsi="Times New Roman" w:cs="Times New Roman"/>
          <w:b/>
          <w:bCs/>
          <w:noProof/>
          <w:color w:val="B83B46"/>
          <w:sz w:val="28"/>
          <w:szCs w:val="24"/>
        </w:rPr>
      </w:pPr>
      <w:bookmarkStart w:id="140" w:name="13.1._Estimating_modes_1_and_4"/>
      <w:bookmarkEnd w:id="140"/>
      <w:r>
        <w:rPr>
          <w:rFonts w:ascii="Times New Roman" w:hAnsi="Times New Roman"/>
          <w:b/>
          <w:color w:val="B83B46"/>
          <w:sz w:val="28"/>
        </w:rPr>
        <w:t>13.1. 1. un 4. veida novērtēšana</w:t>
      </w:r>
    </w:p>
    <w:p w14:paraId="73F9A94E" w14:textId="77777777" w:rsidR="005A04B3" w:rsidRPr="00A96ED6" w:rsidRDefault="005A04B3" w:rsidP="005A04B3">
      <w:pPr>
        <w:jc w:val="both"/>
        <w:rPr>
          <w:rFonts w:ascii="Times New Roman" w:hAnsi="Times New Roman" w:cs="Times New Roman"/>
          <w:b/>
          <w:bCs/>
          <w:noProof/>
          <w:color w:val="B83B46"/>
          <w:sz w:val="28"/>
          <w:szCs w:val="24"/>
        </w:rPr>
      </w:pPr>
    </w:p>
    <w:p w14:paraId="4BE1117E" w14:textId="77777777" w:rsidR="005A04B3" w:rsidRPr="00A96ED6" w:rsidRDefault="005A04B3" w:rsidP="005A04B3">
      <w:pPr>
        <w:jc w:val="both"/>
        <w:rPr>
          <w:rFonts w:ascii="Times New Roman" w:hAnsi="Times New Roman" w:cs="Times New Roman"/>
          <w:b/>
          <w:bCs/>
          <w:noProof/>
          <w:color w:val="1C1C1C"/>
          <w:sz w:val="24"/>
        </w:rPr>
      </w:pPr>
      <w:bookmarkStart w:id="141" w:name="13.1.1._Hungarian_experience_in_estimati"/>
      <w:bookmarkEnd w:id="141"/>
      <w:r>
        <w:rPr>
          <w:rFonts w:ascii="Times New Roman" w:hAnsi="Times New Roman"/>
          <w:b/>
          <w:color w:val="1C1C1C"/>
          <w:sz w:val="24"/>
        </w:rPr>
        <w:t>13.1.1. Ungārijas pieredze 1., 2. un 4. veida novērtēšanā, veicot apsekojumus</w:t>
      </w:r>
    </w:p>
    <w:p w14:paraId="1468E7DE" w14:textId="77777777" w:rsidR="005A04B3" w:rsidRPr="00A96ED6" w:rsidRDefault="005A04B3" w:rsidP="005A04B3">
      <w:pPr>
        <w:jc w:val="both"/>
        <w:rPr>
          <w:rFonts w:ascii="Times New Roman" w:hAnsi="Times New Roman" w:cs="Times New Roman"/>
          <w:b/>
          <w:bCs/>
          <w:noProof/>
          <w:color w:val="1C1C1C"/>
          <w:sz w:val="24"/>
        </w:rPr>
      </w:pPr>
    </w:p>
    <w:p w14:paraId="1793E201"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Šajā iedaļā aplūkoti galvenie darba posmi, izstrādājot apsekojuma pieeju informācijas vākšanai un 1., 2. un 4. veida iedalījuma proporciju novērtēšanai Ungārijā.</w:t>
      </w:r>
    </w:p>
    <w:p w14:paraId="1F51F63D" w14:textId="77777777" w:rsidR="005A04B3" w:rsidRPr="00A96ED6" w:rsidRDefault="005A04B3" w:rsidP="005A04B3">
      <w:pPr>
        <w:jc w:val="both"/>
        <w:rPr>
          <w:rFonts w:ascii="Times New Roman" w:hAnsi="Times New Roman" w:cs="Times New Roman"/>
          <w:noProof/>
          <w:sz w:val="24"/>
        </w:rPr>
      </w:pPr>
    </w:p>
    <w:p w14:paraId="26604CA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Procesa plānošanu uzsāka 2018. gada novembrī. Lietotājiem draudzīgās pamata aptaujas anketas respondentiem nosūtīja pa e-pastu, paskaidrojot kārtību, kādā tās aizpildāmas. Tas bija pirmais mēģinājums veikt eksperimentālu apsekojumu, lai vāktu datus par pakalpojumu tirdzniecību Ungārijā iedalījumā pēc </w:t>
      </w:r>
      <w:r>
        <w:rPr>
          <w:rFonts w:ascii="Times New Roman" w:hAnsi="Times New Roman"/>
          <w:i/>
          <w:iCs/>
          <w:sz w:val="24"/>
        </w:rPr>
        <w:t>MoS</w:t>
      </w:r>
      <w:r>
        <w:rPr>
          <w:rFonts w:ascii="Times New Roman" w:hAnsi="Times New Roman"/>
          <w:sz w:val="24"/>
        </w:rPr>
        <w:t xml:space="preserve">, un to atbalstīja no Eiropas Komisijas dotācijas līdzekļiem. Turpmāk Ungārijas Centrālais statistikas birojs plāno veikt regulārus </w:t>
      </w:r>
      <w:r>
        <w:rPr>
          <w:rFonts w:ascii="Times New Roman" w:hAnsi="Times New Roman"/>
          <w:sz w:val="24"/>
        </w:rPr>
        <w:lastRenderedPageBreak/>
        <w:t xml:space="preserve">apsekojumus. Pašlaik vēl notiek diskusijas par to, vai iekļaut apsekojuma jautājumus </w:t>
      </w:r>
      <w:r>
        <w:rPr>
          <w:rFonts w:ascii="Times New Roman" w:hAnsi="Times New Roman"/>
          <w:i/>
          <w:iCs/>
          <w:sz w:val="24"/>
        </w:rPr>
        <w:t>ITSS</w:t>
      </w:r>
      <w:r>
        <w:rPr>
          <w:rFonts w:ascii="Times New Roman" w:hAnsi="Times New Roman"/>
          <w:sz w:val="24"/>
        </w:rPr>
        <w:t xml:space="preserve"> aptaujā vai arī tos uzdot atsevišķi datu sniedzējiem.</w:t>
      </w:r>
    </w:p>
    <w:p w14:paraId="5768F82F" w14:textId="77777777" w:rsidR="005A04B3" w:rsidRPr="00A96ED6" w:rsidRDefault="005A04B3" w:rsidP="005A04B3">
      <w:pPr>
        <w:jc w:val="both"/>
        <w:rPr>
          <w:rFonts w:ascii="Times New Roman" w:hAnsi="Times New Roman" w:cs="Times New Roman"/>
          <w:noProof/>
          <w:sz w:val="24"/>
        </w:rPr>
      </w:pPr>
    </w:p>
    <w:p w14:paraId="7105FD4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Izmantoto pieeju veidoja turpmāk minētie posmi.</w:t>
      </w:r>
    </w:p>
    <w:p w14:paraId="0DD2CE09" w14:textId="77777777" w:rsidR="005A04B3" w:rsidRPr="00A96ED6" w:rsidRDefault="005A04B3" w:rsidP="005A04B3">
      <w:pPr>
        <w:jc w:val="both"/>
        <w:rPr>
          <w:rFonts w:ascii="Times New Roman" w:hAnsi="Times New Roman" w:cs="Times New Roman"/>
          <w:noProof/>
          <w:sz w:val="24"/>
        </w:rPr>
      </w:pPr>
    </w:p>
    <w:p w14:paraId="6B36F420"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1. Apsekojuma izlase. Izlasi izveidoja, balstoties uz </w:t>
      </w:r>
      <w:r>
        <w:rPr>
          <w:rFonts w:ascii="Times New Roman" w:hAnsi="Times New Roman"/>
          <w:i/>
          <w:iCs/>
          <w:sz w:val="24"/>
        </w:rPr>
        <w:t>ITSS</w:t>
      </w:r>
      <w:r>
        <w:rPr>
          <w:rFonts w:ascii="Times New Roman" w:hAnsi="Times New Roman"/>
          <w:sz w:val="24"/>
        </w:rPr>
        <w:t xml:space="preserve"> datu sniedzējiem, kuri pārskata periodā gan attiecībā uz eksportu, gan attiecībā uz importu katrā </w:t>
      </w:r>
      <w:r>
        <w:rPr>
          <w:rFonts w:ascii="Times New Roman" w:hAnsi="Times New Roman"/>
          <w:i/>
          <w:iCs/>
          <w:sz w:val="24"/>
        </w:rPr>
        <w:t>EBOPS</w:t>
      </w:r>
      <w:r>
        <w:rPr>
          <w:rFonts w:ascii="Times New Roman" w:hAnsi="Times New Roman"/>
          <w:sz w:val="24"/>
        </w:rPr>
        <w:t xml:space="preserve"> postenī bija norādījuši lielāko vērtību (15 datu sniedzēji katram </w:t>
      </w:r>
      <w:r>
        <w:rPr>
          <w:rFonts w:ascii="Times New Roman" w:hAnsi="Times New Roman"/>
          <w:i/>
          <w:iCs/>
          <w:sz w:val="24"/>
        </w:rPr>
        <w:t>EBOPS</w:t>
      </w:r>
      <w:r>
        <w:rPr>
          <w:rFonts w:ascii="Times New Roman" w:hAnsi="Times New Roman"/>
          <w:sz w:val="24"/>
        </w:rPr>
        <w:t xml:space="preserve"> postenim attiecībā uz importu un eksportu).</w:t>
      </w:r>
    </w:p>
    <w:p w14:paraId="36406D0E" w14:textId="77777777" w:rsidR="005A04B3" w:rsidRPr="00A96ED6" w:rsidRDefault="005A04B3" w:rsidP="005A04B3">
      <w:pPr>
        <w:ind w:left="567" w:hanging="284"/>
        <w:jc w:val="both"/>
        <w:rPr>
          <w:rFonts w:ascii="Times New Roman" w:hAnsi="Times New Roman" w:cs="Times New Roman"/>
          <w:noProof/>
          <w:sz w:val="24"/>
        </w:rPr>
      </w:pPr>
    </w:p>
    <w:p w14:paraId="60A48E9F"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2. Apsekojuma aptaujas anketa. Respondentiem katrā </w:t>
      </w:r>
      <w:r>
        <w:rPr>
          <w:rFonts w:ascii="Times New Roman" w:hAnsi="Times New Roman"/>
          <w:i/>
          <w:iCs/>
          <w:sz w:val="24"/>
        </w:rPr>
        <w:t>EBOPS</w:t>
      </w:r>
      <w:r>
        <w:rPr>
          <w:rFonts w:ascii="Times New Roman" w:hAnsi="Times New Roman"/>
          <w:sz w:val="24"/>
        </w:rPr>
        <w:t xml:space="preserve"> postenī bija procentuāli jāsadala viņu uzrādītās </w:t>
      </w:r>
      <w:r>
        <w:rPr>
          <w:rFonts w:ascii="Times New Roman" w:hAnsi="Times New Roman"/>
          <w:i/>
          <w:iCs/>
          <w:sz w:val="24"/>
        </w:rPr>
        <w:t>ITSS</w:t>
      </w:r>
      <w:r>
        <w:rPr>
          <w:rFonts w:ascii="Times New Roman" w:hAnsi="Times New Roman"/>
          <w:sz w:val="24"/>
        </w:rPr>
        <w:t xml:space="preserve"> vērtības (gan attiecībā uz importu, gan uz eksportu) 1., 2. un attiecīgi 4. veidā. Respondenti saņēma rokasgrāmatu ar sīku informāciju par pakalpojumu sniegšanas veidiem (13.1.1.1. tabulā iekļauts apsekojuma aptaujas anketas fragments). Respondentiem nebija sniegta informācija par </w:t>
      </w:r>
      <w:r>
        <w:rPr>
          <w:rFonts w:ascii="Times New Roman" w:hAnsi="Times New Roman"/>
          <w:i/>
          <w:iCs/>
          <w:sz w:val="24"/>
        </w:rPr>
        <w:t>Eurostat</w:t>
      </w:r>
      <w:r>
        <w:rPr>
          <w:rFonts w:ascii="Times New Roman" w:hAnsi="Times New Roman"/>
          <w:sz w:val="24"/>
        </w:rPr>
        <w:t xml:space="preserve"> modeli</w:t>
      </w:r>
      <w:r w:rsidRPr="00A96ED6">
        <w:rPr>
          <w:rStyle w:val="FootnoteReference"/>
          <w:rFonts w:ascii="Times New Roman" w:hAnsi="Times New Roman" w:cs="Times New Roman"/>
          <w:noProof/>
          <w:sz w:val="24"/>
        </w:rPr>
        <w:footnoteReference w:id="171"/>
      </w:r>
      <w:r>
        <w:rPr>
          <w:rFonts w:ascii="Times New Roman" w:hAnsi="Times New Roman"/>
          <w:sz w:val="24"/>
        </w:rPr>
        <w:t xml:space="preserve"> vai procentuālo iedalījumu. Respondenti aizpildīja anketu brīvprātīgi, un katrā </w:t>
      </w:r>
      <w:r>
        <w:rPr>
          <w:rFonts w:ascii="Times New Roman" w:hAnsi="Times New Roman"/>
          <w:i/>
          <w:iCs/>
          <w:sz w:val="24"/>
        </w:rPr>
        <w:t>EBOPS</w:t>
      </w:r>
      <w:r>
        <w:rPr>
          <w:rFonts w:ascii="Times New Roman" w:hAnsi="Times New Roman"/>
          <w:sz w:val="24"/>
        </w:rPr>
        <w:t xml:space="preserve"> kategorijā sniegtās atbildes bija ļoti atšķirīgas. Apsekojumu uzsāka 2019. gada janvārī, un tas ilga 2 mēnešus.</w:t>
      </w:r>
    </w:p>
    <w:p w14:paraId="2400501E" w14:textId="77777777" w:rsidR="005A04B3" w:rsidRPr="00A96ED6" w:rsidRDefault="005A04B3" w:rsidP="005A04B3">
      <w:pPr>
        <w:ind w:left="567" w:hanging="284"/>
        <w:jc w:val="both"/>
        <w:rPr>
          <w:rFonts w:ascii="Times New Roman" w:hAnsi="Times New Roman" w:cs="Times New Roman"/>
          <w:noProof/>
          <w:sz w:val="24"/>
        </w:rPr>
      </w:pPr>
    </w:p>
    <w:p w14:paraId="3B0E4705"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3. Apsekojumu rezultātu validēšana. Ungārijas Centrālā statistikas biroja iekšējā darba grupa veica atbilžu validēšanu un novērtēja to atbilstību, ticamību un izmantojamību. Darba grupa atkārtoti sazinājās ar dažiem respondentiem, lai precizētu noteiktus sniegtās informācijas aspektus.</w:t>
      </w:r>
    </w:p>
    <w:p w14:paraId="2DC76688" w14:textId="77777777" w:rsidR="005A04B3" w:rsidRPr="00A96ED6" w:rsidRDefault="005A04B3" w:rsidP="005A04B3">
      <w:pPr>
        <w:jc w:val="both"/>
        <w:rPr>
          <w:rFonts w:ascii="Times New Roman" w:hAnsi="Times New Roman" w:cs="Times New Roman"/>
          <w:noProof/>
          <w:sz w:val="24"/>
        </w:rPr>
      </w:pPr>
    </w:p>
    <w:p w14:paraId="55B52F78" w14:textId="77777777" w:rsidR="005A04B3" w:rsidRDefault="005A04B3" w:rsidP="005A04B3">
      <w:pPr>
        <w:ind w:left="284"/>
        <w:jc w:val="both"/>
        <w:rPr>
          <w:rFonts w:ascii="Times New Roman" w:hAnsi="Times New Roman"/>
          <w:sz w:val="24"/>
        </w:rPr>
      </w:pPr>
      <w:r>
        <w:rPr>
          <w:rFonts w:ascii="Times New Roman" w:hAnsi="Times New Roman"/>
          <w:sz w:val="24"/>
        </w:rPr>
        <w:t>Tā validēšanas procesā konstatēja šādas problēmas:</w:t>
      </w:r>
    </w:p>
    <w:p w14:paraId="69BA9F6D" w14:textId="77777777" w:rsidR="00D36866" w:rsidRPr="00A96ED6" w:rsidRDefault="00D36866" w:rsidP="005A04B3">
      <w:pPr>
        <w:ind w:left="284"/>
        <w:jc w:val="both"/>
        <w:rPr>
          <w:rFonts w:ascii="Times New Roman" w:hAnsi="Times New Roman" w:cs="Times New Roman"/>
          <w:noProof/>
          <w:sz w:val="24"/>
        </w:rPr>
      </w:pPr>
    </w:p>
    <w:p w14:paraId="22EAF40C" w14:textId="77777777" w:rsidR="005A04B3" w:rsidRPr="00A96ED6" w:rsidRDefault="005A04B3" w:rsidP="003354F3">
      <w:pPr>
        <w:pStyle w:val="ListParagraph"/>
        <w:numPr>
          <w:ilvl w:val="0"/>
          <w:numId w:val="88"/>
        </w:numPr>
        <w:ind w:left="851" w:hanging="284"/>
        <w:contextualSpacing/>
        <w:jc w:val="both"/>
        <w:rPr>
          <w:rFonts w:ascii="Times New Roman" w:hAnsi="Times New Roman" w:cs="Times New Roman"/>
          <w:noProof/>
          <w:sz w:val="24"/>
        </w:rPr>
      </w:pPr>
      <w:r>
        <w:rPr>
          <w:rFonts w:ascii="Times New Roman" w:hAnsi="Times New Roman"/>
          <w:sz w:val="24"/>
        </w:rPr>
        <w:t>dažkārt respondenti jautājumu nebija sapratuši vai to bija pārpratuši;</w:t>
      </w:r>
    </w:p>
    <w:p w14:paraId="2AA147F4" w14:textId="77777777" w:rsidR="005A04B3" w:rsidRPr="00A96ED6" w:rsidRDefault="005A04B3" w:rsidP="003354F3">
      <w:pPr>
        <w:pStyle w:val="ListParagraph"/>
        <w:numPr>
          <w:ilvl w:val="0"/>
          <w:numId w:val="88"/>
        </w:numPr>
        <w:ind w:left="851" w:hanging="284"/>
        <w:contextualSpacing/>
        <w:jc w:val="both"/>
        <w:rPr>
          <w:rFonts w:ascii="Times New Roman" w:hAnsi="Times New Roman" w:cs="Times New Roman"/>
          <w:noProof/>
          <w:sz w:val="24"/>
        </w:rPr>
      </w:pPr>
      <w:r>
        <w:rPr>
          <w:rFonts w:ascii="Times New Roman" w:hAnsi="Times New Roman"/>
          <w:sz w:val="24"/>
        </w:rPr>
        <w:t>kategorijas bija raksturotas neskaidri vai</w:t>
      </w:r>
    </w:p>
    <w:p w14:paraId="08521C15" w14:textId="77777777" w:rsidR="005A04B3" w:rsidRPr="00A96ED6" w:rsidRDefault="005A04B3" w:rsidP="003354F3">
      <w:pPr>
        <w:pStyle w:val="ListParagraph"/>
        <w:numPr>
          <w:ilvl w:val="0"/>
          <w:numId w:val="88"/>
        </w:numPr>
        <w:ind w:left="851" w:hanging="284"/>
        <w:contextualSpacing/>
        <w:jc w:val="both"/>
        <w:rPr>
          <w:rFonts w:ascii="Times New Roman" w:hAnsi="Times New Roman" w:cs="Times New Roman"/>
          <w:noProof/>
          <w:sz w:val="24"/>
        </w:rPr>
      </w:pPr>
      <w:r>
        <w:rPr>
          <w:rFonts w:ascii="Times New Roman" w:hAnsi="Times New Roman"/>
          <w:sz w:val="24"/>
        </w:rPr>
        <w:t xml:space="preserve">noteiktām </w:t>
      </w:r>
      <w:r>
        <w:rPr>
          <w:rFonts w:ascii="Times New Roman" w:hAnsi="Times New Roman"/>
          <w:i/>
          <w:iCs/>
          <w:sz w:val="24"/>
        </w:rPr>
        <w:t>EBOPS</w:t>
      </w:r>
      <w:r>
        <w:rPr>
          <w:rFonts w:ascii="Times New Roman" w:hAnsi="Times New Roman"/>
          <w:sz w:val="24"/>
        </w:rPr>
        <w:t xml:space="preserve"> kategorijām bija raksturīgs mazāks atbilžu skaits.</w:t>
      </w:r>
    </w:p>
    <w:p w14:paraId="510C0D32" w14:textId="77777777" w:rsidR="005A04B3" w:rsidRPr="00A96ED6" w:rsidRDefault="005A04B3" w:rsidP="005A04B3">
      <w:pPr>
        <w:jc w:val="both"/>
        <w:rPr>
          <w:rFonts w:ascii="Times New Roman" w:hAnsi="Times New Roman" w:cs="Times New Roman"/>
          <w:noProof/>
          <w:sz w:val="24"/>
        </w:rPr>
      </w:pPr>
    </w:p>
    <w:p w14:paraId="56632083" w14:textId="77777777" w:rsidR="005A04B3" w:rsidRPr="00A96ED6" w:rsidRDefault="005A04B3" w:rsidP="005A04B3">
      <w:pPr>
        <w:ind w:left="284"/>
        <w:jc w:val="both"/>
        <w:rPr>
          <w:rFonts w:ascii="Times New Roman" w:hAnsi="Times New Roman" w:cs="Times New Roman"/>
          <w:noProof/>
          <w:sz w:val="24"/>
        </w:rPr>
      </w:pPr>
      <w:r>
        <w:rPr>
          <w:rFonts w:ascii="Times New Roman" w:hAnsi="Times New Roman"/>
          <w:sz w:val="24"/>
        </w:rPr>
        <w:t>Šajos problemātiskajos gadījumos darba grupa ar tālruņa starpniecību sazinājās ar respondentiem otro reizi.</w:t>
      </w:r>
    </w:p>
    <w:p w14:paraId="33E32A44" w14:textId="77777777" w:rsidR="005A04B3" w:rsidRPr="00A96ED6" w:rsidRDefault="005A04B3" w:rsidP="005A04B3">
      <w:pPr>
        <w:ind w:left="284"/>
        <w:jc w:val="both"/>
        <w:rPr>
          <w:rFonts w:ascii="Times New Roman" w:hAnsi="Times New Roman" w:cs="Times New Roman"/>
          <w:noProof/>
          <w:sz w:val="24"/>
        </w:rPr>
      </w:pPr>
    </w:p>
    <w:p w14:paraId="2CD94307"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4. Rezultātu novērtēšana.</w:t>
      </w:r>
    </w:p>
    <w:p w14:paraId="25ED3298" w14:textId="77777777" w:rsidR="005A04B3" w:rsidRPr="00A96ED6" w:rsidRDefault="005A04B3" w:rsidP="003354F3">
      <w:pPr>
        <w:pStyle w:val="ListParagraph"/>
        <w:numPr>
          <w:ilvl w:val="0"/>
          <w:numId w:val="89"/>
        </w:numPr>
        <w:ind w:left="851" w:hanging="284"/>
        <w:contextualSpacing/>
        <w:jc w:val="both"/>
        <w:rPr>
          <w:rFonts w:ascii="Times New Roman" w:hAnsi="Times New Roman" w:cs="Times New Roman"/>
          <w:noProof/>
          <w:sz w:val="24"/>
        </w:rPr>
      </w:pPr>
      <w:r>
        <w:rPr>
          <w:rFonts w:ascii="Times New Roman" w:hAnsi="Times New Roman"/>
          <w:sz w:val="24"/>
        </w:rPr>
        <w:t>Darba grupa eksporta un importa daļu analizēja atsevišķi. Tā aprēķināja dažādās kategorijās sniegto atbilžu procentuālo apmēru, lai gūtu skaidru priekšstatu par sniegto atbilžu attiecību.</w:t>
      </w:r>
    </w:p>
    <w:p w14:paraId="17BABCE6" w14:textId="77777777" w:rsidR="005A04B3" w:rsidRPr="00A96ED6" w:rsidRDefault="005A04B3" w:rsidP="003354F3">
      <w:pPr>
        <w:pStyle w:val="ListParagraph"/>
        <w:numPr>
          <w:ilvl w:val="0"/>
          <w:numId w:val="89"/>
        </w:numPr>
        <w:ind w:left="851" w:hanging="284"/>
        <w:contextualSpacing/>
        <w:jc w:val="both"/>
        <w:rPr>
          <w:rFonts w:ascii="Times New Roman" w:hAnsi="Times New Roman" w:cs="Times New Roman"/>
          <w:noProof/>
          <w:sz w:val="24"/>
        </w:rPr>
      </w:pPr>
      <w:r>
        <w:rPr>
          <w:rFonts w:ascii="Times New Roman" w:hAnsi="Times New Roman"/>
          <w:sz w:val="24"/>
        </w:rPr>
        <w:t xml:space="preserve">Pēc tam, kad bija noteikta sniegto atbilžu attiecība, katrā pakalpojuma kategorijā sniegtās atbildes salīdzināja ar </w:t>
      </w:r>
      <w:r>
        <w:rPr>
          <w:rFonts w:ascii="Times New Roman" w:hAnsi="Times New Roman"/>
          <w:i/>
          <w:iCs/>
          <w:sz w:val="24"/>
        </w:rPr>
        <w:t>Eurostat</w:t>
      </w:r>
      <w:r>
        <w:rPr>
          <w:rFonts w:ascii="Times New Roman" w:hAnsi="Times New Roman"/>
          <w:sz w:val="24"/>
        </w:rPr>
        <w:t xml:space="preserve"> vienkāršoto modeli.</w:t>
      </w:r>
    </w:p>
    <w:p w14:paraId="71ED8890" w14:textId="77777777" w:rsidR="005A04B3" w:rsidRPr="00A96ED6" w:rsidRDefault="005A04B3" w:rsidP="003354F3">
      <w:pPr>
        <w:pStyle w:val="ListParagraph"/>
        <w:numPr>
          <w:ilvl w:val="0"/>
          <w:numId w:val="89"/>
        </w:numPr>
        <w:ind w:left="851" w:hanging="284"/>
        <w:contextualSpacing/>
        <w:jc w:val="both"/>
        <w:rPr>
          <w:rFonts w:ascii="Times New Roman" w:hAnsi="Times New Roman" w:cs="Times New Roman"/>
          <w:noProof/>
          <w:sz w:val="24"/>
        </w:rPr>
      </w:pPr>
      <w:r>
        <w:rPr>
          <w:rFonts w:ascii="Times New Roman" w:hAnsi="Times New Roman"/>
          <w:sz w:val="24"/>
        </w:rPr>
        <w:t>Modeļa paredzētās proporcijas tika modificētas, ja atbilžu skaits bija pietiekams un rezultāti būtiski atšķīrās vai ja tas bija nepieciešams tautsaimniecības specifikas dēļ.</w:t>
      </w:r>
    </w:p>
    <w:p w14:paraId="409CE151" w14:textId="77777777" w:rsidR="005A04B3" w:rsidRPr="00A96ED6" w:rsidRDefault="005A04B3" w:rsidP="005A04B3">
      <w:pPr>
        <w:ind w:left="567"/>
        <w:jc w:val="both"/>
        <w:rPr>
          <w:rFonts w:ascii="Times New Roman" w:hAnsi="Times New Roman" w:cs="Times New Roman"/>
          <w:noProof/>
          <w:sz w:val="24"/>
        </w:rPr>
      </w:pPr>
    </w:p>
    <w:p w14:paraId="5D7CB49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Procesa validēšana un novērtēšana notika no 2019. gada marta līdz jūnijam.</w:t>
      </w:r>
    </w:p>
    <w:p w14:paraId="14281E35" w14:textId="77777777" w:rsidR="005A04B3" w:rsidRPr="00A96ED6" w:rsidRDefault="005A04B3" w:rsidP="005A04B3">
      <w:pPr>
        <w:jc w:val="both"/>
        <w:rPr>
          <w:rFonts w:ascii="Times New Roman" w:hAnsi="Times New Roman" w:cs="Times New Roman"/>
          <w:noProof/>
          <w:sz w:val="24"/>
        </w:rPr>
      </w:pPr>
    </w:p>
    <w:p w14:paraId="621B9093" w14:textId="77777777" w:rsidR="005A04B3" w:rsidRPr="00A96ED6" w:rsidRDefault="005A04B3" w:rsidP="00D36866">
      <w:pPr>
        <w:keepNext/>
        <w:keepLines/>
        <w:jc w:val="both"/>
        <w:rPr>
          <w:rFonts w:ascii="Times New Roman" w:hAnsi="Times New Roman" w:cs="Times New Roman"/>
          <w:b/>
          <w:bCs/>
          <w:noProof/>
          <w:color w:val="B83B46"/>
          <w:sz w:val="24"/>
        </w:rPr>
      </w:pPr>
      <w:r>
        <w:rPr>
          <w:rFonts w:ascii="Times New Roman" w:hAnsi="Times New Roman"/>
          <w:b/>
          <w:color w:val="B83B46"/>
          <w:sz w:val="24"/>
        </w:rPr>
        <w:lastRenderedPageBreak/>
        <w:t xml:space="preserve">13.1. tabula. </w:t>
      </w:r>
      <w:r>
        <w:rPr>
          <w:rFonts w:ascii="Times New Roman" w:hAnsi="Times New Roman"/>
          <w:b/>
          <w:i/>
          <w:iCs/>
          <w:color w:val="B83B46"/>
          <w:sz w:val="24"/>
        </w:rPr>
        <w:t>MoS</w:t>
      </w:r>
      <w:r>
        <w:rPr>
          <w:rFonts w:ascii="Times New Roman" w:hAnsi="Times New Roman"/>
          <w:b/>
          <w:color w:val="B83B46"/>
          <w:sz w:val="24"/>
        </w:rPr>
        <w:t xml:space="preserve"> datu vākšanas piemēri, Ungārijas Centrālais statistikas birojs</w:t>
      </w:r>
    </w:p>
    <w:p w14:paraId="56862F84" w14:textId="77777777" w:rsidR="005A04B3" w:rsidRPr="00A96ED6" w:rsidRDefault="005A04B3" w:rsidP="00D36866">
      <w:pPr>
        <w:keepNext/>
        <w:keepLines/>
        <w:jc w:val="both"/>
        <w:rPr>
          <w:rFonts w:ascii="Times New Roman" w:hAnsi="Times New Roman" w:cs="Times New Roman"/>
          <w:b/>
          <w:bCs/>
          <w:noProof/>
          <w:color w:val="B83B46"/>
          <w:sz w:val="24"/>
        </w:rPr>
      </w:pPr>
    </w:p>
    <w:p w14:paraId="74D9CC2B" w14:textId="77777777" w:rsidR="005A04B3" w:rsidRPr="00A96ED6" w:rsidRDefault="005A04B3" w:rsidP="00D36866">
      <w:pPr>
        <w:keepNext/>
        <w:keepLines/>
        <w:jc w:val="both"/>
        <w:rPr>
          <w:rFonts w:ascii="Times New Roman" w:hAnsi="Times New Roman" w:cs="Times New Roman"/>
          <w:b/>
          <w:noProof/>
          <w:sz w:val="24"/>
        </w:rPr>
      </w:pPr>
      <w:r>
        <w:rPr>
          <w:rFonts w:ascii="Times New Roman" w:hAnsi="Times New Roman"/>
          <w:b/>
          <w:sz w:val="24"/>
        </w:rPr>
        <w:t>DATU VĀKŠANA: PAKALPOJUMU SNIEGŠANAS VEIDI</w:t>
      </w:r>
    </w:p>
    <w:p w14:paraId="627A7911" w14:textId="77777777" w:rsidR="005A04B3" w:rsidRPr="00A96ED6" w:rsidRDefault="005A04B3" w:rsidP="00D36866">
      <w:pPr>
        <w:keepNext/>
        <w:keepLines/>
        <w:jc w:val="both"/>
        <w:rPr>
          <w:rFonts w:ascii="Times New Roman" w:hAnsi="Times New Roman" w:cs="Times New Roman"/>
          <w:b/>
          <w:noProof/>
          <w:sz w:val="24"/>
        </w:rPr>
      </w:pPr>
      <w:r>
        <w:rPr>
          <w:rFonts w:ascii="Times New Roman" w:hAnsi="Times New Roman"/>
          <w:b/>
          <w:sz w:val="24"/>
        </w:rPr>
        <w:t>Uzņēmuma PVN maksātāja numurs</w:t>
      </w:r>
    </w:p>
    <w:p w14:paraId="0F836D4D" w14:textId="77777777" w:rsidR="005A04B3" w:rsidRPr="00A96ED6" w:rsidRDefault="005A04B3" w:rsidP="00D36866">
      <w:pPr>
        <w:keepNext/>
        <w:keepLines/>
        <w:jc w:val="both"/>
        <w:rPr>
          <w:rFonts w:ascii="Times New Roman" w:hAnsi="Times New Roman" w:cs="Times New Roman"/>
          <w:b/>
          <w:noProof/>
          <w:sz w:val="24"/>
        </w:rPr>
      </w:pPr>
    </w:p>
    <w:tbl>
      <w:tblPr>
        <w:tblW w:w="5000" w:type="pct"/>
        <w:tblCellMar>
          <w:top w:w="28" w:type="dxa"/>
          <w:left w:w="28" w:type="dxa"/>
          <w:bottom w:w="28" w:type="dxa"/>
          <w:right w:w="28" w:type="dxa"/>
        </w:tblCellMar>
        <w:tblLook w:val="01E0" w:firstRow="1" w:lastRow="1" w:firstColumn="1" w:lastColumn="1" w:noHBand="0" w:noVBand="0"/>
      </w:tblPr>
      <w:tblGrid>
        <w:gridCol w:w="809"/>
        <w:gridCol w:w="1962"/>
        <w:gridCol w:w="795"/>
        <w:gridCol w:w="795"/>
        <w:gridCol w:w="795"/>
        <w:gridCol w:w="795"/>
        <w:gridCol w:w="795"/>
        <w:gridCol w:w="795"/>
        <w:gridCol w:w="795"/>
        <w:gridCol w:w="795"/>
      </w:tblGrid>
      <w:tr w:rsidR="005A04B3" w:rsidRPr="00A96ED6" w14:paraId="1541E457" w14:textId="77777777" w:rsidTr="00125454">
        <w:trPr>
          <w:trHeight w:val="363"/>
        </w:trPr>
        <w:tc>
          <w:tcPr>
            <w:tcW w:w="5000" w:type="pct"/>
            <w:gridSpan w:val="10"/>
            <w:tcBorders>
              <w:top w:val="single" w:sz="8" w:space="0" w:color="auto"/>
              <w:left w:val="single" w:sz="8" w:space="0" w:color="auto"/>
              <w:bottom w:val="single" w:sz="8" w:space="0" w:color="auto"/>
              <w:right w:val="single" w:sz="8" w:space="0" w:color="auto"/>
            </w:tcBorders>
          </w:tcPr>
          <w:p w14:paraId="4004DA92"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Uzņēmuma nosaukums</w:t>
            </w:r>
          </w:p>
        </w:tc>
      </w:tr>
      <w:tr w:rsidR="005A04B3" w:rsidRPr="00A96ED6" w14:paraId="45D66698" w14:textId="77777777" w:rsidTr="00125454">
        <w:trPr>
          <w:trHeight w:val="363"/>
        </w:trPr>
        <w:tc>
          <w:tcPr>
            <w:tcW w:w="464" w:type="pct"/>
            <w:tcBorders>
              <w:top w:val="single" w:sz="8" w:space="0" w:color="auto"/>
              <w:bottom w:val="single" w:sz="4" w:space="0" w:color="000000"/>
            </w:tcBorders>
          </w:tcPr>
          <w:p w14:paraId="1BE19428" w14:textId="77777777" w:rsidR="005A04B3" w:rsidRPr="00A96ED6" w:rsidRDefault="005A04B3" w:rsidP="00125454">
            <w:pPr>
              <w:jc w:val="both"/>
              <w:rPr>
                <w:rFonts w:ascii="Times New Roman" w:hAnsi="Times New Roman" w:cs="Times New Roman"/>
                <w:b/>
                <w:noProof/>
                <w:sz w:val="24"/>
              </w:rPr>
            </w:pPr>
          </w:p>
        </w:tc>
        <w:tc>
          <w:tcPr>
            <w:tcW w:w="1166" w:type="pct"/>
            <w:tcBorders>
              <w:top w:val="single" w:sz="8" w:space="0" w:color="auto"/>
              <w:bottom w:val="single" w:sz="4" w:space="0" w:color="000000"/>
            </w:tcBorders>
          </w:tcPr>
          <w:p w14:paraId="37FD7F00" w14:textId="77777777" w:rsidR="005A04B3" w:rsidRPr="00A96ED6" w:rsidRDefault="005A04B3" w:rsidP="00125454">
            <w:pPr>
              <w:jc w:val="both"/>
              <w:rPr>
                <w:rFonts w:ascii="Times New Roman" w:hAnsi="Times New Roman" w:cs="Times New Roman"/>
                <w:b/>
                <w:noProof/>
                <w:sz w:val="24"/>
              </w:rPr>
            </w:pPr>
          </w:p>
        </w:tc>
        <w:tc>
          <w:tcPr>
            <w:tcW w:w="420" w:type="pct"/>
            <w:tcBorders>
              <w:top w:val="single" w:sz="8" w:space="0" w:color="auto"/>
              <w:bottom w:val="single" w:sz="4" w:space="0" w:color="000000"/>
            </w:tcBorders>
          </w:tcPr>
          <w:p w14:paraId="12FDECE2" w14:textId="77777777" w:rsidR="005A04B3" w:rsidRPr="00A96ED6" w:rsidRDefault="005A04B3" w:rsidP="00125454">
            <w:pPr>
              <w:jc w:val="both"/>
              <w:rPr>
                <w:rFonts w:ascii="Times New Roman" w:hAnsi="Times New Roman" w:cs="Times New Roman"/>
                <w:b/>
                <w:noProof/>
                <w:sz w:val="24"/>
              </w:rPr>
            </w:pPr>
          </w:p>
        </w:tc>
        <w:tc>
          <w:tcPr>
            <w:tcW w:w="420" w:type="pct"/>
            <w:tcBorders>
              <w:top w:val="single" w:sz="8" w:space="0" w:color="auto"/>
              <w:bottom w:val="single" w:sz="4" w:space="0" w:color="000000"/>
            </w:tcBorders>
          </w:tcPr>
          <w:p w14:paraId="32755153" w14:textId="77777777" w:rsidR="005A04B3" w:rsidRPr="00A96ED6" w:rsidRDefault="005A04B3" w:rsidP="00125454">
            <w:pPr>
              <w:jc w:val="both"/>
              <w:rPr>
                <w:rFonts w:ascii="Times New Roman" w:hAnsi="Times New Roman" w:cs="Times New Roman"/>
                <w:b/>
                <w:noProof/>
                <w:sz w:val="24"/>
              </w:rPr>
            </w:pPr>
          </w:p>
        </w:tc>
        <w:tc>
          <w:tcPr>
            <w:tcW w:w="420" w:type="pct"/>
            <w:tcBorders>
              <w:top w:val="single" w:sz="8" w:space="0" w:color="auto"/>
              <w:bottom w:val="single" w:sz="4" w:space="0" w:color="000000"/>
            </w:tcBorders>
          </w:tcPr>
          <w:p w14:paraId="59BDB1F8" w14:textId="77777777" w:rsidR="005A04B3" w:rsidRPr="00A96ED6" w:rsidRDefault="005A04B3" w:rsidP="00125454">
            <w:pPr>
              <w:jc w:val="both"/>
              <w:rPr>
                <w:rFonts w:ascii="Times New Roman" w:hAnsi="Times New Roman" w:cs="Times New Roman"/>
                <w:b/>
                <w:noProof/>
                <w:sz w:val="24"/>
              </w:rPr>
            </w:pPr>
          </w:p>
        </w:tc>
        <w:tc>
          <w:tcPr>
            <w:tcW w:w="420" w:type="pct"/>
            <w:tcBorders>
              <w:top w:val="single" w:sz="8" w:space="0" w:color="auto"/>
              <w:bottom w:val="single" w:sz="4" w:space="0" w:color="000000"/>
            </w:tcBorders>
          </w:tcPr>
          <w:p w14:paraId="5D61689C" w14:textId="77777777" w:rsidR="005A04B3" w:rsidRPr="00A96ED6" w:rsidRDefault="005A04B3" w:rsidP="00125454">
            <w:pPr>
              <w:jc w:val="both"/>
              <w:rPr>
                <w:rFonts w:ascii="Times New Roman" w:hAnsi="Times New Roman" w:cs="Times New Roman"/>
                <w:b/>
                <w:noProof/>
                <w:sz w:val="24"/>
              </w:rPr>
            </w:pPr>
          </w:p>
        </w:tc>
        <w:tc>
          <w:tcPr>
            <w:tcW w:w="420" w:type="pct"/>
            <w:tcBorders>
              <w:top w:val="single" w:sz="8" w:space="0" w:color="auto"/>
              <w:bottom w:val="single" w:sz="4" w:space="0" w:color="000000"/>
            </w:tcBorders>
          </w:tcPr>
          <w:p w14:paraId="7CF709A0" w14:textId="77777777" w:rsidR="005A04B3" w:rsidRPr="00A96ED6" w:rsidRDefault="005A04B3" w:rsidP="00125454">
            <w:pPr>
              <w:jc w:val="both"/>
              <w:rPr>
                <w:rFonts w:ascii="Times New Roman" w:hAnsi="Times New Roman" w:cs="Times New Roman"/>
                <w:b/>
                <w:noProof/>
                <w:sz w:val="24"/>
              </w:rPr>
            </w:pPr>
          </w:p>
        </w:tc>
        <w:tc>
          <w:tcPr>
            <w:tcW w:w="420" w:type="pct"/>
            <w:tcBorders>
              <w:top w:val="single" w:sz="8" w:space="0" w:color="auto"/>
              <w:bottom w:val="single" w:sz="4" w:space="0" w:color="000000"/>
            </w:tcBorders>
          </w:tcPr>
          <w:p w14:paraId="2C3940FA" w14:textId="77777777" w:rsidR="005A04B3" w:rsidRPr="00A96ED6" w:rsidRDefault="005A04B3" w:rsidP="00125454">
            <w:pPr>
              <w:jc w:val="both"/>
              <w:rPr>
                <w:rFonts w:ascii="Times New Roman" w:hAnsi="Times New Roman" w:cs="Times New Roman"/>
                <w:b/>
                <w:noProof/>
                <w:sz w:val="24"/>
              </w:rPr>
            </w:pPr>
          </w:p>
        </w:tc>
        <w:tc>
          <w:tcPr>
            <w:tcW w:w="420" w:type="pct"/>
            <w:tcBorders>
              <w:top w:val="single" w:sz="8" w:space="0" w:color="auto"/>
              <w:bottom w:val="single" w:sz="4" w:space="0" w:color="000000"/>
            </w:tcBorders>
          </w:tcPr>
          <w:p w14:paraId="2B7E886B" w14:textId="77777777" w:rsidR="005A04B3" w:rsidRPr="00A96ED6" w:rsidRDefault="005A04B3" w:rsidP="00125454">
            <w:pPr>
              <w:jc w:val="both"/>
              <w:rPr>
                <w:rFonts w:ascii="Times New Roman" w:hAnsi="Times New Roman" w:cs="Times New Roman"/>
                <w:b/>
                <w:noProof/>
                <w:sz w:val="24"/>
              </w:rPr>
            </w:pPr>
          </w:p>
        </w:tc>
        <w:tc>
          <w:tcPr>
            <w:tcW w:w="427" w:type="pct"/>
            <w:tcBorders>
              <w:top w:val="single" w:sz="8" w:space="0" w:color="auto"/>
              <w:bottom w:val="single" w:sz="4" w:space="0" w:color="000000"/>
            </w:tcBorders>
          </w:tcPr>
          <w:p w14:paraId="3044434B" w14:textId="77777777" w:rsidR="005A04B3" w:rsidRPr="00A96ED6" w:rsidRDefault="005A04B3" w:rsidP="00125454">
            <w:pPr>
              <w:jc w:val="both"/>
              <w:rPr>
                <w:rFonts w:ascii="Times New Roman" w:hAnsi="Times New Roman" w:cs="Times New Roman"/>
                <w:b/>
                <w:noProof/>
                <w:sz w:val="24"/>
              </w:rPr>
            </w:pPr>
          </w:p>
        </w:tc>
      </w:tr>
      <w:tr w:rsidR="005A04B3" w:rsidRPr="00A96ED6" w14:paraId="5C8898F2" w14:textId="77777777" w:rsidTr="00125454">
        <w:trPr>
          <w:trHeight w:val="251"/>
        </w:trPr>
        <w:tc>
          <w:tcPr>
            <w:tcW w:w="464" w:type="pct"/>
            <w:vMerge w:val="restart"/>
            <w:shd w:val="clear" w:color="auto" w:fill="EFD6D6"/>
          </w:tcPr>
          <w:p w14:paraId="4D2AA099" w14:textId="77777777" w:rsidR="005A04B3" w:rsidRPr="00A96ED6" w:rsidRDefault="005A04B3" w:rsidP="00125454">
            <w:pPr>
              <w:jc w:val="both"/>
              <w:rPr>
                <w:rFonts w:ascii="Times New Roman" w:hAnsi="Times New Roman" w:cs="Times New Roman"/>
                <w:b/>
                <w:noProof/>
                <w:sz w:val="24"/>
              </w:rPr>
            </w:pPr>
            <w:r>
              <w:rPr>
                <w:rFonts w:ascii="Times New Roman" w:hAnsi="Times New Roman"/>
                <w:b/>
                <w:i/>
                <w:iCs/>
                <w:sz w:val="24"/>
              </w:rPr>
              <w:t>EBOPS</w:t>
            </w:r>
            <w:r>
              <w:rPr>
                <w:rFonts w:ascii="Times New Roman" w:hAnsi="Times New Roman"/>
                <w:b/>
                <w:sz w:val="24"/>
              </w:rPr>
              <w:t xml:space="preserve"> kods</w:t>
            </w:r>
          </w:p>
        </w:tc>
        <w:tc>
          <w:tcPr>
            <w:tcW w:w="1166" w:type="pct"/>
            <w:vMerge w:val="restart"/>
            <w:shd w:val="clear" w:color="auto" w:fill="EFD6D6"/>
            <w:vAlign w:val="center"/>
          </w:tcPr>
          <w:p w14:paraId="775FDD14"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Pakalpojuma veids</w:t>
            </w:r>
          </w:p>
        </w:tc>
        <w:tc>
          <w:tcPr>
            <w:tcW w:w="1261" w:type="pct"/>
            <w:gridSpan w:val="3"/>
            <w:tcBorders>
              <w:top w:val="single" w:sz="4" w:space="0" w:color="000000"/>
              <w:bottom w:val="single" w:sz="4" w:space="0" w:color="EEECE1" w:themeColor="background2"/>
            </w:tcBorders>
            <w:shd w:val="clear" w:color="auto" w:fill="EFD6D6"/>
          </w:tcPr>
          <w:p w14:paraId="33B13DC1"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IMPORTS</w:t>
            </w:r>
          </w:p>
        </w:tc>
        <w:tc>
          <w:tcPr>
            <w:tcW w:w="420" w:type="pct"/>
            <w:tcBorders>
              <w:top w:val="single" w:sz="4" w:space="0" w:color="000000"/>
              <w:bottom w:val="single" w:sz="4" w:space="0" w:color="EEECE1" w:themeColor="background2"/>
            </w:tcBorders>
            <w:shd w:val="clear" w:color="auto" w:fill="EFD6D6"/>
          </w:tcPr>
          <w:p w14:paraId="319AE7C3" w14:textId="77777777" w:rsidR="005A04B3" w:rsidRPr="00A96ED6" w:rsidRDefault="005A04B3" w:rsidP="00125454">
            <w:pPr>
              <w:jc w:val="center"/>
              <w:rPr>
                <w:rFonts w:ascii="Times New Roman" w:hAnsi="Times New Roman" w:cs="Times New Roman"/>
                <w:b/>
                <w:noProof/>
                <w:sz w:val="24"/>
              </w:rPr>
            </w:pPr>
          </w:p>
        </w:tc>
        <w:tc>
          <w:tcPr>
            <w:tcW w:w="1688" w:type="pct"/>
            <w:gridSpan w:val="4"/>
            <w:tcBorders>
              <w:top w:val="single" w:sz="4" w:space="0" w:color="000000"/>
              <w:bottom w:val="single" w:sz="4" w:space="0" w:color="EEECE1" w:themeColor="background2"/>
            </w:tcBorders>
            <w:shd w:val="clear" w:color="auto" w:fill="EFD6D6"/>
          </w:tcPr>
          <w:p w14:paraId="1EB9E4BB"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EKSPORTS</w:t>
            </w:r>
          </w:p>
        </w:tc>
      </w:tr>
      <w:tr w:rsidR="005A04B3" w:rsidRPr="00A96ED6" w14:paraId="1787CF30" w14:textId="77777777" w:rsidTr="00125454">
        <w:trPr>
          <w:trHeight w:val="251"/>
        </w:trPr>
        <w:tc>
          <w:tcPr>
            <w:tcW w:w="464" w:type="pct"/>
            <w:vMerge/>
            <w:tcBorders>
              <w:bottom w:val="single" w:sz="4" w:space="0" w:color="000000"/>
            </w:tcBorders>
            <w:shd w:val="clear" w:color="auto" w:fill="EFD6D6"/>
          </w:tcPr>
          <w:p w14:paraId="7F6072E6" w14:textId="77777777" w:rsidR="005A04B3" w:rsidRPr="00A96ED6" w:rsidRDefault="005A04B3" w:rsidP="00125454">
            <w:pPr>
              <w:jc w:val="both"/>
              <w:rPr>
                <w:rFonts w:ascii="Times New Roman" w:hAnsi="Times New Roman" w:cs="Times New Roman"/>
                <w:b/>
                <w:noProof/>
                <w:sz w:val="24"/>
              </w:rPr>
            </w:pPr>
          </w:p>
        </w:tc>
        <w:tc>
          <w:tcPr>
            <w:tcW w:w="1166" w:type="pct"/>
            <w:vMerge/>
            <w:tcBorders>
              <w:bottom w:val="single" w:sz="4" w:space="0" w:color="000000"/>
            </w:tcBorders>
            <w:shd w:val="clear" w:color="auto" w:fill="EFD6D6"/>
          </w:tcPr>
          <w:p w14:paraId="3224CC7B" w14:textId="77777777" w:rsidR="005A04B3" w:rsidRPr="00A96ED6" w:rsidRDefault="005A04B3" w:rsidP="00125454">
            <w:pPr>
              <w:jc w:val="both"/>
              <w:rPr>
                <w:rFonts w:ascii="Times New Roman" w:hAnsi="Times New Roman" w:cs="Times New Roman"/>
                <w:b/>
                <w:noProof/>
                <w:sz w:val="24"/>
              </w:rPr>
            </w:pPr>
          </w:p>
        </w:tc>
        <w:tc>
          <w:tcPr>
            <w:tcW w:w="420" w:type="pct"/>
            <w:tcBorders>
              <w:top w:val="single" w:sz="4" w:space="0" w:color="EEECE1" w:themeColor="background2"/>
              <w:bottom w:val="single" w:sz="4" w:space="0" w:color="000000"/>
            </w:tcBorders>
            <w:shd w:val="clear" w:color="auto" w:fill="EFD6D6"/>
          </w:tcPr>
          <w:p w14:paraId="48C545F4"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1. veids</w:t>
            </w:r>
          </w:p>
        </w:tc>
        <w:tc>
          <w:tcPr>
            <w:tcW w:w="420" w:type="pct"/>
            <w:tcBorders>
              <w:top w:val="single" w:sz="4" w:space="0" w:color="EEECE1" w:themeColor="background2"/>
              <w:bottom w:val="single" w:sz="4" w:space="0" w:color="000000"/>
            </w:tcBorders>
            <w:shd w:val="clear" w:color="auto" w:fill="EFD6D6"/>
          </w:tcPr>
          <w:p w14:paraId="53196F1E"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2. veids</w:t>
            </w:r>
          </w:p>
        </w:tc>
        <w:tc>
          <w:tcPr>
            <w:tcW w:w="420" w:type="pct"/>
            <w:tcBorders>
              <w:top w:val="single" w:sz="4" w:space="0" w:color="EEECE1" w:themeColor="background2"/>
              <w:bottom w:val="single" w:sz="4" w:space="0" w:color="000000"/>
            </w:tcBorders>
            <w:shd w:val="clear" w:color="auto" w:fill="EFD6D6"/>
          </w:tcPr>
          <w:p w14:paraId="11C8A4B3"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3. veids</w:t>
            </w:r>
          </w:p>
        </w:tc>
        <w:tc>
          <w:tcPr>
            <w:tcW w:w="420" w:type="pct"/>
            <w:tcBorders>
              <w:top w:val="single" w:sz="4" w:space="0" w:color="EEECE1" w:themeColor="background2"/>
              <w:bottom w:val="single" w:sz="4" w:space="0" w:color="000000"/>
            </w:tcBorders>
            <w:shd w:val="clear" w:color="auto" w:fill="EFD6D6"/>
          </w:tcPr>
          <w:p w14:paraId="59630F7D"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4. veids</w:t>
            </w:r>
          </w:p>
        </w:tc>
        <w:tc>
          <w:tcPr>
            <w:tcW w:w="420" w:type="pct"/>
            <w:tcBorders>
              <w:top w:val="single" w:sz="4" w:space="0" w:color="EEECE1" w:themeColor="background2"/>
              <w:bottom w:val="single" w:sz="4" w:space="0" w:color="000000"/>
            </w:tcBorders>
            <w:shd w:val="clear" w:color="auto" w:fill="EFD6D6"/>
          </w:tcPr>
          <w:p w14:paraId="48560B8C"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1. veids</w:t>
            </w:r>
          </w:p>
        </w:tc>
        <w:tc>
          <w:tcPr>
            <w:tcW w:w="420" w:type="pct"/>
            <w:tcBorders>
              <w:top w:val="single" w:sz="4" w:space="0" w:color="EEECE1" w:themeColor="background2"/>
              <w:bottom w:val="single" w:sz="4" w:space="0" w:color="000000"/>
            </w:tcBorders>
            <w:shd w:val="clear" w:color="auto" w:fill="EFD6D6"/>
          </w:tcPr>
          <w:p w14:paraId="2805CB3C"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2. veids</w:t>
            </w:r>
          </w:p>
        </w:tc>
        <w:tc>
          <w:tcPr>
            <w:tcW w:w="420" w:type="pct"/>
            <w:tcBorders>
              <w:top w:val="single" w:sz="4" w:space="0" w:color="EEECE1" w:themeColor="background2"/>
              <w:bottom w:val="single" w:sz="4" w:space="0" w:color="000000"/>
            </w:tcBorders>
            <w:shd w:val="clear" w:color="auto" w:fill="EFD6D6"/>
          </w:tcPr>
          <w:p w14:paraId="01527A51"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3. veids</w:t>
            </w:r>
          </w:p>
        </w:tc>
        <w:tc>
          <w:tcPr>
            <w:tcW w:w="427" w:type="pct"/>
            <w:tcBorders>
              <w:top w:val="single" w:sz="4" w:space="0" w:color="EEECE1" w:themeColor="background2"/>
              <w:bottom w:val="single" w:sz="4" w:space="0" w:color="000000"/>
            </w:tcBorders>
            <w:shd w:val="clear" w:color="auto" w:fill="EFD6D6"/>
          </w:tcPr>
          <w:p w14:paraId="542B2DC5"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4. veids</w:t>
            </w:r>
          </w:p>
        </w:tc>
      </w:tr>
      <w:tr w:rsidR="005A04B3" w:rsidRPr="00A96ED6" w14:paraId="67A02382" w14:textId="77777777" w:rsidTr="00125454">
        <w:trPr>
          <w:trHeight w:val="363"/>
        </w:trPr>
        <w:tc>
          <w:tcPr>
            <w:tcW w:w="464" w:type="pct"/>
            <w:tcBorders>
              <w:bottom w:val="single" w:sz="4" w:space="0" w:color="000000"/>
            </w:tcBorders>
          </w:tcPr>
          <w:p w14:paraId="5024239A"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001</w:t>
            </w:r>
          </w:p>
        </w:tc>
        <w:tc>
          <w:tcPr>
            <w:tcW w:w="1166" w:type="pct"/>
            <w:tcBorders>
              <w:bottom w:val="single" w:sz="4" w:space="0" w:color="000000"/>
            </w:tcBorders>
          </w:tcPr>
          <w:p w14:paraId="1576A982"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Apkopes un remonta pakalpojumi</w:t>
            </w:r>
          </w:p>
        </w:tc>
        <w:tc>
          <w:tcPr>
            <w:tcW w:w="420" w:type="pct"/>
            <w:tcBorders>
              <w:top w:val="single" w:sz="4" w:space="0" w:color="000000"/>
              <w:bottom w:val="single" w:sz="4" w:space="0" w:color="000000"/>
            </w:tcBorders>
          </w:tcPr>
          <w:p w14:paraId="04519C8C" w14:textId="77777777" w:rsidR="005A04B3" w:rsidRPr="00A96ED6" w:rsidRDefault="005A04B3" w:rsidP="00125454">
            <w:pPr>
              <w:jc w:val="both"/>
              <w:rPr>
                <w:rFonts w:ascii="Times New Roman" w:hAnsi="Times New Roman" w:cs="Times New Roman"/>
                <w:b/>
                <w:noProof/>
                <w:sz w:val="24"/>
              </w:rPr>
            </w:pPr>
          </w:p>
        </w:tc>
        <w:tc>
          <w:tcPr>
            <w:tcW w:w="420" w:type="pct"/>
            <w:tcBorders>
              <w:top w:val="single" w:sz="4" w:space="0" w:color="000000"/>
              <w:bottom w:val="single" w:sz="4" w:space="0" w:color="000000"/>
            </w:tcBorders>
          </w:tcPr>
          <w:p w14:paraId="49EF62CD" w14:textId="77777777" w:rsidR="005A04B3" w:rsidRPr="00A96ED6" w:rsidRDefault="005A04B3" w:rsidP="00125454">
            <w:pPr>
              <w:jc w:val="both"/>
              <w:rPr>
                <w:rFonts w:ascii="Times New Roman" w:hAnsi="Times New Roman" w:cs="Times New Roman"/>
                <w:b/>
                <w:noProof/>
                <w:sz w:val="24"/>
              </w:rPr>
            </w:pPr>
          </w:p>
        </w:tc>
        <w:tc>
          <w:tcPr>
            <w:tcW w:w="420" w:type="pct"/>
            <w:tcBorders>
              <w:top w:val="single" w:sz="4" w:space="0" w:color="000000"/>
              <w:bottom w:val="single" w:sz="4" w:space="0" w:color="000000"/>
            </w:tcBorders>
          </w:tcPr>
          <w:p w14:paraId="7FAE384C" w14:textId="77777777" w:rsidR="005A04B3" w:rsidRPr="00A96ED6" w:rsidRDefault="005A04B3" w:rsidP="00125454">
            <w:pPr>
              <w:jc w:val="both"/>
              <w:rPr>
                <w:rFonts w:ascii="Times New Roman" w:hAnsi="Times New Roman" w:cs="Times New Roman"/>
                <w:b/>
                <w:noProof/>
                <w:sz w:val="24"/>
              </w:rPr>
            </w:pPr>
          </w:p>
        </w:tc>
        <w:tc>
          <w:tcPr>
            <w:tcW w:w="420" w:type="pct"/>
            <w:tcBorders>
              <w:top w:val="single" w:sz="4" w:space="0" w:color="000000"/>
              <w:bottom w:val="single" w:sz="4" w:space="0" w:color="000000"/>
            </w:tcBorders>
          </w:tcPr>
          <w:p w14:paraId="59B2B60A" w14:textId="77777777" w:rsidR="005A04B3" w:rsidRPr="00A96ED6" w:rsidRDefault="005A04B3" w:rsidP="00125454">
            <w:pPr>
              <w:jc w:val="both"/>
              <w:rPr>
                <w:rFonts w:ascii="Times New Roman" w:hAnsi="Times New Roman" w:cs="Times New Roman"/>
                <w:b/>
                <w:noProof/>
                <w:sz w:val="24"/>
              </w:rPr>
            </w:pPr>
          </w:p>
        </w:tc>
        <w:tc>
          <w:tcPr>
            <w:tcW w:w="420" w:type="pct"/>
            <w:tcBorders>
              <w:top w:val="single" w:sz="4" w:space="0" w:color="000000"/>
              <w:bottom w:val="single" w:sz="4" w:space="0" w:color="000000"/>
            </w:tcBorders>
          </w:tcPr>
          <w:p w14:paraId="37FE9658" w14:textId="77777777" w:rsidR="005A04B3" w:rsidRPr="00A96ED6" w:rsidRDefault="005A04B3" w:rsidP="00125454">
            <w:pPr>
              <w:jc w:val="both"/>
              <w:rPr>
                <w:rFonts w:ascii="Times New Roman" w:hAnsi="Times New Roman" w:cs="Times New Roman"/>
                <w:b/>
                <w:noProof/>
                <w:sz w:val="24"/>
              </w:rPr>
            </w:pPr>
          </w:p>
        </w:tc>
        <w:tc>
          <w:tcPr>
            <w:tcW w:w="420" w:type="pct"/>
            <w:tcBorders>
              <w:top w:val="single" w:sz="4" w:space="0" w:color="000000"/>
              <w:bottom w:val="single" w:sz="4" w:space="0" w:color="000000"/>
            </w:tcBorders>
          </w:tcPr>
          <w:p w14:paraId="3CDA7959" w14:textId="77777777" w:rsidR="005A04B3" w:rsidRPr="00A96ED6" w:rsidRDefault="005A04B3" w:rsidP="00125454">
            <w:pPr>
              <w:jc w:val="both"/>
              <w:rPr>
                <w:rFonts w:ascii="Times New Roman" w:hAnsi="Times New Roman" w:cs="Times New Roman"/>
                <w:b/>
                <w:noProof/>
                <w:sz w:val="24"/>
              </w:rPr>
            </w:pPr>
          </w:p>
        </w:tc>
        <w:tc>
          <w:tcPr>
            <w:tcW w:w="420" w:type="pct"/>
            <w:tcBorders>
              <w:top w:val="single" w:sz="4" w:space="0" w:color="000000"/>
              <w:bottom w:val="single" w:sz="4" w:space="0" w:color="000000"/>
            </w:tcBorders>
          </w:tcPr>
          <w:p w14:paraId="246E1AD5" w14:textId="77777777" w:rsidR="005A04B3" w:rsidRPr="00A96ED6" w:rsidRDefault="005A04B3" w:rsidP="00125454">
            <w:pPr>
              <w:jc w:val="both"/>
              <w:rPr>
                <w:rFonts w:ascii="Times New Roman" w:hAnsi="Times New Roman" w:cs="Times New Roman"/>
                <w:b/>
                <w:noProof/>
                <w:sz w:val="24"/>
              </w:rPr>
            </w:pPr>
          </w:p>
        </w:tc>
        <w:tc>
          <w:tcPr>
            <w:tcW w:w="427" w:type="pct"/>
            <w:tcBorders>
              <w:top w:val="single" w:sz="4" w:space="0" w:color="000000"/>
              <w:bottom w:val="single" w:sz="4" w:space="0" w:color="000000"/>
            </w:tcBorders>
          </w:tcPr>
          <w:p w14:paraId="2F082C81" w14:textId="77777777" w:rsidR="005A04B3" w:rsidRPr="00A96ED6" w:rsidRDefault="005A04B3" w:rsidP="00125454">
            <w:pPr>
              <w:jc w:val="both"/>
              <w:rPr>
                <w:rFonts w:ascii="Times New Roman" w:hAnsi="Times New Roman" w:cs="Times New Roman"/>
                <w:b/>
                <w:noProof/>
                <w:sz w:val="24"/>
              </w:rPr>
            </w:pPr>
          </w:p>
        </w:tc>
      </w:tr>
      <w:tr w:rsidR="005A04B3" w:rsidRPr="00A96ED6" w14:paraId="76D37446" w14:textId="77777777" w:rsidTr="00125454">
        <w:trPr>
          <w:trHeight w:val="181"/>
        </w:trPr>
        <w:tc>
          <w:tcPr>
            <w:tcW w:w="464" w:type="pct"/>
            <w:tcBorders>
              <w:top w:val="single" w:sz="4" w:space="0" w:color="000000"/>
              <w:bottom w:val="single" w:sz="4" w:space="0" w:color="000000"/>
            </w:tcBorders>
          </w:tcPr>
          <w:p w14:paraId="057F197B"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221</w:t>
            </w:r>
          </w:p>
        </w:tc>
        <w:tc>
          <w:tcPr>
            <w:tcW w:w="1166" w:type="pct"/>
            <w:tcBorders>
              <w:top w:val="single" w:sz="4" w:space="0" w:color="000000"/>
              <w:bottom w:val="single" w:sz="4" w:space="0" w:color="000000"/>
            </w:tcBorders>
          </w:tcPr>
          <w:p w14:paraId="780142B2"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Dzelzceļa pārvadājumi, kravas</w:t>
            </w:r>
          </w:p>
        </w:tc>
        <w:tc>
          <w:tcPr>
            <w:tcW w:w="420" w:type="pct"/>
            <w:tcBorders>
              <w:top w:val="single" w:sz="4" w:space="0" w:color="000000"/>
              <w:bottom w:val="single" w:sz="4" w:space="0" w:color="000000"/>
            </w:tcBorders>
          </w:tcPr>
          <w:p w14:paraId="63689DA6"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3F74D43A"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7FFE96A0"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64E564FE"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4F6061A1"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3F8E32E8"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4D43CAD1" w14:textId="77777777" w:rsidR="005A04B3" w:rsidRPr="00A96ED6" w:rsidRDefault="005A04B3" w:rsidP="00125454">
            <w:pPr>
              <w:jc w:val="both"/>
              <w:rPr>
                <w:rFonts w:ascii="Times New Roman" w:hAnsi="Times New Roman" w:cs="Times New Roman"/>
                <w:noProof/>
                <w:sz w:val="24"/>
              </w:rPr>
            </w:pPr>
          </w:p>
        </w:tc>
        <w:tc>
          <w:tcPr>
            <w:tcW w:w="427" w:type="pct"/>
            <w:tcBorders>
              <w:top w:val="single" w:sz="4" w:space="0" w:color="000000"/>
              <w:bottom w:val="single" w:sz="4" w:space="0" w:color="000000"/>
            </w:tcBorders>
          </w:tcPr>
          <w:p w14:paraId="3CC89A47" w14:textId="77777777" w:rsidR="005A04B3" w:rsidRPr="00A96ED6" w:rsidRDefault="005A04B3" w:rsidP="00125454">
            <w:pPr>
              <w:jc w:val="both"/>
              <w:rPr>
                <w:rFonts w:ascii="Times New Roman" w:hAnsi="Times New Roman" w:cs="Times New Roman"/>
                <w:noProof/>
                <w:sz w:val="24"/>
              </w:rPr>
            </w:pPr>
          </w:p>
        </w:tc>
      </w:tr>
      <w:tr w:rsidR="005A04B3" w:rsidRPr="00A96ED6" w14:paraId="553EADD7" w14:textId="77777777" w:rsidTr="00125454">
        <w:trPr>
          <w:trHeight w:val="181"/>
        </w:trPr>
        <w:tc>
          <w:tcPr>
            <w:tcW w:w="464" w:type="pct"/>
            <w:tcBorders>
              <w:top w:val="single" w:sz="4" w:space="0" w:color="000000"/>
              <w:bottom w:val="single" w:sz="4" w:space="0" w:color="000000"/>
            </w:tcBorders>
          </w:tcPr>
          <w:p w14:paraId="2920A382"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232</w:t>
            </w:r>
          </w:p>
        </w:tc>
        <w:tc>
          <w:tcPr>
            <w:tcW w:w="1166" w:type="pct"/>
            <w:tcBorders>
              <w:top w:val="single" w:sz="4" w:space="0" w:color="000000"/>
              <w:bottom w:val="single" w:sz="4" w:space="0" w:color="000000"/>
            </w:tcBorders>
          </w:tcPr>
          <w:p w14:paraId="642D724A"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Citi atbalsta un pārvadājumu papildpakalpojumi</w:t>
            </w:r>
          </w:p>
        </w:tc>
        <w:tc>
          <w:tcPr>
            <w:tcW w:w="420" w:type="pct"/>
            <w:tcBorders>
              <w:top w:val="single" w:sz="4" w:space="0" w:color="000000"/>
              <w:bottom w:val="single" w:sz="4" w:space="0" w:color="000000"/>
            </w:tcBorders>
          </w:tcPr>
          <w:p w14:paraId="3E866656"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4510C8D5"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2FF57A2F"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775D18A4"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498734ED"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630650EC"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045B4C00" w14:textId="77777777" w:rsidR="005A04B3" w:rsidRPr="00A96ED6" w:rsidRDefault="005A04B3" w:rsidP="00125454">
            <w:pPr>
              <w:jc w:val="both"/>
              <w:rPr>
                <w:rFonts w:ascii="Times New Roman" w:hAnsi="Times New Roman" w:cs="Times New Roman"/>
                <w:noProof/>
                <w:sz w:val="24"/>
              </w:rPr>
            </w:pPr>
          </w:p>
        </w:tc>
        <w:tc>
          <w:tcPr>
            <w:tcW w:w="427" w:type="pct"/>
            <w:tcBorders>
              <w:top w:val="single" w:sz="4" w:space="0" w:color="000000"/>
              <w:bottom w:val="single" w:sz="4" w:space="0" w:color="000000"/>
            </w:tcBorders>
          </w:tcPr>
          <w:p w14:paraId="3D7F3C72" w14:textId="77777777" w:rsidR="005A04B3" w:rsidRPr="00A96ED6" w:rsidRDefault="005A04B3" w:rsidP="00125454">
            <w:pPr>
              <w:jc w:val="both"/>
              <w:rPr>
                <w:rFonts w:ascii="Times New Roman" w:hAnsi="Times New Roman" w:cs="Times New Roman"/>
                <w:noProof/>
                <w:sz w:val="24"/>
              </w:rPr>
            </w:pPr>
          </w:p>
        </w:tc>
      </w:tr>
      <w:tr w:rsidR="005A04B3" w:rsidRPr="00A96ED6" w14:paraId="7BB186C5" w14:textId="77777777" w:rsidTr="00125454">
        <w:trPr>
          <w:trHeight w:val="181"/>
        </w:trPr>
        <w:tc>
          <w:tcPr>
            <w:tcW w:w="464" w:type="pct"/>
            <w:tcBorders>
              <w:top w:val="single" w:sz="4" w:space="0" w:color="000000"/>
              <w:bottom w:val="single" w:sz="4" w:space="0" w:color="000000"/>
            </w:tcBorders>
          </w:tcPr>
          <w:p w14:paraId="609FF56F"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263</w:t>
            </w:r>
          </w:p>
        </w:tc>
        <w:tc>
          <w:tcPr>
            <w:tcW w:w="1166" w:type="pct"/>
            <w:tcBorders>
              <w:top w:val="single" w:sz="4" w:space="0" w:color="000000"/>
              <w:bottom w:val="single" w:sz="4" w:space="0" w:color="000000"/>
            </w:tcBorders>
          </w:tcPr>
          <w:p w14:paraId="7397857A"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Datorpakalpojumi</w:t>
            </w:r>
          </w:p>
        </w:tc>
        <w:tc>
          <w:tcPr>
            <w:tcW w:w="420" w:type="pct"/>
            <w:tcBorders>
              <w:top w:val="single" w:sz="4" w:space="0" w:color="000000"/>
              <w:bottom w:val="single" w:sz="4" w:space="0" w:color="000000"/>
            </w:tcBorders>
          </w:tcPr>
          <w:p w14:paraId="16E89794"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740BBEC9"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01A323CD"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6AA12FD5"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44B4FFB5"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6EC29553"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39E77170" w14:textId="77777777" w:rsidR="005A04B3" w:rsidRPr="00A96ED6" w:rsidRDefault="005A04B3" w:rsidP="00125454">
            <w:pPr>
              <w:jc w:val="both"/>
              <w:rPr>
                <w:rFonts w:ascii="Times New Roman" w:hAnsi="Times New Roman" w:cs="Times New Roman"/>
                <w:noProof/>
                <w:sz w:val="24"/>
              </w:rPr>
            </w:pPr>
          </w:p>
        </w:tc>
        <w:tc>
          <w:tcPr>
            <w:tcW w:w="427" w:type="pct"/>
            <w:tcBorders>
              <w:top w:val="single" w:sz="4" w:space="0" w:color="000000"/>
              <w:bottom w:val="single" w:sz="4" w:space="0" w:color="000000"/>
            </w:tcBorders>
          </w:tcPr>
          <w:p w14:paraId="7EF798E5" w14:textId="77777777" w:rsidR="005A04B3" w:rsidRPr="00A96ED6" w:rsidRDefault="005A04B3" w:rsidP="00125454">
            <w:pPr>
              <w:jc w:val="both"/>
              <w:rPr>
                <w:rFonts w:ascii="Times New Roman" w:hAnsi="Times New Roman" w:cs="Times New Roman"/>
                <w:noProof/>
                <w:sz w:val="24"/>
              </w:rPr>
            </w:pPr>
          </w:p>
        </w:tc>
      </w:tr>
      <w:tr w:rsidR="005A04B3" w:rsidRPr="00A96ED6" w14:paraId="410B3686" w14:textId="77777777" w:rsidTr="00125454">
        <w:trPr>
          <w:trHeight w:val="181"/>
        </w:trPr>
        <w:tc>
          <w:tcPr>
            <w:tcW w:w="464" w:type="pct"/>
            <w:tcBorders>
              <w:top w:val="single" w:sz="4" w:space="0" w:color="000000"/>
              <w:bottom w:val="single" w:sz="4" w:space="0" w:color="000000"/>
            </w:tcBorders>
          </w:tcPr>
          <w:p w14:paraId="648C1DE3"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w:t>
            </w:r>
          </w:p>
        </w:tc>
        <w:tc>
          <w:tcPr>
            <w:tcW w:w="1166" w:type="pct"/>
            <w:tcBorders>
              <w:top w:val="single" w:sz="4" w:space="0" w:color="000000"/>
              <w:bottom w:val="single" w:sz="4" w:space="0" w:color="000000"/>
            </w:tcBorders>
          </w:tcPr>
          <w:p w14:paraId="6E638413"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7ACEBB58"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67F61547"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669B3DCD"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6C9EC8B9"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22874696"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3AABB931"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68EC5854" w14:textId="77777777" w:rsidR="005A04B3" w:rsidRPr="00A96ED6" w:rsidRDefault="005A04B3" w:rsidP="00125454">
            <w:pPr>
              <w:jc w:val="both"/>
              <w:rPr>
                <w:rFonts w:ascii="Times New Roman" w:hAnsi="Times New Roman" w:cs="Times New Roman"/>
                <w:noProof/>
                <w:sz w:val="24"/>
              </w:rPr>
            </w:pPr>
          </w:p>
        </w:tc>
        <w:tc>
          <w:tcPr>
            <w:tcW w:w="427" w:type="pct"/>
            <w:tcBorders>
              <w:top w:val="single" w:sz="4" w:space="0" w:color="000000"/>
              <w:bottom w:val="single" w:sz="4" w:space="0" w:color="000000"/>
            </w:tcBorders>
          </w:tcPr>
          <w:p w14:paraId="4E056BF3" w14:textId="77777777" w:rsidR="005A04B3" w:rsidRPr="00A96ED6" w:rsidRDefault="005A04B3" w:rsidP="00125454">
            <w:pPr>
              <w:jc w:val="both"/>
              <w:rPr>
                <w:rFonts w:ascii="Times New Roman" w:hAnsi="Times New Roman" w:cs="Times New Roman"/>
                <w:noProof/>
                <w:sz w:val="24"/>
              </w:rPr>
            </w:pPr>
          </w:p>
        </w:tc>
      </w:tr>
      <w:tr w:rsidR="005A04B3" w:rsidRPr="00A96ED6" w14:paraId="2DEC61AD" w14:textId="77777777" w:rsidTr="00125454">
        <w:trPr>
          <w:trHeight w:val="181"/>
        </w:trPr>
        <w:tc>
          <w:tcPr>
            <w:tcW w:w="464" w:type="pct"/>
            <w:tcBorders>
              <w:top w:val="single" w:sz="4" w:space="0" w:color="000000"/>
              <w:bottom w:val="single" w:sz="4" w:space="0" w:color="000000"/>
            </w:tcBorders>
          </w:tcPr>
          <w:p w14:paraId="66378613" w14:textId="77777777" w:rsidR="005A04B3" w:rsidRPr="00A96ED6" w:rsidRDefault="005A04B3" w:rsidP="00125454">
            <w:pPr>
              <w:jc w:val="both"/>
              <w:rPr>
                <w:rFonts w:ascii="Times New Roman" w:hAnsi="Times New Roman" w:cs="Times New Roman"/>
                <w:noProof/>
                <w:sz w:val="24"/>
              </w:rPr>
            </w:pPr>
          </w:p>
        </w:tc>
        <w:tc>
          <w:tcPr>
            <w:tcW w:w="1166" w:type="pct"/>
            <w:tcBorders>
              <w:top w:val="single" w:sz="4" w:space="0" w:color="000000"/>
              <w:bottom w:val="single" w:sz="4" w:space="0" w:color="000000"/>
            </w:tcBorders>
          </w:tcPr>
          <w:p w14:paraId="7B1F671B"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7EC37FB3"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2D06F0D6"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7E52107D"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2D4F87F1"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5F1EFE31"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430A8F3E" w14:textId="77777777" w:rsidR="005A04B3" w:rsidRPr="00A96ED6" w:rsidRDefault="005A04B3" w:rsidP="00125454">
            <w:pPr>
              <w:jc w:val="both"/>
              <w:rPr>
                <w:rFonts w:ascii="Times New Roman" w:hAnsi="Times New Roman" w:cs="Times New Roman"/>
                <w:noProof/>
                <w:sz w:val="24"/>
              </w:rPr>
            </w:pPr>
          </w:p>
        </w:tc>
        <w:tc>
          <w:tcPr>
            <w:tcW w:w="420" w:type="pct"/>
            <w:tcBorders>
              <w:top w:val="single" w:sz="4" w:space="0" w:color="000000"/>
              <w:bottom w:val="single" w:sz="4" w:space="0" w:color="000000"/>
            </w:tcBorders>
          </w:tcPr>
          <w:p w14:paraId="07261784" w14:textId="77777777" w:rsidR="005A04B3" w:rsidRPr="00A96ED6" w:rsidRDefault="005A04B3" w:rsidP="00125454">
            <w:pPr>
              <w:jc w:val="both"/>
              <w:rPr>
                <w:rFonts w:ascii="Times New Roman" w:hAnsi="Times New Roman" w:cs="Times New Roman"/>
                <w:noProof/>
                <w:sz w:val="24"/>
              </w:rPr>
            </w:pPr>
          </w:p>
        </w:tc>
        <w:tc>
          <w:tcPr>
            <w:tcW w:w="427" w:type="pct"/>
            <w:tcBorders>
              <w:top w:val="single" w:sz="4" w:space="0" w:color="000000"/>
              <w:bottom w:val="single" w:sz="4" w:space="0" w:color="000000"/>
            </w:tcBorders>
          </w:tcPr>
          <w:p w14:paraId="5B60DC32" w14:textId="77777777" w:rsidR="005A04B3" w:rsidRPr="00A96ED6" w:rsidRDefault="005A04B3" w:rsidP="00125454">
            <w:pPr>
              <w:jc w:val="both"/>
              <w:rPr>
                <w:rFonts w:ascii="Times New Roman" w:hAnsi="Times New Roman" w:cs="Times New Roman"/>
                <w:noProof/>
                <w:sz w:val="24"/>
              </w:rPr>
            </w:pPr>
          </w:p>
        </w:tc>
      </w:tr>
    </w:tbl>
    <w:p w14:paraId="606BF8D2" w14:textId="77777777" w:rsidR="005A04B3" w:rsidRPr="00A96ED6" w:rsidRDefault="005A04B3" w:rsidP="005A04B3">
      <w:pPr>
        <w:jc w:val="both"/>
        <w:rPr>
          <w:rFonts w:ascii="Times New Roman" w:hAnsi="Times New Roman" w:cs="Times New Roman"/>
          <w:i/>
          <w:noProof/>
          <w:sz w:val="24"/>
        </w:rPr>
      </w:pPr>
    </w:p>
    <w:p w14:paraId="29357B5D"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sz w:val="24"/>
        </w:rPr>
        <w:t>Ungārijas Centrālais statistikas birojs</w:t>
      </w:r>
    </w:p>
    <w:p w14:paraId="03CA67EB" w14:textId="77777777" w:rsidR="005A04B3" w:rsidRPr="00A96ED6" w:rsidRDefault="005A04B3" w:rsidP="005A04B3">
      <w:pPr>
        <w:jc w:val="both"/>
        <w:rPr>
          <w:rFonts w:ascii="Times New Roman" w:hAnsi="Times New Roman" w:cs="Times New Roman"/>
          <w:noProof/>
          <w:sz w:val="24"/>
        </w:rPr>
      </w:pPr>
    </w:p>
    <w:p w14:paraId="070160A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Piemēri attiecībā uz importa proporciju modificēšanu modeli.</w:t>
      </w:r>
    </w:p>
    <w:p w14:paraId="5AE524E1"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a) Citur neiekļauti apkopes un remonta pakalpojumi. Apsekojuma rezultāti bija ļoti līdzīgi modeļa standarta proporcijām (M2: 100 %). Ungārijā uzņēmumi arī izmanto šāda veida pakalpojumu ar fizisko personu klātbūtni 5 % apmērā. 5 % proporcija tika attiecināta uz 4. veidu, bet lielākā daļa, proti, 95 %, – uz 2. veidu.</w:t>
      </w:r>
    </w:p>
    <w:p w14:paraId="23C4B983"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b) Pētniecības un attīstības pakalpojumus 90 % apmērā attiecināja uz 1. veidu, bet 10 % apmērā – uz 4. veidu (standarta modelī iedalījuma proporcija starp 1. un 4. veidu ir 75/25).</w:t>
      </w:r>
    </w:p>
    <w:p w14:paraId="4D0D8E09" w14:textId="77777777" w:rsidR="005A04B3" w:rsidRPr="00A96ED6" w:rsidRDefault="005A04B3" w:rsidP="005A04B3">
      <w:pPr>
        <w:jc w:val="both"/>
        <w:rPr>
          <w:rFonts w:ascii="Times New Roman" w:hAnsi="Times New Roman" w:cs="Times New Roman"/>
          <w:noProof/>
          <w:sz w:val="24"/>
        </w:rPr>
      </w:pPr>
    </w:p>
    <w:p w14:paraId="1C0ED8F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Turpmāk minētajos gadījumos proporcijas netika modificētas.</w:t>
      </w:r>
    </w:p>
    <w:p w14:paraId="00A76D6E"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a) Sniegto atbilžu procentuālais apmērs bija vienāds ar modelī norādīto procentuālo apmēru vai tam līdzīgs tādās kategorijās kā informācijas pakalpojumi, inženiertehniskie pakalpojumi, telekomunikāciju pakalpojumi un citi saimnieciskās darbības pakalpojumi.</w:t>
      </w:r>
    </w:p>
    <w:p w14:paraId="321DD0AE"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b) Tikai salīdzinoši nelielā kodu grupā mazā atbilžu skaita dēļ nebija iespējams akceptēt atšķirīgās atbildes, piemēram, tādās kategorijās kā elektroenerģijas pārvade, datorpakalpojumi un būvniecības pakalpojumi.</w:t>
      </w:r>
    </w:p>
    <w:p w14:paraId="3CDB7423" w14:textId="77777777" w:rsidR="005A04B3" w:rsidRPr="00A96ED6" w:rsidRDefault="005A04B3" w:rsidP="005A04B3">
      <w:pPr>
        <w:jc w:val="both"/>
        <w:rPr>
          <w:rFonts w:ascii="Times New Roman" w:hAnsi="Times New Roman" w:cs="Times New Roman"/>
          <w:noProof/>
          <w:sz w:val="24"/>
        </w:rPr>
      </w:pPr>
    </w:p>
    <w:p w14:paraId="4A03284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No sniegtajām atbildēm izrietošās proporcijas piemēroja visai </w:t>
      </w:r>
      <w:r>
        <w:rPr>
          <w:rFonts w:ascii="Times New Roman" w:hAnsi="Times New Roman"/>
          <w:i/>
          <w:iCs/>
          <w:sz w:val="24"/>
        </w:rPr>
        <w:t>ITSS</w:t>
      </w:r>
      <w:r>
        <w:rPr>
          <w:rFonts w:ascii="Times New Roman" w:hAnsi="Times New Roman"/>
          <w:sz w:val="24"/>
        </w:rPr>
        <w:t xml:space="preserve"> datu kopai. Daži koriģēto proporciju piemēri ir sniegti 13.2. tabulā. Jānorāda, ka turpmāk norādītās modeļa proporcijas atbilst vecajam </w:t>
      </w:r>
      <w:r>
        <w:rPr>
          <w:rFonts w:ascii="Times New Roman" w:hAnsi="Times New Roman"/>
          <w:i/>
          <w:iCs/>
          <w:sz w:val="24"/>
        </w:rPr>
        <w:t>Eurostat</w:t>
      </w:r>
      <w:r>
        <w:rPr>
          <w:rFonts w:ascii="Times New Roman" w:hAnsi="Times New Roman"/>
          <w:sz w:val="24"/>
        </w:rPr>
        <w:t xml:space="preserve"> modelim, ko izmantoja laikā, kad Ungārijā notika apsekojums; </w:t>
      </w:r>
      <w:r>
        <w:rPr>
          <w:rFonts w:ascii="Times New Roman" w:hAnsi="Times New Roman"/>
          <w:i/>
          <w:iCs/>
          <w:sz w:val="24"/>
        </w:rPr>
        <w:lastRenderedPageBreak/>
        <w:t>Eurostat</w:t>
      </w:r>
      <w:r>
        <w:rPr>
          <w:rFonts w:ascii="Times New Roman" w:hAnsi="Times New Roman"/>
          <w:sz w:val="24"/>
        </w:rPr>
        <w:t>-PTO modelī iedalījuma proporcijas attiecīgi uz 1. un 4. veidu SJ1 postenī ir koriģētas kā 90-10.</w:t>
      </w:r>
    </w:p>
    <w:p w14:paraId="762D5846" w14:textId="77777777" w:rsidR="005A04B3" w:rsidRPr="00A96ED6" w:rsidRDefault="005A04B3" w:rsidP="005A04B3">
      <w:pPr>
        <w:jc w:val="both"/>
        <w:rPr>
          <w:rFonts w:ascii="Times New Roman" w:hAnsi="Times New Roman" w:cs="Times New Roman"/>
          <w:noProof/>
          <w:sz w:val="24"/>
        </w:rPr>
      </w:pPr>
    </w:p>
    <w:p w14:paraId="44A07AE1"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 xml:space="preserve">13.2. tabula. Piemēri par koriģētajām proporcijām Ungārijas </w:t>
      </w:r>
      <w:r>
        <w:rPr>
          <w:rFonts w:ascii="Times New Roman" w:hAnsi="Times New Roman"/>
          <w:b/>
          <w:i/>
          <w:iCs/>
          <w:color w:val="B83B46"/>
          <w:sz w:val="24"/>
        </w:rPr>
        <w:t>MoS</w:t>
      </w:r>
      <w:r>
        <w:rPr>
          <w:rFonts w:ascii="Times New Roman" w:hAnsi="Times New Roman"/>
          <w:b/>
          <w:color w:val="B83B46"/>
          <w:sz w:val="24"/>
        </w:rPr>
        <w:t xml:space="preserve"> modelī</w:t>
      </w:r>
    </w:p>
    <w:p w14:paraId="5B96D08B" w14:textId="77777777" w:rsidR="005A04B3" w:rsidRPr="00A96ED6" w:rsidRDefault="005A04B3" w:rsidP="005A04B3">
      <w:pPr>
        <w:jc w:val="both"/>
        <w:rPr>
          <w:rFonts w:ascii="Times New Roman" w:hAnsi="Times New Roman" w:cs="Times New Roman"/>
          <w:b/>
          <w:noProof/>
          <w:sz w:val="24"/>
        </w:rPr>
      </w:pPr>
    </w:p>
    <w:tbl>
      <w:tblPr>
        <w:tblW w:w="5000" w:type="pct"/>
        <w:tblCellMar>
          <w:top w:w="28" w:type="dxa"/>
          <w:left w:w="28" w:type="dxa"/>
          <w:bottom w:w="28" w:type="dxa"/>
          <w:right w:w="28" w:type="dxa"/>
        </w:tblCellMar>
        <w:tblLook w:val="01E0" w:firstRow="1" w:lastRow="1" w:firstColumn="1" w:lastColumn="1" w:noHBand="0" w:noVBand="0"/>
      </w:tblPr>
      <w:tblGrid>
        <w:gridCol w:w="1484"/>
        <w:gridCol w:w="2824"/>
        <w:gridCol w:w="978"/>
        <w:gridCol w:w="119"/>
        <w:gridCol w:w="1264"/>
        <w:gridCol w:w="120"/>
        <w:gridCol w:w="1119"/>
        <w:gridCol w:w="168"/>
        <w:gridCol w:w="929"/>
        <w:gridCol w:w="126"/>
      </w:tblGrid>
      <w:tr w:rsidR="005A04B3" w:rsidRPr="00A96ED6" w14:paraId="24FEF6F4" w14:textId="77777777" w:rsidTr="00125454">
        <w:trPr>
          <w:trHeight w:val="230"/>
        </w:trPr>
        <w:tc>
          <w:tcPr>
            <w:tcW w:w="702" w:type="pct"/>
            <w:vMerge w:val="restart"/>
            <w:tcBorders>
              <w:top w:val="single" w:sz="6" w:space="0" w:color="000000"/>
              <w:bottom w:val="single" w:sz="6" w:space="0" w:color="000000"/>
            </w:tcBorders>
            <w:shd w:val="clear" w:color="auto" w:fill="F7D6D7"/>
            <w:vAlign w:val="center"/>
          </w:tcPr>
          <w:p w14:paraId="43CB5749" w14:textId="77777777" w:rsidR="005A04B3" w:rsidRPr="00A96ED6" w:rsidRDefault="005A04B3" w:rsidP="00125454">
            <w:pPr>
              <w:rPr>
                <w:rFonts w:ascii="Times New Roman" w:hAnsi="Times New Roman" w:cs="Times New Roman"/>
                <w:b/>
                <w:noProof/>
                <w:sz w:val="24"/>
              </w:rPr>
            </w:pPr>
            <w:r>
              <w:rPr>
                <w:rFonts w:ascii="Times New Roman" w:hAnsi="Times New Roman"/>
                <w:b/>
                <w:i/>
                <w:iCs/>
                <w:sz w:val="24"/>
              </w:rPr>
              <w:t>BOP</w:t>
            </w:r>
            <w:r>
              <w:rPr>
                <w:rFonts w:ascii="Times New Roman" w:hAnsi="Times New Roman"/>
                <w:b/>
                <w:sz w:val="24"/>
              </w:rPr>
              <w:t xml:space="preserve"> apakšpostenis</w:t>
            </w:r>
          </w:p>
        </w:tc>
        <w:tc>
          <w:tcPr>
            <w:tcW w:w="1559" w:type="pct"/>
            <w:vMerge w:val="restart"/>
            <w:tcBorders>
              <w:top w:val="single" w:sz="6" w:space="0" w:color="000000"/>
              <w:bottom w:val="single" w:sz="6" w:space="0" w:color="000000"/>
            </w:tcBorders>
            <w:shd w:val="clear" w:color="auto" w:fill="F7D6D7"/>
            <w:vAlign w:val="center"/>
          </w:tcPr>
          <w:p w14:paraId="6AE06FD9" w14:textId="77777777" w:rsidR="005A04B3" w:rsidRPr="00A96ED6" w:rsidRDefault="005A04B3" w:rsidP="00125454">
            <w:pPr>
              <w:rPr>
                <w:rFonts w:ascii="Times New Roman" w:hAnsi="Times New Roman" w:cs="Times New Roman"/>
                <w:b/>
                <w:noProof/>
                <w:sz w:val="24"/>
              </w:rPr>
            </w:pPr>
            <w:r>
              <w:rPr>
                <w:rFonts w:ascii="Times New Roman" w:hAnsi="Times New Roman"/>
                <w:b/>
                <w:i/>
                <w:iCs/>
                <w:sz w:val="24"/>
              </w:rPr>
              <w:t>BOP</w:t>
            </w:r>
            <w:r>
              <w:rPr>
                <w:rFonts w:ascii="Times New Roman" w:hAnsi="Times New Roman"/>
                <w:b/>
                <w:sz w:val="24"/>
              </w:rPr>
              <w:t xml:space="preserve"> posteņa nosaukums</w:t>
            </w:r>
          </w:p>
        </w:tc>
        <w:tc>
          <w:tcPr>
            <w:tcW w:w="2739" w:type="pct"/>
            <w:gridSpan w:val="8"/>
            <w:tcBorders>
              <w:top w:val="single" w:sz="6" w:space="0" w:color="000000"/>
              <w:bottom w:val="single" w:sz="6" w:space="0" w:color="000000"/>
            </w:tcBorders>
            <w:shd w:val="clear" w:color="auto" w:fill="F7D6D7"/>
            <w:vAlign w:val="center"/>
          </w:tcPr>
          <w:p w14:paraId="3F2FB9FD"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UZ UNGĀRIJĀ VEIKTO APSEKOJUMU BALSTĪTĀS PROPORCIJAS</w:t>
            </w:r>
          </w:p>
        </w:tc>
      </w:tr>
      <w:tr w:rsidR="005A04B3" w:rsidRPr="00A96ED6" w14:paraId="166C08E5" w14:textId="77777777" w:rsidTr="00125454">
        <w:trPr>
          <w:trHeight w:val="229"/>
        </w:trPr>
        <w:tc>
          <w:tcPr>
            <w:tcW w:w="702" w:type="pct"/>
            <w:vMerge/>
            <w:tcBorders>
              <w:top w:val="nil"/>
              <w:bottom w:val="single" w:sz="6" w:space="0" w:color="000000"/>
            </w:tcBorders>
            <w:shd w:val="clear" w:color="auto" w:fill="F7D6D7"/>
            <w:vAlign w:val="center"/>
          </w:tcPr>
          <w:p w14:paraId="6454B286" w14:textId="77777777" w:rsidR="005A04B3" w:rsidRPr="00A96ED6" w:rsidRDefault="005A04B3" w:rsidP="00125454">
            <w:pPr>
              <w:rPr>
                <w:rFonts w:ascii="Times New Roman" w:hAnsi="Times New Roman" w:cs="Times New Roman"/>
                <w:noProof/>
                <w:sz w:val="24"/>
                <w:szCs w:val="2"/>
              </w:rPr>
            </w:pPr>
          </w:p>
        </w:tc>
        <w:tc>
          <w:tcPr>
            <w:tcW w:w="1559" w:type="pct"/>
            <w:vMerge/>
            <w:tcBorders>
              <w:top w:val="nil"/>
              <w:bottom w:val="single" w:sz="6" w:space="0" w:color="000000"/>
            </w:tcBorders>
            <w:shd w:val="clear" w:color="auto" w:fill="F7D6D7"/>
            <w:vAlign w:val="center"/>
          </w:tcPr>
          <w:p w14:paraId="2051AE40" w14:textId="77777777" w:rsidR="005A04B3" w:rsidRPr="00A96ED6" w:rsidRDefault="005A04B3" w:rsidP="00125454">
            <w:pPr>
              <w:rPr>
                <w:rFonts w:ascii="Times New Roman" w:hAnsi="Times New Roman" w:cs="Times New Roman"/>
                <w:noProof/>
                <w:sz w:val="24"/>
                <w:szCs w:val="2"/>
              </w:rPr>
            </w:pPr>
          </w:p>
        </w:tc>
        <w:tc>
          <w:tcPr>
            <w:tcW w:w="626" w:type="pct"/>
            <w:gridSpan w:val="2"/>
            <w:tcBorders>
              <w:top w:val="single" w:sz="6" w:space="0" w:color="000000"/>
              <w:bottom w:val="single" w:sz="6" w:space="0" w:color="000000"/>
            </w:tcBorders>
            <w:shd w:val="clear" w:color="auto" w:fill="F7D6D7"/>
            <w:vAlign w:val="center"/>
          </w:tcPr>
          <w:p w14:paraId="7896927B"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Veids(-i)</w:t>
            </w:r>
          </w:p>
        </w:tc>
        <w:tc>
          <w:tcPr>
            <w:tcW w:w="782" w:type="pct"/>
            <w:gridSpan w:val="2"/>
            <w:tcBorders>
              <w:top w:val="single" w:sz="6" w:space="0" w:color="000000"/>
              <w:bottom w:val="single" w:sz="6" w:space="0" w:color="000000"/>
            </w:tcBorders>
            <w:shd w:val="clear" w:color="auto" w:fill="F7D6D7"/>
            <w:vAlign w:val="center"/>
          </w:tcPr>
          <w:p w14:paraId="437E7298"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1. veids (%)</w:t>
            </w:r>
          </w:p>
        </w:tc>
        <w:tc>
          <w:tcPr>
            <w:tcW w:w="729" w:type="pct"/>
            <w:gridSpan w:val="2"/>
            <w:tcBorders>
              <w:top w:val="single" w:sz="6" w:space="0" w:color="000000"/>
              <w:bottom w:val="single" w:sz="6" w:space="0" w:color="000000"/>
            </w:tcBorders>
            <w:shd w:val="clear" w:color="auto" w:fill="F7D6D7"/>
            <w:vAlign w:val="center"/>
          </w:tcPr>
          <w:p w14:paraId="64FEF913"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2. veids (%)</w:t>
            </w:r>
          </w:p>
        </w:tc>
        <w:tc>
          <w:tcPr>
            <w:tcW w:w="601" w:type="pct"/>
            <w:gridSpan w:val="2"/>
            <w:tcBorders>
              <w:top w:val="single" w:sz="6" w:space="0" w:color="000000"/>
              <w:bottom w:val="single" w:sz="6" w:space="0" w:color="000000"/>
            </w:tcBorders>
            <w:shd w:val="clear" w:color="auto" w:fill="F7D6D7"/>
            <w:vAlign w:val="center"/>
          </w:tcPr>
          <w:p w14:paraId="24A62F29"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4. veids (%)</w:t>
            </w:r>
          </w:p>
        </w:tc>
      </w:tr>
      <w:tr w:rsidR="005A04B3" w:rsidRPr="00A96ED6" w14:paraId="4C957662" w14:textId="77777777" w:rsidTr="00125454">
        <w:trPr>
          <w:trHeight w:val="230"/>
        </w:trPr>
        <w:tc>
          <w:tcPr>
            <w:tcW w:w="5000" w:type="pct"/>
            <w:gridSpan w:val="10"/>
            <w:tcBorders>
              <w:top w:val="single" w:sz="6" w:space="0" w:color="000000"/>
              <w:bottom w:val="single" w:sz="6" w:space="0" w:color="000000"/>
            </w:tcBorders>
            <w:shd w:val="clear" w:color="auto" w:fill="F7D6D7"/>
          </w:tcPr>
          <w:p w14:paraId="499DFA3B"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IMPORTS</w:t>
            </w:r>
          </w:p>
        </w:tc>
      </w:tr>
      <w:tr w:rsidR="005A04B3" w:rsidRPr="00A96ED6" w14:paraId="30341D31" w14:textId="77777777" w:rsidTr="00125454">
        <w:trPr>
          <w:gridAfter w:val="1"/>
          <w:wAfter w:w="80" w:type="pct"/>
          <w:trHeight w:val="216"/>
        </w:trPr>
        <w:tc>
          <w:tcPr>
            <w:tcW w:w="702" w:type="pct"/>
          </w:tcPr>
          <w:p w14:paraId="1CEB7C59"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SB</w:t>
            </w:r>
          </w:p>
        </w:tc>
        <w:tc>
          <w:tcPr>
            <w:tcW w:w="1559" w:type="pct"/>
          </w:tcPr>
          <w:p w14:paraId="110E27A5"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Citur neiekļauti apkopes un remonta pakalpojumi</w:t>
            </w:r>
          </w:p>
        </w:tc>
        <w:tc>
          <w:tcPr>
            <w:tcW w:w="548" w:type="pct"/>
          </w:tcPr>
          <w:p w14:paraId="6713991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4.</w:t>
            </w:r>
          </w:p>
        </w:tc>
        <w:tc>
          <w:tcPr>
            <w:tcW w:w="782" w:type="pct"/>
            <w:gridSpan w:val="2"/>
          </w:tcPr>
          <w:p w14:paraId="75E4F160" w14:textId="77777777" w:rsidR="005A04B3" w:rsidRPr="00A96ED6" w:rsidRDefault="005A04B3" w:rsidP="00125454">
            <w:pPr>
              <w:jc w:val="right"/>
              <w:rPr>
                <w:rFonts w:ascii="Times New Roman" w:hAnsi="Times New Roman" w:cs="Times New Roman"/>
                <w:noProof/>
                <w:sz w:val="24"/>
              </w:rPr>
            </w:pPr>
          </w:p>
        </w:tc>
        <w:tc>
          <w:tcPr>
            <w:tcW w:w="703" w:type="pct"/>
            <w:gridSpan w:val="2"/>
          </w:tcPr>
          <w:p w14:paraId="6B0CF0E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95</w:t>
            </w:r>
          </w:p>
        </w:tc>
        <w:tc>
          <w:tcPr>
            <w:tcW w:w="625" w:type="pct"/>
            <w:gridSpan w:val="2"/>
          </w:tcPr>
          <w:p w14:paraId="6A829FA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w:t>
            </w:r>
          </w:p>
        </w:tc>
      </w:tr>
      <w:tr w:rsidR="005A04B3" w:rsidRPr="00A96ED6" w14:paraId="7C12B030" w14:textId="77777777" w:rsidTr="00125454">
        <w:trPr>
          <w:gridAfter w:val="1"/>
          <w:wAfter w:w="80" w:type="pct"/>
          <w:trHeight w:val="269"/>
        </w:trPr>
        <w:tc>
          <w:tcPr>
            <w:tcW w:w="702" w:type="pct"/>
          </w:tcPr>
          <w:p w14:paraId="5A50B1DF"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SC3G</w:t>
            </w:r>
          </w:p>
        </w:tc>
        <w:tc>
          <w:tcPr>
            <w:tcW w:w="1559" w:type="pct"/>
          </w:tcPr>
          <w:p w14:paraId="64C4A661"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Citi atbalsta un pārvadājumu papildpakalpojumi</w:t>
            </w:r>
          </w:p>
        </w:tc>
        <w:tc>
          <w:tcPr>
            <w:tcW w:w="548" w:type="pct"/>
          </w:tcPr>
          <w:p w14:paraId="672FC66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2.</w:t>
            </w:r>
          </w:p>
        </w:tc>
        <w:tc>
          <w:tcPr>
            <w:tcW w:w="782" w:type="pct"/>
            <w:gridSpan w:val="2"/>
          </w:tcPr>
          <w:p w14:paraId="2EDC591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50</w:t>
            </w:r>
          </w:p>
        </w:tc>
        <w:tc>
          <w:tcPr>
            <w:tcW w:w="703" w:type="pct"/>
            <w:gridSpan w:val="2"/>
          </w:tcPr>
          <w:p w14:paraId="56523C6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50</w:t>
            </w:r>
          </w:p>
        </w:tc>
        <w:tc>
          <w:tcPr>
            <w:tcW w:w="625" w:type="pct"/>
            <w:gridSpan w:val="2"/>
          </w:tcPr>
          <w:p w14:paraId="2BE49AC8" w14:textId="77777777" w:rsidR="005A04B3" w:rsidRPr="00A96ED6" w:rsidRDefault="005A04B3" w:rsidP="00125454">
            <w:pPr>
              <w:jc w:val="right"/>
              <w:rPr>
                <w:rFonts w:ascii="Times New Roman" w:hAnsi="Times New Roman" w:cs="Times New Roman"/>
                <w:noProof/>
                <w:sz w:val="24"/>
              </w:rPr>
            </w:pPr>
          </w:p>
        </w:tc>
      </w:tr>
      <w:tr w:rsidR="005A04B3" w:rsidRPr="00A96ED6" w14:paraId="4558D924" w14:textId="77777777" w:rsidTr="00125454">
        <w:trPr>
          <w:gridAfter w:val="1"/>
          <w:wAfter w:w="80" w:type="pct"/>
          <w:trHeight w:val="269"/>
        </w:trPr>
        <w:tc>
          <w:tcPr>
            <w:tcW w:w="702" w:type="pct"/>
          </w:tcPr>
          <w:p w14:paraId="73FE10DA"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SH</w:t>
            </w:r>
          </w:p>
        </w:tc>
        <w:tc>
          <w:tcPr>
            <w:tcW w:w="1559" w:type="pct"/>
          </w:tcPr>
          <w:p w14:paraId="74D97F4A"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Citur neiekļauta maksa par intelektuālā īpašuma izmantošanu</w:t>
            </w:r>
          </w:p>
        </w:tc>
        <w:tc>
          <w:tcPr>
            <w:tcW w:w="548" w:type="pct"/>
          </w:tcPr>
          <w:p w14:paraId="56F5431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2.; 4.</w:t>
            </w:r>
          </w:p>
        </w:tc>
        <w:tc>
          <w:tcPr>
            <w:tcW w:w="782" w:type="pct"/>
            <w:gridSpan w:val="2"/>
          </w:tcPr>
          <w:p w14:paraId="1A1B203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77</w:t>
            </w:r>
          </w:p>
        </w:tc>
        <w:tc>
          <w:tcPr>
            <w:tcW w:w="703" w:type="pct"/>
            <w:gridSpan w:val="2"/>
          </w:tcPr>
          <w:p w14:paraId="1DAFE8E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w:t>
            </w:r>
          </w:p>
        </w:tc>
        <w:tc>
          <w:tcPr>
            <w:tcW w:w="625" w:type="pct"/>
            <w:gridSpan w:val="2"/>
          </w:tcPr>
          <w:p w14:paraId="0086904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13</w:t>
            </w:r>
          </w:p>
        </w:tc>
      </w:tr>
      <w:tr w:rsidR="005A04B3" w:rsidRPr="00A96ED6" w14:paraId="12B4D12A" w14:textId="77777777" w:rsidTr="00125454">
        <w:trPr>
          <w:gridAfter w:val="1"/>
          <w:wAfter w:w="80" w:type="pct"/>
          <w:trHeight w:val="269"/>
        </w:trPr>
        <w:tc>
          <w:tcPr>
            <w:tcW w:w="702" w:type="pct"/>
          </w:tcPr>
          <w:p w14:paraId="7C8F1783"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SJ1</w:t>
            </w:r>
          </w:p>
        </w:tc>
        <w:tc>
          <w:tcPr>
            <w:tcW w:w="1559" w:type="pct"/>
          </w:tcPr>
          <w:p w14:paraId="1885F54D"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Pētniecības un attīstības pakalpojumi</w:t>
            </w:r>
          </w:p>
        </w:tc>
        <w:tc>
          <w:tcPr>
            <w:tcW w:w="548" w:type="pct"/>
          </w:tcPr>
          <w:p w14:paraId="6620566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4.</w:t>
            </w:r>
          </w:p>
        </w:tc>
        <w:tc>
          <w:tcPr>
            <w:tcW w:w="782" w:type="pct"/>
            <w:gridSpan w:val="2"/>
          </w:tcPr>
          <w:p w14:paraId="01A06A1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90</w:t>
            </w:r>
          </w:p>
        </w:tc>
        <w:tc>
          <w:tcPr>
            <w:tcW w:w="703" w:type="pct"/>
            <w:gridSpan w:val="2"/>
          </w:tcPr>
          <w:p w14:paraId="0211D92F" w14:textId="77777777" w:rsidR="005A04B3" w:rsidRPr="00A96ED6" w:rsidRDefault="005A04B3" w:rsidP="00125454">
            <w:pPr>
              <w:jc w:val="right"/>
              <w:rPr>
                <w:rFonts w:ascii="Times New Roman" w:hAnsi="Times New Roman" w:cs="Times New Roman"/>
                <w:noProof/>
                <w:sz w:val="24"/>
              </w:rPr>
            </w:pPr>
          </w:p>
        </w:tc>
        <w:tc>
          <w:tcPr>
            <w:tcW w:w="625" w:type="pct"/>
            <w:gridSpan w:val="2"/>
          </w:tcPr>
          <w:p w14:paraId="01C58CB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w:t>
            </w:r>
          </w:p>
        </w:tc>
      </w:tr>
      <w:tr w:rsidR="005A04B3" w:rsidRPr="00A96ED6" w14:paraId="4424686F" w14:textId="77777777" w:rsidTr="00125454">
        <w:trPr>
          <w:gridAfter w:val="1"/>
          <w:wAfter w:w="80" w:type="pct"/>
          <w:trHeight w:val="233"/>
        </w:trPr>
        <w:tc>
          <w:tcPr>
            <w:tcW w:w="702" w:type="pct"/>
            <w:tcBorders>
              <w:bottom w:val="single" w:sz="6" w:space="0" w:color="000000"/>
            </w:tcBorders>
          </w:tcPr>
          <w:p w14:paraId="3DC900B0"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SJ313</w:t>
            </w:r>
          </w:p>
        </w:tc>
        <w:tc>
          <w:tcPr>
            <w:tcW w:w="1559" w:type="pct"/>
            <w:tcBorders>
              <w:bottom w:val="single" w:sz="6" w:space="0" w:color="000000"/>
            </w:tcBorders>
          </w:tcPr>
          <w:p w14:paraId="632C24CB"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Zinātniskie un citi tehniskie pakalpojumi</w:t>
            </w:r>
          </w:p>
        </w:tc>
        <w:tc>
          <w:tcPr>
            <w:tcW w:w="548" w:type="pct"/>
            <w:tcBorders>
              <w:bottom w:val="single" w:sz="6" w:space="0" w:color="000000"/>
            </w:tcBorders>
          </w:tcPr>
          <w:p w14:paraId="2F8C7D2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4.</w:t>
            </w:r>
          </w:p>
        </w:tc>
        <w:tc>
          <w:tcPr>
            <w:tcW w:w="782" w:type="pct"/>
            <w:gridSpan w:val="2"/>
            <w:tcBorders>
              <w:bottom w:val="single" w:sz="6" w:space="0" w:color="000000"/>
            </w:tcBorders>
          </w:tcPr>
          <w:p w14:paraId="3BAB03B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80</w:t>
            </w:r>
          </w:p>
        </w:tc>
        <w:tc>
          <w:tcPr>
            <w:tcW w:w="703" w:type="pct"/>
            <w:gridSpan w:val="2"/>
            <w:tcBorders>
              <w:bottom w:val="single" w:sz="6" w:space="0" w:color="000000"/>
            </w:tcBorders>
          </w:tcPr>
          <w:p w14:paraId="2ABB1BB7" w14:textId="77777777" w:rsidR="005A04B3" w:rsidRPr="00A96ED6" w:rsidRDefault="005A04B3" w:rsidP="00125454">
            <w:pPr>
              <w:jc w:val="right"/>
              <w:rPr>
                <w:rFonts w:ascii="Times New Roman" w:hAnsi="Times New Roman" w:cs="Times New Roman"/>
                <w:noProof/>
                <w:sz w:val="24"/>
              </w:rPr>
            </w:pPr>
          </w:p>
        </w:tc>
        <w:tc>
          <w:tcPr>
            <w:tcW w:w="625" w:type="pct"/>
            <w:gridSpan w:val="2"/>
            <w:tcBorders>
              <w:bottom w:val="single" w:sz="6" w:space="0" w:color="000000"/>
            </w:tcBorders>
          </w:tcPr>
          <w:p w14:paraId="6722FBD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20</w:t>
            </w:r>
          </w:p>
        </w:tc>
      </w:tr>
    </w:tbl>
    <w:p w14:paraId="43C7316E" w14:textId="77777777" w:rsidR="005A04B3" w:rsidRPr="00A96ED6" w:rsidRDefault="005A04B3" w:rsidP="005A04B3">
      <w:pPr>
        <w:jc w:val="both"/>
        <w:rPr>
          <w:rFonts w:ascii="Times New Roman" w:hAnsi="Times New Roman" w:cs="Times New Roman"/>
          <w:b/>
          <w:noProof/>
          <w:sz w:val="24"/>
        </w:rPr>
      </w:pPr>
    </w:p>
    <w:tbl>
      <w:tblPr>
        <w:tblW w:w="5000" w:type="pct"/>
        <w:tblCellMar>
          <w:top w:w="28" w:type="dxa"/>
          <w:left w:w="28" w:type="dxa"/>
          <w:bottom w:w="28" w:type="dxa"/>
          <w:right w:w="28" w:type="dxa"/>
        </w:tblCellMar>
        <w:tblLook w:val="01E0" w:firstRow="1" w:lastRow="1" w:firstColumn="1" w:lastColumn="1" w:noHBand="0" w:noVBand="0"/>
      </w:tblPr>
      <w:tblGrid>
        <w:gridCol w:w="1484"/>
        <w:gridCol w:w="2818"/>
        <w:gridCol w:w="964"/>
        <w:gridCol w:w="1393"/>
        <w:gridCol w:w="1251"/>
        <w:gridCol w:w="1109"/>
        <w:gridCol w:w="112"/>
      </w:tblGrid>
      <w:tr w:rsidR="005A04B3" w:rsidRPr="00A96ED6" w14:paraId="339D88BD" w14:textId="77777777" w:rsidTr="00125454">
        <w:trPr>
          <w:trHeight w:val="229"/>
        </w:trPr>
        <w:tc>
          <w:tcPr>
            <w:tcW w:w="705" w:type="pct"/>
            <w:vMerge w:val="restart"/>
            <w:tcBorders>
              <w:top w:val="single" w:sz="6" w:space="0" w:color="000000"/>
              <w:bottom w:val="single" w:sz="6" w:space="0" w:color="000000"/>
            </w:tcBorders>
            <w:shd w:val="clear" w:color="auto" w:fill="F7D6D7"/>
            <w:vAlign w:val="center"/>
          </w:tcPr>
          <w:p w14:paraId="4BC03143" w14:textId="77777777" w:rsidR="005A04B3" w:rsidRPr="00A96ED6" w:rsidRDefault="005A04B3" w:rsidP="00125454">
            <w:pPr>
              <w:rPr>
                <w:rFonts w:ascii="Times New Roman" w:hAnsi="Times New Roman" w:cs="Times New Roman"/>
                <w:b/>
                <w:noProof/>
                <w:sz w:val="24"/>
              </w:rPr>
            </w:pPr>
            <w:r>
              <w:rPr>
                <w:rFonts w:ascii="Times New Roman" w:hAnsi="Times New Roman"/>
                <w:b/>
                <w:i/>
                <w:iCs/>
                <w:sz w:val="24"/>
              </w:rPr>
              <w:t>BOP</w:t>
            </w:r>
            <w:r>
              <w:rPr>
                <w:rFonts w:ascii="Times New Roman" w:hAnsi="Times New Roman"/>
                <w:b/>
                <w:sz w:val="24"/>
              </w:rPr>
              <w:t xml:space="preserve"> apakšpostenis</w:t>
            </w:r>
          </w:p>
        </w:tc>
        <w:tc>
          <w:tcPr>
            <w:tcW w:w="1561" w:type="pct"/>
            <w:vMerge w:val="restart"/>
            <w:tcBorders>
              <w:top w:val="single" w:sz="6" w:space="0" w:color="000000"/>
              <w:bottom w:val="single" w:sz="6" w:space="0" w:color="000000"/>
            </w:tcBorders>
            <w:shd w:val="clear" w:color="auto" w:fill="F7D6D7"/>
            <w:vAlign w:val="center"/>
          </w:tcPr>
          <w:p w14:paraId="272EAB30" w14:textId="77777777" w:rsidR="005A04B3" w:rsidRPr="00A96ED6" w:rsidRDefault="005A04B3" w:rsidP="00125454">
            <w:pPr>
              <w:rPr>
                <w:rFonts w:ascii="Times New Roman" w:hAnsi="Times New Roman" w:cs="Times New Roman"/>
                <w:b/>
                <w:noProof/>
                <w:sz w:val="24"/>
              </w:rPr>
            </w:pPr>
            <w:r>
              <w:rPr>
                <w:rFonts w:ascii="Times New Roman" w:hAnsi="Times New Roman"/>
                <w:b/>
                <w:i/>
                <w:iCs/>
                <w:sz w:val="24"/>
              </w:rPr>
              <w:t>BOP</w:t>
            </w:r>
            <w:r>
              <w:rPr>
                <w:rFonts w:ascii="Times New Roman" w:hAnsi="Times New Roman"/>
                <w:b/>
                <w:sz w:val="24"/>
              </w:rPr>
              <w:t xml:space="preserve"> posteņa nosaukums</w:t>
            </w:r>
          </w:p>
        </w:tc>
        <w:tc>
          <w:tcPr>
            <w:tcW w:w="2734" w:type="pct"/>
            <w:gridSpan w:val="5"/>
            <w:tcBorders>
              <w:top w:val="single" w:sz="6" w:space="0" w:color="000000"/>
              <w:bottom w:val="single" w:sz="6" w:space="0" w:color="000000"/>
            </w:tcBorders>
            <w:shd w:val="clear" w:color="auto" w:fill="F7D6D7"/>
            <w:vAlign w:val="center"/>
          </w:tcPr>
          <w:p w14:paraId="446A0DBB"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i/>
                <w:iCs/>
                <w:sz w:val="24"/>
              </w:rPr>
              <w:t>EUROSTAT</w:t>
            </w:r>
            <w:r>
              <w:rPr>
                <w:rFonts w:ascii="Times New Roman" w:hAnsi="Times New Roman"/>
                <w:b/>
                <w:sz w:val="24"/>
              </w:rPr>
              <w:t xml:space="preserve"> MODELIS</w:t>
            </w:r>
          </w:p>
        </w:tc>
      </w:tr>
      <w:tr w:rsidR="005A04B3" w:rsidRPr="00A96ED6" w14:paraId="11E8422F" w14:textId="77777777" w:rsidTr="00125454">
        <w:trPr>
          <w:trHeight w:val="230"/>
        </w:trPr>
        <w:tc>
          <w:tcPr>
            <w:tcW w:w="705" w:type="pct"/>
            <w:vMerge/>
            <w:tcBorders>
              <w:top w:val="nil"/>
              <w:bottom w:val="single" w:sz="6" w:space="0" w:color="000000"/>
            </w:tcBorders>
            <w:shd w:val="clear" w:color="auto" w:fill="F7D6D7"/>
            <w:vAlign w:val="center"/>
          </w:tcPr>
          <w:p w14:paraId="3D939147" w14:textId="77777777" w:rsidR="005A04B3" w:rsidRPr="00A96ED6" w:rsidRDefault="005A04B3" w:rsidP="00125454">
            <w:pPr>
              <w:rPr>
                <w:rFonts w:ascii="Times New Roman" w:hAnsi="Times New Roman" w:cs="Times New Roman"/>
                <w:noProof/>
                <w:sz w:val="24"/>
                <w:szCs w:val="2"/>
              </w:rPr>
            </w:pPr>
          </w:p>
        </w:tc>
        <w:tc>
          <w:tcPr>
            <w:tcW w:w="1561" w:type="pct"/>
            <w:vMerge/>
            <w:tcBorders>
              <w:top w:val="nil"/>
              <w:bottom w:val="single" w:sz="6" w:space="0" w:color="000000"/>
            </w:tcBorders>
            <w:shd w:val="clear" w:color="auto" w:fill="F7D6D7"/>
            <w:vAlign w:val="center"/>
          </w:tcPr>
          <w:p w14:paraId="613929BB" w14:textId="77777777" w:rsidR="005A04B3" w:rsidRPr="00A96ED6" w:rsidRDefault="005A04B3" w:rsidP="00125454">
            <w:pPr>
              <w:rPr>
                <w:rFonts w:ascii="Times New Roman" w:hAnsi="Times New Roman" w:cs="Times New Roman"/>
                <w:noProof/>
                <w:sz w:val="24"/>
                <w:szCs w:val="2"/>
              </w:rPr>
            </w:pPr>
          </w:p>
        </w:tc>
        <w:tc>
          <w:tcPr>
            <w:tcW w:w="546" w:type="pct"/>
            <w:tcBorders>
              <w:top w:val="single" w:sz="6" w:space="0" w:color="000000"/>
              <w:bottom w:val="single" w:sz="6" w:space="0" w:color="000000"/>
            </w:tcBorders>
            <w:shd w:val="clear" w:color="auto" w:fill="F7D6D7"/>
            <w:vAlign w:val="center"/>
          </w:tcPr>
          <w:p w14:paraId="6902DC13"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Veids(-i)</w:t>
            </w:r>
          </w:p>
        </w:tc>
        <w:tc>
          <w:tcPr>
            <w:tcW w:w="781" w:type="pct"/>
            <w:tcBorders>
              <w:top w:val="single" w:sz="6" w:space="0" w:color="000000"/>
              <w:bottom w:val="single" w:sz="6" w:space="0" w:color="000000"/>
            </w:tcBorders>
            <w:shd w:val="clear" w:color="auto" w:fill="F7D6D7"/>
            <w:vAlign w:val="center"/>
          </w:tcPr>
          <w:p w14:paraId="2DC1A962"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1. veids (%)</w:t>
            </w:r>
          </w:p>
        </w:tc>
        <w:tc>
          <w:tcPr>
            <w:tcW w:w="703" w:type="pct"/>
            <w:tcBorders>
              <w:top w:val="single" w:sz="6" w:space="0" w:color="000000"/>
              <w:bottom w:val="single" w:sz="6" w:space="0" w:color="000000"/>
            </w:tcBorders>
            <w:shd w:val="clear" w:color="auto" w:fill="F7D6D7"/>
            <w:vAlign w:val="center"/>
          </w:tcPr>
          <w:p w14:paraId="798BDE54"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2. veids (%)</w:t>
            </w:r>
          </w:p>
        </w:tc>
        <w:tc>
          <w:tcPr>
            <w:tcW w:w="704" w:type="pct"/>
            <w:gridSpan w:val="2"/>
            <w:tcBorders>
              <w:top w:val="single" w:sz="6" w:space="0" w:color="000000"/>
              <w:bottom w:val="single" w:sz="6" w:space="0" w:color="000000"/>
            </w:tcBorders>
            <w:shd w:val="clear" w:color="auto" w:fill="F7D6D7"/>
            <w:vAlign w:val="center"/>
          </w:tcPr>
          <w:p w14:paraId="05DD3288"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4. veids (%)</w:t>
            </w:r>
          </w:p>
        </w:tc>
      </w:tr>
      <w:tr w:rsidR="005A04B3" w:rsidRPr="00A96ED6" w14:paraId="2452F983" w14:textId="77777777" w:rsidTr="00125454">
        <w:trPr>
          <w:trHeight w:val="230"/>
        </w:trPr>
        <w:tc>
          <w:tcPr>
            <w:tcW w:w="5000" w:type="pct"/>
            <w:gridSpan w:val="7"/>
            <w:tcBorders>
              <w:top w:val="single" w:sz="6" w:space="0" w:color="000000"/>
              <w:bottom w:val="single" w:sz="6" w:space="0" w:color="000000"/>
            </w:tcBorders>
            <w:shd w:val="clear" w:color="auto" w:fill="F7D6D7"/>
          </w:tcPr>
          <w:p w14:paraId="163FB016"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IMPORTS</w:t>
            </w:r>
          </w:p>
        </w:tc>
      </w:tr>
      <w:tr w:rsidR="005A04B3" w:rsidRPr="00A96ED6" w14:paraId="2AD85DF2" w14:textId="77777777" w:rsidTr="00125454">
        <w:trPr>
          <w:gridAfter w:val="1"/>
          <w:wAfter w:w="79" w:type="pct"/>
          <w:trHeight w:val="216"/>
        </w:trPr>
        <w:tc>
          <w:tcPr>
            <w:tcW w:w="705" w:type="pct"/>
          </w:tcPr>
          <w:p w14:paraId="1E3ACEF0"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SB</w:t>
            </w:r>
          </w:p>
        </w:tc>
        <w:tc>
          <w:tcPr>
            <w:tcW w:w="1561" w:type="pct"/>
          </w:tcPr>
          <w:p w14:paraId="5121977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Citur neiekļauti apkopes un remonta pakalpojumi</w:t>
            </w:r>
          </w:p>
        </w:tc>
        <w:tc>
          <w:tcPr>
            <w:tcW w:w="546" w:type="pct"/>
          </w:tcPr>
          <w:p w14:paraId="10BBA41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w:t>
            </w:r>
          </w:p>
        </w:tc>
        <w:tc>
          <w:tcPr>
            <w:tcW w:w="781" w:type="pct"/>
          </w:tcPr>
          <w:p w14:paraId="0993D31E" w14:textId="77777777" w:rsidR="005A04B3" w:rsidRPr="00A96ED6" w:rsidRDefault="005A04B3" w:rsidP="00125454">
            <w:pPr>
              <w:jc w:val="right"/>
              <w:rPr>
                <w:rFonts w:ascii="Times New Roman" w:hAnsi="Times New Roman" w:cs="Times New Roman"/>
                <w:noProof/>
                <w:sz w:val="24"/>
              </w:rPr>
            </w:pPr>
          </w:p>
        </w:tc>
        <w:tc>
          <w:tcPr>
            <w:tcW w:w="703" w:type="pct"/>
          </w:tcPr>
          <w:p w14:paraId="0716CC9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w:t>
            </w:r>
          </w:p>
        </w:tc>
        <w:tc>
          <w:tcPr>
            <w:tcW w:w="625" w:type="pct"/>
            <w:vMerge w:val="restart"/>
          </w:tcPr>
          <w:p w14:paraId="10B27FAA" w14:textId="77777777" w:rsidR="005A04B3" w:rsidRPr="00A96ED6" w:rsidRDefault="005A04B3" w:rsidP="00125454">
            <w:pPr>
              <w:jc w:val="right"/>
              <w:rPr>
                <w:rFonts w:ascii="Times New Roman" w:hAnsi="Times New Roman" w:cs="Times New Roman"/>
                <w:noProof/>
                <w:sz w:val="24"/>
              </w:rPr>
            </w:pPr>
          </w:p>
        </w:tc>
      </w:tr>
      <w:tr w:rsidR="005A04B3" w:rsidRPr="00A96ED6" w14:paraId="5D32B709" w14:textId="77777777" w:rsidTr="00125454">
        <w:trPr>
          <w:gridAfter w:val="1"/>
          <w:wAfter w:w="79" w:type="pct"/>
          <w:trHeight w:val="269"/>
        </w:trPr>
        <w:tc>
          <w:tcPr>
            <w:tcW w:w="705" w:type="pct"/>
          </w:tcPr>
          <w:p w14:paraId="4998E7CD"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SC3G</w:t>
            </w:r>
          </w:p>
        </w:tc>
        <w:tc>
          <w:tcPr>
            <w:tcW w:w="1561" w:type="pct"/>
          </w:tcPr>
          <w:p w14:paraId="0A0189F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Citi atbalsta un pārvadājumu papildpakalpojumi</w:t>
            </w:r>
          </w:p>
        </w:tc>
        <w:tc>
          <w:tcPr>
            <w:tcW w:w="546" w:type="pct"/>
          </w:tcPr>
          <w:p w14:paraId="781701E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w:t>
            </w:r>
          </w:p>
        </w:tc>
        <w:tc>
          <w:tcPr>
            <w:tcW w:w="781" w:type="pct"/>
          </w:tcPr>
          <w:p w14:paraId="25AFE836" w14:textId="77777777" w:rsidR="005A04B3" w:rsidRPr="00A96ED6" w:rsidRDefault="005A04B3" w:rsidP="00125454">
            <w:pPr>
              <w:jc w:val="right"/>
              <w:rPr>
                <w:rFonts w:ascii="Times New Roman" w:hAnsi="Times New Roman" w:cs="Times New Roman"/>
                <w:noProof/>
                <w:sz w:val="24"/>
              </w:rPr>
            </w:pPr>
          </w:p>
        </w:tc>
        <w:tc>
          <w:tcPr>
            <w:tcW w:w="703" w:type="pct"/>
          </w:tcPr>
          <w:p w14:paraId="686C209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w:t>
            </w:r>
          </w:p>
        </w:tc>
        <w:tc>
          <w:tcPr>
            <w:tcW w:w="625" w:type="pct"/>
            <w:vMerge/>
            <w:tcBorders>
              <w:top w:val="nil"/>
            </w:tcBorders>
          </w:tcPr>
          <w:p w14:paraId="172ABA1D" w14:textId="77777777" w:rsidR="005A04B3" w:rsidRPr="00A96ED6" w:rsidRDefault="005A04B3" w:rsidP="00125454">
            <w:pPr>
              <w:jc w:val="right"/>
              <w:rPr>
                <w:rFonts w:ascii="Times New Roman" w:hAnsi="Times New Roman" w:cs="Times New Roman"/>
                <w:noProof/>
                <w:sz w:val="24"/>
                <w:szCs w:val="2"/>
              </w:rPr>
            </w:pPr>
          </w:p>
        </w:tc>
      </w:tr>
      <w:tr w:rsidR="005A04B3" w:rsidRPr="00A96ED6" w14:paraId="0F6E8457" w14:textId="77777777" w:rsidTr="00125454">
        <w:trPr>
          <w:gridAfter w:val="1"/>
          <w:wAfter w:w="79" w:type="pct"/>
          <w:trHeight w:val="269"/>
        </w:trPr>
        <w:tc>
          <w:tcPr>
            <w:tcW w:w="705" w:type="pct"/>
          </w:tcPr>
          <w:p w14:paraId="7DA4BF90"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SH</w:t>
            </w:r>
          </w:p>
        </w:tc>
        <w:tc>
          <w:tcPr>
            <w:tcW w:w="1561" w:type="pct"/>
          </w:tcPr>
          <w:p w14:paraId="3455FBB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Citur neiekļauta maksa par intelektuālā īpašuma izmantošanu</w:t>
            </w:r>
          </w:p>
        </w:tc>
        <w:tc>
          <w:tcPr>
            <w:tcW w:w="546" w:type="pct"/>
          </w:tcPr>
          <w:p w14:paraId="61A64D7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w:t>
            </w:r>
          </w:p>
        </w:tc>
        <w:tc>
          <w:tcPr>
            <w:tcW w:w="781" w:type="pct"/>
          </w:tcPr>
          <w:p w14:paraId="43F6614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w:t>
            </w:r>
          </w:p>
        </w:tc>
        <w:tc>
          <w:tcPr>
            <w:tcW w:w="703" w:type="pct"/>
          </w:tcPr>
          <w:p w14:paraId="5DFE266C" w14:textId="77777777" w:rsidR="005A04B3" w:rsidRPr="00A96ED6" w:rsidRDefault="005A04B3" w:rsidP="00125454">
            <w:pPr>
              <w:jc w:val="right"/>
              <w:rPr>
                <w:rFonts w:ascii="Times New Roman" w:hAnsi="Times New Roman" w:cs="Times New Roman"/>
                <w:noProof/>
                <w:sz w:val="24"/>
              </w:rPr>
            </w:pPr>
          </w:p>
        </w:tc>
        <w:tc>
          <w:tcPr>
            <w:tcW w:w="625" w:type="pct"/>
            <w:vMerge/>
            <w:tcBorders>
              <w:top w:val="nil"/>
            </w:tcBorders>
          </w:tcPr>
          <w:p w14:paraId="7A14EA54" w14:textId="77777777" w:rsidR="005A04B3" w:rsidRPr="00A96ED6" w:rsidRDefault="005A04B3" w:rsidP="00125454">
            <w:pPr>
              <w:jc w:val="right"/>
              <w:rPr>
                <w:rFonts w:ascii="Times New Roman" w:hAnsi="Times New Roman" w:cs="Times New Roman"/>
                <w:noProof/>
                <w:sz w:val="24"/>
                <w:szCs w:val="2"/>
              </w:rPr>
            </w:pPr>
          </w:p>
        </w:tc>
      </w:tr>
      <w:tr w:rsidR="005A04B3" w:rsidRPr="00A96ED6" w14:paraId="3F233BAA" w14:textId="77777777" w:rsidTr="00125454">
        <w:trPr>
          <w:gridAfter w:val="1"/>
          <w:wAfter w:w="79" w:type="pct"/>
          <w:trHeight w:val="269"/>
        </w:trPr>
        <w:tc>
          <w:tcPr>
            <w:tcW w:w="705" w:type="pct"/>
          </w:tcPr>
          <w:p w14:paraId="1DD7BFC5"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SJ1</w:t>
            </w:r>
          </w:p>
        </w:tc>
        <w:tc>
          <w:tcPr>
            <w:tcW w:w="1561" w:type="pct"/>
          </w:tcPr>
          <w:p w14:paraId="78E4AAF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Pētniecības un attīstības pakalpojumi</w:t>
            </w:r>
          </w:p>
        </w:tc>
        <w:tc>
          <w:tcPr>
            <w:tcW w:w="546" w:type="pct"/>
          </w:tcPr>
          <w:p w14:paraId="777F29E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4.</w:t>
            </w:r>
          </w:p>
        </w:tc>
        <w:tc>
          <w:tcPr>
            <w:tcW w:w="781" w:type="pct"/>
          </w:tcPr>
          <w:p w14:paraId="647880D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75</w:t>
            </w:r>
          </w:p>
        </w:tc>
        <w:tc>
          <w:tcPr>
            <w:tcW w:w="703" w:type="pct"/>
          </w:tcPr>
          <w:p w14:paraId="7DF3181C" w14:textId="77777777" w:rsidR="005A04B3" w:rsidRPr="00A96ED6" w:rsidRDefault="005A04B3" w:rsidP="00125454">
            <w:pPr>
              <w:jc w:val="right"/>
              <w:rPr>
                <w:rFonts w:ascii="Times New Roman" w:hAnsi="Times New Roman" w:cs="Times New Roman"/>
                <w:noProof/>
                <w:sz w:val="24"/>
              </w:rPr>
            </w:pPr>
          </w:p>
        </w:tc>
        <w:tc>
          <w:tcPr>
            <w:tcW w:w="625" w:type="pct"/>
          </w:tcPr>
          <w:p w14:paraId="71F0D4D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25</w:t>
            </w:r>
          </w:p>
        </w:tc>
      </w:tr>
      <w:tr w:rsidR="005A04B3" w:rsidRPr="00A96ED6" w14:paraId="229E4AFB" w14:textId="77777777" w:rsidTr="00125454">
        <w:trPr>
          <w:gridAfter w:val="1"/>
          <w:wAfter w:w="79" w:type="pct"/>
          <w:trHeight w:val="233"/>
        </w:trPr>
        <w:tc>
          <w:tcPr>
            <w:tcW w:w="705" w:type="pct"/>
            <w:tcBorders>
              <w:bottom w:val="single" w:sz="6" w:space="0" w:color="000000"/>
            </w:tcBorders>
          </w:tcPr>
          <w:p w14:paraId="45B4BBB4"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SJ313</w:t>
            </w:r>
          </w:p>
        </w:tc>
        <w:tc>
          <w:tcPr>
            <w:tcW w:w="1561" w:type="pct"/>
            <w:tcBorders>
              <w:bottom w:val="single" w:sz="6" w:space="0" w:color="000000"/>
            </w:tcBorders>
          </w:tcPr>
          <w:p w14:paraId="4191C52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Zinātniskie un citi tehniskie pakalpojumi</w:t>
            </w:r>
          </w:p>
        </w:tc>
        <w:tc>
          <w:tcPr>
            <w:tcW w:w="546" w:type="pct"/>
            <w:tcBorders>
              <w:bottom w:val="single" w:sz="6" w:space="0" w:color="000000"/>
            </w:tcBorders>
          </w:tcPr>
          <w:p w14:paraId="10453E1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4.</w:t>
            </w:r>
          </w:p>
        </w:tc>
        <w:tc>
          <w:tcPr>
            <w:tcW w:w="781" w:type="pct"/>
            <w:tcBorders>
              <w:bottom w:val="single" w:sz="6" w:space="0" w:color="000000"/>
            </w:tcBorders>
          </w:tcPr>
          <w:p w14:paraId="4B6ABDE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75</w:t>
            </w:r>
          </w:p>
        </w:tc>
        <w:tc>
          <w:tcPr>
            <w:tcW w:w="703" w:type="pct"/>
            <w:tcBorders>
              <w:bottom w:val="single" w:sz="6" w:space="0" w:color="000000"/>
            </w:tcBorders>
          </w:tcPr>
          <w:p w14:paraId="590556A9" w14:textId="77777777" w:rsidR="005A04B3" w:rsidRPr="00A96ED6" w:rsidRDefault="005A04B3" w:rsidP="00125454">
            <w:pPr>
              <w:jc w:val="right"/>
              <w:rPr>
                <w:rFonts w:ascii="Times New Roman" w:hAnsi="Times New Roman" w:cs="Times New Roman"/>
                <w:noProof/>
                <w:sz w:val="24"/>
              </w:rPr>
            </w:pPr>
          </w:p>
        </w:tc>
        <w:tc>
          <w:tcPr>
            <w:tcW w:w="625" w:type="pct"/>
            <w:tcBorders>
              <w:bottom w:val="single" w:sz="6" w:space="0" w:color="000000"/>
            </w:tcBorders>
          </w:tcPr>
          <w:p w14:paraId="3CDA6D4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25</w:t>
            </w:r>
          </w:p>
        </w:tc>
      </w:tr>
    </w:tbl>
    <w:p w14:paraId="2DAF3608" w14:textId="77777777" w:rsidR="005A04B3" w:rsidRPr="00A96ED6" w:rsidRDefault="005A04B3" w:rsidP="005A04B3">
      <w:pPr>
        <w:jc w:val="both"/>
        <w:rPr>
          <w:rFonts w:ascii="Times New Roman" w:hAnsi="Times New Roman" w:cs="Times New Roman"/>
          <w:i/>
          <w:noProof/>
          <w:sz w:val="24"/>
        </w:rPr>
      </w:pPr>
    </w:p>
    <w:p w14:paraId="35B8A93F"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sz w:val="24"/>
        </w:rPr>
        <w:t>Ungārijas Centrālais statistikas birojs</w:t>
      </w:r>
    </w:p>
    <w:p w14:paraId="0841B5A6" w14:textId="77777777" w:rsidR="005A04B3" w:rsidRPr="00A96ED6" w:rsidRDefault="005A04B3" w:rsidP="005A04B3">
      <w:pPr>
        <w:jc w:val="both"/>
        <w:rPr>
          <w:rFonts w:ascii="Times New Roman" w:hAnsi="Times New Roman" w:cs="Times New Roman"/>
          <w:noProof/>
          <w:sz w:val="24"/>
        </w:rPr>
      </w:pPr>
    </w:p>
    <w:p w14:paraId="5BE25A06" w14:textId="77777777" w:rsidR="005A04B3" w:rsidRPr="00A96ED6" w:rsidRDefault="005A04B3" w:rsidP="00D36866">
      <w:pPr>
        <w:keepNext/>
        <w:keepLines/>
        <w:jc w:val="both"/>
        <w:rPr>
          <w:rFonts w:ascii="Times New Roman" w:hAnsi="Times New Roman" w:cs="Times New Roman"/>
          <w:b/>
          <w:bCs/>
          <w:noProof/>
          <w:color w:val="1C1C1C"/>
          <w:sz w:val="24"/>
        </w:rPr>
      </w:pPr>
      <w:bookmarkStart w:id="142" w:name="13.1.2._Austrian_approach_to_estimating_"/>
      <w:bookmarkEnd w:id="142"/>
      <w:r>
        <w:rPr>
          <w:rFonts w:ascii="Times New Roman" w:hAnsi="Times New Roman"/>
          <w:b/>
          <w:color w:val="1C1C1C"/>
          <w:sz w:val="24"/>
        </w:rPr>
        <w:lastRenderedPageBreak/>
        <w:t>13.1.2. Austrijas pieeja 1. un 4. veida novērtēšanā</w:t>
      </w:r>
    </w:p>
    <w:p w14:paraId="15A48547" w14:textId="77777777" w:rsidR="005A04B3" w:rsidRPr="00A96ED6" w:rsidRDefault="005A04B3" w:rsidP="00D36866">
      <w:pPr>
        <w:keepNext/>
        <w:keepLines/>
        <w:jc w:val="both"/>
        <w:rPr>
          <w:rFonts w:ascii="Times New Roman" w:hAnsi="Times New Roman" w:cs="Times New Roman"/>
          <w:b/>
          <w:bCs/>
          <w:noProof/>
          <w:color w:val="1C1C1C"/>
          <w:sz w:val="24"/>
        </w:rPr>
      </w:pPr>
    </w:p>
    <w:p w14:paraId="6399BA40" w14:textId="77777777" w:rsidR="005A04B3" w:rsidRPr="00A96ED6" w:rsidRDefault="005A04B3" w:rsidP="00D36866">
      <w:pPr>
        <w:keepNext/>
        <w:keepLines/>
        <w:jc w:val="both"/>
        <w:rPr>
          <w:rFonts w:ascii="Times New Roman" w:hAnsi="Times New Roman" w:cs="Times New Roman"/>
          <w:noProof/>
          <w:sz w:val="24"/>
        </w:rPr>
      </w:pPr>
      <w:r>
        <w:rPr>
          <w:rFonts w:ascii="Times New Roman" w:hAnsi="Times New Roman"/>
          <w:sz w:val="24"/>
        </w:rPr>
        <w:t>Austrijā datus par 1. un 4. veidā sniegtajiem pakalpojumiem sāka apkopot</w:t>
      </w:r>
      <w:r w:rsidRPr="00A96ED6">
        <w:rPr>
          <w:rStyle w:val="FootnoteReference"/>
          <w:rFonts w:ascii="Times New Roman" w:hAnsi="Times New Roman" w:cs="Times New Roman"/>
          <w:noProof/>
          <w:sz w:val="24"/>
        </w:rPr>
        <w:footnoteReference w:id="172"/>
      </w:r>
      <w:r>
        <w:rPr>
          <w:rFonts w:ascii="Times New Roman" w:hAnsi="Times New Roman"/>
          <w:sz w:val="24"/>
        </w:rPr>
        <w:t xml:space="preserve"> saskaņā ar MSITS V nodaļas “1. un 4. veids” 5.50. punktu. Ja apkopo sīku maksājumu bilances pakalpojumu statistiku (t. i., saskaņā ar EBOPS 2010), vispirms vienkāršāk ir attiecināt dažus darījumus uz attiecīgajiem pakalpojumu sniegšanas veidiem gadījumos, kad 1. veidu uzskata par dominējošo, pirms turpināt pārējo darījumu attiecināšanu.</w:t>
      </w:r>
    </w:p>
    <w:p w14:paraId="1B8B11B4" w14:textId="77777777" w:rsidR="005A04B3" w:rsidRPr="00A96ED6" w:rsidRDefault="005A04B3" w:rsidP="005A04B3">
      <w:pPr>
        <w:jc w:val="both"/>
        <w:rPr>
          <w:rFonts w:ascii="Times New Roman" w:hAnsi="Times New Roman" w:cs="Times New Roman"/>
          <w:noProof/>
          <w:sz w:val="24"/>
        </w:rPr>
      </w:pPr>
    </w:p>
    <w:p w14:paraId="4132E1C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Pēc šā principa Austrija ir izmantojusi pieeju, saskaņā ar kuru 1. veidu attiecina uz pakalpojumiem, attiecībā uz kuriem tas atbilstoši EBOPS 2010 ir dominējošais pakalpojumu sniegšanas veids (skat. 13.1.2.1. tabulu), savukārt pakalpojumus, kurus nevar attiecināt uz vienu konkrētu pakalpojumu sniegšanas veidu, analizē atbilstoši apsekojuma datiem (jo īpaši balstoties uz </w:t>
      </w:r>
      <w:r>
        <w:rPr>
          <w:rFonts w:ascii="Times New Roman" w:hAnsi="Times New Roman"/>
          <w:i/>
          <w:iCs/>
          <w:sz w:val="24"/>
        </w:rPr>
        <w:t>NACE</w:t>
      </w:r>
      <w:r>
        <w:rPr>
          <w:rFonts w:ascii="Times New Roman" w:hAnsi="Times New Roman"/>
          <w:sz w:val="24"/>
        </w:rPr>
        <w:t xml:space="preserve"> nozaru klasifikāciju) un papildu informācijai, ko snieguši uzņēmumi.</w:t>
      </w:r>
    </w:p>
    <w:p w14:paraId="580D9D9C" w14:textId="77777777" w:rsidR="005A04B3" w:rsidRPr="00A96ED6" w:rsidRDefault="005A04B3" w:rsidP="005A04B3">
      <w:pPr>
        <w:jc w:val="both"/>
        <w:rPr>
          <w:rFonts w:ascii="Times New Roman" w:hAnsi="Times New Roman" w:cs="Times New Roman"/>
          <w:noProof/>
          <w:sz w:val="24"/>
        </w:rPr>
      </w:pPr>
    </w:p>
    <w:p w14:paraId="1D645A97"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13.3. tabula. 1. veidā sniegto pakalpojumu iedalījums</w:t>
      </w:r>
    </w:p>
    <w:p w14:paraId="2DF4226E" w14:textId="77777777" w:rsidR="005A04B3" w:rsidRPr="00A96ED6" w:rsidRDefault="005A04B3" w:rsidP="005A04B3">
      <w:pPr>
        <w:jc w:val="both"/>
        <w:rPr>
          <w:rFonts w:ascii="Times New Roman" w:hAnsi="Times New Roman" w:cs="Times New Roman"/>
          <w:noProof/>
          <w:color w:val="B83B46"/>
          <w:sz w:val="24"/>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28" w:type="dxa"/>
          <w:left w:w="28" w:type="dxa"/>
          <w:bottom w:w="28" w:type="dxa"/>
          <w:right w:w="28" w:type="dxa"/>
        </w:tblCellMar>
        <w:tblLook w:val="01E0" w:firstRow="1" w:lastRow="1" w:firstColumn="1" w:lastColumn="1" w:noHBand="0" w:noVBand="0"/>
      </w:tblPr>
      <w:tblGrid>
        <w:gridCol w:w="7539"/>
        <w:gridCol w:w="1592"/>
      </w:tblGrid>
      <w:tr w:rsidR="005A04B3" w:rsidRPr="00A96ED6" w14:paraId="69BC3F4C" w14:textId="77777777" w:rsidTr="00125454">
        <w:trPr>
          <w:trHeight w:val="215"/>
        </w:trPr>
        <w:tc>
          <w:tcPr>
            <w:tcW w:w="4128" w:type="pct"/>
            <w:tcBorders>
              <w:left w:val="nil"/>
              <w:right w:val="single" w:sz="4" w:space="0" w:color="A6A6A6"/>
            </w:tcBorders>
            <w:shd w:val="clear" w:color="auto" w:fill="F7D6D7"/>
            <w:vAlign w:val="center"/>
          </w:tcPr>
          <w:p w14:paraId="09D9AC0F"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EBOPS 2010</w:t>
            </w:r>
          </w:p>
        </w:tc>
        <w:tc>
          <w:tcPr>
            <w:tcW w:w="872" w:type="pct"/>
            <w:tcBorders>
              <w:left w:val="single" w:sz="4" w:space="0" w:color="A6A6A6"/>
              <w:right w:val="nil"/>
            </w:tcBorders>
            <w:shd w:val="clear" w:color="auto" w:fill="F7D6D7"/>
            <w:vAlign w:val="center"/>
          </w:tcPr>
          <w:p w14:paraId="7EAA639B"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Posteņa kods</w:t>
            </w:r>
          </w:p>
        </w:tc>
      </w:tr>
      <w:tr w:rsidR="005A04B3" w:rsidRPr="00A96ED6" w14:paraId="2DA19A82" w14:textId="77777777" w:rsidTr="00125454">
        <w:trPr>
          <w:trHeight w:val="217"/>
        </w:trPr>
        <w:tc>
          <w:tcPr>
            <w:tcW w:w="4128" w:type="pct"/>
            <w:tcBorders>
              <w:left w:val="nil"/>
              <w:bottom w:val="single" w:sz="4" w:space="0" w:color="C0C0C0"/>
              <w:right w:val="single" w:sz="4" w:space="0" w:color="A6A6A6"/>
            </w:tcBorders>
          </w:tcPr>
          <w:p w14:paraId="75D5288A" w14:textId="77777777" w:rsidR="005A04B3" w:rsidRPr="00A96ED6" w:rsidRDefault="005A04B3" w:rsidP="00125454">
            <w:pPr>
              <w:rPr>
                <w:rFonts w:ascii="Times New Roman" w:hAnsi="Times New Roman" w:cs="Times New Roman"/>
                <w:noProof/>
                <w:sz w:val="24"/>
              </w:rPr>
            </w:pPr>
            <w:r>
              <w:rPr>
                <w:rFonts w:ascii="Times New Roman" w:hAnsi="Times New Roman"/>
                <w:sz w:val="24"/>
              </w:rPr>
              <w:t>Jūras pārvadājumi, pasažieri</w:t>
            </w:r>
          </w:p>
        </w:tc>
        <w:tc>
          <w:tcPr>
            <w:tcW w:w="872" w:type="pct"/>
            <w:tcBorders>
              <w:left w:val="single" w:sz="4" w:space="0" w:color="A6A6A6"/>
              <w:bottom w:val="single" w:sz="4" w:space="0" w:color="C0C0C0"/>
              <w:right w:val="nil"/>
            </w:tcBorders>
          </w:tcPr>
          <w:p w14:paraId="0D811F7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SC11</w:t>
            </w:r>
          </w:p>
        </w:tc>
      </w:tr>
      <w:tr w:rsidR="005A04B3" w:rsidRPr="00A96ED6" w14:paraId="4A664DC5" w14:textId="77777777" w:rsidTr="00125454">
        <w:trPr>
          <w:trHeight w:val="217"/>
        </w:trPr>
        <w:tc>
          <w:tcPr>
            <w:tcW w:w="4128" w:type="pct"/>
            <w:tcBorders>
              <w:top w:val="single" w:sz="4" w:space="0" w:color="C0C0C0"/>
              <w:left w:val="nil"/>
              <w:bottom w:val="single" w:sz="4" w:space="0" w:color="C0C0C0"/>
              <w:right w:val="single" w:sz="4" w:space="0" w:color="A6A6A6"/>
            </w:tcBorders>
          </w:tcPr>
          <w:p w14:paraId="2BB14B7D" w14:textId="77777777" w:rsidR="005A04B3" w:rsidRPr="00A96ED6" w:rsidRDefault="005A04B3" w:rsidP="00125454">
            <w:pPr>
              <w:rPr>
                <w:rFonts w:ascii="Times New Roman" w:hAnsi="Times New Roman" w:cs="Times New Roman"/>
                <w:noProof/>
                <w:sz w:val="24"/>
              </w:rPr>
            </w:pPr>
            <w:r>
              <w:rPr>
                <w:rFonts w:ascii="Times New Roman" w:hAnsi="Times New Roman"/>
                <w:sz w:val="24"/>
              </w:rPr>
              <w:t>Jūras pārvadājumi, kravas</w:t>
            </w:r>
          </w:p>
        </w:tc>
        <w:tc>
          <w:tcPr>
            <w:tcW w:w="872" w:type="pct"/>
            <w:tcBorders>
              <w:top w:val="single" w:sz="4" w:space="0" w:color="C0C0C0"/>
              <w:left w:val="single" w:sz="4" w:space="0" w:color="A6A6A6"/>
              <w:bottom w:val="single" w:sz="4" w:space="0" w:color="C0C0C0"/>
              <w:right w:val="nil"/>
            </w:tcBorders>
          </w:tcPr>
          <w:p w14:paraId="4BA9C13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SC12</w:t>
            </w:r>
          </w:p>
        </w:tc>
      </w:tr>
      <w:tr w:rsidR="005A04B3" w:rsidRPr="00A96ED6" w14:paraId="4ECAA739"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51C262E5" w14:textId="77777777" w:rsidR="005A04B3" w:rsidRPr="00A96ED6" w:rsidRDefault="005A04B3" w:rsidP="00125454">
            <w:pPr>
              <w:rPr>
                <w:rFonts w:ascii="Times New Roman" w:hAnsi="Times New Roman" w:cs="Times New Roman"/>
                <w:noProof/>
                <w:sz w:val="24"/>
              </w:rPr>
            </w:pPr>
            <w:r>
              <w:rPr>
                <w:rFonts w:ascii="Times New Roman" w:hAnsi="Times New Roman"/>
                <w:sz w:val="24"/>
              </w:rPr>
              <w:t>Aviopārvadājumi, pasažieri</w:t>
            </w:r>
          </w:p>
        </w:tc>
        <w:tc>
          <w:tcPr>
            <w:tcW w:w="872" w:type="pct"/>
            <w:tcBorders>
              <w:top w:val="single" w:sz="4" w:space="0" w:color="C0C0C0"/>
              <w:left w:val="single" w:sz="4" w:space="0" w:color="A6A6A6"/>
              <w:bottom w:val="single" w:sz="4" w:space="0" w:color="C0C0C0"/>
              <w:right w:val="nil"/>
            </w:tcBorders>
          </w:tcPr>
          <w:p w14:paraId="2958CD5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SC21</w:t>
            </w:r>
          </w:p>
        </w:tc>
      </w:tr>
      <w:tr w:rsidR="005A04B3" w:rsidRPr="00A96ED6" w14:paraId="5DD0C430" w14:textId="77777777" w:rsidTr="00125454">
        <w:trPr>
          <w:trHeight w:val="218"/>
        </w:trPr>
        <w:tc>
          <w:tcPr>
            <w:tcW w:w="4128" w:type="pct"/>
            <w:tcBorders>
              <w:top w:val="single" w:sz="4" w:space="0" w:color="C0C0C0"/>
              <w:left w:val="nil"/>
              <w:bottom w:val="single" w:sz="4" w:space="0" w:color="C0C0C0"/>
              <w:right w:val="single" w:sz="4" w:space="0" w:color="A6A6A6"/>
            </w:tcBorders>
          </w:tcPr>
          <w:p w14:paraId="4F7E1205" w14:textId="77777777" w:rsidR="005A04B3" w:rsidRPr="00A96ED6" w:rsidRDefault="005A04B3" w:rsidP="00125454">
            <w:pPr>
              <w:rPr>
                <w:rFonts w:ascii="Times New Roman" w:hAnsi="Times New Roman" w:cs="Times New Roman"/>
                <w:noProof/>
                <w:sz w:val="24"/>
              </w:rPr>
            </w:pPr>
            <w:r>
              <w:rPr>
                <w:rFonts w:ascii="Times New Roman" w:hAnsi="Times New Roman"/>
                <w:sz w:val="24"/>
              </w:rPr>
              <w:t>Aviopārvadājumi, kravas</w:t>
            </w:r>
          </w:p>
        </w:tc>
        <w:tc>
          <w:tcPr>
            <w:tcW w:w="872" w:type="pct"/>
            <w:tcBorders>
              <w:top w:val="single" w:sz="4" w:space="0" w:color="C0C0C0"/>
              <w:left w:val="single" w:sz="4" w:space="0" w:color="A6A6A6"/>
              <w:bottom w:val="single" w:sz="4" w:space="0" w:color="C0C0C0"/>
              <w:right w:val="nil"/>
            </w:tcBorders>
          </w:tcPr>
          <w:p w14:paraId="32861B4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SC22</w:t>
            </w:r>
          </w:p>
        </w:tc>
      </w:tr>
      <w:tr w:rsidR="005A04B3" w:rsidRPr="00A96ED6" w14:paraId="7AD1C986"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2D034007" w14:textId="77777777" w:rsidR="005A04B3" w:rsidRPr="00A96ED6" w:rsidRDefault="005A04B3" w:rsidP="00125454">
            <w:pPr>
              <w:rPr>
                <w:rFonts w:ascii="Times New Roman" w:hAnsi="Times New Roman" w:cs="Times New Roman"/>
                <w:noProof/>
                <w:sz w:val="24"/>
              </w:rPr>
            </w:pPr>
            <w:r>
              <w:rPr>
                <w:rFonts w:ascii="Times New Roman" w:hAnsi="Times New Roman"/>
                <w:sz w:val="24"/>
              </w:rPr>
              <w:t>Pasta un kurjeru pakalpojumi</w:t>
            </w:r>
          </w:p>
        </w:tc>
        <w:tc>
          <w:tcPr>
            <w:tcW w:w="872" w:type="pct"/>
            <w:tcBorders>
              <w:top w:val="single" w:sz="4" w:space="0" w:color="C0C0C0"/>
              <w:left w:val="single" w:sz="4" w:space="0" w:color="A6A6A6"/>
              <w:bottom w:val="single" w:sz="4" w:space="0" w:color="C0C0C0"/>
              <w:right w:val="nil"/>
            </w:tcBorders>
          </w:tcPr>
          <w:p w14:paraId="70BC172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SC4</w:t>
            </w:r>
          </w:p>
        </w:tc>
      </w:tr>
      <w:tr w:rsidR="005A04B3" w:rsidRPr="00A96ED6" w14:paraId="375F9490" w14:textId="77777777" w:rsidTr="00125454">
        <w:trPr>
          <w:trHeight w:val="217"/>
        </w:trPr>
        <w:tc>
          <w:tcPr>
            <w:tcW w:w="4128" w:type="pct"/>
            <w:tcBorders>
              <w:top w:val="single" w:sz="4" w:space="0" w:color="C0C0C0"/>
              <w:left w:val="nil"/>
              <w:bottom w:val="single" w:sz="4" w:space="0" w:color="C0C0C0"/>
              <w:right w:val="single" w:sz="4" w:space="0" w:color="A6A6A6"/>
            </w:tcBorders>
          </w:tcPr>
          <w:p w14:paraId="5D2D1217" w14:textId="77777777" w:rsidR="005A04B3" w:rsidRPr="00A96ED6" w:rsidRDefault="005A04B3" w:rsidP="00125454">
            <w:pPr>
              <w:rPr>
                <w:rFonts w:ascii="Times New Roman" w:hAnsi="Times New Roman" w:cs="Times New Roman"/>
                <w:noProof/>
                <w:sz w:val="24"/>
              </w:rPr>
            </w:pPr>
            <w:r>
              <w:rPr>
                <w:rFonts w:ascii="Times New Roman" w:hAnsi="Times New Roman"/>
                <w:sz w:val="24"/>
              </w:rPr>
              <w:t>Kosmiskais transports</w:t>
            </w:r>
          </w:p>
        </w:tc>
        <w:tc>
          <w:tcPr>
            <w:tcW w:w="872" w:type="pct"/>
            <w:tcBorders>
              <w:top w:val="single" w:sz="4" w:space="0" w:color="C0C0C0"/>
              <w:left w:val="single" w:sz="4" w:space="0" w:color="A6A6A6"/>
              <w:bottom w:val="single" w:sz="4" w:space="0" w:color="C0C0C0"/>
              <w:right w:val="nil"/>
            </w:tcBorders>
          </w:tcPr>
          <w:p w14:paraId="251BD24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SC3A</w:t>
            </w:r>
          </w:p>
        </w:tc>
      </w:tr>
      <w:tr w:rsidR="005A04B3" w:rsidRPr="00A96ED6" w14:paraId="55D08C54"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68D321D1" w14:textId="77777777" w:rsidR="005A04B3" w:rsidRPr="00A96ED6" w:rsidRDefault="005A04B3" w:rsidP="00125454">
            <w:pPr>
              <w:rPr>
                <w:rFonts w:ascii="Times New Roman" w:hAnsi="Times New Roman" w:cs="Times New Roman"/>
                <w:noProof/>
                <w:sz w:val="24"/>
              </w:rPr>
            </w:pPr>
            <w:r>
              <w:rPr>
                <w:rFonts w:ascii="Times New Roman" w:hAnsi="Times New Roman"/>
                <w:sz w:val="24"/>
              </w:rPr>
              <w:t>Dzelzceļa pārvadājumi, pasažieri</w:t>
            </w:r>
          </w:p>
        </w:tc>
        <w:tc>
          <w:tcPr>
            <w:tcW w:w="872" w:type="pct"/>
            <w:tcBorders>
              <w:top w:val="single" w:sz="4" w:space="0" w:color="C0C0C0"/>
              <w:left w:val="single" w:sz="4" w:space="0" w:color="A6A6A6"/>
              <w:bottom w:val="single" w:sz="4" w:space="0" w:color="C0C0C0"/>
              <w:right w:val="nil"/>
            </w:tcBorders>
          </w:tcPr>
          <w:p w14:paraId="06C5300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SC3B1</w:t>
            </w:r>
          </w:p>
        </w:tc>
      </w:tr>
      <w:tr w:rsidR="005A04B3" w:rsidRPr="00A96ED6" w14:paraId="58230D81" w14:textId="77777777" w:rsidTr="00125454">
        <w:trPr>
          <w:trHeight w:val="217"/>
        </w:trPr>
        <w:tc>
          <w:tcPr>
            <w:tcW w:w="4128" w:type="pct"/>
            <w:tcBorders>
              <w:top w:val="single" w:sz="4" w:space="0" w:color="C0C0C0"/>
              <w:left w:val="nil"/>
              <w:bottom w:val="single" w:sz="4" w:space="0" w:color="C0C0C0"/>
              <w:right w:val="single" w:sz="4" w:space="0" w:color="A6A6A6"/>
            </w:tcBorders>
          </w:tcPr>
          <w:p w14:paraId="3CA46229" w14:textId="77777777" w:rsidR="005A04B3" w:rsidRPr="00A96ED6" w:rsidRDefault="005A04B3" w:rsidP="00125454">
            <w:pPr>
              <w:rPr>
                <w:rFonts w:ascii="Times New Roman" w:hAnsi="Times New Roman" w:cs="Times New Roman"/>
                <w:noProof/>
                <w:sz w:val="24"/>
              </w:rPr>
            </w:pPr>
            <w:r>
              <w:rPr>
                <w:rFonts w:ascii="Times New Roman" w:hAnsi="Times New Roman"/>
                <w:sz w:val="24"/>
              </w:rPr>
              <w:t>Dzelzceļa pārvadājumi, kravas</w:t>
            </w:r>
          </w:p>
        </w:tc>
        <w:tc>
          <w:tcPr>
            <w:tcW w:w="872" w:type="pct"/>
            <w:tcBorders>
              <w:top w:val="single" w:sz="4" w:space="0" w:color="C0C0C0"/>
              <w:left w:val="single" w:sz="4" w:space="0" w:color="A6A6A6"/>
              <w:bottom w:val="single" w:sz="4" w:space="0" w:color="C0C0C0"/>
              <w:right w:val="nil"/>
            </w:tcBorders>
          </w:tcPr>
          <w:p w14:paraId="09568B1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SC3B2</w:t>
            </w:r>
          </w:p>
        </w:tc>
      </w:tr>
      <w:tr w:rsidR="005A04B3" w:rsidRPr="00A96ED6" w14:paraId="76A18706" w14:textId="77777777" w:rsidTr="00125454">
        <w:trPr>
          <w:trHeight w:val="217"/>
        </w:trPr>
        <w:tc>
          <w:tcPr>
            <w:tcW w:w="4128" w:type="pct"/>
            <w:tcBorders>
              <w:top w:val="single" w:sz="4" w:space="0" w:color="C0C0C0"/>
              <w:left w:val="nil"/>
              <w:bottom w:val="single" w:sz="4" w:space="0" w:color="C0C0C0"/>
              <w:right w:val="single" w:sz="4" w:space="0" w:color="A6A6A6"/>
            </w:tcBorders>
          </w:tcPr>
          <w:p w14:paraId="53C9FC62" w14:textId="77777777" w:rsidR="005A04B3" w:rsidRPr="00A96ED6" w:rsidRDefault="005A04B3" w:rsidP="00125454">
            <w:pPr>
              <w:rPr>
                <w:rFonts w:ascii="Times New Roman" w:hAnsi="Times New Roman" w:cs="Times New Roman"/>
                <w:noProof/>
                <w:sz w:val="24"/>
              </w:rPr>
            </w:pPr>
            <w:r>
              <w:rPr>
                <w:rFonts w:ascii="Times New Roman" w:hAnsi="Times New Roman"/>
                <w:sz w:val="24"/>
              </w:rPr>
              <w:t>Autopārvadājumi, pasažieri</w:t>
            </w:r>
          </w:p>
        </w:tc>
        <w:tc>
          <w:tcPr>
            <w:tcW w:w="872" w:type="pct"/>
            <w:tcBorders>
              <w:top w:val="single" w:sz="4" w:space="0" w:color="C0C0C0"/>
              <w:left w:val="single" w:sz="4" w:space="0" w:color="A6A6A6"/>
              <w:bottom w:val="single" w:sz="4" w:space="0" w:color="C0C0C0"/>
              <w:right w:val="nil"/>
            </w:tcBorders>
          </w:tcPr>
          <w:p w14:paraId="06E4125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SC3C1</w:t>
            </w:r>
          </w:p>
        </w:tc>
      </w:tr>
      <w:tr w:rsidR="005A04B3" w:rsidRPr="00A96ED6" w14:paraId="7407C8D2"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2DC5DA15" w14:textId="77777777" w:rsidR="005A04B3" w:rsidRPr="00A96ED6" w:rsidRDefault="005A04B3" w:rsidP="00125454">
            <w:pPr>
              <w:rPr>
                <w:rFonts w:ascii="Times New Roman" w:hAnsi="Times New Roman" w:cs="Times New Roman"/>
                <w:noProof/>
                <w:sz w:val="24"/>
              </w:rPr>
            </w:pPr>
            <w:r>
              <w:rPr>
                <w:rFonts w:ascii="Times New Roman" w:hAnsi="Times New Roman"/>
                <w:sz w:val="24"/>
              </w:rPr>
              <w:t>Autopārvadājumi, kravas</w:t>
            </w:r>
          </w:p>
        </w:tc>
        <w:tc>
          <w:tcPr>
            <w:tcW w:w="872" w:type="pct"/>
            <w:tcBorders>
              <w:top w:val="single" w:sz="4" w:space="0" w:color="C0C0C0"/>
              <w:left w:val="single" w:sz="4" w:space="0" w:color="A6A6A6"/>
              <w:bottom w:val="single" w:sz="4" w:space="0" w:color="C0C0C0"/>
              <w:right w:val="nil"/>
            </w:tcBorders>
          </w:tcPr>
          <w:p w14:paraId="1A4C167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SC3C2</w:t>
            </w:r>
          </w:p>
        </w:tc>
      </w:tr>
      <w:tr w:rsidR="005A04B3" w:rsidRPr="00A96ED6" w14:paraId="1943FCB4" w14:textId="77777777" w:rsidTr="00125454">
        <w:trPr>
          <w:trHeight w:val="218"/>
        </w:trPr>
        <w:tc>
          <w:tcPr>
            <w:tcW w:w="4128" w:type="pct"/>
            <w:tcBorders>
              <w:top w:val="single" w:sz="4" w:space="0" w:color="C0C0C0"/>
              <w:left w:val="nil"/>
              <w:bottom w:val="single" w:sz="4" w:space="0" w:color="C0C0C0"/>
              <w:right w:val="single" w:sz="4" w:space="0" w:color="A6A6A6"/>
            </w:tcBorders>
          </w:tcPr>
          <w:p w14:paraId="69B01374" w14:textId="77777777" w:rsidR="005A04B3" w:rsidRPr="00A96ED6" w:rsidRDefault="005A04B3" w:rsidP="00125454">
            <w:pPr>
              <w:rPr>
                <w:rFonts w:ascii="Times New Roman" w:hAnsi="Times New Roman" w:cs="Times New Roman"/>
                <w:noProof/>
                <w:sz w:val="24"/>
              </w:rPr>
            </w:pPr>
            <w:r>
              <w:rPr>
                <w:rFonts w:ascii="Times New Roman" w:hAnsi="Times New Roman"/>
                <w:sz w:val="24"/>
              </w:rPr>
              <w:t>Iekšējo ūdensceļu pārvadājumi, pasažieri</w:t>
            </w:r>
          </w:p>
        </w:tc>
        <w:tc>
          <w:tcPr>
            <w:tcW w:w="872" w:type="pct"/>
            <w:tcBorders>
              <w:top w:val="single" w:sz="4" w:space="0" w:color="C0C0C0"/>
              <w:left w:val="single" w:sz="4" w:space="0" w:color="A6A6A6"/>
              <w:bottom w:val="single" w:sz="4" w:space="0" w:color="C0C0C0"/>
              <w:right w:val="nil"/>
            </w:tcBorders>
          </w:tcPr>
          <w:p w14:paraId="22E72A0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SC3D1</w:t>
            </w:r>
          </w:p>
        </w:tc>
      </w:tr>
      <w:tr w:rsidR="005A04B3" w:rsidRPr="00A96ED6" w14:paraId="7209EF4C"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604234AB" w14:textId="77777777" w:rsidR="005A04B3" w:rsidRPr="00A96ED6" w:rsidRDefault="005A04B3" w:rsidP="00125454">
            <w:pPr>
              <w:rPr>
                <w:rFonts w:ascii="Times New Roman" w:hAnsi="Times New Roman" w:cs="Times New Roman"/>
                <w:noProof/>
                <w:sz w:val="24"/>
              </w:rPr>
            </w:pPr>
            <w:r>
              <w:rPr>
                <w:rFonts w:ascii="Times New Roman" w:hAnsi="Times New Roman"/>
                <w:sz w:val="24"/>
              </w:rPr>
              <w:t>Iekšējo ūdensceļu pārvadājumi, kravas</w:t>
            </w:r>
          </w:p>
        </w:tc>
        <w:tc>
          <w:tcPr>
            <w:tcW w:w="872" w:type="pct"/>
            <w:tcBorders>
              <w:top w:val="single" w:sz="4" w:space="0" w:color="C0C0C0"/>
              <w:left w:val="single" w:sz="4" w:space="0" w:color="A6A6A6"/>
              <w:bottom w:val="single" w:sz="4" w:space="0" w:color="C0C0C0"/>
              <w:right w:val="nil"/>
            </w:tcBorders>
          </w:tcPr>
          <w:p w14:paraId="66EB758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SC3D2</w:t>
            </w:r>
          </w:p>
        </w:tc>
      </w:tr>
      <w:tr w:rsidR="005A04B3" w:rsidRPr="00A96ED6" w14:paraId="4AF2FFC5" w14:textId="77777777" w:rsidTr="00125454">
        <w:trPr>
          <w:trHeight w:val="218"/>
        </w:trPr>
        <w:tc>
          <w:tcPr>
            <w:tcW w:w="4128" w:type="pct"/>
            <w:tcBorders>
              <w:top w:val="single" w:sz="4" w:space="0" w:color="C0C0C0"/>
              <w:left w:val="nil"/>
              <w:bottom w:val="single" w:sz="4" w:space="0" w:color="C0C0C0"/>
              <w:right w:val="single" w:sz="4" w:space="0" w:color="A6A6A6"/>
            </w:tcBorders>
          </w:tcPr>
          <w:p w14:paraId="022E3C96" w14:textId="77777777" w:rsidR="005A04B3" w:rsidRPr="00A96ED6" w:rsidRDefault="005A04B3" w:rsidP="00125454">
            <w:pPr>
              <w:rPr>
                <w:rFonts w:ascii="Times New Roman" w:hAnsi="Times New Roman" w:cs="Times New Roman"/>
                <w:noProof/>
                <w:sz w:val="24"/>
              </w:rPr>
            </w:pPr>
            <w:r>
              <w:rPr>
                <w:rFonts w:ascii="Times New Roman" w:hAnsi="Times New Roman"/>
                <w:sz w:val="24"/>
              </w:rPr>
              <w:t>Cauruļvadu transports</w:t>
            </w:r>
          </w:p>
        </w:tc>
        <w:tc>
          <w:tcPr>
            <w:tcW w:w="872" w:type="pct"/>
            <w:tcBorders>
              <w:top w:val="single" w:sz="4" w:space="0" w:color="C0C0C0"/>
              <w:left w:val="single" w:sz="4" w:space="0" w:color="A6A6A6"/>
              <w:bottom w:val="single" w:sz="4" w:space="0" w:color="C0C0C0"/>
              <w:right w:val="nil"/>
            </w:tcBorders>
          </w:tcPr>
          <w:p w14:paraId="42D6F14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SC3E</w:t>
            </w:r>
          </w:p>
        </w:tc>
      </w:tr>
      <w:tr w:rsidR="005A04B3" w:rsidRPr="00A96ED6" w14:paraId="68F88FCB" w14:textId="77777777" w:rsidTr="00125454">
        <w:trPr>
          <w:trHeight w:val="217"/>
        </w:trPr>
        <w:tc>
          <w:tcPr>
            <w:tcW w:w="4128" w:type="pct"/>
            <w:tcBorders>
              <w:top w:val="single" w:sz="4" w:space="0" w:color="C0C0C0"/>
              <w:left w:val="nil"/>
              <w:bottom w:val="single" w:sz="4" w:space="0" w:color="C0C0C0"/>
              <w:right w:val="single" w:sz="4" w:space="0" w:color="A6A6A6"/>
            </w:tcBorders>
          </w:tcPr>
          <w:p w14:paraId="674B0447" w14:textId="77777777" w:rsidR="005A04B3" w:rsidRPr="00A96ED6" w:rsidRDefault="005A04B3" w:rsidP="00125454">
            <w:pPr>
              <w:rPr>
                <w:rFonts w:ascii="Times New Roman" w:hAnsi="Times New Roman" w:cs="Times New Roman"/>
                <w:noProof/>
                <w:sz w:val="24"/>
              </w:rPr>
            </w:pPr>
            <w:r>
              <w:rPr>
                <w:rFonts w:ascii="Times New Roman" w:hAnsi="Times New Roman"/>
                <w:sz w:val="24"/>
              </w:rPr>
              <w:t>Elektroenerģijas pārvade</w:t>
            </w:r>
          </w:p>
        </w:tc>
        <w:tc>
          <w:tcPr>
            <w:tcW w:w="872" w:type="pct"/>
            <w:tcBorders>
              <w:top w:val="single" w:sz="4" w:space="0" w:color="C0C0C0"/>
              <w:left w:val="single" w:sz="4" w:space="0" w:color="A6A6A6"/>
              <w:bottom w:val="single" w:sz="4" w:space="0" w:color="C0C0C0"/>
              <w:right w:val="nil"/>
            </w:tcBorders>
          </w:tcPr>
          <w:p w14:paraId="43EFFE3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SC3F</w:t>
            </w:r>
          </w:p>
        </w:tc>
      </w:tr>
      <w:tr w:rsidR="005A04B3" w:rsidRPr="00A96ED6" w14:paraId="303E17F3"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22B15CB4" w14:textId="77777777" w:rsidR="005A04B3" w:rsidRPr="00A96ED6" w:rsidRDefault="005A04B3" w:rsidP="00125454">
            <w:pPr>
              <w:rPr>
                <w:rFonts w:ascii="Times New Roman" w:hAnsi="Times New Roman" w:cs="Times New Roman"/>
                <w:noProof/>
                <w:sz w:val="24"/>
              </w:rPr>
            </w:pPr>
            <w:r>
              <w:rPr>
                <w:rFonts w:ascii="Times New Roman" w:hAnsi="Times New Roman"/>
                <w:sz w:val="24"/>
              </w:rPr>
              <w:t>Dzīvības apdrošināšana</w:t>
            </w:r>
          </w:p>
        </w:tc>
        <w:tc>
          <w:tcPr>
            <w:tcW w:w="872" w:type="pct"/>
            <w:tcBorders>
              <w:top w:val="single" w:sz="4" w:space="0" w:color="C0C0C0"/>
              <w:left w:val="single" w:sz="4" w:space="0" w:color="A6A6A6"/>
              <w:bottom w:val="single" w:sz="4" w:space="0" w:color="C0C0C0"/>
              <w:right w:val="nil"/>
            </w:tcBorders>
          </w:tcPr>
          <w:p w14:paraId="093E25D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SF11</w:t>
            </w:r>
          </w:p>
        </w:tc>
      </w:tr>
      <w:tr w:rsidR="005A04B3" w:rsidRPr="00A96ED6" w14:paraId="7D7978C6" w14:textId="77777777" w:rsidTr="00125454">
        <w:trPr>
          <w:trHeight w:val="218"/>
        </w:trPr>
        <w:tc>
          <w:tcPr>
            <w:tcW w:w="4128" w:type="pct"/>
            <w:tcBorders>
              <w:top w:val="single" w:sz="4" w:space="0" w:color="C0C0C0"/>
              <w:left w:val="nil"/>
              <w:bottom w:val="single" w:sz="4" w:space="0" w:color="C0C0C0"/>
              <w:right w:val="single" w:sz="4" w:space="0" w:color="A6A6A6"/>
            </w:tcBorders>
          </w:tcPr>
          <w:p w14:paraId="59298843" w14:textId="77777777" w:rsidR="005A04B3" w:rsidRPr="00A96ED6" w:rsidRDefault="005A04B3" w:rsidP="00125454">
            <w:pPr>
              <w:rPr>
                <w:rFonts w:ascii="Times New Roman" w:hAnsi="Times New Roman" w:cs="Times New Roman"/>
                <w:noProof/>
                <w:sz w:val="24"/>
              </w:rPr>
            </w:pPr>
            <w:r>
              <w:rPr>
                <w:rFonts w:ascii="Times New Roman" w:hAnsi="Times New Roman"/>
                <w:sz w:val="24"/>
              </w:rPr>
              <w:t>Bruto saņemamās (kredīts) un maksājamās (debets) dzīvības apdrošināšanas prēmijas</w:t>
            </w:r>
          </w:p>
        </w:tc>
        <w:tc>
          <w:tcPr>
            <w:tcW w:w="872" w:type="pct"/>
            <w:tcBorders>
              <w:top w:val="single" w:sz="4" w:space="0" w:color="C0C0C0"/>
              <w:left w:val="single" w:sz="4" w:space="0" w:color="A6A6A6"/>
              <w:bottom w:val="single" w:sz="4" w:space="0" w:color="C0C0C0"/>
              <w:right w:val="nil"/>
            </w:tcBorders>
          </w:tcPr>
          <w:p w14:paraId="295D5B0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SF11y</w:t>
            </w:r>
          </w:p>
        </w:tc>
      </w:tr>
      <w:tr w:rsidR="005A04B3" w:rsidRPr="00A96ED6" w14:paraId="7C4F752E"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381B3958" w14:textId="77777777" w:rsidR="005A04B3" w:rsidRPr="00A96ED6" w:rsidRDefault="005A04B3" w:rsidP="00125454">
            <w:pPr>
              <w:rPr>
                <w:rFonts w:ascii="Times New Roman" w:hAnsi="Times New Roman" w:cs="Times New Roman"/>
                <w:noProof/>
                <w:sz w:val="24"/>
              </w:rPr>
            </w:pPr>
            <w:r>
              <w:rPr>
                <w:rFonts w:ascii="Times New Roman" w:hAnsi="Times New Roman"/>
                <w:sz w:val="24"/>
              </w:rPr>
              <w:t>Bruto saņemamie (kredīts) un maksājamie (debets) dzīvības apdrošināšanas prasījumi</w:t>
            </w:r>
          </w:p>
        </w:tc>
        <w:tc>
          <w:tcPr>
            <w:tcW w:w="872" w:type="pct"/>
            <w:tcBorders>
              <w:top w:val="single" w:sz="4" w:space="0" w:color="C0C0C0"/>
              <w:left w:val="single" w:sz="4" w:space="0" w:color="A6A6A6"/>
              <w:bottom w:val="single" w:sz="4" w:space="0" w:color="C0C0C0"/>
              <w:right w:val="nil"/>
            </w:tcBorders>
          </w:tcPr>
          <w:p w14:paraId="0773B0B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SF11z</w:t>
            </w:r>
          </w:p>
        </w:tc>
      </w:tr>
      <w:tr w:rsidR="005A04B3" w:rsidRPr="00A96ED6" w14:paraId="12DD1532" w14:textId="77777777" w:rsidTr="00125454">
        <w:trPr>
          <w:trHeight w:val="217"/>
        </w:trPr>
        <w:tc>
          <w:tcPr>
            <w:tcW w:w="4128" w:type="pct"/>
            <w:tcBorders>
              <w:top w:val="single" w:sz="4" w:space="0" w:color="C0C0C0"/>
              <w:left w:val="nil"/>
              <w:bottom w:val="single" w:sz="4" w:space="0" w:color="C0C0C0"/>
              <w:right w:val="single" w:sz="4" w:space="0" w:color="A6A6A6"/>
            </w:tcBorders>
          </w:tcPr>
          <w:p w14:paraId="0F4F6CF6" w14:textId="77777777" w:rsidR="005A04B3" w:rsidRPr="00A96ED6" w:rsidRDefault="005A04B3" w:rsidP="00125454">
            <w:pPr>
              <w:rPr>
                <w:rFonts w:ascii="Times New Roman" w:hAnsi="Times New Roman" w:cs="Times New Roman"/>
                <w:noProof/>
                <w:sz w:val="24"/>
              </w:rPr>
            </w:pPr>
            <w:r>
              <w:rPr>
                <w:rFonts w:ascii="Times New Roman" w:hAnsi="Times New Roman"/>
                <w:sz w:val="24"/>
              </w:rPr>
              <w:t>Kravu apdrošināšana</w:t>
            </w:r>
          </w:p>
        </w:tc>
        <w:tc>
          <w:tcPr>
            <w:tcW w:w="872" w:type="pct"/>
            <w:tcBorders>
              <w:top w:val="single" w:sz="4" w:space="0" w:color="C0C0C0"/>
              <w:left w:val="single" w:sz="4" w:space="0" w:color="A6A6A6"/>
              <w:bottom w:val="single" w:sz="4" w:space="0" w:color="C0C0C0"/>
              <w:right w:val="nil"/>
            </w:tcBorders>
          </w:tcPr>
          <w:p w14:paraId="7513C79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SF12</w:t>
            </w:r>
          </w:p>
        </w:tc>
      </w:tr>
      <w:tr w:rsidR="005A04B3" w:rsidRPr="00A96ED6" w14:paraId="23EE8F37"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4682E61F" w14:textId="77777777" w:rsidR="005A04B3" w:rsidRPr="00A96ED6" w:rsidRDefault="005A04B3" w:rsidP="00125454">
            <w:pPr>
              <w:rPr>
                <w:rFonts w:ascii="Times New Roman" w:hAnsi="Times New Roman" w:cs="Times New Roman"/>
                <w:noProof/>
                <w:sz w:val="24"/>
              </w:rPr>
            </w:pPr>
            <w:r>
              <w:rPr>
                <w:rFonts w:ascii="Times New Roman" w:hAnsi="Times New Roman"/>
                <w:sz w:val="24"/>
              </w:rPr>
              <w:t>Bruto saņemamās (kredīts) un maksājamās (debets) kravu apdrošināšanas prēmijas</w:t>
            </w:r>
          </w:p>
        </w:tc>
        <w:tc>
          <w:tcPr>
            <w:tcW w:w="872" w:type="pct"/>
            <w:tcBorders>
              <w:top w:val="single" w:sz="4" w:space="0" w:color="C0C0C0"/>
              <w:left w:val="single" w:sz="4" w:space="0" w:color="A6A6A6"/>
              <w:bottom w:val="single" w:sz="4" w:space="0" w:color="C0C0C0"/>
              <w:right w:val="nil"/>
            </w:tcBorders>
          </w:tcPr>
          <w:p w14:paraId="26C30DA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SF12y</w:t>
            </w:r>
          </w:p>
        </w:tc>
      </w:tr>
      <w:tr w:rsidR="005A04B3" w:rsidRPr="00A96ED6" w14:paraId="0E7D5A83" w14:textId="77777777" w:rsidTr="00125454">
        <w:trPr>
          <w:trHeight w:val="217"/>
        </w:trPr>
        <w:tc>
          <w:tcPr>
            <w:tcW w:w="4128" w:type="pct"/>
            <w:tcBorders>
              <w:top w:val="single" w:sz="4" w:space="0" w:color="C0C0C0"/>
              <w:left w:val="nil"/>
              <w:bottom w:val="single" w:sz="4" w:space="0" w:color="C0C0C0"/>
              <w:right w:val="single" w:sz="4" w:space="0" w:color="A6A6A6"/>
            </w:tcBorders>
          </w:tcPr>
          <w:p w14:paraId="11F8ED87" w14:textId="77777777" w:rsidR="005A04B3" w:rsidRPr="00A96ED6" w:rsidRDefault="005A04B3" w:rsidP="00125454">
            <w:pPr>
              <w:rPr>
                <w:rFonts w:ascii="Times New Roman" w:hAnsi="Times New Roman" w:cs="Times New Roman"/>
                <w:noProof/>
                <w:sz w:val="24"/>
              </w:rPr>
            </w:pPr>
            <w:r>
              <w:rPr>
                <w:rFonts w:ascii="Times New Roman" w:hAnsi="Times New Roman"/>
                <w:sz w:val="24"/>
              </w:rPr>
              <w:t>Bruto saņemamie (kredīts) un maksājamie (debets) kravu apdrošināšanas prasījumi</w:t>
            </w:r>
          </w:p>
        </w:tc>
        <w:tc>
          <w:tcPr>
            <w:tcW w:w="872" w:type="pct"/>
            <w:tcBorders>
              <w:top w:val="single" w:sz="4" w:space="0" w:color="C0C0C0"/>
              <w:left w:val="single" w:sz="4" w:space="0" w:color="A6A6A6"/>
              <w:bottom w:val="single" w:sz="4" w:space="0" w:color="C0C0C0"/>
              <w:right w:val="nil"/>
            </w:tcBorders>
          </w:tcPr>
          <w:p w14:paraId="15BCFE8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SF12z</w:t>
            </w:r>
          </w:p>
        </w:tc>
      </w:tr>
      <w:tr w:rsidR="005A04B3" w:rsidRPr="00A96ED6" w14:paraId="7D6900FF" w14:textId="77777777" w:rsidTr="00125454">
        <w:trPr>
          <w:trHeight w:val="218"/>
        </w:trPr>
        <w:tc>
          <w:tcPr>
            <w:tcW w:w="4128" w:type="pct"/>
            <w:tcBorders>
              <w:top w:val="single" w:sz="4" w:space="0" w:color="C0C0C0"/>
              <w:left w:val="nil"/>
              <w:bottom w:val="single" w:sz="4" w:space="0" w:color="C0C0C0"/>
              <w:right w:val="single" w:sz="4" w:space="0" w:color="A6A6A6"/>
            </w:tcBorders>
          </w:tcPr>
          <w:p w14:paraId="7A06026B" w14:textId="77777777" w:rsidR="005A04B3" w:rsidRPr="00A96ED6" w:rsidRDefault="005A04B3" w:rsidP="00125454">
            <w:pPr>
              <w:rPr>
                <w:rFonts w:ascii="Times New Roman" w:hAnsi="Times New Roman" w:cs="Times New Roman"/>
                <w:noProof/>
                <w:sz w:val="24"/>
              </w:rPr>
            </w:pPr>
            <w:r>
              <w:rPr>
                <w:rFonts w:ascii="Times New Roman" w:hAnsi="Times New Roman"/>
                <w:sz w:val="24"/>
              </w:rPr>
              <w:t>Cita veida tiešā apdrošināšana</w:t>
            </w:r>
          </w:p>
        </w:tc>
        <w:tc>
          <w:tcPr>
            <w:tcW w:w="872" w:type="pct"/>
            <w:tcBorders>
              <w:top w:val="single" w:sz="4" w:space="0" w:color="C0C0C0"/>
              <w:left w:val="single" w:sz="4" w:space="0" w:color="A6A6A6"/>
              <w:bottom w:val="single" w:sz="4" w:space="0" w:color="C0C0C0"/>
              <w:right w:val="nil"/>
            </w:tcBorders>
          </w:tcPr>
          <w:p w14:paraId="5397B0D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SF13</w:t>
            </w:r>
          </w:p>
        </w:tc>
      </w:tr>
      <w:tr w:rsidR="005A04B3" w:rsidRPr="00A96ED6" w14:paraId="57F08749"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40583A5C" w14:textId="77777777" w:rsidR="005A04B3" w:rsidRPr="00A96ED6" w:rsidRDefault="005A04B3" w:rsidP="00125454">
            <w:pPr>
              <w:rPr>
                <w:rFonts w:ascii="Times New Roman" w:hAnsi="Times New Roman" w:cs="Times New Roman"/>
                <w:noProof/>
                <w:sz w:val="24"/>
              </w:rPr>
            </w:pPr>
            <w:r>
              <w:rPr>
                <w:rFonts w:ascii="Times New Roman" w:hAnsi="Times New Roman"/>
                <w:sz w:val="24"/>
              </w:rPr>
              <w:lastRenderedPageBreak/>
              <w:t>Citas bruto saņemamās (kredīts) un maksājamās (debets) tiešās apdrošināšanas prēmijas</w:t>
            </w:r>
          </w:p>
        </w:tc>
        <w:tc>
          <w:tcPr>
            <w:tcW w:w="872" w:type="pct"/>
            <w:tcBorders>
              <w:top w:val="single" w:sz="4" w:space="0" w:color="C0C0C0"/>
              <w:left w:val="single" w:sz="4" w:space="0" w:color="A6A6A6"/>
              <w:bottom w:val="single" w:sz="4" w:space="0" w:color="C0C0C0"/>
              <w:right w:val="nil"/>
            </w:tcBorders>
          </w:tcPr>
          <w:p w14:paraId="13C3C1D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SF13y</w:t>
            </w:r>
          </w:p>
        </w:tc>
      </w:tr>
      <w:tr w:rsidR="005A04B3" w:rsidRPr="00A96ED6" w14:paraId="6C769563" w14:textId="77777777" w:rsidTr="00125454">
        <w:trPr>
          <w:trHeight w:val="218"/>
        </w:trPr>
        <w:tc>
          <w:tcPr>
            <w:tcW w:w="4128" w:type="pct"/>
            <w:tcBorders>
              <w:top w:val="single" w:sz="4" w:space="0" w:color="C0C0C0"/>
              <w:left w:val="nil"/>
              <w:bottom w:val="single" w:sz="4" w:space="0" w:color="C0C0C0"/>
              <w:right w:val="single" w:sz="4" w:space="0" w:color="A6A6A6"/>
            </w:tcBorders>
          </w:tcPr>
          <w:p w14:paraId="4182D31C" w14:textId="77777777" w:rsidR="005A04B3" w:rsidRPr="00A96ED6" w:rsidRDefault="005A04B3" w:rsidP="00125454">
            <w:pPr>
              <w:rPr>
                <w:rFonts w:ascii="Times New Roman" w:hAnsi="Times New Roman" w:cs="Times New Roman"/>
                <w:noProof/>
                <w:sz w:val="24"/>
              </w:rPr>
            </w:pPr>
            <w:r>
              <w:rPr>
                <w:rFonts w:ascii="Times New Roman" w:hAnsi="Times New Roman"/>
                <w:sz w:val="24"/>
              </w:rPr>
              <w:t>Citi bruto saņemamie (kredīts) un maksājamie (debets) tiešie apdrošināšanas prasījumi</w:t>
            </w:r>
          </w:p>
        </w:tc>
        <w:tc>
          <w:tcPr>
            <w:tcW w:w="872" w:type="pct"/>
            <w:tcBorders>
              <w:top w:val="single" w:sz="4" w:space="0" w:color="C0C0C0"/>
              <w:left w:val="single" w:sz="4" w:space="0" w:color="A6A6A6"/>
              <w:bottom w:val="single" w:sz="4" w:space="0" w:color="C0C0C0"/>
              <w:right w:val="nil"/>
            </w:tcBorders>
          </w:tcPr>
          <w:p w14:paraId="52E9BFF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SF13z</w:t>
            </w:r>
          </w:p>
        </w:tc>
      </w:tr>
      <w:tr w:rsidR="005A04B3" w:rsidRPr="00A96ED6" w14:paraId="7CBCF3B9"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1C4DE051" w14:textId="77777777" w:rsidR="005A04B3" w:rsidRPr="00A96ED6" w:rsidRDefault="005A04B3" w:rsidP="00125454">
            <w:pPr>
              <w:rPr>
                <w:rFonts w:ascii="Times New Roman" w:hAnsi="Times New Roman" w:cs="Times New Roman"/>
                <w:noProof/>
                <w:sz w:val="24"/>
              </w:rPr>
            </w:pPr>
            <w:r>
              <w:rPr>
                <w:rFonts w:ascii="Times New Roman" w:hAnsi="Times New Roman"/>
                <w:sz w:val="24"/>
              </w:rPr>
              <w:t>Pārapdrošināšana</w:t>
            </w:r>
          </w:p>
        </w:tc>
        <w:tc>
          <w:tcPr>
            <w:tcW w:w="872" w:type="pct"/>
            <w:tcBorders>
              <w:top w:val="single" w:sz="4" w:space="0" w:color="C0C0C0"/>
              <w:left w:val="single" w:sz="4" w:space="0" w:color="A6A6A6"/>
              <w:bottom w:val="single" w:sz="4" w:space="0" w:color="C0C0C0"/>
              <w:right w:val="nil"/>
            </w:tcBorders>
          </w:tcPr>
          <w:p w14:paraId="72A345E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SF2</w:t>
            </w:r>
          </w:p>
        </w:tc>
      </w:tr>
      <w:tr w:rsidR="005A04B3" w:rsidRPr="00A96ED6" w14:paraId="654307D0" w14:textId="77777777" w:rsidTr="00125454">
        <w:trPr>
          <w:trHeight w:val="217"/>
        </w:trPr>
        <w:tc>
          <w:tcPr>
            <w:tcW w:w="4128" w:type="pct"/>
            <w:tcBorders>
              <w:top w:val="single" w:sz="4" w:space="0" w:color="C0C0C0"/>
              <w:left w:val="nil"/>
              <w:bottom w:val="single" w:sz="4" w:space="0" w:color="C0C0C0"/>
              <w:right w:val="single" w:sz="4" w:space="0" w:color="A6A6A6"/>
            </w:tcBorders>
          </w:tcPr>
          <w:p w14:paraId="77DEED86" w14:textId="77777777" w:rsidR="005A04B3" w:rsidRPr="00A96ED6" w:rsidRDefault="005A04B3" w:rsidP="00125454">
            <w:pPr>
              <w:rPr>
                <w:rFonts w:ascii="Times New Roman" w:hAnsi="Times New Roman" w:cs="Times New Roman"/>
                <w:noProof/>
                <w:sz w:val="24"/>
              </w:rPr>
            </w:pPr>
            <w:r>
              <w:rPr>
                <w:rFonts w:ascii="Times New Roman" w:hAnsi="Times New Roman"/>
                <w:sz w:val="24"/>
              </w:rPr>
              <w:t>Apdrošināšanas papildpakalpojumi</w:t>
            </w:r>
          </w:p>
        </w:tc>
        <w:tc>
          <w:tcPr>
            <w:tcW w:w="872" w:type="pct"/>
            <w:tcBorders>
              <w:top w:val="single" w:sz="4" w:space="0" w:color="C0C0C0"/>
              <w:left w:val="single" w:sz="4" w:space="0" w:color="A6A6A6"/>
              <w:bottom w:val="single" w:sz="4" w:space="0" w:color="C0C0C0"/>
              <w:right w:val="nil"/>
            </w:tcBorders>
          </w:tcPr>
          <w:p w14:paraId="3E4B2E7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SF3</w:t>
            </w:r>
          </w:p>
        </w:tc>
      </w:tr>
      <w:tr w:rsidR="005A04B3" w:rsidRPr="00A96ED6" w14:paraId="50BDBD5C" w14:textId="77777777" w:rsidTr="00125454">
        <w:trPr>
          <w:trHeight w:val="217"/>
        </w:trPr>
        <w:tc>
          <w:tcPr>
            <w:tcW w:w="4128" w:type="pct"/>
            <w:tcBorders>
              <w:top w:val="single" w:sz="4" w:space="0" w:color="C0C0C0"/>
              <w:left w:val="nil"/>
              <w:bottom w:val="single" w:sz="4" w:space="0" w:color="C0C0C0"/>
              <w:right w:val="single" w:sz="4" w:space="0" w:color="A6A6A6"/>
            </w:tcBorders>
          </w:tcPr>
          <w:p w14:paraId="578F9C50" w14:textId="77777777" w:rsidR="005A04B3" w:rsidRPr="00A96ED6" w:rsidRDefault="005A04B3" w:rsidP="00125454">
            <w:pPr>
              <w:rPr>
                <w:rFonts w:ascii="Times New Roman" w:hAnsi="Times New Roman" w:cs="Times New Roman"/>
                <w:noProof/>
                <w:sz w:val="24"/>
              </w:rPr>
            </w:pPr>
            <w:r>
              <w:rPr>
                <w:rFonts w:ascii="Times New Roman" w:hAnsi="Times New Roman"/>
                <w:sz w:val="24"/>
              </w:rPr>
              <w:t>Pensiju pakalpojumi</w:t>
            </w:r>
          </w:p>
        </w:tc>
        <w:tc>
          <w:tcPr>
            <w:tcW w:w="872" w:type="pct"/>
            <w:tcBorders>
              <w:top w:val="single" w:sz="4" w:space="0" w:color="C0C0C0"/>
              <w:left w:val="single" w:sz="4" w:space="0" w:color="A6A6A6"/>
              <w:bottom w:val="single" w:sz="4" w:space="0" w:color="C0C0C0"/>
              <w:right w:val="nil"/>
            </w:tcBorders>
          </w:tcPr>
          <w:p w14:paraId="3B6C9C8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SF41</w:t>
            </w:r>
          </w:p>
        </w:tc>
      </w:tr>
      <w:tr w:rsidR="005A04B3" w:rsidRPr="00A96ED6" w14:paraId="1FD5D67D" w14:textId="77777777" w:rsidTr="00125454">
        <w:trPr>
          <w:trHeight w:val="216"/>
        </w:trPr>
        <w:tc>
          <w:tcPr>
            <w:tcW w:w="4128" w:type="pct"/>
            <w:tcBorders>
              <w:top w:val="single" w:sz="4" w:space="0" w:color="C0C0C0"/>
              <w:left w:val="nil"/>
              <w:bottom w:val="single" w:sz="4" w:space="0" w:color="C0C0C0"/>
              <w:right w:val="single" w:sz="4" w:space="0" w:color="A6A6A6"/>
            </w:tcBorders>
          </w:tcPr>
          <w:p w14:paraId="1A1655DB" w14:textId="77777777" w:rsidR="005A04B3" w:rsidRPr="00A96ED6" w:rsidRDefault="005A04B3" w:rsidP="00125454">
            <w:pPr>
              <w:rPr>
                <w:rFonts w:ascii="Times New Roman" w:hAnsi="Times New Roman" w:cs="Times New Roman"/>
                <w:noProof/>
                <w:sz w:val="24"/>
              </w:rPr>
            </w:pPr>
            <w:r>
              <w:rPr>
                <w:rFonts w:ascii="Times New Roman" w:hAnsi="Times New Roman"/>
                <w:sz w:val="24"/>
              </w:rPr>
              <w:t>Standartizētie garantiju pakalpojumi</w:t>
            </w:r>
          </w:p>
        </w:tc>
        <w:tc>
          <w:tcPr>
            <w:tcW w:w="872" w:type="pct"/>
            <w:tcBorders>
              <w:top w:val="single" w:sz="4" w:space="0" w:color="C0C0C0"/>
              <w:left w:val="single" w:sz="4" w:space="0" w:color="A6A6A6"/>
              <w:bottom w:val="single" w:sz="4" w:space="0" w:color="C0C0C0"/>
              <w:right w:val="nil"/>
            </w:tcBorders>
          </w:tcPr>
          <w:p w14:paraId="65E8677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SF42</w:t>
            </w:r>
          </w:p>
        </w:tc>
      </w:tr>
      <w:tr w:rsidR="005A04B3" w:rsidRPr="00A96ED6" w14:paraId="6FAD370E" w14:textId="77777777" w:rsidTr="00125454">
        <w:trPr>
          <w:trHeight w:val="218"/>
        </w:trPr>
        <w:tc>
          <w:tcPr>
            <w:tcW w:w="4128" w:type="pct"/>
            <w:tcBorders>
              <w:top w:val="single" w:sz="4" w:space="0" w:color="C0C0C0"/>
              <w:left w:val="nil"/>
              <w:bottom w:val="single" w:sz="4" w:space="0" w:color="C0C0C0"/>
              <w:right w:val="single" w:sz="4" w:space="0" w:color="A6A6A6"/>
            </w:tcBorders>
          </w:tcPr>
          <w:p w14:paraId="69922ADC" w14:textId="77777777" w:rsidR="005A04B3" w:rsidRPr="00A96ED6" w:rsidRDefault="005A04B3" w:rsidP="00125454">
            <w:pPr>
              <w:rPr>
                <w:rFonts w:ascii="Times New Roman" w:hAnsi="Times New Roman" w:cs="Times New Roman"/>
                <w:noProof/>
                <w:sz w:val="24"/>
              </w:rPr>
            </w:pPr>
            <w:r>
              <w:rPr>
                <w:rFonts w:ascii="Times New Roman" w:hAnsi="Times New Roman"/>
                <w:sz w:val="24"/>
              </w:rPr>
              <w:t>Finanšu pakalpojumi, par kuriem maksā tieši, un citi finanšu pakalpojumi</w:t>
            </w:r>
          </w:p>
        </w:tc>
        <w:tc>
          <w:tcPr>
            <w:tcW w:w="872" w:type="pct"/>
            <w:tcBorders>
              <w:top w:val="single" w:sz="4" w:space="0" w:color="C0C0C0"/>
              <w:left w:val="single" w:sz="4" w:space="0" w:color="A6A6A6"/>
              <w:bottom w:val="single" w:sz="4" w:space="0" w:color="C0C0C0"/>
              <w:right w:val="nil"/>
            </w:tcBorders>
          </w:tcPr>
          <w:p w14:paraId="278335A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SG1</w:t>
            </w:r>
          </w:p>
        </w:tc>
      </w:tr>
      <w:tr w:rsidR="005A04B3" w:rsidRPr="00A96ED6" w14:paraId="752A088D"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6325FE8F" w14:textId="77777777" w:rsidR="005A04B3" w:rsidRPr="00A96ED6" w:rsidRDefault="005A04B3" w:rsidP="00125454">
            <w:pPr>
              <w:rPr>
                <w:rFonts w:ascii="Times New Roman" w:hAnsi="Times New Roman" w:cs="Times New Roman"/>
                <w:noProof/>
                <w:sz w:val="24"/>
              </w:rPr>
            </w:pPr>
            <w:r>
              <w:rPr>
                <w:rFonts w:ascii="Times New Roman" w:hAnsi="Times New Roman"/>
                <w:sz w:val="24"/>
              </w:rPr>
              <w:t>Netieši novērtētie finanšu starpniecības pakalpojumi</w:t>
            </w:r>
          </w:p>
        </w:tc>
        <w:tc>
          <w:tcPr>
            <w:tcW w:w="872" w:type="pct"/>
            <w:tcBorders>
              <w:top w:val="single" w:sz="4" w:space="0" w:color="C0C0C0"/>
              <w:left w:val="single" w:sz="4" w:space="0" w:color="A6A6A6"/>
              <w:bottom w:val="single" w:sz="4" w:space="0" w:color="C0C0C0"/>
              <w:right w:val="nil"/>
            </w:tcBorders>
          </w:tcPr>
          <w:p w14:paraId="43A3922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SG2</w:t>
            </w:r>
          </w:p>
        </w:tc>
      </w:tr>
      <w:tr w:rsidR="005A04B3" w:rsidRPr="00A96ED6" w14:paraId="359B01E3" w14:textId="77777777" w:rsidTr="00125454">
        <w:trPr>
          <w:trHeight w:val="218"/>
        </w:trPr>
        <w:tc>
          <w:tcPr>
            <w:tcW w:w="4128" w:type="pct"/>
            <w:tcBorders>
              <w:top w:val="single" w:sz="4" w:space="0" w:color="C0C0C0"/>
              <w:left w:val="nil"/>
              <w:bottom w:val="single" w:sz="4" w:space="0" w:color="C0C0C0"/>
              <w:right w:val="single" w:sz="4" w:space="0" w:color="A6A6A6"/>
            </w:tcBorders>
          </w:tcPr>
          <w:p w14:paraId="68970022" w14:textId="77777777" w:rsidR="005A04B3" w:rsidRPr="00A96ED6" w:rsidRDefault="005A04B3" w:rsidP="00125454">
            <w:pPr>
              <w:rPr>
                <w:rFonts w:ascii="Times New Roman" w:hAnsi="Times New Roman" w:cs="Times New Roman"/>
                <w:noProof/>
                <w:sz w:val="24"/>
              </w:rPr>
            </w:pPr>
            <w:r>
              <w:rPr>
                <w:rFonts w:ascii="Times New Roman" w:hAnsi="Times New Roman"/>
                <w:sz w:val="24"/>
              </w:rPr>
              <w:t>Maksas franšīzes un prečzīmes licences saņemšanai</w:t>
            </w:r>
          </w:p>
        </w:tc>
        <w:tc>
          <w:tcPr>
            <w:tcW w:w="872" w:type="pct"/>
            <w:tcBorders>
              <w:top w:val="single" w:sz="4" w:space="0" w:color="C0C0C0"/>
              <w:left w:val="single" w:sz="4" w:space="0" w:color="A6A6A6"/>
              <w:bottom w:val="single" w:sz="4" w:space="0" w:color="C0C0C0"/>
              <w:right w:val="nil"/>
            </w:tcBorders>
          </w:tcPr>
          <w:p w14:paraId="03ECFC6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SH1</w:t>
            </w:r>
          </w:p>
        </w:tc>
      </w:tr>
      <w:tr w:rsidR="005A04B3" w:rsidRPr="00A96ED6" w14:paraId="264A29E3"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16A4237B" w14:textId="77777777" w:rsidR="005A04B3" w:rsidRPr="00A96ED6" w:rsidRDefault="005A04B3" w:rsidP="00125454">
            <w:pPr>
              <w:rPr>
                <w:rFonts w:ascii="Times New Roman" w:hAnsi="Times New Roman" w:cs="Times New Roman"/>
                <w:noProof/>
                <w:sz w:val="24"/>
              </w:rPr>
            </w:pPr>
            <w:r>
              <w:rPr>
                <w:rFonts w:ascii="Times New Roman" w:hAnsi="Times New Roman"/>
                <w:sz w:val="24"/>
              </w:rPr>
              <w:t>Licences pētniecības un attīstības rezultātu izmantošanai</w:t>
            </w:r>
          </w:p>
        </w:tc>
        <w:tc>
          <w:tcPr>
            <w:tcW w:w="872" w:type="pct"/>
            <w:tcBorders>
              <w:top w:val="single" w:sz="4" w:space="0" w:color="C0C0C0"/>
              <w:left w:val="single" w:sz="4" w:space="0" w:color="A6A6A6"/>
              <w:bottom w:val="single" w:sz="4" w:space="0" w:color="C0C0C0"/>
              <w:right w:val="nil"/>
            </w:tcBorders>
          </w:tcPr>
          <w:p w14:paraId="31F1DA2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SH2</w:t>
            </w:r>
          </w:p>
        </w:tc>
      </w:tr>
      <w:tr w:rsidR="005A04B3" w:rsidRPr="00A96ED6" w14:paraId="1CF107F8" w14:textId="77777777" w:rsidTr="00125454">
        <w:trPr>
          <w:trHeight w:val="218"/>
        </w:trPr>
        <w:tc>
          <w:tcPr>
            <w:tcW w:w="4128" w:type="pct"/>
            <w:tcBorders>
              <w:top w:val="single" w:sz="4" w:space="0" w:color="C0C0C0"/>
              <w:left w:val="nil"/>
              <w:bottom w:val="single" w:sz="4" w:space="0" w:color="C0C0C0"/>
              <w:right w:val="single" w:sz="4" w:space="0" w:color="A6A6A6"/>
            </w:tcBorders>
          </w:tcPr>
          <w:p w14:paraId="0635B3A6" w14:textId="77777777" w:rsidR="005A04B3" w:rsidRPr="00A96ED6" w:rsidRDefault="005A04B3" w:rsidP="00125454">
            <w:pPr>
              <w:rPr>
                <w:rFonts w:ascii="Times New Roman" w:hAnsi="Times New Roman" w:cs="Times New Roman"/>
                <w:noProof/>
                <w:sz w:val="24"/>
              </w:rPr>
            </w:pPr>
            <w:r>
              <w:rPr>
                <w:rFonts w:ascii="Times New Roman" w:hAnsi="Times New Roman"/>
                <w:sz w:val="24"/>
              </w:rPr>
              <w:t>Licences datoru programmatūras reproducēšanai un/vai izplatīšanai</w:t>
            </w:r>
          </w:p>
        </w:tc>
        <w:tc>
          <w:tcPr>
            <w:tcW w:w="872" w:type="pct"/>
            <w:tcBorders>
              <w:top w:val="single" w:sz="4" w:space="0" w:color="C0C0C0"/>
              <w:left w:val="single" w:sz="4" w:space="0" w:color="A6A6A6"/>
              <w:bottom w:val="single" w:sz="4" w:space="0" w:color="C0C0C0"/>
              <w:right w:val="nil"/>
            </w:tcBorders>
          </w:tcPr>
          <w:p w14:paraId="5539940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SH3</w:t>
            </w:r>
          </w:p>
        </w:tc>
      </w:tr>
      <w:tr w:rsidR="005A04B3" w:rsidRPr="00A96ED6" w14:paraId="0A166CC6" w14:textId="77777777" w:rsidTr="00125454">
        <w:trPr>
          <w:trHeight w:val="217"/>
        </w:trPr>
        <w:tc>
          <w:tcPr>
            <w:tcW w:w="4128" w:type="pct"/>
            <w:tcBorders>
              <w:top w:val="single" w:sz="4" w:space="0" w:color="C0C0C0"/>
              <w:left w:val="nil"/>
              <w:bottom w:val="single" w:sz="4" w:space="0" w:color="C0C0C0"/>
              <w:right w:val="single" w:sz="4" w:space="0" w:color="A6A6A6"/>
            </w:tcBorders>
          </w:tcPr>
          <w:p w14:paraId="65CB81BE" w14:textId="77777777" w:rsidR="005A04B3" w:rsidRPr="00A96ED6" w:rsidRDefault="005A04B3" w:rsidP="00125454">
            <w:pPr>
              <w:rPr>
                <w:rFonts w:ascii="Times New Roman" w:hAnsi="Times New Roman" w:cs="Times New Roman"/>
                <w:noProof/>
                <w:sz w:val="24"/>
              </w:rPr>
            </w:pPr>
            <w:r>
              <w:rPr>
                <w:rFonts w:ascii="Times New Roman" w:hAnsi="Times New Roman"/>
                <w:sz w:val="24"/>
              </w:rPr>
              <w:t>Licences audiovizuālo produktu reproducēšana un/vai izplatīšanai</w:t>
            </w:r>
          </w:p>
        </w:tc>
        <w:tc>
          <w:tcPr>
            <w:tcW w:w="872" w:type="pct"/>
            <w:tcBorders>
              <w:top w:val="single" w:sz="4" w:space="0" w:color="C0C0C0"/>
              <w:left w:val="single" w:sz="4" w:space="0" w:color="A6A6A6"/>
              <w:bottom w:val="single" w:sz="4" w:space="0" w:color="C0C0C0"/>
              <w:right w:val="nil"/>
            </w:tcBorders>
          </w:tcPr>
          <w:p w14:paraId="4B3D4F4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SH41</w:t>
            </w:r>
          </w:p>
        </w:tc>
      </w:tr>
      <w:tr w:rsidR="005A04B3" w:rsidRPr="00A96ED6" w14:paraId="26EACCBC"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19579A95" w14:textId="77777777" w:rsidR="005A04B3" w:rsidRPr="00A96ED6" w:rsidRDefault="005A04B3" w:rsidP="00125454">
            <w:pPr>
              <w:rPr>
                <w:rFonts w:ascii="Times New Roman" w:hAnsi="Times New Roman" w:cs="Times New Roman"/>
                <w:noProof/>
                <w:sz w:val="24"/>
              </w:rPr>
            </w:pPr>
            <w:r>
              <w:rPr>
                <w:rFonts w:ascii="Times New Roman" w:hAnsi="Times New Roman"/>
                <w:sz w:val="24"/>
              </w:rPr>
              <w:t>Licences citu produktu reproducēšanai un/vai izplatīšanai</w:t>
            </w:r>
          </w:p>
        </w:tc>
        <w:tc>
          <w:tcPr>
            <w:tcW w:w="872" w:type="pct"/>
            <w:tcBorders>
              <w:top w:val="single" w:sz="4" w:space="0" w:color="C0C0C0"/>
              <w:left w:val="single" w:sz="4" w:space="0" w:color="A6A6A6"/>
              <w:bottom w:val="single" w:sz="4" w:space="0" w:color="C0C0C0"/>
              <w:right w:val="nil"/>
            </w:tcBorders>
          </w:tcPr>
          <w:p w14:paraId="50D217E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SH42</w:t>
            </w:r>
          </w:p>
        </w:tc>
      </w:tr>
      <w:tr w:rsidR="005A04B3" w:rsidRPr="00A96ED6" w14:paraId="15E25451" w14:textId="77777777" w:rsidTr="00125454">
        <w:trPr>
          <w:trHeight w:val="217"/>
        </w:trPr>
        <w:tc>
          <w:tcPr>
            <w:tcW w:w="4128" w:type="pct"/>
            <w:tcBorders>
              <w:top w:val="single" w:sz="4" w:space="0" w:color="C0C0C0"/>
              <w:left w:val="nil"/>
              <w:bottom w:val="single" w:sz="4" w:space="0" w:color="C0C0C0"/>
              <w:right w:val="single" w:sz="4" w:space="0" w:color="A6A6A6"/>
            </w:tcBorders>
          </w:tcPr>
          <w:p w14:paraId="18BD1267" w14:textId="77777777" w:rsidR="005A04B3" w:rsidRPr="00A96ED6" w:rsidRDefault="005A04B3" w:rsidP="00125454">
            <w:pPr>
              <w:rPr>
                <w:rFonts w:ascii="Times New Roman" w:hAnsi="Times New Roman" w:cs="Times New Roman"/>
                <w:noProof/>
                <w:sz w:val="24"/>
              </w:rPr>
            </w:pPr>
            <w:r>
              <w:rPr>
                <w:rFonts w:ascii="Times New Roman" w:hAnsi="Times New Roman"/>
                <w:sz w:val="24"/>
              </w:rPr>
              <w:t>Telekomunikāciju pakalpojumi</w:t>
            </w:r>
          </w:p>
        </w:tc>
        <w:tc>
          <w:tcPr>
            <w:tcW w:w="872" w:type="pct"/>
            <w:tcBorders>
              <w:top w:val="single" w:sz="4" w:space="0" w:color="C0C0C0"/>
              <w:left w:val="single" w:sz="4" w:space="0" w:color="A6A6A6"/>
              <w:bottom w:val="single" w:sz="4" w:space="0" w:color="C0C0C0"/>
              <w:right w:val="nil"/>
            </w:tcBorders>
          </w:tcPr>
          <w:p w14:paraId="2877C58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SI1</w:t>
            </w:r>
          </w:p>
        </w:tc>
      </w:tr>
      <w:tr w:rsidR="005A04B3" w:rsidRPr="00A96ED6" w14:paraId="5C6D610E"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26C973B4" w14:textId="77777777" w:rsidR="005A04B3" w:rsidRPr="00A96ED6" w:rsidRDefault="005A04B3" w:rsidP="00125454">
            <w:pPr>
              <w:rPr>
                <w:rFonts w:ascii="Times New Roman" w:hAnsi="Times New Roman" w:cs="Times New Roman"/>
                <w:noProof/>
                <w:sz w:val="24"/>
              </w:rPr>
            </w:pPr>
            <w:r>
              <w:rPr>
                <w:rFonts w:ascii="Times New Roman" w:hAnsi="Times New Roman"/>
                <w:sz w:val="24"/>
              </w:rPr>
              <w:t>Datoru programmatūra</w:t>
            </w:r>
          </w:p>
        </w:tc>
        <w:tc>
          <w:tcPr>
            <w:tcW w:w="872" w:type="pct"/>
            <w:tcBorders>
              <w:top w:val="single" w:sz="4" w:space="0" w:color="C0C0C0"/>
              <w:left w:val="single" w:sz="4" w:space="0" w:color="A6A6A6"/>
              <w:bottom w:val="single" w:sz="4" w:space="0" w:color="C0C0C0"/>
              <w:right w:val="nil"/>
            </w:tcBorders>
          </w:tcPr>
          <w:p w14:paraId="196896C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SI21</w:t>
            </w:r>
          </w:p>
        </w:tc>
      </w:tr>
      <w:tr w:rsidR="005A04B3" w:rsidRPr="00A96ED6" w14:paraId="30C1430B" w14:textId="77777777" w:rsidTr="00125454">
        <w:trPr>
          <w:trHeight w:val="218"/>
        </w:trPr>
        <w:tc>
          <w:tcPr>
            <w:tcW w:w="4128" w:type="pct"/>
            <w:tcBorders>
              <w:top w:val="single" w:sz="4" w:space="0" w:color="C0C0C0"/>
              <w:left w:val="nil"/>
              <w:bottom w:val="single" w:sz="4" w:space="0" w:color="C0C0C0"/>
              <w:right w:val="single" w:sz="4" w:space="0" w:color="A6A6A6"/>
            </w:tcBorders>
          </w:tcPr>
          <w:p w14:paraId="6B312D3A" w14:textId="77777777" w:rsidR="005A04B3" w:rsidRPr="00A96ED6" w:rsidRDefault="005A04B3" w:rsidP="00125454">
            <w:pPr>
              <w:rPr>
                <w:rFonts w:ascii="Times New Roman" w:hAnsi="Times New Roman" w:cs="Times New Roman"/>
                <w:noProof/>
                <w:sz w:val="24"/>
              </w:rPr>
            </w:pPr>
            <w:r>
              <w:rPr>
                <w:rFonts w:ascii="Times New Roman" w:hAnsi="Times New Roman"/>
                <w:sz w:val="24"/>
              </w:rPr>
              <w:t>Citi datorpakalpojumi</w:t>
            </w:r>
          </w:p>
        </w:tc>
        <w:tc>
          <w:tcPr>
            <w:tcW w:w="872" w:type="pct"/>
            <w:tcBorders>
              <w:top w:val="single" w:sz="4" w:space="0" w:color="C0C0C0"/>
              <w:left w:val="single" w:sz="4" w:space="0" w:color="A6A6A6"/>
              <w:bottom w:val="single" w:sz="4" w:space="0" w:color="C0C0C0"/>
              <w:right w:val="nil"/>
            </w:tcBorders>
          </w:tcPr>
          <w:p w14:paraId="58A0ED6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SI22</w:t>
            </w:r>
          </w:p>
        </w:tc>
      </w:tr>
      <w:tr w:rsidR="005A04B3" w:rsidRPr="00A96ED6" w14:paraId="51649730" w14:textId="77777777" w:rsidTr="00125454">
        <w:trPr>
          <w:trHeight w:val="217"/>
        </w:trPr>
        <w:tc>
          <w:tcPr>
            <w:tcW w:w="4128" w:type="pct"/>
            <w:tcBorders>
              <w:top w:val="single" w:sz="4" w:space="0" w:color="C0C0C0"/>
              <w:left w:val="nil"/>
              <w:bottom w:val="single" w:sz="4" w:space="0" w:color="C0C0C0"/>
              <w:right w:val="single" w:sz="4" w:space="0" w:color="A6A6A6"/>
            </w:tcBorders>
          </w:tcPr>
          <w:p w14:paraId="0135CBAD" w14:textId="77777777" w:rsidR="005A04B3" w:rsidRPr="00A96ED6" w:rsidRDefault="005A04B3" w:rsidP="00125454">
            <w:pPr>
              <w:rPr>
                <w:rFonts w:ascii="Times New Roman" w:hAnsi="Times New Roman" w:cs="Times New Roman"/>
                <w:noProof/>
                <w:sz w:val="24"/>
              </w:rPr>
            </w:pPr>
            <w:r>
              <w:rPr>
                <w:rFonts w:ascii="Times New Roman" w:hAnsi="Times New Roman"/>
                <w:sz w:val="24"/>
              </w:rPr>
              <w:t>Ziņu aģentūru pakalpojumi</w:t>
            </w:r>
          </w:p>
        </w:tc>
        <w:tc>
          <w:tcPr>
            <w:tcW w:w="872" w:type="pct"/>
            <w:tcBorders>
              <w:top w:val="single" w:sz="4" w:space="0" w:color="C0C0C0"/>
              <w:left w:val="single" w:sz="4" w:space="0" w:color="A6A6A6"/>
              <w:bottom w:val="single" w:sz="4" w:space="0" w:color="C0C0C0"/>
              <w:right w:val="nil"/>
            </w:tcBorders>
          </w:tcPr>
          <w:p w14:paraId="07D354B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SI31</w:t>
            </w:r>
          </w:p>
        </w:tc>
      </w:tr>
      <w:tr w:rsidR="005A04B3" w:rsidRPr="00A96ED6" w14:paraId="5D21FE36"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1B08FB12" w14:textId="77777777" w:rsidR="005A04B3" w:rsidRPr="00A96ED6" w:rsidRDefault="005A04B3" w:rsidP="00125454">
            <w:pPr>
              <w:rPr>
                <w:rFonts w:ascii="Times New Roman" w:hAnsi="Times New Roman" w:cs="Times New Roman"/>
                <w:noProof/>
                <w:sz w:val="24"/>
              </w:rPr>
            </w:pPr>
            <w:r>
              <w:rPr>
                <w:rFonts w:ascii="Times New Roman" w:hAnsi="Times New Roman"/>
                <w:sz w:val="24"/>
              </w:rPr>
              <w:t>Citi informācijas pakalpojumi</w:t>
            </w:r>
          </w:p>
        </w:tc>
        <w:tc>
          <w:tcPr>
            <w:tcW w:w="872" w:type="pct"/>
            <w:tcBorders>
              <w:top w:val="single" w:sz="4" w:space="0" w:color="C0C0C0"/>
              <w:left w:val="single" w:sz="4" w:space="0" w:color="A6A6A6"/>
              <w:bottom w:val="single" w:sz="4" w:space="0" w:color="C0C0C0"/>
              <w:right w:val="nil"/>
            </w:tcBorders>
          </w:tcPr>
          <w:p w14:paraId="4294AF9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SI32</w:t>
            </w:r>
          </w:p>
        </w:tc>
      </w:tr>
      <w:tr w:rsidR="005A04B3" w:rsidRPr="00A96ED6" w14:paraId="77213B07" w14:textId="77777777" w:rsidTr="00125454">
        <w:trPr>
          <w:trHeight w:val="217"/>
        </w:trPr>
        <w:tc>
          <w:tcPr>
            <w:tcW w:w="4128" w:type="pct"/>
            <w:tcBorders>
              <w:top w:val="single" w:sz="4" w:space="0" w:color="C0C0C0"/>
              <w:left w:val="nil"/>
              <w:bottom w:val="single" w:sz="4" w:space="0" w:color="C0C0C0"/>
              <w:right w:val="single" w:sz="4" w:space="0" w:color="A6A6A6"/>
            </w:tcBorders>
          </w:tcPr>
          <w:p w14:paraId="7C225832" w14:textId="77777777" w:rsidR="005A04B3" w:rsidRPr="00A96ED6" w:rsidRDefault="005A04B3" w:rsidP="00125454">
            <w:pPr>
              <w:rPr>
                <w:rFonts w:ascii="Times New Roman" w:hAnsi="Times New Roman" w:cs="Times New Roman"/>
                <w:noProof/>
                <w:sz w:val="24"/>
              </w:rPr>
            </w:pPr>
            <w:r>
              <w:rPr>
                <w:rFonts w:ascii="Times New Roman" w:hAnsi="Times New Roman"/>
                <w:sz w:val="24"/>
              </w:rPr>
              <w:t>Pielāgotu un nepielāgotu pētniecības un attīstības pakalpojumu sniegšana</w:t>
            </w:r>
          </w:p>
        </w:tc>
        <w:tc>
          <w:tcPr>
            <w:tcW w:w="872" w:type="pct"/>
            <w:tcBorders>
              <w:top w:val="single" w:sz="4" w:space="0" w:color="C0C0C0"/>
              <w:left w:val="single" w:sz="4" w:space="0" w:color="A6A6A6"/>
              <w:bottom w:val="single" w:sz="4" w:space="0" w:color="C0C0C0"/>
              <w:right w:val="nil"/>
            </w:tcBorders>
          </w:tcPr>
          <w:p w14:paraId="4C9E7CA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SJ111</w:t>
            </w:r>
          </w:p>
        </w:tc>
      </w:tr>
      <w:tr w:rsidR="005A04B3" w:rsidRPr="00A96ED6" w14:paraId="6A2B7E61"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50E2815D" w14:textId="77777777" w:rsidR="005A04B3" w:rsidRPr="00A96ED6" w:rsidRDefault="005A04B3" w:rsidP="00125454">
            <w:pPr>
              <w:rPr>
                <w:rFonts w:ascii="Times New Roman" w:hAnsi="Times New Roman" w:cs="Times New Roman"/>
                <w:noProof/>
                <w:sz w:val="24"/>
              </w:rPr>
            </w:pPr>
            <w:r>
              <w:rPr>
                <w:rFonts w:ascii="Times New Roman" w:hAnsi="Times New Roman"/>
                <w:sz w:val="24"/>
              </w:rPr>
              <w:t>Pētniecībā un attīstībā iegūto īpašumtiesību pārdošana</w:t>
            </w:r>
          </w:p>
        </w:tc>
        <w:tc>
          <w:tcPr>
            <w:tcW w:w="872" w:type="pct"/>
            <w:tcBorders>
              <w:top w:val="single" w:sz="4" w:space="0" w:color="C0C0C0"/>
              <w:left w:val="single" w:sz="4" w:space="0" w:color="A6A6A6"/>
              <w:bottom w:val="single" w:sz="4" w:space="0" w:color="C0C0C0"/>
              <w:right w:val="nil"/>
            </w:tcBorders>
          </w:tcPr>
          <w:p w14:paraId="1C89B68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SJ112</w:t>
            </w:r>
          </w:p>
        </w:tc>
      </w:tr>
      <w:tr w:rsidR="005A04B3" w:rsidRPr="00A96ED6" w14:paraId="6FF2118C" w14:textId="77777777" w:rsidTr="00125454">
        <w:trPr>
          <w:trHeight w:val="218"/>
        </w:trPr>
        <w:tc>
          <w:tcPr>
            <w:tcW w:w="4128" w:type="pct"/>
            <w:tcBorders>
              <w:top w:val="single" w:sz="4" w:space="0" w:color="C0C0C0"/>
              <w:left w:val="nil"/>
              <w:bottom w:val="single" w:sz="4" w:space="0" w:color="C0C0C0"/>
              <w:right w:val="single" w:sz="4" w:space="0" w:color="A6A6A6"/>
            </w:tcBorders>
          </w:tcPr>
          <w:p w14:paraId="219C3152" w14:textId="77777777" w:rsidR="005A04B3" w:rsidRPr="00A96ED6" w:rsidRDefault="005A04B3" w:rsidP="00125454">
            <w:pPr>
              <w:rPr>
                <w:rFonts w:ascii="Times New Roman" w:hAnsi="Times New Roman" w:cs="Times New Roman"/>
                <w:noProof/>
                <w:sz w:val="24"/>
              </w:rPr>
            </w:pPr>
            <w:r>
              <w:rPr>
                <w:rFonts w:ascii="Times New Roman" w:hAnsi="Times New Roman"/>
                <w:sz w:val="24"/>
              </w:rPr>
              <w:t>Citi pētniecības un attīstības pakalpojumi</w:t>
            </w:r>
          </w:p>
        </w:tc>
        <w:tc>
          <w:tcPr>
            <w:tcW w:w="872" w:type="pct"/>
            <w:tcBorders>
              <w:top w:val="single" w:sz="4" w:space="0" w:color="C0C0C0"/>
              <w:left w:val="single" w:sz="4" w:space="0" w:color="A6A6A6"/>
              <w:bottom w:val="single" w:sz="4" w:space="0" w:color="C0C0C0"/>
              <w:right w:val="nil"/>
            </w:tcBorders>
          </w:tcPr>
          <w:p w14:paraId="001CE7B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SJ12</w:t>
            </w:r>
          </w:p>
        </w:tc>
      </w:tr>
      <w:tr w:rsidR="005A04B3" w:rsidRPr="00A96ED6" w14:paraId="46C95366"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34981F4C" w14:textId="77777777" w:rsidR="005A04B3" w:rsidRPr="00A96ED6" w:rsidRDefault="005A04B3" w:rsidP="00125454">
            <w:pPr>
              <w:rPr>
                <w:rFonts w:ascii="Times New Roman" w:hAnsi="Times New Roman" w:cs="Times New Roman"/>
                <w:noProof/>
                <w:sz w:val="24"/>
              </w:rPr>
            </w:pPr>
            <w:r>
              <w:rPr>
                <w:rFonts w:ascii="Times New Roman" w:hAnsi="Times New Roman"/>
                <w:sz w:val="24"/>
              </w:rPr>
              <w:t>Juridiskie pakalpojumi</w:t>
            </w:r>
          </w:p>
        </w:tc>
        <w:tc>
          <w:tcPr>
            <w:tcW w:w="872" w:type="pct"/>
            <w:tcBorders>
              <w:top w:val="single" w:sz="4" w:space="0" w:color="C0C0C0"/>
              <w:left w:val="single" w:sz="4" w:space="0" w:color="A6A6A6"/>
              <w:bottom w:val="single" w:sz="4" w:space="0" w:color="C0C0C0"/>
              <w:right w:val="nil"/>
            </w:tcBorders>
          </w:tcPr>
          <w:p w14:paraId="4AF57D0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SJ211</w:t>
            </w:r>
          </w:p>
        </w:tc>
      </w:tr>
      <w:tr w:rsidR="005A04B3" w:rsidRPr="00A96ED6" w14:paraId="7869BE9C" w14:textId="77777777" w:rsidTr="00125454">
        <w:trPr>
          <w:trHeight w:val="218"/>
        </w:trPr>
        <w:tc>
          <w:tcPr>
            <w:tcW w:w="4128" w:type="pct"/>
            <w:tcBorders>
              <w:top w:val="single" w:sz="4" w:space="0" w:color="C0C0C0"/>
              <w:left w:val="nil"/>
              <w:bottom w:val="single" w:sz="4" w:space="0" w:color="C0C0C0"/>
              <w:right w:val="single" w:sz="4" w:space="0" w:color="A6A6A6"/>
            </w:tcBorders>
          </w:tcPr>
          <w:p w14:paraId="34914733" w14:textId="77777777" w:rsidR="005A04B3" w:rsidRPr="00A96ED6" w:rsidRDefault="005A04B3" w:rsidP="00125454">
            <w:pPr>
              <w:rPr>
                <w:rFonts w:ascii="Times New Roman" w:hAnsi="Times New Roman" w:cs="Times New Roman"/>
                <w:noProof/>
                <w:sz w:val="24"/>
              </w:rPr>
            </w:pPr>
            <w:r>
              <w:rPr>
                <w:rFonts w:ascii="Times New Roman" w:hAnsi="Times New Roman"/>
                <w:sz w:val="24"/>
              </w:rPr>
              <w:t>Grāmatvedības, revīzijas, uzskaites pakalpojumi, konsultācijas nodokļu jomā</w:t>
            </w:r>
          </w:p>
        </w:tc>
        <w:tc>
          <w:tcPr>
            <w:tcW w:w="872" w:type="pct"/>
            <w:tcBorders>
              <w:top w:val="single" w:sz="4" w:space="0" w:color="C0C0C0"/>
              <w:left w:val="single" w:sz="4" w:space="0" w:color="A6A6A6"/>
              <w:bottom w:val="single" w:sz="4" w:space="0" w:color="C0C0C0"/>
              <w:right w:val="nil"/>
            </w:tcBorders>
          </w:tcPr>
          <w:p w14:paraId="44652C8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SJ212</w:t>
            </w:r>
          </w:p>
        </w:tc>
      </w:tr>
      <w:tr w:rsidR="005A04B3" w:rsidRPr="00A96ED6" w14:paraId="6A662160" w14:textId="77777777" w:rsidTr="00125454">
        <w:trPr>
          <w:trHeight w:val="218"/>
        </w:trPr>
        <w:tc>
          <w:tcPr>
            <w:tcW w:w="4128" w:type="pct"/>
            <w:tcBorders>
              <w:top w:val="single" w:sz="4" w:space="0" w:color="C0C0C0"/>
              <w:left w:val="nil"/>
              <w:bottom w:val="single" w:sz="4" w:space="0" w:color="C0C0C0"/>
              <w:right w:val="single" w:sz="4" w:space="0" w:color="A6A6A6"/>
            </w:tcBorders>
          </w:tcPr>
          <w:p w14:paraId="0BC24DC7" w14:textId="77777777" w:rsidR="005A04B3" w:rsidRPr="00A96ED6" w:rsidRDefault="005A04B3" w:rsidP="00125454">
            <w:pPr>
              <w:rPr>
                <w:rFonts w:ascii="Times New Roman" w:hAnsi="Times New Roman" w:cs="Times New Roman"/>
                <w:noProof/>
                <w:sz w:val="24"/>
              </w:rPr>
            </w:pPr>
            <w:r>
              <w:rPr>
                <w:rFonts w:ascii="Times New Roman" w:hAnsi="Times New Roman"/>
                <w:sz w:val="24"/>
              </w:rPr>
              <w:t>Reklāmas, tirgus un sabiedriskās domas izpēte</w:t>
            </w:r>
          </w:p>
        </w:tc>
        <w:tc>
          <w:tcPr>
            <w:tcW w:w="872" w:type="pct"/>
            <w:tcBorders>
              <w:top w:val="single" w:sz="4" w:space="0" w:color="C0C0C0"/>
              <w:left w:val="single" w:sz="4" w:space="0" w:color="A6A6A6"/>
              <w:bottom w:val="single" w:sz="4" w:space="0" w:color="C0C0C0"/>
              <w:right w:val="nil"/>
            </w:tcBorders>
          </w:tcPr>
          <w:p w14:paraId="382E7C5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SJ22</w:t>
            </w:r>
          </w:p>
        </w:tc>
      </w:tr>
      <w:tr w:rsidR="005A04B3" w:rsidRPr="00A96ED6" w14:paraId="125024BA" w14:textId="77777777" w:rsidTr="00125454">
        <w:trPr>
          <w:trHeight w:val="215"/>
        </w:trPr>
        <w:tc>
          <w:tcPr>
            <w:tcW w:w="4128" w:type="pct"/>
            <w:tcBorders>
              <w:top w:val="single" w:sz="4" w:space="0" w:color="C0C0C0"/>
              <w:left w:val="nil"/>
              <w:bottom w:val="single" w:sz="4" w:space="0" w:color="C0C0C0"/>
              <w:right w:val="single" w:sz="4" w:space="0" w:color="A6A6A6"/>
            </w:tcBorders>
          </w:tcPr>
          <w:p w14:paraId="6B1B4A0C" w14:textId="77777777" w:rsidR="005A04B3" w:rsidRPr="00A96ED6" w:rsidRDefault="005A04B3" w:rsidP="00125454">
            <w:pPr>
              <w:rPr>
                <w:rFonts w:ascii="Times New Roman" w:hAnsi="Times New Roman" w:cs="Times New Roman"/>
                <w:noProof/>
                <w:sz w:val="24"/>
              </w:rPr>
            </w:pPr>
            <w:r>
              <w:rPr>
                <w:rFonts w:ascii="Times New Roman" w:hAnsi="Times New Roman"/>
                <w:sz w:val="24"/>
              </w:rPr>
              <w:t>Operatīvās nomas pakalpojumi</w:t>
            </w:r>
          </w:p>
        </w:tc>
        <w:tc>
          <w:tcPr>
            <w:tcW w:w="872" w:type="pct"/>
            <w:tcBorders>
              <w:top w:val="single" w:sz="4" w:space="0" w:color="C0C0C0"/>
              <w:left w:val="single" w:sz="4" w:space="0" w:color="A6A6A6"/>
              <w:bottom w:val="single" w:sz="4" w:space="0" w:color="C0C0C0"/>
              <w:right w:val="nil"/>
            </w:tcBorders>
          </w:tcPr>
          <w:p w14:paraId="10F496F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SJ33</w:t>
            </w:r>
          </w:p>
        </w:tc>
      </w:tr>
      <w:tr w:rsidR="005A04B3" w:rsidRPr="00A96ED6" w14:paraId="5C69C106" w14:textId="77777777" w:rsidTr="00125454">
        <w:trPr>
          <w:trHeight w:val="218"/>
        </w:trPr>
        <w:tc>
          <w:tcPr>
            <w:tcW w:w="4128" w:type="pct"/>
            <w:tcBorders>
              <w:top w:val="single" w:sz="4" w:space="0" w:color="C0C0C0"/>
              <w:left w:val="nil"/>
              <w:bottom w:val="single" w:sz="4" w:space="0" w:color="C0C0C0"/>
              <w:right w:val="single" w:sz="4" w:space="0" w:color="A6A6A6"/>
            </w:tcBorders>
          </w:tcPr>
          <w:p w14:paraId="279DA061" w14:textId="77777777" w:rsidR="005A04B3" w:rsidRPr="00A96ED6" w:rsidRDefault="005A04B3" w:rsidP="00125454">
            <w:pPr>
              <w:rPr>
                <w:rFonts w:ascii="Times New Roman" w:hAnsi="Times New Roman" w:cs="Times New Roman"/>
                <w:noProof/>
                <w:sz w:val="24"/>
              </w:rPr>
            </w:pPr>
            <w:r>
              <w:rPr>
                <w:rFonts w:ascii="Times New Roman" w:hAnsi="Times New Roman"/>
                <w:sz w:val="24"/>
              </w:rPr>
              <w:t>Ar tirdzniecību saistītie pakalpojumi</w:t>
            </w:r>
          </w:p>
        </w:tc>
        <w:tc>
          <w:tcPr>
            <w:tcW w:w="872" w:type="pct"/>
            <w:tcBorders>
              <w:top w:val="single" w:sz="4" w:space="0" w:color="C0C0C0"/>
              <w:left w:val="single" w:sz="4" w:space="0" w:color="A6A6A6"/>
              <w:bottom w:val="single" w:sz="4" w:space="0" w:color="C0C0C0"/>
              <w:right w:val="nil"/>
            </w:tcBorders>
          </w:tcPr>
          <w:p w14:paraId="651E748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SJ34</w:t>
            </w:r>
          </w:p>
        </w:tc>
      </w:tr>
      <w:tr w:rsidR="005A04B3" w:rsidRPr="00A96ED6" w14:paraId="3B972871" w14:textId="77777777" w:rsidTr="00125454">
        <w:trPr>
          <w:trHeight w:val="217"/>
        </w:trPr>
        <w:tc>
          <w:tcPr>
            <w:tcW w:w="4128" w:type="pct"/>
            <w:tcBorders>
              <w:top w:val="single" w:sz="4" w:space="0" w:color="C0C0C0"/>
              <w:left w:val="nil"/>
              <w:right w:val="single" w:sz="4" w:space="0" w:color="A6A6A6"/>
            </w:tcBorders>
          </w:tcPr>
          <w:p w14:paraId="601EFCC9" w14:textId="77777777" w:rsidR="005A04B3" w:rsidRPr="00A96ED6" w:rsidRDefault="005A04B3" w:rsidP="00125454">
            <w:pPr>
              <w:rPr>
                <w:rFonts w:ascii="Times New Roman" w:hAnsi="Times New Roman" w:cs="Times New Roman"/>
                <w:noProof/>
                <w:sz w:val="24"/>
              </w:rPr>
            </w:pPr>
            <w:r>
              <w:rPr>
                <w:rFonts w:ascii="Times New Roman" w:hAnsi="Times New Roman"/>
                <w:sz w:val="24"/>
              </w:rPr>
              <w:t>Audiovizuālie un ar tiem saistīti pakalpojumi</w:t>
            </w:r>
          </w:p>
        </w:tc>
        <w:tc>
          <w:tcPr>
            <w:tcW w:w="872" w:type="pct"/>
            <w:tcBorders>
              <w:top w:val="single" w:sz="4" w:space="0" w:color="C0C0C0"/>
              <w:left w:val="single" w:sz="4" w:space="0" w:color="A6A6A6"/>
              <w:right w:val="nil"/>
            </w:tcBorders>
          </w:tcPr>
          <w:p w14:paraId="1FD4A3A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SK1</w:t>
            </w:r>
          </w:p>
        </w:tc>
      </w:tr>
    </w:tbl>
    <w:p w14:paraId="30F74AAC" w14:textId="77777777" w:rsidR="005A04B3" w:rsidRPr="00A96ED6" w:rsidRDefault="005A04B3" w:rsidP="005A04B3">
      <w:pPr>
        <w:jc w:val="both"/>
        <w:rPr>
          <w:rFonts w:ascii="Times New Roman" w:hAnsi="Times New Roman" w:cs="Times New Roman"/>
          <w:i/>
          <w:noProof/>
          <w:sz w:val="24"/>
        </w:rPr>
      </w:pPr>
    </w:p>
    <w:p w14:paraId="19F8773D"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sz w:val="24"/>
        </w:rPr>
        <w:t>Austrijas Centrālā Banka</w:t>
      </w:r>
    </w:p>
    <w:p w14:paraId="6C030EF6" w14:textId="77777777" w:rsidR="005A04B3" w:rsidRPr="00A96ED6" w:rsidRDefault="005A04B3" w:rsidP="005A04B3">
      <w:pPr>
        <w:jc w:val="both"/>
        <w:rPr>
          <w:rFonts w:ascii="Times New Roman" w:hAnsi="Times New Roman" w:cs="Times New Roman"/>
          <w:noProof/>
          <w:sz w:val="24"/>
        </w:rPr>
      </w:pPr>
    </w:p>
    <w:p w14:paraId="4C61EF39" w14:textId="77777777" w:rsidR="005A04B3" w:rsidRDefault="005A04B3" w:rsidP="005A04B3">
      <w:pPr>
        <w:jc w:val="both"/>
        <w:rPr>
          <w:rFonts w:ascii="Times New Roman" w:hAnsi="Times New Roman"/>
          <w:sz w:val="24"/>
        </w:rPr>
      </w:pPr>
      <w:r>
        <w:rPr>
          <w:rFonts w:ascii="Times New Roman" w:hAnsi="Times New Roman"/>
          <w:sz w:val="24"/>
        </w:rPr>
        <w:t xml:space="preserve">Tādēļ īpaša uzmanība jāpievērš tiem pakalpojumiem, kuri saskaņā ar EBOPS 2010 nav ietverti 13.1.2.1. tabulā, kā arī tad, kad 1. veidu saskaņā ar </w:t>
      </w:r>
      <w:r>
        <w:rPr>
          <w:rFonts w:ascii="Times New Roman" w:hAnsi="Times New Roman"/>
          <w:i/>
          <w:iCs/>
          <w:sz w:val="24"/>
        </w:rPr>
        <w:t>MSITS</w:t>
      </w:r>
      <w:r>
        <w:rPr>
          <w:rFonts w:ascii="Times New Roman" w:hAnsi="Times New Roman"/>
          <w:sz w:val="24"/>
        </w:rPr>
        <w:t xml:space="preserve"> nevar uzskatīt par dominējošo pakalpojumu sniegšanas veidu:</w:t>
      </w:r>
    </w:p>
    <w:p w14:paraId="21730BB7" w14:textId="77777777" w:rsidR="00D36866" w:rsidRPr="00A96ED6" w:rsidRDefault="00D36866" w:rsidP="005A04B3">
      <w:pPr>
        <w:jc w:val="both"/>
        <w:rPr>
          <w:rFonts w:ascii="Times New Roman" w:hAnsi="Times New Roman" w:cs="Times New Roman"/>
          <w:noProof/>
          <w:sz w:val="24"/>
        </w:rPr>
      </w:pPr>
    </w:p>
    <w:p w14:paraId="64234149" w14:textId="77777777" w:rsidR="005A04B3" w:rsidRPr="00A96ED6" w:rsidRDefault="005A04B3" w:rsidP="003354F3">
      <w:pPr>
        <w:pStyle w:val="ListParagraph"/>
        <w:numPr>
          <w:ilvl w:val="0"/>
          <w:numId w:val="90"/>
        </w:numPr>
        <w:ind w:left="567" w:hanging="283"/>
        <w:contextualSpacing/>
        <w:jc w:val="both"/>
        <w:rPr>
          <w:rFonts w:ascii="Times New Roman" w:hAnsi="Times New Roman" w:cs="Times New Roman"/>
          <w:noProof/>
          <w:sz w:val="24"/>
        </w:rPr>
      </w:pPr>
      <w:r>
        <w:rPr>
          <w:rFonts w:ascii="Times New Roman" w:hAnsi="Times New Roman"/>
          <w:sz w:val="24"/>
        </w:rPr>
        <w:t>konsultācijas saimnieciskās darbības un vadībzinību jomā un sabiedrisko attiecību pakalpojumi (SJ213);</w:t>
      </w:r>
    </w:p>
    <w:p w14:paraId="378C76B8" w14:textId="77777777" w:rsidR="005A04B3" w:rsidRPr="00A96ED6" w:rsidRDefault="005A04B3" w:rsidP="003354F3">
      <w:pPr>
        <w:pStyle w:val="ListParagraph"/>
        <w:numPr>
          <w:ilvl w:val="0"/>
          <w:numId w:val="90"/>
        </w:numPr>
        <w:ind w:left="567" w:hanging="283"/>
        <w:contextualSpacing/>
        <w:jc w:val="both"/>
        <w:rPr>
          <w:rFonts w:ascii="Times New Roman" w:hAnsi="Times New Roman" w:cs="Times New Roman"/>
          <w:noProof/>
          <w:sz w:val="24"/>
        </w:rPr>
      </w:pPr>
      <w:r>
        <w:rPr>
          <w:rFonts w:ascii="Times New Roman" w:hAnsi="Times New Roman"/>
          <w:sz w:val="24"/>
        </w:rPr>
        <w:t>arhitektūras pakalpojumi (SJ311);</w:t>
      </w:r>
    </w:p>
    <w:p w14:paraId="22B34B96" w14:textId="77777777" w:rsidR="005A04B3" w:rsidRPr="00A96ED6" w:rsidRDefault="005A04B3" w:rsidP="003354F3">
      <w:pPr>
        <w:pStyle w:val="ListParagraph"/>
        <w:numPr>
          <w:ilvl w:val="0"/>
          <w:numId w:val="90"/>
        </w:numPr>
        <w:ind w:left="567" w:hanging="283"/>
        <w:contextualSpacing/>
        <w:jc w:val="both"/>
        <w:rPr>
          <w:rFonts w:ascii="Times New Roman" w:hAnsi="Times New Roman" w:cs="Times New Roman"/>
          <w:noProof/>
          <w:sz w:val="24"/>
        </w:rPr>
      </w:pPr>
      <w:r>
        <w:rPr>
          <w:rFonts w:ascii="Times New Roman" w:hAnsi="Times New Roman"/>
          <w:sz w:val="24"/>
        </w:rPr>
        <w:t>inženiertehniskie pakalpojumi (SJ312);</w:t>
      </w:r>
    </w:p>
    <w:p w14:paraId="53676BB1" w14:textId="77777777" w:rsidR="005A04B3" w:rsidRPr="00A96ED6" w:rsidRDefault="005A04B3" w:rsidP="003354F3">
      <w:pPr>
        <w:pStyle w:val="ListParagraph"/>
        <w:numPr>
          <w:ilvl w:val="0"/>
          <w:numId w:val="90"/>
        </w:numPr>
        <w:ind w:left="567" w:hanging="283"/>
        <w:contextualSpacing/>
        <w:jc w:val="both"/>
        <w:rPr>
          <w:rFonts w:ascii="Times New Roman" w:hAnsi="Times New Roman" w:cs="Times New Roman"/>
          <w:noProof/>
          <w:sz w:val="24"/>
        </w:rPr>
      </w:pPr>
      <w:r>
        <w:rPr>
          <w:rFonts w:ascii="Times New Roman" w:hAnsi="Times New Roman"/>
          <w:sz w:val="24"/>
        </w:rPr>
        <w:t>zinātniskie un citi tehniskie pakalpojumi (SJ313);</w:t>
      </w:r>
    </w:p>
    <w:p w14:paraId="419B59F7" w14:textId="77777777" w:rsidR="005A04B3" w:rsidRPr="00A96ED6" w:rsidRDefault="005A04B3" w:rsidP="003354F3">
      <w:pPr>
        <w:pStyle w:val="ListParagraph"/>
        <w:numPr>
          <w:ilvl w:val="0"/>
          <w:numId w:val="90"/>
        </w:numPr>
        <w:ind w:left="567" w:hanging="283"/>
        <w:contextualSpacing/>
        <w:jc w:val="both"/>
        <w:rPr>
          <w:rFonts w:ascii="Times New Roman" w:hAnsi="Times New Roman" w:cs="Times New Roman"/>
          <w:noProof/>
          <w:sz w:val="24"/>
        </w:rPr>
      </w:pPr>
      <w:r>
        <w:rPr>
          <w:rFonts w:ascii="Times New Roman" w:hAnsi="Times New Roman"/>
          <w:sz w:val="24"/>
        </w:rPr>
        <w:t>citur neiekļautie saimnieciskās darbības pakalpojumi (SJ35);</w:t>
      </w:r>
    </w:p>
    <w:p w14:paraId="7FD72B73" w14:textId="77777777" w:rsidR="005A04B3" w:rsidRPr="00A96ED6" w:rsidRDefault="005A04B3" w:rsidP="003354F3">
      <w:pPr>
        <w:pStyle w:val="ListParagraph"/>
        <w:numPr>
          <w:ilvl w:val="0"/>
          <w:numId w:val="90"/>
        </w:numPr>
        <w:ind w:left="567" w:hanging="283"/>
        <w:contextualSpacing/>
        <w:jc w:val="both"/>
        <w:rPr>
          <w:rFonts w:ascii="Times New Roman" w:hAnsi="Times New Roman" w:cs="Times New Roman"/>
          <w:noProof/>
          <w:sz w:val="24"/>
        </w:rPr>
      </w:pPr>
      <w:r>
        <w:rPr>
          <w:rFonts w:ascii="Times New Roman" w:hAnsi="Times New Roman"/>
          <w:sz w:val="24"/>
        </w:rPr>
        <w:t>veselības aprūpes pakalpojumi (SK21);</w:t>
      </w:r>
    </w:p>
    <w:p w14:paraId="7CAAC8FE" w14:textId="77777777" w:rsidR="005A04B3" w:rsidRPr="00A96ED6" w:rsidRDefault="005A04B3" w:rsidP="003354F3">
      <w:pPr>
        <w:pStyle w:val="ListParagraph"/>
        <w:numPr>
          <w:ilvl w:val="0"/>
          <w:numId w:val="90"/>
        </w:numPr>
        <w:ind w:left="567" w:hanging="283"/>
        <w:contextualSpacing/>
        <w:jc w:val="both"/>
        <w:rPr>
          <w:rFonts w:ascii="Times New Roman" w:hAnsi="Times New Roman" w:cs="Times New Roman"/>
          <w:noProof/>
          <w:sz w:val="24"/>
        </w:rPr>
      </w:pPr>
      <w:r>
        <w:rPr>
          <w:rFonts w:ascii="Times New Roman" w:hAnsi="Times New Roman"/>
          <w:sz w:val="24"/>
        </w:rPr>
        <w:t>izglītības pakalpojumi (SK22);</w:t>
      </w:r>
    </w:p>
    <w:p w14:paraId="3EEDBFF8" w14:textId="77777777" w:rsidR="005A04B3" w:rsidRPr="00A96ED6" w:rsidRDefault="005A04B3" w:rsidP="003354F3">
      <w:pPr>
        <w:pStyle w:val="ListParagraph"/>
        <w:numPr>
          <w:ilvl w:val="0"/>
          <w:numId w:val="90"/>
        </w:numPr>
        <w:ind w:left="567" w:hanging="283"/>
        <w:contextualSpacing/>
        <w:jc w:val="both"/>
        <w:rPr>
          <w:rFonts w:ascii="Times New Roman" w:hAnsi="Times New Roman" w:cs="Times New Roman"/>
          <w:noProof/>
          <w:sz w:val="24"/>
        </w:rPr>
      </w:pPr>
      <w:r>
        <w:rPr>
          <w:rFonts w:ascii="Times New Roman" w:hAnsi="Times New Roman"/>
          <w:sz w:val="24"/>
        </w:rPr>
        <w:lastRenderedPageBreak/>
        <w:t>ar kultūras mantojumu saistīti un atpūtas pakalpojumi (SK23).</w:t>
      </w:r>
    </w:p>
    <w:p w14:paraId="41EA6522" w14:textId="77777777" w:rsidR="005A04B3" w:rsidRPr="00A96ED6" w:rsidRDefault="005A04B3" w:rsidP="005A04B3">
      <w:pPr>
        <w:jc w:val="both"/>
        <w:rPr>
          <w:rFonts w:ascii="Times New Roman" w:hAnsi="Times New Roman" w:cs="Times New Roman"/>
          <w:noProof/>
          <w:sz w:val="24"/>
        </w:rPr>
      </w:pPr>
    </w:p>
    <w:p w14:paraId="5836B39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Austrijas pieeja paredz izmantot informāciju, kas iegūta no pakalpojumu apsekojuma, lai noskaidrotu, kurus pakalpojumus ziņojošie uzņēmumi tirgo (balstoties uz EBOPS 2010) un kurā nozarē (saskaņā ar </w:t>
      </w:r>
      <w:r>
        <w:rPr>
          <w:rFonts w:ascii="Times New Roman" w:hAnsi="Times New Roman"/>
          <w:i/>
          <w:iCs/>
          <w:sz w:val="24"/>
        </w:rPr>
        <w:t>NACE</w:t>
      </w:r>
      <w:r>
        <w:rPr>
          <w:rFonts w:ascii="Times New Roman" w:hAnsi="Times New Roman"/>
          <w:sz w:val="24"/>
        </w:rPr>
        <w:t>) tie darbojas. Pakalpojumus var sniegt ne tikai pakalpojumu sniedzēji, bet arī apstrādes rūpniecības nozares pārstāvji. Piemēram, elektroniskos prototipus var iesniegt, pirms faktisko preci piegādā klientam (piemēram, mašīnbūvē). Tādēļ pieeja 1. veida iespējamajai atšķiršanai no 4. veida (vai pat 2. veida) ir vērsta uz tām nozarēm, kurās dominējošā ir digitalizācija, t. i., pakalpojumiem un apstrādes rūpniecības nozarēm, kuras sniedz informāciju</w:t>
      </w:r>
      <w:r>
        <w:rPr>
          <w:rFonts w:ascii="Times New Roman" w:hAnsi="Times New Roman"/>
          <w:i/>
          <w:iCs/>
          <w:sz w:val="24"/>
        </w:rPr>
        <w:t xml:space="preserve"> ITSS</w:t>
      </w:r>
      <w:r>
        <w:rPr>
          <w:rFonts w:ascii="Times New Roman" w:hAnsi="Times New Roman"/>
          <w:sz w:val="24"/>
        </w:rPr>
        <w:t xml:space="preserve"> apkopošanai un raksturotas kā “augsto tehnoloģiju” un “IKT nodrošinātas” nozares. Tā ir kombinēta pieeja, kas paredz izvērtēt pakalpojumu veidu (lielākoties IKT nodrošinātos pakalpojumus)</w:t>
      </w:r>
      <w:r w:rsidRPr="00A96ED6">
        <w:rPr>
          <w:rStyle w:val="FootnoteReference"/>
          <w:rFonts w:ascii="Times New Roman" w:hAnsi="Times New Roman" w:cs="Times New Roman"/>
          <w:noProof/>
          <w:sz w:val="24"/>
        </w:rPr>
        <w:footnoteReference w:id="173"/>
      </w:r>
      <w:r>
        <w:rPr>
          <w:rFonts w:ascii="Times New Roman" w:hAnsi="Times New Roman"/>
          <w:sz w:val="24"/>
        </w:rPr>
        <w:t xml:space="preserve"> un nozares veidu.</w:t>
      </w:r>
    </w:p>
    <w:p w14:paraId="4594E426" w14:textId="77777777" w:rsidR="005A04B3" w:rsidRPr="00A96ED6" w:rsidRDefault="005A04B3" w:rsidP="005A04B3">
      <w:pPr>
        <w:jc w:val="both"/>
        <w:rPr>
          <w:rFonts w:ascii="Times New Roman" w:hAnsi="Times New Roman" w:cs="Times New Roman"/>
          <w:noProof/>
          <w:sz w:val="24"/>
        </w:rPr>
      </w:pPr>
    </w:p>
    <w:p w14:paraId="7C017166" w14:textId="77777777" w:rsidR="005A04B3" w:rsidRDefault="005A04B3" w:rsidP="005A04B3">
      <w:pPr>
        <w:jc w:val="both"/>
        <w:rPr>
          <w:rFonts w:ascii="Times New Roman" w:hAnsi="Times New Roman"/>
          <w:sz w:val="24"/>
        </w:rPr>
      </w:pPr>
      <w:r>
        <w:rPr>
          <w:rFonts w:ascii="Times New Roman" w:hAnsi="Times New Roman"/>
          <w:sz w:val="24"/>
        </w:rPr>
        <w:t xml:space="preserve">Zināšanu ietilpīgi augsto tehnoloģiju pakalpojumi (saīsinātā forma norādīta </w:t>
      </w:r>
      <w:r>
        <w:rPr>
          <w:rFonts w:ascii="Times New Roman" w:hAnsi="Times New Roman"/>
          <w:i/>
          <w:iCs/>
          <w:sz w:val="24"/>
        </w:rPr>
        <w:t>NACE</w:t>
      </w:r>
      <w:r>
        <w:rPr>
          <w:rFonts w:ascii="Times New Roman" w:hAnsi="Times New Roman"/>
          <w:sz w:val="24"/>
        </w:rPr>
        <w:t xml:space="preserve"> 2. red. divciparu līmenī) ir šādi (skat. Regulas 2020/1197 II pielikumu):</w:t>
      </w:r>
    </w:p>
    <w:p w14:paraId="57890F61" w14:textId="77777777" w:rsidR="00D36866" w:rsidRPr="00A96ED6" w:rsidRDefault="00D36866" w:rsidP="005A04B3">
      <w:pPr>
        <w:jc w:val="both"/>
        <w:rPr>
          <w:rFonts w:ascii="Times New Roman" w:hAnsi="Times New Roman" w:cs="Times New Roman"/>
          <w:noProof/>
          <w:sz w:val="24"/>
        </w:rPr>
      </w:pPr>
    </w:p>
    <w:p w14:paraId="5E684FF6" w14:textId="77777777" w:rsidR="005A04B3" w:rsidRPr="00A96ED6" w:rsidRDefault="005A04B3" w:rsidP="003354F3">
      <w:pPr>
        <w:pStyle w:val="ListParagraph"/>
        <w:numPr>
          <w:ilvl w:val="0"/>
          <w:numId w:val="91"/>
        </w:numPr>
        <w:ind w:left="567" w:hanging="283"/>
        <w:contextualSpacing/>
        <w:jc w:val="both"/>
        <w:rPr>
          <w:rFonts w:ascii="Times New Roman" w:hAnsi="Times New Roman" w:cs="Times New Roman"/>
          <w:noProof/>
          <w:sz w:val="24"/>
        </w:rPr>
      </w:pPr>
      <w:r>
        <w:rPr>
          <w:rFonts w:ascii="Times New Roman" w:hAnsi="Times New Roman"/>
          <w:sz w:val="24"/>
        </w:rPr>
        <w:t>kinofilmu, videofilmu un televīzijas programmu producēšanas pakalpojumi, skaņas ierakstīšana un mūzikas ierakstu izdošana (59);</w:t>
      </w:r>
    </w:p>
    <w:p w14:paraId="62D07E96" w14:textId="77777777" w:rsidR="005A04B3" w:rsidRPr="00A96ED6" w:rsidRDefault="005A04B3" w:rsidP="003354F3">
      <w:pPr>
        <w:pStyle w:val="ListParagraph"/>
        <w:numPr>
          <w:ilvl w:val="0"/>
          <w:numId w:val="91"/>
        </w:numPr>
        <w:ind w:left="567" w:hanging="283"/>
        <w:contextualSpacing/>
        <w:jc w:val="both"/>
        <w:rPr>
          <w:rFonts w:ascii="Times New Roman" w:hAnsi="Times New Roman" w:cs="Times New Roman"/>
          <w:noProof/>
          <w:sz w:val="24"/>
        </w:rPr>
      </w:pPr>
      <w:r>
        <w:rPr>
          <w:rFonts w:ascii="Times New Roman" w:hAnsi="Times New Roman"/>
          <w:sz w:val="24"/>
        </w:rPr>
        <w:t>apraides un programmu izstrādes pakalpojumi (60);</w:t>
      </w:r>
    </w:p>
    <w:p w14:paraId="739521BF" w14:textId="77777777" w:rsidR="005A04B3" w:rsidRPr="00A96ED6" w:rsidRDefault="005A04B3" w:rsidP="003354F3">
      <w:pPr>
        <w:pStyle w:val="ListParagraph"/>
        <w:numPr>
          <w:ilvl w:val="0"/>
          <w:numId w:val="91"/>
        </w:numPr>
        <w:ind w:left="567" w:hanging="283"/>
        <w:contextualSpacing/>
        <w:jc w:val="both"/>
        <w:rPr>
          <w:rFonts w:ascii="Times New Roman" w:hAnsi="Times New Roman" w:cs="Times New Roman"/>
          <w:noProof/>
          <w:sz w:val="24"/>
        </w:rPr>
      </w:pPr>
      <w:r>
        <w:rPr>
          <w:rFonts w:ascii="Times New Roman" w:hAnsi="Times New Roman"/>
          <w:sz w:val="24"/>
        </w:rPr>
        <w:t>telekomunikāciju pakalpojumi (61);</w:t>
      </w:r>
    </w:p>
    <w:p w14:paraId="3B3C93C0" w14:textId="77777777" w:rsidR="005A04B3" w:rsidRPr="00A96ED6" w:rsidRDefault="005A04B3" w:rsidP="003354F3">
      <w:pPr>
        <w:pStyle w:val="ListParagraph"/>
        <w:numPr>
          <w:ilvl w:val="0"/>
          <w:numId w:val="91"/>
        </w:numPr>
        <w:ind w:left="567" w:hanging="283"/>
        <w:contextualSpacing/>
        <w:jc w:val="both"/>
        <w:rPr>
          <w:rFonts w:ascii="Times New Roman" w:hAnsi="Times New Roman" w:cs="Times New Roman"/>
          <w:noProof/>
          <w:sz w:val="24"/>
        </w:rPr>
      </w:pPr>
      <w:r>
        <w:rPr>
          <w:rFonts w:ascii="Times New Roman" w:hAnsi="Times New Roman"/>
          <w:sz w:val="24"/>
        </w:rPr>
        <w:t>datorprogrammēšanas, konsultēšanas un saistītie pakalpojumi (62);</w:t>
      </w:r>
    </w:p>
    <w:p w14:paraId="1DFCEDDD" w14:textId="77777777" w:rsidR="005A04B3" w:rsidRPr="00A96ED6" w:rsidRDefault="005A04B3" w:rsidP="003354F3">
      <w:pPr>
        <w:pStyle w:val="ListParagraph"/>
        <w:numPr>
          <w:ilvl w:val="0"/>
          <w:numId w:val="91"/>
        </w:numPr>
        <w:ind w:left="567" w:hanging="283"/>
        <w:contextualSpacing/>
        <w:jc w:val="both"/>
        <w:rPr>
          <w:rFonts w:ascii="Times New Roman" w:hAnsi="Times New Roman" w:cs="Times New Roman"/>
          <w:noProof/>
          <w:sz w:val="24"/>
        </w:rPr>
      </w:pPr>
      <w:r>
        <w:rPr>
          <w:rFonts w:ascii="Times New Roman" w:hAnsi="Times New Roman"/>
          <w:sz w:val="24"/>
        </w:rPr>
        <w:t>informācijas pakalpojumi (63);</w:t>
      </w:r>
    </w:p>
    <w:p w14:paraId="0B3E0B35" w14:textId="77777777" w:rsidR="005A04B3" w:rsidRPr="00A96ED6" w:rsidRDefault="005A04B3" w:rsidP="003354F3">
      <w:pPr>
        <w:pStyle w:val="ListParagraph"/>
        <w:numPr>
          <w:ilvl w:val="0"/>
          <w:numId w:val="91"/>
        </w:numPr>
        <w:ind w:left="567" w:hanging="283"/>
        <w:contextualSpacing/>
        <w:jc w:val="both"/>
        <w:rPr>
          <w:rFonts w:ascii="Times New Roman" w:hAnsi="Times New Roman" w:cs="Times New Roman"/>
          <w:noProof/>
          <w:sz w:val="24"/>
        </w:rPr>
      </w:pPr>
      <w:r>
        <w:rPr>
          <w:rFonts w:ascii="Times New Roman" w:hAnsi="Times New Roman"/>
          <w:sz w:val="24"/>
        </w:rPr>
        <w:t>zinātniskās izpētes un attīstības pakalpojumi (72).</w:t>
      </w:r>
    </w:p>
    <w:p w14:paraId="6640B483" w14:textId="77777777" w:rsidR="005A04B3" w:rsidRPr="00A96ED6" w:rsidRDefault="005A04B3" w:rsidP="005A04B3">
      <w:pPr>
        <w:jc w:val="both"/>
        <w:rPr>
          <w:rFonts w:ascii="Times New Roman" w:hAnsi="Times New Roman" w:cs="Times New Roman"/>
          <w:noProof/>
          <w:sz w:val="24"/>
        </w:rPr>
      </w:pPr>
    </w:p>
    <w:p w14:paraId="5B59F1A3" w14:textId="77777777" w:rsidR="005A04B3" w:rsidRDefault="005A04B3" w:rsidP="005A04B3">
      <w:pPr>
        <w:jc w:val="both"/>
        <w:rPr>
          <w:rFonts w:ascii="Times New Roman" w:hAnsi="Times New Roman"/>
          <w:sz w:val="24"/>
        </w:rPr>
      </w:pPr>
      <w:r>
        <w:rPr>
          <w:rFonts w:ascii="Times New Roman" w:hAnsi="Times New Roman"/>
          <w:sz w:val="24"/>
        </w:rPr>
        <w:t>Citas ar IKT nodrošinātajiem pakalpojumiem saistītas zināšanu ietilpīgas nozares ir:</w:t>
      </w:r>
    </w:p>
    <w:p w14:paraId="20590F75" w14:textId="77777777" w:rsidR="00D36866" w:rsidRPr="00A96ED6" w:rsidRDefault="00D36866" w:rsidP="005A04B3">
      <w:pPr>
        <w:jc w:val="both"/>
        <w:rPr>
          <w:rFonts w:ascii="Times New Roman" w:hAnsi="Times New Roman" w:cs="Times New Roman"/>
          <w:noProof/>
          <w:sz w:val="24"/>
        </w:rPr>
      </w:pPr>
    </w:p>
    <w:p w14:paraId="2497D135" w14:textId="77777777" w:rsidR="005A04B3" w:rsidRPr="00A96ED6" w:rsidRDefault="005A04B3" w:rsidP="003354F3">
      <w:pPr>
        <w:pStyle w:val="ListParagraph"/>
        <w:numPr>
          <w:ilvl w:val="0"/>
          <w:numId w:val="92"/>
        </w:numPr>
        <w:ind w:left="567" w:hanging="283"/>
        <w:contextualSpacing/>
        <w:jc w:val="both"/>
        <w:rPr>
          <w:rFonts w:ascii="Times New Roman" w:hAnsi="Times New Roman" w:cs="Times New Roman"/>
          <w:noProof/>
          <w:sz w:val="24"/>
        </w:rPr>
      </w:pPr>
      <w:r>
        <w:rPr>
          <w:rFonts w:ascii="Times New Roman" w:hAnsi="Times New Roman"/>
          <w:sz w:val="24"/>
        </w:rPr>
        <w:t>zināšanu ietilpīgi tirgus pakalpojumi (izņemot finanšu starpniecības un augsto tehnoloģiju pakalpojumus):</w:t>
      </w:r>
    </w:p>
    <w:p w14:paraId="6F41B3AB" w14:textId="77777777" w:rsidR="005A04B3" w:rsidRPr="00A96ED6" w:rsidRDefault="005A04B3" w:rsidP="003354F3">
      <w:pPr>
        <w:pStyle w:val="ListParagraph"/>
        <w:numPr>
          <w:ilvl w:val="0"/>
          <w:numId w:val="93"/>
        </w:numPr>
        <w:ind w:left="851" w:hanging="284"/>
        <w:contextualSpacing/>
        <w:jc w:val="both"/>
        <w:rPr>
          <w:rFonts w:ascii="Times New Roman" w:hAnsi="Times New Roman" w:cs="Times New Roman"/>
          <w:noProof/>
          <w:sz w:val="24"/>
        </w:rPr>
      </w:pPr>
      <w:r>
        <w:rPr>
          <w:rFonts w:ascii="Times New Roman" w:hAnsi="Times New Roman"/>
          <w:sz w:val="24"/>
        </w:rPr>
        <w:t>arhitektūras un inženiertehniskie pakalpojumi; tehniskās testēšanas un analīzes pakalpojumi (71);</w:t>
      </w:r>
    </w:p>
    <w:p w14:paraId="4696AA05" w14:textId="77777777" w:rsidR="005A04B3" w:rsidRPr="00A96ED6" w:rsidRDefault="005A04B3" w:rsidP="003354F3">
      <w:pPr>
        <w:pStyle w:val="ListParagraph"/>
        <w:numPr>
          <w:ilvl w:val="0"/>
          <w:numId w:val="93"/>
        </w:numPr>
        <w:ind w:left="851" w:hanging="284"/>
        <w:contextualSpacing/>
        <w:jc w:val="both"/>
        <w:rPr>
          <w:rFonts w:ascii="Times New Roman" w:hAnsi="Times New Roman" w:cs="Times New Roman"/>
          <w:noProof/>
          <w:sz w:val="24"/>
        </w:rPr>
      </w:pPr>
      <w:r>
        <w:rPr>
          <w:rFonts w:ascii="Times New Roman" w:hAnsi="Times New Roman"/>
          <w:sz w:val="24"/>
        </w:rPr>
        <w:t>citi profesionālie, zinātniskie un tehniskie pakalpojumi (74);</w:t>
      </w:r>
    </w:p>
    <w:p w14:paraId="1D05683F" w14:textId="77777777" w:rsidR="005A04B3" w:rsidRPr="00A96ED6" w:rsidRDefault="005A04B3" w:rsidP="003354F3">
      <w:pPr>
        <w:pStyle w:val="ListParagraph"/>
        <w:numPr>
          <w:ilvl w:val="0"/>
          <w:numId w:val="92"/>
        </w:numPr>
        <w:ind w:left="567" w:hanging="284"/>
        <w:contextualSpacing/>
        <w:jc w:val="both"/>
        <w:rPr>
          <w:rFonts w:ascii="Times New Roman" w:hAnsi="Times New Roman" w:cs="Times New Roman"/>
          <w:noProof/>
          <w:sz w:val="24"/>
        </w:rPr>
      </w:pPr>
      <w:r>
        <w:rPr>
          <w:rFonts w:ascii="Times New Roman" w:hAnsi="Times New Roman"/>
          <w:sz w:val="24"/>
        </w:rPr>
        <w:t>zināšanu ietilpīgi finanšu pakalpojumi:</w:t>
      </w:r>
    </w:p>
    <w:p w14:paraId="737CF7F9" w14:textId="77777777" w:rsidR="005A04B3" w:rsidRPr="00A96ED6" w:rsidRDefault="005A04B3" w:rsidP="003354F3">
      <w:pPr>
        <w:pStyle w:val="ListParagraph"/>
        <w:numPr>
          <w:ilvl w:val="0"/>
          <w:numId w:val="94"/>
        </w:numPr>
        <w:ind w:left="851" w:hanging="284"/>
        <w:contextualSpacing/>
        <w:jc w:val="both"/>
        <w:rPr>
          <w:rFonts w:ascii="Times New Roman" w:hAnsi="Times New Roman" w:cs="Times New Roman"/>
          <w:noProof/>
          <w:sz w:val="24"/>
        </w:rPr>
      </w:pPr>
      <w:r>
        <w:rPr>
          <w:rFonts w:ascii="Times New Roman" w:hAnsi="Times New Roman"/>
          <w:sz w:val="24"/>
        </w:rPr>
        <w:t>finanšu pakalpojumi, izņemot apdrošināšanu un pensiju uzkrāšanu (64);</w:t>
      </w:r>
    </w:p>
    <w:p w14:paraId="1C42096A" w14:textId="77777777" w:rsidR="005A04B3" w:rsidRPr="00A96ED6" w:rsidRDefault="005A04B3" w:rsidP="003354F3">
      <w:pPr>
        <w:pStyle w:val="ListParagraph"/>
        <w:numPr>
          <w:ilvl w:val="0"/>
          <w:numId w:val="94"/>
        </w:numPr>
        <w:ind w:left="851" w:hanging="284"/>
        <w:contextualSpacing/>
        <w:jc w:val="both"/>
        <w:rPr>
          <w:rFonts w:ascii="Times New Roman" w:hAnsi="Times New Roman" w:cs="Times New Roman"/>
          <w:noProof/>
          <w:sz w:val="24"/>
        </w:rPr>
      </w:pPr>
      <w:r>
        <w:rPr>
          <w:rFonts w:ascii="Times New Roman" w:hAnsi="Times New Roman"/>
          <w:sz w:val="24"/>
        </w:rPr>
        <w:t>apdrošināšana, pārapdrošināšana un pensiju uzkrāšana, izņemot obligāto sociālo nodrošināšanu (65);</w:t>
      </w:r>
    </w:p>
    <w:p w14:paraId="2C6FE806" w14:textId="77777777" w:rsidR="005A04B3" w:rsidRPr="00A96ED6" w:rsidRDefault="005A04B3" w:rsidP="003354F3">
      <w:pPr>
        <w:pStyle w:val="ListParagraph"/>
        <w:numPr>
          <w:ilvl w:val="0"/>
          <w:numId w:val="94"/>
        </w:numPr>
        <w:ind w:left="851" w:hanging="284"/>
        <w:contextualSpacing/>
        <w:jc w:val="both"/>
        <w:rPr>
          <w:rFonts w:ascii="Times New Roman" w:hAnsi="Times New Roman" w:cs="Times New Roman"/>
          <w:noProof/>
          <w:sz w:val="24"/>
        </w:rPr>
      </w:pPr>
      <w:r>
        <w:rPr>
          <w:rFonts w:ascii="Times New Roman" w:hAnsi="Times New Roman"/>
          <w:sz w:val="24"/>
        </w:rPr>
        <w:t>finanšu pakalpojumu un apdrošināšanas darbības papildinošās darbības (66);</w:t>
      </w:r>
    </w:p>
    <w:p w14:paraId="5C24F0B7" w14:textId="77777777" w:rsidR="005A04B3" w:rsidRPr="00A96ED6" w:rsidRDefault="005A04B3" w:rsidP="003354F3">
      <w:pPr>
        <w:pStyle w:val="ListParagraph"/>
        <w:numPr>
          <w:ilvl w:val="0"/>
          <w:numId w:val="92"/>
        </w:numPr>
        <w:ind w:left="567" w:hanging="283"/>
        <w:contextualSpacing/>
        <w:jc w:val="both"/>
        <w:rPr>
          <w:rFonts w:ascii="Times New Roman" w:hAnsi="Times New Roman" w:cs="Times New Roman"/>
          <w:noProof/>
          <w:sz w:val="24"/>
        </w:rPr>
      </w:pPr>
      <w:r>
        <w:rPr>
          <w:rFonts w:ascii="Times New Roman" w:hAnsi="Times New Roman"/>
          <w:sz w:val="24"/>
        </w:rPr>
        <w:t>citi zināšanu ietilpīgi pakalpojumi:</w:t>
      </w:r>
    </w:p>
    <w:p w14:paraId="103381B6" w14:textId="77777777" w:rsidR="005A04B3" w:rsidRPr="00A96ED6" w:rsidRDefault="005A04B3" w:rsidP="003354F3">
      <w:pPr>
        <w:pStyle w:val="ListParagraph"/>
        <w:numPr>
          <w:ilvl w:val="0"/>
          <w:numId w:val="95"/>
        </w:numPr>
        <w:ind w:left="851" w:hanging="284"/>
        <w:contextualSpacing/>
        <w:jc w:val="both"/>
        <w:rPr>
          <w:rFonts w:ascii="Times New Roman" w:hAnsi="Times New Roman" w:cs="Times New Roman"/>
          <w:noProof/>
          <w:sz w:val="24"/>
        </w:rPr>
      </w:pPr>
      <w:r>
        <w:rPr>
          <w:rFonts w:ascii="Times New Roman" w:hAnsi="Times New Roman"/>
          <w:sz w:val="24"/>
        </w:rPr>
        <w:t>azartspēles un derības (92).</w:t>
      </w:r>
    </w:p>
    <w:p w14:paraId="2303E5CE" w14:textId="77777777" w:rsidR="005A04B3" w:rsidRPr="00A96ED6" w:rsidRDefault="005A04B3" w:rsidP="005A04B3">
      <w:pPr>
        <w:jc w:val="both"/>
        <w:rPr>
          <w:rFonts w:ascii="Times New Roman" w:hAnsi="Times New Roman" w:cs="Times New Roman"/>
          <w:noProof/>
          <w:sz w:val="24"/>
        </w:rPr>
      </w:pPr>
    </w:p>
    <w:p w14:paraId="6793DCA3" w14:textId="77777777" w:rsidR="005A04B3" w:rsidRDefault="005A04B3" w:rsidP="00207F33">
      <w:pPr>
        <w:widowControl/>
        <w:jc w:val="both"/>
        <w:rPr>
          <w:rFonts w:ascii="Times New Roman" w:hAnsi="Times New Roman"/>
          <w:sz w:val="24"/>
        </w:rPr>
      </w:pPr>
      <w:r>
        <w:rPr>
          <w:rFonts w:ascii="Times New Roman" w:hAnsi="Times New Roman"/>
          <w:sz w:val="24"/>
        </w:rPr>
        <w:lastRenderedPageBreak/>
        <w:t>Vēl viena noderīga klasifikācijas sistēma ir</w:t>
      </w:r>
      <w:r>
        <w:rPr>
          <w:rFonts w:ascii="Times New Roman" w:hAnsi="Times New Roman"/>
          <w:i/>
          <w:iCs/>
          <w:sz w:val="24"/>
        </w:rPr>
        <w:t xml:space="preserve"> ISIC</w:t>
      </w:r>
      <w:r>
        <w:rPr>
          <w:rFonts w:ascii="Times New Roman" w:hAnsi="Times New Roman"/>
          <w:sz w:val="24"/>
        </w:rPr>
        <w:t xml:space="preserve"> 4. red. noteiktais tehnoloģiskās intensitātes iedalījumus, kurā ražošanas nozares ir iedalītas kategorijās atkarībā no pētniecības un attīstības intensitātes. Ar IKT nodrošinātajiem pakalpojumiem saistītās nozares ir:</w:t>
      </w:r>
      <w:r w:rsidRPr="00A96ED6">
        <w:rPr>
          <w:rStyle w:val="FootnoteReference"/>
          <w:rFonts w:ascii="Times New Roman" w:hAnsi="Times New Roman" w:cs="Times New Roman"/>
          <w:noProof/>
          <w:sz w:val="24"/>
        </w:rPr>
        <w:footnoteReference w:id="174"/>
      </w:r>
    </w:p>
    <w:p w14:paraId="42F3042E" w14:textId="77777777" w:rsidR="00207F33" w:rsidRPr="00A96ED6" w:rsidRDefault="00207F33" w:rsidP="005A04B3">
      <w:pPr>
        <w:jc w:val="both"/>
        <w:rPr>
          <w:rFonts w:ascii="Times New Roman" w:hAnsi="Times New Roman" w:cs="Times New Roman"/>
          <w:noProof/>
          <w:sz w:val="24"/>
        </w:rPr>
      </w:pPr>
    </w:p>
    <w:p w14:paraId="2E843A06" w14:textId="77777777" w:rsidR="005A04B3" w:rsidRPr="00A96ED6" w:rsidRDefault="005A04B3" w:rsidP="003354F3">
      <w:pPr>
        <w:pStyle w:val="ListParagraph"/>
        <w:numPr>
          <w:ilvl w:val="0"/>
          <w:numId w:val="92"/>
        </w:numPr>
        <w:ind w:left="567" w:hanging="283"/>
        <w:contextualSpacing/>
        <w:jc w:val="both"/>
        <w:rPr>
          <w:rFonts w:ascii="Times New Roman" w:hAnsi="Times New Roman" w:cs="Times New Roman"/>
          <w:noProof/>
          <w:sz w:val="24"/>
        </w:rPr>
      </w:pPr>
      <w:r>
        <w:rPr>
          <w:rFonts w:ascii="Times New Roman" w:hAnsi="Times New Roman"/>
          <w:sz w:val="24"/>
        </w:rPr>
        <w:t>augsto tehnoloģiju nozares:</w:t>
      </w:r>
    </w:p>
    <w:p w14:paraId="21B2C5BC" w14:textId="77777777" w:rsidR="005A04B3" w:rsidRPr="00A96ED6" w:rsidRDefault="005A04B3" w:rsidP="003354F3">
      <w:pPr>
        <w:pStyle w:val="ListParagraph"/>
        <w:numPr>
          <w:ilvl w:val="0"/>
          <w:numId w:val="95"/>
        </w:numPr>
        <w:ind w:left="851" w:hanging="284"/>
        <w:contextualSpacing/>
        <w:jc w:val="both"/>
        <w:rPr>
          <w:rFonts w:ascii="Times New Roman" w:hAnsi="Times New Roman" w:cs="Times New Roman"/>
          <w:noProof/>
          <w:sz w:val="24"/>
        </w:rPr>
      </w:pPr>
      <w:r>
        <w:rPr>
          <w:rFonts w:ascii="Times New Roman" w:hAnsi="Times New Roman"/>
          <w:sz w:val="24"/>
        </w:rPr>
        <w:t>farmaceitiskie līdzekļi;</w:t>
      </w:r>
    </w:p>
    <w:p w14:paraId="625870B2" w14:textId="77777777" w:rsidR="005A04B3" w:rsidRPr="00A96ED6" w:rsidRDefault="005A04B3" w:rsidP="003354F3">
      <w:pPr>
        <w:pStyle w:val="ListParagraph"/>
        <w:numPr>
          <w:ilvl w:val="0"/>
          <w:numId w:val="95"/>
        </w:numPr>
        <w:ind w:left="851" w:hanging="284"/>
        <w:contextualSpacing/>
        <w:jc w:val="both"/>
        <w:rPr>
          <w:rFonts w:ascii="Times New Roman" w:hAnsi="Times New Roman" w:cs="Times New Roman"/>
          <w:noProof/>
          <w:sz w:val="24"/>
        </w:rPr>
      </w:pPr>
      <w:r>
        <w:rPr>
          <w:rFonts w:ascii="Times New Roman" w:hAnsi="Times New Roman"/>
          <w:sz w:val="24"/>
        </w:rPr>
        <w:t>biroja, grāmatvedības un informācijas tehnoloģiju aparatūra;</w:t>
      </w:r>
    </w:p>
    <w:p w14:paraId="75E84DBA" w14:textId="77777777" w:rsidR="005A04B3" w:rsidRPr="00A96ED6" w:rsidRDefault="005A04B3" w:rsidP="003354F3">
      <w:pPr>
        <w:pStyle w:val="ListParagraph"/>
        <w:numPr>
          <w:ilvl w:val="0"/>
          <w:numId w:val="95"/>
        </w:numPr>
        <w:ind w:left="851" w:hanging="284"/>
        <w:contextualSpacing/>
        <w:jc w:val="both"/>
        <w:rPr>
          <w:rFonts w:ascii="Times New Roman" w:hAnsi="Times New Roman" w:cs="Times New Roman"/>
          <w:noProof/>
          <w:sz w:val="24"/>
        </w:rPr>
      </w:pPr>
      <w:r>
        <w:rPr>
          <w:rFonts w:ascii="Times New Roman" w:hAnsi="Times New Roman"/>
          <w:sz w:val="24"/>
        </w:rPr>
        <w:t>radio, televīzijas, sakaru iekārtas;</w:t>
      </w:r>
    </w:p>
    <w:p w14:paraId="6BFADC71" w14:textId="77777777" w:rsidR="005A04B3" w:rsidRPr="00A96ED6" w:rsidRDefault="005A04B3" w:rsidP="003354F3">
      <w:pPr>
        <w:pStyle w:val="ListParagraph"/>
        <w:numPr>
          <w:ilvl w:val="0"/>
          <w:numId w:val="95"/>
        </w:numPr>
        <w:ind w:left="851" w:hanging="284"/>
        <w:contextualSpacing/>
        <w:jc w:val="both"/>
        <w:rPr>
          <w:rFonts w:ascii="Times New Roman" w:hAnsi="Times New Roman" w:cs="Times New Roman"/>
          <w:noProof/>
          <w:sz w:val="24"/>
        </w:rPr>
      </w:pPr>
      <w:r>
        <w:rPr>
          <w:rFonts w:ascii="Times New Roman" w:hAnsi="Times New Roman"/>
          <w:sz w:val="24"/>
        </w:rPr>
        <w:t>medicīnas, precīzijas un optiskie instrumenti;</w:t>
      </w:r>
    </w:p>
    <w:p w14:paraId="11E7CF45" w14:textId="77777777" w:rsidR="005A04B3" w:rsidRPr="00A96ED6" w:rsidRDefault="005A04B3" w:rsidP="003354F3">
      <w:pPr>
        <w:pStyle w:val="ListParagraph"/>
        <w:numPr>
          <w:ilvl w:val="0"/>
          <w:numId w:val="92"/>
        </w:numPr>
        <w:ind w:left="567" w:hanging="283"/>
        <w:contextualSpacing/>
        <w:jc w:val="both"/>
        <w:rPr>
          <w:rFonts w:ascii="Times New Roman" w:hAnsi="Times New Roman" w:cs="Times New Roman"/>
          <w:noProof/>
          <w:sz w:val="24"/>
        </w:rPr>
      </w:pPr>
      <w:r>
        <w:rPr>
          <w:rFonts w:ascii="Times New Roman" w:hAnsi="Times New Roman"/>
          <w:sz w:val="24"/>
        </w:rPr>
        <w:t>vidēji augsto tehnoloģiju nozares:</w:t>
      </w:r>
    </w:p>
    <w:p w14:paraId="0507330E" w14:textId="77777777" w:rsidR="005A04B3" w:rsidRPr="00A96ED6" w:rsidRDefault="005A04B3" w:rsidP="003354F3">
      <w:pPr>
        <w:pStyle w:val="ListParagraph"/>
        <w:numPr>
          <w:ilvl w:val="0"/>
          <w:numId w:val="96"/>
        </w:numPr>
        <w:ind w:left="851" w:hanging="284"/>
        <w:contextualSpacing/>
        <w:jc w:val="both"/>
        <w:rPr>
          <w:rFonts w:ascii="Times New Roman" w:hAnsi="Times New Roman" w:cs="Times New Roman"/>
          <w:noProof/>
          <w:sz w:val="24"/>
        </w:rPr>
      </w:pPr>
      <w:r>
        <w:rPr>
          <w:rFonts w:ascii="Times New Roman" w:hAnsi="Times New Roman"/>
          <w:sz w:val="24"/>
        </w:rPr>
        <w:t>citur neklasificētas elektriskās iekārtas un aparāti;</w:t>
      </w:r>
      <w:r w:rsidRPr="00A96ED6">
        <w:rPr>
          <w:rStyle w:val="FootnoteReference"/>
          <w:rFonts w:ascii="Times New Roman" w:hAnsi="Times New Roman" w:cs="Times New Roman"/>
          <w:noProof/>
          <w:sz w:val="24"/>
        </w:rPr>
        <w:footnoteReference w:id="175"/>
      </w:r>
    </w:p>
    <w:p w14:paraId="003E6147" w14:textId="77777777" w:rsidR="005A04B3" w:rsidRPr="00A96ED6" w:rsidRDefault="005A04B3" w:rsidP="003354F3">
      <w:pPr>
        <w:pStyle w:val="ListParagraph"/>
        <w:numPr>
          <w:ilvl w:val="0"/>
          <w:numId w:val="96"/>
        </w:numPr>
        <w:ind w:left="851" w:hanging="284"/>
        <w:contextualSpacing/>
        <w:jc w:val="both"/>
        <w:rPr>
          <w:rFonts w:ascii="Times New Roman" w:hAnsi="Times New Roman" w:cs="Times New Roman"/>
          <w:noProof/>
          <w:sz w:val="24"/>
        </w:rPr>
      </w:pPr>
      <w:r>
        <w:rPr>
          <w:rFonts w:ascii="Times New Roman" w:hAnsi="Times New Roman"/>
          <w:sz w:val="24"/>
        </w:rPr>
        <w:t>mehāniskie transportlīdzekļi, piekabes un puspiekabes;</w:t>
      </w:r>
    </w:p>
    <w:p w14:paraId="74269551" w14:textId="77777777" w:rsidR="005A04B3" w:rsidRPr="00A96ED6" w:rsidRDefault="005A04B3" w:rsidP="003354F3">
      <w:pPr>
        <w:pStyle w:val="ListParagraph"/>
        <w:numPr>
          <w:ilvl w:val="0"/>
          <w:numId w:val="96"/>
        </w:numPr>
        <w:ind w:left="851" w:hanging="284"/>
        <w:contextualSpacing/>
        <w:jc w:val="both"/>
        <w:rPr>
          <w:rFonts w:ascii="Times New Roman" w:hAnsi="Times New Roman" w:cs="Times New Roman"/>
          <w:noProof/>
          <w:sz w:val="24"/>
        </w:rPr>
      </w:pPr>
      <w:r>
        <w:rPr>
          <w:rFonts w:ascii="Times New Roman" w:hAnsi="Times New Roman"/>
          <w:sz w:val="24"/>
        </w:rPr>
        <w:t>ķīmiskās vielas, izņemot farmaceitiskos līdzekļus;</w:t>
      </w:r>
    </w:p>
    <w:p w14:paraId="073B2AEF" w14:textId="77777777" w:rsidR="005A04B3" w:rsidRPr="00A96ED6" w:rsidRDefault="005A04B3" w:rsidP="003354F3">
      <w:pPr>
        <w:pStyle w:val="ListParagraph"/>
        <w:numPr>
          <w:ilvl w:val="0"/>
          <w:numId w:val="96"/>
        </w:numPr>
        <w:ind w:left="851" w:hanging="284"/>
        <w:contextualSpacing/>
        <w:jc w:val="both"/>
        <w:rPr>
          <w:rFonts w:ascii="Times New Roman" w:hAnsi="Times New Roman" w:cs="Times New Roman"/>
          <w:noProof/>
          <w:sz w:val="24"/>
        </w:rPr>
      </w:pPr>
      <w:r>
        <w:rPr>
          <w:rFonts w:ascii="Times New Roman" w:hAnsi="Times New Roman"/>
          <w:sz w:val="24"/>
        </w:rPr>
        <w:t>citur neklasificēts dzelzceļa un transporta aprīkojums;</w:t>
      </w:r>
    </w:p>
    <w:p w14:paraId="03EAC0E9" w14:textId="77777777" w:rsidR="005A04B3" w:rsidRPr="00A96ED6" w:rsidRDefault="005A04B3" w:rsidP="003354F3">
      <w:pPr>
        <w:pStyle w:val="ListParagraph"/>
        <w:numPr>
          <w:ilvl w:val="0"/>
          <w:numId w:val="96"/>
        </w:numPr>
        <w:ind w:left="851" w:hanging="284"/>
        <w:contextualSpacing/>
        <w:jc w:val="both"/>
        <w:rPr>
          <w:rFonts w:ascii="Times New Roman" w:hAnsi="Times New Roman" w:cs="Times New Roman"/>
          <w:noProof/>
          <w:sz w:val="24"/>
        </w:rPr>
      </w:pPr>
      <w:r>
        <w:rPr>
          <w:rFonts w:ascii="Times New Roman" w:hAnsi="Times New Roman"/>
          <w:sz w:val="24"/>
        </w:rPr>
        <w:t>citur neklasificētas iekārtas un aprīkojums.</w:t>
      </w:r>
    </w:p>
    <w:p w14:paraId="5FF752F4" w14:textId="77777777" w:rsidR="005A04B3" w:rsidRPr="00A96ED6" w:rsidRDefault="005A04B3" w:rsidP="005A04B3">
      <w:pPr>
        <w:jc w:val="both"/>
        <w:rPr>
          <w:rFonts w:ascii="Times New Roman" w:hAnsi="Times New Roman" w:cs="Times New Roman"/>
          <w:noProof/>
          <w:sz w:val="24"/>
        </w:rPr>
      </w:pPr>
    </w:p>
    <w:p w14:paraId="2E36503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Līdz ar to, ja informāciju par tāda pakalpojuma eksportu vai importu, kas iekļauts turpmāk analizējamo pakalpojumu sarakstā, sniedz uzņēmums, kas darbojas kādā no nozarēm, kuras klasificētas kā “zināšanu ietilpīgas”, “augsto vai vidēji augsto tehnoloģiju” nozares, tad eksportu vai importu attiecina uz 1. veidu. Attiecībā uz visām pārējām ziņojošajām nozarēm Austrijas Centrālā Banka un Austrijas Statistikas birojs parasti sazinās ar ziņojošajiem uzņēmumiem, lai iegūtu papildu informāciju un līdz ar to attiecinātu eksportu vai importu uz 1. veidu vai attiecīgi 4. veidu (vai pat 2. veidu).</w:t>
      </w:r>
    </w:p>
    <w:p w14:paraId="74AFB481" w14:textId="77777777" w:rsidR="005A04B3" w:rsidRPr="00A96ED6" w:rsidRDefault="005A04B3" w:rsidP="005A04B3">
      <w:pPr>
        <w:jc w:val="both"/>
        <w:rPr>
          <w:rFonts w:ascii="Times New Roman" w:hAnsi="Times New Roman" w:cs="Times New Roman"/>
          <w:noProof/>
          <w:sz w:val="24"/>
        </w:rPr>
      </w:pPr>
    </w:p>
    <w:p w14:paraId="13AC9BFF" w14:textId="77777777" w:rsidR="005A04B3" w:rsidRPr="00A96ED6" w:rsidRDefault="005A04B3" w:rsidP="005A04B3">
      <w:pPr>
        <w:jc w:val="both"/>
        <w:rPr>
          <w:rFonts w:ascii="Times New Roman" w:hAnsi="Times New Roman" w:cs="Times New Roman"/>
          <w:noProof/>
          <w:sz w:val="24"/>
        </w:rPr>
      </w:pPr>
    </w:p>
    <w:p w14:paraId="5FE94519" w14:textId="77777777" w:rsidR="005A04B3" w:rsidRPr="00A96ED6" w:rsidRDefault="005A04B3" w:rsidP="005A04B3">
      <w:pPr>
        <w:jc w:val="both"/>
        <w:rPr>
          <w:rFonts w:ascii="Times New Roman" w:hAnsi="Times New Roman" w:cs="Times New Roman"/>
          <w:b/>
          <w:bCs/>
          <w:noProof/>
          <w:color w:val="B83B46"/>
          <w:sz w:val="28"/>
          <w:szCs w:val="24"/>
        </w:rPr>
      </w:pPr>
      <w:bookmarkStart w:id="143" w:name="13.2._Estimating_mode_2_–_examples_of_es"/>
      <w:bookmarkEnd w:id="143"/>
      <w:r>
        <w:rPr>
          <w:rFonts w:ascii="Times New Roman" w:hAnsi="Times New Roman"/>
          <w:b/>
          <w:color w:val="B83B46"/>
          <w:sz w:val="28"/>
        </w:rPr>
        <w:t>13.2. 2. veida novērtēšana – piemēri par preču novērtēšanu postenī “Ceļošana”</w:t>
      </w:r>
      <w:bookmarkStart w:id="144" w:name="_bookmark14"/>
      <w:bookmarkEnd w:id="144"/>
    </w:p>
    <w:p w14:paraId="130CCA85" w14:textId="77777777" w:rsidR="005A04B3" w:rsidRPr="00A96ED6" w:rsidRDefault="005A04B3" w:rsidP="005A04B3">
      <w:pPr>
        <w:jc w:val="both"/>
        <w:rPr>
          <w:rFonts w:ascii="Times New Roman" w:hAnsi="Times New Roman" w:cs="Times New Roman"/>
          <w:b/>
          <w:bCs/>
          <w:noProof/>
          <w:color w:val="B83B46"/>
          <w:sz w:val="24"/>
        </w:rPr>
      </w:pPr>
    </w:p>
    <w:p w14:paraId="6CC1FC26" w14:textId="77777777" w:rsidR="005A04B3" w:rsidRPr="00A96ED6" w:rsidRDefault="005A04B3" w:rsidP="005A04B3">
      <w:pPr>
        <w:jc w:val="both"/>
        <w:rPr>
          <w:rFonts w:ascii="Times New Roman" w:hAnsi="Times New Roman" w:cs="Times New Roman"/>
          <w:b/>
          <w:bCs/>
          <w:noProof/>
          <w:color w:val="1C1C1C"/>
          <w:sz w:val="24"/>
        </w:rPr>
      </w:pPr>
      <w:bookmarkStart w:id="145" w:name="13.2.1._Czechia"/>
      <w:bookmarkEnd w:id="145"/>
      <w:r>
        <w:rPr>
          <w:rFonts w:ascii="Times New Roman" w:hAnsi="Times New Roman"/>
          <w:b/>
          <w:color w:val="1C1C1C"/>
          <w:sz w:val="24"/>
        </w:rPr>
        <w:t>13.2.1. Čehija</w:t>
      </w:r>
    </w:p>
    <w:p w14:paraId="68F3219B" w14:textId="77777777" w:rsidR="005A04B3" w:rsidRPr="00A96ED6" w:rsidRDefault="005A04B3" w:rsidP="005A04B3">
      <w:pPr>
        <w:jc w:val="both"/>
        <w:rPr>
          <w:rFonts w:ascii="Times New Roman" w:hAnsi="Times New Roman" w:cs="Times New Roman"/>
          <w:noProof/>
          <w:color w:val="1C1C1C"/>
          <w:sz w:val="24"/>
        </w:rPr>
      </w:pPr>
    </w:p>
    <w:p w14:paraId="525D356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Čehijas Valsts banka ir atbildīga par posteni “Ceļošana” apkopošanu saskaņā ar </w:t>
      </w:r>
      <w:r>
        <w:rPr>
          <w:rFonts w:ascii="Times New Roman" w:hAnsi="Times New Roman"/>
          <w:i/>
          <w:iCs/>
          <w:sz w:val="24"/>
        </w:rPr>
        <w:t>BOP</w:t>
      </w:r>
      <w:r>
        <w:rPr>
          <w:rFonts w:ascii="Times New Roman" w:hAnsi="Times New Roman"/>
          <w:sz w:val="24"/>
        </w:rPr>
        <w:t xml:space="preserve">, kā arī Čehijas ikgadējās </w:t>
      </w:r>
      <w:r>
        <w:rPr>
          <w:rFonts w:ascii="Times New Roman" w:hAnsi="Times New Roman"/>
          <w:i/>
          <w:iCs/>
          <w:sz w:val="24"/>
        </w:rPr>
        <w:t>ITS</w:t>
      </w:r>
      <w:r>
        <w:rPr>
          <w:rFonts w:ascii="Times New Roman" w:hAnsi="Times New Roman"/>
          <w:sz w:val="24"/>
        </w:rPr>
        <w:t xml:space="preserve"> statistikas apkopošanu. Kopējos ceļojumu ieņēmumus un izdevumus aprēķina, balstoties uz informāciju par Čehijas valūtas un ārvalstu valūtu maiņas darījumiem, un otrādi, ko nodrošina banku un nebanku valūtas maiņas punkti, kā arī uz to pārrobežu darījumu apjomu, ko veic ar maksājumiem un kredītkartēm. Datus apkopo, balstoties uz ieņēmumiem un izdevumiem no precēm un pakalpojumiem, ko iegādājas Čehijas un ārvalstu sezonālie, pārrobežu un citi īstermiņa darbinieki un studenti. Šos posteņus kontrolē un apkopo Čehijas Statistikas birojs (</w:t>
      </w:r>
      <w:r>
        <w:rPr>
          <w:rFonts w:ascii="Times New Roman" w:hAnsi="Times New Roman"/>
          <w:i/>
          <w:iCs/>
          <w:sz w:val="24"/>
        </w:rPr>
        <w:t>CZSO</w:t>
      </w:r>
      <w:r>
        <w:rPr>
          <w:rFonts w:ascii="Times New Roman" w:hAnsi="Times New Roman"/>
          <w:sz w:val="24"/>
        </w:rPr>
        <w:t>).</w:t>
      </w:r>
    </w:p>
    <w:p w14:paraId="5CD6F1E2" w14:textId="77777777" w:rsidR="005A04B3" w:rsidRPr="00A96ED6" w:rsidRDefault="005A04B3" w:rsidP="0043250E">
      <w:pPr>
        <w:widowControl/>
        <w:jc w:val="both"/>
        <w:rPr>
          <w:rFonts w:ascii="Times New Roman" w:hAnsi="Times New Roman" w:cs="Times New Roman"/>
          <w:noProof/>
          <w:sz w:val="24"/>
        </w:rPr>
      </w:pPr>
    </w:p>
    <w:p w14:paraId="3D0A44CB" w14:textId="77777777" w:rsidR="005A04B3" w:rsidRPr="00A96ED6" w:rsidRDefault="005A04B3" w:rsidP="0043250E">
      <w:pPr>
        <w:widowControl/>
        <w:jc w:val="both"/>
        <w:rPr>
          <w:rFonts w:ascii="Times New Roman" w:hAnsi="Times New Roman" w:cs="Times New Roman"/>
          <w:noProof/>
          <w:sz w:val="24"/>
        </w:rPr>
      </w:pPr>
      <w:r>
        <w:rPr>
          <w:rFonts w:ascii="Times New Roman" w:hAnsi="Times New Roman"/>
          <w:sz w:val="24"/>
        </w:rPr>
        <w:t xml:space="preserve">Attiecībā uz posteni “Ceļošana” iedalījumā pēc produkta, kas ietver preces, kopējos ceļošanas ieņēmumus un izdevumus novērtē, izmantojot proporcijas, kas aprēķinātas, balstoties uz </w:t>
      </w:r>
      <w:r>
        <w:rPr>
          <w:rFonts w:ascii="Times New Roman" w:hAnsi="Times New Roman"/>
          <w:i/>
          <w:iCs/>
          <w:sz w:val="24"/>
        </w:rPr>
        <w:t>CZSO</w:t>
      </w:r>
      <w:r>
        <w:rPr>
          <w:rFonts w:ascii="Times New Roman" w:hAnsi="Times New Roman"/>
          <w:sz w:val="24"/>
        </w:rPr>
        <w:t xml:space="preserve"> apkopotajiem un publicētajiem ikgadējiem tūrisma satelītkontu (</w:t>
      </w:r>
      <w:r>
        <w:rPr>
          <w:rFonts w:ascii="Times New Roman" w:hAnsi="Times New Roman"/>
          <w:i/>
          <w:iCs/>
          <w:sz w:val="24"/>
        </w:rPr>
        <w:t>TSA</w:t>
      </w:r>
      <w:r>
        <w:rPr>
          <w:rFonts w:ascii="Times New Roman" w:hAnsi="Times New Roman"/>
          <w:sz w:val="24"/>
        </w:rPr>
        <w:t xml:space="preserve">) datiem. </w:t>
      </w:r>
      <w:r>
        <w:rPr>
          <w:rFonts w:ascii="Times New Roman" w:hAnsi="Times New Roman"/>
          <w:i/>
          <w:iCs/>
          <w:sz w:val="24"/>
        </w:rPr>
        <w:t>TSA</w:t>
      </w:r>
      <w:r w:rsidRPr="00A96ED6">
        <w:rPr>
          <w:rStyle w:val="FootnoteReference"/>
          <w:rFonts w:ascii="Times New Roman" w:hAnsi="Times New Roman" w:cs="Times New Roman"/>
          <w:noProof/>
          <w:sz w:val="24"/>
        </w:rPr>
        <w:footnoteReference w:id="176"/>
      </w:r>
      <w:r>
        <w:rPr>
          <w:rFonts w:ascii="Times New Roman" w:hAnsi="Times New Roman"/>
          <w:sz w:val="24"/>
        </w:rPr>
        <w:t xml:space="preserve"> dati sniedz informāciju par Čehijā ieceļojošo nerezidentu ienākošā tūrisma patēriņu Čehijā iedalījumā pēc produkta, iekļaujot preces (</w:t>
      </w:r>
      <w:r>
        <w:rPr>
          <w:rFonts w:ascii="Times New Roman" w:hAnsi="Times New Roman"/>
          <w:i/>
          <w:iCs/>
          <w:sz w:val="24"/>
        </w:rPr>
        <w:t>TSA</w:t>
      </w:r>
      <w:r>
        <w:rPr>
          <w:rFonts w:ascii="Times New Roman" w:hAnsi="Times New Roman"/>
          <w:sz w:val="24"/>
        </w:rPr>
        <w:t xml:space="preserve"> 1. tabula), un Čehijas rezidentu izejošā tūrisma </w:t>
      </w:r>
      <w:r>
        <w:rPr>
          <w:rFonts w:ascii="Times New Roman" w:hAnsi="Times New Roman"/>
          <w:sz w:val="24"/>
        </w:rPr>
        <w:lastRenderedPageBreak/>
        <w:t>patēriņu (</w:t>
      </w:r>
      <w:r>
        <w:rPr>
          <w:rFonts w:ascii="Times New Roman" w:hAnsi="Times New Roman"/>
          <w:i/>
          <w:iCs/>
          <w:sz w:val="24"/>
        </w:rPr>
        <w:t>TSA</w:t>
      </w:r>
      <w:r>
        <w:rPr>
          <w:rFonts w:ascii="Times New Roman" w:hAnsi="Times New Roman"/>
          <w:sz w:val="24"/>
        </w:rPr>
        <w:t xml:space="preserve"> 3. tabula). </w:t>
      </w:r>
      <w:r>
        <w:rPr>
          <w:rFonts w:ascii="Times New Roman" w:hAnsi="Times New Roman"/>
          <w:i/>
          <w:iCs/>
          <w:sz w:val="24"/>
        </w:rPr>
        <w:t>CZSO</w:t>
      </w:r>
      <w:r>
        <w:rPr>
          <w:rFonts w:ascii="Times New Roman" w:hAnsi="Times New Roman"/>
          <w:sz w:val="24"/>
        </w:rPr>
        <w:t xml:space="preserve"> tīmekļa vietnē publicētie </w:t>
      </w:r>
      <w:r>
        <w:rPr>
          <w:rFonts w:ascii="Times New Roman" w:hAnsi="Times New Roman"/>
          <w:i/>
          <w:iCs/>
          <w:sz w:val="24"/>
        </w:rPr>
        <w:t>TSA</w:t>
      </w:r>
      <w:r>
        <w:rPr>
          <w:rFonts w:ascii="Times New Roman" w:hAnsi="Times New Roman"/>
          <w:sz w:val="24"/>
        </w:rPr>
        <w:t xml:space="preserve"> dati attiecas uz laika posmu no 2003. līdz 2018. gadam.</w:t>
      </w:r>
    </w:p>
    <w:p w14:paraId="4DFDE37B" w14:textId="77777777" w:rsidR="005A04B3" w:rsidRPr="00A96ED6" w:rsidRDefault="005A04B3" w:rsidP="005A04B3">
      <w:pPr>
        <w:jc w:val="both"/>
        <w:rPr>
          <w:rFonts w:ascii="Times New Roman" w:hAnsi="Times New Roman" w:cs="Times New Roman"/>
          <w:noProof/>
          <w:sz w:val="24"/>
        </w:rPr>
      </w:pPr>
    </w:p>
    <w:p w14:paraId="200CC751" w14:textId="77777777" w:rsidR="005A04B3" w:rsidRPr="00A96ED6" w:rsidRDefault="005A04B3" w:rsidP="005A04B3">
      <w:pPr>
        <w:jc w:val="both"/>
        <w:rPr>
          <w:rFonts w:ascii="Times New Roman" w:hAnsi="Times New Roman" w:cs="Times New Roman"/>
          <w:b/>
          <w:bCs/>
          <w:noProof/>
          <w:color w:val="1C1C1C"/>
          <w:sz w:val="24"/>
        </w:rPr>
      </w:pPr>
      <w:bookmarkStart w:id="146" w:name="13.2.2._Italy"/>
      <w:bookmarkEnd w:id="146"/>
      <w:r>
        <w:rPr>
          <w:rFonts w:ascii="Times New Roman" w:hAnsi="Times New Roman"/>
          <w:b/>
          <w:color w:val="1C1C1C"/>
          <w:sz w:val="24"/>
        </w:rPr>
        <w:t>13.2.2. Itālija</w:t>
      </w:r>
      <w:bookmarkStart w:id="147" w:name="_bookmark15"/>
      <w:bookmarkEnd w:id="147"/>
    </w:p>
    <w:p w14:paraId="25473BE7" w14:textId="77777777" w:rsidR="005A04B3" w:rsidRPr="00A96ED6" w:rsidRDefault="005A04B3" w:rsidP="005A04B3">
      <w:pPr>
        <w:jc w:val="both"/>
        <w:rPr>
          <w:rFonts w:ascii="Times New Roman" w:hAnsi="Times New Roman" w:cs="Times New Roman"/>
          <w:noProof/>
          <w:color w:val="1C1C1C"/>
          <w:sz w:val="24"/>
        </w:rPr>
      </w:pPr>
    </w:p>
    <w:p w14:paraId="38D1DFB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Itālijas pieeja, kas paredz izslēgt preces no posteņa “Ceļošana”, ir balstīta uz Itālijas Bankas sniegtajiem datiem. Itālijā starptautiskās iepirkšanās izdevumu datus noskaidro, izmantojot apsekojumus, ko Itālijas Bankas veic robežpunktos. Aptaujā ar klātienes interviju palīdzību apkopo detalizētu informāciju par izdevumiem, kas radušies ārvalstīs, tostarp tos iedalot pēc precēm un pakalpojumiem.</w:t>
      </w:r>
      <w:r w:rsidRPr="00A96ED6">
        <w:rPr>
          <w:rStyle w:val="FootnoteReference"/>
          <w:rFonts w:ascii="Times New Roman" w:hAnsi="Times New Roman" w:cs="Times New Roman"/>
          <w:noProof/>
          <w:sz w:val="24"/>
        </w:rPr>
        <w:footnoteReference w:id="177"/>
      </w:r>
    </w:p>
    <w:p w14:paraId="66803E4E" w14:textId="77777777" w:rsidR="005A04B3" w:rsidRPr="00A96ED6" w:rsidRDefault="005A04B3" w:rsidP="005A04B3">
      <w:pPr>
        <w:jc w:val="both"/>
        <w:rPr>
          <w:rFonts w:ascii="Times New Roman" w:hAnsi="Times New Roman" w:cs="Times New Roman"/>
          <w:noProof/>
          <w:sz w:val="24"/>
        </w:rPr>
      </w:pPr>
    </w:p>
    <w:p w14:paraId="60E31378"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Vērtību attiecībā uz iekšējiem izdevumiem par precēm iegūst tieši no </w:t>
      </w:r>
      <w:r>
        <w:rPr>
          <w:rFonts w:ascii="Times New Roman" w:hAnsi="Times New Roman"/>
          <w:i/>
          <w:iCs/>
          <w:sz w:val="24"/>
        </w:rPr>
        <w:t>BOP</w:t>
      </w:r>
      <w:r>
        <w:rPr>
          <w:rFonts w:ascii="Times New Roman" w:hAnsi="Times New Roman"/>
          <w:sz w:val="24"/>
        </w:rPr>
        <w:t xml:space="preserve"> posteņa “Ceļošana” apakšposteņa “Iepirkšanās Itālijā” bez jebkādām aplēsēm (skat. publikācijas </w:t>
      </w:r>
      <w:r>
        <w:rPr>
          <w:rFonts w:ascii="Times New Roman" w:hAnsi="Times New Roman"/>
          <w:i/>
          <w:sz w:val="24"/>
        </w:rPr>
        <w:t>Survey on international tourism in Italy – 2020 edition</w:t>
      </w:r>
      <w:r>
        <w:rPr>
          <w:rFonts w:ascii="Times New Roman" w:hAnsi="Times New Roman"/>
          <w:sz w:val="24"/>
        </w:rPr>
        <w:t xml:space="preserve"> [Apsekojums par starptautisko tūrismu Itālijā – 2020. gada izdevums] fragmentu I pielikumā).</w:t>
      </w:r>
    </w:p>
    <w:p w14:paraId="026EDA55" w14:textId="77777777" w:rsidR="005A04B3" w:rsidRPr="00A96ED6" w:rsidRDefault="005A04B3" w:rsidP="005A04B3">
      <w:pPr>
        <w:jc w:val="both"/>
        <w:rPr>
          <w:rFonts w:ascii="Times New Roman" w:hAnsi="Times New Roman" w:cs="Times New Roman"/>
          <w:noProof/>
          <w:sz w:val="24"/>
        </w:rPr>
      </w:pPr>
    </w:p>
    <w:p w14:paraId="71BAAC6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Iekšējo un ārējo izdevumu summa par precēm atspoguļo kopējo vērtību pircēju cenās par precēm, kuras ceļotāji iegādājušies Itālijas teritorijā. Tūrisma satelītkonta (</w:t>
      </w:r>
      <w:r>
        <w:rPr>
          <w:rFonts w:ascii="Times New Roman" w:hAnsi="Times New Roman"/>
          <w:i/>
          <w:iCs/>
          <w:sz w:val="24"/>
        </w:rPr>
        <w:t>TSA</w:t>
      </w:r>
      <w:r>
        <w:rPr>
          <w:rFonts w:ascii="Times New Roman" w:hAnsi="Times New Roman"/>
          <w:sz w:val="24"/>
        </w:rPr>
        <w:t>)</w:t>
      </w:r>
      <w:r w:rsidRPr="00A96ED6">
        <w:rPr>
          <w:rStyle w:val="FootnoteReference"/>
          <w:rFonts w:ascii="Times New Roman" w:hAnsi="Times New Roman" w:cs="Times New Roman"/>
          <w:noProof/>
          <w:sz w:val="24"/>
        </w:rPr>
        <w:footnoteReference w:id="178"/>
      </w:r>
      <w:r>
        <w:rPr>
          <w:rFonts w:ascii="Times New Roman" w:hAnsi="Times New Roman"/>
          <w:sz w:val="24"/>
        </w:rPr>
        <w:t xml:space="preserve"> 4. un 6. tabulas kolonnā “Iekšzemes tūrisma patēriņš” uzrāda tūrisma patēriņa daļu.</w:t>
      </w:r>
    </w:p>
    <w:p w14:paraId="21747D68" w14:textId="77777777" w:rsidR="005A04B3" w:rsidRPr="00A96ED6" w:rsidRDefault="005A04B3" w:rsidP="005A04B3">
      <w:pPr>
        <w:jc w:val="both"/>
        <w:rPr>
          <w:rFonts w:ascii="Times New Roman" w:hAnsi="Times New Roman" w:cs="Times New Roman"/>
          <w:noProof/>
          <w:sz w:val="24"/>
        </w:rPr>
      </w:pPr>
    </w:p>
    <w:p w14:paraId="0CFBB9C1"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TSA</w:t>
      </w:r>
      <w:r>
        <w:rPr>
          <w:rFonts w:ascii="Times New Roman" w:hAnsi="Times New Roman"/>
          <w:sz w:val="24"/>
        </w:rPr>
        <w:t xml:space="preserve"> 6. tabulu var uzskatīt par </w:t>
      </w:r>
      <w:r>
        <w:rPr>
          <w:rFonts w:ascii="Times New Roman" w:hAnsi="Times New Roman"/>
          <w:i/>
          <w:iCs/>
          <w:sz w:val="24"/>
        </w:rPr>
        <w:t>TSA</w:t>
      </w:r>
      <w:r>
        <w:rPr>
          <w:rFonts w:ascii="Times New Roman" w:hAnsi="Times New Roman"/>
          <w:sz w:val="24"/>
        </w:rPr>
        <w:t xml:space="preserve"> regulējuma galveno komponentu. Šajā tabulā iekšzemes piedāvājums un iekšzemes tūrisma patēriņš ir pretstatīti, lai attiecībā uz katru produktu noteiktu tūrisma proporciju. Tūrisma proporcija atbilst produkcijas daļai, kas attiecas uz iekšzemes tūrisma patēriņu. 6. tabulā apkopotie dati ļauj novērtēt tūrisma pievienoto vērtību (TPV).</w:t>
      </w:r>
    </w:p>
    <w:p w14:paraId="3011D2B8" w14:textId="77777777" w:rsidR="005A04B3" w:rsidRPr="00A96ED6" w:rsidRDefault="005A04B3" w:rsidP="005A04B3">
      <w:pPr>
        <w:jc w:val="both"/>
        <w:rPr>
          <w:rFonts w:ascii="Times New Roman" w:hAnsi="Times New Roman" w:cs="Times New Roman"/>
          <w:noProof/>
          <w:sz w:val="24"/>
        </w:rPr>
      </w:pPr>
    </w:p>
    <w:p w14:paraId="36CD99C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Līdz ar to, nosakot tūrisma proporcijas, kas nepieciešamas tūrisma pievienotās vērtības aprēķināšanai, aprēķins būs balstīts uz mazumtirdzniecības uzcenojumu, jo tas atspoguļo tā pakalpojumu sniedzēja izlaides vērtību, kurš nodrošina preci tūristam.</w:t>
      </w:r>
    </w:p>
    <w:p w14:paraId="08909B2B" w14:textId="77777777" w:rsidR="005A04B3" w:rsidRPr="00A96ED6" w:rsidRDefault="005A04B3" w:rsidP="005A04B3">
      <w:pPr>
        <w:jc w:val="both"/>
        <w:rPr>
          <w:rFonts w:ascii="Times New Roman" w:hAnsi="Times New Roman" w:cs="Times New Roman"/>
          <w:noProof/>
          <w:sz w:val="24"/>
        </w:rPr>
      </w:pPr>
    </w:p>
    <w:p w14:paraId="2E9D857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Lai novērtētu izplatīšanas tirdzniecības uzcenojumu attiecībā uz 2. veidu, Itālijas pieeja paredz izmantot tās vērtības tūrisma proporciju, kas norādīta 6. tabulā starp nozares kolonnu “Valstij raksturīgo tūrisma preču mazumtirdzniecība” un produkta rindu “Valstij raksturīgās tūrisma preces” (iepirkšanās). Vērtības tūrisma proporcijas un iekšzemes tūrisma patēriņa attiecība postenī “Iepirkšanās” nosaka, cik lielā mērā izplatīšanas tirdzniecības uzcenojumi ietekmē tūristu iegādātās preces. Piemērojot šādi iegūto procentuālo apmēru vērtībai attiecībā uz izdevumiem par precēm Itālijas </w:t>
      </w:r>
      <w:r>
        <w:rPr>
          <w:rFonts w:ascii="Times New Roman" w:hAnsi="Times New Roman"/>
          <w:i/>
          <w:iCs/>
          <w:sz w:val="24"/>
        </w:rPr>
        <w:t>BOP</w:t>
      </w:r>
      <w:r>
        <w:rPr>
          <w:rFonts w:ascii="Times New Roman" w:hAnsi="Times New Roman"/>
          <w:sz w:val="24"/>
        </w:rPr>
        <w:t xml:space="preserve"> postenī “Ceļošana”, iegūst 2. veidā sniegto izplatīšanas pakalpojumu vērtību.</w:t>
      </w:r>
    </w:p>
    <w:p w14:paraId="6C1696BF" w14:textId="77777777" w:rsidR="005A04B3" w:rsidRPr="00A96ED6" w:rsidRDefault="005A04B3" w:rsidP="005A04B3">
      <w:pPr>
        <w:jc w:val="both"/>
        <w:rPr>
          <w:rFonts w:ascii="Times New Roman" w:hAnsi="Times New Roman" w:cs="Times New Roman"/>
          <w:noProof/>
          <w:sz w:val="24"/>
        </w:rPr>
      </w:pPr>
    </w:p>
    <w:p w14:paraId="39A2202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Visbeidzot, postenī “Ceļošana” uzrādīto vērtību attiecībā uz izdevumiem par precēm var izslēgt pavisam, attiecinot aplēstos izplatīšanas tirdzniecības uzcenojumus uz 2. veidu.</w:t>
      </w:r>
    </w:p>
    <w:p w14:paraId="1BB7B735" w14:textId="77777777" w:rsidR="005A04B3" w:rsidRPr="00A96ED6" w:rsidRDefault="005A04B3" w:rsidP="005A04B3">
      <w:pPr>
        <w:jc w:val="both"/>
        <w:rPr>
          <w:rFonts w:ascii="Times New Roman" w:hAnsi="Times New Roman" w:cs="Times New Roman"/>
          <w:noProof/>
          <w:sz w:val="24"/>
        </w:rPr>
      </w:pPr>
    </w:p>
    <w:p w14:paraId="71FC339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Itālijā 2015. gadā izplatīšanas pakalpojumi veidoja 30 % no posteņa “Ceļošana” eksporta preču daļas. To pašu proporciju attiecina uz posteņa “Ceļošana” importa preču daļu.</w:t>
      </w:r>
    </w:p>
    <w:p w14:paraId="7353D855" w14:textId="77777777" w:rsidR="005A04B3" w:rsidRPr="00A96ED6" w:rsidRDefault="005A04B3" w:rsidP="005A04B3">
      <w:pPr>
        <w:jc w:val="both"/>
        <w:rPr>
          <w:rFonts w:ascii="Times New Roman" w:hAnsi="Times New Roman" w:cs="Times New Roman"/>
          <w:noProof/>
          <w:sz w:val="24"/>
        </w:rPr>
      </w:pPr>
    </w:p>
    <w:p w14:paraId="729F22CC" w14:textId="77777777" w:rsidR="005A04B3" w:rsidRPr="00A96ED6" w:rsidRDefault="005A04B3" w:rsidP="0043250E">
      <w:pPr>
        <w:keepNext/>
        <w:keepLines/>
        <w:jc w:val="both"/>
        <w:rPr>
          <w:rFonts w:ascii="Times New Roman" w:hAnsi="Times New Roman" w:cs="Times New Roman"/>
          <w:b/>
          <w:bCs/>
          <w:noProof/>
          <w:color w:val="1C1C1C"/>
          <w:sz w:val="24"/>
        </w:rPr>
      </w:pPr>
      <w:bookmarkStart w:id="148" w:name="13.2.3._The_Netherlands"/>
      <w:bookmarkEnd w:id="148"/>
      <w:r>
        <w:rPr>
          <w:rFonts w:ascii="Times New Roman" w:hAnsi="Times New Roman"/>
          <w:b/>
          <w:color w:val="1C1C1C"/>
          <w:sz w:val="24"/>
        </w:rPr>
        <w:lastRenderedPageBreak/>
        <w:t>13.2.3. Nīderlande</w:t>
      </w:r>
    </w:p>
    <w:p w14:paraId="5E06D7EE" w14:textId="77777777" w:rsidR="005A04B3" w:rsidRPr="00A96ED6" w:rsidRDefault="005A04B3" w:rsidP="0043250E">
      <w:pPr>
        <w:keepNext/>
        <w:keepLines/>
        <w:jc w:val="both"/>
        <w:rPr>
          <w:rFonts w:ascii="Times New Roman" w:hAnsi="Times New Roman" w:cs="Times New Roman"/>
          <w:noProof/>
          <w:color w:val="1C1C1C"/>
          <w:sz w:val="24"/>
        </w:rPr>
      </w:pPr>
    </w:p>
    <w:p w14:paraId="4796ADFC" w14:textId="77777777" w:rsidR="005A04B3" w:rsidRPr="00A96ED6" w:rsidRDefault="005A04B3" w:rsidP="0043250E">
      <w:pPr>
        <w:keepNext/>
        <w:keepLines/>
        <w:jc w:val="both"/>
        <w:rPr>
          <w:rFonts w:ascii="Times New Roman" w:hAnsi="Times New Roman" w:cs="Times New Roman"/>
          <w:noProof/>
          <w:sz w:val="24"/>
        </w:rPr>
      </w:pPr>
      <w:r>
        <w:rPr>
          <w:rFonts w:ascii="Times New Roman" w:hAnsi="Times New Roman"/>
          <w:sz w:val="24"/>
        </w:rPr>
        <w:t>Turpmāk redzamajā tabulā iekļautas Nīderlandes Statistikas biroja (</w:t>
      </w:r>
      <w:r>
        <w:rPr>
          <w:rFonts w:ascii="Times New Roman" w:hAnsi="Times New Roman"/>
          <w:i/>
          <w:iCs/>
          <w:sz w:val="24"/>
        </w:rPr>
        <w:t>CBS</w:t>
      </w:r>
      <w:r>
        <w:rPr>
          <w:rFonts w:ascii="Times New Roman" w:hAnsi="Times New Roman"/>
          <w:sz w:val="24"/>
        </w:rPr>
        <w:t>) aplēses</w:t>
      </w:r>
      <w:r w:rsidRPr="00A96ED6">
        <w:rPr>
          <w:rStyle w:val="FootnoteReference"/>
          <w:rFonts w:ascii="Times New Roman" w:hAnsi="Times New Roman" w:cs="Times New Roman"/>
          <w:noProof/>
          <w:sz w:val="24"/>
        </w:rPr>
        <w:footnoteReference w:id="179"/>
      </w:r>
      <w:r>
        <w:rPr>
          <w:rFonts w:ascii="Times New Roman" w:hAnsi="Times New Roman"/>
          <w:sz w:val="24"/>
        </w:rPr>
        <w:t xml:space="preserve"> saistībā ar posteņa “Ceļošana” iedalīšanu to veidojošajos apakšposteņos. Tā kā aplēses ir aptuvenas un vispārīgas (piemēram, dati nav iedalīti pēc partnervalstīm u. c.), redzamās vērtības ir tikai aptuvenas.</w:t>
      </w:r>
    </w:p>
    <w:p w14:paraId="7A9D854B" w14:textId="77777777" w:rsidR="005A04B3" w:rsidRPr="00A96ED6" w:rsidRDefault="005A04B3" w:rsidP="005A04B3">
      <w:pPr>
        <w:jc w:val="both"/>
        <w:rPr>
          <w:rFonts w:ascii="Times New Roman" w:hAnsi="Times New Roman" w:cs="Times New Roman"/>
          <w:noProof/>
          <w:sz w:val="24"/>
        </w:rPr>
      </w:pPr>
    </w:p>
    <w:p w14:paraId="080F8BE8" w14:textId="77777777" w:rsidR="005A04B3" w:rsidRPr="00A96ED6" w:rsidRDefault="005A04B3" w:rsidP="005A04B3">
      <w:pPr>
        <w:jc w:val="both"/>
        <w:rPr>
          <w:rFonts w:ascii="Times New Roman" w:hAnsi="Times New Roman" w:cs="Times New Roman"/>
          <w:b/>
          <w:noProof/>
          <w:color w:val="B83B46"/>
          <w:sz w:val="24"/>
          <w:u w:color="000000"/>
        </w:rPr>
      </w:pPr>
      <w:r>
        <w:rPr>
          <w:rFonts w:ascii="Times New Roman" w:hAnsi="Times New Roman"/>
          <w:b/>
          <w:color w:val="B83B46"/>
          <w:sz w:val="24"/>
          <w:u w:color="000000"/>
        </w:rPr>
        <w:t>13.4. tabula. Nīderlandes veiktais preču daļas novērtējums postenī “Ceļošana” (%)</w:t>
      </w:r>
    </w:p>
    <w:p w14:paraId="5776E7EC" w14:textId="77777777" w:rsidR="005A04B3" w:rsidRPr="00A96ED6" w:rsidRDefault="005A04B3" w:rsidP="005A04B3">
      <w:pPr>
        <w:jc w:val="both"/>
        <w:rPr>
          <w:rFonts w:ascii="Times New Roman" w:hAnsi="Times New Roman" w:cs="Times New Roman"/>
          <w:b/>
          <w:noProof/>
          <w:color w:val="B83B46"/>
          <w:sz w:val="24"/>
          <w:u w:val="single" w:color="000000"/>
        </w:rPr>
      </w:pPr>
    </w:p>
    <w:tbl>
      <w:tblPr>
        <w:tblW w:w="5000" w:type="pct"/>
        <w:tblCellMar>
          <w:top w:w="28" w:type="dxa"/>
          <w:left w:w="28" w:type="dxa"/>
          <w:bottom w:w="28" w:type="dxa"/>
          <w:right w:w="28" w:type="dxa"/>
        </w:tblCellMar>
        <w:tblLook w:val="01E0" w:firstRow="1" w:lastRow="1" w:firstColumn="1" w:lastColumn="1" w:noHBand="0" w:noVBand="0"/>
      </w:tblPr>
      <w:tblGrid>
        <w:gridCol w:w="972"/>
        <w:gridCol w:w="1017"/>
        <w:gridCol w:w="4578"/>
        <w:gridCol w:w="1488"/>
        <w:gridCol w:w="1076"/>
      </w:tblGrid>
      <w:tr w:rsidR="005A04B3" w:rsidRPr="00A96ED6" w14:paraId="2E953E2C" w14:textId="77777777" w:rsidTr="00125454">
        <w:trPr>
          <w:trHeight w:val="448"/>
        </w:trPr>
        <w:tc>
          <w:tcPr>
            <w:tcW w:w="3603" w:type="pct"/>
            <w:gridSpan w:val="3"/>
            <w:tcBorders>
              <w:top w:val="single" w:sz="4" w:space="0" w:color="auto"/>
              <w:bottom w:val="single" w:sz="4" w:space="0" w:color="000000"/>
            </w:tcBorders>
            <w:shd w:val="clear" w:color="auto" w:fill="F7D6D7"/>
          </w:tcPr>
          <w:p w14:paraId="07AC1BC2" w14:textId="77777777" w:rsidR="005A04B3" w:rsidRPr="00A96ED6" w:rsidRDefault="005A04B3" w:rsidP="00125454">
            <w:pPr>
              <w:jc w:val="both"/>
              <w:rPr>
                <w:rFonts w:ascii="Times New Roman" w:hAnsi="Times New Roman" w:cs="Times New Roman"/>
                <w:noProof/>
                <w:sz w:val="24"/>
              </w:rPr>
            </w:pPr>
          </w:p>
        </w:tc>
        <w:tc>
          <w:tcPr>
            <w:tcW w:w="817" w:type="pct"/>
            <w:tcBorders>
              <w:top w:val="single" w:sz="4" w:space="0" w:color="auto"/>
              <w:bottom w:val="single" w:sz="4" w:space="0" w:color="000000"/>
            </w:tcBorders>
            <w:shd w:val="clear" w:color="auto" w:fill="F7D6D7"/>
          </w:tcPr>
          <w:p w14:paraId="70B19ED7" w14:textId="77777777" w:rsidR="005A04B3" w:rsidRPr="00A96ED6" w:rsidRDefault="005A04B3" w:rsidP="00125454">
            <w:pPr>
              <w:ind w:left="99"/>
              <w:jc w:val="both"/>
              <w:rPr>
                <w:rFonts w:ascii="Times New Roman" w:hAnsi="Times New Roman" w:cs="Times New Roman"/>
                <w:b/>
                <w:noProof/>
                <w:sz w:val="24"/>
              </w:rPr>
            </w:pPr>
            <w:r>
              <w:rPr>
                <w:rFonts w:ascii="Times New Roman" w:hAnsi="Times New Roman"/>
                <w:b/>
                <w:sz w:val="24"/>
              </w:rPr>
              <w:t>Imports</w:t>
            </w:r>
          </w:p>
        </w:tc>
        <w:tc>
          <w:tcPr>
            <w:tcW w:w="580" w:type="pct"/>
            <w:tcBorders>
              <w:top w:val="single" w:sz="4" w:space="0" w:color="auto"/>
              <w:bottom w:val="single" w:sz="4" w:space="0" w:color="000000"/>
            </w:tcBorders>
            <w:shd w:val="clear" w:color="auto" w:fill="F7D6D7"/>
          </w:tcPr>
          <w:p w14:paraId="6927953D" w14:textId="77777777" w:rsidR="005A04B3" w:rsidRPr="00A96ED6" w:rsidRDefault="005A04B3" w:rsidP="00125454">
            <w:pPr>
              <w:ind w:left="99"/>
              <w:jc w:val="both"/>
              <w:rPr>
                <w:rFonts w:ascii="Times New Roman" w:hAnsi="Times New Roman" w:cs="Times New Roman"/>
                <w:b/>
                <w:noProof/>
                <w:sz w:val="24"/>
              </w:rPr>
            </w:pPr>
            <w:r>
              <w:rPr>
                <w:rFonts w:ascii="Times New Roman" w:hAnsi="Times New Roman"/>
                <w:b/>
                <w:sz w:val="24"/>
              </w:rPr>
              <w:t>Eksports</w:t>
            </w:r>
          </w:p>
        </w:tc>
      </w:tr>
      <w:tr w:rsidR="005A04B3" w:rsidRPr="00A96ED6" w14:paraId="385A6116" w14:textId="77777777" w:rsidTr="00125454">
        <w:trPr>
          <w:trHeight w:val="420"/>
        </w:trPr>
        <w:tc>
          <w:tcPr>
            <w:tcW w:w="535" w:type="pct"/>
            <w:tcBorders>
              <w:top w:val="single" w:sz="4" w:space="0" w:color="000000"/>
              <w:bottom w:val="single" w:sz="4" w:space="0" w:color="C0C0C0"/>
            </w:tcBorders>
          </w:tcPr>
          <w:p w14:paraId="2E7EDEE0"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SDA1</w:t>
            </w:r>
          </w:p>
        </w:tc>
        <w:tc>
          <w:tcPr>
            <w:tcW w:w="3068" w:type="pct"/>
            <w:gridSpan w:val="2"/>
            <w:tcBorders>
              <w:top w:val="single" w:sz="4" w:space="0" w:color="000000"/>
              <w:bottom w:val="single" w:sz="4" w:space="0" w:color="C0C0C0"/>
            </w:tcBorders>
          </w:tcPr>
          <w:p w14:paraId="5438F66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Darījumu braucieni – pārrobežu un sezonālo darbinieku izdevumi</w:t>
            </w:r>
          </w:p>
        </w:tc>
        <w:tc>
          <w:tcPr>
            <w:tcW w:w="817" w:type="pct"/>
            <w:tcBorders>
              <w:top w:val="single" w:sz="4" w:space="0" w:color="000000"/>
              <w:bottom w:val="single" w:sz="4" w:space="0" w:color="C0C0C0"/>
            </w:tcBorders>
          </w:tcPr>
          <w:p w14:paraId="28512AF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95,00</w:t>
            </w:r>
          </w:p>
        </w:tc>
        <w:tc>
          <w:tcPr>
            <w:tcW w:w="580" w:type="pct"/>
            <w:tcBorders>
              <w:top w:val="single" w:sz="4" w:space="0" w:color="000000"/>
              <w:bottom w:val="single" w:sz="4" w:space="0" w:color="C0C0C0"/>
            </w:tcBorders>
          </w:tcPr>
          <w:p w14:paraId="4CE9973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52,38</w:t>
            </w:r>
          </w:p>
        </w:tc>
      </w:tr>
      <w:tr w:rsidR="005A04B3" w:rsidRPr="00A96ED6" w14:paraId="1FAAA465" w14:textId="77777777" w:rsidTr="00125454">
        <w:trPr>
          <w:trHeight w:val="421"/>
        </w:trPr>
        <w:tc>
          <w:tcPr>
            <w:tcW w:w="535" w:type="pct"/>
            <w:tcBorders>
              <w:top w:val="single" w:sz="4" w:space="0" w:color="C0C0C0"/>
              <w:bottom w:val="single" w:sz="4" w:space="0" w:color="C0C0C0"/>
            </w:tcBorders>
          </w:tcPr>
          <w:p w14:paraId="7E4B4F7F"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SDA2</w:t>
            </w:r>
          </w:p>
        </w:tc>
        <w:tc>
          <w:tcPr>
            <w:tcW w:w="3068" w:type="pct"/>
            <w:gridSpan w:val="2"/>
            <w:tcBorders>
              <w:top w:val="single" w:sz="4" w:space="0" w:color="C0C0C0"/>
              <w:bottom w:val="single" w:sz="4" w:space="0" w:color="C0C0C0"/>
            </w:tcBorders>
          </w:tcPr>
          <w:p w14:paraId="2A35B86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Darījumu braucieni – citi izdevumi</w:t>
            </w:r>
          </w:p>
        </w:tc>
        <w:tc>
          <w:tcPr>
            <w:tcW w:w="817" w:type="pct"/>
            <w:tcBorders>
              <w:top w:val="single" w:sz="4" w:space="0" w:color="C0C0C0"/>
              <w:bottom w:val="single" w:sz="4" w:space="0" w:color="C0C0C0"/>
            </w:tcBorders>
          </w:tcPr>
          <w:p w14:paraId="69F0AF5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1,25</w:t>
            </w:r>
          </w:p>
        </w:tc>
        <w:tc>
          <w:tcPr>
            <w:tcW w:w="580" w:type="pct"/>
            <w:tcBorders>
              <w:top w:val="single" w:sz="4" w:space="0" w:color="C0C0C0"/>
              <w:bottom w:val="single" w:sz="4" w:space="0" w:color="C0C0C0"/>
            </w:tcBorders>
          </w:tcPr>
          <w:p w14:paraId="5182BD7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1,25</w:t>
            </w:r>
          </w:p>
        </w:tc>
      </w:tr>
      <w:tr w:rsidR="005A04B3" w:rsidRPr="00A96ED6" w14:paraId="324565EA" w14:textId="77777777" w:rsidTr="00125454">
        <w:trPr>
          <w:trHeight w:val="421"/>
        </w:trPr>
        <w:tc>
          <w:tcPr>
            <w:tcW w:w="535" w:type="pct"/>
            <w:tcBorders>
              <w:top w:val="single" w:sz="4" w:space="0" w:color="C0C0C0"/>
            </w:tcBorders>
          </w:tcPr>
          <w:p w14:paraId="70717255"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SDB1</w:t>
            </w:r>
          </w:p>
        </w:tc>
        <w:tc>
          <w:tcPr>
            <w:tcW w:w="3068" w:type="pct"/>
            <w:gridSpan w:val="2"/>
            <w:tcBorders>
              <w:top w:val="single" w:sz="4" w:space="0" w:color="C0C0C0"/>
            </w:tcBorders>
          </w:tcPr>
          <w:p w14:paraId="4B3C173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Personiskie braucieni – ar veselību saistītie izdevumi</w:t>
            </w:r>
          </w:p>
        </w:tc>
        <w:tc>
          <w:tcPr>
            <w:tcW w:w="817" w:type="pct"/>
            <w:tcBorders>
              <w:top w:val="single" w:sz="4" w:space="0" w:color="C0C0C0"/>
            </w:tcBorders>
          </w:tcPr>
          <w:p w14:paraId="5B52BDC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w:t>
            </w:r>
          </w:p>
        </w:tc>
        <w:tc>
          <w:tcPr>
            <w:tcW w:w="580" w:type="pct"/>
            <w:tcBorders>
              <w:top w:val="single" w:sz="4" w:space="0" w:color="C0C0C0"/>
            </w:tcBorders>
          </w:tcPr>
          <w:p w14:paraId="1047EC6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w:t>
            </w:r>
          </w:p>
        </w:tc>
      </w:tr>
      <w:tr w:rsidR="005A04B3" w:rsidRPr="00A96ED6" w14:paraId="3F47706A" w14:textId="77777777" w:rsidTr="00125454">
        <w:trPr>
          <w:trHeight w:val="420"/>
        </w:trPr>
        <w:tc>
          <w:tcPr>
            <w:tcW w:w="535" w:type="pct"/>
          </w:tcPr>
          <w:p w14:paraId="2B639FD2"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SDB2</w:t>
            </w:r>
          </w:p>
        </w:tc>
        <w:tc>
          <w:tcPr>
            <w:tcW w:w="3068" w:type="pct"/>
            <w:gridSpan w:val="2"/>
          </w:tcPr>
          <w:p w14:paraId="27F6FEA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Personiskie braucieni – ar izglītību saistītie izdevumi</w:t>
            </w:r>
          </w:p>
        </w:tc>
        <w:tc>
          <w:tcPr>
            <w:tcW w:w="817" w:type="pct"/>
          </w:tcPr>
          <w:p w14:paraId="49940B7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22,00</w:t>
            </w:r>
          </w:p>
        </w:tc>
        <w:tc>
          <w:tcPr>
            <w:tcW w:w="580" w:type="pct"/>
          </w:tcPr>
          <w:p w14:paraId="4F88699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22,00</w:t>
            </w:r>
          </w:p>
        </w:tc>
      </w:tr>
      <w:tr w:rsidR="005A04B3" w:rsidRPr="00A96ED6" w14:paraId="54DE9AD4" w14:textId="77777777" w:rsidTr="00125454">
        <w:trPr>
          <w:trHeight w:val="418"/>
        </w:trPr>
        <w:tc>
          <w:tcPr>
            <w:tcW w:w="535" w:type="pct"/>
            <w:tcBorders>
              <w:bottom w:val="single" w:sz="4" w:space="0" w:color="000000"/>
            </w:tcBorders>
          </w:tcPr>
          <w:p w14:paraId="32B072F1"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SDB3</w:t>
            </w:r>
          </w:p>
        </w:tc>
        <w:tc>
          <w:tcPr>
            <w:tcW w:w="3068" w:type="pct"/>
            <w:gridSpan w:val="2"/>
            <w:tcBorders>
              <w:bottom w:val="single" w:sz="4" w:space="0" w:color="000000"/>
            </w:tcBorders>
          </w:tcPr>
          <w:p w14:paraId="363658A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Personiskie braucieni – ar ceļošanu un atpūtu saistītie izdevumi</w:t>
            </w:r>
          </w:p>
        </w:tc>
        <w:tc>
          <w:tcPr>
            <w:tcW w:w="817" w:type="pct"/>
            <w:tcBorders>
              <w:bottom w:val="single" w:sz="4" w:space="0" w:color="000000"/>
            </w:tcBorders>
          </w:tcPr>
          <w:p w14:paraId="5DF2BA2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18,85</w:t>
            </w:r>
          </w:p>
        </w:tc>
        <w:tc>
          <w:tcPr>
            <w:tcW w:w="580" w:type="pct"/>
            <w:tcBorders>
              <w:bottom w:val="single" w:sz="4" w:space="0" w:color="000000"/>
            </w:tcBorders>
          </w:tcPr>
          <w:p w14:paraId="43DB732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12,77</w:t>
            </w:r>
          </w:p>
        </w:tc>
      </w:tr>
      <w:tr w:rsidR="005A04B3" w:rsidRPr="00A96ED6" w14:paraId="7CE988F9" w14:textId="77777777" w:rsidTr="00125454">
        <w:trPr>
          <w:trHeight w:val="199"/>
        </w:trPr>
        <w:tc>
          <w:tcPr>
            <w:tcW w:w="1094" w:type="pct"/>
            <w:gridSpan w:val="2"/>
            <w:tcBorders>
              <w:top w:val="single" w:sz="4" w:space="0" w:color="000000"/>
            </w:tcBorders>
          </w:tcPr>
          <w:p w14:paraId="7AE69F2A" w14:textId="77777777" w:rsidR="005A04B3" w:rsidRPr="00A96ED6" w:rsidRDefault="005A04B3" w:rsidP="00125454">
            <w:pPr>
              <w:jc w:val="both"/>
              <w:rPr>
                <w:rFonts w:ascii="Times New Roman" w:hAnsi="Times New Roman" w:cs="Times New Roman"/>
                <w:i/>
                <w:noProof/>
                <w:sz w:val="24"/>
              </w:rPr>
            </w:pPr>
          </w:p>
          <w:p w14:paraId="7C74FA87" w14:textId="77777777" w:rsidR="005A04B3" w:rsidRPr="00A96ED6" w:rsidRDefault="005A04B3" w:rsidP="00125454">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i/>
                <w:iCs/>
                <w:sz w:val="24"/>
              </w:rPr>
              <w:t>CBS</w:t>
            </w:r>
          </w:p>
        </w:tc>
        <w:tc>
          <w:tcPr>
            <w:tcW w:w="2509" w:type="pct"/>
            <w:tcBorders>
              <w:top w:val="single" w:sz="4" w:space="0" w:color="000000"/>
            </w:tcBorders>
          </w:tcPr>
          <w:p w14:paraId="2EBBF904" w14:textId="77777777" w:rsidR="005A04B3" w:rsidRPr="00A96ED6" w:rsidRDefault="005A04B3" w:rsidP="00125454">
            <w:pPr>
              <w:jc w:val="both"/>
              <w:rPr>
                <w:rFonts w:ascii="Times New Roman" w:hAnsi="Times New Roman" w:cs="Times New Roman"/>
                <w:noProof/>
                <w:sz w:val="24"/>
              </w:rPr>
            </w:pPr>
          </w:p>
        </w:tc>
        <w:tc>
          <w:tcPr>
            <w:tcW w:w="817" w:type="pct"/>
            <w:tcBorders>
              <w:top w:val="single" w:sz="4" w:space="0" w:color="000000"/>
            </w:tcBorders>
          </w:tcPr>
          <w:p w14:paraId="7C4CDE8C" w14:textId="77777777" w:rsidR="005A04B3" w:rsidRPr="00A96ED6" w:rsidRDefault="005A04B3" w:rsidP="00125454">
            <w:pPr>
              <w:jc w:val="both"/>
              <w:rPr>
                <w:rFonts w:ascii="Times New Roman" w:hAnsi="Times New Roman" w:cs="Times New Roman"/>
                <w:noProof/>
                <w:sz w:val="24"/>
              </w:rPr>
            </w:pPr>
          </w:p>
        </w:tc>
        <w:tc>
          <w:tcPr>
            <w:tcW w:w="580" w:type="pct"/>
            <w:tcBorders>
              <w:top w:val="single" w:sz="4" w:space="0" w:color="000000"/>
            </w:tcBorders>
          </w:tcPr>
          <w:p w14:paraId="2C02A7BB" w14:textId="77777777" w:rsidR="005A04B3" w:rsidRPr="00A96ED6" w:rsidRDefault="005A04B3" w:rsidP="00125454">
            <w:pPr>
              <w:jc w:val="both"/>
              <w:rPr>
                <w:rFonts w:ascii="Times New Roman" w:hAnsi="Times New Roman" w:cs="Times New Roman"/>
                <w:noProof/>
                <w:sz w:val="24"/>
              </w:rPr>
            </w:pPr>
          </w:p>
        </w:tc>
      </w:tr>
    </w:tbl>
    <w:p w14:paraId="2638A2B5" w14:textId="77777777" w:rsidR="005A04B3" w:rsidRPr="00A96ED6" w:rsidRDefault="005A04B3" w:rsidP="005A04B3">
      <w:pPr>
        <w:jc w:val="both"/>
        <w:rPr>
          <w:rFonts w:ascii="Times New Roman" w:hAnsi="Times New Roman" w:cs="Times New Roman"/>
          <w:b/>
          <w:noProof/>
          <w:sz w:val="24"/>
        </w:rPr>
      </w:pPr>
    </w:p>
    <w:p w14:paraId="65C6C31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Turpmāk sniegta papildu informācija par katru apakšposteni.</w:t>
      </w:r>
    </w:p>
    <w:p w14:paraId="1537DC58" w14:textId="77777777" w:rsidR="005A04B3" w:rsidRPr="00A96ED6" w:rsidRDefault="005A04B3" w:rsidP="005A04B3">
      <w:pPr>
        <w:jc w:val="both"/>
        <w:rPr>
          <w:rFonts w:ascii="Times New Roman" w:hAnsi="Times New Roman" w:cs="Times New Roman"/>
          <w:noProof/>
          <w:sz w:val="24"/>
        </w:rPr>
      </w:pPr>
    </w:p>
    <w:p w14:paraId="1B0CE74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SDA1, imports –</w:t>
      </w:r>
    </w:p>
    <w:p w14:paraId="591130F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to veido pārrobežu darbinieku izdevumi. Pieņem, ka lielākā daļa viņu izdevumu attiecas uz precēm (degviela, iepirkšanās lielveikalos, sviestmaizes u. c.).</w:t>
      </w:r>
    </w:p>
    <w:p w14:paraId="0390209E" w14:textId="77777777" w:rsidR="005A04B3" w:rsidRPr="00A96ED6" w:rsidRDefault="005A04B3" w:rsidP="005A04B3">
      <w:pPr>
        <w:jc w:val="both"/>
        <w:rPr>
          <w:rFonts w:ascii="Times New Roman" w:hAnsi="Times New Roman" w:cs="Times New Roman"/>
          <w:noProof/>
          <w:sz w:val="24"/>
        </w:rPr>
      </w:pPr>
    </w:p>
    <w:p w14:paraId="4B3FF94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SDA1, eksports –</w:t>
      </w:r>
    </w:p>
    <w:p w14:paraId="704C101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to veido sezonālie un pārrobežu darbinieki. Tas pats pieņēmums par importu attiecas arī uz pārrobežu darbiniekiem. Attiecībā uz sezonālajiem darbiniekiem Nīderlandē ir novērtēti kopējie izdevumi no viņu kopējiem ienākumiem (48 %). Pieņem, ka attiecībā uz šo viņu ieņēmumu daļu viņiem ir tādi paši izdevumi kā Nīderlandes iedzīvotājiem (50 %).</w:t>
      </w:r>
    </w:p>
    <w:p w14:paraId="3112D5CB" w14:textId="77777777" w:rsidR="005A04B3" w:rsidRPr="00A96ED6" w:rsidRDefault="005A04B3" w:rsidP="005A04B3">
      <w:pPr>
        <w:jc w:val="both"/>
        <w:rPr>
          <w:rFonts w:ascii="Times New Roman" w:hAnsi="Times New Roman" w:cs="Times New Roman"/>
          <w:noProof/>
          <w:sz w:val="24"/>
        </w:rPr>
      </w:pPr>
    </w:p>
    <w:p w14:paraId="3AA09B7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SDA2, imports un eksports –</w:t>
      </w:r>
    </w:p>
    <w:p w14:paraId="3E7A2D4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ir pieejami avoti, lai noteiktu to personu kopējos izdevumus, kuras dodas darījumu braucienos. Tomēr izdevumu kategorijas nav iedalītas sīkāk. Kā mainīgo lielumu izmanto “SDB3, eksports”, atsevišķi izdalot preces un pakalpojumus. Lai gan tas precīzi neatspoguļo visus tās personas izdevumu aspektus, kura dodas darījumu braucienos, tā, šķiet, ir labākā pieejamā vērtība. Lai iegūtu precīzāku novērtējumu, jāveic turpmāka izpēte vai jāveic korekcijas apsekojumā.</w:t>
      </w:r>
    </w:p>
    <w:p w14:paraId="7028DED4" w14:textId="77777777" w:rsidR="005A04B3" w:rsidRPr="00A96ED6" w:rsidRDefault="005A04B3" w:rsidP="005A04B3">
      <w:pPr>
        <w:jc w:val="both"/>
        <w:rPr>
          <w:rFonts w:ascii="Times New Roman" w:hAnsi="Times New Roman" w:cs="Times New Roman"/>
          <w:noProof/>
          <w:sz w:val="24"/>
        </w:rPr>
      </w:pPr>
    </w:p>
    <w:p w14:paraId="6AF94E8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SDB1, imports un eksports –</w:t>
      </w:r>
    </w:p>
    <w:p w14:paraId="7946268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nav pieejami avoti, kas ļautu noteikt preču un pakalpojumu sadalījumu attiecībā uz </w:t>
      </w:r>
      <w:r>
        <w:rPr>
          <w:rFonts w:ascii="Times New Roman" w:hAnsi="Times New Roman"/>
          <w:sz w:val="24"/>
        </w:rPr>
        <w:lastRenderedPageBreak/>
        <w:t>braucieniem, kuri saistīti ar veselību, tādēļ tika izvēlēts 1 %, jo dažas preces var iegādāties, piemēram, laikā, kad persona uzturas slimnīcā. Taču šis procentuālais apmērs nav noteikts, veicot izpēti.</w:t>
      </w:r>
    </w:p>
    <w:p w14:paraId="1341A7CC" w14:textId="77777777" w:rsidR="005A04B3" w:rsidRPr="00A96ED6" w:rsidRDefault="005A04B3" w:rsidP="005A04B3">
      <w:pPr>
        <w:jc w:val="both"/>
        <w:rPr>
          <w:rFonts w:ascii="Times New Roman" w:hAnsi="Times New Roman" w:cs="Times New Roman"/>
          <w:noProof/>
          <w:sz w:val="24"/>
        </w:rPr>
      </w:pPr>
    </w:p>
    <w:p w14:paraId="58CEF5F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SDB2, imports –</w:t>
      </w:r>
    </w:p>
    <w:p w14:paraId="16BF72D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tas atspoguļo Nīderlandes studentu izdevumu procentuālo apmēru par precēm. No dažām kategorijām, piemēram, veselība un higiēna u. c., tika izmantoti tikai 50 % no vērtības. Pieņem, ka Nīderlandes studentiem ārvalstīs ir līdzīgi izdevumi kā Nīderlandē. Būtu loģiski pieņemt, ka dažās valstīs ir zemākas dzīvošanas vai studiju izmaksas (jo īpaši Beļģijā). Šim nolūkam būtu nepieciešams plašs pētījums par katru valsti, tāpēc to šajā novērtējumā neiekļauj.</w:t>
      </w:r>
    </w:p>
    <w:p w14:paraId="49A5F8C6" w14:textId="77777777" w:rsidR="005A04B3" w:rsidRPr="00A96ED6" w:rsidRDefault="005A04B3" w:rsidP="005A04B3">
      <w:pPr>
        <w:jc w:val="both"/>
        <w:rPr>
          <w:rFonts w:ascii="Times New Roman" w:hAnsi="Times New Roman" w:cs="Times New Roman"/>
          <w:noProof/>
          <w:sz w:val="24"/>
        </w:rPr>
      </w:pPr>
    </w:p>
    <w:p w14:paraId="7F45AD2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SDB2, eksports –</w:t>
      </w:r>
    </w:p>
    <w:p w14:paraId="2F0FA5B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tas atspoguļo Nīderlandes studentu izdevumu procentuālo apmēru par precēm. No dažām kategorijām, piemēram, veselība un higiēna u. c., tika izmantoti tikai 50 % no vērtības. Pieņem, ka ārvalstu studentiem ir līdzīgi izdevumi. Viņu izdevumus var ietekmēt tādi faktori kā tautība, studenta veids un ienākumu/finanšu resursi. Attiecībā uz šo jomu nepieciešami papildu pētījumi.</w:t>
      </w:r>
    </w:p>
    <w:p w14:paraId="0655A937" w14:textId="77777777" w:rsidR="005A04B3" w:rsidRPr="00A96ED6" w:rsidRDefault="005A04B3" w:rsidP="005A04B3">
      <w:pPr>
        <w:jc w:val="both"/>
        <w:rPr>
          <w:rFonts w:ascii="Times New Roman" w:hAnsi="Times New Roman" w:cs="Times New Roman"/>
          <w:noProof/>
          <w:sz w:val="24"/>
        </w:rPr>
      </w:pPr>
    </w:p>
    <w:p w14:paraId="1F4951E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SDB3, imports –</w:t>
      </w:r>
    </w:p>
    <w:p w14:paraId="5AD7401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datus iegūst no dažādiem avotiem. Galvenais avots ir apsekojums par Nīderlandes tūristu atvaļinājumiem un izdevumiem ārvalstīs. Tā kā apsekojumā jānorāda dažādi izdevumu veidi, tas sniedz diezgan labu priekšstatu par izdevumiem, taču šo izdevumu īpatsvars ir ļoti zems (tikai 1,25 %).</w:t>
      </w:r>
    </w:p>
    <w:p w14:paraId="0EC19469" w14:textId="77777777" w:rsidR="005A04B3" w:rsidRPr="00A96ED6" w:rsidRDefault="005A04B3" w:rsidP="005A04B3">
      <w:pPr>
        <w:jc w:val="both"/>
        <w:rPr>
          <w:rFonts w:ascii="Times New Roman" w:hAnsi="Times New Roman" w:cs="Times New Roman"/>
          <w:noProof/>
          <w:sz w:val="24"/>
        </w:rPr>
      </w:pPr>
    </w:p>
    <w:p w14:paraId="3367378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Datus iegūst arī no apsekojuma par Nīderlandes pilsoņu vienas dienas braucieniem. Tāpat kā apsekojumā par atvaļinājumiem, arī izdevumi ir ievērojami. Šo izdevumu īpatsvars (35 %) ir lielāks nekā attiecībā uz izdevumiem par precēm atvaļinājuma laikā.</w:t>
      </w:r>
    </w:p>
    <w:p w14:paraId="19C9A5B6" w14:textId="77777777" w:rsidR="005A04B3" w:rsidRPr="00A96ED6" w:rsidRDefault="005A04B3" w:rsidP="005A04B3">
      <w:pPr>
        <w:jc w:val="both"/>
        <w:rPr>
          <w:rFonts w:ascii="Times New Roman" w:hAnsi="Times New Roman" w:cs="Times New Roman"/>
          <w:noProof/>
          <w:sz w:val="24"/>
        </w:rPr>
      </w:pPr>
    </w:p>
    <w:p w14:paraId="67E6FA0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Vēl viens no avotiem ir to preču/pakalpojumu aptuvenā vērtība, ko Nīderlandes pilsoņi ir iegādājušies ārvalstīs. Pieņem, ka ļoti lielu īpatsvaru no šīs vērtības veido preces (95 %). Zināms, ka Vācijā un Beļģijā ir zemas degvielas cenas. Turklāt Vācijā arī lielveikalos ir zemākas cenas nekā Nīderlandē. Lai noteiktu precīzu vērtību, jāveic plašāka izpēte, līdz ar to šo vērtību šajā novērtējumā neiekļauj.</w:t>
      </w:r>
    </w:p>
    <w:p w14:paraId="2312C040" w14:textId="77777777" w:rsidR="005A04B3" w:rsidRPr="00A96ED6" w:rsidRDefault="005A04B3" w:rsidP="005A04B3">
      <w:pPr>
        <w:jc w:val="both"/>
        <w:rPr>
          <w:rFonts w:ascii="Times New Roman" w:hAnsi="Times New Roman" w:cs="Times New Roman"/>
          <w:noProof/>
          <w:sz w:val="24"/>
        </w:rPr>
      </w:pPr>
    </w:p>
    <w:p w14:paraId="21662BB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SDB3, eksports –</w:t>
      </w:r>
    </w:p>
    <w:p w14:paraId="67A71A5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datus iegūst no dažādiem avotiem. Galvenais avots ir apsekojums par nakšņošanu, nosakot tūristu nakšņošanas reižu skaitu. Tā rezultātā radušies izdevumi atspoguļo summu, kas balstīta uz informāciju no kāda agrāka pētījuma, un tā katru gadu nedaudz mainās. Tā kā izdevumi nav iedalīti pēc to veida, izmanto to pašu procentuālo apmēru (1,25 %) kā kategorijai “SDB3, imports”.</w:t>
      </w:r>
    </w:p>
    <w:p w14:paraId="10AA4ACF" w14:textId="77777777" w:rsidR="005A04B3" w:rsidRPr="00A96ED6" w:rsidRDefault="005A04B3" w:rsidP="005A04B3">
      <w:pPr>
        <w:jc w:val="both"/>
        <w:rPr>
          <w:rFonts w:ascii="Times New Roman" w:hAnsi="Times New Roman" w:cs="Times New Roman"/>
          <w:noProof/>
          <w:sz w:val="24"/>
        </w:rPr>
      </w:pPr>
    </w:p>
    <w:p w14:paraId="70049A7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Novērtē to tūristu izdevumus, kuri uzturas Nīderlandē, bet nav iekļauti apsekojumā par nakšņošanu, piemēram, tūristi, kuri nakšņo brīvdienu mājā vai laivā vai izmanto “AirBNB” pakalpojumus. Attiecībā uz šo vērtību izmanto to pašu procentuālo apmēru kā attiecībā uz pārējiem nakšņošanas veidiem (1,25 %).</w:t>
      </w:r>
    </w:p>
    <w:p w14:paraId="7BA610E7" w14:textId="77777777" w:rsidR="005A04B3" w:rsidRPr="00A96ED6" w:rsidRDefault="005A04B3" w:rsidP="005A04B3">
      <w:pPr>
        <w:jc w:val="both"/>
        <w:rPr>
          <w:rFonts w:ascii="Times New Roman" w:hAnsi="Times New Roman" w:cs="Times New Roman"/>
          <w:noProof/>
          <w:sz w:val="24"/>
        </w:rPr>
      </w:pPr>
    </w:p>
    <w:p w14:paraId="2CE37A1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Vienas dienas braucieni ir pēdējā šā pakalpojuma daļa, kurai izmanto vērtību no kāda agrāka pētījuma, ko koriģē reti (izņemot 2020. gadu, kad veica lielākās korekcijas). To pašu procentuālo apmēru (35 %) piemēro kategorijai “SDB3, imports”.</w:t>
      </w:r>
    </w:p>
    <w:p w14:paraId="2DD05851" w14:textId="77777777" w:rsidR="005A04B3" w:rsidRPr="00A96ED6" w:rsidRDefault="005A04B3" w:rsidP="005A04B3">
      <w:pPr>
        <w:jc w:val="both"/>
        <w:rPr>
          <w:rFonts w:ascii="Times New Roman" w:hAnsi="Times New Roman" w:cs="Times New Roman"/>
          <w:noProof/>
          <w:sz w:val="24"/>
        </w:rPr>
      </w:pPr>
    </w:p>
    <w:p w14:paraId="2CD8F498" w14:textId="77777777" w:rsidR="005A04B3" w:rsidRPr="00A96ED6" w:rsidRDefault="005A04B3" w:rsidP="005A04B3">
      <w:pPr>
        <w:jc w:val="both"/>
        <w:rPr>
          <w:rFonts w:ascii="Times New Roman" w:hAnsi="Times New Roman" w:cs="Times New Roman"/>
          <w:b/>
          <w:bCs/>
          <w:noProof/>
          <w:color w:val="1C1C1C"/>
          <w:sz w:val="24"/>
        </w:rPr>
      </w:pPr>
      <w:bookmarkStart w:id="149" w:name="13.2.4._Poland"/>
      <w:bookmarkEnd w:id="149"/>
      <w:r>
        <w:rPr>
          <w:rFonts w:ascii="Times New Roman" w:hAnsi="Times New Roman"/>
          <w:b/>
          <w:color w:val="1C1C1C"/>
          <w:sz w:val="24"/>
        </w:rPr>
        <w:lastRenderedPageBreak/>
        <w:t>13.2.4. Polija</w:t>
      </w:r>
    </w:p>
    <w:p w14:paraId="1A2C248B" w14:textId="77777777" w:rsidR="005A04B3" w:rsidRPr="00A96ED6" w:rsidRDefault="005A04B3" w:rsidP="005A04B3">
      <w:pPr>
        <w:jc w:val="both"/>
        <w:rPr>
          <w:rFonts w:ascii="Times New Roman" w:hAnsi="Times New Roman" w:cs="Times New Roman"/>
          <w:b/>
          <w:bCs/>
          <w:noProof/>
          <w:color w:val="1C1C1C"/>
          <w:sz w:val="24"/>
        </w:rPr>
      </w:pPr>
    </w:p>
    <w:p w14:paraId="2A829A4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Polijas Centrālā banka apkopo </w:t>
      </w:r>
      <w:r>
        <w:rPr>
          <w:rFonts w:ascii="Times New Roman" w:hAnsi="Times New Roman"/>
          <w:i/>
          <w:iCs/>
          <w:sz w:val="24"/>
        </w:rPr>
        <w:t>ITSS</w:t>
      </w:r>
      <w:r>
        <w:rPr>
          <w:rFonts w:ascii="Times New Roman" w:hAnsi="Times New Roman"/>
          <w:sz w:val="24"/>
        </w:rPr>
        <w:t xml:space="preserve"> datus par ceļošanu, izmantojot datus, ko reģionālās statistikas iestādes vāc kā galveno datu avotu. Nepieciešamos posteņa “Ceļošana” sīki izstrādātos datus (piemēram, iedalījumā pēc ceļojuma mērķa, izdevumu veida, ceļotāja tipa u. c.) vāc, veicot īpašu šim mērķim paredzētu apsekojumu. Apsekojuma metodika atbilst MSITS 2010 un BPM6 sniegtajiem ieteikumiem.</w:t>
      </w:r>
    </w:p>
    <w:p w14:paraId="6F64541A" w14:textId="77777777" w:rsidR="005A04B3" w:rsidRPr="00A96ED6" w:rsidRDefault="005A04B3" w:rsidP="005A04B3">
      <w:pPr>
        <w:jc w:val="both"/>
        <w:rPr>
          <w:rFonts w:ascii="Times New Roman" w:hAnsi="Times New Roman" w:cs="Times New Roman"/>
          <w:noProof/>
          <w:sz w:val="24"/>
        </w:rPr>
      </w:pPr>
    </w:p>
    <w:p w14:paraId="76FB54E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Iestādes nesen pārskatīja ceļošanas datus par laika posmu no 2010. līdz 2018. gadam. Proti, ar augstvērtīgu preču iegādi saistītos darījumus pārcēla no pakalpojumu tirdzniecības posteņa uz preču tirdzniecības posteni. Šo pārskatīšanu veica attiecībā uz precēm, kas iegādātas personiskām vajadzībām ceļošanas laikā un ko izmanto ne tikai ceļošanas laikā, bet arī pēc tam, piemēram, automašīnas, laivas, dārglietas, datori u. c. Korekciju novērtēja, balstoties uz informāciju, kas iegūta no apsekojuma par Polijas iedzīvotāju izdevumiem ārvalstu ceļojumu laikā un ārvalstu tūristu izdevumiem Polijā.</w:t>
      </w:r>
    </w:p>
    <w:p w14:paraId="22F49AF4" w14:textId="77777777" w:rsidR="005A04B3" w:rsidRPr="00A96ED6" w:rsidRDefault="005A04B3" w:rsidP="005A04B3">
      <w:pPr>
        <w:jc w:val="both"/>
        <w:rPr>
          <w:rFonts w:ascii="Times New Roman" w:hAnsi="Times New Roman" w:cs="Times New Roman"/>
          <w:noProof/>
          <w:sz w:val="24"/>
        </w:rPr>
      </w:pPr>
    </w:p>
    <w:p w14:paraId="1CE93A51" w14:textId="77777777" w:rsidR="005A04B3" w:rsidRPr="00A96ED6" w:rsidRDefault="005A04B3" w:rsidP="005A04B3">
      <w:pPr>
        <w:jc w:val="both"/>
        <w:rPr>
          <w:rFonts w:ascii="Times New Roman" w:hAnsi="Times New Roman" w:cs="Times New Roman"/>
          <w:b/>
          <w:bCs/>
          <w:noProof/>
          <w:color w:val="1C1C1C"/>
          <w:sz w:val="24"/>
        </w:rPr>
      </w:pPr>
      <w:bookmarkStart w:id="150" w:name="13.2.5._Spain"/>
      <w:bookmarkEnd w:id="150"/>
      <w:r>
        <w:rPr>
          <w:rFonts w:ascii="Times New Roman" w:hAnsi="Times New Roman"/>
          <w:b/>
          <w:color w:val="1C1C1C"/>
          <w:sz w:val="24"/>
        </w:rPr>
        <w:t>13.2.5. Spānija</w:t>
      </w:r>
      <w:bookmarkStart w:id="151" w:name="_bookmark16"/>
      <w:bookmarkEnd w:id="151"/>
    </w:p>
    <w:p w14:paraId="3A6EE754" w14:textId="77777777" w:rsidR="005A04B3" w:rsidRPr="00A96ED6" w:rsidRDefault="005A04B3" w:rsidP="005A04B3">
      <w:pPr>
        <w:jc w:val="both"/>
        <w:rPr>
          <w:rFonts w:ascii="Times New Roman" w:hAnsi="Times New Roman" w:cs="Times New Roman"/>
          <w:noProof/>
          <w:color w:val="1C1C1C"/>
          <w:sz w:val="24"/>
        </w:rPr>
      </w:pPr>
    </w:p>
    <w:p w14:paraId="4BAD5A4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Spānijas Centrālā banka (</w:t>
      </w:r>
      <w:r>
        <w:rPr>
          <w:rFonts w:ascii="Times New Roman" w:hAnsi="Times New Roman"/>
          <w:i/>
          <w:iCs/>
          <w:sz w:val="24"/>
        </w:rPr>
        <w:t>NCB</w:t>
      </w:r>
      <w:r>
        <w:rPr>
          <w:rFonts w:ascii="Times New Roman" w:hAnsi="Times New Roman"/>
          <w:sz w:val="24"/>
        </w:rPr>
        <w:t xml:space="preserve">) ir atbildīga par </w:t>
      </w:r>
      <w:r>
        <w:rPr>
          <w:rFonts w:ascii="Times New Roman" w:hAnsi="Times New Roman"/>
          <w:i/>
          <w:iCs/>
          <w:sz w:val="24"/>
        </w:rPr>
        <w:t>BOP</w:t>
      </w:r>
      <w:r>
        <w:rPr>
          <w:rFonts w:ascii="Times New Roman" w:hAnsi="Times New Roman"/>
          <w:sz w:val="24"/>
        </w:rPr>
        <w:t xml:space="preserve"> posteņa “Ceļošana” galīgo novērtējumu. Šajā postenī uzskaita preces un pakalpojumus, ko vienas valsts iedzīvotāji iegādājušies kādā citā valstī, tajā uzturoties ne ilgāk par 1 gadu uzņēmējdarbības vai personisku iemeslu dēļ (tostarp saistībā ar veselības aprūpi un izglītību).</w:t>
      </w:r>
      <w:r w:rsidRPr="00A96ED6">
        <w:rPr>
          <w:rStyle w:val="FootnoteReference"/>
          <w:rFonts w:ascii="Times New Roman" w:hAnsi="Times New Roman" w:cs="Times New Roman"/>
          <w:noProof/>
          <w:sz w:val="24"/>
        </w:rPr>
        <w:footnoteReference w:id="180"/>
      </w:r>
      <w:r>
        <w:rPr>
          <w:rFonts w:ascii="Times New Roman" w:hAnsi="Times New Roman"/>
          <w:sz w:val="24"/>
        </w:rPr>
        <w:t xml:space="preserve"> Tādēļ </w:t>
      </w:r>
      <w:r>
        <w:rPr>
          <w:rFonts w:ascii="Times New Roman" w:hAnsi="Times New Roman"/>
          <w:i/>
          <w:iCs/>
          <w:sz w:val="24"/>
        </w:rPr>
        <w:t>NCB</w:t>
      </w:r>
      <w:r>
        <w:rPr>
          <w:rFonts w:ascii="Times New Roman" w:hAnsi="Times New Roman"/>
          <w:sz w:val="24"/>
        </w:rPr>
        <w:t xml:space="preserve"> izmanto turpmāk minētos avotus.</w:t>
      </w:r>
    </w:p>
    <w:p w14:paraId="546E458A" w14:textId="77777777" w:rsidR="005A04B3" w:rsidRPr="00A96ED6" w:rsidRDefault="005A04B3" w:rsidP="005A04B3">
      <w:pPr>
        <w:jc w:val="both"/>
        <w:rPr>
          <w:rFonts w:ascii="Times New Roman" w:hAnsi="Times New Roman" w:cs="Times New Roman"/>
          <w:noProof/>
          <w:sz w:val="24"/>
        </w:rPr>
      </w:pPr>
    </w:p>
    <w:p w14:paraId="256EABDB"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Ceļošanas kredīts</w:t>
      </w:r>
    </w:p>
    <w:p w14:paraId="21C3B98A" w14:textId="77777777" w:rsidR="005A04B3" w:rsidRPr="00A96ED6" w:rsidRDefault="005A04B3" w:rsidP="005A04B3">
      <w:pPr>
        <w:jc w:val="both"/>
        <w:rPr>
          <w:rFonts w:ascii="Times New Roman" w:hAnsi="Times New Roman" w:cs="Times New Roman"/>
          <w:noProof/>
          <w:sz w:val="24"/>
        </w:rPr>
      </w:pPr>
    </w:p>
    <w:p w14:paraId="6CB1B9D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Datus par nerezidentu tūrisma izdevumiem iegūst no </w:t>
      </w:r>
      <w:r>
        <w:rPr>
          <w:rFonts w:ascii="Times New Roman" w:hAnsi="Times New Roman"/>
          <w:b/>
          <w:bCs/>
          <w:sz w:val="24"/>
        </w:rPr>
        <w:t>tūristu izdevumu apsekojuma</w:t>
      </w:r>
      <w:r w:rsidRPr="00A96ED6">
        <w:rPr>
          <w:rStyle w:val="FootnoteReference"/>
          <w:rFonts w:ascii="Times New Roman" w:hAnsi="Times New Roman" w:cs="Times New Roman"/>
          <w:b/>
          <w:noProof/>
          <w:sz w:val="24"/>
        </w:rPr>
        <w:footnoteReference w:id="181"/>
      </w:r>
      <w:r>
        <w:rPr>
          <w:rFonts w:ascii="Times New Roman" w:hAnsi="Times New Roman"/>
          <w:b/>
          <w:bCs/>
          <w:sz w:val="24"/>
        </w:rPr>
        <w:t xml:space="preserve"> </w:t>
      </w:r>
      <w:r>
        <w:rPr>
          <w:rFonts w:ascii="Times New Roman" w:hAnsi="Times New Roman"/>
          <w:sz w:val="24"/>
        </w:rPr>
        <w:t xml:space="preserve">(spāņu valodā – </w:t>
      </w:r>
      <w:r>
        <w:rPr>
          <w:rFonts w:ascii="Times New Roman" w:hAnsi="Times New Roman"/>
          <w:i/>
          <w:iCs/>
          <w:sz w:val="24"/>
        </w:rPr>
        <w:t>EGATUR</w:t>
      </w:r>
      <w:r>
        <w:rPr>
          <w:rFonts w:ascii="Times New Roman" w:hAnsi="Times New Roman"/>
          <w:sz w:val="24"/>
        </w:rPr>
        <w:t xml:space="preserve">). Ceļošanas kredītu tieši novērtē, balstoties uz </w:t>
      </w:r>
      <w:r>
        <w:rPr>
          <w:rFonts w:ascii="Times New Roman" w:hAnsi="Times New Roman"/>
          <w:i/>
          <w:iCs/>
          <w:sz w:val="24"/>
        </w:rPr>
        <w:t>EGATUR</w:t>
      </w:r>
      <w:r>
        <w:rPr>
          <w:rFonts w:ascii="Times New Roman" w:hAnsi="Times New Roman"/>
          <w:sz w:val="24"/>
        </w:rPr>
        <w:t xml:space="preserve"> rādītājiem (līmeņiem).</w:t>
      </w:r>
    </w:p>
    <w:p w14:paraId="7932B38F" w14:textId="77777777" w:rsidR="005A04B3" w:rsidRPr="00A96ED6" w:rsidRDefault="005A04B3" w:rsidP="005A04B3">
      <w:pPr>
        <w:jc w:val="both"/>
        <w:rPr>
          <w:rFonts w:ascii="Times New Roman" w:hAnsi="Times New Roman" w:cs="Times New Roman"/>
          <w:noProof/>
          <w:sz w:val="24"/>
        </w:rPr>
      </w:pPr>
    </w:p>
    <w:p w14:paraId="291F61F9"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Ceļošanas debets</w:t>
      </w:r>
    </w:p>
    <w:p w14:paraId="33FE4C06" w14:textId="77777777" w:rsidR="005A04B3" w:rsidRPr="00A96ED6" w:rsidRDefault="005A04B3" w:rsidP="005A04B3">
      <w:pPr>
        <w:jc w:val="both"/>
        <w:rPr>
          <w:rFonts w:ascii="Times New Roman" w:hAnsi="Times New Roman" w:cs="Times New Roman"/>
          <w:b/>
          <w:bCs/>
          <w:noProof/>
          <w:sz w:val="24"/>
        </w:rPr>
      </w:pPr>
    </w:p>
    <w:p w14:paraId="3DB74F5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Maksājumus novērtē, lielākoties balstoties uz informāciju, kas pieejama </w:t>
      </w:r>
      <w:r>
        <w:rPr>
          <w:rFonts w:ascii="Times New Roman" w:hAnsi="Times New Roman"/>
          <w:i/>
          <w:iCs/>
          <w:sz w:val="24"/>
        </w:rPr>
        <w:t>NCB</w:t>
      </w:r>
      <w:r>
        <w:rPr>
          <w:rFonts w:ascii="Times New Roman" w:hAnsi="Times New Roman"/>
          <w:sz w:val="24"/>
        </w:rPr>
        <w:t xml:space="preserve"> maksājumu sistēmās saistībā ar ārējiem darījumiem, par kuriem norēķinās ar Spānijā izsniegtām bankas kartēm. Ceļošanas debetu novērtē, balstoties uz bankas karšu darījumu svārstību rādītājiem. Šo informāciju, kas iedalīta pēc darījuma veida (izmantojot bankomātus, tirdzniecības vietas termināļus vai e-komerciju), papildina ar Telekomunikāciju tirgus komisijas publicētajiem datiem par e-komercijas iedalījumu pēc saimnieciskās darbības nozares, kas ļauj apzināt un izslēgt ar tūrismu nesaistīto digitālo tirdzniecību. Turklāt Spānijas Valsts statistikas biroja (</w:t>
      </w:r>
      <w:r>
        <w:rPr>
          <w:rFonts w:ascii="Times New Roman" w:hAnsi="Times New Roman"/>
          <w:i/>
          <w:iCs/>
          <w:sz w:val="24"/>
        </w:rPr>
        <w:t>INE</w:t>
      </w:r>
      <w:r>
        <w:rPr>
          <w:rFonts w:ascii="Times New Roman" w:hAnsi="Times New Roman"/>
          <w:sz w:val="24"/>
        </w:rPr>
        <w:t xml:space="preserve">) veiktā </w:t>
      </w:r>
      <w:r>
        <w:rPr>
          <w:rFonts w:ascii="Times New Roman" w:hAnsi="Times New Roman"/>
          <w:b/>
          <w:bCs/>
          <w:sz w:val="24"/>
        </w:rPr>
        <w:t>apsekojuma par rezidentu ceļojumiem</w:t>
      </w:r>
      <w:r>
        <w:rPr>
          <w:rFonts w:ascii="Times New Roman" w:hAnsi="Times New Roman"/>
          <w:sz w:val="24"/>
        </w:rPr>
        <w:t xml:space="preserve"> (spāņu valodā – </w:t>
      </w:r>
      <w:r>
        <w:rPr>
          <w:rFonts w:ascii="Times New Roman" w:hAnsi="Times New Roman"/>
          <w:i/>
          <w:iCs/>
          <w:sz w:val="24"/>
        </w:rPr>
        <w:t>ETR</w:t>
      </w:r>
      <w:r>
        <w:rPr>
          <w:rFonts w:ascii="Times New Roman" w:hAnsi="Times New Roman"/>
          <w:sz w:val="24"/>
        </w:rPr>
        <w:t>) rezultātus</w:t>
      </w:r>
      <w:r w:rsidRPr="00A96ED6">
        <w:rPr>
          <w:rStyle w:val="FootnoteReference"/>
          <w:rFonts w:ascii="Times New Roman" w:hAnsi="Times New Roman" w:cs="Times New Roman"/>
          <w:noProof/>
          <w:sz w:val="24"/>
        </w:rPr>
        <w:footnoteReference w:id="182"/>
      </w:r>
      <w:r>
        <w:rPr>
          <w:rFonts w:ascii="Times New Roman" w:hAnsi="Times New Roman"/>
          <w:sz w:val="24"/>
        </w:rPr>
        <w:t xml:space="preserve"> </w:t>
      </w:r>
      <w:r>
        <w:rPr>
          <w:rFonts w:ascii="Times New Roman" w:hAnsi="Times New Roman"/>
          <w:sz w:val="24"/>
        </w:rPr>
        <w:lastRenderedPageBreak/>
        <w:t>izmanto, lai novērtētu ģeogrāfisko iedalījumu un “spoguļdatus” (citu vadošo valstu publicētos datus par ceļošanas kredītu), tādējādi koriģējot lielākās atšķirības.</w:t>
      </w:r>
    </w:p>
    <w:p w14:paraId="3C6C3358" w14:textId="77777777" w:rsidR="005A04B3" w:rsidRPr="00A96ED6" w:rsidRDefault="005A04B3" w:rsidP="005A04B3">
      <w:pPr>
        <w:jc w:val="both"/>
        <w:rPr>
          <w:rFonts w:ascii="Times New Roman" w:hAnsi="Times New Roman" w:cs="Times New Roman"/>
          <w:noProof/>
          <w:sz w:val="24"/>
        </w:rPr>
      </w:pPr>
    </w:p>
    <w:p w14:paraId="1DFA9648"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Tūrisma bāzes datu traktējums atbilstoši BPM6 postenim “Ceļošana”</w:t>
      </w:r>
    </w:p>
    <w:p w14:paraId="3163FD6E" w14:textId="77777777" w:rsidR="005A04B3" w:rsidRPr="00A96ED6" w:rsidRDefault="005A04B3" w:rsidP="005A04B3">
      <w:pPr>
        <w:jc w:val="both"/>
        <w:rPr>
          <w:rFonts w:ascii="Times New Roman" w:hAnsi="Times New Roman" w:cs="Times New Roman"/>
          <w:noProof/>
          <w:sz w:val="24"/>
        </w:rPr>
      </w:pPr>
    </w:p>
    <w:p w14:paraId="63FE446B"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EGATUR</w:t>
      </w:r>
      <w:r>
        <w:rPr>
          <w:rFonts w:ascii="Times New Roman" w:hAnsi="Times New Roman"/>
          <w:sz w:val="24"/>
        </w:rPr>
        <w:t xml:space="preserve"> ir divi mērķi. Pirmkārt, nodrošināt datus par nerezidentu tūristu izdevumiem atbilstoši IRTS 2008 un </w:t>
      </w:r>
      <w:hyperlink r:id="rId62" w:history="1">
        <w:r>
          <w:rPr>
            <w:rStyle w:val="Hyperlink"/>
            <w:rFonts w:ascii="Times New Roman" w:hAnsi="Times New Roman"/>
            <w:sz w:val="24"/>
            <w:u w:val="none"/>
          </w:rPr>
          <w:t>TSA-RMF 2008</w:t>
        </w:r>
      </w:hyperlink>
      <w:r>
        <w:rPr>
          <w:rFonts w:ascii="Times New Roman" w:hAnsi="Times New Roman"/>
          <w:sz w:val="24"/>
        </w:rPr>
        <w:t xml:space="preserve"> standartiem. Otrkārt, nodrošināt bāzes datus ceļošanas kredīta novērtēšanai saskaņā ar BPM6 un MSITS 2010. Attiecībā uz šo otro mērķi </w:t>
      </w:r>
      <w:r>
        <w:rPr>
          <w:rFonts w:ascii="Times New Roman" w:hAnsi="Times New Roman"/>
          <w:i/>
          <w:iCs/>
          <w:sz w:val="24"/>
        </w:rPr>
        <w:t>INE</w:t>
      </w:r>
      <w:r>
        <w:rPr>
          <w:rFonts w:ascii="Times New Roman" w:hAnsi="Times New Roman"/>
          <w:sz w:val="24"/>
        </w:rPr>
        <w:t xml:space="preserve"> atbilstoši traktē </w:t>
      </w:r>
      <w:r>
        <w:rPr>
          <w:rFonts w:ascii="Times New Roman" w:hAnsi="Times New Roman"/>
          <w:i/>
          <w:iCs/>
          <w:sz w:val="24"/>
        </w:rPr>
        <w:t>EGATUR</w:t>
      </w:r>
      <w:r>
        <w:rPr>
          <w:rFonts w:ascii="Times New Roman" w:hAnsi="Times New Roman"/>
          <w:sz w:val="24"/>
        </w:rPr>
        <w:t xml:space="preserve"> bruto datus saskaņā ar BPM6, pirms tā tos iesniedz </w:t>
      </w:r>
      <w:r>
        <w:rPr>
          <w:rFonts w:ascii="Times New Roman" w:hAnsi="Times New Roman"/>
          <w:i/>
          <w:iCs/>
          <w:sz w:val="24"/>
        </w:rPr>
        <w:t>NCB</w:t>
      </w:r>
      <w:r>
        <w:rPr>
          <w:rFonts w:ascii="Times New Roman" w:hAnsi="Times New Roman"/>
          <w:sz w:val="24"/>
        </w:rPr>
        <w:t xml:space="preserve">, kas datus tālāk traktē atbilstoši </w:t>
      </w:r>
      <w:r>
        <w:rPr>
          <w:rFonts w:ascii="Times New Roman" w:hAnsi="Times New Roman"/>
          <w:i/>
          <w:iCs/>
          <w:sz w:val="24"/>
        </w:rPr>
        <w:t>BOP</w:t>
      </w:r>
      <w:r>
        <w:rPr>
          <w:rFonts w:ascii="Times New Roman" w:hAnsi="Times New Roman"/>
          <w:sz w:val="24"/>
        </w:rPr>
        <w:t>. Veicot šādu traktējumu, nepieciešamas turpmāk minētās korekcijas.</w:t>
      </w:r>
    </w:p>
    <w:p w14:paraId="2C93A672" w14:textId="77777777" w:rsidR="005A04B3" w:rsidRPr="00A96ED6" w:rsidRDefault="005A04B3" w:rsidP="005A04B3">
      <w:pPr>
        <w:jc w:val="both"/>
        <w:rPr>
          <w:rFonts w:ascii="Times New Roman" w:hAnsi="Times New Roman" w:cs="Times New Roman"/>
          <w:noProof/>
          <w:sz w:val="24"/>
        </w:rPr>
      </w:pPr>
    </w:p>
    <w:p w14:paraId="37653AA2"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EGATUR</w:t>
      </w:r>
      <w:r>
        <w:rPr>
          <w:rFonts w:ascii="Times New Roman" w:hAnsi="Times New Roman"/>
          <w:sz w:val="24"/>
        </w:rPr>
        <w:t xml:space="preserve"> datus koriģē, atskaitot pasažieru starptautisko pārvadājumu izmaksas.</w:t>
      </w:r>
    </w:p>
    <w:p w14:paraId="41871CD0" w14:textId="77777777" w:rsidR="005A04B3" w:rsidRPr="00A96ED6" w:rsidRDefault="005A04B3" w:rsidP="005A04B3">
      <w:pPr>
        <w:jc w:val="both"/>
        <w:rPr>
          <w:rFonts w:ascii="Times New Roman" w:hAnsi="Times New Roman" w:cs="Times New Roman"/>
          <w:noProof/>
          <w:sz w:val="24"/>
        </w:rPr>
      </w:pPr>
    </w:p>
    <w:p w14:paraId="776927B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No tūristu daļas kopējās vērtības atskaita 40 % – 30 % attiecina uz starptautisko pasažieru pārvadājumu pakalpojumiem, bet 10 % – uz nerezidentu ceļojumu aģentūru un tūrisma operatoru tirdzniecības uzcenojumiem/komisijas maksām.</w:t>
      </w:r>
    </w:p>
    <w:p w14:paraId="18263EC7" w14:textId="77777777" w:rsidR="005A04B3" w:rsidRPr="00A96ED6" w:rsidRDefault="005A04B3" w:rsidP="005A04B3">
      <w:pPr>
        <w:jc w:val="both"/>
        <w:rPr>
          <w:rFonts w:ascii="Times New Roman" w:hAnsi="Times New Roman" w:cs="Times New Roman"/>
          <w:noProof/>
          <w:sz w:val="24"/>
        </w:rPr>
      </w:pPr>
    </w:p>
    <w:p w14:paraId="0E4305E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Līdzīgi koriģē arī </w:t>
      </w:r>
      <w:r>
        <w:rPr>
          <w:rFonts w:ascii="Times New Roman" w:hAnsi="Times New Roman"/>
          <w:i/>
          <w:iCs/>
          <w:sz w:val="24"/>
        </w:rPr>
        <w:t>ETR</w:t>
      </w:r>
      <w:r>
        <w:rPr>
          <w:rFonts w:ascii="Times New Roman" w:hAnsi="Times New Roman"/>
          <w:sz w:val="24"/>
        </w:rPr>
        <w:t xml:space="preserve"> datus, lai noteiktu </w:t>
      </w:r>
      <w:r>
        <w:rPr>
          <w:rFonts w:ascii="Times New Roman" w:hAnsi="Times New Roman"/>
          <w:i/>
          <w:iCs/>
          <w:sz w:val="24"/>
        </w:rPr>
        <w:t>BOP</w:t>
      </w:r>
      <w:r>
        <w:rPr>
          <w:rFonts w:ascii="Times New Roman" w:hAnsi="Times New Roman"/>
          <w:sz w:val="24"/>
        </w:rPr>
        <w:t xml:space="preserve"> mainīgo lielumu ceļošanas debeta novērtēšanai pēc ģeogrāfiskā iedalījuma.</w:t>
      </w:r>
    </w:p>
    <w:p w14:paraId="3C472054" w14:textId="77777777" w:rsidR="005A04B3" w:rsidRPr="00A96ED6" w:rsidRDefault="005A04B3" w:rsidP="005A04B3">
      <w:pPr>
        <w:jc w:val="both"/>
        <w:rPr>
          <w:rFonts w:ascii="Times New Roman" w:hAnsi="Times New Roman" w:cs="Times New Roman"/>
          <w:noProof/>
          <w:sz w:val="24"/>
        </w:rPr>
      </w:pPr>
    </w:p>
    <w:p w14:paraId="0FAFF81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Saskaņā ar starptautiskajām metodoloģiskajām vadlīnijām to nekustamo īpašumu īpašnieku aplēstos nomas izdevumus, kas atrodas valstī, kura nav viņu rezidences valsts, uzrāda gan kā ceļošanas ieņēmumus (kredītu), gan kā maksājumus (debetu), ja attiecīgie īpašnieki savā nekustamajā īpašumā uzturas īslaicīgi.</w:t>
      </w:r>
    </w:p>
    <w:p w14:paraId="6CCCEEA1" w14:textId="77777777" w:rsidR="005A04B3" w:rsidRPr="00A96ED6" w:rsidRDefault="005A04B3" w:rsidP="005A04B3">
      <w:pPr>
        <w:jc w:val="both"/>
        <w:rPr>
          <w:rFonts w:ascii="Times New Roman" w:hAnsi="Times New Roman" w:cs="Times New Roman"/>
          <w:noProof/>
          <w:sz w:val="24"/>
        </w:rPr>
      </w:pPr>
    </w:p>
    <w:p w14:paraId="0CEB8EC0"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Preču novērtēšana, balstoties uz tūrisma bāzes datiem</w:t>
      </w:r>
    </w:p>
    <w:p w14:paraId="43D023C2" w14:textId="77777777" w:rsidR="005A04B3" w:rsidRPr="00A96ED6" w:rsidRDefault="005A04B3" w:rsidP="005A04B3">
      <w:pPr>
        <w:jc w:val="both"/>
        <w:rPr>
          <w:rFonts w:ascii="Times New Roman" w:hAnsi="Times New Roman" w:cs="Times New Roman"/>
          <w:noProof/>
          <w:sz w:val="24"/>
        </w:rPr>
      </w:pPr>
    </w:p>
    <w:p w14:paraId="22F8924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Gan </w:t>
      </w:r>
      <w:r>
        <w:rPr>
          <w:rFonts w:ascii="Times New Roman" w:hAnsi="Times New Roman"/>
          <w:i/>
          <w:iCs/>
          <w:sz w:val="24"/>
        </w:rPr>
        <w:t>EGATUR</w:t>
      </w:r>
      <w:r>
        <w:rPr>
          <w:rFonts w:ascii="Times New Roman" w:hAnsi="Times New Roman"/>
          <w:sz w:val="24"/>
        </w:rPr>
        <w:t xml:space="preserve"> (kredīts), gan </w:t>
      </w:r>
      <w:r>
        <w:rPr>
          <w:rFonts w:ascii="Times New Roman" w:hAnsi="Times New Roman"/>
          <w:i/>
          <w:iCs/>
          <w:sz w:val="24"/>
        </w:rPr>
        <w:t>ETR</w:t>
      </w:r>
      <w:r>
        <w:rPr>
          <w:rFonts w:ascii="Times New Roman" w:hAnsi="Times New Roman"/>
          <w:sz w:val="24"/>
        </w:rPr>
        <w:t xml:space="preserve"> (debets) apkopo informāciju, atsevišķi izdalot preču un pakalpojumu izdevumu posteņus. </w:t>
      </w:r>
      <w:r>
        <w:rPr>
          <w:rFonts w:ascii="Times New Roman" w:hAnsi="Times New Roman"/>
          <w:i/>
          <w:iCs/>
          <w:sz w:val="24"/>
        </w:rPr>
        <w:t>EGATUR</w:t>
      </w:r>
      <w:r>
        <w:rPr>
          <w:rFonts w:ascii="Times New Roman" w:hAnsi="Times New Roman"/>
          <w:sz w:val="24"/>
        </w:rPr>
        <w:t xml:space="preserve"> gadījumā datus iedalījumā pēc precēm un pakalpojumiem vāc attiecībā uz abu veidu nerezidentiem, proti, tūristiem (ceļojums ir ilgāks par vienu dienu) un ekskursantiem (vienas dienas ceļojums). Savukārt</w:t>
      </w:r>
      <w:r>
        <w:rPr>
          <w:rFonts w:ascii="Times New Roman" w:hAnsi="Times New Roman"/>
          <w:i/>
          <w:iCs/>
          <w:sz w:val="24"/>
        </w:rPr>
        <w:t xml:space="preserve"> ETR</w:t>
      </w:r>
      <w:r>
        <w:rPr>
          <w:rFonts w:ascii="Times New Roman" w:hAnsi="Times New Roman"/>
          <w:sz w:val="24"/>
        </w:rPr>
        <w:t xml:space="preserve"> gadījumā pēc precēm un pakalpojumiem iedala vienīgi datus par tūristiem.</w:t>
      </w:r>
    </w:p>
    <w:p w14:paraId="3511A975" w14:textId="77777777" w:rsidR="005A04B3" w:rsidRPr="00A96ED6" w:rsidRDefault="005A04B3" w:rsidP="005A04B3">
      <w:pPr>
        <w:jc w:val="both"/>
        <w:rPr>
          <w:rFonts w:ascii="Times New Roman" w:hAnsi="Times New Roman" w:cs="Times New Roman"/>
          <w:noProof/>
          <w:sz w:val="24"/>
        </w:rPr>
      </w:pPr>
    </w:p>
    <w:p w14:paraId="019EAF4C"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color w:val="B83B46"/>
          <w:sz w:val="24"/>
        </w:rPr>
        <w:t xml:space="preserve">13.5. tabula. </w:t>
      </w:r>
      <w:r>
        <w:rPr>
          <w:rFonts w:ascii="Times New Roman" w:hAnsi="Times New Roman"/>
          <w:b/>
          <w:i/>
          <w:iCs/>
          <w:color w:val="B83B46"/>
          <w:sz w:val="24"/>
        </w:rPr>
        <w:t>EGATUR</w:t>
      </w:r>
      <w:r>
        <w:rPr>
          <w:rFonts w:ascii="Times New Roman" w:hAnsi="Times New Roman"/>
          <w:b/>
          <w:color w:val="B83B46"/>
          <w:sz w:val="24"/>
        </w:rPr>
        <w:t xml:space="preserve"> un </w:t>
      </w:r>
      <w:r>
        <w:rPr>
          <w:rFonts w:ascii="Times New Roman" w:hAnsi="Times New Roman"/>
          <w:b/>
          <w:i/>
          <w:iCs/>
          <w:color w:val="B83B46"/>
          <w:sz w:val="24"/>
        </w:rPr>
        <w:t>ETR</w:t>
      </w:r>
      <w:r>
        <w:rPr>
          <w:rFonts w:ascii="Times New Roman" w:hAnsi="Times New Roman"/>
          <w:b/>
          <w:color w:val="B83B46"/>
          <w:sz w:val="24"/>
        </w:rPr>
        <w:t xml:space="preserve"> preču un pakalpojumu proporcijas</w:t>
      </w:r>
      <w:r w:rsidRPr="00A96ED6">
        <w:rPr>
          <w:rStyle w:val="FootnoteReference"/>
          <w:rFonts w:ascii="Times New Roman" w:hAnsi="Times New Roman" w:cs="Times New Roman"/>
          <w:b/>
          <w:bCs/>
          <w:noProof/>
          <w:color w:val="B83B46"/>
          <w:sz w:val="24"/>
        </w:rPr>
        <w:footnoteReference w:id="183"/>
      </w:r>
      <w:r>
        <w:rPr>
          <w:rFonts w:ascii="Times New Roman" w:hAnsi="Times New Roman"/>
          <w:b/>
          <w:color w:val="B83B46"/>
          <w:sz w:val="24"/>
        </w:rPr>
        <w:t xml:space="preserve"> (alternatīva atveide) (%)</w:t>
      </w:r>
    </w:p>
    <w:p w14:paraId="3FB79628" w14:textId="77777777" w:rsidR="005A04B3" w:rsidRPr="00A96ED6" w:rsidRDefault="005A04B3" w:rsidP="005A04B3">
      <w:pPr>
        <w:jc w:val="both"/>
        <w:rPr>
          <w:rFonts w:ascii="Times New Roman" w:hAnsi="Times New Roman" w:cs="Times New Roman"/>
          <w:b/>
          <w:noProof/>
          <w:sz w:val="24"/>
        </w:rPr>
      </w:pPr>
    </w:p>
    <w:tbl>
      <w:tblPr>
        <w:tblW w:w="5000"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28" w:type="dxa"/>
          <w:left w:w="28" w:type="dxa"/>
          <w:bottom w:w="28" w:type="dxa"/>
          <w:right w:w="28" w:type="dxa"/>
        </w:tblCellMar>
        <w:tblLook w:val="01E0" w:firstRow="1" w:lastRow="1" w:firstColumn="1" w:lastColumn="1" w:noHBand="0" w:noVBand="0"/>
      </w:tblPr>
      <w:tblGrid>
        <w:gridCol w:w="3149"/>
        <w:gridCol w:w="997"/>
        <w:gridCol w:w="997"/>
        <w:gridCol w:w="997"/>
        <w:gridCol w:w="997"/>
        <w:gridCol w:w="997"/>
        <w:gridCol w:w="997"/>
      </w:tblGrid>
      <w:tr w:rsidR="005A04B3" w:rsidRPr="00A96ED6" w14:paraId="2C543965" w14:textId="77777777" w:rsidTr="00125454">
        <w:trPr>
          <w:trHeight w:val="219"/>
        </w:trPr>
        <w:tc>
          <w:tcPr>
            <w:tcW w:w="1878" w:type="pct"/>
            <w:vMerge w:val="restart"/>
            <w:tcBorders>
              <w:left w:val="nil"/>
              <w:right w:val="nil"/>
            </w:tcBorders>
            <w:shd w:val="clear" w:color="auto" w:fill="F7D6D7"/>
            <w:vAlign w:val="bottom"/>
          </w:tcPr>
          <w:p w14:paraId="01084212" w14:textId="77777777" w:rsidR="005A04B3" w:rsidRPr="00A96ED6" w:rsidRDefault="005A04B3" w:rsidP="00BD11F1">
            <w:pPr>
              <w:ind w:left="57" w:right="57"/>
              <w:rPr>
                <w:rFonts w:ascii="Times New Roman" w:hAnsi="Times New Roman" w:cs="Times New Roman"/>
                <w:b/>
                <w:noProof/>
                <w:sz w:val="24"/>
              </w:rPr>
            </w:pPr>
            <w:r>
              <w:rPr>
                <w:rFonts w:ascii="Times New Roman" w:hAnsi="Times New Roman"/>
                <w:b/>
                <w:sz w:val="24"/>
              </w:rPr>
              <w:t>CEĻOŠANA KOPĀ</w:t>
            </w:r>
          </w:p>
        </w:tc>
        <w:tc>
          <w:tcPr>
            <w:tcW w:w="1041" w:type="pct"/>
            <w:gridSpan w:val="2"/>
            <w:tcBorders>
              <w:left w:val="nil"/>
              <w:right w:val="nil"/>
            </w:tcBorders>
            <w:shd w:val="clear" w:color="auto" w:fill="F7D6D7"/>
          </w:tcPr>
          <w:p w14:paraId="34DB5AB2"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2019</w:t>
            </w:r>
          </w:p>
        </w:tc>
        <w:tc>
          <w:tcPr>
            <w:tcW w:w="1041" w:type="pct"/>
            <w:gridSpan w:val="2"/>
            <w:tcBorders>
              <w:left w:val="nil"/>
              <w:bottom w:val="single" w:sz="8" w:space="0" w:color="808080" w:themeColor="background1" w:themeShade="80"/>
              <w:right w:val="nil"/>
            </w:tcBorders>
            <w:shd w:val="clear" w:color="auto" w:fill="F7D6D7"/>
          </w:tcPr>
          <w:p w14:paraId="5E33344F"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2018</w:t>
            </w:r>
          </w:p>
        </w:tc>
        <w:tc>
          <w:tcPr>
            <w:tcW w:w="1040" w:type="pct"/>
            <w:gridSpan w:val="2"/>
            <w:tcBorders>
              <w:left w:val="nil"/>
              <w:right w:val="nil"/>
            </w:tcBorders>
            <w:shd w:val="clear" w:color="auto" w:fill="F7D6D7"/>
          </w:tcPr>
          <w:p w14:paraId="6D6A9147"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2017</w:t>
            </w:r>
          </w:p>
        </w:tc>
      </w:tr>
      <w:tr w:rsidR="005A04B3" w:rsidRPr="00A96ED6" w14:paraId="02C11A7C" w14:textId="77777777" w:rsidTr="00125454">
        <w:trPr>
          <w:trHeight w:val="196"/>
        </w:trPr>
        <w:tc>
          <w:tcPr>
            <w:tcW w:w="1878" w:type="pct"/>
            <w:vMerge/>
            <w:tcBorders>
              <w:top w:val="nil"/>
              <w:left w:val="nil"/>
              <w:bottom w:val="single" w:sz="8" w:space="0" w:color="auto"/>
              <w:right w:val="nil"/>
            </w:tcBorders>
            <w:shd w:val="clear" w:color="auto" w:fill="F7D6D7"/>
          </w:tcPr>
          <w:p w14:paraId="362AA10C" w14:textId="77777777" w:rsidR="005A04B3" w:rsidRPr="00A96ED6" w:rsidRDefault="005A04B3" w:rsidP="00BD11F1">
            <w:pPr>
              <w:ind w:left="57" w:right="57"/>
              <w:jc w:val="both"/>
              <w:rPr>
                <w:rFonts w:ascii="Times New Roman" w:hAnsi="Times New Roman" w:cs="Times New Roman"/>
                <w:noProof/>
                <w:sz w:val="24"/>
                <w:szCs w:val="2"/>
              </w:rPr>
            </w:pPr>
          </w:p>
        </w:tc>
        <w:tc>
          <w:tcPr>
            <w:tcW w:w="520" w:type="pct"/>
            <w:tcBorders>
              <w:top w:val="single" w:sz="8" w:space="0" w:color="808080" w:themeColor="background1" w:themeShade="80"/>
              <w:left w:val="nil"/>
              <w:bottom w:val="single" w:sz="8" w:space="0" w:color="auto"/>
              <w:right w:val="nil"/>
            </w:tcBorders>
            <w:shd w:val="clear" w:color="auto" w:fill="F7D6D7"/>
          </w:tcPr>
          <w:p w14:paraId="1C711C88"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Kredīts</w:t>
            </w:r>
          </w:p>
        </w:tc>
        <w:tc>
          <w:tcPr>
            <w:tcW w:w="521" w:type="pct"/>
            <w:tcBorders>
              <w:top w:val="single" w:sz="8" w:space="0" w:color="808080" w:themeColor="background1" w:themeShade="80"/>
              <w:left w:val="nil"/>
              <w:bottom w:val="single" w:sz="8" w:space="0" w:color="auto"/>
              <w:right w:val="nil"/>
            </w:tcBorders>
            <w:shd w:val="clear" w:color="auto" w:fill="F7D6D7"/>
          </w:tcPr>
          <w:p w14:paraId="3A6058B6"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Debets</w:t>
            </w:r>
          </w:p>
        </w:tc>
        <w:tc>
          <w:tcPr>
            <w:tcW w:w="520" w:type="pct"/>
            <w:tcBorders>
              <w:top w:val="single" w:sz="8" w:space="0" w:color="808080" w:themeColor="background1" w:themeShade="80"/>
              <w:left w:val="nil"/>
              <w:bottom w:val="single" w:sz="8" w:space="0" w:color="auto"/>
              <w:right w:val="nil"/>
            </w:tcBorders>
            <w:shd w:val="clear" w:color="auto" w:fill="F7D6D7"/>
          </w:tcPr>
          <w:p w14:paraId="1D3806A6"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Kredīts</w:t>
            </w:r>
          </w:p>
        </w:tc>
        <w:tc>
          <w:tcPr>
            <w:tcW w:w="521" w:type="pct"/>
            <w:tcBorders>
              <w:left w:val="nil"/>
              <w:bottom w:val="single" w:sz="8" w:space="0" w:color="auto"/>
              <w:right w:val="nil"/>
            </w:tcBorders>
            <w:shd w:val="clear" w:color="auto" w:fill="F7D6D7"/>
          </w:tcPr>
          <w:p w14:paraId="0963E18E"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Debets</w:t>
            </w:r>
          </w:p>
        </w:tc>
        <w:tc>
          <w:tcPr>
            <w:tcW w:w="520" w:type="pct"/>
            <w:tcBorders>
              <w:left w:val="nil"/>
              <w:bottom w:val="single" w:sz="8" w:space="0" w:color="auto"/>
              <w:right w:val="nil"/>
            </w:tcBorders>
            <w:shd w:val="clear" w:color="auto" w:fill="F7D6D7"/>
          </w:tcPr>
          <w:p w14:paraId="57D0B07E"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Kredīts</w:t>
            </w:r>
          </w:p>
        </w:tc>
        <w:tc>
          <w:tcPr>
            <w:tcW w:w="520" w:type="pct"/>
            <w:tcBorders>
              <w:left w:val="nil"/>
              <w:bottom w:val="single" w:sz="8" w:space="0" w:color="auto"/>
              <w:right w:val="nil"/>
            </w:tcBorders>
            <w:shd w:val="clear" w:color="auto" w:fill="F7D6D7"/>
          </w:tcPr>
          <w:p w14:paraId="7C0FBC8B"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Debets</w:t>
            </w:r>
          </w:p>
        </w:tc>
      </w:tr>
      <w:tr w:rsidR="005A04B3" w:rsidRPr="00A96ED6" w14:paraId="14D6180F" w14:textId="77777777" w:rsidTr="00125454">
        <w:trPr>
          <w:trHeight w:val="196"/>
        </w:trPr>
        <w:tc>
          <w:tcPr>
            <w:tcW w:w="1878" w:type="pct"/>
            <w:tcBorders>
              <w:top w:val="single" w:sz="8" w:space="0" w:color="auto"/>
              <w:left w:val="single" w:sz="6" w:space="0" w:color="D3D3D3"/>
              <w:bottom w:val="single" w:sz="4" w:space="0" w:color="808080" w:themeColor="background1" w:themeShade="80"/>
              <w:right w:val="single" w:sz="4" w:space="0" w:color="808080" w:themeColor="background1" w:themeShade="80"/>
            </w:tcBorders>
          </w:tcPr>
          <w:p w14:paraId="4521AF6F" w14:textId="77777777" w:rsidR="005A04B3" w:rsidRPr="00A96ED6" w:rsidRDefault="005A04B3" w:rsidP="00BD11F1">
            <w:pPr>
              <w:ind w:left="57" w:right="57"/>
              <w:jc w:val="both"/>
              <w:rPr>
                <w:rFonts w:ascii="Times New Roman" w:hAnsi="Times New Roman" w:cs="Times New Roman"/>
                <w:b/>
                <w:noProof/>
                <w:sz w:val="24"/>
              </w:rPr>
            </w:pPr>
            <w:r>
              <w:rPr>
                <w:rFonts w:ascii="Times New Roman" w:hAnsi="Times New Roman"/>
                <w:b/>
                <w:sz w:val="24"/>
              </w:rPr>
              <w:t>PRECES</w:t>
            </w:r>
          </w:p>
        </w:tc>
        <w:tc>
          <w:tcPr>
            <w:tcW w:w="520" w:type="pct"/>
            <w:tcBorders>
              <w:top w:val="single" w:sz="8" w:space="0" w:color="auto"/>
              <w:left w:val="single" w:sz="4" w:space="0" w:color="808080" w:themeColor="background1" w:themeShade="80"/>
              <w:bottom w:val="single" w:sz="4" w:space="0" w:color="808080" w:themeColor="background1" w:themeShade="80"/>
              <w:right w:val="single" w:sz="4" w:space="0" w:color="808080" w:themeColor="background1" w:themeShade="80"/>
            </w:tcBorders>
          </w:tcPr>
          <w:p w14:paraId="38540B7F"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16,69</w:t>
            </w:r>
          </w:p>
        </w:tc>
        <w:tc>
          <w:tcPr>
            <w:tcW w:w="521" w:type="pct"/>
            <w:tcBorders>
              <w:top w:val="single" w:sz="8" w:space="0" w:color="auto"/>
              <w:left w:val="single" w:sz="4" w:space="0" w:color="808080" w:themeColor="background1" w:themeShade="80"/>
              <w:bottom w:val="single" w:sz="4" w:space="0" w:color="808080" w:themeColor="background1" w:themeShade="80"/>
              <w:right w:val="single" w:sz="4" w:space="0" w:color="808080" w:themeColor="background1" w:themeShade="80"/>
            </w:tcBorders>
          </w:tcPr>
          <w:p w14:paraId="0B49CD46"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13,86</w:t>
            </w:r>
          </w:p>
        </w:tc>
        <w:tc>
          <w:tcPr>
            <w:tcW w:w="520" w:type="pct"/>
            <w:tcBorders>
              <w:top w:val="single" w:sz="8" w:space="0" w:color="auto"/>
              <w:left w:val="single" w:sz="4" w:space="0" w:color="808080" w:themeColor="background1" w:themeShade="80"/>
              <w:bottom w:val="single" w:sz="4" w:space="0" w:color="808080" w:themeColor="background1" w:themeShade="80"/>
              <w:right w:val="single" w:sz="4" w:space="0" w:color="808080" w:themeColor="background1" w:themeShade="80"/>
            </w:tcBorders>
          </w:tcPr>
          <w:p w14:paraId="2954AA82"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16,68</w:t>
            </w:r>
          </w:p>
        </w:tc>
        <w:tc>
          <w:tcPr>
            <w:tcW w:w="521" w:type="pct"/>
            <w:tcBorders>
              <w:top w:val="single" w:sz="8" w:space="0" w:color="auto"/>
              <w:left w:val="single" w:sz="4" w:space="0" w:color="808080" w:themeColor="background1" w:themeShade="80"/>
              <w:bottom w:val="single" w:sz="4" w:space="0" w:color="808080" w:themeColor="background1" w:themeShade="80"/>
              <w:right w:val="single" w:sz="4" w:space="0" w:color="808080" w:themeColor="background1" w:themeShade="80"/>
            </w:tcBorders>
          </w:tcPr>
          <w:p w14:paraId="301DF9EB"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13,73</w:t>
            </w:r>
          </w:p>
        </w:tc>
        <w:tc>
          <w:tcPr>
            <w:tcW w:w="520" w:type="pct"/>
            <w:tcBorders>
              <w:top w:val="single" w:sz="8" w:space="0" w:color="auto"/>
              <w:left w:val="single" w:sz="4" w:space="0" w:color="808080" w:themeColor="background1" w:themeShade="80"/>
              <w:bottom w:val="single" w:sz="4" w:space="0" w:color="808080" w:themeColor="background1" w:themeShade="80"/>
              <w:right w:val="single" w:sz="4" w:space="0" w:color="808080" w:themeColor="background1" w:themeShade="80"/>
            </w:tcBorders>
          </w:tcPr>
          <w:p w14:paraId="09098B29"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17,14</w:t>
            </w:r>
          </w:p>
        </w:tc>
        <w:tc>
          <w:tcPr>
            <w:tcW w:w="520" w:type="pct"/>
            <w:tcBorders>
              <w:top w:val="single" w:sz="8" w:space="0" w:color="auto"/>
              <w:left w:val="single" w:sz="4" w:space="0" w:color="808080" w:themeColor="background1" w:themeShade="80"/>
              <w:bottom w:val="single" w:sz="4" w:space="0" w:color="808080" w:themeColor="background1" w:themeShade="80"/>
              <w:right w:val="single" w:sz="6" w:space="0" w:color="D3D3D3"/>
            </w:tcBorders>
          </w:tcPr>
          <w:p w14:paraId="4E2C4EC1"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15,19</w:t>
            </w:r>
          </w:p>
        </w:tc>
      </w:tr>
      <w:tr w:rsidR="005A04B3" w:rsidRPr="00A96ED6" w14:paraId="5044A5AA" w14:textId="77777777" w:rsidTr="00125454">
        <w:trPr>
          <w:trHeight w:val="219"/>
        </w:trPr>
        <w:tc>
          <w:tcPr>
            <w:tcW w:w="1878" w:type="pct"/>
            <w:tcBorders>
              <w:top w:val="single" w:sz="4" w:space="0" w:color="808080" w:themeColor="background1" w:themeShade="80"/>
              <w:left w:val="single" w:sz="6" w:space="0" w:color="D3D3D3"/>
              <w:bottom w:val="single" w:sz="4" w:space="0" w:color="808080" w:themeColor="background1" w:themeShade="80"/>
              <w:right w:val="single" w:sz="4" w:space="0" w:color="808080" w:themeColor="background1" w:themeShade="80"/>
            </w:tcBorders>
          </w:tcPr>
          <w:p w14:paraId="7465B809" w14:textId="77777777" w:rsidR="005A04B3" w:rsidRPr="00A96ED6" w:rsidRDefault="005A04B3" w:rsidP="00BD11F1">
            <w:pPr>
              <w:ind w:left="57" w:right="57"/>
              <w:jc w:val="both"/>
              <w:rPr>
                <w:rFonts w:ascii="Times New Roman" w:hAnsi="Times New Roman" w:cs="Times New Roman"/>
                <w:b/>
                <w:noProof/>
                <w:sz w:val="24"/>
              </w:rPr>
            </w:pPr>
            <w:r>
              <w:rPr>
                <w:rFonts w:ascii="Times New Roman" w:hAnsi="Times New Roman"/>
                <w:b/>
                <w:sz w:val="24"/>
              </w:rPr>
              <w:t>PAKALPOJUMI</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7D522122"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83,31</w:t>
            </w:r>
          </w:p>
        </w:tc>
        <w:tc>
          <w:tcPr>
            <w:tcW w:w="521"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52CE1CE5"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86,14</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48376DA9"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83,32</w:t>
            </w:r>
          </w:p>
        </w:tc>
        <w:tc>
          <w:tcPr>
            <w:tcW w:w="521"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1176B886"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86,27</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1291B523"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82,86</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6" w:space="0" w:color="D3D3D3"/>
            </w:tcBorders>
          </w:tcPr>
          <w:p w14:paraId="7ADECBFD"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84,81</w:t>
            </w:r>
          </w:p>
        </w:tc>
      </w:tr>
      <w:tr w:rsidR="005A04B3" w:rsidRPr="00A96ED6" w14:paraId="1700B121" w14:textId="77777777" w:rsidTr="00125454">
        <w:trPr>
          <w:trHeight w:val="219"/>
        </w:trPr>
        <w:tc>
          <w:tcPr>
            <w:tcW w:w="1878" w:type="pct"/>
            <w:tcBorders>
              <w:top w:val="single" w:sz="4" w:space="0" w:color="808080" w:themeColor="background1" w:themeShade="80"/>
              <w:left w:val="single" w:sz="6" w:space="0" w:color="D3D3D3"/>
              <w:right w:val="single" w:sz="4" w:space="0" w:color="808080" w:themeColor="background1" w:themeShade="80"/>
            </w:tcBorders>
          </w:tcPr>
          <w:p w14:paraId="7494553A" w14:textId="77777777" w:rsidR="005A04B3" w:rsidRPr="00A96ED6" w:rsidRDefault="005A04B3" w:rsidP="00BD11F1">
            <w:pPr>
              <w:ind w:left="57" w:right="57"/>
              <w:jc w:val="both"/>
              <w:rPr>
                <w:rFonts w:ascii="Times New Roman" w:hAnsi="Times New Roman" w:cs="Times New Roman"/>
                <w:b/>
                <w:noProof/>
                <w:sz w:val="24"/>
              </w:rPr>
            </w:pPr>
            <w:r>
              <w:rPr>
                <w:rFonts w:ascii="Times New Roman" w:hAnsi="Times New Roman"/>
                <w:b/>
                <w:sz w:val="24"/>
              </w:rPr>
              <w:t>KOPĀ</w:t>
            </w:r>
          </w:p>
        </w:tc>
        <w:tc>
          <w:tcPr>
            <w:tcW w:w="520" w:type="pct"/>
            <w:tcBorders>
              <w:top w:val="single" w:sz="4" w:space="0" w:color="808080" w:themeColor="background1" w:themeShade="80"/>
              <w:left w:val="single" w:sz="4" w:space="0" w:color="808080" w:themeColor="background1" w:themeShade="80"/>
              <w:right w:val="single" w:sz="4" w:space="0" w:color="808080" w:themeColor="background1" w:themeShade="80"/>
            </w:tcBorders>
          </w:tcPr>
          <w:p w14:paraId="7996968A" w14:textId="77777777" w:rsidR="005A04B3" w:rsidRPr="00A96ED6" w:rsidRDefault="005A04B3" w:rsidP="00BD11F1">
            <w:pPr>
              <w:ind w:left="57" w:right="57"/>
              <w:jc w:val="right"/>
              <w:rPr>
                <w:rFonts w:ascii="Times New Roman" w:hAnsi="Times New Roman" w:cs="Times New Roman"/>
                <w:b/>
                <w:noProof/>
                <w:sz w:val="24"/>
              </w:rPr>
            </w:pPr>
            <w:r>
              <w:rPr>
                <w:rFonts w:ascii="Times New Roman" w:hAnsi="Times New Roman"/>
                <w:b/>
                <w:sz w:val="24"/>
              </w:rPr>
              <w:t>100,00</w:t>
            </w:r>
          </w:p>
        </w:tc>
        <w:tc>
          <w:tcPr>
            <w:tcW w:w="521" w:type="pct"/>
            <w:tcBorders>
              <w:top w:val="single" w:sz="4" w:space="0" w:color="808080" w:themeColor="background1" w:themeShade="80"/>
              <w:left w:val="single" w:sz="4" w:space="0" w:color="808080" w:themeColor="background1" w:themeShade="80"/>
              <w:right w:val="single" w:sz="4" w:space="0" w:color="808080" w:themeColor="background1" w:themeShade="80"/>
            </w:tcBorders>
          </w:tcPr>
          <w:p w14:paraId="211A31BB" w14:textId="77777777" w:rsidR="005A04B3" w:rsidRPr="00A96ED6" w:rsidRDefault="005A04B3" w:rsidP="00BD11F1">
            <w:pPr>
              <w:ind w:left="57" w:right="57"/>
              <w:jc w:val="right"/>
              <w:rPr>
                <w:rFonts w:ascii="Times New Roman" w:hAnsi="Times New Roman" w:cs="Times New Roman"/>
                <w:b/>
                <w:noProof/>
                <w:sz w:val="24"/>
              </w:rPr>
            </w:pPr>
            <w:r>
              <w:rPr>
                <w:rFonts w:ascii="Times New Roman" w:hAnsi="Times New Roman"/>
                <w:b/>
                <w:sz w:val="24"/>
              </w:rPr>
              <w:t>100,00</w:t>
            </w:r>
          </w:p>
        </w:tc>
        <w:tc>
          <w:tcPr>
            <w:tcW w:w="520" w:type="pct"/>
            <w:tcBorders>
              <w:top w:val="single" w:sz="4" w:space="0" w:color="808080" w:themeColor="background1" w:themeShade="80"/>
              <w:left w:val="single" w:sz="4" w:space="0" w:color="808080" w:themeColor="background1" w:themeShade="80"/>
              <w:right w:val="single" w:sz="4" w:space="0" w:color="808080" w:themeColor="background1" w:themeShade="80"/>
            </w:tcBorders>
          </w:tcPr>
          <w:p w14:paraId="04F2A7AE" w14:textId="77777777" w:rsidR="005A04B3" w:rsidRPr="00A96ED6" w:rsidRDefault="005A04B3" w:rsidP="00BD11F1">
            <w:pPr>
              <w:ind w:left="57" w:right="57"/>
              <w:jc w:val="right"/>
              <w:rPr>
                <w:rFonts w:ascii="Times New Roman" w:hAnsi="Times New Roman" w:cs="Times New Roman"/>
                <w:b/>
                <w:noProof/>
                <w:sz w:val="24"/>
              </w:rPr>
            </w:pPr>
            <w:r>
              <w:rPr>
                <w:rFonts w:ascii="Times New Roman" w:hAnsi="Times New Roman"/>
                <w:b/>
                <w:sz w:val="24"/>
              </w:rPr>
              <w:t>100,00</w:t>
            </w:r>
          </w:p>
        </w:tc>
        <w:tc>
          <w:tcPr>
            <w:tcW w:w="521" w:type="pct"/>
            <w:tcBorders>
              <w:top w:val="single" w:sz="4" w:space="0" w:color="808080" w:themeColor="background1" w:themeShade="80"/>
              <w:left w:val="single" w:sz="4" w:space="0" w:color="808080" w:themeColor="background1" w:themeShade="80"/>
              <w:right w:val="single" w:sz="4" w:space="0" w:color="808080" w:themeColor="background1" w:themeShade="80"/>
            </w:tcBorders>
          </w:tcPr>
          <w:p w14:paraId="6C178265" w14:textId="77777777" w:rsidR="005A04B3" w:rsidRPr="00A96ED6" w:rsidRDefault="005A04B3" w:rsidP="00BD11F1">
            <w:pPr>
              <w:ind w:left="57" w:right="57"/>
              <w:jc w:val="right"/>
              <w:rPr>
                <w:rFonts w:ascii="Times New Roman" w:hAnsi="Times New Roman" w:cs="Times New Roman"/>
                <w:b/>
                <w:noProof/>
                <w:sz w:val="24"/>
              </w:rPr>
            </w:pPr>
            <w:r>
              <w:rPr>
                <w:rFonts w:ascii="Times New Roman" w:hAnsi="Times New Roman"/>
                <w:b/>
                <w:sz w:val="24"/>
              </w:rPr>
              <w:t>100,00</w:t>
            </w:r>
          </w:p>
        </w:tc>
        <w:tc>
          <w:tcPr>
            <w:tcW w:w="520" w:type="pct"/>
            <w:tcBorders>
              <w:top w:val="single" w:sz="4" w:space="0" w:color="808080" w:themeColor="background1" w:themeShade="80"/>
              <w:left w:val="single" w:sz="4" w:space="0" w:color="808080" w:themeColor="background1" w:themeShade="80"/>
              <w:right w:val="single" w:sz="4" w:space="0" w:color="808080" w:themeColor="background1" w:themeShade="80"/>
            </w:tcBorders>
          </w:tcPr>
          <w:p w14:paraId="5CF241C5" w14:textId="77777777" w:rsidR="005A04B3" w:rsidRPr="00A96ED6" w:rsidRDefault="005A04B3" w:rsidP="00BD11F1">
            <w:pPr>
              <w:ind w:left="57" w:right="57"/>
              <w:jc w:val="right"/>
              <w:rPr>
                <w:rFonts w:ascii="Times New Roman" w:hAnsi="Times New Roman" w:cs="Times New Roman"/>
                <w:b/>
                <w:noProof/>
                <w:sz w:val="24"/>
              </w:rPr>
            </w:pPr>
            <w:r>
              <w:rPr>
                <w:rFonts w:ascii="Times New Roman" w:hAnsi="Times New Roman"/>
                <w:b/>
                <w:sz w:val="24"/>
              </w:rPr>
              <w:t>100,00</w:t>
            </w:r>
          </w:p>
        </w:tc>
        <w:tc>
          <w:tcPr>
            <w:tcW w:w="520" w:type="pct"/>
            <w:tcBorders>
              <w:top w:val="single" w:sz="4" w:space="0" w:color="808080" w:themeColor="background1" w:themeShade="80"/>
              <w:left w:val="single" w:sz="4" w:space="0" w:color="808080" w:themeColor="background1" w:themeShade="80"/>
              <w:right w:val="single" w:sz="6" w:space="0" w:color="D3D3D3"/>
            </w:tcBorders>
          </w:tcPr>
          <w:p w14:paraId="54D1FDC1" w14:textId="77777777" w:rsidR="005A04B3" w:rsidRPr="00A96ED6" w:rsidRDefault="005A04B3" w:rsidP="00BD11F1">
            <w:pPr>
              <w:ind w:left="57" w:right="57"/>
              <w:jc w:val="right"/>
              <w:rPr>
                <w:rFonts w:ascii="Times New Roman" w:hAnsi="Times New Roman" w:cs="Times New Roman"/>
                <w:b/>
                <w:noProof/>
                <w:sz w:val="24"/>
              </w:rPr>
            </w:pPr>
            <w:r>
              <w:rPr>
                <w:rFonts w:ascii="Times New Roman" w:hAnsi="Times New Roman"/>
                <w:b/>
                <w:sz w:val="24"/>
              </w:rPr>
              <w:t>100,00</w:t>
            </w:r>
          </w:p>
        </w:tc>
      </w:tr>
      <w:tr w:rsidR="005A04B3" w:rsidRPr="00A96ED6" w14:paraId="3AE6B12F" w14:textId="77777777" w:rsidTr="00125454">
        <w:trPr>
          <w:trHeight w:val="219"/>
        </w:trPr>
        <w:tc>
          <w:tcPr>
            <w:tcW w:w="1878" w:type="pct"/>
            <w:vMerge w:val="restart"/>
            <w:tcBorders>
              <w:left w:val="nil"/>
              <w:right w:val="nil"/>
            </w:tcBorders>
            <w:shd w:val="clear" w:color="auto" w:fill="F7D6D7"/>
            <w:vAlign w:val="bottom"/>
          </w:tcPr>
          <w:p w14:paraId="1097F491" w14:textId="77777777" w:rsidR="005A04B3" w:rsidRPr="00A96ED6" w:rsidRDefault="005A04B3" w:rsidP="00BD11F1">
            <w:pPr>
              <w:ind w:left="57" w:right="57"/>
              <w:rPr>
                <w:rFonts w:ascii="Times New Roman" w:hAnsi="Times New Roman" w:cs="Times New Roman"/>
                <w:b/>
                <w:noProof/>
                <w:sz w:val="24"/>
              </w:rPr>
            </w:pPr>
            <w:r>
              <w:rPr>
                <w:rFonts w:ascii="Times New Roman" w:hAnsi="Times New Roman"/>
                <w:b/>
                <w:sz w:val="24"/>
              </w:rPr>
              <w:t xml:space="preserve">CEĻOŠANAS </w:t>
            </w:r>
            <w:r>
              <w:rPr>
                <w:rFonts w:ascii="Times New Roman" w:hAnsi="Times New Roman"/>
                <w:b/>
                <w:sz w:val="24"/>
              </w:rPr>
              <w:lastRenderedPageBreak/>
              <w:t>PAKALPOJUMI KOPĀ</w:t>
            </w:r>
          </w:p>
        </w:tc>
        <w:tc>
          <w:tcPr>
            <w:tcW w:w="1041" w:type="pct"/>
            <w:gridSpan w:val="2"/>
            <w:tcBorders>
              <w:left w:val="nil"/>
              <w:bottom w:val="single" w:sz="8" w:space="0" w:color="808080" w:themeColor="background1" w:themeShade="80"/>
              <w:right w:val="nil"/>
            </w:tcBorders>
            <w:shd w:val="clear" w:color="auto" w:fill="F7D6D7"/>
          </w:tcPr>
          <w:p w14:paraId="308E0D48"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lastRenderedPageBreak/>
              <w:t>2019</w:t>
            </w:r>
          </w:p>
        </w:tc>
        <w:tc>
          <w:tcPr>
            <w:tcW w:w="1041" w:type="pct"/>
            <w:gridSpan w:val="2"/>
            <w:tcBorders>
              <w:left w:val="nil"/>
              <w:bottom w:val="single" w:sz="8" w:space="0" w:color="808080" w:themeColor="background1" w:themeShade="80"/>
              <w:right w:val="nil"/>
            </w:tcBorders>
            <w:shd w:val="clear" w:color="auto" w:fill="F7D6D7"/>
          </w:tcPr>
          <w:p w14:paraId="54A05C3F"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2018</w:t>
            </w:r>
          </w:p>
        </w:tc>
        <w:tc>
          <w:tcPr>
            <w:tcW w:w="1040" w:type="pct"/>
            <w:gridSpan w:val="2"/>
            <w:tcBorders>
              <w:left w:val="nil"/>
              <w:right w:val="nil"/>
            </w:tcBorders>
            <w:shd w:val="clear" w:color="auto" w:fill="F7D6D7"/>
          </w:tcPr>
          <w:p w14:paraId="26FFB59B"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2017</w:t>
            </w:r>
          </w:p>
        </w:tc>
      </w:tr>
      <w:tr w:rsidR="005A04B3" w:rsidRPr="00A96ED6" w14:paraId="25E09A82" w14:textId="77777777" w:rsidTr="00125454">
        <w:trPr>
          <w:trHeight w:val="196"/>
        </w:trPr>
        <w:tc>
          <w:tcPr>
            <w:tcW w:w="1878" w:type="pct"/>
            <w:vMerge/>
            <w:tcBorders>
              <w:top w:val="nil"/>
              <w:left w:val="nil"/>
              <w:bottom w:val="single" w:sz="8" w:space="0" w:color="auto"/>
              <w:right w:val="nil"/>
            </w:tcBorders>
            <w:shd w:val="clear" w:color="auto" w:fill="F7D6D7"/>
          </w:tcPr>
          <w:p w14:paraId="3F28228E" w14:textId="77777777" w:rsidR="005A04B3" w:rsidRPr="00A96ED6" w:rsidRDefault="005A04B3" w:rsidP="00BD11F1">
            <w:pPr>
              <w:ind w:left="57" w:right="57"/>
              <w:jc w:val="both"/>
              <w:rPr>
                <w:rFonts w:ascii="Times New Roman" w:hAnsi="Times New Roman" w:cs="Times New Roman"/>
                <w:noProof/>
                <w:sz w:val="24"/>
                <w:szCs w:val="2"/>
              </w:rPr>
            </w:pPr>
          </w:p>
        </w:tc>
        <w:tc>
          <w:tcPr>
            <w:tcW w:w="520" w:type="pct"/>
            <w:tcBorders>
              <w:top w:val="single" w:sz="8" w:space="0" w:color="808080" w:themeColor="background1" w:themeShade="80"/>
              <w:left w:val="nil"/>
              <w:bottom w:val="single" w:sz="8" w:space="0" w:color="auto"/>
              <w:right w:val="nil"/>
            </w:tcBorders>
            <w:shd w:val="clear" w:color="auto" w:fill="F7D6D7"/>
          </w:tcPr>
          <w:p w14:paraId="01C26A32"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Kredīts</w:t>
            </w:r>
          </w:p>
        </w:tc>
        <w:tc>
          <w:tcPr>
            <w:tcW w:w="521" w:type="pct"/>
            <w:tcBorders>
              <w:top w:val="single" w:sz="8" w:space="0" w:color="808080" w:themeColor="background1" w:themeShade="80"/>
              <w:left w:val="nil"/>
              <w:bottom w:val="single" w:sz="8" w:space="0" w:color="auto"/>
              <w:right w:val="nil"/>
            </w:tcBorders>
            <w:shd w:val="clear" w:color="auto" w:fill="F7D6D7"/>
          </w:tcPr>
          <w:p w14:paraId="1A70B404"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Debets</w:t>
            </w:r>
          </w:p>
        </w:tc>
        <w:tc>
          <w:tcPr>
            <w:tcW w:w="520" w:type="pct"/>
            <w:tcBorders>
              <w:top w:val="single" w:sz="8" w:space="0" w:color="808080" w:themeColor="background1" w:themeShade="80"/>
              <w:left w:val="nil"/>
              <w:bottom w:val="single" w:sz="8" w:space="0" w:color="auto"/>
              <w:right w:val="nil"/>
            </w:tcBorders>
            <w:shd w:val="clear" w:color="auto" w:fill="F7D6D7"/>
          </w:tcPr>
          <w:p w14:paraId="70B6CB9A"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Kredīts</w:t>
            </w:r>
          </w:p>
        </w:tc>
        <w:tc>
          <w:tcPr>
            <w:tcW w:w="521" w:type="pct"/>
            <w:tcBorders>
              <w:left w:val="nil"/>
              <w:bottom w:val="single" w:sz="8" w:space="0" w:color="auto"/>
              <w:right w:val="nil"/>
            </w:tcBorders>
            <w:shd w:val="clear" w:color="auto" w:fill="F7D6D7"/>
          </w:tcPr>
          <w:p w14:paraId="2FADD519"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Debets</w:t>
            </w:r>
          </w:p>
        </w:tc>
        <w:tc>
          <w:tcPr>
            <w:tcW w:w="520" w:type="pct"/>
            <w:tcBorders>
              <w:left w:val="nil"/>
              <w:bottom w:val="single" w:sz="8" w:space="0" w:color="auto"/>
              <w:right w:val="nil"/>
            </w:tcBorders>
            <w:shd w:val="clear" w:color="auto" w:fill="F7D6D7"/>
          </w:tcPr>
          <w:p w14:paraId="3AD4E731"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Kredīts</w:t>
            </w:r>
          </w:p>
        </w:tc>
        <w:tc>
          <w:tcPr>
            <w:tcW w:w="521" w:type="pct"/>
            <w:tcBorders>
              <w:left w:val="nil"/>
              <w:bottom w:val="single" w:sz="8" w:space="0" w:color="auto"/>
              <w:right w:val="nil"/>
            </w:tcBorders>
            <w:shd w:val="clear" w:color="auto" w:fill="F7D6D7"/>
          </w:tcPr>
          <w:p w14:paraId="14B604BE"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Debets</w:t>
            </w:r>
          </w:p>
        </w:tc>
      </w:tr>
      <w:tr w:rsidR="005A04B3" w:rsidRPr="00A96ED6" w14:paraId="7733E518" w14:textId="77777777" w:rsidTr="00125454">
        <w:trPr>
          <w:trHeight w:val="196"/>
        </w:trPr>
        <w:tc>
          <w:tcPr>
            <w:tcW w:w="1878" w:type="pct"/>
            <w:tcBorders>
              <w:top w:val="single" w:sz="8" w:space="0" w:color="auto"/>
              <w:left w:val="single" w:sz="6" w:space="0" w:color="D3D3D3"/>
              <w:bottom w:val="single" w:sz="4" w:space="0" w:color="808080" w:themeColor="background1" w:themeShade="80"/>
              <w:right w:val="single" w:sz="4" w:space="0" w:color="808080" w:themeColor="background1" w:themeShade="80"/>
            </w:tcBorders>
          </w:tcPr>
          <w:p w14:paraId="34942A85" w14:textId="77777777" w:rsidR="005A04B3" w:rsidRPr="00A96ED6" w:rsidRDefault="005A04B3" w:rsidP="00BD11F1">
            <w:pPr>
              <w:ind w:left="57" w:right="57"/>
              <w:jc w:val="both"/>
              <w:rPr>
                <w:rFonts w:ascii="Times New Roman" w:hAnsi="Times New Roman" w:cs="Times New Roman"/>
                <w:b/>
                <w:noProof/>
                <w:sz w:val="24"/>
              </w:rPr>
            </w:pPr>
            <w:r>
              <w:rPr>
                <w:rFonts w:ascii="Times New Roman" w:hAnsi="Times New Roman"/>
                <w:b/>
                <w:sz w:val="24"/>
              </w:rPr>
              <w:t>VIETĒJIE TRANSPORTA PAKALPOJUMI</w:t>
            </w:r>
          </w:p>
        </w:tc>
        <w:tc>
          <w:tcPr>
            <w:tcW w:w="520" w:type="pct"/>
            <w:tcBorders>
              <w:top w:val="single" w:sz="8" w:space="0" w:color="auto"/>
              <w:left w:val="single" w:sz="4" w:space="0" w:color="808080" w:themeColor="background1" w:themeShade="80"/>
              <w:bottom w:val="single" w:sz="4" w:space="0" w:color="808080" w:themeColor="background1" w:themeShade="80"/>
              <w:right w:val="single" w:sz="4" w:space="0" w:color="808080" w:themeColor="background1" w:themeShade="80"/>
            </w:tcBorders>
          </w:tcPr>
          <w:p w14:paraId="332FFA1F"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11,77</w:t>
            </w:r>
          </w:p>
        </w:tc>
        <w:tc>
          <w:tcPr>
            <w:tcW w:w="521" w:type="pct"/>
            <w:tcBorders>
              <w:top w:val="single" w:sz="8" w:space="0" w:color="auto"/>
              <w:left w:val="single" w:sz="4" w:space="0" w:color="808080" w:themeColor="background1" w:themeShade="80"/>
              <w:bottom w:val="single" w:sz="4" w:space="0" w:color="808080" w:themeColor="background1" w:themeShade="80"/>
              <w:right w:val="single" w:sz="4" w:space="0" w:color="808080" w:themeColor="background1" w:themeShade="80"/>
            </w:tcBorders>
          </w:tcPr>
          <w:p w14:paraId="529B4DE1"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11,89</w:t>
            </w:r>
          </w:p>
        </w:tc>
        <w:tc>
          <w:tcPr>
            <w:tcW w:w="520" w:type="pct"/>
            <w:tcBorders>
              <w:top w:val="single" w:sz="8" w:space="0" w:color="auto"/>
              <w:left w:val="single" w:sz="4" w:space="0" w:color="808080" w:themeColor="background1" w:themeShade="80"/>
              <w:bottom w:val="single" w:sz="4" w:space="0" w:color="808080" w:themeColor="background1" w:themeShade="80"/>
              <w:right w:val="single" w:sz="4" w:space="0" w:color="808080" w:themeColor="background1" w:themeShade="80"/>
            </w:tcBorders>
          </w:tcPr>
          <w:p w14:paraId="2B0789AE"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12,34</w:t>
            </w:r>
          </w:p>
        </w:tc>
        <w:tc>
          <w:tcPr>
            <w:tcW w:w="521" w:type="pct"/>
            <w:tcBorders>
              <w:top w:val="single" w:sz="8" w:space="0" w:color="auto"/>
              <w:left w:val="single" w:sz="4" w:space="0" w:color="808080" w:themeColor="background1" w:themeShade="80"/>
              <w:bottom w:val="single" w:sz="4" w:space="0" w:color="808080" w:themeColor="background1" w:themeShade="80"/>
              <w:right w:val="single" w:sz="4" w:space="0" w:color="808080" w:themeColor="background1" w:themeShade="80"/>
            </w:tcBorders>
          </w:tcPr>
          <w:p w14:paraId="5B39A2FD"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10,90</w:t>
            </w:r>
          </w:p>
        </w:tc>
        <w:tc>
          <w:tcPr>
            <w:tcW w:w="520" w:type="pct"/>
            <w:tcBorders>
              <w:top w:val="single" w:sz="8" w:space="0" w:color="auto"/>
              <w:left w:val="single" w:sz="4" w:space="0" w:color="808080" w:themeColor="background1" w:themeShade="80"/>
              <w:bottom w:val="single" w:sz="4" w:space="0" w:color="808080" w:themeColor="background1" w:themeShade="80"/>
              <w:right w:val="single" w:sz="4" w:space="0" w:color="808080" w:themeColor="background1" w:themeShade="80"/>
            </w:tcBorders>
          </w:tcPr>
          <w:p w14:paraId="4D2EA863"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12,96</w:t>
            </w:r>
          </w:p>
        </w:tc>
        <w:tc>
          <w:tcPr>
            <w:tcW w:w="520" w:type="pct"/>
            <w:tcBorders>
              <w:top w:val="single" w:sz="8" w:space="0" w:color="auto"/>
              <w:left w:val="single" w:sz="4" w:space="0" w:color="808080" w:themeColor="background1" w:themeShade="80"/>
              <w:bottom w:val="single" w:sz="4" w:space="0" w:color="808080" w:themeColor="background1" w:themeShade="80"/>
              <w:right w:val="single" w:sz="6" w:space="0" w:color="D3D3D3"/>
            </w:tcBorders>
          </w:tcPr>
          <w:p w14:paraId="11FECE10"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11,63</w:t>
            </w:r>
          </w:p>
        </w:tc>
      </w:tr>
      <w:tr w:rsidR="005A04B3" w:rsidRPr="00A96ED6" w14:paraId="63241DEA" w14:textId="77777777" w:rsidTr="00125454">
        <w:trPr>
          <w:trHeight w:val="219"/>
        </w:trPr>
        <w:tc>
          <w:tcPr>
            <w:tcW w:w="1878" w:type="pct"/>
            <w:tcBorders>
              <w:top w:val="single" w:sz="4" w:space="0" w:color="808080" w:themeColor="background1" w:themeShade="80"/>
              <w:left w:val="single" w:sz="6" w:space="0" w:color="D3D3D3"/>
              <w:bottom w:val="single" w:sz="4" w:space="0" w:color="808080" w:themeColor="background1" w:themeShade="80"/>
              <w:right w:val="single" w:sz="4" w:space="0" w:color="808080" w:themeColor="background1" w:themeShade="80"/>
            </w:tcBorders>
          </w:tcPr>
          <w:p w14:paraId="1CE8CD25" w14:textId="77777777" w:rsidR="005A04B3" w:rsidRPr="00A96ED6" w:rsidRDefault="005A04B3" w:rsidP="00BD11F1">
            <w:pPr>
              <w:ind w:left="57" w:right="57"/>
              <w:jc w:val="both"/>
              <w:rPr>
                <w:rFonts w:ascii="Times New Roman" w:hAnsi="Times New Roman" w:cs="Times New Roman"/>
                <w:b/>
                <w:noProof/>
                <w:sz w:val="24"/>
              </w:rPr>
            </w:pPr>
            <w:r>
              <w:rPr>
                <w:rFonts w:ascii="Times New Roman" w:hAnsi="Times New Roman"/>
                <w:b/>
                <w:sz w:val="24"/>
              </w:rPr>
              <w:t>IZMITINĀŠANAS PAKALPOJUMI</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2A12CEFF"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24,30</w:t>
            </w:r>
          </w:p>
        </w:tc>
        <w:tc>
          <w:tcPr>
            <w:tcW w:w="521"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2E9BDC36"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34,29</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2C5BD9B6"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23,44</w:t>
            </w:r>
          </w:p>
        </w:tc>
        <w:tc>
          <w:tcPr>
            <w:tcW w:w="521"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5ABBE9A4"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33,81</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75FF2033"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23,16</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6" w:space="0" w:color="D3D3D3"/>
            </w:tcBorders>
          </w:tcPr>
          <w:p w14:paraId="57834CBF"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31,62</w:t>
            </w:r>
          </w:p>
        </w:tc>
      </w:tr>
      <w:tr w:rsidR="005A04B3" w:rsidRPr="00A96ED6" w14:paraId="734D715A" w14:textId="77777777" w:rsidTr="00125454">
        <w:trPr>
          <w:trHeight w:val="219"/>
        </w:trPr>
        <w:tc>
          <w:tcPr>
            <w:tcW w:w="1878" w:type="pct"/>
            <w:tcBorders>
              <w:top w:val="single" w:sz="4" w:space="0" w:color="808080" w:themeColor="background1" w:themeShade="80"/>
              <w:left w:val="single" w:sz="6" w:space="0" w:color="D3D3D3"/>
              <w:bottom w:val="single" w:sz="4" w:space="0" w:color="808080" w:themeColor="background1" w:themeShade="80"/>
              <w:right w:val="single" w:sz="4" w:space="0" w:color="808080" w:themeColor="background1" w:themeShade="80"/>
            </w:tcBorders>
          </w:tcPr>
          <w:p w14:paraId="7B9C94BD" w14:textId="77777777" w:rsidR="005A04B3" w:rsidRPr="00A96ED6" w:rsidRDefault="005A04B3" w:rsidP="00BD11F1">
            <w:pPr>
              <w:ind w:left="57" w:right="57"/>
              <w:jc w:val="both"/>
              <w:rPr>
                <w:rFonts w:ascii="Times New Roman" w:hAnsi="Times New Roman" w:cs="Times New Roman"/>
                <w:b/>
                <w:noProof/>
                <w:sz w:val="24"/>
              </w:rPr>
            </w:pPr>
            <w:r>
              <w:rPr>
                <w:rFonts w:ascii="Times New Roman" w:hAnsi="Times New Roman"/>
                <w:b/>
                <w:sz w:val="24"/>
              </w:rPr>
              <w:t>ĒDINĀŠANAS PAKALPOJUMI</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410304BB"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17,85</w:t>
            </w:r>
          </w:p>
        </w:tc>
        <w:tc>
          <w:tcPr>
            <w:tcW w:w="521"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2BD94D55"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27,94</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4A786FB9"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17,90</w:t>
            </w:r>
          </w:p>
        </w:tc>
        <w:tc>
          <w:tcPr>
            <w:tcW w:w="521"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0962EEBE"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27,69</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336D9D08"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18,01</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6" w:space="0" w:color="D3D3D3"/>
            </w:tcBorders>
          </w:tcPr>
          <w:p w14:paraId="0F2E039E"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28,67</w:t>
            </w:r>
          </w:p>
        </w:tc>
      </w:tr>
      <w:tr w:rsidR="005A04B3" w:rsidRPr="00A96ED6" w14:paraId="17B112F4" w14:textId="77777777" w:rsidTr="00125454">
        <w:trPr>
          <w:trHeight w:val="219"/>
        </w:trPr>
        <w:tc>
          <w:tcPr>
            <w:tcW w:w="1878" w:type="pct"/>
            <w:tcBorders>
              <w:top w:val="single" w:sz="4" w:space="0" w:color="808080" w:themeColor="background1" w:themeShade="80"/>
              <w:left w:val="single" w:sz="6" w:space="0" w:color="D3D3D3"/>
              <w:bottom w:val="single" w:sz="4" w:space="0" w:color="808080" w:themeColor="background1" w:themeShade="80"/>
              <w:right w:val="single" w:sz="4" w:space="0" w:color="808080" w:themeColor="background1" w:themeShade="80"/>
            </w:tcBorders>
          </w:tcPr>
          <w:p w14:paraId="7D02894B" w14:textId="77777777" w:rsidR="005A04B3" w:rsidRPr="00A96ED6" w:rsidRDefault="005A04B3" w:rsidP="00BD11F1">
            <w:pPr>
              <w:ind w:left="57" w:right="57"/>
              <w:jc w:val="both"/>
              <w:rPr>
                <w:rFonts w:ascii="Times New Roman" w:hAnsi="Times New Roman" w:cs="Times New Roman"/>
                <w:b/>
                <w:noProof/>
                <w:sz w:val="24"/>
              </w:rPr>
            </w:pPr>
            <w:r>
              <w:rPr>
                <w:rFonts w:ascii="Times New Roman" w:hAnsi="Times New Roman"/>
                <w:b/>
                <w:sz w:val="24"/>
              </w:rPr>
              <w:t>CITI IEPRIEKŠ NEUZSKAITĪTIE PAKALPOJUMI</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655A0F56"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46,09</w:t>
            </w:r>
          </w:p>
        </w:tc>
        <w:tc>
          <w:tcPr>
            <w:tcW w:w="521"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4B0B3148"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25,88</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076E653C"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46,32</w:t>
            </w:r>
          </w:p>
        </w:tc>
        <w:tc>
          <w:tcPr>
            <w:tcW w:w="521"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312E6C9D"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27,60</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5D099741"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45,87</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6" w:space="0" w:color="D3D3D3"/>
            </w:tcBorders>
          </w:tcPr>
          <w:p w14:paraId="53FC78BF"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28,08</w:t>
            </w:r>
          </w:p>
        </w:tc>
      </w:tr>
      <w:tr w:rsidR="005A04B3" w:rsidRPr="00A96ED6" w14:paraId="71E4A78C" w14:textId="77777777" w:rsidTr="00125454">
        <w:trPr>
          <w:trHeight w:val="219"/>
        </w:trPr>
        <w:tc>
          <w:tcPr>
            <w:tcW w:w="1878" w:type="pct"/>
            <w:tcBorders>
              <w:top w:val="single" w:sz="4" w:space="0" w:color="808080" w:themeColor="background1" w:themeShade="80"/>
              <w:left w:val="single" w:sz="6" w:space="0" w:color="D3D3D3"/>
              <w:bottom w:val="single" w:sz="4" w:space="0" w:color="808080" w:themeColor="background1" w:themeShade="80"/>
              <w:right w:val="single" w:sz="4" w:space="0" w:color="808080" w:themeColor="background1" w:themeShade="80"/>
            </w:tcBorders>
          </w:tcPr>
          <w:p w14:paraId="7F30CCC4" w14:textId="77777777" w:rsidR="005A04B3" w:rsidRPr="00A96ED6" w:rsidRDefault="005A04B3" w:rsidP="00BD11F1">
            <w:pPr>
              <w:ind w:left="57" w:right="57"/>
              <w:jc w:val="both"/>
              <w:rPr>
                <w:rFonts w:ascii="Times New Roman" w:hAnsi="Times New Roman" w:cs="Times New Roman"/>
                <w:b/>
                <w:noProof/>
                <w:sz w:val="24"/>
              </w:rPr>
            </w:pPr>
            <w:r>
              <w:rPr>
                <w:rFonts w:ascii="Times New Roman" w:hAnsi="Times New Roman"/>
                <w:b/>
                <w:sz w:val="24"/>
              </w:rPr>
              <w:t>– tostarp veselības aprūpes pakalpojumi</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0E2C68E7"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dati nav pieejami</w:t>
            </w:r>
          </w:p>
        </w:tc>
        <w:tc>
          <w:tcPr>
            <w:tcW w:w="521"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58C11665"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dati nav pieejami</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02850E8A"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dati nav pieejami</w:t>
            </w:r>
          </w:p>
        </w:tc>
        <w:tc>
          <w:tcPr>
            <w:tcW w:w="521"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458B828C"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dati nav pieejami</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141C1A78"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dati nav pieejami</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6" w:space="0" w:color="D3D3D3"/>
            </w:tcBorders>
          </w:tcPr>
          <w:p w14:paraId="15301D67"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dati nav pieejami</w:t>
            </w:r>
          </w:p>
        </w:tc>
      </w:tr>
      <w:tr w:rsidR="005A04B3" w:rsidRPr="00A96ED6" w14:paraId="40DB4A14" w14:textId="77777777" w:rsidTr="00125454">
        <w:trPr>
          <w:trHeight w:val="219"/>
        </w:trPr>
        <w:tc>
          <w:tcPr>
            <w:tcW w:w="1878" w:type="pct"/>
            <w:tcBorders>
              <w:top w:val="single" w:sz="4" w:space="0" w:color="808080" w:themeColor="background1" w:themeShade="80"/>
              <w:left w:val="single" w:sz="6" w:space="0" w:color="D3D3D3"/>
              <w:bottom w:val="single" w:sz="4" w:space="0" w:color="808080" w:themeColor="background1" w:themeShade="80"/>
              <w:right w:val="single" w:sz="4" w:space="0" w:color="808080" w:themeColor="background1" w:themeShade="80"/>
            </w:tcBorders>
          </w:tcPr>
          <w:p w14:paraId="6BFC895D" w14:textId="77777777" w:rsidR="005A04B3" w:rsidRPr="00A96ED6" w:rsidRDefault="005A04B3" w:rsidP="00BD11F1">
            <w:pPr>
              <w:ind w:left="57" w:right="57"/>
              <w:jc w:val="both"/>
              <w:rPr>
                <w:rFonts w:ascii="Times New Roman" w:hAnsi="Times New Roman" w:cs="Times New Roman"/>
                <w:b/>
                <w:noProof/>
                <w:sz w:val="24"/>
              </w:rPr>
            </w:pPr>
            <w:r>
              <w:rPr>
                <w:rFonts w:ascii="Times New Roman" w:hAnsi="Times New Roman"/>
                <w:b/>
                <w:sz w:val="24"/>
              </w:rPr>
              <w:t>– tostarp izglītības pakalpojumi</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522E9704"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dati nav pieejami</w:t>
            </w:r>
          </w:p>
        </w:tc>
        <w:tc>
          <w:tcPr>
            <w:tcW w:w="521"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60645363"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dati nav pieejami</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03DFDC21"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dati nav pieejami</w:t>
            </w:r>
          </w:p>
        </w:tc>
        <w:tc>
          <w:tcPr>
            <w:tcW w:w="521"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3E0C8553"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dati nav pieejami</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4" w:space="0" w:color="808080" w:themeColor="background1" w:themeShade="80"/>
            </w:tcBorders>
          </w:tcPr>
          <w:p w14:paraId="0163A8DB"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dati nav pieejami</w:t>
            </w:r>
          </w:p>
        </w:tc>
        <w:tc>
          <w:tcPr>
            <w:tcW w:w="520" w:type="pct"/>
            <w:tcBorders>
              <w:top w:val="single" w:sz="4" w:space="0" w:color="808080" w:themeColor="background1" w:themeShade="80"/>
              <w:left w:val="single" w:sz="4" w:space="0" w:color="808080" w:themeColor="background1" w:themeShade="80"/>
              <w:bottom w:val="single" w:sz="4" w:space="0" w:color="808080" w:themeColor="background1" w:themeShade="80"/>
              <w:right w:val="single" w:sz="6" w:space="0" w:color="D3D3D3"/>
            </w:tcBorders>
          </w:tcPr>
          <w:p w14:paraId="67519C05"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dati nav pieejami</w:t>
            </w:r>
          </w:p>
        </w:tc>
      </w:tr>
      <w:tr w:rsidR="005A04B3" w:rsidRPr="00A96ED6" w14:paraId="43E6A263" w14:textId="77777777" w:rsidTr="00125454">
        <w:trPr>
          <w:trHeight w:val="219"/>
        </w:trPr>
        <w:tc>
          <w:tcPr>
            <w:tcW w:w="1878" w:type="pct"/>
            <w:tcBorders>
              <w:top w:val="single" w:sz="4" w:space="0" w:color="808080" w:themeColor="background1" w:themeShade="80"/>
              <w:left w:val="single" w:sz="6" w:space="0" w:color="D3D3D3"/>
              <w:right w:val="single" w:sz="4" w:space="0" w:color="808080" w:themeColor="background1" w:themeShade="80"/>
            </w:tcBorders>
          </w:tcPr>
          <w:p w14:paraId="37B5B38A" w14:textId="77777777" w:rsidR="005A04B3" w:rsidRPr="00A96ED6" w:rsidRDefault="005A04B3" w:rsidP="00BD11F1">
            <w:pPr>
              <w:ind w:left="57" w:right="57"/>
              <w:jc w:val="both"/>
              <w:rPr>
                <w:rFonts w:ascii="Times New Roman" w:hAnsi="Times New Roman" w:cs="Times New Roman"/>
                <w:b/>
                <w:noProof/>
                <w:sz w:val="24"/>
              </w:rPr>
            </w:pPr>
            <w:r>
              <w:rPr>
                <w:rFonts w:ascii="Times New Roman" w:hAnsi="Times New Roman"/>
                <w:b/>
                <w:sz w:val="24"/>
              </w:rPr>
              <w:t>KOPĀ</w:t>
            </w:r>
          </w:p>
        </w:tc>
        <w:tc>
          <w:tcPr>
            <w:tcW w:w="520" w:type="pct"/>
            <w:tcBorders>
              <w:top w:val="single" w:sz="4" w:space="0" w:color="808080" w:themeColor="background1" w:themeShade="80"/>
              <w:left w:val="single" w:sz="4" w:space="0" w:color="808080" w:themeColor="background1" w:themeShade="80"/>
              <w:right w:val="single" w:sz="4" w:space="0" w:color="808080" w:themeColor="background1" w:themeShade="80"/>
            </w:tcBorders>
          </w:tcPr>
          <w:p w14:paraId="50B5798B" w14:textId="77777777" w:rsidR="005A04B3" w:rsidRPr="00A96ED6" w:rsidRDefault="005A04B3" w:rsidP="00BD11F1">
            <w:pPr>
              <w:ind w:left="57" w:right="57"/>
              <w:jc w:val="right"/>
              <w:rPr>
                <w:rFonts w:ascii="Times New Roman" w:hAnsi="Times New Roman" w:cs="Times New Roman"/>
                <w:b/>
                <w:noProof/>
                <w:sz w:val="24"/>
              </w:rPr>
            </w:pPr>
            <w:r>
              <w:rPr>
                <w:rFonts w:ascii="Times New Roman" w:hAnsi="Times New Roman"/>
                <w:b/>
                <w:sz w:val="24"/>
              </w:rPr>
              <w:t>100,00</w:t>
            </w:r>
          </w:p>
        </w:tc>
        <w:tc>
          <w:tcPr>
            <w:tcW w:w="521" w:type="pct"/>
            <w:tcBorders>
              <w:top w:val="single" w:sz="4" w:space="0" w:color="808080" w:themeColor="background1" w:themeShade="80"/>
              <w:left w:val="single" w:sz="4" w:space="0" w:color="808080" w:themeColor="background1" w:themeShade="80"/>
              <w:right w:val="single" w:sz="4" w:space="0" w:color="808080" w:themeColor="background1" w:themeShade="80"/>
            </w:tcBorders>
          </w:tcPr>
          <w:p w14:paraId="5D049D1D" w14:textId="77777777" w:rsidR="005A04B3" w:rsidRPr="00A96ED6" w:rsidRDefault="005A04B3" w:rsidP="00BD11F1">
            <w:pPr>
              <w:ind w:left="57" w:right="57"/>
              <w:jc w:val="right"/>
              <w:rPr>
                <w:rFonts w:ascii="Times New Roman" w:hAnsi="Times New Roman" w:cs="Times New Roman"/>
                <w:b/>
                <w:noProof/>
                <w:sz w:val="24"/>
              </w:rPr>
            </w:pPr>
            <w:r>
              <w:rPr>
                <w:rFonts w:ascii="Times New Roman" w:hAnsi="Times New Roman"/>
                <w:b/>
                <w:sz w:val="24"/>
              </w:rPr>
              <w:t>100,00</w:t>
            </w:r>
          </w:p>
        </w:tc>
        <w:tc>
          <w:tcPr>
            <w:tcW w:w="520" w:type="pct"/>
            <w:tcBorders>
              <w:top w:val="single" w:sz="4" w:space="0" w:color="808080" w:themeColor="background1" w:themeShade="80"/>
              <w:left w:val="single" w:sz="4" w:space="0" w:color="808080" w:themeColor="background1" w:themeShade="80"/>
              <w:right w:val="single" w:sz="4" w:space="0" w:color="808080" w:themeColor="background1" w:themeShade="80"/>
            </w:tcBorders>
          </w:tcPr>
          <w:p w14:paraId="150C56A7" w14:textId="77777777" w:rsidR="005A04B3" w:rsidRPr="00A96ED6" w:rsidRDefault="005A04B3" w:rsidP="00BD11F1">
            <w:pPr>
              <w:ind w:left="57" w:right="57"/>
              <w:jc w:val="right"/>
              <w:rPr>
                <w:rFonts w:ascii="Times New Roman" w:hAnsi="Times New Roman" w:cs="Times New Roman"/>
                <w:b/>
                <w:noProof/>
                <w:sz w:val="24"/>
              </w:rPr>
            </w:pPr>
            <w:r>
              <w:rPr>
                <w:rFonts w:ascii="Times New Roman" w:hAnsi="Times New Roman"/>
                <w:b/>
                <w:sz w:val="24"/>
              </w:rPr>
              <w:t>100,00</w:t>
            </w:r>
          </w:p>
        </w:tc>
        <w:tc>
          <w:tcPr>
            <w:tcW w:w="521" w:type="pct"/>
            <w:tcBorders>
              <w:top w:val="single" w:sz="4" w:space="0" w:color="808080" w:themeColor="background1" w:themeShade="80"/>
              <w:left w:val="single" w:sz="4" w:space="0" w:color="808080" w:themeColor="background1" w:themeShade="80"/>
              <w:right w:val="single" w:sz="4" w:space="0" w:color="808080" w:themeColor="background1" w:themeShade="80"/>
            </w:tcBorders>
          </w:tcPr>
          <w:p w14:paraId="1564F47A" w14:textId="77777777" w:rsidR="005A04B3" w:rsidRPr="00A96ED6" w:rsidRDefault="005A04B3" w:rsidP="00BD11F1">
            <w:pPr>
              <w:ind w:left="57" w:right="57"/>
              <w:jc w:val="right"/>
              <w:rPr>
                <w:rFonts w:ascii="Times New Roman" w:hAnsi="Times New Roman" w:cs="Times New Roman"/>
                <w:b/>
                <w:noProof/>
                <w:sz w:val="24"/>
              </w:rPr>
            </w:pPr>
            <w:r>
              <w:rPr>
                <w:rFonts w:ascii="Times New Roman" w:hAnsi="Times New Roman"/>
                <w:b/>
                <w:sz w:val="24"/>
              </w:rPr>
              <w:t>100,00</w:t>
            </w:r>
          </w:p>
        </w:tc>
        <w:tc>
          <w:tcPr>
            <w:tcW w:w="520" w:type="pct"/>
            <w:tcBorders>
              <w:top w:val="single" w:sz="4" w:space="0" w:color="808080" w:themeColor="background1" w:themeShade="80"/>
              <w:left w:val="single" w:sz="4" w:space="0" w:color="808080" w:themeColor="background1" w:themeShade="80"/>
              <w:right w:val="single" w:sz="4" w:space="0" w:color="808080" w:themeColor="background1" w:themeShade="80"/>
            </w:tcBorders>
          </w:tcPr>
          <w:p w14:paraId="5D039B73" w14:textId="77777777" w:rsidR="005A04B3" w:rsidRPr="00A96ED6" w:rsidRDefault="005A04B3" w:rsidP="00BD11F1">
            <w:pPr>
              <w:ind w:left="57" w:right="57"/>
              <w:jc w:val="right"/>
              <w:rPr>
                <w:rFonts w:ascii="Times New Roman" w:hAnsi="Times New Roman" w:cs="Times New Roman"/>
                <w:b/>
                <w:noProof/>
                <w:sz w:val="24"/>
              </w:rPr>
            </w:pPr>
            <w:r>
              <w:rPr>
                <w:rFonts w:ascii="Times New Roman" w:hAnsi="Times New Roman"/>
                <w:b/>
                <w:sz w:val="24"/>
              </w:rPr>
              <w:t>100,00</w:t>
            </w:r>
          </w:p>
        </w:tc>
        <w:tc>
          <w:tcPr>
            <w:tcW w:w="520" w:type="pct"/>
            <w:tcBorders>
              <w:top w:val="single" w:sz="4" w:space="0" w:color="808080" w:themeColor="background1" w:themeShade="80"/>
              <w:left w:val="single" w:sz="4" w:space="0" w:color="808080" w:themeColor="background1" w:themeShade="80"/>
              <w:right w:val="single" w:sz="6" w:space="0" w:color="D3D3D3"/>
            </w:tcBorders>
          </w:tcPr>
          <w:p w14:paraId="6E6F6E48" w14:textId="77777777" w:rsidR="005A04B3" w:rsidRPr="00A96ED6" w:rsidRDefault="005A04B3" w:rsidP="00BD11F1">
            <w:pPr>
              <w:ind w:left="57" w:right="57"/>
              <w:jc w:val="right"/>
              <w:rPr>
                <w:rFonts w:ascii="Times New Roman" w:hAnsi="Times New Roman" w:cs="Times New Roman"/>
                <w:b/>
                <w:noProof/>
                <w:sz w:val="24"/>
              </w:rPr>
            </w:pPr>
            <w:r>
              <w:rPr>
                <w:rFonts w:ascii="Times New Roman" w:hAnsi="Times New Roman"/>
                <w:b/>
                <w:sz w:val="24"/>
              </w:rPr>
              <w:t>100,00</w:t>
            </w:r>
          </w:p>
        </w:tc>
      </w:tr>
    </w:tbl>
    <w:p w14:paraId="6B69DA9F" w14:textId="77777777" w:rsidR="00BD11F1" w:rsidRDefault="00BD11F1" w:rsidP="005A04B3">
      <w:pPr>
        <w:jc w:val="both"/>
        <w:rPr>
          <w:rFonts w:ascii="Times New Roman" w:hAnsi="Times New Roman"/>
          <w:sz w:val="24"/>
        </w:rPr>
      </w:pPr>
    </w:p>
    <w:p w14:paraId="01F08EE7" w14:textId="4C2CBD60"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Piezīme. Šajā tabulā redzamie dati aprēķināti, balstoties nevis uz </w:t>
      </w:r>
      <w:r>
        <w:rPr>
          <w:rFonts w:ascii="Times New Roman" w:hAnsi="Times New Roman"/>
          <w:i/>
          <w:iCs/>
          <w:sz w:val="24"/>
        </w:rPr>
        <w:t>BOP</w:t>
      </w:r>
      <w:r>
        <w:rPr>
          <w:rFonts w:ascii="Times New Roman" w:hAnsi="Times New Roman"/>
          <w:sz w:val="24"/>
        </w:rPr>
        <w:t xml:space="preserve"> posteni “Ceļošana”, bet gan uz tūrisma statistiku. Šī tabula izstrādāta vienīgi šīs apkopotāja rokasgrāmatas vajadzībām; </w:t>
      </w:r>
      <w:r>
        <w:rPr>
          <w:rFonts w:ascii="Times New Roman" w:hAnsi="Times New Roman"/>
          <w:b/>
          <w:bCs/>
          <w:sz w:val="24"/>
        </w:rPr>
        <w:t xml:space="preserve">šie dati nav oficiāli, jo tie nav publicēti tūrisma vai </w:t>
      </w:r>
      <w:r>
        <w:rPr>
          <w:rFonts w:ascii="Times New Roman" w:hAnsi="Times New Roman"/>
          <w:b/>
          <w:bCs/>
          <w:i/>
          <w:iCs/>
          <w:sz w:val="24"/>
        </w:rPr>
        <w:t>BOP</w:t>
      </w:r>
      <w:r>
        <w:rPr>
          <w:rFonts w:ascii="Times New Roman" w:hAnsi="Times New Roman"/>
          <w:b/>
          <w:bCs/>
          <w:sz w:val="24"/>
        </w:rPr>
        <w:t xml:space="preserve"> statistikā.</w:t>
      </w:r>
    </w:p>
    <w:p w14:paraId="04A6ECB8" w14:textId="77777777" w:rsidR="005A04B3" w:rsidRPr="00A96ED6" w:rsidRDefault="005A04B3" w:rsidP="005A04B3">
      <w:pPr>
        <w:jc w:val="both"/>
        <w:rPr>
          <w:rFonts w:ascii="Times New Roman" w:hAnsi="Times New Roman" w:cs="Times New Roman"/>
          <w:noProof/>
          <w:sz w:val="24"/>
        </w:rPr>
      </w:pPr>
    </w:p>
    <w:p w14:paraId="12D3F630"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i/>
          <w:iCs/>
          <w:sz w:val="24"/>
        </w:rPr>
        <w:t>EGATUR</w:t>
      </w:r>
      <w:r>
        <w:rPr>
          <w:rFonts w:ascii="Times New Roman" w:hAnsi="Times New Roman"/>
          <w:sz w:val="24"/>
        </w:rPr>
        <w:t xml:space="preserve"> un </w:t>
      </w:r>
      <w:r>
        <w:rPr>
          <w:rFonts w:ascii="Times New Roman" w:hAnsi="Times New Roman"/>
          <w:i/>
          <w:iCs/>
          <w:sz w:val="24"/>
        </w:rPr>
        <w:t>ETR</w:t>
      </w:r>
      <w:r>
        <w:rPr>
          <w:rFonts w:ascii="Times New Roman" w:hAnsi="Times New Roman"/>
          <w:sz w:val="24"/>
        </w:rPr>
        <w:t xml:space="preserve"> (</w:t>
      </w:r>
      <w:r>
        <w:rPr>
          <w:rFonts w:ascii="Times New Roman" w:hAnsi="Times New Roman"/>
          <w:i/>
          <w:iCs/>
          <w:sz w:val="24"/>
        </w:rPr>
        <w:t>INE</w:t>
      </w:r>
      <w:r>
        <w:rPr>
          <w:rFonts w:ascii="Times New Roman" w:hAnsi="Times New Roman"/>
          <w:sz w:val="24"/>
        </w:rPr>
        <w:t>)</w:t>
      </w:r>
    </w:p>
    <w:p w14:paraId="68984167" w14:textId="77777777" w:rsidR="005A04B3" w:rsidRPr="00A96ED6" w:rsidRDefault="005A04B3" w:rsidP="005A04B3">
      <w:pPr>
        <w:jc w:val="both"/>
        <w:rPr>
          <w:rFonts w:ascii="Times New Roman" w:hAnsi="Times New Roman" w:cs="Times New Roman"/>
          <w:noProof/>
          <w:sz w:val="24"/>
        </w:rPr>
      </w:pPr>
    </w:p>
    <w:p w14:paraId="3412034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Pašlaik </w:t>
      </w:r>
      <w:r>
        <w:rPr>
          <w:rFonts w:ascii="Times New Roman" w:hAnsi="Times New Roman"/>
          <w:i/>
          <w:iCs/>
          <w:sz w:val="24"/>
        </w:rPr>
        <w:t>INE</w:t>
      </w:r>
      <w:r>
        <w:rPr>
          <w:rFonts w:ascii="Times New Roman" w:hAnsi="Times New Roman"/>
          <w:sz w:val="24"/>
        </w:rPr>
        <w:t xml:space="preserve"> kā par </w:t>
      </w:r>
      <w:r>
        <w:rPr>
          <w:rFonts w:ascii="Times New Roman" w:hAnsi="Times New Roman"/>
          <w:i/>
          <w:iCs/>
          <w:sz w:val="24"/>
        </w:rPr>
        <w:t>MoS</w:t>
      </w:r>
      <w:r>
        <w:rPr>
          <w:rFonts w:ascii="Times New Roman" w:hAnsi="Times New Roman"/>
          <w:sz w:val="24"/>
        </w:rPr>
        <w:t xml:space="preserve"> novērtēšanu atbildīgā struktūra vēl nav iekļāvusi posteni “Ceļošana” aktuālajos 2. veida novērtējumos. </w:t>
      </w:r>
      <w:r>
        <w:rPr>
          <w:rFonts w:ascii="Times New Roman" w:hAnsi="Times New Roman"/>
          <w:i/>
          <w:iCs/>
          <w:sz w:val="24"/>
        </w:rPr>
        <w:t>INE</w:t>
      </w:r>
      <w:r>
        <w:rPr>
          <w:rFonts w:ascii="Times New Roman" w:hAnsi="Times New Roman"/>
          <w:sz w:val="24"/>
        </w:rPr>
        <w:t xml:space="preserve"> šo informāciju iekļaus, tiklīdz saskaņā ar EUS regulu tam būs obligāti jāapkopo dati par pakalpojumu starptautisko sniegšanu.</w:t>
      </w:r>
    </w:p>
    <w:p w14:paraId="32152193" w14:textId="77777777" w:rsidR="005A04B3" w:rsidRPr="00A96ED6" w:rsidRDefault="005A04B3" w:rsidP="005A04B3">
      <w:pPr>
        <w:jc w:val="both"/>
        <w:rPr>
          <w:rFonts w:ascii="Times New Roman" w:hAnsi="Times New Roman" w:cs="Times New Roman"/>
          <w:noProof/>
          <w:sz w:val="24"/>
        </w:rPr>
      </w:pPr>
    </w:p>
    <w:p w14:paraId="6FB5C942" w14:textId="77777777" w:rsidR="005A04B3" w:rsidRPr="00A96ED6" w:rsidRDefault="005A04B3" w:rsidP="005A04B3">
      <w:pPr>
        <w:jc w:val="both"/>
        <w:rPr>
          <w:rFonts w:ascii="Times New Roman" w:hAnsi="Times New Roman" w:cs="Times New Roman"/>
          <w:b/>
          <w:bCs/>
          <w:noProof/>
          <w:color w:val="1C1C1C"/>
          <w:sz w:val="24"/>
        </w:rPr>
      </w:pPr>
      <w:bookmarkStart w:id="152" w:name="13.2.6._Sweden"/>
      <w:bookmarkEnd w:id="152"/>
      <w:r>
        <w:rPr>
          <w:rFonts w:ascii="Times New Roman" w:hAnsi="Times New Roman"/>
          <w:b/>
          <w:sz w:val="24"/>
        </w:rPr>
        <w:t>13.2.6.</w:t>
      </w:r>
      <w:r>
        <w:rPr>
          <w:rFonts w:ascii="Times New Roman" w:hAnsi="Times New Roman"/>
          <w:sz w:val="24"/>
        </w:rPr>
        <w:t xml:space="preserve"> </w:t>
      </w:r>
      <w:r>
        <w:rPr>
          <w:rFonts w:ascii="Times New Roman" w:hAnsi="Times New Roman"/>
          <w:b/>
          <w:color w:val="1C1C1C"/>
          <w:sz w:val="24"/>
        </w:rPr>
        <w:t>Zviedrija</w:t>
      </w:r>
    </w:p>
    <w:p w14:paraId="2BF6E668" w14:textId="77777777" w:rsidR="005A04B3" w:rsidRPr="00A96ED6" w:rsidRDefault="005A04B3" w:rsidP="005A04B3">
      <w:pPr>
        <w:jc w:val="both"/>
        <w:rPr>
          <w:rFonts w:ascii="Times New Roman" w:hAnsi="Times New Roman" w:cs="Times New Roman"/>
          <w:b/>
          <w:bCs/>
          <w:noProof/>
          <w:color w:val="1C1C1C"/>
          <w:sz w:val="24"/>
        </w:rPr>
      </w:pPr>
    </w:p>
    <w:p w14:paraId="39F2005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Zviedrijā kā avotu posteņa “Ceļošana” preču komponenta aprēķināšanai izmanto kredītkaršu datus. No ziņojošajiem uzņēmumiem saņemtos datus iedala sīkāk pēc </w:t>
      </w:r>
      <w:r>
        <w:rPr>
          <w:rFonts w:ascii="Times New Roman" w:hAnsi="Times New Roman"/>
          <w:i/>
          <w:iCs/>
          <w:sz w:val="24"/>
        </w:rPr>
        <w:t>MCC</w:t>
      </w:r>
      <w:r>
        <w:rPr>
          <w:rFonts w:ascii="Times New Roman" w:hAnsi="Times New Roman"/>
          <w:sz w:val="24"/>
        </w:rPr>
        <w:t xml:space="preserve"> (tirgotāja kategorijas koda) līmeņa. </w:t>
      </w:r>
      <w:r>
        <w:rPr>
          <w:rFonts w:ascii="Times New Roman" w:hAnsi="Times New Roman"/>
          <w:i/>
          <w:iCs/>
          <w:sz w:val="24"/>
        </w:rPr>
        <w:t>MCC</w:t>
      </w:r>
      <w:r>
        <w:rPr>
          <w:rFonts w:ascii="Times New Roman" w:hAnsi="Times New Roman"/>
          <w:sz w:val="24"/>
        </w:rPr>
        <w:t xml:space="preserve"> koda nosaukums nosaka, vai ar konkrēto </w:t>
      </w:r>
      <w:r>
        <w:rPr>
          <w:rFonts w:ascii="Times New Roman" w:hAnsi="Times New Roman"/>
          <w:i/>
          <w:iCs/>
          <w:sz w:val="24"/>
        </w:rPr>
        <w:t>MCC</w:t>
      </w:r>
      <w:r>
        <w:rPr>
          <w:rFonts w:ascii="Times New Roman" w:hAnsi="Times New Roman"/>
          <w:sz w:val="24"/>
        </w:rPr>
        <w:t xml:space="preserve"> kodu uzskaitītais darījums izriet lielākoties no precēm, pakalpojumiem, izmitināšanas vietas, restorāniem u. c.</w:t>
      </w:r>
    </w:p>
    <w:p w14:paraId="140309C8" w14:textId="77777777" w:rsidR="005A04B3" w:rsidRPr="00A96ED6" w:rsidRDefault="005A04B3" w:rsidP="005A04B3">
      <w:pPr>
        <w:jc w:val="both"/>
        <w:rPr>
          <w:rFonts w:ascii="Times New Roman" w:hAnsi="Times New Roman" w:cs="Times New Roman"/>
          <w:noProof/>
          <w:sz w:val="24"/>
        </w:rPr>
      </w:pPr>
    </w:p>
    <w:p w14:paraId="539AF5C7"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 xml:space="preserve">13.6. tabula. </w:t>
      </w:r>
      <w:r>
        <w:rPr>
          <w:rFonts w:ascii="Times New Roman" w:hAnsi="Times New Roman"/>
          <w:b/>
          <w:i/>
          <w:iCs/>
          <w:color w:val="B83B46"/>
          <w:sz w:val="24"/>
        </w:rPr>
        <w:t>MCC</w:t>
      </w:r>
      <w:r>
        <w:rPr>
          <w:rFonts w:ascii="Times New Roman" w:hAnsi="Times New Roman"/>
          <w:b/>
          <w:color w:val="B83B46"/>
          <w:sz w:val="24"/>
        </w:rPr>
        <w:t xml:space="preserve"> līmeņi</w:t>
      </w:r>
    </w:p>
    <w:p w14:paraId="7AD3AF00" w14:textId="77777777" w:rsidR="005A04B3" w:rsidRPr="00A96ED6" w:rsidRDefault="005A04B3" w:rsidP="005A04B3">
      <w:pPr>
        <w:jc w:val="both"/>
        <w:rPr>
          <w:rFonts w:ascii="Times New Roman" w:hAnsi="Times New Roman" w:cs="Times New Roman"/>
          <w:b/>
          <w:bCs/>
          <w:noProof/>
          <w:color w:val="B83B46"/>
          <w:sz w:val="24"/>
        </w:rPr>
      </w:pPr>
    </w:p>
    <w:tbl>
      <w:tblPr>
        <w:tblW w:w="3671"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28" w:type="dxa"/>
          <w:left w:w="28" w:type="dxa"/>
          <w:bottom w:w="28" w:type="dxa"/>
          <w:right w:w="28" w:type="dxa"/>
        </w:tblCellMar>
        <w:tblLook w:val="01E0" w:firstRow="1" w:lastRow="1" w:firstColumn="1" w:lastColumn="1" w:noHBand="0" w:noVBand="0"/>
      </w:tblPr>
      <w:tblGrid>
        <w:gridCol w:w="3566"/>
        <w:gridCol w:w="1711"/>
        <w:gridCol w:w="1427"/>
      </w:tblGrid>
      <w:tr w:rsidR="005A04B3" w:rsidRPr="00A96ED6" w14:paraId="0B08C793" w14:textId="77777777" w:rsidTr="00125454">
        <w:trPr>
          <w:trHeight w:val="224"/>
        </w:trPr>
        <w:tc>
          <w:tcPr>
            <w:tcW w:w="2659" w:type="pct"/>
            <w:tcBorders>
              <w:left w:val="nil"/>
              <w:right w:val="nil"/>
            </w:tcBorders>
            <w:shd w:val="clear" w:color="auto" w:fill="F7D6D7"/>
          </w:tcPr>
          <w:p w14:paraId="25ED9FCB"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i/>
                <w:iCs/>
                <w:sz w:val="24"/>
              </w:rPr>
              <w:t>MCC</w:t>
            </w:r>
          </w:p>
        </w:tc>
        <w:tc>
          <w:tcPr>
            <w:tcW w:w="1276" w:type="pct"/>
            <w:tcBorders>
              <w:left w:val="nil"/>
              <w:right w:val="nil"/>
            </w:tcBorders>
            <w:shd w:val="clear" w:color="auto" w:fill="F7D6D7"/>
          </w:tcPr>
          <w:p w14:paraId="2817EDEA"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sz w:val="24"/>
              </w:rPr>
              <w:t>klase</w:t>
            </w:r>
          </w:p>
        </w:tc>
        <w:tc>
          <w:tcPr>
            <w:tcW w:w="1064" w:type="pct"/>
            <w:tcBorders>
              <w:left w:val="nil"/>
              <w:right w:val="nil"/>
            </w:tcBorders>
            <w:shd w:val="clear" w:color="auto" w:fill="F7D6D7"/>
          </w:tcPr>
          <w:p w14:paraId="390EE234" w14:textId="77777777" w:rsidR="005A04B3" w:rsidRPr="00A96ED6" w:rsidRDefault="005A04B3" w:rsidP="00BD11F1">
            <w:pPr>
              <w:ind w:left="57" w:right="57"/>
              <w:jc w:val="center"/>
              <w:rPr>
                <w:rFonts w:ascii="Times New Roman" w:hAnsi="Times New Roman" w:cs="Times New Roman"/>
                <w:b/>
                <w:noProof/>
                <w:sz w:val="24"/>
              </w:rPr>
            </w:pPr>
            <w:r>
              <w:rPr>
                <w:rFonts w:ascii="Times New Roman" w:hAnsi="Times New Roman"/>
                <w:b/>
                <w:i/>
                <w:iCs/>
                <w:sz w:val="24"/>
              </w:rPr>
              <w:t>MCC</w:t>
            </w:r>
            <w:r>
              <w:rPr>
                <w:rFonts w:ascii="Times New Roman" w:hAnsi="Times New Roman"/>
                <w:b/>
                <w:sz w:val="24"/>
              </w:rPr>
              <w:t xml:space="preserve"> kods</w:t>
            </w:r>
          </w:p>
        </w:tc>
      </w:tr>
      <w:tr w:rsidR="005A04B3" w:rsidRPr="00A96ED6" w14:paraId="723B67C6" w14:textId="77777777" w:rsidTr="00125454">
        <w:trPr>
          <w:trHeight w:val="221"/>
        </w:trPr>
        <w:tc>
          <w:tcPr>
            <w:tcW w:w="2659" w:type="pct"/>
            <w:tcBorders>
              <w:left w:val="single" w:sz="6" w:space="0" w:color="D3D3D3"/>
              <w:bottom w:val="single" w:sz="8" w:space="0" w:color="808080" w:themeColor="background1" w:themeShade="80"/>
              <w:right w:val="single" w:sz="8" w:space="0" w:color="808080" w:themeColor="background1" w:themeShade="80"/>
            </w:tcBorders>
          </w:tcPr>
          <w:p w14:paraId="6ADD0E58" w14:textId="77777777" w:rsidR="005A04B3" w:rsidRPr="00A96ED6" w:rsidRDefault="005A04B3" w:rsidP="00BD11F1">
            <w:pPr>
              <w:ind w:left="57" w:right="57"/>
              <w:jc w:val="both"/>
              <w:rPr>
                <w:rFonts w:ascii="Times New Roman" w:hAnsi="Times New Roman" w:cs="Times New Roman"/>
                <w:noProof/>
                <w:sz w:val="24"/>
              </w:rPr>
            </w:pPr>
            <w:r>
              <w:rPr>
                <w:rFonts w:ascii="Times New Roman" w:hAnsi="Times New Roman"/>
                <w:sz w:val="24"/>
              </w:rPr>
              <w:t>Sporta/ jāšanas sporta apģērbu veikali</w:t>
            </w:r>
          </w:p>
        </w:tc>
        <w:tc>
          <w:tcPr>
            <w:tcW w:w="1276" w:type="pct"/>
            <w:tcBorders>
              <w:left w:val="single" w:sz="8" w:space="0" w:color="808080" w:themeColor="background1" w:themeShade="80"/>
              <w:bottom w:val="single" w:sz="8" w:space="0" w:color="808080" w:themeColor="background1" w:themeShade="80"/>
              <w:right w:val="single" w:sz="8" w:space="0" w:color="808080" w:themeColor="background1" w:themeShade="80"/>
            </w:tcBorders>
          </w:tcPr>
          <w:p w14:paraId="3D7C2BCC" w14:textId="77777777" w:rsidR="005A04B3" w:rsidRPr="00A96ED6" w:rsidRDefault="005A04B3" w:rsidP="00BD11F1">
            <w:pPr>
              <w:ind w:left="57" w:right="57"/>
              <w:rPr>
                <w:rFonts w:ascii="Times New Roman" w:hAnsi="Times New Roman" w:cs="Times New Roman"/>
                <w:noProof/>
                <w:sz w:val="24"/>
              </w:rPr>
            </w:pPr>
            <w:r>
              <w:rPr>
                <w:rFonts w:ascii="Times New Roman" w:hAnsi="Times New Roman"/>
                <w:sz w:val="24"/>
              </w:rPr>
              <w:t>Preces</w:t>
            </w:r>
          </w:p>
        </w:tc>
        <w:tc>
          <w:tcPr>
            <w:tcW w:w="1064" w:type="pct"/>
            <w:tcBorders>
              <w:left w:val="single" w:sz="8" w:space="0" w:color="808080" w:themeColor="background1" w:themeShade="80"/>
              <w:bottom w:val="single" w:sz="8" w:space="0" w:color="808080" w:themeColor="background1" w:themeShade="80"/>
              <w:right w:val="single" w:sz="6" w:space="0" w:color="D3D3D3"/>
            </w:tcBorders>
          </w:tcPr>
          <w:p w14:paraId="5FA90541"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5655</w:t>
            </w:r>
          </w:p>
        </w:tc>
      </w:tr>
      <w:tr w:rsidR="005A04B3" w:rsidRPr="00A96ED6" w14:paraId="24FCF8D8" w14:textId="77777777" w:rsidTr="00125454">
        <w:trPr>
          <w:trHeight w:val="221"/>
        </w:trPr>
        <w:tc>
          <w:tcPr>
            <w:tcW w:w="2659" w:type="pct"/>
            <w:tcBorders>
              <w:top w:val="single" w:sz="8" w:space="0" w:color="808080" w:themeColor="background1" w:themeShade="80"/>
              <w:left w:val="single" w:sz="6" w:space="0" w:color="D3D3D3"/>
              <w:right w:val="single" w:sz="8" w:space="0" w:color="808080" w:themeColor="background1" w:themeShade="80"/>
            </w:tcBorders>
          </w:tcPr>
          <w:p w14:paraId="6C091CF9" w14:textId="77777777" w:rsidR="005A04B3" w:rsidRPr="00A96ED6" w:rsidRDefault="005A04B3" w:rsidP="00BD11F1">
            <w:pPr>
              <w:ind w:left="57" w:right="57"/>
              <w:jc w:val="both"/>
              <w:rPr>
                <w:rFonts w:ascii="Times New Roman" w:hAnsi="Times New Roman" w:cs="Times New Roman"/>
                <w:noProof/>
                <w:sz w:val="24"/>
              </w:rPr>
            </w:pPr>
            <w:r>
              <w:rPr>
                <w:rFonts w:ascii="Times New Roman" w:hAnsi="Times New Roman"/>
                <w:sz w:val="24"/>
              </w:rPr>
              <w:t>Apavu veikali</w:t>
            </w:r>
          </w:p>
        </w:tc>
        <w:tc>
          <w:tcPr>
            <w:tcW w:w="1276" w:type="pct"/>
            <w:tcBorders>
              <w:top w:val="single" w:sz="8" w:space="0" w:color="808080" w:themeColor="background1" w:themeShade="80"/>
              <w:left w:val="single" w:sz="8" w:space="0" w:color="808080" w:themeColor="background1" w:themeShade="80"/>
              <w:right w:val="single" w:sz="8" w:space="0" w:color="808080" w:themeColor="background1" w:themeShade="80"/>
            </w:tcBorders>
          </w:tcPr>
          <w:p w14:paraId="34A97B03" w14:textId="77777777" w:rsidR="005A04B3" w:rsidRPr="00A96ED6" w:rsidRDefault="005A04B3" w:rsidP="00BD11F1">
            <w:pPr>
              <w:ind w:left="57" w:right="57"/>
              <w:rPr>
                <w:rFonts w:ascii="Times New Roman" w:hAnsi="Times New Roman" w:cs="Times New Roman"/>
                <w:noProof/>
                <w:sz w:val="24"/>
              </w:rPr>
            </w:pPr>
            <w:r>
              <w:rPr>
                <w:rFonts w:ascii="Times New Roman" w:hAnsi="Times New Roman"/>
                <w:sz w:val="24"/>
              </w:rPr>
              <w:t>Preces</w:t>
            </w:r>
          </w:p>
        </w:tc>
        <w:tc>
          <w:tcPr>
            <w:tcW w:w="1064" w:type="pct"/>
            <w:tcBorders>
              <w:top w:val="single" w:sz="8" w:space="0" w:color="808080" w:themeColor="background1" w:themeShade="80"/>
              <w:left w:val="single" w:sz="8" w:space="0" w:color="808080" w:themeColor="background1" w:themeShade="80"/>
              <w:right w:val="single" w:sz="6" w:space="0" w:color="D3D3D3"/>
            </w:tcBorders>
          </w:tcPr>
          <w:p w14:paraId="64E0F3FC"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5661</w:t>
            </w:r>
          </w:p>
        </w:tc>
      </w:tr>
      <w:tr w:rsidR="005A04B3" w:rsidRPr="00A96ED6" w14:paraId="2A144443" w14:textId="77777777" w:rsidTr="00125454">
        <w:trPr>
          <w:trHeight w:val="224"/>
        </w:trPr>
        <w:tc>
          <w:tcPr>
            <w:tcW w:w="2659" w:type="pct"/>
            <w:tcBorders>
              <w:top w:val="single" w:sz="8" w:space="0" w:color="808080" w:themeColor="background1" w:themeShade="80"/>
              <w:left w:val="single" w:sz="6" w:space="0" w:color="D3D3D3"/>
              <w:bottom w:val="single" w:sz="8" w:space="0" w:color="808080" w:themeColor="background1" w:themeShade="80"/>
              <w:right w:val="single" w:sz="8" w:space="0" w:color="808080" w:themeColor="background1" w:themeShade="80"/>
            </w:tcBorders>
          </w:tcPr>
          <w:p w14:paraId="17E33855" w14:textId="77777777" w:rsidR="005A04B3" w:rsidRPr="00A96ED6" w:rsidRDefault="005A04B3" w:rsidP="00BD11F1">
            <w:pPr>
              <w:ind w:left="57" w:right="57"/>
              <w:jc w:val="both"/>
              <w:rPr>
                <w:rFonts w:ascii="Times New Roman" w:hAnsi="Times New Roman" w:cs="Times New Roman"/>
                <w:noProof/>
                <w:sz w:val="24"/>
              </w:rPr>
            </w:pPr>
            <w:r>
              <w:rPr>
                <w:rFonts w:ascii="Times New Roman" w:hAnsi="Times New Roman"/>
                <w:sz w:val="24"/>
              </w:rPr>
              <w:t>Kažokādu izstrādātāji un kažokādu veikali</w:t>
            </w:r>
          </w:p>
        </w:tc>
        <w:tc>
          <w:tcPr>
            <w:tcW w:w="1276" w:type="pct"/>
            <w:tcBorders>
              <w:top w:val="single" w:sz="8" w:space="0" w:color="808080" w:themeColor="background1" w:themeShade="80"/>
              <w:left w:val="single" w:sz="8" w:space="0" w:color="808080" w:themeColor="background1" w:themeShade="80"/>
              <w:bottom w:val="single" w:sz="8" w:space="0" w:color="808080" w:themeColor="background1" w:themeShade="80"/>
              <w:right w:val="single" w:sz="8" w:space="0" w:color="808080" w:themeColor="background1" w:themeShade="80"/>
            </w:tcBorders>
          </w:tcPr>
          <w:p w14:paraId="02F4E1C2" w14:textId="77777777" w:rsidR="005A04B3" w:rsidRPr="00A96ED6" w:rsidRDefault="005A04B3" w:rsidP="00BD11F1">
            <w:pPr>
              <w:ind w:left="57" w:right="57"/>
              <w:rPr>
                <w:rFonts w:ascii="Times New Roman" w:hAnsi="Times New Roman" w:cs="Times New Roman"/>
                <w:noProof/>
                <w:sz w:val="24"/>
              </w:rPr>
            </w:pPr>
            <w:r>
              <w:rPr>
                <w:rFonts w:ascii="Times New Roman" w:hAnsi="Times New Roman"/>
                <w:sz w:val="24"/>
              </w:rPr>
              <w:t>Preces</w:t>
            </w:r>
          </w:p>
        </w:tc>
        <w:tc>
          <w:tcPr>
            <w:tcW w:w="1064" w:type="pct"/>
            <w:tcBorders>
              <w:top w:val="single" w:sz="8" w:space="0" w:color="808080" w:themeColor="background1" w:themeShade="80"/>
              <w:left w:val="single" w:sz="8" w:space="0" w:color="808080" w:themeColor="background1" w:themeShade="80"/>
              <w:bottom w:val="single" w:sz="8" w:space="0" w:color="808080" w:themeColor="background1" w:themeShade="80"/>
              <w:right w:val="single" w:sz="6" w:space="0" w:color="D3D3D3"/>
            </w:tcBorders>
          </w:tcPr>
          <w:p w14:paraId="078590E5"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5681</w:t>
            </w:r>
          </w:p>
        </w:tc>
      </w:tr>
      <w:tr w:rsidR="005A04B3" w:rsidRPr="00A96ED6" w14:paraId="2227FF05" w14:textId="77777777" w:rsidTr="00125454">
        <w:trPr>
          <w:trHeight w:val="224"/>
        </w:trPr>
        <w:tc>
          <w:tcPr>
            <w:tcW w:w="2659" w:type="pct"/>
            <w:tcBorders>
              <w:top w:val="single" w:sz="8" w:space="0" w:color="808080" w:themeColor="background1" w:themeShade="80"/>
              <w:left w:val="single" w:sz="6" w:space="0" w:color="D3D3D3"/>
              <w:bottom w:val="single" w:sz="8" w:space="0" w:color="808080" w:themeColor="background1" w:themeShade="80"/>
              <w:right w:val="single" w:sz="8" w:space="0" w:color="808080" w:themeColor="background1" w:themeShade="80"/>
            </w:tcBorders>
          </w:tcPr>
          <w:p w14:paraId="668B891B" w14:textId="77777777" w:rsidR="005A04B3" w:rsidRPr="00A96ED6" w:rsidRDefault="005A04B3" w:rsidP="00BD11F1">
            <w:pPr>
              <w:ind w:left="57" w:right="57"/>
              <w:jc w:val="both"/>
              <w:rPr>
                <w:rFonts w:ascii="Times New Roman" w:hAnsi="Times New Roman" w:cs="Times New Roman"/>
                <w:noProof/>
                <w:sz w:val="24"/>
              </w:rPr>
            </w:pPr>
            <w:r>
              <w:rPr>
                <w:rFonts w:ascii="Times New Roman" w:hAnsi="Times New Roman"/>
                <w:sz w:val="24"/>
              </w:rPr>
              <w:t>Vīriešu/sieviešu apģērbu veikali</w:t>
            </w:r>
          </w:p>
        </w:tc>
        <w:tc>
          <w:tcPr>
            <w:tcW w:w="1276" w:type="pct"/>
            <w:tcBorders>
              <w:top w:val="single" w:sz="8" w:space="0" w:color="808080" w:themeColor="background1" w:themeShade="80"/>
              <w:left w:val="single" w:sz="8" w:space="0" w:color="808080" w:themeColor="background1" w:themeShade="80"/>
              <w:bottom w:val="single" w:sz="8" w:space="0" w:color="808080" w:themeColor="background1" w:themeShade="80"/>
              <w:right w:val="single" w:sz="8" w:space="0" w:color="808080" w:themeColor="background1" w:themeShade="80"/>
            </w:tcBorders>
          </w:tcPr>
          <w:p w14:paraId="1217CC68" w14:textId="77777777" w:rsidR="005A04B3" w:rsidRPr="00A96ED6" w:rsidRDefault="005A04B3" w:rsidP="00BD11F1">
            <w:pPr>
              <w:ind w:left="57" w:right="57"/>
              <w:rPr>
                <w:rFonts w:ascii="Times New Roman" w:hAnsi="Times New Roman" w:cs="Times New Roman"/>
                <w:noProof/>
                <w:sz w:val="24"/>
              </w:rPr>
            </w:pPr>
            <w:r>
              <w:rPr>
                <w:rFonts w:ascii="Times New Roman" w:hAnsi="Times New Roman"/>
                <w:sz w:val="24"/>
              </w:rPr>
              <w:t>Preces</w:t>
            </w:r>
          </w:p>
        </w:tc>
        <w:tc>
          <w:tcPr>
            <w:tcW w:w="1064" w:type="pct"/>
            <w:tcBorders>
              <w:top w:val="single" w:sz="8" w:space="0" w:color="808080" w:themeColor="background1" w:themeShade="80"/>
              <w:left w:val="single" w:sz="8" w:space="0" w:color="808080" w:themeColor="background1" w:themeShade="80"/>
              <w:bottom w:val="single" w:sz="8" w:space="0" w:color="808080" w:themeColor="background1" w:themeShade="80"/>
              <w:right w:val="single" w:sz="6" w:space="0" w:color="D3D3D3"/>
            </w:tcBorders>
          </w:tcPr>
          <w:p w14:paraId="360969AE"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5691</w:t>
            </w:r>
          </w:p>
        </w:tc>
      </w:tr>
      <w:tr w:rsidR="005A04B3" w:rsidRPr="00A96ED6" w14:paraId="0EDB7676" w14:textId="77777777" w:rsidTr="00125454">
        <w:trPr>
          <w:trHeight w:val="221"/>
        </w:trPr>
        <w:tc>
          <w:tcPr>
            <w:tcW w:w="2659" w:type="pct"/>
            <w:tcBorders>
              <w:top w:val="single" w:sz="8" w:space="0" w:color="808080" w:themeColor="background1" w:themeShade="80"/>
              <w:left w:val="single" w:sz="6" w:space="0" w:color="D3D3D3"/>
              <w:bottom w:val="single" w:sz="8" w:space="0" w:color="808080" w:themeColor="background1" w:themeShade="80"/>
              <w:right w:val="single" w:sz="8" w:space="0" w:color="808080" w:themeColor="background1" w:themeShade="80"/>
            </w:tcBorders>
          </w:tcPr>
          <w:p w14:paraId="736F2F3E" w14:textId="77777777" w:rsidR="005A04B3" w:rsidRPr="00A96ED6" w:rsidRDefault="005A04B3" w:rsidP="00BD11F1">
            <w:pPr>
              <w:ind w:left="57" w:right="57"/>
              <w:jc w:val="both"/>
              <w:rPr>
                <w:rFonts w:ascii="Times New Roman" w:hAnsi="Times New Roman" w:cs="Times New Roman"/>
                <w:noProof/>
                <w:sz w:val="24"/>
              </w:rPr>
            </w:pPr>
            <w:r>
              <w:rPr>
                <w:rFonts w:ascii="Times New Roman" w:hAnsi="Times New Roman"/>
                <w:sz w:val="24"/>
              </w:rPr>
              <w:t>Drēbnieks/šuvējs/citi varianti</w:t>
            </w:r>
          </w:p>
        </w:tc>
        <w:tc>
          <w:tcPr>
            <w:tcW w:w="1276" w:type="pct"/>
            <w:tcBorders>
              <w:top w:val="single" w:sz="8" w:space="0" w:color="808080" w:themeColor="background1" w:themeShade="80"/>
              <w:left w:val="single" w:sz="8" w:space="0" w:color="808080" w:themeColor="background1" w:themeShade="80"/>
              <w:bottom w:val="single" w:sz="8" w:space="0" w:color="808080" w:themeColor="background1" w:themeShade="80"/>
              <w:right w:val="single" w:sz="8" w:space="0" w:color="808080" w:themeColor="background1" w:themeShade="80"/>
            </w:tcBorders>
          </w:tcPr>
          <w:p w14:paraId="0B7441DB" w14:textId="77777777" w:rsidR="005A04B3" w:rsidRPr="00A96ED6" w:rsidRDefault="005A04B3" w:rsidP="00BD11F1">
            <w:pPr>
              <w:ind w:left="57" w:right="57"/>
              <w:rPr>
                <w:rFonts w:ascii="Times New Roman" w:hAnsi="Times New Roman" w:cs="Times New Roman"/>
                <w:noProof/>
                <w:sz w:val="24"/>
              </w:rPr>
            </w:pPr>
            <w:r>
              <w:rPr>
                <w:rFonts w:ascii="Times New Roman" w:hAnsi="Times New Roman"/>
                <w:sz w:val="24"/>
              </w:rPr>
              <w:t>Pakalpojumi</w:t>
            </w:r>
          </w:p>
        </w:tc>
        <w:tc>
          <w:tcPr>
            <w:tcW w:w="1064" w:type="pct"/>
            <w:tcBorders>
              <w:top w:val="single" w:sz="8" w:space="0" w:color="808080" w:themeColor="background1" w:themeShade="80"/>
              <w:left w:val="single" w:sz="8" w:space="0" w:color="808080" w:themeColor="background1" w:themeShade="80"/>
              <w:bottom w:val="single" w:sz="8" w:space="0" w:color="808080" w:themeColor="background1" w:themeShade="80"/>
              <w:right w:val="single" w:sz="6" w:space="0" w:color="D3D3D3"/>
            </w:tcBorders>
          </w:tcPr>
          <w:p w14:paraId="060F2A6E"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5697</w:t>
            </w:r>
          </w:p>
        </w:tc>
      </w:tr>
      <w:tr w:rsidR="005A04B3" w:rsidRPr="00A96ED6" w14:paraId="2E3858DC" w14:textId="77777777" w:rsidTr="00125454">
        <w:trPr>
          <w:trHeight w:val="221"/>
        </w:trPr>
        <w:tc>
          <w:tcPr>
            <w:tcW w:w="2659" w:type="pct"/>
            <w:tcBorders>
              <w:top w:val="single" w:sz="8" w:space="0" w:color="808080" w:themeColor="background1" w:themeShade="80"/>
              <w:left w:val="single" w:sz="6" w:space="0" w:color="D3D3D3"/>
              <w:bottom w:val="single" w:sz="8" w:space="0" w:color="808080" w:themeColor="background1" w:themeShade="80"/>
              <w:right w:val="single" w:sz="8" w:space="0" w:color="808080" w:themeColor="background1" w:themeShade="80"/>
            </w:tcBorders>
          </w:tcPr>
          <w:p w14:paraId="145C3EB3" w14:textId="77777777" w:rsidR="005A04B3" w:rsidRPr="00A96ED6" w:rsidRDefault="005A04B3" w:rsidP="00BD11F1">
            <w:pPr>
              <w:ind w:left="57" w:right="57"/>
              <w:jc w:val="both"/>
              <w:rPr>
                <w:rFonts w:ascii="Times New Roman" w:hAnsi="Times New Roman" w:cs="Times New Roman"/>
                <w:noProof/>
                <w:sz w:val="24"/>
              </w:rPr>
            </w:pPr>
            <w:r>
              <w:rPr>
                <w:rFonts w:ascii="Times New Roman" w:hAnsi="Times New Roman"/>
                <w:sz w:val="24"/>
              </w:rPr>
              <w:t>Restorāni</w:t>
            </w:r>
          </w:p>
        </w:tc>
        <w:tc>
          <w:tcPr>
            <w:tcW w:w="1276" w:type="pct"/>
            <w:tcBorders>
              <w:top w:val="single" w:sz="8" w:space="0" w:color="808080" w:themeColor="background1" w:themeShade="80"/>
              <w:left w:val="single" w:sz="8" w:space="0" w:color="808080" w:themeColor="background1" w:themeShade="80"/>
              <w:bottom w:val="single" w:sz="8" w:space="0" w:color="808080" w:themeColor="background1" w:themeShade="80"/>
              <w:right w:val="single" w:sz="8" w:space="0" w:color="808080" w:themeColor="background1" w:themeShade="80"/>
            </w:tcBorders>
          </w:tcPr>
          <w:p w14:paraId="31DE047D" w14:textId="77777777" w:rsidR="005A04B3" w:rsidRPr="00A96ED6" w:rsidRDefault="005A04B3" w:rsidP="00BD11F1">
            <w:pPr>
              <w:ind w:left="57" w:right="57"/>
              <w:rPr>
                <w:rFonts w:ascii="Times New Roman" w:hAnsi="Times New Roman" w:cs="Times New Roman"/>
                <w:noProof/>
                <w:sz w:val="24"/>
              </w:rPr>
            </w:pPr>
            <w:r>
              <w:rPr>
                <w:rFonts w:ascii="Times New Roman" w:hAnsi="Times New Roman"/>
                <w:sz w:val="24"/>
              </w:rPr>
              <w:t>Restorāni</w:t>
            </w:r>
          </w:p>
        </w:tc>
        <w:tc>
          <w:tcPr>
            <w:tcW w:w="1064" w:type="pct"/>
            <w:tcBorders>
              <w:top w:val="single" w:sz="8" w:space="0" w:color="808080" w:themeColor="background1" w:themeShade="80"/>
              <w:left w:val="single" w:sz="8" w:space="0" w:color="808080" w:themeColor="background1" w:themeShade="80"/>
              <w:bottom w:val="single" w:sz="8" w:space="0" w:color="808080" w:themeColor="background1" w:themeShade="80"/>
              <w:right w:val="single" w:sz="6" w:space="0" w:color="D3D3D3"/>
            </w:tcBorders>
          </w:tcPr>
          <w:p w14:paraId="2D5EF060"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5812</w:t>
            </w:r>
          </w:p>
        </w:tc>
      </w:tr>
      <w:tr w:rsidR="005A04B3" w:rsidRPr="00A96ED6" w14:paraId="4E03C051" w14:textId="77777777" w:rsidTr="00125454">
        <w:trPr>
          <w:trHeight w:val="224"/>
        </w:trPr>
        <w:tc>
          <w:tcPr>
            <w:tcW w:w="2659" w:type="pct"/>
            <w:tcBorders>
              <w:top w:val="single" w:sz="8" w:space="0" w:color="808080" w:themeColor="background1" w:themeShade="80"/>
              <w:left w:val="single" w:sz="6" w:space="0" w:color="D3D3D3"/>
              <w:right w:val="single" w:sz="8" w:space="0" w:color="808080" w:themeColor="background1" w:themeShade="80"/>
            </w:tcBorders>
          </w:tcPr>
          <w:p w14:paraId="42B5BC6C" w14:textId="77777777" w:rsidR="005A04B3" w:rsidRPr="00A96ED6" w:rsidRDefault="005A04B3" w:rsidP="00BD11F1">
            <w:pPr>
              <w:ind w:left="57" w:right="57"/>
              <w:jc w:val="both"/>
              <w:rPr>
                <w:rFonts w:ascii="Times New Roman" w:hAnsi="Times New Roman" w:cs="Times New Roman"/>
                <w:noProof/>
                <w:sz w:val="24"/>
              </w:rPr>
            </w:pPr>
            <w:r>
              <w:rPr>
                <w:rFonts w:ascii="Times New Roman" w:hAnsi="Times New Roman"/>
                <w:sz w:val="24"/>
              </w:rPr>
              <w:t xml:space="preserve">Bāri/tavernas/atpūtas </w:t>
            </w:r>
            <w:r>
              <w:rPr>
                <w:rFonts w:ascii="Times New Roman" w:hAnsi="Times New Roman"/>
                <w:sz w:val="24"/>
              </w:rPr>
              <w:lastRenderedPageBreak/>
              <w:t>telpas/diskotēkas</w:t>
            </w:r>
          </w:p>
        </w:tc>
        <w:tc>
          <w:tcPr>
            <w:tcW w:w="1276" w:type="pct"/>
            <w:tcBorders>
              <w:top w:val="single" w:sz="8" w:space="0" w:color="808080" w:themeColor="background1" w:themeShade="80"/>
              <w:left w:val="single" w:sz="8" w:space="0" w:color="808080" w:themeColor="background1" w:themeShade="80"/>
              <w:right w:val="single" w:sz="8" w:space="0" w:color="808080" w:themeColor="background1" w:themeShade="80"/>
            </w:tcBorders>
          </w:tcPr>
          <w:p w14:paraId="510A6688" w14:textId="77777777" w:rsidR="005A04B3" w:rsidRPr="00A96ED6" w:rsidRDefault="005A04B3" w:rsidP="00BD11F1">
            <w:pPr>
              <w:ind w:left="57" w:right="57"/>
              <w:rPr>
                <w:rFonts w:ascii="Times New Roman" w:hAnsi="Times New Roman" w:cs="Times New Roman"/>
                <w:noProof/>
                <w:sz w:val="24"/>
              </w:rPr>
            </w:pPr>
            <w:r>
              <w:rPr>
                <w:rFonts w:ascii="Times New Roman" w:hAnsi="Times New Roman"/>
                <w:sz w:val="24"/>
              </w:rPr>
              <w:lastRenderedPageBreak/>
              <w:t>Restorāni</w:t>
            </w:r>
          </w:p>
        </w:tc>
        <w:tc>
          <w:tcPr>
            <w:tcW w:w="1064" w:type="pct"/>
            <w:tcBorders>
              <w:top w:val="single" w:sz="8" w:space="0" w:color="808080" w:themeColor="background1" w:themeShade="80"/>
              <w:left w:val="single" w:sz="8" w:space="0" w:color="808080" w:themeColor="background1" w:themeShade="80"/>
              <w:right w:val="single" w:sz="6" w:space="0" w:color="D3D3D3"/>
            </w:tcBorders>
          </w:tcPr>
          <w:p w14:paraId="170C4D72" w14:textId="77777777" w:rsidR="005A04B3" w:rsidRPr="00A96ED6" w:rsidRDefault="005A04B3" w:rsidP="00BD11F1">
            <w:pPr>
              <w:ind w:left="57" w:right="57"/>
              <w:jc w:val="right"/>
              <w:rPr>
                <w:rFonts w:ascii="Times New Roman" w:hAnsi="Times New Roman" w:cs="Times New Roman"/>
                <w:noProof/>
                <w:sz w:val="24"/>
              </w:rPr>
            </w:pPr>
            <w:r>
              <w:rPr>
                <w:rFonts w:ascii="Times New Roman" w:hAnsi="Times New Roman"/>
                <w:sz w:val="24"/>
              </w:rPr>
              <w:t>5813</w:t>
            </w:r>
          </w:p>
        </w:tc>
      </w:tr>
    </w:tbl>
    <w:p w14:paraId="00F5BC38" w14:textId="77777777" w:rsidR="005A04B3" w:rsidRPr="00A96ED6" w:rsidRDefault="005A04B3" w:rsidP="005A04B3">
      <w:pPr>
        <w:jc w:val="both"/>
        <w:rPr>
          <w:rFonts w:ascii="Times New Roman" w:hAnsi="Times New Roman" w:cs="Times New Roman"/>
          <w:i/>
          <w:noProof/>
          <w:sz w:val="24"/>
        </w:rPr>
      </w:pPr>
    </w:p>
    <w:p w14:paraId="6E426D2F"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sz w:val="24"/>
        </w:rPr>
        <w:t>Zviedrijas Statistikas birojs</w:t>
      </w:r>
    </w:p>
    <w:p w14:paraId="056390CD" w14:textId="77777777" w:rsidR="005A04B3" w:rsidRPr="00A96ED6" w:rsidRDefault="005A04B3" w:rsidP="005A04B3">
      <w:pPr>
        <w:jc w:val="both"/>
        <w:rPr>
          <w:rFonts w:ascii="Times New Roman" w:hAnsi="Times New Roman" w:cs="Times New Roman"/>
          <w:noProof/>
          <w:sz w:val="24"/>
        </w:rPr>
      </w:pPr>
    </w:p>
    <w:p w14:paraId="57B6B6B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Visus </w:t>
      </w:r>
      <w:r>
        <w:rPr>
          <w:rFonts w:ascii="Times New Roman" w:hAnsi="Times New Roman"/>
          <w:i/>
          <w:iCs/>
          <w:sz w:val="24"/>
        </w:rPr>
        <w:t>MCC</w:t>
      </w:r>
      <w:r>
        <w:rPr>
          <w:rFonts w:ascii="Times New Roman" w:hAnsi="Times New Roman"/>
          <w:sz w:val="24"/>
        </w:rPr>
        <w:t xml:space="preserve"> kodus klasificē un pēc tam kombinē ar ziņotajām datu kopām. Vispirms aprēķina visu to darījumu summu, ko atbilstoši </w:t>
      </w:r>
      <w:r>
        <w:rPr>
          <w:rFonts w:ascii="Times New Roman" w:hAnsi="Times New Roman"/>
          <w:i/>
          <w:iCs/>
          <w:sz w:val="24"/>
        </w:rPr>
        <w:t>MCC</w:t>
      </w:r>
      <w:r>
        <w:rPr>
          <w:rFonts w:ascii="Times New Roman" w:hAnsi="Times New Roman"/>
          <w:sz w:val="24"/>
        </w:rPr>
        <w:t xml:space="preserve"> kodiem klasificē kā preces, un pēc tam to dala ar ceļošanu saistīto darījumu kopējo summu, kas uzrādīti tajā pašā datu kopā (ieskaitot preces). Iegūto proporciju pēc tam piemēro kopējam ceļošanas posteņa novērtējumam, ieskaitot visus avotus (kredītkaršu datus, informāciju par naudas maiņu un </w:t>
      </w:r>
      <w:r>
        <w:rPr>
          <w:rFonts w:ascii="Times New Roman" w:hAnsi="Times New Roman"/>
          <w:i/>
          <w:iCs/>
          <w:sz w:val="24"/>
        </w:rPr>
        <w:t>ITSS</w:t>
      </w:r>
      <w:r>
        <w:rPr>
          <w:rFonts w:ascii="Times New Roman" w:hAnsi="Times New Roman"/>
          <w:sz w:val="24"/>
        </w:rPr>
        <w:t xml:space="preserve"> apsekojumu). Tā kā 80–90 % no ceļošanas posteņa kopējās vērtības Zviedrijā izriet no kredītkaršu datiem, novērtējuma bāze ir diezgan stabila. Viens no pašlaik izmantotās metodes trūkumiem ir binārā pieeja, ko izmanto </w:t>
      </w:r>
      <w:r>
        <w:rPr>
          <w:rFonts w:ascii="Times New Roman" w:hAnsi="Times New Roman"/>
          <w:i/>
          <w:iCs/>
          <w:sz w:val="24"/>
        </w:rPr>
        <w:t>MCC</w:t>
      </w:r>
      <w:r>
        <w:rPr>
          <w:rFonts w:ascii="Times New Roman" w:hAnsi="Times New Roman"/>
          <w:sz w:val="24"/>
        </w:rPr>
        <w:t xml:space="preserve"> kodu klasificēšanai, proti, visus to uzņēmumu darījumus, kuri pārdod gan preces, gan pakalpojumus, klasificē vai nu vienīgi kā preces, vai vienīgi kā pakalpojumus.</w:t>
      </w:r>
    </w:p>
    <w:p w14:paraId="178BF401" w14:textId="77777777" w:rsidR="005A04B3" w:rsidRPr="00A96ED6" w:rsidRDefault="005A04B3" w:rsidP="005A04B3">
      <w:pPr>
        <w:jc w:val="both"/>
        <w:rPr>
          <w:rFonts w:ascii="Times New Roman" w:hAnsi="Times New Roman" w:cs="Times New Roman"/>
          <w:noProof/>
          <w:sz w:val="24"/>
        </w:rPr>
      </w:pPr>
    </w:p>
    <w:p w14:paraId="6F1C9151" w14:textId="77777777" w:rsidR="005A04B3" w:rsidRPr="00A96ED6" w:rsidRDefault="005A04B3" w:rsidP="005A04B3">
      <w:pPr>
        <w:jc w:val="both"/>
        <w:rPr>
          <w:rFonts w:ascii="Times New Roman" w:hAnsi="Times New Roman" w:cs="Times New Roman"/>
          <w:noProof/>
          <w:sz w:val="24"/>
        </w:rPr>
      </w:pPr>
    </w:p>
    <w:p w14:paraId="35FFD127" w14:textId="77777777" w:rsidR="005A04B3" w:rsidRPr="00A96ED6" w:rsidRDefault="005A04B3" w:rsidP="005A04B3">
      <w:pPr>
        <w:jc w:val="both"/>
        <w:rPr>
          <w:rFonts w:ascii="Times New Roman" w:hAnsi="Times New Roman" w:cs="Times New Roman"/>
          <w:b/>
          <w:bCs/>
          <w:noProof/>
          <w:color w:val="B83B46"/>
          <w:sz w:val="28"/>
          <w:szCs w:val="24"/>
        </w:rPr>
      </w:pPr>
      <w:bookmarkStart w:id="153" w:name="13.3._Estimating_mode_3"/>
      <w:bookmarkEnd w:id="153"/>
      <w:r>
        <w:rPr>
          <w:rFonts w:ascii="Times New Roman" w:hAnsi="Times New Roman"/>
          <w:b/>
          <w:color w:val="B83B46"/>
          <w:sz w:val="28"/>
        </w:rPr>
        <w:t>13.3. 3. veida novērtēšana</w:t>
      </w:r>
    </w:p>
    <w:p w14:paraId="3207A168" w14:textId="77777777" w:rsidR="005A04B3" w:rsidRPr="00A96ED6" w:rsidRDefault="005A04B3" w:rsidP="005A04B3">
      <w:pPr>
        <w:jc w:val="both"/>
        <w:rPr>
          <w:rFonts w:ascii="Times New Roman" w:hAnsi="Times New Roman" w:cs="Times New Roman"/>
          <w:noProof/>
          <w:color w:val="B83B46"/>
          <w:sz w:val="24"/>
        </w:rPr>
      </w:pPr>
    </w:p>
    <w:p w14:paraId="69C7DD42" w14:textId="77777777" w:rsidR="005A04B3" w:rsidRPr="00A96ED6" w:rsidRDefault="005A04B3" w:rsidP="005A04B3">
      <w:pPr>
        <w:jc w:val="both"/>
        <w:rPr>
          <w:rFonts w:ascii="Times New Roman" w:hAnsi="Times New Roman" w:cs="Times New Roman"/>
          <w:b/>
          <w:bCs/>
          <w:noProof/>
          <w:color w:val="1C1C1C"/>
          <w:sz w:val="24"/>
        </w:rPr>
      </w:pPr>
      <w:bookmarkStart w:id="154" w:name="13.3.1._Italy"/>
      <w:bookmarkEnd w:id="154"/>
      <w:r>
        <w:rPr>
          <w:rFonts w:ascii="Times New Roman" w:hAnsi="Times New Roman"/>
          <w:b/>
          <w:color w:val="1C1C1C"/>
          <w:sz w:val="24"/>
        </w:rPr>
        <w:t>13.3.1. Itālija</w:t>
      </w:r>
    </w:p>
    <w:p w14:paraId="33801BF2" w14:textId="77777777" w:rsidR="005A04B3" w:rsidRPr="00A96ED6" w:rsidRDefault="005A04B3" w:rsidP="005A04B3">
      <w:pPr>
        <w:jc w:val="both"/>
        <w:rPr>
          <w:rFonts w:ascii="Times New Roman" w:hAnsi="Times New Roman" w:cs="Times New Roman"/>
          <w:noProof/>
          <w:color w:val="1C1C1C"/>
          <w:sz w:val="24"/>
        </w:rPr>
      </w:pPr>
    </w:p>
    <w:p w14:paraId="54BCED2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Itālijas pieeja 3. veida novērtēšanai ir balstīta uz </w:t>
      </w:r>
      <w:r>
        <w:rPr>
          <w:rFonts w:ascii="Times New Roman" w:hAnsi="Times New Roman"/>
          <w:i/>
          <w:iCs/>
          <w:sz w:val="24"/>
        </w:rPr>
        <w:t>Eurostat</w:t>
      </w:r>
      <w:r>
        <w:rPr>
          <w:rFonts w:ascii="Times New Roman" w:hAnsi="Times New Roman"/>
          <w:sz w:val="24"/>
        </w:rPr>
        <w:t xml:space="preserve"> vienkāršoto modeli, kas uzlabots, izmantojot tādus nacionālos/valsts datu avotus kā uzņēmējdarbības strukturālā statistika (</w:t>
      </w:r>
      <w:r>
        <w:rPr>
          <w:rFonts w:ascii="Times New Roman" w:hAnsi="Times New Roman"/>
          <w:i/>
          <w:iCs/>
          <w:sz w:val="24"/>
        </w:rPr>
        <w:t>SBS</w:t>
      </w:r>
      <w:r>
        <w:rPr>
          <w:rFonts w:ascii="Times New Roman" w:hAnsi="Times New Roman"/>
          <w:sz w:val="24"/>
        </w:rPr>
        <w:t>) un piedāvājuma un izlietojuma tabulas.</w:t>
      </w:r>
    </w:p>
    <w:p w14:paraId="6EE1D923" w14:textId="77777777" w:rsidR="005A04B3" w:rsidRPr="00A96ED6" w:rsidRDefault="005A04B3" w:rsidP="005A04B3">
      <w:pPr>
        <w:jc w:val="both"/>
        <w:rPr>
          <w:rFonts w:ascii="Times New Roman" w:hAnsi="Times New Roman" w:cs="Times New Roman"/>
          <w:noProof/>
          <w:sz w:val="24"/>
        </w:rPr>
      </w:pPr>
    </w:p>
    <w:p w14:paraId="6953FED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Lai novērtētu 3. veidu, par mainīgo lielumu pieņem ārvalstu saistītu uzņēmumu apgrozījumu/pārdošanas apjomu, taču vienīgi pārdošanas apjoms vietējā tirgū atspoguļo izlaidi uzņēmējvalstīs (iekšzemes apgrozījumu).</w:t>
      </w:r>
    </w:p>
    <w:p w14:paraId="56653488" w14:textId="77777777" w:rsidR="005A04B3" w:rsidRPr="00A96ED6" w:rsidRDefault="005A04B3" w:rsidP="005A04B3">
      <w:pPr>
        <w:jc w:val="both"/>
        <w:rPr>
          <w:rFonts w:ascii="Times New Roman" w:hAnsi="Times New Roman" w:cs="Times New Roman"/>
          <w:noProof/>
          <w:sz w:val="24"/>
        </w:rPr>
      </w:pPr>
    </w:p>
    <w:p w14:paraId="039D33D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Itālijas ārējā </w:t>
      </w:r>
      <w:r>
        <w:rPr>
          <w:rFonts w:ascii="Times New Roman" w:hAnsi="Times New Roman"/>
          <w:i/>
          <w:iCs/>
          <w:sz w:val="24"/>
        </w:rPr>
        <w:t>FATS</w:t>
      </w:r>
      <w:r>
        <w:rPr>
          <w:rFonts w:ascii="Times New Roman" w:hAnsi="Times New Roman"/>
          <w:sz w:val="24"/>
        </w:rPr>
        <w:t xml:space="preserve"> informāciju par iekšzemes apgrozījumu vāc, veicot aptauju par struktūru (ārvalstu saistītu uzņēmumu) apgrozījumu. Ir pieejama informācija iedalījumā pēc iekšzemes apgrozījuma, apgrozījuma, kas nonāk atpakaļ pie mātes uzņēmuma, un trešo valstu apgrozījuma.</w:t>
      </w:r>
    </w:p>
    <w:p w14:paraId="40DB01FF" w14:textId="77777777" w:rsidR="005A04B3" w:rsidRPr="00A96ED6" w:rsidRDefault="005A04B3" w:rsidP="005A04B3">
      <w:pPr>
        <w:jc w:val="both"/>
        <w:rPr>
          <w:rFonts w:ascii="Times New Roman" w:hAnsi="Times New Roman" w:cs="Times New Roman"/>
          <w:noProof/>
          <w:sz w:val="24"/>
        </w:rPr>
      </w:pPr>
    </w:p>
    <w:p w14:paraId="2CE8584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Savukārt Itālijas iekšējā </w:t>
      </w:r>
      <w:r>
        <w:rPr>
          <w:rFonts w:ascii="Times New Roman" w:hAnsi="Times New Roman"/>
          <w:i/>
          <w:iCs/>
          <w:sz w:val="24"/>
        </w:rPr>
        <w:t>FATS</w:t>
      </w:r>
      <w:r>
        <w:rPr>
          <w:rFonts w:ascii="Times New Roman" w:hAnsi="Times New Roman"/>
          <w:sz w:val="24"/>
        </w:rPr>
        <w:t xml:space="preserve"> ir pieejami visi </w:t>
      </w:r>
      <w:r>
        <w:rPr>
          <w:rFonts w:ascii="Times New Roman" w:hAnsi="Times New Roman"/>
          <w:i/>
          <w:iCs/>
          <w:sz w:val="24"/>
        </w:rPr>
        <w:t>SBS</w:t>
      </w:r>
      <w:r>
        <w:rPr>
          <w:rFonts w:ascii="Times New Roman" w:hAnsi="Times New Roman"/>
          <w:sz w:val="24"/>
        </w:rPr>
        <w:t xml:space="preserve"> mainīgie lielumi, taču apgrozījums/produkcija nav iedalīta pēc klienta rezidences valsts. Lai novērtētu 3. veidu, attiecībā uz iekšējo </w:t>
      </w:r>
      <w:r>
        <w:rPr>
          <w:rFonts w:ascii="Times New Roman" w:hAnsi="Times New Roman"/>
          <w:i/>
          <w:iCs/>
          <w:sz w:val="24"/>
        </w:rPr>
        <w:t>FATS</w:t>
      </w:r>
      <w:r>
        <w:rPr>
          <w:rFonts w:ascii="Times New Roman" w:hAnsi="Times New Roman"/>
          <w:sz w:val="24"/>
        </w:rPr>
        <w:t xml:space="preserve"> iekšzemes apgrozījumu aprēķina atbilstoši </w:t>
      </w:r>
      <w:r>
        <w:rPr>
          <w:rFonts w:ascii="Times New Roman" w:hAnsi="Times New Roman"/>
          <w:i/>
          <w:iCs/>
          <w:sz w:val="24"/>
        </w:rPr>
        <w:t>SBS</w:t>
      </w:r>
      <w:r>
        <w:rPr>
          <w:rFonts w:ascii="Times New Roman" w:hAnsi="Times New Roman"/>
          <w:sz w:val="24"/>
        </w:rPr>
        <w:t xml:space="preserve"> datiem, apvienojot iekšējās </w:t>
      </w:r>
      <w:r>
        <w:rPr>
          <w:rFonts w:ascii="Times New Roman" w:hAnsi="Times New Roman"/>
          <w:i/>
          <w:iCs/>
          <w:sz w:val="24"/>
        </w:rPr>
        <w:t>FATS</w:t>
      </w:r>
      <w:r>
        <w:rPr>
          <w:rFonts w:ascii="Times New Roman" w:hAnsi="Times New Roman"/>
          <w:sz w:val="24"/>
        </w:rPr>
        <w:t xml:space="preserve"> datus un </w:t>
      </w:r>
      <w:r>
        <w:rPr>
          <w:rFonts w:ascii="Times New Roman" w:hAnsi="Times New Roman"/>
          <w:i/>
          <w:iCs/>
          <w:sz w:val="24"/>
        </w:rPr>
        <w:t>SBS</w:t>
      </w:r>
      <w:r>
        <w:rPr>
          <w:rFonts w:ascii="Times New Roman" w:hAnsi="Times New Roman"/>
          <w:sz w:val="24"/>
        </w:rPr>
        <w:t xml:space="preserve"> lielo uzņēmumu datus.</w:t>
      </w:r>
    </w:p>
    <w:p w14:paraId="688F3797" w14:textId="77777777" w:rsidR="005A04B3" w:rsidRPr="00A96ED6" w:rsidRDefault="005A04B3" w:rsidP="005A04B3">
      <w:pPr>
        <w:jc w:val="both"/>
        <w:rPr>
          <w:rFonts w:ascii="Times New Roman" w:hAnsi="Times New Roman" w:cs="Times New Roman"/>
          <w:noProof/>
          <w:sz w:val="24"/>
        </w:rPr>
      </w:pPr>
    </w:p>
    <w:p w14:paraId="5954849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Itālijas metode ir balstīta uz mikrodatu sasaistes (</w:t>
      </w:r>
      <w:r>
        <w:rPr>
          <w:rFonts w:ascii="Times New Roman" w:hAnsi="Times New Roman"/>
          <w:i/>
          <w:iCs/>
          <w:sz w:val="24"/>
        </w:rPr>
        <w:t>MDL</w:t>
      </w:r>
      <w:r>
        <w:rPr>
          <w:rFonts w:ascii="Times New Roman" w:hAnsi="Times New Roman"/>
          <w:sz w:val="24"/>
        </w:rPr>
        <w:t xml:space="preserve">) metodēm – </w:t>
      </w:r>
      <w:r>
        <w:rPr>
          <w:rFonts w:ascii="Times New Roman" w:hAnsi="Times New Roman"/>
          <w:i/>
          <w:iCs/>
          <w:sz w:val="24"/>
        </w:rPr>
        <w:t>SBS</w:t>
      </w:r>
      <w:r>
        <w:rPr>
          <w:rFonts w:ascii="Times New Roman" w:hAnsi="Times New Roman"/>
          <w:sz w:val="24"/>
        </w:rPr>
        <w:t xml:space="preserve"> aptaujas lielajiem uzņēmumiem 6. sadaļā ir pieejamas posteņa “Pakalpojumi” eksporta vērtības. Pakalpojumu eksporta kopējo vērtību izslēdz no apgrozījuma, lai aprēķinātu Itālijā pārdoto apgrozījumu veidojošo pakalpojumu daļu (iekšzemes apgrozījumu). Lai aprēķinātu iekšzemes apgrozījuma daļu attiecībā uz iekšējo </w:t>
      </w:r>
      <w:r>
        <w:rPr>
          <w:rFonts w:ascii="Times New Roman" w:hAnsi="Times New Roman"/>
          <w:i/>
          <w:iCs/>
          <w:sz w:val="24"/>
        </w:rPr>
        <w:t>FATS</w:t>
      </w:r>
      <w:r>
        <w:rPr>
          <w:rFonts w:ascii="Times New Roman" w:hAnsi="Times New Roman"/>
          <w:sz w:val="24"/>
        </w:rPr>
        <w:t xml:space="preserve">, iekšzemes </w:t>
      </w:r>
      <w:r>
        <w:rPr>
          <w:rFonts w:ascii="Times New Roman" w:hAnsi="Times New Roman"/>
          <w:i/>
          <w:iCs/>
          <w:sz w:val="24"/>
        </w:rPr>
        <w:t>SBS</w:t>
      </w:r>
      <w:r>
        <w:rPr>
          <w:rFonts w:ascii="Times New Roman" w:hAnsi="Times New Roman"/>
          <w:sz w:val="24"/>
        </w:rPr>
        <w:t xml:space="preserve"> apgrozījuma proporciju piemēro iekšējās </w:t>
      </w:r>
      <w:r>
        <w:rPr>
          <w:rFonts w:ascii="Times New Roman" w:hAnsi="Times New Roman"/>
          <w:i/>
          <w:iCs/>
          <w:sz w:val="24"/>
        </w:rPr>
        <w:t>FATS</w:t>
      </w:r>
      <w:r>
        <w:rPr>
          <w:rFonts w:ascii="Times New Roman" w:hAnsi="Times New Roman"/>
          <w:sz w:val="24"/>
        </w:rPr>
        <w:t xml:space="preserve"> uzņēmumiem, kuri izmanto divciparu </w:t>
      </w:r>
      <w:r>
        <w:rPr>
          <w:rFonts w:ascii="Times New Roman" w:hAnsi="Times New Roman"/>
          <w:i/>
          <w:iCs/>
          <w:sz w:val="24"/>
        </w:rPr>
        <w:t>NACE</w:t>
      </w:r>
      <w:r>
        <w:rPr>
          <w:rFonts w:ascii="Times New Roman" w:hAnsi="Times New Roman"/>
          <w:sz w:val="24"/>
        </w:rPr>
        <w:t xml:space="preserve"> klasifikāciju, kas nepieciešama tās pārkodēšanai </w:t>
      </w:r>
      <w:r>
        <w:rPr>
          <w:rFonts w:ascii="Times New Roman" w:hAnsi="Times New Roman"/>
          <w:i/>
          <w:iCs/>
          <w:sz w:val="24"/>
        </w:rPr>
        <w:t>EBOPS</w:t>
      </w:r>
      <w:r>
        <w:rPr>
          <w:rFonts w:ascii="Times New Roman" w:hAnsi="Times New Roman"/>
          <w:sz w:val="24"/>
        </w:rPr>
        <w:t xml:space="preserve"> posteņos.</w:t>
      </w:r>
    </w:p>
    <w:p w14:paraId="1A70059A" w14:textId="77777777" w:rsidR="005A04B3" w:rsidRPr="00A96ED6" w:rsidRDefault="005A04B3" w:rsidP="005A04B3">
      <w:pPr>
        <w:jc w:val="both"/>
        <w:rPr>
          <w:rFonts w:ascii="Times New Roman" w:hAnsi="Times New Roman" w:cs="Times New Roman"/>
          <w:noProof/>
          <w:sz w:val="24"/>
        </w:rPr>
      </w:pPr>
    </w:p>
    <w:p w14:paraId="5693AFDF" w14:textId="77777777" w:rsidR="005A04B3" w:rsidRPr="00A96ED6" w:rsidRDefault="005A04B3" w:rsidP="00B13118">
      <w:pPr>
        <w:widowControl/>
        <w:jc w:val="both"/>
        <w:rPr>
          <w:rFonts w:ascii="Times New Roman" w:hAnsi="Times New Roman" w:cs="Times New Roman"/>
          <w:noProof/>
          <w:sz w:val="24"/>
        </w:rPr>
      </w:pPr>
      <w:r>
        <w:rPr>
          <w:rFonts w:ascii="Times New Roman" w:hAnsi="Times New Roman"/>
          <w:i/>
          <w:iCs/>
          <w:sz w:val="24"/>
        </w:rPr>
        <w:t>SBS</w:t>
      </w:r>
      <w:r>
        <w:rPr>
          <w:rFonts w:ascii="Times New Roman" w:hAnsi="Times New Roman"/>
          <w:sz w:val="24"/>
        </w:rPr>
        <w:t xml:space="preserve"> datus izmanto attiecībā uz “ražošanas pakalpojumiem, apstrādājot citiem piederošus izejmateriālus” (uz konkrētu saimniecisko darbību attiecinātam apgrozījumam). Ražošanas pakalpojumu apgrozījuma proporciju kopējā ražošanas apgrozījumā aprēķina, balstoties uz konkrētu </w:t>
      </w:r>
      <w:r>
        <w:rPr>
          <w:rFonts w:ascii="Times New Roman" w:hAnsi="Times New Roman"/>
          <w:i/>
          <w:iCs/>
          <w:sz w:val="24"/>
        </w:rPr>
        <w:t>SBS</w:t>
      </w:r>
      <w:r>
        <w:rPr>
          <w:rFonts w:ascii="Times New Roman" w:hAnsi="Times New Roman"/>
          <w:sz w:val="24"/>
        </w:rPr>
        <w:t xml:space="preserve"> posteni, un piemēro visai </w:t>
      </w:r>
      <w:r>
        <w:rPr>
          <w:rFonts w:ascii="Times New Roman" w:hAnsi="Times New Roman"/>
          <w:i/>
          <w:iCs/>
          <w:sz w:val="24"/>
        </w:rPr>
        <w:t>FATS</w:t>
      </w:r>
      <w:r>
        <w:rPr>
          <w:rFonts w:ascii="Times New Roman" w:hAnsi="Times New Roman"/>
          <w:sz w:val="24"/>
        </w:rPr>
        <w:t xml:space="preserve"> apstrādes rūpniecības nozarei (C sadaļa), lai </w:t>
      </w:r>
      <w:r>
        <w:rPr>
          <w:rFonts w:ascii="Times New Roman" w:hAnsi="Times New Roman"/>
          <w:sz w:val="24"/>
        </w:rPr>
        <w:lastRenderedPageBreak/>
        <w:t xml:space="preserve">aprēķinātu </w:t>
      </w:r>
      <w:r>
        <w:rPr>
          <w:rFonts w:ascii="Times New Roman" w:hAnsi="Times New Roman"/>
          <w:i/>
          <w:iCs/>
          <w:sz w:val="24"/>
        </w:rPr>
        <w:t>FATS</w:t>
      </w:r>
      <w:r>
        <w:rPr>
          <w:rFonts w:ascii="Times New Roman" w:hAnsi="Times New Roman"/>
          <w:sz w:val="24"/>
        </w:rPr>
        <w:t xml:space="preserve"> ražošanas pakalpojumu daļu. To pašu ražošanas pakalpojumu apgrozījuma proporciju piemēro iekšējās un ārējās </w:t>
      </w:r>
      <w:r>
        <w:rPr>
          <w:rFonts w:ascii="Times New Roman" w:hAnsi="Times New Roman"/>
          <w:i/>
          <w:iCs/>
          <w:sz w:val="24"/>
        </w:rPr>
        <w:t>FATS</w:t>
      </w:r>
      <w:r>
        <w:rPr>
          <w:rFonts w:ascii="Times New Roman" w:hAnsi="Times New Roman"/>
          <w:sz w:val="24"/>
        </w:rPr>
        <w:t xml:space="preserve"> datiem.</w:t>
      </w:r>
    </w:p>
    <w:p w14:paraId="7ACEF06D" w14:textId="77777777" w:rsidR="005A04B3" w:rsidRPr="00A96ED6" w:rsidRDefault="005A04B3" w:rsidP="005A04B3">
      <w:pPr>
        <w:jc w:val="both"/>
        <w:rPr>
          <w:rFonts w:ascii="Times New Roman" w:hAnsi="Times New Roman" w:cs="Times New Roman"/>
          <w:noProof/>
          <w:sz w:val="24"/>
        </w:rPr>
      </w:pPr>
    </w:p>
    <w:p w14:paraId="6FEA6D7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Lai novērtētu “citur neiekļauto apkopes un remonta pakalpojumu” daļu, kas attiecas uz citām ražošanas darbībām, izmanto Itālijas nacionālajos kontos iekļautās piedāvājuma un izlietojuma tabulas. Izmantojot piedāvājuma un izlietojuma tabulās pieejamo produkcijas informāciju par katru produktu (rindu), iegūst produkcijas vērtību attiecībā uz “citur neiekļautajiem apkopes un remonta pakalpojumiem”, ko sniedz cita apstrādes rūpniecības nozare. To apkopes un remonta pakalpojumu proporciju, kas attiecas uz citām ražošanas darbībām, piemēro </w:t>
      </w:r>
      <w:r>
        <w:rPr>
          <w:rFonts w:ascii="Times New Roman" w:hAnsi="Times New Roman"/>
          <w:i/>
          <w:iCs/>
          <w:sz w:val="24"/>
        </w:rPr>
        <w:t>FATS</w:t>
      </w:r>
      <w:r>
        <w:rPr>
          <w:rFonts w:ascii="Times New Roman" w:hAnsi="Times New Roman"/>
          <w:sz w:val="24"/>
        </w:rPr>
        <w:t xml:space="preserve"> apstrādes rūpniecības nozarei (C iedaļa), izņemot “citur neiekļauto apkopes un remonta pakalpojumu darbības”, kas jau iekļautas 3. veidā. To pašu proporciju piemēro iekšējās un ārējās </w:t>
      </w:r>
      <w:r>
        <w:rPr>
          <w:rFonts w:ascii="Times New Roman" w:hAnsi="Times New Roman"/>
          <w:i/>
          <w:iCs/>
          <w:sz w:val="24"/>
        </w:rPr>
        <w:t>FATS</w:t>
      </w:r>
      <w:r>
        <w:rPr>
          <w:rFonts w:ascii="Times New Roman" w:hAnsi="Times New Roman"/>
          <w:sz w:val="24"/>
        </w:rPr>
        <w:t xml:space="preserve"> datiem.</w:t>
      </w:r>
    </w:p>
    <w:p w14:paraId="0F75A554" w14:textId="77777777" w:rsidR="005A04B3" w:rsidRPr="00A96ED6" w:rsidRDefault="005A04B3" w:rsidP="005A04B3">
      <w:pPr>
        <w:jc w:val="both"/>
        <w:rPr>
          <w:rFonts w:ascii="Times New Roman" w:hAnsi="Times New Roman" w:cs="Times New Roman"/>
          <w:noProof/>
          <w:sz w:val="24"/>
        </w:rPr>
      </w:pPr>
    </w:p>
    <w:p w14:paraId="2F54452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Lai nošķirtu 3. daļā ietilpstošo būvniecības pakalpojumu daļu, ņem vērā “nekustamā īpašuma projektu izstrādes” apgrozījumu. </w:t>
      </w:r>
      <w:r>
        <w:rPr>
          <w:rFonts w:ascii="Times New Roman" w:hAnsi="Times New Roman"/>
          <w:i/>
          <w:iCs/>
          <w:sz w:val="24"/>
        </w:rPr>
        <w:t>SBS</w:t>
      </w:r>
      <w:r>
        <w:rPr>
          <w:rFonts w:ascii="Times New Roman" w:hAnsi="Times New Roman"/>
          <w:sz w:val="24"/>
        </w:rPr>
        <w:t xml:space="preserve"> ietver to apgrozījuma vērtību, kas attiecas uz šo konkrēto būvniecības nozares pakalpojumu darbību, balstoties uz ko aprēķina “nekustamā īpašuma projektu izstrādes” apgrozījuma proporciju kopējā būvniecības apgrozījumā. Šo proporciju piemēro iekšējās un ārējās </w:t>
      </w:r>
      <w:r>
        <w:rPr>
          <w:rFonts w:ascii="Times New Roman" w:hAnsi="Times New Roman"/>
          <w:i/>
          <w:iCs/>
          <w:sz w:val="24"/>
        </w:rPr>
        <w:t>FATS</w:t>
      </w:r>
      <w:r>
        <w:rPr>
          <w:rFonts w:ascii="Times New Roman" w:hAnsi="Times New Roman"/>
          <w:sz w:val="24"/>
        </w:rPr>
        <w:t xml:space="preserve"> būvniecības datiem, lai iegūtu pirmo būvniecības pakalpojumu daļas novērtējumu.</w:t>
      </w:r>
    </w:p>
    <w:p w14:paraId="4EEEE25B" w14:textId="77777777" w:rsidR="005A04B3" w:rsidRPr="00A96ED6" w:rsidRDefault="005A04B3" w:rsidP="005A04B3">
      <w:pPr>
        <w:jc w:val="both"/>
        <w:rPr>
          <w:rFonts w:ascii="Times New Roman" w:hAnsi="Times New Roman" w:cs="Times New Roman"/>
          <w:noProof/>
          <w:sz w:val="24"/>
        </w:rPr>
      </w:pPr>
    </w:p>
    <w:p w14:paraId="3D6EA56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Apgrozījumu iedala pēc vietējā tirgus, saistīta uzņēmuma izcelsmes tirgus (aprēķinos neietver, jo to uzrāda </w:t>
      </w:r>
      <w:r>
        <w:rPr>
          <w:rFonts w:ascii="Times New Roman" w:hAnsi="Times New Roman"/>
          <w:i/>
          <w:iCs/>
          <w:sz w:val="24"/>
        </w:rPr>
        <w:t>ITSS</w:t>
      </w:r>
      <w:r>
        <w:rPr>
          <w:rFonts w:ascii="Times New Roman" w:hAnsi="Times New Roman"/>
          <w:sz w:val="24"/>
        </w:rPr>
        <w:t>) un trešo valstu tirgiem (arī nav jāietver 3. veida aprēķinos).</w:t>
      </w:r>
    </w:p>
    <w:p w14:paraId="58CD6E23" w14:textId="77777777" w:rsidR="005A04B3" w:rsidRPr="00A96ED6" w:rsidRDefault="005A04B3" w:rsidP="005A04B3">
      <w:pPr>
        <w:jc w:val="both"/>
        <w:rPr>
          <w:rFonts w:ascii="Times New Roman" w:hAnsi="Times New Roman" w:cs="Times New Roman"/>
          <w:noProof/>
          <w:sz w:val="24"/>
        </w:rPr>
      </w:pPr>
    </w:p>
    <w:p w14:paraId="5C07143F"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OFATS</w:t>
      </w:r>
      <w:r>
        <w:rPr>
          <w:rFonts w:ascii="Times New Roman" w:hAnsi="Times New Roman"/>
          <w:sz w:val="24"/>
        </w:rPr>
        <w:t xml:space="preserve"> apkopošanai informāciju par iekšzemes apgrozījumu vāc, veicot aptauju par struktūru (ārvalstu saistītu uzņēmumu) apgrozījumu. Ir pieejama informācija iedalījumā pēc iekšzemes apgrozījuma, apgrozījuma, kas nonāk atpakaļ pie mātes uzņēmuma, un trešo valstu apgrozījuma.</w:t>
      </w:r>
    </w:p>
    <w:p w14:paraId="16A0A56F" w14:textId="77777777" w:rsidR="005A04B3" w:rsidRPr="00A96ED6" w:rsidRDefault="005A04B3" w:rsidP="005A04B3">
      <w:pPr>
        <w:jc w:val="both"/>
        <w:rPr>
          <w:rFonts w:ascii="Times New Roman" w:hAnsi="Times New Roman" w:cs="Times New Roman"/>
          <w:noProof/>
          <w:sz w:val="24"/>
        </w:rPr>
      </w:pPr>
    </w:p>
    <w:p w14:paraId="2BF7400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Apkopojot </w:t>
      </w:r>
      <w:r>
        <w:rPr>
          <w:rFonts w:ascii="Times New Roman" w:hAnsi="Times New Roman"/>
          <w:i/>
          <w:iCs/>
          <w:sz w:val="24"/>
        </w:rPr>
        <w:t>IFATS</w:t>
      </w:r>
      <w:r>
        <w:rPr>
          <w:rFonts w:ascii="Times New Roman" w:hAnsi="Times New Roman"/>
          <w:sz w:val="24"/>
        </w:rPr>
        <w:t xml:space="preserve">, kā avotu attiecība uz visiem mainīgajiem lielumiem izmanto </w:t>
      </w:r>
      <w:r>
        <w:rPr>
          <w:rFonts w:ascii="Times New Roman" w:hAnsi="Times New Roman"/>
          <w:i/>
          <w:iCs/>
          <w:sz w:val="24"/>
        </w:rPr>
        <w:t>SBS</w:t>
      </w:r>
      <w:r>
        <w:rPr>
          <w:rFonts w:ascii="Times New Roman" w:hAnsi="Times New Roman"/>
          <w:sz w:val="24"/>
        </w:rPr>
        <w:t xml:space="preserve"> datus. Iekšzemes apgrozījumu novērtē, sasaistot </w:t>
      </w:r>
      <w:r>
        <w:rPr>
          <w:rFonts w:ascii="Times New Roman" w:hAnsi="Times New Roman"/>
          <w:i/>
          <w:iCs/>
          <w:sz w:val="24"/>
        </w:rPr>
        <w:t>IFATS</w:t>
      </w:r>
      <w:r>
        <w:rPr>
          <w:rFonts w:ascii="Times New Roman" w:hAnsi="Times New Roman"/>
          <w:sz w:val="24"/>
        </w:rPr>
        <w:t xml:space="preserve"> datus ar </w:t>
      </w:r>
      <w:r>
        <w:rPr>
          <w:rFonts w:ascii="Times New Roman" w:hAnsi="Times New Roman"/>
          <w:i/>
          <w:iCs/>
          <w:sz w:val="24"/>
        </w:rPr>
        <w:t>SBS</w:t>
      </w:r>
      <w:r>
        <w:rPr>
          <w:rFonts w:ascii="Times New Roman" w:hAnsi="Times New Roman"/>
          <w:sz w:val="24"/>
        </w:rPr>
        <w:t xml:space="preserve"> par lielajiem uzņēmumiem (produkciju un apgrozījumu, izmantojot </w:t>
      </w:r>
      <w:r>
        <w:rPr>
          <w:rFonts w:ascii="Times New Roman" w:hAnsi="Times New Roman"/>
          <w:i/>
          <w:iCs/>
          <w:sz w:val="24"/>
        </w:rPr>
        <w:t>NACE</w:t>
      </w:r>
      <w:r>
        <w:rPr>
          <w:rFonts w:ascii="Times New Roman" w:hAnsi="Times New Roman"/>
          <w:sz w:val="24"/>
        </w:rPr>
        <w:t xml:space="preserve"> divciparu līmeņa kodus). Itālijā attiecībā uz lielajiem uzņēmumiem pieejama informācija par to apgrozījumu iedalījumā pēc precēm un pakalpojumiem, kā arī iekšzemes apgrozījuma daļu.</w:t>
      </w:r>
    </w:p>
    <w:p w14:paraId="476143C9" w14:textId="77777777" w:rsidR="005A04B3" w:rsidRPr="00A96ED6" w:rsidRDefault="005A04B3" w:rsidP="005A04B3">
      <w:pPr>
        <w:jc w:val="both"/>
        <w:rPr>
          <w:rFonts w:ascii="Times New Roman" w:hAnsi="Times New Roman" w:cs="Times New Roman"/>
          <w:noProof/>
          <w:sz w:val="24"/>
        </w:rPr>
      </w:pPr>
    </w:p>
    <w:p w14:paraId="797242AB"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FATS</w:t>
      </w:r>
      <w:r>
        <w:rPr>
          <w:rFonts w:ascii="Times New Roman" w:hAnsi="Times New Roman"/>
          <w:sz w:val="24"/>
        </w:rPr>
        <w:t xml:space="preserve"> ietver izplatīšanas pakalpojumus (vairumtirgotāju un mazumtirgotāju produkcijas vērtību attiecībā uz </w:t>
      </w:r>
      <w:r>
        <w:rPr>
          <w:rFonts w:ascii="Times New Roman" w:hAnsi="Times New Roman"/>
          <w:i/>
          <w:iCs/>
          <w:sz w:val="24"/>
        </w:rPr>
        <w:t>NACE</w:t>
      </w:r>
      <w:r>
        <w:rPr>
          <w:rFonts w:ascii="Times New Roman" w:hAnsi="Times New Roman"/>
          <w:sz w:val="24"/>
        </w:rPr>
        <w:t xml:space="preserve"> G sadaļu), un šos datus iekļauj 3. pakalpojumu sniegšanas veida (</w:t>
      </w:r>
      <w:r>
        <w:rPr>
          <w:rFonts w:ascii="Times New Roman" w:hAnsi="Times New Roman"/>
          <w:i/>
          <w:iCs/>
          <w:sz w:val="24"/>
        </w:rPr>
        <w:t>MoS</w:t>
      </w:r>
      <w:r>
        <w:rPr>
          <w:rFonts w:ascii="Times New Roman" w:hAnsi="Times New Roman"/>
          <w:sz w:val="24"/>
        </w:rPr>
        <w:t>) aplēsē (ko aprēķina kā produkcijas un apgrozījuma attiecību).</w:t>
      </w:r>
    </w:p>
    <w:p w14:paraId="2F74935B" w14:textId="77777777" w:rsidR="005A04B3" w:rsidRPr="00A96ED6" w:rsidRDefault="005A04B3" w:rsidP="005A04B3">
      <w:pPr>
        <w:jc w:val="both"/>
        <w:rPr>
          <w:rFonts w:ascii="Times New Roman" w:hAnsi="Times New Roman" w:cs="Times New Roman"/>
          <w:noProof/>
          <w:sz w:val="24"/>
        </w:rPr>
      </w:pPr>
    </w:p>
    <w:p w14:paraId="2645E001"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Ražošanas pakalpojumu novērtēšanai izmanto </w:t>
      </w:r>
      <w:r>
        <w:rPr>
          <w:rFonts w:ascii="Times New Roman" w:hAnsi="Times New Roman"/>
          <w:i/>
          <w:iCs/>
          <w:sz w:val="24"/>
        </w:rPr>
        <w:t>SBS</w:t>
      </w:r>
      <w:r>
        <w:rPr>
          <w:rFonts w:ascii="Times New Roman" w:hAnsi="Times New Roman"/>
          <w:sz w:val="24"/>
        </w:rPr>
        <w:t xml:space="preserve"> datus (apgrozījumu, kas attiecas uz kādu konkrētu darbību). Attiecībā uz apkopes un remonta pakalpojumiem izmantoja 2015. gada piedāvājuma un izlietojuma tabulas. Savukārt attiecībā uz būvniecības pakalpojumiem izmantoja nekustamā īpašuma projektu izstrādes apgrozījumu kā daļu no kopējā būvniecības apgrozījuma.</w:t>
      </w:r>
    </w:p>
    <w:p w14:paraId="61AF46F3" w14:textId="77777777" w:rsidR="005A04B3" w:rsidRPr="00A96ED6" w:rsidRDefault="005A04B3" w:rsidP="005A04B3">
      <w:pPr>
        <w:jc w:val="both"/>
        <w:rPr>
          <w:rFonts w:ascii="Times New Roman" w:hAnsi="Times New Roman" w:cs="Times New Roman"/>
          <w:noProof/>
          <w:sz w:val="24"/>
        </w:rPr>
      </w:pPr>
    </w:p>
    <w:p w14:paraId="1C41C82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Itālijā 3. veidā sniegtie pakalpojumi veido aptuveni 55–65 % no kopējiem starptautiski sniegtajiem pakalpojumiem.</w:t>
      </w:r>
    </w:p>
    <w:p w14:paraId="22A8148D" w14:textId="77777777" w:rsidR="005A04B3" w:rsidRPr="00A96ED6" w:rsidRDefault="005A04B3" w:rsidP="005A04B3">
      <w:pPr>
        <w:jc w:val="both"/>
        <w:rPr>
          <w:rFonts w:ascii="Times New Roman" w:hAnsi="Times New Roman" w:cs="Times New Roman"/>
          <w:noProof/>
          <w:sz w:val="24"/>
        </w:rPr>
      </w:pPr>
    </w:p>
    <w:p w14:paraId="25292849" w14:textId="77777777" w:rsidR="005A04B3" w:rsidRPr="00A96ED6" w:rsidRDefault="005A04B3" w:rsidP="005A04B3">
      <w:pPr>
        <w:jc w:val="both"/>
        <w:rPr>
          <w:rFonts w:ascii="Times New Roman" w:hAnsi="Times New Roman" w:cs="Times New Roman"/>
          <w:b/>
          <w:bCs/>
          <w:noProof/>
          <w:color w:val="1C1C1C"/>
          <w:sz w:val="24"/>
        </w:rPr>
      </w:pPr>
      <w:bookmarkStart w:id="155" w:name="13.3.2._Poland"/>
      <w:bookmarkEnd w:id="155"/>
      <w:r>
        <w:rPr>
          <w:rFonts w:ascii="Times New Roman" w:hAnsi="Times New Roman"/>
          <w:b/>
          <w:color w:val="1C1C1C"/>
          <w:sz w:val="24"/>
        </w:rPr>
        <w:t>13.3.2. Polija</w:t>
      </w:r>
    </w:p>
    <w:p w14:paraId="36FB41CD" w14:textId="77777777" w:rsidR="005A04B3" w:rsidRPr="00A96ED6" w:rsidRDefault="005A04B3" w:rsidP="005A04B3">
      <w:pPr>
        <w:jc w:val="both"/>
        <w:rPr>
          <w:rFonts w:ascii="Times New Roman" w:hAnsi="Times New Roman" w:cs="Times New Roman"/>
          <w:noProof/>
          <w:color w:val="1C1C1C"/>
          <w:sz w:val="24"/>
        </w:rPr>
      </w:pPr>
    </w:p>
    <w:p w14:paraId="601821A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Polijā apkopo ar </w:t>
      </w:r>
      <w:r>
        <w:rPr>
          <w:rFonts w:ascii="Times New Roman" w:hAnsi="Times New Roman"/>
          <w:i/>
          <w:iCs/>
          <w:sz w:val="24"/>
        </w:rPr>
        <w:t>FATS</w:t>
      </w:r>
      <w:r>
        <w:rPr>
          <w:rFonts w:ascii="Times New Roman" w:hAnsi="Times New Roman"/>
          <w:sz w:val="24"/>
        </w:rPr>
        <w:t xml:space="preserve"> saistītus datus, veicot dažādus apsekojumus. </w:t>
      </w:r>
      <w:r>
        <w:rPr>
          <w:rFonts w:ascii="Times New Roman" w:hAnsi="Times New Roman"/>
          <w:b/>
          <w:bCs/>
          <w:i/>
          <w:iCs/>
          <w:sz w:val="24"/>
        </w:rPr>
        <w:t>OFATS</w:t>
      </w:r>
      <w:r>
        <w:rPr>
          <w:rFonts w:ascii="Times New Roman" w:hAnsi="Times New Roman"/>
          <w:sz w:val="24"/>
        </w:rPr>
        <w:t xml:space="preserve"> dati ir pieejami vairākos apsekojumos par uzņēmumiem ar ārvalstu struktūrām, ko apkopo kopš 2008. gada, </w:t>
      </w:r>
      <w:r>
        <w:rPr>
          <w:rFonts w:ascii="Times New Roman" w:hAnsi="Times New Roman"/>
          <w:sz w:val="24"/>
        </w:rPr>
        <w:lastRenderedPageBreak/>
        <w:t xml:space="preserve">veicot pilnu apsekojumu, kurā piedalās aptuveni 2000 vienības. Attiecībā uz katru </w:t>
      </w:r>
      <w:r>
        <w:rPr>
          <w:rFonts w:ascii="Times New Roman" w:hAnsi="Times New Roman"/>
          <w:i/>
          <w:iCs/>
          <w:sz w:val="24"/>
        </w:rPr>
        <w:t>OFAT</w:t>
      </w:r>
      <w:r>
        <w:rPr>
          <w:rFonts w:ascii="Times New Roman" w:hAnsi="Times New Roman"/>
          <w:sz w:val="24"/>
        </w:rPr>
        <w:t xml:space="preserve"> apkopotie mainīgie lielumi ietver tādu informāciju kā struktūras nosaukums un veids, rezidences valsts, kopējie ieņēmumi, ieņēmumi no produktu pārdošanas</w:t>
      </w:r>
      <w:r w:rsidRPr="00A96ED6">
        <w:rPr>
          <w:rStyle w:val="FootnoteReference"/>
          <w:rFonts w:ascii="Times New Roman" w:hAnsi="Times New Roman" w:cs="Times New Roman"/>
          <w:noProof/>
          <w:sz w:val="24"/>
        </w:rPr>
        <w:footnoteReference w:id="184"/>
      </w:r>
      <w:r>
        <w:rPr>
          <w:rFonts w:ascii="Times New Roman" w:hAnsi="Times New Roman"/>
          <w:sz w:val="24"/>
        </w:rPr>
        <w:t>, preces un izejvielas, citi pamatdarbības ieņēmumi, kopējās izmaksas, krājumi, eksports/imports kopumā un uzņēmumu grupas iekšienē u. c.</w:t>
      </w:r>
    </w:p>
    <w:p w14:paraId="18D0B946" w14:textId="77777777" w:rsidR="005A04B3" w:rsidRPr="00A96ED6" w:rsidRDefault="005A04B3" w:rsidP="005A04B3">
      <w:pPr>
        <w:jc w:val="both"/>
        <w:rPr>
          <w:rFonts w:ascii="Times New Roman" w:hAnsi="Times New Roman" w:cs="Times New Roman"/>
          <w:noProof/>
          <w:sz w:val="24"/>
        </w:rPr>
      </w:pPr>
    </w:p>
    <w:p w14:paraId="1A607A97" w14:textId="77777777" w:rsidR="005A04B3" w:rsidRPr="00A96ED6" w:rsidRDefault="005A04B3" w:rsidP="005A04B3">
      <w:pPr>
        <w:jc w:val="both"/>
        <w:rPr>
          <w:rFonts w:ascii="Times New Roman" w:hAnsi="Times New Roman" w:cs="Times New Roman"/>
          <w:noProof/>
          <w:sz w:val="24"/>
        </w:rPr>
      </w:pPr>
      <w:r>
        <w:rPr>
          <w:rFonts w:ascii="Times New Roman" w:hAnsi="Times New Roman"/>
          <w:b/>
          <w:bCs/>
          <w:sz w:val="24"/>
        </w:rPr>
        <w:t xml:space="preserve">Valsts </w:t>
      </w:r>
      <w:r>
        <w:rPr>
          <w:rFonts w:ascii="Times New Roman" w:hAnsi="Times New Roman"/>
          <w:b/>
          <w:bCs/>
          <w:i/>
          <w:iCs/>
          <w:sz w:val="24"/>
        </w:rPr>
        <w:t>IFATS</w:t>
      </w:r>
      <w:r>
        <w:rPr>
          <w:rFonts w:ascii="Times New Roman" w:hAnsi="Times New Roman"/>
          <w:b/>
          <w:bCs/>
          <w:sz w:val="24"/>
        </w:rPr>
        <w:t xml:space="preserve"> datus</w:t>
      </w:r>
      <w:r>
        <w:rPr>
          <w:rFonts w:ascii="Times New Roman" w:hAnsi="Times New Roman"/>
          <w:sz w:val="24"/>
        </w:rPr>
        <w:t xml:space="preserve"> apkopo par aptuveni 26 000 ziņojošo vienību (visiem uzņēmumiem ar ārvalstu kapitālu, nevis vienīgi ārvalstu saistītiem uzņēmumiem). Dati ietver visus posteņus, kas saistīti ar peļņas/zaudējumu aprēķinu, pakalpojumu importu/eksportu, pamatlīdzekļiem, precēm un importu/eksportu uzņēmumu grupas iekšienē. Datus par eksporta un importa veidu sniedz vienīgi juridiskās vienības ar ārvalstu kapitālu.</w:t>
      </w:r>
    </w:p>
    <w:p w14:paraId="024BA343" w14:textId="77777777" w:rsidR="005A04B3" w:rsidRPr="00A96ED6" w:rsidRDefault="005A04B3" w:rsidP="005A04B3">
      <w:pPr>
        <w:jc w:val="both"/>
        <w:rPr>
          <w:rFonts w:ascii="Times New Roman" w:hAnsi="Times New Roman" w:cs="Times New Roman"/>
          <w:noProof/>
          <w:sz w:val="24"/>
        </w:rPr>
      </w:pPr>
    </w:p>
    <w:p w14:paraId="2AC301D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3. veidā sniegto pakalpojumu vērtības apkopo atbilstoši </w:t>
      </w:r>
      <w:r>
        <w:rPr>
          <w:rFonts w:ascii="Times New Roman" w:hAnsi="Times New Roman"/>
          <w:i/>
          <w:iCs/>
          <w:sz w:val="24"/>
        </w:rPr>
        <w:t>Eurostat</w:t>
      </w:r>
      <w:r>
        <w:rPr>
          <w:rFonts w:ascii="Times New Roman" w:hAnsi="Times New Roman"/>
          <w:sz w:val="24"/>
        </w:rPr>
        <w:t xml:space="preserve"> izstrādātajai metodikai. Kā galvenos avotus izmanto </w:t>
      </w:r>
      <w:r>
        <w:rPr>
          <w:rFonts w:ascii="Times New Roman" w:hAnsi="Times New Roman"/>
          <w:i/>
          <w:iCs/>
          <w:sz w:val="24"/>
        </w:rPr>
        <w:t>SBS</w:t>
      </w:r>
      <w:r>
        <w:rPr>
          <w:rFonts w:ascii="Times New Roman" w:hAnsi="Times New Roman"/>
          <w:sz w:val="24"/>
        </w:rPr>
        <w:t xml:space="preserve">, </w:t>
      </w:r>
      <w:r>
        <w:rPr>
          <w:rFonts w:ascii="Times New Roman" w:hAnsi="Times New Roman"/>
          <w:i/>
          <w:iCs/>
          <w:sz w:val="24"/>
        </w:rPr>
        <w:t>FATS</w:t>
      </w:r>
      <w:r>
        <w:rPr>
          <w:rFonts w:ascii="Times New Roman" w:hAnsi="Times New Roman"/>
          <w:sz w:val="24"/>
        </w:rPr>
        <w:t xml:space="preserve"> un </w:t>
      </w:r>
      <w:r>
        <w:rPr>
          <w:rFonts w:ascii="Times New Roman" w:hAnsi="Times New Roman"/>
          <w:i/>
          <w:iCs/>
          <w:sz w:val="24"/>
        </w:rPr>
        <w:t>ITSS</w:t>
      </w:r>
      <w:r>
        <w:rPr>
          <w:rFonts w:ascii="Times New Roman" w:hAnsi="Times New Roman"/>
          <w:sz w:val="24"/>
        </w:rPr>
        <w:t>. Ir veiktas dažas tehniskas datu vākšanas modifikācijas, lai uzlabotu datu pieejamību. 2018. gads bija pirmais gads, par kuru vāca datus saistībā ar Polijā esošo saistītu ārvalstu uzņēmumu (</w:t>
      </w:r>
      <w:r>
        <w:rPr>
          <w:rFonts w:ascii="Times New Roman" w:hAnsi="Times New Roman"/>
          <w:i/>
          <w:iCs/>
          <w:sz w:val="24"/>
        </w:rPr>
        <w:t>IFATS</w:t>
      </w:r>
      <w:r>
        <w:rPr>
          <w:rFonts w:ascii="Times New Roman" w:hAnsi="Times New Roman"/>
          <w:sz w:val="24"/>
        </w:rPr>
        <w:t xml:space="preserve">) darbību kopā ar </w:t>
      </w:r>
      <w:r>
        <w:rPr>
          <w:rFonts w:ascii="Times New Roman" w:hAnsi="Times New Roman"/>
          <w:i/>
          <w:iCs/>
          <w:sz w:val="24"/>
        </w:rPr>
        <w:t>SBS</w:t>
      </w:r>
      <w:r>
        <w:rPr>
          <w:rFonts w:ascii="Times New Roman" w:hAnsi="Times New Roman"/>
          <w:sz w:val="24"/>
        </w:rPr>
        <w:t xml:space="preserve"> datiem kā daļu no ikgadējā uzņēmumu apsekojuma (</w:t>
      </w:r>
      <w:r>
        <w:rPr>
          <w:rFonts w:ascii="Times New Roman" w:hAnsi="Times New Roman"/>
          <w:i/>
          <w:iCs/>
          <w:sz w:val="24"/>
        </w:rPr>
        <w:t>SP</w:t>
      </w:r>
      <w:r>
        <w:rPr>
          <w:rFonts w:ascii="Times New Roman" w:hAnsi="Times New Roman"/>
          <w:sz w:val="24"/>
        </w:rPr>
        <w:t>). Datus par Polijas vienību darbību ārvalstīs (</w:t>
      </w:r>
      <w:r>
        <w:rPr>
          <w:rFonts w:ascii="Times New Roman" w:hAnsi="Times New Roman"/>
          <w:i/>
          <w:iCs/>
          <w:sz w:val="24"/>
        </w:rPr>
        <w:t>OFATS</w:t>
      </w:r>
      <w:r>
        <w:rPr>
          <w:rFonts w:ascii="Times New Roman" w:hAnsi="Times New Roman"/>
          <w:sz w:val="24"/>
        </w:rPr>
        <w:t>) vāca atsevišķi, veicot aptauju par uzņēmumiem ar ārvalstu struktūrām (</w:t>
      </w:r>
      <w:r>
        <w:rPr>
          <w:rFonts w:ascii="Times New Roman" w:hAnsi="Times New Roman"/>
          <w:i/>
          <w:iCs/>
          <w:sz w:val="24"/>
        </w:rPr>
        <w:t>KZZ</w:t>
      </w:r>
      <w:r>
        <w:rPr>
          <w:rFonts w:ascii="Times New Roman" w:hAnsi="Times New Roman"/>
          <w:sz w:val="24"/>
        </w:rPr>
        <w:t>).</w:t>
      </w:r>
    </w:p>
    <w:p w14:paraId="162AF11A" w14:textId="77777777" w:rsidR="005A04B3" w:rsidRPr="00A96ED6" w:rsidRDefault="005A04B3" w:rsidP="005A04B3">
      <w:pPr>
        <w:jc w:val="both"/>
        <w:rPr>
          <w:rFonts w:ascii="Times New Roman" w:hAnsi="Times New Roman" w:cs="Times New Roman"/>
          <w:noProof/>
          <w:sz w:val="24"/>
        </w:rPr>
      </w:pPr>
    </w:p>
    <w:p w14:paraId="087021F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Vispirms tika pieņemts, ka 3. veidā jāiekļauj to pakalpojumu vērtība, ko ārvalstu saistīti uzņēmumu sniedz rezidentiem uzņēmējvalstī.</w:t>
      </w:r>
    </w:p>
    <w:p w14:paraId="50D34743" w14:textId="77777777" w:rsidR="005A04B3" w:rsidRPr="00A96ED6" w:rsidRDefault="005A04B3" w:rsidP="005A04B3">
      <w:pPr>
        <w:jc w:val="both"/>
        <w:rPr>
          <w:rFonts w:ascii="Times New Roman" w:hAnsi="Times New Roman" w:cs="Times New Roman"/>
          <w:noProof/>
          <w:sz w:val="24"/>
        </w:rPr>
      </w:pPr>
    </w:p>
    <w:p w14:paraId="5461A2F7"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IFATS</w:t>
      </w:r>
      <w:r>
        <w:rPr>
          <w:rFonts w:ascii="Times New Roman" w:hAnsi="Times New Roman"/>
          <w:sz w:val="24"/>
        </w:rPr>
        <w:t xml:space="preserve"> gadījumā to pakalpojumu vērtību, ko </w:t>
      </w:r>
      <w:r>
        <w:rPr>
          <w:rFonts w:ascii="Times New Roman" w:hAnsi="Times New Roman"/>
          <w:i/>
          <w:iCs/>
          <w:sz w:val="24"/>
        </w:rPr>
        <w:t>IFATS</w:t>
      </w:r>
      <w:r>
        <w:rPr>
          <w:rFonts w:ascii="Times New Roman" w:hAnsi="Times New Roman"/>
          <w:sz w:val="24"/>
        </w:rPr>
        <w:t xml:space="preserve"> sniedz Polijas rezidentiem, uzskatīja par to pakalpojumu izlaides vērtību, ko </w:t>
      </w:r>
      <w:r>
        <w:rPr>
          <w:rFonts w:ascii="Times New Roman" w:hAnsi="Times New Roman"/>
          <w:i/>
          <w:iCs/>
          <w:sz w:val="24"/>
        </w:rPr>
        <w:t>IFATS</w:t>
      </w:r>
      <w:r>
        <w:rPr>
          <w:rFonts w:ascii="Times New Roman" w:hAnsi="Times New Roman"/>
          <w:sz w:val="24"/>
        </w:rPr>
        <w:t xml:space="preserve"> sniedz uzņēmējvalstij (attiecībā uz </w:t>
      </w:r>
      <w:r>
        <w:rPr>
          <w:rFonts w:ascii="Times New Roman" w:hAnsi="Times New Roman"/>
          <w:i/>
          <w:iCs/>
          <w:sz w:val="24"/>
        </w:rPr>
        <w:t>IFATS</w:t>
      </w:r>
      <w:r>
        <w:rPr>
          <w:rFonts w:ascii="Times New Roman" w:hAnsi="Times New Roman"/>
          <w:sz w:val="24"/>
        </w:rPr>
        <w:t xml:space="preserve"> primāro saimniecisko darbību).</w:t>
      </w:r>
    </w:p>
    <w:p w14:paraId="40B5BE77" w14:textId="77777777" w:rsidR="005A04B3" w:rsidRPr="00A96ED6" w:rsidRDefault="005A04B3" w:rsidP="005A04B3">
      <w:pPr>
        <w:jc w:val="both"/>
        <w:rPr>
          <w:rFonts w:ascii="Times New Roman" w:hAnsi="Times New Roman" w:cs="Times New Roman"/>
          <w:noProof/>
          <w:sz w:val="24"/>
        </w:rPr>
      </w:pPr>
    </w:p>
    <w:p w14:paraId="1758A1D1" w14:textId="77777777" w:rsidR="005A04B3" w:rsidRPr="00A96ED6" w:rsidRDefault="005A04B3" w:rsidP="003354F3">
      <w:pPr>
        <w:pStyle w:val="ListParagraph"/>
        <w:numPr>
          <w:ilvl w:val="0"/>
          <w:numId w:val="92"/>
        </w:numPr>
        <w:ind w:left="567" w:hanging="283"/>
        <w:contextualSpacing/>
        <w:jc w:val="both"/>
        <w:rPr>
          <w:rFonts w:ascii="Times New Roman" w:hAnsi="Times New Roman" w:cs="Times New Roman"/>
          <w:noProof/>
          <w:sz w:val="24"/>
        </w:rPr>
      </w:pPr>
      <w:r>
        <w:rPr>
          <w:rFonts w:ascii="Times New Roman" w:hAnsi="Times New Roman"/>
          <w:sz w:val="24"/>
        </w:rPr>
        <w:t>Saskaņā ar izlaides jēdzienu, ko izmanto nacionālajos kontos, izlaide ietver ieņēmumus no produktu (preču un pakalpojumu) pārdošanas iekšzemes tirgū, iekšzemes tirgus tirdzniecības uzcenojumu vērtību, izmaiņas produktu krājumos un personiskām vajadzībām ražoto produktu izmaksas.</w:t>
      </w:r>
    </w:p>
    <w:p w14:paraId="3E448673" w14:textId="77777777" w:rsidR="005A04B3" w:rsidRPr="00A96ED6" w:rsidRDefault="005A04B3" w:rsidP="003354F3">
      <w:pPr>
        <w:pStyle w:val="ListParagraph"/>
        <w:numPr>
          <w:ilvl w:val="0"/>
          <w:numId w:val="92"/>
        </w:numPr>
        <w:ind w:left="567" w:hanging="283"/>
        <w:contextualSpacing/>
        <w:jc w:val="both"/>
        <w:rPr>
          <w:rFonts w:ascii="Times New Roman" w:hAnsi="Times New Roman" w:cs="Times New Roman"/>
          <w:noProof/>
          <w:sz w:val="24"/>
        </w:rPr>
      </w:pPr>
      <w:r>
        <w:rPr>
          <w:rFonts w:ascii="Times New Roman" w:hAnsi="Times New Roman"/>
          <w:sz w:val="24"/>
        </w:rPr>
        <w:t>Kopējo vērtību ieņēmumiem no produktu (preču un pakalpojumu) pārdošanas</w:t>
      </w:r>
      <w:r w:rsidRPr="00A96ED6">
        <w:rPr>
          <w:rStyle w:val="FootnoteReference"/>
          <w:rFonts w:ascii="Times New Roman" w:hAnsi="Times New Roman" w:cs="Times New Roman"/>
          <w:noProof/>
          <w:sz w:val="24"/>
        </w:rPr>
        <w:footnoteReference w:id="185"/>
      </w:r>
      <w:r>
        <w:rPr>
          <w:rFonts w:ascii="Times New Roman" w:hAnsi="Times New Roman"/>
          <w:sz w:val="24"/>
        </w:rPr>
        <w:t xml:space="preserve"> iekšzemes tirgū klasificēja kā tāda pakalpojuma importu, kas saistīts ar ārvalstu saistīta uzņēmuma primāro saimniecisko darbību saskaņā ar </w:t>
      </w:r>
      <w:r>
        <w:rPr>
          <w:rFonts w:ascii="Times New Roman" w:hAnsi="Times New Roman"/>
          <w:i/>
          <w:iCs/>
          <w:sz w:val="24"/>
        </w:rPr>
        <w:t>EBOP</w:t>
      </w:r>
      <w:r>
        <w:rPr>
          <w:rFonts w:ascii="Times New Roman" w:hAnsi="Times New Roman"/>
          <w:sz w:val="24"/>
        </w:rPr>
        <w:t xml:space="preserve">S un </w:t>
      </w:r>
      <w:r>
        <w:rPr>
          <w:rFonts w:ascii="Times New Roman" w:hAnsi="Times New Roman"/>
          <w:i/>
          <w:iCs/>
          <w:sz w:val="24"/>
        </w:rPr>
        <w:t>CPA</w:t>
      </w:r>
      <w:r>
        <w:rPr>
          <w:rFonts w:ascii="Times New Roman" w:hAnsi="Times New Roman"/>
          <w:sz w:val="24"/>
        </w:rPr>
        <w:t xml:space="preserve"> savstarpējās atbilstības tabulu.</w:t>
      </w:r>
    </w:p>
    <w:p w14:paraId="65E6B41B" w14:textId="77777777" w:rsidR="005A04B3" w:rsidRPr="00A96ED6" w:rsidRDefault="005A04B3" w:rsidP="003354F3">
      <w:pPr>
        <w:pStyle w:val="ListParagraph"/>
        <w:numPr>
          <w:ilvl w:val="0"/>
          <w:numId w:val="92"/>
        </w:numPr>
        <w:ind w:left="567" w:hanging="283"/>
        <w:contextualSpacing/>
        <w:jc w:val="both"/>
        <w:rPr>
          <w:rFonts w:ascii="Times New Roman" w:hAnsi="Times New Roman" w:cs="Times New Roman"/>
          <w:noProof/>
          <w:sz w:val="24"/>
        </w:rPr>
      </w:pPr>
      <w:r>
        <w:rPr>
          <w:rFonts w:ascii="Times New Roman" w:hAnsi="Times New Roman"/>
          <w:sz w:val="24"/>
        </w:rPr>
        <w:t>Tirdzniecības uzcenojuma vērtību aprēķināja kā starpību starp ieņēmumiem no izejvielu un preču pārdošanas un pārdoto izejvielu un preču vērtību, un to klasificēja kā izplatīšanas pakalpojumu importu.</w:t>
      </w:r>
    </w:p>
    <w:p w14:paraId="5E9850D7" w14:textId="77777777" w:rsidR="005A04B3" w:rsidRPr="00A96ED6" w:rsidRDefault="005A04B3" w:rsidP="003354F3">
      <w:pPr>
        <w:pStyle w:val="ListParagraph"/>
        <w:numPr>
          <w:ilvl w:val="0"/>
          <w:numId w:val="92"/>
        </w:numPr>
        <w:ind w:left="567" w:hanging="283"/>
        <w:contextualSpacing/>
        <w:jc w:val="both"/>
        <w:rPr>
          <w:rFonts w:ascii="Times New Roman" w:hAnsi="Times New Roman" w:cs="Times New Roman"/>
          <w:noProof/>
          <w:sz w:val="24"/>
        </w:rPr>
      </w:pPr>
      <w:r>
        <w:rPr>
          <w:rFonts w:ascii="Times New Roman" w:hAnsi="Times New Roman"/>
          <w:sz w:val="24"/>
        </w:rPr>
        <w:t>Importētāju valsti noteica, balstoties uz ārvalstu saistīta uzņēmuma mātesuzņēmuma rezidences valsti.</w:t>
      </w:r>
      <w:r w:rsidRPr="00A96ED6">
        <w:rPr>
          <w:rStyle w:val="FootnoteReference"/>
          <w:rFonts w:ascii="Times New Roman" w:hAnsi="Times New Roman" w:cs="Times New Roman"/>
          <w:noProof/>
          <w:sz w:val="24"/>
        </w:rPr>
        <w:footnoteReference w:id="186"/>
      </w:r>
    </w:p>
    <w:p w14:paraId="14622A90" w14:textId="77777777" w:rsidR="005A04B3" w:rsidRPr="00A96ED6" w:rsidRDefault="005A04B3" w:rsidP="005A04B3">
      <w:pPr>
        <w:jc w:val="both"/>
        <w:rPr>
          <w:rFonts w:ascii="Times New Roman" w:hAnsi="Times New Roman" w:cs="Times New Roman"/>
          <w:noProof/>
          <w:sz w:val="24"/>
        </w:rPr>
      </w:pPr>
    </w:p>
    <w:p w14:paraId="1507A3B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Visi dati, kas nepieciešami iepriekš minētajam procesam, iegūti no aptaujas, kas kopīga gan </w:t>
      </w:r>
      <w:r>
        <w:rPr>
          <w:rFonts w:ascii="Times New Roman" w:hAnsi="Times New Roman"/>
          <w:i/>
          <w:iCs/>
          <w:sz w:val="24"/>
        </w:rPr>
        <w:t>SBS</w:t>
      </w:r>
      <w:r>
        <w:rPr>
          <w:rFonts w:ascii="Times New Roman" w:hAnsi="Times New Roman"/>
          <w:sz w:val="24"/>
        </w:rPr>
        <w:t xml:space="preserve">, gan </w:t>
      </w:r>
      <w:r>
        <w:rPr>
          <w:rFonts w:ascii="Times New Roman" w:hAnsi="Times New Roman"/>
          <w:i/>
          <w:iCs/>
          <w:sz w:val="24"/>
        </w:rPr>
        <w:t>IFATS</w:t>
      </w:r>
      <w:r>
        <w:rPr>
          <w:rFonts w:ascii="Times New Roman" w:hAnsi="Times New Roman"/>
          <w:sz w:val="24"/>
        </w:rPr>
        <w:t>.</w:t>
      </w:r>
    </w:p>
    <w:p w14:paraId="61206F4E" w14:textId="77777777" w:rsidR="005A04B3" w:rsidRPr="00A96ED6" w:rsidRDefault="005A04B3" w:rsidP="00BD5501">
      <w:pPr>
        <w:keepNext/>
        <w:keepLines/>
        <w:jc w:val="both"/>
        <w:rPr>
          <w:rFonts w:ascii="Times New Roman" w:hAnsi="Times New Roman" w:cs="Times New Roman"/>
          <w:noProof/>
          <w:sz w:val="24"/>
        </w:rPr>
      </w:pPr>
    </w:p>
    <w:p w14:paraId="345AFCA5" w14:textId="77777777" w:rsidR="005A04B3" w:rsidRPr="00A96ED6" w:rsidRDefault="005A04B3" w:rsidP="00BD5501">
      <w:pPr>
        <w:keepNext/>
        <w:keepLines/>
        <w:jc w:val="both"/>
        <w:rPr>
          <w:rFonts w:ascii="Times New Roman" w:hAnsi="Times New Roman" w:cs="Times New Roman"/>
          <w:noProof/>
          <w:sz w:val="24"/>
        </w:rPr>
      </w:pPr>
      <w:r>
        <w:rPr>
          <w:rFonts w:ascii="Times New Roman" w:hAnsi="Times New Roman"/>
          <w:i/>
          <w:iCs/>
          <w:sz w:val="24"/>
        </w:rPr>
        <w:t>OFATS</w:t>
      </w:r>
      <w:r>
        <w:rPr>
          <w:rFonts w:ascii="Times New Roman" w:hAnsi="Times New Roman"/>
          <w:sz w:val="24"/>
        </w:rPr>
        <w:t xml:space="preserve"> gadījumā to pakalpojumu vērtību, ko uzņēmējvalsts rezidentiem sniedza Polijas vienības ārvalstīs, uzskatīja par kopējo vērtību ieņēmumiem no produktu,</w:t>
      </w:r>
      <w:r w:rsidRPr="00A96ED6">
        <w:rPr>
          <w:rStyle w:val="FootnoteReference"/>
          <w:rFonts w:ascii="Times New Roman" w:hAnsi="Times New Roman" w:cs="Times New Roman"/>
          <w:noProof/>
          <w:sz w:val="24"/>
        </w:rPr>
        <w:footnoteReference w:id="187"/>
      </w:r>
      <w:r>
        <w:rPr>
          <w:rFonts w:ascii="Times New Roman" w:hAnsi="Times New Roman"/>
          <w:sz w:val="24"/>
        </w:rPr>
        <w:t xml:space="preserve"> izejvielu un preču pārdošanas uzņēmējvalstī.</w:t>
      </w:r>
    </w:p>
    <w:p w14:paraId="219B22B4" w14:textId="77777777" w:rsidR="005A04B3" w:rsidRPr="00A96ED6" w:rsidRDefault="005A04B3" w:rsidP="005A04B3">
      <w:pPr>
        <w:jc w:val="both"/>
        <w:rPr>
          <w:rFonts w:ascii="Times New Roman" w:hAnsi="Times New Roman" w:cs="Times New Roman"/>
          <w:noProof/>
          <w:sz w:val="24"/>
        </w:rPr>
      </w:pPr>
    </w:p>
    <w:p w14:paraId="578F2849" w14:textId="77777777" w:rsidR="005A04B3" w:rsidRPr="00A96ED6" w:rsidRDefault="005A04B3" w:rsidP="003354F3">
      <w:pPr>
        <w:pStyle w:val="ListParagraph"/>
        <w:numPr>
          <w:ilvl w:val="0"/>
          <w:numId w:val="97"/>
        </w:numPr>
        <w:ind w:left="567" w:hanging="283"/>
        <w:contextualSpacing/>
        <w:jc w:val="both"/>
        <w:rPr>
          <w:rFonts w:ascii="Times New Roman" w:hAnsi="Times New Roman" w:cs="Times New Roman"/>
          <w:noProof/>
          <w:sz w:val="24"/>
        </w:rPr>
      </w:pPr>
      <w:r>
        <w:rPr>
          <w:rFonts w:ascii="Times New Roman" w:hAnsi="Times New Roman"/>
          <w:sz w:val="24"/>
        </w:rPr>
        <w:t>Vērtību ieņēmumiem no produktu (preču un pakalpojumu), izejvielu un preču pārdošanas uzņēmējvalstī aprēķināja kā starpību starp kopējiem un eksporta ieņēmumiem no produktu (preču un pakalpojumu), izejvielu un preču pārdošanas.</w:t>
      </w:r>
    </w:p>
    <w:p w14:paraId="2A094AA5" w14:textId="77777777" w:rsidR="005A04B3" w:rsidRPr="00A96ED6" w:rsidRDefault="005A04B3" w:rsidP="003354F3">
      <w:pPr>
        <w:pStyle w:val="ListParagraph"/>
        <w:numPr>
          <w:ilvl w:val="0"/>
          <w:numId w:val="97"/>
        </w:numPr>
        <w:ind w:left="567" w:hanging="283"/>
        <w:contextualSpacing/>
        <w:jc w:val="both"/>
        <w:rPr>
          <w:rFonts w:ascii="Times New Roman" w:hAnsi="Times New Roman" w:cs="Times New Roman"/>
          <w:noProof/>
          <w:sz w:val="24"/>
        </w:rPr>
      </w:pPr>
      <w:r>
        <w:rPr>
          <w:rFonts w:ascii="Times New Roman" w:hAnsi="Times New Roman"/>
          <w:sz w:val="24"/>
        </w:rPr>
        <w:t xml:space="preserve">Vērtību ieņēmumiem no produktu (preču un pakalpojumu), izejvielu un preču pārdošanas uzņēmējvalstī klasificēja kā tāda pakalpojuma eksportu, kas saistīts ar ārvalstu saistīta uzņēmuma primāro saimniecisko darbību saskaņā ar </w:t>
      </w:r>
      <w:r>
        <w:rPr>
          <w:rFonts w:ascii="Times New Roman" w:hAnsi="Times New Roman"/>
          <w:i/>
          <w:iCs/>
          <w:sz w:val="24"/>
        </w:rPr>
        <w:t>EBOPS</w:t>
      </w:r>
      <w:r>
        <w:rPr>
          <w:rFonts w:ascii="Times New Roman" w:hAnsi="Times New Roman"/>
          <w:sz w:val="24"/>
        </w:rPr>
        <w:t xml:space="preserve"> un </w:t>
      </w:r>
      <w:r>
        <w:rPr>
          <w:rFonts w:ascii="Times New Roman" w:hAnsi="Times New Roman"/>
          <w:i/>
          <w:iCs/>
          <w:sz w:val="24"/>
        </w:rPr>
        <w:t>CPA</w:t>
      </w:r>
      <w:r>
        <w:rPr>
          <w:rFonts w:ascii="Times New Roman" w:hAnsi="Times New Roman"/>
          <w:sz w:val="24"/>
        </w:rPr>
        <w:t xml:space="preserve"> savstarpējās atbilstības tabulu.</w:t>
      </w:r>
    </w:p>
    <w:p w14:paraId="4181526A" w14:textId="77777777" w:rsidR="005A04B3" w:rsidRPr="00A96ED6" w:rsidRDefault="005A04B3" w:rsidP="003354F3">
      <w:pPr>
        <w:pStyle w:val="ListParagraph"/>
        <w:numPr>
          <w:ilvl w:val="0"/>
          <w:numId w:val="97"/>
        </w:numPr>
        <w:ind w:left="567" w:hanging="283"/>
        <w:contextualSpacing/>
        <w:jc w:val="both"/>
        <w:rPr>
          <w:rFonts w:ascii="Times New Roman" w:hAnsi="Times New Roman" w:cs="Times New Roman"/>
          <w:noProof/>
          <w:sz w:val="24"/>
        </w:rPr>
      </w:pPr>
      <w:r>
        <w:rPr>
          <w:rFonts w:ascii="Times New Roman" w:hAnsi="Times New Roman"/>
          <w:sz w:val="24"/>
        </w:rPr>
        <w:t>Tomēr tirdzniecības darbību gadījumā (</w:t>
      </w:r>
      <w:r>
        <w:rPr>
          <w:rFonts w:ascii="Times New Roman" w:hAnsi="Times New Roman"/>
          <w:i/>
          <w:iCs/>
          <w:sz w:val="24"/>
        </w:rPr>
        <w:t>NACE</w:t>
      </w:r>
      <w:r>
        <w:rPr>
          <w:rFonts w:ascii="Times New Roman" w:hAnsi="Times New Roman"/>
          <w:sz w:val="24"/>
        </w:rPr>
        <w:t xml:space="preserve"> G sadaļa) piemēroja tirdzniecības uzcenojuma vērtību. Tiešu datu trūkuma dēļ tirdzniecības uzcenojuma vērtību noteica, balstoties uz vidējo tirdzniecības uzcenojuma procentuālo apmēru attiecībā uz tirdzniecības darbībām.</w:t>
      </w:r>
    </w:p>
    <w:p w14:paraId="1943885F" w14:textId="77777777" w:rsidR="005A04B3" w:rsidRPr="00A96ED6" w:rsidRDefault="005A04B3" w:rsidP="003354F3">
      <w:pPr>
        <w:pStyle w:val="ListParagraph"/>
        <w:numPr>
          <w:ilvl w:val="0"/>
          <w:numId w:val="97"/>
        </w:numPr>
        <w:ind w:left="567" w:hanging="283"/>
        <w:contextualSpacing/>
        <w:jc w:val="both"/>
        <w:rPr>
          <w:rFonts w:ascii="Times New Roman" w:hAnsi="Times New Roman" w:cs="Times New Roman"/>
          <w:noProof/>
          <w:sz w:val="24"/>
        </w:rPr>
      </w:pPr>
      <w:r>
        <w:rPr>
          <w:rFonts w:ascii="Times New Roman" w:hAnsi="Times New Roman"/>
          <w:sz w:val="24"/>
        </w:rPr>
        <w:t>Eksporta valsti uzskatīja par uzņēmējvalsti tad, kad attiecīgā Polijas vienība bija rezidente.</w:t>
      </w:r>
    </w:p>
    <w:p w14:paraId="4ED37283" w14:textId="77777777" w:rsidR="005A04B3" w:rsidRPr="00A96ED6" w:rsidRDefault="005A04B3" w:rsidP="005A04B3">
      <w:pPr>
        <w:jc w:val="both"/>
        <w:rPr>
          <w:rFonts w:ascii="Times New Roman" w:hAnsi="Times New Roman" w:cs="Times New Roman"/>
          <w:noProof/>
          <w:sz w:val="24"/>
        </w:rPr>
      </w:pPr>
    </w:p>
    <w:p w14:paraId="20DCE8C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Visi dati, kas nepieciešami iepriekš minētajam procesam, iegūti no aptaujas par uzņēmumiem ar ārvalstu struktūrām (</w:t>
      </w:r>
      <w:r>
        <w:rPr>
          <w:rFonts w:ascii="Times New Roman" w:hAnsi="Times New Roman"/>
          <w:i/>
          <w:iCs/>
          <w:sz w:val="24"/>
        </w:rPr>
        <w:t>KZZ</w:t>
      </w:r>
      <w:r>
        <w:rPr>
          <w:rFonts w:ascii="Times New Roman" w:hAnsi="Times New Roman"/>
          <w:sz w:val="24"/>
        </w:rPr>
        <w:t>). Tomēr, lai aprēķinātu tirdzniecības uzcenojuma rādītāju, tika izmantoti ikgadējo uzņēmumu apsekojumu (</w:t>
      </w:r>
      <w:r>
        <w:rPr>
          <w:rFonts w:ascii="Times New Roman" w:hAnsi="Times New Roman"/>
          <w:i/>
          <w:iCs/>
          <w:sz w:val="24"/>
        </w:rPr>
        <w:t>SP</w:t>
      </w:r>
      <w:r>
        <w:rPr>
          <w:rFonts w:ascii="Times New Roman" w:hAnsi="Times New Roman"/>
          <w:sz w:val="24"/>
        </w:rPr>
        <w:t>).</w:t>
      </w:r>
    </w:p>
    <w:p w14:paraId="55DBD8D0" w14:textId="77777777" w:rsidR="005A04B3" w:rsidRPr="00A96ED6" w:rsidRDefault="005A04B3" w:rsidP="005A04B3">
      <w:pPr>
        <w:jc w:val="both"/>
        <w:rPr>
          <w:rFonts w:ascii="Times New Roman" w:hAnsi="Times New Roman" w:cs="Times New Roman"/>
          <w:noProof/>
          <w:sz w:val="24"/>
        </w:rPr>
      </w:pPr>
    </w:p>
    <w:p w14:paraId="6E198352" w14:textId="77777777" w:rsidR="005A04B3" w:rsidRPr="00A96ED6" w:rsidRDefault="005A04B3" w:rsidP="005A04B3">
      <w:pPr>
        <w:jc w:val="both"/>
        <w:rPr>
          <w:rFonts w:ascii="Times New Roman" w:hAnsi="Times New Roman" w:cs="Times New Roman"/>
          <w:b/>
          <w:bCs/>
          <w:noProof/>
          <w:color w:val="1C1C1C"/>
          <w:sz w:val="24"/>
        </w:rPr>
      </w:pPr>
      <w:bookmarkStart w:id="156" w:name="13.3.3._Spain"/>
      <w:bookmarkEnd w:id="156"/>
      <w:r>
        <w:rPr>
          <w:rFonts w:ascii="Times New Roman" w:hAnsi="Times New Roman"/>
          <w:b/>
          <w:color w:val="1C1C1C"/>
          <w:sz w:val="24"/>
        </w:rPr>
        <w:t>13.3.3. Spānija</w:t>
      </w:r>
    </w:p>
    <w:p w14:paraId="63CFBFDF" w14:textId="77777777" w:rsidR="005A04B3" w:rsidRPr="00A96ED6" w:rsidRDefault="005A04B3" w:rsidP="005A04B3">
      <w:pPr>
        <w:jc w:val="both"/>
        <w:rPr>
          <w:rFonts w:ascii="Times New Roman" w:hAnsi="Times New Roman" w:cs="Times New Roman"/>
          <w:noProof/>
          <w:color w:val="1C1C1C"/>
          <w:sz w:val="24"/>
        </w:rPr>
      </w:pPr>
    </w:p>
    <w:p w14:paraId="3400BB2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Spānija vēl neapkopo </w:t>
      </w:r>
      <w:r>
        <w:rPr>
          <w:rFonts w:ascii="Times New Roman" w:hAnsi="Times New Roman"/>
          <w:i/>
          <w:iCs/>
          <w:sz w:val="24"/>
        </w:rPr>
        <w:t>FATS</w:t>
      </w:r>
      <w:r>
        <w:rPr>
          <w:rFonts w:ascii="Times New Roman" w:hAnsi="Times New Roman"/>
          <w:sz w:val="24"/>
        </w:rPr>
        <w:t xml:space="preserve"> datus par 3. veidā sniegtajiem pakalpojumiem. Dati par 3. veidā sniegtajiem pakalpojumiem pašlaik vēl atrodas plānošanas posmā, kurā tiek izvērtētas dažas iespējamās pieejas, taču vēl nav pieņemts galīgais lēmums.</w:t>
      </w:r>
    </w:p>
    <w:p w14:paraId="1B19C681" w14:textId="77777777" w:rsidR="005A04B3" w:rsidRPr="00A96ED6" w:rsidRDefault="005A04B3" w:rsidP="005A04B3">
      <w:pPr>
        <w:jc w:val="both"/>
        <w:rPr>
          <w:rFonts w:ascii="Times New Roman" w:hAnsi="Times New Roman" w:cs="Times New Roman"/>
          <w:noProof/>
          <w:sz w:val="24"/>
        </w:rPr>
      </w:pPr>
    </w:p>
    <w:p w14:paraId="46E100D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Datu vākšana, kas nepieciešama 3. veidā sniegto pakalpojumu novērtēšanai, lielākoties atkarīga no </w:t>
      </w:r>
      <w:r>
        <w:rPr>
          <w:rFonts w:ascii="Times New Roman" w:hAnsi="Times New Roman"/>
          <w:i/>
          <w:iCs/>
          <w:sz w:val="24"/>
        </w:rPr>
        <w:t>FATS</w:t>
      </w:r>
      <w:r>
        <w:rPr>
          <w:rFonts w:ascii="Times New Roman" w:hAnsi="Times New Roman"/>
          <w:sz w:val="24"/>
        </w:rPr>
        <w:t xml:space="preserve"> pieejamajiem mainīgajiem lielumiem. Tie </w:t>
      </w:r>
      <w:r>
        <w:rPr>
          <w:rFonts w:ascii="Times New Roman" w:hAnsi="Times New Roman"/>
          <w:i/>
          <w:iCs/>
          <w:sz w:val="24"/>
        </w:rPr>
        <w:t>IFATS</w:t>
      </w:r>
      <w:r>
        <w:rPr>
          <w:rFonts w:ascii="Times New Roman" w:hAnsi="Times New Roman"/>
          <w:sz w:val="24"/>
        </w:rPr>
        <w:t xml:space="preserve"> un </w:t>
      </w:r>
      <w:r>
        <w:rPr>
          <w:rFonts w:ascii="Times New Roman" w:hAnsi="Times New Roman"/>
          <w:i/>
          <w:iCs/>
          <w:sz w:val="24"/>
        </w:rPr>
        <w:t>OFATS</w:t>
      </w:r>
      <w:r>
        <w:rPr>
          <w:rFonts w:ascii="Times New Roman" w:hAnsi="Times New Roman"/>
          <w:sz w:val="24"/>
        </w:rPr>
        <w:t xml:space="preserve"> ir ļoti atšķirīgi. Novērtēšanas procesu veido divi diferencēti posmi attiecībā uz </w:t>
      </w:r>
      <w:r>
        <w:rPr>
          <w:rFonts w:ascii="Times New Roman" w:hAnsi="Times New Roman"/>
          <w:i/>
          <w:iCs/>
          <w:sz w:val="24"/>
        </w:rPr>
        <w:t>IFATS</w:t>
      </w:r>
      <w:r>
        <w:rPr>
          <w:rFonts w:ascii="Times New Roman" w:hAnsi="Times New Roman"/>
          <w:sz w:val="24"/>
        </w:rPr>
        <w:t xml:space="preserve"> un </w:t>
      </w:r>
      <w:r>
        <w:rPr>
          <w:rFonts w:ascii="Times New Roman" w:hAnsi="Times New Roman"/>
          <w:i/>
          <w:iCs/>
          <w:sz w:val="24"/>
        </w:rPr>
        <w:t>OFATS</w:t>
      </w:r>
      <w:r>
        <w:rPr>
          <w:rFonts w:ascii="Times New Roman" w:hAnsi="Times New Roman"/>
          <w:sz w:val="24"/>
        </w:rPr>
        <w:t>:</w:t>
      </w:r>
    </w:p>
    <w:p w14:paraId="40E9A72C"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1) novērtēt pakalpojumu pārdošanas apjomu vietējā tirgū iedalījumā pēc </w:t>
      </w:r>
      <w:r>
        <w:rPr>
          <w:rFonts w:ascii="Times New Roman" w:hAnsi="Times New Roman"/>
          <w:i/>
          <w:iCs/>
          <w:sz w:val="24"/>
        </w:rPr>
        <w:t>NACE</w:t>
      </w:r>
      <w:r>
        <w:rPr>
          <w:rFonts w:ascii="Times New Roman" w:hAnsi="Times New Roman"/>
          <w:sz w:val="24"/>
        </w:rPr>
        <w:t xml:space="preserve"> koda, ņemot vērā, ka </w:t>
      </w:r>
      <w:r>
        <w:rPr>
          <w:rFonts w:ascii="Times New Roman" w:hAnsi="Times New Roman"/>
          <w:i/>
          <w:iCs/>
          <w:sz w:val="24"/>
        </w:rPr>
        <w:t>FATS</w:t>
      </w:r>
      <w:r>
        <w:rPr>
          <w:rFonts w:ascii="Times New Roman" w:hAnsi="Times New Roman"/>
          <w:sz w:val="24"/>
        </w:rPr>
        <w:t xml:space="preserve"> apkopo vienīgi iedalījumā pēc saimnieciskās darbības;</w:t>
      </w:r>
    </w:p>
    <w:p w14:paraId="5EBF1AE0"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2) klasificēt pakalpojumu pārdošanas apjomu vietējā tirgū pēc galvenajiem </w:t>
      </w:r>
      <w:r>
        <w:rPr>
          <w:rFonts w:ascii="Times New Roman" w:hAnsi="Times New Roman"/>
          <w:i/>
          <w:iCs/>
          <w:sz w:val="24"/>
        </w:rPr>
        <w:t>NACE</w:t>
      </w:r>
      <w:r>
        <w:rPr>
          <w:rFonts w:ascii="Times New Roman" w:hAnsi="Times New Roman"/>
          <w:sz w:val="24"/>
        </w:rPr>
        <w:t xml:space="preserve"> kodiem </w:t>
      </w:r>
      <w:r>
        <w:rPr>
          <w:rFonts w:ascii="Times New Roman" w:hAnsi="Times New Roman"/>
          <w:i/>
          <w:iCs/>
          <w:sz w:val="24"/>
        </w:rPr>
        <w:t>EBOPS</w:t>
      </w:r>
      <w:r>
        <w:rPr>
          <w:rFonts w:ascii="Times New Roman" w:hAnsi="Times New Roman"/>
          <w:sz w:val="24"/>
        </w:rPr>
        <w:t xml:space="preserve"> kategorijās.</w:t>
      </w:r>
    </w:p>
    <w:p w14:paraId="6476DFAF" w14:textId="77777777" w:rsidR="005A04B3" w:rsidRPr="00A96ED6" w:rsidRDefault="005A04B3" w:rsidP="005A04B3">
      <w:pPr>
        <w:jc w:val="both"/>
        <w:rPr>
          <w:rFonts w:ascii="Times New Roman" w:hAnsi="Times New Roman" w:cs="Times New Roman"/>
          <w:noProof/>
          <w:sz w:val="24"/>
        </w:rPr>
      </w:pPr>
    </w:p>
    <w:p w14:paraId="3F703463"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 xml:space="preserve">I. Iekšējā </w:t>
      </w:r>
      <w:r>
        <w:rPr>
          <w:rFonts w:ascii="Times New Roman" w:hAnsi="Times New Roman"/>
          <w:b/>
          <w:i/>
          <w:iCs/>
          <w:sz w:val="24"/>
        </w:rPr>
        <w:t>FATS</w:t>
      </w:r>
      <w:r>
        <w:rPr>
          <w:rFonts w:ascii="Times New Roman" w:hAnsi="Times New Roman"/>
          <w:b/>
          <w:sz w:val="24"/>
        </w:rPr>
        <w:t xml:space="preserve"> (</w:t>
      </w:r>
      <w:r>
        <w:rPr>
          <w:rFonts w:ascii="Times New Roman" w:hAnsi="Times New Roman"/>
          <w:b/>
          <w:i/>
          <w:iCs/>
          <w:sz w:val="24"/>
        </w:rPr>
        <w:t>IFATS</w:t>
      </w:r>
      <w:r>
        <w:rPr>
          <w:rFonts w:ascii="Times New Roman" w:hAnsi="Times New Roman"/>
          <w:b/>
          <w:sz w:val="24"/>
        </w:rPr>
        <w:t>) – ārvalstij piederoši saistīti uzņēmumi Spānijā</w:t>
      </w:r>
    </w:p>
    <w:p w14:paraId="4E967E73" w14:textId="77777777" w:rsidR="005A04B3" w:rsidRPr="00A96ED6" w:rsidRDefault="005A04B3" w:rsidP="005A04B3">
      <w:pPr>
        <w:jc w:val="both"/>
        <w:rPr>
          <w:rFonts w:ascii="Times New Roman" w:hAnsi="Times New Roman" w:cs="Times New Roman"/>
          <w:b/>
          <w:bCs/>
          <w:noProof/>
          <w:sz w:val="24"/>
        </w:rPr>
      </w:pPr>
    </w:p>
    <w:p w14:paraId="7E7DDC5D"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IFATS</w:t>
      </w:r>
      <w:r>
        <w:rPr>
          <w:rFonts w:ascii="Times New Roman" w:hAnsi="Times New Roman"/>
          <w:sz w:val="24"/>
        </w:rPr>
        <w:t xml:space="preserve"> datus apkopo divos dažādos veidos atkarībā no saistīta uzņēmuma saimnieciskās pamatdarbības veida. Datus par rūpniecību, tirdzniecību un nefinanšu pakalpojumiem </w:t>
      </w:r>
      <w:r>
        <w:rPr>
          <w:rFonts w:ascii="Times New Roman" w:hAnsi="Times New Roman"/>
          <w:i/>
          <w:iCs/>
          <w:sz w:val="24"/>
        </w:rPr>
        <w:t>INE</w:t>
      </w:r>
      <w:r>
        <w:rPr>
          <w:rFonts w:ascii="Times New Roman" w:hAnsi="Times New Roman"/>
          <w:sz w:val="24"/>
        </w:rPr>
        <w:t xml:space="preserve"> apkopo mikrodatu līmenī. Savukārt datus par būvniecību, apdrošināšanu, pensiju un finanšu pakalpojumiem apkopo attiecīgi Satiksmes, mobilitātes un pilsētu attīstības ministrija, Ekonomikas un digitālās pārveides ministrija un Spānijas Centrālā banka, un </w:t>
      </w:r>
      <w:r>
        <w:rPr>
          <w:rFonts w:ascii="Times New Roman" w:hAnsi="Times New Roman"/>
          <w:i/>
          <w:iCs/>
          <w:sz w:val="24"/>
        </w:rPr>
        <w:t>INE</w:t>
      </w:r>
      <w:r>
        <w:rPr>
          <w:rFonts w:ascii="Times New Roman" w:hAnsi="Times New Roman"/>
          <w:sz w:val="24"/>
        </w:rPr>
        <w:t xml:space="preserve"> ir pieejama informācija vienīgi makrodatu līmenī.</w:t>
      </w:r>
    </w:p>
    <w:p w14:paraId="3D7BCCC7" w14:textId="77777777" w:rsidR="005A04B3" w:rsidRPr="00A96ED6" w:rsidRDefault="005A04B3" w:rsidP="005A04B3">
      <w:pPr>
        <w:jc w:val="both"/>
        <w:rPr>
          <w:rFonts w:ascii="Times New Roman" w:hAnsi="Times New Roman" w:cs="Times New Roman"/>
          <w:noProof/>
          <w:sz w:val="24"/>
        </w:rPr>
      </w:pPr>
    </w:p>
    <w:p w14:paraId="516BC4D6"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i/>
          <w:iCs/>
          <w:sz w:val="24"/>
        </w:rPr>
        <w:lastRenderedPageBreak/>
        <w:t>IFATS</w:t>
      </w:r>
      <w:r>
        <w:rPr>
          <w:rFonts w:ascii="Times New Roman" w:hAnsi="Times New Roman"/>
          <w:b/>
          <w:sz w:val="24"/>
        </w:rPr>
        <w:t xml:space="preserve"> par rūpniecību, tirdzniecību un nefinanšu pakalpojumiem</w:t>
      </w:r>
    </w:p>
    <w:p w14:paraId="2E6B17B7" w14:textId="77777777" w:rsidR="005A04B3" w:rsidRPr="00A96ED6" w:rsidRDefault="005A04B3" w:rsidP="005A04B3">
      <w:pPr>
        <w:jc w:val="both"/>
        <w:rPr>
          <w:rFonts w:ascii="Times New Roman" w:hAnsi="Times New Roman" w:cs="Times New Roman"/>
          <w:noProof/>
          <w:sz w:val="24"/>
        </w:rPr>
      </w:pPr>
    </w:p>
    <w:p w14:paraId="5D799661"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INE</w:t>
      </w:r>
      <w:r>
        <w:rPr>
          <w:rFonts w:ascii="Times New Roman" w:hAnsi="Times New Roman"/>
          <w:sz w:val="24"/>
        </w:rPr>
        <w:t xml:space="preserve"> iegūst </w:t>
      </w:r>
      <w:r>
        <w:rPr>
          <w:rFonts w:ascii="Times New Roman" w:hAnsi="Times New Roman"/>
          <w:i/>
          <w:iCs/>
          <w:sz w:val="24"/>
        </w:rPr>
        <w:t>IFATS</w:t>
      </w:r>
      <w:r>
        <w:rPr>
          <w:rFonts w:ascii="Times New Roman" w:hAnsi="Times New Roman"/>
          <w:sz w:val="24"/>
        </w:rPr>
        <w:t xml:space="preserve"> datus par šīm nozarēm tieši no </w:t>
      </w:r>
      <w:r>
        <w:rPr>
          <w:rFonts w:ascii="Times New Roman" w:hAnsi="Times New Roman"/>
          <w:i/>
          <w:iCs/>
          <w:sz w:val="24"/>
        </w:rPr>
        <w:t>SBS</w:t>
      </w:r>
      <w:r>
        <w:rPr>
          <w:rFonts w:ascii="Times New Roman" w:hAnsi="Times New Roman"/>
          <w:sz w:val="24"/>
        </w:rPr>
        <w:t xml:space="preserve">. Savukārt </w:t>
      </w:r>
      <w:r>
        <w:rPr>
          <w:rFonts w:ascii="Times New Roman" w:hAnsi="Times New Roman"/>
          <w:i/>
          <w:iCs/>
          <w:sz w:val="24"/>
        </w:rPr>
        <w:t>SBS/IFATS</w:t>
      </w:r>
      <w:r>
        <w:rPr>
          <w:rFonts w:ascii="Times New Roman" w:hAnsi="Times New Roman"/>
          <w:sz w:val="24"/>
        </w:rPr>
        <w:t xml:space="preserve"> datus iegūst no </w:t>
      </w:r>
      <w:r>
        <w:rPr>
          <w:rFonts w:ascii="Times New Roman" w:hAnsi="Times New Roman"/>
          <w:i/>
          <w:iCs/>
          <w:sz w:val="24"/>
        </w:rPr>
        <w:t>SBS</w:t>
      </w:r>
      <w:r>
        <w:rPr>
          <w:rFonts w:ascii="Times New Roman" w:hAnsi="Times New Roman"/>
          <w:sz w:val="24"/>
        </w:rPr>
        <w:t xml:space="preserve"> aptaujām par rūpniecību, tirdzniecību un nefinanšu pakalpojumiem. Viss </w:t>
      </w:r>
      <w:r>
        <w:rPr>
          <w:rFonts w:ascii="Times New Roman" w:hAnsi="Times New Roman"/>
          <w:i/>
          <w:iCs/>
          <w:sz w:val="24"/>
        </w:rPr>
        <w:t>IFATS</w:t>
      </w:r>
      <w:r>
        <w:rPr>
          <w:rFonts w:ascii="Times New Roman" w:hAnsi="Times New Roman"/>
          <w:sz w:val="24"/>
        </w:rPr>
        <w:t xml:space="preserve"> uzņēmumu kopums, t. i., ārvalstīm piederoši saistīti uzņēmumi Spānijā, ir visaptveroši ietverti </w:t>
      </w:r>
      <w:r>
        <w:rPr>
          <w:rFonts w:ascii="Times New Roman" w:hAnsi="Times New Roman"/>
          <w:i/>
          <w:iCs/>
          <w:sz w:val="24"/>
        </w:rPr>
        <w:t>SBS</w:t>
      </w:r>
      <w:r>
        <w:rPr>
          <w:rFonts w:ascii="Times New Roman" w:hAnsi="Times New Roman"/>
          <w:sz w:val="24"/>
        </w:rPr>
        <w:t xml:space="preserve"> izlasē, līdz ar to visu </w:t>
      </w:r>
      <w:r>
        <w:rPr>
          <w:rFonts w:ascii="Times New Roman" w:hAnsi="Times New Roman"/>
          <w:i/>
          <w:iCs/>
          <w:sz w:val="24"/>
        </w:rPr>
        <w:t>IFATS</w:t>
      </w:r>
      <w:r>
        <w:rPr>
          <w:rFonts w:ascii="Times New Roman" w:hAnsi="Times New Roman"/>
          <w:sz w:val="24"/>
        </w:rPr>
        <w:t xml:space="preserve"> uzņēmumu kopumu apseko ik gadu. Tomēr ne visa informācija, kas nepieciešama pienācīgai 3. veida novērtēšanai, ir tieši pieejama no </w:t>
      </w:r>
      <w:r>
        <w:rPr>
          <w:rFonts w:ascii="Times New Roman" w:hAnsi="Times New Roman"/>
          <w:i/>
          <w:iCs/>
          <w:sz w:val="24"/>
        </w:rPr>
        <w:t>SBS</w:t>
      </w:r>
      <w:r>
        <w:rPr>
          <w:rFonts w:ascii="Times New Roman" w:hAnsi="Times New Roman"/>
          <w:sz w:val="24"/>
        </w:rPr>
        <w:t xml:space="preserve"> aptaujām. Piemēram, </w:t>
      </w:r>
      <w:r>
        <w:rPr>
          <w:rFonts w:ascii="Times New Roman" w:hAnsi="Times New Roman"/>
          <w:i/>
          <w:iCs/>
          <w:sz w:val="24"/>
        </w:rPr>
        <w:t>SBS</w:t>
      </w:r>
      <w:r>
        <w:rPr>
          <w:rFonts w:ascii="Times New Roman" w:hAnsi="Times New Roman"/>
          <w:sz w:val="24"/>
        </w:rPr>
        <w:t xml:space="preserve"> aptaujās nav iekļauti jautājumi par pakalpojumu iekšzemes vai vietējo pārdošanas apjomu. Tas nozīmē, ka nepieciešama papildu novērtēšana.</w:t>
      </w:r>
    </w:p>
    <w:p w14:paraId="1C8AEB58" w14:textId="77777777" w:rsidR="005A04B3" w:rsidRPr="00A96ED6" w:rsidRDefault="005A04B3" w:rsidP="005A04B3">
      <w:pPr>
        <w:jc w:val="both"/>
        <w:rPr>
          <w:rFonts w:ascii="Times New Roman" w:hAnsi="Times New Roman" w:cs="Times New Roman"/>
          <w:noProof/>
          <w:sz w:val="24"/>
        </w:rPr>
        <w:sectPr w:rsidR="005A04B3" w:rsidRPr="00A96ED6" w:rsidSect="009321EC">
          <w:headerReference w:type="default" r:id="rId63"/>
          <w:footerReference w:type="default" r:id="rId64"/>
          <w:headerReference w:type="first" r:id="rId65"/>
          <w:footerReference w:type="first" r:id="rId66"/>
          <w:type w:val="nextColumn"/>
          <w:pgSz w:w="11910" w:h="16840" w:code="9"/>
          <w:pgMar w:top="1134" w:right="1134" w:bottom="1134" w:left="1701" w:header="567" w:footer="567" w:gutter="0"/>
          <w:cols w:space="720"/>
          <w:titlePg/>
        </w:sectPr>
      </w:pPr>
    </w:p>
    <w:p w14:paraId="18735C39"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lastRenderedPageBreak/>
        <w:t xml:space="preserve">13.7. tabula. Lietderīgākie mainīgie lielumi </w:t>
      </w:r>
      <w:r>
        <w:rPr>
          <w:rFonts w:ascii="Times New Roman" w:hAnsi="Times New Roman"/>
          <w:b/>
          <w:i/>
          <w:iCs/>
          <w:color w:val="B83B46"/>
          <w:sz w:val="24"/>
        </w:rPr>
        <w:t>SBS/IFATS</w:t>
      </w:r>
      <w:r>
        <w:rPr>
          <w:rFonts w:ascii="Times New Roman" w:hAnsi="Times New Roman"/>
          <w:b/>
          <w:color w:val="B83B46"/>
          <w:sz w:val="24"/>
        </w:rPr>
        <w:t xml:space="preserve"> aptaujās saistībā ar 3. veidu</w:t>
      </w:r>
    </w:p>
    <w:p w14:paraId="1CA5B49A" w14:textId="77777777" w:rsidR="005A04B3" w:rsidRPr="00A96ED6" w:rsidRDefault="005A04B3" w:rsidP="005A04B3">
      <w:pPr>
        <w:jc w:val="both"/>
        <w:rPr>
          <w:rFonts w:ascii="Times New Roman" w:hAnsi="Times New Roman" w:cs="Times New Roman"/>
          <w:b/>
          <w:noProof/>
          <w:sz w:val="24"/>
        </w:rPr>
      </w:pPr>
    </w:p>
    <w:tbl>
      <w:tblPr>
        <w:tblStyle w:val="TableGrid"/>
        <w:tblW w:w="0" w:type="auto"/>
        <w:tblLook w:val="04A0" w:firstRow="1" w:lastRow="0" w:firstColumn="1" w:lastColumn="0" w:noHBand="0" w:noVBand="1"/>
      </w:tblPr>
      <w:tblGrid>
        <w:gridCol w:w="7108"/>
        <w:gridCol w:w="7113"/>
      </w:tblGrid>
      <w:tr w:rsidR="005A04B3" w:rsidRPr="00686B1C" w14:paraId="158AD2B5" w14:textId="77777777" w:rsidTr="00125454">
        <w:trPr>
          <w:trHeight w:val="428"/>
        </w:trPr>
        <w:tc>
          <w:tcPr>
            <w:tcW w:w="7281" w:type="dxa"/>
            <w:tcBorders>
              <w:left w:val="single" w:sz="8" w:space="0" w:color="A6A6A6" w:themeColor="background1" w:themeShade="A6"/>
              <w:right w:val="nil"/>
            </w:tcBorders>
            <w:shd w:val="clear" w:color="auto" w:fill="F7D6D7"/>
            <w:vAlign w:val="center"/>
          </w:tcPr>
          <w:p w14:paraId="1C0E2CC6" w14:textId="77777777" w:rsidR="005A04B3" w:rsidRPr="00686B1C" w:rsidRDefault="005A04B3" w:rsidP="00125454">
            <w:pPr>
              <w:jc w:val="center"/>
              <w:rPr>
                <w:rFonts w:ascii="Times New Roman" w:hAnsi="Times New Roman" w:cs="Times New Roman"/>
                <w:b/>
                <w:noProof/>
                <w:szCs w:val="20"/>
              </w:rPr>
            </w:pPr>
            <w:r w:rsidRPr="00686B1C">
              <w:rPr>
                <w:rFonts w:ascii="Times New Roman" w:hAnsi="Times New Roman"/>
                <w:b/>
                <w:i/>
                <w:iCs/>
                <w:szCs w:val="20"/>
              </w:rPr>
              <w:t>SBS/IFATS</w:t>
            </w:r>
            <w:r w:rsidRPr="00686B1C">
              <w:rPr>
                <w:rFonts w:ascii="Times New Roman" w:hAnsi="Times New Roman"/>
                <w:b/>
                <w:szCs w:val="20"/>
              </w:rPr>
              <w:t xml:space="preserve"> mainīgie lielumi attiecībā uz 3. veidu</w:t>
            </w:r>
          </w:p>
        </w:tc>
        <w:tc>
          <w:tcPr>
            <w:tcW w:w="7281" w:type="dxa"/>
            <w:tcBorders>
              <w:left w:val="nil"/>
              <w:right w:val="single" w:sz="8" w:space="0" w:color="A6A6A6" w:themeColor="background1" w:themeShade="A6"/>
            </w:tcBorders>
            <w:shd w:val="clear" w:color="auto" w:fill="F7D6D7"/>
            <w:vAlign w:val="center"/>
          </w:tcPr>
          <w:p w14:paraId="66D85D94" w14:textId="77777777" w:rsidR="005A04B3" w:rsidRPr="00686B1C" w:rsidRDefault="005A04B3" w:rsidP="00125454">
            <w:pPr>
              <w:jc w:val="center"/>
              <w:rPr>
                <w:rFonts w:ascii="Times New Roman" w:hAnsi="Times New Roman" w:cs="Times New Roman"/>
                <w:b/>
                <w:noProof/>
                <w:szCs w:val="20"/>
              </w:rPr>
            </w:pPr>
            <w:r w:rsidRPr="00686B1C">
              <w:rPr>
                <w:rFonts w:ascii="Times New Roman" w:hAnsi="Times New Roman"/>
                <w:b/>
                <w:szCs w:val="20"/>
              </w:rPr>
              <w:t>Novērojumi</w:t>
            </w:r>
          </w:p>
        </w:tc>
      </w:tr>
      <w:tr w:rsidR="005A04B3" w:rsidRPr="00686B1C" w14:paraId="44F62C4E" w14:textId="77777777" w:rsidTr="00125454">
        <w:tc>
          <w:tcPr>
            <w:tcW w:w="7281" w:type="dxa"/>
            <w:tcBorders>
              <w:left w:val="single" w:sz="8" w:space="0" w:color="A6A6A6" w:themeColor="background1" w:themeShade="A6"/>
              <w:bottom w:val="single" w:sz="8" w:space="0" w:color="A6A6A6" w:themeColor="background1" w:themeShade="A6"/>
              <w:right w:val="single" w:sz="8" w:space="0" w:color="A6A6A6" w:themeColor="background1" w:themeShade="A6"/>
            </w:tcBorders>
          </w:tcPr>
          <w:p w14:paraId="09C2185D" w14:textId="77777777" w:rsidR="005A04B3" w:rsidRPr="00686B1C" w:rsidRDefault="005A04B3" w:rsidP="00125454">
            <w:pPr>
              <w:jc w:val="both"/>
              <w:rPr>
                <w:rFonts w:ascii="Times New Roman" w:hAnsi="Times New Roman" w:cs="Times New Roman"/>
                <w:b/>
                <w:noProof/>
                <w:szCs w:val="20"/>
              </w:rPr>
            </w:pPr>
            <w:r w:rsidRPr="00686B1C">
              <w:rPr>
                <w:rFonts w:ascii="Times New Roman" w:hAnsi="Times New Roman"/>
                <w:b/>
                <w:szCs w:val="20"/>
              </w:rPr>
              <w:t>APGROZĪJUMS</w:t>
            </w:r>
          </w:p>
        </w:tc>
        <w:tc>
          <w:tcPr>
            <w:tcW w:w="7281" w:type="dxa"/>
            <w:tcBorders>
              <w:left w:val="single" w:sz="8" w:space="0" w:color="A6A6A6" w:themeColor="background1" w:themeShade="A6"/>
              <w:bottom w:val="single" w:sz="8" w:space="0" w:color="A6A6A6" w:themeColor="background1" w:themeShade="A6"/>
              <w:right w:val="single" w:sz="8" w:space="0" w:color="A6A6A6" w:themeColor="background1" w:themeShade="A6"/>
            </w:tcBorders>
          </w:tcPr>
          <w:p w14:paraId="762D5A82" w14:textId="77777777" w:rsidR="005A04B3" w:rsidRPr="00686B1C" w:rsidRDefault="005A04B3" w:rsidP="00125454">
            <w:pPr>
              <w:jc w:val="both"/>
              <w:rPr>
                <w:rFonts w:ascii="Times New Roman" w:hAnsi="Times New Roman" w:cs="Times New Roman"/>
                <w:b/>
                <w:noProof/>
                <w:szCs w:val="20"/>
              </w:rPr>
            </w:pPr>
          </w:p>
        </w:tc>
      </w:tr>
      <w:tr w:rsidR="005A04B3" w:rsidRPr="00686B1C" w14:paraId="6AAB5BB4" w14:textId="77777777" w:rsidTr="00125454">
        <w:tc>
          <w:tcPr>
            <w:tcW w:w="7281" w:type="dxa"/>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330E8893"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Kopējais neto apgrozījums (TUR)</w:t>
            </w:r>
          </w:p>
        </w:tc>
        <w:tc>
          <w:tcPr>
            <w:tcW w:w="7281" w:type="dxa"/>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4F9A39E1" w14:textId="77777777" w:rsidR="005A04B3" w:rsidRPr="00686B1C" w:rsidRDefault="005A04B3" w:rsidP="00125454">
            <w:pPr>
              <w:jc w:val="both"/>
              <w:rPr>
                <w:rFonts w:ascii="Times New Roman" w:hAnsi="Times New Roman" w:cs="Times New Roman"/>
                <w:bCs/>
                <w:noProof/>
                <w:szCs w:val="20"/>
              </w:rPr>
            </w:pPr>
          </w:p>
        </w:tc>
      </w:tr>
      <w:tr w:rsidR="005A04B3" w:rsidRPr="00686B1C" w14:paraId="78B595AB" w14:textId="77777777" w:rsidTr="00125454">
        <w:tc>
          <w:tcPr>
            <w:tcW w:w="7281" w:type="dxa"/>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4AEA08F8"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Neto apgrozījums no preču pārdošanas (TUR_G)</w:t>
            </w:r>
          </w:p>
        </w:tc>
        <w:tc>
          <w:tcPr>
            <w:tcW w:w="7281" w:type="dxa"/>
            <w:vMerge w:val="restart"/>
            <w:tcBorders>
              <w:top w:val="single" w:sz="8" w:space="0" w:color="A6A6A6" w:themeColor="background1" w:themeShade="A6"/>
              <w:left w:val="single" w:sz="8" w:space="0" w:color="A6A6A6" w:themeColor="background1" w:themeShade="A6"/>
              <w:right w:val="single" w:sz="8" w:space="0" w:color="A6A6A6" w:themeColor="background1" w:themeShade="A6"/>
            </w:tcBorders>
          </w:tcPr>
          <w:p w14:paraId="0F66E03F"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 xml:space="preserve">Šie divi iedalījumi ne vienmēr ir pieejami visām vienībām. To pieejamība ir atkarīga no </w:t>
            </w:r>
            <w:r w:rsidRPr="00686B1C">
              <w:rPr>
                <w:rFonts w:ascii="Times New Roman" w:hAnsi="Times New Roman"/>
                <w:i/>
                <w:iCs/>
                <w:szCs w:val="20"/>
              </w:rPr>
              <w:t>SBS</w:t>
            </w:r>
            <w:r w:rsidRPr="00686B1C">
              <w:rPr>
                <w:rFonts w:ascii="Times New Roman" w:hAnsi="Times New Roman"/>
                <w:szCs w:val="20"/>
              </w:rPr>
              <w:t xml:space="preserve"> aptaujas veida, ko izmanto apsekojumā. Savukārt TUR_S ne vienmēr ir sinhronizēts ar attiecību starp pakalpojumu apgrozījuma procentuālo apmēru atbilstoši </w:t>
            </w:r>
            <w:r w:rsidRPr="00686B1C">
              <w:rPr>
                <w:rFonts w:ascii="Times New Roman" w:hAnsi="Times New Roman"/>
                <w:i/>
                <w:iCs/>
                <w:szCs w:val="20"/>
              </w:rPr>
              <w:t>NACE</w:t>
            </w:r>
            <w:r w:rsidRPr="00686B1C">
              <w:rPr>
                <w:rFonts w:ascii="Times New Roman" w:hAnsi="Times New Roman"/>
                <w:szCs w:val="20"/>
              </w:rPr>
              <w:t xml:space="preserve"> kodiem un kopējo neto apgrozījumu, kas iekļauts aptaujā (skat. turpmāk).</w:t>
            </w:r>
          </w:p>
        </w:tc>
      </w:tr>
      <w:tr w:rsidR="005A04B3" w:rsidRPr="00686B1C" w14:paraId="6FA7B820" w14:textId="77777777" w:rsidTr="00125454">
        <w:tc>
          <w:tcPr>
            <w:tcW w:w="7281" w:type="dxa"/>
            <w:tcBorders>
              <w:top w:val="single" w:sz="8" w:space="0" w:color="A6A6A6" w:themeColor="background1" w:themeShade="A6"/>
              <w:left w:val="single" w:sz="8" w:space="0" w:color="A6A6A6" w:themeColor="background1" w:themeShade="A6"/>
              <w:right w:val="single" w:sz="8" w:space="0" w:color="A6A6A6" w:themeColor="background1" w:themeShade="A6"/>
            </w:tcBorders>
          </w:tcPr>
          <w:p w14:paraId="693BB795"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Neto apgrozījums no pakalpojumu pārdošanas (TUR_S)</w:t>
            </w:r>
          </w:p>
        </w:tc>
        <w:tc>
          <w:tcPr>
            <w:tcW w:w="7281" w:type="dxa"/>
            <w:vMerge/>
            <w:tcBorders>
              <w:left w:val="single" w:sz="8" w:space="0" w:color="A6A6A6" w:themeColor="background1" w:themeShade="A6"/>
              <w:right w:val="single" w:sz="8" w:space="0" w:color="A6A6A6" w:themeColor="background1" w:themeShade="A6"/>
            </w:tcBorders>
          </w:tcPr>
          <w:p w14:paraId="32FEAFB6" w14:textId="77777777" w:rsidR="005A04B3" w:rsidRPr="00686B1C" w:rsidRDefault="005A04B3" w:rsidP="00125454">
            <w:pPr>
              <w:jc w:val="both"/>
              <w:rPr>
                <w:rFonts w:ascii="Times New Roman" w:hAnsi="Times New Roman" w:cs="Times New Roman"/>
                <w:bCs/>
                <w:noProof/>
                <w:szCs w:val="20"/>
              </w:rPr>
            </w:pPr>
          </w:p>
        </w:tc>
      </w:tr>
      <w:tr w:rsidR="005A04B3" w:rsidRPr="00686B1C" w14:paraId="67C6A03F" w14:textId="77777777" w:rsidTr="00125454">
        <w:tc>
          <w:tcPr>
            <w:tcW w:w="7281" w:type="dxa"/>
            <w:tcBorders>
              <w:left w:val="single" w:sz="8" w:space="0" w:color="A6A6A6" w:themeColor="background1" w:themeShade="A6"/>
              <w:bottom w:val="single" w:sz="8" w:space="0" w:color="A6A6A6" w:themeColor="background1" w:themeShade="A6"/>
              <w:right w:val="single" w:sz="8" w:space="0" w:color="A6A6A6" w:themeColor="background1" w:themeShade="A6"/>
            </w:tcBorders>
          </w:tcPr>
          <w:p w14:paraId="104F89C1" w14:textId="77777777" w:rsidR="005A04B3" w:rsidRPr="00686B1C" w:rsidRDefault="005A04B3" w:rsidP="00125454">
            <w:pPr>
              <w:jc w:val="both"/>
              <w:rPr>
                <w:rFonts w:ascii="Times New Roman" w:hAnsi="Times New Roman" w:cs="Times New Roman"/>
                <w:b/>
                <w:noProof/>
                <w:szCs w:val="20"/>
              </w:rPr>
            </w:pPr>
            <w:r w:rsidRPr="00686B1C">
              <w:rPr>
                <w:rFonts w:ascii="Times New Roman" w:hAnsi="Times New Roman"/>
                <w:b/>
                <w:szCs w:val="20"/>
              </w:rPr>
              <w:t>APGROZĪJUMS PĒC TIRDZNIECĪBAS DARĪJUMU ĢEOGRĀFISKĀ MĒRĶA</w:t>
            </w:r>
          </w:p>
        </w:tc>
        <w:tc>
          <w:tcPr>
            <w:tcW w:w="7281" w:type="dxa"/>
            <w:tcBorders>
              <w:left w:val="single" w:sz="8" w:space="0" w:color="A6A6A6" w:themeColor="background1" w:themeShade="A6"/>
              <w:bottom w:val="single" w:sz="8" w:space="0" w:color="A6A6A6" w:themeColor="background1" w:themeShade="A6"/>
              <w:right w:val="single" w:sz="8" w:space="0" w:color="A6A6A6" w:themeColor="background1" w:themeShade="A6"/>
            </w:tcBorders>
          </w:tcPr>
          <w:p w14:paraId="56647AC4" w14:textId="77777777" w:rsidR="005A04B3" w:rsidRPr="00686B1C" w:rsidRDefault="005A04B3" w:rsidP="00125454">
            <w:pPr>
              <w:jc w:val="both"/>
              <w:rPr>
                <w:rFonts w:ascii="Times New Roman" w:hAnsi="Times New Roman" w:cs="Times New Roman"/>
                <w:bCs/>
                <w:noProof/>
                <w:szCs w:val="20"/>
              </w:rPr>
            </w:pPr>
          </w:p>
        </w:tc>
      </w:tr>
      <w:tr w:rsidR="005A04B3" w:rsidRPr="00686B1C" w14:paraId="3D1C3433" w14:textId="77777777" w:rsidTr="00125454">
        <w:tc>
          <w:tcPr>
            <w:tcW w:w="7281" w:type="dxa"/>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49FE7212"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 Kopējais neto apgrozījums, kas radies Spānijā (% TUR_ES)</w:t>
            </w:r>
          </w:p>
        </w:tc>
        <w:tc>
          <w:tcPr>
            <w:tcW w:w="7281" w:type="dxa"/>
            <w:vMerge w:val="restart"/>
            <w:tcBorders>
              <w:top w:val="single" w:sz="8" w:space="0" w:color="A6A6A6" w:themeColor="background1" w:themeShade="A6"/>
              <w:left w:val="single" w:sz="8" w:space="0" w:color="A6A6A6" w:themeColor="background1" w:themeShade="A6"/>
              <w:right w:val="single" w:sz="8" w:space="0" w:color="A6A6A6" w:themeColor="background1" w:themeShade="A6"/>
            </w:tcBorders>
          </w:tcPr>
          <w:p w14:paraId="416AE692"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Šis iedalījums pēc tirdzniecības darījumu ģeogrāfiskā mērķa atspoguļo iekšzemes/vietējā pārdošanas apjoma proporciju salīdzinājumā ar kopējo neto apgrozījumu. Diemžēl šis iedalījums nav pieejams diferencētā veidā pēc preču un pakalpojumu pārdošanas apjoma.</w:t>
            </w:r>
          </w:p>
        </w:tc>
      </w:tr>
      <w:tr w:rsidR="005A04B3" w:rsidRPr="00686B1C" w14:paraId="2FD6F81B" w14:textId="77777777" w:rsidTr="00125454">
        <w:tc>
          <w:tcPr>
            <w:tcW w:w="7281" w:type="dxa"/>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7E0B551A"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 Kopējais neto apgrozījums, kas radies pārējās ES valstīs (% TUR_EU)</w:t>
            </w:r>
          </w:p>
        </w:tc>
        <w:tc>
          <w:tcPr>
            <w:tcW w:w="7281" w:type="dxa"/>
            <w:vMerge/>
            <w:tcBorders>
              <w:left w:val="single" w:sz="8" w:space="0" w:color="A6A6A6" w:themeColor="background1" w:themeShade="A6"/>
              <w:right w:val="single" w:sz="8" w:space="0" w:color="A6A6A6" w:themeColor="background1" w:themeShade="A6"/>
            </w:tcBorders>
          </w:tcPr>
          <w:p w14:paraId="13CCB8B7" w14:textId="77777777" w:rsidR="005A04B3" w:rsidRPr="00686B1C" w:rsidRDefault="005A04B3" w:rsidP="00125454">
            <w:pPr>
              <w:jc w:val="both"/>
              <w:rPr>
                <w:rFonts w:ascii="Times New Roman" w:hAnsi="Times New Roman" w:cs="Times New Roman"/>
                <w:bCs/>
                <w:noProof/>
                <w:szCs w:val="20"/>
              </w:rPr>
            </w:pPr>
          </w:p>
        </w:tc>
      </w:tr>
      <w:tr w:rsidR="005A04B3" w:rsidRPr="00686B1C" w14:paraId="189F1BCB" w14:textId="77777777" w:rsidTr="00125454">
        <w:tc>
          <w:tcPr>
            <w:tcW w:w="7281" w:type="dxa"/>
            <w:tcBorders>
              <w:top w:val="single" w:sz="8" w:space="0" w:color="A6A6A6" w:themeColor="background1" w:themeShade="A6"/>
              <w:left w:val="single" w:sz="8" w:space="0" w:color="A6A6A6" w:themeColor="background1" w:themeShade="A6"/>
              <w:right w:val="single" w:sz="8" w:space="0" w:color="A6A6A6" w:themeColor="background1" w:themeShade="A6"/>
            </w:tcBorders>
          </w:tcPr>
          <w:p w14:paraId="64F9036A"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 Kopējais neto apgrozījums, kas radies pārējā pasaulē (% TUR_RW)</w:t>
            </w:r>
          </w:p>
        </w:tc>
        <w:tc>
          <w:tcPr>
            <w:tcW w:w="7281" w:type="dxa"/>
            <w:vMerge/>
            <w:tcBorders>
              <w:left w:val="single" w:sz="8" w:space="0" w:color="A6A6A6" w:themeColor="background1" w:themeShade="A6"/>
              <w:right w:val="single" w:sz="8" w:space="0" w:color="A6A6A6" w:themeColor="background1" w:themeShade="A6"/>
            </w:tcBorders>
          </w:tcPr>
          <w:p w14:paraId="4004F105" w14:textId="77777777" w:rsidR="005A04B3" w:rsidRPr="00686B1C" w:rsidRDefault="005A04B3" w:rsidP="00125454">
            <w:pPr>
              <w:jc w:val="both"/>
              <w:rPr>
                <w:rFonts w:ascii="Times New Roman" w:hAnsi="Times New Roman" w:cs="Times New Roman"/>
                <w:bCs/>
                <w:noProof/>
                <w:szCs w:val="20"/>
              </w:rPr>
            </w:pPr>
          </w:p>
        </w:tc>
      </w:tr>
      <w:tr w:rsidR="005A04B3" w:rsidRPr="00686B1C" w14:paraId="05BACF7C" w14:textId="77777777" w:rsidTr="00125454">
        <w:trPr>
          <w:trHeight w:val="266"/>
        </w:trPr>
        <w:tc>
          <w:tcPr>
            <w:tcW w:w="7281" w:type="dxa"/>
            <w:tcBorders>
              <w:left w:val="single" w:sz="8" w:space="0" w:color="A6A6A6" w:themeColor="background1" w:themeShade="A6"/>
              <w:bottom w:val="single" w:sz="8" w:space="0" w:color="A6A6A6" w:themeColor="background1" w:themeShade="A6"/>
              <w:right w:val="single" w:sz="8" w:space="0" w:color="A6A6A6" w:themeColor="background1" w:themeShade="A6"/>
            </w:tcBorders>
          </w:tcPr>
          <w:p w14:paraId="2AF9FF75" w14:textId="77777777" w:rsidR="005A04B3" w:rsidRPr="00686B1C" w:rsidRDefault="005A04B3" w:rsidP="00125454">
            <w:pPr>
              <w:jc w:val="both"/>
              <w:rPr>
                <w:rFonts w:ascii="Times New Roman" w:hAnsi="Times New Roman" w:cs="Times New Roman"/>
                <w:b/>
                <w:noProof/>
                <w:szCs w:val="20"/>
              </w:rPr>
            </w:pPr>
            <w:r w:rsidRPr="00686B1C">
              <w:rPr>
                <w:rFonts w:ascii="Times New Roman" w:hAnsi="Times New Roman"/>
                <w:b/>
                <w:szCs w:val="20"/>
              </w:rPr>
              <w:t>APGROZĪJUMS PĒC SAIMNIECISKĀS DARBĪBAS</w:t>
            </w:r>
          </w:p>
        </w:tc>
        <w:tc>
          <w:tcPr>
            <w:tcW w:w="7281" w:type="dxa"/>
            <w:tcBorders>
              <w:left w:val="single" w:sz="8" w:space="0" w:color="A6A6A6" w:themeColor="background1" w:themeShade="A6"/>
              <w:bottom w:val="single" w:sz="8" w:space="0" w:color="A6A6A6" w:themeColor="background1" w:themeShade="A6"/>
              <w:right w:val="single" w:sz="8" w:space="0" w:color="A6A6A6" w:themeColor="background1" w:themeShade="A6"/>
            </w:tcBorders>
          </w:tcPr>
          <w:p w14:paraId="53C9F4A2" w14:textId="77777777" w:rsidR="005A04B3" w:rsidRPr="00686B1C" w:rsidRDefault="005A04B3" w:rsidP="00125454">
            <w:pPr>
              <w:jc w:val="both"/>
              <w:rPr>
                <w:rFonts w:ascii="Times New Roman" w:hAnsi="Times New Roman" w:cs="Times New Roman"/>
                <w:bCs/>
                <w:noProof/>
                <w:szCs w:val="20"/>
              </w:rPr>
            </w:pPr>
          </w:p>
        </w:tc>
      </w:tr>
      <w:tr w:rsidR="005A04B3" w:rsidRPr="00686B1C" w14:paraId="214D7842" w14:textId="77777777" w:rsidTr="00125454">
        <w:tc>
          <w:tcPr>
            <w:tcW w:w="7281" w:type="dxa"/>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6AB67959"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 Kopējais neto apgrozījums iedalījumā pēc saimnieciskās pamatdarbības veida (% TUR_M)</w:t>
            </w:r>
          </w:p>
        </w:tc>
        <w:tc>
          <w:tcPr>
            <w:tcW w:w="7281" w:type="dxa"/>
            <w:vMerge w:val="restart"/>
            <w:tcBorders>
              <w:top w:val="single" w:sz="8" w:space="0" w:color="A6A6A6" w:themeColor="background1" w:themeShade="A6"/>
              <w:left w:val="single" w:sz="8" w:space="0" w:color="A6A6A6" w:themeColor="background1" w:themeShade="A6"/>
              <w:right w:val="single" w:sz="8" w:space="0" w:color="A6A6A6" w:themeColor="background1" w:themeShade="A6"/>
            </w:tcBorders>
          </w:tcPr>
          <w:p w14:paraId="755A3919"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 xml:space="preserve">Papildus attiecīgā ārvalstu saistīta uzņēmuma saimnieciskajai pamatdarbībai informāciju par </w:t>
            </w:r>
            <w:r w:rsidRPr="00686B1C">
              <w:rPr>
                <w:rFonts w:ascii="Times New Roman" w:hAnsi="Times New Roman"/>
                <w:i/>
                <w:iCs/>
                <w:szCs w:val="20"/>
              </w:rPr>
              <w:t>NACE</w:t>
            </w:r>
            <w:r w:rsidRPr="00686B1C">
              <w:rPr>
                <w:rFonts w:ascii="Times New Roman" w:hAnsi="Times New Roman"/>
                <w:szCs w:val="20"/>
              </w:rPr>
              <w:t xml:space="preserve"> kodiem (četrciparu līmenī) un to proporciju kopējā neto apgrozījumā apkopo par līdz pat 12 potenciālajām ārvalstu saistītu uzņēmumu sekundārajām/papildu darbībām. Tas ir ļoti noderīgi, novērtējot to ārvalstu saistītu uzņēmumu pārdošanas apjoma proporciju, kuru saimnieciskās pamatdarbības veids neietilpst pakalpojumu nozarē.</w:t>
            </w:r>
          </w:p>
        </w:tc>
      </w:tr>
      <w:tr w:rsidR="005A04B3" w:rsidRPr="00686B1C" w14:paraId="728123C5" w14:textId="77777777" w:rsidTr="00125454">
        <w:tc>
          <w:tcPr>
            <w:tcW w:w="7281" w:type="dxa"/>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340B3F57"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 Kopējais neto apgrozījums iedalījumā pēc pirmās sekundārās darbības (% TUR_S1)</w:t>
            </w:r>
          </w:p>
        </w:tc>
        <w:tc>
          <w:tcPr>
            <w:tcW w:w="7281" w:type="dxa"/>
            <w:vMerge/>
            <w:tcBorders>
              <w:left w:val="single" w:sz="8" w:space="0" w:color="A6A6A6" w:themeColor="background1" w:themeShade="A6"/>
              <w:right w:val="single" w:sz="8" w:space="0" w:color="A6A6A6" w:themeColor="background1" w:themeShade="A6"/>
            </w:tcBorders>
          </w:tcPr>
          <w:p w14:paraId="2E89AB66" w14:textId="77777777" w:rsidR="005A04B3" w:rsidRPr="00686B1C" w:rsidRDefault="005A04B3" w:rsidP="00125454">
            <w:pPr>
              <w:jc w:val="both"/>
              <w:rPr>
                <w:rFonts w:ascii="Times New Roman" w:hAnsi="Times New Roman" w:cs="Times New Roman"/>
                <w:bCs/>
                <w:noProof/>
                <w:szCs w:val="20"/>
              </w:rPr>
            </w:pPr>
          </w:p>
        </w:tc>
      </w:tr>
      <w:tr w:rsidR="005A04B3" w:rsidRPr="00686B1C" w14:paraId="6C177B8F" w14:textId="77777777" w:rsidTr="00125454">
        <w:tc>
          <w:tcPr>
            <w:tcW w:w="7281" w:type="dxa"/>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5F4633DA"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 Kopējais neto apgrozījums iedalījumā pēc otrās sekundārās darbības (% TUR_S2)</w:t>
            </w:r>
          </w:p>
        </w:tc>
        <w:tc>
          <w:tcPr>
            <w:tcW w:w="7281" w:type="dxa"/>
            <w:vMerge/>
            <w:tcBorders>
              <w:left w:val="single" w:sz="8" w:space="0" w:color="A6A6A6" w:themeColor="background1" w:themeShade="A6"/>
              <w:right w:val="single" w:sz="8" w:space="0" w:color="A6A6A6" w:themeColor="background1" w:themeShade="A6"/>
            </w:tcBorders>
          </w:tcPr>
          <w:p w14:paraId="234012A1" w14:textId="77777777" w:rsidR="005A04B3" w:rsidRPr="00686B1C" w:rsidRDefault="005A04B3" w:rsidP="00125454">
            <w:pPr>
              <w:jc w:val="both"/>
              <w:rPr>
                <w:rFonts w:ascii="Times New Roman" w:hAnsi="Times New Roman" w:cs="Times New Roman"/>
                <w:bCs/>
                <w:noProof/>
                <w:szCs w:val="20"/>
              </w:rPr>
            </w:pPr>
          </w:p>
        </w:tc>
      </w:tr>
      <w:tr w:rsidR="005A04B3" w:rsidRPr="00686B1C" w14:paraId="5162A963" w14:textId="77777777" w:rsidTr="00125454">
        <w:tc>
          <w:tcPr>
            <w:tcW w:w="7281" w:type="dxa"/>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5BEC0B51"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w:t>
            </w:r>
          </w:p>
        </w:tc>
        <w:tc>
          <w:tcPr>
            <w:tcW w:w="7281" w:type="dxa"/>
            <w:vMerge/>
            <w:tcBorders>
              <w:left w:val="single" w:sz="8" w:space="0" w:color="A6A6A6" w:themeColor="background1" w:themeShade="A6"/>
              <w:right w:val="single" w:sz="8" w:space="0" w:color="A6A6A6" w:themeColor="background1" w:themeShade="A6"/>
            </w:tcBorders>
          </w:tcPr>
          <w:p w14:paraId="097B11B3" w14:textId="77777777" w:rsidR="005A04B3" w:rsidRPr="00686B1C" w:rsidRDefault="005A04B3" w:rsidP="00125454">
            <w:pPr>
              <w:jc w:val="both"/>
              <w:rPr>
                <w:rFonts w:ascii="Times New Roman" w:hAnsi="Times New Roman" w:cs="Times New Roman"/>
                <w:bCs/>
                <w:noProof/>
                <w:szCs w:val="20"/>
              </w:rPr>
            </w:pPr>
          </w:p>
        </w:tc>
      </w:tr>
      <w:tr w:rsidR="005A04B3" w:rsidRPr="00686B1C" w14:paraId="4B6C39BF" w14:textId="77777777" w:rsidTr="00125454">
        <w:tc>
          <w:tcPr>
            <w:tcW w:w="7281" w:type="dxa"/>
            <w:tcBorders>
              <w:top w:val="single" w:sz="8" w:space="0" w:color="A6A6A6" w:themeColor="background1" w:themeShade="A6"/>
              <w:left w:val="single" w:sz="8" w:space="0" w:color="A6A6A6" w:themeColor="background1" w:themeShade="A6"/>
              <w:right w:val="single" w:sz="8" w:space="0" w:color="A6A6A6" w:themeColor="background1" w:themeShade="A6"/>
            </w:tcBorders>
          </w:tcPr>
          <w:p w14:paraId="51091EFE"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 Kopējais neto apgrozījums iedalījumā pēc divpadsmitās sekundārās darbības (% TUR_S12)</w:t>
            </w:r>
          </w:p>
        </w:tc>
        <w:tc>
          <w:tcPr>
            <w:tcW w:w="7281" w:type="dxa"/>
            <w:vMerge/>
            <w:tcBorders>
              <w:left w:val="single" w:sz="8" w:space="0" w:color="A6A6A6" w:themeColor="background1" w:themeShade="A6"/>
              <w:right w:val="single" w:sz="8" w:space="0" w:color="A6A6A6" w:themeColor="background1" w:themeShade="A6"/>
            </w:tcBorders>
          </w:tcPr>
          <w:p w14:paraId="65F6E2EB" w14:textId="77777777" w:rsidR="005A04B3" w:rsidRPr="00686B1C" w:rsidRDefault="005A04B3" w:rsidP="00125454">
            <w:pPr>
              <w:jc w:val="both"/>
              <w:rPr>
                <w:rFonts w:ascii="Times New Roman" w:hAnsi="Times New Roman" w:cs="Times New Roman"/>
                <w:bCs/>
                <w:noProof/>
                <w:szCs w:val="20"/>
              </w:rPr>
            </w:pPr>
          </w:p>
        </w:tc>
      </w:tr>
      <w:tr w:rsidR="005A04B3" w:rsidRPr="00686B1C" w14:paraId="76630AFD" w14:textId="77777777" w:rsidTr="00125454">
        <w:tc>
          <w:tcPr>
            <w:tcW w:w="7281" w:type="dxa"/>
            <w:tcBorders>
              <w:left w:val="single" w:sz="8" w:space="0" w:color="A6A6A6" w:themeColor="background1" w:themeShade="A6"/>
              <w:bottom w:val="single" w:sz="8" w:space="0" w:color="A6A6A6" w:themeColor="background1" w:themeShade="A6"/>
              <w:right w:val="single" w:sz="8" w:space="0" w:color="A6A6A6" w:themeColor="background1" w:themeShade="A6"/>
            </w:tcBorders>
          </w:tcPr>
          <w:p w14:paraId="11F02F34" w14:textId="77777777" w:rsidR="005A04B3" w:rsidRPr="00686B1C" w:rsidRDefault="005A04B3" w:rsidP="00125454">
            <w:pPr>
              <w:jc w:val="both"/>
              <w:rPr>
                <w:rFonts w:ascii="Times New Roman" w:hAnsi="Times New Roman" w:cs="Times New Roman"/>
                <w:b/>
                <w:noProof/>
                <w:szCs w:val="20"/>
              </w:rPr>
            </w:pPr>
            <w:r w:rsidRPr="00686B1C">
              <w:rPr>
                <w:rFonts w:ascii="Times New Roman" w:hAnsi="Times New Roman"/>
                <w:b/>
                <w:szCs w:val="20"/>
              </w:rPr>
              <w:t>PRODUKCIJAS VĒRTĪBA</w:t>
            </w:r>
          </w:p>
        </w:tc>
        <w:tc>
          <w:tcPr>
            <w:tcW w:w="7281" w:type="dxa"/>
            <w:tcBorders>
              <w:left w:val="single" w:sz="8" w:space="0" w:color="A6A6A6" w:themeColor="background1" w:themeShade="A6"/>
              <w:bottom w:val="single" w:sz="8" w:space="0" w:color="A6A6A6" w:themeColor="background1" w:themeShade="A6"/>
              <w:right w:val="single" w:sz="8" w:space="0" w:color="A6A6A6" w:themeColor="background1" w:themeShade="A6"/>
            </w:tcBorders>
          </w:tcPr>
          <w:p w14:paraId="464F9710" w14:textId="77777777" w:rsidR="005A04B3" w:rsidRPr="00686B1C" w:rsidRDefault="005A04B3" w:rsidP="00125454">
            <w:pPr>
              <w:jc w:val="both"/>
              <w:rPr>
                <w:rFonts w:ascii="Times New Roman" w:hAnsi="Times New Roman" w:cs="Times New Roman"/>
                <w:bCs/>
                <w:noProof/>
                <w:szCs w:val="20"/>
              </w:rPr>
            </w:pPr>
          </w:p>
        </w:tc>
      </w:tr>
      <w:tr w:rsidR="005A04B3" w:rsidRPr="00686B1C" w14:paraId="2D499E5B" w14:textId="77777777" w:rsidTr="00125454">
        <w:tc>
          <w:tcPr>
            <w:tcW w:w="7281" w:type="dxa"/>
            <w:vMerge w:val="restart"/>
            <w:tcBorders>
              <w:top w:val="single" w:sz="8" w:space="0" w:color="A6A6A6" w:themeColor="background1" w:themeShade="A6"/>
              <w:left w:val="single" w:sz="8" w:space="0" w:color="A6A6A6" w:themeColor="background1" w:themeShade="A6"/>
              <w:right w:val="single" w:sz="8" w:space="0" w:color="A6A6A6" w:themeColor="background1" w:themeShade="A6"/>
            </w:tcBorders>
          </w:tcPr>
          <w:p w14:paraId="50A9855E"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Produkcijas vērtība (PV)</w:t>
            </w:r>
          </w:p>
        </w:tc>
        <w:tc>
          <w:tcPr>
            <w:tcW w:w="7281" w:type="dxa"/>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126E51ED"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szCs w:val="20"/>
              </w:rPr>
              <w:t xml:space="preserve">PV nav mainīgais lielums, kas tieši novērojams </w:t>
            </w:r>
            <w:r w:rsidRPr="00686B1C">
              <w:rPr>
                <w:rFonts w:ascii="Times New Roman" w:hAnsi="Times New Roman"/>
                <w:i/>
                <w:iCs/>
                <w:szCs w:val="20"/>
              </w:rPr>
              <w:t>SBS/IFATS</w:t>
            </w:r>
            <w:r w:rsidRPr="00686B1C">
              <w:rPr>
                <w:rFonts w:ascii="Times New Roman" w:hAnsi="Times New Roman"/>
                <w:szCs w:val="20"/>
              </w:rPr>
              <w:t xml:space="preserve"> aptaujās. Tas ir atvasināts mainīgais lielums, kas balstīts uz pārdošanas apjomu, tostarp izmaiņām krājumos un preču un pakalpojumu tālākpārdošanu.</w:t>
            </w:r>
          </w:p>
        </w:tc>
      </w:tr>
      <w:tr w:rsidR="005A04B3" w:rsidRPr="00686B1C" w14:paraId="389B49CB" w14:textId="77777777" w:rsidTr="00125454">
        <w:tc>
          <w:tcPr>
            <w:tcW w:w="7281" w:type="dxa"/>
            <w:vMerge/>
            <w:tcBorders>
              <w:left w:val="single" w:sz="8" w:space="0" w:color="A6A6A6" w:themeColor="background1" w:themeShade="A6"/>
              <w:bottom w:val="single" w:sz="18" w:space="0" w:color="A6A6A6" w:themeColor="background1" w:themeShade="A6"/>
              <w:right w:val="single" w:sz="8" w:space="0" w:color="A6A6A6" w:themeColor="background1" w:themeShade="A6"/>
            </w:tcBorders>
          </w:tcPr>
          <w:p w14:paraId="7C4CD7CE" w14:textId="77777777" w:rsidR="005A04B3" w:rsidRPr="00686B1C" w:rsidRDefault="005A04B3" w:rsidP="00125454">
            <w:pPr>
              <w:jc w:val="both"/>
              <w:rPr>
                <w:rFonts w:ascii="Times New Roman" w:hAnsi="Times New Roman" w:cs="Times New Roman"/>
                <w:bCs/>
                <w:noProof/>
                <w:szCs w:val="20"/>
              </w:rPr>
            </w:pPr>
          </w:p>
        </w:tc>
        <w:tc>
          <w:tcPr>
            <w:tcW w:w="7281" w:type="dxa"/>
            <w:tcBorders>
              <w:top w:val="single" w:sz="8" w:space="0" w:color="A6A6A6" w:themeColor="background1" w:themeShade="A6"/>
              <w:left w:val="single" w:sz="8" w:space="0" w:color="A6A6A6" w:themeColor="background1" w:themeShade="A6"/>
              <w:bottom w:val="single" w:sz="18" w:space="0" w:color="A6A6A6" w:themeColor="background1" w:themeShade="A6"/>
              <w:right w:val="single" w:sz="8" w:space="0" w:color="A6A6A6" w:themeColor="background1" w:themeShade="A6"/>
            </w:tcBorders>
          </w:tcPr>
          <w:p w14:paraId="2AFFF65E" w14:textId="77777777" w:rsidR="005A04B3" w:rsidRPr="00686B1C" w:rsidRDefault="005A04B3" w:rsidP="00125454">
            <w:pPr>
              <w:jc w:val="both"/>
              <w:rPr>
                <w:rFonts w:ascii="Times New Roman" w:hAnsi="Times New Roman" w:cs="Times New Roman"/>
                <w:bCs/>
                <w:noProof/>
                <w:szCs w:val="20"/>
              </w:rPr>
            </w:pPr>
            <w:r w:rsidRPr="00686B1C">
              <w:rPr>
                <w:rFonts w:ascii="Times New Roman" w:hAnsi="Times New Roman"/>
                <w:i/>
                <w:iCs/>
                <w:szCs w:val="20"/>
              </w:rPr>
              <w:t>IFATS</w:t>
            </w:r>
            <w:r w:rsidRPr="00686B1C">
              <w:rPr>
                <w:rFonts w:ascii="Times New Roman" w:hAnsi="Times New Roman"/>
                <w:szCs w:val="20"/>
              </w:rPr>
              <w:t xml:space="preserve"> sistēmā K64 postenī PV aizvieto TUR.</w:t>
            </w:r>
          </w:p>
        </w:tc>
      </w:tr>
    </w:tbl>
    <w:p w14:paraId="386ABBD3" w14:textId="77777777" w:rsidR="005A04B3" w:rsidRPr="00A96ED6" w:rsidRDefault="005A04B3" w:rsidP="005A04B3">
      <w:pPr>
        <w:jc w:val="both"/>
        <w:rPr>
          <w:rFonts w:ascii="Times New Roman" w:hAnsi="Times New Roman" w:cs="Times New Roman"/>
          <w:b/>
          <w:noProof/>
          <w:sz w:val="24"/>
        </w:rPr>
      </w:pPr>
    </w:p>
    <w:p w14:paraId="71B467A3"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sz w:val="24"/>
        </w:rPr>
        <w:t>Spānijas Valsts statistikas birojs (</w:t>
      </w:r>
      <w:r>
        <w:rPr>
          <w:rFonts w:ascii="Times New Roman" w:hAnsi="Times New Roman"/>
          <w:i/>
          <w:iCs/>
          <w:sz w:val="24"/>
        </w:rPr>
        <w:t>INE</w:t>
      </w:r>
      <w:r>
        <w:rPr>
          <w:rFonts w:ascii="Times New Roman" w:hAnsi="Times New Roman"/>
          <w:sz w:val="24"/>
        </w:rPr>
        <w:t>)</w:t>
      </w:r>
    </w:p>
    <w:p w14:paraId="30F8DE30" w14:textId="77777777" w:rsidR="005A04B3" w:rsidRPr="00A96ED6" w:rsidRDefault="005A04B3" w:rsidP="005A04B3">
      <w:pPr>
        <w:jc w:val="both"/>
        <w:rPr>
          <w:rFonts w:ascii="Times New Roman" w:hAnsi="Times New Roman" w:cs="Times New Roman"/>
          <w:noProof/>
          <w:sz w:val="24"/>
        </w:rPr>
      </w:pPr>
    </w:p>
    <w:p w14:paraId="5670A895" w14:textId="77777777" w:rsidR="005A04B3" w:rsidRPr="00A96ED6" w:rsidRDefault="005A04B3" w:rsidP="005A04B3">
      <w:pPr>
        <w:jc w:val="both"/>
        <w:rPr>
          <w:rFonts w:ascii="Times New Roman" w:hAnsi="Times New Roman" w:cs="Times New Roman"/>
          <w:noProof/>
          <w:sz w:val="24"/>
        </w:rPr>
        <w:sectPr w:rsidR="005A04B3" w:rsidRPr="00A96ED6" w:rsidSect="009321EC">
          <w:headerReference w:type="first" r:id="rId67"/>
          <w:footerReference w:type="first" r:id="rId68"/>
          <w:type w:val="nextColumn"/>
          <w:pgSz w:w="16840" w:h="11910" w:orient="landscape" w:code="9"/>
          <w:pgMar w:top="1134" w:right="1134" w:bottom="1134" w:left="1701" w:header="567" w:footer="567" w:gutter="0"/>
          <w:cols w:space="720"/>
          <w:titlePg/>
          <w:docGrid w:linePitch="299"/>
        </w:sectPr>
      </w:pPr>
    </w:p>
    <w:p w14:paraId="3B005178"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lastRenderedPageBreak/>
        <w:t xml:space="preserve">Izmantojot šo informāciju, pakalpojumu pārdošanas apjoma un kopējā neto apgrozījuma attiecību iedalījumā pēc </w:t>
      </w:r>
      <w:r>
        <w:rPr>
          <w:rFonts w:ascii="Times New Roman" w:hAnsi="Times New Roman"/>
          <w:i/>
          <w:iCs/>
          <w:sz w:val="24"/>
        </w:rPr>
        <w:t>NACE</w:t>
      </w:r>
      <w:r>
        <w:rPr>
          <w:rFonts w:ascii="Times New Roman" w:hAnsi="Times New Roman"/>
          <w:sz w:val="24"/>
        </w:rPr>
        <w:t xml:space="preserve"> koda novērtē, ņemot vērā ne tikai kopējo neto apgrozījumu, ko rada saimnieciskā pamatdarbība, bet arī visas sekundārās un papildu darbības (% TUR_S1, (..), % TUR_S12) pakalpojumu nozarē. Kopumā pakalpojumu pārdošanas apjomu vietējā tirgū iedalījumā pēc galvenā </w:t>
      </w:r>
      <w:r>
        <w:rPr>
          <w:rFonts w:ascii="Times New Roman" w:hAnsi="Times New Roman"/>
          <w:i/>
          <w:iCs/>
          <w:sz w:val="24"/>
        </w:rPr>
        <w:t>NACE</w:t>
      </w:r>
      <w:r>
        <w:rPr>
          <w:rFonts w:ascii="Times New Roman" w:hAnsi="Times New Roman"/>
          <w:sz w:val="24"/>
        </w:rPr>
        <w:t xml:space="preserve"> koda nosaka, kā norādīts turpmāk.</w:t>
      </w:r>
    </w:p>
    <w:p w14:paraId="16422D4E" w14:textId="77777777" w:rsidR="005A04B3" w:rsidRPr="00A96ED6" w:rsidRDefault="005A04B3" w:rsidP="005A04B3">
      <w:pPr>
        <w:jc w:val="both"/>
        <w:rPr>
          <w:rFonts w:ascii="Times New Roman" w:hAnsi="Times New Roman" w:cs="Times New Roman"/>
          <w:noProof/>
          <w:sz w:val="24"/>
        </w:rPr>
      </w:pPr>
    </w:p>
    <w:tbl>
      <w:tblPr>
        <w:tblStyle w:val="TableGrid"/>
        <w:tblW w:w="0" w:type="auto"/>
        <w:tblLook w:val="04A0" w:firstRow="1" w:lastRow="0" w:firstColumn="1" w:lastColumn="0" w:noHBand="0" w:noVBand="1"/>
      </w:tblPr>
      <w:tblGrid>
        <w:gridCol w:w="9065"/>
      </w:tblGrid>
      <w:tr w:rsidR="005A04B3" w:rsidRPr="00A96ED6" w14:paraId="7D2703DB" w14:textId="77777777" w:rsidTr="00125454">
        <w:trPr>
          <w:trHeight w:val="323"/>
        </w:trPr>
        <w:tc>
          <w:tcPr>
            <w:tcW w:w="9065" w:type="dxa"/>
          </w:tcPr>
          <w:p w14:paraId="03D0D278"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Pakalpojumu pārdošanas apjoms vietējā tirgū = (pakalpojumu pārdošanas apjoma procentuālais apmērs) * (% TUR_ES) * TUR</w:t>
            </w:r>
          </w:p>
        </w:tc>
      </w:tr>
    </w:tbl>
    <w:p w14:paraId="5CCBE696" w14:textId="77777777" w:rsidR="005A04B3" w:rsidRPr="00A96ED6" w:rsidRDefault="005A04B3" w:rsidP="005A04B3">
      <w:pPr>
        <w:jc w:val="both"/>
        <w:rPr>
          <w:rFonts w:ascii="Times New Roman" w:hAnsi="Times New Roman" w:cs="Times New Roman"/>
          <w:noProof/>
          <w:sz w:val="24"/>
        </w:rPr>
      </w:pPr>
    </w:p>
    <w:p w14:paraId="1559F66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Pieņēmums: (% TUR_ES) piemērojams arī pakalpojumu pārdošanas apjomam.</w:t>
      </w:r>
    </w:p>
    <w:p w14:paraId="374F05E4" w14:textId="77777777" w:rsidR="005A04B3" w:rsidRPr="00A96ED6" w:rsidRDefault="005A04B3" w:rsidP="005A04B3">
      <w:pPr>
        <w:jc w:val="both"/>
        <w:rPr>
          <w:rFonts w:ascii="Times New Roman" w:hAnsi="Times New Roman" w:cs="Times New Roman"/>
          <w:noProof/>
          <w:sz w:val="24"/>
        </w:rPr>
      </w:pPr>
    </w:p>
    <w:p w14:paraId="6DA1DD4F" w14:textId="77777777" w:rsidR="005A04B3" w:rsidRDefault="005A04B3" w:rsidP="005A04B3">
      <w:pPr>
        <w:jc w:val="both"/>
        <w:rPr>
          <w:rFonts w:ascii="Times New Roman" w:hAnsi="Times New Roman"/>
          <w:sz w:val="24"/>
        </w:rPr>
      </w:pPr>
      <w:r>
        <w:rPr>
          <w:rFonts w:ascii="Times New Roman" w:hAnsi="Times New Roman"/>
          <w:sz w:val="24"/>
        </w:rPr>
        <w:t xml:space="preserve">Pakalpojumu pārdošanas apjomu vietējā tirgū iedalījumā pēc </w:t>
      </w:r>
      <w:r>
        <w:rPr>
          <w:rFonts w:ascii="Times New Roman" w:hAnsi="Times New Roman"/>
          <w:i/>
          <w:iCs/>
          <w:sz w:val="24"/>
        </w:rPr>
        <w:t>NACE</w:t>
      </w:r>
      <w:r>
        <w:rPr>
          <w:rFonts w:ascii="Times New Roman" w:hAnsi="Times New Roman"/>
          <w:sz w:val="24"/>
        </w:rPr>
        <w:t xml:space="preserve"> kodiem var iedalīt </w:t>
      </w:r>
      <w:r>
        <w:rPr>
          <w:rFonts w:ascii="Times New Roman" w:hAnsi="Times New Roman"/>
          <w:i/>
          <w:iCs/>
          <w:sz w:val="24"/>
        </w:rPr>
        <w:t>EBOPS</w:t>
      </w:r>
      <w:r>
        <w:rPr>
          <w:rFonts w:ascii="Times New Roman" w:hAnsi="Times New Roman"/>
          <w:sz w:val="24"/>
        </w:rPr>
        <w:t xml:space="preserve"> kategorijās vairākos veidos.</w:t>
      </w:r>
    </w:p>
    <w:p w14:paraId="158166AC" w14:textId="77777777" w:rsidR="00143E8C" w:rsidRPr="00A96ED6" w:rsidRDefault="00143E8C" w:rsidP="005A04B3">
      <w:pPr>
        <w:jc w:val="both"/>
        <w:rPr>
          <w:rFonts w:ascii="Times New Roman" w:hAnsi="Times New Roman" w:cs="Times New Roman"/>
          <w:noProof/>
          <w:sz w:val="24"/>
        </w:rPr>
      </w:pPr>
    </w:p>
    <w:p w14:paraId="75B40599" w14:textId="77777777" w:rsidR="005A04B3" w:rsidRPr="00A96ED6" w:rsidRDefault="005A04B3" w:rsidP="003354F3">
      <w:pPr>
        <w:pStyle w:val="ListParagraph"/>
        <w:numPr>
          <w:ilvl w:val="0"/>
          <w:numId w:val="98"/>
        </w:numPr>
        <w:ind w:left="567" w:hanging="283"/>
        <w:contextualSpacing/>
        <w:jc w:val="both"/>
        <w:rPr>
          <w:rFonts w:ascii="Times New Roman" w:hAnsi="Times New Roman" w:cs="Times New Roman"/>
          <w:noProof/>
          <w:sz w:val="24"/>
        </w:rPr>
      </w:pPr>
      <w:r>
        <w:rPr>
          <w:rFonts w:ascii="Times New Roman" w:hAnsi="Times New Roman"/>
          <w:i/>
          <w:iCs/>
          <w:sz w:val="24"/>
        </w:rPr>
        <w:t>IFATS</w:t>
      </w:r>
      <w:r>
        <w:rPr>
          <w:rFonts w:ascii="Times New Roman" w:hAnsi="Times New Roman"/>
          <w:sz w:val="24"/>
        </w:rPr>
        <w:t xml:space="preserve"> kontekstā izmantojiet </w:t>
      </w:r>
      <w:r>
        <w:rPr>
          <w:rFonts w:ascii="Times New Roman" w:hAnsi="Times New Roman"/>
          <w:i/>
          <w:iCs/>
          <w:sz w:val="24"/>
        </w:rPr>
        <w:t>Eurostat NACE</w:t>
      </w:r>
      <w:r>
        <w:rPr>
          <w:rFonts w:ascii="Times New Roman" w:hAnsi="Times New Roman"/>
          <w:sz w:val="24"/>
        </w:rPr>
        <w:t xml:space="preserve"> un </w:t>
      </w:r>
      <w:r>
        <w:rPr>
          <w:rFonts w:ascii="Times New Roman" w:hAnsi="Times New Roman"/>
          <w:i/>
          <w:iCs/>
          <w:sz w:val="24"/>
        </w:rPr>
        <w:t>EBOPS</w:t>
      </w:r>
      <w:r>
        <w:rPr>
          <w:rFonts w:ascii="Times New Roman" w:hAnsi="Times New Roman"/>
          <w:sz w:val="24"/>
        </w:rPr>
        <w:t xml:space="preserve"> sasaistes tabulu, balstoties uz intuitīvo loģiku un dažu valstu pieredzi.</w:t>
      </w:r>
    </w:p>
    <w:p w14:paraId="1647BFFC" w14:textId="77777777" w:rsidR="005A04B3" w:rsidRPr="00A96ED6" w:rsidRDefault="005A04B3" w:rsidP="003354F3">
      <w:pPr>
        <w:pStyle w:val="ListParagraph"/>
        <w:numPr>
          <w:ilvl w:val="0"/>
          <w:numId w:val="98"/>
        </w:numPr>
        <w:ind w:left="567" w:hanging="283"/>
        <w:contextualSpacing/>
        <w:jc w:val="both"/>
        <w:rPr>
          <w:rFonts w:ascii="Times New Roman" w:hAnsi="Times New Roman" w:cs="Times New Roman"/>
          <w:noProof/>
          <w:sz w:val="24"/>
        </w:rPr>
      </w:pPr>
      <w:r>
        <w:rPr>
          <w:rFonts w:ascii="Times New Roman" w:hAnsi="Times New Roman"/>
          <w:sz w:val="24"/>
        </w:rPr>
        <w:t>Izmantojiet tabulu par pakalpojumu tirdzniecību iedalījumā pēc uzņēmumu iezīmēm (</w:t>
      </w:r>
      <w:r>
        <w:rPr>
          <w:rFonts w:ascii="Times New Roman" w:hAnsi="Times New Roman"/>
          <w:i/>
          <w:iCs/>
          <w:sz w:val="24"/>
        </w:rPr>
        <w:t>STEC</w:t>
      </w:r>
      <w:r>
        <w:rPr>
          <w:rFonts w:ascii="Times New Roman" w:hAnsi="Times New Roman"/>
          <w:sz w:val="24"/>
        </w:rPr>
        <w:t xml:space="preserve">), kas sasaista </w:t>
      </w:r>
      <w:r>
        <w:rPr>
          <w:rFonts w:ascii="Times New Roman" w:hAnsi="Times New Roman"/>
          <w:i/>
          <w:iCs/>
          <w:sz w:val="24"/>
        </w:rPr>
        <w:t>NACE</w:t>
      </w:r>
      <w:r>
        <w:rPr>
          <w:rFonts w:ascii="Times New Roman" w:hAnsi="Times New Roman"/>
          <w:sz w:val="24"/>
        </w:rPr>
        <w:t xml:space="preserve"> un </w:t>
      </w:r>
      <w:r>
        <w:rPr>
          <w:rFonts w:ascii="Times New Roman" w:hAnsi="Times New Roman"/>
          <w:i/>
          <w:iCs/>
          <w:sz w:val="24"/>
        </w:rPr>
        <w:t>EBOPS</w:t>
      </w:r>
      <w:r>
        <w:rPr>
          <w:rFonts w:ascii="Times New Roman" w:hAnsi="Times New Roman"/>
          <w:sz w:val="24"/>
        </w:rPr>
        <w:t xml:space="preserve">. Lai gan tabula attiecas uz pakalpojumu eksportu (nevis pakalpojumu pārdošanas apjomu vietējā tirgū), tās procentuālais iedalījums var palīdzēt attiecināt </w:t>
      </w:r>
      <w:r>
        <w:rPr>
          <w:rFonts w:ascii="Times New Roman" w:hAnsi="Times New Roman"/>
          <w:i/>
          <w:iCs/>
          <w:sz w:val="24"/>
        </w:rPr>
        <w:t>NACE</w:t>
      </w:r>
      <w:r>
        <w:rPr>
          <w:rFonts w:ascii="Times New Roman" w:hAnsi="Times New Roman"/>
          <w:sz w:val="24"/>
        </w:rPr>
        <w:t xml:space="preserve"> kodus uz dažādiem </w:t>
      </w:r>
      <w:r>
        <w:rPr>
          <w:rFonts w:ascii="Times New Roman" w:hAnsi="Times New Roman"/>
          <w:i/>
          <w:iCs/>
          <w:sz w:val="24"/>
        </w:rPr>
        <w:t>EBOPS</w:t>
      </w:r>
      <w:r>
        <w:rPr>
          <w:rFonts w:ascii="Times New Roman" w:hAnsi="Times New Roman"/>
          <w:sz w:val="24"/>
        </w:rPr>
        <w:t xml:space="preserve"> posteņiem, pieņemot, ka pakalpojumus valstī pārdod atbilstoši attiecīgajam </w:t>
      </w:r>
      <w:r>
        <w:rPr>
          <w:rFonts w:ascii="Times New Roman" w:hAnsi="Times New Roman"/>
          <w:i/>
          <w:iCs/>
          <w:sz w:val="24"/>
        </w:rPr>
        <w:t>EBOPS</w:t>
      </w:r>
      <w:r>
        <w:rPr>
          <w:rFonts w:ascii="Times New Roman" w:hAnsi="Times New Roman"/>
          <w:sz w:val="24"/>
        </w:rPr>
        <w:t xml:space="preserve"> postenim tādā pašā proporcijā, kādā tos eksportē. Šīs pieejas nepārprotama priekšrocība ir tāda, ka tabulas struktūra laika gaitā (ik gadu) mainās. Viens no veidiem, kā pilnveidot sasaistes tabulu, būtu iekļaut </w:t>
      </w:r>
      <w:r>
        <w:rPr>
          <w:rFonts w:ascii="Times New Roman" w:hAnsi="Times New Roman"/>
          <w:i/>
          <w:iCs/>
          <w:sz w:val="24"/>
        </w:rPr>
        <w:t>STEC</w:t>
      </w:r>
      <w:r>
        <w:rPr>
          <w:rFonts w:ascii="Times New Roman" w:hAnsi="Times New Roman"/>
          <w:sz w:val="24"/>
        </w:rPr>
        <w:t xml:space="preserve"> īpašumtiesību jomu un koriģēt </w:t>
      </w:r>
      <w:r>
        <w:rPr>
          <w:rFonts w:ascii="Times New Roman" w:hAnsi="Times New Roman"/>
          <w:i/>
          <w:iCs/>
          <w:sz w:val="24"/>
        </w:rPr>
        <w:t>STEC</w:t>
      </w:r>
      <w:r>
        <w:rPr>
          <w:rFonts w:ascii="Times New Roman" w:hAnsi="Times New Roman"/>
          <w:sz w:val="24"/>
        </w:rPr>
        <w:t xml:space="preserve"> regulējumus </w:t>
      </w:r>
      <w:r>
        <w:rPr>
          <w:rFonts w:ascii="Times New Roman" w:hAnsi="Times New Roman"/>
          <w:i/>
          <w:iCs/>
          <w:sz w:val="24"/>
        </w:rPr>
        <w:t>NACE</w:t>
      </w:r>
      <w:r>
        <w:rPr>
          <w:rFonts w:ascii="Times New Roman" w:hAnsi="Times New Roman"/>
          <w:sz w:val="24"/>
        </w:rPr>
        <w:t xml:space="preserve"> un </w:t>
      </w:r>
      <w:r>
        <w:rPr>
          <w:rFonts w:ascii="Times New Roman" w:hAnsi="Times New Roman"/>
          <w:i/>
          <w:iCs/>
          <w:sz w:val="24"/>
        </w:rPr>
        <w:t>EBOPS</w:t>
      </w:r>
      <w:r>
        <w:rPr>
          <w:rFonts w:ascii="Times New Roman" w:hAnsi="Times New Roman"/>
          <w:sz w:val="24"/>
        </w:rPr>
        <w:t xml:space="preserve"> sasaistes tabulu, kas ir ierobežota vienīgi ar ārvalstīm piederošiem uzņēmumiem, lai tādējādi nodrošinātu tās atbilstību </w:t>
      </w:r>
      <w:r>
        <w:rPr>
          <w:rFonts w:ascii="Times New Roman" w:hAnsi="Times New Roman"/>
          <w:i/>
          <w:iCs/>
          <w:sz w:val="24"/>
        </w:rPr>
        <w:t>IFATS</w:t>
      </w:r>
      <w:r>
        <w:rPr>
          <w:rFonts w:ascii="Times New Roman" w:hAnsi="Times New Roman"/>
          <w:sz w:val="24"/>
        </w:rPr>
        <w:t xml:space="preserve"> regulējumam. Vēl viens veids, kā pilnveidot šo pieeju, ir izmantot </w:t>
      </w:r>
      <w:r>
        <w:rPr>
          <w:rFonts w:ascii="Times New Roman" w:hAnsi="Times New Roman"/>
          <w:i/>
          <w:iCs/>
          <w:sz w:val="24"/>
        </w:rPr>
        <w:t>MDL</w:t>
      </w:r>
      <w:r>
        <w:rPr>
          <w:rFonts w:ascii="Times New Roman" w:hAnsi="Times New Roman"/>
          <w:sz w:val="24"/>
        </w:rPr>
        <w:t xml:space="preserve"> metodes, lai sasaistītu </w:t>
      </w:r>
      <w:r>
        <w:rPr>
          <w:rFonts w:ascii="Times New Roman" w:hAnsi="Times New Roman"/>
          <w:i/>
          <w:iCs/>
          <w:sz w:val="24"/>
        </w:rPr>
        <w:t>IFATS</w:t>
      </w:r>
      <w:r>
        <w:rPr>
          <w:rFonts w:ascii="Times New Roman" w:hAnsi="Times New Roman"/>
          <w:sz w:val="24"/>
        </w:rPr>
        <w:t xml:space="preserve"> un </w:t>
      </w:r>
      <w:r>
        <w:rPr>
          <w:rFonts w:ascii="Times New Roman" w:hAnsi="Times New Roman"/>
          <w:i/>
          <w:iCs/>
          <w:sz w:val="24"/>
        </w:rPr>
        <w:t>ITSS</w:t>
      </w:r>
      <w:r>
        <w:rPr>
          <w:rFonts w:ascii="Times New Roman" w:hAnsi="Times New Roman"/>
          <w:sz w:val="24"/>
        </w:rPr>
        <w:t xml:space="preserve"> vienības.</w:t>
      </w:r>
    </w:p>
    <w:p w14:paraId="599CF4B2" w14:textId="77777777" w:rsidR="005A04B3" w:rsidRPr="00A96ED6" w:rsidRDefault="005A04B3" w:rsidP="003354F3">
      <w:pPr>
        <w:pStyle w:val="ListParagraph"/>
        <w:numPr>
          <w:ilvl w:val="0"/>
          <w:numId w:val="99"/>
        </w:numPr>
        <w:ind w:left="851" w:hanging="284"/>
        <w:contextualSpacing/>
        <w:jc w:val="both"/>
        <w:rPr>
          <w:rFonts w:ascii="Times New Roman" w:hAnsi="Times New Roman" w:cs="Times New Roman"/>
          <w:noProof/>
          <w:sz w:val="24"/>
        </w:rPr>
      </w:pPr>
      <w:r>
        <w:rPr>
          <w:rFonts w:ascii="Times New Roman" w:hAnsi="Times New Roman"/>
          <w:sz w:val="24"/>
        </w:rPr>
        <w:t xml:space="preserve">Attiecībā uz savstarpēji atbilstošām vienībām </w:t>
      </w:r>
      <w:r>
        <w:rPr>
          <w:rFonts w:ascii="Times New Roman" w:hAnsi="Times New Roman"/>
          <w:i/>
          <w:iCs/>
          <w:sz w:val="24"/>
        </w:rPr>
        <w:t>EBOPS</w:t>
      </w:r>
      <w:r>
        <w:rPr>
          <w:rFonts w:ascii="Times New Roman" w:hAnsi="Times New Roman"/>
          <w:sz w:val="24"/>
        </w:rPr>
        <w:t xml:space="preserve"> dati jāiegūst tieši no </w:t>
      </w:r>
      <w:r>
        <w:rPr>
          <w:rFonts w:ascii="Times New Roman" w:hAnsi="Times New Roman"/>
          <w:i/>
          <w:iCs/>
          <w:sz w:val="24"/>
        </w:rPr>
        <w:t>ITSS</w:t>
      </w:r>
      <w:r>
        <w:rPr>
          <w:rFonts w:ascii="Times New Roman" w:hAnsi="Times New Roman"/>
          <w:sz w:val="24"/>
        </w:rPr>
        <w:t xml:space="preserve">, lai iedalītu pakalpojumu pārdošanas apjomu vietējā tirgū pēc </w:t>
      </w:r>
      <w:r>
        <w:rPr>
          <w:rFonts w:ascii="Times New Roman" w:hAnsi="Times New Roman"/>
          <w:i/>
          <w:iCs/>
          <w:sz w:val="24"/>
        </w:rPr>
        <w:t>EBOPS</w:t>
      </w:r>
      <w:r>
        <w:rPr>
          <w:rFonts w:ascii="Times New Roman" w:hAnsi="Times New Roman"/>
          <w:sz w:val="24"/>
        </w:rPr>
        <w:t xml:space="preserve"> posteņiem atbilstoši </w:t>
      </w:r>
      <w:r>
        <w:rPr>
          <w:rFonts w:ascii="Times New Roman" w:hAnsi="Times New Roman"/>
          <w:i/>
          <w:iCs/>
          <w:sz w:val="24"/>
        </w:rPr>
        <w:t>EBOPS</w:t>
      </w:r>
      <w:r>
        <w:rPr>
          <w:rFonts w:ascii="Times New Roman" w:hAnsi="Times New Roman"/>
          <w:sz w:val="24"/>
        </w:rPr>
        <w:t xml:space="preserve"> struktūrai </w:t>
      </w:r>
      <w:r>
        <w:rPr>
          <w:rFonts w:ascii="Times New Roman" w:hAnsi="Times New Roman"/>
          <w:i/>
          <w:iCs/>
          <w:sz w:val="24"/>
        </w:rPr>
        <w:t>ITSS</w:t>
      </w:r>
      <w:r>
        <w:rPr>
          <w:rFonts w:ascii="Times New Roman" w:hAnsi="Times New Roman"/>
          <w:sz w:val="24"/>
        </w:rPr>
        <w:t xml:space="preserve"> mikrodatu līmenī.</w:t>
      </w:r>
    </w:p>
    <w:p w14:paraId="75643BCF" w14:textId="77777777" w:rsidR="005A04B3" w:rsidRPr="00A96ED6" w:rsidRDefault="005A04B3" w:rsidP="003354F3">
      <w:pPr>
        <w:pStyle w:val="ListParagraph"/>
        <w:numPr>
          <w:ilvl w:val="0"/>
          <w:numId w:val="99"/>
        </w:numPr>
        <w:ind w:left="851" w:hanging="284"/>
        <w:contextualSpacing/>
        <w:jc w:val="both"/>
        <w:rPr>
          <w:rFonts w:ascii="Times New Roman" w:hAnsi="Times New Roman" w:cs="Times New Roman"/>
          <w:noProof/>
          <w:sz w:val="24"/>
        </w:rPr>
      </w:pPr>
      <w:r>
        <w:rPr>
          <w:rFonts w:ascii="Times New Roman" w:hAnsi="Times New Roman"/>
          <w:sz w:val="24"/>
        </w:rPr>
        <w:t xml:space="preserve">Savukārt attiecībā uz savstarpēji neatbilstošām vienībām jāizmanto iepriekš minētā vispārīgā </w:t>
      </w:r>
      <w:r>
        <w:rPr>
          <w:rFonts w:ascii="Times New Roman" w:hAnsi="Times New Roman"/>
          <w:i/>
          <w:iCs/>
          <w:sz w:val="24"/>
        </w:rPr>
        <w:t>STEC</w:t>
      </w:r>
      <w:r>
        <w:rPr>
          <w:rFonts w:ascii="Times New Roman" w:hAnsi="Times New Roman"/>
          <w:sz w:val="24"/>
        </w:rPr>
        <w:t xml:space="preserve"> sasaistes tabula par </w:t>
      </w:r>
      <w:r>
        <w:rPr>
          <w:rFonts w:ascii="Times New Roman" w:hAnsi="Times New Roman"/>
          <w:i/>
          <w:iCs/>
          <w:sz w:val="24"/>
        </w:rPr>
        <w:t>NACE</w:t>
      </w:r>
      <w:r>
        <w:rPr>
          <w:rFonts w:ascii="Times New Roman" w:hAnsi="Times New Roman"/>
          <w:sz w:val="24"/>
        </w:rPr>
        <w:t xml:space="preserve"> un </w:t>
      </w:r>
      <w:r>
        <w:rPr>
          <w:rFonts w:ascii="Times New Roman" w:hAnsi="Times New Roman"/>
          <w:i/>
          <w:iCs/>
          <w:sz w:val="24"/>
        </w:rPr>
        <w:t>EBOPS</w:t>
      </w:r>
      <w:r>
        <w:rPr>
          <w:rFonts w:ascii="Times New Roman" w:hAnsi="Times New Roman"/>
          <w:sz w:val="24"/>
        </w:rPr>
        <w:t>.</w:t>
      </w:r>
    </w:p>
    <w:p w14:paraId="21576AAA" w14:textId="77777777" w:rsidR="005A04B3" w:rsidRPr="00A96ED6" w:rsidRDefault="005A04B3" w:rsidP="005A04B3">
      <w:pPr>
        <w:ind w:left="567"/>
        <w:jc w:val="both"/>
        <w:rPr>
          <w:rFonts w:ascii="Times New Roman" w:hAnsi="Times New Roman" w:cs="Times New Roman"/>
          <w:noProof/>
          <w:sz w:val="24"/>
        </w:rPr>
      </w:pPr>
    </w:p>
    <w:p w14:paraId="31A3B5FA"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i/>
          <w:iCs/>
          <w:sz w:val="24"/>
        </w:rPr>
        <w:t>IFATS</w:t>
      </w:r>
      <w:r>
        <w:rPr>
          <w:rFonts w:ascii="Times New Roman" w:hAnsi="Times New Roman"/>
          <w:b/>
          <w:sz w:val="24"/>
        </w:rPr>
        <w:t xml:space="preserve"> par būvniecības, apdrošināšanas un pensiju pakalpojumiem un finanšu pakalpojumiem</w:t>
      </w:r>
    </w:p>
    <w:p w14:paraId="708916D4" w14:textId="77777777" w:rsidR="005A04B3" w:rsidRPr="00A96ED6" w:rsidRDefault="005A04B3" w:rsidP="005A04B3">
      <w:pPr>
        <w:jc w:val="both"/>
        <w:rPr>
          <w:rFonts w:ascii="Times New Roman" w:hAnsi="Times New Roman" w:cs="Times New Roman"/>
          <w:b/>
          <w:bCs/>
          <w:noProof/>
          <w:sz w:val="24"/>
        </w:rPr>
      </w:pPr>
    </w:p>
    <w:p w14:paraId="563DA92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Šajās nozarēs iepriekš minētās iestādes apkopo </w:t>
      </w:r>
      <w:r>
        <w:rPr>
          <w:rFonts w:ascii="Times New Roman" w:hAnsi="Times New Roman"/>
          <w:i/>
          <w:iCs/>
          <w:sz w:val="24"/>
        </w:rPr>
        <w:t>IFATS</w:t>
      </w:r>
      <w:r>
        <w:rPr>
          <w:rFonts w:ascii="Times New Roman" w:hAnsi="Times New Roman"/>
          <w:sz w:val="24"/>
        </w:rPr>
        <w:t xml:space="preserve"> un to nosūta </w:t>
      </w:r>
      <w:r>
        <w:rPr>
          <w:rFonts w:ascii="Times New Roman" w:hAnsi="Times New Roman"/>
          <w:i/>
          <w:iCs/>
          <w:sz w:val="24"/>
        </w:rPr>
        <w:t>INE</w:t>
      </w:r>
      <w:r>
        <w:rPr>
          <w:rFonts w:ascii="Times New Roman" w:hAnsi="Times New Roman"/>
          <w:sz w:val="24"/>
        </w:rPr>
        <w:t xml:space="preserve"> atbilstoši </w:t>
      </w:r>
      <w:r>
        <w:rPr>
          <w:rFonts w:ascii="Times New Roman" w:hAnsi="Times New Roman"/>
          <w:i/>
          <w:iCs/>
          <w:sz w:val="24"/>
        </w:rPr>
        <w:t>IFATS</w:t>
      </w:r>
      <w:r>
        <w:rPr>
          <w:rFonts w:ascii="Times New Roman" w:hAnsi="Times New Roman"/>
          <w:sz w:val="24"/>
        </w:rPr>
        <w:t xml:space="preserve"> datņu galīgajam datu formātam, ko paredz ES </w:t>
      </w:r>
      <w:r>
        <w:rPr>
          <w:rFonts w:ascii="Times New Roman" w:hAnsi="Times New Roman"/>
          <w:i/>
          <w:iCs/>
          <w:sz w:val="24"/>
        </w:rPr>
        <w:t>FATS</w:t>
      </w:r>
      <w:r>
        <w:rPr>
          <w:rFonts w:ascii="Times New Roman" w:hAnsi="Times New Roman"/>
          <w:sz w:val="24"/>
        </w:rPr>
        <w:t xml:space="preserve"> regula (makrodati). </w:t>
      </w:r>
      <w:r>
        <w:rPr>
          <w:rFonts w:ascii="Times New Roman" w:hAnsi="Times New Roman"/>
          <w:i/>
          <w:iCs/>
          <w:sz w:val="24"/>
        </w:rPr>
        <w:t>INE</w:t>
      </w:r>
      <w:r>
        <w:rPr>
          <w:rFonts w:ascii="Times New Roman" w:hAnsi="Times New Roman"/>
          <w:sz w:val="24"/>
        </w:rPr>
        <w:t xml:space="preserve"> kā valsts </w:t>
      </w:r>
      <w:r>
        <w:rPr>
          <w:rFonts w:ascii="Times New Roman" w:hAnsi="Times New Roman"/>
          <w:i/>
          <w:iCs/>
          <w:sz w:val="24"/>
        </w:rPr>
        <w:t>FATS</w:t>
      </w:r>
      <w:r>
        <w:rPr>
          <w:rFonts w:ascii="Times New Roman" w:hAnsi="Times New Roman"/>
          <w:sz w:val="24"/>
        </w:rPr>
        <w:t xml:space="preserve"> koordinators ir atbildīgs par šo datu iekļaušanu datos, kas jau apkopoti par rūpniecību, tirdzniecību un nefinanšu pakalpojumiem, lai iegūtu galīgos datus par visu ekonomiku.</w:t>
      </w:r>
    </w:p>
    <w:p w14:paraId="168EBA19" w14:textId="77777777" w:rsidR="005A04B3" w:rsidRPr="00A96ED6" w:rsidRDefault="005A04B3" w:rsidP="005A04B3">
      <w:pPr>
        <w:jc w:val="both"/>
        <w:rPr>
          <w:rFonts w:ascii="Times New Roman" w:hAnsi="Times New Roman" w:cs="Times New Roman"/>
          <w:noProof/>
          <w:sz w:val="24"/>
        </w:rPr>
      </w:pPr>
    </w:p>
    <w:p w14:paraId="7C8619C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Attiecībā uz šo </w:t>
      </w:r>
      <w:r>
        <w:rPr>
          <w:rFonts w:ascii="Times New Roman" w:hAnsi="Times New Roman"/>
          <w:i/>
          <w:iCs/>
          <w:sz w:val="24"/>
        </w:rPr>
        <w:t>IFATS</w:t>
      </w:r>
      <w:r>
        <w:rPr>
          <w:rFonts w:ascii="Times New Roman" w:hAnsi="Times New Roman"/>
          <w:sz w:val="24"/>
        </w:rPr>
        <w:t xml:space="preserve"> informāciju, ko sniedz citas iestādes, mūsu rīcībā ir vienīgi apkopotie dati par kopējo neto apgrozījumu iedalījumā pēc galvenā </w:t>
      </w:r>
      <w:r>
        <w:rPr>
          <w:rFonts w:ascii="Times New Roman" w:hAnsi="Times New Roman"/>
          <w:i/>
          <w:iCs/>
          <w:sz w:val="24"/>
        </w:rPr>
        <w:t>NACE</w:t>
      </w:r>
      <w:r>
        <w:rPr>
          <w:rFonts w:ascii="Times New Roman" w:hAnsi="Times New Roman"/>
          <w:sz w:val="24"/>
        </w:rPr>
        <w:t xml:space="preserve"> koda, taču nav pieejama informācija par tirdzniecības darījumu mērķi, sekundārajām darbībām vai precēm/pakalpojumiem.</w:t>
      </w:r>
    </w:p>
    <w:p w14:paraId="3F972F06" w14:textId="77777777" w:rsidR="005A04B3" w:rsidRPr="00A96ED6" w:rsidRDefault="005A04B3" w:rsidP="005A04B3">
      <w:pPr>
        <w:jc w:val="both"/>
        <w:rPr>
          <w:rFonts w:ascii="Times New Roman" w:hAnsi="Times New Roman" w:cs="Times New Roman"/>
          <w:noProof/>
          <w:sz w:val="24"/>
        </w:rPr>
      </w:pPr>
    </w:p>
    <w:p w14:paraId="25F3C349" w14:textId="77777777" w:rsidR="005A04B3" w:rsidRPr="00A96ED6" w:rsidRDefault="005A04B3" w:rsidP="00143E8C">
      <w:pPr>
        <w:widowControl/>
        <w:jc w:val="both"/>
        <w:rPr>
          <w:rFonts w:ascii="Times New Roman" w:hAnsi="Times New Roman" w:cs="Times New Roman"/>
          <w:noProof/>
          <w:sz w:val="24"/>
        </w:rPr>
      </w:pPr>
      <w:r>
        <w:rPr>
          <w:rFonts w:ascii="Times New Roman" w:hAnsi="Times New Roman"/>
          <w:sz w:val="24"/>
        </w:rPr>
        <w:t xml:space="preserve">Ņemot vērā šīs informācijas trūkumu, vislabākais risinājums būtu pieņemt, ka šis viss kopējais neto apgrozījums </w:t>
      </w:r>
      <w:r>
        <w:rPr>
          <w:rFonts w:ascii="Times New Roman" w:hAnsi="Times New Roman"/>
          <w:i/>
          <w:iCs/>
          <w:sz w:val="24"/>
        </w:rPr>
        <w:t>NACE</w:t>
      </w:r>
      <w:r>
        <w:rPr>
          <w:rFonts w:ascii="Times New Roman" w:hAnsi="Times New Roman"/>
          <w:sz w:val="24"/>
        </w:rPr>
        <w:t xml:space="preserve"> 2. red. F sadaļā (“Būvniecība”) un K sadaļā (“Finanšu un apdrošināšanas darbības un pensiju pakalpojumi”) dažādos līmeņos izriet vienīgi no pārdošanas apjoma vietējā tirgū. Pēc tam var izmantot vai nu </w:t>
      </w:r>
      <w:r>
        <w:rPr>
          <w:rFonts w:ascii="Times New Roman" w:hAnsi="Times New Roman"/>
          <w:i/>
          <w:iCs/>
          <w:sz w:val="24"/>
        </w:rPr>
        <w:t>Eurostat</w:t>
      </w:r>
      <w:r>
        <w:rPr>
          <w:rFonts w:ascii="Times New Roman" w:hAnsi="Times New Roman"/>
          <w:sz w:val="24"/>
        </w:rPr>
        <w:t xml:space="preserve"> izstrādāto </w:t>
      </w:r>
      <w:r>
        <w:rPr>
          <w:rFonts w:ascii="Times New Roman" w:hAnsi="Times New Roman"/>
          <w:i/>
          <w:iCs/>
          <w:sz w:val="24"/>
        </w:rPr>
        <w:t>NACE</w:t>
      </w:r>
      <w:r>
        <w:rPr>
          <w:rFonts w:ascii="Times New Roman" w:hAnsi="Times New Roman"/>
          <w:sz w:val="24"/>
        </w:rPr>
        <w:t xml:space="preserve"> un </w:t>
      </w:r>
      <w:r>
        <w:rPr>
          <w:rFonts w:ascii="Times New Roman" w:hAnsi="Times New Roman"/>
          <w:i/>
          <w:iCs/>
          <w:sz w:val="24"/>
        </w:rPr>
        <w:lastRenderedPageBreak/>
        <w:t>EBOPS</w:t>
      </w:r>
      <w:r>
        <w:rPr>
          <w:rFonts w:ascii="Times New Roman" w:hAnsi="Times New Roman"/>
          <w:sz w:val="24"/>
        </w:rPr>
        <w:t xml:space="preserve"> sasaistes tabulu attiecībā uz </w:t>
      </w:r>
      <w:r>
        <w:rPr>
          <w:rFonts w:ascii="Times New Roman" w:hAnsi="Times New Roman"/>
          <w:i/>
          <w:iCs/>
          <w:sz w:val="24"/>
        </w:rPr>
        <w:t xml:space="preserve">IFATS, </w:t>
      </w:r>
      <w:r>
        <w:rPr>
          <w:rFonts w:ascii="Times New Roman" w:hAnsi="Times New Roman"/>
          <w:sz w:val="24"/>
        </w:rPr>
        <w:t xml:space="preserve">vai arī </w:t>
      </w:r>
      <w:r>
        <w:rPr>
          <w:rFonts w:ascii="Times New Roman" w:hAnsi="Times New Roman"/>
          <w:i/>
          <w:iCs/>
          <w:sz w:val="24"/>
        </w:rPr>
        <w:t>STEC</w:t>
      </w:r>
      <w:r>
        <w:rPr>
          <w:rFonts w:ascii="Times New Roman" w:hAnsi="Times New Roman"/>
          <w:sz w:val="24"/>
        </w:rPr>
        <w:t xml:space="preserve"> sistēmas </w:t>
      </w:r>
      <w:r>
        <w:rPr>
          <w:rFonts w:ascii="Times New Roman" w:hAnsi="Times New Roman"/>
          <w:i/>
          <w:iCs/>
          <w:sz w:val="24"/>
        </w:rPr>
        <w:t>NACE</w:t>
      </w:r>
      <w:r>
        <w:rPr>
          <w:rFonts w:ascii="Times New Roman" w:hAnsi="Times New Roman"/>
          <w:sz w:val="24"/>
        </w:rPr>
        <w:t xml:space="preserve"> un </w:t>
      </w:r>
      <w:r>
        <w:rPr>
          <w:rFonts w:ascii="Times New Roman" w:hAnsi="Times New Roman"/>
          <w:i/>
          <w:iCs/>
          <w:sz w:val="24"/>
        </w:rPr>
        <w:t>EBOPS</w:t>
      </w:r>
      <w:r>
        <w:rPr>
          <w:rFonts w:ascii="Times New Roman" w:hAnsi="Times New Roman"/>
          <w:sz w:val="24"/>
        </w:rPr>
        <w:t xml:space="preserve"> sasaistes tabulu, lai attiecinātu šos </w:t>
      </w:r>
      <w:r>
        <w:rPr>
          <w:rFonts w:ascii="Times New Roman" w:hAnsi="Times New Roman"/>
          <w:i/>
          <w:iCs/>
          <w:sz w:val="24"/>
        </w:rPr>
        <w:t>NACE</w:t>
      </w:r>
      <w:r>
        <w:rPr>
          <w:rFonts w:ascii="Times New Roman" w:hAnsi="Times New Roman"/>
          <w:sz w:val="24"/>
        </w:rPr>
        <w:t xml:space="preserve"> kodus uz dažādajiem </w:t>
      </w:r>
      <w:r>
        <w:rPr>
          <w:rFonts w:ascii="Times New Roman" w:hAnsi="Times New Roman"/>
          <w:i/>
          <w:iCs/>
          <w:sz w:val="24"/>
        </w:rPr>
        <w:t>EBOPS</w:t>
      </w:r>
      <w:r>
        <w:rPr>
          <w:rFonts w:ascii="Times New Roman" w:hAnsi="Times New Roman"/>
          <w:sz w:val="24"/>
        </w:rPr>
        <w:t xml:space="preserve"> posteņiem.</w:t>
      </w:r>
    </w:p>
    <w:p w14:paraId="139793A6" w14:textId="77777777" w:rsidR="005A04B3" w:rsidRPr="00A96ED6" w:rsidRDefault="005A04B3" w:rsidP="005A04B3">
      <w:pPr>
        <w:jc w:val="both"/>
        <w:rPr>
          <w:rFonts w:ascii="Times New Roman" w:hAnsi="Times New Roman" w:cs="Times New Roman"/>
          <w:noProof/>
          <w:sz w:val="24"/>
        </w:rPr>
      </w:pPr>
    </w:p>
    <w:p w14:paraId="39080FC3"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II. Ārējā</w:t>
      </w:r>
      <w:r>
        <w:rPr>
          <w:rFonts w:ascii="Times New Roman" w:hAnsi="Times New Roman"/>
          <w:b/>
          <w:i/>
          <w:iCs/>
          <w:sz w:val="24"/>
        </w:rPr>
        <w:t xml:space="preserve"> FATS</w:t>
      </w:r>
      <w:r>
        <w:rPr>
          <w:rFonts w:ascii="Times New Roman" w:hAnsi="Times New Roman"/>
          <w:b/>
          <w:sz w:val="24"/>
        </w:rPr>
        <w:t xml:space="preserve"> (</w:t>
      </w:r>
      <w:r>
        <w:rPr>
          <w:rFonts w:ascii="Times New Roman" w:hAnsi="Times New Roman"/>
          <w:b/>
          <w:i/>
          <w:iCs/>
          <w:sz w:val="24"/>
        </w:rPr>
        <w:t>OFATS</w:t>
      </w:r>
      <w:r>
        <w:rPr>
          <w:rFonts w:ascii="Times New Roman" w:hAnsi="Times New Roman"/>
          <w:b/>
          <w:sz w:val="24"/>
        </w:rPr>
        <w:t>) – Spānijai piederoši saistīti uzņēmumi ārvalstīs</w:t>
      </w:r>
    </w:p>
    <w:p w14:paraId="0551781F" w14:textId="77777777" w:rsidR="005A04B3" w:rsidRPr="00A96ED6" w:rsidRDefault="005A04B3" w:rsidP="005A04B3">
      <w:pPr>
        <w:jc w:val="both"/>
        <w:rPr>
          <w:rFonts w:ascii="Times New Roman" w:hAnsi="Times New Roman" w:cs="Times New Roman"/>
          <w:noProof/>
          <w:sz w:val="24"/>
        </w:rPr>
      </w:pPr>
    </w:p>
    <w:p w14:paraId="2179ED4B"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OFATS</w:t>
      </w:r>
      <w:r>
        <w:rPr>
          <w:rFonts w:ascii="Times New Roman" w:hAnsi="Times New Roman"/>
          <w:sz w:val="24"/>
        </w:rPr>
        <w:t xml:space="preserve"> iegūst no diviem administratīvajiem avotiem, kas saistīti ar ārējiem ārvalstu tiešajiem ieguldījumiem (</w:t>
      </w:r>
      <w:r>
        <w:rPr>
          <w:rFonts w:ascii="Times New Roman" w:hAnsi="Times New Roman"/>
          <w:i/>
          <w:iCs/>
          <w:sz w:val="24"/>
        </w:rPr>
        <w:t>FDI</w:t>
      </w:r>
      <w:r>
        <w:rPr>
          <w:rFonts w:ascii="Times New Roman" w:hAnsi="Times New Roman"/>
          <w:sz w:val="24"/>
        </w:rPr>
        <w:t>). Kā galveno avotu izmanto ārvalstu ieguldījumu reģistru (</w:t>
      </w:r>
      <w:r>
        <w:rPr>
          <w:rFonts w:ascii="Times New Roman" w:hAnsi="Times New Roman"/>
          <w:i/>
          <w:iCs/>
          <w:sz w:val="24"/>
        </w:rPr>
        <w:t>FIR</w:t>
      </w:r>
      <w:r>
        <w:rPr>
          <w:rFonts w:ascii="Times New Roman" w:hAnsi="Times New Roman"/>
          <w:sz w:val="24"/>
        </w:rPr>
        <w:t xml:space="preserve">), ko pārvalda Rūpniecības, tūrisma un tirdzniecības ministrija </w:t>
      </w:r>
      <w:r>
        <w:rPr>
          <w:rFonts w:ascii="Times New Roman" w:hAnsi="Times New Roman"/>
          <w:i/>
          <w:iCs/>
          <w:sz w:val="24"/>
        </w:rPr>
        <w:t>FDI</w:t>
      </w:r>
      <w:r>
        <w:rPr>
          <w:rFonts w:ascii="Times New Roman" w:hAnsi="Times New Roman"/>
          <w:sz w:val="24"/>
        </w:rPr>
        <w:t xml:space="preserve"> statistikas apkopošanas mērķiem. FIR ir izstrādājis administratīvas veidlapas, kas obligāti jāaizpilda visiem ieguldītājiem, kuri ir rezidenti un iegulda ārvalstu uzņēmumos un kuru neto vērtība pārsniedz 1,5 miljonus EUR. Pēc tam informāciju nosūta </w:t>
      </w:r>
      <w:r>
        <w:rPr>
          <w:rFonts w:ascii="Times New Roman" w:hAnsi="Times New Roman"/>
          <w:i/>
          <w:iCs/>
          <w:sz w:val="24"/>
        </w:rPr>
        <w:t>INE</w:t>
      </w:r>
      <w:r>
        <w:rPr>
          <w:rFonts w:ascii="Times New Roman" w:hAnsi="Times New Roman"/>
          <w:sz w:val="24"/>
        </w:rPr>
        <w:t xml:space="preserve"> mikrodatu līmenī, pamatojoties uz starpiestāžu līgumu starp </w:t>
      </w:r>
      <w:r>
        <w:rPr>
          <w:rFonts w:ascii="Times New Roman" w:hAnsi="Times New Roman"/>
          <w:i/>
          <w:iCs/>
          <w:sz w:val="24"/>
        </w:rPr>
        <w:t>INE</w:t>
      </w:r>
      <w:r>
        <w:rPr>
          <w:rFonts w:ascii="Times New Roman" w:hAnsi="Times New Roman"/>
          <w:sz w:val="24"/>
        </w:rPr>
        <w:t xml:space="preserve"> un ministriju. Šo informāciju izmanto, lai apkopotu </w:t>
      </w:r>
      <w:r>
        <w:rPr>
          <w:rFonts w:ascii="Times New Roman" w:hAnsi="Times New Roman"/>
          <w:i/>
          <w:iCs/>
          <w:sz w:val="24"/>
        </w:rPr>
        <w:t>OFATS</w:t>
      </w:r>
      <w:r>
        <w:rPr>
          <w:rFonts w:ascii="Times New Roman" w:hAnsi="Times New Roman"/>
          <w:sz w:val="24"/>
        </w:rPr>
        <w:t xml:space="preserve"> par visām saimnieciskajām darbībām, izņemot K iedaļā noteiktās darbības. Attiecībā uz K iedaļu informāciju mikrolīmenī saņem no Spānijas Centrālās bankas.</w:t>
      </w:r>
    </w:p>
    <w:p w14:paraId="5D911A48" w14:textId="77777777" w:rsidR="005A04B3" w:rsidRPr="00A96ED6" w:rsidRDefault="005A04B3" w:rsidP="005A04B3">
      <w:pPr>
        <w:jc w:val="both"/>
        <w:rPr>
          <w:rFonts w:ascii="Times New Roman" w:hAnsi="Times New Roman" w:cs="Times New Roman"/>
          <w:noProof/>
          <w:sz w:val="24"/>
        </w:rPr>
      </w:pPr>
    </w:p>
    <w:p w14:paraId="22AA134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Līdz šim brīdim attiecībā uz </w:t>
      </w:r>
      <w:r>
        <w:rPr>
          <w:rFonts w:ascii="Times New Roman" w:hAnsi="Times New Roman"/>
          <w:i/>
          <w:iCs/>
          <w:sz w:val="24"/>
        </w:rPr>
        <w:t>OFATS</w:t>
      </w:r>
      <w:r>
        <w:rPr>
          <w:rFonts w:ascii="Times New Roman" w:hAnsi="Times New Roman"/>
          <w:sz w:val="24"/>
        </w:rPr>
        <w:t xml:space="preserve"> pieejami vienīgi dati par Spānijai piederošu saistītu uzņēmumu ārvalstīs kopējo neto apgrozījumu iedalījumā pēc galvenā </w:t>
      </w:r>
      <w:r>
        <w:rPr>
          <w:rFonts w:ascii="Times New Roman" w:hAnsi="Times New Roman"/>
          <w:i/>
          <w:iCs/>
          <w:sz w:val="24"/>
        </w:rPr>
        <w:t>NACE</w:t>
      </w:r>
      <w:r>
        <w:rPr>
          <w:rFonts w:ascii="Times New Roman" w:hAnsi="Times New Roman"/>
          <w:sz w:val="24"/>
        </w:rPr>
        <w:t xml:space="preserve"> koda. Līdz ar to pakalpojumu pārdošanas apjomu vietējā tirgū iedalījumā pēc galvenā </w:t>
      </w:r>
      <w:r>
        <w:rPr>
          <w:rFonts w:ascii="Times New Roman" w:hAnsi="Times New Roman"/>
          <w:i/>
          <w:iCs/>
          <w:sz w:val="24"/>
        </w:rPr>
        <w:t>NACE</w:t>
      </w:r>
      <w:r>
        <w:rPr>
          <w:rFonts w:ascii="Times New Roman" w:hAnsi="Times New Roman"/>
          <w:sz w:val="24"/>
        </w:rPr>
        <w:t xml:space="preserve"> koda attiecībā uz </w:t>
      </w:r>
      <w:r>
        <w:rPr>
          <w:rFonts w:ascii="Times New Roman" w:hAnsi="Times New Roman"/>
          <w:i/>
          <w:iCs/>
          <w:sz w:val="24"/>
        </w:rPr>
        <w:t>OFATS</w:t>
      </w:r>
      <w:r>
        <w:rPr>
          <w:rFonts w:ascii="Times New Roman" w:hAnsi="Times New Roman"/>
          <w:sz w:val="24"/>
        </w:rPr>
        <w:t xml:space="preserve"> ir daudz grūtāk pienācīgi novērtēt nekā attiecībā uz </w:t>
      </w:r>
      <w:r>
        <w:rPr>
          <w:rFonts w:ascii="Times New Roman" w:hAnsi="Times New Roman"/>
          <w:i/>
          <w:iCs/>
          <w:sz w:val="24"/>
        </w:rPr>
        <w:t>FATS</w:t>
      </w:r>
      <w:r>
        <w:rPr>
          <w:rFonts w:ascii="Times New Roman" w:hAnsi="Times New Roman"/>
          <w:sz w:val="24"/>
        </w:rPr>
        <w:t xml:space="preserve"> uzņēmumu kopumu. Tomēr starp </w:t>
      </w:r>
      <w:r>
        <w:rPr>
          <w:rFonts w:ascii="Times New Roman" w:hAnsi="Times New Roman"/>
          <w:i/>
          <w:iCs/>
          <w:sz w:val="24"/>
        </w:rPr>
        <w:t>INE</w:t>
      </w:r>
      <w:r>
        <w:rPr>
          <w:rFonts w:ascii="Times New Roman" w:hAnsi="Times New Roman"/>
          <w:sz w:val="24"/>
        </w:rPr>
        <w:t xml:space="preserve"> un ministriju noslēgto līgumu 2020. gadā atjaunoja, tajā iekļaujot jaunu mainīgo lielumu (kopējais neto apgrozījums no pārdošanas apjoma vietējā tirgū), kas būs spēkā no 2021. gada. Līdz ar to būs iespējams novērtēt vismaz saistītu uzņēmumu pārdošanas apjomu vietējā tirgū.</w:t>
      </w:r>
    </w:p>
    <w:p w14:paraId="71B32DF6" w14:textId="77777777" w:rsidR="005A04B3" w:rsidRPr="00A96ED6" w:rsidRDefault="005A04B3" w:rsidP="005A04B3">
      <w:pPr>
        <w:jc w:val="both"/>
        <w:rPr>
          <w:rFonts w:ascii="Times New Roman" w:hAnsi="Times New Roman" w:cs="Times New Roman"/>
          <w:noProof/>
          <w:sz w:val="24"/>
        </w:rPr>
      </w:pPr>
    </w:p>
    <w:p w14:paraId="01F73107"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 xml:space="preserve">13.8. tabula. Noderīgākie </w:t>
      </w:r>
      <w:r>
        <w:rPr>
          <w:rFonts w:ascii="Times New Roman" w:hAnsi="Times New Roman"/>
          <w:b/>
          <w:i/>
          <w:iCs/>
          <w:color w:val="B83B46"/>
          <w:sz w:val="24"/>
        </w:rPr>
        <w:t>FIR</w:t>
      </w:r>
      <w:r>
        <w:rPr>
          <w:rFonts w:ascii="Times New Roman" w:hAnsi="Times New Roman"/>
          <w:b/>
          <w:color w:val="B83B46"/>
          <w:sz w:val="24"/>
        </w:rPr>
        <w:t xml:space="preserve"> (administratīvā veidlapa)/</w:t>
      </w:r>
      <w:r>
        <w:rPr>
          <w:rFonts w:ascii="Times New Roman" w:hAnsi="Times New Roman"/>
          <w:b/>
          <w:i/>
          <w:iCs/>
          <w:color w:val="B83B46"/>
          <w:sz w:val="24"/>
        </w:rPr>
        <w:t>OFATS</w:t>
      </w:r>
      <w:r>
        <w:rPr>
          <w:rFonts w:ascii="Times New Roman" w:hAnsi="Times New Roman"/>
          <w:b/>
          <w:color w:val="B83B46"/>
          <w:sz w:val="24"/>
        </w:rPr>
        <w:t xml:space="preserve"> mainīgie lielumi attiecībā uz 3. veidu</w:t>
      </w:r>
    </w:p>
    <w:p w14:paraId="03209A5C" w14:textId="77777777" w:rsidR="005A04B3" w:rsidRPr="00A96ED6" w:rsidRDefault="005A04B3" w:rsidP="005A04B3">
      <w:pPr>
        <w:jc w:val="both"/>
        <w:rPr>
          <w:rFonts w:ascii="Times New Roman" w:hAnsi="Times New Roman" w:cs="Times New Roman"/>
          <w:b/>
          <w:noProof/>
          <w:sz w:val="24"/>
        </w:rPr>
      </w:pPr>
    </w:p>
    <w:tbl>
      <w:tblPr>
        <w:tblW w:w="5000"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28" w:type="dxa"/>
          <w:left w:w="28" w:type="dxa"/>
          <w:bottom w:w="28" w:type="dxa"/>
          <w:right w:w="28" w:type="dxa"/>
        </w:tblCellMar>
        <w:tblLook w:val="01E0" w:firstRow="1" w:lastRow="1" w:firstColumn="1" w:lastColumn="1" w:noHBand="0" w:noVBand="0"/>
      </w:tblPr>
      <w:tblGrid>
        <w:gridCol w:w="2283"/>
        <w:gridCol w:w="6848"/>
      </w:tblGrid>
      <w:tr w:rsidR="005A04B3" w:rsidRPr="00A96ED6" w14:paraId="199CF31A" w14:textId="77777777" w:rsidTr="00125454">
        <w:trPr>
          <w:trHeight w:val="468"/>
        </w:trPr>
        <w:tc>
          <w:tcPr>
            <w:tcW w:w="1250" w:type="pct"/>
            <w:tcBorders>
              <w:left w:val="nil"/>
              <w:right w:val="single" w:sz="8" w:space="0" w:color="A6A6A6" w:themeColor="background1" w:themeShade="A6"/>
            </w:tcBorders>
            <w:shd w:val="clear" w:color="auto" w:fill="F7D6D7"/>
            <w:vAlign w:val="center"/>
          </w:tcPr>
          <w:p w14:paraId="14CE7379" w14:textId="77777777" w:rsidR="005A04B3" w:rsidRPr="00A96ED6" w:rsidRDefault="005A04B3" w:rsidP="00143E8C">
            <w:pPr>
              <w:ind w:left="57" w:right="57"/>
              <w:jc w:val="center"/>
              <w:rPr>
                <w:rFonts w:ascii="Times New Roman" w:hAnsi="Times New Roman" w:cs="Times New Roman"/>
                <w:b/>
                <w:noProof/>
                <w:sz w:val="24"/>
              </w:rPr>
            </w:pPr>
            <w:r>
              <w:rPr>
                <w:rFonts w:ascii="Times New Roman" w:hAnsi="Times New Roman"/>
                <w:b/>
                <w:i/>
                <w:iCs/>
                <w:sz w:val="24"/>
              </w:rPr>
              <w:t>FIR/OFATS</w:t>
            </w:r>
            <w:r>
              <w:rPr>
                <w:rFonts w:ascii="Times New Roman" w:hAnsi="Times New Roman"/>
                <w:b/>
                <w:sz w:val="24"/>
              </w:rPr>
              <w:t xml:space="preserve"> mainīgie lielumi attiecībā uz 3. veidu</w:t>
            </w:r>
          </w:p>
        </w:tc>
        <w:tc>
          <w:tcPr>
            <w:tcW w:w="3750" w:type="pct"/>
            <w:tcBorders>
              <w:left w:val="single" w:sz="8" w:space="0" w:color="A6A6A6" w:themeColor="background1" w:themeShade="A6"/>
              <w:right w:val="nil"/>
            </w:tcBorders>
            <w:shd w:val="clear" w:color="auto" w:fill="F7D6D7"/>
            <w:vAlign w:val="center"/>
          </w:tcPr>
          <w:p w14:paraId="4F30AE56" w14:textId="77777777" w:rsidR="005A04B3" w:rsidRPr="00A96ED6" w:rsidRDefault="005A04B3" w:rsidP="00143E8C">
            <w:pPr>
              <w:ind w:left="57" w:right="57"/>
              <w:jc w:val="center"/>
              <w:rPr>
                <w:rFonts w:ascii="Times New Roman" w:hAnsi="Times New Roman" w:cs="Times New Roman"/>
                <w:b/>
                <w:noProof/>
                <w:sz w:val="24"/>
              </w:rPr>
            </w:pPr>
            <w:r>
              <w:rPr>
                <w:rFonts w:ascii="Times New Roman" w:hAnsi="Times New Roman"/>
                <w:b/>
                <w:sz w:val="24"/>
              </w:rPr>
              <w:t>Novērojumi</w:t>
            </w:r>
          </w:p>
        </w:tc>
      </w:tr>
      <w:tr w:rsidR="005A04B3" w:rsidRPr="00A96ED6" w14:paraId="4FB6DC96" w14:textId="77777777" w:rsidTr="00125454">
        <w:trPr>
          <w:trHeight w:val="315"/>
        </w:trPr>
        <w:tc>
          <w:tcPr>
            <w:tcW w:w="1250" w:type="pct"/>
            <w:tcBorders>
              <w:left w:val="nil"/>
              <w:bottom w:val="single" w:sz="8" w:space="0" w:color="A6A6A6" w:themeColor="background1" w:themeShade="A6"/>
              <w:right w:val="single" w:sz="8" w:space="0" w:color="A6A6A6" w:themeColor="background1" w:themeShade="A6"/>
            </w:tcBorders>
          </w:tcPr>
          <w:p w14:paraId="3526F640" w14:textId="77777777" w:rsidR="005A04B3" w:rsidRPr="00A96ED6" w:rsidRDefault="005A04B3" w:rsidP="00143E8C">
            <w:pPr>
              <w:ind w:left="57" w:right="57"/>
              <w:jc w:val="both"/>
              <w:rPr>
                <w:rFonts w:ascii="Times New Roman" w:hAnsi="Times New Roman" w:cs="Times New Roman"/>
                <w:b/>
                <w:noProof/>
                <w:sz w:val="24"/>
              </w:rPr>
            </w:pPr>
            <w:r>
              <w:rPr>
                <w:rFonts w:ascii="Times New Roman" w:hAnsi="Times New Roman"/>
                <w:b/>
                <w:sz w:val="24"/>
              </w:rPr>
              <w:t>APGROZĪJUMS</w:t>
            </w:r>
          </w:p>
        </w:tc>
        <w:tc>
          <w:tcPr>
            <w:tcW w:w="3750" w:type="pct"/>
            <w:tcBorders>
              <w:left w:val="single" w:sz="8" w:space="0" w:color="A6A6A6" w:themeColor="background1" w:themeShade="A6"/>
              <w:bottom w:val="single" w:sz="8" w:space="0" w:color="A6A6A6" w:themeColor="background1" w:themeShade="A6"/>
              <w:right w:val="nil"/>
            </w:tcBorders>
          </w:tcPr>
          <w:p w14:paraId="32C1CBDE" w14:textId="77777777" w:rsidR="005A04B3" w:rsidRPr="00A96ED6" w:rsidRDefault="005A04B3" w:rsidP="00143E8C">
            <w:pPr>
              <w:ind w:left="57" w:right="57"/>
              <w:jc w:val="both"/>
              <w:rPr>
                <w:rFonts w:ascii="Times New Roman" w:hAnsi="Times New Roman" w:cs="Times New Roman"/>
                <w:noProof/>
                <w:sz w:val="24"/>
              </w:rPr>
            </w:pPr>
          </w:p>
        </w:tc>
      </w:tr>
      <w:tr w:rsidR="005A04B3" w:rsidRPr="00A96ED6" w14:paraId="043C749D" w14:textId="77777777" w:rsidTr="00125454">
        <w:trPr>
          <w:trHeight w:val="183"/>
        </w:trPr>
        <w:tc>
          <w:tcPr>
            <w:tcW w:w="125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53957A3" w14:textId="77777777" w:rsidR="005A04B3" w:rsidRPr="00A96ED6" w:rsidRDefault="005A04B3" w:rsidP="00143E8C">
            <w:pPr>
              <w:ind w:left="57" w:right="57"/>
              <w:rPr>
                <w:rFonts w:ascii="Times New Roman" w:hAnsi="Times New Roman" w:cs="Times New Roman"/>
                <w:noProof/>
                <w:sz w:val="24"/>
              </w:rPr>
            </w:pPr>
            <w:r>
              <w:rPr>
                <w:rFonts w:ascii="Times New Roman" w:hAnsi="Times New Roman"/>
                <w:sz w:val="24"/>
              </w:rPr>
              <w:t>Kopējais neto apgrozījums (TUR)</w:t>
            </w:r>
          </w:p>
        </w:tc>
        <w:tc>
          <w:tcPr>
            <w:tcW w:w="3750"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3E3C654" w14:textId="77777777" w:rsidR="005A04B3" w:rsidRPr="00A96ED6" w:rsidRDefault="005A04B3" w:rsidP="00143E8C">
            <w:pPr>
              <w:ind w:left="57" w:right="57"/>
              <w:jc w:val="both"/>
              <w:rPr>
                <w:rFonts w:ascii="Times New Roman" w:hAnsi="Times New Roman" w:cs="Times New Roman"/>
                <w:noProof/>
                <w:sz w:val="24"/>
              </w:rPr>
            </w:pPr>
          </w:p>
        </w:tc>
      </w:tr>
      <w:tr w:rsidR="005A04B3" w:rsidRPr="00A96ED6" w14:paraId="719C3799" w14:textId="77777777" w:rsidTr="00125454">
        <w:trPr>
          <w:trHeight w:val="1025"/>
        </w:trPr>
        <w:tc>
          <w:tcPr>
            <w:tcW w:w="1250" w:type="pct"/>
            <w:tcBorders>
              <w:top w:val="single" w:sz="8" w:space="0" w:color="A6A6A6" w:themeColor="background1" w:themeShade="A6"/>
              <w:left w:val="nil"/>
              <w:right w:val="single" w:sz="8" w:space="0" w:color="A6A6A6" w:themeColor="background1" w:themeShade="A6"/>
            </w:tcBorders>
          </w:tcPr>
          <w:p w14:paraId="1E525453" w14:textId="77777777" w:rsidR="005A04B3" w:rsidRPr="00A96ED6" w:rsidRDefault="005A04B3" w:rsidP="00143E8C">
            <w:pPr>
              <w:ind w:left="57" w:right="57"/>
              <w:rPr>
                <w:rFonts w:ascii="Times New Roman" w:hAnsi="Times New Roman" w:cs="Times New Roman"/>
                <w:noProof/>
                <w:sz w:val="24"/>
              </w:rPr>
            </w:pPr>
            <w:r>
              <w:rPr>
                <w:rFonts w:ascii="Times New Roman" w:hAnsi="Times New Roman"/>
                <w:sz w:val="24"/>
              </w:rPr>
              <w:t>% Kopējais neto apgrozījums no pārdošanas apjoma vietējā tirgū (% TUR_DO)</w:t>
            </w:r>
          </w:p>
        </w:tc>
        <w:tc>
          <w:tcPr>
            <w:tcW w:w="3750" w:type="pct"/>
            <w:tcBorders>
              <w:top w:val="single" w:sz="8" w:space="0" w:color="A6A6A6" w:themeColor="background1" w:themeShade="A6"/>
              <w:left w:val="single" w:sz="8" w:space="0" w:color="A6A6A6" w:themeColor="background1" w:themeShade="A6"/>
              <w:right w:val="nil"/>
            </w:tcBorders>
          </w:tcPr>
          <w:p w14:paraId="5779AAD9" w14:textId="77777777" w:rsidR="005A04B3" w:rsidRPr="00A96ED6" w:rsidRDefault="005A04B3" w:rsidP="00143E8C">
            <w:pPr>
              <w:ind w:left="57" w:right="57"/>
              <w:jc w:val="both"/>
              <w:rPr>
                <w:rFonts w:ascii="Times New Roman" w:hAnsi="Times New Roman" w:cs="Times New Roman"/>
                <w:noProof/>
                <w:sz w:val="24"/>
              </w:rPr>
            </w:pPr>
            <w:r>
              <w:rPr>
                <w:rFonts w:ascii="Times New Roman" w:hAnsi="Times New Roman"/>
                <w:sz w:val="24"/>
              </w:rPr>
              <w:t xml:space="preserve">Ar 2021. gadu šis jaunais mainīgais lielums būs iekļauts administratīvajā veidlapā, ko izmanto </w:t>
            </w:r>
            <w:r>
              <w:rPr>
                <w:rFonts w:ascii="Times New Roman" w:hAnsi="Times New Roman"/>
                <w:i/>
                <w:iCs/>
                <w:sz w:val="24"/>
              </w:rPr>
              <w:t>FIR</w:t>
            </w:r>
            <w:r>
              <w:rPr>
                <w:rFonts w:ascii="Times New Roman" w:hAnsi="Times New Roman"/>
                <w:sz w:val="24"/>
              </w:rPr>
              <w:t xml:space="preserve"> pēc </w:t>
            </w:r>
            <w:r>
              <w:rPr>
                <w:rFonts w:ascii="Times New Roman" w:hAnsi="Times New Roman"/>
                <w:i/>
                <w:iCs/>
                <w:sz w:val="24"/>
              </w:rPr>
              <w:t>INE</w:t>
            </w:r>
            <w:r>
              <w:rPr>
                <w:rFonts w:ascii="Times New Roman" w:hAnsi="Times New Roman"/>
                <w:sz w:val="24"/>
              </w:rPr>
              <w:t xml:space="preserve"> pieprasījuma attiecībā uz 3. veidu. Pašlaik preču un pakalpojumu pārdošanas apjomu vietējā tirgū neizšķir atsevišķi, lai ieguldītājiem neradītu pārāk lielu informācijas sniegšanas slogu.</w:t>
            </w:r>
          </w:p>
        </w:tc>
      </w:tr>
    </w:tbl>
    <w:p w14:paraId="110DD096" w14:textId="77777777" w:rsidR="005A04B3" w:rsidRPr="00A96ED6" w:rsidRDefault="005A04B3" w:rsidP="005A04B3">
      <w:pPr>
        <w:jc w:val="both"/>
        <w:rPr>
          <w:rFonts w:ascii="Times New Roman" w:hAnsi="Times New Roman" w:cs="Times New Roman"/>
          <w:i/>
          <w:noProof/>
          <w:sz w:val="24"/>
        </w:rPr>
      </w:pPr>
    </w:p>
    <w:p w14:paraId="5A07C276"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sz w:val="24"/>
        </w:rPr>
        <w:t>Spānijas Valsts statistikas birojs (</w:t>
      </w:r>
      <w:r>
        <w:rPr>
          <w:rFonts w:ascii="Times New Roman" w:hAnsi="Times New Roman"/>
          <w:i/>
          <w:iCs/>
          <w:sz w:val="24"/>
        </w:rPr>
        <w:t>INE</w:t>
      </w:r>
      <w:r>
        <w:rPr>
          <w:rFonts w:ascii="Times New Roman" w:hAnsi="Times New Roman"/>
          <w:sz w:val="24"/>
        </w:rPr>
        <w:t>)</w:t>
      </w:r>
    </w:p>
    <w:p w14:paraId="76BC1D01" w14:textId="77777777" w:rsidR="005A04B3" w:rsidRPr="00A96ED6" w:rsidRDefault="005A04B3" w:rsidP="005A04B3">
      <w:pPr>
        <w:jc w:val="both"/>
        <w:rPr>
          <w:rFonts w:ascii="Times New Roman" w:hAnsi="Times New Roman" w:cs="Times New Roman"/>
          <w:noProof/>
          <w:sz w:val="24"/>
        </w:rPr>
      </w:pPr>
    </w:p>
    <w:p w14:paraId="29B19E0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Ņemot vērā, ka trūkst šīs informācijas, kuras pieejamības gadījumā varētu sasniegt izvirzīto mērķi, proti, novērtēt pārdošanas apjomu vietējā tirgū iedalījumā pēc galvenā </w:t>
      </w:r>
      <w:r>
        <w:rPr>
          <w:rFonts w:ascii="Times New Roman" w:hAnsi="Times New Roman"/>
          <w:i/>
          <w:iCs/>
          <w:sz w:val="24"/>
        </w:rPr>
        <w:t>NACE</w:t>
      </w:r>
      <w:r>
        <w:rPr>
          <w:rFonts w:ascii="Times New Roman" w:hAnsi="Times New Roman"/>
          <w:sz w:val="24"/>
        </w:rPr>
        <w:t xml:space="preserve"> koda, reizinot kopējo neto apgrozījumu ar kopējo neto apgrozījumu no pārdošanas apjoma vietējā tirgū, pakalpojumu pārdošanas apjomu vietējā tirgū iedalījumā pēc galvenā </w:t>
      </w:r>
      <w:r>
        <w:rPr>
          <w:rFonts w:ascii="Times New Roman" w:hAnsi="Times New Roman"/>
          <w:i/>
          <w:iCs/>
          <w:sz w:val="24"/>
        </w:rPr>
        <w:t>NACE</w:t>
      </w:r>
      <w:r>
        <w:rPr>
          <w:rFonts w:ascii="Times New Roman" w:hAnsi="Times New Roman"/>
          <w:sz w:val="24"/>
        </w:rPr>
        <w:t xml:space="preserve"> koda varētu novērtēt, balstoties uz </w:t>
      </w:r>
      <w:r>
        <w:rPr>
          <w:rFonts w:ascii="Times New Roman" w:hAnsi="Times New Roman"/>
          <w:i/>
          <w:iCs/>
          <w:sz w:val="24"/>
        </w:rPr>
        <w:t>IFATS</w:t>
      </w:r>
      <w:r>
        <w:rPr>
          <w:rFonts w:ascii="Times New Roman" w:hAnsi="Times New Roman"/>
          <w:sz w:val="24"/>
        </w:rPr>
        <w:t xml:space="preserve"> pakalpojumu pārdošanas apjoma un kopējā neto apgrozījuma attiecību iedalījumā pēc </w:t>
      </w:r>
      <w:r>
        <w:rPr>
          <w:rFonts w:ascii="Times New Roman" w:hAnsi="Times New Roman"/>
          <w:i/>
          <w:iCs/>
          <w:sz w:val="24"/>
        </w:rPr>
        <w:t>NACE</w:t>
      </w:r>
      <w:r>
        <w:rPr>
          <w:rFonts w:ascii="Times New Roman" w:hAnsi="Times New Roman"/>
          <w:sz w:val="24"/>
        </w:rPr>
        <w:t xml:space="preserve"> kategorijām.</w:t>
      </w:r>
    </w:p>
    <w:p w14:paraId="1E087DB0"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A04B3" w:rsidRPr="00A96ED6" w14:paraId="62D70BE0" w14:textId="77777777" w:rsidTr="00125454">
        <w:tc>
          <w:tcPr>
            <w:tcW w:w="5000" w:type="pct"/>
          </w:tcPr>
          <w:p w14:paraId="46CA882D" w14:textId="77777777" w:rsidR="005A04B3" w:rsidRPr="00A96ED6" w:rsidRDefault="005A04B3" w:rsidP="00392A82">
            <w:pPr>
              <w:keepNext/>
              <w:keepLines/>
              <w:rPr>
                <w:rFonts w:ascii="Times New Roman" w:hAnsi="Times New Roman" w:cs="Times New Roman"/>
                <w:b/>
                <w:noProof/>
                <w:sz w:val="24"/>
              </w:rPr>
            </w:pPr>
            <w:r>
              <w:rPr>
                <w:rFonts w:ascii="Times New Roman" w:hAnsi="Times New Roman"/>
                <w:b/>
                <w:sz w:val="24"/>
              </w:rPr>
              <w:lastRenderedPageBreak/>
              <w:t xml:space="preserve">Pakalpojumu pārdošanas apjoms vietējā tirgū = (% TUR_DO) * (% pakalpojumu pārdošanas apjoms attiecībā uz </w:t>
            </w:r>
            <w:r>
              <w:rPr>
                <w:rFonts w:ascii="Times New Roman" w:hAnsi="Times New Roman"/>
                <w:b/>
                <w:i/>
                <w:iCs/>
                <w:sz w:val="24"/>
              </w:rPr>
              <w:t>IFATS</w:t>
            </w:r>
            <w:r>
              <w:rPr>
                <w:rFonts w:ascii="Times New Roman" w:hAnsi="Times New Roman"/>
                <w:b/>
                <w:sz w:val="24"/>
              </w:rPr>
              <w:t>) * TUR</w:t>
            </w:r>
          </w:p>
        </w:tc>
      </w:tr>
    </w:tbl>
    <w:p w14:paraId="6EEF6EEF" w14:textId="77777777" w:rsidR="005A04B3" w:rsidRPr="00A96ED6" w:rsidRDefault="005A04B3" w:rsidP="005A04B3">
      <w:pPr>
        <w:jc w:val="both"/>
        <w:rPr>
          <w:rFonts w:ascii="Times New Roman" w:hAnsi="Times New Roman" w:cs="Times New Roman"/>
          <w:noProof/>
          <w:sz w:val="24"/>
        </w:rPr>
      </w:pPr>
    </w:p>
    <w:p w14:paraId="727FA981"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Šajā gadījumā pieņem, ka pakalpojumu pārdošanas apjoma un kopējā neto apgrozījuma procentuālā attiecība </w:t>
      </w:r>
      <w:r>
        <w:rPr>
          <w:rFonts w:ascii="Times New Roman" w:hAnsi="Times New Roman"/>
          <w:i/>
          <w:iCs/>
          <w:sz w:val="24"/>
        </w:rPr>
        <w:t>OFATS</w:t>
      </w:r>
      <w:r>
        <w:rPr>
          <w:rFonts w:ascii="Times New Roman" w:hAnsi="Times New Roman"/>
          <w:sz w:val="24"/>
        </w:rPr>
        <w:t xml:space="preserve"> saistītiem uzņēmumiem ir tāda pati kā </w:t>
      </w:r>
      <w:r>
        <w:rPr>
          <w:rFonts w:ascii="Times New Roman" w:hAnsi="Times New Roman"/>
          <w:i/>
          <w:iCs/>
          <w:sz w:val="24"/>
        </w:rPr>
        <w:t>IFATS</w:t>
      </w:r>
      <w:r>
        <w:rPr>
          <w:rFonts w:ascii="Times New Roman" w:hAnsi="Times New Roman"/>
          <w:sz w:val="24"/>
        </w:rPr>
        <w:t xml:space="preserve"> saistītiem uzņēmumiem iedalījumā pēc </w:t>
      </w:r>
      <w:r>
        <w:rPr>
          <w:rFonts w:ascii="Times New Roman" w:hAnsi="Times New Roman"/>
          <w:i/>
          <w:iCs/>
          <w:sz w:val="24"/>
        </w:rPr>
        <w:t>NACE</w:t>
      </w:r>
      <w:r>
        <w:rPr>
          <w:rFonts w:ascii="Times New Roman" w:hAnsi="Times New Roman"/>
          <w:sz w:val="24"/>
        </w:rPr>
        <w:t xml:space="preserve"> koda.</w:t>
      </w:r>
    </w:p>
    <w:p w14:paraId="26969C3F" w14:textId="77777777" w:rsidR="005A04B3" w:rsidRPr="00A96ED6" w:rsidRDefault="005A04B3" w:rsidP="005A04B3">
      <w:pPr>
        <w:jc w:val="both"/>
        <w:rPr>
          <w:rFonts w:ascii="Times New Roman" w:hAnsi="Times New Roman" w:cs="Times New Roman"/>
          <w:noProof/>
          <w:sz w:val="24"/>
        </w:rPr>
      </w:pPr>
    </w:p>
    <w:p w14:paraId="7AF4E36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Lai pakalpojumu pārdošanas apjomu vietējā tirgū iedalījumā pēc </w:t>
      </w:r>
      <w:r>
        <w:rPr>
          <w:rFonts w:ascii="Times New Roman" w:hAnsi="Times New Roman"/>
          <w:i/>
          <w:iCs/>
          <w:sz w:val="24"/>
        </w:rPr>
        <w:t>NACE</w:t>
      </w:r>
      <w:r>
        <w:rPr>
          <w:rFonts w:ascii="Times New Roman" w:hAnsi="Times New Roman"/>
          <w:sz w:val="24"/>
        </w:rPr>
        <w:t xml:space="preserve"> koda sasaistītu ar </w:t>
      </w:r>
      <w:r>
        <w:rPr>
          <w:rFonts w:ascii="Times New Roman" w:hAnsi="Times New Roman"/>
          <w:i/>
          <w:iCs/>
          <w:sz w:val="24"/>
        </w:rPr>
        <w:t>EBOPS</w:t>
      </w:r>
      <w:r>
        <w:rPr>
          <w:rFonts w:ascii="Times New Roman" w:hAnsi="Times New Roman"/>
          <w:sz w:val="24"/>
        </w:rPr>
        <w:t xml:space="preserve"> kategorijām, attiecībā uz </w:t>
      </w:r>
      <w:r>
        <w:rPr>
          <w:rFonts w:ascii="Times New Roman" w:hAnsi="Times New Roman"/>
          <w:i/>
          <w:iCs/>
          <w:sz w:val="24"/>
        </w:rPr>
        <w:t>IFATS</w:t>
      </w:r>
      <w:r>
        <w:rPr>
          <w:rFonts w:ascii="Times New Roman" w:hAnsi="Times New Roman"/>
          <w:sz w:val="24"/>
        </w:rPr>
        <w:t xml:space="preserve"> var izmantot abas </w:t>
      </w:r>
      <w:r>
        <w:rPr>
          <w:rFonts w:ascii="Times New Roman" w:hAnsi="Times New Roman"/>
          <w:i/>
          <w:iCs/>
          <w:sz w:val="24"/>
        </w:rPr>
        <w:t>NACE</w:t>
      </w:r>
      <w:r>
        <w:rPr>
          <w:rFonts w:ascii="Times New Roman" w:hAnsi="Times New Roman"/>
          <w:sz w:val="24"/>
        </w:rPr>
        <w:t xml:space="preserve"> un </w:t>
      </w:r>
      <w:r>
        <w:rPr>
          <w:rFonts w:ascii="Times New Roman" w:hAnsi="Times New Roman"/>
          <w:i/>
          <w:iCs/>
          <w:sz w:val="24"/>
        </w:rPr>
        <w:t>EBOPS</w:t>
      </w:r>
      <w:r>
        <w:rPr>
          <w:rFonts w:ascii="Times New Roman" w:hAnsi="Times New Roman"/>
          <w:sz w:val="24"/>
        </w:rPr>
        <w:t xml:space="preserve"> sasaistes tabulas.</w:t>
      </w:r>
    </w:p>
    <w:p w14:paraId="1FC4709C" w14:textId="77777777" w:rsidR="005A04B3" w:rsidRPr="00A96ED6" w:rsidRDefault="005A04B3" w:rsidP="005A04B3">
      <w:pPr>
        <w:jc w:val="both"/>
        <w:rPr>
          <w:rFonts w:ascii="Times New Roman" w:hAnsi="Times New Roman" w:cs="Times New Roman"/>
          <w:noProof/>
          <w:sz w:val="24"/>
        </w:rPr>
      </w:pPr>
    </w:p>
    <w:p w14:paraId="4E20DF1F"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III. 3. veidā sniegtie izplatīšanas pakalpojumi</w:t>
      </w:r>
    </w:p>
    <w:p w14:paraId="5E1C88EB" w14:textId="77777777" w:rsidR="005A04B3" w:rsidRPr="00A96ED6" w:rsidRDefault="005A04B3" w:rsidP="005A04B3">
      <w:pPr>
        <w:jc w:val="both"/>
        <w:rPr>
          <w:rFonts w:ascii="Times New Roman" w:hAnsi="Times New Roman" w:cs="Times New Roman"/>
          <w:noProof/>
          <w:sz w:val="24"/>
        </w:rPr>
      </w:pPr>
    </w:p>
    <w:p w14:paraId="07BD855A" w14:textId="77777777" w:rsidR="005A04B3" w:rsidRDefault="005A04B3" w:rsidP="005A04B3">
      <w:pPr>
        <w:jc w:val="both"/>
        <w:rPr>
          <w:rFonts w:ascii="Times New Roman" w:hAnsi="Times New Roman"/>
          <w:sz w:val="24"/>
        </w:rPr>
      </w:pPr>
      <w:r>
        <w:rPr>
          <w:rFonts w:ascii="Times New Roman" w:hAnsi="Times New Roman"/>
          <w:sz w:val="24"/>
        </w:rPr>
        <w:t>3. veidā sniegto izplatīšanas pakalpojumu novērtēšanā izmanto šādas metodes:</w:t>
      </w:r>
    </w:p>
    <w:p w14:paraId="5BAFE56F" w14:textId="77777777" w:rsidR="00143E8C" w:rsidRPr="00A96ED6" w:rsidRDefault="00143E8C" w:rsidP="005A04B3">
      <w:pPr>
        <w:jc w:val="both"/>
        <w:rPr>
          <w:rFonts w:ascii="Times New Roman" w:hAnsi="Times New Roman" w:cs="Times New Roman"/>
          <w:noProof/>
          <w:sz w:val="24"/>
        </w:rPr>
      </w:pPr>
    </w:p>
    <w:p w14:paraId="0CB18957" w14:textId="77777777" w:rsidR="005A04B3" w:rsidRPr="00A96ED6" w:rsidRDefault="005A04B3" w:rsidP="003354F3">
      <w:pPr>
        <w:pStyle w:val="ListParagraph"/>
        <w:numPr>
          <w:ilvl w:val="0"/>
          <w:numId w:val="100"/>
        </w:numPr>
        <w:ind w:left="567" w:hanging="283"/>
        <w:contextualSpacing/>
        <w:jc w:val="both"/>
        <w:rPr>
          <w:rFonts w:ascii="Times New Roman" w:hAnsi="Times New Roman" w:cs="Times New Roman"/>
          <w:noProof/>
          <w:sz w:val="24"/>
        </w:rPr>
      </w:pPr>
      <w:r>
        <w:rPr>
          <w:rFonts w:ascii="Times New Roman" w:hAnsi="Times New Roman"/>
          <w:sz w:val="24"/>
        </w:rPr>
        <w:t xml:space="preserve">attiecībā uz </w:t>
      </w:r>
      <w:r>
        <w:rPr>
          <w:rFonts w:ascii="Times New Roman" w:hAnsi="Times New Roman"/>
          <w:i/>
          <w:iCs/>
          <w:sz w:val="24"/>
        </w:rPr>
        <w:t>IFATS</w:t>
      </w:r>
      <w:r>
        <w:rPr>
          <w:rFonts w:ascii="Times New Roman" w:hAnsi="Times New Roman"/>
          <w:sz w:val="24"/>
        </w:rPr>
        <w:t xml:space="preserve"> – 3. veidā sniegtie izplatīšanas pakalpojumi = </w:t>
      </w:r>
      <w:r>
        <w:rPr>
          <w:rFonts w:ascii="Times New Roman" w:hAnsi="Times New Roman"/>
          <w:i/>
          <w:iCs/>
          <w:sz w:val="24"/>
        </w:rPr>
        <w:t>IFATS</w:t>
      </w:r>
      <w:r>
        <w:rPr>
          <w:rFonts w:ascii="Times New Roman" w:hAnsi="Times New Roman"/>
          <w:sz w:val="24"/>
        </w:rPr>
        <w:t xml:space="preserve"> produkcijas vērtība (G iedaļa) = </w:t>
      </w:r>
      <w:r>
        <w:rPr>
          <w:rFonts w:ascii="Times New Roman" w:hAnsi="Times New Roman"/>
          <w:i/>
          <w:iCs/>
          <w:sz w:val="24"/>
        </w:rPr>
        <w:t>IFATS</w:t>
      </w:r>
      <w:r>
        <w:rPr>
          <w:rFonts w:ascii="Times New Roman" w:hAnsi="Times New Roman"/>
          <w:sz w:val="24"/>
        </w:rPr>
        <w:t xml:space="preserve"> tālākpārdošanai iepirkto preču bruto tirdzniecības uzcenojums;</w:t>
      </w:r>
    </w:p>
    <w:p w14:paraId="11EE9890" w14:textId="77777777" w:rsidR="005A04B3" w:rsidRPr="00A96ED6" w:rsidRDefault="005A04B3" w:rsidP="003354F3">
      <w:pPr>
        <w:pStyle w:val="ListParagraph"/>
        <w:numPr>
          <w:ilvl w:val="0"/>
          <w:numId w:val="100"/>
        </w:numPr>
        <w:ind w:left="567" w:hanging="283"/>
        <w:contextualSpacing/>
        <w:jc w:val="both"/>
        <w:rPr>
          <w:rFonts w:ascii="Times New Roman" w:hAnsi="Times New Roman" w:cs="Times New Roman"/>
          <w:noProof/>
          <w:sz w:val="24"/>
        </w:rPr>
      </w:pPr>
      <w:r>
        <w:rPr>
          <w:rFonts w:ascii="Times New Roman" w:hAnsi="Times New Roman"/>
          <w:sz w:val="24"/>
        </w:rPr>
        <w:t xml:space="preserve">attiecībā uz </w:t>
      </w:r>
      <w:r>
        <w:rPr>
          <w:rFonts w:ascii="Times New Roman" w:hAnsi="Times New Roman"/>
          <w:i/>
          <w:iCs/>
          <w:sz w:val="24"/>
        </w:rPr>
        <w:t>OFATS</w:t>
      </w:r>
      <w:r>
        <w:rPr>
          <w:rFonts w:ascii="Times New Roman" w:hAnsi="Times New Roman"/>
          <w:sz w:val="24"/>
        </w:rPr>
        <w:t xml:space="preserve"> – sākot no vienīgā </w:t>
      </w:r>
      <w:r>
        <w:rPr>
          <w:rFonts w:ascii="Times New Roman" w:hAnsi="Times New Roman"/>
          <w:i/>
          <w:iCs/>
          <w:sz w:val="24"/>
        </w:rPr>
        <w:t>OFATS</w:t>
      </w:r>
      <w:r>
        <w:rPr>
          <w:rFonts w:ascii="Times New Roman" w:hAnsi="Times New Roman"/>
          <w:sz w:val="24"/>
        </w:rPr>
        <w:t xml:space="preserve"> pieejamā mainīgā lieluma, kopējais neto apgrozījums iedalījumā pēc </w:t>
      </w:r>
      <w:r>
        <w:rPr>
          <w:rFonts w:ascii="Times New Roman" w:hAnsi="Times New Roman"/>
          <w:i/>
          <w:iCs/>
          <w:sz w:val="24"/>
        </w:rPr>
        <w:t>NACE</w:t>
      </w:r>
      <w:r>
        <w:rPr>
          <w:rFonts w:ascii="Times New Roman" w:hAnsi="Times New Roman"/>
          <w:sz w:val="24"/>
        </w:rPr>
        <w:t xml:space="preserve"> un uzņēmējvalsts, attiecībā uz G sadaļu reizinot šo mainīgo lielumu ar produkcijas vērtības proporciju (G sadaļa / neto apgrozījums (G sadaļa)), ko novērtē, balstoties uz </w:t>
      </w:r>
      <w:r>
        <w:rPr>
          <w:rFonts w:ascii="Times New Roman" w:hAnsi="Times New Roman"/>
          <w:i/>
          <w:iCs/>
          <w:sz w:val="24"/>
        </w:rPr>
        <w:t>IFATS</w:t>
      </w:r>
      <w:r>
        <w:rPr>
          <w:rFonts w:ascii="Times New Roman" w:hAnsi="Times New Roman"/>
          <w:sz w:val="24"/>
        </w:rPr>
        <w:t>.</w:t>
      </w:r>
    </w:p>
    <w:p w14:paraId="095F8A82" w14:textId="77777777" w:rsidR="005A04B3" w:rsidRPr="00A96ED6" w:rsidRDefault="005A04B3" w:rsidP="005A04B3">
      <w:pPr>
        <w:jc w:val="both"/>
        <w:rPr>
          <w:rFonts w:ascii="Times New Roman" w:hAnsi="Times New Roman" w:cs="Times New Roman"/>
          <w:noProof/>
          <w:sz w:val="24"/>
        </w:rPr>
      </w:pPr>
    </w:p>
    <w:p w14:paraId="31514790" w14:textId="77777777" w:rsidR="005A04B3" w:rsidRPr="00A96ED6" w:rsidRDefault="005A04B3" w:rsidP="005A04B3">
      <w:pPr>
        <w:jc w:val="both"/>
        <w:rPr>
          <w:rFonts w:ascii="Times New Roman" w:hAnsi="Times New Roman" w:cs="Times New Roman"/>
          <w:b/>
          <w:noProof/>
          <w:sz w:val="24"/>
        </w:rPr>
      </w:pPr>
      <w:r>
        <w:rPr>
          <w:rFonts w:ascii="Times New Roman" w:hAnsi="Times New Roman"/>
          <w:b/>
          <w:sz w:val="24"/>
        </w:rPr>
        <w:t xml:space="preserve">3. veidā sniegtie izplatīšanas pakalpojumi = </w:t>
      </w:r>
      <w:r>
        <w:rPr>
          <w:rFonts w:ascii="Times New Roman" w:hAnsi="Times New Roman"/>
          <w:b/>
          <w:i/>
          <w:iCs/>
          <w:sz w:val="24"/>
        </w:rPr>
        <w:t>OFATS</w:t>
      </w:r>
      <w:r>
        <w:rPr>
          <w:rFonts w:ascii="Times New Roman" w:hAnsi="Times New Roman"/>
          <w:b/>
          <w:sz w:val="24"/>
        </w:rPr>
        <w:t xml:space="preserve"> tālākpārdošanai iepirkto preču bruto tirdzniecības uzcenojums = (</w:t>
      </w:r>
      <w:r>
        <w:rPr>
          <w:rFonts w:ascii="Times New Roman" w:hAnsi="Times New Roman"/>
          <w:b/>
          <w:i/>
          <w:iCs/>
          <w:sz w:val="24"/>
        </w:rPr>
        <w:t>IFATS</w:t>
      </w:r>
      <w:r>
        <w:rPr>
          <w:rFonts w:ascii="Times New Roman" w:hAnsi="Times New Roman"/>
          <w:b/>
          <w:sz w:val="24"/>
        </w:rPr>
        <w:t xml:space="preserve"> produkcijas vērtība (G sadaļa) / </w:t>
      </w:r>
      <w:r>
        <w:rPr>
          <w:rFonts w:ascii="Times New Roman" w:hAnsi="Times New Roman"/>
          <w:b/>
          <w:i/>
          <w:iCs/>
          <w:sz w:val="24"/>
        </w:rPr>
        <w:t>IFATS</w:t>
      </w:r>
      <w:r>
        <w:rPr>
          <w:rFonts w:ascii="Times New Roman" w:hAnsi="Times New Roman"/>
          <w:b/>
          <w:sz w:val="24"/>
        </w:rPr>
        <w:t xml:space="preserve"> neto apgrozījums (G sadaļa)) x </w:t>
      </w:r>
      <w:r>
        <w:rPr>
          <w:rFonts w:ascii="Times New Roman" w:hAnsi="Times New Roman"/>
          <w:b/>
          <w:i/>
          <w:iCs/>
          <w:sz w:val="24"/>
        </w:rPr>
        <w:t>OFATS</w:t>
      </w:r>
      <w:r>
        <w:rPr>
          <w:rFonts w:ascii="Times New Roman" w:hAnsi="Times New Roman"/>
          <w:b/>
          <w:sz w:val="24"/>
        </w:rPr>
        <w:t xml:space="preserve"> kopējais neto apgrozījums (G sadaļa).</w:t>
      </w:r>
    </w:p>
    <w:p w14:paraId="16332AD8" w14:textId="77777777" w:rsidR="005A04B3" w:rsidRPr="00A96ED6" w:rsidRDefault="005A04B3" w:rsidP="005A04B3">
      <w:pPr>
        <w:jc w:val="both"/>
        <w:rPr>
          <w:rFonts w:ascii="Times New Roman" w:hAnsi="Times New Roman" w:cs="Times New Roman"/>
          <w:b/>
          <w:noProof/>
          <w:sz w:val="24"/>
        </w:rPr>
      </w:pPr>
    </w:p>
    <w:p w14:paraId="43FF578B" w14:textId="77777777" w:rsidR="005A04B3" w:rsidRPr="00A96ED6" w:rsidRDefault="005A04B3" w:rsidP="005A04B3">
      <w:pPr>
        <w:jc w:val="both"/>
        <w:rPr>
          <w:rFonts w:ascii="Times New Roman" w:hAnsi="Times New Roman" w:cs="Times New Roman"/>
          <w:b/>
          <w:bCs/>
          <w:noProof/>
          <w:color w:val="1C1C1C"/>
          <w:sz w:val="24"/>
        </w:rPr>
      </w:pPr>
      <w:bookmarkStart w:id="157" w:name="13.3.4._The_United_States_of_America"/>
      <w:bookmarkEnd w:id="157"/>
      <w:r>
        <w:rPr>
          <w:rFonts w:ascii="Times New Roman" w:hAnsi="Times New Roman"/>
          <w:b/>
          <w:color w:val="1C1C1C"/>
          <w:sz w:val="24"/>
        </w:rPr>
        <w:t>13.3.4. Amerikas Savienotās Valstis</w:t>
      </w:r>
    </w:p>
    <w:p w14:paraId="35CE3661" w14:textId="77777777" w:rsidR="005A04B3" w:rsidRPr="00A96ED6" w:rsidRDefault="005A04B3" w:rsidP="005A04B3">
      <w:pPr>
        <w:jc w:val="both"/>
        <w:rPr>
          <w:rFonts w:ascii="Times New Roman" w:hAnsi="Times New Roman" w:cs="Times New Roman"/>
          <w:noProof/>
          <w:color w:val="1C1C1C"/>
          <w:sz w:val="24"/>
        </w:rPr>
      </w:pPr>
    </w:p>
    <w:p w14:paraId="4308FAA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ASV Ekonomikas analīzes birojs (</w:t>
      </w:r>
      <w:r>
        <w:rPr>
          <w:rFonts w:ascii="Times New Roman" w:hAnsi="Times New Roman"/>
          <w:i/>
          <w:iCs/>
          <w:sz w:val="24"/>
        </w:rPr>
        <w:t>BEA</w:t>
      </w:r>
      <w:r>
        <w:rPr>
          <w:rFonts w:ascii="Times New Roman" w:hAnsi="Times New Roman"/>
          <w:sz w:val="24"/>
        </w:rPr>
        <w:t xml:space="preserve">) izmanto pavisam jaunu metodi, lai novērtētu ar saistītu uzņēmumu starpniecību sniegtos pakalpojumus iedalījumā pēc pakalpojuma veida, saskaņojot savu visaptverošo, uz rūpniecību balstīto ārvalstu saistītu uzņēmumu statistiku ar savu tirdzniecības statistiku. Izmantotā pieeja paskaidrota publikācijā </w:t>
      </w:r>
      <w:r>
        <w:rPr>
          <w:rFonts w:ascii="Times New Roman" w:hAnsi="Times New Roman"/>
          <w:i/>
          <w:sz w:val="24"/>
        </w:rPr>
        <w:t>Measuring Trade in Services by Mode of Supply</w:t>
      </w:r>
      <w:r>
        <w:rPr>
          <w:rFonts w:ascii="Times New Roman" w:hAnsi="Times New Roman"/>
          <w:sz w:val="24"/>
        </w:rPr>
        <w:t xml:space="preserve"> [Pakalpojumu tirdzniecības novērtēšana iedalījumā pēc pakalpojumu sniegšanas veida].</w:t>
      </w:r>
      <w:r w:rsidRPr="00A96ED6">
        <w:rPr>
          <w:rStyle w:val="FootnoteReference"/>
          <w:rFonts w:ascii="Times New Roman" w:hAnsi="Times New Roman" w:cs="Times New Roman"/>
          <w:noProof/>
          <w:sz w:val="24"/>
        </w:rPr>
        <w:footnoteReference w:id="188"/>
      </w:r>
    </w:p>
    <w:p w14:paraId="4A83F90F" w14:textId="77777777" w:rsidR="005A04B3" w:rsidRPr="00A96ED6" w:rsidRDefault="005A04B3" w:rsidP="005A04B3">
      <w:pPr>
        <w:jc w:val="both"/>
        <w:rPr>
          <w:rFonts w:ascii="Times New Roman" w:hAnsi="Times New Roman" w:cs="Times New Roman"/>
          <w:noProof/>
          <w:sz w:val="24"/>
        </w:rPr>
      </w:pPr>
    </w:p>
    <w:p w14:paraId="43F696F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Kā paskaidrots minētajā publikācijā, novērtējumi par 3. veidā sniegtajiem pakalpojumiem iedalījumā pēc pakalpojuma veida ir balstīti uz sasaistes tabulu</w:t>
      </w:r>
      <w:r w:rsidRPr="00A96ED6">
        <w:rPr>
          <w:rStyle w:val="FootnoteReference"/>
          <w:rFonts w:ascii="Times New Roman" w:hAnsi="Times New Roman" w:cs="Times New Roman"/>
          <w:noProof/>
          <w:sz w:val="24"/>
        </w:rPr>
        <w:footnoteReference w:id="189"/>
      </w:r>
      <w:r>
        <w:rPr>
          <w:rFonts w:ascii="Times New Roman" w:hAnsi="Times New Roman"/>
          <w:sz w:val="24"/>
        </w:rPr>
        <w:t xml:space="preserve"> par </w:t>
      </w:r>
      <w:r>
        <w:rPr>
          <w:rFonts w:ascii="Times New Roman" w:hAnsi="Times New Roman"/>
          <w:i/>
          <w:iCs/>
          <w:sz w:val="24"/>
        </w:rPr>
        <w:t xml:space="preserve">BEA </w:t>
      </w:r>
      <w:r>
        <w:rPr>
          <w:rFonts w:ascii="Times New Roman" w:hAnsi="Times New Roman"/>
          <w:sz w:val="24"/>
        </w:rPr>
        <w:t>apkopotās</w:t>
      </w:r>
      <w:r>
        <w:rPr>
          <w:rFonts w:ascii="Times New Roman" w:hAnsi="Times New Roman"/>
          <w:i/>
          <w:iCs/>
          <w:sz w:val="24"/>
        </w:rPr>
        <w:t xml:space="preserve"> FATS</w:t>
      </w:r>
      <w:r>
        <w:rPr>
          <w:rFonts w:ascii="Times New Roman" w:hAnsi="Times New Roman"/>
          <w:sz w:val="24"/>
        </w:rPr>
        <w:t xml:space="preserve">, kura klasificēta iedalījumā pēc tās nozares veida, kas atbilst informācijas sniedzēja lielākajai pārdošanas apjoma proporcijai, un </w:t>
      </w:r>
      <w:r>
        <w:rPr>
          <w:rFonts w:ascii="Times New Roman" w:hAnsi="Times New Roman"/>
          <w:i/>
          <w:iCs/>
          <w:sz w:val="24"/>
        </w:rPr>
        <w:t>BEA</w:t>
      </w:r>
      <w:r>
        <w:rPr>
          <w:rFonts w:ascii="Times New Roman" w:hAnsi="Times New Roman"/>
          <w:sz w:val="24"/>
        </w:rPr>
        <w:t xml:space="preserve"> pakalpojumu tirdzniecības kategorijām, ko tas izmanto savā statistikā par 1., 2. un 4. veidu.</w:t>
      </w:r>
    </w:p>
    <w:p w14:paraId="660AEF8D" w14:textId="77777777" w:rsidR="005A04B3" w:rsidRPr="00A96ED6" w:rsidRDefault="005A04B3" w:rsidP="005A04B3">
      <w:pPr>
        <w:jc w:val="both"/>
        <w:rPr>
          <w:rFonts w:ascii="Times New Roman" w:hAnsi="Times New Roman" w:cs="Times New Roman"/>
          <w:noProof/>
          <w:sz w:val="24"/>
        </w:rPr>
      </w:pPr>
    </w:p>
    <w:p w14:paraId="4C94E24B" w14:textId="77777777" w:rsidR="005A04B3" w:rsidRPr="00A96ED6" w:rsidRDefault="005A04B3" w:rsidP="00392A82">
      <w:pPr>
        <w:keepNext/>
        <w:keepLines/>
        <w:jc w:val="both"/>
        <w:rPr>
          <w:rFonts w:ascii="Times New Roman" w:hAnsi="Times New Roman" w:cs="Times New Roman"/>
          <w:noProof/>
          <w:sz w:val="24"/>
        </w:rPr>
      </w:pPr>
      <w:r>
        <w:rPr>
          <w:rFonts w:ascii="Times New Roman" w:hAnsi="Times New Roman"/>
          <w:i/>
          <w:iCs/>
          <w:sz w:val="24"/>
        </w:rPr>
        <w:lastRenderedPageBreak/>
        <w:t>BEA</w:t>
      </w:r>
      <w:r>
        <w:rPr>
          <w:rFonts w:ascii="Times New Roman" w:hAnsi="Times New Roman"/>
          <w:sz w:val="24"/>
        </w:rPr>
        <w:t xml:space="preserve"> 3. veida kopējie apjomi ir balstīti uz tā </w:t>
      </w:r>
      <w:r>
        <w:rPr>
          <w:rFonts w:ascii="Times New Roman" w:hAnsi="Times New Roman"/>
          <w:i/>
          <w:iCs/>
          <w:sz w:val="24"/>
        </w:rPr>
        <w:t>FATS</w:t>
      </w:r>
      <w:r>
        <w:rPr>
          <w:rFonts w:ascii="Times New Roman" w:hAnsi="Times New Roman"/>
          <w:sz w:val="24"/>
        </w:rPr>
        <w:t xml:space="preserve"> datiem. Sasaistes tabula ļauj pielīdzināt pakalpojumu veidus </w:t>
      </w:r>
      <w:r>
        <w:rPr>
          <w:rFonts w:ascii="Times New Roman" w:hAnsi="Times New Roman"/>
          <w:i/>
          <w:iCs/>
          <w:sz w:val="24"/>
        </w:rPr>
        <w:t>FATS</w:t>
      </w:r>
      <w:r>
        <w:rPr>
          <w:rFonts w:ascii="Times New Roman" w:hAnsi="Times New Roman"/>
          <w:sz w:val="24"/>
        </w:rPr>
        <w:t xml:space="preserve"> statistikā uzrādītajiem pakalpojumu veidiem, kas norādīti</w:t>
      </w:r>
      <w:r>
        <w:rPr>
          <w:rFonts w:ascii="Times New Roman" w:hAnsi="Times New Roman"/>
          <w:i/>
          <w:iCs/>
          <w:sz w:val="24"/>
        </w:rPr>
        <w:t xml:space="preserve"> BEA</w:t>
      </w:r>
      <w:r>
        <w:rPr>
          <w:rFonts w:ascii="Times New Roman" w:hAnsi="Times New Roman"/>
          <w:sz w:val="24"/>
        </w:rPr>
        <w:t xml:space="preserve"> apsekojumos par darbībām, ko veic ar daudznacionālu uzņēmumu saistīti uzņēmumi (</w:t>
      </w:r>
      <w:r>
        <w:rPr>
          <w:rFonts w:ascii="Times New Roman" w:hAnsi="Times New Roman"/>
          <w:i/>
          <w:iCs/>
          <w:sz w:val="24"/>
        </w:rPr>
        <w:t>MNE</w:t>
      </w:r>
      <w:r>
        <w:rPr>
          <w:rFonts w:ascii="Times New Roman" w:hAnsi="Times New Roman"/>
          <w:sz w:val="24"/>
        </w:rPr>
        <w:t xml:space="preserve">), lai salīdzinātu to, kā ASV uzņēmumi piedāvā dažāda veida pakalpojumus visos četros veidos. Šie </w:t>
      </w:r>
      <w:r>
        <w:rPr>
          <w:rFonts w:ascii="Times New Roman" w:hAnsi="Times New Roman"/>
          <w:i/>
          <w:iCs/>
          <w:sz w:val="24"/>
        </w:rPr>
        <w:t>BEA FATS</w:t>
      </w:r>
      <w:r>
        <w:rPr>
          <w:rFonts w:ascii="Times New Roman" w:hAnsi="Times New Roman"/>
          <w:sz w:val="24"/>
        </w:rPr>
        <w:t xml:space="preserve"> dati ietver statistiku par pakalpojumiem, ko ASV </w:t>
      </w:r>
      <w:r>
        <w:rPr>
          <w:rFonts w:ascii="Times New Roman" w:hAnsi="Times New Roman"/>
          <w:i/>
          <w:iCs/>
          <w:sz w:val="24"/>
        </w:rPr>
        <w:t>MNE</w:t>
      </w:r>
      <w:r>
        <w:rPr>
          <w:rFonts w:ascii="Times New Roman" w:hAnsi="Times New Roman"/>
          <w:sz w:val="24"/>
        </w:rPr>
        <w:t xml:space="preserve"> sniedz uzņēmējvalstij ar tādu ārvalstu saistītu uzņēmumu starpniecību, kuru kontrolpakete pieder rezidentiem (</w:t>
      </w:r>
      <w:r>
        <w:rPr>
          <w:rFonts w:ascii="Times New Roman" w:hAnsi="Times New Roman"/>
          <w:i/>
          <w:iCs/>
          <w:sz w:val="24"/>
        </w:rPr>
        <w:t>MOFA</w:t>
      </w:r>
      <w:r>
        <w:rPr>
          <w:rFonts w:ascii="Times New Roman" w:hAnsi="Times New Roman"/>
          <w:sz w:val="24"/>
        </w:rPr>
        <w:t xml:space="preserve">), kā arī par pakalpojumiem, ko ASV rezidentiem sniedz ārvalstu </w:t>
      </w:r>
      <w:r>
        <w:rPr>
          <w:rFonts w:ascii="Times New Roman" w:hAnsi="Times New Roman"/>
          <w:i/>
          <w:iCs/>
          <w:sz w:val="24"/>
        </w:rPr>
        <w:t>MNE</w:t>
      </w:r>
      <w:r>
        <w:rPr>
          <w:rFonts w:ascii="Times New Roman" w:hAnsi="Times New Roman"/>
          <w:sz w:val="24"/>
        </w:rPr>
        <w:t xml:space="preserve"> ar tādu saistītu ASV uzņēmumu starpniecību, kuru kontrolpakete pieder rezidentiem (</w:t>
      </w:r>
      <w:r>
        <w:rPr>
          <w:rFonts w:ascii="Times New Roman" w:hAnsi="Times New Roman"/>
          <w:i/>
          <w:iCs/>
          <w:sz w:val="24"/>
        </w:rPr>
        <w:t>MOUSA</w:t>
      </w:r>
      <w:r>
        <w:rPr>
          <w:rFonts w:ascii="Times New Roman" w:hAnsi="Times New Roman"/>
          <w:sz w:val="24"/>
        </w:rPr>
        <w:t>).</w:t>
      </w:r>
      <w:r w:rsidRPr="00A96ED6">
        <w:rPr>
          <w:rStyle w:val="FootnoteReference"/>
          <w:rFonts w:ascii="Times New Roman" w:hAnsi="Times New Roman" w:cs="Times New Roman"/>
          <w:noProof/>
          <w:sz w:val="24"/>
        </w:rPr>
        <w:footnoteReference w:id="190"/>
      </w:r>
      <w:r>
        <w:rPr>
          <w:rFonts w:ascii="Times New Roman" w:hAnsi="Times New Roman"/>
          <w:sz w:val="24"/>
        </w:rPr>
        <w:t xml:space="preserve"> Lai labāk izprastu </w:t>
      </w:r>
      <w:r>
        <w:rPr>
          <w:rFonts w:ascii="Times New Roman" w:hAnsi="Times New Roman"/>
          <w:i/>
          <w:iCs/>
          <w:sz w:val="24"/>
        </w:rPr>
        <w:t>MNE</w:t>
      </w:r>
      <w:r>
        <w:rPr>
          <w:rFonts w:ascii="Times New Roman" w:hAnsi="Times New Roman"/>
          <w:sz w:val="24"/>
        </w:rPr>
        <w:t xml:space="preserve"> darbību, šo statistiku apkopo par tiem uzņēmumiem, kuros tiešais ieguldītājs tieši vai netieši patur vai kontrolē balsstiesību vairākumu.</w:t>
      </w:r>
    </w:p>
    <w:p w14:paraId="06BA2A92" w14:textId="77777777" w:rsidR="005A04B3" w:rsidRPr="00A96ED6" w:rsidRDefault="005A04B3" w:rsidP="005A04B3">
      <w:pPr>
        <w:jc w:val="both"/>
        <w:rPr>
          <w:rFonts w:ascii="Times New Roman" w:hAnsi="Times New Roman" w:cs="Times New Roman"/>
          <w:noProof/>
          <w:sz w:val="24"/>
        </w:rPr>
      </w:pPr>
    </w:p>
    <w:p w14:paraId="2EFFD5E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ASV kontekstā 3. veidā sniegtie pakalpojumi 2016. gadā veidoja 59 % no visiem sniegtajiem pakalpojumiem un 63 % no visiem saņemtajiem pakalpojumiem.</w:t>
      </w:r>
    </w:p>
    <w:p w14:paraId="27BE58A9" w14:textId="77777777" w:rsidR="005A04B3" w:rsidRPr="00A96ED6" w:rsidRDefault="005A04B3" w:rsidP="005A04B3">
      <w:pPr>
        <w:jc w:val="both"/>
        <w:rPr>
          <w:rFonts w:ascii="Times New Roman" w:hAnsi="Times New Roman" w:cs="Times New Roman"/>
          <w:noProof/>
          <w:sz w:val="24"/>
        </w:rPr>
      </w:pPr>
    </w:p>
    <w:p w14:paraId="4C5C1F64" w14:textId="77777777" w:rsidR="005A04B3" w:rsidRPr="00A96ED6" w:rsidRDefault="005A04B3" w:rsidP="005A04B3">
      <w:pPr>
        <w:jc w:val="both"/>
        <w:rPr>
          <w:rFonts w:ascii="Times New Roman" w:hAnsi="Times New Roman" w:cs="Times New Roman"/>
          <w:noProof/>
          <w:sz w:val="24"/>
        </w:rPr>
      </w:pPr>
    </w:p>
    <w:p w14:paraId="052D0A8F" w14:textId="77777777" w:rsidR="005A04B3" w:rsidRPr="00A96ED6" w:rsidRDefault="005A04B3" w:rsidP="005A04B3">
      <w:pPr>
        <w:jc w:val="both"/>
        <w:rPr>
          <w:rFonts w:ascii="Times New Roman" w:hAnsi="Times New Roman" w:cs="Times New Roman"/>
          <w:b/>
          <w:bCs/>
          <w:noProof/>
          <w:color w:val="B83B46"/>
          <w:sz w:val="28"/>
          <w:szCs w:val="24"/>
        </w:rPr>
      </w:pPr>
      <w:bookmarkStart w:id="158" w:name="13.4._National_practices_–_MoS_data_comp"/>
      <w:bookmarkEnd w:id="158"/>
      <w:r>
        <w:rPr>
          <w:rFonts w:ascii="Times New Roman" w:hAnsi="Times New Roman"/>
          <w:b/>
          <w:color w:val="B83B46"/>
          <w:sz w:val="28"/>
        </w:rPr>
        <w:t xml:space="preserve">13.4. Valstu prakse – </w:t>
      </w:r>
      <w:r>
        <w:rPr>
          <w:rFonts w:ascii="Times New Roman" w:hAnsi="Times New Roman"/>
          <w:b/>
          <w:i/>
          <w:iCs/>
          <w:color w:val="B83B46"/>
          <w:sz w:val="28"/>
        </w:rPr>
        <w:t>MoS</w:t>
      </w:r>
      <w:r>
        <w:rPr>
          <w:rFonts w:ascii="Times New Roman" w:hAnsi="Times New Roman"/>
          <w:b/>
          <w:color w:val="B83B46"/>
          <w:sz w:val="28"/>
        </w:rPr>
        <w:t xml:space="preserve"> datu apkopošana</w:t>
      </w:r>
    </w:p>
    <w:p w14:paraId="2BFAD183" w14:textId="77777777" w:rsidR="005A04B3" w:rsidRPr="00A96ED6" w:rsidRDefault="005A04B3" w:rsidP="005A04B3">
      <w:pPr>
        <w:jc w:val="both"/>
        <w:rPr>
          <w:rFonts w:ascii="Times New Roman" w:hAnsi="Times New Roman" w:cs="Times New Roman"/>
          <w:b/>
          <w:bCs/>
          <w:noProof/>
          <w:color w:val="B83B46"/>
          <w:sz w:val="28"/>
          <w:szCs w:val="24"/>
        </w:rPr>
      </w:pPr>
    </w:p>
    <w:p w14:paraId="504465F5" w14:textId="77777777" w:rsidR="005A04B3" w:rsidRPr="00A96ED6" w:rsidRDefault="005A04B3" w:rsidP="005A04B3">
      <w:pPr>
        <w:jc w:val="both"/>
        <w:rPr>
          <w:rFonts w:ascii="Times New Roman" w:hAnsi="Times New Roman" w:cs="Times New Roman"/>
          <w:b/>
          <w:bCs/>
          <w:noProof/>
          <w:color w:val="1C1C1C"/>
          <w:sz w:val="24"/>
        </w:rPr>
      </w:pPr>
      <w:bookmarkStart w:id="159" w:name="13.4.1._France"/>
      <w:bookmarkEnd w:id="159"/>
      <w:r>
        <w:rPr>
          <w:rFonts w:ascii="Times New Roman" w:hAnsi="Times New Roman"/>
          <w:b/>
          <w:color w:val="1C1C1C"/>
          <w:sz w:val="24"/>
        </w:rPr>
        <w:t>13.4.1. Francija</w:t>
      </w:r>
    </w:p>
    <w:p w14:paraId="6B0839E6" w14:textId="77777777" w:rsidR="005A04B3" w:rsidRPr="00A96ED6" w:rsidRDefault="005A04B3" w:rsidP="005A04B3">
      <w:pPr>
        <w:jc w:val="both"/>
        <w:rPr>
          <w:rFonts w:ascii="Times New Roman" w:hAnsi="Times New Roman" w:cs="Times New Roman"/>
          <w:b/>
          <w:bCs/>
          <w:noProof/>
          <w:color w:val="1C1C1C"/>
          <w:sz w:val="24"/>
        </w:rPr>
      </w:pPr>
    </w:p>
    <w:p w14:paraId="35A21AD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Francijas pieredze pakalpojumu tirdzniecības novērtēšanā iedalījumā pēc</w:t>
      </w:r>
      <w:r>
        <w:rPr>
          <w:rFonts w:ascii="Times New Roman" w:hAnsi="Times New Roman"/>
          <w:i/>
          <w:iCs/>
          <w:sz w:val="24"/>
        </w:rPr>
        <w:t xml:space="preserve"> MoS</w:t>
      </w:r>
      <w:r>
        <w:rPr>
          <w:rFonts w:ascii="Times New Roman" w:hAnsi="Times New Roman"/>
          <w:sz w:val="24"/>
        </w:rPr>
        <w:t xml:space="preserve"> ir plaši raksturota Francijas Bankas izdevumā </w:t>
      </w:r>
      <w:r>
        <w:rPr>
          <w:rFonts w:ascii="Times New Roman" w:hAnsi="Times New Roman"/>
          <w:i/>
          <w:sz w:val="24"/>
        </w:rPr>
        <w:t>Banque de France Bulletin</w:t>
      </w:r>
      <w:r>
        <w:rPr>
          <w:rFonts w:ascii="Times New Roman" w:hAnsi="Times New Roman"/>
          <w:sz w:val="24"/>
        </w:rPr>
        <w:t xml:space="preserve"> ietvertajā R. Sezāra [</w:t>
      </w:r>
      <w:r>
        <w:rPr>
          <w:rFonts w:ascii="Times New Roman" w:hAnsi="Times New Roman"/>
          <w:i/>
          <w:iCs/>
          <w:sz w:val="24"/>
        </w:rPr>
        <w:t>R. Cezar</w:t>
      </w:r>
      <w:r>
        <w:rPr>
          <w:rFonts w:ascii="Times New Roman" w:hAnsi="Times New Roman"/>
          <w:sz w:val="24"/>
        </w:rPr>
        <w:t>] un G. Fegāras [</w:t>
      </w:r>
      <w:r>
        <w:rPr>
          <w:rFonts w:ascii="Times New Roman" w:hAnsi="Times New Roman"/>
          <w:i/>
          <w:iCs/>
          <w:sz w:val="24"/>
        </w:rPr>
        <w:t>G. Fegar</w:t>
      </w:r>
      <w:r>
        <w:rPr>
          <w:rFonts w:ascii="Times New Roman" w:hAnsi="Times New Roman"/>
          <w:sz w:val="24"/>
        </w:rPr>
        <w:t xml:space="preserve">] rakstā </w:t>
      </w:r>
      <w:r>
        <w:rPr>
          <w:rFonts w:ascii="Times New Roman" w:hAnsi="Times New Roman"/>
          <w:i/>
          <w:iCs/>
          <w:sz w:val="24"/>
        </w:rPr>
        <w:t>French international trade in services by mode of supply</w:t>
      </w:r>
      <w:r>
        <w:rPr>
          <w:rFonts w:ascii="Times New Roman" w:hAnsi="Times New Roman"/>
          <w:sz w:val="24"/>
        </w:rPr>
        <w:t xml:space="preserve"> [Francijas starptautiskā pakalpojumu tirdzniecība iedalījumā pēc pakalpojumu sniegšanas veida].</w:t>
      </w:r>
      <w:r w:rsidRPr="00A96ED6">
        <w:rPr>
          <w:rStyle w:val="FootnoteReference"/>
          <w:rFonts w:ascii="Times New Roman" w:hAnsi="Times New Roman" w:cs="Times New Roman"/>
          <w:noProof/>
          <w:sz w:val="24"/>
        </w:rPr>
        <w:footnoteReference w:id="191"/>
      </w:r>
    </w:p>
    <w:p w14:paraId="26ECDF0F" w14:textId="77777777" w:rsidR="005A04B3" w:rsidRPr="00A96ED6" w:rsidRDefault="005A04B3" w:rsidP="005A04B3">
      <w:pPr>
        <w:jc w:val="both"/>
        <w:rPr>
          <w:rFonts w:ascii="Times New Roman" w:hAnsi="Times New Roman" w:cs="Times New Roman"/>
          <w:noProof/>
          <w:sz w:val="24"/>
        </w:rPr>
      </w:pPr>
    </w:p>
    <w:p w14:paraId="68360F5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Francijas metode, lai apkopotu datus par 1., 2. un 4. veidā sniegtajiem pakalpojumiem, ir balstīta uz </w:t>
      </w:r>
      <w:r>
        <w:rPr>
          <w:rFonts w:ascii="Times New Roman" w:hAnsi="Times New Roman"/>
          <w:i/>
          <w:iCs/>
          <w:sz w:val="24"/>
        </w:rPr>
        <w:t>Eurostat</w:t>
      </w:r>
      <w:r>
        <w:rPr>
          <w:rFonts w:ascii="Times New Roman" w:hAnsi="Times New Roman"/>
          <w:sz w:val="24"/>
        </w:rPr>
        <w:t xml:space="preserve"> vienkāršoto modeli, kas paredz ne tikai noteikt dominējošo(-s) pakalpojumu sniegšanas veidu(-s), bet arī atbilstoši pakalpojumu sniegšanas veidam attiecināt noteiktās iedalījuma proporcijas uz katru pakalpojuma posteni.</w:t>
      </w:r>
    </w:p>
    <w:p w14:paraId="7CF6CAED" w14:textId="77777777" w:rsidR="005A04B3" w:rsidRPr="00A96ED6" w:rsidRDefault="005A04B3" w:rsidP="005A04B3">
      <w:pPr>
        <w:jc w:val="both"/>
        <w:rPr>
          <w:rFonts w:ascii="Times New Roman" w:hAnsi="Times New Roman" w:cs="Times New Roman"/>
          <w:noProof/>
          <w:sz w:val="24"/>
        </w:rPr>
      </w:pPr>
    </w:p>
    <w:p w14:paraId="22D3D5E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Katru proporciju atkārtoti pārbaudīja, balstoties uz kvalitatīvu informāciju, ko sniedza izraudzīti uzņēmumi, kuri piedalījās </w:t>
      </w:r>
      <w:r>
        <w:rPr>
          <w:rFonts w:ascii="Times New Roman" w:hAnsi="Times New Roman"/>
          <w:i/>
          <w:sz w:val="24"/>
        </w:rPr>
        <w:t>Banque de France</w:t>
      </w:r>
      <w:r>
        <w:rPr>
          <w:rFonts w:ascii="Times New Roman" w:hAnsi="Times New Roman"/>
          <w:sz w:val="24"/>
        </w:rPr>
        <w:t xml:space="preserve"> veiktajos apsekojumos par pakalpojumu starptautisko tirdzniecību. Līdz ar to proporcijas var pielāgot Francijas starptautiskās tirdzniecības specifiskajām iezīmēm. Tās var aprēķināt ar augstāku detalizācijas pakāpi attiecībā uz 59 pakalpojumu kategorijām, lai koriģētu Francijai raksturīgo nozaru sastāva ietekmi. Šīs metodes pamatā ir pieņēmums, ka vienas un tās pašas iedalījuma proporcijas vienādi attiecas uz eksportu un importu. Tas šķiet reāli, jo tirdzniecības darījumi lielākoties notiek starp valstīm ar salīdzināmu diversifikācijas un attīstības pakāpi.</w:t>
      </w:r>
    </w:p>
    <w:p w14:paraId="33C165F8" w14:textId="77777777" w:rsidR="005A04B3" w:rsidRPr="00A96ED6" w:rsidRDefault="005A04B3" w:rsidP="005A04B3">
      <w:pPr>
        <w:jc w:val="both"/>
        <w:rPr>
          <w:rFonts w:ascii="Times New Roman" w:hAnsi="Times New Roman" w:cs="Times New Roman"/>
          <w:noProof/>
          <w:sz w:val="24"/>
        </w:rPr>
      </w:pPr>
    </w:p>
    <w:p w14:paraId="1D71A24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Lai novērtētu 3. veidu, nepieciešama informācija par ārvalstīs izveidoto Francijas grupu saistītu uzņēmumu un Francijā izveidoto ārvalstu grupu saistītu uzņēmumu darbību. Šo </w:t>
      </w:r>
      <w:r>
        <w:rPr>
          <w:rFonts w:ascii="Times New Roman" w:hAnsi="Times New Roman"/>
          <w:sz w:val="24"/>
        </w:rPr>
        <w:lastRenderedPageBreak/>
        <w:t xml:space="preserve">informāciju, jo īpaši par apgrozījumu, var iegūt no </w:t>
      </w:r>
      <w:r>
        <w:rPr>
          <w:rFonts w:ascii="Times New Roman" w:hAnsi="Times New Roman"/>
          <w:i/>
          <w:iCs/>
          <w:sz w:val="24"/>
        </w:rPr>
        <w:t>FATS</w:t>
      </w:r>
      <w:r>
        <w:rPr>
          <w:rFonts w:ascii="Times New Roman" w:hAnsi="Times New Roman"/>
          <w:sz w:val="24"/>
        </w:rPr>
        <w:t xml:space="preserve"> datiem. Francijā </w:t>
      </w:r>
      <w:r>
        <w:rPr>
          <w:rFonts w:ascii="Times New Roman" w:hAnsi="Times New Roman"/>
          <w:i/>
          <w:iCs/>
          <w:sz w:val="24"/>
        </w:rPr>
        <w:t>FATS</w:t>
      </w:r>
      <w:r>
        <w:rPr>
          <w:rFonts w:ascii="Times New Roman" w:hAnsi="Times New Roman"/>
          <w:sz w:val="24"/>
        </w:rPr>
        <w:t xml:space="preserve"> datus sagatavo Valsts Statistikas un ekonomikas pētījumu institūts (</w:t>
      </w:r>
      <w:r>
        <w:rPr>
          <w:rFonts w:ascii="Times New Roman" w:hAnsi="Times New Roman"/>
          <w:i/>
          <w:iCs/>
          <w:sz w:val="24"/>
        </w:rPr>
        <w:t>Insee</w:t>
      </w:r>
      <w:r>
        <w:rPr>
          <w:rFonts w:ascii="Times New Roman" w:hAnsi="Times New Roman"/>
          <w:sz w:val="24"/>
        </w:rPr>
        <w:t xml:space="preserve">) un </w:t>
      </w:r>
      <w:r>
        <w:rPr>
          <w:rFonts w:ascii="Times New Roman" w:hAnsi="Times New Roman"/>
          <w:i/>
          <w:iCs/>
          <w:sz w:val="24"/>
        </w:rPr>
        <w:t>Banque de France</w:t>
      </w:r>
      <w:r>
        <w:rPr>
          <w:rFonts w:ascii="Times New Roman" w:hAnsi="Times New Roman"/>
          <w:sz w:val="24"/>
        </w:rPr>
        <w:t xml:space="preserve"> attiecībā uz nefinanšu un attiecīgi finanšu uzņēmumiem.</w:t>
      </w:r>
    </w:p>
    <w:p w14:paraId="2B6B46B3" w14:textId="358127EE" w:rsidR="00143E8C" w:rsidRDefault="00143E8C">
      <w:pPr>
        <w:rPr>
          <w:rFonts w:ascii="Times New Roman" w:hAnsi="Times New Roman" w:cs="Times New Roman"/>
          <w:noProof/>
          <w:sz w:val="24"/>
        </w:rPr>
      </w:pPr>
      <w:r>
        <w:rPr>
          <w:rFonts w:ascii="Times New Roman" w:hAnsi="Times New Roman" w:cs="Times New Roman"/>
          <w:noProof/>
          <w:sz w:val="24"/>
        </w:rPr>
        <w:br w:type="page"/>
      </w:r>
    </w:p>
    <w:p w14:paraId="36E5B838" w14:textId="77777777" w:rsidR="005A04B3" w:rsidRPr="00A96ED6" w:rsidRDefault="005A04B3" w:rsidP="005A04B3">
      <w:pPr>
        <w:jc w:val="both"/>
        <w:rPr>
          <w:rFonts w:ascii="Times New Roman" w:hAnsi="Times New Roman" w:cs="Times New Roman"/>
          <w:noProof/>
          <w:sz w:val="24"/>
        </w:rPr>
      </w:pPr>
    </w:p>
    <w:p w14:paraId="4D8410C0" w14:textId="49721808" w:rsidR="005A04B3" w:rsidRPr="00A96ED6" w:rsidRDefault="00143E8C" w:rsidP="005A04B3">
      <w:pPr>
        <w:jc w:val="both"/>
        <w:rPr>
          <w:rFonts w:ascii="Times New Roman" w:hAnsi="Times New Roman" w:cs="Times New Roman"/>
          <w:b/>
          <w:bCs/>
          <w:noProof/>
          <w:color w:val="B83B46"/>
          <w:sz w:val="24"/>
        </w:rPr>
      </w:pPr>
      <w:r>
        <w:rPr>
          <w:rFonts w:ascii="Times New Roman" w:hAnsi="Times New Roman"/>
          <w:noProof/>
          <w:sz w:val="24"/>
        </w:rPr>
        <w:drawing>
          <wp:anchor distT="0" distB="0" distL="0" distR="0" simplePos="0" relativeHeight="251640320" behindDoc="1" locked="0" layoutInCell="1" allowOverlap="1" wp14:anchorId="6E781D84" wp14:editId="4B5AC9C8">
            <wp:simplePos x="0" y="0"/>
            <wp:positionH relativeFrom="page">
              <wp:posOffset>1023539</wp:posOffset>
            </wp:positionH>
            <wp:positionV relativeFrom="paragraph">
              <wp:posOffset>519614</wp:posOffset>
            </wp:positionV>
            <wp:extent cx="5687230" cy="1889759"/>
            <wp:effectExtent l="0" t="0" r="0" b="0"/>
            <wp:wrapTopAndBottom/>
            <wp:docPr id="821" name="Image 821" descr="A graph of a company's trade&#10;&#10;Description automatically generated with medium confidenc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21" name="Image 821" descr="A graph of a company's trade&#10;&#10;Description automatically generated with medium confidence"/>
                    <pic:cNvPicPr/>
                  </pic:nvPicPr>
                  <pic:blipFill>
                    <a:blip r:embed="rId69" cstate="print"/>
                    <a:stretch>
                      <a:fillRect/>
                    </a:stretch>
                  </pic:blipFill>
                  <pic:spPr>
                    <a:xfrm>
                      <a:off x="0" y="0"/>
                      <a:ext cx="5687230" cy="1889759"/>
                    </a:xfrm>
                    <a:prstGeom prst="rect">
                      <a:avLst/>
                    </a:prstGeom>
                  </pic:spPr>
                </pic:pic>
              </a:graphicData>
            </a:graphic>
          </wp:anchor>
        </w:drawing>
      </w:r>
      <w:r w:rsidR="005A04B3">
        <w:rPr>
          <w:rFonts w:ascii="Times New Roman" w:hAnsi="Times New Roman"/>
          <w:b/>
          <w:color w:val="B83B46"/>
          <w:sz w:val="24"/>
        </w:rPr>
        <w:t>13.1. attēls. Francijas pakalpojumu tirdzniecība iedalījumā pēc pakalpojumu sniegšanas veida (vidēji no 2011. līdz 2014. gadam)</w:t>
      </w:r>
    </w:p>
    <w:p w14:paraId="5E8379C7" w14:textId="1D14FE72" w:rsidR="005A04B3" w:rsidRPr="00A96ED6" w:rsidRDefault="005A04B3" w:rsidP="005A04B3">
      <w:pPr>
        <w:jc w:val="both"/>
        <w:rPr>
          <w:rFonts w:ascii="Times New Roman" w:hAnsi="Times New Roman" w:cs="Times New Roman"/>
          <w:b/>
          <w:noProof/>
          <w:sz w:val="24"/>
        </w:rPr>
      </w:pPr>
    </w:p>
    <w:tbl>
      <w:tblPr>
        <w:tblStyle w:val="TableGrid"/>
        <w:tblW w:w="5000" w:type="pct"/>
        <w:tblLook w:val="04A0" w:firstRow="1" w:lastRow="0" w:firstColumn="1" w:lastColumn="0" w:noHBand="0" w:noVBand="1"/>
      </w:tblPr>
      <w:tblGrid>
        <w:gridCol w:w="4645"/>
        <w:gridCol w:w="4646"/>
      </w:tblGrid>
      <w:tr w:rsidR="00CC3BEC" w:rsidRPr="00A96ED6" w14:paraId="24F3C4D4" w14:textId="1CE5F90D" w:rsidTr="00CC3BEC">
        <w:tc>
          <w:tcPr>
            <w:tcW w:w="2500" w:type="pct"/>
          </w:tcPr>
          <w:p w14:paraId="26902C7B" w14:textId="3E8A5D76" w:rsidR="00CC3BEC" w:rsidRPr="007556C9" w:rsidRDefault="00CC3BEC" w:rsidP="007556C9">
            <w:pPr>
              <w:jc w:val="center"/>
              <w:rPr>
                <w:rFonts w:ascii="Times New Roman" w:hAnsi="Times New Roman" w:cs="Times New Roman"/>
                <w:b/>
                <w:bCs/>
                <w:noProof/>
                <w:sz w:val="24"/>
              </w:rPr>
            </w:pPr>
            <w:r>
              <w:rPr>
                <w:rFonts w:ascii="Times New Roman" w:hAnsi="Times New Roman" w:cs="Times New Roman"/>
                <w:b/>
                <w:bCs/>
                <w:noProof/>
                <w:sz w:val="24"/>
              </w:rPr>
              <w:t>Angļu val.</w:t>
            </w:r>
          </w:p>
        </w:tc>
        <w:tc>
          <w:tcPr>
            <w:tcW w:w="2500" w:type="pct"/>
          </w:tcPr>
          <w:p w14:paraId="79E01DD1" w14:textId="2BF96CD2" w:rsidR="00CC3BEC" w:rsidRPr="007556C9" w:rsidRDefault="00CC3BEC" w:rsidP="007556C9">
            <w:pPr>
              <w:jc w:val="center"/>
              <w:rPr>
                <w:rFonts w:ascii="Times New Roman" w:hAnsi="Times New Roman" w:cs="Times New Roman"/>
                <w:b/>
                <w:bCs/>
                <w:noProof/>
                <w:sz w:val="24"/>
              </w:rPr>
            </w:pPr>
            <w:r>
              <w:rPr>
                <w:rFonts w:ascii="Times New Roman" w:hAnsi="Times New Roman"/>
                <w:b/>
                <w:bCs/>
                <w:sz w:val="24"/>
              </w:rPr>
              <w:t>Latviešu val.</w:t>
            </w:r>
          </w:p>
        </w:tc>
      </w:tr>
      <w:tr w:rsidR="00CC3BEC" w:rsidRPr="00A96ED6" w14:paraId="175D7408" w14:textId="05FD04ED" w:rsidTr="00CC3BEC">
        <w:tc>
          <w:tcPr>
            <w:tcW w:w="2500" w:type="pct"/>
          </w:tcPr>
          <w:p w14:paraId="4918097A"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EUR 126.4 billion</w:t>
            </w:r>
          </w:p>
          <w:p w14:paraId="615F533F" w14:textId="3A306583"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cross-border service sales (mode 1) in 2016</w:t>
            </w:r>
          </w:p>
        </w:tc>
        <w:tc>
          <w:tcPr>
            <w:tcW w:w="2500" w:type="pct"/>
          </w:tcPr>
          <w:p w14:paraId="4B730E1E"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126,4 miljardi EUR</w:t>
            </w:r>
          </w:p>
          <w:p w14:paraId="36068960" w14:textId="17F16154" w:rsidR="00CC3BEC" w:rsidRPr="00A96ED6" w:rsidRDefault="00CC3BEC" w:rsidP="007556C9">
            <w:pPr>
              <w:jc w:val="both"/>
              <w:rPr>
                <w:rFonts w:ascii="Times New Roman" w:hAnsi="Times New Roman" w:cs="Times New Roman"/>
                <w:bCs/>
                <w:noProof/>
                <w:sz w:val="24"/>
              </w:rPr>
            </w:pPr>
            <w:r>
              <w:rPr>
                <w:rFonts w:ascii="Times New Roman" w:hAnsi="Times New Roman"/>
                <w:sz w:val="24"/>
              </w:rPr>
              <w:t>pārrobežu pakalpojumu tirdzniecība (1. veids) 2016. gadā</w:t>
            </w:r>
          </w:p>
        </w:tc>
      </w:tr>
      <w:tr w:rsidR="00CC3BEC" w:rsidRPr="00A96ED6" w14:paraId="1320718B" w14:textId="2078380E" w:rsidTr="00CC3BEC">
        <w:tc>
          <w:tcPr>
            <w:tcW w:w="2500" w:type="pct"/>
          </w:tcPr>
          <w:p w14:paraId="6DB32469"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EUR 460.3 billion</w:t>
            </w:r>
          </w:p>
          <w:p w14:paraId="022C901D" w14:textId="0C88B779"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sales by French service affiliates established abroad (mode 3) in 2014</w:t>
            </w:r>
          </w:p>
        </w:tc>
        <w:tc>
          <w:tcPr>
            <w:tcW w:w="2500" w:type="pct"/>
          </w:tcPr>
          <w:p w14:paraId="222F917C"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460,3 miljardi EUR</w:t>
            </w:r>
          </w:p>
          <w:p w14:paraId="685CE8BA" w14:textId="15ECFDD8" w:rsidR="00CC3BEC" w:rsidRPr="00A96ED6" w:rsidRDefault="00CC3BEC" w:rsidP="007556C9">
            <w:pPr>
              <w:jc w:val="both"/>
              <w:rPr>
                <w:rFonts w:ascii="Times New Roman" w:hAnsi="Times New Roman" w:cs="Times New Roman"/>
                <w:bCs/>
                <w:noProof/>
                <w:sz w:val="24"/>
              </w:rPr>
            </w:pPr>
            <w:r>
              <w:rPr>
                <w:rFonts w:ascii="Times New Roman" w:hAnsi="Times New Roman"/>
                <w:sz w:val="24"/>
              </w:rPr>
              <w:t>ārvalstī izveidoto Francijas saistītu pakalpojumu uzņēmumu pārdošanas apjoms (3. veids) 2014. gadā</w:t>
            </w:r>
          </w:p>
        </w:tc>
      </w:tr>
      <w:tr w:rsidR="00CC3BEC" w:rsidRPr="00A96ED6" w14:paraId="66CE502F" w14:textId="00E67752" w:rsidTr="00CC3BEC">
        <w:tc>
          <w:tcPr>
            <w:tcW w:w="2500" w:type="pct"/>
          </w:tcPr>
          <w:p w14:paraId="73F36303"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15.9%</w:t>
            </w:r>
          </w:p>
          <w:p w14:paraId="135D3BCF" w14:textId="5B2A63EC"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Proportion of French trade in services carried out with the United States (all modes)</w:t>
            </w:r>
          </w:p>
        </w:tc>
        <w:tc>
          <w:tcPr>
            <w:tcW w:w="2500" w:type="pct"/>
          </w:tcPr>
          <w:p w14:paraId="3FD2F8FF"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15,9 %</w:t>
            </w:r>
          </w:p>
          <w:p w14:paraId="48124EBA" w14:textId="1BA72AF3" w:rsidR="00CC3BEC" w:rsidRPr="00A96ED6" w:rsidRDefault="00CC3BEC" w:rsidP="007556C9">
            <w:pPr>
              <w:jc w:val="both"/>
              <w:rPr>
                <w:rFonts w:ascii="Times New Roman" w:hAnsi="Times New Roman" w:cs="Times New Roman"/>
                <w:bCs/>
                <w:noProof/>
                <w:sz w:val="24"/>
              </w:rPr>
            </w:pPr>
            <w:r>
              <w:rPr>
                <w:rFonts w:ascii="Times New Roman" w:hAnsi="Times New Roman"/>
                <w:sz w:val="24"/>
              </w:rPr>
              <w:t>proporcija attiecībā uz Francijas pakalpojumu tirdzniecību ar Amerikas Savienotajām Valstīm (visi pakalpojumu sniegšanas veidi)</w:t>
            </w:r>
          </w:p>
        </w:tc>
      </w:tr>
      <w:tr w:rsidR="00CC3BEC" w:rsidRPr="00A96ED6" w14:paraId="27186BEF" w14:textId="2D00C969" w:rsidTr="00CC3BEC">
        <w:tc>
          <w:tcPr>
            <w:tcW w:w="2500" w:type="pct"/>
          </w:tcPr>
          <w:p w14:paraId="0CCA04CE" w14:textId="04483C11"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French trade in services by mode of supply (2011 - 14 average)</w:t>
            </w:r>
          </w:p>
        </w:tc>
        <w:tc>
          <w:tcPr>
            <w:tcW w:w="2500" w:type="pct"/>
          </w:tcPr>
          <w:p w14:paraId="603C9CDE" w14:textId="77277DB9" w:rsidR="00CC3BEC" w:rsidRPr="00A96ED6" w:rsidRDefault="00CC3BEC" w:rsidP="007556C9">
            <w:pPr>
              <w:jc w:val="both"/>
              <w:rPr>
                <w:rFonts w:ascii="Times New Roman" w:hAnsi="Times New Roman" w:cs="Times New Roman"/>
                <w:bCs/>
                <w:noProof/>
                <w:sz w:val="24"/>
              </w:rPr>
            </w:pPr>
            <w:r>
              <w:rPr>
                <w:rFonts w:ascii="Times New Roman" w:hAnsi="Times New Roman"/>
                <w:sz w:val="24"/>
              </w:rPr>
              <w:t>Francijas pakalpojumu tirdzniecība iedalījumā pēc pakalpojumu sniegšanas veida (vidēji no 2011. līdz 2014. gadam)</w:t>
            </w:r>
          </w:p>
        </w:tc>
      </w:tr>
      <w:tr w:rsidR="00CC3BEC" w:rsidRPr="00A96ED6" w14:paraId="6EB996E8" w14:textId="7BCBA5BA" w:rsidTr="00CC3BEC">
        <w:tc>
          <w:tcPr>
            <w:tcW w:w="2500" w:type="pct"/>
          </w:tcPr>
          <w:p w14:paraId="6234F7CB"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Exports</w:t>
            </w:r>
          </w:p>
          <w:p w14:paraId="2513199D"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Imports</w:t>
            </w:r>
          </w:p>
          <w:p w14:paraId="68CA60F8"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15.0</w:t>
            </w:r>
          </w:p>
          <w:p w14:paraId="36F6E821"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2.9</w:t>
            </w:r>
          </w:p>
          <w:p w14:paraId="39341241"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59.2</w:t>
            </w:r>
          </w:p>
          <w:p w14:paraId="1DAD2068"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8.3</w:t>
            </w:r>
          </w:p>
          <w:p w14:paraId="15C0F2A0"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14.5</w:t>
            </w:r>
          </w:p>
          <w:p w14:paraId="2628AA7C"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18.0</w:t>
            </w:r>
          </w:p>
          <w:p w14:paraId="01212008"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3.5</w:t>
            </w:r>
          </w:p>
          <w:p w14:paraId="6ED6833C"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45.0</w:t>
            </w:r>
          </w:p>
          <w:p w14:paraId="367574B5"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11.9</w:t>
            </w:r>
          </w:p>
          <w:p w14:paraId="0CC3F50C" w14:textId="530B15F3"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21.6</w:t>
            </w:r>
          </w:p>
        </w:tc>
        <w:tc>
          <w:tcPr>
            <w:tcW w:w="2500" w:type="pct"/>
          </w:tcPr>
          <w:p w14:paraId="410F0D0E"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Eksports</w:t>
            </w:r>
          </w:p>
          <w:p w14:paraId="7974ACD2"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Imports</w:t>
            </w:r>
          </w:p>
          <w:p w14:paraId="0C16F339"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15,0</w:t>
            </w:r>
          </w:p>
          <w:p w14:paraId="677D79CB"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2,9</w:t>
            </w:r>
          </w:p>
          <w:p w14:paraId="53B64167"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59,2</w:t>
            </w:r>
          </w:p>
          <w:p w14:paraId="11F7F266"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8,3</w:t>
            </w:r>
          </w:p>
          <w:p w14:paraId="701AEEB2"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14,5</w:t>
            </w:r>
          </w:p>
          <w:p w14:paraId="544412FB"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18,0</w:t>
            </w:r>
          </w:p>
          <w:p w14:paraId="52990BD0"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3,5</w:t>
            </w:r>
          </w:p>
          <w:p w14:paraId="5467023A"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45,0</w:t>
            </w:r>
          </w:p>
          <w:p w14:paraId="0ECD58D8"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11,9</w:t>
            </w:r>
          </w:p>
          <w:p w14:paraId="332E2C65" w14:textId="76D60DEA" w:rsidR="00CC3BEC" w:rsidRPr="00A96ED6" w:rsidRDefault="00CC3BEC" w:rsidP="007556C9">
            <w:pPr>
              <w:jc w:val="both"/>
              <w:rPr>
                <w:rFonts w:ascii="Times New Roman" w:hAnsi="Times New Roman" w:cs="Times New Roman"/>
                <w:bCs/>
                <w:noProof/>
                <w:sz w:val="24"/>
              </w:rPr>
            </w:pPr>
            <w:r>
              <w:rPr>
                <w:rFonts w:ascii="Times New Roman" w:hAnsi="Times New Roman"/>
                <w:sz w:val="24"/>
              </w:rPr>
              <w:t>21,6</w:t>
            </w:r>
          </w:p>
        </w:tc>
      </w:tr>
      <w:tr w:rsidR="00CC3BEC" w:rsidRPr="00A96ED6" w14:paraId="608BA14C" w14:textId="633C26E3" w:rsidTr="00CC3BEC">
        <w:tc>
          <w:tcPr>
            <w:tcW w:w="2500" w:type="pct"/>
          </w:tcPr>
          <w:p w14:paraId="6B55EF14"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Cross-border supply (mode 1)</w:t>
            </w:r>
          </w:p>
          <w:p w14:paraId="5AC1D05E"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Consumption abroad (mode 2)</w:t>
            </w:r>
          </w:p>
          <w:p w14:paraId="58639AF6"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Commercial presence (mode 3)</w:t>
            </w:r>
          </w:p>
          <w:p w14:paraId="003CB007"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Presence of natural persons (mode 4)</w:t>
            </w:r>
          </w:p>
          <w:p w14:paraId="4193646D" w14:textId="3339BC28"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Indirect trade in services</w:t>
            </w:r>
          </w:p>
        </w:tc>
        <w:tc>
          <w:tcPr>
            <w:tcW w:w="2500" w:type="pct"/>
          </w:tcPr>
          <w:p w14:paraId="0CE0B3BC"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Pārrobežu darījumi (1. veids)</w:t>
            </w:r>
          </w:p>
          <w:p w14:paraId="235BF22A"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Patēriņš ārvalstīs (2. veids)</w:t>
            </w:r>
          </w:p>
          <w:p w14:paraId="1965F7F2"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Komerciālā klātbūtne (3. veids)</w:t>
            </w:r>
          </w:p>
          <w:p w14:paraId="77E5CBB6"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t>Fizisku personu klātbūtne (4. veids)</w:t>
            </w:r>
          </w:p>
          <w:p w14:paraId="72D85CAB" w14:textId="45C50C4A" w:rsidR="00CC3BEC" w:rsidRPr="00A96ED6" w:rsidRDefault="00CC3BEC" w:rsidP="007556C9">
            <w:pPr>
              <w:jc w:val="both"/>
              <w:rPr>
                <w:rFonts w:ascii="Times New Roman" w:hAnsi="Times New Roman" w:cs="Times New Roman"/>
                <w:bCs/>
                <w:noProof/>
                <w:sz w:val="24"/>
              </w:rPr>
            </w:pPr>
            <w:r>
              <w:rPr>
                <w:rFonts w:ascii="Times New Roman" w:hAnsi="Times New Roman"/>
                <w:sz w:val="24"/>
              </w:rPr>
              <w:t>Netiešā pakalpojumu tirdzniecība</w:t>
            </w:r>
          </w:p>
        </w:tc>
      </w:tr>
      <w:tr w:rsidR="00CC3BEC" w:rsidRPr="00A96ED6" w14:paraId="5223D50B" w14:textId="7B9BA313" w:rsidTr="00CC3BEC">
        <w:tc>
          <w:tcPr>
            <w:tcW w:w="2500" w:type="pct"/>
          </w:tcPr>
          <w:p w14:paraId="48F42C8A" w14:textId="77777777"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t>Sources: Banque de France, Insee and World Input-Output Database (WIOD); authors’ calculations.</w:t>
            </w:r>
          </w:p>
          <w:p w14:paraId="5C1AF544" w14:textId="5A5D8279" w:rsidR="00CC3BEC" w:rsidRPr="00A96ED6" w:rsidRDefault="00CC3BEC" w:rsidP="007556C9">
            <w:pPr>
              <w:jc w:val="both"/>
              <w:rPr>
                <w:rFonts w:ascii="Times New Roman" w:hAnsi="Times New Roman" w:cs="Times New Roman"/>
                <w:bCs/>
                <w:noProof/>
                <w:sz w:val="24"/>
              </w:rPr>
            </w:pPr>
            <w:r w:rsidRPr="00A96ED6">
              <w:rPr>
                <w:rFonts w:ascii="Times New Roman" w:hAnsi="Times New Roman" w:cs="Times New Roman"/>
                <w:bCs/>
                <w:noProof/>
                <w:sz w:val="24"/>
              </w:rPr>
              <w:lastRenderedPageBreak/>
              <w:t>Note: Mode 1 – the service crosses a border; mode 2 – the consumer moves abroad to consume the service; mode 3 – the supplier sets up a permanent presence abroad to reach consumers; and mode 4 – the supplier moves abroad temporarity in order to supply the service. Indirect trade in services refers to services for use in the production of goods traded internationally.</w:t>
            </w:r>
          </w:p>
        </w:tc>
        <w:tc>
          <w:tcPr>
            <w:tcW w:w="2500" w:type="pct"/>
          </w:tcPr>
          <w:p w14:paraId="3375406F" w14:textId="77777777" w:rsidR="00CC3BEC" w:rsidRPr="00A96ED6" w:rsidRDefault="00CC3BEC" w:rsidP="007556C9">
            <w:pPr>
              <w:jc w:val="both"/>
              <w:rPr>
                <w:rFonts w:ascii="Times New Roman" w:hAnsi="Times New Roman" w:cs="Times New Roman"/>
                <w:bCs/>
                <w:noProof/>
                <w:sz w:val="24"/>
              </w:rPr>
            </w:pPr>
            <w:r>
              <w:rPr>
                <w:rFonts w:ascii="Times New Roman" w:hAnsi="Times New Roman"/>
                <w:sz w:val="24"/>
              </w:rPr>
              <w:lastRenderedPageBreak/>
              <w:t xml:space="preserve">Avoti: </w:t>
            </w:r>
            <w:r>
              <w:rPr>
                <w:rFonts w:ascii="Times New Roman" w:hAnsi="Times New Roman"/>
                <w:i/>
                <w:iCs/>
                <w:sz w:val="24"/>
              </w:rPr>
              <w:t>Banque de France</w:t>
            </w:r>
            <w:r>
              <w:rPr>
                <w:rFonts w:ascii="Times New Roman" w:hAnsi="Times New Roman"/>
                <w:sz w:val="24"/>
              </w:rPr>
              <w:t xml:space="preserve">, </w:t>
            </w:r>
            <w:r>
              <w:rPr>
                <w:rFonts w:ascii="Times New Roman" w:hAnsi="Times New Roman"/>
                <w:i/>
                <w:iCs/>
                <w:sz w:val="24"/>
              </w:rPr>
              <w:t>Insee</w:t>
            </w:r>
            <w:r>
              <w:rPr>
                <w:rFonts w:ascii="Times New Roman" w:hAnsi="Times New Roman"/>
                <w:sz w:val="24"/>
              </w:rPr>
              <w:t xml:space="preserve"> un Pasaules Izlietoto resursu un iegūto rezultātu datubāze (</w:t>
            </w:r>
            <w:r>
              <w:rPr>
                <w:rFonts w:ascii="Times New Roman" w:hAnsi="Times New Roman"/>
                <w:i/>
                <w:iCs/>
                <w:sz w:val="24"/>
              </w:rPr>
              <w:t>WIOD</w:t>
            </w:r>
            <w:r>
              <w:rPr>
                <w:rFonts w:ascii="Times New Roman" w:hAnsi="Times New Roman"/>
                <w:sz w:val="24"/>
              </w:rPr>
              <w:t>); autoru veiktie aprēķini</w:t>
            </w:r>
          </w:p>
          <w:p w14:paraId="5C38FC29" w14:textId="3435BC17" w:rsidR="00CC3BEC" w:rsidRPr="00A96ED6" w:rsidRDefault="00CC3BEC" w:rsidP="007556C9">
            <w:pPr>
              <w:jc w:val="both"/>
              <w:rPr>
                <w:rFonts w:ascii="Times New Roman" w:hAnsi="Times New Roman" w:cs="Times New Roman"/>
                <w:bCs/>
                <w:noProof/>
                <w:sz w:val="24"/>
              </w:rPr>
            </w:pPr>
            <w:r>
              <w:rPr>
                <w:rFonts w:ascii="Times New Roman" w:hAnsi="Times New Roman"/>
                <w:sz w:val="24"/>
              </w:rPr>
              <w:lastRenderedPageBreak/>
              <w:t>Piezīme. 1. veids – pakalpojumu sniedz pāri robežai; 2. veids – patērētājs dodas uz ārvalstīm, lai patērētu pakalpojumu; 3. veids – piegādātājs nodibina pastāvīgu klātbūtni ārvalstīs, lai atrastos tuvāk patērētājiem; 4. veids – piegādātājs īslaicīgi dodas uz ārvalstīm, lai sniegtu pakalpojumu. Netiešā pakalpojumu tirdzniecība attiecas uz pakalpojumiem, kas paredzēti starptautiski tirgotu preču ražošanai.</w:t>
            </w:r>
          </w:p>
        </w:tc>
      </w:tr>
    </w:tbl>
    <w:p w14:paraId="43B0F0B8" w14:textId="77777777" w:rsidR="005A04B3" w:rsidRPr="00A96ED6" w:rsidRDefault="005A04B3" w:rsidP="005A04B3">
      <w:pPr>
        <w:jc w:val="both"/>
        <w:rPr>
          <w:rFonts w:ascii="Times New Roman" w:hAnsi="Times New Roman" w:cs="Times New Roman"/>
          <w:b/>
          <w:noProof/>
          <w:sz w:val="24"/>
        </w:rPr>
      </w:pPr>
    </w:p>
    <w:p w14:paraId="760FA7FE"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i/>
          <w:iCs/>
          <w:sz w:val="24"/>
        </w:rPr>
        <w:t>Banque de France</w:t>
      </w:r>
      <w:r w:rsidRPr="00A96ED6">
        <w:rPr>
          <w:rStyle w:val="FootnoteReference"/>
          <w:rFonts w:ascii="Times New Roman" w:hAnsi="Times New Roman" w:cs="Times New Roman"/>
          <w:noProof/>
          <w:sz w:val="24"/>
        </w:rPr>
        <w:footnoteReference w:id="192"/>
      </w:r>
    </w:p>
    <w:p w14:paraId="51ACC3B8" w14:textId="77777777" w:rsidR="005A04B3" w:rsidRPr="00A96ED6" w:rsidRDefault="005A04B3" w:rsidP="005A04B3">
      <w:pPr>
        <w:jc w:val="both"/>
        <w:rPr>
          <w:rFonts w:ascii="Times New Roman" w:hAnsi="Times New Roman" w:cs="Times New Roman"/>
          <w:noProof/>
          <w:sz w:val="24"/>
        </w:rPr>
      </w:pPr>
    </w:p>
    <w:p w14:paraId="6BDD3AD7" w14:textId="77777777" w:rsidR="005A04B3" w:rsidRPr="00A96ED6" w:rsidRDefault="005A04B3" w:rsidP="005A04B3">
      <w:pPr>
        <w:jc w:val="both"/>
        <w:rPr>
          <w:rFonts w:ascii="Times New Roman" w:hAnsi="Times New Roman" w:cs="Times New Roman"/>
          <w:b/>
          <w:bCs/>
          <w:noProof/>
          <w:color w:val="1C1C1C"/>
          <w:sz w:val="24"/>
        </w:rPr>
      </w:pPr>
      <w:bookmarkStart w:id="160" w:name="13.4.2._Estonia"/>
      <w:bookmarkEnd w:id="160"/>
      <w:r>
        <w:rPr>
          <w:rFonts w:ascii="Times New Roman" w:hAnsi="Times New Roman"/>
          <w:b/>
          <w:sz w:val="24"/>
        </w:rPr>
        <w:t xml:space="preserve">13.4.2. </w:t>
      </w:r>
      <w:r>
        <w:rPr>
          <w:rFonts w:ascii="Times New Roman" w:hAnsi="Times New Roman"/>
          <w:b/>
          <w:color w:val="1C1C1C"/>
          <w:sz w:val="24"/>
        </w:rPr>
        <w:t>Igaunija</w:t>
      </w:r>
    </w:p>
    <w:p w14:paraId="21273182" w14:textId="77777777" w:rsidR="005A04B3" w:rsidRPr="00A96ED6" w:rsidRDefault="005A04B3" w:rsidP="005A04B3">
      <w:pPr>
        <w:jc w:val="both"/>
        <w:rPr>
          <w:rFonts w:ascii="Times New Roman" w:hAnsi="Times New Roman" w:cs="Times New Roman"/>
          <w:noProof/>
          <w:color w:val="1C1C1C"/>
          <w:sz w:val="24"/>
        </w:rPr>
      </w:pPr>
    </w:p>
    <w:p w14:paraId="77A3152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Līdz 2021. gadam Igaunijas Banka bija atbildīga par starptautiskās pakalpojumu tirdzniecības statistikas (</w:t>
      </w:r>
      <w:r>
        <w:rPr>
          <w:rFonts w:ascii="Times New Roman" w:hAnsi="Times New Roman"/>
          <w:i/>
          <w:iCs/>
          <w:sz w:val="24"/>
        </w:rPr>
        <w:t>ITSS</w:t>
      </w:r>
      <w:r>
        <w:rPr>
          <w:rFonts w:ascii="Times New Roman" w:hAnsi="Times New Roman"/>
          <w:sz w:val="24"/>
        </w:rPr>
        <w:t xml:space="preserve">) datu vākšanu, apkopošanu un izplatīšanu. Igaunijā neveica </w:t>
      </w:r>
      <w:r>
        <w:rPr>
          <w:rFonts w:ascii="Times New Roman" w:hAnsi="Times New Roman"/>
          <w:i/>
          <w:iCs/>
          <w:sz w:val="24"/>
        </w:rPr>
        <w:t>ITSS</w:t>
      </w:r>
      <w:r>
        <w:rPr>
          <w:rFonts w:ascii="Times New Roman" w:hAnsi="Times New Roman"/>
          <w:sz w:val="24"/>
        </w:rPr>
        <w:t xml:space="preserve"> apkopošanai paredzētu apsekojumu. Pakalpojumi bija ietverti visaptverošajā ārējā nozaru apsekojumā, kas aptver visus </w:t>
      </w:r>
      <w:r>
        <w:rPr>
          <w:rFonts w:ascii="Times New Roman" w:hAnsi="Times New Roman"/>
          <w:i/>
          <w:iCs/>
          <w:sz w:val="24"/>
        </w:rPr>
        <w:t>BOP</w:t>
      </w:r>
      <w:r>
        <w:rPr>
          <w:rFonts w:ascii="Times New Roman" w:hAnsi="Times New Roman"/>
          <w:sz w:val="24"/>
        </w:rPr>
        <w:t xml:space="preserve"> darījumus un posteņus (izņemot ārējo preču tirdzniecību). Pēc tam datus pārsūtīja Igaunijas Statistikas birojam, lai apkopotu </w:t>
      </w:r>
      <w:r>
        <w:rPr>
          <w:rFonts w:ascii="Times New Roman" w:hAnsi="Times New Roman"/>
          <w:i/>
          <w:iCs/>
          <w:sz w:val="24"/>
        </w:rPr>
        <w:t>ITSS</w:t>
      </w:r>
      <w:r>
        <w:rPr>
          <w:rFonts w:ascii="Times New Roman" w:hAnsi="Times New Roman"/>
          <w:sz w:val="24"/>
        </w:rPr>
        <w:t xml:space="preserve"> datus iedalījumā pēc </w:t>
      </w:r>
      <w:r>
        <w:rPr>
          <w:rFonts w:ascii="Times New Roman" w:hAnsi="Times New Roman"/>
          <w:i/>
          <w:iCs/>
          <w:sz w:val="24"/>
        </w:rPr>
        <w:t>STEC</w:t>
      </w:r>
      <w:r>
        <w:rPr>
          <w:rFonts w:ascii="Times New Roman" w:hAnsi="Times New Roman"/>
          <w:sz w:val="24"/>
        </w:rPr>
        <w:t xml:space="preserve"> un </w:t>
      </w:r>
      <w:r>
        <w:rPr>
          <w:rFonts w:ascii="Times New Roman" w:hAnsi="Times New Roman"/>
          <w:i/>
          <w:iCs/>
          <w:sz w:val="24"/>
        </w:rPr>
        <w:t>MoS</w:t>
      </w:r>
      <w:r>
        <w:rPr>
          <w:rFonts w:ascii="Times New Roman" w:hAnsi="Times New Roman"/>
          <w:sz w:val="24"/>
        </w:rPr>
        <w:t>.</w:t>
      </w:r>
    </w:p>
    <w:p w14:paraId="46704E17" w14:textId="77777777" w:rsidR="005A04B3" w:rsidRPr="00A96ED6" w:rsidRDefault="005A04B3" w:rsidP="005A04B3">
      <w:pPr>
        <w:jc w:val="both"/>
        <w:rPr>
          <w:rFonts w:ascii="Times New Roman" w:hAnsi="Times New Roman" w:cs="Times New Roman"/>
          <w:noProof/>
          <w:sz w:val="24"/>
        </w:rPr>
      </w:pPr>
    </w:p>
    <w:p w14:paraId="5D70B42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Igaunijas Statistikas birojs 2019. un 2020. gadā apkopoja </w:t>
      </w:r>
      <w:r>
        <w:rPr>
          <w:rFonts w:ascii="Times New Roman" w:hAnsi="Times New Roman"/>
          <w:i/>
          <w:iCs/>
          <w:sz w:val="24"/>
        </w:rPr>
        <w:t>ITSS</w:t>
      </w:r>
      <w:r>
        <w:rPr>
          <w:rFonts w:ascii="Times New Roman" w:hAnsi="Times New Roman"/>
          <w:sz w:val="24"/>
        </w:rPr>
        <w:t xml:space="preserve"> datus iedalījumā pēc </w:t>
      </w:r>
      <w:r>
        <w:rPr>
          <w:rFonts w:ascii="Times New Roman" w:hAnsi="Times New Roman"/>
          <w:i/>
          <w:iCs/>
          <w:sz w:val="24"/>
        </w:rPr>
        <w:t>MoS</w:t>
      </w:r>
      <w:r>
        <w:rPr>
          <w:rFonts w:ascii="Times New Roman" w:hAnsi="Times New Roman"/>
          <w:sz w:val="24"/>
        </w:rPr>
        <w:t xml:space="preserve">, izmantojot </w:t>
      </w:r>
      <w:r>
        <w:rPr>
          <w:rFonts w:ascii="Times New Roman" w:hAnsi="Times New Roman"/>
          <w:i/>
          <w:iCs/>
          <w:sz w:val="24"/>
        </w:rPr>
        <w:t>Eurostat</w:t>
      </w:r>
      <w:r>
        <w:rPr>
          <w:rFonts w:ascii="Times New Roman" w:hAnsi="Times New Roman"/>
          <w:sz w:val="24"/>
        </w:rPr>
        <w:t xml:space="preserve"> modeli ar nelielām modifikācijām (par 2015.–2018. pārskata gadu). Datus no statistikas uzņēmumu reģistra, tirdzniecības iedalījuma pēc uzņēmumu raksturlielumiem un uzņēmējdarbības strukturālās statistikas izmantoja kā papildu datu avotus.</w:t>
      </w:r>
    </w:p>
    <w:p w14:paraId="47BD0ACC" w14:textId="77777777" w:rsidR="005A04B3" w:rsidRPr="00A96ED6" w:rsidRDefault="005A04B3" w:rsidP="005A04B3">
      <w:pPr>
        <w:jc w:val="both"/>
        <w:rPr>
          <w:rFonts w:ascii="Times New Roman" w:hAnsi="Times New Roman" w:cs="Times New Roman"/>
          <w:noProof/>
          <w:sz w:val="24"/>
        </w:rPr>
      </w:pPr>
    </w:p>
    <w:p w14:paraId="3A5415E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2021. gadā Igaunijas Statistikas birojs pārņēma no Igaunijas Bankas pakalpojumu tirdzniecības datu vākšanas funkciju. Pašlaik datus vāc tieši no datu sniedzējiem, veicot īpašu aptauju.</w:t>
      </w:r>
      <w:r w:rsidRPr="00A96ED6">
        <w:rPr>
          <w:rStyle w:val="FootnoteReference"/>
          <w:rFonts w:ascii="Times New Roman" w:hAnsi="Times New Roman" w:cs="Times New Roman"/>
          <w:noProof/>
          <w:sz w:val="24"/>
        </w:rPr>
        <w:footnoteReference w:id="193"/>
      </w:r>
      <w:r>
        <w:rPr>
          <w:rFonts w:ascii="Times New Roman" w:hAnsi="Times New Roman"/>
          <w:sz w:val="24"/>
        </w:rPr>
        <w:t xml:space="preserve"> Tika izstrādāta jauna pakalpojumu ārvalstu tirdzniecības klasifikācija</w:t>
      </w:r>
      <w:r w:rsidRPr="00A96ED6">
        <w:rPr>
          <w:rStyle w:val="FootnoteReference"/>
          <w:rFonts w:ascii="Times New Roman" w:hAnsi="Times New Roman" w:cs="Times New Roman"/>
          <w:noProof/>
          <w:sz w:val="24"/>
        </w:rPr>
        <w:footnoteReference w:id="194"/>
      </w:r>
      <w:r>
        <w:rPr>
          <w:rFonts w:ascii="Times New Roman" w:hAnsi="Times New Roman"/>
          <w:sz w:val="24"/>
        </w:rPr>
        <w:t xml:space="preserve"> – pakalpojuma darījuma kods, kas ir astoņu ciparu un skaitļu kombinācija. Pakalpojumu klasifikācija ir balstīta uz produktu statistisko klasifikāciju iedalījumā pēc saimnieciskās darbības (koda pirmais un otrais cipars). Kopumā ir izstrādāti 185 pakalpojumu kategorijas kodi. Lai sniegtu norādījumus par aptaujas anketas aizpildīšanu, tika izstrādāta datu sniedzējiem paredzēta rokasgrāmata </w:t>
      </w:r>
      <w:r>
        <w:rPr>
          <w:rFonts w:ascii="Times New Roman" w:hAnsi="Times New Roman"/>
          <w:i/>
          <w:iCs/>
          <w:sz w:val="24"/>
        </w:rPr>
        <w:t>Manual for Foreign Trade in Services</w:t>
      </w:r>
      <w:r>
        <w:rPr>
          <w:rFonts w:ascii="Times New Roman" w:hAnsi="Times New Roman"/>
          <w:sz w:val="24"/>
        </w:rPr>
        <w:t xml:space="preserve"> [Pakalpojumu ārvalstu tirdzniecības rokasgrāmata].</w:t>
      </w:r>
      <w:r w:rsidRPr="00A96ED6">
        <w:rPr>
          <w:rStyle w:val="FootnoteReference"/>
          <w:rFonts w:ascii="Times New Roman" w:hAnsi="Times New Roman" w:cs="Times New Roman"/>
          <w:noProof/>
          <w:sz w:val="24"/>
        </w:rPr>
        <w:footnoteReference w:id="195"/>
      </w:r>
    </w:p>
    <w:p w14:paraId="46D8A73E" w14:textId="77777777" w:rsidR="005A04B3" w:rsidRPr="00A96ED6" w:rsidRDefault="005A04B3" w:rsidP="005A04B3">
      <w:pPr>
        <w:jc w:val="both"/>
        <w:rPr>
          <w:rFonts w:ascii="Times New Roman" w:hAnsi="Times New Roman" w:cs="Times New Roman"/>
          <w:noProof/>
          <w:sz w:val="24"/>
        </w:rPr>
      </w:pPr>
    </w:p>
    <w:p w14:paraId="0094C01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Datu sniedzējiem jānorāda attiecīgā pakalpojuma galvenais pakalpojuma sniegšanas veids. Šis datu lauks ir jāaizpilda obligāti. Aptaujas anketā apkopo datus par 1., 2. un 4. veidā sniegtajiem pakalpojumiem (datus par 3. veidā sniegtajiem pakalpojumiem iegūst no citiem statistikas apsekojumiem). Ir iespējams izvēlēties arī galvenā pakalpojuma sniegšanas veida proporciju. Šādā gadījumā respondentam jānosaka iepriekš izvēlētā galvenā pakalpojuma sniegšanas veida procentuālais apmērs. Šis datu lauks nav jāaizpilda obligāti.</w:t>
      </w:r>
    </w:p>
    <w:p w14:paraId="65998ED6" w14:textId="77777777" w:rsidR="005A04B3" w:rsidRPr="00A96ED6" w:rsidRDefault="005A04B3" w:rsidP="005A04B3">
      <w:pPr>
        <w:jc w:val="both"/>
        <w:rPr>
          <w:rFonts w:ascii="Times New Roman" w:hAnsi="Times New Roman" w:cs="Times New Roman"/>
          <w:noProof/>
          <w:sz w:val="24"/>
        </w:rPr>
      </w:pPr>
    </w:p>
    <w:p w14:paraId="4F09A433" w14:textId="77777777" w:rsidR="005A04B3" w:rsidRPr="00A96ED6" w:rsidRDefault="005A04B3" w:rsidP="00CC3BEC">
      <w:pPr>
        <w:keepNext/>
        <w:keepLines/>
        <w:jc w:val="both"/>
        <w:rPr>
          <w:rFonts w:ascii="Times New Roman" w:hAnsi="Times New Roman" w:cs="Times New Roman"/>
          <w:noProof/>
          <w:sz w:val="24"/>
        </w:rPr>
      </w:pPr>
      <w:r>
        <w:rPr>
          <w:rFonts w:ascii="Times New Roman" w:hAnsi="Times New Roman"/>
          <w:sz w:val="24"/>
        </w:rPr>
        <w:lastRenderedPageBreak/>
        <w:t xml:space="preserve">Igaunijas Statistikas birojs neplāno lūgt respondentus sniegt </w:t>
      </w:r>
      <w:r>
        <w:rPr>
          <w:rFonts w:ascii="Times New Roman" w:hAnsi="Times New Roman"/>
          <w:i/>
          <w:iCs/>
          <w:sz w:val="24"/>
        </w:rPr>
        <w:t>MoS</w:t>
      </w:r>
      <w:r>
        <w:rPr>
          <w:rFonts w:ascii="Times New Roman" w:hAnsi="Times New Roman"/>
          <w:sz w:val="24"/>
        </w:rPr>
        <w:t xml:space="preserve"> datus katru gadu. 2022. gadā datu sniegšana būs brīvprātīga un tiks izstrādāts valsts līmeņa modelis </w:t>
      </w:r>
      <w:r>
        <w:rPr>
          <w:rFonts w:ascii="Times New Roman" w:hAnsi="Times New Roman"/>
          <w:i/>
          <w:iCs/>
          <w:sz w:val="24"/>
        </w:rPr>
        <w:t>MoS</w:t>
      </w:r>
      <w:r>
        <w:rPr>
          <w:rFonts w:ascii="Times New Roman" w:hAnsi="Times New Roman"/>
          <w:sz w:val="24"/>
        </w:rPr>
        <w:t xml:space="preserve"> datu apkopošanai. Balstoties uz šā modeļa efektivitāti un brīvprātīgi sniegtajiem datiem, tiks pieņemts lēmums par to, vai 2023. gadā atsākama obligātā datu vākšana.</w:t>
      </w:r>
    </w:p>
    <w:p w14:paraId="3FED1284" w14:textId="77777777" w:rsidR="005A04B3" w:rsidRPr="00A96ED6" w:rsidRDefault="005A04B3" w:rsidP="005A04B3">
      <w:pPr>
        <w:jc w:val="both"/>
        <w:rPr>
          <w:rFonts w:ascii="Times New Roman" w:hAnsi="Times New Roman" w:cs="Times New Roman"/>
          <w:noProof/>
          <w:sz w:val="24"/>
        </w:rPr>
      </w:pPr>
    </w:p>
    <w:p w14:paraId="04EC3191" w14:textId="77777777" w:rsidR="005A04B3" w:rsidRPr="00A96ED6" w:rsidRDefault="005A04B3" w:rsidP="005A04B3">
      <w:pPr>
        <w:jc w:val="both"/>
        <w:rPr>
          <w:rFonts w:ascii="Times New Roman" w:hAnsi="Times New Roman" w:cs="Times New Roman"/>
          <w:b/>
          <w:bCs/>
          <w:noProof/>
          <w:color w:val="1C1C1C"/>
          <w:sz w:val="24"/>
        </w:rPr>
      </w:pPr>
      <w:bookmarkStart w:id="161" w:name="13.4.3._The_Netherlands"/>
      <w:bookmarkEnd w:id="161"/>
      <w:r>
        <w:rPr>
          <w:rFonts w:ascii="Times New Roman" w:hAnsi="Times New Roman"/>
          <w:b/>
          <w:color w:val="1C1C1C"/>
          <w:sz w:val="24"/>
        </w:rPr>
        <w:t>13.4.3. Nīderlande</w:t>
      </w:r>
    </w:p>
    <w:p w14:paraId="74363275" w14:textId="77777777" w:rsidR="005A04B3" w:rsidRPr="00A96ED6" w:rsidRDefault="005A04B3" w:rsidP="005A04B3">
      <w:pPr>
        <w:jc w:val="both"/>
        <w:rPr>
          <w:rFonts w:ascii="Times New Roman" w:hAnsi="Times New Roman" w:cs="Times New Roman"/>
          <w:b/>
          <w:bCs/>
          <w:noProof/>
          <w:color w:val="1C1C1C"/>
          <w:sz w:val="24"/>
        </w:rPr>
      </w:pPr>
    </w:p>
    <w:p w14:paraId="5E3AA7D7"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Ievads</w:t>
      </w:r>
    </w:p>
    <w:p w14:paraId="0B45CE55" w14:textId="77777777" w:rsidR="005A04B3" w:rsidRPr="00A96ED6" w:rsidRDefault="005A04B3" w:rsidP="005A04B3">
      <w:pPr>
        <w:jc w:val="both"/>
        <w:rPr>
          <w:rFonts w:ascii="Times New Roman" w:hAnsi="Times New Roman" w:cs="Times New Roman"/>
          <w:noProof/>
          <w:sz w:val="24"/>
        </w:rPr>
      </w:pPr>
    </w:p>
    <w:p w14:paraId="1009439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Nīderlandes Statistikas birojs pirmo reizi novērtēja starptautisko pakalpojumu tirdzniecību iedalījumā pēc </w:t>
      </w:r>
      <w:r>
        <w:rPr>
          <w:rFonts w:ascii="Times New Roman" w:hAnsi="Times New Roman"/>
          <w:i/>
          <w:iCs/>
          <w:sz w:val="24"/>
        </w:rPr>
        <w:t>MoS</w:t>
      </w:r>
      <w:r>
        <w:rPr>
          <w:rFonts w:ascii="Times New Roman" w:hAnsi="Times New Roman"/>
          <w:sz w:val="24"/>
        </w:rPr>
        <w:t>, saņemot atbalstu no Eiropas Komisijas dotācijas līdzekļiem. Turpmāk ir sniegts pārskats par Nīderlandes Statistikas biroja veikto pētījumu. Šeit aplūkotie rezultāti kļuva pieejami 2019. gada jūlijā.</w:t>
      </w:r>
    </w:p>
    <w:p w14:paraId="4E728784" w14:textId="77777777" w:rsidR="005A04B3" w:rsidRPr="00A96ED6" w:rsidRDefault="005A04B3" w:rsidP="005A04B3">
      <w:pPr>
        <w:jc w:val="both"/>
        <w:rPr>
          <w:rFonts w:ascii="Times New Roman" w:hAnsi="Times New Roman" w:cs="Times New Roman"/>
          <w:noProof/>
          <w:sz w:val="24"/>
        </w:rPr>
      </w:pPr>
    </w:p>
    <w:p w14:paraId="1AC5AB5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Par pētījuma aprēķinu sākuma un atskaites punktu izmantoja </w:t>
      </w:r>
      <w:r>
        <w:rPr>
          <w:rFonts w:ascii="Times New Roman" w:hAnsi="Times New Roman"/>
          <w:i/>
          <w:iCs/>
          <w:sz w:val="24"/>
        </w:rPr>
        <w:t>Eurostat</w:t>
      </w:r>
      <w:r>
        <w:rPr>
          <w:rFonts w:ascii="Times New Roman" w:hAnsi="Times New Roman"/>
          <w:sz w:val="24"/>
        </w:rPr>
        <w:t xml:space="preserve"> modeli (kas tobrīd bija pieejams). Pētījumu papildināja paša Nīderlandes Statistikas biroja novērtējumi, jo nepieciešamie dati attiecīgajās aptaujas anketās vēl nebija pieejami. Pētījums, kas bija balstīts uz 2017. gada datiem, sniedza nepieciešamo informāciju, lai varētu novērtēt </w:t>
      </w:r>
      <w:r>
        <w:rPr>
          <w:rFonts w:ascii="Times New Roman" w:hAnsi="Times New Roman"/>
          <w:i/>
          <w:iCs/>
          <w:sz w:val="24"/>
        </w:rPr>
        <w:t>Eurostat</w:t>
      </w:r>
      <w:r>
        <w:rPr>
          <w:rFonts w:ascii="Times New Roman" w:hAnsi="Times New Roman"/>
          <w:sz w:val="24"/>
        </w:rPr>
        <w:t xml:space="preserve"> modeļa parametrus un tos pielāgot Nīderlandes reālajai situācijai.</w:t>
      </w:r>
    </w:p>
    <w:p w14:paraId="2C4C1BE0" w14:textId="77777777" w:rsidR="005A04B3" w:rsidRPr="00A96ED6" w:rsidRDefault="005A04B3" w:rsidP="005A04B3">
      <w:pPr>
        <w:jc w:val="both"/>
        <w:rPr>
          <w:rFonts w:ascii="Times New Roman" w:hAnsi="Times New Roman" w:cs="Times New Roman"/>
          <w:noProof/>
          <w:sz w:val="24"/>
        </w:rPr>
      </w:pPr>
    </w:p>
    <w:p w14:paraId="7ED63B5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Turpmākajās iedaļās paskaidrots, kā tapa Nīderlandes pētījums</w:t>
      </w:r>
      <w:r w:rsidRPr="00A96ED6">
        <w:rPr>
          <w:rStyle w:val="FootnoteReference"/>
          <w:rFonts w:ascii="Times New Roman" w:hAnsi="Times New Roman" w:cs="Times New Roman"/>
          <w:noProof/>
          <w:sz w:val="24"/>
        </w:rPr>
        <w:footnoteReference w:id="196"/>
      </w:r>
      <w:r>
        <w:rPr>
          <w:rFonts w:ascii="Times New Roman" w:hAnsi="Times New Roman"/>
          <w:sz w:val="24"/>
        </w:rPr>
        <w:t>, aplūkoti galvenie metodikas aspekti un raksturoti izmantotās pētniecības pieejas pamatelementi. Pēc tam ir raksturoti aplēstie un novērtētie koeficienti attiecībā uz 1., 2., 3. un 4. veidu. Iedaļas beigās ir izklāstīti un novērtēti kopējie rezultāti un aplūkoti daži metodiski jautājumi.</w:t>
      </w:r>
    </w:p>
    <w:p w14:paraId="7BAF3FB6" w14:textId="77777777" w:rsidR="005A04B3" w:rsidRPr="00A96ED6" w:rsidRDefault="005A04B3" w:rsidP="005A04B3">
      <w:pPr>
        <w:jc w:val="both"/>
        <w:rPr>
          <w:rFonts w:ascii="Times New Roman" w:hAnsi="Times New Roman" w:cs="Times New Roman"/>
          <w:noProof/>
          <w:sz w:val="24"/>
        </w:rPr>
      </w:pPr>
    </w:p>
    <w:p w14:paraId="0D2C117F"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Metodiskie aspekti un izmantotās pieejas raksturojums</w:t>
      </w:r>
    </w:p>
    <w:p w14:paraId="6EA7E9A9" w14:textId="77777777" w:rsidR="005A04B3" w:rsidRPr="00A96ED6" w:rsidRDefault="005A04B3" w:rsidP="005A04B3">
      <w:pPr>
        <w:jc w:val="both"/>
        <w:rPr>
          <w:rFonts w:ascii="Times New Roman" w:hAnsi="Times New Roman" w:cs="Times New Roman"/>
          <w:noProof/>
          <w:sz w:val="24"/>
        </w:rPr>
      </w:pPr>
    </w:p>
    <w:p w14:paraId="3ABBDEE6" w14:textId="77777777" w:rsidR="005A04B3" w:rsidRDefault="005A04B3" w:rsidP="005A04B3">
      <w:pPr>
        <w:jc w:val="both"/>
        <w:rPr>
          <w:rFonts w:ascii="Times New Roman" w:hAnsi="Times New Roman"/>
          <w:sz w:val="24"/>
        </w:rPr>
      </w:pPr>
      <w:r>
        <w:rPr>
          <w:rFonts w:ascii="Times New Roman" w:hAnsi="Times New Roman"/>
          <w:sz w:val="24"/>
        </w:rPr>
        <w:t>Sākotnēji tika pētītās divas pieejas, savukārt pēc tam rezultātus pēdējā posmā apkopoja.</w:t>
      </w:r>
    </w:p>
    <w:p w14:paraId="368D5806" w14:textId="77777777" w:rsidR="00CC3BEC" w:rsidRPr="00A96ED6" w:rsidRDefault="00CC3BEC" w:rsidP="005A04B3">
      <w:pPr>
        <w:jc w:val="both"/>
        <w:rPr>
          <w:rFonts w:ascii="Times New Roman" w:hAnsi="Times New Roman" w:cs="Times New Roman"/>
          <w:noProof/>
          <w:sz w:val="24"/>
        </w:rPr>
      </w:pPr>
    </w:p>
    <w:p w14:paraId="5462E39D" w14:textId="77777777" w:rsidR="005A04B3" w:rsidRPr="00A96ED6" w:rsidRDefault="005A04B3" w:rsidP="003354F3">
      <w:pPr>
        <w:pStyle w:val="ListParagraph"/>
        <w:numPr>
          <w:ilvl w:val="0"/>
          <w:numId w:val="101"/>
        </w:numPr>
        <w:ind w:left="567" w:hanging="283"/>
        <w:contextualSpacing/>
        <w:jc w:val="both"/>
        <w:rPr>
          <w:rFonts w:ascii="Times New Roman" w:hAnsi="Times New Roman" w:cs="Times New Roman"/>
          <w:noProof/>
          <w:sz w:val="24"/>
        </w:rPr>
      </w:pPr>
      <w:r>
        <w:rPr>
          <w:rFonts w:ascii="Times New Roman" w:hAnsi="Times New Roman"/>
          <w:sz w:val="24"/>
        </w:rPr>
        <w:t xml:space="preserve">Ar </w:t>
      </w:r>
      <w:r>
        <w:rPr>
          <w:rFonts w:ascii="Times New Roman" w:hAnsi="Times New Roman"/>
          <w:i/>
          <w:iCs/>
          <w:sz w:val="24"/>
        </w:rPr>
        <w:t>ITSS</w:t>
      </w:r>
      <w:r>
        <w:rPr>
          <w:rFonts w:ascii="Times New Roman" w:hAnsi="Times New Roman"/>
          <w:sz w:val="24"/>
        </w:rPr>
        <w:t xml:space="preserve"> saistītā daļa – attiecas uz 1., 2. un 4. veidu. Lai sniegtu novērtēšanai nepieciešamos datus, uzņēmumiem, kas piedalījās </w:t>
      </w:r>
      <w:r>
        <w:rPr>
          <w:rFonts w:ascii="Times New Roman" w:hAnsi="Times New Roman"/>
          <w:i/>
          <w:iCs/>
          <w:sz w:val="24"/>
        </w:rPr>
        <w:t>ITSS</w:t>
      </w:r>
      <w:r>
        <w:rPr>
          <w:rFonts w:ascii="Times New Roman" w:hAnsi="Times New Roman"/>
          <w:sz w:val="24"/>
        </w:rPr>
        <w:t xml:space="preserve"> apsekojumā, uzdeva ar </w:t>
      </w:r>
      <w:r>
        <w:rPr>
          <w:rFonts w:ascii="Times New Roman" w:hAnsi="Times New Roman"/>
          <w:i/>
          <w:iCs/>
          <w:sz w:val="24"/>
        </w:rPr>
        <w:t>MoS</w:t>
      </w:r>
      <w:r>
        <w:rPr>
          <w:rFonts w:ascii="Times New Roman" w:hAnsi="Times New Roman"/>
          <w:sz w:val="24"/>
        </w:rPr>
        <w:t xml:space="preserve"> saistītus jautājumus.</w:t>
      </w:r>
    </w:p>
    <w:p w14:paraId="70C2D181" w14:textId="77777777" w:rsidR="005A04B3" w:rsidRPr="00A96ED6" w:rsidRDefault="005A04B3" w:rsidP="003354F3">
      <w:pPr>
        <w:pStyle w:val="ListParagraph"/>
        <w:numPr>
          <w:ilvl w:val="0"/>
          <w:numId w:val="101"/>
        </w:numPr>
        <w:ind w:left="567" w:hanging="283"/>
        <w:contextualSpacing/>
        <w:jc w:val="both"/>
        <w:rPr>
          <w:rFonts w:ascii="Times New Roman" w:hAnsi="Times New Roman" w:cs="Times New Roman"/>
          <w:noProof/>
          <w:sz w:val="24"/>
        </w:rPr>
      </w:pPr>
      <w:r>
        <w:rPr>
          <w:rFonts w:ascii="Times New Roman" w:hAnsi="Times New Roman"/>
          <w:sz w:val="24"/>
        </w:rPr>
        <w:t xml:space="preserve">Uz citiem avotiem balstīta izpēte, kas neietilpst </w:t>
      </w:r>
      <w:r>
        <w:rPr>
          <w:rFonts w:ascii="Times New Roman" w:hAnsi="Times New Roman"/>
          <w:i/>
          <w:iCs/>
          <w:sz w:val="24"/>
        </w:rPr>
        <w:t>ITSS</w:t>
      </w:r>
      <w:r>
        <w:rPr>
          <w:rFonts w:ascii="Times New Roman" w:hAnsi="Times New Roman"/>
          <w:sz w:val="24"/>
        </w:rPr>
        <w:t> – attiecas uz 3. veidu. 3. veida novērtējumi izrietēja no pieejamās vai modelētās informācijas par ārvalstu saistītu uzņēmumu statistiku (</w:t>
      </w:r>
      <w:r>
        <w:rPr>
          <w:rFonts w:ascii="Times New Roman" w:hAnsi="Times New Roman"/>
          <w:i/>
          <w:iCs/>
          <w:sz w:val="24"/>
        </w:rPr>
        <w:t>FATS</w:t>
      </w:r>
      <w:r>
        <w:rPr>
          <w:rFonts w:ascii="Times New Roman" w:hAnsi="Times New Roman"/>
          <w:sz w:val="24"/>
        </w:rPr>
        <w:t xml:space="preserve">) un citiem avotiem. </w:t>
      </w:r>
      <w:r>
        <w:rPr>
          <w:rFonts w:ascii="Times New Roman" w:hAnsi="Times New Roman"/>
          <w:i/>
          <w:iCs/>
          <w:sz w:val="24"/>
        </w:rPr>
        <w:t>FATS</w:t>
      </w:r>
      <w:r>
        <w:rPr>
          <w:rFonts w:ascii="Times New Roman" w:hAnsi="Times New Roman"/>
          <w:sz w:val="24"/>
        </w:rPr>
        <w:t xml:space="preserve"> informācija attiecas uz starptautiskajiem pakalpojumiem, kas sniegti, ar daudznacionālu uzņēmumu saistītiemuzņēmumiem veicot tiešo ieguldījumu.</w:t>
      </w:r>
    </w:p>
    <w:p w14:paraId="7CEC2909" w14:textId="77777777" w:rsidR="005A04B3" w:rsidRPr="00A96ED6" w:rsidRDefault="005A04B3" w:rsidP="005A04B3">
      <w:pPr>
        <w:jc w:val="both"/>
        <w:rPr>
          <w:rFonts w:ascii="Times New Roman" w:hAnsi="Times New Roman" w:cs="Times New Roman"/>
          <w:noProof/>
          <w:sz w:val="24"/>
        </w:rPr>
      </w:pPr>
    </w:p>
    <w:p w14:paraId="0AEF431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Apkopojot datus no abām šīm daļām, varēja gūt priekšstatu par pakalpojumu tirdzniecību, kas bija pietiekami visaptverošs, taču vēl ne tik pilnīgs, lai izpildītu </w:t>
      </w:r>
      <w:r>
        <w:rPr>
          <w:rFonts w:ascii="Times New Roman" w:hAnsi="Times New Roman"/>
          <w:i/>
          <w:iCs/>
          <w:sz w:val="24"/>
        </w:rPr>
        <w:t>MoS</w:t>
      </w:r>
      <w:r>
        <w:rPr>
          <w:rFonts w:ascii="Times New Roman" w:hAnsi="Times New Roman"/>
          <w:sz w:val="24"/>
        </w:rPr>
        <w:t xml:space="preserve"> prasības. Datu konfidencialitāte, ko attiecībā uz Nīderlandes </w:t>
      </w:r>
      <w:r>
        <w:rPr>
          <w:rFonts w:ascii="Times New Roman" w:hAnsi="Times New Roman"/>
          <w:i/>
          <w:iCs/>
          <w:sz w:val="24"/>
        </w:rPr>
        <w:t>ITSS</w:t>
      </w:r>
      <w:r>
        <w:rPr>
          <w:rFonts w:ascii="Times New Roman" w:hAnsi="Times New Roman"/>
          <w:sz w:val="24"/>
        </w:rPr>
        <w:t xml:space="preserve"> statistikā iekļauto datu izplatīšanu bieži vien uzskata par trūkumu, </w:t>
      </w:r>
      <w:r>
        <w:rPr>
          <w:rFonts w:ascii="Times New Roman" w:hAnsi="Times New Roman"/>
          <w:i/>
          <w:iCs/>
          <w:sz w:val="24"/>
        </w:rPr>
        <w:t>MoS</w:t>
      </w:r>
      <w:r>
        <w:rPr>
          <w:rFonts w:ascii="Times New Roman" w:hAnsi="Times New Roman"/>
          <w:sz w:val="24"/>
        </w:rPr>
        <w:t xml:space="preserve"> izpētē lielas problēmas neradīja, jo rezultāti bija apkopoti ļoti vispārīgi.</w:t>
      </w:r>
    </w:p>
    <w:p w14:paraId="17EEB1B0" w14:textId="77777777" w:rsidR="005A04B3" w:rsidRPr="00A96ED6" w:rsidRDefault="005A04B3" w:rsidP="005A04B3">
      <w:pPr>
        <w:jc w:val="both"/>
        <w:rPr>
          <w:rFonts w:ascii="Times New Roman" w:hAnsi="Times New Roman" w:cs="Times New Roman"/>
          <w:noProof/>
          <w:sz w:val="24"/>
        </w:rPr>
      </w:pPr>
    </w:p>
    <w:p w14:paraId="3B2373F8" w14:textId="77777777" w:rsidR="005A04B3" w:rsidRPr="00A96ED6" w:rsidRDefault="005A04B3" w:rsidP="00CC3BEC">
      <w:pPr>
        <w:widowControl/>
        <w:jc w:val="both"/>
        <w:rPr>
          <w:rFonts w:ascii="Times New Roman" w:hAnsi="Times New Roman" w:cs="Times New Roman"/>
          <w:noProof/>
          <w:sz w:val="24"/>
        </w:rPr>
      </w:pPr>
      <w:r>
        <w:rPr>
          <w:rFonts w:ascii="Times New Roman" w:hAnsi="Times New Roman"/>
          <w:sz w:val="24"/>
        </w:rPr>
        <w:t xml:space="preserve">Par pamatu </w:t>
      </w:r>
      <w:r>
        <w:rPr>
          <w:rFonts w:ascii="Times New Roman" w:hAnsi="Times New Roman"/>
          <w:i/>
          <w:iCs/>
          <w:sz w:val="24"/>
        </w:rPr>
        <w:t>MoS</w:t>
      </w:r>
      <w:r>
        <w:rPr>
          <w:rFonts w:ascii="Times New Roman" w:hAnsi="Times New Roman"/>
          <w:sz w:val="24"/>
        </w:rPr>
        <w:t xml:space="preserve"> aprēķiniem izmantoja Nīderlandes Statistikas biroja sagatavotu metodisko dokumentu. Šajā dokumentā “paredzamās” 1., 2. un 4. veida vērtības bija iedalītas pēc importa un eksporta, un bija izveidoti pakalpojumu posteņi. Pēc tam šīs paredzamās vērtības </w:t>
      </w:r>
      <w:r>
        <w:rPr>
          <w:rFonts w:ascii="Times New Roman" w:hAnsi="Times New Roman"/>
          <w:sz w:val="24"/>
        </w:rPr>
        <w:lastRenderedPageBreak/>
        <w:t xml:space="preserve">aprēķināja, izmantojot tobrīd pieejamo vienkāršoto </w:t>
      </w:r>
      <w:r>
        <w:rPr>
          <w:rFonts w:ascii="Times New Roman" w:hAnsi="Times New Roman"/>
          <w:i/>
          <w:iCs/>
          <w:sz w:val="24"/>
        </w:rPr>
        <w:t>Eurostat</w:t>
      </w:r>
      <w:r>
        <w:rPr>
          <w:rFonts w:ascii="Times New Roman" w:hAnsi="Times New Roman"/>
          <w:sz w:val="24"/>
        </w:rPr>
        <w:t xml:space="preserve"> modeli. Visbeidzot, novērtējumus izvērsa, izmantojot citu valstu rezultātus un korekcijas, balstoties uz Nīderlandes Statistikas biroja iekšējām apspriedēm.</w:t>
      </w:r>
    </w:p>
    <w:p w14:paraId="5A24D26D" w14:textId="77777777" w:rsidR="005A04B3" w:rsidRPr="00A96ED6" w:rsidRDefault="005A04B3" w:rsidP="005A04B3">
      <w:pPr>
        <w:jc w:val="both"/>
        <w:rPr>
          <w:rFonts w:ascii="Times New Roman" w:hAnsi="Times New Roman" w:cs="Times New Roman"/>
          <w:noProof/>
          <w:sz w:val="24"/>
        </w:rPr>
      </w:pPr>
    </w:p>
    <w:p w14:paraId="51A9779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Dažus jautājumus aplūkoja sīkāk, piemēram, precīzu iedalījumu pēc pakalpojumu sniegšanas veidiem attiecībā uz SA un SB (gadījumos, kad pakalpojumu sniegšanas veidu noteica pēc dažām precēm, ko izmanto pakalpojuma sniegšanai) atšķirībā no operatīvās nomas (nosakot pakalpojuma sniegšanas veidu, vietai, kurā piegādā nomātās preces, nav nozīmes).</w:t>
      </w:r>
    </w:p>
    <w:p w14:paraId="6D5CB297" w14:textId="77777777" w:rsidR="005A04B3" w:rsidRPr="00A96ED6" w:rsidRDefault="005A04B3" w:rsidP="005A04B3">
      <w:pPr>
        <w:jc w:val="both"/>
        <w:rPr>
          <w:rFonts w:ascii="Times New Roman" w:hAnsi="Times New Roman" w:cs="Times New Roman"/>
          <w:noProof/>
          <w:sz w:val="24"/>
        </w:rPr>
      </w:pPr>
    </w:p>
    <w:p w14:paraId="183C3E8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Metodiskais dokuments ļāva apzināt tos uzņēmumus, kuri vēl jāizvērtē papildus, un noteikt, kā tieši formulēt jautājumus par pakalpojumu sniegšanas veidiem.</w:t>
      </w:r>
    </w:p>
    <w:p w14:paraId="5A3845B8" w14:textId="77777777" w:rsidR="005A04B3" w:rsidRPr="00A96ED6" w:rsidRDefault="005A04B3" w:rsidP="005A04B3">
      <w:pPr>
        <w:jc w:val="both"/>
        <w:rPr>
          <w:rFonts w:ascii="Times New Roman" w:hAnsi="Times New Roman" w:cs="Times New Roman"/>
          <w:noProof/>
          <w:sz w:val="24"/>
        </w:rPr>
      </w:pPr>
    </w:p>
    <w:p w14:paraId="3BD77AE9" w14:textId="77777777" w:rsidR="005A04B3" w:rsidRDefault="005A04B3" w:rsidP="005A04B3">
      <w:pPr>
        <w:jc w:val="both"/>
        <w:rPr>
          <w:rFonts w:ascii="Times New Roman" w:hAnsi="Times New Roman"/>
          <w:sz w:val="24"/>
        </w:rPr>
      </w:pPr>
      <w:r>
        <w:rPr>
          <w:rFonts w:ascii="Times New Roman" w:hAnsi="Times New Roman"/>
          <w:sz w:val="24"/>
        </w:rPr>
        <w:t>Lai novērtētu 3. veidā sniegto pakalpojumu importu un eksportu, 2017. gadā vispirms apzināja Nīderlandē esošās uzņēmumu grupas. Pēc tam apzināja uzņēmumus, PVN maksātāju numurus un Tirdzniecības kameras reģistrācijas numurus šajās uzņēmumu grupās. Visbeidzot, tika izmantoti vispārējā uzņēmumu reģistra (</w:t>
      </w:r>
      <w:r>
        <w:rPr>
          <w:rFonts w:ascii="Times New Roman" w:hAnsi="Times New Roman"/>
          <w:i/>
          <w:iCs/>
          <w:sz w:val="24"/>
        </w:rPr>
        <w:t>BGR</w:t>
      </w:r>
      <w:r>
        <w:rPr>
          <w:rFonts w:ascii="Times New Roman" w:hAnsi="Times New Roman"/>
          <w:sz w:val="24"/>
        </w:rPr>
        <w:t>)</w:t>
      </w:r>
      <w:r w:rsidRPr="00A96ED6">
        <w:rPr>
          <w:rStyle w:val="FootnoteReference"/>
          <w:rFonts w:ascii="Times New Roman" w:hAnsi="Times New Roman" w:cs="Times New Roman"/>
          <w:noProof/>
          <w:sz w:val="24"/>
        </w:rPr>
        <w:footnoteReference w:id="197"/>
      </w:r>
      <w:r>
        <w:rPr>
          <w:rFonts w:ascii="Times New Roman" w:hAnsi="Times New Roman"/>
          <w:sz w:val="24"/>
        </w:rPr>
        <w:t xml:space="preserve"> dati, lai attiecībā uz šīm vienībām izveidotu vienotu regulējumu. Informāciju par 3. veidā sniegto pakalpojumu importu sniedza ārvalstīm piederošie uzņēmumi, savukārt informāciju par šo pakalpojumu eksportu – Nīderlandei piederošo uzņēmumu grupu meitasuzņēmumi. Pēc tam apzināja galīgo kontrolējošo vienību (</w:t>
      </w:r>
      <w:r>
        <w:rPr>
          <w:rFonts w:ascii="Times New Roman" w:hAnsi="Times New Roman"/>
          <w:i/>
          <w:iCs/>
          <w:sz w:val="24"/>
        </w:rPr>
        <w:t>UCI</w:t>
      </w:r>
      <w:r>
        <w:rPr>
          <w:rFonts w:ascii="Times New Roman" w:hAnsi="Times New Roman"/>
          <w:sz w:val="24"/>
        </w:rPr>
        <w:t>):</w:t>
      </w:r>
    </w:p>
    <w:p w14:paraId="75542710" w14:textId="77777777" w:rsidR="00CC3BEC" w:rsidRPr="00A96ED6" w:rsidRDefault="00CC3BEC" w:rsidP="005A04B3">
      <w:pPr>
        <w:jc w:val="both"/>
        <w:rPr>
          <w:rFonts w:ascii="Times New Roman" w:hAnsi="Times New Roman" w:cs="Times New Roman"/>
          <w:noProof/>
          <w:sz w:val="24"/>
        </w:rPr>
      </w:pPr>
    </w:p>
    <w:p w14:paraId="54931908" w14:textId="77777777" w:rsidR="005A04B3" w:rsidRPr="00A96ED6" w:rsidRDefault="005A04B3" w:rsidP="003354F3">
      <w:pPr>
        <w:pStyle w:val="ListParagraph"/>
        <w:numPr>
          <w:ilvl w:val="0"/>
          <w:numId w:val="102"/>
        </w:numPr>
        <w:ind w:left="567" w:hanging="283"/>
        <w:contextualSpacing/>
        <w:jc w:val="both"/>
        <w:rPr>
          <w:rFonts w:ascii="Times New Roman" w:hAnsi="Times New Roman" w:cs="Times New Roman"/>
          <w:noProof/>
          <w:sz w:val="24"/>
        </w:rPr>
      </w:pPr>
      <w:r>
        <w:rPr>
          <w:rFonts w:ascii="Times New Roman" w:hAnsi="Times New Roman"/>
          <w:sz w:val="24"/>
        </w:rPr>
        <w:t xml:space="preserve">attiecībā uz </w:t>
      </w:r>
      <w:r>
        <w:rPr>
          <w:rFonts w:ascii="Times New Roman" w:hAnsi="Times New Roman"/>
          <w:i/>
          <w:iCs/>
          <w:sz w:val="24"/>
        </w:rPr>
        <w:t>SBS</w:t>
      </w:r>
      <w:r>
        <w:rPr>
          <w:rFonts w:ascii="Times New Roman" w:hAnsi="Times New Roman"/>
          <w:sz w:val="24"/>
        </w:rPr>
        <w:t xml:space="preserve"> no </w:t>
      </w:r>
      <w:r>
        <w:rPr>
          <w:rFonts w:ascii="Times New Roman" w:hAnsi="Times New Roman"/>
          <w:i/>
          <w:iCs/>
          <w:sz w:val="24"/>
        </w:rPr>
        <w:t>NACE</w:t>
      </w:r>
      <w:r>
        <w:rPr>
          <w:rFonts w:ascii="Times New Roman" w:hAnsi="Times New Roman"/>
          <w:sz w:val="24"/>
        </w:rPr>
        <w:t xml:space="preserve"> B sadaļas līdz N sadaļai (izņemot K sadaļu) šo informāciju ieguva no iekšējās </w:t>
      </w:r>
      <w:r>
        <w:rPr>
          <w:rFonts w:ascii="Times New Roman" w:hAnsi="Times New Roman"/>
          <w:i/>
          <w:iCs/>
          <w:sz w:val="24"/>
        </w:rPr>
        <w:t>FATS</w:t>
      </w:r>
      <w:r>
        <w:rPr>
          <w:rFonts w:ascii="Times New Roman" w:hAnsi="Times New Roman"/>
          <w:sz w:val="24"/>
        </w:rPr>
        <w:t>;</w:t>
      </w:r>
    </w:p>
    <w:p w14:paraId="2A342053" w14:textId="77777777" w:rsidR="005A04B3" w:rsidRPr="00A96ED6" w:rsidRDefault="005A04B3" w:rsidP="003354F3">
      <w:pPr>
        <w:pStyle w:val="ListParagraph"/>
        <w:numPr>
          <w:ilvl w:val="0"/>
          <w:numId w:val="102"/>
        </w:numPr>
        <w:ind w:left="567" w:hanging="283"/>
        <w:contextualSpacing/>
        <w:jc w:val="both"/>
        <w:rPr>
          <w:rFonts w:ascii="Times New Roman" w:hAnsi="Times New Roman" w:cs="Times New Roman"/>
          <w:noProof/>
          <w:sz w:val="24"/>
        </w:rPr>
      </w:pPr>
      <w:r>
        <w:rPr>
          <w:rFonts w:ascii="Times New Roman" w:hAnsi="Times New Roman"/>
          <w:sz w:val="24"/>
        </w:rPr>
        <w:t xml:space="preserve">attiecībā uz pārējiem </w:t>
      </w:r>
      <w:r>
        <w:rPr>
          <w:rFonts w:ascii="Times New Roman" w:hAnsi="Times New Roman"/>
          <w:i/>
          <w:iCs/>
          <w:sz w:val="24"/>
        </w:rPr>
        <w:t>NACE</w:t>
      </w:r>
      <w:r>
        <w:rPr>
          <w:rFonts w:ascii="Times New Roman" w:hAnsi="Times New Roman"/>
          <w:sz w:val="24"/>
        </w:rPr>
        <w:t xml:space="preserve"> kodiem izmantoja Nīderlandes Centrālās bankas un Eiropas grupu reģistra sniegto informāciju.</w:t>
      </w:r>
    </w:p>
    <w:p w14:paraId="2CC8D084" w14:textId="77777777" w:rsidR="005A04B3" w:rsidRPr="00A96ED6" w:rsidRDefault="005A04B3" w:rsidP="005A04B3">
      <w:pPr>
        <w:jc w:val="both"/>
        <w:rPr>
          <w:rFonts w:ascii="Times New Roman" w:hAnsi="Times New Roman" w:cs="Times New Roman"/>
          <w:noProof/>
          <w:sz w:val="24"/>
        </w:rPr>
      </w:pPr>
    </w:p>
    <w:p w14:paraId="2EF432E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Pēc tam plašāk analizēja apzinātos lielos uzņēmumus.</w:t>
      </w:r>
    </w:p>
    <w:p w14:paraId="6952287A" w14:textId="77777777" w:rsidR="005A04B3" w:rsidRPr="00A96ED6" w:rsidRDefault="005A04B3" w:rsidP="005A04B3">
      <w:pPr>
        <w:jc w:val="both"/>
        <w:rPr>
          <w:rFonts w:ascii="Times New Roman" w:hAnsi="Times New Roman" w:cs="Times New Roman"/>
          <w:noProof/>
          <w:sz w:val="24"/>
        </w:rPr>
      </w:pPr>
    </w:p>
    <w:p w14:paraId="0FE7B8A0" w14:textId="77777777" w:rsidR="005A04B3" w:rsidRPr="00A96ED6" w:rsidRDefault="005A04B3" w:rsidP="005A04B3">
      <w:pPr>
        <w:jc w:val="both"/>
        <w:rPr>
          <w:rFonts w:ascii="Times New Roman" w:hAnsi="Times New Roman" w:cs="Times New Roman"/>
          <w:b/>
          <w:noProof/>
          <w:sz w:val="24"/>
        </w:rPr>
      </w:pPr>
      <w:r>
        <w:rPr>
          <w:rFonts w:ascii="Times New Roman" w:hAnsi="Times New Roman"/>
          <w:b/>
          <w:sz w:val="24"/>
        </w:rPr>
        <w:t xml:space="preserve">1., 2. un 4. veida novērtēšana (saistībā ar </w:t>
      </w:r>
      <w:r>
        <w:rPr>
          <w:rFonts w:ascii="Times New Roman" w:hAnsi="Times New Roman"/>
          <w:b/>
          <w:i/>
          <w:iCs/>
          <w:sz w:val="24"/>
        </w:rPr>
        <w:t>ITSS</w:t>
      </w:r>
      <w:r>
        <w:rPr>
          <w:rFonts w:ascii="Times New Roman" w:hAnsi="Times New Roman"/>
          <w:b/>
          <w:sz w:val="24"/>
        </w:rPr>
        <w:t>)</w:t>
      </w:r>
    </w:p>
    <w:p w14:paraId="47A27F9B" w14:textId="77777777" w:rsidR="005A04B3" w:rsidRPr="00A96ED6" w:rsidRDefault="005A04B3" w:rsidP="005A04B3">
      <w:pPr>
        <w:jc w:val="both"/>
        <w:rPr>
          <w:rFonts w:ascii="Times New Roman" w:hAnsi="Times New Roman" w:cs="Times New Roman"/>
          <w:b/>
          <w:noProof/>
          <w:sz w:val="24"/>
        </w:rPr>
      </w:pPr>
    </w:p>
    <w:p w14:paraId="400640F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Primārie un sekundārie </w:t>
      </w:r>
      <w:r>
        <w:rPr>
          <w:rFonts w:ascii="Times New Roman" w:hAnsi="Times New Roman"/>
          <w:i/>
          <w:iCs/>
          <w:sz w:val="24"/>
        </w:rPr>
        <w:t>ITSS</w:t>
      </w:r>
      <w:r>
        <w:rPr>
          <w:rFonts w:ascii="Times New Roman" w:hAnsi="Times New Roman"/>
          <w:sz w:val="24"/>
        </w:rPr>
        <w:t xml:space="preserve"> datu avoti</w:t>
      </w:r>
    </w:p>
    <w:p w14:paraId="4AF70D89" w14:textId="77777777" w:rsidR="005A04B3" w:rsidRPr="00A96ED6" w:rsidRDefault="005A04B3" w:rsidP="005A04B3">
      <w:pPr>
        <w:jc w:val="both"/>
        <w:rPr>
          <w:rFonts w:ascii="Times New Roman" w:hAnsi="Times New Roman" w:cs="Times New Roman"/>
          <w:noProof/>
          <w:sz w:val="24"/>
        </w:rPr>
      </w:pPr>
    </w:p>
    <w:p w14:paraId="02CF176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Nīderlandes </w:t>
      </w:r>
      <w:r>
        <w:rPr>
          <w:rFonts w:ascii="Times New Roman" w:hAnsi="Times New Roman"/>
          <w:i/>
          <w:iCs/>
          <w:sz w:val="24"/>
        </w:rPr>
        <w:t>ITSS</w:t>
      </w:r>
      <w:r>
        <w:rPr>
          <w:rFonts w:ascii="Times New Roman" w:hAnsi="Times New Roman"/>
          <w:sz w:val="24"/>
        </w:rPr>
        <w:t xml:space="preserve"> datu vākšanas sistēmā izšķir primāros datu avotus</w:t>
      </w:r>
      <w:r w:rsidRPr="00A96ED6">
        <w:rPr>
          <w:rStyle w:val="FootnoteReference"/>
          <w:rFonts w:ascii="Times New Roman" w:hAnsi="Times New Roman" w:cs="Times New Roman"/>
          <w:noProof/>
          <w:sz w:val="24"/>
        </w:rPr>
        <w:footnoteReference w:id="198"/>
      </w:r>
      <w:r>
        <w:rPr>
          <w:rFonts w:ascii="Times New Roman" w:hAnsi="Times New Roman"/>
          <w:sz w:val="24"/>
        </w:rPr>
        <w:t xml:space="preserve"> (skat. III pielikumu) un sekundāros datu avotus. Veicot šo pētījumu, papildu </w:t>
      </w:r>
      <w:r>
        <w:rPr>
          <w:rFonts w:ascii="Times New Roman" w:hAnsi="Times New Roman"/>
          <w:i/>
          <w:iCs/>
          <w:sz w:val="24"/>
        </w:rPr>
        <w:t>MoS</w:t>
      </w:r>
      <w:r>
        <w:rPr>
          <w:rFonts w:ascii="Times New Roman" w:hAnsi="Times New Roman"/>
          <w:sz w:val="24"/>
        </w:rPr>
        <w:t xml:space="preserve"> informāciju ieguva vienīgi no primārajiem datu avotiem. Attiecībā uz sekundārajiem datu avotiem pakalpojumu sniegšanas veidu pieņēma, neveicot papildu analīzi.</w:t>
      </w:r>
    </w:p>
    <w:p w14:paraId="5DC109E7" w14:textId="77777777" w:rsidR="005A04B3" w:rsidRPr="00A96ED6" w:rsidRDefault="005A04B3" w:rsidP="005A04B3">
      <w:pPr>
        <w:jc w:val="both"/>
        <w:rPr>
          <w:rFonts w:ascii="Times New Roman" w:hAnsi="Times New Roman" w:cs="Times New Roman"/>
          <w:noProof/>
          <w:sz w:val="24"/>
        </w:rPr>
      </w:pPr>
    </w:p>
    <w:p w14:paraId="51A5D410" w14:textId="77777777" w:rsidR="005A04B3" w:rsidRPr="00A96ED6" w:rsidRDefault="005A04B3" w:rsidP="00CC3BEC">
      <w:pPr>
        <w:keepNext/>
        <w:keepLines/>
        <w:jc w:val="both"/>
        <w:rPr>
          <w:rFonts w:ascii="Times New Roman" w:hAnsi="Times New Roman" w:cs="Times New Roman"/>
          <w:b/>
          <w:bCs/>
          <w:noProof/>
          <w:color w:val="B83B46"/>
          <w:sz w:val="24"/>
        </w:rPr>
      </w:pPr>
      <w:r>
        <w:rPr>
          <w:rFonts w:ascii="Times New Roman" w:hAnsi="Times New Roman"/>
          <w:b/>
          <w:color w:val="B83B46"/>
          <w:sz w:val="24"/>
        </w:rPr>
        <w:lastRenderedPageBreak/>
        <w:t xml:space="preserve"> 13.2. attēls. Nīderlandes </w:t>
      </w:r>
      <w:r>
        <w:rPr>
          <w:rFonts w:ascii="Times New Roman" w:hAnsi="Times New Roman"/>
          <w:b/>
          <w:i/>
          <w:iCs/>
          <w:color w:val="B83B46"/>
          <w:sz w:val="24"/>
        </w:rPr>
        <w:t>ITSS</w:t>
      </w:r>
      <w:r>
        <w:rPr>
          <w:rFonts w:ascii="Times New Roman" w:hAnsi="Times New Roman"/>
          <w:b/>
          <w:color w:val="B83B46"/>
          <w:sz w:val="24"/>
        </w:rPr>
        <w:t xml:space="preserve"> pēc datu avota (2017)</w:t>
      </w:r>
    </w:p>
    <w:p w14:paraId="61C53EEE" w14:textId="77777777" w:rsidR="005A04B3" w:rsidRPr="00A96ED6" w:rsidRDefault="005A04B3" w:rsidP="00CC3BEC">
      <w:pPr>
        <w:keepNext/>
        <w:keepLines/>
        <w:jc w:val="both"/>
        <w:rPr>
          <w:rFonts w:ascii="Times New Roman" w:hAnsi="Times New Roman" w:cs="Times New Roman"/>
          <w:b/>
          <w:noProof/>
          <w:sz w:val="24"/>
        </w:rPr>
      </w:pPr>
    </w:p>
    <w:p w14:paraId="670C177C" w14:textId="77777777" w:rsidR="005A04B3" w:rsidRPr="00A96ED6" w:rsidRDefault="005A04B3" w:rsidP="00CC3BEC">
      <w:pPr>
        <w:keepNext/>
        <w:keepLines/>
        <w:jc w:val="center"/>
        <w:rPr>
          <w:rFonts w:ascii="Times New Roman" w:hAnsi="Times New Roman" w:cs="Times New Roman"/>
          <w:b/>
          <w:noProof/>
          <w:sz w:val="24"/>
        </w:rPr>
      </w:pPr>
      <w:r>
        <w:rPr>
          <w:rFonts w:ascii="Times New Roman" w:hAnsi="Times New Roman"/>
          <w:b/>
          <w:noProof/>
          <w:sz w:val="24"/>
        </w:rPr>
        <w:drawing>
          <wp:inline distT="0" distB="0" distL="0" distR="0" wp14:anchorId="5B7B15DE" wp14:editId="1C02CACE">
            <wp:extent cx="5693353" cy="3471220"/>
            <wp:effectExtent l="0" t="0" r="3175" b="0"/>
            <wp:docPr id="298675777" name="Picture 1" descr="A graph of different colored squar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8675777" name="Picture 1" descr="A graph of different colored squares&#10;&#10;Description automatically generated"/>
                    <pic:cNvPicPr/>
                  </pic:nvPicPr>
                  <pic:blipFill>
                    <a:blip r:embed="rId70"/>
                    <a:stretch>
                      <a:fillRect/>
                    </a:stretch>
                  </pic:blipFill>
                  <pic:spPr>
                    <a:xfrm>
                      <a:off x="0" y="0"/>
                      <a:ext cx="5695869" cy="3472754"/>
                    </a:xfrm>
                    <a:prstGeom prst="rect">
                      <a:avLst/>
                    </a:prstGeom>
                  </pic:spPr>
                </pic:pic>
              </a:graphicData>
            </a:graphic>
          </wp:inline>
        </w:drawing>
      </w:r>
    </w:p>
    <w:p w14:paraId="55EDE6E2" w14:textId="77777777" w:rsidR="005A04B3" w:rsidRPr="00A96ED6" w:rsidRDefault="005A04B3" w:rsidP="00CC3BEC">
      <w:pPr>
        <w:keepNext/>
        <w:keepLines/>
        <w:jc w:val="both"/>
        <w:rPr>
          <w:rFonts w:ascii="Times New Roman" w:hAnsi="Times New Roman" w:cs="Times New Roman"/>
          <w:b/>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4565"/>
        <w:gridCol w:w="4566"/>
      </w:tblGrid>
      <w:tr w:rsidR="004343FD" w:rsidRPr="00282A22" w14:paraId="7C0C0387" w14:textId="77777777" w:rsidTr="00A6022D">
        <w:tc>
          <w:tcPr>
            <w:tcW w:w="2500" w:type="pct"/>
          </w:tcPr>
          <w:p w14:paraId="370DF05C" w14:textId="77777777" w:rsidR="004343FD" w:rsidRPr="00B262A1" w:rsidRDefault="004343FD" w:rsidP="00A6022D">
            <w:pPr>
              <w:jc w:val="center"/>
              <w:rPr>
                <w:rFonts w:ascii="Times New Roman" w:hAnsi="Times New Roman" w:cs="Times New Roman"/>
                <w:sz w:val="24"/>
                <w:szCs w:val="24"/>
              </w:rPr>
            </w:pPr>
            <w:r w:rsidRPr="00B262A1">
              <w:rPr>
                <w:rFonts w:ascii="Times New Roman" w:hAnsi="Times New Roman" w:cs="Times New Roman"/>
                <w:b/>
                <w:bCs/>
                <w:noProof/>
                <w:sz w:val="24"/>
                <w:szCs w:val="24"/>
                <w:lang w:val="en-US"/>
              </w:rPr>
              <w:t>Angļu val.</w:t>
            </w:r>
          </w:p>
        </w:tc>
        <w:tc>
          <w:tcPr>
            <w:tcW w:w="2500" w:type="pct"/>
          </w:tcPr>
          <w:p w14:paraId="2CCAD2F6" w14:textId="77777777" w:rsidR="004343FD" w:rsidRPr="00B262A1" w:rsidRDefault="004343FD" w:rsidP="00A6022D">
            <w:pPr>
              <w:jc w:val="center"/>
              <w:rPr>
                <w:rFonts w:ascii="Times New Roman" w:hAnsi="Times New Roman" w:cs="Times New Roman"/>
                <w:bCs/>
                <w:noProof/>
                <w:sz w:val="24"/>
                <w:szCs w:val="24"/>
              </w:rPr>
            </w:pPr>
            <w:r w:rsidRPr="00B262A1">
              <w:rPr>
                <w:rFonts w:ascii="Times New Roman" w:hAnsi="Times New Roman" w:cs="Times New Roman"/>
                <w:b/>
                <w:bCs/>
                <w:noProof/>
                <w:sz w:val="24"/>
                <w:szCs w:val="24"/>
                <w:lang w:val="en-US"/>
              </w:rPr>
              <w:t>Latviešu val.</w:t>
            </w:r>
          </w:p>
        </w:tc>
      </w:tr>
      <w:tr w:rsidR="004343FD" w:rsidRPr="00282A22" w14:paraId="044A3FDF" w14:textId="77777777" w:rsidTr="00A6022D">
        <w:tc>
          <w:tcPr>
            <w:tcW w:w="2500" w:type="pct"/>
          </w:tcPr>
          <w:p w14:paraId="73F03BEA" w14:textId="77777777" w:rsidR="004343FD" w:rsidRPr="00282A22" w:rsidRDefault="004343FD" w:rsidP="00A6022D">
            <w:pPr>
              <w:jc w:val="both"/>
              <w:rPr>
                <w:rFonts w:ascii="Times New Roman" w:hAnsi="Times New Roman" w:cs="Times New Roman"/>
                <w:bCs/>
                <w:noProof/>
                <w:sz w:val="24"/>
              </w:rPr>
            </w:pPr>
            <w:r w:rsidRPr="00A96ED6">
              <w:rPr>
                <w:rFonts w:ascii="Times New Roman" w:hAnsi="Times New Roman" w:cs="Times New Roman"/>
                <w:bCs/>
                <w:noProof/>
                <w:sz w:val="24"/>
              </w:rPr>
              <w:t>Export</w:t>
            </w:r>
          </w:p>
        </w:tc>
        <w:tc>
          <w:tcPr>
            <w:tcW w:w="2500" w:type="pct"/>
          </w:tcPr>
          <w:p w14:paraId="6237732C" w14:textId="77777777" w:rsidR="004343FD" w:rsidRPr="00282A22" w:rsidRDefault="004343FD" w:rsidP="00A6022D">
            <w:pPr>
              <w:jc w:val="both"/>
              <w:rPr>
                <w:rFonts w:ascii="Times New Roman" w:hAnsi="Times New Roman" w:cs="Times New Roman"/>
                <w:bCs/>
                <w:noProof/>
                <w:sz w:val="24"/>
              </w:rPr>
            </w:pPr>
            <w:r w:rsidRPr="00282A22">
              <w:rPr>
                <w:rFonts w:ascii="Times New Roman" w:hAnsi="Times New Roman" w:cs="Times New Roman"/>
                <w:sz w:val="24"/>
              </w:rPr>
              <w:t>Eksports</w:t>
            </w:r>
          </w:p>
        </w:tc>
      </w:tr>
      <w:tr w:rsidR="004343FD" w:rsidRPr="00282A22" w14:paraId="57F3A2C8" w14:textId="77777777" w:rsidTr="00A6022D">
        <w:tc>
          <w:tcPr>
            <w:tcW w:w="2500" w:type="pct"/>
          </w:tcPr>
          <w:p w14:paraId="2F80FC2B" w14:textId="77777777" w:rsidR="004343FD" w:rsidRPr="00A96ED6" w:rsidRDefault="004343FD" w:rsidP="00A6022D">
            <w:pPr>
              <w:jc w:val="both"/>
              <w:rPr>
                <w:rFonts w:ascii="Times New Roman" w:hAnsi="Times New Roman" w:cs="Times New Roman"/>
                <w:bCs/>
                <w:noProof/>
                <w:sz w:val="24"/>
              </w:rPr>
            </w:pPr>
            <w:r w:rsidRPr="00A96ED6">
              <w:rPr>
                <w:rFonts w:ascii="Times New Roman" w:hAnsi="Times New Roman" w:cs="Times New Roman"/>
                <w:bCs/>
                <w:noProof/>
                <w:sz w:val="24"/>
              </w:rPr>
              <w:t>Import</w:t>
            </w:r>
          </w:p>
        </w:tc>
        <w:tc>
          <w:tcPr>
            <w:tcW w:w="2500" w:type="pct"/>
          </w:tcPr>
          <w:p w14:paraId="0256D345" w14:textId="77777777" w:rsidR="004343FD" w:rsidRPr="00282A22" w:rsidRDefault="004343FD" w:rsidP="00A6022D">
            <w:pPr>
              <w:jc w:val="both"/>
              <w:rPr>
                <w:rFonts w:ascii="Times New Roman" w:hAnsi="Times New Roman" w:cs="Times New Roman"/>
                <w:sz w:val="24"/>
              </w:rPr>
            </w:pPr>
            <w:r w:rsidRPr="00282A22">
              <w:rPr>
                <w:rFonts w:ascii="Times New Roman" w:hAnsi="Times New Roman" w:cs="Times New Roman"/>
                <w:sz w:val="24"/>
              </w:rPr>
              <w:t>Imports</w:t>
            </w:r>
          </w:p>
        </w:tc>
      </w:tr>
      <w:tr w:rsidR="004343FD" w:rsidRPr="00282A22" w14:paraId="43EE0BAB" w14:textId="77777777" w:rsidTr="00A6022D">
        <w:tc>
          <w:tcPr>
            <w:tcW w:w="2500" w:type="pct"/>
          </w:tcPr>
          <w:p w14:paraId="38B8ACA6" w14:textId="77777777" w:rsidR="004343FD" w:rsidRPr="00282A22" w:rsidRDefault="004343FD" w:rsidP="00A6022D">
            <w:pPr>
              <w:jc w:val="both"/>
              <w:rPr>
                <w:rFonts w:ascii="Times New Roman" w:hAnsi="Times New Roman" w:cs="Times New Roman"/>
                <w:bCs/>
                <w:noProof/>
                <w:sz w:val="24"/>
              </w:rPr>
            </w:pPr>
            <w:r w:rsidRPr="00A96ED6">
              <w:rPr>
                <w:rFonts w:ascii="Times New Roman" w:hAnsi="Times New Roman" w:cs="Times New Roman"/>
                <w:bCs/>
                <w:noProof/>
                <w:sz w:val="24"/>
              </w:rPr>
              <w:t>SurveyLarge</w:t>
            </w:r>
          </w:p>
        </w:tc>
        <w:tc>
          <w:tcPr>
            <w:tcW w:w="2500" w:type="pct"/>
          </w:tcPr>
          <w:p w14:paraId="1FC42C8E" w14:textId="77777777" w:rsidR="004343FD" w:rsidRPr="00282A22" w:rsidRDefault="004343FD" w:rsidP="00A6022D">
            <w:pPr>
              <w:jc w:val="both"/>
              <w:rPr>
                <w:rFonts w:ascii="Times New Roman" w:hAnsi="Times New Roman" w:cs="Times New Roman"/>
                <w:bCs/>
                <w:noProof/>
                <w:sz w:val="24"/>
              </w:rPr>
            </w:pPr>
            <w:r w:rsidRPr="00282A22">
              <w:rPr>
                <w:rFonts w:ascii="Times New Roman" w:hAnsi="Times New Roman" w:cs="Times New Roman"/>
                <w:sz w:val="24"/>
              </w:rPr>
              <w:t>Lielo uzņēmumu apsekojums</w:t>
            </w:r>
          </w:p>
        </w:tc>
      </w:tr>
      <w:tr w:rsidR="004343FD" w:rsidRPr="00282A22" w14:paraId="0001B6AD" w14:textId="77777777" w:rsidTr="00A6022D">
        <w:tc>
          <w:tcPr>
            <w:tcW w:w="2500" w:type="pct"/>
          </w:tcPr>
          <w:p w14:paraId="1E426EEC" w14:textId="77777777" w:rsidR="004343FD" w:rsidRPr="00282A22" w:rsidRDefault="004343FD" w:rsidP="00A6022D">
            <w:pPr>
              <w:jc w:val="both"/>
              <w:rPr>
                <w:rFonts w:ascii="Times New Roman" w:hAnsi="Times New Roman" w:cs="Times New Roman"/>
                <w:bCs/>
                <w:noProof/>
                <w:sz w:val="24"/>
              </w:rPr>
            </w:pPr>
            <w:r w:rsidRPr="00A96ED6">
              <w:rPr>
                <w:rFonts w:ascii="Times New Roman" w:hAnsi="Times New Roman" w:cs="Times New Roman"/>
                <w:bCs/>
                <w:noProof/>
                <w:sz w:val="24"/>
              </w:rPr>
              <w:t>SurveySmall</w:t>
            </w:r>
          </w:p>
        </w:tc>
        <w:tc>
          <w:tcPr>
            <w:tcW w:w="2500" w:type="pct"/>
          </w:tcPr>
          <w:p w14:paraId="75A6185E" w14:textId="77777777" w:rsidR="004343FD" w:rsidRPr="00282A22" w:rsidRDefault="004343FD" w:rsidP="00A6022D">
            <w:pPr>
              <w:jc w:val="both"/>
              <w:rPr>
                <w:rFonts w:ascii="Times New Roman" w:hAnsi="Times New Roman" w:cs="Times New Roman"/>
                <w:bCs/>
                <w:noProof/>
                <w:sz w:val="24"/>
              </w:rPr>
            </w:pPr>
            <w:r w:rsidRPr="00282A22">
              <w:rPr>
                <w:rFonts w:ascii="Times New Roman" w:hAnsi="Times New Roman" w:cs="Times New Roman"/>
                <w:sz w:val="24"/>
              </w:rPr>
              <w:t>Mazo uzņēmumu apsekojums</w:t>
            </w:r>
          </w:p>
        </w:tc>
      </w:tr>
      <w:tr w:rsidR="004343FD" w:rsidRPr="00282A22" w14:paraId="67AE0B09" w14:textId="77777777" w:rsidTr="00A6022D">
        <w:tc>
          <w:tcPr>
            <w:tcW w:w="2500" w:type="pct"/>
          </w:tcPr>
          <w:p w14:paraId="5CC9CD4F" w14:textId="77777777" w:rsidR="004343FD" w:rsidRPr="00282A22" w:rsidRDefault="004343FD" w:rsidP="00A6022D">
            <w:pPr>
              <w:jc w:val="both"/>
              <w:rPr>
                <w:rFonts w:ascii="Times New Roman" w:hAnsi="Times New Roman" w:cs="Times New Roman"/>
                <w:bCs/>
                <w:noProof/>
                <w:sz w:val="24"/>
              </w:rPr>
            </w:pPr>
            <w:r w:rsidRPr="00A96ED6">
              <w:rPr>
                <w:rFonts w:ascii="Times New Roman" w:hAnsi="Times New Roman" w:cs="Times New Roman"/>
                <w:bCs/>
                <w:noProof/>
                <w:sz w:val="24"/>
              </w:rPr>
              <w:t>SPE</w:t>
            </w:r>
          </w:p>
        </w:tc>
        <w:tc>
          <w:tcPr>
            <w:tcW w:w="2500" w:type="pct"/>
          </w:tcPr>
          <w:p w14:paraId="44D62DF6" w14:textId="77777777" w:rsidR="004343FD" w:rsidRPr="00282A22" w:rsidRDefault="004343FD" w:rsidP="00A6022D">
            <w:pPr>
              <w:jc w:val="both"/>
              <w:rPr>
                <w:rFonts w:ascii="Times New Roman" w:hAnsi="Times New Roman" w:cs="Times New Roman"/>
                <w:bCs/>
                <w:noProof/>
                <w:sz w:val="24"/>
              </w:rPr>
            </w:pPr>
            <w:r w:rsidRPr="00282A22">
              <w:rPr>
                <w:rFonts w:ascii="Times New Roman" w:hAnsi="Times New Roman" w:cs="Times New Roman"/>
                <w:sz w:val="24"/>
              </w:rPr>
              <w:t>ĪNDS</w:t>
            </w:r>
          </w:p>
        </w:tc>
      </w:tr>
      <w:tr w:rsidR="004343FD" w:rsidRPr="00282A22" w14:paraId="4D5A56A5" w14:textId="77777777" w:rsidTr="00A6022D">
        <w:tc>
          <w:tcPr>
            <w:tcW w:w="2500" w:type="pct"/>
          </w:tcPr>
          <w:p w14:paraId="1AEA3BDA" w14:textId="77777777" w:rsidR="004343FD" w:rsidRPr="00282A22" w:rsidRDefault="004343FD" w:rsidP="00A6022D">
            <w:pPr>
              <w:jc w:val="both"/>
              <w:rPr>
                <w:rFonts w:ascii="Times New Roman" w:hAnsi="Times New Roman" w:cs="Times New Roman"/>
                <w:bCs/>
                <w:noProof/>
                <w:sz w:val="24"/>
              </w:rPr>
            </w:pPr>
            <w:r w:rsidRPr="00A96ED6">
              <w:rPr>
                <w:rFonts w:ascii="Times New Roman" w:hAnsi="Times New Roman" w:cs="Times New Roman"/>
                <w:bCs/>
                <w:noProof/>
                <w:sz w:val="24"/>
              </w:rPr>
              <w:t>Travel</w:t>
            </w:r>
          </w:p>
        </w:tc>
        <w:tc>
          <w:tcPr>
            <w:tcW w:w="2500" w:type="pct"/>
          </w:tcPr>
          <w:p w14:paraId="2706DD08" w14:textId="77777777" w:rsidR="004343FD" w:rsidRPr="00282A22" w:rsidRDefault="004343FD" w:rsidP="00A6022D">
            <w:pPr>
              <w:jc w:val="both"/>
              <w:rPr>
                <w:rFonts w:ascii="Times New Roman" w:hAnsi="Times New Roman" w:cs="Times New Roman"/>
                <w:bCs/>
                <w:noProof/>
                <w:sz w:val="24"/>
              </w:rPr>
            </w:pPr>
            <w:r w:rsidRPr="00282A22">
              <w:rPr>
                <w:rFonts w:ascii="Times New Roman" w:hAnsi="Times New Roman" w:cs="Times New Roman"/>
                <w:sz w:val="24"/>
              </w:rPr>
              <w:t>Ceļošana</w:t>
            </w:r>
          </w:p>
        </w:tc>
      </w:tr>
      <w:tr w:rsidR="004343FD" w:rsidRPr="00282A22" w14:paraId="33EEE2C4" w14:textId="77777777" w:rsidTr="00A6022D">
        <w:tc>
          <w:tcPr>
            <w:tcW w:w="2500" w:type="pct"/>
          </w:tcPr>
          <w:p w14:paraId="1DBAD082" w14:textId="77777777" w:rsidR="004343FD" w:rsidRPr="00282A22" w:rsidRDefault="004343FD" w:rsidP="00A6022D">
            <w:pPr>
              <w:jc w:val="both"/>
              <w:rPr>
                <w:rFonts w:ascii="Times New Roman" w:hAnsi="Times New Roman" w:cs="Times New Roman"/>
                <w:bCs/>
                <w:noProof/>
                <w:sz w:val="24"/>
              </w:rPr>
            </w:pPr>
            <w:r w:rsidRPr="00A96ED6">
              <w:rPr>
                <w:rFonts w:ascii="Times New Roman" w:hAnsi="Times New Roman" w:cs="Times New Roman"/>
                <w:bCs/>
                <w:noProof/>
                <w:sz w:val="24"/>
              </w:rPr>
              <w:t>Flightcosts</w:t>
            </w:r>
          </w:p>
        </w:tc>
        <w:tc>
          <w:tcPr>
            <w:tcW w:w="2500" w:type="pct"/>
          </w:tcPr>
          <w:p w14:paraId="22DDD987" w14:textId="77777777" w:rsidR="004343FD" w:rsidRPr="00282A22" w:rsidRDefault="004343FD" w:rsidP="00A6022D">
            <w:pPr>
              <w:jc w:val="both"/>
              <w:rPr>
                <w:rFonts w:ascii="Times New Roman" w:hAnsi="Times New Roman" w:cs="Times New Roman"/>
                <w:bCs/>
                <w:noProof/>
                <w:sz w:val="24"/>
              </w:rPr>
            </w:pPr>
            <w:r w:rsidRPr="00282A22">
              <w:rPr>
                <w:rFonts w:ascii="Times New Roman" w:hAnsi="Times New Roman" w:cs="Times New Roman"/>
                <w:sz w:val="24"/>
              </w:rPr>
              <w:t>Lidojumu izmaksas</w:t>
            </w:r>
          </w:p>
        </w:tc>
      </w:tr>
      <w:tr w:rsidR="004343FD" w:rsidRPr="00282A22" w14:paraId="248499E7" w14:textId="77777777" w:rsidTr="00A6022D">
        <w:tc>
          <w:tcPr>
            <w:tcW w:w="2500" w:type="pct"/>
          </w:tcPr>
          <w:p w14:paraId="6E7E410F" w14:textId="77777777" w:rsidR="004343FD" w:rsidRPr="00282A22" w:rsidRDefault="004343FD" w:rsidP="00A6022D">
            <w:pPr>
              <w:jc w:val="both"/>
              <w:rPr>
                <w:rFonts w:ascii="Times New Roman" w:hAnsi="Times New Roman" w:cs="Times New Roman"/>
                <w:bCs/>
                <w:noProof/>
                <w:sz w:val="24"/>
              </w:rPr>
            </w:pPr>
            <w:r w:rsidRPr="00A96ED6">
              <w:rPr>
                <w:rFonts w:ascii="Times New Roman" w:hAnsi="Times New Roman" w:cs="Times New Roman"/>
                <w:bCs/>
                <w:noProof/>
                <w:sz w:val="24"/>
              </w:rPr>
              <w:t>FIT</w:t>
            </w:r>
          </w:p>
        </w:tc>
        <w:tc>
          <w:tcPr>
            <w:tcW w:w="2500" w:type="pct"/>
          </w:tcPr>
          <w:p w14:paraId="7C92BDB4" w14:textId="77777777" w:rsidR="004343FD" w:rsidRPr="00282A22" w:rsidRDefault="004343FD" w:rsidP="00A6022D">
            <w:pPr>
              <w:jc w:val="both"/>
              <w:rPr>
                <w:rFonts w:ascii="Times New Roman" w:hAnsi="Times New Roman" w:cs="Times New Roman"/>
                <w:bCs/>
                <w:noProof/>
                <w:sz w:val="24"/>
              </w:rPr>
            </w:pPr>
            <w:r w:rsidRPr="00282A22">
              <w:rPr>
                <w:rFonts w:ascii="Times New Roman" w:hAnsi="Times New Roman" w:cs="Times New Roman"/>
                <w:i/>
                <w:iCs/>
                <w:sz w:val="24"/>
              </w:rPr>
              <w:t>FIT</w:t>
            </w:r>
          </w:p>
        </w:tc>
      </w:tr>
      <w:tr w:rsidR="004343FD" w:rsidRPr="00282A22" w14:paraId="3EC53AF0" w14:textId="77777777" w:rsidTr="00A6022D">
        <w:tc>
          <w:tcPr>
            <w:tcW w:w="2500" w:type="pct"/>
          </w:tcPr>
          <w:p w14:paraId="0E1101F8" w14:textId="77777777" w:rsidR="004343FD" w:rsidRPr="00282A22" w:rsidRDefault="004343FD" w:rsidP="00A6022D">
            <w:pPr>
              <w:jc w:val="both"/>
              <w:rPr>
                <w:rFonts w:ascii="Times New Roman" w:hAnsi="Times New Roman" w:cs="Times New Roman"/>
                <w:bCs/>
                <w:noProof/>
                <w:sz w:val="24"/>
              </w:rPr>
            </w:pPr>
            <w:r w:rsidRPr="00A96ED6">
              <w:rPr>
                <w:rFonts w:ascii="Times New Roman" w:hAnsi="Times New Roman" w:cs="Times New Roman"/>
                <w:bCs/>
                <w:noProof/>
                <w:sz w:val="24"/>
              </w:rPr>
              <w:t>FISIM</w:t>
            </w:r>
          </w:p>
        </w:tc>
        <w:tc>
          <w:tcPr>
            <w:tcW w:w="2500" w:type="pct"/>
          </w:tcPr>
          <w:p w14:paraId="3D8552C6" w14:textId="77777777" w:rsidR="004343FD" w:rsidRPr="00282A22" w:rsidRDefault="004343FD" w:rsidP="00A6022D">
            <w:pPr>
              <w:jc w:val="both"/>
              <w:rPr>
                <w:rFonts w:ascii="Times New Roman" w:hAnsi="Times New Roman" w:cs="Times New Roman"/>
                <w:bCs/>
                <w:noProof/>
                <w:sz w:val="24"/>
              </w:rPr>
            </w:pPr>
            <w:r w:rsidRPr="00282A22">
              <w:rPr>
                <w:rFonts w:ascii="Times New Roman" w:hAnsi="Times New Roman" w:cs="Times New Roman"/>
                <w:i/>
                <w:iCs/>
                <w:sz w:val="24"/>
              </w:rPr>
              <w:t>FISIM</w:t>
            </w:r>
          </w:p>
        </w:tc>
      </w:tr>
      <w:tr w:rsidR="004343FD" w:rsidRPr="00282A22" w14:paraId="1CD99A15" w14:textId="77777777" w:rsidTr="00A6022D">
        <w:tc>
          <w:tcPr>
            <w:tcW w:w="2500" w:type="pct"/>
          </w:tcPr>
          <w:p w14:paraId="2F72EE31" w14:textId="77777777" w:rsidR="004343FD" w:rsidRPr="00282A22" w:rsidRDefault="004343FD" w:rsidP="00A6022D">
            <w:pPr>
              <w:jc w:val="both"/>
              <w:rPr>
                <w:rFonts w:ascii="Times New Roman" w:hAnsi="Times New Roman" w:cs="Times New Roman"/>
                <w:bCs/>
                <w:noProof/>
                <w:sz w:val="24"/>
              </w:rPr>
            </w:pPr>
            <w:r w:rsidRPr="00A96ED6">
              <w:rPr>
                <w:rFonts w:ascii="Times New Roman" w:hAnsi="Times New Roman" w:cs="Times New Roman"/>
                <w:bCs/>
                <w:noProof/>
                <w:sz w:val="24"/>
              </w:rPr>
              <w:t>BuyingSpreads</w:t>
            </w:r>
          </w:p>
        </w:tc>
        <w:tc>
          <w:tcPr>
            <w:tcW w:w="2500" w:type="pct"/>
          </w:tcPr>
          <w:p w14:paraId="6728A1F1" w14:textId="77777777" w:rsidR="004343FD" w:rsidRPr="00282A22" w:rsidRDefault="004343FD" w:rsidP="00A6022D">
            <w:pPr>
              <w:jc w:val="both"/>
              <w:rPr>
                <w:rFonts w:ascii="Times New Roman" w:hAnsi="Times New Roman" w:cs="Times New Roman"/>
                <w:bCs/>
                <w:noProof/>
                <w:sz w:val="24"/>
              </w:rPr>
            </w:pPr>
            <w:r w:rsidRPr="00282A22">
              <w:rPr>
                <w:rFonts w:ascii="Times New Roman" w:hAnsi="Times New Roman" w:cs="Times New Roman"/>
                <w:sz w:val="24"/>
              </w:rPr>
              <w:t>Cenu starpību iegāde</w:t>
            </w:r>
          </w:p>
        </w:tc>
      </w:tr>
      <w:tr w:rsidR="004343FD" w:rsidRPr="00282A22" w14:paraId="62B8378B" w14:textId="77777777" w:rsidTr="00A6022D">
        <w:tc>
          <w:tcPr>
            <w:tcW w:w="2500" w:type="pct"/>
          </w:tcPr>
          <w:p w14:paraId="62F8D0F2" w14:textId="77777777" w:rsidR="004343FD" w:rsidRPr="00282A22" w:rsidRDefault="004343FD" w:rsidP="00A6022D">
            <w:pPr>
              <w:jc w:val="both"/>
              <w:rPr>
                <w:rFonts w:ascii="Times New Roman" w:hAnsi="Times New Roman" w:cs="Times New Roman"/>
                <w:bCs/>
                <w:noProof/>
                <w:sz w:val="24"/>
              </w:rPr>
            </w:pPr>
            <w:r w:rsidRPr="00A96ED6">
              <w:rPr>
                <w:rFonts w:ascii="Times New Roman" w:hAnsi="Times New Roman" w:cs="Times New Roman"/>
                <w:bCs/>
                <w:noProof/>
                <w:sz w:val="24"/>
              </w:rPr>
              <w:t>Banks</w:t>
            </w:r>
          </w:p>
        </w:tc>
        <w:tc>
          <w:tcPr>
            <w:tcW w:w="2500" w:type="pct"/>
          </w:tcPr>
          <w:p w14:paraId="7E74D264" w14:textId="77777777" w:rsidR="004343FD" w:rsidRPr="00282A22" w:rsidRDefault="004343FD" w:rsidP="00A6022D">
            <w:pPr>
              <w:jc w:val="both"/>
              <w:rPr>
                <w:rFonts w:ascii="Times New Roman" w:hAnsi="Times New Roman" w:cs="Times New Roman"/>
                <w:bCs/>
                <w:noProof/>
                <w:sz w:val="24"/>
              </w:rPr>
            </w:pPr>
            <w:r w:rsidRPr="00282A22">
              <w:rPr>
                <w:rFonts w:ascii="Times New Roman" w:hAnsi="Times New Roman" w:cs="Times New Roman"/>
                <w:sz w:val="24"/>
              </w:rPr>
              <w:t>Bankas</w:t>
            </w:r>
          </w:p>
        </w:tc>
      </w:tr>
      <w:tr w:rsidR="004343FD" w:rsidRPr="00282A22" w14:paraId="17A09D99" w14:textId="77777777" w:rsidTr="00A6022D">
        <w:tc>
          <w:tcPr>
            <w:tcW w:w="2500" w:type="pct"/>
          </w:tcPr>
          <w:p w14:paraId="5037BB04" w14:textId="77777777" w:rsidR="004343FD" w:rsidRPr="00282A22" w:rsidRDefault="004343FD" w:rsidP="00A6022D">
            <w:pPr>
              <w:jc w:val="both"/>
              <w:rPr>
                <w:rFonts w:ascii="Times New Roman" w:hAnsi="Times New Roman" w:cs="Times New Roman"/>
                <w:bCs/>
                <w:noProof/>
                <w:sz w:val="24"/>
              </w:rPr>
            </w:pPr>
            <w:r w:rsidRPr="00A96ED6">
              <w:rPr>
                <w:rFonts w:ascii="Times New Roman" w:hAnsi="Times New Roman" w:cs="Times New Roman"/>
                <w:bCs/>
                <w:noProof/>
                <w:sz w:val="24"/>
              </w:rPr>
              <w:t>Insurances</w:t>
            </w:r>
          </w:p>
        </w:tc>
        <w:tc>
          <w:tcPr>
            <w:tcW w:w="2500" w:type="pct"/>
          </w:tcPr>
          <w:p w14:paraId="050E7B66" w14:textId="77777777" w:rsidR="004343FD" w:rsidRPr="00282A22" w:rsidRDefault="004343FD" w:rsidP="00A6022D">
            <w:pPr>
              <w:jc w:val="both"/>
              <w:rPr>
                <w:rFonts w:ascii="Times New Roman" w:hAnsi="Times New Roman" w:cs="Times New Roman"/>
                <w:bCs/>
                <w:noProof/>
                <w:sz w:val="24"/>
              </w:rPr>
            </w:pPr>
            <w:r w:rsidRPr="00282A22">
              <w:rPr>
                <w:rFonts w:ascii="Times New Roman" w:hAnsi="Times New Roman" w:cs="Times New Roman"/>
                <w:sz w:val="24"/>
              </w:rPr>
              <w:t>Apdrošināšana</w:t>
            </w:r>
          </w:p>
        </w:tc>
      </w:tr>
      <w:tr w:rsidR="004343FD" w:rsidRPr="00282A22" w14:paraId="2DF88F8B" w14:textId="77777777" w:rsidTr="00A6022D">
        <w:tc>
          <w:tcPr>
            <w:tcW w:w="2500" w:type="pct"/>
          </w:tcPr>
          <w:p w14:paraId="07CAAA23" w14:textId="77777777" w:rsidR="004343FD" w:rsidRPr="00282A22" w:rsidRDefault="004343FD" w:rsidP="00A6022D">
            <w:pPr>
              <w:jc w:val="both"/>
              <w:rPr>
                <w:rFonts w:ascii="Times New Roman" w:hAnsi="Times New Roman" w:cs="Times New Roman"/>
                <w:bCs/>
                <w:noProof/>
                <w:sz w:val="24"/>
              </w:rPr>
            </w:pPr>
            <w:r w:rsidRPr="00A96ED6">
              <w:rPr>
                <w:rFonts w:ascii="Times New Roman" w:hAnsi="Times New Roman" w:cs="Times New Roman"/>
                <w:bCs/>
                <w:noProof/>
                <w:sz w:val="24"/>
              </w:rPr>
              <w:t>EFSF</w:t>
            </w:r>
          </w:p>
        </w:tc>
        <w:tc>
          <w:tcPr>
            <w:tcW w:w="2500" w:type="pct"/>
          </w:tcPr>
          <w:p w14:paraId="04EDB2FF" w14:textId="77777777" w:rsidR="004343FD" w:rsidRPr="00282A22" w:rsidRDefault="004343FD" w:rsidP="00A6022D">
            <w:pPr>
              <w:jc w:val="both"/>
              <w:rPr>
                <w:rFonts w:ascii="Times New Roman" w:hAnsi="Times New Roman" w:cs="Times New Roman"/>
                <w:bCs/>
                <w:noProof/>
                <w:sz w:val="24"/>
              </w:rPr>
            </w:pPr>
            <w:r w:rsidRPr="00282A22">
              <w:rPr>
                <w:rFonts w:ascii="Times New Roman" w:hAnsi="Times New Roman" w:cs="Times New Roman"/>
                <w:i/>
                <w:iCs/>
                <w:sz w:val="24"/>
              </w:rPr>
              <w:t>EFSF</w:t>
            </w:r>
          </w:p>
        </w:tc>
      </w:tr>
      <w:tr w:rsidR="004343FD" w:rsidRPr="00282A22" w14:paraId="1676ABCD" w14:textId="77777777" w:rsidTr="00A6022D">
        <w:tc>
          <w:tcPr>
            <w:tcW w:w="2500" w:type="pct"/>
          </w:tcPr>
          <w:p w14:paraId="33A79619" w14:textId="77777777" w:rsidR="004343FD" w:rsidRPr="00282A22" w:rsidRDefault="004343FD" w:rsidP="00A6022D">
            <w:pPr>
              <w:jc w:val="both"/>
              <w:rPr>
                <w:rFonts w:ascii="Times New Roman" w:hAnsi="Times New Roman" w:cs="Times New Roman"/>
                <w:bCs/>
                <w:noProof/>
                <w:sz w:val="24"/>
              </w:rPr>
            </w:pPr>
            <w:r w:rsidRPr="00A96ED6">
              <w:rPr>
                <w:rFonts w:ascii="Times New Roman" w:hAnsi="Times New Roman" w:cs="Times New Roman"/>
                <w:bCs/>
                <w:noProof/>
                <w:sz w:val="24"/>
              </w:rPr>
              <w:t>Government</w:t>
            </w:r>
          </w:p>
        </w:tc>
        <w:tc>
          <w:tcPr>
            <w:tcW w:w="2500" w:type="pct"/>
          </w:tcPr>
          <w:p w14:paraId="3F360550" w14:textId="77777777" w:rsidR="004343FD" w:rsidRPr="00282A22" w:rsidRDefault="004343FD" w:rsidP="00A6022D">
            <w:pPr>
              <w:jc w:val="both"/>
              <w:rPr>
                <w:rFonts w:ascii="Times New Roman" w:hAnsi="Times New Roman" w:cs="Times New Roman"/>
                <w:bCs/>
                <w:noProof/>
                <w:sz w:val="24"/>
              </w:rPr>
            </w:pPr>
            <w:r w:rsidRPr="00282A22">
              <w:rPr>
                <w:rFonts w:ascii="Times New Roman" w:hAnsi="Times New Roman" w:cs="Times New Roman"/>
                <w:sz w:val="24"/>
              </w:rPr>
              <w:t>Valdība</w:t>
            </w:r>
          </w:p>
        </w:tc>
      </w:tr>
      <w:tr w:rsidR="004343FD" w:rsidRPr="00282A22" w14:paraId="5C9045A7" w14:textId="77777777" w:rsidTr="00A6022D">
        <w:tc>
          <w:tcPr>
            <w:tcW w:w="2500" w:type="pct"/>
          </w:tcPr>
          <w:p w14:paraId="61A993DD" w14:textId="77777777" w:rsidR="004343FD" w:rsidRPr="00282A22" w:rsidRDefault="004343FD" w:rsidP="00A6022D">
            <w:pPr>
              <w:jc w:val="both"/>
              <w:rPr>
                <w:rFonts w:ascii="Times New Roman" w:hAnsi="Times New Roman" w:cs="Times New Roman"/>
                <w:bCs/>
                <w:noProof/>
                <w:sz w:val="24"/>
              </w:rPr>
            </w:pPr>
            <w:r w:rsidRPr="00A96ED6">
              <w:rPr>
                <w:rFonts w:ascii="Times New Roman" w:hAnsi="Times New Roman" w:cs="Times New Roman"/>
                <w:bCs/>
                <w:noProof/>
                <w:sz w:val="24"/>
              </w:rPr>
              <w:t>Embassies</w:t>
            </w:r>
          </w:p>
        </w:tc>
        <w:tc>
          <w:tcPr>
            <w:tcW w:w="2500" w:type="pct"/>
          </w:tcPr>
          <w:p w14:paraId="419A6E8F" w14:textId="77777777" w:rsidR="004343FD" w:rsidRPr="00282A22" w:rsidRDefault="004343FD" w:rsidP="00A6022D">
            <w:pPr>
              <w:jc w:val="both"/>
              <w:rPr>
                <w:rFonts w:ascii="Times New Roman" w:hAnsi="Times New Roman" w:cs="Times New Roman"/>
                <w:bCs/>
                <w:noProof/>
                <w:sz w:val="24"/>
              </w:rPr>
            </w:pPr>
            <w:r w:rsidRPr="00282A22">
              <w:rPr>
                <w:rFonts w:ascii="Times New Roman" w:hAnsi="Times New Roman" w:cs="Times New Roman"/>
                <w:sz w:val="24"/>
              </w:rPr>
              <w:t>Vēstniecības</w:t>
            </w:r>
          </w:p>
        </w:tc>
      </w:tr>
    </w:tbl>
    <w:p w14:paraId="6EEDEC7E" w14:textId="77777777" w:rsidR="005A04B3" w:rsidRPr="00A96ED6" w:rsidRDefault="005A04B3" w:rsidP="005A04B3">
      <w:pPr>
        <w:jc w:val="both"/>
        <w:rPr>
          <w:rFonts w:ascii="Times New Roman" w:hAnsi="Times New Roman" w:cs="Times New Roman"/>
          <w:b/>
          <w:noProof/>
          <w:sz w:val="24"/>
        </w:rPr>
      </w:pPr>
    </w:p>
    <w:p w14:paraId="38968EEA"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Nīderlandes Statistikas birojs</w:t>
      </w:r>
    </w:p>
    <w:p w14:paraId="02F58BA4" w14:textId="77777777" w:rsidR="005A04B3" w:rsidRPr="00A96ED6" w:rsidRDefault="005A04B3" w:rsidP="005A04B3">
      <w:pPr>
        <w:jc w:val="both"/>
        <w:rPr>
          <w:rFonts w:ascii="Times New Roman" w:hAnsi="Times New Roman" w:cs="Times New Roman"/>
          <w:noProof/>
          <w:sz w:val="24"/>
        </w:rPr>
      </w:pPr>
    </w:p>
    <w:p w14:paraId="20FAC3E2" w14:textId="77777777" w:rsidR="005A04B3" w:rsidRDefault="005A04B3" w:rsidP="005A04B3">
      <w:pPr>
        <w:jc w:val="both"/>
        <w:rPr>
          <w:rFonts w:ascii="Times New Roman" w:hAnsi="Times New Roman"/>
          <w:sz w:val="24"/>
        </w:rPr>
      </w:pPr>
      <w:r>
        <w:rPr>
          <w:rFonts w:ascii="Times New Roman" w:hAnsi="Times New Roman"/>
          <w:sz w:val="24"/>
        </w:rPr>
        <w:t>Galvenie</w:t>
      </w:r>
      <w:r>
        <w:rPr>
          <w:rFonts w:ascii="Times New Roman" w:hAnsi="Times New Roman"/>
          <w:b/>
          <w:bCs/>
          <w:sz w:val="24"/>
        </w:rPr>
        <w:t xml:space="preserve"> primārie datu avoti</w:t>
      </w:r>
      <w:r>
        <w:rPr>
          <w:rFonts w:ascii="Times New Roman" w:hAnsi="Times New Roman"/>
          <w:sz w:val="24"/>
        </w:rPr>
        <w:t>:</w:t>
      </w:r>
    </w:p>
    <w:p w14:paraId="45E2DF67" w14:textId="77777777" w:rsidR="004343FD" w:rsidRPr="00A96ED6" w:rsidRDefault="004343FD" w:rsidP="005A04B3">
      <w:pPr>
        <w:jc w:val="both"/>
        <w:rPr>
          <w:rFonts w:ascii="Times New Roman" w:hAnsi="Times New Roman" w:cs="Times New Roman"/>
          <w:noProof/>
          <w:sz w:val="24"/>
        </w:rPr>
      </w:pPr>
    </w:p>
    <w:p w14:paraId="4F397C83" w14:textId="77777777" w:rsidR="005A04B3" w:rsidRPr="00A96ED6" w:rsidRDefault="005A04B3" w:rsidP="006F61C5">
      <w:pPr>
        <w:pStyle w:val="ListParagraph"/>
        <w:widowControl/>
        <w:numPr>
          <w:ilvl w:val="0"/>
          <w:numId w:val="103"/>
        </w:numPr>
        <w:ind w:left="568" w:hanging="284"/>
        <w:contextualSpacing/>
        <w:jc w:val="both"/>
        <w:rPr>
          <w:rFonts w:ascii="Times New Roman" w:hAnsi="Times New Roman" w:cs="Times New Roman"/>
          <w:noProof/>
          <w:sz w:val="24"/>
        </w:rPr>
      </w:pPr>
      <w:r>
        <w:rPr>
          <w:rFonts w:ascii="Times New Roman" w:hAnsi="Times New Roman"/>
          <w:sz w:val="24"/>
        </w:rPr>
        <w:t>lielie (</w:t>
      </w:r>
      <w:r>
        <w:rPr>
          <w:rFonts w:ascii="Times New Roman" w:hAnsi="Times New Roman"/>
          <w:i/>
          <w:iCs/>
          <w:sz w:val="24"/>
        </w:rPr>
        <w:t>ITSS</w:t>
      </w:r>
      <w:r>
        <w:rPr>
          <w:rFonts w:ascii="Times New Roman" w:hAnsi="Times New Roman"/>
          <w:sz w:val="24"/>
        </w:rPr>
        <w:t xml:space="preserve"> tirdzniecības) uzņēmumi (LU), kas ietver 474 uzņēmumu grupas, kuras kopā veido 666 apsekojamās vienības;</w:t>
      </w:r>
    </w:p>
    <w:p w14:paraId="6B6A7C0A" w14:textId="77777777" w:rsidR="005A04B3" w:rsidRPr="00A96ED6" w:rsidRDefault="005A04B3" w:rsidP="006F61C5">
      <w:pPr>
        <w:pStyle w:val="ListParagraph"/>
        <w:widowControl/>
        <w:numPr>
          <w:ilvl w:val="0"/>
          <w:numId w:val="103"/>
        </w:numPr>
        <w:ind w:left="568" w:hanging="284"/>
        <w:contextualSpacing/>
        <w:jc w:val="both"/>
        <w:rPr>
          <w:rFonts w:ascii="Times New Roman" w:hAnsi="Times New Roman" w:cs="Times New Roman"/>
          <w:noProof/>
          <w:sz w:val="24"/>
        </w:rPr>
      </w:pPr>
      <w:r>
        <w:rPr>
          <w:rFonts w:ascii="Times New Roman" w:hAnsi="Times New Roman"/>
          <w:sz w:val="24"/>
        </w:rPr>
        <w:lastRenderedPageBreak/>
        <w:t>mazie un vidējie (tirdzniecības) uzņēmumi (MVU), izlases veida apsekojumā kopumā piedaloties 5000 respondentiem.</w:t>
      </w:r>
    </w:p>
    <w:p w14:paraId="6F256C4A" w14:textId="77777777" w:rsidR="005A04B3" w:rsidRPr="00A96ED6" w:rsidRDefault="005A04B3" w:rsidP="005A04B3">
      <w:pPr>
        <w:jc w:val="both"/>
        <w:rPr>
          <w:rFonts w:ascii="Times New Roman" w:hAnsi="Times New Roman" w:cs="Times New Roman"/>
          <w:noProof/>
          <w:sz w:val="24"/>
        </w:rPr>
      </w:pPr>
    </w:p>
    <w:p w14:paraId="09B8390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Līdzās LU un MVU Nīderlandes </w:t>
      </w:r>
      <w:r>
        <w:rPr>
          <w:rFonts w:ascii="Times New Roman" w:hAnsi="Times New Roman"/>
          <w:i/>
          <w:iCs/>
          <w:sz w:val="24"/>
        </w:rPr>
        <w:t>ITSS</w:t>
      </w:r>
      <w:r>
        <w:rPr>
          <w:rFonts w:ascii="Times New Roman" w:hAnsi="Times New Roman"/>
          <w:sz w:val="24"/>
        </w:rPr>
        <w:t xml:space="preserve"> datu vākšanas sistēmā ir dažādi sekundārie datu avoti. Šo informāciju iegūst no apsekojumiem, ko veic iestādes, kas nav Nīderlandes Statistikas birojs (piemēram, Nīderlandes Centrālā banka), vai ekstrapolē no modelēšanas datiem.</w:t>
      </w:r>
      <w:r w:rsidRPr="00A96ED6">
        <w:rPr>
          <w:rStyle w:val="FootnoteReference"/>
          <w:rFonts w:ascii="Times New Roman" w:hAnsi="Times New Roman" w:cs="Times New Roman"/>
          <w:noProof/>
          <w:sz w:val="24"/>
        </w:rPr>
        <w:footnoteReference w:id="199"/>
      </w:r>
    </w:p>
    <w:p w14:paraId="7B6FF1BE" w14:textId="77777777" w:rsidR="005A04B3" w:rsidRPr="00A96ED6" w:rsidRDefault="005A04B3" w:rsidP="005A04B3">
      <w:pPr>
        <w:jc w:val="both"/>
        <w:rPr>
          <w:rFonts w:ascii="Times New Roman" w:hAnsi="Times New Roman" w:cs="Times New Roman"/>
          <w:noProof/>
          <w:sz w:val="24"/>
        </w:rPr>
      </w:pPr>
    </w:p>
    <w:p w14:paraId="1099F51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Galvenie </w:t>
      </w:r>
      <w:r>
        <w:rPr>
          <w:rFonts w:ascii="Times New Roman" w:hAnsi="Times New Roman"/>
          <w:b/>
          <w:bCs/>
          <w:sz w:val="24"/>
        </w:rPr>
        <w:t>sekundārie datu avoti</w:t>
      </w:r>
      <w:r>
        <w:rPr>
          <w:rFonts w:ascii="Times New Roman" w:hAnsi="Times New Roman"/>
          <w:sz w:val="24"/>
        </w:rPr>
        <w:t>:</w:t>
      </w:r>
    </w:p>
    <w:p w14:paraId="7D5B6E81" w14:textId="77777777" w:rsidR="005A04B3" w:rsidRPr="00A96ED6" w:rsidRDefault="005A04B3" w:rsidP="005A04B3">
      <w:pPr>
        <w:jc w:val="both"/>
        <w:rPr>
          <w:rFonts w:ascii="Times New Roman" w:hAnsi="Times New Roman" w:cs="Times New Roman"/>
          <w:noProof/>
          <w:sz w:val="24"/>
        </w:rPr>
      </w:pPr>
    </w:p>
    <w:p w14:paraId="37AB4931" w14:textId="77777777" w:rsidR="005A04B3" w:rsidRPr="00A96ED6" w:rsidRDefault="005A04B3" w:rsidP="003354F3">
      <w:pPr>
        <w:pStyle w:val="ListParagraph"/>
        <w:numPr>
          <w:ilvl w:val="0"/>
          <w:numId w:val="104"/>
        </w:numPr>
        <w:ind w:left="567" w:hanging="283"/>
        <w:contextualSpacing/>
        <w:jc w:val="both"/>
        <w:rPr>
          <w:rFonts w:ascii="Times New Roman" w:hAnsi="Times New Roman" w:cs="Times New Roman"/>
          <w:noProof/>
          <w:sz w:val="24"/>
        </w:rPr>
      </w:pPr>
      <w:r>
        <w:rPr>
          <w:rFonts w:ascii="Times New Roman" w:hAnsi="Times New Roman"/>
          <w:sz w:val="24"/>
        </w:rPr>
        <w:t>ceļošana – importu un eksportu novērtē, balstoties uz citiem statistikas datiem (ārvalstu viesiem viesnīcās u. c.), vai arī tos apkopo ārējās iestādes, kuras intervē patērētājus (Nīderlandes ceļotāji ārvalstīs);</w:t>
      </w:r>
    </w:p>
    <w:p w14:paraId="4123C03B" w14:textId="77777777" w:rsidR="005A04B3" w:rsidRPr="00A96ED6" w:rsidRDefault="005A04B3" w:rsidP="003354F3">
      <w:pPr>
        <w:pStyle w:val="ListParagraph"/>
        <w:numPr>
          <w:ilvl w:val="0"/>
          <w:numId w:val="104"/>
        </w:numPr>
        <w:ind w:left="567" w:hanging="283"/>
        <w:contextualSpacing/>
        <w:jc w:val="both"/>
        <w:rPr>
          <w:rFonts w:ascii="Times New Roman" w:hAnsi="Times New Roman" w:cs="Times New Roman"/>
          <w:noProof/>
          <w:sz w:val="24"/>
        </w:rPr>
      </w:pPr>
      <w:r>
        <w:rPr>
          <w:rFonts w:ascii="Times New Roman" w:hAnsi="Times New Roman"/>
          <w:sz w:val="24"/>
        </w:rPr>
        <w:t xml:space="preserve">īpašam nolūkam dibinātas sabiedrības (ĪNDS) – datus vāc Nīderlandes Centrālā banka, un tie attiecas uz visu pakalpojumu importu un eksportu. Lai gan ĪNDS ir pilnībā iekļautas </w:t>
      </w:r>
      <w:r>
        <w:rPr>
          <w:rFonts w:ascii="Times New Roman" w:hAnsi="Times New Roman"/>
          <w:i/>
          <w:iCs/>
          <w:sz w:val="24"/>
        </w:rPr>
        <w:t>ITSS</w:t>
      </w:r>
      <w:r>
        <w:rPr>
          <w:rFonts w:ascii="Times New Roman" w:hAnsi="Times New Roman"/>
          <w:sz w:val="24"/>
        </w:rPr>
        <w:t xml:space="preserve">, tās ir neierasts </w:t>
      </w:r>
      <w:r>
        <w:rPr>
          <w:rFonts w:ascii="Times New Roman" w:hAnsi="Times New Roman"/>
          <w:i/>
          <w:iCs/>
          <w:sz w:val="24"/>
        </w:rPr>
        <w:t>MoS</w:t>
      </w:r>
      <w:r>
        <w:rPr>
          <w:rFonts w:ascii="Times New Roman" w:hAnsi="Times New Roman"/>
          <w:sz w:val="24"/>
        </w:rPr>
        <w:t xml:space="preserve"> datu komponents, ņemot vērā to darījumu īpašo lomu un būtību;</w:t>
      </w:r>
    </w:p>
    <w:p w14:paraId="139272B3" w14:textId="77777777" w:rsidR="005A04B3" w:rsidRPr="00A96ED6" w:rsidRDefault="005A04B3" w:rsidP="003354F3">
      <w:pPr>
        <w:pStyle w:val="ListParagraph"/>
        <w:numPr>
          <w:ilvl w:val="0"/>
          <w:numId w:val="104"/>
        </w:numPr>
        <w:ind w:left="567" w:hanging="283"/>
        <w:contextualSpacing/>
        <w:jc w:val="both"/>
        <w:rPr>
          <w:rFonts w:ascii="Times New Roman" w:hAnsi="Times New Roman" w:cs="Times New Roman"/>
          <w:noProof/>
          <w:sz w:val="24"/>
        </w:rPr>
      </w:pPr>
      <w:r>
        <w:rPr>
          <w:rFonts w:ascii="Times New Roman" w:hAnsi="Times New Roman"/>
          <w:sz w:val="24"/>
        </w:rPr>
        <w:t>monetārās finanšu iestādes – vāc datus par pakalpojumu importu un eksportu sadarbībā ar Nīderlandes Centrālo banku;</w:t>
      </w:r>
    </w:p>
    <w:p w14:paraId="7446F9A4" w14:textId="77777777" w:rsidR="005A04B3" w:rsidRPr="00A96ED6" w:rsidRDefault="005A04B3" w:rsidP="003354F3">
      <w:pPr>
        <w:pStyle w:val="ListParagraph"/>
        <w:numPr>
          <w:ilvl w:val="0"/>
          <w:numId w:val="104"/>
        </w:numPr>
        <w:ind w:left="567" w:hanging="283"/>
        <w:contextualSpacing/>
        <w:jc w:val="both"/>
        <w:rPr>
          <w:rFonts w:ascii="Times New Roman" w:hAnsi="Times New Roman" w:cs="Times New Roman"/>
          <w:noProof/>
          <w:sz w:val="24"/>
        </w:rPr>
      </w:pPr>
      <w:r>
        <w:rPr>
          <w:rFonts w:ascii="Times New Roman" w:hAnsi="Times New Roman"/>
          <w:sz w:val="24"/>
        </w:rPr>
        <w:t>uzskaites elementi, ko iegūst, modelējot aprēķinus:</w:t>
      </w:r>
    </w:p>
    <w:p w14:paraId="61E406C1" w14:textId="77777777" w:rsidR="005A04B3" w:rsidRPr="00A96ED6" w:rsidRDefault="005A04B3" w:rsidP="003354F3">
      <w:pPr>
        <w:pStyle w:val="ListParagraph"/>
        <w:numPr>
          <w:ilvl w:val="0"/>
          <w:numId w:val="105"/>
        </w:numPr>
        <w:ind w:left="851" w:hanging="284"/>
        <w:contextualSpacing/>
        <w:jc w:val="both"/>
        <w:rPr>
          <w:rFonts w:ascii="Times New Roman" w:hAnsi="Times New Roman" w:cs="Times New Roman"/>
          <w:noProof/>
          <w:sz w:val="24"/>
        </w:rPr>
      </w:pPr>
      <w:r>
        <w:rPr>
          <w:rFonts w:ascii="Times New Roman" w:hAnsi="Times New Roman"/>
          <w:i/>
          <w:iCs/>
          <w:sz w:val="24"/>
        </w:rPr>
        <w:t>FISIM</w:t>
      </w:r>
      <w:r>
        <w:rPr>
          <w:rFonts w:ascii="Times New Roman" w:hAnsi="Times New Roman"/>
          <w:sz w:val="24"/>
        </w:rPr>
        <w:t xml:space="preserve"> un citas finanšu pakalpojumu “netiešās” daļas (starpību iegāde/pārdošana, fondu maksas);</w:t>
      </w:r>
    </w:p>
    <w:p w14:paraId="03E415D3" w14:textId="77777777" w:rsidR="005A04B3" w:rsidRPr="00A96ED6" w:rsidRDefault="005A04B3" w:rsidP="003354F3">
      <w:pPr>
        <w:pStyle w:val="ListParagraph"/>
        <w:numPr>
          <w:ilvl w:val="0"/>
          <w:numId w:val="105"/>
        </w:numPr>
        <w:ind w:left="851" w:hanging="284"/>
        <w:contextualSpacing/>
        <w:jc w:val="both"/>
        <w:rPr>
          <w:rFonts w:ascii="Times New Roman" w:hAnsi="Times New Roman" w:cs="Times New Roman"/>
          <w:noProof/>
          <w:sz w:val="24"/>
        </w:rPr>
      </w:pPr>
      <w:r>
        <w:rPr>
          <w:rFonts w:ascii="Times New Roman" w:hAnsi="Times New Roman"/>
          <w:sz w:val="24"/>
        </w:rPr>
        <w:t xml:space="preserve">kravu pārvadājumu </w:t>
      </w:r>
      <w:r>
        <w:rPr>
          <w:rFonts w:ascii="Times New Roman" w:hAnsi="Times New Roman"/>
          <w:i/>
          <w:iCs/>
          <w:sz w:val="24"/>
        </w:rPr>
        <w:t>CIF/FOB</w:t>
      </w:r>
      <w:r>
        <w:rPr>
          <w:rFonts w:ascii="Times New Roman" w:hAnsi="Times New Roman"/>
          <w:sz w:val="24"/>
        </w:rPr>
        <w:t xml:space="preserve"> korekcija, ko Nīderlandes iestādes īpaši izstrādājušas un norādījušas kā </w:t>
      </w:r>
      <w:r>
        <w:rPr>
          <w:rFonts w:ascii="Times New Roman" w:hAnsi="Times New Roman"/>
          <w:i/>
          <w:iCs/>
          <w:sz w:val="24"/>
        </w:rPr>
        <w:t>FIT</w:t>
      </w:r>
      <w:r>
        <w:rPr>
          <w:rFonts w:ascii="Times New Roman" w:hAnsi="Times New Roman"/>
          <w:sz w:val="24"/>
        </w:rPr>
        <w:t xml:space="preserve"> (kravu apdrošināšana un pārvadājumi).</w:t>
      </w:r>
    </w:p>
    <w:p w14:paraId="6025EEDB" w14:textId="77777777" w:rsidR="005A04B3" w:rsidRPr="00A96ED6" w:rsidRDefault="005A04B3" w:rsidP="005A04B3">
      <w:pPr>
        <w:ind w:left="567"/>
        <w:jc w:val="both"/>
        <w:rPr>
          <w:rFonts w:ascii="Times New Roman" w:hAnsi="Times New Roman" w:cs="Times New Roman"/>
          <w:noProof/>
          <w:sz w:val="24"/>
        </w:rPr>
      </w:pPr>
    </w:p>
    <w:p w14:paraId="2A49320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Pētījuma posmos izmanto datus no primārajiem datu avotiem.</w:t>
      </w:r>
    </w:p>
    <w:p w14:paraId="55113B04" w14:textId="77777777" w:rsidR="005A04B3" w:rsidRPr="00A96ED6" w:rsidRDefault="005A04B3" w:rsidP="005A04B3">
      <w:pPr>
        <w:jc w:val="both"/>
        <w:rPr>
          <w:rFonts w:ascii="Times New Roman" w:hAnsi="Times New Roman" w:cs="Times New Roman"/>
          <w:noProof/>
          <w:sz w:val="24"/>
        </w:rPr>
      </w:pPr>
    </w:p>
    <w:p w14:paraId="1111E7B1" w14:textId="77777777" w:rsidR="005A04B3" w:rsidRPr="00A96ED6" w:rsidRDefault="005A04B3" w:rsidP="005A04B3">
      <w:pPr>
        <w:jc w:val="both"/>
        <w:rPr>
          <w:rFonts w:ascii="Times New Roman" w:hAnsi="Times New Roman" w:cs="Times New Roman"/>
          <w:noProof/>
          <w:sz w:val="24"/>
        </w:rPr>
      </w:pPr>
      <w:r>
        <w:rPr>
          <w:rFonts w:ascii="Times New Roman" w:hAnsi="Times New Roman"/>
          <w:b/>
          <w:i/>
          <w:sz w:val="24"/>
        </w:rPr>
        <w:t>Uzņēmumu (primāro avotu) apzināšana un izraudzīšana MoS noteikšanai</w:t>
      </w:r>
    </w:p>
    <w:p w14:paraId="76F21F9A" w14:textId="77777777" w:rsidR="005A04B3" w:rsidRPr="00A96ED6" w:rsidRDefault="005A04B3" w:rsidP="005A04B3">
      <w:pPr>
        <w:jc w:val="both"/>
        <w:rPr>
          <w:rFonts w:ascii="Times New Roman" w:hAnsi="Times New Roman" w:cs="Times New Roman"/>
          <w:noProof/>
          <w:sz w:val="24"/>
        </w:rPr>
      </w:pPr>
    </w:p>
    <w:p w14:paraId="41B360E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Lai veiktu intervijas ar tālruņa starpniecību, tika izraudzīta </w:t>
      </w:r>
      <w:r>
        <w:rPr>
          <w:rFonts w:ascii="Times New Roman" w:hAnsi="Times New Roman"/>
          <w:i/>
          <w:iCs/>
          <w:sz w:val="24"/>
        </w:rPr>
        <w:t>ITSS</w:t>
      </w:r>
      <w:r>
        <w:rPr>
          <w:rFonts w:ascii="Times New Roman" w:hAnsi="Times New Roman"/>
          <w:sz w:val="24"/>
        </w:rPr>
        <w:t xml:space="preserve"> LU un MVU apakškopa. Šīs pieejas mērķis bija iegūt pēc iespējas vairāk informācijas par pakalpojumu veidiem un tirdzniecības plūsmu (importu/eksportu). Apsekojumā ietvēra vienīgi tos pakalpojumu posteņus, uz kuriem var attiekties vairāki pakalpojumu sniegšanas veidi.</w:t>
      </w:r>
    </w:p>
    <w:p w14:paraId="1998CDBE" w14:textId="77777777" w:rsidR="005A04B3" w:rsidRPr="00A96ED6" w:rsidRDefault="005A04B3" w:rsidP="005A04B3">
      <w:pPr>
        <w:jc w:val="both"/>
        <w:rPr>
          <w:rFonts w:ascii="Times New Roman" w:hAnsi="Times New Roman" w:cs="Times New Roman"/>
          <w:noProof/>
          <w:sz w:val="24"/>
        </w:rPr>
      </w:pPr>
    </w:p>
    <w:p w14:paraId="1619AD5F"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13.9. tabula. Apsekoto pakalpojumu posteņi, balstoties uz primārajiem avotiem</w:t>
      </w:r>
    </w:p>
    <w:p w14:paraId="721CC397" w14:textId="77777777" w:rsidR="005A04B3" w:rsidRPr="00A96ED6" w:rsidRDefault="005A04B3" w:rsidP="005A04B3">
      <w:pPr>
        <w:jc w:val="both"/>
        <w:rPr>
          <w:rFonts w:ascii="Times New Roman" w:hAnsi="Times New Roman" w:cs="Times New Roman"/>
          <w:b/>
          <w:noProof/>
          <w:sz w:val="24"/>
        </w:rPr>
      </w:pPr>
    </w:p>
    <w:tbl>
      <w:tblPr>
        <w:tblW w:w="3983"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28" w:type="dxa"/>
          <w:left w:w="28" w:type="dxa"/>
          <w:bottom w:w="28" w:type="dxa"/>
          <w:right w:w="28" w:type="dxa"/>
        </w:tblCellMar>
        <w:tblLook w:val="01E0" w:firstRow="1" w:lastRow="1" w:firstColumn="1" w:lastColumn="1" w:noHBand="0" w:noVBand="0"/>
      </w:tblPr>
      <w:tblGrid>
        <w:gridCol w:w="999"/>
        <w:gridCol w:w="6275"/>
      </w:tblGrid>
      <w:tr w:rsidR="005A04B3" w:rsidRPr="00A96ED6" w14:paraId="24D901B0" w14:textId="77777777" w:rsidTr="00125454">
        <w:trPr>
          <w:trHeight w:val="299"/>
        </w:trPr>
        <w:tc>
          <w:tcPr>
            <w:tcW w:w="687" w:type="pct"/>
            <w:tcBorders>
              <w:left w:val="nil"/>
              <w:bottom w:val="nil"/>
              <w:right w:val="single" w:sz="4" w:space="0" w:color="A6A6A6"/>
            </w:tcBorders>
          </w:tcPr>
          <w:p w14:paraId="54886CE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SA</w:t>
            </w:r>
          </w:p>
        </w:tc>
        <w:tc>
          <w:tcPr>
            <w:tcW w:w="4313" w:type="pct"/>
            <w:tcBorders>
              <w:left w:val="single" w:sz="4" w:space="0" w:color="A6A6A6"/>
              <w:bottom w:val="single" w:sz="4" w:space="0" w:color="C0C0C0"/>
              <w:right w:val="nil"/>
            </w:tcBorders>
          </w:tcPr>
          <w:p w14:paraId="10C65C8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Ražošanas pakalpojumi</w:t>
            </w:r>
          </w:p>
        </w:tc>
      </w:tr>
      <w:tr w:rsidR="005A04B3" w:rsidRPr="00A96ED6" w14:paraId="2ACCDC92" w14:textId="77777777" w:rsidTr="00125454">
        <w:trPr>
          <w:trHeight w:val="215"/>
        </w:trPr>
        <w:tc>
          <w:tcPr>
            <w:tcW w:w="687" w:type="pct"/>
            <w:tcBorders>
              <w:top w:val="nil"/>
              <w:left w:val="nil"/>
              <w:bottom w:val="nil"/>
              <w:right w:val="single" w:sz="4" w:space="0" w:color="A6A6A6"/>
            </w:tcBorders>
          </w:tcPr>
          <w:p w14:paraId="3422717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SB</w:t>
            </w:r>
          </w:p>
        </w:tc>
        <w:tc>
          <w:tcPr>
            <w:tcW w:w="4313" w:type="pct"/>
            <w:tcBorders>
              <w:top w:val="single" w:sz="4" w:space="0" w:color="C0C0C0"/>
              <w:left w:val="single" w:sz="4" w:space="0" w:color="A6A6A6"/>
              <w:bottom w:val="single" w:sz="4" w:space="0" w:color="C0C0C0"/>
              <w:right w:val="nil"/>
            </w:tcBorders>
          </w:tcPr>
          <w:p w14:paraId="2867A25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Apkopes pakalpojumi</w:t>
            </w:r>
          </w:p>
        </w:tc>
      </w:tr>
      <w:tr w:rsidR="005A04B3" w:rsidRPr="00A96ED6" w14:paraId="336F87D4" w14:textId="77777777" w:rsidTr="00125454">
        <w:trPr>
          <w:trHeight w:val="299"/>
        </w:trPr>
        <w:tc>
          <w:tcPr>
            <w:tcW w:w="687" w:type="pct"/>
            <w:tcBorders>
              <w:top w:val="nil"/>
              <w:left w:val="nil"/>
              <w:bottom w:val="nil"/>
              <w:right w:val="single" w:sz="4" w:space="0" w:color="A6A6A6"/>
            </w:tcBorders>
          </w:tcPr>
          <w:p w14:paraId="1036A08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SG</w:t>
            </w:r>
          </w:p>
        </w:tc>
        <w:tc>
          <w:tcPr>
            <w:tcW w:w="4313" w:type="pct"/>
            <w:tcBorders>
              <w:top w:val="single" w:sz="4" w:space="0" w:color="C0C0C0"/>
              <w:left w:val="single" w:sz="4" w:space="0" w:color="A6A6A6"/>
              <w:bottom w:val="single" w:sz="4" w:space="0" w:color="C0C0C0"/>
              <w:right w:val="nil"/>
            </w:tcBorders>
          </w:tcPr>
          <w:p w14:paraId="1AB8826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Finanšu pakalpojumi</w:t>
            </w:r>
          </w:p>
        </w:tc>
      </w:tr>
      <w:tr w:rsidR="005A04B3" w:rsidRPr="00A96ED6" w14:paraId="067B7843" w14:textId="77777777" w:rsidTr="00125454">
        <w:trPr>
          <w:trHeight w:val="299"/>
        </w:trPr>
        <w:tc>
          <w:tcPr>
            <w:tcW w:w="687" w:type="pct"/>
            <w:tcBorders>
              <w:top w:val="nil"/>
              <w:left w:val="nil"/>
              <w:bottom w:val="nil"/>
              <w:right w:val="single" w:sz="4" w:space="0" w:color="A6A6A6"/>
            </w:tcBorders>
          </w:tcPr>
          <w:p w14:paraId="58BAA4C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SI</w:t>
            </w:r>
          </w:p>
        </w:tc>
        <w:tc>
          <w:tcPr>
            <w:tcW w:w="4313" w:type="pct"/>
            <w:tcBorders>
              <w:top w:val="single" w:sz="4" w:space="0" w:color="C0C0C0"/>
              <w:left w:val="single" w:sz="4" w:space="0" w:color="A6A6A6"/>
              <w:bottom w:val="single" w:sz="4" w:space="0" w:color="C0C0C0"/>
              <w:right w:val="nil"/>
            </w:tcBorders>
          </w:tcPr>
          <w:p w14:paraId="0B4F910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Telekomunikāciju pakalpojumi, datorpakalpojumi un informācijas pakalpojumi</w:t>
            </w:r>
          </w:p>
        </w:tc>
      </w:tr>
      <w:tr w:rsidR="005A04B3" w:rsidRPr="00A96ED6" w14:paraId="6998431C" w14:textId="77777777" w:rsidTr="00125454">
        <w:trPr>
          <w:trHeight w:val="299"/>
        </w:trPr>
        <w:tc>
          <w:tcPr>
            <w:tcW w:w="687" w:type="pct"/>
            <w:tcBorders>
              <w:top w:val="nil"/>
              <w:left w:val="nil"/>
              <w:bottom w:val="nil"/>
              <w:right w:val="single" w:sz="4" w:space="0" w:color="A6A6A6"/>
            </w:tcBorders>
          </w:tcPr>
          <w:p w14:paraId="49C1571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SJ1</w:t>
            </w:r>
          </w:p>
        </w:tc>
        <w:tc>
          <w:tcPr>
            <w:tcW w:w="4313" w:type="pct"/>
            <w:tcBorders>
              <w:top w:val="single" w:sz="4" w:space="0" w:color="C0C0C0"/>
              <w:left w:val="single" w:sz="4" w:space="0" w:color="A6A6A6"/>
              <w:bottom w:val="single" w:sz="4" w:space="0" w:color="C0C0C0"/>
              <w:right w:val="nil"/>
            </w:tcBorders>
          </w:tcPr>
          <w:p w14:paraId="1936E26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Pētniecības un attīstības pakalpojumi</w:t>
            </w:r>
          </w:p>
        </w:tc>
      </w:tr>
      <w:tr w:rsidR="005A04B3" w:rsidRPr="00A96ED6" w14:paraId="543654E7" w14:textId="77777777" w:rsidTr="00125454">
        <w:trPr>
          <w:trHeight w:val="299"/>
        </w:trPr>
        <w:tc>
          <w:tcPr>
            <w:tcW w:w="687" w:type="pct"/>
            <w:tcBorders>
              <w:top w:val="nil"/>
              <w:left w:val="nil"/>
              <w:bottom w:val="nil"/>
              <w:right w:val="single" w:sz="4" w:space="0" w:color="A6A6A6"/>
            </w:tcBorders>
          </w:tcPr>
          <w:p w14:paraId="1153842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SJ2</w:t>
            </w:r>
          </w:p>
        </w:tc>
        <w:tc>
          <w:tcPr>
            <w:tcW w:w="4313" w:type="pct"/>
            <w:tcBorders>
              <w:top w:val="single" w:sz="4" w:space="0" w:color="C0C0C0"/>
              <w:left w:val="single" w:sz="4" w:space="0" w:color="A6A6A6"/>
              <w:bottom w:val="single" w:sz="4" w:space="0" w:color="C0C0C0"/>
              <w:right w:val="nil"/>
            </w:tcBorders>
          </w:tcPr>
          <w:p w14:paraId="4C00C29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Profesionālie un vadībzinību pakalpojumi</w:t>
            </w:r>
          </w:p>
        </w:tc>
      </w:tr>
      <w:tr w:rsidR="005A04B3" w:rsidRPr="00A96ED6" w14:paraId="33DE576E" w14:textId="77777777" w:rsidTr="00125454">
        <w:trPr>
          <w:trHeight w:val="300"/>
        </w:trPr>
        <w:tc>
          <w:tcPr>
            <w:tcW w:w="687" w:type="pct"/>
            <w:tcBorders>
              <w:top w:val="nil"/>
              <w:left w:val="nil"/>
              <w:bottom w:val="nil"/>
              <w:right w:val="single" w:sz="4" w:space="0" w:color="A6A6A6"/>
            </w:tcBorders>
          </w:tcPr>
          <w:p w14:paraId="4363FC4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SJ3</w:t>
            </w:r>
          </w:p>
        </w:tc>
        <w:tc>
          <w:tcPr>
            <w:tcW w:w="4313" w:type="pct"/>
            <w:tcBorders>
              <w:top w:val="single" w:sz="4" w:space="0" w:color="C0C0C0"/>
              <w:left w:val="single" w:sz="4" w:space="0" w:color="A6A6A6"/>
              <w:bottom w:val="single" w:sz="4" w:space="0" w:color="C0C0C0"/>
              <w:right w:val="nil"/>
            </w:tcBorders>
          </w:tcPr>
          <w:p w14:paraId="6DD2323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Citi saimnieciskās darbības pakalpojumi</w:t>
            </w:r>
          </w:p>
        </w:tc>
      </w:tr>
      <w:tr w:rsidR="005A04B3" w:rsidRPr="00A96ED6" w14:paraId="0876541B" w14:textId="77777777" w:rsidTr="00125454">
        <w:trPr>
          <w:trHeight w:val="301"/>
        </w:trPr>
        <w:tc>
          <w:tcPr>
            <w:tcW w:w="687" w:type="pct"/>
            <w:tcBorders>
              <w:top w:val="nil"/>
              <w:left w:val="nil"/>
              <w:right w:val="single" w:sz="4" w:space="0" w:color="A6A6A6"/>
            </w:tcBorders>
          </w:tcPr>
          <w:p w14:paraId="73CCE7CE" w14:textId="77777777" w:rsidR="005A04B3" w:rsidRPr="00A96ED6" w:rsidRDefault="005A04B3" w:rsidP="00125454">
            <w:pPr>
              <w:jc w:val="both"/>
              <w:rPr>
                <w:rFonts w:ascii="Times New Roman" w:hAnsi="Times New Roman" w:cs="Times New Roman"/>
                <w:noProof/>
                <w:sz w:val="24"/>
                <w:szCs w:val="2"/>
              </w:rPr>
            </w:pPr>
            <w:r>
              <w:rPr>
                <w:rFonts w:ascii="Times New Roman" w:hAnsi="Times New Roman"/>
                <w:sz w:val="24"/>
              </w:rPr>
              <w:t>SK</w:t>
            </w:r>
          </w:p>
        </w:tc>
        <w:tc>
          <w:tcPr>
            <w:tcW w:w="4313" w:type="pct"/>
            <w:tcBorders>
              <w:top w:val="single" w:sz="4" w:space="0" w:color="C0C0C0"/>
              <w:left w:val="single" w:sz="4" w:space="0" w:color="A6A6A6"/>
              <w:right w:val="nil"/>
            </w:tcBorders>
          </w:tcPr>
          <w:p w14:paraId="16E5C9A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Individuālie, kultūras un atpūtas pakalpojumi</w:t>
            </w:r>
          </w:p>
        </w:tc>
      </w:tr>
    </w:tbl>
    <w:p w14:paraId="3E853F04" w14:textId="77777777" w:rsidR="005A04B3" w:rsidRPr="00A96ED6" w:rsidRDefault="005A04B3" w:rsidP="005A04B3">
      <w:pPr>
        <w:jc w:val="both"/>
        <w:rPr>
          <w:rFonts w:ascii="Times New Roman" w:hAnsi="Times New Roman" w:cs="Times New Roman"/>
          <w:i/>
          <w:noProof/>
          <w:sz w:val="24"/>
        </w:rPr>
      </w:pPr>
    </w:p>
    <w:p w14:paraId="18CF4091"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Nīderlandes Statistikas birojs</w:t>
      </w:r>
    </w:p>
    <w:p w14:paraId="61ECB26C" w14:textId="77777777" w:rsidR="005A04B3" w:rsidRPr="00A96ED6" w:rsidRDefault="005A04B3" w:rsidP="005A04B3">
      <w:pPr>
        <w:jc w:val="both"/>
        <w:rPr>
          <w:rFonts w:ascii="Times New Roman" w:hAnsi="Times New Roman" w:cs="Times New Roman"/>
          <w:noProof/>
          <w:sz w:val="24"/>
        </w:rPr>
      </w:pPr>
    </w:p>
    <w:p w14:paraId="5085B878" w14:textId="77777777" w:rsidR="005A04B3" w:rsidRDefault="005A04B3" w:rsidP="005A04B3">
      <w:pPr>
        <w:jc w:val="both"/>
        <w:rPr>
          <w:rFonts w:ascii="Times New Roman" w:hAnsi="Times New Roman"/>
          <w:sz w:val="24"/>
        </w:rPr>
      </w:pPr>
      <w:r>
        <w:rPr>
          <w:rFonts w:ascii="Times New Roman" w:hAnsi="Times New Roman"/>
          <w:sz w:val="24"/>
        </w:rPr>
        <w:t>MVU izvēlējās, balstoties uz to ekstrapolētajiem rādītājiem. Efektivitātes labad uzņēmumam bija lielākas iespējas tikt izraudzītam, ja:</w:t>
      </w:r>
    </w:p>
    <w:p w14:paraId="66AF495F" w14:textId="77777777" w:rsidR="004343FD" w:rsidRPr="00A96ED6" w:rsidRDefault="004343FD" w:rsidP="005A04B3">
      <w:pPr>
        <w:jc w:val="both"/>
        <w:rPr>
          <w:rFonts w:ascii="Times New Roman" w:hAnsi="Times New Roman" w:cs="Times New Roman"/>
          <w:noProof/>
          <w:sz w:val="24"/>
        </w:rPr>
      </w:pPr>
    </w:p>
    <w:p w14:paraId="3502A844" w14:textId="77777777" w:rsidR="005A04B3" w:rsidRPr="00A96ED6" w:rsidRDefault="005A04B3" w:rsidP="003354F3">
      <w:pPr>
        <w:pStyle w:val="ListParagraph"/>
        <w:numPr>
          <w:ilvl w:val="0"/>
          <w:numId w:val="106"/>
        </w:numPr>
        <w:ind w:left="567" w:hanging="283"/>
        <w:contextualSpacing/>
        <w:jc w:val="both"/>
        <w:rPr>
          <w:rFonts w:ascii="Times New Roman" w:hAnsi="Times New Roman" w:cs="Times New Roman"/>
          <w:noProof/>
          <w:sz w:val="24"/>
        </w:rPr>
      </w:pPr>
      <w:r>
        <w:rPr>
          <w:rFonts w:ascii="Times New Roman" w:hAnsi="Times New Roman"/>
          <w:sz w:val="24"/>
        </w:rPr>
        <w:t xml:space="preserve">tas importēja </w:t>
      </w:r>
      <w:r>
        <w:rPr>
          <w:rFonts w:ascii="Times New Roman" w:hAnsi="Times New Roman"/>
          <w:i/>
          <w:iCs/>
          <w:sz w:val="24"/>
        </w:rPr>
        <w:t>un</w:t>
      </w:r>
      <w:r>
        <w:rPr>
          <w:rFonts w:ascii="Times New Roman" w:hAnsi="Times New Roman"/>
          <w:sz w:val="24"/>
        </w:rPr>
        <w:t xml:space="preserve"> eksportēja pakalpojumus;</w:t>
      </w:r>
    </w:p>
    <w:p w14:paraId="41FDF5EB" w14:textId="77777777" w:rsidR="005A04B3" w:rsidRPr="00A96ED6" w:rsidRDefault="005A04B3" w:rsidP="003354F3">
      <w:pPr>
        <w:pStyle w:val="ListParagraph"/>
        <w:numPr>
          <w:ilvl w:val="0"/>
          <w:numId w:val="106"/>
        </w:numPr>
        <w:ind w:left="567" w:hanging="283"/>
        <w:contextualSpacing/>
        <w:jc w:val="both"/>
        <w:rPr>
          <w:rFonts w:ascii="Times New Roman" w:hAnsi="Times New Roman" w:cs="Times New Roman"/>
          <w:noProof/>
          <w:sz w:val="24"/>
        </w:rPr>
      </w:pPr>
      <w:r>
        <w:rPr>
          <w:rFonts w:ascii="Times New Roman" w:hAnsi="Times New Roman"/>
          <w:sz w:val="24"/>
        </w:rPr>
        <w:t>tas sniedza vairāku veidu pakalpojumus;</w:t>
      </w:r>
    </w:p>
    <w:p w14:paraId="46D02192" w14:textId="77777777" w:rsidR="005A04B3" w:rsidRPr="00A96ED6" w:rsidRDefault="005A04B3" w:rsidP="003354F3">
      <w:pPr>
        <w:pStyle w:val="ListParagraph"/>
        <w:numPr>
          <w:ilvl w:val="0"/>
          <w:numId w:val="106"/>
        </w:numPr>
        <w:ind w:left="567" w:hanging="283"/>
        <w:contextualSpacing/>
        <w:jc w:val="both"/>
        <w:rPr>
          <w:rFonts w:ascii="Times New Roman" w:hAnsi="Times New Roman" w:cs="Times New Roman"/>
          <w:noProof/>
          <w:sz w:val="24"/>
        </w:rPr>
      </w:pPr>
      <w:r>
        <w:rPr>
          <w:rFonts w:ascii="Times New Roman" w:hAnsi="Times New Roman"/>
          <w:sz w:val="24"/>
        </w:rPr>
        <w:t>tā darbība tirdzniecības plūsmas ziņā bija vērsta tikai uz viena veida pakalpojumu.</w:t>
      </w:r>
      <w:r w:rsidRPr="00A96ED6">
        <w:rPr>
          <w:rStyle w:val="FootnoteReference"/>
          <w:rFonts w:ascii="Times New Roman" w:hAnsi="Times New Roman" w:cs="Times New Roman"/>
          <w:noProof/>
          <w:sz w:val="24"/>
        </w:rPr>
        <w:footnoteReference w:id="200"/>
      </w:r>
    </w:p>
    <w:p w14:paraId="39A4B8C7" w14:textId="77777777" w:rsidR="005A04B3" w:rsidRPr="00A96ED6" w:rsidRDefault="005A04B3" w:rsidP="005A04B3">
      <w:pPr>
        <w:jc w:val="both"/>
        <w:rPr>
          <w:rFonts w:ascii="Times New Roman" w:hAnsi="Times New Roman" w:cs="Times New Roman"/>
          <w:noProof/>
          <w:sz w:val="24"/>
        </w:rPr>
      </w:pPr>
    </w:p>
    <w:p w14:paraId="7F5182D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Kopumā bija izraudzīti aptuveni 200 LU un MVU, kuri veidoja 30 % no katra pakalpojumu kategorijas un tirdzniecības plūsmas pāra vērtības (skat. III pielikumu).</w:t>
      </w:r>
    </w:p>
    <w:p w14:paraId="75160038" w14:textId="77777777" w:rsidR="005A04B3" w:rsidRPr="00A96ED6" w:rsidRDefault="005A04B3" w:rsidP="005A04B3">
      <w:pPr>
        <w:jc w:val="both"/>
        <w:rPr>
          <w:rFonts w:ascii="Times New Roman" w:hAnsi="Times New Roman" w:cs="Times New Roman"/>
          <w:noProof/>
          <w:sz w:val="24"/>
        </w:rPr>
      </w:pPr>
    </w:p>
    <w:p w14:paraId="68135D80" w14:textId="77777777" w:rsidR="005A04B3" w:rsidRPr="00A96ED6" w:rsidRDefault="005A04B3" w:rsidP="005A04B3">
      <w:pPr>
        <w:jc w:val="both"/>
        <w:rPr>
          <w:rFonts w:ascii="Times New Roman" w:hAnsi="Times New Roman" w:cs="Times New Roman"/>
          <w:b/>
          <w:i/>
          <w:noProof/>
          <w:sz w:val="24"/>
        </w:rPr>
      </w:pPr>
      <w:r>
        <w:rPr>
          <w:rFonts w:ascii="Times New Roman" w:hAnsi="Times New Roman"/>
          <w:b/>
          <w:i/>
          <w:sz w:val="24"/>
        </w:rPr>
        <w:t>MVU un LU (primāro avotu) apsekošana MoS pētījuma nolūkos</w:t>
      </w:r>
    </w:p>
    <w:p w14:paraId="49F6ECC3" w14:textId="77777777" w:rsidR="005A04B3" w:rsidRPr="00A96ED6" w:rsidRDefault="005A04B3" w:rsidP="005A04B3">
      <w:pPr>
        <w:jc w:val="both"/>
        <w:rPr>
          <w:rFonts w:ascii="Times New Roman" w:hAnsi="Times New Roman" w:cs="Times New Roman"/>
          <w:b/>
          <w:i/>
          <w:noProof/>
          <w:sz w:val="24"/>
        </w:rPr>
      </w:pPr>
    </w:p>
    <w:p w14:paraId="20E5D8F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Ar tālruņa starpniecību notika intervijas ar izvēlētajiem uzņēmumiem. Uzņēmumus lūdza norādīt ar </w:t>
      </w:r>
      <w:r>
        <w:rPr>
          <w:rFonts w:ascii="Times New Roman" w:hAnsi="Times New Roman"/>
          <w:i/>
          <w:iCs/>
          <w:sz w:val="24"/>
        </w:rPr>
        <w:t>MoS</w:t>
      </w:r>
      <w:r>
        <w:rPr>
          <w:rFonts w:ascii="Times New Roman" w:hAnsi="Times New Roman"/>
          <w:sz w:val="24"/>
        </w:rPr>
        <w:t xml:space="preserve"> saistītu informāciju, uzdodot tiem vienīgi konkrētus standarta jautājumus par </w:t>
      </w:r>
      <w:r>
        <w:rPr>
          <w:rFonts w:ascii="Times New Roman" w:hAnsi="Times New Roman"/>
          <w:i/>
          <w:iCs/>
          <w:sz w:val="24"/>
        </w:rPr>
        <w:t>MoS</w:t>
      </w:r>
      <w:r>
        <w:rPr>
          <w:rFonts w:ascii="Times New Roman" w:hAnsi="Times New Roman"/>
          <w:sz w:val="24"/>
        </w:rPr>
        <w:t xml:space="preserve"> attiecībā uz izvēlētajiem pakalpojumu posteņiem (skat. 13.9. tabulu). Izrādījās, ka informāciju bija vieglāk iegūt no MVU (uzņēmumiem, kas sniedza tikai viena veida pakalpojumu attiecīgajā tirdzniecības plūsmā) nekā no vairuma LU. LU bija grūti sniegt informāciju par </w:t>
      </w:r>
      <w:r>
        <w:rPr>
          <w:rFonts w:ascii="Times New Roman" w:hAnsi="Times New Roman"/>
          <w:i/>
          <w:iCs/>
          <w:sz w:val="24"/>
        </w:rPr>
        <w:t>MoS</w:t>
      </w:r>
      <w:r>
        <w:rPr>
          <w:rFonts w:ascii="Times New Roman" w:hAnsi="Times New Roman"/>
          <w:sz w:val="24"/>
        </w:rPr>
        <w:t xml:space="preserve">, jo īpaši decentralizētu struktūrvienību gadījumā. Šādos gadījumos uzņēmumam bija jāuzdod papildu jautājumi decentralizētā līmenī. Ja tas pētījuma laikā nebija iespējams, uzņēmumu lūdza izteikt pēc iespējas precīzāku minējumu. Daudzos gadījumos tas nebija iespējams, jo nebija pieejama centralizēta informācija par uzņēmuma decentralizētajiem procesiem. Dažkārt izmantoja Nīderlandes Statistikas biroja sniegto informāciju vai informāciju no gada pārskatiem vai uzņēmumu tīmekļa vietnēm. Uzņēmumus, kuri nebija snieguši apmierinošus datus, izslēdza no </w:t>
      </w:r>
      <w:r>
        <w:rPr>
          <w:rFonts w:ascii="Times New Roman" w:hAnsi="Times New Roman"/>
          <w:i/>
          <w:iCs/>
          <w:sz w:val="24"/>
        </w:rPr>
        <w:t>MoS</w:t>
      </w:r>
      <w:r>
        <w:rPr>
          <w:rFonts w:ascii="Times New Roman" w:hAnsi="Times New Roman"/>
          <w:sz w:val="24"/>
        </w:rPr>
        <w:t xml:space="preserve"> izlases.</w:t>
      </w:r>
    </w:p>
    <w:p w14:paraId="2CC0892B" w14:textId="77777777" w:rsidR="005A04B3" w:rsidRPr="00A96ED6" w:rsidRDefault="005A04B3" w:rsidP="005A04B3">
      <w:pPr>
        <w:jc w:val="both"/>
        <w:rPr>
          <w:rFonts w:ascii="Times New Roman" w:hAnsi="Times New Roman" w:cs="Times New Roman"/>
          <w:noProof/>
          <w:sz w:val="24"/>
        </w:rPr>
      </w:pPr>
    </w:p>
    <w:p w14:paraId="715AF482" w14:textId="77777777" w:rsidR="005A04B3" w:rsidRPr="00A96ED6" w:rsidRDefault="005A04B3" w:rsidP="005A04B3">
      <w:pPr>
        <w:jc w:val="both"/>
        <w:rPr>
          <w:rFonts w:ascii="Times New Roman" w:hAnsi="Times New Roman" w:cs="Times New Roman"/>
          <w:b/>
          <w:i/>
          <w:noProof/>
          <w:sz w:val="24"/>
        </w:rPr>
      </w:pPr>
      <w:r>
        <w:rPr>
          <w:rFonts w:ascii="Times New Roman" w:hAnsi="Times New Roman"/>
          <w:b/>
          <w:i/>
          <w:sz w:val="24"/>
        </w:rPr>
        <w:t>No apsekotajiem MVU un LU (primārajiem avotiem) saņemto atbilžu rediģēšana</w:t>
      </w:r>
    </w:p>
    <w:p w14:paraId="496320C7" w14:textId="77777777" w:rsidR="005A04B3" w:rsidRPr="00A96ED6" w:rsidRDefault="005A04B3" w:rsidP="005A04B3">
      <w:pPr>
        <w:jc w:val="both"/>
        <w:rPr>
          <w:rFonts w:ascii="Times New Roman" w:hAnsi="Times New Roman" w:cs="Times New Roman"/>
          <w:b/>
          <w:i/>
          <w:noProof/>
          <w:sz w:val="24"/>
        </w:rPr>
      </w:pPr>
    </w:p>
    <w:p w14:paraId="7AED4E60" w14:textId="77777777" w:rsidR="005A04B3" w:rsidRDefault="005A04B3" w:rsidP="005A04B3">
      <w:pPr>
        <w:jc w:val="both"/>
        <w:rPr>
          <w:rFonts w:ascii="Times New Roman" w:hAnsi="Times New Roman"/>
          <w:sz w:val="24"/>
        </w:rPr>
      </w:pPr>
      <w:r>
        <w:rPr>
          <w:rFonts w:ascii="Times New Roman" w:hAnsi="Times New Roman"/>
          <w:sz w:val="24"/>
        </w:rPr>
        <w:t>Atbildes, ko no respondentiem saņēma pēc intervijām, salīdzināja ar paredzamajiem rezultātiem, kā norādīts Nīderlandes Statistikas biroja izstrādātajā metodiskajā bāzes dokumentā. Uzņēmumu atbildes ar negaidītiem rādītājiem pārbaudīja, nepieciešamības gadījumā veicot nepieciešamās korekcijas:</w:t>
      </w:r>
    </w:p>
    <w:p w14:paraId="09A6B67D" w14:textId="77777777" w:rsidR="004343FD" w:rsidRPr="00A96ED6" w:rsidRDefault="004343FD" w:rsidP="005A04B3">
      <w:pPr>
        <w:jc w:val="both"/>
        <w:rPr>
          <w:rFonts w:ascii="Times New Roman" w:hAnsi="Times New Roman" w:cs="Times New Roman"/>
          <w:noProof/>
          <w:sz w:val="24"/>
        </w:rPr>
      </w:pPr>
    </w:p>
    <w:p w14:paraId="7CE4C224" w14:textId="77777777" w:rsidR="005A04B3" w:rsidRPr="00A96ED6" w:rsidRDefault="005A04B3" w:rsidP="003354F3">
      <w:pPr>
        <w:pStyle w:val="ListParagraph"/>
        <w:numPr>
          <w:ilvl w:val="0"/>
          <w:numId w:val="107"/>
        </w:numPr>
        <w:ind w:left="567" w:hanging="283"/>
        <w:contextualSpacing/>
        <w:jc w:val="both"/>
        <w:rPr>
          <w:rFonts w:ascii="Times New Roman" w:hAnsi="Times New Roman" w:cs="Times New Roman"/>
          <w:noProof/>
          <w:sz w:val="24"/>
        </w:rPr>
      </w:pPr>
      <w:r>
        <w:rPr>
          <w:rFonts w:ascii="Times New Roman" w:hAnsi="Times New Roman"/>
          <w:sz w:val="24"/>
        </w:rPr>
        <w:t>turpmākas metodiskas diskusijas – kā būvniecības pakalpojumu gadījumā;</w:t>
      </w:r>
    </w:p>
    <w:p w14:paraId="6EF8D649" w14:textId="77777777" w:rsidR="005A04B3" w:rsidRPr="00A96ED6" w:rsidRDefault="005A04B3" w:rsidP="003354F3">
      <w:pPr>
        <w:pStyle w:val="ListParagraph"/>
        <w:numPr>
          <w:ilvl w:val="0"/>
          <w:numId w:val="107"/>
        </w:numPr>
        <w:ind w:left="567" w:hanging="283"/>
        <w:contextualSpacing/>
        <w:jc w:val="both"/>
        <w:rPr>
          <w:rFonts w:ascii="Times New Roman" w:hAnsi="Times New Roman" w:cs="Times New Roman"/>
          <w:noProof/>
          <w:sz w:val="24"/>
        </w:rPr>
      </w:pPr>
      <w:r>
        <w:rPr>
          <w:rFonts w:ascii="Times New Roman" w:hAnsi="Times New Roman"/>
          <w:sz w:val="24"/>
        </w:rPr>
        <w:t xml:space="preserve">papildus analizēja atšķirības </w:t>
      </w:r>
      <w:r>
        <w:rPr>
          <w:rFonts w:ascii="Times New Roman" w:hAnsi="Times New Roman"/>
          <w:i/>
          <w:iCs/>
          <w:sz w:val="24"/>
        </w:rPr>
        <w:t>MoS</w:t>
      </w:r>
      <w:r>
        <w:rPr>
          <w:rFonts w:ascii="Times New Roman" w:hAnsi="Times New Roman"/>
          <w:sz w:val="24"/>
        </w:rPr>
        <w:t xml:space="preserve"> koeficientos starp importu un eksportu;</w:t>
      </w:r>
    </w:p>
    <w:p w14:paraId="5B41AE6C" w14:textId="77777777" w:rsidR="005A04B3" w:rsidRPr="00A96ED6" w:rsidRDefault="005A04B3" w:rsidP="003354F3">
      <w:pPr>
        <w:pStyle w:val="ListParagraph"/>
        <w:numPr>
          <w:ilvl w:val="0"/>
          <w:numId w:val="107"/>
        </w:numPr>
        <w:ind w:left="567" w:hanging="283"/>
        <w:contextualSpacing/>
        <w:jc w:val="both"/>
        <w:rPr>
          <w:rFonts w:ascii="Times New Roman" w:hAnsi="Times New Roman" w:cs="Times New Roman"/>
          <w:noProof/>
          <w:sz w:val="24"/>
        </w:rPr>
      </w:pPr>
      <w:r>
        <w:rPr>
          <w:rFonts w:ascii="Times New Roman" w:hAnsi="Times New Roman"/>
          <w:sz w:val="24"/>
        </w:rPr>
        <w:t>pārbaudīja to uzņēmumu atbildes, kam ir reti sastopamas pakalpojumu sniegšanas veidu kombinācijas detalizētākajā pakalpojuma līmenī.</w:t>
      </w:r>
    </w:p>
    <w:p w14:paraId="01CD417A" w14:textId="77777777" w:rsidR="005A04B3" w:rsidRPr="00A96ED6" w:rsidRDefault="005A04B3" w:rsidP="005A04B3">
      <w:pPr>
        <w:ind w:left="284"/>
        <w:jc w:val="both"/>
        <w:rPr>
          <w:rFonts w:ascii="Times New Roman" w:hAnsi="Times New Roman" w:cs="Times New Roman"/>
          <w:noProof/>
          <w:sz w:val="24"/>
        </w:rPr>
      </w:pPr>
    </w:p>
    <w:p w14:paraId="3A558970" w14:textId="77777777" w:rsidR="005A04B3" w:rsidRPr="00A96ED6" w:rsidRDefault="005A04B3" w:rsidP="005A04B3">
      <w:pPr>
        <w:jc w:val="both"/>
        <w:rPr>
          <w:rFonts w:ascii="Times New Roman" w:hAnsi="Times New Roman" w:cs="Times New Roman"/>
          <w:b/>
          <w:i/>
          <w:noProof/>
          <w:sz w:val="24"/>
        </w:rPr>
      </w:pPr>
      <w:r>
        <w:rPr>
          <w:rFonts w:ascii="Times New Roman" w:hAnsi="Times New Roman"/>
          <w:b/>
          <w:i/>
          <w:sz w:val="24"/>
        </w:rPr>
        <w:t>MVU un LU sniegto MoS atbilžu ekstrapolēšana, tās saskaņojot ar MoS koeficientiem (primārajiem avotiem)</w:t>
      </w:r>
    </w:p>
    <w:p w14:paraId="7E86564B" w14:textId="77777777" w:rsidR="005A04B3" w:rsidRPr="00A96ED6" w:rsidRDefault="005A04B3" w:rsidP="005A04B3">
      <w:pPr>
        <w:jc w:val="both"/>
        <w:rPr>
          <w:rFonts w:ascii="Times New Roman" w:hAnsi="Times New Roman" w:cs="Times New Roman"/>
          <w:b/>
          <w:i/>
          <w:noProof/>
          <w:sz w:val="24"/>
        </w:rPr>
      </w:pPr>
    </w:p>
    <w:p w14:paraId="02A96C78"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Attiecībā uz LU un MVU sniegtajiem datiem bija jāatspoguļo aptuveni 30 % no katra novērtētā pakalpojumu posteņa gan attiecībā uz importu, gan uz eksportu. Šīs atbildes par izvēlēto plūsmu, pakalpojumu posteni un vērtību attiecībā uz ES valstīm vai ārpus ES esošajām valstīm ekstrapolēja līdz publicētajām kopējām vērtībām un apkopoja, ja nepieciešamais detalizācijas līmenis bija pārāk zems. MVU datus koriģēja augšupēji, balstoties uz ziņoto ekstrapolēto vērtību, nevis uz to ziņotajām vērtībām (jo tad rezultāts būtu maznozīmīgāks).</w:t>
      </w:r>
    </w:p>
    <w:p w14:paraId="38B2D664" w14:textId="77777777" w:rsidR="005A04B3" w:rsidRPr="00A96ED6" w:rsidRDefault="005A04B3" w:rsidP="005A04B3">
      <w:pPr>
        <w:jc w:val="both"/>
        <w:rPr>
          <w:rFonts w:ascii="Times New Roman" w:hAnsi="Times New Roman" w:cs="Times New Roman"/>
          <w:noProof/>
          <w:sz w:val="24"/>
        </w:rPr>
      </w:pPr>
    </w:p>
    <w:p w14:paraId="3FD786E8"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Kopējie ekstrapolētie </w:t>
      </w:r>
      <w:r>
        <w:rPr>
          <w:rFonts w:ascii="Times New Roman" w:hAnsi="Times New Roman"/>
          <w:i/>
          <w:iCs/>
          <w:sz w:val="24"/>
        </w:rPr>
        <w:t>MoS</w:t>
      </w:r>
      <w:r>
        <w:rPr>
          <w:rFonts w:ascii="Times New Roman" w:hAnsi="Times New Roman"/>
          <w:sz w:val="24"/>
        </w:rPr>
        <w:t xml:space="preserve"> koeficienti attiecībā uz intervētajiem LU un MVU ir norādīti 13.10. un 13.11. tabulā. Datu apkopošanas procesā izmantotie </w:t>
      </w:r>
      <w:r>
        <w:rPr>
          <w:rFonts w:ascii="Times New Roman" w:hAnsi="Times New Roman"/>
          <w:i/>
          <w:iCs/>
          <w:sz w:val="24"/>
        </w:rPr>
        <w:t>MoS</w:t>
      </w:r>
      <w:r>
        <w:rPr>
          <w:rFonts w:ascii="Times New Roman" w:hAnsi="Times New Roman"/>
          <w:sz w:val="24"/>
        </w:rPr>
        <w:t xml:space="preserve"> koeficienti bija sīkāk izstrādāti. Datus iedalīja pēc pakalpojuma posteņa, plūsmas (imports/eksports) un partnervalsts (ES iekšienē / ārpus ES).</w:t>
      </w:r>
    </w:p>
    <w:p w14:paraId="4A5F5530" w14:textId="77777777" w:rsidR="005A04B3" w:rsidRPr="00A96ED6" w:rsidRDefault="005A04B3" w:rsidP="005A04B3">
      <w:pPr>
        <w:jc w:val="both"/>
        <w:rPr>
          <w:rFonts w:ascii="Times New Roman" w:hAnsi="Times New Roman" w:cs="Times New Roman"/>
          <w:noProof/>
          <w:sz w:val="24"/>
        </w:rPr>
      </w:pPr>
    </w:p>
    <w:p w14:paraId="4653E349"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 xml:space="preserve">13.10. tabula. Kopējie ekstrapolētie </w:t>
      </w:r>
      <w:r>
        <w:rPr>
          <w:rFonts w:ascii="Times New Roman" w:hAnsi="Times New Roman"/>
          <w:b/>
          <w:i/>
          <w:iCs/>
          <w:color w:val="B83B46"/>
          <w:sz w:val="24"/>
        </w:rPr>
        <w:t>MoS</w:t>
      </w:r>
      <w:r>
        <w:rPr>
          <w:rFonts w:ascii="Times New Roman" w:hAnsi="Times New Roman"/>
          <w:b/>
          <w:color w:val="B83B46"/>
          <w:sz w:val="24"/>
        </w:rPr>
        <w:t xml:space="preserve"> koeficienti</w:t>
      </w:r>
    </w:p>
    <w:p w14:paraId="1B4340FD" w14:textId="77777777" w:rsidR="005A04B3" w:rsidRPr="00A96ED6" w:rsidRDefault="005A04B3" w:rsidP="005A04B3">
      <w:pPr>
        <w:jc w:val="both"/>
        <w:rPr>
          <w:rFonts w:ascii="Times New Roman" w:hAnsi="Times New Roman" w:cs="Times New Roman"/>
          <w:b/>
          <w:noProof/>
          <w:sz w:val="24"/>
        </w:rPr>
      </w:pPr>
    </w:p>
    <w:tbl>
      <w:tblPr>
        <w:tblW w:w="2656" w:type="pct"/>
        <w:tblCellMar>
          <w:top w:w="28" w:type="dxa"/>
          <w:left w:w="28" w:type="dxa"/>
          <w:bottom w:w="28" w:type="dxa"/>
          <w:right w:w="28" w:type="dxa"/>
        </w:tblCellMar>
        <w:tblLook w:val="01E0" w:firstRow="1" w:lastRow="1" w:firstColumn="1" w:lastColumn="1" w:noHBand="0" w:noVBand="0"/>
      </w:tblPr>
      <w:tblGrid>
        <w:gridCol w:w="1403"/>
        <w:gridCol w:w="1244"/>
        <w:gridCol w:w="1245"/>
        <w:gridCol w:w="958"/>
      </w:tblGrid>
      <w:tr w:rsidR="005A04B3" w:rsidRPr="00A96ED6" w14:paraId="5D27B8A5" w14:textId="77777777" w:rsidTr="00125454">
        <w:trPr>
          <w:trHeight w:val="426"/>
        </w:trPr>
        <w:tc>
          <w:tcPr>
            <w:tcW w:w="1324" w:type="pct"/>
            <w:tcBorders>
              <w:top w:val="single" w:sz="4" w:space="0" w:color="000000"/>
              <w:bottom w:val="single" w:sz="4" w:space="0" w:color="000000"/>
            </w:tcBorders>
            <w:shd w:val="clear" w:color="auto" w:fill="F7D6D7"/>
            <w:vAlign w:val="center"/>
          </w:tcPr>
          <w:p w14:paraId="7E20D8BD"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Pakalpojums</w:t>
            </w:r>
          </w:p>
        </w:tc>
        <w:tc>
          <w:tcPr>
            <w:tcW w:w="1324" w:type="pct"/>
            <w:tcBorders>
              <w:top w:val="single" w:sz="4" w:space="0" w:color="000000"/>
              <w:bottom w:val="single" w:sz="4" w:space="0" w:color="000000"/>
            </w:tcBorders>
            <w:shd w:val="clear" w:color="auto" w:fill="F7D6D7"/>
            <w:vAlign w:val="center"/>
          </w:tcPr>
          <w:p w14:paraId="4D27B8A8"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M1</w:t>
            </w:r>
          </w:p>
        </w:tc>
        <w:tc>
          <w:tcPr>
            <w:tcW w:w="1324" w:type="pct"/>
            <w:tcBorders>
              <w:top w:val="single" w:sz="4" w:space="0" w:color="000000"/>
              <w:bottom w:val="single" w:sz="4" w:space="0" w:color="000000"/>
            </w:tcBorders>
            <w:shd w:val="clear" w:color="auto" w:fill="F7D6D7"/>
            <w:vAlign w:val="center"/>
          </w:tcPr>
          <w:p w14:paraId="07E3D163"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M2</w:t>
            </w:r>
          </w:p>
        </w:tc>
        <w:tc>
          <w:tcPr>
            <w:tcW w:w="1029" w:type="pct"/>
            <w:tcBorders>
              <w:top w:val="single" w:sz="4" w:space="0" w:color="000000"/>
              <w:bottom w:val="single" w:sz="4" w:space="0" w:color="000000"/>
            </w:tcBorders>
            <w:shd w:val="clear" w:color="auto" w:fill="F7D6D7"/>
            <w:vAlign w:val="center"/>
          </w:tcPr>
          <w:p w14:paraId="49E479F6"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M4</w:t>
            </w:r>
          </w:p>
        </w:tc>
      </w:tr>
      <w:tr w:rsidR="005A04B3" w:rsidRPr="00A96ED6" w14:paraId="30E2B08B" w14:textId="77777777" w:rsidTr="00125454">
        <w:trPr>
          <w:trHeight w:val="230"/>
        </w:trPr>
        <w:tc>
          <w:tcPr>
            <w:tcW w:w="1324" w:type="pct"/>
            <w:tcBorders>
              <w:top w:val="single" w:sz="4" w:space="0" w:color="000000"/>
              <w:bottom w:val="single" w:sz="4" w:space="0" w:color="C0C0C0"/>
            </w:tcBorders>
          </w:tcPr>
          <w:p w14:paraId="57E36975"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SA</w:t>
            </w:r>
          </w:p>
        </w:tc>
        <w:tc>
          <w:tcPr>
            <w:tcW w:w="1324" w:type="pct"/>
            <w:tcBorders>
              <w:top w:val="single" w:sz="4" w:space="0" w:color="000000"/>
              <w:bottom w:val="single" w:sz="4" w:space="0" w:color="C0C0C0"/>
            </w:tcBorders>
          </w:tcPr>
          <w:p w14:paraId="4A518D5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1324" w:type="pct"/>
            <w:tcBorders>
              <w:top w:val="single" w:sz="4" w:space="0" w:color="000000"/>
              <w:bottom w:val="single" w:sz="4" w:space="0" w:color="C0C0C0"/>
            </w:tcBorders>
          </w:tcPr>
          <w:p w14:paraId="35A8024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1029" w:type="pct"/>
            <w:tcBorders>
              <w:top w:val="single" w:sz="4" w:space="0" w:color="000000"/>
              <w:bottom w:val="single" w:sz="4" w:space="0" w:color="C0C0C0"/>
            </w:tcBorders>
          </w:tcPr>
          <w:p w14:paraId="096CE03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4825D277" w14:textId="77777777" w:rsidTr="00125454">
        <w:trPr>
          <w:trHeight w:val="230"/>
        </w:trPr>
        <w:tc>
          <w:tcPr>
            <w:tcW w:w="1324" w:type="pct"/>
            <w:tcBorders>
              <w:top w:val="single" w:sz="4" w:space="0" w:color="C0C0C0"/>
              <w:bottom w:val="single" w:sz="4" w:space="0" w:color="C0C0C0"/>
            </w:tcBorders>
          </w:tcPr>
          <w:p w14:paraId="039B8311"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SB</w:t>
            </w:r>
          </w:p>
        </w:tc>
        <w:tc>
          <w:tcPr>
            <w:tcW w:w="1324" w:type="pct"/>
            <w:tcBorders>
              <w:top w:val="single" w:sz="4" w:space="0" w:color="C0C0C0"/>
              <w:bottom w:val="single" w:sz="4" w:space="0" w:color="C0C0C0"/>
            </w:tcBorders>
          </w:tcPr>
          <w:p w14:paraId="7FFFC9F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1324" w:type="pct"/>
            <w:tcBorders>
              <w:top w:val="single" w:sz="4" w:space="0" w:color="C0C0C0"/>
              <w:bottom w:val="single" w:sz="4" w:space="0" w:color="C0C0C0"/>
            </w:tcBorders>
          </w:tcPr>
          <w:p w14:paraId="12F4CC3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66 %</w:t>
            </w:r>
          </w:p>
        </w:tc>
        <w:tc>
          <w:tcPr>
            <w:tcW w:w="1029" w:type="pct"/>
            <w:tcBorders>
              <w:top w:val="single" w:sz="4" w:space="0" w:color="C0C0C0"/>
              <w:bottom w:val="single" w:sz="4" w:space="0" w:color="C0C0C0"/>
            </w:tcBorders>
          </w:tcPr>
          <w:p w14:paraId="544A798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34 %</w:t>
            </w:r>
          </w:p>
        </w:tc>
      </w:tr>
      <w:tr w:rsidR="005A04B3" w:rsidRPr="00A96ED6" w14:paraId="666A8B8D" w14:textId="77777777" w:rsidTr="00125454">
        <w:trPr>
          <w:trHeight w:val="230"/>
        </w:trPr>
        <w:tc>
          <w:tcPr>
            <w:tcW w:w="1324" w:type="pct"/>
            <w:tcBorders>
              <w:top w:val="single" w:sz="4" w:space="0" w:color="C0C0C0"/>
              <w:bottom w:val="single" w:sz="4" w:space="0" w:color="C0C0C0"/>
            </w:tcBorders>
          </w:tcPr>
          <w:p w14:paraId="6E07FA91"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SG</w:t>
            </w:r>
          </w:p>
        </w:tc>
        <w:tc>
          <w:tcPr>
            <w:tcW w:w="1324" w:type="pct"/>
            <w:tcBorders>
              <w:top w:val="single" w:sz="4" w:space="0" w:color="C0C0C0"/>
              <w:bottom w:val="single" w:sz="4" w:space="0" w:color="C0C0C0"/>
            </w:tcBorders>
          </w:tcPr>
          <w:p w14:paraId="432476A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1324" w:type="pct"/>
            <w:tcBorders>
              <w:top w:val="single" w:sz="4" w:space="0" w:color="C0C0C0"/>
              <w:bottom w:val="single" w:sz="4" w:space="0" w:color="C0C0C0"/>
            </w:tcBorders>
          </w:tcPr>
          <w:p w14:paraId="68E7ABF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1029" w:type="pct"/>
            <w:tcBorders>
              <w:top w:val="single" w:sz="4" w:space="0" w:color="C0C0C0"/>
              <w:bottom w:val="single" w:sz="4" w:space="0" w:color="C0C0C0"/>
            </w:tcBorders>
          </w:tcPr>
          <w:p w14:paraId="1ABD2CC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0A76F5D3" w14:textId="77777777" w:rsidTr="00125454">
        <w:trPr>
          <w:trHeight w:val="230"/>
        </w:trPr>
        <w:tc>
          <w:tcPr>
            <w:tcW w:w="1324" w:type="pct"/>
            <w:tcBorders>
              <w:top w:val="single" w:sz="4" w:space="0" w:color="C0C0C0"/>
              <w:bottom w:val="single" w:sz="4" w:space="0" w:color="C0C0C0"/>
            </w:tcBorders>
          </w:tcPr>
          <w:p w14:paraId="20789D35"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SI</w:t>
            </w:r>
          </w:p>
        </w:tc>
        <w:tc>
          <w:tcPr>
            <w:tcW w:w="1324" w:type="pct"/>
            <w:tcBorders>
              <w:top w:val="single" w:sz="4" w:space="0" w:color="C0C0C0"/>
              <w:bottom w:val="single" w:sz="4" w:space="0" w:color="C0C0C0"/>
            </w:tcBorders>
          </w:tcPr>
          <w:p w14:paraId="4E33ACD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98 %</w:t>
            </w:r>
          </w:p>
        </w:tc>
        <w:tc>
          <w:tcPr>
            <w:tcW w:w="1324" w:type="pct"/>
            <w:tcBorders>
              <w:top w:val="single" w:sz="4" w:space="0" w:color="C0C0C0"/>
              <w:bottom w:val="single" w:sz="4" w:space="0" w:color="C0C0C0"/>
            </w:tcBorders>
          </w:tcPr>
          <w:p w14:paraId="2F7A322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1029" w:type="pct"/>
            <w:tcBorders>
              <w:top w:val="single" w:sz="4" w:space="0" w:color="C0C0C0"/>
              <w:bottom w:val="single" w:sz="4" w:space="0" w:color="C0C0C0"/>
            </w:tcBorders>
          </w:tcPr>
          <w:p w14:paraId="7DE30D0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r>
      <w:tr w:rsidR="005A04B3" w:rsidRPr="00A96ED6" w14:paraId="1DC90975" w14:textId="77777777" w:rsidTr="00125454">
        <w:trPr>
          <w:trHeight w:val="230"/>
        </w:trPr>
        <w:tc>
          <w:tcPr>
            <w:tcW w:w="1324" w:type="pct"/>
            <w:tcBorders>
              <w:top w:val="single" w:sz="4" w:space="0" w:color="C0C0C0"/>
              <w:bottom w:val="single" w:sz="4" w:space="0" w:color="C0C0C0"/>
            </w:tcBorders>
          </w:tcPr>
          <w:p w14:paraId="10C148F1"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SJ1</w:t>
            </w:r>
          </w:p>
        </w:tc>
        <w:tc>
          <w:tcPr>
            <w:tcW w:w="1324" w:type="pct"/>
            <w:tcBorders>
              <w:top w:val="single" w:sz="4" w:space="0" w:color="C0C0C0"/>
              <w:bottom w:val="single" w:sz="4" w:space="0" w:color="C0C0C0"/>
            </w:tcBorders>
          </w:tcPr>
          <w:p w14:paraId="6217FC3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99 %</w:t>
            </w:r>
          </w:p>
        </w:tc>
        <w:tc>
          <w:tcPr>
            <w:tcW w:w="1324" w:type="pct"/>
            <w:tcBorders>
              <w:top w:val="single" w:sz="4" w:space="0" w:color="C0C0C0"/>
              <w:bottom w:val="single" w:sz="4" w:space="0" w:color="C0C0C0"/>
            </w:tcBorders>
          </w:tcPr>
          <w:p w14:paraId="4D34EDA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1029" w:type="pct"/>
            <w:tcBorders>
              <w:top w:val="single" w:sz="4" w:space="0" w:color="C0C0C0"/>
              <w:bottom w:val="single" w:sz="4" w:space="0" w:color="C0C0C0"/>
            </w:tcBorders>
          </w:tcPr>
          <w:p w14:paraId="028E07A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r>
      <w:tr w:rsidR="005A04B3" w:rsidRPr="00A96ED6" w14:paraId="51CCF141" w14:textId="77777777" w:rsidTr="00125454">
        <w:trPr>
          <w:trHeight w:val="229"/>
        </w:trPr>
        <w:tc>
          <w:tcPr>
            <w:tcW w:w="1324" w:type="pct"/>
            <w:tcBorders>
              <w:top w:val="single" w:sz="4" w:space="0" w:color="C0C0C0"/>
              <w:bottom w:val="single" w:sz="4" w:space="0" w:color="C0C0C0"/>
            </w:tcBorders>
          </w:tcPr>
          <w:p w14:paraId="447C9B48"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SJ2</w:t>
            </w:r>
          </w:p>
        </w:tc>
        <w:tc>
          <w:tcPr>
            <w:tcW w:w="1324" w:type="pct"/>
            <w:tcBorders>
              <w:top w:val="single" w:sz="4" w:space="0" w:color="C0C0C0"/>
              <w:bottom w:val="single" w:sz="4" w:space="0" w:color="C0C0C0"/>
            </w:tcBorders>
          </w:tcPr>
          <w:p w14:paraId="7B5DF87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1324" w:type="pct"/>
            <w:tcBorders>
              <w:top w:val="single" w:sz="4" w:space="0" w:color="C0C0C0"/>
              <w:bottom w:val="single" w:sz="4" w:space="0" w:color="C0C0C0"/>
            </w:tcBorders>
          </w:tcPr>
          <w:p w14:paraId="5F11C8D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1029" w:type="pct"/>
            <w:tcBorders>
              <w:top w:val="single" w:sz="4" w:space="0" w:color="C0C0C0"/>
              <w:bottom w:val="single" w:sz="4" w:space="0" w:color="C0C0C0"/>
            </w:tcBorders>
          </w:tcPr>
          <w:p w14:paraId="4853CC2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12610632" w14:textId="77777777" w:rsidTr="00125454">
        <w:trPr>
          <w:trHeight w:val="230"/>
        </w:trPr>
        <w:tc>
          <w:tcPr>
            <w:tcW w:w="1324" w:type="pct"/>
            <w:tcBorders>
              <w:top w:val="single" w:sz="4" w:space="0" w:color="C0C0C0"/>
              <w:bottom w:val="single" w:sz="4" w:space="0" w:color="C0C0C0"/>
            </w:tcBorders>
          </w:tcPr>
          <w:p w14:paraId="3E501DB6"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SJ3</w:t>
            </w:r>
          </w:p>
        </w:tc>
        <w:tc>
          <w:tcPr>
            <w:tcW w:w="1324" w:type="pct"/>
            <w:tcBorders>
              <w:top w:val="single" w:sz="4" w:space="0" w:color="C0C0C0"/>
              <w:bottom w:val="single" w:sz="4" w:space="0" w:color="C0C0C0"/>
            </w:tcBorders>
          </w:tcPr>
          <w:p w14:paraId="2290937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92 %</w:t>
            </w:r>
          </w:p>
        </w:tc>
        <w:tc>
          <w:tcPr>
            <w:tcW w:w="1324" w:type="pct"/>
            <w:tcBorders>
              <w:top w:val="single" w:sz="4" w:space="0" w:color="C0C0C0"/>
              <w:bottom w:val="single" w:sz="4" w:space="0" w:color="C0C0C0"/>
            </w:tcBorders>
          </w:tcPr>
          <w:p w14:paraId="1F7595C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1029" w:type="pct"/>
            <w:tcBorders>
              <w:top w:val="single" w:sz="4" w:space="0" w:color="C0C0C0"/>
              <w:bottom w:val="single" w:sz="4" w:space="0" w:color="C0C0C0"/>
            </w:tcBorders>
          </w:tcPr>
          <w:p w14:paraId="7D005F9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8 %</w:t>
            </w:r>
          </w:p>
        </w:tc>
      </w:tr>
      <w:tr w:rsidR="005A04B3" w:rsidRPr="00A96ED6" w14:paraId="583ED5C5" w14:textId="77777777" w:rsidTr="00125454">
        <w:trPr>
          <w:trHeight w:val="230"/>
        </w:trPr>
        <w:tc>
          <w:tcPr>
            <w:tcW w:w="1324" w:type="pct"/>
            <w:tcBorders>
              <w:top w:val="single" w:sz="4" w:space="0" w:color="C0C0C0"/>
              <w:bottom w:val="single" w:sz="4" w:space="0" w:color="000000"/>
            </w:tcBorders>
          </w:tcPr>
          <w:p w14:paraId="2F375EE4"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SK</w:t>
            </w:r>
          </w:p>
        </w:tc>
        <w:tc>
          <w:tcPr>
            <w:tcW w:w="1324" w:type="pct"/>
            <w:tcBorders>
              <w:top w:val="single" w:sz="4" w:space="0" w:color="C0C0C0"/>
              <w:bottom w:val="single" w:sz="4" w:space="0" w:color="000000"/>
            </w:tcBorders>
          </w:tcPr>
          <w:p w14:paraId="7A40298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97 %</w:t>
            </w:r>
          </w:p>
        </w:tc>
        <w:tc>
          <w:tcPr>
            <w:tcW w:w="1324" w:type="pct"/>
            <w:tcBorders>
              <w:top w:val="single" w:sz="4" w:space="0" w:color="C0C0C0"/>
              <w:bottom w:val="single" w:sz="4" w:space="0" w:color="000000"/>
            </w:tcBorders>
          </w:tcPr>
          <w:p w14:paraId="0A8695B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1029" w:type="pct"/>
            <w:tcBorders>
              <w:top w:val="single" w:sz="4" w:space="0" w:color="C0C0C0"/>
              <w:bottom w:val="single" w:sz="4" w:space="0" w:color="000000"/>
            </w:tcBorders>
          </w:tcPr>
          <w:p w14:paraId="682B17D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3 %</w:t>
            </w:r>
          </w:p>
        </w:tc>
      </w:tr>
    </w:tbl>
    <w:p w14:paraId="7D9BBCA8" w14:textId="77777777" w:rsidR="005A04B3" w:rsidRPr="00A96ED6" w:rsidRDefault="005A04B3" w:rsidP="005A04B3">
      <w:pPr>
        <w:jc w:val="both"/>
        <w:rPr>
          <w:rFonts w:ascii="Times New Roman" w:hAnsi="Times New Roman" w:cs="Times New Roman"/>
          <w:i/>
          <w:noProof/>
          <w:sz w:val="24"/>
        </w:rPr>
      </w:pPr>
    </w:p>
    <w:p w14:paraId="5AA16DEB"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Nīderlandes Statistikas birojs</w:t>
      </w:r>
    </w:p>
    <w:p w14:paraId="7E02B7FE" w14:textId="77777777" w:rsidR="005A04B3" w:rsidRPr="00A96ED6" w:rsidRDefault="005A04B3" w:rsidP="005A04B3">
      <w:pPr>
        <w:jc w:val="both"/>
        <w:rPr>
          <w:rFonts w:ascii="Times New Roman" w:hAnsi="Times New Roman" w:cs="Times New Roman"/>
          <w:noProof/>
          <w:sz w:val="24"/>
        </w:rPr>
      </w:pPr>
    </w:p>
    <w:p w14:paraId="4959937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Lielākas atšķirības starp koeficientiem, jo īpaši rādītājiem par valstīm ES iekšienē un ārpus ES, bija novērojamas sīkāk izstrādātā līmenī.</w:t>
      </w:r>
    </w:p>
    <w:p w14:paraId="0C7C2B4F" w14:textId="77777777" w:rsidR="005A04B3" w:rsidRPr="00A96ED6" w:rsidRDefault="005A04B3" w:rsidP="005A04B3">
      <w:pPr>
        <w:jc w:val="both"/>
        <w:rPr>
          <w:rFonts w:ascii="Times New Roman" w:hAnsi="Times New Roman" w:cs="Times New Roman"/>
          <w:noProof/>
          <w:sz w:val="24"/>
        </w:rPr>
      </w:pPr>
    </w:p>
    <w:p w14:paraId="129623B5"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MoS</w:t>
      </w:r>
      <w:r>
        <w:rPr>
          <w:rFonts w:ascii="Times New Roman" w:hAnsi="Times New Roman"/>
          <w:sz w:val="24"/>
        </w:rPr>
        <w:t xml:space="preserve"> iedalījums pēc pakalpojumiem bija konsekventāks nekā iedalījums atbilstoši </w:t>
      </w:r>
      <w:r>
        <w:rPr>
          <w:rFonts w:ascii="Times New Roman" w:hAnsi="Times New Roman"/>
          <w:i/>
          <w:iCs/>
          <w:sz w:val="24"/>
        </w:rPr>
        <w:t>Eurostat</w:t>
      </w:r>
      <w:r>
        <w:rPr>
          <w:rFonts w:ascii="Times New Roman" w:hAnsi="Times New Roman"/>
          <w:sz w:val="24"/>
        </w:rPr>
        <w:t xml:space="preserve"> vienkāršotajam modelim. Viens no iemesliem ir tāds, ka </w:t>
      </w:r>
      <w:r>
        <w:rPr>
          <w:rFonts w:ascii="Times New Roman" w:hAnsi="Times New Roman"/>
          <w:i/>
          <w:iCs/>
          <w:sz w:val="24"/>
        </w:rPr>
        <w:t>MoS</w:t>
      </w:r>
      <w:r>
        <w:rPr>
          <w:rFonts w:ascii="Times New Roman" w:hAnsi="Times New Roman"/>
          <w:sz w:val="24"/>
        </w:rPr>
        <w:t xml:space="preserve"> atbildēs saistībā ar daudziem pakalpojumiem bija minēti starpuzņēmumu pakalpojumi, par kuriem veic atkārtotu rēķinu piesūtīšanu. Nīderlandē pēc BPM6 pieņemšanas uzņēmumi bija aicināti iedalīt visas vispārējās starpuzņēmumu maksas pēc pamata pakalpojumu veidiem, piemēram, pētniecība un attīstība. Šos starpuzņēmumu atkārtoti piesūtītos rēķinus attiecināja uz 1. veidu.</w:t>
      </w:r>
    </w:p>
    <w:p w14:paraId="24E49E76" w14:textId="77777777" w:rsidR="005A04B3" w:rsidRPr="00A96ED6" w:rsidRDefault="005A04B3" w:rsidP="005A04B3">
      <w:pPr>
        <w:jc w:val="both"/>
        <w:rPr>
          <w:rFonts w:ascii="Times New Roman" w:hAnsi="Times New Roman" w:cs="Times New Roman"/>
          <w:noProof/>
          <w:sz w:val="24"/>
        </w:rPr>
      </w:pPr>
    </w:p>
    <w:p w14:paraId="719FE82F"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 xml:space="preserve">13.11. tabula. Ekstrapolētie importa un eksporta </w:t>
      </w:r>
      <w:r>
        <w:rPr>
          <w:rFonts w:ascii="Times New Roman" w:hAnsi="Times New Roman"/>
          <w:b/>
          <w:i/>
          <w:iCs/>
          <w:color w:val="B83B46"/>
          <w:sz w:val="24"/>
        </w:rPr>
        <w:t>MoS</w:t>
      </w:r>
      <w:r>
        <w:rPr>
          <w:rFonts w:ascii="Times New Roman" w:hAnsi="Times New Roman"/>
          <w:b/>
          <w:color w:val="B83B46"/>
          <w:sz w:val="24"/>
        </w:rPr>
        <w:t xml:space="preserve"> koeficienti</w:t>
      </w:r>
    </w:p>
    <w:p w14:paraId="1E9B52AE" w14:textId="77777777" w:rsidR="005A04B3" w:rsidRPr="00A96ED6" w:rsidRDefault="005A04B3" w:rsidP="005A04B3">
      <w:pPr>
        <w:jc w:val="both"/>
        <w:rPr>
          <w:rFonts w:ascii="Times New Roman" w:hAnsi="Times New Roman" w:cs="Times New Roman"/>
          <w:b/>
          <w:noProof/>
          <w:sz w:val="24"/>
        </w:rPr>
      </w:pPr>
    </w:p>
    <w:tbl>
      <w:tblPr>
        <w:tblW w:w="5000"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top w:w="28" w:type="dxa"/>
          <w:left w:w="28" w:type="dxa"/>
          <w:bottom w:w="28" w:type="dxa"/>
          <w:right w:w="28" w:type="dxa"/>
        </w:tblCellMar>
        <w:tblLook w:val="01E0" w:firstRow="1" w:lastRow="1" w:firstColumn="1" w:lastColumn="1" w:noHBand="0" w:noVBand="0"/>
      </w:tblPr>
      <w:tblGrid>
        <w:gridCol w:w="834"/>
        <w:gridCol w:w="734"/>
        <w:gridCol w:w="712"/>
        <w:gridCol w:w="716"/>
        <w:gridCol w:w="712"/>
        <w:gridCol w:w="714"/>
        <w:gridCol w:w="712"/>
        <w:gridCol w:w="714"/>
        <w:gridCol w:w="712"/>
        <w:gridCol w:w="573"/>
        <w:gridCol w:w="714"/>
        <w:gridCol w:w="712"/>
        <w:gridCol w:w="572"/>
      </w:tblGrid>
      <w:tr w:rsidR="005A04B3" w:rsidRPr="00A96ED6" w14:paraId="1E4A71EA" w14:textId="77777777" w:rsidTr="00125454">
        <w:trPr>
          <w:trHeight w:val="284"/>
        </w:trPr>
        <w:tc>
          <w:tcPr>
            <w:tcW w:w="456" w:type="pct"/>
            <w:vMerge w:val="restart"/>
            <w:tcBorders>
              <w:left w:val="nil"/>
            </w:tcBorders>
            <w:shd w:val="clear" w:color="auto" w:fill="F7D6D7"/>
          </w:tcPr>
          <w:p w14:paraId="47BF9D93" w14:textId="77777777" w:rsidR="005A04B3" w:rsidRPr="00A96ED6" w:rsidRDefault="005A04B3" w:rsidP="00125454">
            <w:pPr>
              <w:jc w:val="both"/>
              <w:rPr>
                <w:rFonts w:ascii="Times New Roman" w:hAnsi="Times New Roman" w:cs="Times New Roman"/>
                <w:noProof/>
                <w:sz w:val="24"/>
              </w:rPr>
            </w:pPr>
          </w:p>
        </w:tc>
        <w:tc>
          <w:tcPr>
            <w:tcW w:w="2355" w:type="pct"/>
            <w:gridSpan w:val="6"/>
            <w:shd w:val="clear" w:color="auto" w:fill="F7D6D7"/>
          </w:tcPr>
          <w:p w14:paraId="1D0CEB5E"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ES iekšienē</w:t>
            </w:r>
          </w:p>
        </w:tc>
        <w:tc>
          <w:tcPr>
            <w:tcW w:w="2190" w:type="pct"/>
            <w:gridSpan w:val="6"/>
            <w:tcBorders>
              <w:right w:val="nil"/>
            </w:tcBorders>
            <w:shd w:val="clear" w:color="auto" w:fill="F7D6D7"/>
          </w:tcPr>
          <w:p w14:paraId="13AE3C42"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Ārpus ES</w:t>
            </w:r>
          </w:p>
        </w:tc>
      </w:tr>
      <w:tr w:rsidR="005A04B3" w:rsidRPr="00A96ED6" w14:paraId="77CDDC61" w14:textId="77777777" w:rsidTr="00125454">
        <w:trPr>
          <w:trHeight w:val="266"/>
        </w:trPr>
        <w:tc>
          <w:tcPr>
            <w:tcW w:w="456" w:type="pct"/>
            <w:vMerge/>
            <w:tcBorders>
              <w:top w:val="nil"/>
              <w:left w:val="nil"/>
            </w:tcBorders>
            <w:shd w:val="clear" w:color="auto" w:fill="F7D6D7"/>
          </w:tcPr>
          <w:p w14:paraId="2900F1DB" w14:textId="77777777" w:rsidR="005A04B3" w:rsidRPr="00A96ED6" w:rsidRDefault="005A04B3" w:rsidP="00125454">
            <w:pPr>
              <w:jc w:val="both"/>
              <w:rPr>
                <w:rFonts w:ascii="Times New Roman" w:hAnsi="Times New Roman" w:cs="Times New Roman"/>
                <w:noProof/>
                <w:sz w:val="24"/>
                <w:szCs w:val="2"/>
              </w:rPr>
            </w:pPr>
          </w:p>
        </w:tc>
        <w:tc>
          <w:tcPr>
            <w:tcW w:w="1183" w:type="pct"/>
            <w:gridSpan w:val="3"/>
            <w:shd w:val="clear" w:color="auto" w:fill="F7D6D7"/>
          </w:tcPr>
          <w:p w14:paraId="244B1BDA"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Eksports</w:t>
            </w:r>
          </w:p>
        </w:tc>
        <w:tc>
          <w:tcPr>
            <w:tcW w:w="1171" w:type="pct"/>
            <w:gridSpan w:val="3"/>
            <w:shd w:val="clear" w:color="auto" w:fill="F7D6D7"/>
          </w:tcPr>
          <w:p w14:paraId="707843FF"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Imports</w:t>
            </w:r>
          </w:p>
        </w:tc>
        <w:tc>
          <w:tcPr>
            <w:tcW w:w="1095" w:type="pct"/>
            <w:gridSpan w:val="3"/>
            <w:tcBorders>
              <w:right w:val="nil"/>
            </w:tcBorders>
            <w:shd w:val="clear" w:color="auto" w:fill="F7D6D7"/>
          </w:tcPr>
          <w:p w14:paraId="50D58A9E"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Eksports</w:t>
            </w:r>
          </w:p>
        </w:tc>
        <w:tc>
          <w:tcPr>
            <w:tcW w:w="1095" w:type="pct"/>
            <w:gridSpan w:val="3"/>
            <w:tcBorders>
              <w:right w:val="nil"/>
            </w:tcBorders>
            <w:shd w:val="clear" w:color="auto" w:fill="F7D6D7"/>
          </w:tcPr>
          <w:p w14:paraId="2B33A857" w14:textId="77777777" w:rsidR="005A04B3" w:rsidRPr="00A96ED6" w:rsidRDefault="005A04B3" w:rsidP="00125454">
            <w:pPr>
              <w:jc w:val="center"/>
              <w:rPr>
                <w:rFonts w:ascii="Times New Roman" w:hAnsi="Times New Roman" w:cs="Times New Roman"/>
                <w:noProof/>
                <w:sz w:val="24"/>
              </w:rPr>
            </w:pPr>
            <w:r>
              <w:rPr>
                <w:rFonts w:ascii="Times New Roman" w:hAnsi="Times New Roman"/>
                <w:b/>
                <w:sz w:val="24"/>
              </w:rPr>
              <w:t>Imports</w:t>
            </w:r>
          </w:p>
        </w:tc>
      </w:tr>
      <w:tr w:rsidR="009321EC" w:rsidRPr="00A96ED6" w14:paraId="3B17D9C7" w14:textId="77777777" w:rsidTr="00125454">
        <w:trPr>
          <w:trHeight w:val="265"/>
        </w:trPr>
        <w:tc>
          <w:tcPr>
            <w:tcW w:w="456" w:type="pct"/>
            <w:vMerge/>
            <w:tcBorders>
              <w:top w:val="nil"/>
              <w:left w:val="nil"/>
            </w:tcBorders>
            <w:shd w:val="clear" w:color="auto" w:fill="F7D6D7"/>
          </w:tcPr>
          <w:p w14:paraId="2F8C8015" w14:textId="77777777" w:rsidR="005A04B3" w:rsidRPr="00A96ED6" w:rsidRDefault="005A04B3" w:rsidP="00125454">
            <w:pPr>
              <w:jc w:val="both"/>
              <w:rPr>
                <w:rFonts w:ascii="Times New Roman" w:hAnsi="Times New Roman" w:cs="Times New Roman"/>
                <w:noProof/>
                <w:sz w:val="24"/>
                <w:szCs w:val="2"/>
              </w:rPr>
            </w:pPr>
          </w:p>
        </w:tc>
        <w:tc>
          <w:tcPr>
            <w:tcW w:w="402" w:type="pct"/>
            <w:shd w:val="clear" w:color="auto" w:fill="F7D6D7"/>
          </w:tcPr>
          <w:p w14:paraId="3C1A6F6F"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M1</w:t>
            </w:r>
          </w:p>
        </w:tc>
        <w:tc>
          <w:tcPr>
            <w:tcW w:w="390" w:type="pct"/>
            <w:shd w:val="clear" w:color="auto" w:fill="F7D6D7"/>
          </w:tcPr>
          <w:p w14:paraId="5D31CBF1"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M2</w:t>
            </w:r>
          </w:p>
        </w:tc>
        <w:tc>
          <w:tcPr>
            <w:tcW w:w="392" w:type="pct"/>
            <w:shd w:val="clear" w:color="auto" w:fill="F7D6D7"/>
          </w:tcPr>
          <w:p w14:paraId="5A69B57D"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M4</w:t>
            </w:r>
          </w:p>
        </w:tc>
        <w:tc>
          <w:tcPr>
            <w:tcW w:w="390" w:type="pct"/>
            <w:shd w:val="clear" w:color="auto" w:fill="F7D6D7"/>
          </w:tcPr>
          <w:p w14:paraId="24646D8E"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M1</w:t>
            </w:r>
          </w:p>
        </w:tc>
        <w:tc>
          <w:tcPr>
            <w:tcW w:w="391" w:type="pct"/>
            <w:shd w:val="clear" w:color="auto" w:fill="F7D6D7"/>
          </w:tcPr>
          <w:p w14:paraId="3BCB9EB4"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M2</w:t>
            </w:r>
          </w:p>
        </w:tc>
        <w:tc>
          <w:tcPr>
            <w:tcW w:w="390" w:type="pct"/>
            <w:shd w:val="clear" w:color="auto" w:fill="F7D6D7"/>
          </w:tcPr>
          <w:p w14:paraId="0D942920"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M4</w:t>
            </w:r>
          </w:p>
        </w:tc>
        <w:tc>
          <w:tcPr>
            <w:tcW w:w="391" w:type="pct"/>
            <w:tcBorders>
              <w:right w:val="nil"/>
            </w:tcBorders>
            <w:shd w:val="clear" w:color="auto" w:fill="F7D6D7"/>
          </w:tcPr>
          <w:p w14:paraId="07FA59EA"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M1</w:t>
            </w:r>
          </w:p>
        </w:tc>
        <w:tc>
          <w:tcPr>
            <w:tcW w:w="390" w:type="pct"/>
            <w:tcBorders>
              <w:right w:val="nil"/>
            </w:tcBorders>
            <w:shd w:val="clear" w:color="auto" w:fill="F7D6D7"/>
          </w:tcPr>
          <w:p w14:paraId="2A581CB5" w14:textId="77777777" w:rsidR="005A04B3" w:rsidRPr="00A96ED6" w:rsidRDefault="005A04B3" w:rsidP="00125454">
            <w:pPr>
              <w:jc w:val="center"/>
              <w:rPr>
                <w:rFonts w:ascii="Times New Roman" w:hAnsi="Times New Roman" w:cs="Times New Roman"/>
                <w:noProof/>
                <w:sz w:val="24"/>
              </w:rPr>
            </w:pPr>
            <w:r>
              <w:rPr>
                <w:rFonts w:ascii="Times New Roman" w:hAnsi="Times New Roman"/>
                <w:b/>
                <w:sz w:val="24"/>
              </w:rPr>
              <w:t>M2</w:t>
            </w:r>
          </w:p>
        </w:tc>
        <w:tc>
          <w:tcPr>
            <w:tcW w:w="313" w:type="pct"/>
            <w:tcBorders>
              <w:right w:val="nil"/>
            </w:tcBorders>
            <w:shd w:val="clear" w:color="auto" w:fill="F7D6D7"/>
          </w:tcPr>
          <w:p w14:paraId="11521629" w14:textId="77777777" w:rsidR="005A04B3" w:rsidRPr="00A96ED6" w:rsidRDefault="005A04B3" w:rsidP="00125454">
            <w:pPr>
              <w:jc w:val="center"/>
              <w:rPr>
                <w:rFonts w:ascii="Times New Roman" w:hAnsi="Times New Roman" w:cs="Times New Roman"/>
                <w:noProof/>
                <w:sz w:val="24"/>
              </w:rPr>
            </w:pPr>
            <w:r>
              <w:rPr>
                <w:rFonts w:ascii="Times New Roman" w:hAnsi="Times New Roman"/>
                <w:b/>
                <w:sz w:val="24"/>
              </w:rPr>
              <w:t>M4</w:t>
            </w:r>
          </w:p>
        </w:tc>
        <w:tc>
          <w:tcPr>
            <w:tcW w:w="391" w:type="pct"/>
            <w:tcBorders>
              <w:right w:val="nil"/>
            </w:tcBorders>
            <w:shd w:val="clear" w:color="auto" w:fill="F7D6D7"/>
          </w:tcPr>
          <w:p w14:paraId="1528E489" w14:textId="77777777" w:rsidR="005A04B3" w:rsidRPr="00A96ED6" w:rsidRDefault="005A04B3" w:rsidP="00125454">
            <w:pPr>
              <w:jc w:val="center"/>
              <w:rPr>
                <w:rFonts w:ascii="Times New Roman" w:hAnsi="Times New Roman" w:cs="Times New Roman"/>
                <w:noProof/>
                <w:sz w:val="24"/>
              </w:rPr>
            </w:pPr>
            <w:r>
              <w:rPr>
                <w:rFonts w:ascii="Times New Roman" w:hAnsi="Times New Roman"/>
                <w:b/>
                <w:sz w:val="24"/>
              </w:rPr>
              <w:t>M1</w:t>
            </w:r>
          </w:p>
        </w:tc>
        <w:tc>
          <w:tcPr>
            <w:tcW w:w="390" w:type="pct"/>
            <w:tcBorders>
              <w:right w:val="nil"/>
            </w:tcBorders>
            <w:shd w:val="clear" w:color="auto" w:fill="F7D6D7"/>
          </w:tcPr>
          <w:p w14:paraId="5CD413BD" w14:textId="77777777" w:rsidR="005A04B3" w:rsidRPr="00A96ED6" w:rsidRDefault="005A04B3" w:rsidP="00125454">
            <w:pPr>
              <w:jc w:val="center"/>
              <w:rPr>
                <w:rFonts w:ascii="Times New Roman" w:hAnsi="Times New Roman" w:cs="Times New Roman"/>
                <w:noProof/>
                <w:sz w:val="24"/>
              </w:rPr>
            </w:pPr>
            <w:r>
              <w:rPr>
                <w:rFonts w:ascii="Times New Roman" w:hAnsi="Times New Roman"/>
                <w:b/>
                <w:sz w:val="24"/>
              </w:rPr>
              <w:t>M2</w:t>
            </w:r>
          </w:p>
        </w:tc>
        <w:tc>
          <w:tcPr>
            <w:tcW w:w="314" w:type="pct"/>
            <w:tcBorders>
              <w:right w:val="nil"/>
            </w:tcBorders>
            <w:shd w:val="clear" w:color="auto" w:fill="F7D6D7"/>
          </w:tcPr>
          <w:p w14:paraId="4F062DCC" w14:textId="77777777" w:rsidR="005A04B3" w:rsidRPr="00A96ED6" w:rsidRDefault="005A04B3" w:rsidP="00125454">
            <w:pPr>
              <w:jc w:val="center"/>
              <w:rPr>
                <w:rFonts w:ascii="Times New Roman" w:hAnsi="Times New Roman" w:cs="Times New Roman"/>
                <w:noProof/>
                <w:sz w:val="24"/>
              </w:rPr>
            </w:pPr>
            <w:r>
              <w:rPr>
                <w:rFonts w:ascii="Times New Roman" w:hAnsi="Times New Roman"/>
                <w:b/>
                <w:sz w:val="24"/>
              </w:rPr>
              <w:t>M4</w:t>
            </w:r>
          </w:p>
        </w:tc>
      </w:tr>
      <w:tr w:rsidR="005A04B3" w:rsidRPr="00A96ED6" w14:paraId="0787C420" w14:textId="77777777" w:rsidTr="00125454">
        <w:trPr>
          <w:trHeight w:val="265"/>
        </w:trPr>
        <w:tc>
          <w:tcPr>
            <w:tcW w:w="456" w:type="pct"/>
            <w:tcBorders>
              <w:left w:val="single" w:sz="6" w:space="0" w:color="D3D3D3"/>
            </w:tcBorders>
          </w:tcPr>
          <w:p w14:paraId="1D0A8C00"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SA</w:t>
            </w:r>
          </w:p>
        </w:tc>
        <w:tc>
          <w:tcPr>
            <w:tcW w:w="402" w:type="pct"/>
            <w:tcBorders>
              <w:right w:val="single" w:sz="6" w:space="0" w:color="D3D3D3"/>
            </w:tcBorders>
          </w:tcPr>
          <w:p w14:paraId="38A9944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0" w:type="pct"/>
            <w:tcBorders>
              <w:left w:val="single" w:sz="6" w:space="0" w:color="D3D3D3"/>
              <w:right w:val="single" w:sz="6" w:space="0" w:color="D3D3D3"/>
            </w:tcBorders>
          </w:tcPr>
          <w:p w14:paraId="5CAA04B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92" w:type="pct"/>
            <w:tcBorders>
              <w:left w:val="single" w:sz="6" w:space="0" w:color="D3D3D3"/>
              <w:right w:val="single" w:sz="6" w:space="0" w:color="D3D3D3"/>
            </w:tcBorders>
          </w:tcPr>
          <w:p w14:paraId="0183BEA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0" w:type="pct"/>
            <w:tcBorders>
              <w:left w:val="single" w:sz="6" w:space="0" w:color="D3D3D3"/>
              <w:right w:val="single" w:sz="8" w:space="0" w:color="D3D3D3"/>
            </w:tcBorders>
          </w:tcPr>
          <w:p w14:paraId="363665F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1" w:type="pct"/>
            <w:tcBorders>
              <w:left w:val="single" w:sz="8" w:space="0" w:color="D3D3D3"/>
              <w:right w:val="single" w:sz="6" w:space="0" w:color="D3D3D3"/>
            </w:tcBorders>
          </w:tcPr>
          <w:p w14:paraId="5FF25EE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90" w:type="pct"/>
            <w:tcBorders>
              <w:left w:val="single" w:sz="6" w:space="0" w:color="D3D3D3"/>
            </w:tcBorders>
          </w:tcPr>
          <w:p w14:paraId="7030266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1" w:type="pct"/>
            <w:tcBorders>
              <w:right w:val="single" w:sz="6" w:space="0" w:color="D3D3D3"/>
            </w:tcBorders>
          </w:tcPr>
          <w:p w14:paraId="023F014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0" w:type="pct"/>
            <w:tcBorders>
              <w:left w:val="single" w:sz="6" w:space="0" w:color="D3D3D3"/>
              <w:right w:val="single" w:sz="6" w:space="0" w:color="D3D3D3"/>
            </w:tcBorders>
          </w:tcPr>
          <w:p w14:paraId="46201CE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13" w:type="pct"/>
            <w:tcBorders>
              <w:left w:val="single" w:sz="6" w:space="0" w:color="D3D3D3"/>
              <w:right w:val="single" w:sz="6" w:space="0" w:color="D3D3D3"/>
            </w:tcBorders>
          </w:tcPr>
          <w:p w14:paraId="590211F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1" w:type="pct"/>
            <w:tcBorders>
              <w:left w:val="single" w:sz="6" w:space="0" w:color="D3D3D3"/>
              <w:right w:val="single" w:sz="6" w:space="0" w:color="D3D3D3"/>
            </w:tcBorders>
          </w:tcPr>
          <w:p w14:paraId="3F7893E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0" w:type="pct"/>
            <w:tcBorders>
              <w:left w:val="single" w:sz="6" w:space="0" w:color="D3D3D3"/>
              <w:right w:val="single" w:sz="6" w:space="0" w:color="D3D3D3"/>
            </w:tcBorders>
          </w:tcPr>
          <w:p w14:paraId="0FCF47A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14" w:type="pct"/>
            <w:tcBorders>
              <w:left w:val="single" w:sz="6" w:space="0" w:color="D3D3D3"/>
              <w:right w:val="single" w:sz="6" w:space="0" w:color="D3D3D3"/>
            </w:tcBorders>
          </w:tcPr>
          <w:p w14:paraId="1DFCD51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3BF7BC5B" w14:textId="77777777" w:rsidTr="00125454">
        <w:trPr>
          <w:trHeight w:val="285"/>
        </w:trPr>
        <w:tc>
          <w:tcPr>
            <w:tcW w:w="456" w:type="pct"/>
            <w:tcBorders>
              <w:left w:val="single" w:sz="6" w:space="0" w:color="D3D3D3"/>
            </w:tcBorders>
          </w:tcPr>
          <w:p w14:paraId="7E7BC142"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SB</w:t>
            </w:r>
          </w:p>
        </w:tc>
        <w:tc>
          <w:tcPr>
            <w:tcW w:w="402" w:type="pct"/>
            <w:tcBorders>
              <w:right w:val="single" w:sz="6" w:space="0" w:color="D3D3D3"/>
            </w:tcBorders>
          </w:tcPr>
          <w:p w14:paraId="6CB205A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0" w:type="pct"/>
            <w:tcBorders>
              <w:left w:val="single" w:sz="6" w:space="0" w:color="D3D3D3"/>
              <w:right w:val="single" w:sz="6" w:space="0" w:color="D3D3D3"/>
            </w:tcBorders>
          </w:tcPr>
          <w:p w14:paraId="04908BB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74 %</w:t>
            </w:r>
          </w:p>
        </w:tc>
        <w:tc>
          <w:tcPr>
            <w:tcW w:w="392" w:type="pct"/>
            <w:tcBorders>
              <w:left w:val="single" w:sz="6" w:space="0" w:color="D3D3D3"/>
              <w:right w:val="single" w:sz="6" w:space="0" w:color="D3D3D3"/>
            </w:tcBorders>
          </w:tcPr>
          <w:p w14:paraId="384C216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26 %</w:t>
            </w:r>
          </w:p>
        </w:tc>
        <w:tc>
          <w:tcPr>
            <w:tcW w:w="390" w:type="pct"/>
            <w:tcBorders>
              <w:left w:val="single" w:sz="6" w:space="0" w:color="D3D3D3"/>
              <w:right w:val="single" w:sz="8" w:space="0" w:color="D3D3D3"/>
            </w:tcBorders>
          </w:tcPr>
          <w:p w14:paraId="5BA9476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1" w:type="pct"/>
            <w:tcBorders>
              <w:left w:val="single" w:sz="8" w:space="0" w:color="D3D3D3"/>
              <w:right w:val="single" w:sz="6" w:space="0" w:color="D3D3D3"/>
            </w:tcBorders>
          </w:tcPr>
          <w:p w14:paraId="0825FB7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48 %</w:t>
            </w:r>
          </w:p>
        </w:tc>
        <w:tc>
          <w:tcPr>
            <w:tcW w:w="390" w:type="pct"/>
            <w:tcBorders>
              <w:left w:val="single" w:sz="6" w:space="0" w:color="D3D3D3"/>
            </w:tcBorders>
          </w:tcPr>
          <w:p w14:paraId="342DAA8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52 %</w:t>
            </w:r>
          </w:p>
        </w:tc>
        <w:tc>
          <w:tcPr>
            <w:tcW w:w="391" w:type="pct"/>
            <w:tcBorders>
              <w:right w:val="single" w:sz="6" w:space="0" w:color="D3D3D3"/>
            </w:tcBorders>
          </w:tcPr>
          <w:p w14:paraId="56F4A94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0" w:type="pct"/>
            <w:tcBorders>
              <w:left w:val="single" w:sz="6" w:space="0" w:color="D3D3D3"/>
              <w:right w:val="single" w:sz="6" w:space="0" w:color="D3D3D3"/>
            </w:tcBorders>
          </w:tcPr>
          <w:p w14:paraId="030F02A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69 %</w:t>
            </w:r>
          </w:p>
        </w:tc>
        <w:tc>
          <w:tcPr>
            <w:tcW w:w="313" w:type="pct"/>
            <w:tcBorders>
              <w:left w:val="single" w:sz="6" w:space="0" w:color="D3D3D3"/>
              <w:right w:val="single" w:sz="6" w:space="0" w:color="D3D3D3"/>
            </w:tcBorders>
          </w:tcPr>
          <w:p w14:paraId="71E49B4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31 %</w:t>
            </w:r>
          </w:p>
        </w:tc>
        <w:tc>
          <w:tcPr>
            <w:tcW w:w="391" w:type="pct"/>
            <w:tcBorders>
              <w:left w:val="single" w:sz="6" w:space="0" w:color="D3D3D3"/>
              <w:right w:val="single" w:sz="6" w:space="0" w:color="D3D3D3"/>
            </w:tcBorders>
          </w:tcPr>
          <w:p w14:paraId="6A26B76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0" w:type="pct"/>
            <w:tcBorders>
              <w:left w:val="single" w:sz="6" w:space="0" w:color="D3D3D3"/>
              <w:right w:val="single" w:sz="6" w:space="0" w:color="D3D3D3"/>
            </w:tcBorders>
          </w:tcPr>
          <w:p w14:paraId="6A56166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97 %</w:t>
            </w:r>
          </w:p>
        </w:tc>
        <w:tc>
          <w:tcPr>
            <w:tcW w:w="314" w:type="pct"/>
            <w:tcBorders>
              <w:left w:val="single" w:sz="6" w:space="0" w:color="D3D3D3"/>
              <w:right w:val="single" w:sz="6" w:space="0" w:color="D3D3D3"/>
            </w:tcBorders>
          </w:tcPr>
          <w:p w14:paraId="03A715B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3 %</w:t>
            </w:r>
          </w:p>
        </w:tc>
      </w:tr>
      <w:tr w:rsidR="005A04B3" w:rsidRPr="00A96ED6" w14:paraId="14C76100" w14:textId="77777777" w:rsidTr="00125454">
        <w:trPr>
          <w:trHeight w:val="265"/>
        </w:trPr>
        <w:tc>
          <w:tcPr>
            <w:tcW w:w="456" w:type="pct"/>
            <w:tcBorders>
              <w:left w:val="single" w:sz="6" w:space="0" w:color="D3D3D3"/>
            </w:tcBorders>
          </w:tcPr>
          <w:p w14:paraId="2A01CA79"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SG</w:t>
            </w:r>
          </w:p>
        </w:tc>
        <w:tc>
          <w:tcPr>
            <w:tcW w:w="402" w:type="pct"/>
            <w:tcBorders>
              <w:right w:val="single" w:sz="6" w:space="0" w:color="D3D3D3"/>
            </w:tcBorders>
          </w:tcPr>
          <w:p w14:paraId="21C14E8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90" w:type="pct"/>
            <w:tcBorders>
              <w:left w:val="single" w:sz="6" w:space="0" w:color="D3D3D3"/>
              <w:right w:val="single" w:sz="6" w:space="0" w:color="D3D3D3"/>
            </w:tcBorders>
          </w:tcPr>
          <w:p w14:paraId="0FEDC72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2" w:type="pct"/>
            <w:tcBorders>
              <w:left w:val="single" w:sz="6" w:space="0" w:color="D3D3D3"/>
              <w:right w:val="single" w:sz="6" w:space="0" w:color="D3D3D3"/>
            </w:tcBorders>
          </w:tcPr>
          <w:p w14:paraId="2FFE6C5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0" w:type="pct"/>
            <w:tcBorders>
              <w:left w:val="single" w:sz="6" w:space="0" w:color="D3D3D3"/>
              <w:right w:val="single" w:sz="8" w:space="0" w:color="D3D3D3"/>
            </w:tcBorders>
          </w:tcPr>
          <w:p w14:paraId="4E8F873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91" w:type="pct"/>
            <w:tcBorders>
              <w:left w:val="single" w:sz="8" w:space="0" w:color="D3D3D3"/>
              <w:right w:val="single" w:sz="6" w:space="0" w:color="D3D3D3"/>
            </w:tcBorders>
          </w:tcPr>
          <w:p w14:paraId="734356F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0" w:type="pct"/>
            <w:tcBorders>
              <w:left w:val="single" w:sz="6" w:space="0" w:color="D3D3D3"/>
            </w:tcBorders>
          </w:tcPr>
          <w:p w14:paraId="796C49F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1" w:type="pct"/>
            <w:tcBorders>
              <w:right w:val="single" w:sz="6" w:space="0" w:color="D3D3D3"/>
            </w:tcBorders>
          </w:tcPr>
          <w:p w14:paraId="4A5DD1C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90" w:type="pct"/>
            <w:tcBorders>
              <w:left w:val="single" w:sz="6" w:space="0" w:color="D3D3D3"/>
              <w:right w:val="single" w:sz="6" w:space="0" w:color="D3D3D3"/>
            </w:tcBorders>
          </w:tcPr>
          <w:p w14:paraId="0C46C6A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13" w:type="pct"/>
            <w:tcBorders>
              <w:left w:val="single" w:sz="6" w:space="0" w:color="D3D3D3"/>
              <w:right w:val="single" w:sz="6" w:space="0" w:color="D3D3D3"/>
            </w:tcBorders>
          </w:tcPr>
          <w:p w14:paraId="123F769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1" w:type="pct"/>
            <w:tcBorders>
              <w:left w:val="single" w:sz="6" w:space="0" w:color="D3D3D3"/>
              <w:right w:val="single" w:sz="6" w:space="0" w:color="D3D3D3"/>
            </w:tcBorders>
          </w:tcPr>
          <w:p w14:paraId="27B65A9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90" w:type="pct"/>
            <w:tcBorders>
              <w:left w:val="single" w:sz="6" w:space="0" w:color="D3D3D3"/>
              <w:right w:val="single" w:sz="6" w:space="0" w:color="D3D3D3"/>
            </w:tcBorders>
          </w:tcPr>
          <w:p w14:paraId="19BE793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14" w:type="pct"/>
            <w:tcBorders>
              <w:left w:val="single" w:sz="6" w:space="0" w:color="D3D3D3"/>
              <w:right w:val="single" w:sz="6" w:space="0" w:color="D3D3D3"/>
            </w:tcBorders>
          </w:tcPr>
          <w:p w14:paraId="3B3C564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629205D9" w14:textId="77777777" w:rsidTr="00125454">
        <w:trPr>
          <w:trHeight w:val="262"/>
        </w:trPr>
        <w:tc>
          <w:tcPr>
            <w:tcW w:w="456" w:type="pct"/>
            <w:tcBorders>
              <w:left w:val="single" w:sz="6" w:space="0" w:color="D3D3D3"/>
              <w:bottom w:val="single" w:sz="8" w:space="0" w:color="000000"/>
            </w:tcBorders>
          </w:tcPr>
          <w:p w14:paraId="3FE10A1A"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SI</w:t>
            </w:r>
          </w:p>
        </w:tc>
        <w:tc>
          <w:tcPr>
            <w:tcW w:w="402" w:type="pct"/>
            <w:tcBorders>
              <w:bottom w:val="single" w:sz="8" w:space="0" w:color="000000"/>
              <w:right w:val="single" w:sz="6" w:space="0" w:color="D3D3D3"/>
            </w:tcBorders>
          </w:tcPr>
          <w:p w14:paraId="374D5DC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99 %</w:t>
            </w:r>
          </w:p>
        </w:tc>
        <w:tc>
          <w:tcPr>
            <w:tcW w:w="390" w:type="pct"/>
            <w:tcBorders>
              <w:left w:val="single" w:sz="6" w:space="0" w:color="D3D3D3"/>
              <w:bottom w:val="single" w:sz="8" w:space="0" w:color="000000"/>
              <w:right w:val="single" w:sz="6" w:space="0" w:color="D3D3D3"/>
            </w:tcBorders>
          </w:tcPr>
          <w:p w14:paraId="2E12E54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392" w:type="pct"/>
            <w:tcBorders>
              <w:left w:val="single" w:sz="6" w:space="0" w:color="D3D3D3"/>
              <w:bottom w:val="single" w:sz="8" w:space="0" w:color="000000"/>
              <w:right w:val="single" w:sz="6" w:space="0" w:color="D3D3D3"/>
            </w:tcBorders>
          </w:tcPr>
          <w:p w14:paraId="25F2635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390" w:type="pct"/>
            <w:tcBorders>
              <w:left w:val="single" w:sz="6" w:space="0" w:color="D3D3D3"/>
              <w:bottom w:val="single" w:sz="8" w:space="0" w:color="000000"/>
              <w:right w:val="single" w:sz="8" w:space="0" w:color="D3D3D3"/>
            </w:tcBorders>
          </w:tcPr>
          <w:p w14:paraId="5ED9707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97 %</w:t>
            </w:r>
          </w:p>
        </w:tc>
        <w:tc>
          <w:tcPr>
            <w:tcW w:w="391" w:type="pct"/>
            <w:tcBorders>
              <w:left w:val="single" w:sz="8" w:space="0" w:color="D3D3D3"/>
              <w:bottom w:val="single" w:sz="8" w:space="0" w:color="000000"/>
              <w:right w:val="single" w:sz="6" w:space="0" w:color="D3D3D3"/>
            </w:tcBorders>
          </w:tcPr>
          <w:p w14:paraId="56BD8FF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390" w:type="pct"/>
            <w:tcBorders>
              <w:left w:val="single" w:sz="6" w:space="0" w:color="D3D3D3"/>
              <w:bottom w:val="single" w:sz="8" w:space="0" w:color="000000"/>
            </w:tcBorders>
          </w:tcPr>
          <w:p w14:paraId="414858F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391" w:type="pct"/>
            <w:tcBorders>
              <w:bottom w:val="single" w:sz="8" w:space="0" w:color="000000"/>
              <w:right w:val="single" w:sz="6" w:space="0" w:color="D3D3D3"/>
            </w:tcBorders>
          </w:tcPr>
          <w:p w14:paraId="0F8A911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98 %</w:t>
            </w:r>
          </w:p>
        </w:tc>
        <w:tc>
          <w:tcPr>
            <w:tcW w:w="390" w:type="pct"/>
            <w:tcBorders>
              <w:left w:val="single" w:sz="6" w:space="0" w:color="D3D3D3"/>
              <w:bottom w:val="single" w:sz="8" w:space="0" w:color="000000"/>
              <w:right w:val="single" w:sz="6" w:space="0" w:color="D3D3D3"/>
            </w:tcBorders>
          </w:tcPr>
          <w:p w14:paraId="51EDF00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313" w:type="pct"/>
            <w:tcBorders>
              <w:left w:val="single" w:sz="6" w:space="0" w:color="D3D3D3"/>
              <w:bottom w:val="single" w:sz="8" w:space="0" w:color="000000"/>
              <w:right w:val="single" w:sz="6" w:space="0" w:color="D3D3D3"/>
            </w:tcBorders>
          </w:tcPr>
          <w:p w14:paraId="301D5AD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391" w:type="pct"/>
            <w:tcBorders>
              <w:left w:val="single" w:sz="6" w:space="0" w:color="D3D3D3"/>
              <w:bottom w:val="single" w:sz="8" w:space="0" w:color="000000"/>
              <w:right w:val="single" w:sz="6" w:space="0" w:color="D3D3D3"/>
            </w:tcBorders>
          </w:tcPr>
          <w:p w14:paraId="7132A2F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90" w:type="pct"/>
            <w:tcBorders>
              <w:left w:val="single" w:sz="6" w:space="0" w:color="D3D3D3"/>
              <w:bottom w:val="single" w:sz="8" w:space="0" w:color="000000"/>
              <w:right w:val="single" w:sz="6" w:space="0" w:color="D3D3D3"/>
            </w:tcBorders>
          </w:tcPr>
          <w:p w14:paraId="3EA3257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14" w:type="pct"/>
            <w:tcBorders>
              <w:left w:val="single" w:sz="6" w:space="0" w:color="D3D3D3"/>
              <w:bottom w:val="single" w:sz="8" w:space="0" w:color="000000"/>
              <w:right w:val="single" w:sz="6" w:space="0" w:color="D3D3D3"/>
            </w:tcBorders>
          </w:tcPr>
          <w:p w14:paraId="13E2102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0269347D" w14:textId="77777777" w:rsidTr="00125454">
        <w:trPr>
          <w:trHeight w:val="282"/>
        </w:trPr>
        <w:tc>
          <w:tcPr>
            <w:tcW w:w="456" w:type="pct"/>
            <w:tcBorders>
              <w:top w:val="single" w:sz="8" w:space="0" w:color="000000"/>
              <w:left w:val="single" w:sz="6" w:space="0" w:color="D3D3D3"/>
            </w:tcBorders>
          </w:tcPr>
          <w:p w14:paraId="16F74EB2"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SJ1</w:t>
            </w:r>
          </w:p>
        </w:tc>
        <w:tc>
          <w:tcPr>
            <w:tcW w:w="402" w:type="pct"/>
            <w:tcBorders>
              <w:top w:val="single" w:sz="8" w:space="0" w:color="000000"/>
              <w:right w:val="single" w:sz="6" w:space="0" w:color="D3D3D3"/>
            </w:tcBorders>
          </w:tcPr>
          <w:p w14:paraId="2892B59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90" w:type="pct"/>
            <w:tcBorders>
              <w:top w:val="single" w:sz="8" w:space="0" w:color="000000"/>
              <w:left w:val="single" w:sz="6" w:space="0" w:color="D3D3D3"/>
              <w:right w:val="single" w:sz="6" w:space="0" w:color="D3D3D3"/>
            </w:tcBorders>
          </w:tcPr>
          <w:p w14:paraId="1F4E35A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2" w:type="pct"/>
            <w:tcBorders>
              <w:top w:val="single" w:sz="8" w:space="0" w:color="000000"/>
              <w:left w:val="single" w:sz="6" w:space="0" w:color="D3D3D3"/>
              <w:right w:val="single" w:sz="6" w:space="0" w:color="D3D3D3"/>
            </w:tcBorders>
          </w:tcPr>
          <w:p w14:paraId="166D3DE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0" w:type="pct"/>
            <w:tcBorders>
              <w:top w:val="single" w:sz="8" w:space="0" w:color="000000"/>
              <w:left w:val="single" w:sz="6" w:space="0" w:color="D3D3D3"/>
              <w:right w:val="single" w:sz="8" w:space="0" w:color="D3D3D3"/>
            </w:tcBorders>
          </w:tcPr>
          <w:p w14:paraId="77ECB8E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98 %</w:t>
            </w:r>
          </w:p>
        </w:tc>
        <w:tc>
          <w:tcPr>
            <w:tcW w:w="391" w:type="pct"/>
            <w:tcBorders>
              <w:top w:val="single" w:sz="8" w:space="0" w:color="000000"/>
              <w:left w:val="single" w:sz="8" w:space="0" w:color="D3D3D3"/>
              <w:right w:val="single" w:sz="6" w:space="0" w:color="D3D3D3"/>
            </w:tcBorders>
          </w:tcPr>
          <w:p w14:paraId="4F7D9A8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0" w:type="pct"/>
            <w:tcBorders>
              <w:top w:val="single" w:sz="8" w:space="0" w:color="000000"/>
              <w:left w:val="single" w:sz="6" w:space="0" w:color="D3D3D3"/>
            </w:tcBorders>
          </w:tcPr>
          <w:p w14:paraId="209D2FF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c>
          <w:tcPr>
            <w:tcW w:w="391" w:type="pct"/>
            <w:tcBorders>
              <w:top w:val="single" w:sz="8" w:space="0" w:color="000000"/>
              <w:right w:val="single" w:sz="6" w:space="0" w:color="D3D3D3"/>
            </w:tcBorders>
          </w:tcPr>
          <w:p w14:paraId="4946D0A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90" w:type="pct"/>
            <w:tcBorders>
              <w:top w:val="single" w:sz="8" w:space="0" w:color="000000"/>
              <w:left w:val="single" w:sz="6" w:space="0" w:color="D3D3D3"/>
              <w:right w:val="single" w:sz="6" w:space="0" w:color="D3D3D3"/>
            </w:tcBorders>
          </w:tcPr>
          <w:p w14:paraId="3CC07FE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13" w:type="pct"/>
            <w:tcBorders>
              <w:top w:val="single" w:sz="8" w:space="0" w:color="000000"/>
              <w:left w:val="single" w:sz="6" w:space="0" w:color="D3D3D3"/>
              <w:right w:val="single" w:sz="6" w:space="0" w:color="D3D3D3"/>
            </w:tcBorders>
          </w:tcPr>
          <w:p w14:paraId="3FF7687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1" w:type="pct"/>
            <w:tcBorders>
              <w:top w:val="single" w:sz="8" w:space="0" w:color="000000"/>
              <w:left w:val="single" w:sz="6" w:space="0" w:color="D3D3D3"/>
              <w:right w:val="single" w:sz="6" w:space="0" w:color="D3D3D3"/>
            </w:tcBorders>
          </w:tcPr>
          <w:p w14:paraId="11700CE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99 %</w:t>
            </w:r>
          </w:p>
        </w:tc>
        <w:tc>
          <w:tcPr>
            <w:tcW w:w="390" w:type="pct"/>
            <w:tcBorders>
              <w:top w:val="single" w:sz="8" w:space="0" w:color="000000"/>
              <w:left w:val="single" w:sz="6" w:space="0" w:color="D3D3D3"/>
              <w:right w:val="single" w:sz="6" w:space="0" w:color="D3D3D3"/>
            </w:tcBorders>
          </w:tcPr>
          <w:p w14:paraId="12ACBC9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14" w:type="pct"/>
            <w:tcBorders>
              <w:top w:val="single" w:sz="8" w:space="0" w:color="000000"/>
              <w:left w:val="single" w:sz="6" w:space="0" w:color="D3D3D3"/>
              <w:right w:val="single" w:sz="6" w:space="0" w:color="D3D3D3"/>
            </w:tcBorders>
          </w:tcPr>
          <w:p w14:paraId="07CA995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r>
      <w:tr w:rsidR="005A04B3" w:rsidRPr="00A96ED6" w14:paraId="073A2241" w14:textId="77777777" w:rsidTr="00125454">
        <w:trPr>
          <w:trHeight w:val="265"/>
        </w:trPr>
        <w:tc>
          <w:tcPr>
            <w:tcW w:w="456" w:type="pct"/>
            <w:tcBorders>
              <w:left w:val="single" w:sz="6" w:space="0" w:color="D3D3D3"/>
            </w:tcBorders>
          </w:tcPr>
          <w:p w14:paraId="190F5463"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SJ2</w:t>
            </w:r>
          </w:p>
        </w:tc>
        <w:tc>
          <w:tcPr>
            <w:tcW w:w="402" w:type="pct"/>
            <w:tcBorders>
              <w:right w:val="single" w:sz="6" w:space="0" w:color="D3D3D3"/>
            </w:tcBorders>
          </w:tcPr>
          <w:p w14:paraId="7C251D8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99 %</w:t>
            </w:r>
          </w:p>
        </w:tc>
        <w:tc>
          <w:tcPr>
            <w:tcW w:w="390" w:type="pct"/>
            <w:tcBorders>
              <w:left w:val="single" w:sz="6" w:space="0" w:color="D3D3D3"/>
              <w:right w:val="single" w:sz="6" w:space="0" w:color="D3D3D3"/>
            </w:tcBorders>
          </w:tcPr>
          <w:p w14:paraId="36EB94E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2" w:type="pct"/>
            <w:tcBorders>
              <w:left w:val="single" w:sz="6" w:space="0" w:color="D3D3D3"/>
              <w:right w:val="single" w:sz="6" w:space="0" w:color="D3D3D3"/>
            </w:tcBorders>
          </w:tcPr>
          <w:p w14:paraId="06BCEE6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0" w:type="pct"/>
            <w:tcBorders>
              <w:left w:val="single" w:sz="6" w:space="0" w:color="D3D3D3"/>
              <w:right w:val="single" w:sz="8" w:space="0" w:color="D3D3D3"/>
            </w:tcBorders>
          </w:tcPr>
          <w:p w14:paraId="19121ED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91" w:type="pct"/>
            <w:tcBorders>
              <w:left w:val="single" w:sz="8" w:space="0" w:color="D3D3D3"/>
              <w:right w:val="single" w:sz="6" w:space="0" w:color="D3D3D3"/>
            </w:tcBorders>
          </w:tcPr>
          <w:p w14:paraId="6735CD8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0" w:type="pct"/>
            <w:tcBorders>
              <w:left w:val="single" w:sz="6" w:space="0" w:color="D3D3D3"/>
            </w:tcBorders>
          </w:tcPr>
          <w:p w14:paraId="161AD9C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1" w:type="pct"/>
            <w:tcBorders>
              <w:right w:val="single" w:sz="6" w:space="0" w:color="D3D3D3"/>
            </w:tcBorders>
          </w:tcPr>
          <w:p w14:paraId="1F21C5C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90" w:type="pct"/>
            <w:tcBorders>
              <w:left w:val="single" w:sz="6" w:space="0" w:color="D3D3D3"/>
              <w:right w:val="single" w:sz="6" w:space="0" w:color="D3D3D3"/>
            </w:tcBorders>
          </w:tcPr>
          <w:p w14:paraId="6DACD08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13" w:type="pct"/>
            <w:tcBorders>
              <w:left w:val="single" w:sz="6" w:space="0" w:color="D3D3D3"/>
              <w:right w:val="single" w:sz="6" w:space="0" w:color="D3D3D3"/>
            </w:tcBorders>
          </w:tcPr>
          <w:p w14:paraId="19C9EE6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1" w:type="pct"/>
            <w:tcBorders>
              <w:left w:val="single" w:sz="6" w:space="0" w:color="D3D3D3"/>
              <w:right w:val="single" w:sz="6" w:space="0" w:color="D3D3D3"/>
            </w:tcBorders>
          </w:tcPr>
          <w:p w14:paraId="72CC4B1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90" w:type="pct"/>
            <w:tcBorders>
              <w:left w:val="single" w:sz="6" w:space="0" w:color="D3D3D3"/>
              <w:right w:val="single" w:sz="6" w:space="0" w:color="D3D3D3"/>
            </w:tcBorders>
          </w:tcPr>
          <w:p w14:paraId="2268E75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14" w:type="pct"/>
            <w:tcBorders>
              <w:left w:val="single" w:sz="6" w:space="0" w:color="D3D3D3"/>
              <w:right w:val="single" w:sz="6" w:space="0" w:color="D3D3D3"/>
            </w:tcBorders>
          </w:tcPr>
          <w:p w14:paraId="2D7F49A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60097598" w14:textId="77777777" w:rsidTr="00125454">
        <w:trPr>
          <w:trHeight w:val="266"/>
        </w:trPr>
        <w:tc>
          <w:tcPr>
            <w:tcW w:w="456" w:type="pct"/>
            <w:tcBorders>
              <w:left w:val="single" w:sz="6" w:space="0" w:color="D3D3D3"/>
            </w:tcBorders>
          </w:tcPr>
          <w:p w14:paraId="5C40D820"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SJ3</w:t>
            </w:r>
          </w:p>
        </w:tc>
        <w:tc>
          <w:tcPr>
            <w:tcW w:w="402" w:type="pct"/>
            <w:tcBorders>
              <w:right w:val="single" w:sz="6" w:space="0" w:color="D3D3D3"/>
            </w:tcBorders>
          </w:tcPr>
          <w:p w14:paraId="3EB02C8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85 %</w:t>
            </w:r>
          </w:p>
        </w:tc>
        <w:tc>
          <w:tcPr>
            <w:tcW w:w="390" w:type="pct"/>
            <w:tcBorders>
              <w:left w:val="single" w:sz="6" w:space="0" w:color="D3D3D3"/>
              <w:right w:val="single" w:sz="6" w:space="0" w:color="D3D3D3"/>
            </w:tcBorders>
          </w:tcPr>
          <w:p w14:paraId="07A8F5E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c>
          <w:tcPr>
            <w:tcW w:w="392" w:type="pct"/>
            <w:tcBorders>
              <w:left w:val="single" w:sz="6" w:space="0" w:color="D3D3D3"/>
              <w:right w:val="single" w:sz="6" w:space="0" w:color="D3D3D3"/>
            </w:tcBorders>
          </w:tcPr>
          <w:p w14:paraId="77EEAE5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13 %</w:t>
            </w:r>
          </w:p>
        </w:tc>
        <w:tc>
          <w:tcPr>
            <w:tcW w:w="390" w:type="pct"/>
            <w:tcBorders>
              <w:left w:val="single" w:sz="6" w:space="0" w:color="D3D3D3"/>
              <w:right w:val="single" w:sz="8" w:space="0" w:color="D3D3D3"/>
            </w:tcBorders>
          </w:tcPr>
          <w:p w14:paraId="1AA2BFA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98 %</w:t>
            </w:r>
          </w:p>
        </w:tc>
        <w:tc>
          <w:tcPr>
            <w:tcW w:w="391" w:type="pct"/>
            <w:tcBorders>
              <w:left w:val="single" w:sz="8" w:space="0" w:color="D3D3D3"/>
              <w:right w:val="single" w:sz="6" w:space="0" w:color="D3D3D3"/>
            </w:tcBorders>
          </w:tcPr>
          <w:p w14:paraId="70A0571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c>
          <w:tcPr>
            <w:tcW w:w="390" w:type="pct"/>
            <w:tcBorders>
              <w:left w:val="single" w:sz="6" w:space="0" w:color="D3D3D3"/>
            </w:tcBorders>
          </w:tcPr>
          <w:p w14:paraId="523A083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391" w:type="pct"/>
            <w:tcBorders>
              <w:right w:val="single" w:sz="6" w:space="0" w:color="D3D3D3"/>
            </w:tcBorders>
          </w:tcPr>
          <w:p w14:paraId="175AE1C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88 %</w:t>
            </w:r>
          </w:p>
        </w:tc>
        <w:tc>
          <w:tcPr>
            <w:tcW w:w="390" w:type="pct"/>
            <w:tcBorders>
              <w:left w:val="single" w:sz="6" w:space="0" w:color="D3D3D3"/>
              <w:right w:val="single" w:sz="6" w:space="0" w:color="D3D3D3"/>
            </w:tcBorders>
          </w:tcPr>
          <w:p w14:paraId="149566E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13" w:type="pct"/>
            <w:tcBorders>
              <w:left w:val="single" w:sz="6" w:space="0" w:color="D3D3D3"/>
              <w:right w:val="single" w:sz="6" w:space="0" w:color="D3D3D3"/>
            </w:tcBorders>
          </w:tcPr>
          <w:p w14:paraId="4299F8F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12 %</w:t>
            </w:r>
          </w:p>
        </w:tc>
        <w:tc>
          <w:tcPr>
            <w:tcW w:w="391" w:type="pct"/>
            <w:tcBorders>
              <w:left w:val="single" w:sz="6" w:space="0" w:color="D3D3D3"/>
              <w:right w:val="single" w:sz="6" w:space="0" w:color="D3D3D3"/>
            </w:tcBorders>
          </w:tcPr>
          <w:p w14:paraId="27F22E3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90" w:type="pct"/>
            <w:tcBorders>
              <w:left w:val="single" w:sz="6" w:space="0" w:color="D3D3D3"/>
              <w:right w:val="single" w:sz="6" w:space="0" w:color="D3D3D3"/>
            </w:tcBorders>
          </w:tcPr>
          <w:p w14:paraId="10E4F80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14" w:type="pct"/>
            <w:tcBorders>
              <w:left w:val="single" w:sz="6" w:space="0" w:color="D3D3D3"/>
              <w:right w:val="single" w:sz="6" w:space="0" w:color="D3D3D3"/>
            </w:tcBorders>
          </w:tcPr>
          <w:p w14:paraId="3B0C403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2C43978C" w14:textId="77777777" w:rsidTr="00125454">
        <w:trPr>
          <w:trHeight w:val="266"/>
        </w:trPr>
        <w:tc>
          <w:tcPr>
            <w:tcW w:w="456" w:type="pct"/>
            <w:tcBorders>
              <w:left w:val="single" w:sz="6" w:space="0" w:color="D3D3D3"/>
            </w:tcBorders>
          </w:tcPr>
          <w:p w14:paraId="65F137B6"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SK</w:t>
            </w:r>
          </w:p>
        </w:tc>
        <w:tc>
          <w:tcPr>
            <w:tcW w:w="402" w:type="pct"/>
            <w:tcBorders>
              <w:right w:val="single" w:sz="6" w:space="0" w:color="D3D3D3"/>
            </w:tcBorders>
          </w:tcPr>
          <w:p w14:paraId="71F325B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92 %</w:t>
            </w:r>
          </w:p>
        </w:tc>
        <w:tc>
          <w:tcPr>
            <w:tcW w:w="390" w:type="pct"/>
            <w:tcBorders>
              <w:left w:val="single" w:sz="6" w:space="0" w:color="D3D3D3"/>
              <w:right w:val="single" w:sz="6" w:space="0" w:color="D3D3D3"/>
            </w:tcBorders>
          </w:tcPr>
          <w:p w14:paraId="17FBE80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2" w:type="pct"/>
            <w:tcBorders>
              <w:left w:val="single" w:sz="6" w:space="0" w:color="D3D3D3"/>
              <w:right w:val="single" w:sz="6" w:space="0" w:color="D3D3D3"/>
            </w:tcBorders>
          </w:tcPr>
          <w:p w14:paraId="360228A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8 %</w:t>
            </w:r>
          </w:p>
        </w:tc>
        <w:tc>
          <w:tcPr>
            <w:tcW w:w="390" w:type="pct"/>
            <w:tcBorders>
              <w:left w:val="single" w:sz="6" w:space="0" w:color="D3D3D3"/>
              <w:right w:val="single" w:sz="8" w:space="0" w:color="D3D3D3"/>
            </w:tcBorders>
          </w:tcPr>
          <w:p w14:paraId="0BDE075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91 %</w:t>
            </w:r>
          </w:p>
        </w:tc>
        <w:tc>
          <w:tcPr>
            <w:tcW w:w="391" w:type="pct"/>
            <w:tcBorders>
              <w:left w:val="single" w:sz="8" w:space="0" w:color="D3D3D3"/>
              <w:right w:val="single" w:sz="6" w:space="0" w:color="D3D3D3"/>
            </w:tcBorders>
          </w:tcPr>
          <w:p w14:paraId="5FCBDCA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90" w:type="pct"/>
            <w:tcBorders>
              <w:left w:val="single" w:sz="6" w:space="0" w:color="D3D3D3"/>
            </w:tcBorders>
          </w:tcPr>
          <w:p w14:paraId="2ADC18C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9 %</w:t>
            </w:r>
          </w:p>
        </w:tc>
        <w:tc>
          <w:tcPr>
            <w:tcW w:w="391" w:type="pct"/>
            <w:tcBorders>
              <w:right w:val="single" w:sz="6" w:space="0" w:color="D3D3D3"/>
            </w:tcBorders>
          </w:tcPr>
          <w:p w14:paraId="58AE7F2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98 %</w:t>
            </w:r>
          </w:p>
        </w:tc>
        <w:tc>
          <w:tcPr>
            <w:tcW w:w="390" w:type="pct"/>
            <w:tcBorders>
              <w:left w:val="single" w:sz="6" w:space="0" w:color="D3D3D3"/>
              <w:right w:val="single" w:sz="6" w:space="0" w:color="D3D3D3"/>
            </w:tcBorders>
          </w:tcPr>
          <w:p w14:paraId="3950C93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13" w:type="pct"/>
            <w:tcBorders>
              <w:left w:val="single" w:sz="6" w:space="0" w:color="D3D3D3"/>
              <w:right w:val="single" w:sz="6" w:space="0" w:color="D3D3D3"/>
            </w:tcBorders>
          </w:tcPr>
          <w:p w14:paraId="6B4533B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c>
          <w:tcPr>
            <w:tcW w:w="391" w:type="pct"/>
            <w:tcBorders>
              <w:left w:val="single" w:sz="6" w:space="0" w:color="D3D3D3"/>
              <w:right w:val="single" w:sz="6" w:space="0" w:color="D3D3D3"/>
            </w:tcBorders>
          </w:tcPr>
          <w:p w14:paraId="58DD549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390" w:type="pct"/>
            <w:tcBorders>
              <w:left w:val="single" w:sz="6" w:space="0" w:color="D3D3D3"/>
              <w:right w:val="single" w:sz="6" w:space="0" w:color="D3D3D3"/>
            </w:tcBorders>
          </w:tcPr>
          <w:p w14:paraId="3E03C4C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314" w:type="pct"/>
            <w:tcBorders>
              <w:left w:val="single" w:sz="6" w:space="0" w:color="D3D3D3"/>
              <w:right w:val="single" w:sz="6" w:space="0" w:color="D3D3D3"/>
            </w:tcBorders>
          </w:tcPr>
          <w:p w14:paraId="31A1EE6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bl>
    <w:p w14:paraId="38199D31" w14:textId="77777777" w:rsidR="005A04B3" w:rsidRPr="00A96ED6" w:rsidRDefault="005A04B3" w:rsidP="005A04B3">
      <w:pPr>
        <w:jc w:val="both"/>
        <w:rPr>
          <w:rFonts w:ascii="Times New Roman" w:hAnsi="Times New Roman" w:cs="Times New Roman"/>
          <w:i/>
          <w:noProof/>
          <w:sz w:val="24"/>
        </w:rPr>
      </w:pPr>
    </w:p>
    <w:p w14:paraId="49B037A4"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Nīderlandes Statistikas birojs</w:t>
      </w:r>
    </w:p>
    <w:p w14:paraId="08537C6D" w14:textId="77777777" w:rsidR="005A04B3" w:rsidRPr="00A96ED6" w:rsidRDefault="005A04B3" w:rsidP="005A04B3">
      <w:pPr>
        <w:jc w:val="both"/>
        <w:rPr>
          <w:rFonts w:ascii="Times New Roman" w:hAnsi="Times New Roman" w:cs="Times New Roman"/>
          <w:noProof/>
          <w:sz w:val="24"/>
        </w:rPr>
      </w:pPr>
    </w:p>
    <w:p w14:paraId="05D92004"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Kopējo 1., 2. un 4. veidā sniegto pakalpojumu rādītāju (primāro un sekundāro avotu) apkopošana</w:t>
      </w:r>
    </w:p>
    <w:p w14:paraId="75ADF8B1" w14:textId="77777777" w:rsidR="005A04B3" w:rsidRPr="00A96ED6" w:rsidRDefault="005A04B3" w:rsidP="005A04B3">
      <w:pPr>
        <w:jc w:val="both"/>
        <w:rPr>
          <w:rFonts w:ascii="Times New Roman" w:hAnsi="Times New Roman" w:cs="Times New Roman"/>
          <w:noProof/>
          <w:sz w:val="24"/>
        </w:rPr>
      </w:pPr>
    </w:p>
    <w:p w14:paraId="2E2A83D4" w14:textId="77777777" w:rsidR="005A04B3" w:rsidRDefault="005A04B3" w:rsidP="005A04B3">
      <w:pPr>
        <w:jc w:val="both"/>
        <w:rPr>
          <w:rFonts w:ascii="Times New Roman" w:hAnsi="Times New Roman"/>
          <w:sz w:val="24"/>
        </w:rPr>
      </w:pPr>
      <w:r>
        <w:rPr>
          <w:rFonts w:ascii="Times New Roman" w:hAnsi="Times New Roman"/>
          <w:sz w:val="24"/>
        </w:rPr>
        <w:t xml:space="preserve">Apkopojot </w:t>
      </w:r>
      <w:r>
        <w:rPr>
          <w:rFonts w:ascii="Times New Roman" w:hAnsi="Times New Roman"/>
          <w:i/>
          <w:iCs/>
          <w:sz w:val="24"/>
        </w:rPr>
        <w:t>MoS</w:t>
      </w:r>
      <w:r>
        <w:rPr>
          <w:rFonts w:ascii="Times New Roman" w:hAnsi="Times New Roman"/>
          <w:sz w:val="24"/>
        </w:rPr>
        <w:t xml:space="preserve"> rādītājus par </w:t>
      </w:r>
      <w:r>
        <w:rPr>
          <w:rFonts w:ascii="Times New Roman" w:hAnsi="Times New Roman"/>
          <w:b/>
          <w:bCs/>
          <w:sz w:val="24"/>
        </w:rPr>
        <w:t>primārajiem</w:t>
      </w:r>
      <w:r>
        <w:rPr>
          <w:rFonts w:ascii="Times New Roman" w:hAnsi="Times New Roman"/>
          <w:sz w:val="24"/>
        </w:rPr>
        <w:t xml:space="preserve"> avotiem, proti, LU un MVU, tika izmantoti:</w:t>
      </w:r>
    </w:p>
    <w:p w14:paraId="41E72ACF" w14:textId="77777777" w:rsidR="004343FD" w:rsidRPr="00A96ED6" w:rsidRDefault="004343FD" w:rsidP="005A04B3">
      <w:pPr>
        <w:jc w:val="both"/>
        <w:rPr>
          <w:rFonts w:ascii="Times New Roman" w:hAnsi="Times New Roman" w:cs="Times New Roman"/>
          <w:noProof/>
          <w:sz w:val="24"/>
        </w:rPr>
      </w:pPr>
    </w:p>
    <w:p w14:paraId="30103AA7" w14:textId="77777777" w:rsidR="005A04B3" w:rsidRPr="00A96ED6" w:rsidRDefault="005A04B3" w:rsidP="004343FD">
      <w:pPr>
        <w:pStyle w:val="ListParagraph"/>
        <w:keepNext/>
        <w:keepLines/>
        <w:numPr>
          <w:ilvl w:val="0"/>
          <w:numId w:val="108"/>
        </w:numPr>
        <w:ind w:left="568" w:hanging="284"/>
        <w:contextualSpacing/>
        <w:jc w:val="both"/>
        <w:rPr>
          <w:rFonts w:ascii="Times New Roman" w:hAnsi="Times New Roman" w:cs="Times New Roman"/>
          <w:noProof/>
          <w:sz w:val="24"/>
        </w:rPr>
      </w:pPr>
      <w:r>
        <w:rPr>
          <w:rFonts w:ascii="Times New Roman" w:hAnsi="Times New Roman"/>
          <w:sz w:val="24"/>
        </w:rPr>
        <w:t>13.11. tabulā redzamie koeficienti (parametri) attiecībā uz izvērtētajiem pakalpojumu posteņiem;</w:t>
      </w:r>
    </w:p>
    <w:p w14:paraId="79A6DBF3" w14:textId="77777777" w:rsidR="005A04B3" w:rsidRPr="00A96ED6" w:rsidRDefault="005A04B3" w:rsidP="004343FD">
      <w:pPr>
        <w:pStyle w:val="ListParagraph"/>
        <w:keepNext/>
        <w:keepLines/>
        <w:numPr>
          <w:ilvl w:val="0"/>
          <w:numId w:val="108"/>
        </w:numPr>
        <w:ind w:left="568" w:hanging="284"/>
        <w:contextualSpacing/>
        <w:jc w:val="both"/>
        <w:rPr>
          <w:rFonts w:ascii="Times New Roman" w:hAnsi="Times New Roman" w:cs="Times New Roman"/>
          <w:noProof/>
          <w:sz w:val="24"/>
        </w:rPr>
      </w:pPr>
      <w:r>
        <w:rPr>
          <w:rFonts w:ascii="Times New Roman" w:hAnsi="Times New Roman"/>
          <w:sz w:val="24"/>
        </w:rPr>
        <w:t xml:space="preserve">vispārīgi piemērotie vienkāršotā </w:t>
      </w:r>
      <w:r>
        <w:rPr>
          <w:rFonts w:ascii="Times New Roman" w:hAnsi="Times New Roman"/>
          <w:i/>
          <w:iCs/>
          <w:sz w:val="24"/>
        </w:rPr>
        <w:t>Eurostat</w:t>
      </w:r>
      <w:r>
        <w:rPr>
          <w:rFonts w:ascii="Times New Roman" w:hAnsi="Times New Roman"/>
          <w:sz w:val="24"/>
        </w:rPr>
        <w:t xml:space="preserve"> modeļa fiksētie koeficienti attiecībā uz pārējiem pakalpojumu posteņiem.</w:t>
      </w:r>
    </w:p>
    <w:p w14:paraId="1150FDD4" w14:textId="77777777" w:rsidR="005A04B3" w:rsidRPr="00A96ED6" w:rsidRDefault="005A04B3" w:rsidP="005A04B3">
      <w:pPr>
        <w:ind w:left="360"/>
        <w:jc w:val="both"/>
        <w:rPr>
          <w:rFonts w:ascii="Times New Roman" w:hAnsi="Times New Roman" w:cs="Times New Roman"/>
          <w:noProof/>
          <w:sz w:val="24"/>
        </w:rPr>
      </w:pPr>
    </w:p>
    <w:p w14:paraId="6B266DE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Būvniecības pakalpojumus vienkāršotajā modelī traktē kā 4. veidu un daļēji kā 3. veidu (ņemot vērā pierādījumu trūkumu valsts līmenī). Operatīvo nomu traktē kā 1. veidu, lai gan bija zināmas diskusijas par to, kā traktēt preces (kā SA un SB). Šos koeficientus piemēroja LU un MVU 2017. gada rādītājiem.</w:t>
      </w:r>
    </w:p>
    <w:p w14:paraId="3C541AFA" w14:textId="77777777" w:rsidR="005A04B3" w:rsidRPr="00A96ED6" w:rsidRDefault="005A04B3" w:rsidP="005A04B3">
      <w:pPr>
        <w:jc w:val="both"/>
        <w:rPr>
          <w:rFonts w:ascii="Times New Roman" w:hAnsi="Times New Roman" w:cs="Times New Roman"/>
          <w:noProof/>
          <w:sz w:val="24"/>
        </w:rPr>
      </w:pPr>
    </w:p>
    <w:p w14:paraId="019BC8A8"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Attiecībā uz </w:t>
      </w:r>
      <w:r>
        <w:rPr>
          <w:rFonts w:ascii="Times New Roman" w:hAnsi="Times New Roman"/>
          <w:b/>
          <w:bCs/>
          <w:sz w:val="24"/>
        </w:rPr>
        <w:t>sekundārajiem</w:t>
      </w:r>
      <w:r>
        <w:rPr>
          <w:rFonts w:ascii="Times New Roman" w:hAnsi="Times New Roman"/>
          <w:sz w:val="24"/>
        </w:rPr>
        <w:t xml:space="preserve"> avotiem, proti, ĪNDS, monetārās finanšu iestādes un uzskaites elementus attiecināja uz 1. veidu attiecībā uz visiem uzņēmumu sniegtajiem pakalpojumiem, ņemot vērā šo pakalpojumu īpašās iezīmes un/vai pašu iestāžu specifiku.</w:t>
      </w:r>
    </w:p>
    <w:p w14:paraId="506D94B8" w14:textId="77777777" w:rsidR="005A04B3" w:rsidRPr="00A96ED6" w:rsidRDefault="005A04B3" w:rsidP="005A04B3">
      <w:pPr>
        <w:jc w:val="both"/>
        <w:rPr>
          <w:rFonts w:ascii="Times New Roman" w:hAnsi="Times New Roman" w:cs="Times New Roman"/>
          <w:noProof/>
          <w:sz w:val="24"/>
        </w:rPr>
      </w:pPr>
    </w:p>
    <w:p w14:paraId="16EF3FD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Attiecībā uz sekundāro avotu, proti, posteni “Ceļošana” (2. veids), izmantoja vienkāršotā </w:t>
      </w:r>
      <w:r>
        <w:rPr>
          <w:rFonts w:ascii="Times New Roman" w:hAnsi="Times New Roman"/>
          <w:i/>
          <w:iCs/>
          <w:sz w:val="24"/>
        </w:rPr>
        <w:t>Eurostat</w:t>
      </w:r>
      <w:r>
        <w:rPr>
          <w:rFonts w:ascii="Times New Roman" w:hAnsi="Times New Roman"/>
          <w:sz w:val="24"/>
        </w:rPr>
        <w:t xml:space="preserve"> modeļa koeficientus. Tomēr informācijas trūkuma dēļ preces no </w:t>
      </w:r>
      <w:r>
        <w:rPr>
          <w:rFonts w:ascii="Times New Roman" w:hAnsi="Times New Roman"/>
          <w:i/>
          <w:iCs/>
          <w:sz w:val="24"/>
        </w:rPr>
        <w:t>ITSS</w:t>
      </w:r>
      <w:r>
        <w:rPr>
          <w:rFonts w:ascii="Times New Roman" w:hAnsi="Times New Roman"/>
          <w:sz w:val="24"/>
        </w:rPr>
        <w:t xml:space="preserve"> ceļošanas posteņa rādītājiem neizslēdza. Bija pieejama informācija par importu un eksportu attiecībā uz vienas dienas braucieniem (no kaimiņvalstīm, proti, Vācijas un Beļģijas, un uz tām). Taču nebija pieejama svarīga informācija par citu preču vietējo patēriņu uzturēšanās laikā, izņemot vienas dienas braucienus.</w:t>
      </w:r>
    </w:p>
    <w:p w14:paraId="73702C95" w14:textId="77777777" w:rsidR="005A04B3" w:rsidRPr="00A96ED6" w:rsidRDefault="005A04B3" w:rsidP="005A04B3">
      <w:pPr>
        <w:jc w:val="both"/>
        <w:rPr>
          <w:rFonts w:ascii="Times New Roman" w:hAnsi="Times New Roman" w:cs="Times New Roman"/>
          <w:noProof/>
          <w:sz w:val="24"/>
        </w:rPr>
      </w:pPr>
    </w:p>
    <w:p w14:paraId="316B5368"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Kopsavilkuma tabula par 1., 2. un 4. veidā sniegtajiem pakalpojumiem no visiem avotiem</w:t>
      </w:r>
    </w:p>
    <w:p w14:paraId="7D6B793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13.12. tabulā ir minēti pakalpojumu sniegšanas veidi, kas attiecas uz Nīderlandes </w:t>
      </w:r>
      <w:r>
        <w:rPr>
          <w:rFonts w:ascii="Times New Roman" w:hAnsi="Times New Roman"/>
          <w:i/>
          <w:iCs/>
          <w:sz w:val="24"/>
        </w:rPr>
        <w:t>ITSS</w:t>
      </w:r>
      <w:r>
        <w:rPr>
          <w:rFonts w:ascii="Times New Roman" w:hAnsi="Times New Roman"/>
          <w:sz w:val="24"/>
        </w:rPr>
        <w:t xml:space="preserve">. Modelī ir iekļauti visi pakalpojumi, proti, izvēlētie </w:t>
      </w:r>
      <w:r>
        <w:rPr>
          <w:rFonts w:ascii="Times New Roman" w:hAnsi="Times New Roman"/>
          <w:i/>
          <w:iCs/>
          <w:sz w:val="24"/>
        </w:rPr>
        <w:t>MoS</w:t>
      </w:r>
      <w:r>
        <w:rPr>
          <w:rFonts w:ascii="Times New Roman" w:hAnsi="Times New Roman"/>
          <w:sz w:val="24"/>
        </w:rPr>
        <w:t xml:space="preserve"> apsekotie pakalpojumu posteņi no primārajiem avotiem un pārējie pakalpojumi ar fiksētiem </w:t>
      </w:r>
      <w:r>
        <w:rPr>
          <w:rFonts w:ascii="Times New Roman" w:hAnsi="Times New Roman"/>
          <w:i/>
          <w:iCs/>
          <w:sz w:val="24"/>
        </w:rPr>
        <w:t>MoS</w:t>
      </w:r>
      <w:r>
        <w:rPr>
          <w:rFonts w:ascii="Times New Roman" w:hAnsi="Times New Roman"/>
          <w:sz w:val="24"/>
        </w:rPr>
        <w:t xml:space="preserve"> koeficientiem no primārajiem un sekundārajiem avotiem. 1. veids ir dominējošais pakalpojumu sniegšanas veids. Tam par iemeslu ir tas, ka ievērojama daļa no 1. veida sekundārajiem avotiem, kā arī liela daļa no starpvalstu rēķiniem ir attiecināti uz 1. veidu.</w:t>
      </w:r>
    </w:p>
    <w:p w14:paraId="1F175622" w14:textId="77777777" w:rsidR="005A04B3" w:rsidRPr="00A96ED6" w:rsidRDefault="005A04B3" w:rsidP="005A04B3">
      <w:pPr>
        <w:jc w:val="both"/>
        <w:rPr>
          <w:rFonts w:ascii="Times New Roman" w:hAnsi="Times New Roman" w:cs="Times New Roman"/>
          <w:noProof/>
          <w:sz w:val="24"/>
        </w:rPr>
      </w:pPr>
    </w:p>
    <w:p w14:paraId="5D500DB9"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 xml:space="preserve">13.12. tabula. Nīderlandes </w:t>
      </w:r>
      <w:r>
        <w:rPr>
          <w:rFonts w:ascii="Times New Roman" w:hAnsi="Times New Roman"/>
          <w:b/>
          <w:i/>
          <w:iCs/>
          <w:color w:val="B83B46"/>
          <w:sz w:val="24"/>
        </w:rPr>
        <w:t>ITSS</w:t>
      </w:r>
      <w:r>
        <w:rPr>
          <w:rFonts w:ascii="Times New Roman" w:hAnsi="Times New Roman"/>
          <w:b/>
          <w:color w:val="B83B46"/>
          <w:sz w:val="24"/>
        </w:rPr>
        <w:t xml:space="preserve"> modelis, kopējie pakalpojumi</w:t>
      </w:r>
    </w:p>
    <w:p w14:paraId="632B54F6" w14:textId="77777777" w:rsidR="005A04B3" w:rsidRPr="00A96ED6" w:rsidRDefault="005A04B3" w:rsidP="005A04B3">
      <w:pPr>
        <w:jc w:val="both"/>
        <w:rPr>
          <w:rFonts w:ascii="Times New Roman" w:hAnsi="Times New Roman" w:cs="Times New Roman"/>
          <w:b/>
          <w:bCs/>
          <w:noProof/>
          <w:color w:val="B83B46"/>
          <w:sz w:val="24"/>
        </w:rPr>
      </w:pPr>
    </w:p>
    <w:tbl>
      <w:tblPr>
        <w:tblW w:w="4374"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28" w:type="dxa"/>
          <w:left w:w="28" w:type="dxa"/>
          <w:bottom w:w="28" w:type="dxa"/>
          <w:right w:w="28" w:type="dxa"/>
        </w:tblCellMar>
        <w:tblLook w:val="01E0" w:firstRow="1" w:lastRow="1" w:firstColumn="1" w:lastColumn="1" w:noHBand="0" w:noVBand="0"/>
      </w:tblPr>
      <w:tblGrid>
        <w:gridCol w:w="1281"/>
        <w:gridCol w:w="1427"/>
        <w:gridCol w:w="1853"/>
        <w:gridCol w:w="1144"/>
        <w:gridCol w:w="1141"/>
        <w:gridCol w:w="1142"/>
      </w:tblGrid>
      <w:tr w:rsidR="005A04B3" w:rsidRPr="00A96ED6" w14:paraId="2F3E803E" w14:textId="77777777" w:rsidTr="00125454">
        <w:trPr>
          <w:trHeight w:val="630"/>
        </w:trPr>
        <w:tc>
          <w:tcPr>
            <w:tcW w:w="802" w:type="pct"/>
            <w:tcBorders>
              <w:left w:val="nil"/>
              <w:bottom w:val="single" w:sz="6" w:space="0" w:color="A6A6A6" w:themeColor="background1" w:themeShade="A6"/>
              <w:right w:val="nil"/>
            </w:tcBorders>
            <w:shd w:val="clear" w:color="auto" w:fill="F7D6D7"/>
            <w:vAlign w:val="center"/>
          </w:tcPr>
          <w:p w14:paraId="10674AA5"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Plūsma</w:t>
            </w:r>
          </w:p>
        </w:tc>
        <w:tc>
          <w:tcPr>
            <w:tcW w:w="893" w:type="pct"/>
            <w:tcBorders>
              <w:left w:val="nil"/>
              <w:bottom w:val="single" w:sz="6" w:space="0" w:color="A6A6A6" w:themeColor="background1" w:themeShade="A6"/>
              <w:right w:val="nil"/>
            </w:tcBorders>
            <w:shd w:val="clear" w:color="auto" w:fill="F7D6D7"/>
            <w:vAlign w:val="center"/>
          </w:tcPr>
          <w:p w14:paraId="65A75748"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i/>
                <w:iCs/>
                <w:sz w:val="24"/>
              </w:rPr>
              <w:t>GEO</w:t>
            </w:r>
          </w:p>
        </w:tc>
        <w:tc>
          <w:tcPr>
            <w:tcW w:w="1160" w:type="pct"/>
            <w:tcBorders>
              <w:left w:val="nil"/>
              <w:bottom w:val="single" w:sz="6" w:space="0" w:color="A6A6A6" w:themeColor="background1" w:themeShade="A6"/>
              <w:right w:val="nil"/>
            </w:tcBorders>
            <w:shd w:val="clear" w:color="auto" w:fill="F7D6D7"/>
            <w:vAlign w:val="center"/>
          </w:tcPr>
          <w:p w14:paraId="5FCC5FF6"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Vērtība milj. €</w:t>
            </w:r>
          </w:p>
        </w:tc>
        <w:tc>
          <w:tcPr>
            <w:tcW w:w="716" w:type="pct"/>
            <w:tcBorders>
              <w:left w:val="nil"/>
              <w:bottom w:val="single" w:sz="6" w:space="0" w:color="A6A6A6" w:themeColor="background1" w:themeShade="A6"/>
              <w:right w:val="nil"/>
            </w:tcBorders>
            <w:shd w:val="clear" w:color="auto" w:fill="F7D6D7"/>
            <w:vAlign w:val="center"/>
          </w:tcPr>
          <w:p w14:paraId="3E8A5568"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M1 – %</w:t>
            </w:r>
          </w:p>
        </w:tc>
        <w:tc>
          <w:tcPr>
            <w:tcW w:w="714" w:type="pct"/>
            <w:tcBorders>
              <w:left w:val="nil"/>
              <w:bottom w:val="single" w:sz="6" w:space="0" w:color="A6A6A6" w:themeColor="background1" w:themeShade="A6"/>
              <w:right w:val="nil"/>
            </w:tcBorders>
            <w:shd w:val="clear" w:color="auto" w:fill="F7D6D7"/>
            <w:vAlign w:val="center"/>
          </w:tcPr>
          <w:p w14:paraId="5BFB45FB"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M2 – %</w:t>
            </w:r>
          </w:p>
        </w:tc>
        <w:tc>
          <w:tcPr>
            <w:tcW w:w="714" w:type="pct"/>
            <w:tcBorders>
              <w:left w:val="nil"/>
              <w:bottom w:val="single" w:sz="6" w:space="0" w:color="A6A6A6" w:themeColor="background1" w:themeShade="A6"/>
              <w:right w:val="nil"/>
            </w:tcBorders>
            <w:shd w:val="clear" w:color="auto" w:fill="F7D6D7"/>
            <w:vAlign w:val="center"/>
          </w:tcPr>
          <w:p w14:paraId="51B887CC"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M4 – %</w:t>
            </w:r>
          </w:p>
        </w:tc>
      </w:tr>
      <w:tr w:rsidR="005A04B3" w:rsidRPr="00A96ED6" w14:paraId="40DCAECE" w14:textId="77777777" w:rsidTr="00125454">
        <w:trPr>
          <w:trHeight w:val="285"/>
        </w:trPr>
        <w:tc>
          <w:tcPr>
            <w:tcW w:w="802" w:type="pct"/>
            <w:tcBorders>
              <w:top w:val="single" w:sz="6" w:space="0" w:color="A6A6A6" w:themeColor="background1" w:themeShade="A6"/>
              <w:left w:val="single" w:sz="6" w:space="0" w:color="D3D3D3"/>
              <w:bottom w:val="single" w:sz="8" w:space="0" w:color="A6A6A6" w:themeColor="background1" w:themeShade="A6"/>
              <w:right w:val="single" w:sz="6" w:space="0" w:color="A6A6A6" w:themeColor="background1" w:themeShade="A6"/>
            </w:tcBorders>
          </w:tcPr>
          <w:p w14:paraId="0BCA89EB"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Eksports</w:t>
            </w:r>
          </w:p>
        </w:tc>
        <w:tc>
          <w:tcPr>
            <w:tcW w:w="893" w:type="pct"/>
            <w:tcBorders>
              <w:top w:val="single" w:sz="6"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7419A31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Pasaule</w:t>
            </w:r>
          </w:p>
        </w:tc>
        <w:tc>
          <w:tcPr>
            <w:tcW w:w="1160" w:type="pct"/>
            <w:tcBorders>
              <w:top w:val="single" w:sz="6"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16933F7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193,194</w:t>
            </w:r>
          </w:p>
        </w:tc>
        <w:tc>
          <w:tcPr>
            <w:tcW w:w="716" w:type="pct"/>
            <w:tcBorders>
              <w:top w:val="single" w:sz="6"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29F781D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88 %</w:t>
            </w:r>
          </w:p>
        </w:tc>
        <w:tc>
          <w:tcPr>
            <w:tcW w:w="714" w:type="pct"/>
            <w:tcBorders>
              <w:top w:val="single" w:sz="6"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173CF05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8 %</w:t>
            </w:r>
          </w:p>
        </w:tc>
        <w:tc>
          <w:tcPr>
            <w:tcW w:w="714" w:type="pct"/>
            <w:tcBorders>
              <w:top w:val="single" w:sz="6" w:space="0" w:color="A6A6A6" w:themeColor="background1" w:themeShade="A6"/>
              <w:left w:val="single" w:sz="6" w:space="0" w:color="A6A6A6" w:themeColor="background1" w:themeShade="A6"/>
              <w:bottom w:val="single" w:sz="8" w:space="0" w:color="A6A6A6" w:themeColor="background1" w:themeShade="A6"/>
              <w:right w:val="single" w:sz="6" w:space="0" w:color="D3D3D3"/>
            </w:tcBorders>
          </w:tcPr>
          <w:p w14:paraId="17DE292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4 %</w:t>
            </w:r>
          </w:p>
        </w:tc>
      </w:tr>
      <w:tr w:rsidR="005A04B3" w:rsidRPr="00A96ED6" w14:paraId="47368C9C" w14:textId="77777777" w:rsidTr="00125454">
        <w:trPr>
          <w:trHeight w:val="285"/>
        </w:trPr>
        <w:tc>
          <w:tcPr>
            <w:tcW w:w="802" w:type="pct"/>
            <w:tcBorders>
              <w:top w:val="single" w:sz="8" w:space="0" w:color="A6A6A6" w:themeColor="background1" w:themeShade="A6"/>
              <w:left w:val="single" w:sz="6" w:space="0" w:color="D3D3D3"/>
              <w:bottom w:val="single" w:sz="8" w:space="0" w:color="A6A6A6" w:themeColor="background1" w:themeShade="A6"/>
              <w:right w:val="single" w:sz="6" w:space="0" w:color="A6A6A6" w:themeColor="background1" w:themeShade="A6"/>
            </w:tcBorders>
          </w:tcPr>
          <w:p w14:paraId="6D2AEA2D"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Eksports</w:t>
            </w:r>
          </w:p>
        </w:tc>
        <w:tc>
          <w:tcPr>
            <w:tcW w:w="893"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2266BC4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1160"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5A51DA6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120,866</w:t>
            </w:r>
          </w:p>
        </w:tc>
        <w:tc>
          <w:tcPr>
            <w:tcW w:w="716"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1135008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86 %</w:t>
            </w:r>
          </w:p>
        </w:tc>
        <w:tc>
          <w:tcPr>
            <w:tcW w:w="714"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39631E9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10 %</w:t>
            </w:r>
          </w:p>
        </w:tc>
        <w:tc>
          <w:tcPr>
            <w:tcW w:w="714"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D3D3D3"/>
            </w:tcBorders>
          </w:tcPr>
          <w:p w14:paraId="2A98E92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4 %</w:t>
            </w:r>
          </w:p>
        </w:tc>
      </w:tr>
      <w:tr w:rsidR="005A04B3" w:rsidRPr="00A96ED6" w14:paraId="71736EB9" w14:textId="77777777" w:rsidTr="00125454">
        <w:trPr>
          <w:trHeight w:val="285"/>
        </w:trPr>
        <w:tc>
          <w:tcPr>
            <w:tcW w:w="802" w:type="pct"/>
            <w:tcBorders>
              <w:top w:val="single" w:sz="8" w:space="0" w:color="A6A6A6" w:themeColor="background1" w:themeShade="A6"/>
              <w:left w:val="single" w:sz="6" w:space="0" w:color="D3D3D3"/>
              <w:bottom w:val="single" w:sz="8" w:space="0" w:color="A6A6A6" w:themeColor="background1" w:themeShade="A6"/>
              <w:right w:val="single" w:sz="6" w:space="0" w:color="A6A6A6" w:themeColor="background1" w:themeShade="A6"/>
            </w:tcBorders>
          </w:tcPr>
          <w:p w14:paraId="12BD2307"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Eksports</w:t>
            </w:r>
          </w:p>
        </w:tc>
        <w:tc>
          <w:tcPr>
            <w:tcW w:w="893"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7CF57BA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1160"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7096047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72,328</w:t>
            </w:r>
          </w:p>
        </w:tc>
        <w:tc>
          <w:tcPr>
            <w:tcW w:w="716"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4636560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90 %</w:t>
            </w:r>
          </w:p>
        </w:tc>
        <w:tc>
          <w:tcPr>
            <w:tcW w:w="714"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2D8EE35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5 %</w:t>
            </w:r>
          </w:p>
        </w:tc>
        <w:tc>
          <w:tcPr>
            <w:tcW w:w="714"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D3D3D3"/>
            </w:tcBorders>
          </w:tcPr>
          <w:p w14:paraId="5DB4858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4 %</w:t>
            </w:r>
          </w:p>
        </w:tc>
      </w:tr>
      <w:tr w:rsidR="005A04B3" w:rsidRPr="00A96ED6" w14:paraId="5DBA346A" w14:textId="77777777" w:rsidTr="00125454">
        <w:trPr>
          <w:trHeight w:val="150"/>
        </w:trPr>
        <w:tc>
          <w:tcPr>
            <w:tcW w:w="5000" w:type="pct"/>
            <w:gridSpan w:val="6"/>
            <w:tcBorders>
              <w:top w:val="single" w:sz="8" w:space="0" w:color="A6A6A6" w:themeColor="background1" w:themeShade="A6"/>
              <w:left w:val="single" w:sz="6" w:space="0" w:color="D3D3D3"/>
              <w:right w:val="single" w:sz="6" w:space="0" w:color="D3D3D3"/>
            </w:tcBorders>
          </w:tcPr>
          <w:p w14:paraId="746B9183" w14:textId="77777777" w:rsidR="005A04B3" w:rsidRPr="00A96ED6" w:rsidRDefault="005A04B3" w:rsidP="00125454">
            <w:pPr>
              <w:jc w:val="right"/>
              <w:rPr>
                <w:rFonts w:ascii="Times New Roman" w:hAnsi="Times New Roman" w:cs="Times New Roman"/>
                <w:noProof/>
                <w:sz w:val="24"/>
              </w:rPr>
            </w:pPr>
          </w:p>
        </w:tc>
      </w:tr>
      <w:tr w:rsidR="005A04B3" w:rsidRPr="00A96ED6" w14:paraId="36904448" w14:textId="77777777" w:rsidTr="00125454">
        <w:trPr>
          <w:trHeight w:val="263"/>
        </w:trPr>
        <w:tc>
          <w:tcPr>
            <w:tcW w:w="802" w:type="pct"/>
            <w:tcBorders>
              <w:top w:val="single" w:sz="8" w:space="0" w:color="A6A6A6" w:themeColor="background1" w:themeShade="A6"/>
              <w:left w:val="single" w:sz="6" w:space="0" w:color="D3D3D3"/>
              <w:bottom w:val="single" w:sz="8" w:space="0" w:color="A6A6A6" w:themeColor="background1" w:themeShade="A6"/>
              <w:right w:val="single" w:sz="6" w:space="0" w:color="A6A6A6" w:themeColor="background1" w:themeShade="A6"/>
            </w:tcBorders>
          </w:tcPr>
          <w:p w14:paraId="4B79C104"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Imports</w:t>
            </w:r>
          </w:p>
        </w:tc>
        <w:tc>
          <w:tcPr>
            <w:tcW w:w="893"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18EE8F9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Pasaule</w:t>
            </w:r>
          </w:p>
        </w:tc>
        <w:tc>
          <w:tcPr>
            <w:tcW w:w="1160"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1308801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183,104</w:t>
            </w:r>
          </w:p>
        </w:tc>
        <w:tc>
          <w:tcPr>
            <w:tcW w:w="716"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48267DB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91 %</w:t>
            </w:r>
          </w:p>
        </w:tc>
        <w:tc>
          <w:tcPr>
            <w:tcW w:w="714"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07B2D33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7 %</w:t>
            </w:r>
          </w:p>
        </w:tc>
        <w:tc>
          <w:tcPr>
            <w:tcW w:w="714"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D3D3D3"/>
            </w:tcBorders>
          </w:tcPr>
          <w:p w14:paraId="725EB69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r>
      <w:tr w:rsidR="005A04B3" w:rsidRPr="00A96ED6" w14:paraId="6C243C11" w14:textId="77777777" w:rsidTr="00125454">
        <w:trPr>
          <w:trHeight w:val="283"/>
        </w:trPr>
        <w:tc>
          <w:tcPr>
            <w:tcW w:w="802" w:type="pct"/>
            <w:tcBorders>
              <w:top w:val="single" w:sz="8" w:space="0" w:color="A6A6A6" w:themeColor="background1" w:themeShade="A6"/>
              <w:left w:val="single" w:sz="6" w:space="0" w:color="D3D3D3"/>
              <w:bottom w:val="single" w:sz="8" w:space="0" w:color="A6A6A6" w:themeColor="background1" w:themeShade="A6"/>
              <w:right w:val="single" w:sz="6" w:space="0" w:color="A6A6A6" w:themeColor="background1" w:themeShade="A6"/>
            </w:tcBorders>
          </w:tcPr>
          <w:p w14:paraId="57984E41"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Imports</w:t>
            </w:r>
          </w:p>
        </w:tc>
        <w:tc>
          <w:tcPr>
            <w:tcW w:w="893"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08FEF42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1160"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37E8214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94,354</w:t>
            </w:r>
          </w:p>
        </w:tc>
        <w:tc>
          <w:tcPr>
            <w:tcW w:w="716"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5F52713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86 %</w:t>
            </w:r>
          </w:p>
        </w:tc>
        <w:tc>
          <w:tcPr>
            <w:tcW w:w="714"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A6A6A6" w:themeColor="background1" w:themeShade="A6"/>
            </w:tcBorders>
          </w:tcPr>
          <w:p w14:paraId="78CE60E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11 %</w:t>
            </w:r>
          </w:p>
        </w:tc>
        <w:tc>
          <w:tcPr>
            <w:tcW w:w="714" w:type="pct"/>
            <w:tcBorders>
              <w:top w:val="single" w:sz="8" w:space="0" w:color="A6A6A6" w:themeColor="background1" w:themeShade="A6"/>
              <w:left w:val="single" w:sz="6" w:space="0" w:color="A6A6A6" w:themeColor="background1" w:themeShade="A6"/>
              <w:bottom w:val="single" w:sz="8" w:space="0" w:color="A6A6A6" w:themeColor="background1" w:themeShade="A6"/>
              <w:right w:val="single" w:sz="6" w:space="0" w:color="D3D3D3"/>
            </w:tcBorders>
          </w:tcPr>
          <w:p w14:paraId="2068B63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3 %</w:t>
            </w:r>
          </w:p>
        </w:tc>
      </w:tr>
      <w:tr w:rsidR="005A04B3" w:rsidRPr="00A96ED6" w14:paraId="6C8C1A4E" w14:textId="77777777" w:rsidTr="00125454">
        <w:trPr>
          <w:trHeight w:val="285"/>
        </w:trPr>
        <w:tc>
          <w:tcPr>
            <w:tcW w:w="802" w:type="pct"/>
            <w:tcBorders>
              <w:top w:val="single" w:sz="8" w:space="0" w:color="A6A6A6" w:themeColor="background1" w:themeShade="A6"/>
              <w:left w:val="single" w:sz="6" w:space="0" w:color="D3D3D3"/>
              <w:right w:val="single" w:sz="6" w:space="0" w:color="A6A6A6" w:themeColor="background1" w:themeShade="A6"/>
            </w:tcBorders>
          </w:tcPr>
          <w:p w14:paraId="45214652"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Imports</w:t>
            </w:r>
          </w:p>
        </w:tc>
        <w:tc>
          <w:tcPr>
            <w:tcW w:w="893" w:type="pct"/>
            <w:tcBorders>
              <w:top w:val="single" w:sz="8" w:space="0" w:color="A6A6A6" w:themeColor="background1" w:themeShade="A6"/>
              <w:left w:val="single" w:sz="6" w:space="0" w:color="A6A6A6" w:themeColor="background1" w:themeShade="A6"/>
              <w:right w:val="single" w:sz="6" w:space="0" w:color="A6A6A6" w:themeColor="background1" w:themeShade="A6"/>
            </w:tcBorders>
          </w:tcPr>
          <w:p w14:paraId="2893923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1160" w:type="pct"/>
            <w:tcBorders>
              <w:top w:val="single" w:sz="8" w:space="0" w:color="A6A6A6" w:themeColor="background1" w:themeShade="A6"/>
              <w:left w:val="single" w:sz="6" w:space="0" w:color="A6A6A6" w:themeColor="background1" w:themeShade="A6"/>
              <w:right w:val="single" w:sz="6" w:space="0" w:color="A6A6A6" w:themeColor="background1" w:themeShade="A6"/>
            </w:tcBorders>
          </w:tcPr>
          <w:p w14:paraId="405D9E2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88,750</w:t>
            </w:r>
          </w:p>
        </w:tc>
        <w:tc>
          <w:tcPr>
            <w:tcW w:w="716" w:type="pct"/>
            <w:tcBorders>
              <w:top w:val="single" w:sz="8" w:space="0" w:color="A6A6A6" w:themeColor="background1" w:themeShade="A6"/>
              <w:left w:val="single" w:sz="6" w:space="0" w:color="A6A6A6" w:themeColor="background1" w:themeShade="A6"/>
              <w:right w:val="single" w:sz="6" w:space="0" w:color="A6A6A6" w:themeColor="background1" w:themeShade="A6"/>
            </w:tcBorders>
          </w:tcPr>
          <w:p w14:paraId="6288106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96 %</w:t>
            </w:r>
          </w:p>
        </w:tc>
        <w:tc>
          <w:tcPr>
            <w:tcW w:w="714" w:type="pct"/>
            <w:tcBorders>
              <w:top w:val="single" w:sz="8" w:space="0" w:color="A6A6A6" w:themeColor="background1" w:themeShade="A6"/>
              <w:left w:val="single" w:sz="6" w:space="0" w:color="A6A6A6" w:themeColor="background1" w:themeShade="A6"/>
              <w:right w:val="single" w:sz="6" w:space="0" w:color="A6A6A6" w:themeColor="background1" w:themeShade="A6"/>
            </w:tcBorders>
          </w:tcPr>
          <w:p w14:paraId="18EA5D5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3 %</w:t>
            </w:r>
          </w:p>
        </w:tc>
        <w:tc>
          <w:tcPr>
            <w:tcW w:w="714" w:type="pct"/>
            <w:tcBorders>
              <w:top w:val="single" w:sz="8" w:space="0" w:color="A6A6A6" w:themeColor="background1" w:themeShade="A6"/>
              <w:left w:val="single" w:sz="6" w:space="0" w:color="A6A6A6" w:themeColor="background1" w:themeShade="A6"/>
              <w:right w:val="single" w:sz="6" w:space="0" w:color="D3D3D3"/>
            </w:tcBorders>
          </w:tcPr>
          <w:p w14:paraId="720CB51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r>
    </w:tbl>
    <w:p w14:paraId="55DA125A" w14:textId="77777777" w:rsidR="005A04B3" w:rsidRPr="00A96ED6" w:rsidRDefault="005A04B3" w:rsidP="005A04B3">
      <w:pPr>
        <w:jc w:val="both"/>
        <w:rPr>
          <w:rFonts w:ascii="Times New Roman" w:hAnsi="Times New Roman" w:cs="Times New Roman"/>
          <w:i/>
          <w:noProof/>
          <w:sz w:val="24"/>
        </w:rPr>
      </w:pPr>
    </w:p>
    <w:p w14:paraId="29FEF5D1"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lastRenderedPageBreak/>
        <w:t>Avots</w:t>
      </w:r>
      <w:r>
        <w:rPr>
          <w:rFonts w:ascii="Times New Roman" w:hAnsi="Times New Roman"/>
          <w:sz w:val="24"/>
        </w:rPr>
        <w:t>: Nīderlandes Statistikas birojs</w:t>
      </w:r>
    </w:p>
    <w:p w14:paraId="352914B7" w14:textId="77777777" w:rsidR="005A04B3" w:rsidRPr="00A96ED6" w:rsidRDefault="005A04B3" w:rsidP="005A04B3">
      <w:pPr>
        <w:jc w:val="both"/>
        <w:rPr>
          <w:rFonts w:ascii="Times New Roman" w:hAnsi="Times New Roman" w:cs="Times New Roman"/>
          <w:noProof/>
          <w:sz w:val="24"/>
        </w:rPr>
      </w:pPr>
    </w:p>
    <w:p w14:paraId="040C7664" w14:textId="77777777" w:rsidR="005A04B3" w:rsidRPr="00A96ED6" w:rsidRDefault="005A04B3" w:rsidP="005A04B3">
      <w:pPr>
        <w:jc w:val="both"/>
        <w:rPr>
          <w:rFonts w:ascii="Times New Roman" w:hAnsi="Times New Roman" w:cs="Times New Roman"/>
          <w:b/>
          <w:bCs/>
          <w:noProof/>
          <w:sz w:val="28"/>
          <w:szCs w:val="24"/>
        </w:rPr>
      </w:pPr>
      <w:r>
        <w:rPr>
          <w:rFonts w:ascii="Times New Roman" w:hAnsi="Times New Roman"/>
          <w:b/>
          <w:sz w:val="28"/>
        </w:rPr>
        <w:t xml:space="preserve">3. veida novērtēšana – </w:t>
      </w:r>
      <w:r>
        <w:rPr>
          <w:rFonts w:ascii="Times New Roman" w:hAnsi="Times New Roman"/>
          <w:b/>
          <w:i/>
          <w:iCs/>
          <w:sz w:val="28"/>
        </w:rPr>
        <w:t>FATS</w:t>
      </w:r>
      <w:r>
        <w:rPr>
          <w:rFonts w:ascii="Times New Roman" w:hAnsi="Times New Roman"/>
          <w:b/>
          <w:sz w:val="28"/>
        </w:rPr>
        <w:t xml:space="preserve"> un citi avoti</w:t>
      </w:r>
    </w:p>
    <w:p w14:paraId="6D269FDC" w14:textId="77777777" w:rsidR="005A04B3" w:rsidRPr="00A96ED6" w:rsidRDefault="005A04B3" w:rsidP="005A04B3">
      <w:pPr>
        <w:jc w:val="both"/>
        <w:rPr>
          <w:rFonts w:ascii="Times New Roman" w:hAnsi="Times New Roman" w:cs="Times New Roman"/>
          <w:b/>
          <w:bCs/>
          <w:noProof/>
          <w:sz w:val="24"/>
        </w:rPr>
      </w:pPr>
    </w:p>
    <w:p w14:paraId="7DCFAA56"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Imports</w:t>
      </w:r>
    </w:p>
    <w:p w14:paraId="22C6A958" w14:textId="77777777" w:rsidR="005A04B3" w:rsidRPr="00A96ED6" w:rsidRDefault="005A04B3" w:rsidP="005A04B3">
      <w:pPr>
        <w:jc w:val="both"/>
        <w:rPr>
          <w:rFonts w:ascii="Times New Roman" w:hAnsi="Times New Roman" w:cs="Times New Roman"/>
          <w:noProof/>
          <w:sz w:val="24"/>
        </w:rPr>
      </w:pPr>
    </w:p>
    <w:p w14:paraId="3A5B517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Attiecībā uz 3. veidā sniegto pakalpojumu importu sagatavoja divus atšķirīgus novērtējumus.</w:t>
      </w:r>
    </w:p>
    <w:p w14:paraId="5C4FFF91" w14:textId="77777777" w:rsidR="005A04B3" w:rsidRPr="00A96ED6" w:rsidRDefault="005A04B3" w:rsidP="005A04B3">
      <w:pPr>
        <w:jc w:val="both"/>
        <w:rPr>
          <w:rFonts w:ascii="Times New Roman" w:hAnsi="Times New Roman" w:cs="Times New Roman"/>
          <w:noProof/>
          <w:sz w:val="24"/>
        </w:rPr>
      </w:pPr>
    </w:p>
    <w:p w14:paraId="040C3B44"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1) Imports, kam piemēro PVN</w:t>
      </w:r>
    </w:p>
    <w:p w14:paraId="644A4E28" w14:textId="77777777" w:rsidR="005A04B3" w:rsidRPr="00A96ED6" w:rsidRDefault="005A04B3" w:rsidP="005A04B3">
      <w:pPr>
        <w:jc w:val="both"/>
        <w:rPr>
          <w:rFonts w:ascii="Times New Roman" w:hAnsi="Times New Roman" w:cs="Times New Roman"/>
          <w:b/>
          <w:bCs/>
          <w:noProof/>
          <w:sz w:val="24"/>
        </w:rPr>
      </w:pPr>
    </w:p>
    <w:p w14:paraId="11A5460D"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SBS</w:t>
      </w:r>
      <w:r>
        <w:rPr>
          <w:rFonts w:ascii="Times New Roman" w:hAnsi="Times New Roman"/>
          <w:sz w:val="24"/>
        </w:rPr>
        <w:t xml:space="preserve"> un pārējos </w:t>
      </w:r>
      <w:r>
        <w:rPr>
          <w:rFonts w:ascii="Times New Roman" w:hAnsi="Times New Roman"/>
          <w:i/>
          <w:iCs/>
          <w:sz w:val="24"/>
        </w:rPr>
        <w:t>NACE</w:t>
      </w:r>
      <w:r>
        <w:rPr>
          <w:rFonts w:ascii="Times New Roman" w:hAnsi="Times New Roman"/>
          <w:sz w:val="24"/>
        </w:rPr>
        <w:t xml:space="preserve"> kodus, kam piemēro PVN, novērtēja, izmantojot mikrodatu sasaisti, kā norādīts turpmāk.</w:t>
      </w:r>
    </w:p>
    <w:p w14:paraId="0C7D1B52" w14:textId="77777777" w:rsidR="005A04B3" w:rsidRPr="00A96ED6" w:rsidRDefault="005A04B3" w:rsidP="005A04B3">
      <w:pPr>
        <w:jc w:val="both"/>
        <w:rPr>
          <w:rFonts w:ascii="Times New Roman" w:hAnsi="Times New Roman" w:cs="Times New Roman"/>
          <w:noProof/>
          <w:sz w:val="24"/>
        </w:rPr>
      </w:pPr>
    </w:p>
    <w:p w14:paraId="368DCDEA"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1. Izvēlas visus ārvalstīm piederošus uzņēmums – 13 796 uzņēmumus 2017. gadā.</w:t>
      </w:r>
    </w:p>
    <w:p w14:paraId="79215B87" w14:textId="77777777" w:rsidR="005A04B3" w:rsidRPr="00A96ED6" w:rsidRDefault="005A04B3" w:rsidP="005A04B3">
      <w:pPr>
        <w:ind w:left="567" w:hanging="284"/>
        <w:jc w:val="both"/>
        <w:rPr>
          <w:rFonts w:ascii="Times New Roman" w:hAnsi="Times New Roman" w:cs="Times New Roman"/>
          <w:noProof/>
          <w:sz w:val="24"/>
        </w:rPr>
      </w:pPr>
    </w:p>
    <w:p w14:paraId="0FC13BDD"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2. Ārvalstīm piederošo uzņēmumu datus sasaista ar PVN datiem un citu īstermiņa uzņēmējdarbības statistikā (</w:t>
      </w:r>
      <w:r>
        <w:rPr>
          <w:rFonts w:ascii="Times New Roman" w:hAnsi="Times New Roman"/>
          <w:i/>
          <w:iCs/>
          <w:sz w:val="24"/>
        </w:rPr>
        <w:t>STS</w:t>
      </w:r>
      <w:r>
        <w:rPr>
          <w:rFonts w:ascii="Times New Roman" w:hAnsi="Times New Roman"/>
          <w:sz w:val="24"/>
        </w:rPr>
        <w:t xml:space="preserve">) pieejamo informāciju (kas izriet lielākoties no lielo uzņēmumu aptaujām). Tie atspoguļo katra uzņēmuma aptuveno apgrozījumu (lai gan bieži vien tas bija nulles vērtībā, jo daudzi no uzņēmumiem nebija aktīvi). Attiecībā uz 20 % no uzņēmumiem, par kuriem bija pieejami </w:t>
      </w:r>
      <w:r>
        <w:rPr>
          <w:rFonts w:ascii="Times New Roman" w:hAnsi="Times New Roman"/>
          <w:i/>
          <w:iCs/>
          <w:sz w:val="24"/>
        </w:rPr>
        <w:t>STS</w:t>
      </w:r>
      <w:r>
        <w:rPr>
          <w:rFonts w:ascii="Times New Roman" w:hAnsi="Times New Roman"/>
          <w:sz w:val="24"/>
        </w:rPr>
        <w:t xml:space="preserve"> dati, informācija arī bija iedalīta pēc iekšzemes un ārvalstu apgrozījuma. Praksē pēc otrā posma pabeigšanas iegūst apgrozījuma aplēsi attiecībā uz visiem uzņēmumiem (pieņemot, ka PVN dati ir atbilstoša aptuvenā vērtība attiecībā uz mazajiem uzņēmumiem).</w:t>
      </w:r>
    </w:p>
    <w:p w14:paraId="03223D78" w14:textId="77777777" w:rsidR="005A04B3" w:rsidRPr="00A96ED6" w:rsidRDefault="005A04B3" w:rsidP="005A04B3">
      <w:pPr>
        <w:ind w:left="567" w:hanging="284"/>
        <w:jc w:val="both"/>
        <w:rPr>
          <w:rFonts w:ascii="Times New Roman" w:hAnsi="Times New Roman" w:cs="Times New Roman"/>
          <w:noProof/>
          <w:sz w:val="24"/>
        </w:rPr>
      </w:pPr>
    </w:p>
    <w:p w14:paraId="539CD033"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3. </w:t>
      </w:r>
      <w:r>
        <w:rPr>
          <w:rFonts w:ascii="Times New Roman" w:hAnsi="Times New Roman"/>
          <w:i/>
          <w:iCs/>
          <w:sz w:val="24"/>
        </w:rPr>
        <w:t>SBS</w:t>
      </w:r>
      <w:r>
        <w:rPr>
          <w:rFonts w:ascii="Times New Roman" w:hAnsi="Times New Roman"/>
          <w:sz w:val="24"/>
        </w:rPr>
        <w:t xml:space="preserve"> apgrozījums saistīts ar datiem par klienta rezidenci un pārdoto produktu veidu. </w:t>
      </w:r>
      <w:r>
        <w:rPr>
          <w:rFonts w:ascii="Times New Roman" w:hAnsi="Times New Roman"/>
          <w:i/>
          <w:iCs/>
          <w:sz w:val="24"/>
        </w:rPr>
        <w:t>CBS</w:t>
      </w:r>
      <w:r>
        <w:rPr>
          <w:rFonts w:ascii="Times New Roman" w:hAnsi="Times New Roman"/>
          <w:sz w:val="24"/>
        </w:rPr>
        <w:t xml:space="preserve"> dažās </w:t>
      </w:r>
      <w:r>
        <w:rPr>
          <w:rFonts w:ascii="Times New Roman" w:hAnsi="Times New Roman"/>
          <w:i/>
          <w:iCs/>
          <w:sz w:val="24"/>
        </w:rPr>
        <w:t>SBS</w:t>
      </w:r>
      <w:r>
        <w:rPr>
          <w:rFonts w:ascii="Times New Roman" w:hAnsi="Times New Roman"/>
          <w:sz w:val="24"/>
        </w:rPr>
        <w:t xml:space="preserve"> aptaujās ir ietverti jautājumi par ārvalstu apgrozījumu, kas dažkārt iedalīts pēc precēm/pakalpojumiem un/vai tranzīta un dažkārt klasificēts pēc ES un ārpus ES esošo partnervalstu reģioniem. Ja attiecībā uz uzņēmumu šādi mainīgie lielumi ir pieejami, tos izmanto, lai atspoguļotu pārdoto pakalpojumu iekšzemes un ārvalstu apgrozījumu. Šādos gadījumos iespējami vairāki apgrozījuma iedalījumi, piemēram, atkarībā no tā, vai pakalpojumu vai preces pārdeva, kā arī pēc sniegtā vai eksportētā pakalpojuma veida.</w:t>
      </w:r>
    </w:p>
    <w:p w14:paraId="41EC29CB" w14:textId="77777777" w:rsidR="005A04B3" w:rsidRPr="00A96ED6" w:rsidRDefault="005A04B3" w:rsidP="005A04B3">
      <w:pPr>
        <w:ind w:left="567" w:hanging="284"/>
        <w:jc w:val="both"/>
        <w:rPr>
          <w:rFonts w:ascii="Times New Roman" w:hAnsi="Times New Roman" w:cs="Times New Roman"/>
          <w:noProof/>
          <w:sz w:val="24"/>
        </w:rPr>
      </w:pPr>
    </w:p>
    <w:p w14:paraId="1C0C257E"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4. Attiecībā uz uzņēmumiem, par kuriem </w:t>
      </w:r>
      <w:r>
        <w:rPr>
          <w:rFonts w:ascii="Times New Roman" w:hAnsi="Times New Roman"/>
          <w:i/>
          <w:iCs/>
          <w:sz w:val="24"/>
        </w:rPr>
        <w:t>SBS</w:t>
      </w:r>
      <w:r>
        <w:rPr>
          <w:rFonts w:ascii="Times New Roman" w:hAnsi="Times New Roman"/>
          <w:sz w:val="24"/>
        </w:rPr>
        <w:t xml:space="preserve"> aptaujās nav pieejama sīka informācija, izmanto citu pieeju, proti, apvieno kopējo eksportēto preču apjomu no</w:t>
      </w:r>
      <w:r>
        <w:rPr>
          <w:rFonts w:ascii="Times New Roman" w:hAnsi="Times New Roman"/>
          <w:i/>
          <w:iCs/>
          <w:sz w:val="24"/>
        </w:rPr>
        <w:t xml:space="preserve"> ITGS</w:t>
      </w:r>
      <w:r>
        <w:rPr>
          <w:rFonts w:ascii="Times New Roman" w:hAnsi="Times New Roman"/>
          <w:sz w:val="24"/>
        </w:rPr>
        <w:t xml:space="preserve"> sistēmas, kopējo eksportēto pakalpojumu apjomu un starpību starp importētajiem un eksportētajiem pakalpojumiem attiecībā uz katru pakalpojumu kategoriju. Tam par iemeslu ir tas, ka tad, kad, piemēram, uzņēmums importē noteikta veida pakalpojumus un tos neeksportē, tas var norādīt, ka tas šos pakalpojumus pārdod vietējā tirgū. Tādēļ starpību (starp importu un eksportu) var izmantot kā vietējā tirgū sniegto pakalpojumu rādītāju.</w:t>
      </w:r>
    </w:p>
    <w:p w14:paraId="190716F6" w14:textId="77777777" w:rsidR="005A04B3" w:rsidRPr="00A96ED6" w:rsidRDefault="005A04B3" w:rsidP="005A04B3">
      <w:pPr>
        <w:jc w:val="both"/>
        <w:rPr>
          <w:rFonts w:ascii="Times New Roman" w:hAnsi="Times New Roman" w:cs="Times New Roman"/>
          <w:noProof/>
          <w:sz w:val="24"/>
        </w:rPr>
      </w:pPr>
    </w:p>
    <w:p w14:paraId="40089A15" w14:textId="77777777" w:rsidR="005A04B3" w:rsidRPr="00A96ED6" w:rsidRDefault="005A04B3" w:rsidP="005A04B3">
      <w:pPr>
        <w:jc w:val="both"/>
        <w:rPr>
          <w:rFonts w:ascii="Times New Roman" w:hAnsi="Times New Roman" w:cs="Times New Roman"/>
          <w:noProof/>
          <w:sz w:val="24"/>
        </w:rPr>
      </w:pPr>
      <w:r>
        <w:rPr>
          <w:rFonts w:ascii="Times New Roman" w:hAnsi="Times New Roman"/>
          <w:b/>
          <w:bCs/>
          <w:sz w:val="24"/>
        </w:rPr>
        <w:t>Iekšzemes apgrozījumu</w:t>
      </w:r>
      <w:r>
        <w:rPr>
          <w:rFonts w:ascii="Times New Roman" w:hAnsi="Times New Roman"/>
          <w:sz w:val="24"/>
        </w:rPr>
        <w:t xml:space="preserve"> noteica, kā norādīts turpmāk.</w:t>
      </w:r>
    </w:p>
    <w:p w14:paraId="250BF2BE" w14:textId="77777777" w:rsidR="005A04B3" w:rsidRPr="00A96ED6" w:rsidRDefault="005A04B3" w:rsidP="005A04B3">
      <w:pPr>
        <w:jc w:val="both"/>
        <w:rPr>
          <w:rFonts w:ascii="Times New Roman" w:hAnsi="Times New Roman" w:cs="Times New Roman"/>
          <w:noProof/>
          <w:sz w:val="24"/>
        </w:rPr>
      </w:pPr>
    </w:p>
    <w:p w14:paraId="566C3811"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1. Ja nav</w:t>
      </w:r>
      <w:r>
        <w:rPr>
          <w:rFonts w:ascii="Times New Roman" w:hAnsi="Times New Roman"/>
          <w:i/>
          <w:iCs/>
          <w:sz w:val="24"/>
        </w:rPr>
        <w:t xml:space="preserve"> SBS</w:t>
      </w:r>
      <w:r>
        <w:rPr>
          <w:rFonts w:ascii="Times New Roman" w:hAnsi="Times New Roman"/>
          <w:sz w:val="24"/>
        </w:rPr>
        <w:t xml:space="preserve"> vai </w:t>
      </w:r>
      <w:r>
        <w:rPr>
          <w:rFonts w:ascii="Times New Roman" w:hAnsi="Times New Roman"/>
          <w:i/>
          <w:iCs/>
          <w:sz w:val="24"/>
        </w:rPr>
        <w:t>STS</w:t>
      </w:r>
      <w:r>
        <w:rPr>
          <w:rFonts w:ascii="Times New Roman" w:hAnsi="Times New Roman"/>
          <w:sz w:val="24"/>
        </w:rPr>
        <w:t xml:space="preserve"> apgrozījuma, tas nozīmē, ka nav arī iekšzemes apgrozījuma.</w:t>
      </w:r>
    </w:p>
    <w:p w14:paraId="10AFC43D" w14:textId="77777777" w:rsidR="005A04B3" w:rsidRPr="00A96ED6" w:rsidRDefault="005A04B3" w:rsidP="005A04B3">
      <w:pPr>
        <w:ind w:left="567" w:hanging="284"/>
        <w:jc w:val="both"/>
        <w:rPr>
          <w:rFonts w:ascii="Times New Roman" w:hAnsi="Times New Roman" w:cs="Times New Roman"/>
          <w:noProof/>
          <w:sz w:val="24"/>
        </w:rPr>
      </w:pPr>
    </w:p>
    <w:p w14:paraId="42080664"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2. Ja ir spēkā viens no turpmāk minētajiem gadījumiem, tad joprojām jāpieņem, ka iekšzemes apgrozījums ir nulles vērtībā:</w:t>
      </w:r>
    </w:p>
    <w:p w14:paraId="48EA06F0" w14:textId="77777777" w:rsidR="005A04B3" w:rsidRPr="00A96ED6" w:rsidRDefault="005A04B3" w:rsidP="005A04B3">
      <w:pPr>
        <w:ind w:left="851" w:hanging="284"/>
        <w:jc w:val="both"/>
        <w:rPr>
          <w:rFonts w:ascii="Times New Roman" w:hAnsi="Times New Roman" w:cs="Times New Roman"/>
          <w:noProof/>
          <w:sz w:val="24"/>
        </w:rPr>
      </w:pPr>
      <w:r>
        <w:rPr>
          <w:rFonts w:ascii="Times New Roman" w:hAnsi="Times New Roman"/>
          <w:sz w:val="24"/>
        </w:rPr>
        <w:t xml:space="preserve">a) visus </w:t>
      </w:r>
      <w:r>
        <w:rPr>
          <w:rFonts w:ascii="Times New Roman" w:hAnsi="Times New Roman"/>
          <w:i/>
          <w:iCs/>
          <w:sz w:val="24"/>
        </w:rPr>
        <w:t>SBS</w:t>
      </w:r>
      <w:r>
        <w:rPr>
          <w:rFonts w:ascii="Times New Roman" w:hAnsi="Times New Roman"/>
          <w:sz w:val="24"/>
        </w:rPr>
        <w:t xml:space="preserve"> uzrādītos apgrozījumu veidojošos pakalpojumus eksportē;</w:t>
      </w:r>
    </w:p>
    <w:p w14:paraId="55191282" w14:textId="77777777" w:rsidR="005A04B3" w:rsidRPr="00A96ED6" w:rsidRDefault="005A04B3" w:rsidP="005A04B3">
      <w:pPr>
        <w:ind w:left="851" w:hanging="284"/>
        <w:jc w:val="both"/>
        <w:rPr>
          <w:rFonts w:ascii="Times New Roman" w:hAnsi="Times New Roman" w:cs="Times New Roman"/>
          <w:noProof/>
          <w:sz w:val="24"/>
        </w:rPr>
      </w:pPr>
      <w:r>
        <w:rPr>
          <w:rFonts w:ascii="Times New Roman" w:hAnsi="Times New Roman"/>
          <w:sz w:val="24"/>
        </w:rPr>
        <w:t xml:space="preserve">b) visi </w:t>
      </w:r>
      <w:r>
        <w:rPr>
          <w:rFonts w:ascii="Times New Roman" w:hAnsi="Times New Roman"/>
          <w:i/>
          <w:iCs/>
          <w:sz w:val="24"/>
        </w:rPr>
        <w:t>STS</w:t>
      </w:r>
      <w:r>
        <w:rPr>
          <w:rFonts w:ascii="Times New Roman" w:hAnsi="Times New Roman"/>
          <w:sz w:val="24"/>
        </w:rPr>
        <w:t xml:space="preserve"> uzrādītie apgrozījumu veidojošie pakalpojumi ir no ārvalstīm (eksportēti);</w:t>
      </w:r>
    </w:p>
    <w:p w14:paraId="3DE7DF97" w14:textId="77777777" w:rsidR="005A04B3" w:rsidRPr="00A96ED6" w:rsidRDefault="005A04B3" w:rsidP="005A04B3">
      <w:pPr>
        <w:ind w:left="851" w:hanging="284"/>
        <w:jc w:val="both"/>
        <w:rPr>
          <w:rFonts w:ascii="Times New Roman" w:hAnsi="Times New Roman" w:cs="Times New Roman"/>
          <w:noProof/>
          <w:sz w:val="24"/>
        </w:rPr>
      </w:pPr>
      <w:r>
        <w:rPr>
          <w:rFonts w:ascii="Times New Roman" w:hAnsi="Times New Roman"/>
          <w:sz w:val="24"/>
        </w:rPr>
        <w:t xml:space="preserve">c) </w:t>
      </w:r>
      <w:r>
        <w:rPr>
          <w:rFonts w:ascii="Times New Roman" w:hAnsi="Times New Roman"/>
          <w:i/>
          <w:iCs/>
          <w:sz w:val="24"/>
        </w:rPr>
        <w:t>STS</w:t>
      </w:r>
      <w:r>
        <w:rPr>
          <w:rFonts w:ascii="Times New Roman" w:hAnsi="Times New Roman"/>
          <w:sz w:val="24"/>
        </w:rPr>
        <w:t xml:space="preserve"> – </w:t>
      </w:r>
      <w:r>
        <w:rPr>
          <w:rFonts w:ascii="Times New Roman" w:hAnsi="Times New Roman"/>
          <w:i/>
          <w:iCs/>
          <w:sz w:val="24"/>
        </w:rPr>
        <w:t>ITSS</w:t>
      </w:r>
      <w:r>
        <w:rPr>
          <w:rFonts w:ascii="Times New Roman" w:hAnsi="Times New Roman"/>
          <w:sz w:val="24"/>
        </w:rPr>
        <w:t xml:space="preserve"> = 0.</w:t>
      </w:r>
    </w:p>
    <w:p w14:paraId="03797FF2" w14:textId="77777777" w:rsidR="005A04B3" w:rsidRPr="00A96ED6" w:rsidRDefault="005A04B3" w:rsidP="005A04B3">
      <w:pPr>
        <w:jc w:val="both"/>
        <w:rPr>
          <w:rFonts w:ascii="Times New Roman" w:hAnsi="Times New Roman" w:cs="Times New Roman"/>
          <w:noProof/>
          <w:sz w:val="24"/>
        </w:rPr>
      </w:pPr>
    </w:p>
    <w:p w14:paraId="672E2374" w14:textId="77777777" w:rsidR="005A04B3" w:rsidRPr="00A96ED6" w:rsidRDefault="005A04B3" w:rsidP="005A04B3">
      <w:pPr>
        <w:ind w:left="567"/>
        <w:jc w:val="both"/>
        <w:rPr>
          <w:rFonts w:ascii="Times New Roman" w:hAnsi="Times New Roman" w:cs="Times New Roman"/>
          <w:noProof/>
          <w:sz w:val="24"/>
        </w:rPr>
      </w:pPr>
      <w:r>
        <w:rPr>
          <w:rFonts w:ascii="Times New Roman" w:hAnsi="Times New Roman"/>
          <w:sz w:val="24"/>
        </w:rPr>
        <w:t>Jāpiebilst, ka attiecībā uz vairākiem uzņēmumiem ne visi šie mainīgie lielumi ir pieejami, tādēļ šo risinājumu var piemērot vienīgi noteiktai apakškopai.</w:t>
      </w:r>
    </w:p>
    <w:p w14:paraId="70131059" w14:textId="77777777" w:rsidR="005A04B3" w:rsidRPr="00A96ED6" w:rsidRDefault="005A04B3" w:rsidP="005A04B3">
      <w:pPr>
        <w:jc w:val="both"/>
        <w:rPr>
          <w:rFonts w:ascii="Times New Roman" w:hAnsi="Times New Roman" w:cs="Times New Roman"/>
          <w:noProof/>
          <w:sz w:val="24"/>
        </w:rPr>
      </w:pPr>
    </w:p>
    <w:p w14:paraId="26672629"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3. Dažās aptaujās </w:t>
      </w:r>
      <w:r>
        <w:rPr>
          <w:rFonts w:ascii="Times New Roman" w:hAnsi="Times New Roman"/>
          <w:i/>
          <w:iCs/>
          <w:sz w:val="24"/>
        </w:rPr>
        <w:t>CBS</w:t>
      </w:r>
      <w:r>
        <w:rPr>
          <w:rFonts w:ascii="Times New Roman" w:hAnsi="Times New Roman"/>
          <w:sz w:val="24"/>
        </w:rPr>
        <w:t xml:space="preserve"> lūdz respondentus iedalīt apgrozījumu tādās kategorijās kā pakalpojumi, vairumtirdzniecība, rūpniecība u. c. Balstoties uz uzņēmumam pieejamajiem mikrodatiem, mēs pārbaudījām šīs informācijas pieejamību un to izmantojām, lai novērtētu iekšzemes apgrozījumu saistībā ar pakalpojumu pārdošanas apjomu. Ja neviens no </w:t>
      </w:r>
      <w:r>
        <w:rPr>
          <w:rFonts w:ascii="Times New Roman" w:hAnsi="Times New Roman"/>
          <w:i/>
          <w:iCs/>
          <w:sz w:val="24"/>
        </w:rPr>
        <w:t>SBS</w:t>
      </w:r>
      <w:r>
        <w:rPr>
          <w:rFonts w:ascii="Times New Roman" w:hAnsi="Times New Roman"/>
          <w:sz w:val="24"/>
        </w:rPr>
        <w:t xml:space="preserve"> iekļautajiem rādītājiem neliecina par pakalpojumu aktivitāti un uzņēmuma attiecīgais </w:t>
      </w:r>
      <w:r>
        <w:rPr>
          <w:rFonts w:ascii="Times New Roman" w:hAnsi="Times New Roman"/>
          <w:i/>
          <w:iCs/>
          <w:sz w:val="24"/>
        </w:rPr>
        <w:t>NACE</w:t>
      </w:r>
      <w:r>
        <w:rPr>
          <w:rFonts w:ascii="Times New Roman" w:hAnsi="Times New Roman"/>
          <w:sz w:val="24"/>
        </w:rPr>
        <w:t xml:space="preserve"> kods attiecas uz galveno saimniecisko darbību, kas saistīta ar precēm, pieņem, ka uzņēmumam nav iekšzemes apgrozījuma saistībā ar pakalpojumu pārdošanas apjomu.</w:t>
      </w:r>
    </w:p>
    <w:p w14:paraId="5E2FC83D" w14:textId="77777777" w:rsidR="005A04B3" w:rsidRPr="00A96ED6" w:rsidRDefault="005A04B3" w:rsidP="005A04B3">
      <w:pPr>
        <w:ind w:left="567" w:hanging="284"/>
        <w:jc w:val="both"/>
        <w:rPr>
          <w:rFonts w:ascii="Times New Roman" w:hAnsi="Times New Roman" w:cs="Times New Roman"/>
          <w:noProof/>
          <w:sz w:val="24"/>
        </w:rPr>
      </w:pPr>
    </w:p>
    <w:p w14:paraId="6A21A1BA"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4. Ja </w:t>
      </w:r>
      <w:r>
        <w:rPr>
          <w:rFonts w:ascii="Times New Roman" w:hAnsi="Times New Roman"/>
          <w:i/>
          <w:iCs/>
          <w:sz w:val="24"/>
        </w:rPr>
        <w:t>SBS</w:t>
      </w:r>
      <w:r>
        <w:rPr>
          <w:rFonts w:ascii="Times New Roman" w:hAnsi="Times New Roman"/>
          <w:sz w:val="24"/>
        </w:rPr>
        <w:t xml:space="preserve"> aptaujās pieejamā informācija liecina par pakalpojumu pārdošanas apjomu, iekšzemes apgrozījumu aprēķina kā starpību starp</w:t>
      </w:r>
      <w:r>
        <w:rPr>
          <w:rFonts w:ascii="Times New Roman" w:hAnsi="Times New Roman"/>
          <w:i/>
          <w:iCs/>
          <w:sz w:val="24"/>
        </w:rPr>
        <w:t xml:space="preserve"> SBS</w:t>
      </w:r>
      <w:r>
        <w:rPr>
          <w:rFonts w:ascii="Times New Roman" w:hAnsi="Times New Roman"/>
          <w:sz w:val="24"/>
        </w:rPr>
        <w:t xml:space="preserve"> apgrozījumu no pakalpojumu pārdošanas apjoma un pakalpojumu eksportu no </w:t>
      </w:r>
      <w:r>
        <w:rPr>
          <w:rFonts w:ascii="Times New Roman" w:hAnsi="Times New Roman"/>
          <w:i/>
          <w:iCs/>
          <w:sz w:val="24"/>
        </w:rPr>
        <w:t>ITSS</w:t>
      </w:r>
      <w:r>
        <w:rPr>
          <w:rFonts w:ascii="Times New Roman" w:hAnsi="Times New Roman"/>
          <w:sz w:val="24"/>
        </w:rPr>
        <w:t xml:space="preserve"> (ja šāda informācija uzņēmumam pieejama). Ja informācija par pakalpojumu eksportu uzņēmumam nav pieejama, pieņem, ka daļa no apgrozījuma izriet no pakalpojumu pārdošanas apjoma vietējā tirgū (balstoties uz informāciju no kopējiem Nīderlandes </w:t>
      </w:r>
      <w:r>
        <w:rPr>
          <w:rFonts w:ascii="Times New Roman" w:hAnsi="Times New Roman"/>
          <w:i/>
          <w:iCs/>
          <w:sz w:val="24"/>
        </w:rPr>
        <w:t>STS</w:t>
      </w:r>
      <w:r>
        <w:rPr>
          <w:rFonts w:ascii="Times New Roman" w:hAnsi="Times New Roman"/>
          <w:sz w:val="24"/>
        </w:rPr>
        <w:t xml:space="preserve"> ieņēmumiem).</w:t>
      </w:r>
    </w:p>
    <w:p w14:paraId="2746470C" w14:textId="77777777" w:rsidR="005A04B3" w:rsidRPr="00A96ED6" w:rsidRDefault="005A04B3" w:rsidP="005A04B3">
      <w:pPr>
        <w:ind w:left="567" w:hanging="284"/>
        <w:jc w:val="both"/>
        <w:rPr>
          <w:rFonts w:ascii="Times New Roman" w:hAnsi="Times New Roman" w:cs="Times New Roman"/>
          <w:noProof/>
          <w:sz w:val="24"/>
        </w:rPr>
      </w:pPr>
    </w:p>
    <w:p w14:paraId="4E204F1B"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5. Ja </w:t>
      </w:r>
      <w:r>
        <w:rPr>
          <w:rFonts w:ascii="Times New Roman" w:hAnsi="Times New Roman"/>
          <w:i/>
          <w:iCs/>
          <w:sz w:val="24"/>
        </w:rPr>
        <w:t>SBS</w:t>
      </w:r>
      <w:r>
        <w:rPr>
          <w:rFonts w:ascii="Times New Roman" w:hAnsi="Times New Roman"/>
          <w:sz w:val="24"/>
        </w:rPr>
        <w:t xml:space="preserve"> nav pieejama vai </w:t>
      </w:r>
      <w:r>
        <w:rPr>
          <w:rFonts w:ascii="Times New Roman" w:hAnsi="Times New Roman"/>
          <w:i/>
          <w:iCs/>
          <w:sz w:val="24"/>
        </w:rPr>
        <w:t>SBS</w:t>
      </w:r>
      <w:r>
        <w:rPr>
          <w:rFonts w:ascii="Times New Roman" w:hAnsi="Times New Roman"/>
          <w:sz w:val="24"/>
        </w:rPr>
        <w:t xml:space="preserve"> aptaujās nav pieejama derīga informācija, pieņem, ka apgrozījums no primārajām ar pakalpojumiem saistītajām darbībām izriet no pakalpojumu pārdošanas apjoma.</w:t>
      </w:r>
    </w:p>
    <w:p w14:paraId="48879E0B" w14:textId="77777777" w:rsidR="005A04B3" w:rsidRPr="00A96ED6" w:rsidRDefault="005A04B3" w:rsidP="005A04B3">
      <w:pPr>
        <w:jc w:val="both"/>
        <w:rPr>
          <w:rFonts w:ascii="Times New Roman" w:hAnsi="Times New Roman" w:cs="Times New Roman"/>
          <w:noProof/>
          <w:sz w:val="24"/>
        </w:rPr>
      </w:pPr>
    </w:p>
    <w:p w14:paraId="15C6E0A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Kopējais iekšzemes apgrozījums (ko aprēķina atbilstoši iepriekš minētajai metodei) atbilst 3. veidā sniegto pakalpojumu importam. No uzņēmuma </w:t>
      </w:r>
      <w:r>
        <w:rPr>
          <w:rFonts w:ascii="Times New Roman" w:hAnsi="Times New Roman"/>
          <w:i/>
          <w:iCs/>
          <w:sz w:val="24"/>
        </w:rPr>
        <w:t>UCI</w:t>
      </w:r>
      <w:r>
        <w:rPr>
          <w:rFonts w:ascii="Times New Roman" w:hAnsi="Times New Roman"/>
          <w:sz w:val="24"/>
        </w:rPr>
        <w:t xml:space="preserve"> rezidences valsts ir atkarīgs tas, vai imports notiek no ES valstīm vai ārpus ES esošajām valstīm.</w:t>
      </w:r>
    </w:p>
    <w:p w14:paraId="09A5BD57" w14:textId="77777777" w:rsidR="005A04B3" w:rsidRPr="00A96ED6" w:rsidRDefault="005A04B3" w:rsidP="005A04B3">
      <w:pPr>
        <w:jc w:val="both"/>
        <w:rPr>
          <w:rFonts w:ascii="Times New Roman" w:hAnsi="Times New Roman" w:cs="Times New Roman"/>
          <w:noProof/>
          <w:sz w:val="24"/>
        </w:rPr>
      </w:pPr>
    </w:p>
    <w:p w14:paraId="365D7571" w14:textId="77777777" w:rsidR="005A04B3" w:rsidRDefault="005A04B3" w:rsidP="005A04B3">
      <w:pPr>
        <w:jc w:val="both"/>
        <w:rPr>
          <w:rFonts w:ascii="Times New Roman" w:hAnsi="Times New Roman"/>
          <w:sz w:val="24"/>
        </w:rPr>
      </w:pPr>
      <w:r>
        <w:rPr>
          <w:rFonts w:ascii="Times New Roman" w:hAnsi="Times New Roman"/>
          <w:b/>
          <w:bCs/>
          <w:sz w:val="24"/>
        </w:rPr>
        <w:t>Katra uzņēmuma sniegtos pakalpojumus</w:t>
      </w:r>
      <w:r>
        <w:rPr>
          <w:rFonts w:ascii="Times New Roman" w:hAnsi="Times New Roman"/>
          <w:sz w:val="24"/>
        </w:rPr>
        <w:t xml:space="preserve"> novērtēja, kā norādīts turpmāk.</w:t>
      </w:r>
    </w:p>
    <w:p w14:paraId="51EB143F" w14:textId="77777777" w:rsidR="004343FD" w:rsidRPr="00A96ED6" w:rsidRDefault="004343FD" w:rsidP="005A04B3">
      <w:pPr>
        <w:jc w:val="both"/>
        <w:rPr>
          <w:rFonts w:ascii="Times New Roman" w:hAnsi="Times New Roman" w:cs="Times New Roman"/>
          <w:noProof/>
          <w:sz w:val="24"/>
        </w:rPr>
      </w:pPr>
    </w:p>
    <w:p w14:paraId="3A6F4ACA" w14:textId="77777777" w:rsidR="005A04B3" w:rsidRPr="00A96ED6" w:rsidRDefault="005A04B3" w:rsidP="003354F3">
      <w:pPr>
        <w:pStyle w:val="ListParagraph"/>
        <w:numPr>
          <w:ilvl w:val="0"/>
          <w:numId w:val="109"/>
        </w:numPr>
        <w:ind w:left="567" w:hanging="283"/>
        <w:contextualSpacing/>
        <w:jc w:val="both"/>
        <w:rPr>
          <w:rFonts w:ascii="Times New Roman" w:hAnsi="Times New Roman" w:cs="Times New Roman"/>
          <w:noProof/>
          <w:sz w:val="24"/>
        </w:rPr>
      </w:pPr>
      <w:r>
        <w:rPr>
          <w:rFonts w:ascii="Times New Roman" w:hAnsi="Times New Roman"/>
          <w:sz w:val="24"/>
        </w:rPr>
        <w:t xml:space="preserve">Izmanto informāciju par pakalpojumiem no </w:t>
      </w:r>
      <w:r>
        <w:rPr>
          <w:rFonts w:ascii="Times New Roman" w:hAnsi="Times New Roman"/>
          <w:i/>
          <w:iCs/>
          <w:sz w:val="24"/>
        </w:rPr>
        <w:t>SBS</w:t>
      </w:r>
      <w:r>
        <w:rPr>
          <w:rFonts w:ascii="Times New Roman" w:hAnsi="Times New Roman"/>
          <w:sz w:val="24"/>
        </w:rPr>
        <w:t>, ja tā pieejama.</w:t>
      </w:r>
    </w:p>
    <w:p w14:paraId="5A94FFF2" w14:textId="77777777" w:rsidR="005A04B3" w:rsidRPr="00A96ED6" w:rsidRDefault="005A04B3" w:rsidP="003354F3">
      <w:pPr>
        <w:pStyle w:val="ListParagraph"/>
        <w:numPr>
          <w:ilvl w:val="0"/>
          <w:numId w:val="109"/>
        </w:numPr>
        <w:ind w:left="567" w:hanging="283"/>
        <w:contextualSpacing/>
        <w:jc w:val="both"/>
        <w:rPr>
          <w:rFonts w:ascii="Times New Roman" w:hAnsi="Times New Roman" w:cs="Times New Roman"/>
          <w:noProof/>
          <w:sz w:val="24"/>
        </w:rPr>
      </w:pPr>
      <w:r>
        <w:rPr>
          <w:rFonts w:ascii="Times New Roman" w:hAnsi="Times New Roman"/>
          <w:sz w:val="24"/>
        </w:rPr>
        <w:t>Balstās uz importa un eksporta starpību (attiecībā uz konkrēto uzņēmumu un attiecīgo pakalpojuma veidu) kā pakalpojumu rādītāju, kas liecina, ka uzņēmums, iespējams, sniedz pakalpojumus vietējā tirgū. Izmantojot šo starpību, iespējams noteikt, ka šie pakalpojumi tika sniegti, nevis par tiem atkārtoti izrakstīja rēķinu.</w:t>
      </w:r>
    </w:p>
    <w:p w14:paraId="212BDB94" w14:textId="77777777" w:rsidR="005A04B3" w:rsidRPr="00A96ED6" w:rsidRDefault="005A04B3" w:rsidP="003354F3">
      <w:pPr>
        <w:pStyle w:val="ListParagraph"/>
        <w:numPr>
          <w:ilvl w:val="0"/>
          <w:numId w:val="109"/>
        </w:numPr>
        <w:ind w:left="567" w:hanging="283"/>
        <w:contextualSpacing/>
        <w:jc w:val="both"/>
        <w:rPr>
          <w:rFonts w:ascii="Times New Roman" w:hAnsi="Times New Roman" w:cs="Times New Roman"/>
          <w:noProof/>
          <w:sz w:val="24"/>
        </w:rPr>
      </w:pPr>
      <w:r>
        <w:rPr>
          <w:rFonts w:ascii="Times New Roman" w:hAnsi="Times New Roman"/>
          <w:sz w:val="24"/>
        </w:rPr>
        <w:t xml:space="preserve">Ja nav pieejama informācija par uzņēmumu, jāizmanto vidējā pakalpojumu vērtība attiecībā uz to </w:t>
      </w:r>
      <w:r>
        <w:rPr>
          <w:rFonts w:ascii="Times New Roman" w:hAnsi="Times New Roman"/>
          <w:i/>
          <w:iCs/>
          <w:sz w:val="24"/>
        </w:rPr>
        <w:t>NACE</w:t>
      </w:r>
      <w:r>
        <w:rPr>
          <w:rFonts w:ascii="Times New Roman" w:hAnsi="Times New Roman"/>
          <w:sz w:val="24"/>
        </w:rPr>
        <w:t xml:space="preserve"> sadaļu, pie kuras uzņēmums pieder, un to veido atbilstoši abiem iepriekšējiem uzskaitījuma punktiem.</w:t>
      </w:r>
    </w:p>
    <w:p w14:paraId="2A938F7D" w14:textId="77777777" w:rsidR="005A04B3" w:rsidRPr="00A96ED6" w:rsidRDefault="005A04B3" w:rsidP="005A04B3">
      <w:pPr>
        <w:jc w:val="both"/>
        <w:rPr>
          <w:rFonts w:ascii="Times New Roman" w:hAnsi="Times New Roman" w:cs="Times New Roman"/>
          <w:noProof/>
          <w:sz w:val="24"/>
        </w:rPr>
      </w:pPr>
    </w:p>
    <w:p w14:paraId="79F47643"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2) Imports, kam nepiemēro PVN</w:t>
      </w:r>
    </w:p>
    <w:p w14:paraId="3269EFF6" w14:textId="77777777" w:rsidR="005A04B3" w:rsidRPr="00A96ED6" w:rsidRDefault="005A04B3" w:rsidP="005A04B3">
      <w:pPr>
        <w:jc w:val="both"/>
        <w:rPr>
          <w:rFonts w:ascii="Times New Roman" w:hAnsi="Times New Roman" w:cs="Times New Roman"/>
          <w:noProof/>
          <w:sz w:val="24"/>
        </w:rPr>
      </w:pPr>
    </w:p>
    <w:p w14:paraId="2527818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Tas bija jānovērtē atsevišķi, jo nebija pieejami apgrozījuma rādītāji, turklāt šie uzņēmumi nav iekļauti</w:t>
      </w:r>
      <w:r>
        <w:rPr>
          <w:rFonts w:ascii="Times New Roman" w:hAnsi="Times New Roman"/>
          <w:i/>
          <w:iCs/>
          <w:sz w:val="24"/>
        </w:rPr>
        <w:t xml:space="preserve"> SBS</w:t>
      </w:r>
      <w:r>
        <w:rPr>
          <w:rFonts w:ascii="Times New Roman" w:hAnsi="Times New Roman"/>
          <w:sz w:val="24"/>
        </w:rPr>
        <w:t xml:space="preserve">, līdz ar to PVN uz tiem neattiecas. Šiem </w:t>
      </w:r>
      <w:r>
        <w:rPr>
          <w:rFonts w:ascii="Times New Roman" w:hAnsi="Times New Roman"/>
          <w:i/>
          <w:iCs/>
          <w:sz w:val="24"/>
        </w:rPr>
        <w:t>NACE</w:t>
      </w:r>
      <w:r>
        <w:rPr>
          <w:rFonts w:ascii="Times New Roman" w:hAnsi="Times New Roman"/>
          <w:sz w:val="24"/>
        </w:rPr>
        <w:t xml:space="preserve"> kodiem atbilstošo darbību novērtējums ir balstīts uz nacionālajos kontos lietotajām piedāvājuma un izlietojuma tabulām, kā norādīts turpmāk.</w:t>
      </w:r>
    </w:p>
    <w:p w14:paraId="77A073ED" w14:textId="77777777" w:rsidR="005A04B3" w:rsidRPr="00A96ED6" w:rsidRDefault="005A04B3" w:rsidP="005A04B3">
      <w:pPr>
        <w:jc w:val="both"/>
        <w:rPr>
          <w:rFonts w:ascii="Times New Roman" w:hAnsi="Times New Roman" w:cs="Times New Roman"/>
          <w:noProof/>
          <w:sz w:val="24"/>
        </w:rPr>
      </w:pPr>
    </w:p>
    <w:p w14:paraId="618C362B"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1. Izmantoja no ražošanas izrietošo pievienoto vērtību bāzes cenās no nacionālajiem kontiem. No ražošanas izrietošā pievienotā vērtība bija diezgan līdzīga to </w:t>
      </w:r>
      <w:r>
        <w:rPr>
          <w:rFonts w:ascii="Times New Roman" w:hAnsi="Times New Roman"/>
          <w:i/>
          <w:iCs/>
          <w:sz w:val="24"/>
        </w:rPr>
        <w:t>NACE</w:t>
      </w:r>
      <w:r>
        <w:rPr>
          <w:rFonts w:ascii="Times New Roman" w:hAnsi="Times New Roman"/>
          <w:sz w:val="24"/>
        </w:rPr>
        <w:t xml:space="preserve"> darbību apgrozījumam, kurās dominē pakalpojumu tirdzniecība.</w:t>
      </w:r>
    </w:p>
    <w:p w14:paraId="5B06FF30" w14:textId="77777777" w:rsidR="005A04B3" w:rsidRPr="00A96ED6" w:rsidRDefault="005A04B3" w:rsidP="005A04B3">
      <w:pPr>
        <w:ind w:left="567" w:hanging="284"/>
        <w:jc w:val="both"/>
        <w:rPr>
          <w:rFonts w:ascii="Times New Roman" w:hAnsi="Times New Roman" w:cs="Times New Roman"/>
          <w:noProof/>
          <w:sz w:val="24"/>
        </w:rPr>
      </w:pPr>
    </w:p>
    <w:p w14:paraId="3678C009" w14:textId="77777777" w:rsidR="005A04B3" w:rsidRPr="00A96ED6" w:rsidRDefault="005A04B3" w:rsidP="006F61C5">
      <w:pPr>
        <w:keepNext/>
        <w:keepLines/>
        <w:ind w:left="568" w:hanging="284"/>
        <w:jc w:val="both"/>
        <w:rPr>
          <w:rFonts w:ascii="Times New Roman" w:hAnsi="Times New Roman" w:cs="Times New Roman"/>
          <w:noProof/>
          <w:sz w:val="24"/>
        </w:rPr>
      </w:pPr>
      <w:r>
        <w:rPr>
          <w:rFonts w:ascii="Times New Roman" w:hAnsi="Times New Roman"/>
          <w:sz w:val="24"/>
        </w:rPr>
        <w:lastRenderedPageBreak/>
        <w:t xml:space="preserve">2. Aprēķināja iekšzemes apgrozījuma aptuveno vērtību, atskaitot šo </w:t>
      </w:r>
      <w:r>
        <w:rPr>
          <w:rFonts w:ascii="Times New Roman" w:hAnsi="Times New Roman"/>
          <w:i/>
          <w:iCs/>
          <w:sz w:val="24"/>
        </w:rPr>
        <w:t>NACE</w:t>
      </w:r>
      <w:r>
        <w:rPr>
          <w:rFonts w:ascii="Times New Roman" w:hAnsi="Times New Roman"/>
          <w:sz w:val="24"/>
        </w:rPr>
        <w:t xml:space="preserve"> darbību eksportu nacionālajos kontos.</w:t>
      </w:r>
    </w:p>
    <w:p w14:paraId="516BECD0" w14:textId="77777777" w:rsidR="005A04B3" w:rsidRPr="00A96ED6" w:rsidRDefault="005A04B3" w:rsidP="005A04B3">
      <w:pPr>
        <w:ind w:left="567" w:hanging="284"/>
        <w:jc w:val="both"/>
        <w:rPr>
          <w:rFonts w:ascii="Times New Roman" w:hAnsi="Times New Roman" w:cs="Times New Roman"/>
          <w:noProof/>
          <w:sz w:val="24"/>
        </w:rPr>
      </w:pPr>
    </w:p>
    <w:p w14:paraId="3468D5B5"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3. Tika novērtēts, kura šā apgrozījuma daļa attiecas uz uzņēmumiem ar </w:t>
      </w:r>
      <w:r>
        <w:rPr>
          <w:rFonts w:ascii="Times New Roman" w:hAnsi="Times New Roman"/>
          <w:i/>
          <w:iCs/>
          <w:sz w:val="24"/>
        </w:rPr>
        <w:t>UCI</w:t>
      </w:r>
      <w:r>
        <w:rPr>
          <w:rFonts w:ascii="Times New Roman" w:hAnsi="Times New Roman"/>
          <w:sz w:val="24"/>
        </w:rPr>
        <w:t xml:space="preserve">, kas atrodas ārpus Nīderlandes. Šis novērtējums bija balstīts uz </w:t>
      </w:r>
      <w:r>
        <w:rPr>
          <w:rFonts w:ascii="Times New Roman" w:hAnsi="Times New Roman"/>
          <w:i/>
          <w:iCs/>
          <w:sz w:val="24"/>
        </w:rPr>
        <w:t>SBR</w:t>
      </w:r>
      <w:r>
        <w:rPr>
          <w:rFonts w:ascii="Times New Roman" w:hAnsi="Times New Roman"/>
          <w:sz w:val="24"/>
        </w:rPr>
        <w:t xml:space="preserve"> regulējumu, un to veica, aprēķinot to darbinieku proporciju, kuri ir nodarbināti uzņēmumā ar ārvalstu </w:t>
      </w:r>
      <w:r>
        <w:rPr>
          <w:rFonts w:ascii="Times New Roman" w:hAnsi="Times New Roman"/>
          <w:i/>
          <w:iCs/>
          <w:sz w:val="24"/>
        </w:rPr>
        <w:t>UCI</w:t>
      </w:r>
      <w:r>
        <w:rPr>
          <w:rFonts w:ascii="Times New Roman" w:hAnsi="Times New Roman"/>
          <w:sz w:val="24"/>
        </w:rPr>
        <w:t xml:space="preserve"> attiecīgajā </w:t>
      </w:r>
      <w:r>
        <w:rPr>
          <w:rFonts w:ascii="Times New Roman" w:hAnsi="Times New Roman"/>
          <w:i/>
          <w:iCs/>
          <w:sz w:val="24"/>
        </w:rPr>
        <w:t>NACE</w:t>
      </w:r>
      <w:r>
        <w:rPr>
          <w:rFonts w:ascii="Times New Roman" w:hAnsi="Times New Roman"/>
          <w:sz w:val="24"/>
        </w:rPr>
        <w:t xml:space="preserve"> kategorijā. Tika izmantots pamata regulējums, lai noteiktu to darbinieku proporciju, kuri nodarbināti uzņēmumā ar ārvalstu </w:t>
      </w:r>
      <w:r>
        <w:rPr>
          <w:rFonts w:ascii="Times New Roman" w:hAnsi="Times New Roman"/>
          <w:i/>
          <w:iCs/>
          <w:sz w:val="24"/>
        </w:rPr>
        <w:t>UCI</w:t>
      </w:r>
      <w:r>
        <w:rPr>
          <w:rFonts w:ascii="Times New Roman" w:hAnsi="Times New Roman"/>
          <w:sz w:val="24"/>
        </w:rPr>
        <w:t xml:space="preserve">, iedalījumā pēc kopējā darbinieku skaita attiecīgajā </w:t>
      </w:r>
      <w:r>
        <w:rPr>
          <w:rFonts w:ascii="Times New Roman" w:hAnsi="Times New Roman"/>
          <w:i/>
          <w:iCs/>
          <w:sz w:val="24"/>
        </w:rPr>
        <w:t>NACE</w:t>
      </w:r>
      <w:r>
        <w:rPr>
          <w:rFonts w:ascii="Times New Roman" w:hAnsi="Times New Roman"/>
          <w:sz w:val="24"/>
        </w:rPr>
        <w:t xml:space="preserve"> kategorijā. Attiecībā uz vairumu </w:t>
      </w:r>
      <w:r>
        <w:rPr>
          <w:rFonts w:ascii="Times New Roman" w:hAnsi="Times New Roman"/>
          <w:i/>
          <w:iCs/>
          <w:sz w:val="24"/>
        </w:rPr>
        <w:t>NACE</w:t>
      </w:r>
      <w:r>
        <w:rPr>
          <w:rFonts w:ascii="Times New Roman" w:hAnsi="Times New Roman"/>
          <w:sz w:val="24"/>
        </w:rPr>
        <w:t xml:space="preserve"> kodu šī proporcija bija maza. Tikai attiecībā uz apdrošinātājiem un pensiju fondiem, citiem finanšu pakalpojumu sniedzējiem, kā arī loteriju un azartspēļu uzņēmumiem vairāk nekā 10 % no darbiniekiem bija nodarbināti ārvalstīm piederošos uzņēmumos.</w:t>
      </w:r>
    </w:p>
    <w:p w14:paraId="34DB5B0B" w14:textId="77777777" w:rsidR="005A04B3" w:rsidRPr="00A96ED6" w:rsidRDefault="005A04B3" w:rsidP="005A04B3">
      <w:pPr>
        <w:ind w:left="567" w:hanging="284"/>
        <w:jc w:val="both"/>
        <w:rPr>
          <w:rFonts w:ascii="Times New Roman" w:hAnsi="Times New Roman" w:cs="Times New Roman"/>
          <w:noProof/>
          <w:sz w:val="24"/>
        </w:rPr>
      </w:pPr>
    </w:p>
    <w:p w14:paraId="5E408A1D"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4. Izmantojot šo ārvalstīm piederošajos uzņēmumos nodarbināto darbinieku proporciju kā iekšzemes apgrozījuma aptuveno rādītāju, varēja secināt, ka attiecībā uz šiem </w:t>
      </w:r>
      <w:r>
        <w:rPr>
          <w:rFonts w:ascii="Times New Roman" w:hAnsi="Times New Roman"/>
          <w:i/>
          <w:iCs/>
          <w:sz w:val="24"/>
        </w:rPr>
        <w:t>NACE</w:t>
      </w:r>
      <w:r>
        <w:rPr>
          <w:rFonts w:ascii="Times New Roman" w:hAnsi="Times New Roman"/>
          <w:sz w:val="24"/>
        </w:rPr>
        <w:t xml:space="preserve"> kodiem viss iekšzemes apgrozījums attiecās uz pakalpojumu apgrozījumu (šis pieņēmums, iespējams, nav pilnībā pareizs attiecībā uz lauksaimniecību, taču šīs vērtības ir ļoti mazas).</w:t>
      </w:r>
    </w:p>
    <w:p w14:paraId="6CFF618F" w14:textId="77777777" w:rsidR="005A04B3" w:rsidRPr="00A96ED6" w:rsidRDefault="005A04B3" w:rsidP="005A04B3">
      <w:pPr>
        <w:ind w:left="567" w:hanging="284"/>
        <w:jc w:val="both"/>
        <w:rPr>
          <w:rFonts w:ascii="Times New Roman" w:hAnsi="Times New Roman" w:cs="Times New Roman"/>
          <w:noProof/>
          <w:sz w:val="24"/>
        </w:rPr>
      </w:pPr>
    </w:p>
    <w:p w14:paraId="1C4EA1CA"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5. Pakalpojumus noteica, aplūkojot pakalpojumu galveno eksportu attiecībā uz šiem </w:t>
      </w:r>
      <w:r>
        <w:rPr>
          <w:rFonts w:ascii="Times New Roman" w:hAnsi="Times New Roman"/>
          <w:i/>
          <w:iCs/>
          <w:sz w:val="24"/>
        </w:rPr>
        <w:t>NACE</w:t>
      </w:r>
      <w:r>
        <w:rPr>
          <w:rFonts w:ascii="Times New Roman" w:hAnsi="Times New Roman"/>
          <w:sz w:val="24"/>
        </w:rPr>
        <w:t xml:space="preserve"> kodiem – skat. 13.13. tabulu.</w:t>
      </w:r>
    </w:p>
    <w:p w14:paraId="0FA17929" w14:textId="77777777" w:rsidR="005A04B3" w:rsidRPr="00A96ED6" w:rsidRDefault="005A04B3" w:rsidP="005A04B3">
      <w:pPr>
        <w:ind w:left="567" w:hanging="284"/>
        <w:jc w:val="both"/>
        <w:rPr>
          <w:rFonts w:ascii="Times New Roman" w:hAnsi="Times New Roman" w:cs="Times New Roman"/>
          <w:noProof/>
          <w:sz w:val="24"/>
        </w:rPr>
      </w:pPr>
    </w:p>
    <w:p w14:paraId="40B1C4E7"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6. To pakalpojumu importu, kam piemēro PVN, iedalīja pēc ES un ārpus ES esošajām valstīm, lai novērtētu SJ3 un SK kategoriju. Attiecībā uz SG un SF kategoriju valstis, no kurām veica importu, izmantoja mātesuzņēmuma valsts aizstāšanai.</w:t>
      </w:r>
    </w:p>
    <w:p w14:paraId="7EDBB5CB" w14:textId="77777777" w:rsidR="005A04B3" w:rsidRPr="00A96ED6" w:rsidRDefault="005A04B3" w:rsidP="005A04B3">
      <w:pPr>
        <w:jc w:val="both"/>
        <w:rPr>
          <w:rFonts w:ascii="Times New Roman" w:hAnsi="Times New Roman" w:cs="Times New Roman"/>
          <w:noProof/>
          <w:sz w:val="24"/>
        </w:rPr>
      </w:pPr>
    </w:p>
    <w:p w14:paraId="4DDA31D1"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 xml:space="preserve">13.13. tabula. </w:t>
      </w:r>
      <w:r>
        <w:rPr>
          <w:rFonts w:ascii="Times New Roman" w:hAnsi="Times New Roman"/>
          <w:b/>
          <w:i/>
          <w:iCs/>
          <w:color w:val="B83B46"/>
          <w:sz w:val="24"/>
        </w:rPr>
        <w:t>NACE</w:t>
      </w:r>
      <w:r>
        <w:rPr>
          <w:rFonts w:ascii="Times New Roman" w:hAnsi="Times New Roman"/>
          <w:b/>
          <w:color w:val="B83B46"/>
          <w:sz w:val="24"/>
        </w:rPr>
        <w:t xml:space="preserve"> kodi, ko novērtē, balstoties uz nacionālajiem kontiem, īpašumtiesībām un pakalpojumiem</w:t>
      </w:r>
    </w:p>
    <w:p w14:paraId="46B60F8B" w14:textId="77777777" w:rsidR="005A04B3" w:rsidRPr="00A96ED6" w:rsidRDefault="005A04B3" w:rsidP="005A04B3">
      <w:pPr>
        <w:jc w:val="both"/>
        <w:rPr>
          <w:rFonts w:ascii="Times New Roman" w:hAnsi="Times New Roman" w:cs="Times New Roman"/>
          <w:b/>
          <w:noProof/>
          <w:sz w:val="24"/>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28" w:type="dxa"/>
          <w:left w:w="28" w:type="dxa"/>
          <w:bottom w:w="28" w:type="dxa"/>
          <w:right w:w="28" w:type="dxa"/>
        </w:tblCellMar>
        <w:tblLook w:val="01E0" w:firstRow="1" w:lastRow="1" w:firstColumn="1" w:lastColumn="1" w:noHBand="0" w:noVBand="0"/>
      </w:tblPr>
      <w:tblGrid>
        <w:gridCol w:w="4942"/>
        <w:gridCol w:w="2219"/>
        <w:gridCol w:w="1970"/>
      </w:tblGrid>
      <w:tr w:rsidR="005A04B3" w:rsidRPr="00A96ED6" w14:paraId="4B7B02E3" w14:textId="77777777" w:rsidTr="00125454">
        <w:trPr>
          <w:trHeight w:val="497"/>
        </w:trPr>
        <w:tc>
          <w:tcPr>
            <w:tcW w:w="2705" w:type="pct"/>
            <w:tcBorders>
              <w:left w:val="nil"/>
              <w:bottom w:val="single" w:sz="4" w:space="0" w:color="C0C0C0"/>
              <w:right w:val="single" w:sz="4" w:space="0" w:color="A6A6A6"/>
            </w:tcBorders>
            <w:shd w:val="clear" w:color="auto" w:fill="F7D6D7"/>
            <w:vAlign w:val="center"/>
          </w:tcPr>
          <w:p w14:paraId="517F218F"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i/>
                <w:iCs/>
                <w:sz w:val="24"/>
              </w:rPr>
              <w:t>NACE</w:t>
            </w:r>
          </w:p>
        </w:tc>
        <w:tc>
          <w:tcPr>
            <w:tcW w:w="1215" w:type="pct"/>
            <w:tcBorders>
              <w:left w:val="single" w:sz="4" w:space="0" w:color="A6A6A6"/>
              <w:bottom w:val="single" w:sz="4" w:space="0" w:color="C0C0C0"/>
              <w:right w:val="nil"/>
            </w:tcBorders>
            <w:shd w:val="clear" w:color="auto" w:fill="F7D6D7"/>
            <w:vAlign w:val="center"/>
          </w:tcPr>
          <w:p w14:paraId="15375187"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Ārvalstīm piederošā daļa</w:t>
            </w:r>
          </w:p>
        </w:tc>
        <w:tc>
          <w:tcPr>
            <w:tcW w:w="1079" w:type="pct"/>
            <w:tcBorders>
              <w:left w:val="nil"/>
              <w:bottom w:val="single" w:sz="4" w:space="0" w:color="C0C0C0"/>
              <w:right w:val="nil"/>
            </w:tcBorders>
            <w:shd w:val="clear" w:color="auto" w:fill="F7D6D7"/>
            <w:vAlign w:val="center"/>
          </w:tcPr>
          <w:p w14:paraId="063F7513"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Pakalpojums, par ko izdara pieņēmumu</w:t>
            </w:r>
          </w:p>
        </w:tc>
      </w:tr>
      <w:tr w:rsidR="005A04B3" w:rsidRPr="00A96ED6" w14:paraId="16D67A3C" w14:textId="77777777" w:rsidTr="00125454">
        <w:trPr>
          <w:trHeight w:val="299"/>
        </w:trPr>
        <w:tc>
          <w:tcPr>
            <w:tcW w:w="2705" w:type="pct"/>
            <w:tcBorders>
              <w:top w:val="single" w:sz="4" w:space="0" w:color="C0C0C0"/>
              <w:left w:val="nil"/>
              <w:bottom w:val="single" w:sz="4" w:space="0" w:color="C0C0C0"/>
              <w:right w:val="single" w:sz="4" w:space="0" w:color="A6A6A6"/>
            </w:tcBorders>
          </w:tcPr>
          <w:p w14:paraId="492AA604"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01 Lauksaimniecība</w:t>
            </w:r>
          </w:p>
        </w:tc>
        <w:tc>
          <w:tcPr>
            <w:tcW w:w="1215" w:type="pct"/>
            <w:tcBorders>
              <w:top w:val="single" w:sz="4" w:space="0" w:color="C0C0C0"/>
              <w:left w:val="single" w:sz="4" w:space="0" w:color="A6A6A6"/>
              <w:bottom w:val="single" w:sz="4" w:space="0" w:color="C0C0C0"/>
              <w:right w:val="nil"/>
            </w:tcBorders>
          </w:tcPr>
          <w:p w14:paraId="042FC25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c>
          <w:tcPr>
            <w:tcW w:w="1079" w:type="pct"/>
            <w:tcBorders>
              <w:top w:val="single" w:sz="4" w:space="0" w:color="C0C0C0"/>
              <w:left w:val="nil"/>
              <w:bottom w:val="single" w:sz="4" w:space="0" w:color="C0C0C0"/>
              <w:right w:val="nil"/>
            </w:tcBorders>
          </w:tcPr>
          <w:p w14:paraId="373F6A1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SJ3</w:t>
            </w:r>
          </w:p>
        </w:tc>
      </w:tr>
      <w:tr w:rsidR="005A04B3" w:rsidRPr="00A96ED6" w14:paraId="4CA35ABB" w14:textId="77777777" w:rsidTr="00125454">
        <w:trPr>
          <w:trHeight w:val="302"/>
        </w:trPr>
        <w:tc>
          <w:tcPr>
            <w:tcW w:w="2705" w:type="pct"/>
            <w:tcBorders>
              <w:top w:val="single" w:sz="4" w:space="0" w:color="C0C0C0"/>
              <w:left w:val="nil"/>
              <w:bottom w:val="single" w:sz="4" w:space="0" w:color="C0C0C0"/>
              <w:right w:val="single" w:sz="4" w:space="0" w:color="A6A6A6"/>
            </w:tcBorders>
          </w:tcPr>
          <w:p w14:paraId="3D1BFCE7"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02 Mežsaimniecība</w:t>
            </w:r>
          </w:p>
        </w:tc>
        <w:tc>
          <w:tcPr>
            <w:tcW w:w="1215" w:type="pct"/>
            <w:tcBorders>
              <w:top w:val="single" w:sz="4" w:space="0" w:color="C0C0C0"/>
              <w:left w:val="single" w:sz="4" w:space="0" w:color="A6A6A6"/>
              <w:bottom w:val="single" w:sz="4" w:space="0" w:color="C0C0C0"/>
              <w:right w:val="nil"/>
            </w:tcBorders>
          </w:tcPr>
          <w:p w14:paraId="75C2111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1079" w:type="pct"/>
            <w:tcBorders>
              <w:top w:val="single" w:sz="4" w:space="0" w:color="C0C0C0"/>
              <w:left w:val="nil"/>
              <w:bottom w:val="single" w:sz="4" w:space="0" w:color="C0C0C0"/>
              <w:right w:val="nil"/>
            </w:tcBorders>
          </w:tcPr>
          <w:p w14:paraId="3116A42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Dati nav pieejami</w:t>
            </w:r>
          </w:p>
        </w:tc>
      </w:tr>
      <w:tr w:rsidR="005A04B3" w:rsidRPr="00A96ED6" w14:paraId="6F0AA1AF" w14:textId="77777777" w:rsidTr="00125454">
        <w:trPr>
          <w:trHeight w:val="299"/>
        </w:trPr>
        <w:tc>
          <w:tcPr>
            <w:tcW w:w="2705" w:type="pct"/>
            <w:tcBorders>
              <w:top w:val="single" w:sz="4" w:space="0" w:color="C0C0C0"/>
              <w:left w:val="nil"/>
              <w:bottom w:val="single" w:sz="4" w:space="0" w:color="C0C0C0"/>
              <w:right w:val="single" w:sz="4" w:space="0" w:color="A6A6A6"/>
            </w:tcBorders>
          </w:tcPr>
          <w:p w14:paraId="31DCA27C"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03 Zivsaimniecība</w:t>
            </w:r>
          </w:p>
        </w:tc>
        <w:tc>
          <w:tcPr>
            <w:tcW w:w="1215" w:type="pct"/>
            <w:tcBorders>
              <w:top w:val="single" w:sz="4" w:space="0" w:color="C0C0C0"/>
              <w:left w:val="single" w:sz="4" w:space="0" w:color="A6A6A6"/>
              <w:bottom w:val="single" w:sz="4" w:space="0" w:color="C0C0C0"/>
              <w:right w:val="nil"/>
            </w:tcBorders>
          </w:tcPr>
          <w:p w14:paraId="78522DC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7 %</w:t>
            </w:r>
          </w:p>
        </w:tc>
        <w:tc>
          <w:tcPr>
            <w:tcW w:w="1079" w:type="pct"/>
            <w:tcBorders>
              <w:top w:val="single" w:sz="4" w:space="0" w:color="C0C0C0"/>
              <w:left w:val="nil"/>
              <w:bottom w:val="single" w:sz="4" w:space="0" w:color="C0C0C0"/>
              <w:right w:val="nil"/>
            </w:tcBorders>
          </w:tcPr>
          <w:p w14:paraId="03B26CF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SJ3</w:t>
            </w:r>
          </w:p>
        </w:tc>
      </w:tr>
      <w:tr w:rsidR="005A04B3" w:rsidRPr="00A96ED6" w14:paraId="5A38B26E" w14:textId="77777777" w:rsidTr="00125454">
        <w:trPr>
          <w:trHeight w:val="299"/>
        </w:trPr>
        <w:tc>
          <w:tcPr>
            <w:tcW w:w="2705" w:type="pct"/>
            <w:tcBorders>
              <w:top w:val="single" w:sz="4" w:space="0" w:color="C0C0C0"/>
              <w:left w:val="nil"/>
              <w:bottom w:val="single" w:sz="4" w:space="0" w:color="C0C0C0"/>
              <w:right w:val="single" w:sz="4" w:space="0" w:color="A6A6A6"/>
            </w:tcBorders>
          </w:tcPr>
          <w:p w14:paraId="05E996A3"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64 Bankas</w:t>
            </w:r>
          </w:p>
        </w:tc>
        <w:tc>
          <w:tcPr>
            <w:tcW w:w="1215" w:type="pct"/>
            <w:tcBorders>
              <w:top w:val="single" w:sz="4" w:space="0" w:color="C0C0C0"/>
              <w:left w:val="single" w:sz="4" w:space="0" w:color="A6A6A6"/>
              <w:bottom w:val="single" w:sz="4" w:space="0" w:color="C0C0C0"/>
              <w:right w:val="nil"/>
            </w:tcBorders>
          </w:tcPr>
          <w:p w14:paraId="6D44999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4 %</w:t>
            </w:r>
          </w:p>
        </w:tc>
        <w:tc>
          <w:tcPr>
            <w:tcW w:w="1079" w:type="pct"/>
            <w:tcBorders>
              <w:top w:val="single" w:sz="4" w:space="0" w:color="C0C0C0"/>
              <w:left w:val="nil"/>
              <w:bottom w:val="single" w:sz="4" w:space="0" w:color="C0C0C0"/>
              <w:right w:val="nil"/>
            </w:tcBorders>
          </w:tcPr>
          <w:p w14:paraId="7BC546C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SG</w:t>
            </w:r>
          </w:p>
        </w:tc>
      </w:tr>
      <w:tr w:rsidR="005A04B3" w:rsidRPr="00A96ED6" w14:paraId="75764BF7" w14:textId="77777777" w:rsidTr="00125454">
        <w:trPr>
          <w:trHeight w:val="299"/>
        </w:trPr>
        <w:tc>
          <w:tcPr>
            <w:tcW w:w="2705" w:type="pct"/>
            <w:tcBorders>
              <w:top w:val="single" w:sz="4" w:space="0" w:color="C0C0C0"/>
              <w:left w:val="nil"/>
              <w:bottom w:val="single" w:sz="4" w:space="0" w:color="C0C0C0"/>
              <w:right w:val="single" w:sz="4" w:space="0" w:color="A6A6A6"/>
            </w:tcBorders>
          </w:tcPr>
          <w:p w14:paraId="4C220F16"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65 Apdrošinātāji un pensiju fondi</w:t>
            </w:r>
          </w:p>
        </w:tc>
        <w:tc>
          <w:tcPr>
            <w:tcW w:w="1215" w:type="pct"/>
            <w:tcBorders>
              <w:top w:val="single" w:sz="4" w:space="0" w:color="C0C0C0"/>
              <w:left w:val="single" w:sz="4" w:space="0" w:color="A6A6A6"/>
              <w:bottom w:val="single" w:sz="4" w:space="0" w:color="C0C0C0"/>
              <w:right w:val="nil"/>
            </w:tcBorders>
          </w:tcPr>
          <w:p w14:paraId="51A992C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11 %</w:t>
            </w:r>
          </w:p>
        </w:tc>
        <w:tc>
          <w:tcPr>
            <w:tcW w:w="1079" w:type="pct"/>
            <w:tcBorders>
              <w:top w:val="single" w:sz="4" w:space="0" w:color="C0C0C0"/>
              <w:left w:val="nil"/>
              <w:bottom w:val="single" w:sz="4" w:space="0" w:color="C0C0C0"/>
              <w:right w:val="nil"/>
            </w:tcBorders>
          </w:tcPr>
          <w:p w14:paraId="71701F8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SF</w:t>
            </w:r>
          </w:p>
        </w:tc>
      </w:tr>
      <w:tr w:rsidR="005A04B3" w:rsidRPr="00A96ED6" w14:paraId="2DDFCB0D" w14:textId="77777777" w:rsidTr="00125454">
        <w:trPr>
          <w:trHeight w:val="510"/>
        </w:trPr>
        <w:tc>
          <w:tcPr>
            <w:tcW w:w="2705" w:type="pct"/>
            <w:tcBorders>
              <w:top w:val="single" w:sz="4" w:space="0" w:color="C0C0C0"/>
              <w:left w:val="nil"/>
              <w:bottom w:val="single" w:sz="4" w:space="0" w:color="C0C0C0"/>
              <w:right w:val="single" w:sz="4" w:space="0" w:color="A6A6A6"/>
            </w:tcBorders>
          </w:tcPr>
          <w:p w14:paraId="564D3F56"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66 Citi finanšu pakalpojumu sniedzēji</w:t>
            </w:r>
          </w:p>
        </w:tc>
        <w:tc>
          <w:tcPr>
            <w:tcW w:w="1215" w:type="pct"/>
            <w:tcBorders>
              <w:top w:val="single" w:sz="4" w:space="0" w:color="C0C0C0"/>
              <w:left w:val="single" w:sz="4" w:space="0" w:color="A6A6A6"/>
              <w:bottom w:val="single" w:sz="4" w:space="0" w:color="C0C0C0"/>
              <w:right w:val="nil"/>
            </w:tcBorders>
          </w:tcPr>
          <w:p w14:paraId="6C83A2C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10 %</w:t>
            </w:r>
          </w:p>
        </w:tc>
        <w:tc>
          <w:tcPr>
            <w:tcW w:w="1079" w:type="pct"/>
            <w:tcBorders>
              <w:top w:val="single" w:sz="4" w:space="0" w:color="C0C0C0"/>
              <w:left w:val="nil"/>
              <w:bottom w:val="single" w:sz="4" w:space="0" w:color="C0C0C0"/>
              <w:right w:val="nil"/>
            </w:tcBorders>
          </w:tcPr>
          <w:p w14:paraId="110892A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50 % SF</w:t>
            </w:r>
          </w:p>
          <w:p w14:paraId="10EEA29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50 % SG</w:t>
            </w:r>
          </w:p>
        </w:tc>
      </w:tr>
      <w:tr w:rsidR="005A04B3" w:rsidRPr="00A96ED6" w14:paraId="65A3A12C" w14:textId="77777777" w:rsidTr="00125454">
        <w:trPr>
          <w:trHeight w:val="299"/>
        </w:trPr>
        <w:tc>
          <w:tcPr>
            <w:tcW w:w="2705" w:type="pct"/>
            <w:tcBorders>
              <w:top w:val="single" w:sz="4" w:space="0" w:color="C0C0C0"/>
              <w:left w:val="nil"/>
              <w:bottom w:val="single" w:sz="4" w:space="0" w:color="C0C0C0"/>
              <w:right w:val="single" w:sz="4" w:space="0" w:color="A6A6A6"/>
            </w:tcBorders>
          </w:tcPr>
          <w:p w14:paraId="7D7D8FE7"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84 Valsts pārvalde un valdība</w:t>
            </w:r>
          </w:p>
        </w:tc>
        <w:tc>
          <w:tcPr>
            <w:tcW w:w="1215" w:type="pct"/>
            <w:tcBorders>
              <w:top w:val="single" w:sz="4" w:space="0" w:color="C0C0C0"/>
              <w:left w:val="single" w:sz="4" w:space="0" w:color="A6A6A6"/>
              <w:bottom w:val="single" w:sz="4" w:space="0" w:color="C0C0C0"/>
              <w:right w:val="nil"/>
            </w:tcBorders>
          </w:tcPr>
          <w:p w14:paraId="55069D7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1079" w:type="pct"/>
            <w:tcBorders>
              <w:top w:val="single" w:sz="4" w:space="0" w:color="C0C0C0"/>
              <w:left w:val="nil"/>
              <w:bottom w:val="single" w:sz="4" w:space="0" w:color="C0C0C0"/>
              <w:right w:val="nil"/>
            </w:tcBorders>
          </w:tcPr>
          <w:p w14:paraId="79D46E9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Dati nav pieejami</w:t>
            </w:r>
          </w:p>
        </w:tc>
      </w:tr>
      <w:tr w:rsidR="005A04B3" w:rsidRPr="00A96ED6" w14:paraId="4373DE2A" w14:textId="77777777" w:rsidTr="00125454">
        <w:trPr>
          <w:trHeight w:val="299"/>
        </w:trPr>
        <w:tc>
          <w:tcPr>
            <w:tcW w:w="2705" w:type="pct"/>
            <w:tcBorders>
              <w:top w:val="single" w:sz="4" w:space="0" w:color="C0C0C0"/>
              <w:left w:val="nil"/>
              <w:bottom w:val="single" w:sz="4" w:space="0" w:color="C0C0C0"/>
              <w:right w:val="single" w:sz="4" w:space="0" w:color="A6A6A6"/>
            </w:tcBorders>
          </w:tcPr>
          <w:p w14:paraId="516AFAD0"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85 Izglītība</w:t>
            </w:r>
          </w:p>
        </w:tc>
        <w:tc>
          <w:tcPr>
            <w:tcW w:w="1215" w:type="pct"/>
            <w:tcBorders>
              <w:top w:val="single" w:sz="4" w:space="0" w:color="C0C0C0"/>
              <w:left w:val="single" w:sz="4" w:space="0" w:color="A6A6A6"/>
              <w:bottom w:val="single" w:sz="4" w:space="0" w:color="C0C0C0"/>
              <w:right w:val="nil"/>
            </w:tcBorders>
          </w:tcPr>
          <w:p w14:paraId="1024D1A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1079" w:type="pct"/>
            <w:tcBorders>
              <w:top w:val="single" w:sz="4" w:space="0" w:color="C0C0C0"/>
              <w:left w:val="nil"/>
              <w:bottom w:val="single" w:sz="4" w:space="0" w:color="C0C0C0"/>
              <w:right w:val="nil"/>
            </w:tcBorders>
          </w:tcPr>
          <w:p w14:paraId="6F8B060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Dati nav pieejami</w:t>
            </w:r>
          </w:p>
        </w:tc>
      </w:tr>
      <w:tr w:rsidR="005A04B3" w:rsidRPr="00A96ED6" w14:paraId="25B4F57D" w14:textId="77777777" w:rsidTr="00125454">
        <w:trPr>
          <w:trHeight w:val="299"/>
        </w:trPr>
        <w:tc>
          <w:tcPr>
            <w:tcW w:w="2705" w:type="pct"/>
            <w:tcBorders>
              <w:top w:val="single" w:sz="4" w:space="0" w:color="C0C0C0"/>
              <w:left w:val="nil"/>
              <w:bottom w:val="single" w:sz="4" w:space="0" w:color="C0C0C0"/>
              <w:right w:val="single" w:sz="4" w:space="0" w:color="A6A6A6"/>
            </w:tcBorders>
          </w:tcPr>
          <w:p w14:paraId="4F1EC900"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86 Veselības aprūpe</w:t>
            </w:r>
          </w:p>
        </w:tc>
        <w:tc>
          <w:tcPr>
            <w:tcW w:w="1215" w:type="pct"/>
            <w:tcBorders>
              <w:top w:val="single" w:sz="4" w:space="0" w:color="C0C0C0"/>
              <w:left w:val="single" w:sz="4" w:space="0" w:color="A6A6A6"/>
              <w:bottom w:val="single" w:sz="4" w:space="0" w:color="C0C0C0"/>
              <w:right w:val="nil"/>
            </w:tcBorders>
          </w:tcPr>
          <w:p w14:paraId="6B11D35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1079" w:type="pct"/>
            <w:tcBorders>
              <w:top w:val="single" w:sz="4" w:space="0" w:color="C0C0C0"/>
              <w:left w:val="nil"/>
              <w:bottom w:val="single" w:sz="4" w:space="0" w:color="C0C0C0"/>
              <w:right w:val="nil"/>
            </w:tcBorders>
          </w:tcPr>
          <w:p w14:paraId="25E6E39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Dati nav pieejami</w:t>
            </w:r>
          </w:p>
        </w:tc>
      </w:tr>
      <w:tr w:rsidR="005A04B3" w:rsidRPr="00A96ED6" w14:paraId="368D7AFB" w14:textId="77777777" w:rsidTr="00125454">
        <w:trPr>
          <w:trHeight w:val="300"/>
        </w:trPr>
        <w:tc>
          <w:tcPr>
            <w:tcW w:w="2705" w:type="pct"/>
            <w:tcBorders>
              <w:top w:val="single" w:sz="4" w:space="0" w:color="C0C0C0"/>
              <w:left w:val="nil"/>
              <w:bottom w:val="single" w:sz="4" w:space="0" w:color="C0C0C0"/>
              <w:right w:val="single" w:sz="4" w:space="0" w:color="A6A6A6"/>
            </w:tcBorders>
          </w:tcPr>
          <w:p w14:paraId="2A3A7EA6"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87–88 Aprūpe un labklājība</w:t>
            </w:r>
          </w:p>
        </w:tc>
        <w:tc>
          <w:tcPr>
            <w:tcW w:w="1215" w:type="pct"/>
            <w:tcBorders>
              <w:top w:val="single" w:sz="4" w:space="0" w:color="C0C0C0"/>
              <w:left w:val="single" w:sz="4" w:space="0" w:color="A6A6A6"/>
              <w:bottom w:val="single" w:sz="4" w:space="0" w:color="C0C0C0"/>
              <w:right w:val="nil"/>
            </w:tcBorders>
          </w:tcPr>
          <w:p w14:paraId="21196FA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1079" w:type="pct"/>
            <w:tcBorders>
              <w:top w:val="single" w:sz="4" w:space="0" w:color="C0C0C0"/>
              <w:left w:val="nil"/>
              <w:bottom w:val="single" w:sz="4" w:space="0" w:color="C0C0C0"/>
              <w:right w:val="nil"/>
            </w:tcBorders>
          </w:tcPr>
          <w:p w14:paraId="67DD799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SK</w:t>
            </w:r>
          </w:p>
        </w:tc>
      </w:tr>
      <w:tr w:rsidR="005A04B3" w:rsidRPr="00A96ED6" w14:paraId="68D559BF" w14:textId="77777777" w:rsidTr="00125454">
        <w:trPr>
          <w:trHeight w:val="301"/>
        </w:trPr>
        <w:tc>
          <w:tcPr>
            <w:tcW w:w="2705" w:type="pct"/>
            <w:tcBorders>
              <w:top w:val="single" w:sz="4" w:space="0" w:color="C0C0C0"/>
              <w:left w:val="nil"/>
              <w:bottom w:val="single" w:sz="4" w:space="0" w:color="C0C0C0"/>
              <w:right w:val="single" w:sz="4" w:space="0" w:color="A6A6A6"/>
            </w:tcBorders>
          </w:tcPr>
          <w:p w14:paraId="6CB3B7B6"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90 Māksla</w:t>
            </w:r>
          </w:p>
        </w:tc>
        <w:tc>
          <w:tcPr>
            <w:tcW w:w="1215" w:type="pct"/>
            <w:tcBorders>
              <w:top w:val="single" w:sz="4" w:space="0" w:color="C0C0C0"/>
              <w:left w:val="single" w:sz="4" w:space="0" w:color="A6A6A6"/>
              <w:bottom w:val="single" w:sz="4" w:space="0" w:color="C0C0C0"/>
              <w:right w:val="nil"/>
            </w:tcBorders>
          </w:tcPr>
          <w:p w14:paraId="459BBAB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1079" w:type="pct"/>
            <w:tcBorders>
              <w:top w:val="single" w:sz="4" w:space="0" w:color="C0C0C0"/>
              <w:left w:val="nil"/>
              <w:bottom w:val="single" w:sz="4" w:space="0" w:color="C0C0C0"/>
              <w:right w:val="nil"/>
            </w:tcBorders>
          </w:tcPr>
          <w:p w14:paraId="025743E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SK</w:t>
            </w:r>
          </w:p>
        </w:tc>
      </w:tr>
      <w:tr w:rsidR="005A04B3" w:rsidRPr="00A96ED6" w14:paraId="046ABB01" w14:textId="77777777" w:rsidTr="00125454">
        <w:trPr>
          <w:trHeight w:val="299"/>
        </w:trPr>
        <w:tc>
          <w:tcPr>
            <w:tcW w:w="2705" w:type="pct"/>
            <w:tcBorders>
              <w:top w:val="single" w:sz="4" w:space="0" w:color="C0C0C0"/>
              <w:left w:val="nil"/>
              <w:bottom w:val="single" w:sz="4" w:space="0" w:color="C0C0C0"/>
              <w:right w:val="single" w:sz="4" w:space="0" w:color="A6A6A6"/>
            </w:tcBorders>
          </w:tcPr>
          <w:p w14:paraId="5BE0EA40"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91 Bibliotēkas, muzeji un dabas saglabāšana</w:t>
            </w:r>
          </w:p>
        </w:tc>
        <w:tc>
          <w:tcPr>
            <w:tcW w:w="1215" w:type="pct"/>
            <w:tcBorders>
              <w:top w:val="single" w:sz="4" w:space="0" w:color="C0C0C0"/>
              <w:left w:val="single" w:sz="4" w:space="0" w:color="A6A6A6"/>
              <w:bottom w:val="single" w:sz="4" w:space="0" w:color="C0C0C0"/>
              <w:right w:val="nil"/>
            </w:tcBorders>
          </w:tcPr>
          <w:p w14:paraId="5E877F6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c>
          <w:tcPr>
            <w:tcW w:w="1079" w:type="pct"/>
            <w:tcBorders>
              <w:top w:val="single" w:sz="4" w:space="0" w:color="C0C0C0"/>
              <w:left w:val="nil"/>
              <w:bottom w:val="single" w:sz="4" w:space="0" w:color="C0C0C0"/>
              <w:right w:val="nil"/>
            </w:tcBorders>
          </w:tcPr>
          <w:p w14:paraId="0F2E75D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SK</w:t>
            </w:r>
          </w:p>
        </w:tc>
      </w:tr>
      <w:tr w:rsidR="005A04B3" w:rsidRPr="00A96ED6" w14:paraId="6CCE0ED2" w14:textId="77777777" w:rsidTr="00125454">
        <w:trPr>
          <w:trHeight w:val="299"/>
        </w:trPr>
        <w:tc>
          <w:tcPr>
            <w:tcW w:w="2705" w:type="pct"/>
            <w:tcBorders>
              <w:top w:val="single" w:sz="4" w:space="0" w:color="C0C0C0"/>
              <w:left w:val="nil"/>
              <w:bottom w:val="single" w:sz="4" w:space="0" w:color="C0C0C0"/>
              <w:right w:val="single" w:sz="4" w:space="0" w:color="A6A6A6"/>
            </w:tcBorders>
          </w:tcPr>
          <w:p w14:paraId="0D94D44E"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92 Loterijas un azartspēles</w:t>
            </w:r>
          </w:p>
        </w:tc>
        <w:tc>
          <w:tcPr>
            <w:tcW w:w="1215" w:type="pct"/>
            <w:tcBorders>
              <w:top w:val="single" w:sz="4" w:space="0" w:color="C0C0C0"/>
              <w:left w:val="single" w:sz="4" w:space="0" w:color="A6A6A6"/>
              <w:bottom w:val="single" w:sz="4" w:space="0" w:color="C0C0C0"/>
              <w:right w:val="nil"/>
            </w:tcBorders>
          </w:tcPr>
          <w:p w14:paraId="21A17DF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14 %</w:t>
            </w:r>
          </w:p>
        </w:tc>
        <w:tc>
          <w:tcPr>
            <w:tcW w:w="1079" w:type="pct"/>
            <w:tcBorders>
              <w:top w:val="single" w:sz="4" w:space="0" w:color="C0C0C0"/>
              <w:left w:val="nil"/>
              <w:bottom w:val="single" w:sz="4" w:space="0" w:color="C0C0C0"/>
              <w:right w:val="nil"/>
            </w:tcBorders>
          </w:tcPr>
          <w:p w14:paraId="4B6B41F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SK</w:t>
            </w:r>
          </w:p>
        </w:tc>
      </w:tr>
      <w:tr w:rsidR="005A04B3" w:rsidRPr="00A96ED6" w14:paraId="17FD5948" w14:textId="77777777" w:rsidTr="00125454">
        <w:trPr>
          <w:trHeight w:val="299"/>
        </w:trPr>
        <w:tc>
          <w:tcPr>
            <w:tcW w:w="2705" w:type="pct"/>
            <w:tcBorders>
              <w:top w:val="single" w:sz="4" w:space="0" w:color="C0C0C0"/>
              <w:left w:val="nil"/>
              <w:bottom w:val="single" w:sz="4" w:space="0" w:color="C0C0C0"/>
              <w:right w:val="single" w:sz="4" w:space="0" w:color="A6A6A6"/>
            </w:tcBorders>
          </w:tcPr>
          <w:p w14:paraId="381B7EAF"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lastRenderedPageBreak/>
              <w:t>93 Sports un atpūta</w:t>
            </w:r>
          </w:p>
        </w:tc>
        <w:tc>
          <w:tcPr>
            <w:tcW w:w="1215" w:type="pct"/>
            <w:tcBorders>
              <w:top w:val="single" w:sz="4" w:space="0" w:color="C0C0C0"/>
              <w:left w:val="single" w:sz="4" w:space="0" w:color="A6A6A6"/>
              <w:bottom w:val="single" w:sz="4" w:space="0" w:color="C0C0C0"/>
              <w:right w:val="nil"/>
            </w:tcBorders>
          </w:tcPr>
          <w:p w14:paraId="11D7C4B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3 %</w:t>
            </w:r>
          </w:p>
        </w:tc>
        <w:tc>
          <w:tcPr>
            <w:tcW w:w="1079" w:type="pct"/>
            <w:tcBorders>
              <w:top w:val="single" w:sz="4" w:space="0" w:color="C0C0C0"/>
              <w:left w:val="nil"/>
              <w:bottom w:val="single" w:sz="4" w:space="0" w:color="C0C0C0"/>
              <w:right w:val="nil"/>
            </w:tcBorders>
          </w:tcPr>
          <w:p w14:paraId="1DA32CE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SK</w:t>
            </w:r>
          </w:p>
        </w:tc>
      </w:tr>
      <w:tr w:rsidR="005A04B3" w:rsidRPr="00A96ED6" w14:paraId="044318D7" w14:textId="77777777" w:rsidTr="00125454">
        <w:trPr>
          <w:trHeight w:val="299"/>
        </w:trPr>
        <w:tc>
          <w:tcPr>
            <w:tcW w:w="2705" w:type="pct"/>
            <w:tcBorders>
              <w:top w:val="single" w:sz="4" w:space="0" w:color="C0C0C0"/>
              <w:left w:val="nil"/>
              <w:right w:val="single" w:sz="4" w:space="0" w:color="A6A6A6"/>
            </w:tcBorders>
          </w:tcPr>
          <w:p w14:paraId="6D56D2B4"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94 Ideālisms, intereses un vaļasprieku grupas</w:t>
            </w:r>
          </w:p>
        </w:tc>
        <w:tc>
          <w:tcPr>
            <w:tcW w:w="1215" w:type="pct"/>
            <w:tcBorders>
              <w:top w:val="single" w:sz="4" w:space="0" w:color="C0C0C0"/>
              <w:left w:val="single" w:sz="4" w:space="0" w:color="A6A6A6"/>
              <w:right w:val="nil"/>
            </w:tcBorders>
          </w:tcPr>
          <w:p w14:paraId="36DE426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1079" w:type="pct"/>
            <w:tcBorders>
              <w:top w:val="single" w:sz="4" w:space="0" w:color="C0C0C0"/>
              <w:left w:val="nil"/>
              <w:right w:val="nil"/>
            </w:tcBorders>
          </w:tcPr>
          <w:p w14:paraId="07A5F20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SK</w:t>
            </w:r>
          </w:p>
        </w:tc>
      </w:tr>
    </w:tbl>
    <w:p w14:paraId="1D1CB438" w14:textId="77777777" w:rsidR="005A04B3" w:rsidRPr="00A96ED6" w:rsidRDefault="005A04B3" w:rsidP="005A04B3">
      <w:pPr>
        <w:jc w:val="both"/>
        <w:rPr>
          <w:rFonts w:ascii="Times New Roman" w:hAnsi="Times New Roman" w:cs="Times New Roman"/>
          <w:i/>
          <w:noProof/>
          <w:sz w:val="24"/>
        </w:rPr>
      </w:pPr>
    </w:p>
    <w:p w14:paraId="713A8016"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Nīderlandes Statistikas birojs</w:t>
      </w:r>
    </w:p>
    <w:p w14:paraId="6C50D196" w14:textId="77777777" w:rsidR="005A04B3" w:rsidRPr="00A96ED6" w:rsidRDefault="005A04B3" w:rsidP="005A04B3">
      <w:pPr>
        <w:jc w:val="both"/>
        <w:rPr>
          <w:rFonts w:ascii="Times New Roman" w:hAnsi="Times New Roman" w:cs="Times New Roman"/>
          <w:noProof/>
          <w:sz w:val="24"/>
        </w:rPr>
      </w:pPr>
    </w:p>
    <w:p w14:paraId="7385629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Abi novērtējumi par pakalpojumiem, par kuriem piemēro PVN un par kuriem to nepiemēro, ir apvienoti, iegūstot izlaides rādītāju, kā norādīts 13.15. tabulā.</w:t>
      </w:r>
    </w:p>
    <w:p w14:paraId="5F247234" w14:textId="77777777" w:rsidR="005A04B3" w:rsidRPr="00A96ED6" w:rsidRDefault="005A04B3" w:rsidP="005A04B3">
      <w:pPr>
        <w:jc w:val="both"/>
        <w:rPr>
          <w:rFonts w:ascii="Times New Roman" w:hAnsi="Times New Roman" w:cs="Times New Roman"/>
          <w:noProof/>
          <w:sz w:val="24"/>
        </w:rPr>
      </w:pPr>
    </w:p>
    <w:p w14:paraId="143E2104" w14:textId="77777777" w:rsidR="005A04B3" w:rsidRPr="00A96ED6" w:rsidRDefault="005A04B3" w:rsidP="004343FD">
      <w:pPr>
        <w:keepNext/>
        <w:keepLines/>
        <w:jc w:val="both"/>
        <w:rPr>
          <w:rFonts w:ascii="Times New Roman" w:hAnsi="Times New Roman" w:cs="Times New Roman"/>
          <w:b/>
          <w:bCs/>
          <w:noProof/>
          <w:sz w:val="24"/>
        </w:rPr>
      </w:pPr>
      <w:r>
        <w:rPr>
          <w:rFonts w:ascii="Times New Roman" w:hAnsi="Times New Roman"/>
          <w:b/>
          <w:sz w:val="24"/>
        </w:rPr>
        <w:t>Eksports</w:t>
      </w:r>
    </w:p>
    <w:p w14:paraId="2E854E0D" w14:textId="77777777" w:rsidR="005A04B3" w:rsidRPr="00A96ED6" w:rsidRDefault="005A04B3" w:rsidP="004343FD">
      <w:pPr>
        <w:keepNext/>
        <w:keepLines/>
        <w:jc w:val="both"/>
        <w:rPr>
          <w:rFonts w:ascii="Times New Roman" w:hAnsi="Times New Roman" w:cs="Times New Roman"/>
          <w:b/>
          <w:bCs/>
          <w:noProof/>
          <w:sz w:val="24"/>
        </w:rPr>
      </w:pPr>
    </w:p>
    <w:p w14:paraId="4B101A05" w14:textId="77777777" w:rsidR="005A04B3" w:rsidRPr="00A96ED6" w:rsidRDefault="005A04B3" w:rsidP="004343FD">
      <w:pPr>
        <w:keepNext/>
        <w:keepLines/>
        <w:jc w:val="both"/>
        <w:rPr>
          <w:rFonts w:ascii="Times New Roman" w:hAnsi="Times New Roman" w:cs="Times New Roman"/>
          <w:noProof/>
          <w:sz w:val="24"/>
        </w:rPr>
      </w:pPr>
      <w:r>
        <w:rPr>
          <w:rFonts w:ascii="Times New Roman" w:hAnsi="Times New Roman"/>
          <w:sz w:val="24"/>
        </w:rPr>
        <w:t>3. veidā sniegto pakalpojumu eksportu vērtē divos dažādos veidos.</w:t>
      </w:r>
    </w:p>
    <w:p w14:paraId="43C30EBA" w14:textId="77777777" w:rsidR="005A04B3" w:rsidRPr="00A96ED6" w:rsidRDefault="005A04B3" w:rsidP="004343FD">
      <w:pPr>
        <w:keepNext/>
        <w:keepLines/>
        <w:jc w:val="both"/>
        <w:rPr>
          <w:rFonts w:ascii="Times New Roman" w:hAnsi="Times New Roman" w:cs="Times New Roman"/>
          <w:noProof/>
          <w:sz w:val="24"/>
        </w:rPr>
      </w:pPr>
    </w:p>
    <w:p w14:paraId="2D18D867" w14:textId="77777777" w:rsidR="005A04B3" w:rsidRPr="00A96ED6" w:rsidRDefault="005A04B3" w:rsidP="004343FD">
      <w:pPr>
        <w:keepNext/>
        <w:keepLines/>
        <w:jc w:val="both"/>
        <w:rPr>
          <w:rFonts w:ascii="Times New Roman" w:hAnsi="Times New Roman" w:cs="Times New Roman"/>
          <w:b/>
          <w:bCs/>
          <w:noProof/>
          <w:sz w:val="24"/>
        </w:rPr>
      </w:pPr>
      <w:r>
        <w:rPr>
          <w:rFonts w:ascii="Times New Roman" w:hAnsi="Times New Roman"/>
          <w:b/>
          <w:sz w:val="24"/>
        </w:rPr>
        <w:t xml:space="preserve">1) </w:t>
      </w:r>
      <w:r>
        <w:rPr>
          <w:rFonts w:ascii="Times New Roman" w:hAnsi="Times New Roman"/>
          <w:b/>
          <w:i/>
          <w:iCs/>
          <w:sz w:val="24"/>
        </w:rPr>
        <w:t>OFATS</w:t>
      </w:r>
      <w:r>
        <w:rPr>
          <w:rFonts w:ascii="Times New Roman" w:hAnsi="Times New Roman"/>
          <w:b/>
          <w:sz w:val="24"/>
        </w:rPr>
        <w:t xml:space="preserve"> eksports, ārpus ES un ar PVN piemērošanu</w:t>
      </w:r>
    </w:p>
    <w:p w14:paraId="2D32B14C" w14:textId="77777777" w:rsidR="005A04B3" w:rsidRPr="00A96ED6" w:rsidRDefault="005A04B3" w:rsidP="004343FD">
      <w:pPr>
        <w:keepNext/>
        <w:keepLines/>
        <w:jc w:val="both"/>
        <w:rPr>
          <w:rFonts w:ascii="Times New Roman" w:hAnsi="Times New Roman" w:cs="Times New Roman"/>
          <w:noProof/>
          <w:sz w:val="24"/>
        </w:rPr>
      </w:pPr>
    </w:p>
    <w:p w14:paraId="0CC88E33" w14:textId="77777777" w:rsidR="005A04B3" w:rsidRPr="00A96ED6" w:rsidRDefault="005A04B3" w:rsidP="004343FD">
      <w:pPr>
        <w:keepNext/>
        <w:keepLines/>
        <w:jc w:val="both"/>
        <w:rPr>
          <w:rFonts w:ascii="Times New Roman" w:hAnsi="Times New Roman" w:cs="Times New Roman"/>
          <w:noProof/>
          <w:sz w:val="24"/>
        </w:rPr>
      </w:pPr>
      <w:r>
        <w:rPr>
          <w:rFonts w:ascii="Times New Roman" w:hAnsi="Times New Roman"/>
          <w:sz w:val="24"/>
        </w:rPr>
        <w:t xml:space="preserve">3. veidā sniegto pakalpojumu eksportu uz ārpus ES esošajām valstīm attiecībā uz </w:t>
      </w:r>
      <w:r>
        <w:rPr>
          <w:rFonts w:ascii="Times New Roman" w:hAnsi="Times New Roman"/>
          <w:i/>
          <w:iCs/>
          <w:sz w:val="24"/>
        </w:rPr>
        <w:t>NACE</w:t>
      </w:r>
      <w:r>
        <w:rPr>
          <w:rFonts w:ascii="Times New Roman" w:hAnsi="Times New Roman"/>
          <w:sz w:val="24"/>
        </w:rPr>
        <w:t xml:space="preserve"> kategorijām, kurām PVN nepiemēro, vērtēja, balstoties uz ārējo </w:t>
      </w:r>
      <w:r>
        <w:rPr>
          <w:rFonts w:ascii="Times New Roman" w:hAnsi="Times New Roman"/>
          <w:i/>
          <w:iCs/>
          <w:sz w:val="24"/>
        </w:rPr>
        <w:t>FATS</w:t>
      </w:r>
      <w:r>
        <w:rPr>
          <w:rFonts w:ascii="Times New Roman" w:hAnsi="Times New Roman"/>
          <w:sz w:val="24"/>
        </w:rPr>
        <w:t>.</w:t>
      </w:r>
    </w:p>
    <w:p w14:paraId="0503E8FD" w14:textId="77777777" w:rsidR="005A04B3" w:rsidRPr="00A96ED6" w:rsidRDefault="005A04B3" w:rsidP="004343FD">
      <w:pPr>
        <w:keepNext/>
        <w:keepLines/>
        <w:ind w:left="567" w:hanging="284"/>
        <w:jc w:val="both"/>
        <w:rPr>
          <w:rFonts w:ascii="Times New Roman" w:hAnsi="Times New Roman" w:cs="Times New Roman"/>
          <w:noProof/>
          <w:sz w:val="24"/>
        </w:rPr>
      </w:pPr>
    </w:p>
    <w:p w14:paraId="020DD6B4"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1. Sākotnēji izmantojot pamata regulējumu, tika izvēlētas vienīgi uzņēmumu grupas ar </w:t>
      </w:r>
      <w:r>
        <w:rPr>
          <w:rFonts w:ascii="Times New Roman" w:hAnsi="Times New Roman"/>
          <w:i/>
          <w:iCs/>
          <w:sz w:val="24"/>
        </w:rPr>
        <w:t>UCI</w:t>
      </w:r>
      <w:r>
        <w:rPr>
          <w:rFonts w:ascii="Times New Roman" w:hAnsi="Times New Roman"/>
          <w:sz w:val="24"/>
        </w:rPr>
        <w:t xml:space="preserve"> Nīderlandē, proti, 1 547 070 uzņēmumu grupas.</w:t>
      </w:r>
    </w:p>
    <w:p w14:paraId="67F271FC" w14:textId="77777777" w:rsidR="005A04B3" w:rsidRPr="00A96ED6" w:rsidRDefault="005A04B3" w:rsidP="005A04B3">
      <w:pPr>
        <w:ind w:left="567" w:hanging="284"/>
        <w:jc w:val="both"/>
        <w:rPr>
          <w:rFonts w:ascii="Times New Roman" w:hAnsi="Times New Roman" w:cs="Times New Roman"/>
          <w:noProof/>
          <w:sz w:val="24"/>
        </w:rPr>
      </w:pPr>
    </w:p>
    <w:p w14:paraId="5B0BAC09"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2. Šo informāciju apvienoja ar 2016. gada ārējo </w:t>
      </w:r>
      <w:r>
        <w:rPr>
          <w:rFonts w:ascii="Times New Roman" w:hAnsi="Times New Roman"/>
          <w:i/>
          <w:iCs/>
          <w:sz w:val="24"/>
        </w:rPr>
        <w:t>FATS</w:t>
      </w:r>
      <w:r>
        <w:rPr>
          <w:rFonts w:ascii="Times New Roman" w:hAnsi="Times New Roman"/>
          <w:sz w:val="24"/>
        </w:rPr>
        <w:t xml:space="preserve">, kas bija jaunākie pieejamie dati. Kopumā apzināja 2706 uzņēmumu grupas ar meitasuzņēmumiem ārpus ES. Ārējā </w:t>
      </w:r>
      <w:r>
        <w:rPr>
          <w:rFonts w:ascii="Times New Roman" w:hAnsi="Times New Roman"/>
          <w:i/>
          <w:iCs/>
          <w:sz w:val="24"/>
        </w:rPr>
        <w:t>FATS</w:t>
      </w:r>
      <w:r>
        <w:rPr>
          <w:rFonts w:ascii="Times New Roman" w:hAnsi="Times New Roman"/>
          <w:sz w:val="24"/>
        </w:rPr>
        <w:t xml:space="preserve"> bija uzrādīts apgrozījums, kā arī </w:t>
      </w:r>
      <w:r>
        <w:rPr>
          <w:rFonts w:ascii="Times New Roman" w:hAnsi="Times New Roman"/>
          <w:i/>
          <w:iCs/>
          <w:sz w:val="24"/>
        </w:rPr>
        <w:t>NACE</w:t>
      </w:r>
      <w:r>
        <w:rPr>
          <w:rFonts w:ascii="Times New Roman" w:hAnsi="Times New Roman"/>
          <w:sz w:val="24"/>
        </w:rPr>
        <w:t xml:space="preserve"> kods un valsts attiecībā uz katru ārvalstu meitasuzņēmumu.</w:t>
      </w:r>
    </w:p>
    <w:p w14:paraId="69D3BDCB" w14:textId="77777777" w:rsidR="005A04B3" w:rsidRPr="00A96ED6" w:rsidRDefault="005A04B3" w:rsidP="005A04B3">
      <w:pPr>
        <w:ind w:left="567" w:hanging="284"/>
        <w:jc w:val="both"/>
        <w:rPr>
          <w:rFonts w:ascii="Times New Roman" w:hAnsi="Times New Roman" w:cs="Times New Roman"/>
          <w:noProof/>
          <w:sz w:val="24"/>
        </w:rPr>
      </w:pPr>
    </w:p>
    <w:p w14:paraId="7B24FD7E"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3. Ņemot vērā importa novērtējumu, nosaka vidējo proporciju apgrozījumam no pakalpojumu pārdošanas apjoma vietējā tirgū kopējā apgrozījuma kontekstā attiecībā uz katru </w:t>
      </w:r>
      <w:r>
        <w:rPr>
          <w:rFonts w:ascii="Times New Roman" w:hAnsi="Times New Roman"/>
          <w:i/>
          <w:iCs/>
          <w:sz w:val="24"/>
        </w:rPr>
        <w:t>NACE</w:t>
      </w:r>
      <w:r>
        <w:rPr>
          <w:rFonts w:ascii="Times New Roman" w:hAnsi="Times New Roman"/>
          <w:sz w:val="24"/>
        </w:rPr>
        <w:t xml:space="preserve"> nodaļu.</w:t>
      </w:r>
    </w:p>
    <w:p w14:paraId="551DC86D" w14:textId="77777777" w:rsidR="005A04B3" w:rsidRPr="00A96ED6" w:rsidRDefault="005A04B3" w:rsidP="005A04B3">
      <w:pPr>
        <w:ind w:left="567" w:hanging="284"/>
        <w:jc w:val="both"/>
        <w:rPr>
          <w:rFonts w:ascii="Times New Roman" w:hAnsi="Times New Roman" w:cs="Times New Roman"/>
          <w:noProof/>
          <w:sz w:val="24"/>
        </w:rPr>
      </w:pPr>
    </w:p>
    <w:p w14:paraId="729EEEF6"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4. 13.16. tabulā iekļauto informāciju apvienoja ar izvērstā regulējuma datiem iedalījumā pēc attiecīgā </w:t>
      </w:r>
      <w:r>
        <w:rPr>
          <w:rFonts w:ascii="Times New Roman" w:hAnsi="Times New Roman"/>
          <w:i/>
          <w:iCs/>
          <w:sz w:val="24"/>
        </w:rPr>
        <w:t>NACE</w:t>
      </w:r>
      <w:r>
        <w:rPr>
          <w:rFonts w:ascii="Times New Roman" w:hAnsi="Times New Roman"/>
          <w:sz w:val="24"/>
        </w:rPr>
        <w:t xml:space="preserve"> burta un ar pakalpojumu pārdošanas apjoma vietējā tirgū proporciju ārvalstu kontrolētā uzņēmuma kopējā apgrozījumā. Līdz ar to ieguva pakalpojumu kopējo apgrozījumu vietējā tirgū attiecībā uz katru ārvalstu kontrolēto uzņēmumu.</w:t>
      </w:r>
    </w:p>
    <w:p w14:paraId="56424CC0" w14:textId="77777777" w:rsidR="005A04B3" w:rsidRPr="00A96ED6" w:rsidRDefault="005A04B3" w:rsidP="005A04B3">
      <w:pPr>
        <w:jc w:val="both"/>
        <w:rPr>
          <w:rFonts w:ascii="Times New Roman" w:hAnsi="Times New Roman" w:cs="Times New Roman"/>
          <w:noProof/>
          <w:sz w:val="24"/>
        </w:rPr>
      </w:pPr>
    </w:p>
    <w:p w14:paraId="4887457B"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 xml:space="preserve">13.14. tabula. Pakalpojumu pārdošanas apjoma vietējā tirgū procentuālais apmērs kopējā apgrozījumā pēc </w:t>
      </w:r>
      <w:r>
        <w:rPr>
          <w:rFonts w:ascii="Times New Roman" w:hAnsi="Times New Roman"/>
          <w:b/>
          <w:i/>
          <w:iCs/>
          <w:color w:val="B83B46"/>
          <w:sz w:val="24"/>
        </w:rPr>
        <w:t>NACE</w:t>
      </w:r>
      <w:r>
        <w:rPr>
          <w:rFonts w:ascii="Times New Roman" w:hAnsi="Times New Roman"/>
          <w:b/>
          <w:color w:val="B83B46"/>
          <w:sz w:val="24"/>
        </w:rPr>
        <w:t xml:space="preserve"> koda</w:t>
      </w:r>
    </w:p>
    <w:p w14:paraId="08815076" w14:textId="77777777" w:rsidR="005A04B3" w:rsidRPr="00A96ED6" w:rsidRDefault="005A04B3" w:rsidP="005A04B3">
      <w:pPr>
        <w:jc w:val="both"/>
        <w:rPr>
          <w:rFonts w:ascii="Times New Roman" w:hAnsi="Times New Roman" w:cs="Times New Roman"/>
          <w:b/>
          <w:noProof/>
          <w:sz w:val="24"/>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28" w:type="dxa"/>
          <w:left w:w="28" w:type="dxa"/>
          <w:bottom w:w="28" w:type="dxa"/>
          <w:right w:w="28" w:type="dxa"/>
        </w:tblCellMar>
        <w:tblLook w:val="01E0" w:firstRow="1" w:lastRow="1" w:firstColumn="1" w:lastColumn="1" w:noHBand="0" w:noVBand="0"/>
      </w:tblPr>
      <w:tblGrid>
        <w:gridCol w:w="5847"/>
        <w:gridCol w:w="3284"/>
      </w:tblGrid>
      <w:tr w:rsidR="005A04B3" w:rsidRPr="00A96ED6" w14:paraId="1104C2B0" w14:textId="77777777" w:rsidTr="00125454">
        <w:trPr>
          <w:trHeight w:val="807"/>
        </w:trPr>
        <w:tc>
          <w:tcPr>
            <w:tcW w:w="3202" w:type="pct"/>
            <w:tcBorders>
              <w:left w:val="nil"/>
              <w:right w:val="single" w:sz="4" w:space="0" w:color="A6A6A6"/>
            </w:tcBorders>
            <w:shd w:val="clear" w:color="auto" w:fill="F7D6D7"/>
            <w:vAlign w:val="center"/>
          </w:tcPr>
          <w:p w14:paraId="63F86B00"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i/>
                <w:iCs/>
                <w:sz w:val="24"/>
              </w:rPr>
              <w:t>NACE</w:t>
            </w:r>
            <w:r>
              <w:rPr>
                <w:rFonts w:ascii="Times New Roman" w:hAnsi="Times New Roman"/>
                <w:b/>
                <w:sz w:val="24"/>
              </w:rPr>
              <w:t xml:space="preserve"> burts</w:t>
            </w:r>
          </w:p>
        </w:tc>
        <w:tc>
          <w:tcPr>
            <w:tcW w:w="1798" w:type="pct"/>
            <w:tcBorders>
              <w:left w:val="single" w:sz="4" w:space="0" w:color="A6A6A6"/>
              <w:right w:val="nil"/>
            </w:tcBorders>
            <w:shd w:val="clear" w:color="auto" w:fill="F7D6D7"/>
            <w:vAlign w:val="center"/>
          </w:tcPr>
          <w:p w14:paraId="4C2DB850"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Pakalpojumu pārdošanas apjoma vietējā tirgū procentuālais apmērs kopējā apgrozījumā</w:t>
            </w:r>
          </w:p>
        </w:tc>
      </w:tr>
      <w:tr w:rsidR="005A04B3" w:rsidRPr="00A96ED6" w14:paraId="3700D3B8" w14:textId="77777777" w:rsidTr="00125454">
        <w:trPr>
          <w:trHeight w:val="299"/>
        </w:trPr>
        <w:tc>
          <w:tcPr>
            <w:tcW w:w="3202" w:type="pct"/>
            <w:tcBorders>
              <w:left w:val="nil"/>
              <w:bottom w:val="single" w:sz="4" w:space="0" w:color="C0C0C0"/>
              <w:right w:val="single" w:sz="4" w:space="0" w:color="A6A6A6"/>
            </w:tcBorders>
            <w:vAlign w:val="center"/>
          </w:tcPr>
          <w:p w14:paraId="7EAD8372"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B – Ieguves rūpniecība un karjeru izstrāde</w:t>
            </w:r>
          </w:p>
        </w:tc>
        <w:tc>
          <w:tcPr>
            <w:tcW w:w="1798" w:type="pct"/>
            <w:tcBorders>
              <w:left w:val="single" w:sz="4" w:space="0" w:color="A6A6A6"/>
              <w:bottom w:val="single" w:sz="4" w:space="0" w:color="C0C0C0"/>
              <w:right w:val="nil"/>
            </w:tcBorders>
            <w:vAlign w:val="center"/>
          </w:tcPr>
          <w:p w14:paraId="61989E6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12 %</w:t>
            </w:r>
          </w:p>
        </w:tc>
      </w:tr>
      <w:tr w:rsidR="005A04B3" w:rsidRPr="00A96ED6" w14:paraId="061945CA" w14:textId="77777777" w:rsidTr="00125454">
        <w:trPr>
          <w:trHeight w:val="299"/>
        </w:trPr>
        <w:tc>
          <w:tcPr>
            <w:tcW w:w="3202" w:type="pct"/>
            <w:tcBorders>
              <w:top w:val="single" w:sz="4" w:space="0" w:color="C0C0C0"/>
              <w:left w:val="nil"/>
              <w:bottom w:val="single" w:sz="4" w:space="0" w:color="C0C0C0"/>
              <w:right w:val="single" w:sz="4" w:space="0" w:color="A6A6A6"/>
            </w:tcBorders>
            <w:vAlign w:val="center"/>
          </w:tcPr>
          <w:p w14:paraId="35C70393"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C – Apstrādes rūpniecība</w:t>
            </w:r>
          </w:p>
        </w:tc>
        <w:tc>
          <w:tcPr>
            <w:tcW w:w="1798" w:type="pct"/>
            <w:tcBorders>
              <w:top w:val="single" w:sz="4" w:space="0" w:color="C0C0C0"/>
              <w:left w:val="single" w:sz="4" w:space="0" w:color="A6A6A6"/>
              <w:bottom w:val="single" w:sz="4" w:space="0" w:color="C0C0C0"/>
              <w:right w:val="nil"/>
            </w:tcBorders>
            <w:vAlign w:val="center"/>
          </w:tcPr>
          <w:p w14:paraId="2EE0EE0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3 %</w:t>
            </w:r>
          </w:p>
        </w:tc>
      </w:tr>
      <w:tr w:rsidR="005A04B3" w:rsidRPr="00A96ED6" w14:paraId="5B2D8121" w14:textId="77777777" w:rsidTr="00125454">
        <w:trPr>
          <w:trHeight w:val="299"/>
        </w:trPr>
        <w:tc>
          <w:tcPr>
            <w:tcW w:w="3202" w:type="pct"/>
            <w:tcBorders>
              <w:top w:val="single" w:sz="4" w:space="0" w:color="C0C0C0"/>
              <w:left w:val="nil"/>
              <w:bottom w:val="single" w:sz="4" w:space="0" w:color="C0C0C0"/>
              <w:right w:val="single" w:sz="4" w:space="0" w:color="A6A6A6"/>
            </w:tcBorders>
            <w:vAlign w:val="center"/>
          </w:tcPr>
          <w:p w14:paraId="1296FA6D"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D – Elektroenerģija, gāzes apgāde, siltumapgāde un gaisa kondicionēšana</w:t>
            </w:r>
          </w:p>
        </w:tc>
        <w:tc>
          <w:tcPr>
            <w:tcW w:w="1798" w:type="pct"/>
            <w:tcBorders>
              <w:top w:val="single" w:sz="4" w:space="0" w:color="C0C0C0"/>
              <w:left w:val="single" w:sz="4" w:space="0" w:color="A6A6A6"/>
              <w:bottom w:val="single" w:sz="4" w:space="0" w:color="C0C0C0"/>
              <w:right w:val="nil"/>
            </w:tcBorders>
            <w:vAlign w:val="center"/>
          </w:tcPr>
          <w:p w14:paraId="4511E93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4BABCF06" w14:textId="77777777" w:rsidTr="00125454">
        <w:trPr>
          <w:trHeight w:val="302"/>
        </w:trPr>
        <w:tc>
          <w:tcPr>
            <w:tcW w:w="3202" w:type="pct"/>
            <w:tcBorders>
              <w:top w:val="single" w:sz="4" w:space="0" w:color="C0C0C0"/>
              <w:left w:val="nil"/>
              <w:bottom w:val="single" w:sz="4" w:space="0" w:color="C0C0C0"/>
              <w:right w:val="single" w:sz="4" w:space="0" w:color="A6A6A6"/>
            </w:tcBorders>
            <w:vAlign w:val="center"/>
          </w:tcPr>
          <w:p w14:paraId="7BBFC320"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E – Ūdensapgāde</w:t>
            </w:r>
          </w:p>
        </w:tc>
        <w:tc>
          <w:tcPr>
            <w:tcW w:w="1798" w:type="pct"/>
            <w:tcBorders>
              <w:top w:val="single" w:sz="4" w:space="0" w:color="C0C0C0"/>
              <w:left w:val="single" w:sz="4" w:space="0" w:color="A6A6A6"/>
              <w:bottom w:val="single" w:sz="4" w:space="0" w:color="C0C0C0"/>
              <w:right w:val="nil"/>
            </w:tcBorders>
            <w:vAlign w:val="center"/>
          </w:tcPr>
          <w:p w14:paraId="06AD914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85 %</w:t>
            </w:r>
          </w:p>
        </w:tc>
      </w:tr>
      <w:tr w:rsidR="005A04B3" w:rsidRPr="00A96ED6" w14:paraId="0960FDA3" w14:textId="77777777" w:rsidTr="00125454">
        <w:trPr>
          <w:trHeight w:val="299"/>
        </w:trPr>
        <w:tc>
          <w:tcPr>
            <w:tcW w:w="3202" w:type="pct"/>
            <w:tcBorders>
              <w:top w:val="single" w:sz="4" w:space="0" w:color="C0C0C0"/>
              <w:left w:val="nil"/>
              <w:bottom w:val="single" w:sz="4" w:space="0" w:color="C0C0C0"/>
              <w:right w:val="single" w:sz="4" w:space="0" w:color="A6A6A6"/>
            </w:tcBorders>
            <w:vAlign w:val="center"/>
          </w:tcPr>
          <w:p w14:paraId="1931FEC9"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F – Būvniecība</w:t>
            </w:r>
          </w:p>
        </w:tc>
        <w:tc>
          <w:tcPr>
            <w:tcW w:w="1798" w:type="pct"/>
            <w:tcBorders>
              <w:top w:val="single" w:sz="4" w:space="0" w:color="C0C0C0"/>
              <w:left w:val="single" w:sz="4" w:space="0" w:color="A6A6A6"/>
              <w:bottom w:val="single" w:sz="4" w:space="0" w:color="C0C0C0"/>
              <w:right w:val="nil"/>
            </w:tcBorders>
            <w:vAlign w:val="center"/>
          </w:tcPr>
          <w:p w14:paraId="2E08242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67 %</w:t>
            </w:r>
          </w:p>
        </w:tc>
      </w:tr>
      <w:tr w:rsidR="005A04B3" w:rsidRPr="00A96ED6" w14:paraId="382EA4F2" w14:textId="77777777" w:rsidTr="00125454">
        <w:trPr>
          <w:trHeight w:val="299"/>
        </w:trPr>
        <w:tc>
          <w:tcPr>
            <w:tcW w:w="3202" w:type="pct"/>
            <w:tcBorders>
              <w:top w:val="single" w:sz="4" w:space="0" w:color="C0C0C0"/>
              <w:left w:val="nil"/>
              <w:bottom w:val="single" w:sz="4" w:space="0" w:color="C0C0C0"/>
              <w:right w:val="single" w:sz="4" w:space="0" w:color="A6A6A6"/>
            </w:tcBorders>
            <w:vAlign w:val="center"/>
          </w:tcPr>
          <w:p w14:paraId="68EF1288"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G – Vairumtirdzniecība un mazumtirdzniecība</w:t>
            </w:r>
          </w:p>
        </w:tc>
        <w:tc>
          <w:tcPr>
            <w:tcW w:w="1798" w:type="pct"/>
            <w:tcBorders>
              <w:top w:val="single" w:sz="4" w:space="0" w:color="C0C0C0"/>
              <w:left w:val="single" w:sz="4" w:space="0" w:color="A6A6A6"/>
              <w:bottom w:val="single" w:sz="4" w:space="0" w:color="C0C0C0"/>
              <w:right w:val="nil"/>
            </w:tcBorders>
            <w:vAlign w:val="center"/>
          </w:tcPr>
          <w:p w14:paraId="36A6CDB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r>
      <w:tr w:rsidR="005A04B3" w:rsidRPr="00A96ED6" w14:paraId="7436C0E6" w14:textId="77777777" w:rsidTr="00125454">
        <w:trPr>
          <w:trHeight w:val="299"/>
        </w:trPr>
        <w:tc>
          <w:tcPr>
            <w:tcW w:w="3202" w:type="pct"/>
            <w:tcBorders>
              <w:top w:val="single" w:sz="4" w:space="0" w:color="C0C0C0"/>
              <w:left w:val="nil"/>
              <w:bottom w:val="single" w:sz="4" w:space="0" w:color="C0C0C0"/>
              <w:right w:val="single" w:sz="4" w:space="0" w:color="A6A6A6"/>
            </w:tcBorders>
            <w:vAlign w:val="center"/>
          </w:tcPr>
          <w:p w14:paraId="707AABFB"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lastRenderedPageBreak/>
              <w:t>H – Aviopārvadājumi</w:t>
            </w:r>
          </w:p>
        </w:tc>
        <w:tc>
          <w:tcPr>
            <w:tcW w:w="1798" w:type="pct"/>
            <w:tcBorders>
              <w:top w:val="single" w:sz="4" w:space="0" w:color="C0C0C0"/>
              <w:left w:val="single" w:sz="4" w:space="0" w:color="A6A6A6"/>
              <w:bottom w:val="single" w:sz="4" w:space="0" w:color="C0C0C0"/>
              <w:right w:val="nil"/>
            </w:tcBorders>
            <w:vAlign w:val="center"/>
          </w:tcPr>
          <w:p w14:paraId="2D24B4B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34 %</w:t>
            </w:r>
          </w:p>
        </w:tc>
      </w:tr>
      <w:tr w:rsidR="005A04B3" w:rsidRPr="00A96ED6" w14:paraId="2834712A" w14:textId="77777777" w:rsidTr="00125454">
        <w:trPr>
          <w:trHeight w:val="299"/>
        </w:trPr>
        <w:tc>
          <w:tcPr>
            <w:tcW w:w="3202" w:type="pct"/>
            <w:tcBorders>
              <w:top w:val="single" w:sz="4" w:space="0" w:color="C0C0C0"/>
              <w:left w:val="nil"/>
              <w:bottom w:val="single" w:sz="4" w:space="0" w:color="C0C0C0"/>
              <w:right w:val="single" w:sz="4" w:space="0" w:color="A6A6A6"/>
            </w:tcBorders>
            <w:vAlign w:val="center"/>
          </w:tcPr>
          <w:p w14:paraId="73933CA0"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H – Autopārvadājumi un citi pārvadājumi</w:t>
            </w:r>
          </w:p>
        </w:tc>
        <w:tc>
          <w:tcPr>
            <w:tcW w:w="1798" w:type="pct"/>
            <w:tcBorders>
              <w:top w:val="single" w:sz="4" w:space="0" w:color="C0C0C0"/>
              <w:left w:val="single" w:sz="4" w:space="0" w:color="A6A6A6"/>
              <w:bottom w:val="single" w:sz="4" w:space="0" w:color="C0C0C0"/>
              <w:right w:val="nil"/>
            </w:tcBorders>
            <w:vAlign w:val="center"/>
          </w:tcPr>
          <w:p w14:paraId="7289B6B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58 %</w:t>
            </w:r>
          </w:p>
        </w:tc>
      </w:tr>
      <w:tr w:rsidR="005A04B3" w:rsidRPr="00A96ED6" w14:paraId="74FEC2C4" w14:textId="77777777" w:rsidTr="00125454">
        <w:trPr>
          <w:trHeight w:val="299"/>
        </w:trPr>
        <w:tc>
          <w:tcPr>
            <w:tcW w:w="3202" w:type="pct"/>
            <w:tcBorders>
              <w:top w:val="single" w:sz="4" w:space="0" w:color="C0C0C0"/>
              <w:left w:val="nil"/>
              <w:bottom w:val="single" w:sz="4" w:space="0" w:color="C0C0C0"/>
              <w:right w:val="single" w:sz="4" w:space="0" w:color="A6A6A6"/>
            </w:tcBorders>
            <w:vAlign w:val="center"/>
          </w:tcPr>
          <w:p w14:paraId="7EE61F83"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H – Ūdensceļu pārvadājumi</w:t>
            </w:r>
          </w:p>
        </w:tc>
        <w:tc>
          <w:tcPr>
            <w:tcW w:w="1798" w:type="pct"/>
            <w:tcBorders>
              <w:top w:val="single" w:sz="4" w:space="0" w:color="C0C0C0"/>
              <w:left w:val="single" w:sz="4" w:space="0" w:color="A6A6A6"/>
              <w:bottom w:val="single" w:sz="4" w:space="0" w:color="C0C0C0"/>
              <w:right w:val="nil"/>
            </w:tcBorders>
            <w:vAlign w:val="center"/>
          </w:tcPr>
          <w:p w14:paraId="5D53DAD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22 %</w:t>
            </w:r>
          </w:p>
        </w:tc>
      </w:tr>
      <w:tr w:rsidR="005A04B3" w:rsidRPr="00A96ED6" w14:paraId="2ECE4193" w14:textId="77777777" w:rsidTr="00125454">
        <w:trPr>
          <w:trHeight w:val="302"/>
        </w:trPr>
        <w:tc>
          <w:tcPr>
            <w:tcW w:w="3202" w:type="pct"/>
            <w:tcBorders>
              <w:top w:val="single" w:sz="4" w:space="0" w:color="C0C0C0"/>
              <w:left w:val="nil"/>
              <w:bottom w:val="single" w:sz="4" w:space="0" w:color="C0C0C0"/>
              <w:right w:val="single" w:sz="4" w:space="0" w:color="A6A6A6"/>
            </w:tcBorders>
            <w:vAlign w:val="center"/>
          </w:tcPr>
          <w:p w14:paraId="6C82CB8B"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I – Izmitināšana un ēdināšanas pakalpojumi</w:t>
            </w:r>
          </w:p>
        </w:tc>
        <w:tc>
          <w:tcPr>
            <w:tcW w:w="1798" w:type="pct"/>
            <w:tcBorders>
              <w:top w:val="single" w:sz="4" w:space="0" w:color="C0C0C0"/>
              <w:left w:val="single" w:sz="4" w:space="0" w:color="A6A6A6"/>
              <w:bottom w:val="single" w:sz="4" w:space="0" w:color="C0C0C0"/>
              <w:right w:val="nil"/>
            </w:tcBorders>
            <w:vAlign w:val="center"/>
          </w:tcPr>
          <w:p w14:paraId="70C7748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96 %</w:t>
            </w:r>
          </w:p>
        </w:tc>
      </w:tr>
      <w:tr w:rsidR="005A04B3" w:rsidRPr="00A96ED6" w14:paraId="43C5A96D" w14:textId="77777777" w:rsidTr="00125454">
        <w:trPr>
          <w:trHeight w:val="299"/>
        </w:trPr>
        <w:tc>
          <w:tcPr>
            <w:tcW w:w="3202" w:type="pct"/>
            <w:tcBorders>
              <w:top w:val="single" w:sz="4" w:space="0" w:color="C0C0C0"/>
              <w:left w:val="nil"/>
              <w:bottom w:val="single" w:sz="4" w:space="0" w:color="C0C0C0"/>
              <w:right w:val="single" w:sz="4" w:space="0" w:color="A6A6A6"/>
            </w:tcBorders>
            <w:vAlign w:val="center"/>
          </w:tcPr>
          <w:p w14:paraId="39B678D9"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J – Informācija un sakari</w:t>
            </w:r>
          </w:p>
        </w:tc>
        <w:tc>
          <w:tcPr>
            <w:tcW w:w="1798" w:type="pct"/>
            <w:tcBorders>
              <w:top w:val="single" w:sz="4" w:space="0" w:color="C0C0C0"/>
              <w:left w:val="single" w:sz="4" w:space="0" w:color="A6A6A6"/>
              <w:bottom w:val="single" w:sz="4" w:space="0" w:color="C0C0C0"/>
              <w:right w:val="nil"/>
            </w:tcBorders>
            <w:vAlign w:val="center"/>
          </w:tcPr>
          <w:p w14:paraId="2846EB8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55 %</w:t>
            </w:r>
          </w:p>
        </w:tc>
      </w:tr>
      <w:tr w:rsidR="005A04B3" w:rsidRPr="00A96ED6" w14:paraId="7F658B23" w14:textId="77777777" w:rsidTr="00125454">
        <w:trPr>
          <w:trHeight w:val="299"/>
        </w:trPr>
        <w:tc>
          <w:tcPr>
            <w:tcW w:w="3202" w:type="pct"/>
            <w:tcBorders>
              <w:top w:val="single" w:sz="4" w:space="0" w:color="C0C0C0"/>
              <w:left w:val="nil"/>
              <w:bottom w:val="single" w:sz="4" w:space="0" w:color="C0C0C0"/>
              <w:right w:val="single" w:sz="4" w:space="0" w:color="A6A6A6"/>
            </w:tcBorders>
            <w:vAlign w:val="center"/>
          </w:tcPr>
          <w:p w14:paraId="11019437"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M – Profesionālie, zinātniskie un tehniskie pakalpojumi</w:t>
            </w:r>
          </w:p>
        </w:tc>
        <w:tc>
          <w:tcPr>
            <w:tcW w:w="1798" w:type="pct"/>
            <w:tcBorders>
              <w:top w:val="single" w:sz="4" w:space="0" w:color="C0C0C0"/>
              <w:left w:val="single" w:sz="4" w:space="0" w:color="A6A6A6"/>
              <w:bottom w:val="single" w:sz="4" w:space="0" w:color="C0C0C0"/>
              <w:right w:val="nil"/>
            </w:tcBorders>
            <w:vAlign w:val="center"/>
          </w:tcPr>
          <w:p w14:paraId="049FBEC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33 %</w:t>
            </w:r>
          </w:p>
        </w:tc>
      </w:tr>
      <w:tr w:rsidR="005A04B3" w:rsidRPr="00A96ED6" w14:paraId="3FC4B7EB" w14:textId="77777777" w:rsidTr="00125454">
        <w:trPr>
          <w:trHeight w:val="299"/>
        </w:trPr>
        <w:tc>
          <w:tcPr>
            <w:tcW w:w="3202" w:type="pct"/>
            <w:tcBorders>
              <w:top w:val="single" w:sz="4" w:space="0" w:color="C0C0C0"/>
              <w:left w:val="nil"/>
              <w:right w:val="single" w:sz="4" w:space="0" w:color="A6A6A6"/>
            </w:tcBorders>
            <w:vAlign w:val="center"/>
          </w:tcPr>
          <w:p w14:paraId="7597B12D" w14:textId="77777777" w:rsidR="005A04B3" w:rsidRPr="00A96ED6" w:rsidRDefault="005A04B3" w:rsidP="00125454">
            <w:pPr>
              <w:rPr>
                <w:rFonts w:ascii="Times New Roman" w:hAnsi="Times New Roman" w:cs="Times New Roman"/>
                <w:b/>
                <w:noProof/>
                <w:sz w:val="24"/>
              </w:rPr>
            </w:pPr>
            <w:r>
              <w:rPr>
                <w:rFonts w:ascii="Times New Roman" w:hAnsi="Times New Roman"/>
                <w:b/>
                <w:sz w:val="24"/>
              </w:rPr>
              <w:t>N – Administratīvo un apkalpojošo dienestu darbība</w:t>
            </w:r>
          </w:p>
        </w:tc>
        <w:tc>
          <w:tcPr>
            <w:tcW w:w="1798" w:type="pct"/>
            <w:tcBorders>
              <w:top w:val="single" w:sz="4" w:space="0" w:color="C0C0C0"/>
              <w:left w:val="single" w:sz="4" w:space="0" w:color="A6A6A6"/>
              <w:right w:val="nil"/>
            </w:tcBorders>
            <w:vAlign w:val="center"/>
          </w:tcPr>
          <w:p w14:paraId="5775081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59 %</w:t>
            </w:r>
          </w:p>
        </w:tc>
      </w:tr>
    </w:tbl>
    <w:p w14:paraId="78D0907A" w14:textId="77777777" w:rsidR="005A04B3" w:rsidRPr="00A96ED6" w:rsidRDefault="005A04B3" w:rsidP="005A04B3">
      <w:pPr>
        <w:jc w:val="both"/>
        <w:rPr>
          <w:rFonts w:ascii="Times New Roman" w:hAnsi="Times New Roman" w:cs="Times New Roman"/>
          <w:i/>
          <w:noProof/>
          <w:sz w:val="24"/>
        </w:rPr>
      </w:pPr>
    </w:p>
    <w:p w14:paraId="74439DEA"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Nīderlandes Statistikas birojs</w:t>
      </w:r>
    </w:p>
    <w:p w14:paraId="610E151D" w14:textId="77777777" w:rsidR="005A04B3" w:rsidRPr="00A96ED6" w:rsidRDefault="005A04B3" w:rsidP="005A04B3">
      <w:pPr>
        <w:jc w:val="both"/>
        <w:rPr>
          <w:rFonts w:ascii="Times New Roman" w:hAnsi="Times New Roman" w:cs="Times New Roman"/>
          <w:noProof/>
          <w:sz w:val="24"/>
        </w:rPr>
      </w:pPr>
    </w:p>
    <w:p w14:paraId="744CE428"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5. Izmantoja vidējo pakalpojuma rādītāju katram </w:t>
      </w:r>
      <w:r>
        <w:rPr>
          <w:rFonts w:ascii="Times New Roman" w:hAnsi="Times New Roman"/>
          <w:i/>
          <w:iCs/>
          <w:sz w:val="24"/>
        </w:rPr>
        <w:t>NACE</w:t>
      </w:r>
      <w:r>
        <w:rPr>
          <w:rFonts w:ascii="Times New Roman" w:hAnsi="Times New Roman"/>
          <w:sz w:val="24"/>
        </w:rPr>
        <w:t xml:space="preserve"> burtam, kas attiecas uz 3. veidā sniegto pakalpojumu importu atbilstoši attiecīgajam </w:t>
      </w:r>
      <w:r>
        <w:rPr>
          <w:rFonts w:ascii="Times New Roman" w:hAnsi="Times New Roman"/>
          <w:i/>
          <w:iCs/>
          <w:sz w:val="24"/>
        </w:rPr>
        <w:t>NACE</w:t>
      </w:r>
      <w:r>
        <w:rPr>
          <w:rFonts w:ascii="Times New Roman" w:hAnsi="Times New Roman"/>
          <w:sz w:val="24"/>
        </w:rPr>
        <w:t xml:space="preserve"> kodam un uz ko PVN neattiecina, lai noteiktu tā pakalpojuma veidu, ko, visticamāk, sniedz vietējā tirgū. Iegūtā aptuvenā vērtība bija 42 miljardi EUR, no kuriem vienu trešdaļu veidoja citi saimnieciskās darbības pakalpojumi, pētniecība un attīstība, un finanšu pakalpojumi, katrai no šīm kategorijām veidojot 10 % no kopējās vērtības.</w:t>
      </w:r>
    </w:p>
    <w:p w14:paraId="44D9BE94" w14:textId="77777777" w:rsidR="005A04B3" w:rsidRPr="00A96ED6" w:rsidRDefault="005A04B3" w:rsidP="005A04B3">
      <w:pPr>
        <w:ind w:left="567" w:hanging="284"/>
        <w:jc w:val="both"/>
        <w:rPr>
          <w:rFonts w:ascii="Times New Roman" w:hAnsi="Times New Roman" w:cs="Times New Roman"/>
          <w:noProof/>
          <w:sz w:val="24"/>
        </w:rPr>
      </w:pPr>
    </w:p>
    <w:p w14:paraId="70710AE8"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2) Eksporta rādītāji no Eiropas Grupu reģistra (EGR)</w:t>
      </w:r>
    </w:p>
    <w:p w14:paraId="3BBC49A3" w14:textId="77777777" w:rsidR="005A04B3" w:rsidRPr="00A96ED6" w:rsidRDefault="005A04B3" w:rsidP="005A04B3">
      <w:pPr>
        <w:jc w:val="both"/>
        <w:rPr>
          <w:rFonts w:ascii="Times New Roman" w:hAnsi="Times New Roman" w:cs="Times New Roman"/>
          <w:b/>
          <w:noProof/>
          <w:sz w:val="24"/>
        </w:rPr>
      </w:pPr>
    </w:p>
    <w:p w14:paraId="4161C6A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3. veidā ES iekšienē sniegto pakalpojumu eksportu, kā arī pēc </w:t>
      </w:r>
      <w:r>
        <w:rPr>
          <w:rFonts w:ascii="Times New Roman" w:hAnsi="Times New Roman"/>
          <w:i/>
          <w:iCs/>
          <w:sz w:val="24"/>
        </w:rPr>
        <w:t>NACE</w:t>
      </w:r>
      <w:r>
        <w:rPr>
          <w:rFonts w:ascii="Times New Roman" w:hAnsi="Times New Roman"/>
          <w:sz w:val="24"/>
        </w:rPr>
        <w:t xml:space="preserve"> kodiem klasificēto pakalpojumu eksportu uz ES un ārpus ES esošajām valstīm novērtē, balstoties uz Eiropas Grupu reģistra (EGR) datiem, kā norādīts turpmāk.</w:t>
      </w:r>
    </w:p>
    <w:p w14:paraId="5F0F1011" w14:textId="77777777" w:rsidR="005A04B3" w:rsidRPr="00A96ED6" w:rsidRDefault="005A04B3" w:rsidP="005A04B3">
      <w:pPr>
        <w:jc w:val="both"/>
        <w:rPr>
          <w:rFonts w:ascii="Times New Roman" w:hAnsi="Times New Roman" w:cs="Times New Roman"/>
          <w:noProof/>
          <w:sz w:val="24"/>
        </w:rPr>
      </w:pPr>
    </w:p>
    <w:p w14:paraId="5FE851BD"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1. Sākotnēji izmantoja pamata regulējumu, no kura tika izvēlētas vienīgi uzņēmumu grupas ar </w:t>
      </w:r>
      <w:r>
        <w:rPr>
          <w:rFonts w:ascii="Times New Roman" w:hAnsi="Times New Roman"/>
          <w:i/>
          <w:iCs/>
          <w:sz w:val="24"/>
        </w:rPr>
        <w:t>UCI</w:t>
      </w:r>
      <w:r>
        <w:rPr>
          <w:rFonts w:ascii="Times New Roman" w:hAnsi="Times New Roman"/>
          <w:sz w:val="24"/>
        </w:rPr>
        <w:t xml:space="preserve"> Nīderlandē, proti, 1 547 070 uzņēmumu grupas.</w:t>
      </w:r>
    </w:p>
    <w:p w14:paraId="6E949946" w14:textId="77777777" w:rsidR="005A04B3" w:rsidRPr="00A96ED6" w:rsidRDefault="005A04B3" w:rsidP="005A04B3">
      <w:pPr>
        <w:ind w:left="567" w:hanging="284"/>
        <w:jc w:val="both"/>
        <w:rPr>
          <w:rFonts w:ascii="Times New Roman" w:hAnsi="Times New Roman" w:cs="Times New Roman"/>
          <w:noProof/>
          <w:sz w:val="24"/>
        </w:rPr>
      </w:pPr>
    </w:p>
    <w:p w14:paraId="55C8F58F"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2. EGR uzņēmumu grupas līmeni sasaistīja ar uzņēmuma līmeni.</w:t>
      </w:r>
    </w:p>
    <w:p w14:paraId="198154C8" w14:textId="77777777" w:rsidR="005A04B3" w:rsidRPr="00A96ED6" w:rsidRDefault="005A04B3" w:rsidP="005A04B3">
      <w:pPr>
        <w:ind w:left="567" w:hanging="284"/>
        <w:jc w:val="both"/>
        <w:rPr>
          <w:rFonts w:ascii="Times New Roman" w:hAnsi="Times New Roman" w:cs="Times New Roman"/>
          <w:noProof/>
          <w:sz w:val="24"/>
        </w:rPr>
      </w:pPr>
    </w:p>
    <w:p w14:paraId="119E2A5E"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3. Pēc tam izvēlējās tās Nīderlandes uzņēmumu grupas, kuras kontrolē ārvalstu uzņēmumus. Tika apzināta 3751 uzņēmumu grupa ar 22 346 ārvalstu uzņēmumiem, kas atrodas to kontrolē.</w:t>
      </w:r>
    </w:p>
    <w:p w14:paraId="7BCC03FA" w14:textId="77777777" w:rsidR="005A04B3" w:rsidRPr="00A96ED6" w:rsidRDefault="005A04B3" w:rsidP="005A04B3">
      <w:pPr>
        <w:ind w:left="567" w:hanging="284"/>
        <w:jc w:val="both"/>
        <w:rPr>
          <w:rFonts w:ascii="Times New Roman" w:hAnsi="Times New Roman" w:cs="Times New Roman"/>
          <w:noProof/>
          <w:sz w:val="24"/>
        </w:rPr>
      </w:pPr>
    </w:p>
    <w:p w14:paraId="5CC197FD"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4. Šos novērtējumus sasaistīja ar Tirdzniecības kameras reģistrācijas numuru.</w:t>
      </w:r>
    </w:p>
    <w:p w14:paraId="09F09CA8" w14:textId="77777777" w:rsidR="005A04B3" w:rsidRPr="00A96ED6" w:rsidRDefault="005A04B3" w:rsidP="005A04B3">
      <w:pPr>
        <w:jc w:val="both"/>
        <w:rPr>
          <w:rFonts w:ascii="Times New Roman" w:hAnsi="Times New Roman" w:cs="Times New Roman"/>
          <w:noProof/>
          <w:sz w:val="24"/>
        </w:rPr>
      </w:pPr>
    </w:p>
    <w:p w14:paraId="6EB6810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57 no 3751 uzņēmumu grupas nevar sasaistīt ar Nīderlandes </w:t>
      </w:r>
      <w:r>
        <w:rPr>
          <w:rFonts w:ascii="Times New Roman" w:hAnsi="Times New Roman"/>
          <w:i/>
          <w:iCs/>
          <w:sz w:val="24"/>
        </w:rPr>
        <w:t>GBR</w:t>
      </w:r>
      <w:r>
        <w:rPr>
          <w:rFonts w:ascii="Times New Roman" w:hAnsi="Times New Roman"/>
          <w:sz w:val="24"/>
        </w:rPr>
        <w:t xml:space="preserve"> attiecībā uz 2017. gadu. Pieņēma, ka EGR vēl nav pilnībā aktualizēts, jo Nīderlandes Statistikas birojs pētījuma veikšanas brīdī vēl nebija sniedzis datus par 2017. gadu.</w:t>
      </w:r>
    </w:p>
    <w:p w14:paraId="6A815CAF" w14:textId="77777777" w:rsidR="005A04B3" w:rsidRPr="00A96ED6" w:rsidRDefault="005A04B3" w:rsidP="005A04B3">
      <w:pPr>
        <w:jc w:val="both"/>
        <w:rPr>
          <w:rFonts w:ascii="Times New Roman" w:hAnsi="Times New Roman" w:cs="Times New Roman"/>
          <w:noProof/>
          <w:sz w:val="24"/>
        </w:rPr>
      </w:pPr>
    </w:p>
    <w:p w14:paraId="7FCD8FBE"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5. Iztrūkstošos uzņēmumus novērtēja, kā norādīts turpmāk.</w:t>
      </w:r>
    </w:p>
    <w:p w14:paraId="0C107AFD" w14:textId="77777777" w:rsidR="005A04B3" w:rsidRPr="00A96ED6" w:rsidRDefault="005A04B3" w:rsidP="005A04B3">
      <w:pPr>
        <w:jc w:val="both"/>
        <w:rPr>
          <w:rFonts w:ascii="Times New Roman" w:hAnsi="Times New Roman" w:cs="Times New Roman"/>
          <w:noProof/>
          <w:sz w:val="24"/>
        </w:rPr>
      </w:pPr>
    </w:p>
    <w:p w14:paraId="6F4B0543" w14:textId="77777777" w:rsidR="005A04B3" w:rsidRPr="00A96ED6" w:rsidRDefault="005A04B3" w:rsidP="003354F3">
      <w:pPr>
        <w:pStyle w:val="ListParagraph"/>
        <w:numPr>
          <w:ilvl w:val="0"/>
          <w:numId w:val="110"/>
        </w:numPr>
        <w:ind w:left="567" w:hanging="283"/>
        <w:contextualSpacing/>
        <w:jc w:val="both"/>
        <w:rPr>
          <w:rFonts w:ascii="Times New Roman" w:hAnsi="Times New Roman" w:cs="Times New Roman"/>
          <w:noProof/>
          <w:sz w:val="24"/>
        </w:rPr>
      </w:pPr>
      <w:r>
        <w:rPr>
          <w:rFonts w:ascii="Times New Roman" w:hAnsi="Times New Roman"/>
          <w:sz w:val="24"/>
        </w:rPr>
        <w:t>Iztrūkstošās valūtas vietā norāda attiecīgās valsts valūtu, kas lielākoties ir problemātiski ārpus ES esošiem saistītiem uzņēmumiem. Veiktā analīze liecina, ka attiecībā uz visām būtiskajām vērtībām jāizmanto attiecīgās valsts valūta.</w:t>
      </w:r>
    </w:p>
    <w:p w14:paraId="2C15D4E0" w14:textId="77777777" w:rsidR="005A04B3" w:rsidRPr="00A96ED6" w:rsidRDefault="005A04B3" w:rsidP="003354F3">
      <w:pPr>
        <w:pStyle w:val="ListParagraph"/>
        <w:numPr>
          <w:ilvl w:val="0"/>
          <w:numId w:val="110"/>
        </w:numPr>
        <w:ind w:left="567" w:hanging="283"/>
        <w:contextualSpacing/>
        <w:jc w:val="both"/>
        <w:rPr>
          <w:rFonts w:ascii="Times New Roman" w:hAnsi="Times New Roman" w:cs="Times New Roman"/>
          <w:noProof/>
          <w:sz w:val="24"/>
        </w:rPr>
      </w:pPr>
      <w:r>
        <w:rPr>
          <w:rFonts w:ascii="Times New Roman" w:hAnsi="Times New Roman"/>
          <w:sz w:val="24"/>
        </w:rPr>
        <w:t>Apgrozījumu norāda EUR, balstoties uz katras valūtas maiņas kursu (2017. gada decembrī).</w:t>
      </w:r>
    </w:p>
    <w:p w14:paraId="5C9460D4" w14:textId="77777777" w:rsidR="005A04B3" w:rsidRPr="00A96ED6" w:rsidRDefault="005A04B3" w:rsidP="003354F3">
      <w:pPr>
        <w:pStyle w:val="ListParagraph"/>
        <w:numPr>
          <w:ilvl w:val="0"/>
          <w:numId w:val="110"/>
        </w:numPr>
        <w:ind w:left="567" w:hanging="283"/>
        <w:contextualSpacing/>
        <w:jc w:val="both"/>
        <w:rPr>
          <w:rFonts w:ascii="Times New Roman" w:hAnsi="Times New Roman" w:cs="Times New Roman"/>
          <w:noProof/>
          <w:sz w:val="24"/>
        </w:rPr>
      </w:pPr>
      <w:r>
        <w:rPr>
          <w:rFonts w:ascii="Times New Roman" w:hAnsi="Times New Roman"/>
          <w:sz w:val="24"/>
        </w:rPr>
        <w:t xml:space="preserve">Iztrūkstošos </w:t>
      </w:r>
      <w:r>
        <w:rPr>
          <w:rFonts w:ascii="Times New Roman" w:hAnsi="Times New Roman"/>
          <w:i/>
          <w:iCs/>
          <w:sz w:val="24"/>
        </w:rPr>
        <w:t>NACE</w:t>
      </w:r>
      <w:r>
        <w:rPr>
          <w:rFonts w:ascii="Times New Roman" w:hAnsi="Times New Roman"/>
          <w:sz w:val="24"/>
        </w:rPr>
        <w:t xml:space="preserve"> kodus nosaka, balstoties uz pārējo saistīto uzņēmumu galveno </w:t>
      </w:r>
      <w:r>
        <w:rPr>
          <w:rFonts w:ascii="Times New Roman" w:hAnsi="Times New Roman"/>
          <w:i/>
          <w:iCs/>
          <w:sz w:val="24"/>
        </w:rPr>
        <w:t>NACE</w:t>
      </w:r>
      <w:r>
        <w:rPr>
          <w:rFonts w:ascii="Times New Roman" w:hAnsi="Times New Roman"/>
          <w:sz w:val="24"/>
        </w:rPr>
        <w:t xml:space="preserve"> kodu vai to </w:t>
      </w:r>
      <w:r>
        <w:rPr>
          <w:rFonts w:ascii="Times New Roman" w:hAnsi="Times New Roman"/>
          <w:i/>
          <w:iCs/>
          <w:sz w:val="24"/>
        </w:rPr>
        <w:t>NACE</w:t>
      </w:r>
      <w:r>
        <w:rPr>
          <w:rFonts w:ascii="Times New Roman" w:hAnsi="Times New Roman"/>
          <w:sz w:val="24"/>
        </w:rPr>
        <w:t xml:space="preserve"> kodu, kas </w:t>
      </w:r>
      <w:r>
        <w:rPr>
          <w:rFonts w:ascii="Times New Roman" w:hAnsi="Times New Roman"/>
          <w:i/>
          <w:iCs/>
          <w:sz w:val="24"/>
        </w:rPr>
        <w:t>GBR</w:t>
      </w:r>
      <w:r>
        <w:rPr>
          <w:rFonts w:ascii="Times New Roman" w:hAnsi="Times New Roman"/>
          <w:sz w:val="24"/>
        </w:rPr>
        <w:t xml:space="preserve"> dominē attiecībā uz Nīderlandes uzņēmumiem. Ja iespējams, norāda NACE 70 “Kontrolakciju sabiedrība”.</w:t>
      </w:r>
    </w:p>
    <w:p w14:paraId="43537B7C" w14:textId="77777777" w:rsidR="005A04B3" w:rsidRPr="00A96ED6" w:rsidRDefault="005A04B3" w:rsidP="003354F3">
      <w:pPr>
        <w:pStyle w:val="ListParagraph"/>
        <w:numPr>
          <w:ilvl w:val="0"/>
          <w:numId w:val="110"/>
        </w:numPr>
        <w:ind w:left="567" w:hanging="283"/>
        <w:contextualSpacing/>
        <w:jc w:val="both"/>
        <w:rPr>
          <w:rFonts w:ascii="Times New Roman" w:hAnsi="Times New Roman" w:cs="Times New Roman"/>
          <w:noProof/>
          <w:sz w:val="24"/>
        </w:rPr>
      </w:pPr>
      <w:r>
        <w:rPr>
          <w:rFonts w:ascii="Times New Roman" w:hAnsi="Times New Roman"/>
          <w:sz w:val="24"/>
        </w:rPr>
        <w:lastRenderedPageBreak/>
        <w:t xml:space="preserve">Iztrūkstošo apgrozījumu nosaka, reizinot darbinieku skaitu ar vidējo apgrozījumu (EUR) uz katru darbinieku iedalījumā pēc </w:t>
      </w:r>
      <w:r>
        <w:rPr>
          <w:rFonts w:ascii="Times New Roman" w:hAnsi="Times New Roman"/>
          <w:i/>
          <w:iCs/>
          <w:sz w:val="24"/>
        </w:rPr>
        <w:t>NACE</w:t>
      </w:r>
      <w:r>
        <w:rPr>
          <w:rFonts w:ascii="Times New Roman" w:hAnsi="Times New Roman"/>
          <w:sz w:val="24"/>
        </w:rPr>
        <w:t xml:space="preserve"> koda visā EGR, ja pieejama informācija par apgrozījumu un darbiniekiem. Jāizvēlas vidējais rādītājs, jo vidējais svērtais rādītājs nebija stabils un tas būtiski, bet maz ticami ietekmēja galīgos novērtējumus.</w:t>
      </w:r>
    </w:p>
    <w:p w14:paraId="74B50F0C" w14:textId="77777777" w:rsidR="005A04B3" w:rsidRPr="00A96ED6" w:rsidRDefault="005A04B3" w:rsidP="005A04B3">
      <w:pPr>
        <w:jc w:val="both"/>
        <w:rPr>
          <w:rFonts w:ascii="Times New Roman" w:hAnsi="Times New Roman" w:cs="Times New Roman"/>
          <w:noProof/>
          <w:sz w:val="24"/>
        </w:rPr>
      </w:pPr>
    </w:p>
    <w:p w14:paraId="610F38BE"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6. Lai izvairītos no </w:t>
      </w:r>
      <w:r>
        <w:rPr>
          <w:rFonts w:ascii="Times New Roman" w:hAnsi="Times New Roman"/>
          <w:i/>
          <w:iCs/>
          <w:sz w:val="24"/>
        </w:rPr>
        <w:t>OFATS</w:t>
      </w:r>
      <w:r>
        <w:rPr>
          <w:rFonts w:ascii="Times New Roman" w:hAnsi="Times New Roman"/>
          <w:sz w:val="24"/>
        </w:rPr>
        <w:t xml:space="preserve"> novērtējumu pārklāšanās, izvēlējās visus tos saistītos uzņēmumus, kuru darbībām atbilstoši attiecīgajam </w:t>
      </w:r>
      <w:r>
        <w:rPr>
          <w:rFonts w:ascii="Times New Roman" w:hAnsi="Times New Roman"/>
          <w:i/>
          <w:iCs/>
          <w:sz w:val="24"/>
        </w:rPr>
        <w:t>NACE</w:t>
      </w:r>
      <w:r>
        <w:rPr>
          <w:rFonts w:ascii="Times New Roman" w:hAnsi="Times New Roman"/>
          <w:sz w:val="24"/>
        </w:rPr>
        <w:t xml:space="preserve"> kodam nepiemēro PVN, un vienīgi tos ES saistītus uzņēmumus, kuru darbībām atbilstoši </w:t>
      </w:r>
      <w:r>
        <w:rPr>
          <w:rFonts w:ascii="Times New Roman" w:hAnsi="Times New Roman"/>
          <w:i/>
          <w:iCs/>
          <w:sz w:val="24"/>
        </w:rPr>
        <w:t>NACE</w:t>
      </w:r>
      <w:r>
        <w:rPr>
          <w:rFonts w:ascii="Times New Roman" w:hAnsi="Times New Roman"/>
          <w:sz w:val="24"/>
        </w:rPr>
        <w:t xml:space="preserve"> kodam piemēro PVN.</w:t>
      </w:r>
    </w:p>
    <w:p w14:paraId="2000B4C1" w14:textId="77777777" w:rsidR="005A04B3" w:rsidRPr="00A96ED6" w:rsidRDefault="005A04B3" w:rsidP="005A04B3">
      <w:pPr>
        <w:ind w:left="567" w:hanging="284"/>
        <w:jc w:val="both"/>
        <w:rPr>
          <w:rFonts w:ascii="Times New Roman" w:hAnsi="Times New Roman" w:cs="Times New Roman"/>
          <w:noProof/>
          <w:sz w:val="24"/>
        </w:rPr>
      </w:pPr>
    </w:p>
    <w:p w14:paraId="562320E3"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7. Importa novērtējumu izmantoja, lai noteiktu pakalpojumu iekšzemes apgrozījuma vidējo procentuālo apmēru kopējā apgrozījumā atbilstoši attiecīgajam </w:t>
      </w:r>
      <w:r>
        <w:rPr>
          <w:rFonts w:ascii="Times New Roman" w:hAnsi="Times New Roman"/>
          <w:i/>
          <w:iCs/>
          <w:sz w:val="24"/>
        </w:rPr>
        <w:t>NACE</w:t>
      </w:r>
      <w:r>
        <w:rPr>
          <w:rFonts w:ascii="Times New Roman" w:hAnsi="Times New Roman"/>
          <w:sz w:val="24"/>
        </w:rPr>
        <w:t xml:space="preserve"> divciparu kodam. Šādi ieguva kopējo pakalpojumu iekšzemes apgrozījumu.</w:t>
      </w:r>
    </w:p>
    <w:p w14:paraId="1CB176F7" w14:textId="77777777" w:rsidR="005A04B3" w:rsidRPr="00A96ED6" w:rsidRDefault="005A04B3" w:rsidP="005A04B3">
      <w:pPr>
        <w:ind w:left="567" w:hanging="284"/>
        <w:jc w:val="both"/>
        <w:rPr>
          <w:rFonts w:ascii="Times New Roman" w:hAnsi="Times New Roman" w:cs="Times New Roman"/>
          <w:noProof/>
          <w:sz w:val="24"/>
        </w:rPr>
      </w:pPr>
    </w:p>
    <w:p w14:paraId="5F2D94AE"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8. Netipiskās vērtības pārbaudīja manuāli. Attiecībā uz ļoti lielām vērtībām saistībā ar NACE 65 un 66 saistītiem uzņēmumiem pieņēma, ka šīs vērtības ir nepareizas. Daudzas vērtības, kas attiecas uz darījumiem ārpus ES, pārsniedza uzņēmumu grupas kopējo pasaules mēroga apgrozījumu. Šīs netipiskās vērtības koriģēja manuāli, lai tās atbilstu kopējam pasaules mēroga apgrozījumam.</w:t>
      </w:r>
    </w:p>
    <w:p w14:paraId="72ADC4D4" w14:textId="77777777" w:rsidR="005A04B3" w:rsidRPr="00A96ED6" w:rsidRDefault="005A04B3" w:rsidP="005A04B3">
      <w:pPr>
        <w:ind w:left="567" w:hanging="284"/>
        <w:jc w:val="both"/>
        <w:rPr>
          <w:rFonts w:ascii="Times New Roman" w:hAnsi="Times New Roman" w:cs="Times New Roman"/>
          <w:noProof/>
          <w:sz w:val="24"/>
        </w:rPr>
      </w:pPr>
    </w:p>
    <w:p w14:paraId="0F64EF41"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9. Izmantoja vidējo pakalpojuma rādītāju katram </w:t>
      </w:r>
      <w:r>
        <w:rPr>
          <w:rFonts w:ascii="Times New Roman" w:hAnsi="Times New Roman"/>
          <w:i/>
          <w:iCs/>
          <w:sz w:val="24"/>
        </w:rPr>
        <w:t>NACE</w:t>
      </w:r>
      <w:r>
        <w:rPr>
          <w:rFonts w:ascii="Times New Roman" w:hAnsi="Times New Roman"/>
          <w:sz w:val="24"/>
        </w:rPr>
        <w:t xml:space="preserve"> burtam, kas attiecas uz 3. veidā sniegto pakalpojumu importu atbilstoši attiecīgajam </w:t>
      </w:r>
      <w:r>
        <w:rPr>
          <w:rFonts w:ascii="Times New Roman" w:hAnsi="Times New Roman"/>
          <w:i/>
          <w:iCs/>
          <w:sz w:val="24"/>
        </w:rPr>
        <w:t>NACE</w:t>
      </w:r>
      <w:r>
        <w:rPr>
          <w:rFonts w:ascii="Times New Roman" w:hAnsi="Times New Roman"/>
          <w:sz w:val="24"/>
        </w:rPr>
        <w:t xml:space="preserve"> kodam un uz ko attiecina PVN, lai noteiktu tā pakalpojuma veidu, ko, visticamāk, sniedz vietējā tirgū. Attiecībā uz </w:t>
      </w:r>
      <w:r>
        <w:rPr>
          <w:rFonts w:ascii="Times New Roman" w:hAnsi="Times New Roman"/>
          <w:i/>
          <w:iCs/>
          <w:sz w:val="24"/>
        </w:rPr>
        <w:t>NACE</w:t>
      </w:r>
      <w:r>
        <w:rPr>
          <w:rFonts w:ascii="Times New Roman" w:hAnsi="Times New Roman"/>
          <w:sz w:val="24"/>
        </w:rPr>
        <w:t xml:space="preserve"> kodiem, uz ko attiecina PVN, izmantoja atlikumus no </w:t>
      </w:r>
      <w:r>
        <w:rPr>
          <w:rFonts w:ascii="Times New Roman" w:hAnsi="Times New Roman"/>
          <w:i/>
          <w:iCs/>
          <w:sz w:val="24"/>
        </w:rPr>
        <w:t>ITSS</w:t>
      </w:r>
      <w:r>
        <w:rPr>
          <w:rFonts w:ascii="Times New Roman" w:hAnsi="Times New Roman"/>
          <w:sz w:val="24"/>
        </w:rPr>
        <w:t>, lai koriģētu netipiskās vērtības.</w:t>
      </w:r>
    </w:p>
    <w:p w14:paraId="2E3B5C5E" w14:textId="77777777" w:rsidR="005A04B3" w:rsidRPr="00A96ED6" w:rsidRDefault="005A04B3" w:rsidP="005A04B3">
      <w:pPr>
        <w:ind w:left="567" w:hanging="284"/>
        <w:jc w:val="both"/>
        <w:rPr>
          <w:rFonts w:ascii="Times New Roman" w:hAnsi="Times New Roman" w:cs="Times New Roman"/>
          <w:noProof/>
          <w:sz w:val="24"/>
        </w:rPr>
      </w:pPr>
    </w:p>
    <w:p w14:paraId="36534E20" w14:textId="77777777" w:rsidR="005A04B3" w:rsidRPr="00A96ED6" w:rsidRDefault="005A04B3" w:rsidP="005A04B3">
      <w:pPr>
        <w:ind w:left="567" w:hanging="284"/>
        <w:jc w:val="both"/>
        <w:rPr>
          <w:rFonts w:ascii="Times New Roman" w:hAnsi="Times New Roman" w:cs="Times New Roman"/>
          <w:noProof/>
          <w:sz w:val="24"/>
        </w:rPr>
      </w:pPr>
      <w:r>
        <w:rPr>
          <w:rFonts w:ascii="Times New Roman" w:hAnsi="Times New Roman"/>
          <w:sz w:val="24"/>
        </w:rPr>
        <w:t xml:space="preserve">10. Līdz ar to eksports 50 miljardu EUR vērtībā, kas izriet no tām </w:t>
      </w:r>
      <w:r>
        <w:rPr>
          <w:rFonts w:ascii="Times New Roman" w:hAnsi="Times New Roman"/>
          <w:i/>
          <w:iCs/>
          <w:sz w:val="24"/>
        </w:rPr>
        <w:t>NACE</w:t>
      </w:r>
      <w:r>
        <w:rPr>
          <w:rFonts w:ascii="Times New Roman" w:hAnsi="Times New Roman"/>
          <w:sz w:val="24"/>
        </w:rPr>
        <w:t xml:space="preserve"> kodiem atbilstošajām darbībām, kurām piemēro PVN, attiecas uz gandrīz pusi no citiem saimnieciskās darbības pakalpojumiem, uz 20 % no sakaru un līdzīgiem pakalpojumiem un gandrīz uz 10 % no honorāriem, autopārvadājumiem un citiem pārvadājumiem.</w:t>
      </w:r>
    </w:p>
    <w:p w14:paraId="34E90282" w14:textId="77777777" w:rsidR="005A04B3" w:rsidRPr="00A96ED6" w:rsidRDefault="005A04B3" w:rsidP="005A04B3">
      <w:pPr>
        <w:jc w:val="both"/>
        <w:rPr>
          <w:rFonts w:ascii="Times New Roman" w:hAnsi="Times New Roman" w:cs="Times New Roman"/>
          <w:noProof/>
          <w:sz w:val="24"/>
        </w:rPr>
      </w:pPr>
    </w:p>
    <w:p w14:paraId="6A1209B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Gan </w:t>
      </w:r>
      <w:r>
        <w:rPr>
          <w:rFonts w:ascii="Times New Roman" w:hAnsi="Times New Roman"/>
          <w:i/>
          <w:iCs/>
          <w:sz w:val="24"/>
        </w:rPr>
        <w:t>OFATS</w:t>
      </w:r>
      <w:r>
        <w:rPr>
          <w:rFonts w:ascii="Times New Roman" w:hAnsi="Times New Roman"/>
          <w:sz w:val="24"/>
        </w:rPr>
        <w:t>, gan EGR novērtējumi ir apkopoti un norādīti 13.15. tabulā.</w:t>
      </w:r>
    </w:p>
    <w:p w14:paraId="510CBA07" w14:textId="77777777" w:rsidR="005A04B3" w:rsidRPr="00A96ED6" w:rsidRDefault="005A04B3" w:rsidP="005A04B3">
      <w:pPr>
        <w:jc w:val="both"/>
        <w:rPr>
          <w:rFonts w:ascii="Times New Roman" w:hAnsi="Times New Roman" w:cs="Times New Roman"/>
          <w:noProof/>
          <w:sz w:val="24"/>
        </w:rPr>
      </w:pPr>
    </w:p>
    <w:p w14:paraId="70498FFB"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13.15. tabula. 3. veida novērtējumi attiecībā uz Nīderlandi, 2017. pārskata gads</w:t>
      </w:r>
    </w:p>
    <w:p w14:paraId="51259089" w14:textId="77777777" w:rsidR="005A04B3" w:rsidRPr="00A96ED6" w:rsidRDefault="005A04B3" w:rsidP="005A04B3">
      <w:pPr>
        <w:jc w:val="both"/>
        <w:rPr>
          <w:rFonts w:ascii="Times New Roman" w:hAnsi="Times New Roman" w:cs="Times New Roman"/>
          <w:b/>
          <w:bCs/>
          <w:noProof/>
          <w:color w:val="B83B46"/>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883"/>
        <w:gridCol w:w="1026"/>
        <w:gridCol w:w="1403"/>
        <w:gridCol w:w="1136"/>
        <w:gridCol w:w="174"/>
        <w:gridCol w:w="977"/>
        <w:gridCol w:w="873"/>
        <w:gridCol w:w="1403"/>
        <w:gridCol w:w="1256"/>
      </w:tblGrid>
      <w:tr w:rsidR="005A04B3" w:rsidRPr="00A96ED6" w14:paraId="3F23FAEE" w14:textId="77777777" w:rsidTr="00125454">
        <w:trPr>
          <w:trHeight w:val="400"/>
        </w:trPr>
        <w:tc>
          <w:tcPr>
            <w:tcW w:w="533" w:type="pct"/>
            <w:tcBorders>
              <w:left w:val="nil"/>
              <w:bottom w:val="single" w:sz="8" w:space="0" w:color="A6A6A6" w:themeColor="background1" w:themeShade="A6"/>
              <w:right w:val="single" w:sz="8" w:space="0" w:color="A6A6A6" w:themeColor="background1" w:themeShade="A6"/>
            </w:tcBorders>
            <w:shd w:val="clear" w:color="auto" w:fill="F7D6D7"/>
            <w:vAlign w:val="center"/>
          </w:tcPr>
          <w:p w14:paraId="2926B774" w14:textId="77777777" w:rsidR="005A04B3" w:rsidRPr="00A96ED6" w:rsidRDefault="005A04B3" w:rsidP="00125454">
            <w:pPr>
              <w:jc w:val="center"/>
              <w:rPr>
                <w:rFonts w:ascii="Times New Roman" w:hAnsi="Times New Roman" w:cs="Times New Roman"/>
                <w:b/>
                <w:bCs/>
                <w:noProof/>
                <w:sz w:val="24"/>
              </w:rPr>
            </w:pPr>
            <w:r>
              <w:rPr>
                <w:rFonts w:ascii="Times New Roman" w:hAnsi="Times New Roman"/>
                <w:b/>
                <w:sz w:val="24"/>
              </w:rPr>
              <w:t>Plūsma</w:t>
            </w:r>
          </w:p>
        </w:tc>
        <w:tc>
          <w:tcPr>
            <w:tcW w:w="716" w:type="pct"/>
            <w:tcBorders>
              <w:left w:val="single" w:sz="8" w:space="0" w:color="A6A6A6" w:themeColor="background1" w:themeShade="A6"/>
              <w:bottom w:val="single" w:sz="8" w:space="0" w:color="A6A6A6" w:themeColor="background1" w:themeShade="A6"/>
              <w:right w:val="nil"/>
            </w:tcBorders>
            <w:shd w:val="clear" w:color="auto" w:fill="F7D6D7"/>
            <w:vAlign w:val="center"/>
          </w:tcPr>
          <w:p w14:paraId="4D58B541" w14:textId="77777777" w:rsidR="005A04B3" w:rsidRPr="00A96ED6" w:rsidRDefault="005A04B3" w:rsidP="00125454">
            <w:pPr>
              <w:jc w:val="center"/>
              <w:rPr>
                <w:rFonts w:ascii="Times New Roman" w:hAnsi="Times New Roman" w:cs="Times New Roman"/>
                <w:b/>
                <w:bCs/>
                <w:noProof/>
                <w:sz w:val="24"/>
              </w:rPr>
            </w:pPr>
            <w:r>
              <w:rPr>
                <w:rFonts w:ascii="Times New Roman" w:hAnsi="Times New Roman"/>
                <w:b/>
                <w:i/>
                <w:iCs/>
                <w:sz w:val="24"/>
              </w:rPr>
              <w:t>GEO</w:t>
            </w:r>
          </w:p>
        </w:tc>
        <w:tc>
          <w:tcPr>
            <w:tcW w:w="441" w:type="pct"/>
            <w:tcBorders>
              <w:left w:val="nil"/>
              <w:bottom w:val="single" w:sz="8" w:space="0" w:color="A6A6A6" w:themeColor="background1" w:themeShade="A6"/>
              <w:right w:val="single" w:sz="8" w:space="0" w:color="A6A6A6" w:themeColor="background1" w:themeShade="A6"/>
            </w:tcBorders>
            <w:shd w:val="clear" w:color="auto" w:fill="F7D6D7"/>
            <w:vAlign w:val="center"/>
          </w:tcPr>
          <w:p w14:paraId="5F2E6FD4" w14:textId="77777777" w:rsidR="005A04B3" w:rsidRPr="00A96ED6" w:rsidRDefault="005A04B3" w:rsidP="00125454">
            <w:pPr>
              <w:jc w:val="center"/>
              <w:rPr>
                <w:rFonts w:ascii="Times New Roman" w:hAnsi="Times New Roman" w:cs="Times New Roman"/>
                <w:b/>
                <w:bCs/>
                <w:noProof/>
                <w:sz w:val="24"/>
              </w:rPr>
            </w:pPr>
            <w:r>
              <w:rPr>
                <w:rFonts w:ascii="Times New Roman" w:hAnsi="Times New Roman"/>
                <w:b/>
                <w:sz w:val="24"/>
              </w:rPr>
              <w:t>Pakalpojums</w:t>
            </w:r>
          </w:p>
        </w:tc>
        <w:tc>
          <w:tcPr>
            <w:tcW w:w="694" w:type="pct"/>
            <w:tcBorders>
              <w:left w:val="single" w:sz="8" w:space="0" w:color="A6A6A6" w:themeColor="background1" w:themeShade="A6"/>
              <w:bottom w:val="single" w:sz="8" w:space="0" w:color="A6A6A6" w:themeColor="background1" w:themeShade="A6"/>
              <w:right w:val="nil"/>
            </w:tcBorders>
            <w:shd w:val="clear" w:color="auto" w:fill="F7D6D7"/>
            <w:vAlign w:val="center"/>
          </w:tcPr>
          <w:p w14:paraId="13850377" w14:textId="77777777" w:rsidR="005A04B3" w:rsidRPr="00A96ED6" w:rsidRDefault="005A04B3" w:rsidP="00125454">
            <w:pPr>
              <w:jc w:val="center"/>
              <w:rPr>
                <w:rFonts w:ascii="Times New Roman" w:hAnsi="Times New Roman" w:cs="Times New Roman"/>
                <w:b/>
                <w:bCs/>
                <w:noProof/>
                <w:sz w:val="24"/>
              </w:rPr>
            </w:pPr>
            <w:r>
              <w:rPr>
                <w:rFonts w:ascii="Times New Roman" w:hAnsi="Times New Roman"/>
                <w:b/>
                <w:sz w:val="24"/>
              </w:rPr>
              <w:t>3. veids</w:t>
            </w:r>
          </w:p>
        </w:tc>
        <w:tc>
          <w:tcPr>
            <w:tcW w:w="226" w:type="pct"/>
            <w:tcBorders>
              <w:top w:val="nil"/>
              <w:left w:val="nil"/>
              <w:bottom w:val="nil"/>
              <w:right w:val="nil"/>
            </w:tcBorders>
            <w:vAlign w:val="center"/>
          </w:tcPr>
          <w:p w14:paraId="70E2B1D6" w14:textId="77777777" w:rsidR="005A04B3" w:rsidRPr="00A96ED6" w:rsidRDefault="005A04B3" w:rsidP="00125454">
            <w:pPr>
              <w:jc w:val="center"/>
              <w:rPr>
                <w:rFonts w:ascii="Times New Roman" w:hAnsi="Times New Roman" w:cs="Times New Roman"/>
                <w:b/>
                <w:bCs/>
                <w:noProof/>
                <w:sz w:val="24"/>
              </w:rPr>
            </w:pPr>
          </w:p>
        </w:tc>
        <w:tc>
          <w:tcPr>
            <w:tcW w:w="539" w:type="pct"/>
            <w:tcBorders>
              <w:left w:val="nil"/>
              <w:right w:val="nil"/>
            </w:tcBorders>
            <w:shd w:val="clear" w:color="auto" w:fill="F7D6D7"/>
            <w:vAlign w:val="center"/>
          </w:tcPr>
          <w:p w14:paraId="43CD5521" w14:textId="77777777" w:rsidR="005A04B3" w:rsidRPr="00A96ED6" w:rsidRDefault="005A04B3" w:rsidP="00125454">
            <w:pPr>
              <w:jc w:val="center"/>
              <w:rPr>
                <w:rFonts w:ascii="Times New Roman" w:hAnsi="Times New Roman" w:cs="Times New Roman"/>
                <w:b/>
                <w:bCs/>
                <w:noProof/>
                <w:sz w:val="24"/>
              </w:rPr>
            </w:pPr>
            <w:r>
              <w:rPr>
                <w:rFonts w:ascii="Times New Roman" w:hAnsi="Times New Roman"/>
                <w:b/>
                <w:sz w:val="24"/>
              </w:rPr>
              <w:t>Plūsma</w:t>
            </w:r>
          </w:p>
        </w:tc>
        <w:tc>
          <w:tcPr>
            <w:tcW w:w="677" w:type="pct"/>
            <w:tcBorders>
              <w:left w:val="nil"/>
              <w:right w:val="nil"/>
            </w:tcBorders>
            <w:shd w:val="clear" w:color="auto" w:fill="F7D6D7"/>
            <w:vAlign w:val="center"/>
          </w:tcPr>
          <w:p w14:paraId="3747AC87" w14:textId="77777777" w:rsidR="005A04B3" w:rsidRPr="00A96ED6" w:rsidRDefault="005A04B3" w:rsidP="00125454">
            <w:pPr>
              <w:jc w:val="center"/>
              <w:rPr>
                <w:rFonts w:ascii="Times New Roman" w:hAnsi="Times New Roman" w:cs="Times New Roman"/>
                <w:b/>
                <w:bCs/>
                <w:noProof/>
                <w:sz w:val="24"/>
              </w:rPr>
            </w:pPr>
            <w:r>
              <w:rPr>
                <w:rFonts w:ascii="Times New Roman" w:hAnsi="Times New Roman"/>
                <w:b/>
                <w:sz w:val="24"/>
              </w:rPr>
              <w:t>ES/ ārpus ES</w:t>
            </w:r>
          </w:p>
        </w:tc>
        <w:tc>
          <w:tcPr>
            <w:tcW w:w="480" w:type="pct"/>
            <w:tcBorders>
              <w:left w:val="nil"/>
              <w:right w:val="single" w:sz="8" w:space="0" w:color="A6A6A6" w:themeColor="background1" w:themeShade="A6"/>
            </w:tcBorders>
            <w:shd w:val="clear" w:color="auto" w:fill="F7D6D7"/>
            <w:vAlign w:val="center"/>
          </w:tcPr>
          <w:p w14:paraId="53B29334" w14:textId="77777777" w:rsidR="005A04B3" w:rsidRPr="00A96ED6" w:rsidRDefault="005A04B3" w:rsidP="00125454">
            <w:pPr>
              <w:jc w:val="center"/>
              <w:rPr>
                <w:rFonts w:ascii="Times New Roman" w:hAnsi="Times New Roman" w:cs="Times New Roman"/>
                <w:b/>
                <w:bCs/>
                <w:noProof/>
                <w:sz w:val="24"/>
              </w:rPr>
            </w:pPr>
            <w:r>
              <w:rPr>
                <w:rFonts w:ascii="Times New Roman" w:hAnsi="Times New Roman"/>
                <w:b/>
                <w:sz w:val="24"/>
              </w:rPr>
              <w:t>Pakalpojums</w:t>
            </w:r>
          </w:p>
        </w:tc>
        <w:tc>
          <w:tcPr>
            <w:tcW w:w="693" w:type="pct"/>
            <w:tcBorders>
              <w:left w:val="single" w:sz="8" w:space="0" w:color="A6A6A6" w:themeColor="background1" w:themeShade="A6"/>
              <w:right w:val="nil"/>
            </w:tcBorders>
            <w:shd w:val="clear" w:color="auto" w:fill="F7D6D7"/>
            <w:vAlign w:val="center"/>
          </w:tcPr>
          <w:p w14:paraId="04C61BC5" w14:textId="77777777" w:rsidR="005A04B3" w:rsidRPr="00A96ED6" w:rsidRDefault="005A04B3" w:rsidP="00125454">
            <w:pPr>
              <w:jc w:val="center"/>
              <w:rPr>
                <w:rFonts w:ascii="Times New Roman" w:hAnsi="Times New Roman" w:cs="Times New Roman"/>
                <w:b/>
                <w:bCs/>
                <w:noProof/>
                <w:sz w:val="24"/>
              </w:rPr>
            </w:pPr>
            <w:r>
              <w:rPr>
                <w:rFonts w:ascii="Times New Roman" w:hAnsi="Times New Roman"/>
                <w:b/>
                <w:sz w:val="24"/>
              </w:rPr>
              <w:t>3. veids</w:t>
            </w:r>
          </w:p>
        </w:tc>
      </w:tr>
      <w:tr w:rsidR="005A04B3" w:rsidRPr="00A96ED6" w14:paraId="3BC19A2A"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625E564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582199A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1C10285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SA</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32E8131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1 646 949</w:t>
            </w:r>
          </w:p>
        </w:tc>
        <w:tc>
          <w:tcPr>
            <w:tcW w:w="226" w:type="pct"/>
            <w:tcBorders>
              <w:top w:val="nil"/>
              <w:left w:val="nil"/>
              <w:bottom w:val="nil"/>
              <w:right w:val="nil"/>
            </w:tcBorders>
          </w:tcPr>
          <w:p w14:paraId="0C31BE91" w14:textId="77777777" w:rsidR="005A04B3" w:rsidRPr="00A96ED6" w:rsidRDefault="005A04B3" w:rsidP="00125454">
            <w:pPr>
              <w:jc w:val="both"/>
              <w:rPr>
                <w:rFonts w:ascii="Times New Roman" w:hAnsi="Times New Roman" w:cs="Times New Roman"/>
                <w:noProof/>
                <w:sz w:val="24"/>
              </w:rPr>
            </w:pPr>
          </w:p>
        </w:tc>
        <w:tc>
          <w:tcPr>
            <w:tcW w:w="539" w:type="pct"/>
            <w:tcBorders>
              <w:left w:val="nil"/>
              <w:bottom w:val="single" w:sz="8" w:space="0" w:color="A6A6A6" w:themeColor="background1" w:themeShade="A6"/>
              <w:right w:val="nil"/>
            </w:tcBorders>
          </w:tcPr>
          <w:p w14:paraId="6B68664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left w:val="nil"/>
              <w:bottom w:val="single" w:sz="8" w:space="0" w:color="A6A6A6" w:themeColor="background1" w:themeShade="A6"/>
              <w:right w:val="nil"/>
            </w:tcBorders>
          </w:tcPr>
          <w:p w14:paraId="1F2905C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left w:val="nil"/>
              <w:bottom w:val="single" w:sz="8" w:space="0" w:color="A6A6A6" w:themeColor="background1" w:themeShade="A6"/>
              <w:right w:val="single" w:sz="8" w:space="0" w:color="A6A6A6" w:themeColor="background1" w:themeShade="A6"/>
            </w:tcBorders>
          </w:tcPr>
          <w:p w14:paraId="03CF04C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SA</w:t>
            </w:r>
          </w:p>
        </w:tc>
        <w:tc>
          <w:tcPr>
            <w:tcW w:w="693" w:type="pct"/>
            <w:tcBorders>
              <w:left w:val="single" w:sz="8" w:space="0" w:color="A6A6A6" w:themeColor="background1" w:themeShade="A6"/>
              <w:bottom w:val="single" w:sz="8" w:space="0" w:color="A6A6A6" w:themeColor="background1" w:themeShade="A6"/>
              <w:right w:val="nil"/>
            </w:tcBorders>
          </w:tcPr>
          <w:p w14:paraId="37F7E2B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1 740 857</w:t>
            </w:r>
          </w:p>
        </w:tc>
      </w:tr>
      <w:tr w:rsidR="005A04B3" w:rsidRPr="00A96ED6" w14:paraId="72EA0B35"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0D4417A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084B0AD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1EC09B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SB</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73E688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965 143</w:t>
            </w:r>
          </w:p>
        </w:tc>
        <w:tc>
          <w:tcPr>
            <w:tcW w:w="226" w:type="pct"/>
            <w:tcBorders>
              <w:top w:val="nil"/>
              <w:left w:val="nil"/>
              <w:bottom w:val="nil"/>
              <w:right w:val="nil"/>
            </w:tcBorders>
          </w:tcPr>
          <w:p w14:paraId="503C1CB1"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2D25877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13CBDAC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0E9483E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SB</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295ABB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368 168</w:t>
            </w:r>
          </w:p>
        </w:tc>
      </w:tr>
      <w:tr w:rsidR="005A04B3" w:rsidRPr="00A96ED6" w14:paraId="12872558"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17BCEE3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460B4E2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AC130E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SC1</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07D59B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345 679</w:t>
            </w:r>
          </w:p>
        </w:tc>
        <w:tc>
          <w:tcPr>
            <w:tcW w:w="226" w:type="pct"/>
            <w:tcBorders>
              <w:top w:val="nil"/>
              <w:left w:val="nil"/>
              <w:bottom w:val="nil"/>
              <w:right w:val="nil"/>
            </w:tcBorders>
          </w:tcPr>
          <w:p w14:paraId="03E6C45B"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47077D7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056651F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1627E7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SC1</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A9A74F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2 164 983</w:t>
            </w:r>
          </w:p>
        </w:tc>
      </w:tr>
      <w:tr w:rsidR="005A04B3" w:rsidRPr="00A96ED6" w14:paraId="4EF59A00"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65B0583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3934249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06DB2E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SC2</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B759BF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383 794</w:t>
            </w:r>
          </w:p>
        </w:tc>
        <w:tc>
          <w:tcPr>
            <w:tcW w:w="226" w:type="pct"/>
            <w:tcBorders>
              <w:top w:val="nil"/>
              <w:left w:val="nil"/>
              <w:bottom w:val="nil"/>
              <w:right w:val="nil"/>
            </w:tcBorders>
          </w:tcPr>
          <w:p w14:paraId="59ED2E37"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7B12EBD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1FEF6F1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F860EF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SC2</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4F9D1E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1 424 843</w:t>
            </w:r>
          </w:p>
        </w:tc>
      </w:tr>
      <w:tr w:rsidR="005A04B3" w:rsidRPr="00A96ED6" w14:paraId="49366A29"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3F21D61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101F971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6F2FEB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53221A9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1 459 685</w:t>
            </w:r>
          </w:p>
        </w:tc>
        <w:tc>
          <w:tcPr>
            <w:tcW w:w="226" w:type="pct"/>
            <w:tcBorders>
              <w:top w:val="nil"/>
              <w:left w:val="nil"/>
              <w:bottom w:val="nil"/>
              <w:right w:val="nil"/>
            </w:tcBorders>
          </w:tcPr>
          <w:p w14:paraId="5E627BC7"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03335D3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648C756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7B80C98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6BF6FF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6 901 437</w:t>
            </w:r>
          </w:p>
        </w:tc>
      </w:tr>
      <w:tr w:rsidR="005A04B3" w:rsidRPr="00A96ED6" w14:paraId="00F02476"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4793792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lastRenderedPageBreak/>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7F9C2B0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52BA58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SD</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679FAC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w:t>
            </w:r>
          </w:p>
        </w:tc>
        <w:tc>
          <w:tcPr>
            <w:tcW w:w="226" w:type="pct"/>
            <w:tcBorders>
              <w:top w:val="nil"/>
              <w:left w:val="nil"/>
              <w:bottom w:val="nil"/>
              <w:right w:val="nil"/>
            </w:tcBorders>
          </w:tcPr>
          <w:p w14:paraId="609713E9"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1EE3CD8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244F8B0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1A94879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SD</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4F22B11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w:t>
            </w:r>
          </w:p>
        </w:tc>
      </w:tr>
      <w:tr w:rsidR="005A04B3" w:rsidRPr="00A96ED6" w14:paraId="4648B678"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17B36E5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599C4D7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C55392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SE</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4C7F01B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4 928 579</w:t>
            </w:r>
          </w:p>
        </w:tc>
        <w:tc>
          <w:tcPr>
            <w:tcW w:w="226" w:type="pct"/>
            <w:tcBorders>
              <w:top w:val="nil"/>
              <w:left w:val="nil"/>
              <w:bottom w:val="nil"/>
              <w:right w:val="nil"/>
            </w:tcBorders>
          </w:tcPr>
          <w:p w14:paraId="3F725E57"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219A0FA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2E57C15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77A1764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SE</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08447BA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2 899 476</w:t>
            </w:r>
          </w:p>
        </w:tc>
      </w:tr>
      <w:tr w:rsidR="005A04B3" w:rsidRPr="00A96ED6" w14:paraId="1F2B0547"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6E8CFCA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31C54B1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78DE82A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0B471D9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1 850 000</w:t>
            </w:r>
          </w:p>
        </w:tc>
        <w:tc>
          <w:tcPr>
            <w:tcW w:w="226" w:type="pct"/>
            <w:tcBorders>
              <w:top w:val="nil"/>
              <w:left w:val="nil"/>
              <w:bottom w:val="nil"/>
              <w:right w:val="nil"/>
            </w:tcBorders>
          </w:tcPr>
          <w:p w14:paraId="42469999"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297F4C7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13A5287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20DBEF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463AE8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9 121 099</w:t>
            </w:r>
          </w:p>
        </w:tc>
      </w:tr>
      <w:tr w:rsidR="005A04B3" w:rsidRPr="00A96ED6" w14:paraId="06F46059"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507629E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6032EDE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1CDD35A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SG</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D5FD16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1 766 998</w:t>
            </w:r>
          </w:p>
        </w:tc>
        <w:tc>
          <w:tcPr>
            <w:tcW w:w="226" w:type="pct"/>
            <w:tcBorders>
              <w:top w:val="nil"/>
              <w:left w:val="nil"/>
              <w:bottom w:val="nil"/>
              <w:right w:val="nil"/>
            </w:tcBorders>
          </w:tcPr>
          <w:p w14:paraId="0FF17427"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3D01A8E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03B96A4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7B2E0C4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SG</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30995F9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8 230 730</w:t>
            </w:r>
          </w:p>
        </w:tc>
      </w:tr>
      <w:tr w:rsidR="005A04B3" w:rsidRPr="00A96ED6" w14:paraId="15B57E3A"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6820F6E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53AD853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2DD564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SH</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4043582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3 753 972</w:t>
            </w:r>
          </w:p>
        </w:tc>
        <w:tc>
          <w:tcPr>
            <w:tcW w:w="226" w:type="pct"/>
            <w:tcBorders>
              <w:top w:val="nil"/>
              <w:left w:val="nil"/>
              <w:bottom w:val="nil"/>
              <w:right w:val="nil"/>
            </w:tcBorders>
          </w:tcPr>
          <w:p w14:paraId="7298B344"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67222A4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24BC689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6B0451C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SH</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FC2F81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13 250 103</w:t>
            </w:r>
          </w:p>
        </w:tc>
      </w:tr>
      <w:tr w:rsidR="005A04B3" w:rsidRPr="00A96ED6" w14:paraId="52BA9B46"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6EB83D0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2D0B0E9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1C3B7BD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SI</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310BB24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12 419 236</w:t>
            </w:r>
          </w:p>
        </w:tc>
        <w:tc>
          <w:tcPr>
            <w:tcW w:w="226" w:type="pct"/>
            <w:tcBorders>
              <w:top w:val="nil"/>
              <w:left w:val="nil"/>
              <w:bottom w:val="nil"/>
              <w:right w:val="nil"/>
            </w:tcBorders>
          </w:tcPr>
          <w:p w14:paraId="28C39507"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723906B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10C32D7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AB2F9E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SI</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F28FE9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19 080 460</w:t>
            </w:r>
          </w:p>
        </w:tc>
      </w:tr>
      <w:tr w:rsidR="005A04B3" w:rsidRPr="00A96ED6" w14:paraId="6F97484F"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5BE3B8C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4A3476C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9BE350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SJ1</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105C50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599,709</w:t>
            </w:r>
          </w:p>
        </w:tc>
        <w:tc>
          <w:tcPr>
            <w:tcW w:w="226" w:type="pct"/>
            <w:tcBorders>
              <w:top w:val="nil"/>
              <w:left w:val="nil"/>
              <w:bottom w:val="nil"/>
              <w:right w:val="nil"/>
            </w:tcBorders>
          </w:tcPr>
          <w:p w14:paraId="05649C2D"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7FC81CE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3B0A7AE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1C18C80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SJ1</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DBDA60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1 021 158</w:t>
            </w:r>
          </w:p>
        </w:tc>
      </w:tr>
      <w:tr w:rsidR="005A04B3" w:rsidRPr="00A96ED6" w14:paraId="39B6B508"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19BE02F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2983EEA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568713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SJ2</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52CC02F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2 467 862</w:t>
            </w:r>
          </w:p>
        </w:tc>
        <w:tc>
          <w:tcPr>
            <w:tcW w:w="226" w:type="pct"/>
            <w:tcBorders>
              <w:top w:val="nil"/>
              <w:left w:val="nil"/>
              <w:bottom w:val="nil"/>
              <w:right w:val="nil"/>
            </w:tcBorders>
          </w:tcPr>
          <w:p w14:paraId="779A186A"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6DA7892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4F46682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B15794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SJ2</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1DB6B7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5 657 288</w:t>
            </w:r>
          </w:p>
        </w:tc>
      </w:tr>
      <w:tr w:rsidR="005A04B3" w:rsidRPr="00A96ED6" w14:paraId="2A5B716A"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314BD6F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45827A2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994FB6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SJ3</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37D014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29 896 371</w:t>
            </w:r>
          </w:p>
        </w:tc>
        <w:tc>
          <w:tcPr>
            <w:tcW w:w="226" w:type="pct"/>
            <w:tcBorders>
              <w:top w:val="nil"/>
              <w:left w:val="nil"/>
              <w:bottom w:val="nil"/>
              <w:right w:val="nil"/>
            </w:tcBorders>
          </w:tcPr>
          <w:p w14:paraId="0DA69B05"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4B95D85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4E98A2E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0AE149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SJ3</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4159BAA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42 564 119</w:t>
            </w:r>
          </w:p>
        </w:tc>
      </w:tr>
      <w:tr w:rsidR="005A04B3" w:rsidRPr="00A96ED6" w14:paraId="78B93F8C"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111ABEE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4A1B9EF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0AED9F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SK</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EEC262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2 725 423</w:t>
            </w:r>
          </w:p>
        </w:tc>
        <w:tc>
          <w:tcPr>
            <w:tcW w:w="226" w:type="pct"/>
            <w:tcBorders>
              <w:top w:val="nil"/>
              <w:left w:val="nil"/>
              <w:bottom w:val="nil"/>
              <w:right w:val="nil"/>
            </w:tcBorders>
          </w:tcPr>
          <w:p w14:paraId="74808F11"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02FD646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4E01AC8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145244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SK</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448D386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1 961 064</w:t>
            </w:r>
          </w:p>
        </w:tc>
      </w:tr>
      <w:tr w:rsidR="005A04B3" w:rsidRPr="00A96ED6" w14:paraId="6AFDDACD"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75C7DB4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0F34826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6C7C294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SL</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2492E0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w:t>
            </w:r>
          </w:p>
        </w:tc>
        <w:tc>
          <w:tcPr>
            <w:tcW w:w="226" w:type="pct"/>
            <w:tcBorders>
              <w:top w:val="nil"/>
              <w:left w:val="nil"/>
              <w:bottom w:val="nil"/>
              <w:right w:val="nil"/>
            </w:tcBorders>
          </w:tcPr>
          <w:p w14:paraId="7C78F38D"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47245D0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5912030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30A03F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SL</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524638C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w:t>
            </w:r>
          </w:p>
        </w:tc>
      </w:tr>
      <w:tr w:rsidR="005A04B3" w:rsidRPr="00A96ED6" w14:paraId="37EDDEA0" w14:textId="77777777" w:rsidTr="00125454">
        <w:tc>
          <w:tcPr>
            <w:tcW w:w="533" w:type="pct"/>
            <w:tcBorders>
              <w:top w:val="single" w:sz="8" w:space="0" w:color="A6A6A6" w:themeColor="background1" w:themeShade="A6"/>
              <w:left w:val="nil"/>
              <w:right w:val="nil"/>
            </w:tcBorders>
          </w:tcPr>
          <w:p w14:paraId="27BFCB82"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Imports</w:t>
            </w:r>
          </w:p>
        </w:tc>
        <w:tc>
          <w:tcPr>
            <w:tcW w:w="716" w:type="pct"/>
            <w:tcBorders>
              <w:top w:val="single" w:sz="8" w:space="0" w:color="A6A6A6" w:themeColor="background1" w:themeShade="A6"/>
              <w:left w:val="nil"/>
              <w:right w:val="nil"/>
            </w:tcBorders>
          </w:tcPr>
          <w:p w14:paraId="03EEF66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441" w:type="pct"/>
            <w:tcBorders>
              <w:top w:val="single" w:sz="8" w:space="0" w:color="A6A6A6" w:themeColor="background1" w:themeShade="A6"/>
              <w:left w:val="nil"/>
              <w:right w:val="single" w:sz="8" w:space="0" w:color="A6A6A6" w:themeColor="background1" w:themeShade="A6"/>
            </w:tcBorders>
          </w:tcPr>
          <w:p w14:paraId="016F5511"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S</w:t>
            </w:r>
          </w:p>
        </w:tc>
        <w:tc>
          <w:tcPr>
            <w:tcW w:w="694" w:type="pct"/>
            <w:tcBorders>
              <w:top w:val="single" w:sz="8" w:space="0" w:color="A6A6A6" w:themeColor="background1" w:themeShade="A6"/>
              <w:left w:val="single" w:sz="8" w:space="0" w:color="A6A6A6" w:themeColor="background1" w:themeShade="A6"/>
              <w:right w:val="nil"/>
            </w:tcBorders>
          </w:tcPr>
          <w:p w14:paraId="271F0E85" w14:textId="77777777" w:rsidR="005A04B3" w:rsidRPr="00A96ED6" w:rsidRDefault="005A04B3" w:rsidP="00125454">
            <w:pPr>
              <w:jc w:val="right"/>
              <w:rPr>
                <w:rFonts w:ascii="Times New Roman" w:hAnsi="Times New Roman" w:cs="Times New Roman"/>
                <w:b/>
                <w:bCs/>
                <w:noProof/>
                <w:sz w:val="24"/>
              </w:rPr>
            </w:pPr>
            <w:r>
              <w:rPr>
                <w:rFonts w:ascii="Times New Roman" w:hAnsi="Times New Roman"/>
                <w:b/>
                <w:sz w:val="24"/>
              </w:rPr>
              <w:t>65 209 400</w:t>
            </w:r>
          </w:p>
        </w:tc>
        <w:tc>
          <w:tcPr>
            <w:tcW w:w="226" w:type="pct"/>
            <w:tcBorders>
              <w:top w:val="nil"/>
              <w:left w:val="nil"/>
              <w:bottom w:val="nil"/>
              <w:right w:val="nil"/>
            </w:tcBorders>
          </w:tcPr>
          <w:p w14:paraId="6D7CD7A3" w14:textId="77777777" w:rsidR="005A04B3" w:rsidRPr="00A96ED6" w:rsidRDefault="005A04B3" w:rsidP="00125454">
            <w:pPr>
              <w:jc w:val="both"/>
              <w:rPr>
                <w:rFonts w:ascii="Times New Roman" w:hAnsi="Times New Roman" w:cs="Times New Roman"/>
                <w:b/>
                <w:bCs/>
                <w:noProof/>
                <w:sz w:val="24"/>
              </w:rPr>
            </w:pPr>
          </w:p>
        </w:tc>
        <w:tc>
          <w:tcPr>
            <w:tcW w:w="539" w:type="pct"/>
            <w:tcBorders>
              <w:top w:val="single" w:sz="8" w:space="0" w:color="A6A6A6" w:themeColor="background1" w:themeShade="A6"/>
              <w:left w:val="nil"/>
              <w:right w:val="nil"/>
            </w:tcBorders>
          </w:tcPr>
          <w:p w14:paraId="69696CF4"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Eksports</w:t>
            </w:r>
          </w:p>
        </w:tc>
        <w:tc>
          <w:tcPr>
            <w:tcW w:w="677" w:type="pct"/>
            <w:tcBorders>
              <w:top w:val="single" w:sz="8" w:space="0" w:color="A6A6A6" w:themeColor="background1" w:themeShade="A6"/>
              <w:left w:val="nil"/>
              <w:right w:val="nil"/>
            </w:tcBorders>
          </w:tcPr>
          <w:p w14:paraId="0C85C20F"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ES iekšienē</w:t>
            </w:r>
          </w:p>
        </w:tc>
        <w:tc>
          <w:tcPr>
            <w:tcW w:w="480" w:type="pct"/>
            <w:tcBorders>
              <w:top w:val="single" w:sz="8" w:space="0" w:color="A6A6A6" w:themeColor="background1" w:themeShade="A6"/>
              <w:left w:val="nil"/>
              <w:right w:val="single" w:sz="8" w:space="0" w:color="A6A6A6" w:themeColor="background1" w:themeShade="A6"/>
            </w:tcBorders>
          </w:tcPr>
          <w:p w14:paraId="02725EC5"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S</w:t>
            </w:r>
          </w:p>
        </w:tc>
        <w:tc>
          <w:tcPr>
            <w:tcW w:w="693" w:type="pct"/>
            <w:tcBorders>
              <w:top w:val="single" w:sz="8" w:space="0" w:color="A6A6A6" w:themeColor="background1" w:themeShade="A6"/>
              <w:left w:val="single" w:sz="8" w:space="0" w:color="A6A6A6" w:themeColor="background1" w:themeShade="A6"/>
              <w:right w:val="nil"/>
            </w:tcBorders>
          </w:tcPr>
          <w:p w14:paraId="78AA4A35" w14:textId="77777777" w:rsidR="005A04B3" w:rsidRPr="00A96ED6" w:rsidRDefault="005A04B3" w:rsidP="00125454">
            <w:pPr>
              <w:jc w:val="right"/>
              <w:rPr>
                <w:rFonts w:ascii="Times New Roman" w:hAnsi="Times New Roman" w:cs="Times New Roman"/>
                <w:b/>
                <w:bCs/>
                <w:noProof/>
                <w:sz w:val="24"/>
              </w:rPr>
            </w:pPr>
            <w:r>
              <w:rPr>
                <w:rFonts w:ascii="Times New Roman" w:hAnsi="Times New Roman"/>
                <w:b/>
                <w:sz w:val="24"/>
              </w:rPr>
              <w:t>116 385 785</w:t>
            </w:r>
          </w:p>
        </w:tc>
      </w:tr>
      <w:tr w:rsidR="005A04B3" w:rsidRPr="00A96ED6" w14:paraId="3954BC89" w14:textId="77777777" w:rsidTr="00125454">
        <w:tc>
          <w:tcPr>
            <w:tcW w:w="533" w:type="pct"/>
            <w:tcBorders>
              <w:left w:val="nil"/>
              <w:bottom w:val="single" w:sz="8" w:space="0" w:color="A6A6A6" w:themeColor="background1" w:themeShade="A6"/>
              <w:right w:val="nil"/>
            </w:tcBorders>
          </w:tcPr>
          <w:p w14:paraId="3B8264F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left w:val="nil"/>
              <w:bottom w:val="single" w:sz="8" w:space="0" w:color="A6A6A6" w:themeColor="background1" w:themeShade="A6"/>
              <w:right w:val="nil"/>
            </w:tcBorders>
          </w:tcPr>
          <w:p w14:paraId="1468EE9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left w:val="nil"/>
              <w:bottom w:val="single" w:sz="8" w:space="0" w:color="A6A6A6" w:themeColor="background1" w:themeShade="A6"/>
              <w:right w:val="single" w:sz="8" w:space="0" w:color="A6A6A6" w:themeColor="background1" w:themeShade="A6"/>
            </w:tcBorders>
          </w:tcPr>
          <w:p w14:paraId="1896D96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SA</w:t>
            </w:r>
          </w:p>
        </w:tc>
        <w:tc>
          <w:tcPr>
            <w:tcW w:w="694" w:type="pct"/>
            <w:tcBorders>
              <w:left w:val="single" w:sz="8" w:space="0" w:color="A6A6A6" w:themeColor="background1" w:themeShade="A6"/>
              <w:bottom w:val="single" w:sz="8" w:space="0" w:color="A6A6A6" w:themeColor="background1" w:themeShade="A6"/>
              <w:right w:val="nil"/>
            </w:tcBorders>
          </w:tcPr>
          <w:p w14:paraId="6E1FDCA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745 372</w:t>
            </w:r>
          </w:p>
        </w:tc>
        <w:tc>
          <w:tcPr>
            <w:tcW w:w="226" w:type="pct"/>
            <w:tcBorders>
              <w:top w:val="nil"/>
              <w:left w:val="nil"/>
              <w:bottom w:val="nil"/>
              <w:right w:val="nil"/>
            </w:tcBorders>
          </w:tcPr>
          <w:p w14:paraId="5760B308" w14:textId="77777777" w:rsidR="005A04B3" w:rsidRPr="00A96ED6" w:rsidRDefault="005A04B3" w:rsidP="00125454">
            <w:pPr>
              <w:jc w:val="both"/>
              <w:rPr>
                <w:rFonts w:ascii="Times New Roman" w:hAnsi="Times New Roman" w:cs="Times New Roman"/>
                <w:noProof/>
                <w:sz w:val="24"/>
              </w:rPr>
            </w:pPr>
          </w:p>
        </w:tc>
        <w:tc>
          <w:tcPr>
            <w:tcW w:w="539" w:type="pct"/>
            <w:tcBorders>
              <w:left w:val="nil"/>
              <w:bottom w:val="single" w:sz="8" w:space="0" w:color="A6A6A6" w:themeColor="background1" w:themeShade="A6"/>
              <w:right w:val="nil"/>
            </w:tcBorders>
          </w:tcPr>
          <w:p w14:paraId="33C114F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left w:val="nil"/>
              <w:bottom w:val="single" w:sz="8" w:space="0" w:color="A6A6A6" w:themeColor="background1" w:themeShade="A6"/>
              <w:right w:val="nil"/>
            </w:tcBorders>
          </w:tcPr>
          <w:p w14:paraId="114D55F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80" w:type="pct"/>
            <w:tcBorders>
              <w:left w:val="nil"/>
              <w:bottom w:val="single" w:sz="8" w:space="0" w:color="A6A6A6" w:themeColor="background1" w:themeShade="A6"/>
              <w:right w:val="single" w:sz="8" w:space="0" w:color="A6A6A6" w:themeColor="background1" w:themeShade="A6"/>
            </w:tcBorders>
          </w:tcPr>
          <w:p w14:paraId="5EE8AF1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SA</w:t>
            </w:r>
          </w:p>
        </w:tc>
        <w:tc>
          <w:tcPr>
            <w:tcW w:w="693" w:type="pct"/>
            <w:tcBorders>
              <w:left w:val="single" w:sz="8" w:space="0" w:color="A6A6A6" w:themeColor="background1" w:themeShade="A6"/>
              <w:bottom w:val="single" w:sz="8" w:space="0" w:color="A6A6A6" w:themeColor="background1" w:themeShade="A6"/>
              <w:right w:val="nil"/>
            </w:tcBorders>
          </w:tcPr>
          <w:p w14:paraId="1F91D99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1 455 655</w:t>
            </w:r>
          </w:p>
        </w:tc>
      </w:tr>
      <w:tr w:rsidR="005A04B3" w:rsidRPr="00A96ED6" w14:paraId="46EA8833"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02D1AF5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4140285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5598BD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SB</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756CB5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825 328</w:t>
            </w:r>
          </w:p>
        </w:tc>
        <w:tc>
          <w:tcPr>
            <w:tcW w:w="226" w:type="pct"/>
            <w:tcBorders>
              <w:top w:val="nil"/>
              <w:left w:val="nil"/>
              <w:bottom w:val="nil"/>
              <w:right w:val="nil"/>
            </w:tcBorders>
          </w:tcPr>
          <w:p w14:paraId="07C2A0D8"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50A13DB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54C92E4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5015EB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SB</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09B752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542 408</w:t>
            </w:r>
          </w:p>
        </w:tc>
      </w:tr>
      <w:tr w:rsidR="005A04B3" w:rsidRPr="00A96ED6" w14:paraId="135B6CA5"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2E77F25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4A99612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7930012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SC1</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41AA4BE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222 255</w:t>
            </w:r>
          </w:p>
        </w:tc>
        <w:tc>
          <w:tcPr>
            <w:tcW w:w="226" w:type="pct"/>
            <w:tcBorders>
              <w:top w:val="nil"/>
              <w:left w:val="nil"/>
              <w:bottom w:val="nil"/>
              <w:right w:val="nil"/>
            </w:tcBorders>
          </w:tcPr>
          <w:p w14:paraId="3D2DCE7B"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2157131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2483002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0A928D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SC1</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048F953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813 749</w:t>
            </w:r>
          </w:p>
        </w:tc>
      </w:tr>
      <w:tr w:rsidR="005A04B3" w:rsidRPr="00A96ED6" w14:paraId="6C8940F9"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3563A26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4A590BB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522AF2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SC2</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EA6AFA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80 853</w:t>
            </w:r>
          </w:p>
        </w:tc>
        <w:tc>
          <w:tcPr>
            <w:tcW w:w="226" w:type="pct"/>
            <w:tcBorders>
              <w:top w:val="nil"/>
              <w:left w:val="nil"/>
              <w:bottom w:val="nil"/>
              <w:right w:val="nil"/>
            </w:tcBorders>
          </w:tcPr>
          <w:p w14:paraId="4BAC975E"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3737CFD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732DF52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523996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SC2</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01C137E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381 128</w:t>
            </w:r>
          </w:p>
        </w:tc>
      </w:tr>
      <w:tr w:rsidR="005A04B3" w:rsidRPr="00A96ED6" w14:paraId="6B643446"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688E7DE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3D81EC6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C56F63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F2FC0A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710 401</w:t>
            </w:r>
          </w:p>
        </w:tc>
        <w:tc>
          <w:tcPr>
            <w:tcW w:w="226" w:type="pct"/>
            <w:tcBorders>
              <w:top w:val="nil"/>
              <w:left w:val="nil"/>
              <w:bottom w:val="nil"/>
              <w:right w:val="nil"/>
            </w:tcBorders>
          </w:tcPr>
          <w:p w14:paraId="15FE43AC"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5676ED2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2B740E6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1E59C2E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4974CA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2 005 847</w:t>
            </w:r>
          </w:p>
        </w:tc>
      </w:tr>
      <w:tr w:rsidR="005A04B3" w:rsidRPr="00A96ED6" w14:paraId="7E6D6152"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7E3655A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05806A4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A7A808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SD</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38A0DD1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w:t>
            </w:r>
          </w:p>
        </w:tc>
        <w:tc>
          <w:tcPr>
            <w:tcW w:w="226" w:type="pct"/>
            <w:tcBorders>
              <w:top w:val="nil"/>
              <w:left w:val="nil"/>
              <w:bottom w:val="nil"/>
              <w:right w:val="nil"/>
            </w:tcBorders>
          </w:tcPr>
          <w:p w14:paraId="0E4E5103"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6D86A68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61AF32A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19361D2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SD</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4C08889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w:t>
            </w:r>
          </w:p>
        </w:tc>
      </w:tr>
      <w:tr w:rsidR="005A04B3" w:rsidRPr="00A96ED6" w14:paraId="3324D03A"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453B7DC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1654FFD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5E82FC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SE</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477CC59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2 883 910</w:t>
            </w:r>
          </w:p>
        </w:tc>
        <w:tc>
          <w:tcPr>
            <w:tcW w:w="226" w:type="pct"/>
            <w:tcBorders>
              <w:top w:val="nil"/>
              <w:left w:val="nil"/>
              <w:bottom w:val="nil"/>
              <w:right w:val="nil"/>
            </w:tcBorders>
          </w:tcPr>
          <w:p w14:paraId="18B63BAE"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221C50A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334F440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02F28CB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SE</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E0C910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704 078</w:t>
            </w:r>
          </w:p>
        </w:tc>
      </w:tr>
      <w:tr w:rsidR="005A04B3" w:rsidRPr="00A96ED6" w14:paraId="762E4AF8"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2655164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2943F65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F4E0D9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06C5D9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550 000</w:t>
            </w:r>
          </w:p>
        </w:tc>
        <w:tc>
          <w:tcPr>
            <w:tcW w:w="226" w:type="pct"/>
            <w:tcBorders>
              <w:top w:val="nil"/>
              <w:left w:val="nil"/>
              <w:bottom w:val="nil"/>
              <w:right w:val="nil"/>
            </w:tcBorders>
          </w:tcPr>
          <w:p w14:paraId="384EDD0B"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4482C68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68066F6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9ED684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03C6A18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17 091 875</w:t>
            </w:r>
          </w:p>
        </w:tc>
      </w:tr>
      <w:tr w:rsidR="005A04B3" w:rsidRPr="00A96ED6" w14:paraId="7274E170"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68FEF10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1771406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6EC1A03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SG</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52C392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3 842 589</w:t>
            </w:r>
          </w:p>
        </w:tc>
        <w:tc>
          <w:tcPr>
            <w:tcW w:w="226" w:type="pct"/>
            <w:tcBorders>
              <w:top w:val="nil"/>
              <w:left w:val="nil"/>
              <w:bottom w:val="nil"/>
              <w:right w:val="nil"/>
            </w:tcBorders>
          </w:tcPr>
          <w:p w14:paraId="5C9A02B5"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1B66BCA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4F60703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1BED3F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SG</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50D7661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15 079 445</w:t>
            </w:r>
          </w:p>
        </w:tc>
      </w:tr>
      <w:tr w:rsidR="005A04B3" w:rsidRPr="00A96ED6" w14:paraId="659E0902"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08F9786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658CE4D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69346C7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SH</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B30FE7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1 779 334</w:t>
            </w:r>
          </w:p>
        </w:tc>
        <w:tc>
          <w:tcPr>
            <w:tcW w:w="226" w:type="pct"/>
            <w:tcBorders>
              <w:top w:val="nil"/>
              <w:left w:val="nil"/>
              <w:bottom w:val="nil"/>
              <w:right w:val="nil"/>
            </w:tcBorders>
          </w:tcPr>
          <w:p w14:paraId="419E3B9F"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6E62254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463D829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0C8AF4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SH</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DF831D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3 824 309</w:t>
            </w:r>
          </w:p>
        </w:tc>
      </w:tr>
      <w:tr w:rsidR="005A04B3" w:rsidRPr="00A96ED6" w14:paraId="170B5101"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7ACC793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115293D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7FD56D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SI</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3CF8A25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4 018 174</w:t>
            </w:r>
          </w:p>
        </w:tc>
        <w:tc>
          <w:tcPr>
            <w:tcW w:w="226" w:type="pct"/>
            <w:tcBorders>
              <w:top w:val="nil"/>
              <w:left w:val="nil"/>
              <w:bottom w:val="nil"/>
              <w:right w:val="nil"/>
            </w:tcBorders>
          </w:tcPr>
          <w:p w14:paraId="2978943C"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11DB973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3044F58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 xml:space="preserve">Ārpus </w:t>
            </w:r>
            <w:r>
              <w:rPr>
                <w:rFonts w:ascii="Times New Roman" w:hAnsi="Times New Roman"/>
                <w:sz w:val="24"/>
              </w:rPr>
              <w:lastRenderedPageBreak/>
              <w:t>ES</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608BAF4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lastRenderedPageBreak/>
              <w:t>SI</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9D121D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5 596 865</w:t>
            </w:r>
          </w:p>
        </w:tc>
      </w:tr>
      <w:tr w:rsidR="005A04B3" w:rsidRPr="00A96ED6" w14:paraId="72FEC386"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282F536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3AA0620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5DE645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SJ1</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FBB37D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247 753</w:t>
            </w:r>
          </w:p>
        </w:tc>
        <w:tc>
          <w:tcPr>
            <w:tcW w:w="226" w:type="pct"/>
            <w:tcBorders>
              <w:top w:val="nil"/>
              <w:left w:val="nil"/>
              <w:bottom w:val="nil"/>
              <w:right w:val="nil"/>
            </w:tcBorders>
          </w:tcPr>
          <w:p w14:paraId="3C5AFB38"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0964565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6950BD3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976D11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SJ1</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3E4187A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688 872</w:t>
            </w:r>
          </w:p>
        </w:tc>
      </w:tr>
      <w:tr w:rsidR="005A04B3" w:rsidRPr="00A96ED6" w14:paraId="60258BCF"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329FD70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3909F2C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DB47D9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SJ2</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042B88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1 627 987</w:t>
            </w:r>
          </w:p>
        </w:tc>
        <w:tc>
          <w:tcPr>
            <w:tcW w:w="226" w:type="pct"/>
            <w:tcBorders>
              <w:top w:val="nil"/>
              <w:left w:val="nil"/>
              <w:bottom w:val="nil"/>
              <w:right w:val="nil"/>
            </w:tcBorders>
          </w:tcPr>
          <w:p w14:paraId="3AAE3FD4"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49D37C9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5160494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75E83C7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SJ2</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964EEA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7 641 838</w:t>
            </w:r>
          </w:p>
        </w:tc>
      </w:tr>
      <w:tr w:rsidR="005A04B3" w:rsidRPr="00A96ED6" w14:paraId="30D36583"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1B71750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6AA3EF9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E2BC12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SJ3</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5F9E100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27 125 528</w:t>
            </w:r>
          </w:p>
        </w:tc>
        <w:tc>
          <w:tcPr>
            <w:tcW w:w="226" w:type="pct"/>
            <w:tcBorders>
              <w:top w:val="nil"/>
              <w:left w:val="nil"/>
              <w:bottom w:val="nil"/>
              <w:right w:val="nil"/>
            </w:tcBorders>
          </w:tcPr>
          <w:p w14:paraId="4DDA6125"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4DCD988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6361C6A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90E599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SJ3</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690ECA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15 632 734</w:t>
            </w:r>
          </w:p>
        </w:tc>
      </w:tr>
      <w:tr w:rsidR="005A04B3" w:rsidRPr="00A96ED6" w14:paraId="5AD63BDD"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38EA17E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07A3AD1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D334F3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SK</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472323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610 849</w:t>
            </w:r>
          </w:p>
        </w:tc>
        <w:tc>
          <w:tcPr>
            <w:tcW w:w="226" w:type="pct"/>
            <w:tcBorders>
              <w:top w:val="nil"/>
              <w:left w:val="nil"/>
              <w:bottom w:val="nil"/>
              <w:right w:val="nil"/>
            </w:tcBorders>
          </w:tcPr>
          <w:p w14:paraId="4BFC5366"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2A18427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7FBB14A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714AF8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SK</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F9D912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543 999</w:t>
            </w:r>
          </w:p>
        </w:tc>
      </w:tr>
      <w:tr w:rsidR="005A04B3" w:rsidRPr="00A96ED6" w14:paraId="6F358918" w14:textId="77777777" w:rsidTr="00125454">
        <w:tc>
          <w:tcPr>
            <w:tcW w:w="533" w:type="pct"/>
            <w:tcBorders>
              <w:top w:val="single" w:sz="8" w:space="0" w:color="A6A6A6" w:themeColor="background1" w:themeShade="A6"/>
              <w:left w:val="nil"/>
              <w:bottom w:val="single" w:sz="8" w:space="0" w:color="A6A6A6" w:themeColor="background1" w:themeShade="A6"/>
              <w:right w:val="nil"/>
            </w:tcBorders>
          </w:tcPr>
          <w:p w14:paraId="67C37E3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6" w:type="pct"/>
            <w:tcBorders>
              <w:top w:val="single" w:sz="8" w:space="0" w:color="A6A6A6" w:themeColor="background1" w:themeShade="A6"/>
              <w:left w:val="nil"/>
              <w:bottom w:val="single" w:sz="8" w:space="0" w:color="A6A6A6" w:themeColor="background1" w:themeShade="A6"/>
              <w:right w:val="nil"/>
            </w:tcBorders>
          </w:tcPr>
          <w:p w14:paraId="51CD607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41"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EFA8B5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SL</w:t>
            </w:r>
          </w:p>
        </w:tc>
        <w:tc>
          <w:tcPr>
            <w:tcW w:w="694"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CBFBDA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w:t>
            </w:r>
          </w:p>
        </w:tc>
        <w:tc>
          <w:tcPr>
            <w:tcW w:w="226" w:type="pct"/>
            <w:tcBorders>
              <w:top w:val="nil"/>
              <w:left w:val="nil"/>
              <w:bottom w:val="nil"/>
              <w:right w:val="nil"/>
            </w:tcBorders>
          </w:tcPr>
          <w:p w14:paraId="62DC7D79"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bottom w:val="single" w:sz="8" w:space="0" w:color="A6A6A6" w:themeColor="background1" w:themeShade="A6"/>
              <w:right w:val="nil"/>
            </w:tcBorders>
          </w:tcPr>
          <w:p w14:paraId="3FC66CE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677" w:type="pct"/>
            <w:tcBorders>
              <w:top w:val="single" w:sz="8" w:space="0" w:color="A6A6A6" w:themeColor="background1" w:themeShade="A6"/>
              <w:left w:val="nil"/>
              <w:bottom w:val="single" w:sz="8" w:space="0" w:color="A6A6A6" w:themeColor="background1" w:themeShade="A6"/>
              <w:right w:val="nil"/>
            </w:tcBorders>
          </w:tcPr>
          <w:p w14:paraId="3A4C29D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480"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16ECF93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SL</w:t>
            </w:r>
          </w:p>
        </w:tc>
        <w:tc>
          <w:tcPr>
            <w:tcW w:w="693"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C22697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w:t>
            </w:r>
          </w:p>
        </w:tc>
      </w:tr>
      <w:tr w:rsidR="005A04B3" w:rsidRPr="00A96ED6" w14:paraId="52C193BB" w14:textId="77777777" w:rsidTr="00125454">
        <w:tc>
          <w:tcPr>
            <w:tcW w:w="533" w:type="pct"/>
            <w:tcBorders>
              <w:top w:val="single" w:sz="8" w:space="0" w:color="A6A6A6" w:themeColor="background1" w:themeShade="A6"/>
              <w:left w:val="nil"/>
              <w:right w:val="nil"/>
            </w:tcBorders>
          </w:tcPr>
          <w:p w14:paraId="73D94FC2"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Imports</w:t>
            </w:r>
          </w:p>
        </w:tc>
        <w:tc>
          <w:tcPr>
            <w:tcW w:w="716" w:type="pct"/>
            <w:tcBorders>
              <w:top w:val="single" w:sz="8" w:space="0" w:color="A6A6A6" w:themeColor="background1" w:themeShade="A6"/>
              <w:left w:val="nil"/>
              <w:right w:val="nil"/>
            </w:tcBorders>
          </w:tcPr>
          <w:p w14:paraId="72D5B0FF"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Ārpus ES</w:t>
            </w:r>
          </w:p>
        </w:tc>
        <w:tc>
          <w:tcPr>
            <w:tcW w:w="441" w:type="pct"/>
            <w:tcBorders>
              <w:top w:val="single" w:sz="8" w:space="0" w:color="A6A6A6" w:themeColor="background1" w:themeShade="A6"/>
              <w:left w:val="nil"/>
              <w:right w:val="single" w:sz="8" w:space="0" w:color="A6A6A6" w:themeColor="background1" w:themeShade="A6"/>
            </w:tcBorders>
          </w:tcPr>
          <w:p w14:paraId="0AF419A8"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S</w:t>
            </w:r>
          </w:p>
        </w:tc>
        <w:tc>
          <w:tcPr>
            <w:tcW w:w="694" w:type="pct"/>
            <w:tcBorders>
              <w:top w:val="single" w:sz="8" w:space="0" w:color="A6A6A6" w:themeColor="background1" w:themeShade="A6"/>
              <w:left w:val="single" w:sz="8" w:space="0" w:color="A6A6A6" w:themeColor="background1" w:themeShade="A6"/>
              <w:right w:val="nil"/>
            </w:tcBorders>
          </w:tcPr>
          <w:p w14:paraId="5188EE9D" w14:textId="77777777" w:rsidR="005A04B3" w:rsidRPr="00A96ED6" w:rsidRDefault="005A04B3" w:rsidP="00125454">
            <w:pPr>
              <w:jc w:val="right"/>
              <w:rPr>
                <w:rFonts w:ascii="Times New Roman" w:hAnsi="Times New Roman" w:cs="Times New Roman"/>
                <w:b/>
                <w:bCs/>
                <w:noProof/>
                <w:sz w:val="24"/>
              </w:rPr>
            </w:pPr>
            <w:r>
              <w:rPr>
                <w:rFonts w:ascii="Times New Roman" w:hAnsi="Times New Roman"/>
                <w:b/>
                <w:sz w:val="24"/>
              </w:rPr>
              <w:t>45 270 832</w:t>
            </w:r>
          </w:p>
        </w:tc>
        <w:tc>
          <w:tcPr>
            <w:tcW w:w="226" w:type="pct"/>
            <w:tcBorders>
              <w:top w:val="nil"/>
              <w:left w:val="nil"/>
              <w:bottom w:val="nil"/>
              <w:right w:val="nil"/>
            </w:tcBorders>
          </w:tcPr>
          <w:p w14:paraId="0D36D9CD" w14:textId="77777777" w:rsidR="005A04B3" w:rsidRPr="00A96ED6" w:rsidRDefault="005A04B3" w:rsidP="00125454">
            <w:pPr>
              <w:jc w:val="both"/>
              <w:rPr>
                <w:rFonts w:ascii="Times New Roman" w:hAnsi="Times New Roman" w:cs="Times New Roman"/>
                <w:noProof/>
                <w:sz w:val="24"/>
              </w:rPr>
            </w:pPr>
          </w:p>
        </w:tc>
        <w:tc>
          <w:tcPr>
            <w:tcW w:w="539" w:type="pct"/>
            <w:tcBorders>
              <w:top w:val="single" w:sz="8" w:space="0" w:color="A6A6A6" w:themeColor="background1" w:themeShade="A6"/>
              <w:left w:val="nil"/>
              <w:right w:val="nil"/>
            </w:tcBorders>
          </w:tcPr>
          <w:p w14:paraId="0C4E3C02"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Eksports</w:t>
            </w:r>
          </w:p>
        </w:tc>
        <w:tc>
          <w:tcPr>
            <w:tcW w:w="677" w:type="pct"/>
            <w:tcBorders>
              <w:top w:val="single" w:sz="8" w:space="0" w:color="A6A6A6" w:themeColor="background1" w:themeShade="A6"/>
              <w:left w:val="nil"/>
              <w:right w:val="nil"/>
            </w:tcBorders>
          </w:tcPr>
          <w:p w14:paraId="3060C47C"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Ārpus ES</w:t>
            </w:r>
          </w:p>
        </w:tc>
        <w:tc>
          <w:tcPr>
            <w:tcW w:w="480" w:type="pct"/>
            <w:tcBorders>
              <w:top w:val="single" w:sz="8" w:space="0" w:color="A6A6A6" w:themeColor="background1" w:themeShade="A6"/>
              <w:left w:val="nil"/>
              <w:right w:val="single" w:sz="8" w:space="0" w:color="A6A6A6" w:themeColor="background1" w:themeShade="A6"/>
            </w:tcBorders>
          </w:tcPr>
          <w:p w14:paraId="0B5EA5E3"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S</w:t>
            </w:r>
          </w:p>
        </w:tc>
        <w:tc>
          <w:tcPr>
            <w:tcW w:w="693" w:type="pct"/>
            <w:tcBorders>
              <w:top w:val="single" w:sz="8" w:space="0" w:color="A6A6A6" w:themeColor="background1" w:themeShade="A6"/>
              <w:left w:val="single" w:sz="8" w:space="0" w:color="A6A6A6" w:themeColor="background1" w:themeShade="A6"/>
              <w:right w:val="nil"/>
            </w:tcBorders>
          </w:tcPr>
          <w:p w14:paraId="490EAAF7" w14:textId="77777777" w:rsidR="005A04B3" w:rsidRPr="00A96ED6" w:rsidRDefault="005A04B3" w:rsidP="00125454">
            <w:pPr>
              <w:jc w:val="right"/>
              <w:rPr>
                <w:rFonts w:ascii="Times New Roman" w:hAnsi="Times New Roman" w:cs="Times New Roman"/>
                <w:b/>
                <w:bCs/>
                <w:noProof/>
                <w:sz w:val="24"/>
              </w:rPr>
            </w:pPr>
            <w:r>
              <w:rPr>
                <w:rFonts w:ascii="Times New Roman" w:hAnsi="Times New Roman"/>
                <w:b/>
                <w:sz w:val="24"/>
              </w:rPr>
              <w:t>72 002 801</w:t>
            </w:r>
          </w:p>
        </w:tc>
      </w:tr>
    </w:tbl>
    <w:p w14:paraId="674D4A24" w14:textId="77777777" w:rsidR="005A04B3" w:rsidRPr="00A96ED6" w:rsidRDefault="005A04B3" w:rsidP="005A04B3">
      <w:pPr>
        <w:jc w:val="both"/>
        <w:rPr>
          <w:rFonts w:ascii="Times New Roman" w:hAnsi="Times New Roman" w:cs="Times New Roman"/>
          <w:b/>
          <w:bCs/>
          <w:noProof/>
          <w:color w:val="B83B46"/>
          <w:sz w:val="24"/>
        </w:rPr>
      </w:pPr>
    </w:p>
    <w:p w14:paraId="1B2245C9"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Nīderlandes Statistikas birojs</w:t>
      </w:r>
    </w:p>
    <w:p w14:paraId="0CDBE96B" w14:textId="77777777" w:rsidR="005A04B3" w:rsidRPr="00A96ED6" w:rsidRDefault="005A04B3" w:rsidP="005A04B3">
      <w:pPr>
        <w:jc w:val="both"/>
        <w:rPr>
          <w:rFonts w:ascii="Times New Roman" w:hAnsi="Times New Roman" w:cs="Times New Roman"/>
          <w:noProof/>
          <w:sz w:val="24"/>
        </w:rPr>
      </w:pPr>
    </w:p>
    <w:p w14:paraId="6B966697"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Apkopotie rezultāti par visiem pakalpojumu sniegšanas veidiem</w:t>
      </w:r>
    </w:p>
    <w:p w14:paraId="03EA9BF4" w14:textId="77777777" w:rsidR="005A04B3" w:rsidRPr="00A96ED6" w:rsidRDefault="005A04B3" w:rsidP="005A04B3">
      <w:pPr>
        <w:jc w:val="both"/>
        <w:rPr>
          <w:rFonts w:ascii="Times New Roman" w:hAnsi="Times New Roman" w:cs="Times New Roman"/>
          <w:b/>
          <w:bCs/>
          <w:noProof/>
          <w:sz w:val="24"/>
        </w:rPr>
      </w:pPr>
    </w:p>
    <w:p w14:paraId="5A6DA51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Visi četri pakalpojumu sniegšanas veidi ir norādīti 13.16. tabulā.</w:t>
      </w:r>
    </w:p>
    <w:p w14:paraId="3B639888" w14:textId="77777777" w:rsidR="005A04B3" w:rsidRPr="00A96ED6" w:rsidRDefault="005A04B3" w:rsidP="005A04B3">
      <w:pPr>
        <w:jc w:val="both"/>
        <w:rPr>
          <w:rFonts w:ascii="Times New Roman" w:hAnsi="Times New Roman" w:cs="Times New Roman"/>
          <w:noProof/>
          <w:sz w:val="24"/>
        </w:rPr>
      </w:pPr>
    </w:p>
    <w:p w14:paraId="76DF7B2F"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13.16. tabula. Pakalpojumu starptautiskā sniegšana pēc pakalpojuma sniegšanas veida, kopējie pakalpojumi (%)</w:t>
      </w:r>
    </w:p>
    <w:p w14:paraId="7685BBD9" w14:textId="77777777" w:rsidR="005A04B3" w:rsidRPr="00A96ED6" w:rsidRDefault="005A04B3" w:rsidP="005A04B3">
      <w:pPr>
        <w:jc w:val="both"/>
        <w:rPr>
          <w:rFonts w:ascii="Times New Roman" w:hAnsi="Times New Roman" w:cs="Times New Roman"/>
          <w:b/>
          <w:noProof/>
          <w:sz w:val="24"/>
        </w:rPr>
      </w:pPr>
    </w:p>
    <w:tbl>
      <w:tblPr>
        <w:tblW w:w="4374"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28" w:type="dxa"/>
          <w:left w:w="28" w:type="dxa"/>
          <w:bottom w:w="28" w:type="dxa"/>
          <w:right w:w="28" w:type="dxa"/>
        </w:tblCellMar>
        <w:tblLook w:val="01E0" w:firstRow="1" w:lastRow="1" w:firstColumn="1" w:lastColumn="1" w:noHBand="0" w:noVBand="0"/>
      </w:tblPr>
      <w:tblGrid>
        <w:gridCol w:w="1285"/>
        <w:gridCol w:w="1712"/>
        <w:gridCol w:w="1282"/>
        <w:gridCol w:w="1287"/>
        <w:gridCol w:w="1281"/>
        <w:gridCol w:w="1141"/>
      </w:tblGrid>
      <w:tr w:rsidR="005A04B3" w:rsidRPr="00A96ED6" w14:paraId="4A93D085" w14:textId="77777777" w:rsidTr="00125454">
        <w:trPr>
          <w:trHeight w:val="544"/>
        </w:trPr>
        <w:tc>
          <w:tcPr>
            <w:tcW w:w="804" w:type="pct"/>
            <w:tcBorders>
              <w:left w:val="nil"/>
              <w:right w:val="nil"/>
            </w:tcBorders>
            <w:shd w:val="clear" w:color="auto" w:fill="F7D6D7"/>
            <w:vAlign w:val="center"/>
          </w:tcPr>
          <w:p w14:paraId="038464C1"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Plūsma</w:t>
            </w:r>
          </w:p>
        </w:tc>
        <w:tc>
          <w:tcPr>
            <w:tcW w:w="1071" w:type="pct"/>
            <w:tcBorders>
              <w:left w:val="nil"/>
              <w:right w:val="single" w:sz="8" w:space="0" w:color="A6A6A6" w:themeColor="background1" w:themeShade="A6"/>
            </w:tcBorders>
            <w:shd w:val="clear" w:color="auto" w:fill="F7D6D7"/>
            <w:vAlign w:val="center"/>
          </w:tcPr>
          <w:p w14:paraId="0919E967"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Partneris</w:t>
            </w:r>
          </w:p>
        </w:tc>
        <w:tc>
          <w:tcPr>
            <w:tcW w:w="802" w:type="pct"/>
            <w:tcBorders>
              <w:left w:val="single" w:sz="8" w:space="0" w:color="A6A6A6" w:themeColor="background1" w:themeShade="A6"/>
              <w:right w:val="single" w:sz="8" w:space="0" w:color="A6A6A6" w:themeColor="background1" w:themeShade="A6"/>
            </w:tcBorders>
            <w:shd w:val="clear" w:color="auto" w:fill="F7D6D7"/>
            <w:vAlign w:val="center"/>
          </w:tcPr>
          <w:p w14:paraId="421BCB1E"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1. veids</w:t>
            </w:r>
          </w:p>
        </w:tc>
        <w:tc>
          <w:tcPr>
            <w:tcW w:w="805" w:type="pct"/>
            <w:tcBorders>
              <w:left w:val="single" w:sz="8" w:space="0" w:color="A6A6A6" w:themeColor="background1" w:themeShade="A6"/>
              <w:right w:val="nil"/>
            </w:tcBorders>
            <w:shd w:val="clear" w:color="auto" w:fill="F7D6D7"/>
            <w:vAlign w:val="center"/>
          </w:tcPr>
          <w:p w14:paraId="3F4C084D"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2. veids</w:t>
            </w:r>
          </w:p>
        </w:tc>
        <w:tc>
          <w:tcPr>
            <w:tcW w:w="802" w:type="pct"/>
            <w:tcBorders>
              <w:left w:val="nil"/>
              <w:right w:val="nil"/>
            </w:tcBorders>
            <w:shd w:val="clear" w:color="auto" w:fill="F7D6D7"/>
            <w:vAlign w:val="center"/>
          </w:tcPr>
          <w:p w14:paraId="62E759F9"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3. veids</w:t>
            </w:r>
          </w:p>
        </w:tc>
        <w:tc>
          <w:tcPr>
            <w:tcW w:w="714" w:type="pct"/>
            <w:tcBorders>
              <w:left w:val="nil"/>
              <w:right w:val="nil"/>
            </w:tcBorders>
            <w:shd w:val="clear" w:color="auto" w:fill="F7D6D7"/>
            <w:vAlign w:val="center"/>
          </w:tcPr>
          <w:p w14:paraId="607383CA"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4. veids</w:t>
            </w:r>
          </w:p>
        </w:tc>
      </w:tr>
      <w:tr w:rsidR="005A04B3" w:rsidRPr="00A96ED6" w14:paraId="3547CF18" w14:textId="77777777" w:rsidTr="00125454">
        <w:trPr>
          <w:trHeight w:val="284"/>
        </w:trPr>
        <w:tc>
          <w:tcPr>
            <w:tcW w:w="804" w:type="pct"/>
            <w:tcBorders>
              <w:left w:val="single" w:sz="6" w:space="0" w:color="D3D3D3"/>
              <w:bottom w:val="single" w:sz="8" w:space="0" w:color="A6A6A6" w:themeColor="background1" w:themeShade="A6"/>
              <w:right w:val="single" w:sz="8" w:space="0" w:color="D3D3D3"/>
            </w:tcBorders>
          </w:tcPr>
          <w:p w14:paraId="23B36CFD"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Eksports</w:t>
            </w:r>
          </w:p>
        </w:tc>
        <w:tc>
          <w:tcPr>
            <w:tcW w:w="1071" w:type="pct"/>
            <w:tcBorders>
              <w:left w:val="single" w:sz="8" w:space="0" w:color="D3D3D3"/>
              <w:bottom w:val="single" w:sz="8" w:space="0" w:color="A6A6A6" w:themeColor="background1" w:themeShade="A6"/>
              <w:right w:val="single" w:sz="8" w:space="0" w:color="A6A6A6" w:themeColor="background1" w:themeShade="A6"/>
            </w:tcBorders>
          </w:tcPr>
          <w:p w14:paraId="3568E440"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ES iekšienē</w:t>
            </w:r>
          </w:p>
        </w:tc>
        <w:tc>
          <w:tcPr>
            <w:tcW w:w="802" w:type="pct"/>
            <w:tcBorders>
              <w:left w:val="single" w:sz="8" w:space="0" w:color="A6A6A6" w:themeColor="background1" w:themeShade="A6"/>
              <w:bottom w:val="single" w:sz="8" w:space="0" w:color="A6A6A6" w:themeColor="background1" w:themeShade="A6"/>
              <w:right w:val="single" w:sz="8" w:space="0" w:color="A6A6A6" w:themeColor="background1" w:themeShade="A6"/>
            </w:tcBorders>
          </w:tcPr>
          <w:p w14:paraId="140949E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44</w:t>
            </w:r>
          </w:p>
        </w:tc>
        <w:tc>
          <w:tcPr>
            <w:tcW w:w="805" w:type="pct"/>
            <w:tcBorders>
              <w:left w:val="single" w:sz="8" w:space="0" w:color="A6A6A6" w:themeColor="background1" w:themeShade="A6"/>
              <w:bottom w:val="single" w:sz="8" w:space="0" w:color="A6A6A6" w:themeColor="background1" w:themeShade="A6"/>
              <w:right w:val="single" w:sz="6" w:space="0" w:color="D3D3D3"/>
            </w:tcBorders>
          </w:tcPr>
          <w:p w14:paraId="43644CC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w:t>
            </w:r>
          </w:p>
        </w:tc>
        <w:tc>
          <w:tcPr>
            <w:tcW w:w="802" w:type="pct"/>
            <w:tcBorders>
              <w:left w:val="single" w:sz="6" w:space="0" w:color="D3D3D3"/>
              <w:bottom w:val="single" w:sz="8" w:space="0" w:color="A6A6A6" w:themeColor="background1" w:themeShade="A6"/>
              <w:right w:val="single" w:sz="6" w:space="0" w:color="D3D3D3"/>
            </w:tcBorders>
          </w:tcPr>
          <w:p w14:paraId="79E13FE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49</w:t>
            </w:r>
          </w:p>
        </w:tc>
        <w:tc>
          <w:tcPr>
            <w:tcW w:w="714" w:type="pct"/>
            <w:tcBorders>
              <w:left w:val="single" w:sz="6" w:space="0" w:color="D3D3D3"/>
              <w:bottom w:val="single" w:sz="8" w:space="0" w:color="A6A6A6" w:themeColor="background1" w:themeShade="A6"/>
              <w:right w:val="single" w:sz="6" w:space="0" w:color="D3D3D3"/>
            </w:tcBorders>
          </w:tcPr>
          <w:p w14:paraId="515E9A0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w:t>
            </w:r>
          </w:p>
        </w:tc>
      </w:tr>
      <w:tr w:rsidR="005A04B3" w:rsidRPr="00A96ED6" w14:paraId="6C0368FA" w14:textId="77777777" w:rsidTr="00125454">
        <w:trPr>
          <w:trHeight w:val="282"/>
        </w:trPr>
        <w:tc>
          <w:tcPr>
            <w:tcW w:w="804" w:type="pct"/>
            <w:tcBorders>
              <w:top w:val="single" w:sz="8" w:space="0" w:color="A6A6A6" w:themeColor="background1" w:themeShade="A6"/>
              <w:left w:val="single" w:sz="6" w:space="0" w:color="D3D3D3"/>
              <w:bottom w:val="single" w:sz="8" w:space="0" w:color="A6A6A6" w:themeColor="background1" w:themeShade="A6"/>
              <w:right w:val="single" w:sz="8" w:space="0" w:color="D3D3D3"/>
            </w:tcBorders>
          </w:tcPr>
          <w:p w14:paraId="1EE08950"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Eksports</w:t>
            </w:r>
          </w:p>
        </w:tc>
        <w:tc>
          <w:tcPr>
            <w:tcW w:w="1071" w:type="pct"/>
            <w:tcBorders>
              <w:top w:val="single" w:sz="8" w:space="0" w:color="A6A6A6" w:themeColor="background1" w:themeShade="A6"/>
              <w:left w:val="single" w:sz="8" w:space="0" w:color="D3D3D3"/>
              <w:bottom w:val="single" w:sz="8" w:space="0" w:color="A6A6A6" w:themeColor="background1" w:themeShade="A6"/>
              <w:right w:val="single" w:sz="8" w:space="0" w:color="A6A6A6" w:themeColor="background1" w:themeShade="A6"/>
            </w:tcBorders>
          </w:tcPr>
          <w:p w14:paraId="27008161"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Ārpus ES</w:t>
            </w:r>
          </w:p>
        </w:tc>
        <w:tc>
          <w:tcPr>
            <w:tcW w:w="802"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59702C5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45</w:t>
            </w:r>
          </w:p>
        </w:tc>
        <w:tc>
          <w:tcPr>
            <w:tcW w:w="805"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6" w:space="0" w:color="D3D3D3"/>
            </w:tcBorders>
          </w:tcPr>
          <w:p w14:paraId="3F6312F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w:t>
            </w:r>
          </w:p>
        </w:tc>
        <w:tc>
          <w:tcPr>
            <w:tcW w:w="802" w:type="pct"/>
            <w:tcBorders>
              <w:top w:val="single" w:sz="8" w:space="0" w:color="A6A6A6" w:themeColor="background1" w:themeShade="A6"/>
              <w:left w:val="single" w:sz="6" w:space="0" w:color="D3D3D3"/>
              <w:bottom w:val="single" w:sz="8" w:space="0" w:color="A6A6A6" w:themeColor="background1" w:themeShade="A6"/>
              <w:right w:val="single" w:sz="6" w:space="0" w:color="D3D3D3"/>
            </w:tcBorders>
          </w:tcPr>
          <w:p w14:paraId="56DAD75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50</w:t>
            </w:r>
          </w:p>
        </w:tc>
        <w:tc>
          <w:tcPr>
            <w:tcW w:w="714" w:type="pct"/>
            <w:tcBorders>
              <w:top w:val="single" w:sz="8" w:space="0" w:color="A6A6A6" w:themeColor="background1" w:themeShade="A6"/>
              <w:left w:val="single" w:sz="6" w:space="0" w:color="D3D3D3"/>
              <w:bottom w:val="single" w:sz="8" w:space="0" w:color="A6A6A6" w:themeColor="background1" w:themeShade="A6"/>
              <w:right w:val="single" w:sz="6" w:space="0" w:color="D3D3D3"/>
            </w:tcBorders>
          </w:tcPr>
          <w:p w14:paraId="2483B6A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w:t>
            </w:r>
          </w:p>
        </w:tc>
      </w:tr>
      <w:tr w:rsidR="005A04B3" w:rsidRPr="00A96ED6" w14:paraId="126B948C" w14:textId="77777777" w:rsidTr="00125454">
        <w:trPr>
          <w:trHeight w:val="282"/>
        </w:trPr>
        <w:tc>
          <w:tcPr>
            <w:tcW w:w="804" w:type="pct"/>
            <w:tcBorders>
              <w:top w:val="single" w:sz="8" w:space="0" w:color="A6A6A6" w:themeColor="background1" w:themeShade="A6"/>
              <w:left w:val="single" w:sz="6" w:space="0" w:color="D3D3D3"/>
              <w:bottom w:val="single" w:sz="8" w:space="0" w:color="auto"/>
              <w:right w:val="single" w:sz="8" w:space="0" w:color="D3D3D3"/>
            </w:tcBorders>
          </w:tcPr>
          <w:p w14:paraId="59DF3B20"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Eksports</w:t>
            </w:r>
          </w:p>
        </w:tc>
        <w:tc>
          <w:tcPr>
            <w:tcW w:w="1071" w:type="pct"/>
            <w:tcBorders>
              <w:top w:val="single" w:sz="8" w:space="0" w:color="A6A6A6" w:themeColor="background1" w:themeShade="A6"/>
              <w:left w:val="single" w:sz="8" w:space="0" w:color="D3D3D3"/>
              <w:bottom w:val="single" w:sz="8" w:space="0" w:color="auto"/>
              <w:right w:val="single" w:sz="8" w:space="0" w:color="A6A6A6" w:themeColor="background1" w:themeShade="A6"/>
            </w:tcBorders>
          </w:tcPr>
          <w:p w14:paraId="63EC21A6"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Pasaule</w:t>
            </w:r>
          </w:p>
        </w:tc>
        <w:tc>
          <w:tcPr>
            <w:tcW w:w="802" w:type="pct"/>
            <w:tcBorders>
              <w:top w:val="single" w:sz="8" w:space="0" w:color="A6A6A6" w:themeColor="background1" w:themeShade="A6"/>
              <w:left w:val="single" w:sz="8" w:space="0" w:color="A6A6A6" w:themeColor="background1" w:themeShade="A6"/>
              <w:bottom w:val="single" w:sz="8" w:space="0" w:color="auto"/>
              <w:right w:val="single" w:sz="8" w:space="0" w:color="A6A6A6" w:themeColor="background1" w:themeShade="A6"/>
            </w:tcBorders>
          </w:tcPr>
          <w:p w14:paraId="74D3D42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44</w:t>
            </w:r>
          </w:p>
        </w:tc>
        <w:tc>
          <w:tcPr>
            <w:tcW w:w="805" w:type="pct"/>
            <w:tcBorders>
              <w:top w:val="single" w:sz="8" w:space="0" w:color="A6A6A6" w:themeColor="background1" w:themeShade="A6"/>
              <w:left w:val="single" w:sz="8" w:space="0" w:color="A6A6A6" w:themeColor="background1" w:themeShade="A6"/>
              <w:bottom w:val="single" w:sz="8" w:space="0" w:color="auto"/>
              <w:right w:val="single" w:sz="6" w:space="0" w:color="D3D3D3"/>
            </w:tcBorders>
          </w:tcPr>
          <w:p w14:paraId="7D7E461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w:t>
            </w:r>
          </w:p>
        </w:tc>
        <w:tc>
          <w:tcPr>
            <w:tcW w:w="802" w:type="pct"/>
            <w:tcBorders>
              <w:top w:val="single" w:sz="8" w:space="0" w:color="A6A6A6" w:themeColor="background1" w:themeShade="A6"/>
              <w:left w:val="single" w:sz="6" w:space="0" w:color="D3D3D3"/>
              <w:bottom w:val="single" w:sz="8" w:space="0" w:color="auto"/>
              <w:right w:val="single" w:sz="6" w:space="0" w:color="D3D3D3"/>
            </w:tcBorders>
          </w:tcPr>
          <w:p w14:paraId="7052BDA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49</w:t>
            </w:r>
          </w:p>
        </w:tc>
        <w:tc>
          <w:tcPr>
            <w:tcW w:w="714" w:type="pct"/>
            <w:tcBorders>
              <w:top w:val="single" w:sz="8" w:space="0" w:color="A6A6A6" w:themeColor="background1" w:themeShade="A6"/>
              <w:left w:val="single" w:sz="6" w:space="0" w:color="D3D3D3"/>
              <w:bottom w:val="single" w:sz="8" w:space="0" w:color="auto"/>
              <w:right w:val="single" w:sz="6" w:space="0" w:color="D3D3D3"/>
            </w:tcBorders>
          </w:tcPr>
          <w:p w14:paraId="3143D5B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w:t>
            </w:r>
          </w:p>
        </w:tc>
      </w:tr>
      <w:tr w:rsidR="005A04B3" w:rsidRPr="00A96ED6" w14:paraId="5D2EC7AD" w14:textId="77777777" w:rsidTr="00125454">
        <w:trPr>
          <w:trHeight w:val="284"/>
        </w:trPr>
        <w:tc>
          <w:tcPr>
            <w:tcW w:w="804" w:type="pct"/>
            <w:tcBorders>
              <w:top w:val="single" w:sz="8" w:space="0" w:color="auto"/>
              <w:left w:val="single" w:sz="6" w:space="0" w:color="D3D3D3"/>
              <w:bottom w:val="single" w:sz="8" w:space="0" w:color="A6A6A6" w:themeColor="background1" w:themeShade="A6"/>
              <w:right w:val="single" w:sz="8" w:space="0" w:color="D3D3D3"/>
            </w:tcBorders>
          </w:tcPr>
          <w:p w14:paraId="442E6D04"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Imports</w:t>
            </w:r>
          </w:p>
        </w:tc>
        <w:tc>
          <w:tcPr>
            <w:tcW w:w="1071" w:type="pct"/>
            <w:tcBorders>
              <w:top w:val="single" w:sz="8" w:space="0" w:color="auto"/>
              <w:left w:val="single" w:sz="8" w:space="0" w:color="D3D3D3"/>
              <w:bottom w:val="single" w:sz="8" w:space="0" w:color="A6A6A6" w:themeColor="background1" w:themeShade="A6"/>
              <w:right w:val="single" w:sz="8" w:space="0" w:color="A6A6A6" w:themeColor="background1" w:themeShade="A6"/>
            </w:tcBorders>
          </w:tcPr>
          <w:p w14:paraId="44190819"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ES iekšienē</w:t>
            </w:r>
          </w:p>
        </w:tc>
        <w:tc>
          <w:tcPr>
            <w:tcW w:w="802" w:type="pct"/>
            <w:tcBorders>
              <w:top w:val="single" w:sz="8" w:space="0" w:color="auto"/>
              <w:left w:val="single" w:sz="8" w:space="0" w:color="A6A6A6" w:themeColor="background1" w:themeShade="A6"/>
              <w:bottom w:val="single" w:sz="8" w:space="0" w:color="A6A6A6" w:themeColor="background1" w:themeShade="A6"/>
              <w:right w:val="single" w:sz="8" w:space="0" w:color="A6A6A6" w:themeColor="background1" w:themeShade="A6"/>
            </w:tcBorders>
          </w:tcPr>
          <w:p w14:paraId="0F58722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51</w:t>
            </w:r>
          </w:p>
        </w:tc>
        <w:tc>
          <w:tcPr>
            <w:tcW w:w="805" w:type="pct"/>
            <w:tcBorders>
              <w:top w:val="single" w:sz="8" w:space="0" w:color="auto"/>
              <w:left w:val="single" w:sz="8" w:space="0" w:color="A6A6A6" w:themeColor="background1" w:themeShade="A6"/>
              <w:bottom w:val="single" w:sz="8" w:space="0" w:color="A6A6A6" w:themeColor="background1" w:themeShade="A6"/>
              <w:right w:val="single" w:sz="6" w:space="0" w:color="D3D3D3"/>
            </w:tcBorders>
          </w:tcPr>
          <w:p w14:paraId="4F2068E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w:t>
            </w:r>
          </w:p>
        </w:tc>
        <w:tc>
          <w:tcPr>
            <w:tcW w:w="802" w:type="pct"/>
            <w:tcBorders>
              <w:top w:val="single" w:sz="8" w:space="0" w:color="auto"/>
              <w:left w:val="single" w:sz="6" w:space="0" w:color="D3D3D3"/>
              <w:bottom w:val="single" w:sz="8" w:space="0" w:color="A6A6A6" w:themeColor="background1" w:themeShade="A6"/>
              <w:right w:val="single" w:sz="6" w:space="0" w:color="D3D3D3"/>
            </w:tcBorders>
          </w:tcPr>
          <w:p w14:paraId="296485B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41</w:t>
            </w:r>
          </w:p>
        </w:tc>
        <w:tc>
          <w:tcPr>
            <w:tcW w:w="714" w:type="pct"/>
            <w:tcBorders>
              <w:top w:val="single" w:sz="8" w:space="0" w:color="auto"/>
              <w:left w:val="single" w:sz="6" w:space="0" w:color="D3D3D3"/>
              <w:bottom w:val="single" w:sz="8" w:space="0" w:color="A6A6A6" w:themeColor="background1" w:themeShade="A6"/>
              <w:right w:val="single" w:sz="6" w:space="0" w:color="D3D3D3"/>
            </w:tcBorders>
          </w:tcPr>
          <w:p w14:paraId="106A684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w:t>
            </w:r>
          </w:p>
        </w:tc>
      </w:tr>
      <w:tr w:rsidR="005A04B3" w:rsidRPr="00A96ED6" w14:paraId="52EC39BD" w14:textId="77777777" w:rsidTr="00125454">
        <w:trPr>
          <w:trHeight w:val="284"/>
        </w:trPr>
        <w:tc>
          <w:tcPr>
            <w:tcW w:w="804" w:type="pct"/>
            <w:tcBorders>
              <w:top w:val="single" w:sz="8" w:space="0" w:color="A6A6A6" w:themeColor="background1" w:themeShade="A6"/>
              <w:left w:val="single" w:sz="6" w:space="0" w:color="D3D3D3"/>
              <w:bottom w:val="single" w:sz="8" w:space="0" w:color="A6A6A6" w:themeColor="background1" w:themeShade="A6"/>
              <w:right w:val="single" w:sz="8" w:space="0" w:color="D3D3D3"/>
            </w:tcBorders>
          </w:tcPr>
          <w:p w14:paraId="66AF22EB"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Imports</w:t>
            </w:r>
          </w:p>
        </w:tc>
        <w:tc>
          <w:tcPr>
            <w:tcW w:w="1071" w:type="pct"/>
            <w:tcBorders>
              <w:top w:val="single" w:sz="8" w:space="0" w:color="A6A6A6" w:themeColor="background1" w:themeShade="A6"/>
              <w:left w:val="single" w:sz="8" w:space="0" w:color="D3D3D3"/>
              <w:bottom w:val="single" w:sz="8" w:space="0" w:color="A6A6A6" w:themeColor="background1" w:themeShade="A6"/>
              <w:right w:val="single" w:sz="8" w:space="0" w:color="A6A6A6" w:themeColor="background1" w:themeShade="A6"/>
            </w:tcBorders>
          </w:tcPr>
          <w:p w14:paraId="67DB80DD"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Ārpus ES</w:t>
            </w:r>
          </w:p>
        </w:tc>
        <w:tc>
          <w:tcPr>
            <w:tcW w:w="802"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6AEB82E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64</w:t>
            </w:r>
          </w:p>
        </w:tc>
        <w:tc>
          <w:tcPr>
            <w:tcW w:w="805"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6" w:space="0" w:color="D3D3D3"/>
            </w:tcBorders>
          </w:tcPr>
          <w:p w14:paraId="680A22A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w:t>
            </w:r>
          </w:p>
        </w:tc>
        <w:tc>
          <w:tcPr>
            <w:tcW w:w="802" w:type="pct"/>
            <w:tcBorders>
              <w:top w:val="single" w:sz="8" w:space="0" w:color="A6A6A6" w:themeColor="background1" w:themeShade="A6"/>
              <w:left w:val="single" w:sz="6" w:space="0" w:color="D3D3D3"/>
              <w:bottom w:val="single" w:sz="8" w:space="0" w:color="A6A6A6" w:themeColor="background1" w:themeShade="A6"/>
              <w:right w:val="single" w:sz="6" w:space="0" w:color="D3D3D3"/>
            </w:tcBorders>
          </w:tcPr>
          <w:p w14:paraId="67E10E6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34</w:t>
            </w:r>
          </w:p>
        </w:tc>
        <w:tc>
          <w:tcPr>
            <w:tcW w:w="714" w:type="pct"/>
            <w:tcBorders>
              <w:top w:val="single" w:sz="8" w:space="0" w:color="A6A6A6" w:themeColor="background1" w:themeShade="A6"/>
              <w:left w:val="single" w:sz="6" w:space="0" w:color="D3D3D3"/>
              <w:bottom w:val="single" w:sz="8" w:space="0" w:color="A6A6A6" w:themeColor="background1" w:themeShade="A6"/>
              <w:right w:val="single" w:sz="6" w:space="0" w:color="D3D3D3"/>
            </w:tcBorders>
          </w:tcPr>
          <w:p w14:paraId="3FF2712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w:t>
            </w:r>
          </w:p>
        </w:tc>
      </w:tr>
      <w:tr w:rsidR="005A04B3" w:rsidRPr="00A96ED6" w14:paraId="0084E69E" w14:textId="77777777" w:rsidTr="00125454">
        <w:trPr>
          <w:trHeight w:val="282"/>
        </w:trPr>
        <w:tc>
          <w:tcPr>
            <w:tcW w:w="804" w:type="pct"/>
            <w:tcBorders>
              <w:top w:val="single" w:sz="8" w:space="0" w:color="A6A6A6" w:themeColor="background1" w:themeShade="A6"/>
              <w:left w:val="single" w:sz="6" w:space="0" w:color="D3D3D3"/>
              <w:bottom w:val="single" w:sz="8" w:space="0" w:color="000000"/>
              <w:right w:val="single" w:sz="8" w:space="0" w:color="D3D3D3"/>
            </w:tcBorders>
          </w:tcPr>
          <w:p w14:paraId="4B6FED90"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Imports</w:t>
            </w:r>
          </w:p>
        </w:tc>
        <w:tc>
          <w:tcPr>
            <w:tcW w:w="1071" w:type="pct"/>
            <w:tcBorders>
              <w:top w:val="single" w:sz="8" w:space="0" w:color="A6A6A6" w:themeColor="background1" w:themeShade="A6"/>
              <w:left w:val="single" w:sz="8" w:space="0" w:color="D3D3D3"/>
              <w:bottom w:val="single" w:sz="8" w:space="0" w:color="000000"/>
              <w:right w:val="single" w:sz="8" w:space="0" w:color="A6A6A6" w:themeColor="background1" w:themeShade="A6"/>
            </w:tcBorders>
          </w:tcPr>
          <w:p w14:paraId="1FF9885A"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Pasaule</w:t>
            </w:r>
          </w:p>
        </w:tc>
        <w:tc>
          <w:tcPr>
            <w:tcW w:w="802" w:type="pct"/>
            <w:tcBorders>
              <w:top w:val="single" w:sz="8" w:space="0" w:color="A6A6A6" w:themeColor="background1" w:themeShade="A6"/>
              <w:left w:val="single" w:sz="8" w:space="0" w:color="A6A6A6" w:themeColor="background1" w:themeShade="A6"/>
              <w:bottom w:val="single" w:sz="8" w:space="0" w:color="000000"/>
              <w:right w:val="single" w:sz="8" w:space="0" w:color="A6A6A6" w:themeColor="background1" w:themeShade="A6"/>
            </w:tcBorders>
          </w:tcPr>
          <w:p w14:paraId="42F0B2C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57</w:t>
            </w:r>
          </w:p>
        </w:tc>
        <w:tc>
          <w:tcPr>
            <w:tcW w:w="805" w:type="pct"/>
            <w:tcBorders>
              <w:top w:val="single" w:sz="8" w:space="0" w:color="A6A6A6" w:themeColor="background1" w:themeShade="A6"/>
              <w:left w:val="single" w:sz="8" w:space="0" w:color="A6A6A6" w:themeColor="background1" w:themeShade="A6"/>
              <w:bottom w:val="single" w:sz="8" w:space="0" w:color="000000"/>
              <w:right w:val="single" w:sz="6" w:space="0" w:color="D3D3D3"/>
            </w:tcBorders>
          </w:tcPr>
          <w:p w14:paraId="270713B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w:t>
            </w:r>
          </w:p>
        </w:tc>
        <w:tc>
          <w:tcPr>
            <w:tcW w:w="802" w:type="pct"/>
            <w:tcBorders>
              <w:top w:val="single" w:sz="8" w:space="0" w:color="A6A6A6" w:themeColor="background1" w:themeShade="A6"/>
              <w:left w:val="single" w:sz="6" w:space="0" w:color="D3D3D3"/>
              <w:bottom w:val="single" w:sz="8" w:space="0" w:color="000000"/>
              <w:right w:val="single" w:sz="6" w:space="0" w:color="D3D3D3"/>
            </w:tcBorders>
          </w:tcPr>
          <w:p w14:paraId="558D5A9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38</w:t>
            </w:r>
          </w:p>
        </w:tc>
        <w:tc>
          <w:tcPr>
            <w:tcW w:w="714" w:type="pct"/>
            <w:tcBorders>
              <w:top w:val="single" w:sz="8" w:space="0" w:color="A6A6A6" w:themeColor="background1" w:themeShade="A6"/>
              <w:left w:val="single" w:sz="6" w:space="0" w:color="D3D3D3"/>
              <w:bottom w:val="single" w:sz="8" w:space="0" w:color="000000"/>
              <w:right w:val="single" w:sz="6" w:space="0" w:color="D3D3D3"/>
            </w:tcBorders>
          </w:tcPr>
          <w:p w14:paraId="2AD9CC7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w:t>
            </w:r>
          </w:p>
        </w:tc>
      </w:tr>
    </w:tbl>
    <w:p w14:paraId="058FED88" w14:textId="77777777" w:rsidR="005A04B3" w:rsidRPr="00A96ED6" w:rsidRDefault="005A04B3" w:rsidP="005A04B3">
      <w:pPr>
        <w:jc w:val="both"/>
        <w:rPr>
          <w:rFonts w:ascii="Times New Roman" w:hAnsi="Times New Roman" w:cs="Times New Roman"/>
          <w:b/>
          <w:noProof/>
          <w:sz w:val="24"/>
        </w:rPr>
      </w:pPr>
    </w:p>
    <w:p w14:paraId="7D981B5F"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Nīderlandes Statistikas birojs</w:t>
      </w:r>
    </w:p>
    <w:p w14:paraId="4F5F1437" w14:textId="77777777" w:rsidR="005A04B3" w:rsidRPr="00A96ED6" w:rsidRDefault="005A04B3" w:rsidP="005A04B3">
      <w:pPr>
        <w:jc w:val="both"/>
        <w:rPr>
          <w:rFonts w:ascii="Times New Roman" w:hAnsi="Times New Roman" w:cs="Times New Roman"/>
          <w:noProof/>
          <w:sz w:val="24"/>
        </w:rPr>
      </w:pPr>
    </w:p>
    <w:p w14:paraId="0D97509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III pielikumā ietverta sīkāk izstrādāta tabula, tostarp pakalpojumu veidi, kurā redzamas atšķirības starp importu un eksportu, kā arī starp ES iekšienē un ārpus ES veiktajiem darījumiem. Dominējošie ir 1. un 3. veids. 3. veidā sniegtie pakalpojumi veido lielāku proporciju eksportā (49 %) nekā importā (38 %). Tas nodrošina spēcīgāku Nīderlandes kā pakalpojumu neto eksportētāja tirdzniecības pozīciju (</w:t>
      </w:r>
      <w:r>
        <w:rPr>
          <w:rFonts w:ascii="Times New Roman" w:hAnsi="Times New Roman"/>
          <w:i/>
          <w:iCs/>
          <w:sz w:val="24"/>
        </w:rPr>
        <w:t>MoS</w:t>
      </w:r>
      <w:r>
        <w:rPr>
          <w:rFonts w:ascii="Times New Roman" w:hAnsi="Times New Roman"/>
          <w:sz w:val="24"/>
        </w:rPr>
        <w:t xml:space="preserve"> koncepcija). Šie rādītāji atbilst aktuālajiem PTO datiem. PTO rādītāji liecina par lielāku 3. veidā sniegto pakalpojumu proporciju eksportā (70 %) un importā (48 %), būtiski stiprinot Nīderlandes eksportētāju pozīciju. Ir novērojamas dažas atšķirības no </w:t>
      </w:r>
      <w:r>
        <w:rPr>
          <w:rFonts w:ascii="Times New Roman" w:hAnsi="Times New Roman"/>
          <w:i/>
          <w:iCs/>
          <w:sz w:val="24"/>
        </w:rPr>
        <w:t>GATS</w:t>
      </w:r>
      <w:r>
        <w:rPr>
          <w:rFonts w:ascii="Times New Roman" w:hAnsi="Times New Roman"/>
          <w:sz w:val="24"/>
        </w:rPr>
        <w:t xml:space="preserve"> noteiktās kārtības attiecībā uz pakalpojumiem, piemēram, šajā pētījumā izplatīšanas pakalpojumi nav iekļauti, turklāt posteņa “Ceļošana” preču komponentu nekoriģē. Proporciju ziņā jānorāda, ka atšķirības no PTO datiem attiecībā uz 3. veidu ir būtiskas. Tam par iemeslu varētu būt izmantotā Nīderlandes metode 3. veida aprēķināšanai, kura paredz, ka ar pakalpojumiem nesaistītos darījumus un darījumus, kas nav vietējie darījumi, izslēdz no attiecīgajiem rādītājiem.</w:t>
      </w:r>
    </w:p>
    <w:p w14:paraId="00FB2C5D" w14:textId="77777777" w:rsidR="005A04B3" w:rsidRPr="00A96ED6" w:rsidRDefault="005A04B3" w:rsidP="005A04B3">
      <w:pPr>
        <w:jc w:val="both"/>
        <w:rPr>
          <w:rFonts w:ascii="Times New Roman" w:hAnsi="Times New Roman" w:cs="Times New Roman"/>
          <w:noProof/>
          <w:sz w:val="24"/>
        </w:rPr>
      </w:pPr>
    </w:p>
    <w:p w14:paraId="3EE1A328"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Secinājumi un turpmākā darbība</w:t>
      </w:r>
    </w:p>
    <w:p w14:paraId="713D1849" w14:textId="77777777" w:rsidR="005A04B3" w:rsidRPr="00A96ED6" w:rsidRDefault="005A04B3" w:rsidP="005A04B3">
      <w:pPr>
        <w:jc w:val="both"/>
        <w:rPr>
          <w:rFonts w:ascii="Times New Roman" w:hAnsi="Times New Roman" w:cs="Times New Roman"/>
          <w:noProof/>
          <w:sz w:val="24"/>
        </w:rPr>
      </w:pPr>
    </w:p>
    <w:p w14:paraId="4FD99D4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Ir grūti izvērtēt rezultātus, balstoties tikai uz vienu laika mērījumu. Šie dati jāsalīdzina ar datiem par iepriekšējiem gadiem un citām valstīm. Tomēr noteikti aspekti var būt saistīti ar konkrēto valsti, pamatojoties uz īpašu pakalpojumu sniegšanas veidu nejaušu klātbūtni. Būtu interesanti uzzināt vairāk par šādu asimetriju, taču tam nepieciešami visaptveroši konkrētās valsts dati par tās importu un eksportu. Šajā ziņā PTO, iespējams, ir spērusi soli tālāk, izstrādājot (“virtuālo”) atbilstības sistēmu starp valstīm.</w:t>
      </w:r>
    </w:p>
    <w:p w14:paraId="6A72C6D0" w14:textId="77777777" w:rsidR="005A04B3" w:rsidRPr="00A96ED6" w:rsidRDefault="005A04B3" w:rsidP="005A04B3">
      <w:pPr>
        <w:jc w:val="both"/>
        <w:rPr>
          <w:rFonts w:ascii="Times New Roman" w:hAnsi="Times New Roman" w:cs="Times New Roman"/>
          <w:noProof/>
          <w:sz w:val="24"/>
        </w:rPr>
      </w:pPr>
    </w:p>
    <w:p w14:paraId="5042119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Nav iespējams aprēķināt tādus </w:t>
      </w:r>
      <w:r>
        <w:rPr>
          <w:rFonts w:ascii="Times New Roman" w:hAnsi="Times New Roman"/>
          <w:i/>
          <w:iCs/>
          <w:sz w:val="24"/>
        </w:rPr>
        <w:t>MoS</w:t>
      </w:r>
      <w:r>
        <w:rPr>
          <w:rFonts w:ascii="Times New Roman" w:hAnsi="Times New Roman"/>
          <w:sz w:val="24"/>
        </w:rPr>
        <w:t xml:space="preserve"> koeficientus (parametrus), kas ļautu precīzi salīdzināt vienas valsts tirdzniecību ar kādas citas valsts tirdzniecību. Tomēr ES valstu gadījumā īpaša uzmanība jāpievērš </w:t>
      </w:r>
      <w:r>
        <w:rPr>
          <w:rFonts w:ascii="Times New Roman" w:hAnsi="Times New Roman"/>
          <w:i/>
          <w:iCs/>
          <w:sz w:val="24"/>
        </w:rPr>
        <w:t>MoS</w:t>
      </w:r>
      <w:r>
        <w:rPr>
          <w:rFonts w:ascii="Times New Roman" w:hAnsi="Times New Roman"/>
          <w:sz w:val="24"/>
        </w:rPr>
        <w:t xml:space="preserve"> parametru iedalījumam pēc ES un ārpus ES veiktajiem darījumiem.</w:t>
      </w:r>
    </w:p>
    <w:p w14:paraId="11A9F3FA" w14:textId="77777777" w:rsidR="005A04B3" w:rsidRPr="00A96ED6" w:rsidRDefault="005A04B3" w:rsidP="005A04B3">
      <w:pPr>
        <w:jc w:val="both"/>
        <w:rPr>
          <w:rFonts w:ascii="Times New Roman" w:hAnsi="Times New Roman" w:cs="Times New Roman"/>
          <w:noProof/>
          <w:sz w:val="24"/>
        </w:rPr>
      </w:pPr>
    </w:p>
    <w:p w14:paraId="400165A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Starp PTO un Nīderlandes sniegto informāciju par 3. veidā sniegtajiem pakalpojumiem pastāv atšķirības saistībā ar Nīderlandes spēcīgo </w:t>
      </w:r>
      <w:r>
        <w:rPr>
          <w:rFonts w:ascii="Times New Roman" w:hAnsi="Times New Roman"/>
          <w:i/>
          <w:iCs/>
          <w:sz w:val="24"/>
        </w:rPr>
        <w:t>GATS</w:t>
      </w:r>
      <w:r>
        <w:rPr>
          <w:rFonts w:ascii="Times New Roman" w:hAnsi="Times New Roman"/>
          <w:sz w:val="24"/>
        </w:rPr>
        <w:t xml:space="preserve"> eksporta posteni, taču nevis attiecībā uz tās virzienu, bet gan tās apmēru. </w:t>
      </w:r>
      <w:r>
        <w:rPr>
          <w:rFonts w:ascii="Times New Roman" w:hAnsi="Times New Roman"/>
          <w:i/>
          <w:iCs/>
          <w:sz w:val="24"/>
        </w:rPr>
        <w:t>ITSS</w:t>
      </w:r>
      <w:r>
        <w:rPr>
          <w:rFonts w:ascii="Times New Roman" w:hAnsi="Times New Roman"/>
          <w:sz w:val="24"/>
        </w:rPr>
        <w:t xml:space="preserve"> rezultāti liecina par nelielām atšķirībām starp 1., 2. un 4. veidu, savukārt Nīderlandes pētījums liecina, ka dominējošais ir 1. veids. Papildu </w:t>
      </w:r>
      <w:r>
        <w:rPr>
          <w:rFonts w:ascii="Times New Roman" w:hAnsi="Times New Roman"/>
          <w:i/>
          <w:iCs/>
          <w:sz w:val="24"/>
        </w:rPr>
        <w:t>ITSS</w:t>
      </w:r>
      <w:r>
        <w:rPr>
          <w:rFonts w:ascii="Times New Roman" w:hAnsi="Times New Roman"/>
          <w:sz w:val="24"/>
        </w:rPr>
        <w:t xml:space="preserve"> izpēte būtu dārga un laikietilpīga. Iespējams, ka labāk būtu uzlabot 3. veidu, kam jāpieliek salīdzinoši mazāk pūļu, lai iegūtu labākus rezultātus un līdz ar to spertu pirmo soli pretī </w:t>
      </w:r>
      <w:r>
        <w:rPr>
          <w:rFonts w:ascii="Times New Roman" w:hAnsi="Times New Roman"/>
          <w:i/>
          <w:iCs/>
          <w:sz w:val="24"/>
        </w:rPr>
        <w:t>MoS</w:t>
      </w:r>
      <w:r>
        <w:rPr>
          <w:rFonts w:ascii="Times New Roman" w:hAnsi="Times New Roman"/>
          <w:sz w:val="24"/>
        </w:rPr>
        <w:t xml:space="preserve"> attīstībai.</w:t>
      </w:r>
    </w:p>
    <w:p w14:paraId="10A6B654" w14:textId="77777777" w:rsidR="005A04B3" w:rsidRPr="00A96ED6" w:rsidRDefault="005A04B3" w:rsidP="005A04B3">
      <w:pPr>
        <w:jc w:val="both"/>
        <w:rPr>
          <w:rFonts w:ascii="Times New Roman" w:hAnsi="Times New Roman" w:cs="Times New Roman"/>
          <w:noProof/>
          <w:sz w:val="24"/>
        </w:rPr>
      </w:pPr>
    </w:p>
    <w:p w14:paraId="66AD807E" w14:textId="77777777" w:rsidR="005A04B3" w:rsidRPr="00A96ED6" w:rsidRDefault="005A04B3" w:rsidP="005A04B3">
      <w:pPr>
        <w:jc w:val="both"/>
        <w:rPr>
          <w:rFonts w:ascii="Times New Roman" w:hAnsi="Times New Roman" w:cs="Times New Roman"/>
          <w:b/>
          <w:i/>
          <w:noProof/>
          <w:sz w:val="24"/>
        </w:rPr>
      </w:pPr>
      <w:r>
        <w:rPr>
          <w:rFonts w:ascii="Times New Roman" w:hAnsi="Times New Roman"/>
          <w:b/>
          <w:i/>
          <w:sz w:val="24"/>
        </w:rPr>
        <w:t>Citi aplūkojamie jautājumi</w:t>
      </w:r>
    </w:p>
    <w:p w14:paraId="292742A8" w14:textId="77777777" w:rsidR="005A04B3" w:rsidRPr="00A96ED6" w:rsidRDefault="005A04B3" w:rsidP="005A04B3">
      <w:pPr>
        <w:jc w:val="both"/>
        <w:rPr>
          <w:rFonts w:ascii="Times New Roman" w:hAnsi="Times New Roman" w:cs="Times New Roman"/>
          <w:b/>
          <w:i/>
          <w:noProof/>
          <w:sz w:val="24"/>
        </w:rPr>
      </w:pPr>
    </w:p>
    <w:p w14:paraId="6234FB8C" w14:textId="77777777" w:rsidR="005A04B3" w:rsidRPr="00A96ED6" w:rsidRDefault="005A04B3" w:rsidP="003354F3">
      <w:pPr>
        <w:pStyle w:val="ListParagraph"/>
        <w:numPr>
          <w:ilvl w:val="0"/>
          <w:numId w:val="111"/>
        </w:numPr>
        <w:ind w:left="567" w:hanging="283"/>
        <w:contextualSpacing/>
        <w:jc w:val="both"/>
        <w:rPr>
          <w:rFonts w:ascii="Times New Roman" w:hAnsi="Times New Roman" w:cs="Times New Roman"/>
          <w:noProof/>
          <w:sz w:val="24"/>
        </w:rPr>
      </w:pPr>
      <w:r>
        <w:rPr>
          <w:rFonts w:ascii="Times New Roman" w:hAnsi="Times New Roman"/>
          <w:sz w:val="24"/>
        </w:rPr>
        <w:t xml:space="preserve">Atšķirības starp valstīm, kā tas ir </w:t>
      </w:r>
      <w:r>
        <w:rPr>
          <w:rFonts w:ascii="Times New Roman" w:hAnsi="Times New Roman"/>
          <w:i/>
          <w:iCs/>
          <w:sz w:val="24"/>
        </w:rPr>
        <w:t>MoS</w:t>
      </w:r>
      <w:r>
        <w:rPr>
          <w:rFonts w:ascii="Times New Roman" w:hAnsi="Times New Roman"/>
          <w:sz w:val="24"/>
        </w:rPr>
        <w:t xml:space="preserve"> koeficientu gadījumā, ko nelūdz norādīt datu sniedzējiem, bet gan iedala, balstoties uz to uzņēmumu tirdzniecības rādītājiem, kas izraudzīti </w:t>
      </w:r>
      <w:r>
        <w:rPr>
          <w:rFonts w:ascii="Times New Roman" w:hAnsi="Times New Roman"/>
          <w:i/>
          <w:iCs/>
          <w:sz w:val="24"/>
        </w:rPr>
        <w:t>MoS</w:t>
      </w:r>
      <w:r>
        <w:rPr>
          <w:rFonts w:ascii="Times New Roman" w:hAnsi="Times New Roman"/>
          <w:sz w:val="24"/>
        </w:rPr>
        <w:t xml:space="preserve"> datu sniegšanai.</w:t>
      </w:r>
    </w:p>
    <w:p w14:paraId="25A325DE" w14:textId="77777777" w:rsidR="005A04B3" w:rsidRPr="00A96ED6" w:rsidRDefault="005A04B3" w:rsidP="003354F3">
      <w:pPr>
        <w:pStyle w:val="ListParagraph"/>
        <w:numPr>
          <w:ilvl w:val="0"/>
          <w:numId w:val="111"/>
        </w:numPr>
        <w:ind w:left="567" w:hanging="283"/>
        <w:contextualSpacing/>
        <w:jc w:val="both"/>
        <w:rPr>
          <w:rFonts w:ascii="Times New Roman" w:hAnsi="Times New Roman" w:cs="Times New Roman"/>
          <w:noProof/>
          <w:sz w:val="24"/>
        </w:rPr>
      </w:pPr>
      <w:r>
        <w:rPr>
          <w:rFonts w:ascii="Times New Roman" w:hAnsi="Times New Roman"/>
          <w:sz w:val="24"/>
        </w:rPr>
        <w:t>Ticamība nav viegli traktējams jautājums. Veicot intervijas un rediģējot rezultātus/atbildes, rodas metodiski trūkumi. Papildu pētījumi varētu palīdzēt gūt labāku priekšstatu par dažiem jautājumiem, piemēram, tiem, kas saistīti ar posteni “Būvniecība”.</w:t>
      </w:r>
    </w:p>
    <w:p w14:paraId="7EF080B9" w14:textId="77777777" w:rsidR="005A04B3" w:rsidRPr="00A96ED6" w:rsidRDefault="005A04B3" w:rsidP="003354F3">
      <w:pPr>
        <w:pStyle w:val="ListParagraph"/>
        <w:numPr>
          <w:ilvl w:val="0"/>
          <w:numId w:val="111"/>
        </w:numPr>
        <w:ind w:left="567" w:hanging="283"/>
        <w:contextualSpacing/>
        <w:jc w:val="both"/>
        <w:rPr>
          <w:rFonts w:ascii="Times New Roman" w:hAnsi="Times New Roman" w:cs="Times New Roman"/>
          <w:noProof/>
          <w:sz w:val="24"/>
        </w:rPr>
      </w:pPr>
      <w:r>
        <w:rPr>
          <w:rFonts w:ascii="Times New Roman" w:hAnsi="Times New Roman"/>
          <w:sz w:val="24"/>
        </w:rPr>
        <w:t>Dažkārt radās iespaids, ka atbildes par 1., 2. un 4. veidu attiecās arī uz nerezidentu meitasuzņēmumu darbību.</w:t>
      </w:r>
    </w:p>
    <w:p w14:paraId="6B87398F" w14:textId="77777777" w:rsidR="005A04B3" w:rsidRPr="00A96ED6" w:rsidRDefault="005A04B3" w:rsidP="003354F3">
      <w:pPr>
        <w:pStyle w:val="ListParagraph"/>
        <w:numPr>
          <w:ilvl w:val="0"/>
          <w:numId w:val="111"/>
        </w:numPr>
        <w:ind w:left="567" w:hanging="283"/>
        <w:contextualSpacing/>
        <w:jc w:val="both"/>
        <w:rPr>
          <w:rFonts w:ascii="Times New Roman" w:hAnsi="Times New Roman" w:cs="Times New Roman"/>
          <w:noProof/>
          <w:sz w:val="24"/>
        </w:rPr>
      </w:pPr>
      <w:r>
        <w:rPr>
          <w:rFonts w:ascii="Times New Roman" w:hAnsi="Times New Roman"/>
          <w:sz w:val="24"/>
        </w:rPr>
        <w:t xml:space="preserve">Rezultātu stabilitāte un ticamība netiek pārbaudīta. No vienas puses, vienreizējs </w:t>
      </w:r>
      <w:r>
        <w:rPr>
          <w:rFonts w:ascii="Times New Roman" w:hAnsi="Times New Roman"/>
          <w:i/>
          <w:iCs/>
          <w:sz w:val="24"/>
        </w:rPr>
        <w:t>MoS</w:t>
      </w:r>
      <w:r>
        <w:rPr>
          <w:rFonts w:ascii="Times New Roman" w:hAnsi="Times New Roman"/>
          <w:sz w:val="24"/>
        </w:rPr>
        <w:t xml:space="preserve"> koeficientu novērojums nākamajā reizē var būt atšķirīgs. No otras puses, var gadīties, ka 1., 2. un 4. veida koeficienti paši par sevi ir ļoti nestabili, taču lielākoties atspoguļo izmaiņas tirdzniecībā, līdz ar to padarot attiecīgās valsts rādītājus nestabilus.</w:t>
      </w:r>
    </w:p>
    <w:p w14:paraId="3DB802A2" w14:textId="77777777" w:rsidR="005A04B3" w:rsidRPr="00A96ED6" w:rsidRDefault="005A04B3" w:rsidP="003354F3">
      <w:pPr>
        <w:pStyle w:val="ListParagraph"/>
        <w:numPr>
          <w:ilvl w:val="0"/>
          <w:numId w:val="111"/>
        </w:numPr>
        <w:ind w:left="567" w:hanging="283"/>
        <w:contextualSpacing/>
        <w:jc w:val="both"/>
        <w:rPr>
          <w:rFonts w:ascii="Times New Roman" w:hAnsi="Times New Roman" w:cs="Times New Roman"/>
          <w:noProof/>
          <w:sz w:val="24"/>
        </w:rPr>
      </w:pPr>
      <w:r>
        <w:rPr>
          <w:rFonts w:ascii="Times New Roman" w:hAnsi="Times New Roman"/>
          <w:sz w:val="24"/>
        </w:rPr>
        <w:t>Lielo uzņēmumu rīcībā ne vienmēr ir visaptverošs pārskats par</w:t>
      </w:r>
      <w:r>
        <w:rPr>
          <w:rFonts w:ascii="Times New Roman" w:hAnsi="Times New Roman"/>
          <w:i/>
          <w:iCs/>
          <w:sz w:val="24"/>
        </w:rPr>
        <w:t xml:space="preserve"> MoS</w:t>
      </w:r>
      <w:r>
        <w:rPr>
          <w:rFonts w:ascii="Times New Roman" w:hAnsi="Times New Roman"/>
          <w:sz w:val="24"/>
        </w:rPr>
        <w:t xml:space="preserve"> centrālajā administratīvajā līmenī.</w:t>
      </w:r>
    </w:p>
    <w:p w14:paraId="5749D90B" w14:textId="77777777" w:rsidR="005A04B3" w:rsidRPr="00A96ED6" w:rsidRDefault="005A04B3" w:rsidP="003354F3">
      <w:pPr>
        <w:pStyle w:val="ListParagraph"/>
        <w:numPr>
          <w:ilvl w:val="0"/>
          <w:numId w:val="111"/>
        </w:numPr>
        <w:ind w:left="567" w:hanging="283"/>
        <w:contextualSpacing/>
        <w:jc w:val="both"/>
        <w:rPr>
          <w:rFonts w:ascii="Times New Roman" w:hAnsi="Times New Roman" w:cs="Times New Roman"/>
          <w:noProof/>
          <w:sz w:val="24"/>
        </w:rPr>
      </w:pPr>
      <w:r>
        <w:rPr>
          <w:rFonts w:ascii="Times New Roman" w:hAnsi="Times New Roman"/>
          <w:sz w:val="24"/>
        </w:rPr>
        <w:t xml:space="preserve">Ja datus aplūko no citas perspektīvas, piemēram, no </w:t>
      </w:r>
      <w:r>
        <w:rPr>
          <w:rFonts w:ascii="Times New Roman" w:hAnsi="Times New Roman"/>
          <w:i/>
          <w:iCs/>
          <w:sz w:val="24"/>
        </w:rPr>
        <w:t>MoS</w:t>
      </w:r>
      <w:r>
        <w:rPr>
          <w:rFonts w:ascii="Times New Roman" w:hAnsi="Times New Roman"/>
          <w:sz w:val="24"/>
        </w:rPr>
        <w:t xml:space="preserve"> perspektīvas, iespējams konstatēt, ka pakalpojumi klasificēti nepareizi. Intervējot uzņēmumus </w:t>
      </w:r>
      <w:r>
        <w:rPr>
          <w:rFonts w:ascii="Times New Roman" w:hAnsi="Times New Roman"/>
          <w:i/>
          <w:iCs/>
          <w:sz w:val="24"/>
        </w:rPr>
        <w:t>SN</w:t>
      </w:r>
      <w:r>
        <w:rPr>
          <w:rFonts w:ascii="Times New Roman" w:hAnsi="Times New Roman"/>
          <w:sz w:val="24"/>
        </w:rPr>
        <w:t xml:space="preserve">, šīs kļūdas tika fiksētas, taču, ja turpmāk ar šiem uzņēmumiem nesazinās, šīs kļūdas paliks nepamanītas. Līdz ar to “pareizos” </w:t>
      </w:r>
      <w:r>
        <w:rPr>
          <w:rFonts w:ascii="Times New Roman" w:hAnsi="Times New Roman"/>
          <w:i/>
          <w:iCs/>
          <w:sz w:val="24"/>
        </w:rPr>
        <w:t>MoS</w:t>
      </w:r>
      <w:r>
        <w:rPr>
          <w:rFonts w:ascii="Times New Roman" w:hAnsi="Times New Roman"/>
          <w:sz w:val="24"/>
        </w:rPr>
        <w:t xml:space="preserve"> kodus attiecinās uz “nepareizajiem” pakalpojumiem.</w:t>
      </w:r>
    </w:p>
    <w:p w14:paraId="47184CD1" w14:textId="77777777" w:rsidR="005A04B3" w:rsidRPr="00A96ED6" w:rsidRDefault="005A04B3" w:rsidP="005A04B3">
      <w:pPr>
        <w:jc w:val="both"/>
        <w:rPr>
          <w:rFonts w:ascii="Times New Roman" w:hAnsi="Times New Roman" w:cs="Times New Roman"/>
          <w:noProof/>
          <w:sz w:val="24"/>
        </w:rPr>
      </w:pPr>
    </w:p>
    <w:p w14:paraId="0A47D541" w14:textId="77777777" w:rsidR="005A04B3" w:rsidRPr="00A96ED6" w:rsidRDefault="005A04B3" w:rsidP="005A04B3">
      <w:pPr>
        <w:jc w:val="both"/>
        <w:rPr>
          <w:rFonts w:ascii="Times New Roman" w:hAnsi="Times New Roman" w:cs="Times New Roman"/>
          <w:b/>
          <w:bCs/>
          <w:noProof/>
          <w:color w:val="1C1C1C"/>
          <w:sz w:val="24"/>
        </w:rPr>
      </w:pPr>
      <w:bookmarkStart w:id="162" w:name="13.4.4._Spain"/>
      <w:bookmarkEnd w:id="162"/>
      <w:r>
        <w:rPr>
          <w:rFonts w:ascii="Times New Roman" w:hAnsi="Times New Roman"/>
          <w:b/>
          <w:color w:val="1C1C1C"/>
          <w:sz w:val="24"/>
        </w:rPr>
        <w:t>13.4.4. Spānija</w:t>
      </w:r>
    </w:p>
    <w:p w14:paraId="00CCE49A" w14:textId="77777777" w:rsidR="005A04B3" w:rsidRPr="00A96ED6" w:rsidRDefault="005A04B3" w:rsidP="005A04B3">
      <w:pPr>
        <w:jc w:val="both"/>
        <w:rPr>
          <w:rFonts w:ascii="Times New Roman" w:hAnsi="Times New Roman" w:cs="Times New Roman"/>
          <w:b/>
          <w:bCs/>
          <w:noProof/>
          <w:color w:val="1C1C1C"/>
          <w:sz w:val="24"/>
        </w:rPr>
      </w:pPr>
    </w:p>
    <w:p w14:paraId="4F6A8E15"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1. Ievads</w:t>
      </w:r>
      <w:bookmarkStart w:id="163" w:name="_TOC_250009"/>
      <w:bookmarkEnd w:id="163"/>
    </w:p>
    <w:p w14:paraId="45D9A6ED" w14:textId="77777777" w:rsidR="005A04B3" w:rsidRPr="00A96ED6" w:rsidRDefault="005A04B3" w:rsidP="005A04B3">
      <w:pPr>
        <w:jc w:val="both"/>
        <w:rPr>
          <w:rFonts w:ascii="Times New Roman" w:hAnsi="Times New Roman" w:cs="Times New Roman"/>
          <w:noProof/>
          <w:sz w:val="24"/>
        </w:rPr>
      </w:pPr>
    </w:p>
    <w:p w14:paraId="49E5BB9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Spānija apkopo </w:t>
      </w:r>
      <w:r>
        <w:rPr>
          <w:rFonts w:ascii="Times New Roman" w:hAnsi="Times New Roman"/>
          <w:i/>
          <w:iCs/>
          <w:sz w:val="24"/>
        </w:rPr>
        <w:t>MoS</w:t>
      </w:r>
      <w:r>
        <w:rPr>
          <w:rFonts w:ascii="Times New Roman" w:hAnsi="Times New Roman"/>
          <w:sz w:val="24"/>
        </w:rPr>
        <w:t xml:space="preserve"> datus kopš 2013. gada, kad tā pirmo reizi iekļāva jautājumus par </w:t>
      </w:r>
      <w:r>
        <w:rPr>
          <w:rFonts w:ascii="Times New Roman" w:hAnsi="Times New Roman"/>
          <w:i/>
          <w:iCs/>
          <w:sz w:val="24"/>
        </w:rPr>
        <w:t>MoS</w:t>
      </w:r>
      <w:r>
        <w:rPr>
          <w:rFonts w:ascii="Times New Roman" w:hAnsi="Times New Roman"/>
          <w:sz w:val="24"/>
        </w:rPr>
        <w:t xml:space="preserve"> Spānijas Valsts statistikas biroja (</w:t>
      </w:r>
      <w:r>
        <w:rPr>
          <w:rFonts w:ascii="Times New Roman" w:hAnsi="Times New Roman"/>
          <w:i/>
          <w:iCs/>
          <w:sz w:val="24"/>
        </w:rPr>
        <w:t>INE</w:t>
      </w:r>
      <w:r>
        <w:rPr>
          <w:rFonts w:ascii="Times New Roman" w:hAnsi="Times New Roman"/>
          <w:sz w:val="24"/>
        </w:rPr>
        <w:t xml:space="preserve">) organizētā ceturkšņa </w:t>
      </w:r>
      <w:r>
        <w:rPr>
          <w:rFonts w:ascii="Times New Roman" w:hAnsi="Times New Roman"/>
          <w:i/>
          <w:iCs/>
          <w:sz w:val="24"/>
        </w:rPr>
        <w:t>ITS</w:t>
      </w:r>
      <w:r>
        <w:rPr>
          <w:rFonts w:ascii="Times New Roman" w:hAnsi="Times New Roman"/>
          <w:sz w:val="24"/>
        </w:rPr>
        <w:t xml:space="preserve"> apsekojuma anketā. </w:t>
      </w:r>
      <w:r>
        <w:rPr>
          <w:rFonts w:ascii="Times New Roman" w:hAnsi="Times New Roman"/>
          <w:sz w:val="24"/>
        </w:rPr>
        <w:lastRenderedPageBreak/>
        <w:t>Apsekojumā apkopo informāciju par pakalpojumiem, kas iedalīti līdz pat 62 </w:t>
      </w:r>
      <w:r>
        <w:rPr>
          <w:rFonts w:ascii="Times New Roman" w:hAnsi="Times New Roman"/>
          <w:i/>
          <w:iCs/>
          <w:sz w:val="24"/>
        </w:rPr>
        <w:t>EBOPS</w:t>
      </w:r>
      <w:r>
        <w:rPr>
          <w:rFonts w:ascii="Times New Roman" w:hAnsi="Times New Roman"/>
          <w:sz w:val="24"/>
        </w:rPr>
        <w:t xml:space="preserve"> posteņos un ko tirgo starp Spāniju un jebkuru citu pasaules partnervalsti. Lai gan </w:t>
      </w:r>
      <w:r>
        <w:rPr>
          <w:rFonts w:ascii="Times New Roman" w:hAnsi="Times New Roman"/>
          <w:i/>
          <w:iCs/>
          <w:sz w:val="24"/>
        </w:rPr>
        <w:t>MoS</w:t>
      </w:r>
      <w:r>
        <w:rPr>
          <w:rFonts w:ascii="Times New Roman" w:hAnsi="Times New Roman"/>
          <w:sz w:val="24"/>
        </w:rPr>
        <w:t xml:space="preserve"> datus apkopo reizi ceturksnī, tos reizi gadā izplata nacionālajā līmenī.</w:t>
      </w:r>
    </w:p>
    <w:p w14:paraId="0D5AACD5" w14:textId="77777777" w:rsidR="005A04B3" w:rsidRPr="00A96ED6" w:rsidRDefault="005A04B3" w:rsidP="005A04B3">
      <w:pPr>
        <w:jc w:val="both"/>
        <w:rPr>
          <w:rFonts w:ascii="Times New Roman" w:hAnsi="Times New Roman" w:cs="Times New Roman"/>
          <w:noProof/>
          <w:sz w:val="24"/>
        </w:rPr>
      </w:pPr>
    </w:p>
    <w:p w14:paraId="6AA52F7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Pašlaik pieejamie </w:t>
      </w:r>
      <w:r>
        <w:rPr>
          <w:rFonts w:ascii="Times New Roman" w:hAnsi="Times New Roman"/>
          <w:i/>
          <w:iCs/>
          <w:sz w:val="24"/>
        </w:rPr>
        <w:t>MoS</w:t>
      </w:r>
      <w:r>
        <w:rPr>
          <w:rFonts w:ascii="Times New Roman" w:hAnsi="Times New Roman"/>
          <w:sz w:val="24"/>
        </w:rPr>
        <w:t xml:space="preserve"> dati nav pilnīgi, jo tie ir balstīti uz apsekojumu, kas attiecas vienīgi uz darījumiem starp rezidentiem un nerezidentiem, kas nav saistīti ar tūrisma pakalpojumiem. Līdz ar to tie attiecas vienīgi uz 1. un 4. veidu un ļoti mazā mērā arī uz 3. veidu (lielākoties tiem būvniecības pakalpojumiem, ko sniedz tad, kad būvniecības uzņēmums paraksta līgumu ar klientu ārvalstīs, līdz ar to jāizveido pagaidu fizisks birojs, ko neuzskata ne par saistītu uzņēmumu, ne par filiāli). Tādēļ tie neietver informāciju par to, kādu labumu postenis “Ceļošana” sniedz 2. veidam un </w:t>
      </w:r>
      <w:r>
        <w:rPr>
          <w:rFonts w:ascii="Times New Roman" w:hAnsi="Times New Roman"/>
          <w:i/>
          <w:iCs/>
          <w:sz w:val="24"/>
        </w:rPr>
        <w:t>FATS</w:t>
      </w:r>
      <w:r>
        <w:rPr>
          <w:rFonts w:ascii="Times New Roman" w:hAnsi="Times New Roman"/>
          <w:sz w:val="24"/>
        </w:rPr>
        <w:t> – 3. veidam.</w:t>
      </w:r>
    </w:p>
    <w:p w14:paraId="5E1A91AA" w14:textId="77777777" w:rsidR="005A04B3" w:rsidRPr="00A96ED6" w:rsidRDefault="005A04B3" w:rsidP="005A04B3">
      <w:pPr>
        <w:jc w:val="both"/>
        <w:rPr>
          <w:rFonts w:ascii="Times New Roman" w:hAnsi="Times New Roman" w:cs="Times New Roman"/>
          <w:noProof/>
          <w:sz w:val="24"/>
        </w:rPr>
      </w:pPr>
    </w:p>
    <w:p w14:paraId="3C5311C2"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MoS</w:t>
      </w:r>
      <w:r>
        <w:rPr>
          <w:rFonts w:ascii="Times New Roman" w:hAnsi="Times New Roman"/>
          <w:sz w:val="24"/>
        </w:rPr>
        <w:t xml:space="preserve"> dati būs pilnvērtīgi, tiklīdz spēkā stāsies EUS regulā noteiktā prasība par obligāto starptautiskās pakalpojumu sniegšanas statistikas (</w:t>
      </w:r>
      <w:r>
        <w:rPr>
          <w:rFonts w:ascii="Times New Roman" w:hAnsi="Times New Roman"/>
          <w:i/>
          <w:iCs/>
          <w:sz w:val="24"/>
        </w:rPr>
        <w:t>ISS</w:t>
      </w:r>
      <w:r>
        <w:rPr>
          <w:rFonts w:ascii="Times New Roman" w:hAnsi="Times New Roman"/>
          <w:sz w:val="24"/>
        </w:rPr>
        <w:t>) apkopošanu.</w:t>
      </w:r>
    </w:p>
    <w:p w14:paraId="59DD01A3" w14:textId="77777777" w:rsidR="005A04B3" w:rsidRPr="00A96ED6" w:rsidRDefault="005A04B3" w:rsidP="005A04B3">
      <w:pPr>
        <w:jc w:val="both"/>
        <w:rPr>
          <w:rFonts w:ascii="Times New Roman" w:hAnsi="Times New Roman" w:cs="Times New Roman"/>
          <w:noProof/>
          <w:sz w:val="24"/>
        </w:rPr>
      </w:pPr>
    </w:p>
    <w:p w14:paraId="0E94B2F8"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 xml:space="preserve">2. Vispārējā pieeja </w:t>
      </w:r>
      <w:r>
        <w:rPr>
          <w:rFonts w:ascii="Times New Roman" w:hAnsi="Times New Roman"/>
          <w:b/>
          <w:i/>
          <w:iCs/>
          <w:sz w:val="24"/>
        </w:rPr>
        <w:t>MoS</w:t>
      </w:r>
      <w:r>
        <w:rPr>
          <w:rFonts w:ascii="Times New Roman" w:hAnsi="Times New Roman"/>
          <w:b/>
          <w:sz w:val="24"/>
        </w:rPr>
        <w:t xml:space="preserve"> novērtēšanai – pakalpojumu attiecināšana uz dominējošo pakalpojumu sniegšanas veidu</w:t>
      </w:r>
    </w:p>
    <w:p w14:paraId="79A28505" w14:textId="77777777" w:rsidR="005A04B3" w:rsidRPr="00A96ED6" w:rsidRDefault="005A04B3" w:rsidP="005A04B3">
      <w:pPr>
        <w:jc w:val="both"/>
        <w:rPr>
          <w:rFonts w:ascii="Times New Roman" w:hAnsi="Times New Roman" w:cs="Times New Roman"/>
          <w:b/>
          <w:bCs/>
          <w:noProof/>
          <w:sz w:val="24"/>
        </w:rPr>
      </w:pPr>
    </w:p>
    <w:p w14:paraId="6AD6021B" w14:textId="77777777" w:rsidR="005A04B3" w:rsidRPr="00A96ED6" w:rsidRDefault="005A04B3" w:rsidP="005A04B3">
      <w:pPr>
        <w:jc w:val="both"/>
        <w:rPr>
          <w:rFonts w:ascii="Times New Roman" w:hAnsi="Times New Roman" w:cs="Times New Roman"/>
          <w:b/>
          <w:noProof/>
          <w:sz w:val="24"/>
        </w:rPr>
      </w:pPr>
      <w:r>
        <w:rPr>
          <w:rFonts w:ascii="Times New Roman" w:hAnsi="Times New Roman"/>
          <w:b/>
          <w:sz w:val="24"/>
        </w:rPr>
        <w:t>2.1. Izvēlētā pieeja un pamatojums</w:t>
      </w:r>
    </w:p>
    <w:p w14:paraId="2F1BB83A" w14:textId="77777777" w:rsidR="005A04B3" w:rsidRPr="00A96ED6" w:rsidRDefault="005A04B3" w:rsidP="005A04B3">
      <w:pPr>
        <w:jc w:val="both"/>
        <w:rPr>
          <w:rFonts w:ascii="Times New Roman" w:hAnsi="Times New Roman" w:cs="Times New Roman"/>
          <w:b/>
          <w:noProof/>
          <w:sz w:val="24"/>
        </w:rPr>
      </w:pPr>
    </w:p>
    <w:p w14:paraId="55774AA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Spānijas pieeja </w:t>
      </w:r>
      <w:r>
        <w:rPr>
          <w:rFonts w:ascii="Times New Roman" w:hAnsi="Times New Roman"/>
          <w:i/>
          <w:iCs/>
          <w:sz w:val="24"/>
        </w:rPr>
        <w:t>MoS</w:t>
      </w:r>
      <w:r>
        <w:rPr>
          <w:rFonts w:ascii="Times New Roman" w:hAnsi="Times New Roman"/>
          <w:sz w:val="24"/>
        </w:rPr>
        <w:t xml:space="preserve"> novērtēšanai ir balstīta uz turpmākajos MSITS 2010 punktos minēto.</w:t>
      </w:r>
    </w:p>
    <w:p w14:paraId="5C770037"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A04B3" w:rsidRPr="00A96ED6" w14:paraId="27FE984E" w14:textId="77777777" w:rsidTr="00125454">
        <w:tc>
          <w:tcPr>
            <w:tcW w:w="5000" w:type="pct"/>
          </w:tcPr>
          <w:p w14:paraId="5C50363D" w14:textId="77777777" w:rsidR="005A04B3" w:rsidRPr="00A96ED6" w:rsidRDefault="005A04B3" w:rsidP="00125454">
            <w:pPr>
              <w:jc w:val="both"/>
              <w:rPr>
                <w:rFonts w:ascii="Times New Roman" w:hAnsi="Times New Roman" w:cs="Times New Roman"/>
                <w:i/>
                <w:noProof/>
                <w:sz w:val="24"/>
              </w:rPr>
            </w:pPr>
            <w:r>
              <w:rPr>
                <w:rFonts w:ascii="Times New Roman" w:hAnsi="Times New Roman"/>
                <w:i/>
                <w:sz w:val="24"/>
              </w:rPr>
              <w:t xml:space="preserve">5.56. Kā norādīts 5.47. punktā, noteikts maksājumu bilances pakalpojumu postenis kopumā ietver darījumus, kas atbilst vairākiem pakalpojumu sniegšanas veidiem. Lai būtu vieglāk analizēt un apkopot informāciju par pakalpojumu darījumiem starp rezidentiem un nerezidentiem iedalījumā pēc MoS, tad, kad nav iespējams novērtēt darījumu vērtību apakšposteņus iedalījumā pēc pakalpojumu sniegšanas veida, </w:t>
            </w:r>
            <w:r>
              <w:rPr>
                <w:rFonts w:ascii="Times New Roman" w:hAnsi="Times New Roman"/>
                <w:b/>
                <w:bCs/>
                <w:i/>
                <w:sz w:val="24"/>
              </w:rPr>
              <w:t>darījumus ieteicams attiecināt uz svarīgāko pakalpojumu sniegšanas veidu laika un ar tiem saistīto resursu ziņā</w:t>
            </w:r>
            <w:r>
              <w:rPr>
                <w:rFonts w:ascii="Times New Roman" w:hAnsi="Times New Roman"/>
                <w:i/>
                <w:sz w:val="24"/>
              </w:rPr>
              <w:t>.</w:t>
            </w:r>
          </w:p>
          <w:p w14:paraId="0C3DB075" w14:textId="77777777" w:rsidR="005A04B3" w:rsidRPr="00A96ED6" w:rsidRDefault="005A04B3" w:rsidP="00125454">
            <w:pPr>
              <w:jc w:val="both"/>
              <w:rPr>
                <w:rFonts w:ascii="Times New Roman" w:hAnsi="Times New Roman" w:cs="Times New Roman"/>
                <w:i/>
                <w:noProof/>
                <w:sz w:val="24"/>
              </w:rPr>
            </w:pPr>
          </w:p>
          <w:p w14:paraId="35A73A5E" w14:textId="77777777" w:rsidR="005A04B3" w:rsidRPr="00A96ED6" w:rsidRDefault="005A04B3" w:rsidP="00125454">
            <w:pPr>
              <w:jc w:val="both"/>
              <w:rPr>
                <w:rFonts w:ascii="Times New Roman" w:hAnsi="Times New Roman" w:cs="Times New Roman"/>
                <w:b/>
                <w:i/>
                <w:noProof/>
                <w:sz w:val="24"/>
              </w:rPr>
            </w:pPr>
            <w:r>
              <w:rPr>
                <w:rFonts w:ascii="Times New Roman" w:hAnsi="Times New Roman"/>
                <w:i/>
                <w:sz w:val="24"/>
              </w:rPr>
              <w:t xml:space="preserve">5.58. Ņemot vērā pakalpojumu līgumu sarežģītību (t. i., dažādos pakalpojumu sniegšanas veidus), </w:t>
            </w:r>
            <w:r>
              <w:rPr>
                <w:rFonts w:ascii="Times New Roman" w:hAnsi="Times New Roman"/>
                <w:b/>
                <w:bCs/>
                <w:i/>
                <w:sz w:val="24"/>
              </w:rPr>
              <w:t>pakalpojumi jāattiecina, ņemot vērā dominējošo pakalpojumu sniegšanas veidu (..).</w:t>
            </w:r>
          </w:p>
          <w:p w14:paraId="6B76F506" w14:textId="77777777" w:rsidR="005A04B3" w:rsidRPr="00A96ED6" w:rsidRDefault="005A04B3" w:rsidP="00125454">
            <w:pPr>
              <w:jc w:val="both"/>
              <w:rPr>
                <w:rFonts w:ascii="Times New Roman" w:hAnsi="Times New Roman" w:cs="Times New Roman"/>
                <w:b/>
                <w:i/>
                <w:noProof/>
                <w:sz w:val="24"/>
              </w:rPr>
            </w:pPr>
          </w:p>
          <w:p w14:paraId="4DA2CEF4" w14:textId="77777777" w:rsidR="005A04B3" w:rsidRPr="00A96ED6" w:rsidRDefault="005A04B3" w:rsidP="00125454">
            <w:pPr>
              <w:jc w:val="both"/>
              <w:rPr>
                <w:rFonts w:ascii="Times New Roman" w:hAnsi="Times New Roman" w:cs="Times New Roman"/>
                <w:i/>
                <w:noProof/>
                <w:sz w:val="24"/>
              </w:rPr>
            </w:pPr>
            <w:r>
              <w:rPr>
                <w:rFonts w:ascii="Times New Roman" w:hAnsi="Times New Roman"/>
                <w:i/>
                <w:sz w:val="24"/>
              </w:rPr>
              <w:t xml:space="preserve">5.59. (Otrais uzskaitījuma punkts.) Apsekojumos ir jānosaka MoS un respondentiem pašiem jāattiecina uz tiem attiecīgie darījumi. Ja darījums attiecas uz vairākiem MoS, </w:t>
            </w:r>
            <w:r>
              <w:rPr>
                <w:rFonts w:ascii="Times New Roman" w:hAnsi="Times New Roman"/>
                <w:b/>
                <w:bCs/>
                <w:i/>
                <w:sz w:val="24"/>
              </w:rPr>
              <w:t>aptaujā jānorāda, ka darījumi jāattiecina uz laika un ar tiem saistīto resursu ziņā svarīgāko pakalpojumu sniegšanas veidu</w:t>
            </w:r>
            <w:r>
              <w:rPr>
                <w:rFonts w:ascii="Times New Roman" w:hAnsi="Times New Roman"/>
                <w:i/>
                <w:sz w:val="24"/>
              </w:rPr>
              <w:t xml:space="preserve"> (..).</w:t>
            </w:r>
          </w:p>
          <w:p w14:paraId="79EA5681" w14:textId="77777777" w:rsidR="005A04B3" w:rsidRPr="00A96ED6" w:rsidRDefault="005A04B3" w:rsidP="00125454">
            <w:pPr>
              <w:jc w:val="both"/>
              <w:rPr>
                <w:rFonts w:ascii="Times New Roman" w:hAnsi="Times New Roman" w:cs="Times New Roman"/>
                <w:i/>
                <w:noProof/>
                <w:sz w:val="24"/>
              </w:rPr>
            </w:pPr>
          </w:p>
          <w:p w14:paraId="2E059A56" w14:textId="77777777" w:rsidR="005A04B3" w:rsidRPr="00A96ED6" w:rsidRDefault="005A04B3" w:rsidP="00125454">
            <w:pPr>
              <w:jc w:val="both"/>
              <w:rPr>
                <w:rFonts w:ascii="Times New Roman" w:hAnsi="Times New Roman" w:cs="Times New Roman"/>
                <w:i/>
                <w:noProof/>
                <w:sz w:val="24"/>
              </w:rPr>
            </w:pPr>
            <w:r>
              <w:rPr>
                <w:rFonts w:ascii="Times New Roman" w:hAnsi="Times New Roman"/>
                <w:i/>
                <w:sz w:val="24"/>
              </w:rPr>
              <w:t>Avots: MSITS 2010</w:t>
            </w:r>
          </w:p>
        </w:tc>
      </w:tr>
    </w:tbl>
    <w:p w14:paraId="6D25B19D" w14:textId="77777777" w:rsidR="005A04B3" w:rsidRPr="00A96ED6" w:rsidRDefault="005A04B3" w:rsidP="005A04B3">
      <w:pPr>
        <w:jc w:val="both"/>
        <w:rPr>
          <w:rFonts w:ascii="Times New Roman" w:hAnsi="Times New Roman" w:cs="Times New Roman"/>
          <w:noProof/>
          <w:sz w:val="24"/>
        </w:rPr>
      </w:pPr>
    </w:p>
    <w:p w14:paraId="5A1BC69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Īsumā jāpiebilst, ka Spānija ir devusi respondentiem iespēju pašiem attiecināt katru </w:t>
      </w:r>
      <w:r>
        <w:rPr>
          <w:rFonts w:ascii="Times New Roman" w:hAnsi="Times New Roman"/>
          <w:i/>
          <w:iCs/>
          <w:sz w:val="24"/>
        </w:rPr>
        <w:t>ITS</w:t>
      </w:r>
      <w:r>
        <w:rPr>
          <w:rFonts w:ascii="Times New Roman" w:hAnsi="Times New Roman"/>
          <w:sz w:val="24"/>
        </w:rPr>
        <w:t xml:space="preserve"> aptaujā uzrādīto pakalpojuma darījumu uz svarīgāko </w:t>
      </w:r>
      <w:r>
        <w:rPr>
          <w:rFonts w:ascii="Times New Roman" w:hAnsi="Times New Roman"/>
          <w:i/>
          <w:iCs/>
          <w:sz w:val="24"/>
        </w:rPr>
        <w:t>MoS</w:t>
      </w:r>
      <w:r>
        <w:rPr>
          <w:rFonts w:ascii="Times New Roman" w:hAnsi="Times New Roman"/>
          <w:sz w:val="24"/>
        </w:rPr>
        <w:t xml:space="preserve"> (laika/resursu ziņā). </w:t>
      </w:r>
      <w:r>
        <w:rPr>
          <w:rFonts w:ascii="Times New Roman" w:hAnsi="Times New Roman"/>
          <w:b/>
          <w:bCs/>
          <w:sz w:val="24"/>
        </w:rPr>
        <w:t>Vienu pakalpojumu sniegšanas veidu var attiecināt uz katru kombināciju, ko veido līdz pat 62 </w:t>
      </w:r>
      <w:r>
        <w:rPr>
          <w:rFonts w:ascii="Times New Roman" w:hAnsi="Times New Roman"/>
          <w:b/>
          <w:bCs/>
          <w:i/>
          <w:iCs/>
          <w:sz w:val="24"/>
        </w:rPr>
        <w:t>EBOPS</w:t>
      </w:r>
      <w:r>
        <w:rPr>
          <w:rFonts w:ascii="Times New Roman" w:hAnsi="Times New Roman"/>
          <w:b/>
          <w:bCs/>
          <w:sz w:val="24"/>
        </w:rPr>
        <w:t xml:space="preserve"> posteņi, kas norādīti aptaujā, un jebkuru partnervalsti pasaulē</w:t>
      </w:r>
      <w:r>
        <w:rPr>
          <w:rFonts w:ascii="Times New Roman" w:hAnsi="Times New Roman"/>
          <w:sz w:val="24"/>
        </w:rPr>
        <w:t>, kā noteikts MSITS 2010 5.56. punktā.</w:t>
      </w:r>
    </w:p>
    <w:p w14:paraId="769ED171" w14:textId="77777777" w:rsidR="005A04B3" w:rsidRPr="00A96ED6" w:rsidRDefault="005A04B3" w:rsidP="005A04B3">
      <w:pPr>
        <w:jc w:val="both"/>
        <w:rPr>
          <w:rFonts w:ascii="Times New Roman" w:hAnsi="Times New Roman" w:cs="Times New Roman"/>
          <w:noProof/>
          <w:sz w:val="24"/>
        </w:rPr>
      </w:pPr>
    </w:p>
    <w:p w14:paraId="45D5D18A" w14:textId="77777777" w:rsidR="005A04B3" w:rsidRPr="00A96ED6" w:rsidRDefault="005A04B3" w:rsidP="005A04B3">
      <w:pPr>
        <w:jc w:val="both"/>
        <w:rPr>
          <w:rFonts w:ascii="Times New Roman" w:hAnsi="Times New Roman" w:cs="Times New Roman"/>
          <w:i/>
          <w:noProof/>
          <w:sz w:val="24"/>
        </w:rPr>
      </w:pPr>
      <w:r>
        <w:rPr>
          <w:rFonts w:ascii="Times New Roman" w:hAnsi="Times New Roman"/>
          <w:sz w:val="24"/>
        </w:rPr>
        <w:t xml:space="preserve">Plānots spert soli uz priekšu, kas sniedzas tālāk par automātisko attiecināšanas modeli, kas zināms kā </w:t>
      </w:r>
      <w:r>
        <w:rPr>
          <w:rFonts w:ascii="Times New Roman" w:hAnsi="Times New Roman"/>
          <w:i/>
          <w:iCs/>
          <w:sz w:val="24"/>
        </w:rPr>
        <w:t>FATS un BOP datu vienkāršotais iedalījums pēc MoS (MSITS 2010 V.2. tabula).</w:t>
      </w:r>
    </w:p>
    <w:p w14:paraId="36D46DC8" w14:textId="77777777" w:rsidR="005A04B3" w:rsidRPr="00A96ED6" w:rsidRDefault="005A04B3" w:rsidP="005A04B3">
      <w:pPr>
        <w:jc w:val="both"/>
        <w:rPr>
          <w:rFonts w:ascii="Times New Roman" w:hAnsi="Times New Roman" w:cs="Times New Roman"/>
          <w:i/>
          <w:noProof/>
          <w:sz w:val="24"/>
        </w:rPr>
      </w:pPr>
    </w:p>
    <w:p w14:paraId="0E84528C" w14:textId="77777777" w:rsidR="005A04B3" w:rsidRPr="00A96ED6" w:rsidRDefault="005A04B3" w:rsidP="005A04B3">
      <w:pPr>
        <w:ind w:left="284" w:hanging="284"/>
        <w:jc w:val="both"/>
        <w:rPr>
          <w:rFonts w:ascii="Times New Roman" w:hAnsi="Times New Roman" w:cs="Times New Roman"/>
          <w:noProof/>
          <w:sz w:val="24"/>
        </w:rPr>
      </w:pPr>
      <w:r>
        <w:rPr>
          <w:rFonts w:ascii="Times New Roman" w:hAnsi="Times New Roman"/>
          <w:sz w:val="24"/>
        </w:rPr>
        <w:t>Šī vispārīgā pieeja ir balstīta uz turpmāk minētajiem apsvērumiem.</w:t>
      </w:r>
    </w:p>
    <w:p w14:paraId="055F83E1" w14:textId="77777777" w:rsidR="005A04B3" w:rsidRPr="00A96ED6" w:rsidRDefault="005A04B3" w:rsidP="003354F3">
      <w:pPr>
        <w:pStyle w:val="ListParagraph"/>
        <w:numPr>
          <w:ilvl w:val="0"/>
          <w:numId w:val="112"/>
        </w:numPr>
        <w:ind w:left="284" w:hanging="284"/>
        <w:contextualSpacing/>
        <w:jc w:val="both"/>
        <w:rPr>
          <w:rFonts w:ascii="Times New Roman" w:hAnsi="Times New Roman" w:cs="Times New Roman"/>
          <w:noProof/>
          <w:sz w:val="24"/>
        </w:rPr>
      </w:pPr>
      <w:r>
        <w:rPr>
          <w:rFonts w:ascii="Times New Roman" w:hAnsi="Times New Roman"/>
          <w:sz w:val="24"/>
        </w:rPr>
        <w:t xml:space="preserve">Pieeja ir balstīta uz MSITS 2010 (5.56., 5.58. un 5.59. punkts) sniegtajiem ieteikumiem par kārtību, kādā atsevišķi uzrāda </w:t>
      </w:r>
      <w:r>
        <w:rPr>
          <w:rFonts w:ascii="Times New Roman" w:hAnsi="Times New Roman"/>
          <w:i/>
          <w:iCs/>
          <w:sz w:val="24"/>
        </w:rPr>
        <w:t>MoS</w:t>
      </w:r>
      <w:r>
        <w:rPr>
          <w:rFonts w:ascii="Times New Roman" w:hAnsi="Times New Roman"/>
          <w:sz w:val="24"/>
        </w:rPr>
        <w:t xml:space="preserve"> informāciju par </w:t>
      </w:r>
      <w:r>
        <w:rPr>
          <w:rFonts w:ascii="Times New Roman" w:hAnsi="Times New Roman"/>
          <w:i/>
          <w:iCs/>
          <w:sz w:val="24"/>
        </w:rPr>
        <w:t>BOP</w:t>
      </w:r>
      <w:r>
        <w:rPr>
          <w:rFonts w:ascii="Times New Roman" w:hAnsi="Times New Roman"/>
          <w:sz w:val="24"/>
        </w:rPr>
        <w:t xml:space="preserve"> pakalpojumu darījumiem.</w:t>
      </w:r>
    </w:p>
    <w:p w14:paraId="3C52F900" w14:textId="77777777" w:rsidR="005A04B3" w:rsidRPr="00A96ED6" w:rsidRDefault="005A04B3" w:rsidP="003354F3">
      <w:pPr>
        <w:pStyle w:val="ListParagraph"/>
        <w:numPr>
          <w:ilvl w:val="0"/>
          <w:numId w:val="112"/>
        </w:numPr>
        <w:ind w:left="284" w:hanging="284"/>
        <w:contextualSpacing/>
        <w:jc w:val="both"/>
        <w:rPr>
          <w:rFonts w:ascii="Times New Roman" w:hAnsi="Times New Roman" w:cs="Times New Roman"/>
          <w:noProof/>
          <w:sz w:val="24"/>
        </w:rPr>
      </w:pPr>
      <w:r>
        <w:rPr>
          <w:rFonts w:ascii="Times New Roman" w:hAnsi="Times New Roman"/>
          <w:sz w:val="24"/>
        </w:rPr>
        <w:lastRenderedPageBreak/>
        <w:t xml:space="preserve">Tas ir labs kompromiss starp informāciju, kas iegūta par </w:t>
      </w:r>
      <w:r>
        <w:rPr>
          <w:rFonts w:ascii="Times New Roman" w:hAnsi="Times New Roman"/>
          <w:i/>
          <w:iCs/>
          <w:sz w:val="24"/>
        </w:rPr>
        <w:t>MoS</w:t>
      </w:r>
      <w:r>
        <w:rPr>
          <w:rFonts w:ascii="Times New Roman" w:hAnsi="Times New Roman"/>
          <w:sz w:val="24"/>
        </w:rPr>
        <w:t xml:space="preserve">, un respondentiem radīto slogu. Respondentiem vienīgi jāatzīmē dominējošais pakalpojumu sniegšanas veids, neiedalot eksporta/importa rādītājus vai procentuālo iedalījumu pēc </w:t>
      </w:r>
      <w:r>
        <w:rPr>
          <w:rFonts w:ascii="Times New Roman" w:hAnsi="Times New Roman"/>
          <w:i/>
          <w:iCs/>
          <w:sz w:val="24"/>
        </w:rPr>
        <w:t>MoS</w:t>
      </w:r>
      <w:r>
        <w:rPr>
          <w:rFonts w:ascii="Times New Roman" w:hAnsi="Times New Roman"/>
          <w:sz w:val="24"/>
        </w:rPr>
        <w:t xml:space="preserve"> (skat. turpmāk 2.2. punktu).</w:t>
      </w:r>
    </w:p>
    <w:p w14:paraId="5627398F" w14:textId="77777777" w:rsidR="005A04B3" w:rsidRPr="00A96ED6" w:rsidRDefault="005A04B3" w:rsidP="003354F3">
      <w:pPr>
        <w:pStyle w:val="ListParagraph"/>
        <w:numPr>
          <w:ilvl w:val="0"/>
          <w:numId w:val="112"/>
        </w:numPr>
        <w:ind w:left="284" w:hanging="284"/>
        <w:contextualSpacing/>
        <w:jc w:val="both"/>
        <w:rPr>
          <w:rFonts w:ascii="Times New Roman" w:hAnsi="Times New Roman" w:cs="Times New Roman"/>
          <w:noProof/>
          <w:sz w:val="24"/>
        </w:rPr>
      </w:pPr>
      <w:r>
        <w:rPr>
          <w:rFonts w:ascii="Times New Roman" w:hAnsi="Times New Roman"/>
          <w:sz w:val="24"/>
        </w:rPr>
        <w:t xml:space="preserve">Tā ir laba alternatīva </w:t>
      </w:r>
      <w:r>
        <w:rPr>
          <w:rFonts w:ascii="Times New Roman" w:hAnsi="Times New Roman"/>
          <w:i/>
          <w:iCs/>
          <w:sz w:val="24"/>
        </w:rPr>
        <w:t>FATS un BOP datu vienkāršotajam iedalījumam pēc MoS (MSITS 2010 V.2. tabula)</w:t>
      </w:r>
      <w:r>
        <w:rPr>
          <w:rFonts w:ascii="Times New Roman" w:hAnsi="Times New Roman"/>
          <w:sz w:val="24"/>
        </w:rPr>
        <w:t>.</w:t>
      </w:r>
    </w:p>
    <w:p w14:paraId="39D80482" w14:textId="77777777" w:rsidR="005A04B3" w:rsidRPr="00A96ED6" w:rsidRDefault="005A04B3" w:rsidP="005A04B3">
      <w:pPr>
        <w:jc w:val="both"/>
        <w:rPr>
          <w:rFonts w:ascii="Times New Roman" w:hAnsi="Times New Roman" w:cs="Times New Roman"/>
          <w:noProof/>
          <w:sz w:val="24"/>
        </w:rPr>
      </w:pPr>
    </w:p>
    <w:p w14:paraId="2F31B5B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Iespējamo trūkumu, kad kopējo eksporta/importa vērtību attiecina tikai uz vienu (dominējošo) pakalpojumu sniegšanas veidu, lai gan ir pieejami divi pakalpojumu sniegšanas veidi (vai pat vairāk), zināmā mērā iespējams novērst, ņemot vērā faktu, ka:</w:t>
      </w:r>
    </w:p>
    <w:p w14:paraId="2115C437" w14:textId="77777777" w:rsidR="005A04B3" w:rsidRPr="00A96ED6" w:rsidRDefault="005A04B3" w:rsidP="003354F3">
      <w:pPr>
        <w:pStyle w:val="ListParagraph"/>
        <w:numPr>
          <w:ilvl w:val="0"/>
          <w:numId w:val="113"/>
        </w:numPr>
        <w:ind w:left="567" w:hanging="283"/>
        <w:contextualSpacing/>
        <w:jc w:val="both"/>
        <w:rPr>
          <w:rFonts w:ascii="Times New Roman" w:hAnsi="Times New Roman" w:cs="Times New Roman"/>
          <w:noProof/>
          <w:sz w:val="24"/>
        </w:rPr>
      </w:pPr>
      <w:r>
        <w:rPr>
          <w:rFonts w:ascii="Times New Roman" w:hAnsi="Times New Roman"/>
          <w:sz w:val="24"/>
        </w:rPr>
        <w:t>attiecībā uz dažiem darījumiem dominējošais var būt viens konkrēts pakalpojumu sniegšanas veids, bet attiecībā uz citiem svarīgāks būs otrais veids, kas nodrošinās dabisku līdzsvaru starp visiem pakalpojumu sniegšanas veidiem;</w:t>
      </w:r>
    </w:p>
    <w:p w14:paraId="5B15406E" w14:textId="77777777" w:rsidR="005A04B3" w:rsidRPr="00A96ED6" w:rsidRDefault="005A04B3" w:rsidP="003354F3">
      <w:pPr>
        <w:pStyle w:val="ListParagraph"/>
        <w:numPr>
          <w:ilvl w:val="0"/>
          <w:numId w:val="113"/>
        </w:numPr>
        <w:ind w:left="567" w:hanging="283"/>
        <w:contextualSpacing/>
        <w:jc w:val="both"/>
        <w:rPr>
          <w:rFonts w:ascii="Times New Roman" w:hAnsi="Times New Roman" w:cs="Times New Roman"/>
          <w:noProof/>
          <w:sz w:val="24"/>
        </w:rPr>
      </w:pPr>
      <w:r>
        <w:rPr>
          <w:rFonts w:ascii="Times New Roman" w:hAnsi="Times New Roman"/>
          <w:i/>
          <w:iCs/>
          <w:sz w:val="24"/>
        </w:rPr>
        <w:t>MoS</w:t>
      </w:r>
      <w:r>
        <w:rPr>
          <w:rFonts w:ascii="Times New Roman" w:hAnsi="Times New Roman"/>
          <w:sz w:val="24"/>
        </w:rPr>
        <w:t xml:space="preserve"> datus apkopo bieži (reizi ceturksnī). Maz ticams, ka, piemēram, divi tādi savstarpēji papildinoši pakalpojumu sniegšanas veidi kā 1. un 4. veids vienlaicīgi attiektos uz pakalpojuma sniegšanu vienā un tajā pašā ceturksnī.</w:t>
      </w:r>
    </w:p>
    <w:p w14:paraId="59559C9E" w14:textId="77777777" w:rsidR="005A04B3" w:rsidRPr="00A96ED6" w:rsidRDefault="005A04B3" w:rsidP="005A04B3">
      <w:pPr>
        <w:jc w:val="both"/>
        <w:rPr>
          <w:rFonts w:ascii="Times New Roman" w:hAnsi="Times New Roman" w:cs="Times New Roman"/>
          <w:noProof/>
          <w:sz w:val="24"/>
        </w:rPr>
      </w:pPr>
    </w:p>
    <w:p w14:paraId="44663F60" w14:textId="77777777" w:rsidR="005A04B3" w:rsidRPr="00A96ED6" w:rsidRDefault="005A04B3" w:rsidP="00243D03">
      <w:pPr>
        <w:keepNext/>
        <w:keepLines/>
        <w:jc w:val="both"/>
        <w:rPr>
          <w:rFonts w:ascii="Times New Roman" w:hAnsi="Times New Roman" w:cs="Times New Roman"/>
          <w:b/>
          <w:bCs/>
          <w:noProof/>
          <w:sz w:val="24"/>
        </w:rPr>
      </w:pPr>
      <w:r>
        <w:rPr>
          <w:rFonts w:ascii="Times New Roman" w:hAnsi="Times New Roman"/>
          <w:b/>
          <w:sz w:val="24"/>
        </w:rPr>
        <w:t xml:space="preserve">2.2. </w:t>
      </w:r>
      <w:r>
        <w:rPr>
          <w:rFonts w:ascii="Times New Roman" w:hAnsi="Times New Roman"/>
          <w:b/>
          <w:i/>
          <w:iCs/>
          <w:sz w:val="24"/>
        </w:rPr>
        <w:t>MoS</w:t>
      </w:r>
      <w:r>
        <w:rPr>
          <w:rFonts w:ascii="Times New Roman" w:hAnsi="Times New Roman"/>
          <w:b/>
          <w:sz w:val="24"/>
        </w:rPr>
        <w:t xml:space="preserve"> datu apkopošana </w:t>
      </w:r>
      <w:r>
        <w:rPr>
          <w:rFonts w:ascii="Times New Roman" w:hAnsi="Times New Roman"/>
          <w:b/>
          <w:i/>
          <w:iCs/>
          <w:sz w:val="24"/>
        </w:rPr>
        <w:t>ITS</w:t>
      </w:r>
      <w:r>
        <w:rPr>
          <w:rFonts w:ascii="Times New Roman" w:hAnsi="Times New Roman"/>
          <w:b/>
          <w:sz w:val="24"/>
        </w:rPr>
        <w:t xml:space="preserve"> apsekojuma aptaujas anketā</w:t>
      </w:r>
    </w:p>
    <w:p w14:paraId="219A27E2" w14:textId="77777777" w:rsidR="005A04B3" w:rsidRPr="00A96ED6" w:rsidRDefault="005A04B3" w:rsidP="00243D03">
      <w:pPr>
        <w:keepNext/>
        <w:keepLines/>
        <w:jc w:val="both"/>
        <w:rPr>
          <w:rFonts w:ascii="Times New Roman" w:hAnsi="Times New Roman" w:cs="Times New Roman"/>
          <w:noProof/>
          <w:sz w:val="24"/>
        </w:rPr>
      </w:pPr>
    </w:p>
    <w:p w14:paraId="31F8D30F" w14:textId="77777777" w:rsidR="005A04B3" w:rsidRPr="00A96ED6" w:rsidRDefault="005A04B3" w:rsidP="00243D03">
      <w:pPr>
        <w:keepNext/>
        <w:keepLines/>
        <w:jc w:val="both"/>
        <w:rPr>
          <w:rFonts w:ascii="Times New Roman" w:hAnsi="Times New Roman" w:cs="Times New Roman"/>
          <w:noProof/>
          <w:sz w:val="24"/>
        </w:rPr>
      </w:pPr>
      <w:r>
        <w:rPr>
          <w:rFonts w:ascii="Times New Roman" w:hAnsi="Times New Roman"/>
          <w:sz w:val="24"/>
        </w:rPr>
        <w:t xml:space="preserve">Turpmāk 1. attēlā redzama anketa, kurā jānorāda informācija par </w:t>
      </w:r>
      <w:r>
        <w:rPr>
          <w:rFonts w:ascii="Times New Roman" w:hAnsi="Times New Roman"/>
          <w:i/>
          <w:iCs/>
          <w:sz w:val="24"/>
        </w:rPr>
        <w:t>MoS</w:t>
      </w:r>
      <w:r>
        <w:rPr>
          <w:rFonts w:ascii="Times New Roman" w:hAnsi="Times New Roman"/>
          <w:sz w:val="24"/>
        </w:rPr>
        <w:t>.</w:t>
      </w:r>
    </w:p>
    <w:p w14:paraId="31C5A4A4" w14:textId="77777777" w:rsidR="005A04B3" w:rsidRPr="00A96ED6" w:rsidRDefault="005A04B3" w:rsidP="005A04B3">
      <w:pPr>
        <w:jc w:val="both"/>
        <w:rPr>
          <w:rFonts w:ascii="Times New Roman" w:hAnsi="Times New Roman" w:cs="Times New Roman"/>
          <w:noProof/>
          <w:sz w:val="24"/>
        </w:rPr>
      </w:pPr>
    </w:p>
    <w:p w14:paraId="0649F848"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 xml:space="preserve">13.3. attēls. Fragments </w:t>
      </w:r>
      <w:r>
        <w:rPr>
          <w:rFonts w:ascii="Times New Roman" w:hAnsi="Times New Roman"/>
          <w:b/>
          <w:i/>
          <w:iCs/>
          <w:color w:val="B83B46"/>
          <w:sz w:val="24"/>
        </w:rPr>
        <w:t>ITS</w:t>
      </w:r>
      <w:r>
        <w:rPr>
          <w:rFonts w:ascii="Times New Roman" w:hAnsi="Times New Roman"/>
          <w:b/>
          <w:color w:val="B83B46"/>
          <w:sz w:val="24"/>
        </w:rPr>
        <w:t xml:space="preserve"> apsekojuma aptaujas anketai, kurā apkopo informāciju par </w:t>
      </w:r>
      <w:r>
        <w:rPr>
          <w:rFonts w:ascii="Times New Roman" w:hAnsi="Times New Roman"/>
          <w:b/>
          <w:i/>
          <w:iCs/>
          <w:color w:val="B83B46"/>
          <w:sz w:val="24"/>
        </w:rPr>
        <w:t>MoS</w:t>
      </w:r>
    </w:p>
    <w:p w14:paraId="5EC68752" w14:textId="77777777" w:rsidR="005A04B3" w:rsidRPr="00A96ED6" w:rsidRDefault="005A04B3" w:rsidP="005A04B3">
      <w:pPr>
        <w:jc w:val="both"/>
        <w:rPr>
          <w:rFonts w:ascii="Times New Roman" w:hAnsi="Times New Roman" w:cs="Times New Roman"/>
          <w:b/>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1711"/>
        <w:gridCol w:w="1711"/>
        <w:gridCol w:w="1855"/>
        <w:gridCol w:w="1854"/>
        <w:gridCol w:w="2000"/>
      </w:tblGrid>
      <w:tr w:rsidR="005A04B3" w:rsidRPr="00A96ED6" w14:paraId="2F8F30D6" w14:textId="77777777" w:rsidTr="00125454">
        <w:tc>
          <w:tcPr>
            <w:tcW w:w="937" w:type="pct"/>
            <w:tcBorders>
              <w:left w:val="nil"/>
              <w:right w:val="nil"/>
            </w:tcBorders>
            <w:shd w:val="clear" w:color="auto" w:fill="F7D6D7"/>
            <w:vAlign w:val="center"/>
          </w:tcPr>
          <w:p w14:paraId="0142323B"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Pakalpojuma apraksts (precīzi)</w:t>
            </w:r>
          </w:p>
        </w:tc>
        <w:tc>
          <w:tcPr>
            <w:tcW w:w="937" w:type="pct"/>
            <w:tcBorders>
              <w:left w:val="nil"/>
              <w:right w:val="nil"/>
            </w:tcBorders>
            <w:shd w:val="clear" w:color="auto" w:fill="F7D6D7"/>
            <w:vAlign w:val="center"/>
          </w:tcPr>
          <w:p w14:paraId="638DA1F3"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i/>
                <w:iCs/>
                <w:sz w:val="24"/>
              </w:rPr>
              <w:t>EBOPS</w:t>
            </w:r>
            <w:r>
              <w:rPr>
                <w:rFonts w:ascii="Times New Roman" w:hAnsi="Times New Roman"/>
                <w:b/>
                <w:sz w:val="24"/>
              </w:rPr>
              <w:t xml:space="preserve"> kods</w:t>
            </w:r>
          </w:p>
        </w:tc>
        <w:tc>
          <w:tcPr>
            <w:tcW w:w="1016" w:type="pct"/>
            <w:tcBorders>
              <w:left w:val="nil"/>
              <w:right w:val="nil"/>
            </w:tcBorders>
            <w:shd w:val="clear" w:color="auto" w:fill="F7D6D7"/>
            <w:vAlign w:val="center"/>
          </w:tcPr>
          <w:p w14:paraId="4B8AE109"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Pakalpojuma sniegšanas veids</w:t>
            </w:r>
          </w:p>
        </w:tc>
        <w:tc>
          <w:tcPr>
            <w:tcW w:w="1015" w:type="pct"/>
            <w:tcBorders>
              <w:left w:val="nil"/>
              <w:right w:val="nil"/>
            </w:tcBorders>
            <w:shd w:val="clear" w:color="auto" w:fill="F7D6D7"/>
            <w:vAlign w:val="center"/>
          </w:tcPr>
          <w:p w14:paraId="29E801F1"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Partnervalsts</w:t>
            </w:r>
          </w:p>
        </w:tc>
        <w:tc>
          <w:tcPr>
            <w:tcW w:w="1095" w:type="pct"/>
            <w:tcBorders>
              <w:left w:val="nil"/>
              <w:right w:val="nil"/>
            </w:tcBorders>
            <w:shd w:val="clear" w:color="auto" w:fill="F7D6D7"/>
            <w:vAlign w:val="center"/>
          </w:tcPr>
          <w:p w14:paraId="449F5510"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Eksporta/importa vērtība €</w:t>
            </w:r>
          </w:p>
        </w:tc>
      </w:tr>
    </w:tbl>
    <w:p w14:paraId="23515C68" w14:textId="77777777" w:rsidR="005A04B3" w:rsidRPr="00A96ED6" w:rsidRDefault="005A04B3" w:rsidP="005A04B3">
      <w:pPr>
        <w:jc w:val="both"/>
        <w:rPr>
          <w:rFonts w:ascii="Times New Roman" w:hAnsi="Times New Roman" w:cs="Times New Roman"/>
          <w:b/>
          <w:noProof/>
          <w:sz w:val="24"/>
        </w:rPr>
      </w:pPr>
      <w:r>
        <w:rPr>
          <w:rFonts w:ascii="Times New Roman" w:hAnsi="Times New Roman"/>
          <w:b/>
          <w:noProof/>
          <w:sz w:val="24"/>
        </w:rPr>
        <w:drawing>
          <wp:inline distT="0" distB="0" distL="0" distR="0" wp14:anchorId="322AFC8E" wp14:editId="3627A482">
            <wp:extent cx="5762625" cy="1923415"/>
            <wp:effectExtent l="0" t="0" r="9525" b="635"/>
            <wp:docPr id="1028842438" name="Picture 1" descr="A screenshot of a computer scree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8842438" name="Picture 1" descr="A screenshot of a computer screen&#10;&#10;Description automatically generated"/>
                    <pic:cNvPicPr/>
                  </pic:nvPicPr>
                  <pic:blipFill>
                    <a:blip r:embed="rId71"/>
                    <a:stretch>
                      <a:fillRect/>
                    </a:stretch>
                  </pic:blipFill>
                  <pic:spPr>
                    <a:xfrm>
                      <a:off x="0" y="0"/>
                      <a:ext cx="5762625" cy="1923415"/>
                    </a:xfrm>
                    <a:prstGeom prst="rect">
                      <a:avLst/>
                    </a:prstGeom>
                  </pic:spPr>
                </pic:pic>
              </a:graphicData>
            </a:graphic>
          </wp:inline>
        </w:drawing>
      </w:r>
    </w:p>
    <w:p w14:paraId="0352D362" w14:textId="77777777" w:rsidR="005A04B3" w:rsidRPr="00A96ED6" w:rsidRDefault="005A04B3" w:rsidP="005A04B3">
      <w:pPr>
        <w:jc w:val="both"/>
        <w:rPr>
          <w:rFonts w:ascii="Times New Roman" w:hAnsi="Times New Roman" w:cs="Times New Roman"/>
          <w:i/>
          <w:noProof/>
          <w:sz w:val="24"/>
        </w:rPr>
      </w:pPr>
    </w:p>
    <w:p w14:paraId="1B8402A9" w14:textId="77777777" w:rsidR="005A04B3" w:rsidRPr="00A96ED6" w:rsidRDefault="005A04B3" w:rsidP="005A04B3">
      <w:pPr>
        <w:jc w:val="both"/>
        <w:rPr>
          <w:rFonts w:ascii="Times New Roman" w:hAnsi="Times New Roman" w:cs="Times New Roman"/>
          <w:i/>
          <w:noProof/>
          <w:sz w:val="24"/>
        </w:rPr>
      </w:pPr>
      <w:r>
        <w:rPr>
          <w:rFonts w:ascii="Times New Roman" w:hAnsi="Times New Roman"/>
          <w:i/>
          <w:sz w:val="24"/>
        </w:rPr>
        <w:t>Avots: Spānijas Valsts statistikas birojs (</w:t>
      </w:r>
      <w:r>
        <w:rPr>
          <w:rFonts w:ascii="Times New Roman" w:hAnsi="Times New Roman"/>
          <w:i/>
          <w:iCs/>
          <w:sz w:val="24"/>
        </w:rPr>
        <w:t>INE</w:t>
      </w:r>
      <w:r>
        <w:rPr>
          <w:rFonts w:ascii="Times New Roman" w:hAnsi="Times New Roman"/>
          <w:i/>
          <w:sz w:val="24"/>
        </w:rPr>
        <w:t>)</w:t>
      </w:r>
    </w:p>
    <w:p w14:paraId="3266DFBF" w14:textId="77777777" w:rsidR="005A04B3" w:rsidRPr="00A96ED6" w:rsidRDefault="005A04B3" w:rsidP="005A04B3">
      <w:pPr>
        <w:jc w:val="both"/>
        <w:rPr>
          <w:rFonts w:ascii="Times New Roman" w:hAnsi="Times New Roman" w:cs="Times New Roman"/>
          <w:b/>
          <w:noProof/>
          <w:sz w:val="24"/>
        </w:rPr>
      </w:pPr>
    </w:p>
    <w:tbl>
      <w:tblPr>
        <w:tblStyle w:val="TableGrid"/>
        <w:tblpPr w:leftFromText="180" w:rightFromText="180" w:vertAnchor="text" w:horzAnchor="margin" w:tblpY="62"/>
        <w:tblW w:w="5000" w:type="pct"/>
        <w:tblCellMar>
          <w:top w:w="28" w:type="dxa"/>
          <w:left w:w="28" w:type="dxa"/>
          <w:bottom w:w="28" w:type="dxa"/>
          <w:right w:w="28" w:type="dxa"/>
        </w:tblCellMar>
        <w:tblLook w:val="04A0" w:firstRow="1" w:lastRow="0" w:firstColumn="1" w:lastColumn="0" w:noHBand="0" w:noVBand="1"/>
      </w:tblPr>
      <w:tblGrid>
        <w:gridCol w:w="4565"/>
        <w:gridCol w:w="4566"/>
      </w:tblGrid>
      <w:tr w:rsidR="00CD1D84" w:rsidRPr="00282A22" w14:paraId="717E59D9" w14:textId="77777777" w:rsidTr="00A6022D">
        <w:tc>
          <w:tcPr>
            <w:tcW w:w="2500" w:type="pct"/>
          </w:tcPr>
          <w:p w14:paraId="4371BF77" w14:textId="77777777" w:rsidR="00CD1D84" w:rsidRPr="005A7B02" w:rsidRDefault="00CD1D84" w:rsidP="00A6022D">
            <w:pPr>
              <w:ind w:left="57" w:right="57"/>
              <w:jc w:val="center"/>
              <w:rPr>
                <w:rFonts w:ascii="Times New Roman" w:hAnsi="Times New Roman" w:cs="Times New Roman"/>
                <w:sz w:val="24"/>
                <w:szCs w:val="24"/>
              </w:rPr>
            </w:pPr>
            <w:r w:rsidRPr="005A7B02">
              <w:rPr>
                <w:rFonts w:ascii="Times New Roman" w:hAnsi="Times New Roman" w:cs="Times New Roman"/>
                <w:b/>
                <w:bCs/>
                <w:noProof/>
                <w:sz w:val="24"/>
                <w:szCs w:val="24"/>
                <w:lang w:val="en-US"/>
              </w:rPr>
              <w:t>Angļu val.</w:t>
            </w:r>
          </w:p>
        </w:tc>
        <w:tc>
          <w:tcPr>
            <w:tcW w:w="2500" w:type="pct"/>
          </w:tcPr>
          <w:p w14:paraId="7DCB0B53" w14:textId="77777777" w:rsidR="00CD1D84" w:rsidRPr="005A7B02" w:rsidRDefault="00CD1D84" w:rsidP="00A6022D">
            <w:pPr>
              <w:ind w:left="57" w:right="57"/>
              <w:jc w:val="center"/>
              <w:rPr>
                <w:rFonts w:ascii="Times New Roman" w:hAnsi="Times New Roman" w:cs="Times New Roman"/>
                <w:b/>
                <w:noProof/>
                <w:sz w:val="24"/>
                <w:szCs w:val="24"/>
              </w:rPr>
            </w:pPr>
            <w:r w:rsidRPr="005A7B02">
              <w:rPr>
                <w:rFonts w:ascii="Times New Roman" w:hAnsi="Times New Roman" w:cs="Times New Roman"/>
                <w:b/>
                <w:bCs/>
                <w:noProof/>
                <w:sz w:val="24"/>
                <w:szCs w:val="24"/>
                <w:lang w:val="en-US"/>
              </w:rPr>
              <w:t>Latviešu val.</w:t>
            </w:r>
          </w:p>
        </w:tc>
      </w:tr>
      <w:tr w:rsidR="00CD1D84" w:rsidRPr="00282A22" w14:paraId="2E1A760E" w14:textId="77777777" w:rsidTr="00A6022D">
        <w:tc>
          <w:tcPr>
            <w:tcW w:w="2500" w:type="pct"/>
          </w:tcPr>
          <w:p w14:paraId="1749CCDA" w14:textId="77777777" w:rsidR="00CD1D84" w:rsidRPr="00282A22" w:rsidRDefault="00CD1D84"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One single tick is allowed by row to allocate the predominant mode. Neither gross figures of exports/imports nor percentages by MoS are required to respondents. All transaction value is allocated to dominant mode irrespective of other modes have participated in the provision of the service.</w:t>
            </w:r>
          </w:p>
        </w:tc>
        <w:tc>
          <w:tcPr>
            <w:tcW w:w="2500" w:type="pct"/>
          </w:tcPr>
          <w:p w14:paraId="054473C8" w14:textId="77777777" w:rsidR="00CD1D84" w:rsidRPr="00282A22" w:rsidRDefault="00CD1D84" w:rsidP="00A6022D">
            <w:pPr>
              <w:ind w:left="57" w:right="57"/>
              <w:jc w:val="both"/>
              <w:rPr>
                <w:rFonts w:ascii="Times New Roman" w:hAnsi="Times New Roman" w:cs="Times New Roman"/>
                <w:b/>
                <w:noProof/>
                <w:sz w:val="24"/>
              </w:rPr>
            </w:pPr>
            <w:r w:rsidRPr="00282A22">
              <w:rPr>
                <w:rFonts w:ascii="Times New Roman" w:hAnsi="Times New Roman" w:cs="Times New Roman"/>
                <w:sz w:val="24"/>
              </w:rPr>
              <w:t xml:space="preserve">Katrā rindā iespējams izdarīt tikai vienu atzīmi, lai norādītu dominējošo pakalpojumu sniegšanas veidu. Respondentiem nav jānorāda ne eksporta/importa bruto vērtības, ne </w:t>
            </w:r>
            <w:r w:rsidRPr="00282A22">
              <w:rPr>
                <w:rFonts w:ascii="Times New Roman" w:hAnsi="Times New Roman" w:cs="Times New Roman"/>
                <w:i/>
                <w:iCs/>
                <w:sz w:val="24"/>
              </w:rPr>
              <w:t>MoS</w:t>
            </w:r>
            <w:r w:rsidRPr="00282A22">
              <w:rPr>
                <w:rFonts w:ascii="Times New Roman" w:hAnsi="Times New Roman" w:cs="Times New Roman"/>
                <w:sz w:val="24"/>
              </w:rPr>
              <w:t xml:space="preserve"> procentuālās proporcijas. Visas darījumu vērtības attiecina uz dominējošo pakalpojumu sniegšanas veidu neatkarīgi no pārējiem veidiem, kas varētu būt saistīti ar </w:t>
            </w:r>
            <w:r w:rsidRPr="00282A22">
              <w:rPr>
                <w:rFonts w:ascii="Times New Roman" w:hAnsi="Times New Roman" w:cs="Times New Roman"/>
                <w:sz w:val="24"/>
              </w:rPr>
              <w:lastRenderedPageBreak/>
              <w:t>pakalpojuma sniegšanu.</w:t>
            </w:r>
          </w:p>
        </w:tc>
      </w:tr>
    </w:tbl>
    <w:p w14:paraId="30904809" w14:textId="77777777" w:rsidR="005A04B3" w:rsidRPr="00A96ED6" w:rsidRDefault="005A04B3" w:rsidP="005A04B3">
      <w:pPr>
        <w:jc w:val="both"/>
        <w:rPr>
          <w:rFonts w:ascii="Times New Roman" w:hAnsi="Times New Roman" w:cs="Times New Roman"/>
          <w:b/>
          <w:noProof/>
          <w:sz w:val="24"/>
        </w:rPr>
      </w:pPr>
    </w:p>
    <w:p w14:paraId="2A285232" w14:textId="77777777" w:rsidR="005A04B3" w:rsidRPr="00A96ED6" w:rsidRDefault="005A04B3" w:rsidP="005A04B3">
      <w:pPr>
        <w:jc w:val="both"/>
        <w:rPr>
          <w:rFonts w:ascii="Times New Roman" w:hAnsi="Times New Roman" w:cs="Times New Roman"/>
          <w:b/>
          <w:noProof/>
          <w:sz w:val="24"/>
        </w:rPr>
      </w:pPr>
      <w:r>
        <w:rPr>
          <w:rFonts w:ascii="Times New Roman" w:hAnsi="Times New Roman"/>
          <w:b/>
          <w:sz w:val="24"/>
        </w:rPr>
        <w:t xml:space="preserve">2.3. Norādījumi respondentiem un apkopotājiem attiecībā uz </w:t>
      </w:r>
      <w:r>
        <w:rPr>
          <w:rFonts w:ascii="Times New Roman" w:hAnsi="Times New Roman"/>
          <w:b/>
          <w:i/>
          <w:iCs/>
          <w:sz w:val="24"/>
        </w:rPr>
        <w:t>MoS</w:t>
      </w:r>
    </w:p>
    <w:p w14:paraId="67E6023B" w14:textId="77777777" w:rsidR="005A04B3" w:rsidRPr="00A96ED6" w:rsidRDefault="005A04B3" w:rsidP="005A04B3">
      <w:pPr>
        <w:jc w:val="both"/>
        <w:rPr>
          <w:rFonts w:ascii="Times New Roman" w:hAnsi="Times New Roman" w:cs="Times New Roman"/>
          <w:b/>
          <w:noProof/>
          <w:sz w:val="24"/>
        </w:rPr>
      </w:pPr>
    </w:p>
    <w:p w14:paraId="7DF088D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MSITS 2010 5.57. punktā norādīts turpmākais.</w:t>
      </w:r>
    </w:p>
    <w:p w14:paraId="0FBF9B05"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A04B3" w:rsidRPr="00A96ED6" w14:paraId="6C60390E" w14:textId="77777777" w:rsidTr="00125454">
        <w:tc>
          <w:tcPr>
            <w:tcW w:w="5000" w:type="pct"/>
          </w:tcPr>
          <w:p w14:paraId="44AAD7B9" w14:textId="77777777" w:rsidR="005A04B3" w:rsidRPr="00A96ED6" w:rsidRDefault="005A04B3" w:rsidP="00CD1D84">
            <w:pPr>
              <w:ind w:left="57" w:right="57"/>
              <w:jc w:val="both"/>
              <w:rPr>
                <w:rFonts w:ascii="Times New Roman" w:hAnsi="Times New Roman" w:cs="Times New Roman"/>
                <w:b/>
                <w:i/>
                <w:noProof/>
                <w:sz w:val="24"/>
              </w:rPr>
            </w:pPr>
            <w:r>
              <w:rPr>
                <w:rFonts w:ascii="Times New Roman" w:hAnsi="Times New Roman"/>
                <w:i/>
                <w:sz w:val="24"/>
              </w:rPr>
              <w:t xml:space="preserve">5.57. Lai attiecinātu darījumus uz pakalpojumu sniegšanas veidiem, jāizstrādā vairākas datu apkopošanas vadlīnijas, balstoties uz valstu tiesību aktiem un/vai grāmatvedības normām (..), </w:t>
            </w:r>
            <w:r>
              <w:rPr>
                <w:rFonts w:ascii="Times New Roman" w:hAnsi="Times New Roman"/>
                <w:b/>
                <w:bCs/>
                <w:i/>
                <w:sz w:val="24"/>
              </w:rPr>
              <w:t>jāizveido skaidrs jautājumu saraksts, lai palīdzētu apsekojuma respondentiem un/vai apkopotājiem noteikt, vai maksājums par pakalpojumu līgumu attiecas uz pakalpojumiem, ko sniedz 1., 2., 3. vai 4. veidā (..).</w:t>
            </w:r>
          </w:p>
          <w:p w14:paraId="6922A3EE" w14:textId="77777777" w:rsidR="005A04B3" w:rsidRPr="00A96ED6" w:rsidRDefault="005A04B3" w:rsidP="00CD1D84">
            <w:pPr>
              <w:ind w:left="57" w:right="57"/>
              <w:jc w:val="both"/>
              <w:rPr>
                <w:rFonts w:ascii="Times New Roman" w:hAnsi="Times New Roman" w:cs="Times New Roman"/>
                <w:b/>
                <w:i/>
                <w:noProof/>
                <w:sz w:val="24"/>
              </w:rPr>
            </w:pPr>
          </w:p>
          <w:p w14:paraId="70F7C57D" w14:textId="77777777" w:rsidR="005A04B3" w:rsidRPr="00A96ED6" w:rsidRDefault="005A04B3" w:rsidP="00CD1D84">
            <w:pPr>
              <w:ind w:left="57" w:right="57"/>
              <w:jc w:val="both"/>
              <w:rPr>
                <w:rFonts w:ascii="Times New Roman" w:hAnsi="Times New Roman" w:cs="Times New Roman"/>
                <w:b/>
                <w:i/>
                <w:noProof/>
                <w:sz w:val="24"/>
              </w:rPr>
            </w:pPr>
            <w:r>
              <w:rPr>
                <w:rFonts w:ascii="Times New Roman" w:hAnsi="Times New Roman"/>
                <w:b/>
                <w:i/>
                <w:sz w:val="24"/>
              </w:rPr>
              <w:t>Avots: MSITS 2010</w:t>
            </w:r>
          </w:p>
        </w:tc>
      </w:tr>
    </w:tbl>
    <w:p w14:paraId="4279B69C" w14:textId="77777777" w:rsidR="005A04B3" w:rsidRPr="00A96ED6" w:rsidRDefault="005A04B3" w:rsidP="005A04B3">
      <w:pPr>
        <w:jc w:val="both"/>
        <w:rPr>
          <w:rFonts w:ascii="Times New Roman" w:hAnsi="Times New Roman" w:cs="Times New Roman"/>
          <w:noProof/>
          <w:sz w:val="24"/>
        </w:rPr>
      </w:pPr>
    </w:p>
    <w:p w14:paraId="525F677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Lai sniegtu respondentiem zināšanas par </w:t>
      </w:r>
      <w:r>
        <w:rPr>
          <w:rFonts w:ascii="Times New Roman" w:hAnsi="Times New Roman"/>
          <w:i/>
          <w:iCs/>
          <w:sz w:val="24"/>
        </w:rPr>
        <w:t>MoS</w:t>
      </w:r>
      <w:r>
        <w:rPr>
          <w:rFonts w:ascii="Times New Roman" w:hAnsi="Times New Roman"/>
          <w:sz w:val="24"/>
        </w:rPr>
        <w:t xml:space="preserve">, kas ļautu viņiem atbilstošāk attiecināt konkrētu pakalpojumu darījumu uz dominējošo pakalpojumu sniegšanas veidu, aptaujas anketā iekļautas </w:t>
      </w:r>
      <w:r>
        <w:rPr>
          <w:rFonts w:ascii="Times New Roman" w:hAnsi="Times New Roman"/>
          <w:i/>
          <w:iCs/>
          <w:sz w:val="24"/>
        </w:rPr>
        <w:t>MoS</w:t>
      </w:r>
      <w:r>
        <w:rPr>
          <w:rFonts w:ascii="Times New Roman" w:hAnsi="Times New Roman"/>
          <w:sz w:val="24"/>
        </w:rPr>
        <w:t xml:space="preserve"> definīcijas un visaptveroši norādījumi par tipiskākajām pakalpojumu sniegšanas veida un </w:t>
      </w:r>
      <w:r>
        <w:rPr>
          <w:rFonts w:ascii="Times New Roman" w:hAnsi="Times New Roman"/>
          <w:i/>
          <w:iCs/>
          <w:sz w:val="24"/>
        </w:rPr>
        <w:t>EBOPS</w:t>
      </w:r>
      <w:r>
        <w:rPr>
          <w:rFonts w:ascii="Times New Roman" w:hAnsi="Times New Roman"/>
          <w:sz w:val="24"/>
        </w:rPr>
        <w:t xml:space="preserve"> posteņa kombinācijām. Turklāt datu vākšanas personālam paredzētie mācību kursi ietver mācības par </w:t>
      </w:r>
      <w:r>
        <w:rPr>
          <w:rFonts w:ascii="Times New Roman" w:hAnsi="Times New Roman"/>
          <w:i/>
          <w:iCs/>
          <w:sz w:val="24"/>
        </w:rPr>
        <w:t>MoS</w:t>
      </w:r>
      <w:r>
        <w:rPr>
          <w:rFonts w:ascii="Times New Roman" w:hAnsi="Times New Roman"/>
          <w:sz w:val="24"/>
        </w:rPr>
        <w:t>, lai kliedētu potenciālās respondentu šaubas, aizpildot aptaujas anketu.</w:t>
      </w:r>
    </w:p>
    <w:p w14:paraId="31125166" w14:textId="77777777" w:rsidR="005A04B3" w:rsidRPr="00A96ED6" w:rsidRDefault="005A04B3" w:rsidP="005A04B3">
      <w:pPr>
        <w:jc w:val="both"/>
        <w:rPr>
          <w:rFonts w:ascii="Times New Roman" w:hAnsi="Times New Roman" w:cs="Times New Roman"/>
          <w:noProof/>
          <w:sz w:val="24"/>
        </w:rPr>
      </w:pPr>
    </w:p>
    <w:p w14:paraId="26C97CDD"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 xml:space="preserve">13.4. attēls. Pārskats par dažiem respondentiem sniegtajiem norādījumiem saistībā ar </w:t>
      </w:r>
      <w:r>
        <w:rPr>
          <w:rFonts w:ascii="Times New Roman" w:hAnsi="Times New Roman"/>
          <w:b/>
          <w:i/>
          <w:iCs/>
          <w:color w:val="B83B46"/>
          <w:sz w:val="24"/>
        </w:rPr>
        <w:t>MoS</w:t>
      </w:r>
    </w:p>
    <w:p w14:paraId="1AC7F6B7" w14:textId="77777777" w:rsidR="005A04B3" w:rsidRPr="00A96ED6" w:rsidRDefault="005A04B3" w:rsidP="005A04B3">
      <w:pPr>
        <w:jc w:val="both"/>
        <w:rPr>
          <w:rFonts w:ascii="Times New Roman" w:hAnsi="Times New Roman" w:cs="Times New Roman"/>
          <w:b/>
          <w:bCs/>
          <w:noProof/>
          <w:color w:val="B83B46"/>
          <w:sz w:val="24"/>
        </w:rPr>
      </w:pPr>
    </w:p>
    <w:p w14:paraId="04508873" w14:textId="77777777" w:rsidR="005A04B3" w:rsidRPr="00A96ED6" w:rsidRDefault="005A04B3" w:rsidP="005A04B3">
      <w:pPr>
        <w:rPr>
          <w:rFonts w:ascii="Times New Roman" w:hAnsi="Times New Roman" w:cs="Times New Roman"/>
          <w:b/>
          <w:bCs/>
          <w:noProof/>
          <w:color w:val="B83B46"/>
          <w:sz w:val="24"/>
        </w:rPr>
      </w:pPr>
      <w:r>
        <w:rPr>
          <w:rFonts w:ascii="Times New Roman" w:hAnsi="Times New Roman"/>
          <w:b/>
          <w:noProof/>
          <w:color w:val="B83B46"/>
          <w:sz w:val="24"/>
        </w:rPr>
        <w:drawing>
          <wp:inline distT="0" distB="0" distL="0" distR="0" wp14:anchorId="29DEEFA9" wp14:editId="689CF777">
            <wp:extent cx="4545085" cy="3310024"/>
            <wp:effectExtent l="0" t="0" r="8255" b="5080"/>
            <wp:docPr id="47145129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1451299" name=""/>
                    <pic:cNvPicPr/>
                  </pic:nvPicPr>
                  <pic:blipFill>
                    <a:blip r:embed="rId72"/>
                    <a:stretch>
                      <a:fillRect/>
                    </a:stretch>
                  </pic:blipFill>
                  <pic:spPr>
                    <a:xfrm>
                      <a:off x="0" y="0"/>
                      <a:ext cx="4552756" cy="3315611"/>
                    </a:xfrm>
                    <a:prstGeom prst="rect">
                      <a:avLst/>
                    </a:prstGeom>
                  </pic:spPr>
                </pic:pic>
              </a:graphicData>
            </a:graphic>
          </wp:inline>
        </w:drawing>
      </w:r>
    </w:p>
    <w:p w14:paraId="208F5F93" w14:textId="77777777" w:rsidR="005A04B3" w:rsidRPr="00A96ED6" w:rsidRDefault="005A04B3" w:rsidP="005A04B3">
      <w:pPr>
        <w:jc w:val="both"/>
        <w:rPr>
          <w:rFonts w:ascii="Times New Roman" w:hAnsi="Times New Roman" w:cs="Times New Roman"/>
          <w:i/>
          <w:noProof/>
          <w:sz w:val="24"/>
        </w:rPr>
      </w:pPr>
    </w:p>
    <w:p w14:paraId="37523BEE" w14:textId="77777777" w:rsidR="005A04B3" w:rsidRPr="00A96ED6" w:rsidRDefault="005A04B3" w:rsidP="005A04B3">
      <w:pPr>
        <w:jc w:val="both"/>
        <w:rPr>
          <w:rFonts w:ascii="Times New Roman" w:hAnsi="Times New Roman" w:cs="Times New Roman"/>
          <w:i/>
          <w:noProof/>
          <w:sz w:val="24"/>
        </w:rPr>
      </w:pPr>
      <w:r>
        <w:rPr>
          <w:rFonts w:ascii="Times New Roman" w:hAnsi="Times New Roman"/>
          <w:i/>
          <w:sz w:val="24"/>
        </w:rPr>
        <w:t>Avots: Spānijas Valsts statistikas birojs (</w:t>
      </w:r>
      <w:r>
        <w:rPr>
          <w:rFonts w:ascii="Times New Roman" w:hAnsi="Times New Roman"/>
          <w:i/>
          <w:iCs/>
          <w:sz w:val="24"/>
        </w:rPr>
        <w:t>INE</w:t>
      </w:r>
      <w:r>
        <w:rPr>
          <w:rFonts w:ascii="Times New Roman" w:hAnsi="Times New Roman"/>
          <w:i/>
          <w:sz w:val="24"/>
        </w:rPr>
        <w:t>)</w:t>
      </w:r>
    </w:p>
    <w:p w14:paraId="68D1F5C5" w14:textId="77777777" w:rsidR="005A04B3" w:rsidRPr="00A96ED6" w:rsidRDefault="005A04B3" w:rsidP="005A04B3">
      <w:pPr>
        <w:jc w:val="both"/>
        <w:rPr>
          <w:rFonts w:ascii="Times New Roman" w:hAnsi="Times New Roman" w:cs="Times New Roman"/>
          <w:i/>
          <w:noProof/>
          <w:sz w:val="24"/>
        </w:rPr>
      </w:pPr>
    </w:p>
    <w:tbl>
      <w:tblPr>
        <w:tblStyle w:val="TableGrid"/>
        <w:tblW w:w="5001" w:type="pct"/>
        <w:tblCellMar>
          <w:top w:w="28" w:type="dxa"/>
          <w:left w:w="28" w:type="dxa"/>
          <w:bottom w:w="28" w:type="dxa"/>
          <w:right w:w="28" w:type="dxa"/>
        </w:tblCellMar>
        <w:tblLook w:val="04A0" w:firstRow="1" w:lastRow="0" w:firstColumn="1" w:lastColumn="0" w:noHBand="0" w:noVBand="1"/>
      </w:tblPr>
      <w:tblGrid>
        <w:gridCol w:w="4566"/>
        <w:gridCol w:w="4567"/>
      </w:tblGrid>
      <w:tr w:rsidR="000D678C" w:rsidRPr="00282A22" w14:paraId="7EF2883F" w14:textId="77777777" w:rsidTr="00A6022D">
        <w:tc>
          <w:tcPr>
            <w:tcW w:w="2500" w:type="pct"/>
          </w:tcPr>
          <w:p w14:paraId="0A8BA040" w14:textId="77777777" w:rsidR="000D678C" w:rsidRPr="006716ED" w:rsidRDefault="000D678C" w:rsidP="00A6022D">
            <w:pPr>
              <w:ind w:left="57" w:right="57"/>
              <w:jc w:val="center"/>
              <w:rPr>
                <w:rFonts w:ascii="Times New Roman" w:hAnsi="Times New Roman" w:cs="Times New Roman"/>
                <w:iCs/>
                <w:noProof/>
                <w:sz w:val="24"/>
                <w:szCs w:val="24"/>
              </w:rPr>
            </w:pPr>
            <w:r w:rsidRPr="006716ED">
              <w:rPr>
                <w:rFonts w:ascii="Times New Roman" w:hAnsi="Times New Roman" w:cs="Times New Roman"/>
                <w:b/>
                <w:bCs/>
                <w:noProof/>
                <w:sz w:val="24"/>
                <w:szCs w:val="24"/>
                <w:lang w:val="en-US"/>
              </w:rPr>
              <w:t>Angļu val.</w:t>
            </w:r>
          </w:p>
        </w:tc>
        <w:tc>
          <w:tcPr>
            <w:tcW w:w="2500" w:type="pct"/>
          </w:tcPr>
          <w:p w14:paraId="298F7119" w14:textId="77777777" w:rsidR="000D678C" w:rsidRPr="006716ED" w:rsidRDefault="000D678C" w:rsidP="00A6022D">
            <w:pPr>
              <w:ind w:left="57" w:right="57"/>
              <w:jc w:val="center"/>
              <w:rPr>
                <w:rFonts w:ascii="Times New Roman" w:hAnsi="Times New Roman" w:cs="Times New Roman"/>
                <w:sz w:val="24"/>
                <w:szCs w:val="24"/>
              </w:rPr>
            </w:pPr>
            <w:r w:rsidRPr="006716ED">
              <w:rPr>
                <w:rFonts w:ascii="Times New Roman" w:hAnsi="Times New Roman" w:cs="Times New Roman"/>
                <w:b/>
                <w:bCs/>
                <w:noProof/>
                <w:sz w:val="24"/>
                <w:szCs w:val="24"/>
                <w:lang w:val="en-US"/>
              </w:rPr>
              <w:t>Latviešu val.</w:t>
            </w:r>
          </w:p>
        </w:tc>
      </w:tr>
      <w:tr w:rsidR="000D678C" w:rsidRPr="00282A22" w14:paraId="1A0888A8" w14:textId="77777777" w:rsidTr="00A6022D">
        <w:tc>
          <w:tcPr>
            <w:tcW w:w="2500" w:type="pct"/>
          </w:tcPr>
          <w:p w14:paraId="3961D39F" w14:textId="77777777" w:rsidR="000D678C" w:rsidRPr="00282A22" w:rsidRDefault="000D678C" w:rsidP="00A6022D">
            <w:pPr>
              <w:ind w:left="57" w:right="57"/>
              <w:jc w:val="both"/>
              <w:rPr>
                <w:rFonts w:ascii="Times New Roman" w:hAnsi="Times New Roman" w:cs="Times New Roman"/>
                <w:iCs/>
                <w:noProof/>
                <w:sz w:val="24"/>
              </w:rPr>
            </w:pPr>
            <w:r w:rsidRPr="00A96ED6">
              <w:rPr>
                <w:rFonts w:ascii="Times New Roman" w:hAnsi="Times New Roman" w:cs="Times New Roman"/>
                <w:iCs/>
                <w:noProof/>
                <w:sz w:val="24"/>
              </w:rPr>
              <w:t>MoS QUESTIONNAIRE INSTRUCTIONS</w:t>
            </w:r>
          </w:p>
        </w:tc>
        <w:tc>
          <w:tcPr>
            <w:tcW w:w="2500" w:type="pct"/>
          </w:tcPr>
          <w:p w14:paraId="7900429D" w14:textId="77777777" w:rsidR="000D678C" w:rsidRPr="00282A22" w:rsidRDefault="000D678C" w:rsidP="00A6022D">
            <w:pPr>
              <w:ind w:left="57" w:right="57"/>
              <w:jc w:val="both"/>
              <w:rPr>
                <w:rFonts w:ascii="Times New Roman" w:hAnsi="Times New Roman" w:cs="Times New Roman"/>
                <w:iCs/>
                <w:noProof/>
                <w:sz w:val="24"/>
              </w:rPr>
            </w:pPr>
            <w:r w:rsidRPr="00282A22">
              <w:rPr>
                <w:rFonts w:ascii="Times New Roman" w:hAnsi="Times New Roman" w:cs="Times New Roman"/>
                <w:sz w:val="24"/>
              </w:rPr>
              <w:t xml:space="preserve">NORĀDĪJUMI PAR </w:t>
            </w:r>
            <w:r w:rsidRPr="00282A22">
              <w:rPr>
                <w:rFonts w:ascii="Times New Roman" w:hAnsi="Times New Roman" w:cs="Times New Roman"/>
                <w:i/>
                <w:iCs/>
                <w:sz w:val="24"/>
              </w:rPr>
              <w:t>MoS</w:t>
            </w:r>
            <w:r w:rsidRPr="00282A22">
              <w:rPr>
                <w:rFonts w:ascii="Times New Roman" w:hAnsi="Times New Roman" w:cs="Times New Roman"/>
                <w:sz w:val="24"/>
              </w:rPr>
              <w:t xml:space="preserve"> APTAUJU</w:t>
            </w:r>
          </w:p>
        </w:tc>
      </w:tr>
      <w:tr w:rsidR="000D678C" w:rsidRPr="00282A22" w14:paraId="01A641A7" w14:textId="77777777" w:rsidTr="00A6022D">
        <w:tc>
          <w:tcPr>
            <w:tcW w:w="2500" w:type="pct"/>
          </w:tcPr>
          <w:p w14:paraId="546F662D" w14:textId="77777777" w:rsidR="000D678C" w:rsidRPr="004C3B51" w:rsidRDefault="000D678C" w:rsidP="00A6022D">
            <w:pPr>
              <w:ind w:left="57" w:right="57"/>
              <w:jc w:val="both"/>
              <w:rPr>
                <w:rFonts w:ascii="Times New Roman" w:hAnsi="Times New Roman" w:cs="Times New Roman"/>
                <w:b/>
                <w:bCs/>
                <w:iCs/>
                <w:noProof/>
                <w:sz w:val="24"/>
              </w:rPr>
            </w:pPr>
            <w:r w:rsidRPr="004C3B51">
              <w:rPr>
                <w:rFonts w:ascii="Times New Roman" w:hAnsi="Times New Roman" w:cs="Times New Roman"/>
                <w:b/>
                <w:bCs/>
                <w:iCs/>
                <w:noProof/>
                <w:sz w:val="24"/>
              </w:rPr>
              <w:t>MoS</w:t>
            </w:r>
          </w:p>
        </w:tc>
        <w:tc>
          <w:tcPr>
            <w:tcW w:w="2500" w:type="pct"/>
          </w:tcPr>
          <w:p w14:paraId="50AFC1AF" w14:textId="77777777" w:rsidR="000D678C" w:rsidRPr="004C3B51" w:rsidRDefault="000D678C" w:rsidP="00A6022D">
            <w:pPr>
              <w:ind w:left="57" w:right="57"/>
              <w:jc w:val="both"/>
              <w:rPr>
                <w:rFonts w:ascii="Times New Roman" w:hAnsi="Times New Roman" w:cs="Times New Roman"/>
                <w:b/>
                <w:bCs/>
                <w:iCs/>
                <w:noProof/>
                <w:sz w:val="24"/>
              </w:rPr>
            </w:pPr>
            <w:r w:rsidRPr="004C3B51">
              <w:rPr>
                <w:rFonts w:ascii="Times New Roman" w:hAnsi="Times New Roman" w:cs="Times New Roman"/>
                <w:b/>
                <w:bCs/>
                <w:i/>
                <w:iCs/>
                <w:sz w:val="24"/>
              </w:rPr>
              <w:t>MoS</w:t>
            </w:r>
          </w:p>
        </w:tc>
      </w:tr>
      <w:tr w:rsidR="000D678C" w:rsidRPr="00282A22" w14:paraId="713DC59C" w14:textId="77777777" w:rsidTr="00A6022D">
        <w:tc>
          <w:tcPr>
            <w:tcW w:w="2500" w:type="pct"/>
          </w:tcPr>
          <w:p w14:paraId="6231466F" w14:textId="77777777" w:rsidR="000D678C" w:rsidRPr="00A96ED6" w:rsidRDefault="000D678C" w:rsidP="00A6022D">
            <w:pPr>
              <w:ind w:left="57" w:right="57"/>
              <w:jc w:val="both"/>
              <w:rPr>
                <w:rFonts w:ascii="Times New Roman" w:hAnsi="Times New Roman" w:cs="Times New Roman"/>
                <w:iCs/>
                <w:noProof/>
                <w:sz w:val="24"/>
              </w:rPr>
            </w:pPr>
            <w:r w:rsidRPr="00A96ED6">
              <w:rPr>
                <w:rFonts w:ascii="Times New Roman" w:hAnsi="Times New Roman" w:cs="Times New Roman"/>
                <w:iCs/>
                <w:noProof/>
                <w:sz w:val="24"/>
              </w:rPr>
              <w:t>1</w:t>
            </w:r>
          </w:p>
          <w:p w14:paraId="1767F4F5" w14:textId="77777777" w:rsidR="000D678C" w:rsidRPr="00A96ED6" w:rsidRDefault="000D678C" w:rsidP="00A6022D">
            <w:pPr>
              <w:ind w:left="57" w:right="57"/>
              <w:jc w:val="both"/>
              <w:rPr>
                <w:rFonts w:ascii="Times New Roman" w:hAnsi="Times New Roman" w:cs="Times New Roman"/>
                <w:iCs/>
                <w:noProof/>
                <w:sz w:val="24"/>
              </w:rPr>
            </w:pPr>
            <w:r w:rsidRPr="00A96ED6">
              <w:rPr>
                <w:rFonts w:ascii="Times New Roman" w:hAnsi="Times New Roman" w:cs="Times New Roman"/>
                <w:iCs/>
                <w:noProof/>
                <w:sz w:val="24"/>
              </w:rPr>
              <w:lastRenderedPageBreak/>
              <w:t>2</w:t>
            </w:r>
          </w:p>
          <w:p w14:paraId="0A2D17C6" w14:textId="77777777" w:rsidR="000D678C" w:rsidRPr="00A96ED6" w:rsidRDefault="000D678C" w:rsidP="00A6022D">
            <w:pPr>
              <w:ind w:left="57" w:right="57"/>
              <w:jc w:val="both"/>
              <w:rPr>
                <w:rFonts w:ascii="Times New Roman" w:hAnsi="Times New Roman" w:cs="Times New Roman"/>
                <w:iCs/>
                <w:noProof/>
                <w:sz w:val="24"/>
              </w:rPr>
            </w:pPr>
            <w:r w:rsidRPr="00A96ED6">
              <w:rPr>
                <w:rFonts w:ascii="Times New Roman" w:hAnsi="Times New Roman" w:cs="Times New Roman"/>
                <w:iCs/>
                <w:noProof/>
                <w:sz w:val="24"/>
              </w:rPr>
              <w:t>3</w:t>
            </w:r>
          </w:p>
          <w:p w14:paraId="7EF5C651" w14:textId="77777777" w:rsidR="000D678C" w:rsidRPr="00282A22" w:rsidRDefault="000D678C" w:rsidP="00A6022D">
            <w:pPr>
              <w:ind w:left="57" w:right="57"/>
              <w:jc w:val="both"/>
              <w:rPr>
                <w:rFonts w:ascii="Times New Roman" w:hAnsi="Times New Roman" w:cs="Times New Roman"/>
                <w:iCs/>
                <w:noProof/>
                <w:sz w:val="24"/>
              </w:rPr>
            </w:pPr>
            <w:r w:rsidRPr="00A96ED6">
              <w:rPr>
                <w:rFonts w:ascii="Times New Roman" w:hAnsi="Times New Roman" w:cs="Times New Roman"/>
                <w:iCs/>
                <w:noProof/>
                <w:sz w:val="24"/>
              </w:rPr>
              <w:t>4</w:t>
            </w:r>
          </w:p>
        </w:tc>
        <w:tc>
          <w:tcPr>
            <w:tcW w:w="2500" w:type="pct"/>
          </w:tcPr>
          <w:p w14:paraId="35C604E4" w14:textId="77777777" w:rsidR="000D678C" w:rsidRPr="00282A22" w:rsidRDefault="000D678C" w:rsidP="00A6022D">
            <w:pPr>
              <w:ind w:left="57" w:right="57"/>
              <w:jc w:val="both"/>
              <w:rPr>
                <w:rFonts w:ascii="Times New Roman" w:hAnsi="Times New Roman" w:cs="Times New Roman"/>
                <w:iCs/>
                <w:noProof/>
                <w:sz w:val="24"/>
              </w:rPr>
            </w:pPr>
            <w:r w:rsidRPr="00282A22">
              <w:rPr>
                <w:rFonts w:ascii="Times New Roman" w:hAnsi="Times New Roman" w:cs="Times New Roman"/>
                <w:sz w:val="24"/>
              </w:rPr>
              <w:lastRenderedPageBreak/>
              <w:t>1</w:t>
            </w:r>
          </w:p>
          <w:p w14:paraId="08B67539" w14:textId="77777777" w:rsidR="000D678C" w:rsidRPr="00282A22" w:rsidRDefault="000D678C" w:rsidP="00A6022D">
            <w:pPr>
              <w:ind w:left="57" w:right="57"/>
              <w:jc w:val="both"/>
              <w:rPr>
                <w:rFonts w:ascii="Times New Roman" w:hAnsi="Times New Roman" w:cs="Times New Roman"/>
                <w:iCs/>
                <w:noProof/>
                <w:sz w:val="24"/>
              </w:rPr>
            </w:pPr>
            <w:r w:rsidRPr="00282A22">
              <w:rPr>
                <w:rFonts w:ascii="Times New Roman" w:hAnsi="Times New Roman" w:cs="Times New Roman"/>
                <w:sz w:val="24"/>
              </w:rPr>
              <w:lastRenderedPageBreak/>
              <w:t>2</w:t>
            </w:r>
          </w:p>
          <w:p w14:paraId="5ABBCFBE" w14:textId="77777777" w:rsidR="000D678C" w:rsidRPr="00282A22" w:rsidRDefault="000D678C" w:rsidP="00A6022D">
            <w:pPr>
              <w:ind w:left="57" w:right="57"/>
              <w:jc w:val="both"/>
              <w:rPr>
                <w:rFonts w:ascii="Times New Roman" w:hAnsi="Times New Roman" w:cs="Times New Roman"/>
                <w:iCs/>
                <w:noProof/>
                <w:sz w:val="24"/>
              </w:rPr>
            </w:pPr>
            <w:r w:rsidRPr="00282A22">
              <w:rPr>
                <w:rFonts w:ascii="Times New Roman" w:hAnsi="Times New Roman" w:cs="Times New Roman"/>
                <w:sz w:val="24"/>
              </w:rPr>
              <w:t>3</w:t>
            </w:r>
          </w:p>
          <w:p w14:paraId="721D832A" w14:textId="77777777" w:rsidR="000D678C" w:rsidRPr="00282A22" w:rsidRDefault="000D678C" w:rsidP="00A6022D">
            <w:pPr>
              <w:ind w:left="57" w:right="57"/>
              <w:jc w:val="both"/>
              <w:rPr>
                <w:rFonts w:ascii="Times New Roman" w:hAnsi="Times New Roman" w:cs="Times New Roman"/>
                <w:iCs/>
                <w:noProof/>
                <w:sz w:val="24"/>
              </w:rPr>
            </w:pPr>
            <w:r w:rsidRPr="00282A22">
              <w:rPr>
                <w:rFonts w:ascii="Times New Roman" w:hAnsi="Times New Roman" w:cs="Times New Roman"/>
                <w:sz w:val="24"/>
              </w:rPr>
              <w:t>4</w:t>
            </w:r>
          </w:p>
        </w:tc>
      </w:tr>
      <w:tr w:rsidR="000D678C" w:rsidRPr="00282A22" w14:paraId="7B5BED7D" w14:textId="77777777" w:rsidTr="00A6022D">
        <w:tc>
          <w:tcPr>
            <w:tcW w:w="2500" w:type="pct"/>
          </w:tcPr>
          <w:p w14:paraId="69D2EC7A" w14:textId="77777777" w:rsidR="000D678C" w:rsidRPr="004C3B51" w:rsidRDefault="000D678C" w:rsidP="00A6022D">
            <w:pPr>
              <w:ind w:left="57" w:right="57"/>
              <w:jc w:val="both"/>
              <w:rPr>
                <w:rFonts w:ascii="Times New Roman" w:hAnsi="Times New Roman" w:cs="Times New Roman"/>
                <w:b/>
                <w:bCs/>
                <w:iCs/>
                <w:noProof/>
                <w:sz w:val="24"/>
              </w:rPr>
            </w:pPr>
            <w:r w:rsidRPr="004C3B51">
              <w:rPr>
                <w:rFonts w:ascii="Times New Roman" w:hAnsi="Times New Roman" w:cs="Times New Roman"/>
                <w:b/>
                <w:bCs/>
                <w:iCs/>
                <w:noProof/>
                <w:sz w:val="24"/>
              </w:rPr>
              <w:lastRenderedPageBreak/>
              <w:t>Exports</w:t>
            </w:r>
          </w:p>
        </w:tc>
        <w:tc>
          <w:tcPr>
            <w:tcW w:w="2500" w:type="pct"/>
          </w:tcPr>
          <w:p w14:paraId="5BC6F96F" w14:textId="77777777" w:rsidR="000D678C" w:rsidRPr="004C3B51" w:rsidRDefault="000D678C" w:rsidP="00A6022D">
            <w:pPr>
              <w:ind w:left="57" w:right="57"/>
              <w:jc w:val="both"/>
              <w:rPr>
                <w:rFonts w:ascii="Times New Roman" w:hAnsi="Times New Roman" w:cs="Times New Roman"/>
                <w:b/>
                <w:bCs/>
                <w:iCs/>
                <w:noProof/>
                <w:sz w:val="24"/>
              </w:rPr>
            </w:pPr>
            <w:r w:rsidRPr="004C3B51">
              <w:rPr>
                <w:rFonts w:ascii="Times New Roman" w:hAnsi="Times New Roman" w:cs="Times New Roman"/>
                <w:b/>
                <w:bCs/>
                <w:sz w:val="24"/>
              </w:rPr>
              <w:t>Eksports</w:t>
            </w:r>
          </w:p>
        </w:tc>
      </w:tr>
      <w:tr w:rsidR="000D678C" w:rsidRPr="00282A22" w14:paraId="2F67475B" w14:textId="77777777" w:rsidTr="00A6022D">
        <w:tc>
          <w:tcPr>
            <w:tcW w:w="2500" w:type="pct"/>
          </w:tcPr>
          <w:p w14:paraId="10B2D045" w14:textId="77777777" w:rsidR="000D678C" w:rsidRPr="004C3B51" w:rsidRDefault="000D678C" w:rsidP="00A6022D">
            <w:pPr>
              <w:ind w:left="57" w:right="57"/>
              <w:jc w:val="both"/>
              <w:rPr>
                <w:rFonts w:ascii="Times New Roman" w:hAnsi="Times New Roman" w:cs="Times New Roman"/>
                <w:b/>
                <w:bCs/>
                <w:iCs/>
                <w:noProof/>
                <w:sz w:val="24"/>
              </w:rPr>
            </w:pPr>
            <w:r w:rsidRPr="004C3B51">
              <w:rPr>
                <w:rFonts w:ascii="Times New Roman" w:hAnsi="Times New Roman" w:cs="Times New Roman"/>
                <w:b/>
                <w:bCs/>
                <w:iCs/>
                <w:noProof/>
                <w:sz w:val="24"/>
              </w:rPr>
              <w:t>Imports</w:t>
            </w:r>
          </w:p>
        </w:tc>
        <w:tc>
          <w:tcPr>
            <w:tcW w:w="2500" w:type="pct"/>
          </w:tcPr>
          <w:p w14:paraId="36ECA449" w14:textId="77777777" w:rsidR="000D678C" w:rsidRPr="004C3B51" w:rsidRDefault="000D678C" w:rsidP="00A6022D">
            <w:pPr>
              <w:ind w:left="57" w:right="57"/>
              <w:jc w:val="both"/>
              <w:rPr>
                <w:rFonts w:ascii="Times New Roman" w:hAnsi="Times New Roman" w:cs="Times New Roman"/>
                <w:b/>
                <w:bCs/>
                <w:iCs/>
                <w:noProof/>
                <w:sz w:val="24"/>
              </w:rPr>
            </w:pPr>
            <w:r w:rsidRPr="004C3B51">
              <w:rPr>
                <w:rFonts w:ascii="Times New Roman" w:hAnsi="Times New Roman" w:cs="Times New Roman"/>
                <w:b/>
                <w:bCs/>
                <w:sz w:val="24"/>
              </w:rPr>
              <w:t>Imports</w:t>
            </w:r>
          </w:p>
        </w:tc>
      </w:tr>
      <w:tr w:rsidR="000D678C" w:rsidRPr="00282A22" w14:paraId="09BCEF90" w14:textId="77777777" w:rsidTr="00A6022D">
        <w:tc>
          <w:tcPr>
            <w:tcW w:w="2500" w:type="pct"/>
          </w:tcPr>
          <w:p w14:paraId="282948CC" w14:textId="77777777" w:rsidR="000D678C" w:rsidRPr="004C3B51" w:rsidRDefault="000D678C" w:rsidP="00A6022D">
            <w:pPr>
              <w:ind w:left="57" w:right="57"/>
              <w:jc w:val="both"/>
              <w:rPr>
                <w:rFonts w:ascii="Times New Roman" w:hAnsi="Times New Roman" w:cs="Times New Roman"/>
                <w:b/>
                <w:bCs/>
                <w:iCs/>
                <w:noProof/>
                <w:sz w:val="24"/>
              </w:rPr>
            </w:pPr>
            <w:r w:rsidRPr="004C3B51">
              <w:rPr>
                <w:rFonts w:ascii="Times New Roman" w:hAnsi="Times New Roman" w:cs="Times New Roman"/>
                <w:b/>
                <w:bCs/>
                <w:iCs/>
                <w:noProof/>
                <w:sz w:val="24"/>
              </w:rPr>
              <w:t>Cross-border supply to abroad:</w:t>
            </w:r>
          </w:p>
          <w:p w14:paraId="52DA92AC" w14:textId="77777777" w:rsidR="000D678C" w:rsidRDefault="000D678C" w:rsidP="00A6022D">
            <w:pPr>
              <w:pStyle w:val="ListParagraph"/>
              <w:numPr>
                <w:ilvl w:val="0"/>
                <w:numId w:val="121"/>
              </w:numPr>
              <w:ind w:left="57" w:right="57" w:hanging="142"/>
              <w:jc w:val="both"/>
              <w:rPr>
                <w:rFonts w:ascii="Times New Roman" w:hAnsi="Times New Roman" w:cs="Times New Roman"/>
                <w:iCs/>
                <w:noProof/>
                <w:sz w:val="24"/>
                <w:u w:val="single"/>
              </w:rPr>
            </w:pPr>
            <w:r w:rsidRPr="004C3B51">
              <w:rPr>
                <w:rFonts w:ascii="Times New Roman" w:hAnsi="Times New Roman" w:cs="Times New Roman"/>
                <w:iCs/>
                <w:noProof/>
                <w:sz w:val="24"/>
                <w:u w:val="single"/>
              </w:rPr>
              <w:t>Most common</w:t>
            </w:r>
          </w:p>
          <w:p w14:paraId="2639C526" w14:textId="77777777" w:rsidR="000D678C" w:rsidRPr="004C3B51" w:rsidRDefault="000D678C" w:rsidP="00A6022D">
            <w:pPr>
              <w:pStyle w:val="ListParagraph"/>
              <w:numPr>
                <w:ilvl w:val="0"/>
                <w:numId w:val="121"/>
              </w:numPr>
              <w:ind w:left="57" w:right="57" w:hanging="142"/>
              <w:jc w:val="both"/>
              <w:rPr>
                <w:rFonts w:ascii="Times New Roman" w:hAnsi="Times New Roman" w:cs="Times New Roman"/>
                <w:iCs/>
                <w:noProof/>
                <w:sz w:val="24"/>
                <w:u w:val="single"/>
              </w:rPr>
            </w:pPr>
            <w:r w:rsidRPr="004C3B51">
              <w:rPr>
                <w:rFonts w:ascii="Times New Roman" w:hAnsi="Times New Roman" w:cs="Times New Roman"/>
                <w:iCs/>
                <w:noProof/>
                <w:sz w:val="24"/>
              </w:rPr>
              <w:t>Merchanting sales</w:t>
            </w:r>
          </w:p>
        </w:tc>
        <w:tc>
          <w:tcPr>
            <w:tcW w:w="2500" w:type="pct"/>
          </w:tcPr>
          <w:p w14:paraId="114D1587" w14:textId="77777777" w:rsidR="000D678C" w:rsidRPr="004C3B51" w:rsidRDefault="000D678C" w:rsidP="00A6022D">
            <w:pPr>
              <w:ind w:left="57" w:right="57"/>
              <w:jc w:val="both"/>
              <w:rPr>
                <w:rFonts w:ascii="Times New Roman" w:hAnsi="Times New Roman" w:cs="Times New Roman"/>
                <w:b/>
                <w:bCs/>
                <w:iCs/>
                <w:noProof/>
                <w:sz w:val="24"/>
              </w:rPr>
            </w:pPr>
            <w:r w:rsidRPr="004C3B51">
              <w:rPr>
                <w:rFonts w:ascii="Times New Roman" w:hAnsi="Times New Roman" w:cs="Times New Roman"/>
                <w:b/>
                <w:bCs/>
                <w:sz w:val="24"/>
              </w:rPr>
              <w:t xml:space="preserve">Pakalpojumu </w:t>
            </w:r>
            <w:r>
              <w:rPr>
                <w:rFonts w:ascii="Times New Roman" w:hAnsi="Times New Roman" w:cs="Times New Roman"/>
                <w:b/>
                <w:bCs/>
                <w:sz w:val="24"/>
              </w:rPr>
              <w:t xml:space="preserve">darījumi ar </w:t>
            </w:r>
            <w:r w:rsidRPr="004C3B51">
              <w:rPr>
                <w:rFonts w:ascii="Times New Roman" w:hAnsi="Times New Roman" w:cs="Times New Roman"/>
                <w:b/>
                <w:bCs/>
                <w:sz w:val="24"/>
              </w:rPr>
              <w:t>ārvalstīm</w:t>
            </w:r>
          </w:p>
          <w:p w14:paraId="553FA3E6" w14:textId="77777777" w:rsidR="000D678C" w:rsidRPr="004C3B51" w:rsidRDefault="000D678C" w:rsidP="00A6022D">
            <w:pPr>
              <w:pStyle w:val="ListParagraph"/>
              <w:numPr>
                <w:ilvl w:val="0"/>
                <w:numId w:val="122"/>
              </w:numPr>
              <w:ind w:left="57" w:right="57" w:hanging="189"/>
              <w:jc w:val="both"/>
              <w:rPr>
                <w:rFonts w:ascii="Times New Roman" w:hAnsi="Times New Roman" w:cs="Times New Roman"/>
                <w:iCs/>
                <w:noProof/>
                <w:sz w:val="24"/>
                <w:u w:val="single"/>
              </w:rPr>
            </w:pPr>
            <w:r w:rsidRPr="004C3B51">
              <w:rPr>
                <w:rFonts w:ascii="Times New Roman" w:hAnsi="Times New Roman" w:cs="Times New Roman"/>
                <w:sz w:val="24"/>
                <w:u w:val="single"/>
              </w:rPr>
              <w:t>Tipiskās iezīmes</w:t>
            </w:r>
          </w:p>
          <w:p w14:paraId="057F8FD1" w14:textId="77777777" w:rsidR="000D678C" w:rsidRPr="004C3B51" w:rsidRDefault="000D678C" w:rsidP="00A6022D">
            <w:pPr>
              <w:pStyle w:val="ListParagraph"/>
              <w:numPr>
                <w:ilvl w:val="0"/>
                <w:numId w:val="122"/>
              </w:numPr>
              <w:ind w:left="57" w:right="57" w:hanging="189"/>
              <w:jc w:val="both"/>
              <w:rPr>
                <w:rFonts w:ascii="Times New Roman" w:hAnsi="Times New Roman" w:cs="Times New Roman"/>
                <w:iCs/>
                <w:noProof/>
                <w:sz w:val="24"/>
              </w:rPr>
            </w:pPr>
            <w:r w:rsidRPr="004C3B51">
              <w:rPr>
                <w:rFonts w:ascii="Times New Roman" w:hAnsi="Times New Roman" w:cs="Times New Roman"/>
                <w:sz w:val="24"/>
              </w:rPr>
              <w:t>Tirdzniecības starpniecības darījumu pārdošanas apjoms</w:t>
            </w:r>
          </w:p>
        </w:tc>
      </w:tr>
      <w:tr w:rsidR="000D678C" w:rsidRPr="00282A22" w14:paraId="199FA07B" w14:textId="77777777" w:rsidTr="00A6022D">
        <w:tc>
          <w:tcPr>
            <w:tcW w:w="2500" w:type="pct"/>
          </w:tcPr>
          <w:p w14:paraId="303F285A" w14:textId="77777777" w:rsidR="000D678C" w:rsidRPr="004C3B51" w:rsidRDefault="000D678C" w:rsidP="00A6022D">
            <w:pPr>
              <w:ind w:left="57" w:right="57"/>
              <w:jc w:val="both"/>
              <w:rPr>
                <w:rFonts w:ascii="Times New Roman" w:hAnsi="Times New Roman" w:cs="Times New Roman"/>
                <w:b/>
                <w:bCs/>
                <w:iCs/>
                <w:noProof/>
                <w:sz w:val="24"/>
              </w:rPr>
            </w:pPr>
            <w:r w:rsidRPr="004C3B51">
              <w:rPr>
                <w:rFonts w:ascii="Times New Roman" w:hAnsi="Times New Roman" w:cs="Times New Roman"/>
                <w:b/>
                <w:bCs/>
                <w:iCs/>
                <w:noProof/>
                <w:sz w:val="24"/>
              </w:rPr>
              <w:t>Consumption in Spain:</w:t>
            </w:r>
          </w:p>
          <w:p w14:paraId="01FBD1A7" w14:textId="77777777" w:rsidR="000D678C" w:rsidRPr="00215FC9" w:rsidRDefault="000D678C" w:rsidP="00A6022D">
            <w:pPr>
              <w:pStyle w:val="ListParagraph"/>
              <w:numPr>
                <w:ilvl w:val="0"/>
                <w:numId w:val="123"/>
              </w:numPr>
              <w:ind w:left="57" w:right="57" w:hanging="153"/>
              <w:jc w:val="both"/>
              <w:rPr>
                <w:rFonts w:ascii="Times New Roman" w:hAnsi="Times New Roman" w:cs="Times New Roman"/>
                <w:iCs/>
                <w:noProof/>
                <w:sz w:val="24"/>
              </w:rPr>
            </w:pPr>
            <w:r w:rsidRPr="00215FC9">
              <w:rPr>
                <w:rFonts w:ascii="Times New Roman" w:hAnsi="Times New Roman" w:cs="Times New Roman"/>
                <w:iCs/>
                <w:noProof/>
                <w:sz w:val="24"/>
              </w:rPr>
              <w:t>Manufacturing services (inward processing)</w:t>
            </w:r>
          </w:p>
          <w:p w14:paraId="34A695B0" w14:textId="77777777" w:rsidR="000D678C" w:rsidRPr="00215FC9" w:rsidRDefault="000D678C" w:rsidP="00A6022D">
            <w:pPr>
              <w:pStyle w:val="ListParagraph"/>
              <w:numPr>
                <w:ilvl w:val="0"/>
                <w:numId w:val="123"/>
              </w:numPr>
              <w:ind w:left="57" w:right="57" w:hanging="153"/>
              <w:jc w:val="both"/>
              <w:rPr>
                <w:rFonts w:ascii="Times New Roman" w:hAnsi="Times New Roman" w:cs="Times New Roman"/>
                <w:iCs/>
                <w:noProof/>
                <w:sz w:val="24"/>
              </w:rPr>
            </w:pPr>
            <w:r w:rsidRPr="00215FC9">
              <w:rPr>
                <w:rFonts w:ascii="Times New Roman" w:hAnsi="Times New Roman" w:cs="Times New Roman"/>
                <w:iCs/>
                <w:noProof/>
                <w:sz w:val="24"/>
              </w:rPr>
              <w:t>Maintenance &amp; Repair (inward)</w:t>
            </w:r>
          </w:p>
          <w:p w14:paraId="75C9463F" w14:textId="77777777" w:rsidR="000D678C" w:rsidRPr="00215FC9" w:rsidRDefault="000D678C" w:rsidP="00A6022D">
            <w:pPr>
              <w:pStyle w:val="ListParagraph"/>
              <w:numPr>
                <w:ilvl w:val="0"/>
                <w:numId w:val="123"/>
              </w:numPr>
              <w:ind w:left="57" w:right="57" w:hanging="153"/>
              <w:jc w:val="both"/>
              <w:rPr>
                <w:rFonts w:ascii="Times New Roman" w:hAnsi="Times New Roman" w:cs="Times New Roman"/>
                <w:iCs/>
                <w:noProof/>
                <w:sz w:val="24"/>
              </w:rPr>
            </w:pPr>
            <w:r w:rsidRPr="00215FC9">
              <w:rPr>
                <w:rFonts w:ascii="Times New Roman" w:hAnsi="Times New Roman" w:cs="Times New Roman"/>
                <w:iCs/>
                <w:noProof/>
                <w:sz w:val="24"/>
              </w:rPr>
              <w:t>Supporting &amp; Auxiliary transport services (Spanish ports, airports, etc.)</w:t>
            </w:r>
          </w:p>
          <w:p w14:paraId="4598D067" w14:textId="77777777" w:rsidR="000D678C" w:rsidRPr="00215FC9" w:rsidRDefault="000D678C" w:rsidP="00A6022D">
            <w:pPr>
              <w:pStyle w:val="ListParagraph"/>
              <w:numPr>
                <w:ilvl w:val="0"/>
                <w:numId w:val="123"/>
              </w:numPr>
              <w:ind w:left="57" w:right="57" w:hanging="153"/>
              <w:jc w:val="both"/>
              <w:rPr>
                <w:rFonts w:ascii="Times New Roman" w:hAnsi="Times New Roman" w:cs="Times New Roman"/>
                <w:iCs/>
                <w:noProof/>
                <w:sz w:val="24"/>
              </w:rPr>
            </w:pPr>
            <w:r w:rsidRPr="00215FC9">
              <w:rPr>
                <w:rFonts w:ascii="Times New Roman" w:hAnsi="Times New Roman" w:cs="Times New Roman"/>
                <w:iCs/>
                <w:noProof/>
                <w:sz w:val="24"/>
              </w:rPr>
              <w:t>Shipment of radioactive or other waste</w:t>
            </w:r>
          </w:p>
          <w:p w14:paraId="127FE074" w14:textId="77777777" w:rsidR="000D678C" w:rsidRPr="00215FC9" w:rsidRDefault="000D678C" w:rsidP="00A6022D">
            <w:pPr>
              <w:pStyle w:val="ListParagraph"/>
              <w:numPr>
                <w:ilvl w:val="0"/>
                <w:numId w:val="123"/>
              </w:numPr>
              <w:ind w:left="57" w:right="57" w:hanging="153"/>
              <w:jc w:val="both"/>
              <w:rPr>
                <w:rFonts w:ascii="Times New Roman" w:hAnsi="Times New Roman" w:cs="Times New Roman"/>
                <w:iCs/>
                <w:noProof/>
                <w:sz w:val="24"/>
              </w:rPr>
            </w:pPr>
            <w:r w:rsidRPr="00215FC9">
              <w:rPr>
                <w:rFonts w:ascii="Times New Roman" w:hAnsi="Times New Roman" w:cs="Times New Roman"/>
                <w:iCs/>
                <w:noProof/>
                <w:sz w:val="24"/>
              </w:rPr>
              <w:t>Government services (Spanish embassies abroad)</w:t>
            </w:r>
          </w:p>
        </w:tc>
        <w:tc>
          <w:tcPr>
            <w:tcW w:w="2500" w:type="pct"/>
          </w:tcPr>
          <w:p w14:paraId="4ED27E3C" w14:textId="77777777" w:rsidR="000D678C" w:rsidRPr="004C3B51" w:rsidRDefault="000D678C" w:rsidP="00A6022D">
            <w:pPr>
              <w:ind w:left="57" w:right="57"/>
              <w:jc w:val="both"/>
              <w:rPr>
                <w:rFonts w:ascii="Times New Roman" w:hAnsi="Times New Roman" w:cs="Times New Roman"/>
                <w:b/>
                <w:bCs/>
                <w:iCs/>
                <w:noProof/>
                <w:sz w:val="24"/>
              </w:rPr>
            </w:pPr>
            <w:r w:rsidRPr="004C3B51">
              <w:rPr>
                <w:rFonts w:ascii="Times New Roman" w:hAnsi="Times New Roman" w:cs="Times New Roman"/>
                <w:b/>
                <w:bCs/>
                <w:sz w:val="24"/>
              </w:rPr>
              <w:t>Patēriņš Spānijā</w:t>
            </w:r>
          </w:p>
          <w:p w14:paraId="7C419132" w14:textId="77777777" w:rsidR="000D678C" w:rsidRPr="00215FC9" w:rsidRDefault="000D678C" w:rsidP="00A6022D">
            <w:pPr>
              <w:pStyle w:val="ListParagraph"/>
              <w:numPr>
                <w:ilvl w:val="0"/>
                <w:numId w:val="124"/>
              </w:numPr>
              <w:ind w:left="57" w:right="57" w:hanging="189"/>
              <w:jc w:val="both"/>
              <w:rPr>
                <w:rFonts w:ascii="Times New Roman" w:hAnsi="Times New Roman" w:cs="Times New Roman"/>
                <w:iCs/>
                <w:noProof/>
                <w:sz w:val="24"/>
              </w:rPr>
            </w:pPr>
            <w:r w:rsidRPr="00215FC9">
              <w:rPr>
                <w:rFonts w:ascii="Times New Roman" w:hAnsi="Times New Roman" w:cs="Times New Roman"/>
                <w:sz w:val="24"/>
              </w:rPr>
              <w:t>Ražošanas pakalpojumi (iekšējā apstrāde)</w:t>
            </w:r>
          </w:p>
          <w:p w14:paraId="7A6C1D5A" w14:textId="77777777" w:rsidR="000D678C" w:rsidRPr="00215FC9" w:rsidRDefault="000D678C" w:rsidP="00A6022D">
            <w:pPr>
              <w:pStyle w:val="ListParagraph"/>
              <w:numPr>
                <w:ilvl w:val="0"/>
                <w:numId w:val="124"/>
              </w:numPr>
              <w:ind w:left="57" w:right="57" w:hanging="189"/>
              <w:jc w:val="both"/>
              <w:rPr>
                <w:rFonts w:ascii="Times New Roman" w:hAnsi="Times New Roman" w:cs="Times New Roman"/>
                <w:iCs/>
                <w:noProof/>
                <w:sz w:val="24"/>
              </w:rPr>
            </w:pPr>
            <w:r w:rsidRPr="00215FC9">
              <w:rPr>
                <w:rFonts w:ascii="Times New Roman" w:hAnsi="Times New Roman" w:cs="Times New Roman"/>
                <w:sz w:val="24"/>
              </w:rPr>
              <w:t>Apkope un remonts (iekšējā apstrāde)</w:t>
            </w:r>
          </w:p>
          <w:p w14:paraId="20AEFF02" w14:textId="77777777" w:rsidR="000D678C" w:rsidRPr="00215FC9" w:rsidRDefault="000D678C" w:rsidP="00A6022D">
            <w:pPr>
              <w:pStyle w:val="ListParagraph"/>
              <w:numPr>
                <w:ilvl w:val="0"/>
                <w:numId w:val="124"/>
              </w:numPr>
              <w:ind w:left="57" w:right="57" w:hanging="189"/>
              <w:jc w:val="both"/>
              <w:rPr>
                <w:rFonts w:ascii="Times New Roman" w:hAnsi="Times New Roman" w:cs="Times New Roman"/>
                <w:iCs/>
                <w:noProof/>
                <w:sz w:val="24"/>
              </w:rPr>
            </w:pPr>
            <w:r w:rsidRPr="00215FC9">
              <w:rPr>
                <w:rFonts w:ascii="Times New Roman" w:hAnsi="Times New Roman" w:cs="Times New Roman"/>
                <w:sz w:val="24"/>
              </w:rPr>
              <w:t>Atbalsta un pārvadājumu papildpakalpojumi (Spānijas ostas, lidostas u. c.)</w:t>
            </w:r>
          </w:p>
          <w:p w14:paraId="7479A632" w14:textId="77777777" w:rsidR="000D678C" w:rsidRPr="00215FC9" w:rsidRDefault="000D678C" w:rsidP="00A6022D">
            <w:pPr>
              <w:pStyle w:val="ListParagraph"/>
              <w:numPr>
                <w:ilvl w:val="0"/>
                <w:numId w:val="124"/>
              </w:numPr>
              <w:ind w:left="57" w:right="57" w:hanging="189"/>
              <w:jc w:val="both"/>
              <w:rPr>
                <w:rFonts w:ascii="Times New Roman" w:hAnsi="Times New Roman" w:cs="Times New Roman"/>
                <w:iCs/>
                <w:noProof/>
                <w:sz w:val="24"/>
              </w:rPr>
            </w:pPr>
            <w:r w:rsidRPr="00215FC9">
              <w:rPr>
                <w:rFonts w:ascii="Times New Roman" w:hAnsi="Times New Roman" w:cs="Times New Roman"/>
                <w:sz w:val="24"/>
              </w:rPr>
              <w:t>Radioaktīvo un citu atkritumu pārvadājumi to pārstrādei</w:t>
            </w:r>
          </w:p>
          <w:p w14:paraId="79E9CE63" w14:textId="77777777" w:rsidR="000D678C" w:rsidRPr="00215FC9" w:rsidRDefault="000D678C" w:rsidP="00A6022D">
            <w:pPr>
              <w:pStyle w:val="ListParagraph"/>
              <w:numPr>
                <w:ilvl w:val="0"/>
                <w:numId w:val="124"/>
              </w:numPr>
              <w:ind w:left="57" w:right="57" w:hanging="189"/>
              <w:jc w:val="both"/>
              <w:rPr>
                <w:rFonts w:ascii="Times New Roman" w:hAnsi="Times New Roman" w:cs="Times New Roman"/>
                <w:iCs/>
                <w:noProof/>
                <w:sz w:val="24"/>
              </w:rPr>
            </w:pPr>
            <w:r w:rsidRPr="00215FC9">
              <w:rPr>
                <w:rFonts w:ascii="Times New Roman" w:hAnsi="Times New Roman" w:cs="Times New Roman"/>
                <w:sz w:val="24"/>
              </w:rPr>
              <w:t>Valdības pakalpojumi (Spānijas vēstniecības ārvalstīs)</w:t>
            </w:r>
          </w:p>
        </w:tc>
      </w:tr>
      <w:tr w:rsidR="000D678C" w:rsidRPr="00282A22" w14:paraId="312ADEB9" w14:textId="77777777" w:rsidTr="00A6022D">
        <w:tc>
          <w:tcPr>
            <w:tcW w:w="2500" w:type="pct"/>
          </w:tcPr>
          <w:p w14:paraId="1BDC538C" w14:textId="77777777" w:rsidR="000D678C" w:rsidRPr="00215FC9" w:rsidRDefault="000D678C" w:rsidP="00A6022D">
            <w:pPr>
              <w:keepNext/>
              <w:keepLines/>
              <w:ind w:left="57" w:right="57"/>
              <w:jc w:val="both"/>
              <w:rPr>
                <w:rFonts w:ascii="Times New Roman" w:hAnsi="Times New Roman" w:cs="Times New Roman"/>
                <w:b/>
                <w:bCs/>
                <w:iCs/>
                <w:noProof/>
                <w:sz w:val="24"/>
              </w:rPr>
            </w:pPr>
            <w:r w:rsidRPr="00215FC9">
              <w:rPr>
                <w:rFonts w:ascii="Times New Roman" w:hAnsi="Times New Roman" w:cs="Times New Roman"/>
                <w:b/>
                <w:bCs/>
                <w:iCs/>
                <w:noProof/>
                <w:sz w:val="24"/>
              </w:rPr>
              <w:t>Commercial presence abroad:</w:t>
            </w:r>
          </w:p>
          <w:p w14:paraId="6E7DD28F" w14:textId="77777777" w:rsidR="000D678C" w:rsidRPr="00282A22" w:rsidRDefault="000D678C" w:rsidP="00A6022D">
            <w:pPr>
              <w:keepNext/>
              <w:keepLines/>
              <w:ind w:left="57" w:right="57"/>
              <w:jc w:val="both"/>
              <w:rPr>
                <w:rFonts w:ascii="Times New Roman" w:hAnsi="Times New Roman" w:cs="Times New Roman"/>
                <w:iCs/>
                <w:noProof/>
                <w:sz w:val="24"/>
              </w:rPr>
            </w:pPr>
            <w:r w:rsidRPr="00A96ED6">
              <w:rPr>
                <w:rFonts w:ascii="Times New Roman" w:hAnsi="Times New Roman" w:cs="Times New Roman"/>
                <w:iCs/>
                <w:noProof/>
                <w:sz w:val="24"/>
                <w:u w:val="single"/>
              </w:rPr>
              <w:t>Out of scope</w:t>
            </w:r>
            <w:r w:rsidRPr="00A96ED6">
              <w:rPr>
                <w:rFonts w:ascii="Times New Roman" w:hAnsi="Times New Roman" w:cs="Times New Roman"/>
                <w:iCs/>
                <w:noProof/>
                <w:sz w:val="24"/>
              </w:rPr>
              <w:t>, except: local office in construction abroad or sales desks</w:t>
            </w:r>
          </w:p>
        </w:tc>
        <w:tc>
          <w:tcPr>
            <w:tcW w:w="2500" w:type="pct"/>
          </w:tcPr>
          <w:p w14:paraId="6C03BAB2" w14:textId="77777777" w:rsidR="000D678C" w:rsidRPr="00215FC9" w:rsidRDefault="000D678C" w:rsidP="00A6022D">
            <w:pPr>
              <w:keepNext/>
              <w:keepLines/>
              <w:ind w:left="57" w:right="57"/>
              <w:jc w:val="both"/>
              <w:rPr>
                <w:rFonts w:ascii="Times New Roman" w:hAnsi="Times New Roman" w:cs="Times New Roman"/>
                <w:b/>
                <w:bCs/>
                <w:iCs/>
                <w:noProof/>
                <w:sz w:val="24"/>
              </w:rPr>
            </w:pPr>
            <w:r w:rsidRPr="00215FC9">
              <w:rPr>
                <w:rFonts w:ascii="Times New Roman" w:hAnsi="Times New Roman" w:cs="Times New Roman"/>
                <w:b/>
                <w:bCs/>
                <w:sz w:val="24"/>
              </w:rPr>
              <w:t>Komerciālā klātbūtne ārvalstīs</w:t>
            </w:r>
          </w:p>
          <w:p w14:paraId="661E3D84" w14:textId="77777777" w:rsidR="000D678C" w:rsidRPr="00282A22" w:rsidRDefault="000D678C" w:rsidP="00A6022D">
            <w:pPr>
              <w:keepNext/>
              <w:keepLines/>
              <w:ind w:left="57" w:right="57"/>
              <w:jc w:val="both"/>
              <w:rPr>
                <w:rFonts w:ascii="Times New Roman" w:hAnsi="Times New Roman" w:cs="Times New Roman"/>
                <w:iCs/>
                <w:noProof/>
                <w:sz w:val="24"/>
              </w:rPr>
            </w:pPr>
            <w:r w:rsidRPr="00282A22">
              <w:rPr>
                <w:rFonts w:ascii="Times New Roman" w:hAnsi="Times New Roman" w:cs="Times New Roman"/>
                <w:sz w:val="24"/>
              </w:rPr>
              <w:t>Ā</w:t>
            </w:r>
            <w:r w:rsidRPr="00282A22">
              <w:rPr>
                <w:rFonts w:ascii="Times New Roman" w:hAnsi="Times New Roman" w:cs="Times New Roman"/>
                <w:sz w:val="24"/>
                <w:u w:val="single"/>
              </w:rPr>
              <w:t>rpus piemērošanas jomas</w:t>
            </w:r>
            <w:r w:rsidRPr="00282A22">
              <w:rPr>
                <w:rFonts w:ascii="Times New Roman" w:hAnsi="Times New Roman" w:cs="Times New Roman"/>
                <w:sz w:val="24"/>
              </w:rPr>
              <w:t>, izņemot vietējo biroju, veicot būvniecību ārvalstīs, vai tirdzniecības stendus</w:t>
            </w:r>
          </w:p>
        </w:tc>
      </w:tr>
      <w:tr w:rsidR="000D678C" w:rsidRPr="00282A22" w14:paraId="6A224C0D" w14:textId="77777777" w:rsidTr="00A6022D">
        <w:tc>
          <w:tcPr>
            <w:tcW w:w="2500" w:type="pct"/>
          </w:tcPr>
          <w:p w14:paraId="54AF3D04" w14:textId="77777777" w:rsidR="000D678C" w:rsidRPr="00215FC9" w:rsidRDefault="000D678C" w:rsidP="00A6022D">
            <w:pPr>
              <w:ind w:left="57" w:right="57"/>
              <w:jc w:val="both"/>
              <w:rPr>
                <w:rFonts w:ascii="Times New Roman" w:hAnsi="Times New Roman" w:cs="Times New Roman"/>
                <w:b/>
                <w:bCs/>
                <w:iCs/>
                <w:noProof/>
                <w:sz w:val="24"/>
              </w:rPr>
            </w:pPr>
            <w:r w:rsidRPr="00215FC9">
              <w:rPr>
                <w:rFonts w:ascii="Times New Roman" w:hAnsi="Times New Roman" w:cs="Times New Roman"/>
                <w:b/>
                <w:bCs/>
                <w:iCs/>
                <w:noProof/>
                <w:sz w:val="24"/>
              </w:rPr>
              <w:t>Presence of natural persons abroad:</w:t>
            </w:r>
          </w:p>
          <w:p w14:paraId="61C4AC2D" w14:textId="77777777" w:rsidR="000D678C" w:rsidRPr="00215FC9" w:rsidRDefault="000D678C" w:rsidP="00A6022D">
            <w:pPr>
              <w:pStyle w:val="ListParagraph"/>
              <w:numPr>
                <w:ilvl w:val="0"/>
                <w:numId w:val="125"/>
              </w:numPr>
              <w:ind w:left="57" w:right="57" w:hanging="153"/>
              <w:jc w:val="both"/>
              <w:rPr>
                <w:rFonts w:ascii="Times New Roman" w:hAnsi="Times New Roman" w:cs="Times New Roman"/>
                <w:iCs/>
                <w:noProof/>
                <w:sz w:val="24"/>
              </w:rPr>
            </w:pPr>
            <w:r w:rsidRPr="00215FC9">
              <w:rPr>
                <w:rFonts w:ascii="Times New Roman" w:hAnsi="Times New Roman" w:cs="Times New Roman"/>
                <w:iCs/>
                <w:noProof/>
                <w:sz w:val="24"/>
              </w:rPr>
              <w:t xml:space="preserve">Contractual service suppliers (Spanish employee or self-employed </w:t>
            </w:r>
            <w:r w:rsidRPr="00A96ED6">
              <w:rPr>
                <w:noProof/>
              </w:rPr>
              <w:sym w:font="Symbol" w:char="F03C"/>
            </w:r>
            <w:r w:rsidRPr="00215FC9">
              <w:rPr>
                <w:rFonts w:ascii="Times New Roman" w:hAnsi="Times New Roman" w:cs="Times New Roman"/>
                <w:iCs/>
                <w:noProof/>
                <w:sz w:val="24"/>
              </w:rPr>
              <w:t xml:space="preserve"> 1 year)</w:t>
            </w:r>
          </w:p>
        </w:tc>
        <w:tc>
          <w:tcPr>
            <w:tcW w:w="2500" w:type="pct"/>
          </w:tcPr>
          <w:p w14:paraId="510E1F80" w14:textId="77777777" w:rsidR="000D678C" w:rsidRPr="00215FC9" w:rsidRDefault="000D678C" w:rsidP="00A6022D">
            <w:pPr>
              <w:ind w:left="57" w:right="57"/>
              <w:jc w:val="both"/>
              <w:rPr>
                <w:rFonts w:ascii="Times New Roman" w:hAnsi="Times New Roman" w:cs="Times New Roman"/>
                <w:b/>
                <w:bCs/>
                <w:iCs/>
                <w:noProof/>
                <w:sz w:val="24"/>
              </w:rPr>
            </w:pPr>
            <w:r w:rsidRPr="00215FC9">
              <w:rPr>
                <w:rFonts w:ascii="Times New Roman" w:hAnsi="Times New Roman" w:cs="Times New Roman"/>
                <w:b/>
                <w:bCs/>
                <w:sz w:val="24"/>
              </w:rPr>
              <w:t>Fizisku personu klātbūtne ārvalstīs</w:t>
            </w:r>
          </w:p>
          <w:p w14:paraId="25DB5395" w14:textId="77777777" w:rsidR="000D678C" w:rsidRPr="008034A9" w:rsidRDefault="000D678C" w:rsidP="00A6022D">
            <w:pPr>
              <w:pStyle w:val="ListParagraph"/>
              <w:numPr>
                <w:ilvl w:val="0"/>
                <w:numId w:val="125"/>
              </w:numPr>
              <w:ind w:left="57" w:right="57" w:hanging="189"/>
              <w:jc w:val="both"/>
              <w:rPr>
                <w:rFonts w:ascii="Times New Roman" w:hAnsi="Times New Roman" w:cs="Times New Roman"/>
                <w:iCs/>
                <w:noProof/>
                <w:sz w:val="24"/>
              </w:rPr>
            </w:pPr>
            <w:r w:rsidRPr="008034A9">
              <w:rPr>
                <w:rFonts w:ascii="Times New Roman" w:hAnsi="Times New Roman" w:cs="Times New Roman"/>
                <w:sz w:val="24"/>
              </w:rPr>
              <w:t>Līgumā noteikto pakalpojumu sniedzēji (spāņu darbinieki vai pašnodarbinātie &lt; 1 gadu)</w:t>
            </w:r>
          </w:p>
        </w:tc>
      </w:tr>
      <w:tr w:rsidR="000D678C" w:rsidRPr="00282A22" w14:paraId="79FC9C1A" w14:textId="77777777" w:rsidTr="00A6022D">
        <w:tc>
          <w:tcPr>
            <w:tcW w:w="2500" w:type="pct"/>
          </w:tcPr>
          <w:p w14:paraId="40CC6F28" w14:textId="77777777" w:rsidR="000D678C" w:rsidRPr="008034A9" w:rsidRDefault="000D678C" w:rsidP="00A6022D">
            <w:pPr>
              <w:ind w:left="57" w:right="57"/>
              <w:jc w:val="both"/>
              <w:rPr>
                <w:rFonts w:ascii="Times New Roman" w:hAnsi="Times New Roman" w:cs="Times New Roman"/>
                <w:b/>
                <w:bCs/>
                <w:iCs/>
                <w:noProof/>
                <w:sz w:val="24"/>
              </w:rPr>
            </w:pPr>
            <w:r w:rsidRPr="008034A9">
              <w:rPr>
                <w:rFonts w:ascii="Times New Roman" w:hAnsi="Times New Roman" w:cs="Times New Roman"/>
                <w:b/>
                <w:bCs/>
                <w:iCs/>
                <w:noProof/>
                <w:sz w:val="24"/>
              </w:rPr>
              <w:t>Cross-border supply to Spain:</w:t>
            </w:r>
          </w:p>
          <w:p w14:paraId="7DD1229A" w14:textId="77777777" w:rsidR="000D678C" w:rsidRPr="008034A9" w:rsidRDefault="000D678C" w:rsidP="00A6022D">
            <w:pPr>
              <w:pStyle w:val="ListParagraph"/>
              <w:numPr>
                <w:ilvl w:val="0"/>
                <w:numId w:val="125"/>
              </w:numPr>
              <w:ind w:left="57" w:right="57" w:hanging="153"/>
              <w:jc w:val="both"/>
              <w:rPr>
                <w:rFonts w:ascii="Times New Roman" w:hAnsi="Times New Roman" w:cs="Times New Roman"/>
                <w:iCs/>
                <w:noProof/>
                <w:sz w:val="24"/>
                <w:u w:val="single"/>
              </w:rPr>
            </w:pPr>
            <w:r w:rsidRPr="008034A9">
              <w:rPr>
                <w:rFonts w:ascii="Times New Roman" w:hAnsi="Times New Roman" w:cs="Times New Roman"/>
                <w:iCs/>
                <w:noProof/>
                <w:sz w:val="24"/>
                <w:u w:val="single"/>
              </w:rPr>
              <w:t>Most common</w:t>
            </w:r>
          </w:p>
          <w:p w14:paraId="5B295C50" w14:textId="77777777" w:rsidR="000D678C" w:rsidRPr="008034A9" w:rsidRDefault="000D678C" w:rsidP="00A6022D">
            <w:pPr>
              <w:pStyle w:val="ListParagraph"/>
              <w:numPr>
                <w:ilvl w:val="0"/>
                <w:numId w:val="125"/>
              </w:numPr>
              <w:ind w:left="57" w:right="57" w:hanging="153"/>
              <w:jc w:val="both"/>
              <w:rPr>
                <w:rFonts w:ascii="Times New Roman" w:hAnsi="Times New Roman" w:cs="Times New Roman"/>
                <w:iCs/>
                <w:noProof/>
                <w:sz w:val="24"/>
              </w:rPr>
            </w:pPr>
            <w:r w:rsidRPr="008034A9">
              <w:rPr>
                <w:rFonts w:ascii="Times New Roman" w:hAnsi="Times New Roman" w:cs="Times New Roman"/>
                <w:iCs/>
                <w:noProof/>
                <w:sz w:val="24"/>
              </w:rPr>
              <w:t>Merchanting purchases</w:t>
            </w:r>
          </w:p>
        </w:tc>
        <w:tc>
          <w:tcPr>
            <w:tcW w:w="2500" w:type="pct"/>
          </w:tcPr>
          <w:p w14:paraId="5CC75854" w14:textId="77777777" w:rsidR="000D678C" w:rsidRPr="008034A9" w:rsidRDefault="000D678C" w:rsidP="00A6022D">
            <w:pPr>
              <w:ind w:left="57" w:right="57"/>
              <w:jc w:val="both"/>
              <w:rPr>
                <w:rFonts w:ascii="Times New Roman" w:hAnsi="Times New Roman" w:cs="Times New Roman"/>
                <w:b/>
                <w:bCs/>
                <w:iCs/>
                <w:noProof/>
                <w:sz w:val="24"/>
              </w:rPr>
            </w:pPr>
            <w:r w:rsidRPr="008034A9">
              <w:rPr>
                <w:rFonts w:ascii="Times New Roman" w:hAnsi="Times New Roman" w:cs="Times New Roman"/>
                <w:b/>
                <w:bCs/>
                <w:sz w:val="24"/>
              </w:rPr>
              <w:t>Pakalpojumu sniegšana uz Spāniju</w:t>
            </w:r>
          </w:p>
          <w:p w14:paraId="6694849A" w14:textId="77777777" w:rsidR="000D678C" w:rsidRPr="008034A9" w:rsidRDefault="000D678C" w:rsidP="00A6022D">
            <w:pPr>
              <w:pStyle w:val="ListParagraph"/>
              <w:numPr>
                <w:ilvl w:val="0"/>
                <w:numId w:val="126"/>
              </w:numPr>
              <w:ind w:left="57" w:right="57" w:hanging="189"/>
              <w:jc w:val="both"/>
              <w:rPr>
                <w:rFonts w:ascii="Times New Roman" w:hAnsi="Times New Roman" w:cs="Times New Roman"/>
                <w:iCs/>
                <w:noProof/>
                <w:sz w:val="24"/>
                <w:u w:val="single"/>
              </w:rPr>
            </w:pPr>
            <w:r w:rsidRPr="008034A9">
              <w:rPr>
                <w:rFonts w:ascii="Times New Roman" w:hAnsi="Times New Roman" w:cs="Times New Roman"/>
                <w:sz w:val="24"/>
                <w:u w:val="single"/>
              </w:rPr>
              <w:t>Tipiskās iezīmes</w:t>
            </w:r>
          </w:p>
          <w:p w14:paraId="6AAFEBF9" w14:textId="77777777" w:rsidR="000D678C" w:rsidRPr="008034A9" w:rsidRDefault="000D678C" w:rsidP="00A6022D">
            <w:pPr>
              <w:pStyle w:val="ListParagraph"/>
              <w:numPr>
                <w:ilvl w:val="0"/>
                <w:numId w:val="126"/>
              </w:numPr>
              <w:ind w:left="57" w:right="57" w:hanging="189"/>
              <w:jc w:val="both"/>
              <w:rPr>
                <w:rFonts w:ascii="Times New Roman" w:hAnsi="Times New Roman" w:cs="Times New Roman"/>
                <w:iCs/>
                <w:noProof/>
                <w:sz w:val="24"/>
              </w:rPr>
            </w:pPr>
            <w:r w:rsidRPr="008034A9">
              <w:rPr>
                <w:rFonts w:ascii="Times New Roman" w:hAnsi="Times New Roman" w:cs="Times New Roman"/>
                <w:sz w:val="24"/>
              </w:rPr>
              <w:t>Tirdzniecības starpniecības darījumu pirkšanas apjomi</w:t>
            </w:r>
          </w:p>
        </w:tc>
      </w:tr>
      <w:tr w:rsidR="000D678C" w:rsidRPr="00282A22" w14:paraId="2090C992" w14:textId="77777777" w:rsidTr="00A6022D">
        <w:tc>
          <w:tcPr>
            <w:tcW w:w="2500" w:type="pct"/>
          </w:tcPr>
          <w:p w14:paraId="6AFD79D1" w14:textId="77777777" w:rsidR="000D678C" w:rsidRPr="00F86F20" w:rsidRDefault="000D678C" w:rsidP="00A6022D">
            <w:pPr>
              <w:ind w:left="57" w:right="57"/>
              <w:jc w:val="both"/>
              <w:rPr>
                <w:rFonts w:ascii="Times New Roman" w:hAnsi="Times New Roman" w:cs="Times New Roman"/>
                <w:b/>
                <w:bCs/>
                <w:iCs/>
                <w:noProof/>
                <w:sz w:val="24"/>
              </w:rPr>
            </w:pPr>
            <w:r w:rsidRPr="00F86F20">
              <w:rPr>
                <w:rFonts w:ascii="Times New Roman" w:hAnsi="Times New Roman" w:cs="Times New Roman"/>
                <w:b/>
                <w:bCs/>
                <w:iCs/>
                <w:noProof/>
                <w:sz w:val="24"/>
              </w:rPr>
              <w:t>Consumption abroad:</w:t>
            </w:r>
          </w:p>
          <w:p w14:paraId="1937482E" w14:textId="77777777" w:rsidR="000D678C" w:rsidRPr="00F86F20" w:rsidRDefault="000D678C" w:rsidP="00A6022D">
            <w:pPr>
              <w:pStyle w:val="ListParagraph"/>
              <w:numPr>
                <w:ilvl w:val="0"/>
                <w:numId w:val="127"/>
              </w:numPr>
              <w:ind w:left="57" w:right="57" w:hanging="153"/>
              <w:jc w:val="both"/>
              <w:rPr>
                <w:rFonts w:ascii="Times New Roman" w:hAnsi="Times New Roman" w:cs="Times New Roman"/>
                <w:iCs/>
                <w:noProof/>
                <w:sz w:val="24"/>
              </w:rPr>
            </w:pPr>
            <w:r w:rsidRPr="00F86F20">
              <w:rPr>
                <w:rFonts w:ascii="Times New Roman" w:hAnsi="Times New Roman" w:cs="Times New Roman"/>
                <w:iCs/>
                <w:noProof/>
                <w:sz w:val="24"/>
              </w:rPr>
              <w:t>Manufacturing services (outward processing)</w:t>
            </w:r>
          </w:p>
          <w:p w14:paraId="78D8CCEC" w14:textId="77777777" w:rsidR="000D678C" w:rsidRPr="00F86F20" w:rsidRDefault="000D678C" w:rsidP="00A6022D">
            <w:pPr>
              <w:pStyle w:val="ListParagraph"/>
              <w:numPr>
                <w:ilvl w:val="0"/>
                <w:numId w:val="127"/>
              </w:numPr>
              <w:ind w:left="57" w:right="57" w:hanging="153"/>
              <w:jc w:val="both"/>
              <w:rPr>
                <w:rFonts w:ascii="Times New Roman" w:hAnsi="Times New Roman" w:cs="Times New Roman"/>
                <w:iCs/>
                <w:noProof/>
                <w:sz w:val="24"/>
              </w:rPr>
            </w:pPr>
            <w:r w:rsidRPr="00F86F20">
              <w:rPr>
                <w:rFonts w:ascii="Times New Roman" w:hAnsi="Times New Roman" w:cs="Times New Roman"/>
                <w:iCs/>
                <w:noProof/>
                <w:sz w:val="24"/>
              </w:rPr>
              <w:t>Maintenance &amp; Repair (outward)</w:t>
            </w:r>
          </w:p>
          <w:p w14:paraId="303A6D20" w14:textId="77777777" w:rsidR="000D678C" w:rsidRPr="00F86F20" w:rsidRDefault="000D678C" w:rsidP="00A6022D">
            <w:pPr>
              <w:pStyle w:val="ListParagraph"/>
              <w:numPr>
                <w:ilvl w:val="0"/>
                <w:numId w:val="127"/>
              </w:numPr>
              <w:ind w:left="57" w:right="57" w:hanging="153"/>
              <w:jc w:val="both"/>
              <w:rPr>
                <w:rFonts w:ascii="Times New Roman" w:hAnsi="Times New Roman" w:cs="Times New Roman"/>
                <w:iCs/>
                <w:noProof/>
                <w:sz w:val="24"/>
              </w:rPr>
            </w:pPr>
            <w:r w:rsidRPr="00F86F20">
              <w:rPr>
                <w:rFonts w:ascii="Times New Roman" w:hAnsi="Times New Roman" w:cs="Times New Roman"/>
                <w:iCs/>
                <w:noProof/>
                <w:sz w:val="24"/>
              </w:rPr>
              <w:t>Supporting &amp; Auxiliary transport services (foreign ports, airports, etc.)</w:t>
            </w:r>
          </w:p>
          <w:p w14:paraId="4C7933F9" w14:textId="77777777" w:rsidR="000D678C" w:rsidRPr="00F86F20" w:rsidRDefault="000D678C" w:rsidP="00A6022D">
            <w:pPr>
              <w:pStyle w:val="ListParagraph"/>
              <w:numPr>
                <w:ilvl w:val="0"/>
                <w:numId w:val="127"/>
              </w:numPr>
              <w:ind w:left="57" w:right="57" w:hanging="153"/>
              <w:jc w:val="both"/>
              <w:rPr>
                <w:rFonts w:ascii="Times New Roman" w:hAnsi="Times New Roman" w:cs="Times New Roman"/>
                <w:iCs/>
                <w:noProof/>
                <w:sz w:val="24"/>
              </w:rPr>
            </w:pPr>
            <w:r w:rsidRPr="00F86F20">
              <w:rPr>
                <w:rFonts w:ascii="Times New Roman" w:hAnsi="Times New Roman" w:cs="Times New Roman"/>
                <w:iCs/>
                <w:noProof/>
                <w:sz w:val="24"/>
              </w:rPr>
              <w:t>Shipment of radioactive or other waste</w:t>
            </w:r>
          </w:p>
          <w:p w14:paraId="60CBBF02" w14:textId="77777777" w:rsidR="000D678C" w:rsidRPr="00F86F20" w:rsidRDefault="000D678C" w:rsidP="00A6022D">
            <w:pPr>
              <w:pStyle w:val="ListParagraph"/>
              <w:numPr>
                <w:ilvl w:val="0"/>
                <w:numId w:val="127"/>
              </w:numPr>
              <w:ind w:left="57" w:right="57" w:hanging="153"/>
              <w:jc w:val="both"/>
              <w:rPr>
                <w:rFonts w:ascii="Times New Roman" w:hAnsi="Times New Roman" w:cs="Times New Roman"/>
                <w:iCs/>
                <w:noProof/>
                <w:sz w:val="24"/>
              </w:rPr>
            </w:pPr>
            <w:r w:rsidRPr="00F86F20">
              <w:rPr>
                <w:rFonts w:ascii="Times New Roman" w:hAnsi="Times New Roman" w:cs="Times New Roman"/>
                <w:iCs/>
                <w:noProof/>
                <w:sz w:val="24"/>
              </w:rPr>
              <w:t>Government services (foreign embassies in Spain and IOs located in Spain and abroad)</w:t>
            </w:r>
          </w:p>
        </w:tc>
        <w:tc>
          <w:tcPr>
            <w:tcW w:w="2500" w:type="pct"/>
          </w:tcPr>
          <w:p w14:paraId="036B8A9E" w14:textId="77777777" w:rsidR="000D678C" w:rsidRPr="00F86F20" w:rsidRDefault="000D678C" w:rsidP="00A6022D">
            <w:pPr>
              <w:ind w:left="57" w:right="57"/>
              <w:jc w:val="both"/>
              <w:rPr>
                <w:rFonts w:ascii="Times New Roman" w:hAnsi="Times New Roman" w:cs="Times New Roman"/>
                <w:b/>
                <w:bCs/>
                <w:iCs/>
                <w:noProof/>
                <w:sz w:val="24"/>
              </w:rPr>
            </w:pPr>
            <w:r w:rsidRPr="00F86F20">
              <w:rPr>
                <w:rFonts w:ascii="Times New Roman" w:hAnsi="Times New Roman" w:cs="Times New Roman"/>
                <w:b/>
                <w:bCs/>
                <w:sz w:val="24"/>
              </w:rPr>
              <w:t>Patēriņš ārvalstīs</w:t>
            </w:r>
          </w:p>
          <w:p w14:paraId="4FB18F89" w14:textId="77777777" w:rsidR="000D678C" w:rsidRPr="00F86F20" w:rsidRDefault="000D678C" w:rsidP="00A6022D">
            <w:pPr>
              <w:pStyle w:val="ListParagraph"/>
              <w:numPr>
                <w:ilvl w:val="0"/>
                <w:numId w:val="128"/>
              </w:numPr>
              <w:ind w:left="57" w:right="57" w:hanging="189"/>
              <w:jc w:val="both"/>
              <w:rPr>
                <w:rFonts w:ascii="Times New Roman" w:hAnsi="Times New Roman" w:cs="Times New Roman"/>
                <w:iCs/>
                <w:noProof/>
                <w:sz w:val="24"/>
              </w:rPr>
            </w:pPr>
            <w:r w:rsidRPr="00F86F20">
              <w:rPr>
                <w:rFonts w:ascii="Times New Roman" w:hAnsi="Times New Roman" w:cs="Times New Roman"/>
                <w:sz w:val="24"/>
              </w:rPr>
              <w:t>Ražošanas pakalpojumi (ārējā apstrāde)</w:t>
            </w:r>
          </w:p>
          <w:p w14:paraId="69DC6730" w14:textId="77777777" w:rsidR="000D678C" w:rsidRPr="00F86F20" w:rsidRDefault="000D678C" w:rsidP="00A6022D">
            <w:pPr>
              <w:pStyle w:val="ListParagraph"/>
              <w:numPr>
                <w:ilvl w:val="0"/>
                <w:numId w:val="128"/>
              </w:numPr>
              <w:ind w:left="57" w:right="57" w:hanging="189"/>
              <w:jc w:val="both"/>
              <w:rPr>
                <w:rFonts w:ascii="Times New Roman" w:hAnsi="Times New Roman" w:cs="Times New Roman"/>
                <w:iCs/>
                <w:noProof/>
                <w:sz w:val="24"/>
              </w:rPr>
            </w:pPr>
            <w:r w:rsidRPr="00F86F20">
              <w:rPr>
                <w:rFonts w:ascii="Times New Roman" w:hAnsi="Times New Roman" w:cs="Times New Roman"/>
                <w:sz w:val="24"/>
              </w:rPr>
              <w:t>Apkope un remonts (ārējā apstrāde)</w:t>
            </w:r>
          </w:p>
          <w:p w14:paraId="476F9645" w14:textId="77777777" w:rsidR="000D678C" w:rsidRPr="00F86F20" w:rsidRDefault="000D678C" w:rsidP="00A6022D">
            <w:pPr>
              <w:pStyle w:val="ListParagraph"/>
              <w:numPr>
                <w:ilvl w:val="0"/>
                <w:numId w:val="128"/>
              </w:numPr>
              <w:ind w:left="57" w:right="57" w:hanging="189"/>
              <w:jc w:val="both"/>
              <w:rPr>
                <w:rFonts w:ascii="Times New Roman" w:hAnsi="Times New Roman" w:cs="Times New Roman"/>
                <w:iCs/>
                <w:noProof/>
                <w:sz w:val="24"/>
              </w:rPr>
            </w:pPr>
            <w:r w:rsidRPr="00F86F20">
              <w:rPr>
                <w:rFonts w:ascii="Times New Roman" w:hAnsi="Times New Roman" w:cs="Times New Roman"/>
                <w:sz w:val="24"/>
              </w:rPr>
              <w:t>Atbalsta un pārvadājumu papildpakalpojumi (ārvalstu ostas, lidostas u. c.)</w:t>
            </w:r>
          </w:p>
          <w:p w14:paraId="1EE4BC3F" w14:textId="77777777" w:rsidR="000D678C" w:rsidRPr="00F86F20" w:rsidRDefault="000D678C" w:rsidP="00A6022D">
            <w:pPr>
              <w:pStyle w:val="ListParagraph"/>
              <w:numPr>
                <w:ilvl w:val="0"/>
                <w:numId w:val="128"/>
              </w:numPr>
              <w:ind w:left="57" w:right="57" w:hanging="189"/>
              <w:jc w:val="both"/>
              <w:rPr>
                <w:rFonts w:ascii="Times New Roman" w:hAnsi="Times New Roman" w:cs="Times New Roman"/>
                <w:iCs/>
                <w:noProof/>
                <w:sz w:val="24"/>
              </w:rPr>
            </w:pPr>
            <w:r w:rsidRPr="00F86F20">
              <w:rPr>
                <w:rFonts w:ascii="Times New Roman" w:hAnsi="Times New Roman" w:cs="Times New Roman"/>
                <w:sz w:val="24"/>
              </w:rPr>
              <w:t>Radioaktīvo un citu atkritumu pārvadājumi to pārstrādei</w:t>
            </w:r>
          </w:p>
          <w:p w14:paraId="481674EF" w14:textId="77777777" w:rsidR="000D678C" w:rsidRPr="00F86F20" w:rsidRDefault="000D678C" w:rsidP="00A6022D">
            <w:pPr>
              <w:pStyle w:val="ListParagraph"/>
              <w:numPr>
                <w:ilvl w:val="0"/>
                <w:numId w:val="128"/>
              </w:numPr>
              <w:ind w:left="57" w:right="57" w:hanging="189"/>
              <w:jc w:val="both"/>
              <w:rPr>
                <w:rFonts w:ascii="Times New Roman" w:hAnsi="Times New Roman" w:cs="Times New Roman"/>
                <w:iCs/>
                <w:noProof/>
                <w:sz w:val="24"/>
              </w:rPr>
            </w:pPr>
            <w:r w:rsidRPr="00F86F20">
              <w:rPr>
                <w:rFonts w:ascii="Times New Roman" w:hAnsi="Times New Roman" w:cs="Times New Roman"/>
                <w:sz w:val="24"/>
              </w:rPr>
              <w:t>Valdības pakalpojumi (ārvalstu vēstniecības Spānijā, kā arī</w:t>
            </w:r>
            <w:r w:rsidRPr="00F86F20">
              <w:rPr>
                <w:rFonts w:ascii="Times New Roman" w:hAnsi="Times New Roman" w:cs="Times New Roman"/>
                <w:i/>
                <w:iCs/>
                <w:sz w:val="24"/>
              </w:rPr>
              <w:t xml:space="preserve"> IO</w:t>
            </w:r>
            <w:r w:rsidRPr="00F86F20">
              <w:rPr>
                <w:rFonts w:ascii="Times New Roman" w:hAnsi="Times New Roman" w:cs="Times New Roman"/>
                <w:sz w:val="24"/>
              </w:rPr>
              <w:t>, kas atrodas Spānijā un ārvalstīs)</w:t>
            </w:r>
          </w:p>
        </w:tc>
      </w:tr>
      <w:tr w:rsidR="000D678C" w:rsidRPr="00282A22" w14:paraId="2FD8C4A4" w14:textId="77777777" w:rsidTr="00A6022D">
        <w:tc>
          <w:tcPr>
            <w:tcW w:w="2500" w:type="pct"/>
          </w:tcPr>
          <w:p w14:paraId="6D91AA39" w14:textId="77777777" w:rsidR="000D678C" w:rsidRPr="00F86F20" w:rsidRDefault="000D678C" w:rsidP="00A6022D">
            <w:pPr>
              <w:ind w:left="57" w:right="57"/>
              <w:jc w:val="both"/>
              <w:rPr>
                <w:rFonts w:ascii="Times New Roman" w:hAnsi="Times New Roman" w:cs="Times New Roman"/>
                <w:b/>
                <w:bCs/>
                <w:iCs/>
                <w:noProof/>
                <w:sz w:val="24"/>
              </w:rPr>
            </w:pPr>
            <w:r w:rsidRPr="00F86F20">
              <w:rPr>
                <w:rFonts w:ascii="Times New Roman" w:hAnsi="Times New Roman" w:cs="Times New Roman"/>
                <w:b/>
                <w:bCs/>
                <w:iCs/>
                <w:noProof/>
                <w:sz w:val="24"/>
              </w:rPr>
              <w:t>Commercial presence in Spain:</w:t>
            </w:r>
          </w:p>
          <w:p w14:paraId="083C31CA" w14:textId="77777777" w:rsidR="000D678C" w:rsidRPr="00F86F20" w:rsidRDefault="000D678C" w:rsidP="00A6022D">
            <w:pPr>
              <w:pStyle w:val="ListParagraph"/>
              <w:numPr>
                <w:ilvl w:val="0"/>
                <w:numId w:val="129"/>
              </w:numPr>
              <w:ind w:left="57" w:right="57" w:hanging="153"/>
              <w:jc w:val="both"/>
              <w:rPr>
                <w:rFonts w:ascii="Times New Roman" w:hAnsi="Times New Roman" w:cs="Times New Roman"/>
                <w:iCs/>
                <w:noProof/>
                <w:sz w:val="24"/>
              </w:rPr>
            </w:pPr>
            <w:r w:rsidRPr="00F86F20">
              <w:rPr>
                <w:rFonts w:ascii="Times New Roman" w:hAnsi="Times New Roman" w:cs="Times New Roman"/>
                <w:iCs/>
                <w:noProof/>
                <w:sz w:val="24"/>
                <w:u w:val="single"/>
              </w:rPr>
              <w:t>Out of scope</w:t>
            </w:r>
            <w:r w:rsidRPr="00F86F20">
              <w:rPr>
                <w:rFonts w:ascii="Times New Roman" w:hAnsi="Times New Roman" w:cs="Times New Roman"/>
                <w:iCs/>
                <w:noProof/>
                <w:sz w:val="24"/>
              </w:rPr>
              <w:t>, except: local office in construction in Spain or sales desks</w:t>
            </w:r>
          </w:p>
        </w:tc>
        <w:tc>
          <w:tcPr>
            <w:tcW w:w="2500" w:type="pct"/>
          </w:tcPr>
          <w:p w14:paraId="084EC736" w14:textId="77777777" w:rsidR="000D678C" w:rsidRPr="00F86F20" w:rsidRDefault="000D678C" w:rsidP="00A6022D">
            <w:pPr>
              <w:ind w:left="57" w:right="57"/>
              <w:jc w:val="both"/>
              <w:rPr>
                <w:rFonts w:ascii="Times New Roman" w:hAnsi="Times New Roman" w:cs="Times New Roman"/>
                <w:b/>
                <w:bCs/>
                <w:iCs/>
                <w:noProof/>
                <w:sz w:val="24"/>
              </w:rPr>
            </w:pPr>
            <w:r w:rsidRPr="00F86F20">
              <w:rPr>
                <w:rFonts w:ascii="Times New Roman" w:hAnsi="Times New Roman" w:cs="Times New Roman"/>
                <w:b/>
                <w:bCs/>
                <w:sz w:val="24"/>
              </w:rPr>
              <w:t>Komerciālā klātbūtne Spānijā</w:t>
            </w:r>
          </w:p>
          <w:p w14:paraId="513D1844" w14:textId="77777777" w:rsidR="000D678C" w:rsidRPr="00F86F20" w:rsidRDefault="000D678C" w:rsidP="00A6022D">
            <w:pPr>
              <w:pStyle w:val="ListParagraph"/>
              <w:numPr>
                <w:ilvl w:val="0"/>
                <w:numId w:val="129"/>
              </w:numPr>
              <w:ind w:left="57" w:right="57" w:hanging="189"/>
              <w:jc w:val="both"/>
              <w:rPr>
                <w:rFonts w:ascii="Times New Roman" w:hAnsi="Times New Roman" w:cs="Times New Roman"/>
                <w:iCs/>
                <w:noProof/>
                <w:sz w:val="24"/>
              </w:rPr>
            </w:pPr>
            <w:r w:rsidRPr="00F86F20">
              <w:rPr>
                <w:rFonts w:ascii="Times New Roman" w:hAnsi="Times New Roman" w:cs="Times New Roman"/>
                <w:sz w:val="24"/>
                <w:u w:val="single"/>
              </w:rPr>
              <w:t>Ārpus piemērošanas jomas</w:t>
            </w:r>
            <w:r w:rsidRPr="00F86F20">
              <w:rPr>
                <w:rFonts w:ascii="Times New Roman" w:hAnsi="Times New Roman" w:cs="Times New Roman"/>
                <w:sz w:val="24"/>
              </w:rPr>
              <w:t>, izņemot vietējo biroju, veicot būvniecību Spānijā, vai tirdzniecības stendus</w:t>
            </w:r>
          </w:p>
        </w:tc>
      </w:tr>
      <w:tr w:rsidR="000D678C" w:rsidRPr="00282A22" w14:paraId="488F7512" w14:textId="77777777" w:rsidTr="00A6022D">
        <w:tc>
          <w:tcPr>
            <w:tcW w:w="2500" w:type="pct"/>
          </w:tcPr>
          <w:p w14:paraId="29FC9C8C" w14:textId="77777777" w:rsidR="000D678C" w:rsidRPr="00F86F20" w:rsidRDefault="000D678C" w:rsidP="00A6022D">
            <w:pPr>
              <w:ind w:left="57" w:right="57"/>
              <w:jc w:val="both"/>
              <w:rPr>
                <w:rFonts w:ascii="Times New Roman" w:hAnsi="Times New Roman" w:cs="Times New Roman"/>
                <w:b/>
                <w:bCs/>
                <w:iCs/>
                <w:noProof/>
                <w:sz w:val="24"/>
              </w:rPr>
            </w:pPr>
            <w:r w:rsidRPr="00F86F20">
              <w:rPr>
                <w:rFonts w:ascii="Times New Roman" w:hAnsi="Times New Roman" w:cs="Times New Roman"/>
                <w:b/>
                <w:bCs/>
                <w:iCs/>
                <w:noProof/>
                <w:sz w:val="24"/>
              </w:rPr>
              <w:t>Presence of natural persons in Spain:</w:t>
            </w:r>
          </w:p>
          <w:p w14:paraId="5B0E7FF3" w14:textId="77777777" w:rsidR="000D678C" w:rsidRPr="00F86F20" w:rsidRDefault="000D678C" w:rsidP="00A6022D">
            <w:pPr>
              <w:pStyle w:val="ListParagraph"/>
              <w:numPr>
                <w:ilvl w:val="0"/>
                <w:numId w:val="129"/>
              </w:numPr>
              <w:ind w:left="57" w:right="57" w:hanging="153"/>
              <w:jc w:val="both"/>
              <w:rPr>
                <w:rFonts w:ascii="Times New Roman" w:hAnsi="Times New Roman" w:cs="Times New Roman"/>
                <w:iCs/>
                <w:noProof/>
                <w:sz w:val="24"/>
              </w:rPr>
            </w:pPr>
            <w:r w:rsidRPr="00F86F20">
              <w:rPr>
                <w:rFonts w:ascii="Times New Roman" w:hAnsi="Times New Roman" w:cs="Times New Roman"/>
                <w:iCs/>
                <w:noProof/>
                <w:sz w:val="24"/>
              </w:rPr>
              <w:t xml:space="preserve">Contractual service suppliers (foreign employee or self-employed </w:t>
            </w:r>
            <w:r w:rsidRPr="00A96ED6">
              <w:rPr>
                <w:noProof/>
              </w:rPr>
              <w:sym w:font="Symbol" w:char="F03C"/>
            </w:r>
            <w:r w:rsidRPr="00F86F20">
              <w:rPr>
                <w:rFonts w:ascii="Times New Roman" w:hAnsi="Times New Roman" w:cs="Times New Roman"/>
                <w:iCs/>
                <w:noProof/>
                <w:sz w:val="24"/>
              </w:rPr>
              <w:t xml:space="preserve"> 1 year)</w:t>
            </w:r>
          </w:p>
        </w:tc>
        <w:tc>
          <w:tcPr>
            <w:tcW w:w="2500" w:type="pct"/>
          </w:tcPr>
          <w:p w14:paraId="564F65FE" w14:textId="77777777" w:rsidR="000D678C" w:rsidRPr="00F86F20" w:rsidRDefault="000D678C" w:rsidP="00A6022D">
            <w:pPr>
              <w:ind w:left="57" w:right="57"/>
              <w:jc w:val="both"/>
              <w:rPr>
                <w:rFonts w:ascii="Times New Roman" w:hAnsi="Times New Roman" w:cs="Times New Roman"/>
                <w:b/>
                <w:bCs/>
                <w:iCs/>
                <w:noProof/>
                <w:sz w:val="24"/>
              </w:rPr>
            </w:pPr>
            <w:r w:rsidRPr="00F86F20">
              <w:rPr>
                <w:rFonts w:ascii="Times New Roman" w:hAnsi="Times New Roman" w:cs="Times New Roman"/>
                <w:b/>
                <w:bCs/>
                <w:sz w:val="24"/>
              </w:rPr>
              <w:t>Fizisku personu klātbūtne Spānijā</w:t>
            </w:r>
          </w:p>
          <w:p w14:paraId="3F089D83" w14:textId="77777777" w:rsidR="000D678C" w:rsidRPr="00F86F20" w:rsidRDefault="000D678C" w:rsidP="00A6022D">
            <w:pPr>
              <w:pStyle w:val="ListParagraph"/>
              <w:numPr>
                <w:ilvl w:val="0"/>
                <w:numId w:val="129"/>
              </w:numPr>
              <w:ind w:left="57" w:right="57" w:hanging="189"/>
              <w:jc w:val="both"/>
              <w:rPr>
                <w:rFonts w:ascii="Times New Roman" w:hAnsi="Times New Roman" w:cs="Times New Roman"/>
                <w:iCs/>
                <w:noProof/>
                <w:sz w:val="24"/>
              </w:rPr>
            </w:pPr>
            <w:r w:rsidRPr="00F86F20">
              <w:rPr>
                <w:rFonts w:ascii="Times New Roman" w:hAnsi="Times New Roman" w:cs="Times New Roman"/>
                <w:sz w:val="24"/>
              </w:rPr>
              <w:t>Līgumā noteikto pakalpojumu sniedzēji (ārvalstu darbinieki vai pašnodarbinātie &lt; 1 gadu)</w:t>
            </w:r>
          </w:p>
        </w:tc>
      </w:tr>
    </w:tbl>
    <w:p w14:paraId="700F9946" w14:textId="77777777" w:rsidR="005A04B3" w:rsidRPr="00A96ED6" w:rsidRDefault="005A04B3" w:rsidP="005A04B3">
      <w:pPr>
        <w:jc w:val="both"/>
        <w:rPr>
          <w:rFonts w:ascii="Times New Roman" w:hAnsi="Times New Roman" w:cs="Times New Roman"/>
          <w:b/>
          <w:bCs/>
          <w:i/>
          <w:noProof/>
          <w:sz w:val="24"/>
        </w:rPr>
      </w:pPr>
    </w:p>
    <w:p w14:paraId="21780718"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3. Rediģēšanas noteikumi</w:t>
      </w:r>
    </w:p>
    <w:p w14:paraId="14B4F684" w14:textId="77777777" w:rsidR="005A04B3" w:rsidRPr="00A96ED6" w:rsidRDefault="005A04B3" w:rsidP="005A04B3">
      <w:pPr>
        <w:jc w:val="both"/>
        <w:rPr>
          <w:rFonts w:ascii="Times New Roman" w:hAnsi="Times New Roman" w:cs="Times New Roman"/>
          <w:noProof/>
          <w:sz w:val="24"/>
        </w:rPr>
      </w:pPr>
    </w:p>
    <w:p w14:paraId="7D61F4C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Attiecībā uz </w:t>
      </w:r>
      <w:r>
        <w:rPr>
          <w:rFonts w:ascii="Times New Roman" w:hAnsi="Times New Roman"/>
          <w:b/>
          <w:bCs/>
          <w:i/>
          <w:iCs/>
          <w:sz w:val="24"/>
        </w:rPr>
        <w:t>MoS</w:t>
      </w:r>
      <w:r>
        <w:rPr>
          <w:rFonts w:ascii="Times New Roman" w:hAnsi="Times New Roman"/>
          <w:b/>
          <w:bCs/>
          <w:sz w:val="24"/>
        </w:rPr>
        <w:t xml:space="preserve"> rediģēšanas</w:t>
      </w:r>
      <w:r>
        <w:rPr>
          <w:rFonts w:ascii="Times New Roman" w:hAnsi="Times New Roman"/>
          <w:sz w:val="24"/>
        </w:rPr>
        <w:t xml:space="preserve"> </w:t>
      </w:r>
      <w:r>
        <w:rPr>
          <w:rFonts w:ascii="Times New Roman" w:hAnsi="Times New Roman"/>
          <w:b/>
          <w:bCs/>
          <w:sz w:val="24"/>
        </w:rPr>
        <w:t xml:space="preserve">noteikumiem </w:t>
      </w:r>
      <w:r>
        <w:rPr>
          <w:rFonts w:ascii="Times New Roman" w:hAnsi="Times New Roman"/>
          <w:sz w:val="24"/>
        </w:rPr>
        <w:t>mūsu rediģēšanas procedūrā var izšķirt divu veidu kļūdas: I veida kļūdas (būtiskas kļūdas) un II veida kļūdas (nebūtiskas kļūdas). I veida kļūdas liedz respondentiem turpināt aizpildīt CAW1 (tiešsaistes) aptaujas anketu, ja viņi neizlabo kļūdu reāllaikā. Savukārt II veida kļūdas attēlo respondenta ekrānā kā brīdinājumu, taču tās neliedz viņiem turpināt aizpildīt anketu, ja viņi atzīmē opciju “Kļūda nav radusies” un sniedz atbilstošu pamatojumu novērojumu lauciņā.</w:t>
      </w:r>
    </w:p>
    <w:p w14:paraId="31F8536E" w14:textId="77777777" w:rsidR="005A04B3" w:rsidRPr="00A96ED6" w:rsidRDefault="005A04B3" w:rsidP="005A04B3">
      <w:pPr>
        <w:jc w:val="both"/>
        <w:rPr>
          <w:rFonts w:ascii="Times New Roman" w:hAnsi="Times New Roman" w:cs="Times New Roman"/>
          <w:noProof/>
          <w:sz w:val="24"/>
        </w:rPr>
      </w:pPr>
    </w:p>
    <w:p w14:paraId="1EA57469" w14:textId="77777777" w:rsidR="005A04B3" w:rsidRPr="00A96ED6" w:rsidRDefault="005A04B3" w:rsidP="003B25ED">
      <w:pPr>
        <w:keepNext/>
        <w:keepLines/>
        <w:jc w:val="both"/>
        <w:rPr>
          <w:rFonts w:ascii="Times New Roman" w:hAnsi="Times New Roman" w:cs="Times New Roman"/>
          <w:b/>
          <w:bCs/>
          <w:noProof/>
          <w:color w:val="B83B46"/>
          <w:sz w:val="24"/>
        </w:rPr>
      </w:pPr>
      <w:r>
        <w:rPr>
          <w:rFonts w:ascii="Times New Roman" w:hAnsi="Times New Roman"/>
          <w:b/>
          <w:color w:val="B83B46"/>
          <w:sz w:val="24"/>
        </w:rPr>
        <w:t xml:space="preserve">13.5. attēls. Pārskats par kļūdām saistībā ar </w:t>
      </w:r>
      <w:r>
        <w:rPr>
          <w:rFonts w:ascii="Times New Roman" w:hAnsi="Times New Roman"/>
          <w:b/>
          <w:i/>
          <w:iCs/>
          <w:color w:val="B83B46"/>
          <w:sz w:val="24"/>
        </w:rPr>
        <w:t>MoS</w:t>
      </w:r>
      <w:r>
        <w:rPr>
          <w:rFonts w:ascii="Times New Roman" w:hAnsi="Times New Roman"/>
          <w:b/>
          <w:color w:val="B83B46"/>
          <w:sz w:val="24"/>
        </w:rPr>
        <w:t xml:space="preserve"> iedalījumā pēc kļūdas veida</w:t>
      </w:r>
    </w:p>
    <w:p w14:paraId="4C6FA4A1" w14:textId="77777777" w:rsidR="005A04B3" w:rsidRPr="00A96ED6" w:rsidRDefault="005A04B3" w:rsidP="003B25ED">
      <w:pPr>
        <w:keepNext/>
        <w:keepLines/>
        <w:jc w:val="both"/>
        <w:rPr>
          <w:rFonts w:ascii="Times New Roman" w:hAnsi="Times New Roman" w:cs="Times New Roman"/>
          <w:b/>
          <w:noProof/>
          <w:sz w:val="24"/>
        </w:rPr>
      </w:pPr>
      <w:r>
        <w:rPr>
          <w:rFonts w:ascii="Times New Roman" w:hAnsi="Times New Roman"/>
          <w:b/>
          <w:noProof/>
          <w:sz w:val="24"/>
        </w:rPr>
        <w:drawing>
          <wp:inline distT="0" distB="0" distL="0" distR="0" wp14:anchorId="68CE7E99" wp14:editId="54DBA2C6">
            <wp:extent cx="5762625" cy="3281680"/>
            <wp:effectExtent l="0" t="0" r="9525" b="0"/>
            <wp:docPr id="64720045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7200456" name=""/>
                    <pic:cNvPicPr/>
                  </pic:nvPicPr>
                  <pic:blipFill>
                    <a:blip r:embed="rId73"/>
                    <a:stretch>
                      <a:fillRect/>
                    </a:stretch>
                  </pic:blipFill>
                  <pic:spPr>
                    <a:xfrm>
                      <a:off x="0" y="0"/>
                      <a:ext cx="5762625" cy="3281680"/>
                    </a:xfrm>
                    <a:prstGeom prst="rect">
                      <a:avLst/>
                    </a:prstGeom>
                  </pic:spPr>
                </pic:pic>
              </a:graphicData>
            </a:graphic>
          </wp:inline>
        </w:drawing>
      </w:r>
    </w:p>
    <w:p w14:paraId="720B8F13" w14:textId="77777777" w:rsidR="005A04B3" w:rsidRPr="00A96ED6" w:rsidRDefault="005A04B3" w:rsidP="003B25ED">
      <w:pPr>
        <w:keepNext/>
        <w:keepLines/>
        <w:jc w:val="both"/>
        <w:rPr>
          <w:rFonts w:ascii="Times New Roman" w:hAnsi="Times New Roman" w:cs="Times New Roman"/>
          <w:b/>
          <w:noProof/>
          <w:sz w:val="24"/>
        </w:rPr>
      </w:pPr>
    </w:p>
    <w:p w14:paraId="407CBCE5"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sz w:val="24"/>
        </w:rPr>
        <w:t>Spānijas Valsts statistikas birojs (</w:t>
      </w:r>
      <w:r>
        <w:rPr>
          <w:rFonts w:ascii="Times New Roman" w:hAnsi="Times New Roman"/>
          <w:i/>
          <w:iCs/>
          <w:sz w:val="24"/>
        </w:rPr>
        <w:t>INE</w:t>
      </w:r>
      <w:r>
        <w:rPr>
          <w:rFonts w:ascii="Times New Roman" w:hAnsi="Times New Roman"/>
          <w:sz w:val="24"/>
        </w:rPr>
        <w:t>)</w:t>
      </w:r>
    </w:p>
    <w:p w14:paraId="0C6773BD"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4565"/>
        <w:gridCol w:w="4566"/>
      </w:tblGrid>
      <w:tr w:rsidR="003E4C73" w:rsidRPr="00282A22" w14:paraId="5FA0AF70" w14:textId="77777777" w:rsidTr="00A6022D">
        <w:tc>
          <w:tcPr>
            <w:tcW w:w="2500" w:type="pct"/>
          </w:tcPr>
          <w:p w14:paraId="1B14DD85" w14:textId="77777777" w:rsidR="003E4C73" w:rsidRPr="00282A22" w:rsidRDefault="003E4C73" w:rsidP="00A6022D">
            <w:pPr>
              <w:ind w:left="57" w:right="57"/>
              <w:jc w:val="center"/>
              <w:rPr>
                <w:rFonts w:ascii="Times New Roman" w:hAnsi="Times New Roman" w:cs="Times New Roman"/>
                <w:i/>
                <w:iCs/>
                <w:sz w:val="24"/>
              </w:rPr>
            </w:pPr>
            <w:r w:rsidRPr="006716ED">
              <w:rPr>
                <w:rFonts w:ascii="Times New Roman" w:hAnsi="Times New Roman" w:cs="Times New Roman"/>
                <w:b/>
                <w:bCs/>
                <w:noProof/>
                <w:sz w:val="24"/>
                <w:szCs w:val="24"/>
                <w:lang w:val="en-US"/>
              </w:rPr>
              <w:t>Angļu val.</w:t>
            </w:r>
          </w:p>
        </w:tc>
        <w:tc>
          <w:tcPr>
            <w:tcW w:w="2500" w:type="pct"/>
          </w:tcPr>
          <w:p w14:paraId="0A830698" w14:textId="77777777" w:rsidR="003E4C73" w:rsidRPr="00282A22" w:rsidRDefault="003E4C73" w:rsidP="00A6022D">
            <w:pPr>
              <w:ind w:left="57" w:right="57"/>
              <w:jc w:val="center"/>
              <w:rPr>
                <w:rFonts w:ascii="Times New Roman" w:hAnsi="Times New Roman" w:cs="Times New Roman"/>
                <w:noProof/>
                <w:sz w:val="24"/>
                <w:szCs w:val="24"/>
              </w:rPr>
            </w:pPr>
            <w:r w:rsidRPr="006716ED">
              <w:rPr>
                <w:rFonts w:ascii="Times New Roman" w:hAnsi="Times New Roman" w:cs="Times New Roman"/>
                <w:b/>
                <w:bCs/>
                <w:noProof/>
                <w:sz w:val="24"/>
                <w:szCs w:val="24"/>
                <w:lang w:val="en-US"/>
              </w:rPr>
              <w:t>Latviešu val.</w:t>
            </w:r>
          </w:p>
        </w:tc>
      </w:tr>
      <w:tr w:rsidR="003E4C73" w:rsidRPr="00282A22" w14:paraId="43A5C953" w14:textId="77777777" w:rsidTr="00A6022D">
        <w:tc>
          <w:tcPr>
            <w:tcW w:w="2500" w:type="pct"/>
          </w:tcPr>
          <w:p w14:paraId="32773AB3" w14:textId="77777777" w:rsidR="003E4C73" w:rsidRPr="00282A22" w:rsidRDefault="003E4C73" w:rsidP="00A6022D">
            <w:pPr>
              <w:ind w:left="57" w:right="57"/>
              <w:jc w:val="both"/>
              <w:rPr>
                <w:rFonts w:ascii="Times New Roman" w:hAnsi="Times New Roman" w:cs="Times New Roman"/>
                <w:noProof/>
                <w:sz w:val="24"/>
                <w:szCs w:val="24"/>
              </w:rPr>
            </w:pPr>
            <w:r w:rsidRPr="00A96ED6">
              <w:rPr>
                <w:rFonts w:ascii="Times New Roman" w:hAnsi="Times New Roman" w:cs="Times New Roman"/>
                <w:noProof/>
                <w:sz w:val="24"/>
                <w:szCs w:val="24"/>
              </w:rPr>
              <w:t>Editing rules for MoS</w:t>
            </w:r>
          </w:p>
        </w:tc>
        <w:tc>
          <w:tcPr>
            <w:tcW w:w="2500" w:type="pct"/>
          </w:tcPr>
          <w:p w14:paraId="2313A4CB" w14:textId="77777777" w:rsidR="003E4C73" w:rsidRPr="00282A22" w:rsidRDefault="003E4C73" w:rsidP="00A6022D">
            <w:pPr>
              <w:ind w:left="57" w:right="57"/>
              <w:jc w:val="both"/>
              <w:rPr>
                <w:rFonts w:ascii="Times New Roman" w:hAnsi="Times New Roman" w:cs="Times New Roman"/>
                <w:noProof/>
                <w:sz w:val="24"/>
                <w:szCs w:val="24"/>
              </w:rPr>
            </w:pPr>
            <w:r w:rsidRPr="00282A22">
              <w:rPr>
                <w:rFonts w:ascii="Times New Roman" w:hAnsi="Times New Roman" w:cs="Times New Roman"/>
                <w:i/>
                <w:iCs/>
                <w:sz w:val="24"/>
              </w:rPr>
              <w:t>MoS</w:t>
            </w:r>
            <w:r w:rsidRPr="00282A22">
              <w:rPr>
                <w:rFonts w:ascii="Times New Roman" w:hAnsi="Times New Roman" w:cs="Times New Roman"/>
                <w:sz w:val="24"/>
              </w:rPr>
              <w:t xml:space="preserve"> rediģēšanas noteikumi</w:t>
            </w:r>
          </w:p>
        </w:tc>
      </w:tr>
      <w:tr w:rsidR="003E4C73" w:rsidRPr="00282A22" w14:paraId="4D59AF87" w14:textId="77777777" w:rsidTr="00A6022D">
        <w:tc>
          <w:tcPr>
            <w:tcW w:w="2500" w:type="pct"/>
          </w:tcPr>
          <w:p w14:paraId="4A295D3A" w14:textId="77777777" w:rsidR="003E4C73" w:rsidRPr="00282A22" w:rsidRDefault="003E4C73" w:rsidP="00A6022D">
            <w:pPr>
              <w:ind w:left="57" w:right="57"/>
              <w:jc w:val="both"/>
              <w:rPr>
                <w:rFonts w:ascii="Times New Roman" w:hAnsi="Times New Roman" w:cs="Times New Roman"/>
                <w:noProof/>
                <w:sz w:val="24"/>
                <w:szCs w:val="24"/>
              </w:rPr>
            </w:pPr>
            <w:r w:rsidRPr="00A96ED6">
              <w:rPr>
                <w:rFonts w:ascii="Times New Roman" w:hAnsi="Times New Roman" w:cs="Times New Roman"/>
                <w:noProof/>
                <w:sz w:val="24"/>
                <w:szCs w:val="24"/>
              </w:rPr>
              <w:t>Comments</w:t>
            </w:r>
          </w:p>
        </w:tc>
        <w:tc>
          <w:tcPr>
            <w:tcW w:w="2500" w:type="pct"/>
          </w:tcPr>
          <w:p w14:paraId="2FEA5F60" w14:textId="77777777" w:rsidR="003E4C73" w:rsidRPr="00282A22" w:rsidRDefault="003E4C73" w:rsidP="00A6022D">
            <w:pPr>
              <w:ind w:left="57" w:right="57"/>
              <w:jc w:val="both"/>
              <w:rPr>
                <w:rFonts w:ascii="Times New Roman" w:hAnsi="Times New Roman" w:cs="Times New Roman"/>
                <w:noProof/>
                <w:sz w:val="24"/>
                <w:szCs w:val="24"/>
              </w:rPr>
            </w:pPr>
            <w:r w:rsidRPr="00282A22">
              <w:rPr>
                <w:rFonts w:ascii="Times New Roman" w:hAnsi="Times New Roman" w:cs="Times New Roman"/>
                <w:sz w:val="24"/>
              </w:rPr>
              <w:t>Piezīmes</w:t>
            </w:r>
          </w:p>
        </w:tc>
      </w:tr>
      <w:tr w:rsidR="003E4C73" w:rsidRPr="00282A22" w14:paraId="46264660" w14:textId="77777777" w:rsidTr="00A6022D">
        <w:tc>
          <w:tcPr>
            <w:tcW w:w="2500" w:type="pct"/>
          </w:tcPr>
          <w:p w14:paraId="04AFBD17" w14:textId="77777777" w:rsidR="003E4C73" w:rsidRPr="00A96ED6" w:rsidRDefault="003E4C73" w:rsidP="00A6022D">
            <w:pPr>
              <w:ind w:left="57" w:right="57"/>
              <w:jc w:val="both"/>
              <w:rPr>
                <w:rFonts w:ascii="Times New Roman" w:hAnsi="Times New Roman" w:cs="Times New Roman"/>
                <w:noProof/>
                <w:sz w:val="24"/>
                <w:szCs w:val="24"/>
              </w:rPr>
            </w:pPr>
            <w:r w:rsidRPr="00A96ED6">
              <w:rPr>
                <w:rFonts w:ascii="Times New Roman" w:hAnsi="Times New Roman" w:cs="Times New Roman"/>
                <w:noProof/>
                <w:sz w:val="24"/>
                <w:szCs w:val="24"/>
              </w:rPr>
              <w:t>Type of error</w:t>
            </w:r>
          </w:p>
        </w:tc>
        <w:tc>
          <w:tcPr>
            <w:tcW w:w="2500" w:type="pct"/>
          </w:tcPr>
          <w:p w14:paraId="64F5D62C" w14:textId="77777777" w:rsidR="003E4C73" w:rsidRPr="0047771F" w:rsidRDefault="003E4C73" w:rsidP="00A6022D">
            <w:pPr>
              <w:ind w:left="57" w:right="57"/>
              <w:jc w:val="both"/>
              <w:rPr>
                <w:rFonts w:ascii="Times New Roman" w:hAnsi="Times New Roman" w:cs="Times New Roman"/>
                <w:noProof/>
                <w:sz w:val="24"/>
                <w:szCs w:val="24"/>
              </w:rPr>
            </w:pPr>
            <w:r w:rsidRPr="00282A22">
              <w:rPr>
                <w:rFonts w:ascii="Times New Roman" w:hAnsi="Times New Roman" w:cs="Times New Roman"/>
                <w:sz w:val="24"/>
              </w:rPr>
              <w:t>Kļūdas veids</w:t>
            </w:r>
          </w:p>
        </w:tc>
      </w:tr>
      <w:tr w:rsidR="003E4C73" w:rsidRPr="00282A22" w14:paraId="39EC4FC1" w14:textId="77777777" w:rsidTr="00A6022D">
        <w:tc>
          <w:tcPr>
            <w:tcW w:w="2500" w:type="pct"/>
          </w:tcPr>
          <w:p w14:paraId="4566BC66" w14:textId="77777777" w:rsidR="003E4C73" w:rsidRPr="00282A22" w:rsidRDefault="003E4C73" w:rsidP="00A6022D">
            <w:pPr>
              <w:ind w:left="57" w:right="57"/>
              <w:jc w:val="both"/>
              <w:rPr>
                <w:rFonts w:ascii="Times New Roman" w:hAnsi="Times New Roman" w:cs="Times New Roman"/>
                <w:noProof/>
                <w:sz w:val="24"/>
                <w:szCs w:val="24"/>
              </w:rPr>
            </w:pPr>
            <w:r w:rsidRPr="00A96ED6">
              <w:rPr>
                <w:rFonts w:ascii="Times New Roman" w:hAnsi="Times New Roman" w:cs="Times New Roman"/>
                <w:noProof/>
                <w:sz w:val="24"/>
                <w:szCs w:val="24"/>
              </w:rPr>
              <w:t>Type I (strong)</w:t>
            </w:r>
          </w:p>
        </w:tc>
        <w:tc>
          <w:tcPr>
            <w:tcW w:w="2500" w:type="pct"/>
          </w:tcPr>
          <w:p w14:paraId="115661A2" w14:textId="77777777" w:rsidR="003E4C73" w:rsidRPr="00282A22" w:rsidRDefault="003E4C73" w:rsidP="00A6022D">
            <w:pPr>
              <w:ind w:left="57" w:right="57"/>
              <w:jc w:val="both"/>
              <w:rPr>
                <w:rFonts w:ascii="Times New Roman" w:hAnsi="Times New Roman" w:cs="Times New Roman"/>
                <w:noProof/>
                <w:sz w:val="24"/>
                <w:szCs w:val="24"/>
              </w:rPr>
            </w:pPr>
            <w:r w:rsidRPr="00282A22">
              <w:rPr>
                <w:rFonts w:ascii="Times New Roman" w:hAnsi="Times New Roman" w:cs="Times New Roman"/>
                <w:sz w:val="24"/>
              </w:rPr>
              <w:t>I veids (būtiskas kļūdas)</w:t>
            </w:r>
          </w:p>
        </w:tc>
      </w:tr>
      <w:tr w:rsidR="003E4C73" w:rsidRPr="00282A22" w14:paraId="406E1258" w14:textId="77777777" w:rsidTr="00A6022D">
        <w:tc>
          <w:tcPr>
            <w:tcW w:w="2500" w:type="pct"/>
          </w:tcPr>
          <w:p w14:paraId="39BC7907" w14:textId="77777777" w:rsidR="003E4C73" w:rsidRPr="00A96ED6" w:rsidRDefault="003E4C73" w:rsidP="00A6022D">
            <w:pPr>
              <w:ind w:left="57" w:right="57"/>
              <w:jc w:val="both"/>
              <w:rPr>
                <w:rFonts w:ascii="Times New Roman" w:hAnsi="Times New Roman" w:cs="Times New Roman"/>
                <w:noProof/>
                <w:sz w:val="24"/>
                <w:szCs w:val="24"/>
              </w:rPr>
            </w:pPr>
            <w:r w:rsidRPr="00A96ED6">
              <w:rPr>
                <w:rFonts w:ascii="Times New Roman" w:hAnsi="Times New Roman" w:cs="Times New Roman"/>
                <w:noProof/>
                <w:sz w:val="24"/>
                <w:szCs w:val="24"/>
              </w:rPr>
              <w:t>Type II (weak)</w:t>
            </w:r>
          </w:p>
        </w:tc>
        <w:tc>
          <w:tcPr>
            <w:tcW w:w="2500" w:type="pct"/>
          </w:tcPr>
          <w:p w14:paraId="0E7BDA30" w14:textId="77777777" w:rsidR="003E4C73" w:rsidRPr="00282A22" w:rsidRDefault="003E4C73" w:rsidP="00A6022D">
            <w:pPr>
              <w:ind w:left="57" w:right="57"/>
              <w:jc w:val="both"/>
              <w:rPr>
                <w:rFonts w:ascii="Times New Roman" w:hAnsi="Times New Roman" w:cs="Times New Roman"/>
                <w:sz w:val="24"/>
              </w:rPr>
            </w:pPr>
            <w:r w:rsidRPr="00282A22">
              <w:rPr>
                <w:rFonts w:ascii="Times New Roman" w:hAnsi="Times New Roman" w:cs="Times New Roman"/>
                <w:sz w:val="24"/>
              </w:rPr>
              <w:t>II veids (nebūtiskas kļūdas)</w:t>
            </w:r>
          </w:p>
        </w:tc>
      </w:tr>
      <w:tr w:rsidR="003E4C73" w:rsidRPr="00282A22" w14:paraId="2BE961CE" w14:textId="77777777" w:rsidTr="00A6022D">
        <w:tc>
          <w:tcPr>
            <w:tcW w:w="2500" w:type="pct"/>
          </w:tcPr>
          <w:p w14:paraId="59C28891" w14:textId="77777777" w:rsidR="003E4C73" w:rsidRPr="00282A22" w:rsidRDefault="003E4C73" w:rsidP="00A6022D">
            <w:pPr>
              <w:ind w:left="57" w:right="57"/>
              <w:jc w:val="both"/>
              <w:rPr>
                <w:rFonts w:ascii="Times New Roman" w:hAnsi="Times New Roman" w:cs="Times New Roman"/>
                <w:noProof/>
                <w:sz w:val="24"/>
                <w:szCs w:val="24"/>
              </w:rPr>
            </w:pPr>
            <w:r w:rsidRPr="00A96ED6">
              <w:rPr>
                <w:rFonts w:ascii="Times New Roman" w:hAnsi="Times New Roman" w:cs="Times New Roman"/>
                <w:b/>
                <w:bCs/>
                <w:noProof/>
                <w:sz w:val="24"/>
                <w:szCs w:val="24"/>
              </w:rPr>
              <w:t>Non-services items</w:t>
            </w:r>
            <w:r w:rsidRPr="00A96ED6">
              <w:rPr>
                <w:rFonts w:ascii="Times New Roman" w:hAnsi="Times New Roman" w:cs="Times New Roman"/>
                <w:noProof/>
                <w:sz w:val="24"/>
                <w:szCs w:val="24"/>
              </w:rPr>
              <w:t xml:space="preserve"> collected as Current transfers (Miscellaneous), Capital account (non-produced non-financial assets; capital taxes and transfers) </w:t>
            </w:r>
            <w:r w:rsidRPr="00A96ED6">
              <w:rPr>
                <w:rFonts w:ascii="Times New Roman" w:hAnsi="Times New Roman" w:cs="Times New Roman"/>
                <w:b/>
                <w:bCs/>
                <w:noProof/>
                <w:sz w:val="24"/>
                <w:szCs w:val="24"/>
              </w:rPr>
              <w:t>have no MoS associated</w:t>
            </w:r>
          </w:p>
        </w:tc>
        <w:tc>
          <w:tcPr>
            <w:tcW w:w="2500" w:type="pct"/>
          </w:tcPr>
          <w:p w14:paraId="16FE1146" w14:textId="77777777" w:rsidR="003E4C73" w:rsidRPr="00282A22" w:rsidRDefault="003E4C73" w:rsidP="00A6022D">
            <w:pPr>
              <w:ind w:left="57" w:right="57"/>
              <w:jc w:val="both"/>
              <w:rPr>
                <w:rFonts w:ascii="Times New Roman" w:hAnsi="Times New Roman" w:cs="Times New Roman"/>
                <w:noProof/>
                <w:sz w:val="24"/>
                <w:szCs w:val="24"/>
              </w:rPr>
            </w:pPr>
            <w:r w:rsidRPr="00282A22">
              <w:rPr>
                <w:rFonts w:ascii="Times New Roman" w:hAnsi="Times New Roman" w:cs="Times New Roman"/>
                <w:b/>
                <w:bCs/>
                <w:sz w:val="24"/>
              </w:rPr>
              <w:t xml:space="preserve">Ar pakalpojumiem </w:t>
            </w:r>
            <w:r>
              <w:rPr>
                <w:rFonts w:ascii="Times New Roman" w:hAnsi="Times New Roman" w:cs="Times New Roman"/>
                <w:b/>
                <w:bCs/>
                <w:sz w:val="24"/>
              </w:rPr>
              <w:t>nesaistīti posteņi</w:t>
            </w:r>
            <w:r w:rsidRPr="00282A22">
              <w:rPr>
                <w:rFonts w:ascii="Times New Roman" w:hAnsi="Times New Roman" w:cs="Times New Roman"/>
                <w:sz w:val="24"/>
              </w:rPr>
              <w:t xml:space="preserve">, ko apkopo kā kārtējos pārvedumus (dažādi) un kapitāla kontus (neražotie nefinanšu aktīvi; kapitāla nodokļi un pārvedumi) </w:t>
            </w:r>
            <w:r w:rsidRPr="00282A22">
              <w:rPr>
                <w:rFonts w:ascii="Times New Roman" w:hAnsi="Times New Roman" w:cs="Times New Roman"/>
                <w:b/>
                <w:bCs/>
                <w:sz w:val="24"/>
              </w:rPr>
              <w:t xml:space="preserve">uz </w:t>
            </w:r>
            <w:r w:rsidRPr="00282A22">
              <w:rPr>
                <w:rFonts w:ascii="Times New Roman" w:hAnsi="Times New Roman" w:cs="Times New Roman"/>
                <w:b/>
                <w:bCs/>
                <w:i/>
                <w:iCs/>
                <w:sz w:val="24"/>
              </w:rPr>
              <w:t>MoS</w:t>
            </w:r>
            <w:r w:rsidRPr="00282A22">
              <w:rPr>
                <w:rFonts w:ascii="Times New Roman" w:hAnsi="Times New Roman" w:cs="Times New Roman"/>
                <w:b/>
                <w:bCs/>
                <w:sz w:val="24"/>
              </w:rPr>
              <w:t xml:space="preserve"> neattiecas</w:t>
            </w:r>
            <w:r w:rsidRPr="00282A22">
              <w:rPr>
                <w:rFonts w:ascii="Times New Roman" w:hAnsi="Times New Roman" w:cs="Times New Roman"/>
                <w:sz w:val="24"/>
              </w:rPr>
              <w:t>.</w:t>
            </w:r>
          </w:p>
        </w:tc>
      </w:tr>
      <w:tr w:rsidR="003E4C73" w:rsidRPr="00282A22" w14:paraId="74D19BAC" w14:textId="77777777" w:rsidTr="00A6022D">
        <w:tc>
          <w:tcPr>
            <w:tcW w:w="2500" w:type="pct"/>
          </w:tcPr>
          <w:p w14:paraId="3359D83B" w14:textId="77777777" w:rsidR="003E4C73" w:rsidRPr="00282A22" w:rsidRDefault="003E4C73" w:rsidP="00A6022D">
            <w:pPr>
              <w:ind w:left="57" w:right="57"/>
              <w:jc w:val="both"/>
              <w:rPr>
                <w:rFonts w:ascii="Times New Roman" w:hAnsi="Times New Roman" w:cs="Times New Roman"/>
                <w:noProof/>
                <w:sz w:val="24"/>
                <w:szCs w:val="24"/>
              </w:rPr>
            </w:pPr>
            <w:r w:rsidRPr="00A96ED6">
              <w:rPr>
                <w:rFonts w:ascii="Times New Roman" w:hAnsi="Times New Roman" w:cs="Times New Roman"/>
                <w:noProof/>
                <w:sz w:val="24"/>
                <w:szCs w:val="24"/>
              </w:rPr>
              <w:t>Merchanting only admits Mode 1</w:t>
            </w:r>
          </w:p>
        </w:tc>
        <w:tc>
          <w:tcPr>
            <w:tcW w:w="2500" w:type="pct"/>
          </w:tcPr>
          <w:p w14:paraId="18C91259" w14:textId="77777777" w:rsidR="003E4C73" w:rsidRPr="00282A22" w:rsidRDefault="003E4C73" w:rsidP="00A6022D">
            <w:pPr>
              <w:ind w:left="57" w:right="57"/>
              <w:jc w:val="both"/>
              <w:rPr>
                <w:rFonts w:ascii="Times New Roman" w:hAnsi="Times New Roman" w:cs="Times New Roman"/>
                <w:noProof/>
                <w:sz w:val="24"/>
                <w:szCs w:val="24"/>
              </w:rPr>
            </w:pPr>
            <w:r w:rsidRPr="00282A22">
              <w:rPr>
                <w:rFonts w:ascii="Times New Roman" w:hAnsi="Times New Roman" w:cs="Times New Roman"/>
                <w:sz w:val="24"/>
              </w:rPr>
              <w:t>Tirdzniecības starpniecība attiecas vienīgi uz 1. veidu.</w:t>
            </w:r>
          </w:p>
        </w:tc>
      </w:tr>
      <w:tr w:rsidR="003E4C73" w:rsidRPr="00282A22" w14:paraId="3BAB9BCE" w14:textId="77777777" w:rsidTr="00A6022D">
        <w:tc>
          <w:tcPr>
            <w:tcW w:w="2500" w:type="pct"/>
          </w:tcPr>
          <w:p w14:paraId="284E104B" w14:textId="77777777" w:rsidR="003E4C73" w:rsidRPr="00282A22" w:rsidRDefault="003E4C73" w:rsidP="00A6022D">
            <w:pPr>
              <w:ind w:left="57" w:right="57"/>
              <w:jc w:val="both"/>
              <w:rPr>
                <w:rFonts w:ascii="Times New Roman" w:hAnsi="Times New Roman" w:cs="Times New Roman"/>
                <w:noProof/>
                <w:sz w:val="24"/>
                <w:szCs w:val="24"/>
              </w:rPr>
            </w:pPr>
            <w:r w:rsidRPr="00A96ED6">
              <w:rPr>
                <w:rFonts w:ascii="Times New Roman" w:hAnsi="Times New Roman" w:cs="Times New Roman"/>
                <w:noProof/>
                <w:sz w:val="24"/>
                <w:szCs w:val="24"/>
              </w:rPr>
              <w:t xml:space="preserve">All </w:t>
            </w:r>
            <w:r w:rsidRPr="00A96ED6">
              <w:rPr>
                <w:rFonts w:ascii="Times New Roman" w:hAnsi="Times New Roman" w:cs="Times New Roman"/>
                <w:b/>
                <w:bCs/>
                <w:noProof/>
                <w:sz w:val="24"/>
                <w:szCs w:val="24"/>
              </w:rPr>
              <w:t>Transport items</w:t>
            </w:r>
            <w:r w:rsidRPr="00A96ED6">
              <w:rPr>
                <w:rFonts w:ascii="Times New Roman" w:hAnsi="Times New Roman" w:cs="Times New Roman"/>
                <w:noProof/>
                <w:sz w:val="24"/>
                <w:szCs w:val="24"/>
              </w:rPr>
              <w:t xml:space="preserve"> except Other supporting and auxiliary transport services (Mode 2) </w:t>
            </w:r>
            <w:r w:rsidRPr="00A96ED6">
              <w:rPr>
                <w:rFonts w:ascii="Times New Roman" w:hAnsi="Times New Roman" w:cs="Times New Roman"/>
                <w:b/>
                <w:bCs/>
                <w:noProof/>
                <w:sz w:val="24"/>
                <w:szCs w:val="24"/>
              </w:rPr>
              <w:t>must be labelled as Mode 1</w:t>
            </w:r>
          </w:p>
        </w:tc>
        <w:tc>
          <w:tcPr>
            <w:tcW w:w="2500" w:type="pct"/>
          </w:tcPr>
          <w:p w14:paraId="55D3DBFF" w14:textId="77777777" w:rsidR="003E4C73" w:rsidRPr="00282A22" w:rsidRDefault="003E4C73" w:rsidP="00A6022D">
            <w:pPr>
              <w:ind w:left="57" w:right="57"/>
              <w:jc w:val="both"/>
              <w:rPr>
                <w:rFonts w:ascii="Times New Roman" w:hAnsi="Times New Roman" w:cs="Times New Roman"/>
                <w:noProof/>
                <w:sz w:val="24"/>
                <w:szCs w:val="24"/>
              </w:rPr>
            </w:pPr>
            <w:r>
              <w:rPr>
                <w:rFonts w:ascii="Times New Roman" w:hAnsi="Times New Roman" w:cs="Times New Roman"/>
                <w:sz w:val="24"/>
              </w:rPr>
              <w:t>Visi pārvadājumu posteņi</w:t>
            </w:r>
            <w:r w:rsidRPr="00282A22">
              <w:rPr>
                <w:rFonts w:ascii="Times New Roman" w:hAnsi="Times New Roman" w:cs="Times New Roman"/>
                <w:sz w:val="24"/>
              </w:rPr>
              <w:t>, izņemot po</w:t>
            </w:r>
            <w:r>
              <w:rPr>
                <w:rFonts w:ascii="Times New Roman" w:hAnsi="Times New Roman" w:cs="Times New Roman"/>
                <w:sz w:val="24"/>
              </w:rPr>
              <w:t>steni</w:t>
            </w:r>
            <w:r w:rsidRPr="00282A22">
              <w:rPr>
                <w:rFonts w:ascii="Times New Roman" w:hAnsi="Times New Roman" w:cs="Times New Roman"/>
                <w:sz w:val="24"/>
              </w:rPr>
              <w:t xml:space="preserve"> “Citi atbalsta un pārvadājumu papildpakalpojumi” (2. veids), </w:t>
            </w:r>
            <w:r w:rsidRPr="00282A22">
              <w:rPr>
                <w:rFonts w:ascii="Times New Roman" w:hAnsi="Times New Roman" w:cs="Times New Roman"/>
                <w:b/>
                <w:bCs/>
                <w:sz w:val="24"/>
              </w:rPr>
              <w:t xml:space="preserve">jāattiecina uz </w:t>
            </w:r>
            <w:r w:rsidRPr="00282A22">
              <w:rPr>
                <w:rFonts w:ascii="Times New Roman" w:hAnsi="Times New Roman" w:cs="Times New Roman"/>
                <w:b/>
                <w:bCs/>
                <w:sz w:val="24"/>
              </w:rPr>
              <w:lastRenderedPageBreak/>
              <w:t>1. veidu.</w:t>
            </w:r>
          </w:p>
        </w:tc>
      </w:tr>
      <w:tr w:rsidR="003E4C73" w:rsidRPr="00282A22" w14:paraId="1D114F0D" w14:textId="77777777" w:rsidTr="00A6022D">
        <w:tc>
          <w:tcPr>
            <w:tcW w:w="2500" w:type="pct"/>
          </w:tcPr>
          <w:p w14:paraId="41850354" w14:textId="77777777" w:rsidR="003E4C73" w:rsidRPr="00282A22" w:rsidRDefault="003E4C73" w:rsidP="00A6022D">
            <w:pPr>
              <w:ind w:left="57" w:right="57"/>
              <w:jc w:val="both"/>
              <w:rPr>
                <w:rFonts w:ascii="Times New Roman" w:hAnsi="Times New Roman" w:cs="Times New Roman"/>
                <w:noProof/>
                <w:sz w:val="24"/>
                <w:szCs w:val="24"/>
              </w:rPr>
            </w:pPr>
            <w:r w:rsidRPr="00A96ED6">
              <w:rPr>
                <w:rFonts w:ascii="Times New Roman" w:hAnsi="Times New Roman" w:cs="Times New Roman"/>
                <w:b/>
                <w:bCs/>
                <w:noProof/>
                <w:sz w:val="24"/>
                <w:szCs w:val="24"/>
              </w:rPr>
              <w:lastRenderedPageBreak/>
              <w:t>Mode 3 is only possible for Construction</w:t>
            </w:r>
            <w:r w:rsidRPr="00A96ED6">
              <w:rPr>
                <w:rFonts w:ascii="Times New Roman" w:hAnsi="Times New Roman" w:cs="Times New Roman"/>
                <w:noProof/>
                <w:sz w:val="24"/>
                <w:szCs w:val="24"/>
              </w:rPr>
              <w:t xml:space="preserve"> items (Construction abroad and Construction in Spain)</w:t>
            </w:r>
          </w:p>
        </w:tc>
        <w:tc>
          <w:tcPr>
            <w:tcW w:w="2500" w:type="pct"/>
          </w:tcPr>
          <w:p w14:paraId="26DD9106" w14:textId="77777777" w:rsidR="003E4C73" w:rsidRPr="00282A22" w:rsidRDefault="003E4C73" w:rsidP="00A6022D">
            <w:pPr>
              <w:ind w:left="57" w:right="57"/>
              <w:jc w:val="both"/>
              <w:rPr>
                <w:rFonts w:ascii="Times New Roman" w:hAnsi="Times New Roman" w:cs="Times New Roman"/>
                <w:noProof/>
                <w:sz w:val="24"/>
                <w:szCs w:val="24"/>
              </w:rPr>
            </w:pPr>
            <w:r w:rsidRPr="00282A22">
              <w:rPr>
                <w:rFonts w:ascii="Times New Roman" w:hAnsi="Times New Roman" w:cs="Times New Roman"/>
                <w:b/>
                <w:bCs/>
                <w:sz w:val="24"/>
              </w:rPr>
              <w:t>3. veidu var atzīmēt vienīgi attiecībā uz po</w:t>
            </w:r>
            <w:r>
              <w:rPr>
                <w:rFonts w:ascii="Times New Roman" w:hAnsi="Times New Roman" w:cs="Times New Roman"/>
                <w:b/>
                <w:bCs/>
                <w:sz w:val="24"/>
              </w:rPr>
              <w:t>steņa</w:t>
            </w:r>
            <w:r w:rsidRPr="00282A22">
              <w:rPr>
                <w:rFonts w:ascii="Times New Roman" w:hAnsi="Times New Roman" w:cs="Times New Roman"/>
                <w:b/>
                <w:bCs/>
                <w:sz w:val="24"/>
              </w:rPr>
              <w:t xml:space="preserve"> “Būvniecība”</w:t>
            </w:r>
            <w:r w:rsidRPr="00282A22">
              <w:rPr>
                <w:rFonts w:ascii="Times New Roman" w:hAnsi="Times New Roman" w:cs="Times New Roman"/>
                <w:sz w:val="24"/>
              </w:rPr>
              <w:t xml:space="preserve"> pozīcijām (būvniecība ārvalstīs un būvniecība Spānijā).</w:t>
            </w:r>
          </w:p>
        </w:tc>
      </w:tr>
      <w:tr w:rsidR="003E4C73" w:rsidRPr="00282A22" w14:paraId="254586DF" w14:textId="77777777" w:rsidTr="00A6022D">
        <w:tc>
          <w:tcPr>
            <w:tcW w:w="2500" w:type="pct"/>
          </w:tcPr>
          <w:p w14:paraId="3C125E38" w14:textId="77777777" w:rsidR="003E4C73" w:rsidRPr="00A96ED6" w:rsidRDefault="003E4C73" w:rsidP="00A6022D">
            <w:pPr>
              <w:ind w:left="57" w:right="57"/>
              <w:jc w:val="both"/>
              <w:rPr>
                <w:rFonts w:ascii="Times New Roman" w:hAnsi="Times New Roman" w:cs="Times New Roman"/>
                <w:noProof/>
                <w:sz w:val="24"/>
                <w:szCs w:val="24"/>
              </w:rPr>
            </w:pPr>
            <w:r w:rsidRPr="00A96ED6">
              <w:rPr>
                <w:rFonts w:ascii="Times New Roman" w:hAnsi="Times New Roman" w:cs="Times New Roman"/>
                <w:b/>
                <w:bCs/>
                <w:noProof/>
                <w:sz w:val="24"/>
                <w:szCs w:val="24"/>
              </w:rPr>
              <w:t xml:space="preserve">Mode 2 </w:t>
            </w:r>
            <w:r w:rsidRPr="00A96ED6">
              <w:rPr>
                <w:rFonts w:ascii="Times New Roman" w:hAnsi="Times New Roman" w:cs="Times New Roman"/>
                <w:noProof/>
                <w:sz w:val="24"/>
                <w:szCs w:val="24"/>
              </w:rPr>
              <w:t>is only possible for:</w:t>
            </w:r>
          </w:p>
          <w:p w14:paraId="27B56289" w14:textId="77777777" w:rsidR="003E4C73" w:rsidRPr="007E55A3" w:rsidRDefault="003E4C73" w:rsidP="00A6022D">
            <w:pPr>
              <w:pStyle w:val="ListParagraph"/>
              <w:numPr>
                <w:ilvl w:val="0"/>
                <w:numId w:val="129"/>
              </w:numPr>
              <w:ind w:left="57" w:right="57" w:hanging="153"/>
              <w:jc w:val="both"/>
              <w:rPr>
                <w:rFonts w:ascii="Times New Roman" w:hAnsi="Times New Roman" w:cs="Times New Roman"/>
                <w:noProof/>
                <w:sz w:val="24"/>
                <w:szCs w:val="24"/>
              </w:rPr>
            </w:pPr>
            <w:r w:rsidRPr="007E55A3">
              <w:rPr>
                <w:rFonts w:ascii="Times New Roman" w:hAnsi="Times New Roman" w:cs="Times New Roman"/>
                <w:noProof/>
                <w:sz w:val="24"/>
                <w:szCs w:val="24"/>
              </w:rPr>
              <w:t>Other supporting and auxiliary transport services</w:t>
            </w:r>
          </w:p>
          <w:p w14:paraId="7491F397" w14:textId="77777777" w:rsidR="003E4C73" w:rsidRPr="007E55A3" w:rsidRDefault="003E4C73" w:rsidP="00A6022D">
            <w:pPr>
              <w:pStyle w:val="ListParagraph"/>
              <w:numPr>
                <w:ilvl w:val="0"/>
                <w:numId w:val="129"/>
              </w:numPr>
              <w:ind w:left="57" w:right="57" w:hanging="153"/>
              <w:jc w:val="both"/>
              <w:rPr>
                <w:rFonts w:ascii="Times New Roman" w:hAnsi="Times New Roman" w:cs="Times New Roman"/>
                <w:noProof/>
                <w:sz w:val="24"/>
                <w:szCs w:val="24"/>
              </w:rPr>
            </w:pPr>
            <w:r w:rsidRPr="007E55A3">
              <w:rPr>
                <w:rFonts w:ascii="Times New Roman" w:hAnsi="Times New Roman" w:cs="Times New Roman"/>
                <w:noProof/>
                <w:sz w:val="24"/>
                <w:szCs w:val="24"/>
              </w:rPr>
              <w:t>Manufacturing services of physical inputs owned by others</w:t>
            </w:r>
          </w:p>
          <w:p w14:paraId="1E3ACF2F" w14:textId="77777777" w:rsidR="003E4C73" w:rsidRPr="007E55A3" w:rsidRDefault="003E4C73" w:rsidP="00A6022D">
            <w:pPr>
              <w:pStyle w:val="ListParagraph"/>
              <w:numPr>
                <w:ilvl w:val="0"/>
                <w:numId w:val="129"/>
              </w:numPr>
              <w:ind w:left="57" w:right="57" w:hanging="153"/>
              <w:jc w:val="both"/>
              <w:rPr>
                <w:rFonts w:ascii="Times New Roman" w:hAnsi="Times New Roman" w:cs="Times New Roman"/>
                <w:noProof/>
                <w:sz w:val="24"/>
                <w:szCs w:val="24"/>
              </w:rPr>
            </w:pPr>
            <w:r w:rsidRPr="007E55A3">
              <w:rPr>
                <w:rFonts w:ascii="Times New Roman" w:hAnsi="Times New Roman" w:cs="Times New Roman"/>
                <w:noProof/>
                <w:sz w:val="24"/>
                <w:szCs w:val="24"/>
              </w:rPr>
              <w:t>Maintenance and repair services nie</w:t>
            </w:r>
          </w:p>
          <w:p w14:paraId="512B0422" w14:textId="77777777" w:rsidR="003E4C73" w:rsidRPr="007E55A3" w:rsidRDefault="003E4C73" w:rsidP="00A6022D">
            <w:pPr>
              <w:pStyle w:val="ListParagraph"/>
              <w:numPr>
                <w:ilvl w:val="0"/>
                <w:numId w:val="129"/>
              </w:numPr>
              <w:ind w:left="57" w:right="57" w:hanging="153"/>
              <w:jc w:val="both"/>
              <w:rPr>
                <w:rFonts w:ascii="Times New Roman" w:hAnsi="Times New Roman" w:cs="Times New Roman"/>
                <w:noProof/>
                <w:sz w:val="24"/>
                <w:szCs w:val="24"/>
              </w:rPr>
            </w:pPr>
            <w:r w:rsidRPr="007E55A3">
              <w:rPr>
                <w:rFonts w:ascii="Times New Roman" w:hAnsi="Times New Roman" w:cs="Times New Roman"/>
                <w:noProof/>
                <w:sz w:val="24"/>
                <w:szCs w:val="24"/>
              </w:rPr>
              <w:t>Waste treatment and de-pollution (shipment of radioactive or other waste)</w:t>
            </w:r>
          </w:p>
          <w:p w14:paraId="7A4A5FD2" w14:textId="77777777" w:rsidR="003E4C73" w:rsidRPr="007E55A3" w:rsidRDefault="003E4C73" w:rsidP="00A6022D">
            <w:pPr>
              <w:pStyle w:val="ListParagraph"/>
              <w:numPr>
                <w:ilvl w:val="0"/>
                <w:numId w:val="129"/>
              </w:numPr>
              <w:ind w:left="57" w:right="57" w:hanging="153"/>
              <w:jc w:val="both"/>
              <w:rPr>
                <w:rFonts w:ascii="Times New Roman" w:hAnsi="Times New Roman" w:cs="Times New Roman"/>
                <w:noProof/>
                <w:sz w:val="24"/>
                <w:szCs w:val="24"/>
              </w:rPr>
            </w:pPr>
            <w:r w:rsidRPr="007E55A3">
              <w:rPr>
                <w:rFonts w:ascii="Times New Roman" w:hAnsi="Times New Roman" w:cs="Times New Roman"/>
                <w:noProof/>
                <w:sz w:val="24"/>
                <w:szCs w:val="24"/>
              </w:rPr>
              <w:t>Government goods and services nie</w:t>
            </w:r>
          </w:p>
        </w:tc>
        <w:tc>
          <w:tcPr>
            <w:tcW w:w="2500" w:type="pct"/>
          </w:tcPr>
          <w:p w14:paraId="124AE278" w14:textId="77777777" w:rsidR="003E4C73" w:rsidRPr="00282A22" w:rsidRDefault="003E4C73" w:rsidP="00A6022D">
            <w:pPr>
              <w:ind w:left="57" w:right="57"/>
              <w:jc w:val="both"/>
              <w:rPr>
                <w:rFonts w:ascii="Times New Roman" w:hAnsi="Times New Roman" w:cs="Times New Roman"/>
                <w:noProof/>
                <w:sz w:val="24"/>
                <w:szCs w:val="24"/>
              </w:rPr>
            </w:pPr>
            <w:r w:rsidRPr="00282A22">
              <w:rPr>
                <w:rFonts w:ascii="Times New Roman" w:hAnsi="Times New Roman" w:cs="Times New Roman"/>
                <w:b/>
                <w:bCs/>
                <w:sz w:val="24"/>
              </w:rPr>
              <w:t>2. veidu</w:t>
            </w:r>
            <w:r w:rsidRPr="00282A22">
              <w:rPr>
                <w:rFonts w:ascii="Times New Roman" w:hAnsi="Times New Roman" w:cs="Times New Roman"/>
                <w:sz w:val="24"/>
              </w:rPr>
              <w:t xml:space="preserve"> var atzīmēt vienīgi attiecībā uz </w:t>
            </w:r>
            <w:r>
              <w:rPr>
                <w:rFonts w:ascii="Times New Roman" w:hAnsi="Times New Roman" w:cs="Times New Roman"/>
                <w:sz w:val="24"/>
              </w:rPr>
              <w:t>šādiem posteņiem</w:t>
            </w:r>
          </w:p>
          <w:p w14:paraId="5DDECDB7" w14:textId="77777777" w:rsidR="003E4C73" w:rsidRPr="00812A62" w:rsidRDefault="003E4C73" w:rsidP="00A6022D">
            <w:pPr>
              <w:pStyle w:val="ListParagraph"/>
              <w:numPr>
                <w:ilvl w:val="0"/>
                <w:numId w:val="130"/>
              </w:numPr>
              <w:ind w:left="392" w:right="57" w:hanging="177"/>
              <w:jc w:val="both"/>
              <w:rPr>
                <w:rFonts w:ascii="Times New Roman" w:hAnsi="Times New Roman" w:cs="Times New Roman"/>
                <w:noProof/>
                <w:sz w:val="24"/>
                <w:szCs w:val="24"/>
              </w:rPr>
            </w:pPr>
            <w:r w:rsidRPr="00812A62">
              <w:rPr>
                <w:rFonts w:ascii="Times New Roman" w:hAnsi="Times New Roman" w:cs="Times New Roman"/>
                <w:sz w:val="24"/>
              </w:rPr>
              <w:t>Citi atbalsta un pārvadājumu papildpakalpojumi</w:t>
            </w:r>
          </w:p>
          <w:p w14:paraId="4786C131" w14:textId="77777777" w:rsidR="003E4C73" w:rsidRPr="00812A62" w:rsidRDefault="003E4C73" w:rsidP="00A6022D">
            <w:pPr>
              <w:pStyle w:val="ListParagraph"/>
              <w:numPr>
                <w:ilvl w:val="0"/>
                <w:numId w:val="130"/>
              </w:numPr>
              <w:ind w:left="392" w:right="57" w:hanging="177"/>
              <w:jc w:val="both"/>
              <w:rPr>
                <w:rFonts w:ascii="Times New Roman" w:hAnsi="Times New Roman" w:cs="Times New Roman"/>
                <w:noProof/>
                <w:sz w:val="24"/>
                <w:szCs w:val="24"/>
              </w:rPr>
            </w:pPr>
            <w:r w:rsidRPr="00812A62">
              <w:rPr>
                <w:rFonts w:ascii="Times New Roman" w:hAnsi="Times New Roman" w:cs="Times New Roman"/>
                <w:sz w:val="24"/>
              </w:rPr>
              <w:t>Ražošanas pakalpojumi, apstrādājot citiem piederošus izejmateriālus</w:t>
            </w:r>
          </w:p>
          <w:p w14:paraId="17AE5B3B" w14:textId="77777777" w:rsidR="003E4C73" w:rsidRPr="00812A62" w:rsidRDefault="003E4C73" w:rsidP="00A6022D">
            <w:pPr>
              <w:pStyle w:val="ListParagraph"/>
              <w:numPr>
                <w:ilvl w:val="0"/>
                <w:numId w:val="130"/>
              </w:numPr>
              <w:ind w:left="392" w:right="57" w:hanging="177"/>
              <w:jc w:val="both"/>
              <w:rPr>
                <w:rFonts w:ascii="Times New Roman" w:hAnsi="Times New Roman" w:cs="Times New Roman"/>
                <w:noProof/>
                <w:sz w:val="24"/>
                <w:szCs w:val="24"/>
              </w:rPr>
            </w:pPr>
            <w:r w:rsidRPr="00812A62">
              <w:rPr>
                <w:rFonts w:ascii="Times New Roman" w:hAnsi="Times New Roman" w:cs="Times New Roman"/>
                <w:sz w:val="24"/>
              </w:rPr>
              <w:t>Citur neuzskaitītie uzturēšanas un remonta pakalpojumi</w:t>
            </w:r>
          </w:p>
          <w:p w14:paraId="16EEA587" w14:textId="77777777" w:rsidR="003E4C73" w:rsidRPr="00812A62" w:rsidRDefault="003E4C73" w:rsidP="00A6022D">
            <w:pPr>
              <w:pStyle w:val="ListParagraph"/>
              <w:numPr>
                <w:ilvl w:val="0"/>
                <w:numId w:val="130"/>
              </w:numPr>
              <w:ind w:left="392" w:right="57" w:hanging="177"/>
              <w:jc w:val="both"/>
              <w:rPr>
                <w:rFonts w:ascii="Times New Roman" w:hAnsi="Times New Roman" w:cs="Times New Roman"/>
                <w:noProof/>
                <w:sz w:val="24"/>
                <w:szCs w:val="24"/>
              </w:rPr>
            </w:pPr>
            <w:r w:rsidRPr="00812A62">
              <w:rPr>
                <w:rFonts w:ascii="Times New Roman" w:hAnsi="Times New Roman" w:cs="Times New Roman"/>
                <w:sz w:val="24"/>
              </w:rPr>
              <w:t>Atkritumu pārstrāde un attīrīšana (radioaktīvo un citu atkritumu pārvadājumi to pārstrādei)</w:t>
            </w:r>
          </w:p>
          <w:p w14:paraId="5C50DD45" w14:textId="77777777" w:rsidR="003E4C73" w:rsidRPr="00812A62" w:rsidRDefault="003E4C73" w:rsidP="00A6022D">
            <w:pPr>
              <w:pStyle w:val="ListParagraph"/>
              <w:numPr>
                <w:ilvl w:val="0"/>
                <w:numId w:val="130"/>
              </w:numPr>
              <w:ind w:left="392" w:right="57" w:hanging="177"/>
              <w:jc w:val="both"/>
              <w:rPr>
                <w:rFonts w:ascii="Times New Roman" w:hAnsi="Times New Roman" w:cs="Times New Roman"/>
                <w:noProof/>
                <w:sz w:val="24"/>
                <w:szCs w:val="24"/>
              </w:rPr>
            </w:pPr>
            <w:r w:rsidRPr="00812A62">
              <w:rPr>
                <w:rFonts w:ascii="Times New Roman" w:hAnsi="Times New Roman" w:cs="Times New Roman"/>
                <w:sz w:val="24"/>
              </w:rPr>
              <w:t>Citur neiekļautās valdības preces un pakalpojumi</w:t>
            </w:r>
          </w:p>
        </w:tc>
      </w:tr>
      <w:tr w:rsidR="003E4C73" w:rsidRPr="00282A22" w14:paraId="6C90105C" w14:textId="77777777" w:rsidTr="00A6022D">
        <w:tc>
          <w:tcPr>
            <w:tcW w:w="2500" w:type="pct"/>
          </w:tcPr>
          <w:p w14:paraId="7753D494" w14:textId="77777777" w:rsidR="003E4C73" w:rsidRPr="00282A22" w:rsidRDefault="003E4C73" w:rsidP="00A6022D">
            <w:pPr>
              <w:ind w:left="57" w:right="57"/>
              <w:jc w:val="both"/>
              <w:rPr>
                <w:rFonts w:ascii="Times New Roman" w:hAnsi="Times New Roman" w:cs="Times New Roman"/>
                <w:noProof/>
                <w:sz w:val="24"/>
                <w:szCs w:val="24"/>
              </w:rPr>
            </w:pPr>
            <w:r w:rsidRPr="00A96ED6">
              <w:rPr>
                <w:rFonts w:ascii="Times New Roman" w:hAnsi="Times New Roman" w:cs="Times New Roman"/>
                <w:noProof/>
                <w:sz w:val="24"/>
                <w:szCs w:val="24"/>
              </w:rPr>
              <w:t>The ITS questionnaire jointly collects information on services transactions and other BoP accounts transactions, not related to the MoS frameowork.</w:t>
            </w:r>
          </w:p>
        </w:tc>
        <w:tc>
          <w:tcPr>
            <w:tcW w:w="2500" w:type="pct"/>
          </w:tcPr>
          <w:p w14:paraId="660F1B1D" w14:textId="77777777" w:rsidR="003E4C73" w:rsidRPr="00282A22" w:rsidRDefault="003E4C73" w:rsidP="00A6022D">
            <w:pPr>
              <w:ind w:left="57" w:right="57"/>
              <w:jc w:val="both"/>
              <w:rPr>
                <w:rFonts w:ascii="Times New Roman" w:hAnsi="Times New Roman" w:cs="Times New Roman"/>
                <w:noProof/>
                <w:sz w:val="24"/>
                <w:szCs w:val="24"/>
              </w:rPr>
            </w:pPr>
            <w:r w:rsidRPr="00282A22">
              <w:rPr>
                <w:rFonts w:ascii="Times New Roman" w:hAnsi="Times New Roman" w:cs="Times New Roman"/>
                <w:sz w:val="24"/>
              </w:rPr>
              <w:t xml:space="preserve">Ar </w:t>
            </w:r>
            <w:r w:rsidRPr="00282A22">
              <w:rPr>
                <w:rFonts w:ascii="Times New Roman" w:hAnsi="Times New Roman" w:cs="Times New Roman"/>
                <w:i/>
                <w:iCs/>
                <w:sz w:val="24"/>
              </w:rPr>
              <w:t>ITS</w:t>
            </w:r>
            <w:r w:rsidRPr="00282A22">
              <w:rPr>
                <w:rFonts w:ascii="Times New Roman" w:hAnsi="Times New Roman" w:cs="Times New Roman"/>
                <w:sz w:val="24"/>
              </w:rPr>
              <w:t xml:space="preserve"> aptaujas palīdzību apkopo informāciju arī par pakalpojumu darījumiem un citiem </w:t>
            </w:r>
            <w:r w:rsidRPr="00282A22">
              <w:rPr>
                <w:rFonts w:ascii="Times New Roman" w:hAnsi="Times New Roman" w:cs="Times New Roman"/>
                <w:i/>
                <w:iCs/>
                <w:sz w:val="24"/>
              </w:rPr>
              <w:t>BoP</w:t>
            </w:r>
            <w:r w:rsidRPr="00282A22">
              <w:rPr>
                <w:rFonts w:ascii="Times New Roman" w:hAnsi="Times New Roman" w:cs="Times New Roman"/>
                <w:sz w:val="24"/>
              </w:rPr>
              <w:t xml:space="preserve"> kontu darījumiem, kas nav saistīti ar </w:t>
            </w:r>
            <w:r w:rsidRPr="00282A22">
              <w:rPr>
                <w:rFonts w:ascii="Times New Roman" w:hAnsi="Times New Roman" w:cs="Times New Roman"/>
                <w:i/>
                <w:iCs/>
                <w:sz w:val="24"/>
              </w:rPr>
              <w:t>MoS</w:t>
            </w:r>
            <w:r w:rsidRPr="00282A22">
              <w:rPr>
                <w:rFonts w:ascii="Times New Roman" w:hAnsi="Times New Roman" w:cs="Times New Roman"/>
                <w:sz w:val="24"/>
              </w:rPr>
              <w:t xml:space="preserve"> sistēmu.</w:t>
            </w:r>
          </w:p>
        </w:tc>
      </w:tr>
      <w:tr w:rsidR="003E4C73" w:rsidRPr="00282A22" w14:paraId="2BD4AAD9" w14:textId="77777777" w:rsidTr="00A6022D">
        <w:tc>
          <w:tcPr>
            <w:tcW w:w="2500" w:type="pct"/>
          </w:tcPr>
          <w:p w14:paraId="6DD077AE" w14:textId="77777777" w:rsidR="003E4C73" w:rsidRPr="00282A22" w:rsidRDefault="003E4C73" w:rsidP="00A6022D">
            <w:pPr>
              <w:ind w:left="57" w:right="57"/>
              <w:jc w:val="both"/>
              <w:rPr>
                <w:rFonts w:ascii="Times New Roman" w:hAnsi="Times New Roman" w:cs="Times New Roman"/>
                <w:noProof/>
                <w:sz w:val="24"/>
                <w:szCs w:val="24"/>
              </w:rPr>
            </w:pPr>
            <w:r w:rsidRPr="00A96ED6">
              <w:rPr>
                <w:rFonts w:ascii="Times New Roman" w:hAnsi="Times New Roman" w:cs="Times New Roman"/>
                <w:noProof/>
                <w:sz w:val="24"/>
                <w:szCs w:val="24"/>
              </w:rPr>
              <w:t>The ITS questionnaire also collects Merchanting transactions</w:t>
            </w:r>
          </w:p>
        </w:tc>
        <w:tc>
          <w:tcPr>
            <w:tcW w:w="2500" w:type="pct"/>
          </w:tcPr>
          <w:p w14:paraId="718C3B87" w14:textId="77777777" w:rsidR="003E4C73" w:rsidRPr="00282A22" w:rsidRDefault="003E4C73" w:rsidP="00A6022D">
            <w:pPr>
              <w:ind w:left="57" w:right="57"/>
              <w:jc w:val="both"/>
              <w:rPr>
                <w:rFonts w:ascii="Times New Roman" w:hAnsi="Times New Roman" w:cs="Times New Roman"/>
                <w:noProof/>
                <w:sz w:val="24"/>
                <w:szCs w:val="24"/>
              </w:rPr>
            </w:pPr>
            <w:r w:rsidRPr="00282A22">
              <w:rPr>
                <w:rFonts w:ascii="Times New Roman" w:hAnsi="Times New Roman" w:cs="Times New Roman"/>
                <w:sz w:val="24"/>
              </w:rPr>
              <w:t xml:space="preserve">Ar </w:t>
            </w:r>
            <w:r w:rsidRPr="00282A22">
              <w:rPr>
                <w:rFonts w:ascii="Times New Roman" w:hAnsi="Times New Roman" w:cs="Times New Roman"/>
                <w:i/>
                <w:iCs/>
                <w:sz w:val="24"/>
              </w:rPr>
              <w:t>ITS</w:t>
            </w:r>
            <w:r w:rsidRPr="00282A22">
              <w:rPr>
                <w:rFonts w:ascii="Times New Roman" w:hAnsi="Times New Roman" w:cs="Times New Roman"/>
                <w:sz w:val="24"/>
              </w:rPr>
              <w:t xml:space="preserve"> aptaujas palīdzību apkopo arī datus par tirdzniecības starpniecības darījumiem.</w:t>
            </w:r>
          </w:p>
        </w:tc>
      </w:tr>
    </w:tbl>
    <w:p w14:paraId="2A33F714" w14:textId="77777777" w:rsidR="005A04B3" w:rsidRPr="00A96ED6" w:rsidRDefault="005A04B3" w:rsidP="005A04B3">
      <w:pPr>
        <w:jc w:val="both"/>
        <w:rPr>
          <w:rFonts w:ascii="Times New Roman" w:hAnsi="Times New Roman" w:cs="Times New Roman"/>
          <w:noProof/>
          <w:sz w:val="24"/>
        </w:rPr>
      </w:pPr>
    </w:p>
    <w:p w14:paraId="269A8D5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Nesen tika pievienots jauns rediģēšanas noteikums kā </w:t>
      </w:r>
      <w:r>
        <w:rPr>
          <w:rFonts w:ascii="Times New Roman" w:hAnsi="Times New Roman"/>
          <w:b/>
          <w:bCs/>
          <w:sz w:val="24"/>
        </w:rPr>
        <w:t>II veids (nebūtiskas kļūdas)</w:t>
      </w:r>
      <w:r>
        <w:rPr>
          <w:rFonts w:ascii="Times New Roman" w:hAnsi="Times New Roman"/>
          <w:sz w:val="24"/>
        </w:rPr>
        <w:t>.</w:t>
      </w:r>
    </w:p>
    <w:p w14:paraId="122DED1F"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A04B3" w:rsidRPr="00A96ED6" w14:paraId="085405E2" w14:textId="77777777" w:rsidTr="00125454">
        <w:tc>
          <w:tcPr>
            <w:tcW w:w="5000" w:type="pct"/>
          </w:tcPr>
          <w:p w14:paraId="06EE8AEB" w14:textId="77777777" w:rsidR="005A04B3" w:rsidRPr="00A96ED6" w:rsidRDefault="005A04B3" w:rsidP="00125454">
            <w:pPr>
              <w:pStyle w:val="BodyText"/>
              <w:jc w:val="both"/>
              <w:rPr>
                <w:rFonts w:ascii="Times New Roman" w:hAnsi="Times New Roman" w:cs="Times New Roman"/>
                <w:noProof/>
                <w:sz w:val="24"/>
              </w:rPr>
            </w:pPr>
            <w:r>
              <w:rPr>
                <w:rFonts w:ascii="Times New Roman" w:hAnsi="Times New Roman"/>
                <w:b/>
                <w:bCs/>
                <w:sz w:val="24"/>
              </w:rPr>
              <w:t>1. veids</w:t>
            </w:r>
            <w:r>
              <w:rPr>
                <w:rFonts w:ascii="Times New Roman" w:hAnsi="Times New Roman"/>
                <w:sz w:val="24"/>
              </w:rPr>
              <w:t xml:space="preserve"> nav piemērojams posteņiem “Ražošanas pakalpojumi, apstrādājot citiem piederošus izejmateriālus” un “Apkope un remonts”.</w:t>
            </w:r>
          </w:p>
        </w:tc>
      </w:tr>
    </w:tbl>
    <w:p w14:paraId="1A725E89" w14:textId="77777777" w:rsidR="005A04B3" w:rsidRPr="00A96ED6" w:rsidRDefault="005A04B3" w:rsidP="005A04B3">
      <w:pPr>
        <w:jc w:val="both"/>
        <w:rPr>
          <w:rFonts w:ascii="Times New Roman" w:hAnsi="Times New Roman" w:cs="Times New Roman"/>
          <w:noProof/>
          <w:sz w:val="24"/>
        </w:rPr>
      </w:pPr>
    </w:p>
    <w:p w14:paraId="30A1606C"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 xml:space="preserve">4. Rezultāti iedalījumā pēc </w:t>
      </w:r>
      <w:r>
        <w:rPr>
          <w:rFonts w:ascii="Times New Roman" w:hAnsi="Times New Roman"/>
          <w:b/>
          <w:i/>
          <w:iCs/>
          <w:sz w:val="24"/>
        </w:rPr>
        <w:t>MoS</w:t>
      </w:r>
    </w:p>
    <w:p w14:paraId="39FCE0FB" w14:textId="77777777" w:rsidR="005A04B3" w:rsidRPr="00A96ED6" w:rsidRDefault="005A04B3" w:rsidP="005A04B3">
      <w:pPr>
        <w:jc w:val="both"/>
        <w:rPr>
          <w:rFonts w:ascii="Times New Roman" w:hAnsi="Times New Roman" w:cs="Times New Roman"/>
          <w:b/>
          <w:bCs/>
          <w:noProof/>
          <w:sz w:val="24"/>
        </w:rPr>
      </w:pPr>
    </w:p>
    <w:p w14:paraId="354FDD8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Galvenie rezultāti iedalījumā pēc </w:t>
      </w:r>
      <w:r>
        <w:rPr>
          <w:rFonts w:ascii="Times New Roman" w:hAnsi="Times New Roman"/>
          <w:i/>
          <w:iCs/>
          <w:sz w:val="24"/>
        </w:rPr>
        <w:t>MoS</w:t>
      </w:r>
      <w:r>
        <w:rPr>
          <w:rFonts w:ascii="Times New Roman" w:hAnsi="Times New Roman"/>
          <w:sz w:val="24"/>
        </w:rPr>
        <w:t xml:space="preserve"> ir attēloti turpmāk redzamajos attēlos par 2019. pārskata gadu.</w:t>
      </w:r>
    </w:p>
    <w:p w14:paraId="53F2E799" w14:textId="77777777" w:rsidR="005A04B3" w:rsidRPr="00A96ED6" w:rsidRDefault="005A04B3" w:rsidP="005A04B3">
      <w:pPr>
        <w:jc w:val="both"/>
        <w:rPr>
          <w:rFonts w:ascii="Times New Roman" w:hAnsi="Times New Roman" w:cs="Times New Roman"/>
          <w:noProof/>
          <w:sz w:val="24"/>
        </w:rPr>
      </w:pPr>
    </w:p>
    <w:p w14:paraId="28ABCB13"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 xml:space="preserve">13.6. attēls. Pakalpojumu eksports iedalījumā pēc </w:t>
      </w:r>
      <w:r>
        <w:rPr>
          <w:rFonts w:ascii="Times New Roman" w:hAnsi="Times New Roman"/>
          <w:b/>
          <w:i/>
          <w:iCs/>
          <w:color w:val="B83B46"/>
          <w:sz w:val="24"/>
        </w:rPr>
        <w:t>MoS</w:t>
      </w:r>
      <w:r>
        <w:rPr>
          <w:rFonts w:ascii="Times New Roman" w:hAnsi="Times New Roman"/>
          <w:b/>
          <w:color w:val="B83B46"/>
          <w:sz w:val="24"/>
        </w:rPr>
        <w:t xml:space="preserve"> UN galvenajiem </w:t>
      </w:r>
      <w:r>
        <w:rPr>
          <w:rFonts w:ascii="Times New Roman" w:hAnsi="Times New Roman"/>
          <w:b/>
          <w:i/>
          <w:iCs/>
          <w:color w:val="B83B46"/>
          <w:sz w:val="24"/>
        </w:rPr>
        <w:t>EBOPS</w:t>
      </w:r>
      <w:r>
        <w:rPr>
          <w:rFonts w:ascii="Times New Roman" w:hAnsi="Times New Roman"/>
          <w:b/>
          <w:color w:val="B83B46"/>
          <w:sz w:val="24"/>
        </w:rPr>
        <w:t xml:space="preserve"> posteņiem (2019) (%)</w:t>
      </w:r>
    </w:p>
    <w:p w14:paraId="619A605B" w14:textId="77777777" w:rsidR="005A04B3" w:rsidRPr="00A96ED6" w:rsidRDefault="005A04B3" w:rsidP="005A04B3">
      <w:pPr>
        <w:jc w:val="center"/>
        <w:rPr>
          <w:rFonts w:ascii="Times New Roman" w:hAnsi="Times New Roman" w:cs="Times New Roman"/>
          <w:b/>
          <w:bCs/>
          <w:noProof/>
          <w:color w:val="B83B46"/>
          <w:sz w:val="24"/>
        </w:rPr>
      </w:pPr>
      <w:r>
        <w:rPr>
          <w:rFonts w:ascii="Times New Roman" w:hAnsi="Times New Roman"/>
          <w:b/>
          <w:noProof/>
          <w:color w:val="B83B46"/>
          <w:sz w:val="24"/>
        </w:rPr>
        <w:lastRenderedPageBreak/>
        <w:drawing>
          <wp:inline distT="0" distB="0" distL="0" distR="0" wp14:anchorId="0900750D" wp14:editId="71973582">
            <wp:extent cx="5377101" cy="2869565"/>
            <wp:effectExtent l="0" t="0" r="0" b="6985"/>
            <wp:docPr id="47026281" name="Picture 1" descr="A graph with numbers and a ba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026281" name="Picture 1" descr="A graph with numbers and a bar&#10;&#10;Description automatically generated"/>
                    <pic:cNvPicPr/>
                  </pic:nvPicPr>
                  <pic:blipFill>
                    <a:blip r:embed="rId74"/>
                    <a:stretch>
                      <a:fillRect/>
                    </a:stretch>
                  </pic:blipFill>
                  <pic:spPr>
                    <a:xfrm>
                      <a:off x="0" y="0"/>
                      <a:ext cx="5380333" cy="2871290"/>
                    </a:xfrm>
                    <a:prstGeom prst="rect">
                      <a:avLst/>
                    </a:prstGeom>
                  </pic:spPr>
                </pic:pic>
              </a:graphicData>
            </a:graphic>
          </wp:inline>
        </w:drawing>
      </w: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4423"/>
        <w:gridCol w:w="4708"/>
      </w:tblGrid>
      <w:tr w:rsidR="00DF72FD" w:rsidRPr="00F7559B" w14:paraId="08503479" w14:textId="77777777" w:rsidTr="00A6022D">
        <w:tc>
          <w:tcPr>
            <w:tcW w:w="2422" w:type="pct"/>
          </w:tcPr>
          <w:p w14:paraId="581B0C04" w14:textId="77777777" w:rsidR="00DF72FD" w:rsidRPr="00F7559B" w:rsidRDefault="00DF72FD" w:rsidP="00A6022D">
            <w:pPr>
              <w:ind w:left="57" w:right="57"/>
              <w:jc w:val="center"/>
              <w:rPr>
                <w:rFonts w:ascii="Times New Roman" w:hAnsi="Times New Roman" w:cs="Times New Roman"/>
                <w:sz w:val="24"/>
                <w:szCs w:val="24"/>
              </w:rPr>
            </w:pPr>
            <w:r w:rsidRPr="00F7559B">
              <w:rPr>
                <w:rFonts w:ascii="Times New Roman" w:hAnsi="Times New Roman" w:cs="Times New Roman"/>
                <w:b/>
                <w:bCs/>
                <w:noProof/>
                <w:sz w:val="24"/>
                <w:szCs w:val="24"/>
                <w:lang w:val="en-US"/>
              </w:rPr>
              <w:t>Angļu val.</w:t>
            </w:r>
          </w:p>
        </w:tc>
        <w:tc>
          <w:tcPr>
            <w:tcW w:w="2578" w:type="pct"/>
          </w:tcPr>
          <w:p w14:paraId="20A8D716" w14:textId="77777777" w:rsidR="00DF72FD" w:rsidRPr="00F7559B" w:rsidRDefault="00DF72FD" w:rsidP="00A6022D">
            <w:pPr>
              <w:ind w:left="57" w:right="57"/>
              <w:jc w:val="center"/>
              <w:rPr>
                <w:rFonts w:ascii="Times New Roman" w:hAnsi="Times New Roman" w:cs="Times New Roman"/>
                <w:noProof/>
                <w:sz w:val="24"/>
                <w:szCs w:val="24"/>
              </w:rPr>
            </w:pPr>
            <w:r w:rsidRPr="00F7559B">
              <w:rPr>
                <w:rFonts w:ascii="Times New Roman" w:hAnsi="Times New Roman" w:cs="Times New Roman"/>
                <w:b/>
                <w:bCs/>
                <w:noProof/>
                <w:sz w:val="24"/>
                <w:szCs w:val="24"/>
                <w:lang w:val="en-US"/>
              </w:rPr>
              <w:t>Latviešu val.</w:t>
            </w:r>
          </w:p>
        </w:tc>
      </w:tr>
      <w:tr w:rsidR="00DF72FD" w:rsidRPr="00F7559B" w14:paraId="7DC4364D" w14:textId="77777777" w:rsidTr="00A6022D">
        <w:tc>
          <w:tcPr>
            <w:tcW w:w="2422" w:type="pct"/>
          </w:tcPr>
          <w:p w14:paraId="07F9B265"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TOTAL</w:t>
            </w:r>
          </w:p>
        </w:tc>
        <w:tc>
          <w:tcPr>
            <w:tcW w:w="2578" w:type="pct"/>
          </w:tcPr>
          <w:p w14:paraId="113D7528"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KOPĀ</w:t>
            </w:r>
          </w:p>
        </w:tc>
      </w:tr>
      <w:tr w:rsidR="00DF72FD" w:rsidRPr="00F7559B" w14:paraId="46A55361" w14:textId="77777777" w:rsidTr="00A6022D">
        <w:tc>
          <w:tcPr>
            <w:tcW w:w="2422" w:type="pct"/>
          </w:tcPr>
          <w:p w14:paraId="6B641FB5"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Manufacturing services of physical inputs owned by…</w:t>
            </w:r>
          </w:p>
        </w:tc>
        <w:tc>
          <w:tcPr>
            <w:tcW w:w="2578" w:type="pct"/>
          </w:tcPr>
          <w:p w14:paraId="7B2146C8"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Ražošanas pakalpojumi, apstrādājot citiem piederošus izejmateriālus</w:t>
            </w:r>
          </w:p>
        </w:tc>
      </w:tr>
      <w:tr w:rsidR="00DF72FD" w:rsidRPr="00F7559B" w14:paraId="1BDD1312" w14:textId="77777777" w:rsidTr="00A6022D">
        <w:tc>
          <w:tcPr>
            <w:tcW w:w="2422" w:type="pct"/>
          </w:tcPr>
          <w:p w14:paraId="4F7C794B"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Maintenance and repair</w:t>
            </w:r>
          </w:p>
        </w:tc>
        <w:tc>
          <w:tcPr>
            <w:tcW w:w="2578" w:type="pct"/>
          </w:tcPr>
          <w:p w14:paraId="75460FE7"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Apkope un remonts</w:t>
            </w:r>
          </w:p>
        </w:tc>
      </w:tr>
      <w:tr w:rsidR="00DF72FD" w:rsidRPr="00F7559B" w14:paraId="6B72585E" w14:textId="77777777" w:rsidTr="00A6022D">
        <w:tc>
          <w:tcPr>
            <w:tcW w:w="2422" w:type="pct"/>
          </w:tcPr>
          <w:p w14:paraId="0B3160A6"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Transport</w:t>
            </w:r>
          </w:p>
        </w:tc>
        <w:tc>
          <w:tcPr>
            <w:tcW w:w="2578" w:type="pct"/>
          </w:tcPr>
          <w:p w14:paraId="0055823F"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Pārvadājumi</w:t>
            </w:r>
          </w:p>
        </w:tc>
      </w:tr>
      <w:tr w:rsidR="00DF72FD" w:rsidRPr="00F7559B" w14:paraId="6617925D" w14:textId="77777777" w:rsidTr="00A6022D">
        <w:tc>
          <w:tcPr>
            <w:tcW w:w="2422" w:type="pct"/>
          </w:tcPr>
          <w:p w14:paraId="1CB4F1CF"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Construction</w:t>
            </w:r>
          </w:p>
        </w:tc>
        <w:tc>
          <w:tcPr>
            <w:tcW w:w="2578" w:type="pct"/>
          </w:tcPr>
          <w:p w14:paraId="64AD4406"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Būvniecība</w:t>
            </w:r>
          </w:p>
        </w:tc>
      </w:tr>
      <w:tr w:rsidR="00DF72FD" w:rsidRPr="00F7559B" w14:paraId="3B2049D2" w14:textId="77777777" w:rsidTr="00A6022D">
        <w:tc>
          <w:tcPr>
            <w:tcW w:w="2422" w:type="pct"/>
          </w:tcPr>
          <w:p w14:paraId="3156E11D"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Insurance and pension (premiums and auxiliary…</w:t>
            </w:r>
          </w:p>
        </w:tc>
        <w:tc>
          <w:tcPr>
            <w:tcW w:w="2578" w:type="pct"/>
          </w:tcPr>
          <w:p w14:paraId="6D06DB84"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Apdrošināšanas un pensiju pakalpojumi (prēmijas un papildpakalpojumi)</w:t>
            </w:r>
          </w:p>
        </w:tc>
      </w:tr>
      <w:tr w:rsidR="00DF72FD" w:rsidRPr="00F7559B" w14:paraId="1B14D52F" w14:textId="77777777" w:rsidTr="00A6022D">
        <w:tc>
          <w:tcPr>
            <w:tcW w:w="2422" w:type="pct"/>
          </w:tcPr>
          <w:p w14:paraId="60BCC24C"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Financial</w:t>
            </w:r>
          </w:p>
        </w:tc>
        <w:tc>
          <w:tcPr>
            <w:tcW w:w="2578" w:type="pct"/>
          </w:tcPr>
          <w:p w14:paraId="4476C29D"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Finanšu pakalpojumi</w:t>
            </w:r>
          </w:p>
        </w:tc>
      </w:tr>
      <w:tr w:rsidR="00DF72FD" w:rsidRPr="00F7559B" w14:paraId="148CB291" w14:textId="77777777" w:rsidTr="00A6022D">
        <w:tc>
          <w:tcPr>
            <w:tcW w:w="2422" w:type="pct"/>
          </w:tcPr>
          <w:p w14:paraId="09431EE1"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Charges for the use of Intellectual property</w:t>
            </w:r>
          </w:p>
        </w:tc>
        <w:tc>
          <w:tcPr>
            <w:tcW w:w="2578" w:type="pct"/>
          </w:tcPr>
          <w:p w14:paraId="6F04570E"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Citur neiekļauta maksa par intelektuālā īpašuma izmantošanu</w:t>
            </w:r>
          </w:p>
        </w:tc>
      </w:tr>
      <w:tr w:rsidR="00DF72FD" w:rsidRPr="00F7559B" w14:paraId="6EE95C87" w14:textId="77777777" w:rsidTr="00A6022D">
        <w:tc>
          <w:tcPr>
            <w:tcW w:w="2422" w:type="pct"/>
          </w:tcPr>
          <w:p w14:paraId="74AB2F87"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Telecommunications, computers and information</w:t>
            </w:r>
          </w:p>
        </w:tc>
        <w:tc>
          <w:tcPr>
            <w:tcW w:w="2578" w:type="pct"/>
          </w:tcPr>
          <w:p w14:paraId="664B397D"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Telekomunikāciju pakalpojumi, datorpakalpojumi un informācijas pakalpojumi</w:t>
            </w:r>
          </w:p>
        </w:tc>
      </w:tr>
      <w:tr w:rsidR="00DF72FD" w:rsidRPr="00F7559B" w14:paraId="1A3FE012" w14:textId="77777777" w:rsidTr="00A6022D">
        <w:tc>
          <w:tcPr>
            <w:tcW w:w="2422" w:type="pct"/>
          </w:tcPr>
          <w:p w14:paraId="098FAB5F"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Business</w:t>
            </w:r>
          </w:p>
        </w:tc>
        <w:tc>
          <w:tcPr>
            <w:tcW w:w="2578" w:type="pct"/>
          </w:tcPr>
          <w:p w14:paraId="67AE0698"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Saimnieciskās darbības pakalpojumi</w:t>
            </w:r>
          </w:p>
        </w:tc>
      </w:tr>
      <w:tr w:rsidR="00DF72FD" w:rsidRPr="00F7559B" w14:paraId="7D381CEB" w14:textId="77777777" w:rsidTr="00A6022D">
        <w:tc>
          <w:tcPr>
            <w:tcW w:w="2422" w:type="pct"/>
          </w:tcPr>
          <w:p w14:paraId="1F83C6C4"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Personal, cultural and recreational</w:t>
            </w:r>
          </w:p>
        </w:tc>
        <w:tc>
          <w:tcPr>
            <w:tcW w:w="2578" w:type="pct"/>
          </w:tcPr>
          <w:p w14:paraId="1D6D17D6"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Individuālie, kultūras un atpūtas pakalpojumi</w:t>
            </w:r>
          </w:p>
        </w:tc>
      </w:tr>
      <w:tr w:rsidR="00DF72FD" w:rsidRPr="00F7559B" w14:paraId="3E819397" w14:textId="77777777" w:rsidTr="00A6022D">
        <w:tc>
          <w:tcPr>
            <w:tcW w:w="2422" w:type="pct"/>
          </w:tcPr>
          <w:p w14:paraId="6CBA5BB4"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Government goods and services</w:t>
            </w:r>
          </w:p>
        </w:tc>
        <w:tc>
          <w:tcPr>
            <w:tcW w:w="2578" w:type="pct"/>
          </w:tcPr>
          <w:p w14:paraId="445CFDCE"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Citur neiekļautās valdības preces un pakalpojumi</w:t>
            </w:r>
          </w:p>
        </w:tc>
      </w:tr>
      <w:tr w:rsidR="00DF72FD" w:rsidRPr="00F7559B" w14:paraId="4690A5DC" w14:textId="77777777" w:rsidTr="00A6022D">
        <w:tc>
          <w:tcPr>
            <w:tcW w:w="2422" w:type="pct"/>
          </w:tcPr>
          <w:p w14:paraId="0C07D3D6"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Mode1: Cross-border supply</w:t>
            </w:r>
          </w:p>
        </w:tc>
        <w:tc>
          <w:tcPr>
            <w:tcW w:w="2578" w:type="pct"/>
          </w:tcPr>
          <w:p w14:paraId="23567343"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1. veids – pārrobežu sniegšana</w:t>
            </w:r>
          </w:p>
        </w:tc>
      </w:tr>
      <w:tr w:rsidR="00DF72FD" w:rsidRPr="00F7559B" w14:paraId="117C451B" w14:textId="77777777" w:rsidTr="00A6022D">
        <w:tc>
          <w:tcPr>
            <w:tcW w:w="2422" w:type="pct"/>
          </w:tcPr>
          <w:p w14:paraId="3637BE91"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Mode 2: Consumption in Spain</w:t>
            </w:r>
          </w:p>
        </w:tc>
        <w:tc>
          <w:tcPr>
            <w:tcW w:w="2578" w:type="pct"/>
          </w:tcPr>
          <w:p w14:paraId="13968BC2"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2. veids – patēriņš Spānijā</w:t>
            </w:r>
          </w:p>
        </w:tc>
      </w:tr>
      <w:tr w:rsidR="00DF72FD" w:rsidRPr="00F7559B" w14:paraId="0F2DD4C6" w14:textId="77777777" w:rsidTr="00A6022D">
        <w:tc>
          <w:tcPr>
            <w:tcW w:w="2422" w:type="pct"/>
          </w:tcPr>
          <w:p w14:paraId="6773D60D"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Mode 3: Commercial presence</w:t>
            </w:r>
          </w:p>
        </w:tc>
        <w:tc>
          <w:tcPr>
            <w:tcW w:w="2578" w:type="pct"/>
          </w:tcPr>
          <w:p w14:paraId="61E7A83B"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3. veids – komerciālā klātbūtne</w:t>
            </w:r>
          </w:p>
        </w:tc>
      </w:tr>
      <w:tr w:rsidR="00DF72FD" w:rsidRPr="00F7559B" w14:paraId="11E98463" w14:textId="77777777" w:rsidTr="00A6022D">
        <w:tc>
          <w:tcPr>
            <w:tcW w:w="2422" w:type="pct"/>
          </w:tcPr>
          <w:p w14:paraId="6C4874A3" w14:textId="77777777" w:rsidR="00DF72FD" w:rsidRPr="00F7559B" w:rsidRDefault="00DF72FD" w:rsidP="00A6022D">
            <w:pPr>
              <w:ind w:left="57" w:right="57"/>
              <w:jc w:val="both"/>
              <w:rPr>
                <w:rFonts w:ascii="Times New Roman" w:hAnsi="Times New Roman" w:cs="Times New Roman"/>
                <w:sz w:val="24"/>
                <w:szCs w:val="24"/>
              </w:rPr>
            </w:pPr>
            <w:r w:rsidRPr="00F7559B">
              <w:rPr>
                <w:rFonts w:ascii="Times New Roman" w:hAnsi="Times New Roman" w:cs="Times New Roman"/>
                <w:noProof/>
                <w:sz w:val="24"/>
                <w:szCs w:val="24"/>
              </w:rPr>
              <w:t>Mode 4: Presence of natural persons</w:t>
            </w:r>
          </w:p>
        </w:tc>
        <w:tc>
          <w:tcPr>
            <w:tcW w:w="2578" w:type="pct"/>
          </w:tcPr>
          <w:p w14:paraId="32AF80B6" w14:textId="77777777" w:rsidR="00DF72FD" w:rsidRPr="00F7559B" w:rsidRDefault="00DF72FD" w:rsidP="00A6022D">
            <w:pPr>
              <w:ind w:left="57" w:right="57"/>
              <w:jc w:val="both"/>
              <w:rPr>
                <w:rFonts w:ascii="Times New Roman" w:hAnsi="Times New Roman" w:cs="Times New Roman"/>
                <w:b/>
                <w:bCs/>
                <w:noProof/>
                <w:sz w:val="24"/>
                <w:szCs w:val="24"/>
                <w:lang w:val="en-US"/>
              </w:rPr>
            </w:pPr>
            <w:r w:rsidRPr="00F7559B">
              <w:rPr>
                <w:rFonts w:ascii="Times New Roman" w:hAnsi="Times New Roman" w:cs="Times New Roman"/>
                <w:sz w:val="24"/>
                <w:szCs w:val="24"/>
              </w:rPr>
              <w:t>4. veids – fizisku personu klātbūtne</w:t>
            </w:r>
          </w:p>
        </w:tc>
      </w:tr>
      <w:tr w:rsidR="00DF72FD" w:rsidRPr="00F7559B" w14:paraId="6B150FB8" w14:textId="77777777" w:rsidTr="00A6022D">
        <w:tc>
          <w:tcPr>
            <w:tcW w:w="2422" w:type="pct"/>
          </w:tcPr>
          <w:p w14:paraId="46887B45" w14:textId="77777777" w:rsidR="00DF72FD"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85.3</w:t>
            </w:r>
          </w:p>
          <w:p w14:paraId="7CEDCD78" w14:textId="77777777" w:rsidR="00DF72FD"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5.1</w:t>
            </w:r>
          </w:p>
          <w:p w14:paraId="49F078C4" w14:textId="77777777" w:rsidR="00DF72FD"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1.8</w:t>
            </w:r>
          </w:p>
          <w:p w14:paraId="2955E0EE" w14:textId="77777777" w:rsidR="00DF72FD"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86.0</w:t>
            </w:r>
          </w:p>
          <w:p w14:paraId="5EA2C940" w14:textId="77777777" w:rsidR="00DF72FD"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35.0</w:t>
            </w:r>
          </w:p>
          <w:p w14:paraId="260F7E55" w14:textId="77777777" w:rsidR="00DF72FD"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95.7</w:t>
            </w:r>
          </w:p>
          <w:p w14:paraId="3B6E53CD" w14:textId="77777777" w:rsidR="00DF72FD"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99.5</w:t>
            </w:r>
          </w:p>
          <w:p w14:paraId="1291BFE9" w14:textId="77777777" w:rsidR="00DF72FD"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99.6</w:t>
            </w:r>
          </w:p>
          <w:p w14:paraId="7C7BF85A" w14:textId="77777777" w:rsidR="00DF72FD"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lastRenderedPageBreak/>
              <w:t>98.1</w:t>
            </w:r>
          </w:p>
          <w:p w14:paraId="3AF38311" w14:textId="77777777" w:rsidR="00DF72FD"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91.2</w:t>
            </w:r>
          </w:p>
          <w:p w14:paraId="2AF7EC15" w14:textId="77777777" w:rsidR="00DF72FD"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noProof/>
                <w:sz w:val="24"/>
                <w:szCs w:val="24"/>
              </w:rPr>
              <w:t>92.3</w:t>
            </w:r>
          </w:p>
          <w:p w14:paraId="0428B15B" w14:textId="77777777" w:rsidR="00DF72FD" w:rsidRPr="00F7559B" w:rsidRDefault="00DF72FD" w:rsidP="00A6022D">
            <w:pPr>
              <w:ind w:left="57" w:right="57"/>
              <w:jc w:val="both"/>
              <w:rPr>
                <w:rFonts w:ascii="Times New Roman" w:hAnsi="Times New Roman" w:cs="Times New Roman"/>
                <w:sz w:val="24"/>
                <w:szCs w:val="24"/>
              </w:rPr>
            </w:pPr>
            <w:r w:rsidRPr="00F7559B">
              <w:rPr>
                <w:rFonts w:ascii="Times New Roman" w:hAnsi="Times New Roman" w:cs="Times New Roman"/>
                <w:noProof/>
                <w:sz w:val="24"/>
                <w:szCs w:val="24"/>
              </w:rPr>
              <w:t>90.8</w:t>
            </w:r>
          </w:p>
        </w:tc>
        <w:tc>
          <w:tcPr>
            <w:tcW w:w="2578" w:type="pct"/>
          </w:tcPr>
          <w:p w14:paraId="2828ADBA" w14:textId="77777777" w:rsidR="00DF72FD" w:rsidRPr="00F7559B" w:rsidRDefault="00DF72FD" w:rsidP="00A6022D">
            <w:pPr>
              <w:ind w:left="57" w:right="57"/>
              <w:jc w:val="both"/>
              <w:rPr>
                <w:rFonts w:ascii="Times New Roman" w:hAnsi="Times New Roman" w:cs="Times New Roman"/>
                <w:sz w:val="24"/>
                <w:szCs w:val="24"/>
              </w:rPr>
            </w:pPr>
            <w:r w:rsidRPr="00F7559B">
              <w:rPr>
                <w:rFonts w:ascii="Times New Roman" w:hAnsi="Times New Roman" w:cs="Times New Roman"/>
                <w:sz w:val="24"/>
                <w:szCs w:val="24"/>
              </w:rPr>
              <w:lastRenderedPageBreak/>
              <w:t>85,3</w:t>
            </w:r>
          </w:p>
          <w:p w14:paraId="3B9D7EDB" w14:textId="77777777" w:rsidR="00DF72FD" w:rsidRPr="00F7559B" w:rsidRDefault="00DF72FD" w:rsidP="00A6022D">
            <w:pPr>
              <w:ind w:left="57" w:right="57"/>
              <w:jc w:val="both"/>
              <w:rPr>
                <w:rFonts w:ascii="Times New Roman" w:hAnsi="Times New Roman" w:cs="Times New Roman"/>
                <w:sz w:val="24"/>
                <w:szCs w:val="24"/>
              </w:rPr>
            </w:pPr>
            <w:r w:rsidRPr="00F7559B">
              <w:rPr>
                <w:rFonts w:ascii="Times New Roman" w:hAnsi="Times New Roman" w:cs="Times New Roman"/>
                <w:sz w:val="24"/>
                <w:szCs w:val="24"/>
              </w:rPr>
              <w:t>5,1</w:t>
            </w:r>
          </w:p>
          <w:p w14:paraId="24185993" w14:textId="77777777" w:rsidR="00DF72FD" w:rsidRPr="00F7559B" w:rsidRDefault="00DF72FD" w:rsidP="00A6022D">
            <w:pPr>
              <w:ind w:left="57" w:right="57"/>
              <w:jc w:val="both"/>
              <w:rPr>
                <w:rFonts w:ascii="Times New Roman" w:hAnsi="Times New Roman" w:cs="Times New Roman"/>
                <w:sz w:val="24"/>
                <w:szCs w:val="24"/>
              </w:rPr>
            </w:pPr>
            <w:r w:rsidRPr="00F7559B">
              <w:rPr>
                <w:rFonts w:ascii="Times New Roman" w:hAnsi="Times New Roman" w:cs="Times New Roman"/>
                <w:sz w:val="24"/>
                <w:szCs w:val="24"/>
              </w:rPr>
              <w:t>1,8</w:t>
            </w:r>
          </w:p>
          <w:p w14:paraId="553110DA" w14:textId="77777777" w:rsidR="00DF72FD" w:rsidRPr="00F7559B" w:rsidRDefault="00DF72FD" w:rsidP="00A6022D">
            <w:pPr>
              <w:ind w:left="57" w:right="57"/>
              <w:jc w:val="both"/>
              <w:rPr>
                <w:rFonts w:ascii="Times New Roman" w:hAnsi="Times New Roman" w:cs="Times New Roman"/>
                <w:sz w:val="24"/>
                <w:szCs w:val="24"/>
              </w:rPr>
            </w:pPr>
            <w:r w:rsidRPr="00F7559B">
              <w:rPr>
                <w:rFonts w:ascii="Times New Roman" w:hAnsi="Times New Roman" w:cs="Times New Roman"/>
                <w:sz w:val="24"/>
                <w:szCs w:val="24"/>
              </w:rPr>
              <w:t>86,0</w:t>
            </w:r>
          </w:p>
          <w:p w14:paraId="56605ABA" w14:textId="77777777" w:rsidR="00DF72FD" w:rsidRPr="00F7559B" w:rsidRDefault="00DF72FD" w:rsidP="00A6022D">
            <w:pPr>
              <w:ind w:left="57" w:right="57"/>
              <w:jc w:val="both"/>
              <w:rPr>
                <w:rFonts w:ascii="Times New Roman" w:hAnsi="Times New Roman" w:cs="Times New Roman"/>
                <w:sz w:val="24"/>
                <w:szCs w:val="24"/>
              </w:rPr>
            </w:pPr>
            <w:r w:rsidRPr="00F7559B">
              <w:rPr>
                <w:rFonts w:ascii="Times New Roman" w:hAnsi="Times New Roman" w:cs="Times New Roman"/>
                <w:sz w:val="24"/>
                <w:szCs w:val="24"/>
              </w:rPr>
              <w:t>35,0</w:t>
            </w:r>
          </w:p>
          <w:p w14:paraId="4985821D" w14:textId="77777777" w:rsidR="00DF72FD" w:rsidRPr="00F7559B" w:rsidRDefault="00DF72FD" w:rsidP="00A6022D">
            <w:pPr>
              <w:ind w:left="57" w:right="57"/>
              <w:jc w:val="both"/>
              <w:rPr>
                <w:rFonts w:ascii="Times New Roman" w:hAnsi="Times New Roman" w:cs="Times New Roman"/>
                <w:sz w:val="24"/>
                <w:szCs w:val="24"/>
              </w:rPr>
            </w:pPr>
            <w:r w:rsidRPr="00F7559B">
              <w:rPr>
                <w:rFonts w:ascii="Times New Roman" w:hAnsi="Times New Roman" w:cs="Times New Roman"/>
                <w:sz w:val="24"/>
                <w:szCs w:val="24"/>
              </w:rPr>
              <w:t>95,7</w:t>
            </w:r>
          </w:p>
          <w:p w14:paraId="21DD65A2" w14:textId="77777777" w:rsidR="00DF72FD" w:rsidRPr="00F7559B" w:rsidRDefault="00DF72FD" w:rsidP="00A6022D">
            <w:pPr>
              <w:ind w:left="57" w:right="57"/>
              <w:jc w:val="both"/>
              <w:rPr>
                <w:rFonts w:ascii="Times New Roman" w:hAnsi="Times New Roman" w:cs="Times New Roman"/>
                <w:sz w:val="24"/>
                <w:szCs w:val="24"/>
              </w:rPr>
            </w:pPr>
            <w:r w:rsidRPr="00F7559B">
              <w:rPr>
                <w:rFonts w:ascii="Times New Roman" w:hAnsi="Times New Roman" w:cs="Times New Roman"/>
                <w:sz w:val="24"/>
                <w:szCs w:val="24"/>
              </w:rPr>
              <w:t>99,5</w:t>
            </w:r>
          </w:p>
          <w:p w14:paraId="4590BC30" w14:textId="77777777" w:rsidR="00DF72FD" w:rsidRPr="00F7559B" w:rsidRDefault="00DF72FD" w:rsidP="00A6022D">
            <w:pPr>
              <w:ind w:left="57" w:right="57"/>
              <w:jc w:val="both"/>
              <w:rPr>
                <w:rFonts w:ascii="Times New Roman" w:hAnsi="Times New Roman" w:cs="Times New Roman"/>
                <w:sz w:val="24"/>
                <w:szCs w:val="24"/>
              </w:rPr>
            </w:pPr>
            <w:r w:rsidRPr="00F7559B">
              <w:rPr>
                <w:rFonts w:ascii="Times New Roman" w:hAnsi="Times New Roman" w:cs="Times New Roman"/>
                <w:sz w:val="24"/>
                <w:szCs w:val="24"/>
              </w:rPr>
              <w:t>99,6</w:t>
            </w:r>
          </w:p>
          <w:p w14:paraId="5C904A16" w14:textId="77777777" w:rsidR="00DF72FD" w:rsidRPr="00F7559B" w:rsidRDefault="00DF72FD" w:rsidP="00A6022D">
            <w:pPr>
              <w:ind w:left="57" w:right="57"/>
              <w:jc w:val="both"/>
              <w:rPr>
                <w:rFonts w:ascii="Times New Roman" w:hAnsi="Times New Roman" w:cs="Times New Roman"/>
                <w:sz w:val="24"/>
                <w:szCs w:val="24"/>
              </w:rPr>
            </w:pPr>
            <w:r w:rsidRPr="00F7559B">
              <w:rPr>
                <w:rFonts w:ascii="Times New Roman" w:hAnsi="Times New Roman" w:cs="Times New Roman"/>
                <w:sz w:val="24"/>
                <w:szCs w:val="24"/>
              </w:rPr>
              <w:lastRenderedPageBreak/>
              <w:t>98,1</w:t>
            </w:r>
          </w:p>
          <w:p w14:paraId="2677273A" w14:textId="77777777" w:rsidR="00DF72FD" w:rsidRPr="00F7559B" w:rsidRDefault="00DF72FD" w:rsidP="00A6022D">
            <w:pPr>
              <w:ind w:left="57" w:right="57"/>
              <w:jc w:val="both"/>
              <w:rPr>
                <w:rFonts w:ascii="Times New Roman" w:hAnsi="Times New Roman" w:cs="Times New Roman"/>
                <w:sz w:val="24"/>
                <w:szCs w:val="24"/>
              </w:rPr>
            </w:pPr>
            <w:r w:rsidRPr="00F7559B">
              <w:rPr>
                <w:rFonts w:ascii="Times New Roman" w:hAnsi="Times New Roman" w:cs="Times New Roman"/>
                <w:sz w:val="24"/>
                <w:szCs w:val="24"/>
              </w:rPr>
              <w:t>91,2</w:t>
            </w:r>
          </w:p>
          <w:p w14:paraId="4428B1DD" w14:textId="77777777" w:rsidR="00DF72FD" w:rsidRPr="00F7559B" w:rsidRDefault="00DF72FD" w:rsidP="00A6022D">
            <w:pPr>
              <w:ind w:left="57" w:right="57"/>
              <w:jc w:val="both"/>
              <w:rPr>
                <w:rFonts w:ascii="Times New Roman" w:hAnsi="Times New Roman" w:cs="Times New Roman"/>
                <w:sz w:val="24"/>
                <w:szCs w:val="24"/>
              </w:rPr>
            </w:pPr>
            <w:r w:rsidRPr="00F7559B">
              <w:rPr>
                <w:rFonts w:ascii="Times New Roman" w:hAnsi="Times New Roman" w:cs="Times New Roman"/>
                <w:sz w:val="24"/>
                <w:szCs w:val="24"/>
              </w:rPr>
              <w:t>92,3</w:t>
            </w:r>
          </w:p>
          <w:p w14:paraId="683C444C" w14:textId="77777777" w:rsidR="00DF72FD" w:rsidRPr="00F7559B" w:rsidRDefault="00DF72FD" w:rsidP="00A6022D">
            <w:pPr>
              <w:ind w:left="57" w:right="57"/>
              <w:jc w:val="both"/>
              <w:rPr>
                <w:rFonts w:ascii="Times New Roman" w:hAnsi="Times New Roman" w:cs="Times New Roman"/>
                <w:noProof/>
                <w:sz w:val="24"/>
                <w:szCs w:val="24"/>
              </w:rPr>
            </w:pPr>
            <w:r w:rsidRPr="00F7559B">
              <w:rPr>
                <w:rFonts w:ascii="Times New Roman" w:hAnsi="Times New Roman" w:cs="Times New Roman"/>
                <w:sz w:val="24"/>
                <w:szCs w:val="24"/>
              </w:rPr>
              <w:t>90,8</w:t>
            </w:r>
          </w:p>
        </w:tc>
      </w:tr>
    </w:tbl>
    <w:p w14:paraId="0D181FDF" w14:textId="77777777" w:rsidR="005A04B3" w:rsidRPr="00A96ED6" w:rsidRDefault="005A04B3" w:rsidP="005A04B3">
      <w:pPr>
        <w:jc w:val="both"/>
        <w:rPr>
          <w:rFonts w:ascii="Times New Roman" w:hAnsi="Times New Roman" w:cs="Times New Roman"/>
          <w:noProof/>
          <w:color w:val="585858"/>
          <w:sz w:val="24"/>
        </w:rPr>
      </w:pPr>
    </w:p>
    <w:p w14:paraId="718B5FE9" w14:textId="77777777" w:rsidR="005A04B3" w:rsidRPr="00A96ED6" w:rsidRDefault="005A04B3" w:rsidP="005A04B3">
      <w:pPr>
        <w:jc w:val="both"/>
        <w:rPr>
          <w:rFonts w:ascii="Times New Roman" w:hAnsi="Times New Roman" w:cs="Times New Roman"/>
          <w:i/>
          <w:noProof/>
          <w:sz w:val="24"/>
        </w:rPr>
      </w:pPr>
      <w:r>
        <w:rPr>
          <w:rFonts w:ascii="Times New Roman" w:hAnsi="Times New Roman"/>
          <w:i/>
          <w:sz w:val="24"/>
        </w:rPr>
        <w:t>Piezīme. Ceļošana 2. veidā nav iekļauta. FATS 3. veidā nav iekļauta.</w:t>
      </w:r>
    </w:p>
    <w:p w14:paraId="0AEB6CCD" w14:textId="77777777" w:rsidR="005A04B3" w:rsidRPr="00A96ED6" w:rsidRDefault="005A04B3" w:rsidP="005A04B3">
      <w:pPr>
        <w:jc w:val="both"/>
        <w:rPr>
          <w:rFonts w:ascii="Times New Roman" w:hAnsi="Times New Roman" w:cs="Times New Roman"/>
          <w:i/>
          <w:noProof/>
          <w:sz w:val="24"/>
        </w:rPr>
      </w:pPr>
    </w:p>
    <w:p w14:paraId="04B9B165"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sz w:val="24"/>
        </w:rPr>
        <w:t>Spānijas Valsts statistikas birojs (</w:t>
      </w:r>
      <w:r>
        <w:rPr>
          <w:rFonts w:ascii="Times New Roman" w:hAnsi="Times New Roman"/>
          <w:i/>
          <w:iCs/>
          <w:sz w:val="24"/>
        </w:rPr>
        <w:t>INE</w:t>
      </w:r>
      <w:r>
        <w:rPr>
          <w:rFonts w:ascii="Times New Roman" w:hAnsi="Times New Roman"/>
          <w:sz w:val="24"/>
        </w:rPr>
        <w:t>)</w:t>
      </w:r>
    </w:p>
    <w:p w14:paraId="62D716A7" w14:textId="77777777" w:rsidR="005A04B3" w:rsidRPr="00A96ED6" w:rsidRDefault="005A04B3" w:rsidP="005A04B3">
      <w:pPr>
        <w:jc w:val="both"/>
        <w:rPr>
          <w:rFonts w:ascii="Times New Roman" w:hAnsi="Times New Roman" w:cs="Times New Roman"/>
          <w:noProof/>
          <w:sz w:val="24"/>
        </w:rPr>
      </w:pPr>
    </w:p>
    <w:p w14:paraId="708CEFE3"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 xml:space="preserve">13.7. attēls. Pakalpojumu imports iedalījumā pēc </w:t>
      </w:r>
      <w:r>
        <w:rPr>
          <w:rFonts w:ascii="Times New Roman" w:hAnsi="Times New Roman"/>
          <w:b/>
          <w:i/>
          <w:iCs/>
          <w:color w:val="B83B46"/>
          <w:sz w:val="24"/>
        </w:rPr>
        <w:t>MoS</w:t>
      </w:r>
      <w:r>
        <w:rPr>
          <w:rFonts w:ascii="Times New Roman" w:hAnsi="Times New Roman"/>
          <w:b/>
          <w:color w:val="B83B46"/>
          <w:sz w:val="24"/>
        </w:rPr>
        <w:t xml:space="preserve"> un galvenajiem </w:t>
      </w:r>
      <w:r>
        <w:rPr>
          <w:rFonts w:ascii="Times New Roman" w:hAnsi="Times New Roman"/>
          <w:b/>
          <w:i/>
          <w:iCs/>
          <w:color w:val="B83B46"/>
          <w:sz w:val="24"/>
        </w:rPr>
        <w:t>EBOPS</w:t>
      </w:r>
      <w:r>
        <w:rPr>
          <w:rFonts w:ascii="Times New Roman" w:hAnsi="Times New Roman"/>
          <w:b/>
          <w:color w:val="B83B46"/>
          <w:sz w:val="24"/>
        </w:rPr>
        <w:t xml:space="preserve"> posteņiem (2019. gads) (%)</w:t>
      </w:r>
    </w:p>
    <w:p w14:paraId="69DBD4E5" w14:textId="77777777" w:rsidR="005A04B3" w:rsidRPr="00A96ED6" w:rsidRDefault="005A04B3" w:rsidP="005A04B3">
      <w:pPr>
        <w:jc w:val="both"/>
        <w:rPr>
          <w:rFonts w:ascii="Times New Roman" w:hAnsi="Times New Roman" w:cs="Times New Roman"/>
          <w:b/>
          <w:noProof/>
          <w:sz w:val="24"/>
        </w:rPr>
      </w:pPr>
    </w:p>
    <w:p w14:paraId="318331BB" w14:textId="77777777" w:rsidR="005A04B3" w:rsidRPr="00A96ED6" w:rsidRDefault="005A04B3" w:rsidP="005A04B3">
      <w:pPr>
        <w:jc w:val="center"/>
        <w:rPr>
          <w:rFonts w:ascii="Times New Roman" w:hAnsi="Times New Roman" w:cs="Times New Roman"/>
          <w:b/>
          <w:noProof/>
          <w:sz w:val="24"/>
        </w:rPr>
      </w:pPr>
      <w:r>
        <w:rPr>
          <w:rFonts w:ascii="Times New Roman" w:hAnsi="Times New Roman"/>
          <w:b/>
          <w:noProof/>
          <w:sz w:val="24"/>
        </w:rPr>
        <w:drawing>
          <wp:inline distT="0" distB="0" distL="0" distR="0" wp14:anchorId="50ECA87F" wp14:editId="2208FC1C">
            <wp:extent cx="5116618" cy="2715895"/>
            <wp:effectExtent l="0" t="0" r="8255" b="8255"/>
            <wp:docPr id="70145112" name="Picture 1" descr="A graph with numbers and tex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145112" name="Picture 1" descr="A graph with numbers and text&#10;&#10;Description automatically generated with medium confidence"/>
                    <pic:cNvPicPr/>
                  </pic:nvPicPr>
                  <pic:blipFill>
                    <a:blip r:embed="rId75"/>
                    <a:stretch>
                      <a:fillRect/>
                    </a:stretch>
                  </pic:blipFill>
                  <pic:spPr>
                    <a:xfrm>
                      <a:off x="0" y="0"/>
                      <a:ext cx="5120186" cy="2717789"/>
                    </a:xfrm>
                    <a:prstGeom prst="rect">
                      <a:avLst/>
                    </a:prstGeom>
                  </pic:spPr>
                </pic:pic>
              </a:graphicData>
            </a:graphic>
          </wp:inline>
        </w:drawing>
      </w:r>
    </w:p>
    <w:p w14:paraId="111792ED" w14:textId="77777777" w:rsidR="005A04B3" w:rsidRPr="00A96ED6" w:rsidRDefault="005A04B3" w:rsidP="005A04B3">
      <w:pPr>
        <w:jc w:val="both"/>
        <w:rPr>
          <w:rFonts w:ascii="Times New Roman" w:hAnsi="Times New Roman" w:cs="Times New Roman"/>
          <w:b/>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4565"/>
        <w:gridCol w:w="4566"/>
      </w:tblGrid>
      <w:tr w:rsidR="006B17B5" w:rsidRPr="00282A22" w14:paraId="7D9F495E" w14:textId="77777777" w:rsidTr="00A6022D">
        <w:tc>
          <w:tcPr>
            <w:tcW w:w="2500" w:type="pct"/>
          </w:tcPr>
          <w:p w14:paraId="26D2BD30" w14:textId="77777777" w:rsidR="006B17B5" w:rsidRPr="00282A22" w:rsidRDefault="006B17B5" w:rsidP="00A6022D">
            <w:pPr>
              <w:ind w:left="57" w:right="57"/>
              <w:jc w:val="center"/>
              <w:rPr>
                <w:rFonts w:ascii="Times New Roman" w:hAnsi="Times New Roman" w:cs="Times New Roman"/>
                <w:color w:val="585858"/>
                <w:sz w:val="24"/>
              </w:rPr>
            </w:pPr>
            <w:r w:rsidRPr="00F7559B">
              <w:rPr>
                <w:rFonts w:ascii="Times New Roman" w:hAnsi="Times New Roman" w:cs="Times New Roman"/>
                <w:b/>
                <w:bCs/>
                <w:noProof/>
                <w:sz w:val="24"/>
                <w:szCs w:val="24"/>
                <w:lang w:val="en-US"/>
              </w:rPr>
              <w:t>Angļu val.</w:t>
            </w:r>
          </w:p>
        </w:tc>
        <w:tc>
          <w:tcPr>
            <w:tcW w:w="2500" w:type="pct"/>
          </w:tcPr>
          <w:p w14:paraId="7DB0AB0F" w14:textId="77777777" w:rsidR="006B17B5" w:rsidRPr="00282A22" w:rsidRDefault="006B17B5" w:rsidP="00A6022D">
            <w:pPr>
              <w:ind w:left="57" w:right="57"/>
              <w:jc w:val="center"/>
              <w:rPr>
                <w:rFonts w:ascii="Times New Roman" w:hAnsi="Times New Roman" w:cs="Times New Roman"/>
                <w:b/>
                <w:noProof/>
                <w:sz w:val="24"/>
              </w:rPr>
            </w:pPr>
            <w:r w:rsidRPr="00F7559B">
              <w:rPr>
                <w:rFonts w:ascii="Times New Roman" w:hAnsi="Times New Roman" w:cs="Times New Roman"/>
                <w:b/>
                <w:bCs/>
                <w:noProof/>
                <w:sz w:val="24"/>
                <w:szCs w:val="24"/>
                <w:lang w:val="en-US"/>
              </w:rPr>
              <w:t>Latviešu val.</w:t>
            </w:r>
          </w:p>
        </w:tc>
      </w:tr>
      <w:tr w:rsidR="006B17B5" w:rsidRPr="00282A22" w14:paraId="6981DD09" w14:textId="77777777" w:rsidTr="00A6022D">
        <w:trPr>
          <w:trHeight w:val="356"/>
        </w:trPr>
        <w:tc>
          <w:tcPr>
            <w:tcW w:w="2500" w:type="pct"/>
          </w:tcPr>
          <w:p w14:paraId="62CEA324" w14:textId="77777777" w:rsidR="006B17B5" w:rsidRPr="0049622F" w:rsidRDefault="006B17B5" w:rsidP="00A6022D">
            <w:pPr>
              <w:ind w:left="57" w:right="57"/>
              <w:jc w:val="both"/>
              <w:rPr>
                <w:rFonts w:ascii="Times New Roman" w:hAnsi="Times New Roman" w:cs="Times New Roman"/>
                <w:noProof/>
                <w:sz w:val="24"/>
              </w:rPr>
            </w:pPr>
            <w:r w:rsidRPr="0049622F">
              <w:rPr>
                <w:rFonts w:ascii="Times New Roman" w:hAnsi="Times New Roman" w:cs="Times New Roman"/>
                <w:noProof/>
                <w:sz w:val="24"/>
              </w:rPr>
              <w:t>Mode1: Cross-border supply</w:t>
            </w:r>
          </w:p>
        </w:tc>
        <w:tc>
          <w:tcPr>
            <w:tcW w:w="2500" w:type="pct"/>
          </w:tcPr>
          <w:p w14:paraId="2C558FFE" w14:textId="77777777" w:rsidR="006B17B5" w:rsidRPr="0049622F" w:rsidRDefault="006B17B5" w:rsidP="00A6022D">
            <w:pPr>
              <w:ind w:left="57" w:right="57"/>
              <w:jc w:val="both"/>
              <w:rPr>
                <w:rFonts w:ascii="Times New Roman" w:hAnsi="Times New Roman" w:cs="Times New Roman"/>
                <w:b/>
                <w:noProof/>
                <w:sz w:val="24"/>
              </w:rPr>
            </w:pPr>
            <w:r w:rsidRPr="0049622F">
              <w:rPr>
                <w:rFonts w:ascii="Times New Roman" w:hAnsi="Times New Roman" w:cs="Times New Roman"/>
                <w:sz w:val="24"/>
              </w:rPr>
              <w:t>1. veids – pārrobežu piegāde</w:t>
            </w:r>
          </w:p>
        </w:tc>
      </w:tr>
      <w:tr w:rsidR="006B17B5" w:rsidRPr="00282A22" w14:paraId="720FE4F6" w14:textId="77777777" w:rsidTr="00A6022D">
        <w:tc>
          <w:tcPr>
            <w:tcW w:w="2500" w:type="pct"/>
          </w:tcPr>
          <w:p w14:paraId="36099356" w14:textId="77777777" w:rsidR="006B17B5" w:rsidRPr="0049622F" w:rsidRDefault="006B17B5" w:rsidP="00A6022D">
            <w:pPr>
              <w:ind w:left="57" w:right="57"/>
              <w:jc w:val="both"/>
              <w:rPr>
                <w:rFonts w:ascii="Times New Roman" w:hAnsi="Times New Roman" w:cs="Times New Roman"/>
                <w:noProof/>
                <w:sz w:val="24"/>
              </w:rPr>
            </w:pPr>
            <w:r w:rsidRPr="0049622F">
              <w:rPr>
                <w:rFonts w:ascii="Times New Roman" w:hAnsi="Times New Roman" w:cs="Times New Roman"/>
                <w:noProof/>
                <w:sz w:val="24"/>
              </w:rPr>
              <w:t>Mode 2: Consumption abroad</w:t>
            </w:r>
          </w:p>
        </w:tc>
        <w:tc>
          <w:tcPr>
            <w:tcW w:w="2500" w:type="pct"/>
          </w:tcPr>
          <w:p w14:paraId="286627C1" w14:textId="77777777" w:rsidR="006B17B5" w:rsidRPr="0049622F" w:rsidRDefault="006B17B5" w:rsidP="00A6022D">
            <w:pPr>
              <w:ind w:left="57" w:right="57"/>
              <w:jc w:val="both"/>
              <w:rPr>
                <w:rFonts w:ascii="Times New Roman" w:hAnsi="Times New Roman" w:cs="Times New Roman"/>
                <w:b/>
                <w:noProof/>
                <w:sz w:val="24"/>
              </w:rPr>
            </w:pPr>
            <w:r w:rsidRPr="0049622F">
              <w:rPr>
                <w:rFonts w:ascii="Times New Roman" w:hAnsi="Times New Roman" w:cs="Times New Roman"/>
                <w:sz w:val="24"/>
              </w:rPr>
              <w:t>2. veids – patēriņš ārvalstīs</w:t>
            </w:r>
          </w:p>
        </w:tc>
      </w:tr>
      <w:tr w:rsidR="006B17B5" w:rsidRPr="00282A22" w14:paraId="7E2B2FA9" w14:textId="77777777" w:rsidTr="00A6022D">
        <w:tc>
          <w:tcPr>
            <w:tcW w:w="2500" w:type="pct"/>
          </w:tcPr>
          <w:p w14:paraId="66CFA701" w14:textId="77777777" w:rsidR="006B17B5" w:rsidRPr="0049622F" w:rsidRDefault="006B17B5" w:rsidP="00A6022D">
            <w:pPr>
              <w:ind w:left="57" w:right="57"/>
              <w:jc w:val="both"/>
              <w:rPr>
                <w:rFonts w:ascii="Times New Roman" w:hAnsi="Times New Roman" w:cs="Times New Roman"/>
                <w:noProof/>
                <w:sz w:val="24"/>
              </w:rPr>
            </w:pPr>
            <w:r w:rsidRPr="0049622F">
              <w:rPr>
                <w:rFonts w:ascii="Times New Roman" w:hAnsi="Times New Roman" w:cs="Times New Roman"/>
                <w:noProof/>
                <w:sz w:val="24"/>
              </w:rPr>
              <w:t>Mode 3: Commercial presence</w:t>
            </w:r>
          </w:p>
        </w:tc>
        <w:tc>
          <w:tcPr>
            <w:tcW w:w="2500" w:type="pct"/>
          </w:tcPr>
          <w:p w14:paraId="4746B218" w14:textId="77777777" w:rsidR="006B17B5" w:rsidRPr="0049622F" w:rsidRDefault="006B17B5" w:rsidP="00A6022D">
            <w:pPr>
              <w:ind w:left="57" w:right="57"/>
              <w:jc w:val="both"/>
              <w:rPr>
                <w:rFonts w:ascii="Times New Roman" w:hAnsi="Times New Roman" w:cs="Times New Roman"/>
                <w:b/>
                <w:noProof/>
                <w:sz w:val="24"/>
              </w:rPr>
            </w:pPr>
            <w:r w:rsidRPr="0049622F">
              <w:rPr>
                <w:rFonts w:ascii="Times New Roman" w:hAnsi="Times New Roman" w:cs="Times New Roman"/>
                <w:sz w:val="24"/>
              </w:rPr>
              <w:t>3. veids – komerciālā klātbūtne</w:t>
            </w:r>
          </w:p>
        </w:tc>
      </w:tr>
      <w:tr w:rsidR="006B17B5" w:rsidRPr="00282A22" w14:paraId="023845F9" w14:textId="77777777" w:rsidTr="00A6022D">
        <w:tc>
          <w:tcPr>
            <w:tcW w:w="2500" w:type="pct"/>
          </w:tcPr>
          <w:p w14:paraId="59D06AA4" w14:textId="77777777" w:rsidR="006B17B5" w:rsidRPr="0049622F" w:rsidRDefault="006B17B5" w:rsidP="00A6022D">
            <w:pPr>
              <w:ind w:left="57" w:right="57"/>
              <w:jc w:val="both"/>
              <w:rPr>
                <w:rFonts w:ascii="Times New Roman" w:hAnsi="Times New Roman" w:cs="Times New Roman"/>
                <w:noProof/>
                <w:sz w:val="24"/>
              </w:rPr>
            </w:pPr>
            <w:r w:rsidRPr="0049622F">
              <w:rPr>
                <w:rFonts w:ascii="Times New Roman" w:hAnsi="Times New Roman" w:cs="Times New Roman"/>
                <w:noProof/>
                <w:sz w:val="24"/>
              </w:rPr>
              <w:t>Mode 4: Presence of natural persons</w:t>
            </w:r>
          </w:p>
        </w:tc>
        <w:tc>
          <w:tcPr>
            <w:tcW w:w="2500" w:type="pct"/>
          </w:tcPr>
          <w:p w14:paraId="2B980659" w14:textId="77777777" w:rsidR="006B17B5" w:rsidRPr="0049622F" w:rsidRDefault="006B17B5" w:rsidP="00A6022D">
            <w:pPr>
              <w:ind w:left="57" w:right="57"/>
              <w:jc w:val="both"/>
              <w:rPr>
                <w:rFonts w:ascii="Times New Roman" w:hAnsi="Times New Roman" w:cs="Times New Roman"/>
                <w:b/>
                <w:noProof/>
                <w:sz w:val="24"/>
              </w:rPr>
            </w:pPr>
            <w:r w:rsidRPr="0049622F">
              <w:rPr>
                <w:rFonts w:ascii="Times New Roman" w:hAnsi="Times New Roman" w:cs="Times New Roman"/>
                <w:sz w:val="24"/>
              </w:rPr>
              <w:t>4. veids – fizisku personu klātbūtne</w:t>
            </w:r>
          </w:p>
        </w:tc>
      </w:tr>
    </w:tbl>
    <w:p w14:paraId="59F078FA" w14:textId="77777777" w:rsidR="005A04B3" w:rsidRPr="00A96ED6" w:rsidRDefault="005A04B3" w:rsidP="005A04B3">
      <w:pPr>
        <w:jc w:val="both"/>
        <w:rPr>
          <w:rFonts w:ascii="Times New Roman" w:hAnsi="Times New Roman" w:cs="Times New Roman"/>
          <w:b/>
          <w:noProof/>
          <w:sz w:val="24"/>
        </w:rPr>
      </w:pPr>
    </w:p>
    <w:p w14:paraId="795DFF22" w14:textId="77777777" w:rsidR="005A04B3" w:rsidRPr="00A96ED6" w:rsidRDefault="005A04B3" w:rsidP="005A04B3">
      <w:pPr>
        <w:jc w:val="both"/>
        <w:rPr>
          <w:rFonts w:ascii="Times New Roman" w:hAnsi="Times New Roman" w:cs="Times New Roman"/>
          <w:i/>
          <w:noProof/>
          <w:sz w:val="24"/>
        </w:rPr>
      </w:pPr>
      <w:r>
        <w:rPr>
          <w:rFonts w:ascii="Times New Roman" w:hAnsi="Times New Roman"/>
          <w:i/>
          <w:sz w:val="24"/>
        </w:rPr>
        <w:t>Piezīme. Ceļošana 2. veidā nav iekļauta. FATS 3. veidā nav iekļauta.</w:t>
      </w:r>
    </w:p>
    <w:p w14:paraId="2611C645" w14:textId="77777777" w:rsidR="005A04B3" w:rsidRPr="00A96ED6" w:rsidRDefault="005A04B3" w:rsidP="005A04B3">
      <w:pPr>
        <w:jc w:val="both"/>
        <w:rPr>
          <w:rFonts w:ascii="Times New Roman" w:hAnsi="Times New Roman" w:cs="Times New Roman"/>
          <w:i/>
          <w:noProof/>
          <w:sz w:val="24"/>
        </w:rPr>
      </w:pPr>
    </w:p>
    <w:p w14:paraId="12F015EB"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sz w:val="24"/>
        </w:rPr>
        <w:t>Spānijas Valsts statistikas birojs (</w:t>
      </w:r>
      <w:r>
        <w:rPr>
          <w:rFonts w:ascii="Times New Roman" w:hAnsi="Times New Roman"/>
          <w:i/>
          <w:iCs/>
          <w:sz w:val="24"/>
        </w:rPr>
        <w:t>INE</w:t>
      </w:r>
      <w:r>
        <w:rPr>
          <w:rFonts w:ascii="Times New Roman" w:hAnsi="Times New Roman"/>
          <w:sz w:val="24"/>
        </w:rPr>
        <w:t>)</w:t>
      </w:r>
    </w:p>
    <w:p w14:paraId="1F858B79" w14:textId="77777777" w:rsidR="005A04B3" w:rsidRPr="00A96ED6" w:rsidRDefault="005A04B3" w:rsidP="005A04B3">
      <w:pPr>
        <w:jc w:val="both"/>
        <w:rPr>
          <w:rFonts w:ascii="Times New Roman" w:hAnsi="Times New Roman" w:cs="Times New Roman"/>
          <w:noProof/>
          <w:sz w:val="24"/>
        </w:rPr>
      </w:pPr>
    </w:p>
    <w:p w14:paraId="61447626" w14:textId="77777777" w:rsidR="005A04B3" w:rsidRPr="00A96ED6" w:rsidRDefault="005A04B3" w:rsidP="005A04B3">
      <w:pPr>
        <w:jc w:val="both"/>
        <w:rPr>
          <w:rFonts w:ascii="Times New Roman" w:hAnsi="Times New Roman" w:cs="Times New Roman"/>
          <w:b/>
          <w:bCs/>
          <w:noProof/>
          <w:color w:val="1C1C1C"/>
          <w:sz w:val="24"/>
        </w:rPr>
      </w:pPr>
      <w:bookmarkStart w:id="164" w:name="_TOC_250008"/>
      <w:r>
        <w:rPr>
          <w:rFonts w:ascii="Times New Roman" w:hAnsi="Times New Roman"/>
          <w:b/>
          <w:color w:val="1C1C1C"/>
          <w:sz w:val="24"/>
        </w:rPr>
        <w:t xml:space="preserve">13.4.5. </w:t>
      </w:r>
      <w:bookmarkEnd w:id="164"/>
      <w:r>
        <w:rPr>
          <w:rFonts w:ascii="Times New Roman" w:hAnsi="Times New Roman"/>
          <w:b/>
          <w:color w:val="1C1C1C"/>
          <w:sz w:val="24"/>
        </w:rPr>
        <w:t>Amerikas Savienotās Valstis</w:t>
      </w:r>
    </w:p>
    <w:p w14:paraId="1A757DCD" w14:textId="77777777" w:rsidR="005A04B3" w:rsidRPr="00A96ED6" w:rsidRDefault="005A04B3" w:rsidP="005A04B3">
      <w:pPr>
        <w:jc w:val="both"/>
        <w:rPr>
          <w:rFonts w:ascii="Times New Roman" w:hAnsi="Times New Roman" w:cs="Times New Roman"/>
          <w:noProof/>
          <w:color w:val="1C1C1C"/>
          <w:sz w:val="24"/>
        </w:rPr>
      </w:pPr>
    </w:p>
    <w:p w14:paraId="2867EDD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2019. gadā </w:t>
      </w:r>
      <w:r>
        <w:rPr>
          <w:rFonts w:ascii="Times New Roman" w:hAnsi="Times New Roman"/>
          <w:i/>
          <w:iCs/>
          <w:sz w:val="24"/>
        </w:rPr>
        <w:t>BEA</w:t>
      </w:r>
      <w:r>
        <w:rPr>
          <w:rFonts w:ascii="Times New Roman" w:hAnsi="Times New Roman"/>
          <w:sz w:val="24"/>
        </w:rPr>
        <w:t xml:space="preserve"> savā darba dokumentā publicēja izpētes novērtējumus par pakalpojumu tirdzniecību iedalījumā pēc pakalpojumu sniegšanas veidiem.</w:t>
      </w:r>
      <w:r w:rsidRPr="00A96ED6">
        <w:rPr>
          <w:rStyle w:val="FootnoteReference"/>
          <w:rFonts w:ascii="Times New Roman" w:hAnsi="Times New Roman" w:cs="Times New Roman"/>
          <w:noProof/>
          <w:sz w:val="24"/>
        </w:rPr>
        <w:footnoteReference w:id="201"/>
      </w:r>
      <w:r>
        <w:rPr>
          <w:rFonts w:ascii="Times New Roman" w:hAnsi="Times New Roman"/>
          <w:sz w:val="24"/>
        </w:rPr>
        <w:t xml:space="preserve"> Šie novērtējumi ir ievērojami pamatotāki un sīkāk izstrādāti nekā </w:t>
      </w:r>
      <w:r>
        <w:rPr>
          <w:rFonts w:ascii="Times New Roman" w:hAnsi="Times New Roman"/>
          <w:i/>
          <w:iCs/>
          <w:sz w:val="24"/>
        </w:rPr>
        <w:t>BEA</w:t>
      </w:r>
      <w:r>
        <w:rPr>
          <w:rFonts w:ascii="Times New Roman" w:hAnsi="Times New Roman"/>
          <w:sz w:val="24"/>
        </w:rPr>
        <w:t xml:space="preserve"> agrākie izpētes novērtējumi, jo tajos iekļauti apsekojumu dati, lai iedalītu pakalpojumu tirdzniecības statistiku pēc pakalpojumu sniegšanas veida, ietverta pavisam jauna metode 3. veida statistikas apkopošanai iedalījumā pēc </w:t>
      </w:r>
      <w:r>
        <w:rPr>
          <w:rFonts w:ascii="Times New Roman" w:hAnsi="Times New Roman"/>
          <w:sz w:val="24"/>
        </w:rPr>
        <w:lastRenderedPageBreak/>
        <w:t xml:space="preserve">pakalpojuma veida, nevis nozares, kā arī atspoguļotas korekcijas, lai precīzāk noteiktu pakalpojumu vērtību, kā norādīts </w:t>
      </w:r>
      <w:r>
        <w:rPr>
          <w:rFonts w:ascii="Times New Roman" w:hAnsi="Times New Roman"/>
          <w:i/>
          <w:iCs/>
          <w:sz w:val="24"/>
        </w:rPr>
        <w:t>TiSMoS</w:t>
      </w:r>
      <w:r>
        <w:rPr>
          <w:rFonts w:ascii="Times New Roman" w:hAnsi="Times New Roman"/>
          <w:sz w:val="24"/>
        </w:rPr>
        <w:t>. Izpētes novērtējumos iekļauti ASV sniegtie un saņemtie pakalpojumi iedalījumā pēc pakalpojumu sniegšanas veida 24 pakalpojumu kategorijās par 2016. gadu.</w:t>
      </w:r>
    </w:p>
    <w:p w14:paraId="361B9504" w14:textId="77777777" w:rsidR="005A04B3" w:rsidRPr="00A96ED6" w:rsidRDefault="005A04B3" w:rsidP="005A04B3">
      <w:pPr>
        <w:jc w:val="both"/>
        <w:rPr>
          <w:rFonts w:ascii="Times New Roman" w:hAnsi="Times New Roman" w:cs="Times New Roman"/>
          <w:noProof/>
          <w:sz w:val="24"/>
        </w:rPr>
      </w:pPr>
    </w:p>
    <w:p w14:paraId="5B307A5E"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BEA</w:t>
      </w:r>
      <w:r>
        <w:rPr>
          <w:rFonts w:ascii="Times New Roman" w:hAnsi="Times New Roman"/>
          <w:sz w:val="24"/>
        </w:rPr>
        <w:t xml:space="preserve"> veiktie izpētes novērtējumi par pakalpojumu tirdzniecību iedalījumā pēc pakalpojumu sniegšanas veida ir balstīti uz: 1) </w:t>
      </w:r>
      <w:r>
        <w:rPr>
          <w:rFonts w:ascii="Times New Roman" w:hAnsi="Times New Roman"/>
          <w:i/>
          <w:iCs/>
          <w:sz w:val="24"/>
        </w:rPr>
        <w:t>BEA</w:t>
      </w:r>
      <w:r>
        <w:rPr>
          <w:rFonts w:ascii="Times New Roman" w:hAnsi="Times New Roman"/>
          <w:sz w:val="24"/>
        </w:rPr>
        <w:t xml:space="preserve"> pakalpojumu tirdzniecības statistikas iedalījumu pēc pakalpojumu sniegšanas veida, 2) izplatīšanas pakalpojumu novērtējumu, 3) tirdzniecības posteņa korekciju ceļošanas datu statistikā, lai izslēgtu preču pirkšanas un pārdošanas apjomu novērtējumus, un 4) </w:t>
      </w:r>
      <w:r>
        <w:rPr>
          <w:rFonts w:ascii="Times New Roman" w:hAnsi="Times New Roman"/>
          <w:i/>
          <w:iCs/>
          <w:sz w:val="24"/>
        </w:rPr>
        <w:t>BEA</w:t>
      </w:r>
      <w:r>
        <w:rPr>
          <w:rFonts w:ascii="Times New Roman" w:hAnsi="Times New Roman"/>
          <w:sz w:val="24"/>
        </w:rPr>
        <w:t xml:space="preserve"> izstrādāto </w:t>
      </w:r>
      <w:r>
        <w:rPr>
          <w:rFonts w:ascii="Times New Roman" w:hAnsi="Times New Roman"/>
          <w:i/>
          <w:iCs/>
          <w:sz w:val="24"/>
        </w:rPr>
        <w:t>FATS</w:t>
      </w:r>
      <w:r>
        <w:rPr>
          <w:rFonts w:ascii="Times New Roman" w:hAnsi="Times New Roman"/>
          <w:sz w:val="24"/>
        </w:rPr>
        <w:t xml:space="preserve"> par pakalpojumiem, ko sniedz uzņēmējvalstīm, ar daudznacionālu uzņēmumu (</w:t>
      </w:r>
      <w:r>
        <w:rPr>
          <w:rFonts w:ascii="Times New Roman" w:hAnsi="Times New Roman"/>
          <w:i/>
          <w:iCs/>
          <w:sz w:val="24"/>
        </w:rPr>
        <w:t>MNE</w:t>
      </w:r>
      <w:r>
        <w:rPr>
          <w:rFonts w:ascii="Times New Roman" w:hAnsi="Times New Roman"/>
          <w:sz w:val="24"/>
        </w:rPr>
        <w:t>) saistītiem uzņēmumiem veicot tiešo ārvalstu ieguldījumu, ko attiecina uz 3. veidu.</w:t>
      </w:r>
    </w:p>
    <w:p w14:paraId="6DD33FAA" w14:textId="77777777" w:rsidR="005A04B3" w:rsidRPr="00A96ED6" w:rsidRDefault="005A04B3" w:rsidP="005A04B3">
      <w:pPr>
        <w:jc w:val="both"/>
        <w:rPr>
          <w:rFonts w:ascii="Times New Roman" w:hAnsi="Times New Roman" w:cs="Times New Roman"/>
          <w:noProof/>
          <w:sz w:val="24"/>
        </w:rPr>
      </w:pPr>
    </w:p>
    <w:p w14:paraId="5C3E3C97"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BEA</w:t>
      </w:r>
      <w:r>
        <w:rPr>
          <w:rFonts w:ascii="Times New Roman" w:hAnsi="Times New Roman"/>
          <w:sz w:val="24"/>
        </w:rPr>
        <w:t xml:space="preserve"> vissīkāk izstrādāto pakalpojumu tirdzniecības statistiku, ko ik gadu publicē kā papildinājumu ASV maksājumu bilances (</w:t>
      </w:r>
      <w:r>
        <w:rPr>
          <w:rFonts w:ascii="Times New Roman" w:hAnsi="Times New Roman"/>
          <w:i/>
          <w:iCs/>
          <w:sz w:val="24"/>
        </w:rPr>
        <w:t>BOP</w:t>
      </w:r>
      <w:r>
        <w:rPr>
          <w:rFonts w:ascii="Times New Roman" w:hAnsi="Times New Roman"/>
          <w:sz w:val="24"/>
        </w:rPr>
        <w:t xml:space="preserve">) kontiem, iedala pēc pakalpojumu sniegšanas veida, balstoties uz apsekojumu datiem un pieņēmumiem, kas iekļauti starptautiskajās vadlīnijās. </w:t>
      </w:r>
      <w:r>
        <w:rPr>
          <w:rFonts w:ascii="Times New Roman" w:hAnsi="Times New Roman"/>
          <w:i/>
          <w:iCs/>
          <w:sz w:val="24"/>
        </w:rPr>
        <w:t>BEA</w:t>
      </w:r>
      <w:r>
        <w:rPr>
          <w:rFonts w:ascii="Times New Roman" w:hAnsi="Times New Roman"/>
          <w:sz w:val="24"/>
        </w:rPr>
        <w:t xml:space="preserve"> sāka vākt apsekojumu datus par pakalpojumu sniegšanas veidiem 2017. gada Standarta apsekojumā par izvēlētu pakalpojumu un intelektuālā īpašuma darījumiem ar ārvalstniekiem (BE-120). Šā apsekojuma struktūra ir sīkāk aplūkota šīs rokasgrāmatas 5. nodaļā. Šajā apsekojumā </w:t>
      </w:r>
      <w:r>
        <w:rPr>
          <w:rFonts w:ascii="Times New Roman" w:hAnsi="Times New Roman"/>
          <w:i/>
          <w:iCs/>
          <w:sz w:val="24"/>
        </w:rPr>
        <w:t>BEA</w:t>
      </w:r>
      <w:r>
        <w:rPr>
          <w:rFonts w:ascii="Times New Roman" w:hAnsi="Times New Roman"/>
          <w:sz w:val="24"/>
        </w:rPr>
        <w:t xml:space="preserve"> noskaidroja 1. veidā sniegto pakalpojumu procentuālo apmēru 13 pakalpojumu kategorijās posteņos “Citi saimnieciskās darbības pakalpojumi” un “Individuālie, kultūras un atpūtas pakalpojumi”. </w:t>
      </w:r>
      <w:r>
        <w:rPr>
          <w:rFonts w:ascii="Times New Roman" w:hAnsi="Times New Roman"/>
          <w:i/>
          <w:iCs/>
          <w:sz w:val="24"/>
        </w:rPr>
        <w:t>BEA</w:t>
      </w:r>
      <w:r>
        <w:rPr>
          <w:rFonts w:ascii="Times New Roman" w:hAnsi="Times New Roman"/>
          <w:sz w:val="24"/>
        </w:rPr>
        <w:t xml:space="preserve"> izmantoja šo informāciju, lai attiecinātu šo pakalpojumu veidu tirdzniecības proporciju uz 1. veidu.</w:t>
      </w:r>
    </w:p>
    <w:p w14:paraId="5AA752FB" w14:textId="77777777" w:rsidR="005A04B3" w:rsidRPr="00A96ED6" w:rsidRDefault="005A04B3" w:rsidP="005A04B3">
      <w:pPr>
        <w:jc w:val="both"/>
        <w:rPr>
          <w:rFonts w:ascii="Times New Roman" w:hAnsi="Times New Roman" w:cs="Times New Roman"/>
          <w:noProof/>
          <w:sz w:val="24"/>
        </w:rPr>
      </w:pPr>
    </w:p>
    <w:p w14:paraId="60275720"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BEA</w:t>
      </w:r>
      <w:r>
        <w:rPr>
          <w:rFonts w:ascii="Times New Roman" w:hAnsi="Times New Roman"/>
          <w:sz w:val="24"/>
        </w:rPr>
        <w:t xml:space="preserve"> agrākie novērtējumi par pakalpojumu tirdzniecību iedalījumā pēc pakalpojumu sniegšanas veida bija balstīti uz MSITS V nodaļā un attiecīgi MSITS 2010 Apkopotāja rokasgrāmatā izklāstīto vienkāršotā iedalījuma metodi, kas paredz, ka pakalpojumu kategorijas attiecina vai nu uz vienu dominējošo pakalpojumu sniegšanas veidu, vai arī uz svarīgāko pakalpojumu sniegšanas veidu, ja nav dominējošā pakalpojumu sniegšanas veida. </w:t>
      </w:r>
      <w:r>
        <w:rPr>
          <w:rFonts w:ascii="Times New Roman" w:hAnsi="Times New Roman"/>
          <w:i/>
          <w:iCs/>
          <w:sz w:val="24"/>
        </w:rPr>
        <w:t>BEA</w:t>
      </w:r>
      <w:r>
        <w:rPr>
          <w:rFonts w:ascii="Times New Roman" w:hAnsi="Times New Roman"/>
          <w:sz w:val="24"/>
        </w:rPr>
        <w:t xml:space="preserve"> pilnveidoja savu pieeju, attiecinot pakalpojumu veidus uz vairākiem pakalpojumu sniegšanas veidiem, balstoties uz pieņēmumiem par to, kā eksportētāji (vai importētāji) pakalpojumus, visticamāk, sniedz ASV teritorijā. Uz 1. veidu attiecinātais procentuālais apmērs, balstoties uz apsekojuma datiem, bija diezgan tuvu apmēram, kas bija novērtēts atbilstoši vienkāršotajai pieejai, ko saskaņā ar MSITS 2010 aicināts izmantot attiecībā uz vairumu pakalpojumu kategoriju.</w:t>
      </w:r>
    </w:p>
    <w:p w14:paraId="60464EB3" w14:textId="77777777" w:rsidR="005A04B3" w:rsidRPr="00A96ED6" w:rsidRDefault="005A04B3" w:rsidP="005A04B3">
      <w:pPr>
        <w:jc w:val="both"/>
        <w:rPr>
          <w:rFonts w:ascii="Times New Roman" w:hAnsi="Times New Roman" w:cs="Times New Roman"/>
          <w:noProof/>
          <w:sz w:val="24"/>
        </w:rPr>
      </w:pPr>
    </w:p>
    <w:p w14:paraId="04460E5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Attiecībā uz vairumu pakalpojumu veidu, uz kuriem attiecās apsekojuma jautājumi par pakalpojumu sniegšanas veidiem, atlikušais procentuālais apjoms, kas nebija attiecināts uz 1. veidu, bija attiecināts uz 4. veidu, izņemot juridiskos pakalpojumus, attiecībā uz kuriem atlikusī vērtība bija vienādi attiecināta uz 2. un 4. veidu.</w:t>
      </w:r>
      <w:r w:rsidRPr="00A96ED6">
        <w:rPr>
          <w:rStyle w:val="FootnoteReference"/>
          <w:rFonts w:ascii="Times New Roman" w:hAnsi="Times New Roman" w:cs="Times New Roman"/>
          <w:noProof/>
          <w:sz w:val="24"/>
        </w:rPr>
        <w:footnoteReference w:id="202"/>
      </w:r>
      <w:r>
        <w:rPr>
          <w:rFonts w:ascii="Times New Roman" w:hAnsi="Times New Roman"/>
          <w:sz w:val="24"/>
        </w:rPr>
        <w:t xml:space="preserve"> Attiecībā uz pakalpojumu kategorijām, uz kurām neattiecās apsekojuma jautājumi par pakalpojumu sniegšanas veidiem, </w:t>
      </w:r>
      <w:r>
        <w:rPr>
          <w:rFonts w:ascii="Times New Roman" w:hAnsi="Times New Roman"/>
          <w:i/>
          <w:iCs/>
          <w:sz w:val="24"/>
        </w:rPr>
        <w:t>BEA</w:t>
      </w:r>
      <w:r>
        <w:rPr>
          <w:rFonts w:ascii="Times New Roman" w:hAnsi="Times New Roman"/>
          <w:sz w:val="24"/>
        </w:rPr>
        <w:t xml:space="preserve"> izmantoja pilnveidoto vienkāršoto pieeju, jo tā iepriekš bija efektīva, iedalot pakalpojumu tirdzniecību pēc pakalpojumu sniegšanas veidiem.</w:t>
      </w:r>
    </w:p>
    <w:p w14:paraId="0EA09C89" w14:textId="77777777" w:rsidR="005A04B3" w:rsidRPr="00A96ED6" w:rsidRDefault="005A04B3" w:rsidP="005A04B3">
      <w:pPr>
        <w:jc w:val="both"/>
        <w:rPr>
          <w:rFonts w:ascii="Times New Roman" w:hAnsi="Times New Roman" w:cs="Times New Roman"/>
          <w:noProof/>
          <w:sz w:val="24"/>
        </w:rPr>
      </w:pPr>
    </w:p>
    <w:p w14:paraId="42A1FC7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Izplatīšanas pakalpojumus </w:t>
      </w:r>
      <w:r>
        <w:rPr>
          <w:rFonts w:ascii="Times New Roman" w:hAnsi="Times New Roman"/>
          <w:i/>
          <w:iCs/>
          <w:sz w:val="24"/>
        </w:rPr>
        <w:t>BOP</w:t>
      </w:r>
      <w:r>
        <w:rPr>
          <w:rFonts w:ascii="Times New Roman" w:hAnsi="Times New Roman"/>
          <w:sz w:val="24"/>
        </w:rPr>
        <w:t xml:space="preserve"> kontos nenovērtē atsevišķi, proti, starptautisko izplatīšanas pakalpojumu vērtību neatšķirami ietver tirgoto preču vērtībā. Tādēļ</w:t>
      </w:r>
      <w:r>
        <w:rPr>
          <w:rFonts w:ascii="Times New Roman" w:hAnsi="Times New Roman"/>
          <w:i/>
          <w:iCs/>
          <w:sz w:val="24"/>
        </w:rPr>
        <w:t xml:space="preserve"> BEA</w:t>
      </w:r>
      <w:r>
        <w:rPr>
          <w:rFonts w:ascii="Times New Roman" w:hAnsi="Times New Roman"/>
          <w:sz w:val="24"/>
        </w:rPr>
        <w:t xml:space="preserve"> atsevišķi novērtē izplatīšanas pakalpojumu vērtību atbilstoši </w:t>
      </w:r>
      <w:r>
        <w:rPr>
          <w:rFonts w:ascii="Times New Roman" w:hAnsi="Times New Roman"/>
          <w:i/>
          <w:iCs/>
          <w:sz w:val="24"/>
        </w:rPr>
        <w:t>MSITS</w:t>
      </w:r>
      <w:r>
        <w:rPr>
          <w:rFonts w:ascii="Times New Roman" w:hAnsi="Times New Roman"/>
          <w:sz w:val="24"/>
        </w:rPr>
        <w:t xml:space="preserve"> sniegtajiem ieteikumiem, lai “pilnīgāk </w:t>
      </w:r>
      <w:r>
        <w:rPr>
          <w:rFonts w:ascii="Times New Roman" w:hAnsi="Times New Roman"/>
          <w:sz w:val="24"/>
        </w:rPr>
        <w:lastRenderedPageBreak/>
        <w:t>analizētu starptautisko pakalpojumu sniegšanu”. Izplatīšanas pakalpojumu eksportu nosaka, reizinot preču eksporta vērtību, ASV vairumtirgotāju un mazumtirgotāju eksporta pakalpojumu pārdošanas apjoma procentuālo apmēru un ASV vairumtirgotāju un mazumtirgotāju nopelnīto tirdzniecības uzcenojumu par viņu kopējo pārdošanas apjomu. Izplatīšanas pakalpojumu importu nosaka līdzīgi, jo nav pieejami dati ne par ārvalstu vairumtirgotāju un mazumtirgotāju organizētā importa procentuālo apmēru, ne viņu nopelnītajiem tirdzniecības uzcenojumiem, jo pieņem, ka ārvalstu vairumtirgotāji ir uzrādījuši ASV importa proporciju tāpat kā ASV vairumtirgotāji ir uzrādījuši ASV eksportu. Izplatīšanas pakalpojumus klasificē 1. veidā atbilstoši starptautiskajām vadlīnijām.</w:t>
      </w:r>
    </w:p>
    <w:p w14:paraId="5B5EA8F5" w14:textId="77777777" w:rsidR="005A04B3" w:rsidRPr="00A96ED6" w:rsidRDefault="005A04B3" w:rsidP="005A04B3">
      <w:pPr>
        <w:jc w:val="both"/>
        <w:rPr>
          <w:rFonts w:ascii="Times New Roman" w:hAnsi="Times New Roman" w:cs="Times New Roman"/>
          <w:noProof/>
          <w:sz w:val="24"/>
        </w:rPr>
      </w:pPr>
    </w:p>
    <w:p w14:paraId="5984AF6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Lai atbilstoši novērtētu ceļošanas pakalpojumu tirdzniecību saskaņā ar </w:t>
      </w:r>
      <w:r>
        <w:rPr>
          <w:rFonts w:ascii="Times New Roman" w:hAnsi="Times New Roman"/>
          <w:i/>
          <w:iCs/>
          <w:sz w:val="24"/>
        </w:rPr>
        <w:t>GATS</w:t>
      </w:r>
      <w:r>
        <w:rPr>
          <w:rFonts w:ascii="Times New Roman" w:hAnsi="Times New Roman"/>
          <w:sz w:val="24"/>
        </w:rPr>
        <w:t xml:space="preserve">, </w:t>
      </w:r>
      <w:r>
        <w:rPr>
          <w:rFonts w:ascii="Times New Roman" w:hAnsi="Times New Roman"/>
          <w:i/>
          <w:iCs/>
          <w:sz w:val="24"/>
        </w:rPr>
        <w:t>BEA</w:t>
      </w:r>
      <w:r>
        <w:rPr>
          <w:rFonts w:ascii="Times New Roman" w:hAnsi="Times New Roman"/>
          <w:sz w:val="24"/>
        </w:rPr>
        <w:t xml:space="preserve"> atskaita tādu ceļošanas novērtējumos uzskaitīto preču iegādes apjomus kā dāvanas un suvenīri. </w:t>
      </w:r>
      <w:r>
        <w:rPr>
          <w:rFonts w:ascii="Times New Roman" w:hAnsi="Times New Roman"/>
          <w:i/>
          <w:iCs/>
          <w:sz w:val="24"/>
        </w:rPr>
        <w:t>BEA</w:t>
      </w:r>
      <w:r>
        <w:rPr>
          <w:rFonts w:ascii="Times New Roman" w:hAnsi="Times New Roman"/>
          <w:sz w:val="24"/>
        </w:rPr>
        <w:t xml:space="preserve"> nosaka postenī “Ceļošana” uzskaitīto preču vērtību, balstoties uz proporciju vidējiem ceļošanas izdevumiem par precēm, kas izriet no ASV Tirdzniecības departamenta, Starptautiskās tirdzniecības administrācijas un Valsts Ceļojumu un tūrisma biroja (</w:t>
      </w:r>
      <w:r>
        <w:rPr>
          <w:rFonts w:ascii="Times New Roman" w:hAnsi="Times New Roman"/>
          <w:i/>
          <w:iCs/>
          <w:sz w:val="24"/>
        </w:rPr>
        <w:t>NTTO</w:t>
      </w:r>
      <w:r>
        <w:rPr>
          <w:rFonts w:ascii="Times New Roman" w:hAnsi="Times New Roman"/>
          <w:sz w:val="24"/>
        </w:rPr>
        <w:t>) uzraudzītā apsekojuma par starptautiskajiem gaisa satiksmes pasažieriem (</w:t>
      </w:r>
      <w:r>
        <w:rPr>
          <w:rFonts w:ascii="Times New Roman" w:hAnsi="Times New Roman"/>
          <w:i/>
          <w:iCs/>
          <w:sz w:val="24"/>
        </w:rPr>
        <w:t>SIAT</w:t>
      </w:r>
      <w:r>
        <w:rPr>
          <w:rFonts w:ascii="Times New Roman" w:hAnsi="Times New Roman"/>
          <w:sz w:val="24"/>
        </w:rPr>
        <w:t xml:space="preserve">). Attiecībā uz pakalpojumu tirdzniecības novērtējumiem iedalījumā pēc pakalpojumu sniegšanas veida </w:t>
      </w:r>
      <w:r>
        <w:rPr>
          <w:rFonts w:ascii="Times New Roman" w:hAnsi="Times New Roman"/>
          <w:i/>
          <w:iCs/>
          <w:sz w:val="24"/>
        </w:rPr>
        <w:t>BEA</w:t>
      </w:r>
      <w:r>
        <w:rPr>
          <w:rFonts w:ascii="Times New Roman" w:hAnsi="Times New Roman"/>
          <w:sz w:val="24"/>
        </w:rPr>
        <w:t xml:space="preserve"> samazina ceļojumu eksporta apjomu par šo proporciju. Ar </w:t>
      </w:r>
      <w:r>
        <w:rPr>
          <w:rFonts w:ascii="Times New Roman" w:hAnsi="Times New Roman"/>
          <w:i/>
          <w:iCs/>
          <w:sz w:val="24"/>
        </w:rPr>
        <w:t>SIAT</w:t>
      </w:r>
      <w:r>
        <w:rPr>
          <w:rFonts w:ascii="Times New Roman" w:hAnsi="Times New Roman"/>
          <w:sz w:val="24"/>
        </w:rPr>
        <w:t xml:space="preserve"> palīdzību neapkopo sīku informāciju par izdevumiem saistībā ar importu, tādēļ to pašu procentuālo apmēru pieņem un piemēro ceļojumu pakalpojumu importam, lai iegūtu lielumu, kas neietver preces.</w:t>
      </w:r>
    </w:p>
    <w:p w14:paraId="5249A136" w14:textId="77777777" w:rsidR="005A04B3" w:rsidRPr="00A96ED6" w:rsidRDefault="005A04B3" w:rsidP="005A04B3">
      <w:pPr>
        <w:jc w:val="both"/>
        <w:rPr>
          <w:rFonts w:ascii="Times New Roman" w:hAnsi="Times New Roman" w:cs="Times New Roman"/>
          <w:noProof/>
          <w:sz w:val="24"/>
        </w:rPr>
      </w:pPr>
    </w:p>
    <w:p w14:paraId="6DBA878E"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BEA</w:t>
      </w:r>
      <w:r>
        <w:rPr>
          <w:rFonts w:ascii="Times New Roman" w:hAnsi="Times New Roman"/>
          <w:sz w:val="24"/>
        </w:rPr>
        <w:t xml:space="preserve"> novērtējums par 3. veidā sniegtajiem pakalpojumiem lielākoties ir balstīts uz tā apkopoto </w:t>
      </w:r>
      <w:r>
        <w:rPr>
          <w:rFonts w:ascii="Times New Roman" w:hAnsi="Times New Roman"/>
          <w:i/>
          <w:iCs/>
          <w:sz w:val="24"/>
        </w:rPr>
        <w:t>FATS</w:t>
      </w:r>
      <w:r>
        <w:rPr>
          <w:rFonts w:ascii="Times New Roman" w:hAnsi="Times New Roman"/>
          <w:sz w:val="24"/>
        </w:rPr>
        <w:t xml:space="preserve"> par ASV pakalpojumiem, ko sniedz uzņēmējvalstīm, </w:t>
      </w:r>
      <w:r>
        <w:rPr>
          <w:rFonts w:ascii="Times New Roman" w:hAnsi="Times New Roman"/>
          <w:i/>
          <w:iCs/>
          <w:sz w:val="24"/>
        </w:rPr>
        <w:t>MNE</w:t>
      </w:r>
      <w:r>
        <w:rPr>
          <w:rFonts w:ascii="Times New Roman" w:hAnsi="Times New Roman"/>
          <w:sz w:val="24"/>
        </w:rPr>
        <w:t xml:space="preserve"> saistītiem uzņēmumiem veicot tiešo ieguldījumu. Lai novērtētu pakalpojumu tirdzniecību iedalījumā pēc pakalpojumu sniegšanas veida atbilstoši attiecīgajai pakalpojuma kategorijai, </w:t>
      </w:r>
      <w:r>
        <w:rPr>
          <w:rFonts w:ascii="Times New Roman" w:hAnsi="Times New Roman"/>
          <w:i/>
          <w:iCs/>
          <w:sz w:val="24"/>
        </w:rPr>
        <w:t>BEA</w:t>
      </w:r>
      <w:r>
        <w:rPr>
          <w:rFonts w:ascii="Times New Roman" w:hAnsi="Times New Roman"/>
          <w:sz w:val="24"/>
        </w:rPr>
        <w:t xml:space="preserve"> ir izstrādājis </w:t>
      </w:r>
      <w:r>
        <w:rPr>
          <w:rFonts w:ascii="Times New Roman" w:hAnsi="Times New Roman"/>
          <w:i/>
          <w:iCs/>
          <w:sz w:val="24"/>
        </w:rPr>
        <w:t>BEA</w:t>
      </w:r>
      <w:r>
        <w:rPr>
          <w:rFonts w:ascii="Times New Roman" w:hAnsi="Times New Roman"/>
          <w:sz w:val="24"/>
        </w:rPr>
        <w:t xml:space="preserve"> un </w:t>
      </w:r>
      <w:r>
        <w:rPr>
          <w:rFonts w:ascii="Times New Roman" w:hAnsi="Times New Roman"/>
          <w:i/>
          <w:iCs/>
          <w:sz w:val="24"/>
        </w:rPr>
        <w:t>FATS</w:t>
      </w:r>
      <w:r>
        <w:rPr>
          <w:rFonts w:ascii="Times New Roman" w:hAnsi="Times New Roman"/>
          <w:sz w:val="24"/>
        </w:rPr>
        <w:t xml:space="preserve"> savstarpējās atbilstības tabulu, kurā informācija ir klasificēta pēc nozares, kurā darbojas ziņotājs ar lielāko pārdošanas apjomu, un pēc </w:t>
      </w:r>
      <w:r>
        <w:rPr>
          <w:rFonts w:ascii="Times New Roman" w:hAnsi="Times New Roman"/>
          <w:i/>
          <w:iCs/>
          <w:sz w:val="24"/>
        </w:rPr>
        <w:t>BEA</w:t>
      </w:r>
      <w:r>
        <w:rPr>
          <w:rFonts w:ascii="Times New Roman" w:hAnsi="Times New Roman"/>
          <w:sz w:val="24"/>
        </w:rPr>
        <w:t xml:space="preserve"> pakalpojumu tirdzniecības kategorijām, kas norādītas </w:t>
      </w:r>
      <w:r>
        <w:rPr>
          <w:rFonts w:ascii="Times New Roman" w:hAnsi="Times New Roman"/>
          <w:i/>
          <w:iCs/>
          <w:sz w:val="24"/>
        </w:rPr>
        <w:t>BOP</w:t>
      </w:r>
      <w:r>
        <w:rPr>
          <w:rFonts w:ascii="Times New Roman" w:hAnsi="Times New Roman"/>
          <w:sz w:val="24"/>
        </w:rPr>
        <w:t xml:space="preserve"> kontos. Atbilstības tabulā, ko </w:t>
      </w:r>
      <w:r>
        <w:rPr>
          <w:rFonts w:ascii="Times New Roman" w:hAnsi="Times New Roman"/>
          <w:i/>
          <w:iCs/>
          <w:sz w:val="24"/>
        </w:rPr>
        <w:t>BEA</w:t>
      </w:r>
      <w:r>
        <w:rPr>
          <w:rFonts w:ascii="Times New Roman" w:hAnsi="Times New Roman"/>
          <w:sz w:val="24"/>
        </w:rPr>
        <w:t xml:space="preserve"> laika gaitā cer pilnveidot, iekļautas </w:t>
      </w:r>
      <w:r>
        <w:rPr>
          <w:rFonts w:ascii="Times New Roman" w:hAnsi="Times New Roman"/>
          <w:i/>
          <w:iCs/>
          <w:sz w:val="24"/>
        </w:rPr>
        <w:t>FATS</w:t>
      </w:r>
      <w:r>
        <w:rPr>
          <w:rFonts w:ascii="Times New Roman" w:hAnsi="Times New Roman"/>
          <w:sz w:val="24"/>
        </w:rPr>
        <w:t xml:space="preserve"> pakalpojumu veidu aptuvenās vērtības, lai varētu salīdzināt to, kā ASV uzņēmumi sniedz dažāda veida pakalpojumus visos četros veidos. 3. veida novērtējumi arī ietver būvniecības un ieguves rūpniecības pakalpojumu</w:t>
      </w:r>
      <w:r w:rsidRPr="00A96ED6">
        <w:rPr>
          <w:rStyle w:val="FootnoteReference"/>
          <w:rFonts w:ascii="Times New Roman" w:hAnsi="Times New Roman" w:cs="Times New Roman"/>
          <w:noProof/>
          <w:sz w:val="24"/>
        </w:rPr>
        <w:footnoteReference w:id="203"/>
      </w:r>
      <w:r>
        <w:rPr>
          <w:rFonts w:ascii="Times New Roman" w:hAnsi="Times New Roman"/>
          <w:sz w:val="24"/>
        </w:rPr>
        <w:t xml:space="preserve"> proporciju, kas izriet no </w:t>
      </w:r>
      <w:r>
        <w:rPr>
          <w:rFonts w:ascii="Times New Roman" w:hAnsi="Times New Roman"/>
          <w:i/>
          <w:iCs/>
          <w:sz w:val="24"/>
        </w:rPr>
        <w:t>BEA</w:t>
      </w:r>
      <w:r>
        <w:rPr>
          <w:rFonts w:ascii="Times New Roman" w:hAnsi="Times New Roman"/>
          <w:sz w:val="24"/>
        </w:rPr>
        <w:t xml:space="preserve"> izveidotajiem </w:t>
      </w:r>
      <w:r>
        <w:rPr>
          <w:rFonts w:ascii="Times New Roman" w:hAnsi="Times New Roman"/>
          <w:i/>
          <w:iCs/>
          <w:sz w:val="24"/>
        </w:rPr>
        <w:t>BOP</w:t>
      </w:r>
      <w:r>
        <w:rPr>
          <w:rFonts w:ascii="Times New Roman" w:hAnsi="Times New Roman"/>
          <w:sz w:val="24"/>
        </w:rPr>
        <w:t xml:space="preserve"> kontiem.</w:t>
      </w:r>
    </w:p>
    <w:p w14:paraId="27EF44DA" w14:textId="77777777" w:rsidR="005A04B3" w:rsidRPr="00A96ED6" w:rsidRDefault="005A04B3" w:rsidP="005A04B3">
      <w:pPr>
        <w:jc w:val="both"/>
        <w:rPr>
          <w:rFonts w:ascii="Times New Roman" w:hAnsi="Times New Roman" w:cs="Times New Roman"/>
          <w:noProof/>
          <w:sz w:val="24"/>
        </w:rPr>
      </w:pPr>
    </w:p>
    <w:p w14:paraId="21313930"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BEA</w:t>
      </w:r>
      <w:r>
        <w:rPr>
          <w:rFonts w:ascii="Times New Roman" w:hAnsi="Times New Roman"/>
          <w:sz w:val="24"/>
        </w:rPr>
        <w:t xml:space="preserve"> novērtējumi par pakalpojumu tirdzniecību iedalījumā pēc pakalpojumu sniegšanas veida liecina, ka 3. veids ir dominējošais pakalpojumu sniegšanas veids gan attiecībā uz sniegtajiem, gan saņemtajiem pakalpojumiem, pārsniedzot pārējo trīs veidu kopējo vērtību. 1. veids ir nākamais izplatītākais pakalpojumu sniegšanas veids gan attiecībā uz sniegtajiem</w:t>
      </w:r>
      <w:r w:rsidRPr="00A96ED6">
        <w:rPr>
          <w:rStyle w:val="FootnoteReference"/>
          <w:rFonts w:ascii="Times New Roman" w:hAnsi="Times New Roman" w:cs="Times New Roman"/>
          <w:noProof/>
          <w:sz w:val="24"/>
        </w:rPr>
        <w:footnoteReference w:id="204"/>
      </w:r>
      <w:r>
        <w:rPr>
          <w:rFonts w:ascii="Times New Roman" w:hAnsi="Times New Roman"/>
          <w:sz w:val="24"/>
        </w:rPr>
        <w:t>, gan saņemtajiem pakalpojumiem, kam attiecīgi seko 2. veids un pēc tam 4. veids.</w:t>
      </w:r>
    </w:p>
    <w:p w14:paraId="786B9FAE" w14:textId="77777777" w:rsidR="005A04B3" w:rsidRPr="00A96ED6" w:rsidRDefault="005A04B3" w:rsidP="005A04B3">
      <w:pPr>
        <w:jc w:val="both"/>
        <w:rPr>
          <w:rFonts w:ascii="Times New Roman" w:hAnsi="Times New Roman" w:cs="Times New Roman"/>
          <w:noProof/>
          <w:sz w:val="24"/>
        </w:rPr>
      </w:pPr>
    </w:p>
    <w:p w14:paraId="53D9CDB8"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13.8. attēls. Pakalpojumu tirdzniecība pēc pakalpojumu sniegšanas veida Amerikas Savienotajās Valstīs</w:t>
      </w:r>
      <w:r>
        <w:rPr>
          <w:noProof/>
        </w:rPr>
        <w:drawing>
          <wp:anchor distT="0" distB="0" distL="0" distR="0" simplePos="0" relativeHeight="251641344" behindDoc="1" locked="0" layoutInCell="1" allowOverlap="1" wp14:anchorId="4DBC8E32" wp14:editId="55A7EDB4">
            <wp:simplePos x="0" y="0"/>
            <wp:positionH relativeFrom="page">
              <wp:posOffset>1181100</wp:posOffset>
            </wp:positionH>
            <wp:positionV relativeFrom="paragraph">
              <wp:posOffset>278130</wp:posOffset>
            </wp:positionV>
            <wp:extent cx="4229100" cy="3329940"/>
            <wp:effectExtent l="0" t="0" r="0" b="3810"/>
            <wp:wrapTopAndBottom/>
            <wp:docPr id="953" name="Image 953" descr="A graph of services offered by a service&#10;&#10;Description automatically generated with medium confidenc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53" name="Image 953" descr="A graph of services offered by a service&#10;&#10;Description automatically generated with medium confidence"/>
                    <pic:cNvPicPr/>
                  </pic:nvPicPr>
                  <pic:blipFill>
                    <a:blip r:embed="rId76" cstate="print"/>
                    <a:stretch>
                      <a:fillRect/>
                    </a:stretch>
                  </pic:blipFill>
                  <pic:spPr>
                    <a:xfrm>
                      <a:off x="0" y="0"/>
                      <a:ext cx="4229100" cy="3329940"/>
                    </a:xfrm>
                    <a:prstGeom prst="rect">
                      <a:avLst/>
                    </a:prstGeom>
                  </pic:spPr>
                </pic:pic>
              </a:graphicData>
            </a:graphic>
            <wp14:sizeRelH relativeFrom="margin">
              <wp14:pctWidth>0</wp14:pctWidth>
            </wp14:sizeRelH>
            <wp14:sizeRelV relativeFrom="margin">
              <wp14:pctHeight>0</wp14:pctHeight>
            </wp14:sizeRelV>
          </wp:anchor>
        </w:drawing>
      </w:r>
    </w:p>
    <w:p w14:paraId="65B60141" w14:textId="77777777" w:rsidR="005A04B3" w:rsidRPr="00A96ED6" w:rsidRDefault="005A04B3" w:rsidP="005A04B3">
      <w:pPr>
        <w:jc w:val="both"/>
        <w:rPr>
          <w:rFonts w:ascii="Times New Roman" w:hAnsi="Times New Roman" w:cs="Times New Roman"/>
          <w:b/>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4565"/>
        <w:gridCol w:w="4566"/>
      </w:tblGrid>
      <w:tr w:rsidR="00B36F9E" w:rsidRPr="00282A22" w14:paraId="51EF541E" w14:textId="77777777" w:rsidTr="00A6022D">
        <w:tc>
          <w:tcPr>
            <w:tcW w:w="2500" w:type="pct"/>
          </w:tcPr>
          <w:p w14:paraId="50837713" w14:textId="77777777" w:rsidR="00B36F9E" w:rsidRPr="00282A22" w:rsidRDefault="00B36F9E" w:rsidP="00A6022D">
            <w:pPr>
              <w:ind w:left="57" w:right="57"/>
              <w:jc w:val="center"/>
              <w:rPr>
                <w:rFonts w:ascii="Times New Roman" w:hAnsi="Times New Roman" w:cs="Times New Roman"/>
                <w:sz w:val="24"/>
              </w:rPr>
            </w:pPr>
            <w:r w:rsidRPr="00F7559B">
              <w:rPr>
                <w:rFonts w:ascii="Times New Roman" w:hAnsi="Times New Roman" w:cs="Times New Roman"/>
                <w:b/>
                <w:bCs/>
                <w:noProof/>
                <w:sz w:val="24"/>
                <w:szCs w:val="24"/>
                <w:lang w:val="en-US"/>
              </w:rPr>
              <w:t>Angļu val.</w:t>
            </w:r>
          </w:p>
        </w:tc>
        <w:tc>
          <w:tcPr>
            <w:tcW w:w="2500" w:type="pct"/>
          </w:tcPr>
          <w:p w14:paraId="5E7BE439" w14:textId="77777777" w:rsidR="00B36F9E" w:rsidRPr="00282A22" w:rsidRDefault="00B36F9E" w:rsidP="00A6022D">
            <w:pPr>
              <w:ind w:left="57" w:right="57"/>
              <w:jc w:val="center"/>
              <w:rPr>
                <w:rFonts w:ascii="Times New Roman" w:hAnsi="Times New Roman" w:cs="Times New Roman"/>
                <w:bCs/>
                <w:noProof/>
                <w:sz w:val="24"/>
              </w:rPr>
            </w:pPr>
            <w:r w:rsidRPr="00F7559B">
              <w:rPr>
                <w:rFonts w:ascii="Times New Roman" w:hAnsi="Times New Roman" w:cs="Times New Roman"/>
                <w:b/>
                <w:bCs/>
                <w:noProof/>
                <w:sz w:val="24"/>
                <w:szCs w:val="24"/>
                <w:lang w:val="en-US"/>
              </w:rPr>
              <w:t>Latviešu val.</w:t>
            </w:r>
          </w:p>
        </w:tc>
      </w:tr>
      <w:tr w:rsidR="00B36F9E" w:rsidRPr="00282A22" w14:paraId="3D1E00F4" w14:textId="77777777" w:rsidTr="00A6022D">
        <w:tc>
          <w:tcPr>
            <w:tcW w:w="2500" w:type="pct"/>
          </w:tcPr>
          <w:p w14:paraId="657AF4F0" w14:textId="77777777" w:rsidR="00B36F9E" w:rsidRPr="00282A22" w:rsidRDefault="00B36F9E"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Billiona of U.S. dollars</w:t>
            </w:r>
          </w:p>
        </w:tc>
        <w:tc>
          <w:tcPr>
            <w:tcW w:w="2500" w:type="pct"/>
          </w:tcPr>
          <w:p w14:paraId="3913868F" w14:textId="77777777" w:rsidR="00B36F9E" w:rsidRPr="00282A22" w:rsidRDefault="00B36F9E" w:rsidP="00A6022D">
            <w:pPr>
              <w:ind w:left="57" w:right="57"/>
              <w:jc w:val="both"/>
              <w:rPr>
                <w:rFonts w:ascii="Times New Roman" w:hAnsi="Times New Roman" w:cs="Times New Roman"/>
                <w:bCs/>
                <w:noProof/>
                <w:sz w:val="24"/>
              </w:rPr>
            </w:pPr>
            <w:r w:rsidRPr="00282A22">
              <w:rPr>
                <w:rFonts w:ascii="Times New Roman" w:hAnsi="Times New Roman" w:cs="Times New Roman"/>
                <w:sz w:val="24"/>
              </w:rPr>
              <w:t>Miljardi ASV dolāru</w:t>
            </w:r>
          </w:p>
        </w:tc>
      </w:tr>
      <w:tr w:rsidR="00B36F9E" w:rsidRPr="00282A22" w14:paraId="68B186C1" w14:textId="77777777" w:rsidTr="00A6022D">
        <w:tc>
          <w:tcPr>
            <w:tcW w:w="2500" w:type="pct"/>
          </w:tcPr>
          <w:p w14:paraId="431764C9" w14:textId="77777777" w:rsidR="00B36F9E" w:rsidRPr="00282A22" w:rsidRDefault="00B36F9E"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Services supplied</w:t>
            </w:r>
          </w:p>
        </w:tc>
        <w:tc>
          <w:tcPr>
            <w:tcW w:w="2500" w:type="pct"/>
          </w:tcPr>
          <w:p w14:paraId="73824C2E" w14:textId="77777777" w:rsidR="00B36F9E" w:rsidRPr="00282A22" w:rsidRDefault="00B36F9E" w:rsidP="00A6022D">
            <w:pPr>
              <w:ind w:left="57" w:right="57"/>
              <w:jc w:val="both"/>
              <w:rPr>
                <w:rFonts w:ascii="Times New Roman" w:hAnsi="Times New Roman" w:cs="Times New Roman"/>
                <w:bCs/>
                <w:noProof/>
                <w:sz w:val="24"/>
              </w:rPr>
            </w:pPr>
            <w:r w:rsidRPr="00282A22">
              <w:rPr>
                <w:rFonts w:ascii="Times New Roman" w:hAnsi="Times New Roman" w:cs="Times New Roman"/>
                <w:sz w:val="24"/>
              </w:rPr>
              <w:t>Sniegtie pakalpojumi</w:t>
            </w:r>
          </w:p>
        </w:tc>
      </w:tr>
      <w:tr w:rsidR="00B36F9E" w:rsidRPr="00282A22" w14:paraId="36C069E1" w14:textId="77777777" w:rsidTr="00A6022D">
        <w:tc>
          <w:tcPr>
            <w:tcW w:w="2500" w:type="pct"/>
          </w:tcPr>
          <w:p w14:paraId="7D8B98AA" w14:textId="77777777" w:rsidR="00B36F9E" w:rsidRPr="00A96ED6" w:rsidRDefault="00B36F9E"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Services received</w:t>
            </w:r>
          </w:p>
        </w:tc>
        <w:tc>
          <w:tcPr>
            <w:tcW w:w="2500" w:type="pct"/>
          </w:tcPr>
          <w:p w14:paraId="6F6CA9F1" w14:textId="77777777" w:rsidR="00B36F9E" w:rsidRPr="00282A22" w:rsidRDefault="00B36F9E" w:rsidP="00A6022D">
            <w:pPr>
              <w:ind w:left="57" w:right="57"/>
              <w:jc w:val="both"/>
              <w:rPr>
                <w:rFonts w:ascii="Times New Roman" w:hAnsi="Times New Roman" w:cs="Times New Roman"/>
                <w:sz w:val="24"/>
              </w:rPr>
            </w:pPr>
            <w:r w:rsidRPr="00282A22">
              <w:rPr>
                <w:rFonts w:ascii="Times New Roman" w:hAnsi="Times New Roman" w:cs="Times New Roman"/>
                <w:sz w:val="24"/>
              </w:rPr>
              <w:t>Saņemtie pakalpojumi</w:t>
            </w:r>
          </w:p>
        </w:tc>
      </w:tr>
      <w:tr w:rsidR="00B36F9E" w:rsidRPr="00282A22" w14:paraId="6FCAD01C" w14:textId="77777777" w:rsidTr="00A6022D">
        <w:tc>
          <w:tcPr>
            <w:tcW w:w="2500" w:type="pct"/>
          </w:tcPr>
          <w:p w14:paraId="0EAAA2CD" w14:textId="77777777" w:rsidR="00B36F9E" w:rsidRPr="00A96ED6" w:rsidRDefault="00B36F9E"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1,200</w:t>
            </w:r>
          </w:p>
          <w:p w14:paraId="43343F94" w14:textId="77777777" w:rsidR="00B36F9E" w:rsidRPr="00282A22" w:rsidRDefault="00B36F9E"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1,000</w:t>
            </w:r>
          </w:p>
        </w:tc>
        <w:tc>
          <w:tcPr>
            <w:tcW w:w="2500" w:type="pct"/>
          </w:tcPr>
          <w:p w14:paraId="4677F7F1" w14:textId="77777777" w:rsidR="00B36F9E" w:rsidRPr="00282A22" w:rsidRDefault="00B36F9E" w:rsidP="00A6022D">
            <w:pPr>
              <w:ind w:left="57" w:right="57"/>
              <w:jc w:val="both"/>
              <w:rPr>
                <w:rFonts w:ascii="Times New Roman" w:hAnsi="Times New Roman" w:cs="Times New Roman"/>
                <w:bCs/>
                <w:noProof/>
                <w:sz w:val="24"/>
              </w:rPr>
            </w:pPr>
            <w:r w:rsidRPr="00282A22">
              <w:rPr>
                <w:rFonts w:ascii="Times New Roman" w:hAnsi="Times New Roman" w:cs="Times New Roman"/>
                <w:sz w:val="24"/>
              </w:rPr>
              <w:t>1200</w:t>
            </w:r>
          </w:p>
          <w:p w14:paraId="036FB6F7" w14:textId="77777777" w:rsidR="00B36F9E" w:rsidRPr="00282A22" w:rsidRDefault="00B36F9E" w:rsidP="00A6022D">
            <w:pPr>
              <w:ind w:left="57" w:right="57"/>
              <w:jc w:val="both"/>
              <w:rPr>
                <w:rFonts w:ascii="Times New Roman" w:hAnsi="Times New Roman" w:cs="Times New Roman"/>
                <w:bCs/>
                <w:noProof/>
                <w:sz w:val="24"/>
              </w:rPr>
            </w:pPr>
            <w:r w:rsidRPr="00282A22">
              <w:rPr>
                <w:rFonts w:ascii="Times New Roman" w:hAnsi="Times New Roman" w:cs="Times New Roman"/>
                <w:sz w:val="24"/>
              </w:rPr>
              <w:t>1000</w:t>
            </w:r>
          </w:p>
        </w:tc>
      </w:tr>
      <w:tr w:rsidR="00B36F9E" w:rsidRPr="00282A22" w14:paraId="52243F96" w14:textId="77777777" w:rsidTr="00A6022D">
        <w:tc>
          <w:tcPr>
            <w:tcW w:w="2500" w:type="pct"/>
          </w:tcPr>
          <w:p w14:paraId="529EACB8" w14:textId="77777777" w:rsidR="00B36F9E" w:rsidRPr="00282A22" w:rsidRDefault="00B36F9E"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Mode 1</w:t>
            </w:r>
          </w:p>
        </w:tc>
        <w:tc>
          <w:tcPr>
            <w:tcW w:w="2500" w:type="pct"/>
          </w:tcPr>
          <w:p w14:paraId="2C54F413" w14:textId="77777777" w:rsidR="00B36F9E" w:rsidRPr="00282A22" w:rsidRDefault="00B36F9E" w:rsidP="00A6022D">
            <w:pPr>
              <w:ind w:left="57" w:right="57"/>
              <w:jc w:val="both"/>
              <w:rPr>
                <w:rFonts w:ascii="Times New Roman" w:hAnsi="Times New Roman" w:cs="Times New Roman"/>
                <w:bCs/>
                <w:noProof/>
                <w:sz w:val="24"/>
              </w:rPr>
            </w:pPr>
            <w:r w:rsidRPr="00282A22">
              <w:rPr>
                <w:rFonts w:ascii="Times New Roman" w:hAnsi="Times New Roman" w:cs="Times New Roman"/>
                <w:sz w:val="24"/>
              </w:rPr>
              <w:t>1. veids</w:t>
            </w:r>
          </w:p>
        </w:tc>
      </w:tr>
      <w:tr w:rsidR="00B36F9E" w:rsidRPr="00282A22" w14:paraId="40248EA8" w14:textId="77777777" w:rsidTr="00A6022D">
        <w:tc>
          <w:tcPr>
            <w:tcW w:w="2500" w:type="pct"/>
          </w:tcPr>
          <w:p w14:paraId="53A850A8" w14:textId="77777777" w:rsidR="00B36F9E" w:rsidRPr="00A96ED6" w:rsidRDefault="00B36F9E"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Mode 2</w:t>
            </w:r>
          </w:p>
        </w:tc>
        <w:tc>
          <w:tcPr>
            <w:tcW w:w="2500" w:type="pct"/>
          </w:tcPr>
          <w:p w14:paraId="7B2B1DD6" w14:textId="77777777" w:rsidR="00B36F9E" w:rsidRPr="007E6BC6" w:rsidRDefault="00B36F9E" w:rsidP="00A6022D">
            <w:pPr>
              <w:ind w:left="57" w:right="57"/>
              <w:jc w:val="both"/>
              <w:rPr>
                <w:rFonts w:ascii="Times New Roman" w:hAnsi="Times New Roman" w:cs="Times New Roman"/>
                <w:bCs/>
                <w:noProof/>
                <w:sz w:val="24"/>
              </w:rPr>
            </w:pPr>
            <w:r w:rsidRPr="00282A22">
              <w:rPr>
                <w:rFonts w:ascii="Times New Roman" w:hAnsi="Times New Roman" w:cs="Times New Roman"/>
                <w:sz w:val="24"/>
              </w:rPr>
              <w:t>2. veids</w:t>
            </w:r>
          </w:p>
        </w:tc>
      </w:tr>
      <w:tr w:rsidR="00B36F9E" w:rsidRPr="00282A22" w14:paraId="0ECA5AF8" w14:textId="77777777" w:rsidTr="00A6022D">
        <w:tc>
          <w:tcPr>
            <w:tcW w:w="2500" w:type="pct"/>
          </w:tcPr>
          <w:p w14:paraId="55819CDF" w14:textId="77777777" w:rsidR="00B36F9E" w:rsidRPr="00A96ED6" w:rsidRDefault="00B36F9E"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Mode 3</w:t>
            </w:r>
          </w:p>
        </w:tc>
        <w:tc>
          <w:tcPr>
            <w:tcW w:w="2500" w:type="pct"/>
          </w:tcPr>
          <w:p w14:paraId="686BE8AE" w14:textId="77777777" w:rsidR="00B36F9E" w:rsidRPr="007E6BC6" w:rsidRDefault="00B36F9E" w:rsidP="00A6022D">
            <w:pPr>
              <w:ind w:left="57" w:right="57"/>
              <w:jc w:val="both"/>
              <w:rPr>
                <w:rFonts w:ascii="Times New Roman" w:hAnsi="Times New Roman" w:cs="Times New Roman"/>
                <w:bCs/>
                <w:noProof/>
                <w:sz w:val="24"/>
              </w:rPr>
            </w:pPr>
            <w:r w:rsidRPr="00282A22">
              <w:rPr>
                <w:rFonts w:ascii="Times New Roman" w:hAnsi="Times New Roman" w:cs="Times New Roman"/>
                <w:sz w:val="24"/>
              </w:rPr>
              <w:t>3. veids</w:t>
            </w:r>
          </w:p>
        </w:tc>
      </w:tr>
      <w:tr w:rsidR="00B36F9E" w:rsidRPr="00282A22" w14:paraId="741FF373" w14:textId="77777777" w:rsidTr="00A6022D">
        <w:tc>
          <w:tcPr>
            <w:tcW w:w="2500" w:type="pct"/>
          </w:tcPr>
          <w:p w14:paraId="041083F6" w14:textId="77777777" w:rsidR="00B36F9E" w:rsidRPr="00A96ED6" w:rsidRDefault="00B36F9E"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Mode 4</w:t>
            </w:r>
          </w:p>
        </w:tc>
        <w:tc>
          <w:tcPr>
            <w:tcW w:w="2500" w:type="pct"/>
          </w:tcPr>
          <w:p w14:paraId="08A319C3" w14:textId="77777777" w:rsidR="00B36F9E" w:rsidRPr="00282A22" w:rsidRDefault="00B36F9E" w:rsidP="00A6022D">
            <w:pPr>
              <w:ind w:left="57" w:right="57"/>
              <w:jc w:val="both"/>
              <w:rPr>
                <w:rFonts w:ascii="Times New Roman" w:hAnsi="Times New Roman" w:cs="Times New Roman"/>
                <w:sz w:val="24"/>
              </w:rPr>
            </w:pPr>
            <w:r w:rsidRPr="00282A22">
              <w:rPr>
                <w:rFonts w:ascii="Times New Roman" w:hAnsi="Times New Roman" w:cs="Times New Roman"/>
                <w:sz w:val="24"/>
              </w:rPr>
              <w:t>4. veids</w:t>
            </w:r>
          </w:p>
        </w:tc>
      </w:tr>
      <w:tr w:rsidR="00B36F9E" w:rsidRPr="00282A22" w14:paraId="1B74748B" w14:textId="77777777" w:rsidTr="00A6022D">
        <w:tc>
          <w:tcPr>
            <w:tcW w:w="2500" w:type="pct"/>
          </w:tcPr>
          <w:p w14:paraId="08CB8A07" w14:textId="77777777" w:rsidR="00B36F9E" w:rsidRPr="00282A22" w:rsidRDefault="00B36F9E"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U.S. Bureau of Economic Analysis</w:t>
            </w:r>
          </w:p>
        </w:tc>
        <w:tc>
          <w:tcPr>
            <w:tcW w:w="2500" w:type="pct"/>
          </w:tcPr>
          <w:p w14:paraId="037ADCC7" w14:textId="77777777" w:rsidR="00B36F9E" w:rsidRPr="00282A22" w:rsidRDefault="00B36F9E" w:rsidP="00A6022D">
            <w:pPr>
              <w:ind w:left="57" w:right="57"/>
              <w:jc w:val="both"/>
              <w:rPr>
                <w:rFonts w:ascii="Times New Roman" w:hAnsi="Times New Roman" w:cs="Times New Roman"/>
                <w:bCs/>
                <w:noProof/>
                <w:sz w:val="24"/>
              </w:rPr>
            </w:pPr>
            <w:r w:rsidRPr="00282A22">
              <w:rPr>
                <w:rFonts w:ascii="Times New Roman" w:hAnsi="Times New Roman" w:cs="Times New Roman"/>
                <w:sz w:val="24"/>
              </w:rPr>
              <w:t>ASV Ekonomikas analīzes birojs</w:t>
            </w:r>
          </w:p>
        </w:tc>
      </w:tr>
    </w:tbl>
    <w:p w14:paraId="6A529F37" w14:textId="77777777" w:rsidR="005A04B3" w:rsidRPr="00A96ED6" w:rsidRDefault="005A04B3" w:rsidP="005A04B3">
      <w:pPr>
        <w:jc w:val="both"/>
        <w:rPr>
          <w:rFonts w:ascii="Times New Roman" w:hAnsi="Times New Roman" w:cs="Times New Roman"/>
          <w:b/>
          <w:noProof/>
          <w:sz w:val="24"/>
        </w:rPr>
      </w:pPr>
    </w:p>
    <w:p w14:paraId="7EB2DEB6"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sz w:val="24"/>
        </w:rPr>
        <w:t>Michael Mann, ‘Measuring Trade in Services by Mode of Supply’ BEA Working Paper, Washington, D.C., August 2019.</w:t>
      </w:r>
    </w:p>
    <w:p w14:paraId="2F16F53D" w14:textId="77777777" w:rsidR="005A04B3" w:rsidRPr="00A96ED6" w:rsidRDefault="005A04B3" w:rsidP="005A04B3">
      <w:pPr>
        <w:jc w:val="both"/>
        <w:rPr>
          <w:rFonts w:ascii="Times New Roman" w:hAnsi="Times New Roman" w:cs="Times New Roman"/>
          <w:noProof/>
          <w:sz w:val="24"/>
        </w:rPr>
      </w:pPr>
    </w:p>
    <w:p w14:paraId="1ECAE839"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BEA</w:t>
      </w:r>
      <w:r>
        <w:rPr>
          <w:rFonts w:ascii="Times New Roman" w:hAnsi="Times New Roman"/>
          <w:sz w:val="24"/>
        </w:rPr>
        <w:t xml:space="preserve"> vēl nav publicējis statistiku par sniegtajiem starptautiskajiem pakalpojumiem iedalījumā pēc pakalpojumu sniegšanas veida kā daļu no tā oficiālās statistikas. Tas apsver iespēju veikt vairākus uzlabojumus tā izpētes novērtējumos, tostarp apkopot papildu informāciju par pakalpojumu sniegšanas veidiem, veicot aptaujas par pakalpojumu tirdzniecību un iekļaujot papildinošus datus, lai labāk novērtētu noteiktus darījumus.</w:t>
      </w:r>
    </w:p>
    <w:p w14:paraId="693B9BFC" w14:textId="77777777" w:rsidR="005A04B3" w:rsidRPr="00A96ED6" w:rsidRDefault="005A04B3" w:rsidP="005A04B3">
      <w:pPr>
        <w:jc w:val="both"/>
        <w:rPr>
          <w:rFonts w:ascii="Times New Roman" w:hAnsi="Times New Roman" w:cs="Times New Roman"/>
          <w:noProof/>
          <w:sz w:val="24"/>
        </w:rPr>
      </w:pPr>
    </w:p>
    <w:p w14:paraId="2EDC051D" w14:textId="77777777" w:rsidR="005A04B3" w:rsidRPr="00A96ED6" w:rsidRDefault="005A04B3" w:rsidP="005A04B3">
      <w:pPr>
        <w:jc w:val="both"/>
        <w:rPr>
          <w:rFonts w:ascii="Times New Roman" w:hAnsi="Times New Roman" w:cs="Times New Roman"/>
          <w:noProof/>
          <w:sz w:val="24"/>
        </w:rPr>
      </w:pPr>
    </w:p>
    <w:p w14:paraId="49BCF8F5" w14:textId="77777777" w:rsidR="005A04B3" w:rsidRPr="00A96ED6" w:rsidRDefault="005A04B3" w:rsidP="005A04B3">
      <w:pPr>
        <w:jc w:val="both"/>
        <w:rPr>
          <w:rFonts w:ascii="Times New Roman" w:hAnsi="Times New Roman" w:cs="Times New Roman"/>
          <w:b/>
          <w:bCs/>
          <w:noProof/>
          <w:color w:val="B83B46"/>
          <w:sz w:val="28"/>
          <w:szCs w:val="24"/>
        </w:rPr>
      </w:pPr>
      <w:bookmarkStart w:id="165" w:name="_TOC_250007"/>
      <w:r>
        <w:rPr>
          <w:rFonts w:ascii="Times New Roman" w:hAnsi="Times New Roman"/>
          <w:b/>
          <w:color w:val="B83B46"/>
          <w:sz w:val="28"/>
        </w:rPr>
        <w:t xml:space="preserve">13.5. </w:t>
      </w:r>
      <w:bookmarkEnd w:id="165"/>
      <w:r>
        <w:rPr>
          <w:rFonts w:ascii="Times New Roman" w:hAnsi="Times New Roman"/>
          <w:b/>
          <w:color w:val="B83B46"/>
          <w:sz w:val="28"/>
        </w:rPr>
        <w:t xml:space="preserve">Norvēģija – nacionālā apsekojuma izstrāde </w:t>
      </w:r>
      <w:r>
        <w:rPr>
          <w:rFonts w:ascii="Times New Roman" w:hAnsi="Times New Roman"/>
          <w:b/>
          <w:i/>
          <w:iCs/>
          <w:color w:val="B83B46"/>
          <w:sz w:val="28"/>
        </w:rPr>
        <w:t>MoS</w:t>
      </w:r>
      <w:r>
        <w:rPr>
          <w:rFonts w:ascii="Times New Roman" w:hAnsi="Times New Roman"/>
          <w:b/>
          <w:color w:val="B83B46"/>
          <w:sz w:val="28"/>
        </w:rPr>
        <w:t xml:space="preserve"> datu apkopošanai</w:t>
      </w:r>
    </w:p>
    <w:p w14:paraId="71A7BD85" w14:textId="77777777" w:rsidR="005A04B3" w:rsidRPr="00A96ED6" w:rsidRDefault="005A04B3" w:rsidP="005A04B3">
      <w:pPr>
        <w:jc w:val="both"/>
        <w:rPr>
          <w:rFonts w:ascii="Times New Roman" w:hAnsi="Times New Roman" w:cs="Times New Roman"/>
          <w:b/>
          <w:bCs/>
          <w:noProof/>
          <w:color w:val="B83B46"/>
          <w:sz w:val="24"/>
        </w:rPr>
      </w:pPr>
    </w:p>
    <w:p w14:paraId="4B1E9472"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1. Ievads</w:t>
      </w:r>
    </w:p>
    <w:p w14:paraId="6F31C070" w14:textId="77777777" w:rsidR="005A04B3" w:rsidRPr="00A96ED6" w:rsidRDefault="005A04B3" w:rsidP="005A04B3">
      <w:pPr>
        <w:jc w:val="both"/>
        <w:rPr>
          <w:rFonts w:ascii="Times New Roman" w:hAnsi="Times New Roman" w:cs="Times New Roman"/>
          <w:noProof/>
          <w:sz w:val="24"/>
        </w:rPr>
      </w:pPr>
    </w:p>
    <w:p w14:paraId="62B07F8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Attiecībā uz </w:t>
      </w:r>
      <w:r>
        <w:rPr>
          <w:rFonts w:ascii="Times New Roman" w:hAnsi="Times New Roman"/>
          <w:i/>
          <w:iCs/>
          <w:sz w:val="24"/>
        </w:rPr>
        <w:t>MoS</w:t>
      </w:r>
      <w:r>
        <w:rPr>
          <w:rFonts w:ascii="Times New Roman" w:hAnsi="Times New Roman"/>
          <w:sz w:val="24"/>
        </w:rPr>
        <w:t xml:space="preserve"> statistikas izpēti Norvēģijas Statistikas birojs vēl atrodas sākuma posmā. Vienīgā reize, kad tas centās apkopot </w:t>
      </w:r>
      <w:r>
        <w:rPr>
          <w:rFonts w:ascii="Times New Roman" w:hAnsi="Times New Roman"/>
          <w:i/>
          <w:iCs/>
          <w:sz w:val="24"/>
        </w:rPr>
        <w:t>MoS</w:t>
      </w:r>
      <w:r>
        <w:rPr>
          <w:rFonts w:ascii="Times New Roman" w:hAnsi="Times New Roman"/>
          <w:sz w:val="24"/>
        </w:rPr>
        <w:t xml:space="preserve"> statistiku, bija pirms vairāk nekā desmit gadiem. Tas izveidoja eksperimentālu tabulu par 2007. gadu, balstoties uz </w:t>
      </w:r>
      <w:r>
        <w:rPr>
          <w:rFonts w:ascii="Times New Roman" w:hAnsi="Times New Roman"/>
          <w:i/>
          <w:iCs/>
          <w:sz w:val="24"/>
        </w:rPr>
        <w:t>Eurostat</w:t>
      </w:r>
      <w:r>
        <w:rPr>
          <w:rFonts w:ascii="Times New Roman" w:hAnsi="Times New Roman"/>
          <w:sz w:val="24"/>
        </w:rPr>
        <w:t xml:space="preserve"> vienkāršoto pieeju. Darba rezultāti nebija tik apmierinoši; modelis bija pārāk neskaidrs un patvaļīgs, lai pilnībā atbilstu tirdzniecības sarunu dalībnieku vajadzībām. Pašlaik veicot darbu </w:t>
      </w:r>
      <w:r>
        <w:rPr>
          <w:rFonts w:ascii="Times New Roman" w:hAnsi="Times New Roman"/>
          <w:i/>
          <w:iCs/>
          <w:sz w:val="24"/>
        </w:rPr>
        <w:t>MoS</w:t>
      </w:r>
      <w:r>
        <w:rPr>
          <w:rFonts w:ascii="Times New Roman" w:hAnsi="Times New Roman"/>
          <w:sz w:val="24"/>
        </w:rPr>
        <w:t xml:space="preserve"> jomā (ar atbalstu no Eiropas dotācijas līdzekļiem), Norvēģijas Statistikas birojam ir lieliska iespēja izvirzīt savā darba kārtībā </w:t>
      </w:r>
      <w:r>
        <w:rPr>
          <w:rFonts w:ascii="Times New Roman" w:hAnsi="Times New Roman"/>
          <w:i/>
          <w:iCs/>
          <w:sz w:val="24"/>
        </w:rPr>
        <w:t>MoS</w:t>
      </w:r>
      <w:r>
        <w:rPr>
          <w:rFonts w:ascii="Times New Roman" w:hAnsi="Times New Roman"/>
          <w:sz w:val="24"/>
        </w:rPr>
        <w:t xml:space="preserve"> statistikas apkopošanu kā augstāku prioritāti.</w:t>
      </w:r>
    </w:p>
    <w:p w14:paraId="281914D1" w14:textId="77777777" w:rsidR="005A04B3" w:rsidRPr="00A96ED6" w:rsidRDefault="005A04B3" w:rsidP="005A04B3">
      <w:pPr>
        <w:jc w:val="both"/>
        <w:rPr>
          <w:rFonts w:ascii="Times New Roman" w:hAnsi="Times New Roman" w:cs="Times New Roman"/>
          <w:noProof/>
          <w:sz w:val="24"/>
        </w:rPr>
      </w:pPr>
    </w:p>
    <w:p w14:paraId="6540674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Projekta mērķis bija noskaidrot, vai respondenti izprot jēdzienus un spēj sniegt ticamus datus. Tādēļ tas izstrādāja un testēja tiešsaistes aptauju par </w:t>
      </w:r>
      <w:r>
        <w:rPr>
          <w:rFonts w:ascii="Times New Roman" w:hAnsi="Times New Roman"/>
          <w:i/>
          <w:iCs/>
          <w:sz w:val="24"/>
        </w:rPr>
        <w:t>ITSS</w:t>
      </w:r>
      <w:r>
        <w:rPr>
          <w:rFonts w:ascii="Times New Roman" w:hAnsi="Times New Roman"/>
          <w:sz w:val="24"/>
        </w:rPr>
        <w:t xml:space="preserve"> izlases apakškopu. </w:t>
      </w:r>
      <w:r>
        <w:rPr>
          <w:rFonts w:ascii="Times New Roman" w:hAnsi="Times New Roman"/>
          <w:i/>
          <w:iCs/>
          <w:sz w:val="24"/>
        </w:rPr>
        <w:t>Eurostat</w:t>
      </w:r>
      <w:r>
        <w:rPr>
          <w:rFonts w:ascii="Times New Roman" w:hAnsi="Times New Roman"/>
          <w:sz w:val="24"/>
        </w:rPr>
        <w:t xml:space="preserve"> izveidotais </w:t>
      </w:r>
      <w:r>
        <w:rPr>
          <w:rFonts w:ascii="Times New Roman" w:hAnsi="Times New Roman"/>
          <w:i/>
          <w:iCs/>
          <w:sz w:val="24"/>
        </w:rPr>
        <w:t>MoS</w:t>
      </w:r>
      <w:r>
        <w:rPr>
          <w:rFonts w:ascii="Times New Roman" w:hAnsi="Times New Roman"/>
          <w:sz w:val="24"/>
        </w:rPr>
        <w:t xml:space="preserve"> modelis un citu valstu pieredze līdzās citos starptautiskos forumos publicētajiem darbiem tika pārskatīti, un tos izmantoja kā projekta sākuma punktu. Pirms izstrādes procesa notika konsultācijas ar īpaši izraudzītiem lietotājiem, kuri izrādīja interesi par </w:t>
      </w:r>
      <w:r>
        <w:rPr>
          <w:rFonts w:ascii="Times New Roman" w:hAnsi="Times New Roman"/>
          <w:i/>
          <w:iCs/>
          <w:sz w:val="24"/>
        </w:rPr>
        <w:t>ITSS MoS</w:t>
      </w:r>
      <w:r>
        <w:rPr>
          <w:rFonts w:ascii="Times New Roman" w:hAnsi="Times New Roman"/>
          <w:sz w:val="24"/>
        </w:rPr>
        <w:t xml:space="preserve"> statistiku. Darbs ietvēra vairākas nozares, un tajā iesaistījās </w:t>
      </w:r>
      <w:r>
        <w:rPr>
          <w:rFonts w:ascii="Times New Roman" w:hAnsi="Times New Roman"/>
          <w:i/>
          <w:iCs/>
          <w:sz w:val="24"/>
        </w:rPr>
        <w:t>ITSS</w:t>
      </w:r>
      <w:r>
        <w:rPr>
          <w:rFonts w:ascii="Times New Roman" w:hAnsi="Times New Roman"/>
          <w:sz w:val="24"/>
        </w:rPr>
        <w:t>, metožu izstrādes darba grupas un nacionālo kontu speciālisti.</w:t>
      </w:r>
    </w:p>
    <w:p w14:paraId="72C7B27C" w14:textId="77777777" w:rsidR="005A04B3" w:rsidRPr="00A96ED6" w:rsidRDefault="005A04B3" w:rsidP="005A04B3">
      <w:pPr>
        <w:jc w:val="both"/>
        <w:rPr>
          <w:rFonts w:ascii="Times New Roman" w:hAnsi="Times New Roman" w:cs="Times New Roman"/>
          <w:noProof/>
          <w:sz w:val="24"/>
        </w:rPr>
      </w:pPr>
    </w:p>
    <w:p w14:paraId="7217441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Ziņojumā raksturotas problēmas un kompromisi, ar ko nācās saskarties izstrādes procesā, kā arī ietverts testēšanai izvēlētais dizains un izklāstīti respondentu viedokļi par testa versiju. Ziņojumā tiks aplūkotas arī gūtās atziņas un ieteikumi pilnvērtīga eksperimentālā apsekojuma veikšanai.</w:t>
      </w:r>
    </w:p>
    <w:p w14:paraId="019D2385" w14:textId="77777777" w:rsidR="005A04B3" w:rsidRPr="00A96ED6" w:rsidRDefault="005A04B3" w:rsidP="005A04B3">
      <w:pPr>
        <w:jc w:val="both"/>
        <w:rPr>
          <w:rFonts w:ascii="Times New Roman" w:hAnsi="Times New Roman" w:cs="Times New Roman"/>
          <w:noProof/>
          <w:sz w:val="24"/>
        </w:rPr>
      </w:pPr>
    </w:p>
    <w:p w14:paraId="04685919"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lastRenderedPageBreak/>
        <w:t>2. Sagatavošanās posms</w:t>
      </w:r>
    </w:p>
    <w:p w14:paraId="322EB4E7" w14:textId="77777777" w:rsidR="005A04B3" w:rsidRPr="00A96ED6" w:rsidRDefault="005A04B3" w:rsidP="005A04B3">
      <w:pPr>
        <w:jc w:val="both"/>
        <w:rPr>
          <w:rFonts w:ascii="Times New Roman" w:hAnsi="Times New Roman" w:cs="Times New Roman"/>
          <w:noProof/>
          <w:sz w:val="24"/>
        </w:rPr>
      </w:pPr>
    </w:p>
    <w:p w14:paraId="44DED652" w14:textId="77777777" w:rsidR="005A04B3" w:rsidRPr="00A96ED6" w:rsidRDefault="005A04B3" w:rsidP="005A04B3">
      <w:pPr>
        <w:jc w:val="both"/>
        <w:rPr>
          <w:rFonts w:ascii="Times New Roman" w:hAnsi="Times New Roman" w:cs="Times New Roman"/>
          <w:i/>
          <w:noProof/>
          <w:sz w:val="24"/>
        </w:rPr>
      </w:pPr>
      <w:r>
        <w:rPr>
          <w:rFonts w:ascii="Times New Roman" w:hAnsi="Times New Roman"/>
          <w:i/>
          <w:sz w:val="24"/>
        </w:rPr>
        <w:t>2.1. Konsultēšanās ar lietotājiem</w:t>
      </w:r>
    </w:p>
    <w:p w14:paraId="33D0DE85" w14:textId="77777777" w:rsidR="005A04B3" w:rsidRPr="00A96ED6" w:rsidRDefault="005A04B3" w:rsidP="005A04B3">
      <w:pPr>
        <w:jc w:val="both"/>
        <w:rPr>
          <w:rFonts w:ascii="Times New Roman" w:hAnsi="Times New Roman" w:cs="Times New Roman"/>
          <w:i/>
          <w:noProof/>
          <w:sz w:val="24"/>
        </w:rPr>
      </w:pPr>
    </w:p>
    <w:p w14:paraId="6EF5647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Tirdzniecības statistikas lietotāji Norvēģijā jau ilgu laiku ir vēlējušies izmantot pakalpojumu tirdzniecības statistiku iedalījumā pēc pakalpojumu sniegšanas veida, kā tas iespējams citās valstīs. Projekta sākuma posmā notika tikšanās ar Ārlietu ministriju. Ieinteresēto pušu iesaistīšanās un izpratne par viņu vajadzībām pirms apsekojuma izstrādes bija ļoti noderīga un bagātinoša. Turklāt Ārlietu ministrijas reakcija uz mūsu lūgumu bija ļoti pozitīva.</w:t>
      </w:r>
    </w:p>
    <w:p w14:paraId="571CF6E3" w14:textId="77777777" w:rsidR="005A04B3" w:rsidRPr="00A96ED6" w:rsidRDefault="005A04B3" w:rsidP="005A04B3">
      <w:pPr>
        <w:jc w:val="both"/>
        <w:rPr>
          <w:rFonts w:ascii="Times New Roman" w:hAnsi="Times New Roman" w:cs="Times New Roman"/>
          <w:noProof/>
          <w:sz w:val="24"/>
        </w:rPr>
      </w:pPr>
    </w:p>
    <w:p w14:paraId="0D383676" w14:textId="77777777" w:rsidR="005A04B3" w:rsidRPr="00A96ED6" w:rsidRDefault="005A04B3" w:rsidP="00B36F9E">
      <w:pPr>
        <w:widowControl/>
        <w:jc w:val="both"/>
        <w:rPr>
          <w:rFonts w:ascii="Times New Roman" w:hAnsi="Times New Roman" w:cs="Times New Roman"/>
          <w:noProof/>
          <w:sz w:val="24"/>
        </w:rPr>
      </w:pPr>
      <w:r>
        <w:rPr>
          <w:rFonts w:ascii="Times New Roman" w:hAnsi="Times New Roman"/>
          <w:sz w:val="24"/>
        </w:rPr>
        <w:t>Pirms tikšanās notika sarakste pa e-pastu, lai panāktu vienprātību par dotācijas projektu un tā ierobežojumiem. Bija svarīgi uzsvērt, ka projekta mērķis bija nevis izstrādāt pilnvērtīgu apsekojumu, bet gan izveidot un testēt aptauju. Mēs arī uzsvērām, cik svarīgi ir izvērtēt detalizācijas pakāpi informācijas sniegšanas sloga un sniegto datu kvalitātes kontekstā, vienlaicīgi pielāgojoties mūsu lietotāju vajadzībām. Līdz ar to bija ļoti svarīgi gūt izpratni par to, kāda veida informācija ministrijai nepieciešama, t. i., kāda veida informācija ir svarīgākā. Tāpat bija svarīgi noskaidrot, cik lielā mērā datus var apkopot un/vai balstīt uz modeli, līdz zūd to lietderība.</w:t>
      </w:r>
    </w:p>
    <w:p w14:paraId="408E1818" w14:textId="77777777" w:rsidR="005A04B3" w:rsidRPr="00A96ED6" w:rsidRDefault="005A04B3" w:rsidP="005A04B3">
      <w:pPr>
        <w:jc w:val="both"/>
        <w:rPr>
          <w:rFonts w:ascii="Times New Roman" w:hAnsi="Times New Roman" w:cs="Times New Roman"/>
          <w:noProof/>
          <w:sz w:val="24"/>
        </w:rPr>
      </w:pPr>
    </w:p>
    <w:p w14:paraId="263F38A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Mēs guvām vērtīgu priekšstatu par viņu vajadzībām un guvumiem no </w:t>
      </w:r>
      <w:r>
        <w:rPr>
          <w:rFonts w:ascii="Times New Roman" w:hAnsi="Times New Roman"/>
          <w:i/>
          <w:iCs/>
          <w:sz w:val="24"/>
        </w:rPr>
        <w:t>MoS</w:t>
      </w:r>
      <w:r>
        <w:rPr>
          <w:rFonts w:ascii="Times New Roman" w:hAnsi="Times New Roman"/>
          <w:sz w:val="24"/>
        </w:rPr>
        <w:t xml:space="preserve"> statistikas: 1) sarunās pamatot argumentu attiecībā pret sarunu partneriem, 2) formulēt savu viedokli ministrijas ārējos paziņojumos, tostarp politiķu ziņojumos (publiskos paziņojumos vai tiekoties ar citiem ministriem), un 3) sadarbībā ar citiem departamentiem, uzņēmumiem un darba organizācijām iedibināt atbilstošu tirdzniecības politiku, tostarp izvirzot sarunu mērķus un paužot nostāju. Nav pārsteidzoši, ka lietotājiem nepieciešami pēc iespējas sīkāki un fragmentārāki dati, ja iespējams, iedalījumā pēc pakalpojumu veida, valsts un pakalpojumu sniegšanas veidiem.</w:t>
      </w:r>
    </w:p>
    <w:p w14:paraId="626CE94E" w14:textId="77777777" w:rsidR="005A04B3" w:rsidRPr="00A96ED6" w:rsidRDefault="005A04B3" w:rsidP="005A04B3">
      <w:pPr>
        <w:jc w:val="both"/>
        <w:rPr>
          <w:rFonts w:ascii="Times New Roman" w:hAnsi="Times New Roman" w:cs="Times New Roman"/>
          <w:noProof/>
          <w:sz w:val="24"/>
        </w:rPr>
      </w:pPr>
    </w:p>
    <w:p w14:paraId="073F4D9A" w14:textId="77777777" w:rsidR="005A04B3" w:rsidRDefault="005A04B3" w:rsidP="005A04B3">
      <w:pPr>
        <w:jc w:val="both"/>
        <w:rPr>
          <w:rFonts w:ascii="Times New Roman" w:hAnsi="Times New Roman"/>
          <w:sz w:val="24"/>
        </w:rPr>
      </w:pPr>
      <w:r>
        <w:rPr>
          <w:rFonts w:ascii="Times New Roman" w:hAnsi="Times New Roman"/>
          <w:sz w:val="24"/>
        </w:rPr>
        <w:t xml:space="preserve">Ministrijas pārstāvji atzina, ka </w:t>
      </w:r>
      <w:r>
        <w:rPr>
          <w:rFonts w:ascii="Times New Roman" w:hAnsi="Times New Roman"/>
          <w:i/>
          <w:iCs/>
          <w:sz w:val="24"/>
        </w:rPr>
        <w:t>ITSS</w:t>
      </w:r>
      <w:r>
        <w:rPr>
          <w:rFonts w:ascii="Times New Roman" w:hAnsi="Times New Roman"/>
          <w:sz w:val="24"/>
        </w:rPr>
        <w:t xml:space="preserve"> apsekojums patiešām ir laikietilpīgs un ka pakalpojumu sniegšanas veidu pievienošana vēl vairāk sarežģītu ziņošanas procesu. Līdz ar to radās jautājums par prioritāšu izvirzīšanu, konkrētāk, par svarīgākajām pakalpojumu jomām. Mēs noskaidrojām, ka pakalpojumi, kas ir svarīgi Norvēģijai, ir svarīgi arī Ārlietu ministrijai, līdz ar to tie ir atspoguļoti </w:t>
      </w:r>
      <w:r>
        <w:rPr>
          <w:rFonts w:ascii="Times New Roman" w:hAnsi="Times New Roman"/>
          <w:i/>
          <w:iCs/>
          <w:sz w:val="24"/>
        </w:rPr>
        <w:t>ITSS</w:t>
      </w:r>
      <w:r>
        <w:rPr>
          <w:rFonts w:ascii="Times New Roman" w:hAnsi="Times New Roman"/>
          <w:sz w:val="24"/>
        </w:rPr>
        <w:t xml:space="preserve">. Ministrija arī aicināja katrā </w:t>
      </w:r>
      <w:r>
        <w:rPr>
          <w:rFonts w:ascii="Times New Roman" w:hAnsi="Times New Roman"/>
          <w:i/>
          <w:iCs/>
          <w:sz w:val="24"/>
        </w:rPr>
        <w:t>CPA</w:t>
      </w:r>
      <w:r>
        <w:rPr>
          <w:rFonts w:ascii="Times New Roman" w:hAnsi="Times New Roman"/>
          <w:sz w:val="24"/>
        </w:rPr>
        <w:t xml:space="preserve"> koncentrēties uz lielākajām valstīm. Tā arī izrādīja interesi par izaugsmes jomām. Tika apspriests arī tāds jautājums kā produktu klasifikācija iedalījumā pēc </w:t>
      </w:r>
      <w:r>
        <w:rPr>
          <w:rFonts w:ascii="Times New Roman" w:hAnsi="Times New Roman"/>
          <w:i/>
          <w:iCs/>
          <w:sz w:val="24"/>
        </w:rPr>
        <w:t>CPA</w:t>
      </w:r>
      <w:r>
        <w:rPr>
          <w:rFonts w:ascii="Times New Roman" w:hAnsi="Times New Roman"/>
          <w:sz w:val="24"/>
        </w:rPr>
        <w:t xml:space="preserve"> vai attiecīgi </w:t>
      </w:r>
      <w:r>
        <w:rPr>
          <w:rFonts w:ascii="Times New Roman" w:hAnsi="Times New Roman"/>
          <w:i/>
          <w:iCs/>
          <w:sz w:val="24"/>
        </w:rPr>
        <w:t>CPC</w:t>
      </w:r>
      <w:r>
        <w:rPr>
          <w:rFonts w:ascii="Times New Roman" w:hAnsi="Times New Roman"/>
          <w:sz w:val="24"/>
        </w:rPr>
        <w:t xml:space="preserve">. Ministrija balstās uz pakalpojumu nozaru klasifikācijas sarakstu (W/120) saskaņā ar </w:t>
      </w:r>
      <w:r>
        <w:rPr>
          <w:rFonts w:ascii="Times New Roman" w:hAnsi="Times New Roman"/>
          <w:i/>
          <w:iCs/>
          <w:sz w:val="24"/>
        </w:rPr>
        <w:t>GATS</w:t>
      </w:r>
      <w:r>
        <w:rPr>
          <w:rFonts w:ascii="Times New Roman" w:hAnsi="Times New Roman"/>
          <w:sz w:val="24"/>
        </w:rPr>
        <w:t xml:space="preserve">. Tā norādīja, ka tamdēļ, lai izmantotu turpmāko </w:t>
      </w:r>
      <w:r>
        <w:rPr>
          <w:rFonts w:ascii="Times New Roman" w:hAnsi="Times New Roman"/>
          <w:i/>
          <w:iCs/>
          <w:sz w:val="24"/>
        </w:rPr>
        <w:t>MoS</w:t>
      </w:r>
      <w:r>
        <w:rPr>
          <w:rFonts w:ascii="Times New Roman" w:hAnsi="Times New Roman"/>
          <w:sz w:val="24"/>
        </w:rPr>
        <w:t xml:space="preserve"> statistiku, jānodrošina abu klasifikāciju savstarpējā atbilstība. Svarīgākās sanāksmes laikā gūtās atziņas:</w:t>
      </w:r>
    </w:p>
    <w:p w14:paraId="54EEC719" w14:textId="77777777" w:rsidR="00B36F9E" w:rsidRPr="00A96ED6" w:rsidRDefault="00B36F9E" w:rsidP="005A04B3">
      <w:pPr>
        <w:jc w:val="both"/>
        <w:rPr>
          <w:rFonts w:ascii="Times New Roman" w:hAnsi="Times New Roman" w:cs="Times New Roman"/>
          <w:noProof/>
          <w:sz w:val="24"/>
        </w:rPr>
      </w:pPr>
    </w:p>
    <w:p w14:paraId="2290AE84" w14:textId="77777777" w:rsidR="005A04B3" w:rsidRPr="00A96ED6" w:rsidRDefault="005A04B3" w:rsidP="003354F3">
      <w:pPr>
        <w:pStyle w:val="ListParagraph"/>
        <w:numPr>
          <w:ilvl w:val="0"/>
          <w:numId w:val="114"/>
        </w:numPr>
        <w:ind w:left="567" w:hanging="283"/>
        <w:contextualSpacing/>
        <w:jc w:val="both"/>
        <w:rPr>
          <w:rFonts w:ascii="Times New Roman" w:hAnsi="Times New Roman" w:cs="Times New Roman"/>
          <w:noProof/>
          <w:sz w:val="24"/>
        </w:rPr>
      </w:pPr>
      <w:r>
        <w:rPr>
          <w:rFonts w:ascii="Times New Roman" w:hAnsi="Times New Roman"/>
          <w:sz w:val="24"/>
        </w:rPr>
        <w:t xml:space="preserve">jāsamazina informācijas sniegšanas slogs un jākoncentrējas uz augstvērtīgu pakalpojumu veidiem un divām līdz trim valstīm no </w:t>
      </w:r>
      <w:r>
        <w:rPr>
          <w:rFonts w:ascii="Times New Roman" w:hAnsi="Times New Roman"/>
          <w:i/>
          <w:iCs/>
          <w:sz w:val="24"/>
        </w:rPr>
        <w:t>ITSS</w:t>
      </w:r>
      <w:r>
        <w:rPr>
          <w:rFonts w:ascii="Times New Roman" w:hAnsi="Times New Roman"/>
          <w:sz w:val="24"/>
        </w:rPr>
        <w:t xml:space="preserve"> apsekojuma;</w:t>
      </w:r>
    </w:p>
    <w:p w14:paraId="2383BFD1" w14:textId="77777777" w:rsidR="005A04B3" w:rsidRPr="00A96ED6" w:rsidRDefault="005A04B3" w:rsidP="003354F3">
      <w:pPr>
        <w:pStyle w:val="ListParagraph"/>
        <w:numPr>
          <w:ilvl w:val="0"/>
          <w:numId w:val="114"/>
        </w:numPr>
        <w:ind w:left="567" w:hanging="283"/>
        <w:contextualSpacing/>
        <w:jc w:val="both"/>
        <w:rPr>
          <w:rFonts w:ascii="Times New Roman" w:hAnsi="Times New Roman" w:cs="Times New Roman"/>
          <w:noProof/>
          <w:sz w:val="24"/>
        </w:rPr>
      </w:pPr>
      <w:r>
        <w:rPr>
          <w:rFonts w:ascii="Times New Roman" w:hAnsi="Times New Roman"/>
          <w:sz w:val="24"/>
        </w:rPr>
        <w:t>svarīgākais ir eksports, taču arī importam ir liela nozīme;</w:t>
      </w:r>
    </w:p>
    <w:p w14:paraId="106281CE" w14:textId="77777777" w:rsidR="005A04B3" w:rsidRPr="00A96ED6" w:rsidRDefault="005A04B3" w:rsidP="003354F3">
      <w:pPr>
        <w:pStyle w:val="ListParagraph"/>
        <w:numPr>
          <w:ilvl w:val="0"/>
          <w:numId w:val="114"/>
        </w:numPr>
        <w:ind w:left="567" w:hanging="283"/>
        <w:contextualSpacing/>
        <w:jc w:val="both"/>
        <w:rPr>
          <w:rFonts w:ascii="Times New Roman" w:hAnsi="Times New Roman" w:cs="Times New Roman"/>
          <w:noProof/>
          <w:sz w:val="24"/>
        </w:rPr>
      </w:pPr>
      <w:r>
        <w:rPr>
          <w:rFonts w:ascii="Times New Roman" w:hAnsi="Times New Roman"/>
          <w:sz w:val="24"/>
        </w:rPr>
        <w:t>jāpievērš uzmanība izaugsmes jomām.</w:t>
      </w:r>
    </w:p>
    <w:p w14:paraId="2E1A7D40" w14:textId="77777777" w:rsidR="005A04B3" w:rsidRPr="00A96ED6" w:rsidRDefault="005A04B3" w:rsidP="005A04B3">
      <w:pPr>
        <w:jc w:val="both"/>
        <w:rPr>
          <w:rFonts w:ascii="Times New Roman" w:hAnsi="Times New Roman" w:cs="Times New Roman"/>
          <w:noProof/>
          <w:sz w:val="24"/>
        </w:rPr>
      </w:pPr>
    </w:p>
    <w:p w14:paraId="4943C9AE" w14:textId="77777777" w:rsidR="005A04B3" w:rsidRPr="00A96ED6" w:rsidRDefault="005A04B3" w:rsidP="005A04B3">
      <w:pPr>
        <w:jc w:val="both"/>
        <w:rPr>
          <w:rFonts w:ascii="Times New Roman" w:hAnsi="Times New Roman" w:cs="Times New Roman"/>
          <w:i/>
          <w:noProof/>
          <w:sz w:val="24"/>
        </w:rPr>
      </w:pPr>
      <w:r>
        <w:rPr>
          <w:rFonts w:ascii="Times New Roman" w:hAnsi="Times New Roman"/>
          <w:i/>
          <w:sz w:val="24"/>
        </w:rPr>
        <w:t>2.2. Uzņēmumu izlases paraugu izveide un iesaistīšana</w:t>
      </w:r>
    </w:p>
    <w:p w14:paraId="489CF259" w14:textId="77777777" w:rsidR="005A04B3" w:rsidRPr="00A96ED6" w:rsidRDefault="005A04B3" w:rsidP="005A04B3">
      <w:pPr>
        <w:jc w:val="both"/>
        <w:rPr>
          <w:rFonts w:ascii="Times New Roman" w:hAnsi="Times New Roman" w:cs="Times New Roman"/>
          <w:i/>
          <w:noProof/>
          <w:sz w:val="24"/>
        </w:rPr>
      </w:pPr>
    </w:p>
    <w:p w14:paraId="480A2DE1"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Tikšanās ar Ārlietu ministriju bija noderīga un ļāva mums noskaidrot, kuriem uzņēmumiem un pakalpojumu veidiem jāpievērš galvenā uzmanība. Mēs iesaistām uzņēmumus ar </w:t>
      </w:r>
      <w:r>
        <w:rPr>
          <w:rFonts w:ascii="Times New Roman" w:hAnsi="Times New Roman"/>
          <w:sz w:val="24"/>
        </w:rPr>
        <w:lastRenderedPageBreak/>
        <w:t xml:space="preserve">lielākajiem eksporta apjomiem saskaņā ar </w:t>
      </w:r>
      <w:r>
        <w:rPr>
          <w:rFonts w:ascii="Times New Roman" w:hAnsi="Times New Roman"/>
          <w:i/>
          <w:iCs/>
          <w:sz w:val="24"/>
        </w:rPr>
        <w:t>CPA</w:t>
      </w:r>
      <w:r w:rsidRPr="00A96ED6">
        <w:rPr>
          <w:rStyle w:val="FootnoteReference"/>
          <w:rFonts w:ascii="Times New Roman" w:hAnsi="Times New Roman" w:cs="Times New Roman"/>
          <w:noProof/>
          <w:sz w:val="24"/>
        </w:rPr>
        <w:footnoteReference w:id="205"/>
      </w:r>
      <w:r>
        <w:rPr>
          <w:rFonts w:ascii="Times New Roman" w:hAnsi="Times New Roman"/>
          <w:sz w:val="24"/>
        </w:rPr>
        <w:t>, izņemot jūras transporta jomu. Turpmāk redzamajā tabulā uzskaitītas dažas iesaistīto uzņēmumu iezīmes.</w:t>
      </w:r>
    </w:p>
    <w:p w14:paraId="498ED9A5" w14:textId="77777777" w:rsidR="005A04B3" w:rsidRPr="00A96ED6" w:rsidRDefault="005A04B3" w:rsidP="005A04B3">
      <w:pPr>
        <w:jc w:val="both"/>
        <w:rPr>
          <w:rFonts w:ascii="Times New Roman" w:hAnsi="Times New Roman" w:cs="Times New Roman"/>
          <w:noProof/>
          <w:sz w:val="24"/>
        </w:rPr>
      </w:pPr>
    </w:p>
    <w:p w14:paraId="08405EAB"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13.7. tabula. Iesaistīto uzņēmumu iezīmes</w:t>
      </w:r>
    </w:p>
    <w:p w14:paraId="287C83CA"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563"/>
        <w:gridCol w:w="861"/>
        <w:gridCol w:w="2996"/>
        <w:gridCol w:w="2286"/>
        <w:gridCol w:w="2425"/>
      </w:tblGrid>
      <w:tr w:rsidR="005A04B3" w:rsidRPr="00A96ED6" w14:paraId="3E4A4D32" w14:textId="77777777" w:rsidTr="00125454">
        <w:tc>
          <w:tcPr>
            <w:tcW w:w="308" w:type="pct"/>
            <w:tcBorders>
              <w:top w:val="single" w:sz="12" w:space="0" w:color="auto"/>
              <w:left w:val="nil"/>
              <w:right w:val="nil"/>
            </w:tcBorders>
            <w:shd w:val="clear" w:color="auto" w:fill="F7D6D7"/>
            <w:vAlign w:val="center"/>
          </w:tcPr>
          <w:p w14:paraId="4BD8A2AA" w14:textId="77777777" w:rsidR="005A04B3" w:rsidRPr="00A96ED6" w:rsidRDefault="005A04B3" w:rsidP="00B36F9E">
            <w:pPr>
              <w:ind w:left="57" w:right="57"/>
              <w:jc w:val="center"/>
              <w:rPr>
                <w:rFonts w:ascii="Times New Roman" w:hAnsi="Times New Roman" w:cs="Times New Roman"/>
                <w:b/>
                <w:bCs/>
                <w:noProof/>
                <w:sz w:val="24"/>
              </w:rPr>
            </w:pPr>
            <w:r>
              <w:rPr>
                <w:rFonts w:ascii="Times New Roman" w:hAnsi="Times New Roman"/>
                <w:b/>
                <w:sz w:val="24"/>
              </w:rPr>
              <w:t>Nē</w:t>
            </w:r>
          </w:p>
        </w:tc>
        <w:tc>
          <w:tcPr>
            <w:tcW w:w="471" w:type="pct"/>
            <w:tcBorders>
              <w:top w:val="single" w:sz="12" w:space="0" w:color="auto"/>
              <w:left w:val="nil"/>
              <w:right w:val="nil"/>
            </w:tcBorders>
            <w:shd w:val="clear" w:color="auto" w:fill="F7D6D7"/>
            <w:vAlign w:val="center"/>
          </w:tcPr>
          <w:p w14:paraId="50E53C22" w14:textId="77777777" w:rsidR="005A04B3" w:rsidRPr="00A96ED6" w:rsidRDefault="005A04B3" w:rsidP="00B36F9E">
            <w:pPr>
              <w:ind w:left="57" w:right="57"/>
              <w:jc w:val="center"/>
              <w:rPr>
                <w:rFonts w:ascii="Times New Roman" w:hAnsi="Times New Roman" w:cs="Times New Roman"/>
                <w:b/>
                <w:bCs/>
                <w:noProof/>
                <w:sz w:val="24"/>
              </w:rPr>
            </w:pPr>
            <w:r>
              <w:rPr>
                <w:rFonts w:ascii="Times New Roman" w:hAnsi="Times New Roman"/>
                <w:b/>
                <w:i/>
                <w:iCs/>
                <w:sz w:val="24"/>
              </w:rPr>
              <w:t>NACE</w:t>
            </w:r>
          </w:p>
        </w:tc>
        <w:tc>
          <w:tcPr>
            <w:tcW w:w="1640" w:type="pct"/>
            <w:tcBorders>
              <w:top w:val="single" w:sz="12" w:space="0" w:color="auto"/>
              <w:left w:val="nil"/>
              <w:right w:val="nil"/>
            </w:tcBorders>
            <w:shd w:val="clear" w:color="auto" w:fill="F7D6D7"/>
            <w:vAlign w:val="center"/>
          </w:tcPr>
          <w:p w14:paraId="0540BF2B" w14:textId="77777777" w:rsidR="005A04B3" w:rsidRPr="00A96ED6" w:rsidRDefault="005A04B3" w:rsidP="00B36F9E">
            <w:pPr>
              <w:ind w:left="57" w:right="57"/>
              <w:jc w:val="center"/>
              <w:rPr>
                <w:rFonts w:ascii="Times New Roman" w:hAnsi="Times New Roman" w:cs="Times New Roman"/>
                <w:b/>
                <w:bCs/>
                <w:noProof/>
                <w:sz w:val="24"/>
              </w:rPr>
            </w:pPr>
            <w:r>
              <w:rPr>
                <w:rFonts w:ascii="Times New Roman" w:hAnsi="Times New Roman"/>
                <w:b/>
                <w:i/>
                <w:iCs/>
                <w:sz w:val="24"/>
              </w:rPr>
              <w:t>NACE</w:t>
            </w:r>
            <w:r>
              <w:rPr>
                <w:rFonts w:ascii="Times New Roman" w:hAnsi="Times New Roman"/>
                <w:b/>
                <w:sz w:val="24"/>
              </w:rPr>
              <w:t xml:space="preserve"> APAKŠKLASE</w:t>
            </w:r>
          </w:p>
        </w:tc>
        <w:tc>
          <w:tcPr>
            <w:tcW w:w="1252" w:type="pct"/>
            <w:tcBorders>
              <w:top w:val="single" w:sz="12" w:space="0" w:color="auto"/>
              <w:left w:val="nil"/>
              <w:right w:val="nil"/>
            </w:tcBorders>
            <w:shd w:val="clear" w:color="auto" w:fill="F7D6D7"/>
            <w:vAlign w:val="center"/>
          </w:tcPr>
          <w:p w14:paraId="1FF28DCB" w14:textId="77777777" w:rsidR="005A04B3" w:rsidRPr="00A96ED6" w:rsidRDefault="005A04B3" w:rsidP="00B36F9E">
            <w:pPr>
              <w:ind w:left="57" w:right="57"/>
              <w:jc w:val="center"/>
              <w:rPr>
                <w:rFonts w:ascii="Times New Roman" w:hAnsi="Times New Roman" w:cs="Times New Roman"/>
                <w:b/>
                <w:bCs/>
                <w:noProof/>
                <w:sz w:val="24"/>
              </w:rPr>
            </w:pPr>
            <w:r>
              <w:rPr>
                <w:rFonts w:ascii="Times New Roman" w:hAnsi="Times New Roman"/>
                <w:b/>
                <w:i/>
                <w:iCs/>
                <w:sz w:val="24"/>
              </w:rPr>
              <w:t>CPA</w:t>
            </w:r>
          </w:p>
        </w:tc>
        <w:tc>
          <w:tcPr>
            <w:tcW w:w="1328" w:type="pct"/>
            <w:tcBorders>
              <w:top w:val="single" w:sz="12" w:space="0" w:color="auto"/>
              <w:left w:val="nil"/>
              <w:right w:val="nil"/>
            </w:tcBorders>
            <w:shd w:val="clear" w:color="auto" w:fill="F7D6D7"/>
            <w:vAlign w:val="center"/>
          </w:tcPr>
          <w:p w14:paraId="37366EED" w14:textId="77777777" w:rsidR="005A04B3" w:rsidRPr="00A96ED6" w:rsidRDefault="005A04B3" w:rsidP="00B36F9E">
            <w:pPr>
              <w:ind w:left="57" w:right="57"/>
              <w:jc w:val="center"/>
              <w:rPr>
                <w:rFonts w:ascii="Times New Roman" w:hAnsi="Times New Roman" w:cs="Times New Roman"/>
                <w:b/>
                <w:bCs/>
                <w:noProof/>
                <w:sz w:val="24"/>
              </w:rPr>
            </w:pPr>
            <w:r>
              <w:rPr>
                <w:rFonts w:ascii="Times New Roman" w:hAnsi="Times New Roman"/>
                <w:b/>
                <w:sz w:val="24"/>
              </w:rPr>
              <w:t>PARTNERVALSTS</w:t>
            </w:r>
          </w:p>
        </w:tc>
      </w:tr>
      <w:tr w:rsidR="005A04B3" w:rsidRPr="00A96ED6" w14:paraId="3BACACC8" w14:textId="77777777" w:rsidTr="00125454">
        <w:tc>
          <w:tcPr>
            <w:tcW w:w="308" w:type="pct"/>
            <w:tcBorders>
              <w:left w:val="nil"/>
              <w:bottom w:val="single" w:sz="8" w:space="0" w:color="A6A6A6" w:themeColor="background1" w:themeShade="A6"/>
              <w:right w:val="single" w:sz="8" w:space="0" w:color="A6A6A6" w:themeColor="background1" w:themeShade="A6"/>
            </w:tcBorders>
          </w:tcPr>
          <w:p w14:paraId="43803B80"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1.</w:t>
            </w:r>
          </w:p>
        </w:tc>
        <w:tc>
          <w:tcPr>
            <w:tcW w:w="471" w:type="pct"/>
            <w:tcBorders>
              <w:left w:val="single" w:sz="8" w:space="0" w:color="A6A6A6" w:themeColor="background1" w:themeShade="A6"/>
              <w:bottom w:val="single" w:sz="8" w:space="0" w:color="A6A6A6" w:themeColor="background1" w:themeShade="A6"/>
              <w:right w:val="single" w:sz="8" w:space="0" w:color="A6A6A6" w:themeColor="background1" w:themeShade="A6"/>
            </w:tcBorders>
          </w:tcPr>
          <w:p w14:paraId="29776A27"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C</w:t>
            </w:r>
          </w:p>
        </w:tc>
        <w:tc>
          <w:tcPr>
            <w:tcW w:w="1640" w:type="pct"/>
            <w:tcBorders>
              <w:left w:val="single" w:sz="8" w:space="0" w:color="A6A6A6" w:themeColor="background1" w:themeShade="A6"/>
              <w:bottom w:val="single" w:sz="8" w:space="0" w:color="A6A6A6" w:themeColor="background1" w:themeShade="A6"/>
              <w:right w:val="single" w:sz="8" w:space="0" w:color="A6A6A6" w:themeColor="background1" w:themeShade="A6"/>
            </w:tcBorders>
          </w:tcPr>
          <w:p w14:paraId="65302D09"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24.450 – Citu krāsaino metālu ražošana</w:t>
            </w:r>
          </w:p>
        </w:tc>
        <w:tc>
          <w:tcPr>
            <w:tcW w:w="1252" w:type="pct"/>
            <w:tcBorders>
              <w:left w:val="single" w:sz="8" w:space="0" w:color="A6A6A6" w:themeColor="background1" w:themeShade="A6"/>
              <w:bottom w:val="single" w:sz="8" w:space="0" w:color="A6A6A6" w:themeColor="background1" w:themeShade="A6"/>
              <w:right w:val="single" w:sz="8" w:space="0" w:color="A6A6A6" w:themeColor="background1" w:themeShade="A6"/>
            </w:tcBorders>
          </w:tcPr>
          <w:p w14:paraId="043CAE6E"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Līgumdarbs un citi rūpnieciskie pakalpojumi</w:t>
            </w:r>
          </w:p>
        </w:tc>
        <w:tc>
          <w:tcPr>
            <w:tcW w:w="1328" w:type="pct"/>
            <w:tcBorders>
              <w:left w:val="single" w:sz="8" w:space="0" w:color="A6A6A6" w:themeColor="background1" w:themeShade="A6"/>
              <w:bottom w:val="single" w:sz="8" w:space="0" w:color="A6A6A6" w:themeColor="background1" w:themeShade="A6"/>
              <w:right w:val="nil"/>
            </w:tcBorders>
          </w:tcPr>
          <w:p w14:paraId="26FC649D"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Kanāda un Šveice</w:t>
            </w:r>
          </w:p>
        </w:tc>
      </w:tr>
      <w:tr w:rsidR="005A04B3" w:rsidRPr="00A96ED6" w14:paraId="5E45A170" w14:textId="77777777" w:rsidTr="00125454">
        <w:tc>
          <w:tcPr>
            <w:tcW w:w="30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6A6D5503"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2.</w:t>
            </w:r>
          </w:p>
        </w:tc>
        <w:tc>
          <w:tcPr>
            <w:tcW w:w="471"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7F63448E"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C</w:t>
            </w:r>
          </w:p>
        </w:tc>
        <w:tc>
          <w:tcPr>
            <w:tcW w:w="1640"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1E49EE14"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26.510 – Mērīšanas, pārbaudes un navigācijas instrumentu un aparātu ražošana</w:t>
            </w:r>
          </w:p>
        </w:tc>
        <w:tc>
          <w:tcPr>
            <w:tcW w:w="1252"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153F3DB9"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Pētniecība un attīstība (PA)</w:t>
            </w:r>
          </w:p>
        </w:tc>
        <w:tc>
          <w:tcPr>
            <w:tcW w:w="132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362FAE7C"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Ķīna un Nīderlande</w:t>
            </w:r>
          </w:p>
        </w:tc>
      </w:tr>
      <w:tr w:rsidR="005A04B3" w:rsidRPr="00A96ED6" w14:paraId="66CD0B4E" w14:textId="77777777" w:rsidTr="00125454">
        <w:tc>
          <w:tcPr>
            <w:tcW w:w="30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04F3016"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3.</w:t>
            </w:r>
          </w:p>
        </w:tc>
        <w:tc>
          <w:tcPr>
            <w:tcW w:w="471"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68F49322"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C</w:t>
            </w:r>
          </w:p>
        </w:tc>
        <w:tc>
          <w:tcPr>
            <w:tcW w:w="1640"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09BD62B6"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27.320 – Citu elektronisko un elektrisko vadu un kabeļu ražošana</w:t>
            </w:r>
          </w:p>
        </w:tc>
        <w:tc>
          <w:tcPr>
            <w:tcW w:w="1252"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41808E0C"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Instalācija un uzstādīšana</w:t>
            </w:r>
          </w:p>
        </w:tc>
        <w:tc>
          <w:tcPr>
            <w:tcW w:w="132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BD64975"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Apvienotā Karaliste un Filipīnas</w:t>
            </w:r>
          </w:p>
        </w:tc>
      </w:tr>
      <w:tr w:rsidR="005A04B3" w:rsidRPr="00A96ED6" w14:paraId="11D3ACE3" w14:textId="77777777" w:rsidTr="00125454">
        <w:tc>
          <w:tcPr>
            <w:tcW w:w="30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6337AEA3"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4.</w:t>
            </w:r>
          </w:p>
        </w:tc>
        <w:tc>
          <w:tcPr>
            <w:tcW w:w="471"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6A33945B"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C</w:t>
            </w:r>
          </w:p>
        </w:tc>
        <w:tc>
          <w:tcPr>
            <w:tcW w:w="1640"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57CF4B89"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30.113 – Naftas ieguves platformu un moduļu būvniecība</w:t>
            </w:r>
          </w:p>
        </w:tc>
        <w:tc>
          <w:tcPr>
            <w:tcW w:w="1252"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4691B6DD"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Instalācija un uzstādīšana</w:t>
            </w:r>
          </w:p>
        </w:tc>
        <w:tc>
          <w:tcPr>
            <w:tcW w:w="132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5F210BEF"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Apvienotā Karaliste un Angola</w:t>
            </w:r>
          </w:p>
        </w:tc>
      </w:tr>
      <w:tr w:rsidR="005A04B3" w:rsidRPr="00A96ED6" w14:paraId="4C5E0EC5" w14:textId="77777777" w:rsidTr="00125454">
        <w:tc>
          <w:tcPr>
            <w:tcW w:w="308" w:type="pct"/>
            <w:tcBorders>
              <w:top w:val="single" w:sz="8" w:space="0" w:color="A6A6A6" w:themeColor="background1" w:themeShade="A6"/>
              <w:left w:val="nil"/>
              <w:right w:val="single" w:sz="8" w:space="0" w:color="A6A6A6" w:themeColor="background1" w:themeShade="A6"/>
            </w:tcBorders>
          </w:tcPr>
          <w:p w14:paraId="009C4ADF"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5.</w:t>
            </w:r>
          </w:p>
        </w:tc>
        <w:tc>
          <w:tcPr>
            <w:tcW w:w="471" w:type="pct"/>
            <w:tcBorders>
              <w:top w:val="single" w:sz="8" w:space="0" w:color="A6A6A6" w:themeColor="background1" w:themeShade="A6"/>
              <w:left w:val="single" w:sz="8" w:space="0" w:color="A6A6A6" w:themeColor="background1" w:themeShade="A6"/>
              <w:right w:val="single" w:sz="8" w:space="0" w:color="A6A6A6" w:themeColor="background1" w:themeShade="A6"/>
            </w:tcBorders>
          </w:tcPr>
          <w:p w14:paraId="06F10EA7"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C</w:t>
            </w:r>
          </w:p>
        </w:tc>
        <w:tc>
          <w:tcPr>
            <w:tcW w:w="1640" w:type="pct"/>
            <w:tcBorders>
              <w:top w:val="single" w:sz="8" w:space="0" w:color="A6A6A6" w:themeColor="background1" w:themeShade="A6"/>
              <w:left w:val="single" w:sz="8" w:space="0" w:color="A6A6A6" w:themeColor="background1" w:themeShade="A6"/>
              <w:right w:val="single" w:sz="8" w:space="0" w:color="A6A6A6" w:themeColor="background1" w:themeShade="A6"/>
            </w:tcBorders>
          </w:tcPr>
          <w:p w14:paraId="68CBD4A3"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33.160 – Lidaparātu un kosmosa kuģu remonts un apkope</w:t>
            </w:r>
          </w:p>
        </w:tc>
        <w:tc>
          <w:tcPr>
            <w:tcW w:w="1252" w:type="pct"/>
            <w:tcBorders>
              <w:top w:val="single" w:sz="8" w:space="0" w:color="A6A6A6" w:themeColor="background1" w:themeShade="A6"/>
              <w:left w:val="single" w:sz="8" w:space="0" w:color="A6A6A6" w:themeColor="background1" w:themeShade="A6"/>
              <w:right w:val="single" w:sz="8" w:space="0" w:color="A6A6A6" w:themeColor="background1" w:themeShade="A6"/>
            </w:tcBorders>
          </w:tcPr>
          <w:p w14:paraId="6EA970DA"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Remonts un apkope</w:t>
            </w:r>
          </w:p>
        </w:tc>
        <w:tc>
          <w:tcPr>
            <w:tcW w:w="1328" w:type="pct"/>
            <w:tcBorders>
              <w:top w:val="single" w:sz="8" w:space="0" w:color="A6A6A6" w:themeColor="background1" w:themeShade="A6"/>
              <w:left w:val="single" w:sz="8" w:space="0" w:color="A6A6A6" w:themeColor="background1" w:themeShade="A6"/>
              <w:right w:val="nil"/>
            </w:tcBorders>
          </w:tcPr>
          <w:p w14:paraId="755B5879"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Beļģija un Apvienotā Karaliste</w:t>
            </w:r>
          </w:p>
        </w:tc>
      </w:tr>
      <w:tr w:rsidR="005A04B3" w:rsidRPr="00A96ED6" w14:paraId="0DA611AF" w14:textId="77777777" w:rsidTr="00125454">
        <w:tc>
          <w:tcPr>
            <w:tcW w:w="30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F697C4C"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6.</w:t>
            </w:r>
          </w:p>
        </w:tc>
        <w:tc>
          <w:tcPr>
            <w:tcW w:w="471"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1CD25C8F"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C</w:t>
            </w:r>
          </w:p>
        </w:tc>
        <w:tc>
          <w:tcPr>
            <w:tcW w:w="1640"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4D359178"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35.111 – Elektroenerģijas ražošana, izmantojot ūdens enerģiju</w:t>
            </w:r>
          </w:p>
        </w:tc>
        <w:tc>
          <w:tcPr>
            <w:tcW w:w="1252"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1B1A994A"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Citi saimnieciskās darbības pakalpojumi</w:t>
            </w:r>
          </w:p>
        </w:tc>
        <w:tc>
          <w:tcPr>
            <w:tcW w:w="132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677668D"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Čīle un Peru</w:t>
            </w:r>
          </w:p>
        </w:tc>
      </w:tr>
      <w:tr w:rsidR="005A04B3" w:rsidRPr="00A96ED6" w14:paraId="28093C93" w14:textId="77777777" w:rsidTr="00125454">
        <w:tc>
          <w:tcPr>
            <w:tcW w:w="30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7010D9D"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7.</w:t>
            </w:r>
          </w:p>
        </w:tc>
        <w:tc>
          <w:tcPr>
            <w:tcW w:w="471"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3E740BDD"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J</w:t>
            </w:r>
          </w:p>
        </w:tc>
        <w:tc>
          <w:tcPr>
            <w:tcW w:w="1640"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04F7F03C"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61.100 – Kabeļu telekomunikācijas pakalpojumi</w:t>
            </w:r>
          </w:p>
        </w:tc>
        <w:tc>
          <w:tcPr>
            <w:tcW w:w="1252"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36C7E432"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Telekomunikācijas darbības</w:t>
            </w:r>
          </w:p>
        </w:tc>
        <w:tc>
          <w:tcPr>
            <w:tcW w:w="132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D8A270F"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Zviedrija un Apvienotā Karaliste</w:t>
            </w:r>
          </w:p>
        </w:tc>
      </w:tr>
      <w:tr w:rsidR="005A04B3" w:rsidRPr="00A96ED6" w14:paraId="094F83A4" w14:textId="77777777" w:rsidTr="00125454">
        <w:tc>
          <w:tcPr>
            <w:tcW w:w="30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056589E1"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8.</w:t>
            </w:r>
          </w:p>
        </w:tc>
        <w:tc>
          <w:tcPr>
            <w:tcW w:w="471"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2367323D"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M</w:t>
            </w:r>
          </w:p>
        </w:tc>
        <w:tc>
          <w:tcPr>
            <w:tcW w:w="1640"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48FF1C29"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71.122 – Ģeoloģiskā kartēšana</w:t>
            </w:r>
          </w:p>
        </w:tc>
        <w:tc>
          <w:tcPr>
            <w:tcW w:w="1252"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7DE82E1A"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Tehnisko konsultāciju pakalpojumi inženiertehnisko un arhitektūras pakalpojumu jomā</w:t>
            </w:r>
          </w:p>
        </w:tc>
        <w:tc>
          <w:tcPr>
            <w:tcW w:w="132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4F3D9A26"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ASV un Apvienotā Karaliste</w:t>
            </w:r>
          </w:p>
        </w:tc>
      </w:tr>
      <w:tr w:rsidR="005A04B3" w:rsidRPr="00A96ED6" w14:paraId="63E44996" w14:textId="77777777" w:rsidTr="00125454">
        <w:tc>
          <w:tcPr>
            <w:tcW w:w="30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A79EA44"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9.</w:t>
            </w:r>
          </w:p>
        </w:tc>
        <w:tc>
          <w:tcPr>
            <w:tcW w:w="471"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421D1BAE"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M</w:t>
            </w:r>
          </w:p>
        </w:tc>
        <w:tc>
          <w:tcPr>
            <w:tcW w:w="1640"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71BBA80B"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71.122 – Ģeoloģiskā kartēšana</w:t>
            </w:r>
          </w:p>
        </w:tc>
        <w:tc>
          <w:tcPr>
            <w:tcW w:w="1252" w:type="pct"/>
            <w:tcBorders>
              <w:top w:val="single" w:sz="8" w:space="0" w:color="A6A6A6" w:themeColor="background1" w:themeShade="A6"/>
              <w:left w:val="single" w:sz="8" w:space="0" w:color="A6A6A6" w:themeColor="background1" w:themeShade="A6"/>
              <w:bottom w:val="single" w:sz="8" w:space="0" w:color="A6A6A6" w:themeColor="background1" w:themeShade="A6"/>
              <w:right w:val="single" w:sz="8" w:space="0" w:color="A6A6A6" w:themeColor="background1" w:themeShade="A6"/>
            </w:tcBorders>
          </w:tcPr>
          <w:p w14:paraId="472A92ED"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Tehnisko konsultāciju pakalpojumi inženiertehnisko un arhitektūras pakalpojumu jomā</w:t>
            </w:r>
          </w:p>
        </w:tc>
        <w:tc>
          <w:tcPr>
            <w:tcW w:w="132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47535B59"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Angola un Apvienotā Karaliste</w:t>
            </w:r>
          </w:p>
        </w:tc>
      </w:tr>
      <w:tr w:rsidR="005A04B3" w:rsidRPr="00A96ED6" w14:paraId="16914904" w14:textId="77777777" w:rsidTr="00125454">
        <w:tc>
          <w:tcPr>
            <w:tcW w:w="308" w:type="pct"/>
            <w:tcBorders>
              <w:top w:val="single" w:sz="8" w:space="0" w:color="A6A6A6" w:themeColor="background1" w:themeShade="A6"/>
              <w:left w:val="nil"/>
              <w:bottom w:val="single" w:sz="12" w:space="0" w:color="auto"/>
              <w:right w:val="single" w:sz="8" w:space="0" w:color="A6A6A6" w:themeColor="background1" w:themeShade="A6"/>
            </w:tcBorders>
          </w:tcPr>
          <w:p w14:paraId="47E7DAAE"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10.</w:t>
            </w:r>
          </w:p>
        </w:tc>
        <w:tc>
          <w:tcPr>
            <w:tcW w:w="471" w:type="pct"/>
            <w:tcBorders>
              <w:top w:val="single" w:sz="8" w:space="0" w:color="A6A6A6" w:themeColor="background1" w:themeShade="A6"/>
              <w:left w:val="single" w:sz="8" w:space="0" w:color="A6A6A6" w:themeColor="background1" w:themeShade="A6"/>
              <w:bottom w:val="single" w:sz="12" w:space="0" w:color="auto"/>
              <w:right w:val="single" w:sz="8" w:space="0" w:color="A6A6A6" w:themeColor="background1" w:themeShade="A6"/>
            </w:tcBorders>
          </w:tcPr>
          <w:p w14:paraId="24BD213A" w14:textId="77777777" w:rsidR="005A04B3" w:rsidRPr="00A96ED6" w:rsidRDefault="005A04B3" w:rsidP="00B36F9E">
            <w:pPr>
              <w:ind w:left="57" w:right="57"/>
              <w:jc w:val="both"/>
              <w:rPr>
                <w:rFonts w:ascii="Times New Roman" w:hAnsi="Times New Roman" w:cs="Times New Roman"/>
                <w:noProof/>
                <w:sz w:val="24"/>
              </w:rPr>
            </w:pPr>
            <w:r>
              <w:rPr>
                <w:rFonts w:ascii="Times New Roman" w:hAnsi="Times New Roman"/>
                <w:sz w:val="24"/>
              </w:rPr>
              <w:t>M</w:t>
            </w:r>
          </w:p>
        </w:tc>
        <w:tc>
          <w:tcPr>
            <w:tcW w:w="1640" w:type="pct"/>
            <w:tcBorders>
              <w:top w:val="single" w:sz="8" w:space="0" w:color="A6A6A6" w:themeColor="background1" w:themeShade="A6"/>
              <w:left w:val="single" w:sz="8" w:space="0" w:color="A6A6A6" w:themeColor="background1" w:themeShade="A6"/>
              <w:bottom w:val="single" w:sz="12" w:space="0" w:color="auto"/>
              <w:right w:val="single" w:sz="8" w:space="0" w:color="A6A6A6" w:themeColor="background1" w:themeShade="A6"/>
            </w:tcBorders>
          </w:tcPr>
          <w:p w14:paraId="06B063A6"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71.200 – Tehniskās pārbaudes, mērījumi un analīze</w:t>
            </w:r>
          </w:p>
        </w:tc>
        <w:tc>
          <w:tcPr>
            <w:tcW w:w="1252" w:type="pct"/>
            <w:tcBorders>
              <w:top w:val="single" w:sz="8" w:space="0" w:color="A6A6A6" w:themeColor="background1" w:themeShade="A6"/>
              <w:left w:val="single" w:sz="8" w:space="0" w:color="A6A6A6" w:themeColor="background1" w:themeShade="A6"/>
              <w:bottom w:val="single" w:sz="12" w:space="0" w:color="auto"/>
              <w:right w:val="single" w:sz="8" w:space="0" w:color="A6A6A6" w:themeColor="background1" w:themeShade="A6"/>
            </w:tcBorders>
          </w:tcPr>
          <w:p w14:paraId="37EB85E9"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Tehniskās pārbaudes, mērījumi un analīze</w:t>
            </w:r>
          </w:p>
        </w:tc>
        <w:tc>
          <w:tcPr>
            <w:tcW w:w="1328" w:type="pct"/>
            <w:tcBorders>
              <w:top w:val="single" w:sz="8" w:space="0" w:color="A6A6A6" w:themeColor="background1" w:themeShade="A6"/>
              <w:left w:val="single" w:sz="8" w:space="0" w:color="A6A6A6" w:themeColor="background1" w:themeShade="A6"/>
              <w:bottom w:val="single" w:sz="12" w:space="0" w:color="auto"/>
              <w:right w:val="nil"/>
            </w:tcBorders>
          </w:tcPr>
          <w:p w14:paraId="617D14BC" w14:textId="77777777" w:rsidR="005A04B3" w:rsidRPr="00A96ED6" w:rsidRDefault="005A04B3" w:rsidP="00B36F9E">
            <w:pPr>
              <w:ind w:left="57" w:right="57"/>
              <w:rPr>
                <w:rFonts w:ascii="Times New Roman" w:hAnsi="Times New Roman" w:cs="Times New Roman"/>
                <w:noProof/>
                <w:sz w:val="24"/>
              </w:rPr>
            </w:pPr>
            <w:r>
              <w:rPr>
                <w:rFonts w:ascii="Times New Roman" w:hAnsi="Times New Roman"/>
                <w:sz w:val="24"/>
              </w:rPr>
              <w:t>Taivāna un Zviedrija</w:t>
            </w:r>
          </w:p>
        </w:tc>
      </w:tr>
    </w:tbl>
    <w:p w14:paraId="5EAAD453" w14:textId="77777777" w:rsidR="005A04B3" w:rsidRPr="00A96ED6" w:rsidRDefault="005A04B3" w:rsidP="005A04B3">
      <w:pPr>
        <w:jc w:val="both"/>
        <w:rPr>
          <w:rFonts w:ascii="Times New Roman" w:hAnsi="Times New Roman" w:cs="Times New Roman"/>
          <w:noProof/>
          <w:sz w:val="24"/>
        </w:rPr>
      </w:pPr>
    </w:p>
    <w:p w14:paraId="5AA064FE"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lastRenderedPageBreak/>
        <w:t xml:space="preserve">Avots: </w:t>
      </w:r>
      <w:r>
        <w:rPr>
          <w:rFonts w:ascii="Times New Roman" w:hAnsi="Times New Roman"/>
          <w:sz w:val="24"/>
        </w:rPr>
        <w:t>Norvēģijas Statistikas birojs</w:t>
      </w:r>
    </w:p>
    <w:p w14:paraId="564F533E" w14:textId="77777777" w:rsidR="005A04B3" w:rsidRPr="00A96ED6" w:rsidRDefault="005A04B3" w:rsidP="005A04B3">
      <w:pPr>
        <w:jc w:val="both"/>
        <w:rPr>
          <w:rFonts w:ascii="Times New Roman" w:hAnsi="Times New Roman" w:cs="Times New Roman"/>
          <w:noProof/>
          <w:sz w:val="24"/>
        </w:rPr>
      </w:pPr>
    </w:p>
    <w:p w14:paraId="3C394BB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Apakšizlasē iekļautos uzņēmumus izvēlējās, balstoties uz to eksporta rādītājiem par 2018. gada 4. ceturksni </w:t>
      </w:r>
      <w:r>
        <w:rPr>
          <w:rFonts w:ascii="Times New Roman" w:hAnsi="Times New Roman"/>
          <w:i/>
          <w:iCs/>
          <w:sz w:val="24"/>
        </w:rPr>
        <w:t>ITSS</w:t>
      </w:r>
      <w:r>
        <w:rPr>
          <w:rFonts w:ascii="Times New Roman" w:hAnsi="Times New Roman"/>
          <w:sz w:val="24"/>
        </w:rPr>
        <w:t xml:space="preserve"> ziņojumā. Mūsu apsekojumu metodikas speciālists izstrādāja norādījumus par interviju veikšanu, kas pievienoti pielikumā. Šis dokuments testēšanas laikā bija noderīgs, un mēs to izmantojām gan kā darba plānu, gan kā kontrolpunktu sarakstu. Mēs intervējām 10 uzņēmumus pa tālruni un tiešsaistē. Katrā </w:t>
      </w:r>
      <w:r>
        <w:rPr>
          <w:rFonts w:ascii="Times New Roman" w:hAnsi="Times New Roman"/>
          <w:i/>
          <w:iCs/>
          <w:sz w:val="24"/>
        </w:rPr>
        <w:t>CPA</w:t>
      </w:r>
      <w:r>
        <w:rPr>
          <w:rFonts w:ascii="Times New Roman" w:hAnsi="Times New Roman"/>
          <w:sz w:val="24"/>
        </w:rPr>
        <w:t xml:space="preserve"> mēs izvēlējāmies ne vairāk par 5 valstīm.</w:t>
      </w:r>
    </w:p>
    <w:p w14:paraId="7D1B5FCF" w14:textId="77777777" w:rsidR="005A04B3" w:rsidRPr="00A96ED6" w:rsidRDefault="005A04B3" w:rsidP="005A04B3">
      <w:pPr>
        <w:jc w:val="both"/>
        <w:rPr>
          <w:rFonts w:ascii="Times New Roman" w:hAnsi="Times New Roman" w:cs="Times New Roman"/>
          <w:noProof/>
          <w:sz w:val="24"/>
        </w:rPr>
      </w:pPr>
    </w:p>
    <w:p w14:paraId="1E377359"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3. Īstenošanas posms</w:t>
      </w:r>
    </w:p>
    <w:p w14:paraId="5050ED94" w14:textId="77777777" w:rsidR="005A04B3" w:rsidRPr="00A96ED6" w:rsidRDefault="005A04B3" w:rsidP="005A04B3">
      <w:pPr>
        <w:jc w:val="both"/>
        <w:rPr>
          <w:rFonts w:ascii="Times New Roman" w:hAnsi="Times New Roman" w:cs="Times New Roman"/>
          <w:noProof/>
          <w:sz w:val="24"/>
        </w:rPr>
      </w:pPr>
    </w:p>
    <w:p w14:paraId="4BB73536" w14:textId="77777777" w:rsidR="005A04B3" w:rsidRPr="00A96ED6" w:rsidRDefault="005A04B3" w:rsidP="005A04B3">
      <w:pPr>
        <w:jc w:val="both"/>
        <w:rPr>
          <w:rFonts w:ascii="Times New Roman" w:hAnsi="Times New Roman" w:cs="Times New Roman"/>
          <w:i/>
          <w:noProof/>
          <w:sz w:val="24"/>
        </w:rPr>
      </w:pPr>
      <w:r>
        <w:rPr>
          <w:rFonts w:ascii="Times New Roman" w:hAnsi="Times New Roman"/>
          <w:i/>
          <w:sz w:val="24"/>
        </w:rPr>
        <w:t>3.1. Testēšana</w:t>
      </w:r>
    </w:p>
    <w:p w14:paraId="4E81286A" w14:textId="77777777" w:rsidR="005A04B3" w:rsidRPr="00A96ED6" w:rsidRDefault="005A04B3" w:rsidP="005A04B3">
      <w:pPr>
        <w:jc w:val="both"/>
        <w:rPr>
          <w:rFonts w:ascii="Times New Roman" w:hAnsi="Times New Roman" w:cs="Times New Roman"/>
          <w:i/>
          <w:noProof/>
          <w:sz w:val="24"/>
        </w:rPr>
      </w:pPr>
    </w:p>
    <w:p w14:paraId="4BF85581"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Testēšanas posmā mūsu galvenais mērķis bija izpētīt sniegtās atbildes un risināt problēmas saistībā ar jautājumiem, t. i., vai personas, kuras piedalījās testēšanā, izprot dažādo pakalpojumu sniegšanas veidu būtību. Vai viņi varētu iegūt šos datus no saviem uzņēmējdarbības reģistriem? Cik precīzs būtu pakalpojumu iedalījums pēc pakalpojumu sniegšanas veidiem? Viens no mūsu mērķiem bija izvērtēt informācijas sniegšanas slogu. Vai tas ir apgrūtinošs process?</w:t>
      </w:r>
    </w:p>
    <w:p w14:paraId="10F51E64" w14:textId="77777777" w:rsidR="005A04B3" w:rsidRPr="00A96ED6" w:rsidRDefault="005A04B3" w:rsidP="005A04B3">
      <w:pPr>
        <w:jc w:val="both"/>
        <w:rPr>
          <w:rFonts w:ascii="Times New Roman" w:hAnsi="Times New Roman" w:cs="Times New Roman"/>
          <w:noProof/>
          <w:sz w:val="24"/>
        </w:rPr>
      </w:pPr>
    </w:p>
    <w:p w14:paraId="269BA4B7" w14:textId="77777777" w:rsidR="005A04B3" w:rsidRPr="00A96ED6" w:rsidRDefault="005A04B3" w:rsidP="00B36F9E">
      <w:pPr>
        <w:keepNext/>
        <w:keepLines/>
        <w:jc w:val="both"/>
        <w:rPr>
          <w:rFonts w:ascii="Times New Roman" w:hAnsi="Times New Roman" w:cs="Times New Roman"/>
          <w:noProof/>
          <w:sz w:val="24"/>
        </w:rPr>
      </w:pPr>
      <w:r>
        <w:rPr>
          <w:rFonts w:ascii="Times New Roman" w:hAnsi="Times New Roman"/>
          <w:sz w:val="24"/>
        </w:rPr>
        <w:t xml:space="preserve">Lietotāja tests bija iedalīts divās galvenajās daļās. Pirmajā daļā respondenti varēja lasīt mūsu izstrādātos jautājumus un sniegt par tiem komentārus. Savukārt otrajā daļā respondenti varēja sniegt komentārus par pirmajā daļā konstatētajiem trūkumiem vai problēmām. Aptauja ietvēra gan eksportu, gan importu. Testēšana notika ar tālruņa starpniecību, un testu organizēja divas personas – viens </w:t>
      </w:r>
      <w:r>
        <w:rPr>
          <w:rFonts w:ascii="Times New Roman" w:hAnsi="Times New Roman"/>
          <w:i/>
          <w:iCs/>
          <w:sz w:val="24"/>
        </w:rPr>
        <w:t>ITSS</w:t>
      </w:r>
      <w:r>
        <w:rPr>
          <w:rFonts w:ascii="Times New Roman" w:hAnsi="Times New Roman"/>
          <w:sz w:val="24"/>
        </w:rPr>
        <w:t xml:space="preserve"> pārstāvis un viens metožu izstrādes grupas pārstāvis.</w:t>
      </w:r>
    </w:p>
    <w:p w14:paraId="3C0AD7C6" w14:textId="77777777" w:rsidR="005A04B3" w:rsidRPr="00A96ED6" w:rsidRDefault="005A04B3" w:rsidP="005A04B3">
      <w:pPr>
        <w:jc w:val="both"/>
        <w:rPr>
          <w:rFonts w:ascii="Times New Roman" w:hAnsi="Times New Roman" w:cs="Times New Roman"/>
          <w:noProof/>
          <w:sz w:val="24"/>
        </w:rPr>
      </w:pPr>
    </w:p>
    <w:p w14:paraId="070491D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Aptaujas projekta versijas izstrāde bija nevis lineārs, bet gan iteratīvs process. Aptaujas izstrādes, strukturēšanas un testēšanas laikā mēs nevarējām vienoties par izmaiņām dizainā un noformējumā. Mēs apspriedām, vai vajadzētu izmantot visus četrus pakalpojumu sniegšanas veidus vai arī koncentrēties vienīgi uz 1. un 4. veidu. Mēs secinājām, ka lietotājiem būtu vieglāk attiecināt vērtības uz pakalpojumu sniegšanas veidiem tad, ja viņu rīcībā ir pilnīgs un visaptverošs saraksts. Turklāt mūsu apsekojumu metodikas speciālists uzskatīja, ka respondentiem būtu vieglāk uztvert jautājumus, ja viņi pilnībā izprot attiecīgo tēmu.</w:t>
      </w:r>
    </w:p>
    <w:p w14:paraId="555C70F9" w14:textId="77777777" w:rsidR="005A04B3" w:rsidRPr="00A96ED6" w:rsidRDefault="005A04B3" w:rsidP="005A04B3">
      <w:pPr>
        <w:jc w:val="both"/>
        <w:rPr>
          <w:rFonts w:ascii="Times New Roman" w:hAnsi="Times New Roman" w:cs="Times New Roman"/>
          <w:noProof/>
          <w:sz w:val="24"/>
        </w:rPr>
      </w:pPr>
    </w:p>
    <w:p w14:paraId="5666E84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Aptauju izstrādāja, izmantojot lietotni tiešsaistes aptauju prototipēšanai, tādēļ ne visas funkcijas darbojas kā cerēts. Aptaujas gala versijai būs labāks noformējums, un tai būs labāka funkcionalitāte </w:t>
      </w:r>
      <w:r>
        <w:rPr>
          <w:rFonts w:ascii="Times New Roman" w:hAnsi="Times New Roman"/>
          <w:i/>
          <w:iCs/>
          <w:sz w:val="24"/>
        </w:rPr>
        <w:t>Altinn</w:t>
      </w:r>
      <w:r>
        <w:rPr>
          <w:rFonts w:ascii="Times New Roman" w:hAnsi="Times New Roman"/>
          <w:sz w:val="24"/>
        </w:rPr>
        <w:t xml:space="preserve"> portālā.</w:t>
      </w:r>
      <w:r w:rsidRPr="00A96ED6">
        <w:rPr>
          <w:rStyle w:val="FootnoteReference"/>
          <w:rFonts w:ascii="Times New Roman" w:hAnsi="Times New Roman" w:cs="Times New Roman"/>
          <w:noProof/>
          <w:sz w:val="24"/>
        </w:rPr>
        <w:footnoteReference w:id="206"/>
      </w:r>
      <w:r>
        <w:rPr>
          <w:rFonts w:ascii="Times New Roman" w:hAnsi="Times New Roman"/>
          <w:sz w:val="24"/>
        </w:rPr>
        <w:t xml:space="preserve"> Jāpiebilst, ka atbilstoši mūsu apsekojumu metodikas speciālista ieteikumam 1. veids (pārrobežu sniegšana) un 4. veids (fiziskas personas klātbūtne) ir mainījuši savu secību. Tiešsaistes veidlapā 1. veids atbilst 4. veidam, balstoties uz ES vienkāršoto modeli, un otrādi. Aptauja bija pielāgota katram uzņēmumam, izvēloties svarīgākos pakalpojumu veidus un valstis no 2018. gada ceturtā ceturkšņa uzņēmumu </w:t>
      </w:r>
      <w:r>
        <w:rPr>
          <w:rFonts w:ascii="Times New Roman" w:hAnsi="Times New Roman"/>
          <w:i/>
          <w:iCs/>
          <w:sz w:val="24"/>
        </w:rPr>
        <w:t>ITSS</w:t>
      </w:r>
      <w:r>
        <w:rPr>
          <w:rFonts w:ascii="Times New Roman" w:hAnsi="Times New Roman"/>
          <w:sz w:val="24"/>
        </w:rPr>
        <w:t>. Pēc dažu lietotāju testu veikšanas mēs aptaujas gala versijā veicām dažas svarīgas korekcijas. Mēs testējām aptaujas pirmo versiju, iesaistot 7 izvēlētus respondentus, un pēc tam, balstoties uz sniegtajām atbildēm un komentāriem, mēs aptaujā veicām korekcijas. Šo korekciju iemesli sīkāk ir aplūkoti nākamajā iedaļā “Atziņas”. Jauno, uzlaboto aptauju, ko dēvē par gala versiju, testēja, iesaistot 3 respondentus. Aptaujas anketa ir iekļauta IV pielikumā.</w:t>
      </w:r>
    </w:p>
    <w:p w14:paraId="44EAEF19" w14:textId="77777777" w:rsidR="005A04B3" w:rsidRPr="00A96ED6" w:rsidRDefault="005A04B3" w:rsidP="005A04B3">
      <w:pPr>
        <w:jc w:val="both"/>
        <w:rPr>
          <w:rFonts w:ascii="Times New Roman" w:hAnsi="Times New Roman" w:cs="Times New Roman"/>
          <w:noProof/>
          <w:sz w:val="24"/>
        </w:rPr>
      </w:pPr>
    </w:p>
    <w:p w14:paraId="03E3681B"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lastRenderedPageBreak/>
        <w:t>4. Atziņas</w:t>
      </w:r>
    </w:p>
    <w:p w14:paraId="461D7500" w14:textId="77777777" w:rsidR="005A04B3" w:rsidRPr="00A96ED6" w:rsidRDefault="005A04B3" w:rsidP="005A04B3">
      <w:pPr>
        <w:jc w:val="both"/>
        <w:rPr>
          <w:rFonts w:ascii="Times New Roman" w:hAnsi="Times New Roman" w:cs="Times New Roman"/>
          <w:noProof/>
          <w:sz w:val="24"/>
        </w:rPr>
      </w:pPr>
    </w:p>
    <w:p w14:paraId="731E6CBE" w14:textId="77777777" w:rsidR="005A04B3" w:rsidRPr="00A96ED6" w:rsidRDefault="005A04B3" w:rsidP="005A04B3">
      <w:pPr>
        <w:jc w:val="both"/>
        <w:rPr>
          <w:rFonts w:ascii="Times New Roman" w:hAnsi="Times New Roman" w:cs="Times New Roman"/>
          <w:i/>
          <w:noProof/>
          <w:sz w:val="24"/>
        </w:rPr>
      </w:pPr>
      <w:r>
        <w:rPr>
          <w:rFonts w:ascii="Times New Roman" w:hAnsi="Times New Roman"/>
          <w:i/>
          <w:sz w:val="24"/>
        </w:rPr>
        <w:t>4.1. Pakalpojumu tirdzniecība iedalījumā pēc sniegšanas veida</w:t>
      </w:r>
    </w:p>
    <w:p w14:paraId="713EBCDE" w14:textId="77777777" w:rsidR="005A04B3" w:rsidRPr="00A96ED6" w:rsidRDefault="005A04B3" w:rsidP="005A04B3">
      <w:pPr>
        <w:jc w:val="both"/>
        <w:rPr>
          <w:rFonts w:ascii="Times New Roman" w:hAnsi="Times New Roman" w:cs="Times New Roman"/>
          <w:i/>
          <w:noProof/>
          <w:sz w:val="24"/>
        </w:rPr>
      </w:pPr>
    </w:p>
    <w:p w14:paraId="0EE076A1"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Testēšanas anketas pārskata periods atšķīrās no </w:t>
      </w:r>
      <w:r>
        <w:rPr>
          <w:rFonts w:ascii="Times New Roman" w:hAnsi="Times New Roman"/>
          <w:i/>
          <w:iCs/>
          <w:sz w:val="24"/>
        </w:rPr>
        <w:t>ITS</w:t>
      </w:r>
      <w:r>
        <w:rPr>
          <w:rFonts w:ascii="Times New Roman" w:hAnsi="Times New Roman"/>
          <w:sz w:val="24"/>
        </w:rPr>
        <w:t xml:space="preserve"> apsekojuma, proti, tas bija nevis ceturksnis, bet gan viens gads. Par šīm izmaiņām neskaidrību nebija. Aptauju veidoja divas daļas; viena no tām bija vērsta uz eksportu, bet otra – uz importu. Vairākumam respondentu nebija grūti saprast jautājumus, skaidrojošos tekstus vai pakalpojumu sniegšanas veida jēdzienu. Tomēr diviem respondentiem nācās veltīt vairāk laika, lai izprastu jautājumu, taču galu galā viņi to interpretēja pareizi.</w:t>
      </w:r>
    </w:p>
    <w:p w14:paraId="5433BA35" w14:textId="77777777" w:rsidR="005A04B3" w:rsidRPr="00A96ED6" w:rsidRDefault="005A04B3" w:rsidP="005A04B3">
      <w:pPr>
        <w:jc w:val="both"/>
        <w:rPr>
          <w:rFonts w:ascii="Times New Roman" w:hAnsi="Times New Roman" w:cs="Times New Roman"/>
          <w:noProof/>
          <w:sz w:val="24"/>
        </w:rPr>
      </w:pPr>
    </w:p>
    <w:p w14:paraId="5F7B542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Uzņēmumiem, kuri pakalpojumus sniedz tikai vienā veidā, bija viegli norādīt precīzus datus un atbildēt uz jautājumiem. Savukārt uzņēmumiem, kuri sniedza pakalpojumus divos vai vairākos veidos (multimodālie uzņēmumi), bija grūti attiecināt ieņēmumus/izmaksas uz dažādajiem pakalpojumu sniegšanas veidiem. Multimodālie darījumi atbildēšanu uz jautājumiem sarežģīja vēl vairāk gadījumos, kad uzņēmums darbojās kādā citā valstī, no kuras tas saņēma rēķinu. Viens respondents norādīja, ka viņa uzņēmums veica instalācijas darbus Āfrikā, savukārt rēķins tika nosūtīts caur meitasuzņēmumu, kas atradās Apvienotajā Karalistē. Kāds cits respondents atzina, ka viņam bija grūti noteikt pareizo pakalpojumu sniegšanas veidu, uz ko attiecināt jūras pārvadājumu izdevumus, jo kuģniecības uzņēmums izmantoja vairākas ostas.</w:t>
      </w:r>
    </w:p>
    <w:p w14:paraId="195922C8" w14:textId="77777777" w:rsidR="005A04B3" w:rsidRPr="00A96ED6" w:rsidRDefault="005A04B3" w:rsidP="005A04B3">
      <w:pPr>
        <w:jc w:val="both"/>
        <w:rPr>
          <w:rFonts w:ascii="Times New Roman" w:hAnsi="Times New Roman" w:cs="Times New Roman"/>
          <w:noProof/>
          <w:sz w:val="24"/>
        </w:rPr>
      </w:pPr>
    </w:p>
    <w:p w14:paraId="0B9823B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Vairumam iesniedzēju nebija pieejama praktiska informācija par pārdošanas apjomu/izmaksām, taču viņi vērsās citās uzņēmuma nodaļās/departamentos, lai iegūtu </w:t>
      </w:r>
      <w:r>
        <w:rPr>
          <w:rFonts w:ascii="Times New Roman" w:hAnsi="Times New Roman"/>
          <w:i/>
          <w:iCs/>
          <w:sz w:val="24"/>
        </w:rPr>
        <w:t>ITSS</w:t>
      </w:r>
      <w:r>
        <w:rPr>
          <w:rFonts w:ascii="Times New Roman" w:hAnsi="Times New Roman"/>
          <w:sz w:val="24"/>
        </w:rPr>
        <w:t xml:space="preserve"> apkopošanai nepieciešamos datus. Tikai vienam respondentam bija pieredze IT jomā, tādēļ viņam nebija nepieciešama palīdzība attiecīgo datu iegūšanai. 7 no 10 respondentiem nebija pārliecināti, vai viņu uzskaites sistēmās vispār ir ietverta informācija par pakalpojumu sniegšanas veidiem. Šādā gadījumā uzņēmumi, kuru darbība ir vērsta uz multimodāliem darījumiem, vispirms vērstos pie citiem kolēģiem, t. i., tirdzniecības nodaļā, un pārskatītu rēķinus, ko uzņēmums izrakstījis ārvalstu klientiem. Tā kā minētajās sistēmās bija pieejama informācija par pakalpojumu sniegšanas veidiem, kas gan viņiem nebija zināms, daudziem uzņēmumiem būtu jāveic būtiskas izmaiņas savās sistēmās, lai iegūtu šāda veida informāciju. Tiem respondentiem, kuru uzņēmums sniedz pakalpojumus tikai vienā veidā, nebija jāvēršas pie citām personām, jo viņu rīcībā bija šāda informācija.</w:t>
      </w:r>
    </w:p>
    <w:p w14:paraId="669F84F0" w14:textId="77777777" w:rsidR="005A04B3" w:rsidRPr="00A96ED6" w:rsidRDefault="005A04B3" w:rsidP="005A04B3">
      <w:pPr>
        <w:jc w:val="both"/>
        <w:rPr>
          <w:rFonts w:ascii="Times New Roman" w:hAnsi="Times New Roman" w:cs="Times New Roman"/>
          <w:noProof/>
          <w:sz w:val="24"/>
        </w:rPr>
      </w:pPr>
    </w:p>
    <w:p w14:paraId="10BBDA62" w14:textId="77777777" w:rsidR="005A04B3" w:rsidRPr="00A96ED6" w:rsidRDefault="005A04B3" w:rsidP="005A04B3">
      <w:pPr>
        <w:jc w:val="both"/>
        <w:rPr>
          <w:rFonts w:ascii="Times New Roman" w:hAnsi="Times New Roman" w:cs="Times New Roman"/>
          <w:b/>
          <w:noProof/>
          <w:color w:val="B83B46"/>
          <w:sz w:val="24"/>
        </w:rPr>
      </w:pPr>
      <w:r>
        <w:rPr>
          <w:rFonts w:ascii="Times New Roman" w:hAnsi="Times New Roman"/>
          <w:b/>
          <w:color w:val="B83B46"/>
          <w:sz w:val="24"/>
        </w:rPr>
        <w:t>13.9. attēls. Instalāciju un uzstādīšanas pakalpojumu sniegšana ārvalstīs saskaņā ar apakšlīgumiem</w:t>
      </w:r>
    </w:p>
    <w:p w14:paraId="11B5AA5C" w14:textId="77777777" w:rsidR="005A04B3" w:rsidRPr="00A96ED6" w:rsidRDefault="005A04B3" w:rsidP="005A04B3">
      <w:pPr>
        <w:jc w:val="center"/>
        <w:rPr>
          <w:rFonts w:ascii="Times New Roman" w:hAnsi="Times New Roman" w:cs="Times New Roman"/>
          <w:b/>
          <w:noProof/>
          <w:sz w:val="24"/>
        </w:rPr>
      </w:pPr>
      <w:r>
        <w:rPr>
          <w:rFonts w:ascii="Times New Roman" w:hAnsi="Times New Roman"/>
          <w:b/>
          <w:noProof/>
          <w:sz w:val="24"/>
        </w:rPr>
        <w:drawing>
          <wp:inline distT="0" distB="0" distL="0" distR="0" wp14:anchorId="2656EE8E" wp14:editId="700A8118">
            <wp:extent cx="5562600" cy="2121450"/>
            <wp:effectExtent l="0" t="0" r="0" b="0"/>
            <wp:docPr id="2003714752" name="Picture 1" descr="A diagram of a compan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3714752" name="Picture 1" descr="A diagram of a company&#10;&#10;Description automatically generated"/>
                    <pic:cNvPicPr/>
                  </pic:nvPicPr>
                  <pic:blipFill>
                    <a:blip r:embed="rId77"/>
                    <a:stretch>
                      <a:fillRect/>
                    </a:stretch>
                  </pic:blipFill>
                  <pic:spPr>
                    <a:xfrm>
                      <a:off x="0" y="0"/>
                      <a:ext cx="5566904" cy="2123091"/>
                    </a:xfrm>
                    <a:prstGeom prst="rect">
                      <a:avLst/>
                    </a:prstGeom>
                  </pic:spPr>
                </pic:pic>
              </a:graphicData>
            </a:graphic>
          </wp:inline>
        </w:drawing>
      </w:r>
    </w:p>
    <w:p w14:paraId="01554D37"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4565"/>
        <w:gridCol w:w="4566"/>
      </w:tblGrid>
      <w:tr w:rsidR="00CB6B02" w:rsidRPr="00282A22" w14:paraId="56641F29" w14:textId="77777777" w:rsidTr="00A6022D">
        <w:tc>
          <w:tcPr>
            <w:tcW w:w="2500" w:type="pct"/>
          </w:tcPr>
          <w:p w14:paraId="034BB916" w14:textId="77777777" w:rsidR="00CB6B02" w:rsidRPr="00282A22" w:rsidRDefault="00CB6B02" w:rsidP="00A6022D">
            <w:pPr>
              <w:ind w:left="57" w:right="57"/>
              <w:jc w:val="center"/>
              <w:rPr>
                <w:rFonts w:ascii="Times New Roman" w:hAnsi="Times New Roman" w:cs="Times New Roman"/>
                <w:b/>
                <w:sz w:val="24"/>
              </w:rPr>
            </w:pPr>
            <w:r w:rsidRPr="00F7559B">
              <w:rPr>
                <w:rFonts w:ascii="Times New Roman" w:hAnsi="Times New Roman" w:cs="Times New Roman"/>
                <w:b/>
                <w:bCs/>
                <w:noProof/>
                <w:sz w:val="24"/>
                <w:szCs w:val="24"/>
                <w:lang w:val="en-US"/>
              </w:rPr>
              <w:t>Angļu val.</w:t>
            </w:r>
          </w:p>
        </w:tc>
        <w:tc>
          <w:tcPr>
            <w:tcW w:w="2500" w:type="pct"/>
          </w:tcPr>
          <w:p w14:paraId="0B083EF6" w14:textId="77777777" w:rsidR="00CB6B02" w:rsidRPr="00282A22" w:rsidRDefault="00CB6B02" w:rsidP="00A6022D">
            <w:pPr>
              <w:ind w:left="57" w:right="57"/>
              <w:jc w:val="center"/>
              <w:rPr>
                <w:rFonts w:ascii="Times New Roman" w:hAnsi="Times New Roman" w:cs="Times New Roman"/>
                <w:noProof/>
                <w:sz w:val="24"/>
              </w:rPr>
            </w:pPr>
            <w:r w:rsidRPr="00F7559B">
              <w:rPr>
                <w:rFonts w:ascii="Times New Roman" w:hAnsi="Times New Roman" w:cs="Times New Roman"/>
                <w:b/>
                <w:bCs/>
                <w:noProof/>
                <w:sz w:val="24"/>
                <w:szCs w:val="24"/>
                <w:lang w:val="en-US"/>
              </w:rPr>
              <w:t>Latviešu val.</w:t>
            </w:r>
          </w:p>
        </w:tc>
      </w:tr>
      <w:tr w:rsidR="00CB6B02" w:rsidRPr="00282A22" w14:paraId="4AC04F92" w14:textId="77777777" w:rsidTr="00A6022D">
        <w:tc>
          <w:tcPr>
            <w:tcW w:w="2500" w:type="pct"/>
          </w:tcPr>
          <w:p w14:paraId="5A0C56C7" w14:textId="77777777" w:rsidR="00CB6B02" w:rsidRPr="00282A22" w:rsidRDefault="00CB6B02" w:rsidP="00A6022D">
            <w:pPr>
              <w:ind w:left="57" w:right="57"/>
              <w:jc w:val="both"/>
              <w:rPr>
                <w:rFonts w:ascii="Times New Roman" w:hAnsi="Times New Roman" w:cs="Times New Roman"/>
                <w:b/>
                <w:noProof/>
                <w:sz w:val="24"/>
              </w:rPr>
            </w:pPr>
            <w:r w:rsidRPr="00A96ED6">
              <w:rPr>
                <w:rFonts w:ascii="Times New Roman" w:hAnsi="Times New Roman" w:cs="Times New Roman"/>
                <w:b/>
                <w:noProof/>
                <w:sz w:val="24"/>
              </w:rPr>
              <w:lastRenderedPageBreak/>
              <w:t>Enterprise in Norway</w:t>
            </w:r>
          </w:p>
        </w:tc>
        <w:tc>
          <w:tcPr>
            <w:tcW w:w="2500" w:type="pct"/>
          </w:tcPr>
          <w:p w14:paraId="2669FA9E" w14:textId="77777777" w:rsidR="00CB6B02" w:rsidRPr="00282A22" w:rsidRDefault="00CB6B02" w:rsidP="00A6022D">
            <w:pPr>
              <w:ind w:left="57" w:right="57"/>
              <w:jc w:val="both"/>
              <w:rPr>
                <w:rFonts w:ascii="Times New Roman" w:hAnsi="Times New Roman" w:cs="Times New Roman"/>
                <w:noProof/>
                <w:sz w:val="24"/>
              </w:rPr>
            </w:pPr>
            <w:r w:rsidRPr="00282A22">
              <w:rPr>
                <w:rFonts w:ascii="Times New Roman" w:hAnsi="Times New Roman" w:cs="Times New Roman"/>
                <w:b/>
                <w:sz w:val="24"/>
              </w:rPr>
              <w:t>Uzņēmums Norvēģijā</w:t>
            </w:r>
          </w:p>
        </w:tc>
      </w:tr>
      <w:tr w:rsidR="00CB6B02" w:rsidRPr="00282A22" w14:paraId="517937A2" w14:textId="77777777" w:rsidTr="00A6022D">
        <w:tc>
          <w:tcPr>
            <w:tcW w:w="2500" w:type="pct"/>
          </w:tcPr>
          <w:p w14:paraId="4EB97B84" w14:textId="77777777" w:rsidR="00CB6B02" w:rsidRPr="00282A22" w:rsidRDefault="00CB6B02" w:rsidP="00A6022D">
            <w:pPr>
              <w:ind w:left="57" w:right="57"/>
              <w:jc w:val="both"/>
              <w:rPr>
                <w:rFonts w:ascii="Times New Roman" w:hAnsi="Times New Roman" w:cs="Times New Roman"/>
                <w:b/>
                <w:noProof/>
                <w:sz w:val="24"/>
              </w:rPr>
            </w:pPr>
            <w:r w:rsidRPr="00A96ED6">
              <w:rPr>
                <w:rFonts w:ascii="Times New Roman" w:hAnsi="Times New Roman" w:cs="Times New Roman"/>
                <w:b/>
                <w:noProof/>
                <w:sz w:val="24"/>
              </w:rPr>
              <w:t>Customer in Sweden</w:t>
            </w:r>
          </w:p>
        </w:tc>
        <w:tc>
          <w:tcPr>
            <w:tcW w:w="2500" w:type="pct"/>
          </w:tcPr>
          <w:p w14:paraId="3CC44AE0" w14:textId="77777777" w:rsidR="00CB6B02" w:rsidRPr="00282A22" w:rsidRDefault="00CB6B02" w:rsidP="00A6022D">
            <w:pPr>
              <w:ind w:left="57" w:right="57"/>
              <w:jc w:val="both"/>
              <w:rPr>
                <w:rFonts w:ascii="Times New Roman" w:hAnsi="Times New Roman" w:cs="Times New Roman"/>
                <w:noProof/>
                <w:sz w:val="24"/>
              </w:rPr>
            </w:pPr>
            <w:r w:rsidRPr="00282A22">
              <w:rPr>
                <w:rFonts w:ascii="Times New Roman" w:hAnsi="Times New Roman" w:cs="Times New Roman"/>
                <w:b/>
                <w:sz w:val="24"/>
              </w:rPr>
              <w:t>Klients Zviedrijā</w:t>
            </w:r>
          </w:p>
        </w:tc>
      </w:tr>
      <w:tr w:rsidR="00CB6B02" w:rsidRPr="00282A22" w14:paraId="34597B47" w14:textId="77777777" w:rsidTr="00A6022D">
        <w:tc>
          <w:tcPr>
            <w:tcW w:w="2500" w:type="pct"/>
          </w:tcPr>
          <w:p w14:paraId="32582DE6" w14:textId="77777777" w:rsidR="00CB6B02" w:rsidRPr="00282A22" w:rsidRDefault="00CB6B02" w:rsidP="00A6022D">
            <w:pPr>
              <w:ind w:left="57" w:right="57"/>
              <w:jc w:val="both"/>
              <w:rPr>
                <w:rFonts w:ascii="Times New Roman" w:hAnsi="Times New Roman" w:cs="Times New Roman"/>
                <w:noProof/>
                <w:sz w:val="24"/>
              </w:rPr>
            </w:pPr>
            <w:r w:rsidRPr="00A96ED6">
              <w:rPr>
                <w:rFonts w:ascii="Times New Roman" w:hAnsi="Times New Roman" w:cs="Times New Roman"/>
                <w:noProof/>
                <w:sz w:val="24"/>
              </w:rPr>
              <w:t>Supply of service – export from Norway</w:t>
            </w:r>
          </w:p>
        </w:tc>
        <w:tc>
          <w:tcPr>
            <w:tcW w:w="2500" w:type="pct"/>
          </w:tcPr>
          <w:p w14:paraId="7BE5A78B" w14:textId="77777777" w:rsidR="00CB6B02" w:rsidRPr="00282A22" w:rsidRDefault="00CB6B02" w:rsidP="00A6022D">
            <w:pPr>
              <w:ind w:left="57" w:right="57"/>
              <w:jc w:val="both"/>
              <w:rPr>
                <w:rFonts w:ascii="Times New Roman" w:hAnsi="Times New Roman" w:cs="Times New Roman"/>
                <w:noProof/>
                <w:sz w:val="24"/>
              </w:rPr>
            </w:pPr>
            <w:r w:rsidRPr="00282A22">
              <w:rPr>
                <w:rFonts w:ascii="Times New Roman" w:hAnsi="Times New Roman" w:cs="Times New Roman"/>
                <w:sz w:val="24"/>
              </w:rPr>
              <w:t>Pakalpojuma sniegšana – eksports no Norvēģijas</w:t>
            </w:r>
          </w:p>
        </w:tc>
      </w:tr>
      <w:tr w:rsidR="00CB6B02" w:rsidRPr="00282A22" w14:paraId="29A31622" w14:textId="77777777" w:rsidTr="00A6022D">
        <w:tc>
          <w:tcPr>
            <w:tcW w:w="2500" w:type="pct"/>
          </w:tcPr>
          <w:p w14:paraId="67DB2F54" w14:textId="77777777" w:rsidR="00CB6B02" w:rsidRPr="00282A22" w:rsidRDefault="00CB6B02" w:rsidP="00A6022D">
            <w:pPr>
              <w:ind w:left="57" w:right="57"/>
              <w:jc w:val="both"/>
              <w:rPr>
                <w:rFonts w:ascii="Times New Roman" w:hAnsi="Times New Roman" w:cs="Times New Roman"/>
                <w:noProof/>
                <w:sz w:val="24"/>
              </w:rPr>
            </w:pPr>
            <w:r w:rsidRPr="00A96ED6">
              <w:rPr>
                <w:rFonts w:ascii="Times New Roman" w:hAnsi="Times New Roman" w:cs="Times New Roman"/>
                <w:noProof/>
                <w:sz w:val="24"/>
              </w:rPr>
              <w:t>Use of sub-contractors – import to Norway</w:t>
            </w:r>
          </w:p>
        </w:tc>
        <w:tc>
          <w:tcPr>
            <w:tcW w:w="2500" w:type="pct"/>
          </w:tcPr>
          <w:p w14:paraId="5EB38FDE" w14:textId="77777777" w:rsidR="00CB6B02" w:rsidRPr="00282A22" w:rsidRDefault="00CB6B02" w:rsidP="00A6022D">
            <w:pPr>
              <w:ind w:left="57" w:right="57"/>
              <w:jc w:val="both"/>
              <w:rPr>
                <w:rFonts w:ascii="Times New Roman" w:hAnsi="Times New Roman" w:cs="Times New Roman"/>
                <w:noProof/>
                <w:sz w:val="24"/>
              </w:rPr>
            </w:pPr>
            <w:r w:rsidRPr="00282A22">
              <w:rPr>
                <w:rFonts w:ascii="Times New Roman" w:hAnsi="Times New Roman" w:cs="Times New Roman"/>
                <w:sz w:val="24"/>
              </w:rPr>
              <w:t>Apakšuzņēmēju izmantošana – imports uz Norvēģiju</w:t>
            </w:r>
          </w:p>
        </w:tc>
      </w:tr>
      <w:tr w:rsidR="00CB6B02" w:rsidRPr="00282A22" w14:paraId="1E88A7B1" w14:textId="77777777" w:rsidTr="00A6022D">
        <w:tc>
          <w:tcPr>
            <w:tcW w:w="2500" w:type="pct"/>
          </w:tcPr>
          <w:p w14:paraId="7094F210" w14:textId="77777777" w:rsidR="00CB6B02" w:rsidRPr="00282A22" w:rsidRDefault="00CB6B02" w:rsidP="00A6022D">
            <w:pPr>
              <w:ind w:left="57" w:right="57"/>
              <w:jc w:val="both"/>
              <w:rPr>
                <w:rFonts w:ascii="Times New Roman" w:hAnsi="Times New Roman" w:cs="Times New Roman"/>
                <w:noProof/>
                <w:sz w:val="24"/>
              </w:rPr>
            </w:pPr>
            <w:r w:rsidRPr="00A96ED6">
              <w:rPr>
                <w:rFonts w:ascii="Times New Roman" w:hAnsi="Times New Roman" w:cs="Times New Roman"/>
                <w:noProof/>
                <w:sz w:val="24"/>
              </w:rPr>
              <w:t>The sub-contractor produces and deliver the service with its own employees.</w:t>
            </w:r>
          </w:p>
        </w:tc>
        <w:tc>
          <w:tcPr>
            <w:tcW w:w="2500" w:type="pct"/>
          </w:tcPr>
          <w:p w14:paraId="1D17363E" w14:textId="77777777" w:rsidR="00CB6B02" w:rsidRPr="00282A22" w:rsidRDefault="00CB6B02" w:rsidP="00A6022D">
            <w:pPr>
              <w:ind w:left="57" w:right="57"/>
              <w:jc w:val="both"/>
              <w:rPr>
                <w:rFonts w:ascii="Times New Roman" w:hAnsi="Times New Roman" w:cs="Times New Roman"/>
                <w:noProof/>
                <w:sz w:val="24"/>
              </w:rPr>
            </w:pPr>
            <w:r w:rsidRPr="00282A22">
              <w:rPr>
                <w:rFonts w:ascii="Times New Roman" w:hAnsi="Times New Roman" w:cs="Times New Roman"/>
                <w:sz w:val="24"/>
              </w:rPr>
              <w:t>Apakšuzņēmējs ražo un sniedz pakalpojumu saviem darbiniekiem.</w:t>
            </w:r>
          </w:p>
        </w:tc>
      </w:tr>
    </w:tbl>
    <w:p w14:paraId="02FB7577" w14:textId="77777777" w:rsidR="005A04B3" w:rsidRPr="00A96ED6" w:rsidRDefault="005A04B3" w:rsidP="005A04B3">
      <w:pPr>
        <w:jc w:val="both"/>
        <w:rPr>
          <w:rFonts w:ascii="Times New Roman" w:hAnsi="Times New Roman" w:cs="Times New Roman"/>
          <w:noProof/>
          <w:sz w:val="24"/>
        </w:rPr>
      </w:pPr>
    </w:p>
    <w:p w14:paraId="03D61519"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sz w:val="24"/>
        </w:rPr>
        <w:t>Norvēģijas Statistikas birojs</w:t>
      </w:r>
    </w:p>
    <w:p w14:paraId="46F422C5" w14:textId="77777777" w:rsidR="005A04B3" w:rsidRPr="00A96ED6" w:rsidRDefault="005A04B3" w:rsidP="005A04B3">
      <w:pPr>
        <w:jc w:val="both"/>
        <w:rPr>
          <w:rFonts w:ascii="Times New Roman" w:hAnsi="Times New Roman" w:cs="Times New Roman"/>
          <w:noProof/>
          <w:sz w:val="24"/>
        </w:rPr>
      </w:pPr>
    </w:p>
    <w:p w14:paraId="1EE6C35D"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1. veids – sākotnējais formulējums</w:t>
      </w:r>
    </w:p>
    <w:p w14:paraId="15E18F3E" w14:textId="77777777" w:rsidR="005A04B3" w:rsidRPr="00A96ED6" w:rsidRDefault="005A04B3" w:rsidP="005A04B3">
      <w:pPr>
        <w:jc w:val="both"/>
        <w:rPr>
          <w:rFonts w:ascii="Times New Roman" w:hAnsi="Times New Roman" w:cs="Times New Roman"/>
          <w:b/>
          <w:bCs/>
          <w:noProof/>
          <w:sz w:val="24"/>
        </w:rPr>
      </w:pPr>
    </w:p>
    <w:p w14:paraId="094109C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“Pakalpojumu sniedza, ne Norvēģijas uzņēmuma darbiniekiem, ne ārvalstu klientam fiziski nešķērsojot Norvēģijas robežu. Pakalpojumu sniedza, piemēram, Norvēģijā esošs uzņēmums ar pasta, tālruņa, e-pasta vai citu digitālo līdzekļu palīdzību.”</w:t>
      </w:r>
    </w:p>
    <w:p w14:paraId="1F21D3DE" w14:textId="77777777" w:rsidR="005A04B3" w:rsidRPr="00A96ED6" w:rsidRDefault="005A04B3" w:rsidP="005A04B3">
      <w:pPr>
        <w:jc w:val="both"/>
        <w:rPr>
          <w:rFonts w:ascii="Times New Roman" w:hAnsi="Times New Roman" w:cs="Times New Roman"/>
          <w:noProof/>
          <w:sz w:val="24"/>
        </w:rPr>
      </w:pPr>
    </w:p>
    <w:p w14:paraId="6FC9AFA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Vienā no gadījumiem respondents nevarēja piemeklēt pareizo pakalpojumu sniegšanas veidu, jo pakalpojumu faktiski elektroniski bija sniedzis nevis Norvēģijā esošais uzņēmums, bet gan kāds apakšuzņēmējs, kurš atradās klienta valstī (tajā pašā vietā).</w:t>
      </w:r>
    </w:p>
    <w:p w14:paraId="2765A3B8" w14:textId="77777777" w:rsidR="005A04B3" w:rsidRPr="00A96ED6" w:rsidRDefault="005A04B3" w:rsidP="005A04B3">
      <w:pPr>
        <w:jc w:val="both"/>
        <w:rPr>
          <w:rFonts w:ascii="Times New Roman" w:hAnsi="Times New Roman" w:cs="Times New Roman"/>
          <w:noProof/>
          <w:sz w:val="24"/>
        </w:rPr>
      </w:pPr>
    </w:p>
    <w:p w14:paraId="014686E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Kādam citam respondentam radās grūtības vispirms attiecināt eksporta izdevumus un pēc tam ieņēmumus no importa.</w:t>
      </w:r>
      <w:r w:rsidRPr="00A96ED6">
        <w:rPr>
          <w:rStyle w:val="FootnoteReference"/>
          <w:rFonts w:ascii="Times New Roman" w:hAnsi="Times New Roman" w:cs="Times New Roman"/>
          <w:noProof/>
          <w:sz w:val="24"/>
        </w:rPr>
        <w:footnoteReference w:id="207"/>
      </w:r>
      <w:r>
        <w:rPr>
          <w:rFonts w:ascii="Times New Roman" w:hAnsi="Times New Roman"/>
          <w:sz w:val="24"/>
        </w:rPr>
        <w:t xml:space="preserve"> Respondentu uzskaites sistēmā rēķini glabājas vienā sistēmā. Respondenti nevarēja intuitīvi nošķirt ieņēmumus no eksporta un importa izmaksas.</w:t>
      </w:r>
    </w:p>
    <w:p w14:paraId="09B273E9" w14:textId="77777777" w:rsidR="005A04B3" w:rsidRPr="00A96ED6" w:rsidRDefault="005A04B3" w:rsidP="005A04B3">
      <w:pPr>
        <w:jc w:val="both"/>
        <w:rPr>
          <w:rFonts w:ascii="Times New Roman" w:hAnsi="Times New Roman" w:cs="Times New Roman"/>
          <w:noProof/>
          <w:sz w:val="24"/>
        </w:rPr>
      </w:pPr>
    </w:p>
    <w:p w14:paraId="1E156E4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Visbeidzot, viens respondents apjuka, kad viņam bija jāattiecina 3. veidā sniegtie pakalpojumi uz pieejamajām iespējām.</w:t>
      </w:r>
    </w:p>
    <w:p w14:paraId="3733E3A8" w14:textId="77777777" w:rsidR="005A04B3" w:rsidRPr="00A96ED6" w:rsidRDefault="005A04B3" w:rsidP="005A04B3">
      <w:pPr>
        <w:jc w:val="both"/>
        <w:rPr>
          <w:rFonts w:ascii="Times New Roman" w:hAnsi="Times New Roman" w:cs="Times New Roman"/>
          <w:noProof/>
          <w:sz w:val="24"/>
        </w:rPr>
      </w:pPr>
    </w:p>
    <w:p w14:paraId="5CB18806"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Ņemot vērā šīs atsauksmes, mēs izslēdzām 3. veidu no piedāvātajām opcijām un mainījām 1. veida formulējumu:</w:t>
      </w:r>
    </w:p>
    <w:p w14:paraId="21BC2433" w14:textId="77777777" w:rsidR="005A04B3" w:rsidRPr="00A96ED6" w:rsidRDefault="005A04B3" w:rsidP="005A04B3">
      <w:pPr>
        <w:jc w:val="both"/>
        <w:rPr>
          <w:rFonts w:ascii="Times New Roman" w:hAnsi="Times New Roman" w:cs="Times New Roman"/>
          <w:noProof/>
          <w:sz w:val="24"/>
        </w:rPr>
      </w:pPr>
    </w:p>
    <w:p w14:paraId="49C58015"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1. veids – gala formulējums</w:t>
      </w:r>
    </w:p>
    <w:p w14:paraId="38CF9160" w14:textId="77777777" w:rsidR="005A04B3" w:rsidRPr="00A96ED6" w:rsidRDefault="005A04B3" w:rsidP="005A04B3">
      <w:pPr>
        <w:jc w:val="both"/>
        <w:rPr>
          <w:rFonts w:ascii="Times New Roman" w:hAnsi="Times New Roman" w:cs="Times New Roman"/>
          <w:noProof/>
          <w:sz w:val="24"/>
        </w:rPr>
      </w:pPr>
    </w:p>
    <w:p w14:paraId="0E08F15C" w14:textId="77777777" w:rsidR="005A04B3" w:rsidRPr="00A96ED6" w:rsidRDefault="005A04B3" w:rsidP="005A04B3">
      <w:pPr>
        <w:jc w:val="both"/>
        <w:rPr>
          <w:rFonts w:ascii="Times New Roman" w:hAnsi="Times New Roman" w:cs="Times New Roman"/>
          <w:i/>
          <w:noProof/>
          <w:sz w:val="24"/>
        </w:rPr>
      </w:pPr>
      <w:r>
        <w:rPr>
          <w:rFonts w:ascii="Times New Roman" w:hAnsi="Times New Roman"/>
          <w:i/>
          <w:sz w:val="24"/>
        </w:rPr>
        <w:t>“Citas pakalpojumu sniegšanas metodes. Pakalpojumu sniedza, ne Norvēģijas uzņēmuma darbiniekiem, ne ārvalstu klientam fiziski nešķērsojot Norvēģijas robežu.”</w:t>
      </w:r>
    </w:p>
    <w:p w14:paraId="082015F7" w14:textId="77777777" w:rsidR="005A04B3" w:rsidRPr="00A96ED6" w:rsidRDefault="005A04B3" w:rsidP="005A04B3">
      <w:pPr>
        <w:jc w:val="both"/>
        <w:rPr>
          <w:rFonts w:ascii="Times New Roman" w:hAnsi="Times New Roman" w:cs="Times New Roman"/>
          <w:i/>
          <w:noProof/>
          <w:sz w:val="24"/>
        </w:rPr>
      </w:pPr>
    </w:p>
    <w:p w14:paraId="51F7596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Mainot formulējumu, mēs vēlējāmies uzsvērt, ka pakalpojumus var sniegt arī no ārvalstīm Turklāt mēs izslēdzām konkrētos piemērus par pastu, e-pastu, tālruni un digitālajiem līdzekļiem, jo tie, mūsuprāt, pārāk sašaurina pakalpojumu sniegšanas veidu.</w:t>
      </w:r>
    </w:p>
    <w:p w14:paraId="192DB8DC" w14:textId="77777777" w:rsidR="005A04B3" w:rsidRPr="00A96ED6" w:rsidRDefault="005A04B3" w:rsidP="005A04B3">
      <w:pPr>
        <w:jc w:val="both"/>
        <w:rPr>
          <w:rFonts w:ascii="Times New Roman" w:hAnsi="Times New Roman" w:cs="Times New Roman"/>
          <w:noProof/>
          <w:sz w:val="24"/>
        </w:rPr>
      </w:pPr>
    </w:p>
    <w:p w14:paraId="0A198DBE"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13.18. tabula. Kopsavilkuma tabula par atzinumiem</w:t>
      </w:r>
    </w:p>
    <w:p w14:paraId="115F5FE2" w14:textId="77777777" w:rsidR="005A04B3" w:rsidRPr="00A96ED6" w:rsidRDefault="005A04B3" w:rsidP="005A04B3">
      <w:pPr>
        <w:jc w:val="both"/>
        <w:rPr>
          <w:rFonts w:ascii="Times New Roman" w:hAnsi="Times New Roman" w:cs="Times New Roman"/>
          <w:b/>
          <w:bCs/>
          <w:noProof/>
          <w:color w:val="B83B46"/>
          <w:sz w:val="24"/>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28" w:type="dxa"/>
          <w:left w:w="28" w:type="dxa"/>
          <w:bottom w:w="28" w:type="dxa"/>
          <w:right w:w="28" w:type="dxa"/>
        </w:tblCellMar>
        <w:tblLook w:val="01E0" w:firstRow="1" w:lastRow="1" w:firstColumn="1" w:lastColumn="1" w:noHBand="0" w:noVBand="0"/>
      </w:tblPr>
      <w:tblGrid>
        <w:gridCol w:w="477"/>
        <w:gridCol w:w="1429"/>
        <w:gridCol w:w="62"/>
        <w:gridCol w:w="1451"/>
        <w:gridCol w:w="2426"/>
        <w:gridCol w:w="1862"/>
        <w:gridCol w:w="1424"/>
      </w:tblGrid>
      <w:tr w:rsidR="005A04B3" w:rsidRPr="00A96ED6" w14:paraId="7EF64715" w14:textId="77777777" w:rsidTr="00125454">
        <w:trPr>
          <w:trHeight w:val="288"/>
        </w:trPr>
        <w:tc>
          <w:tcPr>
            <w:tcW w:w="200" w:type="pct"/>
            <w:tcBorders>
              <w:left w:val="nil"/>
              <w:right w:val="nil"/>
            </w:tcBorders>
            <w:shd w:val="clear" w:color="auto" w:fill="F7D6D7"/>
            <w:vAlign w:val="center"/>
          </w:tcPr>
          <w:p w14:paraId="12EE1AE0" w14:textId="77777777" w:rsidR="005A04B3" w:rsidRPr="00A96ED6" w:rsidRDefault="005A04B3" w:rsidP="00CB6B02">
            <w:pPr>
              <w:ind w:left="57" w:right="57"/>
              <w:jc w:val="center"/>
              <w:rPr>
                <w:rFonts w:ascii="Times New Roman" w:hAnsi="Times New Roman" w:cs="Times New Roman"/>
                <w:b/>
                <w:noProof/>
                <w:sz w:val="24"/>
              </w:rPr>
            </w:pPr>
            <w:r>
              <w:rPr>
                <w:rFonts w:ascii="Times New Roman" w:hAnsi="Times New Roman"/>
                <w:b/>
                <w:sz w:val="24"/>
              </w:rPr>
              <w:t>TP</w:t>
            </w:r>
          </w:p>
        </w:tc>
        <w:tc>
          <w:tcPr>
            <w:tcW w:w="876" w:type="pct"/>
            <w:tcBorders>
              <w:left w:val="nil"/>
              <w:right w:val="nil"/>
            </w:tcBorders>
            <w:shd w:val="clear" w:color="auto" w:fill="F7D6D7"/>
            <w:vAlign w:val="center"/>
          </w:tcPr>
          <w:p w14:paraId="5389B893" w14:textId="77777777" w:rsidR="005A04B3" w:rsidRPr="00A96ED6" w:rsidRDefault="005A04B3" w:rsidP="00CB6B02">
            <w:pPr>
              <w:ind w:left="57" w:right="57"/>
              <w:jc w:val="center"/>
              <w:rPr>
                <w:rFonts w:ascii="Times New Roman" w:hAnsi="Times New Roman" w:cs="Times New Roman"/>
                <w:b/>
                <w:noProof/>
                <w:sz w:val="24"/>
              </w:rPr>
            </w:pPr>
            <w:r>
              <w:rPr>
                <w:rFonts w:ascii="Times New Roman" w:hAnsi="Times New Roman"/>
                <w:b/>
                <w:sz w:val="24"/>
              </w:rPr>
              <w:t>Jēdzienu izpratne</w:t>
            </w:r>
          </w:p>
        </w:tc>
        <w:tc>
          <w:tcPr>
            <w:tcW w:w="96" w:type="pct"/>
            <w:tcBorders>
              <w:left w:val="nil"/>
              <w:right w:val="nil"/>
            </w:tcBorders>
            <w:shd w:val="clear" w:color="auto" w:fill="F7D6D7"/>
            <w:vAlign w:val="center"/>
          </w:tcPr>
          <w:p w14:paraId="657AB7E4" w14:textId="77777777" w:rsidR="005A04B3" w:rsidRPr="00A96ED6" w:rsidRDefault="005A04B3" w:rsidP="00CB6B02">
            <w:pPr>
              <w:ind w:left="57" w:right="57"/>
              <w:jc w:val="center"/>
              <w:rPr>
                <w:rFonts w:ascii="Times New Roman" w:hAnsi="Times New Roman" w:cs="Times New Roman"/>
                <w:noProof/>
                <w:sz w:val="24"/>
              </w:rPr>
            </w:pPr>
          </w:p>
        </w:tc>
        <w:tc>
          <w:tcPr>
            <w:tcW w:w="517" w:type="pct"/>
            <w:tcBorders>
              <w:left w:val="nil"/>
              <w:right w:val="nil"/>
            </w:tcBorders>
            <w:shd w:val="clear" w:color="auto" w:fill="F7D6D7"/>
            <w:vAlign w:val="center"/>
          </w:tcPr>
          <w:p w14:paraId="2FED9386" w14:textId="77777777" w:rsidR="005A04B3" w:rsidRPr="00A96ED6" w:rsidRDefault="005A04B3" w:rsidP="00CB6B02">
            <w:pPr>
              <w:ind w:left="57" w:right="57"/>
              <w:jc w:val="center"/>
              <w:rPr>
                <w:rFonts w:ascii="Times New Roman" w:hAnsi="Times New Roman" w:cs="Times New Roman"/>
                <w:b/>
                <w:noProof/>
                <w:sz w:val="24"/>
              </w:rPr>
            </w:pPr>
            <w:r>
              <w:rPr>
                <w:rFonts w:ascii="Times New Roman" w:hAnsi="Times New Roman"/>
                <w:b/>
                <w:sz w:val="24"/>
              </w:rPr>
              <w:t>Multimodāli darījumi</w:t>
            </w:r>
          </w:p>
        </w:tc>
        <w:tc>
          <w:tcPr>
            <w:tcW w:w="1454" w:type="pct"/>
            <w:tcBorders>
              <w:left w:val="nil"/>
              <w:right w:val="nil"/>
            </w:tcBorders>
            <w:shd w:val="clear" w:color="auto" w:fill="F7D6D7"/>
            <w:vAlign w:val="center"/>
          </w:tcPr>
          <w:p w14:paraId="48415285" w14:textId="77777777" w:rsidR="005A04B3" w:rsidRPr="00A96ED6" w:rsidRDefault="005A04B3" w:rsidP="00CB6B02">
            <w:pPr>
              <w:ind w:left="57" w:right="57"/>
              <w:jc w:val="center"/>
              <w:rPr>
                <w:rFonts w:ascii="Times New Roman" w:hAnsi="Times New Roman" w:cs="Times New Roman"/>
                <w:b/>
                <w:noProof/>
                <w:sz w:val="24"/>
              </w:rPr>
            </w:pPr>
            <w:r>
              <w:rPr>
                <w:rFonts w:ascii="Times New Roman" w:hAnsi="Times New Roman"/>
                <w:b/>
                <w:sz w:val="24"/>
              </w:rPr>
              <w:t>Informācija ir pieejama un viegli iegūstama</w:t>
            </w:r>
          </w:p>
        </w:tc>
        <w:tc>
          <w:tcPr>
            <w:tcW w:w="1113" w:type="pct"/>
            <w:tcBorders>
              <w:left w:val="nil"/>
              <w:right w:val="nil"/>
            </w:tcBorders>
            <w:shd w:val="clear" w:color="auto" w:fill="F7D6D7"/>
            <w:vAlign w:val="center"/>
          </w:tcPr>
          <w:p w14:paraId="0D07A62A" w14:textId="77777777" w:rsidR="005A04B3" w:rsidRPr="00A96ED6" w:rsidRDefault="005A04B3" w:rsidP="00CB6B02">
            <w:pPr>
              <w:ind w:left="57" w:right="57"/>
              <w:jc w:val="center"/>
              <w:rPr>
                <w:rFonts w:ascii="Times New Roman" w:hAnsi="Times New Roman" w:cs="Times New Roman"/>
                <w:b/>
                <w:noProof/>
                <w:sz w:val="24"/>
              </w:rPr>
            </w:pPr>
            <w:r>
              <w:rPr>
                <w:rFonts w:ascii="Times New Roman" w:hAnsi="Times New Roman"/>
                <w:b/>
                <w:sz w:val="24"/>
              </w:rPr>
              <w:t>Datu precizitāte</w:t>
            </w:r>
          </w:p>
        </w:tc>
        <w:tc>
          <w:tcPr>
            <w:tcW w:w="744" w:type="pct"/>
            <w:tcBorders>
              <w:left w:val="nil"/>
              <w:right w:val="nil"/>
            </w:tcBorders>
            <w:shd w:val="clear" w:color="auto" w:fill="F7D6D7"/>
            <w:vAlign w:val="center"/>
          </w:tcPr>
          <w:p w14:paraId="797E57AB" w14:textId="77777777" w:rsidR="005A04B3" w:rsidRPr="00A96ED6" w:rsidRDefault="005A04B3" w:rsidP="00CB6B02">
            <w:pPr>
              <w:ind w:left="57" w:right="57"/>
              <w:jc w:val="center"/>
              <w:rPr>
                <w:rFonts w:ascii="Times New Roman" w:hAnsi="Times New Roman" w:cs="Times New Roman"/>
                <w:b/>
                <w:noProof/>
                <w:sz w:val="24"/>
              </w:rPr>
            </w:pPr>
            <w:r>
              <w:rPr>
                <w:rFonts w:ascii="Times New Roman" w:hAnsi="Times New Roman"/>
                <w:b/>
                <w:sz w:val="24"/>
              </w:rPr>
              <w:t>Apgrūtinošs process</w:t>
            </w:r>
          </w:p>
        </w:tc>
      </w:tr>
      <w:tr w:rsidR="005A04B3" w:rsidRPr="00A96ED6" w14:paraId="743B61F0" w14:textId="77777777" w:rsidTr="00125454">
        <w:trPr>
          <w:trHeight w:val="139"/>
        </w:trPr>
        <w:tc>
          <w:tcPr>
            <w:tcW w:w="200" w:type="pct"/>
            <w:vMerge w:val="restart"/>
            <w:tcBorders>
              <w:left w:val="single" w:sz="4" w:space="0" w:color="D3D3D3"/>
              <w:right w:val="single" w:sz="4" w:space="0" w:color="D3D3D3"/>
            </w:tcBorders>
          </w:tcPr>
          <w:p w14:paraId="4911FC85" w14:textId="77777777" w:rsidR="005A04B3" w:rsidRPr="00A96ED6" w:rsidRDefault="005A04B3" w:rsidP="00CB6B02">
            <w:pPr>
              <w:ind w:left="57" w:right="57"/>
              <w:jc w:val="both"/>
              <w:rPr>
                <w:rFonts w:ascii="Times New Roman" w:hAnsi="Times New Roman" w:cs="Times New Roman"/>
                <w:noProof/>
                <w:sz w:val="24"/>
              </w:rPr>
            </w:pPr>
            <w:r>
              <w:rPr>
                <w:rFonts w:ascii="Times New Roman" w:hAnsi="Times New Roman"/>
                <w:sz w:val="24"/>
              </w:rPr>
              <w:lastRenderedPageBreak/>
              <w:t>1</w:t>
            </w:r>
          </w:p>
        </w:tc>
        <w:tc>
          <w:tcPr>
            <w:tcW w:w="972" w:type="pct"/>
            <w:gridSpan w:val="2"/>
            <w:tcBorders>
              <w:left w:val="single" w:sz="4" w:space="0" w:color="D3D3D3"/>
              <w:right w:val="single" w:sz="4" w:space="0" w:color="D3D3D3"/>
            </w:tcBorders>
          </w:tcPr>
          <w:p w14:paraId="521158F3"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Labi</w:t>
            </w:r>
          </w:p>
        </w:tc>
        <w:tc>
          <w:tcPr>
            <w:tcW w:w="517" w:type="pct"/>
            <w:vMerge w:val="restart"/>
            <w:tcBorders>
              <w:left w:val="single" w:sz="4" w:space="0" w:color="D3D3D3"/>
              <w:right w:val="single" w:sz="4" w:space="0" w:color="D3D3D3"/>
            </w:tcBorders>
          </w:tcPr>
          <w:p w14:paraId="7E8E4BEC"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Jā</w:t>
            </w:r>
          </w:p>
        </w:tc>
        <w:tc>
          <w:tcPr>
            <w:tcW w:w="1454" w:type="pct"/>
            <w:vMerge w:val="restart"/>
            <w:tcBorders>
              <w:left w:val="single" w:sz="4" w:space="0" w:color="D3D3D3"/>
              <w:right w:val="single" w:sz="4" w:space="0" w:color="D3D3D3"/>
            </w:tcBorders>
          </w:tcPr>
          <w:p w14:paraId="3403A149"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Nē, jāvēršas pie citiem uzņēmuma kolēģiem. Jāpārskata līgumi ar katru valsti, lai noteiktu pakalpojumu sniegšanas veidu.</w:t>
            </w:r>
          </w:p>
        </w:tc>
        <w:tc>
          <w:tcPr>
            <w:tcW w:w="1113" w:type="pct"/>
            <w:vMerge w:val="restart"/>
            <w:tcBorders>
              <w:left w:val="single" w:sz="4" w:space="0" w:color="D3D3D3"/>
              <w:right w:val="single" w:sz="4" w:space="0" w:color="D3D3D3"/>
            </w:tcBorders>
          </w:tcPr>
          <w:p w14:paraId="0A4F2D70"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Diezgan precīzi novērtējumi</w:t>
            </w:r>
          </w:p>
        </w:tc>
        <w:tc>
          <w:tcPr>
            <w:tcW w:w="744" w:type="pct"/>
            <w:vMerge w:val="restart"/>
            <w:tcBorders>
              <w:left w:val="single" w:sz="4" w:space="0" w:color="D3D3D3"/>
              <w:right w:val="single" w:sz="4" w:space="0" w:color="D3D3D3"/>
            </w:tcBorders>
          </w:tcPr>
          <w:p w14:paraId="1A8ED2D8"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Jā</w:t>
            </w:r>
          </w:p>
        </w:tc>
      </w:tr>
      <w:tr w:rsidR="005A04B3" w:rsidRPr="00A96ED6" w14:paraId="74E0F5EA" w14:textId="77777777" w:rsidTr="00125454">
        <w:trPr>
          <w:trHeight w:val="139"/>
        </w:trPr>
        <w:tc>
          <w:tcPr>
            <w:tcW w:w="200" w:type="pct"/>
            <w:vMerge/>
            <w:tcBorders>
              <w:top w:val="nil"/>
              <w:left w:val="single" w:sz="4" w:space="0" w:color="D3D3D3"/>
              <w:right w:val="single" w:sz="4" w:space="0" w:color="D3D3D3"/>
            </w:tcBorders>
          </w:tcPr>
          <w:p w14:paraId="25291A3E" w14:textId="77777777" w:rsidR="005A04B3" w:rsidRPr="00A96ED6" w:rsidRDefault="005A04B3" w:rsidP="00CB6B02">
            <w:pPr>
              <w:ind w:left="57" w:right="57"/>
              <w:jc w:val="both"/>
              <w:rPr>
                <w:rFonts w:ascii="Times New Roman" w:hAnsi="Times New Roman" w:cs="Times New Roman"/>
                <w:noProof/>
                <w:sz w:val="24"/>
                <w:szCs w:val="2"/>
              </w:rPr>
            </w:pPr>
          </w:p>
        </w:tc>
        <w:tc>
          <w:tcPr>
            <w:tcW w:w="972" w:type="pct"/>
            <w:gridSpan w:val="2"/>
            <w:tcBorders>
              <w:left w:val="single" w:sz="4" w:space="0" w:color="D3D3D3"/>
              <w:right w:val="single" w:sz="4" w:space="0" w:color="D3D3D3"/>
            </w:tcBorders>
          </w:tcPr>
          <w:p w14:paraId="34E07F49"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Pirmā versija</w:t>
            </w:r>
          </w:p>
        </w:tc>
        <w:tc>
          <w:tcPr>
            <w:tcW w:w="517" w:type="pct"/>
            <w:vMerge/>
            <w:tcBorders>
              <w:top w:val="nil"/>
              <w:left w:val="single" w:sz="4" w:space="0" w:color="D3D3D3"/>
              <w:right w:val="single" w:sz="4" w:space="0" w:color="D3D3D3"/>
            </w:tcBorders>
          </w:tcPr>
          <w:p w14:paraId="237FE74B" w14:textId="77777777" w:rsidR="005A04B3" w:rsidRPr="00A96ED6" w:rsidRDefault="005A04B3" w:rsidP="00CB6B02">
            <w:pPr>
              <w:ind w:left="57" w:right="57"/>
              <w:rPr>
                <w:rFonts w:ascii="Times New Roman" w:hAnsi="Times New Roman" w:cs="Times New Roman"/>
                <w:noProof/>
                <w:sz w:val="24"/>
                <w:szCs w:val="2"/>
              </w:rPr>
            </w:pPr>
          </w:p>
        </w:tc>
        <w:tc>
          <w:tcPr>
            <w:tcW w:w="1454" w:type="pct"/>
            <w:vMerge/>
            <w:tcBorders>
              <w:top w:val="nil"/>
              <w:left w:val="single" w:sz="4" w:space="0" w:color="D3D3D3"/>
              <w:right w:val="single" w:sz="4" w:space="0" w:color="D3D3D3"/>
            </w:tcBorders>
          </w:tcPr>
          <w:p w14:paraId="7CD8DE91" w14:textId="77777777" w:rsidR="005A04B3" w:rsidRPr="00A96ED6" w:rsidRDefault="005A04B3" w:rsidP="00CB6B02">
            <w:pPr>
              <w:ind w:left="57" w:right="57"/>
              <w:rPr>
                <w:rFonts w:ascii="Times New Roman" w:hAnsi="Times New Roman" w:cs="Times New Roman"/>
                <w:noProof/>
                <w:sz w:val="24"/>
                <w:szCs w:val="2"/>
              </w:rPr>
            </w:pPr>
          </w:p>
        </w:tc>
        <w:tc>
          <w:tcPr>
            <w:tcW w:w="1113" w:type="pct"/>
            <w:vMerge/>
            <w:tcBorders>
              <w:top w:val="nil"/>
              <w:left w:val="single" w:sz="4" w:space="0" w:color="D3D3D3"/>
              <w:right w:val="single" w:sz="4" w:space="0" w:color="D3D3D3"/>
            </w:tcBorders>
          </w:tcPr>
          <w:p w14:paraId="26DF54F7" w14:textId="77777777" w:rsidR="005A04B3" w:rsidRPr="00A96ED6" w:rsidRDefault="005A04B3" w:rsidP="00CB6B02">
            <w:pPr>
              <w:ind w:left="57" w:right="57"/>
              <w:rPr>
                <w:rFonts w:ascii="Times New Roman" w:hAnsi="Times New Roman" w:cs="Times New Roman"/>
                <w:noProof/>
                <w:sz w:val="24"/>
                <w:szCs w:val="2"/>
              </w:rPr>
            </w:pPr>
          </w:p>
        </w:tc>
        <w:tc>
          <w:tcPr>
            <w:tcW w:w="744" w:type="pct"/>
            <w:vMerge/>
            <w:tcBorders>
              <w:top w:val="nil"/>
              <w:left w:val="single" w:sz="4" w:space="0" w:color="D3D3D3"/>
              <w:right w:val="single" w:sz="4" w:space="0" w:color="D3D3D3"/>
            </w:tcBorders>
          </w:tcPr>
          <w:p w14:paraId="60CB5DF9" w14:textId="77777777" w:rsidR="005A04B3" w:rsidRPr="00A96ED6" w:rsidRDefault="005A04B3" w:rsidP="00CB6B02">
            <w:pPr>
              <w:ind w:left="57" w:right="57"/>
              <w:rPr>
                <w:rFonts w:ascii="Times New Roman" w:hAnsi="Times New Roman" w:cs="Times New Roman"/>
                <w:noProof/>
                <w:sz w:val="24"/>
                <w:szCs w:val="2"/>
              </w:rPr>
            </w:pPr>
          </w:p>
        </w:tc>
      </w:tr>
      <w:tr w:rsidR="005A04B3" w:rsidRPr="00A96ED6" w14:paraId="3FA45539" w14:textId="77777777" w:rsidTr="00125454">
        <w:trPr>
          <w:trHeight w:val="139"/>
        </w:trPr>
        <w:tc>
          <w:tcPr>
            <w:tcW w:w="200" w:type="pct"/>
            <w:vMerge w:val="restart"/>
            <w:tcBorders>
              <w:left w:val="single" w:sz="4" w:space="0" w:color="D3D3D3"/>
              <w:right w:val="single" w:sz="4" w:space="0" w:color="D3D3D3"/>
            </w:tcBorders>
          </w:tcPr>
          <w:p w14:paraId="754717C0" w14:textId="77777777" w:rsidR="005A04B3" w:rsidRPr="00A96ED6" w:rsidRDefault="005A04B3" w:rsidP="00CB6B02">
            <w:pPr>
              <w:ind w:left="57" w:right="57"/>
              <w:jc w:val="both"/>
              <w:rPr>
                <w:rFonts w:ascii="Times New Roman" w:hAnsi="Times New Roman" w:cs="Times New Roman"/>
                <w:noProof/>
                <w:sz w:val="24"/>
              </w:rPr>
            </w:pPr>
            <w:r>
              <w:rPr>
                <w:rFonts w:ascii="Times New Roman" w:hAnsi="Times New Roman"/>
                <w:sz w:val="24"/>
              </w:rPr>
              <w:t>2</w:t>
            </w:r>
          </w:p>
        </w:tc>
        <w:tc>
          <w:tcPr>
            <w:tcW w:w="972" w:type="pct"/>
            <w:gridSpan w:val="2"/>
            <w:tcBorders>
              <w:left w:val="single" w:sz="4" w:space="0" w:color="D3D3D3"/>
              <w:right w:val="single" w:sz="4" w:space="0" w:color="D3D3D3"/>
            </w:tcBorders>
          </w:tcPr>
          <w:p w14:paraId="436729CB"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Labi</w:t>
            </w:r>
          </w:p>
        </w:tc>
        <w:tc>
          <w:tcPr>
            <w:tcW w:w="517" w:type="pct"/>
            <w:vMerge w:val="restart"/>
            <w:tcBorders>
              <w:left w:val="single" w:sz="4" w:space="0" w:color="D3D3D3"/>
              <w:right w:val="single" w:sz="4" w:space="0" w:color="D3D3D3"/>
            </w:tcBorders>
          </w:tcPr>
          <w:p w14:paraId="67BB3320"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Nē</w:t>
            </w:r>
          </w:p>
        </w:tc>
        <w:tc>
          <w:tcPr>
            <w:tcW w:w="1454" w:type="pct"/>
            <w:vMerge w:val="restart"/>
            <w:tcBorders>
              <w:left w:val="single" w:sz="4" w:space="0" w:color="D3D3D3"/>
              <w:right w:val="single" w:sz="4" w:space="0" w:color="D3D3D3"/>
            </w:tcBorders>
          </w:tcPr>
          <w:p w14:paraId="13A53F6D"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Nē, informācija pašlaik nav pieejama, taču TP var palīdzēt iegūt datus. Nav nepieciešama citu palīdzība.</w:t>
            </w:r>
          </w:p>
        </w:tc>
        <w:tc>
          <w:tcPr>
            <w:tcW w:w="1113" w:type="pct"/>
            <w:vMerge w:val="restart"/>
            <w:tcBorders>
              <w:left w:val="single" w:sz="4" w:space="0" w:color="D3D3D3"/>
              <w:right w:val="single" w:sz="4" w:space="0" w:color="D3D3D3"/>
            </w:tcBorders>
          </w:tcPr>
          <w:p w14:paraId="457EE22F"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Precīzi rādītāji; var iegūt rādītājus no uzskaites sistēmas</w:t>
            </w:r>
          </w:p>
        </w:tc>
        <w:tc>
          <w:tcPr>
            <w:tcW w:w="744" w:type="pct"/>
            <w:vMerge w:val="restart"/>
            <w:tcBorders>
              <w:left w:val="single" w:sz="4" w:space="0" w:color="D3D3D3"/>
              <w:right w:val="single" w:sz="4" w:space="0" w:color="D3D3D3"/>
            </w:tcBorders>
          </w:tcPr>
          <w:p w14:paraId="2FB7F7A6"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Nē</w:t>
            </w:r>
          </w:p>
        </w:tc>
      </w:tr>
      <w:tr w:rsidR="005A04B3" w:rsidRPr="00A96ED6" w14:paraId="69FE7332" w14:textId="77777777" w:rsidTr="00125454">
        <w:trPr>
          <w:trHeight w:val="139"/>
        </w:trPr>
        <w:tc>
          <w:tcPr>
            <w:tcW w:w="200" w:type="pct"/>
            <w:vMerge/>
            <w:tcBorders>
              <w:top w:val="nil"/>
              <w:left w:val="single" w:sz="4" w:space="0" w:color="D3D3D3"/>
              <w:right w:val="single" w:sz="4" w:space="0" w:color="D3D3D3"/>
            </w:tcBorders>
          </w:tcPr>
          <w:p w14:paraId="1E665535" w14:textId="77777777" w:rsidR="005A04B3" w:rsidRPr="00A96ED6" w:rsidRDefault="005A04B3" w:rsidP="00CB6B02">
            <w:pPr>
              <w:ind w:left="57" w:right="57"/>
              <w:jc w:val="both"/>
              <w:rPr>
                <w:rFonts w:ascii="Times New Roman" w:hAnsi="Times New Roman" w:cs="Times New Roman"/>
                <w:noProof/>
                <w:sz w:val="24"/>
                <w:szCs w:val="2"/>
              </w:rPr>
            </w:pPr>
          </w:p>
        </w:tc>
        <w:tc>
          <w:tcPr>
            <w:tcW w:w="972" w:type="pct"/>
            <w:gridSpan w:val="2"/>
            <w:tcBorders>
              <w:left w:val="single" w:sz="4" w:space="0" w:color="D3D3D3"/>
              <w:right w:val="single" w:sz="4" w:space="0" w:color="D3D3D3"/>
            </w:tcBorders>
          </w:tcPr>
          <w:p w14:paraId="56DFA280"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Pirmā versija</w:t>
            </w:r>
          </w:p>
        </w:tc>
        <w:tc>
          <w:tcPr>
            <w:tcW w:w="517" w:type="pct"/>
            <w:vMerge/>
            <w:tcBorders>
              <w:top w:val="nil"/>
              <w:left w:val="single" w:sz="4" w:space="0" w:color="D3D3D3"/>
              <w:right w:val="single" w:sz="4" w:space="0" w:color="D3D3D3"/>
            </w:tcBorders>
          </w:tcPr>
          <w:p w14:paraId="5C69F6F1" w14:textId="77777777" w:rsidR="005A04B3" w:rsidRPr="00A96ED6" w:rsidRDefault="005A04B3" w:rsidP="00CB6B02">
            <w:pPr>
              <w:ind w:left="57" w:right="57"/>
              <w:rPr>
                <w:rFonts w:ascii="Times New Roman" w:hAnsi="Times New Roman" w:cs="Times New Roman"/>
                <w:noProof/>
                <w:sz w:val="24"/>
                <w:szCs w:val="2"/>
              </w:rPr>
            </w:pPr>
          </w:p>
        </w:tc>
        <w:tc>
          <w:tcPr>
            <w:tcW w:w="1454" w:type="pct"/>
            <w:vMerge/>
            <w:tcBorders>
              <w:top w:val="nil"/>
              <w:left w:val="single" w:sz="4" w:space="0" w:color="D3D3D3"/>
              <w:right w:val="single" w:sz="4" w:space="0" w:color="D3D3D3"/>
            </w:tcBorders>
          </w:tcPr>
          <w:p w14:paraId="683371B6" w14:textId="77777777" w:rsidR="005A04B3" w:rsidRPr="00A96ED6" w:rsidRDefault="005A04B3" w:rsidP="00CB6B02">
            <w:pPr>
              <w:ind w:left="57" w:right="57"/>
              <w:rPr>
                <w:rFonts w:ascii="Times New Roman" w:hAnsi="Times New Roman" w:cs="Times New Roman"/>
                <w:noProof/>
                <w:sz w:val="24"/>
                <w:szCs w:val="2"/>
              </w:rPr>
            </w:pPr>
          </w:p>
        </w:tc>
        <w:tc>
          <w:tcPr>
            <w:tcW w:w="1113" w:type="pct"/>
            <w:vMerge/>
            <w:tcBorders>
              <w:top w:val="nil"/>
              <w:left w:val="single" w:sz="4" w:space="0" w:color="D3D3D3"/>
              <w:right w:val="single" w:sz="4" w:space="0" w:color="D3D3D3"/>
            </w:tcBorders>
          </w:tcPr>
          <w:p w14:paraId="189E3E1E" w14:textId="77777777" w:rsidR="005A04B3" w:rsidRPr="00A96ED6" w:rsidRDefault="005A04B3" w:rsidP="00CB6B02">
            <w:pPr>
              <w:ind w:left="57" w:right="57"/>
              <w:rPr>
                <w:rFonts w:ascii="Times New Roman" w:hAnsi="Times New Roman" w:cs="Times New Roman"/>
                <w:noProof/>
                <w:sz w:val="24"/>
                <w:szCs w:val="2"/>
              </w:rPr>
            </w:pPr>
          </w:p>
        </w:tc>
        <w:tc>
          <w:tcPr>
            <w:tcW w:w="744" w:type="pct"/>
            <w:vMerge/>
            <w:tcBorders>
              <w:top w:val="nil"/>
              <w:left w:val="single" w:sz="4" w:space="0" w:color="D3D3D3"/>
              <w:right w:val="single" w:sz="4" w:space="0" w:color="D3D3D3"/>
            </w:tcBorders>
          </w:tcPr>
          <w:p w14:paraId="09C1C710" w14:textId="77777777" w:rsidR="005A04B3" w:rsidRPr="00A96ED6" w:rsidRDefault="005A04B3" w:rsidP="00CB6B02">
            <w:pPr>
              <w:ind w:left="57" w:right="57"/>
              <w:rPr>
                <w:rFonts w:ascii="Times New Roman" w:hAnsi="Times New Roman" w:cs="Times New Roman"/>
                <w:noProof/>
                <w:sz w:val="24"/>
                <w:szCs w:val="2"/>
              </w:rPr>
            </w:pPr>
          </w:p>
        </w:tc>
      </w:tr>
      <w:tr w:rsidR="005A04B3" w:rsidRPr="00A96ED6" w14:paraId="7F96E8CD" w14:textId="77777777" w:rsidTr="00125454">
        <w:trPr>
          <w:trHeight w:val="288"/>
        </w:trPr>
        <w:tc>
          <w:tcPr>
            <w:tcW w:w="200" w:type="pct"/>
            <w:vMerge w:val="restart"/>
            <w:tcBorders>
              <w:left w:val="single" w:sz="4" w:space="0" w:color="D3D3D3"/>
              <w:right w:val="single" w:sz="4" w:space="0" w:color="D3D3D3"/>
            </w:tcBorders>
          </w:tcPr>
          <w:p w14:paraId="619642D1" w14:textId="77777777" w:rsidR="005A04B3" w:rsidRPr="00A96ED6" w:rsidRDefault="005A04B3" w:rsidP="00CB6B02">
            <w:pPr>
              <w:ind w:left="57" w:right="57"/>
              <w:jc w:val="both"/>
              <w:rPr>
                <w:rFonts w:ascii="Times New Roman" w:hAnsi="Times New Roman" w:cs="Times New Roman"/>
                <w:noProof/>
                <w:sz w:val="24"/>
              </w:rPr>
            </w:pPr>
            <w:r>
              <w:rPr>
                <w:rFonts w:ascii="Times New Roman" w:hAnsi="Times New Roman"/>
                <w:sz w:val="24"/>
              </w:rPr>
              <w:t>3</w:t>
            </w:r>
          </w:p>
        </w:tc>
        <w:tc>
          <w:tcPr>
            <w:tcW w:w="876" w:type="pct"/>
            <w:tcBorders>
              <w:left w:val="single" w:sz="4" w:space="0" w:color="D3D3D3"/>
              <w:right w:val="nil"/>
            </w:tcBorders>
          </w:tcPr>
          <w:p w14:paraId="5C8E3D37"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Neskaidrība par jēdzieniem un to, ko nozīmē “sniegts”</w:t>
            </w:r>
          </w:p>
        </w:tc>
        <w:tc>
          <w:tcPr>
            <w:tcW w:w="96" w:type="pct"/>
            <w:tcBorders>
              <w:left w:val="nil"/>
              <w:right w:val="single" w:sz="4" w:space="0" w:color="D3D3D3"/>
            </w:tcBorders>
          </w:tcPr>
          <w:p w14:paraId="57CF5965" w14:textId="77777777" w:rsidR="005A04B3" w:rsidRPr="00A96ED6" w:rsidRDefault="005A04B3" w:rsidP="00CB6B02">
            <w:pPr>
              <w:ind w:left="57" w:right="57"/>
              <w:rPr>
                <w:rFonts w:ascii="Times New Roman" w:hAnsi="Times New Roman" w:cs="Times New Roman"/>
                <w:noProof/>
                <w:sz w:val="24"/>
              </w:rPr>
            </w:pPr>
          </w:p>
        </w:tc>
        <w:tc>
          <w:tcPr>
            <w:tcW w:w="517" w:type="pct"/>
            <w:vMerge w:val="restart"/>
            <w:tcBorders>
              <w:left w:val="single" w:sz="4" w:space="0" w:color="D3D3D3"/>
              <w:right w:val="single" w:sz="4" w:space="0" w:color="D3D3D3"/>
            </w:tcBorders>
          </w:tcPr>
          <w:p w14:paraId="48A55F8B"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Nē</w:t>
            </w:r>
          </w:p>
        </w:tc>
        <w:tc>
          <w:tcPr>
            <w:tcW w:w="1454" w:type="pct"/>
            <w:vMerge w:val="restart"/>
            <w:tcBorders>
              <w:left w:val="single" w:sz="4" w:space="0" w:color="D3D3D3"/>
              <w:right w:val="single" w:sz="4" w:space="0" w:color="D3D3D3"/>
            </w:tcBorders>
          </w:tcPr>
          <w:p w14:paraId="0B4F27E6"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Nē, jāpielāgojas datu ieguves sistēmai ar citu palīdzību.</w:t>
            </w:r>
          </w:p>
        </w:tc>
        <w:tc>
          <w:tcPr>
            <w:tcW w:w="1113" w:type="pct"/>
            <w:vMerge w:val="restart"/>
            <w:tcBorders>
              <w:left w:val="single" w:sz="4" w:space="0" w:color="D3D3D3"/>
              <w:right w:val="single" w:sz="4" w:space="0" w:color="D3D3D3"/>
            </w:tcBorders>
          </w:tcPr>
          <w:p w14:paraId="76BA5235"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Diezgan precīzi novērtējumi, ņemot vērā, ka uz visiem darījumiem attiecas viens pakalpojumu sniegšanas veids</w:t>
            </w:r>
          </w:p>
        </w:tc>
        <w:tc>
          <w:tcPr>
            <w:tcW w:w="744" w:type="pct"/>
            <w:vMerge w:val="restart"/>
            <w:tcBorders>
              <w:left w:val="single" w:sz="4" w:space="0" w:color="D3D3D3"/>
              <w:right w:val="single" w:sz="4" w:space="0" w:color="D3D3D3"/>
            </w:tcBorders>
          </w:tcPr>
          <w:p w14:paraId="64F0A92C"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Jā</w:t>
            </w:r>
          </w:p>
        </w:tc>
      </w:tr>
      <w:tr w:rsidR="005A04B3" w:rsidRPr="00A96ED6" w14:paraId="01998D14" w14:textId="77777777" w:rsidTr="00125454">
        <w:trPr>
          <w:trHeight w:val="139"/>
        </w:trPr>
        <w:tc>
          <w:tcPr>
            <w:tcW w:w="200" w:type="pct"/>
            <w:vMerge/>
            <w:tcBorders>
              <w:top w:val="nil"/>
              <w:left w:val="single" w:sz="4" w:space="0" w:color="D3D3D3"/>
              <w:right w:val="single" w:sz="4" w:space="0" w:color="D3D3D3"/>
            </w:tcBorders>
          </w:tcPr>
          <w:p w14:paraId="5B6E0F49" w14:textId="77777777" w:rsidR="005A04B3" w:rsidRPr="00A96ED6" w:rsidRDefault="005A04B3" w:rsidP="00CB6B02">
            <w:pPr>
              <w:ind w:left="57" w:right="57"/>
              <w:jc w:val="both"/>
              <w:rPr>
                <w:rFonts w:ascii="Times New Roman" w:hAnsi="Times New Roman" w:cs="Times New Roman"/>
                <w:noProof/>
                <w:sz w:val="24"/>
                <w:szCs w:val="2"/>
              </w:rPr>
            </w:pPr>
          </w:p>
        </w:tc>
        <w:tc>
          <w:tcPr>
            <w:tcW w:w="972" w:type="pct"/>
            <w:gridSpan w:val="2"/>
            <w:tcBorders>
              <w:left w:val="single" w:sz="4" w:space="0" w:color="D3D3D3"/>
              <w:right w:val="single" w:sz="4" w:space="0" w:color="D3D3D3"/>
            </w:tcBorders>
          </w:tcPr>
          <w:p w14:paraId="284D4574"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Pirmā versija</w:t>
            </w:r>
          </w:p>
        </w:tc>
        <w:tc>
          <w:tcPr>
            <w:tcW w:w="517" w:type="pct"/>
            <w:vMerge/>
            <w:tcBorders>
              <w:top w:val="nil"/>
              <w:left w:val="single" w:sz="4" w:space="0" w:color="D3D3D3"/>
              <w:right w:val="single" w:sz="4" w:space="0" w:color="D3D3D3"/>
            </w:tcBorders>
          </w:tcPr>
          <w:p w14:paraId="376E3621" w14:textId="77777777" w:rsidR="005A04B3" w:rsidRPr="00A96ED6" w:rsidRDefault="005A04B3" w:rsidP="00CB6B02">
            <w:pPr>
              <w:ind w:left="57" w:right="57"/>
              <w:rPr>
                <w:rFonts w:ascii="Times New Roman" w:hAnsi="Times New Roman" w:cs="Times New Roman"/>
                <w:noProof/>
                <w:sz w:val="24"/>
                <w:szCs w:val="2"/>
              </w:rPr>
            </w:pPr>
          </w:p>
        </w:tc>
        <w:tc>
          <w:tcPr>
            <w:tcW w:w="1454" w:type="pct"/>
            <w:vMerge/>
            <w:tcBorders>
              <w:top w:val="nil"/>
              <w:left w:val="single" w:sz="4" w:space="0" w:color="D3D3D3"/>
              <w:right w:val="single" w:sz="4" w:space="0" w:color="D3D3D3"/>
            </w:tcBorders>
          </w:tcPr>
          <w:p w14:paraId="1A1F524D" w14:textId="77777777" w:rsidR="005A04B3" w:rsidRPr="00A96ED6" w:rsidRDefault="005A04B3" w:rsidP="00CB6B02">
            <w:pPr>
              <w:ind w:left="57" w:right="57"/>
              <w:rPr>
                <w:rFonts w:ascii="Times New Roman" w:hAnsi="Times New Roman" w:cs="Times New Roman"/>
                <w:noProof/>
                <w:sz w:val="24"/>
                <w:szCs w:val="2"/>
              </w:rPr>
            </w:pPr>
          </w:p>
        </w:tc>
        <w:tc>
          <w:tcPr>
            <w:tcW w:w="1113" w:type="pct"/>
            <w:vMerge/>
            <w:tcBorders>
              <w:top w:val="nil"/>
              <w:left w:val="single" w:sz="4" w:space="0" w:color="D3D3D3"/>
              <w:right w:val="single" w:sz="4" w:space="0" w:color="D3D3D3"/>
            </w:tcBorders>
          </w:tcPr>
          <w:p w14:paraId="3EA5244C" w14:textId="77777777" w:rsidR="005A04B3" w:rsidRPr="00A96ED6" w:rsidRDefault="005A04B3" w:rsidP="00CB6B02">
            <w:pPr>
              <w:ind w:left="57" w:right="57"/>
              <w:rPr>
                <w:rFonts w:ascii="Times New Roman" w:hAnsi="Times New Roman" w:cs="Times New Roman"/>
                <w:noProof/>
                <w:sz w:val="24"/>
                <w:szCs w:val="2"/>
              </w:rPr>
            </w:pPr>
          </w:p>
        </w:tc>
        <w:tc>
          <w:tcPr>
            <w:tcW w:w="744" w:type="pct"/>
            <w:vMerge/>
            <w:tcBorders>
              <w:top w:val="nil"/>
              <w:left w:val="single" w:sz="4" w:space="0" w:color="D3D3D3"/>
              <w:right w:val="single" w:sz="4" w:space="0" w:color="D3D3D3"/>
            </w:tcBorders>
          </w:tcPr>
          <w:p w14:paraId="606E46A8" w14:textId="77777777" w:rsidR="005A04B3" w:rsidRPr="00A96ED6" w:rsidRDefault="005A04B3" w:rsidP="00CB6B02">
            <w:pPr>
              <w:ind w:left="57" w:right="57"/>
              <w:rPr>
                <w:rFonts w:ascii="Times New Roman" w:hAnsi="Times New Roman" w:cs="Times New Roman"/>
                <w:noProof/>
                <w:sz w:val="24"/>
                <w:szCs w:val="2"/>
              </w:rPr>
            </w:pPr>
          </w:p>
        </w:tc>
      </w:tr>
      <w:tr w:rsidR="005A04B3" w:rsidRPr="00A96ED6" w14:paraId="2EA3318F" w14:textId="77777777" w:rsidTr="00125454">
        <w:trPr>
          <w:trHeight w:val="139"/>
        </w:trPr>
        <w:tc>
          <w:tcPr>
            <w:tcW w:w="200" w:type="pct"/>
            <w:vMerge w:val="restart"/>
            <w:tcBorders>
              <w:left w:val="single" w:sz="4" w:space="0" w:color="D3D3D3"/>
              <w:right w:val="single" w:sz="4" w:space="0" w:color="D3D3D3"/>
            </w:tcBorders>
          </w:tcPr>
          <w:p w14:paraId="7AC5D6E8" w14:textId="77777777" w:rsidR="005A04B3" w:rsidRPr="00A96ED6" w:rsidRDefault="005A04B3" w:rsidP="00CB6B02">
            <w:pPr>
              <w:ind w:left="57" w:right="57"/>
              <w:jc w:val="both"/>
              <w:rPr>
                <w:rFonts w:ascii="Times New Roman" w:hAnsi="Times New Roman" w:cs="Times New Roman"/>
                <w:noProof/>
                <w:sz w:val="24"/>
              </w:rPr>
            </w:pPr>
            <w:r>
              <w:rPr>
                <w:rFonts w:ascii="Times New Roman" w:hAnsi="Times New Roman"/>
                <w:sz w:val="24"/>
              </w:rPr>
              <w:t>4</w:t>
            </w:r>
          </w:p>
        </w:tc>
        <w:tc>
          <w:tcPr>
            <w:tcW w:w="972" w:type="pct"/>
            <w:gridSpan w:val="2"/>
            <w:tcBorders>
              <w:left w:val="single" w:sz="4" w:space="0" w:color="D3D3D3"/>
              <w:right w:val="single" w:sz="4" w:space="0" w:color="D3D3D3"/>
            </w:tcBorders>
          </w:tcPr>
          <w:p w14:paraId="12D28DA7"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Labi</w:t>
            </w:r>
          </w:p>
        </w:tc>
        <w:tc>
          <w:tcPr>
            <w:tcW w:w="517" w:type="pct"/>
            <w:vMerge w:val="restart"/>
            <w:tcBorders>
              <w:left w:val="single" w:sz="4" w:space="0" w:color="D3D3D3"/>
              <w:right w:val="single" w:sz="4" w:space="0" w:color="D3D3D3"/>
            </w:tcBorders>
          </w:tcPr>
          <w:p w14:paraId="3290F8FD"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Jā</w:t>
            </w:r>
          </w:p>
        </w:tc>
        <w:tc>
          <w:tcPr>
            <w:tcW w:w="1454" w:type="pct"/>
            <w:vMerge w:val="restart"/>
            <w:tcBorders>
              <w:left w:val="single" w:sz="4" w:space="0" w:color="D3D3D3"/>
              <w:right w:val="single" w:sz="4" w:space="0" w:color="D3D3D3"/>
            </w:tcBorders>
          </w:tcPr>
          <w:p w14:paraId="7EACDA06"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Nē, jāvēršas pie citiem uzņēmuma kolēģiem. Jāpārskata katrs līgums. Sarežģīta un laikietilpīga datu iegūšana</w:t>
            </w:r>
          </w:p>
        </w:tc>
        <w:tc>
          <w:tcPr>
            <w:tcW w:w="1113" w:type="pct"/>
            <w:vMerge w:val="restart"/>
            <w:tcBorders>
              <w:left w:val="single" w:sz="4" w:space="0" w:color="D3D3D3"/>
              <w:right w:val="single" w:sz="4" w:space="0" w:color="D3D3D3"/>
            </w:tcBorders>
          </w:tcPr>
          <w:p w14:paraId="48350965"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Aptuveni novērtējumi</w:t>
            </w:r>
          </w:p>
        </w:tc>
        <w:tc>
          <w:tcPr>
            <w:tcW w:w="744" w:type="pct"/>
            <w:vMerge w:val="restart"/>
            <w:tcBorders>
              <w:left w:val="single" w:sz="4" w:space="0" w:color="D3D3D3"/>
              <w:right w:val="single" w:sz="4" w:space="0" w:color="D3D3D3"/>
            </w:tcBorders>
          </w:tcPr>
          <w:p w14:paraId="35B65337"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Jā</w:t>
            </w:r>
          </w:p>
        </w:tc>
      </w:tr>
      <w:tr w:rsidR="005A04B3" w:rsidRPr="00A96ED6" w14:paraId="32E0933F" w14:textId="77777777" w:rsidTr="00125454">
        <w:trPr>
          <w:trHeight w:val="139"/>
        </w:trPr>
        <w:tc>
          <w:tcPr>
            <w:tcW w:w="200" w:type="pct"/>
            <w:vMerge/>
            <w:tcBorders>
              <w:top w:val="nil"/>
              <w:left w:val="single" w:sz="4" w:space="0" w:color="D3D3D3"/>
              <w:right w:val="single" w:sz="4" w:space="0" w:color="D3D3D3"/>
            </w:tcBorders>
          </w:tcPr>
          <w:p w14:paraId="45B106DA" w14:textId="77777777" w:rsidR="005A04B3" w:rsidRPr="00A96ED6" w:rsidRDefault="005A04B3" w:rsidP="00CB6B02">
            <w:pPr>
              <w:ind w:left="57" w:right="57"/>
              <w:jc w:val="both"/>
              <w:rPr>
                <w:rFonts w:ascii="Times New Roman" w:hAnsi="Times New Roman" w:cs="Times New Roman"/>
                <w:noProof/>
                <w:sz w:val="24"/>
                <w:szCs w:val="2"/>
              </w:rPr>
            </w:pPr>
          </w:p>
        </w:tc>
        <w:tc>
          <w:tcPr>
            <w:tcW w:w="972" w:type="pct"/>
            <w:gridSpan w:val="2"/>
            <w:tcBorders>
              <w:left w:val="single" w:sz="4" w:space="0" w:color="D3D3D3"/>
              <w:right w:val="single" w:sz="4" w:space="0" w:color="D3D3D3"/>
            </w:tcBorders>
          </w:tcPr>
          <w:p w14:paraId="3360B31C"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Pirmā versija</w:t>
            </w:r>
          </w:p>
        </w:tc>
        <w:tc>
          <w:tcPr>
            <w:tcW w:w="517" w:type="pct"/>
            <w:vMerge/>
            <w:tcBorders>
              <w:top w:val="nil"/>
              <w:left w:val="single" w:sz="4" w:space="0" w:color="D3D3D3"/>
              <w:right w:val="single" w:sz="4" w:space="0" w:color="D3D3D3"/>
            </w:tcBorders>
          </w:tcPr>
          <w:p w14:paraId="1FC411D0" w14:textId="77777777" w:rsidR="005A04B3" w:rsidRPr="00A96ED6" w:rsidRDefault="005A04B3" w:rsidP="00CB6B02">
            <w:pPr>
              <w:ind w:left="57" w:right="57"/>
              <w:rPr>
                <w:rFonts w:ascii="Times New Roman" w:hAnsi="Times New Roman" w:cs="Times New Roman"/>
                <w:noProof/>
                <w:sz w:val="24"/>
                <w:szCs w:val="2"/>
              </w:rPr>
            </w:pPr>
          </w:p>
        </w:tc>
        <w:tc>
          <w:tcPr>
            <w:tcW w:w="1454" w:type="pct"/>
            <w:vMerge/>
            <w:tcBorders>
              <w:top w:val="nil"/>
              <w:left w:val="single" w:sz="4" w:space="0" w:color="D3D3D3"/>
              <w:right w:val="single" w:sz="4" w:space="0" w:color="D3D3D3"/>
            </w:tcBorders>
          </w:tcPr>
          <w:p w14:paraId="3FEC2DD5" w14:textId="77777777" w:rsidR="005A04B3" w:rsidRPr="00A96ED6" w:rsidRDefault="005A04B3" w:rsidP="00CB6B02">
            <w:pPr>
              <w:ind w:left="57" w:right="57"/>
              <w:rPr>
                <w:rFonts w:ascii="Times New Roman" w:hAnsi="Times New Roman" w:cs="Times New Roman"/>
                <w:noProof/>
                <w:sz w:val="24"/>
                <w:szCs w:val="2"/>
              </w:rPr>
            </w:pPr>
          </w:p>
        </w:tc>
        <w:tc>
          <w:tcPr>
            <w:tcW w:w="1113" w:type="pct"/>
            <w:vMerge/>
            <w:tcBorders>
              <w:top w:val="nil"/>
              <w:left w:val="single" w:sz="4" w:space="0" w:color="D3D3D3"/>
              <w:right w:val="single" w:sz="4" w:space="0" w:color="D3D3D3"/>
            </w:tcBorders>
          </w:tcPr>
          <w:p w14:paraId="62A712FA" w14:textId="77777777" w:rsidR="005A04B3" w:rsidRPr="00A96ED6" w:rsidRDefault="005A04B3" w:rsidP="00CB6B02">
            <w:pPr>
              <w:ind w:left="57" w:right="57"/>
              <w:rPr>
                <w:rFonts w:ascii="Times New Roman" w:hAnsi="Times New Roman" w:cs="Times New Roman"/>
                <w:noProof/>
                <w:sz w:val="24"/>
                <w:szCs w:val="2"/>
              </w:rPr>
            </w:pPr>
          </w:p>
        </w:tc>
        <w:tc>
          <w:tcPr>
            <w:tcW w:w="744" w:type="pct"/>
            <w:vMerge/>
            <w:tcBorders>
              <w:top w:val="nil"/>
              <w:left w:val="single" w:sz="4" w:space="0" w:color="D3D3D3"/>
              <w:right w:val="single" w:sz="4" w:space="0" w:color="D3D3D3"/>
            </w:tcBorders>
          </w:tcPr>
          <w:p w14:paraId="3E8FEF6A" w14:textId="77777777" w:rsidR="005A04B3" w:rsidRPr="00A96ED6" w:rsidRDefault="005A04B3" w:rsidP="00CB6B02">
            <w:pPr>
              <w:ind w:left="57" w:right="57"/>
              <w:rPr>
                <w:rFonts w:ascii="Times New Roman" w:hAnsi="Times New Roman" w:cs="Times New Roman"/>
                <w:noProof/>
                <w:sz w:val="24"/>
                <w:szCs w:val="2"/>
              </w:rPr>
            </w:pPr>
          </w:p>
        </w:tc>
      </w:tr>
      <w:tr w:rsidR="005A04B3" w:rsidRPr="00A96ED6" w14:paraId="05E85E15" w14:textId="77777777" w:rsidTr="00125454">
        <w:trPr>
          <w:trHeight w:val="139"/>
        </w:trPr>
        <w:tc>
          <w:tcPr>
            <w:tcW w:w="200" w:type="pct"/>
            <w:vMerge w:val="restart"/>
            <w:tcBorders>
              <w:left w:val="single" w:sz="4" w:space="0" w:color="D3D3D3"/>
              <w:right w:val="single" w:sz="4" w:space="0" w:color="D3D3D3"/>
            </w:tcBorders>
          </w:tcPr>
          <w:p w14:paraId="6C7D9447" w14:textId="77777777" w:rsidR="005A04B3" w:rsidRPr="00A96ED6" w:rsidRDefault="005A04B3" w:rsidP="00CB6B02">
            <w:pPr>
              <w:ind w:left="57" w:right="57"/>
              <w:jc w:val="both"/>
              <w:rPr>
                <w:rFonts w:ascii="Times New Roman" w:hAnsi="Times New Roman" w:cs="Times New Roman"/>
                <w:noProof/>
                <w:sz w:val="24"/>
              </w:rPr>
            </w:pPr>
            <w:r>
              <w:rPr>
                <w:rFonts w:ascii="Times New Roman" w:hAnsi="Times New Roman"/>
                <w:sz w:val="24"/>
              </w:rPr>
              <w:t>5</w:t>
            </w:r>
          </w:p>
        </w:tc>
        <w:tc>
          <w:tcPr>
            <w:tcW w:w="972" w:type="pct"/>
            <w:gridSpan w:val="2"/>
            <w:tcBorders>
              <w:left w:val="single" w:sz="4" w:space="0" w:color="D3D3D3"/>
              <w:right w:val="single" w:sz="4" w:space="0" w:color="D3D3D3"/>
            </w:tcBorders>
          </w:tcPr>
          <w:p w14:paraId="28AE5112"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Labi</w:t>
            </w:r>
          </w:p>
        </w:tc>
        <w:tc>
          <w:tcPr>
            <w:tcW w:w="517" w:type="pct"/>
            <w:vMerge w:val="restart"/>
            <w:tcBorders>
              <w:left w:val="single" w:sz="4" w:space="0" w:color="D3D3D3"/>
              <w:right w:val="single" w:sz="4" w:space="0" w:color="D3D3D3"/>
            </w:tcBorders>
          </w:tcPr>
          <w:p w14:paraId="4268DAF5"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Jā</w:t>
            </w:r>
          </w:p>
        </w:tc>
        <w:tc>
          <w:tcPr>
            <w:tcW w:w="1454" w:type="pct"/>
            <w:vMerge w:val="restart"/>
            <w:tcBorders>
              <w:left w:val="single" w:sz="4" w:space="0" w:color="D3D3D3"/>
              <w:right w:val="single" w:sz="4" w:space="0" w:color="D3D3D3"/>
            </w:tcBorders>
          </w:tcPr>
          <w:p w14:paraId="4BA4C46B"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Jā, TP var viegli iegūt informāciju par eksportu, taču tai nepieciešama palīdzība, lai iegūtu informāciju par importu.</w:t>
            </w:r>
          </w:p>
        </w:tc>
        <w:tc>
          <w:tcPr>
            <w:tcW w:w="1113" w:type="pct"/>
            <w:vMerge w:val="restart"/>
            <w:tcBorders>
              <w:left w:val="single" w:sz="4" w:space="0" w:color="D3D3D3"/>
              <w:right w:val="single" w:sz="4" w:space="0" w:color="D3D3D3"/>
            </w:tcBorders>
          </w:tcPr>
          <w:p w14:paraId="0B10076E"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Precīzi eksporta rādītāji, importa rādītājus ir grūtāk iegūt; diezgan vispārīgi novērtējumi</w:t>
            </w:r>
          </w:p>
        </w:tc>
        <w:tc>
          <w:tcPr>
            <w:tcW w:w="744" w:type="pct"/>
            <w:tcBorders>
              <w:left w:val="single" w:sz="4" w:space="0" w:color="D3D3D3"/>
              <w:right w:val="single" w:sz="4" w:space="0" w:color="D3D3D3"/>
            </w:tcBorders>
          </w:tcPr>
          <w:p w14:paraId="00F9B02D"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Eksports – Nē</w:t>
            </w:r>
          </w:p>
        </w:tc>
      </w:tr>
      <w:tr w:rsidR="005A04B3" w:rsidRPr="00A96ED6" w14:paraId="1E7D87D2" w14:textId="77777777" w:rsidTr="00125454">
        <w:trPr>
          <w:trHeight w:val="139"/>
        </w:trPr>
        <w:tc>
          <w:tcPr>
            <w:tcW w:w="200" w:type="pct"/>
            <w:vMerge/>
            <w:tcBorders>
              <w:top w:val="nil"/>
              <w:left w:val="single" w:sz="4" w:space="0" w:color="D3D3D3"/>
              <w:right w:val="single" w:sz="4" w:space="0" w:color="D3D3D3"/>
            </w:tcBorders>
          </w:tcPr>
          <w:p w14:paraId="3E6DF3CB" w14:textId="77777777" w:rsidR="005A04B3" w:rsidRPr="00A96ED6" w:rsidRDefault="005A04B3" w:rsidP="00CB6B02">
            <w:pPr>
              <w:ind w:left="57" w:right="57"/>
              <w:jc w:val="both"/>
              <w:rPr>
                <w:rFonts w:ascii="Times New Roman" w:hAnsi="Times New Roman" w:cs="Times New Roman"/>
                <w:noProof/>
                <w:sz w:val="24"/>
                <w:szCs w:val="2"/>
              </w:rPr>
            </w:pPr>
          </w:p>
        </w:tc>
        <w:tc>
          <w:tcPr>
            <w:tcW w:w="972" w:type="pct"/>
            <w:gridSpan w:val="2"/>
            <w:tcBorders>
              <w:left w:val="single" w:sz="4" w:space="0" w:color="D3D3D3"/>
              <w:right w:val="single" w:sz="4" w:space="0" w:color="D3D3D3"/>
            </w:tcBorders>
          </w:tcPr>
          <w:p w14:paraId="1B2E7F82"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Pirmā versija</w:t>
            </w:r>
          </w:p>
        </w:tc>
        <w:tc>
          <w:tcPr>
            <w:tcW w:w="517" w:type="pct"/>
            <w:vMerge/>
            <w:tcBorders>
              <w:top w:val="nil"/>
              <w:left w:val="single" w:sz="4" w:space="0" w:color="D3D3D3"/>
              <w:right w:val="single" w:sz="4" w:space="0" w:color="D3D3D3"/>
            </w:tcBorders>
          </w:tcPr>
          <w:p w14:paraId="61DE60C3" w14:textId="77777777" w:rsidR="005A04B3" w:rsidRPr="00A96ED6" w:rsidRDefault="005A04B3" w:rsidP="00CB6B02">
            <w:pPr>
              <w:ind w:left="57" w:right="57"/>
              <w:rPr>
                <w:rFonts w:ascii="Times New Roman" w:hAnsi="Times New Roman" w:cs="Times New Roman"/>
                <w:noProof/>
                <w:sz w:val="24"/>
                <w:szCs w:val="2"/>
              </w:rPr>
            </w:pPr>
          </w:p>
        </w:tc>
        <w:tc>
          <w:tcPr>
            <w:tcW w:w="1454" w:type="pct"/>
            <w:vMerge/>
            <w:tcBorders>
              <w:top w:val="nil"/>
              <w:left w:val="single" w:sz="4" w:space="0" w:color="D3D3D3"/>
              <w:right w:val="single" w:sz="4" w:space="0" w:color="D3D3D3"/>
            </w:tcBorders>
          </w:tcPr>
          <w:p w14:paraId="2B32FE12" w14:textId="77777777" w:rsidR="005A04B3" w:rsidRPr="00A96ED6" w:rsidRDefault="005A04B3" w:rsidP="00CB6B02">
            <w:pPr>
              <w:ind w:left="57" w:right="57"/>
              <w:rPr>
                <w:rFonts w:ascii="Times New Roman" w:hAnsi="Times New Roman" w:cs="Times New Roman"/>
                <w:noProof/>
                <w:sz w:val="24"/>
                <w:szCs w:val="2"/>
              </w:rPr>
            </w:pPr>
          </w:p>
        </w:tc>
        <w:tc>
          <w:tcPr>
            <w:tcW w:w="1113" w:type="pct"/>
            <w:vMerge/>
            <w:tcBorders>
              <w:top w:val="nil"/>
              <w:left w:val="single" w:sz="4" w:space="0" w:color="D3D3D3"/>
              <w:right w:val="single" w:sz="4" w:space="0" w:color="D3D3D3"/>
            </w:tcBorders>
          </w:tcPr>
          <w:p w14:paraId="5E49BB39" w14:textId="77777777" w:rsidR="005A04B3" w:rsidRPr="00A96ED6" w:rsidRDefault="005A04B3" w:rsidP="00CB6B02">
            <w:pPr>
              <w:ind w:left="57" w:right="57"/>
              <w:rPr>
                <w:rFonts w:ascii="Times New Roman" w:hAnsi="Times New Roman" w:cs="Times New Roman"/>
                <w:noProof/>
                <w:sz w:val="24"/>
                <w:szCs w:val="2"/>
              </w:rPr>
            </w:pPr>
          </w:p>
        </w:tc>
        <w:tc>
          <w:tcPr>
            <w:tcW w:w="744" w:type="pct"/>
            <w:tcBorders>
              <w:left w:val="single" w:sz="4" w:space="0" w:color="D3D3D3"/>
              <w:right w:val="single" w:sz="4" w:space="0" w:color="D3D3D3"/>
            </w:tcBorders>
          </w:tcPr>
          <w:p w14:paraId="4DA06CDF"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Imports – Jā</w:t>
            </w:r>
          </w:p>
        </w:tc>
      </w:tr>
      <w:tr w:rsidR="005A04B3" w:rsidRPr="00A96ED6" w14:paraId="30B0D74A" w14:textId="77777777" w:rsidTr="00125454">
        <w:trPr>
          <w:trHeight w:val="139"/>
        </w:trPr>
        <w:tc>
          <w:tcPr>
            <w:tcW w:w="200" w:type="pct"/>
            <w:vMerge w:val="restart"/>
            <w:tcBorders>
              <w:left w:val="single" w:sz="4" w:space="0" w:color="D3D3D3"/>
              <w:right w:val="single" w:sz="4" w:space="0" w:color="D3D3D3"/>
            </w:tcBorders>
          </w:tcPr>
          <w:p w14:paraId="50D050D7" w14:textId="77777777" w:rsidR="005A04B3" w:rsidRPr="00A96ED6" w:rsidRDefault="005A04B3" w:rsidP="00CB6B02">
            <w:pPr>
              <w:ind w:left="57" w:right="57"/>
              <w:jc w:val="both"/>
              <w:rPr>
                <w:rFonts w:ascii="Times New Roman" w:hAnsi="Times New Roman" w:cs="Times New Roman"/>
                <w:noProof/>
                <w:sz w:val="24"/>
              </w:rPr>
            </w:pPr>
            <w:r>
              <w:rPr>
                <w:rFonts w:ascii="Times New Roman" w:hAnsi="Times New Roman"/>
                <w:sz w:val="24"/>
              </w:rPr>
              <w:t>6</w:t>
            </w:r>
          </w:p>
        </w:tc>
        <w:tc>
          <w:tcPr>
            <w:tcW w:w="972" w:type="pct"/>
            <w:gridSpan w:val="2"/>
            <w:tcBorders>
              <w:left w:val="single" w:sz="4" w:space="0" w:color="D3D3D3"/>
              <w:right w:val="single" w:sz="4" w:space="0" w:color="D3D3D3"/>
            </w:tcBorders>
          </w:tcPr>
          <w:p w14:paraId="62BA21DE"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Labi</w:t>
            </w:r>
          </w:p>
        </w:tc>
        <w:tc>
          <w:tcPr>
            <w:tcW w:w="517" w:type="pct"/>
            <w:vMerge w:val="restart"/>
            <w:tcBorders>
              <w:left w:val="single" w:sz="4" w:space="0" w:color="D3D3D3"/>
              <w:right w:val="single" w:sz="4" w:space="0" w:color="D3D3D3"/>
            </w:tcBorders>
          </w:tcPr>
          <w:p w14:paraId="19B232B8"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Jā</w:t>
            </w:r>
          </w:p>
        </w:tc>
        <w:tc>
          <w:tcPr>
            <w:tcW w:w="1454" w:type="pct"/>
            <w:vMerge w:val="restart"/>
            <w:tcBorders>
              <w:left w:val="single" w:sz="4" w:space="0" w:color="D3D3D3"/>
              <w:right w:val="single" w:sz="4" w:space="0" w:color="D3D3D3"/>
            </w:tcBorders>
          </w:tcPr>
          <w:p w14:paraId="645073FD"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Nē, jāvēršas pie citiem uzņēmuma kolēģiem. Jāpārskata katrs līgums. Sarežģīta un laikietilpīga datu iegūšana</w:t>
            </w:r>
          </w:p>
        </w:tc>
        <w:tc>
          <w:tcPr>
            <w:tcW w:w="1113" w:type="pct"/>
            <w:vMerge w:val="restart"/>
            <w:tcBorders>
              <w:left w:val="single" w:sz="4" w:space="0" w:color="D3D3D3"/>
              <w:right w:val="single" w:sz="4" w:space="0" w:color="D3D3D3"/>
            </w:tcBorders>
          </w:tcPr>
          <w:p w14:paraId="7D7EA51F"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Aptuveni novērtējumi</w:t>
            </w:r>
          </w:p>
        </w:tc>
        <w:tc>
          <w:tcPr>
            <w:tcW w:w="744" w:type="pct"/>
            <w:vMerge w:val="restart"/>
            <w:tcBorders>
              <w:left w:val="single" w:sz="4" w:space="0" w:color="D3D3D3"/>
              <w:right w:val="single" w:sz="4" w:space="0" w:color="D3D3D3"/>
            </w:tcBorders>
          </w:tcPr>
          <w:p w14:paraId="7E918BE5"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Jā</w:t>
            </w:r>
          </w:p>
        </w:tc>
      </w:tr>
      <w:tr w:rsidR="005A04B3" w:rsidRPr="00A96ED6" w14:paraId="3CF755C5" w14:textId="77777777" w:rsidTr="00125454">
        <w:trPr>
          <w:trHeight w:val="139"/>
        </w:trPr>
        <w:tc>
          <w:tcPr>
            <w:tcW w:w="200" w:type="pct"/>
            <w:vMerge/>
            <w:tcBorders>
              <w:top w:val="nil"/>
              <w:left w:val="single" w:sz="4" w:space="0" w:color="D3D3D3"/>
              <w:right w:val="single" w:sz="4" w:space="0" w:color="D3D3D3"/>
            </w:tcBorders>
          </w:tcPr>
          <w:p w14:paraId="0B3FF88B" w14:textId="77777777" w:rsidR="005A04B3" w:rsidRPr="00A96ED6" w:rsidRDefault="005A04B3" w:rsidP="00CB6B02">
            <w:pPr>
              <w:ind w:left="57" w:right="57"/>
              <w:jc w:val="both"/>
              <w:rPr>
                <w:rFonts w:ascii="Times New Roman" w:hAnsi="Times New Roman" w:cs="Times New Roman"/>
                <w:noProof/>
                <w:sz w:val="24"/>
                <w:szCs w:val="2"/>
              </w:rPr>
            </w:pPr>
          </w:p>
        </w:tc>
        <w:tc>
          <w:tcPr>
            <w:tcW w:w="972" w:type="pct"/>
            <w:gridSpan w:val="2"/>
            <w:tcBorders>
              <w:left w:val="single" w:sz="4" w:space="0" w:color="D3D3D3"/>
              <w:right w:val="single" w:sz="4" w:space="0" w:color="D3D3D3"/>
            </w:tcBorders>
          </w:tcPr>
          <w:p w14:paraId="302EAAFD"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Pirmā versija</w:t>
            </w:r>
          </w:p>
        </w:tc>
        <w:tc>
          <w:tcPr>
            <w:tcW w:w="517" w:type="pct"/>
            <w:vMerge/>
            <w:tcBorders>
              <w:top w:val="nil"/>
              <w:left w:val="single" w:sz="4" w:space="0" w:color="D3D3D3"/>
              <w:right w:val="single" w:sz="4" w:space="0" w:color="D3D3D3"/>
            </w:tcBorders>
          </w:tcPr>
          <w:p w14:paraId="0962721F" w14:textId="77777777" w:rsidR="005A04B3" w:rsidRPr="00A96ED6" w:rsidRDefault="005A04B3" w:rsidP="00CB6B02">
            <w:pPr>
              <w:ind w:left="57" w:right="57"/>
              <w:rPr>
                <w:rFonts w:ascii="Times New Roman" w:hAnsi="Times New Roman" w:cs="Times New Roman"/>
                <w:noProof/>
                <w:sz w:val="24"/>
                <w:szCs w:val="2"/>
              </w:rPr>
            </w:pPr>
          </w:p>
        </w:tc>
        <w:tc>
          <w:tcPr>
            <w:tcW w:w="1454" w:type="pct"/>
            <w:vMerge/>
            <w:tcBorders>
              <w:top w:val="nil"/>
              <w:left w:val="single" w:sz="4" w:space="0" w:color="D3D3D3"/>
              <w:right w:val="single" w:sz="4" w:space="0" w:color="D3D3D3"/>
            </w:tcBorders>
          </w:tcPr>
          <w:p w14:paraId="20C0CA4F" w14:textId="77777777" w:rsidR="005A04B3" w:rsidRPr="00A96ED6" w:rsidRDefault="005A04B3" w:rsidP="00CB6B02">
            <w:pPr>
              <w:ind w:left="57" w:right="57"/>
              <w:rPr>
                <w:rFonts w:ascii="Times New Roman" w:hAnsi="Times New Roman" w:cs="Times New Roman"/>
                <w:noProof/>
                <w:sz w:val="24"/>
                <w:szCs w:val="2"/>
              </w:rPr>
            </w:pPr>
          </w:p>
        </w:tc>
        <w:tc>
          <w:tcPr>
            <w:tcW w:w="1113" w:type="pct"/>
            <w:vMerge/>
            <w:tcBorders>
              <w:top w:val="nil"/>
              <w:left w:val="single" w:sz="4" w:space="0" w:color="D3D3D3"/>
              <w:right w:val="single" w:sz="4" w:space="0" w:color="D3D3D3"/>
            </w:tcBorders>
          </w:tcPr>
          <w:p w14:paraId="1F1DF146" w14:textId="77777777" w:rsidR="005A04B3" w:rsidRPr="00A96ED6" w:rsidRDefault="005A04B3" w:rsidP="00CB6B02">
            <w:pPr>
              <w:ind w:left="57" w:right="57"/>
              <w:rPr>
                <w:rFonts w:ascii="Times New Roman" w:hAnsi="Times New Roman" w:cs="Times New Roman"/>
                <w:noProof/>
                <w:sz w:val="24"/>
                <w:szCs w:val="2"/>
              </w:rPr>
            </w:pPr>
          </w:p>
        </w:tc>
        <w:tc>
          <w:tcPr>
            <w:tcW w:w="744" w:type="pct"/>
            <w:vMerge/>
            <w:tcBorders>
              <w:top w:val="nil"/>
              <w:left w:val="single" w:sz="4" w:space="0" w:color="D3D3D3"/>
              <w:right w:val="single" w:sz="4" w:space="0" w:color="D3D3D3"/>
            </w:tcBorders>
          </w:tcPr>
          <w:p w14:paraId="5ABDC339" w14:textId="77777777" w:rsidR="005A04B3" w:rsidRPr="00A96ED6" w:rsidRDefault="005A04B3" w:rsidP="00CB6B02">
            <w:pPr>
              <w:ind w:left="57" w:right="57"/>
              <w:rPr>
                <w:rFonts w:ascii="Times New Roman" w:hAnsi="Times New Roman" w:cs="Times New Roman"/>
                <w:noProof/>
                <w:sz w:val="24"/>
                <w:szCs w:val="2"/>
              </w:rPr>
            </w:pPr>
          </w:p>
        </w:tc>
      </w:tr>
      <w:tr w:rsidR="005A04B3" w:rsidRPr="00A96ED6" w14:paraId="7DA78658" w14:textId="77777777" w:rsidTr="00125454">
        <w:trPr>
          <w:trHeight w:val="139"/>
        </w:trPr>
        <w:tc>
          <w:tcPr>
            <w:tcW w:w="200" w:type="pct"/>
            <w:vMerge w:val="restart"/>
            <w:tcBorders>
              <w:left w:val="single" w:sz="4" w:space="0" w:color="D3D3D3"/>
              <w:right w:val="single" w:sz="4" w:space="0" w:color="D3D3D3"/>
            </w:tcBorders>
          </w:tcPr>
          <w:p w14:paraId="77A24E44" w14:textId="77777777" w:rsidR="005A04B3" w:rsidRPr="00A96ED6" w:rsidRDefault="005A04B3" w:rsidP="00CB6B02">
            <w:pPr>
              <w:ind w:left="57" w:right="57"/>
              <w:jc w:val="both"/>
              <w:rPr>
                <w:rFonts w:ascii="Times New Roman" w:hAnsi="Times New Roman" w:cs="Times New Roman"/>
                <w:noProof/>
                <w:sz w:val="24"/>
              </w:rPr>
            </w:pPr>
            <w:r>
              <w:rPr>
                <w:rFonts w:ascii="Times New Roman" w:hAnsi="Times New Roman"/>
                <w:sz w:val="24"/>
              </w:rPr>
              <w:t>7</w:t>
            </w:r>
          </w:p>
        </w:tc>
        <w:tc>
          <w:tcPr>
            <w:tcW w:w="972" w:type="pct"/>
            <w:gridSpan w:val="2"/>
            <w:tcBorders>
              <w:left w:val="single" w:sz="4" w:space="0" w:color="D3D3D3"/>
              <w:right w:val="single" w:sz="4" w:space="0" w:color="D3D3D3"/>
            </w:tcBorders>
          </w:tcPr>
          <w:p w14:paraId="28A16F88"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Labi</w:t>
            </w:r>
          </w:p>
        </w:tc>
        <w:tc>
          <w:tcPr>
            <w:tcW w:w="517" w:type="pct"/>
            <w:vMerge w:val="restart"/>
            <w:tcBorders>
              <w:left w:val="single" w:sz="4" w:space="0" w:color="D3D3D3"/>
              <w:right w:val="single" w:sz="4" w:space="0" w:color="D3D3D3"/>
            </w:tcBorders>
          </w:tcPr>
          <w:p w14:paraId="54406C60"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Nē</w:t>
            </w:r>
          </w:p>
        </w:tc>
        <w:tc>
          <w:tcPr>
            <w:tcW w:w="1454" w:type="pct"/>
            <w:vMerge w:val="restart"/>
            <w:tcBorders>
              <w:left w:val="single" w:sz="4" w:space="0" w:color="D3D3D3"/>
              <w:right w:val="single" w:sz="4" w:space="0" w:color="D3D3D3"/>
            </w:tcBorders>
          </w:tcPr>
          <w:p w14:paraId="468A9304"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Jā, nav jāpārskata līgumi/rēķini. TP pilnībā attiecinātu datus uz 3. veidu</w:t>
            </w:r>
          </w:p>
        </w:tc>
        <w:tc>
          <w:tcPr>
            <w:tcW w:w="1113" w:type="pct"/>
            <w:vMerge w:val="restart"/>
            <w:tcBorders>
              <w:left w:val="single" w:sz="4" w:space="0" w:color="D3D3D3"/>
              <w:right w:val="single" w:sz="4" w:space="0" w:color="D3D3D3"/>
            </w:tcBorders>
          </w:tcPr>
          <w:p w14:paraId="4D36C8C2"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Diezgan precīzi novērtējumi.</w:t>
            </w:r>
          </w:p>
        </w:tc>
        <w:tc>
          <w:tcPr>
            <w:tcW w:w="744" w:type="pct"/>
            <w:vMerge w:val="restart"/>
            <w:tcBorders>
              <w:left w:val="single" w:sz="4" w:space="0" w:color="D3D3D3"/>
              <w:right w:val="single" w:sz="4" w:space="0" w:color="D3D3D3"/>
            </w:tcBorders>
          </w:tcPr>
          <w:p w14:paraId="49C09F2E"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Nē</w:t>
            </w:r>
          </w:p>
        </w:tc>
      </w:tr>
      <w:tr w:rsidR="005A04B3" w:rsidRPr="00A96ED6" w14:paraId="09E011DE" w14:textId="77777777" w:rsidTr="00125454">
        <w:trPr>
          <w:trHeight w:val="139"/>
        </w:trPr>
        <w:tc>
          <w:tcPr>
            <w:tcW w:w="200" w:type="pct"/>
            <w:vMerge/>
            <w:tcBorders>
              <w:top w:val="nil"/>
              <w:left w:val="single" w:sz="4" w:space="0" w:color="D3D3D3"/>
              <w:right w:val="single" w:sz="4" w:space="0" w:color="D3D3D3"/>
            </w:tcBorders>
          </w:tcPr>
          <w:p w14:paraId="1ED9C79F" w14:textId="77777777" w:rsidR="005A04B3" w:rsidRPr="00A96ED6" w:rsidRDefault="005A04B3" w:rsidP="00CB6B02">
            <w:pPr>
              <w:ind w:left="57" w:right="57"/>
              <w:jc w:val="both"/>
              <w:rPr>
                <w:rFonts w:ascii="Times New Roman" w:hAnsi="Times New Roman" w:cs="Times New Roman"/>
                <w:noProof/>
                <w:sz w:val="24"/>
                <w:szCs w:val="2"/>
              </w:rPr>
            </w:pPr>
          </w:p>
        </w:tc>
        <w:tc>
          <w:tcPr>
            <w:tcW w:w="972" w:type="pct"/>
            <w:gridSpan w:val="2"/>
            <w:tcBorders>
              <w:left w:val="single" w:sz="4" w:space="0" w:color="D3D3D3"/>
              <w:right w:val="single" w:sz="4" w:space="0" w:color="D3D3D3"/>
            </w:tcBorders>
          </w:tcPr>
          <w:p w14:paraId="23CBD6BC"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Gala versija</w:t>
            </w:r>
          </w:p>
        </w:tc>
        <w:tc>
          <w:tcPr>
            <w:tcW w:w="517" w:type="pct"/>
            <w:vMerge/>
            <w:tcBorders>
              <w:top w:val="nil"/>
              <w:left w:val="single" w:sz="4" w:space="0" w:color="D3D3D3"/>
              <w:right w:val="single" w:sz="4" w:space="0" w:color="D3D3D3"/>
            </w:tcBorders>
          </w:tcPr>
          <w:p w14:paraId="5DF9B812" w14:textId="77777777" w:rsidR="005A04B3" w:rsidRPr="00A96ED6" w:rsidRDefault="005A04B3" w:rsidP="00CB6B02">
            <w:pPr>
              <w:ind w:left="57" w:right="57"/>
              <w:rPr>
                <w:rFonts w:ascii="Times New Roman" w:hAnsi="Times New Roman" w:cs="Times New Roman"/>
                <w:noProof/>
                <w:sz w:val="24"/>
                <w:szCs w:val="2"/>
              </w:rPr>
            </w:pPr>
          </w:p>
        </w:tc>
        <w:tc>
          <w:tcPr>
            <w:tcW w:w="1454" w:type="pct"/>
            <w:vMerge/>
            <w:tcBorders>
              <w:top w:val="nil"/>
              <w:left w:val="single" w:sz="4" w:space="0" w:color="D3D3D3"/>
              <w:right w:val="single" w:sz="4" w:space="0" w:color="D3D3D3"/>
            </w:tcBorders>
          </w:tcPr>
          <w:p w14:paraId="50177935" w14:textId="77777777" w:rsidR="005A04B3" w:rsidRPr="00A96ED6" w:rsidRDefault="005A04B3" w:rsidP="00CB6B02">
            <w:pPr>
              <w:ind w:left="57" w:right="57"/>
              <w:rPr>
                <w:rFonts w:ascii="Times New Roman" w:hAnsi="Times New Roman" w:cs="Times New Roman"/>
                <w:noProof/>
                <w:sz w:val="24"/>
                <w:szCs w:val="2"/>
              </w:rPr>
            </w:pPr>
          </w:p>
        </w:tc>
        <w:tc>
          <w:tcPr>
            <w:tcW w:w="1113" w:type="pct"/>
            <w:vMerge/>
            <w:tcBorders>
              <w:top w:val="nil"/>
              <w:left w:val="single" w:sz="4" w:space="0" w:color="D3D3D3"/>
              <w:right w:val="single" w:sz="4" w:space="0" w:color="D3D3D3"/>
            </w:tcBorders>
          </w:tcPr>
          <w:p w14:paraId="2F91CAF5" w14:textId="77777777" w:rsidR="005A04B3" w:rsidRPr="00A96ED6" w:rsidRDefault="005A04B3" w:rsidP="00CB6B02">
            <w:pPr>
              <w:ind w:left="57" w:right="57"/>
              <w:rPr>
                <w:rFonts w:ascii="Times New Roman" w:hAnsi="Times New Roman" w:cs="Times New Roman"/>
                <w:noProof/>
                <w:sz w:val="24"/>
                <w:szCs w:val="2"/>
              </w:rPr>
            </w:pPr>
          </w:p>
        </w:tc>
        <w:tc>
          <w:tcPr>
            <w:tcW w:w="744" w:type="pct"/>
            <w:vMerge/>
            <w:tcBorders>
              <w:top w:val="nil"/>
              <w:left w:val="single" w:sz="4" w:space="0" w:color="D3D3D3"/>
              <w:right w:val="single" w:sz="4" w:space="0" w:color="D3D3D3"/>
            </w:tcBorders>
          </w:tcPr>
          <w:p w14:paraId="0723F7A4" w14:textId="77777777" w:rsidR="005A04B3" w:rsidRPr="00A96ED6" w:rsidRDefault="005A04B3" w:rsidP="00CB6B02">
            <w:pPr>
              <w:ind w:left="57" w:right="57"/>
              <w:rPr>
                <w:rFonts w:ascii="Times New Roman" w:hAnsi="Times New Roman" w:cs="Times New Roman"/>
                <w:noProof/>
                <w:sz w:val="24"/>
                <w:szCs w:val="2"/>
              </w:rPr>
            </w:pPr>
          </w:p>
        </w:tc>
      </w:tr>
      <w:tr w:rsidR="005A04B3" w:rsidRPr="00A96ED6" w14:paraId="6CDE3154" w14:textId="77777777" w:rsidTr="00125454">
        <w:trPr>
          <w:trHeight w:val="139"/>
        </w:trPr>
        <w:tc>
          <w:tcPr>
            <w:tcW w:w="200" w:type="pct"/>
            <w:vMerge w:val="restart"/>
            <w:tcBorders>
              <w:left w:val="single" w:sz="4" w:space="0" w:color="D3D3D3"/>
              <w:right w:val="single" w:sz="4" w:space="0" w:color="D3D3D3"/>
            </w:tcBorders>
          </w:tcPr>
          <w:p w14:paraId="741A2978" w14:textId="77777777" w:rsidR="005A04B3" w:rsidRPr="00A96ED6" w:rsidRDefault="005A04B3" w:rsidP="00CB6B02">
            <w:pPr>
              <w:ind w:left="57" w:right="57"/>
              <w:jc w:val="both"/>
              <w:rPr>
                <w:rFonts w:ascii="Times New Roman" w:hAnsi="Times New Roman" w:cs="Times New Roman"/>
                <w:noProof/>
                <w:sz w:val="24"/>
              </w:rPr>
            </w:pPr>
            <w:r>
              <w:rPr>
                <w:rFonts w:ascii="Times New Roman" w:hAnsi="Times New Roman"/>
                <w:sz w:val="24"/>
              </w:rPr>
              <w:t>8</w:t>
            </w:r>
          </w:p>
        </w:tc>
        <w:tc>
          <w:tcPr>
            <w:tcW w:w="972" w:type="pct"/>
            <w:gridSpan w:val="2"/>
            <w:tcBorders>
              <w:left w:val="single" w:sz="4" w:space="0" w:color="D3D3D3"/>
              <w:right w:val="single" w:sz="4" w:space="0" w:color="D3D3D3"/>
            </w:tcBorders>
          </w:tcPr>
          <w:p w14:paraId="2AB5C6CC"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Labi</w:t>
            </w:r>
          </w:p>
        </w:tc>
        <w:tc>
          <w:tcPr>
            <w:tcW w:w="517" w:type="pct"/>
            <w:vMerge w:val="restart"/>
            <w:tcBorders>
              <w:left w:val="single" w:sz="4" w:space="0" w:color="D3D3D3"/>
              <w:right w:val="single" w:sz="4" w:space="0" w:color="D3D3D3"/>
            </w:tcBorders>
          </w:tcPr>
          <w:p w14:paraId="1A9850A9"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Jā</w:t>
            </w:r>
          </w:p>
        </w:tc>
        <w:tc>
          <w:tcPr>
            <w:tcW w:w="1454" w:type="pct"/>
            <w:vMerge w:val="restart"/>
            <w:tcBorders>
              <w:left w:val="single" w:sz="4" w:space="0" w:color="D3D3D3"/>
              <w:right w:val="single" w:sz="4" w:space="0" w:color="D3D3D3"/>
            </w:tcBorders>
          </w:tcPr>
          <w:p w14:paraId="605B20FC"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Nē, jāvēršas pie citiem uzņēmuma kolēģiem. Informācija nav viegli pieejama.</w:t>
            </w:r>
          </w:p>
        </w:tc>
        <w:tc>
          <w:tcPr>
            <w:tcW w:w="1113" w:type="pct"/>
            <w:vMerge w:val="restart"/>
            <w:tcBorders>
              <w:left w:val="single" w:sz="4" w:space="0" w:color="D3D3D3"/>
              <w:right w:val="single" w:sz="4" w:space="0" w:color="D3D3D3"/>
            </w:tcBorders>
          </w:tcPr>
          <w:p w14:paraId="230D493A"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Aptuveni novērtējumi</w:t>
            </w:r>
          </w:p>
        </w:tc>
        <w:tc>
          <w:tcPr>
            <w:tcW w:w="744" w:type="pct"/>
            <w:vMerge w:val="restart"/>
            <w:tcBorders>
              <w:left w:val="single" w:sz="4" w:space="0" w:color="D3D3D3"/>
              <w:right w:val="single" w:sz="4" w:space="0" w:color="D3D3D3"/>
            </w:tcBorders>
          </w:tcPr>
          <w:p w14:paraId="4FBEFC34"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Jā</w:t>
            </w:r>
          </w:p>
        </w:tc>
      </w:tr>
      <w:tr w:rsidR="005A04B3" w:rsidRPr="00A96ED6" w14:paraId="12FDCEF2" w14:textId="77777777" w:rsidTr="00125454">
        <w:trPr>
          <w:trHeight w:val="139"/>
        </w:trPr>
        <w:tc>
          <w:tcPr>
            <w:tcW w:w="200" w:type="pct"/>
            <w:vMerge/>
            <w:tcBorders>
              <w:top w:val="nil"/>
              <w:left w:val="single" w:sz="4" w:space="0" w:color="D3D3D3"/>
              <w:right w:val="single" w:sz="4" w:space="0" w:color="D3D3D3"/>
            </w:tcBorders>
          </w:tcPr>
          <w:p w14:paraId="23174693" w14:textId="77777777" w:rsidR="005A04B3" w:rsidRPr="00A96ED6" w:rsidRDefault="005A04B3" w:rsidP="00CB6B02">
            <w:pPr>
              <w:ind w:left="57" w:right="57"/>
              <w:jc w:val="both"/>
              <w:rPr>
                <w:rFonts w:ascii="Times New Roman" w:hAnsi="Times New Roman" w:cs="Times New Roman"/>
                <w:noProof/>
                <w:sz w:val="24"/>
                <w:szCs w:val="2"/>
              </w:rPr>
            </w:pPr>
          </w:p>
        </w:tc>
        <w:tc>
          <w:tcPr>
            <w:tcW w:w="972" w:type="pct"/>
            <w:gridSpan w:val="2"/>
            <w:tcBorders>
              <w:left w:val="single" w:sz="4" w:space="0" w:color="D3D3D3"/>
              <w:right w:val="single" w:sz="4" w:space="0" w:color="D3D3D3"/>
            </w:tcBorders>
          </w:tcPr>
          <w:p w14:paraId="4EFB2DF9"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Gala versija</w:t>
            </w:r>
          </w:p>
        </w:tc>
        <w:tc>
          <w:tcPr>
            <w:tcW w:w="517" w:type="pct"/>
            <w:vMerge/>
            <w:tcBorders>
              <w:top w:val="nil"/>
              <w:left w:val="single" w:sz="4" w:space="0" w:color="D3D3D3"/>
              <w:right w:val="single" w:sz="4" w:space="0" w:color="D3D3D3"/>
            </w:tcBorders>
          </w:tcPr>
          <w:p w14:paraId="151F889E" w14:textId="77777777" w:rsidR="005A04B3" w:rsidRPr="00A96ED6" w:rsidRDefault="005A04B3" w:rsidP="00CB6B02">
            <w:pPr>
              <w:ind w:left="57" w:right="57"/>
              <w:rPr>
                <w:rFonts w:ascii="Times New Roman" w:hAnsi="Times New Roman" w:cs="Times New Roman"/>
                <w:noProof/>
                <w:sz w:val="24"/>
                <w:szCs w:val="2"/>
              </w:rPr>
            </w:pPr>
          </w:p>
        </w:tc>
        <w:tc>
          <w:tcPr>
            <w:tcW w:w="1454" w:type="pct"/>
            <w:vMerge/>
            <w:tcBorders>
              <w:top w:val="nil"/>
              <w:left w:val="single" w:sz="4" w:space="0" w:color="D3D3D3"/>
              <w:right w:val="single" w:sz="4" w:space="0" w:color="D3D3D3"/>
            </w:tcBorders>
          </w:tcPr>
          <w:p w14:paraId="75C8E319" w14:textId="77777777" w:rsidR="005A04B3" w:rsidRPr="00A96ED6" w:rsidRDefault="005A04B3" w:rsidP="00CB6B02">
            <w:pPr>
              <w:ind w:left="57" w:right="57"/>
              <w:rPr>
                <w:rFonts w:ascii="Times New Roman" w:hAnsi="Times New Roman" w:cs="Times New Roman"/>
                <w:noProof/>
                <w:sz w:val="24"/>
                <w:szCs w:val="2"/>
              </w:rPr>
            </w:pPr>
          </w:p>
        </w:tc>
        <w:tc>
          <w:tcPr>
            <w:tcW w:w="1113" w:type="pct"/>
            <w:vMerge/>
            <w:tcBorders>
              <w:top w:val="nil"/>
              <w:left w:val="single" w:sz="4" w:space="0" w:color="D3D3D3"/>
              <w:right w:val="single" w:sz="4" w:space="0" w:color="D3D3D3"/>
            </w:tcBorders>
          </w:tcPr>
          <w:p w14:paraId="36BD1DC9" w14:textId="77777777" w:rsidR="005A04B3" w:rsidRPr="00A96ED6" w:rsidRDefault="005A04B3" w:rsidP="00CB6B02">
            <w:pPr>
              <w:ind w:left="57" w:right="57"/>
              <w:rPr>
                <w:rFonts w:ascii="Times New Roman" w:hAnsi="Times New Roman" w:cs="Times New Roman"/>
                <w:noProof/>
                <w:sz w:val="24"/>
                <w:szCs w:val="2"/>
              </w:rPr>
            </w:pPr>
          </w:p>
        </w:tc>
        <w:tc>
          <w:tcPr>
            <w:tcW w:w="744" w:type="pct"/>
            <w:vMerge/>
            <w:tcBorders>
              <w:top w:val="nil"/>
              <w:left w:val="single" w:sz="4" w:space="0" w:color="D3D3D3"/>
              <w:right w:val="single" w:sz="4" w:space="0" w:color="D3D3D3"/>
            </w:tcBorders>
          </w:tcPr>
          <w:p w14:paraId="102C6A7C" w14:textId="77777777" w:rsidR="005A04B3" w:rsidRPr="00A96ED6" w:rsidRDefault="005A04B3" w:rsidP="00CB6B02">
            <w:pPr>
              <w:ind w:left="57" w:right="57"/>
              <w:rPr>
                <w:rFonts w:ascii="Times New Roman" w:hAnsi="Times New Roman" w:cs="Times New Roman"/>
                <w:noProof/>
                <w:sz w:val="24"/>
                <w:szCs w:val="2"/>
              </w:rPr>
            </w:pPr>
          </w:p>
        </w:tc>
      </w:tr>
      <w:tr w:rsidR="005A04B3" w:rsidRPr="00A96ED6" w14:paraId="1C6AD2A5" w14:textId="77777777" w:rsidTr="00125454">
        <w:trPr>
          <w:trHeight w:val="139"/>
        </w:trPr>
        <w:tc>
          <w:tcPr>
            <w:tcW w:w="200" w:type="pct"/>
            <w:vMerge w:val="restart"/>
            <w:tcBorders>
              <w:left w:val="single" w:sz="4" w:space="0" w:color="D3D3D3"/>
              <w:right w:val="single" w:sz="4" w:space="0" w:color="D3D3D3"/>
            </w:tcBorders>
          </w:tcPr>
          <w:p w14:paraId="2DF8E0B9" w14:textId="77777777" w:rsidR="005A04B3" w:rsidRPr="00A96ED6" w:rsidRDefault="005A04B3" w:rsidP="00CB6B02">
            <w:pPr>
              <w:ind w:left="57" w:right="57"/>
              <w:jc w:val="both"/>
              <w:rPr>
                <w:rFonts w:ascii="Times New Roman" w:hAnsi="Times New Roman" w:cs="Times New Roman"/>
                <w:noProof/>
                <w:sz w:val="24"/>
              </w:rPr>
            </w:pPr>
            <w:r>
              <w:rPr>
                <w:rFonts w:ascii="Times New Roman" w:hAnsi="Times New Roman"/>
                <w:sz w:val="24"/>
              </w:rPr>
              <w:t>9</w:t>
            </w:r>
          </w:p>
        </w:tc>
        <w:tc>
          <w:tcPr>
            <w:tcW w:w="972" w:type="pct"/>
            <w:gridSpan w:val="2"/>
            <w:tcBorders>
              <w:left w:val="single" w:sz="4" w:space="0" w:color="D3D3D3"/>
              <w:right w:val="single" w:sz="4" w:space="0" w:color="D3D3D3"/>
            </w:tcBorders>
          </w:tcPr>
          <w:p w14:paraId="3FD1E5A2"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Labi</w:t>
            </w:r>
          </w:p>
        </w:tc>
        <w:tc>
          <w:tcPr>
            <w:tcW w:w="517" w:type="pct"/>
            <w:vMerge w:val="restart"/>
            <w:tcBorders>
              <w:left w:val="single" w:sz="4" w:space="0" w:color="D3D3D3"/>
              <w:right w:val="single" w:sz="4" w:space="0" w:color="D3D3D3"/>
            </w:tcBorders>
          </w:tcPr>
          <w:p w14:paraId="72635C2E"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Jā</w:t>
            </w:r>
          </w:p>
        </w:tc>
        <w:tc>
          <w:tcPr>
            <w:tcW w:w="1454" w:type="pct"/>
            <w:vMerge w:val="restart"/>
            <w:tcBorders>
              <w:left w:val="single" w:sz="4" w:space="0" w:color="D3D3D3"/>
              <w:right w:val="single" w:sz="4" w:space="0" w:color="D3D3D3"/>
            </w:tcBorders>
          </w:tcPr>
          <w:p w14:paraId="68D432DD"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 xml:space="preserve">Nē, jāvēršas pie citiem uzņēmuma kolēģiem. </w:t>
            </w:r>
            <w:r>
              <w:rPr>
                <w:rFonts w:ascii="Times New Roman" w:hAnsi="Times New Roman"/>
                <w:sz w:val="24"/>
              </w:rPr>
              <w:lastRenderedPageBreak/>
              <w:t>Informācija nav viegli pieejama.</w:t>
            </w:r>
          </w:p>
        </w:tc>
        <w:tc>
          <w:tcPr>
            <w:tcW w:w="1113" w:type="pct"/>
            <w:vMerge w:val="restart"/>
            <w:tcBorders>
              <w:left w:val="single" w:sz="4" w:space="0" w:color="D3D3D3"/>
              <w:right w:val="single" w:sz="4" w:space="0" w:color="D3D3D3"/>
            </w:tcBorders>
          </w:tcPr>
          <w:p w14:paraId="2FB046B1"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lastRenderedPageBreak/>
              <w:t>Aptuveni novērtējumi</w:t>
            </w:r>
          </w:p>
        </w:tc>
        <w:tc>
          <w:tcPr>
            <w:tcW w:w="744" w:type="pct"/>
            <w:vMerge w:val="restart"/>
            <w:tcBorders>
              <w:left w:val="single" w:sz="4" w:space="0" w:color="D3D3D3"/>
              <w:right w:val="single" w:sz="4" w:space="0" w:color="D3D3D3"/>
            </w:tcBorders>
          </w:tcPr>
          <w:p w14:paraId="1894B830"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Jā</w:t>
            </w:r>
          </w:p>
        </w:tc>
      </w:tr>
      <w:tr w:rsidR="005A04B3" w:rsidRPr="00A96ED6" w14:paraId="15BFC64E" w14:textId="77777777" w:rsidTr="00125454">
        <w:trPr>
          <w:trHeight w:val="139"/>
        </w:trPr>
        <w:tc>
          <w:tcPr>
            <w:tcW w:w="200" w:type="pct"/>
            <w:vMerge/>
            <w:tcBorders>
              <w:top w:val="nil"/>
              <w:left w:val="single" w:sz="4" w:space="0" w:color="D3D3D3"/>
              <w:right w:val="single" w:sz="4" w:space="0" w:color="D3D3D3"/>
            </w:tcBorders>
          </w:tcPr>
          <w:p w14:paraId="491FC92D" w14:textId="77777777" w:rsidR="005A04B3" w:rsidRPr="00A96ED6" w:rsidRDefault="005A04B3" w:rsidP="00CB6B02">
            <w:pPr>
              <w:ind w:left="57" w:right="57"/>
              <w:jc w:val="both"/>
              <w:rPr>
                <w:rFonts w:ascii="Times New Roman" w:hAnsi="Times New Roman" w:cs="Times New Roman"/>
                <w:noProof/>
                <w:sz w:val="24"/>
                <w:szCs w:val="2"/>
              </w:rPr>
            </w:pPr>
          </w:p>
        </w:tc>
        <w:tc>
          <w:tcPr>
            <w:tcW w:w="972" w:type="pct"/>
            <w:gridSpan w:val="2"/>
            <w:tcBorders>
              <w:left w:val="single" w:sz="4" w:space="0" w:color="D3D3D3"/>
              <w:right w:val="single" w:sz="4" w:space="0" w:color="D3D3D3"/>
            </w:tcBorders>
          </w:tcPr>
          <w:p w14:paraId="637596E4"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Pirmā versija</w:t>
            </w:r>
          </w:p>
        </w:tc>
        <w:tc>
          <w:tcPr>
            <w:tcW w:w="517" w:type="pct"/>
            <w:vMerge/>
            <w:tcBorders>
              <w:top w:val="nil"/>
              <w:left w:val="single" w:sz="4" w:space="0" w:color="D3D3D3"/>
              <w:right w:val="single" w:sz="4" w:space="0" w:color="D3D3D3"/>
            </w:tcBorders>
          </w:tcPr>
          <w:p w14:paraId="312A96F9" w14:textId="77777777" w:rsidR="005A04B3" w:rsidRPr="00A96ED6" w:rsidRDefault="005A04B3" w:rsidP="00CB6B02">
            <w:pPr>
              <w:ind w:left="57" w:right="57"/>
              <w:rPr>
                <w:rFonts w:ascii="Times New Roman" w:hAnsi="Times New Roman" w:cs="Times New Roman"/>
                <w:noProof/>
                <w:sz w:val="24"/>
                <w:szCs w:val="2"/>
              </w:rPr>
            </w:pPr>
          </w:p>
        </w:tc>
        <w:tc>
          <w:tcPr>
            <w:tcW w:w="1454" w:type="pct"/>
            <w:vMerge/>
            <w:tcBorders>
              <w:top w:val="nil"/>
              <w:left w:val="single" w:sz="4" w:space="0" w:color="D3D3D3"/>
              <w:right w:val="single" w:sz="4" w:space="0" w:color="D3D3D3"/>
            </w:tcBorders>
          </w:tcPr>
          <w:p w14:paraId="49EEA8BF" w14:textId="77777777" w:rsidR="005A04B3" w:rsidRPr="00A96ED6" w:rsidRDefault="005A04B3" w:rsidP="00CB6B02">
            <w:pPr>
              <w:ind w:left="57" w:right="57"/>
              <w:rPr>
                <w:rFonts w:ascii="Times New Roman" w:hAnsi="Times New Roman" w:cs="Times New Roman"/>
                <w:noProof/>
                <w:sz w:val="24"/>
                <w:szCs w:val="2"/>
              </w:rPr>
            </w:pPr>
          </w:p>
        </w:tc>
        <w:tc>
          <w:tcPr>
            <w:tcW w:w="1113" w:type="pct"/>
            <w:vMerge/>
            <w:tcBorders>
              <w:top w:val="nil"/>
              <w:left w:val="single" w:sz="4" w:space="0" w:color="D3D3D3"/>
              <w:right w:val="single" w:sz="4" w:space="0" w:color="D3D3D3"/>
            </w:tcBorders>
          </w:tcPr>
          <w:p w14:paraId="63CC7C81" w14:textId="77777777" w:rsidR="005A04B3" w:rsidRPr="00A96ED6" w:rsidRDefault="005A04B3" w:rsidP="00CB6B02">
            <w:pPr>
              <w:ind w:left="57" w:right="57"/>
              <w:rPr>
                <w:rFonts w:ascii="Times New Roman" w:hAnsi="Times New Roman" w:cs="Times New Roman"/>
                <w:noProof/>
                <w:sz w:val="24"/>
                <w:szCs w:val="2"/>
              </w:rPr>
            </w:pPr>
          </w:p>
        </w:tc>
        <w:tc>
          <w:tcPr>
            <w:tcW w:w="744" w:type="pct"/>
            <w:vMerge/>
            <w:tcBorders>
              <w:top w:val="nil"/>
              <w:left w:val="single" w:sz="4" w:space="0" w:color="D3D3D3"/>
              <w:right w:val="single" w:sz="4" w:space="0" w:color="D3D3D3"/>
            </w:tcBorders>
          </w:tcPr>
          <w:p w14:paraId="36D147E4" w14:textId="77777777" w:rsidR="005A04B3" w:rsidRPr="00A96ED6" w:rsidRDefault="005A04B3" w:rsidP="00CB6B02">
            <w:pPr>
              <w:ind w:left="57" w:right="57"/>
              <w:rPr>
                <w:rFonts w:ascii="Times New Roman" w:hAnsi="Times New Roman" w:cs="Times New Roman"/>
                <w:noProof/>
                <w:sz w:val="24"/>
                <w:szCs w:val="2"/>
              </w:rPr>
            </w:pPr>
          </w:p>
        </w:tc>
      </w:tr>
      <w:tr w:rsidR="005A04B3" w:rsidRPr="00A96ED6" w14:paraId="68E6DC3F" w14:textId="77777777" w:rsidTr="00125454">
        <w:trPr>
          <w:trHeight w:val="139"/>
        </w:trPr>
        <w:tc>
          <w:tcPr>
            <w:tcW w:w="200" w:type="pct"/>
            <w:vMerge w:val="restart"/>
            <w:tcBorders>
              <w:left w:val="single" w:sz="4" w:space="0" w:color="D3D3D3"/>
              <w:right w:val="single" w:sz="4" w:space="0" w:color="D3D3D3"/>
            </w:tcBorders>
          </w:tcPr>
          <w:p w14:paraId="792754F5" w14:textId="77777777" w:rsidR="005A04B3" w:rsidRPr="00A96ED6" w:rsidRDefault="005A04B3" w:rsidP="00CB6B02">
            <w:pPr>
              <w:ind w:left="57" w:right="57"/>
              <w:jc w:val="both"/>
              <w:rPr>
                <w:rFonts w:ascii="Times New Roman" w:hAnsi="Times New Roman" w:cs="Times New Roman"/>
                <w:noProof/>
                <w:sz w:val="24"/>
              </w:rPr>
            </w:pPr>
            <w:r>
              <w:rPr>
                <w:rFonts w:ascii="Times New Roman" w:hAnsi="Times New Roman"/>
                <w:sz w:val="24"/>
              </w:rPr>
              <w:t>10</w:t>
            </w:r>
          </w:p>
        </w:tc>
        <w:tc>
          <w:tcPr>
            <w:tcW w:w="972" w:type="pct"/>
            <w:gridSpan w:val="2"/>
            <w:tcBorders>
              <w:left w:val="single" w:sz="4" w:space="0" w:color="D3D3D3"/>
              <w:right w:val="single" w:sz="4" w:space="0" w:color="D3D3D3"/>
            </w:tcBorders>
          </w:tcPr>
          <w:p w14:paraId="74F324CD"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Labi</w:t>
            </w:r>
          </w:p>
        </w:tc>
        <w:tc>
          <w:tcPr>
            <w:tcW w:w="517" w:type="pct"/>
            <w:vMerge w:val="restart"/>
            <w:tcBorders>
              <w:left w:val="single" w:sz="4" w:space="0" w:color="D3D3D3"/>
              <w:right w:val="single" w:sz="4" w:space="0" w:color="D3D3D3"/>
            </w:tcBorders>
          </w:tcPr>
          <w:p w14:paraId="2ED7B898"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Nē</w:t>
            </w:r>
          </w:p>
        </w:tc>
        <w:tc>
          <w:tcPr>
            <w:tcW w:w="1454" w:type="pct"/>
            <w:vMerge w:val="restart"/>
            <w:tcBorders>
              <w:left w:val="single" w:sz="4" w:space="0" w:color="D3D3D3"/>
              <w:right w:val="single" w:sz="4" w:space="0" w:color="D3D3D3"/>
            </w:tcBorders>
          </w:tcPr>
          <w:p w14:paraId="24D17D41"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Jā, nav jāpārskata līgumi/rēķini. TP pilnībā attiecinātu datus uz 3. veidu</w:t>
            </w:r>
          </w:p>
        </w:tc>
        <w:tc>
          <w:tcPr>
            <w:tcW w:w="1113" w:type="pct"/>
            <w:vMerge w:val="restart"/>
            <w:tcBorders>
              <w:left w:val="single" w:sz="4" w:space="0" w:color="D3D3D3"/>
              <w:right w:val="single" w:sz="4" w:space="0" w:color="D3D3D3"/>
            </w:tcBorders>
          </w:tcPr>
          <w:p w14:paraId="13BEFEE2"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Diezgan precīzi novērtējumi</w:t>
            </w:r>
          </w:p>
        </w:tc>
        <w:tc>
          <w:tcPr>
            <w:tcW w:w="744" w:type="pct"/>
            <w:vMerge w:val="restart"/>
            <w:tcBorders>
              <w:left w:val="single" w:sz="4" w:space="0" w:color="D3D3D3"/>
              <w:right w:val="single" w:sz="4" w:space="0" w:color="D3D3D3"/>
            </w:tcBorders>
          </w:tcPr>
          <w:p w14:paraId="2144D688" w14:textId="77777777" w:rsidR="005A04B3" w:rsidRPr="00A96ED6" w:rsidRDefault="005A04B3" w:rsidP="00CB6B02">
            <w:pPr>
              <w:ind w:left="57" w:right="57"/>
              <w:rPr>
                <w:rFonts w:ascii="Times New Roman" w:hAnsi="Times New Roman" w:cs="Times New Roman"/>
                <w:noProof/>
                <w:sz w:val="24"/>
              </w:rPr>
            </w:pPr>
            <w:r>
              <w:rPr>
                <w:rFonts w:ascii="Times New Roman" w:hAnsi="Times New Roman"/>
                <w:sz w:val="24"/>
              </w:rPr>
              <w:t>Nē</w:t>
            </w:r>
          </w:p>
        </w:tc>
      </w:tr>
      <w:tr w:rsidR="005A04B3" w:rsidRPr="00A96ED6" w14:paraId="06DC5613" w14:textId="77777777" w:rsidTr="00125454">
        <w:trPr>
          <w:trHeight w:val="139"/>
        </w:trPr>
        <w:tc>
          <w:tcPr>
            <w:tcW w:w="200" w:type="pct"/>
            <w:vMerge/>
            <w:tcBorders>
              <w:top w:val="nil"/>
              <w:left w:val="single" w:sz="4" w:space="0" w:color="D3D3D3"/>
              <w:right w:val="single" w:sz="4" w:space="0" w:color="D3D3D3"/>
            </w:tcBorders>
          </w:tcPr>
          <w:p w14:paraId="7B9C499B" w14:textId="77777777" w:rsidR="005A04B3" w:rsidRPr="00A96ED6" w:rsidRDefault="005A04B3" w:rsidP="00CB6B02">
            <w:pPr>
              <w:ind w:left="57" w:right="57"/>
              <w:jc w:val="both"/>
              <w:rPr>
                <w:rFonts w:ascii="Times New Roman" w:hAnsi="Times New Roman" w:cs="Times New Roman"/>
                <w:noProof/>
                <w:sz w:val="24"/>
                <w:szCs w:val="2"/>
              </w:rPr>
            </w:pPr>
          </w:p>
        </w:tc>
        <w:tc>
          <w:tcPr>
            <w:tcW w:w="972" w:type="pct"/>
            <w:gridSpan w:val="2"/>
            <w:tcBorders>
              <w:left w:val="single" w:sz="4" w:space="0" w:color="D3D3D3"/>
              <w:right w:val="single" w:sz="4" w:space="0" w:color="D3D3D3"/>
            </w:tcBorders>
          </w:tcPr>
          <w:p w14:paraId="35C0AEA7" w14:textId="77777777" w:rsidR="005A04B3" w:rsidRPr="00A96ED6" w:rsidRDefault="005A04B3" w:rsidP="00CB6B02">
            <w:pPr>
              <w:ind w:left="57" w:right="57"/>
              <w:jc w:val="both"/>
              <w:rPr>
                <w:rFonts w:ascii="Times New Roman" w:hAnsi="Times New Roman" w:cs="Times New Roman"/>
                <w:noProof/>
                <w:sz w:val="24"/>
              </w:rPr>
            </w:pPr>
            <w:r>
              <w:rPr>
                <w:rFonts w:ascii="Times New Roman" w:hAnsi="Times New Roman"/>
                <w:sz w:val="24"/>
              </w:rPr>
              <w:t>Gala versija</w:t>
            </w:r>
          </w:p>
        </w:tc>
        <w:tc>
          <w:tcPr>
            <w:tcW w:w="517" w:type="pct"/>
            <w:vMerge/>
            <w:tcBorders>
              <w:top w:val="nil"/>
              <w:left w:val="single" w:sz="4" w:space="0" w:color="D3D3D3"/>
              <w:right w:val="single" w:sz="4" w:space="0" w:color="D3D3D3"/>
            </w:tcBorders>
          </w:tcPr>
          <w:p w14:paraId="3BF91383" w14:textId="77777777" w:rsidR="005A04B3" w:rsidRPr="00A96ED6" w:rsidRDefault="005A04B3" w:rsidP="00CB6B02">
            <w:pPr>
              <w:ind w:left="57" w:right="57"/>
              <w:jc w:val="both"/>
              <w:rPr>
                <w:rFonts w:ascii="Times New Roman" w:hAnsi="Times New Roman" w:cs="Times New Roman"/>
                <w:noProof/>
                <w:sz w:val="24"/>
                <w:szCs w:val="2"/>
              </w:rPr>
            </w:pPr>
          </w:p>
        </w:tc>
        <w:tc>
          <w:tcPr>
            <w:tcW w:w="1454" w:type="pct"/>
            <w:vMerge/>
            <w:tcBorders>
              <w:top w:val="nil"/>
              <w:left w:val="single" w:sz="4" w:space="0" w:color="D3D3D3"/>
              <w:right w:val="single" w:sz="4" w:space="0" w:color="D3D3D3"/>
            </w:tcBorders>
          </w:tcPr>
          <w:p w14:paraId="5D6E5012" w14:textId="77777777" w:rsidR="005A04B3" w:rsidRPr="00A96ED6" w:rsidRDefault="005A04B3" w:rsidP="00CB6B02">
            <w:pPr>
              <w:ind w:left="57" w:right="57"/>
              <w:jc w:val="both"/>
              <w:rPr>
                <w:rFonts w:ascii="Times New Roman" w:hAnsi="Times New Roman" w:cs="Times New Roman"/>
                <w:noProof/>
                <w:sz w:val="24"/>
                <w:szCs w:val="2"/>
              </w:rPr>
            </w:pPr>
          </w:p>
        </w:tc>
        <w:tc>
          <w:tcPr>
            <w:tcW w:w="1113" w:type="pct"/>
            <w:vMerge/>
            <w:tcBorders>
              <w:top w:val="nil"/>
              <w:left w:val="single" w:sz="4" w:space="0" w:color="D3D3D3"/>
              <w:right w:val="single" w:sz="4" w:space="0" w:color="D3D3D3"/>
            </w:tcBorders>
          </w:tcPr>
          <w:p w14:paraId="6C02A751" w14:textId="77777777" w:rsidR="005A04B3" w:rsidRPr="00A96ED6" w:rsidRDefault="005A04B3" w:rsidP="00CB6B02">
            <w:pPr>
              <w:ind w:left="57" w:right="57"/>
              <w:jc w:val="both"/>
              <w:rPr>
                <w:rFonts w:ascii="Times New Roman" w:hAnsi="Times New Roman" w:cs="Times New Roman"/>
                <w:noProof/>
                <w:sz w:val="24"/>
                <w:szCs w:val="2"/>
              </w:rPr>
            </w:pPr>
          </w:p>
        </w:tc>
        <w:tc>
          <w:tcPr>
            <w:tcW w:w="744" w:type="pct"/>
            <w:vMerge/>
            <w:tcBorders>
              <w:top w:val="nil"/>
              <w:left w:val="single" w:sz="4" w:space="0" w:color="D3D3D3"/>
              <w:right w:val="single" w:sz="4" w:space="0" w:color="D3D3D3"/>
            </w:tcBorders>
          </w:tcPr>
          <w:p w14:paraId="3CD9B407" w14:textId="77777777" w:rsidR="005A04B3" w:rsidRPr="00A96ED6" w:rsidRDefault="005A04B3" w:rsidP="00CB6B02">
            <w:pPr>
              <w:ind w:left="57" w:right="57"/>
              <w:jc w:val="both"/>
              <w:rPr>
                <w:rFonts w:ascii="Times New Roman" w:hAnsi="Times New Roman" w:cs="Times New Roman"/>
                <w:noProof/>
                <w:sz w:val="24"/>
                <w:szCs w:val="2"/>
              </w:rPr>
            </w:pPr>
          </w:p>
        </w:tc>
      </w:tr>
    </w:tbl>
    <w:p w14:paraId="4DDECF19" w14:textId="77777777" w:rsidR="005A04B3" w:rsidRPr="00A96ED6" w:rsidRDefault="005A04B3" w:rsidP="005A04B3">
      <w:pPr>
        <w:jc w:val="both"/>
        <w:rPr>
          <w:rFonts w:ascii="Times New Roman" w:hAnsi="Times New Roman" w:cs="Times New Roman"/>
          <w:i/>
          <w:noProof/>
          <w:sz w:val="24"/>
        </w:rPr>
      </w:pPr>
    </w:p>
    <w:p w14:paraId="77BBD4C2"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sz w:val="24"/>
        </w:rPr>
        <w:t>Norvēģijas Statistikas birojs</w:t>
      </w:r>
    </w:p>
    <w:p w14:paraId="7BDE1F24" w14:textId="77777777" w:rsidR="005A04B3" w:rsidRPr="00A96ED6" w:rsidRDefault="005A04B3" w:rsidP="005A04B3">
      <w:pPr>
        <w:jc w:val="both"/>
        <w:rPr>
          <w:rFonts w:ascii="Times New Roman" w:hAnsi="Times New Roman" w:cs="Times New Roman"/>
          <w:noProof/>
          <w:sz w:val="24"/>
        </w:rPr>
      </w:pPr>
    </w:p>
    <w:p w14:paraId="135DB446" w14:textId="77777777" w:rsidR="005A04B3" w:rsidRPr="00A96ED6" w:rsidRDefault="005A04B3" w:rsidP="005A04B3">
      <w:pPr>
        <w:jc w:val="both"/>
        <w:rPr>
          <w:rFonts w:ascii="Times New Roman" w:hAnsi="Times New Roman" w:cs="Times New Roman"/>
          <w:i/>
          <w:noProof/>
          <w:sz w:val="24"/>
        </w:rPr>
      </w:pPr>
      <w:r>
        <w:rPr>
          <w:rFonts w:ascii="Times New Roman" w:hAnsi="Times New Roman"/>
          <w:i/>
          <w:sz w:val="24"/>
        </w:rPr>
        <w:t>4.2. Precizitāte</w:t>
      </w:r>
    </w:p>
    <w:p w14:paraId="0CD98F37" w14:textId="77777777" w:rsidR="005A04B3" w:rsidRPr="00A96ED6" w:rsidRDefault="005A04B3" w:rsidP="005A04B3">
      <w:pPr>
        <w:jc w:val="both"/>
        <w:rPr>
          <w:rFonts w:ascii="Times New Roman" w:hAnsi="Times New Roman" w:cs="Times New Roman"/>
          <w:i/>
          <w:noProof/>
          <w:sz w:val="24"/>
        </w:rPr>
      </w:pPr>
    </w:p>
    <w:p w14:paraId="1157E3C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Nevienam no testā iesaistītajiem uzņēmumiem to pašreizējā uzskaites sistēmā nebija pieejama informācija par pakalpojumu sniegšanas veidiem. Tikai 2 respondenti varēja norādīt precīzus rādītājus, kas bija balstīti lielākoties uz pašu zināšanām par uzņēmuma darbību un labām IT prasmēm. Vēl svarīgāk ir tas, ka šo atbilžu precizitāte vērtējama kopsakarā ar tikai vienu pakalpojumu sniegšanas veidu. Uzņēmumi, kuru darbība vērsta uz multimodāliem darījumiem, saistībā ar precizitāti bija norādījuši tādas atbildes kā “aptuveni novērtējumi” un “diezgan precīzi novērtējumi”. Vērts pieminēt arī līgumu skaitu. Kā norādīja viens respondents, ja ar katru valsti noslēdz tikai vienu līgumu, ziņošana problēmas nesagādā.</w:t>
      </w:r>
    </w:p>
    <w:p w14:paraId="73CA4F56" w14:textId="77777777" w:rsidR="005A04B3" w:rsidRPr="00A96ED6" w:rsidRDefault="005A04B3" w:rsidP="005A04B3">
      <w:pPr>
        <w:jc w:val="both"/>
        <w:rPr>
          <w:rFonts w:ascii="Times New Roman" w:hAnsi="Times New Roman" w:cs="Times New Roman"/>
          <w:noProof/>
          <w:sz w:val="24"/>
        </w:rPr>
      </w:pPr>
    </w:p>
    <w:p w14:paraId="335294B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Spriežot pēc atbildēm uz pēdējo jautājumu par to, cik reprezentatīvs bija pakalpojumu iedalījums pēc pakalpojumu sniegšanas veida salīdzinājumā ar citām neminētām valstīm, mēs secinājām, ka ģeogrāfiskais attālums neietekmē pakalpojumu sniegšanas veidu. Mēs nolēmām iekļaut gala versijā abus jautājumus par iedalījuma precizitāti, taču ne jautājumu par ģeogrāfisko attālumu (skat. VI pielikumu “Gala aptauja”).</w:t>
      </w:r>
    </w:p>
    <w:p w14:paraId="02204811" w14:textId="77777777" w:rsidR="005A04B3" w:rsidRPr="00A96ED6" w:rsidRDefault="005A04B3" w:rsidP="005A04B3">
      <w:pPr>
        <w:jc w:val="both"/>
        <w:rPr>
          <w:rFonts w:ascii="Times New Roman" w:hAnsi="Times New Roman" w:cs="Times New Roman"/>
          <w:noProof/>
          <w:sz w:val="24"/>
        </w:rPr>
      </w:pPr>
    </w:p>
    <w:p w14:paraId="2B7952E6"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5. Secinājumi un turpmāk veicamās darbības</w:t>
      </w:r>
    </w:p>
    <w:p w14:paraId="686E072A" w14:textId="77777777" w:rsidR="005A04B3" w:rsidRPr="00A96ED6" w:rsidRDefault="005A04B3" w:rsidP="005A04B3">
      <w:pPr>
        <w:jc w:val="both"/>
        <w:rPr>
          <w:rFonts w:ascii="Times New Roman" w:hAnsi="Times New Roman" w:cs="Times New Roman"/>
          <w:noProof/>
          <w:sz w:val="24"/>
        </w:rPr>
      </w:pPr>
    </w:p>
    <w:p w14:paraId="6015BD48"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Kā norādīts ievadā, Norvēģijas Statistikas birojs vēl atrodas </w:t>
      </w:r>
      <w:r>
        <w:rPr>
          <w:rFonts w:ascii="Times New Roman" w:hAnsi="Times New Roman"/>
          <w:i/>
          <w:iCs/>
          <w:sz w:val="24"/>
        </w:rPr>
        <w:t>MoS</w:t>
      </w:r>
      <w:r>
        <w:rPr>
          <w:rFonts w:ascii="Times New Roman" w:hAnsi="Times New Roman"/>
          <w:sz w:val="24"/>
        </w:rPr>
        <w:t xml:space="preserve"> statistikas apkopošanas sākumposmā. Šis projekts bija vērtīgs – gan pats process, gan tā rezultāti. Mūsu tikšanās ar Ārlietu ministriju sniedza cerētos rezultātus, un mēs guvām pārliecību par nepieciešamību pēc pakalpojumu starptautiskās statistikas iedalījumā pēc pakalpojumu kategorijas, pakalpojumu sniegšanas veida un partnervalsts. Lai gan ir nepieciešama sīki izstrādāta </w:t>
      </w:r>
      <w:r>
        <w:rPr>
          <w:rFonts w:ascii="Times New Roman" w:hAnsi="Times New Roman"/>
          <w:i/>
          <w:iCs/>
          <w:sz w:val="24"/>
        </w:rPr>
        <w:t>MoS</w:t>
      </w:r>
      <w:r>
        <w:rPr>
          <w:rFonts w:ascii="Times New Roman" w:hAnsi="Times New Roman"/>
          <w:sz w:val="24"/>
        </w:rPr>
        <w:t xml:space="preserve"> statistika, ministrija atzina, ka jau tā sarežģītais </w:t>
      </w:r>
      <w:r>
        <w:rPr>
          <w:rFonts w:ascii="Times New Roman" w:hAnsi="Times New Roman"/>
          <w:i/>
          <w:iCs/>
          <w:sz w:val="24"/>
        </w:rPr>
        <w:t>ITS</w:t>
      </w:r>
      <w:r>
        <w:rPr>
          <w:rFonts w:ascii="Times New Roman" w:hAnsi="Times New Roman"/>
          <w:sz w:val="24"/>
        </w:rPr>
        <w:t xml:space="preserve"> ziņojums būtu vēl sarežģītāks, ja tajā iekļautu iedalījumu pēc pakalpojumu sniegšanas veidiem. Tādēļ mēs lūdzām respondentiem sniegt atsauksmes par svarīgākajām nozaru un pakalpojumu veidu kombinācijām, ko mēs izlases un izstrādes procesā izvirzījām par prioritāti.</w:t>
      </w:r>
    </w:p>
    <w:p w14:paraId="3D0B69FE" w14:textId="77777777" w:rsidR="005A04B3" w:rsidRPr="00A96ED6" w:rsidRDefault="005A04B3" w:rsidP="005A04B3">
      <w:pPr>
        <w:jc w:val="both"/>
        <w:rPr>
          <w:rFonts w:ascii="Times New Roman" w:hAnsi="Times New Roman" w:cs="Times New Roman"/>
          <w:noProof/>
          <w:sz w:val="24"/>
        </w:rPr>
      </w:pPr>
    </w:p>
    <w:p w14:paraId="79EE124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Liela daļa projekta bija veltīta tiešsaistes anketas projekta versijas izstrādei. Aptaujas izstrādes, strukturēšanas un testēšanas laikā mēs nevarējām vienoties par izmaiņām dizainā un noformējumā. Šā iteratīvā procesa rezultātā mēs izstrādājām aptaujas pārstrādāto versiju, kurā mēs samazinājām pakalpojumu sniegšanas veidus no četriem līdz trim un mainījām formulējumu. Projekta galvenais mērķis bija pārliecināties, vai respondents izprot dažādos pakalpojumu sniegšanas veidus, un noskaidrot, vai viņa uzskaites sistēmās ir pieejama nepieciešamā informācija. Rezultāti liecina, ka testā iesaistītās personas diezgan ātri izprata pakalpojumu sniegšanas veidu būtību. Attiecībā uz nepieciešamās informācijas pieejamību mēs guvām pārliecību par to, ka dati uzskaites sistēmās nav strukturēti pēc pakalpojumu sniegšanas veida. Reģistros iekļautie dati ir vērsti uz uzņēmējdarbības, nevis statistikas vajadzībām.</w:t>
      </w:r>
    </w:p>
    <w:p w14:paraId="3D3F57C7" w14:textId="77777777" w:rsidR="005A04B3" w:rsidRPr="00A96ED6" w:rsidRDefault="005A04B3" w:rsidP="005A04B3">
      <w:pPr>
        <w:jc w:val="both"/>
        <w:rPr>
          <w:rFonts w:ascii="Times New Roman" w:hAnsi="Times New Roman" w:cs="Times New Roman"/>
          <w:noProof/>
          <w:sz w:val="24"/>
        </w:rPr>
      </w:pPr>
    </w:p>
    <w:p w14:paraId="4217330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Rezultāti liecina, ka var iegūt informāciju par vienā veidā sniegtiem darījumiem, ko var </w:t>
      </w:r>
      <w:r>
        <w:rPr>
          <w:rFonts w:ascii="Times New Roman" w:hAnsi="Times New Roman"/>
          <w:sz w:val="24"/>
        </w:rPr>
        <w:lastRenderedPageBreak/>
        <w:t>precīzi attiecināt uz vienu pakalpojumu sniegšanas veidu, taču tas lielākoties atkarīgs no respondenta zināšanām par uzņēmuma darbību, nevis uzņēmējdarbības uzskaitēm. Savukārt ir grūti iegūt informāciju par viena pakalpojuma darījumiem, ko sniedz vairākos veidos, un attiecināt atbilstošos rādītājus uz konkrētajiem pakalpojumu sniegšanas veidiem. Šajā kontekstā respondenti nebija pārliecināti, vai viņi varēs veikt precīzu novērtēšanu. Daudzām testā iesaistītajām personām jāvēršas pēc palīdzības pie citiem kolēģiem, piemēram, tirdzniecības nodaļā, kā arī jāpārskata visi tirdzniecības rēķini vai līgumi. Turklāt gūtās atziņas ļauj secināt, ka, izstrādājot aptauju, jāņem vērā, ka atšķirsies respondentu spēja sniegt precīzus datus un viņu novērtēšanas stratēģijas.</w:t>
      </w:r>
    </w:p>
    <w:p w14:paraId="0F0E57B0" w14:textId="77777777" w:rsidR="005A04B3" w:rsidRPr="00A96ED6" w:rsidRDefault="005A04B3" w:rsidP="005A04B3">
      <w:pPr>
        <w:jc w:val="both"/>
        <w:rPr>
          <w:rFonts w:ascii="Times New Roman" w:hAnsi="Times New Roman" w:cs="Times New Roman"/>
          <w:noProof/>
          <w:sz w:val="24"/>
        </w:rPr>
      </w:pPr>
    </w:p>
    <w:p w14:paraId="3446A5D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Norvēģijas Statistikas birojs atbalsta nepieciešamību nodrošināt novērtējumus iedalījumā pēc pakalpojumu sniegšanas veidiem valsts statistikas apkopošanas nolūkos. Turpmāk veicamais darbs var ietvert eksperimentālu apsekojumu, kas balstīts uz lielākas </w:t>
      </w:r>
      <w:r>
        <w:rPr>
          <w:rFonts w:ascii="Times New Roman" w:hAnsi="Times New Roman"/>
          <w:i/>
          <w:iCs/>
          <w:sz w:val="24"/>
        </w:rPr>
        <w:t>ITS</w:t>
      </w:r>
      <w:r>
        <w:rPr>
          <w:rFonts w:ascii="Times New Roman" w:hAnsi="Times New Roman"/>
          <w:sz w:val="24"/>
        </w:rPr>
        <w:t xml:space="preserve"> izlases uzņēmumu apakškopas apsekojuma gala versiju. Datu vākšana no turpmāka eksperimentāla apsekojuma būs svarīga, lai veiktu nepieciešamo analīzi un izvērtētu savākto datu kvalitāti un precizitāti.</w:t>
      </w:r>
    </w:p>
    <w:p w14:paraId="155638ED" w14:textId="77777777" w:rsidR="005A04B3" w:rsidRPr="00A96ED6" w:rsidRDefault="005A04B3" w:rsidP="005A04B3">
      <w:pPr>
        <w:widowControl/>
        <w:autoSpaceDE/>
        <w:autoSpaceDN/>
        <w:spacing w:after="160" w:line="259" w:lineRule="auto"/>
        <w:rPr>
          <w:rFonts w:ascii="Times New Roman" w:hAnsi="Times New Roman" w:cs="Times New Roman"/>
          <w:noProof/>
          <w:sz w:val="24"/>
        </w:rPr>
      </w:pPr>
      <w:r>
        <w:br w:type="page"/>
      </w:r>
    </w:p>
    <w:tbl>
      <w:tblPr>
        <w:tblW w:w="5000" w:type="pct"/>
        <w:tblCellMar>
          <w:top w:w="28" w:type="dxa"/>
          <w:left w:w="28" w:type="dxa"/>
          <w:bottom w:w="28" w:type="dxa"/>
          <w:right w:w="28" w:type="dxa"/>
        </w:tblCellMar>
        <w:tblLook w:val="01E0" w:firstRow="1" w:lastRow="1" w:firstColumn="1" w:lastColumn="1" w:noHBand="0" w:noVBand="0"/>
      </w:tblPr>
      <w:tblGrid>
        <w:gridCol w:w="1636"/>
        <w:gridCol w:w="7495"/>
      </w:tblGrid>
      <w:tr w:rsidR="005A04B3" w:rsidRPr="00A96ED6" w14:paraId="3CD5712C" w14:textId="77777777" w:rsidTr="00125454">
        <w:trPr>
          <w:trHeight w:val="2239"/>
        </w:trPr>
        <w:tc>
          <w:tcPr>
            <w:tcW w:w="896" w:type="pct"/>
            <w:tcBorders>
              <w:bottom w:val="single" w:sz="24" w:space="0" w:color="C00000"/>
              <w:right w:val="single" w:sz="12" w:space="0" w:color="B83B46"/>
            </w:tcBorders>
            <w:shd w:val="clear" w:color="auto" w:fill="EFD6D6"/>
          </w:tcPr>
          <w:p w14:paraId="27D29891" w14:textId="77777777" w:rsidR="005A04B3" w:rsidRPr="00A96ED6" w:rsidRDefault="005A04B3" w:rsidP="00125454">
            <w:pPr>
              <w:jc w:val="right"/>
              <w:rPr>
                <w:rFonts w:ascii="Times New Roman" w:hAnsi="Times New Roman" w:cs="Times New Roman"/>
                <w:b/>
                <w:noProof/>
                <w:color w:val="B83B46"/>
                <w:sz w:val="24"/>
              </w:rPr>
            </w:pPr>
          </w:p>
        </w:tc>
        <w:tc>
          <w:tcPr>
            <w:tcW w:w="4104" w:type="pct"/>
            <w:tcBorders>
              <w:left w:val="single" w:sz="12" w:space="0" w:color="B83B46"/>
              <w:bottom w:val="single" w:sz="24" w:space="0" w:color="C00000"/>
            </w:tcBorders>
            <w:shd w:val="clear" w:color="auto" w:fill="EFD6D6"/>
            <w:vAlign w:val="bottom"/>
          </w:tcPr>
          <w:p w14:paraId="5533BC8E" w14:textId="77777777" w:rsidR="005A04B3" w:rsidRPr="00A96ED6" w:rsidRDefault="005A04B3" w:rsidP="00125454">
            <w:pPr>
              <w:rPr>
                <w:rFonts w:ascii="Times New Roman" w:hAnsi="Times New Roman" w:cs="Times New Roman"/>
                <w:b/>
                <w:bCs/>
                <w:noProof/>
                <w:color w:val="C00000"/>
                <w:sz w:val="44"/>
                <w:szCs w:val="40"/>
              </w:rPr>
            </w:pPr>
            <w:r>
              <w:rPr>
                <w:rFonts w:ascii="Times New Roman" w:hAnsi="Times New Roman"/>
                <w:b/>
                <w:color w:val="C00000"/>
                <w:sz w:val="96"/>
              </w:rPr>
              <w:t>Pielikumi</w:t>
            </w:r>
          </w:p>
        </w:tc>
      </w:tr>
    </w:tbl>
    <w:p w14:paraId="636379CD" w14:textId="77777777" w:rsidR="005A04B3" w:rsidRPr="00A96ED6" w:rsidRDefault="005A04B3" w:rsidP="005A04B3">
      <w:pPr>
        <w:jc w:val="both"/>
        <w:rPr>
          <w:rFonts w:ascii="Times New Roman" w:hAnsi="Times New Roman" w:cs="Times New Roman"/>
          <w:noProof/>
          <w:sz w:val="24"/>
        </w:rPr>
      </w:pPr>
    </w:p>
    <w:p w14:paraId="7A449EFC" w14:textId="77777777" w:rsidR="005A04B3" w:rsidRPr="00A96ED6" w:rsidRDefault="005A04B3" w:rsidP="005A04B3">
      <w:pPr>
        <w:jc w:val="both"/>
        <w:rPr>
          <w:rFonts w:ascii="Times New Roman" w:hAnsi="Times New Roman" w:cs="Times New Roman"/>
          <w:b/>
          <w:noProof/>
          <w:sz w:val="24"/>
        </w:rPr>
      </w:pPr>
      <w:bookmarkStart w:id="166" w:name="_TOC_250006"/>
      <w:bookmarkEnd w:id="166"/>
    </w:p>
    <w:p w14:paraId="359430DE" w14:textId="77777777" w:rsidR="005A04B3" w:rsidRPr="00A96ED6" w:rsidRDefault="005A04B3" w:rsidP="005A04B3">
      <w:pPr>
        <w:jc w:val="both"/>
        <w:rPr>
          <w:rFonts w:ascii="Times New Roman" w:hAnsi="Times New Roman" w:cs="Times New Roman"/>
          <w:b/>
          <w:bCs/>
          <w:noProof/>
          <w:color w:val="B83B46"/>
          <w:sz w:val="28"/>
          <w:szCs w:val="24"/>
        </w:rPr>
      </w:pPr>
      <w:r>
        <w:rPr>
          <w:rFonts w:ascii="Times New Roman" w:hAnsi="Times New Roman"/>
          <w:b/>
          <w:color w:val="B83B46"/>
          <w:sz w:val="28"/>
        </w:rPr>
        <w:t>I pielikums – Apsekojums par starptautisko tūrismu Itālijā – 2020. gada izdevums</w:t>
      </w:r>
      <w:bookmarkStart w:id="167" w:name="_bookmark17"/>
      <w:bookmarkEnd w:id="167"/>
    </w:p>
    <w:p w14:paraId="1123904A" w14:textId="77777777" w:rsidR="005A04B3" w:rsidRPr="00A96ED6" w:rsidRDefault="005A04B3" w:rsidP="005A04B3">
      <w:pPr>
        <w:jc w:val="both"/>
        <w:rPr>
          <w:rFonts w:ascii="Times New Roman" w:hAnsi="Times New Roman" w:cs="Times New Roman"/>
          <w:b/>
          <w:noProof/>
          <w:sz w:val="24"/>
        </w:rPr>
      </w:pPr>
    </w:p>
    <w:p w14:paraId="1C631FF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Turpmāk redzamajās tabulās ir iekļauta daļa no Itālijas starptautiskā tūrisma apsekojuma, kas vērsts uz tūristu izdevumu veidu.</w:t>
      </w:r>
    </w:p>
    <w:p w14:paraId="21CEA365" w14:textId="77777777" w:rsidR="005A04B3" w:rsidRPr="00A96ED6" w:rsidRDefault="005A04B3" w:rsidP="005A04B3">
      <w:pPr>
        <w:jc w:val="both"/>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423"/>
        <w:gridCol w:w="4142"/>
        <w:gridCol w:w="4566"/>
      </w:tblGrid>
      <w:tr w:rsidR="005A04B3" w:rsidRPr="00A96ED6" w14:paraId="51E41E9B" w14:textId="77777777" w:rsidTr="00125454">
        <w:tc>
          <w:tcPr>
            <w:tcW w:w="5000" w:type="pct"/>
            <w:gridSpan w:val="3"/>
            <w:tcBorders>
              <w:top w:val="nil"/>
              <w:left w:val="nil"/>
              <w:right w:val="nil"/>
            </w:tcBorders>
          </w:tcPr>
          <w:p w14:paraId="2C1B9A3B" w14:textId="77777777" w:rsidR="005A04B3" w:rsidRDefault="005A04B3" w:rsidP="00125454">
            <w:pPr>
              <w:ind w:left="391"/>
              <w:jc w:val="both"/>
              <w:rPr>
                <w:rFonts w:ascii="Times New Roman" w:hAnsi="Times New Roman"/>
                <w:b/>
                <w:color w:val="265898" w:themeColor="text2" w:themeTint="E6"/>
                <w:sz w:val="20"/>
              </w:rPr>
            </w:pPr>
            <w:r>
              <w:rPr>
                <w:rFonts w:ascii="Times New Roman" w:hAnsi="Times New Roman"/>
                <w:b/>
                <w:color w:val="265898" w:themeColor="text2" w:themeTint="E6"/>
                <w:sz w:val="20"/>
              </w:rPr>
              <w:t xml:space="preserve">Iedomājieties visus savus izdevumus ceļojuma laikā t. i., naudas līdzekļus, ko esat iztērējuši jūs un personas, ar kurām jūs dalījāties izdevumos (17. jautājums). Centieties atcerēties visus savus izdevumus, t. i., maksājumus, ko jūs veicāt </w:t>
            </w:r>
            <w:r>
              <w:rPr>
                <w:rFonts w:ascii="Times New Roman" w:hAnsi="Times New Roman"/>
                <w:b/>
                <w:color w:val="265898" w:themeColor="text2" w:themeTint="E6"/>
                <w:sz w:val="20"/>
                <w:u w:val="single"/>
              </w:rPr>
              <w:t>pirms ierašanās Itālijā</w:t>
            </w:r>
            <w:r>
              <w:rPr>
                <w:rFonts w:ascii="Times New Roman" w:hAnsi="Times New Roman"/>
                <w:b/>
                <w:color w:val="265898" w:themeColor="text2" w:themeTint="E6"/>
                <w:sz w:val="20"/>
              </w:rPr>
              <w:t xml:space="preserve"> (piemēram, rezervāciju, ko veicāt jūs vai ceļojumu aģentūra), kā arī </w:t>
            </w:r>
            <w:r>
              <w:rPr>
                <w:rFonts w:ascii="Times New Roman" w:hAnsi="Times New Roman"/>
                <w:b/>
                <w:color w:val="265898" w:themeColor="text2" w:themeTint="E6"/>
                <w:sz w:val="20"/>
                <w:u w:val="single"/>
              </w:rPr>
              <w:t>Itālijā veiktos</w:t>
            </w:r>
            <w:r>
              <w:rPr>
                <w:rFonts w:ascii="Times New Roman" w:hAnsi="Times New Roman"/>
                <w:b/>
                <w:color w:val="265898" w:themeColor="text2" w:themeTint="E6"/>
                <w:sz w:val="20"/>
              </w:rPr>
              <w:t xml:space="preserve"> maksājumus.</w:t>
            </w:r>
          </w:p>
          <w:p w14:paraId="0F5F30E9" w14:textId="77777777" w:rsidR="00CB6B02" w:rsidRPr="00A96ED6" w:rsidRDefault="00CB6B02" w:rsidP="00125454">
            <w:pPr>
              <w:ind w:left="391"/>
              <w:jc w:val="both"/>
              <w:rPr>
                <w:rFonts w:ascii="Times New Roman" w:hAnsi="Times New Roman" w:cs="Times New Roman"/>
                <w:b/>
                <w:bCs/>
                <w:noProof/>
                <w:color w:val="265898" w:themeColor="text2" w:themeTint="E6"/>
                <w:sz w:val="20"/>
                <w:szCs w:val="18"/>
              </w:rPr>
            </w:pPr>
          </w:p>
        </w:tc>
      </w:tr>
      <w:tr w:rsidR="005A04B3" w:rsidRPr="00A96ED6" w14:paraId="07CBA6D1" w14:textId="77777777" w:rsidTr="00125454">
        <w:tc>
          <w:tcPr>
            <w:tcW w:w="232" w:type="pct"/>
            <w:tcBorders>
              <w:bottom w:val="single" w:sz="8" w:space="0" w:color="auto"/>
              <w:right w:val="nil"/>
            </w:tcBorders>
          </w:tcPr>
          <w:p w14:paraId="3776F07C" w14:textId="77777777" w:rsidR="005A04B3" w:rsidRPr="00A96ED6" w:rsidRDefault="005A04B3" w:rsidP="00125454">
            <w:pPr>
              <w:jc w:val="both"/>
              <w:rPr>
                <w:rFonts w:ascii="Times New Roman" w:hAnsi="Times New Roman" w:cs="Times New Roman"/>
                <w:b/>
                <w:bCs/>
                <w:noProof/>
                <w:color w:val="265898" w:themeColor="text2" w:themeTint="E6"/>
                <w:sz w:val="20"/>
                <w:szCs w:val="18"/>
              </w:rPr>
            </w:pPr>
          </w:p>
        </w:tc>
        <w:tc>
          <w:tcPr>
            <w:tcW w:w="4768" w:type="pct"/>
            <w:gridSpan w:val="2"/>
            <w:tcBorders>
              <w:left w:val="nil"/>
              <w:bottom w:val="single" w:sz="8" w:space="0" w:color="auto"/>
            </w:tcBorders>
            <w:shd w:val="clear" w:color="auto" w:fill="D9D9D9" w:themeFill="background1" w:themeFillShade="D9"/>
          </w:tcPr>
          <w:p w14:paraId="68F48628" w14:textId="77777777" w:rsidR="005A04B3" w:rsidRPr="00A96ED6" w:rsidRDefault="005A04B3" w:rsidP="00125454">
            <w:pPr>
              <w:jc w:val="both"/>
              <w:rPr>
                <w:rFonts w:ascii="Times New Roman" w:hAnsi="Times New Roman" w:cs="Times New Roman"/>
                <w:b/>
                <w:bCs/>
                <w:noProof/>
                <w:color w:val="265898" w:themeColor="text2" w:themeTint="E6"/>
                <w:sz w:val="20"/>
                <w:szCs w:val="18"/>
              </w:rPr>
            </w:pPr>
            <w:r>
              <w:rPr>
                <w:rFonts w:ascii="Times New Roman" w:hAnsi="Times New Roman"/>
                <w:b/>
                <w:color w:val="265898" w:themeColor="text2" w:themeTint="E6"/>
                <w:sz w:val="20"/>
              </w:rPr>
              <w:t>V “KOMPLEKSIE” CEĻOJUMI</w:t>
            </w:r>
          </w:p>
        </w:tc>
      </w:tr>
      <w:tr w:rsidR="005A04B3" w:rsidRPr="00A96ED6" w14:paraId="79F98207" w14:textId="77777777" w:rsidTr="00125454">
        <w:trPr>
          <w:trHeight w:val="693"/>
        </w:trPr>
        <w:tc>
          <w:tcPr>
            <w:tcW w:w="2500" w:type="pct"/>
            <w:gridSpan w:val="2"/>
            <w:tcBorders>
              <w:top w:val="single" w:sz="8" w:space="0" w:color="auto"/>
              <w:left w:val="single" w:sz="8" w:space="0" w:color="auto"/>
              <w:bottom w:val="nil"/>
              <w:right w:val="single" w:sz="8" w:space="0" w:color="auto"/>
            </w:tcBorders>
          </w:tcPr>
          <w:p w14:paraId="2ACB6430" w14:textId="77777777" w:rsidR="005A04B3" w:rsidRPr="00A96ED6" w:rsidRDefault="005A04B3" w:rsidP="00125454">
            <w:pPr>
              <w:jc w:val="both"/>
              <w:rPr>
                <w:rFonts w:ascii="Times New Roman" w:hAnsi="Times New Roman" w:cs="Times New Roman"/>
                <w:b/>
                <w:bCs/>
                <w:noProof/>
                <w:color w:val="265898" w:themeColor="text2" w:themeTint="E6"/>
                <w:sz w:val="20"/>
                <w:szCs w:val="18"/>
              </w:rPr>
            </w:pPr>
            <w:r>
              <w:rPr>
                <w:rFonts w:ascii="Times New Roman" w:hAnsi="Times New Roman"/>
                <w:b/>
                <w:color w:val="265898" w:themeColor="text2" w:themeTint="E6"/>
                <w:sz w:val="20"/>
              </w:rPr>
              <w:t xml:space="preserve">12.a Vai jūsu ceļojums bija “komplekss”, t. i., vai tas bija organizēts ceļojums vai brauciens tūristu grupā, kura izdevumi bija saistīti ar </w:t>
            </w:r>
            <w:r>
              <w:rPr>
                <w:rFonts w:ascii="Times New Roman" w:hAnsi="Times New Roman"/>
                <w:b/>
                <w:color w:val="265898" w:themeColor="text2" w:themeTint="E6"/>
                <w:sz w:val="20"/>
                <w:u w:val="single"/>
              </w:rPr>
              <w:t>diviem vai vairākiem</w:t>
            </w:r>
            <w:r>
              <w:rPr>
                <w:rFonts w:ascii="Times New Roman" w:hAnsi="Times New Roman"/>
                <w:b/>
                <w:color w:val="265898" w:themeColor="text2" w:themeTint="E6"/>
                <w:sz w:val="20"/>
              </w:rPr>
              <w:t xml:space="preserve"> no šiem pakalpojumiem: ceļošana, nakšņošana, ēdināšana, citi pakalpojumi?</w:t>
            </w:r>
          </w:p>
        </w:tc>
        <w:tc>
          <w:tcPr>
            <w:tcW w:w="2500" w:type="pct"/>
            <w:tcBorders>
              <w:top w:val="single" w:sz="8" w:space="0" w:color="auto"/>
              <w:left w:val="single" w:sz="8" w:space="0" w:color="auto"/>
              <w:bottom w:val="nil"/>
              <w:right w:val="single" w:sz="8" w:space="0" w:color="auto"/>
            </w:tcBorders>
          </w:tcPr>
          <w:p w14:paraId="57CF4B1F" w14:textId="77777777" w:rsidR="005A04B3" w:rsidRPr="00A96ED6" w:rsidRDefault="005A04B3" w:rsidP="00125454">
            <w:pPr>
              <w:jc w:val="both"/>
              <w:rPr>
                <w:rFonts w:ascii="Times New Roman" w:hAnsi="Times New Roman" w:cs="Times New Roman"/>
                <w:b/>
                <w:bCs/>
                <w:noProof/>
                <w:color w:val="265898" w:themeColor="text2" w:themeTint="E6"/>
                <w:sz w:val="20"/>
                <w:szCs w:val="18"/>
              </w:rPr>
            </w:pPr>
            <w:r>
              <w:rPr>
                <w:rFonts w:ascii="Times New Roman" w:hAnsi="Times New Roman"/>
                <w:b/>
                <w:color w:val="265898" w:themeColor="text2" w:themeTint="E6"/>
                <w:sz w:val="20"/>
              </w:rPr>
              <w:t>12.d Cik daudz naudas jūs iztērējāt šā organizētā ceļojuma laikā?</w:t>
            </w:r>
          </w:p>
          <w:p w14:paraId="4681BB41" w14:textId="77777777" w:rsidR="005A04B3" w:rsidRPr="00A96ED6" w:rsidRDefault="005A04B3" w:rsidP="00125454">
            <w:pPr>
              <w:jc w:val="both"/>
              <w:rPr>
                <w:rFonts w:ascii="Times New Roman" w:hAnsi="Times New Roman" w:cs="Times New Roman"/>
                <w:b/>
                <w:bCs/>
                <w:noProof/>
                <w:color w:val="265898" w:themeColor="text2" w:themeTint="E6"/>
                <w:sz w:val="20"/>
                <w:szCs w:val="18"/>
              </w:rPr>
            </w:pPr>
            <w:r>
              <w:rPr>
                <w:rFonts w:ascii="Times New Roman" w:hAnsi="Times New Roman"/>
                <w:b/>
                <w:noProof/>
                <w:color w:val="265898" w:themeColor="text2" w:themeTint="E6"/>
                <w:sz w:val="20"/>
              </w:rPr>
              <w:drawing>
                <wp:anchor distT="0" distB="0" distL="114300" distR="114300" simplePos="0" relativeHeight="251644416" behindDoc="0" locked="0" layoutInCell="1" allowOverlap="1" wp14:anchorId="5E0768CF" wp14:editId="27B2DD63">
                  <wp:simplePos x="0" y="0"/>
                  <wp:positionH relativeFrom="column">
                    <wp:posOffset>212090</wp:posOffset>
                  </wp:positionH>
                  <wp:positionV relativeFrom="paragraph">
                    <wp:posOffset>58420</wp:posOffset>
                  </wp:positionV>
                  <wp:extent cx="1140877" cy="125730"/>
                  <wp:effectExtent l="0" t="0" r="2540" b="7620"/>
                  <wp:wrapNone/>
                  <wp:docPr id="29533258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5332582" name=""/>
                          <pic:cNvPicPr/>
                        </pic:nvPicPr>
                        <pic:blipFill>
                          <a:blip r:embed="rId78" cstate="print">
                            <a:extLst>
                              <a:ext uri="{28A0092B-C50C-407E-A947-70E740481C1C}">
                                <a14:useLocalDpi xmlns:a14="http://schemas.microsoft.com/office/drawing/2010/main" val="0"/>
                              </a:ext>
                            </a:extLst>
                          </a:blip>
                          <a:stretch>
                            <a:fillRect/>
                          </a:stretch>
                        </pic:blipFill>
                        <pic:spPr>
                          <a:xfrm>
                            <a:off x="0" y="0"/>
                            <a:ext cx="1161047" cy="127953"/>
                          </a:xfrm>
                          <a:prstGeom prst="rect">
                            <a:avLst/>
                          </a:prstGeom>
                        </pic:spPr>
                      </pic:pic>
                    </a:graphicData>
                  </a:graphic>
                  <wp14:sizeRelH relativeFrom="margin">
                    <wp14:pctWidth>0</wp14:pctWidth>
                  </wp14:sizeRelH>
                  <wp14:sizeRelV relativeFrom="margin">
                    <wp14:pctHeight>0</wp14:pctHeight>
                  </wp14:sizeRelV>
                </wp:anchor>
              </w:drawing>
            </w:r>
          </w:p>
        </w:tc>
      </w:tr>
      <w:tr w:rsidR="005A04B3" w:rsidRPr="00A96ED6" w14:paraId="69DB6677" w14:textId="77777777" w:rsidTr="00125454">
        <w:trPr>
          <w:trHeight w:val="287"/>
        </w:trPr>
        <w:tc>
          <w:tcPr>
            <w:tcW w:w="2500" w:type="pct"/>
            <w:gridSpan w:val="2"/>
            <w:tcBorders>
              <w:top w:val="nil"/>
              <w:left w:val="single" w:sz="8" w:space="0" w:color="auto"/>
              <w:bottom w:val="nil"/>
              <w:right w:val="single" w:sz="8" w:space="0" w:color="auto"/>
            </w:tcBorders>
          </w:tcPr>
          <w:p w14:paraId="73FE4971" w14:textId="77777777" w:rsidR="005A04B3" w:rsidRPr="00A96ED6" w:rsidRDefault="005A04B3" w:rsidP="00125454">
            <w:pPr>
              <w:tabs>
                <w:tab w:val="left" w:leader="dot" w:pos="3660"/>
              </w:tabs>
              <w:jc w:val="both"/>
              <w:rPr>
                <w:rFonts w:ascii="Times New Roman" w:hAnsi="Times New Roman" w:cs="Times New Roman"/>
                <w:noProof/>
                <w:color w:val="265898" w:themeColor="text2" w:themeTint="E6"/>
                <w:sz w:val="20"/>
                <w:szCs w:val="18"/>
              </w:rPr>
            </w:pPr>
            <w:r>
              <w:rPr>
                <w:rFonts w:ascii="Times New Roman" w:hAnsi="Times New Roman"/>
                <w:color w:val="265898" w:themeColor="text2" w:themeTint="E6"/>
                <w:sz w:val="20"/>
              </w:rPr>
              <w:t>- Jā</w:t>
            </w:r>
            <w:r>
              <w:rPr>
                <w:rFonts w:ascii="Times New Roman" w:hAnsi="Times New Roman"/>
                <w:color w:val="265898" w:themeColor="text2" w:themeTint="E6"/>
                <w:sz w:val="20"/>
              </w:rPr>
              <w:tab/>
              <w:t>1</w:t>
            </w:r>
          </w:p>
          <w:p w14:paraId="7D545A79" w14:textId="77777777" w:rsidR="005A04B3" w:rsidRPr="00A96ED6" w:rsidRDefault="005A04B3" w:rsidP="00125454">
            <w:pPr>
              <w:tabs>
                <w:tab w:val="left" w:leader="dot" w:pos="3660"/>
              </w:tabs>
              <w:jc w:val="both"/>
              <w:rPr>
                <w:rFonts w:ascii="Times New Roman" w:hAnsi="Times New Roman" w:cs="Times New Roman"/>
                <w:noProof/>
                <w:color w:val="265898" w:themeColor="text2" w:themeTint="E6"/>
                <w:sz w:val="20"/>
                <w:szCs w:val="18"/>
              </w:rPr>
            </w:pPr>
            <w:r>
              <w:rPr>
                <w:rFonts w:ascii="Times New Roman" w:hAnsi="Times New Roman"/>
                <w:color w:val="265898" w:themeColor="text2" w:themeTint="E6"/>
                <w:sz w:val="20"/>
              </w:rPr>
              <w:t>- Nē</w:t>
            </w:r>
            <w:r>
              <w:rPr>
                <w:rFonts w:ascii="Times New Roman" w:hAnsi="Times New Roman"/>
                <w:color w:val="265898" w:themeColor="text2" w:themeTint="E6"/>
                <w:sz w:val="20"/>
              </w:rPr>
              <w:tab/>
              <w:t>2→Q13.a</w:t>
            </w:r>
          </w:p>
        </w:tc>
        <w:tc>
          <w:tcPr>
            <w:tcW w:w="2500" w:type="pct"/>
            <w:tcBorders>
              <w:top w:val="nil"/>
              <w:left w:val="single" w:sz="8" w:space="0" w:color="auto"/>
              <w:bottom w:val="nil"/>
              <w:right w:val="single" w:sz="8" w:space="0" w:color="auto"/>
            </w:tcBorders>
          </w:tcPr>
          <w:p w14:paraId="281FDFDA" w14:textId="77777777" w:rsidR="005A04B3" w:rsidRPr="00A96ED6" w:rsidRDefault="005A04B3" w:rsidP="00125454">
            <w:pPr>
              <w:jc w:val="both"/>
              <w:rPr>
                <w:rFonts w:ascii="Times New Roman" w:hAnsi="Times New Roman" w:cs="Times New Roman"/>
                <w:b/>
                <w:bCs/>
                <w:noProof/>
                <w:color w:val="265898" w:themeColor="text2" w:themeTint="E6"/>
                <w:sz w:val="20"/>
                <w:szCs w:val="18"/>
              </w:rPr>
            </w:pPr>
            <w:r>
              <w:rPr>
                <w:rFonts w:ascii="Times New Roman" w:hAnsi="Times New Roman"/>
                <w:b/>
                <w:noProof/>
                <w:color w:val="265898" w:themeColor="text2" w:themeTint="E6"/>
                <w:sz w:val="20"/>
              </w:rPr>
              <w:drawing>
                <wp:anchor distT="0" distB="0" distL="114300" distR="114300" simplePos="0" relativeHeight="251645440" behindDoc="0" locked="0" layoutInCell="1" allowOverlap="1" wp14:anchorId="60B0FC4E" wp14:editId="00CC15BB">
                  <wp:simplePos x="0" y="0"/>
                  <wp:positionH relativeFrom="column">
                    <wp:posOffset>1431290</wp:posOffset>
                  </wp:positionH>
                  <wp:positionV relativeFrom="paragraph">
                    <wp:posOffset>41910</wp:posOffset>
                  </wp:positionV>
                  <wp:extent cx="852194" cy="90170"/>
                  <wp:effectExtent l="0" t="0" r="5080" b="5080"/>
                  <wp:wrapNone/>
                  <wp:docPr id="150983303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9833038" name=""/>
                          <pic:cNvPicPr/>
                        </pic:nvPicPr>
                        <pic:blipFill>
                          <a:blip r:embed="rId79" cstate="print">
                            <a:extLst>
                              <a:ext uri="{28A0092B-C50C-407E-A947-70E740481C1C}">
                                <a14:useLocalDpi xmlns:a14="http://schemas.microsoft.com/office/drawing/2010/main" val="0"/>
                              </a:ext>
                            </a:extLst>
                          </a:blip>
                          <a:stretch>
                            <a:fillRect/>
                          </a:stretch>
                        </pic:blipFill>
                        <pic:spPr>
                          <a:xfrm>
                            <a:off x="0" y="0"/>
                            <a:ext cx="881545" cy="93276"/>
                          </a:xfrm>
                          <a:prstGeom prst="rect">
                            <a:avLst/>
                          </a:prstGeom>
                        </pic:spPr>
                      </pic:pic>
                    </a:graphicData>
                  </a:graphic>
                  <wp14:sizeRelH relativeFrom="margin">
                    <wp14:pctWidth>0</wp14:pctWidth>
                  </wp14:sizeRelH>
                  <wp14:sizeRelV relativeFrom="margin">
                    <wp14:pctHeight>0</wp14:pctHeight>
                  </wp14:sizeRelV>
                </wp:anchor>
              </w:drawing>
            </w:r>
            <w:r>
              <w:rPr>
                <w:rFonts w:ascii="Times New Roman" w:hAnsi="Times New Roman"/>
                <w:b/>
                <w:color w:val="265898" w:themeColor="text2" w:themeTint="E6"/>
                <w:sz w:val="20"/>
              </w:rPr>
              <w:t>12e. Kādā valūtā?</w:t>
            </w:r>
          </w:p>
        </w:tc>
      </w:tr>
      <w:tr w:rsidR="005A04B3" w:rsidRPr="00A96ED6" w14:paraId="247117BD" w14:textId="77777777" w:rsidTr="00125454">
        <w:trPr>
          <w:trHeight w:val="795"/>
        </w:trPr>
        <w:tc>
          <w:tcPr>
            <w:tcW w:w="2500" w:type="pct"/>
            <w:gridSpan w:val="2"/>
            <w:tcBorders>
              <w:top w:val="nil"/>
              <w:left w:val="single" w:sz="8" w:space="0" w:color="auto"/>
              <w:bottom w:val="nil"/>
              <w:right w:val="single" w:sz="8" w:space="0" w:color="auto"/>
            </w:tcBorders>
          </w:tcPr>
          <w:p w14:paraId="20F6CCE2" w14:textId="77777777" w:rsidR="005A04B3" w:rsidRPr="00A96ED6" w:rsidRDefault="005A04B3" w:rsidP="00125454">
            <w:pPr>
              <w:tabs>
                <w:tab w:val="left" w:leader="dot" w:pos="3435"/>
              </w:tabs>
              <w:jc w:val="both"/>
              <w:rPr>
                <w:rFonts w:ascii="Times New Roman" w:hAnsi="Times New Roman" w:cs="Times New Roman"/>
                <w:noProof/>
                <w:color w:val="265898" w:themeColor="text2" w:themeTint="E6"/>
                <w:sz w:val="20"/>
                <w:szCs w:val="18"/>
              </w:rPr>
            </w:pPr>
          </w:p>
        </w:tc>
        <w:tc>
          <w:tcPr>
            <w:tcW w:w="2500" w:type="pct"/>
            <w:tcBorders>
              <w:top w:val="nil"/>
              <w:left w:val="single" w:sz="8" w:space="0" w:color="auto"/>
              <w:bottom w:val="nil"/>
              <w:right w:val="single" w:sz="8" w:space="0" w:color="auto"/>
            </w:tcBorders>
          </w:tcPr>
          <w:p w14:paraId="371EB1ED" w14:textId="77777777" w:rsidR="005A04B3" w:rsidRPr="00A96ED6" w:rsidRDefault="005A04B3" w:rsidP="00125454">
            <w:pPr>
              <w:jc w:val="both"/>
              <w:rPr>
                <w:rFonts w:ascii="Times New Roman" w:hAnsi="Times New Roman" w:cs="Times New Roman"/>
                <w:b/>
                <w:bCs/>
                <w:noProof/>
                <w:color w:val="265898" w:themeColor="text2" w:themeTint="E6"/>
                <w:sz w:val="20"/>
                <w:szCs w:val="18"/>
              </w:rPr>
            </w:pPr>
            <w:r>
              <w:rPr>
                <w:rFonts w:ascii="Times New Roman" w:hAnsi="Times New Roman"/>
                <w:b/>
                <w:color w:val="265898" w:themeColor="text2" w:themeTint="E6"/>
                <w:sz w:val="20"/>
              </w:rPr>
              <w:t>12.f Vai par komplekso ceļojumu samaksātā summa (kas norādīta iepriekš 12.d jautājumā) attiecas arī uz ceļojumiem uz citām valstīm līdzās Itālijai?</w:t>
            </w:r>
          </w:p>
          <w:p w14:paraId="2F9C90F0" w14:textId="77777777" w:rsidR="005A04B3" w:rsidRPr="00A96ED6" w:rsidRDefault="005A04B3" w:rsidP="00125454">
            <w:pPr>
              <w:jc w:val="both"/>
              <w:rPr>
                <w:rFonts w:ascii="Times New Roman" w:hAnsi="Times New Roman" w:cs="Times New Roman"/>
                <w:b/>
                <w:bCs/>
                <w:noProof/>
                <w:color w:val="265898" w:themeColor="text2" w:themeTint="E6"/>
                <w:sz w:val="20"/>
                <w:szCs w:val="18"/>
              </w:rPr>
            </w:pPr>
          </w:p>
        </w:tc>
      </w:tr>
      <w:tr w:rsidR="005A04B3" w:rsidRPr="00A96ED6" w14:paraId="151579AE" w14:textId="77777777" w:rsidTr="00125454">
        <w:trPr>
          <w:trHeight w:val="4223"/>
        </w:trPr>
        <w:tc>
          <w:tcPr>
            <w:tcW w:w="2500" w:type="pct"/>
            <w:gridSpan w:val="2"/>
            <w:tcBorders>
              <w:top w:val="nil"/>
              <w:left w:val="single" w:sz="8" w:space="0" w:color="auto"/>
              <w:bottom w:val="single" w:sz="8" w:space="0" w:color="auto"/>
              <w:right w:val="single" w:sz="8" w:space="0" w:color="auto"/>
            </w:tcBorders>
          </w:tcPr>
          <w:p w14:paraId="21A86B41" w14:textId="77777777" w:rsidR="005A04B3" w:rsidRPr="00A96ED6" w:rsidRDefault="005A04B3" w:rsidP="00125454">
            <w:pPr>
              <w:tabs>
                <w:tab w:val="left" w:leader="dot" w:pos="3660"/>
              </w:tabs>
              <w:jc w:val="both"/>
              <w:rPr>
                <w:rFonts w:ascii="Times New Roman" w:hAnsi="Times New Roman" w:cs="Times New Roman"/>
                <w:noProof/>
                <w:color w:val="265898" w:themeColor="text2" w:themeTint="E6"/>
                <w:sz w:val="20"/>
                <w:szCs w:val="18"/>
              </w:rPr>
            </w:pPr>
            <w:r>
              <w:rPr>
                <w:rFonts w:ascii="Times New Roman" w:hAnsi="Times New Roman"/>
                <w:color w:val="265898" w:themeColor="text2" w:themeTint="E6"/>
                <w:sz w:val="20"/>
              </w:rPr>
              <w:t>- Ceļojums starp Itāliju un citām valstīm</w:t>
            </w:r>
            <w:r>
              <w:rPr>
                <w:rFonts w:ascii="Times New Roman" w:hAnsi="Times New Roman"/>
                <w:color w:val="265898" w:themeColor="text2" w:themeTint="E6"/>
                <w:sz w:val="20"/>
              </w:rPr>
              <w:tab/>
              <w:t>1</w:t>
            </w:r>
          </w:p>
          <w:p w14:paraId="55275BED" w14:textId="77777777" w:rsidR="005A04B3" w:rsidRPr="00A96ED6" w:rsidRDefault="005A04B3" w:rsidP="00125454">
            <w:pPr>
              <w:tabs>
                <w:tab w:val="left" w:leader="dot" w:pos="3660"/>
              </w:tabs>
              <w:jc w:val="both"/>
              <w:rPr>
                <w:rFonts w:ascii="Times New Roman" w:hAnsi="Times New Roman" w:cs="Times New Roman"/>
                <w:noProof/>
                <w:color w:val="265898" w:themeColor="text2" w:themeTint="E6"/>
                <w:sz w:val="20"/>
                <w:szCs w:val="18"/>
              </w:rPr>
            </w:pPr>
            <w:r>
              <w:rPr>
                <w:rFonts w:ascii="Times New Roman" w:hAnsi="Times New Roman"/>
                <w:color w:val="265898" w:themeColor="text2" w:themeTint="E6"/>
                <w:sz w:val="20"/>
              </w:rPr>
              <w:t>- Ceļojums starp jūsu dzīvesvietas valsti un citām valstīm / citās valstīs</w:t>
            </w:r>
            <w:r>
              <w:rPr>
                <w:rFonts w:ascii="Times New Roman" w:hAnsi="Times New Roman"/>
                <w:color w:val="265898" w:themeColor="text2" w:themeTint="E6"/>
                <w:sz w:val="20"/>
              </w:rPr>
              <w:tab/>
              <w:t>2</w:t>
            </w:r>
          </w:p>
          <w:p w14:paraId="61FE7F98" w14:textId="77777777" w:rsidR="005A04B3" w:rsidRPr="00A96ED6" w:rsidRDefault="005A04B3" w:rsidP="00125454">
            <w:pPr>
              <w:tabs>
                <w:tab w:val="left" w:leader="dot" w:pos="3660"/>
              </w:tabs>
              <w:jc w:val="both"/>
              <w:rPr>
                <w:rFonts w:ascii="Times New Roman" w:hAnsi="Times New Roman" w:cs="Times New Roman"/>
                <w:noProof/>
                <w:color w:val="265898" w:themeColor="text2" w:themeTint="E6"/>
                <w:sz w:val="20"/>
                <w:szCs w:val="18"/>
              </w:rPr>
            </w:pPr>
            <w:r>
              <w:rPr>
                <w:rFonts w:ascii="Times New Roman" w:hAnsi="Times New Roman"/>
                <w:color w:val="265898" w:themeColor="text2" w:themeTint="E6"/>
                <w:sz w:val="20"/>
              </w:rPr>
              <w:t>- Ceļojums pa Itāliju</w:t>
            </w:r>
            <w:r>
              <w:rPr>
                <w:rFonts w:ascii="Times New Roman" w:hAnsi="Times New Roman"/>
                <w:color w:val="265898" w:themeColor="text2" w:themeTint="E6"/>
                <w:sz w:val="20"/>
              </w:rPr>
              <w:tab/>
              <w:t>3</w:t>
            </w:r>
          </w:p>
          <w:p w14:paraId="7B71C4A7" w14:textId="77777777" w:rsidR="005A04B3" w:rsidRPr="00A96ED6" w:rsidRDefault="005A04B3" w:rsidP="00125454">
            <w:pPr>
              <w:tabs>
                <w:tab w:val="left" w:leader="dot" w:pos="3660"/>
              </w:tabs>
              <w:jc w:val="both"/>
              <w:rPr>
                <w:rFonts w:ascii="Times New Roman" w:hAnsi="Times New Roman" w:cs="Times New Roman"/>
                <w:noProof/>
                <w:color w:val="265898" w:themeColor="text2" w:themeTint="E6"/>
                <w:sz w:val="20"/>
                <w:szCs w:val="18"/>
              </w:rPr>
            </w:pPr>
            <w:r>
              <w:rPr>
                <w:rFonts w:ascii="Times New Roman" w:hAnsi="Times New Roman"/>
                <w:color w:val="265898" w:themeColor="text2" w:themeTint="E6"/>
                <w:sz w:val="20"/>
              </w:rPr>
              <w:t>- Nakšņošana ar vai bez maltītēm vietā, kur jūs uzturējāties</w:t>
            </w:r>
            <w:r>
              <w:rPr>
                <w:rFonts w:ascii="Times New Roman" w:hAnsi="Times New Roman"/>
                <w:color w:val="265898" w:themeColor="text2" w:themeTint="E6"/>
                <w:sz w:val="20"/>
              </w:rPr>
              <w:tab/>
              <w:t>4</w:t>
            </w:r>
          </w:p>
          <w:p w14:paraId="56924416" w14:textId="77777777" w:rsidR="005A04B3" w:rsidRPr="00A96ED6" w:rsidRDefault="005A04B3" w:rsidP="00125454">
            <w:pPr>
              <w:tabs>
                <w:tab w:val="left" w:leader="dot" w:pos="3660"/>
              </w:tabs>
              <w:jc w:val="both"/>
              <w:rPr>
                <w:rFonts w:ascii="Times New Roman" w:hAnsi="Times New Roman" w:cs="Times New Roman"/>
                <w:noProof/>
                <w:color w:val="265898" w:themeColor="text2" w:themeTint="E6"/>
                <w:sz w:val="20"/>
                <w:szCs w:val="18"/>
              </w:rPr>
            </w:pPr>
            <w:r>
              <w:rPr>
                <w:rFonts w:ascii="Times New Roman" w:hAnsi="Times New Roman"/>
                <w:color w:val="265898" w:themeColor="text2" w:themeTint="E6"/>
                <w:sz w:val="20"/>
              </w:rPr>
              <w:t>- Restorāni, kafejnīcas (un jebkuras citas maltītes, kuras jūs neesat ieturējuši vietā, kur jūs uzturējāties)</w:t>
            </w:r>
            <w:r>
              <w:rPr>
                <w:rFonts w:ascii="Times New Roman" w:hAnsi="Times New Roman"/>
                <w:color w:val="265898" w:themeColor="text2" w:themeTint="E6"/>
                <w:sz w:val="20"/>
              </w:rPr>
              <w:tab/>
              <w:t>5</w:t>
            </w:r>
          </w:p>
          <w:p w14:paraId="444ADEED" w14:textId="77777777" w:rsidR="005A04B3" w:rsidRPr="00A96ED6" w:rsidRDefault="005A04B3" w:rsidP="00125454">
            <w:pPr>
              <w:tabs>
                <w:tab w:val="left" w:leader="dot" w:pos="3660"/>
              </w:tabs>
              <w:jc w:val="both"/>
              <w:rPr>
                <w:rFonts w:ascii="Times New Roman" w:hAnsi="Times New Roman" w:cs="Times New Roman"/>
                <w:noProof/>
                <w:color w:val="265898" w:themeColor="text2" w:themeTint="E6"/>
                <w:sz w:val="20"/>
                <w:szCs w:val="18"/>
              </w:rPr>
            </w:pPr>
            <w:r>
              <w:rPr>
                <w:rFonts w:ascii="Times New Roman" w:hAnsi="Times New Roman"/>
                <w:color w:val="265898" w:themeColor="text2" w:themeTint="E6"/>
                <w:sz w:val="20"/>
              </w:rPr>
              <w:t>- Citi pakalpojumi (muzeji, pasākumi, izklaide, ekskursijas gida pavadībā, auto noma u. c.)</w:t>
            </w:r>
            <w:r>
              <w:rPr>
                <w:rFonts w:ascii="Times New Roman" w:hAnsi="Times New Roman"/>
                <w:color w:val="265898" w:themeColor="text2" w:themeTint="E6"/>
                <w:sz w:val="20"/>
              </w:rPr>
              <w:tab/>
              <w:t>6</w:t>
            </w:r>
          </w:p>
          <w:p w14:paraId="07570943" w14:textId="77777777" w:rsidR="005A04B3" w:rsidRPr="00A96ED6" w:rsidRDefault="005A04B3" w:rsidP="00125454">
            <w:pPr>
              <w:tabs>
                <w:tab w:val="left" w:leader="dot" w:pos="3857"/>
              </w:tabs>
              <w:jc w:val="both"/>
              <w:rPr>
                <w:rFonts w:ascii="Times New Roman" w:hAnsi="Times New Roman" w:cs="Times New Roman"/>
                <w:b/>
                <w:bCs/>
                <w:noProof/>
                <w:color w:val="265898" w:themeColor="text2" w:themeTint="E6"/>
                <w:sz w:val="20"/>
                <w:szCs w:val="18"/>
              </w:rPr>
            </w:pPr>
            <w:r>
              <w:rPr>
                <w:rFonts w:ascii="Times New Roman" w:hAnsi="Times New Roman"/>
                <w:b/>
                <w:color w:val="265898" w:themeColor="text2" w:themeTint="E6"/>
                <w:sz w:val="20"/>
              </w:rPr>
              <w:t>12.c Kādus līdzekļus jūs izmantojāt naktsmītnes rezervēšanai?</w:t>
            </w:r>
          </w:p>
          <w:p w14:paraId="310AF6AE" w14:textId="77777777" w:rsidR="005A04B3" w:rsidRPr="00A96ED6" w:rsidRDefault="005A04B3" w:rsidP="00125454">
            <w:pPr>
              <w:tabs>
                <w:tab w:val="left" w:leader="dot" w:pos="3660"/>
              </w:tabs>
              <w:jc w:val="both"/>
              <w:rPr>
                <w:rFonts w:ascii="Times New Roman" w:hAnsi="Times New Roman" w:cs="Times New Roman"/>
                <w:noProof/>
                <w:color w:val="265898" w:themeColor="text2" w:themeTint="E6"/>
                <w:sz w:val="20"/>
                <w:szCs w:val="18"/>
              </w:rPr>
            </w:pPr>
            <w:r>
              <w:rPr>
                <w:rFonts w:ascii="Times New Roman" w:hAnsi="Times New Roman"/>
                <w:color w:val="265898" w:themeColor="text2" w:themeTint="E6"/>
                <w:sz w:val="20"/>
              </w:rPr>
              <w:t>- Ceļojumu aģentūra tiešsaistē vai viesnīcas rezervācijas portāls tiešsaistē</w:t>
            </w:r>
            <w:r>
              <w:rPr>
                <w:rFonts w:ascii="Times New Roman" w:hAnsi="Times New Roman"/>
                <w:color w:val="265898" w:themeColor="text2" w:themeTint="E6"/>
                <w:sz w:val="20"/>
              </w:rPr>
              <w:tab/>
              <w:t>1</w:t>
            </w:r>
          </w:p>
          <w:p w14:paraId="0CA6328D" w14:textId="77777777" w:rsidR="005A04B3" w:rsidRPr="00A96ED6" w:rsidRDefault="005A04B3" w:rsidP="00125454">
            <w:pPr>
              <w:tabs>
                <w:tab w:val="left" w:leader="dot" w:pos="3660"/>
              </w:tabs>
              <w:jc w:val="both"/>
              <w:rPr>
                <w:rFonts w:ascii="Times New Roman" w:hAnsi="Times New Roman" w:cs="Times New Roman"/>
                <w:noProof/>
                <w:color w:val="265898" w:themeColor="text2" w:themeTint="E6"/>
                <w:sz w:val="20"/>
                <w:szCs w:val="18"/>
              </w:rPr>
            </w:pPr>
            <w:r>
              <w:rPr>
                <w:rFonts w:ascii="Times New Roman" w:hAnsi="Times New Roman"/>
                <w:color w:val="265898" w:themeColor="text2" w:themeTint="E6"/>
                <w:sz w:val="20"/>
              </w:rPr>
              <w:t>- Ceļojumu aģentūra tiešsaistē vai viesnīcas rezervācijas portāls tiešsaistē</w:t>
            </w:r>
            <w:r>
              <w:rPr>
                <w:rFonts w:ascii="Times New Roman" w:hAnsi="Times New Roman"/>
                <w:color w:val="265898" w:themeColor="text2" w:themeTint="E6"/>
                <w:sz w:val="20"/>
              </w:rPr>
              <w:tab/>
              <w:t>2</w:t>
            </w:r>
          </w:p>
          <w:p w14:paraId="5EEE0DAF" w14:textId="77777777" w:rsidR="005A04B3" w:rsidRPr="00A96ED6" w:rsidRDefault="005A04B3" w:rsidP="00125454">
            <w:pPr>
              <w:tabs>
                <w:tab w:val="left" w:leader="dot" w:pos="3802"/>
              </w:tabs>
              <w:jc w:val="both"/>
              <w:rPr>
                <w:rFonts w:ascii="Times New Roman" w:hAnsi="Times New Roman" w:cs="Times New Roman"/>
                <w:noProof/>
                <w:color w:val="265898" w:themeColor="text2" w:themeTint="E6"/>
                <w:sz w:val="20"/>
                <w:szCs w:val="18"/>
              </w:rPr>
            </w:pPr>
            <w:r>
              <w:rPr>
                <w:rFonts w:ascii="Times New Roman" w:hAnsi="Times New Roman"/>
                <w:color w:val="265898" w:themeColor="text2" w:themeTint="E6"/>
                <w:sz w:val="20"/>
              </w:rPr>
              <w:t>- Tūrisma galamērķa portāls</w:t>
            </w:r>
            <w:r>
              <w:rPr>
                <w:rFonts w:ascii="Times New Roman" w:hAnsi="Times New Roman"/>
                <w:color w:val="265898" w:themeColor="text2" w:themeTint="E6"/>
                <w:sz w:val="20"/>
              </w:rPr>
              <w:tab/>
              <w:t>3</w:t>
            </w:r>
          </w:p>
          <w:p w14:paraId="6D8FD0D5" w14:textId="77777777" w:rsidR="005A04B3" w:rsidRPr="00A96ED6" w:rsidRDefault="005A04B3" w:rsidP="00125454">
            <w:pPr>
              <w:tabs>
                <w:tab w:val="left" w:leader="underscore" w:pos="3660"/>
              </w:tabs>
              <w:jc w:val="both"/>
              <w:rPr>
                <w:rFonts w:ascii="Times New Roman" w:hAnsi="Times New Roman" w:cs="Times New Roman"/>
                <w:noProof/>
                <w:sz w:val="24"/>
              </w:rPr>
            </w:pPr>
            <w:r>
              <w:rPr>
                <w:rFonts w:ascii="Times New Roman" w:hAnsi="Times New Roman"/>
                <w:color w:val="265898" w:themeColor="text2" w:themeTint="E6"/>
                <w:sz w:val="20"/>
              </w:rPr>
              <w:t>- Cits (norādīt)</w:t>
            </w:r>
            <w:r>
              <w:rPr>
                <w:rFonts w:ascii="Times New Roman" w:hAnsi="Times New Roman"/>
                <w:sz w:val="20"/>
              </w:rPr>
              <w:tab/>
              <w:t>4</w:t>
            </w:r>
          </w:p>
        </w:tc>
        <w:tc>
          <w:tcPr>
            <w:tcW w:w="2500" w:type="pct"/>
            <w:tcBorders>
              <w:top w:val="nil"/>
              <w:left w:val="single" w:sz="8" w:space="0" w:color="auto"/>
              <w:bottom w:val="single" w:sz="8" w:space="0" w:color="auto"/>
              <w:right w:val="single" w:sz="8" w:space="0" w:color="auto"/>
            </w:tcBorders>
          </w:tcPr>
          <w:p w14:paraId="414B688D" w14:textId="77777777" w:rsidR="005A04B3" w:rsidRPr="00A96ED6" w:rsidRDefault="005A04B3" w:rsidP="00125454">
            <w:pPr>
              <w:tabs>
                <w:tab w:val="left" w:leader="dot" w:pos="3937"/>
              </w:tabs>
              <w:jc w:val="both"/>
              <w:rPr>
                <w:rFonts w:ascii="Times New Roman" w:hAnsi="Times New Roman" w:cs="Times New Roman"/>
                <w:noProof/>
                <w:color w:val="265898" w:themeColor="text2" w:themeTint="E6"/>
                <w:sz w:val="20"/>
                <w:szCs w:val="18"/>
              </w:rPr>
            </w:pPr>
            <w:r>
              <w:rPr>
                <w:rFonts w:ascii="Times New Roman" w:hAnsi="Times New Roman"/>
                <w:color w:val="265898" w:themeColor="text2" w:themeTint="E6"/>
                <w:sz w:val="20"/>
              </w:rPr>
              <w:t>- Jā, ceļojums ietver naktis, kuras es pavadīju un/vai pavadīšu citās valstīs</w:t>
            </w:r>
            <w:r>
              <w:rPr>
                <w:rFonts w:ascii="Times New Roman" w:hAnsi="Times New Roman"/>
                <w:color w:val="265898" w:themeColor="text2" w:themeTint="E6"/>
                <w:sz w:val="20"/>
              </w:rPr>
              <w:tab/>
              <w:t>1</w:t>
            </w:r>
          </w:p>
          <w:p w14:paraId="04F6B5BA" w14:textId="77777777" w:rsidR="005A04B3" w:rsidRPr="00A96ED6" w:rsidRDefault="005A04B3" w:rsidP="00125454">
            <w:pPr>
              <w:tabs>
                <w:tab w:val="left" w:leader="dot" w:pos="3937"/>
              </w:tabs>
              <w:jc w:val="both"/>
              <w:rPr>
                <w:rFonts w:ascii="Times New Roman" w:hAnsi="Times New Roman" w:cs="Times New Roman"/>
                <w:noProof/>
                <w:color w:val="265898" w:themeColor="text2" w:themeTint="E6"/>
                <w:sz w:val="20"/>
                <w:szCs w:val="18"/>
              </w:rPr>
            </w:pPr>
            <w:r>
              <w:rPr>
                <w:rFonts w:ascii="Times New Roman" w:hAnsi="Times New Roman"/>
                <w:color w:val="265898" w:themeColor="text2" w:themeTint="E6"/>
                <w:sz w:val="20"/>
              </w:rPr>
              <w:t>- Nē, komplektā nav iekļauta neviena cita valsts</w:t>
            </w:r>
            <w:r>
              <w:rPr>
                <w:rFonts w:ascii="Times New Roman" w:hAnsi="Times New Roman"/>
                <w:color w:val="265898" w:themeColor="text2" w:themeTint="E6"/>
                <w:sz w:val="20"/>
              </w:rPr>
              <w:tab/>
              <w:t>2→Q. 12.h</w:t>
            </w:r>
          </w:p>
          <w:p w14:paraId="07A66582" w14:textId="77777777" w:rsidR="005A04B3" w:rsidRPr="00A96ED6" w:rsidRDefault="005A04B3" w:rsidP="00125454">
            <w:pPr>
              <w:tabs>
                <w:tab w:val="left" w:leader="dot" w:pos="3937"/>
              </w:tabs>
              <w:jc w:val="both"/>
              <w:rPr>
                <w:rFonts w:ascii="Times New Roman" w:hAnsi="Times New Roman" w:cs="Times New Roman"/>
                <w:noProof/>
                <w:color w:val="265898" w:themeColor="text2" w:themeTint="E6"/>
                <w:sz w:val="20"/>
                <w:szCs w:val="18"/>
              </w:rPr>
            </w:pPr>
          </w:p>
          <w:p w14:paraId="1590E3E7" w14:textId="77777777" w:rsidR="005A04B3" w:rsidRPr="00A96ED6" w:rsidRDefault="005A04B3" w:rsidP="00125454">
            <w:pPr>
              <w:jc w:val="both"/>
              <w:rPr>
                <w:rFonts w:ascii="Times New Roman" w:hAnsi="Times New Roman" w:cs="Times New Roman"/>
                <w:b/>
                <w:bCs/>
                <w:noProof/>
                <w:color w:val="265898" w:themeColor="text2" w:themeTint="E6"/>
                <w:sz w:val="20"/>
                <w:szCs w:val="18"/>
              </w:rPr>
            </w:pPr>
            <w:r>
              <w:rPr>
                <w:rFonts w:ascii="Times New Roman" w:hAnsi="Times New Roman"/>
                <w:b/>
                <w:color w:val="265898" w:themeColor="text2" w:themeTint="E6"/>
                <w:sz w:val="20"/>
              </w:rPr>
              <w:t>12.g Cik daudzas naktis jūs pavadījāt un/vai pavadīsiet citās valstīs, kas ietilpst ceļojumā?</w:t>
            </w:r>
          </w:p>
          <w:p w14:paraId="7283C6D1" w14:textId="77777777" w:rsidR="005A04B3" w:rsidRPr="00A96ED6" w:rsidRDefault="005A04B3" w:rsidP="00125454">
            <w:pPr>
              <w:ind w:left="2520"/>
              <w:jc w:val="both"/>
              <w:rPr>
                <w:rFonts w:ascii="Times New Roman" w:hAnsi="Times New Roman" w:cs="Times New Roman"/>
                <w:b/>
                <w:bCs/>
                <w:noProof/>
                <w:color w:val="265898" w:themeColor="text2" w:themeTint="E6"/>
                <w:sz w:val="20"/>
                <w:szCs w:val="18"/>
              </w:rPr>
            </w:pPr>
            <w:r>
              <w:rPr>
                <w:rFonts w:ascii="Times New Roman" w:hAnsi="Times New Roman"/>
                <w:b/>
                <w:noProof/>
                <w:color w:val="265898" w:themeColor="text2" w:themeTint="E6"/>
                <w:sz w:val="20"/>
              </w:rPr>
              <w:drawing>
                <wp:anchor distT="0" distB="0" distL="114300" distR="114300" simplePos="0" relativeHeight="251646464" behindDoc="0" locked="0" layoutInCell="1" allowOverlap="1" wp14:anchorId="306A4ECC" wp14:editId="5620142D">
                  <wp:simplePos x="0" y="0"/>
                  <wp:positionH relativeFrom="column">
                    <wp:posOffset>2252526</wp:posOffset>
                  </wp:positionH>
                  <wp:positionV relativeFrom="paragraph">
                    <wp:posOffset>34925</wp:posOffset>
                  </wp:positionV>
                  <wp:extent cx="560070" cy="99060"/>
                  <wp:effectExtent l="0" t="0" r="0" b="0"/>
                  <wp:wrapNone/>
                  <wp:docPr id="15210368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103681" name=""/>
                          <pic:cNvPicPr/>
                        </pic:nvPicPr>
                        <pic:blipFill>
                          <a:blip r:embed="rId80" cstate="print">
                            <a:extLst>
                              <a:ext uri="{28A0092B-C50C-407E-A947-70E740481C1C}">
                                <a14:useLocalDpi xmlns:a14="http://schemas.microsoft.com/office/drawing/2010/main" val="0"/>
                              </a:ext>
                            </a:extLst>
                          </a:blip>
                          <a:stretch>
                            <a:fillRect/>
                          </a:stretch>
                        </pic:blipFill>
                        <pic:spPr>
                          <a:xfrm>
                            <a:off x="0" y="0"/>
                            <a:ext cx="560070" cy="99060"/>
                          </a:xfrm>
                          <a:prstGeom prst="rect">
                            <a:avLst/>
                          </a:prstGeom>
                        </pic:spPr>
                      </pic:pic>
                    </a:graphicData>
                  </a:graphic>
                  <wp14:sizeRelV relativeFrom="margin">
                    <wp14:pctHeight>0</wp14:pctHeight>
                  </wp14:sizeRelV>
                </wp:anchor>
              </w:drawing>
            </w:r>
            <w:r>
              <w:rPr>
                <w:rFonts w:ascii="Times New Roman" w:hAnsi="Times New Roman"/>
                <w:b/>
                <w:color w:val="265898" w:themeColor="text2" w:themeTint="E6"/>
                <w:sz w:val="20"/>
              </w:rPr>
              <w:t>Nakšu skaits</w:t>
            </w:r>
          </w:p>
          <w:p w14:paraId="446F3F14" w14:textId="77777777" w:rsidR="005A04B3" w:rsidRPr="00A96ED6" w:rsidRDefault="005A04B3" w:rsidP="00125454">
            <w:pPr>
              <w:jc w:val="both"/>
              <w:rPr>
                <w:rFonts w:ascii="Times New Roman" w:hAnsi="Times New Roman" w:cs="Times New Roman"/>
                <w:b/>
                <w:bCs/>
                <w:noProof/>
                <w:color w:val="265898" w:themeColor="text2" w:themeTint="E6"/>
                <w:sz w:val="20"/>
                <w:szCs w:val="18"/>
              </w:rPr>
            </w:pPr>
          </w:p>
          <w:p w14:paraId="7AD3C58B" w14:textId="77777777" w:rsidR="005A04B3" w:rsidRPr="00A96ED6" w:rsidRDefault="005A04B3" w:rsidP="00125454">
            <w:pPr>
              <w:jc w:val="both"/>
              <w:rPr>
                <w:rFonts w:ascii="Times New Roman" w:hAnsi="Times New Roman" w:cs="Times New Roman"/>
                <w:b/>
                <w:bCs/>
                <w:noProof/>
                <w:color w:val="265898" w:themeColor="text2" w:themeTint="E6"/>
                <w:sz w:val="20"/>
                <w:szCs w:val="18"/>
              </w:rPr>
            </w:pPr>
            <w:r>
              <w:rPr>
                <w:rFonts w:ascii="Times New Roman" w:hAnsi="Times New Roman"/>
                <w:b/>
                <w:color w:val="265898" w:themeColor="text2" w:themeTint="E6"/>
                <w:sz w:val="20"/>
              </w:rPr>
              <w:t>12.h Vai jums šā ceļojuma laikā radās citi izdevumi?</w:t>
            </w:r>
          </w:p>
          <w:p w14:paraId="294E5930" w14:textId="77777777" w:rsidR="005A04B3" w:rsidRPr="00A96ED6" w:rsidRDefault="005A04B3" w:rsidP="00125454">
            <w:pPr>
              <w:tabs>
                <w:tab w:val="left" w:leader="dot" w:pos="3937"/>
              </w:tabs>
              <w:jc w:val="both"/>
              <w:rPr>
                <w:rFonts w:ascii="Times New Roman" w:hAnsi="Times New Roman" w:cs="Times New Roman"/>
                <w:noProof/>
                <w:color w:val="265898" w:themeColor="text2" w:themeTint="E6"/>
                <w:sz w:val="20"/>
                <w:szCs w:val="18"/>
              </w:rPr>
            </w:pPr>
            <w:r>
              <w:rPr>
                <w:rFonts w:ascii="Times New Roman" w:hAnsi="Times New Roman"/>
                <w:color w:val="265898" w:themeColor="text2" w:themeTint="E6"/>
                <w:sz w:val="20"/>
              </w:rPr>
              <w:t>- Jā</w:t>
            </w:r>
            <w:r>
              <w:rPr>
                <w:rFonts w:ascii="Times New Roman" w:hAnsi="Times New Roman"/>
                <w:color w:val="265898" w:themeColor="text2" w:themeTint="E6"/>
                <w:sz w:val="20"/>
              </w:rPr>
              <w:tab/>
              <w:t>1</w:t>
            </w:r>
          </w:p>
          <w:p w14:paraId="3DC04B4C" w14:textId="77777777" w:rsidR="005A04B3" w:rsidRPr="00A96ED6" w:rsidRDefault="005A04B3" w:rsidP="00125454">
            <w:pPr>
              <w:tabs>
                <w:tab w:val="left" w:leader="dot" w:pos="3937"/>
              </w:tabs>
              <w:jc w:val="both"/>
              <w:rPr>
                <w:rFonts w:ascii="Times New Roman" w:hAnsi="Times New Roman" w:cs="Times New Roman"/>
                <w:noProof/>
                <w:color w:val="265898" w:themeColor="text2" w:themeTint="E6"/>
                <w:sz w:val="20"/>
                <w:szCs w:val="18"/>
              </w:rPr>
            </w:pPr>
            <w:r>
              <w:rPr>
                <w:rFonts w:ascii="Times New Roman" w:hAnsi="Times New Roman"/>
                <w:color w:val="265898" w:themeColor="text2" w:themeTint="E6"/>
                <w:sz w:val="20"/>
              </w:rPr>
              <w:t>- Nē</w:t>
            </w:r>
            <w:r>
              <w:rPr>
                <w:rFonts w:ascii="Times New Roman" w:hAnsi="Times New Roman"/>
                <w:color w:val="265898" w:themeColor="text2" w:themeTint="E6"/>
                <w:sz w:val="20"/>
              </w:rPr>
              <w:tab/>
              <w:t>2→Q. 16.a</w:t>
            </w:r>
          </w:p>
        </w:tc>
      </w:tr>
    </w:tbl>
    <w:p w14:paraId="73E9BE3B" w14:textId="77777777" w:rsidR="005A04B3" w:rsidRPr="00A96ED6" w:rsidRDefault="005A04B3" w:rsidP="005A04B3">
      <w:pPr>
        <w:widowControl/>
        <w:autoSpaceDE/>
        <w:autoSpaceDN/>
        <w:spacing w:after="160" w:line="259" w:lineRule="auto"/>
        <w:rPr>
          <w:rFonts w:ascii="Times New Roman" w:hAnsi="Times New Roman" w:cs="Times New Roman"/>
          <w:noProof/>
          <w:sz w:val="24"/>
        </w:rPr>
      </w:pPr>
      <w:r>
        <w:br w:type="page"/>
      </w: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566"/>
        <w:gridCol w:w="1576"/>
        <w:gridCol w:w="935"/>
        <w:gridCol w:w="1028"/>
        <w:gridCol w:w="2365"/>
        <w:gridCol w:w="323"/>
        <w:gridCol w:w="1220"/>
        <w:gridCol w:w="1118"/>
      </w:tblGrid>
      <w:tr w:rsidR="005A04B3" w:rsidRPr="00A96ED6" w14:paraId="16920CEF" w14:textId="77777777" w:rsidTr="00125454">
        <w:tc>
          <w:tcPr>
            <w:tcW w:w="310" w:type="pct"/>
            <w:tcBorders>
              <w:top w:val="nil"/>
              <w:left w:val="nil"/>
              <w:bottom w:val="single" w:sz="8" w:space="0" w:color="auto"/>
              <w:right w:val="nil"/>
            </w:tcBorders>
          </w:tcPr>
          <w:p w14:paraId="6933DC36" w14:textId="77777777" w:rsidR="005A04B3" w:rsidRPr="00A96ED6" w:rsidRDefault="005A04B3" w:rsidP="00125454">
            <w:pPr>
              <w:jc w:val="both"/>
              <w:rPr>
                <w:rFonts w:ascii="Times New Roman" w:hAnsi="Times New Roman" w:cs="Times New Roman"/>
                <w:noProof/>
                <w:color w:val="265898" w:themeColor="text2" w:themeTint="E6"/>
                <w:sz w:val="20"/>
                <w:szCs w:val="20"/>
              </w:rPr>
            </w:pPr>
          </w:p>
        </w:tc>
        <w:tc>
          <w:tcPr>
            <w:tcW w:w="4690" w:type="pct"/>
            <w:gridSpan w:val="7"/>
            <w:tcBorders>
              <w:top w:val="nil"/>
              <w:left w:val="nil"/>
              <w:right w:val="nil"/>
            </w:tcBorders>
            <w:shd w:val="clear" w:color="auto" w:fill="D9D9D9" w:themeFill="background1" w:themeFillShade="D9"/>
          </w:tcPr>
          <w:p w14:paraId="0FE4E567" w14:textId="77777777" w:rsidR="005A04B3" w:rsidRDefault="005A04B3" w:rsidP="00125454">
            <w:pPr>
              <w:jc w:val="both"/>
              <w:rPr>
                <w:rFonts w:ascii="Times New Roman" w:hAnsi="Times New Roman"/>
                <w:b/>
                <w:color w:val="265898" w:themeColor="text2" w:themeTint="E6"/>
                <w:sz w:val="20"/>
              </w:rPr>
            </w:pPr>
            <w:r>
              <w:rPr>
                <w:rFonts w:ascii="Times New Roman" w:hAnsi="Times New Roman"/>
                <w:b/>
                <w:color w:val="265898" w:themeColor="text2" w:themeTint="E6"/>
                <w:sz w:val="20"/>
              </w:rPr>
              <w:t>VI. “NEKOMPLEKSIE” CEĻOJUMI + IEPRIEKŠ NEIEKĻAUTIE IZDEVUMI</w:t>
            </w:r>
          </w:p>
          <w:p w14:paraId="0593EA59" w14:textId="77777777" w:rsidR="00CB6B02" w:rsidRPr="00A96ED6" w:rsidRDefault="00CB6B02" w:rsidP="00125454">
            <w:pPr>
              <w:jc w:val="both"/>
              <w:rPr>
                <w:rFonts w:ascii="Times New Roman" w:hAnsi="Times New Roman" w:cs="Times New Roman"/>
                <w:b/>
                <w:bCs/>
                <w:noProof/>
                <w:color w:val="265898" w:themeColor="text2" w:themeTint="E6"/>
                <w:sz w:val="20"/>
                <w:szCs w:val="20"/>
              </w:rPr>
            </w:pPr>
          </w:p>
        </w:tc>
      </w:tr>
      <w:tr w:rsidR="005A04B3" w:rsidRPr="00A96ED6" w14:paraId="5670AD64" w14:textId="77777777" w:rsidTr="00125454">
        <w:tc>
          <w:tcPr>
            <w:tcW w:w="1173" w:type="pct"/>
            <w:gridSpan w:val="2"/>
            <w:vMerge w:val="restart"/>
            <w:tcBorders>
              <w:top w:val="single" w:sz="8" w:space="0" w:color="auto"/>
              <w:left w:val="single" w:sz="8" w:space="0" w:color="auto"/>
            </w:tcBorders>
          </w:tcPr>
          <w:p w14:paraId="7C06F3EE" w14:textId="77777777" w:rsidR="005A04B3" w:rsidRPr="00A96ED6" w:rsidRDefault="005A04B3" w:rsidP="00125454">
            <w:pPr>
              <w:jc w:val="both"/>
              <w:rPr>
                <w:rFonts w:ascii="Times New Roman" w:hAnsi="Times New Roman" w:cs="Times New Roman"/>
                <w:noProof/>
                <w:color w:val="265898" w:themeColor="text2" w:themeTint="E6"/>
                <w:sz w:val="20"/>
                <w:szCs w:val="20"/>
              </w:rPr>
            </w:pPr>
          </w:p>
        </w:tc>
        <w:tc>
          <w:tcPr>
            <w:tcW w:w="1075" w:type="pct"/>
            <w:gridSpan w:val="2"/>
            <w:tcBorders>
              <w:top w:val="single" w:sz="8" w:space="0" w:color="auto"/>
            </w:tcBorders>
            <w:vAlign w:val="center"/>
          </w:tcPr>
          <w:p w14:paraId="31C8D9C3" w14:textId="77777777" w:rsidR="005A04B3" w:rsidRPr="00A96ED6" w:rsidRDefault="005A04B3" w:rsidP="00125454">
            <w:pPr>
              <w:jc w:val="center"/>
              <w:rPr>
                <w:rFonts w:ascii="Times New Roman" w:hAnsi="Times New Roman" w:cs="Times New Roman"/>
                <w:b/>
                <w:bCs/>
                <w:noProof/>
                <w:color w:val="265898" w:themeColor="text2" w:themeTint="E6"/>
                <w:sz w:val="20"/>
                <w:szCs w:val="20"/>
              </w:rPr>
            </w:pPr>
            <w:r>
              <w:rPr>
                <w:rFonts w:ascii="Times New Roman" w:hAnsi="Times New Roman"/>
                <w:b/>
                <w:color w:val="265898" w:themeColor="text2" w:themeTint="E6"/>
                <w:sz w:val="20"/>
              </w:rPr>
              <w:t>13.a Lūdzu, norādiet visus izdevumus, kas jums rādās šā ceļojuma laikā</w:t>
            </w:r>
          </w:p>
        </w:tc>
        <w:tc>
          <w:tcPr>
            <w:tcW w:w="1472" w:type="pct"/>
            <w:gridSpan w:val="2"/>
            <w:tcBorders>
              <w:top w:val="single" w:sz="8" w:space="0" w:color="auto"/>
            </w:tcBorders>
            <w:vAlign w:val="center"/>
          </w:tcPr>
          <w:p w14:paraId="0156E1B0" w14:textId="77777777" w:rsidR="005A04B3" w:rsidRPr="00A96ED6" w:rsidRDefault="005A04B3" w:rsidP="00125454">
            <w:pPr>
              <w:jc w:val="center"/>
              <w:rPr>
                <w:rFonts w:ascii="Times New Roman" w:hAnsi="Times New Roman" w:cs="Times New Roman"/>
                <w:b/>
                <w:bCs/>
                <w:noProof/>
                <w:color w:val="265898" w:themeColor="text2" w:themeTint="E6"/>
                <w:sz w:val="20"/>
                <w:szCs w:val="20"/>
              </w:rPr>
            </w:pPr>
            <w:r>
              <w:rPr>
                <w:rFonts w:ascii="Times New Roman" w:hAnsi="Times New Roman"/>
                <w:b/>
                <w:color w:val="265898" w:themeColor="text2" w:themeTint="E6"/>
                <w:sz w:val="20"/>
              </w:rPr>
              <w:t>13.b Kādus maksājumu līdzekļus jūs izmantojāt? (</w:t>
            </w:r>
            <w:r>
              <w:rPr>
                <w:rFonts w:ascii="Times New Roman" w:hAnsi="Times New Roman"/>
                <w:b/>
                <w:i/>
                <w:iCs/>
                <w:color w:val="265898" w:themeColor="text2" w:themeTint="E6"/>
                <w:sz w:val="20"/>
              </w:rPr>
              <w:t>skat. iepriekš attiecīgos kodus)</w:t>
            </w:r>
          </w:p>
        </w:tc>
        <w:tc>
          <w:tcPr>
            <w:tcW w:w="668" w:type="pct"/>
            <w:tcBorders>
              <w:top w:val="single" w:sz="8" w:space="0" w:color="auto"/>
            </w:tcBorders>
            <w:vAlign w:val="center"/>
          </w:tcPr>
          <w:p w14:paraId="7D1CDA3A" w14:textId="77777777" w:rsidR="005A04B3" w:rsidRPr="00A96ED6" w:rsidRDefault="005A04B3" w:rsidP="00125454">
            <w:pPr>
              <w:jc w:val="center"/>
              <w:rPr>
                <w:rFonts w:ascii="Times New Roman" w:hAnsi="Times New Roman" w:cs="Times New Roman"/>
                <w:b/>
                <w:bCs/>
                <w:noProof/>
                <w:color w:val="265898" w:themeColor="text2" w:themeTint="E6"/>
                <w:sz w:val="20"/>
                <w:szCs w:val="20"/>
              </w:rPr>
            </w:pPr>
            <w:r>
              <w:rPr>
                <w:rFonts w:ascii="Times New Roman" w:hAnsi="Times New Roman"/>
                <w:b/>
                <w:color w:val="265898" w:themeColor="text2" w:themeTint="E6"/>
                <w:sz w:val="20"/>
              </w:rPr>
              <w:t>13.c Iztērētā summa</w:t>
            </w:r>
          </w:p>
        </w:tc>
        <w:tc>
          <w:tcPr>
            <w:tcW w:w="612" w:type="pct"/>
            <w:tcBorders>
              <w:top w:val="single" w:sz="8" w:space="0" w:color="auto"/>
              <w:right w:val="single" w:sz="8" w:space="0" w:color="auto"/>
            </w:tcBorders>
            <w:vAlign w:val="center"/>
          </w:tcPr>
          <w:p w14:paraId="56ECD33D" w14:textId="77777777" w:rsidR="005A04B3" w:rsidRPr="00A96ED6" w:rsidRDefault="005A04B3" w:rsidP="00125454">
            <w:pPr>
              <w:jc w:val="center"/>
              <w:rPr>
                <w:rFonts w:ascii="Times New Roman" w:hAnsi="Times New Roman" w:cs="Times New Roman"/>
                <w:b/>
                <w:bCs/>
                <w:noProof/>
                <w:color w:val="265898" w:themeColor="text2" w:themeTint="E6"/>
                <w:sz w:val="20"/>
                <w:szCs w:val="20"/>
              </w:rPr>
            </w:pPr>
            <w:r>
              <w:rPr>
                <w:rFonts w:ascii="Times New Roman" w:hAnsi="Times New Roman"/>
                <w:b/>
                <w:color w:val="265898" w:themeColor="text2" w:themeTint="E6"/>
                <w:sz w:val="20"/>
              </w:rPr>
              <w:t>13.d Kādā valūtā?</w:t>
            </w:r>
          </w:p>
        </w:tc>
      </w:tr>
      <w:tr w:rsidR="005A04B3" w:rsidRPr="00A96ED6" w14:paraId="214BF4B0" w14:textId="77777777" w:rsidTr="00125454">
        <w:tc>
          <w:tcPr>
            <w:tcW w:w="1173" w:type="pct"/>
            <w:gridSpan w:val="2"/>
            <w:vMerge/>
            <w:tcBorders>
              <w:left w:val="single" w:sz="8" w:space="0" w:color="auto"/>
            </w:tcBorders>
          </w:tcPr>
          <w:p w14:paraId="3BB8B430" w14:textId="77777777" w:rsidR="005A04B3" w:rsidRPr="00A96ED6" w:rsidRDefault="005A04B3" w:rsidP="00125454">
            <w:pPr>
              <w:jc w:val="both"/>
              <w:rPr>
                <w:rFonts w:ascii="Times New Roman" w:hAnsi="Times New Roman" w:cs="Times New Roman"/>
                <w:noProof/>
                <w:color w:val="265898" w:themeColor="text2" w:themeTint="E6"/>
                <w:sz w:val="20"/>
                <w:szCs w:val="20"/>
              </w:rPr>
            </w:pPr>
          </w:p>
        </w:tc>
        <w:tc>
          <w:tcPr>
            <w:tcW w:w="512" w:type="pct"/>
            <w:vAlign w:val="center"/>
          </w:tcPr>
          <w:p w14:paraId="37E56DA1" w14:textId="77777777" w:rsidR="005A04B3" w:rsidRPr="00A96ED6" w:rsidRDefault="005A04B3" w:rsidP="00125454">
            <w:pPr>
              <w:jc w:val="center"/>
              <w:rPr>
                <w:rFonts w:ascii="Times New Roman" w:hAnsi="Times New Roman" w:cs="Times New Roman"/>
                <w:b/>
                <w:bCs/>
                <w:noProof/>
                <w:color w:val="265898" w:themeColor="text2" w:themeTint="E6"/>
                <w:sz w:val="20"/>
                <w:szCs w:val="20"/>
              </w:rPr>
            </w:pPr>
            <w:r>
              <w:rPr>
                <w:rFonts w:ascii="Times New Roman" w:hAnsi="Times New Roman"/>
                <w:b/>
                <w:color w:val="265898" w:themeColor="text2" w:themeTint="E6"/>
                <w:sz w:val="20"/>
              </w:rPr>
              <w:t>JĀ</w:t>
            </w:r>
          </w:p>
        </w:tc>
        <w:tc>
          <w:tcPr>
            <w:tcW w:w="563" w:type="pct"/>
            <w:vAlign w:val="center"/>
          </w:tcPr>
          <w:p w14:paraId="77AB8B4F" w14:textId="77777777" w:rsidR="005A04B3" w:rsidRPr="00A96ED6" w:rsidRDefault="005A04B3" w:rsidP="00125454">
            <w:pPr>
              <w:jc w:val="center"/>
              <w:rPr>
                <w:rFonts w:ascii="Times New Roman" w:hAnsi="Times New Roman" w:cs="Times New Roman"/>
                <w:b/>
                <w:bCs/>
                <w:noProof/>
                <w:color w:val="265898" w:themeColor="text2" w:themeTint="E6"/>
                <w:sz w:val="20"/>
                <w:szCs w:val="20"/>
              </w:rPr>
            </w:pPr>
            <w:r>
              <w:rPr>
                <w:rFonts w:ascii="Times New Roman" w:hAnsi="Times New Roman"/>
                <w:b/>
                <w:color w:val="265898" w:themeColor="text2" w:themeTint="E6"/>
                <w:sz w:val="20"/>
              </w:rPr>
              <w:t>NĒ</w:t>
            </w:r>
          </w:p>
        </w:tc>
        <w:tc>
          <w:tcPr>
            <w:tcW w:w="1295" w:type="pct"/>
            <w:tcBorders>
              <w:right w:val="nil"/>
            </w:tcBorders>
          </w:tcPr>
          <w:p w14:paraId="0B0C3D07" w14:textId="77777777" w:rsidR="005A04B3" w:rsidRPr="00A96ED6" w:rsidRDefault="005A04B3" w:rsidP="00125454">
            <w:pPr>
              <w:ind w:left="6" w:right="163"/>
              <w:jc w:val="both"/>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 xml:space="preserve">- Maksāšana </w:t>
            </w:r>
            <w:r>
              <w:rPr>
                <w:rFonts w:ascii="Times New Roman" w:hAnsi="Times New Roman"/>
                <w:color w:val="265898" w:themeColor="text2" w:themeTint="E6"/>
                <w:sz w:val="20"/>
                <w:u w:val="single"/>
              </w:rPr>
              <w:t>skaidrā naudā</w:t>
            </w:r>
            <w:r>
              <w:rPr>
                <w:rFonts w:ascii="Times New Roman" w:hAnsi="Times New Roman"/>
                <w:color w:val="265898" w:themeColor="text2" w:themeTint="E6"/>
                <w:sz w:val="20"/>
              </w:rPr>
              <w:t xml:space="preserve"> jebkurā valūtā</w:t>
            </w:r>
          </w:p>
          <w:p w14:paraId="6F8DFB99" w14:textId="77777777" w:rsidR="005A04B3" w:rsidRPr="00A96ED6" w:rsidRDefault="005A04B3" w:rsidP="00125454">
            <w:pPr>
              <w:ind w:left="6" w:right="163"/>
              <w:jc w:val="both"/>
              <w:rPr>
                <w:rFonts w:ascii="Times New Roman" w:hAnsi="Times New Roman" w:cs="Times New Roman"/>
                <w:noProof/>
                <w:color w:val="265898" w:themeColor="text2" w:themeTint="E6"/>
                <w:sz w:val="20"/>
                <w:szCs w:val="20"/>
                <w:u w:val="single"/>
              </w:rPr>
            </w:pPr>
            <w:r>
              <w:rPr>
                <w:rFonts w:ascii="Times New Roman" w:hAnsi="Times New Roman"/>
                <w:color w:val="265898" w:themeColor="text2" w:themeTint="E6"/>
                <w:sz w:val="20"/>
              </w:rPr>
              <w:t xml:space="preserve">- Maksāšana ar </w:t>
            </w:r>
            <w:r>
              <w:rPr>
                <w:rFonts w:ascii="Times New Roman" w:hAnsi="Times New Roman"/>
                <w:color w:val="265898" w:themeColor="text2" w:themeTint="E6"/>
                <w:sz w:val="20"/>
                <w:u w:val="single"/>
              </w:rPr>
              <w:t>kredītkarti vai debetkarti</w:t>
            </w:r>
          </w:p>
          <w:p w14:paraId="34FA166B" w14:textId="77777777" w:rsidR="005A04B3" w:rsidRPr="00A96ED6" w:rsidRDefault="005A04B3" w:rsidP="00125454">
            <w:pPr>
              <w:ind w:left="6" w:right="163"/>
              <w:jc w:val="both"/>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 Maksāšana ar maksājuma uzdevumu</w:t>
            </w:r>
          </w:p>
          <w:p w14:paraId="793AC7D5" w14:textId="77777777" w:rsidR="005A04B3" w:rsidRPr="00A96ED6" w:rsidRDefault="005A04B3" w:rsidP="00125454">
            <w:pPr>
              <w:ind w:left="6" w:right="163"/>
              <w:jc w:val="both"/>
              <w:rPr>
                <w:rFonts w:ascii="Times New Roman" w:hAnsi="Times New Roman" w:cs="Times New Roman"/>
                <w:noProof/>
                <w:color w:val="265898" w:themeColor="text2" w:themeTint="E6"/>
                <w:sz w:val="20"/>
                <w:szCs w:val="20"/>
                <w:u w:val="single"/>
              </w:rPr>
            </w:pPr>
            <w:r>
              <w:rPr>
                <w:rFonts w:ascii="Times New Roman" w:hAnsi="Times New Roman"/>
                <w:color w:val="265898" w:themeColor="text2" w:themeTint="E6"/>
                <w:sz w:val="20"/>
              </w:rPr>
              <w:t xml:space="preserve">- Maksāšana ar </w:t>
            </w:r>
            <w:r>
              <w:rPr>
                <w:rFonts w:ascii="Times New Roman" w:hAnsi="Times New Roman"/>
                <w:color w:val="265898" w:themeColor="text2" w:themeTint="E6"/>
                <w:sz w:val="20"/>
                <w:u w:val="single"/>
              </w:rPr>
              <w:t>citiem maksājumu līdzekļiem</w:t>
            </w:r>
          </w:p>
          <w:p w14:paraId="5F1122B9" w14:textId="77777777" w:rsidR="005A04B3" w:rsidRPr="00A96ED6" w:rsidRDefault="005A04B3" w:rsidP="00125454">
            <w:pPr>
              <w:ind w:left="6" w:right="163"/>
              <w:jc w:val="both"/>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 Viesmīlība / bez maksas</w:t>
            </w:r>
          </w:p>
        </w:tc>
        <w:tc>
          <w:tcPr>
            <w:tcW w:w="177" w:type="pct"/>
            <w:tcBorders>
              <w:left w:val="nil"/>
            </w:tcBorders>
          </w:tcPr>
          <w:p w14:paraId="2F6E0639" w14:textId="77777777" w:rsidR="005A04B3" w:rsidRPr="00A96ED6" w:rsidRDefault="005A04B3" w:rsidP="00125454">
            <w:pPr>
              <w:ind w:right="-226"/>
              <w:jc w:val="both"/>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2</w:t>
            </w:r>
          </w:p>
          <w:p w14:paraId="2AF18B94" w14:textId="77777777" w:rsidR="005A04B3" w:rsidRPr="00A96ED6" w:rsidRDefault="005A04B3" w:rsidP="00125454">
            <w:pPr>
              <w:ind w:right="-226"/>
              <w:jc w:val="both"/>
              <w:rPr>
                <w:rFonts w:ascii="Times New Roman" w:hAnsi="Times New Roman" w:cs="Times New Roman"/>
                <w:noProof/>
                <w:color w:val="265898" w:themeColor="text2" w:themeTint="E6"/>
                <w:sz w:val="20"/>
                <w:szCs w:val="20"/>
              </w:rPr>
            </w:pPr>
          </w:p>
          <w:p w14:paraId="0F848290" w14:textId="77777777" w:rsidR="005A04B3" w:rsidRPr="00A96ED6" w:rsidRDefault="005A04B3" w:rsidP="00125454">
            <w:pPr>
              <w:ind w:right="-226"/>
              <w:jc w:val="both"/>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3</w:t>
            </w:r>
          </w:p>
          <w:p w14:paraId="699180F6" w14:textId="77777777" w:rsidR="005A04B3" w:rsidRPr="00A96ED6" w:rsidRDefault="005A04B3" w:rsidP="00125454">
            <w:pPr>
              <w:ind w:right="-226"/>
              <w:jc w:val="both"/>
              <w:rPr>
                <w:rFonts w:ascii="Times New Roman" w:hAnsi="Times New Roman" w:cs="Times New Roman"/>
                <w:noProof/>
                <w:color w:val="265898" w:themeColor="text2" w:themeTint="E6"/>
                <w:sz w:val="20"/>
                <w:szCs w:val="20"/>
              </w:rPr>
            </w:pPr>
          </w:p>
          <w:p w14:paraId="0E0D557B" w14:textId="77777777" w:rsidR="005A04B3" w:rsidRPr="00A96ED6" w:rsidRDefault="005A04B3" w:rsidP="00125454">
            <w:pPr>
              <w:ind w:right="-226"/>
              <w:jc w:val="both"/>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8</w:t>
            </w:r>
          </w:p>
          <w:p w14:paraId="309509AE" w14:textId="77777777" w:rsidR="005A04B3" w:rsidRPr="00A96ED6" w:rsidRDefault="005A04B3" w:rsidP="00125454">
            <w:pPr>
              <w:ind w:right="-226"/>
              <w:jc w:val="both"/>
              <w:rPr>
                <w:rFonts w:ascii="Times New Roman" w:hAnsi="Times New Roman" w:cs="Times New Roman"/>
                <w:noProof/>
                <w:color w:val="265898" w:themeColor="text2" w:themeTint="E6"/>
                <w:sz w:val="20"/>
                <w:szCs w:val="20"/>
              </w:rPr>
            </w:pPr>
          </w:p>
          <w:p w14:paraId="60A12250" w14:textId="77777777" w:rsidR="005A04B3" w:rsidRPr="00A96ED6" w:rsidRDefault="005A04B3" w:rsidP="00125454">
            <w:pPr>
              <w:ind w:right="-226"/>
              <w:jc w:val="both"/>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4</w:t>
            </w:r>
          </w:p>
          <w:p w14:paraId="20AE498E" w14:textId="77777777" w:rsidR="005A04B3" w:rsidRPr="00A96ED6" w:rsidRDefault="005A04B3" w:rsidP="00125454">
            <w:pPr>
              <w:ind w:right="-226"/>
              <w:jc w:val="both"/>
              <w:rPr>
                <w:rFonts w:ascii="Times New Roman" w:hAnsi="Times New Roman" w:cs="Times New Roman"/>
                <w:noProof/>
                <w:color w:val="265898" w:themeColor="text2" w:themeTint="E6"/>
                <w:sz w:val="20"/>
                <w:szCs w:val="20"/>
              </w:rPr>
            </w:pPr>
          </w:p>
          <w:p w14:paraId="5948950A" w14:textId="77777777" w:rsidR="005A04B3" w:rsidRPr="00A96ED6" w:rsidRDefault="005A04B3" w:rsidP="00125454">
            <w:pPr>
              <w:ind w:right="-226"/>
              <w:jc w:val="both"/>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7</w:t>
            </w:r>
          </w:p>
        </w:tc>
        <w:tc>
          <w:tcPr>
            <w:tcW w:w="668" w:type="pct"/>
          </w:tcPr>
          <w:p w14:paraId="508A9346" w14:textId="77777777" w:rsidR="005A04B3" w:rsidRPr="00A96ED6" w:rsidRDefault="005A04B3" w:rsidP="00125454">
            <w:pPr>
              <w:jc w:val="both"/>
              <w:rPr>
                <w:rFonts w:ascii="Times New Roman" w:hAnsi="Times New Roman" w:cs="Times New Roman"/>
                <w:noProof/>
                <w:color w:val="265898" w:themeColor="text2" w:themeTint="E6"/>
                <w:sz w:val="20"/>
                <w:szCs w:val="20"/>
              </w:rPr>
            </w:pPr>
          </w:p>
        </w:tc>
        <w:tc>
          <w:tcPr>
            <w:tcW w:w="612" w:type="pct"/>
            <w:tcBorders>
              <w:right w:val="single" w:sz="8" w:space="0" w:color="auto"/>
            </w:tcBorders>
          </w:tcPr>
          <w:p w14:paraId="6F40BAD2" w14:textId="77777777" w:rsidR="005A04B3" w:rsidRPr="00A96ED6" w:rsidRDefault="005A04B3" w:rsidP="00125454">
            <w:pPr>
              <w:jc w:val="both"/>
              <w:rPr>
                <w:rFonts w:ascii="Times New Roman" w:hAnsi="Times New Roman" w:cs="Times New Roman"/>
                <w:noProof/>
                <w:color w:val="265898" w:themeColor="text2" w:themeTint="E6"/>
                <w:sz w:val="20"/>
                <w:szCs w:val="20"/>
              </w:rPr>
            </w:pPr>
          </w:p>
        </w:tc>
      </w:tr>
      <w:tr w:rsidR="005A04B3" w:rsidRPr="00A96ED6" w14:paraId="29B4562A" w14:textId="77777777" w:rsidTr="00125454">
        <w:trPr>
          <w:trHeight w:val="1072"/>
        </w:trPr>
        <w:tc>
          <w:tcPr>
            <w:tcW w:w="1173" w:type="pct"/>
            <w:gridSpan w:val="2"/>
            <w:vMerge w:val="restart"/>
            <w:tcBorders>
              <w:left w:val="single" w:sz="8" w:space="0" w:color="auto"/>
            </w:tcBorders>
          </w:tcPr>
          <w:p w14:paraId="79F6DB13" w14:textId="77777777" w:rsidR="005A04B3" w:rsidRPr="00A96ED6" w:rsidRDefault="005A04B3" w:rsidP="003354F3">
            <w:pPr>
              <w:pStyle w:val="ListParagraph"/>
              <w:numPr>
                <w:ilvl w:val="0"/>
                <w:numId w:val="120"/>
              </w:numPr>
              <w:ind w:left="172" w:hanging="172"/>
              <w:contextualSpacing/>
              <w:jc w:val="both"/>
              <w:rPr>
                <w:rFonts w:ascii="Times New Roman" w:hAnsi="Times New Roman" w:cs="Times New Roman"/>
                <w:b/>
                <w:bCs/>
                <w:noProof/>
                <w:color w:val="265898" w:themeColor="text2" w:themeTint="E6"/>
                <w:sz w:val="20"/>
                <w:szCs w:val="20"/>
              </w:rPr>
            </w:pPr>
            <w:r>
              <w:rPr>
                <w:rFonts w:ascii="Times New Roman" w:hAnsi="Times New Roman"/>
                <w:b/>
                <w:color w:val="265898" w:themeColor="text2" w:themeTint="E6"/>
                <w:sz w:val="20"/>
              </w:rPr>
              <w:t xml:space="preserve">Ceļošana </w:t>
            </w:r>
            <w:r>
              <w:rPr>
                <w:rFonts w:ascii="Times New Roman" w:hAnsi="Times New Roman"/>
                <w:b/>
                <w:color w:val="265898" w:themeColor="text2" w:themeTint="E6"/>
                <w:sz w:val="20"/>
                <w:u w:val="single"/>
              </w:rPr>
              <w:t>ārpus Itālijas</w:t>
            </w:r>
          </w:p>
          <w:p w14:paraId="0E3F71A0" w14:textId="77777777" w:rsidR="005A04B3" w:rsidRPr="00A96ED6" w:rsidRDefault="005A04B3" w:rsidP="00125454">
            <w:pPr>
              <w:pStyle w:val="ListParagraph"/>
              <w:ind w:left="249" w:hanging="142"/>
              <w:jc w:val="both"/>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 xml:space="preserve">- Biļetes par </w:t>
            </w:r>
            <w:r>
              <w:rPr>
                <w:rFonts w:ascii="Times New Roman" w:hAnsi="Times New Roman"/>
                <w:color w:val="265898" w:themeColor="text2" w:themeTint="E6"/>
                <w:sz w:val="20"/>
                <w:u w:val="single"/>
              </w:rPr>
              <w:t>ceļojumiem starp Itāliju un citām valstīm</w:t>
            </w:r>
            <w:r>
              <w:rPr>
                <w:rFonts w:ascii="Times New Roman" w:hAnsi="Times New Roman"/>
                <w:color w:val="265898" w:themeColor="text2" w:themeTint="E6"/>
                <w:sz w:val="20"/>
              </w:rPr>
              <w:t xml:space="preserve"> (biļetes atpakaļbraucienam)</w:t>
            </w:r>
          </w:p>
          <w:p w14:paraId="32F6B535" w14:textId="77777777" w:rsidR="005A04B3" w:rsidRPr="00A96ED6" w:rsidRDefault="005A04B3" w:rsidP="00125454">
            <w:pPr>
              <w:pStyle w:val="ListParagraph"/>
              <w:ind w:left="249" w:hanging="142"/>
              <w:jc w:val="both"/>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 xml:space="preserve">- Biļetes, ja tādas ir, par </w:t>
            </w:r>
            <w:r>
              <w:rPr>
                <w:rFonts w:ascii="Times New Roman" w:hAnsi="Times New Roman"/>
                <w:color w:val="265898" w:themeColor="text2" w:themeTint="E6"/>
                <w:sz w:val="20"/>
                <w:u w:val="single"/>
              </w:rPr>
              <w:t>ceļojumiem pa jūsu dzīvesvietas valsti un citām valstīm</w:t>
            </w:r>
          </w:p>
        </w:tc>
        <w:tc>
          <w:tcPr>
            <w:tcW w:w="512" w:type="pct"/>
            <w:tcBorders>
              <w:bottom w:val="nil"/>
              <w:right w:val="single" w:sz="4" w:space="0" w:color="auto"/>
            </w:tcBorders>
            <w:vAlign w:val="center"/>
          </w:tcPr>
          <w:p w14:paraId="3D9280EE"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1</w:t>
            </w:r>
          </w:p>
        </w:tc>
        <w:tc>
          <w:tcPr>
            <w:tcW w:w="563" w:type="pct"/>
            <w:tcBorders>
              <w:left w:val="single" w:sz="4" w:space="0" w:color="auto"/>
              <w:bottom w:val="nil"/>
            </w:tcBorders>
            <w:vAlign w:val="center"/>
          </w:tcPr>
          <w:p w14:paraId="3868F9A9"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2</w:t>
            </w:r>
          </w:p>
        </w:tc>
        <w:tc>
          <w:tcPr>
            <w:tcW w:w="1472" w:type="pct"/>
            <w:gridSpan w:val="2"/>
            <w:vMerge w:val="restart"/>
          </w:tcPr>
          <w:p w14:paraId="2E3EA203"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47488" behindDoc="0" locked="0" layoutInCell="1" allowOverlap="1" wp14:anchorId="1AC9FCC4" wp14:editId="51F2B468">
                  <wp:simplePos x="0" y="0"/>
                  <wp:positionH relativeFrom="column">
                    <wp:posOffset>264094</wp:posOffset>
                  </wp:positionH>
                  <wp:positionV relativeFrom="paragraph">
                    <wp:posOffset>1020445</wp:posOffset>
                  </wp:positionV>
                  <wp:extent cx="987276" cy="263977"/>
                  <wp:effectExtent l="0" t="0" r="3810" b="3175"/>
                  <wp:wrapNone/>
                  <wp:docPr id="156060922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0609227" name=""/>
                          <pic:cNvPicPr/>
                        </pic:nvPicPr>
                        <pic:blipFill>
                          <a:blip r:embed="rId81">
                            <a:extLst>
                              <a:ext uri="{28A0092B-C50C-407E-A947-70E740481C1C}">
                                <a14:useLocalDpi xmlns:a14="http://schemas.microsoft.com/office/drawing/2010/main" val="0"/>
                              </a:ext>
                            </a:extLst>
                          </a:blip>
                          <a:stretch>
                            <a:fillRect/>
                          </a:stretch>
                        </pic:blipFill>
                        <pic:spPr>
                          <a:xfrm>
                            <a:off x="0" y="0"/>
                            <a:ext cx="987276" cy="263977"/>
                          </a:xfrm>
                          <a:prstGeom prst="rect">
                            <a:avLst/>
                          </a:prstGeom>
                        </pic:spPr>
                      </pic:pic>
                    </a:graphicData>
                  </a:graphic>
                </wp:anchor>
              </w:drawing>
            </w:r>
            <w:r>
              <w:rPr>
                <w:rFonts w:ascii="Times New Roman" w:hAnsi="Times New Roman"/>
                <w:noProof/>
                <w:color w:val="265898" w:themeColor="text2" w:themeTint="E6"/>
                <w:sz w:val="20"/>
              </w:rPr>
              <w:drawing>
                <wp:anchor distT="0" distB="0" distL="114300" distR="114300" simplePos="0" relativeHeight="251648512" behindDoc="0" locked="0" layoutInCell="1" allowOverlap="1" wp14:anchorId="66FFE560" wp14:editId="020F8DCA">
                  <wp:simplePos x="0" y="0"/>
                  <wp:positionH relativeFrom="column">
                    <wp:posOffset>262981</wp:posOffset>
                  </wp:positionH>
                  <wp:positionV relativeFrom="paragraph">
                    <wp:posOffset>311876</wp:posOffset>
                  </wp:positionV>
                  <wp:extent cx="987276" cy="263977"/>
                  <wp:effectExtent l="0" t="0" r="3810" b="3175"/>
                  <wp:wrapNone/>
                  <wp:docPr id="17083764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0609227" name=""/>
                          <pic:cNvPicPr/>
                        </pic:nvPicPr>
                        <pic:blipFill>
                          <a:blip r:embed="rId81">
                            <a:extLst>
                              <a:ext uri="{28A0092B-C50C-407E-A947-70E740481C1C}">
                                <a14:useLocalDpi xmlns:a14="http://schemas.microsoft.com/office/drawing/2010/main" val="0"/>
                              </a:ext>
                            </a:extLst>
                          </a:blip>
                          <a:stretch>
                            <a:fillRect/>
                          </a:stretch>
                        </pic:blipFill>
                        <pic:spPr>
                          <a:xfrm>
                            <a:off x="0" y="0"/>
                            <a:ext cx="987276" cy="263977"/>
                          </a:xfrm>
                          <a:prstGeom prst="rect">
                            <a:avLst/>
                          </a:prstGeom>
                        </pic:spPr>
                      </pic:pic>
                    </a:graphicData>
                  </a:graphic>
                </wp:anchor>
              </w:drawing>
            </w:r>
          </w:p>
        </w:tc>
        <w:tc>
          <w:tcPr>
            <w:tcW w:w="668" w:type="pct"/>
            <w:vMerge w:val="restart"/>
          </w:tcPr>
          <w:p w14:paraId="33DA09DC"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60800" behindDoc="0" locked="0" layoutInCell="1" allowOverlap="1" wp14:anchorId="29BF1FCD" wp14:editId="2433D5C4">
                  <wp:simplePos x="0" y="0"/>
                  <wp:positionH relativeFrom="column">
                    <wp:posOffset>27305</wp:posOffset>
                  </wp:positionH>
                  <wp:positionV relativeFrom="paragraph">
                    <wp:posOffset>712107</wp:posOffset>
                  </wp:positionV>
                  <wp:extent cx="630489" cy="228177"/>
                  <wp:effectExtent l="0" t="0" r="0" b="635"/>
                  <wp:wrapNone/>
                  <wp:docPr id="18882981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8846382" name=""/>
                          <pic:cNvPicPr/>
                        </pic:nvPicPr>
                        <pic:blipFill>
                          <a:blip r:embed="rId82">
                            <a:extLst>
                              <a:ext uri="{28A0092B-C50C-407E-A947-70E740481C1C}">
                                <a14:useLocalDpi xmlns:a14="http://schemas.microsoft.com/office/drawing/2010/main" val="0"/>
                              </a:ext>
                            </a:extLst>
                          </a:blip>
                          <a:stretch>
                            <a:fillRect/>
                          </a:stretch>
                        </pic:blipFill>
                        <pic:spPr>
                          <a:xfrm>
                            <a:off x="0" y="0"/>
                            <a:ext cx="630489" cy="228177"/>
                          </a:xfrm>
                          <a:prstGeom prst="rect">
                            <a:avLst/>
                          </a:prstGeom>
                        </pic:spPr>
                      </pic:pic>
                    </a:graphicData>
                  </a:graphic>
                  <wp14:sizeRelH relativeFrom="margin">
                    <wp14:pctWidth>0</wp14:pctWidth>
                  </wp14:sizeRelH>
                  <wp14:sizeRelV relativeFrom="margin">
                    <wp14:pctHeight>0</wp14:pctHeight>
                  </wp14:sizeRelV>
                </wp:anchor>
              </w:drawing>
            </w:r>
            <w:r>
              <w:rPr>
                <w:rFonts w:ascii="Times New Roman" w:hAnsi="Times New Roman"/>
                <w:noProof/>
                <w:color w:val="265898" w:themeColor="text2" w:themeTint="E6"/>
                <w:sz w:val="20"/>
              </w:rPr>
              <w:drawing>
                <wp:anchor distT="0" distB="0" distL="114300" distR="114300" simplePos="0" relativeHeight="251659776" behindDoc="0" locked="0" layoutInCell="1" allowOverlap="1" wp14:anchorId="739C85F5" wp14:editId="56CC0C54">
                  <wp:simplePos x="0" y="0"/>
                  <wp:positionH relativeFrom="column">
                    <wp:posOffset>29664</wp:posOffset>
                  </wp:positionH>
                  <wp:positionV relativeFrom="paragraph">
                    <wp:posOffset>346438</wp:posOffset>
                  </wp:positionV>
                  <wp:extent cx="630489" cy="228177"/>
                  <wp:effectExtent l="0" t="0" r="0" b="635"/>
                  <wp:wrapNone/>
                  <wp:docPr id="136884638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8846382" name=""/>
                          <pic:cNvPicPr/>
                        </pic:nvPicPr>
                        <pic:blipFill>
                          <a:blip r:embed="rId82">
                            <a:extLst>
                              <a:ext uri="{28A0092B-C50C-407E-A947-70E740481C1C}">
                                <a14:useLocalDpi xmlns:a14="http://schemas.microsoft.com/office/drawing/2010/main" val="0"/>
                              </a:ext>
                            </a:extLst>
                          </a:blip>
                          <a:stretch>
                            <a:fillRect/>
                          </a:stretch>
                        </pic:blipFill>
                        <pic:spPr>
                          <a:xfrm>
                            <a:off x="0" y="0"/>
                            <a:ext cx="630489" cy="228177"/>
                          </a:xfrm>
                          <a:prstGeom prst="rect">
                            <a:avLst/>
                          </a:prstGeom>
                        </pic:spPr>
                      </pic:pic>
                    </a:graphicData>
                  </a:graphic>
                  <wp14:sizeRelH relativeFrom="margin">
                    <wp14:pctWidth>0</wp14:pctWidth>
                  </wp14:sizeRelH>
                  <wp14:sizeRelV relativeFrom="margin">
                    <wp14:pctHeight>0</wp14:pctHeight>
                  </wp14:sizeRelV>
                </wp:anchor>
              </w:drawing>
            </w:r>
          </w:p>
        </w:tc>
        <w:tc>
          <w:tcPr>
            <w:tcW w:w="612" w:type="pct"/>
            <w:vMerge w:val="restart"/>
            <w:tcBorders>
              <w:right w:val="single" w:sz="8" w:space="0" w:color="auto"/>
            </w:tcBorders>
          </w:tcPr>
          <w:p w14:paraId="4EB8FC50"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66944" behindDoc="0" locked="0" layoutInCell="1" allowOverlap="1" wp14:anchorId="6D01C3F6" wp14:editId="77C79F36">
                  <wp:simplePos x="0" y="0"/>
                  <wp:positionH relativeFrom="column">
                    <wp:posOffset>4445</wp:posOffset>
                  </wp:positionH>
                  <wp:positionV relativeFrom="paragraph">
                    <wp:posOffset>343535</wp:posOffset>
                  </wp:positionV>
                  <wp:extent cx="660400" cy="203200"/>
                  <wp:effectExtent l="0" t="0" r="6350" b="6350"/>
                  <wp:wrapNone/>
                  <wp:docPr id="171970025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9700253" name=""/>
                          <pic:cNvPicPr/>
                        </pic:nvPicPr>
                        <pic:blipFill>
                          <a:blip r:embed="rId83">
                            <a:extLst>
                              <a:ext uri="{28A0092B-C50C-407E-A947-70E740481C1C}">
                                <a14:useLocalDpi xmlns:a14="http://schemas.microsoft.com/office/drawing/2010/main" val="0"/>
                              </a:ext>
                            </a:extLst>
                          </a:blip>
                          <a:stretch>
                            <a:fillRect/>
                          </a:stretch>
                        </pic:blipFill>
                        <pic:spPr>
                          <a:xfrm>
                            <a:off x="0" y="0"/>
                            <a:ext cx="660400" cy="203200"/>
                          </a:xfrm>
                          <a:prstGeom prst="rect">
                            <a:avLst/>
                          </a:prstGeom>
                        </pic:spPr>
                      </pic:pic>
                    </a:graphicData>
                  </a:graphic>
                  <wp14:sizeRelH relativeFrom="margin">
                    <wp14:pctWidth>0</wp14:pctWidth>
                  </wp14:sizeRelH>
                  <wp14:sizeRelV relativeFrom="margin">
                    <wp14:pctHeight>0</wp14:pctHeight>
                  </wp14:sizeRelV>
                </wp:anchor>
              </w:drawing>
            </w:r>
            <w:r>
              <w:rPr>
                <w:rFonts w:ascii="Times New Roman" w:hAnsi="Times New Roman"/>
                <w:noProof/>
                <w:color w:val="265898" w:themeColor="text2" w:themeTint="E6"/>
                <w:sz w:val="20"/>
              </w:rPr>
              <w:drawing>
                <wp:anchor distT="0" distB="0" distL="114300" distR="114300" simplePos="0" relativeHeight="251667968" behindDoc="0" locked="0" layoutInCell="1" allowOverlap="1" wp14:anchorId="4033DBB8" wp14:editId="2080FA7C">
                  <wp:simplePos x="0" y="0"/>
                  <wp:positionH relativeFrom="column">
                    <wp:posOffset>-3175</wp:posOffset>
                  </wp:positionH>
                  <wp:positionV relativeFrom="paragraph">
                    <wp:posOffset>710565</wp:posOffset>
                  </wp:positionV>
                  <wp:extent cx="660400" cy="203200"/>
                  <wp:effectExtent l="0" t="0" r="6350" b="6350"/>
                  <wp:wrapNone/>
                  <wp:docPr id="3304540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9700253" name=""/>
                          <pic:cNvPicPr/>
                        </pic:nvPicPr>
                        <pic:blipFill>
                          <a:blip r:embed="rId83">
                            <a:extLst>
                              <a:ext uri="{28A0092B-C50C-407E-A947-70E740481C1C}">
                                <a14:useLocalDpi xmlns:a14="http://schemas.microsoft.com/office/drawing/2010/main" val="0"/>
                              </a:ext>
                            </a:extLst>
                          </a:blip>
                          <a:stretch>
                            <a:fillRect/>
                          </a:stretch>
                        </pic:blipFill>
                        <pic:spPr>
                          <a:xfrm>
                            <a:off x="0" y="0"/>
                            <a:ext cx="660400" cy="203200"/>
                          </a:xfrm>
                          <a:prstGeom prst="rect">
                            <a:avLst/>
                          </a:prstGeom>
                        </pic:spPr>
                      </pic:pic>
                    </a:graphicData>
                  </a:graphic>
                  <wp14:sizeRelH relativeFrom="margin">
                    <wp14:pctWidth>0</wp14:pctWidth>
                  </wp14:sizeRelH>
                  <wp14:sizeRelV relativeFrom="margin">
                    <wp14:pctHeight>0</wp14:pctHeight>
                  </wp14:sizeRelV>
                </wp:anchor>
              </w:drawing>
            </w:r>
          </w:p>
        </w:tc>
      </w:tr>
      <w:tr w:rsidR="005A04B3" w:rsidRPr="00A96ED6" w14:paraId="0A58BE6E" w14:textId="77777777" w:rsidTr="00125454">
        <w:trPr>
          <w:trHeight w:val="933"/>
        </w:trPr>
        <w:tc>
          <w:tcPr>
            <w:tcW w:w="1173" w:type="pct"/>
            <w:gridSpan w:val="2"/>
            <w:vMerge/>
            <w:tcBorders>
              <w:left w:val="single" w:sz="8" w:space="0" w:color="auto"/>
            </w:tcBorders>
          </w:tcPr>
          <w:p w14:paraId="065A5F94" w14:textId="77777777" w:rsidR="005A04B3" w:rsidRPr="00A96ED6" w:rsidRDefault="005A04B3" w:rsidP="003354F3">
            <w:pPr>
              <w:pStyle w:val="ListParagraph"/>
              <w:numPr>
                <w:ilvl w:val="0"/>
                <w:numId w:val="120"/>
              </w:numPr>
              <w:ind w:left="172" w:hanging="172"/>
              <w:contextualSpacing/>
              <w:jc w:val="both"/>
              <w:rPr>
                <w:rFonts w:ascii="Times New Roman" w:hAnsi="Times New Roman" w:cs="Times New Roman"/>
                <w:noProof/>
                <w:color w:val="265898" w:themeColor="text2" w:themeTint="E6"/>
                <w:sz w:val="20"/>
                <w:szCs w:val="20"/>
              </w:rPr>
            </w:pPr>
          </w:p>
        </w:tc>
        <w:tc>
          <w:tcPr>
            <w:tcW w:w="512" w:type="pct"/>
            <w:tcBorders>
              <w:top w:val="nil"/>
              <w:right w:val="single" w:sz="4" w:space="0" w:color="auto"/>
            </w:tcBorders>
            <w:vAlign w:val="center"/>
          </w:tcPr>
          <w:p w14:paraId="54116DD5"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1</w:t>
            </w:r>
          </w:p>
        </w:tc>
        <w:tc>
          <w:tcPr>
            <w:tcW w:w="563" w:type="pct"/>
            <w:tcBorders>
              <w:top w:val="nil"/>
              <w:left w:val="single" w:sz="4" w:space="0" w:color="auto"/>
            </w:tcBorders>
            <w:vAlign w:val="center"/>
          </w:tcPr>
          <w:p w14:paraId="3BAF5FA4"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2</w:t>
            </w:r>
          </w:p>
        </w:tc>
        <w:tc>
          <w:tcPr>
            <w:tcW w:w="1472" w:type="pct"/>
            <w:gridSpan w:val="2"/>
            <w:vMerge/>
          </w:tcPr>
          <w:p w14:paraId="51F4F98F" w14:textId="77777777" w:rsidR="005A04B3" w:rsidRPr="00A96ED6" w:rsidRDefault="005A04B3" w:rsidP="00125454">
            <w:pPr>
              <w:jc w:val="both"/>
              <w:rPr>
                <w:rFonts w:ascii="Times New Roman" w:hAnsi="Times New Roman" w:cs="Times New Roman"/>
                <w:noProof/>
                <w:color w:val="265898" w:themeColor="text2" w:themeTint="E6"/>
                <w:sz w:val="20"/>
                <w:szCs w:val="20"/>
              </w:rPr>
            </w:pPr>
          </w:p>
        </w:tc>
        <w:tc>
          <w:tcPr>
            <w:tcW w:w="668" w:type="pct"/>
            <w:vMerge/>
          </w:tcPr>
          <w:p w14:paraId="3E16BAC4" w14:textId="77777777" w:rsidR="005A04B3" w:rsidRPr="00A96ED6" w:rsidRDefault="005A04B3" w:rsidP="00125454">
            <w:pPr>
              <w:jc w:val="both"/>
              <w:rPr>
                <w:rFonts w:ascii="Times New Roman" w:hAnsi="Times New Roman" w:cs="Times New Roman"/>
                <w:noProof/>
                <w:color w:val="265898" w:themeColor="text2" w:themeTint="E6"/>
                <w:sz w:val="20"/>
                <w:szCs w:val="20"/>
              </w:rPr>
            </w:pPr>
          </w:p>
        </w:tc>
        <w:tc>
          <w:tcPr>
            <w:tcW w:w="612" w:type="pct"/>
            <w:vMerge/>
            <w:tcBorders>
              <w:right w:val="single" w:sz="8" w:space="0" w:color="auto"/>
            </w:tcBorders>
          </w:tcPr>
          <w:p w14:paraId="0907C68D" w14:textId="77777777" w:rsidR="005A04B3" w:rsidRPr="00A96ED6" w:rsidRDefault="005A04B3" w:rsidP="00125454">
            <w:pPr>
              <w:jc w:val="both"/>
              <w:rPr>
                <w:rFonts w:ascii="Times New Roman" w:hAnsi="Times New Roman" w:cs="Times New Roman"/>
                <w:noProof/>
                <w:color w:val="265898" w:themeColor="text2" w:themeTint="E6"/>
                <w:sz w:val="20"/>
                <w:szCs w:val="20"/>
              </w:rPr>
            </w:pPr>
          </w:p>
        </w:tc>
      </w:tr>
      <w:tr w:rsidR="005A04B3" w:rsidRPr="00A96ED6" w14:paraId="44B01486" w14:textId="77777777" w:rsidTr="00125454">
        <w:tc>
          <w:tcPr>
            <w:tcW w:w="1173" w:type="pct"/>
            <w:gridSpan w:val="2"/>
            <w:tcBorders>
              <w:left w:val="single" w:sz="8" w:space="0" w:color="auto"/>
            </w:tcBorders>
          </w:tcPr>
          <w:p w14:paraId="098E4613" w14:textId="77777777" w:rsidR="005A04B3" w:rsidRPr="00A96ED6" w:rsidRDefault="005A04B3" w:rsidP="003354F3">
            <w:pPr>
              <w:pStyle w:val="ListParagraph"/>
              <w:numPr>
                <w:ilvl w:val="0"/>
                <w:numId w:val="120"/>
              </w:numPr>
              <w:ind w:left="172" w:hanging="172"/>
              <w:contextualSpacing/>
              <w:jc w:val="both"/>
              <w:rPr>
                <w:rFonts w:ascii="Times New Roman" w:hAnsi="Times New Roman" w:cs="Times New Roman"/>
                <w:b/>
                <w:bCs/>
                <w:noProof/>
                <w:color w:val="265898" w:themeColor="text2" w:themeTint="E6"/>
                <w:sz w:val="20"/>
                <w:szCs w:val="20"/>
              </w:rPr>
            </w:pPr>
            <w:r>
              <w:rPr>
                <w:rFonts w:ascii="Times New Roman" w:hAnsi="Times New Roman"/>
                <w:b/>
                <w:color w:val="265898" w:themeColor="text2" w:themeTint="E6"/>
                <w:sz w:val="20"/>
              </w:rPr>
              <w:t>Ceļošana</w:t>
            </w:r>
            <w:r>
              <w:rPr>
                <w:rFonts w:ascii="Times New Roman" w:hAnsi="Times New Roman"/>
                <w:b/>
                <w:color w:val="265898" w:themeColor="text2" w:themeTint="E6"/>
                <w:sz w:val="20"/>
                <w:u w:val="single"/>
              </w:rPr>
              <w:t xml:space="preserve"> pa Itāliju</w:t>
            </w:r>
          </w:p>
          <w:p w14:paraId="3222FEA6" w14:textId="77777777" w:rsidR="005A04B3" w:rsidRPr="00A96ED6" w:rsidRDefault="005A04B3" w:rsidP="00125454">
            <w:pPr>
              <w:pStyle w:val="ListParagraph"/>
              <w:ind w:left="249" w:hanging="172"/>
              <w:jc w:val="both"/>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 xml:space="preserve">- Ceļošana </w:t>
            </w:r>
            <w:r>
              <w:rPr>
                <w:rFonts w:ascii="Times New Roman" w:hAnsi="Times New Roman"/>
                <w:color w:val="265898" w:themeColor="text2" w:themeTint="E6"/>
                <w:sz w:val="20"/>
                <w:u w:val="single"/>
              </w:rPr>
              <w:t>pa Itāliju, tostarp degvielas iegāde Itālijā</w:t>
            </w:r>
            <w:r>
              <w:rPr>
                <w:rFonts w:ascii="Times New Roman" w:hAnsi="Times New Roman"/>
                <w:color w:val="265898" w:themeColor="text2" w:themeTint="E6"/>
                <w:sz w:val="20"/>
              </w:rPr>
              <w:t>, ja dodas šādā ceļojumā</w:t>
            </w:r>
          </w:p>
        </w:tc>
        <w:tc>
          <w:tcPr>
            <w:tcW w:w="512" w:type="pct"/>
            <w:vAlign w:val="center"/>
          </w:tcPr>
          <w:p w14:paraId="0390058B"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1</w:t>
            </w:r>
          </w:p>
        </w:tc>
        <w:tc>
          <w:tcPr>
            <w:tcW w:w="563" w:type="pct"/>
            <w:vAlign w:val="center"/>
          </w:tcPr>
          <w:p w14:paraId="473153CD"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2</w:t>
            </w:r>
          </w:p>
        </w:tc>
        <w:tc>
          <w:tcPr>
            <w:tcW w:w="1472" w:type="pct"/>
            <w:gridSpan w:val="2"/>
          </w:tcPr>
          <w:p w14:paraId="4A68C30D"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49536" behindDoc="0" locked="0" layoutInCell="1" allowOverlap="1" wp14:anchorId="0F163C52" wp14:editId="6314BE06">
                  <wp:simplePos x="0" y="0"/>
                  <wp:positionH relativeFrom="column">
                    <wp:posOffset>263525</wp:posOffset>
                  </wp:positionH>
                  <wp:positionV relativeFrom="paragraph">
                    <wp:posOffset>193403</wp:posOffset>
                  </wp:positionV>
                  <wp:extent cx="987276" cy="263977"/>
                  <wp:effectExtent l="0" t="0" r="3810" b="3175"/>
                  <wp:wrapNone/>
                  <wp:docPr id="103977298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0609227" name=""/>
                          <pic:cNvPicPr/>
                        </pic:nvPicPr>
                        <pic:blipFill>
                          <a:blip r:embed="rId81">
                            <a:extLst>
                              <a:ext uri="{28A0092B-C50C-407E-A947-70E740481C1C}">
                                <a14:useLocalDpi xmlns:a14="http://schemas.microsoft.com/office/drawing/2010/main" val="0"/>
                              </a:ext>
                            </a:extLst>
                          </a:blip>
                          <a:stretch>
                            <a:fillRect/>
                          </a:stretch>
                        </pic:blipFill>
                        <pic:spPr>
                          <a:xfrm>
                            <a:off x="0" y="0"/>
                            <a:ext cx="987276" cy="263977"/>
                          </a:xfrm>
                          <a:prstGeom prst="rect">
                            <a:avLst/>
                          </a:prstGeom>
                        </pic:spPr>
                      </pic:pic>
                    </a:graphicData>
                  </a:graphic>
                </wp:anchor>
              </w:drawing>
            </w:r>
          </w:p>
        </w:tc>
        <w:tc>
          <w:tcPr>
            <w:tcW w:w="668" w:type="pct"/>
          </w:tcPr>
          <w:p w14:paraId="300FB2EC"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61824" behindDoc="0" locked="0" layoutInCell="1" allowOverlap="1" wp14:anchorId="2DCADAC6" wp14:editId="5A37BBAA">
                  <wp:simplePos x="0" y="0"/>
                  <wp:positionH relativeFrom="column">
                    <wp:posOffset>27305</wp:posOffset>
                  </wp:positionH>
                  <wp:positionV relativeFrom="paragraph">
                    <wp:posOffset>144054</wp:posOffset>
                  </wp:positionV>
                  <wp:extent cx="630489" cy="228177"/>
                  <wp:effectExtent l="0" t="0" r="0" b="635"/>
                  <wp:wrapNone/>
                  <wp:docPr id="142061812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8846382" name=""/>
                          <pic:cNvPicPr/>
                        </pic:nvPicPr>
                        <pic:blipFill>
                          <a:blip r:embed="rId82">
                            <a:extLst>
                              <a:ext uri="{28A0092B-C50C-407E-A947-70E740481C1C}">
                                <a14:useLocalDpi xmlns:a14="http://schemas.microsoft.com/office/drawing/2010/main" val="0"/>
                              </a:ext>
                            </a:extLst>
                          </a:blip>
                          <a:stretch>
                            <a:fillRect/>
                          </a:stretch>
                        </pic:blipFill>
                        <pic:spPr>
                          <a:xfrm>
                            <a:off x="0" y="0"/>
                            <a:ext cx="630489" cy="228177"/>
                          </a:xfrm>
                          <a:prstGeom prst="rect">
                            <a:avLst/>
                          </a:prstGeom>
                        </pic:spPr>
                      </pic:pic>
                    </a:graphicData>
                  </a:graphic>
                  <wp14:sizeRelH relativeFrom="margin">
                    <wp14:pctWidth>0</wp14:pctWidth>
                  </wp14:sizeRelH>
                  <wp14:sizeRelV relativeFrom="margin">
                    <wp14:pctHeight>0</wp14:pctHeight>
                  </wp14:sizeRelV>
                </wp:anchor>
              </w:drawing>
            </w:r>
          </w:p>
        </w:tc>
        <w:tc>
          <w:tcPr>
            <w:tcW w:w="612" w:type="pct"/>
            <w:tcBorders>
              <w:right w:val="single" w:sz="8" w:space="0" w:color="auto"/>
            </w:tcBorders>
          </w:tcPr>
          <w:p w14:paraId="654FE278"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68992" behindDoc="0" locked="0" layoutInCell="1" allowOverlap="1" wp14:anchorId="27274B84" wp14:editId="2988C9DE">
                  <wp:simplePos x="0" y="0"/>
                  <wp:positionH relativeFrom="column">
                    <wp:posOffset>-3175</wp:posOffset>
                  </wp:positionH>
                  <wp:positionV relativeFrom="paragraph">
                    <wp:posOffset>144145</wp:posOffset>
                  </wp:positionV>
                  <wp:extent cx="660400" cy="203200"/>
                  <wp:effectExtent l="0" t="0" r="6350" b="6350"/>
                  <wp:wrapNone/>
                  <wp:docPr id="48786725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9700253" name=""/>
                          <pic:cNvPicPr/>
                        </pic:nvPicPr>
                        <pic:blipFill>
                          <a:blip r:embed="rId83">
                            <a:extLst>
                              <a:ext uri="{28A0092B-C50C-407E-A947-70E740481C1C}">
                                <a14:useLocalDpi xmlns:a14="http://schemas.microsoft.com/office/drawing/2010/main" val="0"/>
                              </a:ext>
                            </a:extLst>
                          </a:blip>
                          <a:stretch>
                            <a:fillRect/>
                          </a:stretch>
                        </pic:blipFill>
                        <pic:spPr>
                          <a:xfrm>
                            <a:off x="0" y="0"/>
                            <a:ext cx="660400" cy="203200"/>
                          </a:xfrm>
                          <a:prstGeom prst="rect">
                            <a:avLst/>
                          </a:prstGeom>
                        </pic:spPr>
                      </pic:pic>
                    </a:graphicData>
                  </a:graphic>
                  <wp14:sizeRelH relativeFrom="margin">
                    <wp14:pctWidth>0</wp14:pctWidth>
                  </wp14:sizeRelH>
                  <wp14:sizeRelV relativeFrom="margin">
                    <wp14:pctHeight>0</wp14:pctHeight>
                  </wp14:sizeRelV>
                </wp:anchor>
              </w:drawing>
            </w:r>
          </w:p>
        </w:tc>
      </w:tr>
      <w:tr w:rsidR="005A04B3" w:rsidRPr="00A96ED6" w14:paraId="69116F72" w14:textId="77777777" w:rsidTr="00125454">
        <w:tc>
          <w:tcPr>
            <w:tcW w:w="1173" w:type="pct"/>
            <w:gridSpan w:val="2"/>
            <w:tcBorders>
              <w:left w:val="single" w:sz="8" w:space="0" w:color="auto"/>
            </w:tcBorders>
          </w:tcPr>
          <w:p w14:paraId="321026FB" w14:textId="77777777" w:rsidR="005A04B3" w:rsidRPr="00A96ED6" w:rsidRDefault="005A04B3" w:rsidP="003354F3">
            <w:pPr>
              <w:pStyle w:val="ListParagraph"/>
              <w:numPr>
                <w:ilvl w:val="0"/>
                <w:numId w:val="120"/>
              </w:numPr>
              <w:ind w:left="172" w:hanging="172"/>
              <w:contextualSpacing/>
              <w:jc w:val="both"/>
              <w:rPr>
                <w:rFonts w:ascii="Times New Roman" w:hAnsi="Times New Roman" w:cs="Times New Roman"/>
                <w:noProof/>
                <w:color w:val="265898" w:themeColor="text2" w:themeTint="E6"/>
                <w:sz w:val="20"/>
                <w:szCs w:val="20"/>
              </w:rPr>
            </w:pPr>
            <w:r>
              <w:rPr>
                <w:rFonts w:ascii="Times New Roman" w:hAnsi="Times New Roman"/>
                <w:b/>
                <w:bCs/>
                <w:color w:val="265898" w:themeColor="text2" w:themeTint="E6"/>
                <w:sz w:val="20"/>
                <w:u w:val="single"/>
              </w:rPr>
              <w:t>Nakšņošana Itālijā</w:t>
            </w:r>
            <w:r>
              <w:rPr>
                <w:rFonts w:ascii="Times New Roman" w:hAnsi="Times New Roman"/>
                <w:color w:val="265898" w:themeColor="text2" w:themeTint="E6"/>
                <w:sz w:val="20"/>
              </w:rPr>
              <w:t xml:space="preserve"> (viesnīcā, īrētā dzīvoklī/mājā, kempingā u. c.), tostarp jebkuras maltītes, ko ietur vietā, kur jūs uzturējāties (brokastis, puspansija, pilna pansija u. c.)</w:t>
            </w:r>
          </w:p>
        </w:tc>
        <w:tc>
          <w:tcPr>
            <w:tcW w:w="512" w:type="pct"/>
            <w:vAlign w:val="center"/>
          </w:tcPr>
          <w:p w14:paraId="30B43DE8"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1</w:t>
            </w:r>
          </w:p>
        </w:tc>
        <w:tc>
          <w:tcPr>
            <w:tcW w:w="563" w:type="pct"/>
            <w:vAlign w:val="center"/>
          </w:tcPr>
          <w:p w14:paraId="0DB7B524"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2</w:t>
            </w:r>
          </w:p>
        </w:tc>
        <w:tc>
          <w:tcPr>
            <w:tcW w:w="1472" w:type="pct"/>
            <w:gridSpan w:val="2"/>
          </w:tcPr>
          <w:p w14:paraId="5BACE0F8"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50560" behindDoc="0" locked="0" layoutInCell="1" allowOverlap="1" wp14:anchorId="7FB504FD" wp14:editId="5E8D58B7">
                  <wp:simplePos x="0" y="0"/>
                  <wp:positionH relativeFrom="column">
                    <wp:posOffset>264729</wp:posOffset>
                  </wp:positionH>
                  <wp:positionV relativeFrom="paragraph">
                    <wp:posOffset>662758</wp:posOffset>
                  </wp:positionV>
                  <wp:extent cx="987276" cy="263977"/>
                  <wp:effectExtent l="0" t="0" r="3810" b="3175"/>
                  <wp:wrapNone/>
                  <wp:docPr id="146302610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0609227" name=""/>
                          <pic:cNvPicPr/>
                        </pic:nvPicPr>
                        <pic:blipFill>
                          <a:blip r:embed="rId81">
                            <a:extLst>
                              <a:ext uri="{28A0092B-C50C-407E-A947-70E740481C1C}">
                                <a14:useLocalDpi xmlns:a14="http://schemas.microsoft.com/office/drawing/2010/main" val="0"/>
                              </a:ext>
                            </a:extLst>
                          </a:blip>
                          <a:stretch>
                            <a:fillRect/>
                          </a:stretch>
                        </pic:blipFill>
                        <pic:spPr>
                          <a:xfrm>
                            <a:off x="0" y="0"/>
                            <a:ext cx="987276" cy="263977"/>
                          </a:xfrm>
                          <a:prstGeom prst="rect">
                            <a:avLst/>
                          </a:prstGeom>
                        </pic:spPr>
                      </pic:pic>
                    </a:graphicData>
                  </a:graphic>
                </wp:anchor>
              </w:drawing>
            </w:r>
          </w:p>
        </w:tc>
        <w:tc>
          <w:tcPr>
            <w:tcW w:w="668" w:type="pct"/>
          </w:tcPr>
          <w:p w14:paraId="123F8175"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62848" behindDoc="0" locked="0" layoutInCell="1" allowOverlap="1" wp14:anchorId="6F915997" wp14:editId="3626F263">
                  <wp:simplePos x="0" y="0"/>
                  <wp:positionH relativeFrom="column">
                    <wp:posOffset>27594</wp:posOffset>
                  </wp:positionH>
                  <wp:positionV relativeFrom="paragraph">
                    <wp:posOffset>406944</wp:posOffset>
                  </wp:positionV>
                  <wp:extent cx="630489" cy="228177"/>
                  <wp:effectExtent l="0" t="0" r="0" b="635"/>
                  <wp:wrapNone/>
                  <wp:docPr id="88431757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8846382" name=""/>
                          <pic:cNvPicPr/>
                        </pic:nvPicPr>
                        <pic:blipFill>
                          <a:blip r:embed="rId82">
                            <a:extLst>
                              <a:ext uri="{28A0092B-C50C-407E-A947-70E740481C1C}">
                                <a14:useLocalDpi xmlns:a14="http://schemas.microsoft.com/office/drawing/2010/main" val="0"/>
                              </a:ext>
                            </a:extLst>
                          </a:blip>
                          <a:stretch>
                            <a:fillRect/>
                          </a:stretch>
                        </pic:blipFill>
                        <pic:spPr>
                          <a:xfrm>
                            <a:off x="0" y="0"/>
                            <a:ext cx="630489" cy="228177"/>
                          </a:xfrm>
                          <a:prstGeom prst="rect">
                            <a:avLst/>
                          </a:prstGeom>
                        </pic:spPr>
                      </pic:pic>
                    </a:graphicData>
                  </a:graphic>
                  <wp14:sizeRelH relativeFrom="margin">
                    <wp14:pctWidth>0</wp14:pctWidth>
                  </wp14:sizeRelH>
                  <wp14:sizeRelV relativeFrom="margin">
                    <wp14:pctHeight>0</wp14:pctHeight>
                  </wp14:sizeRelV>
                </wp:anchor>
              </w:drawing>
            </w:r>
          </w:p>
        </w:tc>
        <w:tc>
          <w:tcPr>
            <w:tcW w:w="612" w:type="pct"/>
            <w:tcBorders>
              <w:right w:val="single" w:sz="8" w:space="0" w:color="auto"/>
            </w:tcBorders>
          </w:tcPr>
          <w:p w14:paraId="2956268B"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70016" behindDoc="0" locked="0" layoutInCell="1" allowOverlap="1" wp14:anchorId="0F2D959C" wp14:editId="62D14CC0">
                  <wp:simplePos x="0" y="0"/>
                  <wp:positionH relativeFrom="column">
                    <wp:posOffset>-3175</wp:posOffset>
                  </wp:positionH>
                  <wp:positionV relativeFrom="paragraph">
                    <wp:posOffset>408940</wp:posOffset>
                  </wp:positionV>
                  <wp:extent cx="660400" cy="203200"/>
                  <wp:effectExtent l="0" t="0" r="6350" b="6350"/>
                  <wp:wrapNone/>
                  <wp:docPr id="171845302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9700253" name=""/>
                          <pic:cNvPicPr/>
                        </pic:nvPicPr>
                        <pic:blipFill>
                          <a:blip r:embed="rId83">
                            <a:extLst>
                              <a:ext uri="{28A0092B-C50C-407E-A947-70E740481C1C}">
                                <a14:useLocalDpi xmlns:a14="http://schemas.microsoft.com/office/drawing/2010/main" val="0"/>
                              </a:ext>
                            </a:extLst>
                          </a:blip>
                          <a:stretch>
                            <a:fillRect/>
                          </a:stretch>
                        </pic:blipFill>
                        <pic:spPr>
                          <a:xfrm>
                            <a:off x="0" y="0"/>
                            <a:ext cx="660400" cy="203200"/>
                          </a:xfrm>
                          <a:prstGeom prst="rect">
                            <a:avLst/>
                          </a:prstGeom>
                        </pic:spPr>
                      </pic:pic>
                    </a:graphicData>
                  </a:graphic>
                  <wp14:sizeRelH relativeFrom="margin">
                    <wp14:pctWidth>0</wp14:pctWidth>
                  </wp14:sizeRelH>
                  <wp14:sizeRelV relativeFrom="margin">
                    <wp14:pctHeight>0</wp14:pctHeight>
                  </wp14:sizeRelV>
                </wp:anchor>
              </w:drawing>
            </w:r>
          </w:p>
        </w:tc>
      </w:tr>
      <w:tr w:rsidR="005A04B3" w:rsidRPr="00A96ED6" w14:paraId="6035BBAF" w14:textId="77777777" w:rsidTr="00125454">
        <w:tc>
          <w:tcPr>
            <w:tcW w:w="1173" w:type="pct"/>
            <w:gridSpan w:val="2"/>
            <w:tcBorders>
              <w:left w:val="single" w:sz="8" w:space="0" w:color="auto"/>
            </w:tcBorders>
          </w:tcPr>
          <w:p w14:paraId="5CED5728" w14:textId="77777777" w:rsidR="005A04B3" w:rsidRPr="00A96ED6" w:rsidRDefault="005A04B3" w:rsidP="003354F3">
            <w:pPr>
              <w:pStyle w:val="ListParagraph"/>
              <w:numPr>
                <w:ilvl w:val="0"/>
                <w:numId w:val="120"/>
              </w:numPr>
              <w:ind w:left="172" w:hanging="172"/>
              <w:contextualSpacing/>
              <w:jc w:val="both"/>
              <w:rPr>
                <w:rFonts w:ascii="Times New Roman" w:hAnsi="Times New Roman" w:cs="Times New Roman"/>
                <w:noProof/>
                <w:color w:val="265898" w:themeColor="text2" w:themeTint="E6"/>
                <w:sz w:val="20"/>
                <w:szCs w:val="20"/>
              </w:rPr>
            </w:pPr>
            <w:r>
              <w:rPr>
                <w:rFonts w:ascii="Times New Roman" w:hAnsi="Times New Roman"/>
                <w:b/>
                <w:bCs/>
                <w:color w:val="265898" w:themeColor="text2" w:themeTint="E6"/>
                <w:sz w:val="20"/>
                <w:u w:val="single"/>
              </w:rPr>
              <w:t>Restorāni un kafejnīcas Itālijā</w:t>
            </w:r>
            <w:r>
              <w:rPr>
                <w:rFonts w:ascii="Times New Roman" w:hAnsi="Times New Roman"/>
                <w:color w:val="265898" w:themeColor="text2" w:themeTint="E6"/>
                <w:sz w:val="20"/>
              </w:rPr>
              <w:t xml:space="preserve"> (un jebkuras citas maltītes, kuras jūs neesat ieturējuši vietā, kur jūs uzturējāties)</w:t>
            </w:r>
          </w:p>
        </w:tc>
        <w:tc>
          <w:tcPr>
            <w:tcW w:w="512" w:type="pct"/>
            <w:vAlign w:val="center"/>
          </w:tcPr>
          <w:p w14:paraId="18358535"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1</w:t>
            </w:r>
          </w:p>
        </w:tc>
        <w:tc>
          <w:tcPr>
            <w:tcW w:w="563" w:type="pct"/>
            <w:vAlign w:val="center"/>
          </w:tcPr>
          <w:p w14:paraId="5843F667"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2</w:t>
            </w:r>
          </w:p>
        </w:tc>
        <w:tc>
          <w:tcPr>
            <w:tcW w:w="1472" w:type="pct"/>
            <w:gridSpan w:val="2"/>
          </w:tcPr>
          <w:p w14:paraId="4250B771"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51584" behindDoc="0" locked="0" layoutInCell="1" allowOverlap="1" wp14:anchorId="127A3BBE" wp14:editId="7652A144">
                  <wp:simplePos x="0" y="0"/>
                  <wp:positionH relativeFrom="column">
                    <wp:posOffset>295910</wp:posOffset>
                  </wp:positionH>
                  <wp:positionV relativeFrom="paragraph">
                    <wp:posOffset>236311</wp:posOffset>
                  </wp:positionV>
                  <wp:extent cx="987276" cy="263977"/>
                  <wp:effectExtent l="0" t="0" r="3810" b="3175"/>
                  <wp:wrapNone/>
                  <wp:docPr id="157095482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0609227" name=""/>
                          <pic:cNvPicPr/>
                        </pic:nvPicPr>
                        <pic:blipFill>
                          <a:blip r:embed="rId81">
                            <a:extLst>
                              <a:ext uri="{28A0092B-C50C-407E-A947-70E740481C1C}">
                                <a14:useLocalDpi xmlns:a14="http://schemas.microsoft.com/office/drawing/2010/main" val="0"/>
                              </a:ext>
                            </a:extLst>
                          </a:blip>
                          <a:stretch>
                            <a:fillRect/>
                          </a:stretch>
                        </pic:blipFill>
                        <pic:spPr>
                          <a:xfrm>
                            <a:off x="0" y="0"/>
                            <a:ext cx="987276" cy="263977"/>
                          </a:xfrm>
                          <a:prstGeom prst="rect">
                            <a:avLst/>
                          </a:prstGeom>
                        </pic:spPr>
                      </pic:pic>
                    </a:graphicData>
                  </a:graphic>
                </wp:anchor>
              </w:drawing>
            </w:r>
          </w:p>
        </w:tc>
        <w:tc>
          <w:tcPr>
            <w:tcW w:w="668" w:type="pct"/>
          </w:tcPr>
          <w:p w14:paraId="2D9A44B7"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63872" behindDoc="0" locked="0" layoutInCell="1" allowOverlap="1" wp14:anchorId="5B01A536" wp14:editId="692BFE07">
                  <wp:simplePos x="0" y="0"/>
                  <wp:positionH relativeFrom="column">
                    <wp:posOffset>24245</wp:posOffset>
                  </wp:positionH>
                  <wp:positionV relativeFrom="paragraph">
                    <wp:posOffset>146539</wp:posOffset>
                  </wp:positionV>
                  <wp:extent cx="630489" cy="228177"/>
                  <wp:effectExtent l="0" t="0" r="0" b="635"/>
                  <wp:wrapNone/>
                  <wp:docPr id="166929831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8846382" name=""/>
                          <pic:cNvPicPr/>
                        </pic:nvPicPr>
                        <pic:blipFill>
                          <a:blip r:embed="rId82">
                            <a:extLst>
                              <a:ext uri="{28A0092B-C50C-407E-A947-70E740481C1C}">
                                <a14:useLocalDpi xmlns:a14="http://schemas.microsoft.com/office/drawing/2010/main" val="0"/>
                              </a:ext>
                            </a:extLst>
                          </a:blip>
                          <a:stretch>
                            <a:fillRect/>
                          </a:stretch>
                        </pic:blipFill>
                        <pic:spPr>
                          <a:xfrm>
                            <a:off x="0" y="0"/>
                            <a:ext cx="630489" cy="228177"/>
                          </a:xfrm>
                          <a:prstGeom prst="rect">
                            <a:avLst/>
                          </a:prstGeom>
                        </pic:spPr>
                      </pic:pic>
                    </a:graphicData>
                  </a:graphic>
                  <wp14:sizeRelH relativeFrom="margin">
                    <wp14:pctWidth>0</wp14:pctWidth>
                  </wp14:sizeRelH>
                  <wp14:sizeRelV relativeFrom="margin">
                    <wp14:pctHeight>0</wp14:pctHeight>
                  </wp14:sizeRelV>
                </wp:anchor>
              </w:drawing>
            </w:r>
          </w:p>
        </w:tc>
        <w:tc>
          <w:tcPr>
            <w:tcW w:w="612" w:type="pct"/>
            <w:tcBorders>
              <w:right w:val="single" w:sz="8" w:space="0" w:color="auto"/>
            </w:tcBorders>
          </w:tcPr>
          <w:p w14:paraId="124AF215"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71040" behindDoc="0" locked="0" layoutInCell="1" allowOverlap="1" wp14:anchorId="57BD4495" wp14:editId="12FCF381">
                  <wp:simplePos x="0" y="0"/>
                  <wp:positionH relativeFrom="column">
                    <wp:posOffset>-3175</wp:posOffset>
                  </wp:positionH>
                  <wp:positionV relativeFrom="paragraph">
                    <wp:posOffset>170815</wp:posOffset>
                  </wp:positionV>
                  <wp:extent cx="660400" cy="203200"/>
                  <wp:effectExtent l="0" t="0" r="6350" b="6350"/>
                  <wp:wrapNone/>
                  <wp:docPr id="61997062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9700253" name=""/>
                          <pic:cNvPicPr/>
                        </pic:nvPicPr>
                        <pic:blipFill>
                          <a:blip r:embed="rId83">
                            <a:extLst>
                              <a:ext uri="{28A0092B-C50C-407E-A947-70E740481C1C}">
                                <a14:useLocalDpi xmlns:a14="http://schemas.microsoft.com/office/drawing/2010/main" val="0"/>
                              </a:ext>
                            </a:extLst>
                          </a:blip>
                          <a:stretch>
                            <a:fillRect/>
                          </a:stretch>
                        </pic:blipFill>
                        <pic:spPr>
                          <a:xfrm>
                            <a:off x="0" y="0"/>
                            <a:ext cx="660400" cy="203200"/>
                          </a:xfrm>
                          <a:prstGeom prst="rect">
                            <a:avLst/>
                          </a:prstGeom>
                        </pic:spPr>
                      </pic:pic>
                    </a:graphicData>
                  </a:graphic>
                  <wp14:sizeRelH relativeFrom="margin">
                    <wp14:pctWidth>0</wp14:pctWidth>
                  </wp14:sizeRelH>
                  <wp14:sizeRelV relativeFrom="margin">
                    <wp14:pctHeight>0</wp14:pctHeight>
                  </wp14:sizeRelV>
                </wp:anchor>
              </w:drawing>
            </w:r>
          </w:p>
        </w:tc>
      </w:tr>
      <w:tr w:rsidR="005A04B3" w:rsidRPr="00A96ED6" w14:paraId="2EFEA43C" w14:textId="77777777" w:rsidTr="00125454">
        <w:tc>
          <w:tcPr>
            <w:tcW w:w="1173" w:type="pct"/>
            <w:gridSpan w:val="2"/>
            <w:tcBorders>
              <w:left w:val="single" w:sz="8" w:space="0" w:color="auto"/>
            </w:tcBorders>
          </w:tcPr>
          <w:p w14:paraId="086E214A" w14:textId="77777777" w:rsidR="005A04B3" w:rsidRPr="00A96ED6" w:rsidRDefault="005A04B3" w:rsidP="003354F3">
            <w:pPr>
              <w:pStyle w:val="ListParagraph"/>
              <w:numPr>
                <w:ilvl w:val="0"/>
                <w:numId w:val="120"/>
              </w:numPr>
              <w:ind w:left="172" w:hanging="172"/>
              <w:contextualSpacing/>
              <w:jc w:val="both"/>
              <w:rPr>
                <w:rFonts w:ascii="Times New Roman" w:hAnsi="Times New Roman" w:cs="Times New Roman"/>
                <w:noProof/>
                <w:color w:val="265898" w:themeColor="text2" w:themeTint="E6"/>
                <w:sz w:val="20"/>
                <w:szCs w:val="20"/>
              </w:rPr>
            </w:pPr>
            <w:r>
              <w:rPr>
                <w:rFonts w:ascii="Times New Roman" w:hAnsi="Times New Roman"/>
                <w:b/>
                <w:color w:val="265898" w:themeColor="text2" w:themeTint="E6"/>
                <w:sz w:val="20"/>
                <w:u w:val="single"/>
              </w:rPr>
              <w:t>Iepirkšanās</w:t>
            </w:r>
            <w:r>
              <w:rPr>
                <w:rFonts w:ascii="Times New Roman" w:hAnsi="Times New Roman"/>
                <w:b/>
                <w:color w:val="265898" w:themeColor="text2" w:themeTint="E6"/>
                <w:sz w:val="20"/>
              </w:rPr>
              <w:t xml:space="preserve"> Itālijā:</w:t>
            </w:r>
            <w:r>
              <w:rPr>
                <w:rFonts w:ascii="Times New Roman" w:hAnsi="Times New Roman"/>
                <w:color w:val="265898" w:themeColor="text2" w:themeTint="E6"/>
                <w:sz w:val="20"/>
              </w:rPr>
              <w:t xml:space="preserve"> SUVENĪRI, DĀVANAS, APĢĒRBS, ĒDIENI UN DZĒRIENI, u. c. personiskai lietošanai</w:t>
            </w:r>
          </w:p>
        </w:tc>
        <w:tc>
          <w:tcPr>
            <w:tcW w:w="512" w:type="pct"/>
            <w:vAlign w:val="center"/>
          </w:tcPr>
          <w:p w14:paraId="03FFB8E7"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1</w:t>
            </w:r>
          </w:p>
        </w:tc>
        <w:tc>
          <w:tcPr>
            <w:tcW w:w="563" w:type="pct"/>
            <w:vAlign w:val="center"/>
          </w:tcPr>
          <w:p w14:paraId="04651F0F"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2</w:t>
            </w:r>
          </w:p>
        </w:tc>
        <w:tc>
          <w:tcPr>
            <w:tcW w:w="1472" w:type="pct"/>
            <w:gridSpan w:val="2"/>
          </w:tcPr>
          <w:p w14:paraId="36652B36"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52608" behindDoc="0" locked="0" layoutInCell="1" allowOverlap="1" wp14:anchorId="0D165A82" wp14:editId="2D9ADB02">
                  <wp:simplePos x="0" y="0"/>
                  <wp:positionH relativeFrom="column">
                    <wp:posOffset>297386</wp:posOffset>
                  </wp:positionH>
                  <wp:positionV relativeFrom="paragraph">
                    <wp:posOffset>361133</wp:posOffset>
                  </wp:positionV>
                  <wp:extent cx="987276" cy="263977"/>
                  <wp:effectExtent l="0" t="0" r="3810" b="3175"/>
                  <wp:wrapNone/>
                  <wp:docPr id="61977364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0609227" name=""/>
                          <pic:cNvPicPr/>
                        </pic:nvPicPr>
                        <pic:blipFill>
                          <a:blip r:embed="rId81">
                            <a:extLst>
                              <a:ext uri="{28A0092B-C50C-407E-A947-70E740481C1C}">
                                <a14:useLocalDpi xmlns:a14="http://schemas.microsoft.com/office/drawing/2010/main" val="0"/>
                              </a:ext>
                            </a:extLst>
                          </a:blip>
                          <a:stretch>
                            <a:fillRect/>
                          </a:stretch>
                        </pic:blipFill>
                        <pic:spPr>
                          <a:xfrm>
                            <a:off x="0" y="0"/>
                            <a:ext cx="987276" cy="263977"/>
                          </a:xfrm>
                          <a:prstGeom prst="rect">
                            <a:avLst/>
                          </a:prstGeom>
                        </pic:spPr>
                      </pic:pic>
                    </a:graphicData>
                  </a:graphic>
                </wp:anchor>
              </w:drawing>
            </w:r>
          </w:p>
        </w:tc>
        <w:tc>
          <w:tcPr>
            <w:tcW w:w="668" w:type="pct"/>
          </w:tcPr>
          <w:p w14:paraId="62378943"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64896" behindDoc="0" locked="0" layoutInCell="1" allowOverlap="1" wp14:anchorId="28D0B4E5" wp14:editId="69B86E82">
                  <wp:simplePos x="0" y="0"/>
                  <wp:positionH relativeFrom="column">
                    <wp:posOffset>27594</wp:posOffset>
                  </wp:positionH>
                  <wp:positionV relativeFrom="paragraph">
                    <wp:posOffset>181519</wp:posOffset>
                  </wp:positionV>
                  <wp:extent cx="630489" cy="228177"/>
                  <wp:effectExtent l="0" t="0" r="0" b="635"/>
                  <wp:wrapNone/>
                  <wp:docPr id="44782964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8846382" name=""/>
                          <pic:cNvPicPr/>
                        </pic:nvPicPr>
                        <pic:blipFill>
                          <a:blip r:embed="rId82">
                            <a:extLst>
                              <a:ext uri="{28A0092B-C50C-407E-A947-70E740481C1C}">
                                <a14:useLocalDpi xmlns:a14="http://schemas.microsoft.com/office/drawing/2010/main" val="0"/>
                              </a:ext>
                            </a:extLst>
                          </a:blip>
                          <a:stretch>
                            <a:fillRect/>
                          </a:stretch>
                        </pic:blipFill>
                        <pic:spPr>
                          <a:xfrm>
                            <a:off x="0" y="0"/>
                            <a:ext cx="630489" cy="228177"/>
                          </a:xfrm>
                          <a:prstGeom prst="rect">
                            <a:avLst/>
                          </a:prstGeom>
                        </pic:spPr>
                      </pic:pic>
                    </a:graphicData>
                  </a:graphic>
                  <wp14:sizeRelH relativeFrom="margin">
                    <wp14:pctWidth>0</wp14:pctWidth>
                  </wp14:sizeRelH>
                  <wp14:sizeRelV relativeFrom="margin">
                    <wp14:pctHeight>0</wp14:pctHeight>
                  </wp14:sizeRelV>
                </wp:anchor>
              </w:drawing>
            </w:r>
          </w:p>
        </w:tc>
        <w:tc>
          <w:tcPr>
            <w:tcW w:w="612" w:type="pct"/>
            <w:tcBorders>
              <w:right w:val="single" w:sz="8" w:space="0" w:color="auto"/>
            </w:tcBorders>
          </w:tcPr>
          <w:p w14:paraId="0799B698"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72064" behindDoc="0" locked="0" layoutInCell="1" allowOverlap="1" wp14:anchorId="63746FB4" wp14:editId="04EE3D9C">
                  <wp:simplePos x="0" y="0"/>
                  <wp:positionH relativeFrom="column">
                    <wp:posOffset>-3175</wp:posOffset>
                  </wp:positionH>
                  <wp:positionV relativeFrom="paragraph">
                    <wp:posOffset>206375</wp:posOffset>
                  </wp:positionV>
                  <wp:extent cx="660400" cy="203200"/>
                  <wp:effectExtent l="0" t="0" r="6350" b="6350"/>
                  <wp:wrapNone/>
                  <wp:docPr id="11051201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9700253" name=""/>
                          <pic:cNvPicPr/>
                        </pic:nvPicPr>
                        <pic:blipFill>
                          <a:blip r:embed="rId83">
                            <a:extLst>
                              <a:ext uri="{28A0092B-C50C-407E-A947-70E740481C1C}">
                                <a14:useLocalDpi xmlns:a14="http://schemas.microsoft.com/office/drawing/2010/main" val="0"/>
                              </a:ext>
                            </a:extLst>
                          </a:blip>
                          <a:stretch>
                            <a:fillRect/>
                          </a:stretch>
                        </pic:blipFill>
                        <pic:spPr>
                          <a:xfrm>
                            <a:off x="0" y="0"/>
                            <a:ext cx="660400" cy="203200"/>
                          </a:xfrm>
                          <a:prstGeom prst="rect">
                            <a:avLst/>
                          </a:prstGeom>
                        </pic:spPr>
                      </pic:pic>
                    </a:graphicData>
                  </a:graphic>
                  <wp14:sizeRelH relativeFrom="margin">
                    <wp14:pctWidth>0</wp14:pctWidth>
                  </wp14:sizeRelH>
                  <wp14:sizeRelV relativeFrom="margin">
                    <wp14:pctHeight>0</wp14:pctHeight>
                  </wp14:sizeRelV>
                </wp:anchor>
              </w:drawing>
            </w:r>
          </w:p>
        </w:tc>
      </w:tr>
      <w:tr w:rsidR="005A04B3" w:rsidRPr="00A96ED6" w14:paraId="524CCFBC" w14:textId="77777777" w:rsidTr="00125454">
        <w:tc>
          <w:tcPr>
            <w:tcW w:w="1173" w:type="pct"/>
            <w:gridSpan w:val="2"/>
            <w:tcBorders>
              <w:left w:val="single" w:sz="8" w:space="0" w:color="auto"/>
            </w:tcBorders>
          </w:tcPr>
          <w:p w14:paraId="79EF626B" w14:textId="77777777" w:rsidR="005A04B3" w:rsidRPr="00A96ED6" w:rsidRDefault="005A04B3" w:rsidP="003354F3">
            <w:pPr>
              <w:pStyle w:val="ListParagraph"/>
              <w:numPr>
                <w:ilvl w:val="0"/>
                <w:numId w:val="120"/>
              </w:numPr>
              <w:ind w:left="172" w:hanging="172"/>
              <w:contextualSpacing/>
              <w:jc w:val="both"/>
              <w:rPr>
                <w:rFonts w:ascii="Times New Roman" w:hAnsi="Times New Roman" w:cs="Times New Roman"/>
                <w:noProof/>
                <w:color w:val="265898" w:themeColor="text2" w:themeTint="E6"/>
                <w:sz w:val="20"/>
                <w:szCs w:val="20"/>
              </w:rPr>
            </w:pPr>
            <w:r>
              <w:rPr>
                <w:rFonts w:ascii="Times New Roman" w:hAnsi="Times New Roman"/>
                <w:b/>
                <w:color w:val="265898" w:themeColor="text2" w:themeTint="E6"/>
                <w:sz w:val="20"/>
                <w:u w:val="single"/>
              </w:rPr>
              <w:t>Citi pakalpojumi Itālijā</w:t>
            </w:r>
            <w:r>
              <w:rPr>
                <w:rFonts w:ascii="Times New Roman" w:hAnsi="Times New Roman"/>
                <w:b/>
                <w:color w:val="265898" w:themeColor="text2" w:themeTint="E6"/>
                <w:sz w:val="20"/>
              </w:rPr>
              <w:t>:</w:t>
            </w:r>
            <w:r>
              <w:rPr>
                <w:rFonts w:ascii="Times New Roman" w:hAnsi="Times New Roman"/>
                <w:color w:val="265898" w:themeColor="text2" w:themeTint="E6"/>
                <w:sz w:val="20"/>
              </w:rPr>
              <w:t xml:space="preserve"> MUZEJI, PASĀKUMI, IZKLAIDE, EKSKURSIJAS GIDA PAVADĪBĀ, AUTO NOMA, VALODU </w:t>
            </w:r>
            <w:r>
              <w:rPr>
                <w:rFonts w:ascii="Times New Roman" w:hAnsi="Times New Roman"/>
                <w:color w:val="265898" w:themeColor="text2" w:themeTint="E6"/>
                <w:sz w:val="20"/>
              </w:rPr>
              <w:lastRenderedPageBreak/>
              <w:t>KURSI u. c.</w:t>
            </w:r>
          </w:p>
        </w:tc>
        <w:tc>
          <w:tcPr>
            <w:tcW w:w="512" w:type="pct"/>
            <w:vAlign w:val="center"/>
          </w:tcPr>
          <w:p w14:paraId="6F9F8DCB"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lastRenderedPageBreak/>
              <w:t>1</w:t>
            </w:r>
          </w:p>
        </w:tc>
        <w:tc>
          <w:tcPr>
            <w:tcW w:w="563" w:type="pct"/>
            <w:vAlign w:val="center"/>
          </w:tcPr>
          <w:p w14:paraId="570F8660"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2</w:t>
            </w:r>
          </w:p>
        </w:tc>
        <w:tc>
          <w:tcPr>
            <w:tcW w:w="1472" w:type="pct"/>
            <w:gridSpan w:val="2"/>
          </w:tcPr>
          <w:p w14:paraId="09A304CB"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54656" behindDoc="0" locked="0" layoutInCell="1" allowOverlap="1" wp14:anchorId="42BE4EC2" wp14:editId="19E02E16">
                  <wp:simplePos x="0" y="0"/>
                  <wp:positionH relativeFrom="column">
                    <wp:posOffset>297386</wp:posOffset>
                  </wp:positionH>
                  <wp:positionV relativeFrom="paragraph">
                    <wp:posOffset>618581</wp:posOffset>
                  </wp:positionV>
                  <wp:extent cx="987276" cy="263977"/>
                  <wp:effectExtent l="0" t="0" r="3810" b="3175"/>
                  <wp:wrapNone/>
                  <wp:docPr id="165440150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0609227" name=""/>
                          <pic:cNvPicPr/>
                        </pic:nvPicPr>
                        <pic:blipFill>
                          <a:blip r:embed="rId81">
                            <a:extLst>
                              <a:ext uri="{28A0092B-C50C-407E-A947-70E740481C1C}">
                                <a14:useLocalDpi xmlns:a14="http://schemas.microsoft.com/office/drawing/2010/main" val="0"/>
                              </a:ext>
                            </a:extLst>
                          </a:blip>
                          <a:stretch>
                            <a:fillRect/>
                          </a:stretch>
                        </pic:blipFill>
                        <pic:spPr>
                          <a:xfrm>
                            <a:off x="0" y="0"/>
                            <a:ext cx="987276" cy="263977"/>
                          </a:xfrm>
                          <a:prstGeom prst="rect">
                            <a:avLst/>
                          </a:prstGeom>
                        </pic:spPr>
                      </pic:pic>
                    </a:graphicData>
                  </a:graphic>
                </wp:anchor>
              </w:drawing>
            </w:r>
          </w:p>
        </w:tc>
        <w:tc>
          <w:tcPr>
            <w:tcW w:w="668" w:type="pct"/>
          </w:tcPr>
          <w:p w14:paraId="4DFB9325"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65920" behindDoc="0" locked="0" layoutInCell="1" allowOverlap="1" wp14:anchorId="4854D204" wp14:editId="7909BCFD">
                  <wp:simplePos x="0" y="0"/>
                  <wp:positionH relativeFrom="column">
                    <wp:posOffset>27594</wp:posOffset>
                  </wp:positionH>
                  <wp:positionV relativeFrom="paragraph">
                    <wp:posOffset>270238</wp:posOffset>
                  </wp:positionV>
                  <wp:extent cx="630489" cy="228177"/>
                  <wp:effectExtent l="0" t="0" r="0" b="635"/>
                  <wp:wrapNone/>
                  <wp:docPr id="187457511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8846382" name=""/>
                          <pic:cNvPicPr/>
                        </pic:nvPicPr>
                        <pic:blipFill>
                          <a:blip r:embed="rId82">
                            <a:extLst>
                              <a:ext uri="{28A0092B-C50C-407E-A947-70E740481C1C}">
                                <a14:useLocalDpi xmlns:a14="http://schemas.microsoft.com/office/drawing/2010/main" val="0"/>
                              </a:ext>
                            </a:extLst>
                          </a:blip>
                          <a:stretch>
                            <a:fillRect/>
                          </a:stretch>
                        </pic:blipFill>
                        <pic:spPr>
                          <a:xfrm>
                            <a:off x="0" y="0"/>
                            <a:ext cx="630489" cy="228177"/>
                          </a:xfrm>
                          <a:prstGeom prst="rect">
                            <a:avLst/>
                          </a:prstGeom>
                        </pic:spPr>
                      </pic:pic>
                    </a:graphicData>
                  </a:graphic>
                  <wp14:sizeRelH relativeFrom="margin">
                    <wp14:pctWidth>0</wp14:pctWidth>
                  </wp14:sizeRelH>
                  <wp14:sizeRelV relativeFrom="margin">
                    <wp14:pctHeight>0</wp14:pctHeight>
                  </wp14:sizeRelV>
                </wp:anchor>
              </w:drawing>
            </w:r>
          </w:p>
        </w:tc>
        <w:tc>
          <w:tcPr>
            <w:tcW w:w="612" w:type="pct"/>
            <w:tcBorders>
              <w:right w:val="single" w:sz="8" w:space="0" w:color="auto"/>
            </w:tcBorders>
          </w:tcPr>
          <w:p w14:paraId="4748E382" w14:textId="77777777" w:rsidR="005A04B3" w:rsidRPr="00A96ED6" w:rsidRDefault="005A04B3" w:rsidP="00125454">
            <w:pPr>
              <w:jc w:val="both"/>
              <w:rPr>
                <w:rFonts w:ascii="Times New Roman" w:hAnsi="Times New Roman" w:cs="Times New Roman"/>
                <w:noProof/>
                <w:color w:val="265898" w:themeColor="text2" w:themeTint="E6"/>
                <w:sz w:val="20"/>
                <w:szCs w:val="20"/>
              </w:rPr>
            </w:pPr>
            <w:r>
              <w:rPr>
                <w:rFonts w:ascii="Times New Roman" w:hAnsi="Times New Roman"/>
                <w:noProof/>
                <w:color w:val="265898" w:themeColor="text2" w:themeTint="E6"/>
                <w:sz w:val="20"/>
              </w:rPr>
              <w:drawing>
                <wp:anchor distT="0" distB="0" distL="114300" distR="114300" simplePos="0" relativeHeight="251673088" behindDoc="0" locked="0" layoutInCell="1" allowOverlap="1" wp14:anchorId="05A43870" wp14:editId="0815E45A">
                  <wp:simplePos x="0" y="0"/>
                  <wp:positionH relativeFrom="column">
                    <wp:posOffset>3810</wp:posOffset>
                  </wp:positionH>
                  <wp:positionV relativeFrom="paragraph">
                    <wp:posOffset>267970</wp:posOffset>
                  </wp:positionV>
                  <wp:extent cx="660400" cy="203200"/>
                  <wp:effectExtent l="0" t="0" r="6350" b="6350"/>
                  <wp:wrapNone/>
                  <wp:docPr id="80920023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9700253" name=""/>
                          <pic:cNvPicPr/>
                        </pic:nvPicPr>
                        <pic:blipFill>
                          <a:blip r:embed="rId83">
                            <a:extLst>
                              <a:ext uri="{28A0092B-C50C-407E-A947-70E740481C1C}">
                                <a14:useLocalDpi xmlns:a14="http://schemas.microsoft.com/office/drawing/2010/main" val="0"/>
                              </a:ext>
                            </a:extLst>
                          </a:blip>
                          <a:stretch>
                            <a:fillRect/>
                          </a:stretch>
                        </pic:blipFill>
                        <pic:spPr>
                          <a:xfrm>
                            <a:off x="0" y="0"/>
                            <a:ext cx="660400" cy="203200"/>
                          </a:xfrm>
                          <a:prstGeom prst="rect">
                            <a:avLst/>
                          </a:prstGeom>
                        </pic:spPr>
                      </pic:pic>
                    </a:graphicData>
                  </a:graphic>
                  <wp14:sizeRelH relativeFrom="margin">
                    <wp14:pctWidth>0</wp14:pctWidth>
                  </wp14:sizeRelH>
                  <wp14:sizeRelV relativeFrom="margin">
                    <wp14:pctHeight>0</wp14:pctHeight>
                  </wp14:sizeRelV>
                </wp:anchor>
              </w:drawing>
            </w:r>
          </w:p>
        </w:tc>
      </w:tr>
      <w:tr w:rsidR="005A04B3" w:rsidRPr="00A96ED6" w14:paraId="3AEE8D7A" w14:textId="77777777" w:rsidTr="00125454">
        <w:tc>
          <w:tcPr>
            <w:tcW w:w="3720" w:type="pct"/>
            <w:gridSpan w:val="6"/>
            <w:tcBorders>
              <w:left w:val="single" w:sz="8" w:space="0" w:color="auto"/>
            </w:tcBorders>
            <w:vAlign w:val="center"/>
          </w:tcPr>
          <w:p w14:paraId="67CA5382"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14.a CITI IZDEVUMI KOPĀ (13.c)</w:t>
            </w:r>
          </w:p>
        </w:tc>
        <w:tc>
          <w:tcPr>
            <w:tcW w:w="668" w:type="pct"/>
            <w:vAlign w:val="center"/>
          </w:tcPr>
          <w:p w14:paraId="57F297DD" w14:textId="77777777" w:rsidR="005A04B3" w:rsidRPr="00A96ED6" w:rsidRDefault="005A04B3" w:rsidP="00125454">
            <w:pPr>
              <w:jc w:val="center"/>
              <w:rPr>
                <w:rFonts w:ascii="Times New Roman" w:hAnsi="Times New Roman" w:cs="Times New Roman"/>
                <w:noProof/>
                <w:color w:val="265898" w:themeColor="text2" w:themeTint="E6"/>
                <w:sz w:val="18"/>
                <w:szCs w:val="18"/>
              </w:rPr>
            </w:pPr>
            <w:r>
              <w:rPr>
                <w:rFonts w:ascii="Times New Roman" w:hAnsi="Times New Roman"/>
                <w:noProof/>
                <w:color w:val="265898" w:themeColor="text2" w:themeTint="E6"/>
                <w:sz w:val="18"/>
              </w:rPr>
              <w:drawing>
                <wp:anchor distT="0" distB="0" distL="114300" distR="114300" simplePos="0" relativeHeight="251676160" behindDoc="0" locked="0" layoutInCell="1" allowOverlap="1" wp14:anchorId="4AE604FF" wp14:editId="755A7C3B">
                  <wp:simplePos x="0" y="0"/>
                  <wp:positionH relativeFrom="column">
                    <wp:posOffset>24130</wp:posOffset>
                  </wp:positionH>
                  <wp:positionV relativeFrom="paragraph">
                    <wp:posOffset>6350</wp:posOffset>
                  </wp:positionV>
                  <wp:extent cx="696595" cy="125095"/>
                  <wp:effectExtent l="0" t="0" r="8255" b="8255"/>
                  <wp:wrapNone/>
                  <wp:docPr id="31595726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5957263" name=""/>
                          <pic:cNvPicPr/>
                        </pic:nvPicPr>
                        <pic:blipFill>
                          <a:blip r:embed="rId84" cstate="print">
                            <a:extLst>
                              <a:ext uri="{28A0092B-C50C-407E-A947-70E740481C1C}">
                                <a14:useLocalDpi xmlns:a14="http://schemas.microsoft.com/office/drawing/2010/main" val="0"/>
                              </a:ext>
                            </a:extLst>
                          </a:blip>
                          <a:stretch>
                            <a:fillRect/>
                          </a:stretch>
                        </pic:blipFill>
                        <pic:spPr>
                          <a:xfrm>
                            <a:off x="0" y="0"/>
                            <a:ext cx="696595" cy="125095"/>
                          </a:xfrm>
                          <a:prstGeom prst="rect">
                            <a:avLst/>
                          </a:prstGeom>
                        </pic:spPr>
                      </pic:pic>
                    </a:graphicData>
                  </a:graphic>
                  <wp14:sizeRelH relativeFrom="margin">
                    <wp14:pctWidth>0</wp14:pctWidth>
                  </wp14:sizeRelH>
                  <wp14:sizeRelV relativeFrom="margin">
                    <wp14:pctHeight>0</wp14:pctHeight>
                  </wp14:sizeRelV>
                </wp:anchor>
              </w:drawing>
            </w:r>
          </w:p>
          <w:p w14:paraId="10B8D9DF" w14:textId="77777777" w:rsidR="005A04B3" w:rsidRPr="00A96ED6" w:rsidRDefault="005A04B3" w:rsidP="00125454">
            <w:pPr>
              <w:jc w:val="center"/>
              <w:rPr>
                <w:rFonts w:ascii="Times New Roman" w:hAnsi="Times New Roman" w:cs="Times New Roman"/>
                <w:noProof/>
                <w:color w:val="265898" w:themeColor="text2" w:themeTint="E6"/>
                <w:sz w:val="18"/>
                <w:szCs w:val="18"/>
              </w:rPr>
            </w:pPr>
            <w:r>
              <w:rPr>
                <w:rFonts w:ascii="Times New Roman" w:hAnsi="Times New Roman"/>
                <w:color w:val="265898" w:themeColor="text2" w:themeTint="E6"/>
                <w:sz w:val="18"/>
              </w:rPr>
              <w:t>SUMMA</w:t>
            </w:r>
          </w:p>
        </w:tc>
        <w:tc>
          <w:tcPr>
            <w:tcW w:w="612" w:type="pct"/>
            <w:tcBorders>
              <w:right w:val="single" w:sz="8" w:space="0" w:color="auto"/>
            </w:tcBorders>
            <w:vAlign w:val="center"/>
          </w:tcPr>
          <w:p w14:paraId="1E8AF8A9" w14:textId="77777777" w:rsidR="005A04B3" w:rsidRPr="00A96ED6" w:rsidRDefault="005A04B3" w:rsidP="00125454">
            <w:pPr>
              <w:jc w:val="center"/>
              <w:rPr>
                <w:rFonts w:ascii="Times New Roman" w:hAnsi="Times New Roman" w:cs="Times New Roman"/>
                <w:noProof/>
                <w:color w:val="265898" w:themeColor="text2" w:themeTint="E6"/>
                <w:sz w:val="18"/>
                <w:szCs w:val="18"/>
              </w:rPr>
            </w:pPr>
            <w:r>
              <w:rPr>
                <w:rFonts w:ascii="Times New Roman" w:hAnsi="Times New Roman"/>
                <w:noProof/>
                <w:color w:val="265898" w:themeColor="text2" w:themeTint="E6"/>
                <w:sz w:val="18"/>
              </w:rPr>
              <w:drawing>
                <wp:anchor distT="0" distB="0" distL="114300" distR="114300" simplePos="0" relativeHeight="251674112" behindDoc="0" locked="0" layoutInCell="1" allowOverlap="1" wp14:anchorId="2B5CDC38" wp14:editId="247922B1">
                  <wp:simplePos x="0" y="0"/>
                  <wp:positionH relativeFrom="column">
                    <wp:posOffset>635</wp:posOffset>
                  </wp:positionH>
                  <wp:positionV relativeFrom="paragraph">
                    <wp:posOffset>21590</wp:posOffset>
                  </wp:positionV>
                  <wp:extent cx="660400" cy="114935"/>
                  <wp:effectExtent l="0" t="0" r="6350" b="0"/>
                  <wp:wrapNone/>
                  <wp:docPr id="174754188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7541882" name=""/>
                          <pic:cNvPicPr/>
                        </pic:nvPicPr>
                        <pic:blipFill>
                          <a:blip r:embed="rId85" cstate="print">
                            <a:extLst>
                              <a:ext uri="{28A0092B-C50C-407E-A947-70E740481C1C}">
                                <a14:useLocalDpi xmlns:a14="http://schemas.microsoft.com/office/drawing/2010/main" val="0"/>
                              </a:ext>
                            </a:extLst>
                          </a:blip>
                          <a:stretch>
                            <a:fillRect/>
                          </a:stretch>
                        </pic:blipFill>
                        <pic:spPr>
                          <a:xfrm rot="10800000" flipV="1">
                            <a:off x="0" y="0"/>
                            <a:ext cx="660400" cy="114935"/>
                          </a:xfrm>
                          <a:prstGeom prst="rect">
                            <a:avLst/>
                          </a:prstGeom>
                        </pic:spPr>
                      </pic:pic>
                    </a:graphicData>
                  </a:graphic>
                  <wp14:sizeRelH relativeFrom="margin">
                    <wp14:pctWidth>0</wp14:pctWidth>
                  </wp14:sizeRelH>
                  <wp14:sizeRelV relativeFrom="margin">
                    <wp14:pctHeight>0</wp14:pctHeight>
                  </wp14:sizeRelV>
                </wp:anchor>
              </w:drawing>
            </w:r>
          </w:p>
          <w:p w14:paraId="54722B28" w14:textId="77777777" w:rsidR="005A04B3" w:rsidRPr="00A96ED6" w:rsidRDefault="005A04B3" w:rsidP="00125454">
            <w:pPr>
              <w:jc w:val="center"/>
              <w:rPr>
                <w:rFonts w:ascii="Times New Roman" w:hAnsi="Times New Roman" w:cs="Times New Roman"/>
                <w:noProof/>
                <w:color w:val="265898" w:themeColor="text2" w:themeTint="E6"/>
                <w:sz w:val="18"/>
                <w:szCs w:val="18"/>
              </w:rPr>
            </w:pPr>
            <w:r>
              <w:rPr>
                <w:rFonts w:ascii="Times New Roman" w:hAnsi="Times New Roman"/>
                <w:color w:val="265898" w:themeColor="text2" w:themeTint="E6"/>
                <w:sz w:val="18"/>
              </w:rPr>
              <w:t>VALŪTA</w:t>
            </w:r>
          </w:p>
        </w:tc>
      </w:tr>
      <w:tr w:rsidR="005A04B3" w:rsidRPr="00A96ED6" w14:paraId="0873614D" w14:textId="77777777" w:rsidTr="00125454">
        <w:tc>
          <w:tcPr>
            <w:tcW w:w="3720" w:type="pct"/>
            <w:gridSpan w:val="6"/>
            <w:tcBorders>
              <w:left w:val="single" w:sz="8" w:space="0" w:color="auto"/>
              <w:bottom w:val="single" w:sz="8" w:space="0" w:color="auto"/>
            </w:tcBorders>
            <w:vAlign w:val="center"/>
          </w:tcPr>
          <w:p w14:paraId="6CB64308" w14:textId="77777777" w:rsidR="005A04B3" w:rsidRPr="00A96ED6" w:rsidRDefault="005A04B3" w:rsidP="00125454">
            <w:pPr>
              <w:jc w:val="center"/>
              <w:rPr>
                <w:rFonts w:ascii="Times New Roman" w:hAnsi="Times New Roman" w:cs="Times New Roman"/>
                <w:b/>
                <w:bCs/>
                <w:noProof/>
                <w:color w:val="265898" w:themeColor="text2" w:themeTint="E6"/>
                <w:sz w:val="20"/>
                <w:szCs w:val="20"/>
              </w:rPr>
            </w:pPr>
            <w:r>
              <w:rPr>
                <w:rFonts w:ascii="Times New Roman" w:hAnsi="Times New Roman"/>
                <w:b/>
                <w:color w:val="265898" w:themeColor="text2" w:themeTint="E6"/>
                <w:sz w:val="20"/>
              </w:rPr>
              <w:t>14.b KOPĒJIE IZDEVUMI</w:t>
            </w:r>
          </w:p>
          <w:p w14:paraId="27366F36" w14:textId="77777777" w:rsidR="005A04B3" w:rsidRPr="00A96ED6" w:rsidRDefault="005A04B3" w:rsidP="00125454">
            <w:pPr>
              <w:jc w:val="center"/>
              <w:rPr>
                <w:rFonts w:ascii="Times New Roman" w:hAnsi="Times New Roman" w:cs="Times New Roman"/>
                <w:noProof/>
                <w:color w:val="265898" w:themeColor="text2" w:themeTint="E6"/>
                <w:sz w:val="20"/>
                <w:szCs w:val="20"/>
              </w:rPr>
            </w:pPr>
            <w:r>
              <w:rPr>
                <w:rFonts w:ascii="Times New Roman" w:hAnsi="Times New Roman"/>
                <w:color w:val="265898" w:themeColor="text2" w:themeTint="E6"/>
                <w:sz w:val="20"/>
              </w:rPr>
              <w:t>MAKSĀJUMI PAR “KOMPLEKSO” CEĻOJUMU + CITI IZDEVUMI (12.d+13.c)</w:t>
            </w:r>
          </w:p>
        </w:tc>
        <w:tc>
          <w:tcPr>
            <w:tcW w:w="668" w:type="pct"/>
            <w:tcBorders>
              <w:bottom w:val="single" w:sz="8" w:space="0" w:color="auto"/>
            </w:tcBorders>
            <w:vAlign w:val="center"/>
          </w:tcPr>
          <w:p w14:paraId="6E553445" w14:textId="77777777" w:rsidR="005A04B3" w:rsidRPr="00A96ED6" w:rsidRDefault="005A04B3" w:rsidP="00125454">
            <w:pPr>
              <w:jc w:val="center"/>
              <w:rPr>
                <w:rFonts w:ascii="Times New Roman" w:hAnsi="Times New Roman" w:cs="Times New Roman"/>
                <w:noProof/>
                <w:color w:val="265898" w:themeColor="text2" w:themeTint="E6"/>
                <w:sz w:val="18"/>
                <w:szCs w:val="18"/>
              </w:rPr>
            </w:pPr>
            <w:r>
              <w:rPr>
                <w:rFonts w:ascii="Times New Roman" w:hAnsi="Times New Roman"/>
                <w:noProof/>
                <w:color w:val="265898" w:themeColor="text2" w:themeTint="E6"/>
                <w:sz w:val="18"/>
              </w:rPr>
              <w:drawing>
                <wp:anchor distT="0" distB="0" distL="114300" distR="114300" simplePos="0" relativeHeight="251677184" behindDoc="0" locked="0" layoutInCell="1" allowOverlap="1" wp14:anchorId="5634ABAD" wp14:editId="3DAB01B6">
                  <wp:simplePos x="0" y="0"/>
                  <wp:positionH relativeFrom="column">
                    <wp:posOffset>25400</wp:posOffset>
                  </wp:positionH>
                  <wp:positionV relativeFrom="paragraph">
                    <wp:posOffset>3810</wp:posOffset>
                  </wp:positionV>
                  <wp:extent cx="696595" cy="125095"/>
                  <wp:effectExtent l="0" t="0" r="8255" b="8255"/>
                  <wp:wrapNone/>
                  <wp:docPr id="35543696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5957263" name=""/>
                          <pic:cNvPicPr/>
                        </pic:nvPicPr>
                        <pic:blipFill>
                          <a:blip r:embed="rId84" cstate="print">
                            <a:extLst>
                              <a:ext uri="{28A0092B-C50C-407E-A947-70E740481C1C}">
                                <a14:useLocalDpi xmlns:a14="http://schemas.microsoft.com/office/drawing/2010/main" val="0"/>
                              </a:ext>
                            </a:extLst>
                          </a:blip>
                          <a:stretch>
                            <a:fillRect/>
                          </a:stretch>
                        </pic:blipFill>
                        <pic:spPr>
                          <a:xfrm>
                            <a:off x="0" y="0"/>
                            <a:ext cx="696595" cy="125095"/>
                          </a:xfrm>
                          <a:prstGeom prst="rect">
                            <a:avLst/>
                          </a:prstGeom>
                        </pic:spPr>
                      </pic:pic>
                    </a:graphicData>
                  </a:graphic>
                  <wp14:sizeRelH relativeFrom="margin">
                    <wp14:pctWidth>0</wp14:pctWidth>
                  </wp14:sizeRelH>
                  <wp14:sizeRelV relativeFrom="margin">
                    <wp14:pctHeight>0</wp14:pctHeight>
                  </wp14:sizeRelV>
                </wp:anchor>
              </w:drawing>
            </w:r>
          </w:p>
          <w:p w14:paraId="55C32A1C" w14:textId="77777777" w:rsidR="005A04B3" w:rsidRPr="00A96ED6" w:rsidRDefault="005A04B3" w:rsidP="00125454">
            <w:pPr>
              <w:jc w:val="center"/>
              <w:rPr>
                <w:rFonts w:ascii="Times New Roman" w:hAnsi="Times New Roman" w:cs="Times New Roman"/>
                <w:noProof/>
                <w:color w:val="265898" w:themeColor="text2" w:themeTint="E6"/>
                <w:sz w:val="18"/>
                <w:szCs w:val="18"/>
              </w:rPr>
            </w:pPr>
            <w:r>
              <w:rPr>
                <w:rFonts w:ascii="Times New Roman" w:hAnsi="Times New Roman"/>
                <w:color w:val="265898" w:themeColor="text2" w:themeTint="E6"/>
                <w:sz w:val="18"/>
              </w:rPr>
              <w:t>SUMMA</w:t>
            </w:r>
          </w:p>
        </w:tc>
        <w:tc>
          <w:tcPr>
            <w:tcW w:w="612" w:type="pct"/>
            <w:tcBorders>
              <w:bottom w:val="single" w:sz="8" w:space="0" w:color="auto"/>
              <w:right w:val="single" w:sz="8" w:space="0" w:color="auto"/>
            </w:tcBorders>
            <w:vAlign w:val="center"/>
          </w:tcPr>
          <w:p w14:paraId="3B335581" w14:textId="77777777" w:rsidR="005A04B3" w:rsidRPr="00A96ED6" w:rsidRDefault="005A04B3" w:rsidP="00125454">
            <w:pPr>
              <w:jc w:val="center"/>
              <w:rPr>
                <w:rFonts w:ascii="Times New Roman" w:hAnsi="Times New Roman" w:cs="Times New Roman"/>
                <w:noProof/>
                <w:color w:val="265898" w:themeColor="text2" w:themeTint="E6"/>
                <w:sz w:val="18"/>
                <w:szCs w:val="18"/>
              </w:rPr>
            </w:pPr>
            <w:r>
              <w:rPr>
                <w:rFonts w:ascii="Times New Roman" w:hAnsi="Times New Roman"/>
                <w:noProof/>
                <w:color w:val="265898" w:themeColor="text2" w:themeTint="E6"/>
                <w:sz w:val="18"/>
              </w:rPr>
              <w:drawing>
                <wp:anchor distT="0" distB="0" distL="114300" distR="114300" simplePos="0" relativeHeight="251675136" behindDoc="0" locked="0" layoutInCell="1" allowOverlap="1" wp14:anchorId="646D723D" wp14:editId="55C4872B">
                  <wp:simplePos x="0" y="0"/>
                  <wp:positionH relativeFrom="column">
                    <wp:posOffset>-3175</wp:posOffset>
                  </wp:positionH>
                  <wp:positionV relativeFrom="paragraph">
                    <wp:posOffset>17780</wp:posOffset>
                  </wp:positionV>
                  <wp:extent cx="660400" cy="114935"/>
                  <wp:effectExtent l="0" t="0" r="6350" b="0"/>
                  <wp:wrapNone/>
                  <wp:docPr id="5343903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7541882" name=""/>
                          <pic:cNvPicPr/>
                        </pic:nvPicPr>
                        <pic:blipFill>
                          <a:blip r:embed="rId85" cstate="print">
                            <a:extLst>
                              <a:ext uri="{28A0092B-C50C-407E-A947-70E740481C1C}">
                                <a14:useLocalDpi xmlns:a14="http://schemas.microsoft.com/office/drawing/2010/main" val="0"/>
                              </a:ext>
                            </a:extLst>
                          </a:blip>
                          <a:stretch>
                            <a:fillRect/>
                          </a:stretch>
                        </pic:blipFill>
                        <pic:spPr>
                          <a:xfrm rot="10800000" flipV="1">
                            <a:off x="0" y="0"/>
                            <a:ext cx="660400" cy="114935"/>
                          </a:xfrm>
                          <a:prstGeom prst="rect">
                            <a:avLst/>
                          </a:prstGeom>
                        </pic:spPr>
                      </pic:pic>
                    </a:graphicData>
                  </a:graphic>
                  <wp14:sizeRelH relativeFrom="margin">
                    <wp14:pctWidth>0</wp14:pctWidth>
                  </wp14:sizeRelH>
                  <wp14:sizeRelV relativeFrom="margin">
                    <wp14:pctHeight>0</wp14:pctHeight>
                  </wp14:sizeRelV>
                </wp:anchor>
              </w:drawing>
            </w:r>
          </w:p>
          <w:p w14:paraId="3B640DD4" w14:textId="77777777" w:rsidR="005A04B3" w:rsidRPr="00A96ED6" w:rsidRDefault="005A04B3" w:rsidP="00125454">
            <w:pPr>
              <w:jc w:val="center"/>
              <w:rPr>
                <w:rFonts w:ascii="Times New Roman" w:hAnsi="Times New Roman" w:cs="Times New Roman"/>
                <w:noProof/>
                <w:color w:val="265898" w:themeColor="text2" w:themeTint="E6"/>
                <w:sz w:val="18"/>
                <w:szCs w:val="18"/>
              </w:rPr>
            </w:pPr>
            <w:r>
              <w:rPr>
                <w:rFonts w:ascii="Times New Roman" w:hAnsi="Times New Roman"/>
                <w:color w:val="265898" w:themeColor="text2" w:themeTint="E6"/>
                <w:sz w:val="18"/>
              </w:rPr>
              <w:t>VALŪTA</w:t>
            </w:r>
          </w:p>
        </w:tc>
      </w:tr>
    </w:tbl>
    <w:p w14:paraId="4D686DEF" w14:textId="77777777" w:rsidR="005A04B3" w:rsidRPr="00A96ED6" w:rsidRDefault="005A04B3" w:rsidP="005A04B3">
      <w:pPr>
        <w:widowControl/>
        <w:autoSpaceDE/>
        <w:autoSpaceDN/>
        <w:spacing w:after="160" w:line="259" w:lineRule="auto"/>
        <w:rPr>
          <w:rFonts w:ascii="Times New Roman" w:hAnsi="Times New Roman" w:cs="Times New Roman"/>
          <w:noProof/>
          <w:sz w:val="24"/>
        </w:rPr>
      </w:pPr>
      <w:r>
        <w:br w:type="page"/>
      </w:r>
    </w:p>
    <w:p w14:paraId="3A4E550C" w14:textId="77777777" w:rsidR="005A04B3" w:rsidRPr="00A96ED6" w:rsidRDefault="005A04B3" w:rsidP="005A04B3">
      <w:pPr>
        <w:jc w:val="both"/>
        <w:rPr>
          <w:rFonts w:ascii="Times New Roman" w:hAnsi="Times New Roman" w:cs="Times New Roman"/>
          <w:b/>
          <w:bCs/>
          <w:noProof/>
          <w:color w:val="B83B46"/>
          <w:sz w:val="28"/>
          <w:szCs w:val="24"/>
        </w:rPr>
      </w:pPr>
      <w:r>
        <w:rPr>
          <w:rFonts w:ascii="Times New Roman" w:hAnsi="Times New Roman"/>
          <w:b/>
          <w:color w:val="B83B46"/>
          <w:sz w:val="28"/>
        </w:rPr>
        <w:lastRenderedPageBreak/>
        <w:t xml:space="preserve">II pielikums – </w:t>
      </w:r>
      <w:r>
        <w:rPr>
          <w:rFonts w:ascii="Times New Roman" w:hAnsi="Times New Roman"/>
          <w:b/>
          <w:i/>
          <w:iCs/>
          <w:color w:val="B83B46"/>
          <w:sz w:val="28"/>
        </w:rPr>
        <w:t>Eurostat</w:t>
      </w:r>
      <w:r>
        <w:rPr>
          <w:rFonts w:ascii="Times New Roman" w:hAnsi="Times New Roman"/>
          <w:b/>
          <w:color w:val="B83B46"/>
          <w:sz w:val="28"/>
        </w:rPr>
        <w:t xml:space="preserve"> apsekojums par </w:t>
      </w:r>
      <w:r>
        <w:rPr>
          <w:rFonts w:ascii="Times New Roman" w:hAnsi="Times New Roman"/>
          <w:b/>
          <w:i/>
          <w:iCs/>
          <w:color w:val="B83B46"/>
          <w:sz w:val="28"/>
        </w:rPr>
        <w:t>FATS</w:t>
      </w:r>
      <w:r>
        <w:rPr>
          <w:rFonts w:ascii="Times New Roman" w:hAnsi="Times New Roman"/>
          <w:b/>
          <w:color w:val="B83B46"/>
          <w:sz w:val="28"/>
        </w:rPr>
        <w:t xml:space="preserve"> avotiem</w:t>
      </w:r>
    </w:p>
    <w:p w14:paraId="6A21846C" w14:textId="77777777" w:rsidR="005A04B3" w:rsidRPr="00A96ED6" w:rsidRDefault="005A04B3" w:rsidP="005A04B3">
      <w:pPr>
        <w:jc w:val="both"/>
        <w:rPr>
          <w:rFonts w:ascii="Times New Roman" w:hAnsi="Times New Roman" w:cs="Times New Roman"/>
          <w:noProof/>
          <w:color w:val="B83B46"/>
          <w:sz w:val="24"/>
        </w:rPr>
      </w:pPr>
    </w:p>
    <w:p w14:paraId="22E225FD"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Eurostat</w:t>
      </w:r>
      <w:r>
        <w:rPr>
          <w:rFonts w:ascii="Times New Roman" w:hAnsi="Times New Roman"/>
          <w:sz w:val="24"/>
        </w:rPr>
        <w:t xml:space="preserve"> rīkotā apsekojuma par 3. veidu rezultāti – </w:t>
      </w:r>
      <w:r>
        <w:rPr>
          <w:rFonts w:ascii="Times New Roman" w:hAnsi="Times New Roman"/>
          <w:i/>
          <w:iCs/>
          <w:sz w:val="24"/>
        </w:rPr>
        <w:t>FATS</w:t>
      </w:r>
      <w:r>
        <w:rPr>
          <w:rFonts w:ascii="Times New Roman" w:hAnsi="Times New Roman"/>
          <w:sz w:val="24"/>
        </w:rPr>
        <w:t xml:space="preserve"> datu avoti un metodes</w:t>
      </w:r>
    </w:p>
    <w:p w14:paraId="58D80CF6" w14:textId="77777777" w:rsidR="005A04B3" w:rsidRPr="00A96ED6" w:rsidRDefault="005A04B3" w:rsidP="005A04B3">
      <w:pPr>
        <w:jc w:val="both"/>
        <w:rPr>
          <w:rFonts w:ascii="Times New Roman" w:hAnsi="Times New Roman" w:cs="Times New Roman"/>
          <w:noProof/>
          <w:sz w:val="24"/>
        </w:rPr>
      </w:pPr>
    </w:p>
    <w:p w14:paraId="73762017" w14:textId="77777777" w:rsidR="005A04B3" w:rsidRDefault="005A04B3" w:rsidP="005A04B3">
      <w:pPr>
        <w:jc w:val="both"/>
        <w:rPr>
          <w:rFonts w:ascii="Times New Roman" w:hAnsi="Times New Roman"/>
          <w:b/>
          <w:color w:val="B83B46"/>
          <w:sz w:val="24"/>
        </w:rPr>
      </w:pPr>
      <w:r>
        <w:rPr>
          <w:rFonts w:ascii="Times New Roman" w:hAnsi="Times New Roman"/>
          <w:b/>
          <w:i/>
          <w:iCs/>
          <w:color w:val="B83B46"/>
          <w:sz w:val="24"/>
        </w:rPr>
        <w:t>IFATS</w:t>
      </w:r>
      <w:r>
        <w:rPr>
          <w:rFonts w:ascii="Times New Roman" w:hAnsi="Times New Roman"/>
          <w:b/>
          <w:color w:val="B83B46"/>
          <w:sz w:val="24"/>
        </w:rPr>
        <w:t xml:space="preserve"> datu vākšana saskaņā ar regulu/likumu</w:t>
      </w:r>
    </w:p>
    <w:p w14:paraId="74254AE5" w14:textId="77777777" w:rsidR="00CB6B02" w:rsidRPr="00A96ED6" w:rsidRDefault="00CB6B02" w:rsidP="005A04B3">
      <w:pPr>
        <w:jc w:val="both"/>
        <w:rPr>
          <w:rFonts w:ascii="Times New Roman" w:hAnsi="Times New Roman" w:cs="Times New Roman"/>
          <w:b/>
          <w:noProof/>
          <w:color w:val="B83B46"/>
          <w:sz w:val="24"/>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28" w:type="dxa"/>
          <w:left w:w="28" w:type="dxa"/>
          <w:bottom w:w="28" w:type="dxa"/>
          <w:right w:w="28" w:type="dxa"/>
        </w:tblCellMar>
        <w:tblLook w:val="01E0" w:firstRow="1" w:lastRow="1" w:firstColumn="1" w:lastColumn="1" w:noHBand="0" w:noVBand="0"/>
      </w:tblPr>
      <w:tblGrid>
        <w:gridCol w:w="1376"/>
        <w:gridCol w:w="1486"/>
        <w:gridCol w:w="1277"/>
        <w:gridCol w:w="1633"/>
        <w:gridCol w:w="2040"/>
        <w:gridCol w:w="1319"/>
      </w:tblGrid>
      <w:tr w:rsidR="005A04B3" w:rsidRPr="00A96ED6" w14:paraId="5961D057" w14:textId="77777777" w:rsidTr="00CB6B02">
        <w:trPr>
          <w:trHeight w:val="1132"/>
        </w:trPr>
        <w:tc>
          <w:tcPr>
            <w:tcW w:w="753" w:type="pct"/>
            <w:vAlign w:val="center"/>
          </w:tcPr>
          <w:p w14:paraId="15BA13AF" w14:textId="77777777" w:rsidR="005A04B3" w:rsidRPr="00CB6B02" w:rsidRDefault="005A04B3" w:rsidP="00CB6B02">
            <w:pPr>
              <w:ind w:left="57" w:right="57"/>
              <w:rPr>
                <w:rFonts w:ascii="Times New Roman" w:hAnsi="Times New Roman" w:cs="Times New Roman"/>
                <w:noProof/>
                <w:szCs w:val="20"/>
              </w:rPr>
            </w:pPr>
            <w:r w:rsidRPr="00CB6B02">
              <w:rPr>
                <w:rFonts w:ascii="Times New Roman" w:hAnsi="Times New Roman"/>
                <w:szCs w:val="20"/>
              </w:rPr>
              <w:t>Valsts</w:t>
            </w:r>
          </w:p>
        </w:tc>
        <w:tc>
          <w:tcPr>
            <w:tcW w:w="814" w:type="pct"/>
            <w:vAlign w:val="center"/>
          </w:tcPr>
          <w:p w14:paraId="1E91E7D5" w14:textId="77777777" w:rsidR="005A04B3" w:rsidRPr="00CB6B02" w:rsidRDefault="005A04B3" w:rsidP="00CB6B02">
            <w:pPr>
              <w:ind w:left="57" w:right="57"/>
              <w:rPr>
                <w:rFonts w:ascii="Times New Roman" w:hAnsi="Times New Roman" w:cs="Times New Roman"/>
                <w:noProof/>
                <w:szCs w:val="20"/>
              </w:rPr>
            </w:pPr>
            <w:r w:rsidRPr="00CB6B02">
              <w:rPr>
                <w:rFonts w:ascii="Times New Roman" w:hAnsi="Times New Roman"/>
                <w:szCs w:val="20"/>
              </w:rPr>
              <w:t>Apsekojums</w:t>
            </w:r>
          </w:p>
        </w:tc>
        <w:tc>
          <w:tcPr>
            <w:tcW w:w="699" w:type="pct"/>
            <w:vAlign w:val="center"/>
          </w:tcPr>
          <w:p w14:paraId="5E77A640" w14:textId="77777777" w:rsidR="005A04B3" w:rsidRPr="00CB6B02" w:rsidRDefault="005A04B3" w:rsidP="00CB6B02">
            <w:pPr>
              <w:ind w:left="57" w:right="57"/>
              <w:rPr>
                <w:rFonts w:ascii="Times New Roman" w:hAnsi="Times New Roman" w:cs="Times New Roman"/>
                <w:noProof/>
                <w:szCs w:val="20"/>
              </w:rPr>
            </w:pPr>
            <w:r w:rsidRPr="00CB6B02">
              <w:rPr>
                <w:rFonts w:ascii="Times New Roman" w:hAnsi="Times New Roman"/>
                <w:szCs w:val="20"/>
              </w:rPr>
              <w:t>Pilns apsekojums</w:t>
            </w:r>
          </w:p>
        </w:tc>
        <w:tc>
          <w:tcPr>
            <w:tcW w:w="894" w:type="pct"/>
            <w:vAlign w:val="center"/>
          </w:tcPr>
          <w:p w14:paraId="2F31D738" w14:textId="77777777" w:rsidR="005A04B3" w:rsidRPr="00CB6B02" w:rsidRDefault="005A04B3" w:rsidP="00CB6B02">
            <w:pPr>
              <w:ind w:left="57" w:right="57"/>
              <w:rPr>
                <w:rFonts w:ascii="Times New Roman" w:hAnsi="Times New Roman" w:cs="Times New Roman"/>
                <w:noProof/>
                <w:szCs w:val="20"/>
              </w:rPr>
            </w:pPr>
            <w:r w:rsidRPr="00CB6B02">
              <w:rPr>
                <w:rFonts w:ascii="Times New Roman" w:hAnsi="Times New Roman"/>
                <w:szCs w:val="20"/>
              </w:rPr>
              <w:t>Administratīvie avoti</w:t>
            </w:r>
          </w:p>
        </w:tc>
        <w:tc>
          <w:tcPr>
            <w:tcW w:w="1117" w:type="pct"/>
            <w:vAlign w:val="center"/>
          </w:tcPr>
          <w:p w14:paraId="261A3D63" w14:textId="77777777" w:rsidR="005A04B3" w:rsidRPr="00CB6B02" w:rsidRDefault="005A04B3" w:rsidP="00CB6B02">
            <w:pPr>
              <w:ind w:left="57" w:right="57"/>
              <w:rPr>
                <w:rFonts w:ascii="Times New Roman" w:hAnsi="Times New Roman" w:cs="Times New Roman"/>
                <w:noProof/>
                <w:szCs w:val="20"/>
              </w:rPr>
            </w:pPr>
            <w:r w:rsidRPr="00CB6B02">
              <w:rPr>
                <w:rFonts w:ascii="Times New Roman" w:hAnsi="Times New Roman"/>
                <w:szCs w:val="20"/>
              </w:rPr>
              <w:t>Modelis/novērtējums</w:t>
            </w:r>
          </w:p>
        </w:tc>
        <w:tc>
          <w:tcPr>
            <w:tcW w:w="722" w:type="pct"/>
            <w:vAlign w:val="center"/>
          </w:tcPr>
          <w:p w14:paraId="57B1C1BA" w14:textId="77777777" w:rsidR="005A04B3" w:rsidRPr="00CB6B02" w:rsidRDefault="005A04B3" w:rsidP="00CB6B02">
            <w:pPr>
              <w:ind w:left="57" w:right="57"/>
              <w:rPr>
                <w:rFonts w:ascii="Times New Roman" w:hAnsi="Times New Roman" w:cs="Times New Roman"/>
                <w:noProof/>
                <w:szCs w:val="20"/>
              </w:rPr>
            </w:pPr>
            <w:r w:rsidRPr="00CB6B02">
              <w:rPr>
                <w:rFonts w:ascii="Times New Roman" w:hAnsi="Times New Roman"/>
                <w:szCs w:val="20"/>
              </w:rPr>
              <w:t>Konkrēti jautājumi ir ietverti citu jomu apsekojumos</w:t>
            </w:r>
          </w:p>
        </w:tc>
      </w:tr>
      <w:tr w:rsidR="005A04B3" w:rsidRPr="00A96ED6" w14:paraId="25AB7440" w14:textId="77777777" w:rsidTr="00CB6B02">
        <w:trPr>
          <w:trHeight w:val="253"/>
        </w:trPr>
        <w:tc>
          <w:tcPr>
            <w:tcW w:w="753" w:type="pct"/>
          </w:tcPr>
          <w:p w14:paraId="1882764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Austrija</w:t>
            </w:r>
          </w:p>
        </w:tc>
        <w:tc>
          <w:tcPr>
            <w:tcW w:w="814" w:type="pct"/>
          </w:tcPr>
          <w:p w14:paraId="6000E92B" w14:textId="77777777" w:rsidR="005A04B3" w:rsidRPr="00A96ED6" w:rsidRDefault="005A04B3" w:rsidP="00125454">
            <w:pPr>
              <w:jc w:val="center"/>
              <w:rPr>
                <w:rFonts w:ascii="Times New Roman" w:hAnsi="Times New Roman" w:cs="Times New Roman"/>
                <w:noProof/>
                <w:sz w:val="24"/>
              </w:rPr>
            </w:pPr>
          </w:p>
        </w:tc>
        <w:tc>
          <w:tcPr>
            <w:tcW w:w="699" w:type="pct"/>
          </w:tcPr>
          <w:p w14:paraId="1DFE133B" w14:textId="77777777" w:rsidR="005A04B3" w:rsidRPr="00A96ED6" w:rsidRDefault="005A04B3" w:rsidP="00125454">
            <w:pPr>
              <w:jc w:val="center"/>
              <w:rPr>
                <w:rFonts w:ascii="Times New Roman" w:hAnsi="Times New Roman" w:cs="Times New Roman"/>
                <w:noProof/>
                <w:sz w:val="24"/>
              </w:rPr>
            </w:pPr>
          </w:p>
        </w:tc>
        <w:tc>
          <w:tcPr>
            <w:tcW w:w="894" w:type="pct"/>
          </w:tcPr>
          <w:p w14:paraId="37347488"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726764CA" w14:textId="77777777" w:rsidR="005A04B3" w:rsidRPr="00A96ED6" w:rsidRDefault="005A04B3" w:rsidP="00125454">
            <w:pPr>
              <w:jc w:val="center"/>
              <w:rPr>
                <w:rFonts w:ascii="Times New Roman" w:hAnsi="Times New Roman" w:cs="Times New Roman"/>
                <w:noProof/>
                <w:sz w:val="24"/>
              </w:rPr>
            </w:pPr>
          </w:p>
        </w:tc>
        <w:tc>
          <w:tcPr>
            <w:tcW w:w="722" w:type="pct"/>
          </w:tcPr>
          <w:p w14:paraId="03927BFE"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56A3599E" w14:textId="77777777" w:rsidTr="00CB6B02">
        <w:trPr>
          <w:trHeight w:val="256"/>
        </w:trPr>
        <w:tc>
          <w:tcPr>
            <w:tcW w:w="753" w:type="pct"/>
          </w:tcPr>
          <w:p w14:paraId="3D977ED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Beļģija</w:t>
            </w:r>
          </w:p>
        </w:tc>
        <w:tc>
          <w:tcPr>
            <w:tcW w:w="814" w:type="pct"/>
          </w:tcPr>
          <w:p w14:paraId="77E9AB6F"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699" w:type="pct"/>
          </w:tcPr>
          <w:p w14:paraId="5A62BD67" w14:textId="77777777" w:rsidR="005A04B3" w:rsidRPr="00A96ED6" w:rsidRDefault="005A04B3" w:rsidP="00125454">
            <w:pPr>
              <w:jc w:val="center"/>
              <w:rPr>
                <w:rFonts w:ascii="Times New Roman" w:hAnsi="Times New Roman" w:cs="Times New Roman"/>
                <w:noProof/>
                <w:sz w:val="24"/>
              </w:rPr>
            </w:pPr>
          </w:p>
        </w:tc>
        <w:tc>
          <w:tcPr>
            <w:tcW w:w="894" w:type="pct"/>
          </w:tcPr>
          <w:p w14:paraId="190910D5" w14:textId="77777777" w:rsidR="005A04B3" w:rsidRPr="00A96ED6" w:rsidRDefault="005A04B3" w:rsidP="00125454">
            <w:pPr>
              <w:jc w:val="center"/>
              <w:rPr>
                <w:rFonts w:ascii="Times New Roman" w:hAnsi="Times New Roman" w:cs="Times New Roman"/>
                <w:noProof/>
                <w:sz w:val="24"/>
              </w:rPr>
            </w:pPr>
          </w:p>
        </w:tc>
        <w:tc>
          <w:tcPr>
            <w:tcW w:w="1117" w:type="pct"/>
          </w:tcPr>
          <w:p w14:paraId="0BD76AE3" w14:textId="77777777" w:rsidR="005A04B3" w:rsidRPr="00A96ED6" w:rsidRDefault="005A04B3" w:rsidP="00125454">
            <w:pPr>
              <w:jc w:val="center"/>
              <w:rPr>
                <w:rFonts w:ascii="Times New Roman" w:hAnsi="Times New Roman" w:cs="Times New Roman"/>
                <w:noProof/>
                <w:sz w:val="24"/>
              </w:rPr>
            </w:pPr>
          </w:p>
        </w:tc>
        <w:tc>
          <w:tcPr>
            <w:tcW w:w="722" w:type="pct"/>
          </w:tcPr>
          <w:p w14:paraId="622C4015" w14:textId="77777777" w:rsidR="005A04B3" w:rsidRPr="00A96ED6" w:rsidRDefault="005A04B3" w:rsidP="00125454">
            <w:pPr>
              <w:jc w:val="center"/>
              <w:rPr>
                <w:rFonts w:ascii="Times New Roman" w:hAnsi="Times New Roman" w:cs="Times New Roman"/>
                <w:noProof/>
                <w:sz w:val="24"/>
              </w:rPr>
            </w:pPr>
          </w:p>
        </w:tc>
      </w:tr>
      <w:tr w:rsidR="005A04B3" w:rsidRPr="00A96ED6" w14:paraId="1E4C0849" w14:textId="77777777" w:rsidTr="00CB6B02">
        <w:trPr>
          <w:trHeight w:val="254"/>
        </w:trPr>
        <w:tc>
          <w:tcPr>
            <w:tcW w:w="753" w:type="pct"/>
          </w:tcPr>
          <w:p w14:paraId="53B1E32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Bulgārija</w:t>
            </w:r>
          </w:p>
        </w:tc>
        <w:tc>
          <w:tcPr>
            <w:tcW w:w="814" w:type="pct"/>
          </w:tcPr>
          <w:p w14:paraId="6A6355EF" w14:textId="77777777" w:rsidR="005A04B3" w:rsidRPr="00A96ED6" w:rsidRDefault="005A04B3" w:rsidP="00125454">
            <w:pPr>
              <w:jc w:val="center"/>
              <w:rPr>
                <w:rFonts w:ascii="Times New Roman" w:hAnsi="Times New Roman" w:cs="Times New Roman"/>
                <w:noProof/>
                <w:sz w:val="24"/>
              </w:rPr>
            </w:pPr>
          </w:p>
        </w:tc>
        <w:tc>
          <w:tcPr>
            <w:tcW w:w="699" w:type="pct"/>
          </w:tcPr>
          <w:p w14:paraId="7FE48FB5"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94" w:type="pct"/>
          </w:tcPr>
          <w:p w14:paraId="7E6A0371" w14:textId="77777777" w:rsidR="005A04B3" w:rsidRPr="00A96ED6" w:rsidRDefault="005A04B3" w:rsidP="00125454">
            <w:pPr>
              <w:jc w:val="center"/>
              <w:rPr>
                <w:rFonts w:ascii="Times New Roman" w:hAnsi="Times New Roman" w:cs="Times New Roman"/>
                <w:noProof/>
                <w:sz w:val="24"/>
              </w:rPr>
            </w:pPr>
          </w:p>
        </w:tc>
        <w:tc>
          <w:tcPr>
            <w:tcW w:w="1117" w:type="pct"/>
          </w:tcPr>
          <w:p w14:paraId="44130D72" w14:textId="77777777" w:rsidR="005A04B3" w:rsidRPr="00A96ED6" w:rsidRDefault="005A04B3" w:rsidP="00125454">
            <w:pPr>
              <w:jc w:val="center"/>
              <w:rPr>
                <w:rFonts w:ascii="Times New Roman" w:hAnsi="Times New Roman" w:cs="Times New Roman"/>
                <w:noProof/>
                <w:sz w:val="24"/>
              </w:rPr>
            </w:pPr>
          </w:p>
        </w:tc>
        <w:tc>
          <w:tcPr>
            <w:tcW w:w="722" w:type="pct"/>
          </w:tcPr>
          <w:p w14:paraId="29F7B0F2"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30738DDA" w14:textId="77777777" w:rsidTr="00CB6B02">
        <w:trPr>
          <w:trHeight w:val="254"/>
        </w:trPr>
        <w:tc>
          <w:tcPr>
            <w:tcW w:w="753" w:type="pct"/>
          </w:tcPr>
          <w:p w14:paraId="65E6A03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Horvātija</w:t>
            </w:r>
          </w:p>
        </w:tc>
        <w:tc>
          <w:tcPr>
            <w:tcW w:w="814" w:type="pct"/>
          </w:tcPr>
          <w:p w14:paraId="5B9DA464" w14:textId="77777777" w:rsidR="005A04B3" w:rsidRPr="00A96ED6" w:rsidRDefault="005A04B3" w:rsidP="00125454">
            <w:pPr>
              <w:jc w:val="center"/>
              <w:rPr>
                <w:rFonts w:ascii="Times New Roman" w:hAnsi="Times New Roman" w:cs="Times New Roman"/>
                <w:noProof/>
                <w:sz w:val="24"/>
              </w:rPr>
            </w:pPr>
          </w:p>
        </w:tc>
        <w:tc>
          <w:tcPr>
            <w:tcW w:w="699" w:type="pct"/>
          </w:tcPr>
          <w:p w14:paraId="49B86991" w14:textId="77777777" w:rsidR="005A04B3" w:rsidRPr="00A96ED6" w:rsidRDefault="005A04B3" w:rsidP="00125454">
            <w:pPr>
              <w:jc w:val="center"/>
              <w:rPr>
                <w:rFonts w:ascii="Times New Roman" w:hAnsi="Times New Roman" w:cs="Times New Roman"/>
                <w:noProof/>
                <w:sz w:val="24"/>
              </w:rPr>
            </w:pPr>
          </w:p>
        </w:tc>
        <w:tc>
          <w:tcPr>
            <w:tcW w:w="894" w:type="pct"/>
          </w:tcPr>
          <w:p w14:paraId="42B6C654"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78E35882" w14:textId="77777777" w:rsidR="005A04B3" w:rsidRPr="00A96ED6" w:rsidRDefault="005A04B3" w:rsidP="00125454">
            <w:pPr>
              <w:jc w:val="center"/>
              <w:rPr>
                <w:rFonts w:ascii="Times New Roman" w:hAnsi="Times New Roman" w:cs="Times New Roman"/>
                <w:noProof/>
                <w:sz w:val="24"/>
              </w:rPr>
            </w:pPr>
          </w:p>
        </w:tc>
        <w:tc>
          <w:tcPr>
            <w:tcW w:w="722" w:type="pct"/>
          </w:tcPr>
          <w:p w14:paraId="44C764D1" w14:textId="77777777" w:rsidR="005A04B3" w:rsidRPr="00A96ED6" w:rsidRDefault="005A04B3" w:rsidP="00125454">
            <w:pPr>
              <w:jc w:val="center"/>
              <w:rPr>
                <w:rFonts w:ascii="Times New Roman" w:hAnsi="Times New Roman" w:cs="Times New Roman"/>
                <w:noProof/>
                <w:sz w:val="24"/>
              </w:rPr>
            </w:pPr>
          </w:p>
        </w:tc>
      </w:tr>
      <w:tr w:rsidR="005A04B3" w:rsidRPr="00A96ED6" w14:paraId="4BA08BEB" w14:textId="77777777" w:rsidTr="00CB6B02">
        <w:trPr>
          <w:trHeight w:val="256"/>
        </w:trPr>
        <w:tc>
          <w:tcPr>
            <w:tcW w:w="753" w:type="pct"/>
          </w:tcPr>
          <w:p w14:paraId="5C15BB8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Kipra</w:t>
            </w:r>
          </w:p>
        </w:tc>
        <w:tc>
          <w:tcPr>
            <w:tcW w:w="814" w:type="pct"/>
          </w:tcPr>
          <w:p w14:paraId="48C95535"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699" w:type="pct"/>
          </w:tcPr>
          <w:p w14:paraId="6ED6C08C" w14:textId="77777777" w:rsidR="005A04B3" w:rsidRPr="00A96ED6" w:rsidRDefault="005A04B3" w:rsidP="00125454">
            <w:pPr>
              <w:jc w:val="center"/>
              <w:rPr>
                <w:rFonts w:ascii="Times New Roman" w:hAnsi="Times New Roman" w:cs="Times New Roman"/>
                <w:noProof/>
                <w:sz w:val="24"/>
              </w:rPr>
            </w:pPr>
          </w:p>
        </w:tc>
        <w:tc>
          <w:tcPr>
            <w:tcW w:w="894" w:type="pct"/>
          </w:tcPr>
          <w:p w14:paraId="3FA5A316" w14:textId="77777777" w:rsidR="005A04B3" w:rsidRPr="00A96ED6" w:rsidRDefault="005A04B3" w:rsidP="00125454">
            <w:pPr>
              <w:jc w:val="center"/>
              <w:rPr>
                <w:rFonts w:ascii="Times New Roman" w:hAnsi="Times New Roman" w:cs="Times New Roman"/>
                <w:noProof/>
                <w:sz w:val="24"/>
              </w:rPr>
            </w:pPr>
          </w:p>
        </w:tc>
        <w:tc>
          <w:tcPr>
            <w:tcW w:w="1117" w:type="pct"/>
          </w:tcPr>
          <w:p w14:paraId="506E4FF1" w14:textId="77777777" w:rsidR="005A04B3" w:rsidRPr="00A96ED6" w:rsidRDefault="005A04B3" w:rsidP="00125454">
            <w:pPr>
              <w:jc w:val="center"/>
              <w:rPr>
                <w:rFonts w:ascii="Times New Roman" w:hAnsi="Times New Roman" w:cs="Times New Roman"/>
                <w:noProof/>
                <w:sz w:val="24"/>
              </w:rPr>
            </w:pPr>
          </w:p>
        </w:tc>
        <w:tc>
          <w:tcPr>
            <w:tcW w:w="722" w:type="pct"/>
          </w:tcPr>
          <w:p w14:paraId="32FDBF4C"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6D59BEE8" w14:textId="77777777" w:rsidTr="00CB6B02">
        <w:trPr>
          <w:trHeight w:val="254"/>
        </w:trPr>
        <w:tc>
          <w:tcPr>
            <w:tcW w:w="753" w:type="pct"/>
          </w:tcPr>
          <w:p w14:paraId="692490E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Čehija</w:t>
            </w:r>
          </w:p>
        </w:tc>
        <w:tc>
          <w:tcPr>
            <w:tcW w:w="814" w:type="pct"/>
          </w:tcPr>
          <w:p w14:paraId="3AD71820"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699" w:type="pct"/>
          </w:tcPr>
          <w:p w14:paraId="68C55E49" w14:textId="77777777" w:rsidR="005A04B3" w:rsidRPr="00A96ED6" w:rsidRDefault="005A04B3" w:rsidP="00125454">
            <w:pPr>
              <w:jc w:val="center"/>
              <w:rPr>
                <w:rFonts w:ascii="Times New Roman" w:hAnsi="Times New Roman" w:cs="Times New Roman"/>
                <w:noProof/>
                <w:sz w:val="24"/>
              </w:rPr>
            </w:pPr>
          </w:p>
        </w:tc>
        <w:tc>
          <w:tcPr>
            <w:tcW w:w="894" w:type="pct"/>
          </w:tcPr>
          <w:p w14:paraId="76BF0E7A"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1A9B571B"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722" w:type="pct"/>
          </w:tcPr>
          <w:p w14:paraId="54697927" w14:textId="77777777" w:rsidR="005A04B3" w:rsidRPr="00A96ED6" w:rsidRDefault="005A04B3" w:rsidP="00125454">
            <w:pPr>
              <w:jc w:val="center"/>
              <w:rPr>
                <w:rFonts w:ascii="Times New Roman" w:hAnsi="Times New Roman" w:cs="Times New Roman"/>
                <w:noProof/>
                <w:sz w:val="24"/>
              </w:rPr>
            </w:pPr>
          </w:p>
        </w:tc>
      </w:tr>
      <w:tr w:rsidR="005A04B3" w:rsidRPr="00A96ED6" w14:paraId="20C33BF3" w14:textId="77777777" w:rsidTr="00CB6B02">
        <w:trPr>
          <w:trHeight w:val="256"/>
        </w:trPr>
        <w:tc>
          <w:tcPr>
            <w:tcW w:w="753" w:type="pct"/>
          </w:tcPr>
          <w:p w14:paraId="26FDC02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Dānija</w:t>
            </w:r>
          </w:p>
        </w:tc>
        <w:tc>
          <w:tcPr>
            <w:tcW w:w="814" w:type="pct"/>
          </w:tcPr>
          <w:p w14:paraId="6FC11AA3" w14:textId="77777777" w:rsidR="005A04B3" w:rsidRPr="00A96ED6" w:rsidRDefault="005A04B3" w:rsidP="00125454">
            <w:pPr>
              <w:jc w:val="center"/>
              <w:rPr>
                <w:rFonts w:ascii="Times New Roman" w:hAnsi="Times New Roman" w:cs="Times New Roman"/>
                <w:noProof/>
                <w:sz w:val="24"/>
              </w:rPr>
            </w:pPr>
          </w:p>
        </w:tc>
        <w:tc>
          <w:tcPr>
            <w:tcW w:w="699" w:type="pct"/>
          </w:tcPr>
          <w:p w14:paraId="5E27DF31" w14:textId="77777777" w:rsidR="005A04B3" w:rsidRPr="00A96ED6" w:rsidRDefault="005A04B3" w:rsidP="00125454">
            <w:pPr>
              <w:jc w:val="center"/>
              <w:rPr>
                <w:rFonts w:ascii="Times New Roman" w:hAnsi="Times New Roman" w:cs="Times New Roman"/>
                <w:noProof/>
                <w:sz w:val="24"/>
              </w:rPr>
            </w:pPr>
          </w:p>
        </w:tc>
        <w:tc>
          <w:tcPr>
            <w:tcW w:w="894" w:type="pct"/>
          </w:tcPr>
          <w:p w14:paraId="3AAA3DEE"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3016B937"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722" w:type="pct"/>
          </w:tcPr>
          <w:p w14:paraId="72CC4014" w14:textId="77777777" w:rsidR="005A04B3" w:rsidRPr="00A96ED6" w:rsidRDefault="005A04B3" w:rsidP="00125454">
            <w:pPr>
              <w:jc w:val="center"/>
              <w:rPr>
                <w:rFonts w:ascii="Times New Roman" w:hAnsi="Times New Roman" w:cs="Times New Roman"/>
                <w:noProof/>
                <w:sz w:val="24"/>
              </w:rPr>
            </w:pPr>
          </w:p>
        </w:tc>
      </w:tr>
      <w:tr w:rsidR="005A04B3" w:rsidRPr="00A96ED6" w14:paraId="03EB599B" w14:textId="77777777" w:rsidTr="00CB6B02">
        <w:trPr>
          <w:trHeight w:val="254"/>
        </w:trPr>
        <w:tc>
          <w:tcPr>
            <w:tcW w:w="753" w:type="pct"/>
          </w:tcPr>
          <w:p w14:paraId="7CDF965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Igaunija</w:t>
            </w:r>
          </w:p>
        </w:tc>
        <w:tc>
          <w:tcPr>
            <w:tcW w:w="814" w:type="pct"/>
          </w:tcPr>
          <w:p w14:paraId="2897893C" w14:textId="77777777" w:rsidR="005A04B3" w:rsidRPr="00A96ED6" w:rsidRDefault="005A04B3" w:rsidP="00125454">
            <w:pPr>
              <w:jc w:val="center"/>
              <w:rPr>
                <w:rFonts w:ascii="Times New Roman" w:hAnsi="Times New Roman" w:cs="Times New Roman"/>
                <w:noProof/>
                <w:sz w:val="24"/>
              </w:rPr>
            </w:pPr>
          </w:p>
        </w:tc>
        <w:tc>
          <w:tcPr>
            <w:tcW w:w="699" w:type="pct"/>
          </w:tcPr>
          <w:p w14:paraId="58787F90" w14:textId="77777777" w:rsidR="005A04B3" w:rsidRPr="00A96ED6" w:rsidRDefault="005A04B3" w:rsidP="00125454">
            <w:pPr>
              <w:jc w:val="center"/>
              <w:rPr>
                <w:rFonts w:ascii="Times New Roman" w:hAnsi="Times New Roman" w:cs="Times New Roman"/>
                <w:noProof/>
                <w:sz w:val="24"/>
              </w:rPr>
            </w:pPr>
          </w:p>
        </w:tc>
        <w:tc>
          <w:tcPr>
            <w:tcW w:w="894" w:type="pct"/>
          </w:tcPr>
          <w:p w14:paraId="21C29D11"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42106247" w14:textId="77777777" w:rsidR="005A04B3" w:rsidRPr="00A96ED6" w:rsidRDefault="005A04B3" w:rsidP="00125454">
            <w:pPr>
              <w:jc w:val="center"/>
              <w:rPr>
                <w:rFonts w:ascii="Times New Roman" w:hAnsi="Times New Roman" w:cs="Times New Roman"/>
                <w:noProof/>
                <w:sz w:val="24"/>
              </w:rPr>
            </w:pPr>
          </w:p>
        </w:tc>
        <w:tc>
          <w:tcPr>
            <w:tcW w:w="722" w:type="pct"/>
          </w:tcPr>
          <w:p w14:paraId="0997141D"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54E5F82D" w14:textId="77777777" w:rsidTr="00CB6B02">
        <w:trPr>
          <w:trHeight w:val="253"/>
        </w:trPr>
        <w:tc>
          <w:tcPr>
            <w:tcW w:w="753" w:type="pct"/>
          </w:tcPr>
          <w:p w14:paraId="76D9443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Somija</w:t>
            </w:r>
          </w:p>
        </w:tc>
        <w:tc>
          <w:tcPr>
            <w:tcW w:w="814" w:type="pct"/>
          </w:tcPr>
          <w:p w14:paraId="081A883D" w14:textId="77777777" w:rsidR="005A04B3" w:rsidRPr="00A96ED6" w:rsidRDefault="005A04B3" w:rsidP="00125454">
            <w:pPr>
              <w:jc w:val="center"/>
              <w:rPr>
                <w:rFonts w:ascii="Times New Roman" w:hAnsi="Times New Roman" w:cs="Times New Roman"/>
                <w:noProof/>
                <w:sz w:val="24"/>
              </w:rPr>
            </w:pPr>
          </w:p>
        </w:tc>
        <w:tc>
          <w:tcPr>
            <w:tcW w:w="699" w:type="pct"/>
          </w:tcPr>
          <w:p w14:paraId="7CE93DAF" w14:textId="77777777" w:rsidR="005A04B3" w:rsidRPr="00A96ED6" w:rsidRDefault="005A04B3" w:rsidP="00125454">
            <w:pPr>
              <w:jc w:val="center"/>
              <w:rPr>
                <w:rFonts w:ascii="Times New Roman" w:hAnsi="Times New Roman" w:cs="Times New Roman"/>
                <w:noProof/>
                <w:sz w:val="24"/>
              </w:rPr>
            </w:pPr>
          </w:p>
        </w:tc>
        <w:tc>
          <w:tcPr>
            <w:tcW w:w="894" w:type="pct"/>
          </w:tcPr>
          <w:p w14:paraId="1AF06540"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136919B3" w14:textId="77777777" w:rsidR="005A04B3" w:rsidRPr="00A96ED6" w:rsidRDefault="005A04B3" w:rsidP="00125454">
            <w:pPr>
              <w:jc w:val="center"/>
              <w:rPr>
                <w:rFonts w:ascii="Times New Roman" w:hAnsi="Times New Roman" w:cs="Times New Roman"/>
                <w:noProof/>
                <w:sz w:val="24"/>
              </w:rPr>
            </w:pPr>
          </w:p>
        </w:tc>
        <w:tc>
          <w:tcPr>
            <w:tcW w:w="722" w:type="pct"/>
          </w:tcPr>
          <w:p w14:paraId="420BAC83" w14:textId="77777777" w:rsidR="005A04B3" w:rsidRPr="00A96ED6" w:rsidRDefault="005A04B3" w:rsidP="00125454">
            <w:pPr>
              <w:jc w:val="center"/>
              <w:rPr>
                <w:rFonts w:ascii="Times New Roman" w:hAnsi="Times New Roman" w:cs="Times New Roman"/>
                <w:noProof/>
                <w:sz w:val="24"/>
              </w:rPr>
            </w:pPr>
          </w:p>
        </w:tc>
      </w:tr>
      <w:tr w:rsidR="005A04B3" w:rsidRPr="00A96ED6" w14:paraId="0BC52CAA" w14:textId="77777777" w:rsidTr="00CB6B02">
        <w:trPr>
          <w:trHeight w:val="256"/>
        </w:trPr>
        <w:tc>
          <w:tcPr>
            <w:tcW w:w="753" w:type="pct"/>
          </w:tcPr>
          <w:p w14:paraId="156EC75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Francija</w:t>
            </w:r>
          </w:p>
        </w:tc>
        <w:tc>
          <w:tcPr>
            <w:tcW w:w="814" w:type="pct"/>
          </w:tcPr>
          <w:p w14:paraId="55E22B26"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699" w:type="pct"/>
          </w:tcPr>
          <w:p w14:paraId="609E22C6" w14:textId="77777777" w:rsidR="005A04B3" w:rsidRPr="00A96ED6" w:rsidRDefault="005A04B3" w:rsidP="00125454">
            <w:pPr>
              <w:jc w:val="center"/>
              <w:rPr>
                <w:rFonts w:ascii="Times New Roman" w:hAnsi="Times New Roman" w:cs="Times New Roman"/>
                <w:noProof/>
                <w:sz w:val="24"/>
              </w:rPr>
            </w:pPr>
          </w:p>
        </w:tc>
        <w:tc>
          <w:tcPr>
            <w:tcW w:w="894" w:type="pct"/>
          </w:tcPr>
          <w:p w14:paraId="2DA8FB32"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46B96AE8" w14:textId="77777777" w:rsidR="005A04B3" w:rsidRPr="00A96ED6" w:rsidRDefault="005A04B3" w:rsidP="00125454">
            <w:pPr>
              <w:jc w:val="center"/>
              <w:rPr>
                <w:rFonts w:ascii="Times New Roman" w:hAnsi="Times New Roman" w:cs="Times New Roman"/>
                <w:noProof/>
                <w:sz w:val="24"/>
              </w:rPr>
            </w:pPr>
          </w:p>
        </w:tc>
        <w:tc>
          <w:tcPr>
            <w:tcW w:w="722" w:type="pct"/>
          </w:tcPr>
          <w:p w14:paraId="52471388" w14:textId="77777777" w:rsidR="005A04B3" w:rsidRPr="00A96ED6" w:rsidRDefault="005A04B3" w:rsidP="00125454">
            <w:pPr>
              <w:jc w:val="center"/>
              <w:rPr>
                <w:rFonts w:ascii="Times New Roman" w:hAnsi="Times New Roman" w:cs="Times New Roman"/>
                <w:noProof/>
                <w:sz w:val="24"/>
              </w:rPr>
            </w:pPr>
          </w:p>
        </w:tc>
      </w:tr>
      <w:tr w:rsidR="005A04B3" w:rsidRPr="00A96ED6" w14:paraId="1EB331C2" w14:textId="77777777" w:rsidTr="00CB6B02">
        <w:trPr>
          <w:trHeight w:val="254"/>
        </w:trPr>
        <w:tc>
          <w:tcPr>
            <w:tcW w:w="753" w:type="pct"/>
          </w:tcPr>
          <w:p w14:paraId="264F2A9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Vācija</w:t>
            </w:r>
          </w:p>
        </w:tc>
        <w:tc>
          <w:tcPr>
            <w:tcW w:w="814" w:type="pct"/>
          </w:tcPr>
          <w:p w14:paraId="46217224"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699" w:type="pct"/>
          </w:tcPr>
          <w:p w14:paraId="0C24AB05" w14:textId="77777777" w:rsidR="005A04B3" w:rsidRPr="00A96ED6" w:rsidRDefault="005A04B3" w:rsidP="00125454">
            <w:pPr>
              <w:jc w:val="center"/>
              <w:rPr>
                <w:rFonts w:ascii="Times New Roman" w:hAnsi="Times New Roman" w:cs="Times New Roman"/>
                <w:noProof/>
                <w:sz w:val="24"/>
              </w:rPr>
            </w:pPr>
          </w:p>
        </w:tc>
        <w:tc>
          <w:tcPr>
            <w:tcW w:w="894" w:type="pct"/>
          </w:tcPr>
          <w:p w14:paraId="75C18D6B"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1D5B4154"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722" w:type="pct"/>
          </w:tcPr>
          <w:p w14:paraId="50E5E5F1" w14:textId="77777777" w:rsidR="005A04B3" w:rsidRPr="00A96ED6" w:rsidRDefault="005A04B3" w:rsidP="00125454">
            <w:pPr>
              <w:jc w:val="center"/>
              <w:rPr>
                <w:rFonts w:ascii="Times New Roman" w:hAnsi="Times New Roman" w:cs="Times New Roman"/>
                <w:noProof/>
                <w:sz w:val="24"/>
              </w:rPr>
            </w:pPr>
          </w:p>
        </w:tc>
      </w:tr>
      <w:tr w:rsidR="005A04B3" w:rsidRPr="00A96ED6" w14:paraId="04C0C900" w14:textId="77777777" w:rsidTr="00CB6B02">
        <w:trPr>
          <w:trHeight w:val="256"/>
        </w:trPr>
        <w:tc>
          <w:tcPr>
            <w:tcW w:w="753" w:type="pct"/>
          </w:tcPr>
          <w:p w14:paraId="5B88A5D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Grieķija</w:t>
            </w:r>
          </w:p>
        </w:tc>
        <w:tc>
          <w:tcPr>
            <w:tcW w:w="814" w:type="pct"/>
          </w:tcPr>
          <w:p w14:paraId="244ECBB9"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699" w:type="pct"/>
          </w:tcPr>
          <w:p w14:paraId="7DEA4EE5" w14:textId="77777777" w:rsidR="005A04B3" w:rsidRPr="00A96ED6" w:rsidRDefault="005A04B3" w:rsidP="00125454">
            <w:pPr>
              <w:jc w:val="center"/>
              <w:rPr>
                <w:rFonts w:ascii="Times New Roman" w:hAnsi="Times New Roman" w:cs="Times New Roman"/>
                <w:noProof/>
                <w:sz w:val="24"/>
              </w:rPr>
            </w:pPr>
          </w:p>
        </w:tc>
        <w:tc>
          <w:tcPr>
            <w:tcW w:w="894" w:type="pct"/>
          </w:tcPr>
          <w:p w14:paraId="20E1AD77"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0CC874E4" w14:textId="77777777" w:rsidR="005A04B3" w:rsidRPr="00A96ED6" w:rsidRDefault="005A04B3" w:rsidP="00125454">
            <w:pPr>
              <w:jc w:val="center"/>
              <w:rPr>
                <w:rFonts w:ascii="Times New Roman" w:hAnsi="Times New Roman" w:cs="Times New Roman"/>
                <w:noProof/>
                <w:sz w:val="24"/>
              </w:rPr>
            </w:pPr>
          </w:p>
        </w:tc>
        <w:tc>
          <w:tcPr>
            <w:tcW w:w="722" w:type="pct"/>
          </w:tcPr>
          <w:p w14:paraId="01390D53"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16CAD064" w14:textId="77777777" w:rsidTr="00CB6B02">
        <w:trPr>
          <w:trHeight w:val="253"/>
        </w:trPr>
        <w:tc>
          <w:tcPr>
            <w:tcW w:w="753" w:type="pct"/>
          </w:tcPr>
          <w:p w14:paraId="72EBC00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Ungārija</w:t>
            </w:r>
          </w:p>
        </w:tc>
        <w:tc>
          <w:tcPr>
            <w:tcW w:w="814" w:type="pct"/>
          </w:tcPr>
          <w:p w14:paraId="5933506D" w14:textId="77777777" w:rsidR="005A04B3" w:rsidRPr="00A96ED6" w:rsidRDefault="005A04B3" w:rsidP="00125454">
            <w:pPr>
              <w:jc w:val="center"/>
              <w:rPr>
                <w:rFonts w:ascii="Times New Roman" w:hAnsi="Times New Roman" w:cs="Times New Roman"/>
                <w:noProof/>
                <w:sz w:val="24"/>
              </w:rPr>
            </w:pPr>
          </w:p>
        </w:tc>
        <w:tc>
          <w:tcPr>
            <w:tcW w:w="699" w:type="pct"/>
          </w:tcPr>
          <w:p w14:paraId="20A14BE1" w14:textId="77777777" w:rsidR="005A04B3" w:rsidRPr="00A96ED6" w:rsidRDefault="005A04B3" w:rsidP="00125454">
            <w:pPr>
              <w:jc w:val="center"/>
              <w:rPr>
                <w:rFonts w:ascii="Times New Roman" w:hAnsi="Times New Roman" w:cs="Times New Roman"/>
                <w:noProof/>
                <w:sz w:val="24"/>
              </w:rPr>
            </w:pPr>
          </w:p>
        </w:tc>
        <w:tc>
          <w:tcPr>
            <w:tcW w:w="894" w:type="pct"/>
          </w:tcPr>
          <w:p w14:paraId="66E8A7E4"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067DB5AA" w14:textId="77777777" w:rsidR="005A04B3" w:rsidRPr="00A96ED6" w:rsidRDefault="005A04B3" w:rsidP="00125454">
            <w:pPr>
              <w:jc w:val="center"/>
              <w:rPr>
                <w:rFonts w:ascii="Times New Roman" w:hAnsi="Times New Roman" w:cs="Times New Roman"/>
                <w:noProof/>
                <w:sz w:val="24"/>
              </w:rPr>
            </w:pPr>
          </w:p>
        </w:tc>
        <w:tc>
          <w:tcPr>
            <w:tcW w:w="722" w:type="pct"/>
          </w:tcPr>
          <w:p w14:paraId="1FAEFA73"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14B74073" w14:textId="77777777" w:rsidTr="00CB6B02">
        <w:trPr>
          <w:trHeight w:val="256"/>
        </w:trPr>
        <w:tc>
          <w:tcPr>
            <w:tcW w:w="753" w:type="pct"/>
          </w:tcPr>
          <w:p w14:paraId="7DA9522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Īrija</w:t>
            </w:r>
          </w:p>
        </w:tc>
        <w:tc>
          <w:tcPr>
            <w:tcW w:w="814" w:type="pct"/>
          </w:tcPr>
          <w:p w14:paraId="63C1D3D2" w14:textId="77777777" w:rsidR="005A04B3" w:rsidRPr="00A96ED6" w:rsidRDefault="005A04B3" w:rsidP="00125454">
            <w:pPr>
              <w:jc w:val="center"/>
              <w:rPr>
                <w:rFonts w:ascii="Times New Roman" w:hAnsi="Times New Roman" w:cs="Times New Roman"/>
                <w:noProof/>
                <w:sz w:val="24"/>
              </w:rPr>
            </w:pPr>
          </w:p>
        </w:tc>
        <w:tc>
          <w:tcPr>
            <w:tcW w:w="699" w:type="pct"/>
          </w:tcPr>
          <w:p w14:paraId="1DE812E8" w14:textId="77777777" w:rsidR="005A04B3" w:rsidRPr="00A96ED6" w:rsidRDefault="005A04B3" w:rsidP="00125454">
            <w:pPr>
              <w:jc w:val="center"/>
              <w:rPr>
                <w:rFonts w:ascii="Times New Roman" w:hAnsi="Times New Roman" w:cs="Times New Roman"/>
                <w:noProof/>
                <w:sz w:val="24"/>
              </w:rPr>
            </w:pPr>
          </w:p>
        </w:tc>
        <w:tc>
          <w:tcPr>
            <w:tcW w:w="894" w:type="pct"/>
          </w:tcPr>
          <w:p w14:paraId="6B2A0C2B" w14:textId="77777777" w:rsidR="005A04B3" w:rsidRPr="00A96ED6" w:rsidRDefault="005A04B3" w:rsidP="00125454">
            <w:pPr>
              <w:jc w:val="center"/>
              <w:rPr>
                <w:rFonts w:ascii="Times New Roman" w:hAnsi="Times New Roman" w:cs="Times New Roman"/>
                <w:noProof/>
                <w:sz w:val="24"/>
              </w:rPr>
            </w:pPr>
          </w:p>
        </w:tc>
        <w:tc>
          <w:tcPr>
            <w:tcW w:w="1117" w:type="pct"/>
          </w:tcPr>
          <w:p w14:paraId="4721CF2C" w14:textId="77777777" w:rsidR="005A04B3" w:rsidRPr="00A96ED6" w:rsidRDefault="005A04B3" w:rsidP="00125454">
            <w:pPr>
              <w:jc w:val="center"/>
              <w:rPr>
                <w:rFonts w:ascii="Times New Roman" w:hAnsi="Times New Roman" w:cs="Times New Roman"/>
                <w:noProof/>
                <w:sz w:val="24"/>
              </w:rPr>
            </w:pPr>
          </w:p>
        </w:tc>
        <w:tc>
          <w:tcPr>
            <w:tcW w:w="722" w:type="pct"/>
          </w:tcPr>
          <w:p w14:paraId="7715A711"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4AF7630F" w14:textId="77777777" w:rsidTr="00CB6B02">
        <w:trPr>
          <w:trHeight w:val="253"/>
        </w:trPr>
        <w:tc>
          <w:tcPr>
            <w:tcW w:w="753" w:type="pct"/>
          </w:tcPr>
          <w:p w14:paraId="5530264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Itālija</w:t>
            </w:r>
          </w:p>
        </w:tc>
        <w:tc>
          <w:tcPr>
            <w:tcW w:w="814" w:type="pct"/>
          </w:tcPr>
          <w:p w14:paraId="3338B1CE"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699" w:type="pct"/>
          </w:tcPr>
          <w:p w14:paraId="210A0108" w14:textId="77777777" w:rsidR="005A04B3" w:rsidRPr="00A96ED6" w:rsidRDefault="005A04B3" w:rsidP="00125454">
            <w:pPr>
              <w:jc w:val="center"/>
              <w:rPr>
                <w:rFonts w:ascii="Times New Roman" w:hAnsi="Times New Roman" w:cs="Times New Roman"/>
                <w:noProof/>
                <w:sz w:val="24"/>
              </w:rPr>
            </w:pPr>
          </w:p>
        </w:tc>
        <w:tc>
          <w:tcPr>
            <w:tcW w:w="894" w:type="pct"/>
          </w:tcPr>
          <w:p w14:paraId="17D6578A"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14E9157D" w14:textId="77777777" w:rsidR="005A04B3" w:rsidRPr="00A96ED6" w:rsidRDefault="005A04B3" w:rsidP="00125454">
            <w:pPr>
              <w:jc w:val="center"/>
              <w:rPr>
                <w:rFonts w:ascii="Times New Roman" w:hAnsi="Times New Roman" w:cs="Times New Roman"/>
                <w:noProof/>
                <w:sz w:val="24"/>
              </w:rPr>
            </w:pPr>
          </w:p>
        </w:tc>
        <w:tc>
          <w:tcPr>
            <w:tcW w:w="722" w:type="pct"/>
          </w:tcPr>
          <w:p w14:paraId="4CEA1368" w14:textId="77777777" w:rsidR="005A04B3" w:rsidRPr="00A96ED6" w:rsidRDefault="005A04B3" w:rsidP="00125454">
            <w:pPr>
              <w:jc w:val="center"/>
              <w:rPr>
                <w:rFonts w:ascii="Times New Roman" w:hAnsi="Times New Roman" w:cs="Times New Roman"/>
                <w:noProof/>
                <w:sz w:val="24"/>
              </w:rPr>
            </w:pPr>
          </w:p>
        </w:tc>
      </w:tr>
      <w:tr w:rsidR="005A04B3" w:rsidRPr="00A96ED6" w14:paraId="469F7AAF" w14:textId="77777777" w:rsidTr="00CB6B02">
        <w:trPr>
          <w:trHeight w:val="253"/>
        </w:trPr>
        <w:tc>
          <w:tcPr>
            <w:tcW w:w="753" w:type="pct"/>
          </w:tcPr>
          <w:p w14:paraId="0FA00DF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Latvija</w:t>
            </w:r>
          </w:p>
        </w:tc>
        <w:tc>
          <w:tcPr>
            <w:tcW w:w="814" w:type="pct"/>
          </w:tcPr>
          <w:p w14:paraId="0A449C91"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699" w:type="pct"/>
          </w:tcPr>
          <w:p w14:paraId="0537265E" w14:textId="77777777" w:rsidR="005A04B3" w:rsidRPr="00A96ED6" w:rsidRDefault="005A04B3" w:rsidP="00125454">
            <w:pPr>
              <w:jc w:val="center"/>
              <w:rPr>
                <w:rFonts w:ascii="Times New Roman" w:hAnsi="Times New Roman" w:cs="Times New Roman"/>
                <w:noProof/>
                <w:sz w:val="24"/>
              </w:rPr>
            </w:pPr>
          </w:p>
        </w:tc>
        <w:tc>
          <w:tcPr>
            <w:tcW w:w="894" w:type="pct"/>
          </w:tcPr>
          <w:p w14:paraId="2FC7A6C3"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19554CAD" w14:textId="77777777" w:rsidR="005A04B3" w:rsidRPr="00A96ED6" w:rsidRDefault="005A04B3" w:rsidP="00125454">
            <w:pPr>
              <w:jc w:val="center"/>
              <w:rPr>
                <w:rFonts w:ascii="Times New Roman" w:hAnsi="Times New Roman" w:cs="Times New Roman"/>
                <w:noProof/>
                <w:sz w:val="24"/>
              </w:rPr>
            </w:pPr>
          </w:p>
        </w:tc>
        <w:tc>
          <w:tcPr>
            <w:tcW w:w="722" w:type="pct"/>
          </w:tcPr>
          <w:p w14:paraId="786B4769" w14:textId="77777777" w:rsidR="005A04B3" w:rsidRPr="00A96ED6" w:rsidRDefault="005A04B3" w:rsidP="00125454">
            <w:pPr>
              <w:jc w:val="center"/>
              <w:rPr>
                <w:rFonts w:ascii="Times New Roman" w:hAnsi="Times New Roman" w:cs="Times New Roman"/>
                <w:noProof/>
                <w:sz w:val="24"/>
              </w:rPr>
            </w:pPr>
          </w:p>
        </w:tc>
      </w:tr>
      <w:tr w:rsidR="005A04B3" w:rsidRPr="00A96ED6" w14:paraId="46A915F4" w14:textId="77777777" w:rsidTr="00CB6B02">
        <w:trPr>
          <w:trHeight w:val="256"/>
        </w:trPr>
        <w:tc>
          <w:tcPr>
            <w:tcW w:w="753" w:type="pct"/>
          </w:tcPr>
          <w:p w14:paraId="6F32690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Lietuva</w:t>
            </w:r>
          </w:p>
        </w:tc>
        <w:tc>
          <w:tcPr>
            <w:tcW w:w="814" w:type="pct"/>
          </w:tcPr>
          <w:p w14:paraId="7BF35EF8" w14:textId="77777777" w:rsidR="005A04B3" w:rsidRPr="00A96ED6" w:rsidRDefault="005A04B3" w:rsidP="00125454">
            <w:pPr>
              <w:jc w:val="center"/>
              <w:rPr>
                <w:rFonts w:ascii="Times New Roman" w:hAnsi="Times New Roman" w:cs="Times New Roman"/>
                <w:noProof/>
                <w:sz w:val="24"/>
              </w:rPr>
            </w:pPr>
          </w:p>
        </w:tc>
        <w:tc>
          <w:tcPr>
            <w:tcW w:w="699" w:type="pct"/>
          </w:tcPr>
          <w:p w14:paraId="428F4A01" w14:textId="77777777" w:rsidR="005A04B3" w:rsidRPr="00A96ED6" w:rsidRDefault="005A04B3" w:rsidP="00125454">
            <w:pPr>
              <w:jc w:val="center"/>
              <w:rPr>
                <w:rFonts w:ascii="Times New Roman" w:hAnsi="Times New Roman" w:cs="Times New Roman"/>
                <w:noProof/>
                <w:sz w:val="24"/>
              </w:rPr>
            </w:pPr>
          </w:p>
        </w:tc>
        <w:tc>
          <w:tcPr>
            <w:tcW w:w="894" w:type="pct"/>
          </w:tcPr>
          <w:p w14:paraId="0E16D039" w14:textId="77777777" w:rsidR="005A04B3" w:rsidRPr="00A96ED6" w:rsidRDefault="005A04B3" w:rsidP="00125454">
            <w:pPr>
              <w:jc w:val="center"/>
              <w:rPr>
                <w:rFonts w:ascii="Times New Roman" w:hAnsi="Times New Roman" w:cs="Times New Roman"/>
                <w:noProof/>
                <w:sz w:val="24"/>
              </w:rPr>
            </w:pPr>
          </w:p>
        </w:tc>
        <w:tc>
          <w:tcPr>
            <w:tcW w:w="1117" w:type="pct"/>
          </w:tcPr>
          <w:p w14:paraId="1C3ED59A" w14:textId="77777777" w:rsidR="005A04B3" w:rsidRPr="00A96ED6" w:rsidRDefault="005A04B3" w:rsidP="00125454">
            <w:pPr>
              <w:jc w:val="center"/>
              <w:rPr>
                <w:rFonts w:ascii="Times New Roman" w:hAnsi="Times New Roman" w:cs="Times New Roman"/>
                <w:noProof/>
                <w:sz w:val="24"/>
              </w:rPr>
            </w:pPr>
          </w:p>
        </w:tc>
        <w:tc>
          <w:tcPr>
            <w:tcW w:w="722" w:type="pct"/>
          </w:tcPr>
          <w:p w14:paraId="319545F2"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1779FCB2" w14:textId="77777777" w:rsidTr="00CB6B02">
        <w:trPr>
          <w:trHeight w:val="253"/>
        </w:trPr>
        <w:tc>
          <w:tcPr>
            <w:tcW w:w="753" w:type="pct"/>
          </w:tcPr>
          <w:p w14:paraId="5FBBFE9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Luksemburga</w:t>
            </w:r>
          </w:p>
        </w:tc>
        <w:tc>
          <w:tcPr>
            <w:tcW w:w="814" w:type="pct"/>
          </w:tcPr>
          <w:p w14:paraId="4A22D599"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699" w:type="pct"/>
          </w:tcPr>
          <w:p w14:paraId="35693A41" w14:textId="77777777" w:rsidR="005A04B3" w:rsidRPr="00A96ED6" w:rsidRDefault="005A04B3" w:rsidP="00125454">
            <w:pPr>
              <w:jc w:val="center"/>
              <w:rPr>
                <w:rFonts w:ascii="Times New Roman" w:hAnsi="Times New Roman" w:cs="Times New Roman"/>
                <w:noProof/>
                <w:sz w:val="24"/>
              </w:rPr>
            </w:pPr>
          </w:p>
        </w:tc>
        <w:tc>
          <w:tcPr>
            <w:tcW w:w="894" w:type="pct"/>
          </w:tcPr>
          <w:p w14:paraId="20ECAA21"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324777A6" w14:textId="77777777" w:rsidR="005A04B3" w:rsidRPr="00A96ED6" w:rsidRDefault="005A04B3" w:rsidP="00125454">
            <w:pPr>
              <w:jc w:val="center"/>
              <w:rPr>
                <w:rFonts w:ascii="Times New Roman" w:hAnsi="Times New Roman" w:cs="Times New Roman"/>
                <w:noProof/>
                <w:sz w:val="24"/>
              </w:rPr>
            </w:pPr>
          </w:p>
        </w:tc>
        <w:tc>
          <w:tcPr>
            <w:tcW w:w="722" w:type="pct"/>
          </w:tcPr>
          <w:p w14:paraId="7AC5F5F7" w14:textId="77777777" w:rsidR="005A04B3" w:rsidRPr="00A96ED6" w:rsidRDefault="005A04B3" w:rsidP="00125454">
            <w:pPr>
              <w:jc w:val="center"/>
              <w:rPr>
                <w:rFonts w:ascii="Times New Roman" w:hAnsi="Times New Roman" w:cs="Times New Roman"/>
                <w:noProof/>
                <w:sz w:val="24"/>
              </w:rPr>
            </w:pPr>
          </w:p>
        </w:tc>
      </w:tr>
      <w:tr w:rsidR="005A04B3" w:rsidRPr="00A96ED6" w14:paraId="6750C89F" w14:textId="77777777" w:rsidTr="00CB6B02">
        <w:trPr>
          <w:trHeight w:val="256"/>
        </w:trPr>
        <w:tc>
          <w:tcPr>
            <w:tcW w:w="753" w:type="pct"/>
          </w:tcPr>
          <w:p w14:paraId="3DDFE4C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Malta</w:t>
            </w:r>
          </w:p>
        </w:tc>
        <w:tc>
          <w:tcPr>
            <w:tcW w:w="814" w:type="pct"/>
          </w:tcPr>
          <w:p w14:paraId="51593F6C" w14:textId="77777777" w:rsidR="005A04B3" w:rsidRPr="00A96ED6" w:rsidRDefault="005A04B3" w:rsidP="00125454">
            <w:pPr>
              <w:jc w:val="center"/>
              <w:rPr>
                <w:rFonts w:ascii="Times New Roman" w:hAnsi="Times New Roman" w:cs="Times New Roman"/>
                <w:noProof/>
                <w:sz w:val="24"/>
              </w:rPr>
            </w:pPr>
          </w:p>
        </w:tc>
        <w:tc>
          <w:tcPr>
            <w:tcW w:w="699" w:type="pct"/>
          </w:tcPr>
          <w:p w14:paraId="67E2FFDA" w14:textId="77777777" w:rsidR="005A04B3" w:rsidRPr="00A96ED6" w:rsidRDefault="005A04B3" w:rsidP="00125454">
            <w:pPr>
              <w:jc w:val="center"/>
              <w:rPr>
                <w:rFonts w:ascii="Times New Roman" w:hAnsi="Times New Roman" w:cs="Times New Roman"/>
                <w:noProof/>
                <w:sz w:val="24"/>
              </w:rPr>
            </w:pPr>
          </w:p>
        </w:tc>
        <w:tc>
          <w:tcPr>
            <w:tcW w:w="894" w:type="pct"/>
          </w:tcPr>
          <w:p w14:paraId="0A7E4470"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291421EE" w14:textId="77777777" w:rsidR="005A04B3" w:rsidRPr="00A96ED6" w:rsidRDefault="005A04B3" w:rsidP="00125454">
            <w:pPr>
              <w:jc w:val="center"/>
              <w:rPr>
                <w:rFonts w:ascii="Times New Roman" w:hAnsi="Times New Roman" w:cs="Times New Roman"/>
                <w:noProof/>
                <w:sz w:val="24"/>
              </w:rPr>
            </w:pPr>
          </w:p>
        </w:tc>
        <w:tc>
          <w:tcPr>
            <w:tcW w:w="722" w:type="pct"/>
          </w:tcPr>
          <w:p w14:paraId="04666581"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27BF06DC" w14:textId="77777777" w:rsidTr="00CB6B02">
        <w:trPr>
          <w:trHeight w:val="254"/>
        </w:trPr>
        <w:tc>
          <w:tcPr>
            <w:tcW w:w="753" w:type="pct"/>
          </w:tcPr>
          <w:p w14:paraId="212D75E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Nīderlande</w:t>
            </w:r>
          </w:p>
        </w:tc>
        <w:tc>
          <w:tcPr>
            <w:tcW w:w="814" w:type="pct"/>
          </w:tcPr>
          <w:p w14:paraId="6810AEE0" w14:textId="77777777" w:rsidR="005A04B3" w:rsidRPr="00A96ED6" w:rsidRDefault="005A04B3" w:rsidP="00125454">
            <w:pPr>
              <w:jc w:val="center"/>
              <w:rPr>
                <w:rFonts w:ascii="Times New Roman" w:hAnsi="Times New Roman" w:cs="Times New Roman"/>
                <w:noProof/>
                <w:sz w:val="24"/>
              </w:rPr>
            </w:pPr>
          </w:p>
        </w:tc>
        <w:tc>
          <w:tcPr>
            <w:tcW w:w="699" w:type="pct"/>
          </w:tcPr>
          <w:p w14:paraId="6311BBA9" w14:textId="77777777" w:rsidR="005A04B3" w:rsidRPr="00A96ED6" w:rsidRDefault="005A04B3" w:rsidP="00125454">
            <w:pPr>
              <w:jc w:val="center"/>
              <w:rPr>
                <w:rFonts w:ascii="Times New Roman" w:hAnsi="Times New Roman" w:cs="Times New Roman"/>
                <w:noProof/>
                <w:sz w:val="24"/>
              </w:rPr>
            </w:pPr>
          </w:p>
        </w:tc>
        <w:tc>
          <w:tcPr>
            <w:tcW w:w="894" w:type="pct"/>
          </w:tcPr>
          <w:p w14:paraId="3A593F00"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0CD2BF77"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722" w:type="pct"/>
          </w:tcPr>
          <w:p w14:paraId="0C07F141"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18FA7680" w14:textId="77777777" w:rsidTr="00CB6B02">
        <w:trPr>
          <w:trHeight w:val="254"/>
        </w:trPr>
        <w:tc>
          <w:tcPr>
            <w:tcW w:w="753" w:type="pct"/>
          </w:tcPr>
          <w:p w14:paraId="6676DAE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Norvēģija</w:t>
            </w:r>
          </w:p>
        </w:tc>
        <w:tc>
          <w:tcPr>
            <w:tcW w:w="814" w:type="pct"/>
          </w:tcPr>
          <w:p w14:paraId="78B86D23"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699" w:type="pct"/>
          </w:tcPr>
          <w:p w14:paraId="563FD1C6" w14:textId="77777777" w:rsidR="005A04B3" w:rsidRPr="00A96ED6" w:rsidRDefault="005A04B3" w:rsidP="00125454">
            <w:pPr>
              <w:jc w:val="center"/>
              <w:rPr>
                <w:rFonts w:ascii="Times New Roman" w:hAnsi="Times New Roman" w:cs="Times New Roman"/>
                <w:noProof/>
                <w:sz w:val="24"/>
              </w:rPr>
            </w:pPr>
          </w:p>
        </w:tc>
        <w:tc>
          <w:tcPr>
            <w:tcW w:w="894" w:type="pct"/>
          </w:tcPr>
          <w:p w14:paraId="695F6EB8"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0D27883A" w14:textId="77777777" w:rsidR="005A04B3" w:rsidRPr="00A96ED6" w:rsidRDefault="005A04B3" w:rsidP="00125454">
            <w:pPr>
              <w:jc w:val="center"/>
              <w:rPr>
                <w:rFonts w:ascii="Times New Roman" w:hAnsi="Times New Roman" w:cs="Times New Roman"/>
                <w:noProof/>
                <w:sz w:val="24"/>
              </w:rPr>
            </w:pPr>
          </w:p>
        </w:tc>
        <w:tc>
          <w:tcPr>
            <w:tcW w:w="722" w:type="pct"/>
          </w:tcPr>
          <w:p w14:paraId="40A1C474" w14:textId="77777777" w:rsidR="005A04B3" w:rsidRPr="00A96ED6" w:rsidRDefault="005A04B3" w:rsidP="00125454">
            <w:pPr>
              <w:jc w:val="center"/>
              <w:rPr>
                <w:rFonts w:ascii="Times New Roman" w:hAnsi="Times New Roman" w:cs="Times New Roman"/>
                <w:noProof/>
                <w:sz w:val="24"/>
              </w:rPr>
            </w:pPr>
          </w:p>
        </w:tc>
      </w:tr>
      <w:tr w:rsidR="005A04B3" w:rsidRPr="00A96ED6" w14:paraId="61DD964E" w14:textId="77777777" w:rsidTr="00CB6B02">
        <w:trPr>
          <w:trHeight w:val="256"/>
        </w:trPr>
        <w:tc>
          <w:tcPr>
            <w:tcW w:w="753" w:type="pct"/>
          </w:tcPr>
          <w:p w14:paraId="5BA0D69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Polija</w:t>
            </w:r>
          </w:p>
        </w:tc>
        <w:tc>
          <w:tcPr>
            <w:tcW w:w="814" w:type="pct"/>
          </w:tcPr>
          <w:p w14:paraId="4455C470"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699" w:type="pct"/>
          </w:tcPr>
          <w:p w14:paraId="295DC525" w14:textId="77777777" w:rsidR="005A04B3" w:rsidRPr="00A96ED6" w:rsidRDefault="005A04B3" w:rsidP="00125454">
            <w:pPr>
              <w:jc w:val="center"/>
              <w:rPr>
                <w:rFonts w:ascii="Times New Roman" w:hAnsi="Times New Roman" w:cs="Times New Roman"/>
                <w:noProof/>
                <w:sz w:val="24"/>
              </w:rPr>
            </w:pPr>
          </w:p>
        </w:tc>
        <w:tc>
          <w:tcPr>
            <w:tcW w:w="894" w:type="pct"/>
          </w:tcPr>
          <w:p w14:paraId="0D60E8B9" w14:textId="77777777" w:rsidR="005A04B3" w:rsidRPr="00A96ED6" w:rsidRDefault="005A04B3" w:rsidP="00125454">
            <w:pPr>
              <w:jc w:val="center"/>
              <w:rPr>
                <w:rFonts w:ascii="Times New Roman" w:hAnsi="Times New Roman" w:cs="Times New Roman"/>
                <w:noProof/>
                <w:sz w:val="24"/>
              </w:rPr>
            </w:pPr>
          </w:p>
        </w:tc>
        <w:tc>
          <w:tcPr>
            <w:tcW w:w="1117" w:type="pct"/>
          </w:tcPr>
          <w:p w14:paraId="59CCB13C" w14:textId="77777777" w:rsidR="005A04B3" w:rsidRPr="00A96ED6" w:rsidRDefault="005A04B3" w:rsidP="00125454">
            <w:pPr>
              <w:jc w:val="center"/>
              <w:rPr>
                <w:rFonts w:ascii="Times New Roman" w:hAnsi="Times New Roman" w:cs="Times New Roman"/>
                <w:noProof/>
                <w:sz w:val="24"/>
              </w:rPr>
            </w:pPr>
          </w:p>
        </w:tc>
        <w:tc>
          <w:tcPr>
            <w:tcW w:w="722" w:type="pct"/>
          </w:tcPr>
          <w:p w14:paraId="1CB83533"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5EA677FF" w14:textId="77777777" w:rsidTr="00CB6B02">
        <w:trPr>
          <w:trHeight w:val="253"/>
        </w:trPr>
        <w:tc>
          <w:tcPr>
            <w:tcW w:w="753" w:type="pct"/>
          </w:tcPr>
          <w:p w14:paraId="0CDC11B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Portugāle</w:t>
            </w:r>
          </w:p>
        </w:tc>
        <w:tc>
          <w:tcPr>
            <w:tcW w:w="814" w:type="pct"/>
          </w:tcPr>
          <w:p w14:paraId="719F8798" w14:textId="77777777" w:rsidR="005A04B3" w:rsidRPr="00A96ED6" w:rsidRDefault="005A04B3" w:rsidP="00125454">
            <w:pPr>
              <w:jc w:val="center"/>
              <w:rPr>
                <w:rFonts w:ascii="Times New Roman" w:hAnsi="Times New Roman" w:cs="Times New Roman"/>
                <w:noProof/>
                <w:sz w:val="24"/>
              </w:rPr>
            </w:pPr>
          </w:p>
        </w:tc>
        <w:tc>
          <w:tcPr>
            <w:tcW w:w="699" w:type="pct"/>
          </w:tcPr>
          <w:p w14:paraId="1021B953" w14:textId="77777777" w:rsidR="005A04B3" w:rsidRPr="00A96ED6" w:rsidRDefault="005A04B3" w:rsidP="00125454">
            <w:pPr>
              <w:jc w:val="center"/>
              <w:rPr>
                <w:rFonts w:ascii="Times New Roman" w:hAnsi="Times New Roman" w:cs="Times New Roman"/>
                <w:noProof/>
                <w:sz w:val="24"/>
              </w:rPr>
            </w:pPr>
          </w:p>
        </w:tc>
        <w:tc>
          <w:tcPr>
            <w:tcW w:w="894" w:type="pct"/>
          </w:tcPr>
          <w:p w14:paraId="78CF563A"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452BEE4C" w14:textId="77777777" w:rsidR="005A04B3" w:rsidRPr="00A96ED6" w:rsidRDefault="005A04B3" w:rsidP="00125454">
            <w:pPr>
              <w:jc w:val="center"/>
              <w:rPr>
                <w:rFonts w:ascii="Times New Roman" w:hAnsi="Times New Roman" w:cs="Times New Roman"/>
                <w:noProof/>
                <w:sz w:val="24"/>
              </w:rPr>
            </w:pPr>
          </w:p>
        </w:tc>
        <w:tc>
          <w:tcPr>
            <w:tcW w:w="722" w:type="pct"/>
          </w:tcPr>
          <w:p w14:paraId="4161C3EF" w14:textId="77777777" w:rsidR="005A04B3" w:rsidRPr="00A96ED6" w:rsidRDefault="005A04B3" w:rsidP="00125454">
            <w:pPr>
              <w:jc w:val="center"/>
              <w:rPr>
                <w:rFonts w:ascii="Times New Roman" w:hAnsi="Times New Roman" w:cs="Times New Roman"/>
                <w:noProof/>
                <w:sz w:val="24"/>
              </w:rPr>
            </w:pPr>
          </w:p>
        </w:tc>
      </w:tr>
      <w:tr w:rsidR="005A04B3" w:rsidRPr="00A96ED6" w14:paraId="1842F70E" w14:textId="77777777" w:rsidTr="00CB6B02">
        <w:trPr>
          <w:trHeight w:val="256"/>
        </w:trPr>
        <w:tc>
          <w:tcPr>
            <w:tcW w:w="753" w:type="pct"/>
          </w:tcPr>
          <w:p w14:paraId="3356591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Rumānija</w:t>
            </w:r>
          </w:p>
        </w:tc>
        <w:tc>
          <w:tcPr>
            <w:tcW w:w="814" w:type="pct"/>
          </w:tcPr>
          <w:p w14:paraId="12A58175" w14:textId="77777777" w:rsidR="005A04B3" w:rsidRPr="00A96ED6" w:rsidRDefault="005A04B3" w:rsidP="00125454">
            <w:pPr>
              <w:jc w:val="center"/>
              <w:rPr>
                <w:rFonts w:ascii="Times New Roman" w:hAnsi="Times New Roman" w:cs="Times New Roman"/>
                <w:noProof/>
                <w:sz w:val="24"/>
              </w:rPr>
            </w:pPr>
          </w:p>
        </w:tc>
        <w:tc>
          <w:tcPr>
            <w:tcW w:w="699" w:type="pct"/>
          </w:tcPr>
          <w:p w14:paraId="726429C3"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94" w:type="pct"/>
          </w:tcPr>
          <w:p w14:paraId="07A309E4"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14BF209C" w14:textId="77777777" w:rsidR="005A04B3" w:rsidRPr="00A96ED6" w:rsidRDefault="005A04B3" w:rsidP="00125454">
            <w:pPr>
              <w:jc w:val="center"/>
              <w:rPr>
                <w:rFonts w:ascii="Times New Roman" w:hAnsi="Times New Roman" w:cs="Times New Roman"/>
                <w:noProof/>
                <w:sz w:val="24"/>
              </w:rPr>
            </w:pPr>
          </w:p>
        </w:tc>
        <w:tc>
          <w:tcPr>
            <w:tcW w:w="722" w:type="pct"/>
          </w:tcPr>
          <w:p w14:paraId="0352BDAB"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70FF3CCB" w14:textId="77777777" w:rsidTr="00CB6B02">
        <w:trPr>
          <w:trHeight w:val="254"/>
        </w:trPr>
        <w:tc>
          <w:tcPr>
            <w:tcW w:w="753" w:type="pct"/>
          </w:tcPr>
          <w:p w14:paraId="5C0C94D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Slovākijas Republika</w:t>
            </w:r>
          </w:p>
        </w:tc>
        <w:tc>
          <w:tcPr>
            <w:tcW w:w="814" w:type="pct"/>
          </w:tcPr>
          <w:p w14:paraId="69B65118"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699" w:type="pct"/>
          </w:tcPr>
          <w:p w14:paraId="1251FBE2"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94" w:type="pct"/>
          </w:tcPr>
          <w:p w14:paraId="6E38D1BC"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14D301D3" w14:textId="77777777" w:rsidR="005A04B3" w:rsidRPr="00A96ED6" w:rsidRDefault="005A04B3" w:rsidP="00125454">
            <w:pPr>
              <w:jc w:val="center"/>
              <w:rPr>
                <w:rFonts w:ascii="Times New Roman" w:hAnsi="Times New Roman" w:cs="Times New Roman"/>
                <w:noProof/>
                <w:sz w:val="24"/>
              </w:rPr>
            </w:pPr>
          </w:p>
        </w:tc>
        <w:tc>
          <w:tcPr>
            <w:tcW w:w="722" w:type="pct"/>
          </w:tcPr>
          <w:p w14:paraId="7DF9BE1C"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7C720AF5" w14:textId="77777777" w:rsidTr="00CB6B02">
        <w:trPr>
          <w:trHeight w:val="256"/>
        </w:trPr>
        <w:tc>
          <w:tcPr>
            <w:tcW w:w="753" w:type="pct"/>
          </w:tcPr>
          <w:p w14:paraId="0ACC251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Slovēnija</w:t>
            </w:r>
          </w:p>
        </w:tc>
        <w:tc>
          <w:tcPr>
            <w:tcW w:w="814" w:type="pct"/>
          </w:tcPr>
          <w:p w14:paraId="54B6D79D" w14:textId="77777777" w:rsidR="005A04B3" w:rsidRPr="00A96ED6" w:rsidRDefault="005A04B3" w:rsidP="00125454">
            <w:pPr>
              <w:jc w:val="center"/>
              <w:rPr>
                <w:rFonts w:ascii="Times New Roman" w:hAnsi="Times New Roman" w:cs="Times New Roman"/>
                <w:noProof/>
                <w:sz w:val="24"/>
              </w:rPr>
            </w:pPr>
          </w:p>
        </w:tc>
        <w:tc>
          <w:tcPr>
            <w:tcW w:w="699" w:type="pct"/>
          </w:tcPr>
          <w:p w14:paraId="057A8518" w14:textId="77777777" w:rsidR="005A04B3" w:rsidRPr="00A96ED6" w:rsidRDefault="005A04B3" w:rsidP="00125454">
            <w:pPr>
              <w:jc w:val="center"/>
              <w:rPr>
                <w:rFonts w:ascii="Times New Roman" w:hAnsi="Times New Roman" w:cs="Times New Roman"/>
                <w:noProof/>
                <w:sz w:val="24"/>
              </w:rPr>
            </w:pPr>
          </w:p>
        </w:tc>
        <w:tc>
          <w:tcPr>
            <w:tcW w:w="894" w:type="pct"/>
          </w:tcPr>
          <w:p w14:paraId="4850A224"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5869104D" w14:textId="77777777" w:rsidR="005A04B3" w:rsidRPr="00A96ED6" w:rsidRDefault="005A04B3" w:rsidP="00125454">
            <w:pPr>
              <w:jc w:val="center"/>
              <w:rPr>
                <w:rFonts w:ascii="Times New Roman" w:hAnsi="Times New Roman" w:cs="Times New Roman"/>
                <w:noProof/>
                <w:sz w:val="24"/>
              </w:rPr>
            </w:pPr>
          </w:p>
        </w:tc>
        <w:tc>
          <w:tcPr>
            <w:tcW w:w="722" w:type="pct"/>
          </w:tcPr>
          <w:p w14:paraId="51A32FEA" w14:textId="77777777" w:rsidR="005A04B3" w:rsidRPr="00A96ED6" w:rsidRDefault="005A04B3" w:rsidP="00125454">
            <w:pPr>
              <w:jc w:val="center"/>
              <w:rPr>
                <w:rFonts w:ascii="Times New Roman" w:hAnsi="Times New Roman" w:cs="Times New Roman"/>
                <w:noProof/>
                <w:sz w:val="24"/>
              </w:rPr>
            </w:pPr>
          </w:p>
        </w:tc>
      </w:tr>
      <w:tr w:rsidR="005A04B3" w:rsidRPr="00A96ED6" w14:paraId="7083D9B2" w14:textId="77777777" w:rsidTr="00CB6B02">
        <w:trPr>
          <w:trHeight w:val="253"/>
        </w:trPr>
        <w:tc>
          <w:tcPr>
            <w:tcW w:w="753" w:type="pct"/>
          </w:tcPr>
          <w:p w14:paraId="3E1B48D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Spānija</w:t>
            </w:r>
          </w:p>
        </w:tc>
        <w:tc>
          <w:tcPr>
            <w:tcW w:w="814" w:type="pct"/>
          </w:tcPr>
          <w:p w14:paraId="37C77432" w14:textId="77777777" w:rsidR="005A04B3" w:rsidRPr="00A96ED6" w:rsidRDefault="005A04B3" w:rsidP="00125454">
            <w:pPr>
              <w:jc w:val="center"/>
              <w:rPr>
                <w:rFonts w:ascii="Times New Roman" w:hAnsi="Times New Roman" w:cs="Times New Roman"/>
                <w:noProof/>
                <w:sz w:val="24"/>
              </w:rPr>
            </w:pPr>
          </w:p>
        </w:tc>
        <w:tc>
          <w:tcPr>
            <w:tcW w:w="699" w:type="pct"/>
          </w:tcPr>
          <w:p w14:paraId="79C16C31"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94" w:type="pct"/>
          </w:tcPr>
          <w:p w14:paraId="0C607F54" w14:textId="77777777" w:rsidR="005A04B3" w:rsidRPr="00A96ED6" w:rsidRDefault="005A04B3" w:rsidP="00125454">
            <w:pPr>
              <w:jc w:val="center"/>
              <w:rPr>
                <w:rFonts w:ascii="Times New Roman" w:hAnsi="Times New Roman" w:cs="Times New Roman"/>
                <w:noProof/>
                <w:sz w:val="24"/>
              </w:rPr>
            </w:pPr>
          </w:p>
        </w:tc>
        <w:tc>
          <w:tcPr>
            <w:tcW w:w="1117" w:type="pct"/>
          </w:tcPr>
          <w:p w14:paraId="6D015FCD" w14:textId="77777777" w:rsidR="005A04B3" w:rsidRPr="00A96ED6" w:rsidRDefault="005A04B3" w:rsidP="00125454">
            <w:pPr>
              <w:jc w:val="center"/>
              <w:rPr>
                <w:rFonts w:ascii="Times New Roman" w:hAnsi="Times New Roman" w:cs="Times New Roman"/>
                <w:noProof/>
                <w:sz w:val="24"/>
              </w:rPr>
            </w:pPr>
          </w:p>
        </w:tc>
        <w:tc>
          <w:tcPr>
            <w:tcW w:w="722" w:type="pct"/>
          </w:tcPr>
          <w:p w14:paraId="68C534B4"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42594918" w14:textId="77777777" w:rsidTr="00CB6B02">
        <w:trPr>
          <w:trHeight w:val="254"/>
        </w:trPr>
        <w:tc>
          <w:tcPr>
            <w:tcW w:w="753" w:type="pct"/>
          </w:tcPr>
          <w:p w14:paraId="0D43689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Zviedrija</w:t>
            </w:r>
          </w:p>
        </w:tc>
        <w:tc>
          <w:tcPr>
            <w:tcW w:w="814" w:type="pct"/>
          </w:tcPr>
          <w:p w14:paraId="6E113F0D" w14:textId="77777777" w:rsidR="005A04B3" w:rsidRPr="00A96ED6" w:rsidRDefault="005A04B3" w:rsidP="00125454">
            <w:pPr>
              <w:jc w:val="center"/>
              <w:rPr>
                <w:rFonts w:ascii="Times New Roman" w:hAnsi="Times New Roman" w:cs="Times New Roman"/>
                <w:noProof/>
                <w:sz w:val="24"/>
              </w:rPr>
            </w:pPr>
          </w:p>
        </w:tc>
        <w:tc>
          <w:tcPr>
            <w:tcW w:w="699" w:type="pct"/>
          </w:tcPr>
          <w:p w14:paraId="26ACC4C5" w14:textId="77777777" w:rsidR="005A04B3" w:rsidRPr="00A96ED6" w:rsidRDefault="005A04B3" w:rsidP="00125454">
            <w:pPr>
              <w:jc w:val="center"/>
              <w:rPr>
                <w:rFonts w:ascii="Times New Roman" w:hAnsi="Times New Roman" w:cs="Times New Roman"/>
                <w:noProof/>
                <w:sz w:val="24"/>
              </w:rPr>
            </w:pPr>
          </w:p>
        </w:tc>
        <w:tc>
          <w:tcPr>
            <w:tcW w:w="894" w:type="pct"/>
          </w:tcPr>
          <w:p w14:paraId="4D057489"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655483BC" w14:textId="77777777" w:rsidR="005A04B3" w:rsidRPr="00A96ED6" w:rsidRDefault="005A04B3" w:rsidP="00125454">
            <w:pPr>
              <w:jc w:val="center"/>
              <w:rPr>
                <w:rFonts w:ascii="Times New Roman" w:hAnsi="Times New Roman" w:cs="Times New Roman"/>
                <w:noProof/>
                <w:sz w:val="24"/>
              </w:rPr>
            </w:pPr>
          </w:p>
        </w:tc>
        <w:tc>
          <w:tcPr>
            <w:tcW w:w="722" w:type="pct"/>
          </w:tcPr>
          <w:p w14:paraId="764EA693" w14:textId="77777777" w:rsidR="005A04B3" w:rsidRPr="00A96ED6" w:rsidRDefault="005A04B3" w:rsidP="00125454">
            <w:pPr>
              <w:jc w:val="center"/>
              <w:rPr>
                <w:rFonts w:ascii="Times New Roman" w:hAnsi="Times New Roman" w:cs="Times New Roman"/>
                <w:noProof/>
                <w:sz w:val="24"/>
              </w:rPr>
            </w:pPr>
          </w:p>
        </w:tc>
      </w:tr>
      <w:tr w:rsidR="005A04B3" w:rsidRPr="00A96ED6" w14:paraId="1339C893" w14:textId="77777777" w:rsidTr="00CB6B02">
        <w:trPr>
          <w:trHeight w:val="256"/>
        </w:trPr>
        <w:tc>
          <w:tcPr>
            <w:tcW w:w="753" w:type="pct"/>
          </w:tcPr>
          <w:p w14:paraId="7655E29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Šveice</w:t>
            </w:r>
          </w:p>
        </w:tc>
        <w:tc>
          <w:tcPr>
            <w:tcW w:w="814" w:type="pct"/>
          </w:tcPr>
          <w:p w14:paraId="57E21ED5" w14:textId="77777777" w:rsidR="005A04B3" w:rsidRPr="00A96ED6" w:rsidRDefault="005A04B3" w:rsidP="00125454">
            <w:pPr>
              <w:jc w:val="center"/>
              <w:rPr>
                <w:rFonts w:ascii="Times New Roman" w:hAnsi="Times New Roman" w:cs="Times New Roman"/>
                <w:noProof/>
                <w:sz w:val="24"/>
              </w:rPr>
            </w:pPr>
          </w:p>
        </w:tc>
        <w:tc>
          <w:tcPr>
            <w:tcW w:w="699" w:type="pct"/>
          </w:tcPr>
          <w:p w14:paraId="18C5ADEB" w14:textId="77777777" w:rsidR="005A04B3" w:rsidRPr="00A96ED6" w:rsidRDefault="005A04B3" w:rsidP="00125454">
            <w:pPr>
              <w:jc w:val="center"/>
              <w:rPr>
                <w:rFonts w:ascii="Times New Roman" w:hAnsi="Times New Roman" w:cs="Times New Roman"/>
                <w:noProof/>
                <w:sz w:val="24"/>
              </w:rPr>
            </w:pPr>
          </w:p>
        </w:tc>
        <w:tc>
          <w:tcPr>
            <w:tcW w:w="894" w:type="pct"/>
          </w:tcPr>
          <w:p w14:paraId="72ADD05B"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117" w:type="pct"/>
          </w:tcPr>
          <w:p w14:paraId="111F37E9" w14:textId="77777777" w:rsidR="005A04B3" w:rsidRPr="00A96ED6" w:rsidRDefault="005A04B3" w:rsidP="00125454">
            <w:pPr>
              <w:jc w:val="center"/>
              <w:rPr>
                <w:rFonts w:ascii="Times New Roman" w:hAnsi="Times New Roman" w:cs="Times New Roman"/>
                <w:noProof/>
                <w:sz w:val="24"/>
              </w:rPr>
            </w:pPr>
          </w:p>
        </w:tc>
        <w:tc>
          <w:tcPr>
            <w:tcW w:w="722" w:type="pct"/>
          </w:tcPr>
          <w:p w14:paraId="75B09B11" w14:textId="77777777" w:rsidR="005A04B3" w:rsidRPr="00A96ED6" w:rsidRDefault="005A04B3" w:rsidP="00125454">
            <w:pPr>
              <w:jc w:val="center"/>
              <w:rPr>
                <w:rFonts w:ascii="Times New Roman" w:hAnsi="Times New Roman" w:cs="Times New Roman"/>
                <w:noProof/>
                <w:sz w:val="24"/>
              </w:rPr>
            </w:pPr>
          </w:p>
        </w:tc>
      </w:tr>
      <w:tr w:rsidR="005A04B3" w:rsidRPr="00A96ED6" w14:paraId="69838FA9" w14:textId="77777777" w:rsidTr="00CB6B02">
        <w:trPr>
          <w:trHeight w:val="253"/>
        </w:trPr>
        <w:tc>
          <w:tcPr>
            <w:tcW w:w="753" w:type="pct"/>
          </w:tcPr>
          <w:p w14:paraId="2AD06A5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Amerikas Savienotās Valstis</w:t>
            </w:r>
          </w:p>
        </w:tc>
        <w:tc>
          <w:tcPr>
            <w:tcW w:w="814" w:type="pct"/>
          </w:tcPr>
          <w:p w14:paraId="188D967B"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699" w:type="pct"/>
          </w:tcPr>
          <w:p w14:paraId="0AD2A99B" w14:textId="77777777" w:rsidR="005A04B3" w:rsidRPr="00A96ED6" w:rsidRDefault="005A04B3" w:rsidP="00125454">
            <w:pPr>
              <w:jc w:val="center"/>
              <w:rPr>
                <w:rFonts w:ascii="Times New Roman" w:hAnsi="Times New Roman" w:cs="Times New Roman"/>
                <w:noProof/>
                <w:sz w:val="24"/>
              </w:rPr>
            </w:pPr>
          </w:p>
        </w:tc>
        <w:tc>
          <w:tcPr>
            <w:tcW w:w="894" w:type="pct"/>
          </w:tcPr>
          <w:p w14:paraId="4EC14645" w14:textId="77777777" w:rsidR="005A04B3" w:rsidRPr="00A96ED6" w:rsidRDefault="005A04B3" w:rsidP="00125454">
            <w:pPr>
              <w:jc w:val="center"/>
              <w:rPr>
                <w:rFonts w:ascii="Times New Roman" w:hAnsi="Times New Roman" w:cs="Times New Roman"/>
                <w:noProof/>
                <w:sz w:val="24"/>
              </w:rPr>
            </w:pPr>
          </w:p>
        </w:tc>
        <w:tc>
          <w:tcPr>
            <w:tcW w:w="1117" w:type="pct"/>
          </w:tcPr>
          <w:p w14:paraId="67B1B049"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722" w:type="pct"/>
          </w:tcPr>
          <w:p w14:paraId="26C4DDF4" w14:textId="77777777" w:rsidR="005A04B3" w:rsidRPr="00A96ED6" w:rsidRDefault="005A04B3" w:rsidP="00125454">
            <w:pPr>
              <w:jc w:val="center"/>
              <w:rPr>
                <w:rFonts w:ascii="Times New Roman" w:hAnsi="Times New Roman" w:cs="Times New Roman"/>
                <w:noProof/>
                <w:sz w:val="24"/>
              </w:rPr>
            </w:pPr>
          </w:p>
        </w:tc>
      </w:tr>
      <w:tr w:rsidR="005A04B3" w:rsidRPr="00A96ED6" w14:paraId="75FCD19E" w14:textId="77777777" w:rsidTr="00CB6B02">
        <w:trPr>
          <w:trHeight w:val="256"/>
        </w:trPr>
        <w:tc>
          <w:tcPr>
            <w:tcW w:w="753" w:type="pct"/>
          </w:tcPr>
          <w:p w14:paraId="772B452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lastRenderedPageBreak/>
              <w:t>Kopā</w:t>
            </w:r>
          </w:p>
        </w:tc>
        <w:tc>
          <w:tcPr>
            <w:tcW w:w="814" w:type="pct"/>
          </w:tcPr>
          <w:p w14:paraId="52098FB6"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13</w:t>
            </w:r>
          </w:p>
        </w:tc>
        <w:tc>
          <w:tcPr>
            <w:tcW w:w="699" w:type="pct"/>
          </w:tcPr>
          <w:p w14:paraId="53DB1427"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4</w:t>
            </w:r>
          </w:p>
        </w:tc>
        <w:tc>
          <w:tcPr>
            <w:tcW w:w="894" w:type="pct"/>
          </w:tcPr>
          <w:p w14:paraId="16A1109C"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22</w:t>
            </w:r>
          </w:p>
        </w:tc>
        <w:tc>
          <w:tcPr>
            <w:tcW w:w="1117" w:type="pct"/>
          </w:tcPr>
          <w:p w14:paraId="3C06EE7D"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5</w:t>
            </w:r>
          </w:p>
        </w:tc>
        <w:tc>
          <w:tcPr>
            <w:tcW w:w="722" w:type="pct"/>
          </w:tcPr>
          <w:p w14:paraId="70F805A0"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14</w:t>
            </w:r>
          </w:p>
        </w:tc>
      </w:tr>
    </w:tbl>
    <w:p w14:paraId="7F029C65" w14:textId="77777777" w:rsidR="005A04B3" w:rsidRPr="00A96ED6" w:rsidRDefault="005A04B3" w:rsidP="005A04B3">
      <w:pPr>
        <w:jc w:val="both"/>
        <w:rPr>
          <w:rFonts w:ascii="Times New Roman" w:hAnsi="Times New Roman" w:cs="Times New Roman"/>
          <w:noProof/>
          <w:sz w:val="24"/>
        </w:rPr>
      </w:pPr>
    </w:p>
    <w:p w14:paraId="2236D497" w14:textId="77777777" w:rsidR="005A04B3" w:rsidRPr="00A96ED6" w:rsidRDefault="005A04B3" w:rsidP="005A04B3">
      <w:pPr>
        <w:jc w:val="both"/>
        <w:rPr>
          <w:rFonts w:ascii="Times New Roman" w:hAnsi="Times New Roman" w:cs="Times New Roman"/>
          <w:b/>
          <w:noProof/>
          <w:sz w:val="24"/>
        </w:rPr>
      </w:pPr>
    </w:p>
    <w:p w14:paraId="2C866F1C" w14:textId="77777777" w:rsidR="005A04B3" w:rsidRPr="00A96ED6" w:rsidRDefault="005A04B3" w:rsidP="005A04B3">
      <w:pPr>
        <w:jc w:val="both"/>
        <w:rPr>
          <w:rFonts w:ascii="Times New Roman" w:hAnsi="Times New Roman" w:cs="Times New Roman"/>
          <w:b/>
          <w:noProof/>
          <w:color w:val="B83B46"/>
          <w:sz w:val="24"/>
        </w:rPr>
      </w:pPr>
      <w:r>
        <w:rPr>
          <w:rFonts w:ascii="Times New Roman" w:hAnsi="Times New Roman"/>
          <w:b/>
          <w:i/>
          <w:iCs/>
          <w:color w:val="B83B46"/>
          <w:sz w:val="24"/>
        </w:rPr>
        <w:t>OFATS</w:t>
      </w:r>
      <w:r>
        <w:rPr>
          <w:rFonts w:ascii="Times New Roman" w:hAnsi="Times New Roman"/>
          <w:b/>
          <w:color w:val="B83B46"/>
          <w:sz w:val="24"/>
        </w:rPr>
        <w:t xml:space="preserve"> datu vākšana saskaņā ar regulu/likumu</w:t>
      </w: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28" w:type="dxa"/>
          <w:left w:w="28" w:type="dxa"/>
          <w:bottom w:w="28" w:type="dxa"/>
          <w:right w:w="28" w:type="dxa"/>
        </w:tblCellMar>
        <w:tblLook w:val="01E0" w:firstRow="1" w:lastRow="1" w:firstColumn="1" w:lastColumn="1" w:noHBand="0" w:noVBand="0"/>
      </w:tblPr>
      <w:tblGrid>
        <w:gridCol w:w="1376"/>
        <w:gridCol w:w="1256"/>
        <w:gridCol w:w="1324"/>
        <w:gridCol w:w="1563"/>
        <w:gridCol w:w="2096"/>
        <w:gridCol w:w="1516"/>
      </w:tblGrid>
      <w:tr w:rsidR="005A04B3" w:rsidRPr="00A96ED6" w14:paraId="60550000" w14:textId="77777777" w:rsidTr="00125454">
        <w:trPr>
          <w:trHeight w:val="1079"/>
        </w:trPr>
        <w:tc>
          <w:tcPr>
            <w:tcW w:w="715" w:type="pct"/>
            <w:vAlign w:val="center"/>
          </w:tcPr>
          <w:p w14:paraId="3C615F3C" w14:textId="77777777" w:rsidR="005A04B3" w:rsidRPr="00A96ED6" w:rsidRDefault="005A04B3" w:rsidP="00125454">
            <w:pPr>
              <w:rPr>
                <w:rFonts w:ascii="Times New Roman" w:hAnsi="Times New Roman" w:cs="Times New Roman"/>
                <w:noProof/>
                <w:sz w:val="24"/>
              </w:rPr>
            </w:pPr>
            <w:r>
              <w:rPr>
                <w:rFonts w:ascii="Times New Roman" w:hAnsi="Times New Roman"/>
                <w:sz w:val="24"/>
              </w:rPr>
              <w:t>Valsts</w:t>
            </w:r>
          </w:p>
        </w:tc>
        <w:tc>
          <w:tcPr>
            <w:tcW w:w="612" w:type="pct"/>
            <w:vAlign w:val="center"/>
          </w:tcPr>
          <w:p w14:paraId="7E8F675F" w14:textId="77777777" w:rsidR="005A04B3" w:rsidRPr="00A96ED6" w:rsidRDefault="005A04B3" w:rsidP="00125454">
            <w:pPr>
              <w:rPr>
                <w:rFonts w:ascii="Times New Roman" w:hAnsi="Times New Roman" w:cs="Times New Roman"/>
                <w:noProof/>
                <w:sz w:val="24"/>
              </w:rPr>
            </w:pPr>
            <w:r>
              <w:rPr>
                <w:rFonts w:ascii="Times New Roman" w:hAnsi="Times New Roman"/>
                <w:sz w:val="24"/>
              </w:rPr>
              <w:t>Apsekojums</w:t>
            </w:r>
          </w:p>
        </w:tc>
        <w:tc>
          <w:tcPr>
            <w:tcW w:w="859" w:type="pct"/>
            <w:vAlign w:val="center"/>
          </w:tcPr>
          <w:p w14:paraId="5E7D9AE6" w14:textId="77777777" w:rsidR="005A04B3" w:rsidRPr="00A96ED6" w:rsidRDefault="005A04B3" w:rsidP="00125454">
            <w:pPr>
              <w:rPr>
                <w:rFonts w:ascii="Times New Roman" w:hAnsi="Times New Roman" w:cs="Times New Roman"/>
                <w:noProof/>
                <w:sz w:val="24"/>
              </w:rPr>
            </w:pPr>
            <w:r>
              <w:rPr>
                <w:rFonts w:ascii="Times New Roman" w:hAnsi="Times New Roman"/>
                <w:sz w:val="24"/>
              </w:rPr>
              <w:t>Pilns apsekojums</w:t>
            </w:r>
          </w:p>
        </w:tc>
        <w:tc>
          <w:tcPr>
            <w:tcW w:w="861" w:type="pct"/>
            <w:vAlign w:val="center"/>
          </w:tcPr>
          <w:p w14:paraId="13AC5F45" w14:textId="77777777" w:rsidR="005A04B3" w:rsidRPr="00A96ED6" w:rsidRDefault="005A04B3" w:rsidP="00125454">
            <w:pPr>
              <w:rPr>
                <w:rFonts w:ascii="Times New Roman" w:hAnsi="Times New Roman" w:cs="Times New Roman"/>
                <w:noProof/>
                <w:sz w:val="24"/>
              </w:rPr>
            </w:pPr>
            <w:r>
              <w:rPr>
                <w:rFonts w:ascii="Times New Roman" w:hAnsi="Times New Roman"/>
                <w:sz w:val="24"/>
              </w:rPr>
              <w:t>Administratīvie avoti</w:t>
            </w:r>
          </w:p>
        </w:tc>
        <w:tc>
          <w:tcPr>
            <w:tcW w:w="860" w:type="pct"/>
            <w:vAlign w:val="center"/>
          </w:tcPr>
          <w:p w14:paraId="56CF9B41" w14:textId="77777777" w:rsidR="005A04B3" w:rsidRPr="00A96ED6" w:rsidRDefault="005A04B3" w:rsidP="00125454">
            <w:pPr>
              <w:rPr>
                <w:rFonts w:ascii="Times New Roman" w:hAnsi="Times New Roman" w:cs="Times New Roman"/>
                <w:noProof/>
                <w:sz w:val="24"/>
              </w:rPr>
            </w:pPr>
            <w:r>
              <w:rPr>
                <w:rFonts w:ascii="Times New Roman" w:hAnsi="Times New Roman"/>
                <w:sz w:val="24"/>
              </w:rPr>
              <w:t>Modelis/novērtējums</w:t>
            </w:r>
          </w:p>
        </w:tc>
        <w:tc>
          <w:tcPr>
            <w:tcW w:w="1093" w:type="pct"/>
            <w:vAlign w:val="center"/>
          </w:tcPr>
          <w:p w14:paraId="7583E780" w14:textId="77777777" w:rsidR="005A04B3" w:rsidRPr="00A96ED6" w:rsidRDefault="005A04B3" w:rsidP="00125454">
            <w:pPr>
              <w:rPr>
                <w:rFonts w:ascii="Times New Roman" w:hAnsi="Times New Roman" w:cs="Times New Roman"/>
                <w:noProof/>
                <w:sz w:val="24"/>
              </w:rPr>
            </w:pPr>
            <w:r>
              <w:rPr>
                <w:rFonts w:ascii="Times New Roman" w:hAnsi="Times New Roman"/>
                <w:sz w:val="24"/>
              </w:rPr>
              <w:t>Konkrēti jautājumi ir ietverti citu jomu apsekojumos</w:t>
            </w:r>
          </w:p>
        </w:tc>
      </w:tr>
      <w:tr w:rsidR="005A04B3" w:rsidRPr="00A96ED6" w14:paraId="1FD9248D" w14:textId="77777777" w:rsidTr="00125454">
        <w:trPr>
          <w:trHeight w:val="256"/>
        </w:trPr>
        <w:tc>
          <w:tcPr>
            <w:tcW w:w="715" w:type="pct"/>
          </w:tcPr>
          <w:p w14:paraId="37EDEC6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Austrija</w:t>
            </w:r>
          </w:p>
        </w:tc>
        <w:tc>
          <w:tcPr>
            <w:tcW w:w="612" w:type="pct"/>
          </w:tcPr>
          <w:p w14:paraId="3D93BEB4" w14:textId="77777777" w:rsidR="005A04B3" w:rsidRPr="00A96ED6" w:rsidRDefault="005A04B3" w:rsidP="00125454">
            <w:pPr>
              <w:jc w:val="center"/>
              <w:rPr>
                <w:rFonts w:ascii="Times New Roman" w:hAnsi="Times New Roman" w:cs="Times New Roman"/>
                <w:noProof/>
                <w:sz w:val="24"/>
              </w:rPr>
            </w:pPr>
          </w:p>
        </w:tc>
        <w:tc>
          <w:tcPr>
            <w:tcW w:w="859" w:type="pct"/>
          </w:tcPr>
          <w:p w14:paraId="6807E691" w14:textId="77777777" w:rsidR="005A04B3" w:rsidRPr="00A96ED6" w:rsidRDefault="005A04B3" w:rsidP="00125454">
            <w:pPr>
              <w:jc w:val="center"/>
              <w:rPr>
                <w:rFonts w:ascii="Times New Roman" w:hAnsi="Times New Roman" w:cs="Times New Roman"/>
                <w:noProof/>
                <w:sz w:val="24"/>
              </w:rPr>
            </w:pPr>
          </w:p>
        </w:tc>
        <w:tc>
          <w:tcPr>
            <w:tcW w:w="861" w:type="pct"/>
          </w:tcPr>
          <w:p w14:paraId="12252717" w14:textId="77777777" w:rsidR="005A04B3" w:rsidRPr="00A96ED6" w:rsidRDefault="005A04B3" w:rsidP="00125454">
            <w:pPr>
              <w:jc w:val="center"/>
              <w:rPr>
                <w:rFonts w:ascii="Times New Roman" w:hAnsi="Times New Roman" w:cs="Times New Roman"/>
                <w:noProof/>
                <w:sz w:val="24"/>
              </w:rPr>
            </w:pPr>
          </w:p>
        </w:tc>
        <w:tc>
          <w:tcPr>
            <w:tcW w:w="860" w:type="pct"/>
          </w:tcPr>
          <w:p w14:paraId="36594BBD" w14:textId="77777777" w:rsidR="005A04B3" w:rsidRPr="00A96ED6" w:rsidRDefault="005A04B3" w:rsidP="00125454">
            <w:pPr>
              <w:jc w:val="center"/>
              <w:rPr>
                <w:rFonts w:ascii="Times New Roman" w:hAnsi="Times New Roman" w:cs="Times New Roman"/>
                <w:noProof/>
                <w:sz w:val="24"/>
              </w:rPr>
            </w:pPr>
          </w:p>
        </w:tc>
        <w:tc>
          <w:tcPr>
            <w:tcW w:w="1093" w:type="pct"/>
          </w:tcPr>
          <w:p w14:paraId="1ABB55D9"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3F3DF46D" w14:textId="77777777" w:rsidTr="00125454">
        <w:trPr>
          <w:trHeight w:val="254"/>
        </w:trPr>
        <w:tc>
          <w:tcPr>
            <w:tcW w:w="715" w:type="pct"/>
          </w:tcPr>
          <w:p w14:paraId="685BE9F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Beļģija</w:t>
            </w:r>
          </w:p>
        </w:tc>
        <w:tc>
          <w:tcPr>
            <w:tcW w:w="612" w:type="pct"/>
          </w:tcPr>
          <w:p w14:paraId="292BCA81"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10047090" w14:textId="77777777" w:rsidR="005A04B3" w:rsidRPr="00A96ED6" w:rsidRDefault="005A04B3" w:rsidP="00125454">
            <w:pPr>
              <w:jc w:val="center"/>
              <w:rPr>
                <w:rFonts w:ascii="Times New Roman" w:hAnsi="Times New Roman" w:cs="Times New Roman"/>
                <w:noProof/>
                <w:sz w:val="24"/>
              </w:rPr>
            </w:pPr>
          </w:p>
        </w:tc>
        <w:tc>
          <w:tcPr>
            <w:tcW w:w="861" w:type="pct"/>
          </w:tcPr>
          <w:p w14:paraId="155EF28C" w14:textId="77777777" w:rsidR="005A04B3" w:rsidRPr="00A96ED6" w:rsidRDefault="005A04B3" w:rsidP="00125454">
            <w:pPr>
              <w:jc w:val="center"/>
              <w:rPr>
                <w:rFonts w:ascii="Times New Roman" w:hAnsi="Times New Roman" w:cs="Times New Roman"/>
                <w:noProof/>
                <w:sz w:val="24"/>
              </w:rPr>
            </w:pPr>
          </w:p>
        </w:tc>
        <w:tc>
          <w:tcPr>
            <w:tcW w:w="860" w:type="pct"/>
          </w:tcPr>
          <w:p w14:paraId="768B9B1B" w14:textId="77777777" w:rsidR="005A04B3" w:rsidRPr="00A96ED6" w:rsidRDefault="005A04B3" w:rsidP="00125454">
            <w:pPr>
              <w:jc w:val="center"/>
              <w:rPr>
                <w:rFonts w:ascii="Times New Roman" w:hAnsi="Times New Roman" w:cs="Times New Roman"/>
                <w:noProof/>
                <w:sz w:val="24"/>
              </w:rPr>
            </w:pPr>
          </w:p>
        </w:tc>
        <w:tc>
          <w:tcPr>
            <w:tcW w:w="1093" w:type="pct"/>
          </w:tcPr>
          <w:p w14:paraId="64CA4821" w14:textId="77777777" w:rsidR="005A04B3" w:rsidRPr="00A96ED6" w:rsidRDefault="005A04B3" w:rsidP="00125454">
            <w:pPr>
              <w:jc w:val="center"/>
              <w:rPr>
                <w:rFonts w:ascii="Times New Roman" w:hAnsi="Times New Roman" w:cs="Times New Roman"/>
                <w:noProof/>
                <w:sz w:val="24"/>
              </w:rPr>
            </w:pPr>
          </w:p>
        </w:tc>
      </w:tr>
      <w:tr w:rsidR="005A04B3" w:rsidRPr="00A96ED6" w14:paraId="4D076B12" w14:textId="77777777" w:rsidTr="00125454">
        <w:trPr>
          <w:trHeight w:val="253"/>
        </w:trPr>
        <w:tc>
          <w:tcPr>
            <w:tcW w:w="715" w:type="pct"/>
          </w:tcPr>
          <w:p w14:paraId="46D6DCA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Bulgārija</w:t>
            </w:r>
          </w:p>
        </w:tc>
        <w:tc>
          <w:tcPr>
            <w:tcW w:w="612" w:type="pct"/>
          </w:tcPr>
          <w:p w14:paraId="3BDBD174" w14:textId="77777777" w:rsidR="005A04B3" w:rsidRPr="00A96ED6" w:rsidRDefault="005A04B3" w:rsidP="00125454">
            <w:pPr>
              <w:jc w:val="center"/>
              <w:rPr>
                <w:rFonts w:ascii="Times New Roman" w:hAnsi="Times New Roman" w:cs="Times New Roman"/>
                <w:noProof/>
                <w:sz w:val="24"/>
              </w:rPr>
            </w:pPr>
          </w:p>
        </w:tc>
        <w:tc>
          <w:tcPr>
            <w:tcW w:w="859" w:type="pct"/>
          </w:tcPr>
          <w:p w14:paraId="7AFF205C" w14:textId="77777777" w:rsidR="005A04B3" w:rsidRPr="00A96ED6" w:rsidRDefault="005A04B3" w:rsidP="00125454">
            <w:pPr>
              <w:jc w:val="center"/>
              <w:rPr>
                <w:rFonts w:ascii="Times New Roman" w:hAnsi="Times New Roman" w:cs="Times New Roman"/>
                <w:noProof/>
                <w:sz w:val="24"/>
              </w:rPr>
            </w:pPr>
          </w:p>
        </w:tc>
        <w:tc>
          <w:tcPr>
            <w:tcW w:w="861" w:type="pct"/>
          </w:tcPr>
          <w:p w14:paraId="288965BB" w14:textId="77777777" w:rsidR="005A04B3" w:rsidRPr="00A96ED6" w:rsidRDefault="005A04B3" w:rsidP="00125454">
            <w:pPr>
              <w:jc w:val="center"/>
              <w:rPr>
                <w:rFonts w:ascii="Times New Roman" w:hAnsi="Times New Roman" w:cs="Times New Roman"/>
                <w:noProof/>
                <w:sz w:val="24"/>
              </w:rPr>
            </w:pPr>
          </w:p>
        </w:tc>
        <w:tc>
          <w:tcPr>
            <w:tcW w:w="860" w:type="pct"/>
          </w:tcPr>
          <w:p w14:paraId="3A107799" w14:textId="77777777" w:rsidR="005A04B3" w:rsidRPr="00A96ED6" w:rsidRDefault="005A04B3" w:rsidP="00125454">
            <w:pPr>
              <w:jc w:val="center"/>
              <w:rPr>
                <w:rFonts w:ascii="Times New Roman" w:hAnsi="Times New Roman" w:cs="Times New Roman"/>
                <w:noProof/>
                <w:sz w:val="24"/>
              </w:rPr>
            </w:pPr>
          </w:p>
        </w:tc>
        <w:tc>
          <w:tcPr>
            <w:tcW w:w="1093" w:type="pct"/>
          </w:tcPr>
          <w:p w14:paraId="24C8F90F"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1EF69F83" w14:textId="77777777" w:rsidTr="00125454">
        <w:trPr>
          <w:trHeight w:val="256"/>
        </w:trPr>
        <w:tc>
          <w:tcPr>
            <w:tcW w:w="715" w:type="pct"/>
          </w:tcPr>
          <w:p w14:paraId="30A37B5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Horvātija</w:t>
            </w:r>
          </w:p>
        </w:tc>
        <w:tc>
          <w:tcPr>
            <w:tcW w:w="612" w:type="pct"/>
          </w:tcPr>
          <w:p w14:paraId="0ABF7E5E"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6F5F93BE" w14:textId="77777777" w:rsidR="005A04B3" w:rsidRPr="00A96ED6" w:rsidRDefault="005A04B3" w:rsidP="00125454">
            <w:pPr>
              <w:jc w:val="center"/>
              <w:rPr>
                <w:rFonts w:ascii="Times New Roman" w:hAnsi="Times New Roman" w:cs="Times New Roman"/>
                <w:noProof/>
                <w:sz w:val="24"/>
              </w:rPr>
            </w:pPr>
          </w:p>
        </w:tc>
        <w:tc>
          <w:tcPr>
            <w:tcW w:w="861" w:type="pct"/>
          </w:tcPr>
          <w:p w14:paraId="40B3D7AF" w14:textId="77777777" w:rsidR="005A04B3" w:rsidRPr="00A96ED6" w:rsidRDefault="005A04B3" w:rsidP="00125454">
            <w:pPr>
              <w:jc w:val="center"/>
              <w:rPr>
                <w:rFonts w:ascii="Times New Roman" w:hAnsi="Times New Roman" w:cs="Times New Roman"/>
                <w:noProof/>
                <w:sz w:val="24"/>
              </w:rPr>
            </w:pPr>
          </w:p>
        </w:tc>
        <w:tc>
          <w:tcPr>
            <w:tcW w:w="860" w:type="pct"/>
          </w:tcPr>
          <w:p w14:paraId="4E66318F" w14:textId="77777777" w:rsidR="005A04B3" w:rsidRPr="00A96ED6" w:rsidRDefault="005A04B3" w:rsidP="00125454">
            <w:pPr>
              <w:jc w:val="center"/>
              <w:rPr>
                <w:rFonts w:ascii="Times New Roman" w:hAnsi="Times New Roman" w:cs="Times New Roman"/>
                <w:noProof/>
                <w:sz w:val="24"/>
              </w:rPr>
            </w:pPr>
          </w:p>
        </w:tc>
        <w:tc>
          <w:tcPr>
            <w:tcW w:w="1093" w:type="pct"/>
          </w:tcPr>
          <w:p w14:paraId="418824C0" w14:textId="77777777" w:rsidR="005A04B3" w:rsidRPr="00A96ED6" w:rsidRDefault="005A04B3" w:rsidP="00125454">
            <w:pPr>
              <w:jc w:val="center"/>
              <w:rPr>
                <w:rFonts w:ascii="Times New Roman" w:hAnsi="Times New Roman" w:cs="Times New Roman"/>
                <w:noProof/>
                <w:sz w:val="24"/>
              </w:rPr>
            </w:pPr>
          </w:p>
        </w:tc>
      </w:tr>
      <w:tr w:rsidR="005A04B3" w:rsidRPr="00A96ED6" w14:paraId="725051C4" w14:textId="77777777" w:rsidTr="00125454">
        <w:trPr>
          <w:trHeight w:val="254"/>
        </w:trPr>
        <w:tc>
          <w:tcPr>
            <w:tcW w:w="715" w:type="pct"/>
          </w:tcPr>
          <w:p w14:paraId="76521C2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Kipra</w:t>
            </w:r>
          </w:p>
        </w:tc>
        <w:tc>
          <w:tcPr>
            <w:tcW w:w="612" w:type="pct"/>
          </w:tcPr>
          <w:p w14:paraId="47102EBC"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52DDBF48" w14:textId="77777777" w:rsidR="005A04B3" w:rsidRPr="00A96ED6" w:rsidRDefault="005A04B3" w:rsidP="00125454">
            <w:pPr>
              <w:jc w:val="center"/>
              <w:rPr>
                <w:rFonts w:ascii="Times New Roman" w:hAnsi="Times New Roman" w:cs="Times New Roman"/>
                <w:noProof/>
                <w:sz w:val="24"/>
              </w:rPr>
            </w:pPr>
          </w:p>
        </w:tc>
        <w:tc>
          <w:tcPr>
            <w:tcW w:w="861" w:type="pct"/>
          </w:tcPr>
          <w:p w14:paraId="200016F5" w14:textId="77777777" w:rsidR="005A04B3" w:rsidRPr="00A96ED6" w:rsidRDefault="005A04B3" w:rsidP="00125454">
            <w:pPr>
              <w:jc w:val="center"/>
              <w:rPr>
                <w:rFonts w:ascii="Times New Roman" w:hAnsi="Times New Roman" w:cs="Times New Roman"/>
                <w:noProof/>
                <w:sz w:val="24"/>
              </w:rPr>
            </w:pPr>
          </w:p>
        </w:tc>
        <w:tc>
          <w:tcPr>
            <w:tcW w:w="860" w:type="pct"/>
          </w:tcPr>
          <w:p w14:paraId="3E7D7AC3" w14:textId="77777777" w:rsidR="005A04B3" w:rsidRPr="00A96ED6" w:rsidRDefault="005A04B3" w:rsidP="00125454">
            <w:pPr>
              <w:jc w:val="center"/>
              <w:rPr>
                <w:rFonts w:ascii="Times New Roman" w:hAnsi="Times New Roman" w:cs="Times New Roman"/>
                <w:noProof/>
                <w:sz w:val="24"/>
              </w:rPr>
            </w:pPr>
          </w:p>
        </w:tc>
        <w:tc>
          <w:tcPr>
            <w:tcW w:w="1093" w:type="pct"/>
          </w:tcPr>
          <w:p w14:paraId="6EDB68CC" w14:textId="77777777" w:rsidR="005A04B3" w:rsidRPr="00A96ED6" w:rsidRDefault="005A04B3" w:rsidP="00125454">
            <w:pPr>
              <w:jc w:val="center"/>
              <w:rPr>
                <w:rFonts w:ascii="Times New Roman" w:hAnsi="Times New Roman" w:cs="Times New Roman"/>
                <w:noProof/>
                <w:sz w:val="24"/>
              </w:rPr>
            </w:pPr>
          </w:p>
        </w:tc>
      </w:tr>
      <w:tr w:rsidR="005A04B3" w:rsidRPr="00A96ED6" w14:paraId="432CB1B0" w14:textId="77777777" w:rsidTr="00125454">
        <w:trPr>
          <w:trHeight w:val="256"/>
        </w:trPr>
        <w:tc>
          <w:tcPr>
            <w:tcW w:w="715" w:type="pct"/>
          </w:tcPr>
          <w:p w14:paraId="0E5DCF8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Čehija</w:t>
            </w:r>
          </w:p>
        </w:tc>
        <w:tc>
          <w:tcPr>
            <w:tcW w:w="612" w:type="pct"/>
          </w:tcPr>
          <w:p w14:paraId="3FF03E19" w14:textId="77777777" w:rsidR="005A04B3" w:rsidRPr="00A96ED6" w:rsidRDefault="005A04B3" w:rsidP="00125454">
            <w:pPr>
              <w:jc w:val="center"/>
              <w:rPr>
                <w:rFonts w:ascii="Times New Roman" w:hAnsi="Times New Roman" w:cs="Times New Roman"/>
                <w:noProof/>
                <w:sz w:val="24"/>
              </w:rPr>
            </w:pPr>
          </w:p>
        </w:tc>
        <w:tc>
          <w:tcPr>
            <w:tcW w:w="859" w:type="pct"/>
          </w:tcPr>
          <w:p w14:paraId="7E8B11CE" w14:textId="77777777" w:rsidR="005A04B3" w:rsidRPr="00A96ED6" w:rsidRDefault="005A04B3" w:rsidP="00125454">
            <w:pPr>
              <w:jc w:val="center"/>
              <w:rPr>
                <w:rFonts w:ascii="Times New Roman" w:hAnsi="Times New Roman" w:cs="Times New Roman"/>
                <w:noProof/>
                <w:sz w:val="24"/>
              </w:rPr>
            </w:pPr>
          </w:p>
        </w:tc>
        <w:tc>
          <w:tcPr>
            <w:tcW w:w="861" w:type="pct"/>
          </w:tcPr>
          <w:p w14:paraId="38370C0A"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60" w:type="pct"/>
          </w:tcPr>
          <w:p w14:paraId="32D5AD61" w14:textId="77777777" w:rsidR="005A04B3" w:rsidRPr="00A96ED6" w:rsidRDefault="005A04B3" w:rsidP="00125454">
            <w:pPr>
              <w:jc w:val="center"/>
              <w:rPr>
                <w:rFonts w:ascii="Times New Roman" w:hAnsi="Times New Roman" w:cs="Times New Roman"/>
                <w:noProof/>
                <w:sz w:val="24"/>
              </w:rPr>
            </w:pPr>
          </w:p>
        </w:tc>
        <w:tc>
          <w:tcPr>
            <w:tcW w:w="1093" w:type="pct"/>
          </w:tcPr>
          <w:p w14:paraId="4A694299"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1B70857E" w14:textId="77777777" w:rsidTr="00125454">
        <w:trPr>
          <w:trHeight w:val="253"/>
        </w:trPr>
        <w:tc>
          <w:tcPr>
            <w:tcW w:w="715" w:type="pct"/>
          </w:tcPr>
          <w:p w14:paraId="24A9791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Dānija</w:t>
            </w:r>
          </w:p>
        </w:tc>
        <w:tc>
          <w:tcPr>
            <w:tcW w:w="612" w:type="pct"/>
          </w:tcPr>
          <w:p w14:paraId="149649A2"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64939820" w14:textId="77777777" w:rsidR="005A04B3" w:rsidRPr="00A96ED6" w:rsidRDefault="005A04B3" w:rsidP="00125454">
            <w:pPr>
              <w:jc w:val="center"/>
              <w:rPr>
                <w:rFonts w:ascii="Times New Roman" w:hAnsi="Times New Roman" w:cs="Times New Roman"/>
                <w:noProof/>
                <w:sz w:val="24"/>
              </w:rPr>
            </w:pPr>
          </w:p>
        </w:tc>
        <w:tc>
          <w:tcPr>
            <w:tcW w:w="861" w:type="pct"/>
          </w:tcPr>
          <w:p w14:paraId="0D400062" w14:textId="77777777" w:rsidR="005A04B3" w:rsidRPr="00A96ED6" w:rsidRDefault="005A04B3" w:rsidP="00125454">
            <w:pPr>
              <w:jc w:val="center"/>
              <w:rPr>
                <w:rFonts w:ascii="Times New Roman" w:hAnsi="Times New Roman" w:cs="Times New Roman"/>
                <w:noProof/>
                <w:sz w:val="24"/>
              </w:rPr>
            </w:pPr>
          </w:p>
        </w:tc>
        <w:tc>
          <w:tcPr>
            <w:tcW w:w="860" w:type="pct"/>
          </w:tcPr>
          <w:p w14:paraId="6B5B73A2" w14:textId="77777777" w:rsidR="005A04B3" w:rsidRPr="00A96ED6" w:rsidRDefault="005A04B3" w:rsidP="00125454">
            <w:pPr>
              <w:jc w:val="center"/>
              <w:rPr>
                <w:rFonts w:ascii="Times New Roman" w:hAnsi="Times New Roman" w:cs="Times New Roman"/>
                <w:noProof/>
                <w:sz w:val="24"/>
              </w:rPr>
            </w:pPr>
          </w:p>
        </w:tc>
        <w:tc>
          <w:tcPr>
            <w:tcW w:w="1093" w:type="pct"/>
          </w:tcPr>
          <w:p w14:paraId="2E700B5C" w14:textId="77777777" w:rsidR="005A04B3" w:rsidRPr="00A96ED6" w:rsidRDefault="005A04B3" w:rsidP="00125454">
            <w:pPr>
              <w:jc w:val="center"/>
              <w:rPr>
                <w:rFonts w:ascii="Times New Roman" w:hAnsi="Times New Roman" w:cs="Times New Roman"/>
                <w:noProof/>
                <w:sz w:val="24"/>
              </w:rPr>
            </w:pPr>
          </w:p>
        </w:tc>
      </w:tr>
      <w:tr w:rsidR="005A04B3" w:rsidRPr="00A96ED6" w14:paraId="213CC76F" w14:textId="77777777" w:rsidTr="00125454">
        <w:trPr>
          <w:trHeight w:val="256"/>
        </w:trPr>
        <w:tc>
          <w:tcPr>
            <w:tcW w:w="715" w:type="pct"/>
          </w:tcPr>
          <w:p w14:paraId="46BDE7A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Igaunija</w:t>
            </w:r>
          </w:p>
        </w:tc>
        <w:tc>
          <w:tcPr>
            <w:tcW w:w="612" w:type="pct"/>
          </w:tcPr>
          <w:p w14:paraId="7E6D9476"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4CE5710C" w14:textId="77777777" w:rsidR="005A04B3" w:rsidRPr="00A96ED6" w:rsidRDefault="005A04B3" w:rsidP="00125454">
            <w:pPr>
              <w:jc w:val="center"/>
              <w:rPr>
                <w:rFonts w:ascii="Times New Roman" w:hAnsi="Times New Roman" w:cs="Times New Roman"/>
                <w:noProof/>
                <w:sz w:val="24"/>
              </w:rPr>
            </w:pPr>
          </w:p>
        </w:tc>
        <w:tc>
          <w:tcPr>
            <w:tcW w:w="861" w:type="pct"/>
          </w:tcPr>
          <w:p w14:paraId="192EAEB5" w14:textId="77777777" w:rsidR="005A04B3" w:rsidRPr="00A96ED6" w:rsidRDefault="005A04B3" w:rsidP="00125454">
            <w:pPr>
              <w:jc w:val="center"/>
              <w:rPr>
                <w:rFonts w:ascii="Times New Roman" w:hAnsi="Times New Roman" w:cs="Times New Roman"/>
                <w:noProof/>
                <w:sz w:val="24"/>
              </w:rPr>
            </w:pPr>
          </w:p>
        </w:tc>
        <w:tc>
          <w:tcPr>
            <w:tcW w:w="860" w:type="pct"/>
          </w:tcPr>
          <w:p w14:paraId="2EF104F6" w14:textId="77777777" w:rsidR="005A04B3" w:rsidRPr="00A96ED6" w:rsidRDefault="005A04B3" w:rsidP="00125454">
            <w:pPr>
              <w:jc w:val="center"/>
              <w:rPr>
                <w:rFonts w:ascii="Times New Roman" w:hAnsi="Times New Roman" w:cs="Times New Roman"/>
                <w:noProof/>
                <w:sz w:val="24"/>
              </w:rPr>
            </w:pPr>
          </w:p>
        </w:tc>
        <w:tc>
          <w:tcPr>
            <w:tcW w:w="1093" w:type="pct"/>
          </w:tcPr>
          <w:p w14:paraId="6F581579" w14:textId="77777777" w:rsidR="005A04B3" w:rsidRPr="00A96ED6" w:rsidRDefault="005A04B3" w:rsidP="00125454">
            <w:pPr>
              <w:jc w:val="center"/>
              <w:rPr>
                <w:rFonts w:ascii="Times New Roman" w:hAnsi="Times New Roman" w:cs="Times New Roman"/>
                <w:noProof/>
                <w:sz w:val="24"/>
              </w:rPr>
            </w:pPr>
          </w:p>
        </w:tc>
      </w:tr>
      <w:tr w:rsidR="005A04B3" w:rsidRPr="00A96ED6" w14:paraId="302362ED" w14:textId="77777777" w:rsidTr="00125454">
        <w:trPr>
          <w:trHeight w:val="254"/>
        </w:trPr>
        <w:tc>
          <w:tcPr>
            <w:tcW w:w="715" w:type="pct"/>
          </w:tcPr>
          <w:p w14:paraId="33BBA63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Somija</w:t>
            </w:r>
          </w:p>
        </w:tc>
        <w:tc>
          <w:tcPr>
            <w:tcW w:w="612" w:type="pct"/>
          </w:tcPr>
          <w:p w14:paraId="40E3A0D5"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779DEEF5"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61" w:type="pct"/>
          </w:tcPr>
          <w:p w14:paraId="00E51635" w14:textId="77777777" w:rsidR="005A04B3" w:rsidRPr="00A96ED6" w:rsidRDefault="005A04B3" w:rsidP="00125454">
            <w:pPr>
              <w:jc w:val="center"/>
              <w:rPr>
                <w:rFonts w:ascii="Times New Roman" w:hAnsi="Times New Roman" w:cs="Times New Roman"/>
                <w:noProof/>
                <w:sz w:val="24"/>
              </w:rPr>
            </w:pPr>
          </w:p>
        </w:tc>
        <w:tc>
          <w:tcPr>
            <w:tcW w:w="860" w:type="pct"/>
          </w:tcPr>
          <w:p w14:paraId="6F91A3A0" w14:textId="77777777" w:rsidR="005A04B3" w:rsidRPr="00A96ED6" w:rsidRDefault="005A04B3" w:rsidP="00125454">
            <w:pPr>
              <w:jc w:val="center"/>
              <w:rPr>
                <w:rFonts w:ascii="Times New Roman" w:hAnsi="Times New Roman" w:cs="Times New Roman"/>
                <w:noProof/>
                <w:sz w:val="24"/>
              </w:rPr>
            </w:pPr>
          </w:p>
        </w:tc>
        <w:tc>
          <w:tcPr>
            <w:tcW w:w="1093" w:type="pct"/>
          </w:tcPr>
          <w:p w14:paraId="413F300E" w14:textId="77777777" w:rsidR="005A04B3" w:rsidRPr="00A96ED6" w:rsidRDefault="005A04B3" w:rsidP="00125454">
            <w:pPr>
              <w:jc w:val="center"/>
              <w:rPr>
                <w:rFonts w:ascii="Times New Roman" w:hAnsi="Times New Roman" w:cs="Times New Roman"/>
                <w:noProof/>
                <w:sz w:val="24"/>
              </w:rPr>
            </w:pPr>
          </w:p>
        </w:tc>
      </w:tr>
      <w:tr w:rsidR="005A04B3" w:rsidRPr="00A96ED6" w14:paraId="23DE6DD9" w14:textId="77777777" w:rsidTr="00125454">
        <w:trPr>
          <w:trHeight w:val="254"/>
        </w:trPr>
        <w:tc>
          <w:tcPr>
            <w:tcW w:w="715" w:type="pct"/>
          </w:tcPr>
          <w:p w14:paraId="5896EFC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Francija</w:t>
            </w:r>
          </w:p>
        </w:tc>
        <w:tc>
          <w:tcPr>
            <w:tcW w:w="612" w:type="pct"/>
          </w:tcPr>
          <w:p w14:paraId="317931F5"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117E523B" w14:textId="77777777" w:rsidR="005A04B3" w:rsidRPr="00A96ED6" w:rsidRDefault="005A04B3" w:rsidP="00125454">
            <w:pPr>
              <w:jc w:val="center"/>
              <w:rPr>
                <w:rFonts w:ascii="Times New Roman" w:hAnsi="Times New Roman" w:cs="Times New Roman"/>
                <w:noProof/>
                <w:sz w:val="24"/>
              </w:rPr>
            </w:pPr>
          </w:p>
        </w:tc>
        <w:tc>
          <w:tcPr>
            <w:tcW w:w="861" w:type="pct"/>
          </w:tcPr>
          <w:p w14:paraId="36256D30"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60" w:type="pct"/>
          </w:tcPr>
          <w:p w14:paraId="54DA966A" w14:textId="77777777" w:rsidR="005A04B3" w:rsidRPr="00A96ED6" w:rsidRDefault="005A04B3" w:rsidP="00125454">
            <w:pPr>
              <w:jc w:val="center"/>
              <w:rPr>
                <w:rFonts w:ascii="Times New Roman" w:hAnsi="Times New Roman" w:cs="Times New Roman"/>
                <w:noProof/>
                <w:sz w:val="24"/>
              </w:rPr>
            </w:pPr>
          </w:p>
        </w:tc>
        <w:tc>
          <w:tcPr>
            <w:tcW w:w="1093" w:type="pct"/>
          </w:tcPr>
          <w:p w14:paraId="60C94163" w14:textId="77777777" w:rsidR="005A04B3" w:rsidRPr="00A96ED6" w:rsidRDefault="005A04B3" w:rsidP="00125454">
            <w:pPr>
              <w:jc w:val="center"/>
              <w:rPr>
                <w:rFonts w:ascii="Times New Roman" w:hAnsi="Times New Roman" w:cs="Times New Roman"/>
                <w:noProof/>
                <w:sz w:val="24"/>
              </w:rPr>
            </w:pPr>
          </w:p>
        </w:tc>
      </w:tr>
      <w:tr w:rsidR="005A04B3" w:rsidRPr="00A96ED6" w14:paraId="17E0EF65" w14:textId="77777777" w:rsidTr="00125454">
        <w:trPr>
          <w:trHeight w:val="256"/>
        </w:trPr>
        <w:tc>
          <w:tcPr>
            <w:tcW w:w="715" w:type="pct"/>
          </w:tcPr>
          <w:p w14:paraId="2728F37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Vācija</w:t>
            </w:r>
          </w:p>
        </w:tc>
        <w:tc>
          <w:tcPr>
            <w:tcW w:w="612" w:type="pct"/>
          </w:tcPr>
          <w:p w14:paraId="69115A65" w14:textId="77777777" w:rsidR="005A04B3" w:rsidRPr="00A96ED6" w:rsidRDefault="005A04B3" w:rsidP="00125454">
            <w:pPr>
              <w:jc w:val="center"/>
              <w:rPr>
                <w:rFonts w:ascii="Times New Roman" w:hAnsi="Times New Roman" w:cs="Times New Roman"/>
                <w:noProof/>
                <w:sz w:val="24"/>
              </w:rPr>
            </w:pPr>
          </w:p>
        </w:tc>
        <w:tc>
          <w:tcPr>
            <w:tcW w:w="859" w:type="pct"/>
          </w:tcPr>
          <w:p w14:paraId="59C5D50B" w14:textId="77777777" w:rsidR="005A04B3" w:rsidRPr="00A96ED6" w:rsidRDefault="005A04B3" w:rsidP="00125454">
            <w:pPr>
              <w:jc w:val="center"/>
              <w:rPr>
                <w:rFonts w:ascii="Times New Roman" w:hAnsi="Times New Roman" w:cs="Times New Roman"/>
                <w:noProof/>
                <w:sz w:val="24"/>
              </w:rPr>
            </w:pPr>
          </w:p>
        </w:tc>
        <w:tc>
          <w:tcPr>
            <w:tcW w:w="861" w:type="pct"/>
          </w:tcPr>
          <w:p w14:paraId="158AE69C" w14:textId="77777777" w:rsidR="005A04B3" w:rsidRPr="00A96ED6" w:rsidRDefault="005A04B3" w:rsidP="00125454">
            <w:pPr>
              <w:jc w:val="center"/>
              <w:rPr>
                <w:rFonts w:ascii="Times New Roman" w:hAnsi="Times New Roman" w:cs="Times New Roman"/>
                <w:noProof/>
                <w:sz w:val="24"/>
              </w:rPr>
            </w:pPr>
          </w:p>
        </w:tc>
        <w:tc>
          <w:tcPr>
            <w:tcW w:w="860" w:type="pct"/>
          </w:tcPr>
          <w:p w14:paraId="0CBD9976" w14:textId="77777777" w:rsidR="005A04B3" w:rsidRPr="00A96ED6" w:rsidRDefault="005A04B3" w:rsidP="00125454">
            <w:pPr>
              <w:jc w:val="center"/>
              <w:rPr>
                <w:rFonts w:ascii="Times New Roman" w:hAnsi="Times New Roman" w:cs="Times New Roman"/>
                <w:noProof/>
                <w:sz w:val="24"/>
              </w:rPr>
            </w:pPr>
          </w:p>
        </w:tc>
        <w:tc>
          <w:tcPr>
            <w:tcW w:w="1093" w:type="pct"/>
          </w:tcPr>
          <w:p w14:paraId="60B4EC7A"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37CCD3F9" w14:textId="77777777" w:rsidTr="00125454">
        <w:trPr>
          <w:trHeight w:val="254"/>
        </w:trPr>
        <w:tc>
          <w:tcPr>
            <w:tcW w:w="715" w:type="pct"/>
          </w:tcPr>
          <w:p w14:paraId="2B4CBED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Grieķija</w:t>
            </w:r>
          </w:p>
        </w:tc>
        <w:tc>
          <w:tcPr>
            <w:tcW w:w="612" w:type="pct"/>
          </w:tcPr>
          <w:p w14:paraId="3A4162EB"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797CA909" w14:textId="77777777" w:rsidR="005A04B3" w:rsidRPr="00A96ED6" w:rsidRDefault="005A04B3" w:rsidP="00125454">
            <w:pPr>
              <w:jc w:val="center"/>
              <w:rPr>
                <w:rFonts w:ascii="Times New Roman" w:hAnsi="Times New Roman" w:cs="Times New Roman"/>
                <w:noProof/>
                <w:sz w:val="24"/>
              </w:rPr>
            </w:pPr>
          </w:p>
        </w:tc>
        <w:tc>
          <w:tcPr>
            <w:tcW w:w="861" w:type="pct"/>
          </w:tcPr>
          <w:p w14:paraId="3E6DAC0A" w14:textId="77777777" w:rsidR="005A04B3" w:rsidRPr="00A96ED6" w:rsidRDefault="005A04B3" w:rsidP="00125454">
            <w:pPr>
              <w:jc w:val="center"/>
              <w:rPr>
                <w:rFonts w:ascii="Times New Roman" w:hAnsi="Times New Roman" w:cs="Times New Roman"/>
                <w:noProof/>
                <w:sz w:val="24"/>
              </w:rPr>
            </w:pPr>
          </w:p>
        </w:tc>
        <w:tc>
          <w:tcPr>
            <w:tcW w:w="860" w:type="pct"/>
          </w:tcPr>
          <w:p w14:paraId="106DD985" w14:textId="77777777" w:rsidR="005A04B3" w:rsidRPr="00A96ED6" w:rsidRDefault="005A04B3" w:rsidP="00125454">
            <w:pPr>
              <w:jc w:val="center"/>
              <w:rPr>
                <w:rFonts w:ascii="Times New Roman" w:hAnsi="Times New Roman" w:cs="Times New Roman"/>
                <w:noProof/>
                <w:sz w:val="24"/>
              </w:rPr>
            </w:pPr>
          </w:p>
        </w:tc>
        <w:tc>
          <w:tcPr>
            <w:tcW w:w="1093" w:type="pct"/>
          </w:tcPr>
          <w:p w14:paraId="613E8DA5" w14:textId="77777777" w:rsidR="005A04B3" w:rsidRPr="00A96ED6" w:rsidRDefault="005A04B3" w:rsidP="00125454">
            <w:pPr>
              <w:jc w:val="center"/>
              <w:rPr>
                <w:rFonts w:ascii="Times New Roman" w:hAnsi="Times New Roman" w:cs="Times New Roman"/>
                <w:noProof/>
                <w:sz w:val="24"/>
              </w:rPr>
            </w:pPr>
          </w:p>
        </w:tc>
      </w:tr>
      <w:tr w:rsidR="005A04B3" w:rsidRPr="00A96ED6" w14:paraId="32CF8A6E" w14:textId="77777777" w:rsidTr="00125454">
        <w:trPr>
          <w:trHeight w:val="256"/>
        </w:trPr>
        <w:tc>
          <w:tcPr>
            <w:tcW w:w="715" w:type="pct"/>
          </w:tcPr>
          <w:p w14:paraId="47ECD9E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Ungārija</w:t>
            </w:r>
          </w:p>
        </w:tc>
        <w:tc>
          <w:tcPr>
            <w:tcW w:w="612" w:type="pct"/>
          </w:tcPr>
          <w:p w14:paraId="6470B368" w14:textId="77777777" w:rsidR="005A04B3" w:rsidRPr="00A96ED6" w:rsidRDefault="005A04B3" w:rsidP="00125454">
            <w:pPr>
              <w:jc w:val="center"/>
              <w:rPr>
                <w:rFonts w:ascii="Times New Roman" w:hAnsi="Times New Roman" w:cs="Times New Roman"/>
                <w:noProof/>
                <w:sz w:val="24"/>
              </w:rPr>
            </w:pPr>
          </w:p>
        </w:tc>
        <w:tc>
          <w:tcPr>
            <w:tcW w:w="859" w:type="pct"/>
          </w:tcPr>
          <w:p w14:paraId="529F8EF9" w14:textId="77777777" w:rsidR="005A04B3" w:rsidRPr="00A96ED6" w:rsidRDefault="005A04B3" w:rsidP="00125454">
            <w:pPr>
              <w:jc w:val="center"/>
              <w:rPr>
                <w:rFonts w:ascii="Times New Roman" w:hAnsi="Times New Roman" w:cs="Times New Roman"/>
                <w:noProof/>
                <w:sz w:val="24"/>
              </w:rPr>
            </w:pPr>
          </w:p>
        </w:tc>
        <w:tc>
          <w:tcPr>
            <w:tcW w:w="861" w:type="pct"/>
          </w:tcPr>
          <w:p w14:paraId="4E3CB967"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60" w:type="pct"/>
          </w:tcPr>
          <w:p w14:paraId="0AA1812F" w14:textId="77777777" w:rsidR="005A04B3" w:rsidRPr="00A96ED6" w:rsidRDefault="005A04B3" w:rsidP="00125454">
            <w:pPr>
              <w:jc w:val="center"/>
              <w:rPr>
                <w:rFonts w:ascii="Times New Roman" w:hAnsi="Times New Roman" w:cs="Times New Roman"/>
                <w:noProof/>
                <w:sz w:val="24"/>
              </w:rPr>
            </w:pPr>
          </w:p>
        </w:tc>
        <w:tc>
          <w:tcPr>
            <w:tcW w:w="1093" w:type="pct"/>
          </w:tcPr>
          <w:p w14:paraId="70E5969A" w14:textId="77777777" w:rsidR="005A04B3" w:rsidRPr="00A96ED6" w:rsidRDefault="005A04B3" w:rsidP="00125454">
            <w:pPr>
              <w:jc w:val="center"/>
              <w:rPr>
                <w:rFonts w:ascii="Times New Roman" w:hAnsi="Times New Roman" w:cs="Times New Roman"/>
                <w:noProof/>
                <w:sz w:val="24"/>
              </w:rPr>
            </w:pPr>
          </w:p>
        </w:tc>
      </w:tr>
      <w:tr w:rsidR="005A04B3" w:rsidRPr="00A96ED6" w14:paraId="08C25172" w14:textId="77777777" w:rsidTr="00125454">
        <w:trPr>
          <w:trHeight w:val="253"/>
        </w:trPr>
        <w:tc>
          <w:tcPr>
            <w:tcW w:w="715" w:type="pct"/>
          </w:tcPr>
          <w:p w14:paraId="5EFE7AC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Īrija</w:t>
            </w:r>
          </w:p>
        </w:tc>
        <w:tc>
          <w:tcPr>
            <w:tcW w:w="612" w:type="pct"/>
          </w:tcPr>
          <w:p w14:paraId="63B9BFF8"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68068175"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61" w:type="pct"/>
          </w:tcPr>
          <w:p w14:paraId="5CA142B7" w14:textId="77777777" w:rsidR="005A04B3" w:rsidRPr="00A96ED6" w:rsidRDefault="005A04B3" w:rsidP="00125454">
            <w:pPr>
              <w:jc w:val="center"/>
              <w:rPr>
                <w:rFonts w:ascii="Times New Roman" w:hAnsi="Times New Roman" w:cs="Times New Roman"/>
                <w:noProof/>
                <w:sz w:val="24"/>
              </w:rPr>
            </w:pPr>
          </w:p>
        </w:tc>
        <w:tc>
          <w:tcPr>
            <w:tcW w:w="860" w:type="pct"/>
          </w:tcPr>
          <w:p w14:paraId="31893ED2" w14:textId="77777777" w:rsidR="005A04B3" w:rsidRPr="00A96ED6" w:rsidRDefault="005A04B3" w:rsidP="00125454">
            <w:pPr>
              <w:jc w:val="center"/>
              <w:rPr>
                <w:rFonts w:ascii="Times New Roman" w:hAnsi="Times New Roman" w:cs="Times New Roman"/>
                <w:noProof/>
                <w:sz w:val="24"/>
              </w:rPr>
            </w:pPr>
          </w:p>
        </w:tc>
        <w:tc>
          <w:tcPr>
            <w:tcW w:w="1093" w:type="pct"/>
          </w:tcPr>
          <w:p w14:paraId="793BDE0B" w14:textId="77777777" w:rsidR="005A04B3" w:rsidRPr="00A96ED6" w:rsidRDefault="005A04B3" w:rsidP="00125454">
            <w:pPr>
              <w:jc w:val="center"/>
              <w:rPr>
                <w:rFonts w:ascii="Times New Roman" w:hAnsi="Times New Roman" w:cs="Times New Roman"/>
                <w:noProof/>
                <w:sz w:val="24"/>
              </w:rPr>
            </w:pPr>
          </w:p>
        </w:tc>
      </w:tr>
      <w:tr w:rsidR="005A04B3" w:rsidRPr="00A96ED6" w14:paraId="4D42335C" w14:textId="77777777" w:rsidTr="00125454">
        <w:trPr>
          <w:trHeight w:val="253"/>
        </w:trPr>
        <w:tc>
          <w:tcPr>
            <w:tcW w:w="715" w:type="pct"/>
          </w:tcPr>
          <w:p w14:paraId="21BB493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Itālija</w:t>
            </w:r>
          </w:p>
        </w:tc>
        <w:tc>
          <w:tcPr>
            <w:tcW w:w="612" w:type="pct"/>
          </w:tcPr>
          <w:p w14:paraId="28F4DC23"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54ADE8AE" w14:textId="77777777" w:rsidR="005A04B3" w:rsidRPr="00A96ED6" w:rsidRDefault="005A04B3" w:rsidP="00125454">
            <w:pPr>
              <w:jc w:val="center"/>
              <w:rPr>
                <w:rFonts w:ascii="Times New Roman" w:hAnsi="Times New Roman" w:cs="Times New Roman"/>
                <w:noProof/>
                <w:sz w:val="24"/>
              </w:rPr>
            </w:pPr>
          </w:p>
        </w:tc>
        <w:tc>
          <w:tcPr>
            <w:tcW w:w="861" w:type="pct"/>
          </w:tcPr>
          <w:p w14:paraId="2EC43D5E" w14:textId="77777777" w:rsidR="005A04B3" w:rsidRPr="00A96ED6" w:rsidRDefault="005A04B3" w:rsidP="00125454">
            <w:pPr>
              <w:jc w:val="center"/>
              <w:rPr>
                <w:rFonts w:ascii="Times New Roman" w:hAnsi="Times New Roman" w:cs="Times New Roman"/>
                <w:noProof/>
                <w:sz w:val="24"/>
              </w:rPr>
            </w:pPr>
          </w:p>
        </w:tc>
        <w:tc>
          <w:tcPr>
            <w:tcW w:w="860" w:type="pct"/>
          </w:tcPr>
          <w:p w14:paraId="3973170A" w14:textId="77777777" w:rsidR="005A04B3" w:rsidRPr="00A96ED6" w:rsidRDefault="005A04B3" w:rsidP="00125454">
            <w:pPr>
              <w:jc w:val="center"/>
              <w:rPr>
                <w:rFonts w:ascii="Times New Roman" w:hAnsi="Times New Roman" w:cs="Times New Roman"/>
                <w:noProof/>
                <w:sz w:val="24"/>
              </w:rPr>
            </w:pPr>
          </w:p>
        </w:tc>
        <w:tc>
          <w:tcPr>
            <w:tcW w:w="1093" w:type="pct"/>
          </w:tcPr>
          <w:p w14:paraId="0F47B6F3" w14:textId="77777777" w:rsidR="005A04B3" w:rsidRPr="00A96ED6" w:rsidRDefault="005A04B3" w:rsidP="00125454">
            <w:pPr>
              <w:jc w:val="center"/>
              <w:rPr>
                <w:rFonts w:ascii="Times New Roman" w:hAnsi="Times New Roman" w:cs="Times New Roman"/>
                <w:noProof/>
                <w:sz w:val="24"/>
              </w:rPr>
            </w:pPr>
          </w:p>
        </w:tc>
      </w:tr>
      <w:tr w:rsidR="005A04B3" w:rsidRPr="00A96ED6" w14:paraId="4EE43E3A" w14:textId="77777777" w:rsidTr="00125454">
        <w:trPr>
          <w:trHeight w:val="256"/>
        </w:trPr>
        <w:tc>
          <w:tcPr>
            <w:tcW w:w="715" w:type="pct"/>
          </w:tcPr>
          <w:p w14:paraId="7FB93B4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Latvija</w:t>
            </w:r>
          </w:p>
        </w:tc>
        <w:tc>
          <w:tcPr>
            <w:tcW w:w="612" w:type="pct"/>
          </w:tcPr>
          <w:p w14:paraId="0023A0A9" w14:textId="77777777" w:rsidR="005A04B3" w:rsidRPr="00A96ED6" w:rsidRDefault="005A04B3" w:rsidP="00125454">
            <w:pPr>
              <w:jc w:val="center"/>
              <w:rPr>
                <w:rFonts w:ascii="Times New Roman" w:hAnsi="Times New Roman" w:cs="Times New Roman"/>
                <w:noProof/>
                <w:sz w:val="24"/>
              </w:rPr>
            </w:pPr>
          </w:p>
        </w:tc>
        <w:tc>
          <w:tcPr>
            <w:tcW w:w="859" w:type="pct"/>
          </w:tcPr>
          <w:p w14:paraId="71D717BB"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61" w:type="pct"/>
          </w:tcPr>
          <w:p w14:paraId="63B664CF"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60" w:type="pct"/>
          </w:tcPr>
          <w:p w14:paraId="6746356F" w14:textId="77777777" w:rsidR="005A04B3" w:rsidRPr="00A96ED6" w:rsidRDefault="005A04B3" w:rsidP="00125454">
            <w:pPr>
              <w:jc w:val="center"/>
              <w:rPr>
                <w:rFonts w:ascii="Times New Roman" w:hAnsi="Times New Roman" w:cs="Times New Roman"/>
                <w:noProof/>
                <w:sz w:val="24"/>
              </w:rPr>
            </w:pPr>
          </w:p>
        </w:tc>
        <w:tc>
          <w:tcPr>
            <w:tcW w:w="1093" w:type="pct"/>
          </w:tcPr>
          <w:p w14:paraId="0B7CD42B" w14:textId="77777777" w:rsidR="005A04B3" w:rsidRPr="00A96ED6" w:rsidRDefault="005A04B3" w:rsidP="00125454">
            <w:pPr>
              <w:jc w:val="center"/>
              <w:rPr>
                <w:rFonts w:ascii="Times New Roman" w:hAnsi="Times New Roman" w:cs="Times New Roman"/>
                <w:noProof/>
                <w:sz w:val="24"/>
              </w:rPr>
            </w:pPr>
          </w:p>
        </w:tc>
      </w:tr>
      <w:tr w:rsidR="005A04B3" w:rsidRPr="00A96ED6" w14:paraId="781ABFD8" w14:textId="77777777" w:rsidTr="00125454">
        <w:trPr>
          <w:trHeight w:val="253"/>
        </w:trPr>
        <w:tc>
          <w:tcPr>
            <w:tcW w:w="715" w:type="pct"/>
          </w:tcPr>
          <w:p w14:paraId="2534114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Lietuva</w:t>
            </w:r>
          </w:p>
        </w:tc>
        <w:tc>
          <w:tcPr>
            <w:tcW w:w="612" w:type="pct"/>
          </w:tcPr>
          <w:p w14:paraId="5987EBAB" w14:textId="77777777" w:rsidR="005A04B3" w:rsidRPr="00A96ED6" w:rsidRDefault="005A04B3" w:rsidP="00125454">
            <w:pPr>
              <w:jc w:val="center"/>
              <w:rPr>
                <w:rFonts w:ascii="Times New Roman" w:hAnsi="Times New Roman" w:cs="Times New Roman"/>
                <w:noProof/>
                <w:sz w:val="24"/>
              </w:rPr>
            </w:pPr>
          </w:p>
        </w:tc>
        <w:tc>
          <w:tcPr>
            <w:tcW w:w="859" w:type="pct"/>
          </w:tcPr>
          <w:p w14:paraId="4E68EA45" w14:textId="77777777" w:rsidR="005A04B3" w:rsidRPr="00A96ED6" w:rsidRDefault="005A04B3" w:rsidP="00125454">
            <w:pPr>
              <w:jc w:val="center"/>
              <w:rPr>
                <w:rFonts w:ascii="Times New Roman" w:hAnsi="Times New Roman" w:cs="Times New Roman"/>
                <w:noProof/>
                <w:sz w:val="24"/>
              </w:rPr>
            </w:pPr>
          </w:p>
        </w:tc>
        <w:tc>
          <w:tcPr>
            <w:tcW w:w="861" w:type="pct"/>
          </w:tcPr>
          <w:p w14:paraId="29F0292B" w14:textId="77777777" w:rsidR="005A04B3" w:rsidRPr="00A96ED6" w:rsidRDefault="005A04B3" w:rsidP="00125454">
            <w:pPr>
              <w:jc w:val="center"/>
              <w:rPr>
                <w:rFonts w:ascii="Times New Roman" w:hAnsi="Times New Roman" w:cs="Times New Roman"/>
                <w:noProof/>
                <w:sz w:val="24"/>
              </w:rPr>
            </w:pPr>
          </w:p>
        </w:tc>
        <w:tc>
          <w:tcPr>
            <w:tcW w:w="860" w:type="pct"/>
          </w:tcPr>
          <w:p w14:paraId="7D6810C3" w14:textId="77777777" w:rsidR="005A04B3" w:rsidRPr="00A96ED6" w:rsidRDefault="005A04B3" w:rsidP="00125454">
            <w:pPr>
              <w:jc w:val="center"/>
              <w:rPr>
                <w:rFonts w:ascii="Times New Roman" w:hAnsi="Times New Roman" w:cs="Times New Roman"/>
                <w:noProof/>
                <w:sz w:val="24"/>
              </w:rPr>
            </w:pPr>
          </w:p>
        </w:tc>
        <w:tc>
          <w:tcPr>
            <w:tcW w:w="1093" w:type="pct"/>
          </w:tcPr>
          <w:p w14:paraId="1C58073F"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160363EF" w14:textId="77777777" w:rsidTr="00125454">
        <w:trPr>
          <w:trHeight w:val="256"/>
        </w:trPr>
        <w:tc>
          <w:tcPr>
            <w:tcW w:w="715" w:type="pct"/>
          </w:tcPr>
          <w:p w14:paraId="353EB80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Luksemburga</w:t>
            </w:r>
          </w:p>
        </w:tc>
        <w:tc>
          <w:tcPr>
            <w:tcW w:w="612" w:type="pct"/>
          </w:tcPr>
          <w:p w14:paraId="4225E5FD" w14:textId="77777777" w:rsidR="005A04B3" w:rsidRPr="00A96ED6" w:rsidRDefault="005A04B3" w:rsidP="00125454">
            <w:pPr>
              <w:jc w:val="center"/>
              <w:rPr>
                <w:rFonts w:ascii="Times New Roman" w:hAnsi="Times New Roman" w:cs="Times New Roman"/>
                <w:noProof/>
                <w:sz w:val="24"/>
              </w:rPr>
            </w:pPr>
          </w:p>
        </w:tc>
        <w:tc>
          <w:tcPr>
            <w:tcW w:w="859" w:type="pct"/>
          </w:tcPr>
          <w:p w14:paraId="42F4FCC4" w14:textId="77777777" w:rsidR="005A04B3" w:rsidRPr="00A96ED6" w:rsidRDefault="005A04B3" w:rsidP="00125454">
            <w:pPr>
              <w:jc w:val="center"/>
              <w:rPr>
                <w:rFonts w:ascii="Times New Roman" w:hAnsi="Times New Roman" w:cs="Times New Roman"/>
                <w:noProof/>
                <w:sz w:val="24"/>
              </w:rPr>
            </w:pPr>
          </w:p>
        </w:tc>
        <w:tc>
          <w:tcPr>
            <w:tcW w:w="861" w:type="pct"/>
          </w:tcPr>
          <w:p w14:paraId="4B91CD95" w14:textId="77777777" w:rsidR="005A04B3" w:rsidRPr="00A96ED6" w:rsidRDefault="005A04B3" w:rsidP="00125454">
            <w:pPr>
              <w:jc w:val="center"/>
              <w:rPr>
                <w:rFonts w:ascii="Times New Roman" w:hAnsi="Times New Roman" w:cs="Times New Roman"/>
                <w:noProof/>
                <w:sz w:val="24"/>
              </w:rPr>
            </w:pPr>
          </w:p>
        </w:tc>
        <w:tc>
          <w:tcPr>
            <w:tcW w:w="860" w:type="pct"/>
          </w:tcPr>
          <w:p w14:paraId="3388B9ED" w14:textId="77777777" w:rsidR="005A04B3" w:rsidRPr="00A96ED6" w:rsidRDefault="005A04B3" w:rsidP="00125454">
            <w:pPr>
              <w:jc w:val="center"/>
              <w:rPr>
                <w:rFonts w:ascii="Times New Roman" w:hAnsi="Times New Roman" w:cs="Times New Roman"/>
                <w:noProof/>
                <w:sz w:val="24"/>
              </w:rPr>
            </w:pPr>
          </w:p>
        </w:tc>
        <w:tc>
          <w:tcPr>
            <w:tcW w:w="1093" w:type="pct"/>
          </w:tcPr>
          <w:p w14:paraId="1F51890C"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666903D4" w14:textId="77777777" w:rsidTr="00125454">
        <w:trPr>
          <w:trHeight w:val="254"/>
        </w:trPr>
        <w:tc>
          <w:tcPr>
            <w:tcW w:w="715" w:type="pct"/>
          </w:tcPr>
          <w:p w14:paraId="1B1D81B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Malta</w:t>
            </w:r>
          </w:p>
        </w:tc>
        <w:tc>
          <w:tcPr>
            <w:tcW w:w="612" w:type="pct"/>
          </w:tcPr>
          <w:p w14:paraId="56073F85" w14:textId="77777777" w:rsidR="005A04B3" w:rsidRPr="00A96ED6" w:rsidRDefault="005A04B3" w:rsidP="00125454">
            <w:pPr>
              <w:jc w:val="center"/>
              <w:rPr>
                <w:rFonts w:ascii="Times New Roman" w:hAnsi="Times New Roman" w:cs="Times New Roman"/>
                <w:noProof/>
                <w:sz w:val="24"/>
              </w:rPr>
            </w:pPr>
          </w:p>
        </w:tc>
        <w:tc>
          <w:tcPr>
            <w:tcW w:w="859" w:type="pct"/>
          </w:tcPr>
          <w:p w14:paraId="6F1CC7ED"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61" w:type="pct"/>
          </w:tcPr>
          <w:p w14:paraId="3E2EBD8B" w14:textId="77777777" w:rsidR="005A04B3" w:rsidRPr="00A96ED6" w:rsidRDefault="005A04B3" w:rsidP="00125454">
            <w:pPr>
              <w:jc w:val="center"/>
              <w:rPr>
                <w:rFonts w:ascii="Times New Roman" w:hAnsi="Times New Roman" w:cs="Times New Roman"/>
                <w:noProof/>
                <w:sz w:val="24"/>
              </w:rPr>
            </w:pPr>
          </w:p>
        </w:tc>
        <w:tc>
          <w:tcPr>
            <w:tcW w:w="860" w:type="pct"/>
          </w:tcPr>
          <w:p w14:paraId="222A4D72" w14:textId="77777777" w:rsidR="005A04B3" w:rsidRPr="00A96ED6" w:rsidRDefault="005A04B3" w:rsidP="00125454">
            <w:pPr>
              <w:jc w:val="center"/>
              <w:rPr>
                <w:rFonts w:ascii="Times New Roman" w:hAnsi="Times New Roman" w:cs="Times New Roman"/>
                <w:noProof/>
                <w:sz w:val="24"/>
              </w:rPr>
            </w:pPr>
          </w:p>
        </w:tc>
        <w:tc>
          <w:tcPr>
            <w:tcW w:w="1093" w:type="pct"/>
          </w:tcPr>
          <w:p w14:paraId="4BE9E0FC" w14:textId="77777777" w:rsidR="005A04B3" w:rsidRPr="00A96ED6" w:rsidRDefault="005A04B3" w:rsidP="00125454">
            <w:pPr>
              <w:jc w:val="center"/>
              <w:rPr>
                <w:rFonts w:ascii="Times New Roman" w:hAnsi="Times New Roman" w:cs="Times New Roman"/>
                <w:noProof/>
                <w:sz w:val="24"/>
              </w:rPr>
            </w:pPr>
          </w:p>
        </w:tc>
      </w:tr>
      <w:tr w:rsidR="005A04B3" w:rsidRPr="00A96ED6" w14:paraId="58C904CE" w14:textId="77777777" w:rsidTr="00125454">
        <w:trPr>
          <w:trHeight w:val="256"/>
        </w:trPr>
        <w:tc>
          <w:tcPr>
            <w:tcW w:w="715" w:type="pct"/>
          </w:tcPr>
          <w:p w14:paraId="65C4C58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Nīderlande</w:t>
            </w:r>
          </w:p>
        </w:tc>
        <w:tc>
          <w:tcPr>
            <w:tcW w:w="612" w:type="pct"/>
          </w:tcPr>
          <w:p w14:paraId="48DA2933"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746B77F8" w14:textId="77777777" w:rsidR="005A04B3" w:rsidRPr="00A96ED6" w:rsidRDefault="005A04B3" w:rsidP="00125454">
            <w:pPr>
              <w:jc w:val="center"/>
              <w:rPr>
                <w:rFonts w:ascii="Times New Roman" w:hAnsi="Times New Roman" w:cs="Times New Roman"/>
                <w:noProof/>
                <w:sz w:val="24"/>
              </w:rPr>
            </w:pPr>
          </w:p>
        </w:tc>
        <w:tc>
          <w:tcPr>
            <w:tcW w:w="861" w:type="pct"/>
          </w:tcPr>
          <w:p w14:paraId="59E65B41" w14:textId="77777777" w:rsidR="005A04B3" w:rsidRPr="00A96ED6" w:rsidRDefault="005A04B3" w:rsidP="00125454">
            <w:pPr>
              <w:jc w:val="center"/>
              <w:rPr>
                <w:rFonts w:ascii="Times New Roman" w:hAnsi="Times New Roman" w:cs="Times New Roman"/>
                <w:noProof/>
                <w:sz w:val="24"/>
              </w:rPr>
            </w:pPr>
          </w:p>
        </w:tc>
        <w:tc>
          <w:tcPr>
            <w:tcW w:w="860" w:type="pct"/>
          </w:tcPr>
          <w:p w14:paraId="7547B7AF"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093" w:type="pct"/>
          </w:tcPr>
          <w:p w14:paraId="5B5EA411" w14:textId="77777777" w:rsidR="005A04B3" w:rsidRPr="00A96ED6" w:rsidRDefault="005A04B3" w:rsidP="00125454">
            <w:pPr>
              <w:jc w:val="center"/>
              <w:rPr>
                <w:rFonts w:ascii="Times New Roman" w:hAnsi="Times New Roman" w:cs="Times New Roman"/>
                <w:noProof/>
                <w:sz w:val="24"/>
              </w:rPr>
            </w:pPr>
          </w:p>
        </w:tc>
      </w:tr>
      <w:tr w:rsidR="005A04B3" w:rsidRPr="00A96ED6" w14:paraId="066530AA" w14:textId="77777777" w:rsidTr="00125454">
        <w:trPr>
          <w:trHeight w:val="253"/>
        </w:trPr>
        <w:tc>
          <w:tcPr>
            <w:tcW w:w="715" w:type="pct"/>
          </w:tcPr>
          <w:p w14:paraId="32CA2A8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Norvēģija</w:t>
            </w:r>
          </w:p>
        </w:tc>
        <w:tc>
          <w:tcPr>
            <w:tcW w:w="612" w:type="pct"/>
          </w:tcPr>
          <w:p w14:paraId="10CD5E46"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31A65AE1" w14:textId="77777777" w:rsidR="005A04B3" w:rsidRPr="00A96ED6" w:rsidRDefault="005A04B3" w:rsidP="00125454">
            <w:pPr>
              <w:jc w:val="center"/>
              <w:rPr>
                <w:rFonts w:ascii="Times New Roman" w:hAnsi="Times New Roman" w:cs="Times New Roman"/>
                <w:noProof/>
                <w:sz w:val="24"/>
              </w:rPr>
            </w:pPr>
          </w:p>
        </w:tc>
        <w:tc>
          <w:tcPr>
            <w:tcW w:w="861" w:type="pct"/>
          </w:tcPr>
          <w:p w14:paraId="55F92D19" w14:textId="77777777" w:rsidR="005A04B3" w:rsidRPr="00A96ED6" w:rsidRDefault="005A04B3" w:rsidP="00125454">
            <w:pPr>
              <w:jc w:val="center"/>
              <w:rPr>
                <w:rFonts w:ascii="Times New Roman" w:hAnsi="Times New Roman" w:cs="Times New Roman"/>
                <w:noProof/>
                <w:sz w:val="24"/>
              </w:rPr>
            </w:pPr>
          </w:p>
        </w:tc>
        <w:tc>
          <w:tcPr>
            <w:tcW w:w="860" w:type="pct"/>
          </w:tcPr>
          <w:p w14:paraId="5343FD3C" w14:textId="77777777" w:rsidR="005A04B3" w:rsidRPr="00A96ED6" w:rsidRDefault="005A04B3" w:rsidP="00125454">
            <w:pPr>
              <w:jc w:val="center"/>
              <w:rPr>
                <w:rFonts w:ascii="Times New Roman" w:hAnsi="Times New Roman" w:cs="Times New Roman"/>
                <w:noProof/>
                <w:sz w:val="24"/>
              </w:rPr>
            </w:pPr>
          </w:p>
        </w:tc>
        <w:tc>
          <w:tcPr>
            <w:tcW w:w="1093" w:type="pct"/>
          </w:tcPr>
          <w:p w14:paraId="7256C8E0" w14:textId="77777777" w:rsidR="005A04B3" w:rsidRPr="00A96ED6" w:rsidRDefault="005A04B3" w:rsidP="00125454">
            <w:pPr>
              <w:jc w:val="center"/>
              <w:rPr>
                <w:rFonts w:ascii="Times New Roman" w:hAnsi="Times New Roman" w:cs="Times New Roman"/>
                <w:noProof/>
                <w:sz w:val="24"/>
              </w:rPr>
            </w:pPr>
          </w:p>
        </w:tc>
      </w:tr>
      <w:tr w:rsidR="005A04B3" w:rsidRPr="00A96ED6" w14:paraId="43FADF6F" w14:textId="77777777" w:rsidTr="00125454">
        <w:trPr>
          <w:trHeight w:val="254"/>
        </w:trPr>
        <w:tc>
          <w:tcPr>
            <w:tcW w:w="715" w:type="pct"/>
          </w:tcPr>
          <w:p w14:paraId="7308A3D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Polija</w:t>
            </w:r>
          </w:p>
        </w:tc>
        <w:tc>
          <w:tcPr>
            <w:tcW w:w="612" w:type="pct"/>
          </w:tcPr>
          <w:p w14:paraId="2D81CD17"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67A5B382" w14:textId="77777777" w:rsidR="005A04B3" w:rsidRPr="00A96ED6" w:rsidRDefault="005A04B3" w:rsidP="00125454">
            <w:pPr>
              <w:jc w:val="center"/>
              <w:rPr>
                <w:rFonts w:ascii="Times New Roman" w:hAnsi="Times New Roman" w:cs="Times New Roman"/>
                <w:noProof/>
                <w:sz w:val="24"/>
              </w:rPr>
            </w:pPr>
          </w:p>
        </w:tc>
        <w:tc>
          <w:tcPr>
            <w:tcW w:w="861" w:type="pct"/>
          </w:tcPr>
          <w:p w14:paraId="5AE47F5B"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60" w:type="pct"/>
          </w:tcPr>
          <w:p w14:paraId="0AF6ACF0" w14:textId="77777777" w:rsidR="005A04B3" w:rsidRPr="00A96ED6" w:rsidRDefault="005A04B3" w:rsidP="00125454">
            <w:pPr>
              <w:jc w:val="center"/>
              <w:rPr>
                <w:rFonts w:ascii="Times New Roman" w:hAnsi="Times New Roman" w:cs="Times New Roman"/>
                <w:noProof/>
                <w:sz w:val="24"/>
              </w:rPr>
            </w:pPr>
          </w:p>
        </w:tc>
        <w:tc>
          <w:tcPr>
            <w:tcW w:w="1093" w:type="pct"/>
          </w:tcPr>
          <w:p w14:paraId="345535BA" w14:textId="77777777" w:rsidR="005A04B3" w:rsidRPr="00A96ED6" w:rsidRDefault="005A04B3" w:rsidP="00125454">
            <w:pPr>
              <w:jc w:val="center"/>
              <w:rPr>
                <w:rFonts w:ascii="Times New Roman" w:hAnsi="Times New Roman" w:cs="Times New Roman"/>
                <w:noProof/>
                <w:sz w:val="24"/>
              </w:rPr>
            </w:pPr>
          </w:p>
        </w:tc>
      </w:tr>
      <w:tr w:rsidR="005A04B3" w:rsidRPr="00A96ED6" w14:paraId="46885C98" w14:textId="77777777" w:rsidTr="00125454">
        <w:trPr>
          <w:trHeight w:val="256"/>
        </w:trPr>
        <w:tc>
          <w:tcPr>
            <w:tcW w:w="715" w:type="pct"/>
          </w:tcPr>
          <w:p w14:paraId="0A5A8E6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Portugāle</w:t>
            </w:r>
          </w:p>
        </w:tc>
        <w:tc>
          <w:tcPr>
            <w:tcW w:w="612" w:type="pct"/>
          </w:tcPr>
          <w:p w14:paraId="4F14C5AD" w14:textId="77777777" w:rsidR="005A04B3" w:rsidRPr="00A96ED6" w:rsidRDefault="005A04B3" w:rsidP="00125454">
            <w:pPr>
              <w:jc w:val="center"/>
              <w:rPr>
                <w:rFonts w:ascii="Times New Roman" w:hAnsi="Times New Roman" w:cs="Times New Roman"/>
                <w:noProof/>
                <w:sz w:val="24"/>
              </w:rPr>
            </w:pPr>
          </w:p>
        </w:tc>
        <w:tc>
          <w:tcPr>
            <w:tcW w:w="859" w:type="pct"/>
          </w:tcPr>
          <w:p w14:paraId="6AF05EA7" w14:textId="77777777" w:rsidR="005A04B3" w:rsidRPr="00A96ED6" w:rsidRDefault="005A04B3" w:rsidP="00125454">
            <w:pPr>
              <w:jc w:val="center"/>
              <w:rPr>
                <w:rFonts w:ascii="Times New Roman" w:hAnsi="Times New Roman" w:cs="Times New Roman"/>
                <w:noProof/>
                <w:sz w:val="24"/>
              </w:rPr>
            </w:pPr>
          </w:p>
        </w:tc>
        <w:tc>
          <w:tcPr>
            <w:tcW w:w="861" w:type="pct"/>
          </w:tcPr>
          <w:p w14:paraId="226C2096"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60" w:type="pct"/>
          </w:tcPr>
          <w:p w14:paraId="292ACDF8" w14:textId="77777777" w:rsidR="005A04B3" w:rsidRPr="00A96ED6" w:rsidRDefault="005A04B3" w:rsidP="00125454">
            <w:pPr>
              <w:jc w:val="center"/>
              <w:rPr>
                <w:rFonts w:ascii="Times New Roman" w:hAnsi="Times New Roman" w:cs="Times New Roman"/>
                <w:noProof/>
                <w:sz w:val="24"/>
              </w:rPr>
            </w:pPr>
          </w:p>
        </w:tc>
        <w:tc>
          <w:tcPr>
            <w:tcW w:w="1093" w:type="pct"/>
          </w:tcPr>
          <w:p w14:paraId="6A2C74C3" w14:textId="77777777" w:rsidR="005A04B3" w:rsidRPr="00A96ED6" w:rsidRDefault="005A04B3" w:rsidP="00125454">
            <w:pPr>
              <w:jc w:val="center"/>
              <w:rPr>
                <w:rFonts w:ascii="Times New Roman" w:hAnsi="Times New Roman" w:cs="Times New Roman"/>
                <w:noProof/>
                <w:sz w:val="24"/>
              </w:rPr>
            </w:pPr>
          </w:p>
        </w:tc>
      </w:tr>
      <w:tr w:rsidR="005A04B3" w:rsidRPr="00A96ED6" w14:paraId="47E54E57" w14:textId="77777777" w:rsidTr="00125454">
        <w:trPr>
          <w:trHeight w:val="254"/>
        </w:trPr>
        <w:tc>
          <w:tcPr>
            <w:tcW w:w="715" w:type="pct"/>
          </w:tcPr>
          <w:p w14:paraId="7855017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Rumānija</w:t>
            </w:r>
          </w:p>
        </w:tc>
        <w:tc>
          <w:tcPr>
            <w:tcW w:w="612" w:type="pct"/>
          </w:tcPr>
          <w:p w14:paraId="70253E2A"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5FCEC3AC"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61" w:type="pct"/>
          </w:tcPr>
          <w:p w14:paraId="1A35856A" w14:textId="77777777" w:rsidR="005A04B3" w:rsidRPr="00A96ED6" w:rsidRDefault="005A04B3" w:rsidP="00125454">
            <w:pPr>
              <w:jc w:val="center"/>
              <w:rPr>
                <w:rFonts w:ascii="Times New Roman" w:hAnsi="Times New Roman" w:cs="Times New Roman"/>
                <w:noProof/>
                <w:sz w:val="24"/>
              </w:rPr>
            </w:pPr>
          </w:p>
        </w:tc>
        <w:tc>
          <w:tcPr>
            <w:tcW w:w="860" w:type="pct"/>
          </w:tcPr>
          <w:p w14:paraId="124BE484" w14:textId="77777777" w:rsidR="005A04B3" w:rsidRPr="00A96ED6" w:rsidRDefault="005A04B3" w:rsidP="00125454">
            <w:pPr>
              <w:jc w:val="center"/>
              <w:rPr>
                <w:rFonts w:ascii="Times New Roman" w:hAnsi="Times New Roman" w:cs="Times New Roman"/>
                <w:noProof/>
                <w:sz w:val="24"/>
              </w:rPr>
            </w:pPr>
          </w:p>
        </w:tc>
        <w:tc>
          <w:tcPr>
            <w:tcW w:w="1093" w:type="pct"/>
          </w:tcPr>
          <w:p w14:paraId="048A477E" w14:textId="77777777" w:rsidR="005A04B3" w:rsidRPr="00A96ED6" w:rsidRDefault="005A04B3" w:rsidP="00125454">
            <w:pPr>
              <w:jc w:val="center"/>
              <w:rPr>
                <w:rFonts w:ascii="Times New Roman" w:hAnsi="Times New Roman" w:cs="Times New Roman"/>
                <w:noProof/>
                <w:sz w:val="24"/>
              </w:rPr>
            </w:pPr>
          </w:p>
        </w:tc>
      </w:tr>
      <w:tr w:rsidR="005A04B3" w:rsidRPr="00A96ED6" w14:paraId="54D2622F" w14:textId="77777777" w:rsidTr="00125454">
        <w:trPr>
          <w:trHeight w:val="256"/>
        </w:trPr>
        <w:tc>
          <w:tcPr>
            <w:tcW w:w="715" w:type="pct"/>
          </w:tcPr>
          <w:p w14:paraId="42FB47D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Slovākijas Republika</w:t>
            </w:r>
          </w:p>
        </w:tc>
        <w:tc>
          <w:tcPr>
            <w:tcW w:w="612" w:type="pct"/>
          </w:tcPr>
          <w:p w14:paraId="3CFF8341"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315B3C64"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61" w:type="pct"/>
          </w:tcPr>
          <w:p w14:paraId="142891C3"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60" w:type="pct"/>
          </w:tcPr>
          <w:p w14:paraId="736C999D" w14:textId="77777777" w:rsidR="005A04B3" w:rsidRPr="00A96ED6" w:rsidRDefault="005A04B3" w:rsidP="00125454">
            <w:pPr>
              <w:jc w:val="center"/>
              <w:rPr>
                <w:rFonts w:ascii="Times New Roman" w:hAnsi="Times New Roman" w:cs="Times New Roman"/>
                <w:noProof/>
                <w:sz w:val="24"/>
              </w:rPr>
            </w:pPr>
          </w:p>
        </w:tc>
        <w:tc>
          <w:tcPr>
            <w:tcW w:w="1093" w:type="pct"/>
          </w:tcPr>
          <w:p w14:paraId="284E0995"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r>
      <w:tr w:rsidR="005A04B3" w:rsidRPr="00A96ED6" w14:paraId="46F6D4F9" w14:textId="77777777" w:rsidTr="00125454">
        <w:trPr>
          <w:trHeight w:val="254"/>
        </w:trPr>
        <w:tc>
          <w:tcPr>
            <w:tcW w:w="715" w:type="pct"/>
          </w:tcPr>
          <w:p w14:paraId="260D82B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Slovēnija</w:t>
            </w:r>
          </w:p>
        </w:tc>
        <w:tc>
          <w:tcPr>
            <w:tcW w:w="612" w:type="pct"/>
          </w:tcPr>
          <w:p w14:paraId="6F5D4215"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67BD0D06" w14:textId="77777777" w:rsidR="005A04B3" w:rsidRPr="00A96ED6" w:rsidRDefault="005A04B3" w:rsidP="00125454">
            <w:pPr>
              <w:jc w:val="center"/>
              <w:rPr>
                <w:rFonts w:ascii="Times New Roman" w:hAnsi="Times New Roman" w:cs="Times New Roman"/>
                <w:noProof/>
                <w:sz w:val="24"/>
              </w:rPr>
            </w:pPr>
          </w:p>
        </w:tc>
        <w:tc>
          <w:tcPr>
            <w:tcW w:w="861" w:type="pct"/>
          </w:tcPr>
          <w:p w14:paraId="5AA98083" w14:textId="77777777" w:rsidR="005A04B3" w:rsidRPr="00A96ED6" w:rsidRDefault="005A04B3" w:rsidP="00125454">
            <w:pPr>
              <w:jc w:val="center"/>
              <w:rPr>
                <w:rFonts w:ascii="Times New Roman" w:hAnsi="Times New Roman" w:cs="Times New Roman"/>
                <w:noProof/>
                <w:sz w:val="24"/>
              </w:rPr>
            </w:pPr>
          </w:p>
        </w:tc>
        <w:tc>
          <w:tcPr>
            <w:tcW w:w="860" w:type="pct"/>
          </w:tcPr>
          <w:p w14:paraId="33B3F98F" w14:textId="77777777" w:rsidR="005A04B3" w:rsidRPr="00A96ED6" w:rsidRDefault="005A04B3" w:rsidP="00125454">
            <w:pPr>
              <w:jc w:val="center"/>
              <w:rPr>
                <w:rFonts w:ascii="Times New Roman" w:hAnsi="Times New Roman" w:cs="Times New Roman"/>
                <w:noProof/>
                <w:sz w:val="24"/>
              </w:rPr>
            </w:pPr>
          </w:p>
        </w:tc>
        <w:tc>
          <w:tcPr>
            <w:tcW w:w="1093" w:type="pct"/>
          </w:tcPr>
          <w:p w14:paraId="1A799FDE" w14:textId="77777777" w:rsidR="005A04B3" w:rsidRPr="00A96ED6" w:rsidRDefault="005A04B3" w:rsidP="00125454">
            <w:pPr>
              <w:jc w:val="center"/>
              <w:rPr>
                <w:rFonts w:ascii="Times New Roman" w:hAnsi="Times New Roman" w:cs="Times New Roman"/>
                <w:noProof/>
                <w:sz w:val="24"/>
              </w:rPr>
            </w:pPr>
          </w:p>
        </w:tc>
      </w:tr>
      <w:tr w:rsidR="005A04B3" w:rsidRPr="00A96ED6" w14:paraId="280C7181" w14:textId="77777777" w:rsidTr="00125454">
        <w:trPr>
          <w:trHeight w:val="253"/>
        </w:trPr>
        <w:tc>
          <w:tcPr>
            <w:tcW w:w="715" w:type="pct"/>
          </w:tcPr>
          <w:p w14:paraId="06553FA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Spānija</w:t>
            </w:r>
          </w:p>
        </w:tc>
        <w:tc>
          <w:tcPr>
            <w:tcW w:w="612" w:type="pct"/>
          </w:tcPr>
          <w:p w14:paraId="0F78CD48" w14:textId="77777777" w:rsidR="005A04B3" w:rsidRPr="00A96ED6" w:rsidRDefault="005A04B3" w:rsidP="00125454">
            <w:pPr>
              <w:jc w:val="center"/>
              <w:rPr>
                <w:rFonts w:ascii="Times New Roman" w:hAnsi="Times New Roman" w:cs="Times New Roman"/>
                <w:noProof/>
                <w:sz w:val="24"/>
              </w:rPr>
            </w:pPr>
          </w:p>
        </w:tc>
        <w:tc>
          <w:tcPr>
            <w:tcW w:w="859" w:type="pct"/>
          </w:tcPr>
          <w:p w14:paraId="2867F92E" w14:textId="77777777" w:rsidR="005A04B3" w:rsidRPr="00A96ED6" w:rsidRDefault="005A04B3" w:rsidP="00125454">
            <w:pPr>
              <w:jc w:val="center"/>
              <w:rPr>
                <w:rFonts w:ascii="Times New Roman" w:hAnsi="Times New Roman" w:cs="Times New Roman"/>
                <w:noProof/>
                <w:sz w:val="24"/>
              </w:rPr>
            </w:pPr>
          </w:p>
        </w:tc>
        <w:tc>
          <w:tcPr>
            <w:tcW w:w="861" w:type="pct"/>
          </w:tcPr>
          <w:p w14:paraId="37CF3221"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60" w:type="pct"/>
          </w:tcPr>
          <w:p w14:paraId="22C2DC5B"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093" w:type="pct"/>
          </w:tcPr>
          <w:p w14:paraId="288C43A9" w14:textId="77777777" w:rsidR="005A04B3" w:rsidRPr="00A96ED6" w:rsidRDefault="005A04B3" w:rsidP="00125454">
            <w:pPr>
              <w:jc w:val="center"/>
              <w:rPr>
                <w:rFonts w:ascii="Times New Roman" w:hAnsi="Times New Roman" w:cs="Times New Roman"/>
                <w:noProof/>
                <w:sz w:val="24"/>
              </w:rPr>
            </w:pPr>
          </w:p>
        </w:tc>
      </w:tr>
      <w:tr w:rsidR="005A04B3" w:rsidRPr="00A96ED6" w14:paraId="4C226183" w14:textId="77777777" w:rsidTr="00125454">
        <w:trPr>
          <w:trHeight w:val="256"/>
        </w:trPr>
        <w:tc>
          <w:tcPr>
            <w:tcW w:w="715" w:type="pct"/>
          </w:tcPr>
          <w:p w14:paraId="006B23C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Zviedrija</w:t>
            </w:r>
          </w:p>
        </w:tc>
        <w:tc>
          <w:tcPr>
            <w:tcW w:w="612" w:type="pct"/>
          </w:tcPr>
          <w:p w14:paraId="29494352"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7AA85E14" w14:textId="77777777" w:rsidR="005A04B3" w:rsidRPr="00A96ED6" w:rsidRDefault="005A04B3" w:rsidP="00125454">
            <w:pPr>
              <w:jc w:val="center"/>
              <w:rPr>
                <w:rFonts w:ascii="Times New Roman" w:hAnsi="Times New Roman" w:cs="Times New Roman"/>
                <w:noProof/>
                <w:sz w:val="24"/>
              </w:rPr>
            </w:pPr>
          </w:p>
        </w:tc>
        <w:tc>
          <w:tcPr>
            <w:tcW w:w="861" w:type="pct"/>
          </w:tcPr>
          <w:p w14:paraId="282E20F0"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60" w:type="pct"/>
          </w:tcPr>
          <w:p w14:paraId="0CB25635" w14:textId="77777777" w:rsidR="005A04B3" w:rsidRPr="00A96ED6" w:rsidRDefault="005A04B3" w:rsidP="00125454">
            <w:pPr>
              <w:jc w:val="center"/>
              <w:rPr>
                <w:rFonts w:ascii="Times New Roman" w:hAnsi="Times New Roman" w:cs="Times New Roman"/>
                <w:noProof/>
                <w:sz w:val="24"/>
              </w:rPr>
            </w:pPr>
          </w:p>
        </w:tc>
        <w:tc>
          <w:tcPr>
            <w:tcW w:w="1093" w:type="pct"/>
          </w:tcPr>
          <w:p w14:paraId="30A1D984" w14:textId="77777777" w:rsidR="005A04B3" w:rsidRPr="00A96ED6" w:rsidRDefault="005A04B3" w:rsidP="00125454">
            <w:pPr>
              <w:jc w:val="center"/>
              <w:rPr>
                <w:rFonts w:ascii="Times New Roman" w:hAnsi="Times New Roman" w:cs="Times New Roman"/>
                <w:noProof/>
                <w:sz w:val="24"/>
              </w:rPr>
            </w:pPr>
          </w:p>
        </w:tc>
      </w:tr>
      <w:tr w:rsidR="005A04B3" w:rsidRPr="00A96ED6" w14:paraId="5E88BAE5" w14:textId="77777777" w:rsidTr="00125454">
        <w:trPr>
          <w:trHeight w:val="253"/>
        </w:trPr>
        <w:tc>
          <w:tcPr>
            <w:tcW w:w="715" w:type="pct"/>
          </w:tcPr>
          <w:p w14:paraId="5E03C02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Šveice</w:t>
            </w:r>
          </w:p>
        </w:tc>
        <w:tc>
          <w:tcPr>
            <w:tcW w:w="612" w:type="pct"/>
          </w:tcPr>
          <w:p w14:paraId="50EF3850"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04502BFC" w14:textId="77777777" w:rsidR="005A04B3" w:rsidRPr="00A96ED6" w:rsidRDefault="005A04B3" w:rsidP="00125454">
            <w:pPr>
              <w:jc w:val="center"/>
              <w:rPr>
                <w:rFonts w:ascii="Times New Roman" w:hAnsi="Times New Roman" w:cs="Times New Roman"/>
                <w:noProof/>
                <w:sz w:val="24"/>
              </w:rPr>
            </w:pPr>
          </w:p>
        </w:tc>
        <w:tc>
          <w:tcPr>
            <w:tcW w:w="861" w:type="pct"/>
          </w:tcPr>
          <w:p w14:paraId="12B40AA3" w14:textId="77777777" w:rsidR="005A04B3" w:rsidRPr="00A96ED6" w:rsidRDefault="005A04B3" w:rsidP="00125454">
            <w:pPr>
              <w:jc w:val="center"/>
              <w:rPr>
                <w:rFonts w:ascii="Times New Roman" w:hAnsi="Times New Roman" w:cs="Times New Roman"/>
                <w:noProof/>
                <w:sz w:val="24"/>
              </w:rPr>
            </w:pPr>
          </w:p>
        </w:tc>
        <w:tc>
          <w:tcPr>
            <w:tcW w:w="860" w:type="pct"/>
          </w:tcPr>
          <w:p w14:paraId="2008C983" w14:textId="77777777" w:rsidR="005A04B3" w:rsidRPr="00A96ED6" w:rsidRDefault="005A04B3" w:rsidP="00125454">
            <w:pPr>
              <w:jc w:val="center"/>
              <w:rPr>
                <w:rFonts w:ascii="Times New Roman" w:hAnsi="Times New Roman" w:cs="Times New Roman"/>
                <w:noProof/>
                <w:sz w:val="24"/>
              </w:rPr>
            </w:pPr>
          </w:p>
        </w:tc>
        <w:tc>
          <w:tcPr>
            <w:tcW w:w="1093" w:type="pct"/>
          </w:tcPr>
          <w:p w14:paraId="0C276635" w14:textId="77777777" w:rsidR="005A04B3" w:rsidRPr="00A96ED6" w:rsidRDefault="005A04B3" w:rsidP="00125454">
            <w:pPr>
              <w:jc w:val="center"/>
              <w:rPr>
                <w:rFonts w:ascii="Times New Roman" w:hAnsi="Times New Roman" w:cs="Times New Roman"/>
                <w:noProof/>
                <w:sz w:val="24"/>
              </w:rPr>
            </w:pPr>
          </w:p>
        </w:tc>
      </w:tr>
      <w:tr w:rsidR="005A04B3" w:rsidRPr="00A96ED6" w14:paraId="020DE676" w14:textId="77777777" w:rsidTr="00125454">
        <w:trPr>
          <w:trHeight w:val="256"/>
        </w:trPr>
        <w:tc>
          <w:tcPr>
            <w:tcW w:w="715" w:type="pct"/>
          </w:tcPr>
          <w:p w14:paraId="3E76D38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Amerikas Savienotās Valstis</w:t>
            </w:r>
          </w:p>
        </w:tc>
        <w:tc>
          <w:tcPr>
            <w:tcW w:w="612" w:type="pct"/>
          </w:tcPr>
          <w:p w14:paraId="6F9D06C7"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859" w:type="pct"/>
          </w:tcPr>
          <w:p w14:paraId="7619F75A" w14:textId="77777777" w:rsidR="005A04B3" w:rsidRPr="00A96ED6" w:rsidRDefault="005A04B3" w:rsidP="00125454">
            <w:pPr>
              <w:jc w:val="center"/>
              <w:rPr>
                <w:rFonts w:ascii="Times New Roman" w:hAnsi="Times New Roman" w:cs="Times New Roman"/>
                <w:noProof/>
                <w:sz w:val="24"/>
              </w:rPr>
            </w:pPr>
          </w:p>
        </w:tc>
        <w:tc>
          <w:tcPr>
            <w:tcW w:w="861" w:type="pct"/>
          </w:tcPr>
          <w:p w14:paraId="5D3329A9" w14:textId="77777777" w:rsidR="005A04B3" w:rsidRPr="00A96ED6" w:rsidRDefault="005A04B3" w:rsidP="00125454">
            <w:pPr>
              <w:jc w:val="center"/>
              <w:rPr>
                <w:rFonts w:ascii="Times New Roman" w:hAnsi="Times New Roman" w:cs="Times New Roman"/>
                <w:noProof/>
                <w:sz w:val="24"/>
              </w:rPr>
            </w:pPr>
          </w:p>
        </w:tc>
        <w:tc>
          <w:tcPr>
            <w:tcW w:w="860" w:type="pct"/>
          </w:tcPr>
          <w:p w14:paraId="0ED21CE0"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x</w:t>
            </w:r>
          </w:p>
        </w:tc>
        <w:tc>
          <w:tcPr>
            <w:tcW w:w="1093" w:type="pct"/>
          </w:tcPr>
          <w:p w14:paraId="2DAA871B" w14:textId="77777777" w:rsidR="005A04B3" w:rsidRPr="00A96ED6" w:rsidRDefault="005A04B3" w:rsidP="00125454">
            <w:pPr>
              <w:jc w:val="center"/>
              <w:rPr>
                <w:rFonts w:ascii="Times New Roman" w:hAnsi="Times New Roman" w:cs="Times New Roman"/>
                <w:noProof/>
                <w:sz w:val="24"/>
              </w:rPr>
            </w:pPr>
          </w:p>
        </w:tc>
      </w:tr>
      <w:tr w:rsidR="005A04B3" w:rsidRPr="00A96ED6" w14:paraId="5132DE0A" w14:textId="77777777" w:rsidTr="00125454">
        <w:trPr>
          <w:trHeight w:val="254"/>
        </w:trPr>
        <w:tc>
          <w:tcPr>
            <w:tcW w:w="715" w:type="pct"/>
          </w:tcPr>
          <w:p w14:paraId="6A4EF39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Kopā</w:t>
            </w:r>
          </w:p>
        </w:tc>
        <w:tc>
          <w:tcPr>
            <w:tcW w:w="612" w:type="pct"/>
          </w:tcPr>
          <w:p w14:paraId="71E2CC14"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19</w:t>
            </w:r>
          </w:p>
        </w:tc>
        <w:tc>
          <w:tcPr>
            <w:tcW w:w="859" w:type="pct"/>
          </w:tcPr>
          <w:p w14:paraId="24BC1A45"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6</w:t>
            </w:r>
          </w:p>
        </w:tc>
        <w:tc>
          <w:tcPr>
            <w:tcW w:w="861" w:type="pct"/>
          </w:tcPr>
          <w:p w14:paraId="5F489E68"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9</w:t>
            </w:r>
          </w:p>
        </w:tc>
        <w:tc>
          <w:tcPr>
            <w:tcW w:w="860" w:type="pct"/>
          </w:tcPr>
          <w:p w14:paraId="7FF1F7B6"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3</w:t>
            </w:r>
          </w:p>
        </w:tc>
        <w:tc>
          <w:tcPr>
            <w:tcW w:w="1093" w:type="pct"/>
          </w:tcPr>
          <w:p w14:paraId="00B8EB98" w14:textId="77777777" w:rsidR="005A04B3" w:rsidRPr="00A96ED6" w:rsidRDefault="005A04B3" w:rsidP="00125454">
            <w:pPr>
              <w:jc w:val="center"/>
              <w:rPr>
                <w:rFonts w:ascii="Times New Roman" w:hAnsi="Times New Roman" w:cs="Times New Roman"/>
                <w:noProof/>
                <w:sz w:val="24"/>
              </w:rPr>
            </w:pPr>
            <w:r>
              <w:rPr>
                <w:rFonts w:ascii="Times New Roman" w:hAnsi="Times New Roman"/>
                <w:sz w:val="24"/>
              </w:rPr>
              <w:t>7</w:t>
            </w:r>
          </w:p>
        </w:tc>
      </w:tr>
    </w:tbl>
    <w:p w14:paraId="033BECC2" w14:textId="4D781675" w:rsidR="005A04B3" w:rsidRPr="00A96ED6" w:rsidRDefault="005A04B3" w:rsidP="00D70769">
      <w:pPr>
        <w:widowControl/>
        <w:autoSpaceDE/>
        <w:autoSpaceDN/>
        <w:spacing w:after="160" w:line="259" w:lineRule="auto"/>
        <w:rPr>
          <w:rFonts w:ascii="Times New Roman" w:hAnsi="Times New Roman" w:cs="Times New Roman"/>
          <w:b/>
          <w:bCs/>
          <w:noProof/>
          <w:color w:val="B83B46"/>
          <w:sz w:val="28"/>
          <w:szCs w:val="24"/>
        </w:rPr>
      </w:pPr>
      <w:r>
        <w:br w:type="page"/>
      </w:r>
      <w:r>
        <w:rPr>
          <w:rFonts w:ascii="Times New Roman" w:hAnsi="Times New Roman"/>
          <w:b/>
          <w:color w:val="B83B46"/>
          <w:sz w:val="28"/>
        </w:rPr>
        <w:lastRenderedPageBreak/>
        <w:t>III pielikums – Nīderlande, primārie avoti un sīki izstrādātas tabulas</w:t>
      </w:r>
    </w:p>
    <w:p w14:paraId="2CF6840D" w14:textId="77777777" w:rsidR="005A04B3" w:rsidRPr="00A96ED6" w:rsidRDefault="005A04B3" w:rsidP="005A04B3">
      <w:pPr>
        <w:jc w:val="both"/>
        <w:rPr>
          <w:rFonts w:ascii="Times New Roman" w:hAnsi="Times New Roman" w:cs="Times New Roman"/>
          <w:b/>
          <w:bCs/>
          <w:noProof/>
          <w:color w:val="B83B46"/>
          <w:sz w:val="24"/>
        </w:rPr>
      </w:pPr>
    </w:p>
    <w:p w14:paraId="0834BBB3"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sz w:val="24"/>
        </w:rPr>
        <w:t xml:space="preserve">Primārie avoti Nīderlandes </w:t>
      </w:r>
      <w:r>
        <w:rPr>
          <w:rFonts w:ascii="Times New Roman" w:hAnsi="Times New Roman"/>
          <w:b/>
          <w:i/>
          <w:iCs/>
          <w:sz w:val="24"/>
        </w:rPr>
        <w:t>ITSS</w:t>
      </w:r>
      <w:r>
        <w:rPr>
          <w:rFonts w:ascii="Times New Roman" w:hAnsi="Times New Roman"/>
          <w:b/>
          <w:sz w:val="24"/>
        </w:rPr>
        <w:t xml:space="preserve"> sistēmā</w:t>
      </w:r>
    </w:p>
    <w:p w14:paraId="6A116564" w14:textId="77777777" w:rsidR="005A04B3" w:rsidRPr="00A96ED6" w:rsidRDefault="005A04B3" w:rsidP="005A04B3">
      <w:pPr>
        <w:jc w:val="both"/>
        <w:rPr>
          <w:rFonts w:ascii="Times New Roman" w:hAnsi="Times New Roman" w:cs="Times New Roman"/>
          <w:b/>
          <w:noProof/>
          <w:sz w:val="24"/>
        </w:rPr>
      </w:pPr>
    </w:p>
    <w:p w14:paraId="386BA357" w14:textId="77777777" w:rsidR="005A04B3" w:rsidRPr="00A96ED6" w:rsidRDefault="005A04B3" w:rsidP="005A04B3">
      <w:pPr>
        <w:jc w:val="both"/>
        <w:rPr>
          <w:rFonts w:ascii="Times New Roman" w:hAnsi="Times New Roman" w:cs="Times New Roman"/>
          <w:b/>
          <w:i/>
          <w:noProof/>
          <w:sz w:val="24"/>
        </w:rPr>
      </w:pPr>
      <w:r>
        <w:rPr>
          <w:rFonts w:ascii="Times New Roman" w:hAnsi="Times New Roman"/>
          <w:b/>
          <w:i/>
          <w:sz w:val="24"/>
        </w:rPr>
        <w:t>Primārie avoti – Nīderlandes Statistikas biroja tieši apsekotie uzņēmumi</w:t>
      </w:r>
    </w:p>
    <w:p w14:paraId="14661DAB" w14:textId="77777777" w:rsidR="005A04B3" w:rsidRPr="00A96ED6" w:rsidRDefault="005A04B3" w:rsidP="005A04B3">
      <w:pPr>
        <w:jc w:val="both"/>
        <w:rPr>
          <w:rFonts w:ascii="Times New Roman" w:hAnsi="Times New Roman" w:cs="Times New Roman"/>
          <w:b/>
          <w:i/>
          <w:noProof/>
          <w:sz w:val="24"/>
        </w:rPr>
      </w:pPr>
    </w:p>
    <w:p w14:paraId="2C8CF38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Šajā pielikumā </w:t>
      </w:r>
      <w:r>
        <w:rPr>
          <w:rFonts w:ascii="Times New Roman" w:hAnsi="Times New Roman"/>
          <w:i/>
          <w:iCs/>
          <w:sz w:val="24"/>
        </w:rPr>
        <w:t>ITSS</w:t>
      </w:r>
      <w:r>
        <w:rPr>
          <w:rFonts w:ascii="Times New Roman" w:hAnsi="Times New Roman"/>
          <w:sz w:val="24"/>
        </w:rPr>
        <w:t xml:space="preserve"> primāro pakalpojumu sistēma ir raksturota, balstoties uz 2014. gada rādītājiem, taču faktiskā sistēma būtībā nav mainījusies. Kopējais uzņēmumu skaits veido bruto izlases bāzi ar aptuveni 250 000 uzņēmumiem no uzņēmumu reģistra, kurā reģistrēti vairāk nekā 1,4 miljoni uzņēmumu. Bāze ir veidota un strukturēta, balstoties uz iespējamību, ka uzņēmums eksportē vai importē pakalpojumus. Šo iespējamību nosaka pēc </w:t>
      </w:r>
      <w:r>
        <w:rPr>
          <w:rFonts w:ascii="Times New Roman" w:hAnsi="Times New Roman"/>
          <w:i/>
          <w:iCs/>
          <w:sz w:val="24"/>
        </w:rPr>
        <w:t>NACE</w:t>
      </w:r>
      <w:r>
        <w:rPr>
          <w:rFonts w:ascii="Times New Roman" w:hAnsi="Times New Roman"/>
          <w:sz w:val="24"/>
        </w:rPr>
        <w:t xml:space="preserve"> kategorijas un </w:t>
      </w:r>
      <w:r>
        <w:rPr>
          <w:rFonts w:ascii="Times New Roman" w:hAnsi="Times New Roman"/>
          <w:i/>
          <w:iCs/>
          <w:sz w:val="24"/>
        </w:rPr>
        <w:t>VIES</w:t>
      </w:r>
      <w:r>
        <w:rPr>
          <w:rFonts w:ascii="Times New Roman" w:hAnsi="Times New Roman"/>
          <w:sz w:val="24"/>
        </w:rPr>
        <w:t xml:space="preserve"> vērtības apvienojumā ar iepriekšējiem pārskatiem, ja tie pieejami.</w:t>
      </w:r>
    </w:p>
    <w:p w14:paraId="366743AE" w14:textId="77777777" w:rsidR="005A04B3" w:rsidRPr="00A96ED6" w:rsidRDefault="005A04B3" w:rsidP="005A04B3">
      <w:pPr>
        <w:jc w:val="both"/>
        <w:rPr>
          <w:rFonts w:ascii="Times New Roman" w:hAnsi="Times New Roman" w:cs="Times New Roman"/>
          <w:noProof/>
          <w:sz w:val="24"/>
        </w:rPr>
      </w:pPr>
    </w:p>
    <w:p w14:paraId="329C488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Pēc tam šo bruto izlases bāzi samazina, no tās izslēdzot tos uzņēmumus, par kuriem paredzams, ka to starptautiskās pakalpojumu tirdzniecības vērtība tiks ierobežota, un kuri ietilpst tādā </w:t>
      </w:r>
      <w:r>
        <w:rPr>
          <w:rFonts w:ascii="Times New Roman" w:hAnsi="Times New Roman"/>
          <w:i/>
          <w:iCs/>
          <w:sz w:val="24"/>
        </w:rPr>
        <w:t>NACE</w:t>
      </w:r>
      <w:r>
        <w:rPr>
          <w:rFonts w:ascii="Times New Roman" w:hAnsi="Times New Roman"/>
          <w:sz w:val="24"/>
        </w:rPr>
        <w:t xml:space="preserve"> kategorijā vai grupā pēc uzņēmuma lieluma, kam parasti nav raksturīgas lielas </w:t>
      </w:r>
      <w:r>
        <w:rPr>
          <w:rFonts w:ascii="Times New Roman" w:hAnsi="Times New Roman"/>
          <w:i/>
          <w:iCs/>
          <w:sz w:val="24"/>
        </w:rPr>
        <w:t>ITS</w:t>
      </w:r>
      <w:r>
        <w:rPr>
          <w:rFonts w:ascii="Times New Roman" w:hAnsi="Times New Roman"/>
          <w:sz w:val="24"/>
        </w:rPr>
        <w:t xml:space="preserve"> vērtības. Līdz ar to neto izlases bāzi tagad veido tikai vairāk nekā 52 000 uzņēmumu, no kuriem atlasa un viena gada garumā faktiski apseko 5050 uzņēmumus.</w:t>
      </w:r>
    </w:p>
    <w:p w14:paraId="3097F0A3" w14:textId="77777777" w:rsidR="005A04B3" w:rsidRPr="00A96ED6" w:rsidRDefault="005A04B3" w:rsidP="005A04B3">
      <w:pPr>
        <w:jc w:val="both"/>
        <w:rPr>
          <w:rFonts w:ascii="Times New Roman" w:hAnsi="Times New Roman" w:cs="Times New Roman"/>
          <w:noProof/>
          <w:sz w:val="24"/>
        </w:rPr>
      </w:pPr>
    </w:p>
    <w:p w14:paraId="4FF7658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Kopumā </w:t>
      </w:r>
      <w:r>
        <w:rPr>
          <w:rFonts w:ascii="Times New Roman" w:hAnsi="Times New Roman"/>
          <w:i/>
          <w:iCs/>
          <w:sz w:val="24"/>
        </w:rPr>
        <w:t>ITS</w:t>
      </w:r>
      <w:r>
        <w:rPr>
          <w:rFonts w:ascii="Times New Roman" w:hAnsi="Times New Roman"/>
          <w:sz w:val="24"/>
        </w:rPr>
        <w:t xml:space="preserve"> apsekojumu veido divi atšķirīgi apsekojumi. Pirmkārt, nosaka LU grupu atkarībā no starptautiskās pakalpojumu tirdzniecības vērtības. Apakšgrupa, kurā ietilpst 416 uzņēmumu grupas, veido 56–63 % no sasaistāmās pakalpojumu starptautiskās tirdzniecības un neveic datu ekstrapolāciju. Otrkārt, nosaka mainīgu mazo un vidējo uzņēmumu (MVU) grupu, kas izriet no neto izlases bāzes. Apakšgrupa, kurā ietilpst 5050 uzņēmumu, veido 44–37 % no sasaistāmās pakalpojumu starptautiskās tirdzniecības, un ir nepieciešama datu ekstrapolācija (skat. 1. tabulu).</w:t>
      </w:r>
    </w:p>
    <w:p w14:paraId="60FE8405" w14:textId="77777777" w:rsidR="005A04B3" w:rsidRPr="00A96ED6" w:rsidRDefault="005A04B3" w:rsidP="005A04B3">
      <w:pPr>
        <w:jc w:val="both"/>
        <w:rPr>
          <w:rFonts w:ascii="Times New Roman" w:hAnsi="Times New Roman" w:cs="Times New Roman"/>
          <w:noProof/>
          <w:sz w:val="24"/>
        </w:rPr>
      </w:pPr>
    </w:p>
    <w:p w14:paraId="1F1B9274"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III.1. tabula. Starptautiskā pakalpojumu tirdzniecība, apsekojuma veids iedalījumā pēc kopējā eksporta un importa un proporcija par 2014. gadu</w:t>
      </w:r>
    </w:p>
    <w:p w14:paraId="7FCE2F6C" w14:textId="77777777" w:rsidR="005A04B3" w:rsidRPr="00A96ED6" w:rsidRDefault="005A04B3" w:rsidP="005A04B3">
      <w:pPr>
        <w:jc w:val="both"/>
        <w:rPr>
          <w:rFonts w:ascii="Times New Roman" w:hAnsi="Times New Roman" w:cs="Times New Roman"/>
          <w:b/>
          <w:noProof/>
          <w:sz w:val="24"/>
        </w:rPr>
      </w:pPr>
    </w:p>
    <w:tbl>
      <w:tblPr>
        <w:tblW w:w="5000"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28" w:type="dxa"/>
          <w:left w:w="28" w:type="dxa"/>
          <w:bottom w:w="28" w:type="dxa"/>
          <w:right w:w="28" w:type="dxa"/>
        </w:tblCellMar>
        <w:tblLook w:val="01E0" w:firstRow="1" w:lastRow="1" w:firstColumn="1" w:lastColumn="1" w:noHBand="0" w:noVBand="0"/>
      </w:tblPr>
      <w:tblGrid>
        <w:gridCol w:w="618"/>
        <w:gridCol w:w="1757"/>
        <w:gridCol w:w="1563"/>
        <w:gridCol w:w="1393"/>
        <w:gridCol w:w="1163"/>
        <w:gridCol w:w="1474"/>
        <w:gridCol w:w="1163"/>
      </w:tblGrid>
      <w:tr w:rsidR="005A04B3" w:rsidRPr="00A96ED6" w14:paraId="68EE1E49" w14:textId="77777777" w:rsidTr="00125454">
        <w:trPr>
          <w:trHeight w:val="552"/>
        </w:trPr>
        <w:tc>
          <w:tcPr>
            <w:tcW w:w="392" w:type="pct"/>
            <w:tcBorders>
              <w:left w:val="nil"/>
              <w:right w:val="nil"/>
            </w:tcBorders>
            <w:shd w:val="clear" w:color="auto" w:fill="F7D6D7"/>
            <w:vAlign w:val="center"/>
          </w:tcPr>
          <w:p w14:paraId="23FE46C9"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SU</w:t>
            </w:r>
          </w:p>
        </w:tc>
        <w:tc>
          <w:tcPr>
            <w:tcW w:w="1015" w:type="pct"/>
            <w:tcBorders>
              <w:left w:val="nil"/>
              <w:right w:val="nil"/>
            </w:tcBorders>
            <w:shd w:val="clear" w:color="auto" w:fill="F7D6D7"/>
            <w:vAlign w:val="center"/>
          </w:tcPr>
          <w:p w14:paraId="6CEE4CEE"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Apsekojuma veids</w:t>
            </w:r>
          </w:p>
        </w:tc>
        <w:tc>
          <w:tcPr>
            <w:tcW w:w="703" w:type="pct"/>
            <w:tcBorders>
              <w:left w:val="nil"/>
              <w:right w:val="nil"/>
            </w:tcBorders>
            <w:shd w:val="clear" w:color="auto" w:fill="F7D6D7"/>
            <w:vAlign w:val="center"/>
          </w:tcPr>
          <w:p w14:paraId="0D0A4458"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Ekstrapolācija</w:t>
            </w:r>
          </w:p>
        </w:tc>
        <w:tc>
          <w:tcPr>
            <w:tcW w:w="816" w:type="pct"/>
            <w:tcBorders>
              <w:left w:val="nil"/>
              <w:right w:val="nil"/>
            </w:tcBorders>
            <w:shd w:val="clear" w:color="auto" w:fill="F7D6D7"/>
            <w:vAlign w:val="center"/>
          </w:tcPr>
          <w:p w14:paraId="5DEC9D70"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 xml:space="preserve">Eksports (miljardos </w:t>
            </w:r>
            <w:r>
              <w:rPr>
                <w:rFonts w:ascii="Times New Roman" w:hAnsi="Times New Roman"/>
                <w:b/>
                <w:i/>
                <w:iCs/>
                <w:sz w:val="24"/>
              </w:rPr>
              <w:t>euro</w:t>
            </w:r>
            <w:r>
              <w:rPr>
                <w:rFonts w:ascii="Times New Roman" w:hAnsi="Times New Roman"/>
                <w:b/>
                <w:sz w:val="24"/>
              </w:rPr>
              <w:t>)</w:t>
            </w:r>
          </w:p>
        </w:tc>
        <w:tc>
          <w:tcPr>
            <w:tcW w:w="588" w:type="pct"/>
            <w:tcBorders>
              <w:left w:val="nil"/>
              <w:right w:val="nil"/>
            </w:tcBorders>
            <w:shd w:val="clear" w:color="auto" w:fill="F7D6D7"/>
            <w:vAlign w:val="center"/>
          </w:tcPr>
          <w:p w14:paraId="5960B7BD"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Proporcija (%)</w:t>
            </w:r>
          </w:p>
        </w:tc>
        <w:tc>
          <w:tcPr>
            <w:tcW w:w="860" w:type="pct"/>
            <w:tcBorders>
              <w:left w:val="nil"/>
              <w:right w:val="nil"/>
            </w:tcBorders>
            <w:shd w:val="clear" w:color="auto" w:fill="F7D6D7"/>
            <w:vAlign w:val="center"/>
          </w:tcPr>
          <w:p w14:paraId="6E75B6A2"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 xml:space="preserve">Imports (miljardos </w:t>
            </w:r>
            <w:r>
              <w:rPr>
                <w:rFonts w:ascii="Times New Roman" w:hAnsi="Times New Roman"/>
                <w:b/>
                <w:i/>
                <w:iCs/>
                <w:sz w:val="24"/>
              </w:rPr>
              <w:t>euro</w:t>
            </w:r>
            <w:r>
              <w:rPr>
                <w:rFonts w:ascii="Times New Roman" w:hAnsi="Times New Roman"/>
                <w:b/>
                <w:sz w:val="24"/>
              </w:rPr>
              <w:t>)</w:t>
            </w:r>
          </w:p>
        </w:tc>
        <w:tc>
          <w:tcPr>
            <w:tcW w:w="626" w:type="pct"/>
            <w:tcBorders>
              <w:left w:val="nil"/>
              <w:right w:val="nil"/>
            </w:tcBorders>
            <w:shd w:val="clear" w:color="auto" w:fill="F7D6D7"/>
            <w:vAlign w:val="center"/>
          </w:tcPr>
          <w:p w14:paraId="34EC510D"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Proporcija (%)</w:t>
            </w:r>
          </w:p>
        </w:tc>
      </w:tr>
      <w:tr w:rsidR="005A04B3" w:rsidRPr="00A96ED6" w14:paraId="5AA037CB" w14:textId="77777777" w:rsidTr="00125454">
        <w:trPr>
          <w:trHeight w:val="244"/>
        </w:trPr>
        <w:tc>
          <w:tcPr>
            <w:tcW w:w="392" w:type="pct"/>
            <w:tcBorders>
              <w:left w:val="single" w:sz="6" w:space="0" w:color="D3D3D3"/>
              <w:right w:val="single" w:sz="6" w:space="0" w:color="D3D3D3"/>
            </w:tcBorders>
          </w:tcPr>
          <w:p w14:paraId="120CCA10"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UG</w:t>
            </w:r>
          </w:p>
        </w:tc>
        <w:tc>
          <w:tcPr>
            <w:tcW w:w="1015" w:type="pct"/>
            <w:tcBorders>
              <w:left w:val="single" w:sz="6" w:space="0" w:color="D3D3D3"/>
              <w:right w:val="single" w:sz="6" w:space="0" w:color="D3D3D3"/>
            </w:tcBorders>
          </w:tcPr>
          <w:p w14:paraId="0FB07EBD"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LU – grupa</w:t>
            </w:r>
          </w:p>
        </w:tc>
        <w:tc>
          <w:tcPr>
            <w:tcW w:w="703" w:type="pct"/>
            <w:tcBorders>
              <w:left w:val="single" w:sz="6" w:space="0" w:color="D3D3D3"/>
              <w:right w:val="single" w:sz="6" w:space="0" w:color="D3D3D3"/>
            </w:tcBorders>
          </w:tcPr>
          <w:p w14:paraId="00FAD19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Nē</w:t>
            </w:r>
          </w:p>
        </w:tc>
        <w:tc>
          <w:tcPr>
            <w:tcW w:w="816" w:type="pct"/>
            <w:tcBorders>
              <w:left w:val="single" w:sz="6" w:space="0" w:color="D3D3D3"/>
              <w:right w:val="single" w:sz="6" w:space="0" w:color="D3D3D3"/>
            </w:tcBorders>
          </w:tcPr>
          <w:p w14:paraId="314802F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56,6</w:t>
            </w:r>
          </w:p>
        </w:tc>
        <w:tc>
          <w:tcPr>
            <w:tcW w:w="588" w:type="pct"/>
            <w:tcBorders>
              <w:left w:val="single" w:sz="6" w:space="0" w:color="D3D3D3"/>
              <w:right w:val="single" w:sz="6" w:space="0" w:color="D3D3D3"/>
            </w:tcBorders>
          </w:tcPr>
          <w:p w14:paraId="32A5DD6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56 %</w:t>
            </w:r>
          </w:p>
        </w:tc>
        <w:tc>
          <w:tcPr>
            <w:tcW w:w="860" w:type="pct"/>
            <w:tcBorders>
              <w:left w:val="single" w:sz="6" w:space="0" w:color="D3D3D3"/>
              <w:right w:val="single" w:sz="6" w:space="0" w:color="D3D3D3"/>
            </w:tcBorders>
          </w:tcPr>
          <w:p w14:paraId="202A7A9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48,0</w:t>
            </w:r>
          </w:p>
        </w:tc>
        <w:tc>
          <w:tcPr>
            <w:tcW w:w="626" w:type="pct"/>
            <w:tcBorders>
              <w:left w:val="single" w:sz="6" w:space="0" w:color="D3D3D3"/>
              <w:right w:val="single" w:sz="6" w:space="0" w:color="D3D3D3"/>
            </w:tcBorders>
          </w:tcPr>
          <w:p w14:paraId="18ADB25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63 %</w:t>
            </w:r>
          </w:p>
        </w:tc>
      </w:tr>
      <w:tr w:rsidR="005A04B3" w:rsidRPr="00A96ED6" w14:paraId="25D55668" w14:textId="77777777" w:rsidTr="00125454">
        <w:trPr>
          <w:trHeight w:val="244"/>
        </w:trPr>
        <w:tc>
          <w:tcPr>
            <w:tcW w:w="392" w:type="pct"/>
            <w:tcBorders>
              <w:left w:val="single" w:sz="6" w:space="0" w:color="D3D3D3"/>
              <w:right w:val="single" w:sz="6" w:space="0" w:color="D3D3D3"/>
            </w:tcBorders>
          </w:tcPr>
          <w:p w14:paraId="4F894A10" w14:textId="77777777" w:rsidR="005A04B3" w:rsidRPr="00A96ED6" w:rsidRDefault="005A04B3" w:rsidP="00125454">
            <w:pPr>
              <w:jc w:val="both"/>
              <w:rPr>
                <w:rFonts w:ascii="Times New Roman" w:hAnsi="Times New Roman" w:cs="Times New Roman"/>
                <w:b/>
                <w:noProof/>
                <w:sz w:val="24"/>
              </w:rPr>
            </w:pPr>
            <w:r>
              <w:rPr>
                <w:rFonts w:ascii="Times New Roman" w:hAnsi="Times New Roman"/>
                <w:b/>
                <w:i/>
                <w:iCs/>
                <w:sz w:val="24"/>
              </w:rPr>
              <w:t>ENT</w:t>
            </w:r>
          </w:p>
        </w:tc>
        <w:tc>
          <w:tcPr>
            <w:tcW w:w="1015" w:type="pct"/>
            <w:tcBorders>
              <w:left w:val="single" w:sz="6" w:space="0" w:color="D3D3D3"/>
              <w:right w:val="single" w:sz="6" w:space="0" w:color="D3D3D3"/>
            </w:tcBorders>
          </w:tcPr>
          <w:p w14:paraId="60EB2BC4"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MVU – veiktais apsekojums</w:t>
            </w:r>
          </w:p>
        </w:tc>
        <w:tc>
          <w:tcPr>
            <w:tcW w:w="703" w:type="pct"/>
            <w:tcBorders>
              <w:left w:val="single" w:sz="6" w:space="0" w:color="D3D3D3"/>
              <w:right w:val="single" w:sz="6" w:space="0" w:color="D3D3D3"/>
            </w:tcBorders>
          </w:tcPr>
          <w:p w14:paraId="38FAE3E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Jā</w:t>
            </w:r>
          </w:p>
        </w:tc>
        <w:tc>
          <w:tcPr>
            <w:tcW w:w="816" w:type="pct"/>
            <w:tcBorders>
              <w:left w:val="single" w:sz="6" w:space="0" w:color="D3D3D3"/>
              <w:right w:val="single" w:sz="6" w:space="0" w:color="D3D3D3"/>
            </w:tcBorders>
          </w:tcPr>
          <w:p w14:paraId="0C051B3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25,1</w:t>
            </w:r>
          </w:p>
        </w:tc>
        <w:tc>
          <w:tcPr>
            <w:tcW w:w="588" w:type="pct"/>
            <w:tcBorders>
              <w:left w:val="single" w:sz="6" w:space="0" w:color="D3D3D3"/>
              <w:right w:val="single" w:sz="6" w:space="0" w:color="D3D3D3"/>
            </w:tcBorders>
          </w:tcPr>
          <w:p w14:paraId="3AF2A73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25 %</w:t>
            </w:r>
          </w:p>
        </w:tc>
        <w:tc>
          <w:tcPr>
            <w:tcW w:w="860" w:type="pct"/>
            <w:tcBorders>
              <w:left w:val="single" w:sz="6" w:space="0" w:color="D3D3D3"/>
              <w:right w:val="single" w:sz="6" w:space="0" w:color="D3D3D3"/>
            </w:tcBorders>
          </w:tcPr>
          <w:p w14:paraId="0A068BD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19,7</w:t>
            </w:r>
          </w:p>
        </w:tc>
        <w:tc>
          <w:tcPr>
            <w:tcW w:w="626" w:type="pct"/>
            <w:tcBorders>
              <w:left w:val="single" w:sz="6" w:space="0" w:color="D3D3D3"/>
              <w:right w:val="single" w:sz="6" w:space="0" w:color="D3D3D3"/>
            </w:tcBorders>
          </w:tcPr>
          <w:p w14:paraId="383008F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26 %</w:t>
            </w:r>
          </w:p>
        </w:tc>
      </w:tr>
      <w:tr w:rsidR="005A04B3" w:rsidRPr="00A96ED6" w14:paraId="12C35C73" w14:textId="77777777" w:rsidTr="00125454">
        <w:trPr>
          <w:trHeight w:val="244"/>
        </w:trPr>
        <w:tc>
          <w:tcPr>
            <w:tcW w:w="392" w:type="pct"/>
            <w:tcBorders>
              <w:left w:val="single" w:sz="6" w:space="0" w:color="D3D3D3"/>
              <w:right w:val="single" w:sz="6" w:space="0" w:color="D3D3D3"/>
            </w:tcBorders>
          </w:tcPr>
          <w:p w14:paraId="0460A9BA" w14:textId="77777777" w:rsidR="005A04B3" w:rsidRPr="00A96ED6" w:rsidRDefault="005A04B3" w:rsidP="00125454">
            <w:pPr>
              <w:jc w:val="both"/>
              <w:rPr>
                <w:rFonts w:ascii="Times New Roman" w:hAnsi="Times New Roman" w:cs="Times New Roman"/>
                <w:b/>
                <w:noProof/>
                <w:sz w:val="24"/>
              </w:rPr>
            </w:pPr>
            <w:r>
              <w:rPr>
                <w:rFonts w:ascii="Times New Roman" w:hAnsi="Times New Roman"/>
                <w:b/>
                <w:i/>
                <w:iCs/>
                <w:sz w:val="24"/>
              </w:rPr>
              <w:t>ENT</w:t>
            </w:r>
          </w:p>
        </w:tc>
        <w:tc>
          <w:tcPr>
            <w:tcW w:w="1015" w:type="pct"/>
            <w:tcBorders>
              <w:left w:val="single" w:sz="6" w:space="0" w:color="D3D3D3"/>
              <w:right w:val="single" w:sz="6" w:space="0" w:color="D3D3D3"/>
            </w:tcBorders>
          </w:tcPr>
          <w:p w14:paraId="0B5C0529" w14:textId="77777777" w:rsidR="005A04B3" w:rsidRPr="00A96ED6" w:rsidRDefault="005A04B3" w:rsidP="00125454">
            <w:pPr>
              <w:jc w:val="both"/>
              <w:rPr>
                <w:rFonts w:ascii="Times New Roman" w:hAnsi="Times New Roman" w:cs="Times New Roman"/>
                <w:b/>
                <w:noProof/>
                <w:sz w:val="24"/>
              </w:rPr>
            </w:pPr>
            <w:r>
              <w:rPr>
                <w:rFonts w:ascii="Times New Roman" w:hAnsi="Times New Roman"/>
                <w:b/>
                <w:sz w:val="24"/>
              </w:rPr>
              <w:t>MVU – ekstrapolācija</w:t>
            </w:r>
          </w:p>
        </w:tc>
        <w:tc>
          <w:tcPr>
            <w:tcW w:w="703" w:type="pct"/>
            <w:tcBorders>
              <w:left w:val="single" w:sz="6" w:space="0" w:color="D3D3D3"/>
              <w:right w:val="single" w:sz="6" w:space="0" w:color="D3D3D3"/>
            </w:tcBorders>
          </w:tcPr>
          <w:p w14:paraId="643EBF66" w14:textId="77777777" w:rsidR="005A04B3" w:rsidRPr="00A96ED6" w:rsidRDefault="005A04B3" w:rsidP="00125454">
            <w:pPr>
              <w:jc w:val="both"/>
              <w:rPr>
                <w:rFonts w:ascii="Times New Roman" w:hAnsi="Times New Roman" w:cs="Times New Roman"/>
                <w:noProof/>
                <w:sz w:val="24"/>
              </w:rPr>
            </w:pPr>
          </w:p>
        </w:tc>
        <w:tc>
          <w:tcPr>
            <w:tcW w:w="816" w:type="pct"/>
            <w:tcBorders>
              <w:left w:val="single" w:sz="6" w:space="0" w:color="D3D3D3"/>
              <w:right w:val="single" w:sz="6" w:space="0" w:color="D3D3D3"/>
            </w:tcBorders>
          </w:tcPr>
          <w:p w14:paraId="56418D2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19,1</w:t>
            </w:r>
          </w:p>
        </w:tc>
        <w:tc>
          <w:tcPr>
            <w:tcW w:w="588" w:type="pct"/>
            <w:tcBorders>
              <w:left w:val="single" w:sz="6" w:space="0" w:color="D3D3D3"/>
              <w:right w:val="single" w:sz="6" w:space="0" w:color="D3D3D3"/>
            </w:tcBorders>
          </w:tcPr>
          <w:p w14:paraId="2BD1475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19 %</w:t>
            </w:r>
          </w:p>
        </w:tc>
        <w:tc>
          <w:tcPr>
            <w:tcW w:w="860" w:type="pct"/>
            <w:tcBorders>
              <w:left w:val="single" w:sz="6" w:space="0" w:color="D3D3D3"/>
              <w:right w:val="single" w:sz="6" w:space="0" w:color="D3D3D3"/>
            </w:tcBorders>
          </w:tcPr>
          <w:p w14:paraId="16A9DE1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8,3</w:t>
            </w:r>
          </w:p>
        </w:tc>
        <w:tc>
          <w:tcPr>
            <w:tcW w:w="626" w:type="pct"/>
            <w:tcBorders>
              <w:left w:val="single" w:sz="6" w:space="0" w:color="D3D3D3"/>
              <w:right w:val="single" w:sz="6" w:space="0" w:color="D3D3D3"/>
            </w:tcBorders>
          </w:tcPr>
          <w:p w14:paraId="0DB924B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11 %</w:t>
            </w:r>
          </w:p>
        </w:tc>
      </w:tr>
    </w:tbl>
    <w:p w14:paraId="6BBE6FEE" w14:textId="77777777" w:rsidR="005A04B3" w:rsidRPr="00A96ED6" w:rsidRDefault="005A04B3" w:rsidP="005A04B3">
      <w:pPr>
        <w:jc w:val="both"/>
        <w:rPr>
          <w:rFonts w:ascii="Times New Roman" w:hAnsi="Times New Roman" w:cs="Times New Roman"/>
          <w:b/>
          <w:noProof/>
          <w:sz w:val="24"/>
        </w:rPr>
      </w:pPr>
    </w:p>
    <w:p w14:paraId="03D8FA98"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Nīderlandes Statistikas birojs</w:t>
      </w:r>
    </w:p>
    <w:p w14:paraId="361259E2" w14:textId="77777777" w:rsidR="005A04B3" w:rsidRPr="00A96ED6" w:rsidRDefault="005A04B3" w:rsidP="005A04B3">
      <w:pPr>
        <w:jc w:val="both"/>
        <w:rPr>
          <w:rFonts w:ascii="Times New Roman" w:hAnsi="Times New Roman" w:cs="Times New Roman"/>
          <w:noProof/>
          <w:sz w:val="24"/>
        </w:rPr>
      </w:pPr>
    </w:p>
    <w:p w14:paraId="790F0392"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MoS</w:t>
      </w:r>
      <w:r>
        <w:rPr>
          <w:rFonts w:ascii="Times New Roman" w:hAnsi="Times New Roman"/>
          <w:sz w:val="24"/>
        </w:rPr>
        <w:t xml:space="preserve"> ir efektīva apsekojuma apakškopa. Apsekojums ir strukturēts, balstoties uz starptautiskās pakalpojumu tirdzniecības vērtību, un tas iedalīts divās grupās. Lielo uzņēmumu (</w:t>
      </w:r>
      <w:r>
        <w:rPr>
          <w:rFonts w:ascii="Times New Roman" w:hAnsi="Times New Roman"/>
          <w:b/>
          <w:bCs/>
          <w:i/>
          <w:iCs/>
          <w:sz w:val="24"/>
        </w:rPr>
        <w:t>LU</w:t>
      </w:r>
      <w:r>
        <w:rPr>
          <w:rFonts w:ascii="Times New Roman" w:hAnsi="Times New Roman"/>
          <w:sz w:val="24"/>
        </w:rPr>
        <w:t>) grupā ietilpst uzņēmumu grupas ar lielu proporciju no kopējās pakalpojumu vērtības, par kuriem tie ziņo. Ik ceturksni veic šo uzņēmumu integrālu novērtēšanu uzņēmumu grupas (UG) statistikas līmenī. Lielo uzņēmumu skaits mainās ik gadu, piemēram, 2017. gadā apsekoja 466 LU. Apsekojums attiecas uz visiem 74 pakalpojumu posteņiem, un informācija iedalīta pēc valsts.</w:t>
      </w:r>
    </w:p>
    <w:p w14:paraId="5008FB63" w14:textId="77777777" w:rsidR="005A04B3" w:rsidRPr="00A96ED6" w:rsidRDefault="005A04B3" w:rsidP="005A04B3">
      <w:pPr>
        <w:jc w:val="both"/>
        <w:rPr>
          <w:rFonts w:ascii="Times New Roman" w:hAnsi="Times New Roman" w:cs="Times New Roman"/>
          <w:noProof/>
          <w:sz w:val="24"/>
        </w:rPr>
      </w:pPr>
    </w:p>
    <w:p w14:paraId="03A0EED8" w14:textId="77777777" w:rsidR="005A04B3" w:rsidRPr="00A96ED6" w:rsidRDefault="005A04B3" w:rsidP="00D70769">
      <w:pPr>
        <w:keepNext/>
        <w:keepLines/>
        <w:jc w:val="both"/>
        <w:rPr>
          <w:rFonts w:ascii="Times New Roman" w:hAnsi="Times New Roman" w:cs="Times New Roman"/>
          <w:noProof/>
          <w:sz w:val="24"/>
        </w:rPr>
      </w:pPr>
      <w:r>
        <w:rPr>
          <w:rFonts w:ascii="Times New Roman" w:hAnsi="Times New Roman"/>
          <w:b/>
          <w:bCs/>
          <w:i/>
          <w:iCs/>
          <w:sz w:val="24"/>
        </w:rPr>
        <w:lastRenderedPageBreak/>
        <w:t>MVU</w:t>
      </w:r>
      <w:r>
        <w:rPr>
          <w:rFonts w:ascii="Times New Roman" w:hAnsi="Times New Roman"/>
          <w:sz w:val="24"/>
        </w:rPr>
        <w:t xml:space="preserve"> (mazo un vidējo uzņēmumu) grupā ietilpst uzņēmumi ar mazāku proporciju no kopējās starptautiskās pakalpojumu tirdzniecības. Šīs grupas uzņēmumus novērtē ik ceturksni uzņēmumu statistikas līmenī un apseko vienu pilnu gadu. MVU skaits gadā ir aptuveni 5000; tika veikts LU apsekojums. Apsekojums attiecas uz 53 pakalpojumu posteņiem, un iedalījums pēc valsts nav nepieciešams.</w:t>
      </w:r>
    </w:p>
    <w:p w14:paraId="4FF77AD5" w14:textId="77777777" w:rsidR="005A04B3" w:rsidRPr="00A96ED6" w:rsidRDefault="005A04B3" w:rsidP="005A04B3">
      <w:pPr>
        <w:jc w:val="both"/>
        <w:rPr>
          <w:rFonts w:ascii="Times New Roman" w:hAnsi="Times New Roman" w:cs="Times New Roman"/>
          <w:noProof/>
          <w:sz w:val="24"/>
        </w:rPr>
      </w:pPr>
    </w:p>
    <w:p w14:paraId="6430173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Statistiku par starptautisko pakalpojumu tirdzniecību apkopo saskaņā ar Eiropas Parlamenta un Padomes Regulu (EK) 184/2005. Pakalpojumu starptautiskā tirdzniecība (</w:t>
      </w:r>
      <w:r>
        <w:rPr>
          <w:rFonts w:ascii="Times New Roman" w:hAnsi="Times New Roman"/>
          <w:i/>
          <w:iCs/>
          <w:sz w:val="24"/>
        </w:rPr>
        <w:t>ITS</w:t>
      </w:r>
      <w:r>
        <w:rPr>
          <w:rFonts w:ascii="Times New Roman" w:hAnsi="Times New Roman"/>
          <w:sz w:val="24"/>
        </w:rPr>
        <w:t>) attiecas uz visiem pakalpojumu darījumiem starp valsti (t. i., tās iedzīvotājiem un rezidentiuzņēmumiem) un ārvalstīm vai starptautiskām organizācijām (t. i., nerezidentuzņēmumiem vai šīs valsts iedzīvotājiem). Mērķgrupu veido visi rezidentuzņēmumi, kuri sniedz importa vai eksporta pakalpojumus. Datus apkopo, veicot apsekojumus un izmantojot sekundāros datu avotus. Ikgadējās pakalpojumu tirdzniecības ziņā svarīgāko uzņēmumu grupu (klasteri) pakalpojumu sektorā apseko integrāli. Attiecībā uz pārējiem uzņēmumiem veic apsekojumu, balstoties uz izlasi.</w:t>
      </w:r>
    </w:p>
    <w:p w14:paraId="23F79105" w14:textId="77777777" w:rsidR="005A04B3" w:rsidRPr="00A96ED6" w:rsidRDefault="005A04B3" w:rsidP="005A04B3">
      <w:pPr>
        <w:jc w:val="both"/>
        <w:rPr>
          <w:rFonts w:ascii="Times New Roman" w:hAnsi="Times New Roman" w:cs="Times New Roman"/>
          <w:noProof/>
          <w:sz w:val="24"/>
        </w:rPr>
      </w:pPr>
    </w:p>
    <w:p w14:paraId="6B831FD7" w14:textId="77777777" w:rsidR="005A04B3" w:rsidRPr="00A96ED6" w:rsidRDefault="005A04B3" w:rsidP="005A04B3">
      <w:pPr>
        <w:jc w:val="both"/>
        <w:rPr>
          <w:rFonts w:ascii="Times New Roman" w:hAnsi="Times New Roman" w:cs="Times New Roman"/>
          <w:noProof/>
          <w:color w:val="B83B46"/>
          <w:sz w:val="24"/>
        </w:rPr>
      </w:pPr>
      <w:r>
        <w:rPr>
          <w:rFonts w:ascii="Times New Roman" w:hAnsi="Times New Roman"/>
          <w:sz w:val="24"/>
        </w:rPr>
        <w:t xml:space="preserve">Lai noteiktu to pakalpojumu sniegšanas veidu, ko </w:t>
      </w:r>
      <w:r>
        <w:rPr>
          <w:rFonts w:ascii="Times New Roman" w:hAnsi="Times New Roman"/>
          <w:i/>
          <w:iCs/>
          <w:sz w:val="24"/>
        </w:rPr>
        <w:t>ITSS</w:t>
      </w:r>
      <w:r>
        <w:rPr>
          <w:rFonts w:ascii="Times New Roman" w:hAnsi="Times New Roman"/>
          <w:sz w:val="24"/>
        </w:rPr>
        <w:t xml:space="preserve"> uzņēmumi mūsu izlasē izmanto (1., 2. vai 4. veidu), mēs lūdzām mūsu izlases apakškopas uzņēmumus precizēt viņu uzrādīto starptautisko pakalpojumu tirdzniecību iedalījumā pēc pakalpojumu sniegšanas veida. Mēs šo informāciju esam noskaidrojuši, veicot intervijas pa tālruni. Mūsu mērķis bija intervēt izlases lielākos uzņēmumus katrā pakalpojuma kategorijā, lai pareizi attiecinātu vērtības lielāko daļu iedalījumā pēc pakalpojuma uz atbilstošo pakalpojumu piegādes veidu. Mēs arī intervējām mazākus apakškopas uzņēmumus katrā pakalpojuma kategorijā, lai atbilstoši novērtētu vairākuma mazāko uzņēmumu izmantotos pakalpojumu sniegšanas veidus attiecībā uz katru pakalpojumu.</w:t>
      </w:r>
    </w:p>
    <w:p w14:paraId="20696FB2" w14:textId="77777777" w:rsidR="005A04B3" w:rsidRPr="00A96ED6" w:rsidRDefault="005A04B3" w:rsidP="005A04B3">
      <w:pPr>
        <w:jc w:val="both"/>
        <w:rPr>
          <w:rFonts w:ascii="Times New Roman" w:hAnsi="Times New Roman" w:cs="Times New Roman"/>
          <w:noProof/>
          <w:color w:val="B83B46"/>
          <w:sz w:val="24"/>
        </w:rPr>
      </w:pPr>
    </w:p>
    <w:p w14:paraId="07EECB6C" w14:textId="77777777" w:rsidR="005A04B3" w:rsidRPr="00A96ED6" w:rsidRDefault="005A04B3" w:rsidP="005A04B3">
      <w:pPr>
        <w:jc w:val="both"/>
        <w:rPr>
          <w:rFonts w:ascii="Times New Roman" w:hAnsi="Times New Roman" w:cs="Times New Roman"/>
          <w:b/>
          <w:bCs/>
          <w:noProof/>
          <w:sz w:val="24"/>
        </w:rPr>
      </w:pPr>
      <w:r>
        <w:rPr>
          <w:rFonts w:ascii="Times New Roman" w:hAnsi="Times New Roman"/>
          <w:b/>
          <w:color w:val="B83B46"/>
          <w:sz w:val="24"/>
        </w:rPr>
        <w:t xml:space="preserve">III.2. tabula. </w:t>
      </w:r>
      <w:r>
        <w:rPr>
          <w:rFonts w:ascii="Times New Roman" w:hAnsi="Times New Roman"/>
          <w:b/>
          <w:i/>
          <w:iCs/>
          <w:color w:val="B83B46"/>
          <w:sz w:val="24"/>
        </w:rPr>
        <w:t>MoS</w:t>
      </w:r>
      <w:r>
        <w:rPr>
          <w:rFonts w:ascii="Times New Roman" w:hAnsi="Times New Roman"/>
          <w:b/>
          <w:color w:val="B83B46"/>
          <w:sz w:val="24"/>
        </w:rPr>
        <w:t xml:space="preserve"> izpētei un attiecināšanai izvēlētie pakalpojumi, veicot papildu apsekojumus (apsekojot lielos uzņēmumus un ekstrapolētos MVU)</w:t>
      </w:r>
    </w:p>
    <w:p w14:paraId="6EFE93D9" w14:textId="77777777" w:rsidR="005A04B3" w:rsidRPr="00A96ED6" w:rsidRDefault="005A04B3" w:rsidP="005A04B3">
      <w:pPr>
        <w:jc w:val="both"/>
        <w:rPr>
          <w:rFonts w:ascii="Times New Roman" w:hAnsi="Times New Roman" w:cs="Times New Roman"/>
          <w:noProof/>
          <w:sz w:val="24"/>
        </w:rPr>
      </w:pPr>
    </w:p>
    <w:tbl>
      <w:tblPr>
        <w:tblStyle w:val="TableGrid"/>
        <w:tblW w:w="5000" w:type="pct"/>
        <w:tblLayout w:type="fixed"/>
        <w:tblCellMar>
          <w:top w:w="28" w:type="dxa"/>
          <w:left w:w="28" w:type="dxa"/>
          <w:bottom w:w="28" w:type="dxa"/>
          <w:right w:w="28" w:type="dxa"/>
        </w:tblCellMar>
        <w:tblLook w:val="04A0" w:firstRow="1" w:lastRow="0" w:firstColumn="1" w:lastColumn="0" w:noHBand="0" w:noVBand="1"/>
      </w:tblPr>
      <w:tblGrid>
        <w:gridCol w:w="999"/>
        <w:gridCol w:w="855"/>
        <w:gridCol w:w="2370"/>
        <w:gridCol w:w="340"/>
        <w:gridCol w:w="999"/>
        <w:gridCol w:w="999"/>
        <w:gridCol w:w="2569"/>
      </w:tblGrid>
      <w:tr w:rsidR="005A04B3" w:rsidRPr="00A96ED6" w14:paraId="13686B19" w14:textId="77777777" w:rsidTr="00125454">
        <w:trPr>
          <w:trHeight w:val="400"/>
        </w:trPr>
        <w:tc>
          <w:tcPr>
            <w:tcW w:w="547" w:type="pct"/>
            <w:tcBorders>
              <w:left w:val="nil"/>
              <w:bottom w:val="single" w:sz="8" w:space="0" w:color="A6A6A6" w:themeColor="background1" w:themeShade="A6"/>
              <w:right w:val="single" w:sz="8" w:space="0" w:color="A6A6A6" w:themeColor="background1" w:themeShade="A6"/>
            </w:tcBorders>
            <w:shd w:val="clear" w:color="auto" w:fill="F7D6D7"/>
            <w:vAlign w:val="center"/>
          </w:tcPr>
          <w:p w14:paraId="377ACCB7" w14:textId="77777777" w:rsidR="005A04B3" w:rsidRPr="00A96ED6" w:rsidRDefault="005A04B3" w:rsidP="00125454">
            <w:pPr>
              <w:jc w:val="center"/>
              <w:rPr>
                <w:rFonts w:ascii="Times New Roman" w:hAnsi="Times New Roman" w:cs="Times New Roman"/>
                <w:b/>
                <w:bCs/>
                <w:noProof/>
                <w:sz w:val="24"/>
              </w:rPr>
            </w:pPr>
            <w:r>
              <w:rPr>
                <w:rFonts w:ascii="Times New Roman" w:hAnsi="Times New Roman"/>
                <w:b/>
                <w:sz w:val="24"/>
              </w:rPr>
              <w:t>Plūsma</w:t>
            </w:r>
          </w:p>
        </w:tc>
        <w:tc>
          <w:tcPr>
            <w:tcW w:w="468" w:type="pct"/>
            <w:tcBorders>
              <w:left w:val="nil"/>
              <w:bottom w:val="single" w:sz="8" w:space="0" w:color="A6A6A6" w:themeColor="background1" w:themeShade="A6"/>
              <w:right w:val="single" w:sz="8" w:space="0" w:color="A6A6A6" w:themeColor="background1" w:themeShade="A6"/>
            </w:tcBorders>
            <w:shd w:val="clear" w:color="auto" w:fill="F7D6D7"/>
            <w:vAlign w:val="center"/>
          </w:tcPr>
          <w:p w14:paraId="7D0C5D12" w14:textId="77777777" w:rsidR="005A04B3" w:rsidRPr="00A96ED6" w:rsidRDefault="005A04B3" w:rsidP="00125454">
            <w:pPr>
              <w:jc w:val="center"/>
              <w:rPr>
                <w:rFonts w:ascii="Times New Roman" w:hAnsi="Times New Roman" w:cs="Times New Roman"/>
                <w:b/>
                <w:bCs/>
                <w:noProof/>
                <w:sz w:val="24"/>
              </w:rPr>
            </w:pPr>
            <w:r>
              <w:rPr>
                <w:rFonts w:ascii="Times New Roman" w:hAnsi="Times New Roman"/>
                <w:b/>
                <w:sz w:val="24"/>
              </w:rPr>
              <w:t>Pakalpojums</w:t>
            </w:r>
          </w:p>
        </w:tc>
        <w:tc>
          <w:tcPr>
            <w:tcW w:w="1298" w:type="pct"/>
            <w:tcBorders>
              <w:left w:val="single" w:sz="8" w:space="0" w:color="A6A6A6" w:themeColor="background1" w:themeShade="A6"/>
              <w:bottom w:val="single" w:sz="8" w:space="0" w:color="A6A6A6" w:themeColor="background1" w:themeShade="A6"/>
              <w:right w:val="nil"/>
            </w:tcBorders>
            <w:shd w:val="clear" w:color="auto" w:fill="F7D6D7"/>
            <w:vAlign w:val="center"/>
          </w:tcPr>
          <w:p w14:paraId="5E5B7E83" w14:textId="77777777" w:rsidR="005A04B3" w:rsidRPr="00A96ED6" w:rsidRDefault="005A04B3" w:rsidP="00125454">
            <w:pPr>
              <w:jc w:val="center"/>
              <w:rPr>
                <w:rFonts w:ascii="Times New Roman" w:hAnsi="Times New Roman" w:cs="Times New Roman"/>
                <w:b/>
                <w:bCs/>
                <w:noProof/>
                <w:sz w:val="24"/>
              </w:rPr>
            </w:pPr>
            <w:r>
              <w:rPr>
                <w:rFonts w:ascii="Times New Roman" w:hAnsi="Times New Roman"/>
                <w:b/>
                <w:i/>
                <w:iCs/>
                <w:sz w:val="24"/>
              </w:rPr>
              <w:t>MoS</w:t>
            </w:r>
            <w:r>
              <w:rPr>
                <w:rFonts w:ascii="Times New Roman" w:hAnsi="Times New Roman"/>
                <w:b/>
                <w:sz w:val="24"/>
              </w:rPr>
              <w:t xml:space="preserve"> sniedzošo uzņēmumu vidējais svērtais īpatsvars</w:t>
            </w:r>
          </w:p>
        </w:tc>
        <w:tc>
          <w:tcPr>
            <w:tcW w:w="186" w:type="pct"/>
            <w:tcBorders>
              <w:top w:val="nil"/>
              <w:left w:val="nil"/>
              <w:bottom w:val="nil"/>
              <w:right w:val="nil"/>
            </w:tcBorders>
            <w:vAlign w:val="center"/>
          </w:tcPr>
          <w:p w14:paraId="771154E8" w14:textId="77777777" w:rsidR="005A04B3" w:rsidRPr="00A96ED6" w:rsidRDefault="005A04B3" w:rsidP="00125454">
            <w:pPr>
              <w:jc w:val="center"/>
              <w:rPr>
                <w:rFonts w:ascii="Times New Roman" w:hAnsi="Times New Roman" w:cs="Times New Roman"/>
                <w:b/>
                <w:bCs/>
                <w:noProof/>
                <w:sz w:val="24"/>
              </w:rPr>
            </w:pPr>
          </w:p>
        </w:tc>
        <w:tc>
          <w:tcPr>
            <w:tcW w:w="547" w:type="pct"/>
            <w:tcBorders>
              <w:left w:val="nil"/>
              <w:right w:val="nil"/>
            </w:tcBorders>
            <w:shd w:val="clear" w:color="auto" w:fill="F7D6D7"/>
            <w:vAlign w:val="center"/>
          </w:tcPr>
          <w:p w14:paraId="6EF34901" w14:textId="77777777" w:rsidR="005A04B3" w:rsidRPr="00A96ED6" w:rsidRDefault="005A04B3" w:rsidP="00125454">
            <w:pPr>
              <w:jc w:val="center"/>
              <w:rPr>
                <w:rFonts w:ascii="Times New Roman" w:hAnsi="Times New Roman" w:cs="Times New Roman"/>
                <w:b/>
                <w:bCs/>
                <w:noProof/>
                <w:sz w:val="24"/>
              </w:rPr>
            </w:pPr>
            <w:r>
              <w:rPr>
                <w:rFonts w:ascii="Times New Roman" w:hAnsi="Times New Roman"/>
                <w:b/>
                <w:sz w:val="24"/>
              </w:rPr>
              <w:t>Plūsma</w:t>
            </w:r>
          </w:p>
        </w:tc>
        <w:tc>
          <w:tcPr>
            <w:tcW w:w="547" w:type="pct"/>
            <w:tcBorders>
              <w:left w:val="nil"/>
              <w:right w:val="single" w:sz="8" w:space="0" w:color="A6A6A6" w:themeColor="background1" w:themeShade="A6"/>
            </w:tcBorders>
            <w:shd w:val="clear" w:color="auto" w:fill="F7D6D7"/>
            <w:vAlign w:val="center"/>
          </w:tcPr>
          <w:p w14:paraId="0644ADF8" w14:textId="77777777" w:rsidR="005A04B3" w:rsidRPr="00A96ED6" w:rsidRDefault="005A04B3" w:rsidP="00125454">
            <w:pPr>
              <w:jc w:val="center"/>
              <w:rPr>
                <w:rFonts w:ascii="Times New Roman" w:hAnsi="Times New Roman" w:cs="Times New Roman"/>
                <w:b/>
                <w:bCs/>
                <w:noProof/>
                <w:sz w:val="24"/>
              </w:rPr>
            </w:pPr>
            <w:r>
              <w:rPr>
                <w:rFonts w:ascii="Times New Roman" w:hAnsi="Times New Roman"/>
                <w:b/>
                <w:sz w:val="24"/>
              </w:rPr>
              <w:t>Pakalpojums</w:t>
            </w:r>
          </w:p>
        </w:tc>
        <w:tc>
          <w:tcPr>
            <w:tcW w:w="1407" w:type="pct"/>
            <w:tcBorders>
              <w:left w:val="single" w:sz="8" w:space="0" w:color="A6A6A6" w:themeColor="background1" w:themeShade="A6"/>
              <w:right w:val="nil"/>
            </w:tcBorders>
            <w:shd w:val="clear" w:color="auto" w:fill="F7D6D7"/>
            <w:vAlign w:val="center"/>
          </w:tcPr>
          <w:p w14:paraId="13D2A74A" w14:textId="77777777" w:rsidR="005A04B3" w:rsidRPr="00A96ED6" w:rsidRDefault="005A04B3" w:rsidP="00125454">
            <w:pPr>
              <w:jc w:val="center"/>
              <w:rPr>
                <w:rFonts w:ascii="Times New Roman" w:hAnsi="Times New Roman" w:cs="Times New Roman"/>
                <w:b/>
                <w:bCs/>
                <w:noProof/>
                <w:sz w:val="24"/>
              </w:rPr>
            </w:pPr>
            <w:r>
              <w:rPr>
                <w:rFonts w:ascii="Times New Roman" w:hAnsi="Times New Roman"/>
                <w:b/>
                <w:i/>
                <w:iCs/>
                <w:sz w:val="24"/>
              </w:rPr>
              <w:t>MoS</w:t>
            </w:r>
            <w:r>
              <w:rPr>
                <w:rFonts w:ascii="Times New Roman" w:hAnsi="Times New Roman"/>
                <w:b/>
                <w:sz w:val="24"/>
              </w:rPr>
              <w:t xml:space="preserve"> sniedzošo uzņēmumu vidējais svērtais īpatsvars</w:t>
            </w:r>
          </w:p>
        </w:tc>
      </w:tr>
      <w:tr w:rsidR="005A04B3" w:rsidRPr="00A96ED6" w14:paraId="1B5082BF"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27E14DD0"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0972F317"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SA</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9E47A9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40 %</w:t>
            </w:r>
          </w:p>
        </w:tc>
        <w:tc>
          <w:tcPr>
            <w:tcW w:w="186" w:type="pct"/>
            <w:tcBorders>
              <w:top w:val="nil"/>
              <w:left w:val="nil"/>
              <w:bottom w:val="nil"/>
              <w:right w:val="nil"/>
            </w:tcBorders>
          </w:tcPr>
          <w:p w14:paraId="6D40E141" w14:textId="77777777" w:rsidR="005A04B3" w:rsidRPr="00A96ED6" w:rsidRDefault="005A04B3" w:rsidP="00125454">
            <w:pPr>
              <w:jc w:val="both"/>
              <w:rPr>
                <w:rFonts w:ascii="Times New Roman" w:hAnsi="Times New Roman" w:cs="Times New Roman"/>
                <w:noProof/>
                <w:sz w:val="24"/>
              </w:rPr>
            </w:pPr>
          </w:p>
        </w:tc>
        <w:tc>
          <w:tcPr>
            <w:tcW w:w="547" w:type="pct"/>
            <w:tcBorders>
              <w:left w:val="nil"/>
              <w:bottom w:val="single" w:sz="8" w:space="0" w:color="A6A6A6" w:themeColor="background1" w:themeShade="A6"/>
              <w:right w:val="nil"/>
            </w:tcBorders>
          </w:tcPr>
          <w:p w14:paraId="6D0E5CFE"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Imports</w:t>
            </w:r>
          </w:p>
        </w:tc>
        <w:tc>
          <w:tcPr>
            <w:tcW w:w="547" w:type="pct"/>
            <w:tcBorders>
              <w:left w:val="nil"/>
              <w:bottom w:val="single" w:sz="8" w:space="0" w:color="A6A6A6" w:themeColor="background1" w:themeShade="A6"/>
              <w:right w:val="single" w:sz="8" w:space="0" w:color="A6A6A6" w:themeColor="background1" w:themeShade="A6"/>
            </w:tcBorders>
          </w:tcPr>
          <w:p w14:paraId="5B126925"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SA</w:t>
            </w:r>
          </w:p>
        </w:tc>
        <w:tc>
          <w:tcPr>
            <w:tcW w:w="1407" w:type="pct"/>
            <w:tcBorders>
              <w:left w:val="single" w:sz="8" w:space="0" w:color="A6A6A6" w:themeColor="background1" w:themeShade="A6"/>
              <w:bottom w:val="single" w:sz="8" w:space="0" w:color="A6A6A6" w:themeColor="background1" w:themeShade="A6"/>
              <w:right w:val="nil"/>
            </w:tcBorders>
          </w:tcPr>
          <w:p w14:paraId="6C58876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43 %</w:t>
            </w:r>
          </w:p>
        </w:tc>
      </w:tr>
      <w:tr w:rsidR="005A04B3" w:rsidRPr="00A96ED6" w14:paraId="1B5C7CD2"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7AB48F8E"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7BF4474C"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SB</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560339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40 %</w:t>
            </w:r>
          </w:p>
        </w:tc>
        <w:tc>
          <w:tcPr>
            <w:tcW w:w="186" w:type="pct"/>
            <w:tcBorders>
              <w:top w:val="nil"/>
              <w:left w:val="nil"/>
              <w:bottom w:val="nil"/>
              <w:right w:val="nil"/>
            </w:tcBorders>
          </w:tcPr>
          <w:p w14:paraId="36A8AB09" w14:textId="77777777" w:rsidR="005A04B3" w:rsidRPr="00A96ED6" w:rsidRDefault="005A04B3" w:rsidP="00125454">
            <w:pPr>
              <w:jc w:val="both"/>
              <w:rPr>
                <w:rFonts w:ascii="Times New Roman" w:hAnsi="Times New Roman" w:cs="Times New Roman"/>
                <w:noProof/>
                <w:sz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7FB6370E"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0C6B1C89" w14:textId="77777777" w:rsidR="005A04B3" w:rsidRPr="00A96ED6" w:rsidRDefault="005A04B3" w:rsidP="00125454">
            <w:pPr>
              <w:jc w:val="both"/>
              <w:rPr>
                <w:rFonts w:ascii="Times New Roman" w:hAnsi="Times New Roman" w:cs="Times New Roman"/>
                <w:b/>
                <w:bCs/>
                <w:noProof/>
                <w:sz w:val="24"/>
              </w:rPr>
            </w:pPr>
            <w:r>
              <w:rPr>
                <w:rFonts w:ascii="Times New Roman" w:hAnsi="Times New Roman"/>
                <w:b/>
                <w:sz w:val="24"/>
              </w:rPr>
              <w:t>SB</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04325E6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44 %</w:t>
            </w:r>
          </w:p>
        </w:tc>
      </w:tr>
      <w:tr w:rsidR="005A04B3" w:rsidRPr="00A96ED6" w14:paraId="06ACE658"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462D513E"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3927FE7"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SI1</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3641AC97"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52 %</w:t>
            </w:r>
          </w:p>
        </w:tc>
        <w:tc>
          <w:tcPr>
            <w:tcW w:w="186" w:type="pct"/>
            <w:tcBorders>
              <w:top w:val="nil"/>
              <w:left w:val="nil"/>
              <w:bottom w:val="nil"/>
              <w:right w:val="nil"/>
            </w:tcBorders>
          </w:tcPr>
          <w:p w14:paraId="1086F75F"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24CCBB2D"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D3561A5"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SI1</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3EFEEE6"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40 %</w:t>
            </w:r>
          </w:p>
        </w:tc>
      </w:tr>
      <w:tr w:rsidR="005A04B3" w:rsidRPr="00A96ED6" w14:paraId="43ED1D72"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320D69F4"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7A68105"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SI2X</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59B06C50"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16 %</w:t>
            </w:r>
          </w:p>
        </w:tc>
        <w:tc>
          <w:tcPr>
            <w:tcW w:w="186" w:type="pct"/>
            <w:tcBorders>
              <w:top w:val="nil"/>
              <w:left w:val="nil"/>
              <w:bottom w:val="nil"/>
              <w:right w:val="nil"/>
            </w:tcBorders>
          </w:tcPr>
          <w:p w14:paraId="60382E8C"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665EA9DE"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8A790E6"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SI2X</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F6EACEF"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25 %</w:t>
            </w:r>
          </w:p>
        </w:tc>
      </w:tr>
      <w:tr w:rsidR="005A04B3" w:rsidRPr="00A96ED6" w14:paraId="28B75942"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7A8F8955"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6F9489CC"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S131</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30774422"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53 %</w:t>
            </w:r>
          </w:p>
        </w:tc>
        <w:tc>
          <w:tcPr>
            <w:tcW w:w="186" w:type="pct"/>
            <w:tcBorders>
              <w:top w:val="nil"/>
              <w:left w:val="nil"/>
              <w:bottom w:val="nil"/>
              <w:right w:val="nil"/>
            </w:tcBorders>
          </w:tcPr>
          <w:p w14:paraId="6A7D8AEA"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6D47268B"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D9EA625"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S131</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A58B8D4"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10 %</w:t>
            </w:r>
          </w:p>
        </w:tc>
      </w:tr>
      <w:tr w:rsidR="005A04B3" w:rsidRPr="00A96ED6" w14:paraId="158779C2"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1CE81451"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0E602B04"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SI32</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A5EE5CA"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80 %</w:t>
            </w:r>
          </w:p>
        </w:tc>
        <w:tc>
          <w:tcPr>
            <w:tcW w:w="186" w:type="pct"/>
            <w:tcBorders>
              <w:top w:val="nil"/>
              <w:left w:val="nil"/>
              <w:bottom w:val="nil"/>
              <w:right w:val="nil"/>
            </w:tcBorders>
          </w:tcPr>
          <w:p w14:paraId="45A225BD"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788E95B4"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111216A0"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SI32</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DFAB1E4"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7 %</w:t>
            </w:r>
          </w:p>
        </w:tc>
      </w:tr>
      <w:tr w:rsidR="005A04B3" w:rsidRPr="00A96ED6" w14:paraId="3EC9C065"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0956B9C2"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F20F661"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SJ111</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0E98DC34"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40 %</w:t>
            </w:r>
          </w:p>
        </w:tc>
        <w:tc>
          <w:tcPr>
            <w:tcW w:w="186" w:type="pct"/>
            <w:tcBorders>
              <w:top w:val="nil"/>
              <w:left w:val="nil"/>
              <w:bottom w:val="nil"/>
              <w:right w:val="nil"/>
            </w:tcBorders>
          </w:tcPr>
          <w:p w14:paraId="19447F20"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73CDA5FF"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3660A65"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SJ111</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CA987C0"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63 %</w:t>
            </w:r>
          </w:p>
        </w:tc>
      </w:tr>
      <w:tr w:rsidR="005A04B3" w:rsidRPr="00A96ED6" w14:paraId="72060667"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5CE6AF0B"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18D6165C"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SJ12</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8248755"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80 %</w:t>
            </w:r>
          </w:p>
        </w:tc>
        <w:tc>
          <w:tcPr>
            <w:tcW w:w="186" w:type="pct"/>
            <w:tcBorders>
              <w:top w:val="nil"/>
              <w:left w:val="nil"/>
              <w:bottom w:val="nil"/>
              <w:right w:val="nil"/>
            </w:tcBorders>
          </w:tcPr>
          <w:p w14:paraId="5C68C5C2"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3A77834F"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15F553C1"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SJ12</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F9AD5B9"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69 %</w:t>
            </w:r>
          </w:p>
        </w:tc>
      </w:tr>
      <w:tr w:rsidR="005A04B3" w:rsidRPr="00A96ED6" w14:paraId="0A424F81"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6C308258"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1C055D96"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SJ211</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4E40176"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62 %</w:t>
            </w:r>
          </w:p>
        </w:tc>
        <w:tc>
          <w:tcPr>
            <w:tcW w:w="186" w:type="pct"/>
            <w:tcBorders>
              <w:top w:val="nil"/>
              <w:left w:val="nil"/>
              <w:bottom w:val="nil"/>
              <w:right w:val="nil"/>
            </w:tcBorders>
          </w:tcPr>
          <w:p w14:paraId="0A18C7AA"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73B07648"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3B6AAD5"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SJ211</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1C47ED4"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67 %</w:t>
            </w:r>
          </w:p>
        </w:tc>
      </w:tr>
      <w:tr w:rsidR="005A04B3" w:rsidRPr="00A96ED6" w14:paraId="5C9C25C6"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2CF0BC17"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A6C88FC"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SJ212</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0D00217"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27 %</w:t>
            </w:r>
          </w:p>
        </w:tc>
        <w:tc>
          <w:tcPr>
            <w:tcW w:w="186" w:type="pct"/>
            <w:tcBorders>
              <w:top w:val="nil"/>
              <w:left w:val="nil"/>
              <w:bottom w:val="nil"/>
              <w:right w:val="nil"/>
            </w:tcBorders>
          </w:tcPr>
          <w:p w14:paraId="66ECFE53"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2CE5AB6B"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01EDE59E"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SJ212</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E8E854A"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27 %</w:t>
            </w:r>
          </w:p>
        </w:tc>
      </w:tr>
      <w:tr w:rsidR="005A04B3" w:rsidRPr="00A96ED6" w14:paraId="45BC6C7D" w14:textId="77777777" w:rsidTr="00125454">
        <w:trPr>
          <w:trHeight w:val="242"/>
        </w:trPr>
        <w:tc>
          <w:tcPr>
            <w:tcW w:w="547" w:type="pct"/>
            <w:tcBorders>
              <w:top w:val="single" w:sz="8" w:space="0" w:color="A6A6A6" w:themeColor="background1" w:themeShade="A6"/>
              <w:left w:val="nil"/>
              <w:bottom w:val="single" w:sz="8" w:space="0" w:color="A6A6A6" w:themeColor="background1" w:themeShade="A6"/>
              <w:right w:val="nil"/>
            </w:tcBorders>
          </w:tcPr>
          <w:p w14:paraId="6D620F1E"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65EAEB35"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SJ213</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004E2D18"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34 %</w:t>
            </w:r>
          </w:p>
        </w:tc>
        <w:tc>
          <w:tcPr>
            <w:tcW w:w="186" w:type="pct"/>
            <w:tcBorders>
              <w:top w:val="nil"/>
              <w:left w:val="nil"/>
              <w:bottom w:val="nil"/>
              <w:right w:val="nil"/>
            </w:tcBorders>
          </w:tcPr>
          <w:p w14:paraId="5224A737"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632FDD58"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E4B6491"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SJ213</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D5DE238"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47 %</w:t>
            </w:r>
          </w:p>
        </w:tc>
      </w:tr>
      <w:tr w:rsidR="005A04B3" w:rsidRPr="00A96ED6" w14:paraId="6DB37F0A"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689AD1D9"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167154E4"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SJ22</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4D26741"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53 %</w:t>
            </w:r>
          </w:p>
        </w:tc>
        <w:tc>
          <w:tcPr>
            <w:tcW w:w="186" w:type="pct"/>
            <w:tcBorders>
              <w:top w:val="nil"/>
              <w:left w:val="nil"/>
              <w:bottom w:val="nil"/>
              <w:right w:val="nil"/>
            </w:tcBorders>
          </w:tcPr>
          <w:p w14:paraId="66CFD378"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4DF09EE6"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30CC482"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SJ22</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3BDB78BB"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70 %</w:t>
            </w:r>
          </w:p>
        </w:tc>
      </w:tr>
      <w:tr w:rsidR="005A04B3" w:rsidRPr="00A96ED6" w14:paraId="3DA3F96F"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1A1D8C0F"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7A92E4CD"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SJ311</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0608601"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69 %</w:t>
            </w:r>
          </w:p>
        </w:tc>
        <w:tc>
          <w:tcPr>
            <w:tcW w:w="186" w:type="pct"/>
            <w:tcBorders>
              <w:top w:val="nil"/>
              <w:left w:val="nil"/>
              <w:bottom w:val="nil"/>
              <w:right w:val="nil"/>
            </w:tcBorders>
          </w:tcPr>
          <w:p w14:paraId="4201C62E"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591CA940"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B95F496"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SJ311</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02D4ED65"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47 %</w:t>
            </w:r>
          </w:p>
        </w:tc>
      </w:tr>
      <w:tr w:rsidR="005A04B3" w:rsidRPr="00A96ED6" w14:paraId="027FC010"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56A4E494"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0EE1D6AA"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SJ312</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08F4E385"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7 %</w:t>
            </w:r>
          </w:p>
        </w:tc>
        <w:tc>
          <w:tcPr>
            <w:tcW w:w="186" w:type="pct"/>
            <w:tcBorders>
              <w:top w:val="nil"/>
              <w:left w:val="nil"/>
              <w:bottom w:val="nil"/>
              <w:right w:val="nil"/>
            </w:tcBorders>
          </w:tcPr>
          <w:p w14:paraId="35C91BCA"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7F3BF03E"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97C6EE3"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SJ312</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5B6D7BF"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6 %</w:t>
            </w:r>
          </w:p>
        </w:tc>
      </w:tr>
      <w:tr w:rsidR="005A04B3" w:rsidRPr="00A96ED6" w14:paraId="7AD94B8D"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79F7DB15"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49CBA74"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SJ313</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BA9CE6D"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65 %</w:t>
            </w:r>
          </w:p>
        </w:tc>
        <w:tc>
          <w:tcPr>
            <w:tcW w:w="186" w:type="pct"/>
            <w:tcBorders>
              <w:top w:val="nil"/>
              <w:left w:val="nil"/>
              <w:bottom w:val="nil"/>
              <w:right w:val="nil"/>
            </w:tcBorders>
          </w:tcPr>
          <w:p w14:paraId="3C612714"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7625114A"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07153AB9"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SJ313</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547A81FB"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75 %</w:t>
            </w:r>
          </w:p>
        </w:tc>
      </w:tr>
      <w:tr w:rsidR="005A04B3" w:rsidRPr="00A96ED6" w14:paraId="7073A9FE" w14:textId="77777777" w:rsidTr="00125454">
        <w:tc>
          <w:tcPr>
            <w:tcW w:w="547" w:type="pct"/>
            <w:tcBorders>
              <w:top w:val="single" w:sz="8" w:space="0" w:color="A6A6A6" w:themeColor="background1" w:themeShade="A6"/>
              <w:left w:val="nil"/>
              <w:bottom w:val="single" w:sz="4" w:space="0" w:color="BFBFBF" w:themeColor="background1" w:themeShade="BF"/>
              <w:right w:val="nil"/>
            </w:tcBorders>
          </w:tcPr>
          <w:p w14:paraId="7D346A76"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lastRenderedPageBreak/>
              <w:t>Eksports</w:t>
            </w:r>
          </w:p>
        </w:tc>
        <w:tc>
          <w:tcPr>
            <w:tcW w:w="468" w:type="pct"/>
            <w:tcBorders>
              <w:top w:val="single" w:sz="8" w:space="0" w:color="A6A6A6" w:themeColor="background1" w:themeShade="A6"/>
              <w:left w:val="nil"/>
              <w:bottom w:val="single" w:sz="4" w:space="0" w:color="BFBFBF" w:themeColor="background1" w:themeShade="BF"/>
              <w:right w:val="single" w:sz="8" w:space="0" w:color="A6A6A6" w:themeColor="background1" w:themeShade="A6"/>
            </w:tcBorders>
          </w:tcPr>
          <w:p w14:paraId="5EE53603"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SJ321</w:t>
            </w:r>
          </w:p>
        </w:tc>
        <w:tc>
          <w:tcPr>
            <w:tcW w:w="1298" w:type="pct"/>
            <w:tcBorders>
              <w:top w:val="single" w:sz="8" w:space="0" w:color="A6A6A6" w:themeColor="background1" w:themeShade="A6"/>
              <w:left w:val="single" w:sz="8" w:space="0" w:color="A6A6A6" w:themeColor="background1" w:themeShade="A6"/>
              <w:bottom w:val="single" w:sz="4" w:space="0" w:color="BFBFBF" w:themeColor="background1" w:themeShade="BF"/>
              <w:right w:val="nil"/>
            </w:tcBorders>
          </w:tcPr>
          <w:p w14:paraId="1A5608C1"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54 %</w:t>
            </w:r>
          </w:p>
        </w:tc>
        <w:tc>
          <w:tcPr>
            <w:tcW w:w="186" w:type="pct"/>
            <w:tcBorders>
              <w:top w:val="nil"/>
              <w:left w:val="nil"/>
              <w:bottom w:val="single" w:sz="4" w:space="0" w:color="BFBFBF" w:themeColor="background1" w:themeShade="BF"/>
              <w:right w:val="nil"/>
            </w:tcBorders>
          </w:tcPr>
          <w:p w14:paraId="719A8AA9" w14:textId="77777777" w:rsidR="005A04B3" w:rsidRPr="00A96ED6" w:rsidRDefault="005A04B3" w:rsidP="00125454">
            <w:pPr>
              <w:jc w:val="both"/>
              <w:rPr>
                <w:rFonts w:ascii="Times New Roman" w:hAnsi="Times New Roman" w:cs="Times New Roman"/>
                <w:b/>
                <w:bCs/>
                <w:noProof/>
                <w:sz w:val="24"/>
                <w:szCs w:val="24"/>
              </w:rPr>
            </w:pPr>
          </w:p>
        </w:tc>
        <w:tc>
          <w:tcPr>
            <w:tcW w:w="547" w:type="pct"/>
            <w:tcBorders>
              <w:top w:val="single" w:sz="8" w:space="0" w:color="A6A6A6" w:themeColor="background1" w:themeShade="A6"/>
              <w:left w:val="nil"/>
              <w:bottom w:val="single" w:sz="4" w:space="0" w:color="BFBFBF" w:themeColor="background1" w:themeShade="BF"/>
              <w:right w:val="nil"/>
            </w:tcBorders>
          </w:tcPr>
          <w:p w14:paraId="50C65839"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4" w:space="0" w:color="BFBFBF" w:themeColor="background1" w:themeShade="BF"/>
              <w:right w:val="single" w:sz="8" w:space="0" w:color="A6A6A6" w:themeColor="background1" w:themeShade="A6"/>
            </w:tcBorders>
          </w:tcPr>
          <w:p w14:paraId="64337306"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SJ321</w:t>
            </w:r>
          </w:p>
        </w:tc>
        <w:tc>
          <w:tcPr>
            <w:tcW w:w="1407" w:type="pct"/>
            <w:tcBorders>
              <w:top w:val="single" w:sz="8" w:space="0" w:color="A6A6A6" w:themeColor="background1" w:themeShade="A6"/>
              <w:left w:val="single" w:sz="8" w:space="0" w:color="A6A6A6" w:themeColor="background1" w:themeShade="A6"/>
              <w:bottom w:val="single" w:sz="4" w:space="0" w:color="BFBFBF" w:themeColor="background1" w:themeShade="BF"/>
              <w:right w:val="nil"/>
            </w:tcBorders>
          </w:tcPr>
          <w:p w14:paraId="24D091BC"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57 %</w:t>
            </w:r>
          </w:p>
        </w:tc>
      </w:tr>
      <w:tr w:rsidR="005A04B3" w:rsidRPr="00A96ED6" w14:paraId="2DD97241" w14:textId="77777777" w:rsidTr="00125454">
        <w:tc>
          <w:tcPr>
            <w:tcW w:w="547" w:type="pct"/>
            <w:tcBorders>
              <w:top w:val="single" w:sz="4" w:space="0" w:color="BFBFBF" w:themeColor="background1" w:themeShade="BF"/>
              <w:left w:val="nil"/>
              <w:bottom w:val="single" w:sz="8" w:space="0" w:color="A6A6A6" w:themeColor="background1" w:themeShade="A6"/>
              <w:right w:val="nil"/>
            </w:tcBorders>
          </w:tcPr>
          <w:p w14:paraId="204D672B"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4" w:space="0" w:color="BFBFBF" w:themeColor="background1" w:themeShade="BF"/>
              <w:left w:val="nil"/>
              <w:bottom w:val="single" w:sz="8" w:space="0" w:color="A6A6A6" w:themeColor="background1" w:themeShade="A6"/>
              <w:right w:val="single" w:sz="8" w:space="0" w:color="A6A6A6" w:themeColor="background1" w:themeShade="A6"/>
            </w:tcBorders>
          </w:tcPr>
          <w:p w14:paraId="547B93B1"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SJ322</w:t>
            </w:r>
          </w:p>
        </w:tc>
        <w:tc>
          <w:tcPr>
            <w:tcW w:w="1298" w:type="pct"/>
            <w:tcBorders>
              <w:top w:val="single" w:sz="4" w:space="0" w:color="BFBFBF" w:themeColor="background1" w:themeShade="BF"/>
              <w:left w:val="single" w:sz="8" w:space="0" w:color="A6A6A6" w:themeColor="background1" w:themeShade="A6"/>
              <w:bottom w:val="single" w:sz="8" w:space="0" w:color="A6A6A6" w:themeColor="background1" w:themeShade="A6"/>
              <w:right w:val="nil"/>
            </w:tcBorders>
          </w:tcPr>
          <w:p w14:paraId="23DDDA8C"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34 %</w:t>
            </w:r>
          </w:p>
        </w:tc>
        <w:tc>
          <w:tcPr>
            <w:tcW w:w="186" w:type="pct"/>
            <w:tcBorders>
              <w:top w:val="single" w:sz="4" w:space="0" w:color="BFBFBF" w:themeColor="background1" w:themeShade="BF"/>
              <w:left w:val="nil"/>
              <w:bottom w:val="nil"/>
              <w:right w:val="nil"/>
            </w:tcBorders>
          </w:tcPr>
          <w:p w14:paraId="11160042"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4" w:space="0" w:color="BFBFBF" w:themeColor="background1" w:themeShade="BF"/>
              <w:left w:val="nil"/>
              <w:bottom w:val="single" w:sz="8" w:space="0" w:color="A6A6A6" w:themeColor="background1" w:themeShade="A6"/>
              <w:right w:val="nil"/>
            </w:tcBorders>
          </w:tcPr>
          <w:p w14:paraId="14149DD3"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4" w:space="0" w:color="BFBFBF" w:themeColor="background1" w:themeShade="BF"/>
              <w:left w:val="nil"/>
              <w:bottom w:val="single" w:sz="8" w:space="0" w:color="A6A6A6" w:themeColor="background1" w:themeShade="A6"/>
              <w:right w:val="single" w:sz="8" w:space="0" w:color="A6A6A6" w:themeColor="background1" w:themeShade="A6"/>
            </w:tcBorders>
          </w:tcPr>
          <w:p w14:paraId="75F763D1"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SJ322</w:t>
            </w:r>
          </w:p>
        </w:tc>
        <w:tc>
          <w:tcPr>
            <w:tcW w:w="1407" w:type="pct"/>
            <w:tcBorders>
              <w:top w:val="single" w:sz="4" w:space="0" w:color="BFBFBF" w:themeColor="background1" w:themeShade="BF"/>
              <w:left w:val="single" w:sz="8" w:space="0" w:color="A6A6A6" w:themeColor="background1" w:themeShade="A6"/>
              <w:bottom w:val="single" w:sz="8" w:space="0" w:color="A6A6A6" w:themeColor="background1" w:themeShade="A6"/>
              <w:right w:val="nil"/>
            </w:tcBorders>
          </w:tcPr>
          <w:p w14:paraId="2EBD43A9"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33 %</w:t>
            </w:r>
          </w:p>
        </w:tc>
      </w:tr>
      <w:tr w:rsidR="005A04B3" w:rsidRPr="00A96ED6" w14:paraId="312E1EAF"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0A00E283"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EFE6639"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SJ323</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0A4801B"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11 %</w:t>
            </w:r>
          </w:p>
        </w:tc>
        <w:tc>
          <w:tcPr>
            <w:tcW w:w="186" w:type="pct"/>
            <w:tcBorders>
              <w:top w:val="nil"/>
              <w:left w:val="nil"/>
              <w:bottom w:val="nil"/>
              <w:right w:val="nil"/>
            </w:tcBorders>
          </w:tcPr>
          <w:p w14:paraId="21D37F20"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49C0B701"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01398D0A"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SJ323</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7E46CC9"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17 %</w:t>
            </w:r>
          </w:p>
        </w:tc>
      </w:tr>
      <w:tr w:rsidR="005A04B3" w:rsidRPr="00A96ED6" w14:paraId="17DF3FC7"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515BDF60"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C95461F"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SJ33</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5AFE623"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55 %</w:t>
            </w:r>
          </w:p>
        </w:tc>
        <w:tc>
          <w:tcPr>
            <w:tcW w:w="186" w:type="pct"/>
            <w:tcBorders>
              <w:top w:val="nil"/>
              <w:left w:val="nil"/>
              <w:bottom w:val="nil"/>
              <w:right w:val="nil"/>
            </w:tcBorders>
          </w:tcPr>
          <w:p w14:paraId="181C7C26"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17D37076"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58E0A41"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SJ33</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552C199B"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50 %</w:t>
            </w:r>
          </w:p>
        </w:tc>
      </w:tr>
      <w:tr w:rsidR="005A04B3" w:rsidRPr="00A96ED6" w14:paraId="63A0987A"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6A9E816B"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5DD7D4B0"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SJ34</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3C075694"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44 %</w:t>
            </w:r>
          </w:p>
        </w:tc>
        <w:tc>
          <w:tcPr>
            <w:tcW w:w="186" w:type="pct"/>
            <w:tcBorders>
              <w:top w:val="nil"/>
              <w:left w:val="nil"/>
              <w:bottom w:val="nil"/>
              <w:right w:val="nil"/>
            </w:tcBorders>
          </w:tcPr>
          <w:p w14:paraId="0091422A"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5FA3E2EE"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D459B9B"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SJ34</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26F51C3"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58 %</w:t>
            </w:r>
          </w:p>
        </w:tc>
      </w:tr>
      <w:tr w:rsidR="005A04B3" w:rsidRPr="00A96ED6" w14:paraId="77510002"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23067D14"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4AF92C4D"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SJ35</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54255D1D"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76 %</w:t>
            </w:r>
          </w:p>
        </w:tc>
        <w:tc>
          <w:tcPr>
            <w:tcW w:w="186" w:type="pct"/>
            <w:tcBorders>
              <w:top w:val="nil"/>
              <w:left w:val="nil"/>
              <w:bottom w:val="nil"/>
              <w:right w:val="nil"/>
            </w:tcBorders>
          </w:tcPr>
          <w:p w14:paraId="387204E4"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09327320"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6F77535C"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SJ35</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4FC5EE3A"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42 %</w:t>
            </w:r>
          </w:p>
        </w:tc>
      </w:tr>
      <w:tr w:rsidR="005A04B3" w:rsidRPr="00A96ED6" w14:paraId="798F8D01"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797A3DDD"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61A45247"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SK1X</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7F54588"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83 %</w:t>
            </w:r>
          </w:p>
        </w:tc>
        <w:tc>
          <w:tcPr>
            <w:tcW w:w="186" w:type="pct"/>
            <w:tcBorders>
              <w:top w:val="nil"/>
              <w:left w:val="nil"/>
              <w:bottom w:val="nil"/>
              <w:right w:val="nil"/>
            </w:tcBorders>
          </w:tcPr>
          <w:p w14:paraId="17796726"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2776D048"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14212BD5"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SK1X</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579B3D67"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85 %</w:t>
            </w:r>
          </w:p>
        </w:tc>
      </w:tr>
      <w:tr w:rsidR="005A04B3" w:rsidRPr="00A96ED6" w14:paraId="0E78ACD9"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1321517B"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003FA7BD"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SK21</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2512BF26"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32 %</w:t>
            </w:r>
          </w:p>
        </w:tc>
        <w:tc>
          <w:tcPr>
            <w:tcW w:w="186" w:type="pct"/>
            <w:tcBorders>
              <w:top w:val="nil"/>
              <w:left w:val="nil"/>
              <w:bottom w:val="nil"/>
              <w:right w:val="nil"/>
            </w:tcBorders>
          </w:tcPr>
          <w:p w14:paraId="5B3BE534"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23D4E04C"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38AD865F"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SK21</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7408BE47"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9 %</w:t>
            </w:r>
          </w:p>
        </w:tc>
      </w:tr>
      <w:tr w:rsidR="005A04B3" w:rsidRPr="00A96ED6" w14:paraId="41815647" w14:textId="77777777" w:rsidTr="00125454">
        <w:tc>
          <w:tcPr>
            <w:tcW w:w="547" w:type="pct"/>
            <w:tcBorders>
              <w:top w:val="single" w:sz="8" w:space="0" w:color="A6A6A6" w:themeColor="background1" w:themeShade="A6"/>
              <w:left w:val="nil"/>
              <w:bottom w:val="single" w:sz="8" w:space="0" w:color="A6A6A6" w:themeColor="background1" w:themeShade="A6"/>
              <w:right w:val="nil"/>
            </w:tcBorders>
          </w:tcPr>
          <w:p w14:paraId="468BA878"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76CAE0CD"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SK22</w:t>
            </w:r>
          </w:p>
        </w:tc>
        <w:tc>
          <w:tcPr>
            <w:tcW w:w="1298"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601F172D"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38 %</w:t>
            </w:r>
          </w:p>
        </w:tc>
        <w:tc>
          <w:tcPr>
            <w:tcW w:w="186" w:type="pct"/>
            <w:tcBorders>
              <w:top w:val="nil"/>
              <w:left w:val="nil"/>
              <w:bottom w:val="nil"/>
              <w:right w:val="nil"/>
            </w:tcBorders>
          </w:tcPr>
          <w:p w14:paraId="23C8F92F"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700C3FC3"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20F704D1"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SK22</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3F808BD6"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20 %</w:t>
            </w:r>
          </w:p>
        </w:tc>
      </w:tr>
      <w:tr w:rsidR="005A04B3" w:rsidRPr="00A96ED6" w14:paraId="15566F2C" w14:textId="77777777" w:rsidTr="00125454">
        <w:tc>
          <w:tcPr>
            <w:tcW w:w="547" w:type="pct"/>
            <w:tcBorders>
              <w:top w:val="single" w:sz="8" w:space="0" w:color="A6A6A6" w:themeColor="background1" w:themeShade="A6"/>
              <w:left w:val="nil"/>
              <w:bottom w:val="single" w:sz="8" w:space="0" w:color="auto"/>
              <w:right w:val="nil"/>
            </w:tcBorders>
          </w:tcPr>
          <w:p w14:paraId="19D7AADA"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Eksports</w:t>
            </w:r>
          </w:p>
        </w:tc>
        <w:tc>
          <w:tcPr>
            <w:tcW w:w="468" w:type="pct"/>
            <w:tcBorders>
              <w:top w:val="single" w:sz="8" w:space="0" w:color="A6A6A6" w:themeColor="background1" w:themeShade="A6"/>
              <w:left w:val="nil"/>
              <w:bottom w:val="single" w:sz="8" w:space="0" w:color="auto"/>
              <w:right w:val="single" w:sz="8" w:space="0" w:color="A6A6A6" w:themeColor="background1" w:themeShade="A6"/>
            </w:tcBorders>
          </w:tcPr>
          <w:p w14:paraId="01C2247F"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SK24</w:t>
            </w:r>
          </w:p>
        </w:tc>
        <w:tc>
          <w:tcPr>
            <w:tcW w:w="1298" w:type="pct"/>
            <w:tcBorders>
              <w:top w:val="single" w:sz="8" w:space="0" w:color="A6A6A6" w:themeColor="background1" w:themeShade="A6"/>
              <w:left w:val="single" w:sz="8" w:space="0" w:color="A6A6A6" w:themeColor="background1" w:themeShade="A6"/>
              <w:bottom w:val="single" w:sz="8" w:space="0" w:color="auto"/>
              <w:right w:val="nil"/>
            </w:tcBorders>
          </w:tcPr>
          <w:p w14:paraId="0FFED190"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24 %</w:t>
            </w:r>
          </w:p>
        </w:tc>
        <w:tc>
          <w:tcPr>
            <w:tcW w:w="186" w:type="pct"/>
            <w:tcBorders>
              <w:top w:val="nil"/>
              <w:left w:val="nil"/>
              <w:bottom w:val="nil"/>
              <w:right w:val="nil"/>
            </w:tcBorders>
          </w:tcPr>
          <w:p w14:paraId="3DBA4859"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6A6A6" w:themeColor="background1" w:themeShade="A6"/>
              <w:right w:val="nil"/>
            </w:tcBorders>
          </w:tcPr>
          <w:p w14:paraId="2E76504E"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6A6A6" w:themeColor="background1" w:themeShade="A6"/>
              <w:right w:val="single" w:sz="8" w:space="0" w:color="A6A6A6" w:themeColor="background1" w:themeShade="A6"/>
            </w:tcBorders>
          </w:tcPr>
          <w:p w14:paraId="0BF38F3D"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SK23</w:t>
            </w:r>
          </w:p>
        </w:tc>
        <w:tc>
          <w:tcPr>
            <w:tcW w:w="1407" w:type="pct"/>
            <w:tcBorders>
              <w:top w:val="single" w:sz="8" w:space="0" w:color="A6A6A6" w:themeColor="background1" w:themeShade="A6"/>
              <w:left w:val="single" w:sz="8" w:space="0" w:color="A6A6A6" w:themeColor="background1" w:themeShade="A6"/>
              <w:bottom w:val="single" w:sz="8" w:space="0" w:color="A6A6A6" w:themeColor="background1" w:themeShade="A6"/>
              <w:right w:val="nil"/>
            </w:tcBorders>
          </w:tcPr>
          <w:p w14:paraId="19CAD4E7"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10 %</w:t>
            </w:r>
          </w:p>
        </w:tc>
      </w:tr>
      <w:tr w:rsidR="005A04B3" w:rsidRPr="00A96ED6" w14:paraId="59585B44" w14:textId="77777777" w:rsidTr="00125454">
        <w:tc>
          <w:tcPr>
            <w:tcW w:w="547" w:type="pct"/>
            <w:tcBorders>
              <w:top w:val="single" w:sz="8" w:space="0" w:color="auto"/>
              <w:left w:val="nil"/>
              <w:bottom w:val="nil"/>
              <w:right w:val="nil"/>
            </w:tcBorders>
          </w:tcPr>
          <w:p w14:paraId="2FF3A8E0" w14:textId="77777777" w:rsidR="005A04B3" w:rsidRPr="00A96ED6" w:rsidRDefault="005A04B3" w:rsidP="00125454">
            <w:pPr>
              <w:jc w:val="both"/>
              <w:rPr>
                <w:rFonts w:ascii="Times New Roman" w:hAnsi="Times New Roman" w:cs="Times New Roman"/>
                <w:b/>
                <w:bCs/>
                <w:noProof/>
                <w:sz w:val="24"/>
                <w:szCs w:val="24"/>
              </w:rPr>
            </w:pPr>
          </w:p>
        </w:tc>
        <w:tc>
          <w:tcPr>
            <w:tcW w:w="468" w:type="pct"/>
            <w:tcBorders>
              <w:top w:val="single" w:sz="8" w:space="0" w:color="auto"/>
              <w:left w:val="nil"/>
              <w:bottom w:val="nil"/>
              <w:right w:val="nil"/>
            </w:tcBorders>
          </w:tcPr>
          <w:p w14:paraId="31A27490" w14:textId="77777777" w:rsidR="005A04B3" w:rsidRPr="00A96ED6" w:rsidRDefault="005A04B3" w:rsidP="00125454">
            <w:pPr>
              <w:jc w:val="both"/>
              <w:rPr>
                <w:rFonts w:ascii="Times New Roman" w:hAnsi="Times New Roman" w:cs="Times New Roman"/>
                <w:b/>
                <w:bCs/>
                <w:noProof/>
                <w:sz w:val="24"/>
                <w:szCs w:val="24"/>
              </w:rPr>
            </w:pPr>
          </w:p>
        </w:tc>
        <w:tc>
          <w:tcPr>
            <w:tcW w:w="1298" w:type="pct"/>
            <w:tcBorders>
              <w:top w:val="single" w:sz="8" w:space="0" w:color="auto"/>
              <w:left w:val="nil"/>
              <w:bottom w:val="nil"/>
              <w:right w:val="nil"/>
            </w:tcBorders>
          </w:tcPr>
          <w:p w14:paraId="405E9453" w14:textId="77777777" w:rsidR="005A04B3" w:rsidRPr="00A96ED6" w:rsidRDefault="005A04B3" w:rsidP="00125454">
            <w:pPr>
              <w:jc w:val="right"/>
              <w:rPr>
                <w:rFonts w:ascii="Times New Roman" w:hAnsi="Times New Roman" w:cs="Times New Roman"/>
                <w:b/>
                <w:bCs/>
                <w:noProof/>
                <w:sz w:val="24"/>
                <w:szCs w:val="24"/>
              </w:rPr>
            </w:pPr>
          </w:p>
        </w:tc>
        <w:tc>
          <w:tcPr>
            <w:tcW w:w="186" w:type="pct"/>
            <w:tcBorders>
              <w:top w:val="nil"/>
              <w:left w:val="nil"/>
              <w:bottom w:val="nil"/>
              <w:right w:val="nil"/>
            </w:tcBorders>
          </w:tcPr>
          <w:p w14:paraId="076D1018" w14:textId="77777777" w:rsidR="005A04B3" w:rsidRPr="00A96ED6" w:rsidRDefault="005A04B3" w:rsidP="00125454">
            <w:pPr>
              <w:jc w:val="both"/>
              <w:rPr>
                <w:rFonts w:ascii="Times New Roman" w:hAnsi="Times New Roman" w:cs="Times New Roman"/>
                <w:noProof/>
                <w:sz w:val="24"/>
                <w:szCs w:val="24"/>
              </w:rPr>
            </w:pPr>
          </w:p>
        </w:tc>
        <w:tc>
          <w:tcPr>
            <w:tcW w:w="547" w:type="pct"/>
            <w:tcBorders>
              <w:top w:val="single" w:sz="8" w:space="0" w:color="A6A6A6" w:themeColor="background1" w:themeShade="A6"/>
              <w:left w:val="nil"/>
              <w:bottom w:val="single" w:sz="8" w:space="0" w:color="auto"/>
              <w:right w:val="nil"/>
            </w:tcBorders>
          </w:tcPr>
          <w:p w14:paraId="7E0F1752"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Imports</w:t>
            </w:r>
          </w:p>
        </w:tc>
        <w:tc>
          <w:tcPr>
            <w:tcW w:w="547" w:type="pct"/>
            <w:tcBorders>
              <w:top w:val="single" w:sz="8" w:space="0" w:color="A6A6A6" w:themeColor="background1" w:themeShade="A6"/>
              <w:left w:val="nil"/>
              <w:bottom w:val="single" w:sz="8" w:space="0" w:color="auto"/>
              <w:right w:val="single" w:sz="8" w:space="0" w:color="A6A6A6" w:themeColor="background1" w:themeShade="A6"/>
            </w:tcBorders>
          </w:tcPr>
          <w:p w14:paraId="23FEA43E" w14:textId="77777777" w:rsidR="005A04B3" w:rsidRPr="00A96ED6" w:rsidRDefault="005A04B3" w:rsidP="00125454">
            <w:pPr>
              <w:jc w:val="both"/>
              <w:rPr>
                <w:rFonts w:ascii="Times New Roman" w:hAnsi="Times New Roman" w:cs="Times New Roman"/>
                <w:b/>
                <w:bCs/>
                <w:noProof/>
                <w:sz w:val="24"/>
                <w:szCs w:val="24"/>
              </w:rPr>
            </w:pPr>
            <w:r>
              <w:rPr>
                <w:rFonts w:ascii="Times New Roman" w:hAnsi="Times New Roman"/>
                <w:b/>
                <w:sz w:val="24"/>
              </w:rPr>
              <w:t>SK24</w:t>
            </w:r>
          </w:p>
        </w:tc>
        <w:tc>
          <w:tcPr>
            <w:tcW w:w="1407" w:type="pct"/>
            <w:tcBorders>
              <w:top w:val="single" w:sz="8" w:space="0" w:color="A6A6A6" w:themeColor="background1" w:themeShade="A6"/>
              <w:left w:val="single" w:sz="8" w:space="0" w:color="A6A6A6" w:themeColor="background1" w:themeShade="A6"/>
              <w:bottom w:val="single" w:sz="8" w:space="0" w:color="auto"/>
              <w:right w:val="nil"/>
            </w:tcBorders>
          </w:tcPr>
          <w:p w14:paraId="7AEFB74F" w14:textId="77777777" w:rsidR="005A04B3" w:rsidRPr="00A96ED6" w:rsidRDefault="005A04B3" w:rsidP="00125454">
            <w:pPr>
              <w:jc w:val="right"/>
              <w:rPr>
                <w:rFonts w:ascii="Times New Roman" w:hAnsi="Times New Roman" w:cs="Times New Roman"/>
                <w:noProof/>
                <w:sz w:val="24"/>
                <w:szCs w:val="24"/>
              </w:rPr>
            </w:pPr>
            <w:r>
              <w:rPr>
                <w:rFonts w:ascii="Times New Roman" w:hAnsi="Times New Roman"/>
                <w:sz w:val="24"/>
              </w:rPr>
              <w:t>21 %</w:t>
            </w:r>
          </w:p>
        </w:tc>
      </w:tr>
    </w:tbl>
    <w:p w14:paraId="2DB22C6D" w14:textId="77777777" w:rsidR="005A04B3" w:rsidRPr="00A96ED6" w:rsidRDefault="005A04B3" w:rsidP="005A04B3">
      <w:pPr>
        <w:jc w:val="both"/>
        <w:rPr>
          <w:rFonts w:ascii="Times New Roman" w:hAnsi="Times New Roman" w:cs="Times New Roman"/>
          <w:b/>
          <w:noProof/>
          <w:sz w:val="24"/>
        </w:rPr>
      </w:pPr>
    </w:p>
    <w:p w14:paraId="275F1A94"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Nīderlandes Statistikas birojs</w:t>
      </w:r>
    </w:p>
    <w:p w14:paraId="068B7676" w14:textId="77777777" w:rsidR="005A04B3" w:rsidRPr="00A96ED6" w:rsidRDefault="005A04B3" w:rsidP="005A04B3">
      <w:pPr>
        <w:jc w:val="both"/>
        <w:rPr>
          <w:rFonts w:ascii="Times New Roman" w:hAnsi="Times New Roman" w:cs="Times New Roman"/>
          <w:noProof/>
          <w:sz w:val="24"/>
        </w:rPr>
      </w:pPr>
    </w:p>
    <w:p w14:paraId="2F4C466A"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 xml:space="preserve">III.3. tabula. Starptautiskās pakalpojumu tirdzniecības novērtējumi iedalījumā pēc pakalpojumu sniegšanas veida un </w:t>
      </w:r>
      <w:r>
        <w:rPr>
          <w:rFonts w:ascii="Times New Roman" w:hAnsi="Times New Roman"/>
          <w:b/>
          <w:i/>
          <w:iCs/>
          <w:color w:val="B83B46"/>
          <w:sz w:val="24"/>
        </w:rPr>
        <w:t>EBOPS</w:t>
      </w:r>
      <w:r>
        <w:rPr>
          <w:rFonts w:ascii="Times New Roman" w:hAnsi="Times New Roman"/>
          <w:b/>
          <w:color w:val="B83B46"/>
          <w:sz w:val="24"/>
        </w:rPr>
        <w:t xml:space="preserve"> posteņa, Nīderlande</w:t>
      </w:r>
    </w:p>
    <w:p w14:paraId="1C36172B" w14:textId="77777777" w:rsidR="005A04B3" w:rsidRPr="00A96ED6" w:rsidRDefault="005A04B3" w:rsidP="005A04B3">
      <w:pPr>
        <w:jc w:val="both"/>
        <w:rPr>
          <w:rFonts w:ascii="Times New Roman" w:hAnsi="Times New Roman" w:cs="Times New Roman"/>
          <w:b/>
          <w:noProof/>
          <w:sz w:val="24"/>
        </w:rPr>
      </w:pPr>
    </w:p>
    <w:tbl>
      <w:tblPr>
        <w:tblW w:w="5000"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28" w:type="dxa"/>
          <w:left w:w="28" w:type="dxa"/>
          <w:bottom w:w="28" w:type="dxa"/>
          <w:right w:w="28" w:type="dxa"/>
        </w:tblCellMar>
        <w:tblLook w:val="01E0" w:firstRow="1" w:lastRow="1" w:firstColumn="1" w:lastColumn="1" w:noHBand="0" w:noVBand="0"/>
      </w:tblPr>
      <w:tblGrid>
        <w:gridCol w:w="1285"/>
        <w:gridCol w:w="1287"/>
        <w:gridCol w:w="1403"/>
        <w:gridCol w:w="1288"/>
        <w:gridCol w:w="1290"/>
        <w:gridCol w:w="1288"/>
        <w:gridCol w:w="1290"/>
      </w:tblGrid>
      <w:tr w:rsidR="005A04B3" w:rsidRPr="00A96ED6" w14:paraId="062E025C" w14:textId="77777777" w:rsidTr="00125454">
        <w:trPr>
          <w:trHeight w:val="410"/>
        </w:trPr>
        <w:tc>
          <w:tcPr>
            <w:tcW w:w="713" w:type="pct"/>
            <w:tcBorders>
              <w:left w:val="nil"/>
              <w:bottom w:val="single" w:sz="8" w:space="0" w:color="auto"/>
            </w:tcBorders>
            <w:shd w:val="clear" w:color="auto" w:fill="F7D6D7"/>
            <w:vAlign w:val="center"/>
          </w:tcPr>
          <w:p w14:paraId="62238B1C"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Plūsma</w:t>
            </w:r>
          </w:p>
        </w:tc>
        <w:tc>
          <w:tcPr>
            <w:tcW w:w="714" w:type="pct"/>
            <w:tcBorders>
              <w:left w:val="nil"/>
              <w:bottom w:val="single" w:sz="8" w:space="0" w:color="auto"/>
            </w:tcBorders>
            <w:shd w:val="clear" w:color="auto" w:fill="F7D6D7"/>
            <w:vAlign w:val="center"/>
          </w:tcPr>
          <w:p w14:paraId="089C9DBF"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i/>
                <w:iCs/>
                <w:sz w:val="24"/>
              </w:rPr>
              <w:t>GEO</w:t>
            </w:r>
          </w:p>
        </w:tc>
        <w:tc>
          <w:tcPr>
            <w:tcW w:w="715" w:type="pct"/>
            <w:tcBorders>
              <w:left w:val="nil"/>
              <w:bottom w:val="single" w:sz="8" w:space="0" w:color="auto"/>
            </w:tcBorders>
            <w:shd w:val="clear" w:color="auto" w:fill="F7D6D7"/>
            <w:vAlign w:val="center"/>
          </w:tcPr>
          <w:p w14:paraId="7B5C636D"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Pakalpojums</w:t>
            </w:r>
          </w:p>
        </w:tc>
        <w:tc>
          <w:tcPr>
            <w:tcW w:w="714" w:type="pct"/>
            <w:tcBorders>
              <w:bottom w:val="single" w:sz="8" w:space="0" w:color="auto"/>
              <w:right w:val="nil"/>
            </w:tcBorders>
            <w:shd w:val="clear" w:color="auto" w:fill="F7D6D7"/>
            <w:vAlign w:val="center"/>
          </w:tcPr>
          <w:p w14:paraId="225F51E6"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1. veids</w:t>
            </w:r>
          </w:p>
        </w:tc>
        <w:tc>
          <w:tcPr>
            <w:tcW w:w="715" w:type="pct"/>
            <w:tcBorders>
              <w:bottom w:val="single" w:sz="8" w:space="0" w:color="auto"/>
              <w:right w:val="nil"/>
            </w:tcBorders>
            <w:shd w:val="clear" w:color="auto" w:fill="F7D6D7"/>
            <w:vAlign w:val="center"/>
          </w:tcPr>
          <w:p w14:paraId="3DD59D6D"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2. veids</w:t>
            </w:r>
          </w:p>
        </w:tc>
        <w:tc>
          <w:tcPr>
            <w:tcW w:w="714" w:type="pct"/>
            <w:tcBorders>
              <w:bottom w:val="single" w:sz="8" w:space="0" w:color="auto"/>
              <w:right w:val="nil"/>
            </w:tcBorders>
            <w:shd w:val="clear" w:color="auto" w:fill="F7D6D7"/>
            <w:vAlign w:val="center"/>
          </w:tcPr>
          <w:p w14:paraId="47053344"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3. veids</w:t>
            </w:r>
          </w:p>
        </w:tc>
        <w:tc>
          <w:tcPr>
            <w:tcW w:w="715" w:type="pct"/>
            <w:tcBorders>
              <w:bottom w:val="single" w:sz="8" w:space="0" w:color="auto"/>
              <w:right w:val="nil"/>
            </w:tcBorders>
            <w:shd w:val="clear" w:color="auto" w:fill="F7D6D7"/>
            <w:vAlign w:val="center"/>
          </w:tcPr>
          <w:p w14:paraId="2D8C9B49"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4. veids</w:t>
            </w:r>
          </w:p>
        </w:tc>
      </w:tr>
      <w:tr w:rsidR="005A04B3" w:rsidRPr="00A96ED6" w14:paraId="7402C359" w14:textId="77777777" w:rsidTr="00125454">
        <w:trPr>
          <w:trHeight w:val="282"/>
        </w:trPr>
        <w:tc>
          <w:tcPr>
            <w:tcW w:w="713" w:type="pct"/>
            <w:tcBorders>
              <w:top w:val="single" w:sz="8" w:space="0" w:color="auto"/>
              <w:left w:val="single" w:sz="6" w:space="0" w:color="D3D3D3"/>
              <w:bottom w:val="single" w:sz="6" w:space="0" w:color="auto"/>
              <w:right w:val="single" w:sz="6" w:space="0" w:color="D3D3D3"/>
            </w:tcBorders>
          </w:tcPr>
          <w:p w14:paraId="2E1D37C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top w:val="single" w:sz="8" w:space="0" w:color="auto"/>
              <w:left w:val="single" w:sz="6" w:space="0" w:color="D3D3D3"/>
              <w:bottom w:val="single" w:sz="6" w:space="0" w:color="auto"/>
              <w:right w:val="single" w:sz="6" w:space="0" w:color="D3D3D3"/>
            </w:tcBorders>
          </w:tcPr>
          <w:p w14:paraId="31F265A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top w:val="single" w:sz="8" w:space="0" w:color="auto"/>
              <w:left w:val="single" w:sz="6" w:space="0" w:color="D3D3D3"/>
              <w:bottom w:val="single" w:sz="6" w:space="0" w:color="auto"/>
            </w:tcBorders>
          </w:tcPr>
          <w:p w14:paraId="3B336C2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SA</w:t>
            </w:r>
          </w:p>
        </w:tc>
        <w:tc>
          <w:tcPr>
            <w:tcW w:w="714" w:type="pct"/>
            <w:tcBorders>
              <w:top w:val="single" w:sz="8" w:space="0" w:color="auto"/>
              <w:bottom w:val="single" w:sz="6" w:space="0" w:color="auto"/>
              <w:right w:val="single" w:sz="8" w:space="0" w:color="D3D3D3"/>
            </w:tcBorders>
          </w:tcPr>
          <w:p w14:paraId="3EC8C08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top w:val="single" w:sz="8" w:space="0" w:color="auto"/>
              <w:left w:val="single" w:sz="8" w:space="0" w:color="D3D3D3"/>
              <w:bottom w:val="single" w:sz="6" w:space="0" w:color="auto"/>
              <w:right w:val="single" w:sz="6" w:space="0" w:color="D3D3D3"/>
            </w:tcBorders>
          </w:tcPr>
          <w:p w14:paraId="368EC2E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71 %</w:t>
            </w:r>
          </w:p>
        </w:tc>
        <w:tc>
          <w:tcPr>
            <w:tcW w:w="714" w:type="pct"/>
            <w:tcBorders>
              <w:top w:val="single" w:sz="8" w:space="0" w:color="auto"/>
              <w:left w:val="single" w:sz="6" w:space="0" w:color="D3D3D3"/>
              <w:bottom w:val="single" w:sz="6" w:space="0" w:color="auto"/>
              <w:right w:val="single" w:sz="6" w:space="0" w:color="D3D3D3"/>
            </w:tcBorders>
          </w:tcPr>
          <w:p w14:paraId="1DD7D2D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29 %</w:t>
            </w:r>
          </w:p>
        </w:tc>
        <w:tc>
          <w:tcPr>
            <w:tcW w:w="715" w:type="pct"/>
            <w:tcBorders>
              <w:top w:val="single" w:sz="8" w:space="0" w:color="auto"/>
              <w:left w:val="single" w:sz="6" w:space="0" w:color="D3D3D3"/>
              <w:bottom w:val="single" w:sz="6" w:space="0" w:color="auto"/>
              <w:right w:val="single" w:sz="6" w:space="0" w:color="D3D3D3"/>
            </w:tcBorders>
          </w:tcPr>
          <w:p w14:paraId="7BBF468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186070C4" w14:textId="77777777" w:rsidTr="00125454">
        <w:trPr>
          <w:trHeight w:val="282"/>
        </w:trPr>
        <w:tc>
          <w:tcPr>
            <w:tcW w:w="713" w:type="pct"/>
            <w:tcBorders>
              <w:top w:val="single" w:sz="6" w:space="0" w:color="auto"/>
              <w:left w:val="single" w:sz="6" w:space="0" w:color="D3D3D3"/>
              <w:right w:val="single" w:sz="6" w:space="0" w:color="D3D3D3"/>
            </w:tcBorders>
          </w:tcPr>
          <w:p w14:paraId="290D20A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top w:val="single" w:sz="6" w:space="0" w:color="auto"/>
              <w:left w:val="single" w:sz="6" w:space="0" w:color="D3D3D3"/>
              <w:right w:val="single" w:sz="6" w:space="0" w:color="D3D3D3"/>
            </w:tcBorders>
          </w:tcPr>
          <w:p w14:paraId="77AA48C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top w:val="single" w:sz="6" w:space="0" w:color="auto"/>
              <w:left w:val="single" w:sz="6" w:space="0" w:color="D3D3D3"/>
            </w:tcBorders>
          </w:tcPr>
          <w:p w14:paraId="5AB62D1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SB</w:t>
            </w:r>
          </w:p>
        </w:tc>
        <w:tc>
          <w:tcPr>
            <w:tcW w:w="714" w:type="pct"/>
            <w:tcBorders>
              <w:top w:val="single" w:sz="6" w:space="0" w:color="auto"/>
              <w:right w:val="single" w:sz="8" w:space="0" w:color="D3D3D3"/>
            </w:tcBorders>
          </w:tcPr>
          <w:p w14:paraId="19EDAE7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top w:val="single" w:sz="6" w:space="0" w:color="auto"/>
              <w:left w:val="single" w:sz="8" w:space="0" w:color="D3D3D3"/>
              <w:right w:val="single" w:sz="6" w:space="0" w:color="D3D3D3"/>
            </w:tcBorders>
          </w:tcPr>
          <w:p w14:paraId="4E49F70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60 %</w:t>
            </w:r>
          </w:p>
        </w:tc>
        <w:tc>
          <w:tcPr>
            <w:tcW w:w="714" w:type="pct"/>
            <w:tcBorders>
              <w:top w:val="single" w:sz="6" w:space="0" w:color="auto"/>
              <w:left w:val="single" w:sz="6" w:space="0" w:color="D3D3D3"/>
              <w:right w:val="single" w:sz="6" w:space="0" w:color="D3D3D3"/>
            </w:tcBorders>
          </w:tcPr>
          <w:p w14:paraId="0696701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19 %</w:t>
            </w:r>
          </w:p>
        </w:tc>
        <w:tc>
          <w:tcPr>
            <w:tcW w:w="715" w:type="pct"/>
            <w:tcBorders>
              <w:top w:val="single" w:sz="6" w:space="0" w:color="auto"/>
              <w:left w:val="single" w:sz="6" w:space="0" w:color="D3D3D3"/>
              <w:right w:val="single" w:sz="6" w:space="0" w:color="D3D3D3"/>
            </w:tcBorders>
          </w:tcPr>
          <w:p w14:paraId="5456935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21 %</w:t>
            </w:r>
          </w:p>
        </w:tc>
      </w:tr>
      <w:tr w:rsidR="005A04B3" w:rsidRPr="00A96ED6" w14:paraId="29D0BBFE" w14:textId="77777777" w:rsidTr="00125454">
        <w:trPr>
          <w:trHeight w:val="285"/>
        </w:trPr>
        <w:tc>
          <w:tcPr>
            <w:tcW w:w="713" w:type="pct"/>
            <w:tcBorders>
              <w:left w:val="single" w:sz="6" w:space="0" w:color="D3D3D3"/>
              <w:right w:val="single" w:sz="6" w:space="0" w:color="D3D3D3"/>
            </w:tcBorders>
          </w:tcPr>
          <w:p w14:paraId="46D2CD1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2012ECE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11175C4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SC1</w:t>
            </w:r>
          </w:p>
        </w:tc>
        <w:tc>
          <w:tcPr>
            <w:tcW w:w="714" w:type="pct"/>
            <w:tcBorders>
              <w:right w:val="single" w:sz="8" w:space="0" w:color="D3D3D3"/>
            </w:tcBorders>
          </w:tcPr>
          <w:p w14:paraId="483C852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42 %</w:t>
            </w:r>
          </w:p>
        </w:tc>
        <w:tc>
          <w:tcPr>
            <w:tcW w:w="714" w:type="pct"/>
            <w:tcBorders>
              <w:left w:val="single" w:sz="8" w:space="0" w:color="D3D3D3"/>
              <w:right w:val="single" w:sz="6" w:space="0" w:color="D3D3D3"/>
            </w:tcBorders>
          </w:tcPr>
          <w:p w14:paraId="54CE310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30 %</w:t>
            </w:r>
          </w:p>
        </w:tc>
        <w:tc>
          <w:tcPr>
            <w:tcW w:w="714" w:type="pct"/>
            <w:tcBorders>
              <w:left w:val="single" w:sz="6" w:space="0" w:color="D3D3D3"/>
              <w:right w:val="single" w:sz="6" w:space="0" w:color="D3D3D3"/>
            </w:tcBorders>
          </w:tcPr>
          <w:p w14:paraId="053C4C1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29 %</w:t>
            </w:r>
          </w:p>
        </w:tc>
        <w:tc>
          <w:tcPr>
            <w:tcW w:w="715" w:type="pct"/>
            <w:tcBorders>
              <w:left w:val="single" w:sz="6" w:space="0" w:color="D3D3D3"/>
              <w:right w:val="single" w:sz="6" w:space="0" w:color="D3D3D3"/>
            </w:tcBorders>
          </w:tcPr>
          <w:p w14:paraId="753FC0B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220CFAFE" w14:textId="77777777" w:rsidTr="00125454">
        <w:trPr>
          <w:trHeight w:val="285"/>
        </w:trPr>
        <w:tc>
          <w:tcPr>
            <w:tcW w:w="713" w:type="pct"/>
            <w:tcBorders>
              <w:left w:val="single" w:sz="6" w:space="0" w:color="D3D3D3"/>
              <w:right w:val="single" w:sz="6" w:space="0" w:color="D3D3D3"/>
            </w:tcBorders>
          </w:tcPr>
          <w:p w14:paraId="47C8C9D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7CF3999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28580BF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SC2</w:t>
            </w:r>
          </w:p>
        </w:tc>
        <w:tc>
          <w:tcPr>
            <w:tcW w:w="714" w:type="pct"/>
            <w:tcBorders>
              <w:right w:val="single" w:sz="8" w:space="0" w:color="D3D3D3"/>
            </w:tcBorders>
          </w:tcPr>
          <w:p w14:paraId="54CF37E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59 %</w:t>
            </w:r>
          </w:p>
        </w:tc>
        <w:tc>
          <w:tcPr>
            <w:tcW w:w="714" w:type="pct"/>
            <w:tcBorders>
              <w:left w:val="single" w:sz="8" w:space="0" w:color="D3D3D3"/>
              <w:right w:val="single" w:sz="6" w:space="0" w:color="D3D3D3"/>
            </w:tcBorders>
          </w:tcPr>
          <w:p w14:paraId="2C9F7AF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16 %</w:t>
            </w:r>
          </w:p>
        </w:tc>
        <w:tc>
          <w:tcPr>
            <w:tcW w:w="714" w:type="pct"/>
            <w:tcBorders>
              <w:left w:val="single" w:sz="6" w:space="0" w:color="D3D3D3"/>
              <w:right w:val="single" w:sz="6" w:space="0" w:color="D3D3D3"/>
            </w:tcBorders>
          </w:tcPr>
          <w:p w14:paraId="7D3D59D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25 %</w:t>
            </w:r>
          </w:p>
        </w:tc>
        <w:tc>
          <w:tcPr>
            <w:tcW w:w="715" w:type="pct"/>
            <w:tcBorders>
              <w:left w:val="single" w:sz="6" w:space="0" w:color="D3D3D3"/>
              <w:right w:val="single" w:sz="6" w:space="0" w:color="D3D3D3"/>
            </w:tcBorders>
          </w:tcPr>
          <w:p w14:paraId="35ABFCC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796D46C7" w14:textId="77777777" w:rsidTr="00125454">
        <w:trPr>
          <w:trHeight w:val="285"/>
        </w:trPr>
        <w:tc>
          <w:tcPr>
            <w:tcW w:w="713" w:type="pct"/>
            <w:tcBorders>
              <w:left w:val="single" w:sz="6" w:space="0" w:color="D3D3D3"/>
              <w:right w:val="single" w:sz="6" w:space="0" w:color="D3D3D3"/>
            </w:tcBorders>
          </w:tcPr>
          <w:p w14:paraId="6705AB8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5F9332C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2D103EC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w:t>
            </w:r>
          </w:p>
        </w:tc>
        <w:tc>
          <w:tcPr>
            <w:tcW w:w="714" w:type="pct"/>
            <w:tcBorders>
              <w:right w:val="single" w:sz="8" w:space="0" w:color="D3D3D3"/>
            </w:tcBorders>
          </w:tcPr>
          <w:p w14:paraId="6346535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53 %</w:t>
            </w:r>
          </w:p>
        </w:tc>
        <w:tc>
          <w:tcPr>
            <w:tcW w:w="714" w:type="pct"/>
            <w:tcBorders>
              <w:left w:val="single" w:sz="8" w:space="0" w:color="D3D3D3"/>
              <w:right w:val="single" w:sz="6" w:space="0" w:color="D3D3D3"/>
            </w:tcBorders>
          </w:tcPr>
          <w:p w14:paraId="1BF8A0D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13 %</w:t>
            </w:r>
          </w:p>
        </w:tc>
        <w:tc>
          <w:tcPr>
            <w:tcW w:w="714" w:type="pct"/>
            <w:tcBorders>
              <w:left w:val="single" w:sz="6" w:space="0" w:color="D3D3D3"/>
              <w:right w:val="single" w:sz="6" w:space="0" w:color="D3D3D3"/>
            </w:tcBorders>
          </w:tcPr>
          <w:p w14:paraId="2C3EA58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34 %</w:t>
            </w:r>
          </w:p>
        </w:tc>
        <w:tc>
          <w:tcPr>
            <w:tcW w:w="715" w:type="pct"/>
            <w:tcBorders>
              <w:left w:val="single" w:sz="6" w:space="0" w:color="D3D3D3"/>
              <w:right w:val="single" w:sz="6" w:space="0" w:color="D3D3D3"/>
            </w:tcBorders>
          </w:tcPr>
          <w:p w14:paraId="7A6114F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3D509F92" w14:textId="77777777" w:rsidTr="00125454">
        <w:trPr>
          <w:trHeight w:val="285"/>
        </w:trPr>
        <w:tc>
          <w:tcPr>
            <w:tcW w:w="713" w:type="pct"/>
            <w:tcBorders>
              <w:left w:val="single" w:sz="6" w:space="0" w:color="D3D3D3"/>
              <w:right w:val="single" w:sz="6" w:space="0" w:color="D3D3D3"/>
            </w:tcBorders>
          </w:tcPr>
          <w:p w14:paraId="7041296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0EDEC1B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12BA6D3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SD</w:t>
            </w:r>
          </w:p>
        </w:tc>
        <w:tc>
          <w:tcPr>
            <w:tcW w:w="714" w:type="pct"/>
            <w:tcBorders>
              <w:right w:val="single" w:sz="8" w:space="0" w:color="D3D3D3"/>
            </w:tcBorders>
          </w:tcPr>
          <w:p w14:paraId="14FC816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714" w:type="pct"/>
            <w:tcBorders>
              <w:left w:val="single" w:sz="8" w:space="0" w:color="D3D3D3"/>
              <w:right w:val="single" w:sz="6" w:space="0" w:color="D3D3D3"/>
            </w:tcBorders>
          </w:tcPr>
          <w:p w14:paraId="35FCABD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395896F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5" w:type="pct"/>
            <w:tcBorders>
              <w:left w:val="single" w:sz="6" w:space="0" w:color="D3D3D3"/>
              <w:right w:val="single" w:sz="6" w:space="0" w:color="D3D3D3"/>
            </w:tcBorders>
          </w:tcPr>
          <w:p w14:paraId="16A46F5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610DA2C5" w14:textId="77777777" w:rsidTr="00125454">
        <w:trPr>
          <w:trHeight w:val="284"/>
        </w:trPr>
        <w:tc>
          <w:tcPr>
            <w:tcW w:w="713" w:type="pct"/>
            <w:tcBorders>
              <w:left w:val="single" w:sz="6" w:space="0" w:color="D3D3D3"/>
              <w:right w:val="single" w:sz="6" w:space="0" w:color="D3D3D3"/>
            </w:tcBorders>
          </w:tcPr>
          <w:p w14:paraId="59066FA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66F5CAF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7E78E84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SE</w:t>
            </w:r>
          </w:p>
        </w:tc>
        <w:tc>
          <w:tcPr>
            <w:tcW w:w="714" w:type="pct"/>
            <w:tcBorders>
              <w:right w:val="single" w:sz="8" w:space="0" w:color="D3D3D3"/>
            </w:tcBorders>
          </w:tcPr>
          <w:p w14:paraId="7F74F27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8" w:space="0" w:color="D3D3D3"/>
              <w:right w:val="single" w:sz="6" w:space="0" w:color="D3D3D3"/>
            </w:tcBorders>
          </w:tcPr>
          <w:p w14:paraId="4486C26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00DDD1E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61 %</w:t>
            </w:r>
          </w:p>
        </w:tc>
        <w:tc>
          <w:tcPr>
            <w:tcW w:w="715" w:type="pct"/>
            <w:tcBorders>
              <w:left w:val="single" w:sz="6" w:space="0" w:color="D3D3D3"/>
              <w:right w:val="single" w:sz="6" w:space="0" w:color="D3D3D3"/>
            </w:tcBorders>
          </w:tcPr>
          <w:p w14:paraId="58CA398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39 %</w:t>
            </w:r>
          </w:p>
        </w:tc>
      </w:tr>
      <w:tr w:rsidR="005A04B3" w:rsidRPr="00A96ED6" w14:paraId="56913253" w14:textId="77777777" w:rsidTr="00125454">
        <w:trPr>
          <w:trHeight w:val="285"/>
        </w:trPr>
        <w:tc>
          <w:tcPr>
            <w:tcW w:w="713" w:type="pct"/>
            <w:tcBorders>
              <w:left w:val="single" w:sz="6" w:space="0" w:color="D3D3D3"/>
              <w:right w:val="single" w:sz="6" w:space="0" w:color="D3D3D3"/>
            </w:tcBorders>
          </w:tcPr>
          <w:p w14:paraId="632A43B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6775CA9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2CEA7C7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w:t>
            </w:r>
          </w:p>
        </w:tc>
        <w:tc>
          <w:tcPr>
            <w:tcW w:w="714" w:type="pct"/>
            <w:tcBorders>
              <w:right w:val="single" w:sz="8" w:space="0" w:color="D3D3D3"/>
            </w:tcBorders>
          </w:tcPr>
          <w:p w14:paraId="3AB4D69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6 %</w:t>
            </w:r>
          </w:p>
        </w:tc>
        <w:tc>
          <w:tcPr>
            <w:tcW w:w="714" w:type="pct"/>
            <w:tcBorders>
              <w:left w:val="single" w:sz="8" w:space="0" w:color="D3D3D3"/>
              <w:right w:val="single" w:sz="6" w:space="0" w:color="D3D3D3"/>
            </w:tcBorders>
          </w:tcPr>
          <w:p w14:paraId="469A1D8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216B8B6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94 %</w:t>
            </w:r>
          </w:p>
        </w:tc>
        <w:tc>
          <w:tcPr>
            <w:tcW w:w="715" w:type="pct"/>
            <w:tcBorders>
              <w:left w:val="single" w:sz="6" w:space="0" w:color="D3D3D3"/>
              <w:right w:val="single" w:sz="6" w:space="0" w:color="D3D3D3"/>
            </w:tcBorders>
          </w:tcPr>
          <w:p w14:paraId="35CEB8B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3249B217" w14:textId="77777777" w:rsidTr="00125454">
        <w:trPr>
          <w:trHeight w:val="285"/>
        </w:trPr>
        <w:tc>
          <w:tcPr>
            <w:tcW w:w="713" w:type="pct"/>
            <w:tcBorders>
              <w:left w:val="single" w:sz="6" w:space="0" w:color="D3D3D3"/>
              <w:right w:val="single" w:sz="6" w:space="0" w:color="D3D3D3"/>
            </w:tcBorders>
          </w:tcPr>
          <w:p w14:paraId="1B447EE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2DC6561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2CE0895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SG</w:t>
            </w:r>
          </w:p>
        </w:tc>
        <w:tc>
          <w:tcPr>
            <w:tcW w:w="714" w:type="pct"/>
            <w:tcBorders>
              <w:right w:val="single" w:sz="8" w:space="0" w:color="D3D3D3"/>
            </w:tcBorders>
          </w:tcPr>
          <w:p w14:paraId="3D01AD2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30 %</w:t>
            </w:r>
          </w:p>
        </w:tc>
        <w:tc>
          <w:tcPr>
            <w:tcW w:w="714" w:type="pct"/>
            <w:tcBorders>
              <w:left w:val="single" w:sz="8" w:space="0" w:color="D3D3D3"/>
              <w:right w:val="single" w:sz="6" w:space="0" w:color="D3D3D3"/>
            </w:tcBorders>
          </w:tcPr>
          <w:p w14:paraId="045D06F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7FE0077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70 %</w:t>
            </w:r>
          </w:p>
        </w:tc>
        <w:tc>
          <w:tcPr>
            <w:tcW w:w="715" w:type="pct"/>
            <w:tcBorders>
              <w:left w:val="single" w:sz="6" w:space="0" w:color="D3D3D3"/>
              <w:right w:val="single" w:sz="6" w:space="0" w:color="D3D3D3"/>
            </w:tcBorders>
          </w:tcPr>
          <w:p w14:paraId="508C529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41C5B933" w14:textId="77777777" w:rsidTr="00125454">
        <w:trPr>
          <w:trHeight w:val="285"/>
        </w:trPr>
        <w:tc>
          <w:tcPr>
            <w:tcW w:w="713" w:type="pct"/>
            <w:tcBorders>
              <w:left w:val="single" w:sz="6" w:space="0" w:color="D3D3D3"/>
              <w:right w:val="single" w:sz="6" w:space="0" w:color="D3D3D3"/>
            </w:tcBorders>
          </w:tcPr>
          <w:p w14:paraId="5041F58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0D74CF0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55360B1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SH</w:t>
            </w:r>
          </w:p>
        </w:tc>
        <w:tc>
          <w:tcPr>
            <w:tcW w:w="714" w:type="pct"/>
            <w:tcBorders>
              <w:right w:val="single" w:sz="8" w:space="0" w:color="D3D3D3"/>
            </w:tcBorders>
          </w:tcPr>
          <w:p w14:paraId="155548C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68 %</w:t>
            </w:r>
          </w:p>
        </w:tc>
        <w:tc>
          <w:tcPr>
            <w:tcW w:w="714" w:type="pct"/>
            <w:tcBorders>
              <w:left w:val="single" w:sz="8" w:space="0" w:color="D3D3D3"/>
              <w:right w:val="single" w:sz="6" w:space="0" w:color="D3D3D3"/>
            </w:tcBorders>
          </w:tcPr>
          <w:p w14:paraId="03D4D93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179D3F2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32 %</w:t>
            </w:r>
          </w:p>
        </w:tc>
        <w:tc>
          <w:tcPr>
            <w:tcW w:w="715" w:type="pct"/>
            <w:tcBorders>
              <w:left w:val="single" w:sz="6" w:space="0" w:color="D3D3D3"/>
              <w:right w:val="single" w:sz="6" w:space="0" w:color="D3D3D3"/>
            </w:tcBorders>
          </w:tcPr>
          <w:p w14:paraId="068BF1B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3F4126F0" w14:textId="77777777" w:rsidTr="00125454">
        <w:trPr>
          <w:trHeight w:val="285"/>
        </w:trPr>
        <w:tc>
          <w:tcPr>
            <w:tcW w:w="713" w:type="pct"/>
            <w:tcBorders>
              <w:left w:val="single" w:sz="6" w:space="0" w:color="D3D3D3"/>
              <w:right w:val="single" w:sz="6" w:space="0" w:color="D3D3D3"/>
            </w:tcBorders>
          </w:tcPr>
          <w:p w14:paraId="595EB5B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216D0AD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6F449A4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SI</w:t>
            </w:r>
          </w:p>
        </w:tc>
        <w:tc>
          <w:tcPr>
            <w:tcW w:w="714" w:type="pct"/>
            <w:tcBorders>
              <w:right w:val="single" w:sz="8" w:space="0" w:color="D3D3D3"/>
            </w:tcBorders>
          </w:tcPr>
          <w:p w14:paraId="35DFE2B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40 %</w:t>
            </w:r>
          </w:p>
        </w:tc>
        <w:tc>
          <w:tcPr>
            <w:tcW w:w="714" w:type="pct"/>
            <w:tcBorders>
              <w:left w:val="single" w:sz="8" w:space="0" w:color="D3D3D3"/>
              <w:right w:val="single" w:sz="6" w:space="0" w:color="D3D3D3"/>
            </w:tcBorders>
          </w:tcPr>
          <w:p w14:paraId="6909A4F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320A050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59 %</w:t>
            </w:r>
          </w:p>
        </w:tc>
        <w:tc>
          <w:tcPr>
            <w:tcW w:w="715" w:type="pct"/>
            <w:tcBorders>
              <w:left w:val="single" w:sz="6" w:space="0" w:color="D3D3D3"/>
              <w:right w:val="single" w:sz="6" w:space="0" w:color="D3D3D3"/>
            </w:tcBorders>
          </w:tcPr>
          <w:p w14:paraId="456E9B1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37CC6BA3" w14:textId="77777777" w:rsidTr="00125454">
        <w:trPr>
          <w:trHeight w:val="284"/>
        </w:trPr>
        <w:tc>
          <w:tcPr>
            <w:tcW w:w="713" w:type="pct"/>
            <w:tcBorders>
              <w:left w:val="single" w:sz="6" w:space="0" w:color="D3D3D3"/>
              <w:right w:val="single" w:sz="6" w:space="0" w:color="D3D3D3"/>
            </w:tcBorders>
          </w:tcPr>
          <w:p w14:paraId="417F8DA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5569BF3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54D99DB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SJ1</w:t>
            </w:r>
          </w:p>
        </w:tc>
        <w:tc>
          <w:tcPr>
            <w:tcW w:w="714" w:type="pct"/>
            <w:tcBorders>
              <w:right w:val="single" w:sz="8" w:space="0" w:color="D3D3D3"/>
            </w:tcBorders>
          </w:tcPr>
          <w:p w14:paraId="3B851FB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67 %</w:t>
            </w:r>
          </w:p>
        </w:tc>
        <w:tc>
          <w:tcPr>
            <w:tcW w:w="714" w:type="pct"/>
            <w:tcBorders>
              <w:left w:val="single" w:sz="8" w:space="0" w:color="D3D3D3"/>
              <w:right w:val="single" w:sz="6" w:space="0" w:color="D3D3D3"/>
            </w:tcBorders>
          </w:tcPr>
          <w:p w14:paraId="7D1DC6C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7A60B03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33 %</w:t>
            </w:r>
          </w:p>
        </w:tc>
        <w:tc>
          <w:tcPr>
            <w:tcW w:w="715" w:type="pct"/>
            <w:tcBorders>
              <w:left w:val="single" w:sz="6" w:space="0" w:color="D3D3D3"/>
              <w:right w:val="single" w:sz="6" w:space="0" w:color="D3D3D3"/>
            </w:tcBorders>
          </w:tcPr>
          <w:p w14:paraId="6A541C3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40C38553" w14:textId="77777777" w:rsidTr="00125454">
        <w:trPr>
          <w:trHeight w:val="285"/>
        </w:trPr>
        <w:tc>
          <w:tcPr>
            <w:tcW w:w="713" w:type="pct"/>
            <w:tcBorders>
              <w:left w:val="single" w:sz="6" w:space="0" w:color="D3D3D3"/>
              <w:right w:val="single" w:sz="6" w:space="0" w:color="D3D3D3"/>
            </w:tcBorders>
          </w:tcPr>
          <w:p w14:paraId="384A226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0F15DF1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551C7F3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SJ2</w:t>
            </w:r>
          </w:p>
        </w:tc>
        <w:tc>
          <w:tcPr>
            <w:tcW w:w="714" w:type="pct"/>
            <w:tcBorders>
              <w:right w:val="single" w:sz="8" w:space="0" w:color="D3D3D3"/>
            </w:tcBorders>
          </w:tcPr>
          <w:p w14:paraId="41498FF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66 %</w:t>
            </w:r>
          </w:p>
        </w:tc>
        <w:tc>
          <w:tcPr>
            <w:tcW w:w="714" w:type="pct"/>
            <w:tcBorders>
              <w:left w:val="single" w:sz="8" w:space="0" w:color="D3D3D3"/>
              <w:right w:val="single" w:sz="6" w:space="0" w:color="D3D3D3"/>
            </w:tcBorders>
          </w:tcPr>
          <w:p w14:paraId="3E23C90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7DE4A98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33 %</w:t>
            </w:r>
          </w:p>
        </w:tc>
        <w:tc>
          <w:tcPr>
            <w:tcW w:w="715" w:type="pct"/>
            <w:tcBorders>
              <w:left w:val="single" w:sz="6" w:space="0" w:color="D3D3D3"/>
              <w:right w:val="single" w:sz="6" w:space="0" w:color="D3D3D3"/>
            </w:tcBorders>
          </w:tcPr>
          <w:p w14:paraId="4849580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4E1995D2" w14:textId="77777777" w:rsidTr="00125454">
        <w:trPr>
          <w:trHeight w:val="285"/>
        </w:trPr>
        <w:tc>
          <w:tcPr>
            <w:tcW w:w="713" w:type="pct"/>
            <w:tcBorders>
              <w:left w:val="single" w:sz="6" w:space="0" w:color="D3D3D3"/>
              <w:right w:val="single" w:sz="6" w:space="0" w:color="D3D3D3"/>
            </w:tcBorders>
          </w:tcPr>
          <w:p w14:paraId="27DE872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1EF3163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6EA8274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SJ3</w:t>
            </w:r>
          </w:p>
        </w:tc>
        <w:tc>
          <w:tcPr>
            <w:tcW w:w="714" w:type="pct"/>
            <w:tcBorders>
              <w:right w:val="single" w:sz="8" w:space="0" w:color="D3D3D3"/>
            </w:tcBorders>
          </w:tcPr>
          <w:p w14:paraId="43F7ACD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26 %</w:t>
            </w:r>
          </w:p>
        </w:tc>
        <w:tc>
          <w:tcPr>
            <w:tcW w:w="714" w:type="pct"/>
            <w:tcBorders>
              <w:left w:val="single" w:sz="8" w:space="0" w:color="D3D3D3"/>
              <w:right w:val="single" w:sz="6" w:space="0" w:color="D3D3D3"/>
            </w:tcBorders>
          </w:tcPr>
          <w:p w14:paraId="0FAE195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714" w:type="pct"/>
            <w:tcBorders>
              <w:left w:val="single" w:sz="6" w:space="0" w:color="D3D3D3"/>
              <w:right w:val="single" w:sz="6" w:space="0" w:color="D3D3D3"/>
            </w:tcBorders>
          </w:tcPr>
          <w:p w14:paraId="250F97D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70 %</w:t>
            </w:r>
          </w:p>
        </w:tc>
        <w:tc>
          <w:tcPr>
            <w:tcW w:w="715" w:type="pct"/>
            <w:tcBorders>
              <w:left w:val="single" w:sz="6" w:space="0" w:color="D3D3D3"/>
              <w:right w:val="single" w:sz="6" w:space="0" w:color="D3D3D3"/>
            </w:tcBorders>
          </w:tcPr>
          <w:p w14:paraId="62400C0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4 %</w:t>
            </w:r>
          </w:p>
        </w:tc>
      </w:tr>
      <w:tr w:rsidR="005A04B3" w:rsidRPr="00A96ED6" w14:paraId="0345FF24" w14:textId="77777777" w:rsidTr="00125454">
        <w:trPr>
          <w:trHeight w:val="285"/>
        </w:trPr>
        <w:tc>
          <w:tcPr>
            <w:tcW w:w="713" w:type="pct"/>
            <w:tcBorders>
              <w:left w:val="single" w:sz="6" w:space="0" w:color="D3D3D3"/>
              <w:right w:val="single" w:sz="6" w:space="0" w:color="D3D3D3"/>
            </w:tcBorders>
          </w:tcPr>
          <w:p w14:paraId="4695851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71206B9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03CD948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SK</w:t>
            </w:r>
          </w:p>
        </w:tc>
        <w:tc>
          <w:tcPr>
            <w:tcW w:w="714" w:type="pct"/>
            <w:tcBorders>
              <w:right w:val="single" w:sz="8" w:space="0" w:color="D3D3D3"/>
            </w:tcBorders>
          </w:tcPr>
          <w:p w14:paraId="00C873F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21 %</w:t>
            </w:r>
          </w:p>
        </w:tc>
        <w:tc>
          <w:tcPr>
            <w:tcW w:w="714" w:type="pct"/>
            <w:tcBorders>
              <w:left w:val="single" w:sz="8" w:space="0" w:color="D3D3D3"/>
              <w:right w:val="single" w:sz="6" w:space="0" w:color="D3D3D3"/>
            </w:tcBorders>
          </w:tcPr>
          <w:p w14:paraId="25165C1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65D6E9F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77 %</w:t>
            </w:r>
          </w:p>
        </w:tc>
        <w:tc>
          <w:tcPr>
            <w:tcW w:w="715" w:type="pct"/>
            <w:tcBorders>
              <w:left w:val="single" w:sz="6" w:space="0" w:color="D3D3D3"/>
              <w:right w:val="single" w:sz="6" w:space="0" w:color="D3D3D3"/>
            </w:tcBorders>
          </w:tcPr>
          <w:p w14:paraId="00DB973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r>
      <w:tr w:rsidR="005A04B3" w:rsidRPr="00A96ED6" w14:paraId="09BA480E" w14:textId="77777777" w:rsidTr="00125454">
        <w:trPr>
          <w:trHeight w:val="285"/>
        </w:trPr>
        <w:tc>
          <w:tcPr>
            <w:tcW w:w="713" w:type="pct"/>
            <w:tcBorders>
              <w:left w:val="single" w:sz="6" w:space="0" w:color="D3D3D3"/>
              <w:right w:val="single" w:sz="6" w:space="0" w:color="D3D3D3"/>
            </w:tcBorders>
          </w:tcPr>
          <w:p w14:paraId="2F59C4D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21E183B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638714F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SL</w:t>
            </w:r>
          </w:p>
        </w:tc>
        <w:tc>
          <w:tcPr>
            <w:tcW w:w="714" w:type="pct"/>
            <w:tcBorders>
              <w:right w:val="single" w:sz="8" w:space="0" w:color="D3D3D3"/>
            </w:tcBorders>
          </w:tcPr>
          <w:p w14:paraId="503BB47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714" w:type="pct"/>
            <w:tcBorders>
              <w:left w:val="single" w:sz="8" w:space="0" w:color="D3D3D3"/>
              <w:right w:val="single" w:sz="6" w:space="0" w:color="D3D3D3"/>
            </w:tcBorders>
          </w:tcPr>
          <w:p w14:paraId="1D85FC1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3825ACB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5" w:type="pct"/>
            <w:tcBorders>
              <w:left w:val="single" w:sz="6" w:space="0" w:color="D3D3D3"/>
              <w:right w:val="single" w:sz="6" w:space="0" w:color="D3D3D3"/>
            </w:tcBorders>
          </w:tcPr>
          <w:p w14:paraId="185ED91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3D8052B5" w14:textId="77777777" w:rsidTr="00125454">
        <w:trPr>
          <w:trHeight w:val="285"/>
        </w:trPr>
        <w:tc>
          <w:tcPr>
            <w:tcW w:w="713" w:type="pct"/>
            <w:tcBorders>
              <w:left w:val="single" w:sz="6" w:space="0" w:color="D3D3D3"/>
              <w:right w:val="single" w:sz="6" w:space="0" w:color="D3D3D3"/>
            </w:tcBorders>
          </w:tcPr>
          <w:p w14:paraId="4A6B039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0676CFF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171605F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w:t>
            </w:r>
          </w:p>
        </w:tc>
        <w:tc>
          <w:tcPr>
            <w:tcW w:w="714" w:type="pct"/>
            <w:tcBorders>
              <w:right w:val="single" w:sz="8" w:space="0" w:color="D3D3D3"/>
            </w:tcBorders>
          </w:tcPr>
          <w:p w14:paraId="42EF7B2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44 %</w:t>
            </w:r>
          </w:p>
        </w:tc>
        <w:tc>
          <w:tcPr>
            <w:tcW w:w="714" w:type="pct"/>
            <w:tcBorders>
              <w:left w:val="single" w:sz="8" w:space="0" w:color="D3D3D3"/>
              <w:right w:val="single" w:sz="6" w:space="0" w:color="D3D3D3"/>
            </w:tcBorders>
          </w:tcPr>
          <w:p w14:paraId="7855016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5 %</w:t>
            </w:r>
          </w:p>
        </w:tc>
        <w:tc>
          <w:tcPr>
            <w:tcW w:w="714" w:type="pct"/>
            <w:tcBorders>
              <w:left w:val="single" w:sz="6" w:space="0" w:color="D3D3D3"/>
              <w:right w:val="single" w:sz="6" w:space="0" w:color="D3D3D3"/>
            </w:tcBorders>
          </w:tcPr>
          <w:p w14:paraId="7024A68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49 %</w:t>
            </w:r>
          </w:p>
        </w:tc>
        <w:tc>
          <w:tcPr>
            <w:tcW w:w="715" w:type="pct"/>
            <w:tcBorders>
              <w:left w:val="single" w:sz="6" w:space="0" w:color="D3D3D3"/>
              <w:right w:val="single" w:sz="6" w:space="0" w:color="D3D3D3"/>
            </w:tcBorders>
          </w:tcPr>
          <w:p w14:paraId="4914C96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r>
      <w:tr w:rsidR="005A04B3" w:rsidRPr="00A96ED6" w14:paraId="4DDB2817" w14:textId="77777777" w:rsidTr="00125454">
        <w:trPr>
          <w:trHeight w:val="284"/>
        </w:trPr>
        <w:tc>
          <w:tcPr>
            <w:tcW w:w="713" w:type="pct"/>
            <w:tcBorders>
              <w:left w:val="single" w:sz="6" w:space="0" w:color="D3D3D3"/>
              <w:right w:val="single" w:sz="6" w:space="0" w:color="D3D3D3"/>
            </w:tcBorders>
          </w:tcPr>
          <w:p w14:paraId="7EF1CA1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1CE384A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5F6453C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SA</w:t>
            </w:r>
          </w:p>
        </w:tc>
        <w:tc>
          <w:tcPr>
            <w:tcW w:w="714" w:type="pct"/>
            <w:tcBorders>
              <w:right w:val="single" w:sz="8" w:space="0" w:color="D3D3D3"/>
            </w:tcBorders>
          </w:tcPr>
          <w:p w14:paraId="26EEEF1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8" w:space="0" w:color="D3D3D3"/>
              <w:right w:val="single" w:sz="6" w:space="0" w:color="D3D3D3"/>
            </w:tcBorders>
          </w:tcPr>
          <w:p w14:paraId="3756C0C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59 %</w:t>
            </w:r>
          </w:p>
        </w:tc>
        <w:tc>
          <w:tcPr>
            <w:tcW w:w="714" w:type="pct"/>
            <w:tcBorders>
              <w:left w:val="single" w:sz="6" w:space="0" w:color="D3D3D3"/>
              <w:right w:val="single" w:sz="6" w:space="0" w:color="D3D3D3"/>
            </w:tcBorders>
          </w:tcPr>
          <w:p w14:paraId="162EB5C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41 %</w:t>
            </w:r>
          </w:p>
        </w:tc>
        <w:tc>
          <w:tcPr>
            <w:tcW w:w="715" w:type="pct"/>
            <w:tcBorders>
              <w:left w:val="single" w:sz="6" w:space="0" w:color="D3D3D3"/>
              <w:right w:val="single" w:sz="6" w:space="0" w:color="D3D3D3"/>
            </w:tcBorders>
          </w:tcPr>
          <w:p w14:paraId="1900C6E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0DBF9F87" w14:textId="77777777" w:rsidTr="00125454">
        <w:trPr>
          <w:trHeight w:val="285"/>
        </w:trPr>
        <w:tc>
          <w:tcPr>
            <w:tcW w:w="713" w:type="pct"/>
            <w:tcBorders>
              <w:left w:val="single" w:sz="6" w:space="0" w:color="D3D3D3"/>
              <w:right w:val="single" w:sz="6" w:space="0" w:color="D3D3D3"/>
            </w:tcBorders>
          </w:tcPr>
          <w:p w14:paraId="6B9DDF9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2297402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1F85F1A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SB</w:t>
            </w:r>
          </w:p>
        </w:tc>
        <w:tc>
          <w:tcPr>
            <w:tcW w:w="714" w:type="pct"/>
            <w:tcBorders>
              <w:right w:val="single" w:sz="8" w:space="0" w:color="D3D3D3"/>
            </w:tcBorders>
          </w:tcPr>
          <w:p w14:paraId="7094CF2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8" w:space="0" w:color="D3D3D3"/>
              <w:right w:val="single" w:sz="6" w:space="0" w:color="D3D3D3"/>
            </w:tcBorders>
          </w:tcPr>
          <w:p w14:paraId="17DB5D6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36 %</w:t>
            </w:r>
          </w:p>
        </w:tc>
        <w:tc>
          <w:tcPr>
            <w:tcW w:w="714" w:type="pct"/>
            <w:tcBorders>
              <w:left w:val="single" w:sz="6" w:space="0" w:color="D3D3D3"/>
              <w:right w:val="single" w:sz="6" w:space="0" w:color="D3D3D3"/>
            </w:tcBorders>
          </w:tcPr>
          <w:p w14:paraId="559A798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47 %</w:t>
            </w:r>
          </w:p>
        </w:tc>
        <w:tc>
          <w:tcPr>
            <w:tcW w:w="715" w:type="pct"/>
            <w:tcBorders>
              <w:left w:val="single" w:sz="6" w:space="0" w:color="D3D3D3"/>
              <w:right w:val="single" w:sz="6" w:space="0" w:color="D3D3D3"/>
            </w:tcBorders>
          </w:tcPr>
          <w:p w14:paraId="2236073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16 %</w:t>
            </w:r>
          </w:p>
        </w:tc>
      </w:tr>
      <w:tr w:rsidR="005A04B3" w:rsidRPr="00A96ED6" w14:paraId="1DFBDB64" w14:textId="77777777" w:rsidTr="00125454">
        <w:trPr>
          <w:trHeight w:val="285"/>
        </w:trPr>
        <w:tc>
          <w:tcPr>
            <w:tcW w:w="713" w:type="pct"/>
            <w:tcBorders>
              <w:left w:val="single" w:sz="6" w:space="0" w:color="D3D3D3"/>
              <w:right w:val="single" w:sz="6" w:space="0" w:color="D3D3D3"/>
            </w:tcBorders>
          </w:tcPr>
          <w:p w14:paraId="0B57A9A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3D143A9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4C17B0C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SC1</w:t>
            </w:r>
          </w:p>
        </w:tc>
        <w:tc>
          <w:tcPr>
            <w:tcW w:w="714" w:type="pct"/>
            <w:tcBorders>
              <w:right w:val="single" w:sz="8" w:space="0" w:color="D3D3D3"/>
            </w:tcBorders>
          </w:tcPr>
          <w:p w14:paraId="43E5B5E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73 %</w:t>
            </w:r>
          </w:p>
        </w:tc>
        <w:tc>
          <w:tcPr>
            <w:tcW w:w="714" w:type="pct"/>
            <w:tcBorders>
              <w:left w:val="single" w:sz="8" w:space="0" w:color="D3D3D3"/>
              <w:right w:val="single" w:sz="6" w:space="0" w:color="D3D3D3"/>
            </w:tcBorders>
          </w:tcPr>
          <w:p w14:paraId="5E80698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12 %</w:t>
            </w:r>
          </w:p>
        </w:tc>
        <w:tc>
          <w:tcPr>
            <w:tcW w:w="714" w:type="pct"/>
            <w:tcBorders>
              <w:left w:val="single" w:sz="6" w:space="0" w:color="D3D3D3"/>
              <w:right w:val="single" w:sz="6" w:space="0" w:color="D3D3D3"/>
            </w:tcBorders>
          </w:tcPr>
          <w:p w14:paraId="7F5D87F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14 %</w:t>
            </w:r>
          </w:p>
        </w:tc>
        <w:tc>
          <w:tcPr>
            <w:tcW w:w="715" w:type="pct"/>
            <w:tcBorders>
              <w:left w:val="single" w:sz="6" w:space="0" w:color="D3D3D3"/>
              <w:right w:val="single" w:sz="6" w:space="0" w:color="D3D3D3"/>
            </w:tcBorders>
          </w:tcPr>
          <w:p w14:paraId="42359E0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6F8EAAB6" w14:textId="77777777" w:rsidTr="00125454">
        <w:trPr>
          <w:trHeight w:val="285"/>
        </w:trPr>
        <w:tc>
          <w:tcPr>
            <w:tcW w:w="713" w:type="pct"/>
            <w:tcBorders>
              <w:left w:val="single" w:sz="6" w:space="0" w:color="D3D3D3"/>
              <w:right w:val="single" w:sz="6" w:space="0" w:color="D3D3D3"/>
            </w:tcBorders>
          </w:tcPr>
          <w:p w14:paraId="621C604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75A71CB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2704D7B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SC2</w:t>
            </w:r>
          </w:p>
        </w:tc>
        <w:tc>
          <w:tcPr>
            <w:tcW w:w="714" w:type="pct"/>
            <w:tcBorders>
              <w:right w:val="single" w:sz="8" w:space="0" w:color="D3D3D3"/>
            </w:tcBorders>
          </w:tcPr>
          <w:p w14:paraId="7FD5704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88 %</w:t>
            </w:r>
          </w:p>
        </w:tc>
        <w:tc>
          <w:tcPr>
            <w:tcW w:w="714" w:type="pct"/>
            <w:tcBorders>
              <w:left w:val="single" w:sz="8" w:space="0" w:color="D3D3D3"/>
              <w:right w:val="single" w:sz="6" w:space="0" w:color="D3D3D3"/>
            </w:tcBorders>
          </w:tcPr>
          <w:p w14:paraId="3A4084D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4 %</w:t>
            </w:r>
          </w:p>
        </w:tc>
        <w:tc>
          <w:tcPr>
            <w:tcW w:w="714" w:type="pct"/>
            <w:tcBorders>
              <w:left w:val="single" w:sz="6" w:space="0" w:color="D3D3D3"/>
              <w:right w:val="single" w:sz="6" w:space="0" w:color="D3D3D3"/>
            </w:tcBorders>
          </w:tcPr>
          <w:p w14:paraId="5834350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8 %</w:t>
            </w:r>
          </w:p>
        </w:tc>
        <w:tc>
          <w:tcPr>
            <w:tcW w:w="715" w:type="pct"/>
            <w:tcBorders>
              <w:left w:val="single" w:sz="6" w:space="0" w:color="D3D3D3"/>
              <w:right w:val="single" w:sz="6" w:space="0" w:color="D3D3D3"/>
            </w:tcBorders>
          </w:tcPr>
          <w:p w14:paraId="65E3CF2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7CCE6C2C" w14:textId="77777777" w:rsidTr="00125454">
        <w:trPr>
          <w:trHeight w:val="285"/>
        </w:trPr>
        <w:tc>
          <w:tcPr>
            <w:tcW w:w="713" w:type="pct"/>
            <w:tcBorders>
              <w:left w:val="single" w:sz="6" w:space="0" w:color="D3D3D3"/>
              <w:right w:val="single" w:sz="6" w:space="0" w:color="D3D3D3"/>
            </w:tcBorders>
          </w:tcPr>
          <w:p w14:paraId="4F37F40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3099068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799B86E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w:t>
            </w:r>
          </w:p>
        </w:tc>
        <w:tc>
          <w:tcPr>
            <w:tcW w:w="714" w:type="pct"/>
            <w:tcBorders>
              <w:right w:val="single" w:sz="8" w:space="0" w:color="D3D3D3"/>
            </w:tcBorders>
          </w:tcPr>
          <w:p w14:paraId="5E928E4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29 %</w:t>
            </w:r>
          </w:p>
        </w:tc>
        <w:tc>
          <w:tcPr>
            <w:tcW w:w="714" w:type="pct"/>
            <w:tcBorders>
              <w:left w:val="single" w:sz="8" w:space="0" w:color="D3D3D3"/>
              <w:right w:val="single" w:sz="6" w:space="0" w:color="D3D3D3"/>
            </w:tcBorders>
          </w:tcPr>
          <w:p w14:paraId="37681AB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11 %</w:t>
            </w:r>
          </w:p>
        </w:tc>
        <w:tc>
          <w:tcPr>
            <w:tcW w:w="714" w:type="pct"/>
            <w:tcBorders>
              <w:left w:val="single" w:sz="6" w:space="0" w:color="D3D3D3"/>
              <w:right w:val="single" w:sz="6" w:space="0" w:color="D3D3D3"/>
            </w:tcBorders>
          </w:tcPr>
          <w:p w14:paraId="2FD5ED2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59 %</w:t>
            </w:r>
          </w:p>
        </w:tc>
        <w:tc>
          <w:tcPr>
            <w:tcW w:w="715" w:type="pct"/>
            <w:tcBorders>
              <w:left w:val="single" w:sz="6" w:space="0" w:color="D3D3D3"/>
              <w:right w:val="single" w:sz="6" w:space="0" w:color="D3D3D3"/>
            </w:tcBorders>
          </w:tcPr>
          <w:p w14:paraId="3CF7784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33FB6BE3" w14:textId="77777777" w:rsidTr="00125454">
        <w:trPr>
          <w:trHeight w:val="284"/>
        </w:trPr>
        <w:tc>
          <w:tcPr>
            <w:tcW w:w="713" w:type="pct"/>
            <w:tcBorders>
              <w:left w:val="single" w:sz="6" w:space="0" w:color="D3D3D3"/>
              <w:right w:val="single" w:sz="6" w:space="0" w:color="D3D3D3"/>
            </w:tcBorders>
          </w:tcPr>
          <w:p w14:paraId="1618C42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4F29E2D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14F0F1D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SD</w:t>
            </w:r>
          </w:p>
        </w:tc>
        <w:tc>
          <w:tcPr>
            <w:tcW w:w="714" w:type="pct"/>
            <w:tcBorders>
              <w:right w:val="single" w:sz="8" w:space="0" w:color="D3D3D3"/>
            </w:tcBorders>
          </w:tcPr>
          <w:p w14:paraId="7A7A3F0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714" w:type="pct"/>
            <w:tcBorders>
              <w:left w:val="single" w:sz="8" w:space="0" w:color="D3D3D3"/>
              <w:right w:val="single" w:sz="6" w:space="0" w:color="D3D3D3"/>
            </w:tcBorders>
          </w:tcPr>
          <w:p w14:paraId="3ED1212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77F08EF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5" w:type="pct"/>
            <w:tcBorders>
              <w:left w:val="single" w:sz="6" w:space="0" w:color="D3D3D3"/>
              <w:right w:val="single" w:sz="6" w:space="0" w:color="D3D3D3"/>
            </w:tcBorders>
          </w:tcPr>
          <w:p w14:paraId="62AA228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60C848A5" w14:textId="77777777" w:rsidTr="00125454">
        <w:trPr>
          <w:trHeight w:val="285"/>
        </w:trPr>
        <w:tc>
          <w:tcPr>
            <w:tcW w:w="713" w:type="pct"/>
            <w:tcBorders>
              <w:left w:val="single" w:sz="6" w:space="0" w:color="D3D3D3"/>
              <w:right w:val="single" w:sz="6" w:space="0" w:color="D3D3D3"/>
            </w:tcBorders>
          </w:tcPr>
          <w:p w14:paraId="4F66AAF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lastRenderedPageBreak/>
              <w:t>Eksports</w:t>
            </w:r>
          </w:p>
        </w:tc>
        <w:tc>
          <w:tcPr>
            <w:tcW w:w="714" w:type="pct"/>
            <w:tcBorders>
              <w:left w:val="single" w:sz="6" w:space="0" w:color="D3D3D3"/>
              <w:right w:val="single" w:sz="6" w:space="0" w:color="D3D3D3"/>
            </w:tcBorders>
          </w:tcPr>
          <w:p w14:paraId="30B8EAB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41106DE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SE</w:t>
            </w:r>
          </w:p>
        </w:tc>
        <w:tc>
          <w:tcPr>
            <w:tcW w:w="714" w:type="pct"/>
            <w:tcBorders>
              <w:right w:val="single" w:sz="8" w:space="0" w:color="D3D3D3"/>
            </w:tcBorders>
          </w:tcPr>
          <w:p w14:paraId="2E551C7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8" w:space="0" w:color="D3D3D3"/>
              <w:right w:val="single" w:sz="6" w:space="0" w:color="D3D3D3"/>
            </w:tcBorders>
          </w:tcPr>
          <w:p w14:paraId="12311FF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01A4762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45 %</w:t>
            </w:r>
          </w:p>
        </w:tc>
        <w:tc>
          <w:tcPr>
            <w:tcW w:w="715" w:type="pct"/>
            <w:tcBorders>
              <w:left w:val="single" w:sz="6" w:space="0" w:color="D3D3D3"/>
              <w:right w:val="single" w:sz="6" w:space="0" w:color="D3D3D3"/>
            </w:tcBorders>
          </w:tcPr>
          <w:p w14:paraId="1D54FF0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55 %</w:t>
            </w:r>
          </w:p>
        </w:tc>
      </w:tr>
      <w:tr w:rsidR="005A04B3" w:rsidRPr="00A96ED6" w14:paraId="6BFA195A" w14:textId="77777777" w:rsidTr="00125454">
        <w:trPr>
          <w:trHeight w:val="285"/>
        </w:trPr>
        <w:tc>
          <w:tcPr>
            <w:tcW w:w="713" w:type="pct"/>
            <w:tcBorders>
              <w:left w:val="single" w:sz="6" w:space="0" w:color="D3D3D3"/>
              <w:right w:val="single" w:sz="6" w:space="0" w:color="D3D3D3"/>
            </w:tcBorders>
          </w:tcPr>
          <w:p w14:paraId="7E97C18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1EE79F6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36DAD99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w:t>
            </w:r>
          </w:p>
        </w:tc>
        <w:tc>
          <w:tcPr>
            <w:tcW w:w="714" w:type="pct"/>
            <w:tcBorders>
              <w:right w:val="single" w:sz="8" w:space="0" w:color="D3D3D3"/>
            </w:tcBorders>
          </w:tcPr>
          <w:p w14:paraId="04DAE91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3 %</w:t>
            </w:r>
          </w:p>
        </w:tc>
        <w:tc>
          <w:tcPr>
            <w:tcW w:w="714" w:type="pct"/>
            <w:tcBorders>
              <w:left w:val="single" w:sz="8" w:space="0" w:color="D3D3D3"/>
              <w:right w:val="single" w:sz="6" w:space="0" w:color="D3D3D3"/>
            </w:tcBorders>
          </w:tcPr>
          <w:p w14:paraId="5D2C489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06EA3FD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97 %</w:t>
            </w:r>
          </w:p>
        </w:tc>
        <w:tc>
          <w:tcPr>
            <w:tcW w:w="715" w:type="pct"/>
            <w:tcBorders>
              <w:left w:val="single" w:sz="6" w:space="0" w:color="D3D3D3"/>
              <w:right w:val="single" w:sz="6" w:space="0" w:color="D3D3D3"/>
            </w:tcBorders>
          </w:tcPr>
          <w:p w14:paraId="639F292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354DEC27" w14:textId="77777777" w:rsidTr="00125454">
        <w:trPr>
          <w:trHeight w:val="285"/>
        </w:trPr>
        <w:tc>
          <w:tcPr>
            <w:tcW w:w="713" w:type="pct"/>
            <w:tcBorders>
              <w:left w:val="single" w:sz="6" w:space="0" w:color="D3D3D3"/>
              <w:right w:val="single" w:sz="6" w:space="0" w:color="D3D3D3"/>
            </w:tcBorders>
          </w:tcPr>
          <w:p w14:paraId="74AB724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704BECE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2BCB3A8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SG</w:t>
            </w:r>
          </w:p>
        </w:tc>
        <w:tc>
          <w:tcPr>
            <w:tcW w:w="714" w:type="pct"/>
            <w:tcBorders>
              <w:right w:val="single" w:sz="8" w:space="0" w:color="D3D3D3"/>
            </w:tcBorders>
          </w:tcPr>
          <w:p w14:paraId="2E91D95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16 %</w:t>
            </w:r>
          </w:p>
        </w:tc>
        <w:tc>
          <w:tcPr>
            <w:tcW w:w="714" w:type="pct"/>
            <w:tcBorders>
              <w:left w:val="single" w:sz="8" w:space="0" w:color="D3D3D3"/>
              <w:right w:val="single" w:sz="6" w:space="0" w:color="D3D3D3"/>
            </w:tcBorders>
          </w:tcPr>
          <w:p w14:paraId="2C4C89B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0F4C35E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84 %</w:t>
            </w:r>
          </w:p>
        </w:tc>
        <w:tc>
          <w:tcPr>
            <w:tcW w:w="715" w:type="pct"/>
            <w:tcBorders>
              <w:left w:val="single" w:sz="6" w:space="0" w:color="D3D3D3"/>
              <w:right w:val="single" w:sz="6" w:space="0" w:color="D3D3D3"/>
            </w:tcBorders>
          </w:tcPr>
          <w:p w14:paraId="79BBD10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73DE4E06" w14:textId="77777777" w:rsidTr="00125454">
        <w:trPr>
          <w:trHeight w:val="285"/>
        </w:trPr>
        <w:tc>
          <w:tcPr>
            <w:tcW w:w="713" w:type="pct"/>
            <w:tcBorders>
              <w:left w:val="single" w:sz="6" w:space="0" w:color="D3D3D3"/>
              <w:right w:val="single" w:sz="6" w:space="0" w:color="D3D3D3"/>
            </w:tcBorders>
          </w:tcPr>
          <w:p w14:paraId="0969777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2E18441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73F984A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SH</w:t>
            </w:r>
          </w:p>
        </w:tc>
        <w:tc>
          <w:tcPr>
            <w:tcW w:w="714" w:type="pct"/>
            <w:tcBorders>
              <w:right w:val="single" w:sz="8" w:space="0" w:color="D3D3D3"/>
            </w:tcBorders>
          </w:tcPr>
          <w:p w14:paraId="46636B3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81 %</w:t>
            </w:r>
          </w:p>
        </w:tc>
        <w:tc>
          <w:tcPr>
            <w:tcW w:w="714" w:type="pct"/>
            <w:tcBorders>
              <w:left w:val="single" w:sz="8" w:space="0" w:color="D3D3D3"/>
              <w:right w:val="single" w:sz="6" w:space="0" w:color="D3D3D3"/>
            </w:tcBorders>
          </w:tcPr>
          <w:p w14:paraId="6F13ECF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6A76F2C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19 %</w:t>
            </w:r>
          </w:p>
        </w:tc>
        <w:tc>
          <w:tcPr>
            <w:tcW w:w="715" w:type="pct"/>
            <w:tcBorders>
              <w:left w:val="single" w:sz="6" w:space="0" w:color="D3D3D3"/>
              <w:right w:val="single" w:sz="6" w:space="0" w:color="D3D3D3"/>
            </w:tcBorders>
          </w:tcPr>
          <w:p w14:paraId="704DCDD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608CA6FC" w14:textId="77777777" w:rsidTr="00125454">
        <w:trPr>
          <w:trHeight w:val="282"/>
        </w:trPr>
        <w:tc>
          <w:tcPr>
            <w:tcW w:w="713" w:type="pct"/>
            <w:tcBorders>
              <w:left w:val="single" w:sz="6" w:space="0" w:color="D3D3D3"/>
              <w:bottom w:val="single" w:sz="6" w:space="0" w:color="auto"/>
              <w:right w:val="single" w:sz="6" w:space="0" w:color="D3D3D3"/>
            </w:tcBorders>
          </w:tcPr>
          <w:p w14:paraId="326440E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bottom w:val="single" w:sz="6" w:space="0" w:color="auto"/>
              <w:right w:val="single" w:sz="6" w:space="0" w:color="D3D3D3"/>
            </w:tcBorders>
          </w:tcPr>
          <w:p w14:paraId="4B19C59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bottom w:val="single" w:sz="6" w:space="0" w:color="auto"/>
            </w:tcBorders>
          </w:tcPr>
          <w:p w14:paraId="36BE012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SI</w:t>
            </w:r>
          </w:p>
        </w:tc>
        <w:tc>
          <w:tcPr>
            <w:tcW w:w="714" w:type="pct"/>
            <w:tcBorders>
              <w:bottom w:val="single" w:sz="6" w:space="0" w:color="auto"/>
              <w:right w:val="single" w:sz="8" w:space="0" w:color="D3D3D3"/>
            </w:tcBorders>
          </w:tcPr>
          <w:p w14:paraId="323E2F9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61 %</w:t>
            </w:r>
          </w:p>
        </w:tc>
        <w:tc>
          <w:tcPr>
            <w:tcW w:w="714" w:type="pct"/>
            <w:tcBorders>
              <w:left w:val="single" w:sz="8" w:space="0" w:color="D3D3D3"/>
              <w:bottom w:val="single" w:sz="6" w:space="0" w:color="auto"/>
              <w:right w:val="single" w:sz="6" w:space="0" w:color="D3D3D3"/>
            </w:tcBorders>
          </w:tcPr>
          <w:p w14:paraId="16B3D30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714" w:type="pct"/>
            <w:tcBorders>
              <w:left w:val="single" w:sz="6" w:space="0" w:color="D3D3D3"/>
              <w:bottom w:val="single" w:sz="6" w:space="0" w:color="auto"/>
              <w:right w:val="single" w:sz="6" w:space="0" w:color="D3D3D3"/>
            </w:tcBorders>
          </w:tcPr>
          <w:p w14:paraId="0BB4597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38 %</w:t>
            </w:r>
          </w:p>
        </w:tc>
        <w:tc>
          <w:tcPr>
            <w:tcW w:w="715" w:type="pct"/>
            <w:tcBorders>
              <w:left w:val="single" w:sz="6" w:space="0" w:color="D3D3D3"/>
              <w:bottom w:val="single" w:sz="6" w:space="0" w:color="auto"/>
              <w:right w:val="single" w:sz="6" w:space="0" w:color="D3D3D3"/>
            </w:tcBorders>
          </w:tcPr>
          <w:p w14:paraId="20D9D9F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r>
      <w:tr w:rsidR="005A04B3" w:rsidRPr="00A96ED6" w14:paraId="2FA751C9" w14:textId="77777777" w:rsidTr="00125454">
        <w:trPr>
          <w:trHeight w:val="282"/>
        </w:trPr>
        <w:tc>
          <w:tcPr>
            <w:tcW w:w="713" w:type="pct"/>
            <w:tcBorders>
              <w:top w:val="single" w:sz="6" w:space="0" w:color="auto"/>
              <w:left w:val="single" w:sz="6" w:space="0" w:color="D3D3D3"/>
              <w:right w:val="single" w:sz="6" w:space="0" w:color="D3D3D3"/>
            </w:tcBorders>
          </w:tcPr>
          <w:p w14:paraId="0EEEF6D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top w:val="single" w:sz="6" w:space="0" w:color="auto"/>
              <w:left w:val="single" w:sz="6" w:space="0" w:color="D3D3D3"/>
              <w:right w:val="single" w:sz="6" w:space="0" w:color="D3D3D3"/>
            </w:tcBorders>
          </w:tcPr>
          <w:p w14:paraId="0080D2D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top w:val="single" w:sz="6" w:space="0" w:color="auto"/>
              <w:left w:val="single" w:sz="6" w:space="0" w:color="D3D3D3"/>
            </w:tcBorders>
          </w:tcPr>
          <w:p w14:paraId="6925BDE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SJ1</w:t>
            </w:r>
          </w:p>
        </w:tc>
        <w:tc>
          <w:tcPr>
            <w:tcW w:w="714" w:type="pct"/>
            <w:tcBorders>
              <w:top w:val="single" w:sz="6" w:space="0" w:color="auto"/>
              <w:right w:val="single" w:sz="8" w:space="0" w:color="D3D3D3"/>
            </w:tcBorders>
          </w:tcPr>
          <w:p w14:paraId="67F21B8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71 %</w:t>
            </w:r>
          </w:p>
        </w:tc>
        <w:tc>
          <w:tcPr>
            <w:tcW w:w="714" w:type="pct"/>
            <w:tcBorders>
              <w:top w:val="single" w:sz="6" w:space="0" w:color="auto"/>
              <w:left w:val="single" w:sz="8" w:space="0" w:color="D3D3D3"/>
              <w:right w:val="single" w:sz="6" w:space="0" w:color="D3D3D3"/>
            </w:tcBorders>
          </w:tcPr>
          <w:p w14:paraId="4E18127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top w:val="single" w:sz="6" w:space="0" w:color="auto"/>
              <w:left w:val="single" w:sz="6" w:space="0" w:color="D3D3D3"/>
              <w:right w:val="single" w:sz="6" w:space="0" w:color="D3D3D3"/>
            </w:tcBorders>
          </w:tcPr>
          <w:p w14:paraId="0C885C8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29 %</w:t>
            </w:r>
          </w:p>
        </w:tc>
        <w:tc>
          <w:tcPr>
            <w:tcW w:w="715" w:type="pct"/>
            <w:tcBorders>
              <w:top w:val="single" w:sz="6" w:space="0" w:color="auto"/>
              <w:left w:val="single" w:sz="6" w:space="0" w:color="D3D3D3"/>
              <w:right w:val="single" w:sz="6" w:space="0" w:color="D3D3D3"/>
            </w:tcBorders>
          </w:tcPr>
          <w:p w14:paraId="665395D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49C1FA09" w14:textId="77777777" w:rsidTr="00125454">
        <w:trPr>
          <w:trHeight w:val="285"/>
        </w:trPr>
        <w:tc>
          <w:tcPr>
            <w:tcW w:w="713" w:type="pct"/>
            <w:tcBorders>
              <w:left w:val="single" w:sz="6" w:space="0" w:color="D3D3D3"/>
              <w:right w:val="single" w:sz="6" w:space="0" w:color="D3D3D3"/>
            </w:tcBorders>
          </w:tcPr>
          <w:p w14:paraId="40F9643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3A863D7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4AEFD90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SJ2</w:t>
            </w:r>
          </w:p>
        </w:tc>
        <w:tc>
          <w:tcPr>
            <w:tcW w:w="714" w:type="pct"/>
            <w:tcBorders>
              <w:right w:val="single" w:sz="8" w:space="0" w:color="D3D3D3"/>
            </w:tcBorders>
          </w:tcPr>
          <w:p w14:paraId="6E65346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45 %</w:t>
            </w:r>
          </w:p>
        </w:tc>
        <w:tc>
          <w:tcPr>
            <w:tcW w:w="714" w:type="pct"/>
            <w:tcBorders>
              <w:left w:val="single" w:sz="8" w:space="0" w:color="D3D3D3"/>
              <w:right w:val="single" w:sz="6" w:space="0" w:color="D3D3D3"/>
            </w:tcBorders>
          </w:tcPr>
          <w:p w14:paraId="3B99793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09CB11D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55 %</w:t>
            </w:r>
          </w:p>
        </w:tc>
        <w:tc>
          <w:tcPr>
            <w:tcW w:w="715" w:type="pct"/>
            <w:tcBorders>
              <w:left w:val="single" w:sz="6" w:space="0" w:color="D3D3D3"/>
              <w:right w:val="single" w:sz="6" w:space="0" w:color="D3D3D3"/>
            </w:tcBorders>
          </w:tcPr>
          <w:p w14:paraId="4E77173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52440844" w14:textId="77777777" w:rsidTr="00125454">
        <w:trPr>
          <w:trHeight w:val="285"/>
        </w:trPr>
        <w:tc>
          <w:tcPr>
            <w:tcW w:w="713" w:type="pct"/>
            <w:tcBorders>
              <w:left w:val="single" w:sz="6" w:space="0" w:color="D3D3D3"/>
              <w:right w:val="single" w:sz="6" w:space="0" w:color="D3D3D3"/>
            </w:tcBorders>
          </w:tcPr>
          <w:p w14:paraId="31A2046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2F90F60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673A82D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SJ3</w:t>
            </w:r>
          </w:p>
        </w:tc>
        <w:tc>
          <w:tcPr>
            <w:tcW w:w="714" w:type="pct"/>
            <w:tcBorders>
              <w:right w:val="single" w:sz="8" w:space="0" w:color="D3D3D3"/>
            </w:tcBorders>
          </w:tcPr>
          <w:p w14:paraId="4ABA635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45 %</w:t>
            </w:r>
          </w:p>
        </w:tc>
        <w:tc>
          <w:tcPr>
            <w:tcW w:w="714" w:type="pct"/>
            <w:tcBorders>
              <w:left w:val="single" w:sz="8" w:space="0" w:color="D3D3D3"/>
              <w:right w:val="single" w:sz="6" w:space="0" w:color="D3D3D3"/>
            </w:tcBorders>
          </w:tcPr>
          <w:p w14:paraId="6B812C3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558AE5C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48 %</w:t>
            </w:r>
          </w:p>
        </w:tc>
        <w:tc>
          <w:tcPr>
            <w:tcW w:w="715" w:type="pct"/>
            <w:tcBorders>
              <w:left w:val="single" w:sz="6" w:space="0" w:color="D3D3D3"/>
              <w:right w:val="single" w:sz="6" w:space="0" w:color="D3D3D3"/>
            </w:tcBorders>
          </w:tcPr>
          <w:p w14:paraId="4C9D86A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6 %</w:t>
            </w:r>
          </w:p>
        </w:tc>
      </w:tr>
      <w:tr w:rsidR="005A04B3" w:rsidRPr="00A96ED6" w14:paraId="19A5C1A8" w14:textId="77777777" w:rsidTr="00125454">
        <w:trPr>
          <w:trHeight w:val="285"/>
        </w:trPr>
        <w:tc>
          <w:tcPr>
            <w:tcW w:w="713" w:type="pct"/>
            <w:tcBorders>
              <w:left w:val="single" w:sz="6" w:space="0" w:color="D3D3D3"/>
              <w:right w:val="single" w:sz="6" w:space="0" w:color="D3D3D3"/>
            </w:tcBorders>
          </w:tcPr>
          <w:p w14:paraId="16FDF0B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2709934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3563ADA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SK</w:t>
            </w:r>
          </w:p>
        </w:tc>
        <w:tc>
          <w:tcPr>
            <w:tcW w:w="714" w:type="pct"/>
            <w:tcBorders>
              <w:right w:val="single" w:sz="8" w:space="0" w:color="D3D3D3"/>
            </w:tcBorders>
          </w:tcPr>
          <w:p w14:paraId="4C090B7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50 %</w:t>
            </w:r>
          </w:p>
        </w:tc>
        <w:tc>
          <w:tcPr>
            <w:tcW w:w="714" w:type="pct"/>
            <w:tcBorders>
              <w:left w:val="single" w:sz="8" w:space="0" w:color="D3D3D3"/>
              <w:right w:val="single" w:sz="6" w:space="0" w:color="D3D3D3"/>
            </w:tcBorders>
          </w:tcPr>
          <w:p w14:paraId="12090E5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00774DF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49 %</w:t>
            </w:r>
          </w:p>
        </w:tc>
        <w:tc>
          <w:tcPr>
            <w:tcW w:w="715" w:type="pct"/>
            <w:tcBorders>
              <w:left w:val="single" w:sz="6" w:space="0" w:color="D3D3D3"/>
              <w:right w:val="single" w:sz="6" w:space="0" w:color="D3D3D3"/>
            </w:tcBorders>
          </w:tcPr>
          <w:p w14:paraId="7BF5A41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r>
      <w:tr w:rsidR="005A04B3" w:rsidRPr="00A96ED6" w14:paraId="2E9EFFB2" w14:textId="77777777" w:rsidTr="00125454">
        <w:trPr>
          <w:trHeight w:val="285"/>
        </w:trPr>
        <w:tc>
          <w:tcPr>
            <w:tcW w:w="713" w:type="pct"/>
            <w:tcBorders>
              <w:left w:val="single" w:sz="6" w:space="0" w:color="D3D3D3"/>
              <w:right w:val="single" w:sz="6" w:space="0" w:color="D3D3D3"/>
            </w:tcBorders>
          </w:tcPr>
          <w:p w14:paraId="0703163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1C78CB3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611911D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SL</w:t>
            </w:r>
          </w:p>
        </w:tc>
        <w:tc>
          <w:tcPr>
            <w:tcW w:w="714" w:type="pct"/>
            <w:tcBorders>
              <w:right w:val="single" w:sz="8" w:space="0" w:color="D3D3D3"/>
            </w:tcBorders>
          </w:tcPr>
          <w:p w14:paraId="19CF220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714" w:type="pct"/>
            <w:tcBorders>
              <w:left w:val="single" w:sz="8" w:space="0" w:color="D3D3D3"/>
              <w:right w:val="single" w:sz="6" w:space="0" w:color="D3D3D3"/>
            </w:tcBorders>
          </w:tcPr>
          <w:p w14:paraId="3A5A339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317A5D7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5" w:type="pct"/>
            <w:tcBorders>
              <w:left w:val="single" w:sz="6" w:space="0" w:color="D3D3D3"/>
              <w:right w:val="single" w:sz="6" w:space="0" w:color="D3D3D3"/>
            </w:tcBorders>
          </w:tcPr>
          <w:p w14:paraId="3E611CE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4BAEDB5E" w14:textId="77777777" w:rsidTr="00125454">
        <w:trPr>
          <w:trHeight w:val="284"/>
        </w:trPr>
        <w:tc>
          <w:tcPr>
            <w:tcW w:w="713" w:type="pct"/>
            <w:tcBorders>
              <w:left w:val="single" w:sz="6" w:space="0" w:color="D3D3D3"/>
              <w:right w:val="single" w:sz="6" w:space="0" w:color="D3D3D3"/>
            </w:tcBorders>
          </w:tcPr>
          <w:p w14:paraId="24C41C7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right w:val="single" w:sz="6" w:space="0" w:color="D3D3D3"/>
            </w:tcBorders>
          </w:tcPr>
          <w:p w14:paraId="1284E20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0EE0673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w:t>
            </w:r>
          </w:p>
        </w:tc>
        <w:tc>
          <w:tcPr>
            <w:tcW w:w="714" w:type="pct"/>
            <w:tcBorders>
              <w:right w:val="single" w:sz="8" w:space="0" w:color="D3D3D3"/>
            </w:tcBorders>
          </w:tcPr>
          <w:p w14:paraId="51E34FD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45 %</w:t>
            </w:r>
          </w:p>
        </w:tc>
        <w:tc>
          <w:tcPr>
            <w:tcW w:w="714" w:type="pct"/>
            <w:tcBorders>
              <w:left w:val="single" w:sz="8" w:space="0" w:color="D3D3D3"/>
              <w:right w:val="single" w:sz="6" w:space="0" w:color="D3D3D3"/>
            </w:tcBorders>
          </w:tcPr>
          <w:p w14:paraId="187AB5D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3 %</w:t>
            </w:r>
          </w:p>
        </w:tc>
        <w:tc>
          <w:tcPr>
            <w:tcW w:w="714" w:type="pct"/>
            <w:tcBorders>
              <w:left w:val="single" w:sz="6" w:space="0" w:color="D3D3D3"/>
              <w:right w:val="single" w:sz="6" w:space="0" w:color="D3D3D3"/>
            </w:tcBorders>
          </w:tcPr>
          <w:p w14:paraId="369DA3B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50 %</w:t>
            </w:r>
          </w:p>
        </w:tc>
        <w:tc>
          <w:tcPr>
            <w:tcW w:w="715" w:type="pct"/>
            <w:tcBorders>
              <w:left w:val="single" w:sz="6" w:space="0" w:color="D3D3D3"/>
              <w:right w:val="single" w:sz="6" w:space="0" w:color="D3D3D3"/>
            </w:tcBorders>
          </w:tcPr>
          <w:p w14:paraId="589E4AF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r>
      <w:tr w:rsidR="005A04B3" w:rsidRPr="00A96ED6" w14:paraId="0EF7763E" w14:textId="77777777" w:rsidTr="00125454">
        <w:trPr>
          <w:trHeight w:val="285"/>
        </w:trPr>
        <w:tc>
          <w:tcPr>
            <w:tcW w:w="713" w:type="pct"/>
            <w:tcBorders>
              <w:left w:val="single" w:sz="6" w:space="0" w:color="D3D3D3"/>
              <w:bottom w:val="single" w:sz="12" w:space="0" w:color="auto"/>
              <w:right w:val="single" w:sz="6" w:space="0" w:color="D3D3D3"/>
            </w:tcBorders>
          </w:tcPr>
          <w:p w14:paraId="0E2285B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Eksports</w:t>
            </w:r>
          </w:p>
        </w:tc>
        <w:tc>
          <w:tcPr>
            <w:tcW w:w="714" w:type="pct"/>
            <w:tcBorders>
              <w:left w:val="single" w:sz="6" w:space="0" w:color="D3D3D3"/>
              <w:bottom w:val="single" w:sz="12" w:space="0" w:color="auto"/>
              <w:right w:val="single" w:sz="6" w:space="0" w:color="D3D3D3"/>
            </w:tcBorders>
          </w:tcPr>
          <w:p w14:paraId="5D7135F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Pasaule</w:t>
            </w:r>
          </w:p>
        </w:tc>
        <w:tc>
          <w:tcPr>
            <w:tcW w:w="715" w:type="pct"/>
            <w:tcBorders>
              <w:left w:val="single" w:sz="6" w:space="0" w:color="D3D3D3"/>
              <w:bottom w:val="single" w:sz="12" w:space="0" w:color="auto"/>
            </w:tcBorders>
          </w:tcPr>
          <w:p w14:paraId="5B2F44A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w:t>
            </w:r>
          </w:p>
        </w:tc>
        <w:tc>
          <w:tcPr>
            <w:tcW w:w="714" w:type="pct"/>
            <w:tcBorders>
              <w:bottom w:val="single" w:sz="12" w:space="0" w:color="auto"/>
              <w:right w:val="single" w:sz="8" w:space="0" w:color="D3D3D3"/>
            </w:tcBorders>
          </w:tcPr>
          <w:p w14:paraId="3F6A90C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44 %</w:t>
            </w:r>
          </w:p>
        </w:tc>
        <w:tc>
          <w:tcPr>
            <w:tcW w:w="714" w:type="pct"/>
            <w:tcBorders>
              <w:left w:val="single" w:sz="8" w:space="0" w:color="D3D3D3"/>
              <w:bottom w:val="single" w:sz="12" w:space="0" w:color="auto"/>
              <w:right w:val="single" w:sz="6" w:space="0" w:color="D3D3D3"/>
            </w:tcBorders>
          </w:tcPr>
          <w:p w14:paraId="76417D7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4 %</w:t>
            </w:r>
          </w:p>
        </w:tc>
        <w:tc>
          <w:tcPr>
            <w:tcW w:w="714" w:type="pct"/>
            <w:tcBorders>
              <w:left w:val="single" w:sz="6" w:space="0" w:color="D3D3D3"/>
              <w:bottom w:val="single" w:sz="12" w:space="0" w:color="auto"/>
              <w:right w:val="single" w:sz="6" w:space="0" w:color="D3D3D3"/>
            </w:tcBorders>
          </w:tcPr>
          <w:p w14:paraId="4976D6C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49 %</w:t>
            </w:r>
          </w:p>
        </w:tc>
        <w:tc>
          <w:tcPr>
            <w:tcW w:w="715" w:type="pct"/>
            <w:tcBorders>
              <w:left w:val="single" w:sz="6" w:space="0" w:color="D3D3D3"/>
              <w:bottom w:val="single" w:sz="12" w:space="0" w:color="auto"/>
              <w:right w:val="single" w:sz="6" w:space="0" w:color="D3D3D3"/>
            </w:tcBorders>
          </w:tcPr>
          <w:p w14:paraId="6F1B8CD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r>
    </w:tbl>
    <w:p w14:paraId="467FE37E" w14:textId="77777777" w:rsidR="005A04B3" w:rsidRPr="00A96ED6" w:rsidRDefault="005A04B3" w:rsidP="005A04B3">
      <w:pPr>
        <w:jc w:val="both"/>
        <w:rPr>
          <w:rFonts w:ascii="Times New Roman" w:hAnsi="Times New Roman" w:cs="Times New Roman"/>
          <w:noProof/>
          <w:sz w:val="24"/>
        </w:rPr>
      </w:pPr>
    </w:p>
    <w:p w14:paraId="334730BE" w14:textId="77777777" w:rsidR="005A04B3" w:rsidRPr="00A96ED6" w:rsidRDefault="005A04B3" w:rsidP="005A04B3">
      <w:pPr>
        <w:jc w:val="both"/>
        <w:rPr>
          <w:rFonts w:ascii="Times New Roman" w:hAnsi="Times New Roman" w:cs="Times New Roman"/>
          <w:b/>
          <w:noProof/>
          <w:sz w:val="24"/>
        </w:rPr>
      </w:pPr>
    </w:p>
    <w:tbl>
      <w:tblPr>
        <w:tblW w:w="5000"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28" w:type="dxa"/>
          <w:left w:w="28" w:type="dxa"/>
          <w:bottom w:w="28" w:type="dxa"/>
          <w:right w:w="28" w:type="dxa"/>
        </w:tblCellMar>
        <w:tblLook w:val="01E0" w:firstRow="1" w:lastRow="1" w:firstColumn="1" w:lastColumn="1" w:noHBand="0" w:noVBand="0"/>
      </w:tblPr>
      <w:tblGrid>
        <w:gridCol w:w="1285"/>
        <w:gridCol w:w="1287"/>
        <w:gridCol w:w="1403"/>
        <w:gridCol w:w="1288"/>
        <w:gridCol w:w="1290"/>
        <w:gridCol w:w="1288"/>
        <w:gridCol w:w="1290"/>
      </w:tblGrid>
      <w:tr w:rsidR="005A04B3" w:rsidRPr="00A96ED6" w14:paraId="7B08A037" w14:textId="77777777" w:rsidTr="00125454">
        <w:trPr>
          <w:trHeight w:val="442"/>
        </w:trPr>
        <w:tc>
          <w:tcPr>
            <w:tcW w:w="713" w:type="pct"/>
            <w:tcBorders>
              <w:left w:val="nil"/>
              <w:bottom w:val="single" w:sz="8" w:space="0" w:color="auto"/>
            </w:tcBorders>
            <w:shd w:val="clear" w:color="auto" w:fill="F7D6D7"/>
            <w:vAlign w:val="center"/>
          </w:tcPr>
          <w:p w14:paraId="4D25A5F1"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Plūsma</w:t>
            </w:r>
          </w:p>
        </w:tc>
        <w:tc>
          <w:tcPr>
            <w:tcW w:w="714" w:type="pct"/>
            <w:tcBorders>
              <w:left w:val="nil"/>
              <w:bottom w:val="single" w:sz="8" w:space="0" w:color="auto"/>
            </w:tcBorders>
            <w:shd w:val="clear" w:color="auto" w:fill="F7D6D7"/>
            <w:vAlign w:val="center"/>
          </w:tcPr>
          <w:p w14:paraId="385BDBE1"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i/>
                <w:iCs/>
                <w:sz w:val="24"/>
              </w:rPr>
              <w:t>GEO</w:t>
            </w:r>
          </w:p>
        </w:tc>
        <w:tc>
          <w:tcPr>
            <w:tcW w:w="715" w:type="pct"/>
            <w:tcBorders>
              <w:left w:val="nil"/>
              <w:bottom w:val="single" w:sz="8" w:space="0" w:color="auto"/>
            </w:tcBorders>
            <w:shd w:val="clear" w:color="auto" w:fill="F7D6D7"/>
            <w:vAlign w:val="center"/>
          </w:tcPr>
          <w:p w14:paraId="370F0B99"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Pakalpojums</w:t>
            </w:r>
          </w:p>
        </w:tc>
        <w:tc>
          <w:tcPr>
            <w:tcW w:w="714" w:type="pct"/>
            <w:tcBorders>
              <w:bottom w:val="single" w:sz="8" w:space="0" w:color="auto"/>
              <w:right w:val="nil"/>
            </w:tcBorders>
            <w:shd w:val="clear" w:color="auto" w:fill="F7D6D7"/>
            <w:vAlign w:val="center"/>
          </w:tcPr>
          <w:p w14:paraId="573CC3A6"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1. veids</w:t>
            </w:r>
          </w:p>
        </w:tc>
        <w:tc>
          <w:tcPr>
            <w:tcW w:w="715" w:type="pct"/>
            <w:tcBorders>
              <w:bottom w:val="single" w:sz="8" w:space="0" w:color="auto"/>
              <w:right w:val="nil"/>
            </w:tcBorders>
            <w:shd w:val="clear" w:color="auto" w:fill="F7D6D7"/>
            <w:vAlign w:val="center"/>
          </w:tcPr>
          <w:p w14:paraId="512A93B1"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2. veids</w:t>
            </w:r>
          </w:p>
        </w:tc>
        <w:tc>
          <w:tcPr>
            <w:tcW w:w="714" w:type="pct"/>
            <w:tcBorders>
              <w:bottom w:val="single" w:sz="8" w:space="0" w:color="auto"/>
              <w:right w:val="nil"/>
            </w:tcBorders>
            <w:shd w:val="clear" w:color="auto" w:fill="F7D6D7"/>
            <w:vAlign w:val="center"/>
          </w:tcPr>
          <w:p w14:paraId="6970C5B7"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3. veids</w:t>
            </w:r>
          </w:p>
        </w:tc>
        <w:tc>
          <w:tcPr>
            <w:tcW w:w="715" w:type="pct"/>
            <w:tcBorders>
              <w:bottom w:val="single" w:sz="8" w:space="0" w:color="auto"/>
              <w:right w:val="nil"/>
            </w:tcBorders>
            <w:shd w:val="clear" w:color="auto" w:fill="F7D6D7"/>
            <w:vAlign w:val="center"/>
          </w:tcPr>
          <w:p w14:paraId="265DE436" w14:textId="77777777" w:rsidR="005A04B3" w:rsidRPr="00A96ED6" w:rsidRDefault="005A04B3" w:rsidP="00125454">
            <w:pPr>
              <w:jc w:val="center"/>
              <w:rPr>
                <w:rFonts w:ascii="Times New Roman" w:hAnsi="Times New Roman" w:cs="Times New Roman"/>
                <w:b/>
                <w:noProof/>
                <w:sz w:val="24"/>
              </w:rPr>
            </w:pPr>
            <w:r>
              <w:rPr>
                <w:rFonts w:ascii="Times New Roman" w:hAnsi="Times New Roman"/>
                <w:b/>
                <w:sz w:val="24"/>
              </w:rPr>
              <w:t>4. veids</w:t>
            </w:r>
          </w:p>
        </w:tc>
      </w:tr>
      <w:tr w:rsidR="005A04B3" w:rsidRPr="00A96ED6" w14:paraId="37DD99D8" w14:textId="77777777" w:rsidTr="00125454">
        <w:trPr>
          <w:trHeight w:val="282"/>
        </w:trPr>
        <w:tc>
          <w:tcPr>
            <w:tcW w:w="713" w:type="pct"/>
            <w:tcBorders>
              <w:top w:val="single" w:sz="8" w:space="0" w:color="auto"/>
              <w:left w:val="single" w:sz="6" w:space="0" w:color="D3D3D3"/>
              <w:bottom w:val="single" w:sz="6" w:space="0" w:color="auto"/>
              <w:right w:val="single" w:sz="6" w:space="0" w:color="D3D3D3"/>
            </w:tcBorders>
          </w:tcPr>
          <w:p w14:paraId="14F74B7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top w:val="single" w:sz="8" w:space="0" w:color="auto"/>
              <w:left w:val="single" w:sz="6" w:space="0" w:color="D3D3D3"/>
              <w:bottom w:val="single" w:sz="6" w:space="0" w:color="auto"/>
              <w:right w:val="single" w:sz="6" w:space="0" w:color="D3D3D3"/>
            </w:tcBorders>
          </w:tcPr>
          <w:p w14:paraId="6E16632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top w:val="single" w:sz="8" w:space="0" w:color="auto"/>
              <w:left w:val="single" w:sz="6" w:space="0" w:color="D3D3D3"/>
              <w:bottom w:val="single" w:sz="6" w:space="0" w:color="auto"/>
            </w:tcBorders>
          </w:tcPr>
          <w:p w14:paraId="6BE6A9F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SB</w:t>
            </w:r>
          </w:p>
        </w:tc>
        <w:tc>
          <w:tcPr>
            <w:tcW w:w="714" w:type="pct"/>
            <w:tcBorders>
              <w:top w:val="single" w:sz="8" w:space="0" w:color="auto"/>
              <w:bottom w:val="single" w:sz="6" w:space="0" w:color="auto"/>
              <w:right w:val="single" w:sz="8" w:space="0" w:color="D3D3D3"/>
            </w:tcBorders>
          </w:tcPr>
          <w:p w14:paraId="0B13E1B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top w:val="single" w:sz="8" w:space="0" w:color="auto"/>
              <w:left w:val="single" w:sz="8" w:space="0" w:color="D3D3D3"/>
              <w:bottom w:val="single" w:sz="6" w:space="0" w:color="auto"/>
              <w:right w:val="single" w:sz="6" w:space="0" w:color="D3D3D3"/>
            </w:tcBorders>
          </w:tcPr>
          <w:p w14:paraId="14C71A1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29 %</w:t>
            </w:r>
          </w:p>
        </w:tc>
        <w:tc>
          <w:tcPr>
            <w:tcW w:w="714" w:type="pct"/>
            <w:tcBorders>
              <w:top w:val="single" w:sz="8" w:space="0" w:color="auto"/>
              <w:left w:val="single" w:sz="6" w:space="0" w:color="D3D3D3"/>
              <w:bottom w:val="single" w:sz="6" w:space="0" w:color="auto"/>
              <w:right w:val="single" w:sz="6" w:space="0" w:color="D3D3D3"/>
            </w:tcBorders>
          </w:tcPr>
          <w:p w14:paraId="35410B2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40 %</w:t>
            </w:r>
          </w:p>
        </w:tc>
        <w:tc>
          <w:tcPr>
            <w:tcW w:w="715" w:type="pct"/>
            <w:tcBorders>
              <w:top w:val="single" w:sz="8" w:space="0" w:color="auto"/>
              <w:left w:val="single" w:sz="6" w:space="0" w:color="D3D3D3"/>
              <w:bottom w:val="single" w:sz="6" w:space="0" w:color="auto"/>
              <w:right w:val="single" w:sz="6" w:space="0" w:color="D3D3D3"/>
            </w:tcBorders>
          </w:tcPr>
          <w:p w14:paraId="1B55710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31 %</w:t>
            </w:r>
          </w:p>
        </w:tc>
      </w:tr>
      <w:tr w:rsidR="005A04B3" w:rsidRPr="00A96ED6" w14:paraId="176E9479" w14:textId="77777777" w:rsidTr="00125454">
        <w:trPr>
          <w:trHeight w:val="282"/>
        </w:trPr>
        <w:tc>
          <w:tcPr>
            <w:tcW w:w="713" w:type="pct"/>
            <w:tcBorders>
              <w:top w:val="single" w:sz="6" w:space="0" w:color="auto"/>
              <w:left w:val="single" w:sz="6" w:space="0" w:color="D3D3D3"/>
              <w:right w:val="single" w:sz="6" w:space="0" w:color="D3D3D3"/>
            </w:tcBorders>
          </w:tcPr>
          <w:p w14:paraId="4B63C2D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top w:val="single" w:sz="6" w:space="0" w:color="auto"/>
              <w:left w:val="single" w:sz="6" w:space="0" w:color="D3D3D3"/>
              <w:right w:val="single" w:sz="6" w:space="0" w:color="D3D3D3"/>
            </w:tcBorders>
          </w:tcPr>
          <w:p w14:paraId="4D35B37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top w:val="single" w:sz="6" w:space="0" w:color="auto"/>
              <w:left w:val="single" w:sz="6" w:space="0" w:color="D3D3D3"/>
            </w:tcBorders>
          </w:tcPr>
          <w:p w14:paraId="20332A3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SC1</w:t>
            </w:r>
          </w:p>
        </w:tc>
        <w:tc>
          <w:tcPr>
            <w:tcW w:w="714" w:type="pct"/>
            <w:tcBorders>
              <w:top w:val="single" w:sz="6" w:space="0" w:color="auto"/>
              <w:right w:val="single" w:sz="8" w:space="0" w:color="D3D3D3"/>
            </w:tcBorders>
          </w:tcPr>
          <w:p w14:paraId="65E719C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52 %</w:t>
            </w:r>
          </w:p>
        </w:tc>
        <w:tc>
          <w:tcPr>
            <w:tcW w:w="714" w:type="pct"/>
            <w:tcBorders>
              <w:top w:val="single" w:sz="6" w:space="0" w:color="auto"/>
              <w:left w:val="single" w:sz="8" w:space="0" w:color="D3D3D3"/>
              <w:right w:val="single" w:sz="6" w:space="0" w:color="D3D3D3"/>
            </w:tcBorders>
          </w:tcPr>
          <w:p w14:paraId="6DD3ED8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34 %</w:t>
            </w:r>
          </w:p>
        </w:tc>
        <w:tc>
          <w:tcPr>
            <w:tcW w:w="714" w:type="pct"/>
            <w:tcBorders>
              <w:top w:val="single" w:sz="6" w:space="0" w:color="auto"/>
              <w:left w:val="single" w:sz="6" w:space="0" w:color="D3D3D3"/>
              <w:right w:val="single" w:sz="6" w:space="0" w:color="D3D3D3"/>
            </w:tcBorders>
          </w:tcPr>
          <w:p w14:paraId="764C743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13 %</w:t>
            </w:r>
          </w:p>
        </w:tc>
        <w:tc>
          <w:tcPr>
            <w:tcW w:w="715" w:type="pct"/>
            <w:tcBorders>
              <w:top w:val="single" w:sz="6" w:space="0" w:color="auto"/>
              <w:left w:val="single" w:sz="6" w:space="0" w:color="D3D3D3"/>
              <w:right w:val="single" w:sz="6" w:space="0" w:color="D3D3D3"/>
            </w:tcBorders>
          </w:tcPr>
          <w:p w14:paraId="6E142F7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7C086E8A" w14:textId="77777777" w:rsidTr="00125454">
        <w:trPr>
          <w:trHeight w:val="285"/>
        </w:trPr>
        <w:tc>
          <w:tcPr>
            <w:tcW w:w="713" w:type="pct"/>
            <w:tcBorders>
              <w:left w:val="single" w:sz="6" w:space="0" w:color="D3D3D3"/>
              <w:right w:val="single" w:sz="6" w:space="0" w:color="D3D3D3"/>
            </w:tcBorders>
          </w:tcPr>
          <w:p w14:paraId="0842932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7D1393D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731C393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SC2</w:t>
            </w:r>
          </w:p>
        </w:tc>
        <w:tc>
          <w:tcPr>
            <w:tcW w:w="714" w:type="pct"/>
            <w:tcBorders>
              <w:right w:val="single" w:sz="8" w:space="0" w:color="D3D3D3"/>
            </w:tcBorders>
          </w:tcPr>
          <w:p w14:paraId="1CCBA1D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58 %</w:t>
            </w:r>
          </w:p>
        </w:tc>
        <w:tc>
          <w:tcPr>
            <w:tcW w:w="714" w:type="pct"/>
            <w:tcBorders>
              <w:left w:val="single" w:sz="8" w:space="0" w:color="D3D3D3"/>
              <w:right w:val="single" w:sz="6" w:space="0" w:color="D3D3D3"/>
            </w:tcBorders>
          </w:tcPr>
          <w:p w14:paraId="4B0B704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30 %</w:t>
            </w:r>
          </w:p>
        </w:tc>
        <w:tc>
          <w:tcPr>
            <w:tcW w:w="714" w:type="pct"/>
            <w:tcBorders>
              <w:left w:val="single" w:sz="6" w:space="0" w:color="D3D3D3"/>
              <w:right w:val="single" w:sz="6" w:space="0" w:color="D3D3D3"/>
            </w:tcBorders>
          </w:tcPr>
          <w:p w14:paraId="10DEDA6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12 %</w:t>
            </w:r>
          </w:p>
        </w:tc>
        <w:tc>
          <w:tcPr>
            <w:tcW w:w="715" w:type="pct"/>
            <w:tcBorders>
              <w:left w:val="single" w:sz="6" w:space="0" w:color="D3D3D3"/>
              <w:right w:val="single" w:sz="6" w:space="0" w:color="D3D3D3"/>
            </w:tcBorders>
          </w:tcPr>
          <w:p w14:paraId="506CE13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61EB429C" w14:textId="77777777" w:rsidTr="00125454">
        <w:trPr>
          <w:trHeight w:val="285"/>
        </w:trPr>
        <w:tc>
          <w:tcPr>
            <w:tcW w:w="713" w:type="pct"/>
            <w:tcBorders>
              <w:left w:val="single" w:sz="6" w:space="0" w:color="D3D3D3"/>
              <w:right w:val="single" w:sz="6" w:space="0" w:color="D3D3D3"/>
            </w:tcBorders>
          </w:tcPr>
          <w:p w14:paraId="6A859E7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231E131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53CEAEC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w:t>
            </w:r>
          </w:p>
        </w:tc>
        <w:tc>
          <w:tcPr>
            <w:tcW w:w="714" w:type="pct"/>
            <w:tcBorders>
              <w:right w:val="single" w:sz="8" w:space="0" w:color="D3D3D3"/>
            </w:tcBorders>
          </w:tcPr>
          <w:p w14:paraId="3B149B5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65 %</w:t>
            </w:r>
          </w:p>
        </w:tc>
        <w:tc>
          <w:tcPr>
            <w:tcW w:w="714" w:type="pct"/>
            <w:tcBorders>
              <w:left w:val="single" w:sz="8" w:space="0" w:color="D3D3D3"/>
              <w:right w:val="single" w:sz="6" w:space="0" w:color="D3D3D3"/>
            </w:tcBorders>
          </w:tcPr>
          <w:p w14:paraId="2098C45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24 %</w:t>
            </w:r>
          </w:p>
        </w:tc>
        <w:tc>
          <w:tcPr>
            <w:tcW w:w="714" w:type="pct"/>
            <w:tcBorders>
              <w:left w:val="single" w:sz="6" w:space="0" w:color="D3D3D3"/>
              <w:right w:val="single" w:sz="6" w:space="0" w:color="D3D3D3"/>
            </w:tcBorders>
          </w:tcPr>
          <w:p w14:paraId="1FB0B54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11 %</w:t>
            </w:r>
          </w:p>
        </w:tc>
        <w:tc>
          <w:tcPr>
            <w:tcW w:w="715" w:type="pct"/>
            <w:tcBorders>
              <w:left w:val="single" w:sz="6" w:space="0" w:color="D3D3D3"/>
              <w:right w:val="single" w:sz="6" w:space="0" w:color="D3D3D3"/>
            </w:tcBorders>
          </w:tcPr>
          <w:p w14:paraId="5927AB8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4678886B" w14:textId="77777777" w:rsidTr="00125454">
        <w:trPr>
          <w:trHeight w:val="285"/>
        </w:trPr>
        <w:tc>
          <w:tcPr>
            <w:tcW w:w="713" w:type="pct"/>
            <w:tcBorders>
              <w:left w:val="single" w:sz="6" w:space="0" w:color="D3D3D3"/>
              <w:right w:val="single" w:sz="6" w:space="0" w:color="D3D3D3"/>
            </w:tcBorders>
          </w:tcPr>
          <w:p w14:paraId="1967573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2C893B6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27B8021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SD</w:t>
            </w:r>
          </w:p>
        </w:tc>
        <w:tc>
          <w:tcPr>
            <w:tcW w:w="714" w:type="pct"/>
            <w:tcBorders>
              <w:right w:val="single" w:sz="8" w:space="0" w:color="D3D3D3"/>
            </w:tcBorders>
          </w:tcPr>
          <w:p w14:paraId="5935A80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714" w:type="pct"/>
            <w:tcBorders>
              <w:left w:val="single" w:sz="8" w:space="0" w:color="D3D3D3"/>
              <w:right w:val="single" w:sz="6" w:space="0" w:color="D3D3D3"/>
            </w:tcBorders>
          </w:tcPr>
          <w:p w14:paraId="7A7C667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1174C7F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5" w:type="pct"/>
            <w:tcBorders>
              <w:left w:val="single" w:sz="6" w:space="0" w:color="D3D3D3"/>
              <w:right w:val="single" w:sz="6" w:space="0" w:color="D3D3D3"/>
            </w:tcBorders>
          </w:tcPr>
          <w:p w14:paraId="482820A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16942993" w14:textId="77777777" w:rsidTr="00125454">
        <w:trPr>
          <w:trHeight w:val="282"/>
        </w:trPr>
        <w:tc>
          <w:tcPr>
            <w:tcW w:w="713" w:type="pct"/>
            <w:tcBorders>
              <w:left w:val="single" w:sz="6" w:space="0" w:color="D3D3D3"/>
              <w:bottom w:val="single" w:sz="6" w:space="0" w:color="auto"/>
              <w:right w:val="single" w:sz="6" w:space="0" w:color="D3D3D3"/>
            </w:tcBorders>
          </w:tcPr>
          <w:p w14:paraId="1916591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bottom w:val="single" w:sz="6" w:space="0" w:color="auto"/>
              <w:right w:val="single" w:sz="6" w:space="0" w:color="D3D3D3"/>
            </w:tcBorders>
          </w:tcPr>
          <w:p w14:paraId="0964E0F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bottom w:val="single" w:sz="6" w:space="0" w:color="auto"/>
            </w:tcBorders>
          </w:tcPr>
          <w:p w14:paraId="7E16FEC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SE</w:t>
            </w:r>
          </w:p>
        </w:tc>
        <w:tc>
          <w:tcPr>
            <w:tcW w:w="714" w:type="pct"/>
            <w:tcBorders>
              <w:bottom w:val="single" w:sz="6" w:space="0" w:color="auto"/>
              <w:right w:val="single" w:sz="8" w:space="0" w:color="D3D3D3"/>
            </w:tcBorders>
          </w:tcPr>
          <w:p w14:paraId="5339081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8" w:space="0" w:color="D3D3D3"/>
              <w:bottom w:val="single" w:sz="6" w:space="0" w:color="auto"/>
              <w:right w:val="single" w:sz="6" w:space="0" w:color="D3D3D3"/>
            </w:tcBorders>
          </w:tcPr>
          <w:p w14:paraId="4DF80E2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bottom w:val="single" w:sz="6" w:space="0" w:color="auto"/>
              <w:right w:val="single" w:sz="6" w:space="0" w:color="D3D3D3"/>
            </w:tcBorders>
          </w:tcPr>
          <w:p w14:paraId="4042F58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76 %</w:t>
            </w:r>
          </w:p>
        </w:tc>
        <w:tc>
          <w:tcPr>
            <w:tcW w:w="715" w:type="pct"/>
            <w:tcBorders>
              <w:left w:val="single" w:sz="6" w:space="0" w:color="D3D3D3"/>
              <w:bottom w:val="single" w:sz="6" w:space="0" w:color="auto"/>
              <w:right w:val="single" w:sz="6" w:space="0" w:color="D3D3D3"/>
            </w:tcBorders>
          </w:tcPr>
          <w:p w14:paraId="63D251A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24 %</w:t>
            </w:r>
          </w:p>
        </w:tc>
      </w:tr>
      <w:tr w:rsidR="005A04B3" w:rsidRPr="00A96ED6" w14:paraId="0A550173" w14:textId="77777777" w:rsidTr="00125454">
        <w:trPr>
          <w:trHeight w:val="282"/>
        </w:trPr>
        <w:tc>
          <w:tcPr>
            <w:tcW w:w="713" w:type="pct"/>
            <w:tcBorders>
              <w:top w:val="single" w:sz="6" w:space="0" w:color="auto"/>
              <w:left w:val="single" w:sz="6" w:space="0" w:color="D3D3D3"/>
              <w:right w:val="single" w:sz="6" w:space="0" w:color="D3D3D3"/>
            </w:tcBorders>
          </w:tcPr>
          <w:p w14:paraId="4D0BAA1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top w:val="single" w:sz="6" w:space="0" w:color="auto"/>
              <w:left w:val="single" w:sz="6" w:space="0" w:color="D3D3D3"/>
              <w:right w:val="single" w:sz="6" w:space="0" w:color="D3D3D3"/>
            </w:tcBorders>
          </w:tcPr>
          <w:p w14:paraId="53883AD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top w:val="single" w:sz="6" w:space="0" w:color="auto"/>
              <w:left w:val="single" w:sz="6" w:space="0" w:color="D3D3D3"/>
            </w:tcBorders>
          </w:tcPr>
          <w:p w14:paraId="2C4572A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w:t>
            </w:r>
          </w:p>
        </w:tc>
        <w:tc>
          <w:tcPr>
            <w:tcW w:w="714" w:type="pct"/>
            <w:tcBorders>
              <w:top w:val="single" w:sz="6" w:space="0" w:color="auto"/>
              <w:right w:val="single" w:sz="8" w:space="0" w:color="D3D3D3"/>
            </w:tcBorders>
          </w:tcPr>
          <w:p w14:paraId="7F4CBE9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17 %</w:t>
            </w:r>
          </w:p>
        </w:tc>
        <w:tc>
          <w:tcPr>
            <w:tcW w:w="714" w:type="pct"/>
            <w:tcBorders>
              <w:top w:val="single" w:sz="6" w:space="0" w:color="auto"/>
              <w:left w:val="single" w:sz="8" w:space="0" w:color="D3D3D3"/>
              <w:right w:val="single" w:sz="6" w:space="0" w:color="D3D3D3"/>
            </w:tcBorders>
          </w:tcPr>
          <w:p w14:paraId="3E37C69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top w:val="single" w:sz="6" w:space="0" w:color="auto"/>
              <w:left w:val="single" w:sz="6" w:space="0" w:color="D3D3D3"/>
              <w:right w:val="single" w:sz="6" w:space="0" w:color="D3D3D3"/>
            </w:tcBorders>
          </w:tcPr>
          <w:p w14:paraId="7CC9BFA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83 %</w:t>
            </w:r>
          </w:p>
        </w:tc>
        <w:tc>
          <w:tcPr>
            <w:tcW w:w="715" w:type="pct"/>
            <w:tcBorders>
              <w:top w:val="single" w:sz="6" w:space="0" w:color="auto"/>
              <w:left w:val="single" w:sz="6" w:space="0" w:color="D3D3D3"/>
              <w:right w:val="single" w:sz="6" w:space="0" w:color="D3D3D3"/>
            </w:tcBorders>
          </w:tcPr>
          <w:p w14:paraId="62CA6A1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07A22C55" w14:textId="77777777" w:rsidTr="00125454">
        <w:trPr>
          <w:trHeight w:val="285"/>
        </w:trPr>
        <w:tc>
          <w:tcPr>
            <w:tcW w:w="713" w:type="pct"/>
            <w:tcBorders>
              <w:left w:val="single" w:sz="6" w:space="0" w:color="D3D3D3"/>
              <w:right w:val="single" w:sz="6" w:space="0" w:color="D3D3D3"/>
            </w:tcBorders>
          </w:tcPr>
          <w:p w14:paraId="7A254D6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0416495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66089D5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SG</w:t>
            </w:r>
          </w:p>
        </w:tc>
        <w:tc>
          <w:tcPr>
            <w:tcW w:w="714" w:type="pct"/>
            <w:tcBorders>
              <w:right w:val="single" w:sz="8" w:space="0" w:color="D3D3D3"/>
            </w:tcBorders>
          </w:tcPr>
          <w:p w14:paraId="738913C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75 %</w:t>
            </w:r>
          </w:p>
        </w:tc>
        <w:tc>
          <w:tcPr>
            <w:tcW w:w="714" w:type="pct"/>
            <w:tcBorders>
              <w:left w:val="single" w:sz="8" w:space="0" w:color="D3D3D3"/>
              <w:right w:val="single" w:sz="6" w:space="0" w:color="D3D3D3"/>
            </w:tcBorders>
          </w:tcPr>
          <w:p w14:paraId="6CC8BF3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6C5B850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25 %</w:t>
            </w:r>
          </w:p>
        </w:tc>
        <w:tc>
          <w:tcPr>
            <w:tcW w:w="715" w:type="pct"/>
            <w:tcBorders>
              <w:left w:val="single" w:sz="6" w:space="0" w:color="D3D3D3"/>
              <w:right w:val="single" w:sz="6" w:space="0" w:color="D3D3D3"/>
            </w:tcBorders>
          </w:tcPr>
          <w:p w14:paraId="0E0C443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64919201" w14:textId="77777777" w:rsidTr="00125454">
        <w:trPr>
          <w:trHeight w:val="285"/>
        </w:trPr>
        <w:tc>
          <w:tcPr>
            <w:tcW w:w="713" w:type="pct"/>
            <w:tcBorders>
              <w:left w:val="single" w:sz="6" w:space="0" w:color="D3D3D3"/>
              <w:right w:val="single" w:sz="6" w:space="0" w:color="D3D3D3"/>
            </w:tcBorders>
          </w:tcPr>
          <w:p w14:paraId="738B626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454A61E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519BCBF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SH</w:t>
            </w:r>
          </w:p>
        </w:tc>
        <w:tc>
          <w:tcPr>
            <w:tcW w:w="714" w:type="pct"/>
            <w:tcBorders>
              <w:right w:val="single" w:sz="8" w:space="0" w:color="D3D3D3"/>
            </w:tcBorders>
          </w:tcPr>
          <w:p w14:paraId="60EBA64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61 %</w:t>
            </w:r>
          </w:p>
        </w:tc>
        <w:tc>
          <w:tcPr>
            <w:tcW w:w="714" w:type="pct"/>
            <w:tcBorders>
              <w:left w:val="single" w:sz="8" w:space="0" w:color="D3D3D3"/>
              <w:right w:val="single" w:sz="6" w:space="0" w:color="D3D3D3"/>
            </w:tcBorders>
          </w:tcPr>
          <w:p w14:paraId="4B56E7C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6007A6E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39 %</w:t>
            </w:r>
          </w:p>
        </w:tc>
        <w:tc>
          <w:tcPr>
            <w:tcW w:w="715" w:type="pct"/>
            <w:tcBorders>
              <w:left w:val="single" w:sz="6" w:space="0" w:color="D3D3D3"/>
              <w:right w:val="single" w:sz="6" w:space="0" w:color="D3D3D3"/>
            </w:tcBorders>
          </w:tcPr>
          <w:p w14:paraId="209A8FF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6F7A970E" w14:textId="77777777" w:rsidTr="00125454">
        <w:trPr>
          <w:trHeight w:val="285"/>
        </w:trPr>
        <w:tc>
          <w:tcPr>
            <w:tcW w:w="713" w:type="pct"/>
            <w:tcBorders>
              <w:left w:val="single" w:sz="6" w:space="0" w:color="D3D3D3"/>
              <w:right w:val="single" w:sz="6" w:space="0" w:color="D3D3D3"/>
            </w:tcBorders>
          </w:tcPr>
          <w:p w14:paraId="3F9B0EB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3A8FB6C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3664C52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SI</w:t>
            </w:r>
          </w:p>
        </w:tc>
        <w:tc>
          <w:tcPr>
            <w:tcW w:w="714" w:type="pct"/>
            <w:tcBorders>
              <w:right w:val="single" w:sz="8" w:space="0" w:color="D3D3D3"/>
            </w:tcBorders>
          </w:tcPr>
          <w:p w14:paraId="52EBDAC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42 %</w:t>
            </w:r>
          </w:p>
        </w:tc>
        <w:tc>
          <w:tcPr>
            <w:tcW w:w="714" w:type="pct"/>
            <w:tcBorders>
              <w:left w:val="single" w:sz="8" w:space="0" w:color="D3D3D3"/>
              <w:right w:val="single" w:sz="6" w:space="0" w:color="D3D3D3"/>
            </w:tcBorders>
          </w:tcPr>
          <w:p w14:paraId="3D35094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714" w:type="pct"/>
            <w:tcBorders>
              <w:left w:val="single" w:sz="6" w:space="0" w:color="D3D3D3"/>
              <w:right w:val="single" w:sz="6" w:space="0" w:color="D3D3D3"/>
            </w:tcBorders>
          </w:tcPr>
          <w:p w14:paraId="36B2458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57 %</w:t>
            </w:r>
          </w:p>
        </w:tc>
        <w:tc>
          <w:tcPr>
            <w:tcW w:w="715" w:type="pct"/>
            <w:tcBorders>
              <w:left w:val="single" w:sz="6" w:space="0" w:color="D3D3D3"/>
              <w:right w:val="single" w:sz="6" w:space="0" w:color="D3D3D3"/>
            </w:tcBorders>
          </w:tcPr>
          <w:p w14:paraId="7022509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r>
      <w:tr w:rsidR="005A04B3" w:rsidRPr="00A96ED6" w14:paraId="63F90B2A" w14:textId="77777777" w:rsidTr="00125454">
        <w:trPr>
          <w:trHeight w:val="285"/>
        </w:trPr>
        <w:tc>
          <w:tcPr>
            <w:tcW w:w="713" w:type="pct"/>
            <w:tcBorders>
              <w:left w:val="single" w:sz="6" w:space="0" w:color="D3D3D3"/>
              <w:right w:val="single" w:sz="6" w:space="0" w:color="D3D3D3"/>
            </w:tcBorders>
          </w:tcPr>
          <w:p w14:paraId="4D01EAF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5DA11CA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08D5926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SJ1</w:t>
            </w:r>
          </w:p>
        </w:tc>
        <w:tc>
          <w:tcPr>
            <w:tcW w:w="714" w:type="pct"/>
            <w:tcBorders>
              <w:right w:val="single" w:sz="8" w:space="0" w:color="D3D3D3"/>
            </w:tcBorders>
          </w:tcPr>
          <w:p w14:paraId="045E61C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78 %</w:t>
            </w:r>
          </w:p>
        </w:tc>
        <w:tc>
          <w:tcPr>
            <w:tcW w:w="714" w:type="pct"/>
            <w:tcBorders>
              <w:left w:val="single" w:sz="8" w:space="0" w:color="D3D3D3"/>
              <w:right w:val="single" w:sz="6" w:space="0" w:color="D3D3D3"/>
            </w:tcBorders>
          </w:tcPr>
          <w:p w14:paraId="33DA838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60F5E47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20 %</w:t>
            </w:r>
          </w:p>
        </w:tc>
        <w:tc>
          <w:tcPr>
            <w:tcW w:w="715" w:type="pct"/>
            <w:tcBorders>
              <w:left w:val="single" w:sz="6" w:space="0" w:color="D3D3D3"/>
              <w:right w:val="single" w:sz="6" w:space="0" w:color="D3D3D3"/>
            </w:tcBorders>
          </w:tcPr>
          <w:p w14:paraId="544B333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r>
      <w:tr w:rsidR="005A04B3" w:rsidRPr="00A96ED6" w14:paraId="5523D628" w14:textId="77777777" w:rsidTr="00125454">
        <w:trPr>
          <w:trHeight w:val="284"/>
        </w:trPr>
        <w:tc>
          <w:tcPr>
            <w:tcW w:w="713" w:type="pct"/>
            <w:tcBorders>
              <w:left w:val="single" w:sz="6" w:space="0" w:color="D3D3D3"/>
              <w:right w:val="single" w:sz="6" w:space="0" w:color="D3D3D3"/>
            </w:tcBorders>
          </w:tcPr>
          <w:p w14:paraId="642E34F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5BB267A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663F6AE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SJ2</w:t>
            </w:r>
          </w:p>
        </w:tc>
        <w:tc>
          <w:tcPr>
            <w:tcW w:w="714" w:type="pct"/>
            <w:tcBorders>
              <w:right w:val="single" w:sz="8" w:space="0" w:color="D3D3D3"/>
            </w:tcBorders>
          </w:tcPr>
          <w:p w14:paraId="29F4F5B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88 %</w:t>
            </w:r>
          </w:p>
        </w:tc>
        <w:tc>
          <w:tcPr>
            <w:tcW w:w="714" w:type="pct"/>
            <w:tcBorders>
              <w:left w:val="single" w:sz="8" w:space="0" w:color="D3D3D3"/>
              <w:right w:val="single" w:sz="6" w:space="0" w:color="D3D3D3"/>
            </w:tcBorders>
          </w:tcPr>
          <w:p w14:paraId="3583202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02748A1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12 %</w:t>
            </w:r>
          </w:p>
        </w:tc>
        <w:tc>
          <w:tcPr>
            <w:tcW w:w="715" w:type="pct"/>
            <w:tcBorders>
              <w:left w:val="single" w:sz="6" w:space="0" w:color="D3D3D3"/>
              <w:right w:val="single" w:sz="6" w:space="0" w:color="D3D3D3"/>
            </w:tcBorders>
          </w:tcPr>
          <w:p w14:paraId="4BE2C17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537296AA" w14:textId="77777777" w:rsidTr="00125454">
        <w:trPr>
          <w:trHeight w:val="285"/>
        </w:trPr>
        <w:tc>
          <w:tcPr>
            <w:tcW w:w="713" w:type="pct"/>
            <w:tcBorders>
              <w:left w:val="single" w:sz="6" w:space="0" w:color="D3D3D3"/>
              <w:right w:val="single" w:sz="6" w:space="0" w:color="D3D3D3"/>
            </w:tcBorders>
          </w:tcPr>
          <w:p w14:paraId="5ADB9FA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3688FC2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403E0AE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SJ3</w:t>
            </w:r>
          </w:p>
        </w:tc>
        <w:tc>
          <w:tcPr>
            <w:tcW w:w="714" w:type="pct"/>
            <w:tcBorders>
              <w:right w:val="single" w:sz="8" w:space="0" w:color="D3D3D3"/>
            </w:tcBorders>
          </w:tcPr>
          <w:p w14:paraId="27353C9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33 %</w:t>
            </w:r>
          </w:p>
        </w:tc>
        <w:tc>
          <w:tcPr>
            <w:tcW w:w="714" w:type="pct"/>
            <w:tcBorders>
              <w:left w:val="single" w:sz="8" w:space="0" w:color="D3D3D3"/>
              <w:right w:val="single" w:sz="6" w:space="0" w:color="D3D3D3"/>
            </w:tcBorders>
          </w:tcPr>
          <w:p w14:paraId="40629D0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c>
          <w:tcPr>
            <w:tcW w:w="714" w:type="pct"/>
            <w:tcBorders>
              <w:left w:val="single" w:sz="6" w:space="0" w:color="D3D3D3"/>
              <w:right w:val="single" w:sz="6" w:space="0" w:color="D3D3D3"/>
            </w:tcBorders>
          </w:tcPr>
          <w:p w14:paraId="222E575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66 %</w:t>
            </w:r>
          </w:p>
        </w:tc>
        <w:tc>
          <w:tcPr>
            <w:tcW w:w="715" w:type="pct"/>
            <w:tcBorders>
              <w:left w:val="single" w:sz="6" w:space="0" w:color="D3D3D3"/>
              <w:right w:val="single" w:sz="6" w:space="0" w:color="D3D3D3"/>
            </w:tcBorders>
          </w:tcPr>
          <w:p w14:paraId="66D9FAA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7E219461" w14:textId="77777777" w:rsidTr="00125454">
        <w:trPr>
          <w:trHeight w:val="285"/>
        </w:trPr>
        <w:tc>
          <w:tcPr>
            <w:tcW w:w="713" w:type="pct"/>
            <w:tcBorders>
              <w:left w:val="single" w:sz="6" w:space="0" w:color="D3D3D3"/>
              <w:right w:val="single" w:sz="6" w:space="0" w:color="D3D3D3"/>
            </w:tcBorders>
          </w:tcPr>
          <w:p w14:paraId="6E0ACD1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2F6B340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3EB741B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SK</w:t>
            </w:r>
          </w:p>
        </w:tc>
        <w:tc>
          <w:tcPr>
            <w:tcW w:w="714" w:type="pct"/>
            <w:tcBorders>
              <w:right w:val="single" w:sz="8" w:space="0" w:color="D3D3D3"/>
            </w:tcBorders>
          </w:tcPr>
          <w:p w14:paraId="1760CF2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17 %</w:t>
            </w:r>
          </w:p>
        </w:tc>
        <w:tc>
          <w:tcPr>
            <w:tcW w:w="714" w:type="pct"/>
            <w:tcBorders>
              <w:left w:val="single" w:sz="8" w:space="0" w:color="D3D3D3"/>
              <w:right w:val="single" w:sz="6" w:space="0" w:color="D3D3D3"/>
            </w:tcBorders>
          </w:tcPr>
          <w:p w14:paraId="77F8553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0CEB4DA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81 %</w:t>
            </w:r>
          </w:p>
        </w:tc>
        <w:tc>
          <w:tcPr>
            <w:tcW w:w="715" w:type="pct"/>
            <w:tcBorders>
              <w:left w:val="single" w:sz="6" w:space="0" w:color="D3D3D3"/>
              <w:right w:val="single" w:sz="6" w:space="0" w:color="D3D3D3"/>
            </w:tcBorders>
          </w:tcPr>
          <w:p w14:paraId="3A0F75A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r>
      <w:tr w:rsidR="005A04B3" w:rsidRPr="00A96ED6" w14:paraId="28FDE7EF" w14:textId="77777777" w:rsidTr="00125454">
        <w:trPr>
          <w:trHeight w:val="285"/>
        </w:trPr>
        <w:tc>
          <w:tcPr>
            <w:tcW w:w="713" w:type="pct"/>
            <w:tcBorders>
              <w:left w:val="single" w:sz="6" w:space="0" w:color="D3D3D3"/>
              <w:right w:val="single" w:sz="6" w:space="0" w:color="D3D3D3"/>
            </w:tcBorders>
          </w:tcPr>
          <w:p w14:paraId="6946521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49C7F1C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16934CB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SL</w:t>
            </w:r>
          </w:p>
        </w:tc>
        <w:tc>
          <w:tcPr>
            <w:tcW w:w="714" w:type="pct"/>
            <w:tcBorders>
              <w:right w:val="single" w:sz="8" w:space="0" w:color="D3D3D3"/>
            </w:tcBorders>
          </w:tcPr>
          <w:p w14:paraId="2BF1DD4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714" w:type="pct"/>
            <w:tcBorders>
              <w:left w:val="single" w:sz="8" w:space="0" w:color="D3D3D3"/>
              <w:right w:val="single" w:sz="6" w:space="0" w:color="D3D3D3"/>
            </w:tcBorders>
          </w:tcPr>
          <w:p w14:paraId="78C2780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5783AE2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5" w:type="pct"/>
            <w:tcBorders>
              <w:left w:val="single" w:sz="6" w:space="0" w:color="D3D3D3"/>
              <w:right w:val="single" w:sz="6" w:space="0" w:color="D3D3D3"/>
            </w:tcBorders>
          </w:tcPr>
          <w:p w14:paraId="71BE34D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008CC56E" w14:textId="77777777" w:rsidTr="00125454">
        <w:trPr>
          <w:trHeight w:val="285"/>
        </w:trPr>
        <w:tc>
          <w:tcPr>
            <w:tcW w:w="713" w:type="pct"/>
            <w:tcBorders>
              <w:left w:val="single" w:sz="6" w:space="0" w:color="D3D3D3"/>
              <w:right w:val="single" w:sz="6" w:space="0" w:color="D3D3D3"/>
            </w:tcBorders>
          </w:tcPr>
          <w:p w14:paraId="2FB78EC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2FECF85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ES iekšienē</w:t>
            </w:r>
          </w:p>
        </w:tc>
        <w:tc>
          <w:tcPr>
            <w:tcW w:w="715" w:type="pct"/>
            <w:tcBorders>
              <w:left w:val="single" w:sz="6" w:space="0" w:color="D3D3D3"/>
            </w:tcBorders>
          </w:tcPr>
          <w:p w14:paraId="30FF836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w:t>
            </w:r>
          </w:p>
        </w:tc>
        <w:tc>
          <w:tcPr>
            <w:tcW w:w="714" w:type="pct"/>
            <w:tcBorders>
              <w:right w:val="single" w:sz="8" w:space="0" w:color="D3D3D3"/>
            </w:tcBorders>
          </w:tcPr>
          <w:p w14:paraId="5561254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51 %</w:t>
            </w:r>
          </w:p>
        </w:tc>
        <w:tc>
          <w:tcPr>
            <w:tcW w:w="714" w:type="pct"/>
            <w:tcBorders>
              <w:left w:val="single" w:sz="8" w:space="0" w:color="D3D3D3"/>
              <w:right w:val="single" w:sz="6" w:space="0" w:color="D3D3D3"/>
            </w:tcBorders>
          </w:tcPr>
          <w:p w14:paraId="0ADF7E8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6 %</w:t>
            </w:r>
          </w:p>
        </w:tc>
        <w:tc>
          <w:tcPr>
            <w:tcW w:w="714" w:type="pct"/>
            <w:tcBorders>
              <w:left w:val="single" w:sz="6" w:space="0" w:color="D3D3D3"/>
              <w:right w:val="single" w:sz="6" w:space="0" w:color="D3D3D3"/>
            </w:tcBorders>
          </w:tcPr>
          <w:p w14:paraId="3B064FF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41 %</w:t>
            </w:r>
          </w:p>
        </w:tc>
        <w:tc>
          <w:tcPr>
            <w:tcW w:w="715" w:type="pct"/>
            <w:tcBorders>
              <w:left w:val="single" w:sz="6" w:space="0" w:color="D3D3D3"/>
              <w:right w:val="single" w:sz="6" w:space="0" w:color="D3D3D3"/>
            </w:tcBorders>
          </w:tcPr>
          <w:p w14:paraId="7C37B7A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r>
      <w:tr w:rsidR="005A04B3" w:rsidRPr="00A96ED6" w14:paraId="14BCB444" w14:textId="77777777" w:rsidTr="00125454">
        <w:trPr>
          <w:trHeight w:val="284"/>
        </w:trPr>
        <w:tc>
          <w:tcPr>
            <w:tcW w:w="713" w:type="pct"/>
            <w:tcBorders>
              <w:left w:val="single" w:sz="6" w:space="0" w:color="D3D3D3"/>
              <w:right w:val="single" w:sz="6" w:space="0" w:color="D3D3D3"/>
            </w:tcBorders>
          </w:tcPr>
          <w:p w14:paraId="337EBEF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206FDCF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7E7C1A7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SA</w:t>
            </w:r>
          </w:p>
        </w:tc>
        <w:tc>
          <w:tcPr>
            <w:tcW w:w="714" w:type="pct"/>
            <w:tcBorders>
              <w:right w:val="single" w:sz="8" w:space="0" w:color="D3D3D3"/>
            </w:tcBorders>
          </w:tcPr>
          <w:p w14:paraId="7A1175E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8" w:space="0" w:color="D3D3D3"/>
              <w:right w:val="single" w:sz="6" w:space="0" w:color="D3D3D3"/>
            </w:tcBorders>
          </w:tcPr>
          <w:p w14:paraId="0AE4250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34 %</w:t>
            </w:r>
          </w:p>
        </w:tc>
        <w:tc>
          <w:tcPr>
            <w:tcW w:w="714" w:type="pct"/>
            <w:tcBorders>
              <w:left w:val="single" w:sz="6" w:space="0" w:color="D3D3D3"/>
              <w:right w:val="single" w:sz="6" w:space="0" w:color="D3D3D3"/>
            </w:tcBorders>
          </w:tcPr>
          <w:p w14:paraId="6D6CA9B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66 %</w:t>
            </w:r>
          </w:p>
        </w:tc>
        <w:tc>
          <w:tcPr>
            <w:tcW w:w="715" w:type="pct"/>
            <w:tcBorders>
              <w:left w:val="single" w:sz="6" w:space="0" w:color="D3D3D3"/>
              <w:right w:val="single" w:sz="6" w:space="0" w:color="D3D3D3"/>
            </w:tcBorders>
          </w:tcPr>
          <w:p w14:paraId="7CB7080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50BDE8CB" w14:textId="77777777" w:rsidTr="00125454">
        <w:trPr>
          <w:trHeight w:val="285"/>
        </w:trPr>
        <w:tc>
          <w:tcPr>
            <w:tcW w:w="713" w:type="pct"/>
            <w:tcBorders>
              <w:left w:val="single" w:sz="6" w:space="0" w:color="D3D3D3"/>
              <w:right w:val="single" w:sz="6" w:space="0" w:color="D3D3D3"/>
            </w:tcBorders>
          </w:tcPr>
          <w:p w14:paraId="265C4A9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3DA5DA3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1EB26B7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SB</w:t>
            </w:r>
          </w:p>
        </w:tc>
        <w:tc>
          <w:tcPr>
            <w:tcW w:w="714" w:type="pct"/>
            <w:tcBorders>
              <w:right w:val="single" w:sz="8" w:space="0" w:color="D3D3D3"/>
            </w:tcBorders>
          </w:tcPr>
          <w:p w14:paraId="3DD29AF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8" w:space="0" w:color="D3D3D3"/>
              <w:right w:val="single" w:sz="6" w:space="0" w:color="D3D3D3"/>
            </w:tcBorders>
          </w:tcPr>
          <w:p w14:paraId="5390AA0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31 %</w:t>
            </w:r>
          </w:p>
        </w:tc>
        <w:tc>
          <w:tcPr>
            <w:tcW w:w="714" w:type="pct"/>
            <w:tcBorders>
              <w:left w:val="single" w:sz="6" w:space="0" w:color="D3D3D3"/>
              <w:right w:val="single" w:sz="6" w:space="0" w:color="D3D3D3"/>
            </w:tcBorders>
          </w:tcPr>
          <w:p w14:paraId="6FD8EC9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68 %</w:t>
            </w:r>
          </w:p>
        </w:tc>
        <w:tc>
          <w:tcPr>
            <w:tcW w:w="715" w:type="pct"/>
            <w:tcBorders>
              <w:left w:val="single" w:sz="6" w:space="0" w:color="D3D3D3"/>
              <w:right w:val="single" w:sz="6" w:space="0" w:color="D3D3D3"/>
            </w:tcBorders>
          </w:tcPr>
          <w:p w14:paraId="6FF979A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r>
      <w:tr w:rsidR="005A04B3" w:rsidRPr="00A96ED6" w14:paraId="716E5D53" w14:textId="77777777" w:rsidTr="00125454">
        <w:trPr>
          <w:trHeight w:val="285"/>
        </w:trPr>
        <w:tc>
          <w:tcPr>
            <w:tcW w:w="713" w:type="pct"/>
            <w:tcBorders>
              <w:left w:val="single" w:sz="6" w:space="0" w:color="D3D3D3"/>
              <w:right w:val="single" w:sz="6" w:space="0" w:color="D3D3D3"/>
            </w:tcBorders>
          </w:tcPr>
          <w:p w14:paraId="209892D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1845BC1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464E69F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SC1</w:t>
            </w:r>
          </w:p>
        </w:tc>
        <w:tc>
          <w:tcPr>
            <w:tcW w:w="714" w:type="pct"/>
            <w:tcBorders>
              <w:right w:val="single" w:sz="8" w:space="0" w:color="D3D3D3"/>
            </w:tcBorders>
          </w:tcPr>
          <w:p w14:paraId="49451DB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61 %</w:t>
            </w:r>
          </w:p>
        </w:tc>
        <w:tc>
          <w:tcPr>
            <w:tcW w:w="714" w:type="pct"/>
            <w:tcBorders>
              <w:left w:val="single" w:sz="8" w:space="0" w:color="D3D3D3"/>
              <w:right w:val="single" w:sz="6" w:space="0" w:color="D3D3D3"/>
            </w:tcBorders>
          </w:tcPr>
          <w:p w14:paraId="7B9223F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30 %</w:t>
            </w:r>
          </w:p>
        </w:tc>
        <w:tc>
          <w:tcPr>
            <w:tcW w:w="714" w:type="pct"/>
            <w:tcBorders>
              <w:left w:val="single" w:sz="6" w:space="0" w:color="D3D3D3"/>
              <w:right w:val="single" w:sz="6" w:space="0" w:color="D3D3D3"/>
            </w:tcBorders>
          </w:tcPr>
          <w:p w14:paraId="307B7C5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8 %</w:t>
            </w:r>
          </w:p>
        </w:tc>
        <w:tc>
          <w:tcPr>
            <w:tcW w:w="715" w:type="pct"/>
            <w:tcBorders>
              <w:left w:val="single" w:sz="6" w:space="0" w:color="D3D3D3"/>
              <w:right w:val="single" w:sz="6" w:space="0" w:color="D3D3D3"/>
            </w:tcBorders>
          </w:tcPr>
          <w:p w14:paraId="0C5D46B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4917F0DF" w14:textId="77777777" w:rsidTr="00125454">
        <w:trPr>
          <w:trHeight w:val="285"/>
        </w:trPr>
        <w:tc>
          <w:tcPr>
            <w:tcW w:w="713" w:type="pct"/>
            <w:tcBorders>
              <w:left w:val="single" w:sz="6" w:space="0" w:color="D3D3D3"/>
              <w:right w:val="single" w:sz="6" w:space="0" w:color="D3D3D3"/>
            </w:tcBorders>
          </w:tcPr>
          <w:p w14:paraId="31FF359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26B8704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0CB7F5AA"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SC2</w:t>
            </w:r>
          </w:p>
        </w:tc>
        <w:tc>
          <w:tcPr>
            <w:tcW w:w="714" w:type="pct"/>
            <w:tcBorders>
              <w:right w:val="single" w:sz="8" w:space="0" w:color="D3D3D3"/>
            </w:tcBorders>
          </w:tcPr>
          <w:p w14:paraId="0858322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67 %</w:t>
            </w:r>
          </w:p>
        </w:tc>
        <w:tc>
          <w:tcPr>
            <w:tcW w:w="714" w:type="pct"/>
            <w:tcBorders>
              <w:left w:val="single" w:sz="8" w:space="0" w:color="D3D3D3"/>
              <w:right w:val="single" w:sz="6" w:space="0" w:color="D3D3D3"/>
            </w:tcBorders>
          </w:tcPr>
          <w:p w14:paraId="3A87FEB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29 %</w:t>
            </w:r>
          </w:p>
        </w:tc>
        <w:tc>
          <w:tcPr>
            <w:tcW w:w="714" w:type="pct"/>
            <w:tcBorders>
              <w:left w:val="single" w:sz="6" w:space="0" w:color="D3D3D3"/>
              <w:right w:val="single" w:sz="6" w:space="0" w:color="D3D3D3"/>
            </w:tcBorders>
          </w:tcPr>
          <w:p w14:paraId="0E44A84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3 %</w:t>
            </w:r>
          </w:p>
        </w:tc>
        <w:tc>
          <w:tcPr>
            <w:tcW w:w="715" w:type="pct"/>
            <w:tcBorders>
              <w:left w:val="single" w:sz="6" w:space="0" w:color="D3D3D3"/>
              <w:right w:val="single" w:sz="6" w:space="0" w:color="D3D3D3"/>
            </w:tcBorders>
          </w:tcPr>
          <w:p w14:paraId="7AF94D5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6F1CC7E8" w14:textId="77777777" w:rsidTr="00125454">
        <w:trPr>
          <w:trHeight w:val="285"/>
        </w:trPr>
        <w:tc>
          <w:tcPr>
            <w:tcW w:w="713" w:type="pct"/>
            <w:tcBorders>
              <w:left w:val="single" w:sz="6" w:space="0" w:color="D3D3D3"/>
              <w:right w:val="single" w:sz="6" w:space="0" w:color="D3D3D3"/>
            </w:tcBorders>
          </w:tcPr>
          <w:p w14:paraId="368069C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7766340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26E6063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SC3</w:t>
            </w:r>
          </w:p>
        </w:tc>
        <w:tc>
          <w:tcPr>
            <w:tcW w:w="714" w:type="pct"/>
            <w:tcBorders>
              <w:right w:val="single" w:sz="8" w:space="0" w:color="D3D3D3"/>
            </w:tcBorders>
          </w:tcPr>
          <w:p w14:paraId="618975E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54 %</w:t>
            </w:r>
          </w:p>
        </w:tc>
        <w:tc>
          <w:tcPr>
            <w:tcW w:w="714" w:type="pct"/>
            <w:tcBorders>
              <w:left w:val="single" w:sz="8" w:space="0" w:color="D3D3D3"/>
              <w:right w:val="single" w:sz="6" w:space="0" w:color="D3D3D3"/>
            </w:tcBorders>
          </w:tcPr>
          <w:p w14:paraId="717DC7E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15 %</w:t>
            </w:r>
          </w:p>
        </w:tc>
        <w:tc>
          <w:tcPr>
            <w:tcW w:w="714" w:type="pct"/>
            <w:tcBorders>
              <w:left w:val="single" w:sz="6" w:space="0" w:color="D3D3D3"/>
              <w:right w:val="single" w:sz="6" w:space="0" w:color="D3D3D3"/>
            </w:tcBorders>
          </w:tcPr>
          <w:p w14:paraId="016BF69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31 %</w:t>
            </w:r>
          </w:p>
        </w:tc>
        <w:tc>
          <w:tcPr>
            <w:tcW w:w="715" w:type="pct"/>
            <w:tcBorders>
              <w:left w:val="single" w:sz="6" w:space="0" w:color="D3D3D3"/>
              <w:right w:val="single" w:sz="6" w:space="0" w:color="D3D3D3"/>
            </w:tcBorders>
          </w:tcPr>
          <w:p w14:paraId="25DECAF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43D4B40A" w14:textId="77777777" w:rsidTr="00125454">
        <w:trPr>
          <w:trHeight w:val="284"/>
        </w:trPr>
        <w:tc>
          <w:tcPr>
            <w:tcW w:w="713" w:type="pct"/>
            <w:tcBorders>
              <w:left w:val="single" w:sz="6" w:space="0" w:color="D3D3D3"/>
              <w:right w:val="single" w:sz="6" w:space="0" w:color="D3D3D3"/>
            </w:tcBorders>
          </w:tcPr>
          <w:p w14:paraId="3E2E0FB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081EE96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24EC03A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SD</w:t>
            </w:r>
          </w:p>
        </w:tc>
        <w:tc>
          <w:tcPr>
            <w:tcW w:w="714" w:type="pct"/>
            <w:tcBorders>
              <w:right w:val="single" w:sz="8" w:space="0" w:color="D3D3D3"/>
            </w:tcBorders>
          </w:tcPr>
          <w:p w14:paraId="0D55209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714" w:type="pct"/>
            <w:tcBorders>
              <w:left w:val="single" w:sz="8" w:space="0" w:color="D3D3D3"/>
              <w:right w:val="single" w:sz="6" w:space="0" w:color="D3D3D3"/>
            </w:tcBorders>
          </w:tcPr>
          <w:p w14:paraId="15CF410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4AFE880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5" w:type="pct"/>
            <w:tcBorders>
              <w:left w:val="single" w:sz="6" w:space="0" w:color="D3D3D3"/>
              <w:right w:val="single" w:sz="6" w:space="0" w:color="D3D3D3"/>
            </w:tcBorders>
          </w:tcPr>
          <w:p w14:paraId="21B5504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35EF7C82" w14:textId="77777777" w:rsidTr="00125454">
        <w:trPr>
          <w:trHeight w:val="285"/>
        </w:trPr>
        <w:tc>
          <w:tcPr>
            <w:tcW w:w="713" w:type="pct"/>
            <w:tcBorders>
              <w:left w:val="single" w:sz="6" w:space="0" w:color="D3D3D3"/>
              <w:right w:val="single" w:sz="6" w:space="0" w:color="D3D3D3"/>
            </w:tcBorders>
          </w:tcPr>
          <w:p w14:paraId="520BC91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292E289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6AD7C2E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SE</w:t>
            </w:r>
          </w:p>
        </w:tc>
        <w:tc>
          <w:tcPr>
            <w:tcW w:w="714" w:type="pct"/>
            <w:tcBorders>
              <w:right w:val="single" w:sz="8" w:space="0" w:color="D3D3D3"/>
            </w:tcBorders>
          </w:tcPr>
          <w:p w14:paraId="725E066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8" w:space="0" w:color="D3D3D3"/>
              <w:right w:val="single" w:sz="6" w:space="0" w:color="D3D3D3"/>
            </w:tcBorders>
          </w:tcPr>
          <w:p w14:paraId="1C2813C1"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488A9C7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81 %</w:t>
            </w:r>
          </w:p>
        </w:tc>
        <w:tc>
          <w:tcPr>
            <w:tcW w:w="715" w:type="pct"/>
            <w:tcBorders>
              <w:left w:val="single" w:sz="6" w:space="0" w:color="D3D3D3"/>
              <w:right w:val="single" w:sz="6" w:space="0" w:color="D3D3D3"/>
            </w:tcBorders>
          </w:tcPr>
          <w:p w14:paraId="08A17AC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19 %</w:t>
            </w:r>
          </w:p>
        </w:tc>
      </w:tr>
      <w:tr w:rsidR="005A04B3" w:rsidRPr="00A96ED6" w14:paraId="163DDC16" w14:textId="77777777" w:rsidTr="00125454">
        <w:trPr>
          <w:trHeight w:val="285"/>
        </w:trPr>
        <w:tc>
          <w:tcPr>
            <w:tcW w:w="713" w:type="pct"/>
            <w:tcBorders>
              <w:left w:val="single" w:sz="6" w:space="0" w:color="D3D3D3"/>
              <w:right w:val="single" w:sz="6" w:space="0" w:color="D3D3D3"/>
            </w:tcBorders>
          </w:tcPr>
          <w:p w14:paraId="3F884FC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6B6898B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26B7C37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SF</w:t>
            </w:r>
          </w:p>
        </w:tc>
        <w:tc>
          <w:tcPr>
            <w:tcW w:w="714" w:type="pct"/>
            <w:tcBorders>
              <w:right w:val="single" w:sz="8" w:space="0" w:color="D3D3D3"/>
            </w:tcBorders>
          </w:tcPr>
          <w:p w14:paraId="72D30A3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18 %</w:t>
            </w:r>
          </w:p>
        </w:tc>
        <w:tc>
          <w:tcPr>
            <w:tcW w:w="714" w:type="pct"/>
            <w:tcBorders>
              <w:left w:val="single" w:sz="8" w:space="0" w:color="D3D3D3"/>
              <w:right w:val="single" w:sz="6" w:space="0" w:color="D3D3D3"/>
            </w:tcBorders>
          </w:tcPr>
          <w:p w14:paraId="253CCE1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28BAC24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82 %</w:t>
            </w:r>
          </w:p>
        </w:tc>
        <w:tc>
          <w:tcPr>
            <w:tcW w:w="715" w:type="pct"/>
            <w:tcBorders>
              <w:left w:val="single" w:sz="6" w:space="0" w:color="D3D3D3"/>
              <w:right w:val="single" w:sz="6" w:space="0" w:color="D3D3D3"/>
            </w:tcBorders>
          </w:tcPr>
          <w:p w14:paraId="1FBC4F6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41190FB0" w14:textId="77777777" w:rsidTr="00125454">
        <w:trPr>
          <w:trHeight w:val="285"/>
        </w:trPr>
        <w:tc>
          <w:tcPr>
            <w:tcW w:w="713" w:type="pct"/>
            <w:tcBorders>
              <w:left w:val="single" w:sz="6" w:space="0" w:color="D3D3D3"/>
              <w:right w:val="single" w:sz="6" w:space="0" w:color="D3D3D3"/>
            </w:tcBorders>
          </w:tcPr>
          <w:p w14:paraId="5E30F30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lastRenderedPageBreak/>
              <w:t>Imports</w:t>
            </w:r>
          </w:p>
        </w:tc>
        <w:tc>
          <w:tcPr>
            <w:tcW w:w="714" w:type="pct"/>
            <w:tcBorders>
              <w:left w:val="single" w:sz="6" w:space="0" w:color="D3D3D3"/>
              <w:right w:val="single" w:sz="6" w:space="0" w:color="D3D3D3"/>
            </w:tcBorders>
          </w:tcPr>
          <w:p w14:paraId="16E87F3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7064CD0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SG</w:t>
            </w:r>
          </w:p>
        </w:tc>
        <w:tc>
          <w:tcPr>
            <w:tcW w:w="714" w:type="pct"/>
            <w:tcBorders>
              <w:right w:val="single" w:sz="8" w:space="0" w:color="D3D3D3"/>
            </w:tcBorders>
          </w:tcPr>
          <w:p w14:paraId="661B396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49 %</w:t>
            </w:r>
          </w:p>
        </w:tc>
        <w:tc>
          <w:tcPr>
            <w:tcW w:w="714" w:type="pct"/>
            <w:tcBorders>
              <w:left w:val="single" w:sz="8" w:space="0" w:color="D3D3D3"/>
              <w:right w:val="single" w:sz="6" w:space="0" w:color="D3D3D3"/>
            </w:tcBorders>
          </w:tcPr>
          <w:p w14:paraId="3D76CC0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117D5886"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51 %</w:t>
            </w:r>
          </w:p>
        </w:tc>
        <w:tc>
          <w:tcPr>
            <w:tcW w:w="715" w:type="pct"/>
            <w:tcBorders>
              <w:left w:val="single" w:sz="6" w:space="0" w:color="D3D3D3"/>
              <w:right w:val="single" w:sz="6" w:space="0" w:color="D3D3D3"/>
            </w:tcBorders>
          </w:tcPr>
          <w:p w14:paraId="10B9C07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00A8BA85" w14:textId="77777777" w:rsidTr="00125454">
        <w:trPr>
          <w:trHeight w:val="285"/>
        </w:trPr>
        <w:tc>
          <w:tcPr>
            <w:tcW w:w="713" w:type="pct"/>
            <w:tcBorders>
              <w:left w:val="single" w:sz="6" w:space="0" w:color="D3D3D3"/>
              <w:right w:val="single" w:sz="6" w:space="0" w:color="D3D3D3"/>
            </w:tcBorders>
          </w:tcPr>
          <w:p w14:paraId="797B9BD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16167D3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77CDA4D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SH</w:t>
            </w:r>
          </w:p>
        </w:tc>
        <w:tc>
          <w:tcPr>
            <w:tcW w:w="714" w:type="pct"/>
            <w:tcBorders>
              <w:right w:val="single" w:sz="8" w:space="0" w:color="D3D3D3"/>
            </w:tcBorders>
          </w:tcPr>
          <w:p w14:paraId="273945AA"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96 %</w:t>
            </w:r>
          </w:p>
        </w:tc>
        <w:tc>
          <w:tcPr>
            <w:tcW w:w="714" w:type="pct"/>
            <w:tcBorders>
              <w:left w:val="single" w:sz="8" w:space="0" w:color="D3D3D3"/>
              <w:right w:val="single" w:sz="6" w:space="0" w:color="D3D3D3"/>
            </w:tcBorders>
          </w:tcPr>
          <w:p w14:paraId="5B324CE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33BDBC1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4 %</w:t>
            </w:r>
          </w:p>
        </w:tc>
        <w:tc>
          <w:tcPr>
            <w:tcW w:w="715" w:type="pct"/>
            <w:tcBorders>
              <w:left w:val="single" w:sz="6" w:space="0" w:color="D3D3D3"/>
              <w:right w:val="single" w:sz="6" w:space="0" w:color="D3D3D3"/>
            </w:tcBorders>
          </w:tcPr>
          <w:p w14:paraId="10E6C88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50F1C4E4" w14:textId="77777777" w:rsidTr="00125454">
        <w:trPr>
          <w:trHeight w:val="284"/>
        </w:trPr>
        <w:tc>
          <w:tcPr>
            <w:tcW w:w="713" w:type="pct"/>
            <w:tcBorders>
              <w:left w:val="single" w:sz="6" w:space="0" w:color="D3D3D3"/>
              <w:right w:val="single" w:sz="6" w:space="0" w:color="D3D3D3"/>
            </w:tcBorders>
          </w:tcPr>
          <w:p w14:paraId="64082601"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27A6DC3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475B05D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SI</w:t>
            </w:r>
          </w:p>
        </w:tc>
        <w:tc>
          <w:tcPr>
            <w:tcW w:w="714" w:type="pct"/>
            <w:tcBorders>
              <w:right w:val="single" w:sz="8" w:space="0" w:color="D3D3D3"/>
            </w:tcBorders>
          </w:tcPr>
          <w:p w14:paraId="09FBFD7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55 %</w:t>
            </w:r>
          </w:p>
        </w:tc>
        <w:tc>
          <w:tcPr>
            <w:tcW w:w="714" w:type="pct"/>
            <w:tcBorders>
              <w:left w:val="single" w:sz="8" w:space="0" w:color="D3D3D3"/>
              <w:right w:val="single" w:sz="6" w:space="0" w:color="D3D3D3"/>
            </w:tcBorders>
          </w:tcPr>
          <w:p w14:paraId="2337C1C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2D12D42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45 %</w:t>
            </w:r>
          </w:p>
        </w:tc>
        <w:tc>
          <w:tcPr>
            <w:tcW w:w="715" w:type="pct"/>
            <w:tcBorders>
              <w:left w:val="single" w:sz="6" w:space="0" w:color="D3D3D3"/>
              <w:right w:val="single" w:sz="6" w:space="0" w:color="D3D3D3"/>
            </w:tcBorders>
          </w:tcPr>
          <w:p w14:paraId="4662A21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373181E0" w14:textId="77777777" w:rsidTr="00125454">
        <w:trPr>
          <w:trHeight w:val="285"/>
        </w:trPr>
        <w:tc>
          <w:tcPr>
            <w:tcW w:w="713" w:type="pct"/>
            <w:tcBorders>
              <w:left w:val="single" w:sz="6" w:space="0" w:color="D3D3D3"/>
              <w:right w:val="single" w:sz="6" w:space="0" w:color="D3D3D3"/>
            </w:tcBorders>
          </w:tcPr>
          <w:p w14:paraId="661B4BE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403C888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6D4F9809"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SJ1</w:t>
            </w:r>
          </w:p>
        </w:tc>
        <w:tc>
          <w:tcPr>
            <w:tcW w:w="714" w:type="pct"/>
            <w:tcBorders>
              <w:right w:val="single" w:sz="8" w:space="0" w:color="D3D3D3"/>
            </w:tcBorders>
          </w:tcPr>
          <w:p w14:paraId="2188730E"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86 %</w:t>
            </w:r>
          </w:p>
        </w:tc>
        <w:tc>
          <w:tcPr>
            <w:tcW w:w="714" w:type="pct"/>
            <w:tcBorders>
              <w:left w:val="single" w:sz="8" w:space="0" w:color="D3D3D3"/>
              <w:right w:val="single" w:sz="6" w:space="0" w:color="D3D3D3"/>
            </w:tcBorders>
          </w:tcPr>
          <w:p w14:paraId="0AB2953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00130A2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13 %</w:t>
            </w:r>
          </w:p>
        </w:tc>
        <w:tc>
          <w:tcPr>
            <w:tcW w:w="715" w:type="pct"/>
            <w:tcBorders>
              <w:left w:val="single" w:sz="6" w:space="0" w:color="D3D3D3"/>
              <w:right w:val="single" w:sz="6" w:space="0" w:color="D3D3D3"/>
            </w:tcBorders>
          </w:tcPr>
          <w:p w14:paraId="7578D28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r>
      <w:tr w:rsidR="005A04B3" w:rsidRPr="00A96ED6" w14:paraId="1100CB3B" w14:textId="77777777" w:rsidTr="00125454">
        <w:trPr>
          <w:trHeight w:val="285"/>
        </w:trPr>
        <w:tc>
          <w:tcPr>
            <w:tcW w:w="713" w:type="pct"/>
            <w:tcBorders>
              <w:left w:val="single" w:sz="6" w:space="0" w:color="D3D3D3"/>
              <w:right w:val="single" w:sz="6" w:space="0" w:color="D3D3D3"/>
            </w:tcBorders>
          </w:tcPr>
          <w:p w14:paraId="0150472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7FC6F976"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0F5D109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SJ2</w:t>
            </w:r>
          </w:p>
        </w:tc>
        <w:tc>
          <w:tcPr>
            <w:tcW w:w="714" w:type="pct"/>
            <w:tcBorders>
              <w:right w:val="single" w:sz="8" w:space="0" w:color="D3D3D3"/>
            </w:tcBorders>
          </w:tcPr>
          <w:p w14:paraId="0052457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87 %</w:t>
            </w:r>
          </w:p>
        </w:tc>
        <w:tc>
          <w:tcPr>
            <w:tcW w:w="714" w:type="pct"/>
            <w:tcBorders>
              <w:left w:val="single" w:sz="8" w:space="0" w:color="D3D3D3"/>
              <w:right w:val="single" w:sz="6" w:space="0" w:color="D3D3D3"/>
            </w:tcBorders>
          </w:tcPr>
          <w:p w14:paraId="6F3F296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6523A84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13 %</w:t>
            </w:r>
          </w:p>
        </w:tc>
        <w:tc>
          <w:tcPr>
            <w:tcW w:w="715" w:type="pct"/>
            <w:tcBorders>
              <w:left w:val="single" w:sz="6" w:space="0" w:color="D3D3D3"/>
              <w:right w:val="single" w:sz="6" w:space="0" w:color="D3D3D3"/>
            </w:tcBorders>
          </w:tcPr>
          <w:p w14:paraId="23FBE15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17188701" w14:textId="77777777" w:rsidTr="00125454">
        <w:trPr>
          <w:trHeight w:val="285"/>
        </w:trPr>
        <w:tc>
          <w:tcPr>
            <w:tcW w:w="713" w:type="pct"/>
            <w:tcBorders>
              <w:left w:val="single" w:sz="6" w:space="0" w:color="D3D3D3"/>
              <w:right w:val="single" w:sz="6" w:space="0" w:color="D3D3D3"/>
            </w:tcBorders>
          </w:tcPr>
          <w:p w14:paraId="66815D3D"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0BE2DFF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19B6519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SJ3</w:t>
            </w:r>
          </w:p>
        </w:tc>
        <w:tc>
          <w:tcPr>
            <w:tcW w:w="714" w:type="pct"/>
            <w:tcBorders>
              <w:right w:val="single" w:sz="8" w:space="0" w:color="D3D3D3"/>
            </w:tcBorders>
          </w:tcPr>
          <w:p w14:paraId="0265897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28 %</w:t>
            </w:r>
          </w:p>
        </w:tc>
        <w:tc>
          <w:tcPr>
            <w:tcW w:w="714" w:type="pct"/>
            <w:tcBorders>
              <w:left w:val="single" w:sz="8" w:space="0" w:color="D3D3D3"/>
              <w:right w:val="single" w:sz="6" w:space="0" w:color="D3D3D3"/>
            </w:tcBorders>
          </w:tcPr>
          <w:p w14:paraId="0C57722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11C1EB94"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72 %</w:t>
            </w:r>
          </w:p>
        </w:tc>
        <w:tc>
          <w:tcPr>
            <w:tcW w:w="715" w:type="pct"/>
            <w:tcBorders>
              <w:left w:val="single" w:sz="6" w:space="0" w:color="D3D3D3"/>
              <w:right w:val="single" w:sz="6" w:space="0" w:color="D3D3D3"/>
            </w:tcBorders>
          </w:tcPr>
          <w:p w14:paraId="57774ED8"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66AC4402" w14:textId="77777777" w:rsidTr="00125454">
        <w:trPr>
          <w:trHeight w:val="285"/>
        </w:trPr>
        <w:tc>
          <w:tcPr>
            <w:tcW w:w="713" w:type="pct"/>
            <w:tcBorders>
              <w:left w:val="single" w:sz="6" w:space="0" w:color="D3D3D3"/>
              <w:right w:val="single" w:sz="6" w:space="0" w:color="D3D3D3"/>
            </w:tcBorders>
          </w:tcPr>
          <w:p w14:paraId="22FFFAF2"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right w:val="single" w:sz="6" w:space="0" w:color="D3D3D3"/>
            </w:tcBorders>
          </w:tcPr>
          <w:p w14:paraId="514AD7A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tcBorders>
          </w:tcPr>
          <w:p w14:paraId="3F3EFA6E"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SK</w:t>
            </w:r>
          </w:p>
        </w:tc>
        <w:tc>
          <w:tcPr>
            <w:tcW w:w="714" w:type="pct"/>
            <w:tcBorders>
              <w:right w:val="single" w:sz="8" w:space="0" w:color="D3D3D3"/>
            </w:tcBorders>
          </w:tcPr>
          <w:p w14:paraId="6E1A179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74 %</w:t>
            </w:r>
          </w:p>
        </w:tc>
        <w:tc>
          <w:tcPr>
            <w:tcW w:w="714" w:type="pct"/>
            <w:tcBorders>
              <w:left w:val="single" w:sz="8" w:space="0" w:color="D3D3D3"/>
              <w:right w:val="single" w:sz="6" w:space="0" w:color="D3D3D3"/>
            </w:tcBorders>
          </w:tcPr>
          <w:p w14:paraId="7A08D113"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right w:val="single" w:sz="6" w:space="0" w:color="D3D3D3"/>
            </w:tcBorders>
          </w:tcPr>
          <w:p w14:paraId="3F49CD9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26 %</w:t>
            </w:r>
          </w:p>
        </w:tc>
        <w:tc>
          <w:tcPr>
            <w:tcW w:w="715" w:type="pct"/>
            <w:tcBorders>
              <w:left w:val="single" w:sz="6" w:space="0" w:color="D3D3D3"/>
              <w:right w:val="single" w:sz="6" w:space="0" w:color="D3D3D3"/>
            </w:tcBorders>
          </w:tcPr>
          <w:p w14:paraId="0D613EA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43D6A550" w14:textId="77777777" w:rsidTr="00125454">
        <w:trPr>
          <w:trHeight w:val="282"/>
        </w:trPr>
        <w:tc>
          <w:tcPr>
            <w:tcW w:w="713" w:type="pct"/>
            <w:tcBorders>
              <w:left w:val="single" w:sz="6" w:space="0" w:color="D3D3D3"/>
              <w:bottom w:val="single" w:sz="8" w:space="0" w:color="000000"/>
              <w:right w:val="single" w:sz="6" w:space="0" w:color="D3D3D3"/>
            </w:tcBorders>
          </w:tcPr>
          <w:p w14:paraId="79B9F04B"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bottom w:val="single" w:sz="8" w:space="0" w:color="000000"/>
              <w:right w:val="single" w:sz="6" w:space="0" w:color="D3D3D3"/>
            </w:tcBorders>
          </w:tcPr>
          <w:p w14:paraId="6D4458D7"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left w:val="single" w:sz="6" w:space="0" w:color="D3D3D3"/>
              <w:bottom w:val="single" w:sz="8" w:space="0" w:color="000000"/>
            </w:tcBorders>
          </w:tcPr>
          <w:p w14:paraId="72112A03"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SL</w:t>
            </w:r>
          </w:p>
        </w:tc>
        <w:tc>
          <w:tcPr>
            <w:tcW w:w="714" w:type="pct"/>
            <w:tcBorders>
              <w:bottom w:val="single" w:sz="8" w:space="0" w:color="000000"/>
              <w:right w:val="single" w:sz="8" w:space="0" w:color="D3D3D3"/>
            </w:tcBorders>
          </w:tcPr>
          <w:p w14:paraId="1785A350"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100 %</w:t>
            </w:r>
          </w:p>
        </w:tc>
        <w:tc>
          <w:tcPr>
            <w:tcW w:w="714" w:type="pct"/>
            <w:tcBorders>
              <w:left w:val="single" w:sz="8" w:space="0" w:color="D3D3D3"/>
              <w:bottom w:val="single" w:sz="8" w:space="0" w:color="000000"/>
              <w:right w:val="single" w:sz="6" w:space="0" w:color="D3D3D3"/>
            </w:tcBorders>
          </w:tcPr>
          <w:p w14:paraId="7CD6EF0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4" w:type="pct"/>
            <w:tcBorders>
              <w:left w:val="single" w:sz="6" w:space="0" w:color="D3D3D3"/>
              <w:bottom w:val="single" w:sz="8" w:space="0" w:color="000000"/>
              <w:right w:val="single" w:sz="6" w:space="0" w:color="D3D3D3"/>
            </w:tcBorders>
          </w:tcPr>
          <w:p w14:paraId="5C9CDDDF"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c>
          <w:tcPr>
            <w:tcW w:w="715" w:type="pct"/>
            <w:tcBorders>
              <w:left w:val="single" w:sz="6" w:space="0" w:color="D3D3D3"/>
              <w:bottom w:val="single" w:sz="8" w:space="0" w:color="000000"/>
              <w:right w:val="single" w:sz="6" w:space="0" w:color="D3D3D3"/>
            </w:tcBorders>
          </w:tcPr>
          <w:p w14:paraId="08F89772"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0 %</w:t>
            </w:r>
          </w:p>
        </w:tc>
      </w:tr>
      <w:tr w:rsidR="005A04B3" w:rsidRPr="00A96ED6" w14:paraId="1E1CFC37" w14:textId="77777777" w:rsidTr="00125454">
        <w:trPr>
          <w:trHeight w:val="282"/>
        </w:trPr>
        <w:tc>
          <w:tcPr>
            <w:tcW w:w="713" w:type="pct"/>
            <w:tcBorders>
              <w:top w:val="single" w:sz="6" w:space="0" w:color="auto"/>
              <w:left w:val="single" w:sz="6" w:space="0" w:color="D3D3D3"/>
              <w:right w:val="single" w:sz="6" w:space="0" w:color="D3D3D3"/>
            </w:tcBorders>
          </w:tcPr>
          <w:p w14:paraId="1C90D10C"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top w:val="single" w:sz="6" w:space="0" w:color="auto"/>
              <w:left w:val="single" w:sz="6" w:space="0" w:color="D3D3D3"/>
              <w:right w:val="single" w:sz="6" w:space="0" w:color="D3D3D3"/>
            </w:tcBorders>
          </w:tcPr>
          <w:p w14:paraId="7AB06ACF"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Ārpus ES</w:t>
            </w:r>
          </w:p>
        </w:tc>
        <w:tc>
          <w:tcPr>
            <w:tcW w:w="715" w:type="pct"/>
            <w:tcBorders>
              <w:top w:val="single" w:sz="6" w:space="0" w:color="auto"/>
              <w:left w:val="single" w:sz="6" w:space="0" w:color="D3D3D3"/>
            </w:tcBorders>
          </w:tcPr>
          <w:p w14:paraId="5CFE82E8"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w:t>
            </w:r>
          </w:p>
        </w:tc>
        <w:tc>
          <w:tcPr>
            <w:tcW w:w="714" w:type="pct"/>
            <w:tcBorders>
              <w:top w:val="single" w:sz="6" w:space="0" w:color="auto"/>
              <w:right w:val="single" w:sz="8" w:space="0" w:color="D3D3D3"/>
            </w:tcBorders>
          </w:tcPr>
          <w:p w14:paraId="2AF0D3E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64 %</w:t>
            </w:r>
          </w:p>
        </w:tc>
        <w:tc>
          <w:tcPr>
            <w:tcW w:w="714" w:type="pct"/>
            <w:tcBorders>
              <w:top w:val="single" w:sz="6" w:space="0" w:color="auto"/>
              <w:left w:val="single" w:sz="8" w:space="0" w:color="D3D3D3"/>
              <w:right w:val="single" w:sz="6" w:space="0" w:color="D3D3D3"/>
            </w:tcBorders>
          </w:tcPr>
          <w:p w14:paraId="73FEF62C"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2 %</w:t>
            </w:r>
          </w:p>
        </w:tc>
        <w:tc>
          <w:tcPr>
            <w:tcW w:w="714" w:type="pct"/>
            <w:tcBorders>
              <w:top w:val="single" w:sz="6" w:space="0" w:color="auto"/>
              <w:left w:val="single" w:sz="6" w:space="0" w:color="D3D3D3"/>
              <w:right w:val="single" w:sz="6" w:space="0" w:color="D3D3D3"/>
            </w:tcBorders>
          </w:tcPr>
          <w:p w14:paraId="1736F657"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34 %</w:t>
            </w:r>
          </w:p>
        </w:tc>
        <w:tc>
          <w:tcPr>
            <w:tcW w:w="715" w:type="pct"/>
            <w:tcBorders>
              <w:top w:val="single" w:sz="6" w:space="0" w:color="auto"/>
              <w:left w:val="single" w:sz="6" w:space="0" w:color="D3D3D3"/>
              <w:right w:val="single" w:sz="6" w:space="0" w:color="D3D3D3"/>
            </w:tcBorders>
          </w:tcPr>
          <w:p w14:paraId="329520ED"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r>
      <w:tr w:rsidR="005A04B3" w:rsidRPr="00A96ED6" w14:paraId="6AE6BCE6" w14:textId="77777777" w:rsidTr="00125454">
        <w:trPr>
          <w:trHeight w:val="285"/>
        </w:trPr>
        <w:tc>
          <w:tcPr>
            <w:tcW w:w="713" w:type="pct"/>
            <w:tcBorders>
              <w:left w:val="single" w:sz="6" w:space="0" w:color="D3D3D3"/>
              <w:bottom w:val="single" w:sz="12" w:space="0" w:color="auto"/>
              <w:right w:val="single" w:sz="6" w:space="0" w:color="D3D3D3"/>
            </w:tcBorders>
          </w:tcPr>
          <w:p w14:paraId="590494D5"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Imports</w:t>
            </w:r>
          </w:p>
        </w:tc>
        <w:tc>
          <w:tcPr>
            <w:tcW w:w="714" w:type="pct"/>
            <w:tcBorders>
              <w:left w:val="single" w:sz="6" w:space="0" w:color="D3D3D3"/>
              <w:bottom w:val="single" w:sz="12" w:space="0" w:color="auto"/>
              <w:right w:val="single" w:sz="6" w:space="0" w:color="D3D3D3"/>
            </w:tcBorders>
          </w:tcPr>
          <w:p w14:paraId="1FCE9AD4"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Pasaule</w:t>
            </w:r>
          </w:p>
        </w:tc>
        <w:tc>
          <w:tcPr>
            <w:tcW w:w="715" w:type="pct"/>
            <w:tcBorders>
              <w:left w:val="single" w:sz="6" w:space="0" w:color="D3D3D3"/>
              <w:bottom w:val="single" w:sz="12" w:space="0" w:color="auto"/>
            </w:tcBorders>
          </w:tcPr>
          <w:p w14:paraId="54167CA0" w14:textId="77777777" w:rsidR="005A04B3" w:rsidRPr="00A96ED6" w:rsidRDefault="005A04B3" w:rsidP="00125454">
            <w:pPr>
              <w:jc w:val="both"/>
              <w:rPr>
                <w:rFonts w:ascii="Times New Roman" w:hAnsi="Times New Roman" w:cs="Times New Roman"/>
                <w:noProof/>
                <w:sz w:val="24"/>
              </w:rPr>
            </w:pPr>
            <w:r>
              <w:rPr>
                <w:rFonts w:ascii="Times New Roman" w:hAnsi="Times New Roman"/>
                <w:sz w:val="24"/>
              </w:rPr>
              <w:t>S</w:t>
            </w:r>
          </w:p>
        </w:tc>
        <w:tc>
          <w:tcPr>
            <w:tcW w:w="714" w:type="pct"/>
            <w:tcBorders>
              <w:bottom w:val="single" w:sz="12" w:space="0" w:color="auto"/>
              <w:right w:val="single" w:sz="8" w:space="0" w:color="D3D3D3"/>
            </w:tcBorders>
          </w:tcPr>
          <w:p w14:paraId="7DB7D62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57 %</w:t>
            </w:r>
          </w:p>
        </w:tc>
        <w:tc>
          <w:tcPr>
            <w:tcW w:w="714" w:type="pct"/>
            <w:tcBorders>
              <w:left w:val="single" w:sz="8" w:space="0" w:color="D3D3D3"/>
              <w:bottom w:val="single" w:sz="12" w:space="0" w:color="auto"/>
              <w:right w:val="single" w:sz="6" w:space="0" w:color="D3D3D3"/>
            </w:tcBorders>
          </w:tcPr>
          <w:p w14:paraId="109F4959"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4 %</w:t>
            </w:r>
          </w:p>
        </w:tc>
        <w:tc>
          <w:tcPr>
            <w:tcW w:w="714" w:type="pct"/>
            <w:tcBorders>
              <w:left w:val="single" w:sz="6" w:space="0" w:color="D3D3D3"/>
              <w:bottom w:val="single" w:sz="12" w:space="0" w:color="auto"/>
              <w:right w:val="single" w:sz="6" w:space="0" w:color="D3D3D3"/>
            </w:tcBorders>
          </w:tcPr>
          <w:p w14:paraId="49CD9135"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38 %</w:t>
            </w:r>
          </w:p>
        </w:tc>
        <w:tc>
          <w:tcPr>
            <w:tcW w:w="715" w:type="pct"/>
            <w:tcBorders>
              <w:left w:val="single" w:sz="6" w:space="0" w:color="D3D3D3"/>
              <w:bottom w:val="single" w:sz="12" w:space="0" w:color="auto"/>
              <w:right w:val="single" w:sz="6" w:space="0" w:color="D3D3D3"/>
            </w:tcBorders>
          </w:tcPr>
          <w:p w14:paraId="6E4868BB" w14:textId="77777777" w:rsidR="005A04B3" w:rsidRPr="00A96ED6" w:rsidRDefault="005A04B3" w:rsidP="00125454">
            <w:pPr>
              <w:jc w:val="right"/>
              <w:rPr>
                <w:rFonts w:ascii="Times New Roman" w:hAnsi="Times New Roman" w:cs="Times New Roman"/>
                <w:noProof/>
                <w:sz w:val="24"/>
              </w:rPr>
            </w:pPr>
            <w:r>
              <w:rPr>
                <w:rFonts w:ascii="Times New Roman" w:hAnsi="Times New Roman"/>
                <w:sz w:val="24"/>
              </w:rPr>
              <w:t>1 %</w:t>
            </w:r>
          </w:p>
        </w:tc>
      </w:tr>
    </w:tbl>
    <w:p w14:paraId="30E9C435" w14:textId="77777777" w:rsidR="005A04B3" w:rsidRPr="00A96ED6" w:rsidRDefault="005A04B3" w:rsidP="005A04B3">
      <w:pPr>
        <w:jc w:val="both"/>
        <w:rPr>
          <w:rFonts w:ascii="Times New Roman" w:hAnsi="Times New Roman" w:cs="Times New Roman"/>
          <w:b/>
          <w:noProof/>
          <w:sz w:val="24"/>
        </w:rPr>
      </w:pPr>
    </w:p>
    <w:p w14:paraId="1318FA73"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Nīderlandes Statistikas birojs</w:t>
      </w:r>
    </w:p>
    <w:p w14:paraId="404CD569" w14:textId="77777777" w:rsidR="005A04B3" w:rsidRPr="00A96ED6" w:rsidRDefault="005A04B3" w:rsidP="005A04B3">
      <w:pPr>
        <w:widowControl/>
        <w:autoSpaceDE/>
        <w:autoSpaceDN/>
        <w:spacing w:after="160" w:line="259" w:lineRule="auto"/>
        <w:rPr>
          <w:rFonts w:ascii="Times New Roman" w:hAnsi="Times New Roman" w:cs="Times New Roman"/>
          <w:noProof/>
          <w:sz w:val="24"/>
        </w:rPr>
      </w:pPr>
      <w:r>
        <w:br w:type="page"/>
      </w:r>
    </w:p>
    <w:p w14:paraId="5EA3E97F" w14:textId="77777777" w:rsidR="005A04B3" w:rsidRPr="00A96ED6" w:rsidRDefault="005A04B3" w:rsidP="005A04B3">
      <w:pPr>
        <w:jc w:val="both"/>
        <w:rPr>
          <w:rFonts w:ascii="Times New Roman" w:hAnsi="Times New Roman" w:cs="Times New Roman"/>
          <w:b/>
          <w:bCs/>
          <w:noProof/>
          <w:color w:val="B83B46"/>
          <w:sz w:val="28"/>
          <w:szCs w:val="24"/>
        </w:rPr>
      </w:pPr>
      <w:r>
        <w:rPr>
          <w:rFonts w:ascii="Times New Roman" w:hAnsi="Times New Roman"/>
          <w:b/>
          <w:color w:val="B83B46"/>
          <w:sz w:val="28"/>
        </w:rPr>
        <w:lastRenderedPageBreak/>
        <w:t xml:space="preserve">IV pielikums – Galīgās </w:t>
      </w:r>
      <w:r>
        <w:rPr>
          <w:rFonts w:ascii="Times New Roman" w:hAnsi="Times New Roman"/>
          <w:b/>
          <w:i/>
          <w:iCs/>
          <w:color w:val="B83B46"/>
          <w:sz w:val="28"/>
        </w:rPr>
        <w:t>MoS</w:t>
      </w:r>
      <w:r>
        <w:rPr>
          <w:rFonts w:ascii="Times New Roman" w:hAnsi="Times New Roman"/>
          <w:b/>
          <w:color w:val="B83B46"/>
          <w:sz w:val="28"/>
        </w:rPr>
        <w:t xml:space="preserve"> aptaujas veidlapa un interviju rokasgrāmata – Norvēģija</w:t>
      </w:r>
    </w:p>
    <w:p w14:paraId="51418A7F" w14:textId="77777777" w:rsidR="005A04B3" w:rsidRPr="00A96ED6" w:rsidRDefault="005A04B3" w:rsidP="005A04B3">
      <w:pPr>
        <w:jc w:val="both"/>
        <w:rPr>
          <w:rFonts w:ascii="Times New Roman" w:hAnsi="Times New Roman" w:cs="Times New Roman"/>
          <w:b/>
          <w:noProof/>
          <w:sz w:val="24"/>
        </w:rPr>
      </w:pPr>
    </w:p>
    <w:p w14:paraId="5A6B106A"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 xml:space="preserve">Gala aptauja par </w:t>
      </w:r>
      <w:r>
        <w:rPr>
          <w:rFonts w:ascii="Times New Roman" w:hAnsi="Times New Roman"/>
          <w:b/>
          <w:i/>
          <w:iCs/>
          <w:color w:val="B83B46"/>
          <w:sz w:val="24"/>
        </w:rPr>
        <w:t>MoS</w:t>
      </w:r>
      <w:r>
        <w:rPr>
          <w:rFonts w:ascii="Times New Roman" w:hAnsi="Times New Roman"/>
          <w:b/>
          <w:color w:val="B83B46"/>
          <w:sz w:val="24"/>
        </w:rPr>
        <w:t> – Norvēģijas Statistikas birojs</w:t>
      </w:r>
    </w:p>
    <w:p w14:paraId="58618A06" w14:textId="77777777" w:rsidR="005A04B3" w:rsidRPr="00A96ED6" w:rsidRDefault="005A04B3" w:rsidP="005A04B3">
      <w:pPr>
        <w:jc w:val="both"/>
        <w:rPr>
          <w:rFonts w:ascii="Times New Roman" w:hAnsi="Times New Roman" w:cs="Times New Roman"/>
          <w:noProof/>
          <w:color w:val="B83B46"/>
          <w:sz w:val="24"/>
        </w:rPr>
      </w:pPr>
    </w:p>
    <w:p w14:paraId="30F8E804" w14:textId="77777777" w:rsidR="005A04B3" w:rsidRPr="00A96ED6" w:rsidRDefault="005A04B3" w:rsidP="005A04B3">
      <w:pPr>
        <w:jc w:val="both"/>
        <w:rPr>
          <w:rFonts w:ascii="Times New Roman" w:hAnsi="Times New Roman" w:cs="Times New Roman"/>
          <w:noProof/>
          <w:color w:val="B83B46"/>
          <w:sz w:val="24"/>
        </w:rPr>
      </w:pPr>
      <w:r>
        <w:rPr>
          <w:rFonts w:ascii="Times New Roman" w:hAnsi="Times New Roman"/>
          <w:noProof/>
          <w:color w:val="B83B46"/>
          <w:sz w:val="24"/>
        </w:rPr>
        <w:drawing>
          <wp:inline distT="0" distB="0" distL="0" distR="0" wp14:anchorId="6F8263DF" wp14:editId="783E4763">
            <wp:extent cx="5762625" cy="6878320"/>
            <wp:effectExtent l="0" t="0" r="9525" b="0"/>
            <wp:docPr id="1753976652" name="Picture 1" descr="A screenshot of a surve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3976652" name="Picture 1" descr="A screenshot of a survey&#10;&#10;Description automatically generated"/>
                    <pic:cNvPicPr/>
                  </pic:nvPicPr>
                  <pic:blipFill>
                    <a:blip r:embed="rId86"/>
                    <a:stretch>
                      <a:fillRect/>
                    </a:stretch>
                  </pic:blipFill>
                  <pic:spPr>
                    <a:xfrm>
                      <a:off x="0" y="0"/>
                      <a:ext cx="5762625" cy="6878320"/>
                    </a:xfrm>
                    <a:prstGeom prst="rect">
                      <a:avLst/>
                    </a:prstGeom>
                  </pic:spPr>
                </pic:pic>
              </a:graphicData>
            </a:graphic>
          </wp:inline>
        </w:drawing>
      </w:r>
    </w:p>
    <w:p w14:paraId="57E9A124" w14:textId="77777777" w:rsidR="005A04B3" w:rsidRPr="00A96ED6" w:rsidRDefault="005A04B3" w:rsidP="005A04B3">
      <w:pPr>
        <w:jc w:val="both"/>
        <w:rPr>
          <w:rFonts w:ascii="Times New Roman" w:hAnsi="Times New Roman" w:cs="Times New Roman"/>
          <w:noProof/>
          <w:color w:val="B83B46"/>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4565"/>
        <w:gridCol w:w="4566"/>
      </w:tblGrid>
      <w:tr w:rsidR="00382604" w:rsidRPr="00282A22" w14:paraId="090665AF" w14:textId="77777777" w:rsidTr="00A6022D">
        <w:tc>
          <w:tcPr>
            <w:tcW w:w="2500" w:type="pct"/>
          </w:tcPr>
          <w:p w14:paraId="2AAE0037" w14:textId="77777777" w:rsidR="00382604" w:rsidRPr="00282A22" w:rsidRDefault="00382604" w:rsidP="00A6022D">
            <w:pPr>
              <w:ind w:left="57" w:right="57"/>
              <w:jc w:val="center"/>
              <w:rPr>
                <w:rFonts w:ascii="Times New Roman" w:hAnsi="Times New Roman" w:cs="Times New Roman"/>
                <w:sz w:val="24"/>
              </w:rPr>
            </w:pPr>
            <w:r w:rsidRPr="00F7559B">
              <w:rPr>
                <w:rFonts w:ascii="Times New Roman" w:hAnsi="Times New Roman" w:cs="Times New Roman"/>
                <w:b/>
                <w:bCs/>
                <w:noProof/>
                <w:sz w:val="24"/>
                <w:szCs w:val="24"/>
                <w:lang w:val="en-US"/>
              </w:rPr>
              <w:t>Angļu val.</w:t>
            </w:r>
          </w:p>
        </w:tc>
        <w:tc>
          <w:tcPr>
            <w:tcW w:w="2500" w:type="pct"/>
          </w:tcPr>
          <w:p w14:paraId="704B04DC" w14:textId="77777777" w:rsidR="00382604" w:rsidRPr="00282A22" w:rsidRDefault="00382604" w:rsidP="00A6022D">
            <w:pPr>
              <w:ind w:left="57" w:right="57"/>
              <w:jc w:val="center"/>
              <w:rPr>
                <w:rFonts w:ascii="Times New Roman" w:hAnsi="Times New Roman" w:cs="Times New Roman"/>
                <w:noProof/>
                <w:color w:val="B83B46"/>
                <w:sz w:val="24"/>
              </w:rPr>
            </w:pPr>
            <w:r w:rsidRPr="00F7559B">
              <w:rPr>
                <w:rFonts w:ascii="Times New Roman" w:hAnsi="Times New Roman" w:cs="Times New Roman"/>
                <w:b/>
                <w:bCs/>
                <w:noProof/>
                <w:sz w:val="24"/>
                <w:szCs w:val="24"/>
                <w:lang w:val="en-US"/>
              </w:rPr>
              <w:t>Latviešu val.</w:t>
            </w:r>
          </w:p>
        </w:tc>
      </w:tr>
      <w:tr w:rsidR="00382604" w:rsidRPr="00282A22" w14:paraId="78C9D0AD" w14:textId="77777777" w:rsidTr="00A6022D">
        <w:tc>
          <w:tcPr>
            <w:tcW w:w="2500" w:type="pct"/>
          </w:tcPr>
          <w:p w14:paraId="5577A47E" w14:textId="77777777" w:rsidR="00382604" w:rsidRPr="00282A22" w:rsidRDefault="00382604"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Method of delivery - export of services to foreign customers</w:t>
            </w:r>
          </w:p>
        </w:tc>
        <w:tc>
          <w:tcPr>
            <w:tcW w:w="2500" w:type="pct"/>
          </w:tcPr>
          <w:p w14:paraId="69EE5F45" w14:textId="77777777" w:rsidR="00382604" w:rsidRPr="00282A22" w:rsidRDefault="00382604" w:rsidP="00A6022D">
            <w:pPr>
              <w:ind w:left="57" w:right="57"/>
              <w:jc w:val="both"/>
              <w:rPr>
                <w:rFonts w:ascii="Times New Roman" w:hAnsi="Times New Roman" w:cs="Times New Roman"/>
                <w:noProof/>
                <w:color w:val="B83B46"/>
                <w:sz w:val="24"/>
              </w:rPr>
            </w:pPr>
            <w:r w:rsidRPr="00282A22">
              <w:rPr>
                <w:rFonts w:ascii="Times New Roman" w:hAnsi="Times New Roman" w:cs="Times New Roman"/>
                <w:sz w:val="24"/>
              </w:rPr>
              <w:t>Pakalpojumu sniegšanas metode – pakalpojumu eksports ārvalstu klientiem</w:t>
            </w:r>
          </w:p>
        </w:tc>
      </w:tr>
      <w:tr w:rsidR="00382604" w:rsidRPr="00282A22" w14:paraId="61610CCF" w14:textId="77777777" w:rsidTr="00A6022D">
        <w:tc>
          <w:tcPr>
            <w:tcW w:w="2500" w:type="pct"/>
          </w:tcPr>
          <w:p w14:paraId="71576B4A" w14:textId="77777777" w:rsidR="00382604" w:rsidRPr="00282A22" w:rsidRDefault="00382604" w:rsidP="00A6022D">
            <w:pPr>
              <w:keepNext/>
              <w:keepLines/>
              <w:ind w:left="57" w:right="57"/>
              <w:jc w:val="both"/>
              <w:rPr>
                <w:rFonts w:ascii="Times New Roman" w:hAnsi="Times New Roman" w:cs="Times New Roman"/>
                <w:bCs/>
                <w:noProof/>
                <w:sz w:val="24"/>
              </w:rPr>
            </w:pPr>
            <w:r w:rsidRPr="00A96ED6">
              <w:rPr>
                <w:rFonts w:ascii="Times New Roman" w:hAnsi="Times New Roman" w:cs="Times New Roman"/>
                <w:bCs/>
                <w:noProof/>
                <w:sz w:val="24"/>
              </w:rPr>
              <w:lastRenderedPageBreak/>
              <w:t>Below we have listed the type of service (s) the company exported in 2018. For each type of service, we have selected the most important countries in terms of value.</w:t>
            </w:r>
          </w:p>
        </w:tc>
        <w:tc>
          <w:tcPr>
            <w:tcW w:w="2500" w:type="pct"/>
          </w:tcPr>
          <w:p w14:paraId="41BBEC32" w14:textId="77777777" w:rsidR="00382604" w:rsidRPr="00282A22" w:rsidRDefault="00382604" w:rsidP="00A6022D">
            <w:pPr>
              <w:keepNext/>
              <w:keepLines/>
              <w:ind w:left="57" w:right="57"/>
              <w:jc w:val="both"/>
              <w:rPr>
                <w:rFonts w:ascii="Times New Roman" w:hAnsi="Times New Roman" w:cs="Times New Roman"/>
                <w:noProof/>
                <w:color w:val="B83B46"/>
                <w:sz w:val="24"/>
              </w:rPr>
            </w:pPr>
            <w:r w:rsidRPr="00282A22">
              <w:rPr>
                <w:rFonts w:ascii="Times New Roman" w:hAnsi="Times New Roman" w:cs="Times New Roman"/>
                <w:sz w:val="24"/>
              </w:rPr>
              <w:t>Turpmāk uzskaitīti to pakalpojumu veidi, ko uzņēmums eksportējis 2018. gadā. Attiecībā uz katru pakalpojuma veidu mēs esam izvēlējušies vērtības ziņā svarīgākās valstis.</w:t>
            </w:r>
          </w:p>
        </w:tc>
      </w:tr>
      <w:tr w:rsidR="00382604" w:rsidRPr="00282A22" w14:paraId="60E85427" w14:textId="77777777" w:rsidTr="00A6022D">
        <w:tc>
          <w:tcPr>
            <w:tcW w:w="2500" w:type="pct"/>
          </w:tcPr>
          <w:p w14:paraId="63354873" w14:textId="77777777" w:rsidR="00382604" w:rsidRPr="00282A22" w:rsidRDefault="00382604"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For each service type, please give a percentage estimate of how export revenue (from the country in question) is distributed between the four delivery methods below.</w:t>
            </w:r>
          </w:p>
        </w:tc>
        <w:tc>
          <w:tcPr>
            <w:tcW w:w="2500" w:type="pct"/>
          </w:tcPr>
          <w:p w14:paraId="0E294929" w14:textId="77777777" w:rsidR="00382604" w:rsidRPr="00282A22" w:rsidRDefault="00382604" w:rsidP="00A6022D">
            <w:pPr>
              <w:ind w:left="57" w:right="57"/>
              <w:jc w:val="both"/>
              <w:rPr>
                <w:rFonts w:ascii="Times New Roman" w:hAnsi="Times New Roman" w:cs="Times New Roman"/>
                <w:noProof/>
                <w:color w:val="B83B46"/>
                <w:sz w:val="24"/>
              </w:rPr>
            </w:pPr>
            <w:r w:rsidRPr="00282A22">
              <w:rPr>
                <w:rFonts w:ascii="Times New Roman" w:hAnsi="Times New Roman" w:cs="Times New Roman"/>
                <w:sz w:val="24"/>
              </w:rPr>
              <w:t>Attiecībā uz katru pakalpojuma veidu lūdzam procentuāli norādīt, kā ieņēmumi no eksporta (no attiecīgās valsts) ir iedalīti atbilstoši četrām turpmāk norādītajām metodēm.</w:t>
            </w:r>
          </w:p>
        </w:tc>
      </w:tr>
      <w:tr w:rsidR="00382604" w:rsidRPr="00282A22" w14:paraId="174BBD85" w14:textId="77777777" w:rsidTr="00A6022D">
        <w:tc>
          <w:tcPr>
            <w:tcW w:w="2500" w:type="pct"/>
          </w:tcPr>
          <w:p w14:paraId="4BF14717" w14:textId="77777777" w:rsidR="00382604" w:rsidRPr="00A96ED6" w:rsidRDefault="00382604"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Mode 1</w:t>
            </w:r>
          </w:p>
        </w:tc>
        <w:tc>
          <w:tcPr>
            <w:tcW w:w="2500" w:type="pct"/>
          </w:tcPr>
          <w:p w14:paraId="02411EEB" w14:textId="77777777" w:rsidR="00382604" w:rsidRPr="00F97FFA" w:rsidRDefault="00382604" w:rsidP="00A6022D">
            <w:pPr>
              <w:ind w:left="57" w:right="57"/>
              <w:jc w:val="both"/>
              <w:rPr>
                <w:rFonts w:ascii="Times New Roman" w:hAnsi="Times New Roman" w:cs="Times New Roman"/>
                <w:bCs/>
                <w:noProof/>
                <w:sz w:val="24"/>
              </w:rPr>
            </w:pPr>
            <w:r w:rsidRPr="00282A22">
              <w:rPr>
                <w:rFonts w:ascii="Times New Roman" w:hAnsi="Times New Roman" w:cs="Times New Roman"/>
                <w:sz w:val="24"/>
              </w:rPr>
              <w:t>1. veids</w:t>
            </w:r>
          </w:p>
        </w:tc>
      </w:tr>
      <w:tr w:rsidR="00382604" w:rsidRPr="00282A22" w14:paraId="05367BD3" w14:textId="77777777" w:rsidTr="00A6022D">
        <w:tc>
          <w:tcPr>
            <w:tcW w:w="2500" w:type="pct"/>
          </w:tcPr>
          <w:p w14:paraId="4FB247DF" w14:textId="77777777" w:rsidR="00382604" w:rsidRPr="00A96ED6" w:rsidRDefault="00382604"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The service was provided by employees of the company in Norway traveling to the customer abroad</w:t>
            </w:r>
          </w:p>
        </w:tc>
        <w:tc>
          <w:tcPr>
            <w:tcW w:w="2500" w:type="pct"/>
          </w:tcPr>
          <w:p w14:paraId="057C1B78" w14:textId="77777777" w:rsidR="00382604" w:rsidRPr="00F97FFA" w:rsidRDefault="00382604" w:rsidP="00A6022D">
            <w:pPr>
              <w:ind w:left="57" w:right="57"/>
              <w:jc w:val="both"/>
              <w:rPr>
                <w:rFonts w:ascii="Times New Roman" w:hAnsi="Times New Roman" w:cs="Times New Roman"/>
                <w:bCs/>
                <w:noProof/>
                <w:sz w:val="24"/>
              </w:rPr>
            </w:pPr>
            <w:r w:rsidRPr="00282A22">
              <w:rPr>
                <w:rFonts w:ascii="Times New Roman" w:hAnsi="Times New Roman" w:cs="Times New Roman"/>
                <w:sz w:val="24"/>
              </w:rPr>
              <w:t>Pakalpojumu sniedza Norvēģijā esoša uzņēmuma darbinieki, dodoties pie klienta uz ārvalstīm</w:t>
            </w:r>
          </w:p>
        </w:tc>
      </w:tr>
      <w:tr w:rsidR="00382604" w:rsidRPr="00282A22" w14:paraId="60A05BDE" w14:textId="77777777" w:rsidTr="00A6022D">
        <w:tc>
          <w:tcPr>
            <w:tcW w:w="2500" w:type="pct"/>
          </w:tcPr>
          <w:p w14:paraId="16390E18" w14:textId="77777777" w:rsidR="00382604" w:rsidRPr="00A96ED6" w:rsidRDefault="00382604"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Mode 2</w:t>
            </w:r>
          </w:p>
        </w:tc>
        <w:tc>
          <w:tcPr>
            <w:tcW w:w="2500" w:type="pct"/>
          </w:tcPr>
          <w:p w14:paraId="25DE6A4A" w14:textId="77777777" w:rsidR="00382604" w:rsidRPr="00B16691" w:rsidRDefault="00382604" w:rsidP="00A6022D">
            <w:pPr>
              <w:ind w:left="57" w:right="57"/>
              <w:jc w:val="both"/>
              <w:rPr>
                <w:rFonts w:ascii="Times New Roman" w:hAnsi="Times New Roman" w:cs="Times New Roman"/>
                <w:bCs/>
                <w:noProof/>
                <w:sz w:val="24"/>
              </w:rPr>
            </w:pPr>
            <w:r w:rsidRPr="00282A22">
              <w:rPr>
                <w:rFonts w:ascii="Times New Roman" w:hAnsi="Times New Roman" w:cs="Times New Roman"/>
                <w:sz w:val="24"/>
              </w:rPr>
              <w:t>2. veids</w:t>
            </w:r>
          </w:p>
        </w:tc>
      </w:tr>
      <w:tr w:rsidR="00382604" w:rsidRPr="00282A22" w14:paraId="5F7F735F" w14:textId="77777777" w:rsidTr="00A6022D">
        <w:tc>
          <w:tcPr>
            <w:tcW w:w="2500" w:type="pct"/>
          </w:tcPr>
          <w:p w14:paraId="02F13C54" w14:textId="77777777" w:rsidR="00382604" w:rsidRPr="00A96ED6" w:rsidRDefault="00382604"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The service was provided by foreign customers coming to the company in Norway</w:t>
            </w:r>
          </w:p>
        </w:tc>
        <w:tc>
          <w:tcPr>
            <w:tcW w:w="2500" w:type="pct"/>
          </w:tcPr>
          <w:p w14:paraId="7BA40C79" w14:textId="77777777" w:rsidR="00382604" w:rsidRPr="00B16691" w:rsidRDefault="00382604" w:rsidP="00A6022D">
            <w:pPr>
              <w:ind w:left="57" w:right="57"/>
              <w:jc w:val="both"/>
              <w:rPr>
                <w:rFonts w:ascii="Times New Roman" w:hAnsi="Times New Roman" w:cs="Times New Roman"/>
                <w:bCs/>
                <w:noProof/>
                <w:sz w:val="24"/>
              </w:rPr>
            </w:pPr>
            <w:r w:rsidRPr="00282A22">
              <w:rPr>
                <w:rFonts w:ascii="Times New Roman" w:hAnsi="Times New Roman" w:cs="Times New Roman"/>
                <w:sz w:val="24"/>
              </w:rPr>
              <w:t>Pakalpojumu ārvalstu klienti sniedza Norvēģijā esošajam uzņēmumam</w:t>
            </w:r>
          </w:p>
        </w:tc>
      </w:tr>
      <w:tr w:rsidR="00382604" w:rsidRPr="00282A22" w14:paraId="198999A4" w14:textId="77777777" w:rsidTr="00A6022D">
        <w:tc>
          <w:tcPr>
            <w:tcW w:w="2500" w:type="pct"/>
          </w:tcPr>
          <w:p w14:paraId="3779E631" w14:textId="77777777" w:rsidR="00382604" w:rsidRPr="00A96ED6" w:rsidRDefault="00382604"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Mode 3</w:t>
            </w:r>
          </w:p>
        </w:tc>
        <w:tc>
          <w:tcPr>
            <w:tcW w:w="2500" w:type="pct"/>
          </w:tcPr>
          <w:p w14:paraId="5A80C81B" w14:textId="77777777" w:rsidR="00382604" w:rsidRPr="00B16691" w:rsidRDefault="00382604" w:rsidP="00A6022D">
            <w:pPr>
              <w:ind w:left="57" w:right="57"/>
              <w:jc w:val="both"/>
              <w:rPr>
                <w:rFonts w:ascii="Times New Roman" w:hAnsi="Times New Roman" w:cs="Times New Roman"/>
                <w:bCs/>
                <w:noProof/>
                <w:sz w:val="24"/>
              </w:rPr>
            </w:pPr>
            <w:r w:rsidRPr="00282A22">
              <w:rPr>
                <w:rFonts w:ascii="Times New Roman" w:hAnsi="Times New Roman" w:cs="Times New Roman"/>
                <w:sz w:val="24"/>
              </w:rPr>
              <w:t>3. veids</w:t>
            </w:r>
          </w:p>
        </w:tc>
      </w:tr>
      <w:tr w:rsidR="00382604" w:rsidRPr="00282A22" w14:paraId="640AD048" w14:textId="77777777" w:rsidTr="00A6022D">
        <w:tc>
          <w:tcPr>
            <w:tcW w:w="2500" w:type="pct"/>
          </w:tcPr>
          <w:p w14:paraId="4ED7D649" w14:textId="77777777" w:rsidR="00382604" w:rsidRPr="00282A22" w:rsidRDefault="00382604"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Other delivery method. The service was delivered without the employees of the Norwegian enterprise, or anyone with foreign customers, physically crossing the Norwegian border.</w:t>
            </w:r>
          </w:p>
        </w:tc>
        <w:tc>
          <w:tcPr>
            <w:tcW w:w="2500" w:type="pct"/>
          </w:tcPr>
          <w:p w14:paraId="494480B7" w14:textId="77777777" w:rsidR="00382604" w:rsidRPr="00282A22" w:rsidRDefault="00382604" w:rsidP="00A6022D">
            <w:pPr>
              <w:ind w:left="57" w:right="57"/>
              <w:jc w:val="both"/>
              <w:rPr>
                <w:rFonts w:ascii="Times New Roman" w:hAnsi="Times New Roman" w:cs="Times New Roman"/>
                <w:noProof/>
                <w:color w:val="B83B46"/>
                <w:sz w:val="24"/>
              </w:rPr>
            </w:pPr>
            <w:r w:rsidRPr="00282A22">
              <w:rPr>
                <w:rFonts w:ascii="Times New Roman" w:hAnsi="Times New Roman" w:cs="Times New Roman"/>
                <w:sz w:val="24"/>
              </w:rPr>
              <w:t>Cita pakalpojumu sniegšanas metode Pakalpojumu sniedza, ne Norvēģijas uzņēmuma darbiniekiem, ne ārvalstu klientiem fiziski nešķērsojot Norvēģijas robežu.</w:t>
            </w:r>
          </w:p>
        </w:tc>
      </w:tr>
      <w:tr w:rsidR="00382604" w:rsidRPr="00282A22" w14:paraId="398ED62C" w14:textId="77777777" w:rsidTr="00A6022D">
        <w:tc>
          <w:tcPr>
            <w:tcW w:w="2500" w:type="pct"/>
          </w:tcPr>
          <w:p w14:paraId="0DE55844" w14:textId="77777777" w:rsidR="00382604" w:rsidRPr="00A96ED6" w:rsidRDefault="00382604"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SERVICE</w:t>
            </w:r>
          </w:p>
        </w:tc>
        <w:tc>
          <w:tcPr>
            <w:tcW w:w="2500" w:type="pct"/>
          </w:tcPr>
          <w:p w14:paraId="3277D0B7" w14:textId="77777777" w:rsidR="00382604" w:rsidRPr="00B16691" w:rsidRDefault="00382604" w:rsidP="00A6022D">
            <w:pPr>
              <w:ind w:left="57" w:right="57"/>
              <w:jc w:val="both"/>
              <w:rPr>
                <w:rFonts w:ascii="Times New Roman" w:hAnsi="Times New Roman" w:cs="Times New Roman"/>
                <w:bCs/>
                <w:noProof/>
                <w:sz w:val="24"/>
              </w:rPr>
            </w:pPr>
            <w:r w:rsidRPr="00282A22">
              <w:rPr>
                <w:rFonts w:ascii="Times New Roman" w:hAnsi="Times New Roman" w:cs="Times New Roman"/>
                <w:sz w:val="24"/>
              </w:rPr>
              <w:t>PAKALPOJUMS</w:t>
            </w:r>
          </w:p>
        </w:tc>
      </w:tr>
      <w:tr w:rsidR="00382604" w:rsidRPr="00282A22" w14:paraId="0464DACD" w14:textId="77777777" w:rsidTr="00A6022D">
        <w:tc>
          <w:tcPr>
            <w:tcW w:w="2500" w:type="pct"/>
          </w:tcPr>
          <w:p w14:paraId="37BB19B8" w14:textId="77777777" w:rsidR="00382604" w:rsidRPr="00282A22" w:rsidRDefault="00382604"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TOTAL</w:t>
            </w:r>
          </w:p>
        </w:tc>
        <w:tc>
          <w:tcPr>
            <w:tcW w:w="2500" w:type="pct"/>
          </w:tcPr>
          <w:p w14:paraId="1FD6897A" w14:textId="77777777" w:rsidR="00382604" w:rsidRPr="00282A22" w:rsidRDefault="00382604" w:rsidP="00A6022D">
            <w:pPr>
              <w:ind w:left="57" w:right="57"/>
              <w:jc w:val="both"/>
              <w:rPr>
                <w:rFonts w:ascii="Times New Roman" w:hAnsi="Times New Roman" w:cs="Times New Roman"/>
                <w:noProof/>
                <w:color w:val="B83B46"/>
                <w:sz w:val="24"/>
              </w:rPr>
            </w:pPr>
            <w:r w:rsidRPr="00282A22">
              <w:rPr>
                <w:rFonts w:ascii="Times New Roman" w:hAnsi="Times New Roman" w:cs="Times New Roman"/>
                <w:sz w:val="24"/>
              </w:rPr>
              <w:t>KOPĀ</w:t>
            </w:r>
          </w:p>
        </w:tc>
      </w:tr>
      <w:tr w:rsidR="00382604" w:rsidRPr="00282A22" w14:paraId="135915F3" w14:textId="77777777" w:rsidTr="00A6022D">
        <w:tc>
          <w:tcPr>
            <w:tcW w:w="2500" w:type="pct"/>
          </w:tcPr>
          <w:p w14:paraId="2C2A96E8" w14:textId="77777777" w:rsidR="00382604" w:rsidRPr="00282A22" w:rsidRDefault="00382604" w:rsidP="00A6022D">
            <w:pPr>
              <w:ind w:left="57" w:right="57"/>
              <w:jc w:val="both"/>
              <w:rPr>
                <w:rFonts w:ascii="Times New Roman" w:hAnsi="Times New Roman" w:cs="Times New Roman"/>
                <w:bCs/>
                <w:noProof/>
                <w:sz w:val="24"/>
              </w:rPr>
            </w:pPr>
            <w:r w:rsidRPr="00A96ED6">
              <w:rPr>
                <w:rFonts w:ascii="Times New Roman" w:hAnsi="Times New Roman" w:cs="Times New Roman"/>
                <w:bCs/>
                <w:noProof/>
                <w:sz w:val="24"/>
              </w:rPr>
              <w:t>Technical testing and analysis</w:t>
            </w:r>
          </w:p>
        </w:tc>
        <w:tc>
          <w:tcPr>
            <w:tcW w:w="2500" w:type="pct"/>
          </w:tcPr>
          <w:p w14:paraId="78EC111A" w14:textId="77777777" w:rsidR="00382604" w:rsidRPr="00282A22" w:rsidRDefault="00382604" w:rsidP="00A6022D">
            <w:pPr>
              <w:ind w:left="57" w:right="57"/>
              <w:jc w:val="both"/>
              <w:rPr>
                <w:rFonts w:ascii="Times New Roman" w:hAnsi="Times New Roman" w:cs="Times New Roman"/>
                <w:noProof/>
                <w:color w:val="B83B46"/>
                <w:sz w:val="24"/>
              </w:rPr>
            </w:pPr>
            <w:r w:rsidRPr="00282A22">
              <w:rPr>
                <w:rFonts w:ascii="Times New Roman" w:hAnsi="Times New Roman" w:cs="Times New Roman"/>
                <w:sz w:val="24"/>
              </w:rPr>
              <w:t>Tehniskās pārbaudes, mērījumi un analīze</w:t>
            </w:r>
          </w:p>
        </w:tc>
      </w:tr>
      <w:tr w:rsidR="00382604" w:rsidRPr="00282A22" w14:paraId="73B27BA7" w14:textId="77777777" w:rsidTr="00A6022D">
        <w:tc>
          <w:tcPr>
            <w:tcW w:w="2500" w:type="pct"/>
          </w:tcPr>
          <w:p w14:paraId="5BABB65C" w14:textId="77777777" w:rsidR="00382604" w:rsidRPr="00282A22" w:rsidRDefault="00382604" w:rsidP="00A6022D">
            <w:pPr>
              <w:widowControl/>
              <w:adjustRightInd w:val="0"/>
              <w:ind w:left="57" w:right="57"/>
              <w:jc w:val="both"/>
              <w:rPr>
                <w:rFonts w:ascii="Times New Roman" w:hAnsi="Times New Roman" w:cs="Times New Roman"/>
                <w:bCs/>
                <w:noProof/>
                <w:sz w:val="24"/>
              </w:rPr>
            </w:pPr>
            <w:r w:rsidRPr="00A96ED6">
              <w:rPr>
                <w:rFonts w:ascii="Times New Roman" w:eastAsiaTheme="minorHAnsi" w:hAnsi="Times New Roman" w:cs="Times New Roman"/>
                <w:sz w:val="24"/>
                <w:szCs w:val="18"/>
                <w:lang w:val="en-GB"/>
                <w14:ligatures w14:val="standardContextual"/>
              </w:rPr>
              <w:t>Technical testing and analysis to US TNOK 24 000 in 2018</w:t>
            </w:r>
          </w:p>
        </w:tc>
        <w:tc>
          <w:tcPr>
            <w:tcW w:w="2500" w:type="pct"/>
          </w:tcPr>
          <w:p w14:paraId="657FD245" w14:textId="77777777" w:rsidR="00382604" w:rsidRPr="00282A22" w:rsidRDefault="00382604" w:rsidP="00A6022D">
            <w:pPr>
              <w:ind w:left="57" w:right="57"/>
              <w:jc w:val="both"/>
              <w:rPr>
                <w:rFonts w:ascii="Times New Roman" w:hAnsi="Times New Roman" w:cs="Times New Roman"/>
                <w:noProof/>
                <w:color w:val="B83B46"/>
                <w:sz w:val="24"/>
              </w:rPr>
            </w:pPr>
            <w:r w:rsidRPr="00282A22">
              <w:rPr>
                <w:rFonts w:ascii="Times New Roman" w:hAnsi="Times New Roman" w:cs="Times New Roman"/>
                <w:sz w:val="24"/>
              </w:rPr>
              <w:t>Tehniskās pārbaudes, mērījumi un analīze – uz Amerikas Savienotajām Valstīm, 24 000 tūkst. NOK 2018. gadā</w:t>
            </w:r>
          </w:p>
        </w:tc>
      </w:tr>
      <w:tr w:rsidR="00382604" w:rsidRPr="00282A22" w14:paraId="56E20428" w14:textId="77777777" w:rsidTr="00A6022D">
        <w:tc>
          <w:tcPr>
            <w:tcW w:w="2500" w:type="pct"/>
          </w:tcPr>
          <w:p w14:paraId="213EA6A9" w14:textId="77777777" w:rsidR="00382604" w:rsidRPr="00282A22" w:rsidRDefault="00382604" w:rsidP="00A6022D">
            <w:pPr>
              <w:widowControl/>
              <w:adjustRightInd w:val="0"/>
              <w:ind w:left="57" w:right="57"/>
              <w:jc w:val="both"/>
              <w:rPr>
                <w:rFonts w:ascii="Times New Roman" w:hAnsi="Times New Roman" w:cs="Times New Roman"/>
                <w:bCs/>
                <w:noProof/>
                <w:sz w:val="24"/>
              </w:rPr>
            </w:pPr>
            <w:r w:rsidRPr="00A96ED6">
              <w:rPr>
                <w:rFonts w:ascii="Times New Roman" w:eastAsiaTheme="minorHAnsi" w:hAnsi="Times New Roman" w:cs="Times New Roman"/>
                <w:sz w:val="24"/>
                <w:szCs w:val="18"/>
                <w:lang w:val="en-GB"/>
                <w14:ligatures w14:val="standardContextual"/>
              </w:rPr>
              <w:t>Technical testing and analysis to Sweden TNOK 12 000 in 2018</w:t>
            </w:r>
          </w:p>
        </w:tc>
        <w:tc>
          <w:tcPr>
            <w:tcW w:w="2500" w:type="pct"/>
          </w:tcPr>
          <w:p w14:paraId="7B8C77EF" w14:textId="77777777" w:rsidR="00382604" w:rsidRPr="00282A22" w:rsidRDefault="00382604" w:rsidP="00A6022D">
            <w:pPr>
              <w:ind w:left="57" w:right="57"/>
              <w:jc w:val="both"/>
              <w:rPr>
                <w:rFonts w:ascii="Times New Roman" w:hAnsi="Times New Roman" w:cs="Times New Roman"/>
                <w:noProof/>
                <w:color w:val="B83B46"/>
                <w:sz w:val="24"/>
              </w:rPr>
            </w:pPr>
            <w:r w:rsidRPr="00282A22">
              <w:rPr>
                <w:rFonts w:ascii="Times New Roman" w:hAnsi="Times New Roman" w:cs="Times New Roman"/>
                <w:sz w:val="24"/>
              </w:rPr>
              <w:t>Tehniskās pārbaudes, mērījumi un analīze – uz Zviedriju, 12 000 tūkst. NOK 2018. gadā</w:t>
            </w:r>
          </w:p>
        </w:tc>
      </w:tr>
      <w:tr w:rsidR="00382604" w:rsidRPr="00282A22" w14:paraId="6201DE3A" w14:textId="77777777" w:rsidTr="00A6022D">
        <w:tc>
          <w:tcPr>
            <w:tcW w:w="2500" w:type="pct"/>
          </w:tcPr>
          <w:p w14:paraId="37C667F2" w14:textId="77777777" w:rsidR="00382604" w:rsidRPr="00282A22" w:rsidRDefault="00382604" w:rsidP="00A6022D">
            <w:pPr>
              <w:widowControl/>
              <w:adjustRightInd w:val="0"/>
              <w:ind w:left="57" w:right="57"/>
              <w:jc w:val="both"/>
              <w:rPr>
                <w:rFonts w:ascii="Times New Roman" w:hAnsi="Times New Roman" w:cs="Times New Roman"/>
                <w:bCs/>
                <w:noProof/>
                <w:sz w:val="24"/>
              </w:rPr>
            </w:pPr>
            <w:r w:rsidRPr="00A96ED6">
              <w:rPr>
                <w:rFonts w:ascii="Times New Roman" w:eastAsiaTheme="minorHAnsi" w:hAnsi="Times New Roman" w:cs="Times New Roman"/>
                <w:sz w:val="24"/>
                <w:szCs w:val="18"/>
                <w:lang w:val="en-GB"/>
                <w14:ligatures w14:val="standardContextual"/>
              </w:rPr>
              <w:t>Technical testing and analysis to China TNOK 10 000 in 2018</w:t>
            </w:r>
          </w:p>
        </w:tc>
        <w:tc>
          <w:tcPr>
            <w:tcW w:w="2500" w:type="pct"/>
          </w:tcPr>
          <w:p w14:paraId="518E7A97" w14:textId="77777777" w:rsidR="00382604" w:rsidRPr="00282A22" w:rsidRDefault="00382604" w:rsidP="00A6022D">
            <w:pPr>
              <w:ind w:left="57" w:right="57"/>
              <w:jc w:val="both"/>
              <w:rPr>
                <w:rFonts w:ascii="Times New Roman" w:hAnsi="Times New Roman" w:cs="Times New Roman"/>
                <w:noProof/>
                <w:color w:val="B83B46"/>
                <w:sz w:val="24"/>
              </w:rPr>
            </w:pPr>
            <w:r w:rsidRPr="00282A22">
              <w:rPr>
                <w:rFonts w:ascii="Times New Roman" w:hAnsi="Times New Roman" w:cs="Times New Roman"/>
                <w:sz w:val="24"/>
              </w:rPr>
              <w:t>Tehniskās pārbaudes, mērījumi un analīze – uz Ķīnu, 10 000 tūkst. NOK 2018. gadā</w:t>
            </w:r>
          </w:p>
        </w:tc>
      </w:tr>
      <w:tr w:rsidR="00382604" w:rsidRPr="00282A22" w14:paraId="3A989A9A" w14:textId="77777777" w:rsidTr="00A6022D">
        <w:tc>
          <w:tcPr>
            <w:tcW w:w="2500" w:type="pct"/>
          </w:tcPr>
          <w:p w14:paraId="7CB73C12" w14:textId="77777777" w:rsidR="00382604" w:rsidRPr="00282A22" w:rsidRDefault="00382604" w:rsidP="00A6022D">
            <w:pPr>
              <w:widowControl/>
              <w:adjustRightInd w:val="0"/>
              <w:ind w:left="57" w:right="57"/>
              <w:jc w:val="both"/>
              <w:rPr>
                <w:rFonts w:ascii="Times New Roman" w:hAnsi="Times New Roman" w:cs="Times New Roman"/>
                <w:bCs/>
                <w:noProof/>
                <w:sz w:val="24"/>
              </w:rPr>
            </w:pPr>
            <w:r w:rsidRPr="00A96ED6">
              <w:rPr>
                <w:rFonts w:ascii="Times New Roman" w:eastAsiaTheme="minorHAnsi" w:hAnsi="Times New Roman" w:cs="Times New Roman"/>
                <w:sz w:val="24"/>
                <w:szCs w:val="18"/>
                <w:lang w:val="en-GB"/>
                <w14:ligatures w14:val="standardContextual"/>
              </w:rPr>
              <w:t>Technical testing and analysis to Canada TNOK 8 000 in 2018</w:t>
            </w:r>
          </w:p>
        </w:tc>
        <w:tc>
          <w:tcPr>
            <w:tcW w:w="2500" w:type="pct"/>
          </w:tcPr>
          <w:p w14:paraId="1C88790D" w14:textId="77777777" w:rsidR="00382604" w:rsidRPr="00282A22" w:rsidRDefault="00382604" w:rsidP="00A6022D">
            <w:pPr>
              <w:ind w:left="57" w:right="57"/>
              <w:jc w:val="both"/>
              <w:rPr>
                <w:rFonts w:ascii="Times New Roman" w:hAnsi="Times New Roman" w:cs="Times New Roman"/>
                <w:noProof/>
                <w:color w:val="B83B46"/>
                <w:sz w:val="24"/>
              </w:rPr>
            </w:pPr>
            <w:r w:rsidRPr="00282A22">
              <w:rPr>
                <w:rFonts w:ascii="Times New Roman" w:hAnsi="Times New Roman" w:cs="Times New Roman"/>
                <w:sz w:val="24"/>
              </w:rPr>
              <w:t>Tehniskās pārbaudes, mērījumi un analīze – uz Kanādu, 8000 tūkst. NOK 2018. gadā</w:t>
            </w:r>
          </w:p>
        </w:tc>
      </w:tr>
      <w:tr w:rsidR="00382604" w:rsidRPr="00282A22" w14:paraId="690E99F9" w14:textId="77777777" w:rsidTr="00A6022D">
        <w:tc>
          <w:tcPr>
            <w:tcW w:w="2500" w:type="pct"/>
          </w:tcPr>
          <w:p w14:paraId="0B6FC63D" w14:textId="77777777" w:rsidR="00382604" w:rsidRPr="00282A22" w:rsidRDefault="00382604" w:rsidP="00A6022D">
            <w:pPr>
              <w:ind w:left="57" w:right="57"/>
              <w:jc w:val="both"/>
              <w:rPr>
                <w:rFonts w:ascii="Times New Roman" w:hAnsi="Times New Roman" w:cs="Times New Roman"/>
                <w:noProof/>
                <w:sz w:val="24"/>
              </w:rPr>
            </w:pPr>
            <w:r w:rsidRPr="00A96ED6">
              <w:rPr>
                <w:rFonts w:ascii="Times New Roman" w:eastAsiaTheme="minorHAnsi" w:hAnsi="Times New Roman" w:cs="Times New Roman"/>
                <w:sz w:val="24"/>
                <w:szCs w:val="20"/>
                <w:lang w:val="en-GB"/>
                <w14:ligatures w14:val="standardContextual"/>
              </w:rPr>
              <w:t>Waste treatment and environmental services</w:t>
            </w:r>
          </w:p>
        </w:tc>
        <w:tc>
          <w:tcPr>
            <w:tcW w:w="2500" w:type="pct"/>
          </w:tcPr>
          <w:p w14:paraId="5A14BFCA" w14:textId="77777777" w:rsidR="00382604" w:rsidRPr="00282A22" w:rsidRDefault="00382604" w:rsidP="00A6022D">
            <w:pPr>
              <w:ind w:left="57" w:right="57"/>
              <w:jc w:val="both"/>
              <w:rPr>
                <w:rFonts w:ascii="Times New Roman" w:hAnsi="Times New Roman" w:cs="Times New Roman"/>
                <w:noProof/>
                <w:color w:val="B83B46"/>
                <w:sz w:val="24"/>
              </w:rPr>
            </w:pPr>
            <w:r w:rsidRPr="00282A22">
              <w:rPr>
                <w:rFonts w:ascii="Times New Roman" w:hAnsi="Times New Roman" w:cs="Times New Roman"/>
                <w:sz w:val="24"/>
              </w:rPr>
              <w:t>Atkritumu pārstrādes un vides pakalpojumi</w:t>
            </w:r>
          </w:p>
        </w:tc>
      </w:tr>
      <w:tr w:rsidR="00382604" w:rsidRPr="00282A22" w14:paraId="4FAC9F24" w14:textId="77777777" w:rsidTr="00A6022D">
        <w:tc>
          <w:tcPr>
            <w:tcW w:w="2500" w:type="pct"/>
          </w:tcPr>
          <w:p w14:paraId="7035CD61" w14:textId="77777777" w:rsidR="00382604" w:rsidRPr="00282A22" w:rsidRDefault="00382604" w:rsidP="00A6022D">
            <w:pPr>
              <w:widowControl/>
              <w:adjustRightInd w:val="0"/>
              <w:ind w:left="57" w:right="57"/>
              <w:jc w:val="both"/>
              <w:rPr>
                <w:rFonts w:ascii="Times New Roman" w:eastAsiaTheme="minorHAnsi" w:hAnsi="Times New Roman" w:cs="Times New Roman"/>
                <w:b/>
                <w:bCs/>
                <w:sz w:val="24"/>
                <w:szCs w:val="20"/>
                <w14:ligatures w14:val="standardContextual"/>
              </w:rPr>
            </w:pPr>
            <w:r w:rsidRPr="00A96ED6">
              <w:rPr>
                <w:rFonts w:ascii="Times New Roman" w:eastAsiaTheme="minorHAnsi" w:hAnsi="Times New Roman" w:cs="Times New Roman"/>
                <w:sz w:val="24"/>
                <w:szCs w:val="18"/>
                <w:lang w:val="en-GB"/>
                <w14:ligatures w14:val="standardContextual"/>
              </w:rPr>
              <w:t>Waste treatment and environmental services to Canada TNOK 8 000 in 2018</w:t>
            </w:r>
          </w:p>
        </w:tc>
        <w:tc>
          <w:tcPr>
            <w:tcW w:w="2500" w:type="pct"/>
          </w:tcPr>
          <w:p w14:paraId="5B14FFF7" w14:textId="77777777" w:rsidR="00382604" w:rsidRPr="00282A22" w:rsidRDefault="00382604" w:rsidP="00A6022D">
            <w:pPr>
              <w:ind w:left="57" w:right="57"/>
              <w:jc w:val="both"/>
              <w:rPr>
                <w:rFonts w:ascii="Times New Roman" w:hAnsi="Times New Roman" w:cs="Times New Roman"/>
                <w:noProof/>
                <w:color w:val="B83B46"/>
                <w:sz w:val="24"/>
              </w:rPr>
            </w:pPr>
            <w:r w:rsidRPr="00282A22">
              <w:rPr>
                <w:rFonts w:ascii="Times New Roman" w:hAnsi="Times New Roman" w:cs="Times New Roman"/>
                <w:sz w:val="24"/>
              </w:rPr>
              <w:t>Atkritumu pārstrādes un vides pakalpojumi – uz Kanādu, 8000 tūkst. NOK 2018. gadā</w:t>
            </w:r>
          </w:p>
        </w:tc>
      </w:tr>
    </w:tbl>
    <w:p w14:paraId="1147DC7A" w14:textId="77777777" w:rsidR="005A04B3" w:rsidRPr="00A96ED6" w:rsidRDefault="005A04B3" w:rsidP="005A04B3">
      <w:pPr>
        <w:jc w:val="both"/>
        <w:rPr>
          <w:rFonts w:ascii="Times New Roman" w:hAnsi="Times New Roman" w:cs="Times New Roman"/>
          <w:b/>
          <w:noProof/>
          <w:sz w:val="24"/>
        </w:rPr>
      </w:pPr>
    </w:p>
    <w:p w14:paraId="0CE1FB6E" w14:textId="77777777" w:rsidR="005A04B3" w:rsidRPr="00A96ED6" w:rsidRDefault="005A04B3" w:rsidP="005A04B3">
      <w:pPr>
        <w:jc w:val="both"/>
        <w:rPr>
          <w:rFonts w:ascii="Times New Roman" w:hAnsi="Times New Roman" w:cs="Times New Roman"/>
          <w:noProof/>
          <w:sz w:val="24"/>
        </w:rPr>
      </w:pPr>
      <w:r>
        <w:rPr>
          <w:rFonts w:ascii="Times New Roman" w:hAnsi="Times New Roman"/>
          <w:noProof/>
          <w:sz w:val="24"/>
        </w:rPr>
        <w:lastRenderedPageBreak/>
        <w:drawing>
          <wp:inline distT="0" distB="0" distL="0" distR="0" wp14:anchorId="08459808" wp14:editId="4F90199F">
            <wp:extent cx="5257857" cy="5390535"/>
            <wp:effectExtent l="0" t="0" r="0" b="635"/>
            <wp:docPr id="1622700462" name="Picture 1" descr="A screenshot of a questionnai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2700462" name="Picture 1" descr="A screenshot of a questionnaire&#10;&#10;Description automatically generated"/>
                    <pic:cNvPicPr/>
                  </pic:nvPicPr>
                  <pic:blipFill>
                    <a:blip r:embed="rId87"/>
                    <a:stretch>
                      <a:fillRect/>
                    </a:stretch>
                  </pic:blipFill>
                  <pic:spPr>
                    <a:xfrm>
                      <a:off x="0" y="0"/>
                      <a:ext cx="5263013" cy="5395821"/>
                    </a:xfrm>
                    <a:prstGeom prst="rect">
                      <a:avLst/>
                    </a:prstGeom>
                  </pic:spPr>
                </pic:pic>
              </a:graphicData>
            </a:graphic>
          </wp:inline>
        </w:drawing>
      </w:r>
    </w:p>
    <w:p w14:paraId="54776CE6" w14:textId="77777777" w:rsidR="005A04B3" w:rsidRPr="00A96ED6" w:rsidRDefault="005A04B3" w:rsidP="005A04B3">
      <w:pPr>
        <w:jc w:val="both"/>
        <w:rPr>
          <w:rFonts w:ascii="Times New Roman" w:hAnsi="Times New Roman" w:cs="Times New Roman"/>
          <w:b/>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4565"/>
        <w:gridCol w:w="4566"/>
      </w:tblGrid>
      <w:tr w:rsidR="00430FF8" w:rsidRPr="00282A22" w14:paraId="569F0A38" w14:textId="77777777" w:rsidTr="00A6022D">
        <w:tc>
          <w:tcPr>
            <w:tcW w:w="2500" w:type="pct"/>
          </w:tcPr>
          <w:p w14:paraId="7B88A316" w14:textId="77777777" w:rsidR="00430FF8" w:rsidRPr="00282A22" w:rsidRDefault="00430FF8" w:rsidP="00A6022D">
            <w:pPr>
              <w:ind w:right="57"/>
              <w:jc w:val="center"/>
              <w:rPr>
                <w:rFonts w:ascii="Times New Roman" w:hAnsi="Times New Roman" w:cs="Times New Roman"/>
                <w:sz w:val="24"/>
              </w:rPr>
            </w:pPr>
            <w:r w:rsidRPr="00F7559B">
              <w:rPr>
                <w:rFonts w:ascii="Times New Roman" w:hAnsi="Times New Roman" w:cs="Times New Roman"/>
                <w:b/>
                <w:bCs/>
                <w:noProof/>
                <w:sz w:val="24"/>
                <w:szCs w:val="24"/>
                <w:lang w:val="en-US"/>
              </w:rPr>
              <w:t>Angļu val.</w:t>
            </w:r>
          </w:p>
        </w:tc>
        <w:tc>
          <w:tcPr>
            <w:tcW w:w="2500" w:type="pct"/>
          </w:tcPr>
          <w:p w14:paraId="43E58152" w14:textId="77777777" w:rsidR="00430FF8" w:rsidRPr="00282A22" w:rsidRDefault="00430FF8" w:rsidP="00A6022D">
            <w:pPr>
              <w:ind w:right="57"/>
              <w:jc w:val="center"/>
              <w:rPr>
                <w:rFonts w:ascii="Times New Roman" w:hAnsi="Times New Roman" w:cs="Times New Roman"/>
                <w:b/>
                <w:noProof/>
                <w:sz w:val="24"/>
              </w:rPr>
            </w:pPr>
            <w:r w:rsidRPr="00F7559B">
              <w:rPr>
                <w:rFonts w:ascii="Times New Roman" w:hAnsi="Times New Roman" w:cs="Times New Roman"/>
                <w:b/>
                <w:bCs/>
                <w:noProof/>
                <w:sz w:val="24"/>
                <w:szCs w:val="24"/>
                <w:lang w:val="en-US"/>
              </w:rPr>
              <w:t>Latviešu val.</w:t>
            </w:r>
          </w:p>
        </w:tc>
      </w:tr>
      <w:tr w:rsidR="00430FF8" w:rsidRPr="00282A22" w14:paraId="76A120B2" w14:textId="77777777" w:rsidTr="00A6022D">
        <w:tc>
          <w:tcPr>
            <w:tcW w:w="2500" w:type="pct"/>
          </w:tcPr>
          <w:p w14:paraId="2E57E19C" w14:textId="77777777" w:rsidR="00430FF8" w:rsidRPr="00282A22" w:rsidRDefault="00430FF8" w:rsidP="00A6022D">
            <w:pPr>
              <w:ind w:right="57"/>
              <w:jc w:val="both"/>
              <w:rPr>
                <w:rFonts w:ascii="Times New Roman" w:hAnsi="Times New Roman" w:cs="Times New Roman"/>
                <w:bCs/>
                <w:noProof/>
                <w:sz w:val="24"/>
              </w:rPr>
            </w:pPr>
            <w:r w:rsidRPr="00A96ED6">
              <w:rPr>
                <w:rFonts w:ascii="Times New Roman" w:hAnsi="Times New Roman" w:cs="Times New Roman"/>
                <w:bCs/>
                <w:noProof/>
                <w:sz w:val="24"/>
              </w:rPr>
              <w:t>Below are some questions about the accuracy of the distribution(s) above</w:t>
            </w:r>
          </w:p>
        </w:tc>
        <w:tc>
          <w:tcPr>
            <w:tcW w:w="2500" w:type="pct"/>
          </w:tcPr>
          <w:p w14:paraId="7C76DA49" w14:textId="77777777" w:rsidR="00430FF8" w:rsidRPr="00282A22" w:rsidRDefault="00430FF8" w:rsidP="00A6022D">
            <w:pPr>
              <w:ind w:right="57"/>
              <w:jc w:val="both"/>
              <w:rPr>
                <w:rFonts w:ascii="Times New Roman" w:hAnsi="Times New Roman" w:cs="Times New Roman"/>
                <w:b/>
                <w:noProof/>
                <w:sz w:val="24"/>
              </w:rPr>
            </w:pPr>
            <w:r w:rsidRPr="00282A22">
              <w:rPr>
                <w:rFonts w:ascii="Times New Roman" w:hAnsi="Times New Roman" w:cs="Times New Roman"/>
                <w:sz w:val="24"/>
              </w:rPr>
              <w:t>Turpmāk minēti daži jautājumi par iepriekš minēto izplatīšanas pakalpojumu precizitāti</w:t>
            </w:r>
          </w:p>
        </w:tc>
      </w:tr>
      <w:tr w:rsidR="00430FF8" w:rsidRPr="00282A22" w14:paraId="7BE4DB9B" w14:textId="77777777" w:rsidTr="00A6022D">
        <w:tc>
          <w:tcPr>
            <w:tcW w:w="2500" w:type="pct"/>
          </w:tcPr>
          <w:p w14:paraId="1E704860" w14:textId="77777777" w:rsidR="00430FF8" w:rsidRPr="00282A22" w:rsidRDefault="00430FF8" w:rsidP="00A6022D">
            <w:pPr>
              <w:ind w:right="57"/>
              <w:jc w:val="both"/>
              <w:rPr>
                <w:rFonts w:ascii="Times New Roman" w:hAnsi="Times New Roman" w:cs="Times New Roman"/>
                <w:noProof/>
                <w:sz w:val="24"/>
              </w:rPr>
            </w:pPr>
            <w:r w:rsidRPr="00A96ED6">
              <w:rPr>
                <w:rFonts w:ascii="Times New Roman" w:hAnsi="Times New Roman" w:cs="Times New Roman"/>
                <w:noProof/>
                <w:sz w:val="24"/>
              </w:rPr>
              <w:t>CPA: XX services</w:t>
            </w:r>
          </w:p>
        </w:tc>
        <w:tc>
          <w:tcPr>
            <w:tcW w:w="2500" w:type="pct"/>
          </w:tcPr>
          <w:p w14:paraId="54953A27" w14:textId="77777777" w:rsidR="00430FF8" w:rsidRPr="00282A22" w:rsidRDefault="00430FF8" w:rsidP="00A6022D">
            <w:pPr>
              <w:ind w:right="57"/>
              <w:jc w:val="both"/>
              <w:rPr>
                <w:rFonts w:ascii="Times New Roman" w:hAnsi="Times New Roman" w:cs="Times New Roman"/>
                <w:b/>
                <w:noProof/>
                <w:sz w:val="24"/>
              </w:rPr>
            </w:pPr>
            <w:r w:rsidRPr="00282A22">
              <w:rPr>
                <w:rFonts w:ascii="Times New Roman" w:hAnsi="Times New Roman" w:cs="Times New Roman"/>
                <w:i/>
                <w:iCs/>
                <w:sz w:val="24"/>
              </w:rPr>
              <w:t>CPA:</w:t>
            </w:r>
            <w:r w:rsidRPr="00282A22">
              <w:rPr>
                <w:rFonts w:ascii="Times New Roman" w:hAnsi="Times New Roman" w:cs="Times New Roman"/>
                <w:sz w:val="24"/>
              </w:rPr>
              <w:t xml:space="preserve"> XX pakalpojumi</w:t>
            </w:r>
          </w:p>
        </w:tc>
      </w:tr>
      <w:tr w:rsidR="00430FF8" w:rsidRPr="00282A22" w14:paraId="070510C6" w14:textId="77777777" w:rsidTr="00A6022D">
        <w:tc>
          <w:tcPr>
            <w:tcW w:w="2500" w:type="pct"/>
          </w:tcPr>
          <w:p w14:paraId="15C9C9AA" w14:textId="77777777" w:rsidR="00430FF8" w:rsidRPr="00A96ED6" w:rsidRDefault="00430FF8" w:rsidP="00A6022D">
            <w:pPr>
              <w:ind w:right="57"/>
              <w:jc w:val="both"/>
              <w:rPr>
                <w:rFonts w:ascii="Times New Roman" w:hAnsi="Times New Roman" w:cs="Times New Roman"/>
                <w:noProof/>
                <w:sz w:val="24"/>
              </w:rPr>
            </w:pPr>
            <w:r w:rsidRPr="00A96ED6">
              <w:rPr>
                <w:rFonts w:ascii="Times New Roman" w:hAnsi="Times New Roman" w:cs="Times New Roman"/>
                <w:noProof/>
                <w:sz w:val="24"/>
              </w:rPr>
              <w:t>How accurate are the estimates you provided for the type of service &lt;XX&gt;?</w:t>
            </w:r>
          </w:p>
          <w:p w14:paraId="794A3813" w14:textId="77777777" w:rsidR="00430FF8" w:rsidRPr="00A96ED6" w:rsidRDefault="00430FF8" w:rsidP="00430FF8">
            <w:pPr>
              <w:numPr>
                <w:ilvl w:val="0"/>
                <w:numId w:val="1"/>
              </w:numPr>
              <w:tabs>
                <w:tab w:val="left" w:pos="864"/>
              </w:tabs>
              <w:ind w:left="246" w:right="57" w:hanging="246"/>
              <w:jc w:val="both"/>
              <w:rPr>
                <w:rFonts w:ascii="Times New Roman" w:hAnsi="Times New Roman" w:cs="Times New Roman"/>
                <w:noProof/>
                <w:sz w:val="24"/>
              </w:rPr>
            </w:pPr>
            <w:r w:rsidRPr="00A96ED6">
              <w:rPr>
                <w:rFonts w:ascii="Times New Roman" w:hAnsi="Times New Roman" w:cs="Times New Roman"/>
                <w:noProof/>
                <w:sz w:val="24"/>
              </w:rPr>
              <w:t>Not estimates, exact figures</w:t>
            </w:r>
          </w:p>
          <w:p w14:paraId="2F562F62" w14:textId="77777777" w:rsidR="00430FF8" w:rsidRPr="00A96ED6" w:rsidRDefault="00430FF8" w:rsidP="00430FF8">
            <w:pPr>
              <w:numPr>
                <w:ilvl w:val="0"/>
                <w:numId w:val="1"/>
              </w:numPr>
              <w:tabs>
                <w:tab w:val="left" w:pos="864"/>
              </w:tabs>
              <w:ind w:left="246" w:right="57" w:hanging="246"/>
              <w:jc w:val="both"/>
              <w:rPr>
                <w:rFonts w:ascii="Times New Roman" w:hAnsi="Times New Roman" w:cs="Times New Roman"/>
                <w:noProof/>
                <w:sz w:val="24"/>
              </w:rPr>
            </w:pPr>
            <w:r w:rsidRPr="00A96ED6">
              <w:rPr>
                <w:rFonts w:ascii="Times New Roman" w:hAnsi="Times New Roman" w:cs="Times New Roman"/>
                <w:noProof/>
                <w:sz w:val="24"/>
              </w:rPr>
              <w:t>Quite accurate estimates</w:t>
            </w:r>
          </w:p>
          <w:p w14:paraId="18648D75" w14:textId="77777777" w:rsidR="00430FF8" w:rsidRPr="00A96ED6" w:rsidRDefault="00430FF8" w:rsidP="00430FF8">
            <w:pPr>
              <w:numPr>
                <w:ilvl w:val="0"/>
                <w:numId w:val="1"/>
              </w:numPr>
              <w:tabs>
                <w:tab w:val="left" w:pos="864"/>
              </w:tabs>
              <w:ind w:left="246" w:right="57" w:hanging="246"/>
              <w:jc w:val="both"/>
              <w:rPr>
                <w:rFonts w:ascii="Times New Roman" w:hAnsi="Times New Roman" w:cs="Times New Roman"/>
                <w:noProof/>
                <w:sz w:val="24"/>
              </w:rPr>
            </w:pPr>
            <w:r w:rsidRPr="00A96ED6">
              <w:rPr>
                <w:rFonts w:ascii="Times New Roman" w:hAnsi="Times New Roman" w:cs="Times New Roman"/>
                <w:noProof/>
                <w:sz w:val="24"/>
              </w:rPr>
              <w:t>Useful estimates</w:t>
            </w:r>
          </w:p>
          <w:p w14:paraId="64938696" w14:textId="77777777" w:rsidR="00430FF8" w:rsidRDefault="00430FF8" w:rsidP="00430FF8">
            <w:pPr>
              <w:numPr>
                <w:ilvl w:val="0"/>
                <w:numId w:val="1"/>
              </w:numPr>
              <w:tabs>
                <w:tab w:val="left" w:pos="864"/>
              </w:tabs>
              <w:ind w:left="246" w:right="57" w:hanging="246"/>
              <w:jc w:val="both"/>
              <w:rPr>
                <w:rFonts w:ascii="Times New Roman" w:hAnsi="Times New Roman" w:cs="Times New Roman"/>
                <w:noProof/>
                <w:sz w:val="24"/>
              </w:rPr>
            </w:pPr>
            <w:r w:rsidRPr="00A96ED6">
              <w:rPr>
                <w:rFonts w:ascii="Times New Roman" w:hAnsi="Times New Roman" w:cs="Times New Roman"/>
                <w:noProof/>
                <w:sz w:val="24"/>
              </w:rPr>
              <w:t>Quite rough estimates</w:t>
            </w:r>
          </w:p>
          <w:p w14:paraId="0A9F1478" w14:textId="77777777" w:rsidR="00430FF8" w:rsidRPr="003970C7" w:rsidRDefault="00430FF8" w:rsidP="00430FF8">
            <w:pPr>
              <w:numPr>
                <w:ilvl w:val="0"/>
                <w:numId w:val="1"/>
              </w:numPr>
              <w:tabs>
                <w:tab w:val="left" w:pos="864"/>
              </w:tabs>
              <w:ind w:left="246" w:right="57" w:hanging="246"/>
              <w:jc w:val="both"/>
              <w:rPr>
                <w:rFonts w:ascii="Times New Roman" w:hAnsi="Times New Roman" w:cs="Times New Roman"/>
                <w:noProof/>
                <w:sz w:val="24"/>
              </w:rPr>
            </w:pPr>
            <w:r w:rsidRPr="003970C7">
              <w:rPr>
                <w:rFonts w:ascii="Times New Roman" w:hAnsi="Times New Roman" w:cs="Times New Roman"/>
                <w:noProof/>
                <w:sz w:val="24"/>
              </w:rPr>
              <w:t>Rough estimates</w:t>
            </w:r>
          </w:p>
        </w:tc>
        <w:tc>
          <w:tcPr>
            <w:tcW w:w="2500" w:type="pct"/>
          </w:tcPr>
          <w:p w14:paraId="13E0E942" w14:textId="77777777" w:rsidR="00430FF8" w:rsidRPr="00282A22" w:rsidRDefault="00430FF8" w:rsidP="00A6022D">
            <w:pPr>
              <w:ind w:right="57"/>
              <w:jc w:val="both"/>
              <w:rPr>
                <w:rFonts w:ascii="Times New Roman" w:hAnsi="Times New Roman" w:cs="Times New Roman"/>
                <w:noProof/>
                <w:sz w:val="24"/>
              </w:rPr>
            </w:pPr>
            <w:r w:rsidRPr="00282A22">
              <w:rPr>
                <w:rFonts w:ascii="Times New Roman" w:hAnsi="Times New Roman" w:cs="Times New Roman"/>
                <w:sz w:val="24"/>
              </w:rPr>
              <w:t>Cik precīzi ir jūsu novērtējumi par pakalpojuma &lt;XX&gt; veidu?</w:t>
            </w:r>
          </w:p>
          <w:p w14:paraId="36613C27" w14:textId="77777777" w:rsidR="00430FF8" w:rsidRPr="00282A22" w:rsidRDefault="00430FF8" w:rsidP="00430FF8">
            <w:pPr>
              <w:numPr>
                <w:ilvl w:val="0"/>
                <w:numId w:val="1"/>
              </w:numPr>
              <w:tabs>
                <w:tab w:val="left" w:pos="864"/>
              </w:tabs>
              <w:ind w:left="246" w:right="57" w:hanging="246"/>
              <w:jc w:val="both"/>
              <w:rPr>
                <w:rFonts w:ascii="Times New Roman" w:hAnsi="Times New Roman" w:cs="Times New Roman"/>
                <w:noProof/>
                <w:sz w:val="24"/>
              </w:rPr>
            </w:pPr>
            <w:r w:rsidRPr="00282A22">
              <w:rPr>
                <w:rFonts w:ascii="Times New Roman" w:hAnsi="Times New Roman" w:cs="Times New Roman"/>
                <w:sz w:val="24"/>
              </w:rPr>
              <w:t>Nav novērtējumu, vienīgi precīzi rādītāji</w:t>
            </w:r>
          </w:p>
          <w:p w14:paraId="4B4D8054" w14:textId="77777777" w:rsidR="00430FF8" w:rsidRPr="00282A22" w:rsidRDefault="00430FF8" w:rsidP="00430FF8">
            <w:pPr>
              <w:numPr>
                <w:ilvl w:val="0"/>
                <w:numId w:val="1"/>
              </w:numPr>
              <w:tabs>
                <w:tab w:val="left" w:pos="864"/>
              </w:tabs>
              <w:ind w:left="246" w:right="57" w:hanging="246"/>
              <w:jc w:val="both"/>
              <w:rPr>
                <w:rFonts w:ascii="Times New Roman" w:hAnsi="Times New Roman" w:cs="Times New Roman"/>
                <w:noProof/>
                <w:sz w:val="24"/>
              </w:rPr>
            </w:pPr>
            <w:r w:rsidRPr="00282A22">
              <w:rPr>
                <w:rFonts w:ascii="Times New Roman" w:hAnsi="Times New Roman" w:cs="Times New Roman"/>
                <w:sz w:val="24"/>
              </w:rPr>
              <w:t>Diezgan precīzi novērtējumi</w:t>
            </w:r>
          </w:p>
          <w:p w14:paraId="77410063" w14:textId="77777777" w:rsidR="00430FF8" w:rsidRPr="00282A22" w:rsidRDefault="00430FF8" w:rsidP="00430FF8">
            <w:pPr>
              <w:numPr>
                <w:ilvl w:val="0"/>
                <w:numId w:val="1"/>
              </w:numPr>
              <w:tabs>
                <w:tab w:val="left" w:pos="864"/>
              </w:tabs>
              <w:ind w:left="246" w:right="57" w:hanging="246"/>
              <w:jc w:val="both"/>
              <w:rPr>
                <w:rFonts w:ascii="Times New Roman" w:hAnsi="Times New Roman" w:cs="Times New Roman"/>
                <w:noProof/>
                <w:sz w:val="24"/>
              </w:rPr>
            </w:pPr>
            <w:r w:rsidRPr="00282A22">
              <w:rPr>
                <w:rFonts w:ascii="Times New Roman" w:hAnsi="Times New Roman" w:cs="Times New Roman"/>
                <w:sz w:val="24"/>
              </w:rPr>
              <w:t>Noderīgi novērtējumi</w:t>
            </w:r>
          </w:p>
          <w:p w14:paraId="13B8C90F" w14:textId="77777777" w:rsidR="00430FF8" w:rsidRDefault="00430FF8" w:rsidP="00430FF8">
            <w:pPr>
              <w:numPr>
                <w:ilvl w:val="0"/>
                <w:numId w:val="1"/>
              </w:numPr>
              <w:tabs>
                <w:tab w:val="left" w:pos="864"/>
              </w:tabs>
              <w:ind w:left="246" w:right="57" w:hanging="246"/>
              <w:jc w:val="both"/>
              <w:rPr>
                <w:rFonts w:ascii="Times New Roman" w:hAnsi="Times New Roman" w:cs="Times New Roman"/>
                <w:noProof/>
                <w:sz w:val="24"/>
              </w:rPr>
            </w:pPr>
            <w:r w:rsidRPr="00282A22">
              <w:rPr>
                <w:rFonts w:ascii="Times New Roman" w:hAnsi="Times New Roman" w:cs="Times New Roman"/>
                <w:sz w:val="24"/>
              </w:rPr>
              <w:t>Diezgan aptuveni novērtējumi</w:t>
            </w:r>
          </w:p>
          <w:p w14:paraId="3305F7ED" w14:textId="77777777" w:rsidR="00430FF8" w:rsidRPr="003970C7" w:rsidRDefault="00430FF8" w:rsidP="00430FF8">
            <w:pPr>
              <w:numPr>
                <w:ilvl w:val="0"/>
                <w:numId w:val="1"/>
              </w:numPr>
              <w:tabs>
                <w:tab w:val="left" w:pos="864"/>
              </w:tabs>
              <w:ind w:left="246" w:right="57" w:hanging="246"/>
              <w:jc w:val="both"/>
              <w:rPr>
                <w:rFonts w:ascii="Times New Roman" w:hAnsi="Times New Roman" w:cs="Times New Roman"/>
                <w:noProof/>
                <w:sz w:val="24"/>
              </w:rPr>
            </w:pPr>
            <w:r w:rsidRPr="003970C7">
              <w:rPr>
                <w:rFonts w:ascii="Times New Roman" w:hAnsi="Times New Roman" w:cs="Times New Roman"/>
                <w:sz w:val="24"/>
              </w:rPr>
              <w:t>Aptuveni novērtējumi</w:t>
            </w:r>
          </w:p>
        </w:tc>
      </w:tr>
      <w:tr w:rsidR="00430FF8" w:rsidRPr="00282A22" w14:paraId="5B14122F" w14:textId="77777777" w:rsidTr="00A6022D">
        <w:tc>
          <w:tcPr>
            <w:tcW w:w="2500" w:type="pct"/>
          </w:tcPr>
          <w:p w14:paraId="68612EF4" w14:textId="77777777" w:rsidR="00430FF8" w:rsidRPr="00282A22" w:rsidRDefault="00430FF8" w:rsidP="00A6022D">
            <w:pPr>
              <w:keepNext/>
              <w:keepLines/>
              <w:ind w:right="57"/>
              <w:jc w:val="both"/>
              <w:rPr>
                <w:rFonts w:ascii="Times New Roman" w:hAnsi="Times New Roman" w:cs="Times New Roman"/>
                <w:bCs/>
                <w:noProof/>
                <w:sz w:val="24"/>
              </w:rPr>
            </w:pPr>
            <w:r w:rsidRPr="00A96ED6">
              <w:rPr>
                <w:rFonts w:ascii="Times New Roman" w:hAnsi="Times New Roman" w:cs="Times New Roman"/>
                <w:bCs/>
                <w:noProof/>
                <w:sz w:val="24"/>
              </w:rPr>
              <w:t>For the service type &lt;XX services&gt;, how representative is the distribution(s) above, relative to other countries you are exporting to but not mentioned above?</w:t>
            </w:r>
          </w:p>
        </w:tc>
        <w:tc>
          <w:tcPr>
            <w:tcW w:w="2500" w:type="pct"/>
          </w:tcPr>
          <w:p w14:paraId="73533B3A" w14:textId="77777777" w:rsidR="00430FF8" w:rsidRPr="00282A22" w:rsidRDefault="00430FF8" w:rsidP="00A6022D">
            <w:pPr>
              <w:keepNext/>
              <w:keepLines/>
              <w:ind w:right="57"/>
              <w:jc w:val="both"/>
              <w:rPr>
                <w:rFonts w:ascii="Times New Roman" w:hAnsi="Times New Roman" w:cs="Times New Roman"/>
                <w:b/>
                <w:noProof/>
                <w:sz w:val="24"/>
              </w:rPr>
            </w:pPr>
            <w:r w:rsidRPr="00282A22">
              <w:rPr>
                <w:rFonts w:ascii="Times New Roman" w:hAnsi="Times New Roman" w:cs="Times New Roman"/>
                <w:sz w:val="24"/>
              </w:rPr>
              <w:t>Cik atbilstošs(-i) ir iepriekš minētais(-ie) iedalījums(-i) attiecībā uz &lt;XX pakalpojumiem&gt; salīdzinājumā ar citām iepriekš nenorādītām valstīm, uz kurām jūs eksportējat pakalpojumus?</w:t>
            </w:r>
          </w:p>
        </w:tc>
      </w:tr>
    </w:tbl>
    <w:p w14:paraId="76DB322D" w14:textId="77777777" w:rsidR="005A04B3" w:rsidRPr="00A96ED6" w:rsidRDefault="005A04B3" w:rsidP="005A04B3">
      <w:pPr>
        <w:jc w:val="both"/>
        <w:rPr>
          <w:rFonts w:ascii="Times New Roman" w:hAnsi="Times New Roman" w:cs="Times New Roman"/>
          <w:b/>
          <w:noProof/>
          <w:sz w:val="24"/>
        </w:rPr>
      </w:pPr>
    </w:p>
    <w:p w14:paraId="5220E913"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 xml:space="preserve">Avots: </w:t>
      </w:r>
      <w:r>
        <w:rPr>
          <w:rFonts w:ascii="Times New Roman" w:hAnsi="Times New Roman"/>
          <w:sz w:val="24"/>
        </w:rPr>
        <w:t>Norvēģijas Statistikas birojs</w:t>
      </w:r>
    </w:p>
    <w:p w14:paraId="539A5A23" w14:textId="77777777" w:rsidR="005A04B3" w:rsidRPr="00A96ED6" w:rsidRDefault="005A04B3" w:rsidP="005A04B3">
      <w:pPr>
        <w:jc w:val="both"/>
        <w:rPr>
          <w:rFonts w:ascii="Times New Roman" w:hAnsi="Times New Roman" w:cs="Times New Roman"/>
          <w:noProof/>
          <w:sz w:val="24"/>
        </w:rPr>
      </w:pPr>
    </w:p>
    <w:p w14:paraId="6380E18E" w14:textId="77777777" w:rsidR="005A04B3" w:rsidRPr="00A96ED6" w:rsidRDefault="005A04B3" w:rsidP="005A04B3">
      <w:pPr>
        <w:jc w:val="both"/>
        <w:rPr>
          <w:rFonts w:ascii="Times New Roman" w:hAnsi="Times New Roman" w:cs="Times New Roman"/>
          <w:b/>
          <w:bCs/>
          <w:noProof/>
          <w:sz w:val="24"/>
        </w:rPr>
      </w:pPr>
    </w:p>
    <w:p w14:paraId="6259F38E" w14:textId="77777777" w:rsidR="005A04B3" w:rsidRPr="00A96ED6" w:rsidRDefault="005A04B3" w:rsidP="005A04B3">
      <w:pPr>
        <w:jc w:val="both"/>
        <w:rPr>
          <w:rFonts w:ascii="Times New Roman" w:hAnsi="Times New Roman" w:cs="Times New Roman"/>
          <w:b/>
          <w:bCs/>
          <w:noProof/>
          <w:color w:val="B83B46"/>
          <w:sz w:val="24"/>
        </w:rPr>
      </w:pPr>
      <w:r>
        <w:rPr>
          <w:rFonts w:ascii="Times New Roman" w:hAnsi="Times New Roman"/>
          <w:b/>
          <w:color w:val="B83B46"/>
          <w:sz w:val="24"/>
        </w:rPr>
        <w:t>Norādījumi par interviju veikšanu saistībā pakalpojumu sniegšanas veidiem</w:t>
      </w:r>
    </w:p>
    <w:p w14:paraId="2FE168CD" w14:textId="77777777" w:rsidR="005A04B3" w:rsidRPr="00A96ED6" w:rsidRDefault="005A04B3" w:rsidP="005A04B3">
      <w:pPr>
        <w:jc w:val="both"/>
        <w:rPr>
          <w:rFonts w:ascii="Times New Roman" w:hAnsi="Times New Roman" w:cs="Times New Roman"/>
          <w:b/>
          <w:noProof/>
          <w:sz w:val="24"/>
        </w:rPr>
      </w:pPr>
    </w:p>
    <w:p w14:paraId="757E4E9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Turpmākais teksts ir norādījumi par uzņēmumu interviju jautājumiem, kas saistīti ar pakalpojumu sniegšanas veidiem, balstoties uz Norvēģijas pieredzi.</w:t>
      </w:r>
    </w:p>
    <w:p w14:paraId="099B14EA" w14:textId="77777777" w:rsidR="005A04B3" w:rsidRPr="00A96ED6" w:rsidRDefault="005A04B3" w:rsidP="005A04B3">
      <w:pPr>
        <w:jc w:val="both"/>
        <w:rPr>
          <w:rFonts w:ascii="Times New Roman" w:hAnsi="Times New Roman" w:cs="Times New Roman"/>
          <w:noProof/>
          <w:sz w:val="24"/>
        </w:rPr>
      </w:pPr>
    </w:p>
    <w:p w14:paraId="1D7DFEE5"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w:t>
      </w:r>
    </w:p>
    <w:p w14:paraId="05A85F4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Vai esat gatavi testam?</w:t>
      </w:r>
    </w:p>
    <w:p w14:paraId="275BD03B" w14:textId="77777777" w:rsidR="005A04B3" w:rsidRPr="00A96ED6" w:rsidRDefault="005A04B3" w:rsidP="005A04B3">
      <w:pPr>
        <w:jc w:val="both"/>
        <w:rPr>
          <w:rFonts w:ascii="Times New Roman" w:hAnsi="Times New Roman" w:cs="Times New Roman"/>
          <w:noProof/>
          <w:sz w:val="24"/>
        </w:rPr>
      </w:pPr>
    </w:p>
    <w:p w14:paraId="08502C1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Šeit pie galda sēž divas personas – Terēze [</w:t>
      </w:r>
      <w:r>
        <w:rPr>
          <w:rFonts w:ascii="Times New Roman" w:hAnsi="Times New Roman"/>
          <w:i/>
          <w:iCs/>
          <w:sz w:val="24"/>
        </w:rPr>
        <w:t>Therese</w:t>
      </w:r>
      <w:r>
        <w:rPr>
          <w:rFonts w:ascii="Times New Roman" w:hAnsi="Times New Roman"/>
          <w:sz w:val="24"/>
        </w:rPr>
        <w:t>], kura pārstāv attiecīgo specializēto darba grupu, un es, pārstāvot metožu izstrādes darba grupu.</w:t>
      </w:r>
    </w:p>
    <w:p w14:paraId="06B770B4" w14:textId="77777777" w:rsidR="005A04B3" w:rsidRPr="00A96ED6" w:rsidRDefault="005A04B3" w:rsidP="005A04B3">
      <w:pPr>
        <w:jc w:val="both"/>
        <w:rPr>
          <w:rFonts w:ascii="Times New Roman" w:hAnsi="Times New Roman" w:cs="Times New Roman"/>
          <w:noProof/>
          <w:sz w:val="24"/>
        </w:rPr>
      </w:pPr>
    </w:p>
    <w:p w14:paraId="466B6BC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Es īsumā pastāstīšu par to, kādēļ mēs veicam šo testu. Kā jau norādīju pa tālruni, mēs strādājam pie projekta, kura mērķis ir izpētīt veidus, kādos notiek pakalpojumu ārvalstu tirdzniecība. Šī informācija ir svarīga Ārlietu ministrijai, kad tā slēdz tirdzniecības līgumus. (Tai nepieciešama informācija par to, kā atvērt vai slēgt finanšu tirgus, piemēram, vai noteikti vīzas ierobežojumi ieceļošanai valstī, vai aizliegts dibināt meitasuzņēmumus un vai valstī noteikti jebkādi interneta ierobežojumi).</w:t>
      </w:r>
    </w:p>
    <w:p w14:paraId="22128896" w14:textId="77777777" w:rsidR="005A04B3" w:rsidRPr="00A96ED6" w:rsidRDefault="005A04B3" w:rsidP="005A04B3">
      <w:pPr>
        <w:jc w:val="both"/>
        <w:rPr>
          <w:rFonts w:ascii="Times New Roman" w:hAnsi="Times New Roman" w:cs="Times New Roman"/>
          <w:noProof/>
          <w:sz w:val="24"/>
        </w:rPr>
      </w:pPr>
    </w:p>
    <w:p w14:paraId="3C0EAD6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Jūsu uzdevums šodien ir palīdzēt mums apzināt mūsu aptaujas projekta versijas trūkumus un problēmas. Īsumā sakot, jūs varēsiet aplūkot jautājumus. To izskatīšanas laikā ir svarīgi, lai jūs izteiktu savu viedokli. Lai jautājumi būtu pēc iespējas labāk noformulēti, tie jāvērtē kritiski. Tāpat mums ir svarīgi iegūt informāciju par to, vai jūsu rīcībā ir mums nepieciešamie dati un cik viegli vai grūti jums ir iegūt informāciju.</w:t>
      </w:r>
    </w:p>
    <w:p w14:paraId="1A1FD44A" w14:textId="77777777" w:rsidR="005A04B3" w:rsidRPr="00A96ED6" w:rsidRDefault="005A04B3" w:rsidP="005A04B3">
      <w:pPr>
        <w:jc w:val="both"/>
        <w:rPr>
          <w:rFonts w:ascii="Times New Roman" w:hAnsi="Times New Roman" w:cs="Times New Roman"/>
          <w:noProof/>
          <w:sz w:val="24"/>
        </w:rPr>
      </w:pPr>
    </w:p>
    <w:p w14:paraId="521FDC5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Šis lietotāja tests ir iedalīts divās galvenajās daļās. Pirmajā daļā jūs varēsiet lasīt mūsu izstrādātos jautājumus un sniegt par tiem komentārus. Savukārt otrajā daļā mēs apspriedīsim pirmajā daļā konstatētos trūkumus vai problēmas.</w:t>
      </w:r>
    </w:p>
    <w:p w14:paraId="2B55F8E9" w14:textId="77777777" w:rsidR="005A04B3" w:rsidRPr="00A96ED6" w:rsidRDefault="005A04B3" w:rsidP="005A04B3">
      <w:pPr>
        <w:jc w:val="both"/>
        <w:rPr>
          <w:rFonts w:ascii="Times New Roman" w:hAnsi="Times New Roman" w:cs="Times New Roman"/>
          <w:noProof/>
          <w:sz w:val="24"/>
        </w:rPr>
      </w:pPr>
    </w:p>
    <w:p w14:paraId="1C3AD8AA"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Šis ir lietotāju testu pirmais posms. Mēs šajā fāzē plānojam veikt 5–6 lietotāju testus. Vai jums ir jebkādi jautājumi vai arī mēs varam sākt testu?</w:t>
      </w:r>
    </w:p>
    <w:p w14:paraId="1896B951" w14:textId="77777777" w:rsidR="005A04B3" w:rsidRPr="00A96ED6" w:rsidRDefault="005A04B3" w:rsidP="005A04B3">
      <w:pPr>
        <w:jc w:val="both"/>
        <w:rPr>
          <w:rFonts w:ascii="Times New Roman" w:hAnsi="Times New Roman" w:cs="Times New Roman"/>
          <w:noProof/>
          <w:sz w:val="24"/>
        </w:rPr>
      </w:pPr>
    </w:p>
    <w:p w14:paraId="69501DCF" w14:textId="77777777" w:rsidR="005A04B3" w:rsidRPr="00A96ED6" w:rsidRDefault="005A04B3" w:rsidP="005A04B3">
      <w:pPr>
        <w:jc w:val="both"/>
        <w:rPr>
          <w:rFonts w:ascii="Times New Roman" w:hAnsi="Times New Roman" w:cs="Times New Roman"/>
          <w:b/>
          <w:i/>
          <w:noProof/>
          <w:sz w:val="24"/>
        </w:rPr>
      </w:pPr>
      <w:r>
        <w:rPr>
          <w:rFonts w:ascii="Times New Roman" w:hAnsi="Times New Roman"/>
          <w:b/>
          <w:i/>
          <w:sz w:val="24"/>
        </w:rPr>
        <w:t>NOSŪTIET SAITI UZ TIEŠSAISTES APTAUJU</w:t>
      </w:r>
    </w:p>
    <w:p w14:paraId="41946FAE" w14:textId="77777777" w:rsidR="005A04B3" w:rsidRPr="00A96ED6" w:rsidRDefault="005A04B3" w:rsidP="005A04B3">
      <w:pPr>
        <w:jc w:val="both"/>
        <w:rPr>
          <w:rFonts w:ascii="Times New Roman" w:hAnsi="Times New Roman" w:cs="Times New Roman"/>
          <w:b/>
          <w:i/>
          <w:noProof/>
          <w:sz w:val="24"/>
        </w:rPr>
      </w:pPr>
    </w:p>
    <w:p w14:paraId="768D4C1C"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TĀ KĀ APTAUJA IR IZSTRĀDĀTA, IZMANTOJOT LIETOTNI TIEŠSAISTES APTAUJU PROTOTIPĒŠANAI, NE VISAS FUNKCIJAS DARBOJAS KĀ CERĒTS. APTAUJAS GALA VERSIJAI </w:t>
      </w:r>
      <w:r>
        <w:rPr>
          <w:rFonts w:ascii="Times New Roman" w:hAnsi="Times New Roman"/>
          <w:i/>
          <w:iCs/>
          <w:sz w:val="24"/>
        </w:rPr>
        <w:t>ALTINN</w:t>
      </w:r>
      <w:r>
        <w:rPr>
          <w:rFonts w:ascii="Times New Roman" w:hAnsi="Times New Roman"/>
          <w:sz w:val="24"/>
        </w:rPr>
        <w:t xml:space="preserve"> PORTĀLĀ BŪS LABĀKS NOFORMĒJUMS.</w:t>
      </w:r>
    </w:p>
    <w:p w14:paraId="25ADCF93" w14:textId="77777777" w:rsidR="005A04B3" w:rsidRPr="00A96ED6" w:rsidRDefault="005A04B3" w:rsidP="005A04B3">
      <w:pPr>
        <w:jc w:val="both"/>
        <w:rPr>
          <w:rFonts w:ascii="Times New Roman" w:hAnsi="Times New Roman" w:cs="Times New Roman"/>
          <w:noProof/>
          <w:sz w:val="24"/>
        </w:rPr>
      </w:pPr>
    </w:p>
    <w:p w14:paraId="1801088E" w14:textId="77777777" w:rsidR="005A04B3" w:rsidRPr="00A96ED6" w:rsidRDefault="005A04B3" w:rsidP="005A04B3">
      <w:pPr>
        <w:jc w:val="both"/>
        <w:rPr>
          <w:rFonts w:ascii="Times New Roman" w:hAnsi="Times New Roman" w:cs="Times New Roman"/>
          <w:b/>
          <w:noProof/>
          <w:sz w:val="24"/>
        </w:rPr>
      </w:pPr>
      <w:r>
        <w:rPr>
          <w:rFonts w:ascii="Times New Roman" w:hAnsi="Times New Roman"/>
          <w:b/>
          <w:sz w:val="24"/>
        </w:rPr>
        <w:t>Domāšana “skaļi”</w:t>
      </w:r>
    </w:p>
    <w:p w14:paraId="7AB1F45E" w14:textId="77777777" w:rsidR="005A04B3" w:rsidRPr="00A96ED6" w:rsidRDefault="005A04B3" w:rsidP="005A04B3">
      <w:pPr>
        <w:jc w:val="both"/>
        <w:rPr>
          <w:rFonts w:ascii="Times New Roman" w:hAnsi="Times New Roman" w:cs="Times New Roman"/>
          <w:b/>
          <w:noProof/>
          <w:sz w:val="24"/>
        </w:rPr>
      </w:pPr>
    </w:p>
    <w:p w14:paraId="17F8B09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Tagad es jums vēlos skaļi nolasīt katru jautājumu, un es lūdzu jūs nekavējoties darīt man zināmu, ja ir kas tāds, ko jūs nesaprotat. Piemēram, ja es izmantoju sarežģītus vārdus vai terminus, jautājumi ir neskaidri, jūsu rīcībā nav nepieciešamās informācijas vai ja informāciju ir grūti iegūt. Īsi sakot, informējiet mani par jebkuriem sarežģījumiem vai neskaidrībām.</w:t>
      </w:r>
    </w:p>
    <w:p w14:paraId="3A9C3141" w14:textId="77777777" w:rsidR="005A04B3" w:rsidRPr="00A96ED6" w:rsidRDefault="005A04B3" w:rsidP="005A04B3">
      <w:pPr>
        <w:jc w:val="both"/>
        <w:rPr>
          <w:rFonts w:ascii="Times New Roman" w:hAnsi="Times New Roman" w:cs="Times New Roman"/>
          <w:noProof/>
          <w:sz w:val="24"/>
        </w:rPr>
      </w:pPr>
    </w:p>
    <w:p w14:paraId="151A69A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Kā jau sacīju sākumā, mēs vēlamies, lai jūs izvērtētu aptauju kritiski.</w:t>
      </w:r>
    </w:p>
    <w:p w14:paraId="3152DEE4" w14:textId="77777777" w:rsidR="005A04B3" w:rsidRPr="00A96ED6" w:rsidRDefault="005A04B3" w:rsidP="005A04B3">
      <w:pPr>
        <w:jc w:val="both"/>
        <w:rPr>
          <w:rFonts w:ascii="Times New Roman" w:hAnsi="Times New Roman" w:cs="Times New Roman"/>
          <w:noProof/>
          <w:sz w:val="24"/>
        </w:rPr>
      </w:pPr>
    </w:p>
    <w:p w14:paraId="533D9A68" w14:textId="77777777" w:rsidR="005A04B3" w:rsidRPr="00A96ED6" w:rsidRDefault="005A04B3" w:rsidP="00BF4166">
      <w:pPr>
        <w:keepNext/>
        <w:keepLines/>
        <w:jc w:val="both"/>
        <w:rPr>
          <w:rFonts w:ascii="Times New Roman" w:hAnsi="Times New Roman" w:cs="Times New Roman"/>
          <w:b/>
          <w:noProof/>
          <w:sz w:val="24"/>
        </w:rPr>
      </w:pPr>
      <w:r>
        <w:rPr>
          <w:rFonts w:ascii="Times New Roman" w:hAnsi="Times New Roman"/>
          <w:b/>
          <w:sz w:val="24"/>
        </w:rPr>
        <w:lastRenderedPageBreak/>
        <w:t>Spontāni kontroles jautājumi</w:t>
      </w:r>
    </w:p>
    <w:p w14:paraId="7D596FDA" w14:textId="77777777" w:rsidR="005A04B3" w:rsidRPr="00A96ED6" w:rsidRDefault="005A04B3" w:rsidP="00BF4166">
      <w:pPr>
        <w:keepNext/>
        <w:keepLines/>
        <w:jc w:val="both"/>
        <w:rPr>
          <w:rFonts w:ascii="Times New Roman" w:hAnsi="Times New Roman" w:cs="Times New Roman"/>
          <w:b/>
          <w:noProof/>
          <w:sz w:val="24"/>
        </w:rPr>
      </w:pPr>
    </w:p>
    <w:p w14:paraId="6B2509DC" w14:textId="77777777" w:rsidR="005A04B3" w:rsidRPr="00A96ED6" w:rsidRDefault="005A04B3" w:rsidP="00BF4166">
      <w:pPr>
        <w:keepNext/>
        <w:keepLines/>
        <w:jc w:val="both"/>
        <w:rPr>
          <w:rFonts w:ascii="Times New Roman" w:hAnsi="Times New Roman" w:cs="Times New Roman"/>
          <w:noProof/>
          <w:sz w:val="24"/>
        </w:rPr>
      </w:pPr>
      <w:r>
        <w:rPr>
          <w:rFonts w:ascii="Times New Roman" w:hAnsi="Times New Roman"/>
          <w:sz w:val="24"/>
        </w:rPr>
        <w:t>Kāds iespaids jums ir radies pēc šo jautājumu aplūkošanas? Vai bija viegli vai grūti atbildēt uz šiem jautājumiem? Vai tas bija grūti? Kāpēc?</w:t>
      </w:r>
    </w:p>
    <w:p w14:paraId="06F82CF2" w14:textId="77777777" w:rsidR="005A04B3" w:rsidRPr="00A96ED6" w:rsidRDefault="005A04B3" w:rsidP="005A04B3">
      <w:pPr>
        <w:jc w:val="both"/>
        <w:rPr>
          <w:rFonts w:ascii="Times New Roman" w:hAnsi="Times New Roman" w:cs="Times New Roman"/>
          <w:noProof/>
          <w:sz w:val="24"/>
        </w:rPr>
      </w:pPr>
    </w:p>
    <w:p w14:paraId="79E0E24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MODERATORS APKOPO INFORMĀCIJU PAR TĒMĀM, KAS TESTĀ IESAISTĪTAJAI PERSONAI ŠĶITUŠAS SAREŽĢĪTAS.</w:t>
      </w:r>
    </w:p>
    <w:p w14:paraId="4356B27D" w14:textId="77777777" w:rsidR="005A04B3" w:rsidRPr="00A96ED6" w:rsidRDefault="005A04B3" w:rsidP="005A04B3">
      <w:pPr>
        <w:jc w:val="both"/>
        <w:rPr>
          <w:rFonts w:ascii="Times New Roman" w:hAnsi="Times New Roman" w:cs="Times New Roman"/>
          <w:noProof/>
          <w:sz w:val="24"/>
        </w:rPr>
      </w:pPr>
    </w:p>
    <w:p w14:paraId="700A2B77" w14:textId="77777777" w:rsidR="005A04B3" w:rsidRPr="00A96ED6" w:rsidRDefault="005A04B3" w:rsidP="005A04B3">
      <w:pPr>
        <w:jc w:val="both"/>
        <w:rPr>
          <w:rFonts w:ascii="Times New Roman" w:hAnsi="Times New Roman" w:cs="Times New Roman"/>
          <w:b/>
          <w:noProof/>
          <w:sz w:val="24"/>
        </w:rPr>
      </w:pPr>
      <w:r>
        <w:rPr>
          <w:rFonts w:ascii="Times New Roman" w:hAnsi="Times New Roman"/>
          <w:b/>
          <w:sz w:val="24"/>
        </w:rPr>
        <w:t>Kontrolpunktu sarakstā iekļautie jautājumi</w:t>
      </w:r>
    </w:p>
    <w:p w14:paraId="51326E10" w14:textId="77777777" w:rsidR="005A04B3" w:rsidRPr="00A96ED6" w:rsidRDefault="005A04B3" w:rsidP="005A04B3">
      <w:pPr>
        <w:jc w:val="both"/>
        <w:rPr>
          <w:rFonts w:ascii="Times New Roman" w:hAnsi="Times New Roman" w:cs="Times New Roman"/>
          <w:b/>
          <w:noProof/>
          <w:sz w:val="24"/>
        </w:rPr>
      </w:pPr>
    </w:p>
    <w:p w14:paraId="16B5432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JAUTĀJUMI TIKS UZDOTI, JA TĒMAS NAV IEPRIEKŠ ATZĪMĒTAS.</w:t>
      </w:r>
    </w:p>
    <w:p w14:paraId="42DD8210" w14:textId="77777777" w:rsidR="005A04B3" w:rsidRPr="00A96ED6" w:rsidRDefault="005A04B3" w:rsidP="005A04B3">
      <w:pPr>
        <w:jc w:val="both"/>
        <w:rPr>
          <w:rFonts w:ascii="Times New Roman" w:hAnsi="Times New Roman" w:cs="Times New Roman"/>
          <w:noProof/>
          <w:sz w:val="24"/>
        </w:rPr>
      </w:pPr>
    </w:p>
    <w:p w14:paraId="46D36C5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Eksports</w:t>
      </w:r>
    </w:p>
    <w:p w14:paraId="37EF245C" w14:textId="77777777" w:rsidR="005A04B3" w:rsidRPr="00A96ED6" w:rsidRDefault="005A04B3" w:rsidP="005A04B3">
      <w:pPr>
        <w:jc w:val="both"/>
        <w:rPr>
          <w:rFonts w:ascii="Times New Roman" w:hAnsi="Times New Roman" w:cs="Times New Roman"/>
          <w:noProof/>
          <w:sz w:val="24"/>
        </w:rPr>
      </w:pPr>
    </w:p>
    <w:p w14:paraId="6C52BB7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Vai jums bija viegli vai grūti izprast dažādos pakalpojumu veidus? Vai jūs vēlaties sniegt jebkādus ieteikumus kādam intuitīvākam terminam?</w:t>
      </w:r>
    </w:p>
    <w:p w14:paraId="3CEE4FC5" w14:textId="77777777" w:rsidR="005A04B3" w:rsidRPr="00A96ED6" w:rsidRDefault="005A04B3" w:rsidP="005A04B3">
      <w:pPr>
        <w:jc w:val="both"/>
        <w:rPr>
          <w:rFonts w:ascii="Times New Roman" w:hAnsi="Times New Roman" w:cs="Times New Roman"/>
          <w:noProof/>
          <w:sz w:val="24"/>
        </w:rPr>
      </w:pPr>
    </w:p>
    <w:p w14:paraId="1D771182"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Vai kāds no četriem pakalpojumu sniegšanas veidiem bija grūti saprotams? Lūdzu, sniedziet sīkāku informāciju.</w:t>
      </w:r>
    </w:p>
    <w:p w14:paraId="7BE77300" w14:textId="77777777" w:rsidR="005A04B3" w:rsidRPr="00A96ED6" w:rsidRDefault="005A04B3" w:rsidP="005A04B3">
      <w:pPr>
        <w:jc w:val="both"/>
        <w:rPr>
          <w:rFonts w:ascii="Times New Roman" w:hAnsi="Times New Roman" w:cs="Times New Roman"/>
          <w:noProof/>
          <w:sz w:val="24"/>
        </w:rPr>
      </w:pPr>
    </w:p>
    <w:p w14:paraId="7933D1D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Vai bija viegli vai grūti attiecināt apgrozījumu uz četriem pakalpojumu sniegšanas veidiem? Kā jūs rīkotos, lai atbildētu uz jautājumu par pakalpojumu sniegšanas veidiem? Kurš uzņēmumā būtu atbildējis uz šiem jautājumiem? Viens vai vairākas personas? Kāds būtu nepieciešamo uzdevumu sadalījums starp darbiniekiem?</w:t>
      </w:r>
    </w:p>
    <w:p w14:paraId="54061546" w14:textId="77777777" w:rsidR="005A04B3" w:rsidRPr="00A96ED6" w:rsidRDefault="005A04B3" w:rsidP="005A04B3">
      <w:pPr>
        <w:jc w:val="both"/>
        <w:rPr>
          <w:rFonts w:ascii="Times New Roman" w:hAnsi="Times New Roman" w:cs="Times New Roman"/>
          <w:noProof/>
          <w:sz w:val="24"/>
        </w:rPr>
      </w:pPr>
    </w:p>
    <w:p w14:paraId="086AF52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Vai jūsu rīcībā ir šie dati vai arī jūs veiksiet aplēses? Cik precīzas būtu šīs aplēses? Vai aplēšu precizitāte atšķirtos atkarībā no pakalpojumu veida vai arī precizitātes līmenis būtu nemainīgs attiecībā uz visiem pakalpojumu veidiem?</w:t>
      </w:r>
    </w:p>
    <w:p w14:paraId="0A4A862C" w14:textId="77777777" w:rsidR="005A04B3" w:rsidRPr="00A96ED6" w:rsidRDefault="005A04B3" w:rsidP="005A04B3">
      <w:pPr>
        <w:jc w:val="both"/>
        <w:rPr>
          <w:rFonts w:ascii="Times New Roman" w:hAnsi="Times New Roman" w:cs="Times New Roman"/>
          <w:noProof/>
          <w:sz w:val="24"/>
        </w:rPr>
      </w:pPr>
    </w:p>
    <w:p w14:paraId="680A0CA4"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Cik laikietilpīga būtu atbildēšana uz šiem jautājumiem?</w:t>
      </w:r>
    </w:p>
    <w:p w14:paraId="6493D46E" w14:textId="77777777" w:rsidR="005A04B3" w:rsidRPr="00A96ED6" w:rsidRDefault="005A04B3" w:rsidP="005A04B3">
      <w:pPr>
        <w:jc w:val="both"/>
        <w:rPr>
          <w:rFonts w:ascii="Times New Roman" w:hAnsi="Times New Roman" w:cs="Times New Roman"/>
          <w:noProof/>
          <w:sz w:val="24"/>
        </w:rPr>
      </w:pPr>
    </w:p>
    <w:p w14:paraId="16496C89"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Kā jūs interpretētu jēdzienu citi “digitālie pakalpojumu sniegšanas veidi”?</w:t>
      </w:r>
    </w:p>
    <w:p w14:paraId="19D57ED1" w14:textId="77777777" w:rsidR="005A04B3" w:rsidRPr="00A96ED6" w:rsidRDefault="005A04B3" w:rsidP="005A04B3">
      <w:pPr>
        <w:jc w:val="both"/>
        <w:rPr>
          <w:rFonts w:ascii="Times New Roman" w:hAnsi="Times New Roman" w:cs="Times New Roman"/>
          <w:noProof/>
          <w:sz w:val="24"/>
        </w:rPr>
      </w:pPr>
    </w:p>
    <w:p w14:paraId="2E6ED07F"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JAUTĀJUMS UZŅĒMUMIEM, KURI VEIC EKSPORTU GAN UZ EIROPU, GAN UZ ĀZIJU Vai Āzijas tirgū pārdotos pakalpojumus, balstoties uz uzņēmuma pieredzi saistībā ar &lt;XX&gt; pakalpojuma veidu, sniedz kādā citā veidā, kas nav veids, kādā tos parasti sniedz Eiropas tirgū?</w:t>
      </w:r>
    </w:p>
    <w:p w14:paraId="6C41774B" w14:textId="77777777" w:rsidR="005A04B3" w:rsidRPr="00A96ED6" w:rsidRDefault="005A04B3" w:rsidP="005A04B3">
      <w:pPr>
        <w:jc w:val="both"/>
        <w:rPr>
          <w:rFonts w:ascii="Times New Roman" w:hAnsi="Times New Roman" w:cs="Times New Roman"/>
          <w:noProof/>
          <w:sz w:val="24"/>
        </w:rPr>
      </w:pPr>
    </w:p>
    <w:p w14:paraId="268A6C5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Imports</w:t>
      </w:r>
    </w:p>
    <w:p w14:paraId="2769FA7A" w14:textId="77777777" w:rsidR="005A04B3" w:rsidRPr="00A96ED6" w:rsidRDefault="005A04B3" w:rsidP="005A04B3">
      <w:pPr>
        <w:jc w:val="both"/>
        <w:rPr>
          <w:rFonts w:ascii="Times New Roman" w:hAnsi="Times New Roman" w:cs="Times New Roman"/>
          <w:noProof/>
          <w:sz w:val="24"/>
        </w:rPr>
      </w:pPr>
    </w:p>
    <w:p w14:paraId="27BAE3C0"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Vai kāds no četriem pakalpojumu sniegšanas veidiem bija grūti saprotams? Lūdzu, sniedziet sīkāku informāciju.</w:t>
      </w:r>
    </w:p>
    <w:p w14:paraId="47C016E3" w14:textId="77777777" w:rsidR="005A04B3" w:rsidRPr="00A96ED6" w:rsidRDefault="005A04B3" w:rsidP="005A04B3">
      <w:pPr>
        <w:jc w:val="both"/>
        <w:rPr>
          <w:rFonts w:ascii="Times New Roman" w:hAnsi="Times New Roman" w:cs="Times New Roman"/>
          <w:noProof/>
          <w:sz w:val="24"/>
        </w:rPr>
      </w:pPr>
    </w:p>
    <w:p w14:paraId="2F3AF003"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Cik viegli vai grūti bija attiecināt importa izmaksas uz četriem pakalpojumu sniegšanas veidiem?</w:t>
      </w:r>
    </w:p>
    <w:p w14:paraId="03166C00" w14:textId="77777777" w:rsidR="005A04B3" w:rsidRPr="00A96ED6" w:rsidRDefault="005A04B3" w:rsidP="005A04B3">
      <w:pPr>
        <w:jc w:val="both"/>
        <w:rPr>
          <w:rFonts w:ascii="Times New Roman" w:hAnsi="Times New Roman" w:cs="Times New Roman"/>
          <w:noProof/>
          <w:sz w:val="24"/>
        </w:rPr>
      </w:pPr>
    </w:p>
    <w:p w14:paraId="0E39E55D"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Kā jūs rīkotos, lai atbildētu uz jautājumu par pakalpojumu sniegšanas veidu? Kurš uzņēmumā būtu atbildējis? Viena vai vairākas personas? Kāds būtu uzdevuma sadalījums?</w:t>
      </w:r>
    </w:p>
    <w:p w14:paraId="5E20DE74" w14:textId="77777777" w:rsidR="005A04B3" w:rsidRPr="00A96ED6" w:rsidRDefault="005A04B3" w:rsidP="005A04B3">
      <w:pPr>
        <w:jc w:val="both"/>
        <w:rPr>
          <w:rFonts w:ascii="Times New Roman" w:hAnsi="Times New Roman" w:cs="Times New Roman"/>
          <w:noProof/>
          <w:sz w:val="24"/>
        </w:rPr>
      </w:pPr>
    </w:p>
    <w:p w14:paraId="2E02E56E" w14:textId="77777777" w:rsidR="005A04B3" w:rsidRPr="00A96ED6" w:rsidRDefault="005A04B3" w:rsidP="00720691">
      <w:pPr>
        <w:keepNext/>
        <w:keepLines/>
        <w:jc w:val="both"/>
        <w:rPr>
          <w:rFonts w:ascii="Times New Roman" w:hAnsi="Times New Roman" w:cs="Times New Roman"/>
          <w:noProof/>
          <w:sz w:val="24"/>
        </w:rPr>
      </w:pPr>
      <w:r>
        <w:rPr>
          <w:rFonts w:ascii="Times New Roman" w:hAnsi="Times New Roman"/>
          <w:sz w:val="24"/>
        </w:rPr>
        <w:lastRenderedPageBreak/>
        <w:t>Vai jūsu rīcībā ir šie dati vai arī jūs esat veikuši aplēses? Cik precīzas būtu šīs aplēses? Vai aplēšu precizitāte atšķirtos atkarībā no pakalpojumu veida vai arī precizitātes līmenis būtu nemainīgs attiecībā uz visiem pakalpojumu veidiem?</w:t>
      </w:r>
    </w:p>
    <w:p w14:paraId="402865E8" w14:textId="77777777" w:rsidR="005A04B3" w:rsidRPr="00A96ED6" w:rsidRDefault="005A04B3" w:rsidP="005A04B3">
      <w:pPr>
        <w:jc w:val="both"/>
        <w:rPr>
          <w:rFonts w:ascii="Times New Roman" w:hAnsi="Times New Roman" w:cs="Times New Roman"/>
          <w:noProof/>
          <w:sz w:val="24"/>
        </w:rPr>
      </w:pPr>
    </w:p>
    <w:p w14:paraId="68DA50E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Vispārīgas tēmas</w:t>
      </w:r>
    </w:p>
    <w:p w14:paraId="1A5F26D5" w14:textId="77777777" w:rsidR="005A04B3" w:rsidRPr="00A96ED6" w:rsidRDefault="005A04B3" w:rsidP="005A04B3">
      <w:pPr>
        <w:jc w:val="both"/>
        <w:rPr>
          <w:rFonts w:ascii="Times New Roman" w:hAnsi="Times New Roman" w:cs="Times New Roman"/>
          <w:noProof/>
          <w:sz w:val="24"/>
        </w:rPr>
      </w:pPr>
    </w:p>
    <w:p w14:paraId="4F617C9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Vai jūs pamanījāt, ka pārskata periods ir mainījies, proti, apsekojums notiek nevis ik ceturksni, bet ik gadu? Cik viegli vai grūti ir sniegt informāciju par visu gadu? Vai 4. ceturkšņa radītāji attiecas uz visu gadu vai arī pakalpojumu sniegšanas veidi gada laikā ir mainījušies?</w:t>
      </w:r>
    </w:p>
    <w:p w14:paraId="69F58412" w14:textId="77777777" w:rsidR="005A04B3" w:rsidRPr="00A96ED6" w:rsidRDefault="005A04B3" w:rsidP="005A04B3">
      <w:pPr>
        <w:jc w:val="both"/>
        <w:rPr>
          <w:rFonts w:ascii="Times New Roman" w:hAnsi="Times New Roman" w:cs="Times New Roman"/>
          <w:noProof/>
          <w:sz w:val="24"/>
        </w:rPr>
      </w:pPr>
    </w:p>
    <w:p w14:paraId="0AD890DE"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Izstrādātā jautājuma salīdzināšana</w:t>
      </w:r>
    </w:p>
    <w:p w14:paraId="313A3E76" w14:textId="77777777" w:rsidR="005A04B3" w:rsidRPr="00A96ED6" w:rsidRDefault="005A04B3" w:rsidP="005A04B3">
      <w:pPr>
        <w:jc w:val="both"/>
        <w:rPr>
          <w:rFonts w:ascii="Times New Roman" w:hAnsi="Times New Roman" w:cs="Times New Roman"/>
          <w:noProof/>
          <w:sz w:val="24"/>
        </w:rPr>
      </w:pPr>
    </w:p>
    <w:p w14:paraId="227AF5F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Kuram no formulējumiem attiecībā uz 4. pakalpojumu sniegšanas veidu jūs dodat priekšroku? Kāpēc?</w:t>
      </w:r>
    </w:p>
    <w:p w14:paraId="623B721A" w14:textId="77777777" w:rsidR="005A04B3" w:rsidRPr="00A96ED6" w:rsidRDefault="005A04B3" w:rsidP="005A04B3">
      <w:pPr>
        <w:widowControl/>
        <w:autoSpaceDE/>
        <w:autoSpaceDN/>
        <w:spacing w:after="160" w:line="259" w:lineRule="auto"/>
        <w:rPr>
          <w:rFonts w:ascii="Times New Roman" w:hAnsi="Times New Roman" w:cs="Times New Roman"/>
          <w:noProof/>
          <w:sz w:val="24"/>
        </w:rPr>
      </w:pPr>
      <w:r>
        <w:br w:type="page"/>
      </w:r>
    </w:p>
    <w:p w14:paraId="1D953A12" w14:textId="77777777" w:rsidR="005A04B3" w:rsidRPr="00A96ED6" w:rsidRDefault="005A04B3" w:rsidP="005A04B3">
      <w:pPr>
        <w:jc w:val="both"/>
        <w:rPr>
          <w:rFonts w:ascii="Times New Roman" w:hAnsi="Times New Roman" w:cs="Times New Roman"/>
          <w:b/>
          <w:bCs/>
          <w:noProof/>
          <w:color w:val="B83B46"/>
          <w:sz w:val="28"/>
          <w:szCs w:val="24"/>
        </w:rPr>
      </w:pPr>
      <w:r>
        <w:rPr>
          <w:rFonts w:ascii="Times New Roman" w:hAnsi="Times New Roman"/>
          <w:b/>
          <w:color w:val="B83B46"/>
          <w:sz w:val="28"/>
        </w:rPr>
        <w:lastRenderedPageBreak/>
        <w:t>Vārdnīca</w:t>
      </w:r>
      <w:bookmarkStart w:id="168" w:name="_TOC_250001"/>
      <w:bookmarkEnd w:id="168"/>
    </w:p>
    <w:p w14:paraId="00E18A3A" w14:textId="77777777" w:rsidR="005A04B3" w:rsidRPr="00A96ED6" w:rsidRDefault="005A04B3" w:rsidP="005A04B3">
      <w:pPr>
        <w:jc w:val="both"/>
        <w:rPr>
          <w:rFonts w:ascii="Times New Roman" w:hAnsi="Times New Roman" w:cs="Times New Roman"/>
          <w:b/>
          <w:noProof/>
          <w:sz w:val="24"/>
        </w:rPr>
      </w:pPr>
    </w:p>
    <w:p w14:paraId="678083B2" w14:textId="77777777" w:rsidR="005A04B3" w:rsidRDefault="005A04B3" w:rsidP="005A04B3">
      <w:pPr>
        <w:jc w:val="both"/>
        <w:rPr>
          <w:rFonts w:ascii="Times New Roman" w:hAnsi="Times New Roman"/>
          <w:sz w:val="24"/>
        </w:rPr>
      </w:pPr>
      <w:r>
        <w:rPr>
          <w:rFonts w:ascii="Times New Roman" w:hAnsi="Times New Roman"/>
          <w:b/>
          <w:bCs/>
          <w:sz w:val="24"/>
        </w:rPr>
        <w:t>Maksājumu bilance (</w:t>
      </w:r>
      <w:r>
        <w:rPr>
          <w:rFonts w:ascii="Times New Roman" w:hAnsi="Times New Roman"/>
          <w:b/>
          <w:bCs/>
          <w:i/>
          <w:iCs/>
          <w:sz w:val="24"/>
        </w:rPr>
        <w:t>BOP</w:t>
      </w:r>
      <w:r>
        <w:rPr>
          <w:rFonts w:ascii="Times New Roman" w:hAnsi="Times New Roman"/>
          <w:b/>
          <w:bCs/>
          <w:sz w:val="24"/>
        </w:rPr>
        <w:t>)</w:t>
      </w:r>
      <w:r>
        <w:rPr>
          <w:rFonts w:ascii="Times New Roman" w:hAnsi="Times New Roman"/>
          <w:sz w:val="24"/>
        </w:rPr>
        <w:t> – statistisks pārskats par konkrētās valsts darījumiem ar pārējo pasauli. To veido trīs elementi:</w:t>
      </w:r>
    </w:p>
    <w:p w14:paraId="6D8EDF27" w14:textId="77777777" w:rsidR="00430FF8" w:rsidRPr="00A96ED6" w:rsidRDefault="00430FF8" w:rsidP="005A04B3">
      <w:pPr>
        <w:jc w:val="both"/>
        <w:rPr>
          <w:rFonts w:ascii="Times New Roman" w:hAnsi="Times New Roman" w:cs="Times New Roman"/>
          <w:noProof/>
          <w:sz w:val="24"/>
        </w:rPr>
      </w:pPr>
    </w:p>
    <w:p w14:paraId="48493F72" w14:textId="77777777" w:rsidR="005A04B3" w:rsidRPr="00A96ED6" w:rsidRDefault="005A04B3" w:rsidP="003354F3">
      <w:pPr>
        <w:pStyle w:val="ListParagraph"/>
        <w:numPr>
          <w:ilvl w:val="0"/>
          <w:numId w:val="115"/>
        </w:numPr>
        <w:ind w:left="567" w:hanging="283"/>
        <w:contextualSpacing/>
        <w:jc w:val="both"/>
        <w:rPr>
          <w:rFonts w:ascii="Times New Roman" w:hAnsi="Times New Roman" w:cs="Times New Roman"/>
          <w:noProof/>
          <w:sz w:val="24"/>
        </w:rPr>
      </w:pPr>
      <w:r>
        <w:rPr>
          <w:rFonts w:ascii="Times New Roman" w:hAnsi="Times New Roman"/>
          <w:sz w:val="24"/>
        </w:rPr>
        <w:t>norēķinu konts attiecas uz starptautisko preču un pakalpojumu darījumiem, ienākumiem un kārtējiem pārvedumiem;</w:t>
      </w:r>
    </w:p>
    <w:p w14:paraId="3D13E06A" w14:textId="77777777" w:rsidR="005A04B3" w:rsidRPr="00A96ED6" w:rsidRDefault="005A04B3" w:rsidP="003354F3">
      <w:pPr>
        <w:pStyle w:val="ListParagraph"/>
        <w:numPr>
          <w:ilvl w:val="0"/>
          <w:numId w:val="115"/>
        </w:numPr>
        <w:ind w:left="567" w:hanging="283"/>
        <w:contextualSpacing/>
        <w:jc w:val="both"/>
        <w:rPr>
          <w:rFonts w:ascii="Times New Roman" w:hAnsi="Times New Roman" w:cs="Times New Roman"/>
          <w:noProof/>
          <w:sz w:val="24"/>
        </w:rPr>
      </w:pPr>
      <w:r>
        <w:rPr>
          <w:rFonts w:ascii="Times New Roman" w:hAnsi="Times New Roman"/>
          <w:sz w:val="24"/>
        </w:rPr>
        <w:t>finanšu kontā uzrāda darījumus, uz kuriem attiecas finanšu prasības un saistības pret pārējo pasauli, tostarp starptautisko vērtspapīru, piemēram, akciju un obligāciju, pirkumus;</w:t>
      </w:r>
    </w:p>
    <w:p w14:paraId="3E9520D8" w14:textId="77777777" w:rsidR="005A04B3" w:rsidRPr="00A96ED6" w:rsidRDefault="005A04B3" w:rsidP="003354F3">
      <w:pPr>
        <w:pStyle w:val="ListParagraph"/>
        <w:numPr>
          <w:ilvl w:val="0"/>
          <w:numId w:val="115"/>
        </w:numPr>
        <w:ind w:left="567" w:hanging="283"/>
        <w:contextualSpacing/>
        <w:jc w:val="both"/>
        <w:rPr>
          <w:rFonts w:ascii="Times New Roman" w:hAnsi="Times New Roman" w:cs="Times New Roman"/>
          <w:noProof/>
          <w:sz w:val="24"/>
        </w:rPr>
      </w:pPr>
      <w:r>
        <w:rPr>
          <w:rFonts w:ascii="Times New Roman" w:hAnsi="Times New Roman"/>
          <w:sz w:val="24"/>
        </w:rPr>
        <w:t>kapitāla konts attiecas uz starptautiskajiem kapitāla pārvedumiem (piemēram, parāda atlaišanu) un neražoto nefinanšu aktīvu (piemēram, patentu) iegādi/realizēšanu.</w:t>
      </w:r>
    </w:p>
    <w:p w14:paraId="7A19CC3E" w14:textId="77777777" w:rsidR="005A04B3" w:rsidRPr="00A96ED6" w:rsidRDefault="005A04B3" w:rsidP="005A04B3">
      <w:pPr>
        <w:jc w:val="both"/>
        <w:rPr>
          <w:rFonts w:ascii="Times New Roman" w:hAnsi="Times New Roman" w:cs="Times New Roman"/>
          <w:noProof/>
          <w:sz w:val="24"/>
        </w:rPr>
      </w:pPr>
    </w:p>
    <w:p w14:paraId="4ABD5531"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xml:space="preserve">: </w:t>
      </w:r>
      <w:r>
        <w:rPr>
          <w:rFonts w:ascii="Times New Roman" w:hAnsi="Times New Roman"/>
          <w:i/>
          <w:iCs/>
          <w:sz w:val="24"/>
        </w:rPr>
        <w:t>Eurostat – Statistics Explained</w:t>
      </w:r>
      <w:r>
        <w:rPr>
          <w:rFonts w:ascii="Times New Roman" w:hAnsi="Times New Roman"/>
          <w:sz w:val="24"/>
        </w:rPr>
        <w:t>, vārdnīca</w:t>
      </w:r>
    </w:p>
    <w:p w14:paraId="5C7A1D94" w14:textId="77777777" w:rsidR="005A04B3" w:rsidRPr="00A96ED6" w:rsidRDefault="005A04B3" w:rsidP="005A04B3">
      <w:pPr>
        <w:jc w:val="both"/>
        <w:rPr>
          <w:rFonts w:ascii="Times New Roman" w:hAnsi="Times New Roman" w:cs="Times New Roman"/>
          <w:noProof/>
          <w:sz w:val="24"/>
        </w:rPr>
      </w:pPr>
    </w:p>
    <w:p w14:paraId="53CD9C5E" w14:textId="77777777" w:rsidR="005A04B3" w:rsidRPr="00A96ED6" w:rsidRDefault="005A04B3" w:rsidP="005A04B3">
      <w:pPr>
        <w:jc w:val="both"/>
        <w:rPr>
          <w:rFonts w:ascii="Times New Roman" w:hAnsi="Times New Roman" w:cs="Times New Roman"/>
          <w:noProof/>
          <w:sz w:val="24"/>
        </w:rPr>
      </w:pPr>
    </w:p>
    <w:p w14:paraId="11F4A7AE" w14:textId="77777777" w:rsidR="005A04B3" w:rsidRPr="00A96ED6" w:rsidRDefault="005A04B3" w:rsidP="005A04B3">
      <w:pPr>
        <w:jc w:val="both"/>
        <w:rPr>
          <w:rFonts w:ascii="Times New Roman" w:hAnsi="Times New Roman" w:cs="Times New Roman"/>
          <w:noProof/>
          <w:sz w:val="24"/>
        </w:rPr>
      </w:pPr>
      <w:r>
        <w:rPr>
          <w:rFonts w:ascii="Times New Roman" w:hAnsi="Times New Roman"/>
          <w:b/>
          <w:bCs/>
          <w:sz w:val="24"/>
        </w:rPr>
        <w:t>Produktu statistikas klasifikācija atbilstoši darbības veidam (</w:t>
      </w:r>
      <w:r>
        <w:rPr>
          <w:rFonts w:ascii="Times New Roman" w:hAnsi="Times New Roman"/>
          <w:b/>
          <w:bCs/>
          <w:i/>
          <w:iCs/>
          <w:sz w:val="24"/>
        </w:rPr>
        <w:t>CPA</w:t>
      </w:r>
      <w:r>
        <w:rPr>
          <w:rFonts w:ascii="Times New Roman" w:hAnsi="Times New Roman"/>
          <w:b/>
          <w:bCs/>
          <w:sz w:val="24"/>
        </w:rPr>
        <w:t>)</w:t>
      </w:r>
      <w:r>
        <w:rPr>
          <w:rFonts w:ascii="Times New Roman" w:hAnsi="Times New Roman"/>
          <w:sz w:val="24"/>
        </w:rPr>
        <w:t xml:space="preserve"> ir produktu (preču un pakalpojumu) klasifikācija Eiropas Savienības (ES) līmenī.</w:t>
      </w:r>
    </w:p>
    <w:p w14:paraId="71D17668" w14:textId="77777777" w:rsidR="005A04B3" w:rsidRPr="00A96ED6" w:rsidRDefault="005A04B3" w:rsidP="005A04B3">
      <w:pPr>
        <w:jc w:val="both"/>
        <w:rPr>
          <w:rFonts w:ascii="Times New Roman" w:hAnsi="Times New Roman" w:cs="Times New Roman"/>
          <w:noProof/>
          <w:sz w:val="24"/>
        </w:rPr>
      </w:pPr>
    </w:p>
    <w:p w14:paraId="0BB85677"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Produktu klasifikācijas ir paredzētas, lai iedalītu kategorijās produktus, kuriem ir kopīgas īpašības. Tās ir pamatā statistikas datu apkopošanai un aprēķināšanai par šādu produktu ražošanu, izplatīšanu, patēriņu, ārējo tirdzniecību un pārvadāšanu.</w:t>
      </w:r>
    </w:p>
    <w:p w14:paraId="39D9CF40" w14:textId="77777777" w:rsidR="005A04B3" w:rsidRPr="00A96ED6" w:rsidRDefault="005A04B3" w:rsidP="005A04B3">
      <w:pPr>
        <w:jc w:val="both"/>
        <w:rPr>
          <w:rFonts w:ascii="Times New Roman" w:hAnsi="Times New Roman" w:cs="Times New Roman"/>
          <w:noProof/>
          <w:sz w:val="24"/>
        </w:rPr>
      </w:pPr>
    </w:p>
    <w:p w14:paraId="73F090AE"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CPA</w:t>
      </w:r>
      <w:r>
        <w:rPr>
          <w:rFonts w:ascii="Times New Roman" w:hAnsi="Times New Roman"/>
          <w:sz w:val="24"/>
        </w:rPr>
        <w:t xml:space="preserve"> produktu kategorijas ir saistītas ar darbībām, kas noteiktas saimniecisko darbību statistiskajā klasifikācijā Eiropas Kopienā (</w:t>
      </w:r>
      <w:r>
        <w:rPr>
          <w:rFonts w:ascii="Times New Roman" w:hAnsi="Times New Roman"/>
          <w:i/>
          <w:iCs/>
          <w:sz w:val="24"/>
        </w:rPr>
        <w:t>NACE</w:t>
      </w:r>
      <w:r>
        <w:rPr>
          <w:rFonts w:ascii="Times New Roman" w:hAnsi="Times New Roman"/>
          <w:sz w:val="24"/>
        </w:rPr>
        <w:t xml:space="preserve">). Ikviens </w:t>
      </w:r>
      <w:r>
        <w:rPr>
          <w:rFonts w:ascii="Times New Roman" w:hAnsi="Times New Roman"/>
          <w:i/>
          <w:iCs/>
          <w:sz w:val="24"/>
        </w:rPr>
        <w:t>CPA</w:t>
      </w:r>
      <w:r>
        <w:rPr>
          <w:rFonts w:ascii="Times New Roman" w:hAnsi="Times New Roman"/>
          <w:sz w:val="24"/>
        </w:rPr>
        <w:t xml:space="preserve"> produkts neatkarīgi no tā, vai tas ir pārvadājama vai nepārvadājama prece vai pakalpojums, ir jāpiesaista tikai vienai </w:t>
      </w:r>
      <w:r>
        <w:rPr>
          <w:rFonts w:ascii="Times New Roman" w:hAnsi="Times New Roman"/>
          <w:i/>
          <w:iCs/>
          <w:sz w:val="24"/>
        </w:rPr>
        <w:t>NACE</w:t>
      </w:r>
      <w:r>
        <w:rPr>
          <w:rFonts w:ascii="Times New Roman" w:hAnsi="Times New Roman"/>
          <w:sz w:val="24"/>
        </w:rPr>
        <w:t xml:space="preserve"> darbībai. Šī saistība ar </w:t>
      </w:r>
      <w:r>
        <w:rPr>
          <w:rFonts w:ascii="Times New Roman" w:hAnsi="Times New Roman"/>
          <w:i/>
          <w:iCs/>
          <w:sz w:val="24"/>
        </w:rPr>
        <w:t>NACE</w:t>
      </w:r>
      <w:r>
        <w:rPr>
          <w:rFonts w:ascii="Times New Roman" w:hAnsi="Times New Roman"/>
          <w:sz w:val="24"/>
        </w:rPr>
        <w:t xml:space="preserve"> darbībām veido </w:t>
      </w:r>
      <w:r>
        <w:rPr>
          <w:rFonts w:ascii="Times New Roman" w:hAnsi="Times New Roman"/>
          <w:i/>
          <w:iCs/>
          <w:sz w:val="24"/>
        </w:rPr>
        <w:t>CPA</w:t>
      </w:r>
      <w:r>
        <w:rPr>
          <w:rFonts w:ascii="Times New Roman" w:hAnsi="Times New Roman"/>
          <w:sz w:val="24"/>
        </w:rPr>
        <w:t xml:space="preserve"> struktūru, kas paralēla </w:t>
      </w:r>
      <w:r>
        <w:rPr>
          <w:rFonts w:ascii="Times New Roman" w:hAnsi="Times New Roman"/>
          <w:i/>
          <w:iCs/>
          <w:sz w:val="24"/>
        </w:rPr>
        <w:t>NACE</w:t>
      </w:r>
      <w:r>
        <w:rPr>
          <w:rFonts w:ascii="Times New Roman" w:hAnsi="Times New Roman"/>
          <w:sz w:val="24"/>
        </w:rPr>
        <w:t xml:space="preserve"> struktūrai visos līmeņos.</w:t>
      </w:r>
    </w:p>
    <w:p w14:paraId="6EEB5985" w14:textId="77777777" w:rsidR="005A04B3" w:rsidRPr="00A96ED6" w:rsidRDefault="005A04B3" w:rsidP="005A04B3">
      <w:pPr>
        <w:jc w:val="both"/>
        <w:rPr>
          <w:rFonts w:ascii="Times New Roman" w:hAnsi="Times New Roman" w:cs="Times New Roman"/>
          <w:noProof/>
          <w:sz w:val="24"/>
        </w:rPr>
      </w:pPr>
    </w:p>
    <w:p w14:paraId="55D63C53"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xml:space="preserve">: </w:t>
      </w:r>
      <w:r>
        <w:rPr>
          <w:rFonts w:ascii="Times New Roman" w:hAnsi="Times New Roman"/>
          <w:i/>
          <w:iCs/>
          <w:sz w:val="24"/>
        </w:rPr>
        <w:t>Eurostat – Statistics Explained</w:t>
      </w:r>
      <w:r>
        <w:rPr>
          <w:rFonts w:ascii="Times New Roman" w:hAnsi="Times New Roman"/>
          <w:sz w:val="24"/>
        </w:rPr>
        <w:t>, vārdnīca</w:t>
      </w:r>
    </w:p>
    <w:p w14:paraId="16D5237B" w14:textId="77777777" w:rsidR="005A04B3" w:rsidRPr="00A96ED6" w:rsidRDefault="005A04B3" w:rsidP="005A04B3">
      <w:pPr>
        <w:jc w:val="both"/>
        <w:rPr>
          <w:rFonts w:ascii="Times New Roman" w:hAnsi="Times New Roman" w:cs="Times New Roman"/>
          <w:noProof/>
          <w:sz w:val="24"/>
        </w:rPr>
      </w:pPr>
    </w:p>
    <w:p w14:paraId="09BEEBAC" w14:textId="77777777" w:rsidR="005A04B3" w:rsidRPr="00A96ED6" w:rsidRDefault="005A04B3" w:rsidP="005A04B3">
      <w:pPr>
        <w:jc w:val="both"/>
        <w:rPr>
          <w:rFonts w:ascii="Times New Roman" w:hAnsi="Times New Roman" w:cs="Times New Roman"/>
          <w:noProof/>
          <w:sz w:val="24"/>
        </w:rPr>
      </w:pPr>
    </w:p>
    <w:p w14:paraId="7C63CB9F" w14:textId="77777777" w:rsidR="005A04B3" w:rsidRPr="00A96ED6" w:rsidRDefault="005A04B3" w:rsidP="005A04B3">
      <w:pPr>
        <w:jc w:val="both"/>
        <w:rPr>
          <w:rFonts w:ascii="Times New Roman" w:hAnsi="Times New Roman" w:cs="Times New Roman"/>
          <w:noProof/>
          <w:sz w:val="24"/>
        </w:rPr>
      </w:pPr>
      <w:r>
        <w:rPr>
          <w:rFonts w:ascii="Times New Roman" w:hAnsi="Times New Roman"/>
          <w:b/>
          <w:bCs/>
          <w:sz w:val="24"/>
        </w:rPr>
        <w:t>Centrālā produkcijas klasifikācija</w:t>
      </w:r>
      <w:r>
        <w:rPr>
          <w:rFonts w:ascii="Times New Roman" w:hAnsi="Times New Roman"/>
          <w:sz w:val="24"/>
        </w:rPr>
        <w:t xml:space="preserve"> </w:t>
      </w:r>
      <w:r>
        <w:rPr>
          <w:rFonts w:ascii="Times New Roman" w:hAnsi="Times New Roman"/>
          <w:b/>
          <w:bCs/>
          <w:sz w:val="24"/>
        </w:rPr>
        <w:t>(</w:t>
      </w:r>
      <w:r>
        <w:rPr>
          <w:rFonts w:ascii="Times New Roman" w:hAnsi="Times New Roman"/>
          <w:b/>
          <w:bCs/>
          <w:i/>
          <w:iCs/>
          <w:sz w:val="24"/>
        </w:rPr>
        <w:t>CPC</w:t>
      </w:r>
      <w:r>
        <w:rPr>
          <w:rFonts w:ascii="Times New Roman" w:hAnsi="Times New Roman"/>
          <w:b/>
          <w:bCs/>
          <w:sz w:val="24"/>
        </w:rPr>
        <w:t>)</w:t>
      </w:r>
      <w:r>
        <w:rPr>
          <w:rFonts w:ascii="Times New Roman" w:hAnsi="Times New Roman"/>
          <w:sz w:val="24"/>
        </w:rPr>
        <w:t xml:space="preserve"> veido vienotu produktu klasifikāciju, kas attiecas uz precēm un pakalpojumiem. To izmanto kā starptautisko standartu darbībām, kuru mērķis ir jebkāda veida datu vākšana un tabulēšana, saistībā ar ko nepieciešama sīkāka informācija par produktu, tostarp rūpniecisko ražošanu, nacionālajiem kontiem, pakalpojumu sniegšanas nozarēm, vietējo un starptautisko preču tirdzniecību, starptautisko pakalpojumu sniegšanu, maksājumu bilanci un statistiku par patēriņu un cenām. Uz </w:t>
      </w:r>
      <w:r>
        <w:rPr>
          <w:rFonts w:ascii="Times New Roman" w:hAnsi="Times New Roman"/>
          <w:i/>
          <w:iCs/>
          <w:sz w:val="24"/>
        </w:rPr>
        <w:t>CPC</w:t>
      </w:r>
      <w:r>
        <w:rPr>
          <w:rFonts w:ascii="Times New Roman" w:hAnsi="Times New Roman"/>
          <w:sz w:val="24"/>
        </w:rPr>
        <w:t xml:space="preserve"> 2. versiju balstīto statistiku izmanto, sīki pētot darījumus ar precēm un pakalpojumiem un kā pamatu īpašiem mērķiem paredzētu preču un pakalpojumu sarakstu izveidei, piemēram, preču statistikas apsekojuma veikšanai.</w:t>
      </w:r>
    </w:p>
    <w:p w14:paraId="1B877E10" w14:textId="77777777" w:rsidR="005A04B3" w:rsidRPr="00A96ED6" w:rsidRDefault="005A04B3" w:rsidP="005A04B3">
      <w:pPr>
        <w:jc w:val="both"/>
        <w:rPr>
          <w:rFonts w:ascii="Times New Roman" w:hAnsi="Times New Roman" w:cs="Times New Roman"/>
          <w:noProof/>
          <w:sz w:val="24"/>
        </w:rPr>
      </w:pPr>
    </w:p>
    <w:p w14:paraId="37FBE37C"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Apvienoto Nāciju Organizācijas Statistikas nodaļa.</w:t>
      </w:r>
    </w:p>
    <w:p w14:paraId="5552E450" w14:textId="77777777" w:rsidR="005A04B3" w:rsidRPr="00A96ED6" w:rsidRDefault="005A04B3" w:rsidP="005A04B3">
      <w:pPr>
        <w:jc w:val="both"/>
        <w:rPr>
          <w:rFonts w:ascii="Times New Roman" w:hAnsi="Times New Roman" w:cs="Times New Roman"/>
          <w:noProof/>
          <w:sz w:val="24"/>
        </w:rPr>
      </w:pPr>
    </w:p>
    <w:p w14:paraId="680DA9DA" w14:textId="77777777" w:rsidR="005A04B3" w:rsidRPr="00A96ED6" w:rsidRDefault="005A04B3" w:rsidP="005A04B3">
      <w:pPr>
        <w:jc w:val="both"/>
        <w:rPr>
          <w:rFonts w:ascii="Times New Roman" w:hAnsi="Times New Roman" w:cs="Times New Roman"/>
          <w:noProof/>
          <w:sz w:val="24"/>
        </w:rPr>
      </w:pPr>
    </w:p>
    <w:p w14:paraId="6F39F366" w14:textId="77777777" w:rsidR="005A04B3" w:rsidRPr="00A96ED6" w:rsidRDefault="005A04B3" w:rsidP="005A04B3">
      <w:pPr>
        <w:jc w:val="both"/>
        <w:rPr>
          <w:rFonts w:ascii="Times New Roman" w:hAnsi="Times New Roman" w:cs="Times New Roman"/>
          <w:noProof/>
          <w:sz w:val="24"/>
        </w:rPr>
      </w:pPr>
      <w:r>
        <w:rPr>
          <w:rFonts w:ascii="Times New Roman" w:hAnsi="Times New Roman"/>
          <w:b/>
          <w:bCs/>
          <w:sz w:val="24"/>
        </w:rPr>
        <w:t>Eiropas nacionālo un reģionālo kontu sistēma (ESA 2010)</w:t>
      </w:r>
      <w:r>
        <w:rPr>
          <w:rFonts w:ascii="Times New Roman" w:hAnsi="Times New Roman"/>
          <w:sz w:val="24"/>
        </w:rPr>
        <w:t xml:space="preserve"> ir jaunākā starptautiskā mērogā atbilstošā Eiropas Savienības uzskaites sistēma sistemātiskai un sīkai ekonomikas raksturošanai. To ieviesa 2014. gada septembrī, un kopš tā brīža ES dalībvalstis pārsūta datus </w:t>
      </w:r>
      <w:r>
        <w:rPr>
          <w:rFonts w:ascii="Times New Roman" w:hAnsi="Times New Roman"/>
          <w:i/>
          <w:iCs/>
          <w:sz w:val="24"/>
        </w:rPr>
        <w:t>Eurostat</w:t>
      </w:r>
      <w:r>
        <w:rPr>
          <w:rFonts w:ascii="Times New Roman" w:hAnsi="Times New Roman"/>
          <w:sz w:val="24"/>
        </w:rPr>
        <w:t xml:space="preserve"> saskaņā ar ESA 2010 noteikumiem.</w:t>
      </w:r>
    </w:p>
    <w:p w14:paraId="1D3B7CC7" w14:textId="77777777" w:rsidR="005A04B3" w:rsidRPr="00A96ED6" w:rsidRDefault="005A04B3" w:rsidP="005A04B3">
      <w:pPr>
        <w:jc w:val="both"/>
        <w:rPr>
          <w:rFonts w:ascii="Times New Roman" w:hAnsi="Times New Roman" w:cs="Times New Roman"/>
          <w:noProof/>
          <w:sz w:val="24"/>
        </w:rPr>
      </w:pPr>
    </w:p>
    <w:p w14:paraId="0E2EA75A" w14:textId="77777777" w:rsidR="005A04B3" w:rsidRPr="00A96ED6" w:rsidRDefault="005A04B3" w:rsidP="00720691">
      <w:pPr>
        <w:keepNext/>
        <w:keepLines/>
        <w:jc w:val="both"/>
        <w:rPr>
          <w:rFonts w:ascii="Times New Roman" w:hAnsi="Times New Roman" w:cs="Times New Roman"/>
          <w:noProof/>
          <w:sz w:val="24"/>
        </w:rPr>
      </w:pPr>
      <w:r>
        <w:rPr>
          <w:rFonts w:ascii="Times New Roman" w:hAnsi="Times New Roman"/>
          <w:sz w:val="24"/>
        </w:rPr>
        <w:lastRenderedPageBreak/>
        <w:t xml:space="preserve">ESA 2010 piemērošanas jomas un jēdzienu ziņā atšķiras no tās priekšgājējas </w:t>
      </w:r>
      <w:hyperlink r:id="rId88" w:history="1">
        <w:r>
          <w:rPr>
            <w:rStyle w:val="Hyperlink"/>
            <w:rFonts w:ascii="Times New Roman" w:hAnsi="Times New Roman"/>
            <w:sz w:val="24"/>
            <w:u w:val="none"/>
          </w:rPr>
          <w:t>ESA 95</w:t>
        </w:r>
      </w:hyperlink>
      <w:r>
        <w:rPr>
          <w:rFonts w:ascii="Times New Roman" w:hAnsi="Times New Roman"/>
          <w:sz w:val="24"/>
        </w:rPr>
        <w:t xml:space="preserve">, atspoguļojot attīstību mūsdienu ekonomikas novērtēšanā, sasniegumus metodiskajos pētījumos, kā arī lietotāju vajadzības. ESA 2010 struktūra atbilst pasaules mēroga vadlīnijām par tautsaimniecības uzskaiti, kas ietvertas 2008. gada </w:t>
      </w:r>
      <w:hyperlink r:id="rId89" w:history="1">
        <w:r>
          <w:rPr>
            <w:rStyle w:val="Hyperlink"/>
            <w:rFonts w:ascii="Times New Roman" w:hAnsi="Times New Roman"/>
            <w:sz w:val="24"/>
            <w:u w:val="none"/>
          </w:rPr>
          <w:t>nacionālo kontu sistēmā</w:t>
        </w:r>
      </w:hyperlink>
      <w:r>
        <w:rPr>
          <w:rFonts w:ascii="Times New Roman" w:hAnsi="Times New Roman"/>
          <w:color w:val="0066FF"/>
          <w:sz w:val="24"/>
        </w:rPr>
        <w:t xml:space="preserve"> </w:t>
      </w:r>
      <w:r>
        <w:rPr>
          <w:rFonts w:ascii="Times New Roman" w:hAnsi="Times New Roman"/>
          <w:sz w:val="24"/>
        </w:rPr>
        <w:t>(SNA 2008).</w:t>
      </w:r>
    </w:p>
    <w:p w14:paraId="2ED6DEFE" w14:textId="77777777" w:rsidR="005A04B3" w:rsidRPr="00A96ED6" w:rsidRDefault="005A04B3" w:rsidP="005A04B3">
      <w:pPr>
        <w:jc w:val="both"/>
        <w:rPr>
          <w:rFonts w:ascii="Times New Roman" w:hAnsi="Times New Roman" w:cs="Times New Roman"/>
          <w:noProof/>
          <w:sz w:val="24"/>
        </w:rPr>
      </w:pPr>
    </w:p>
    <w:p w14:paraId="04359211"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xml:space="preserve">: </w:t>
      </w:r>
      <w:r>
        <w:rPr>
          <w:rFonts w:ascii="Times New Roman" w:hAnsi="Times New Roman"/>
          <w:i/>
          <w:iCs/>
          <w:sz w:val="24"/>
        </w:rPr>
        <w:t>Eurostat – Statistics Explained</w:t>
      </w:r>
      <w:r>
        <w:rPr>
          <w:rFonts w:ascii="Times New Roman" w:hAnsi="Times New Roman"/>
          <w:sz w:val="24"/>
        </w:rPr>
        <w:t>,vārdnīca</w:t>
      </w:r>
    </w:p>
    <w:p w14:paraId="163136D9" w14:textId="77777777" w:rsidR="005A04B3" w:rsidRPr="00A96ED6" w:rsidRDefault="005A04B3" w:rsidP="005A04B3">
      <w:pPr>
        <w:jc w:val="both"/>
        <w:rPr>
          <w:rFonts w:ascii="Times New Roman" w:hAnsi="Times New Roman" w:cs="Times New Roman"/>
          <w:noProof/>
          <w:sz w:val="24"/>
        </w:rPr>
      </w:pPr>
    </w:p>
    <w:p w14:paraId="7911DDCC" w14:textId="77777777" w:rsidR="005A04B3" w:rsidRPr="00A96ED6" w:rsidRDefault="005A04B3" w:rsidP="005A04B3">
      <w:pPr>
        <w:jc w:val="both"/>
        <w:rPr>
          <w:rFonts w:ascii="Times New Roman" w:hAnsi="Times New Roman" w:cs="Times New Roman"/>
          <w:noProof/>
          <w:sz w:val="24"/>
        </w:rPr>
      </w:pPr>
    </w:p>
    <w:p w14:paraId="3D76D970" w14:textId="77777777" w:rsidR="005A04B3" w:rsidRPr="00A96ED6" w:rsidRDefault="005A04B3" w:rsidP="005A04B3">
      <w:pPr>
        <w:jc w:val="both"/>
        <w:rPr>
          <w:rFonts w:ascii="Times New Roman" w:hAnsi="Times New Roman" w:cs="Times New Roman"/>
          <w:noProof/>
          <w:sz w:val="24"/>
        </w:rPr>
      </w:pPr>
      <w:r>
        <w:rPr>
          <w:rFonts w:ascii="Times New Roman" w:hAnsi="Times New Roman"/>
          <w:b/>
          <w:bCs/>
          <w:sz w:val="24"/>
        </w:rPr>
        <w:t>Izvērstā maksājumu bilances pakalpojumu klasifikācija (EBOPS 2010)</w:t>
      </w:r>
      <w:r>
        <w:rPr>
          <w:rFonts w:ascii="Times New Roman" w:hAnsi="Times New Roman"/>
          <w:sz w:val="24"/>
        </w:rPr>
        <w:t xml:space="preserve"> ir klasifikācija, ko parasti izmanto, sniedzot informāciju par starptautisko pakalpojumu tirdzniecību. Tā ir raksturota MSITS 2010, un tā ir balstīta uz BPM6 minētajām definīcijām.</w:t>
      </w:r>
    </w:p>
    <w:p w14:paraId="1380811F" w14:textId="77777777" w:rsidR="005A04B3" w:rsidRPr="00A96ED6" w:rsidRDefault="005A04B3" w:rsidP="005A04B3">
      <w:pPr>
        <w:jc w:val="both"/>
        <w:rPr>
          <w:rFonts w:ascii="Times New Roman" w:hAnsi="Times New Roman" w:cs="Times New Roman"/>
          <w:noProof/>
          <w:sz w:val="24"/>
        </w:rPr>
      </w:pPr>
    </w:p>
    <w:p w14:paraId="43E63729"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w:t>
      </w:r>
      <w:r>
        <w:rPr>
          <w:rFonts w:ascii="Times New Roman" w:hAnsi="Times New Roman"/>
          <w:b/>
          <w:sz w:val="24"/>
        </w:rPr>
        <w:t xml:space="preserve"> </w:t>
      </w:r>
      <w:r>
        <w:rPr>
          <w:rFonts w:ascii="Times New Roman" w:hAnsi="Times New Roman"/>
          <w:sz w:val="24"/>
        </w:rPr>
        <w:t>MSITS 2010</w:t>
      </w:r>
    </w:p>
    <w:p w14:paraId="71DF02DF" w14:textId="77777777" w:rsidR="005A04B3" w:rsidRPr="00A96ED6" w:rsidRDefault="005A04B3" w:rsidP="005A04B3">
      <w:pPr>
        <w:jc w:val="both"/>
        <w:rPr>
          <w:rFonts w:ascii="Times New Roman" w:hAnsi="Times New Roman" w:cs="Times New Roman"/>
          <w:noProof/>
          <w:sz w:val="24"/>
        </w:rPr>
      </w:pPr>
    </w:p>
    <w:p w14:paraId="137E2332" w14:textId="77777777" w:rsidR="005A04B3" w:rsidRPr="00A96ED6" w:rsidRDefault="005A04B3" w:rsidP="005A04B3">
      <w:pPr>
        <w:jc w:val="both"/>
        <w:rPr>
          <w:rFonts w:ascii="Times New Roman" w:hAnsi="Times New Roman" w:cs="Times New Roman"/>
          <w:noProof/>
          <w:sz w:val="24"/>
        </w:rPr>
      </w:pPr>
    </w:p>
    <w:p w14:paraId="6918E424" w14:textId="77777777" w:rsidR="005A04B3" w:rsidRPr="00A96ED6" w:rsidRDefault="005A04B3" w:rsidP="005A04B3">
      <w:pPr>
        <w:jc w:val="both"/>
        <w:rPr>
          <w:rFonts w:ascii="Times New Roman" w:hAnsi="Times New Roman" w:cs="Times New Roman"/>
          <w:noProof/>
          <w:color w:val="333333"/>
          <w:sz w:val="24"/>
        </w:rPr>
      </w:pPr>
      <w:r>
        <w:rPr>
          <w:rFonts w:ascii="Times New Roman" w:hAnsi="Times New Roman"/>
          <w:b/>
          <w:bCs/>
          <w:color w:val="333333"/>
          <w:sz w:val="24"/>
        </w:rPr>
        <w:t>Ārvalstu saistītu uzņēmumu statistika (</w:t>
      </w:r>
      <w:r>
        <w:rPr>
          <w:rFonts w:ascii="Times New Roman" w:hAnsi="Times New Roman"/>
          <w:b/>
          <w:bCs/>
          <w:i/>
          <w:iCs/>
          <w:color w:val="333333"/>
          <w:sz w:val="24"/>
        </w:rPr>
        <w:t>FATS</w:t>
      </w:r>
      <w:r>
        <w:rPr>
          <w:rFonts w:ascii="Times New Roman" w:hAnsi="Times New Roman"/>
          <w:b/>
          <w:bCs/>
          <w:color w:val="333333"/>
          <w:sz w:val="24"/>
        </w:rPr>
        <w:t>)</w:t>
      </w:r>
      <w:r>
        <w:rPr>
          <w:rFonts w:ascii="Times New Roman" w:hAnsi="Times New Roman"/>
          <w:color w:val="333333"/>
          <w:sz w:val="24"/>
        </w:rPr>
        <w:t xml:space="preserve"> raksturo to </w:t>
      </w:r>
      <w:r>
        <w:rPr>
          <w:rFonts w:ascii="Times New Roman" w:hAnsi="Times New Roman"/>
          <w:b/>
          <w:bCs/>
          <w:color w:val="333333"/>
          <w:sz w:val="24"/>
        </w:rPr>
        <w:t>ārvalstu saistītu uzņēmumu</w:t>
      </w:r>
      <w:r>
        <w:rPr>
          <w:rFonts w:ascii="Times New Roman" w:hAnsi="Times New Roman"/>
          <w:color w:val="333333"/>
          <w:sz w:val="24"/>
        </w:rPr>
        <w:t xml:space="preserve"> darbību, kas ir rezidenti kādā valstī vai reģionā, piemēram, Eiropas Savienībā (ES), un kas atrodas tādu (ar daudznacionālu uzņēmumu saistītu) uzņēmumu īpašumā vai kontrolē, kas atrodas ārpus šīs valsts vai reģiona.</w:t>
      </w:r>
    </w:p>
    <w:p w14:paraId="7AF53502" w14:textId="77777777" w:rsidR="005A04B3" w:rsidRPr="00A96ED6" w:rsidRDefault="005A04B3" w:rsidP="005A04B3">
      <w:pPr>
        <w:jc w:val="both"/>
        <w:rPr>
          <w:rFonts w:ascii="Times New Roman" w:hAnsi="Times New Roman" w:cs="Times New Roman"/>
          <w:noProof/>
          <w:sz w:val="24"/>
        </w:rPr>
      </w:pPr>
    </w:p>
    <w:p w14:paraId="2BFF7834" w14:textId="77777777" w:rsidR="005A04B3" w:rsidRPr="00A96ED6" w:rsidRDefault="005A04B3" w:rsidP="005A04B3">
      <w:pPr>
        <w:jc w:val="both"/>
        <w:rPr>
          <w:rFonts w:ascii="Times New Roman" w:hAnsi="Times New Roman" w:cs="Times New Roman"/>
          <w:noProof/>
          <w:color w:val="333333"/>
          <w:sz w:val="24"/>
        </w:rPr>
      </w:pPr>
      <w:r>
        <w:rPr>
          <w:rFonts w:ascii="Times New Roman" w:hAnsi="Times New Roman"/>
          <w:color w:val="333333"/>
          <w:sz w:val="24"/>
        </w:rPr>
        <w:t xml:space="preserve">Iekšējā </w:t>
      </w:r>
      <w:r>
        <w:rPr>
          <w:rFonts w:ascii="Times New Roman" w:hAnsi="Times New Roman"/>
          <w:b/>
          <w:bCs/>
          <w:i/>
          <w:iCs/>
          <w:color w:val="333333"/>
          <w:sz w:val="24"/>
        </w:rPr>
        <w:t>FATS</w:t>
      </w:r>
      <w:r>
        <w:rPr>
          <w:rFonts w:ascii="Times New Roman" w:hAnsi="Times New Roman"/>
          <w:color w:val="333333"/>
          <w:sz w:val="24"/>
        </w:rPr>
        <w:t xml:space="preserve"> raksturo to ārvalstu saistītu uzņēmumu kopējo darbību, kas ir rezidentvienības informāciju apkopojošajā valstī. Ārvalstu saistīts uzņēmums iekšējās </w:t>
      </w:r>
      <w:r>
        <w:rPr>
          <w:rFonts w:ascii="Times New Roman" w:hAnsi="Times New Roman"/>
          <w:b/>
          <w:bCs/>
          <w:i/>
          <w:iCs/>
          <w:color w:val="333333"/>
          <w:sz w:val="24"/>
        </w:rPr>
        <w:t>FATS</w:t>
      </w:r>
      <w:r>
        <w:rPr>
          <w:rFonts w:ascii="Times New Roman" w:hAnsi="Times New Roman"/>
          <w:color w:val="333333"/>
          <w:sz w:val="24"/>
        </w:rPr>
        <w:t xml:space="preserve"> izpratnē ir informāciju apkopojošajā valstī rezidents uzņēmums, ko kontrolē institucionālā vienība, kas nav informāciju apkopojošās valsts rezidentvienība. Vienkāršāk sakot, iekšējā </w:t>
      </w:r>
      <w:r>
        <w:rPr>
          <w:rFonts w:ascii="Times New Roman" w:hAnsi="Times New Roman"/>
          <w:b/>
          <w:bCs/>
          <w:i/>
          <w:iCs/>
          <w:color w:val="333333"/>
          <w:sz w:val="24"/>
        </w:rPr>
        <w:t>FATS</w:t>
      </w:r>
      <w:r>
        <w:rPr>
          <w:rFonts w:ascii="Times New Roman" w:hAnsi="Times New Roman"/>
          <w:color w:val="333333"/>
          <w:sz w:val="24"/>
        </w:rPr>
        <w:t xml:space="preserve"> raksturo to, cik daudz darba vietu, cik lielu apgrozījumu u. c. veido ārvalstu ieguldītāji attiecīgajā ES uzņēmējvalstī. </w:t>
      </w:r>
      <w:r>
        <w:rPr>
          <w:rFonts w:ascii="Times New Roman" w:hAnsi="Times New Roman"/>
          <w:i/>
          <w:iCs/>
          <w:color w:val="333333"/>
          <w:sz w:val="24"/>
        </w:rPr>
        <w:t>FDI</w:t>
      </w:r>
      <w:r>
        <w:rPr>
          <w:rFonts w:ascii="Times New Roman" w:hAnsi="Times New Roman"/>
          <w:color w:val="333333"/>
          <w:sz w:val="24"/>
        </w:rPr>
        <w:t xml:space="preserve"> statistika sniedz priekšstatu par ārvalstnieku kopējā ieguldītā kapitāla apmēru attiecīgajā ES valstī, taču </w:t>
      </w:r>
      <w:r>
        <w:rPr>
          <w:rFonts w:ascii="Times New Roman" w:hAnsi="Times New Roman"/>
          <w:i/>
          <w:iCs/>
          <w:color w:val="333333"/>
          <w:sz w:val="24"/>
        </w:rPr>
        <w:t>FATS</w:t>
      </w:r>
      <w:r>
        <w:rPr>
          <w:rFonts w:ascii="Times New Roman" w:hAnsi="Times New Roman"/>
          <w:color w:val="333333"/>
          <w:sz w:val="24"/>
        </w:rPr>
        <w:t xml:space="preserve"> papildina šo informāciju, sniedzot priekšstatu par šo ieguldījumu ekonomisko ietekmi ES jaunu darba vietu u. c. apstākļu ziņā.</w:t>
      </w:r>
    </w:p>
    <w:p w14:paraId="02B31AB7" w14:textId="77777777" w:rsidR="005A04B3" w:rsidRPr="00A96ED6" w:rsidRDefault="005A04B3" w:rsidP="005A04B3">
      <w:pPr>
        <w:jc w:val="both"/>
        <w:rPr>
          <w:rFonts w:ascii="Times New Roman" w:hAnsi="Times New Roman" w:cs="Times New Roman"/>
          <w:noProof/>
          <w:color w:val="333333"/>
          <w:sz w:val="24"/>
        </w:rPr>
      </w:pPr>
    </w:p>
    <w:p w14:paraId="2C149E52" w14:textId="77777777" w:rsidR="005A04B3" w:rsidRPr="00A96ED6" w:rsidRDefault="005A04B3" w:rsidP="005A04B3">
      <w:pPr>
        <w:jc w:val="both"/>
        <w:rPr>
          <w:rFonts w:ascii="Times New Roman" w:hAnsi="Times New Roman" w:cs="Times New Roman"/>
          <w:noProof/>
          <w:color w:val="333333"/>
          <w:sz w:val="24"/>
        </w:rPr>
      </w:pPr>
      <w:r>
        <w:rPr>
          <w:rFonts w:ascii="Times New Roman" w:hAnsi="Times New Roman"/>
          <w:color w:val="333333"/>
          <w:sz w:val="24"/>
        </w:rPr>
        <w:t xml:space="preserve">Ārējā </w:t>
      </w:r>
      <w:r>
        <w:rPr>
          <w:rFonts w:ascii="Times New Roman" w:hAnsi="Times New Roman"/>
          <w:b/>
          <w:bCs/>
          <w:i/>
          <w:iCs/>
          <w:color w:val="333333"/>
          <w:sz w:val="24"/>
        </w:rPr>
        <w:t>FATS</w:t>
      </w:r>
      <w:r>
        <w:rPr>
          <w:rFonts w:ascii="Times New Roman" w:hAnsi="Times New Roman"/>
          <w:color w:val="333333"/>
          <w:sz w:val="24"/>
        </w:rPr>
        <w:t xml:space="preserve"> raksturo to ārvalstu saistītu uzņēmumu darbību ārvalstīs, ko kontrolē informāciju apkopojošā valsts. Ārvalstu saistīts uzņēmums ārējās </w:t>
      </w:r>
      <w:r>
        <w:rPr>
          <w:rFonts w:ascii="Times New Roman" w:hAnsi="Times New Roman"/>
          <w:b/>
          <w:bCs/>
          <w:i/>
          <w:iCs/>
          <w:color w:val="333333"/>
          <w:sz w:val="24"/>
        </w:rPr>
        <w:t>FATS</w:t>
      </w:r>
      <w:r>
        <w:rPr>
          <w:rFonts w:ascii="Times New Roman" w:hAnsi="Times New Roman"/>
          <w:color w:val="333333"/>
          <w:sz w:val="24"/>
        </w:rPr>
        <w:t xml:space="preserve"> izpratnē ir informāciju apkopojošajā valstī nerezidents uzņēmums, ko kontrolē institucionālā vienība, kas ir informāciju apkopojošās valsts rezidentvienība. Vienkāršāk sakot, ārējā </w:t>
      </w:r>
      <w:r>
        <w:rPr>
          <w:rFonts w:ascii="Times New Roman" w:hAnsi="Times New Roman"/>
          <w:i/>
          <w:iCs/>
          <w:color w:val="333333"/>
          <w:sz w:val="24"/>
        </w:rPr>
        <w:t>FATS</w:t>
      </w:r>
      <w:r>
        <w:rPr>
          <w:rFonts w:ascii="Times New Roman" w:hAnsi="Times New Roman"/>
          <w:color w:val="333333"/>
          <w:sz w:val="24"/>
        </w:rPr>
        <w:t xml:space="preserve"> norāda, piemēram, cik daudz darbinieku nodarbina ārvalstī esošu ES uzņēmumu saistīti uzņēmumi. Šajā gadījumā ārējā </w:t>
      </w:r>
      <w:r>
        <w:rPr>
          <w:rFonts w:ascii="Times New Roman" w:hAnsi="Times New Roman"/>
          <w:i/>
          <w:iCs/>
          <w:color w:val="333333"/>
          <w:sz w:val="24"/>
        </w:rPr>
        <w:t>FATS</w:t>
      </w:r>
      <w:r>
        <w:rPr>
          <w:rFonts w:ascii="Times New Roman" w:hAnsi="Times New Roman"/>
          <w:color w:val="333333"/>
          <w:sz w:val="24"/>
        </w:rPr>
        <w:t xml:space="preserve"> sniedz priekšstatu par ES ieguldījumu ekonomisko ietekmi ārvalstīs.</w:t>
      </w:r>
    </w:p>
    <w:p w14:paraId="2E0A8057" w14:textId="77777777" w:rsidR="005A04B3" w:rsidRPr="00A96ED6" w:rsidRDefault="005A04B3" w:rsidP="005A04B3">
      <w:pPr>
        <w:jc w:val="both"/>
        <w:rPr>
          <w:rFonts w:ascii="Times New Roman" w:hAnsi="Times New Roman" w:cs="Times New Roman"/>
          <w:noProof/>
          <w:color w:val="333333"/>
          <w:sz w:val="24"/>
        </w:rPr>
      </w:pPr>
    </w:p>
    <w:p w14:paraId="63EA5E33"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xml:space="preserve">: </w:t>
      </w:r>
      <w:r>
        <w:rPr>
          <w:rFonts w:ascii="Times New Roman" w:hAnsi="Times New Roman"/>
          <w:i/>
          <w:iCs/>
          <w:sz w:val="24"/>
        </w:rPr>
        <w:t>Eurostat – Statistics Explained</w:t>
      </w:r>
      <w:r>
        <w:rPr>
          <w:rFonts w:ascii="Times New Roman" w:hAnsi="Times New Roman"/>
          <w:sz w:val="24"/>
        </w:rPr>
        <w:t>, vārdnīca</w:t>
      </w:r>
    </w:p>
    <w:p w14:paraId="312CA724" w14:textId="77777777" w:rsidR="005A04B3" w:rsidRPr="00A96ED6" w:rsidRDefault="005A04B3" w:rsidP="005A04B3">
      <w:pPr>
        <w:jc w:val="both"/>
        <w:rPr>
          <w:rFonts w:ascii="Times New Roman" w:hAnsi="Times New Roman" w:cs="Times New Roman"/>
          <w:noProof/>
          <w:sz w:val="24"/>
        </w:rPr>
      </w:pPr>
    </w:p>
    <w:p w14:paraId="1914D70A" w14:textId="77777777" w:rsidR="005A04B3" w:rsidRPr="00A96ED6" w:rsidRDefault="005A04B3" w:rsidP="005A04B3">
      <w:pPr>
        <w:jc w:val="both"/>
        <w:rPr>
          <w:rFonts w:ascii="Times New Roman" w:hAnsi="Times New Roman" w:cs="Times New Roman"/>
          <w:noProof/>
          <w:sz w:val="24"/>
        </w:rPr>
      </w:pPr>
    </w:p>
    <w:p w14:paraId="4F8A4EA2" w14:textId="77777777" w:rsidR="005A04B3" w:rsidRPr="00A96ED6" w:rsidRDefault="005A04B3" w:rsidP="005A04B3">
      <w:pPr>
        <w:jc w:val="both"/>
        <w:rPr>
          <w:rFonts w:ascii="Times New Roman" w:hAnsi="Times New Roman" w:cs="Times New Roman"/>
          <w:noProof/>
          <w:sz w:val="24"/>
        </w:rPr>
      </w:pPr>
      <w:r>
        <w:rPr>
          <w:rFonts w:ascii="Times New Roman" w:hAnsi="Times New Roman"/>
          <w:b/>
          <w:bCs/>
          <w:sz w:val="24"/>
        </w:rPr>
        <w:t>Ārvalstu tiešie ieguldījumi (</w:t>
      </w:r>
      <w:r>
        <w:rPr>
          <w:rFonts w:ascii="Times New Roman" w:hAnsi="Times New Roman"/>
          <w:b/>
          <w:bCs/>
          <w:i/>
          <w:iCs/>
          <w:sz w:val="24"/>
        </w:rPr>
        <w:t>FDI</w:t>
      </w:r>
      <w:r>
        <w:rPr>
          <w:rFonts w:ascii="Times New Roman" w:hAnsi="Times New Roman"/>
          <w:b/>
          <w:bCs/>
          <w:sz w:val="24"/>
        </w:rPr>
        <w:t>)</w:t>
      </w:r>
      <w:r>
        <w:rPr>
          <w:rFonts w:ascii="Times New Roman" w:hAnsi="Times New Roman"/>
          <w:sz w:val="24"/>
        </w:rPr>
        <w:t xml:space="preserve"> ir starptautiski ieguldījumi, ko uzrāda maksājumu bilances kontos. Būtībā rezidentvienība vienā valstī vēlas nodibināt noturīgu interesi par kādā citā valstī esošu rezidentu uzņēmumu. Noturīga interese nozīmē to, ka starp tiešo ieguldītāju un uzņēmumu pastāv ilgstošas attiecības un ka ieguldītājam ir ievērojama ietekme uz šā uzņēmuma vadību.</w:t>
      </w:r>
    </w:p>
    <w:p w14:paraId="07F778F1" w14:textId="77777777" w:rsidR="005A04B3" w:rsidRPr="00A96ED6" w:rsidRDefault="005A04B3" w:rsidP="005A04B3">
      <w:pPr>
        <w:jc w:val="both"/>
        <w:rPr>
          <w:rFonts w:ascii="Times New Roman" w:hAnsi="Times New Roman" w:cs="Times New Roman"/>
          <w:noProof/>
          <w:sz w:val="24"/>
        </w:rPr>
      </w:pPr>
    </w:p>
    <w:p w14:paraId="3BE77218"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Tiešo ieguldījumu uzņēmums ir uzņēmums, kurā tiešajam ieguldītājam pieder 10 % vai vairāk parasto akciju vai balsstiesīgo akciju (reģistrēta uzņēmuma gadījumā), vai to ekvivalentu (nereģistrēta uzņēmuma gadījumā).</w:t>
      </w:r>
    </w:p>
    <w:p w14:paraId="3910D391" w14:textId="77777777" w:rsidR="005A04B3" w:rsidRPr="00A96ED6" w:rsidRDefault="005A04B3" w:rsidP="005A04B3">
      <w:pPr>
        <w:jc w:val="both"/>
        <w:rPr>
          <w:rFonts w:ascii="Times New Roman" w:hAnsi="Times New Roman" w:cs="Times New Roman"/>
          <w:noProof/>
          <w:sz w:val="24"/>
        </w:rPr>
      </w:pPr>
    </w:p>
    <w:p w14:paraId="55913B24"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xml:space="preserve">: </w:t>
      </w:r>
      <w:r>
        <w:rPr>
          <w:rFonts w:ascii="Times New Roman" w:hAnsi="Times New Roman"/>
          <w:i/>
          <w:iCs/>
          <w:sz w:val="24"/>
        </w:rPr>
        <w:t>Eurostat – Statistics Explained</w:t>
      </w:r>
      <w:r>
        <w:rPr>
          <w:rFonts w:ascii="Times New Roman" w:hAnsi="Times New Roman"/>
          <w:sz w:val="24"/>
        </w:rPr>
        <w:t>: vārdnīca</w:t>
      </w:r>
    </w:p>
    <w:p w14:paraId="3F96A946" w14:textId="77777777" w:rsidR="005A04B3" w:rsidRPr="00A96ED6" w:rsidRDefault="005A04B3" w:rsidP="005A04B3">
      <w:pPr>
        <w:jc w:val="both"/>
        <w:rPr>
          <w:rFonts w:ascii="Times New Roman" w:hAnsi="Times New Roman" w:cs="Times New Roman"/>
          <w:noProof/>
          <w:sz w:val="24"/>
        </w:rPr>
      </w:pPr>
    </w:p>
    <w:p w14:paraId="11E8AA10" w14:textId="77777777" w:rsidR="005A04B3" w:rsidRPr="00A96ED6" w:rsidRDefault="005A04B3" w:rsidP="005A04B3">
      <w:pPr>
        <w:jc w:val="both"/>
        <w:rPr>
          <w:rFonts w:ascii="Times New Roman" w:hAnsi="Times New Roman" w:cs="Times New Roman"/>
          <w:noProof/>
          <w:sz w:val="24"/>
        </w:rPr>
      </w:pPr>
    </w:p>
    <w:p w14:paraId="25D0F42B" w14:textId="77777777" w:rsidR="005A04B3" w:rsidRPr="00A96ED6" w:rsidRDefault="005A04B3" w:rsidP="00430FF8">
      <w:pPr>
        <w:keepNext/>
        <w:keepLines/>
        <w:jc w:val="both"/>
        <w:rPr>
          <w:rFonts w:ascii="Times New Roman" w:hAnsi="Times New Roman" w:cs="Times New Roman"/>
          <w:noProof/>
          <w:sz w:val="24"/>
        </w:rPr>
      </w:pPr>
      <w:r>
        <w:rPr>
          <w:rFonts w:ascii="Times New Roman" w:hAnsi="Times New Roman"/>
          <w:b/>
          <w:bCs/>
          <w:sz w:val="24"/>
        </w:rPr>
        <w:t>PTO Vispārējā vienošanās par pakalpojumu tirdzniecību (</w:t>
      </w:r>
      <w:r>
        <w:rPr>
          <w:rFonts w:ascii="Times New Roman" w:hAnsi="Times New Roman"/>
          <w:b/>
          <w:bCs/>
          <w:i/>
          <w:iCs/>
          <w:sz w:val="24"/>
        </w:rPr>
        <w:t>GATS</w:t>
      </w:r>
      <w:r>
        <w:rPr>
          <w:rFonts w:ascii="Times New Roman" w:hAnsi="Times New Roman"/>
          <w:b/>
          <w:bCs/>
          <w:sz w:val="24"/>
        </w:rPr>
        <w:t>)</w:t>
      </w:r>
      <w:r>
        <w:rPr>
          <w:rFonts w:ascii="Times New Roman" w:hAnsi="Times New Roman"/>
          <w:sz w:val="24"/>
        </w:rPr>
        <w:t xml:space="preserve">, kas ir spēkā kopš 1995. gada, bija pirmā daudzpusējā tirdzniecības vienošanās, kas attiecās uz pakalpojumiem. </w:t>
      </w:r>
      <w:r>
        <w:rPr>
          <w:rFonts w:ascii="Times New Roman" w:hAnsi="Times New Roman"/>
          <w:i/>
          <w:iCs/>
          <w:sz w:val="24"/>
        </w:rPr>
        <w:t>GATS</w:t>
      </w:r>
      <w:r>
        <w:rPr>
          <w:rFonts w:ascii="Times New Roman" w:hAnsi="Times New Roman"/>
          <w:sz w:val="24"/>
        </w:rPr>
        <w:t xml:space="preserve"> pakalpojumu sniegšana ir definēta, balstoties uz piegādātāja un patērētāja atrašanās vietu darījuma noslēgšanas brīdī. Pakalpojumu tirdzniecība ir definēta kā “pakalpojuma sniegšana iedalījumā pēc četriem veidiem”. Pakalpojumu iedalījums pēc sniegšanas veida ļauj gūt priekšstatu par to, kad un kādos veidos pakalpojumus sniedz ārvalstu klientiem.</w:t>
      </w:r>
    </w:p>
    <w:p w14:paraId="5C33CC9E" w14:textId="77777777" w:rsidR="005A04B3" w:rsidRPr="00A96ED6" w:rsidRDefault="005A04B3" w:rsidP="00430FF8">
      <w:pPr>
        <w:keepNext/>
        <w:keepLines/>
        <w:jc w:val="both"/>
        <w:rPr>
          <w:rFonts w:ascii="Times New Roman" w:hAnsi="Times New Roman" w:cs="Times New Roman"/>
          <w:noProof/>
          <w:sz w:val="24"/>
        </w:rPr>
      </w:pPr>
    </w:p>
    <w:p w14:paraId="4A3DAFAD" w14:textId="77777777" w:rsidR="005A04B3" w:rsidRPr="00A96ED6" w:rsidRDefault="005A04B3" w:rsidP="00430FF8">
      <w:pPr>
        <w:keepNext/>
        <w:keepLines/>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PTO</w:t>
      </w:r>
    </w:p>
    <w:p w14:paraId="3B89575D" w14:textId="77777777" w:rsidR="005A04B3" w:rsidRPr="00A96ED6" w:rsidRDefault="005A04B3" w:rsidP="00430FF8">
      <w:pPr>
        <w:keepNext/>
        <w:keepLines/>
        <w:jc w:val="both"/>
        <w:rPr>
          <w:rFonts w:ascii="Times New Roman" w:hAnsi="Times New Roman" w:cs="Times New Roman"/>
          <w:noProof/>
          <w:sz w:val="24"/>
        </w:rPr>
      </w:pPr>
    </w:p>
    <w:p w14:paraId="1EE96A9F" w14:textId="77777777" w:rsidR="005A04B3" w:rsidRPr="00A96ED6" w:rsidRDefault="005A04B3" w:rsidP="005A04B3">
      <w:pPr>
        <w:jc w:val="both"/>
        <w:rPr>
          <w:rFonts w:ascii="Times New Roman" w:hAnsi="Times New Roman" w:cs="Times New Roman"/>
          <w:noProof/>
          <w:sz w:val="24"/>
        </w:rPr>
      </w:pPr>
    </w:p>
    <w:p w14:paraId="7BAC1573" w14:textId="77777777" w:rsidR="005A04B3" w:rsidRPr="00A96ED6" w:rsidRDefault="005A04B3" w:rsidP="005A04B3">
      <w:pPr>
        <w:jc w:val="both"/>
        <w:rPr>
          <w:rFonts w:ascii="Times New Roman" w:hAnsi="Times New Roman" w:cs="Times New Roman"/>
          <w:noProof/>
          <w:sz w:val="24"/>
        </w:rPr>
      </w:pPr>
      <w:r>
        <w:rPr>
          <w:rFonts w:ascii="Times New Roman" w:hAnsi="Times New Roman"/>
          <w:b/>
          <w:bCs/>
          <w:sz w:val="24"/>
        </w:rPr>
        <w:t>Pakalpojumu starptautiskās tirdzniecības statistikā (</w:t>
      </w:r>
      <w:r>
        <w:rPr>
          <w:rFonts w:ascii="Times New Roman" w:hAnsi="Times New Roman"/>
          <w:b/>
          <w:bCs/>
          <w:i/>
          <w:iCs/>
          <w:sz w:val="24"/>
        </w:rPr>
        <w:t>ITSS</w:t>
      </w:r>
      <w:r>
        <w:rPr>
          <w:rFonts w:ascii="Times New Roman" w:hAnsi="Times New Roman"/>
          <w:b/>
          <w:bCs/>
          <w:sz w:val="24"/>
        </w:rPr>
        <w:t>)</w:t>
      </w:r>
      <w:r>
        <w:rPr>
          <w:rFonts w:ascii="Times New Roman" w:hAnsi="Times New Roman"/>
          <w:sz w:val="24"/>
        </w:rPr>
        <w:t xml:space="preserve"> apkopo pakalpojumu tirdzniecības monetāros rādītājus iedalījumā pēc pakalpojuma kategorijas (piemēram, datorpakalpojumi, juridiskie pakalpojumi u. c.) un partnervalstīm. Šī statistika izriet no darījumiem, ko uzrāda valsts maksājumu bilancē, līdz ar to no darījumiem starp valsts rezidentiem un nerezidentiem.</w:t>
      </w:r>
    </w:p>
    <w:p w14:paraId="13BFC5C1" w14:textId="77777777" w:rsidR="005A04B3" w:rsidRPr="00A96ED6" w:rsidRDefault="005A04B3" w:rsidP="005A04B3">
      <w:pPr>
        <w:jc w:val="both"/>
        <w:rPr>
          <w:rFonts w:ascii="Times New Roman" w:hAnsi="Times New Roman" w:cs="Times New Roman"/>
          <w:noProof/>
          <w:sz w:val="24"/>
        </w:rPr>
      </w:pPr>
    </w:p>
    <w:p w14:paraId="3F124306"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xml:space="preserve">: </w:t>
      </w:r>
      <w:r>
        <w:rPr>
          <w:rFonts w:ascii="Times New Roman" w:hAnsi="Times New Roman"/>
          <w:i/>
          <w:iCs/>
          <w:sz w:val="24"/>
        </w:rPr>
        <w:t>Eurostat – Statistics Explained</w:t>
      </w:r>
      <w:r>
        <w:rPr>
          <w:rFonts w:ascii="Times New Roman" w:hAnsi="Times New Roman"/>
          <w:sz w:val="24"/>
        </w:rPr>
        <w:t>: vārdnīca</w:t>
      </w:r>
    </w:p>
    <w:p w14:paraId="3AA202B7" w14:textId="77777777" w:rsidR="005A04B3" w:rsidRPr="00A96ED6" w:rsidRDefault="005A04B3" w:rsidP="005A04B3">
      <w:pPr>
        <w:jc w:val="both"/>
        <w:rPr>
          <w:rFonts w:ascii="Times New Roman" w:hAnsi="Times New Roman" w:cs="Times New Roman"/>
          <w:noProof/>
          <w:sz w:val="24"/>
        </w:rPr>
      </w:pPr>
    </w:p>
    <w:p w14:paraId="744EEF88" w14:textId="77777777" w:rsidR="005A04B3" w:rsidRDefault="005A04B3" w:rsidP="005A04B3">
      <w:pPr>
        <w:jc w:val="both"/>
        <w:rPr>
          <w:rFonts w:ascii="Times New Roman" w:hAnsi="Times New Roman"/>
          <w:sz w:val="24"/>
        </w:rPr>
      </w:pPr>
      <w:r>
        <w:rPr>
          <w:rFonts w:ascii="Times New Roman" w:hAnsi="Times New Roman"/>
          <w:b/>
          <w:bCs/>
          <w:sz w:val="24"/>
        </w:rPr>
        <w:t>Pakalpojumu starptautiskā sniegšana</w:t>
      </w:r>
      <w:r>
        <w:rPr>
          <w:rFonts w:ascii="Times New Roman" w:hAnsi="Times New Roman"/>
          <w:sz w:val="24"/>
        </w:rPr>
        <w:t xml:space="preserve"> jāinterpretē kā plašāks jēdziens, kas ietver:</w:t>
      </w:r>
    </w:p>
    <w:p w14:paraId="0A486591" w14:textId="77777777" w:rsidR="00F32DD4" w:rsidRPr="00A96ED6" w:rsidRDefault="00F32DD4" w:rsidP="005A04B3">
      <w:pPr>
        <w:jc w:val="both"/>
        <w:rPr>
          <w:rFonts w:ascii="Times New Roman" w:hAnsi="Times New Roman" w:cs="Times New Roman"/>
          <w:noProof/>
          <w:sz w:val="24"/>
        </w:rPr>
      </w:pPr>
    </w:p>
    <w:p w14:paraId="1348386F" w14:textId="77777777" w:rsidR="005A04B3" w:rsidRPr="00A96ED6" w:rsidRDefault="005A04B3" w:rsidP="003354F3">
      <w:pPr>
        <w:pStyle w:val="ListParagraph"/>
        <w:numPr>
          <w:ilvl w:val="0"/>
          <w:numId w:val="116"/>
        </w:numPr>
        <w:tabs>
          <w:tab w:val="left" w:pos="567"/>
        </w:tabs>
        <w:ind w:left="567" w:hanging="283"/>
        <w:contextualSpacing/>
        <w:jc w:val="both"/>
        <w:rPr>
          <w:rFonts w:ascii="Times New Roman" w:hAnsi="Times New Roman" w:cs="Times New Roman"/>
          <w:noProof/>
          <w:sz w:val="24"/>
        </w:rPr>
      </w:pPr>
      <w:r>
        <w:rPr>
          <w:rFonts w:ascii="Times New Roman" w:hAnsi="Times New Roman"/>
          <w:sz w:val="24"/>
        </w:rPr>
        <w:t>pakalpojumu tirdzniecību starp rezidentiem un nerezidentiem un</w:t>
      </w:r>
    </w:p>
    <w:p w14:paraId="54A9AFE6" w14:textId="77777777" w:rsidR="005A04B3" w:rsidRPr="00A96ED6" w:rsidRDefault="005A04B3" w:rsidP="003354F3">
      <w:pPr>
        <w:pStyle w:val="ListParagraph"/>
        <w:numPr>
          <w:ilvl w:val="0"/>
          <w:numId w:val="116"/>
        </w:numPr>
        <w:tabs>
          <w:tab w:val="left" w:pos="567"/>
        </w:tabs>
        <w:ind w:left="567" w:hanging="283"/>
        <w:contextualSpacing/>
        <w:jc w:val="both"/>
        <w:rPr>
          <w:rFonts w:ascii="Times New Roman" w:hAnsi="Times New Roman" w:cs="Times New Roman"/>
          <w:noProof/>
          <w:sz w:val="24"/>
        </w:rPr>
      </w:pPr>
      <w:r>
        <w:rPr>
          <w:rFonts w:ascii="Times New Roman" w:hAnsi="Times New Roman"/>
          <w:sz w:val="24"/>
        </w:rPr>
        <w:t>pakalpojumu sniegšanu ar ārvalstu saistītu uzņēmumu starpniecību.</w:t>
      </w:r>
    </w:p>
    <w:p w14:paraId="0CCDDF87" w14:textId="77777777" w:rsidR="005A04B3" w:rsidRPr="00A96ED6" w:rsidRDefault="005A04B3" w:rsidP="005A04B3">
      <w:pPr>
        <w:jc w:val="both"/>
        <w:rPr>
          <w:rFonts w:ascii="Times New Roman" w:hAnsi="Times New Roman" w:cs="Times New Roman"/>
          <w:noProof/>
          <w:sz w:val="24"/>
        </w:rPr>
      </w:pPr>
    </w:p>
    <w:p w14:paraId="5104F0C5"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xml:space="preserve">: </w:t>
      </w:r>
      <w:r>
        <w:rPr>
          <w:rFonts w:ascii="Times New Roman" w:hAnsi="Times New Roman"/>
          <w:i/>
          <w:iCs/>
          <w:sz w:val="24"/>
        </w:rPr>
        <w:t>Eurostat</w:t>
      </w:r>
      <w:r>
        <w:rPr>
          <w:rFonts w:ascii="Times New Roman" w:hAnsi="Times New Roman"/>
          <w:sz w:val="24"/>
        </w:rPr>
        <w:t>, PTO</w:t>
      </w:r>
    </w:p>
    <w:p w14:paraId="45958E48" w14:textId="77777777" w:rsidR="005A04B3" w:rsidRPr="00A96ED6" w:rsidRDefault="005A04B3" w:rsidP="005A04B3">
      <w:pPr>
        <w:jc w:val="both"/>
        <w:rPr>
          <w:rFonts w:ascii="Times New Roman" w:hAnsi="Times New Roman" w:cs="Times New Roman"/>
          <w:noProof/>
          <w:sz w:val="24"/>
        </w:rPr>
      </w:pPr>
    </w:p>
    <w:p w14:paraId="15803C65" w14:textId="77777777" w:rsidR="005A04B3" w:rsidRPr="00A96ED6" w:rsidRDefault="005A04B3" w:rsidP="005A04B3">
      <w:pPr>
        <w:jc w:val="both"/>
        <w:rPr>
          <w:rFonts w:ascii="Times New Roman" w:hAnsi="Times New Roman" w:cs="Times New Roman"/>
          <w:noProof/>
          <w:sz w:val="24"/>
        </w:rPr>
      </w:pPr>
    </w:p>
    <w:p w14:paraId="7399B92B" w14:textId="77777777" w:rsidR="005A04B3" w:rsidRPr="00A96ED6" w:rsidRDefault="005A04B3" w:rsidP="005A04B3">
      <w:pPr>
        <w:jc w:val="both"/>
        <w:rPr>
          <w:rFonts w:ascii="Times New Roman" w:hAnsi="Times New Roman" w:cs="Times New Roman"/>
          <w:noProof/>
          <w:sz w:val="24"/>
        </w:rPr>
      </w:pPr>
      <w:r>
        <w:rPr>
          <w:rFonts w:ascii="Times New Roman" w:hAnsi="Times New Roman"/>
          <w:b/>
          <w:bCs/>
          <w:sz w:val="24"/>
        </w:rPr>
        <w:t>Preču starptautiskās tirdzniecības statistikā (</w:t>
      </w:r>
      <w:r>
        <w:rPr>
          <w:rFonts w:ascii="Times New Roman" w:hAnsi="Times New Roman"/>
          <w:b/>
          <w:bCs/>
          <w:i/>
          <w:iCs/>
          <w:sz w:val="24"/>
        </w:rPr>
        <w:t>ITGS</w:t>
      </w:r>
      <w:r>
        <w:rPr>
          <w:rFonts w:ascii="Times New Roman" w:hAnsi="Times New Roman"/>
          <w:b/>
          <w:bCs/>
          <w:sz w:val="24"/>
        </w:rPr>
        <w:t>)</w:t>
      </w:r>
      <w:r>
        <w:rPr>
          <w:rFonts w:ascii="Times New Roman" w:hAnsi="Times New Roman"/>
          <w:sz w:val="24"/>
        </w:rPr>
        <w:t xml:space="preserve"> apkopo to preču vērtību un daudzumu, ar kurām valstis savstarpēji tirgojas. ES kontekstā tās ir preces, ar kurām savstarpēji tirgojas ES dalībvalstis (iekšējā ES tirdzniecība), un preces, ar kurām savstarpēji tirgojas ES dalībvalstis un ārpus ES esošās valstis (ārējā ES tirdzniecība). Ar “precēm” saprot visu kustamo īpašumu, tostarp elektroenerģiju.</w:t>
      </w:r>
    </w:p>
    <w:p w14:paraId="6B619596" w14:textId="77777777" w:rsidR="005A04B3" w:rsidRPr="00A96ED6" w:rsidRDefault="005A04B3" w:rsidP="005A04B3">
      <w:pPr>
        <w:jc w:val="both"/>
        <w:rPr>
          <w:rFonts w:ascii="Times New Roman" w:hAnsi="Times New Roman" w:cs="Times New Roman"/>
          <w:noProof/>
          <w:sz w:val="24"/>
        </w:rPr>
      </w:pPr>
    </w:p>
    <w:p w14:paraId="19B49C26"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xml:space="preserve">: </w:t>
      </w:r>
      <w:r>
        <w:rPr>
          <w:rFonts w:ascii="Times New Roman" w:hAnsi="Times New Roman"/>
          <w:i/>
          <w:iCs/>
          <w:sz w:val="24"/>
        </w:rPr>
        <w:t>Eurostat – Statistics Explained</w:t>
      </w:r>
      <w:r>
        <w:rPr>
          <w:rFonts w:ascii="Times New Roman" w:hAnsi="Times New Roman"/>
          <w:sz w:val="24"/>
        </w:rPr>
        <w:t>: vārdnīca</w:t>
      </w:r>
    </w:p>
    <w:p w14:paraId="40D70CA3" w14:textId="77777777" w:rsidR="005A04B3" w:rsidRPr="00A96ED6" w:rsidRDefault="005A04B3" w:rsidP="005A04B3">
      <w:pPr>
        <w:jc w:val="both"/>
        <w:rPr>
          <w:rFonts w:ascii="Times New Roman" w:hAnsi="Times New Roman" w:cs="Times New Roman"/>
          <w:noProof/>
          <w:sz w:val="24"/>
        </w:rPr>
      </w:pPr>
    </w:p>
    <w:p w14:paraId="150C90D9" w14:textId="77777777" w:rsidR="005A04B3" w:rsidRPr="00A96ED6" w:rsidRDefault="005A04B3" w:rsidP="005A04B3">
      <w:pPr>
        <w:jc w:val="both"/>
        <w:rPr>
          <w:rFonts w:ascii="Times New Roman" w:hAnsi="Times New Roman" w:cs="Times New Roman"/>
          <w:noProof/>
          <w:sz w:val="24"/>
        </w:rPr>
      </w:pPr>
    </w:p>
    <w:p w14:paraId="1E1DA130" w14:textId="77777777" w:rsidR="005A04B3" w:rsidRPr="00A96ED6" w:rsidRDefault="005A04B3" w:rsidP="005A04B3">
      <w:pPr>
        <w:jc w:val="both"/>
        <w:rPr>
          <w:rFonts w:ascii="Times New Roman" w:hAnsi="Times New Roman" w:cs="Times New Roman"/>
          <w:noProof/>
          <w:sz w:val="24"/>
        </w:rPr>
      </w:pPr>
      <w:r>
        <w:rPr>
          <w:rFonts w:ascii="Times New Roman" w:hAnsi="Times New Roman"/>
          <w:b/>
          <w:bCs/>
          <w:i/>
          <w:iCs/>
          <w:sz w:val="24"/>
        </w:rPr>
        <w:t>ISIC</w:t>
      </w:r>
      <w:r>
        <w:rPr>
          <w:rFonts w:ascii="Times New Roman" w:hAnsi="Times New Roman"/>
          <w:b/>
          <w:bCs/>
          <w:sz w:val="24"/>
        </w:rPr>
        <w:t>.</w:t>
      </w:r>
      <w:r>
        <w:rPr>
          <w:rFonts w:ascii="Times New Roman" w:hAnsi="Times New Roman"/>
          <w:sz w:val="24"/>
        </w:rPr>
        <w:t xml:space="preserve"> </w:t>
      </w:r>
      <w:r>
        <w:rPr>
          <w:rFonts w:ascii="Times New Roman" w:hAnsi="Times New Roman"/>
          <w:b/>
          <w:bCs/>
          <w:sz w:val="24"/>
        </w:rPr>
        <w:t>Starptautiskā standartizētā visu ekonomiskās darbības veidu klasifikācija (</w:t>
      </w:r>
      <w:r>
        <w:rPr>
          <w:rFonts w:ascii="Times New Roman" w:hAnsi="Times New Roman"/>
          <w:b/>
          <w:bCs/>
          <w:i/>
          <w:iCs/>
          <w:sz w:val="24"/>
        </w:rPr>
        <w:t>ISIC</w:t>
      </w:r>
      <w:r>
        <w:rPr>
          <w:rFonts w:ascii="Times New Roman" w:hAnsi="Times New Roman"/>
          <w:b/>
          <w:bCs/>
          <w:sz w:val="24"/>
        </w:rPr>
        <w:t>)</w:t>
      </w:r>
      <w:r>
        <w:rPr>
          <w:rFonts w:ascii="Times New Roman" w:hAnsi="Times New Roman"/>
          <w:sz w:val="24"/>
        </w:rPr>
        <w:t xml:space="preserve"> 4. red. ir starptautiskā ražošanas darbību bāzes klasifikācija. Tās galvenais mērķis ir noteikt darbības kategoriju grupas, kuras var izmantot, lai apkopotu un uzrādītu statistiku atbilstoši šīm darbībām. Kopš </w:t>
      </w:r>
      <w:r>
        <w:rPr>
          <w:rFonts w:ascii="Times New Roman" w:hAnsi="Times New Roman"/>
          <w:i/>
          <w:iCs/>
          <w:sz w:val="24"/>
        </w:rPr>
        <w:t>ISIC</w:t>
      </w:r>
      <w:r>
        <w:rPr>
          <w:rFonts w:ascii="Times New Roman" w:hAnsi="Times New Roman"/>
          <w:sz w:val="24"/>
        </w:rPr>
        <w:t xml:space="preserve"> sākotnējās versijas pieņemšanas 1948. gadā valstis to ir izmantojušas kā vadlīnijas, izstrādājot valstu darbību klasifikācijas, un tā ir kļuvusi par svarīgu līdzekli, lai salīdzinātu statistikas datus par saimniecisko darbību starptautiskā līmenī. </w:t>
      </w:r>
      <w:r>
        <w:rPr>
          <w:rFonts w:ascii="Times New Roman" w:hAnsi="Times New Roman"/>
          <w:i/>
          <w:iCs/>
          <w:sz w:val="24"/>
        </w:rPr>
        <w:t>ISIC</w:t>
      </w:r>
      <w:r>
        <w:rPr>
          <w:rFonts w:ascii="Times New Roman" w:hAnsi="Times New Roman"/>
          <w:sz w:val="24"/>
        </w:rPr>
        <w:t xml:space="preserve"> plaši izmanto gan valsts, gan starptautiskā mērogā, klasificējot datus atbilstoši saimnieciskās darbības veidam tādās ekonomikas un sociālās statistikas jomās, piemēram, lai apkopotu statistiku par nacionālajiem kontiem, uzņēmumu demogrāfiju, nodarbinātību un citiem aspektiem.</w:t>
      </w:r>
    </w:p>
    <w:p w14:paraId="71BD656F" w14:textId="77777777" w:rsidR="005A04B3" w:rsidRPr="00A96ED6" w:rsidRDefault="005A04B3" w:rsidP="005A04B3">
      <w:pPr>
        <w:jc w:val="both"/>
        <w:rPr>
          <w:rFonts w:ascii="Times New Roman" w:hAnsi="Times New Roman" w:cs="Times New Roman"/>
          <w:noProof/>
          <w:sz w:val="24"/>
        </w:rPr>
      </w:pPr>
    </w:p>
    <w:p w14:paraId="09E9399B" w14:textId="77777777" w:rsidR="005A04B3" w:rsidRPr="00A96ED6" w:rsidRDefault="005A04B3" w:rsidP="005A04B3">
      <w:pPr>
        <w:jc w:val="both"/>
        <w:rPr>
          <w:rFonts w:ascii="Times New Roman" w:hAnsi="Times New Roman" w:cs="Times New Roman"/>
          <w:noProof/>
          <w:sz w:val="24"/>
        </w:rPr>
      </w:pPr>
      <w:r>
        <w:rPr>
          <w:rFonts w:ascii="Times New Roman" w:hAnsi="Times New Roman"/>
          <w:sz w:val="24"/>
        </w:rPr>
        <w:t xml:space="preserve">Šo </w:t>
      </w:r>
      <w:r>
        <w:rPr>
          <w:rFonts w:ascii="Times New Roman" w:hAnsi="Times New Roman"/>
          <w:i/>
          <w:iCs/>
          <w:sz w:val="24"/>
        </w:rPr>
        <w:t>ISIC</w:t>
      </w:r>
      <w:r>
        <w:rPr>
          <w:rFonts w:ascii="Times New Roman" w:hAnsi="Times New Roman"/>
          <w:sz w:val="24"/>
        </w:rPr>
        <w:t xml:space="preserve"> ceturto redakciju </w:t>
      </w:r>
      <w:r>
        <w:rPr>
          <w:rFonts w:ascii="Times New Roman" w:hAnsi="Times New Roman"/>
          <w:i/>
          <w:iCs/>
          <w:sz w:val="24"/>
        </w:rPr>
        <w:t>(ISIC</w:t>
      </w:r>
      <w:r>
        <w:rPr>
          <w:rFonts w:ascii="Times New Roman" w:hAnsi="Times New Roman"/>
          <w:sz w:val="24"/>
        </w:rPr>
        <w:t xml:space="preserve"> 4. red.) izstrādāja pārskatīšanas procesā, kurš ilga vairākus gadus un kurā piedalījās daudzi klasifikāciju eksperti un lietotāji visā pasaulē.</w:t>
      </w:r>
    </w:p>
    <w:p w14:paraId="5353A089" w14:textId="77777777" w:rsidR="005A04B3" w:rsidRPr="00A96ED6" w:rsidRDefault="005A04B3" w:rsidP="005A04B3">
      <w:pPr>
        <w:jc w:val="both"/>
        <w:rPr>
          <w:rFonts w:ascii="Times New Roman" w:hAnsi="Times New Roman" w:cs="Times New Roman"/>
          <w:noProof/>
          <w:sz w:val="24"/>
        </w:rPr>
      </w:pPr>
    </w:p>
    <w:p w14:paraId="4A428E92"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lastRenderedPageBreak/>
        <w:t>Avots</w:t>
      </w:r>
      <w:r>
        <w:rPr>
          <w:rFonts w:ascii="Times New Roman" w:hAnsi="Times New Roman"/>
          <w:sz w:val="24"/>
        </w:rPr>
        <w:t>: Apvienoto Nāciju Organizācijas Statistikas nodaļa</w:t>
      </w:r>
    </w:p>
    <w:p w14:paraId="766458F8" w14:textId="77777777" w:rsidR="005A04B3" w:rsidRPr="00A96ED6" w:rsidRDefault="005A04B3" w:rsidP="005A04B3">
      <w:pPr>
        <w:jc w:val="both"/>
        <w:rPr>
          <w:rFonts w:ascii="Times New Roman" w:hAnsi="Times New Roman" w:cs="Times New Roman"/>
          <w:noProof/>
          <w:sz w:val="24"/>
        </w:rPr>
      </w:pPr>
    </w:p>
    <w:p w14:paraId="02B60B72" w14:textId="77777777" w:rsidR="005A04B3" w:rsidRPr="00A96ED6" w:rsidRDefault="005A04B3" w:rsidP="005A04B3">
      <w:pPr>
        <w:jc w:val="both"/>
        <w:rPr>
          <w:rFonts w:ascii="Times New Roman" w:hAnsi="Times New Roman" w:cs="Times New Roman"/>
          <w:noProof/>
          <w:sz w:val="24"/>
        </w:rPr>
      </w:pPr>
    </w:p>
    <w:p w14:paraId="1CE1D6E1" w14:textId="77777777" w:rsidR="005A04B3" w:rsidRDefault="005A04B3" w:rsidP="005A04B3">
      <w:pPr>
        <w:jc w:val="both"/>
        <w:rPr>
          <w:rFonts w:ascii="Times New Roman" w:hAnsi="Times New Roman"/>
          <w:sz w:val="24"/>
        </w:rPr>
      </w:pPr>
      <w:r>
        <w:rPr>
          <w:rFonts w:ascii="Times New Roman" w:hAnsi="Times New Roman"/>
          <w:b/>
          <w:bCs/>
          <w:sz w:val="24"/>
        </w:rPr>
        <w:t>Pakalpojumu sniegšanas veidi (</w:t>
      </w:r>
      <w:r>
        <w:rPr>
          <w:rFonts w:ascii="Times New Roman" w:hAnsi="Times New Roman"/>
          <w:b/>
          <w:bCs/>
          <w:i/>
          <w:iCs/>
          <w:sz w:val="24"/>
        </w:rPr>
        <w:t>MoS</w:t>
      </w:r>
      <w:r>
        <w:rPr>
          <w:rFonts w:ascii="Times New Roman" w:hAnsi="Times New Roman"/>
          <w:b/>
          <w:bCs/>
          <w:sz w:val="24"/>
        </w:rPr>
        <w:t>)</w:t>
      </w:r>
      <w:r>
        <w:rPr>
          <w:rFonts w:ascii="Times New Roman" w:hAnsi="Times New Roman"/>
          <w:sz w:val="24"/>
        </w:rPr>
        <w:t xml:space="preserve"> sniedz informāciju par to, kā notiek pakalpojumu tirdzniecība. Vispārējā vienošanās par pakalpojumu tirdzniecību (</w:t>
      </w:r>
      <w:r>
        <w:rPr>
          <w:rFonts w:ascii="Times New Roman" w:hAnsi="Times New Roman"/>
          <w:i/>
          <w:iCs/>
          <w:sz w:val="24"/>
        </w:rPr>
        <w:t>GATS</w:t>
      </w:r>
      <w:r>
        <w:rPr>
          <w:rFonts w:ascii="Times New Roman" w:hAnsi="Times New Roman"/>
          <w:sz w:val="24"/>
        </w:rPr>
        <w:t>) pakalpojumu tirdzniecība ir definēta kā “pakalpojuma sniegšana iedalījumā pēc četriem veidiem”:</w:t>
      </w:r>
    </w:p>
    <w:p w14:paraId="74F779D3" w14:textId="77777777" w:rsidR="00F32DD4" w:rsidRPr="00A96ED6" w:rsidRDefault="00F32DD4" w:rsidP="005A04B3">
      <w:pPr>
        <w:jc w:val="both"/>
        <w:rPr>
          <w:rFonts w:ascii="Times New Roman" w:hAnsi="Times New Roman" w:cs="Times New Roman"/>
          <w:noProof/>
          <w:sz w:val="24"/>
        </w:rPr>
      </w:pPr>
    </w:p>
    <w:p w14:paraId="1EFD2DA4" w14:textId="77777777" w:rsidR="005A04B3" w:rsidRPr="00A96ED6" w:rsidRDefault="005A04B3" w:rsidP="003354F3">
      <w:pPr>
        <w:pStyle w:val="ListParagraph"/>
        <w:numPr>
          <w:ilvl w:val="0"/>
          <w:numId w:val="117"/>
        </w:numPr>
        <w:ind w:left="567" w:hanging="283"/>
        <w:contextualSpacing/>
        <w:jc w:val="both"/>
        <w:rPr>
          <w:rFonts w:ascii="Times New Roman" w:hAnsi="Times New Roman" w:cs="Times New Roman"/>
          <w:noProof/>
          <w:color w:val="AE4A91"/>
          <w:sz w:val="24"/>
        </w:rPr>
      </w:pPr>
      <w:r>
        <w:rPr>
          <w:rFonts w:ascii="Times New Roman" w:hAnsi="Times New Roman"/>
          <w:b/>
          <w:bCs/>
          <w:sz w:val="24"/>
        </w:rPr>
        <w:t>1. veids. Pārrobežu darījumi</w:t>
      </w:r>
      <w:r>
        <w:rPr>
          <w:rFonts w:ascii="Times New Roman" w:hAnsi="Times New Roman"/>
          <w:sz w:val="24"/>
        </w:rPr>
        <w:t> – tā notiek, kad pakalpojumu sniedz “no vienas [PTO] dalībvalsts teritorijas uz jebkuras citas dalībvalsts teritoriju”.</w:t>
      </w:r>
    </w:p>
    <w:p w14:paraId="71CCA406" w14:textId="77777777" w:rsidR="005A04B3" w:rsidRPr="00A96ED6" w:rsidRDefault="005A04B3" w:rsidP="003354F3">
      <w:pPr>
        <w:pStyle w:val="ListParagraph"/>
        <w:numPr>
          <w:ilvl w:val="0"/>
          <w:numId w:val="117"/>
        </w:numPr>
        <w:ind w:left="567" w:hanging="283"/>
        <w:contextualSpacing/>
        <w:jc w:val="both"/>
        <w:rPr>
          <w:rFonts w:ascii="Times New Roman" w:hAnsi="Times New Roman" w:cs="Times New Roman"/>
          <w:noProof/>
          <w:color w:val="AE4A91"/>
          <w:sz w:val="24"/>
        </w:rPr>
      </w:pPr>
      <w:r>
        <w:rPr>
          <w:rFonts w:ascii="Times New Roman" w:hAnsi="Times New Roman"/>
          <w:b/>
          <w:sz w:val="24"/>
        </w:rPr>
        <w:t xml:space="preserve">2. veids. </w:t>
      </w:r>
      <w:r>
        <w:rPr>
          <w:rFonts w:ascii="Times New Roman" w:hAnsi="Times New Roman"/>
          <w:b/>
          <w:bCs/>
          <w:sz w:val="24"/>
        </w:rPr>
        <w:t>Patēriņš ārvalstīs</w:t>
      </w:r>
      <w:r>
        <w:rPr>
          <w:rFonts w:ascii="Times New Roman" w:hAnsi="Times New Roman"/>
          <w:sz w:val="24"/>
        </w:rPr>
        <w:t> – tas notiek, kad pakalpojumu sniedz “vienas dalībvalsts teritorijā pakalpojuma patērētājam jebkurā citā dalībvalstī”.</w:t>
      </w:r>
    </w:p>
    <w:p w14:paraId="52BD63E7" w14:textId="77777777" w:rsidR="005A04B3" w:rsidRPr="00A96ED6" w:rsidRDefault="005A04B3" w:rsidP="003354F3">
      <w:pPr>
        <w:pStyle w:val="ListParagraph"/>
        <w:numPr>
          <w:ilvl w:val="0"/>
          <w:numId w:val="117"/>
        </w:numPr>
        <w:ind w:left="567" w:hanging="283"/>
        <w:contextualSpacing/>
        <w:jc w:val="both"/>
        <w:rPr>
          <w:rFonts w:ascii="Times New Roman" w:hAnsi="Times New Roman" w:cs="Times New Roman"/>
          <w:noProof/>
          <w:color w:val="AE4A91"/>
          <w:sz w:val="24"/>
        </w:rPr>
      </w:pPr>
      <w:r>
        <w:rPr>
          <w:rFonts w:ascii="Times New Roman" w:hAnsi="Times New Roman"/>
          <w:b/>
          <w:sz w:val="24"/>
        </w:rPr>
        <w:t xml:space="preserve">3. veids. </w:t>
      </w:r>
      <w:r>
        <w:rPr>
          <w:rFonts w:ascii="Times New Roman" w:hAnsi="Times New Roman"/>
          <w:b/>
          <w:bCs/>
          <w:sz w:val="24"/>
        </w:rPr>
        <w:t>Komerciālā klātbūtne</w:t>
      </w:r>
      <w:r>
        <w:rPr>
          <w:rFonts w:ascii="Times New Roman" w:hAnsi="Times New Roman"/>
          <w:sz w:val="24"/>
        </w:rPr>
        <w:t> – tā izpaužas kā pakalpojuma sniegšana, ko veic “pakalpojumu sniedzējs vienā dalībvalstī, nodibinot komerciālu klātbūtni jebkuras citas dalībvalsts teritorijā”.</w:t>
      </w:r>
    </w:p>
    <w:p w14:paraId="46AE7A25" w14:textId="77777777" w:rsidR="005A04B3" w:rsidRPr="00A96ED6" w:rsidRDefault="005A04B3" w:rsidP="003354F3">
      <w:pPr>
        <w:pStyle w:val="ListParagraph"/>
        <w:numPr>
          <w:ilvl w:val="0"/>
          <w:numId w:val="117"/>
        </w:numPr>
        <w:ind w:left="567" w:hanging="283"/>
        <w:contextualSpacing/>
        <w:jc w:val="both"/>
        <w:rPr>
          <w:rFonts w:ascii="Times New Roman" w:hAnsi="Times New Roman" w:cs="Times New Roman"/>
          <w:noProof/>
          <w:color w:val="AE4A91"/>
          <w:sz w:val="24"/>
        </w:rPr>
      </w:pPr>
      <w:r>
        <w:rPr>
          <w:rFonts w:ascii="Times New Roman" w:hAnsi="Times New Roman"/>
          <w:b/>
          <w:sz w:val="24"/>
        </w:rPr>
        <w:t xml:space="preserve">4. veids. </w:t>
      </w:r>
      <w:r>
        <w:rPr>
          <w:rFonts w:ascii="Times New Roman" w:hAnsi="Times New Roman"/>
          <w:b/>
          <w:bCs/>
          <w:sz w:val="24"/>
        </w:rPr>
        <w:t>Fizisku personu klātbūtne</w:t>
      </w:r>
      <w:r>
        <w:rPr>
          <w:rFonts w:ascii="Times New Roman" w:hAnsi="Times New Roman"/>
          <w:sz w:val="24"/>
        </w:rPr>
        <w:t xml:space="preserve"> – tā notiek, kad kāds indivīds īslaicīgi atrodas tādas valsts teritorijā, kas nav viņa valsts, lai sniegtu pakalpojumu. </w:t>
      </w:r>
      <w:r>
        <w:rPr>
          <w:rFonts w:ascii="Times New Roman" w:hAnsi="Times New Roman"/>
          <w:i/>
          <w:iCs/>
          <w:sz w:val="24"/>
        </w:rPr>
        <w:t>GATS</w:t>
      </w:r>
      <w:r>
        <w:rPr>
          <w:rFonts w:ascii="Times New Roman" w:hAnsi="Times New Roman"/>
          <w:sz w:val="24"/>
        </w:rPr>
        <w:t xml:space="preserve"> šo 4. veidu definē kā pakalpojuma sniegšanu, ko veic “vienas valsts pakalpojumu sniedzējs ar fizisku personu klātbūtni jebkuras citas dalībvalsts teritorijā”.</w:t>
      </w:r>
    </w:p>
    <w:p w14:paraId="2E90C67E" w14:textId="77777777" w:rsidR="005A04B3" w:rsidRPr="00A96ED6" w:rsidRDefault="005A04B3" w:rsidP="005A04B3">
      <w:pPr>
        <w:ind w:left="360"/>
        <w:jc w:val="both"/>
        <w:rPr>
          <w:rFonts w:ascii="Times New Roman" w:hAnsi="Times New Roman" w:cs="Times New Roman"/>
          <w:noProof/>
          <w:color w:val="AE4A91"/>
          <w:sz w:val="24"/>
        </w:rPr>
      </w:pPr>
    </w:p>
    <w:p w14:paraId="031B9C94" w14:textId="77777777" w:rsidR="005A04B3" w:rsidRPr="00A96ED6" w:rsidRDefault="005A04B3" w:rsidP="005A04B3">
      <w:pPr>
        <w:jc w:val="both"/>
        <w:rPr>
          <w:rFonts w:ascii="Times New Roman" w:hAnsi="Times New Roman" w:cs="Times New Roman"/>
          <w:noProof/>
          <w:sz w:val="24"/>
        </w:rPr>
      </w:pPr>
      <w:r>
        <w:rPr>
          <w:rFonts w:ascii="Times New Roman" w:hAnsi="Times New Roman"/>
          <w:i/>
          <w:color w:val="333333"/>
          <w:sz w:val="24"/>
        </w:rPr>
        <w:t>Avots</w:t>
      </w:r>
      <w:r>
        <w:rPr>
          <w:rFonts w:ascii="Times New Roman" w:hAnsi="Times New Roman"/>
          <w:color w:val="333333"/>
          <w:sz w:val="24"/>
        </w:rPr>
        <w:t xml:space="preserve">: PTO </w:t>
      </w:r>
      <w:r>
        <w:rPr>
          <w:rFonts w:ascii="Times New Roman" w:hAnsi="Times New Roman"/>
          <w:i/>
          <w:iCs/>
          <w:color w:val="333333"/>
          <w:sz w:val="24"/>
        </w:rPr>
        <w:t>GATS</w:t>
      </w:r>
    </w:p>
    <w:p w14:paraId="55529435" w14:textId="77777777" w:rsidR="005A04B3" w:rsidRPr="00A96ED6" w:rsidRDefault="005A04B3" w:rsidP="005A04B3">
      <w:pPr>
        <w:jc w:val="both"/>
        <w:rPr>
          <w:rFonts w:ascii="Times New Roman" w:hAnsi="Times New Roman" w:cs="Times New Roman"/>
          <w:noProof/>
          <w:sz w:val="24"/>
        </w:rPr>
      </w:pPr>
    </w:p>
    <w:p w14:paraId="5C0CA92B" w14:textId="77777777" w:rsidR="005A04B3" w:rsidRPr="00A96ED6" w:rsidRDefault="005A04B3" w:rsidP="005A04B3">
      <w:pPr>
        <w:jc w:val="both"/>
        <w:rPr>
          <w:rFonts w:ascii="Times New Roman" w:hAnsi="Times New Roman" w:cs="Times New Roman"/>
          <w:noProof/>
          <w:sz w:val="24"/>
        </w:rPr>
      </w:pPr>
    </w:p>
    <w:p w14:paraId="6CC2C763" w14:textId="77777777" w:rsidR="005A04B3" w:rsidRPr="00A96ED6" w:rsidRDefault="005A04B3" w:rsidP="005A04B3">
      <w:pPr>
        <w:jc w:val="both"/>
        <w:rPr>
          <w:rFonts w:ascii="Times New Roman" w:hAnsi="Times New Roman" w:cs="Times New Roman"/>
          <w:noProof/>
          <w:sz w:val="24"/>
        </w:rPr>
      </w:pPr>
      <w:r>
        <w:rPr>
          <w:rFonts w:ascii="Times New Roman" w:hAnsi="Times New Roman"/>
          <w:b/>
          <w:i/>
          <w:iCs/>
          <w:sz w:val="24"/>
        </w:rPr>
        <w:t>NACE.</w:t>
      </w:r>
      <w:r>
        <w:rPr>
          <w:rFonts w:ascii="Times New Roman" w:hAnsi="Times New Roman"/>
          <w:b/>
          <w:sz w:val="24"/>
        </w:rPr>
        <w:t xml:space="preserve"> </w:t>
      </w:r>
      <w:r>
        <w:rPr>
          <w:rFonts w:ascii="Times New Roman" w:hAnsi="Times New Roman"/>
          <w:b/>
          <w:bCs/>
          <w:sz w:val="24"/>
        </w:rPr>
        <w:t>Saimniecisko darbību statistiskā klasifikācija Eiropas Kopienā (</w:t>
      </w:r>
      <w:r>
        <w:rPr>
          <w:rFonts w:ascii="Times New Roman" w:hAnsi="Times New Roman"/>
          <w:b/>
          <w:bCs/>
          <w:i/>
          <w:iCs/>
          <w:sz w:val="24"/>
        </w:rPr>
        <w:t>NACE</w:t>
      </w:r>
      <w:r>
        <w:rPr>
          <w:rFonts w:ascii="Times New Roman" w:hAnsi="Times New Roman"/>
          <w:b/>
          <w:bCs/>
          <w:sz w:val="24"/>
        </w:rPr>
        <w:t>)</w:t>
      </w:r>
      <w:r>
        <w:rPr>
          <w:rFonts w:ascii="Times New Roman" w:hAnsi="Times New Roman"/>
          <w:sz w:val="24"/>
        </w:rPr>
        <w:t xml:space="preserve"> ir saimniecisko darbību statistiskā klasifikācija Eiropas Savienībā (ES); jēdziens </w:t>
      </w:r>
      <w:r>
        <w:rPr>
          <w:rFonts w:ascii="Times New Roman" w:hAnsi="Times New Roman"/>
          <w:i/>
          <w:iCs/>
          <w:sz w:val="24"/>
        </w:rPr>
        <w:t>NACE</w:t>
      </w:r>
      <w:r>
        <w:rPr>
          <w:rFonts w:ascii="Times New Roman" w:hAnsi="Times New Roman"/>
          <w:sz w:val="24"/>
        </w:rPr>
        <w:t xml:space="preserve"> atvasināts no franču valodas – </w:t>
      </w:r>
      <w:r>
        <w:rPr>
          <w:rFonts w:ascii="Times New Roman" w:hAnsi="Times New Roman"/>
          <w:b/>
          <w:i/>
          <w:sz w:val="24"/>
        </w:rPr>
        <w:t>N</w:t>
      </w:r>
      <w:r>
        <w:rPr>
          <w:rFonts w:ascii="Times New Roman" w:hAnsi="Times New Roman"/>
          <w:i/>
          <w:sz w:val="24"/>
        </w:rPr>
        <w:t xml:space="preserve">omenclature statistique des </w:t>
      </w:r>
      <w:r>
        <w:rPr>
          <w:rFonts w:ascii="Times New Roman" w:hAnsi="Times New Roman"/>
          <w:b/>
          <w:i/>
          <w:sz w:val="24"/>
        </w:rPr>
        <w:t>a</w:t>
      </w:r>
      <w:r>
        <w:rPr>
          <w:rFonts w:ascii="Times New Roman" w:hAnsi="Times New Roman"/>
          <w:i/>
          <w:sz w:val="24"/>
        </w:rPr>
        <w:t xml:space="preserve">ctivités économiques dans la </w:t>
      </w:r>
      <w:r>
        <w:rPr>
          <w:rFonts w:ascii="Times New Roman" w:hAnsi="Times New Roman"/>
          <w:b/>
          <w:i/>
          <w:sz w:val="24"/>
        </w:rPr>
        <w:t>C</w:t>
      </w:r>
      <w:r>
        <w:rPr>
          <w:rFonts w:ascii="Times New Roman" w:hAnsi="Times New Roman"/>
          <w:i/>
          <w:sz w:val="24"/>
        </w:rPr>
        <w:t xml:space="preserve">ommunauté </w:t>
      </w:r>
      <w:r>
        <w:rPr>
          <w:rFonts w:ascii="Times New Roman" w:hAnsi="Times New Roman"/>
          <w:b/>
          <w:i/>
          <w:sz w:val="24"/>
        </w:rPr>
        <w:t>e</w:t>
      </w:r>
      <w:r>
        <w:rPr>
          <w:rFonts w:ascii="Times New Roman" w:hAnsi="Times New Roman"/>
          <w:i/>
          <w:sz w:val="24"/>
        </w:rPr>
        <w:t>uropéenne</w:t>
      </w:r>
      <w:r>
        <w:rPr>
          <w:rFonts w:ascii="Times New Roman" w:hAnsi="Times New Roman"/>
          <w:sz w:val="24"/>
        </w:rPr>
        <w:t>.</w:t>
      </w:r>
    </w:p>
    <w:p w14:paraId="076808F8" w14:textId="77777777" w:rsidR="005A04B3" w:rsidRPr="00A96ED6" w:rsidRDefault="005A04B3" w:rsidP="005A04B3">
      <w:pPr>
        <w:jc w:val="both"/>
        <w:rPr>
          <w:rFonts w:ascii="Times New Roman" w:hAnsi="Times New Roman" w:cs="Times New Roman"/>
          <w:noProof/>
          <w:sz w:val="24"/>
        </w:rPr>
      </w:pPr>
    </w:p>
    <w:p w14:paraId="3D2CCA11" w14:textId="77777777" w:rsidR="005A04B3" w:rsidRPr="00A96ED6" w:rsidRDefault="005A04B3" w:rsidP="005A04B3">
      <w:pPr>
        <w:jc w:val="both"/>
        <w:rPr>
          <w:rFonts w:ascii="Times New Roman" w:hAnsi="Times New Roman" w:cs="Times New Roman"/>
          <w:noProof/>
          <w:color w:val="333333"/>
          <w:sz w:val="24"/>
        </w:rPr>
      </w:pPr>
      <w:r>
        <w:rPr>
          <w:rFonts w:ascii="Times New Roman" w:hAnsi="Times New Roman"/>
          <w:sz w:val="24"/>
        </w:rPr>
        <w:t xml:space="preserve">NACE ir četrciparu klasifikācija, kas veido ietvaru plaša spektra statistikas datu vākšanai un noformēšanai atbilstoši saimnieciskajai darbībai dažādās ekonomikas statistikas jomās (piemēram, ražošana, nodarbinātība, </w:t>
      </w:r>
      <w:hyperlink r:id="rId90" w:history="1">
        <w:r>
          <w:rPr>
            <w:rStyle w:val="Hyperlink"/>
            <w:rFonts w:ascii="Times New Roman" w:hAnsi="Times New Roman"/>
            <w:sz w:val="24"/>
            <w:u w:val="none"/>
          </w:rPr>
          <w:t>nacionālie konti</w:t>
        </w:r>
      </w:hyperlink>
      <w:r>
        <w:rPr>
          <w:rFonts w:ascii="Times New Roman" w:hAnsi="Times New Roman"/>
          <w:sz w:val="24"/>
        </w:rPr>
        <w:t>) un citās statistikas jomās</w:t>
      </w:r>
      <w:r>
        <w:rPr>
          <w:rFonts w:ascii="Times New Roman" w:hAnsi="Times New Roman"/>
          <w:color w:val="333333"/>
          <w:sz w:val="24"/>
        </w:rPr>
        <w:t xml:space="preserve"> </w:t>
      </w:r>
      <w:hyperlink r:id="rId91" w:history="1">
        <w:r>
          <w:rPr>
            <w:rStyle w:val="Hyperlink"/>
            <w:rFonts w:ascii="Times New Roman" w:hAnsi="Times New Roman"/>
            <w:sz w:val="24"/>
            <w:u w:val="none"/>
          </w:rPr>
          <w:t>Eiropas statistikas sistēmā (ESS)</w:t>
        </w:r>
      </w:hyperlink>
      <w:r>
        <w:rPr>
          <w:rFonts w:ascii="Times New Roman" w:hAnsi="Times New Roman"/>
          <w:color w:val="333333"/>
          <w:sz w:val="24"/>
        </w:rPr>
        <w:t>.</w:t>
      </w:r>
    </w:p>
    <w:p w14:paraId="7A50BBF3" w14:textId="77777777" w:rsidR="005A04B3" w:rsidRPr="00A96ED6" w:rsidRDefault="005A04B3" w:rsidP="005A04B3">
      <w:pPr>
        <w:jc w:val="both"/>
        <w:rPr>
          <w:rFonts w:ascii="Times New Roman" w:hAnsi="Times New Roman" w:cs="Times New Roman"/>
          <w:noProof/>
          <w:sz w:val="24"/>
        </w:rPr>
      </w:pPr>
    </w:p>
    <w:p w14:paraId="064747F3" w14:textId="77777777" w:rsidR="005A04B3" w:rsidRPr="00A96ED6" w:rsidRDefault="005A04B3" w:rsidP="005A04B3">
      <w:pPr>
        <w:jc w:val="both"/>
        <w:rPr>
          <w:rFonts w:ascii="Times New Roman" w:hAnsi="Times New Roman" w:cs="Times New Roman"/>
          <w:noProof/>
          <w:sz w:val="24"/>
        </w:rPr>
      </w:pPr>
      <w:r>
        <w:rPr>
          <w:rFonts w:ascii="Times New Roman" w:hAnsi="Times New Roman"/>
          <w:i/>
          <w:iCs/>
          <w:sz w:val="24"/>
        </w:rPr>
        <w:t>NACE</w:t>
      </w:r>
      <w:r>
        <w:rPr>
          <w:rFonts w:ascii="Times New Roman" w:hAnsi="Times New Roman"/>
          <w:sz w:val="24"/>
        </w:rPr>
        <w:t xml:space="preserve"> 2. red. ir pārskatītā klasifikācija, ko pieņēma 2006. gada beigās, un 2007. gadā sākās tās ieviešana. Attiecībā uz </w:t>
      </w:r>
      <w:r>
        <w:rPr>
          <w:rFonts w:ascii="Times New Roman" w:hAnsi="Times New Roman"/>
          <w:i/>
          <w:iCs/>
          <w:sz w:val="24"/>
        </w:rPr>
        <w:t>NACE</w:t>
      </w:r>
      <w:r>
        <w:rPr>
          <w:rFonts w:ascii="Times New Roman" w:hAnsi="Times New Roman"/>
          <w:sz w:val="24"/>
        </w:rPr>
        <w:t xml:space="preserve"> 2. red. salīdzinošo statistiku pirmais pārskata gads ir 2008. gads, pēc kura </w:t>
      </w:r>
      <w:r>
        <w:rPr>
          <w:rFonts w:ascii="Times New Roman" w:hAnsi="Times New Roman"/>
          <w:i/>
          <w:iCs/>
          <w:sz w:val="24"/>
        </w:rPr>
        <w:t>NACE</w:t>
      </w:r>
      <w:r>
        <w:rPr>
          <w:rFonts w:ascii="Times New Roman" w:hAnsi="Times New Roman"/>
          <w:sz w:val="24"/>
        </w:rPr>
        <w:t xml:space="preserve"> 2. red. konsekventi izmantoja visās attiecīgajās statistikas jomās.</w:t>
      </w:r>
    </w:p>
    <w:p w14:paraId="779FF3B1" w14:textId="77777777" w:rsidR="005A04B3" w:rsidRPr="00A96ED6" w:rsidRDefault="005A04B3" w:rsidP="005A04B3">
      <w:pPr>
        <w:jc w:val="both"/>
        <w:rPr>
          <w:rFonts w:ascii="Times New Roman" w:hAnsi="Times New Roman" w:cs="Times New Roman"/>
          <w:noProof/>
          <w:sz w:val="24"/>
        </w:rPr>
      </w:pPr>
    </w:p>
    <w:p w14:paraId="4E54B2E7"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xml:space="preserve">: </w:t>
      </w:r>
      <w:r>
        <w:rPr>
          <w:rFonts w:ascii="Times New Roman" w:hAnsi="Times New Roman"/>
          <w:i/>
          <w:iCs/>
          <w:sz w:val="24"/>
        </w:rPr>
        <w:t>Eurostat – Statistics Explained</w:t>
      </w:r>
      <w:r>
        <w:rPr>
          <w:rFonts w:ascii="Times New Roman" w:hAnsi="Times New Roman"/>
          <w:sz w:val="24"/>
        </w:rPr>
        <w:t>: vārdnīca</w:t>
      </w:r>
    </w:p>
    <w:p w14:paraId="22602D73" w14:textId="77777777" w:rsidR="005A04B3" w:rsidRPr="00A96ED6" w:rsidRDefault="005A04B3" w:rsidP="005A04B3">
      <w:pPr>
        <w:jc w:val="both"/>
        <w:rPr>
          <w:rFonts w:ascii="Times New Roman" w:hAnsi="Times New Roman" w:cs="Times New Roman"/>
          <w:noProof/>
          <w:sz w:val="24"/>
        </w:rPr>
      </w:pPr>
    </w:p>
    <w:p w14:paraId="5EBC4CF9" w14:textId="77777777" w:rsidR="005A04B3" w:rsidRPr="00A96ED6" w:rsidRDefault="005A04B3" w:rsidP="005A04B3">
      <w:pPr>
        <w:jc w:val="both"/>
        <w:rPr>
          <w:rFonts w:ascii="Times New Roman" w:hAnsi="Times New Roman" w:cs="Times New Roman"/>
          <w:noProof/>
          <w:sz w:val="24"/>
        </w:rPr>
      </w:pPr>
    </w:p>
    <w:p w14:paraId="78E1CF22" w14:textId="77777777" w:rsidR="005A04B3" w:rsidRPr="00A96ED6" w:rsidRDefault="005A04B3" w:rsidP="005A04B3">
      <w:pPr>
        <w:jc w:val="both"/>
        <w:rPr>
          <w:rFonts w:ascii="Times New Roman" w:hAnsi="Times New Roman" w:cs="Times New Roman"/>
          <w:noProof/>
          <w:color w:val="333333"/>
          <w:sz w:val="24"/>
        </w:rPr>
      </w:pPr>
      <w:r>
        <w:rPr>
          <w:rFonts w:ascii="Times New Roman" w:hAnsi="Times New Roman"/>
          <w:b/>
          <w:bCs/>
          <w:color w:val="333333"/>
          <w:sz w:val="24"/>
        </w:rPr>
        <w:t>Nacionālo kontu sistēma</w:t>
      </w:r>
      <w:r>
        <w:rPr>
          <w:rFonts w:ascii="Times New Roman" w:hAnsi="Times New Roman"/>
          <w:color w:val="333333"/>
          <w:sz w:val="24"/>
        </w:rPr>
        <w:t xml:space="preserve"> (</w:t>
      </w:r>
      <w:r>
        <w:rPr>
          <w:rFonts w:ascii="Times New Roman" w:hAnsi="Times New Roman"/>
          <w:b/>
          <w:bCs/>
          <w:i/>
          <w:iCs/>
          <w:color w:val="333333"/>
          <w:sz w:val="24"/>
        </w:rPr>
        <w:t>SNA</w:t>
      </w:r>
      <w:r>
        <w:rPr>
          <w:rFonts w:ascii="Times New Roman" w:hAnsi="Times New Roman"/>
          <w:color w:val="333333"/>
          <w:sz w:val="24"/>
        </w:rPr>
        <w:t xml:space="preserve">) ir starptautiski atzīts standartizēts ieteikumu kopums, kas sekmē ekonomiskās darbības rādītāju vākšanu saskaņā ar ekonomiskos principos balstītām grāmatvedības uzskaites metodēm. Ieteikumi ir sniegti kā jēdzienu, definīciju, klasifikāciju un grāmatvedības noteikumu kopums, kas veido starptautiski atzītu standartu tādu posteņu mērīšanai kā </w:t>
      </w:r>
      <w:hyperlink r:id="rId92" w:history="1">
        <w:r>
          <w:rPr>
            <w:rStyle w:val="Hyperlink"/>
            <w:rFonts w:ascii="Times New Roman" w:hAnsi="Times New Roman"/>
            <w:sz w:val="24"/>
            <w:u w:val="none"/>
          </w:rPr>
          <w:t>iekšzemes kopprodukts (IKP)</w:t>
        </w:r>
      </w:hyperlink>
      <w:r>
        <w:rPr>
          <w:rFonts w:ascii="Times New Roman" w:hAnsi="Times New Roman"/>
          <w:color w:val="333333"/>
          <w:sz w:val="24"/>
        </w:rPr>
        <w:t xml:space="preserve">, kurš ir visbiežāk minētais ekonomiskās darbības rādītājs. </w:t>
      </w:r>
      <w:r>
        <w:rPr>
          <w:rFonts w:ascii="Times New Roman" w:hAnsi="Times New Roman"/>
          <w:i/>
          <w:iCs/>
          <w:color w:val="333333"/>
          <w:sz w:val="24"/>
        </w:rPr>
        <w:t>SNA</w:t>
      </w:r>
      <w:r>
        <w:rPr>
          <w:rFonts w:ascii="Times New Roman" w:hAnsi="Times New Roman"/>
          <w:color w:val="333333"/>
          <w:sz w:val="24"/>
        </w:rPr>
        <w:t xml:space="preserve"> uzskaites regulējums ļauj vākt ekonomiskās darbības datus un atveidot tos tādā formātā, kas izstrādāts ekonomiskās analīzes, lēmumu pieņemšanas un politikas veidošanas vajadzībām.</w:t>
      </w:r>
    </w:p>
    <w:p w14:paraId="09D45406" w14:textId="77777777" w:rsidR="005A04B3" w:rsidRPr="00A96ED6" w:rsidRDefault="005A04B3" w:rsidP="005A04B3">
      <w:pPr>
        <w:jc w:val="both"/>
        <w:rPr>
          <w:rFonts w:ascii="Times New Roman" w:hAnsi="Times New Roman" w:cs="Times New Roman"/>
          <w:noProof/>
          <w:sz w:val="24"/>
        </w:rPr>
      </w:pPr>
    </w:p>
    <w:p w14:paraId="31A829A5"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xml:space="preserve">: </w:t>
      </w:r>
      <w:r>
        <w:rPr>
          <w:rFonts w:ascii="Times New Roman" w:hAnsi="Times New Roman"/>
          <w:i/>
          <w:iCs/>
          <w:sz w:val="24"/>
        </w:rPr>
        <w:t>Eurostat – Statistics Explained</w:t>
      </w:r>
      <w:r>
        <w:rPr>
          <w:rFonts w:ascii="Times New Roman" w:hAnsi="Times New Roman"/>
          <w:sz w:val="24"/>
        </w:rPr>
        <w:t>: vārdnīca</w:t>
      </w:r>
    </w:p>
    <w:p w14:paraId="1B527303" w14:textId="77777777" w:rsidR="005A04B3" w:rsidRPr="00A96ED6" w:rsidRDefault="005A04B3" w:rsidP="005A04B3">
      <w:pPr>
        <w:jc w:val="both"/>
        <w:rPr>
          <w:rFonts w:ascii="Times New Roman" w:hAnsi="Times New Roman" w:cs="Times New Roman"/>
          <w:noProof/>
          <w:sz w:val="24"/>
        </w:rPr>
      </w:pPr>
    </w:p>
    <w:p w14:paraId="45130C49" w14:textId="77777777" w:rsidR="005A04B3" w:rsidRPr="00A96ED6" w:rsidRDefault="005A04B3" w:rsidP="005A04B3">
      <w:pPr>
        <w:jc w:val="both"/>
        <w:rPr>
          <w:rFonts w:ascii="Times New Roman" w:hAnsi="Times New Roman" w:cs="Times New Roman"/>
          <w:noProof/>
          <w:sz w:val="24"/>
        </w:rPr>
      </w:pPr>
    </w:p>
    <w:p w14:paraId="06CB3054" w14:textId="77777777" w:rsidR="005A04B3" w:rsidRPr="00A96ED6" w:rsidRDefault="005A04B3" w:rsidP="005A04B3">
      <w:pPr>
        <w:jc w:val="both"/>
        <w:rPr>
          <w:rFonts w:ascii="Times New Roman" w:hAnsi="Times New Roman" w:cs="Times New Roman"/>
          <w:noProof/>
          <w:color w:val="333333"/>
          <w:sz w:val="24"/>
        </w:rPr>
      </w:pPr>
      <w:r>
        <w:rPr>
          <w:rFonts w:ascii="Times New Roman" w:hAnsi="Times New Roman"/>
          <w:b/>
          <w:bCs/>
          <w:color w:val="333333"/>
          <w:sz w:val="24"/>
        </w:rPr>
        <w:lastRenderedPageBreak/>
        <w:t>Statistiskā vienība</w:t>
      </w:r>
      <w:r>
        <w:rPr>
          <w:rFonts w:ascii="Times New Roman" w:hAnsi="Times New Roman"/>
          <w:color w:val="333333"/>
          <w:sz w:val="24"/>
        </w:rPr>
        <w:t xml:space="preserve"> ir struktūra, par ko jāapkopo statistika. Statistiskā vienība var būt </w:t>
      </w:r>
      <w:hyperlink r:id="rId93" w:history="1">
        <w:r>
          <w:rPr>
            <w:rStyle w:val="Hyperlink"/>
            <w:rFonts w:ascii="Times New Roman" w:hAnsi="Times New Roman"/>
            <w:sz w:val="24"/>
            <w:u w:val="none"/>
          </w:rPr>
          <w:t>novērojamā vienība</w:t>
        </w:r>
      </w:hyperlink>
      <w:r>
        <w:rPr>
          <w:rFonts w:ascii="Times New Roman" w:hAnsi="Times New Roman"/>
          <w:color w:val="333333"/>
          <w:sz w:val="24"/>
        </w:rPr>
        <w:t xml:space="preserve">, par kuru ir saņemta informācija un apkopoti statistikas dati, vai analītiskā vienība, kura ir izveidota, dalot vai apvienojot </w:t>
      </w:r>
      <w:hyperlink r:id="rId94" w:history="1">
        <w:r>
          <w:rPr>
            <w:rStyle w:val="Hyperlink"/>
            <w:rFonts w:ascii="Times New Roman" w:hAnsi="Times New Roman"/>
            <w:sz w:val="24"/>
            <w:u w:val="none"/>
          </w:rPr>
          <w:t>novērojamās vienības</w:t>
        </w:r>
      </w:hyperlink>
      <w:r>
        <w:rPr>
          <w:rFonts w:ascii="Times New Roman" w:hAnsi="Times New Roman"/>
          <w:color w:val="333333"/>
          <w:sz w:val="24"/>
        </w:rPr>
        <w:t xml:space="preserve"> ar provizorisku aplēšu vai trūkstošās vērtības aprēķinu procedūrām, lai iegūtu sīkākus un/vai viendabīgākus datus par tiem, ko būtu iespējams iegūt citos veidos</w:t>
      </w:r>
    </w:p>
    <w:p w14:paraId="3C09B7E5" w14:textId="77777777" w:rsidR="005A04B3" w:rsidRPr="00A96ED6" w:rsidRDefault="005A04B3" w:rsidP="005A04B3">
      <w:pPr>
        <w:jc w:val="both"/>
        <w:rPr>
          <w:rFonts w:ascii="Times New Roman" w:hAnsi="Times New Roman" w:cs="Times New Roman"/>
          <w:noProof/>
          <w:sz w:val="24"/>
        </w:rPr>
      </w:pPr>
    </w:p>
    <w:p w14:paraId="5BE09A91" w14:textId="77777777" w:rsidR="005A04B3" w:rsidRPr="00A96ED6" w:rsidRDefault="005A04B3" w:rsidP="005A04B3">
      <w:pPr>
        <w:jc w:val="both"/>
        <w:rPr>
          <w:rFonts w:ascii="Times New Roman" w:hAnsi="Times New Roman" w:cs="Times New Roman"/>
          <w:noProof/>
          <w:color w:val="333333"/>
          <w:sz w:val="24"/>
        </w:rPr>
      </w:pPr>
      <w:r>
        <w:rPr>
          <w:rFonts w:ascii="Times New Roman" w:hAnsi="Times New Roman"/>
          <w:color w:val="333333"/>
          <w:sz w:val="24"/>
        </w:rPr>
        <w:t>Eiropas uzņēmējdarbības statistikā izmanto četras statistiskās vienības:</w:t>
      </w:r>
    </w:p>
    <w:p w14:paraId="5296865D" w14:textId="77777777" w:rsidR="005A04B3" w:rsidRPr="00A96ED6" w:rsidRDefault="00F166E2" w:rsidP="003354F3">
      <w:pPr>
        <w:pStyle w:val="ListParagraph"/>
        <w:numPr>
          <w:ilvl w:val="0"/>
          <w:numId w:val="118"/>
        </w:numPr>
        <w:ind w:left="567" w:hanging="283"/>
        <w:contextualSpacing/>
        <w:jc w:val="both"/>
        <w:rPr>
          <w:rFonts w:ascii="Times New Roman" w:hAnsi="Times New Roman" w:cs="Times New Roman"/>
          <w:noProof/>
          <w:color w:val="AE4A91"/>
          <w:sz w:val="24"/>
        </w:rPr>
      </w:pPr>
      <w:hyperlink r:id="rId95" w:history="1">
        <w:r w:rsidR="005A04B3">
          <w:rPr>
            <w:rStyle w:val="Hyperlink"/>
            <w:rFonts w:ascii="Times New Roman" w:hAnsi="Times New Roman"/>
            <w:sz w:val="24"/>
            <w:u w:val="none"/>
          </w:rPr>
          <w:t>uzņēmums</w:t>
        </w:r>
      </w:hyperlink>
      <w:r w:rsidR="005A04B3">
        <w:t>;</w:t>
      </w:r>
    </w:p>
    <w:p w14:paraId="73AD87E1" w14:textId="77777777" w:rsidR="005A04B3" w:rsidRPr="00A96ED6" w:rsidRDefault="00F166E2" w:rsidP="003354F3">
      <w:pPr>
        <w:pStyle w:val="ListParagraph"/>
        <w:numPr>
          <w:ilvl w:val="0"/>
          <w:numId w:val="118"/>
        </w:numPr>
        <w:ind w:left="567" w:hanging="283"/>
        <w:contextualSpacing/>
        <w:jc w:val="both"/>
        <w:rPr>
          <w:rFonts w:ascii="Times New Roman" w:hAnsi="Times New Roman" w:cs="Times New Roman"/>
          <w:noProof/>
          <w:color w:val="AE4A91"/>
          <w:sz w:val="24"/>
        </w:rPr>
      </w:pPr>
      <w:hyperlink r:id="rId96" w:history="1">
        <w:r w:rsidR="005A04B3">
          <w:rPr>
            <w:rStyle w:val="Hyperlink"/>
            <w:rFonts w:ascii="Times New Roman" w:hAnsi="Times New Roman"/>
            <w:sz w:val="24"/>
            <w:u w:val="none"/>
          </w:rPr>
          <w:t>darbības veida vienība</w:t>
        </w:r>
      </w:hyperlink>
      <w:r w:rsidR="005A04B3">
        <w:t>;</w:t>
      </w:r>
    </w:p>
    <w:p w14:paraId="6342CABB" w14:textId="77777777" w:rsidR="005A04B3" w:rsidRPr="00A96ED6" w:rsidRDefault="00F166E2" w:rsidP="003354F3">
      <w:pPr>
        <w:pStyle w:val="ListParagraph"/>
        <w:numPr>
          <w:ilvl w:val="0"/>
          <w:numId w:val="118"/>
        </w:numPr>
        <w:ind w:left="567" w:hanging="283"/>
        <w:contextualSpacing/>
        <w:jc w:val="both"/>
        <w:rPr>
          <w:rFonts w:ascii="Times New Roman" w:hAnsi="Times New Roman" w:cs="Times New Roman"/>
          <w:noProof/>
          <w:color w:val="AE4A91"/>
          <w:sz w:val="24"/>
        </w:rPr>
      </w:pPr>
      <w:hyperlink r:id="rId97" w:history="1">
        <w:r w:rsidR="005A04B3">
          <w:rPr>
            <w:rStyle w:val="Hyperlink"/>
            <w:rFonts w:ascii="Times New Roman" w:hAnsi="Times New Roman"/>
            <w:sz w:val="24"/>
            <w:u w:val="none"/>
          </w:rPr>
          <w:t>vietējās darbības veida vienība</w:t>
        </w:r>
      </w:hyperlink>
      <w:r w:rsidR="005A04B3">
        <w:t>;</w:t>
      </w:r>
    </w:p>
    <w:p w14:paraId="14685BDA" w14:textId="77777777" w:rsidR="005A04B3" w:rsidRPr="00A96ED6" w:rsidRDefault="00F166E2" w:rsidP="003354F3">
      <w:pPr>
        <w:pStyle w:val="ListParagraph"/>
        <w:numPr>
          <w:ilvl w:val="0"/>
          <w:numId w:val="118"/>
        </w:numPr>
        <w:ind w:left="567" w:hanging="283"/>
        <w:contextualSpacing/>
        <w:jc w:val="both"/>
        <w:rPr>
          <w:rFonts w:ascii="Times New Roman" w:hAnsi="Times New Roman" w:cs="Times New Roman"/>
          <w:noProof/>
          <w:color w:val="AE4A91"/>
          <w:sz w:val="24"/>
        </w:rPr>
      </w:pPr>
      <w:hyperlink r:id="rId98" w:history="1">
        <w:r w:rsidR="005A04B3">
          <w:rPr>
            <w:rStyle w:val="Hyperlink"/>
            <w:rFonts w:ascii="Times New Roman" w:hAnsi="Times New Roman"/>
            <w:sz w:val="24"/>
            <w:u w:val="none"/>
          </w:rPr>
          <w:t>vietējā vienība</w:t>
        </w:r>
      </w:hyperlink>
      <w:r w:rsidR="005A04B3">
        <w:t>.</w:t>
      </w:r>
    </w:p>
    <w:p w14:paraId="02986D9A" w14:textId="77777777" w:rsidR="005A04B3" w:rsidRPr="00A96ED6" w:rsidRDefault="005A04B3" w:rsidP="005A04B3">
      <w:pPr>
        <w:ind w:left="360"/>
        <w:jc w:val="both"/>
        <w:rPr>
          <w:rFonts w:ascii="Times New Roman" w:hAnsi="Times New Roman" w:cs="Times New Roman"/>
          <w:noProof/>
          <w:color w:val="AE4A91"/>
          <w:sz w:val="24"/>
        </w:rPr>
      </w:pPr>
    </w:p>
    <w:p w14:paraId="2CB15149" w14:textId="77777777" w:rsidR="005A04B3" w:rsidRPr="00A96ED6" w:rsidRDefault="005A04B3" w:rsidP="005A04B3">
      <w:pPr>
        <w:jc w:val="both"/>
        <w:rPr>
          <w:rFonts w:ascii="Times New Roman" w:hAnsi="Times New Roman" w:cs="Times New Roman"/>
          <w:noProof/>
          <w:sz w:val="24"/>
        </w:rPr>
      </w:pPr>
      <w:r>
        <w:rPr>
          <w:rFonts w:ascii="Times New Roman" w:hAnsi="Times New Roman"/>
          <w:i/>
          <w:color w:val="333333"/>
          <w:sz w:val="24"/>
        </w:rPr>
        <w:t>Avots</w:t>
      </w:r>
      <w:r>
        <w:rPr>
          <w:rFonts w:ascii="Times New Roman" w:hAnsi="Times New Roman"/>
          <w:color w:val="333333"/>
          <w:sz w:val="24"/>
        </w:rPr>
        <w:t xml:space="preserve">: </w:t>
      </w:r>
      <w:r>
        <w:rPr>
          <w:rFonts w:ascii="Times New Roman" w:hAnsi="Times New Roman"/>
          <w:i/>
          <w:iCs/>
          <w:color w:val="333333"/>
          <w:sz w:val="24"/>
        </w:rPr>
        <w:t>Eurostat – Statistics Explained</w:t>
      </w:r>
      <w:r>
        <w:rPr>
          <w:rFonts w:ascii="Times New Roman" w:hAnsi="Times New Roman"/>
          <w:color w:val="333333"/>
          <w:sz w:val="24"/>
        </w:rPr>
        <w:t>: vārdnīca</w:t>
      </w:r>
    </w:p>
    <w:p w14:paraId="29883B09" w14:textId="77777777" w:rsidR="005A04B3" w:rsidRPr="00A96ED6" w:rsidRDefault="005A04B3" w:rsidP="005A04B3">
      <w:pPr>
        <w:jc w:val="both"/>
        <w:rPr>
          <w:rFonts w:ascii="Times New Roman" w:hAnsi="Times New Roman" w:cs="Times New Roman"/>
          <w:noProof/>
          <w:sz w:val="24"/>
        </w:rPr>
      </w:pPr>
    </w:p>
    <w:p w14:paraId="6A4D86C2" w14:textId="77777777" w:rsidR="005A04B3" w:rsidRPr="00A96ED6" w:rsidRDefault="005A04B3" w:rsidP="005A04B3">
      <w:pPr>
        <w:jc w:val="both"/>
        <w:rPr>
          <w:rFonts w:ascii="Times New Roman" w:hAnsi="Times New Roman" w:cs="Times New Roman"/>
          <w:noProof/>
          <w:sz w:val="24"/>
        </w:rPr>
      </w:pPr>
    </w:p>
    <w:p w14:paraId="3B37AD0C" w14:textId="77777777" w:rsidR="005A04B3" w:rsidRPr="00A96ED6" w:rsidRDefault="005A04B3" w:rsidP="005A04B3">
      <w:pPr>
        <w:jc w:val="both"/>
        <w:rPr>
          <w:rFonts w:ascii="Times New Roman" w:hAnsi="Times New Roman" w:cs="Times New Roman"/>
          <w:noProof/>
          <w:color w:val="333333"/>
          <w:sz w:val="24"/>
        </w:rPr>
      </w:pPr>
      <w:r>
        <w:rPr>
          <w:rFonts w:ascii="Times New Roman" w:hAnsi="Times New Roman"/>
          <w:b/>
          <w:bCs/>
          <w:color w:val="333333"/>
          <w:sz w:val="24"/>
        </w:rPr>
        <w:t>Ārvalstu saistīta uzņēmuma galīgā kontrolējošā institucionālā vienība (</w:t>
      </w:r>
      <w:r>
        <w:rPr>
          <w:rFonts w:ascii="Times New Roman" w:hAnsi="Times New Roman"/>
          <w:b/>
          <w:bCs/>
          <w:i/>
          <w:iCs/>
          <w:color w:val="333333"/>
          <w:sz w:val="24"/>
        </w:rPr>
        <w:t>UCI</w:t>
      </w:r>
      <w:r>
        <w:rPr>
          <w:rFonts w:ascii="Times New Roman" w:hAnsi="Times New Roman"/>
          <w:b/>
          <w:bCs/>
          <w:color w:val="333333"/>
          <w:sz w:val="24"/>
        </w:rPr>
        <w:t>)</w:t>
      </w:r>
      <w:r>
        <w:rPr>
          <w:rFonts w:ascii="Times New Roman" w:hAnsi="Times New Roman"/>
          <w:color w:val="333333"/>
          <w:sz w:val="24"/>
        </w:rPr>
        <w:t xml:space="preserve"> ir tāda institucionāla vienība, kas ietilpst ārvalsts saistītu uzņēmumu kontroles ķēdē un ko nekontrolē neviena cita institucionālā vienība. </w:t>
      </w:r>
      <w:r>
        <w:rPr>
          <w:rFonts w:ascii="Times New Roman" w:hAnsi="Times New Roman"/>
          <w:i/>
          <w:iCs/>
          <w:color w:val="333333"/>
          <w:sz w:val="24"/>
        </w:rPr>
        <w:t>UCI</w:t>
      </w:r>
      <w:r>
        <w:rPr>
          <w:rFonts w:ascii="Times New Roman" w:hAnsi="Times New Roman"/>
          <w:color w:val="333333"/>
          <w:sz w:val="24"/>
        </w:rPr>
        <w:t xml:space="preserve"> ir galvenā loma statistikā par globalizāciju. Tā nosaka, kā vienība traktējama iekšējā vai ārējā </w:t>
      </w:r>
      <w:r>
        <w:rPr>
          <w:rFonts w:ascii="Times New Roman" w:hAnsi="Times New Roman"/>
          <w:i/>
          <w:iCs/>
          <w:color w:val="333333"/>
          <w:sz w:val="24"/>
        </w:rPr>
        <w:t>FATS</w:t>
      </w:r>
      <w:r>
        <w:rPr>
          <w:rFonts w:ascii="Times New Roman" w:hAnsi="Times New Roman"/>
          <w:color w:val="333333"/>
          <w:sz w:val="24"/>
        </w:rPr>
        <w:t xml:space="preserve"> vai </w:t>
      </w:r>
      <w:r>
        <w:rPr>
          <w:rFonts w:ascii="Times New Roman" w:hAnsi="Times New Roman"/>
          <w:i/>
          <w:iCs/>
          <w:color w:val="333333"/>
          <w:sz w:val="24"/>
        </w:rPr>
        <w:t>FDI</w:t>
      </w:r>
      <w:r>
        <w:rPr>
          <w:rFonts w:ascii="Times New Roman" w:hAnsi="Times New Roman"/>
          <w:color w:val="333333"/>
          <w:sz w:val="24"/>
        </w:rPr>
        <w:t xml:space="preserve"> statistikā.</w:t>
      </w:r>
    </w:p>
    <w:p w14:paraId="61F686C4" w14:textId="77777777" w:rsidR="005A04B3" w:rsidRPr="00A96ED6" w:rsidRDefault="005A04B3" w:rsidP="005A04B3">
      <w:pPr>
        <w:jc w:val="both"/>
        <w:rPr>
          <w:rFonts w:ascii="Times New Roman" w:hAnsi="Times New Roman" w:cs="Times New Roman"/>
          <w:noProof/>
          <w:color w:val="333333"/>
          <w:sz w:val="24"/>
        </w:rPr>
      </w:pPr>
    </w:p>
    <w:p w14:paraId="499CEC23" w14:textId="77777777" w:rsidR="005A04B3" w:rsidRPr="00A96ED6" w:rsidRDefault="005A04B3" w:rsidP="005A04B3">
      <w:pPr>
        <w:jc w:val="both"/>
        <w:rPr>
          <w:rFonts w:ascii="Times New Roman" w:hAnsi="Times New Roman" w:cs="Times New Roman"/>
          <w:noProof/>
          <w:sz w:val="24"/>
        </w:rPr>
      </w:pPr>
      <w:r>
        <w:rPr>
          <w:rFonts w:ascii="Times New Roman" w:hAnsi="Times New Roman"/>
          <w:i/>
          <w:color w:val="333333"/>
          <w:sz w:val="24"/>
        </w:rPr>
        <w:t>Avots</w:t>
      </w:r>
      <w:r>
        <w:rPr>
          <w:rFonts w:ascii="Times New Roman" w:hAnsi="Times New Roman"/>
          <w:color w:val="333333"/>
          <w:sz w:val="24"/>
        </w:rPr>
        <w:t xml:space="preserve">: </w:t>
      </w:r>
      <w:r>
        <w:rPr>
          <w:rFonts w:ascii="Times New Roman" w:hAnsi="Times New Roman"/>
          <w:i/>
          <w:iCs/>
          <w:color w:val="333333"/>
          <w:sz w:val="24"/>
        </w:rPr>
        <w:t>Eurostat – Statistics Explained</w:t>
      </w:r>
      <w:r>
        <w:rPr>
          <w:rFonts w:ascii="Times New Roman" w:hAnsi="Times New Roman"/>
          <w:color w:val="333333"/>
          <w:sz w:val="24"/>
        </w:rPr>
        <w:t>: vārdnīca</w:t>
      </w:r>
    </w:p>
    <w:p w14:paraId="241BD9E0" w14:textId="77777777" w:rsidR="005A04B3" w:rsidRPr="00A96ED6" w:rsidRDefault="005A04B3" w:rsidP="005A04B3">
      <w:pPr>
        <w:jc w:val="both"/>
        <w:rPr>
          <w:rFonts w:ascii="Times New Roman" w:hAnsi="Times New Roman" w:cs="Times New Roman"/>
          <w:noProof/>
          <w:sz w:val="24"/>
        </w:rPr>
      </w:pPr>
    </w:p>
    <w:p w14:paraId="5B823413" w14:textId="77777777" w:rsidR="005A04B3" w:rsidRPr="00A96ED6" w:rsidRDefault="005A04B3" w:rsidP="005A04B3">
      <w:pPr>
        <w:jc w:val="both"/>
        <w:rPr>
          <w:rFonts w:ascii="Times New Roman" w:hAnsi="Times New Roman" w:cs="Times New Roman"/>
          <w:noProof/>
          <w:sz w:val="24"/>
        </w:rPr>
      </w:pPr>
    </w:p>
    <w:p w14:paraId="2D14A49B" w14:textId="77777777" w:rsidR="005A04B3" w:rsidRPr="00A96ED6" w:rsidRDefault="005A04B3" w:rsidP="005A04B3">
      <w:pPr>
        <w:jc w:val="both"/>
        <w:rPr>
          <w:rFonts w:ascii="Times New Roman" w:hAnsi="Times New Roman" w:cs="Times New Roman"/>
          <w:noProof/>
          <w:sz w:val="24"/>
        </w:rPr>
      </w:pPr>
      <w:r>
        <w:rPr>
          <w:rFonts w:ascii="Times New Roman" w:hAnsi="Times New Roman"/>
          <w:b/>
          <w:bCs/>
          <w:sz w:val="24"/>
        </w:rPr>
        <w:t>W120 klasifikācija</w:t>
      </w:r>
      <w:r>
        <w:rPr>
          <w:rFonts w:ascii="Times New Roman" w:hAnsi="Times New Roman"/>
          <w:sz w:val="24"/>
        </w:rPr>
        <w:t xml:space="preserve"> – </w:t>
      </w:r>
      <w:r>
        <w:rPr>
          <w:rFonts w:ascii="Times New Roman" w:hAnsi="Times New Roman"/>
          <w:i/>
          <w:iCs/>
          <w:sz w:val="24"/>
        </w:rPr>
        <w:t>GATT</w:t>
      </w:r>
      <w:r>
        <w:rPr>
          <w:rFonts w:ascii="Times New Roman" w:hAnsi="Times New Roman"/>
          <w:sz w:val="24"/>
        </w:rPr>
        <w:t xml:space="preserve"> Pakalpojumu sektoru klasifikācijas saraksts jeb W/120 ir klasifikācijas sistēma, kas izmantota Pasaules Tirdzniecības organizācijas (PTO) dalībvalstu saistību strukturēšanai.</w:t>
      </w:r>
    </w:p>
    <w:p w14:paraId="0BFB90C6" w14:textId="77777777" w:rsidR="005A04B3" w:rsidRPr="00A96ED6" w:rsidRDefault="005A04B3" w:rsidP="005A04B3">
      <w:pPr>
        <w:jc w:val="both"/>
        <w:rPr>
          <w:rFonts w:ascii="Times New Roman" w:hAnsi="Times New Roman" w:cs="Times New Roman"/>
          <w:noProof/>
          <w:sz w:val="24"/>
        </w:rPr>
      </w:pPr>
    </w:p>
    <w:p w14:paraId="4CEDB3D3" w14:textId="77777777" w:rsidR="005A04B3" w:rsidRPr="00A96ED6" w:rsidRDefault="005A04B3" w:rsidP="005A04B3">
      <w:pPr>
        <w:jc w:val="both"/>
        <w:rPr>
          <w:rFonts w:ascii="Times New Roman" w:hAnsi="Times New Roman" w:cs="Times New Roman"/>
          <w:noProof/>
          <w:sz w:val="24"/>
        </w:rPr>
      </w:pPr>
      <w:r>
        <w:rPr>
          <w:rFonts w:ascii="Times New Roman" w:hAnsi="Times New Roman"/>
          <w:i/>
          <w:sz w:val="24"/>
        </w:rPr>
        <w:t>Avots</w:t>
      </w:r>
      <w:r>
        <w:rPr>
          <w:rFonts w:ascii="Times New Roman" w:hAnsi="Times New Roman"/>
          <w:sz w:val="24"/>
        </w:rPr>
        <w:t>: PTO</w:t>
      </w:r>
    </w:p>
    <w:p w14:paraId="561892D2" w14:textId="77777777" w:rsidR="005A04B3" w:rsidRPr="00A96ED6" w:rsidRDefault="005A04B3" w:rsidP="005A04B3">
      <w:pPr>
        <w:widowControl/>
        <w:autoSpaceDE/>
        <w:autoSpaceDN/>
        <w:spacing w:after="160" w:line="259" w:lineRule="auto"/>
        <w:rPr>
          <w:rFonts w:ascii="Times New Roman" w:hAnsi="Times New Roman" w:cs="Times New Roman"/>
          <w:noProof/>
          <w:sz w:val="24"/>
        </w:rPr>
      </w:pPr>
      <w:r>
        <w:br w:type="page"/>
      </w:r>
    </w:p>
    <w:p w14:paraId="07C57515" w14:textId="77777777" w:rsidR="005A04B3" w:rsidRPr="00A96ED6" w:rsidRDefault="005A04B3" w:rsidP="005A04B3">
      <w:pPr>
        <w:jc w:val="both"/>
        <w:rPr>
          <w:rFonts w:ascii="Times New Roman" w:hAnsi="Times New Roman" w:cs="Times New Roman"/>
          <w:b/>
          <w:bCs/>
          <w:noProof/>
          <w:color w:val="B83B46"/>
          <w:sz w:val="28"/>
          <w:szCs w:val="24"/>
        </w:rPr>
      </w:pPr>
      <w:r>
        <w:rPr>
          <w:rFonts w:ascii="Times New Roman" w:hAnsi="Times New Roman"/>
          <w:b/>
          <w:color w:val="B83B46"/>
          <w:sz w:val="28"/>
        </w:rPr>
        <w:lastRenderedPageBreak/>
        <w:t>Akronīmi un saīsinājumi</w:t>
      </w:r>
    </w:p>
    <w:p w14:paraId="3D296498" w14:textId="77777777" w:rsidR="005A04B3" w:rsidRPr="00A96ED6" w:rsidRDefault="005A04B3" w:rsidP="005A04B3">
      <w:pPr>
        <w:jc w:val="both"/>
        <w:rPr>
          <w:rFonts w:ascii="Times New Roman" w:hAnsi="Times New Roman" w:cs="Times New Roman"/>
          <w:b/>
          <w:noProof/>
          <w:sz w:val="24"/>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 w:type="dxa"/>
          <w:left w:w="28" w:type="dxa"/>
          <w:bottom w:w="28" w:type="dxa"/>
          <w:right w:w="28" w:type="dxa"/>
        </w:tblCellMar>
        <w:tblLook w:val="04A0" w:firstRow="1" w:lastRow="0" w:firstColumn="1" w:lastColumn="0" w:noHBand="0" w:noVBand="1"/>
      </w:tblPr>
      <w:tblGrid>
        <w:gridCol w:w="2279"/>
        <w:gridCol w:w="6852"/>
      </w:tblGrid>
      <w:tr w:rsidR="00F32DD4" w:rsidRPr="00A96ED6" w14:paraId="353A3F72" w14:textId="77777777" w:rsidTr="00125454">
        <w:tc>
          <w:tcPr>
            <w:tcW w:w="1248" w:type="pct"/>
          </w:tcPr>
          <w:p w14:paraId="65D978D6"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ANO</w:t>
            </w:r>
          </w:p>
        </w:tc>
        <w:tc>
          <w:tcPr>
            <w:tcW w:w="3752" w:type="pct"/>
          </w:tcPr>
          <w:p w14:paraId="62FD9497"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Apvienoto Nāciju Organizācija</w:t>
            </w:r>
          </w:p>
        </w:tc>
      </w:tr>
      <w:tr w:rsidR="00F32DD4" w:rsidRPr="00A96ED6" w14:paraId="06FCA71C" w14:textId="77777777" w:rsidTr="00125454">
        <w:tc>
          <w:tcPr>
            <w:tcW w:w="1248" w:type="pct"/>
          </w:tcPr>
          <w:p w14:paraId="16A0C30C" w14:textId="77777777" w:rsidR="00F32DD4" w:rsidRPr="00A96ED6" w:rsidRDefault="00F32DD4" w:rsidP="00125454">
            <w:pPr>
              <w:jc w:val="both"/>
              <w:rPr>
                <w:rFonts w:ascii="Times New Roman" w:hAnsi="Times New Roman" w:cs="Times New Roman"/>
                <w:b/>
                <w:noProof/>
                <w:sz w:val="24"/>
              </w:rPr>
            </w:pPr>
            <w:r>
              <w:rPr>
                <w:rFonts w:ascii="Times New Roman" w:hAnsi="Times New Roman"/>
                <w:i/>
                <w:iCs/>
                <w:sz w:val="24"/>
              </w:rPr>
              <w:t>BEA</w:t>
            </w:r>
          </w:p>
        </w:tc>
        <w:tc>
          <w:tcPr>
            <w:tcW w:w="3752" w:type="pct"/>
          </w:tcPr>
          <w:p w14:paraId="3067538A" w14:textId="77777777" w:rsidR="00F32DD4" w:rsidRPr="00A96ED6" w:rsidRDefault="00F32DD4" w:rsidP="00125454">
            <w:pPr>
              <w:jc w:val="both"/>
              <w:rPr>
                <w:rFonts w:ascii="Times New Roman" w:hAnsi="Times New Roman" w:cs="Times New Roman"/>
                <w:b/>
                <w:noProof/>
                <w:sz w:val="24"/>
              </w:rPr>
            </w:pPr>
            <w:r>
              <w:rPr>
                <w:rFonts w:ascii="Times New Roman" w:hAnsi="Times New Roman"/>
                <w:sz w:val="24"/>
              </w:rPr>
              <w:t>Amerikas Savienoto Valstu Ekonomikas analīzes birojs</w:t>
            </w:r>
          </w:p>
        </w:tc>
      </w:tr>
      <w:tr w:rsidR="00F32DD4" w:rsidRPr="00A96ED6" w14:paraId="6ABD492C" w14:textId="77777777" w:rsidTr="00125454">
        <w:tc>
          <w:tcPr>
            <w:tcW w:w="1248" w:type="pct"/>
          </w:tcPr>
          <w:p w14:paraId="25A385B6" w14:textId="77777777" w:rsidR="00F32DD4" w:rsidRPr="00A96ED6" w:rsidRDefault="00F32DD4" w:rsidP="00125454">
            <w:pPr>
              <w:jc w:val="both"/>
              <w:rPr>
                <w:rFonts w:ascii="Times New Roman" w:hAnsi="Times New Roman" w:cs="Times New Roman"/>
                <w:b/>
                <w:noProof/>
                <w:sz w:val="24"/>
              </w:rPr>
            </w:pPr>
            <w:r>
              <w:rPr>
                <w:rFonts w:ascii="Times New Roman" w:hAnsi="Times New Roman"/>
                <w:i/>
                <w:iCs/>
                <w:sz w:val="24"/>
              </w:rPr>
              <w:t>BOP</w:t>
            </w:r>
          </w:p>
        </w:tc>
        <w:tc>
          <w:tcPr>
            <w:tcW w:w="3752" w:type="pct"/>
          </w:tcPr>
          <w:p w14:paraId="0D4D54DD" w14:textId="77777777" w:rsidR="00F32DD4" w:rsidRPr="00A96ED6" w:rsidRDefault="00F32DD4" w:rsidP="00125454">
            <w:pPr>
              <w:jc w:val="both"/>
              <w:rPr>
                <w:rFonts w:ascii="Times New Roman" w:hAnsi="Times New Roman" w:cs="Times New Roman"/>
                <w:b/>
                <w:noProof/>
                <w:sz w:val="24"/>
              </w:rPr>
            </w:pPr>
            <w:r>
              <w:rPr>
                <w:rFonts w:ascii="Times New Roman" w:hAnsi="Times New Roman"/>
                <w:sz w:val="24"/>
              </w:rPr>
              <w:t>Maksājumu bilance</w:t>
            </w:r>
          </w:p>
        </w:tc>
      </w:tr>
      <w:tr w:rsidR="00F32DD4" w:rsidRPr="00A96ED6" w14:paraId="00849E6C" w14:textId="77777777" w:rsidTr="00125454">
        <w:tc>
          <w:tcPr>
            <w:tcW w:w="1248" w:type="pct"/>
          </w:tcPr>
          <w:p w14:paraId="7AAD013C" w14:textId="77777777" w:rsidR="00F32DD4" w:rsidRPr="00A96ED6" w:rsidRDefault="00F32DD4" w:rsidP="00125454">
            <w:pPr>
              <w:jc w:val="both"/>
              <w:rPr>
                <w:rFonts w:ascii="Times New Roman" w:hAnsi="Times New Roman" w:cs="Times New Roman"/>
                <w:b/>
                <w:noProof/>
                <w:sz w:val="24"/>
              </w:rPr>
            </w:pPr>
            <w:r>
              <w:rPr>
                <w:rFonts w:ascii="Times New Roman" w:hAnsi="Times New Roman"/>
                <w:sz w:val="24"/>
              </w:rPr>
              <w:t>BPM6</w:t>
            </w:r>
          </w:p>
        </w:tc>
        <w:tc>
          <w:tcPr>
            <w:tcW w:w="3752" w:type="pct"/>
          </w:tcPr>
          <w:p w14:paraId="5A155C59" w14:textId="77777777" w:rsidR="00F32DD4" w:rsidRPr="00A96ED6" w:rsidRDefault="00F32DD4" w:rsidP="00125454">
            <w:pPr>
              <w:jc w:val="both"/>
              <w:rPr>
                <w:rFonts w:ascii="Times New Roman" w:hAnsi="Times New Roman" w:cs="Times New Roman"/>
                <w:b/>
                <w:noProof/>
                <w:sz w:val="24"/>
              </w:rPr>
            </w:pPr>
            <w:r>
              <w:rPr>
                <w:rFonts w:ascii="Times New Roman" w:hAnsi="Times New Roman"/>
                <w:sz w:val="24"/>
              </w:rPr>
              <w:t>SVF Maksājumu bilances un starptautisko ieguldījumu bilances rokasgrāmata, sestais izdevums</w:t>
            </w:r>
          </w:p>
        </w:tc>
      </w:tr>
      <w:tr w:rsidR="00F32DD4" w:rsidRPr="00A96ED6" w14:paraId="1DFC1A29" w14:textId="77777777" w:rsidTr="00125454">
        <w:tc>
          <w:tcPr>
            <w:tcW w:w="1248" w:type="pct"/>
          </w:tcPr>
          <w:p w14:paraId="7ABE51C6" w14:textId="77777777" w:rsidR="00F32DD4" w:rsidRPr="00A96ED6" w:rsidRDefault="00F32DD4" w:rsidP="00125454">
            <w:pPr>
              <w:jc w:val="both"/>
              <w:rPr>
                <w:rFonts w:ascii="Times New Roman" w:hAnsi="Times New Roman" w:cs="Times New Roman"/>
                <w:b/>
                <w:noProof/>
                <w:sz w:val="24"/>
              </w:rPr>
            </w:pPr>
            <w:r>
              <w:rPr>
                <w:rFonts w:ascii="Times New Roman" w:hAnsi="Times New Roman"/>
                <w:sz w:val="24"/>
              </w:rPr>
              <w:t xml:space="preserve">BPM6 </w:t>
            </w:r>
            <w:r>
              <w:rPr>
                <w:rFonts w:ascii="Times New Roman" w:hAnsi="Times New Roman"/>
                <w:i/>
                <w:iCs/>
                <w:sz w:val="24"/>
              </w:rPr>
              <w:t>CG</w:t>
            </w:r>
          </w:p>
        </w:tc>
        <w:tc>
          <w:tcPr>
            <w:tcW w:w="3752" w:type="pct"/>
          </w:tcPr>
          <w:p w14:paraId="72541024" w14:textId="77777777" w:rsidR="00F32DD4" w:rsidRPr="00A96ED6" w:rsidRDefault="00F32DD4" w:rsidP="00125454">
            <w:pPr>
              <w:jc w:val="both"/>
              <w:rPr>
                <w:rFonts w:ascii="Times New Roman" w:hAnsi="Times New Roman" w:cs="Times New Roman"/>
                <w:b/>
                <w:noProof/>
                <w:sz w:val="24"/>
              </w:rPr>
            </w:pPr>
            <w:r>
              <w:rPr>
                <w:rFonts w:ascii="Times New Roman" w:hAnsi="Times New Roman"/>
                <w:sz w:val="24"/>
              </w:rPr>
              <w:t>BPM6 Apkopotāja rokasgrāmata</w:t>
            </w:r>
          </w:p>
        </w:tc>
      </w:tr>
      <w:tr w:rsidR="00F32DD4" w:rsidRPr="00A96ED6" w14:paraId="046F8680" w14:textId="77777777" w:rsidTr="00125454">
        <w:tc>
          <w:tcPr>
            <w:tcW w:w="1248" w:type="pct"/>
          </w:tcPr>
          <w:p w14:paraId="6B844BB7"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c. n.</w:t>
            </w:r>
          </w:p>
        </w:tc>
        <w:tc>
          <w:tcPr>
            <w:tcW w:w="3752" w:type="pct"/>
          </w:tcPr>
          <w:p w14:paraId="4D59ADDB"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Citur neiekļauts</w:t>
            </w:r>
          </w:p>
        </w:tc>
      </w:tr>
      <w:tr w:rsidR="00F32DD4" w:rsidRPr="00A96ED6" w14:paraId="50354745" w14:textId="77777777" w:rsidTr="00125454">
        <w:tc>
          <w:tcPr>
            <w:tcW w:w="1248" w:type="pct"/>
          </w:tcPr>
          <w:p w14:paraId="45878B1B" w14:textId="77777777" w:rsidR="00F32DD4" w:rsidRPr="00A96ED6" w:rsidRDefault="00F32DD4" w:rsidP="00125454">
            <w:pPr>
              <w:jc w:val="both"/>
              <w:rPr>
                <w:rFonts w:ascii="Times New Roman" w:hAnsi="Times New Roman" w:cs="Times New Roman"/>
                <w:b/>
                <w:noProof/>
                <w:sz w:val="24"/>
              </w:rPr>
            </w:pPr>
            <w:r>
              <w:rPr>
                <w:rFonts w:ascii="Times New Roman" w:hAnsi="Times New Roman"/>
                <w:i/>
                <w:iCs/>
                <w:sz w:val="24"/>
              </w:rPr>
              <w:t>CBS</w:t>
            </w:r>
          </w:p>
        </w:tc>
        <w:tc>
          <w:tcPr>
            <w:tcW w:w="3752" w:type="pct"/>
          </w:tcPr>
          <w:p w14:paraId="7BF063E5" w14:textId="77777777" w:rsidR="00F32DD4" w:rsidRPr="00A96ED6" w:rsidRDefault="00F32DD4" w:rsidP="00125454">
            <w:pPr>
              <w:jc w:val="both"/>
              <w:rPr>
                <w:rFonts w:ascii="Times New Roman" w:hAnsi="Times New Roman" w:cs="Times New Roman"/>
                <w:b/>
                <w:noProof/>
                <w:sz w:val="24"/>
              </w:rPr>
            </w:pPr>
            <w:r>
              <w:rPr>
                <w:rFonts w:ascii="Times New Roman" w:hAnsi="Times New Roman"/>
                <w:sz w:val="24"/>
              </w:rPr>
              <w:t>Nīderlandes Statistikas birojs</w:t>
            </w:r>
          </w:p>
        </w:tc>
      </w:tr>
      <w:tr w:rsidR="00F32DD4" w:rsidRPr="00A96ED6" w14:paraId="3D8CDA88" w14:textId="77777777" w:rsidTr="00125454">
        <w:tc>
          <w:tcPr>
            <w:tcW w:w="1248" w:type="pct"/>
          </w:tcPr>
          <w:p w14:paraId="26FBFE4E" w14:textId="77777777" w:rsidR="00F32DD4" w:rsidRPr="00A96ED6" w:rsidRDefault="00F32DD4" w:rsidP="00125454">
            <w:pPr>
              <w:jc w:val="both"/>
              <w:rPr>
                <w:rFonts w:ascii="Times New Roman" w:hAnsi="Times New Roman" w:cs="Times New Roman"/>
                <w:b/>
                <w:noProof/>
                <w:sz w:val="24"/>
              </w:rPr>
            </w:pPr>
            <w:r>
              <w:rPr>
                <w:rFonts w:ascii="Times New Roman" w:hAnsi="Times New Roman"/>
                <w:sz w:val="24"/>
              </w:rPr>
              <w:t>CIF/FOB</w:t>
            </w:r>
          </w:p>
        </w:tc>
        <w:tc>
          <w:tcPr>
            <w:tcW w:w="3752" w:type="pct"/>
          </w:tcPr>
          <w:p w14:paraId="2C57C0D1" w14:textId="77777777" w:rsidR="00F32DD4" w:rsidRPr="00A96ED6" w:rsidRDefault="00F32DD4" w:rsidP="00125454">
            <w:pPr>
              <w:jc w:val="both"/>
              <w:rPr>
                <w:rFonts w:ascii="Times New Roman" w:hAnsi="Times New Roman" w:cs="Times New Roman"/>
                <w:b/>
                <w:noProof/>
                <w:sz w:val="24"/>
              </w:rPr>
            </w:pPr>
            <w:r>
              <w:rPr>
                <w:rFonts w:ascii="Times New Roman" w:hAnsi="Times New Roman"/>
                <w:sz w:val="24"/>
              </w:rPr>
              <w:t>Cena, apdrošināšana un vedmaksa / franko uz kuģa</w:t>
            </w:r>
          </w:p>
        </w:tc>
      </w:tr>
      <w:tr w:rsidR="00F32DD4" w:rsidRPr="00A96ED6" w14:paraId="2E1AE7CB" w14:textId="77777777" w:rsidTr="00125454">
        <w:tc>
          <w:tcPr>
            <w:tcW w:w="1248" w:type="pct"/>
          </w:tcPr>
          <w:p w14:paraId="5FA86D9E" w14:textId="77777777" w:rsidR="00F32DD4" w:rsidRPr="00A96ED6" w:rsidRDefault="00F32DD4" w:rsidP="00125454">
            <w:pPr>
              <w:jc w:val="both"/>
              <w:rPr>
                <w:rFonts w:ascii="Times New Roman" w:hAnsi="Times New Roman" w:cs="Times New Roman"/>
                <w:b/>
                <w:noProof/>
                <w:sz w:val="24"/>
              </w:rPr>
            </w:pPr>
            <w:r>
              <w:rPr>
                <w:rFonts w:ascii="Times New Roman" w:hAnsi="Times New Roman"/>
                <w:i/>
                <w:iCs/>
                <w:sz w:val="24"/>
              </w:rPr>
              <w:t>CPA</w:t>
            </w:r>
          </w:p>
        </w:tc>
        <w:tc>
          <w:tcPr>
            <w:tcW w:w="3752" w:type="pct"/>
          </w:tcPr>
          <w:p w14:paraId="5B823AE9" w14:textId="77777777" w:rsidR="00F32DD4" w:rsidRPr="00A96ED6" w:rsidRDefault="00F32DD4" w:rsidP="00125454">
            <w:pPr>
              <w:jc w:val="both"/>
              <w:rPr>
                <w:rFonts w:ascii="Times New Roman" w:hAnsi="Times New Roman" w:cs="Times New Roman"/>
                <w:b/>
                <w:noProof/>
                <w:sz w:val="24"/>
              </w:rPr>
            </w:pPr>
            <w:r>
              <w:rPr>
                <w:rFonts w:ascii="Times New Roman" w:hAnsi="Times New Roman"/>
                <w:sz w:val="24"/>
              </w:rPr>
              <w:t>Produktu statistiskā klasifikācija iedalījumā pēc saimnieciskās darbības</w:t>
            </w:r>
          </w:p>
        </w:tc>
      </w:tr>
      <w:tr w:rsidR="00F32DD4" w:rsidRPr="00A96ED6" w14:paraId="4654AADC" w14:textId="77777777" w:rsidTr="00125454">
        <w:tc>
          <w:tcPr>
            <w:tcW w:w="1248" w:type="pct"/>
          </w:tcPr>
          <w:p w14:paraId="593B26D8" w14:textId="77777777" w:rsidR="00F32DD4" w:rsidRPr="00A96ED6" w:rsidRDefault="00F32DD4" w:rsidP="00125454">
            <w:pPr>
              <w:jc w:val="both"/>
              <w:rPr>
                <w:rFonts w:ascii="Times New Roman" w:hAnsi="Times New Roman" w:cs="Times New Roman"/>
                <w:b/>
                <w:noProof/>
                <w:sz w:val="24"/>
              </w:rPr>
            </w:pPr>
            <w:r>
              <w:rPr>
                <w:rFonts w:ascii="Times New Roman" w:hAnsi="Times New Roman"/>
                <w:i/>
                <w:iCs/>
                <w:sz w:val="24"/>
              </w:rPr>
              <w:t>CPC</w:t>
            </w:r>
          </w:p>
        </w:tc>
        <w:tc>
          <w:tcPr>
            <w:tcW w:w="3752" w:type="pct"/>
          </w:tcPr>
          <w:p w14:paraId="4D4E0CFA" w14:textId="77777777" w:rsidR="00F32DD4" w:rsidRPr="00A96ED6" w:rsidRDefault="00F32DD4" w:rsidP="00125454">
            <w:pPr>
              <w:jc w:val="both"/>
              <w:rPr>
                <w:rFonts w:ascii="Times New Roman" w:hAnsi="Times New Roman" w:cs="Times New Roman"/>
                <w:b/>
                <w:noProof/>
                <w:sz w:val="24"/>
              </w:rPr>
            </w:pPr>
            <w:r>
              <w:rPr>
                <w:rFonts w:ascii="Times New Roman" w:hAnsi="Times New Roman"/>
                <w:sz w:val="24"/>
              </w:rPr>
              <w:t>Centrālā produktu klasifikācija</w:t>
            </w:r>
          </w:p>
        </w:tc>
      </w:tr>
      <w:tr w:rsidR="00F32DD4" w:rsidRPr="00A96ED6" w14:paraId="48DC1E09" w14:textId="77777777" w:rsidTr="00125454">
        <w:tc>
          <w:tcPr>
            <w:tcW w:w="1248" w:type="pct"/>
          </w:tcPr>
          <w:p w14:paraId="392BA42C"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DIP</w:t>
            </w:r>
          </w:p>
        </w:tc>
        <w:tc>
          <w:tcPr>
            <w:tcW w:w="3752" w:type="pct"/>
          </w:tcPr>
          <w:p w14:paraId="5A45F530"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Digitālās starpniecības platformas</w:t>
            </w:r>
          </w:p>
        </w:tc>
      </w:tr>
      <w:tr w:rsidR="00F32DD4" w:rsidRPr="00A96ED6" w14:paraId="2C3C310B" w14:textId="77777777" w:rsidTr="00125454">
        <w:tc>
          <w:tcPr>
            <w:tcW w:w="1248" w:type="pct"/>
          </w:tcPr>
          <w:p w14:paraId="3F7912D1"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EBOPS 2010</w:t>
            </w:r>
          </w:p>
        </w:tc>
        <w:tc>
          <w:tcPr>
            <w:tcW w:w="3752" w:type="pct"/>
          </w:tcPr>
          <w:p w14:paraId="22D3A3B6"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Izvērstā maksājumu bilances pakalpojumu klasifikācija</w:t>
            </w:r>
          </w:p>
        </w:tc>
      </w:tr>
      <w:tr w:rsidR="00F32DD4" w:rsidRPr="00A96ED6" w14:paraId="7A62CFC8" w14:textId="77777777" w:rsidTr="00125454">
        <w:tc>
          <w:tcPr>
            <w:tcW w:w="1248" w:type="pct"/>
          </w:tcPr>
          <w:p w14:paraId="1C32481E"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EBTA</w:t>
            </w:r>
          </w:p>
        </w:tc>
        <w:tc>
          <w:tcPr>
            <w:tcW w:w="3752" w:type="pct"/>
          </w:tcPr>
          <w:p w14:paraId="50056790"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Eiropas Brīvās tirdzniecības asociācija</w:t>
            </w:r>
          </w:p>
        </w:tc>
      </w:tr>
      <w:tr w:rsidR="00F32DD4" w:rsidRPr="00A96ED6" w14:paraId="26A6A7E3" w14:textId="77777777" w:rsidTr="00125454">
        <w:tc>
          <w:tcPr>
            <w:tcW w:w="1248" w:type="pct"/>
          </w:tcPr>
          <w:p w14:paraId="3BCA2F02"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ECB</w:t>
            </w:r>
          </w:p>
        </w:tc>
        <w:tc>
          <w:tcPr>
            <w:tcW w:w="3752" w:type="pct"/>
          </w:tcPr>
          <w:p w14:paraId="567A233C"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Eiropas Centrālā banka</w:t>
            </w:r>
          </w:p>
        </w:tc>
      </w:tr>
      <w:tr w:rsidR="00F32DD4" w:rsidRPr="00A96ED6" w14:paraId="42ABF11E" w14:textId="77777777" w:rsidTr="00125454">
        <w:tc>
          <w:tcPr>
            <w:tcW w:w="1248" w:type="pct"/>
          </w:tcPr>
          <w:p w14:paraId="6283894D"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EGR</w:t>
            </w:r>
          </w:p>
        </w:tc>
        <w:tc>
          <w:tcPr>
            <w:tcW w:w="3752" w:type="pct"/>
          </w:tcPr>
          <w:p w14:paraId="6B374701"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Eiropas Grupu reģistrs</w:t>
            </w:r>
          </w:p>
        </w:tc>
      </w:tr>
      <w:tr w:rsidR="00F32DD4" w:rsidRPr="00A96ED6" w14:paraId="3941C41B" w14:textId="77777777" w:rsidTr="00125454">
        <w:tc>
          <w:tcPr>
            <w:tcW w:w="1248" w:type="pct"/>
          </w:tcPr>
          <w:p w14:paraId="594DDA33"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EK</w:t>
            </w:r>
          </w:p>
        </w:tc>
        <w:tc>
          <w:tcPr>
            <w:tcW w:w="3752" w:type="pct"/>
          </w:tcPr>
          <w:p w14:paraId="1AB8A940"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Eiropas Komisija</w:t>
            </w:r>
          </w:p>
        </w:tc>
      </w:tr>
      <w:tr w:rsidR="00F32DD4" w:rsidRPr="00A96ED6" w14:paraId="55223162" w14:textId="77777777" w:rsidTr="00125454">
        <w:tc>
          <w:tcPr>
            <w:tcW w:w="1248" w:type="pct"/>
          </w:tcPr>
          <w:p w14:paraId="2B0D2111"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ES</w:t>
            </w:r>
          </w:p>
        </w:tc>
        <w:tc>
          <w:tcPr>
            <w:tcW w:w="3752" w:type="pct"/>
          </w:tcPr>
          <w:p w14:paraId="31BA5A2D"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Eiropas Savienība</w:t>
            </w:r>
          </w:p>
        </w:tc>
      </w:tr>
      <w:tr w:rsidR="00F32DD4" w:rsidRPr="00A96ED6" w14:paraId="6BB27B6B" w14:textId="77777777" w:rsidTr="00125454">
        <w:tc>
          <w:tcPr>
            <w:tcW w:w="1248" w:type="pct"/>
          </w:tcPr>
          <w:p w14:paraId="1BCD6FEB"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ESA 2010</w:t>
            </w:r>
          </w:p>
        </w:tc>
        <w:tc>
          <w:tcPr>
            <w:tcW w:w="3752" w:type="pct"/>
          </w:tcPr>
          <w:p w14:paraId="334B52C1"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Eiropas kontu sistēma</w:t>
            </w:r>
          </w:p>
        </w:tc>
      </w:tr>
      <w:tr w:rsidR="00F32DD4" w:rsidRPr="00A96ED6" w14:paraId="7F8ED3CE" w14:textId="77777777" w:rsidTr="00125454">
        <w:tc>
          <w:tcPr>
            <w:tcW w:w="1248" w:type="pct"/>
          </w:tcPr>
          <w:p w14:paraId="3935B8C0"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ESS</w:t>
            </w:r>
          </w:p>
        </w:tc>
        <w:tc>
          <w:tcPr>
            <w:tcW w:w="3752" w:type="pct"/>
          </w:tcPr>
          <w:p w14:paraId="5CFD6169"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Eiropas statistikas sistēma</w:t>
            </w:r>
          </w:p>
        </w:tc>
      </w:tr>
      <w:tr w:rsidR="00F32DD4" w:rsidRPr="00A96ED6" w14:paraId="42CA8CA0" w14:textId="77777777" w:rsidTr="00125454">
        <w:tc>
          <w:tcPr>
            <w:tcW w:w="1248" w:type="pct"/>
          </w:tcPr>
          <w:p w14:paraId="25607DCC"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Eurostat</w:t>
            </w:r>
          </w:p>
        </w:tc>
        <w:tc>
          <w:tcPr>
            <w:tcW w:w="3752" w:type="pct"/>
          </w:tcPr>
          <w:p w14:paraId="01C6CD9C"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Eiropas Savienības Statistikas ģenerāldirektorāts</w:t>
            </w:r>
          </w:p>
        </w:tc>
      </w:tr>
      <w:tr w:rsidR="00F32DD4" w:rsidRPr="00A96ED6" w14:paraId="6D15F44B" w14:textId="77777777" w:rsidTr="00125454">
        <w:tc>
          <w:tcPr>
            <w:tcW w:w="1248" w:type="pct"/>
          </w:tcPr>
          <w:p w14:paraId="6F819D62"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EUS regula</w:t>
            </w:r>
          </w:p>
        </w:tc>
        <w:tc>
          <w:tcPr>
            <w:tcW w:w="3752" w:type="pct"/>
          </w:tcPr>
          <w:p w14:paraId="5A7F9F7A"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Regula par Eiropas uzņēmējdarbības statistiku</w:t>
            </w:r>
          </w:p>
        </w:tc>
      </w:tr>
      <w:tr w:rsidR="00F32DD4" w:rsidRPr="00A96ED6" w14:paraId="79A5066E" w14:textId="77777777" w:rsidTr="00125454">
        <w:tc>
          <w:tcPr>
            <w:tcW w:w="1248" w:type="pct"/>
          </w:tcPr>
          <w:p w14:paraId="7E49CD70"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FATS</w:t>
            </w:r>
          </w:p>
        </w:tc>
        <w:tc>
          <w:tcPr>
            <w:tcW w:w="3752" w:type="pct"/>
          </w:tcPr>
          <w:p w14:paraId="705B4CFA"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Ārvalstu saistītu uzņēmumu statistika</w:t>
            </w:r>
          </w:p>
        </w:tc>
      </w:tr>
      <w:tr w:rsidR="00F32DD4" w:rsidRPr="00A96ED6" w14:paraId="6769F269" w14:textId="77777777" w:rsidTr="00125454">
        <w:tc>
          <w:tcPr>
            <w:tcW w:w="1248" w:type="pct"/>
          </w:tcPr>
          <w:p w14:paraId="4AF4B4A7"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FDI</w:t>
            </w:r>
          </w:p>
        </w:tc>
        <w:tc>
          <w:tcPr>
            <w:tcW w:w="3752" w:type="pct"/>
          </w:tcPr>
          <w:p w14:paraId="28C34CE7"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Ārvalstu tiešie ieguldījumi</w:t>
            </w:r>
          </w:p>
        </w:tc>
      </w:tr>
      <w:tr w:rsidR="00F32DD4" w:rsidRPr="00A96ED6" w14:paraId="5FEDC428" w14:textId="77777777" w:rsidTr="00125454">
        <w:tc>
          <w:tcPr>
            <w:tcW w:w="1248" w:type="pct"/>
          </w:tcPr>
          <w:p w14:paraId="6685A4B2"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FISIM</w:t>
            </w:r>
          </w:p>
        </w:tc>
        <w:tc>
          <w:tcPr>
            <w:tcW w:w="3752" w:type="pct"/>
          </w:tcPr>
          <w:p w14:paraId="300C38DA"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Netieši novērtētie finanšu starpniecības pakalpojumi</w:t>
            </w:r>
          </w:p>
        </w:tc>
      </w:tr>
      <w:tr w:rsidR="00F32DD4" w:rsidRPr="00A96ED6" w14:paraId="5DF49175" w14:textId="77777777" w:rsidTr="00125454">
        <w:tc>
          <w:tcPr>
            <w:tcW w:w="1248" w:type="pct"/>
          </w:tcPr>
          <w:p w14:paraId="3F8B1EE1"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FIT</w:t>
            </w:r>
          </w:p>
        </w:tc>
        <w:tc>
          <w:tcPr>
            <w:tcW w:w="3752" w:type="pct"/>
          </w:tcPr>
          <w:p w14:paraId="572C6A3D"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Kravu apdrošināšana un pārvadājumi</w:t>
            </w:r>
          </w:p>
        </w:tc>
      </w:tr>
      <w:tr w:rsidR="00F32DD4" w:rsidRPr="00A96ED6" w14:paraId="3068BAD9" w14:textId="77777777" w:rsidTr="00125454">
        <w:tc>
          <w:tcPr>
            <w:tcW w:w="1248" w:type="pct"/>
          </w:tcPr>
          <w:p w14:paraId="0A7D138B"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GATS</w:t>
            </w:r>
          </w:p>
        </w:tc>
        <w:tc>
          <w:tcPr>
            <w:tcW w:w="3752" w:type="pct"/>
          </w:tcPr>
          <w:p w14:paraId="7B636D65"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Vispārējā vienošanās par pakalpojumu tirdzniecību</w:t>
            </w:r>
          </w:p>
        </w:tc>
      </w:tr>
      <w:tr w:rsidR="00F32DD4" w:rsidRPr="00A96ED6" w14:paraId="74DCD61F" w14:textId="77777777" w:rsidTr="00125454">
        <w:tc>
          <w:tcPr>
            <w:tcW w:w="1248" w:type="pct"/>
          </w:tcPr>
          <w:p w14:paraId="3CD4D3C0"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IFATS</w:t>
            </w:r>
          </w:p>
        </w:tc>
        <w:tc>
          <w:tcPr>
            <w:tcW w:w="3752" w:type="pct"/>
          </w:tcPr>
          <w:p w14:paraId="4BCC3A13"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Iekšējā ārvalstu saistītu uzņēmumu statistika</w:t>
            </w:r>
          </w:p>
        </w:tc>
      </w:tr>
      <w:tr w:rsidR="00F32DD4" w:rsidRPr="00A96ED6" w14:paraId="25F9F219" w14:textId="77777777" w:rsidTr="00125454">
        <w:tc>
          <w:tcPr>
            <w:tcW w:w="1248" w:type="pct"/>
          </w:tcPr>
          <w:p w14:paraId="570F60B1"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IKP</w:t>
            </w:r>
          </w:p>
        </w:tc>
        <w:tc>
          <w:tcPr>
            <w:tcW w:w="3752" w:type="pct"/>
          </w:tcPr>
          <w:p w14:paraId="03FD42D7"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Iekšzemes kopprodukts</w:t>
            </w:r>
          </w:p>
        </w:tc>
      </w:tr>
      <w:tr w:rsidR="00F32DD4" w:rsidRPr="00A96ED6" w14:paraId="2C027160" w14:textId="77777777" w:rsidTr="00125454">
        <w:tc>
          <w:tcPr>
            <w:tcW w:w="1248" w:type="pct"/>
          </w:tcPr>
          <w:p w14:paraId="00C96135"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IKT</w:t>
            </w:r>
          </w:p>
        </w:tc>
        <w:tc>
          <w:tcPr>
            <w:tcW w:w="3752" w:type="pct"/>
          </w:tcPr>
          <w:p w14:paraId="48A2E39A"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Informācijas un komunikāciju tehnoloģijas</w:t>
            </w:r>
          </w:p>
        </w:tc>
      </w:tr>
      <w:tr w:rsidR="00F32DD4" w:rsidRPr="00A96ED6" w14:paraId="20CB2704" w14:textId="77777777" w:rsidTr="00125454">
        <w:tc>
          <w:tcPr>
            <w:tcW w:w="1248" w:type="pct"/>
          </w:tcPr>
          <w:p w14:paraId="74C43A6D"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INE</w:t>
            </w:r>
          </w:p>
        </w:tc>
        <w:tc>
          <w:tcPr>
            <w:tcW w:w="3752" w:type="pct"/>
          </w:tcPr>
          <w:p w14:paraId="27025D89"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Spānijas Valsts statistikas birojs</w:t>
            </w:r>
          </w:p>
        </w:tc>
      </w:tr>
      <w:tr w:rsidR="00F32DD4" w:rsidRPr="00A96ED6" w14:paraId="03B3E6EB" w14:textId="77777777" w:rsidTr="00125454">
        <w:tc>
          <w:tcPr>
            <w:tcW w:w="1248" w:type="pct"/>
          </w:tcPr>
          <w:p w14:paraId="2CA47A8E"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ISIC</w:t>
            </w:r>
          </w:p>
        </w:tc>
        <w:tc>
          <w:tcPr>
            <w:tcW w:w="3752" w:type="pct"/>
          </w:tcPr>
          <w:p w14:paraId="3CFE529B"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Starptautiskā standartizētā visu ekonomiskās darbības veidu klasifikācija</w:t>
            </w:r>
          </w:p>
        </w:tc>
      </w:tr>
      <w:tr w:rsidR="00F32DD4" w:rsidRPr="00A96ED6" w14:paraId="5170EA11" w14:textId="77777777" w:rsidTr="00125454">
        <w:tc>
          <w:tcPr>
            <w:tcW w:w="1248" w:type="pct"/>
          </w:tcPr>
          <w:p w14:paraId="27AE7A59"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ISS</w:t>
            </w:r>
          </w:p>
        </w:tc>
        <w:tc>
          <w:tcPr>
            <w:tcW w:w="3752" w:type="pct"/>
          </w:tcPr>
          <w:p w14:paraId="6B986BEA"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Starptautiskā pakalpojumu sniegšana</w:t>
            </w:r>
          </w:p>
        </w:tc>
      </w:tr>
      <w:tr w:rsidR="00F32DD4" w:rsidRPr="00A96ED6" w14:paraId="0D62D5EC" w14:textId="77777777" w:rsidTr="00125454">
        <w:tc>
          <w:tcPr>
            <w:tcW w:w="1248" w:type="pct"/>
          </w:tcPr>
          <w:p w14:paraId="73D063F7"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ISTAT</w:t>
            </w:r>
          </w:p>
        </w:tc>
        <w:tc>
          <w:tcPr>
            <w:tcW w:w="3752" w:type="pct"/>
          </w:tcPr>
          <w:p w14:paraId="1C97FA1C"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Itālijas Valsts statistikas birojs</w:t>
            </w:r>
          </w:p>
        </w:tc>
      </w:tr>
      <w:tr w:rsidR="00F32DD4" w:rsidRPr="00A96ED6" w14:paraId="12D513C3" w14:textId="77777777" w:rsidTr="00125454">
        <w:tc>
          <w:tcPr>
            <w:tcW w:w="1248" w:type="pct"/>
          </w:tcPr>
          <w:p w14:paraId="23B578BB"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ITES</w:t>
            </w:r>
          </w:p>
        </w:tc>
        <w:tc>
          <w:tcPr>
            <w:tcW w:w="3752" w:type="pct"/>
          </w:tcPr>
          <w:p w14:paraId="03E5680B"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Informācijas tehnoloģiju nodrošinātie pakalpojumi</w:t>
            </w:r>
          </w:p>
        </w:tc>
      </w:tr>
      <w:tr w:rsidR="00F32DD4" w:rsidRPr="00A96ED6" w14:paraId="1DAB15DC" w14:textId="77777777" w:rsidTr="00125454">
        <w:tc>
          <w:tcPr>
            <w:tcW w:w="1248" w:type="pct"/>
          </w:tcPr>
          <w:p w14:paraId="1363E84C"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ITGS</w:t>
            </w:r>
          </w:p>
        </w:tc>
        <w:tc>
          <w:tcPr>
            <w:tcW w:w="3752" w:type="pct"/>
          </w:tcPr>
          <w:p w14:paraId="7AD377E2"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Preču starptautiskās tirdzniecības statistika</w:t>
            </w:r>
          </w:p>
        </w:tc>
      </w:tr>
      <w:tr w:rsidR="00F32DD4" w:rsidRPr="00A96ED6" w14:paraId="7023AAAF" w14:textId="77777777" w:rsidTr="00125454">
        <w:tc>
          <w:tcPr>
            <w:tcW w:w="1248" w:type="pct"/>
          </w:tcPr>
          <w:p w14:paraId="47725D08"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ITRS</w:t>
            </w:r>
          </w:p>
        </w:tc>
        <w:tc>
          <w:tcPr>
            <w:tcW w:w="3752" w:type="pct"/>
          </w:tcPr>
          <w:p w14:paraId="0967DA05"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Starptautiskā darījumu ziņošanas sistēma</w:t>
            </w:r>
          </w:p>
        </w:tc>
      </w:tr>
      <w:tr w:rsidR="00F32DD4" w:rsidRPr="00A96ED6" w14:paraId="0E4F5C69" w14:textId="77777777" w:rsidTr="00125454">
        <w:tc>
          <w:tcPr>
            <w:tcW w:w="1248" w:type="pct"/>
          </w:tcPr>
          <w:p w14:paraId="2357F69C"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ITSS</w:t>
            </w:r>
          </w:p>
        </w:tc>
        <w:tc>
          <w:tcPr>
            <w:tcW w:w="3752" w:type="pct"/>
          </w:tcPr>
          <w:p w14:paraId="009C7C0B"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Pakalpojumu starptautiskās tirdzniecības statistika</w:t>
            </w:r>
          </w:p>
        </w:tc>
      </w:tr>
      <w:tr w:rsidR="00F32DD4" w:rsidRPr="00A96ED6" w14:paraId="66631293" w14:textId="77777777" w:rsidTr="00125454">
        <w:tc>
          <w:tcPr>
            <w:tcW w:w="1248" w:type="pct"/>
          </w:tcPr>
          <w:p w14:paraId="1598D448"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ĪNDS</w:t>
            </w:r>
          </w:p>
        </w:tc>
        <w:tc>
          <w:tcPr>
            <w:tcW w:w="3752" w:type="pct"/>
          </w:tcPr>
          <w:p w14:paraId="23148C9C"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Īpašam nolūkam dibināta struktūra</w:t>
            </w:r>
          </w:p>
        </w:tc>
      </w:tr>
      <w:tr w:rsidR="00F32DD4" w:rsidRPr="00A96ED6" w14:paraId="04842196" w14:textId="77777777" w:rsidTr="00125454">
        <w:tc>
          <w:tcPr>
            <w:tcW w:w="1248" w:type="pct"/>
          </w:tcPr>
          <w:p w14:paraId="01CC880E"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lastRenderedPageBreak/>
              <w:t>ĪNDU</w:t>
            </w:r>
          </w:p>
        </w:tc>
        <w:tc>
          <w:tcPr>
            <w:tcW w:w="3752" w:type="pct"/>
          </w:tcPr>
          <w:p w14:paraId="1E8C396F"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Īpašam nolūkam dibināts uzņēmums</w:t>
            </w:r>
          </w:p>
        </w:tc>
      </w:tr>
      <w:tr w:rsidR="00F32DD4" w:rsidRPr="00A96ED6" w14:paraId="4138D3AE" w14:textId="77777777" w:rsidTr="00125454">
        <w:tc>
          <w:tcPr>
            <w:tcW w:w="1248" w:type="pct"/>
          </w:tcPr>
          <w:p w14:paraId="5C091BD5"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KSH</w:t>
            </w:r>
          </w:p>
        </w:tc>
        <w:tc>
          <w:tcPr>
            <w:tcW w:w="3752" w:type="pct"/>
          </w:tcPr>
          <w:p w14:paraId="647D97E3"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Ungārijas Centrālais statistikas birojs</w:t>
            </w:r>
          </w:p>
        </w:tc>
      </w:tr>
      <w:tr w:rsidR="00F32DD4" w:rsidRPr="00A96ED6" w14:paraId="5946117F" w14:textId="77777777" w:rsidTr="00125454">
        <w:tc>
          <w:tcPr>
            <w:tcW w:w="1248" w:type="pct"/>
          </w:tcPr>
          <w:p w14:paraId="3C1D897C"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LU</w:t>
            </w:r>
          </w:p>
        </w:tc>
        <w:tc>
          <w:tcPr>
            <w:tcW w:w="3752" w:type="pct"/>
          </w:tcPr>
          <w:p w14:paraId="54303AA1"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Lielie uzņēmumi</w:t>
            </w:r>
          </w:p>
        </w:tc>
      </w:tr>
      <w:tr w:rsidR="00F32DD4" w:rsidRPr="00A96ED6" w14:paraId="4AFAB762" w14:textId="77777777" w:rsidTr="00125454">
        <w:tc>
          <w:tcPr>
            <w:tcW w:w="1248" w:type="pct"/>
          </w:tcPr>
          <w:p w14:paraId="701A1B43"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MDL</w:t>
            </w:r>
          </w:p>
        </w:tc>
        <w:tc>
          <w:tcPr>
            <w:tcW w:w="3752" w:type="pct"/>
          </w:tcPr>
          <w:p w14:paraId="3494C949"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Mikrodatu sasaiste</w:t>
            </w:r>
          </w:p>
        </w:tc>
      </w:tr>
      <w:tr w:rsidR="00F32DD4" w:rsidRPr="00A96ED6" w14:paraId="5882E783" w14:textId="77777777" w:rsidTr="00125454">
        <w:tc>
          <w:tcPr>
            <w:tcW w:w="1248" w:type="pct"/>
          </w:tcPr>
          <w:p w14:paraId="0F59F77B"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MoS</w:t>
            </w:r>
          </w:p>
        </w:tc>
        <w:tc>
          <w:tcPr>
            <w:tcW w:w="3752" w:type="pct"/>
          </w:tcPr>
          <w:p w14:paraId="0977EB1A"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Pakalpojuma sniegšanas veidi</w:t>
            </w:r>
          </w:p>
        </w:tc>
      </w:tr>
      <w:tr w:rsidR="00F32DD4" w:rsidRPr="00A96ED6" w14:paraId="77A7D6CD" w14:textId="77777777" w:rsidTr="00125454">
        <w:tc>
          <w:tcPr>
            <w:tcW w:w="1248" w:type="pct"/>
          </w:tcPr>
          <w:p w14:paraId="30F866BB"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MOSS</w:t>
            </w:r>
          </w:p>
        </w:tc>
        <w:tc>
          <w:tcPr>
            <w:tcW w:w="3752" w:type="pct"/>
          </w:tcPr>
          <w:p w14:paraId="4489DB1E"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Vienas pieturas aģentūras minishēma</w:t>
            </w:r>
          </w:p>
        </w:tc>
      </w:tr>
      <w:tr w:rsidR="00F32DD4" w:rsidRPr="00A96ED6" w14:paraId="4CE89C8A" w14:textId="77777777" w:rsidTr="00125454">
        <w:tc>
          <w:tcPr>
            <w:tcW w:w="1248" w:type="pct"/>
          </w:tcPr>
          <w:p w14:paraId="7CE86C8E"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MSITS 2010</w:t>
            </w:r>
          </w:p>
        </w:tc>
        <w:tc>
          <w:tcPr>
            <w:tcW w:w="3752" w:type="pct"/>
          </w:tcPr>
          <w:p w14:paraId="7B998DFA"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Starptautiskās pakalpojumu tirdzniecības statistikas rokasgrāmata, 2010. gads</w:t>
            </w:r>
          </w:p>
        </w:tc>
      </w:tr>
      <w:tr w:rsidR="00F32DD4" w:rsidRPr="00A96ED6" w14:paraId="11F450E4" w14:textId="77777777" w:rsidTr="00125454">
        <w:tc>
          <w:tcPr>
            <w:tcW w:w="1248" w:type="pct"/>
          </w:tcPr>
          <w:p w14:paraId="12CA498E"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MVU</w:t>
            </w:r>
          </w:p>
        </w:tc>
        <w:tc>
          <w:tcPr>
            <w:tcW w:w="3752" w:type="pct"/>
          </w:tcPr>
          <w:p w14:paraId="757483E1"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Mazie un vidējie uzņēmumi</w:t>
            </w:r>
          </w:p>
        </w:tc>
      </w:tr>
      <w:tr w:rsidR="00F32DD4" w:rsidRPr="00A96ED6" w14:paraId="2E489D79" w14:textId="77777777" w:rsidTr="00125454">
        <w:tc>
          <w:tcPr>
            <w:tcW w:w="1248" w:type="pct"/>
          </w:tcPr>
          <w:p w14:paraId="64D001EF"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NA</w:t>
            </w:r>
          </w:p>
        </w:tc>
        <w:tc>
          <w:tcPr>
            <w:tcW w:w="3752" w:type="pct"/>
          </w:tcPr>
          <w:p w14:paraId="1AE71621"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Nacionālie konti</w:t>
            </w:r>
          </w:p>
        </w:tc>
      </w:tr>
      <w:tr w:rsidR="00F32DD4" w:rsidRPr="00A96ED6" w14:paraId="448954B4" w14:textId="77777777" w:rsidTr="00125454">
        <w:tc>
          <w:tcPr>
            <w:tcW w:w="1248" w:type="pct"/>
          </w:tcPr>
          <w:p w14:paraId="32CDE840"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NACE</w:t>
            </w:r>
          </w:p>
        </w:tc>
        <w:tc>
          <w:tcPr>
            <w:tcW w:w="3752" w:type="pct"/>
          </w:tcPr>
          <w:p w14:paraId="2053A90E"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Saimniecisko darbību statistiskā klasifikācija Eiropas Kopienā</w:t>
            </w:r>
          </w:p>
        </w:tc>
      </w:tr>
      <w:tr w:rsidR="00F32DD4" w:rsidRPr="00A96ED6" w14:paraId="0012A284" w14:textId="77777777" w:rsidTr="00125454">
        <w:tc>
          <w:tcPr>
            <w:tcW w:w="1248" w:type="pct"/>
          </w:tcPr>
          <w:p w14:paraId="63835654"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NKI</w:t>
            </w:r>
          </w:p>
        </w:tc>
        <w:tc>
          <w:tcPr>
            <w:tcW w:w="3752" w:type="pct"/>
          </w:tcPr>
          <w:p w14:paraId="4093C5A8"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Nacionālais kopienākums</w:t>
            </w:r>
          </w:p>
        </w:tc>
      </w:tr>
      <w:tr w:rsidR="00F32DD4" w:rsidRPr="00A96ED6" w14:paraId="5251F562" w14:textId="77777777" w:rsidTr="00125454">
        <w:tc>
          <w:tcPr>
            <w:tcW w:w="1248" w:type="pct"/>
          </w:tcPr>
          <w:p w14:paraId="65F14551"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OECD</w:t>
            </w:r>
          </w:p>
        </w:tc>
        <w:tc>
          <w:tcPr>
            <w:tcW w:w="3752" w:type="pct"/>
          </w:tcPr>
          <w:p w14:paraId="73FD2A70"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Ekonomiskās sadarbības un attīstības organizācija</w:t>
            </w:r>
          </w:p>
        </w:tc>
      </w:tr>
      <w:tr w:rsidR="00F32DD4" w:rsidRPr="00A96ED6" w14:paraId="01A7A7DD" w14:textId="77777777" w:rsidTr="00125454">
        <w:tc>
          <w:tcPr>
            <w:tcW w:w="1248" w:type="pct"/>
          </w:tcPr>
          <w:p w14:paraId="2D3FA39E"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OeNB</w:t>
            </w:r>
          </w:p>
        </w:tc>
        <w:tc>
          <w:tcPr>
            <w:tcW w:w="3752" w:type="pct"/>
          </w:tcPr>
          <w:p w14:paraId="7D74B744"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Austrijas Valsts banka</w:t>
            </w:r>
          </w:p>
        </w:tc>
      </w:tr>
      <w:tr w:rsidR="00F32DD4" w:rsidRPr="00A96ED6" w14:paraId="29266193" w14:textId="77777777" w:rsidTr="00125454">
        <w:tc>
          <w:tcPr>
            <w:tcW w:w="1248" w:type="pct"/>
          </w:tcPr>
          <w:p w14:paraId="17DF7C04"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OFATS</w:t>
            </w:r>
          </w:p>
        </w:tc>
        <w:tc>
          <w:tcPr>
            <w:tcW w:w="3752" w:type="pct"/>
          </w:tcPr>
          <w:p w14:paraId="73A557CE"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Ārējā ārvalstu saistītu uzņēmumu statistika</w:t>
            </w:r>
          </w:p>
        </w:tc>
      </w:tr>
      <w:tr w:rsidR="00F32DD4" w:rsidRPr="00A96ED6" w14:paraId="7218C26D" w14:textId="77777777" w:rsidTr="00125454">
        <w:tc>
          <w:tcPr>
            <w:tcW w:w="1248" w:type="pct"/>
          </w:tcPr>
          <w:p w14:paraId="407A1DA4"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ONS</w:t>
            </w:r>
          </w:p>
        </w:tc>
        <w:tc>
          <w:tcPr>
            <w:tcW w:w="3752" w:type="pct"/>
          </w:tcPr>
          <w:p w14:paraId="27D0033B"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Apvienotās Karalistes Valsts statistikas birojs</w:t>
            </w:r>
          </w:p>
        </w:tc>
      </w:tr>
      <w:tr w:rsidR="00F32DD4" w:rsidRPr="00A96ED6" w14:paraId="45916527" w14:textId="77777777" w:rsidTr="00125454">
        <w:tc>
          <w:tcPr>
            <w:tcW w:w="1248" w:type="pct"/>
          </w:tcPr>
          <w:p w14:paraId="3AE7C131"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PA</w:t>
            </w:r>
          </w:p>
        </w:tc>
        <w:tc>
          <w:tcPr>
            <w:tcW w:w="3752" w:type="pct"/>
          </w:tcPr>
          <w:p w14:paraId="67EB365C"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Pētniecība un attīstība</w:t>
            </w:r>
          </w:p>
        </w:tc>
      </w:tr>
      <w:tr w:rsidR="00F32DD4" w:rsidRPr="00A96ED6" w14:paraId="4702EB09" w14:textId="77777777" w:rsidTr="00125454">
        <w:tc>
          <w:tcPr>
            <w:tcW w:w="1248" w:type="pct"/>
          </w:tcPr>
          <w:p w14:paraId="75E25B10"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PB</w:t>
            </w:r>
          </w:p>
        </w:tc>
        <w:tc>
          <w:tcPr>
            <w:tcW w:w="3752" w:type="pct"/>
          </w:tcPr>
          <w:p w14:paraId="07CC631C"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Pasaules Banka</w:t>
            </w:r>
          </w:p>
        </w:tc>
      </w:tr>
      <w:tr w:rsidR="00F32DD4" w:rsidRPr="00A96ED6" w14:paraId="13AB61C7" w14:textId="77777777" w:rsidTr="00125454">
        <w:tc>
          <w:tcPr>
            <w:tcW w:w="1248" w:type="pct"/>
          </w:tcPr>
          <w:p w14:paraId="55FF8525"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PIT</w:t>
            </w:r>
          </w:p>
        </w:tc>
        <w:tc>
          <w:tcPr>
            <w:tcW w:w="3752" w:type="pct"/>
          </w:tcPr>
          <w:p w14:paraId="46A3C438"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Piedāvājuma un izlietojuma tabulas</w:t>
            </w:r>
          </w:p>
        </w:tc>
      </w:tr>
      <w:tr w:rsidR="00F32DD4" w:rsidRPr="00A96ED6" w14:paraId="282F921D" w14:textId="77777777" w:rsidTr="00125454">
        <w:tc>
          <w:tcPr>
            <w:tcW w:w="1248" w:type="pct"/>
          </w:tcPr>
          <w:p w14:paraId="30D2C312"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PTO</w:t>
            </w:r>
          </w:p>
        </w:tc>
        <w:tc>
          <w:tcPr>
            <w:tcW w:w="3752" w:type="pct"/>
          </w:tcPr>
          <w:p w14:paraId="209250B9"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Pasaules Tirdzniecības organizācija</w:t>
            </w:r>
          </w:p>
        </w:tc>
      </w:tr>
      <w:tr w:rsidR="00F32DD4" w:rsidRPr="00A96ED6" w14:paraId="6001FD02" w14:textId="77777777" w:rsidTr="00125454">
        <w:tc>
          <w:tcPr>
            <w:tcW w:w="1248" w:type="pct"/>
          </w:tcPr>
          <w:p w14:paraId="44053242"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PVN</w:t>
            </w:r>
          </w:p>
        </w:tc>
        <w:tc>
          <w:tcPr>
            <w:tcW w:w="3752" w:type="pct"/>
          </w:tcPr>
          <w:p w14:paraId="1665F202"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Pievienotās vērtības nodoklis</w:t>
            </w:r>
          </w:p>
        </w:tc>
      </w:tr>
      <w:tr w:rsidR="00F32DD4" w:rsidRPr="00A96ED6" w14:paraId="69DE1182" w14:textId="77777777" w:rsidTr="00125454">
        <w:tc>
          <w:tcPr>
            <w:tcW w:w="1248" w:type="pct"/>
          </w:tcPr>
          <w:p w14:paraId="47541E1A"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SBS</w:t>
            </w:r>
          </w:p>
        </w:tc>
        <w:tc>
          <w:tcPr>
            <w:tcW w:w="3752" w:type="pct"/>
          </w:tcPr>
          <w:p w14:paraId="0113A643"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Uzņēmējdarbības strukturālā statistika</w:t>
            </w:r>
          </w:p>
        </w:tc>
      </w:tr>
      <w:tr w:rsidR="00F32DD4" w:rsidRPr="00A96ED6" w14:paraId="66615A4E" w14:textId="77777777" w:rsidTr="00125454">
        <w:tc>
          <w:tcPr>
            <w:tcW w:w="1248" w:type="pct"/>
          </w:tcPr>
          <w:p w14:paraId="075298C6"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STEC</w:t>
            </w:r>
          </w:p>
        </w:tc>
        <w:tc>
          <w:tcPr>
            <w:tcW w:w="3752" w:type="pct"/>
          </w:tcPr>
          <w:p w14:paraId="06BB9C21"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Pakalpojumu tirdzniecība iedalījumā pēc uzņēmumu raksturlielumiem</w:t>
            </w:r>
          </w:p>
        </w:tc>
      </w:tr>
      <w:tr w:rsidR="00F32DD4" w:rsidRPr="00A96ED6" w14:paraId="1BFAC2DA" w14:textId="77777777" w:rsidTr="00125454">
        <w:tc>
          <w:tcPr>
            <w:tcW w:w="1248" w:type="pct"/>
          </w:tcPr>
          <w:p w14:paraId="3FD244A4"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SVF</w:t>
            </w:r>
          </w:p>
        </w:tc>
        <w:tc>
          <w:tcPr>
            <w:tcW w:w="3752" w:type="pct"/>
          </w:tcPr>
          <w:p w14:paraId="00A02D69"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Starptautiskais Valūtas fonds</w:t>
            </w:r>
          </w:p>
        </w:tc>
      </w:tr>
      <w:tr w:rsidR="00F32DD4" w:rsidRPr="00A96ED6" w14:paraId="21A17B48" w14:textId="77777777" w:rsidTr="00125454">
        <w:tc>
          <w:tcPr>
            <w:tcW w:w="1248" w:type="pct"/>
          </w:tcPr>
          <w:p w14:paraId="7E11F764"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TEC</w:t>
            </w:r>
          </w:p>
        </w:tc>
        <w:tc>
          <w:tcPr>
            <w:tcW w:w="3752" w:type="pct"/>
          </w:tcPr>
          <w:p w14:paraId="124CA6A3"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Tirdzniecība iedalījumā pēc uzņēmumu raksturlielumiem</w:t>
            </w:r>
          </w:p>
        </w:tc>
      </w:tr>
      <w:tr w:rsidR="00F32DD4" w:rsidRPr="00A96ED6" w14:paraId="4EC64F1F" w14:textId="77777777" w:rsidTr="00125454">
        <w:tc>
          <w:tcPr>
            <w:tcW w:w="1248" w:type="pct"/>
          </w:tcPr>
          <w:p w14:paraId="4B03383F"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UCI</w:t>
            </w:r>
          </w:p>
        </w:tc>
        <w:tc>
          <w:tcPr>
            <w:tcW w:w="3752" w:type="pct"/>
          </w:tcPr>
          <w:p w14:paraId="5591A07A"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Galīgā kontrolējošā institucionālā vienība</w:t>
            </w:r>
          </w:p>
        </w:tc>
      </w:tr>
      <w:tr w:rsidR="00F32DD4" w:rsidRPr="00A96ED6" w14:paraId="7219C17A" w14:textId="77777777" w:rsidTr="00125454">
        <w:tc>
          <w:tcPr>
            <w:tcW w:w="1248" w:type="pct"/>
          </w:tcPr>
          <w:p w14:paraId="28D63A32"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UNCTAD</w:t>
            </w:r>
          </w:p>
        </w:tc>
        <w:tc>
          <w:tcPr>
            <w:tcW w:w="3752" w:type="pct"/>
          </w:tcPr>
          <w:p w14:paraId="3D835327"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Apvienoto Nāciju Organizācijas Konference par tirdzniecību un attīstību</w:t>
            </w:r>
          </w:p>
        </w:tc>
      </w:tr>
      <w:tr w:rsidR="00F32DD4" w:rsidRPr="00A96ED6" w14:paraId="2B43A8F9" w14:textId="77777777" w:rsidTr="00125454">
        <w:tc>
          <w:tcPr>
            <w:tcW w:w="1248" w:type="pct"/>
          </w:tcPr>
          <w:p w14:paraId="61205C01"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UNSD</w:t>
            </w:r>
          </w:p>
        </w:tc>
        <w:tc>
          <w:tcPr>
            <w:tcW w:w="3752" w:type="pct"/>
          </w:tcPr>
          <w:p w14:paraId="317687C7"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Apvienoto Nāciju Organizācijas Statistikas nodaļa.</w:t>
            </w:r>
          </w:p>
        </w:tc>
      </w:tr>
      <w:tr w:rsidR="00F32DD4" w:rsidRPr="00A96ED6" w14:paraId="2F4128F1" w14:textId="77777777" w:rsidTr="00125454">
        <w:tc>
          <w:tcPr>
            <w:tcW w:w="1248" w:type="pct"/>
          </w:tcPr>
          <w:p w14:paraId="5DB61D77" w14:textId="77777777" w:rsidR="00F32DD4" w:rsidRPr="00A96ED6" w:rsidRDefault="00F32DD4" w:rsidP="00125454">
            <w:pPr>
              <w:jc w:val="both"/>
              <w:rPr>
                <w:rFonts w:ascii="Times New Roman" w:hAnsi="Times New Roman" w:cs="Times New Roman"/>
                <w:noProof/>
                <w:sz w:val="24"/>
              </w:rPr>
            </w:pPr>
            <w:r>
              <w:rPr>
                <w:rFonts w:ascii="Times New Roman" w:hAnsi="Times New Roman"/>
                <w:i/>
                <w:iCs/>
                <w:sz w:val="24"/>
              </w:rPr>
              <w:t>VIES</w:t>
            </w:r>
          </w:p>
        </w:tc>
        <w:tc>
          <w:tcPr>
            <w:tcW w:w="3752" w:type="pct"/>
          </w:tcPr>
          <w:p w14:paraId="2E95433C" w14:textId="77777777" w:rsidR="00F32DD4" w:rsidRPr="00A96ED6" w:rsidRDefault="00F32DD4" w:rsidP="00125454">
            <w:pPr>
              <w:jc w:val="both"/>
              <w:rPr>
                <w:rFonts w:ascii="Times New Roman" w:hAnsi="Times New Roman" w:cs="Times New Roman"/>
                <w:noProof/>
                <w:sz w:val="24"/>
              </w:rPr>
            </w:pPr>
            <w:r>
              <w:rPr>
                <w:rFonts w:ascii="Times New Roman" w:hAnsi="Times New Roman"/>
                <w:sz w:val="24"/>
              </w:rPr>
              <w:t>PVN informācijas apmaiņas sistēma</w:t>
            </w:r>
          </w:p>
        </w:tc>
      </w:tr>
    </w:tbl>
    <w:p w14:paraId="2D334199" w14:textId="77777777" w:rsidR="005A04B3" w:rsidRPr="00A96ED6" w:rsidRDefault="005A04B3" w:rsidP="005A04B3">
      <w:pPr>
        <w:jc w:val="both"/>
        <w:rPr>
          <w:rFonts w:ascii="Times New Roman" w:hAnsi="Times New Roman" w:cs="Times New Roman"/>
          <w:noProof/>
          <w:sz w:val="24"/>
        </w:rPr>
      </w:pPr>
    </w:p>
    <w:p w14:paraId="22685284" w14:textId="77777777" w:rsidR="005A04B3" w:rsidRPr="00A96ED6" w:rsidRDefault="005A04B3" w:rsidP="005A04B3">
      <w:pPr>
        <w:widowControl/>
        <w:autoSpaceDE/>
        <w:autoSpaceDN/>
        <w:spacing w:after="160" w:line="259" w:lineRule="auto"/>
        <w:rPr>
          <w:rFonts w:ascii="Times New Roman" w:hAnsi="Times New Roman" w:cs="Times New Roman"/>
          <w:noProof/>
          <w:sz w:val="24"/>
        </w:rPr>
      </w:pPr>
      <w:r>
        <w:br w:type="page"/>
      </w:r>
    </w:p>
    <w:p w14:paraId="173253D1" w14:textId="77777777" w:rsidR="005A04B3" w:rsidRPr="00A96ED6" w:rsidRDefault="005A04B3" w:rsidP="005A04B3">
      <w:pPr>
        <w:widowControl/>
        <w:autoSpaceDE/>
        <w:autoSpaceDN/>
        <w:rPr>
          <w:rFonts w:ascii="Times New Roman" w:hAnsi="Times New Roman" w:cs="Times New Roman"/>
          <w:noProof/>
          <w:sz w:val="24"/>
        </w:rPr>
      </w:pPr>
    </w:p>
    <w:p w14:paraId="00C645CE" w14:textId="77777777" w:rsidR="005A04B3" w:rsidRPr="00A96ED6" w:rsidRDefault="005A04B3" w:rsidP="005A04B3">
      <w:pPr>
        <w:widowControl/>
        <w:autoSpaceDE/>
        <w:autoSpaceDN/>
        <w:rPr>
          <w:rFonts w:ascii="Times New Roman" w:hAnsi="Times New Roman" w:cs="Times New Roman"/>
          <w:noProof/>
          <w:sz w:val="24"/>
        </w:rPr>
      </w:pPr>
    </w:p>
    <w:p w14:paraId="5170B13F" w14:textId="77777777" w:rsidR="005A04B3" w:rsidRPr="00A96ED6" w:rsidRDefault="005A04B3" w:rsidP="005A04B3">
      <w:pPr>
        <w:widowControl/>
        <w:autoSpaceDE/>
        <w:autoSpaceDN/>
        <w:rPr>
          <w:rFonts w:ascii="Times New Roman" w:hAnsi="Times New Roman" w:cs="Times New Roman"/>
          <w:noProof/>
          <w:sz w:val="24"/>
        </w:rPr>
      </w:pPr>
    </w:p>
    <w:p w14:paraId="6B4CADAE" w14:textId="77777777" w:rsidR="005A04B3" w:rsidRPr="00A96ED6" w:rsidRDefault="005A04B3" w:rsidP="005A04B3">
      <w:pPr>
        <w:widowControl/>
        <w:autoSpaceDE/>
        <w:autoSpaceDN/>
        <w:rPr>
          <w:rFonts w:ascii="Times New Roman" w:hAnsi="Times New Roman" w:cs="Times New Roman"/>
          <w:noProof/>
          <w:sz w:val="24"/>
        </w:rPr>
      </w:pPr>
    </w:p>
    <w:tbl>
      <w:tblPr>
        <w:tblStyle w:val="TableGrid"/>
        <w:tblW w:w="5000" w:type="pct"/>
        <w:tblCellMar>
          <w:top w:w="28" w:type="dxa"/>
          <w:left w:w="28" w:type="dxa"/>
          <w:bottom w:w="28" w:type="dxa"/>
          <w:right w:w="28" w:type="dxa"/>
        </w:tblCellMar>
        <w:tblLook w:val="04A0" w:firstRow="1" w:lastRow="0" w:firstColumn="1" w:lastColumn="0" w:noHBand="0" w:noVBand="1"/>
      </w:tblPr>
      <w:tblGrid>
        <w:gridCol w:w="9131"/>
      </w:tblGrid>
      <w:tr w:rsidR="005A04B3" w:rsidRPr="00A96ED6" w14:paraId="0B59A73F" w14:textId="77777777" w:rsidTr="00125454">
        <w:tc>
          <w:tcPr>
            <w:tcW w:w="5000" w:type="pct"/>
          </w:tcPr>
          <w:p w14:paraId="77AFD1D0" w14:textId="77777777" w:rsidR="005A04B3" w:rsidRPr="00A96ED6" w:rsidRDefault="005A04B3" w:rsidP="00F32DD4">
            <w:pPr>
              <w:ind w:left="142" w:right="139"/>
              <w:jc w:val="both"/>
              <w:rPr>
                <w:rFonts w:ascii="Times New Roman" w:hAnsi="Times New Roman" w:cs="Times New Roman"/>
                <w:b/>
                <w:noProof/>
                <w:sz w:val="24"/>
              </w:rPr>
            </w:pPr>
            <w:r>
              <w:rPr>
                <w:rFonts w:ascii="Times New Roman" w:hAnsi="Times New Roman"/>
                <w:b/>
                <w:sz w:val="24"/>
              </w:rPr>
              <w:t>SAZIŅA AR ES</w:t>
            </w:r>
          </w:p>
          <w:p w14:paraId="2F10FE17" w14:textId="77777777" w:rsidR="005A04B3" w:rsidRPr="00A96ED6" w:rsidRDefault="005A04B3" w:rsidP="00F32DD4">
            <w:pPr>
              <w:ind w:left="142" w:right="139"/>
              <w:jc w:val="both"/>
              <w:rPr>
                <w:rFonts w:ascii="Times New Roman" w:hAnsi="Times New Roman" w:cs="Times New Roman"/>
                <w:b/>
                <w:noProof/>
                <w:sz w:val="24"/>
              </w:rPr>
            </w:pPr>
          </w:p>
          <w:p w14:paraId="39F096FE" w14:textId="77777777" w:rsidR="005A04B3" w:rsidRPr="00A96ED6" w:rsidRDefault="005A04B3" w:rsidP="00F32DD4">
            <w:pPr>
              <w:ind w:left="142" w:right="139"/>
              <w:jc w:val="both"/>
              <w:rPr>
                <w:rFonts w:ascii="Times New Roman" w:hAnsi="Times New Roman" w:cs="Times New Roman"/>
                <w:b/>
                <w:noProof/>
                <w:sz w:val="24"/>
              </w:rPr>
            </w:pPr>
            <w:r>
              <w:rPr>
                <w:rFonts w:ascii="Times New Roman" w:hAnsi="Times New Roman"/>
                <w:b/>
                <w:sz w:val="24"/>
              </w:rPr>
              <w:t>Personiski</w:t>
            </w:r>
          </w:p>
          <w:p w14:paraId="5DDD518F" w14:textId="77777777" w:rsidR="005A04B3" w:rsidRPr="00A96ED6" w:rsidRDefault="005A04B3" w:rsidP="00F32DD4">
            <w:pPr>
              <w:ind w:left="142" w:right="139"/>
              <w:jc w:val="both"/>
              <w:rPr>
                <w:rFonts w:ascii="Times New Roman" w:hAnsi="Times New Roman" w:cs="Times New Roman"/>
                <w:noProof/>
                <w:sz w:val="24"/>
              </w:rPr>
            </w:pPr>
            <w:r>
              <w:rPr>
                <w:rFonts w:ascii="Times New Roman" w:hAnsi="Times New Roman"/>
                <w:sz w:val="24"/>
              </w:rPr>
              <w:t>Eiropas Savienībā ir simtiem “Europe Direct” informācijas centru. Sev tuvākā centra adresi jūs varat atrast tīmekļa vietnē https://europa.eu/european-union/contact_en.</w:t>
            </w:r>
          </w:p>
          <w:p w14:paraId="0E8EB923" w14:textId="77777777" w:rsidR="005A04B3" w:rsidRPr="00A96ED6" w:rsidRDefault="005A04B3" w:rsidP="00F32DD4">
            <w:pPr>
              <w:ind w:left="142" w:right="139"/>
              <w:jc w:val="both"/>
              <w:rPr>
                <w:rFonts w:ascii="Times New Roman" w:hAnsi="Times New Roman" w:cs="Times New Roman"/>
                <w:noProof/>
                <w:sz w:val="24"/>
              </w:rPr>
            </w:pPr>
          </w:p>
          <w:p w14:paraId="1461338F" w14:textId="77777777" w:rsidR="005A04B3" w:rsidRPr="00A96ED6" w:rsidRDefault="005A04B3" w:rsidP="00F32DD4">
            <w:pPr>
              <w:ind w:left="142" w:right="139"/>
              <w:jc w:val="both"/>
              <w:rPr>
                <w:rFonts w:ascii="Times New Roman" w:hAnsi="Times New Roman" w:cs="Times New Roman"/>
                <w:b/>
                <w:noProof/>
                <w:sz w:val="24"/>
              </w:rPr>
            </w:pPr>
            <w:r>
              <w:rPr>
                <w:rFonts w:ascii="Times New Roman" w:hAnsi="Times New Roman"/>
                <w:b/>
                <w:sz w:val="24"/>
              </w:rPr>
              <w:t>Pa tālruni vai e-pastu</w:t>
            </w:r>
          </w:p>
          <w:p w14:paraId="70039F22" w14:textId="77777777" w:rsidR="005A04B3" w:rsidRPr="00A96ED6" w:rsidRDefault="005A04B3" w:rsidP="00F32DD4">
            <w:pPr>
              <w:ind w:left="142" w:right="139"/>
              <w:jc w:val="both"/>
              <w:rPr>
                <w:rFonts w:ascii="Times New Roman" w:hAnsi="Times New Roman" w:cs="Times New Roman"/>
                <w:noProof/>
                <w:sz w:val="24"/>
              </w:rPr>
            </w:pPr>
            <w:r>
              <w:rPr>
                <w:rFonts w:ascii="Times New Roman" w:hAnsi="Times New Roman"/>
                <w:sz w:val="24"/>
              </w:rPr>
              <w:t>“Europe Direct” dienests atbildēs jums uz jautājumiem par Eiropas Savienību. Jūs varat sazināties ar dienestu:</w:t>
            </w:r>
          </w:p>
          <w:p w14:paraId="55FCBF4E" w14:textId="77777777" w:rsidR="005A04B3" w:rsidRPr="00A96ED6" w:rsidRDefault="005A04B3" w:rsidP="00F32DD4">
            <w:pPr>
              <w:pStyle w:val="ListParagraph"/>
              <w:numPr>
                <w:ilvl w:val="0"/>
                <w:numId w:val="119"/>
              </w:numPr>
              <w:ind w:left="709" w:hanging="283"/>
              <w:contextualSpacing/>
              <w:jc w:val="both"/>
              <w:rPr>
                <w:rFonts w:ascii="Times New Roman" w:hAnsi="Times New Roman" w:cs="Times New Roman"/>
                <w:noProof/>
                <w:sz w:val="24"/>
              </w:rPr>
            </w:pPr>
            <w:r>
              <w:rPr>
                <w:rFonts w:ascii="Times New Roman" w:hAnsi="Times New Roman"/>
                <w:sz w:val="24"/>
              </w:rPr>
              <w:t>pa bezmaksas tālruni 00 800 6 7 8 9 10 11 (noteikti sakaru operatori var piemērot maksu par šiem zvaniem),</w:t>
            </w:r>
          </w:p>
          <w:p w14:paraId="5C43F929" w14:textId="77777777" w:rsidR="005A04B3" w:rsidRPr="00A96ED6" w:rsidRDefault="005A04B3" w:rsidP="00F32DD4">
            <w:pPr>
              <w:pStyle w:val="ListParagraph"/>
              <w:numPr>
                <w:ilvl w:val="0"/>
                <w:numId w:val="119"/>
              </w:numPr>
              <w:ind w:left="709" w:hanging="283"/>
              <w:contextualSpacing/>
              <w:jc w:val="both"/>
              <w:rPr>
                <w:rFonts w:ascii="Times New Roman" w:hAnsi="Times New Roman" w:cs="Times New Roman"/>
                <w:noProof/>
                <w:sz w:val="24"/>
              </w:rPr>
            </w:pPr>
            <w:r>
              <w:rPr>
                <w:rFonts w:ascii="Times New Roman" w:hAnsi="Times New Roman"/>
                <w:sz w:val="24"/>
              </w:rPr>
              <w:t>pa parasto tālruni +32 22999696 vai</w:t>
            </w:r>
          </w:p>
          <w:p w14:paraId="36BA9454" w14:textId="77777777" w:rsidR="005A04B3" w:rsidRPr="00A96ED6" w:rsidRDefault="005A04B3" w:rsidP="00F32DD4">
            <w:pPr>
              <w:pStyle w:val="ListParagraph"/>
              <w:numPr>
                <w:ilvl w:val="0"/>
                <w:numId w:val="119"/>
              </w:numPr>
              <w:ind w:left="709" w:hanging="283"/>
              <w:contextualSpacing/>
              <w:jc w:val="both"/>
              <w:rPr>
                <w:rFonts w:ascii="Times New Roman" w:hAnsi="Times New Roman" w:cs="Times New Roman"/>
                <w:noProof/>
                <w:sz w:val="24"/>
              </w:rPr>
            </w:pPr>
            <w:r>
              <w:rPr>
                <w:rFonts w:ascii="Times New Roman" w:hAnsi="Times New Roman"/>
                <w:sz w:val="24"/>
              </w:rPr>
              <w:t>pa e-pastu caur https://europa.eu/european-union/contact_en</w:t>
            </w:r>
            <w:r>
              <w:rPr>
                <w:rFonts w:ascii="Times New Roman" w:hAnsi="Times New Roman"/>
                <w:i/>
                <w:iCs/>
                <w:sz w:val="24"/>
              </w:rPr>
              <w:t>.</w:t>
            </w:r>
          </w:p>
          <w:p w14:paraId="2ED92CB7" w14:textId="77777777" w:rsidR="005A04B3" w:rsidRPr="00A96ED6" w:rsidRDefault="005A04B3" w:rsidP="00125454">
            <w:pPr>
              <w:jc w:val="both"/>
              <w:rPr>
                <w:rFonts w:ascii="Times New Roman" w:hAnsi="Times New Roman" w:cs="Times New Roman"/>
                <w:noProof/>
                <w:sz w:val="24"/>
              </w:rPr>
            </w:pPr>
          </w:p>
          <w:p w14:paraId="5C9525EC" w14:textId="77777777" w:rsidR="005A04B3" w:rsidRPr="00A96ED6" w:rsidRDefault="005A04B3" w:rsidP="00F32DD4">
            <w:pPr>
              <w:ind w:left="142" w:right="139"/>
              <w:jc w:val="both"/>
              <w:rPr>
                <w:rFonts w:ascii="Times New Roman" w:hAnsi="Times New Roman" w:cs="Times New Roman"/>
                <w:b/>
                <w:noProof/>
                <w:sz w:val="24"/>
              </w:rPr>
            </w:pPr>
            <w:r>
              <w:rPr>
                <w:rFonts w:ascii="Times New Roman" w:hAnsi="Times New Roman"/>
                <w:b/>
                <w:sz w:val="24"/>
              </w:rPr>
              <w:t>INFORMĀCIJA PAR ES</w:t>
            </w:r>
          </w:p>
          <w:p w14:paraId="60DCA679" w14:textId="77777777" w:rsidR="005A04B3" w:rsidRPr="00A96ED6" w:rsidRDefault="005A04B3" w:rsidP="00F32DD4">
            <w:pPr>
              <w:ind w:left="142" w:right="139"/>
              <w:jc w:val="both"/>
              <w:rPr>
                <w:rFonts w:ascii="Times New Roman" w:hAnsi="Times New Roman" w:cs="Times New Roman"/>
                <w:b/>
                <w:noProof/>
                <w:sz w:val="24"/>
              </w:rPr>
            </w:pPr>
          </w:p>
          <w:p w14:paraId="0BEB64B3" w14:textId="77777777" w:rsidR="005A04B3" w:rsidRPr="00A96ED6" w:rsidRDefault="005A04B3" w:rsidP="00F32DD4">
            <w:pPr>
              <w:ind w:left="142" w:right="139"/>
              <w:jc w:val="both"/>
              <w:rPr>
                <w:rFonts w:ascii="Times New Roman" w:hAnsi="Times New Roman" w:cs="Times New Roman"/>
                <w:b/>
                <w:noProof/>
                <w:sz w:val="24"/>
              </w:rPr>
            </w:pPr>
            <w:r>
              <w:rPr>
                <w:rFonts w:ascii="Times New Roman" w:hAnsi="Times New Roman"/>
                <w:b/>
                <w:sz w:val="24"/>
              </w:rPr>
              <w:t>Tiešsaistē</w:t>
            </w:r>
          </w:p>
          <w:p w14:paraId="6082DA5A" w14:textId="77777777" w:rsidR="005A04B3" w:rsidRPr="00A96ED6" w:rsidRDefault="005A04B3" w:rsidP="00F32DD4">
            <w:pPr>
              <w:ind w:left="142" w:right="139"/>
              <w:jc w:val="both"/>
              <w:rPr>
                <w:rFonts w:ascii="Times New Roman" w:hAnsi="Times New Roman" w:cs="Times New Roman"/>
                <w:noProof/>
                <w:sz w:val="24"/>
              </w:rPr>
            </w:pPr>
            <w:r>
              <w:rPr>
                <w:rFonts w:ascii="Times New Roman" w:hAnsi="Times New Roman"/>
                <w:sz w:val="24"/>
              </w:rPr>
              <w:t>Informācija par Eiropas Savienību visās ES oficiālajās valodās ir pieejama Eiropas tīmekļa vietnē: https://europa.eu/european-union/index_en.</w:t>
            </w:r>
          </w:p>
          <w:p w14:paraId="16FF98CC" w14:textId="77777777" w:rsidR="005A04B3" w:rsidRPr="00A96ED6" w:rsidRDefault="005A04B3" w:rsidP="00F32DD4">
            <w:pPr>
              <w:ind w:left="142" w:right="139"/>
              <w:jc w:val="both"/>
              <w:rPr>
                <w:rFonts w:ascii="Times New Roman" w:hAnsi="Times New Roman" w:cs="Times New Roman"/>
                <w:noProof/>
                <w:sz w:val="24"/>
              </w:rPr>
            </w:pPr>
          </w:p>
          <w:p w14:paraId="66958560" w14:textId="77777777" w:rsidR="005A04B3" w:rsidRPr="00A96ED6" w:rsidRDefault="005A04B3" w:rsidP="00F32DD4">
            <w:pPr>
              <w:ind w:left="142" w:right="139"/>
              <w:jc w:val="both"/>
              <w:rPr>
                <w:rFonts w:ascii="Times New Roman" w:hAnsi="Times New Roman" w:cs="Times New Roman"/>
                <w:b/>
                <w:noProof/>
                <w:sz w:val="24"/>
              </w:rPr>
            </w:pPr>
            <w:r>
              <w:rPr>
                <w:rFonts w:ascii="Times New Roman" w:hAnsi="Times New Roman"/>
                <w:b/>
                <w:sz w:val="24"/>
              </w:rPr>
              <w:t>ES publikācijas</w:t>
            </w:r>
          </w:p>
          <w:p w14:paraId="112AA7B8" w14:textId="77777777" w:rsidR="005A04B3" w:rsidRPr="00A96ED6" w:rsidRDefault="005A04B3" w:rsidP="00F32DD4">
            <w:pPr>
              <w:ind w:left="142" w:right="139"/>
              <w:jc w:val="both"/>
              <w:rPr>
                <w:rFonts w:ascii="Times New Roman" w:hAnsi="Times New Roman" w:cs="Times New Roman"/>
                <w:noProof/>
                <w:sz w:val="24"/>
              </w:rPr>
            </w:pPr>
            <w:r>
              <w:rPr>
                <w:rFonts w:ascii="Times New Roman" w:hAnsi="Times New Roman"/>
                <w:sz w:val="24"/>
              </w:rPr>
              <w:t xml:space="preserve">Jūs varat lejupielādēt vai pasūtīt bez maksas vai par maksu ES publikācijas tīmekļa vietnē: https://op.europa.eu/en/publications. Bezmaksas publikāciju kopijas lielākā skaitā var iegūt, sazinoties ar </w:t>
            </w:r>
            <w:r>
              <w:rPr>
                <w:rFonts w:ascii="Times New Roman" w:hAnsi="Times New Roman"/>
                <w:i/>
                <w:iCs/>
                <w:sz w:val="24"/>
              </w:rPr>
              <w:t>Europe Direct</w:t>
            </w:r>
            <w:r>
              <w:rPr>
                <w:rFonts w:ascii="Times New Roman" w:hAnsi="Times New Roman"/>
                <w:sz w:val="24"/>
              </w:rPr>
              <w:t xml:space="preserve"> dienestu vai savu vietējo informācijas centru (skat. tīmekļa vietni https://europa.eu/european-union/contact_en).</w:t>
            </w:r>
          </w:p>
          <w:p w14:paraId="2C70EA47" w14:textId="77777777" w:rsidR="005A04B3" w:rsidRPr="00A96ED6" w:rsidRDefault="005A04B3" w:rsidP="00F32DD4">
            <w:pPr>
              <w:ind w:left="142" w:right="139"/>
              <w:jc w:val="both"/>
              <w:rPr>
                <w:rFonts w:ascii="Times New Roman" w:hAnsi="Times New Roman" w:cs="Times New Roman"/>
                <w:noProof/>
                <w:sz w:val="24"/>
              </w:rPr>
            </w:pPr>
          </w:p>
          <w:p w14:paraId="02D8749F" w14:textId="77777777" w:rsidR="005A04B3" w:rsidRPr="00A96ED6" w:rsidRDefault="005A04B3" w:rsidP="00F32DD4">
            <w:pPr>
              <w:ind w:left="142" w:right="139"/>
              <w:jc w:val="both"/>
              <w:rPr>
                <w:rFonts w:ascii="Times New Roman" w:hAnsi="Times New Roman" w:cs="Times New Roman"/>
                <w:b/>
                <w:noProof/>
                <w:sz w:val="24"/>
              </w:rPr>
            </w:pPr>
            <w:r>
              <w:rPr>
                <w:rFonts w:ascii="Times New Roman" w:hAnsi="Times New Roman"/>
                <w:b/>
                <w:sz w:val="24"/>
              </w:rPr>
              <w:t>ES tiesību akti un saistītie dokumenti</w:t>
            </w:r>
          </w:p>
          <w:p w14:paraId="44FEAE89" w14:textId="77777777" w:rsidR="005A04B3" w:rsidRPr="00A96ED6" w:rsidRDefault="005A04B3" w:rsidP="00F32DD4">
            <w:pPr>
              <w:ind w:left="142" w:right="139"/>
              <w:jc w:val="both"/>
              <w:rPr>
                <w:rFonts w:ascii="Times New Roman" w:hAnsi="Times New Roman" w:cs="Times New Roman"/>
                <w:noProof/>
                <w:sz w:val="24"/>
              </w:rPr>
            </w:pPr>
            <w:r>
              <w:rPr>
                <w:rFonts w:ascii="Times New Roman" w:hAnsi="Times New Roman"/>
                <w:sz w:val="24"/>
              </w:rPr>
              <w:t>ES juridiskā informācija, tostarp visi ES tiesību akti kopš 1952. gada visās oficiālajās valodās, ir pieejama ES tiesību elektroniskās datubāzes tīmekļa vietnē: http://eur-lex.europa.eu.</w:t>
            </w:r>
          </w:p>
          <w:p w14:paraId="797A8F24" w14:textId="77777777" w:rsidR="005A04B3" w:rsidRPr="00A96ED6" w:rsidRDefault="005A04B3" w:rsidP="00F32DD4">
            <w:pPr>
              <w:ind w:left="142" w:right="139"/>
              <w:jc w:val="both"/>
              <w:rPr>
                <w:rFonts w:ascii="Times New Roman" w:hAnsi="Times New Roman" w:cs="Times New Roman"/>
                <w:noProof/>
                <w:sz w:val="24"/>
              </w:rPr>
            </w:pPr>
          </w:p>
          <w:p w14:paraId="6DD252F5" w14:textId="77777777" w:rsidR="005A04B3" w:rsidRPr="00A96ED6" w:rsidRDefault="005A04B3" w:rsidP="00F32DD4">
            <w:pPr>
              <w:ind w:left="142" w:right="139"/>
              <w:jc w:val="both"/>
              <w:rPr>
                <w:rFonts w:ascii="Times New Roman" w:hAnsi="Times New Roman" w:cs="Times New Roman"/>
                <w:b/>
                <w:noProof/>
                <w:sz w:val="24"/>
              </w:rPr>
            </w:pPr>
            <w:r>
              <w:rPr>
                <w:rFonts w:ascii="Times New Roman" w:hAnsi="Times New Roman"/>
                <w:b/>
                <w:sz w:val="24"/>
              </w:rPr>
              <w:t>ES atvērtie dati</w:t>
            </w:r>
          </w:p>
          <w:p w14:paraId="38C57D03" w14:textId="77777777" w:rsidR="005A04B3" w:rsidRPr="00A96ED6" w:rsidRDefault="005A04B3" w:rsidP="00F32DD4">
            <w:pPr>
              <w:ind w:left="142" w:right="139"/>
              <w:jc w:val="both"/>
              <w:rPr>
                <w:rFonts w:ascii="Times New Roman" w:hAnsi="Times New Roman" w:cs="Times New Roman"/>
                <w:noProof/>
                <w:sz w:val="24"/>
              </w:rPr>
            </w:pPr>
            <w:r>
              <w:rPr>
                <w:rFonts w:ascii="Times New Roman" w:hAnsi="Times New Roman"/>
                <w:sz w:val="24"/>
              </w:rPr>
              <w:t>ES atvērto datu portāls (http://data.europa.eu/euodp/en) nodrošina piekļuvi ES datu kopām. Datus var lejuplādēt un izmantot bez maksas komerciāliem un nekomerciāliem nolūkiem.</w:t>
            </w:r>
          </w:p>
        </w:tc>
      </w:tr>
    </w:tbl>
    <w:p w14:paraId="0971D67C" w14:textId="77777777" w:rsidR="005A04B3" w:rsidRPr="00A96ED6" w:rsidRDefault="005A04B3" w:rsidP="005A04B3">
      <w:pPr>
        <w:jc w:val="both"/>
        <w:rPr>
          <w:rFonts w:ascii="Times New Roman" w:hAnsi="Times New Roman" w:cs="Times New Roman"/>
          <w:noProof/>
          <w:sz w:val="24"/>
        </w:rPr>
      </w:pPr>
    </w:p>
    <w:p w14:paraId="6F3E082B" w14:textId="77777777" w:rsidR="005A04B3" w:rsidRPr="00A96ED6" w:rsidRDefault="005A04B3" w:rsidP="005A04B3">
      <w:pPr>
        <w:widowControl/>
        <w:autoSpaceDE/>
        <w:autoSpaceDN/>
        <w:spacing w:after="160" w:line="259" w:lineRule="auto"/>
        <w:rPr>
          <w:rFonts w:ascii="Times New Roman" w:hAnsi="Times New Roman" w:cs="Times New Roman"/>
          <w:noProof/>
          <w:sz w:val="24"/>
        </w:rPr>
      </w:pPr>
      <w:r>
        <w:br w:type="page"/>
      </w:r>
    </w:p>
    <w:p w14:paraId="39CC5182" w14:textId="43C9609A" w:rsidR="005A04B3" w:rsidRPr="00A96ED6" w:rsidRDefault="005A04B3" w:rsidP="005A04B3">
      <w:pPr>
        <w:jc w:val="both"/>
        <w:rPr>
          <w:rFonts w:ascii="Times New Roman" w:hAnsi="Times New Roman" w:cs="Times New Roman"/>
          <w:noProof/>
          <w:sz w:val="24"/>
        </w:rPr>
      </w:pPr>
    </w:p>
    <w:p w14:paraId="6E5FB3AD" w14:textId="1F8BDD99" w:rsidR="005A04B3" w:rsidRPr="00A96ED6" w:rsidRDefault="0029410E" w:rsidP="005A04B3">
      <w:pPr>
        <w:jc w:val="both"/>
        <w:rPr>
          <w:rFonts w:ascii="Times New Roman" w:hAnsi="Times New Roman" w:cs="Times New Roman"/>
          <w:noProof/>
          <w:sz w:val="24"/>
        </w:rPr>
      </w:pPr>
      <w:r>
        <w:rPr>
          <w:rFonts w:ascii="Times New Roman" w:hAnsi="Times New Roman"/>
          <w:noProof/>
          <w:sz w:val="24"/>
        </w:rPr>
        <mc:AlternateContent>
          <mc:Choice Requires="wps">
            <w:drawing>
              <wp:anchor distT="0" distB="0" distL="114300" distR="114300" simplePos="0" relativeHeight="251653632" behindDoc="1" locked="0" layoutInCell="1" allowOverlap="1" wp14:anchorId="45063FD8" wp14:editId="72151A87">
                <wp:simplePos x="0" y="0"/>
                <wp:positionH relativeFrom="column">
                  <wp:posOffset>-1099185</wp:posOffset>
                </wp:positionH>
                <wp:positionV relativeFrom="paragraph">
                  <wp:posOffset>199718</wp:posOffset>
                </wp:positionV>
                <wp:extent cx="7559675" cy="2314575"/>
                <wp:effectExtent l="0" t="0" r="3175" b="9525"/>
                <wp:wrapNone/>
                <wp:docPr id="880483560" name="Graphic 1060"/>
                <wp:cNvGraphicFramePr/>
                <a:graphic xmlns:a="http://schemas.openxmlformats.org/drawingml/2006/main">
                  <a:graphicData uri="http://schemas.microsoft.com/office/word/2010/wordprocessingShape">
                    <wps:wsp>
                      <wps:cNvSpPr/>
                      <wps:spPr>
                        <a:xfrm>
                          <a:off x="0" y="0"/>
                          <a:ext cx="7559675" cy="2314575"/>
                        </a:xfrm>
                        <a:custGeom>
                          <a:avLst/>
                          <a:gdLst/>
                          <a:ahLst/>
                          <a:cxnLst/>
                          <a:rect l="l" t="t" r="r" b="b"/>
                          <a:pathLst>
                            <a:path w="7560309" h="2880360">
                              <a:moveTo>
                                <a:pt x="0" y="2880004"/>
                              </a:moveTo>
                              <a:lnTo>
                                <a:pt x="7560005" y="2880004"/>
                              </a:lnTo>
                              <a:lnTo>
                                <a:pt x="7560005" y="0"/>
                              </a:lnTo>
                              <a:lnTo>
                                <a:pt x="0" y="0"/>
                              </a:lnTo>
                              <a:lnTo>
                                <a:pt x="0" y="2880004"/>
                              </a:lnTo>
                              <a:close/>
                            </a:path>
                          </a:pathLst>
                        </a:custGeom>
                        <a:solidFill>
                          <a:srgbClr val="D93A43"/>
                        </a:solidFill>
                      </wps:spPr>
                      <wps:bodyPr wrap="square" lIns="0" tIns="0" rIns="0" bIns="0" rtlCol="0">
                        <a:prstTxWarp prst="textNoShape">
                          <a:avLst/>
                        </a:prstTxWarp>
                        <a:noAutofit/>
                      </wps:bodyPr>
                    </wps:wsp>
                  </a:graphicData>
                </a:graphic>
                <wp14:sizeRelV relativeFrom="margin">
                  <wp14:pctHeight>0</wp14:pctHeight>
                </wp14:sizeRelV>
              </wp:anchor>
            </w:drawing>
          </mc:Choice>
          <mc:Fallback>
            <w:pict>
              <v:shape w14:anchorId="6302D247" id="Graphic 1060" o:spid="_x0000_s1026" style="position:absolute;margin-left:-86.55pt;margin-top:15.75pt;width:595.25pt;height:182.25pt;z-index:-25166284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coordsize="7560309,28803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5Z2/JwIAALAEAAAOAAAAZHJzL2Uyb0RvYy54bWysVNuK2zAQfS/0H4TeGyvXTUycZdmwpVC2&#10;C5vSZ0WWY4OsUSUl9v59R3KUpBcolL5II/vo+MyZGa/v+1aRk7SuAV3Q8YhRIrWAstGHgn7dPX1Y&#10;UuI81yVXoGVB36Sj95v379adyeUEalCltARJtMs7U9Dae5NnmRO1bLkbgZEaX1ZgW+7xaA9ZaXmH&#10;7K3KJowtsg5saSwI6Rw+3Q4v6SbyV5UU/ktVOemJKihq83G1cd2HNduseX6w3NSNOMvg/6Ci5Y3G&#10;j16ottxzcrTNb1RtIyw4qPxIQJtBVTVCxhwwmzH7JZvXmhsZc0FznLnY5P4frXg+vZoXizZ0xuUO&#10;w5BFX9k27KiP9NGst4tZsvdE4MO7+Xy1uJtTIvDdZDqezfGAPNn1ujg6/1FCpOKnz84Pbpcp4nWK&#10;RK9TaLFmoVoqVstTgtWylGC19kO1DPfhXtAXQtIFLQs2ZStKapSyXLLpgsVqtHCSO4hIf00kIBib&#10;ncVeMUrfYgMnY5hfSO+nGwmXdhO5b/Gxr9CIhEj7gMQ+THb+BfPn7woFTg5OBwOi5RdTkPHWdgeq&#10;KZ8apYIJzh72j8qSE0d/t6vpw2x6NuEGll0bIUR7KN9eLOlwRArqvh+5lZSoTxp7MMxTCmwK9imw&#10;Xj1CnLrov3V+13/j1hCDYUE99tEzpA7neeoP1B8AAzbc1PBw9FA1oXmitkHR+YBjEfM/j3CYu9tz&#10;RF1/NJsfAAAA//8DAFBLAwQUAAYACAAAACEABeUjN+AAAAAMAQAADwAAAGRycy9kb3ducmV2Lnht&#10;bEyPwU7DMAyG70i8Q2QkbluSDlbomk4IaRLHMSbOWes1hcbpmnTt3p7sxI62P/3+/nw92ZadsfeN&#10;IwVyLoAhla5qqFaw/9rMXoD5oKnSrSNUcEEP6+L+LtdZ5Ub6xPMu1CyGkM+0AhNCl3HuS4NW+7nr&#10;kOLt6HqrQxz7mle9HmO4bXkixJJb3VD8YHSH7wbL391gFYzjfvhJtunltHXyI0nN93DaJEo9Pkxv&#10;K2ABp/APw1U/qkMRnQ5uoMqzVsFMpgsZWQUL+QzsSgiZPgE7xM3rUgAvcn5bovgDAAD//wMAUEsB&#10;Ai0AFAAGAAgAAAAhALaDOJL+AAAA4QEAABMAAAAAAAAAAAAAAAAAAAAAAFtDb250ZW50X1R5cGVz&#10;XS54bWxQSwECLQAUAAYACAAAACEAOP0h/9YAAACUAQAACwAAAAAAAAAAAAAAAAAvAQAAX3JlbHMv&#10;LnJlbHNQSwECLQAUAAYACAAAACEAA+WdvycCAACwBAAADgAAAAAAAAAAAAAAAAAuAgAAZHJzL2Uy&#10;b0RvYy54bWxQSwECLQAUAAYACAAAACEABeUjN+AAAAAMAQAADwAAAAAAAAAAAAAAAACBBAAAZHJz&#10;L2Rvd25yZXYueG1sUEsFBgAAAAAEAAQA8wAAAI4FAAAAAA==&#10;" path="m,2880004r7560005,l7560005,,,,,2880004xe" fillcolor="#d93a43" stroked="f">
                <v:path arrowok="t"/>
              </v:shape>
            </w:pict>
          </mc:Fallback>
        </mc:AlternateContent>
      </w:r>
    </w:p>
    <w:p w14:paraId="687CF0AD" w14:textId="77777777" w:rsidR="005A04B3" w:rsidRPr="00A96ED6" w:rsidRDefault="005A04B3" w:rsidP="005A04B3">
      <w:pPr>
        <w:jc w:val="both"/>
        <w:rPr>
          <w:rFonts w:ascii="Times New Roman" w:hAnsi="Times New Roman" w:cs="Times New Roman"/>
          <w:noProof/>
          <w:sz w:val="24"/>
        </w:rPr>
      </w:pPr>
    </w:p>
    <w:p w14:paraId="1C2A0E5E" w14:textId="77777777" w:rsidR="005A04B3" w:rsidRPr="00A96ED6" w:rsidRDefault="005A04B3" w:rsidP="0029410E">
      <w:pPr>
        <w:ind w:right="4255"/>
        <w:rPr>
          <w:rFonts w:ascii="Times New Roman" w:hAnsi="Times New Roman" w:cs="Times New Roman"/>
          <w:noProof/>
          <w:sz w:val="40"/>
          <w:szCs w:val="36"/>
        </w:rPr>
      </w:pPr>
      <w:r>
        <w:rPr>
          <w:rFonts w:ascii="Times New Roman" w:hAnsi="Times New Roman"/>
          <w:color w:val="FFFFFF"/>
          <w:sz w:val="40"/>
        </w:rPr>
        <w:t>Eiropas uzņēmējdarbības statistikas apkopotāju rokasgrāmata attiecībā uz Eiropas statistiku par pakalpojumu starptautisko sniegšanu iedalījumā pēc sniegšanas veida</w:t>
      </w:r>
    </w:p>
    <w:p w14:paraId="1475E6BF" w14:textId="77777777" w:rsidR="005A04B3" w:rsidRPr="00A96ED6" w:rsidRDefault="005A04B3" w:rsidP="005A04B3">
      <w:pPr>
        <w:jc w:val="both"/>
        <w:rPr>
          <w:rFonts w:ascii="Times New Roman" w:hAnsi="Times New Roman" w:cs="Times New Roman"/>
          <w:noProof/>
          <w:sz w:val="36"/>
          <w:szCs w:val="32"/>
        </w:rPr>
      </w:pPr>
    </w:p>
    <w:p w14:paraId="0A21E284" w14:textId="77777777" w:rsidR="005A04B3" w:rsidRPr="00A96ED6" w:rsidRDefault="005A04B3" w:rsidP="005A04B3">
      <w:pPr>
        <w:jc w:val="both"/>
        <w:rPr>
          <w:rFonts w:ascii="Times New Roman" w:hAnsi="Times New Roman" w:cs="Times New Roman"/>
          <w:noProof/>
          <w:sz w:val="24"/>
        </w:rPr>
      </w:pPr>
    </w:p>
    <w:p w14:paraId="50FB8D1C" w14:textId="77777777" w:rsidR="005A04B3" w:rsidRPr="00A96ED6" w:rsidRDefault="005A04B3" w:rsidP="005A04B3">
      <w:pPr>
        <w:jc w:val="both"/>
        <w:rPr>
          <w:rFonts w:ascii="Times New Roman" w:hAnsi="Times New Roman" w:cs="Times New Roman"/>
          <w:noProof/>
          <w:sz w:val="24"/>
        </w:rPr>
      </w:pPr>
    </w:p>
    <w:p w14:paraId="5D615CFD" w14:textId="77777777" w:rsidR="005A04B3" w:rsidRPr="00A96ED6" w:rsidRDefault="005A04B3" w:rsidP="005A04B3">
      <w:pPr>
        <w:jc w:val="both"/>
        <w:rPr>
          <w:rFonts w:ascii="Times New Roman" w:hAnsi="Times New Roman" w:cs="Times New Roman"/>
          <w:noProof/>
          <w:sz w:val="24"/>
        </w:rPr>
      </w:pPr>
    </w:p>
    <w:p w14:paraId="7B392C60" w14:textId="77777777" w:rsidR="005A04B3" w:rsidRPr="00A96ED6" w:rsidRDefault="005A04B3" w:rsidP="005A04B3">
      <w:pPr>
        <w:jc w:val="both"/>
        <w:rPr>
          <w:rFonts w:ascii="Times New Roman" w:hAnsi="Times New Roman" w:cs="Times New Roman"/>
          <w:noProof/>
          <w:sz w:val="24"/>
        </w:rPr>
      </w:pPr>
    </w:p>
    <w:p w14:paraId="5B68503D" w14:textId="77777777" w:rsidR="005A04B3" w:rsidRPr="00A96ED6" w:rsidRDefault="005A04B3" w:rsidP="005A04B3">
      <w:pPr>
        <w:ind w:right="3"/>
        <w:jc w:val="both"/>
        <w:rPr>
          <w:rFonts w:ascii="Times New Roman" w:hAnsi="Times New Roman" w:cs="Times New Roman"/>
          <w:noProof/>
          <w:color w:val="231F20"/>
          <w:sz w:val="24"/>
        </w:rPr>
      </w:pPr>
      <w:r>
        <w:rPr>
          <w:rFonts w:ascii="Times New Roman" w:hAnsi="Times New Roman"/>
          <w:color w:val="231F20"/>
          <w:sz w:val="24"/>
        </w:rPr>
        <w:t xml:space="preserve">“EUS apkopotāju rokasgrāmata attiecībā uz Eiropas statistiku par pakalpojumu starptautisko sniegšanu iedalījumā pēc sniegšanas veida” sniedz metodiskos norādījumus un praktisku informāciju datu apkopotājiem par to, kā apkopot starptautiskās pakalpojumu sniegšanas statistiku iedalījumā pēc pakalpojumu sniegšanas veida. Rokasgrāmata ir balstīta uz Starptautiskās pakalpojumu tirdzniecības statistikas rokasgrāmatu (MSITS 2010), un tā tapusi, sadarbojoties vairākām valstīm un starptautiskajām organizācijām (PTO, </w:t>
      </w:r>
      <w:r>
        <w:rPr>
          <w:rFonts w:ascii="Times New Roman" w:hAnsi="Times New Roman"/>
          <w:i/>
          <w:iCs/>
          <w:color w:val="231F20"/>
          <w:sz w:val="24"/>
        </w:rPr>
        <w:t>OECD</w:t>
      </w:r>
      <w:r>
        <w:rPr>
          <w:rFonts w:ascii="Times New Roman" w:hAnsi="Times New Roman"/>
          <w:color w:val="231F20"/>
          <w:sz w:val="24"/>
        </w:rPr>
        <w:t xml:space="preserve">, </w:t>
      </w:r>
      <w:r>
        <w:rPr>
          <w:rFonts w:ascii="Times New Roman" w:hAnsi="Times New Roman"/>
          <w:i/>
          <w:iCs/>
          <w:color w:val="231F20"/>
          <w:sz w:val="24"/>
        </w:rPr>
        <w:t>UNSD</w:t>
      </w:r>
      <w:r>
        <w:rPr>
          <w:rFonts w:ascii="Times New Roman" w:hAnsi="Times New Roman"/>
          <w:color w:val="231F20"/>
          <w:sz w:val="24"/>
        </w:rPr>
        <w:t>), kuras iesaistījās Pakalpojumu sniegšanas veidu izpētes darba grupā.</w:t>
      </w:r>
    </w:p>
    <w:p w14:paraId="4BDB2D9E" w14:textId="77777777" w:rsidR="005A04B3" w:rsidRPr="00A96ED6" w:rsidRDefault="005A04B3" w:rsidP="005A04B3">
      <w:pPr>
        <w:ind w:right="3"/>
        <w:jc w:val="both"/>
        <w:rPr>
          <w:rFonts w:ascii="Times New Roman" w:hAnsi="Times New Roman" w:cs="Times New Roman"/>
          <w:noProof/>
          <w:color w:val="231F20"/>
          <w:sz w:val="24"/>
        </w:rPr>
      </w:pPr>
    </w:p>
    <w:p w14:paraId="3271F119" w14:textId="77777777" w:rsidR="005A04B3" w:rsidRPr="00A96ED6" w:rsidRDefault="005A04B3" w:rsidP="005A04B3">
      <w:pPr>
        <w:ind w:right="3"/>
        <w:jc w:val="both"/>
        <w:rPr>
          <w:rFonts w:ascii="Times New Roman" w:hAnsi="Times New Roman" w:cs="Times New Roman"/>
          <w:noProof/>
          <w:color w:val="231F20"/>
          <w:sz w:val="24"/>
        </w:rPr>
      </w:pPr>
      <w:r>
        <w:rPr>
          <w:rFonts w:ascii="Times New Roman" w:hAnsi="Times New Roman"/>
          <w:color w:val="231F20"/>
          <w:sz w:val="24"/>
        </w:rPr>
        <w:t>Jēdzienu “pakalpojumu starptautiskā sniegšana” pirmo reizi lietoja PTO 1995. gada dokumentā Vispārējā vienošanās par pakalpojumu tirdzniecību (</w:t>
      </w:r>
      <w:r>
        <w:rPr>
          <w:rFonts w:ascii="Times New Roman" w:hAnsi="Times New Roman"/>
          <w:i/>
          <w:iCs/>
          <w:color w:val="231F20"/>
          <w:sz w:val="24"/>
        </w:rPr>
        <w:t>GATS</w:t>
      </w:r>
      <w:r>
        <w:rPr>
          <w:rFonts w:ascii="Times New Roman" w:hAnsi="Times New Roman"/>
          <w:color w:val="231F20"/>
          <w:sz w:val="24"/>
        </w:rPr>
        <w:t xml:space="preserve">). </w:t>
      </w:r>
      <w:r>
        <w:rPr>
          <w:rFonts w:ascii="Times New Roman" w:hAnsi="Times New Roman"/>
          <w:i/>
          <w:iCs/>
          <w:color w:val="231F20"/>
          <w:sz w:val="24"/>
        </w:rPr>
        <w:t>GATS</w:t>
      </w:r>
      <w:r>
        <w:rPr>
          <w:rFonts w:ascii="Times New Roman" w:hAnsi="Times New Roman"/>
          <w:color w:val="231F20"/>
          <w:sz w:val="24"/>
        </w:rPr>
        <w:t xml:space="preserve"> pakalpojumu sniegšana ir definēta, balstoties uz piegādātāja un patērētāja atrašanās vietu darījuma noslēgšanas brīdī, un raksturota kā “pakalpojuma sniegšana iedalījumā pēc četriem veidiem”. Raugoties no tirdzniecības politikas perspektīvas, šai izvērstajai pakalpojumu starptautiskās tirdzniecības dimensijai ir ļoti liela nozīme, jo tirgus piekļuves nosacījumi atšķiras atkarībā no tā, kuru no četriem minētajiem pakalpojumu starptautiskās sniegšanas veidiem izvēlas.</w:t>
      </w:r>
    </w:p>
    <w:p w14:paraId="583B18BC" w14:textId="77777777" w:rsidR="005A04B3" w:rsidRPr="00A96ED6" w:rsidRDefault="005A04B3" w:rsidP="005A04B3">
      <w:pPr>
        <w:jc w:val="both"/>
        <w:rPr>
          <w:rFonts w:ascii="Times New Roman" w:hAnsi="Times New Roman" w:cs="Times New Roman"/>
          <w:noProof/>
          <w:sz w:val="24"/>
        </w:rPr>
      </w:pPr>
    </w:p>
    <w:p w14:paraId="6E30B72A" w14:textId="77777777" w:rsidR="005A04B3" w:rsidRPr="00A96ED6" w:rsidRDefault="005A04B3" w:rsidP="005A04B3">
      <w:pPr>
        <w:jc w:val="both"/>
        <w:rPr>
          <w:rFonts w:ascii="Times New Roman" w:hAnsi="Times New Roman" w:cs="Times New Roman"/>
          <w:noProof/>
          <w:sz w:val="24"/>
        </w:rPr>
      </w:pPr>
      <w:r>
        <w:rPr>
          <w:rFonts w:ascii="Times New Roman" w:hAnsi="Times New Roman"/>
          <w:noProof/>
          <w:sz w:val="24"/>
        </w:rPr>
        <mc:AlternateContent>
          <mc:Choice Requires="wps">
            <w:drawing>
              <wp:anchor distT="0" distB="0" distL="0" distR="0" simplePos="0" relativeHeight="251642368" behindDoc="1" locked="0" layoutInCell="1" allowOverlap="1" wp14:anchorId="028ADCFE" wp14:editId="244CB299">
                <wp:simplePos x="0" y="0"/>
                <wp:positionH relativeFrom="page">
                  <wp:posOffset>1083945</wp:posOffset>
                </wp:positionH>
                <wp:positionV relativeFrom="paragraph">
                  <wp:posOffset>257810</wp:posOffset>
                </wp:positionV>
                <wp:extent cx="1598295" cy="1270"/>
                <wp:effectExtent l="0" t="0" r="0" b="0"/>
                <wp:wrapTopAndBottom/>
                <wp:docPr id="1062" name="Graphic 106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98295" cy="1270"/>
                        </a:xfrm>
                        <a:custGeom>
                          <a:avLst/>
                          <a:gdLst/>
                          <a:ahLst/>
                          <a:cxnLst/>
                          <a:rect l="l" t="t" r="r" b="b"/>
                          <a:pathLst>
                            <a:path w="1598295">
                              <a:moveTo>
                                <a:pt x="0" y="0"/>
                              </a:moveTo>
                              <a:lnTo>
                                <a:pt x="1598295" y="0"/>
                              </a:lnTo>
                            </a:path>
                          </a:pathLst>
                        </a:custGeom>
                        <a:ln w="12700">
                          <a:solidFill>
                            <a:srgbClr val="77787B"/>
                          </a:solidFill>
                          <a:prstDash val="solid"/>
                        </a:ln>
                      </wps:spPr>
                      <wps:bodyPr wrap="square" lIns="0" tIns="0" rIns="0" bIns="0" rtlCol="0">
                        <a:prstTxWarp prst="textNoShape">
                          <a:avLst/>
                        </a:prstTxWarp>
                        <a:noAutofit/>
                      </wps:bodyPr>
                    </wps:wsp>
                  </a:graphicData>
                </a:graphic>
              </wp:anchor>
            </w:drawing>
          </mc:Choice>
          <mc:Fallback>
            <w:pict>
              <v:shape w14:anchorId="34A53CB5" id="Graphic 1062" o:spid="_x0000_s1026" style="position:absolute;margin-left:85.35pt;margin-top:20.3pt;width:125.85pt;height:.1pt;z-index:-251674112;visibility:visible;mso-wrap-style:square;mso-wrap-distance-left:0;mso-wrap-distance-top:0;mso-wrap-distance-right:0;mso-wrap-distance-bottom:0;mso-position-horizontal:absolute;mso-position-horizontal-relative:page;mso-position-vertical:absolute;mso-position-vertical-relative:text;v-text-anchor:top" coordsize="1598295,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0Vv6EwIAAFwEAAAOAAAAZHJzL2Uyb0RvYy54bWysVMFu2zAMvQ/YPwi6L04CdGmNOMXWoMOA&#10;oivQDDsrshwbk0WNVOLk70fJdpJ1t2EX4Umkqff4KC/vj60VB4PUgCvkbDKVwjgNZeN2hfy+efxw&#10;KwUF5UplwZlCngzJ+9X7d8vO52YONdjSoOAijvLOF7IOwedZRro2raIJeOM4WAG2KvAWd1mJquPq&#10;rc3m0+nHrAMsPYI2RHy67oNylepXldHhW1WRCcIWkrmFtGJat3HNVkuV71D5utEDDfUPLFrVOL70&#10;XGqtghJ7bP4q1TYagaAKEw1tBlXVaJM0sJrZ9I2a11p5k7Rwc8if20T/r6x+Prz6F4zUyT+B/knc&#10;kazzlJ8jcUNDzrHCNuYycXFMXTydu2iOQWg+nN3c3c7vbqTQHJvNF6nJmcrHb/WewhcDqY46PFHo&#10;PShHpOoR6aMbIbKT0UObPAxSsIcoBXu47T30KsTvIrkIRXchEs9aOJgNpGh4w5ypXaLWXWedpYwq&#10;ObfPYBCv4V71IF3N+FqcdYkFd2CaZoPANuVjY22kQbjbPlgUB8WqFovF7eJzFMIl/kjzSGGtqO7z&#10;UmhIs24wqvcmurSF8vSCouNxLiT92is0Utivjuclzv4IcATbEWCwD5BeSOoQ37k5/lDoRby+kIGt&#10;fYZxGlU+uha1n3Pjlw4+7QNUTbQ0DVHPaNjwCCeBw3OLb+R6n7IuP4XVbwAAAP//AwBQSwMEFAAG&#10;AAgAAAAhALfk3MfeAAAACQEAAA8AAABkcnMvZG93bnJldi54bWxMj8FKw0AQhu+C77CM4EXsriGk&#10;IWZTSkAQrAfb4nmbHZNodjZkt2369k5PevxnPv75plzNbhAnnELvScPTQoFAarztqdWw37085iBC&#10;NGTN4Ak1XDDAqrq9KU1h/Zk+8LSNreASCoXR0MU4FlKGpkNnwsKPSLz78pMzkePUSjuZM5e7QSZK&#10;ZdKZnvhCZ0asO2x+tkenIaPxIft+W9dxv/vMN691836xG63v7+b1M4iIc/yD4arP6lCx08EfyQYx&#10;cF6qJaMaUpWBYCBNkhTE4TrIQVal/P9B9QsAAP//AwBQSwECLQAUAAYACAAAACEAtoM4kv4AAADh&#10;AQAAEwAAAAAAAAAAAAAAAAAAAAAAW0NvbnRlbnRfVHlwZXNdLnhtbFBLAQItABQABgAIAAAAIQA4&#10;/SH/1gAAAJQBAAALAAAAAAAAAAAAAAAAAC8BAABfcmVscy8ucmVsc1BLAQItABQABgAIAAAAIQBW&#10;0Vv6EwIAAFwEAAAOAAAAAAAAAAAAAAAAAC4CAABkcnMvZTJvRG9jLnhtbFBLAQItABQABgAIAAAA&#10;IQC35NzH3gAAAAkBAAAPAAAAAAAAAAAAAAAAAG0EAABkcnMvZG93bnJldi54bWxQSwUGAAAAAAQA&#10;BADzAAAAeAUAAAAA&#10;" path="m,l1598295,e" filled="f" strokecolor="#77787b" strokeweight="1pt">
                <v:path arrowok="t"/>
                <w10:wrap type="topAndBottom" anchorx="page"/>
              </v:shape>
            </w:pict>
          </mc:Fallback>
        </mc:AlternateContent>
      </w:r>
    </w:p>
    <w:p w14:paraId="5DEFC26A" w14:textId="77777777" w:rsidR="005A04B3" w:rsidRPr="00A96ED6" w:rsidRDefault="005A04B3" w:rsidP="005A04B3">
      <w:pPr>
        <w:jc w:val="both"/>
        <w:rPr>
          <w:rFonts w:ascii="Times New Roman" w:hAnsi="Times New Roman" w:cs="Times New Roman"/>
          <w:b/>
          <w:bCs/>
          <w:noProof/>
          <w:color w:val="77787B"/>
          <w:sz w:val="24"/>
        </w:rPr>
      </w:pPr>
      <w:r>
        <w:rPr>
          <w:rFonts w:ascii="Times New Roman" w:hAnsi="Times New Roman"/>
          <w:b/>
          <w:color w:val="77787B"/>
          <w:sz w:val="24"/>
        </w:rPr>
        <w:t>Plašāka informācija ir pieejama</w:t>
      </w:r>
    </w:p>
    <w:p w14:paraId="52023599" w14:textId="77777777" w:rsidR="005A04B3" w:rsidRPr="00A96ED6" w:rsidRDefault="005A04B3" w:rsidP="005A04B3">
      <w:pPr>
        <w:jc w:val="both"/>
        <w:rPr>
          <w:rFonts w:ascii="Times New Roman" w:hAnsi="Times New Roman" w:cs="Times New Roman"/>
          <w:b/>
          <w:noProof/>
          <w:color w:val="D93A43"/>
          <w:sz w:val="24"/>
        </w:rPr>
      </w:pPr>
      <w:r>
        <w:rPr>
          <w:rFonts w:ascii="Times New Roman" w:hAnsi="Times New Roman"/>
          <w:b/>
          <w:color w:val="D93A43"/>
          <w:sz w:val="24"/>
        </w:rPr>
        <w:t>https://ec.europa.eu/eurostat/</w:t>
      </w:r>
    </w:p>
    <w:p w14:paraId="39CF074C" w14:textId="77777777" w:rsidR="005A04B3" w:rsidRPr="00A96ED6" w:rsidRDefault="005A04B3" w:rsidP="005A04B3">
      <w:pPr>
        <w:jc w:val="both"/>
        <w:rPr>
          <w:rFonts w:ascii="Times New Roman" w:hAnsi="Times New Roman" w:cs="Times New Roman"/>
          <w:b/>
          <w:noProof/>
          <w:sz w:val="24"/>
        </w:rPr>
      </w:pPr>
    </w:p>
    <w:p w14:paraId="5657CAD8" w14:textId="77777777" w:rsidR="005A04B3" w:rsidRPr="00A96ED6" w:rsidRDefault="005A04B3" w:rsidP="005A04B3">
      <w:pPr>
        <w:jc w:val="both"/>
        <w:rPr>
          <w:rFonts w:ascii="Times New Roman" w:hAnsi="Times New Roman" w:cs="Times New Roman"/>
          <w:b/>
          <w:noProof/>
          <w:sz w:val="24"/>
        </w:rPr>
      </w:pPr>
    </w:p>
    <w:p w14:paraId="010DB151" w14:textId="77777777" w:rsidR="005A04B3" w:rsidRPr="00A96ED6" w:rsidRDefault="005A04B3" w:rsidP="005A04B3">
      <w:pPr>
        <w:jc w:val="both"/>
        <w:rPr>
          <w:rFonts w:ascii="Times New Roman" w:hAnsi="Times New Roman" w:cs="Times New Roman"/>
          <w:b/>
          <w:noProof/>
          <w:sz w:val="24"/>
        </w:rPr>
      </w:pPr>
    </w:p>
    <w:p w14:paraId="055812AC" w14:textId="77777777" w:rsidR="005A04B3" w:rsidRPr="00A96ED6" w:rsidRDefault="005A04B3" w:rsidP="005A04B3">
      <w:pPr>
        <w:jc w:val="both"/>
        <w:rPr>
          <w:rFonts w:ascii="Times New Roman" w:hAnsi="Times New Roman" w:cs="Times New Roman"/>
          <w:b/>
          <w:noProof/>
          <w:sz w:val="24"/>
        </w:rPr>
      </w:pPr>
    </w:p>
    <w:p w14:paraId="1ED10457" w14:textId="77777777" w:rsidR="005A04B3" w:rsidRPr="00A96ED6" w:rsidRDefault="005A04B3" w:rsidP="005A04B3">
      <w:pPr>
        <w:jc w:val="both"/>
        <w:rPr>
          <w:rFonts w:ascii="Times New Roman" w:hAnsi="Times New Roman" w:cs="Times New Roman"/>
          <w:b/>
          <w:noProof/>
          <w:sz w:val="24"/>
        </w:rPr>
      </w:pPr>
    </w:p>
    <w:p w14:paraId="53A030E3" w14:textId="77777777" w:rsidR="005A04B3" w:rsidRPr="00A96ED6" w:rsidRDefault="005A04B3" w:rsidP="005A04B3">
      <w:pPr>
        <w:jc w:val="both"/>
        <w:rPr>
          <w:rFonts w:ascii="Times New Roman" w:hAnsi="Times New Roman" w:cs="Times New Roman"/>
          <w:b/>
          <w:noProof/>
          <w:sz w:val="24"/>
        </w:rPr>
      </w:pPr>
    </w:p>
    <w:p w14:paraId="4380669E" w14:textId="522BA25F" w:rsidR="005A04B3" w:rsidRPr="00A96ED6" w:rsidRDefault="0024335D" w:rsidP="005A04B3">
      <w:pPr>
        <w:jc w:val="both"/>
        <w:rPr>
          <w:rFonts w:ascii="Times New Roman" w:hAnsi="Times New Roman" w:cs="Times New Roman"/>
          <w:b/>
          <w:noProof/>
          <w:sz w:val="24"/>
        </w:rPr>
      </w:pPr>
      <w:r w:rsidRPr="00823DC8">
        <w:rPr>
          <w:rFonts w:ascii="Times New Roman" w:hAnsi="Times New Roman" w:cs="Times New Roman"/>
          <w:b/>
          <w:noProof/>
          <w:sz w:val="24"/>
        </w:rPr>
        <w:drawing>
          <wp:anchor distT="0" distB="0" distL="114300" distR="114300" simplePos="0" relativeHeight="251658752" behindDoc="0" locked="0" layoutInCell="1" allowOverlap="1" wp14:anchorId="7C7225E7" wp14:editId="7AD6BFFF">
            <wp:simplePos x="0" y="0"/>
            <wp:positionH relativeFrom="column">
              <wp:posOffset>3830</wp:posOffset>
            </wp:positionH>
            <wp:positionV relativeFrom="paragraph">
              <wp:posOffset>166165</wp:posOffset>
            </wp:positionV>
            <wp:extent cx="1338289" cy="699715"/>
            <wp:effectExtent l="0" t="0" r="0" b="5715"/>
            <wp:wrapSquare wrapText="bothSides"/>
            <wp:docPr id="1315048341" name="Picture 1" descr="A blue and yellow flag with blue squar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5048341" name="Picture 1" descr="A blue and yellow flag with blue squares&#10;&#10;Description automatically generated"/>
                    <pic:cNvPicPr/>
                  </pic:nvPicPr>
                  <pic:blipFill>
                    <a:blip r:embed="rId99" cstate="print">
                      <a:extLst>
                        <a:ext uri="{28A0092B-C50C-407E-A947-70E740481C1C}">
                          <a14:useLocalDpi xmlns:a14="http://schemas.microsoft.com/office/drawing/2010/main" val="0"/>
                        </a:ext>
                      </a:extLst>
                    </a:blip>
                    <a:stretch>
                      <a:fillRect/>
                    </a:stretch>
                  </pic:blipFill>
                  <pic:spPr>
                    <a:xfrm>
                      <a:off x="0" y="0"/>
                      <a:ext cx="1338289" cy="699715"/>
                    </a:xfrm>
                    <a:prstGeom prst="rect">
                      <a:avLst/>
                    </a:prstGeom>
                  </pic:spPr>
                </pic:pic>
              </a:graphicData>
            </a:graphic>
            <wp14:sizeRelH relativeFrom="page">
              <wp14:pctWidth>0</wp14:pctWidth>
            </wp14:sizeRelH>
            <wp14:sizeRelV relativeFrom="page">
              <wp14:pctHeight>0</wp14:pctHeight>
            </wp14:sizeRelV>
          </wp:anchor>
        </w:drawing>
      </w:r>
    </w:p>
    <w:p w14:paraId="4B25466A" w14:textId="5FD530CB" w:rsidR="005A04B3" w:rsidRPr="00A96ED6" w:rsidRDefault="005A04B3" w:rsidP="005A04B3">
      <w:pPr>
        <w:jc w:val="both"/>
        <w:rPr>
          <w:rFonts w:ascii="Times New Roman" w:hAnsi="Times New Roman" w:cs="Times New Roman"/>
          <w:b/>
          <w:noProof/>
          <w:sz w:val="24"/>
        </w:rPr>
      </w:pPr>
    </w:p>
    <w:p w14:paraId="15E89224" w14:textId="77777777" w:rsidR="0024335D" w:rsidRDefault="0024335D" w:rsidP="005A04B3">
      <w:pPr>
        <w:jc w:val="right"/>
        <w:rPr>
          <w:rFonts w:ascii="Times New Roman" w:hAnsi="Times New Roman"/>
          <w:color w:val="231F20"/>
          <w:sz w:val="24"/>
        </w:rPr>
      </w:pPr>
    </w:p>
    <w:p w14:paraId="771962B3" w14:textId="77777777" w:rsidR="0024335D" w:rsidRDefault="0024335D" w:rsidP="005A04B3">
      <w:pPr>
        <w:jc w:val="right"/>
        <w:rPr>
          <w:rFonts w:ascii="Times New Roman" w:hAnsi="Times New Roman"/>
          <w:color w:val="231F20"/>
          <w:sz w:val="24"/>
        </w:rPr>
      </w:pPr>
    </w:p>
    <w:p w14:paraId="758FDF15" w14:textId="163B2C26" w:rsidR="005A04B3" w:rsidRPr="00A96ED6" w:rsidRDefault="005A04B3" w:rsidP="005A04B3">
      <w:pPr>
        <w:jc w:val="right"/>
        <w:rPr>
          <w:rFonts w:ascii="Times New Roman" w:hAnsi="Times New Roman" w:cs="Times New Roman"/>
          <w:noProof/>
          <w:color w:val="231F20"/>
          <w:sz w:val="24"/>
        </w:rPr>
      </w:pPr>
      <w:r>
        <w:rPr>
          <w:rFonts w:ascii="Times New Roman" w:hAnsi="Times New Roman"/>
          <w:color w:val="231F20"/>
          <w:sz w:val="24"/>
        </w:rPr>
        <w:t>ISBN 978-92-76-46203-3</w:t>
      </w:r>
    </w:p>
    <w:sectPr w:rsidR="005A04B3" w:rsidRPr="00A96ED6" w:rsidSect="009321EC">
      <w:headerReference w:type="default" r:id="rId100"/>
      <w:footerReference w:type="default" r:id="rId101"/>
      <w:headerReference w:type="first" r:id="rId102"/>
      <w:footerReference w:type="first" r:id="rId103"/>
      <w:type w:val="nextColumn"/>
      <w:pgSz w:w="11910" w:h="16840" w:code="9"/>
      <w:pgMar w:top="1134" w:right="1134" w:bottom="1134" w:left="1701" w:header="567" w:footer="567"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777757F" w14:textId="77777777" w:rsidR="00A421E7" w:rsidRPr="00416649" w:rsidRDefault="00A421E7">
      <w:pPr>
        <w:rPr>
          <w:noProof/>
        </w:rPr>
      </w:pPr>
      <w:r w:rsidRPr="00416649">
        <w:rPr>
          <w:noProof/>
        </w:rPr>
        <w:separator/>
      </w:r>
    </w:p>
  </w:endnote>
  <w:endnote w:type="continuationSeparator" w:id="0">
    <w:p w14:paraId="17E91E8F" w14:textId="77777777" w:rsidR="00A421E7" w:rsidRPr="00416649" w:rsidRDefault="00A421E7">
      <w:pPr>
        <w:rPr>
          <w:noProof/>
        </w:rPr>
      </w:pPr>
      <w:r w:rsidRPr="00416649">
        <w:rPr>
          <w:noProof/>
        </w:rPr>
        <w:continuationSeparator/>
      </w:r>
    </w:p>
  </w:endnote>
  <w:endnote w:type="continuationNotice" w:id="1">
    <w:p w14:paraId="4C4F7E7B" w14:textId="77777777" w:rsidR="00A421E7" w:rsidRDefault="00A421E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022F99" w14:textId="77777777" w:rsidR="00D259C1" w:rsidRPr="009C04EC" w:rsidRDefault="00D259C1" w:rsidP="00D259C1">
    <w:pPr>
      <w:pStyle w:val="Header"/>
      <w:tabs>
        <w:tab w:val="left" w:pos="9072"/>
      </w:tabs>
      <w:rPr>
        <w:rStyle w:val="PageNumber"/>
        <w:rFonts w:ascii="Times New Roman" w:hAnsi="Times New Roman" w:cs="Times New Roman"/>
        <w:noProof/>
        <w:sz w:val="20"/>
        <w:szCs w:val="20"/>
        <w:u w:val="single"/>
        <w:lang w:val="en-US"/>
      </w:rPr>
    </w:pPr>
  </w:p>
  <w:p w14:paraId="17E8E6B6" w14:textId="77777777" w:rsidR="00D259C1" w:rsidRPr="009C04EC" w:rsidRDefault="00D259C1" w:rsidP="00D259C1">
    <w:pPr>
      <w:pStyle w:val="Header"/>
      <w:tabs>
        <w:tab w:val="clear" w:pos="4513"/>
        <w:tab w:val="center" w:pos="9072"/>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p>
  <w:p w14:paraId="5CE79DB2" w14:textId="77777777" w:rsidR="00D259C1" w:rsidRPr="009C04EC" w:rsidRDefault="00D259C1" w:rsidP="00D259C1">
    <w:pPr>
      <w:pStyle w:val="Header"/>
      <w:tabs>
        <w:tab w:val="right" w:pos="9072"/>
      </w:tabs>
      <w:rPr>
        <w:rStyle w:val="PageNumber"/>
        <w:rFonts w:ascii="Times New Roman" w:hAnsi="Times New Roman" w:cs="Times New Roman"/>
        <w:noProof/>
        <w:sz w:val="20"/>
        <w:szCs w:val="20"/>
        <w:u w:val="single"/>
        <w:lang w:val="en-US"/>
      </w:rPr>
    </w:pPr>
  </w:p>
  <w:p w14:paraId="12DB499E" w14:textId="679D08C7" w:rsidR="00EE1302" w:rsidRPr="00EE1302" w:rsidRDefault="00D259C1" w:rsidP="00EE1302">
    <w:pPr>
      <w:pStyle w:val="Footer"/>
      <w:tabs>
        <w:tab w:val="clear" w:pos="4513"/>
        <w:tab w:val="center" w:pos="9072"/>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2</w:t>
    </w:r>
    <w:r w:rsidRPr="009C04EC">
      <w:rPr>
        <w:rStyle w:val="PageNumber"/>
        <w:rFonts w:ascii="Times New Roman" w:hAnsi="Times New Roman" w:cs="Times New Roman"/>
        <w:noProof/>
        <w:sz w:val="20"/>
        <w:szCs w:val="20"/>
        <w:lang w:val="en-US"/>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2023BB" w14:textId="77777777" w:rsidR="000921E2" w:rsidRPr="009C04EC" w:rsidRDefault="000921E2" w:rsidP="000921E2">
    <w:pPr>
      <w:pStyle w:val="Header"/>
      <w:tabs>
        <w:tab w:val="clear" w:pos="4513"/>
        <w:tab w:val="center" w:pos="9072"/>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p>
  <w:p w14:paraId="4207A708" w14:textId="77777777" w:rsidR="000921E2" w:rsidRPr="009C04EC" w:rsidRDefault="000921E2" w:rsidP="000921E2">
    <w:pPr>
      <w:pStyle w:val="Header"/>
      <w:tabs>
        <w:tab w:val="left" w:pos="9072"/>
      </w:tabs>
      <w:rPr>
        <w:rStyle w:val="PageNumber"/>
        <w:rFonts w:ascii="Times New Roman" w:hAnsi="Times New Roman" w:cs="Times New Roman"/>
        <w:noProof/>
        <w:sz w:val="20"/>
        <w:szCs w:val="20"/>
        <w:u w:val="single"/>
        <w:lang w:val="en-US"/>
      </w:rPr>
    </w:pPr>
  </w:p>
  <w:p w14:paraId="303209F3" w14:textId="1D8504A0" w:rsidR="00162669" w:rsidRPr="000921E2" w:rsidRDefault="000921E2" w:rsidP="000921E2">
    <w:pPr>
      <w:pStyle w:val="Footer"/>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349C7E" w14:textId="77777777" w:rsidR="00CF5ADA" w:rsidRPr="009C04EC" w:rsidRDefault="00CF5ADA" w:rsidP="00CF5ADA">
    <w:pPr>
      <w:pStyle w:val="Header"/>
      <w:tabs>
        <w:tab w:val="clear" w:pos="4513"/>
        <w:tab w:val="clear" w:pos="9026"/>
        <w:tab w:val="center" w:pos="13892"/>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p>
  <w:p w14:paraId="04645482" w14:textId="77777777" w:rsidR="00CF5ADA" w:rsidRPr="009C04EC" w:rsidRDefault="00CF5ADA" w:rsidP="00CF5ADA">
    <w:pPr>
      <w:pStyle w:val="Header"/>
      <w:tabs>
        <w:tab w:val="right" w:pos="9072"/>
      </w:tabs>
      <w:rPr>
        <w:rStyle w:val="PageNumber"/>
        <w:rFonts w:ascii="Times New Roman" w:hAnsi="Times New Roman" w:cs="Times New Roman"/>
        <w:noProof/>
        <w:sz w:val="20"/>
        <w:szCs w:val="20"/>
        <w:u w:val="single"/>
        <w:lang w:val="en-US"/>
      </w:rPr>
    </w:pPr>
  </w:p>
  <w:p w14:paraId="57D0A5A1" w14:textId="7BE689DA" w:rsidR="00D22FCE" w:rsidRPr="00CF5ADA" w:rsidRDefault="00CF5ADA" w:rsidP="00CF5ADA">
    <w:pPr>
      <w:pStyle w:val="Footer"/>
      <w:tabs>
        <w:tab w:val="clear" w:pos="4513"/>
        <w:tab w:val="clear" w:pos="9026"/>
        <w:tab w:val="right" w:pos="13892"/>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59</w:t>
    </w:r>
    <w:r w:rsidRPr="009C04EC">
      <w:rPr>
        <w:rStyle w:val="PageNumber"/>
        <w:rFonts w:ascii="Times New Roman" w:hAnsi="Times New Roman" w:cs="Times New Roman"/>
        <w:noProof/>
        <w:sz w:val="20"/>
        <w:szCs w:val="20"/>
        <w:lang w:val="en-U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7BC744" w14:textId="77777777" w:rsidR="00EE1302" w:rsidRPr="009C04EC" w:rsidRDefault="00EE1302" w:rsidP="00EE1302">
    <w:pPr>
      <w:pStyle w:val="Header"/>
      <w:tabs>
        <w:tab w:val="clear" w:pos="9026"/>
        <w:tab w:val="left" w:pos="9072"/>
        <w:tab w:val="right" w:pos="9781"/>
      </w:tabs>
      <w:rPr>
        <w:rStyle w:val="PageNumber"/>
        <w:rFonts w:ascii="Times New Roman" w:hAnsi="Times New Roman" w:cs="Times New Roman"/>
        <w:noProof/>
        <w:sz w:val="20"/>
        <w:szCs w:val="20"/>
        <w:u w:val="single"/>
        <w:lang w:val="en-US"/>
      </w:rPr>
    </w:pPr>
  </w:p>
  <w:p w14:paraId="14985878" w14:textId="77777777" w:rsidR="00EE1302" w:rsidRPr="009C04EC" w:rsidRDefault="00EE1302" w:rsidP="006110CE">
    <w:pPr>
      <w:pStyle w:val="Header"/>
      <w:tabs>
        <w:tab w:val="clear" w:pos="4513"/>
        <w:tab w:val="clear" w:pos="9026"/>
        <w:tab w:val="center" w:pos="13892"/>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p>
  <w:p w14:paraId="3386A220" w14:textId="77777777" w:rsidR="00EE1302" w:rsidRPr="009C04EC" w:rsidRDefault="00EE1302" w:rsidP="00EE1302">
    <w:pPr>
      <w:pStyle w:val="Header"/>
      <w:tabs>
        <w:tab w:val="right" w:pos="9072"/>
      </w:tabs>
      <w:rPr>
        <w:rStyle w:val="PageNumber"/>
        <w:rFonts w:ascii="Times New Roman" w:hAnsi="Times New Roman" w:cs="Times New Roman"/>
        <w:noProof/>
        <w:sz w:val="20"/>
        <w:szCs w:val="20"/>
        <w:u w:val="single"/>
        <w:lang w:val="en-US"/>
      </w:rPr>
    </w:pPr>
  </w:p>
  <w:p w14:paraId="21108C18" w14:textId="00C8744F" w:rsidR="00EE1302" w:rsidRPr="00EE1302" w:rsidRDefault="00EE1302" w:rsidP="006110CE">
    <w:pPr>
      <w:pStyle w:val="Footer"/>
      <w:tabs>
        <w:tab w:val="clear" w:pos="4513"/>
        <w:tab w:val="clear" w:pos="9026"/>
        <w:tab w:val="right" w:pos="13892"/>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58</w:t>
    </w:r>
    <w:r w:rsidRPr="009C04EC">
      <w:rPr>
        <w:rStyle w:val="PageNumber"/>
        <w:rFonts w:ascii="Times New Roman" w:hAnsi="Times New Roman" w:cs="Times New Roman"/>
        <w:noProof/>
        <w:sz w:val="20"/>
        <w:szCs w:val="20"/>
        <w:lang w:val="en-US"/>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75F4A0" w14:textId="77777777" w:rsidR="00742785" w:rsidRPr="009C04EC" w:rsidRDefault="00742785" w:rsidP="00742785">
    <w:pPr>
      <w:pStyle w:val="Header"/>
      <w:tabs>
        <w:tab w:val="left" w:pos="9072"/>
      </w:tabs>
      <w:rPr>
        <w:rStyle w:val="PageNumber"/>
        <w:rFonts w:ascii="Times New Roman" w:hAnsi="Times New Roman" w:cs="Times New Roman"/>
        <w:noProof/>
        <w:sz w:val="20"/>
        <w:szCs w:val="20"/>
        <w:u w:val="single"/>
        <w:lang w:val="en-US"/>
      </w:rPr>
    </w:pPr>
  </w:p>
  <w:p w14:paraId="02365414" w14:textId="77777777" w:rsidR="00742785" w:rsidRPr="009C04EC" w:rsidRDefault="00742785" w:rsidP="00742785">
    <w:pPr>
      <w:pStyle w:val="Header"/>
      <w:tabs>
        <w:tab w:val="clear" w:pos="4513"/>
        <w:tab w:val="center" w:pos="9072"/>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p>
  <w:p w14:paraId="79442E59" w14:textId="77777777" w:rsidR="00742785" w:rsidRPr="009C04EC" w:rsidRDefault="00742785" w:rsidP="00742785">
    <w:pPr>
      <w:pStyle w:val="Header"/>
      <w:tabs>
        <w:tab w:val="right" w:pos="9072"/>
      </w:tabs>
      <w:rPr>
        <w:rStyle w:val="PageNumber"/>
        <w:rFonts w:ascii="Times New Roman" w:hAnsi="Times New Roman" w:cs="Times New Roman"/>
        <w:noProof/>
        <w:sz w:val="20"/>
        <w:szCs w:val="20"/>
        <w:u w:val="single"/>
        <w:lang w:val="en-US"/>
      </w:rPr>
    </w:pPr>
  </w:p>
  <w:p w14:paraId="59DD8A86" w14:textId="1955D7C3" w:rsidR="00CF5ADA" w:rsidRPr="00742785" w:rsidRDefault="00742785" w:rsidP="00742785">
    <w:pPr>
      <w:pStyle w:val="Footer"/>
      <w:tabs>
        <w:tab w:val="clear" w:pos="4513"/>
        <w:tab w:val="center" w:pos="9072"/>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57</w:t>
    </w:r>
    <w:r w:rsidRPr="009C04EC">
      <w:rPr>
        <w:rStyle w:val="PageNumber"/>
        <w:rFonts w:ascii="Times New Roman" w:hAnsi="Times New Roman" w:cs="Times New Roman"/>
        <w:noProof/>
        <w:sz w:val="20"/>
        <w:szCs w:val="20"/>
        <w:lang w:val="en-US"/>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CCE818" w14:textId="77777777" w:rsidR="00742785" w:rsidRPr="009C04EC" w:rsidRDefault="00742785" w:rsidP="00742785">
    <w:pPr>
      <w:pStyle w:val="Header"/>
      <w:tabs>
        <w:tab w:val="left" w:pos="9072"/>
      </w:tabs>
      <w:rPr>
        <w:rStyle w:val="PageNumber"/>
        <w:rFonts w:ascii="Times New Roman" w:hAnsi="Times New Roman" w:cs="Times New Roman"/>
        <w:noProof/>
        <w:sz w:val="20"/>
        <w:szCs w:val="20"/>
        <w:u w:val="single"/>
        <w:lang w:val="en-US"/>
      </w:rPr>
    </w:pPr>
  </w:p>
  <w:p w14:paraId="16F0DE87" w14:textId="77777777" w:rsidR="00742785" w:rsidRPr="009C04EC" w:rsidRDefault="00742785" w:rsidP="00742785">
    <w:pPr>
      <w:pStyle w:val="Header"/>
      <w:tabs>
        <w:tab w:val="clear" w:pos="4513"/>
        <w:tab w:val="clear" w:pos="9026"/>
        <w:tab w:val="center" w:pos="13183"/>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p>
  <w:p w14:paraId="3195939F" w14:textId="77777777" w:rsidR="00742785" w:rsidRPr="009C04EC" w:rsidRDefault="00742785" w:rsidP="00742785">
    <w:pPr>
      <w:pStyle w:val="Header"/>
      <w:tabs>
        <w:tab w:val="clear" w:pos="9026"/>
        <w:tab w:val="right" w:pos="9923"/>
        <w:tab w:val="right" w:pos="13750"/>
      </w:tabs>
      <w:rPr>
        <w:rStyle w:val="PageNumber"/>
        <w:rFonts w:ascii="Times New Roman" w:hAnsi="Times New Roman" w:cs="Times New Roman"/>
        <w:noProof/>
        <w:sz w:val="20"/>
        <w:szCs w:val="20"/>
        <w:u w:val="single"/>
        <w:lang w:val="en-US"/>
      </w:rPr>
    </w:pPr>
  </w:p>
  <w:p w14:paraId="526E8E16" w14:textId="45C9F9DA" w:rsidR="006110CE" w:rsidRPr="00742785" w:rsidRDefault="00742785" w:rsidP="00742785">
    <w:pPr>
      <w:pStyle w:val="Footer"/>
      <w:tabs>
        <w:tab w:val="clear" w:pos="4513"/>
        <w:tab w:val="clear" w:pos="9026"/>
        <w:tab w:val="center" w:pos="13041"/>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57</w:t>
    </w:r>
    <w:r w:rsidRPr="009C04EC">
      <w:rPr>
        <w:rStyle w:val="PageNumber"/>
        <w:rFonts w:ascii="Times New Roman" w:hAnsi="Times New Roman" w:cs="Times New Roman"/>
        <w:noProof/>
        <w:sz w:val="20"/>
        <w:szCs w:val="20"/>
        <w:lang w:val="en-US"/>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533795" w14:textId="77777777" w:rsidR="00FA3133" w:rsidRPr="009C04EC" w:rsidRDefault="00FA3133" w:rsidP="00FA3133">
    <w:pPr>
      <w:pStyle w:val="Header"/>
      <w:tabs>
        <w:tab w:val="left" w:pos="9072"/>
      </w:tabs>
      <w:rPr>
        <w:rStyle w:val="PageNumber"/>
        <w:rFonts w:ascii="Times New Roman" w:hAnsi="Times New Roman" w:cs="Times New Roman"/>
        <w:noProof/>
        <w:sz w:val="20"/>
        <w:szCs w:val="20"/>
        <w:u w:val="single"/>
        <w:lang w:val="en-US"/>
      </w:rPr>
    </w:pPr>
  </w:p>
  <w:p w14:paraId="2D884897" w14:textId="77777777" w:rsidR="00FA3133" w:rsidRPr="009C04EC" w:rsidRDefault="00FA3133" w:rsidP="00FA3133">
    <w:pPr>
      <w:pStyle w:val="Header"/>
      <w:tabs>
        <w:tab w:val="clear" w:pos="4513"/>
        <w:tab w:val="clear" w:pos="9026"/>
        <w:tab w:val="center" w:pos="13750"/>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p>
  <w:p w14:paraId="60558D30" w14:textId="77777777" w:rsidR="00FA3133" w:rsidRPr="009C04EC" w:rsidRDefault="00FA3133" w:rsidP="00FA3133">
    <w:pPr>
      <w:pStyle w:val="Header"/>
      <w:tabs>
        <w:tab w:val="clear" w:pos="9026"/>
        <w:tab w:val="right" w:pos="9923"/>
        <w:tab w:val="right" w:pos="13750"/>
      </w:tabs>
      <w:rPr>
        <w:rStyle w:val="PageNumber"/>
        <w:rFonts w:ascii="Times New Roman" w:hAnsi="Times New Roman" w:cs="Times New Roman"/>
        <w:noProof/>
        <w:sz w:val="20"/>
        <w:szCs w:val="20"/>
        <w:u w:val="single"/>
        <w:lang w:val="en-US"/>
      </w:rPr>
    </w:pPr>
  </w:p>
  <w:p w14:paraId="031521DA" w14:textId="2BA24D31" w:rsidR="00FA3133" w:rsidRPr="00FA3133" w:rsidRDefault="00FA3133" w:rsidP="00FA3133">
    <w:pPr>
      <w:pStyle w:val="Footer"/>
      <w:tabs>
        <w:tab w:val="clear" w:pos="4513"/>
        <w:tab w:val="clear" w:pos="9026"/>
        <w:tab w:val="center" w:pos="13608"/>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64</w:t>
    </w:r>
    <w:r w:rsidRPr="009C04EC">
      <w:rPr>
        <w:rStyle w:val="PageNumber"/>
        <w:rFonts w:ascii="Times New Roman" w:hAnsi="Times New Roman" w:cs="Times New Roman"/>
        <w:noProof/>
        <w:sz w:val="20"/>
        <w:szCs w:val="20"/>
        <w:lang w:val="en-US"/>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C1C0B7" w14:textId="77777777" w:rsidR="00FA3133" w:rsidRPr="009C04EC" w:rsidRDefault="00FA3133" w:rsidP="00742785">
    <w:pPr>
      <w:pStyle w:val="Header"/>
      <w:tabs>
        <w:tab w:val="left" w:pos="9072"/>
      </w:tabs>
      <w:rPr>
        <w:rStyle w:val="PageNumber"/>
        <w:rFonts w:ascii="Times New Roman" w:hAnsi="Times New Roman" w:cs="Times New Roman"/>
        <w:noProof/>
        <w:sz w:val="20"/>
        <w:szCs w:val="20"/>
        <w:u w:val="single"/>
        <w:lang w:val="en-US"/>
      </w:rPr>
    </w:pPr>
  </w:p>
  <w:p w14:paraId="650AF755" w14:textId="77777777" w:rsidR="00FA3133" w:rsidRPr="009C04EC" w:rsidRDefault="00FA3133" w:rsidP="00FA3133">
    <w:pPr>
      <w:pStyle w:val="Header"/>
      <w:tabs>
        <w:tab w:val="clear" w:pos="4513"/>
        <w:tab w:val="clear" w:pos="9026"/>
        <w:tab w:val="center" w:pos="13750"/>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p>
  <w:p w14:paraId="70BF6353" w14:textId="77777777" w:rsidR="00FA3133" w:rsidRPr="009C04EC" w:rsidRDefault="00FA3133" w:rsidP="00742785">
    <w:pPr>
      <w:pStyle w:val="Header"/>
      <w:tabs>
        <w:tab w:val="clear" w:pos="9026"/>
        <w:tab w:val="right" w:pos="9923"/>
        <w:tab w:val="right" w:pos="13750"/>
      </w:tabs>
      <w:rPr>
        <w:rStyle w:val="PageNumber"/>
        <w:rFonts w:ascii="Times New Roman" w:hAnsi="Times New Roman" w:cs="Times New Roman"/>
        <w:noProof/>
        <w:sz w:val="20"/>
        <w:szCs w:val="20"/>
        <w:u w:val="single"/>
        <w:lang w:val="en-US"/>
      </w:rPr>
    </w:pPr>
  </w:p>
  <w:p w14:paraId="7952531F" w14:textId="77777777" w:rsidR="00FA3133" w:rsidRPr="00742785" w:rsidRDefault="00FA3133" w:rsidP="00FA3133">
    <w:pPr>
      <w:pStyle w:val="Footer"/>
      <w:tabs>
        <w:tab w:val="clear" w:pos="4513"/>
        <w:tab w:val="clear" w:pos="9026"/>
        <w:tab w:val="center" w:pos="13608"/>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57</w:t>
    </w:r>
    <w:r w:rsidRPr="009C04EC">
      <w:rPr>
        <w:rStyle w:val="PageNumber"/>
        <w:rFonts w:ascii="Times New Roman" w:hAnsi="Times New Roman" w:cs="Times New Roman"/>
        <w:noProof/>
        <w:sz w:val="20"/>
        <w:szCs w:val="20"/>
        <w:lang w:val="en-US"/>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3567FB" w14:textId="77777777" w:rsidR="00742785" w:rsidRPr="009C04EC" w:rsidRDefault="00742785" w:rsidP="00742785">
    <w:pPr>
      <w:pStyle w:val="Header"/>
      <w:tabs>
        <w:tab w:val="left" w:pos="9072"/>
      </w:tabs>
      <w:rPr>
        <w:rStyle w:val="PageNumber"/>
        <w:rFonts w:ascii="Times New Roman" w:hAnsi="Times New Roman" w:cs="Times New Roman"/>
        <w:noProof/>
        <w:sz w:val="20"/>
        <w:szCs w:val="20"/>
        <w:u w:val="single"/>
        <w:lang w:val="en-US"/>
      </w:rPr>
    </w:pPr>
  </w:p>
  <w:p w14:paraId="51E2D210" w14:textId="77777777" w:rsidR="00742785" w:rsidRPr="009C04EC" w:rsidRDefault="00742785" w:rsidP="00742785">
    <w:pPr>
      <w:pStyle w:val="Header"/>
      <w:tabs>
        <w:tab w:val="clear" w:pos="4513"/>
        <w:tab w:val="center" w:pos="9072"/>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p>
  <w:p w14:paraId="05A18D67" w14:textId="77777777" w:rsidR="00742785" w:rsidRPr="009C04EC" w:rsidRDefault="00742785" w:rsidP="00742785">
    <w:pPr>
      <w:pStyle w:val="Header"/>
      <w:tabs>
        <w:tab w:val="right" w:pos="9072"/>
      </w:tabs>
      <w:rPr>
        <w:rStyle w:val="PageNumber"/>
        <w:rFonts w:ascii="Times New Roman" w:hAnsi="Times New Roman" w:cs="Times New Roman"/>
        <w:noProof/>
        <w:sz w:val="20"/>
        <w:szCs w:val="20"/>
        <w:u w:val="single"/>
        <w:lang w:val="en-US"/>
      </w:rPr>
    </w:pPr>
  </w:p>
  <w:p w14:paraId="21BA56E0" w14:textId="77777777" w:rsidR="00742785" w:rsidRPr="00742785" w:rsidRDefault="00742785" w:rsidP="00742785">
    <w:pPr>
      <w:pStyle w:val="Footer"/>
      <w:tabs>
        <w:tab w:val="clear" w:pos="4513"/>
        <w:tab w:val="center" w:pos="9072"/>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57</w:t>
    </w:r>
    <w:r w:rsidRPr="009C04EC">
      <w:rPr>
        <w:rStyle w:val="PageNumber"/>
        <w:rFonts w:ascii="Times New Roman" w:hAnsi="Times New Roman" w:cs="Times New Roman"/>
        <w:noProof/>
        <w:sz w:val="20"/>
        <w:szCs w:val="20"/>
        <w:lang w:val="en-US"/>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111BF6" w14:textId="77777777" w:rsidR="00742785" w:rsidRPr="009C04EC" w:rsidRDefault="00742785" w:rsidP="00742785">
    <w:pPr>
      <w:pStyle w:val="Header"/>
      <w:tabs>
        <w:tab w:val="left" w:pos="9072"/>
      </w:tabs>
      <w:rPr>
        <w:rStyle w:val="PageNumber"/>
        <w:rFonts w:ascii="Times New Roman" w:hAnsi="Times New Roman" w:cs="Times New Roman"/>
        <w:noProof/>
        <w:sz w:val="20"/>
        <w:szCs w:val="20"/>
        <w:u w:val="single"/>
        <w:lang w:val="en-US"/>
      </w:rPr>
    </w:pPr>
  </w:p>
  <w:p w14:paraId="1B6A80BD" w14:textId="77777777" w:rsidR="00742785" w:rsidRPr="009C04EC" w:rsidRDefault="00742785" w:rsidP="00FA3133">
    <w:pPr>
      <w:pStyle w:val="Header"/>
      <w:tabs>
        <w:tab w:val="clear" w:pos="4513"/>
        <w:tab w:val="clear" w:pos="9026"/>
        <w:tab w:val="right" w:pos="13608"/>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p>
  <w:p w14:paraId="5FD99A5D" w14:textId="77777777" w:rsidR="00742785" w:rsidRPr="009C04EC" w:rsidRDefault="00742785" w:rsidP="00742785">
    <w:pPr>
      <w:pStyle w:val="Header"/>
      <w:tabs>
        <w:tab w:val="right" w:pos="9072"/>
      </w:tabs>
      <w:rPr>
        <w:rStyle w:val="PageNumber"/>
        <w:rFonts w:ascii="Times New Roman" w:hAnsi="Times New Roman" w:cs="Times New Roman"/>
        <w:noProof/>
        <w:sz w:val="20"/>
        <w:szCs w:val="20"/>
        <w:u w:val="single"/>
        <w:lang w:val="en-US"/>
      </w:rPr>
    </w:pPr>
  </w:p>
  <w:p w14:paraId="3A03DB78" w14:textId="77777777" w:rsidR="00742785" w:rsidRPr="00742785" w:rsidRDefault="00742785" w:rsidP="00FA3133">
    <w:pPr>
      <w:pStyle w:val="Footer"/>
      <w:tabs>
        <w:tab w:val="clear" w:pos="4513"/>
        <w:tab w:val="clear" w:pos="9026"/>
        <w:tab w:val="center" w:pos="13467"/>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57</w:t>
    </w:r>
    <w:r w:rsidRPr="009C04EC">
      <w:rPr>
        <w:rStyle w:val="PageNumber"/>
        <w:rFonts w:ascii="Times New Roman" w:hAnsi="Times New Roman" w:cs="Times New Roman"/>
        <w:noProof/>
        <w:sz w:val="20"/>
        <w:szCs w:val="20"/>
        <w:lang w:val="en-US"/>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093A0E" w14:textId="77777777" w:rsidR="00FA3133" w:rsidRPr="009C04EC" w:rsidRDefault="00FA3133" w:rsidP="00FA3133">
    <w:pPr>
      <w:pStyle w:val="Header"/>
      <w:tabs>
        <w:tab w:val="left" w:pos="9072"/>
      </w:tabs>
      <w:rPr>
        <w:rStyle w:val="PageNumber"/>
        <w:rFonts w:ascii="Times New Roman" w:hAnsi="Times New Roman" w:cs="Times New Roman"/>
        <w:noProof/>
        <w:sz w:val="20"/>
        <w:szCs w:val="20"/>
        <w:u w:val="single"/>
        <w:lang w:val="en-US"/>
      </w:rPr>
    </w:pPr>
  </w:p>
  <w:p w14:paraId="480503E0" w14:textId="77777777" w:rsidR="00FA3133" w:rsidRPr="009C04EC" w:rsidRDefault="00FA3133" w:rsidP="00FA3133">
    <w:pPr>
      <w:pStyle w:val="Header"/>
      <w:tabs>
        <w:tab w:val="clear" w:pos="4513"/>
        <w:tab w:val="center" w:pos="9072"/>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p>
  <w:p w14:paraId="03728B96" w14:textId="77777777" w:rsidR="00FA3133" w:rsidRPr="009C04EC" w:rsidRDefault="00FA3133" w:rsidP="00FA3133">
    <w:pPr>
      <w:pStyle w:val="Header"/>
      <w:tabs>
        <w:tab w:val="right" w:pos="9072"/>
      </w:tabs>
      <w:rPr>
        <w:rStyle w:val="PageNumber"/>
        <w:rFonts w:ascii="Times New Roman" w:hAnsi="Times New Roman" w:cs="Times New Roman"/>
        <w:noProof/>
        <w:sz w:val="20"/>
        <w:szCs w:val="20"/>
        <w:u w:val="single"/>
        <w:lang w:val="en-US"/>
      </w:rPr>
    </w:pPr>
  </w:p>
  <w:p w14:paraId="5C61997C" w14:textId="77777777" w:rsidR="00FA3133" w:rsidRPr="00742785" w:rsidRDefault="00FA3133" w:rsidP="00FA3133">
    <w:pPr>
      <w:pStyle w:val="Footer"/>
      <w:tabs>
        <w:tab w:val="clear" w:pos="4513"/>
        <w:tab w:val="center" w:pos="9072"/>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70</w:t>
    </w:r>
    <w:r w:rsidRPr="009C04EC">
      <w:rPr>
        <w:rStyle w:val="PageNumber"/>
        <w:rFonts w:ascii="Times New Roman" w:hAnsi="Times New Roman" w:cs="Times New Roman"/>
        <w:noProof/>
        <w:sz w:val="20"/>
        <w:szCs w:val="20"/>
        <w:lang w:val="en-US"/>
      </w:rPr>
      <w:fldChar w:fldCharType="end"/>
    </w:r>
  </w:p>
  <w:p w14:paraId="4178D59A" w14:textId="109469B5" w:rsidR="00416649" w:rsidRDefault="00416649">
    <w:pPr>
      <w:pStyle w:val="BodyText"/>
      <w:spacing w:line="14" w:lineRule="auto"/>
      <w:rPr>
        <w:sz w:val="20"/>
      </w:rP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468C3C" w14:textId="77777777" w:rsidR="00FA3133" w:rsidRPr="009C04EC" w:rsidRDefault="00FA3133" w:rsidP="00FA3133">
    <w:pPr>
      <w:pStyle w:val="Header"/>
      <w:tabs>
        <w:tab w:val="left" w:pos="9072"/>
      </w:tabs>
      <w:rPr>
        <w:rStyle w:val="PageNumber"/>
        <w:rFonts w:ascii="Times New Roman" w:hAnsi="Times New Roman" w:cs="Times New Roman"/>
        <w:noProof/>
        <w:sz w:val="20"/>
        <w:szCs w:val="20"/>
        <w:u w:val="single"/>
        <w:lang w:val="en-US"/>
      </w:rPr>
    </w:pPr>
  </w:p>
  <w:p w14:paraId="287EBC1B" w14:textId="6F195702" w:rsidR="00FA3133" w:rsidRPr="009C04EC" w:rsidRDefault="00FA3133" w:rsidP="008C4663">
    <w:pPr>
      <w:pStyle w:val="Header"/>
      <w:tabs>
        <w:tab w:val="clear" w:pos="4513"/>
        <w:tab w:val="left" w:pos="7947"/>
        <w:tab w:val="center" w:pos="9072"/>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r w:rsidR="008C4663">
      <w:rPr>
        <w:rFonts w:ascii="Times New Roman" w:hAnsi="Times New Roman" w:cs="Times New Roman"/>
        <w:noProof/>
        <w:sz w:val="20"/>
        <w:szCs w:val="20"/>
        <w:u w:val="single"/>
        <w:lang w:val="en-US"/>
      </w:rPr>
      <w:tab/>
    </w:r>
  </w:p>
  <w:p w14:paraId="21031746" w14:textId="77777777" w:rsidR="00FA3133" w:rsidRPr="009C04EC" w:rsidRDefault="00FA3133" w:rsidP="00FA3133">
    <w:pPr>
      <w:pStyle w:val="Header"/>
      <w:tabs>
        <w:tab w:val="right" w:pos="9072"/>
      </w:tabs>
      <w:rPr>
        <w:rStyle w:val="PageNumber"/>
        <w:rFonts w:ascii="Times New Roman" w:hAnsi="Times New Roman" w:cs="Times New Roman"/>
        <w:noProof/>
        <w:sz w:val="20"/>
        <w:szCs w:val="20"/>
        <w:u w:val="single"/>
        <w:lang w:val="en-US"/>
      </w:rPr>
    </w:pPr>
  </w:p>
  <w:p w14:paraId="3041CA3C" w14:textId="542F8B16" w:rsidR="00FA3133" w:rsidRPr="00742785" w:rsidRDefault="00FA3133" w:rsidP="00FA3133">
    <w:pPr>
      <w:pStyle w:val="Footer"/>
      <w:tabs>
        <w:tab w:val="clear" w:pos="4513"/>
        <w:tab w:val="center" w:pos="9072"/>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70</w:t>
    </w:r>
    <w:r w:rsidRPr="009C04EC">
      <w:rPr>
        <w:rStyle w:val="PageNumber"/>
        <w:rFonts w:ascii="Times New Roman" w:hAnsi="Times New Roman" w:cs="Times New Roman"/>
        <w:noProof/>
        <w:sz w:val="20"/>
        <w:szCs w:val="20"/>
        <w:lang w:val="en-US"/>
      </w:rPr>
      <w:fldChar w:fldCharType="end"/>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0E9A8A" w14:textId="77777777" w:rsidR="007052F2" w:rsidRPr="009C04EC" w:rsidRDefault="007052F2" w:rsidP="007052F2">
    <w:pPr>
      <w:pStyle w:val="Header"/>
      <w:tabs>
        <w:tab w:val="clear" w:pos="4513"/>
        <w:tab w:val="clear" w:pos="9026"/>
        <w:tab w:val="left" w:pos="13041"/>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r>
      <w:rPr>
        <w:rFonts w:ascii="Times New Roman" w:hAnsi="Times New Roman" w:cs="Times New Roman"/>
        <w:noProof/>
        <w:sz w:val="20"/>
        <w:szCs w:val="20"/>
        <w:u w:val="single"/>
        <w:lang w:val="en-US"/>
      </w:rPr>
      <w:tab/>
    </w:r>
  </w:p>
  <w:p w14:paraId="234B66B8" w14:textId="77777777" w:rsidR="007052F2" w:rsidRPr="009C04EC" w:rsidRDefault="007052F2" w:rsidP="007052F2">
    <w:pPr>
      <w:pStyle w:val="Header"/>
      <w:tabs>
        <w:tab w:val="right" w:pos="9072"/>
      </w:tabs>
      <w:rPr>
        <w:rStyle w:val="PageNumber"/>
        <w:rFonts w:ascii="Times New Roman" w:hAnsi="Times New Roman" w:cs="Times New Roman"/>
        <w:noProof/>
        <w:sz w:val="20"/>
        <w:szCs w:val="20"/>
        <w:u w:val="single"/>
        <w:lang w:val="en-US"/>
      </w:rPr>
    </w:pPr>
  </w:p>
  <w:p w14:paraId="07DAADBF" w14:textId="3B2DDC3A" w:rsidR="008C4663" w:rsidRPr="007052F2" w:rsidRDefault="007052F2" w:rsidP="007052F2">
    <w:pPr>
      <w:pStyle w:val="Footer"/>
      <w:tabs>
        <w:tab w:val="clear" w:pos="4513"/>
        <w:tab w:val="clear" w:pos="9026"/>
        <w:tab w:val="right" w:pos="13608"/>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131</w:t>
    </w:r>
    <w:r w:rsidRPr="009C04EC">
      <w:rPr>
        <w:rStyle w:val="PageNumber"/>
        <w:rFonts w:ascii="Times New Roman" w:hAnsi="Times New Roman" w:cs="Times New Roman"/>
        <w:noProof/>
        <w:sz w:val="20"/>
        <w:szCs w:val="20"/>
        <w:lang w:val="en-US"/>
      </w:rP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E2E3C7" w14:textId="77777777" w:rsidR="008C4663" w:rsidRPr="009C04EC" w:rsidRDefault="008C4663" w:rsidP="00FA3133">
    <w:pPr>
      <w:pStyle w:val="Header"/>
      <w:tabs>
        <w:tab w:val="left" w:pos="9072"/>
      </w:tabs>
      <w:rPr>
        <w:rStyle w:val="PageNumber"/>
        <w:rFonts w:ascii="Times New Roman" w:hAnsi="Times New Roman" w:cs="Times New Roman"/>
        <w:noProof/>
        <w:sz w:val="20"/>
        <w:szCs w:val="20"/>
        <w:u w:val="single"/>
        <w:lang w:val="en-US"/>
      </w:rPr>
    </w:pPr>
  </w:p>
  <w:p w14:paraId="3949230F" w14:textId="77777777" w:rsidR="008C4663" w:rsidRPr="009C04EC" w:rsidRDefault="008C4663" w:rsidP="008C4663">
    <w:pPr>
      <w:pStyle w:val="Header"/>
      <w:tabs>
        <w:tab w:val="clear" w:pos="4513"/>
        <w:tab w:val="clear" w:pos="9026"/>
        <w:tab w:val="left" w:pos="13041"/>
      </w:tabs>
      <w:rPr>
        <w:rFonts w:ascii="Times New Roman" w:hAnsi="Times New Roman" w:cs="Times New Roman"/>
        <w:noProof/>
        <w:sz w:val="20"/>
        <w:szCs w:val="20"/>
        <w:u w:val="single"/>
        <w:lang w:val="en-US"/>
      </w:rPr>
    </w:pPr>
    <w:bookmarkStart w:id="109" w:name="_Hlk202357260"/>
    <w:r w:rsidRPr="009C04EC">
      <w:rPr>
        <w:rFonts w:ascii="Times New Roman" w:hAnsi="Times New Roman" w:cs="Times New Roman"/>
        <w:noProof/>
        <w:sz w:val="20"/>
        <w:szCs w:val="20"/>
        <w:u w:val="single"/>
        <w:lang w:val="en-US"/>
      </w:rPr>
      <w:tab/>
    </w:r>
    <w:r>
      <w:rPr>
        <w:rFonts w:ascii="Times New Roman" w:hAnsi="Times New Roman" w:cs="Times New Roman"/>
        <w:noProof/>
        <w:sz w:val="20"/>
        <w:szCs w:val="20"/>
        <w:u w:val="single"/>
        <w:lang w:val="en-US"/>
      </w:rPr>
      <w:tab/>
    </w:r>
  </w:p>
  <w:p w14:paraId="45D2C127" w14:textId="77777777" w:rsidR="008C4663" w:rsidRPr="009C04EC" w:rsidRDefault="008C4663" w:rsidP="00FA3133">
    <w:pPr>
      <w:pStyle w:val="Header"/>
      <w:tabs>
        <w:tab w:val="right" w:pos="9072"/>
      </w:tabs>
      <w:rPr>
        <w:rStyle w:val="PageNumber"/>
        <w:rFonts w:ascii="Times New Roman" w:hAnsi="Times New Roman" w:cs="Times New Roman"/>
        <w:noProof/>
        <w:sz w:val="20"/>
        <w:szCs w:val="20"/>
        <w:u w:val="single"/>
        <w:lang w:val="en-US"/>
      </w:rPr>
    </w:pPr>
  </w:p>
  <w:p w14:paraId="4148D2AE" w14:textId="77777777" w:rsidR="008C4663" w:rsidRPr="00742785" w:rsidRDefault="008C4663" w:rsidP="008C4663">
    <w:pPr>
      <w:pStyle w:val="Footer"/>
      <w:tabs>
        <w:tab w:val="clear" w:pos="4513"/>
        <w:tab w:val="clear" w:pos="9026"/>
        <w:tab w:val="right" w:pos="13608"/>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bookmarkEnd w:id="109"/>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70</w:t>
    </w:r>
    <w:r w:rsidRPr="009C04EC">
      <w:rPr>
        <w:rStyle w:val="PageNumber"/>
        <w:rFonts w:ascii="Times New Roman" w:hAnsi="Times New Roman" w:cs="Times New Roman"/>
        <w:noProof/>
        <w:sz w:val="20"/>
        <w:szCs w:val="20"/>
        <w:lang w:val="en-US"/>
      </w:rPr>
      <w:fldChar w:fldCharType="end"/>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00DBEC" w14:textId="77777777" w:rsidR="008C354A" w:rsidRPr="009C04EC" w:rsidRDefault="008C354A" w:rsidP="008C354A">
    <w:pPr>
      <w:pStyle w:val="Header"/>
      <w:tabs>
        <w:tab w:val="left" w:pos="9072"/>
      </w:tabs>
      <w:rPr>
        <w:rStyle w:val="PageNumber"/>
        <w:rFonts w:ascii="Times New Roman" w:hAnsi="Times New Roman" w:cs="Times New Roman"/>
        <w:noProof/>
        <w:sz w:val="20"/>
        <w:szCs w:val="20"/>
        <w:u w:val="single"/>
        <w:lang w:val="en-US"/>
      </w:rPr>
    </w:pPr>
  </w:p>
  <w:p w14:paraId="7F01A873" w14:textId="77777777" w:rsidR="008C354A" w:rsidRPr="009C04EC" w:rsidRDefault="008C354A" w:rsidP="008C354A">
    <w:pPr>
      <w:pStyle w:val="Header"/>
      <w:tabs>
        <w:tab w:val="clear" w:pos="4513"/>
        <w:tab w:val="center" w:pos="9072"/>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p>
  <w:p w14:paraId="7DA83B0F" w14:textId="77777777" w:rsidR="008C354A" w:rsidRPr="009C04EC" w:rsidRDefault="008C354A" w:rsidP="008C354A">
    <w:pPr>
      <w:pStyle w:val="Header"/>
      <w:tabs>
        <w:tab w:val="right" w:pos="9072"/>
      </w:tabs>
      <w:rPr>
        <w:rStyle w:val="PageNumber"/>
        <w:rFonts w:ascii="Times New Roman" w:hAnsi="Times New Roman" w:cs="Times New Roman"/>
        <w:noProof/>
        <w:sz w:val="20"/>
        <w:szCs w:val="20"/>
        <w:u w:val="single"/>
        <w:lang w:val="en-US"/>
      </w:rPr>
    </w:pPr>
  </w:p>
  <w:p w14:paraId="5AC0FEC7" w14:textId="4DE037C0" w:rsidR="008C354A" w:rsidRPr="007052F2" w:rsidRDefault="008C354A" w:rsidP="008C354A">
    <w:pPr>
      <w:pStyle w:val="Footer"/>
      <w:tabs>
        <w:tab w:val="clear" w:pos="4513"/>
        <w:tab w:val="center" w:pos="9072"/>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135</w:t>
    </w:r>
    <w:r w:rsidRPr="009C04EC">
      <w:rPr>
        <w:rStyle w:val="PageNumbe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ab/>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2277F6" w14:textId="77777777" w:rsidR="008C4663" w:rsidRPr="009C04EC" w:rsidRDefault="008C4663" w:rsidP="008C4663">
    <w:pPr>
      <w:pStyle w:val="Header"/>
      <w:tabs>
        <w:tab w:val="left" w:pos="9072"/>
      </w:tabs>
      <w:rPr>
        <w:rStyle w:val="PageNumber"/>
        <w:rFonts w:ascii="Times New Roman" w:hAnsi="Times New Roman" w:cs="Times New Roman"/>
        <w:noProof/>
        <w:sz w:val="20"/>
        <w:szCs w:val="20"/>
        <w:u w:val="single"/>
        <w:lang w:val="en-US"/>
      </w:rPr>
    </w:pPr>
  </w:p>
  <w:p w14:paraId="2360FC40" w14:textId="77777777" w:rsidR="008C4663" w:rsidRPr="009C04EC" w:rsidRDefault="008C4663" w:rsidP="008C4663">
    <w:pPr>
      <w:pStyle w:val="Header"/>
      <w:tabs>
        <w:tab w:val="clear" w:pos="4513"/>
        <w:tab w:val="center" w:pos="9072"/>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p>
  <w:p w14:paraId="5AB9DBAB" w14:textId="77777777" w:rsidR="008C4663" w:rsidRPr="009C04EC" w:rsidRDefault="008C4663" w:rsidP="008C4663">
    <w:pPr>
      <w:pStyle w:val="Header"/>
      <w:tabs>
        <w:tab w:val="right" w:pos="9072"/>
      </w:tabs>
      <w:rPr>
        <w:rStyle w:val="PageNumber"/>
        <w:rFonts w:ascii="Times New Roman" w:hAnsi="Times New Roman" w:cs="Times New Roman"/>
        <w:noProof/>
        <w:sz w:val="20"/>
        <w:szCs w:val="20"/>
        <w:u w:val="single"/>
        <w:lang w:val="en-US"/>
      </w:rPr>
    </w:pPr>
  </w:p>
  <w:p w14:paraId="1B403997" w14:textId="2BE19707" w:rsidR="008C4663" w:rsidRPr="00742785" w:rsidRDefault="008C4663" w:rsidP="008C4663">
    <w:pPr>
      <w:pStyle w:val="Footer"/>
      <w:tabs>
        <w:tab w:val="clear" w:pos="4513"/>
        <w:tab w:val="center" w:pos="9072"/>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130</w:t>
    </w:r>
    <w:r w:rsidRPr="009C04EC">
      <w:rPr>
        <w:rStyle w:val="PageNumbe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ab/>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C31684" w14:textId="77777777" w:rsidR="005C1446" w:rsidRPr="009C04EC" w:rsidRDefault="005C1446" w:rsidP="008C4663">
    <w:pPr>
      <w:pStyle w:val="Header"/>
      <w:tabs>
        <w:tab w:val="left" w:pos="9072"/>
      </w:tabs>
      <w:rPr>
        <w:rStyle w:val="PageNumber"/>
        <w:rFonts w:ascii="Times New Roman" w:hAnsi="Times New Roman" w:cs="Times New Roman"/>
        <w:noProof/>
        <w:sz w:val="20"/>
        <w:szCs w:val="20"/>
        <w:u w:val="single"/>
        <w:lang w:val="en-US"/>
      </w:rPr>
    </w:pPr>
  </w:p>
  <w:p w14:paraId="1E43C389" w14:textId="77777777" w:rsidR="005C1446" w:rsidRPr="001C268D" w:rsidRDefault="005C1446" w:rsidP="001C268D">
    <w:pPr>
      <w:pStyle w:val="Header"/>
      <w:tabs>
        <w:tab w:val="clear" w:pos="4513"/>
        <w:tab w:val="clear" w:pos="9026"/>
        <w:tab w:val="right" w:pos="13608"/>
      </w:tabs>
      <w:rPr>
        <w:rFonts w:ascii="Times New Roman" w:hAnsi="Times New Roman" w:cs="Times New Roman"/>
        <w:noProof/>
        <w:sz w:val="20"/>
        <w:szCs w:val="20"/>
        <w:u w:val="single"/>
      </w:rPr>
    </w:pPr>
    <w:r w:rsidRPr="009C04EC">
      <w:rPr>
        <w:rFonts w:ascii="Times New Roman" w:hAnsi="Times New Roman" w:cs="Times New Roman"/>
        <w:noProof/>
        <w:sz w:val="20"/>
        <w:szCs w:val="20"/>
        <w:u w:val="single"/>
        <w:lang w:val="en-US"/>
      </w:rPr>
      <w:tab/>
    </w:r>
  </w:p>
  <w:p w14:paraId="28B122BB" w14:textId="77777777" w:rsidR="005C1446" w:rsidRPr="009C04EC" w:rsidRDefault="005C1446" w:rsidP="005C1446">
    <w:pPr>
      <w:pStyle w:val="Header"/>
      <w:tabs>
        <w:tab w:val="clear" w:pos="9026"/>
      </w:tabs>
      <w:rPr>
        <w:rStyle w:val="PageNumber"/>
        <w:rFonts w:ascii="Times New Roman" w:hAnsi="Times New Roman" w:cs="Times New Roman"/>
        <w:noProof/>
        <w:sz w:val="20"/>
        <w:szCs w:val="20"/>
        <w:u w:val="single"/>
        <w:lang w:val="en-US"/>
      </w:rPr>
    </w:pPr>
  </w:p>
  <w:p w14:paraId="2E8E301C" w14:textId="77777777" w:rsidR="005C1446" w:rsidRPr="00742785" w:rsidRDefault="005C1446" w:rsidP="001C268D">
    <w:pPr>
      <w:pStyle w:val="Footer"/>
      <w:tabs>
        <w:tab w:val="clear" w:pos="4513"/>
        <w:tab w:val="clear" w:pos="9026"/>
        <w:tab w:val="center" w:pos="13467"/>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130</w:t>
    </w:r>
    <w:r w:rsidRPr="009C04EC">
      <w:rPr>
        <w:rStyle w:val="PageNumbe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ab/>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516535" w14:textId="77777777" w:rsidR="00AA752D" w:rsidRPr="009C04EC" w:rsidRDefault="00AA752D" w:rsidP="00AA752D">
    <w:pPr>
      <w:pStyle w:val="Header"/>
      <w:tabs>
        <w:tab w:val="left" w:pos="9072"/>
      </w:tabs>
      <w:rPr>
        <w:rStyle w:val="PageNumber"/>
        <w:rFonts w:ascii="Times New Roman" w:hAnsi="Times New Roman" w:cs="Times New Roman"/>
        <w:noProof/>
        <w:sz w:val="20"/>
        <w:szCs w:val="20"/>
        <w:u w:val="single"/>
        <w:lang w:val="en-US"/>
      </w:rPr>
    </w:pPr>
  </w:p>
  <w:p w14:paraId="50A47B31" w14:textId="77777777" w:rsidR="00AA752D" w:rsidRPr="009C04EC" w:rsidRDefault="00AA752D" w:rsidP="00AA752D">
    <w:pPr>
      <w:pStyle w:val="Header"/>
      <w:tabs>
        <w:tab w:val="clear" w:pos="4513"/>
        <w:tab w:val="center" w:pos="9072"/>
      </w:tabs>
      <w:rPr>
        <w:rFonts w:ascii="Times New Roman" w:hAnsi="Times New Roman" w:cs="Times New Roman"/>
        <w:noProof/>
        <w:sz w:val="20"/>
        <w:szCs w:val="20"/>
        <w:u w:val="single"/>
        <w:lang w:val="en-US"/>
      </w:rPr>
    </w:pPr>
    <w:r w:rsidRPr="009C04EC">
      <w:rPr>
        <w:rFonts w:ascii="Times New Roman" w:hAnsi="Times New Roman" w:cs="Times New Roman"/>
        <w:noProof/>
        <w:sz w:val="20"/>
        <w:szCs w:val="20"/>
        <w:u w:val="single"/>
        <w:lang w:val="en-US"/>
      </w:rPr>
      <w:tab/>
    </w:r>
  </w:p>
  <w:p w14:paraId="5116F7F1" w14:textId="77777777" w:rsidR="00AA752D" w:rsidRPr="009C04EC" w:rsidRDefault="00AA752D" w:rsidP="00AA752D">
    <w:pPr>
      <w:pStyle w:val="Header"/>
      <w:tabs>
        <w:tab w:val="right" w:pos="9072"/>
      </w:tabs>
      <w:rPr>
        <w:rStyle w:val="PageNumber"/>
        <w:rFonts w:ascii="Times New Roman" w:hAnsi="Times New Roman" w:cs="Times New Roman"/>
        <w:noProof/>
        <w:sz w:val="20"/>
        <w:szCs w:val="20"/>
        <w:u w:val="single"/>
        <w:lang w:val="en-US"/>
      </w:rPr>
    </w:pPr>
  </w:p>
  <w:p w14:paraId="522EA9E2" w14:textId="0435A4BD" w:rsidR="006A12D1" w:rsidRPr="00AA752D" w:rsidRDefault="00AA752D" w:rsidP="00AA752D">
    <w:pPr>
      <w:pStyle w:val="Footer"/>
      <w:tabs>
        <w:tab w:val="clear" w:pos="4513"/>
        <w:tab w:val="center" w:pos="9072"/>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181</w:t>
    </w:r>
    <w:r w:rsidRPr="009C04EC">
      <w:rPr>
        <w:rStyle w:val="PageNumbe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ab/>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59B977" w14:textId="77777777" w:rsidR="005C1446" w:rsidRPr="009C04EC" w:rsidRDefault="005C1446" w:rsidP="008C4663">
    <w:pPr>
      <w:pStyle w:val="Header"/>
      <w:tabs>
        <w:tab w:val="left" w:pos="9072"/>
      </w:tabs>
      <w:rPr>
        <w:rStyle w:val="PageNumber"/>
        <w:rFonts w:ascii="Times New Roman" w:hAnsi="Times New Roman" w:cs="Times New Roman"/>
        <w:noProof/>
        <w:sz w:val="20"/>
        <w:szCs w:val="20"/>
        <w:u w:val="single"/>
        <w:lang w:val="en-US"/>
      </w:rPr>
    </w:pPr>
  </w:p>
  <w:p w14:paraId="012CC846" w14:textId="77777777" w:rsidR="005C1446" w:rsidRPr="009C04EC" w:rsidRDefault="005C1446" w:rsidP="008C4663">
    <w:pPr>
      <w:pStyle w:val="Header"/>
      <w:tabs>
        <w:tab w:val="clear" w:pos="4513"/>
        <w:tab w:val="center" w:pos="9072"/>
      </w:tabs>
      <w:rPr>
        <w:rFonts w:ascii="Times New Roman" w:hAnsi="Times New Roman" w:cs="Times New Roman"/>
        <w:noProof/>
        <w:sz w:val="20"/>
        <w:szCs w:val="20"/>
        <w:u w:val="single"/>
        <w:lang w:val="en-US"/>
      </w:rPr>
    </w:pPr>
    <w:bookmarkStart w:id="182" w:name="_Hlk202431317"/>
    <w:r w:rsidRPr="009C04EC">
      <w:rPr>
        <w:rFonts w:ascii="Times New Roman" w:hAnsi="Times New Roman" w:cs="Times New Roman"/>
        <w:noProof/>
        <w:sz w:val="20"/>
        <w:szCs w:val="20"/>
        <w:u w:val="single"/>
        <w:lang w:val="en-US"/>
      </w:rPr>
      <w:tab/>
    </w:r>
  </w:p>
  <w:p w14:paraId="2E0BE831" w14:textId="77777777" w:rsidR="005C1446" w:rsidRPr="009C04EC" w:rsidRDefault="005C1446" w:rsidP="008C4663">
    <w:pPr>
      <w:pStyle w:val="Header"/>
      <w:tabs>
        <w:tab w:val="right" w:pos="9072"/>
      </w:tabs>
      <w:rPr>
        <w:rStyle w:val="PageNumber"/>
        <w:rFonts w:ascii="Times New Roman" w:hAnsi="Times New Roman" w:cs="Times New Roman"/>
        <w:noProof/>
        <w:sz w:val="20"/>
        <w:szCs w:val="20"/>
        <w:u w:val="single"/>
        <w:lang w:val="en-US"/>
      </w:rPr>
    </w:pPr>
  </w:p>
  <w:p w14:paraId="19D77393" w14:textId="77777777" w:rsidR="005C1446" w:rsidRPr="00742785" w:rsidRDefault="005C1446" w:rsidP="008C4663">
    <w:pPr>
      <w:pStyle w:val="Footer"/>
      <w:tabs>
        <w:tab w:val="clear" w:pos="4513"/>
        <w:tab w:val="center" w:pos="9072"/>
      </w:tabs>
      <w:rPr>
        <w:rFonts w:ascii="Times New Roman" w:hAnsi="Times New Roman" w:cs="Times New Roman"/>
        <w:noProof/>
        <w:sz w:val="20"/>
        <w:szCs w:val="20"/>
        <w:lang w:val="en-US"/>
      </w:rPr>
    </w:pPr>
    <w:r w:rsidRPr="009C04EC">
      <w:rPr>
        <w:rFonts w:ascii="Times New Roman" w:hAnsi="Times New Roman" w:cs="Times New Roman"/>
        <w:noProof/>
        <w:sz w:val="20"/>
        <w:szCs w:val="20"/>
        <w:lang w:val="en-US"/>
      </w:rPr>
      <w:t xml:space="preserve">Tulkojums </w:t>
    </w:r>
    <w:r w:rsidRPr="009C04EC">
      <w:rPr>
        <w:rFonts w:ascii="Times New Roman" w:hAnsi="Times New Roman" w:cs="Times New Roman"/>
        <w:noProof/>
        <w:sz w:val="20"/>
        <w:szCs w:val="20"/>
        <w:lang w:val="en-US"/>
      </w:rPr>
      <w:fldChar w:fldCharType="begin"/>
    </w:r>
    <w:r w:rsidRPr="009C04EC">
      <w:rPr>
        <w:rFonts w:ascii="Times New Roman" w:hAnsi="Times New Roman" w:cs="Times New Roman"/>
        <w:noProof/>
        <w:sz w:val="20"/>
        <w:szCs w:val="20"/>
        <w:lang w:val="en-US"/>
      </w:rPr>
      <w:instrText>symbol 211 \f "Symbol" \s 9</w:instrText>
    </w:r>
    <w:r w:rsidRPr="009C04EC">
      <w:rPr>
        <w:rFonts w:ascii="Times New Roman" w:hAnsi="Times New Roman" w:cs="Times New Roman"/>
        <w:noProof/>
        <w:sz w:val="20"/>
        <w:szCs w:val="20"/>
        <w:lang w:val="en-US"/>
      </w:rPr>
      <w:fldChar w:fldCharType="separate"/>
    </w:r>
    <w:r w:rsidRPr="009C04EC">
      <w:rPr>
        <w:rFonts w:ascii="Times New Roman" w:hAnsi="Times New Roman" w:cs="Times New Roman"/>
        <w:noProof/>
        <w:sz w:val="20"/>
        <w:szCs w:val="20"/>
        <w:lang w:val="en-US"/>
      </w:rPr>
      <w:t>Ó</w:t>
    </w:r>
    <w:r w:rsidRPr="009C04EC">
      <w:rP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 xml:space="preserve"> Valsts valodas centrs, 202</w:t>
    </w:r>
    <w:r>
      <w:rPr>
        <w:rFonts w:ascii="Times New Roman" w:hAnsi="Times New Roman" w:cs="Times New Roman"/>
        <w:noProof/>
        <w:sz w:val="20"/>
        <w:szCs w:val="20"/>
        <w:lang w:val="en-US"/>
      </w:rPr>
      <w:t>5</w:t>
    </w:r>
    <w:r w:rsidRPr="009C04EC">
      <w:rPr>
        <w:rFonts w:ascii="Times New Roman" w:hAnsi="Times New Roman" w:cs="Times New Roman"/>
        <w:noProof/>
        <w:sz w:val="20"/>
        <w:szCs w:val="20"/>
        <w:lang w:val="en-US"/>
      </w:rPr>
      <w:tab/>
    </w:r>
    <w:bookmarkEnd w:id="182"/>
    <w:r w:rsidRPr="009C04EC">
      <w:rPr>
        <w:rStyle w:val="PageNumber"/>
        <w:rFonts w:ascii="Times New Roman" w:hAnsi="Times New Roman" w:cs="Times New Roman"/>
        <w:noProof/>
        <w:sz w:val="20"/>
        <w:szCs w:val="20"/>
        <w:lang w:val="en-US"/>
      </w:rPr>
      <w:fldChar w:fldCharType="begin"/>
    </w:r>
    <w:r w:rsidRPr="009C04EC">
      <w:rPr>
        <w:rStyle w:val="PageNumber"/>
        <w:rFonts w:ascii="Times New Roman" w:hAnsi="Times New Roman" w:cs="Times New Roman"/>
        <w:noProof/>
        <w:sz w:val="20"/>
        <w:szCs w:val="20"/>
        <w:lang w:val="en-US"/>
      </w:rPr>
      <w:instrText xml:space="preserve">page </w:instrText>
    </w:r>
    <w:r w:rsidRPr="009C04EC">
      <w:rPr>
        <w:rStyle w:val="PageNumber"/>
        <w:rFonts w:ascii="Times New Roman" w:hAnsi="Times New Roman" w:cs="Times New Roman"/>
        <w:noProof/>
        <w:sz w:val="20"/>
        <w:szCs w:val="20"/>
        <w:lang w:val="en-US"/>
      </w:rPr>
      <w:fldChar w:fldCharType="separate"/>
    </w:r>
    <w:r>
      <w:rPr>
        <w:rStyle w:val="PageNumber"/>
        <w:rFonts w:ascii="Times New Roman" w:hAnsi="Times New Roman" w:cs="Times New Roman"/>
        <w:noProof/>
        <w:sz w:val="20"/>
        <w:szCs w:val="20"/>
        <w:lang w:val="en-US"/>
      </w:rPr>
      <w:t>130</w:t>
    </w:r>
    <w:r w:rsidRPr="009C04EC">
      <w:rPr>
        <w:rStyle w:val="PageNumber"/>
        <w:rFonts w:ascii="Times New Roman" w:hAnsi="Times New Roman" w:cs="Times New Roman"/>
        <w:noProof/>
        <w:sz w:val="20"/>
        <w:szCs w:val="20"/>
        <w:lang w:val="en-US"/>
      </w:rPr>
      <w:fldChar w:fldCharType="end"/>
    </w:r>
    <w:r w:rsidRPr="009C04EC">
      <w:rPr>
        <w:rFonts w:ascii="Times New Roman" w:hAnsi="Times New Roman" w:cs="Times New Roman"/>
        <w:noProof/>
        <w:sz w:val="20"/>
        <w:szCs w:val="20"/>
        <w:lang w:val="en-US"/>
      </w:rP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B60D348" w14:textId="77777777" w:rsidR="00A421E7" w:rsidRPr="00416649" w:rsidRDefault="00A421E7">
      <w:pPr>
        <w:rPr>
          <w:noProof/>
        </w:rPr>
      </w:pPr>
      <w:r w:rsidRPr="00416649">
        <w:rPr>
          <w:noProof/>
        </w:rPr>
        <w:separator/>
      </w:r>
    </w:p>
  </w:footnote>
  <w:footnote w:type="continuationSeparator" w:id="0">
    <w:p w14:paraId="1D54C3F9" w14:textId="77777777" w:rsidR="00A421E7" w:rsidRPr="00416649" w:rsidRDefault="00A421E7">
      <w:pPr>
        <w:rPr>
          <w:noProof/>
        </w:rPr>
      </w:pPr>
      <w:r w:rsidRPr="00416649">
        <w:rPr>
          <w:noProof/>
        </w:rPr>
        <w:continuationSeparator/>
      </w:r>
    </w:p>
  </w:footnote>
  <w:footnote w:type="continuationNotice" w:id="1">
    <w:p w14:paraId="057C4485" w14:textId="77777777" w:rsidR="00A421E7" w:rsidRDefault="00A421E7"/>
  </w:footnote>
  <w:footnote w:id="2">
    <w:p w14:paraId="76115C3F" w14:textId="3DB050C1" w:rsidR="009021F0" w:rsidRPr="00140F09" w:rsidRDefault="009021F0">
      <w:pPr>
        <w:pStyle w:val="FootnoteText"/>
        <w:rPr>
          <w:rFonts w:ascii="Times New Roman" w:hAnsi="Times New Roman" w:cs="Times New Roman"/>
        </w:rPr>
      </w:pPr>
      <w:r w:rsidRPr="00140F09">
        <w:rPr>
          <w:rStyle w:val="FootnoteReference"/>
          <w:rFonts w:ascii="Times New Roman" w:hAnsi="Times New Roman" w:cs="Times New Roman"/>
        </w:rPr>
        <w:footnoteRef/>
      </w:r>
      <w:r w:rsidRPr="00140F09">
        <w:rPr>
          <w:rFonts w:ascii="Times New Roman" w:hAnsi="Times New Roman" w:cs="Times New Roman"/>
        </w:rPr>
        <w:t xml:space="preserve"> https://www.wto.org/english/docs_e/legal_e/26-gats_01_e.htm</w:t>
      </w:r>
    </w:p>
  </w:footnote>
  <w:footnote w:id="3">
    <w:p w14:paraId="1C2C714F" w14:textId="094FE85D" w:rsidR="002763E7" w:rsidRPr="00140F09" w:rsidRDefault="002763E7" w:rsidP="002763E7">
      <w:pPr>
        <w:jc w:val="both"/>
        <w:rPr>
          <w:rFonts w:ascii="Times New Roman" w:hAnsi="Times New Roman" w:cs="Times New Roman"/>
          <w:noProof/>
          <w:sz w:val="20"/>
          <w:szCs w:val="20"/>
        </w:rPr>
      </w:pPr>
      <w:r w:rsidRPr="00140F09">
        <w:rPr>
          <w:rStyle w:val="FootnoteReference"/>
          <w:rFonts w:ascii="Times New Roman" w:hAnsi="Times New Roman" w:cs="Times New Roman"/>
          <w:sz w:val="20"/>
          <w:szCs w:val="20"/>
        </w:rPr>
        <w:footnoteRef/>
      </w:r>
      <w:r w:rsidRPr="00140F09">
        <w:rPr>
          <w:rFonts w:ascii="Times New Roman" w:hAnsi="Times New Roman" w:cs="Times New Roman"/>
          <w:sz w:val="20"/>
          <w:szCs w:val="20"/>
        </w:rPr>
        <w:t xml:space="preserve"> https://unstats.un.org/unsd/tradeserv/TFSITS/msits2010/docs/MSITS%202010%20M86%20(E)%20web.pdf</w:t>
      </w:r>
    </w:p>
  </w:footnote>
  <w:footnote w:id="4">
    <w:p w14:paraId="378A0A67" w14:textId="4723C5B4" w:rsidR="002763E7" w:rsidRPr="002763E7" w:rsidRDefault="002763E7" w:rsidP="002763E7">
      <w:pPr>
        <w:jc w:val="both"/>
        <w:rPr>
          <w:rFonts w:ascii="Times New Roman" w:hAnsi="Times New Roman"/>
          <w:noProof/>
          <w:sz w:val="20"/>
          <w:szCs w:val="18"/>
        </w:rPr>
      </w:pPr>
      <w:r w:rsidRPr="00140F09">
        <w:rPr>
          <w:rStyle w:val="FootnoteReference"/>
          <w:rFonts w:ascii="Times New Roman" w:hAnsi="Times New Roman" w:cs="Times New Roman"/>
          <w:sz w:val="20"/>
          <w:szCs w:val="20"/>
        </w:rPr>
        <w:footnoteRef/>
      </w:r>
      <w:r w:rsidR="00140F09" w:rsidRPr="00140F09">
        <w:rPr>
          <w:rFonts w:ascii="Times New Roman" w:hAnsi="Times New Roman" w:cs="Times New Roman"/>
          <w:sz w:val="20"/>
          <w:szCs w:val="20"/>
        </w:rPr>
        <w:t> </w:t>
      </w:r>
      <w:r w:rsidRPr="00140F09">
        <w:rPr>
          <w:rFonts w:ascii="Times New Roman" w:hAnsi="Times New Roman" w:cs="Times New Roman"/>
          <w:sz w:val="20"/>
          <w:szCs w:val="20"/>
        </w:rPr>
        <w:t>https://unstats.un.org/unsd/trade/publications/14-66197-E-MSITS%202010%20Compilers%20Guide_WEB.pdf</w:t>
      </w:r>
    </w:p>
  </w:footnote>
  <w:footnote w:id="5">
    <w:p w14:paraId="43D0FF7E" w14:textId="5600CBD9" w:rsidR="003B26AB" w:rsidRPr="00290452" w:rsidRDefault="003B26AB" w:rsidP="003B26AB">
      <w:pPr>
        <w:jc w:val="both"/>
        <w:rPr>
          <w:rFonts w:ascii="Times New Roman" w:hAnsi="Times New Roman" w:cs="Times New Roman"/>
          <w:noProof/>
          <w:sz w:val="20"/>
          <w:szCs w:val="20"/>
        </w:rPr>
      </w:pPr>
      <w:r w:rsidRPr="00290452">
        <w:rPr>
          <w:rStyle w:val="FootnoteReference"/>
          <w:rFonts w:ascii="Times New Roman" w:hAnsi="Times New Roman" w:cs="Times New Roman"/>
          <w:sz w:val="20"/>
          <w:szCs w:val="20"/>
        </w:rPr>
        <w:footnoteRef/>
      </w:r>
      <w:r w:rsidRPr="00290452">
        <w:rPr>
          <w:rFonts w:ascii="Times New Roman" w:hAnsi="Times New Roman" w:cs="Times New Roman"/>
          <w:sz w:val="20"/>
          <w:szCs w:val="20"/>
        </w:rPr>
        <w:t xml:space="preserve"> Skat.: https://dsbb.imf.org/dqrs/DQAF</w:t>
      </w:r>
    </w:p>
  </w:footnote>
  <w:footnote w:id="6">
    <w:p w14:paraId="296440EF" w14:textId="0737701A" w:rsidR="00B75857" w:rsidRPr="00B75857" w:rsidRDefault="00B75857" w:rsidP="00B75857">
      <w:pPr>
        <w:jc w:val="both"/>
        <w:rPr>
          <w:rFonts w:ascii="Times New Roman" w:hAnsi="Times New Roman"/>
          <w:noProof/>
          <w:sz w:val="20"/>
          <w:szCs w:val="18"/>
        </w:rPr>
      </w:pPr>
      <w:r w:rsidRPr="00290452">
        <w:rPr>
          <w:rStyle w:val="FootnoteReference"/>
          <w:rFonts w:ascii="Times New Roman" w:hAnsi="Times New Roman" w:cs="Times New Roman"/>
          <w:sz w:val="20"/>
          <w:szCs w:val="20"/>
        </w:rPr>
        <w:footnoteRef/>
      </w:r>
      <w:r w:rsidR="00136891" w:rsidRPr="00290452">
        <w:rPr>
          <w:rFonts w:ascii="Times New Roman" w:hAnsi="Times New Roman" w:cs="Times New Roman"/>
          <w:sz w:val="20"/>
          <w:szCs w:val="20"/>
        </w:rPr>
        <w:t> </w:t>
      </w:r>
      <w:r w:rsidRPr="00290452">
        <w:rPr>
          <w:rFonts w:ascii="Times New Roman" w:hAnsi="Times New Roman" w:cs="Times New Roman"/>
          <w:sz w:val="20"/>
          <w:szCs w:val="20"/>
        </w:rPr>
        <w:t>https://ec.europa.eu/eurostat/documents/64157/4392716/ESS-QAF-V1-2final.pdf/bbf5970c-1adf-46c8-afc3-58ce177a0646</w:t>
      </w:r>
    </w:p>
  </w:footnote>
  <w:footnote w:id="7">
    <w:p w14:paraId="10B56F79" w14:textId="6ECBEF1D" w:rsidR="00B75857" w:rsidRPr="00607D6B" w:rsidRDefault="00B75857" w:rsidP="00607D6B">
      <w:pPr>
        <w:rPr>
          <w:rFonts w:ascii="Times New Roman" w:hAnsi="Times New Roman" w:cs="Times New Roman"/>
          <w:noProof/>
          <w:sz w:val="20"/>
          <w:szCs w:val="20"/>
        </w:rPr>
      </w:pPr>
      <w:r w:rsidRPr="00607D6B">
        <w:rPr>
          <w:rStyle w:val="FootnoteReference"/>
          <w:rFonts w:ascii="Times New Roman" w:hAnsi="Times New Roman" w:cs="Times New Roman"/>
          <w:sz w:val="20"/>
          <w:szCs w:val="20"/>
        </w:rPr>
        <w:footnoteRef/>
      </w:r>
      <w:r w:rsidRPr="00607D6B">
        <w:rPr>
          <w:rFonts w:ascii="Times New Roman" w:hAnsi="Times New Roman" w:cs="Times New Roman"/>
          <w:sz w:val="20"/>
          <w:szCs w:val="20"/>
        </w:rPr>
        <w:t xml:space="preserve"> https://ec.europa.eu/eurostat/web/products-catalogues/-/KS-02-18-142</w:t>
      </w:r>
    </w:p>
  </w:footnote>
  <w:footnote w:id="8">
    <w:p w14:paraId="1889EC52" w14:textId="233DFD2F" w:rsidR="00124561" w:rsidRPr="00124561" w:rsidRDefault="00124561" w:rsidP="00607D6B">
      <w:pPr>
        <w:rPr>
          <w:rFonts w:ascii="Times New Roman" w:hAnsi="Times New Roman"/>
          <w:noProof/>
          <w:sz w:val="20"/>
          <w:szCs w:val="18"/>
        </w:rPr>
      </w:pPr>
      <w:r w:rsidRPr="00607D6B">
        <w:rPr>
          <w:rStyle w:val="FootnoteReference"/>
          <w:rFonts w:ascii="Times New Roman" w:hAnsi="Times New Roman" w:cs="Times New Roman"/>
          <w:sz w:val="20"/>
          <w:szCs w:val="20"/>
        </w:rPr>
        <w:footnoteRef/>
      </w:r>
      <w:r w:rsidR="00607D6B" w:rsidRPr="00607D6B">
        <w:rPr>
          <w:rFonts w:ascii="Times New Roman" w:hAnsi="Times New Roman" w:cs="Times New Roman"/>
          <w:sz w:val="20"/>
          <w:szCs w:val="20"/>
        </w:rPr>
        <w:t> </w:t>
      </w:r>
      <w:r w:rsidRPr="00607D6B">
        <w:rPr>
          <w:rFonts w:ascii="Times New Roman" w:hAnsi="Times New Roman" w:cs="Times New Roman"/>
          <w:sz w:val="20"/>
          <w:szCs w:val="20"/>
        </w:rPr>
        <w:t>Skat.:</w:t>
      </w:r>
      <w:r w:rsidR="00607D6B" w:rsidRPr="00607D6B">
        <w:rPr>
          <w:rFonts w:ascii="Times New Roman" w:hAnsi="Times New Roman" w:cs="Times New Roman"/>
          <w:sz w:val="20"/>
          <w:szCs w:val="20"/>
        </w:rPr>
        <w:t> </w:t>
      </w:r>
      <w:r w:rsidRPr="00607D6B">
        <w:rPr>
          <w:rFonts w:ascii="Times New Roman" w:hAnsi="Times New Roman" w:cs="Times New Roman"/>
          <w:sz w:val="20"/>
          <w:szCs w:val="20"/>
        </w:rPr>
        <w:t>https://www.wto.org/english/res_e/statis_e/daily_update_e/Tismos_methodology.pdf un https://www.wto.org/english/res_e/statis_e/trade_datasets_e.htm</w:t>
      </w:r>
    </w:p>
  </w:footnote>
  <w:footnote w:id="9">
    <w:p w14:paraId="70207134" w14:textId="02BD9D22" w:rsidR="0041770D" w:rsidRPr="00607D6B" w:rsidRDefault="0041770D" w:rsidP="0041770D">
      <w:pPr>
        <w:jc w:val="both"/>
        <w:rPr>
          <w:rFonts w:ascii="Times New Roman" w:hAnsi="Times New Roman" w:cs="Times New Roman"/>
          <w:noProof/>
          <w:sz w:val="20"/>
          <w:szCs w:val="20"/>
        </w:rPr>
      </w:pPr>
      <w:r w:rsidRPr="00607D6B">
        <w:rPr>
          <w:rStyle w:val="FootnoteReference"/>
          <w:rFonts w:ascii="Times New Roman" w:hAnsi="Times New Roman" w:cs="Times New Roman"/>
          <w:sz w:val="20"/>
          <w:szCs w:val="20"/>
        </w:rPr>
        <w:footnoteRef/>
      </w:r>
      <w:r w:rsidRPr="00607D6B">
        <w:rPr>
          <w:rFonts w:ascii="Times New Roman" w:hAnsi="Times New Roman" w:cs="Times New Roman"/>
          <w:sz w:val="20"/>
          <w:szCs w:val="20"/>
        </w:rPr>
        <w:t xml:space="preserve"> https://unstats.un.org/unsd/tradeserv/TFSITS/msits2010/docs/MSITS%202010%20M86%20(E)%20web.pdf</w:t>
      </w:r>
    </w:p>
  </w:footnote>
  <w:footnote w:id="10">
    <w:p w14:paraId="427C18E8" w14:textId="00B93DA7" w:rsidR="0041770D" w:rsidRPr="005E1B25" w:rsidRDefault="0041770D" w:rsidP="0041770D">
      <w:pPr>
        <w:jc w:val="both"/>
        <w:rPr>
          <w:rFonts w:ascii="Times New Roman" w:hAnsi="Times New Roman" w:cs="Times New Roman"/>
          <w:noProof/>
          <w:sz w:val="20"/>
          <w:szCs w:val="20"/>
        </w:rPr>
      </w:pPr>
      <w:r w:rsidRPr="005E1B25">
        <w:rPr>
          <w:rStyle w:val="FootnoteReference"/>
          <w:rFonts w:ascii="Times New Roman" w:hAnsi="Times New Roman" w:cs="Times New Roman"/>
          <w:sz w:val="20"/>
          <w:szCs w:val="20"/>
        </w:rPr>
        <w:footnoteRef/>
      </w:r>
      <w:r w:rsidRPr="005E1B25">
        <w:rPr>
          <w:rFonts w:ascii="Times New Roman" w:hAnsi="Times New Roman" w:cs="Times New Roman"/>
          <w:sz w:val="20"/>
          <w:szCs w:val="20"/>
        </w:rPr>
        <w:t xml:space="preserve"> https://www.imf.org/external/pubs/ft/bop/2007/bopman6.htm</w:t>
      </w:r>
    </w:p>
  </w:footnote>
  <w:footnote w:id="11">
    <w:p w14:paraId="1252355D" w14:textId="7CE554D6" w:rsidR="0041770D" w:rsidRPr="005E1B25" w:rsidRDefault="0041770D" w:rsidP="0041770D">
      <w:pPr>
        <w:jc w:val="both"/>
        <w:rPr>
          <w:rFonts w:ascii="Times New Roman" w:hAnsi="Times New Roman" w:cs="Times New Roman"/>
          <w:noProof/>
          <w:sz w:val="20"/>
          <w:szCs w:val="20"/>
        </w:rPr>
      </w:pPr>
      <w:r w:rsidRPr="005E1B25">
        <w:rPr>
          <w:rStyle w:val="FootnoteReference"/>
          <w:rFonts w:ascii="Times New Roman" w:hAnsi="Times New Roman" w:cs="Times New Roman"/>
          <w:sz w:val="20"/>
          <w:szCs w:val="20"/>
        </w:rPr>
        <w:footnoteRef/>
      </w:r>
      <w:r w:rsidRPr="005E1B25">
        <w:rPr>
          <w:rFonts w:ascii="Times New Roman" w:hAnsi="Times New Roman" w:cs="Times New Roman"/>
          <w:sz w:val="20"/>
          <w:szCs w:val="20"/>
        </w:rPr>
        <w:t xml:space="preserve"> https://unstats.un.org/unsd/nationalaccount/sna2008.asp</w:t>
      </w:r>
    </w:p>
  </w:footnote>
  <w:footnote w:id="12">
    <w:p w14:paraId="6B5ACBBB" w14:textId="39648DE0" w:rsidR="0041770D" w:rsidRPr="005E1B25" w:rsidRDefault="0041770D" w:rsidP="0041770D">
      <w:pPr>
        <w:jc w:val="both"/>
        <w:rPr>
          <w:rFonts w:ascii="Times New Roman" w:hAnsi="Times New Roman" w:cs="Times New Roman"/>
          <w:noProof/>
          <w:sz w:val="20"/>
          <w:szCs w:val="20"/>
        </w:rPr>
      </w:pPr>
      <w:r w:rsidRPr="005E1B25">
        <w:rPr>
          <w:rStyle w:val="FootnoteReference"/>
          <w:rFonts w:ascii="Times New Roman" w:hAnsi="Times New Roman" w:cs="Times New Roman"/>
          <w:sz w:val="20"/>
          <w:szCs w:val="20"/>
        </w:rPr>
        <w:footnoteRef/>
      </w:r>
      <w:r w:rsidRPr="005E1B25">
        <w:rPr>
          <w:rFonts w:ascii="Times New Roman" w:hAnsi="Times New Roman" w:cs="Times New Roman"/>
          <w:sz w:val="20"/>
          <w:szCs w:val="20"/>
        </w:rPr>
        <w:t xml:space="preserve"> https://ec.europa.eu/eurostat/web/products-manuals-and-guidelines/-/KS-02-13-269</w:t>
      </w:r>
    </w:p>
  </w:footnote>
  <w:footnote w:id="13">
    <w:p w14:paraId="797A4028" w14:textId="27E904D7" w:rsidR="0041770D" w:rsidRPr="005E1B25" w:rsidRDefault="0041770D" w:rsidP="0041770D">
      <w:pPr>
        <w:jc w:val="both"/>
        <w:rPr>
          <w:rFonts w:ascii="Times New Roman" w:hAnsi="Times New Roman" w:cs="Times New Roman"/>
          <w:noProof/>
          <w:sz w:val="20"/>
          <w:szCs w:val="20"/>
        </w:rPr>
      </w:pPr>
      <w:r w:rsidRPr="005E1B25">
        <w:rPr>
          <w:rStyle w:val="FootnoteReference"/>
          <w:rFonts w:ascii="Times New Roman" w:hAnsi="Times New Roman" w:cs="Times New Roman"/>
          <w:sz w:val="20"/>
          <w:szCs w:val="20"/>
        </w:rPr>
        <w:footnoteRef/>
      </w:r>
      <w:r w:rsidRPr="005E1B25">
        <w:rPr>
          <w:rFonts w:ascii="Times New Roman" w:hAnsi="Times New Roman" w:cs="Times New Roman"/>
          <w:sz w:val="20"/>
          <w:szCs w:val="20"/>
        </w:rPr>
        <w:t xml:space="preserve"> https://ec.europa.eu/eurostat/en/web/products-manuals-and-guidelines/-/KS-RA-12-016</w:t>
      </w:r>
    </w:p>
  </w:footnote>
  <w:footnote w:id="14">
    <w:p w14:paraId="1EEB5ABB" w14:textId="495C40F1" w:rsidR="0041770D" w:rsidRPr="0041770D" w:rsidRDefault="0041770D" w:rsidP="0041770D">
      <w:pPr>
        <w:jc w:val="both"/>
        <w:rPr>
          <w:rFonts w:ascii="Times New Roman" w:hAnsi="Times New Roman"/>
          <w:noProof/>
          <w:sz w:val="20"/>
          <w:szCs w:val="18"/>
        </w:rPr>
      </w:pPr>
      <w:r w:rsidRPr="005E1B25">
        <w:rPr>
          <w:rStyle w:val="FootnoteReference"/>
          <w:rFonts w:ascii="Times New Roman" w:hAnsi="Times New Roman" w:cs="Times New Roman"/>
          <w:sz w:val="20"/>
          <w:szCs w:val="20"/>
        </w:rPr>
        <w:footnoteRef/>
      </w:r>
      <w:r w:rsidRPr="005E1B25">
        <w:rPr>
          <w:rFonts w:ascii="Times New Roman" w:hAnsi="Times New Roman" w:cs="Times New Roman"/>
          <w:sz w:val="20"/>
          <w:szCs w:val="20"/>
        </w:rPr>
        <w:t xml:space="preserve"> https://ec.europa.eu/eurostat/en/web/products-manuals-and-guidelines/-/ks-gq-20-006</w:t>
      </w:r>
    </w:p>
  </w:footnote>
  <w:footnote w:id="15">
    <w:p w14:paraId="59A3A714" w14:textId="511FB925" w:rsidR="00EF0983" w:rsidRPr="005E1B25" w:rsidRDefault="00EF0983" w:rsidP="00EF0983">
      <w:pPr>
        <w:jc w:val="both"/>
        <w:rPr>
          <w:rFonts w:ascii="Times New Roman" w:hAnsi="Times New Roman" w:cs="Times New Roman"/>
          <w:noProof/>
          <w:sz w:val="20"/>
          <w:szCs w:val="20"/>
        </w:rPr>
      </w:pPr>
      <w:r w:rsidRPr="005E1B25">
        <w:rPr>
          <w:rStyle w:val="FootnoteReference"/>
          <w:rFonts w:ascii="Times New Roman" w:hAnsi="Times New Roman" w:cs="Times New Roman"/>
          <w:sz w:val="20"/>
          <w:szCs w:val="20"/>
        </w:rPr>
        <w:footnoteRef/>
      </w:r>
      <w:r w:rsidR="005E1B25" w:rsidRPr="005E1B25">
        <w:rPr>
          <w:rFonts w:ascii="Times New Roman" w:hAnsi="Times New Roman" w:cs="Times New Roman"/>
          <w:sz w:val="20"/>
          <w:szCs w:val="20"/>
        </w:rPr>
        <w:t> </w:t>
      </w:r>
      <w:r w:rsidRPr="005E1B25">
        <w:rPr>
          <w:rFonts w:ascii="Times New Roman" w:hAnsi="Times New Roman" w:cs="Times New Roman"/>
          <w:sz w:val="20"/>
          <w:szCs w:val="20"/>
        </w:rPr>
        <w:t>Skat.:</w:t>
      </w:r>
      <w:r w:rsidR="005E1B25" w:rsidRPr="005E1B25">
        <w:rPr>
          <w:rFonts w:ascii="Times New Roman" w:hAnsi="Times New Roman" w:cs="Times New Roman"/>
          <w:sz w:val="20"/>
          <w:szCs w:val="20"/>
        </w:rPr>
        <w:t> </w:t>
      </w:r>
      <w:r w:rsidRPr="005E1B25">
        <w:rPr>
          <w:rFonts w:ascii="Times New Roman" w:hAnsi="Times New Roman" w:cs="Times New Roman"/>
          <w:sz w:val="20"/>
          <w:szCs w:val="20"/>
        </w:rPr>
        <w:t>https://unstats.un.org/unsd/trade/publications/MSITS2010_Compilers%20Guide%20-%20Unedited%20White%20Cover%20Version%20-%2019%20December%202014.pdf</w:t>
      </w:r>
    </w:p>
  </w:footnote>
  <w:footnote w:id="16">
    <w:p w14:paraId="3B1BABB4" w14:textId="7E352932" w:rsidR="00EF0983" w:rsidRPr="005E1B25" w:rsidRDefault="00EF0983" w:rsidP="00EF0983">
      <w:pPr>
        <w:jc w:val="both"/>
        <w:rPr>
          <w:rFonts w:ascii="Times New Roman" w:hAnsi="Times New Roman" w:cs="Times New Roman"/>
          <w:noProof/>
          <w:sz w:val="20"/>
          <w:szCs w:val="20"/>
        </w:rPr>
      </w:pPr>
      <w:r w:rsidRPr="005E1B25">
        <w:rPr>
          <w:rStyle w:val="FootnoteReference"/>
          <w:rFonts w:ascii="Times New Roman" w:hAnsi="Times New Roman" w:cs="Times New Roman"/>
          <w:sz w:val="20"/>
          <w:szCs w:val="20"/>
        </w:rPr>
        <w:footnoteRef/>
      </w:r>
      <w:r w:rsidRPr="005E1B25">
        <w:rPr>
          <w:rFonts w:ascii="Times New Roman" w:hAnsi="Times New Roman" w:cs="Times New Roman"/>
          <w:sz w:val="20"/>
          <w:szCs w:val="20"/>
        </w:rPr>
        <w:t xml:space="preserve"> U. N. Conference on Trade &amp; Dev., Division on Tech. &amp; Logistics Sci., Int. Trade in ICT Services and ICT-Enabled Services: Proposed Indicators from the Partnership on Measuring ICT for Development, Technical Note No. 3 Unedited, TN/UNCTAD/ICT4D/03, (2015).</w:t>
      </w:r>
    </w:p>
  </w:footnote>
  <w:footnote w:id="17">
    <w:p w14:paraId="589962AA" w14:textId="65C014FF" w:rsidR="00D8597E" w:rsidRPr="005E1B25" w:rsidRDefault="00D8597E" w:rsidP="00D8597E">
      <w:pPr>
        <w:jc w:val="both"/>
        <w:rPr>
          <w:rFonts w:ascii="Times New Roman" w:hAnsi="Times New Roman" w:cs="Times New Roman"/>
          <w:noProof/>
          <w:sz w:val="20"/>
          <w:szCs w:val="20"/>
        </w:rPr>
      </w:pPr>
      <w:r w:rsidRPr="005E1B25">
        <w:rPr>
          <w:rStyle w:val="FootnoteReference"/>
          <w:rFonts w:ascii="Times New Roman" w:hAnsi="Times New Roman" w:cs="Times New Roman"/>
          <w:sz w:val="20"/>
          <w:szCs w:val="20"/>
        </w:rPr>
        <w:footnoteRef/>
      </w:r>
      <w:r w:rsidRPr="005E1B25">
        <w:rPr>
          <w:rFonts w:ascii="Times New Roman" w:hAnsi="Times New Roman" w:cs="Times New Roman"/>
          <w:sz w:val="20"/>
          <w:szCs w:val="20"/>
        </w:rPr>
        <w:t xml:space="preserve"> https://www.oecd.org/sdd/its/Handbook-on-Measuring-Digital-Trade.htm</w:t>
      </w:r>
    </w:p>
  </w:footnote>
  <w:footnote w:id="18">
    <w:p w14:paraId="70181F87" w14:textId="6FD0B133" w:rsidR="00CF0DDC" w:rsidRPr="00CF0DDC" w:rsidRDefault="00CF0DDC" w:rsidP="00CF0DDC">
      <w:pPr>
        <w:jc w:val="both"/>
        <w:rPr>
          <w:rFonts w:ascii="Times New Roman" w:hAnsi="Times New Roman"/>
          <w:noProof/>
          <w:sz w:val="20"/>
          <w:szCs w:val="18"/>
        </w:rPr>
      </w:pPr>
      <w:r w:rsidRPr="005E1B25">
        <w:rPr>
          <w:rStyle w:val="FootnoteReference"/>
          <w:rFonts w:ascii="Times New Roman" w:hAnsi="Times New Roman" w:cs="Times New Roman"/>
          <w:sz w:val="20"/>
          <w:szCs w:val="20"/>
        </w:rPr>
        <w:footnoteRef/>
      </w:r>
      <w:r w:rsidRPr="005E1B25">
        <w:rPr>
          <w:rFonts w:ascii="Times New Roman" w:hAnsi="Times New Roman" w:cs="Times New Roman"/>
          <w:sz w:val="20"/>
          <w:szCs w:val="20"/>
        </w:rPr>
        <w:t xml:space="preserve"> United Nations Conference on Trade and Development, UNCTAD Expert Meeting on Results from Pilot Surveys on Exports of ICT-enabled Services, UNCTAD (2017. gada 28.–29. novembris), https://unctad.org/en/pages/MeetingDetails.aspx?meetingid=1651.</w:t>
      </w:r>
    </w:p>
  </w:footnote>
  <w:footnote w:id="19">
    <w:p w14:paraId="0EABAE32" w14:textId="7BCEE9D6" w:rsidR="00186D6F" w:rsidRPr="005E1B25" w:rsidRDefault="00186D6F" w:rsidP="00186D6F">
      <w:pPr>
        <w:jc w:val="both"/>
        <w:rPr>
          <w:rFonts w:ascii="Times New Roman" w:hAnsi="Times New Roman" w:cs="Times New Roman"/>
          <w:noProof/>
          <w:sz w:val="20"/>
          <w:szCs w:val="20"/>
        </w:rPr>
      </w:pPr>
      <w:r w:rsidRPr="005E1B25">
        <w:rPr>
          <w:rStyle w:val="FootnoteReference"/>
          <w:rFonts w:ascii="Times New Roman" w:hAnsi="Times New Roman" w:cs="Times New Roman"/>
          <w:sz w:val="20"/>
          <w:szCs w:val="20"/>
        </w:rPr>
        <w:footnoteRef/>
      </w:r>
      <w:r w:rsidR="005E1B25" w:rsidRPr="005E1B25">
        <w:rPr>
          <w:rFonts w:ascii="Times New Roman" w:hAnsi="Times New Roman" w:cs="Times New Roman"/>
          <w:sz w:val="20"/>
          <w:szCs w:val="20"/>
        </w:rPr>
        <w:t> </w:t>
      </w:r>
      <w:r w:rsidRPr="005E1B25">
        <w:rPr>
          <w:rFonts w:ascii="Times New Roman" w:hAnsi="Times New Roman" w:cs="Times New Roman"/>
          <w:sz w:val="20"/>
          <w:szCs w:val="20"/>
        </w:rPr>
        <w:t>Eiropas Parlamenta un Padomes 2019. gada 27. novembra Regula (ES) 2019/2152 par Eiropas uzņēmējdarbības statistiku.</w:t>
      </w:r>
    </w:p>
  </w:footnote>
  <w:footnote w:id="20">
    <w:p w14:paraId="694B82BA" w14:textId="35042E1C" w:rsidR="003F6541" w:rsidRPr="005E1B25" w:rsidRDefault="003F6541" w:rsidP="00470476">
      <w:pPr>
        <w:jc w:val="both"/>
        <w:rPr>
          <w:rFonts w:ascii="Times New Roman" w:hAnsi="Times New Roman" w:cs="Times New Roman"/>
          <w:noProof/>
          <w:sz w:val="20"/>
          <w:szCs w:val="20"/>
        </w:rPr>
      </w:pPr>
      <w:r w:rsidRPr="005E1B25">
        <w:rPr>
          <w:rStyle w:val="FootnoteReference"/>
          <w:rFonts w:ascii="Times New Roman" w:hAnsi="Times New Roman" w:cs="Times New Roman"/>
          <w:sz w:val="20"/>
          <w:szCs w:val="20"/>
        </w:rPr>
        <w:footnoteRef/>
      </w:r>
      <w:r w:rsidRPr="005E1B25">
        <w:rPr>
          <w:rFonts w:ascii="Times New Roman" w:hAnsi="Times New Roman" w:cs="Times New Roman"/>
          <w:sz w:val="20"/>
          <w:szCs w:val="20"/>
        </w:rPr>
        <w:t xml:space="preserve"> Ar jēdzienu “teritorija” saprot PTO dalībvalsts ekonomisko teritoriju.</w:t>
      </w:r>
    </w:p>
  </w:footnote>
  <w:footnote w:id="21">
    <w:p w14:paraId="02D88EE1" w14:textId="6CCDA193" w:rsidR="00470476" w:rsidRPr="005E1B25" w:rsidRDefault="00470476" w:rsidP="00470476">
      <w:pPr>
        <w:jc w:val="both"/>
        <w:rPr>
          <w:rFonts w:ascii="Times New Roman" w:hAnsi="Times New Roman" w:cs="Times New Roman"/>
          <w:noProof/>
          <w:sz w:val="20"/>
          <w:szCs w:val="20"/>
        </w:rPr>
      </w:pPr>
      <w:r w:rsidRPr="005E1B25">
        <w:rPr>
          <w:rStyle w:val="FootnoteReference"/>
          <w:rFonts w:ascii="Times New Roman" w:hAnsi="Times New Roman" w:cs="Times New Roman"/>
          <w:sz w:val="20"/>
          <w:szCs w:val="20"/>
        </w:rPr>
        <w:footnoteRef/>
      </w:r>
      <w:r w:rsidRPr="005E1B25">
        <w:rPr>
          <w:rFonts w:ascii="Times New Roman" w:hAnsi="Times New Roman" w:cs="Times New Roman"/>
          <w:sz w:val="20"/>
          <w:szCs w:val="20"/>
        </w:rPr>
        <w:t xml:space="preserve"> Ar jēdzienu “īpašums” saprot fiziskos aktīvus/preces, t. i., kaut ko tādu, ko var salabot, apstrādāt u. c.</w:t>
      </w:r>
    </w:p>
  </w:footnote>
  <w:footnote w:id="22">
    <w:p w14:paraId="06A232B4" w14:textId="58A7B9BF" w:rsidR="00DE623D" w:rsidRPr="00DE623D" w:rsidRDefault="00DE623D" w:rsidP="00DE623D">
      <w:pPr>
        <w:jc w:val="both"/>
        <w:rPr>
          <w:rFonts w:ascii="Times New Roman" w:hAnsi="Times New Roman"/>
          <w:noProof/>
          <w:sz w:val="20"/>
          <w:szCs w:val="18"/>
        </w:rPr>
      </w:pPr>
      <w:r w:rsidRPr="005E1B25">
        <w:rPr>
          <w:rStyle w:val="FootnoteReference"/>
          <w:rFonts w:ascii="Times New Roman" w:hAnsi="Times New Roman" w:cs="Times New Roman"/>
          <w:sz w:val="20"/>
          <w:szCs w:val="20"/>
        </w:rPr>
        <w:footnoteRef/>
      </w:r>
      <w:r w:rsidRPr="005E1B25">
        <w:rPr>
          <w:rFonts w:ascii="Times New Roman" w:hAnsi="Times New Roman" w:cs="Times New Roman"/>
          <w:sz w:val="20"/>
          <w:szCs w:val="20"/>
        </w:rPr>
        <w:t xml:space="preserve"> Ja patērētāja īpašumu nosūta uz ārvalstīm, lai veicinātu kāda pakalpojuma sniegšanu (piemēram, apstrādājamo grāmatvedības dokumentu kopijas), taču pats pakalpojums nav saistīts ar klienta īpašumu, uz to attiektos 1. veids.</w:t>
      </w:r>
    </w:p>
  </w:footnote>
  <w:footnote w:id="23">
    <w:p w14:paraId="6183AFE5" w14:textId="7A829DB6" w:rsidR="00BC554E" w:rsidRPr="00BC554E" w:rsidRDefault="00BC554E" w:rsidP="00BC554E">
      <w:pPr>
        <w:jc w:val="both"/>
        <w:rPr>
          <w:rFonts w:ascii="Times New Roman" w:hAnsi="Times New Roman"/>
          <w:sz w:val="20"/>
          <w:szCs w:val="18"/>
        </w:rPr>
      </w:pPr>
      <w:r w:rsidRPr="003354F3">
        <w:rPr>
          <w:rStyle w:val="FootnoteReference"/>
          <w:rFonts w:ascii="Times New Roman" w:hAnsi="Times New Roman" w:cs="Times New Roman"/>
          <w:sz w:val="20"/>
          <w:szCs w:val="20"/>
        </w:rPr>
        <w:footnoteRef/>
      </w:r>
      <w:r w:rsidR="003354F3" w:rsidRPr="003354F3">
        <w:rPr>
          <w:rFonts w:ascii="Times New Roman" w:hAnsi="Times New Roman" w:cs="Times New Roman"/>
          <w:sz w:val="20"/>
          <w:szCs w:val="20"/>
        </w:rPr>
        <w:t> </w:t>
      </w:r>
      <w:r>
        <w:rPr>
          <w:rFonts w:ascii="Times New Roman" w:hAnsi="Times New Roman"/>
          <w:sz w:val="20"/>
        </w:rPr>
        <w:t>Jāpiebilst, ka jebkurš ārvalstu kontrolēts uzņēmums (t. i., uzņēmums, ko kontrolē valsts, kas nav ES dalībvalsts), kas ir rezidents kādā no ES dalībvalstīm, var eksportēt pakalpojumus uz vairākām ES dalībvalstīm. Tādēļ, ja pakalpojumus paredzēts eksportēt uz Eiropas Savienību kopumā, izmantojot 3. veidu, jebkurš pārdevums, ko ārvalstu saistīts uzņēmums veic jebkurai ES dalībvalstij, uzskatāms par eksportu uz Eiropas Savienību 3. veidā.</w:t>
      </w:r>
    </w:p>
  </w:footnote>
  <w:footnote w:id="24">
    <w:p w14:paraId="43E9B297" w14:textId="686570DC" w:rsidR="00BC554E" w:rsidRPr="00BC554E" w:rsidRDefault="00BC554E" w:rsidP="00BC554E">
      <w:pPr>
        <w:jc w:val="both"/>
        <w:rPr>
          <w:rFonts w:ascii="Times New Roman" w:hAnsi="Times New Roman"/>
          <w:sz w:val="20"/>
          <w:szCs w:val="18"/>
        </w:rPr>
      </w:pPr>
      <w:r w:rsidRPr="003354F3">
        <w:rPr>
          <w:rStyle w:val="FootnoteReference"/>
          <w:rFonts w:ascii="Times New Roman" w:hAnsi="Times New Roman" w:cs="Times New Roman"/>
          <w:sz w:val="20"/>
          <w:szCs w:val="20"/>
        </w:rPr>
        <w:footnoteRef/>
      </w:r>
      <w:r w:rsidRPr="003354F3">
        <w:rPr>
          <w:rFonts w:ascii="Times New Roman" w:hAnsi="Times New Roman" w:cs="Times New Roman"/>
          <w:sz w:val="20"/>
          <w:szCs w:val="20"/>
        </w:rPr>
        <w:t xml:space="preserve"> </w:t>
      </w:r>
      <w:r>
        <w:rPr>
          <w:rFonts w:ascii="Times New Roman" w:hAnsi="Times New Roman"/>
          <w:sz w:val="20"/>
        </w:rPr>
        <w:t>Kā norādīts MSITS 2010 5.B nodaļā.</w:t>
      </w:r>
    </w:p>
  </w:footnote>
  <w:footnote w:id="25">
    <w:p w14:paraId="17EE38DB" w14:textId="71F8FAE9" w:rsidR="00BC554E" w:rsidRPr="00BC554E" w:rsidRDefault="00BC554E" w:rsidP="00BC554E">
      <w:pPr>
        <w:jc w:val="both"/>
        <w:rPr>
          <w:rFonts w:ascii="Times New Roman" w:hAnsi="Times New Roman"/>
          <w:sz w:val="20"/>
          <w:szCs w:val="18"/>
        </w:rPr>
      </w:pPr>
      <w:r w:rsidRPr="003354F3">
        <w:rPr>
          <w:rStyle w:val="FootnoteReference"/>
          <w:rFonts w:ascii="Times New Roman" w:hAnsi="Times New Roman" w:cs="Times New Roman"/>
          <w:sz w:val="20"/>
          <w:szCs w:val="20"/>
        </w:rPr>
        <w:footnoteRef/>
      </w:r>
      <w:r w:rsidRPr="003354F3">
        <w:rPr>
          <w:rFonts w:ascii="Times New Roman" w:hAnsi="Times New Roman" w:cs="Times New Roman"/>
          <w:sz w:val="20"/>
          <w:szCs w:val="20"/>
        </w:rPr>
        <w:t xml:space="preserve"> </w:t>
      </w:r>
      <w:r>
        <w:rPr>
          <w:rFonts w:ascii="Times New Roman" w:hAnsi="Times New Roman"/>
          <w:sz w:val="20"/>
        </w:rPr>
        <w:t>b)</w:t>
      </w:r>
      <w:r w:rsidR="006974AA">
        <w:rPr>
          <w:rFonts w:ascii="Times New Roman" w:hAnsi="Times New Roman"/>
          <w:sz w:val="20"/>
        </w:rPr>
        <w:t> </w:t>
      </w:r>
      <w:r>
        <w:rPr>
          <w:rFonts w:ascii="Times New Roman" w:hAnsi="Times New Roman"/>
          <w:sz w:val="20"/>
        </w:rPr>
        <w:t>apakšpunktā noteiktajā gadījumā pakalpojumu sniedz ar komerciālu klātbūtni (3. veids), savukārt c) apakšpunktā noteiktajā gadījumā pakalpojums faktiski (vēl) nav izveidots/sniegts.</w:t>
      </w:r>
    </w:p>
  </w:footnote>
  <w:footnote w:id="26">
    <w:p w14:paraId="5C285CBA" w14:textId="094D6EFA" w:rsidR="00335029" w:rsidRPr="00335029" w:rsidRDefault="00335029" w:rsidP="00335029">
      <w:pPr>
        <w:jc w:val="both"/>
        <w:rPr>
          <w:rFonts w:ascii="Times New Roman" w:hAnsi="Times New Roman"/>
          <w:sz w:val="20"/>
          <w:szCs w:val="18"/>
        </w:rPr>
      </w:pPr>
      <w:r w:rsidRPr="003354F3">
        <w:rPr>
          <w:rStyle w:val="FootnoteReference"/>
          <w:rFonts w:ascii="Times New Roman" w:hAnsi="Times New Roman" w:cs="Times New Roman"/>
          <w:sz w:val="20"/>
          <w:szCs w:val="20"/>
        </w:rPr>
        <w:footnoteRef/>
      </w:r>
      <w:r w:rsidRPr="003354F3">
        <w:rPr>
          <w:rFonts w:ascii="Times New Roman" w:hAnsi="Times New Roman" w:cs="Times New Roman"/>
          <w:sz w:val="20"/>
          <w:szCs w:val="20"/>
        </w:rPr>
        <w:t xml:space="preserve"> </w:t>
      </w:r>
      <w:r>
        <w:rPr>
          <w:rFonts w:ascii="Times New Roman" w:hAnsi="Times New Roman"/>
          <w:sz w:val="20"/>
        </w:rPr>
        <w:t>Papildu informācija pieejama MSITS 2010 V nodaļā un MSITS 2010 sastādītāju rokasgrāmatas 1. nodaļā.</w:t>
      </w:r>
    </w:p>
  </w:footnote>
  <w:footnote w:id="27">
    <w:p w14:paraId="44AD7210" w14:textId="0FE4B2F7" w:rsidR="00335029" w:rsidRPr="00335029" w:rsidRDefault="00335029" w:rsidP="00335029">
      <w:pPr>
        <w:jc w:val="both"/>
        <w:rPr>
          <w:rFonts w:ascii="Times New Roman" w:hAnsi="Times New Roman"/>
          <w:noProof/>
          <w:sz w:val="20"/>
          <w:szCs w:val="18"/>
        </w:rPr>
      </w:pPr>
      <w:r w:rsidRPr="003354F3">
        <w:rPr>
          <w:rStyle w:val="FootnoteReference"/>
          <w:rFonts w:ascii="Times New Roman" w:hAnsi="Times New Roman" w:cs="Times New Roman"/>
          <w:sz w:val="20"/>
          <w:szCs w:val="20"/>
        </w:rPr>
        <w:footnoteRef/>
      </w:r>
      <w:r w:rsidRPr="003354F3">
        <w:rPr>
          <w:rFonts w:ascii="Times New Roman" w:hAnsi="Times New Roman" w:cs="Times New Roman"/>
          <w:sz w:val="20"/>
          <w:szCs w:val="20"/>
        </w:rPr>
        <w:t xml:space="preserve"> </w:t>
      </w:r>
      <w:r>
        <w:rPr>
          <w:rFonts w:ascii="Times New Roman" w:hAnsi="Times New Roman"/>
          <w:sz w:val="20"/>
        </w:rPr>
        <w:t xml:space="preserve">Saskaņā ar </w:t>
      </w:r>
      <w:r>
        <w:rPr>
          <w:rFonts w:ascii="Times New Roman" w:hAnsi="Times New Roman"/>
          <w:i/>
          <w:sz w:val="20"/>
        </w:rPr>
        <w:t>GATS</w:t>
      </w:r>
      <w:r>
        <w:rPr>
          <w:rFonts w:ascii="Times New Roman" w:hAnsi="Times New Roman"/>
          <w:sz w:val="20"/>
        </w:rPr>
        <w:t xml:space="preserve"> attiecīgi “fiziska persona” un “juridiska persona”.</w:t>
      </w:r>
    </w:p>
  </w:footnote>
  <w:footnote w:id="28">
    <w:p w14:paraId="04F41294" w14:textId="05DA3A87" w:rsidR="00335029" w:rsidRPr="00F66078" w:rsidRDefault="00335029" w:rsidP="00335029">
      <w:pPr>
        <w:jc w:val="both"/>
        <w:rPr>
          <w:rFonts w:ascii="Times New Roman" w:hAnsi="Times New Roman" w:cs="Times New Roman"/>
          <w:noProof/>
          <w:sz w:val="20"/>
          <w:szCs w:val="20"/>
        </w:rPr>
      </w:pPr>
      <w:r w:rsidRPr="00F66078">
        <w:rPr>
          <w:rStyle w:val="FootnoteReference"/>
          <w:rFonts w:ascii="Times New Roman" w:hAnsi="Times New Roman" w:cs="Times New Roman"/>
          <w:sz w:val="20"/>
          <w:szCs w:val="20"/>
        </w:rPr>
        <w:footnoteRef/>
      </w:r>
      <w:r w:rsidRPr="00F66078">
        <w:rPr>
          <w:rFonts w:ascii="Times New Roman" w:hAnsi="Times New Roman" w:cs="Times New Roman"/>
          <w:sz w:val="20"/>
          <w:szCs w:val="20"/>
        </w:rPr>
        <w:t xml:space="preserve"> Skat. atsevišķu subjektu vai filiāļu noteikšanas kritērijus MSITS 2020 3.22.–3.23. punktā.</w:t>
      </w:r>
    </w:p>
  </w:footnote>
  <w:footnote w:id="29">
    <w:p w14:paraId="176A2D28" w14:textId="612E410B" w:rsidR="00E519B3" w:rsidRPr="00F66078" w:rsidRDefault="00E519B3" w:rsidP="00E519B3">
      <w:pPr>
        <w:jc w:val="both"/>
        <w:rPr>
          <w:rFonts w:ascii="Times New Roman" w:hAnsi="Times New Roman" w:cs="Times New Roman"/>
          <w:noProof/>
          <w:sz w:val="20"/>
          <w:szCs w:val="20"/>
        </w:rPr>
      </w:pPr>
      <w:r w:rsidRPr="00F66078">
        <w:rPr>
          <w:rStyle w:val="FootnoteReference"/>
          <w:rFonts w:ascii="Times New Roman" w:hAnsi="Times New Roman" w:cs="Times New Roman"/>
          <w:sz w:val="20"/>
          <w:szCs w:val="20"/>
        </w:rPr>
        <w:footnoteRef/>
      </w:r>
      <w:r w:rsidRPr="00F66078">
        <w:rPr>
          <w:rFonts w:ascii="Times New Roman" w:hAnsi="Times New Roman" w:cs="Times New Roman"/>
          <w:sz w:val="20"/>
          <w:szCs w:val="20"/>
        </w:rPr>
        <w:t xml:space="preserve"> Ja pakalpojumu sniegtu A valsts (piegādātāja) teritoriālajos ūdeņos, to uzskatītu par tādu, kas sniegts 2. veidā.</w:t>
      </w:r>
    </w:p>
  </w:footnote>
  <w:footnote w:id="30">
    <w:p w14:paraId="57A225F4" w14:textId="02E2F16C" w:rsidR="00E519B3" w:rsidRPr="00F66078" w:rsidRDefault="00E519B3" w:rsidP="00E519B3">
      <w:pPr>
        <w:jc w:val="both"/>
        <w:rPr>
          <w:rFonts w:ascii="Times New Roman" w:hAnsi="Times New Roman" w:cs="Times New Roman"/>
          <w:noProof/>
          <w:sz w:val="20"/>
          <w:szCs w:val="20"/>
        </w:rPr>
      </w:pPr>
      <w:r w:rsidRPr="00F66078">
        <w:rPr>
          <w:rStyle w:val="FootnoteReference"/>
          <w:rFonts w:ascii="Times New Roman" w:hAnsi="Times New Roman" w:cs="Times New Roman"/>
          <w:sz w:val="20"/>
          <w:szCs w:val="20"/>
        </w:rPr>
        <w:footnoteRef/>
      </w:r>
      <w:r w:rsidRPr="00F66078">
        <w:rPr>
          <w:rFonts w:ascii="Times New Roman" w:hAnsi="Times New Roman" w:cs="Times New Roman"/>
          <w:sz w:val="20"/>
          <w:szCs w:val="20"/>
        </w:rPr>
        <w:t xml:space="preserve"> Līdzīga ideja attiektos uz naftas platformām atklātā jūrā, ko var uzskatīt par patērētāja valsts teritorijas paplašinājumu. Pakalpojumus, ko sniedz naftas platformām atklātā jūrā, arī iegrāmatotu kā 1. veidā sniegtus pakalpojumus.</w:t>
      </w:r>
    </w:p>
  </w:footnote>
  <w:footnote w:id="31">
    <w:p w14:paraId="5733BD6B" w14:textId="2D185977" w:rsidR="00E519B3" w:rsidRPr="00E519B3" w:rsidRDefault="00E519B3" w:rsidP="00E519B3">
      <w:pPr>
        <w:jc w:val="both"/>
        <w:rPr>
          <w:rFonts w:ascii="Times New Roman" w:hAnsi="Times New Roman"/>
          <w:noProof/>
          <w:sz w:val="20"/>
          <w:szCs w:val="18"/>
        </w:rPr>
      </w:pPr>
      <w:r w:rsidRPr="00F66078">
        <w:rPr>
          <w:rStyle w:val="FootnoteReference"/>
          <w:rFonts w:ascii="Times New Roman" w:hAnsi="Times New Roman" w:cs="Times New Roman"/>
          <w:sz w:val="20"/>
          <w:szCs w:val="20"/>
        </w:rPr>
        <w:footnoteRef/>
      </w:r>
      <w:r w:rsidRPr="00F66078">
        <w:rPr>
          <w:rFonts w:ascii="Times New Roman" w:hAnsi="Times New Roman" w:cs="Times New Roman"/>
          <w:sz w:val="20"/>
          <w:szCs w:val="20"/>
        </w:rPr>
        <w:t xml:space="preserve"> Skat. MSITS 2020 2.62. punktu.</w:t>
      </w:r>
    </w:p>
  </w:footnote>
  <w:footnote w:id="32">
    <w:p w14:paraId="393D370F" w14:textId="00AE5686" w:rsidR="0075145F" w:rsidRPr="00F66078" w:rsidRDefault="0075145F" w:rsidP="0075145F">
      <w:pPr>
        <w:jc w:val="both"/>
        <w:rPr>
          <w:rFonts w:ascii="Times New Roman" w:hAnsi="Times New Roman" w:cs="Times New Roman"/>
          <w:noProof/>
          <w:sz w:val="20"/>
          <w:szCs w:val="20"/>
        </w:rPr>
      </w:pPr>
      <w:r w:rsidRPr="00F66078">
        <w:rPr>
          <w:rStyle w:val="FootnoteReference"/>
          <w:rFonts w:ascii="Times New Roman" w:hAnsi="Times New Roman" w:cs="Times New Roman"/>
          <w:sz w:val="20"/>
          <w:szCs w:val="20"/>
        </w:rPr>
        <w:footnoteRef/>
      </w:r>
      <w:r w:rsidRPr="00F66078">
        <w:rPr>
          <w:rFonts w:ascii="Times New Roman" w:hAnsi="Times New Roman" w:cs="Times New Roman"/>
          <w:sz w:val="20"/>
          <w:szCs w:val="20"/>
        </w:rPr>
        <w:t xml:space="preserve"> Attiecībā uz ES un EBTA valstīm Regula (ES) 2020/1197 paredz, ka preces jāizdala atbilstoši EBOPS 2010 detalizētajiem komponentiem. Starptautiskā pakalpojumu sniegšana ietver vienīgi pakalpojumu vērtības.</w:t>
      </w:r>
    </w:p>
  </w:footnote>
  <w:footnote w:id="33">
    <w:p w14:paraId="4DEFB59E" w14:textId="405CE3E8" w:rsidR="00A04D65" w:rsidRPr="00F66078" w:rsidRDefault="00A04D65" w:rsidP="006F5F85">
      <w:pPr>
        <w:keepNext/>
        <w:keepLines/>
        <w:jc w:val="both"/>
        <w:rPr>
          <w:rFonts w:ascii="Times New Roman" w:hAnsi="Times New Roman" w:cs="Times New Roman"/>
          <w:noProof/>
          <w:sz w:val="20"/>
          <w:szCs w:val="20"/>
        </w:rPr>
      </w:pPr>
      <w:r w:rsidRPr="00F66078">
        <w:rPr>
          <w:rStyle w:val="FootnoteReference"/>
          <w:rFonts w:ascii="Times New Roman" w:hAnsi="Times New Roman" w:cs="Times New Roman"/>
          <w:sz w:val="20"/>
          <w:szCs w:val="20"/>
        </w:rPr>
        <w:footnoteRef/>
      </w:r>
      <w:r w:rsidRPr="00F66078">
        <w:rPr>
          <w:rFonts w:ascii="Times New Roman" w:hAnsi="Times New Roman" w:cs="Times New Roman"/>
          <w:sz w:val="20"/>
          <w:szCs w:val="20"/>
        </w:rPr>
        <w:t xml:space="preserve"> Kā norādīts MSITS 2.62. punktā, jāietver vienīgi sniegtā pakalpojuma novērtējums (t. i., preču vērtība jāizslēdz). Turklāt, kā norādīts 2.1. iedaļā, ārvalstu kontrolēto subjektu patēriņu uzņēmējvalstīs (piemēram, preču un pakalpojumu kā ražošanas resursu iegādi) netraktē kā pakalpojumu starptautisko sniegšanu (nevienā no četriem pakalpojumu sniegšanas veidiem). Tomēr, kā precizēts 2.2.2.2. iedaļā, ja nav izveidots fizisks objekts (piemēram, saistīts uzņēmums vai birojs, kas nozīmē to, ka pakalpojumus sniedz vienīgi 4. veidā vai to sniegšanu saskaņā ar apakšuzņēmuma līgumiem pilnībā nodod kādam uzņēmumam būvniecības projekta īstenošanas teritorijā vai kādam uzņēmumam trešās valsts teritorijā), ārvalstu kontrolēto subjektu patēriņu uzņēmējvalstīs iegrāmato kā pakalpojumu sniegšanu 1. veidā.</w:t>
      </w:r>
    </w:p>
  </w:footnote>
  <w:footnote w:id="34">
    <w:p w14:paraId="72B19B58" w14:textId="114B62E1" w:rsidR="00A04D65" w:rsidRPr="00A04D65" w:rsidRDefault="00A04D65" w:rsidP="00A04D65">
      <w:pPr>
        <w:jc w:val="both"/>
        <w:rPr>
          <w:rFonts w:ascii="Times New Roman" w:hAnsi="Times New Roman"/>
          <w:noProof/>
          <w:sz w:val="20"/>
          <w:szCs w:val="18"/>
        </w:rPr>
      </w:pPr>
      <w:r w:rsidRPr="00F66078">
        <w:rPr>
          <w:rStyle w:val="FootnoteReference"/>
          <w:rFonts w:ascii="Times New Roman" w:hAnsi="Times New Roman" w:cs="Times New Roman"/>
          <w:sz w:val="20"/>
          <w:szCs w:val="20"/>
        </w:rPr>
        <w:footnoteRef/>
      </w:r>
      <w:r w:rsidRPr="00F66078">
        <w:rPr>
          <w:rFonts w:ascii="Times New Roman" w:hAnsi="Times New Roman" w:cs="Times New Roman"/>
          <w:sz w:val="20"/>
          <w:szCs w:val="20"/>
        </w:rPr>
        <w:t xml:space="preserve"> Kā norādīts iepriekš, sniedzot pakalpojumus kombinētajā veidā, praksē var būt grūti attiecināt vērtības daļu uz attiecīgo pakalpojumu sniegšanas veidu. Var izstrādāt praktiskas pieejas, piemēram, sadalot summu pēc birojā nostrādāto stundu skaita (šajā gadījumā atbilstoši 1. veidam) un klienta apmeklēšanas laikā nostrādāto stundu skaita (atbilstoši 4. veidam) vai attiecīgajām izmaksām. Plašāki norādījumi par kombinētās pakalpojumu sniegšanas traktēšanu sniegti šīs rokasgrāmatas otrajā izdevumā.</w:t>
      </w:r>
    </w:p>
  </w:footnote>
  <w:footnote w:id="35">
    <w:p w14:paraId="00533643" w14:textId="6A994B93" w:rsidR="005A27C4" w:rsidRPr="00F66078" w:rsidRDefault="005A27C4" w:rsidP="005A27C4">
      <w:pPr>
        <w:jc w:val="both"/>
        <w:rPr>
          <w:rFonts w:ascii="Times New Roman" w:hAnsi="Times New Roman" w:cs="Times New Roman"/>
          <w:noProof/>
          <w:sz w:val="20"/>
          <w:szCs w:val="20"/>
        </w:rPr>
      </w:pPr>
      <w:r w:rsidRPr="00F66078">
        <w:rPr>
          <w:rStyle w:val="FootnoteReference"/>
          <w:rFonts w:ascii="Times New Roman" w:hAnsi="Times New Roman" w:cs="Times New Roman"/>
          <w:sz w:val="20"/>
          <w:szCs w:val="20"/>
        </w:rPr>
        <w:footnoteRef/>
      </w:r>
      <w:r w:rsidR="006974AA">
        <w:rPr>
          <w:rFonts w:ascii="Times New Roman" w:hAnsi="Times New Roman" w:cs="Times New Roman"/>
          <w:sz w:val="20"/>
          <w:szCs w:val="20"/>
        </w:rPr>
        <w:t> </w:t>
      </w:r>
      <w:r w:rsidRPr="00F66078">
        <w:rPr>
          <w:rFonts w:ascii="Times New Roman" w:hAnsi="Times New Roman" w:cs="Times New Roman"/>
          <w:sz w:val="20"/>
          <w:szCs w:val="20"/>
        </w:rPr>
        <w:t>Tomēr, ņemot vērā, ka pakalpojumu pārdevēji ir personas, uz kurām attiecas 4. veids, analītikas un monitoringa kontekstā būtu lietderīgi apkopot datus par viņu pārvietošanos.</w:t>
      </w:r>
    </w:p>
  </w:footnote>
  <w:footnote w:id="36">
    <w:p w14:paraId="560E43C2" w14:textId="3234CB47" w:rsidR="00EB1B26" w:rsidRPr="00F66078" w:rsidRDefault="00EB1B26" w:rsidP="00EB1B26">
      <w:pPr>
        <w:jc w:val="both"/>
        <w:rPr>
          <w:rFonts w:ascii="Times New Roman" w:hAnsi="Times New Roman" w:cs="Times New Roman"/>
          <w:noProof/>
          <w:sz w:val="20"/>
          <w:szCs w:val="20"/>
        </w:rPr>
      </w:pPr>
      <w:r w:rsidRPr="00F66078">
        <w:rPr>
          <w:rStyle w:val="FootnoteReference"/>
          <w:rFonts w:ascii="Times New Roman" w:hAnsi="Times New Roman" w:cs="Times New Roman"/>
          <w:sz w:val="20"/>
          <w:szCs w:val="20"/>
        </w:rPr>
        <w:footnoteRef/>
      </w:r>
      <w:r w:rsidRPr="00F66078">
        <w:rPr>
          <w:rFonts w:ascii="Times New Roman" w:hAnsi="Times New Roman" w:cs="Times New Roman"/>
          <w:sz w:val="20"/>
          <w:szCs w:val="20"/>
        </w:rPr>
        <w:t xml:space="preserve"> Ja patērētājs ir mājsaimniecība/privātpersona.</w:t>
      </w:r>
    </w:p>
  </w:footnote>
  <w:footnote w:id="37">
    <w:p w14:paraId="50C2A825" w14:textId="12FF76A8" w:rsidR="00EB1B26" w:rsidRPr="00876652" w:rsidRDefault="00EB1B26" w:rsidP="00876652">
      <w:pPr>
        <w:jc w:val="both"/>
        <w:rPr>
          <w:rFonts w:ascii="Times New Roman" w:hAnsi="Times New Roman"/>
          <w:noProof/>
          <w:sz w:val="20"/>
          <w:szCs w:val="18"/>
        </w:rPr>
      </w:pPr>
      <w:r w:rsidRPr="00F66078">
        <w:rPr>
          <w:rStyle w:val="FootnoteReference"/>
          <w:rFonts w:ascii="Times New Roman" w:hAnsi="Times New Roman" w:cs="Times New Roman"/>
          <w:sz w:val="20"/>
          <w:szCs w:val="20"/>
        </w:rPr>
        <w:footnoteRef/>
      </w:r>
      <w:r w:rsidRPr="00F66078">
        <w:rPr>
          <w:rFonts w:ascii="Times New Roman" w:hAnsi="Times New Roman" w:cs="Times New Roman"/>
          <w:sz w:val="20"/>
          <w:szCs w:val="20"/>
        </w:rPr>
        <w:t xml:space="preserve"> Apsekojumi par ārējo </w:t>
      </w:r>
      <w:r w:rsidRPr="00F66078">
        <w:rPr>
          <w:rFonts w:ascii="Times New Roman" w:hAnsi="Times New Roman" w:cs="Times New Roman"/>
          <w:i/>
          <w:iCs/>
          <w:sz w:val="20"/>
          <w:szCs w:val="20"/>
        </w:rPr>
        <w:t>FATS</w:t>
      </w:r>
      <w:r w:rsidRPr="00F66078">
        <w:rPr>
          <w:rFonts w:ascii="Times New Roman" w:hAnsi="Times New Roman" w:cs="Times New Roman"/>
          <w:sz w:val="20"/>
          <w:szCs w:val="20"/>
        </w:rPr>
        <w:t xml:space="preserve"> varētu sniegt vairāk informācijas par to uzņēmuma iekšienē pārcelto personu skaitu, kuras strādā ārvalstī izveidotajā juristu firmas filiālē.</w:t>
      </w:r>
    </w:p>
  </w:footnote>
  <w:footnote w:id="38">
    <w:p w14:paraId="2C8AD115" w14:textId="7F6B7DB5" w:rsidR="006553B0" w:rsidRPr="00F66078" w:rsidRDefault="006553B0" w:rsidP="006553B0">
      <w:pPr>
        <w:jc w:val="both"/>
        <w:rPr>
          <w:rFonts w:ascii="Times New Roman" w:hAnsi="Times New Roman" w:cs="Times New Roman"/>
          <w:noProof/>
          <w:sz w:val="20"/>
          <w:szCs w:val="20"/>
        </w:rPr>
      </w:pPr>
      <w:r w:rsidRPr="00F66078">
        <w:rPr>
          <w:rStyle w:val="FootnoteReference"/>
          <w:rFonts w:ascii="Times New Roman" w:hAnsi="Times New Roman" w:cs="Times New Roman"/>
          <w:sz w:val="20"/>
          <w:szCs w:val="20"/>
        </w:rPr>
        <w:footnoteRef/>
      </w:r>
      <w:r w:rsidRPr="00F66078">
        <w:rPr>
          <w:rFonts w:ascii="Times New Roman" w:hAnsi="Times New Roman" w:cs="Times New Roman"/>
          <w:sz w:val="20"/>
          <w:szCs w:val="20"/>
        </w:rPr>
        <w:t xml:space="preserve"> Daudzos gadījumos var būt noteikts pienākums izveidot pagaidu fizisku biroju (nodibināt komerciālo klātbūtni), lai īstenotu būvniecības projektus. Lai īstenotu īsus projektus (kuru īstenošanas laiks nepārsniedz 1 gadu) Eiropas Savienībā (ko īsteno kāds ES rezidents uzņēmums), ne vienmēr jānodibina komerciāla klātbūtne.</w:t>
      </w:r>
    </w:p>
  </w:footnote>
  <w:footnote w:id="39">
    <w:p w14:paraId="3FDE09AA" w14:textId="560BB27C" w:rsidR="00A52158" w:rsidRPr="00571483" w:rsidRDefault="00A52158" w:rsidP="00571483">
      <w:pPr>
        <w:jc w:val="both"/>
        <w:rPr>
          <w:rFonts w:ascii="Times New Roman" w:hAnsi="Times New Roman"/>
          <w:noProof/>
          <w:sz w:val="20"/>
          <w:szCs w:val="18"/>
        </w:rPr>
      </w:pPr>
      <w:r>
        <w:rPr>
          <w:rStyle w:val="FootnoteReference"/>
        </w:rPr>
        <w:footnoteRef/>
      </w:r>
      <w:r>
        <w:t xml:space="preserve"> </w:t>
      </w:r>
      <w:r>
        <w:rPr>
          <w:rFonts w:ascii="Times New Roman" w:hAnsi="Times New Roman"/>
          <w:sz w:val="20"/>
        </w:rPr>
        <w:t>Skat.: https://www.oecd.org/sdd/its/Handbook-on-Measuring-Digital-Trade-Version-1.pdf</w:t>
      </w:r>
    </w:p>
  </w:footnote>
  <w:footnote w:id="40">
    <w:p w14:paraId="621619D8" w14:textId="064F9A23" w:rsidR="00D32359" w:rsidRPr="00D32359" w:rsidRDefault="00D32359" w:rsidP="00D32359">
      <w:pPr>
        <w:jc w:val="both"/>
        <w:rPr>
          <w:rFonts w:ascii="Times New Roman" w:hAnsi="Times New Roman"/>
          <w:noProof/>
          <w:sz w:val="20"/>
          <w:szCs w:val="18"/>
        </w:rPr>
      </w:pPr>
      <w:r>
        <w:rPr>
          <w:rStyle w:val="FootnoteReference"/>
        </w:rPr>
        <w:footnoteRef/>
      </w:r>
      <w:r>
        <w:t xml:space="preserve"> </w:t>
      </w:r>
      <w:r>
        <w:rPr>
          <w:rFonts w:ascii="Times New Roman" w:hAnsi="Times New Roman"/>
          <w:sz w:val="20"/>
        </w:rPr>
        <w:t xml:space="preserve">Digitālā tirdzniecība ietver vienīgi maksas </w:t>
      </w:r>
      <w:r>
        <w:rPr>
          <w:rFonts w:ascii="Times New Roman" w:hAnsi="Times New Roman"/>
          <w:i/>
          <w:iCs/>
          <w:sz w:val="20"/>
        </w:rPr>
        <w:t>DIP</w:t>
      </w:r>
      <w:r>
        <w:rPr>
          <w:rFonts w:ascii="Times New Roman" w:hAnsi="Times New Roman"/>
          <w:sz w:val="20"/>
        </w:rPr>
        <w:t xml:space="preserve"> (</w:t>
      </w:r>
      <w:r>
        <w:rPr>
          <w:rFonts w:ascii="Times New Roman" w:hAnsi="Times New Roman"/>
          <w:i/>
          <w:iCs/>
          <w:sz w:val="20"/>
        </w:rPr>
        <w:t>OECD</w:t>
      </w:r>
      <w:r>
        <w:rPr>
          <w:rFonts w:ascii="Times New Roman" w:hAnsi="Times New Roman"/>
          <w:sz w:val="20"/>
        </w:rPr>
        <w:t>-PTO-SVF Rokasgrāmata).</w:t>
      </w:r>
    </w:p>
  </w:footnote>
  <w:footnote w:id="41">
    <w:p w14:paraId="154D6F88" w14:textId="1DAF4266" w:rsidR="007E5C20" w:rsidRPr="00DD01B8" w:rsidRDefault="007E5C20" w:rsidP="007E5C20">
      <w:pPr>
        <w:jc w:val="both"/>
        <w:rPr>
          <w:rFonts w:ascii="Times New Roman" w:hAnsi="Times New Roman" w:cs="Times New Roman"/>
          <w:noProof/>
          <w:sz w:val="20"/>
          <w:szCs w:val="20"/>
        </w:rPr>
      </w:pPr>
      <w:r w:rsidRPr="00DD01B8">
        <w:rPr>
          <w:rStyle w:val="FootnoteReference"/>
          <w:rFonts w:ascii="Times New Roman" w:hAnsi="Times New Roman" w:cs="Times New Roman"/>
          <w:sz w:val="20"/>
          <w:szCs w:val="20"/>
        </w:rPr>
        <w:footnoteRef/>
      </w:r>
      <w:r w:rsidRPr="00DD01B8">
        <w:rPr>
          <w:rFonts w:ascii="Times New Roman" w:hAnsi="Times New Roman" w:cs="Times New Roman"/>
          <w:sz w:val="20"/>
          <w:szCs w:val="20"/>
        </w:rPr>
        <w:t xml:space="preserve"> Starpniecības pakalpojumus iegrāmato gan attiecībā uz platformām, ar kuru starpniecību nodrošina preces, gan uz platformām, ar kuru starpniecību sniedz pakalpojumus, ja tās ir maksas platformas.</w:t>
      </w:r>
    </w:p>
  </w:footnote>
  <w:footnote w:id="42">
    <w:p w14:paraId="409EF3FB" w14:textId="20ED3351" w:rsidR="007E5C20" w:rsidRPr="00DD01B8" w:rsidRDefault="007E5C20" w:rsidP="008C69D2">
      <w:pPr>
        <w:jc w:val="both"/>
        <w:rPr>
          <w:rFonts w:ascii="Times New Roman" w:hAnsi="Times New Roman" w:cs="Times New Roman"/>
          <w:noProof/>
          <w:sz w:val="20"/>
          <w:szCs w:val="20"/>
        </w:rPr>
      </w:pPr>
      <w:r w:rsidRPr="00DD01B8">
        <w:rPr>
          <w:rStyle w:val="FootnoteReference"/>
          <w:rFonts w:ascii="Times New Roman" w:hAnsi="Times New Roman" w:cs="Times New Roman"/>
          <w:sz w:val="20"/>
          <w:szCs w:val="20"/>
        </w:rPr>
        <w:footnoteRef/>
      </w:r>
      <w:r w:rsidRPr="00DD01B8">
        <w:rPr>
          <w:rFonts w:ascii="Times New Roman" w:hAnsi="Times New Roman" w:cs="Times New Roman"/>
          <w:sz w:val="20"/>
          <w:szCs w:val="20"/>
        </w:rPr>
        <w:t xml:space="preserve"> Skat. pārskatu par iespējamajiem gadījumiem </w:t>
      </w:r>
      <w:r w:rsidRPr="00DD01B8">
        <w:rPr>
          <w:rFonts w:ascii="Times New Roman" w:hAnsi="Times New Roman" w:cs="Times New Roman"/>
          <w:i/>
          <w:iCs/>
          <w:sz w:val="20"/>
          <w:szCs w:val="20"/>
        </w:rPr>
        <w:t>OECD</w:t>
      </w:r>
      <w:r w:rsidRPr="00DD01B8">
        <w:rPr>
          <w:rFonts w:ascii="Times New Roman" w:hAnsi="Times New Roman" w:cs="Times New Roman"/>
          <w:sz w:val="20"/>
          <w:szCs w:val="20"/>
        </w:rPr>
        <w:t>-PTO-SVF Digitālās tirdzniecības novērtēšanas rokasgrāmatas 5.1. tabulā.</w:t>
      </w:r>
    </w:p>
  </w:footnote>
  <w:footnote w:id="43">
    <w:p w14:paraId="3390373F" w14:textId="1FA06F2D" w:rsidR="00FC3B06" w:rsidRPr="008C69D2" w:rsidRDefault="00FC3B06" w:rsidP="008C69D2">
      <w:pPr>
        <w:jc w:val="both"/>
        <w:rPr>
          <w:rFonts w:ascii="Times New Roman" w:hAnsi="Times New Roman"/>
          <w:noProof/>
          <w:sz w:val="20"/>
          <w:szCs w:val="18"/>
        </w:rPr>
      </w:pPr>
      <w:r w:rsidRPr="00DD01B8">
        <w:rPr>
          <w:rStyle w:val="FootnoteReference"/>
          <w:rFonts w:ascii="Times New Roman" w:hAnsi="Times New Roman" w:cs="Times New Roman"/>
          <w:sz w:val="20"/>
          <w:szCs w:val="20"/>
        </w:rPr>
        <w:footnoteRef/>
      </w:r>
      <w:r w:rsidRPr="00DD01B8">
        <w:rPr>
          <w:rFonts w:ascii="Times New Roman" w:hAnsi="Times New Roman" w:cs="Times New Roman"/>
          <w:sz w:val="20"/>
          <w:szCs w:val="20"/>
        </w:rPr>
        <w:t xml:space="preserve"> Saskaņā ar provizoriskajiem norādījumiem starpniecības maksas par pakalpojumiem, ko sniedz ar </w:t>
      </w:r>
      <w:r w:rsidRPr="00DD01B8">
        <w:rPr>
          <w:rFonts w:ascii="Times New Roman" w:hAnsi="Times New Roman" w:cs="Times New Roman"/>
          <w:i/>
          <w:iCs/>
          <w:sz w:val="20"/>
          <w:szCs w:val="20"/>
        </w:rPr>
        <w:t>DIP</w:t>
      </w:r>
      <w:r w:rsidRPr="00DD01B8">
        <w:rPr>
          <w:rFonts w:ascii="Times New Roman" w:hAnsi="Times New Roman" w:cs="Times New Roman"/>
          <w:sz w:val="20"/>
          <w:szCs w:val="20"/>
        </w:rPr>
        <w:t xml:space="preserve"> starpniecību, klasificē nozarē, kuras pakalpojumus šīs platformas nodrošina ar starpniecību. Skat. </w:t>
      </w:r>
      <w:r w:rsidRPr="00DD01B8">
        <w:rPr>
          <w:rFonts w:ascii="Times New Roman" w:hAnsi="Times New Roman" w:cs="Times New Roman"/>
          <w:i/>
          <w:iCs/>
          <w:sz w:val="20"/>
          <w:szCs w:val="20"/>
        </w:rPr>
        <w:t>OECD</w:t>
      </w:r>
      <w:r w:rsidRPr="00DD01B8">
        <w:rPr>
          <w:rFonts w:ascii="Times New Roman" w:hAnsi="Times New Roman" w:cs="Times New Roman"/>
          <w:sz w:val="20"/>
          <w:szCs w:val="20"/>
        </w:rPr>
        <w:t>-PTO-SVF Digitālās tirdzniecības novērtēšanas rokasgrāmatas 4.2. ieteikumu.</w:t>
      </w:r>
    </w:p>
  </w:footnote>
  <w:footnote w:id="44">
    <w:p w14:paraId="5EC98ADA" w14:textId="3782CA24" w:rsidR="0017473F" w:rsidRPr="00DD01B8" w:rsidRDefault="0017473F" w:rsidP="0017473F">
      <w:pPr>
        <w:jc w:val="both"/>
        <w:rPr>
          <w:rFonts w:ascii="Times New Roman" w:hAnsi="Times New Roman" w:cs="Times New Roman"/>
          <w:noProof/>
          <w:sz w:val="20"/>
          <w:szCs w:val="18"/>
        </w:rPr>
      </w:pPr>
      <w:r w:rsidRPr="00DD01B8">
        <w:rPr>
          <w:rStyle w:val="FootnoteReference"/>
          <w:rFonts w:ascii="Times New Roman" w:hAnsi="Times New Roman" w:cs="Times New Roman"/>
        </w:rPr>
        <w:footnoteRef/>
      </w:r>
      <w:r w:rsidRPr="00DD01B8">
        <w:rPr>
          <w:rFonts w:ascii="Times New Roman" w:hAnsi="Times New Roman" w:cs="Times New Roman"/>
        </w:rPr>
        <w:t xml:space="preserve"> </w:t>
      </w:r>
      <w:r w:rsidRPr="00DD01B8">
        <w:rPr>
          <w:rFonts w:ascii="Times New Roman" w:hAnsi="Times New Roman" w:cs="Times New Roman"/>
          <w:sz w:val="20"/>
        </w:rPr>
        <w:t>Starptautiskā standartizētā visu saimnieciskās darbības veidu klasifikācija (</w:t>
      </w:r>
      <w:r w:rsidRPr="00DD01B8">
        <w:rPr>
          <w:rFonts w:ascii="Times New Roman" w:hAnsi="Times New Roman" w:cs="Times New Roman"/>
          <w:i/>
          <w:iCs/>
          <w:sz w:val="20"/>
        </w:rPr>
        <w:t>ISIC</w:t>
      </w:r>
      <w:r w:rsidRPr="00DD01B8">
        <w:rPr>
          <w:rFonts w:ascii="Times New Roman" w:hAnsi="Times New Roman" w:cs="Times New Roman"/>
          <w:sz w:val="20"/>
        </w:rPr>
        <w:t xml:space="preserve"> 4. red.) varētu palīdzēt identificēt digitālos starpniekus, proti, 62. un 63. nodaļā uzskaitītos uzņēmumus.</w:t>
      </w:r>
    </w:p>
  </w:footnote>
  <w:footnote w:id="45">
    <w:p w14:paraId="58438EA0" w14:textId="0862E04C" w:rsidR="007E22CA" w:rsidRPr="00DD01B8" w:rsidRDefault="007E22CA" w:rsidP="007E22CA">
      <w:pPr>
        <w:jc w:val="both"/>
        <w:rPr>
          <w:rFonts w:ascii="Times New Roman" w:hAnsi="Times New Roman" w:cs="Times New Roman"/>
          <w:noProof/>
          <w:sz w:val="20"/>
          <w:szCs w:val="20"/>
        </w:rPr>
      </w:pPr>
      <w:r w:rsidRPr="00DD01B8">
        <w:rPr>
          <w:rStyle w:val="FootnoteReference"/>
          <w:rFonts w:ascii="Times New Roman" w:hAnsi="Times New Roman" w:cs="Times New Roman"/>
          <w:sz w:val="20"/>
          <w:szCs w:val="20"/>
        </w:rPr>
        <w:footnoteRef/>
      </w:r>
      <w:r w:rsidRPr="00DD01B8">
        <w:rPr>
          <w:rFonts w:ascii="Times New Roman" w:hAnsi="Times New Roman" w:cs="Times New Roman"/>
          <w:sz w:val="20"/>
          <w:szCs w:val="20"/>
        </w:rPr>
        <w:t xml:space="preserve"> Padomes 1993. gada 15. marta Regula (EEK) Nr. 696/93 par statistikas vienībām ražošanas sistēmas novērošanai un analīzei Kopienā un Eiropas Parlamenta un Padomes 2019. gada 27. novembra Regula (ES) 2019/2152 par Eiropas uzņēmējdarbības statistiku.</w:t>
      </w:r>
    </w:p>
  </w:footnote>
  <w:footnote w:id="46">
    <w:p w14:paraId="77BD9C9A" w14:textId="1D177D49" w:rsidR="001E4783" w:rsidRPr="00DD01B8" w:rsidRDefault="001E4783" w:rsidP="001E4783">
      <w:pPr>
        <w:jc w:val="both"/>
        <w:rPr>
          <w:rFonts w:ascii="Times New Roman" w:hAnsi="Times New Roman" w:cs="Times New Roman"/>
          <w:noProof/>
          <w:sz w:val="20"/>
          <w:szCs w:val="20"/>
        </w:rPr>
      </w:pPr>
      <w:r w:rsidRPr="00DD01B8">
        <w:rPr>
          <w:rStyle w:val="FootnoteReference"/>
          <w:rFonts w:ascii="Times New Roman" w:hAnsi="Times New Roman" w:cs="Times New Roman"/>
          <w:sz w:val="20"/>
          <w:szCs w:val="20"/>
        </w:rPr>
        <w:footnoteRef/>
      </w:r>
      <w:r w:rsidRPr="00DD01B8">
        <w:rPr>
          <w:rFonts w:ascii="Times New Roman" w:hAnsi="Times New Roman" w:cs="Times New Roman"/>
          <w:sz w:val="20"/>
          <w:szCs w:val="20"/>
        </w:rPr>
        <w:t xml:space="preserve"> Regulā par Eiropas uzņēmējdarbības statistiku (Regula (ES) 2019/2152) uzņēmums definēts kā </w:t>
      </w:r>
      <w:r w:rsidRPr="00DD01B8">
        <w:rPr>
          <w:rFonts w:ascii="Times New Roman" w:hAnsi="Times New Roman" w:cs="Times New Roman"/>
          <w:i/>
          <w:iCs/>
          <w:sz w:val="20"/>
          <w:szCs w:val="20"/>
        </w:rPr>
        <w:t>FATS</w:t>
      </w:r>
      <w:r w:rsidRPr="00DD01B8">
        <w:rPr>
          <w:rFonts w:ascii="Times New Roman" w:hAnsi="Times New Roman" w:cs="Times New Roman"/>
          <w:sz w:val="20"/>
          <w:szCs w:val="20"/>
        </w:rPr>
        <w:t xml:space="preserve"> statistikā izmantojamā statistikas vienība.</w:t>
      </w:r>
    </w:p>
  </w:footnote>
  <w:footnote w:id="47">
    <w:p w14:paraId="7B20D76F" w14:textId="5E716E31" w:rsidR="001E4783" w:rsidRPr="00DD01B8" w:rsidRDefault="001E4783" w:rsidP="001E4783">
      <w:pPr>
        <w:jc w:val="both"/>
        <w:rPr>
          <w:rFonts w:ascii="Times New Roman" w:hAnsi="Times New Roman" w:cs="Times New Roman"/>
          <w:noProof/>
          <w:sz w:val="20"/>
          <w:szCs w:val="20"/>
        </w:rPr>
      </w:pPr>
      <w:r w:rsidRPr="00DD01B8">
        <w:rPr>
          <w:rStyle w:val="FootnoteReference"/>
          <w:rFonts w:ascii="Times New Roman" w:hAnsi="Times New Roman" w:cs="Times New Roman"/>
          <w:sz w:val="20"/>
          <w:szCs w:val="20"/>
        </w:rPr>
        <w:footnoteRef/>
      </w:r>
      <w:r w:rsidRPr="00DD01B8">
        <w:rPr>
          <w:rFonts w:ascii="Times New Roman" w:hAnsi="Times New Roman" w:cs="Times New Roman"/>
          <w:sz w:val="20"/>
          <w:szCs w:val="20"/>
        </w:rPr>
        <w:t xml:space="preserve"> Plašāka informācija sniegta BPM6 un 2010. gada Starptautiskās pakalpojumu tirdzniecības statistikas rokasgrāmatā (3.4.–3.31. punkts).</w:t>
      </w:r>
    </w:p>
  </w:footnote>
  <w:footnote w:id="48">
    <w:p w14:paraId="1A2B5A20" w14:textId="33EF85C2" w:rsidR="001E4783" w:rsidRPr="001E4783" w:rsidRDefault="001E4783" w:rsidP="001E4783">
      <w:pPr>
        <w:jc w:val="both"/>
        <w:rPr>
          <w:rFonts w:ascii="Times New Roman" w:hAnsi="Times New Roman"/>
          <w:noProof/>
          <w:sz w:val="20"/>
          <w:szCs w:val="18"/>
        </w:rPr>
      </w:pPr>
      <w:r w:rsidRPr="00DD01B8">
        <w:rPr>
          <w:rStyle w:val="FootnoteReference"/>
          <w:rFonts w:ascii="Times New Roman" w:hAnsi="Times New Roman" w:cs="Times New Roman"/>
          <w:sz w:val="20"/>
          <w:szCs w:val="20"/>
        </w:rPr>
        <w:footnoteRef/>
      </w:r>
      <w:r w:rsidRPr="00DD01B8">
        <w:rPr>
          <w:rFonts w:ascii="Times New Roman" w:hAnsi="Times New Roman" w:cs="Times New Roman"/>
          <w:sz w:val="20"/>
          <w:szCs w:val="20"/>
        </w:rPr>
        <w:t xml:space="preserve"> Eiropas Parlamenta un Padomes Regula (ES) Nr. 549/2013 par Eiropas nacionālo un reģionālo kontu sistēmu Eiropas Savienībā (OV, L 174, 26.06.2013., 1.–727. lpp.)</w:t>
      </w:r>
    </w:p>
  </w:footnote>
  <w:footnote w:id="49">
    <w:p w14:paraId="44CECB4C" w14:textId="6053F7BD" w:rsidR="002F4E81" w:rsidRPr="00DD01B8" w:rsidRDefault="002F4E81" w:rsidP="002F4E81">
      <w:pPr>
        <w:jc w:val="both"/>
        <w:rPr>
          <w:rFonts w:ascii="Times New Roman" w:hAnsi="Times New Roman" w:cs="Times New Roman"/>
          <w:noProof/>
          <w:sz w:val="20"/>
          <w:szCs w:val="20"/>
        </w:rPr>
      </w:pPr>
      <w:r w:rsidRPr="00DD01B8">
        <w:rPr>
          <w:rStyle w:val="FootnoteReference"/>
          <w:rFonts w:ascii="Times New Roman" w:hAnsi="Times New Roman" w:cs="Times New Roman"/>
          <w:sz w:val="20"/>
          <w:szCs w:val="20"/>
        </w:rPr>
        <w:footnoteRef/>
      </w:r>
      <w:r w:rsidRPr="00DD01B8">
        <w:rPr>
          <w:rFonts w:ascii="Times New Roman" w:hAnsi="Times New Roman" w:cs="Times New Roman"/>
          <w:sz w:val="20"/>
          <w:szCs w:val="20"/>
        </w:rPr>
        <w:t xml:space="preserve"> https://unstats.un.org/unsd/nationalaccount/docs/sna2008.pdf</w:t>
      </w:r>
    </w:p>
  </w:footnote>
  <w:footnote w:id="50">
    <w:p w14:paraId="58C1ADB6" w14:textId="1C201419" w:rsidR="002F4E81" w:rsidRPr="002F4E81" w:rsidRDefault="002F4E81" w:rsidP="002F4E81">
      <w:pPr>
        <w:jc w:val="both"/>
        <w:rPr>
          <w:rFonts w:ascii="Times New Roman" w:hAnsi="Times New Roman"/>
          <w:noProof/>
          <w:sz w:val="20"/>
          <w:szCs w:val="18"/>
        </w:rPr>
      </w:pPr>
      <w:r w:rsidRPr="00DD01B8">
        <w:rPr>
          <w:rStyle w:val="FootnoteReference"/>
          <w:rFonts w:ascii="Times New Roman" w:hAnsi="Times New Roman" w:cs="Times New Roman"/>
          <w:sz w:val="20"/>
          <w:szCs w:val="20"/>
        </w:rPr>
        <w:footnoteRef/>
      </w:r>
      <w:r w:rsidR="00DD01B8" w:rsidRPr="00DD01B8">
        <w:rPr>
          <w:rFonts w:ascii="Times New Roman" w:hAnsi="Times New Roman" w:cs="Times New Roman"/>
          <w:sz w:val="20"/>
          <w:szCs w:val="20"/>
        </w:rPr>
        <w:t> </w:t>
      </w:r>
      <w:r w:rsidRPr="00DD01B8">
        <w:rPr>
          <w:rFonts w:ascii="Times New Roman" w:hAnsi="Times New Roman" w:cs="Times New Roman"/>
          <w:sz w:val="20"/>
          <w:szCs w:val="20"/>
        </w:rPr>
        <w:t>https://unstats.un.org/unsd/tradeserv/TFSITS/msits2010/docs/MSITS%202010%20M86%20(E)%20web.pdf#page=36</w:t>
      </w:r>
    </w:p>
  </w:footnote>
  <w:footnote w:id="51">
    <w:p w14:paraId="1FBD3554" w14:textId="77777777" w:rsidR="008B3C43" w:rsidRPr="006800E4" w:rsidRDefault="008B3C43" w:rsidP="008B3C43">
      <w:pPr>
        <w:jc w:val="both"/>
        <w:rPr>
          <w:rFonts w:ascii="Times New Roman" w:hAnsi="Times New Roman" w:cs="Times New Roman"/>
          <w:noProof/>
          <w:sz w:val="20"/>
          <w:szCs w:val="18"/>
        </w:rPr>
      </w:pPr>
      <w:r w:rsidRPr="006800E4">
        <w:rPr>
          <w:rStyle w:val="FootnoteReference"/>
          <w:rFonts w:ascii="Times New Roman" w:hAnsi="Times New Roman" w:cs="Times New Roman"/>
        </w:rPr>
        <w:footnoteRef/>
      </w:r>
      <w:r w:rsidRPr="006800E4">
        <w:rPr>
          <w:rFonts w:ascii="Times New Roman" w:hAnsi="Times New Roman" w:cs="Times New Roman"/>
        </w:rPr>
        <w:t xml:space="preserve"> </w:t>
      </w:r>
      <w:r w:rsidRPr="006800E4">
        <w:rPr>
          <w:rFonts w:ascii="Times New Roman" w:hAnsi="Times New Roman" w:cs="Times New Roman"/>
          <w:sz w:val="20"/>
        </w:rPr>
        <w:t>Regulas par Eiropas uzņēmējdarbības statistiku (Komisijas Īstenošanas regula (ES) 2020/1197) īstenošanas aktā noteikts, ka jāziņo par kopējo pakalpojumu starptautisko sniegšanu. Regulas VI pielikumā tas definēts šādi:</w:t>
      </w:r>
    </w:p>
    <w:p w14:paraId="38B39CFA" w14:textId="77777777" w:rsidR="008B3C43" w:rsidRPr="006800E4" w:rsidRDefault="008B3C43" w:rsidP="008B3C43">
      <w:pPr>
        <w:jc w:val="both"/>
        <w:rPr>
          <w:rFonts w:ascii="Times New Roman" w:hAnsi="Times New Roman" w:cs="Times New Roman"/>
          <w:noProof/>
          <w:sz w:val="20"/>
          <w:szCs w:val="18"/>
        </w:rPr>
      </w:pPr>
      <w:r w:rsidRPr="006800E4">
        <w:rPr>
          <w:rFonts w:ascii="Times New Roman" w:hAnsi="Times New Roman" w:cs="Times New Roman"/>
          <w:sz w:val="20"/>
        </w:rPr>
        <w:t>“Starptautiskā pakalpojumu sniegšana ietver:</w:t>
      </w:r>
    </w:p>
    <w:p w14:paraId="0D539077" w14:textId="77777777" w:rsidR="00340E95" w:rsidRPr="006800E4" w:rsidRDefault="008B3C43" w:rsidP="003354F3">
      <w:pPr>
        <w:pStyle w:val="ListParagraph"/>
        <w:numPr>
          <w:ilvl w:val="0"/>
          <w:numId w:val="21"/>
        </w:numPr>
        <w:ind w:left="426" w:hanging="284"/>
        <w:jc w:val="both"/>
        <w:rPr>
          <w:rFonts w:ascii="Times New Roman" w:hAnsi="Times New Roman" w:cs="Times New Roman"/>
          <w:noProof/>
          <w:sz w:val="20"/>
          <w:szCs w:val="18"/>
        </w:rPr>
      </w:pPr>
      <w:r w:rsidRPr="006800E4">
        <w:rPr>
          <w:rFonts w:ascii="Times New Roman" w:hAnsi="Times New Roman" w:cs="Times New Roman"/>
          <w:sz w:val="20"/>
        </w:rPr>
        <w:t>pakalpojumu tirdzniecību starp rezidentiem un nerezidentiem (atbilst 1., 2. un 4. veidam, kā definēts 2. iedaļas II punktā) un</w:t>
      </w:r>
    </w:p>
    <w:p w14:paraId="73EF7A0F" w14:textId="0E4F2538" w:rsidR="008B3C43" w:rsidRPr="006800E4" w:rsidRDefault="008B3C43" w:rsidP="003354F3">
      <w:pPr>
        <w:pStyle w:val="ListParagraph"/>
        <w:numPr>
          <w:ilvl w:val="0"/>
          <w:numId w:val="21"/>
        </w:numPr>
        <w:ind w:left="426" w:hanging="284"/>
        <w:jc w:val="both"/>
        <w:rPr>
          <w:rFonts w:ascii="Times New Roman" w:hAnsi="Times New Roman" w:cs="Times New Roman"/>
          <w:noProof/>
          <w:sz w:val="20"/>
          <w:szCs w:val="18"/>
        </w:rPr>
      </w:pPr>
      <w:r w:rsidRPr="006800E4">
        <w:rPr>
          <w:rFonts w:ascii="Times New Roman" w:hAnsi="Times New Roman" w:cs="Times New Roman"/>
          <w:sz w:val="20"/>
        </w:rPr>
        <w:t>pakalpojumu sniegšanu ar ārvalstu saistītu uzņēmumu starpniecību (atbilst 3. veidam, kā definēts 2. iedaļas II punktā).”</w:t>
      </w:r>
    </w:p>
    <w:p w14:paraId="689C6A2F" w14:textId="58757C02" w:rsidR="00340E95" w:rsidRPr="008B3C43" w:rsidRDefault="008B3C43" w:rsidP="008B3C43">
      <w:pPr>
        <w:jc w:val="both"/>
        <w:rPr>
          <w:rFonts w:ascii="Times New Roman" w:hAnsi="Times New Roman"/>
          <w:noProof/>
          <w:sz w:val="20"/>
          <w:szCs w:val="18"/>
        </w:rPr>
      </w:pPr>
      <w:r w:rsidRPr="006800E4">
        <w:rPr>
          <w:rFonts w:ascii="Times New Roman" w:hAnsi="Times New Roman" w:cs="Times New Roman"/>
          <w:sz w:val="20"/>
        </w:rPr>
        <w:t>Tādēļ pakalpojumu starptautiskā sniegšana ietver vienīgi pakalpojumu vērtību.</w:t>
      </w:r>
    </w:p>
  </w:footnote>
  <w:footnote w:id="52">
    <w:p w14:paraId="7DE1292D" w14:textId="7A3EBD60" w:rsidR="00D023E8" w:rsidRPr="006800E4" w:rsidRDefault="00D023E8" w:rsidP="00D023E8">
      <w:pPr>
        <w:jc w:val="both"/>
        <w:rPr>
          <w:rFonts w:ascii="Times New Roman" w:hAnsi="Times New Roman" w:cs="Times New Roman"/>
          <w:noProof/>
          <w:sz w:val="20"/>
          <w:szCs w:val="20"/>
        </w:rPr>
      </w:pPr>
      <w:r w:rsidRPr="006800E4">
        <w:rPr>
          <w:rStyle w:val="FootnoteReference"/>
          <w:rFonts w:ascii="Times New Roman" w:hAnsi="Times New Roman" w:cs="Times New Roman"/>
          <w:sz w:val="20"/>
          <w:szCs w:val="20"/>
        </w:rPr>
        <w:footnoteRef/>
      </w:r>
      <w:r w:rsidRPr="006800E4">
        <w:rPr>
          <w:rFonts w:ascii="Times New Roman" w:hAnsi="Times New Roman" w:cs="Times New Roman"/>
          <w:sz w:val="20"/>
          <w:szCs w:val="20"/>
        </w:rPr>
        <w:t xml:space="preserve"> 3. veids attiecas arī uz izplatīšanas pakalpojumiem; pievienojot G iedaļu, tos pievieno automātiski (līdz ar to nav jāveic papildu darbības).</w:t>
      </w:r>
    </w:p>
  </w:footnote>
  <w:footnote w:id="53">
    <w:p w14:paraId="4987EF9B" w14:textId="75692CCC" w:rsidR="00DB66FD" w:rsidRPr="00D87D27" w:rsidRDefault="00DB66FD" w:rsidP="00455823">
      <w:pPr>
        <w:jc w:val="both"/>
        <w:rPr>
          <w:rFonts w:ascii="Times New Roman" w:hAnsi="Times New Roman" w:cs="Times New Roman"/>
          <w:noProof/>
          <w:sz w:val="20"/>
          <w:szCs w:val="20"/>
        </w:rPr>
      </w:pPr>
      <w:r w:rsidRPr="006800E4">
        <w:rPr>
          <w:rStyle w:val="FootnoteReference"/>
          <w:rFonts w:ascii="Times New Roman" w:hAnsi="Times New Roman" w:cs="Times New Roman"/>
          <w:sz w:val="20"/>
          <w:szCs w:val="20"/>
        </w:rPr>
        <w:footnoteRef/>
      </w:r>
      <w:r w:rsidRPr="006800E4">
        <w:rPr>
          <w:rFonts w:ascii="Times New Roman" w:hAnsi="Times New Roman" w:cs="Times New Roman"/>
          <w:sz w:val="20"/>
          <w:szCs w:val="20"/>
        </w:rPr>
        <w:t xml:space="preserve"> Izplatīšanas pakalpojumi ietver vairumtirgotāju un mazumtirgotāju peļņas normas. SNA 2008 vairumtirgotāji un mazumtirgotāji ir definēti kā subjekti, kas pērk un pārdod tālāk preces bez pārstrādes vai tikai ar minimālu pārstrādi (piemēram, tīrīšanu un iepakošanu). Tie sniedz pakalpojumu preču ražotājiem un patērētājiem, uzglabājot, izvietojot un piegādājot preču izlasi ērti pieejamās vietās, lai tās būtu viegli iegādājamas. To izlaidi novērtē pēc kopējās peļņas normas, ko gūst par produktiem, kurus viņi iepērk tālākpārdošanai. Peļņas normas, </w:t>
      </w:r>
      <w:r w:rsidRPr="00D87D27">
        <w:rPr>
          <w:rFonts w:ascii="Times New Roman" w:hAnsi="Times New Roman" w:cs="Times New Roman"/>
          <w:sz w:val="20"/>
          <w:szCs w:val="20"/>
        </w:rPr>
        <w:t xml:space="preserve">kas atspoguļo minētos izplatīšanas pakalpojumus, vai nu iekļauj to preču </w:t>
      </w:r>
      <w:r w:rsidRPr="00D87D27">
        <w:rPr>
          <w:rFonts w:ascii="Times New Roman" w:hAnsi="Times New Roman" w:cs="Times New Roman"/>
          <w:i/>
          <w:iCs/>
          <w:sz w:val="20"/>
          <w:szCs w:val="20"/>
        </w:rPr>
        <w:t>FOB</w:t>
      </w:r>
      <w:r w:rsidRPr="00D87D27">
        <w:rPr>
          <w:rFonts w:ascii="Times New Roman" w:hAnsi="Times New Roman" w:cs="Times New Roman"/>
          <w:sz w:val="20"/>
          <w:szCs w:val="20"/>
        </w:rPr>
        <w:t xml:space="preserve"> vērtībā, uz kurām tie attiecas, vai arī tos norāda importētājs.</w:t>
      </w:r>
    </w:p>
  </w:footnote>
  <w:footnote w:id="54">
    <w:p w14:paraId="0DD123DE" w14:textId="63615E41" w:rsidR="00455823" w:rsidRPr="00D87D27" w:rsidRDefault="00455823" w:rsidP="00455823">
      <w:pPr>
        <w:jc w:val="both"/>
        <w:rPr>
          <w:rFonts w:ascii="Times New Roman" w:hAnsi="Times New Roman" w:cs="Times New Roman"/>
          <w:noProof/>
          <w:sz w:val="20"/>
          <w:szCs w:val="20"/>
        </w:rPr>
      </w:pPr>
      <w:r w:rsidRPr="00D87D27">
        <w:rPr>
          <w:rStyle w:val="FootnoteReference"/>
          <w:rFonts w:ascii="Times New Roman" w:hAnsi="Times New Roman" w:cs="Times New Roman"/>
          <w:sz w:val="20"/>
          <w:szCs w:val="20"/>
        </w:rPr>
        <w:footnoteRef/>
      </w:r>
      <w:r w:rsidRPr="00D87D27">
        <w:rPr>
          <w:rFonts w:ascii="Times New Roman" w:hAnsi="Times New Roman" w:cs="Times New Roman"/>
          <w:sz w:val="20"/>
          <w:szCs w:val="20"/>
        </w:rPr>
        <w:t xml:space="preserve"> EBOPS 2010 klasifikācijā BPM6 definētais maksājumu bilances pakalpojumu tirdzniecības postenis iedalīts pēc pakalpojuma veida. Līdz ar to klasifikācija atbilst daudzām lietotāju prasībām, tostarp sniedzot detalizētāku informāciju par pakalpojumu tirdzniecību, kas nepieciešams saistībā ar </w:t>
      </w:r>
      <w:r w:rsidRPr="00D87D27">
        <w:rPr>
          <w:rFonts w:ascii="Times New Roman" w:hAnsi="Times New Roman" w:cs="Times New Roman"/>
          <w:i/>
          <w:iCs/>
          <w:sz w:val="20"/>
          <w:szCs w:val="20"/>
        </w:rPr>
        <w:t>GATS</w:t>
      </w:r>
      <w:r w:rsidRPr="00D87D27">
        <w:rPr>
          <w:rFonts w:ascii="Times New Roman" w:hAnsi="Times New Roman" w:cs="Times New Roman"/>
          <w:sz w:val="20"/>
          <w:szCs w:val="20"/>
        </w:rPr>
        <w:t>.</w:t>
      </w:r>
    </w:p>
  </w:footnote>
  <w:footnote w:id="55">
    <w:p w14:paraId="2144A1A3" w14:textId="77777777" w:rsidR="00F0157B" w:rsidRPr="00D87D27" w:rsidRDefault="00455823" w:rsidP="00F0157B">
      <w:pPr>
        <w:jc w:val="both"/>
        <w:rPr>
          <w:rFonts w:ascii="Times New Roman" w:hAnsi="Times New Roman" w:cs="Times New Roman"/>
          <w:noProof/>
          <w:sz w:val="20"/>
          <w:szCs w:val="20"/>
        </w:rPr>
      </w:pPr>
      <w:r w:rsidRPr="00D87D27">
        <w:rPr>
          <w:rStyle w:val="FootnoteReference"/>
          <w:rFonts w:ascii="Times New Roman" w:hAnsi="Times New Roman" w:cs="Times New Roman"/>
          <w:sz w:val="20"/>
          <w:szCs w:val="20"/>
        </w:rPr>
        <w:footnoteRef/>
      </w:r>
      <w:r w:rsidRPr="00D87D27">
        <w:rPr>
          <w:rFonts w:ascii="Times New Roman" w:hAnsi="Times New Roman" w:cs="Times New Roman"/>
          <w:sz w:val="20"/>
          <w:szCs w:val="20"/>
        </w:rPr>
        <w:t xml:space="preserve"> PVN traktēšana: BPM6 un MSITS 2010 nav norāžu par PVN traktēšanu saistībā ar datiem par pakalpojumu starptautisko sniegšanu, taču ESA 2010 4.17. pantā norādīts, ka PVN ieraksta kā neto summu tādā nozīmē, ka:</w:t>
      </w:r>
    </w:p>
    <w:p w14:paraId="60F9BF42" w14:textId="77777777" w:rsidR="00F0157B" w:rsidRPr="00D87D27" w:rsidRDefault="00F0157B" w:rsidP="00F0157B">
      <w:pPr>
        <w:jc w:val="both"/>
        <w:rPr>
          <w:rFonts w:ascii="Times New Roman" w:hAnsi="Times New Roman" w:cs="Times New Roman"/>
          <w:noProof/>
          <w:sz w:val="20"/>
          <w:szCs w:val="20"/>
        </w:rPr>
      </w:pPr>
      <w:r w:rsidRPr="00D87D27">
        <w:rPr>
          <w:rFonts w:ascii="Times New Roman" w:hAnsi="Times New Roman" w:cs="Times New Roman"/>
          <w:sz w:val="20"/>
          <w:szCs w:val="20"/>
        </w:rPr>
        <w:t>a) preču un pakalpojumu izlaidi un importu vērtē, neskaitot rēķinā uzrādīto PVN;</w:t>
      </w:r>
    </w:p>
    <w:p w14:paraId="682B2708" w14:textId="77777777" w:rsidR="00F0157B" w:rsidRPr="00D87D27" w:rsidRDefault="00F0157B" w:rsidP="00F0157B">
      <w:pPr>
        <w:jc w:val="both"/>
        <w:rPr>
          <w:rFonts w:ascii="Times New Roman" w:hAnsi="Times New Roman" w:cs="Times New Roman"/>
          <w:noProof/>
          <w:sz w:val="20"/>
          <w:szCs w:val="20"/>
        </w:rPr>
      </w:pPr>
      <w:r w:rsidRPr="00D87D27">
        <w:rPr>
          <w:rFonts w:ascii="Times New Roman" w:hAnsi="Times New Roman" w:cs="Times New Roman"/>
          <w:sz w:val="20"/>
          <w:szCs w:val="20"/>
        </w:rPr>
        <w:t>b) preču un pakalpojumu pirkumus ieraksta, ietverot neatskaitāmo PVN. PVN ieraksta, it kā to maksātu pircēji, nevis pārdevēji, turklāt tikai tie pircēji, kuri to nevar atskaitīt. Lielāko PVN daļu ieraksta kā samaksātu par gala izlietojumu, galvenokārt mājsaimniecību patēriņam.</w:t>
      </w:r>
    </w:p>
    <w:p w14:paraId="7494B774" w14:textId="13F18A64" w:rsidR="00455823" w:rsidRPr="00D87D27" w:rsidRDefault="00F0157B" w:rsidP="00F0157B">
      <w:pPr>
        <w:jc w:val="both"/>
        <w:rPr>
          <w:rFonts w:ascii="Times New Roman" w:hAnsi="Times New Roman" w:cs="Times New Roman"/>
          <w:noProof/>
          <w:sz w:val="20"/>
          <w:szCs w:val="20"/>
        </w:rPr>
      </w:pPr>
      <w:r w:rsidRPr="00D87D27">
        <w:rPr>
          <w:rFonts w:ascii="Times New Roman" w:hAnsi="Times New Roman" w:cs="Times New Roman"/>
          <w:sz w:val="20"/>
          <w:szCs w:val="20"/>
        </w:rPr>
        <w:t>Tādējādi pakalpojumus traktē tāpat kā preces. Darījumos, par ko ziņo uzņēmumi, PVN nav jāieskaita (bet mājsaimniecību pirkumos PVN ir jāieskaita, jo tas pēc tam ir neatskaitāms). Līdzīga norma par PVN traktēšanu iekļauta SNA 2008 7.89. pantā.</w:t>
      </w:r>
    </w:p>
  </w:footnote>
  <w:footnote w:id="56">
    <w:p w14:paraId="24AC59C0" w14:textId="2D054315" w:rsidR="00F0157B" w:rsidRPr="00F0157B" w:rsidRDefault="00F0157B" w:rsidP="00D87D27">
      <w:pPr>
        <w:jc w:val="both"/>
        <w:rPr>
          <w:rFonts w:ascii="Times New Roman" w:hAnsi="Times New Roman"/>
          <w:noProof/>
          <w:color w:val="0066FF"/>
          <w:sz w:val="20"/>
          <w:szCs w:val="18"/>
        </w:rPr>
      </w:pPr>
      <w:r w:rsidRPr="00D87D27">
        <w:rPr>
          <w:rStyle w:val="FootnoteReference"/>
          <w:rFonts w:ascii="Times New Roman" w:hAnsi="Times New Roman" w:cs="Times New Roman"/>
          <w:sz w:val="20"/>
          <w:szCs w:val="20"/>
        </w:rPr>
        <w:footnoteRef/>
      </w:r>
      <w:r w:rsidR="00D87D27">
        <w:rPr>
          <w:rFonts w:ascii="Times New Roman" w:hAnsi="Times New Roman" w:cs="Times New Roman"/>
          <w:sz w:val="20"/>
          <w:szCs w:val="20"/>
        </w:rPr>
        <w:t> </w:t>
      </w:r>
      <w:r w:rsidRPr="00D87D27">
        <w:rPr>
          <w:rFonts w:ascii="Times New Roman" w:hAnsi="Times New Roman" w:cs="Times New Roman"/>
          <w:sz w:val="20"/>
          <w:szCs w:val="20"/>
        </w:rPr>
        <w:t>BPM6</w:t>
      </w:r>
      <w:r w:rsidR="00D87D27">
        <w:rPr>
          <w:rFonts w:ascii="Times New Roman" w:hAnsi="Times New Roman" w:cs="Times New Roman"/>
          <w:sz w:val="20"/>
          <w:szCs w:val="20"/>
        </w:rPr>
        <w:t> </w:t>
      </w:r>
      <w:r w:rsidRPr="00D87D27">
        <w:rPr>
          <w:rFonts w:ascii="Times New Roman" w:hAnsi="Times New Roman" w:cs="Times New Roman"/>
          <w:sz w:val="20"/>
          <w:szCs w:val="20"/>
        </w:rPr>
        <w:t>rokasgrāmatas</w:t>
      </w:r>
      <w:r w:rsidR="00D87D27">
        <w:rPr>
          <w:rFonts w:ascii="Times New Roman" w:hAnsi="Times New Roman" w:cs="Times New Roman"/>
          <w:sz w:val="20"/>
          <w:szCs w:val="20"/>
        </w:rPr>
        <w:t> </w:t>
      </w:r>
      <w:r w:rsidRPr="00D87D27">
        <w:rPr>
          <w:rFonts w:ascii="Times New Roman" w:hAnsi="Times New Roman" w:cs="Times New Roman"/>
          <w:sz w:val="20"/>
          <w:szCs w:val="20"/>
        </w:rPr>
        <w:t>III nodaļa</w:t>
      </w:r>
      <w:r w:rsidR="00D87D27">
        <w:rPr>
          <w:rFonts w:ascii="Times New Roman" w:hAnsi="Times New Roman" w:cs="Times New Roman"/>
          <w:sz w:val="20"/>
          <w:szCs w:val="20"/>
        </w:rPr>
        <w:t> </w:t>
      </w:r>
      <w:r w:rsidRPr="00D87D27">
        <w:rPr>
          <w:rFonts w:ascii="Times New Roman" w:hAnsi="Times New Roman" w:cs="Times New Roman"/>
          <w:sz w:val="20"/>
          <w:szCs w:val="20"/>
        </w:rPr>
        <w:t>“Plūsmu</w:t>
      </w:r>
      <w:r w:rsidR="00D87D27">
        <w:rPr>
          <w:rFonts w:ascii="Times New Roman" w:hAnsi="Times New Roman" w:cs="Times New Roman"/>
          <w:sz w:val="20"/>
          <w:szCs w:val="20"/>
        </w:rPr>
        <w:t> </w:t>
      </w:r>
      <w:r w:rsidRPr="00D87D27">
        <w:rPr>
          <w:rFonts w:ascii="Times New Roman" w:hAnsi="Times New Roman" w:cs="Times New Roman"/>
          <w:sz w:val="20"/>
          <w:szCs w:val="20"/>
        </w:rPr>
        <w:t>ierakstīšanas</w:t>
      </w:r>
      <w:r w:rsidR="00D87D27">
        <w:rPr>
          <w:rFonts w:ascii="Times New Roman" w:hAnsi="Times New Roman" w:cs="Times New Roman"/>
          <w:sz w:val="20"/>
          <w:szCs w:val="20"/>
        </w:rPr>
        <w:t> </w:t>
      </w:r>
      <w:r w:rsidRPr="00D87D27">
        <w:rPr>
          <w:rFonts w:ascii="Times New Roman" w:hAnsi="Times New Roman" w:cs="Times New Roman"/>
          <w:sz w:val="20"/>
          <w:szCs w:val="20"/>
        </w:rPr>
        <w:t>laiks”,</w:t>
      </w:r>
      <w:r w:rsidR="00D87D27">
        <w:rPr>
          <w:rFonts w:ascii="Times New Roman" w:hAnsi="Times New Roman" w:cs="Times New Roman"/>
          <w:sz w:val="20"/>
          <w:szCs w:val="20"/>
        </w:rPr>
        <w:t> </w:t>
      </w:r>
      <w:r w:rsidRPr="00D87D27">
        <w:rPr>
          <w:rFonts w:ascii="Times New Roman" w:hAnsi="Times New Roman" w:cs="Times New Roman"/>
          <w:sz w:val="20"/>
          <w:szCs w:val="20"/>
        </w:rPr>
        <w:t>skat.:</w:t>
      </w:r>
      <w:r w:rsidR="00D87D27">
        <w:rPr>
          <w:rFonts w:ascii="Times New Roman" w:hAnsi="Times New Roman" w:cs="Times New Roman"/>
          <w:sz w:val="20"/>
          <w:szCs w:val="20"/>
        </w:rPr>
        <w:t> </w:t>
      </w:r>
      <w:r w:rsidRPr="00D87D27">
        <w:rPr>
          <w:rFonts w:ascii="Times New Roman" w:hAnsi="Times New Roman" w:cs="Times New Roman"/>
          <w:sz w:val="20"/>
          <w:szCs w:val="20"/>
        </w:rPr>
        <w:t>https://www.imf.org/external/pubs/ft/bop/2007/pdf/bpm6.pdf#page=54</w:t>
      </w:r>
    </w:p>
  </w:footnote>
  <w:footnote w:id="57">
    <w:p w14:paraId="61DCACF6" w14:textId="57024CD4" w:rsidR="00F0157B" w:rsidRPr="00D87D27" w:rsidRDefault="00F0157B" w:rsidP="0063264E">
      <w:pPr>
        <w:jc w:val="both"/>
        <w:rPr>
          <w:rFonts w:ascii="Times New Roman" w:hAnsi="Times New Roman" w:cs="Times New Roman"/>
          <w:noProof/>
          <w:sz w:val="20"/>
          <w:szCs w:val="20"/>
        </w:rPr>
      </w:pPr>
      <w:r w:rsidRPr="00D87D27">
        <w:rPr>
          <w:rStyle w:val="FootnoteReference"/>
          <w:rFonts w:ascii="Times New Roman" w:hAnsi="Times New Roman" w:cs="Times New Roman"/>
          <w:sz w:val="20"/>
          <w:szCs w:val="20"/>
        </w:rPr>
        <w:footnoteRef/>
      </w:r>
      <w:r w:rsidRPr="00D87D27">
        <w:rPr>
          <w:rFonts w:ascii="Times New Roman" w:hAnsi="Times New Roman" w:cs="Times New Roman"/>
          <w:sz w:val="20"/>
          <w:szCs w:val="20"/>
        </w:rPr>
        <w:t xml:space="preserve"> SNA 2008 4. nodaļa “Institucionālās vienības un sektori”.</w:t>
      </w:r>
    </w:p>
  </w:footnote>
  <w:footnote w:id="58">
    <w:p w14:paraId="1B6E3D25" w14:textId="74CBF0CA" w:rsidR="0063264E" w:rsidRPr="00D87D27" w:rsidRDefault="0063264E" w:rsidP="0063264E">
      <w:pPr>
        <w:jc w:val="both"/>
        <w:rPr>
          <w:rFonts w:ascii="Times New Roman" w:hAnsi="Times New Roman" w:cs="Times New Roman"/>
          <w:noProof/>
          <w:sz w:val="20"/>
          <w:szCs w:val="20"/>
        </w:rPr>
      </w:pPr>
      <w:r w:rsidRPr="00D87D27">
        <w:rPr>
          <w:rStyle w:val="FootnoteReference"/>
          <w:rFonts w:ascii="Times New Roman" w:hAnsi="Times New Roman" w:cs="Times New Roman"/>
          <w:sz w:val="20"/>
          <w:szCs w:val="20"/>
        </w:rPr>
        <w:footnoteRef/>
      </w:r>
      <w:r w:rsidRPr="00D87D27">
        <w:rPr>
          <w:rFonts w:ascii="Times New Roman" w:hAnsi="Times New Roman" w:cs="Times New Roman"/>
          <w:sz w:val="20"/>
          <w:szCs w:val="20"/>
        </w:rPr>
        <w:t xml:space="preserve"> SVF MFSM 2000 3. nodaļa “Institucionālās vienības un sektori”.</w:t>
      </w:r>
    </w:p>
  </w:footnote>
  <w:footnote w:id="59">
    <w:p w14:paraId="71A02DD7" w14:textId="0B995E12" w:rsidR="00B50DDA" w:rsidRPr="00B50DDA" w:rsidRDefault="00B50DDA" w:rsidP="00B50DDA">
      <w:pPr>
        <w:jc w:val="both"/>
        <w:rPr>
          <w:rFonts w:ascii="Times New Roman" w:hAnsi="Times New Roman"/>
          <w:noProof/>
          <w:sz w:val="20"/>
          <w:szCs w:val="18"/>
        </w:rPr>
      </w:pPr>
      <w:r w:rsidRPr="00D87D27">
        <w:rPr>
          <w:rStyle w:val="FootnoteReference"/>
          <w:rFonts w:ascii="Times New Roman" w:hAnsi="Times New Roman" w:cs="Times New Roman"/>
          <w:sz w:val="20"/>
          <w:szCs w:val="20"/>
        </w:rPr>
        <w:footnoteRef/>
      </w:r>
      <w:r w:rsidRPr="00D87D27">
        <w:rPr>
          <w:rFonts w:ascii="Times New Roman" w:hAnsi="Times New Roman" w:cs="Times New Roman"/>
          <w:sz w:val="20"/>
          <w:szCs w:val="20"/>
        </w:rPr>
        <w:t xml:space="preserve"> BPM6 rokasgrāmatas 4. nodaļa “Ekonomiskā teritorija, vienības, institucionālie sektori un rezidence”, skat.: https://www.imf.org/external/pubs/ft/bop/2007/pdf/bpm6.pdf#page=78</w:t>
      </w:r>
    </w:p>
  </w:footnote>
  <w:footnote w:id="60">
    <w:p w14:paraId="2B338AA0" w14:textId="77777777" w:rsidR="00950E83" w:rsidRPr="00950E83" w:rsidRDefault="00950E83" w:rsidP="00950E83">
      <w:pPr>
        <w:jc w:val="both"/>
        <w:rPr>
          <w:rFonts w:ascii="Times New Roman" w:hAnsi="Times New Roman"/>
          <w:noProof/>
          <w:sz w:val="20"/>
          <w:szCs w:val="18"/>
        </w:rPr>
      </w:pPr>
      <w:r>
        <w:rPr>
          <w:rStyle w:val="FootnoteReference"/>
        </w:rPr>
        <w:footnoteRef/>
      </w:r>
      <w:r>
        <w:t xml:space="preserve"> </w:t>
      </w:r>
      <w:r>
        <w:rPr>
          <w:rFonts w:ascii="Times New Roman" w:hAnsi="Times New Roman"/>
          <w:sz w:val="20"/>
        </w:rPr>
        <w:t>MSITS 2010 4.12. punkts, skat.:</w:t>
      </w:r>
    </w:p>
    <w:p w14:paraId="6EE8400E" w14:textId="3AEBAC5C" w:rsidR="00950E83" w:rsidRPr="00950E83" w:rsidRDefault="00950E83" w:rsidP="00950E83">
      <w:pPr>
        <w:jc w:val="both"/>
        <w:rPr>
          <w:rFonts w:ascii="Times New Roman" w:hAnsi="Times New Roman"/>
          <w:noProof/>
          <w:sz w:val="20"/>
          <w:szCs w:val="18"/>
        </w:rPr>
      </w:pPr>
      <w:r>
        <w:rPr>
          <w:rFonts w:ascii="Times New Roman" w:hAnsi="Times New Roman"/>
          <w:sz w:val="20"/>
        </w:rPr>
        <w:t>https://unstats.un.org/unsd/tradeserv/TFSITS/msits2010/docs/MSITS%202010%20M86%20(E)%20web.pdf#page=104</w:t>
      </w:r>
    </w:p>
  </w:footnote>
  <w:footnote w:id="61">
    <w:p w14:paraId="2EEF59A7" w14:textId="77777777" w:rsidR="00103E6E" w:rsidRPr="00103E6E" w:rsidRDefault="00103E6E" w:rsidP="00103E6E">
      <w:pPr>
        <w:jc w:val="both"/>
        <w:rPr>
          <w:rFonts w:ascii="Times New Roman" w:hAnsi="Times New Roman"/>
          <w:noProof/>
          <w:sz w:val="20"/>
          <w:szCs w:val="18"/>
        </w:rPr>
      </w:pPr>
      <w:r>
        <w:rPr>
          <w:rStyle w:val="FootnoteReference"/>
        </w:rPr>
        <w:footnoteRef/>
      </w:r>
      <w:r>
        <w:t xml:space="preserve"> </w:t>
      </w:r>
      <w:r>
        <w:rPr>
          <w:rFonts w:ascii="Times New Roman" w:hAnsi="Times New Roman"/>
          <w:sz w:val="20"/>
        </w:rPr>
        <w:t>MSITS 2010 4.20.–4.31. punkts, skat.:</w:t>
      </w:r>
    </w:p>
    <w:p w14:paraId="3D4848F7" w14:textId="40074187" w:rsidR="00103E6E" w:rsidRPr="00103E6E" w:rsidRDefault="00103E6E" w:rsidP="00103E6E">
      <w:pPr>
        <w:jc w:val="both"/>
        <w:rPr>
          <w:rFonts w:ascii="Times New Roman" w:hAnsi="Times New Roman"/>
          <w:noProof/>
          <w:sz w:val="20"/>
          <w:szCs w:val="18"/>
        </w:rPr>
      </w:pPr>
      <w:r>
        <w:rPr>
          <w:rFonts w:ascii="Times New Roman" w:hAnsi="Times New Roman"/>
          <w:sz w:val="20"/>
        </w:rPr>
        <w:t>https://unstats.un.org/unsd/tradeserv/TFSITS/msits2010/docs/MSITS%202010%20M86%20(E)%20web.pdf#page=106</w:t>
      </w:r>
    </w:p>
  </w:footnote>
  <w:footnote w:id="62">
    <w:p w14:paraId="6F1D767B" w14:textId="2AF05A83" w:rsidR="00103E6E" w:rsidRPr="00103E6E" w:rsidRDefault="00103E6E" w:rsidP="00103E6E">
      <w:pPr>
        <w:jc w:val="both"/>
        <w:rPr>
          <w:rFonts w:ascii="Times New Roman" w:hAnsi="Times New Roman"/>
          <w:noProof/>
          <w:sz w:val="20"/>
          <w:szCs w:val="18"/>
        </w:rPr>
      </w:pPr>
      <w:r>
        <w:rPr>
          <w:rStyle w:val="FootnoteReference"/>
        </w:rPr>
        <w:footnoteRef/>
      </w:r>
      <w:r>
        <w:t xml:space="preserve"> </w:t>
      </w:r>
      <w:r>
        <w:rPr>
          <w:rFonts w:ascii="Times New Roman" w:hAnsi="Times New Roman"/>
          <w:sz w:val="20"/>
        </w:rPr>
        <w:t>Regulas (ES) 2020/1197 IV pielikumā noteikts, ka “(..) “ārvalstu saistīts uzņēmums” ir uzņēmums, kas ir rezidents valstī, kura apkopo informāciju, un ko galīgi kontrolē institucionāla vienība, kura nav rezidents šajā valstī, kas apkopo informāciju (..). Galīgā saistīta uzņēmuma kontrolējošā institucionālā vienība ir institucionāla vienība, kas ir viena no saistītu uzņēmumu kontrolējošajām vienībām, kuru nekontrolē cita institucionālā vienība.”</w:t>
      </w:r>
    </w:p>
  </w:footnote>
  <w:footnote w:id="63">
    <w:p w14:paraId="7D6409E8" w14:textId="53544B6F" w:rsidR="008D6A50" w:rsidRPr="00D87D27" w:rsidRDefault="008D6A50" w:rsidP="002A42AC">
      <w:pPr>
        <w:jc w:val="both"/>
        <w:rPr>
          <w:rFonts w:ascii="Times New Roman" w:hAnsi="Times New Roman" w:cs="Times New Roman"/>
          <w:noProof/>
          <w:sz w:val="20"/>
          <w:szCs w:val="20"/>
        </w:rPr>
      </w:pPr>
      <w:r w:rsidRPr="00D87D27">
        <w:rPr>
          <w:rStyle w:val="FootnoteReference"/>
          <w:rFonts w:ascii="Times New Roman" w:hAnsi="Times New Roman" w:cs="Times New Roman"/>
          <w:sz w:val="20"/>
          <w:szCs w:val="20"/>
        </w:rPr>
        <w:footnoteRef/>
      </w:r>
      <w:r w:rsidR="00D87D27" w:rsidRPr="00D87D27">
        <w:rPr>
          <w:rFonts w:ascii="Times New Roman" w:hAnsi="Times New Roman" w:cs="Times New Roman"/>
          <w:sz w:val="20"/>
          <w:szCs w:val="20"/>
        </w:rPr>
        <w:t> </w:t>
      </w:r>
      <w:r w:rsidRPr="00D87D27">
        <w:rPr>
          <w:rFonts w:ascii="Times New Roman" w:hAnsi="Times New Roman" w:cs="Times New Roman"/>
          <w:sz w:val="20"/>
          <w:szCs w:val="20"/>
        </w:rPr>
        <w:t>MSITS 2010</w:t>
      </w:r>
      <w:r w:rsidR="00D87D27" w:rsidRPr="00D87D27">
        <w:rPr>
          <w:rFonts w:ascii="Times New Roman" w:hAnsi="Times New Roman" w:cs="Times New Roman"/>
          <w:sz w:val="20"/>
          <w:szCs w:val="20"/>
        </w:rPr>
        <w:t> </w:t>
      </w:r>
      <w:r w:rsidRPr="00D87D27">
        <w:rPr>
          <w:rFonts w:ascii="Times New Roman" w:hAnsi="Times New Roman" w:cs="Times New Roman"/>
          <w:sz w:val="20"/>
          <w:szCs w:val="20"/>
        </w:rPr>
        <w:t>4.46. punkts,</w:t>
      </w:r>
      <w:r w:rsidR="00D87D27" w:rsidRPr="00D87D27">
        <w:rPr>
          <w:rFonts w:ascii="Times New Roman" w:hAnsi="Times New Roman" w:cs="Times New Roman"/>
          <w:sz w:val="20"/>
          <w:szCs w:val="20"/>
        </w:rPr>
        <w:t> </w:t>
      </w:r>
      <w:r w:rsidRPr="00D87D27">
        <w:rPr>
          <w:rFonts w:ascii="Times New Roman" w:hAnsi="Times New Roman" w:cs="Times New Roman"/>
          <w:sz w:val="20"/>
          <w:szCs w:val="20"/>
        </w:rPr>
        <w:t>skat.:</w:t>
      </w:r>
      <w:r w:rsidR="00D87D27" w:rsidRPr="00D87D27">
        <w:rPr>
          <w:rFonts w:ascii="Times New Roman" w:hAnsi="Times New Roman" w:cs="Times New Roman"/>
          <w:sz w:val="20"/>
          <w:szCs w:val="20"/>
        </w:rPr>
        <w:t> </w:t>
      </w:r>
      <w:r w:rsidRPr="00D87D27">
        <w:rPr>
          <w:rFonts w:ascii="Times New Roman" w:hAnsi="Times New Roman" w:cs="Times New Roman"/>
          <w:sz w:val="20"/>
          <w:szCs w:val="20"/>
        </w:rPr>
        <w:t>https://unstats.un.org/unsd/tradeserv/TFSITS/msits2010/docs/MSITS%202010%20M86%20(E)%20web.pdf#page114</w:t>
      </w:r>
    </w:p>
  </w:footnote>
  <w:footnote w:id="64">
    <w:p w14:paraId="0B95E4CB" w14:textId="7545CED4" w:rsidR="002A42AC" w:rsidRPr="00D87D27" w:rsidRDefault="002A42AC" w:rsidP="002A42AC">
      <w:pPr>
        <w:jc w:val="both"/>
        <w:rPr>
          <w:rFonts w:ascii="Times New Roman" w:hAnsi="Times New Roman" w:cs="Times New Roman"/>
          <w:noProof/>
          <w:sz w:val="20"/>
          <w:szCs w:val="20"/>
        </w:rPr>
      </w:pPr>
      <w:r w:rsidRPr="00D87D27">
        <w:rPr>
          <w:rStyle w:val="FootnoteReference"/>
          <w:rFonts w:ascii="Times New Roman" w:hAnsi="Times New Roman" w:cs="Times New Roman"/>
          <w:sz w:val="20"/>
          <w:szCs w:val="20"/>
        </w:rPr>
        <w:footnoteRef/>
      </w:r>
      <w:r w:rsidR="00D87D27" w:rsidRPr="00D87D27">
        <w:rPr>
          <w:rFonts w:ascii="Times New Roman" w:hAnsi="Times New Roman" w:cs="Times New Roman"/>
          <w:sz w:val="20"/>
          <w:szCs w:val="20"/>
        </w:rPr>
        <w:t> </w:t>
      </w:r>
      <w:r w:rsidRPr="00D87D27">
        <w:rPr>
          <w:rFonts w:ascii="Times New Roman" w:hAnsi="Times New Roman" w:cs="Times New Roman"/>
          <w:sz w:val="20"/>
          <w:szCs w:val="20"/>
        </w:rPr>
        <w:t>Šajā rokasgrāmatā, gluži kā MSITS 2010, jēdzieniem “pārdošana” un “apgrozījums” ir viena un tā pati nozīme un tos lieto kā sinonīmus.</w:t>
      </w:r>
    </w:p>
  </w:footnote>
  <w:footnote w:id="65">
    <w:p w14:paraId="174A20C3" w14:textId="7CE88E32" w:rsidR="00362D04" w:rsidRPr="00D87D27" w:rsidRDefault="00362D04" w:rsidP="00362D04">
      <w:pPr>
        <w:jc w:val="both"/>
        <w:rPr>
          <w:rFonts w:ascii="Times New Roman" w:hAnsi="Times New Roman" w:cs="Times New Roman"/>
          <w:noProof/>
          <w:sz w:val="20"/>
          <w:szCs w:val="20"/>
        </w:rPr>
      </w:pPr>
      <w:r w:rsidRPr="00D87D27">
        <w:rPr>
          <w:rStyle w:val="FootnoteReference"/>
          <w:rFonts w:ascii="Times New Roman" w:hAnsi="Times New Roman" w:cs="Times New Roman"/>
          <w:sz w:val="20"/>
          <w:szCs w:val="20"/>
        </w:rPr>
        <w:footnoteRef/>
      </w:r>
      <w:r w:rsidR="00D87D27" w:rsidRPr="00D87D27">
        <w:rPr>
          <w:rFonts w:ascii="Times New Roman" w:hAnsi="Times New Roman" w:cs="Times New Roman"/>
          <w:sz w:val="20"/>
          <w:szCs w:val="20"/>
        </w:rPr>
        <w:t> </w:t>
      </w:r>
      <w:r w:rsidRPr="00D87D27">
        <w:rPr>
          <w:rFonts w:ascii="Times New Roman" w:hAnsi="Times New Roman" w:cs="Times New Roman"/>
          <w:sz w:val="20"/>
          <w:szCs w:val="20"/>
        </w:rPr>
        <w:t>MSITS 2010</w:t>
      </w:r>
      <w:r w:rsidR="00D87D27" w:rsidRPr="00D87D27">
        <w:rPr>
          <w:rFonts w:ascii="Times New Roman" w:hAnsi="Times New Roman" w:cs="Times New Roman"/>
          <w:sz w:val="20"/>
          <w:szCs w:val="20"/>
        </w:rPr>
        <w:t> </w:t>
      </w:r>
      <w:r w:rsidRPr="00D87D27">
        <w:rPr>
          <w:rFonts w:ascii="Times New Roman" w:hAnsi="Times New Roman" w:cs="Times New Roman"/>
          <w:sz w:val="20"/>
          <w:szCs w:val="20"/>
        </w:rPr>
        <w:t>4.47. punkts,</w:t>
      </w:r>
      <w:r w:rsidR="00D87D27" w:rsidRPr="00D87D27">
        <w:rPr>
          <w:rFonts w:ascii="Times New Roman" w:hAnsi="Times New Roman" w:cs="Times New Roman"/>
          <w:sz w:val="20"/>
          <w:szCs w:val="20"/>
        </w:rPr>
        <w:t> </w:t>
      </w:r>
      <w:r w:rsidRPr="00D87D27">
        <w:rPr>
          <w:rFonts w:ascii="Times New Roman" w:hAnsi="Times New Roman" w:cs="Times New Roman"/>
          <w:sz w:val="20"/>
          <w:szCs w:val="20"/>
        </w:rPr>
        <w:t>skat.:</w:t>
      </w:r>
      <w:r w:rsidR="00D87D27" w:rsidRPr="00D87D27">
        <w:rPr>
          <w:rFonts w:ascii="Times New Roman" w:hAnsi="Times New Roman" w:cs="Times New Roman"/>
          <w:sz w:val="20"/>
          <w:szCs w:val="20"/>
        </w:rPr>
        <w:t> </w:t>
      </w:r>
      <w:r w:rsidRPr="00D87D27">
        <w:rPr>
          <w:rFonts w:ascii="Times New Roman" w:hAnsi="Times New Roman" w:cs="Times New Roman"/>
          <w:sz w:val="20"/>
          <w:szCs w:val="20"/>
        </w:rPr>
        <w:t>https://unstats.un.org/unsd/tradeserv/TFSITS/msits2010/docs/MSITS%202010%20M86%20(E)%20web.pdf#page114</w:t>
      </w:r>
    </w:p>
  </w:footnote>
  <w:footnote w:id="66">
    <w:p w14:paraId="7CE040B4" w14:textId="47E3327A" w:rsidR="00362D04" w:rsidRPr="00362D04" w:rsidRDefault="00362D04" w:rsidP="00362D04">
      <w:pPr>
        <w:jc w:val="both"/>
        <w:rPr>
          <w:rFonts w:ascii="Times New Roman" w:hAnsi="Times New Roman"/>
          <w:noProof/>
          <w:sz w:val="20"/>
          <w:szCs w:val="18"/>
        </w:rPr>
      </w:pPr>
      <w:r w:rsidRPr="00D87D27">
        <w:rPr>
          <w:rStyle w:val="FootnoteReference"/>
          <w:rFonts w:ascii="Times New Roman" w:hAnsi="Times New Roman" w:cs="Times New Roman"/>
          <w:sz w:val="20"/>
          <w:szCs w:val="20"/>
        </w:rPr>
        <w:footnoteRef/>
      </w:r>
      <w:r w:rsidR="00D87D27" w:rsidRPr="00D87D27">
        <w:rPr>
          <w:rFonts w:ascii="Times New Roman" w:hAnsi="Times New Roman" w:cs="Times New Roman"/>
          <w:sz w:val="20"/>
          <w:szCs w:val="20"/>
        </w:rPr>
        <w:t xml:space="preserve"> </w:t>
      </w:r>
      <w:r w:rsidRPr="00D87D27">
        <w:rPr>
          <w:rFonts w:ascii="Times New Roman" w:hAnsi="Times New Roman" w:cs="Times New Roman"/>
          <w:sz w:val="20"/>
          <w:szCs w:val="20"/>
        </w:rPr>
        <w:t>Komisijas Īstenošanas regula (ES) 2020/1197, skat.:</w:t>
      </w:r>
      <w:r w:rsidR="00D87D27" w:rsidRPr="00D87D27">
        <w:rPr>
          <w:rFonts w:ascii="Times New Roman" w:hAnsi="Times New Roman" w:cs="Times New Roman"/>
          <w:sz w:val="20"/>
          <w:szCs w:val="20"/>
        </w:rPr>
        <w:t> </w:t>
      </w:r>
      <w:r w:rsidRPr="00D87D27">
        <w:rPr>
          <w:rFonts w:ascii="Times New Roman" w:hAnsi="Times New Roman" w:cs="Times New Roman"/>
          <w:sz w:val="20"/>
          <w:szCs w:val="20"/>
        </w:rPr>
        <w:t>https://eur-lex.europa.eu/legal- content/EN/TXT/PDF/?uri=CELEX:32020R1197&amp;qid=1597836386474&amp;from=EN</w:t>
      </w:r>
    </w:p>
  </w:footnote>
  <w:footnote w:id="67">
    <w:p w14:paraId="717A5313" w14:textId="03329D18" w:rsidR="005F5D1B" w:rsidRPr="00D87D27" w:rsidRDefault="005F5D1B" w:rsidP="005F5D1B">
      <w:pPr>
        <w:jc w:val="both"/>
        <w:rPr>
          <w:rFonts w:ascii="Times New Roman" w:hAnsi="Times New Roman" w:cs="Times New Roman"/>
          <w:noProof/>
          <w:sz w:val="20"/>
          <w:szCs w:val="20"/>
        </w:rPr>
      </w:pPr>
      <w:r w:rsidRPr="00D87D27">
        <w:rPr>
          <w:rStyle w:val="FootnoteReference"/>
          <w:rFonts w:ascii="Times New Roman" w:hAnsi="Times New Roman" w:cs="Times New Roman"/>
          <w:sz w:val="20"/>
          <w:szCs w:val="20"/>
        </w:rPr>
        <w:footnoteRef/>
      </w:r>
      <w:r w:rsidRPr="00D87D27">
        <w:rPr>
          <w:rFonts w:ascii="Times New Roman" w:hAnsi="Times New Roman" w:cs="Times New Roman"/>
          <w:sz w:val="20"/>
          <w:szCs w:val="20"/>
        </w:rPr>
        <w:t xml:space="preserve"> Būtisks izņēmums ir frakts un apdrošināšana, skat. BPM6 4.151. punktu.</w:t>
      </w:r>
    </w:p>
  </w:footnote>
  <w:footnote w:id="68">
    <w:p w14:paraId="57B3E502" w14:textId="25351CF4" w:rsidR="005F5D1B" w:rsidRPr="00D87D27" w:rsidRDefault="005F5D1B" w:rsidP="005F5D1B">
      <w:pPr>
        <w:jc w:val="both"/>
        <w:rPr>
          <w:rFonts w:ascii="Times New Roman" w:hAnsi="Times New Roman" w:cs="Times New Roman"/>
          <w:noProof/>
          <w:sz w:val="20"/>
          <w:szCs w:val="20"/>
        </w:rPr>
      </w:pPr>
      <w:r w:rsidRPr="00D87D27">
        <w:rPr>
          <w:rStyle w:val="FootnoteReference"/>
          <w:rFonts w:ascii="Times New Roman" w:hAnsi="Times New Roman" w:cs="Times New Roman"/>
          <w:sz w:val="20"/>
          <w:szCs w:val="20"/>
        </w:rPr>
        <w:footnoteRef/>
      </w:r>
      <w:r w:rsidRPr="00D87D27">
        <w:rPr>
          <w:rFonts w:ascii="Times New Roman" w:hAnsi="Times New Roman" w:cs="Times New Roman"/>
          <w:sz w:val="20"/>
          <w:szCs w:val="20"/>
        </w:rPr>
        <w:t xml:space="preserve"> No </w:t>
      </w:r>
      <w:r w:rsidRPr="00D87D27">
        <w:rPr>
          <w:rFonts w:ascii="Times New Roman" w:hAnsi="Times New Roman" w:cs="Times New Roman"/>
          <w:i/>
          <w:iCs/>
          <w:sz w:val="20"/>
          <w:szCs w:val="20"/>
        </w:rPr>
        <w:t>GATS</w:t>
      </w:r>
      <w:r w:rsidRPr="00D87D27">
        <w:rPr>
          <w:rFonts w:ascii="Times New Roman" w:hAnsi="Times New Roman" w:cs="Times New Roman"/>
          <w:sz w:val="20"/>
          <w:szCs w:val="20"/>
        </w:rPr>
        <w:t xml:space="preserve"> skatījuma, importējošās valsts noteikšanai svarīga būtu tieši faktiskā klienta valsts.</w:t>
      </w:r>
    </w:p>
  </w:footnote>
  <w:footnote w:id="69">
    <w:p w14:paraId="38711910" w14:textId="794CF69D" w:rsidR="0000741C" w:rsidRPr="00D87D27" w:rsidRDefault="0000741C" w:rsidP="0000741C">
      <w:pPr>
        <w:jc w:val="both"/>
        <w:rPr>
          <w:rFonts w:ascii="Times New Roman" w:hAnsi="Times New Roman" w:cs="Times New Roman"/>
          <w:noProof/>
          <w:sz w:val="20"/>
          <w:szCs w:val="20"/>
        </w:rPr>
      </w:pPr>
      <w:r w:rsidRPr="00D87D27">
        <w:rPr>
          <w:rStyle w:val="FootnoteReference"/>
          <w:rFonts w:ascii="Times New Roman" w:hAnsi="Times New Roman" w:cs="Times New Roman"/>
          <w:sz w:val="20"/>
          <w:szCs w:val="20"/>
        </w:rPr>
        <w:footnoteRef/>
      </w:r>
      <w:r w:rsidRPr="00D87D27">
        <w:rPr>
          <w:rFonts w:ascii="Times New Roman" w:hAnsi="Times New Roman" w:cs="Times New Roman"/>
          <w:sz w:val="20"/>
          <w:szCs w:val="20"/>
        </w:rPr>
        <w:t xml:space="preserve"> Skat.: https://unstats.un.org/unsd/classifications/Econ/Download/In%20Text/EBOPS2010_english.pdf</w:t>
      </w:r>
    </w:p>
  </w:footnote>
  <w:footnote w:id="70">
    <w:p w14:paraId="52D90C14" w14:textId="03ECADE7" w:rsidR="0000741C" w:rsidRPr="00D87D27" w:rsidRDefault="0000741C" w:rsidP="0000741C">
      <w:pPr>
        <w:jc w:val="both"/>
        <w:rPr>
          <w:rFonts w:ascii="Times New Roman" w:hAnsi="Times New Roman" w:cs="Times New Roman"/>
          <w:noProof/>
          <w:sz w:val="20"/>
          <w:szCs w:val="20"/>
        </w:rPr>
      </w:pPr>
      <w:r w:rsidRPr="00D87D27">
        <w:rPr>
          <w:rStyle w:val="FootnoteReference"/>
          <w:rFonts w:ascii="Times New Roman" w:hAnsi="Times New Roman" w:cs="Times New Roman"/>
          <w:sz w:val="20"/>
          <w:szCs w:val="20"/>
        </w:rPr>
        <w:footnoteRef/>
      </w:r>
      <w:r w:rsidRPr="00D87D27">
        <w:rPr>
          <w:rFonts w:ascii="Times New Roman" w:hAnsi="Times New Roman" w:cs="Times New Roman"/>
          <w:sz w:val="20"/>
          <w:szCs w:val="20"/>
        </w:rPr>
        <w:t xml:space="preserve"> Jāpiebilst, ka MSITS 2010 sniegts ieteikums iedalīt </w:t>
      </w:r>
      <w:r w:rsidRPr="00D87D27">
        <w:rPr>
          <w:rFonts w:ascii="Times New Roman" w:hAnsi="Times New Roman" w:cs="Times New Roman"/>
          <w:i/>
          <w:iCs/>
          <w:sz w:val="20"/>
          <w:szCs w:val="20"/>
        </w:rPr>
        <w:t>FATS</w:t>
      </w:r>
      <w:r w:rsidRPr="00D87D27">
        <w:rPr>
          <w:rFonts w:ascii="Times New Roman" w:hAnsi="Times New Roman" w:cs="Times New Roman"/>
          <w:sz w:val="20"/>
          <w:szCs w:val="20"/>
        </w:rPr>
        <w:t xml:space="preserve"> pārdošanas apjoma / apgrozījuma datus pēc galvenajiem EBOPS 2010 posteņiem un precēm attiecībā uz katru darbību, bet, ja tas nav iespējams, tad pēc kopējā preču pārdošanas apjoma un kopējā pakalpojumu pārdošanas apjoma attiecībā uz katru darbību.</w:t>
      </w:r>
    </w:p>
  </w:footnote>
  <w:footnote w:id="71">
    <w:p w14:paraId="76A50479" w14:textId="6E7F70CC" w:rsidR="0000741C" w:rsidRPr="00D87D27" w:rsidRDefault="0000741C" w:rsidP="0000741C">
      <w:pPr>
        <w:jc w:val="both"/>
        <w:rPr>
          <w:rFonts w:ascii="Times New Roman" w:hAnsi="Times New Roman" w:cs="Times New Roman"/>
          <w:noProof/>
          <w:sz w:val="20"/>
          <w:szCs w:val="20"/>
        </w:rPr>
      </w:pPr>
      <w:r w:rsidRPr="00D87D27">
        <w:rPr>
          <w:rStyle w:val="FootnoteReference"/>
          <w:rFonts w:ascii="Times New Roman" w:hAnsi="Times New Roman" w:cs="Times New Roman"/>
          <w:sz w:val="20"/>
          <w:szCs w:val="20"/>
        </w:rPr>
        <w:footnoteRef/>
      </w:r>
      <w:r w:rsidRPr="00D87D27">
        <w:rPr>
          <w:rFonts w:ascii="Times New Roman" w:hAnsi="Times New Roman" w:cs="Times New Roman"/>
          <w:sz w:val="20"/>
          <w:szCs w:val="20"/>
        </w:rPr>
        <w:t xml:space="preserve"> Skat.: https://unstats.un.org/unsd/classifications/Econ/isic</w:t>
      </w:r>
    </w:p>
  </w:footnote>
  <w:footnote w:id="72">
    <w:p w14:paraId="33EB29C1" w14:textId="502B1AFC" w:rsidR="0000741C" w:rsidRPr="00BC239C" w:rsidRDefault="0000741C" w:rsidP="00BC239C">
      <w:pPr>
        <w:jc w:val="both"/>
        <w:rPr>
          <w:rFonts w:ascii="Times New Roman" w:hAnsi="Times New Roman"/>
          <w:noProof/>
          <w:sz w:val="20"/>
          <w:szCs w:val="18"/>
        </w:rPr>
      </w:pPr>
      <w:r w:rsidRPr="00D87D27">
        <w:rPr>
          <w:rStyle w:val="FootnoteReference"/>
          <w:rFonts w:ascii="Times New Roman" w:hAnsi="Times New Roman" w:cs="Times New Roman"/>
          <w:sz w:val="20"/>
          <w:szCs w:val="20"/>
        </w:rPr>
        <w:footnoteRef/>
      </w:r>
      <w:r w:rsidRPr="00D87D27">
        <w:rPr>
          <w:rFonts w:ascii="Times New Roman" w:hAnsi="Times New Roman" w:cs="Times New Roman"/>
          <w:sz w:val="20"/>
          <w:szCs w:val="20"/>
        </w:rPr>
        <w:t xml:space="preserve"> Skat.: https://ec.europa.eu/eurostat/documents/3859598/5902521/KS-RA-07-015-EN.PDF</w:t>
      </w:r>
    </w:p>
  </w:footnote>
  <w:footnote w:id="73">
    <w:p w14:paraId="070BCDD1" w14:textId="25A6AC0D" w:rsidR="00671637" w:rsidRPr="00D87D27" w:rsidRDefault="00671637" w:rsidP="00671637">
      <w:pPr>
        <w:jc w:val="both"/>
        <w:rPr>
          <w:rFonts w:ascii="Times New Roman" w:hAnsi="Times New Roman" w:cs="Times New Roman"/>
          <w:noProof/>
          <w:sz w:val="20"/>
          <w:szCs w:val="20"/>
        </w:rPr>
      </w:pPr>
      <w:r w:rsidRPr="00D87D27">
        <w:rPr>
          <w:rStyle w:val="FootnoteReference"/>
          <w:rFonts w:ascii="Times New Roman" w:hAnsi="Times New Roman" w:cs="Times New Roman"/>
          <w:sz w:val="20"/>
          <w:szCs w:val="20"/>
        </w:rPr>
        <w:footnoteRef/>
      </w:r>
      <w:r w:rsidR="00D87D27" w:rsidRPr="00D87D27">
        <w:rPr>
          <w:rFonts w:ascii="Times New Roman" w:hAnsi="Times New Roman" w:cs="Times New Roman"/>
          <w:sz w:val="20"/>
          <w:szCs w:val="20"/>
        </w:rPr>
        <w:t> </w:t>
      </w:r>
      <w:r w:rsidRPr="00D87D27">
        <w:rPr>
          <w:rFonts w:ascii="Times New Roman" w:hAnsi="Times New Roman" w:cs="Times New Roman"/>
          <w:sz w:val="20"/>
          <w:szCs w:val="20"/>
        </w:rPr>
        <w:t>MSITS 2010 IV pielikums “Pakalpojumu sektoru klasifikācijas saraksts (MTN.GNS/W/120)”, skat.: https://unstats.un.org/unsd/tradeserv/TFSITS/msits2010/docs/MSITS%202010%20M86%20(E)%20web.pdf#page=170</w:t>
      </w:r>
    </w:p>
  </w:footnote>
  <w:footnote w:id="74">
    <w:p w14:paraId="633E439B" w14:textId="3336D112" w:rsidR="00671637" w:rsidRPr="00D87D27" w:rsidRDefault="00671637" w:rsidP="00671637">
      <w:pPr>
        <w:jc w:val="both"/>
        <w:rPr>
          <w:rFonts w:ascii="Times New Roman" w:hAnsi="Times New Roman" w:cs="Times New Roman"/>
          <w:noProof/>
          <w:sz w:val="20"/>
          <w:szCs w:val="20"/>
        </w:rPr>
      </w:pPr>
      <w:r w:rsidRPr="00D87D27">
        <w:rPr>
          <w:rStyle w:val="FootnoteReference"/>
          <w:rFonts w:ascii="Times New Roman" w:hAnsi="Times New Roman" w:cs="Times New Roman"/>
          <w:sz w:val="20"/>
          <w:szCs w:val="20"/>
        </w:rPr>
        <w:footnoteRef/>
      </w:r>
      <w:r w:rsidR="00D87D27" w:rsidRPr="00D87D27">
        <w:rPr>
          <w:rFonts w:ascii="Times New Roman" w:hAnsi="Times New Roman" w:cs="Times New Roman"/>
          <w:sz w:val="20"/>
          <w:szCs w:val="20"/>
        </w:rPr>
        <w:t> </w:t>
      </w:r>
      <w:r w:rsidRPr="00D87D27">
        <w:rPr>
          <w:rFonts w:ascii="Times New Roman" w:hAnsi="Times New Roman" w:cs="Times New Roman"/>
          <w:i/>
          <w:iCs/>
          <w:sz w:val="20"/>
          <w:szCs w:val="20"/>
        </w:rPr>
        <w:t>UNSD</w:t>
      </w:r>
      <w:r w:rsidRPr="00D87D27">
        <w:rPr>
          <w:rFonts w:ascii="Times New Roman" w:hAnsi="Times New Roman" w:cs="Times New Roman"/>
          <w:sz w:val="20"/>
          <w:szCs w:val="20"/>
        </w:rPr>
        <w:t xml:space="preserve"> sagatavo dažādu klasifikāciju savstarpējās atbilstības tabulas, skat.:</w:t>
      </w:r>
      <w:r w:rsidR="00D87D27" w:rsidRPr="00D87D27">
        <w:rPr>
          <w:rFonts w:ascii="Times New Roman" w:hAnsi="Times New Roman" w:cs="Times New Roman"/>
          <w:sz w:val="20"/>
          <w:szCs w:val="20"/>
        </w:rPr>
        <w:t> </w:t>
      </w:r>
      <w:r w:rsidRPr="00D87D27">
        <w:rPr>
          <w:rFonts w:ascii="Times New Roman" w:hAnsi="Times New Roman" w:cs="Times New Roman"/>
          <w:sz w:val="20"/>
          <w:szCs w:val="20"/>
        </w:rPr>
        <w:t>https://unstats.un.org/unsd/classifications/Econ#Correspondences</w:t>
      </w:r>
    </w:p>
  </w:footnote>
  <w:footnote w:id="75">
    <w:p w14:paraId="47884E9F" w14:textId="6F567C46" w:rsidR="00671637" w:rsidRPr="00D87D27" w:rsidRDefault="00671637" w:rsidP="00671637">
      <w:pPr>
        <w:jc w:val="both"/>
        <w:rPr>
          <w:rFonts w:ascii="Times New Roman" w:hAnsi="Times New Roman" w:cs="Times New Roman"/>
          <w:noProof/>
          <w:sz w:val="20"/>
          <w:szCs w:val="20"/>
        </w:rPr>
      </w:pPr>
      <w:r w:rsidRPr="00D87D27">
        <w:rPr>
          <w:rStyle w:val="FootnoteReference"/>
          <w:rFonts w:ascii="Times New Roman" w:hAnsi="Times New Roman" w:cs="Times New Roman"/>
          <w:sz w:val="20"/>
          <w:szCs w:val="20"/>
        </w:rPr>
        <w:footnoteRef/>
      </w:r>
      <w:r w:rsidR="00D87D27" w:rsidRPr="00D87D27">
        <w:rPr>
          <w:rFonts w:ascii="Times New Roman" w:hAnsi="Times New Roman" w:cs="Times New Roman"/>
          <w:sz w:val="20"/>
          <w:szCs w:val="20"/>
        </w:rPr>
        <w:t> </w:t>
      </w:r>
      <w:r w:rsidRPr="00D87D27">
        <w:rPr>
          <w:rFonts w:ascii="Times New Roman" w:hAnsi="Times New Roman" w:cs="Times New Roman"/>
          <w:sz w:val="20"/>
          <w:szCs w:val="20"/>
        </w:rPr>
        <w:t>https://ec.europa.eu/eurostat/ramon/relations/index.cfm?TargetUrl=LST_REL&amp;StrLanguageCode=EN&amp;IntCurrentPage=8</w:t>
      </w:r>
    </w:p>
  </w:footnote>
  <w:footnote w:id="76">
    <w:p w14:paraId="35EEA76C" w14:textId="3DDCB9C6" w:rsidR="00671637" w:rsidRPr="00671637" w:rsidRDefault="00671637" w:rsidP="00671637">
      <w:pPr>
        <w:jc w:val="both"/>
        <w:rPr>
          <w:rFonts w:ascii="Times New Roman" w:hAnsi="Times New Roman"/>
          <w:noProof/>
          <w:sz w:val="20"/>
          <w:szCs w:val="18"/>
        </w:rPr>
      </w:pPr>
      <w:r w:rsidRPr="00D87D27">
        <w:rPr>
          <w:rStyle w:val="FootnoteReference"/>
          <w:rFonts w:ascii="Times New Roman" w:hAnsi="Times New Roman" w:cs="Times New Roman"/>
          <w:sz w:val="20"/>
          <w:szCs w:val="20"/>
        </w:rPr>
        <w:footnoteRef/>
      </w:r>
      <w:r w:rsidRPr="00D87D27">
        <w:rPr>
          <w:rFonts w:ascii="Times New Roman" w:hAnsi="Times New Roman" w:cs="Times New Roman"/>
          <w:sz w:val="20"/>
          <w:szCs w:val="20"/>
        </w:rPr>
        <w:t xml:space="preserve"> </w:t>
      </w:r>
      <w:r w:rsidRPr="00D87D27">
        <w:rPr>
          <w:rFonts w:ascii="Times New Roman" w:hAnsi="Times New Roman" w:cs="Times New Roman"/>
          <w:i/>
          <w:iCs/>
          <w:sz w:val="20"/>
          <w:szCs w:val="20"/>
        </w:rPr>
        <w:t>UNSD</w:t>
      </w:r>
      <w:r w:rsidRPr="00D87D27">
        <w:rPr>
          <w:rFonts w:ascii="Times New Roman" w:hAnsi="Times New Roman" w:cs="Times New Roman"/>
          <w:sz w:val="20"/>
          <w:szCs w:val="20"/>
        </w:rPr>
        <w:t xml:space="preserve"> savstarpējās atbilstības tabulas, skat.: https://unstats.un.org/unsd/classifications/Econ#Correspondences</w:t>
      </w:r>
    </w:p>
  </w:footnote>
  <w:footnote w:id="77">
    <w:p w14:paraId="5F45EBB8" w14:textId="0B49637F" w:rsidR="00727A28" w:rsidRPr="004B5E65" w:rsidRDefault="00727A28" w:rsidP="00727A28">
      <w:pPr>
        <w:jc w:val="both"/>
        <w:rPr>
          <w:rFonts w:ascii="Times New Roman" w:hAnsi="Times New Roman" w:cs="Times New Roman"/>
          <w:noProof/>
          <w:sz w:val="20"/>
          <w:szCs w:val="20"/>
        </w:rPr>
      </w:pPr>
      <w:r w:rsidRPr="004B5E65">
        <w:rPr>
          <w:rStyle w:val="FootnoteReference"/>
          <w:rFonts w:ascii="Times New Roman" w:hAnsi="Times New Roman" w:cs="Times New Roman"/>
          <w:sz w:val="20"/>
          <w:szCs w:val="20"/>
        </w:rPr>
        <w:footnoteRef/>
      </w:r>
      <w:r w:rsidR="004B5E65" w:rsidRPr="004B5E65">
        <w:rPr>
          <w:rFonts w:ascii="Times New Roman" w:hAnsi="Times New Roman" w:cs="Times New Roman"/>
          <w:sz w:val="20"/>
          <w:szCs w:val="20"/>
        </w:rPr>
        <w:t> </w:t>
      </w:r>
      <w:r w:rsidRPr="004B5E65">
        <w:rPr>
          <w:rFonts w:ascii="Times New Roman" w:hAnsi="Times New Roman" w:cs="Times New Roman"/>
          <w:sz w:val="20"/>
          <w:szCs w:val="20"/>
        </w:rPr>
        <w:t>MSITS 2010</w:t>
      </w:r>
      <w:r w:rsidR="004B5E65" w:rsidRPr="004B5E65">
        <w:rPr>
          <w:rFonts w:ascii="Times New Roman" w:hAnsi="Times New Roman" w:cs="Times New Roman"/>
          <w:sz w:val="20"/>
          <w:szCs w:val="20"/>
        </w:rPr>
        <w:t> </w:t>
      </w:r>
      <w:r w:rsidRPr="004B5E65">
        <w:rPr>
          <w:rFonts w:ascii="Times New Roman" w:hAnsi="Times New Roman" w:cs="Times New Roman"/>
          <w:sz w:val="20"/>
          <w:szCs w:val="20"/>
        </w:rPr>
        <w:t>1. pielikums,</w:t>
      </w:r>
      <w:r w:rsidR="004B5E65" w:rsidRPr="004B5E65">
        <w:rPr>
          <w:rFonts w:ascii="Times New Roman" w:hAnsi="Times New Roman" w:cs="Times New Roman"/>
          <w:sz w:val="20"/>
          <w:szCs w:val="20"/>
        </w:rPr>
        <w:t> </w:t>
      </w:r>
      <w:r w:rsidRPr="004B5E65">
        <w:rPr>
          <w:rFonts w:ascii="Times New Roman" w:hAnsi="Times New Roman" w:cs="Times New Roman"/>
          <w:sz w:val="20"/>
          <w:szCs w:val="20"/>
        </w:rPr>
        <w:t>skat.:</w:t>
      </w:r>
      <w:r w:rsidR="004B5E65" w:rsidRPr="004B5E65">
        <w:rPr>
          <w:rFonts w:ascii="Times New Roman" w:hAnsi="Times New Roman" w:cs="Times New Roman"/>
          <w:sz w:val="20"/>
          <w:szCs w:val="20"/>
        </w:rPr>
        <w:t> </w:t>
      </w:r>
      <w:r w:rsidRPr="004B5E65">
        <w:rPr>
          <w:rFonts w:ascii="Times New Roman" w:hAnsi="Times New Roman" w:cs="Times New Roman"/>
          <w:sz w:val="20"/>
          <w:szCs w:val="20"/>
        </w:rPr>
        <w:t>https://unstats.un.org/unsd/tradeserv/TFSITS/msits2010/docs/MSITS%202010%20M86%20(E)%20web.pdf#page=160</w:t>
      </w:r>
    </w:p>
  </w:footnote>
  <w:footnote w:id="78">
    <w:p w14:paraId="36C08259" w14:textId="5E6E034D" w:rsidR="00727A28" w:rsidRPr="00727A28" w:rsidRDefault="00727A28" w:rsidP="00727A28">
      <w:pPr>
        <w:jc w:val="both"/>
        <w:rPr>
          <w:rFonts w:ascii="Times New Roman" w:hAnsi="Times New Roman"/>
          <w:noProof/>
          <w:sz w:val="20"/>
          <w:szCs w:val="18"/>
        </w:rPr>
      </w:pPr>
      <w:r w:rsidRPr="004B5E65">
        <w:rPr>
          <w:rStyle w:val="FootnoteReference"/>
          <w:rFonts w:ascii="Times New Roman" w:hAnsi="Times New Roman" w:cs="Times New Roman"/>
          <w:sz w:val="20"/>
          <w:szCs w:val="20"/>
        </w:rPr>
        <w:footnoteRef/>
      </w:r>
      <w:r w:rsidRPr="004B5E65">
        <w:rPr>
          <w:rFonts w:ascii="Times New Roman" w:hAnsi="Times New Roman" w:cs="Times New Roman"/>
          <w:sz w:val="20"/>
          <w:szCs w:val="20"/>
        </w:rPr>
        <w:t xml:space="preserve"> BPM6 10. nodaļa, skat.: https://www.imf.org/external/pubs/ft/bop/2007/pdf/chap10.pdf</w:t>
      </w:r>
    </w:p>
  </w:footnote>
  <w:footnote w:id="79">
    <w:p w14:paraId="034257DA" w14:textId="7B7D3B93" w:rsidR="00A372A1" w:rsidRPr="004B5E65" w:rsidRDefault="00A372A1" w:rsidP="00A372A1">
      <w:pPr>
        <w:jc w:val="both"/>
        <w:rPr>
          <w:rFonts w:ascii="Times New Roman" w:hAnsi="Times New Roman" w:cs="Times New Roman"/>
          <w:noProof/>
          <w:sz w:val="20"/>
          <w:szCs w:val="18"/>
        </w:rPr>
      </w:pPr>
      <w:r w:rsidRPr="004B5E65">
        <w:rPr>
          <w:rStyle w:val="FootnoteReference"/>
          <w:rFonts w:ascii="Times New Roman" w:hAnsi="Times New Roman" w:cs="Times New Roman"/>
        </w:rPr>
        <w:footnoteRef/>
      </w:r>
      <w:r w:rsidR="004B5E65" w:rsidRPr="004B5E65">
        <w:rPr>
          <w:rFonts w:ascii="Times New Roman" w:hAnsi="Times New Roman" w:cs="Times New Roman"/>
        </w:rPr>
        <w:t> </w:t>
      </w:r>
      <w:r w:rsidRPr="004B5E65">
        <w:rPr>
          <w:rFonts w:ascii="Times New Roman" w:hAnsi="Times New Roman" w:cs="Times New Roman"/>
          <w:sz w:val="20"/>
        </w:rPr>
        <w:t>Skat.:</w:t>
      </w:r>
      <w:r w:rsidR="004B5E65" w:rsidRPr="004B5E65">
        <w:rPr>
          <w:rFonts w:ascii="Times New Roman" w:hAnsi="Times New Roman" w:cs="Times New Roman"/>
          <w:sz w:val="20"/>
        </w:rPr>
        <w:t> </w:t>
      </w:r>
      <w:r w:rsidRPr="004B5E65">
        <w:rPr>
          <w:rFonts w:ascii="Times New Roman" w:hAnsi="Times New Roman" w:cs="Times New Roman"/>
          <w:sz w:val="20"/>
        </w:rPr>
        <w:t>https://ec.europa.eu/eurostat/ramon/relations/index.cfm?TargetUrl=LST_REL&amp;StrLanguageCode=EN&amp;IntCurrentPage=8</w:t>
      </w:r>
    </w:p>
  </w:footnote>
  <w:footnote w:id="80">
    <w:p w14:paraId="50D8C4A6" w14:textId="73775ABE" w:rsidR="00805302" w:rsidRPr="004B5E65" w:rsidRDefault="00805302" w:rsidP="00805302">
      <w:pPr>
        <w:jc w:val="both"/>
        <w:rPr>
          <w:rFonts w:ascii="Times New Roman" w:hAnsi="Times New Roman" w:cs="Times New Roman"/>
          <w:noProof/>
          <w:sz w:val="20"/>
          <w:szCs w:val="18"/>
        </w:rPr>
      </w:pPr>
      <w:r w:rsidRPr="004B5E65">
        <w:rPr>
          <w:rStyle w:val="FootnoteReference"/>
          <w:rFonts w:ascii="Times New Roman" w:hAnsi="Times New Roman" w:cs="Times New Roman"/>
        </w:rPr>
        <w:footnoteRef/>
      </w:r>
      <w:r w:rsidRPr="004B5E65">
        <w:rPr>
          <w:rFonts w:ascii="Times New Roman" w:hAnsi="Times New Roman" w:cs="Times New Roman"/>
        </w:rPr>
        <w:t xml:space="preserve"> </w:t>
      </w:r>
      <w:r w:rsidRPr="004B5E65">
        <w:rPr>
          <w:rFonts w:ascii="Times New Roman" w:hAnsi="Times New Roman" w:cs="Times New Roman"/>
          <w:sz w:val="20"/>
        </w:rPr>
        <w:t>Skat.: https://unstats.un.org/unsd/classifications/unsdclassifications/cpcv21.pdf</w:t>
      </w:r>
    </w:p>
  </w:footnote>
  <w:footnote w:id="81">
    <w:p w14:paraId="4E18D531" w14:textId="70FF6CEA" w:rsidR="009C3329" w:rsidRPr="004B5E65" w:rsidRDefault="009C3329" w:rsidP="00E4048F">
      <w:pPr>
        <w:keepNext/>
        <w:keepLines/>
        <w:jc w:val="both"/>
        <w:rPr>
          <w:rFonts w:ascii="Times New Roman" w:hAnsi="Times New Roman" w:cs="Times New Roman"/>
          <w:noProof/>
          <w:sz w:val="24"/>
        </w:rPr>
      </w:pPr>
      <w:r w:rsidRPr="004B5E65">
        <w:rPr>
          <w:rStyle w:val="FootnoteReference"/>
          <w:rFonts w:ascii="Times New Roman" w:hAnsi="Times New Roman" w:cs="Times New Roman"/>
        </w:rPr>
        <w:footnoteRef/>
      </w:r>
      <w:r w:rsidR="004B5E65" w:rsidRPr="004B5E65">
        <w:rPr>
          <w:rFonts w:ascii="Times New Roman" w:hAnsi="Times New Roman" w:cs="Times New Roman"/>
        </w:rPr>
        <w:t> </w:t>
      </w:r>
      <w:r w:rsidRPr="004B5E65">
        <w:rPr>
          <w:rFonts w:ascii="Times New Roman" w:hAnsi="Times New Roman" w:cs="Times New Roman"/>
          <w:sz w:val="20"/>
        </w:rPr>
        <w:t>CPA 2008</w:t>
      </w:r>
      <w:r w:rsidR="004B5E65" w:rsidRPr="004B5E65">
        <w:rPr>
          <w:rFonts w:ascii="Times New Roman" w:hAnsi="Times New Roman" w:cs="Times New Roman"/>
          <w:sz w:val="20"/>
        </w:rPr>
        <w:t> </w:t>
      </w:r>
      <w:r w:rsidRPr="004B5E65">
        <w:rPr>
          <w:rFonts w:ascii="Times New Roman" w:hAnsi="Times New Roman" w:cs="Times New Roman"/>
          <w:sz w:val="20"/>
        </w:rPr>
        <w:t>un</w:t>
      </w:r>
      <w:r w:rsidR="004B5E65" w:rsidRPr="004B5E65">
        <w:rPr>
          <w:rFonts w:ascii="Times New Roman" w:hAnsi="Times New Roman" w:cs="Times New Roman"/>
          <w:sz w:val="20"/>
        </w:rPr>
        <w:t> </w:t>
      </w:r>
      <w:r w:rsidRPr="004B5E65">
        <w:rPr>
          <w:rFonts w:ascii="Times New Roman" w:hAnsi="Times New Roman" w:cs="Times New Roman"/>
          <w:sz w:val="20"/>
        </w:rPr>
        <w:t>CPC 2</w:t>
      </w:r>
      <w:r w:rsidR="004B5E65" w:rsidRPr="004B5E65">
        <w:rPr>
          <w:rFonts w:ascii="Times New Roman" w:hAnsi="Times New Roman" w:cs="Times New Roman"/>
          <w:sz w:val="20"/>
        </w:rPr>
        <w:t> </w:t>
      </w:r>
      <w:r w:rsidRPr="004B5E65">
        <w:rPr>
          <w:rFonts w:ascii="Times New Roman" w:hAnsi="Times New Roman" w:cs="Times New Roman"/>
          <w:sz w:val="20"/>
        </w:rPr>
        <w:t>savstarpējās</w:t>
      </w:r>
      <w:r w:rsidR="004B5E65" w:rsidRPr="004B5E65">
        <w:rPr>
          <w:rFonts w:ascii="Times New Roman" w:hAnsi="Times New Roman" w:cs="Times New Roman"/>
          <w:sz w:val="20"/>
        </w:rPr>
        <w:t> </w:t>
      </w:r>
      <w:r w:rsidRPr="004B5E65">
        <w:rPr>
          <w:rFonts w:ascii="Times New Roman" w:hAnsi="Times New Roman" w:cs="Times New Roman"/>
          <w:sz w:val="20"/>
        </w:rPr>
        <w:t>atbilstības</w:t>
      </w:r>
      <w:r w:rsidR="004B5E65" w:rsidRPr="004B5E65">
        <w:rPr>
          <w:rFonts w:ascii="Times New Roman" w:hAnsi="Times New Roman" w:cs="Times New Roman"/>
          <w:sz w:val="20"/>
        </w:rPr>
        <w:t> </w:t>
      </w:r>
      <w:r w:rsidRPr="004B5E65">
        <w:rPr>
          <w:rFonts w:ascii="Times New Roman" w:hAnsi="Times New Roman" w:cs="Times New Roman"/>
          <w:sz w:val="20"/>
        </w:rPr>
        <w:t>tabulas,</w:t>
      </w:r>
      <w:r w:rsidR="004B5E65" w:rsidRPr="004B5E65">
        <w:rPr>
          <w:rFonts w:ascii="Times New Roman" w:hAnsi="Times New Roman" w:cs="Times New Roman"/>
          <w:sz w:val="20"/>
        </w:rPr>
        <w:t> </w:t>
      </w:r>
      <w:r w:rsidRPr="004B5E65">
        <w:rPr>
          <w:rFonts w:ascii="Times New Roman" w:hAnsi="Times New Roman" w:cs="Times New Roman"/>
          <w:sz w:val="20"/>
        </w:rPr>
        <w:t>skat.:</w:t>
      </w:r>
      <w:r w:rsidR="004B5E65" w:rsidRPr="004B5E65">
        <w:rPr>
          <w:rFonts w:ascii="Times New Roman" w:hAnsi="Times New Roman" w:cs="Times New Roman"/>
          <w:sz w:val="20"/>
        </w:rPr>
        <w:t> </w:t>
      </w:r>
      <w:r w:rsidRPr="004B5E65">
        <w:rPr>
          <w:rFonts w:ascii="Times New Roman" w:hAnsi="Times New Roman" w:cs="Times New Roman"/>
          <w:sz w:val="20"/>
        </w:rPr>
        <w:t>https://ec.europa.eu/eurostat/ramon/relations/index.cfm?TargetUrl=LST_LINK&amp;StrNomRelCode=CPA%202008%20-%20CPC%202&amp;StrLanguageCode=EN</w:t>
      </w:r>
    </w:p>
  </w:footnote>
  <w:footnote w:id="82">
    <w:p w14:paraId="0A4D0654" w14:textId="40C55C0A" w:rsidR="00E4048F" w:rsidRPr="002F5840" w:rsidRDefault="00E4048F" w:rsidP="002F5840">
      <w:pPr>
        <w:jc w:val="both"/>
        <w:rPr>
          <w:rFonts w:ascii="Times New Roman" w:hAnsi="Times New Roman"/>
          <w:noProof/>
          <w:sz w:val="20"/>
          <w:szCs w:val="18"/>
        </w:rPr>
      </w:pPr>
      <w:r w:rsidRPr="004B5E65">
        <w:rPr>
          <w:rStyle w:val="FootnoteReference"/>
          <w:rFonts w:ascii="Times New Roman" w:hAnsi="Times New Roman" w:cs="Times New Roman"/>
        </w:rPr>
        <w:footnoteRef/>
      </w:r>
      <w:r w:rsidRPr="004B5E65">
        <w:rPr>
          <w:rFonts w:ascii="Times New Roman" w:hAnsi="Times New Roman" w:cs="Times New Roman"/>
        </w:rPr>
        <w:t xml:space="preserve"> </w:t>
      </w:r>
      <w:r w:rsidRPr="004B5E65">
        <w:rPr>
          <w:rFonts w:ascii="Times New Roman" w:hAnsi="Times New Roman" w:cs="Times New Roman"/>
          <w:sz w:val="20"/>
        </w:rPr>
        <w:t>Eiropas Parlamenta un Padomes Regula (EK) Nr. 451/2008.</w:t>
      </w:r>
    </w:p>
  </w:footnote>
  <w:footnote w:id="83">
    <w:p w14:paraId="033C7441" w14:textId="3E89501E" w:rsidR="00296EA8" w:rsidRPr="004B5E65" w:rsidRDefault="00296EA8" w:rsidP="00296EA8">
      <w:pPr>
        <w:jc w:val="both"/>
        <w:rPr>
          <w:rFonts w:ascii="Times New Roman" w:hAnsi="Times New Roman" w:cs="Times New Roman"/>
          <w:noProof/>
          <w:sz w:val="24"/>
          <w:szCs w:val="24"/>
        </w:rPr>
      </w:pPr>
      <w:r w:rsidRPr="004B5E65">
        <w:rPr>
          <w:rStyle w:val="FootnoteReference"/>
          <w:rFonts w:ascii="Times New Roman" w:hAnsi="Times New Roman" w:cs="Times New Roman"/>
          <w:sz w:val="24"/>
          <w:szCs w:val="24"/>
        </w:rPr>
        <w:footnoteRef/>
      </w:r>
      <w:r w:rsidRPr="004B5E65">
        <w:rPr>
          <w:rFonts w:ascii="Times New Roman" w:hAnsi="Times New Roman" w:cs="Times New Roman"/>
          <w:sz w:val="24"/>
          <w:szCs w:val="24"/>
        </w:rPr>
        <w:t xml:space="preserve"> Skat.: http://unstats.un.org/unsd/tradeserv/TFSITS/msits2010/annexes.htm</w:t>
      </w:r>
    </w:p>
  </w:footnote>
  <w:footnote w:id="84">
    <w:p w14:paraId="72BD823B" w14:textId="4ECAE05C" w:rsidR="009A1996" w:rsidRPr="004B5E65" w:rsidRDefault="009A1996" w:rsidP="000D6C28">
      <w:pPr>
        <w:jc w:val="both"/>
        <w:rPr>
          <w:rFonts w:ascii="Times New Roman" w:hAnsi="Times New Roman" w:cs="Times New Roman"/>
          <w:noProof/>
          <w:sz w:val="24"/>
          <w:szCs w:val="24"/>
        </w:rPr>
      </w:pPr>
      <w:r w:rsidRPr="004B5E65">
        <w:rPr>
          <w:rStyle w:val="FootnoteReference"/>
          <w:rFonts w:ascii="Times New Roman" w:hAnsi="Times New Roman" w:cs="Times New Roman"/>
          <w:sz w:val="24"/>
          <w:szCs w:val="24"/>
        </w:rPr>
        <w:footnoteRef/>
      </w:r>
      <w:r w:rsidR="004B5E65" w:rsidRPr="004B5E65">
        <w:rPr>
          <w:rFonts w:ascii="Times New Roman" w:hAnsi="Times New Roman" w:cs="Times New Roman"/>
          <w:sz w:val="24"/>
          <w:szCs w:val="24"/>
        </w:rPr>
        <w:t> </w:t>
      </w:r>
      <w:r w:rsidRPr="004B5E65">
        <w:rPr>
          <w:rFonts w:ascii="Times New Roman" w:hAnsi="Times New Roman" w:cs="Times New Roman"/>
          <w:sz w:val="24"/>
          <w:szCs w:val="24"/>
        </w:rPr>
        <w:t>Skat.:</w:t>
      </w:r>
      <w:r w:rsidR="004B5E65" w:rsidRPr="004B5E65">
        <w:rPr>
          <w:rFonts w:ascii="Times New Roman" w:hAnsi="Times New Roman" w:cs="Times New Roman"/>
          <w:sz w:val="24"/>
          <w:szCs w:val="24"/>
        </w:rPr>
        <w:t> </w:t>
      </w:r>
      <w:r w:rsidRPr="004B5E65">
        <w:rPr>
          <w:rFonts w:ascii="Times New Roman" w:hAnsi="Times New Roman" w:cs="Times New Roman"/>
          <w:sz w:val="24"/>
          <w:szCs w:val="24"/>
        </w:rPr>
        <w:t>https://unstats.un.org/unsd/tradeserv/TFSITS/msits2010/docs/MSITS%202010%20M86%20(E)%20web.pdf</w:t>
      </w:r>
    </w:p>
  </w:footnote>
  <w:footnote w:id="85">
    <w:p w14:paraId="183D09D9" w14:textId="66BBCC52" w:rsidR="00F0341D" w:rsidRPr="00F0341D" w:rsidRDefault="00F0341D" w:rsidP="00F0341D">
      <w:pPr>
        <w:jc w:val="both"/>
        <w:rPr>
          <w:rFonts w:ascii="Times New Roman" w:hAnsi="Times New Roman"/>
          <w:noProof/>
          <w:sz w:val="20"/>
          <w:szCs w:val="18"/>
        </w:rPr>
      </w:pPr>
      <w:r w:rsidRPr="004B5E65">
        <w:rPr>
          <w:rStyle w:val="FootnoteReference"/>
          <w:rFonts w:ascii="Times New Roman" w:hAnsi="Times New Roman" w:cs="Times New Roman"/>
          <w:sz w:val="24"/>
          <w:szCs w:val="24"/>
        </w:rPr>
        <w:footnoteRef/>
      </w:r>
      <w:r w:rsidRPr="004B5E65">
        <w:rPr>
          <w:rFonts w:ascii="Times New Roman" w:hAnsi="Times New Roman" w:cs="Times New Roman"/>
          <w:sz w:val="24"/>
          <w:szCs w:val="24"/>
        </w:rPr>
        <w:t xml:space="preserve"> Ir izstrādāta papildu </w:t>
      </w:r>
      <w:r w:rsidRPr="004B5E65">
        <w:rPr>
          <w:rFonts w:ascii="Times New Roman" w:hAnsi="Times New Roman" w:cs="Times New Roman"/>
          <w:i/>
          <w:iCs/>
          <w:sz w:val="24"/>
          <w:szCs w:val="24"/>
        </w:rPr>
        <w:t>EBOPS</w:t>
      </w:r>
      <w:r w:rsidRPr="004B5E65">
        <w:rPr>
          <w:rFonts w:ascii="Times New Roman" w:hAnsi="Times New Roman" w:cs="Times New Roman"/>
          <w:sz w:val="24"/>
          <w:szCs w:val="24"/>
        </w:rPr>
        <w:t xml:space="preserve"> un W/120 savstarpējās atbilstības tabula, kas pieejama tiešsaistē, skat.: http://unstats.un.org/unsd/tradeserv/TFSITS/msits2010/annexes.htm</w:t>
      </w:r>
    </w:p>
  </w:footnote>
  <w:footnote w:id="86">
    <w:p w14:paraId="72F30453" w14:textId="07DAD5C6" w:rsidR="00B30C4F" w:rsidRPr="00E43AA0" w:rsidRDefault="00B30C4F" w:rsidP="008061BC">
      <w:pPr>
        <w:jc w:val="both"/>
        <w:rPr>
          <w:rFonts w:ascii="Times New Roman" w:hAnsi="Times New Roman" w:cs="Times New Roman"/>
          <w:noProof/>
          <w:sz w:val="20"/>
          <w:szCs w:val="20"/>
        </w:rPr>
      </w:pPr>
      <w:r w:rsidRPr="00E43AA0">
        <w:rPr>
          <w:rStyle w:val="FootnoteReference"/>
          <w:rFonts w:ascii="Times New Roman" w:hAnsi="Times New Roman" w:cs="Times New Roman"/>
          <w:sz w:val="20"/>
          <w:szCs w:val="20"/>
        </w:rPr>
        <w:footnoteRef/>
      </w:r>
      <w:r w:rsidRPr="00E43AA0">
        <w:rPr>
          <w:rFonts w:ascii="Times New Roman" w:hAnsi="Times New Roman" w:cs="Times New Roman"/>
          <w:sz w:val="20"/>
          <w:szCs w:val="20"/>
        </w:rPr>
        <w:t xml:space="preserve"> http://unstats.un.org/unsd/cr/registry/regcst.asp?Cl=27&amp;Lg=1</w:t>
      </w:r>
    </w:p>
  </w:footnote>
  <w:footnote w:id="87">
    <w:p w14:paraId="004DC528" w14:textId="2273ECE8" w:rsidR="008061BC" w:rsidRPr="00E43AA0" w:rsidRDefault="008061BC">
      <w:pPr>
        <w:pStyle w:val="FootnoteText"/>
        <w:rPr>
          <w:rFonts w:ascii="Times New Roman" w:hAnsi="Times New Roman" w:cs="Times New Roman"/>
        </w:rPr>
      </w:pPr>
      <w:r w:rsidRPr="00E43AA0">
        <w:rPr>
          <w:rStyle w:val="FootnoteReference"/>
          <w:rFonts w:ascii="Times New Roman" w:hAnsi="Times New Roman" w:cs="Times New Roman"/>
        </w:rPr>
        <w:footnoteRef/>
      </w:r>
      <w:r w:rsidRPr="00E43AA0">
        <w:rPr>
          <w:rFonts w:ascii="Times New Roman" w:hAnsi="Times New Roman" w:cs="Times New Roman"/>
        </w:rPr>
        <w:t xml:space="preserve"> Savstarpējās atbilstības tabulas pieejamas: http://unstats.un.org/unsd/class/default.Asp</w:t>
      </w:r>
    </w:p>
  </w:footnote>
  <w:footnote w:id="88">
    <w:p w14:paraId="66A30DBF" w14:textId="0D50F7BB" w:rsidR="00FB7C67" w:rsidRPr="00E43AA0" w:rsidRDefault="00FB7C67" w:rsidP="00FB7C67">
      <w:pPr>
        <w:jc w:val="both"/>
        <w:rPr>
          <w:rFonts w:ascii="Times New Roman" w:hAnsi="Times New Roman" w:cs="Times New Roman"/>
          <w:noProof/>
          <w:sz w:val="20"/>
          <w:szCs w:val="20"/>
        </w:rPr>
      </w:pPr>
      <w:r w:rsidRPr="00E43AA0">
        <w:rPr>
          <w:rStyle w:val="FootnoteReference"/>
          <w:rFonts w:ascii="Times New Roman" w:hAnsi="Times New Roman" w:cs="Times New Roman"/>
          <w:sz w:val="20"/>
          <w:szCs w:val="20"/>
        </w:rPr>
        <w:footnoteRef/>
      </w:r>
      <w:r w:rsidRPr="00E43AA0">
        <w:rPr>
          <w:rFonts w:ascii="Times New Roman" w:hAnsi="Times New Roman" w:cs="Times New Roman"/>
          <w:sz w:val="20"/>
          <w:szCs w:val="20"/>
        </w:rPr>
        <w:t xml:space="preserve"> https://ec.europa.eu/eurostat/documents/3859598/5902521/KS-RA-07-015-EN.PDF.pdf/dd5443f5-b886-40e4-920d- 9df03590ff91?t=1414781457000</w:t>
      </w:r>
    </w:p>
  </w:footnote>
  <w:footnote w:id="89">
    <w:p w14:paraId="0E05CE43" w14:textId="5F33B397" w:rsidR="00FB7C67" w:rsidRPr="00E43AA0" w:rsidRDefault="00FB7C67" w:rsidP="00DE5CE4">
      <w:pPr>
        <w:jc w:val="both"/>
        <w:rPr>
          <w:rFonts w:ascii="Times New Roman" w:hAnsi="Times New Roman" w:cs="Times New Roman"/>
          <w:noProof/>
          <w:sz w:val="20"/>
          <w:szCs w:val="20"/>
        </w:rPr>
      </w:pPr>
      <w:r w:rsidRPr="00E43AA0">
        <w:rPr>
          <w:rStyle w:val="FootnoteReference"/>
          <w:rFonts w:ascii="Times New Roman" w:hAnsi="Times New Roman" w:cs="Times New Roman"/>
          <w:sz w:val="20"/>
          <w:szCs w:val="20"/>
        </w:rPr>
        <w:footnoteRef/>
      </w:r>
      <w:r w:rsidRPr="00E43AA0">
        <w:rPr>
          <w:rFonts w:ascii="Times New Roman" w:hAnsi="Times New Roman" w:cs="Times New Roman"/>
          <w:sz w:val="20"/>
          <w:szCs w:val="20"/>
        </w:rPr>
        <w:t xml:space="preserve"> Saimnieciskā darbība notiek tad, ja, apvienojot resursus, piemēram, kapitāla preces, darbaspēku, ražošanas tehnikas vai starpproduktus, tiek radītas konkrētas preces vai pakalpojumi. Līdz ar to saimniecisko darbību raksturo resursu izlietojums, ražošanas process un saražotie produkti (preces vai pakalpojumi).</w:t>
      </w:r>
    </w:p>
  </w:footnote>
  <w:footnote w:id="90">
    <w:p w14:paraId="21F162DF" w14:textId="7058C8AC" w:rsidR="00D93358" w:rsidRPr="00E43AA0" w:rsidRDefault="00D93358" w:rsidP="00D93358">
      <w:pPr>
        <w:jc w:val="both"/>
        <w:rPr>
          <w:rFonts w:ascii="Times New Roman" w:hAnsi="Times New Roman" w:cs="Times New Roman"/>
          <w:noProof/>
          <w:sz w:val="20"/>
          <w:szCs w:val="20"/>
        </w:rPr>
      </w:pPr>
      <w:r w:rsidRPr="00E43AA0">
        <w:rPr>
          <w:rStyle w:val="FootnoteReference"/>
          <w:rFonts w:ascii="Times New Roman" w:hAnsi="Times New Roman" w:cs="Times New Roman"/>
          <w:sz w:val="20"/>
          <w:szCs w:val="20"/>
        </w:rPr>
        <w:footnoteRef/>
      </w:r>
      <w:r w:rsidR="00191B01" w:rsidRPr="00E43AA0">
        <w:rPr>
          <w:rFonts w:ascii="Times New Roman" w:hAnsi="Times New Roman" w:cs="Times New Roman"/>
          <w:sz w:val="20"/>
          <w:szCs w:val="20"/>
        </w:rPr>
        <w:t> </w:t>
      </w:r>
      <w:r w:rsidRPr="00E43AA0">
        <w:rPr>
          <w:rFonts w:ascii="Times New Roman" w:hAnsi="Times New Roman" w:cs="Times New Roman"/>
          <w:sz w:val="20"/>
          <w:szCs w:val="20"/>
        </w:rPr>
        <w:t xml:space="preserve">Skat. </w:t>
      </w:r>
      <w:r w:rsidRPr="00E43AA0">
        <w:rPr>
          <w:rFonts w:ascii="Times New Roman" w:hAnsi="Times New Roman" w:cs="Times New Roman"/>
          <w:i/>
          <w:iCs/>
          <w:sz w:val="20"/>
          <w:szCs w:val="20"/>
        </w:rPr>
        <w:t>NACE</w:t>
      </w:r>
      <w:r w:rsidRPr="00E43AA0">
        <w:rPr>
          <w:rFonts w:ascii="Times New Roman" w:hAnsi="Times New Roman" w:cs="Times New Roman"/>
          <w:sz w:val="20"/>
          <w:szCs w:val="20"/>
        </w:rPr>
        <w:t xml:space="preserve"> red. 2 un </w:t>
      </w:r>
      <w:r w:rsidRPr="00E43AA0">
        <w:rPr>
          <w:rFonts w:ascii="Times New Roman" w:hAnsi="Times New Roman" w:cs="Times New Roman"/>
          <w:i/>
          <w:iCs/>
          <w:sz w:val="20"/>
          <w:szCs w:val="20"/>
        </w:rPr>
        <w:t>ISIC</w:t>
      </w:r>
      <w:r w:rsidRPr="00E43AA0">
        <w:rPr>
          <w:rFonts w:ascii="Times New Roman" w:hAnsi="Times New Roman" w:cs="Times New Roman"/>
          <w:sz w:val="20"/>
          <w:szCs w:val="20"/>
        </w:rPr>
        <w:t xml:space="preserve"> red. 4 savstarpējās atbilstības tabulas: https://ec.europa.eu/eurostat/ramon/relations/index.cfm?TargetUrl=LST_LINK&amp;StrNomRelCode=NACE%20REV.%202%20-%20ISIC%20REV.%204&amp;StrLanguageCode=EN</w:t>
      </w:r>
    </w:p>
  </w:footnote>
  <w:footnote w:id="91">
    <w:p w14:paraId="32979C05" w14:textId="77777777" w:rsidR="00C56C7C" w:rsidRPr="00E43AA0" w:rsidRDefault="00C56C7C" w:rsidP="00C56C7C">
      <w:pPr>
        <w:keepNext/>
        <w:keepLines/>
        <w:jc w:val="both"/>
        <w:rPr>
          <w:rFonts w:ascii="Times New Roman" w:hAnsi="Times New Roman" w:cs="Times New Roman"/>
          <w:noProof/>
          <w:sz w:val="20"/>
          <w:szCs w:val="20"/>
        </w:rPr>
      </w:pPr>
      <w:r w:rsidRPr="00E43AA0">
        <w:rPr>
          <w:rStyle w:val="FootnoteReference"/>
          <w:rFonts w:ascii="Times New Roman" w:hAnsi="Times New Roman" w:cs="Times New Roman"/>
          <w:sz w:val="20"/>
          <w:szCs w:val="20"/>
        </w:rPr>
        <w:footnoteRef/>
      </w:r>
      <w:r w:rsidRPr="00E43AA0">
        <w:rPr>
          <w:rFonts w:ascii="Times New Roman" w:hAnsi="Times New Roman" w:cs="Times New Roman"/>
          <w:sz w:val="20"/>
          <w:szCs w:val="20"/>
        </w:rPr>
        <w:t xml:space="preserve"> </w:t>
      </w:r>
      <w:r w:rsidRPr="00E43AA0">
        <w:rPr>
          <w:rFonts w:ascii="Times New Roman" w:hAnsi="Times New Roman" w:cs="Times New Roman"/>
          <w:i/>
          <w:iCs/>
          <w:sz w:val="20"/>
          <w:szCs w:val="20"/>
        </w:rPr>
        <w:t>HS</w:t>
      </w:r>
      <w:r w:rsidRPr="00E43AA0">
        <w:rPr>
          <w:rFonts w:ascii="Times New Roman" w:hAnsi="Times New Roman" w:cs="Times New Roman"/>
          <w:sz w:val="20"/>
          <w:szCs w:val="20"/>
        </w:rPr>
        <w:t xml:space="preserve"> ir preču aprakstīšanas un kodēšanas saskaņota sistēma, ko pārvalda Pasaules Muitas organizācija, </w:t>
      </w:r>
      <w:r w:rsidRPr="00E43AA0">
        <w:rPr>
          <w:rFonts w:ascii="Times New Roman" w:hAnsi="Times New Roman" w:cs="Times New Roman"/>
          <w:i/>
          <w:iCs/>
          <w:sz w:val="20"/>
          <w:szCs w:val="20"/>
        </w:rPr>
        <w:t>Prodcom</w:t>
      </w:r>
      <w:r w:rsidRPr="00E43AA0">
        <w:rPr>
          <w:rFonts w:ascii="Times New Roman" w:hAnsi="Times New Roman" w:cs="Times New Roman"/>
          <w:sz w:val="20"/>
          <w:szCs w:val="20"/>
        </w:rPr>
        <w:t xml:space="preserve"> ir preču klasifikācija, ko izmanto rūpnieciskās ražošanas statistikai Eiropas Savienībā, skat.: http://circa.europa.eu/irc/dsis/nacecpacon/info/data/en/index.htm</w:t>
      </w:r>
    </w:p>
    <w:p w14:paraId="163CD9DE" w14:textId="58D0DBAB" w:rsidR="00C56C7C" w:rsidRPr="00C56C7C" w:rsidRDefault="00C56C7C" w:rsidP="00C56C7C">
      <w:pPr>
        <w:jc w:val="both"/>
        <w:rPr>
          <w:rFonts w:ascii="Times New Roman" w:hAnsi="Times New Roman"/>
          <w:noProof/>
          <w:sz w:val="20"/>
          <w:szCs w:val="18"/>
        </w:rPr>
      </w:pPr>
      <w:r w:rsidRPr="00E43AA0">
        <w:rPr>
          <w:rFonts w:ascii="Times New Roman" w:hAnsi="Times New Roman" w:cs="Times New Roman"/>
          <w:sz w:val="20"/>
          <w:szCs w:val="20"/>
        </w:rPr>
        <w:t>“</w:t>
      </w:r>
      <w:r w:rsidRPr="00E43AA0">
        <w:rPr>
          <w:rFonts w:ascii="Times New Roman" w:hAnsi="Times New Roman" w:cs="Times New Roman"/>
          <w:i/>
          <w:iCs/>
          <w:sz w:val="20"/>
          <w:szCs w:val="20"/>
        </w:rPr>
        <w:t>CN</w:t>
      </w:r>
      <w:r w:rsidRPr="00E43AA0">
        <w:rPr>
          <w:rFonts w:ascii="Times New Roman" w:hAnsi="Times New Roman" w:cs="Times New Roman"/>
          <w:sz w:val="20"/>
          <w:szCs w:val="20"/>
        </w:rPr>
        <w:t>” ir “kombinētā nomenklatūra” – Eiropas preču klasifikācija, ko izmanto ārējās tirdzniecības statistikai, skat.: http://ec.europa.eu/eurostat/ramon/nomenclatures/</w:t>
      </w:r>
    </w:p>
  </w:footnote>
  <w:footnote w:id="92">
    <w:p w14:paraId="1A50B771" w14:textId="1B2EA3C9" w:rsidR="00424D97" w:rsidRPr="00E43AA0" w:rsidRDefault="00424D97" w:rsidP="00424D97">
      <w:pPr>
        <w:jc w:val="both"/>
        <w:rPr>
          <w:rFonts w:ascii="Times New Roman" w:hAnsi="Times New Roman" w:cs="Times New Roman"/>
          <w:noProof/>
          <w:sz w:val="20"/>
          <w:szCs w:val="20"/>
        </w:rPr>
      </w:pPr>
      <w:r w:rsidRPr="00E43AA0">
        <w:rPr>
          <w:rStyle w:val="FootnoteReference"/>
          <w:rFonts w:ascii="Times New Roman" w:hAnsi="Times New Roman" w:cs="Times New Roman"/>
          <w:sz w:val="20"/>
          <w:szCs w:val="20"/>
        </w:rPr>
        <w:footnoteRef/>
      </w:r>
      <w:r w:rsidRPr="00E43AA0">
        <w:rPr>
          <w:rFonts w:ascii="Times New Roman" w:hAnsi="Times New Roman" w:cs="Times New Roman"/>
          <w:sz w:val="20"/>
          <w:szCs w:val="20"/>
        </w:rPr>
        <w:t xml:space="preserve"> https://eur-lex.europa.eu/legal-content/EN/TXT/?uri=uriserv:OJ.L_.2020.334.01.0002.01.ENG</w:t>
      </w:r>
    </w:p>
  </w:footnote>
  <w:footnote w:id="93">
    <w:p w14:paraId="2C859215" w14:textId="52EAF98F" w:rsidR="00F65359" w:rsidRPr="00365CBA" w:rsidRDefault="00F65359" w:rsidP="00F65359">
      <w:pPr>
        <w:jc w:val="both"/>
        <w:rPr>
          <w:rFonts w:ascii="Times New Roman" w:hAnsi="Times New Roman" w:cs="Times New Roman"/>
          <w:noProof/>
          <w:sz w:val="20"/>
          <w:szCs w:val="20"/>
        </w:rPr>
      </w:pPr>
      <w:r w:rsidRPr="00365CBA">
        <w:rPr>
          <w:rStyle w:val="FootnoteReference"/>
          <w:rFonts w:ascii="Times New Roman" w:hAnsi="Times New Roman" w:cs="Times New Roman"/>
          <w:sz w:val="20"/>
          <w:szCs w:val="20"/>
        </w:rPr>
        <w:footnoteRef/>
      </w:r>
      <w:r w:rsidRPr="00365CBA">
        <w:rPr>
          <w:rFonts w:ascii="Times New Roman" w:hAnsi="Times New Roman" w:cs="Times New Roman"/>
          <w:sz w:val="20"/>
          <w:szCs w:val="20"/>
        </w:rPr>
        <w:t xml:space="preserve"> Tas atbilst 2008. gada Nacionālo kontu sistēmā (SNA 2008), ESA 2010 un Rokasgrāmatas par maksājumu bilanci un starptautisko ieguldījumu posteni sestajā izdevumā (BPM6) iekļautajiem jēdzieniem un definīcijām. Sākotnēji jāizmanto šo regulējumu piemērošanai paredzētie norādījumi par statistikas apkopošanu, un šī rokasgrāmata lasāma papildus šiem norādījumiem, lai izpildītu konkrētas prasības par statistikas apkopošanu saistībā ar MSITS 2010 ieviešanu.</w:t>
      </w:r>
    </w:p>
  </w:footnote>
  <w:footnote w:id="94">
    <w:p w14:paraId="561DFE04" w14:textId="4E00ACBC" w:rsidR="00F65359" w:rsidRPr="00F65359" w:rsidRDefault="00F65359" w:rsidP="00F65359">
      <w:pPr>
        <w:jc w:val="both"/>
        <w:rPr>
          <w:rFonts w:ascii="Times New Roman" w:hAnsi="Times New Roman"/>
          <w:noProof/>
          <w:sz w:val="20"/>
          <w:szCs w:val="18"/>
        </w:rPr>
      </w:pPr>
      <w:r w:rsidRPr="00365CBA">
        <w:rPr>
          <w:rStyle w:val="FootnoteReference"/>
          <w:rFonts w:ascii="Times New Roman" w:hAnsi="Times New Roman" w:cs="Times New Roman"/>
          <w:sz w:val="20"/>
          <w:szCs w:val="20"/>
        </w:rPr>
        <w:footnoteRef/>
      </w:r>
      <w:r w:rsidRPr="00365CBA">
        <w:rPr>
          <w:rFonts w:ascii="Times New Roman" w:hAnsi="Times New Roman" w:cs="Times New Roman"/>
          <w:sz w:val="20"/>
          <w:szCs w:val="20"/>
        </w:rPr>
        <w:t xml:space="preserve"> BPM6 (https://www.imf.org/external/pubs/ft/bop/2007/pdf/bpm6.pdf) un </w:t>
      </w:r>
      <w:r w:rsidRPr="00365CBA">
        <w:rPr>
          <w:rFonts w:ascii="Times New Roman" w:hAnsi="Times New Roman" w:cs="Times New Roman"/>
          <w:i/>
          <w:iCs/>
          <w:sz w:val="20"/>
          <w:szCs w:val="20"/>
        </w:rPr>
        <w:t>BPM6 Compilation Guide</w:t>
      </w:r>
      <w:r w:rsidRPr="00365CBA">
        <w:rPr>
          <w:rFonts w:ascii="Times New Roman" w:hAnsi="Times New Roman" w:cs="Times New Roman"/>
          <w:sz w:val="20"/>
          <w:szCs w:val="20"/>
        </w:rPr>
        <w:t xml:space="preserve"> [BPM6 Statistikas apkopošanas rokasgrāmata] (https://www.imf.org/external/pubs/ft/bop/2014/pdf/BPM6_12F.pdf).</w:t>
      </w:r>
    </w:p>
  </w:footnote>
  <w:footnote w:id="95">
    <w:p w14:paraId="653E3FF7" w14:textId="2D38C611" w:rsidR="009668EE" w:rsidRPr="000758E4" w:rsidRDefault="009668EE" w:rsidP="00E968B1">
      <w:pPr>
        <w:jc w:val="both"/>
        <w:rPr>
          <w:rFonts w:ascii="Times New Roman" w:hAnsi="Times New Roman" w:cs="Times New Roman"/>
          <w:noProof/>
          <w:sz w:val="20"/>
          <w:szCs w:val="20"/>
        </w:rPr>
      </w:pPr>
      <w:r w:rsidRPr="000758E4">
        <w:rPr>
          <w:rStyle w:val="FootnoteReference"/>
          <w:rFonts w:ascii="Times New Roman" w:hAnsi="Times New Roman" w:cs="Times New Roman"/>
          <w:sz w:val="20"/>
          <w:szCs w:val="20"/>
        </w:rPr>
        <w:footnoteRef/>
      </w:r>
      <w:r w:rsidRPr="000758E4">
        <w:rPr>
          <w:rFonts w:ascii="Times New Roman" w:hAnsi="Times New Roman" w:cs="Times New Roman"/>
          <w:sz w:val="20"/>
          <w:szCs w:val="20"/>
        </w:rPr>
        <w:t xml:space="preserve"> MSITS 2010 Apkopotāja rokasgrāmatas 13.1. punkts, skat.: https://unstats.un.org/unsd/trade/publications/14-66197-E- MSITS%202010%20Compilers%20Guide_WEB.pdf#page=188</w:t>
      </w:r>
    </w:p>
  </w:footnote>
  <w:footnote w:id="96">
    <w:p w14:paraId="3B39E99D" w14:textId="10C7F7A9" w:rsidR="00D746F4" w:rsidRPr="00957285" w:rsidRDefault="00D746F4" w:rsidP="00D746F4">
      <w:pPr>
        <w:jc w:val="both"/>
        <w:rPr>
          <w:rFonts w:ascii="Times New Roman" w:hAnsi="Times New Roman" w:cs="Times New Roman"/>
          <w:noProof/>
          <w:sz w:val="20"/>
          <w:szCs w:val="20"/>
        </w:rPr>
      </w:pPr>
      <w:r w:rsidRPr="00957285">
        <w:rPr>
          <w:rStyle w:val="FootnoteReference"/>
          <w:rFonts w:ascii="Times New Roman" w:hAnsi="Times New Roman" w:cs="Times New Roman"/>
          <w:sz w:val="20"/>
          <w:szCs w:val="20"/>
        </w:rPr>
        <w:footnoteRef/>
      </w:r>
      <w:r w:rsidRPr="00957285">
        <w:rPr>
          <w:rFonts w:ascii="Times New Roman" w:hAnsi="Times New Roman" w:cs="Times New Roman"/>
          <w:sz w:val="20"/>
          <w:szCs w:val="20"/>
        </w:rPr>
        <w:t xml:space="preserve"> Šī informācija izriet no </w:t>
      </w:r>
      <w:r w:rsidRPr="00957285">
        <w:rPr>
          <w:rFonts w:ascii="Times New Roman" w:hAnsi="Times New Roman" w:cs="Times New Roman"/>
          <w:i/>
          <w:iCs/>
          <w:sz w:val="20"/>
          <w:szCs w:val="20"/>
        </w:rPr>
        <w:t>EUROSTAT</w:t>
      </w:r>
      <w:r w:rsidRPr="00957285">
        <w:rPr>
          <w:rFonts w:ascii="Times New Roman" w:hAnsi="Times New Roman" w:cs="Times New Roman"/>
          <w:sz w:val="20"/>
          <w:szCs w:val="20"/>
        </w:rPr>
        <w:t xml:space="preserve"> un </w:t>
      </w:r>
      <w:r w:rsidRPr="00957285">
        <w:rPr>
          <w:rFonts w:ascii="Times New Roman" w:hAnsi="Times New Roman" w:cs="Times New Roman"/>
          <w:i/>
          <w:iCs/>
          <w:sz w:val="20"/>
          <w:szCs w:val="20"/>
        </w:rPr>
        <w:t>OECD</w:t>
      </w:r>
      <w:r w:rsidRPr="00957285">
        <w:rPr>
          <w:rFonts w:ascii="Times New Roman" w:hAnsi="Times New Roman" w:cs="Times New Roman"/>
          <w:sz w:val="20"/>
          <w:szCs w:val="20"/>
        </w:rPr>
        <w:t xml:space="preserve"> Kopīgās metadatu aptaujas starptautiskās pakalpojumu tirdzniecības statistikas (</w:t>
      </w:r>
      <w:r w:rsidRPr="00957285">
        <w:rPr>
          <w:rFonts w:ascii="Times New Roman" w:hAnsi="Times New Roman" w:cs="Times New Roman"/>
          <w:i/>
          <w:iCs/>
          <w:sz w:val="20"/>
          <w:szCs w:val="20"/>
        </w:rPr>
        <w:t>ITSS</w:t>
      </w:r>
      <w:r w:rsidRPr="00957285">
        <w:rPr>
          <w:rFonts w:ascii="Times New Roman" w:hAnsi="Times New Roman" w:cs="Times New Roman"/>
          <w:sz w:val="20"/>
          <w:szCs w:val="20"/>
        </w:rPr>
        <w:t>) apkopošanai saskaņā ar BPM6. Apsekojumā piedalījās 34 valstis: 22 ES dalībvalstis (Beļģija, Bulgārija, Kipra, Čehija, Dānija, Igaunija, Spānija, Grieķija, Horvātija, Ungārija, Īrija, Latvija, Lietuva, Luksemburga, Nīderlande, Austrija, Polija, Portugāle, Somija, Rumānija, Slovākija, Zviedrija), 2 EBTA valstis (Norvēģija un Islande), 5 ES kandidātvalstis un iespējamās kandidātvalstis (Melnkalne, Serbija, Ziemeļmaķedonija, Bosnija un Hercegovina, Turcija) un 4 </w:t>
      </w:r>
      <w:r w:rsidRPr="00957285">
        <w:rPr>
          <w:rFonts w:ascii="Times New Roman" w:hAnsi="Times New Roman" w:cs="Times New Roman"/>
          <w:i/>
          <w:iCs/>
          <w:sz w:val="20"/>
          <w:szCs w:val="20"/>
        </w:rPr>
        <w:t>OECD</w:t>
      </w:r>
      <w:r w:rsidRPr="00957285">
        <w:rPr>
          <w:rFonts w:ascii="Times New Roman" w:hAnsi="Times New Roman" w:cs="Times New Roman"/>
          <w:sz w:val="20"/>
          <w:szCs w:val="20"/>
        </w:rPr>
        <w:t xml:space="preserve"> valstis (Kanāda, Čīle, Kolumbija un Meksika), kā arī Honkonga.</w:t>
      </w:r>
    </w:p>
  </w:footnote>
  <w:footnote w:id="97">
    <w:p w14:paraId="78EC3789" w14:textId="5C409B81" w:rsidR="00CD3D04" w:rsidRPr="00957285" w:rsidRDefault="00CD3D04" w:rsidP="00CD3D04">
      <w:pPr>
        <w:jc w:val="both"/>
        <w:rPr>
          <w:rFonts w:ascii="Times New Roman" w:hAnsi="Times New Roman" w:cs="Times New Roman"/>
          <w:noProof/>
          <w:sz w:val="20"/>
          <w:szCs w:val="20"/>
        </w:rPr>
      </w:pPr>
      <w:r w:rsidRPr="00957285">
        <w:rPr>
          <w:rStyle w:val="FootnoteReference"/>
          <w:rFonts w:ascii="Times New Roman" w:hAnsi="Times New Roman" w:cs="Times New Roman"/>
          <w:sz w:val="20"/>
          <w:szCs w:val="20"/>
        </w:rPr>
        <w:footnoteRef/>
      </w:r>
      <w:r w:rsidR="00957285" w:rsidRPr="00957285">
        <w:rPr>
          <w:rFonts w:ascii="Times New Roman" w:hAnsi="Times New Roman" w:cs="Times New Roman"/>
          <w:sz w:val="20"/>
          <w:szCs w:val="20"/>
        </w:rPr>
        <w:t> </w:t>
      </w:r>
      <w:r w:rsidRPr="00957285">
        <w:rPr>
          <w:rFonts w:ascii="Times New Roman" w:hAnsi="Times New Roman" w:cs="Times New Roman"/>
          <w:sz w:val="20"/>
          <w:szCs w:val="20"/>
        </w:rPr>
        <w:t>MSITS 5.64. punkts,</w:t>
      </w:r>
      <w:r w:rsidR="00957285" w:rsidRPr="00957285">
        <w:rPr>
          <w:rFonts w:ascii="Times New Roman" w:hAnsi="Times New Roman" w:cs="Times New Roman"/>
          <w:sz w:val="20"/>
          <w:szCs w:val="20"/>
        </w:rPr>
        <w:t> </w:t>
      </w:r>
      <w:r w:rsidRPr="00957285">
        <w:rPr>
          <w:rFonts w:ascii="Times New Roman" w:hAnsi="Times New Roman" w:cs="Times New Roman"/>
          <w:sz w:val="20"/>
          <w:szCs w:val="20"/>
        </w:rPr>
        <w:t>skat.:</w:t>
      </w:r>
      <w:r w:rsidR="00957285" w:rsidRPr="00957285">
        <w:rPr>
          <w:rFonts w:ascii="Times New Roman" w:hAnsi="Times New Roman" w:cs="Times New Roman"/>
          <w:sz w:val="20"/>
          <w:szCs w:val="20"/>
        </w:rPr>
        <w:t> </w:t>
      </w:r>
      <w:r w:rsidRPr="00957285">
        <w:rPr>
          <w:rFonts w:ascii="Times New Roman" w:hAnsi="Times New Roman" w:cs="Times New Roman"/>
          <w:sz w:val="20"/>
          <w:szCs w:val="20"/>
        </w:rPr>
        <w:t>https://unstats.un.org/unsd/tradeserv/TFSITS/msits2010/docs/MSITS%202010%20M86%20(E)%20web.pdf#page=143</w:t>
      </w:r>
    </w:p>
  </w:footnote>
  <w:footnote w:id="98">
    <w:p w14:paraId="4D963BFE" w14:textId="3C926309" w:rsidR="00A75814" w:rsidRPr="0071308A" w:rsidRDefault="00A75814" w:rsidP="00A75814">
      <w:pPr>
        <w:jc w:val="both"/>
        <w:rPr>
          <w:rFonts w:ascii="Times New Roman" w:hAnsi="Times New Roman" w:cs="Times New Roman"/>
          <w:noProof/>
          <w:sz w:val="20"/>
          <w:szCs w:val="20"/>
        </w:rPr>
      </w:pPr>
      <w:r w:rsidRPr="0071308A">
        <w:rPr>
          <w:rStyle w:val="FootnoteReference"/>
          <w:rFonts w:ascii="Times New Roman" w:hAnsi="Times New Roman" w:cs="Times New Roman"/>
          <w:sz w:val="20"/>
          <w:szCs w:val="20"/>
        </w:rPr>
        <w:footnoteRef/>
      </w:r>
      <w:r w:rsidR="0071308A" w:rsidRPr="0071308A">
        <w:rPr>
          <w:rFonts w:ascii="Times New Roman" w:hAnsi="Times New Roman" w:cs="Times New Roman"/>
          <w:sz w:val="20"/>
          <w:szCs w:val="20"/>
        </w:rPr>
        <w:t> </w:t>
      </w:r>
      <w:r w:rsidRPr="0071308A">
        <w:rPr>
          <w:rFonts w:ascii="Times New Roman" w:hAnsi="Times New Roman" w:cs="Times New Roman"/>
          <w:sz w:val="20"/>
          <w:szCs w:val="20"/>
        </w:rPr>
        <w:t>MSITS 2010</w:t>
      </w:r>
      <w:r w:rsidR="0071308A" w:rsidRPr="0071308A">
        <w:rPr>
          <w:rFonts w:ascii="Times New Roman" w:hAnsi="Times New Roman" w:cs="Times New Roman"/>
          <w:sz w:val="20"/>
          <w:szCs w:val="20"/>
        </w:rPr>
        <w:t> </w:t>
      </w:r>
      <w:r w:rsidRPr="0071308A">
        <w:rPr>
          <w:rFonts w:ascii="Times New Roman" w:hAnsi="Times New Roman" w:cs="Times New Roman"/>
          <w:sz w:val="20"/>
          <w:szCs w:val="20"/>
        </w:rPr>
        <w:t>3.53. punkts,</w:t>
      </w:r>
      <w:r w:rsidR="0071308A" w:rsidRPr="0071308A">
        <w:rPr>
          <w:rFonts w:ascii="Times New Roman" w:hAnsi="Times New Roman" w:cs="Times New Roman"/>
          <w:sz w:val="20"/>
          <w:szCs w:val="20"/>
        </w:rPr>
        <w:t> </w:t>
      </w:r>
      <w:r w:rsidRPr="0071308A">
        <w:rPr>
          <w:rFonts w:ascii="Times New Roman" w:hAnsi="Times New Roman" w:cs="Times New Roman"/>
          <w:sz w:val="20"/>
          <w:szCs w:val="20"/>
        </w:rPr>
        <w:t>skat.:</w:t>
      </w:r>
      <w:r w:rsidR="0071308A" w:rsidRPr="0071308A">
        <w:rPr>
          <w:rFonts w:ascii="Times New Roman" w:hAnsi="Times New Roman" w:cs="Times New Roman"/>
          <w:sz w:val="20"/>
          <w:szCs w:val="20"/>
        </w:rPr>
        <w:t> </w:t>
      </w:r>
      <w:r w:rsidRPr="0071308A">
        <w:rPr>
          <w:rFonts w:ascii="Times New Roman" w:hAnsi="Times New Roman" w:cs="Times New Roman"/>
          <w:sz w:val="20"/>
          <w:szCs w:val="20"/>
        </w:rPr>
        <w:t>https://unstats.un.org/unsd/tradeserv/TFSITS/msits2010/docs/MSITS%202010%20M86%20(E)%20web.pdf#page=53</w:t>
      </w:r>
    </w:p>
  </w:footnote>
  <w:footnote w:id="99">
    <w:p w14:paraId="57C4FFAA" w14:textId="64BD9D32" w:rsidR="00227B4B" w:rsidRPr="00304F2D" w:rsidRDefault="00227B4B" w:rsidP="00227B4B">
      <w:pPr>
        <w:jc w:val="both"/>
        <w:rPr>
          <w:rFonts w:ascii="Times New Roman" w:hAnsi="Times New Roman" w:cs="Times New Roman"/>
          <w:noProof/>
          <w:sz w:val="20"/>
          <w:szCs w:val="20"/>
        </w:rPr>
      </w:pPr>
      <w:r w:rsidRPr="00304F2D">
        <w:rPr>
          <w:rStyle w:val="FootnoteReference"/>
          <w:rFonts w:ascii="Times New Roman" w:hAnsi="Times New Roman" w:cs="Times New Roman"/>
          <w:sz w:val="20"/>
          <w:szCs w:val="20"/>
        </w:rPr>
        <w:footnoteRef/>
      </w:r>
      <w:r w:rsidR="008C1FEB" w:rsidRPr="00304F2D">
        <w:rPr>
          <w:rFonts w:ascii="Times New Roman" w:hAnsi="Times New Roman" w:cs="Times New Roman"/>
          <w:sz w:val="20"/>
          <w:szCs w:val="20"/>
        </w:rPr>
        <w:t> </w:t>
      </w:r>
      <w:r w:rsidRPr="00304F2D">
        <w:rPr>
          <w:rFonts w:ascii="Times New Roman" w:hAnsi="Times New Roman" w:cs="Times New Roman"/>
          <w:sz w:val="20"/>
          <w:szCs w:val="20"/>
        </w:rPr>
        <w:t>https://ec.europa.eu/taxation_customs/business/vat/eu-vat-rules-topic/vies-vat-information-exchange-system-enquiries_en</w:t>
      </w:r>
    </w:p>
  </w:footnote>
  <w:footnote w:id="100">
    <w:p w14:paraId="7ECFEF34" w14:textId="3A14B201" w:rsidR="00227B4B" w:rsidRPr="00227B4B" w:rsidRDefault="00227B4B" w:rsidP="00227B4B">
      <w:pPr>
        <w:jc w:val="both"/>
        <w:rPr>
          <w:rFonts w:ascii="Times New Roman" w:hAnsi="Times New Roman"/>
          <w:noProof/>
          <w:sz w:val="20"/>
          <w:szCs w:val="18"/>
        </w:rPr>
      </w:pPr>
      <w:r w:rsidRPr="00304F2D">
        <w:rPr>
          <w:rStyle w:val="FootnoteReference"/>
          <w:rFonts w:ascii="Times New Roman" w:hAnsi="Times New Roman" w:cs="Times New Roman"/>
          <w:sz w:val="20"/>
          <w:szCs w:val="20"/>
        </w:rPr>
        <w:footnoteRef/>
      </w:r>
      <w:r w:rsidRPr="00304F2D">
        <w:rPr>
          <w:rFonts w:ascii="Times New Roman" w:hAnsi="Times New Roman" w:cs="Times New Roman"/>
          <w:sz w:val="20"/>
          <w:szCs w:val="20"/>
        </w:rPr>
        <w:t xml:space="preserve"> </w:t>
      </w:r>
      <w:r w:rsidRPr="00304F2D">
        <w:rPr>
          <w:rFonts w:ascii="Times New Roman" w:hAnsi="Times New Roman" w:cs="Times New Roman"/>
          <w:i/>
          <w:iCs/>
          <w:sz w:val="20"/>
          <w:szCs w:val="20"/>
        </w:rPr>
        <w:t>VIES</w:t>
      </w:r>
      <w:r w:rsidRPr="00304F2D">
        <w:rPr>
          <w:rFonts w:ascii="Times New Roman" w:hAnsi="Times New Roman" w:cs="Times New Roman"/>
          <w:sz w:val="20"/>
          <w:szCs w:val="20"/>
        </w:rPr>
        <w:t xml:space="preserve"> iekļautas arī visu to uzņēmumu eksporta un importa vērtības, kuri atrodas zem apsekojumu sliekšņa.</w:t>
      </w:r>
    </w:p>
  </w:footnote>
  <w:footnote w:id="101">
    <w:p w14:paraId="2B96F4F7" w14:textId="7FF4E048" w:rsidR="009C0230" w:rsidRPr="00BE2067" w:rsidRDefault="009C0230" w:rsidP="009C0230">
      <w:pPr>
        <w:jc w:val="both"/>
        <w:rPr>
          <w:rFonts w:ascii="Times New Roman" w:hAnsi="Times New Roman" w:cs="Times New Roman"/>
          <w:noProof/>
          <w:sz w:val="20"/>
          <w:szCs w:val="20"/>
        </w:rPr>
      </w:pPr>
      <w:r w:rsidRPr="00BE2067">
        <w:rPr>
          <w:rStyle w:val="FootnoteReference"/>
          <w:rFonts w:ascii="Times New Roman" w:hAnsi="Times New Roman" w:cs="Times New Roman"/>
          <w:sz w:val="20"/>
          <w:szCs w:val="20"/>
        </w:rPr>
        <w:footnoteRef/>
      </w:r>
      <w:r w:rsidRPr="00BE2067">
        <w:rPr>
          <w:rFonts w:ascii="Times New Roman" w:hAnsi="Times New Roman" w:cs="Times New Roman"/>
          <w:sz w:val="20"/>
          <w:szCs w:val="20"/>
        </w:rPr>
        <w:t xml:space="preserve"> Skat. 8. nodaļu, kurā izklāstīta Itālijas Bankas pieredze, izmantojot </w:t>
      </w:r>
      <w:r w:rsidRPr="00BE2067">
        <w:rPr>
          <w:rFonts w:ascii="Times New Roman" w:hAnsi="Times New Roman" w:cs="Times New Roman"/>
          <w:i/>
          <w:iCs/>
          <w:sz w:val="20"/>
          <w:szCs w:val="20"/>
        </w:rPr>
        <w:t>MPD</w:t>
      </w:r>
      <w:r w:rsidRPr="00BE2067">
        <w:rPr>
          <w:rFonts w:ascii="Times New Roman" w:hAnsi="Times New Roman" w:cs="Times New Roman"/>
          <w:sz w:val="20"/>
          <w:szCs w:val="20"/>
        </w:rPr>
        <w:t xml:space="preserve"> novērtējumu veikšanai.</w:t>
      </w:r>
    </w:p>
  </w:footnote>
  <w:footnote w:id="102">
    <w:p w14:paraId="31725B40" w14:textId="5092F9A3" w:rsidR="003F4A7C" w:rsidRPr="003F4A7C" w:rsidRDefault="003F4A7C" w:rsidP="003F4A7C">
      <w:pPr>
        <w:jc w:val="both"/>
        <w:rPr>
          <w:rFonts w:ascii="Times New Roman" w:hAnsi="Times New Roman"/>
          <w:noProof/>
          <w:sz w:val="20"/>
          <w:szCs w:val="18"/>
        </w:rPr>
      </w:pPr>
      <w:r w:rsidRPr="00BE2067">
        <w:rPr>
          <w:rStyle w:val="FootnoteReference"/>
          <w:rFonts w:ascii="Times New Roman" w:hAnsi="Times New Roman" w:cs="Times New Roman"/>
          <w:sz w:val="20"/>
          <w:szCs w:val="20"/>
        </w:rPr>
        <w:footnoteRef/>
      </w:r>
      <w:r w:rsidRPr="00BE2067">
        <w:rPr>
          <w:rFonts w:ascii="Times New Roman" w:hAnsi="Times New Roman" w:cs="Times New Roman"/>
          <w:sz w:val="20"/>
          <w:szCs w:val="20"/>
        </w:rPr>
        <w:t xml:space="preserve"> Maksājumu karšu datus parasti klasificē atbilstoši tā dēvētajiem tirgotāja kategorijas kodiem (</w:t>
      </w:r>
      <w:r w:rsidRPr="00BE2067">
        <w:rPr>
          <w:rFonts w:ascii="Times New Roman" w:hAnsi="Times New Roman" w:cs="Times New Roman"/>
          <w:i/>
          <w:iCs/>
          <w:sz w:val="20"/>
          <w:szCs w:val="20"/>
        </w:rPr>
        <w:t>MCC</w:t>
      </w:r>
      <w:r w:rsidRPr="00BE2067">
        <w:rPr>
          <w:rFonts w:ascii="Times New Roman" w:hAnsi="Times New Roman" w:cs="Times New Roman"/>
          <w:sz w:val="20"/>
          <w:szCs w:val="20"/>
        </w:rPr>
        <w:t xml:space="preserve">). </w:t>
      </w:r>
      <w:r w:rsidRPr="00BE2067">
        <w:rPr>
          <w:rFonts w:ascii="Times New Roman" w:hAnsi="Times New Roman" w:cs="Times New Roman"/>
          <w:i/>
          <w:iCs/>
          <w:sz w:val="20"/>
          <w:szCs w:val="20"/>
        </w:rPr>
        <w:t>MCC</w:t>
      </w:r>
      <w:r w:rsidRPr="00BE2067">
        <w:rPr>
          <w:rFonts w:ascii="Times New Roman" w:hAnsi="Times New Roman" w:cs="Times New Roman"/>
          <w:sz w:val="20"/>
          <w:szCs w:val="20"/>
        </w:rPr>
        <w:t xml:space="preserve"> kodus un </w:t>
      </w:r>
      <w:r w:rsidRPr="00BE2067">
        <w:rPr>
          <w:rFonts w:ascii="Times New Roman" w:hAnsi="Times New Roman" w:cs="Times New Roman"/>
          <w:i/>
          <w:iCs/>
          <w:sz w:val="20"/>
          <w:szCs w:val="20"/>
        </w:rPr>
        <w:t>EBOPS</w:t>
      </w:r>
      <w:r w:rsidRPr="00BE2067">
        <w:rPr>
          <w:rFonts w:ascii="Times New Roman" w:hAnsi="Times New Roman" w:cs="Times New Roman"/>
          <w:sz w:val="20"/>
          <w:szCs w:val="20"/>
        </w:rPr>
        <w:t xml:space="preserve"> būtībā iespējams sasaistīt. Šī pieeja tiks turpmāk aplūkota šīs rokasgrāmatas otrajā izdevumā.</w:t>
      </w:r>
    </w:p>
  </w:footnote>
  <w:footnote w:id="103">
    <w:p w14:paraId="28685F04" w14:textId="6C651916" w:rsidR="003F4A7C" w:rsidRPr="005419CA" w:rsidRDefault="003F4A7C" w:rsidP="005419CA">
      <w:pPr>
        <w:jc w:val="both"/>
        <w:rPr>
          <w:rFonts w:ascii="Times New Roman" w:hAnsi="Times New Roman" w:cs="Times New Roman"/>
          <w:noProof/>
          <w:sz w:val="20"/>
          <w:szCs w:val="20"/>
        </w:rPr>
      </w:pPr>
      <w:r w:rsidRPr="005419CA">
        <w:rPr>
          <w:rStyle w:val="FootnoteReference"/>
          <w:rFonts w:ascii="Times New Roman" w:hAnsi="Times New Roman" w:cs="Times New Roman"/>
          <w:sz w:val="20"/>
          <w:szCs w:val="20"/>
        </w:rPr>
        <w:footnoteRef/>
      </w:r>
      <w:r w:rsidRPr="005419CA">
        <w:rPr>
          <w:rFonts w:ascii="Times New Roman" w:hAnsi="Times New Roman" w:cs="Times New Roman"/>
          <w:sz w:val="20"/>
          <w:szCs w:val="20"/>
        </w:rPr>
        <w:t xml:space="preserve"> Eiropas Centrālās bankas Regula (ES) 2020/2011, ar ko groza Regulu (ES) Nr. 1409/2013 par maksājumu statistiku (ECB/2013/43) (ECB/2020/59), skat.:</w:t>
      </w:r>
      <w:r w:rsidR="005419CA" w:rsidRPr="005419CA">
        <w:rPr>
          <w:rFonts w:ascii="Times New Roman" w:hAnsi="Times New Roman" w:cs="Times New Roman"/>
          <w:sz w:val="20"/>
          <w:szCs w:val="20"/>
        </w:rPr>
        <w:t> </w:t>
      </w:r>
      <w:r w:rsidRPr="005419CA">
        <w:rPr>
          <w:rFonts w:ascii="Times New Roman" w:hAnsi="Times New Roman" w:cs="Times New Roman"/>
          <w:sz w:val="20"/>
          <w:szCs w:val="20"/>
        </w:rPr>
        <w:t>(https://eur-lex.europa.eu/legal-content/EN/TXT/?uri=CELEX:32020R2011).</w:t>
      </w:r>
    </w:p>
  </w:footnote>
  <w:footnote w:id="104">
    <w:p w14:paraId="401603D9" w14:textId="33006CFC" w:rsidR="00922EA8" w:rsidRPr="005419CA" w:rsidRDefault="00922EA8" w:rsidP="005419CA">
      <w:pPr>
        <w:jc w:val="both"/>
        <w:rPr>
          <w:rFonts w:ascii="Times New Roman" w:hAnsi="Times New Roman" w:cs="Times New Roman"/>
          <w:noProof/>
          <w:sz w:val="20"/>
          <w:szCs w:val="20"/>
        </w:rPr>
      </w:pPr>
      <w:r w:rsidRPr="005419CA">
        <w:rPr>
          <w:rStyle w:val="FootnoteReference"/>
          <w:rFonts w:ascii="Times New Roman" w:hAnsi="Times New Roman" w:cs="Times New Roman"/>
          <w:sz w:val="20"/>
          <w:szCs w:val="20"/>
        </w:rPr>
        <w:footnoteRef/>
      </w:r>
      <w:r w:rsidR="005419CA" w:rsidRPr="005419CA">
        <w:rPr>
          <w:rFonts w:ascii="Times New Roman" w:hAnsi="Times New Roman" w:cs="Times New Roman"/>
          <w:sz w:val="20"/>
          <w:szCs w:val="20"/>
        </w:rPr>
        <w:t> </w:t>
      </w:r>
      <w:r w:rsidRPr="005419CA">
        <w:rPr>
          <w:rFonts w:ascii="Times New Roman" w:hAnsi="Times New Roman" w:cs="Times New Roman"/>
          <w:sz w:val="20"/>
          <w:szCs w:val="20"/>
        </w:rPr>
        <w:t>BPM6</w:t>
      </w:r>
      <w:r w:rsidR="005419CA" w:rsidRPr="005419CA">
        <w:rPr>
          <w:rFonts w:ascii="Times New Roman" w:hAnsi="Times New Roman" w:cs="Times New Roman"/>
          <w:sz w:val="20"/>
          <w:szCs w:val="20"/>
        </w:rPr>
        <w:t> </w:t>
      </w:r>
      <w:r w:rsidRPr="005419CA">
        <w:rPr>
          <w:rFonts w:ascii="Times New Roman" w:hAnsi="Times New Roman" w:cs="Times New Roman"/>
          <w:sz w:val="20"/>
          <w:szCs w:val="20"/>
        </w:rPr>
        <w:t>CG</w:t>
      </w:r>
      <w:r w:rsidR="005419CA" w:rsidRPr="005419CA">
        <w:rPr>
          <w:rFonts w:ascii="Times New Roman" w:hAnsi="Times New Roman" w:cs="Times New Roman"/>
          <w:sz w:val="20"/>
          <w:szCs w:val="20"/>
        </w:rPr>
        <w:t> </w:t>
      </w:r>
      <w:r w:rsidRPr="005419CA">
        <w:rPr>
          <w:rFonts w:ascii="Times New Roman" w:hAnsi="Times New Roman" w:cs="Times New Roman"/>
          <w:sz w:val="20"/>
          <w:szCs w:val="20"/>
        </w:rPr>
        <w:t>12.20.–12.25. punkts,</w:t>
      </w:r>
      <w:r w:rsidR="005419CA" w:rsidRPr="005419CA">
        <w:rPr>
          <w:rFonts w:ascii="Times New Roman" w:hAnsi="Times New Roman" w:cs="Times New Roman"/>
          <w:sz w:val="20"/>
          <w:szCs w:val="20"/>
        </w:rPr>
        <w:t> </w:t>
      </w:r>
      <w:r w:rsidRPr="005419CA">
        <w:rPr>
          <w:rFonts w:ascii="Times New Roman" w:hAnsi="Times New Roman" w:cs="Times New Roman"/>
          <w:sz w:val="20"/>
          <w:szCs w:val="20"/>
        </w:rPr>
        <w:t>skat.:</w:t>
      </w:r>
      <w:r w:rsidR="005419CA" w:rsidRPr="005419CA">
        <w:rPr>
          <w:rFonts w:ascii="Times New Roman" w:hAnsi="Times New Roman" w:cs="Times New Roman"/>
          <w:sz w:val="20"/>
          <w:szCs w:val="20"/>
        </w:rPr>
        <w:t> </w:t>
      </w:r>
      <w:r w:rsidRPr="005419CA">
        <w:rPr>
          <w:rFonts w:ascii="Times New Roman" w:hAnsi="Times New Roman" w:cs="Times New Roman"/>
          <w:sz w:val="20"/>
          <w:szCs w:val="20"/>
        </w:rPr>
        <w:t>https://www.imf.org/external/pubs/ft/bop/2014/pdf/Guide.pdf#page=209</w:t>
      </w:r>
    </w:p>
  </w:footnote>
  <w:footnote w:id="105">
    <w:p w14:paraId="10CE3592" w14:textId="30B9D35C" w:rsidR="00922EA8" w:rsidRPr="00922EA8" w:rsidRDefault="00922EA8" w:rsidP="005419CA">
      <w:pPr>
        <w:jc w:val="both"/>
        <w:rPr>
          <w:rFonts w:ascii="Times New Roman" w:hAnsi="Times New Roman"/>
          <w:noProof/>
          <w:sz w:val="20"/>
          <w:szCs w:val="18"/>
        </w:rPr>
      </w:pPr>
      <w:r w:rsidRPr="005419CA">
        <w:rPr>
          <w:rStyle w:val="FootnoteReference"/>
          <w:rFonts w:ascii="Times New Roman" w:hAnsi="Times New Roman" w:cs="Times New Roman"/>
          <w:sz w:val="20"/>
          <w:szCs w:val="20"/>
        </w:rPr>
        <w:footnoteRef/>
      </w:r>
      <w:r w:rsidR="00BE2067" w:rsidRPr="005419CA">
        <w:rPr>
          <w:rFonts w:ascii="Times New Roman" w:hAnsi="Times New Roman" w:cs="Times New Roman"/>
          <w:sz w:val="20"/>
          <w:szCs w:val="20"/>
        </w:rPr>
        <w:t> </w:t>
      </w:r>
      <w:r w:rsidRPr="005419CA">
        <w:rPr>
          <w:rFonts w:ascii="Times New Roman" w:hAnsi="Times New Roman" w:cs="Times New Roman"/>
          <w:sz w:val="20"/>
          <w:szCs w:val="20"/>
        </w:rPr>
        <w:t>BPM6</w:t>
      </w:r>
      <w:r w:rsidR="00BE2067" w:rsidRPr="005419CA">
        <w:rPr>
          <w:rFonts w:ascii="Times New Roman" w:hAnsi="Times New Roman" w:cs="Times New Roman"/>
          <w:sz w:val="20"/>
          <w:szCs w:val="20"/>
        </w:rPr>
        <w:t> </w:t>
      </w:r>
      <w:r w:rsidRPr="005419CA">
        <w:rPr>
          <w:rFonts w:ascii="Times New Roman" w:hAnsi="Times New Roman" w:cs="Times New Roman"/>
          <w:sz w:val="20"/>
          <w:szCs w:val="20"/>
        </w:rPr>
        <w:t>CG</w:t>
      </w:r>
      <w:r w:rsidR="00BE2067" w:rsidRPr="005419CA">
        <w:rPr>
          <w:rFonts w:ascii="Times New Roman" w:hAnsi="Times New Roman" w:cs="Times New Roman"/>
          <w:sz w:val="20"/>
          <w:szCs w:val="20"/>
        </w:rPr>
        <w:t> </w:t>
      </w:r>
      <w:r w:rsidRPr="005419CA">
        <w:rPr>
          <w:rFonts w:ascii="Times New Roman" w:hAnsi="Times New Roman" w:cs="Times New Roman"/>
          <w:sz w:val="20"/>
          <w:szCs w:val="20"/>
        </w:rPr>
        <w:t>12.35.</w:t>
      </w:r>
      <w:r w:rsidR="00BE2067" w:rsidRPr="005419CA">
        <w:rPr>
          <w:rFonts w:ascii="Times New Roman" w:hAnsi="Times New Roman" w:cs="Times New Roman"/>
          <w:sz w:val="20"/>
          <w:szCs w:val="20"/>
        </w:rPr>
        <w:t>-</w:t>
      </w:r>
      <w:r w:rsidRPr="005419CA">
        <w:rPr>
          <w:rFonts w:ascii="Times New Roman" w:hAnsi="Times New Roman" w:cs="Times New Roman"/>
          <w:sz w:val="20"/>
          <w:szCs w:val="20"/>
        </w:rPr>
        <w:t>12.37. punkts,</w:t>
      </w:r>
      <w:r w:rsidR="00BE2067" w:rsidRPr="005419CA">
        <w:rPr>
          <w:rFonts w:ascii="Times New Roman" w:hAnsi="Times New Roman" w:cs="Times New Roman"/>
          <w:sz w:val="20"/>
          <w:szCs w:val="20"/>
        </w:rPr>
        <w:t> </w:t>
      </w:r>
      <w:r w:rsidRPr="005419CA">
        <w:rPr>
          <w:rFonts w:ascii="Times New Roman" w:hAnsi="Times New Roman" w:cs="Times New Roman"/>
          <w:sz w:val="20"/>
          <w:szCs w:val="20"/>
        </w:rPr>
        <w:t>skat.:</w:t>
      </w:r>
      <w:r w:rsidR="00BE2067" w:rsidRPr="005419CA">
        <w:rPr>
          <w:rFonts w:ascii="Times New Roman" w:hAnsi="Times New Roman" w:cs="Times New Roman"/>
          <w:sz w:val="20"/>
          <w:szCs w:val="20"/>
        </w:rPr>
        <w:t> </w:t>
      </w:r>
      <w:r w:rsidRPr="005419CA">
        <w:rPr>
          <w:rFonts w:ascii="Times New Roman" w:hAnsi="Times New Roman" w:cs="Times New Roman"/>
          <w:sz w:val="20"/>
          <w:szCs w:val="20"/>
        </w:rPr>
        <w:t>https://www.imf.org/external/pubs/ft/bop/2014/pdf/Guide.pdf#page=211</w:t>
      </w:r>
    </w:p>
  </w:footnote>
  <w:footnote w:id="106">
    <w:p w14:paraId="336916EA" w14:textId="36505CBD" w:rsidR="0085096F" w:rsidRPr="00710E8F" w:rsidRDefault="0085096F" w:rsidP="0085096F">
      <w:pPr>
        <w:jc w:val="both"/>
        <w:rPr>
          <w:rFonts w:ascii="Times New Roman" w:hAnsi="Times New Roman" w:cs="Times New Roman"/>
          <w:noProof/>
          <w:sz w:val="20"/>
          <w:szCs w:val="20"/>
        </w:rPr>
      </w:pPr>
      <w:r w:rsidRPr="00710E8F">
        <w:rPr>
          <w:rStyle w:val="FootnoteReference"/>
          <w:rFonts w:ascii="Times New Roman" w:hAnsi="Times New Roman" w:cs="Times New Roman"/>
          <w:sz w:val="20"/>
          <w:szCs w:val="20"/>
        </w:rPr>
        <w:footnoteRef/>
      </w:r>
      <w:r w:rsidR="00710E8F" w:rsidRPr="00710E8F">
        <w:rPr>
          <w:rFonts w:ascii="Times New Roman" w:hAnsi="Times New Roman" w:cs="Times New Roman"/>
          <w:sz w:val="20"/>
          <w:szCs w:val="20"/>
        </w:rPr>
        <w:t> </w:t>
      </w:r>
      <w:r w:rsidRPr="00710E8F">
        <w:rPr>
          <w:rFonts w:ascii="Times New Roman" w:hAnsi="Times New Roman" w:cs="Times New Roman"/>
          <w:sz w:val="20"/>
          <w:szCs w:val="20"/>
        </w:rPr>
        <w:t>MSITS 2010</w:t>
      </w:r>
      <w:r w:rsidR="00710E8F" w:rsidRPr="00710E8F">
        <w:rPr>
          <w:rFonts w:ascii="Times New Roman" w:hAnsi="Times New Roman" w:cs="Times New Roman"/>
          <w:sz w:val="20"/>
          <w:szCs w:val="20"/>
        </w:rPr>
        <w:t> </w:t>
      </w:r>
      <w:r w:rsidRPr="00710E8F">
        <w:rPr>
          <w:rFonts w:ascii="Times New Roman" w:hAnsi="Times New Roman" w:cs="Times New Roman"/>
          <w:sz w:val="20"/>
          <w:szCs w:val="20"/>
        </w:rPr>
        <w:t>5.92.–5.102. punkts,</w:t>
      </w:r>
      <w:r w:rsidR="00710E8F" w:rsidRPr="00710E8F">
        <w:rPr>
          <w:rFonts w:ascii="Times New Roman" w:hAnsi="Times New Roman" w:cs="Times New Roman"/>
          <w:sz w:val="20"/>
          <w:szCs w:val="20"/>
        </w:rPr>
        <w:t> </w:t>
      </w:r>
      <w:r w:rsidRPr="00710E8F">
        <w:rPr>
          <w:rFonts w:ascii="Times New Roman" w:hAnsi="Times New Roman" w:cs="Times New Roman"/>
          <w:sz w:val="20"/>
          <w:szCs w:val="20"/>
        </w:rPr>
        <w:t>skat.:</w:t>
      </w:r>
      <w:r w:rsidR="00710E8F" w:rsidRPr="00710E8F">
        <w:rPr>
          <w:rFonts w:ascii="Times New Roman" w:hAnsi="Times New Roman" w:cs="Times New Roman"/>
          <w:sz w:val="20"/>
          <w:szCs w:val="20"/>
        </w:rPr>
        <w:t> </w:t>
      </w:r>
      <w:r w:rsidRPr="00710E8F">
        <w:rPr>
          <w:rFonts w:ascii="Times New Roman" w:hAnsi="Times New Roman" w:cs="Times New Roman"/>
          <w:sz w:val="20"/>
          <w:szCs w:val="20"/>
        </w:rPr>
        <w:t>https://unstats.un.org/unsd/tradeserv/TFSITS/msits2010/docs/MSITS%202010%20M86%20(E)%20web.pdf#page=151</w:t>
      </w:r>
    </w:p>
  </w:footnote>
  <w:footnote w:id="107">
    <w:p w14:paraId="52A459B9" w14:textId="4E788338" w:rsidR="00AF5BED" w:rsidRPr="00760031" w:rsidRDefault="00AF5BED" w:rsidP="001D2DBC">
      <w:pPr>
        <w:jc w:val="both"/>
        <w:rPr>
          <w:rFonts w:ascii="Times New Roman" w:hAnsi="Times New Roman" w:cs="Times New Roman"/>
          <w:noProof/>
          <w:sz w:val="20"/>
          <w:szCs w:val="20"/>
        </w:rPr>
      </w:pPr>
      <w:r w:rsidRPr="00760031">
        <w:rPr>
          <w:rStyle w:val="FootnoteReference"/>
          <w:rFonts w:ascii="Times New Roman" w:hAnsi="Times New Roman" w:cs="Times New Roman"/>
          <w:sz w:val="20"/>
          <w:szCs w:val="20"/>
        </w:rPr>
        <w:footnoteRef/>
      </w:r>
      <w:r w:rsidRPr="00760031">
        <w:rPr>
          <w:rFonts w:ascii="Times New Roman" w:hAnsi="Times New Roman" w:cs="Times New Roman"/>
          <w:sz w:val="20"/>
          <w:szCs w:val="20"/>
        </w:rPr>
        <w:t xml:space="preserve"> Mann, Michael and Cheung, Daniel P.H., Measuring Trade in Services by Modes of Supply, Eurostat Statistical Working Papers. 2019.</w:t>
      </w:r>
    </w:p>
  </w:footnote>
  <w:footnote w:id="108">
    <w:p w14:paraId="2DC8EF16" w14:textId="01380E1A" w:rsidR="00C002D0" w:rsidRPr="00C002D0" w:rsidRDefault="00C002D0" w:rsidP="00C002D0">
      <w:pPr>
        <w:jc w:val="both"/>
        <w:rPr>
          <w:rFonts w:ascii="Times New Roman" w:hAnsi="Times New Roman"/>
          <w:noProof/>
          <w:sz w:val="20"/>
          <w:szCs w:val="18"/>
        </w:rPr>
      </w:pPr>
      <w:r w:rsidRPr="00760031">
        <w:rPr>
          <w:rStyle w:val="FootnoteReference"/>
          <w:rFonts w:ascii="Times New Roman" w:hAnsi="Times New Roman" w:cs="Times New Roman"/>
          <w:sz w:val="20"/>
          <w:szCs w:val="20"/>
        </w:rPr>
        <w:footnoteRef/>
      </w:r>
      <w:r w:rsidRPr="00760031">
        <w:rPr>
          <w:rFonts w:ascii="Times New Roman" w:hAnsi="Times New Roman" w:cs="Times New Roman"/>
          <w:sz w:val="20"/>
          <w:szCs w:val="20"/>
        </w:rPr>
        <w:t xml:space="preserve"> United Nations Conference on Trade and Development (citēts kā UNCTAD) (2015. gada oktobris), </w:t>
      </w:r>
      <w:r w:rsidRPr="00760031">
        <w:rPr>
          <w:rFonts w:ascii="Times New Roman" w:hAnsi="Times New Roman" w:cs="Times New Roman"/>
          <w:i/>
          <w:sz w:val="20"/>
          <w:szCs w:val="20"/>
        </w:rPr>
        <w:t>Implementing a Survey on Exports of ICT- Enabled Services</w:t>
      </w:r>
      <w:r w:rsidRPr="00760031">
        <w:rPr>
          <w:rFonts w:ascii="Times New Roman" w:hAnsi="Times New Roman" w:cs="Times New Roman"/>
          <w:sz w:val="20"/>
          <w:szCs w:val="20"/>
        </w:rPr>
        <w:t>, Technical Note No.11 Unedited TN/ UNCTAD/ICT4D/11, https://unctad.org/system/files/official-document/tn_unctad_ict4d11_en.pdf</w:t>
      </w:r>
    </w:p>
  </w:footnote>
  <w:footnote w:id="109">
    <w:p w14:paraId="47BBDD80" w14:textId="04CB16D1" w:rsidR="00C002D0" w:rsidRPr="00C002D0" w:rsidRDefault="00C002D0" w:rsidP="00C002D0">
      <w:pPr>
        <w:jc w:val="both"/>
        <w:rPr>
          <w:rFonts w:ascii="Times New Roman" w:hAnsi="Times New Roman"/>
          <w:noProof/>
          <w:sz w:val="20"/>
          <w:szCs w:val="18"/>
        </w:rPr>
      </w:pPr>
      <w:r>
        <w:rPr>
          <w:rStyle w:val="FootnoteReference"/>
        </w:rPr>
        <w:footnoteRef/>
      </w:r>
      <w:r>
        <w:t xml:space="preserve"> </w:t>
      </w:r>
      <w:r>
        <w:rPr>
          <w:rFonts w:ascii="Times New Roman" w:hAnsi="Times New Roman"/>
          <w:sz w:val="20"/>
        </w:rPr>
        <w:t>Iarossi, Giuseppe. 2006. ‘The Power of Survey Design: A User's Guide for Managing Surveys, Interpreting Results, and Influencing Respondents’. Washington, DC: World Bank.</w:t>
      </w:r>
    </w:p>
  </w:footnote>
  <w:footnote w:id="110">
    <w:p w14:paraId="41FBFE95" w14:textId="01828242" w:rsidR="003D098D" w:rsidRPr="003D098D" w:rsidRDefault="003D098D" w:rsidP="003D098D">
      <w:pPr>
        <w:jc w:val="both"/>
        <w:rPr>
          <w:rFonts w:ascii="Times New Roman" w:hAnsi="Times New Roman"/>
          <w:noProof/>
          <w:sz w:val="20"/>
          <w:szCs w:val="18"/>
        </w:rPr>
      </w:pPr>
      <w:r>
        <w:rPr>
          <w:rStyle w:val="FootnoteReference"/>
        </w:rPr>
        <w:footnoteRef/>
      </w:r>
      <w:r>
        <w:t xml:space="preserve"> </w:t>
      </w:r>
      <w:r>
        <w:rPr>
          <w:rFonts w:ascii="Times New Roman" w:hAnsi="Times New Roman"/>
          <w:color w:val="212121"/>
          <w:sz w:val="20"/>
        </w:rPr>
        <w:t>Schaeffer, Nora Cat</w:t>
      </w:r>
      <w:r>
        <w:rPr>
          <w:rFonts w:ascii="Times New Roman" w:hAnsi="Times New Roman"/>
          <w:sz w:val="20"/>
        </w:rPr>
        <w:t>e, and Stanley Presser. ‘The science of asking questions’, Annual review of sociology 29 (2003).</w:t>
      </w:r>
    </w:p>
  </w:footnote>
  <w:footnote w:id="111">
    <w:p w14:paraId="0ADB982C" w14:textId="681E6D2F" w:rsidR="003D098D" w:rsidRPr="00E4491E" w:rsidRDefault="003D098D" w:rsidP="00E4491E">
      <w:pPr>
        <w:jc w:val="both"/>
        <w:rPr>
          <w:rFonts w:ascii="Times New Roman" w:hAnsi="Times New Roman"/>
          <w:noProof/>
          <w:sz w:val="20"/>
          <w:szCs w:val="18"/>
        </w:rPr>
      </w:pPr>
      <w:r>
        <w:rPr>
          <w:rStyle w:val="FootnoteReference"/>
        </w:rPr>
        <w:footnoteRef/>
      </w:r>
      <w:r>
        <w:t xml:space="preserve"> </w:t>
      </w:r>
      <w:r>
        <w:rPr>
          <w:rFonts w:ascii="Times New Roman" w:hAnsi="Times New Roman"/>
          <w:sz w:val="20"/>
        </w:rPr>
        <w:t>Dillman, Don A., Jolene D. Smyth, and Leah Melani Christian, Internet, phone, mail, and mixed-mode surveys: the tailored design method, John Wiley &amp; Sons, 2014.</w:t>
      </w:r>
    </w:p>
  </w:footnote>
  <w:footnote w:id="112">
    <w:p w14:paraId="6D240B5F" w14:textId="1045D6FC" w:rsidR="00E55522" w:rsidRPr="00E55522" w:rsidRDefault="00E55522" w:rsidP="00E55522">
      <w:pPr>
        <w:jc w:val="both"/>
        <w:rPr>
          <w:rFonts w:ascii="Times New Roman" w:hAnsi="Times New Roman"/>
          <w:noProof/>
          <w:sz w:val="20"/>
          <w:szCs w:val="18"/>
        </w:rPr>
      </w:pPr>
      <w:r>
        <w:rPr>
          <w:rStyle w:val="FootnoteReference"/>
        </w:rPr>
        <w:footnoteRef/>
      </w:r>
      <w:r>
        <w:t xml:space="preserve"> </w:t>
      </w:r>
      <w:r>
        <w:rPr>
          <w:rFonts w:ascii="Times New Roman" w:hAnsi="Times New Roman"/>
          <w:sz w:val="20"/>
        </w:rPr>
        <w:t>Schwarz, N., H. Hippler, B. Duetsch, and F. Strack. 1985. ‘Response Scales: Effects of Category Range on Reported Behavior and Comparative Judgments’, Public Opinion Quarterly 49 (3): 388–95.</w:t>
      </w:r>
    </w:p>
  </w:footnote>
  <w:footnote w:id="113">
    <w:p w14:paraId="359B4836" w14:textId="4CBBD9E0" w:rsidR="00FF3B4B" w:rsidRPr="00F95D2A" w:rsidRDefault="00FF3B4B" w:rsidP="00FF3B4B">
      <w:pPr>
        <w:jc w:val="both"/>
        <w:rPr>
          <w:rFonts w:ascii="Times New Roman" w:hAnsi="Times New Roman" w:cs="Times New Roman"/>
          <w:noProof/>
          <w:sz w:val="20"/>
          <w:szCs w:val="20"/>
        </w:rPr>
      </w:pPr>
      <w:r w:rsidRPr="00F95D2A">
        <w:rPr>
          <w:rStyle w:val="FootnoteReference"/>
          <w:rFonts w:ascii="Times New Roman" w:hAnsi="Times New Roman" w:cs="Times New Roman"/>
          <w:sz w:val="20"/>
          <w:szCs w:val="20"/>
        </w:rPr>
        <w:footnoteRef/>
      </w:r>
      <w:r w:rsidRPr="00F95D2A">
        <w:rPr>
          <w:rFonts w:ascii="Times New Roman" w:hAnsi="Times New Roman" w:cs="Times New Roman"/>
          <w:sz w:val="20"/>
          <w:szCs w:val="20"/>
        </w:rPr>
        <w:t xml:space="preserve"> Tabula vēl tiks papildināta, un tās aktualizētā versija būs iekļauta šīs rokasgrāmatas otrajā izdevumā.</w:t>
      </w:r>
    </w:p>
  </w:footnote>
  <w:footnote w:id="114">
    <w:p w14:paraId="2820E495" w14:textId="019896D7" w:rsidR="00FF3B4B" w:rsidRPr="00F95D2A" w:rsidRDefault="00FF3B4B" w:rsidP="00FF3B4B">
      <w:pPr>
        <w:jc w:val="both"/>
        <w:rPr>
          <w:rFonts w:ascii="Times New Roman" w:hAnsi="Times New Roman" w:cs="Times New Roman"/>
          <w:noProof/>
          <w:sz w:val="20"/>
          <w:szCs w:val="20"/>
        </w:rPr>
      </w:pPr>
      <w:r w:rsidRPr="00F95D2A">
        <w:rPr>
          <w:rStyle w:val="FootnoteReference"/>
          <w:rFonts w:ascii="Times New Roman" w:hAnsi="Times New Roman" w:cs="Times New Roman"/>
          <w:sz w:val="20"/>
          <w:szCs w:val="20"/>
        </w:rPr>
        <w:footnoteRef/>
      </w:r>
      <w:r w:rsidR="00F95D2A" w:rsidRPr="00F95D2A">
        <w:rPr>
          <w:rFonts w:ascii="Times New Roman" w:hAnsi="Times New Roman" w:cs="Times New Roman"/>
          <w:sz w:val="20"/>
          <w:szCs w:val="20"/>
        </w:rPr>
        <w:t> </w:t>
      </w:r>
      <w:r w:rsidRPr="00F95D2A">
        <w:rPr>
          <w:rFonts w:ascii="Times New Roman" w:hAnsi="Times New Roman" w:cs="Times New Roman"/>
          <w:sz w:val="20"/>
          <w:szCs w:val="20"/>
        </w:rPr>
        <w:t>Skatīt:</w:t>
      </w:r>
      <w:r w:rsidR="00F95D2A" w:rsidRPr="00F95D2A">
        <w:rPr>
          <w:rFonts w:ascii="Times New Roman" w:hAnsi="Times New Roman" w:cs="Times New Roman"/>
          <w:sz w:val="20"/>
          <w:szCs w:val="20"/>
        </w:rPr>
        <w:t> </w:t>
      </w:r>
      <w:r w:rsidRPr="00F95D2A">
        <w:rPr>
          <w:rFonts w:ascii="Times New Roman" w:hAnsi="Times New Roman" w:cs="Times New Roman"/>
          <w:sz w:val="20"/>
          <w:szCs w:val="20"/>
        </w:rPr>
        <w:t>https://www150.statcan.gc.ca/n1/en/pub/13-605-x/2020001/article/00005-eng.pdf?st=1yExstDk</w:t>
      </w:r>
    </w:p>
  </w:footnote>
  <w:footnote w:id="115">
    <w:p w14:paraId="508268F6" w14:textId="5426B773" w:rsidR="00F317CB" w:rsidRPr="00F95D2A" w:rsidRDefault="00F317CB" w:rsidP="00F317CB">
      <w:pPr>
        <w:jc w:val="both"/>
        <w:rPr>
          <w:rFonts w:ascii="Times New Roman" w:hAnsi="Times New Roman" w:cs="Times New Roman"/>
          <w:noProof/>
          <w:sz w:val="20"/>
          <w:szCs w:val="20"/>
        </w:rPr>
      </w:pPr>
      <w:r w:rsidRPr="00F95D2A">
        <w:rPr>
          <w:rStyle w:val="FootnoteReference"/>
          <w:rFonts w:ascii="Times New Roman" w:hAnsi="Times New Roman" w:cs="Times New Roman"/>
          <w:sz w:val="20"/>
          <w:szCs w:val="20"/>
        </w:rPr>
        <w:footnoteRef/>
      </w:r>
      <w:r w:rsidR="00F95D2A">
        <w:rPr>
          <w:rFonts w:ascii="Times New Roman" w:hAnsi="Times New Roman" w:cs="Times New Roman"/>
          <w:sz w:val="20"/>
          <w:szCs w:val="20"/>
        </w:rPr>
        <w:t> </w:t>
      </w:r>
      <w:r w:rsidRPr="00F95D2A">
        <w:rPr>
          <w:rFonts w:ascii="Times New Roman" w:hAnsi="Times New Roman" w:cs="Times New Roman"/>
          <w:sz w:val="20"/>
          <w:szCs w:val="20"/>
        </w:rPr>
        <w:t>Skat.:</w:t>
      </w:r>
      <w:r w:rsidR="00F95D2A">
        <w:rPr>
          <w:rFonts w:ascii="Times New Roman" w:hAnsi="Times New Roman" w:cs="Times New Roman"/>
          <w:sz w:val="20"/>
          <w:szCs w:val="20"/>
        </w:rPr>
        <w:t> </w:t>
      </w:r>
      <w:r w:rsidRPr="00F95D2A">
        <w:rPr>
          <w:rFonts w:ascii="Times New Roman" w:hAnsi="Times New Roman" w:cs="Times New Roman"/>
          <w:sz w:val="20"/>
          <w:szCs w:val="20"/>
        </w:rPr>
        <w:t>https://ec.europa.eu/eurostat/web/products-statistical-working-papers/-/KS-TC-19-007?inheritRedirect=true</w:t>
      </w:r>
    </w:p>
  </w:footnote>
  <w:footnote w:id="116">
    <w:p w14:paraId="791AD692" w14:textId="4D219471" w:rsidR="004025BA" w:rsidRPr="00F95D2A" w:rsidRDefault="004025BA" w:rsidP="004025BA">
      <w:pPr>
        <w:jc w:val="both"/>
        <w:rPr>
          <w:rFonts w:ascii="Times New Roman" w:hAnsi="Times New Roman" w:cs="Times New Roman"/>
          <w:noProof/>
          <w:sz w:val="20"/>
          <w:szCs w:val="20"/>
        </w:rPr>
      </w:pPr>
      <w:r w:rsidRPr="00F95D2A">
        <w:rPr>
          <w:rStyle w:val="FootnoteReference"/>
          <w:rFonts w:ascii="Times New Roman" w:hAnsi="Times New Roman" w:cs="Times New Roman"/>
          <w:sz w:val="20"/>
          <w:szCs w:val="20"/>
        </w:rPr>
        <w:footnoteRef/>
      </w:r>
      <w:r w:rsidRPr="00F95D2A">
        <w:rPr>
          <w:rFonts w:ascii="Times New Roman" w:hAnsi="Times New Roman" w:cs="Times New Roman"/>
          <w:sz w:val="20"/>
          <w:szCs w:val="20"/>
        </w:rPr>
        <w:t xml:space="preserve"> Skat.: https://www.bea.gov/sites/default/files/2018-04/be120.pdf</w:t>
      </w:r>
    </w:p>
  </w:footnote>
  <w:footnote w:id="117">
    <w:p w14:paraId="2694ADDE" w14:textId="09B21087" w:rsidR="00B32716" w:rsidRPr="00F95D2A" w:rsidRDefault="00B32716" w:rsidP="0039598E">
      <w:pPr>
        <w:jc w:val="both"/>
        <w:rPr>
          <w:rFonts w:ascii="Times New Roman" w:hAnsi="Times New Roman"/>
          <w:noProof/>
          <w:sz w:val="20"/>
          <w:szCs w:val="20"/>
        </w:rPr>
      </w:pPr>
      <w:r w:rsidRPr="00F95D2A">
        <w:rPr>
          <w:rStyle w:val="FootnoteReference"/>
          <w:rFonts w:ascii="Times New Roman" w:hAnsi="Times New Roman" w:cs="Times New Roman"/>
          <w:sz w:val="20"/>
          <w:szCs w:val="20"/>
        </w:rPr>
        <w:footnoteRef/>
      </w:r>
      <w:r w:rsidRPr="00F95D2A">
        <w:rPr>
          <w:rFonts w:ascii="Times New Roman" w:hAnsi="Times New Roman" w:cs="Times New Roman"/>
          <w:sz w:val="20"/>
          <w:szCs w:val="20"/>
        </w:rPr>
        <w:t xml:space="preserve"> Vairāk informācijas par </w:t>
      </w:r>
      <w:r w:rsidRPr="00F95D2A">
        <w:rPr>
          <w:rFonts w:ascii="Times New Roman" w:hAnsi="Times New Roman" w:cs="Times New Roman"/>
          <w:i/>
          <w:iCs/>
          <w:sz w:val="20"/>
          <w:szCs w:val="20"/>
        </w:rPr>
        <w:t>BEA</w:t>
      </w:r>
      <w:r w:rsidRPr="00F95D2A">
        <w:rPr>
          <w:rFonts w:ascii="Times New Roman" w:hAnsi="Times New Roman" w:cs="Times New Roman"/>
          <w:sz w:val="20"/>
          <w:szCs w:val="20"/>
        </w:rPr>
        <w:t xml:space="preserve"> veiktajiem pasākumiem, lai novērtētu pakalpojumu tirdzniecību iedalījumā pēc sniegšanas veida, skat. </w:t>
      </w:r>
      <w:r w:rsidRPr="00F95D2A">
        <w:rPr>
          <w:rFonts w:ascii="Times New Roman" w:hAnsi="Times New Roman" w:cs="Times New Roman"/>
          <w:color w:val="000000"/>
          <w:sz w:val="20"/>
          <w:szCs w:val="20"/>
          <w:shd w:val="clear" w:color="auto" w:fill="FCF5DF"/>
        </w:rPr>
        <w:t>Michael Mann, ‘</w:t>
      </w:r>
      <w:r w:rsidRPr="00F95D2A">
        <w:rPr>
          <w:rFonts w:ascii="Times New Roman" w:hAnsi="Times New Roman" w:cs="Times New Roman"/>
          <w:color w:val="006BB3"/>
          <w:sz w:val="20"/>
          <w:szCs w:val="20"/>
          <w:shd w:val="clear" w:color="auto" w:fill="FCF5DF"/>
        </w:rPr>
        <w:t>Measuring Trade in Services by</w:t>
      </w:r>
      <w:r w:rsidRPr="00F95D2A">
        <w:rPr>
          <w:rFonts w:ascii="Times New Roman" w:hAnsi="Times New Roman" w:cs="Times New Roman"/>
          <w:color w:val="006BB3"/>
          <w:sz w:val="20"/>
          <w:szCs w:val="20"/>
        </w:rPr>
        <w:t xml:space="preserve"> </w:t>
      </w:r>
      <w:r w:rsidRPr="00F95D2A">
        <w:rPr>
          <w:rFonts w:ascii="Times New Roman" w:hAnsi="Times New Roman" w:cs="Times New Roman"/>
          <w:color w:val="006BB3"/>
          <w:sz w:val="20"/>
          <w:szCs w:val="20"/>
          <w:shd w:val="clear" w:color="auto" w:fill="FCF5DF"/>
        </w:rPr>
        <w:t>Mode of Supply</w:t>
      </w:r>
      <w:r w:rsidRPr="00F95D2A">
        <w:rPr>
          <w:rFonts w:ascii="Times New Roman" w:hAnsi="Times New Roman" w:cs="Times New Roman"/>
          <w:color w:val="000000"/>
          <w:sz w:val="20"/>
          <w:szCs w:val="20"/>
          <w:shd w:val="clear" w:color="auto" w:fill="FCF5DF"/>
        </w:rPr>
        <w:t>’ BEA Working Paper, Washington, D.C., August 2019.</w:t>
      </w:r>
    </w:p>
  </w:footnote>
  <w:footnote w:id="118">
    <w:p w14:paraId="4CE812A6" w14:textId="0BB6DA99" w:rsidR="00A03C40" w:rsidRPr="00F95D2A" w:rsidRDefault="00A03C40" w:rsidP="00A03C40">
      <w:pPr>
        <w:jc w:val="both"/>
        <w:rPr>
          <w:rFonts w:ascii="Times New Roman" w:hAnsi="Times New Roman" w:cs="Times New Roman"/>
          <w:noProof/>
          <w:sz w:val="20"/>
          <w:szCs w:val="20"/>
        </w:rPr>
      </w:pPr>
      <w:r w:rsidRPr="00F95D2A">
        <w:rPr>
          <w:rStyle w:val="FootnoteReference"/>
          <w:rFonts w:ascii="Times New Roman" w:hAnsi="Times New Roman" w:cs="Times New Roman"/>
          <w:sz w:val="20"/>
          <w:szCs w:val="20"/>
        </w:rPr>
        <w:footnoteRef/>
      </w:r>
      <w:r w:rsidRPr="00F95D2A">
        <w:rPr>
          <w:rFonts w:ascii="Times New Roman" w:hAnsi="Times New Roman" w:cs="Times New Roman"/>
          <w:sz w:val="20"/>
          <w:szCs w:val="20"/>
        </w:rPr>
        <w:t xml:space="preserve"> Skat. MSITS 2010 5.56.–5.62. punktu un šīs rokasgrāmatas 7. un 8. nodaļu, lai iegūtu vairāk informācijas.</w:t>
      </w:r>
    </w:p>
  </w:footnote>
  <w:footnote w:id="119">
    <w:p w14:paraId="0ADFAB39" w14:textId="1DF6BCC3" w:rsidR="003D3F2C" w:rsidRPr="00F95D2A" w:rsidRDefault="003D3F2C">
      <w:pPr>
        <w:pStyle w:val="FootnoteText"/>
        <w:rPr>
          <w:rFonts w:ascii="Times New Roman" w:hAnsi="Times New Roman" w:cs="Times New Roman"/>
        </w:rPr>
      </w:pPr>
      <w:r w:rsidRPr="00F95D2A">
        <w:rPr>
          <w:rStyle w:val="FootnoteReference"/>
          <w:rFonts w:ascii="Times New Roman" w:hAnsi="Times New Roman" w:cs="Times New Roman"/>
        </w:rPr>
        <w:t>a</w:t>
      </w:r>
      <w:r w:rsidRPr="00F95D2A">
        <w:rPr>
          <w:rFonts w:ascii="Times New Roman" w:hAnsi="Times New Roman" w:cs="Times New Roman"/>
        </w:rPr>
        <w:t xml:space="preserve"> Iedalījums var atšķirties atkarībā no valsts (attiecībā uz vispārējām vajadzībām, kā arī konkrētiem sektoriem, datu vākšanas sistēmām, resursiem u. c.).</w:t>
      </w:r>
    </w:p>
  </w:footnote>
  <w:footnote w:id="120">
    <w:p w14:paraId="3AF1A165" w14:textId="1CE65D78" w:rsidR="00D71271" w:rsidRPr="00D71271" w:rsidRDefault="00D71271">
      <w:pPr>
        <w:pStyle w:val="FootnoteText"/>
      </w:pPr>
      <w:r w:rsidRPr="00F95D2A">
        <w:rPr>
          <w:rStyle w:val="FootnoteReference"/>
          <w:rFonts w:ascii="Times New Roman" w:hAnsi="Times New Roman" w:cs="Times New Roman"/>
        </w:rPr>
        <w:t>b</w:t>
      </w:r>
      <w:r w:rsidRPr="00F95D2A">
        <w:rPr>
          <w:rFonts w:ascii="Times New Roman" w:hAnsi="Times New Roman" w:cs="Times New Roman"/>
        </w:rPr>
        <w:t xml:space="preserve"> Ekonomiskajā teritorijā, kurā nodibināts saistīts uzņēmums. Ja pārdošanas apjomu vai izlaidi nav iespējams iedalīt pēc produkta atbilstoši EBOPS 2010, norāda pakalpojumu pārdošanas apjomu vai izlaidi iedalījumā pēc saimniecības nozares atbilstoši </w:t>
      </w:r>
      <w:r w:rsidRPr="00F95D2A">
        <w:rPr>
          <w:rFonts w:ascii="Times New Roman" w:hAnsi="Times New Roman" w:cs="Times New Roman"/>
          <w:i/>
          <w:iCs/>
        </w:rPr>
        <w:t>ICFA</w:t>
      </w:r>
      <w:r w:rsidRPr="00F95D2A">
        <w:rPr>
          <w:rFonts w:ascii="Times New Roman" w:hAnsi="Times New Roman" w:cs="Times New Roman"/>
        </w:rPr>
        <w:t xml:space="preserve"> 1. red.</w:t>
      </w:r>
    </w:p>
  </w:footnote>
  <w:footnote w:id="121">
    <w:p w14:paraId="2507657A" w14:textId="7FCADB28" w:rsidR="00C3405F" w:rsidRPr="00F95D2A" w:rsidRDefault="00C3405F">
      <w:pPr>
        <w:pStyle w:val="FootnoteText"/>
        <w:rPr>
          <w:rFonts w:ascii="Times New Roman" w:hAnsi="Times New Roman" w:cs="Times New Roman"/>
        </w:rPr>
      </w:pPr>
      <w:r w:rsidRPr="00F95D2A">
        <w:rPr>
          <w:rStyle w:val="FootnoteReference"/>
          <w:rFonts w:ascii="Times New Roman" w:hAnsi="Times New Roman" w:cs="Times New Roman"/>
        </w:rPr>
        <w:t>c</w:t>
      </w:r>
      <w:r w:rsidRPr="00F95D2A">
        <w:rPr>
          <w:rFonts w:ascii="Times New Roman" w:hAnsi="Times New Roman" w:cs="Times New Roman"/>
        </w:rPr>
        <w:t xml:space="preserve"> Ir zināmas neskaidrības par to, ko ietver konkrētas citur neiekļautas maksas par intelektuālā īpašuma izmantošanu (skat. MSITS 2021 5.43. punktu).</w:t>
      </w:r>
    </w:p>
  </w:footnote>
  <w:footnote w:id="122">
    <w:p w14:paraId="7C00BEAC" w14:textId="4FBE6D57" w:rsidR="00314551" w:rsidRPr="00F95D2A" w:rsidRDefault="00314551" w:rsidP="00C80C70">
      <w:pPr>
        <w:jc w:val="both"/>
        <w:rPr>
          <w:rFonts w:ascii="Times New Roman" w:hAnsi="Times New Roman" w:cs="Times New Roman"/>
          <w:noProof/>
          <w:sz w:val="20"/>
          <w:szCs w:val="20"/>
        </w:rPr>
      </w:pPr>
      <w:r w:rsidRPr="00F95D2A">
        <w:rPr>
          <w:rStyle w:val="FootnoteReference"/>
          <w:rFonts w:ascii="Times New Roman" w:hAnsi="Times New Roman" w:cs="Times New Roman"/>
          <w:sz w:val="20"/>
          <w:szCs w:val="20"/>
        </w:rPr>
        <w:footnoteRef/>
      </w:r>
      <w:r w:rsidRPr="00F95D2A">
        <w:rPr>
          <w:rFonts w:ascii="Times New Roman" w:hAnsi="Times New Roman" w:cs="Times New Roman"/>
          <w:sz w:val="20"/>
          <w:szCs w:val="20"/>
        </w:rPr>
        <w:t xml:space="preserve"> </w:t>
      </w:r>
      <w:r w:rsidRPr="00F95D2A">
        <w:rPr>
          <w:rFonts w:ascii="Times New Roman" w:hAnsi="Times New Roman" w:cs="Times New Roman"/>
          <w:i/>
          <w:iCs/>
          <w:sz w:val="20"/>
          <w:szCs w:val="20"/>
        </w:rPr>
        <w:t>Eurostat/</w:t>
      </w:r>
      <w:r w:rsidRPr="00F95D2A">
        <w:rPr>
          <w:rFonts w:ascii="Times New Roman" w:hAnsi="Times New Roman" w:cs="Times New Roman"/>
          <w:sz w:val="20"/>
          <w:szCs w:val="20"/>
        </w:rPr>
        <w:t xml:space="preserve">PTO modelis piedāvā ierosinātās vispārējās novērtēšanas metodes, ko var izmantot, lai apkopotu </w:t>
      </w:r>
      <w:r w:rsidRPr="00F95D2A">
        <w:rPr>
          <w:rFonts w:ascii="Times New Roman" w:hAnsi="Times New Roman" w:cs="Times New Roman"/>
          <w:i/>
          <w:iCs/>
          <w:sz w:val="20"/>
          <w:szCs w:val="20"/>
        </w:rPr>
        <w:t>MoS</w:t>
      </w:r>
      <w:r w:rsidRPr="00F95D2A">
        <w:rPr>
          <w:rFonts w:ascii="Times New Roman" w:hAnsi="Times New Roman" w:cs="Times New Roman"/>
          <w:sz w:val="20"/>
          <w:szCs w:val="20"/>
        </w:rPr>
        <w:t xml:space="preserve"> datus atbilstoši Regulas (ES) 2020/1197 (EUS regulas) VI pielikumam.</w:t>
      </w:r>
    </w:p>
  </w:footnote>
  <w:footnote w:id="123">
    <w:p w14:paraId="07079CB9" w14:textId="52CF15BD" w:rsidR="00C80C70" w:rsidRPr="00F95D2A" w:rsidRDefault="00C80C70" w:rsidP="00C80C70">
      <w:pPr>
        <w:jc w:val="both"/>
        <w:rPr>
          <w:rFonts w:ascii="Times New Roman" w:hAnsi="Times New Roman" w:cs="Times New Roman"/>
          <w:noProof/>
          <w:sz w:val="20"/>
          <w:szCs w:val="20"/>
        </w:rPr>
      </w:pPr>
      <w:r w:rsidRPr="00F95D2A">
        <w:rPr>
          <w:rStyle w:val="FootnoteReference"/>
          <w:rFonts w:ascii="Times New Roman" w:hAnsi="Times New Roman" w:cs="Times New Roman"/>
          <w:sz w:val="20"/>
          <w:szCs w:val="20"/>
        </w:rPr>
        <w:footnoteRef/>
      </w:r>
      <w:r w:rsidR="00F95D2A">
        <w:rPr>
          <w:rFonts w:ascii="Times New Roman" w:hAnsi="Times New Roman" w:cs="Times New Roman"/>
          <w:sz w:val="20"/>
          <w:szCs w:val="20"/>
        </w:rPr>
        <w:t> </w:t>
      </w:r>
      <w:r w:rsidRPr="00F95D2A">
        <w:rPr>
          <w:rFonts w:ascii="Times New Roman" w:hAnsi="Times New Roman" w:cs="Times New Roman"/>
          <w:sz w:val="20"/>
          <w:szCs w:val="20"/>
        </w:rPr>
        <w:t>Skat.</w:t>
      </w:r>
      <w:r w:rsidR="00F95D2A">
        <w:rPr>
          <w:rFonts w:ascii="Times New Roman" w:hAnsi="Times New Roman" w:cs="Times New Roman"/>
          <w:sz w:val="20"/>
          <w:szCs w:val="20"/>
        </w:rPr>
        <w:t> </w:t>
      </w:r>
      <w:r w:rsidRPr="00F95D2A">
        <w:rPr>
          <w:rFonts w:ascii="Times New Roman" w:hAnsi="Times New Roman" w:cs="Times New Roman"/>
          <w:sz w:val="20"/>
          <w:szCs w:val="20"/>
        </w:rPr>
        <w:t>rakstu</w:t>
      </w:r>
      <w:r w:rsidR="00F95D2A">
        <w:rPr>
          <w:rFonts w:ascii="Times New Roman" w:hAnsi="Times New Roman" w:cs="Times New Roman"/>
          <w:sz w:val="20"/>
          <w:szCs w:val="20"/>
        </w:rPr>
        <w:t> </w:t>
      </w:r>
      <w:r w:rsidRPr="00F95D2A">
        <w:rPr>
          <w:rFonts w:ascii="Times New Roman" w:hAnsi="Times New Roman" w:cs="Times New Roman"/>
          <w:i/>
          <w:iCs/>
          <w:sz w:val="20"/>
          <w:szCs w:val="20"/>
        </w:rPr>
        <w:t>Statistics</w:t>
      </w:r>
      <w:r w:rsidR="00F95D2A">
        <w:rPr>
          <w:rFonts w:ascii="Times New Roman" w:hAnsi="Times New Roman" w:cs="Times New Roman"/>
          <w:i/>
          <w:iCs/>
          <w:sz w:val="20"/>
          <w:szCs w:val="20"/>
        </w:rPr>
        <w:t> </w:t>
      </w:r>
      <w:r w:rsidRPr="00F95D2A">
        <w:rPr>
          <w:rFonts w:ascii="Times New Roman" w:hAnsi="Times New Roman" w:cs="Times New Roman"/>
          <w:i/>
          <w:iCs/>
          <w:sz w:val="20"/>
          <w:szCs w:val="20"/>
        </w:rPr>
        <w:t>Explained</w:t>
      </w:r>
      <w:r w:rsidRPr="00F95D2A">
        <w:rPr>
          <w:rFonts w:ascii="Times New Roman" w:hAnsi="Times New Roman" w:cs="Times New Roman"/>
          <w:sz w:val="20"/>
          <w:szCs w:val="20"/>
        </w:rPr>
        <w:t>:</w:t>
      </w:r>
      <w:r w:rsidR="00F95D2A">
        <w:rPr>
          <w:rFonts w:ascii="Times New Roman" w:hAnsi="Times New Roman" w:cs="Times New Roman"/>
          <w:sz w:val="20"/>
          <w:szCs w:val="20"/>
        </w:rPr>
        <w:t> </w:t>
      </w:r>
      <w:r w:rsidRPr="00F95D2A">
        <w:rPr>
          <w:rFonts w:ascii="Times New Roman" w:hAnsi="Times New Roman" w:cs="Times New Roman"/>
          <w:sz w:val="20"/>
          <w:szCs w:val="20"/>
        </w:rPr>
        <w:t>https://ec.europa.eu/eurostat/statistics- explained/index.php?title=Services_trade_statistics_by_modes_of_supply#Applied_methodology</w:t>
      </w:r>
    </w:p>
  </w:footnote>
  <w:footnote w:id="124">
    <w:p w14:paraId="2AF81761" w14:textId="33DF079B" w:rsidR="00C80C70" w:rsidRPr="00C80C70" w:rsidRDefault="00C80C70" w:rsidP="00C80C70">
      <w:pPr>
        <w:jc w:val="both"/>
        <w:rPr>
          <w:rFonts w:ascii="Times New Roman" w:hAnsi="Times New Roman"/>
          <w:noProof/>
          <w:sz w:val="24"/>
        </w:rPr>
      </w:pPr>
      <w:r w:rsidRPr="00F95D2A">
        <w:rPr>
          <w:rStyle w:val="FootnoteReference"/>
          <w:rFonts w:ascii="Times New Roman" w:hAnsi="Times New Roman" w:cs="Times New Roman"/>
          <w:sz w:val="20"/>
          <w:szCs w:val="20"/>
        </w:rPr>
        <w:footnoteRef/>
      </w:r>
      <w:r w:rsidRPr="00F95D2A">
        <w:rPr>
          <w:rFonts w:ascii="Times New Roman" w:hAnsi="Times New Roman" w:cs="Times New Roman"/>
          <w:sz w:val="20"/>
          <w:szCs w:val="20"/>
        </w:rPr>
        <w:t xml:space="preserve"> https://www.wto.org/english/res_e/statis_e/trade_datasets_e.htm</w:t>
      </w:r>
    </w:p>
  </w:footnote>
  <w:footnote w:id="125">
    <w:p w14:paraId="03FEFB72" w14:textId="7F6F96DE" w:rsidR="000F67B9" w:rsidRPr="00F95D2A" w:rsidRDefault="000F67B9" w:rsidP="000F67B9">
      <w:pPr>
        <w:jc w:val="both"/>
        <w:rPr>
          <w:rFonts w:ascii="Times New Roman" w:hAnsi="Times New Roman" w:cs="Times New Roman"/>
          <w:noProof/>
          <w:sz w:val="20"/>
          <w:szCs w:val="20"/>
        </w:rPr>
      </w:pPr>
      <w:r w:rsidRPr="00F95D2A">
        <w:rPr>
          <w:rStyle w:val="FootnoteReference"/>
          <w:rFonts w:ascii="Times New Roman" w:hAnsi="Times New Roman" w:cs="Times New Roman"/>
          <w:sz w:val="20"/>
          <w:szCs w:val="20"/>
        </w:rPr>
        <w:footnoteRef/>
      </w:r>
      <w:r w:rsidRPr="00F95D2A">
        <w:rPr>
          <w:rFonts w:ascii="Times New Roman" w:hAnsi="Times New Roman" w:cs="Times New Roman"/>
          <w:sz w:val="20"/>
          <w:szCs w:val="20"/>
        </w:rPr>
        <w:t xml:space="preserve"> Attiecībā uz posteni “Apkopes un remonta pakalpojumi” ar to saprot to detaļu un materiālu vērtību, kas var būt ietverta pakalpojuma cenā. Jebkurā gadījumā pakalpojumos neieskaita tās detaļas un materiālus, par ko atsevišķi iekasē maksu; pakalpojuma cenā neiekļauj arī (remontējamo) preču vērtību pirms un pēc remonta (skat. MSITS 2010 3.79. punktu). Pašlaik apkopotāju rīcībā ir ierobežota informācija, lai novērtētu preču vērtību postenī “Apkopes un remonta darbi”. Tādēļ, novērtējot </w:t>
      </w:r>
      <w:r w:rsidRPr="00F95D2A">
        <w:rPr>
          <w:rFonts w:ascii="Times New Roman" w:hAnsi="Times New Roman" w:cs="Times New Roman"/>
          <w:i/>
          <w:iCs/>
          <w:sz w:val="20"/>
          <w:szCs w:val="20"/>
        </w:rPr>
        <w:t>MoS</w:t>
      </w:r>
      <w:r w:rsidRPr="00F95D2A">
        <w:rPr>
          <w:rFonts w:ascii="Times New Roman" w:hAnsi="Times New Roman" w:cs="Times New Roman"/>
          <w:sz w:val="20"/>
          <w:szCs w:val="20"/>
        </w:rPr>
        <w:t>, pašlaik ir ieteikums neizslēgt no šīs kategorijas preču vērtību (detaļas un materiālus, ko remontētājs izmanto pakalpojuma sniegšanas laikā). Šo jautājumu turpmāk paredzēts izpētīt sīkāk, un tas tiks aplūkots šīs Apkopotāja rokasgrāmatas otrajā izdevumā.</w:t>
      </w:r>
    </w:p>
  </w:footnote>
  <w:footnote w:id="126">
    <w:p w14:paraId="745B25B5" w14:textId="459C6BB6" w:rsidR="000345CB" w:rsidRPr="00F95D2A" w:rsidRDefault="000345CB" w:rsidP="000345CB">
      <w:pPr>
        <w:jc w:val="both"/>
        <w:rPr>
          <w:rFonts w:ascii="Times New Roman" w:hAnsi="Times New Roman" w:cs="Times New Roman"/>
          <w:noProof/>
          <w:sz w:val="20"/>
          <w:szCs w:val="20"/>
        </w:rPr>
      </w:pPr>
      <w:r w:rsidRPr="00F95D2A">
        <w:rPr>
          <w:rStyle w:val="FootnoteReference"/>
          <w:rFonts w:ascii="Times New Roman" w:hAnsi="Times New Roman" w:cs="Times New Roman"/>
          <w:sz w:val="20"/>
          <w:szCs w:val="20"/>
        </w:rPr>
        <w:footnoteRef/>
      </w:r>
      <w:r w:rsidRPr="00F95D2A">
        <w:rPr>
          <w:rFonts w:ascii="Times New Roman" w:hAnsi="Times New Roman" w:cs="Times New Roman"/>
          <w:sz w:val="20"/>
          <w:szCs w:val="20"/>
        </w:rPr>
        <w:t xml:space="preserve"> Raugoties no valsts perspektīvas, ceļošana un izdevumi atšķiras attiecībā uz ienākošo un izejošo ceļošanu, kā norādīts 8.1. tabulā.</w:t>
      </w:r>
    </w:p>
  </w:footnote>
  <w:footnote w:id="127">
    <w:p w14:paraId="3FAE5CB9" w14:textId="2AE6CE6D" w:rsidR="000345CB" w:rsidRPr="00F95D2A" w:rsidRDefault="000345CB" w:rsidP="000345CB">
      <w:pPr>
        <w:jc w:val="both"/>
        <w:rPr>
          <w:rFonts w:ascii="Times New Roman" w:hAnsi="Times New Roman" w:cs="Times New Roman"/>
          <w:noProof/>
          <w:sz w:val="20"/>
          <w:szCs w:val="20"/>
        </w:rPr>
      </w:pPr>
      <w:r w:rsidRPr="00F95D2A">
        <w:rPr>
          <w:rStyle w:val="FootnoteReference"/>
          <w:rFonts w:ascii="Times New Roman" w:hAnsi="Times New Roman" w:cs="Times New Roman"/>
          <w:sz w:val="20"/>
          <w:szCs w:val="20"/>
        </w:rPr>
        <w:footnoteRef/>
      </w:r>
      <w:r w:rsidRPr="00F95D2A">
        <w:rPr>
          <w:rFonts w:ascii="Times New Roman" w:hAnsi="Times New Roman" w:cs="Times New Roman"/>
          <w:sz w:val="20"/>
          <w:szCs w:val="20"/>
        </w:rPr>
        <w:t xml:space="preserve"> Piemēram, Polija preču vērtības novērtēšanai izmanto informāciju no diviem apsekojumiem (par personām un transportlīdzekļiem, kas šķērso Polijas robežu ar Eiropas Savienību, un par Polijas pilsoņu (rezidentu) ceļošanas paradumiem).</w:t>
      </w:r>
    </w:p>
  </w:footnote>
  <w:footnote w:id="128">
    <w:p w14:paraId="73799B87" w14:textId="339F9241" w:rsidR="00D433FD" w:rsidRPr="00F95D2A" w:rsidRDefault="00D433FD" w:rsidP="00EE3002">
      <w:pPr>
        <w:keepNext/>
        <w:keepLines/>
        <w:jc w:val="both"/>
        <w:rPr>
          <w:rFonts w:ascii="Times New Roman" w:hAnsi="Times New Roman" w:cs="Times New Roman"/>
          <w:noProof/>
          <w:sz w:val="20"/>
          <w:szCs w:val="20"/>
        </w:rPr>
      </w:pPr>
      <w:r w:rsidRPr="00F95D2A">
        <w:rPr>
          <w:rStyle w:val="FootnoteReference"/>
          <w:rFonts w:ascii="Times New Roman" w:hAnsi="Times New Roman" w:cs="Times New Roman"/>
          <w:sz w:val="20"/>
          <w:szCs w:val="20"/>
        </w:rPr>
        <w:footnoteRef/>
      </w:r>
      <w:r w:rsidRPr="00F95D2A">
        <w:rPr>
          <w:rFonts w:ascii="Times New Roman" w:hAnsi="Times New Roman" w:cs="Times New Roman"/>
          <w:sz w:val="20"/>
          <w:szCs w:val="20"/>
        </w:rPr>
        <w:t xml:space="preserve"> Būvniecības pakalpojumus bieži vien iekļauj </w:t>
      </w:r>
      <w:r w:rsidRPr="00F95D2A">
        <w:rPr>
          <w:rFonts w:ascii="Times New Roman" w:hAnsi="Times New Roman" w:cs="Times New Roman"/>
          <w:i/>
          <w:iCs/>
          <w:sz w:val="20"/>
          <w:szCs w:val="20"/>
        </w:rPr>
        <w:t>ITS</w:t>
      </w:r>
      <w:r w:rsidRPr="00F95D2A">
        <w:rPr>
          <w:rFonts w:ascii="Times New Roman" w:hAnsi="Times New Roman" w:cs="Times New Roman"/>
          <w:sz w:val="20"/>
          <w:szCs w:val="20"/>
        </w:rPr>
        <w:t xml:space="preserve"> uzņēmumu apsekojumos. Respondenti lielākoties tiek lūgti norādīt būvniecības pakalpojumus atbilstoši aktuālajai</w:t>
      </w:r>
      <w:r w:rsidRPr="00F95D2A">
        <w:rPr>
          <w:rFonts w:ascii="Times New Roman" w:hAnsi="Times New Roman" w:cs="Times New Roman"/>
          <w:i/>
          <w:iCs/>
          <w:sz w:val="20"/>
          <w:szCs w:val="20"/>
        </w:rPr>
        <w:t xml:space="preserve"> EBOPS</w:t>
      </w:r>
      <w:r w:rsidRPr="00F95D2A">
        <w:rPr>
          <w:rFonts w:ascii="Times New Roman" w:hAnsi="Times New Roman" w:cs="Times New Roman"/>
          <w:sz w:val="20"/>
          <w:szCs w:val="20"/>
        </w:rPr>
        <w:t xml:space="preserve"> noteiktajai definīcijai, t. i., būvniecības pakalpojumus uzrāda to bruto vērtībā, proti, ieskaitot visas preces un pakalpojumus, ko izmanto kā darba resursus MSITS 2010 3.133. punkts).</w:t>
      </w:r>
    </w:p>
  </w:footnote>
  <w:footnote w:id="129">
    <w:p w14:paraId="54DB73AB" w14:textId="1B64DEA7" w:rsidR="00D433FD" w:rsidRPr="00F95D2A" w:rsidRDefault="00D433FD" w:rsidP="00D433FD">
      <w:pPr>
        <w:jc w:val="both"/>
        <w:rPr>
          <w:rFonts w:ascii="Times New Roman" w:hAnsi="Times New Roman" w:cs="Times New Roman"/>
          <w:noProof/>
          <w:sz w:val="20"/>
          <w:szCs w:val="20"/>
        </w:rPr>
      </w:pPr>
      <w:r w:rsidRPr="00F95D2A">
        <w:rPr>
          <w:rStyle w:val="FootnoteReference"/>
          <w:rFonts w:ascii="Times New Roman" w:hAnsi="Times New Roman" w:cs="Times New Roman"/>
          <w:sz w:val="20"/>
          <w:szCs w:val="20"/>
        </w:rPr>
        <w:footnoteRef/>
      </w:r>
      <w:r w:rsidRPr="00F95D2A">
        <w:rPr>
          <w:rFonts w:ascii="Times New Roman" w:hAnsi="Times New Roman" w:cs="Times New Roman"/>
          <w:sz w:val="20"/>
          <w:szCs w:val="20"/>
        </w:rPr>
        <w:t xml:space="preserve"> </w:t>
      </w:r>
      <w:r w:rsidRPr="00F95D2A">
        <w:rPr>
          <w:rFonts w:ascii="Times New Roman" w:hAnsi="Times New Roman" w:cs="Times New Roman"/>
          <w:i/>
          <w:iCs/>
          <w:sz w:val="20"/>
          <w:szCs w:val="20"/>
        </w:rPr>
        <w:t>TiSMOS</w:t>
      </w:r>
      <w:r w:rsidRPr="00F95D2A">
        <w:rPr>
          <w:rFonts w:ascii="Times New Roman" w:hAnsi="Times New Roman" w:cs="Times New Roman"/>
          <w:sz w:val="20"/>
          <w:szCs w:val="20"/>
        </w:rPr>
        <w:t xml:space="preserve"> gadījumā šī korekcija samazina kopējo būvniecības pakalpojumu plūsmu par vidēji 25 %.</w:t>
      </w:r>
    </w:p>
  </w:footnote>
  <w:footnote w:id="130">
    <w:p w14:paraId="5BDF8795" w14:textId="27F0C90F" w:rsidR="004B7D3D" w:rsidRPr="004B7D3D" w:rsidRDefault="004B7D3D" w:rsidP="004B7D3D">
      <w:pPr>
        <w:jc w:val="both"/>
        <w:rPr>
          <w:rFonts w:ascii="Times New Roman" w:hAnsi="Times New Roman"/>
          <w:noProof/>
          <w:sz w:val="20"/>
          <w:szCs w:val="18"/>
        </w:rPr>
      </w:pPr>
      <w:r w:rsidRPr="00F95D2A">
        <w:rPr>
          <w:rStyle w:val="FootnoteReference"/>
          <w:rFonts w:ascii="Times New Roman" w:hAnsi="Times New Roman" w:cs="Times New Roman"/>
          <w:sz w:val="20"/>
          <w:szCs w:val="20"/>
        </w:rPr>
        <w:footnoteRef/>
      </w:r>
      <w:r w:rsidRPr="00F95D2A">
        <w:rPr>
          <w:rFonts w:ascii="Times New Roman" w:hAnsi="Times New Roman" w:cs="Times New Roman"/>
          <w:sz w:val="20"/>
          <w:szCs w:val="20"/>
        </w:rPr>
        <w:t xml:space="preserve"> Ideālā gadījumā jānošķir būvniecības projektu preču vērtības, jo attiecībā uz </w:t>
      </w:r>
      <w:r w:rsidRPr="00F95D2A">
        <w:rPr>
          <w:rFonts w:ascii="Times New Roman" w:hAnsi="Times New Roman" w:cs="Times New Roman"/>
          <w:i/>
          <w:iCs/>
          <w:sz w:val="20"/>
          <w:szCs w:val="20"/>
        </w:rPr>
        <w:t>MoS</w:t>
      </w:r>
      <w:r w:rsidRPr="00F95D2A">
        <w:rPr>
          <w:rFonts w:ascii="Times New Roman" w:hAnsi="Times New Roman" w:cs="Times New Roman"/>
          <w:sz w:val="20"/>
          <w:szCs w:val="20"/>
        </w:rPr>
        <w:t xml:space="preserve"> datiem ņem vērā vienīgi pakalpojumu vērtību. Tas ne vienmēr iespējams</w:t>
      </w:r>
      <w:r>
        <w:rPr>
          <w:rFonts w:ascii="Times New Roman" w:hAnsi="Times New Roman"/>
          <w:sz w:val="20"/>
        </w:rPr>
        <w:t>, ņemot vērā aktuālo datu pieejamību. Tomēr apkopotāji var veikt labu novērtējumu, aptaujājot valsts lielākos eksportējošos būvniecības uzņēmumus. Ja tas nav iespējams, apkopotāji var norādīt pilnu apjomu un to iekļaut metadatos. Apkopotāja rokasgrāmatas otrajā izdevumā tiks sniegti precizēti ieteikumi saistībā ar šo jautājumu.</w:t>
      </w:r>
    </w:p>
  </w:footnote>
  <w:footnote w:id="131">
    <w:p w14:paraId="59219AD3" w14:textId="0CA46ADE" w:rsidR="00BB1E2E" w:rsidRPr="00282240" w:rsidRDefault="00BB1E2E" w:rsidP="00BB1E2E">
      <w:pPr>
        <w:jc w:val="both"/>
        <w:rPr>
          <w:rFonts w:ascii="Times New Roman" w:hAnsi="Times New Roman" w:cs="Times New Roman"/>
          <w:noProof/>
          <w:sz w:val="20"/>
          <w:szCs w:val="20"/>
        </w:rPr>
      </w:pPr>
      <w:r w:rsidRPr="00282240">
        <w:rPr>
          <w:rStyle w:val="FootnoteReference"/>
          <w:rFonts w:ascii="Times New Roman" w:hAnsi="Times New Roman" w:cs="Times New Roman"/>
          <w:sz w:val="20"/>
          <w:szCs w:val="20"/>
        </w:rPr>
        <w:footnoteRef/>
      </w:r>
      <w:r w:rsidRPr="00282240">
        <w:rPr>
          <w:rFonts w:ascii="Times New Roman" w:hAnsi="Times New Roman" w:cs="Times New Roman"/>
          <w:sz w:val="20"/>
          <w:szCs w:val="20"/>
        </w:rPr>
        <w:t xml:space="preserve"> Tabula sbs_na_dt_r2.</w:t>
      </w:r>
    </w:p>
  </w:footnote>
  <w:footnote w:id="132">
    <w:p w14:paraId="21231873" w14:textId="0A1A047C" w:rsidR="00441223" w:rsidRPr="007E07A8" w:rsidRDefault="00441223" w:rsidP="00441223">
      <w:pPr>
        <w:jc w:val="both"/>
        <w:rPr>
          <w:rFonts w:ascii="Times New Roman" w:hAnsi="Times New Roman" w:cs="Times New Roman"/>
          <w:noProof/>
          <w:sz w:val="20"/>
          <w:szCs w:val="20"/>
        </w:rPr>
      </w:pPr>
      <w:r w:rsidRPr="007E07A8">
        <w:rPr>
          <w:rStyle w:val="FootnoteReference"/>
          <w:rFonts w:ascii="Times New Roman" w:hAnsi="Times New Roman" w:cs="Times New Roman"/>
          <w:sz w:val="20"/>
          <w:szCs w:val="20"/>
        </w:rPr>
        <w:footnoteRef/>
      </w:r>
      <w:r w:rsidRPr="007E07A8">
        <w:rPr>
          <w:rFonts w:ascii="Times New Roman" w:hAnsi="Times New Roman" w:cs="Times New Roman"/>
          <w:sz w:val="20"/>
          <w:szCs w:val="20"/>
        </w:rPr>
        <w:t xml:space="preserve"> Tā ir vidējā proporcija, balstoties uz šīs rokasgrāmatas sagatavošanas brīdī pieejamajiem datiem (2021. gada februāris). Šī vidējā attiecība ir balstīta uz </w:t>
      </w:r>
      <w:r w:rsidRPr="007E07A8">
        <w:rPr>
          <w:rFonts w:ascii="Times New Roman" w:hAnsi="Times New Roman" w:cs="Times New Roman"/>
          <w:i/>
          <w:iCs/>
          <w:sz w:val="20"/>
          <w:szCs w:val="20"/>
        </w:rPr>
        <w:t>SBS</w:t>
      </w:r>
      <w:r w:rsidRPr="007E07A8">
        <w:rPr>
          <w:rFonts w:ascii="Times New Roman" w:hAnsi="Times New Roman" w:cs="Times New Roman"/>
          <w:sz w:val="20"/>
          <w:szCs w:val="20"/>
        </w:rPr>
        <w:t xml:space="preserve"> datiem, kas Eiropas Savienībā apkopoti par vairākiem gadiem (vairāk informācijas skat. 9. nodaļā).</w:t>
      </w:r>
    </w:p>
  </w:footnote>
  <w:footnote w:id="133">
    <w:p w14:paraId="0794DB2A" w14:textId="0231DD53" w:rsidR="00A36E09" w:rsidRPr="007E07A8" w:rsidRDefault="00A36E09" w:rsidP="00A36E09">
      <w:pPr>
        <w:jc w:val="both"/>
        <w:rPr>
          <w:rFonts w:ascii="Times New Roman" w:hAnsi="Times New Roman" w:cs="Times New Roman"/>
          <w:noProof/>
          <w:sz w:val="20"/>
          <w:szCs w:val="20"/>
        </w:rPr>
      </w:pPr>
      <w:r w:rsidRPr="007E07A8">
        <w:rPr>
          <w:rStyle w:val="FootnoteReference"/>
          <w:rFonts w:ascii="Times New Roman" w:hAnsi="Times New Roman" w:cs="Times New Roman"/>
          <w:sz w:val="20"/>
          <w:szCs w:val="20"/>
        </w:rPr>
        <w:footnoteRef/>
      </w:r>
      <w:r w:rsidRPr="007E07A8">
        <w:rPr>
          <w:rFonts w:ascii="Times New Roman" w:hAnsi="Times New Roman" w:cs="Times New Roman"/>
          <w:sz w:val="20"/>
          <w:szCs w:val="20"/>
        </w:rPr>
        <w:t xml:space="preserve"> Šādos gadījumos pašreizējais iedalījums ir vienkārši proporcionāls. </w:t>
      </w:r>
      <w:r w:rsidRPr="007E07A8">
        <w:rPr>
          <w:rFonts w:ascii="Times New Roman" w:hAnsi="Times New Roman" w:cs="Times New Roman"/>
          <w:i/>
          <w:iCs/>
          <w:sz w:val="20"/>
          <w:szCs w:val="20"/>
        </w:rPr>
        <w:t>Eurostat</w:t>
      </w:r>
      <w:r w:rsidRPr="007E07A8">
        <w:rPr>
          <w:rFonts w:ascii="Times New Roman" w:hAnsi="Times New Roman" w:cs="Times New Roman"/>
          <w:sz w:val="20"/>
          <w:szCs w:val="20"/>
        </w:rPr>
        <w:t xml:space="preserve"> pašlaik izstrādā precizētu datu iedales tabulu, balstoties uz</w:t>
      </w:r>
      <w:r w:rsidRPr="007E07A8">
        <w:rPr>
          <w:rFonts w:ascii="Times New Roman" w:hAnsi="Times New Roman" w:cs="Times New Roman"/>
          <w:i/>
          <w:iCs/>
          <w:sz w:val="20"/>
          <w:szCs w:val="20"/>
        </w:rPr>
        <w:t xml:space="preserve"> STEC</w:t>
      </w:r>
      <w:r w:rsidRPr="007E07A8">
        <w:rPr>
          <w:rFonts w:ascii="Times New Roman" w:hAnsi="Times New Roman" w:cs="Times New Roman"/>
          <w:sz w:val="20"/>
          <w:szCs w:val="20"/>
        </w:rPr>
        <w:t xml:space="preserve"> datiem un matricas novērtēšanas metodēm; šīs rokasgrāmatas pabeigšanas brīdī vēl notika darbs pie šīs tabulas izstrādes. Pēc tabulu pabeigšanas tās tiks publicētas </w:t>
      </w:r>
      <w:r w:rsidRPr="007E07A8">
        <w:rPr>
          <w:rFonts w:ascii="Times New Roman" w:hAnsi="Times New Roman" w:cs="Times New Roman"/>
          <w:i/>
          <w:iCs/>
          <w:sz w:val="20"/>
          <w:szCs w:val="20"/>
        </w:rPr>
        <w:t>Eurostat</w:t>
      </w:r>
      <w:r w:rsidRPr="007E07A8">
        <w:rPr>
          <w:rFonts w:ascii="Times New Roman" w:hAnsi="Times New Roman" w:cs="Times New Roman"/>
          <w:sz w:val="20"/>
          <w:szCs w:val="20"/>
        </w:rPr>
        <w:t xml:space="preserve"> metadatu serverī </w:t>
      </w:r>
      <w:r w:rsidRPr="007E07A8">
        <w:rPr>
          <w:rFonts w:ascii="Times New Roman" w:hAnsi="Times New Roman" w:cs="Times New Roman"/>
          <w:i/>
          <w:iCs/>
          <w:sz w:val="20"/>
          <w:szCs w:val="20"/>
        </w:rPr>
        <w:t>RAMON</w:t>
      </w:r>
      <w:r w:rsidRPr="007E07A8">
        <w:rPr>
          <w:rFonts w:ascii="Times New Roman" w:hAnsi="Times New Roman" w:cs="Times New Roman"/>
          <w:sz w:val="20"/>
          <w:szCs w:val="20"/>
        </w:rPr>
        <w:t xml:space="preserve"> (https://ec.europa.eu/eurostat/ramon/index.cfm?TargetUrl=DSP_PUB_WELC).</w:t>
      </w:r>
    </w:p>
  </w:footnote>
  <w:footnote w:id="134">
    <w:p w14:paraId="0BB415B7" w14:textId="112FA5CE" w:rsidR="00030F59" w:rsidRPr="007E07A8" w:rsidRDefault="00030F59" w:rsidP="0083720E">
      <w:pPr>
        <w:jc w:val="both"/>
        <w:rPr>
          <w:rFonts w:ascii="Times New Roman" w:hAnsi="Times New Roman" w:cs="Times New Roman"/>
          <w:noProof/>
          <w:sz w:val="20"/>
          <w:szCs w:val="20"/>
        </w:rPr>
      </w:pPr>
      <w:r w:rsidRPr="007E07A8">
        <w:rPr>
          <w:rStyle w:val="FootnoteReference"/>
          <w:rFonts w:ascii="Times New Roman" w:hAnsi="Times New Roman" w:cs="Times New Roman"/>
          <w:sz w:val="20"/>
          <w:szCs w:val="20"/>
        </w:rPr>
        <w:footnoteRef/>
      </w:r>
      <w:r w:rsidRPr="007E07A8">
        <w:rPr>
          <w:rFonts w:ascii="Times New Roman" w:hAnsi="Times New Roman" w:cs="Times New Roman"/>
          <w:sz w:val="20"/>
          <w:szCs w:val="20"/>
        </w:rPr>
        <w:t xml:space="preserve"> Pašlaik dažus apkopes, remonta un līdzīgus pakalpojumus var sniegt tiešsaistē, jo pakalpojuma sniedzējam var būt pilnīga piekļuve dažāda veida iekārtām, piesakoties sistēmā attālināti.</w:t>
      </w:r>
    </w:p>
  </w:footnote>
  <w:footnote w:id="135">
    <w:p w14:paraId="6AB5EA41" w14:textId="3BFF745F" w:rsidR="00A8451F" w:rsidRPr="007E07A8" w:rsidRDefault="00A8451F" w:rsidP="00A8451F">
      <w:pPr>
        <w:jc w:val="both"/>
        <w:rPr>
          <w:rFonts w:ascii="Times New Roman" w:hAnsi="Times New Roman" w:cs="Times New Roman"/>
          <w:noProof/>
          <w:sz w:val="20"/>
          <w:szCs w:val="20"/>
        </w:rPr>
      </w:pPr>
      <w:r w:rsidRPr="007E07A8">
        <w:rPr>
          <w:rStyle w:val="FootnoteReference"/>
          <w:rFonts w:ascii="Times New Roman" w:hAnsi="Times New Roman" w:cs="Times New Roman"/>
          <w:sz w:val="20"/>
          <w:szCs w:val="20"/>
        </w:rPr>
        <w:footnoteRef/>
      </w:r>
      <w:r w:rsidRPr="007E07A8">
        <w:rPr>
          <w:rFonts w:ascii="Times New Roman" w:hAnsi="Times New Roman" w:cs="Times New Roman"/>
          <w:sz w:val="20"/>
          <w:szCs w:val="20"/>
        </w:rPr>
        <w:t xml:space="preserve"> Ar jēdzienu “teritorija” saprot PTO dalībvalsts ekonomisko teritoriju.</w:t>
      </w:r>
    </w:p>
  </w:footnote>
  <w:footnote w:id="136">
    <w:p w14:paraId="4E6CD64E" w14:textId="7DE2B0B6" w:rsidR="00E67241" w:rsidRPr="00E67241" w:rsidRDefault="00E67241" w:rsidP="00E67241">
      <w:pPr>
        <w:jc w:val="both"/>
        <w:rPr>
          <w:rFonts w:ascii="Times New Roman" w:hAnsi="Times New Roman"/>
          <w:noProof/>
          <w:sz w:val="20"/>
          <w:szCs w:val="18"/>
        </w:rPr>
      </w:pPr>
      <w:r w:rsidRPr="007E07A8">
        <w:rPr>
          <w:rStyle w:val="FootnoteReference"/>
          <w:rFonts w:ascii="Times New Roman" w:hAnsi="Times New Roman" w:cs="Times New Roman"/>
          <w:sz w:val="20"/>
          <w:szCs w:val="20"/>
        </w:rPr>
        <w:footnoteRef/>
      </w:r>
      <w:r w:rsidRPr="007E07A8">
        <w:rPr>
          <w:rFonts w:ascii="Times New Roman" w:hAnsi="Times New Roman" w:cs="Times New Roman"/>
          <w:sz w:val="20"/>
          <w:szCs w:val="20"/>
        </w:rPr>
        <w:t xml:space="preserve"> Skat. arī 2. nodaļas 2.2.1. iedaļu.</w:t>
      </w:r>
    </w:p>
  </w:footnote>
  <w:footnote w:id="137">
    <w:p w14:paraId="66787943" w14:textId="0B24247D" w:rsidR="00613DE3" w:rsidRPr="007E07A8" w:rsidRDefault="00613DE3" w:rsidP="00613DE3">
      <w:pPr>
        <w:jc w:val="both"/>
        <w:rPr>
          <w:rFonts w:ascii="Times New Roman" w:hAnsi="Times New Roman" w:cs="Times New Roman"/>
          <w:noProof/>
          <w:sz w:val="20"/>
          <w:szCs w:val="20"/>
        </w:rPr>
      </w:pPr>
      <w:r w:rsidRPr="007E07A8">
        <w:rPr>
          <w:rStyle w:val="FootnoteReference"/>
          <w:rFonts w:ascii="Times New Roman" w:hAnsi="Times New Roman" w:cs="Times New Roman"/>
          <w:sz w:val="20"/>
          <w:szCs w:val="20"/>
        </w:rPr>
        <w:footnoteRef/>
      </w:r>
      <w:r w:rsidRPr="007E07A8">
        <w:rPr>
          <w:rFonts w:ascii="Times New Roman" w:hAnsi="Times New Roman" w:cs="Times New Roman"/>
          <w:sz w:val="20"/>
          <w:szCs w:val="20"/>
        </w:rPr>
        <w:t xml:space="preserve"> Kā norādīts Digitālās tirdzniecības novērtēšanas rokasgrāmatā (1. versija, </w:t>
      </w:r>
      <w:r w:rsidRPr="007E07A8">
        <w:rPr>
          <w:rFonts w:ascii="Times New Roman" w:hAnsi="Times New Roman" w:cs="Times New Roman"/>
          <w:i/>
          <w:iCs/>
          <w:sz w:val="20"/>
          <w:szCs w:val="20"/>
        </w:rPr>
        <w:t>OECD</w:t>
      </w:r>
      <w:r w:rsidRPr="007E07A8">
        <w:rPr>
          <w:rFonts w:ascii="Times New Roman" w:hAnsi="Times New Roman" w:cs="Times New Roman"/>
          <w:sz w:val="20"/>
          <w:szCs w:val="20"/>
        </w:rPr>
        <w:t>, PTO un SVF).</w:t>
      </w:r>
    </w:p>
  </w:footnote>
  <w:footnote w:id="138">
    <w:p w14:paraId="19D3F3FB" w14:textId="711DC285" w:rsidR="00414180" w:rsidRPr="00731FAB" w:rsidRDefault="00414180" w:rsidP="00414180">
      <w:pPr>
        <w:jc w:val="both"/>
        <w:rPr>
          <w:rFonts w:ascii="Times New Roman" w:hAnsi="Times New Roman" w:cs="Times New Roman"/>
          <w:noProof/>
          <w:sz w:val="20"/>
          <w:szCs w:val="20"/>
        </w:rPr>
      </w:pPr>
      <w:r w:rsidRPr="00731FAB">
        <w:rPr>
          <w:rStyle w:val="FootnoteReference"/>
          <w:rFonts w:ascii="Times New Roman" w:hAnsi="Times New Roman" w:cs="Times New Roman"/>
          <w:sz w:val="20"/>
          <w:szCs w:val="20"/>
        </w:rPr>
        <w:footnoteRef/>
      </w:r>
      <w:r w:rsidR="00731FAB" w:rsidRPr="00731FAB">
        <w:rPr>
          <w:rFonts w:ascii="Times New Roman" w:hAnsi="Times New Roman" w:cs="Times New Roman"/>
          <w:sz w:val="20"/>
          <w:szCs w:val="20"/>
        </w:rPr>
        <w:t> </w:t>
      </w:r>
      <w:r w:rsidRPr="00731FAB">
        <w:rPr>
          <w:rFonts w:ascii="Times New Roman" w:hAnsi="Times New Roman" w:cs="Times New Roman"/>
          <w:sz w:val="20"/>
          <w:szCs w:val="20"/>
        </w:rPr>
        <w:t xml:space="preserve">Digitālās tirdzniecības novērtēšanas rokasgrāmata (1. versija, </w:t>
      </w:r>
      <w:r w:rsidRPr="00731FAB">
        <w:rPr>
          <w:rFonts w:ascii="Times New Roman" w:hAnsi="Times New Roman" w:cs="Times New Roman"/>
          <w:i/>
          <w:iCs/>
          <w:sz w:val="20"/>
          <w:szCs w:val="20"/>
        </w:rPr>
        <w:t>OECD</w:t>
      </w:r>
      <w:r w:rsidRPr="00731FAB">
        <w:rPr>
          <w:rFonts w:ascii="Times New Roman" w:hAnsi="Times New Roman" w:cs="Times New Roman"/>
          <w:sz w:val="20"/>
          <w:szCs w:val="20"/>
        </w:rPr>
        <w:t>, PTO un SVF), skat.: https://www.oecd.org/sdd/its/handbook-on-measuring-digital-trade.htm</w:t>
      </w:r>
    </w:p>
  </w:footnote>
  <w:footnote w:id="139">
    <w:p w14:paraId="7C76C596" w14:textId="2F8A0BB1" w:rsidR="00711668" w:rsidRPr="00711668" w:rsidRDefault="00711668" w:rsidP="00711668">
      <w:pPr>
        <w:jc w:val="both"/>
        <w:rPr>
          <w:rFonts w:ascii="Times New Roman" w:hAnsi="Times New Roman"/>
          <w:noProof/>
          <w:sz w:val="20"/>
          <w:szCs w:val="18"/>
        </w:rPr>
      </w:pPr>
      <w:r w:rsidRPr="00731FAB">
        <w:rPr>
          <w:rStyle w:val="FootnoteReference"/>
          <w:rFonts w:ascii="Times New Roman" w:hAnsi="Times New Roman" w:cs="Times New Roman"/>
          <w:sz w:val="20"/>
          <w:szCs w:val="20"/>
        </w:rPr>
        <w:footnoteRef/>
      </w:r>
      <w:r w:rsidRPr="00731FAB">
        <w:rPr>
          <w:rFonts w:ascii="Times New Roman" w:hAnsi="Times New Roman" w:cs="Times New Roman"/>
          <w:sz w:val="20"/>
          <w:szCs w:val="20"/>
        </w:rPr>
        <w:t xml:space="preserve"> https://unctad.org/system/files/official-document/tn_unctad_ict4d03_en.pdf</w:t>
      </w:r>
    </w:p>
  </w:footnote>
  <w:footnote w:id="140">
    <w:p w14:paraId="25470FEB" w14:textId="3F06F75E" w:rsidR="007C5424" w:rsidRPr="00C80F34" w:rsidRDefault="007C5424" w:rsidP="007C5424">
      <w:pPr>
        <w:jc w:val="both"/>
        <w:rPr>
          <w:rFonts w:ascii="Times New Roman" w:hAnsi="Times New Roman" w:cs="Times New Roman"/>
          <w:noProof/>
          <w:sz w:val="20"/>
          <w:szCs w:val="20"/>
        </w:rPr>
      </w:pPr>
      <w:r w:rsidRPr="00C80F34">
        <w:rPr>
          <w:rStyle w:val="FootnoteReference"/>
          <w:rFonts w:ascii="Times New Roman" w:hAnsi="Times New Roman" w:cs="Times New Roman"/>
          <w:sz w:val="20"/>
          <w:szCs w:val="20"/>
        </w:rPr>
        <w:footnoteRef/>
      </w:r>
      <w:r w:rsidR="00C80F34">
        <w:rPr>
          <w:rFonts w:ascii="Times New Roman" w:hAnsi="Times New Roman" w:cs="Times New Roman"/>
          <w:sz w:val="20"/>
          <w:szCs w:val="20"/>
        </w:rPr>
        <w:t> </w:t>
      </w:r>
      <w:r w:rsidRPr="00C80F34">
        <w:rPr>
          <w:rFonts w:ascii="Times New Roman" w:hAnsi="Times New Roman" w:cs="Times New Roman"/>
          <w:sz w:val="20"/>
          <w:szCs w:val="20"/>
        </w:rPr>
        <w:t>IKT potenciāli nodrošinātie pakalpojumi ietver EBOPS 2010 kategorijas “Apdrošināšanas un pensiju pakalpojumi”, “Finanšu pakalpojumi”, “Citur neiekļauta maksa par intelektuālā īpašuma izmantošanu”, “Telekomunikāciju pakalpojumi, datorpakalpojumi un informācijas pakalpojumi”, kā arī noteiktas kategoriju “Citi saimnieciskās darbības pakalpojumi” un “Individuālie, kultūras un atpūtas pakalpojumi” daļas. IKT nodrošinātus pakalpojumus var sniegt vienīgi pāri robežām (1. veidā), fiziskām personām (4. veids) vai patērētājiem (2. veids), nedodoties uz citu valsti. Vairums pakalpojumu, ko uzskata par tādiem, ko sniedz pāri robežām (1. veids), personām nešķērsojot valstu robežas, ir IKT nodrošināti pakalpojumi.</w:t>
      </w:r>
    </w:p>
  </w:footnote>
  <w:footnote w:id="141">
    <w:p w14:paraId="6D22C480" w14:textId="56716F63" w:rsidR="00F86DF6" w:rsidRPr="004152A5" w:rsidRDefault="00F86DF6" w:rsidP="00786EAE">
      <w:pPr>
        <w:jc w:val="both"/>
        <w:rPr>
          <w:rFonts w:ascii="Times New Roman" w:hAnsi="Times New Roman" w:cs="Times New Roman"/>
          <w:noProof/>
          <w:sz w:val="20"/>
          <w:szCs w:val="20"/>
        </w:rPr>
      </w:pPr>
      <w:r w:rsidRPr="004152A5">
        <w:rPr>
          <w:rStyle w:val="FootnoteReference"/>
          <w:rFonts w:ascii="Times New Roman" w:hAnsi="Times New Roman" w:cs="Times New Roman"/>
          <w:sz w:val="20"/>
          <w:szCs w:val="20"/>
        </w:rPr>
        <w:footnoteRef/>
      </w:r>
      <w:r w:rsidR="004152A5">
        <w:rPr>
          <w:rFonts w:ascii="Times New Roman" w:hAnsi="Times New Roman" w:cs="Times New Roman"/>
          <w:sz w:val="20"/>
          <w:szCs w:val="20"/>
        </w:rPr>
        <w:t> </w:t>
      </w:r>
      <w:r w:rsidRPr="004152A5">
        <w:rPr>
          <w:rFonts w:ascii="Times New Roman" w:hAnsi="Times New Roman" w:cs="Times New Roman"/>
          <w:sz w:val="20"/>
          <w:szCs w:val="20"/>
        </w:rPr>
        <w:t>Vidējais ES ceļojumu eksports 2017., 2018. un 2019. gadā. Dati pieejami šeit: https://ec.europa.eu/eurostat/databrowser/bookmark/f51876b1-6f2e-4a7c-bd46-f6527ec97a70?lang=en</w:t>
      </w:r>
    </w:p>
  </w:footnote>
  <w:footnote w:id="142">
    <w:p w14:paraId="1AEC238D" w14:textId="40EE5345" w:rsidR="009C38F6" w:rsidRPr="009C38F6" w:rsidRDefault="009C38F6" w:rsidP="009C38F6">
      <w:pPr>
        <w:jc w:val="both"/>
        <w:rPr>
          <w:rFonts w:ascii="Times New Roman" w:hAnsi="Times New Roman"/>
          <w:b/>
          <w:noProof/>
          <w:sz w:val="20"/>
          <w:szCs w:val="18"/>
        </w:rPr>
      </w:pPr>
      <w:r w:rsidRPr="004152A5">
        <w:rPr>
          <w:rStyle w:val="FootnoteReference"/>
          <w:rFonts w:ascii="Times New Roman" w:hAnsi="Times New Roman" w:cs="Times New Roman"/>
          <w:sz w:val="20"/>
          <w:szCs w:val="20"/>
        </w:rPr>
        <w:footnoteRef/>
      </w:r>
      <w:r w:rsidRPr="004152A5">
        <w:rPr>
          <w:rFonts w:ascii="Times New Roman" w:hAnsi="Times New Roman" w:cs="Times New Roman"/>
          <w:sz w:val="20"/>
          <w:szCs w:val="20"/>
        </w:rPr>
        <w:t xml:space="preserve"> Šo pieeju izstrādāja Austrijas Centrālā Banka (</w:t>
      </w:r>
      <w:r w:rsidRPr="004152A5">
        <w:rPr>
          <w:rFonts w:ascii="Times New Roman" w:hAnsi="Times New Roman" w:cs="Times New Roman"/>
          <w:i/>
          <w:iCs/>
          <w:sz w:val="20"/>
          <w:szCs w:val="20"/>
        </w:rPr>
        <w:t>OeNB</w:t>
      </w:r>
      <w:r w:rsidRPr="004152A5">
        <w:rPr>
          <w:rFonts w:ascii="Times New Roman" w:hAnsi="Times New Roman" w:cs="Times New Roman"/>
          <w:sz w:val="20"/>
          <w:szCs w:val="20"/>
        </w:rPr>
        <w:t>) un Austrijas Statistikas birojs, 2020. gada 29. oktobra versija.</w:t>
      </w:r>
    </w:p>
  </w:footnote>
  <w:footnote w:id="143">
    <w:p w14:paraId="6875C855" w14:textId="2D00E727" w:rsidR="009C38F6" w:rsidRPr="004152A5" w:rsidRDefault="009C38F6" w:rsidP="009C38F6">
      <w:pPr>
        <w:jc w:val="both"/>
        <w:rPr>
          <w:rFonts w:ascii="Times New Roman" w:hAnsi="Times New Roman" w:cs="Times New Roman"/>
          <w:i/>
          <w:noProof/>
          <w:sz w:val="20"/>
          <w:szCs w:val="20"/>
        </w:rPr>
      </w:pPr>
      <w:r w:rsidRPr="004152A5">
        <w:rPr>
          <w:rStyle w:val="FootnoteReference"/>
          <w:rFonts w:ascii="Times New Roman" w:hAnsi="Times New Roman" w:cs="Times New Roman"/>
          <w:sz w:val="20"/>
          <w:szCs w:val="20"/>
        </w:rPr>
        <w:footnoteRef/>
      </w:r>
      <w:r w:rsidRPr="004152A5">
        <w:rPr>
          <w:rFonts w:ascii="Times New Roman" w:hAnsi="Times New Roman" w:cs="Times New Roman"/>
          <w:sz w:val="20"/>
          <w:szCs w:val="20"/>
        </w:rPr>
        <w:t xml:space="preserve"> </w:t>
      </w:r>
      <w:r w:rsidRPr="004152A5">
        <w:rPr>
          <w:rFonts w:ascii="Times New Roman" w:hAnsi="Times New Roman" w:cs="Times New Roman"/>
          <w:color w:val="000000"/>
          <w:sz w:val="20"/>
          <w:szCs w:val="20"/>
        </w:rPr>
        <w:t xml:space="preserve">Vairāk informācijas par </w:t>
      </w:r>
      <w:r w:rsidRPr="004152A5">
        <w:rPr>
          <w:rFonts w:ascii="Times New Roman" w:hAnsi="Times New Roman" w:cs="Times New Roman"/>
          <w:i/>
          <w:iCs/>
          <w:color w:val="000000"/>
          <w:sz w:val="20"/>
          <w:szCs w:val="20"/>
        </w:rPr>
        <w:t>BEA</w:t>
      </w:r>
      <w:r w:rsidRPr="004152A5">
        <w:rPr>
          <w:rFonts w:ascii="Times New Roman" w:hAnsi="Times New Roman" w:cs="Times New Roman"/>
          <w:color w:val="000000"/>
          <w:sz w:val="20"/>
          <w:szCs w:val="20"/>
        </w:rPr>
        <w:t xml:space="preserve"> veiktajiem pasākumiem, lai novērtētu pakalpojumu tirdzniecību iedalījumā pēc sniegšanas veida, skat. </w:t>
      </w:r>
      <w:r w:rsidRPr="004152A5">
        <w:rPr>
          <w:rFonts w:ascii="Times New Roman" w:hAnsi="Times New Roman" w:cs="Times New Roman"/>
          <w:color w:val="000000"/>
          <w:sz w:val="20"/>
          <w:szCs w:val="20"/>
          <w:shd w:val="clear" w:color="auto" w:fill="FCF5DF"/>
        </w:rPr>
        <w:t>Michael Mann, ‘</w:t>
      </w:r>
      <w:r w:rsidRPr="004152A5">
        <w:rPr>
          <w:rFonts w:ascii="Times New Roman" w:hAnsi="Times New Roman" w:cs="Times New Roman"/>
          <w:color w:val="006BB3"/>
          <w:sz w:val="20"/>
          <w:szCs w:val="20"/>
          <w:shd w:val="clear" w:color="auto" w:fill="FCF5DF"/>
        </w:rPr>
        <w:t>Measuring Trade in Services by</w:t>
      </w:r>
      <w:r w:rsidRPr="004152A5">
        <w:rPr>
          <w:rFonts w:ascii="Times New Roman" w:hAnsi="Times New Roman" w:cs="Times New Roman"/>
          <w:color w:val="006BB3"/>
          <w:sz w:val="20"/>
          <w:szCs w:val="20"/>
        </w:rPr>
        <w:t xml:space="preserve"> </w:t>
      </w:r>
      <w:r w:rsidRPr="004152A5">
        <w:rPr>
          <w:rFonts w:ascii="Times New Roman" w:hAnsi="Times New Roman" w:cs="Times New Roman"/>
          <w:color w:val="006BB3"/>
          <w:sz w:val="20"/>
          <w:szCs w:val="20"/>
          <w:shd w:val="clear" w:color="auto" w:fill="FCF5DF"/>
        </w:rPr>
        <w:t>Mode of Supply</w:t>
      </w:r>
      <w:r w:rsidRPr="004152A5">
        <w:rPr>
          <w:rFonts w:ascii="Times New Roman" w:hAnsi="Times New Roman" w:cs="Times New Roman"/>
          <w:i/>
          <w:color w:val="000000"/>
          <w:sz w:val="20"/>
          <w:szCs w:val="20"/>
        </w:rPr>
        <w:t>’ BEA Working Paper, Washington, D.C., August 2019.</w:t>
      </w:r>
    </w:p>
  </w:footnote>
  <w:footnote w:id="144">
    <w:p w14:paraId="4C33C6F5" w14:textId="6098CC41" w:rsidR="00BA1D7D" w:rsidRPr="004152A5" w:rsidRDefault="00BA1D7D" w:rsidP="00BA1D7D">
      <w:pPr>
        <w:jc w:val="both"/>
        <w:rPr>
          <w:rFonts w:ascii="Times New Roman" w:hAnsi="Times New Roman" w:cs="Times New Roman"/>
          <w:noProof/>
          <w:sz w:val="20"/>
          <w:szCs w:val="18"/>
        </w:rPr>
      </w:pPr>
      <w:r w:rsidRPr="004152A5">
        <w:rPr>
          <w:rStyle w:val="FootnoteReference"/>
          <w:rFonts w:ascii="Times New Roman" w:hAnsi="Times New Roman" w:cs="Times New Roman"/>
        </w:rPr>
        <w:footnoteRef/>
      </w:r>
      <w:r w:rsidRPr="004152A5">
        <w:rPr>
          <w:rFonts w:ascii="Times New Roman" w:hAnsi="Times New Roman" w:cs="Times New Roman"/>
        </w:rPr>
        <w:t xml:space="preserve"> </w:t>
      </w:r>
      <w:r w:rsidRPr="004152A5">
        <w:rPr>
          <w:rFonts w:ascii="Times New Roman" w:hAnsi="Times New Roman" w:cs="Times New Roman"/>
          <w:sz w:val="20"/>
        </w:rPr>
        <w:t>Ar “dalībvalsti” saprot PTO dalībvalsti.</w:t>
      </w:r>
    </w:p>
  </w:footnote>
  <w:footnote w:id="145">
    <w:p w14:paraId="75AC8F96" w14:textId="4B94A590" w:rsidR="00CE38B6" w:rsidRPr="004152A5" w:rsidRDefault="00CE38B6" w:rsidP="00CE38B6">
      <w:pPr>
        <w:jc w:val="both"/>
        <w:rPr>
          <w:rFonts w:ascii="Times New Roman" w:hAnsi="Times New Roman" w:cs="Times New Roman"/>
          <w:noProof/>
          <w:sz w:val="20"/>
          <w:szCs w:val="20"/>
        </w:rPr>
      </w:pPr>
      <w:r w:rsidRPr="004152A5">
        <w:rPr>
          <w:rStyle w:val="FootnoteReference"/>
          <w:rFonts w:ascii="Times New Roman" w:hAnsi="Times New Roman" w:cs="Times New Roman"/>
          <w:sz w:val="20"/>
          <w:szCs w:val="20"/>
        </w:rPr>
        <w:footnoteRef/>
      </w:r>
      <w:r w:rsidRPr="004152A5">
        <w:rPr>
          <w:rFonts w:ascii="Times New Roman" w:hAnsi="Times New Roman" w:cs="Times New Roman"/>
          <w:sz w:val="20"/>
          <w:szCs w:val="20"/>
        </w:rPr>
        <w:t xml:space="preserve"> Tomēr jānorāda, ka studējošie un pacienti nemaina rezidenci neatkarīgi no tā, cik ilgi viņi uzturas ārzemēs.</w:t>
      </w:r>
    </w:p>
  </w:footnote>
  <w:footnote w:id="146">
    <w:p w14:paraId="66F913BE" w14:textId="50B61DA3" w:rsidR="00CE38B6" w:rsidRPr="00CE38B6" w:rsidRDefault="00CE38B6" w:rsidP="00CE38B6">
      <w:pPr>
        <w:jc w:val="both"/>
        <w:rPr>
          <w:rFonts w:ascii="Times New Roman" w:hAnsi="Times New Roman"/>
          <w:noProof/>
          <w:sz w:val="20"/>
          <w:szCs w:val="18"/>
        </w:rPr>
      </w:pPr>
      <w:r w:rsidRPr="004152A5">
        <w:rPr>
          <w:rStyle w:val="FootnoteReference"/>
          <w:rFonts w:ascii="Times New Roman" w:hAnsi="Times New Roman" w:cs="Times New Roman"/>
          <w:sz w:val="20"/>
          <w:szCs w:val="20"/>
        </w:rPr>
        <w:footnoteRef/>
      </w:r>
      <w:r w:rsidRPr="004152A5">
        <w:rPr>
          <w:rFonts w:ascii="Times New Roman" w:hAnsi="Times New Roman" w:cs="Times New Roman"/>
          <w:sz w:val="20"/>
          <w:szCs w:val="20"/>
        </w:rPr>
        <w:t xml:space="preserve"> Kā norādīts iepriekš, lai gan </w:t>
      </w:r>
      <w:r w:rsidRPr="004152A5">
        <w:rPr>
          <w:rFonts w:ascii="Times New Roman" w:hAnsi="Times New Roman" w:cs="Times New Roman"/>
          <w:i/>
          <w:iCs/>
          <w:sz w:val="20"/>
          <w:szCs w:val="20"/>
        </w:rPr>
        <w:t>BOP</w:t>
      </w:r>
      <w:r w:rsidRPr="004152A5">
        <w:rPr>
          <w:rFonts w:ascii="Times New Roman" w:hAnsi="Times New Roman" w:cs="Times New Roman"/>
          <w:sz w:val="20"/>
          <w:szCs w:val="20"/>
        </w:rPr>
        <w:t xml:space="preserve"> postenis “Ceļošana” ietver preces un pakalpojumus, attiecībā uz </w:t>
      </w:r>
      <w:r w:rsidRPr="004152A5">
        <w:rPr>
          <w:rFonts w:ascii="Times New Roman" w:hAnsi="Times New Roman" w:cs="Times New Roman"/>
          <w:i/>
          <w:iCs/>
          <w:sz w:val="20"/>
          <w:szCs w:val="20"/>
        </w:rPr>
        <w:t>GATS</w:t>
      </w:r>
      <w:r w:rsidRPr="004152A5">
        <w:rPr>
          <w:rFonts w:ascii="Times New Roman" w:hAnsi="Times New Roman" w:cs="Times New Roman"/>
          <w:sz w:val="20"/>
          <w:szCs w:val="20"/>
        </w:rPr>
        <w:t xml:space="preserve"> un 2. veidu ņem vērā vienīgi pakalpojumu daļu.</w:t>
      </w:r>
    </w:p>
  </w:footnote>
  <w:footnote w:id="147">
    <w:p w14:paraId="1485285C" w14:textId="79739DA8" w:rsidR="00092630" w:rsidRPr="004152A5" w:rsidRDefault="00092630" w:rsidP="00092630">
      <w:pPr>
        <w:jc w:val="both"/>
        <w:rPr>
          <w:rFonts w:ascii="Times New Roman" w:hAnsi="Times New Roman" w:cs="Times New Roman"/>
          <w:noProof/>
          <w:sz w:val="20"/>
          <w:szCs w:val="20"/>
        </w:rPr>
      </w:pPr>
      <w:r w:rsidRPr="004152A5">
        <w:rPr>
          <w:rStyle w:val="FootnoteReference"/>
          <w:rFonts w:ascii="Times New Roman" w:hAnsi="Times New Roman" w:cs="Times New Roman"/>
          <w:sz w:val="20"/>
          <w:szCs w:val="20"/>
        </w:rPr>
        <w:footnoteRef/>
      </w:r>
      <w:r w:rsidRPr="004152A5">
        <w:rPr>
          <w:rFonts w:ascii="Times New Roman" w:hAnsi="Times New Roman" w:cs="Times New Roman"/>
          <w:sz w:val="20"/>
          <w:szCs w:val="20"/>
        </w:rPr>
        <w:t xml:space="preserve"> Skat.: https://unstats.un.org/unsd/publication/Seriesm/SeriesM_83rev1e.pdf</w:t>
      </w:r>
    </w:p>
  </w:footnote>
  <w:footnote w:id="148">
    <w:p w14:paraId="75EF9479" w14:textId="60039356" w:rsidR="00092630" w:rsidRPr="004152A5" w:rsidRDefault="00092630" w:rsidP="00092630">
      <w:pPr>
        <w:jc w:val="both"/>
        <w:rPr>
          <w:rFonts w:ascii="Times New Roman" w:hAnsi="Times New Roman" w:cs="Times New Roman"/>
          <w:noProof/>
          <w:sz w:val="20"/>
          <w:szCs w:val="20"/>
        </w:rPr>
      </w:pPr>
      <w:r w:rsidRPr="004152A5">
        <w:rPr>
          <w:rStyle w:val="FootnoteReference"/>
          <w:rFonts w:ascii="Times New Roman" w:hAnsi="Times New Roman" w:cs="Times New Roman"/>
          <w:sz w:val="20"/>
          <w:szCs w:val="20"/>
        </w:rPr>
        <w:footnoteRef/>
      </w:r>
      <w:r w:rsidR="004152A5" w:rsidRPr="004152A5">
        <w:rPr>
          <w:rFonts w:ascii="Times New Roman" w:hAnsi="Times New Roman" w:cs="Times New Roman"/>
          <w:sz w:val="20"/>
          <w:szCs w:val="20"/>
        </w:rPr>
        <w:t> </w:t>
      </w:r>
      <w:r w:rsidRPr="004152A5">
        <w:rPr>
          <w:rFonts w:ascii="Times New Roman" w:hAnsi="Times New Roman" w:cs="Times New Roman"/>
          <w:sz w:val="20"/>
          <w:szCs w:val="20"/>
        </w:rPr>
        <w:t>Skat.:</w:t>
      </w:r>
      <w:r w:rsidR="004152A5" w:rsidRPr="004152A5">
        <w:rPr>
          <w:rFonts w:ascii="Times New Roman" w:hAnsi="Times New Roman" w:cs="Times New Roman"/>
          <w:sz w:val="20"/>
          <w:szCs w:val="20"/>
        </w:rPr>
        <w:t> </w:t>
      </w:r>
      <w:r w:rsidRPr="004152A5">
        <w:rPr>
          <w:rFonts w:ascii="Times New Roman" w:hAnsi="Times New Roman" w:cs="Times New Roman"/>
          <w:sz w:val="20"/>
          <w:szCs w:val="20"/>
        </w:rPr>
        <w:t>https://ec.europa.eu/eurostat/documents/747990/748067/SeriesF_80rev1e.pdf/332f8c58-a10d-4bdc-93c7-2a10e1901bdf</w:t>
      </w:r>
    </w:p>
  </w:footnote>
  <w:footnote w:id="149">
    <w:p w14:paraId="51FDAD02" w14:textId="54689D88" w:rsidR="00206948" w:rsidRPr="004152A5" w:rsidRDefault="00206948" w:rsidP="00206948">
      <w:pPr>
        <w:jc w:val="both"/>
        <w:rPr>
          <w:rFonts w:ascii="Times New Roman" w:hAnsi="Times New Roman" w:cs="Times New Roman"/>
          <w:noProof/>
          <w:sz w:val="20"/>
          <w:szCs w:val="20"/>
        </w:rPr>
      </w:pPr>
      <w:r w:rsidRPr="004152A5">
        <w:rPr>
          <w:rStyle w:val="FootnoteReference"/>
          <w:rFonts w:ascii="Times New Roman" w:hAnsi="Times New Roman" w:cs="Times New Roman"/>
          <w:sz w:val="20"/>
          <w:szCs w:val="20"/>
        </w:rPr>
        <w:footnoteRef/>
      </w:r>
      <w:r w:rsidR="004152A5" w:rsidRPr="004152A5">
        <w:rPr>
          <w:rFonts w:ascii="Times New Roman" w:hAnsi="Times New Roman" w:cs="Times New Roman"/>
          <w:sz w:val="20"/>
          <w:szCs w:val="20"/>
        </w:rPr>
        <w:t> </w:t>
      </w:r>
      <w:r w:rsidRPr="004152A5">
        <w:rPr>
          <w:rFonts w:ascii="Times New Roman" w:hAnsi="Times New Roman" w:cs="Times New Roman"/>
          <w:sz w:val="20"/>
          <w:szCs w:val="20"/>
        </w:rPr>
        <w:t>Skat.:</w:t>
      </w:r>
      <w:r w:rsidR="004152A5" w:rsidRPr="004152A5">
        <w:rPr>
          <w:rFonts w:ascii="Times New Roman" w:hAnsi="Times New Roman" w:cs="Times New Roman"/>
          <w:sz w:val="20"/>
          <w:szCs w:val="20"/>
        </w:rPr>
        <w:t> </w:t>
      </w:r>
      <w:r w:rsidRPr="004152A5">
        <w:rPr>
          <w:rFonts w:ascii="Times New Roman" w:hAnsi="Times New Roman" w:cs="Times New Roman"/>
          <w:sz w:val="20"/>
          <w:szCs w:val="20"/>
        </w:rPr>
        <w:t>https://webunwto.s3.eu-west-1.amazonaws.com/s3fs-public/2020-01/E-IRTS-Comp-Guide%202008%20For%20Web.pdf</w:t>
      </w:r>
    </w:p>
  </w:footnote>
  <w:footnote w:id="150">
    <w:p w14:paraId="5CDB3EFE" w14:textId="6B77B70A" w:rsidR="00206948" w:rsidRPr="00206948" w:rsidRDefault="00206948" w:rsidP="00206948">
      <w:pPr>
        <w:jc w:val="both"/>
        <w:rPr>
          <w:rFonts w:ascii="Times New Roman" w:hAnsi="Times New Roman"/>
          <w:noProof/>
          <w:sz w:val="20"/>
          <w:szCs w:val="18"/>
        </w:rPr>
      </w:pPr>
      <w:r w:rsidRPr="004152A5">
        <w:rPr>
          <w:rStyle w:val="FootnoteReference"/>
          <w:rFonts w:ascii="Times New Roman" w:hAnsi="Times New Roman" w:cs="Times New Roman"/>
          <w:sz w:val="20"/>
          <w:szCs w:val="20"/>
        </w:rPr>
        <w:footnoteRef/>
      </w:r>
      <w:r w:rsidRPr="004152A5">
        <w:rPr>
          <w:rFonts w:ascii="Times New Roman" w:hAnsi="Times New Roman" w:cs="Times New Roman"/>
          <w:sz w:val="20"/>
          <w:szCs w:val="20"/>
        </w:rPr>
        <w:t xml:space="preserve"> </w:t>
      </w:r>
      <w:r w:rsidRPr="004152A5">
        <w:rPr>
          <w:rFonts w:ascii="Times New Roman" w:hAnsi="Times New Roman" w:cs="Times New Roman"/>
          <w:i/>
          <w:iCs/>
          <w:sz w:val="20"/>
          <w:szCs w:val="20"/>
        </w:rPr>
        <w:t>TSA</w:t>
      </w:r>
      <w:r w:rsidRPr="004152A5">
        <w:rPr>
          <w:rFonts w:ascii="Times New Roman" w:hAnsi="Times New Roman" w:cs="Times New Roman"/>
          <w:sz w:val="20"/>
          <w:szCs w:val="20"/>
        </w:rPr>
        <w:t xml:space="preserve"> tabulas sīkāk aplūkotas publikācijas “2008. gada Tūrisma satelītkonts. Ieteicamais metodikas regulējums” 4. nodaļā.</w:t>
      </w:r>
    </w:p>
  </w:footnote>
  <w:footnote w:id="151">
    <w:p w14:paraId="7C346147" w14:textId="18A6A02B" w:rsidR="00206948" w:rsidRPr="004152A5" w:rsidRDefault="00206948" w:rsidP="00206948">
      <w:pPr>
        <w:jc w:val="both"/>
        <w:rPr>
          <w:rFonts w:ascii="Times New Roman" w:hAnsi="Times New Roman" w:cs="Times New Roman"/>
          <w:noProof/>
          <w:sz w:val="20"/>
          <w:szCs w:val="20"/>
        </w:rPr>
      </w:pPr>
      <w:r w:rsidRPr="004152A5">
        <w:rPr>
          <w:rStyle w:val="FootnoteReference"/>
          <w:rFonts w:ascii="Times New Roman" w:hAnsi="Times New Roman" w:cs="Times New Roman"/>
          <w:sz w:val="20"/>
          <w:szCs w:val="20"/>
        </w:rPr>
        <w:footnoteRef/>
      </w:r>
      <w:r w:rsidRPr="004152A5">
        <w:rPr>
          <w:rFonts w:ascii="Times New Roman" w:hAnsi="Times New Roman" w:cs="Times New Roman"/>
          <w:sz w:val="20"/>
          <w:szCs w:val="20"/>
        </w:rPr>
        <w:t xml:space="preserve"> Šī metode ir sarežģītāka, jo cenas un nakšu skaitu iedala pēc izmitināšanas veida.</w:t>
      </w:r>
    </w:p>
  </w:footnote>
  <w:footnote w:id="152">
    <w:p w14:paraId="2711F353" w14:textId="156F80DE" w:rsidR="00B21FF7" w:rsidRPr="00B21FF7" w:rsidRDefault="00B21FF7" w:rsidP="00B21FF7">
      <w:pPr>
        <w:jc w:val="both"/>
        <w:rPr>
          <w:rFonts w:ascii="Times New Roman" w:hAnsi="Times New Roman"/>
          <w:noProof/>
          <w:sz w:val="20"/>
          <w:szCs w:val="18"/>
        </w:rPr>
      </w:pPr>
      <w:r w:rsidRPr="004152A5">
        <w:rPr>
          <w:rStyle w:val="FootnoteReference"/>
          <w:rFonts w:ascii="Times New Roman" w:hAnsi="Times New Roman" w:cs="Times New Roman"/>
          <w:sz w:val="20"/>
          <w:szCs w:val="20"/>
        </w:rPr>
        <w:footnoteRef/>
      </w:r>
      <w:r w:rsidRPr="004152A5">
        <w:rPr>
          <w:rFonts w:ascii="Times New Roman" w:hAnsi="Times New Roman" w:cs="Times New Roman"/>
          <w:sz w:val="20"/>
          <w:szCs w:val="20"/>
        </w:rPr>
        <w:t xml:space="preserve"> Vērtībām, kas aprēķinātas, balstoties uz mājsaimniecību apsekojumiem, jābūt papildinātām ar pietiekamiem metadatiem, jo ar tām, visticamāk, saistāmas būtiskas izlases kļūdas.</w:t>
      </w:r>
    </w:p>
  </w:footnote>
  <w:footnote w:id="153">
    <w:p w14:paraId="7892D4E7" w14:textId="4E2BAD11" w:rsidR="00E54239" w:rsidRPr="004152A5" w:rsidRDefault="00E54239" w:rsidP="00E54239">
      <w:pPr>
        <w:jc w:val="both"/>
        <w:rPr>
          <w:rFonts w:ascii="Times New Roman" w:hAnsi="Times New Roman" w:cs="Times New Roman"/>
          <w:noProof/>
          <w:sz w:val="20"/>
          <w:szCs w:val="20"/>
        </w:rPr>
      </w:pPr>
      <w:r w:rsidRPr="004152A5">
        <w:rPr>
          <w:rStyle w:val="FootnoteReference"/>
          <w:rFonts w:ascii="Times New Roman" w:hAnsi="Times New Roman" w:cs="Times New Roman"/>
          <w:sz w:val="20"/>
          <w:szCs w:val="20"/>
        </w:rPr>
        <w:footnoteRef/>
      </w:r>
      <w:r w:rsidRPr="004152A5">
        <w:rPr>
          <w:rFonts w:ascii="Times New Roman" w:hAnsi="Times New Roman" w:cs="Times New Roman"/>
          <w:sz w:val="20"/>
          <w:szCs w:val="20"/>
        </w:rPr>
        <w:t xml:space="preserve"> Skat.: https://eur-lex.europa.eu/legal-content/EN/TXT/?uri=CELEX:32020R2011</w:t>
      </w:r>
    </w:p>
  </w:footnote>
  <w:footnote w:id="154">
    <w:p w14:paraId="4CB08E66" w14:textId="14A08F6F" w:rsidR="005C7ED9" w:rsidRPr="005C7ED9" w:rsidRDefault="005C7ED9" w:rsidP="005C7ED9">
      <w:pPr>
        <w:jc w:val="both"/>
        <w:rPr>
          <w:rFonts w:ascii="Times New Roman" w:hAnsi="Times New Roman"/>
          <w:noProof/>
          <w:sz w:val="20"/>
          <w:szCs w:val="18"/>
        </w:rPr>
      </w:pPr>
      <w:r w:rsidRPr="004152A5">
        <w:rPr>
          <w:rStyle w:val="FootnoteReference"/>
          <w:rFonts w:ascii="Times New Roman" w:hAnsi="Times New Roman" w:cs="Times New Roman"/>
          <w:sz w:val="20"/>
          <w:szCs w:val="20"/>
        </w:rPr>
        <w:footnoteRef/>
      </w:r>
      <w:r w:rsidRPr="004152A5">
        <w:rPr>
          <w:rFonts w:ascii="Times New Roman" w:hAnsi="Times New Roman" w:cs="Times New Roman"/>
          <w:sz w:val="20"/>
          <w:szCs w:val="20"/>
        </w:rPr>
        <w:t xml:space="preserve"> Skat. arī </w:t>
      </w:r>
      <w:r w:rsidRPr="004152A5">
        <w:rPr>
          <w:rFonts w:ascii="Times New Roman" w:hAnsi="Times New Roman" w:cs="Times New Roman"/>
          <w:i/>
          <w:sz w:val="20"/>
          <w:szCs w:val="20"/>
        </w:rPr>
        <w:t xml:space="preserve">Handbook on the Use of Mobile Phone Data for Official Statistics, </w:t>
      </w:r>
      <w:r w:rsidRPr="004152A5">
        <w:rPr>
          <w:rFonts w:ascii="Times New Roman" w:hAnsi="Times New Roman" w:cs="Times New Roman"/>
          <w:sz w:val="20"/>
          <w:szCs w:val="20"/>
        </w:rPr>
        <w:t>ko izstrādājusi ANO Pasaules darba grupa oficiālās statistikas veidošanai paredzēto lielo datu izpētes jautājumos, pieejams: https://unstats.un.org/bigdata/task-teams/mobile-phone/MPD%20Handbook%2020191004.pdf</w:t>
      </w:r>
    </w:p>
  </w:footnote>
  <w:footnote w:id="155">
    <w:p w14:paraId="507E5ED2" w14:textId="4D32EE4F" w:rsidR="004F7558" w:rsidRPr="004152A5" w:rsidRDefault="004F7558" w:rsidP="004F7558">
      <w:pPr>
        <w:jc w:val="both"/>
        <w:rPr>
          <w:rFonts w:ascii="Times New Roman" w:hAnsi="Times New Roman" w:cs="Times New Roman"/>
          <w:noProof/>
          <w:sz w:val="20"/>
          <w:szCs w:val="20"/>
        </w:rPr>
      </w:pPr>
      <w:r w:rsidRPr="004152A5">
        <w:rPr>
          <w:rStyle w:val="FootnoteReference"/>
          <w:rFonts w:ascii="Times New Roman" w:hAnsi="Times New Roman" w:cs="Times New Roman"/>
          <w:sz w:val="20"/>
          <w:szCs w:val="20"/>
        </w:rPr>
        <w:footnoteRef/>
      </w:r>
      <w:r w:rsidRPr="004152A5">
        <w:rPr>
          <w:rFonts w:ascii="Times New Roman" w:hAnsi="Times New Roman" w:cs="Times New Roman"/>
          <w:sz w:val="20"/>
          <w:szCs w:val="20"/>
        </w:rPr>
        <w:t xml:space="preserve"> Nosakot tūrisma proporcijas, kas nepieciešamas, lai aprēķinātu tūrisma tiešo bruto pievienoto vērtību, mazumtirdzniecības peļņas normas vērtību izmanto, lai novērtētu tā pakalpojuma sniedzēja izlaides vērtību, kurš nodrošina preci ceļotājam. Par pārējo ceļotāju iegādāto preču vērtību uzskata, ka tā neveido tūrisma proporcijas un tūrisma tiešo bruto pievienoto vērtību, bet gan vienīgi netiešo iedarbību (</w:t>
      </w:r>
      <w:r w:rsidRPr="004152A5">
        <w:rPr>
          <w:rFonts w:ascii="Times New Roman" w:hAnsi="Times New Roman" w:cs="Times New Roman"/>
          <w:i/>
          <w:iCs/>
          <w:sz w:val="20"/>
          <w:szCs w:val="20"/>
        </w:rPr>
        <w:t>TSA: RMF</w:t>
      </w:r>
      <w:r w:rsidRPr="004152A5">
        <w:rPr>
          <w:rFonts w:ascii="Times New Roman" w:hAnsi="Times New Roman" w:cs="Times New Roman"/>
          <w:sz w:val="20"/>
          <w:szCs w:val="20"/>
        </w:rPr>
        <w:t> 2008).</w:t>
      </w:r>
    </w:p>
  </w:footnote>
  <w:footnote w:id="156">
    <w:p w14:paraId="6447C0A1" w14:textId="5DC18775" w:rsidR="00A773B7" w:rsidRPr="004152A5" w:rsidRDefault="00A773B7" w:rsidP="00A773B7">
      <w:pPr>
        <w:jc w:val="both"/>
        <w:rPr>
          <w:rFonts w:ascii="Times New Roman" w:hAnsi="Times New Roman" w:cs="Times New Roman"/>
          <w:noProof/>
          <w:sz w:val="20"/>
          <w:szCs w:val="20"/>
        </w:rPr>
      </w:pPr>
      <w:r w:rsidRPr="004152A5">
        <w:rPr>
          <w:rStyle w:val="FootnoteReference"/>
          <w:rFonts w:ascii="Times New Roman" w:hAnsi="Times New Roman" w:cs="Times New Roman"/>
          <w:sz w:val="20"/>
          <w:szCs w:val="20"/>
        </w:rPr>
        <w:footnoteRef/>
      </w:r>
      <w:r w:rsidRPr="004152A5">
        <w:rPr>
          <w:rFonts w:ascii="Times New Roman" w:hAnsi="Times New Roman" w:cs="Times New Roman"/>
          <w:sz w:val="20"/>
          <w:szCs w:val="20"/>
        </w:rPr>
        <w:t xml:space="preserve"> Skat.: https://www.wto.org/english/res_e/statis_e/daily_update_e/Tismos_methodology.pdf</w:t>
      </w:r>
    </w:p>
  </w:footnote>
  <w:footnote w:id="157">
    <w:p w14:paraId="69379354" w14:textId="632BE341" w:rsidR="00A773B7" w:rsidRPr="00A773B7" w:rsidRDefault="00A773B7" w:rsidP="00A773B7">
      <w:pPr>
        <w:jc w:val="both"/>
        <w:rPr>
          <w:rFonts w:ascii="Times New Roman" w:hAnsi="Times New Roman"/>
          <w:noProof/>
          <w:sz w:val="20"/>
          <w:szCs w:val="18"/>
        </w:rPr>
      </w:pPr>
      <w:r w:rsidRPr="004152A5">
        <w:rPr>
          <w:rStyle w:val="FootnoteReference"/>
          <w:rFonts w:ascii="Times New Roman" w:hAnsi="Times New Roman" w:cs="Times New Roman"/>
          <w:sz w:val="20"/>
          <w:szCs w:val="20"/>
        </w:rPr>
        <w:footnoteRef/>
      </w:r>
      <w:r w:rsidRPr="004152A5">
        <w:rPr>
          <w:rFonts w:ascii="Times New Roman" w:hAnsi="Times New Roman" w:cs="Times New Roman"/>
          <w:sz w:val="20"/>
          <w:szCs w:val="20"/>
        </w:rPr>
        <w:t xml:space="preserve"> Vācija varēja sniegt informāciju vienīgi par importu iedalījumā pēc partnera (pasaule).</w:t>
      </w:r>
    </w:p>
  </w:footnote>
  <w:footnote w:id="158">
    <w:p w14:paraId="0B0BE3C4" w14:textId="270903D5" w:rsidR="00DD1572" w:rsidRPr="004152A5" w:rsidRDefault="00DD1572" w:rsidP="00DD1572">
      <w:pPr>
        <w:jc w:val="both"/>
        <w:rPr>
          <w:rFonts w:ascii="Times New Roman" w:hAnsi="Times New Roman" w:cs="Times New Roman"/>
          <w:noProof/>
          <w:sz w:val="20"/>
          <w:szCs w:val="20"/>
        </w:rPr>
      </w:pPr>
      <w:r w:rsidRPr="004152A5">
        <w:rPr>
          <w:rStyle w:val="FootnoteReference"/>
          <w:rFonts w:ascii="Times New Roman" w:hAnsi="Times New Roman" w:cs="Times New Roman"/>
          <w:sz w:val="20"/>
          <w:szCs w:val="20"/>
        </w:rPr>
        <w:footnoteRef/>
      </w:r>
      <w:r w:rsidRPr="004152A5">
        <w:rPr>
          <w:rFonts w:ascii="Times New Roman" w:hAnsi="Times New Roman" w:cs="Times New Roman"/>
          <w:sz w:val="20"/>
          <w:szCs w:val="20"/>
        </w:rPr>
        <w:t xml:space="preserve"> Ekstrateritoriālie valdības anklāvi ir savas rezidences valsts teritorijas iedzīvotāji, nevis uzņēmējteritorijas iedzīvotāji, kurā tie fiziski atrodas. Tādēļ patērētos komercpakalpojumus sniedz pārrobežu tirdzniecībā vai ar fizisku personu klātbūtni.</w:t>
      </w:r>
    </w:p>
  </w:footnote>
  <w:footnote w:id="159">
    <w:p w14:paraId="6CBA2840" w14:textId="4C45F095" w:rsidR="00160100" w:rsidRPr="009243CF" w:rsidRDefault="00160100" w:rsidP="00160100">
      <w:pPr>
        <w:jc w:val="both"/>
        <w:rPr>
          <w:rFonts w:ascii="Times New Roman" w:hAnsi="Times New Roman" w:cs="Times New Roman"/>
          <w:noProof/>
          <w:sz w:val="20"/>
          <w:szCs w:val="20"/>
        </w:rPr>
      </w:pPr>
      <w:r w:rsidRPr="009243CF">
        <w:rPr>
          <w:rStyle w:val="FootnoteReference"/>
          <w:rFonts w:ascii="Times New Roman" w:hAnsi="Times New Roman" w:cs="Times New Roman"/>
          <w:sz w:val="20"/>
          <w:szCs w:val="20"/>
        </w:rPr>
        <w:footnoteRef/>
      </w:r>
      <w:r w:rsidR="009243CF" w:rsidRPr="009243CF">
        <w:rPr>
          <w:rFonts w:ascii="Times New Roman" w:hAnsi="Times New Roman" w:cs="Times New Roman"/>
          <w:sz w:val="20"/>
          <w:szCs w:val="20"/>
        </w:rPr>
        <w:t> </w:t>
      </w:r>
      <w:r w:rsidRPr="009243CF">
        <w:rPr>
          <w:rFonts w:ascii="Times New Roman" w:hAnsi="Times New Roman" w:cs="Times New Roman"/>
          <w:sz w:val="20"/>
          <w:szCs w:val="20"/>
        </w:rPr>
        <w:t>Skat.:</w:t>
      </w:r>
      <w:r w:rsidR="009243CF" w:rsidRPr="009243CF">
        <w:rPr>
          <w:rFonts w:ascii="Times New Roman" w:hAnsi="Times New Roman" w:cs="Times New Roman"/>
          <w:sz w:val="20"/>
          <w:szCs w:val="20"/>
        </w:rPr>
        <w:t> </w:t>
      </w:r>
      <w:r w:rsidRPr="009243CF">
        <w:rPr>
          <w:rFonts w:ascii="Times New Roman" w:hAnsi="Times New Roman" w:cs="Times New Roman"/>
          <w:sz w:val="20"/>
          <w:szCs w:val="20"/>
        </w:rPr>
        <w:t>https://ec.europa.eu/eurostat/statistics-explained/index.php/Services_trade_statistics_by_modes_of_supply</w:t>
      </w:r>
    </w:p>
  </w:footnote>
  <w:footnote w:id="160">
    <w:p w14:paraId="1EF4DA6E" w14:textId="0EDF4A0E" w:rsidR="00160100" w:rsidRPr="00160100" w:rsidRDefault="00160100" w:rsidP="00160100">
      <w:pPr>
        <w:jc w:val="both"/>
        <w:rPr>
          <w:rFonts w:ascii="Times New Roman" w:hAnsi="Times New Roman"/>
          <w:noProof/>
          <w:sz w:val="20"/>
          <w:szCs w:val="18"/>
        </w:rPr>
      </w:pPr>
      <w:r w:rsidRPr="009243CF">
        <w:rPr>
          <w:rStyle w:val="FootnoteReference"/>
          <w:rFonts w:ascii="Times New Roman" w:hAnsi="Times New Roman" w:cs="Times New Roman"/>
          <w:sz w:val="20"/>
          <w:szCs w:val="20"/>
        </w:rPr>
        <w:footnoteRef/>
      </w:r>
      <w:r w:rsidRPr="009243CF">
        <w:rPr>
          <w:rFonts w:ascii="Times New Roman" w:hAnsi="Times New Roman" w:cs="Times New Roman"/>
          <w:sz w:val="20"/>
          <w:szCs w:val="20"/>
        </w:rPr>
        <w:t xml:space="preserve"> https://www.oecd.org/daf/inv/investmentstatisticsandanalysis/40193734.pdf</w:t>
      </w:r>
    </w:p>
  </w:footnote>
  <w:footnote w:id="161">
    <w:p w14:paraId="7B4EDFA2" w14:textId="5D2A6D02" w:rsidR="00180656" w:rsidRPr="009243CF" w:rsidRDefault="00180656" w:rsidP="00180656">
      <w:pPr>
        <w:jc w:val="both"/>
        <w:rPr>
          <w:rFonts w:ascii="Times New Roman" w:hAnsi="Times New Roman" w:cs="Times New Roman"/>
          <w:noProof/>
          <w:sz w:val="20"/>
          <w:szCs w:val="20"/>
        </w:rPr>
      </w:pPr>
      <w:r w:rsidRPr="009243CF">
        <w:rPr>
          <w:rStyle w:val="FootnoteReference"/>
          <w:rFonts w:ascii="Times New Roman" w:hAnsi="Times New Roman" w:cs="Times New Roman"/>
          <w:sz w:val="20"/>
          <w:szCs w:val="20"/>
        </w:rPr>
        <w:footnoteRef/>
      </w:r>
      <w:r w:rsidRPr="009243CF">
        <w:rPr>
          <w:rFonts w:ascii="Times New Roman" w:hAnsi="Times New Roman" w:cs="Times New Roman"/>
          <w:sz w:val="20"/>
          <w:szCs w:val="20"/>
        </w:rPr>
        <w:t xml:space="preserve"> https://ec.europa.eu/eurostat/web/structural-business-statistics/global-value-chains/foreign-affiliates.</w:t>
      </w:r>
    </w:p>
  </w:footnote>
  <w:footnote w:id="162">
    <w:p w14:paraId="51010A5A" w14:textId="77777777" w:rsidR="005A04B3" w:rsidRPr="00541D52" w:rsidRDefault="005A04B3" w:rsidP="005A04B3">
      <w:pPr>
        <w:jc w:val="both"/>
        <w:rPr>
          <w:rFonts w:ascii="Times New Roman" w:hAnsi="Times New Roman"/>
          <w:noProof/>
          <w:sz w:val="20"/>
          <w:szCs w:val="18"/>
        </w:rPr>
      </w:pPr>
      <w:r>
        <w:rPr>
          <w:rStyle w:val="FootnoteReference"/>
        </w:rPr>
        <w:footnoteRef/>
      </w:r>
      <w:r>
        <w:t xml:space="preserve"> </w:t>
      </w:r>
      <w:r>
        <w:rPr>
          <w:rFonts w:ascii="Times New Roman" w:hAnsi="Times New Roman"/>
          <w:sz w:val="20"/>
        </w:rPr>
        <w:t>Vairumā sektoru apgrozījums ir labs aptuvens izlaides rādītājs. Skat. arī 9.5.1. iedaļu.</w:t>
      </w:r>
    </w:p>
  </w:footnote>
  <w:footnote w:id="163">
    <w:p w14:paraId="2FF6FEE8" w14:textId="77777777" w:rsidR="005A04B3" w:rsidRPr="00410C5B" w:rsidRDefault="005A04B3" w:rsidP="005A04B3">
      <w:pPr>
        <w:jc w:val="both"/>
        <w:rPr>
          <w:rFonts w:ascii="Times New Roman" w:hAnsi="Times New Roman" w:cs="Times New Roman"/>
          <w:noProof/>
          <w:sz w:val="20"/>
          <w:szCs w:val="20"/>
        </w:rPr>
      </w:pPr>
      <w:r w:rsidRPr="00410C5B">
        <w:rPr>
          <w:rStyle w:val="FootnoteReference"/>
          <w:rFonts w:ascii="Times New Roman" w:hAnsi="Times New Roman" w:cs="Times New Roman"/>
          <w:sz w:val="20"/>
          <w:szCs w:val="20"/>
        </w:rPr>
        <w:footnoteRef/>
      </w:r>
      <w:r w:rsidRPr="00410C5B">
        <w:rPr>
          <w:rFonts w:ascii="Times New Roman" w:hAnsi="Times New Roman" w:cs="Times New Roman"/>
          <w:sz w:val="20"/>
          <w:szCs w:val="20"/>
        </w:rPr>
        <w:t xml:space="preserve"> Noteiktā izlaide kopumā ir identiska pārdošanas apjomam attiecībā uz vairumu pakalpojumu darbību (skat. MSITS 2010 4.46.–4.52. punktu).</w:t>
      </w:r>
    </w:p>
  </w:footnote>
  <w:footnote w:id="164">
    <w:p w14:paraId="319DC673" w14:textId="77777777" w:rsidR="005A04B3" w:rsidRPr="00787C6F" w:rsidRDefault="005A04B3" w:rsidP="005A04B3">
      <w:pPr>
        <w:jc w:val="both"/>
        <w:rPr>
          <w:rFonts w:ascii="Times New Roman" w:hAnsi="Times New Roman"/>
          <w:noProof/>
          <w:sz w:val="20"/>
          <w:szCs w:val="18"/>
        </w:rPr>
      </w:pPr>
      <w:r w:rsidRPr="00410C5B">
        <w:rPr>
          <w:rStyle w:val="FootnoteReference"/>
          <w:rFonts w:ascii="Times New Roman" w:hAnsi="Times New Roman" w:cs="Times New Roman"/>
          <w:sz w:val="20"/>
          <w:szCs w:val="20"/>
        </w:rPr>
        <w:footnoteRef/>
      </w:r>
      <w:r w:rsidRPr="00410C5B">
        <w:rPr>
          <w:rFonts w:ascii="Times New Roman" w:hAnsi="Times New Roman" w:cs="Times New Roman"/>
          <w:sz w:val="20"/>
          <w:szCs w:val="20"/>
        </w:rPr>
        <w:t xml:space="preserve"> Pārdošanas apjoms attiecībā uz vairumtirdzniecības un mazumtirdzniecības darbībām nav jāizmanto, lai novērtētu starptautisko pakalpojumu sniegšanu ar komerciālo klātbūtni, jo tādējādi 3. veidā sniegto pakalpojumu tirdzniecība tiktu ievērojami pārvērtēta.</w:t>
      </w:r>
    </w:p>
  </w:footnote>
  <w:footnote w:id="165">
    <w:p w14:paraId="0CD2FE26" w14:textId="77777777" w:rsidR="005A04B3" w:rsidRPr="00410C5B" w:rsidRDefault="005A04B3" w:rsidP="005A04B3">
      <w:pPr>
        <w:jc w:val="both"/>
        <w:rPr>
          <w:rFonts w:ascii="Times New Roman" w:hAnsi="Times New Roman" w:cs="Times New Roman"/>
          <w:noProof/>
          <w:sz w:val="20"/>
          <w:szCs w:val="20"/>
        </w:rPr>
      </w:pPr>
      <w:r w:rsidRPr="00410C5B">
        <w:rPr>
          <w:rStyle w:val="FootnoteReference"/>
          <w:rFonts w:ascii="Times New Roman" w:hAnsi="Times New Roman" w:cs="Times New Roman"/>
          <w:sz w:val="20"/>
          <w:szCs w:val="20"/>
        </w:rPr>
        <w:footnoteRef/>
      </w:r>
      <w:r w:rsidRPr="00410C5B">
        <w:rPr>
          <w:rFonts w:ascii="Times New Roman" w:hAnsi="Times New Roman" w:cs="Times New Roman"/>
          <w:sz w:val="20"/>
          <w:szCs w:val="20"/>
        </w:rPr>
        <w:t xml:space="preserve"> 2018. pārskata gads bija pirmais gads, par kuru šīs rokasgrāmatas pabeigšanas brīdī bija pieejami dati. Dati tika lejupielādēti no </w:t>
      </w:r>
      <w:r w:rsidRPr="00410C5B">
        <w:rPr>
          <w:rFonts w:ascii="Times New Roman" w:hAnsi="Times New Roman" w:cs="Times New Roman"/>
          <w:i/>
          <w:iCs/>
          <w:sz w:val="20"/>
          <w:szCs w:val="20"/>
        </w:rPr>
        <w:t>Eurostat SBS</w:t>
      </w:r>
      <w:r w:rsidRPr="00410C5B">
        <w:rPr>
          <w:rFonts w:ascii="Times New Roman" w:hAnsi="Times New Roman" w:cs="Times New Roman"/>
          <w:sz w:val="20"/>
          <w:szCs w:val="20"/>
        </w:rPr>
        <w:t xml:space="preserve"> datubāzes, kas pieejama šajā </w:t>
      </w:r>
      <w:hyperlink r:id="rId1" w:history="1">
        <w:r w:rsidRPr="00410C5B">
          <w:rPr>
            <w:rStyle w:val="Hyperlink"/>
            <w:rFonts w:ascii="Times New Roman" w:hAnsi="Times New Roman" w:cs="Times New Roman"/>
            <w:color w:val="auto"/>
            <w:sz w:val="20"/>
            <w:szCs w:val="20"/>
            <w:u w:val="none"/>
          </w:rPr>
          <w:t>saitē</w:t>
        </w:r>
      </w:hyperlink>
      <w:r w:rsidRPr="00410C5B">
        <w:rPr>
          <w:rFonts w:ascii="Times New Roman" w:hAnsi="Times New Roman" w:cs="Times New Roman"/>
          <w:sz w:val="20"/>
          <w:szCs w:val="20"/>
        </w:rPr>
        <w:t>.</w:t>
      </w:r>
    </w:p>
  </w:footnote>
  <w:footnote w:id="166">
    <w:p w14:paraId="156CBF84" w14:textId="77777777" w:rsidR="005A04B3" w:rsidRPr="00410C5B" w:rsidRDefault="005A04B3" w:rsidP="005A04B3">
      <w:pPr>
        <w:jc w:val="both"/>
        <w:rPr>
          <w:rFonts w:ascii="Times New Roman" w:hAnsi="Times New Roman" w:cs="Times New Roman"/>
          <w:noProof/>
          <w:sz w:val="20"/>
          <w:szCs w:val="20"/>
        </w:rPr>
      </w:pPr>
      <w:r w:rsidRPr="00410C5B">
        <w:rPr>
          <w:rStyle w:val="FootnoteReference"/>
          <w:rFonts w:ascii="Times New Roman" w:hAnsi="Times New Roman" w:cs="Times New Roman"/>
          <w:sz w:val="20"/>
          <w:szCs w:val="20"/>
        </w:rPr>
        <w:footnoteRef/>
      </w:r>
      <w:r w:rsidRPr="00410C5B">
        <w:rPr>
          <w:rFonts w:ascii="Times New Roman" w:hAnsi="Times New Roman" w:cs="Times New Roman"/>
          <w:sz w:val="20"/>
          <w:szCs w:val="20"/>
        </w:rPr>
        <w:t xml:space="preserve"> Attiecībā uz partnervalstīm, kas nav ES valstis, kā avotu var izmantot </w:t>
      </w:r>
      <w:r w:rsidRPr="00410C5B">
        <w:rPr>
          <w:rFonts w:ascii="Times New Roman" w:hAnsi="Times New Roman" w:cs="Times New Roman"/>
          <w:i/>
          <w:iCs/>
          <w:sz w:val="20"/>
          <w:szCs w:val="20"/>
        </w:rPr>
        <w:t>OECD</w:t>
      </w:r>
      <w:r w:rsidRPr="00410C5B">
        <w:rPr>
          <w:rFonts w:ascii="Times New Roman" w:hAnsi="Times New Roman" w:cs="Times New Roman"/>
          <w:sz w:val="20"/>
          <w:szCs w:val="20"/>
        </w:rPr>
        <w:t xml:space="preserve"> statistiku par starptautisko pakalpojumu tirdzniecību, skat.: https://www.oecd.org/sdd/its/international-trade-in-services-statistics.htm.</w:t>
      </w:r>
    </w:p>
  </w:footnote>
  <w:footnote w:id="167">
    <w:p w14:paraId="07FBD7EA" w14:textId="77777777" w:rsidR="005A04B3" w:rsidRPr="008C354A" w:rsidRDefault="005A04B3" w:rsidP="005A04B3">
      <w:pPr>
        <w:jc w:val="both"/>
        <w:rPr>
          <w:rFonts w:ascii="Times New Roman" w:hAnsi="Times New Roman" w:cs="Times New Roman"/>
          <w:noProof/>
          <w:sz w:val="20"/>
          <w:szCs w:val="20"/>
        </w:rPr>
      </w:pPr>
      <w:r w:rsidRPr="008C354A">
        <w:rPr>
          <w:rStyle w:val="FootnoteReference"/>
          <w:rFonts w:ascii="Times New Roman" w:hAnsi="Times New Roman" w:cs="Times New Roman"/>
          <w:sz w:val="20"/>
          <w:szCs w:val="20"/>
        </w:rPr>
        <w:footnoteRef/>
      </w:r>
      <w:r w:rsidRPr="008C354A">
        <w:rPr>
          <w:rFonts w:ascii="Times New Roman" w:hAnsi="Times New Roman" w:cs="Times New Roman"/>
          <w:sz w:val="20"/>
          <w:szCs w:val="20"/>
        </w:rPr>
        <w:t xml:space="preserve"> “Starptautiskā pakalpojumu sniegšana iedalījumā pēc sniegšanas veida – datu pieejamība </w:t>
      </w:r>
      <w:r w:rsidRPr="008C354A">
        <w:rPr>
          <w:rFonts w:ascii="Times New Roman" w:hAnsi="Times New Roman" w:cs="Times New Roman"/>
          <w:i/>
          <w:iCs/>
          <w:sz w:val="20"/>
          <w:szCs w:val="20"/>
        </w:rPr>
        <w:t>FATS</w:t>
      </w:r>
      <w:r w:rsidRPr="008C354A">
        <w:rPr>
          <w:rFonts w:ascii="Times New Roman" w:hAnsi="Times New Roman" w:cs="Times New Roman"/>
          <w:sz w:val="20"/>
          <w:szCs w:val="20"/>
        </w:rPr>
        <w:t>”. Apsekojumu veica 30 valstīs nolūkā apzināt datus, ko varētu izmantot, lai novērtētu starptautisko pakalpojumu sniegšanu, kas notikusi 3. veidā.</w:t>
      </w:r>
    </w:p>
  </w:footnote>
  <w:footnote w:id="168">
    <w:p w14:paraId="6396DEE2" w14:textId="77777777" w:rsidR="005A04B3" w:rsidRPr="005F7FE2" w:rsidRDefault="005A04B3" w:rsidP="005A04B3">
      <w:pPr>
        <w:jc w:val="both"/>
        <w:rPr>
          <w:rFonts w:ascii="Times New Roman" w:hAnsi="Times New Roman" w:cs="Times New Roman"/>
          <w:noProof/>
          <w:sz w:val="20"/>
          <w:szCs w:val="20"/>
        </w:rPr>
      </w:pPr>
      <w:r w:rsidRPr="005F7FE2">
        <w:rPr>
          <w:rStyle w:val="FootnoteReference"/>
          <w:rFonts w:ascii="Times New Roman" w:hAnsi="Times New Roman" w:cs="Times New Roman"/>
          <w:sz w:val="20"/>
          <w:szCs w:val="20"/>
        </w:rPr>
        <w:footnoteRef/>
      </w:r>
      <w:r w:rsidRPr="005F7FE2">
        <w:rPr>
          <w:rFonts w:ascii="Times New Roman" w:hAnsi="Times New Roman" w:cs="Times New Roman"/>
          <w:sz w:val="20"/>
          <w:szCs w:val="20"/>
        </w:rPr>
        <w:t xml:space="preserve"> BPM6 un Regula 184/2005 attiecībā uz ES dalībvalstīm.</w:t>
      </w:r>
    </w:p>
  </w:footnote>
  <w:footnote w:id="169">
    <w:p w14:paraId="2DF16AC1" w14:textId="77777777" w:rsidR="005A04B3" w:rsidRPr="006E39A2" w:rsidRDefault="005A04B3" w:rsidP="005A04B3">
      <w:pPr>
        <w:jc w:val="both"/>
        <w:rPr>
          <w:rFonts w:ascii="Times New Roman" w:hAnsi="Times New Roman"/>
          <w:noProof/>
          <w:sz w:val="20"/>
          <w:szCs w:val="18"/>
        </w:rPr>
      </w:pPr>
      <w:r w:rsidRPr="005F7FE2">
        <w:rPr>
          <w:rStyle w:val="FootnoteReference"/>
          <w:rFonts w:ascii="Times New Roman" w:hAnsi="Times New Roman" w:cs="Times New Roman"/>
          <w:sz w:val="20"/>
          <w:szCs w:val="20"/>
        </w:rPr>
        <w:footnoteRef/>
      </w:r>
      <w:r w:rsidRPr="005F7FE2">
        <w:rPr>
          <w:rFonts w:ascii="Times New Roman" w:hAnsi="Times New Roman" w:cs="Times New Roman"/>
          <w:sz w:val="20"/>
          <w:szCs w:val="20"/>
        </w:rPr>
        <w:t xml:space="preserve"> Michael Mann, Exploratory Estimates of U.S. International Services by Mode of Supply, 2017.</w:t>
      </w:r>
    </w:p>
  </w:footnote>
  <w:footnote w:id="170">
    <w:p w14:paraId="2199421C" w14:textId="77777777" w:rsidR="005A04B3" w:rsidRPr="00D36866" w:rsidRDefault="005A04B3" w:rsidP="005A04B3">
      <w:pPr>
        <w:jc w:val="both"/>
        <w:rPr>
          <w:rFonts w:ascii="Times New Roman" w:hAnsi="Times New Roman" w:cs="Times New Roman"/>
          <w:noProof/>
          <w:sz w:val="20"/>
          <w:szCs w:val="20"/>
        </w:rPr>
      </w:pPr>
      <w:r w:rsidRPr="00D36866">
        <w:rPr>
          <w:rStyle w:val="FootnoteReference"/>
          <w:rFonts w:ascii="Times New Roman" w:hAnsi="Times New Roman" w:cs="Times New Roman"/>
          <w:sz w:val="20"/>
          <w:szCs w:val="20"/>
        </w:rPr>
        <w:footnoteRef/>
      </w:r>
      <w:r w:rsidRPr="00D36866">
        <w:rPr>
          <w:rFonts w:ascii="Times New Roman" w:hAnsi="Times New Roman" w:cs="Times New Roman"/>
          <w:sz w:val="20"/>
          <w:szCs w:val="20"/>
        </w:rPr>
        <w:t xml:space="preserve"> Franko uz kuģa.</w:t>
      </w:r>
    </w:p>
  </w:footnote>
  <w:footnote w:id="171">
    <w:p w14:paraId="0F89F767" w14:textId="77777777" w:rsidR="005A04B3" w:rsidRPr="00D36866" w:rsidRDefault="005A04B3" w:rsidP="005A04B3">
      <w:pPr>
        <w:jc w:val="both"/>
        <w:rPr>
          <w:rFonts w:ascii="Times New Roman" w:hAnsi="Times New Roman" w:cs="Times New Roman"/>
          <w:noProof/>
          <w:sz w:val="20"/>
          <w:szCs w:val="20"/>
        </w:rPr>
      </w:pPr>
      <w:r w:rsidRPr="00D36866">
        <w:rPr>
          <w:rStyle w:val="FootnoteReference"/>
          <w:rFonts w:ascii="Times New Roman" w:hAnsi="Times New Roman" w:cs="Times New Roman"/>
          <w:sz w:val="20"/>
          <w:szCs w:val="20"/>
        </w:rPr>
        <w:footnoteRef/>
      </w:r>
      <w:r w:rsidRPr="00D36866">
        <w:rPr>
          <w:rFonts w:ascii="Times New Roman" w:hAnsi="Times New Roman" w:cs="Times New Roman"/>
          <w:sz w:val="20"/>
          <w:szCs w:val="20"/>
        </w:rPr>
        <w:t xml:space="preserve"> Tobrīd šī rokasgrāmata vēl nebija pieejama. Valstis kā atskaites punktu izmantoja tā dēvēto “</w:t>
      </w:r>
      <w:r w:rsidRPr="00D36866">
        <w:rPr>
          <w:rFonts w:ascii="Times New Roman" w:hAnsi="Times New Roman" w:cs="Times New Roman"/>
          <w:i/>
          <w:iCs/>
          <w:sz w:val="20"/>
          <w:szCs w:val="20"/>
        </w:rPr>
        <w:t>Eurostat</w:t>
      </w:r>
      <w:r w:rsidRPr="00D36866">
        <w:rPr>
          <w:rFonts w:ascii="Times New Roman" w:hAnsi="Times New Roman" w:cs="Times New Roman"/>
          <w:sz w:val="20"/>
          <w:szCs w:val="20"/>
        </w:rPr>
        <w:t xml:space="preserve"> vienkāršoto modeli”. Tomēr atšķirības starp vienkāršoto modeli un šajā rokasgrāmatā aplūkoto </w:t>
      </w:r>
      <w:r w:rsidRPr="00D36866">
        <w:rPr>
          <w:rFonts w:ascii="Times New Roman" w:hAnsi="Times New Roman" w:cs="Times New Roman"/>
          <w:i/>
          <w:iCs/>
          <w:sz w:val="20"/>
          <w:szCs w:val="20"/>
        </w:rPr>
        <w:t>Eurostat</w:t>
      </w:r>
      <w:r w:rsidRPr="00D36866">
        <w:rPr>
          <w:rFonts w:ascii="Times New Roman" w:hAnsi="Times New Roman" w:cs="Times New Roman"/>
          <w:sz w:val="20"/>
          <w:szCs w:val="20"/>
        </w:rPr>
        <w:t>-PTO modeli ir minimālas.</w:t>
      </w:r>
    </w:p>
  </w:footnote>
  <w:footnote w:id="172">
    <w:p w14:paraId="3AE4EBFB" w14:textId="77777777" w:rsidR="005A04B3" w:rsidRPr="00D36866" w:rsidRDefault="005A04B3" w:rsidP="005A04B3">
      <w:pPr>
        <w:jc w:val="both"/>
        <w:rPr>
          <w:rFonts w:ascii="Times New Roman" w:hAnsi="Times New Roman" w:cs="Times New Roman"/>
          <w:b/>
          <w:noProof/>
          <w:sz w:val="20"/>
          <w:szCs w:val="20"/>
        </w:rPr>
      </w:pPr>
      <w:r w:rsidRPr="00D36866">
        <w:rPr>
          <w:rStyle w:val="FootnoteReference"/>
          <w:rFonts w:ascii="Times New Roman" w:hAnsi="Times New Roman" w:cs="Times New Roman"/>
          <w:sz w:val="20"/>
          <w:szCs w:val="20"/>
        </w:rPr>
        <w:footnoteRef/>
      </w:r>
      <w:r w:rsidRPr="00D36866">
        <w:rPr>
          <w:rFonts w:ascii="Times New Roman" w:hAnsi="Times New Roman" w:cs="Times New Roman"/>
          <w:sz w:val="20"/>
          <w:szCs w:val="20"/>
        </w:rPr>
        <w:t xml:space="preserve"> Šo pieeju izstrādāja Austrijas Centrālā Banka (</w:t>
      </w:r>
      <w:r w:rsidRPr="00D36866">
        <w:rPr>
          <w:rFonts w:ascii="Times New Roman" w:hAnsi="Times New Roman" w:cs="Times New Roman"/>
          <w:i/>
          <w:iCs/>
          <w:sz w:val="20"/>
          <w:szCs w:val="20"/>
        </w:rPr>
        <w:t>OeNB</w:t>
      </w:r>
      <w:r w:rsidRPr="00D36866">
        <w:rPr>
          <w:rFonts w:ascii="Times New Roman" w:hAnsi="Times New Roman" w:cs="Times New Roman"/>
          <w:sz w:val="20"/>
          <w:szCs w:val="20"/>
        </w:rPr>
        <w:t>) un Austrijas Statistikas birojs, 2020. gada 29. oktobra versija.</w:t>
      </w:r>
    </w:p>
  </w:footnote>
  <w:footnote w:id="173">
    <w:p w14:paraId="7B3DD38C" w14:textId="77777777" w:rsidR="005A04B3" w:rsidRPr="00207F33" w:rsidRDefault="005A04B3" w:rsidP="005A04B3">
      <w:pPr>
        <w:jc w:val="both"/>
        <w:rPr>
          <w:rFonts w:ascii="Times New Roman" w:hAnsi="Times New Roman" w:cs="Times New Roman"/>
          <w:noProof/>
          <w:sz w:val="20"/>
          <w:szCs w:val="20"/>
        </w:rPr>
      </w:pPr>
      <w:r w:rsidRPr="00207F33">
        <w:rPr>
          <w:rStyle w:val="FootnoteReference"/>
          <w:rFonts w:ascii="Times New Roman" w:hAnsi="Times New Roman" w:cs="Times New Roman"/>
          <w:sz w:val="20"/>
          <w:szCs w:val="20"/>
        </w:rPr>
        <w:footnoteRef/>
      </w:r>
      <w:r w:rsidRPr="00207F33">
        <w:rPr>
          <w:rFonts w:ascii="Times New Roman" w:hAnsi="Times New Roman" w:cs="Times New Roman"/>
          <w:sz w:val="20"/>
          <w:szCs w:val="20"/>
        </w:rPr>
        <w:t xml:space="preserve"> Saskaņā ar </w:t>
      </w:r>
      <w:r w:rsidRPr="00207F33">
        <w:rPr>
          <w:rFonts w:ascii="Times New Roman" w:hAnsi="Times New Roman" w:cs="Times New Roman"/>
          <w:i/>
          <w:iCs/>
          <w:sz w:val="20"/>
          <w:szCs w:val="20"/>
        </w:rPr>
        <w:t>UNCTAD</w:t>
      </w:r>
      <w:r w:rsidRPr="00207F33">
        <w:rPr>
          <w:rFonts w:ascii="Times New Roman" w:hAnsi="Times New Roman" w:cs="Times New Roman"/>
          <w:sz w:val="20"/>
          <w:szCs w:val="20"/>
        </w:rPr>
        <w:t xml:space="preserve"> IKT nodrošinātie pakalpojumi ir: apdrošināšanas un pensiju pakalpojumi (SF), finanšu pakalpojumi (SG), citur neiekļauta maksa par intelektuālā īpašuma izmantošanu (SH), telekomunikāciju pakalpojumi, datorpakalpojumi un informācijas pakalpojumi (SI), pētniecības un attīstības pakalpojumi (SJ1), profesionālie un vadībzinību pakalpojumi (SJ2), arhitektūras, inženiertehniskie, zinātniskie un citi tehniskie pakalpojumi (SJ31), citur neiekļautie saimnieciskās darbības pakalpojumi (SJ35), audiovizuālie pakalpojumi un saistītie pakalpojumi (SK1), veselības aprūpes pakalpojumi (SK21), izglītības pakalpojumi (SK22), ar kultūras mantojumu saistīti un atpūtas pakalpojumi (SK23).</w:t>
      </w:r>
    </w:p>
  </w:footnote>
  <w:footnote w:id="174">
    <w:p w14:paraId="0DE99A1F" w14:textId="77777777" w:rsidR="005A04B3" w:rsidRPr="0043250E" w:rsidRDefault="005A04B3" w:rsidP="005A04B3">
      <w:pPr>
        <w:jc w:val="both"/>
        <w:rPr>
          <w:rFonts w:ascii="Times New Roman" w:hAnsi="Times New Roman" w:cs="Times New Roman"/>
          <w:noProof/>
          <w:sz w:val="20"/>
          <w:szCs w:val="20"/>
        </w:rPr>
      </w:pPr>
      <w:r w:rsidRPr="0043250E">
        <w:rPr>
          <w:rStyle w:val="FootnoteReference"/>
          <w:rFonts w:ascii="Times New Roman" w:hAnsi="Times New Roman" w:cs="Times New Roman"/>
          <w:sz w:val="20"/>
          <w:szCs w:val="20"/>
        </w:rPr>
        <w:footnoteRef/>
      </w:r>
      <w:r w:rsidRPr="0043250E">
        <w:rPr>
          <w:rFonts w:ascii="Times New Roman" w:hAnsi="Times New Roman" w:cs="Times New Roman"/>
          <w:sz w:val="20"/>
          <w:szCs w:val="20"/>
        </w:rPr>
        <w:t xml:space="preserve"> Šajā uzskaitījumā izmantotas </w:t>
      </w:r>
      <w:r w:rsidRPr="0043250E">
        <w:rPr>
          <w:rFonts w:ascii="Times New Roman" w:hAnsi="Times New Roman" w:cs="Times New Roman"/>
          <w:i/>
          <w:iCs/>
          <w:sz w:val="20"/>
          <w:szCs w:val="20"/>
        </w:rPr>
        <w:t>OECD</w:t>
      </w:r>
      <w:r w:rsidRPr="0043250E">
        <w:rPr>
          <w:rFonts w:ascii="Times New Roman" w:hAnsi="Times New Roman" w:cs="Times New Roman"/>
          <w:sz w:val="20"/>
          <w:szCs w:val="20"/>
        </w:rPr>
        <w:t xml:space="preserve"> definīcijas.</w:t>
      </w:r>
    </w:p>
  </w:footnote>
  <w:footnote w:id="175">
    <w:p w14:paraId="55CA5F44" w14:textId="77777777" w:rsidR="005A04B3" w:rsidRPr="0043250E" w:rsidRDefault="005A04B3" w:rsidP="005A04B3">
      <w:pPr>
        <w:jc w:val="both"/>
        <w:rPr>
          <w:rFonts w:ascii="Times New Roman" w:hAnsi="Times New Roman" w:cs="Times New Roman"/>
          <w:noProof/>
          <w:sz w:val="20"/>
          <w:szCs w:val="20"/>
        </w:rPr>
      </w:pPr>
      <w:r w:rsidRPr="0043250E">
        <w:rPr>
          <w:rStyle w:val="FootnoteReference"/>
          <w:rFonts w:ascii="Times New Roman" w:hAnsi="Times New Roman" w:cs="Times New Roman"/>
          <w:sz w:val="20"/>
          <w:szCs w:val="20"/>
        </w:rPr>
        <w:footnoteRef/>
      </w:r>
      <w:r w:rsidRPr="0043250E">
        <w:rPr>
          <w:rFonts w:ascii="Times New Roman" w:hAnsi="Times New Roman" w:cs="Times New Roman"/>
          <w:sz w:val="20"/>
          <w:szCs w:val="20"/>
        </w:rPr>
        <w:t xml:space="preserve"> Citur neklasificēts” jeb “c. n.”</w:t>
      </w:r>
    </w:p>
  </w:footnote>
  <w:footnote w:id="176">
    <w:p w14:paraId="4FB5A2E5" w14:textId="77777777" w:rsidR="005A04B3" w:rsidRPr="00F6064C" w:rsidRDefault="005A04B3" w:rsidP="005A04B3">
      <w:pPr>
        <w:jc w:val="both"/>
        <w:rPr>
          <w:rFonts w:ascii="Times New Roman" w:hAnsi="Times New Roman"/>
          <w:noProof/>
          <w:sz w:val="20"/>
          <w:szCs w:val="18"/>
        </w:rPr>
      </w:pPr>
      <w:r w:rsidRPr="0043250E">
        <w:rPr>
          <w:rStyle w:val="FootnoteReference"/>
          <w:rFonts w:ascii="Times New Roman" w:hAnsi="Times New Roman" w:cs="Times New Roman"/>
          <w:sz w:val="20"/>
          <w:szCs w:val="20"/>
        </w:rPr>
        <w:footnoteRef/>
      </w:r>
      <w:r w:rsidRPr="0043250E">
        <w:rPr>
          <w:rFonts w:ascii="Times New Roman" w:hAnsi="Times New Roman" w:cs="Times New Roman"/>
          <w:sz w:val="20"/>
          <w:szCs w:val="20"/>
        </w:rPr>
        <w:t xml:space="preserve"> </w:t>
      </w:r>
      <w:r w:rsidRPr="0043250E">
        <w:rPr>
          <w:rFonts w:ascii="Times New Roman" w:hAnsi="Times New Roman" w:cs="Times New Roman"/>
          <w:i/>
          <w:iCs/>
          <w:sz w:val="20"/>
          <w:szCs w:val="20"/>
        </w:rPr>
        <w:t>TSA</w:t>
      </w:r>
      <w:r w:rsidRPr="0043250E">
        <w:rPr>
          <w:rFonts w:ascii="Times New Roman" w:hAnsi="Times New Roman" w:cs="Times New Roman"/>
          <w:sz w:val="20"/>
          <w:szCs w:val="20"/>
        </w:rPr>
        <w:t xml:space="preserve"> tabulas ir sīki aplūkotas publikācijas </w:t>
      </w:r>
      <w:hyperlink r:id="rId2" w:history="1">
        <w:r w:rsidRPr="0043250E">
          <w:rPr>
            <w:rStyle w:val="Hyperlink"/>
            <w:rFonts w:ascii="Times New Roman" w:hAnsi="Times New Roman" w:cs="Times New Roman"/>
            <w:i/>
            <w:iCs/>
            <w:color w:val="auto"/>
            <w:sz w:val="20"/>
            <w:szCs w:val="20"/>
            <w:u w:val="none"/>
          </w:rPr>
          <w:t>Tourism Satellite Account: Recommended Methodological Framework 2008</w:t>
        </w:r>
        <w:r w:rsidRPr="0043250E">
          <w:rPr>
            <w:rStyle w:val="Hyperlink"/>
            <w:rFonts w:ascii="Times New Roman" w:hAnsi="Times New Roman" w:cs="Times New Roman"/>
            <w:color w:val="auto"/>
            <w:sz w:val="20"/>
            <w:szCs w:val="20"/>
            <w:u w:val="none"/>
          </w:rPr>
          <w:t xml:space="preserve"> [Tūrisma satelītkonts – ieteicamais metodiskais regulējums, 2008. gads]</w:t>
        </w:r>
      </w:hyperlink>
      <w:r w:rsidRPr="0043250E">
        <w:rPr>
          <w:rFonts w:ascii="Times New Roman" w:hAnsi="Times New Roman" w:cs="Times New Roman"/>
          <w:sz w:val="20"/>
          <w:szCs w:val="20"/>
        </w:rPr>
        <w:t xml:space="preserve"> 4. nodaļā.</w:t>
      </w:r>
    </w:p>
  </w:footnote>
  <w:footnote w:id="177">
    <w:p w14:paraId="06371A50" w14:textId="77777777" w:rsidR="005A04B3" w:rsidRPr="0043250E" w:rsidRDefault="005A04B3" w:rsidP="005A04B3">
      <w:pPr>
        <w:jc w:val="both"/>
        <w:rPr>
          <w:rFonts w:ascii="Times New Roman" w:hAnsi="Times New Roman" w:cs="Times New Roman"/>
          <w:noProof/>
          <w:sz w:val="20"/>
          <w:szCs w:val="20"/>
        </w:rPr>
      </w:pPr>
      <w:r w:rsidRPr="0043250E">
        <w:rPr>
          <w:rStyle w:val="FootnoteReference"/>
          <w:rFonts w:ascii="Times New Roman" w:hAnsi="Times New Roman" w:cs="Times New Roman"/>
          <w:sz w:val="20"/>
          <w:szCs w:val="20"/>
        </w:rPr>
        <w:footnoteRef/>
      </w:r>
      <w:r w:rsidRPr="0043250E">
        <w:rPr>
          <w:rFonts w:ascii="Times New Roman" w:hAnsi="Times New Roman" w:cs="Times New Roman"/>
          <w:sz w:val="20"/>
          <w:szCs w:val="20"/>
        </w:rPr>
        <w:t xml:space="preserve"> Itālijas Bankas starptautiskā tūrisma apsekojuma aptaujas anketa ir ietverta 8.III. pielikumā.</w:t>
      </w:r>
    </w:p>
  </w:footnote>
  <w:footnote w:id="178">
    <w:p w14:paraId="0AF930DA" w14:textId="77777777" w:rsidR="005A04B3" w:rsidRPr="0091380A" w:rsidRDefault="005A04B3" w:rsidP="005A04B3">
      <w:pPr>
        <w:jc w:val="both"/>
        <w:rPr>
          <w:rFonts w:ascii="Times New Roman" w:hAnsi="Times New Roman"/>
          <w:noProof/>
          <w:sz w:val="20"/>
          <w:szCs w:val="18"/>
        </w:rPr>
      </w:pPr>
      <w:r w:rsidRPr="0043250E">
        <w:rPr>
          <w:rStyle w:val="FootnoteReference"/>
          <w:rFonts w:ascii="Times New Roman" w:hAnsi="Times New Roman" w:cs="Times New Roman"/>
          <w:sz w:val="20"/>
          <w:szCs w:val="20"/>
        </w:rPr>
        <w:footnoteRef/>
      </w:r>
      <w:r w:rsidRPr="0043250E">
        <w:rPr>
          <w:rFonts w:ascii="Times New Roman" w:hAnsi="Times New Roman" w:cs="Times New Roman"/>
          <w:sz w:val="20"/>
          <w:szCs w:val="20"/>
        </w:rPr>
        <w:t xml:space="preserve"> </w:t>
      </w:r>
      <w:r w:rsidRPr="0043250E">
        <w:rPr>
          <w:rFonts w:ascii="Times New Roman" w:hAnsi="Times New Roman" w:cs="Times New Roman"/>
          <w:i/>
          <w:iCs/>
          <w:sz w:val="20"/>
          <w:szCs w:val="20"/>
        </w:rPr>
        <w:t>TSA</w:t>
      </w:r>
      <w:r w:rsidRPr="0043250E">
        <w:rPr>
          <w:rFonts w:ascii="Times New Roman" w:hAnsi="Times New Roman" w:cs="Times New Roman"/>
          <w:sz w:val="20"/>
          <w:szCs w:val="20"/>
        </w:rPr>
        <w:t xml:space="preserve"> tabulas ir sīki aplūkotas publikācijas </w:t>
      </w:r>
      <w:hyperlink r:id="rId3" w:history="1">
        <w:r w:rsidRPr="0043250E">
          <w:rPr>
            <w:rStyle w:val="Hyperlink"/>
            <w:rFonts w:ascii="Times New Roman" w:hAnsi="Times New Roman" w:cs="Times New Roman"/>
            <w:i/>
            <w:iCs/>
            <w:color w:val="auto"/>
            <w:sz w:val="20"/>
            <w:szCs w:val="20"/>
            <w:u w:val="none"/>
          </w:rPr>
          <w:t>Tourism Satellite Account: Recommended Methodological Framework 2008</w:t>
        </w:r>
        <w:r w:rsidRPr="0043250E">
          <w:rPr>
            <w:rStyle w:val="Hyperlink"/>
            <w:rFonts w:ascii="Times New Roman" w:hAnsi="Times New Roman" w:cs="Times New Roman"/>
            <w:color w:val="auto"/>
            <w:sz w:val="20"/>
            <w:szCs w:val="20"/>
            <w:u w:val="none"/>
          </w:rPr>
          <w:t xml:space="preserve"> [Tūrisma satelītkonts – ieteicamais metodiskais regulējums, 2008. gads]</w:t>
        </w:r>
      </w:hyperlink>
      <w:r w:rsidRPr="0043250E">
        <w:rPr>
          <w:rFonts w:ascii="Times New Roman" w:hAnsi="Times New Roman" w:cs="Times New Roman"/>
          <w:sz w:val="20"/>
          <w:szCs w:val="20"/>
        </w:rPr>
        <w:t xml:space="preserve"> 4. nodaļā</w:t>
      </w:r>
      <w:r>
        <w:rPr>
          <w:rFonts w:ascii="Times New Roman" w:hAnsi="Times New Roman"/>
          <w:sz w:val="20"/>
        </w:rPr>
        <w:t>.</w:t>
      </w:r>
    </w:p>
  </w:footnote>
  <w:footnote w:id="179">
    <w:p w14:paraId="14D3E11B" w14:textId="2C03BE51" w:rsidR="005A04B3" w:rsidRPr="0043250E" w:rsidRDefault="005A04B3" w:rsidP="005A04B3">
      <w:pPr>
        <w:jc w:val="both"/>
        <w:rPr>
          <w:rFonts w:ascii="Times New Roman" w:hAnsi="Times New Roman" w:cs="Times New Roman"/>
          <w:noProof/>
          <w:sz w:val="20"/>
          <w:szCs w:val="18"/>
        </w:rPr>
      </w:pPr>
      <w:r w:rsidRPr="0043250E">
        <w:rPr>
          <w:rStyle w:val="FootnoteReference"/>
          <w:rFonts w:ascii="Times New Roman" w:hAnsi="Times New Roman" w:cs="Times New Roman"/>
        </w:rPr>
        <w:footnoteRef/>
      </w:r>
      <w:r w:rsidR="00BD11F1">
        <w:rPr>
          <w:rFonts w:ascii="Times New Roman" w:hAnsi="Times New Roman" w:cs="Times New Roman"/>
        </w:rPr>
        <w:t> </w:t>
      </w:r>
      <w:r w:rsidRPr="0043250E">
        <w:rPr>
          <w:rFonts w:ascii="Times New Roman" w:hAnsi="Times New Roman" w:cs="Times New Roman"/>
          <w:sz w:val="20"/>
        </w:rPr>
        <w:t>Autors: Loks Māsens [</w:t>
      </w:r>
      <w:r w:rsidRPr="0043250E">
        <w:rPr>
          <w:rFonts w:ascii="Times New Roman" w:hAnsi="Times New Roman" w:cs="Times New Roman"/>
          <w:i/>
          <w:iCs/>
          <w:sz w:val="20"/>
        </w:rPr>
        <w:t>Loek Maassen</w:t>
      </w:r>
      <w:r w:rsidRPr="0043250E">
        <w:rPr>
          <w:rFonts w:ascii="Times New Roman" w:hAnsi="Times New Roman" w:cs="Times New Roman"/>
          <w:sz w:val="20"/>
        </w:rPr>
        <w:t>] (</w:t>
      </w:r>
      <w:r w:rsidRPr="0043250E">
        <w:rPr>
          <w:rFonts w:ascii="Times New Roman" w:hAnsi="Times New Roman" w:cs="Times New Roman"/>
          <w:i/>
          <w:iCs/>
          <w:sz w:val="20"/>
        </w:rPr>
        <w:t>CBS</w:t>
      </w:r>
      <w:r w:rsidRPr="0043250E">
        <w:rPr>
          <w:rFonts w:ascii="Times New Roman" w:hAnsi="Times New Roman" w:cs="Times New Roman"/>
          <w:sz w:val="20"/>
        </w:rPr>
        <w:t xml:space="preserve"> statistikas analītiķis tūrisma statistikas jautājumos); tēma: aptuvens novērtējums par preču daļas procentuālo apmēru un kopējiem izdevumiem; datums: 2021. gada 14. aprīlis.</w:t>
      </w:r>
    </w:p>
  </w:footnote>
  <w:footnote w:id="180">
    <w:p w14:paraId="1F6F8E58" w14:textId="77777777" w:rsidR="005A04B3" w:rsidRPr="0043250E" w:rsidRDefault="005A04B3" w:rsidP="005A04B3">
      <w:pPr>
        <w:jc w:val="both"/>
        <w:rPr>
          <w:rFonts w:ascii="Times New Roman" w:hAnsi="Times New Roman" w:cs="Times New Roman"/>
          <w:noProof/>
          <w:sz w:val="20"/>
          <w:szCs w:val="20"/>
        </w:rPr>
      </w:pPr>
      <w:r w:rsidRPr="0043250E">
        <w:rPr>
          <w:rStyle w:val="FootnoteReference"/>
          <w:rFonts w:ascii="Times New Roman" w:hAnsi="Times New Roman" w:cs="Times New Roman"/>
          <w:sz w:val="20"/>
          <w:szCs w:val="20"/>
        </w:rPr>
        <w:footnoteRef/>
      </w:r>
      <w:r w:rsidRPr="0043250E">
        <w:rPr>
          <w:rFonts w:ascii="Times New Roman" w:hAnsi="Times New Roman" w:cs="Times New Roman"/>
          <w:sz w:val="20"/>
          <w:szCs w:val="20"/>
        </w:rPr>
        <w:t xml:space="preserve"> Tas neattiecas uz medicīnisko aprūpi saņemošajiem studentiem vai pacientiem, kuri paliek savā izcelsmes valstī (un līdz ar to apmeklētās valsts tūristiem), pat ja viņi attiecīgajā valstī uzturējušies ilgāk par vienu gadu. Turpretim militārajā bāzē vai valdības iestādē (tostarp vēstniecībās) norīkotos darbiniekus vai viņus pavadošās apgādājamās personas nekad neuzskata par tūristiem.</w:t>
      </w:r>
    </w:p>
  </w:footnote>
  <w:footnote w:id="181">
    <w:p w14:paraId="15B48F07" w14:textId="77777777" w:rsidR="005A04B3" w:rsidRPr="0043250E" w:rsidRDefault="005A04B3" w:rsidP="005A04B3">
      <w:pPr>
        <w:jc w:val="both"/>
        <w:rPr>
          <w:rFonts w:ascii="Times New Roman" w:hAnsi="Times New Roman" w:cs="Times New Roman"/>
          <w:noProof/>
          <w:sz w:val="20"/>
          <w:szCs w:val="20"/>
        </w:rPr>
      </w:pPr>
      <w:r w:rsidRPr="0043250E">
        <w:rPr>
          <w:rStyle w:val="FootnoteReference"/>
          <w:rFonts w:ascii="Times New Roman" w:hAnsi="Times New Roman" w:cs="Times New Roman"/>
          <w:sz w:val="20"/>
          <w:szCs w:val="20"/>
        </w:rPr>
        <w:footnoteRef/>
      </w:r>
      <w:r w:rsidRPr="0043250E">
        <w:rPr>
          <w:rFonts w:ascii="Times New Roman" w:hAnsi="Times New Roman" w:cs="Times New Roman"/>
          <w:sz w:val="20"/>
          <w:szCs w:val="20"/>
        </w:rPr>
        <w:t xml:space="preserve"> Šo apsekojumu, kas ir galvenais ceļošanas kredīta novērtēšanas avots, veic Spānijas Valsts statistikas birojs (</w:t>
      </w:r>
      <w:r w:rsidRPr="0043250E">
        <w:rPr>
          <w:rFonts w:ascii="Times New Roman" w:hAnsi="Times New Roman" w:cs="Times New Roman"/>
          <w:i/>
          <w:iCs/>
          <w:sz w:val="20"/>
          <w:szCs w:val="20"/>
        </w:rPr>
        <w:t>INE</w:t>
      </w:r>
      <w:r w:rsidRPr="0043250E">
        <w:rPr>
          <w:rFonts w:ascii="Times New Roman" w:hAnsi="Times New Roman" w:cs="Times New Roman"/>
          <w:sz w:val="20"/>
          <w:szCs w:val="20"/>
        </w:rPr>
        <w:t xml:space="preserve">). </w:t>
      </w:r>
      <w:r w:rsidRPr="0043250E">
        <w:rPr>
          <w:rFonts w:ascii="Times New Roman" w:hAnsi="Times New Roman" w:cs="Times New Roman"/>
          <w:i/>
          <w:iCs/>
          <w:sz w:val="20"/>
          <w:szCs w:val="20"/>
        </w:rPr>
        <w:t>INE</w:t>
      </w:r>
      <w:r w:rsidRPr="0043250E">
        <w:rPr>
          <w:rFonts w:ascii="Times New Roman" w:hAnsi="Times New Roman" w:cs="Times New Roman"/>
          <w:sz w:val="20"/>
          <w:szCs w:val="20"/>
        </w:rPr>
        <w:t xml:space="preserve"> regulāri apkopo datus galvenajos robežpunktos (uz ceļiem, lidostās, dzelzceļa stacijās un ostās). Apsekojumu veic, klātienē intervējot nerezidentus, kad viņi izceļo no Spānijas. </w:t>
      </w:r>
      <w:r w:rsidRPr="0043250E">
        <w:rPr>
          <w:rFonts w:ascii="Times New Roman" w:hAnsi="Times New Roman" w:cs="Times New Roman"/>
          <w:i/>
          <w:iCs/>
          <w:sz w:val="20"/>
          <w:szCs w:val="20"/>
        </w:rPr>
        <w:t>EGATUR</w:t>
      </w:r>
      <w:r w:rsidRPr="0043250E">
        <w:rPr>
          <w:rFonts w:ascii="Times New Roman" w:hAnsi="Times New Roman" w:cs="Times New Roman"/>
          <w:sz w:val="20"/>
          <w:szCs w:val="20"/>
        </w:rPr>
        <w:t xml:space="preserve"> apsekojumam izmantoto ekstrapolācijas regulējumu nodrošina </w:t>
      </w:r>
      <w:r w:rsidRPr="0043250E">
        <w:rPr>
          <w:rFonts w:ascii="Times New Roman" w:hAnsi="Times New Roman" w:cs="Times New Roman"/>
          <w:i/>
          <w:iCs/>
          <w:sz w:val="20"/>
          <w:szCs w:val="20"/>
        </w:rPr>
        <w:t>INE</w:t>
      </w:r>
      <w:r w:rsidRPr="0043250E">
        <w:rPr>
          <w:rFonts w:ascii="Times New Roman" w:hAnsi="Times New Roman" w:cs="Times New Roman"/>
          <w:sz w:val="20"/>
          <w:szCs w:val="20"/>
        </w:rPr>
        <w:t xml:space="preserve"> apsekojums par ienākošo tūrismu (spāņu valodā – </w:t>
      </w:r>
      <w:r w:rsidRPr="0043250E">
        <w:rPr>
          <w:rFonts w:ascii="Times New Roman" w:hAnsi="Times New Roman" w:cs="Times New Roman"/>
          <w:i/>
          <w:iCs/>
          <w:sz w:val="20"/>
          <w:szCs w:val="20"/>
        </w:rPr>
        <w:t>FRONTUR</w:t>
      </w:r>
      <w:r w:rsidRPr="0043250E">
        <w:rPr>
          <w:rFonts w:ascii="Times New Roman" w:hAnsi="Times New Roman" w:cs="Times New Roman"/>
          <w:sz w:val="20"/>
          <w:szCs w:val="20"/>
        </w:rPr>
        <w:t>). Periods, uz ko attiecas dati, ir kalendārais mēnesis.</w:t>
      </w:r>
    </w:p>
  </w:footnote>
  <w:footnote w:id="182">
    <w:p w14:paraId="4ADFB6D7" w14:textId="77777777" w:rsidR="005A04B3" w:rsidRPr="0043250E" w:rsidRDefault="005A04B3" w:rsidP="005A04B3">
      <w:pPr>
        <w:jc w:val="both"/>
        <w:rPr>
          <w:rFonts w:ascii="Times New Roman" w:hAnsi="Times New Roman" w:cs="Times New Roman"/>
          <w:noProof/>
          <w:sz w:val="20"/>
          <w:szCs w:val="20"/>
        </w:rPr>
      </w:pPr>
      <w:r w:rsidRPr="0043250E">
        <w:rPr>
          <w:rStyle w:val="FootnoteReference"/>
          <w:rFonts w:ascii="Times New Roman" w:hAnsi="Times New Roman" w:cs="Times New Roman"/>
          <w:sz w:val="20"/>
          <w:szCs w:val="20"/>
        </w:rPr>
        <w:footnoteRef/>
      </w:r>
      <w:r w:rsidRPr="0043250E">
        <w:rPr>
          <w:rFonts w:ascii="Times New Roman" w:hAnsi="Times New Roman" w:cs="Times New Roman"/>
          <w:sz w:val="20"/>
          <w:szCs w:val="20"/>
        </w:rPr>
        <w:t xml:space="preserve"> </w:t>
      </w:r>
      <w:r w:rsidRPr="0043250E">
        <w:rPr>
          <w:rFonts w:ascii="Times New Roman" w:hAnsi="Times New Roman" w:cs="Times New Roman"/>
          <w:i/>
          <w:iCs/>
          <w:sz w:val="20"/>
          <w:szCs w:val="20"/>
        </w:rPr>
        <w:t>ETR</w:t>
      </w:r>
      <w:r w:rsidRPr="0043250E">
        <w:rPr>
          <w:rFonts w:ascii="Times New Roman" w:hAnsi="Times New Roman" w:cs="Times New Roman"/>
          <w:sz w:val="20"/>
          <w:szCs w:val="20"/>
        </w:rPr>
        <w:t xml:space="preserve"> ir pastāvīgi veikts apsekojums, kura mērķis ir sniegt mēneša, ceturkšņa un gada aplēses par Spānijas</w:t>
      </w:r>
      <w:r>
        <w:rPr>
          <w:rFonts w:ascii="Times New Roman" w:hAnsi="Times New Roman"/>
          <w:sz w:val="20"/>
        </w:rPr>
        <w:t xml:space="preserve"> iedzīvotāju ceļojumiem un to galvenajām iezīmēm (ceļojuma mērķi, ilgumu, iemeslu, izmitināšanas vietu, </w:t>
      </w:r>
      <w:r w:rsidRPr="0043250E">
        <w:rPr>
          <w:rFonts w:ascii="Times New Roman" w:hAnsi="Times New Roman" w:cs="Times New Roman"/>
          <w:sz w:val="20"/>
          <w:szCs w:val="20"/>
        </w:rPr>
        <w:t>izmantotajiem transportlīdzekļiem, izdevumiem, ceļotāju sociāldemogrāfiskajām īpašībām u. c.).</w:t>
      </w:r>
    </w:p>
  </w:footnote>
  <w:footnote w:id="183">
    <w:p w14:paraId="037631E6" w14:textId="77777777" w:rsidR="005A04B3" w:rsidRPr="00507984" w:rsidRDefault="005A04B3" w:rsidP="005A04B3">
      <w:pPr>
        <w:jc w:val="both"/>
        <w:rPr>
          <w:rFonts w:ascii="Times New Roman" w:hAnsi="Times New Roman"/>
          <w:noProof/>
          <w:sz w:val="20"/>
          <w:szCs w:val="18"/>
        </w:rPr>
      </w:pPr>
      <w:r w:rsidRPr="0043250E">
        <w:rPr>
          <w:rStyle w:val="FootnoteReference"/>
          <w:rFonts w:ascii="Times New Roman" w:hAnsi="Times New Roman" w:cs="Times New Roman"/>
          <w:sz w:val="20"/>
          <w:szCs w:val="20"/>
        </w:rPr>
        <w:footnoteRef/>
      </w:r>
      <w:r w:rsidRPr="0043250E">
        <w:rPr>
          <w:rFonts w:ascii="Times New Roman" w:hAnsi="Times New Roman" w:cs="Times New Roman"/>
          <w:sz w:val="20"/>
          <w:szCs w:val="20"/>
        </w:rPr>
        <w:t xml:space="preserve"> Šī tabula izstrādāta, balstoties uz koriģētajiem </w:t>
      </w:r>
      <w:r w:rsidRPr="0043250E">
        <w:rPr>
          <w:rFonts w:ascii="Times New Roman" w:hAnsi="Times New Roman" w:cs="Times New Roman"/>
          <w:i/>
          <w:iCs/>
          <w:sz w:val="20"/>
          <w:szCs w:val="20"/>
        </w:rPr>
        <w:t>EGATUR</w:t>
      </w:r>
      <w:r w:rsidRPr="0043250E">
        <w:rPr>
          <w:rFonts w:ascii="Times New Roman" w:hAnsi="Times New Roman" w:cs="Times New Roman"/>
          <w:sz w:val="20"/>
          <w:szCs w:val="20"/>
        </w:rPr>
        <w:t xml:space="preserve"> un </w:t>
      </w:r>
      <w:r w:rsidRPr="0043250E">
        <w:rPr>
          <w:rFonts w:ascii="Times New Roman" w:hAnsi="Times New Roman" w:cs="Times New Roman"/>
          <w:i/>
          <w:iCs/>
          <w:sz w:val="20"/>
          <w:szCs w:val="20"/>
        </w:rPr>
        <w:t>ETR</w:t>
      </w:r>
      <w:r w:rsidRPr="0043250E">
        <w:rPr>
          <w:rFonts w:ascii="Times New Roman" w:hAnsi="Times New Roman" w:cs="Times New Roman"/>
          <w:sz w:val="20"/>
          <w:szCs w:val="20"/>
        </w:rPr>
        <w:t xml:space="preserve"> datiem, kas </w:t>
      </w:r>
      <w:r w:rsidRPr="0043250E">
        <w:rPr>
          <w:rFonts w:ascii="Times New Roman" w:hAnsi="Times New Roman" w:cs="Times New Roman"/>
          <w:i/>
          <w:iCs/>
          <w:sz w:val="20"/>
          <w:szCs w:val="20"/>
        </w:rPr>
        <w:t>NCB</w:t>
      </w:r>
      <w:r w:rsidRPr="0043250E">
        <w:rPr>
          <w:rFonts w:ascii="Times New Roman" w:hAnsi="Times New Roman" w:cs="Times New Roman"/>
          <w:sz w:val="20"/>
          <w:szCs w:val="20"/>
        </w:rPr>
        <w:t xml:space="preserve"> nosūtīti ceļošanas datu traktēšanai, izņemot aplēstos nomas izdevumus, kas piedēvēti to nekustamo īpašumu īpašniekiem, kas atrodas valstī, kura nav viņu rezidences valsts. Šo aplēsto nomas izdevumu iekļaušana būtiski nemainītu procentuālo sadalījumu.</w:t>
      </w:r>
    </w:p>
  </w:footnote>
  <w:footnote w:id="184">
    <w:p w14:paraId="6864E539" w14:textId="77777777" w:rsidR="005A04B3" w:rsidRPr="00BD5501" w:rsidRDefault="005A04B3" w:rsidP="005A04B3">
      <w:pPr>
        <w:jc w:val="both"/>
        <w:rPr>
          <w:rFonts w:ascii="Times New Roman" w:hAnsi="Times New Roman" w:cs="Times New Roman"/>
          <w:noProof/>
          <w:sz w:val="20"/>
          <w:szCs w:val="20"/>
        </w:rPr>
      </w:pPr>
      <w:r w:rsidRPr="00BD5501">
        <w:rPr>
          <w:rStyle w:val="FootnoteReference"/>
          <w:rFonts w:ascii="Times New Roman" w:hAnsi="Times New Roman" w:cs="Times New Roman"/>
          <w:sz w:val="20"/>
          <w:szCs w:val="20"/>
        </w:rPr>
        <w:footnoteRef/>
      </w:r>
      <w:r w:rsidRPr="00BD5501">
        <w:rPr>
          <w:rFonts w:ascii="Times New Roman" w:hAnsi="Times New Roman" w:cs="Times New Roman"/>
          <w:sz w:val="20"/>
          <w:szCs w:val="20"/>
        </w:rPr>
        <w:t xml:space="preserve"> Ieņēmumi no produktu pārdošanas ietver gan preces, gan pakalpojumus. Tādēļ tika gūti daži pieņēmumi par saimnieciskās darbības veidu, lai noteiktu pakalpojumu vērtību. Tika izmantota arī </w:t>
      </w:r>
      <w:r w:rsidRPr="00BD5501">
        <w:rPr>
          <w:rFonts w:ascii="Times New Roman" w:hAnsi="Times New Roman" w:cs="Times New Roman"/>
          <w:i/>
          <w:iCs/>
          <w:sz w:val="20"/>
          <w:szCs w:val="20"/>
        </w:rPr>
        <w:t>Eurostat</w:t>
      </w:r>
      <w:r w:rsidRPr="00BD5501">
        <w:rPr>
          <w:rFonts w:ascii="Times New Roman" w:hAnsi="Times New Roman" w:cs="Times New Roman"/>
          <w:sz w:val="20"/>
          <w:szCs w:val="20"/>
        </w:rPr>
        <w:t xml:space="preserve"> izstrādātā </w:t>
      </w:r>
      <w:r w:rsidRPr="00BD5501">
        <w:rPr>
          <w:rFonts w:ascii="Times New Roman" w:hAnsi="Times New Roman" w:cs="Times New Roman"/>
          <w:i/>
          <w:iCs/>
          <w:sz w:val="20"/>
          <w:szCs w:val="20"/>
        </w:rPr>
        <w:t>CPA</w:t>
      </w:r>
      <w:r w:rsidRPr="00BD5501">
        <w:rPr>
          <w:rFonts w:ascii="Times New Roman" w:hAnsi="Times New Roman" w:cs="Times New Roman"/>
          <w:sz w:val="20"/>
          <w:szCs w:val="20"/>
        </w:rPr>
        <w:t xml:space="preserve"> un </w:t>
      </w:r>
      <w:r w:rsidRPr="00BD5501">
        <w:rPr>
          <w:rFonts w:ascii="Times New Roman" w:hAnsi="Times New Roman" w:cs="Times New Roman"/>
          <w:i/>
          <w:iCs/>
          <w:sz w:val="20"/>
          <w:szCs w:val="20"/>
        </w:rPr>
        <w:t>EBOPS</w:t>
      </w:r>
      <w:r w:rsidRPr="00BD5501">
        <w:rPr>
          <w:rFonts w:ascii="Times New Roman" w:hAnsi="Times New Roman" w:cs="Times New Roman"/>
          <w:sz w:val="20"/>
          <w:szCs w:val="20"/>
        </w:rPr>
        <w:t xml:space="preserve"> savstarpējās atbilstības tabula.</w:t>
      </w:r>
    </w:p>
  </w:footnote>
  <w:footnote w:id="185">
    <w:p w14:paraId="01BA9D0B" w14:textId="77777777" w:rsidR="005A04B3" w:rsidRPr="00BD5501" w:rsidRDefault="005A04B3" w:rsidP="005A04B3">
      <w:pPr>
        <w:jc w:val="both"/>
        <w:rPr>
          <w:rFonts w:ascii="Times New Roman" w:hAnsi="Times New Roman" w:cs="Times New Roman"/>
          <w:noProof/>
          <w:sz w:val="20"/>
          <w:szCs w:val="20"/>
        </w:rPr>
      </w:pPr>
      <w:r w:rsidRPr="00BD5501">
        <w:rPr>
          <w:rStyle w:val="FootnoteReference"/>
          <w:rFonts w:ascii="Times New Roman" w:hAnsi="Times New Roman" w:cs="Times New Roman"/>
          <w:sz w:val="20"/>
          <w:szCs w:val="20"/>
        </w:rPr>
        <w:footnoteRef/>
      </w:r>
      <w:r w:rsidRPr="00BD5501">
        <w:rPr>
          <w:rFonts w:ascii="Times New Roman" w:hAnsi="Times New Roman" w:cs="Times New Roman"/>
          <w:sz w:val="20"/>
          <w:szCs w:val="20"/>
        </w:rPr>
        <w:t xml:space="preserve"> Varētu aprēķināt ieņēmumus no pakalpojumu pārdošanas kopumā. Tomēr nav informācijas par eksportēto pakalpojumu vērtību. Tādēļ vērtību ieņēmumiem no pakalpojumu pārdošanas apjoma vietējā tirgū var vienīgi novērtēt, attiecinot pakalpojumu proporciju kopējos ieņēmumos uz produktu pārdošanas apjomu (vietējā tirgū un eksportu).</w:t>
      </w:r>
    </w:p>
  </w:footnote>
  <w:footnote w:id="186">
    <w:p w14:paraId="6F276099" w14:textId="77777777" w:rsidR="005A04B3" w:rsidRPr="00823C79" w:rsidRDefault="005A04B3" w:rsidP="005A04B3">
      <w:pPr>
        <w:jc w:val="both"/>
        <w:rPr>
          <w:rFonts w:ascii="Times New Roman" w:hAnsi="Times New Roman"/>
          <w:noProof/>
          <w:sz w:val="20"/>
          <w:szCs w:val="18"/>
        </w:rPr>
      </w:pPr>
      <w:r w:rsidRPr="00BD5501">
        <w:rPr>
          <w:rStyle w:val="FootnoteReference"/>
          <w:rFonts w:ascii="Times New Roman" w:hAnsi="Times New Roman" w:cs="Times New Roman"/>
          <w:sz w:val="20"/>
          <w:szCs w:val="20"/>
        </w:rPr>
        <w:footnoteRef/>
      </w:r>
      <w:r w:rsidRPr="00BD5501">
        <w:rPr>
          <w:rFonts w:ascii="Times New Roman" w:hAnsi="Times New Roman" w:cs="Times New Roman"/>
          <w:sz w:val="20"/>
          <w:szCs w:val="20"/>
        </w:rPr>
        <w:t xml:space="preserve"> Galīgās kontrolējošās institucionālās vienības (</w:t>
      </w:r>
      <w:r w:rsidRPr="00BD5501">
        <w:rPr>
          <w:rFonts w:ascii="Times New Roman" w:hAnsi="Times New Roman" w:cs="Times New Roman"/>
          <w:i/>
          <w:iCs/>
          <w:sz w:val="20"/>
          <w:szCs w:val="20"/>
        </w:rPr>
        <w:t>UCI</w:t>
      </w:r>
      <w:r w:rsidRPr="00BD5501">
        <w:rPr>
          <w:rFonts w:ascii="Times New Roman" w:hAnsi="Times New Roman" w:cs="Times New Roman"/>
          <w:sz w:val="20"/>
          <w:szCs w:val="20"/>
        </w:rPr>
        <w:t>) jēdziens – skat. 4. nodaļu.</w:t>
      </w:r>
    </w:p>
  </w:footnote>
  <w:footnote w:id="187">
    <w:p w14:paraId="54B1B0DD" w14:textId="77777777" w:rsidR="005A04B3" w:rsidRPr="00BD5501" w:rsidRDefault="005A04B3" w:rsidP="005A04B3">
      <w:pPr>
        <w:pStyle w:val="FootnoteText"/>
        <w:rPr>
          <w:rFonts w:ascii="Times New Roman" w:hAnsi="Times New Roman" w:cs="Times New Roman"/>
        </w:rPr>
      </w:pPr>
      <w:r w:rsidRPr="00BD5501">
        <w:rPr>
          <w:rStyle w:val="FootnoteReference"/>
          <w:rFonts w:ascii="Times New Roman" w:hAnsi="Times New Roman" w:cs="Times New Roman"/>
        </w:rPr>
        <w:footnoteRef/>
      </w:r>
      <w:r w:rsidRPr="00BD5501">
        <w:rPr>
          <w:rFonts w:ascii="Times New Roman" w:hAnsi="Times New Roman" w:cs="Times New Roman"/>
        </w:rPr>
        <w:t xml:space="preserve"> Tiem principā jābūt vienīgi pakalpojumiem, taču </w:t>
      </w:r>
      <w:r w:rsidRPr="00BD5501">
        <w:rPr>
          <w:rFonts w:ascii="Times New Roman" w:hAnsi="Times New Roman" w:cs="Times New Roman"/>
          <w:i/>
          <w:iCs/>
        </w:rPr>
        <w:t>OFATS</w:t>
      </w:r>
      <w:r w:rsidRPr="00BD5501">
        <w:rPr>
          <w:rFonts w:ascii="Times New Roman" w:hAnsi="Times New Roman" w:cs="Times New Roman"/>
        </w:rPr>
        <w:t xml:space="preserve"> gadījumā nav iespējams novērtēt pakalpojumu vērtību. Var vienīgi piemērot pieņēmumu par ārvalstu saistīta uzņēmuma primāro saimniecisko darbību saskaņā ar </w:t>
      </w:r>
      <w:r w:rsidRPr="00BD5501">
        <w:rPr>
          <w:rFonts w:ascii="Times New Roman" w:hAnsi="Times New Roman" w:cs="Times New Roman"/>
          <w:i/>
          <w:iCs/>
        </w:rPr>
        <w:t>EBOPS</w:t>
      </w:r>
      <w:r w:rsidRPr="00BD5501">
        <w:rPr>
          <w:rFonts w:ascii="Times New Roman" w:hAnsi="Times New Roman" w:cs="Times New Roman"/>
        </w:rPr>
        <w:t xml:space="preserve"> un </w:t>
      </w:r>
      <w:r w:rsidRPr="00BD5501">
        <w:rPr>
          <w:rFonts w:ascii="Times New Roman" w:hAnsi="Times New Roman" w:cs="Times New Roman"/>
          <w:i/>
          <w:iCs/>
        </w:rPr>
        <w:t>CPA</w:t>
      </w:r>
      <w:r w:rsidRPr="00BD5501">
        <w:rPr>
          <w:rFonts w:ascii="Times New Roman" w:hAnsi="Times New Roman" w:cs="Times New Roman"/>
        </w:rPr>
        <w:t xml:space="preserve"> savstarpējās atbilstības tabulu.</w:t>
      </w:r>
    </w:p>
  </w:footnote>
  <w:footnote w:id="188">
    <w:p w14:paraId="3FDAF29D" w14:textId="77777777" w:rsidR="005A04B3" w:rsidRPr="00143E8C" w:rsidRDefault="005A04B3" w:rsidP="005A04B3">
      <w:pPr>
        <w:jc w:val="both"/>
        <w:rPr>
          <w:rFonts w:ascii="Times New Roman" w:hAnsi="Times New Roman" w:cs="Times New Roman"/>
          <w:noProof/>
          <w:sz w:val="20"/>
          <w:szCs w:val="20"/>
        </w:rPr>
      </w:pPr>
      <w:r w:rsidRPr="00143E8C">
        <w:rPr>
          <w:rStyle w:val="FootnoteReference"/>
          <w:rFonts w:ascii="Times New Roman" w:hAnsi="Times New Roman" w:cs="Times New Roman"/>
          <w:sz w:val="20"/>
          <w:szCs w:val="20"/>
        </w:rPr>
        <w:footnoteRef/>
      </w:r>
      <w:r w:rsidRPr="00143E8C">
        <w:rPr>
          <w:rFonts w:ascii="Times New Roman" w:hAnsi="Times New Roman" w:cs="Times New Roman"/>
          <w:sz w:val="20"/>
          <w:szCs w:val="20"/>
        </w:rPr>
        <w:t xml:space="preserve"> https://www.bea.gov/system/files/papers/WP2019-7_2.pdf</w:t>
      </w:r>
    </w:p>
  </w:footnote>
  <w:footnote w:id="189">
    <w:p w14:paraId="4D9A5331" w14:textId="77777777" w:rsidR="005A04B3" w:rsidRPr="00BB5DE2" w:rsidRDefault="005A04B3" w:rsidP="005A04B3">
      <w:pPr>
        <w:jc w:val="both"/>
        <w:rPr>
          <w:rFonts w:ascii="Times New Roman" w:hAnsi="Times New Roman"/>
          <w:noProof/>
          <w:sz w:val="20"/>
          <w:szCs w:val="18"/>
        </w:rPr>
      </w:pPr>
      <w:r w:rsidRPr="00143E8C">
        <w:rPr>
          <w:rStyle w:val="FootnoteReference"/>
          <w:rFonts w:ascii="Times New Roman" w:hAnsi="Times New Roman" w:cs="Times New Roman"/>
          <w:sz w:val="20"/>
          <w:szCs w:val="20"/>
        </w:rPr>
        <w:footnoteRef/>
      </w:r>
      <w:r w:rsidRPr="00143E8C">
        <w:rPr>
          <w:rFonts w:ascii="Times New Roman" w:hAnsi="Times New Roman" w:cs="Times New Roman"/>
          <w:sz w:val="20"/>
          <w:szCs w:val="20"/>
        </w:rPr>
        <w:t xml:space="preserve"> Izstrādātā savstarpējās atbilstības tabula daļēji ir balstīta uz </w:t>
      </w:r>
      <w:r w:rsidRPr="00143E8C">
        <w:rPr>
          <w:rFonts w:ascii="Times New Roman" w:hAnsi="Times New Roman" w:cs="Times New Roman"/>
          <w:i/>
          <w:iCs/>
          <w:sz w:val="20"/>
          <w:szCs w:val="20"/>
        </w:rPr>
        <w:t>BEA</w:t>
      </w:r>
      <w:r w:rsidRPr="00143E8C">
        <w:rPr>
          <w:rFonts w:ascii="Times New Roman" w:hAnsi="Times New Roman" w:cs="Times New Roman"/>
          <w:sz w:val="20"/>
          <w:szCs w:val="20"/>
        </w:rPr>
        <w:t xml:space="preserve"> plašāku projektu, kura mērķis ir sasaistīt tā </w:t>
      </w:r>
      <w:r w:rsidRPr="00143E8C">
        <w:rPr>
          <w:rFonts w:ascii="Times New Roman" w:hAnsi="Times New Roman" w:cs="Times New Roman"/>
          <w:i/>
          <w:iCs/>
          <w:sz w:val="20"/>
          <w:szCs w:val="20"/>
        </w:rPr>
        <w:t>FATS</w:t>
      </w:r>
      <w:r w:rsidRPr="00143E8C">
        <w:rPr>
          <w:rFonts w:ascii="Times New Roman" w:hAnsi="Times New Roman" w:cs="Times New Roman"/>
          <w:sz w:val="20"/>
          <w:szCs w:val="20"/>
        </w:rPr>
        <w:t xml:space="preserve"> statistikā nozares norādīto pārdošanas apjomu ar atbilstošo pakalpojumu veidu. Tā ir balstīta arī uz PTO veikto darbu, lai izstrādātu starptautiskās standartizētās visu ekonomiskās darbības veidu klasifikācijas (</w:t>
      </w:r>
      <w:r w:rsidRPr="00143E8C">
        <w:rPr>
          <w:rFonts w:ascii="Times New Roman" w:hAnsi="Times New Roman" w:cs="Times New Roman"/>
          <w:i/>
          <w:iCs/>
          <w:sz w:val="20"/>
          <w:szCs w:val="20"/>
        </w:rPr>
        <w:t>ISIC</w:t>
      </w:r>
      <w:r w:rsidRPr="00143E8C">
        <w:rPr>
          <w:rFonts w:ascii="Times New Roman" w:hAnsi="Times New Roman" w:cs="Times New Roman"/>
          <w:sz w:val="20"/>
          <w:szCs w:val="20"/>
        </w:rPr>
        <w:t>) kodu un izvērstās maksājumu bilances sistēmas (</w:t>
      </w:r>
      <w:r w:rsidRPr="00143E8C">
        <w:rPr>
          <w:rFonts w:ascii="Times New Roman" w:hAnsi="Times New Roman" w:cs="Times New Roman"/>
          <w:i/>
          <w:iCs/>
          <w:sz w:val="20"/>
          <w:szCs w:val="20"/>
        </w:rPr>
        <w:t>EBOPS</w:t>
      </w:r>
      <w:r w:rsidRPr="00143E8C">
        <w:rPr>
          <w:rFonts w:ascii="Times New Roman" w:hAnsi="Times New Roman" w:cs="Times New Roman"/>
          <w:sz w:val="20"/>
          <w:szCs w:val="20"/>
        </w:rPr>
        <w:t xml:space="preserve">) savstarpējās atbilstības tabulu. Skat. publikāciju </w:t>
      </w:r>
      <w:r w:rsidRPr="00143E8C">
        <w:rPr>
          <w:rFonts w:ascii="Times New Roman" w:hAnsi="Times New Roman" w:cs="Times New Roman"/>
          <w:i/>
          <w:sz w:val="20"/>
          <w:szCs w:val="20"/>
        </w:rPr>
        <w:t>A Global Trade in Services Dataset by Sector and by Mode of Supply</w:t>
      </w:r>
      <w:r w:rsidRPr="00143E8C">
        <w:rPr>
          <w:rFonts w:ascii="Times New Roman" w:hAnsi="Times New Roman" w:cs="Times New Roman"/>
          <w:sz w:val="20"/>
          <w:szCs w:val="20"/>
        </w:rPr>
        <w:t xml:space="preserve"> [Pakalpojumu pasaules līmeņa tirdzniecības datu kopa iedalījumā pēc nozares un pakalpojumu sniegšanas veida], 2019: https://www.wto.org/english/res_e/statis_e/daily_update_e/Tismos_methodology.pdf.</w:t>
      </w:r>
    </w:p>
  </w:footnote>
  <w:footnote w:id="190">
    <w:p w14:paraId="347656B1" w14:textId="77777777" w:rsidR="005A04B3" w:rsidRPr="00143E8C" w:rsidRDefault="005A04B3" w:rsidP="005A04B3">
      <w:pPr>
        <w:jc w:val="both"/>
        <w:rPr>
          <w:rFonts w:ascii="Times New Roman" w:hAnsi="Times New Roman" w:cs="Times New Roman"/>
          <w:noProof/>
          <w:sz w:val="20"/>
          <w:szCs w:val="20"/>
        </w:rPr>
      </w:pPr>
      <w:r w:rsidRPr="00143E8C">
        <w:rPr>
          <w:rStyle w:val="FootnoteReference"/>
          <w:rFonts w:ascii="Times New Roman" w:hAnsi="Times New Roman" w:cs="Times New Roman"/>
          <w:sz w:val="20"/>
          <w:szCs w:val="20"/>
        </w:rPr>
        <w:footnoteRef/>
      </w:r>
      <w:r w:rsidRPr="00143E8C">
        <w:rPr>
          <w:rFonts w:ascii="Times New Roman" w:hAnsi="Times New Roman" w:cs="Times New Roman"/>
          <w:sz w:val="20"/>
          <w:szCs w:val="20"/>
        </w:rPr>
        <w:t xml:space="preserve"> </w:t>
      </w:r>
      <w:r w:rsidRPr="00143E8C">
        <w:rPr>
          <w:rFonts w:ascii="Times New Roman" w:hAnsi="Times New Roman" w:cs="Times New Roman"/>
          <w:i/>
          <w:iCs/>
          <w:sz w:val="20"/>
          <w:szCs w:val="20"/>
        </w:rPr>
        <w:t>BEA</w:t>
      </w:r>
      <w:r w:rsidRPr="00143E8C">
        <w:rPr>
          <w:rFonts w:ascii="Times New Roman" w:hAnsi="Times New Roman" w:cs="Times New Roman"/>
          <w:sz w:val="20"/>
          <w:szCs w:val="20"/>
        </w:rPr>
        <w:t xml:space="preserve"> apsekojumi par </w:t>
      </w:r>
      <w:r w:rsidRPr="00143E8C">
        <w:rPr>
          <w:rFonts w:ascii="Times New Roman" w:hAnsi="Times New Roman" w:cs="Times New Roman"/>
          <w:i/>
          <w:iCs/>
          <w:sz w:val="20"/>
          <w:szCs w:val="20"/>
        </w:rPr>
        <w:t>MNE</w:t>
      </w:r>
      <w:r w:rsidRPr="00143E8C">
        <w:rPr>
          <w:rFonts w:ascii="Times New Roman" w:hAnsi="Times New Roman" w:cs="Times New Roman"/>
          <w:sz w:val="20"/>
          <w:szCs w:val="20"/>
        </w:rPr>
        <w:t xml:space="preserve"> darbību, lai apkopotu informāciju par ASV </w:t>
      </w:r>
      <w:r w:rsidRPr="00143E8C">
        <w:rPr>
          <w:rFonts w:ascii="Times New Roman" w:hAnsi="Times New Roman" w:cs="Times New Roman"/>
          <w:i/>
          <w:iCs/>
          <w:sz w:val="20"/>
          <w:szCs w:val="20"/>
        </w:rPr>
        <w:t>MNE</w:t>
      </w:r>
      <w:r w:rsidRPr="00143E8C">
        <w:rPr>
          <w:rFonts w:ascii="Times New Roman" w:hAnsi="Times New Roman" w:cs="Times New Roman"/>
          <w:sz w:val="20"/>
          <w:szCs w:val="20"/>
        </w:rPr>
        <w:t xml:space="preserve"> (tostarp ASV mātesuzņēmumu un to ārvalstu saistītu uzņēmumu, kā arī ārvalstu </w:t>
      </w:r>
      <w:r w:rsidRPr="00143E8C">
        <w:rPr>
          <w:rFonts w:ascii="Times New Roman" w:hAnsi="Times New Roman" w:cs="Times New Roman"/>
          <w:i/>
          <w:iCs/>
          <w:sz w:val="20"/>
          <w:szCs w:val="20"/>
        </w:rPr>
        <w:t>MNE</w:t>
      </w:r>
      <w:r w:rsidRPr="00143E8C">
        <w:rPr>
          <w:rFonts w:ascii="Times New Roman" w:hAnsi="Times New Roman" w:cs="Times New Roman"/>
          <w:sz w:val="20"/>
          <w:szCs w:val="20"/>
        </w:rPr>
        <w:t xml:space="preserve"> piederošo ASV saistītu uzņēmumu) pārdošanas apjomu iedalījumā pēc precēm, pakalpojumiem un ienākumiem no ieguldījumiem. Attiecībā uz pārdošanas apjomu, ko klasificē tādās kategorijās kā vairumtirdzniecība un mazumtirdzniecība, un banku pakalpojumi, koriģē uzrādīto pakalpojumu pārdošanas apjomu, lai precīzāk noteiktu sniegto pakalpojumu vērtību. Proti, ar šīm korekcijām pievieno tādas kategorijas kā 1) vairumtirdzniecības un mazumtirdzniecības izplatīšanas pakalpojumi, 2) apdrošinātāju prēmiju piemaksas un 3) banku pakalpojumi, par kuriem netieši iekasē maksu. Tiek atskaitīta apdrošinātāju paredzamo zaudējumu aptuvenā vērtība. Piemērs par to, kādi varētu būt apsekojuma jautājumi attiecībā uz ārējiem novērtējumiem, ir aplūkoti </w:t>
      </w:r>
      <w:hyperlink r:id="rId4" w:history="1">
        <w:r w:rsidRPr="00143E8C">
          <w:rPr>
            <w:rStyle w:val="Hyperlink"/>
            <w:rFonts w:ascii="Times New Roman" w:hAnsi="Times New Roman" w:cs="Times New Roman"/>
            <w:color w:val="auto"/>
            <w:sz w:val="20"/>
            <w:szCs w:val="20"/>
            <w:u w:val="none"/>
          </w:rPr>
          <w:t>BE-10 B apsekojuma</w:t>
        </w:r>
      </w:hyperlink>
      <w:r w:rsidRPr="00143E8C">
        <w:rPr>
          <w:rFonts w:ascii="Times New Roman" w:hAnsi="Times New Roman" w:cs="Times New Roman"/>
          <w:color w:val="0066FF"/>
          <w:sz w:val="20"/>
          <w:szCs w:val="20"/>
        </w:rPr>
        <w:t xml:space="preserve"> </w:t>
      </w:r>
      <w:r w:rsidRPr="00143E8C">
        <w:rPr>
          <w:rFonts w:ascii="Times New Roman" w:hAnsi="Times New Roman" w:cs="Times New Roman"/>
          <w:sz w:val="20"/>
          <w:szCs w:val="20"/>
        </w:rPr>
        <w:t>11. lappusē.</w:t>
      </w:r>
    </w:p>
  </w:footnote>
  <w:footnote w:id="191">
    <w:p w14:paraId="3AE8A09D" w14:textId="77777777" w:rsidR="005A04B3" w:rsidRPr="00AA73C7" w:rsidRDefault="005A04B3" w:rsidP="005A04B3">
      <w:pPr>
        <w:jc w:val="both"/>
        <w:rPr>
          <w:rFonts w:ascii="Times New Roman" w:hAnsi="Times New Roman"/>
          <w:noProof/>
          <w:sz w:val="20"/>
          <w:szCs w:val="18"/>
        </w:rPr>
      </w:pPr>
      <w:r w:rsidRPr="00143E8C">
        <w:rPr>
          <w:rStyle w:val="FootnoteReference"/>
          <w:rFonts w:ascii="Times New Roman" w:hAnsi="Times New Roman" w:cs="Times New Roman"/>
          <w:sz w:val="20"/>
          <w:szCs w:val="20"/>
        </w:rPr>
        <w:footnoteRef/>
      </w:r>
      <w:r w:rsidRPr="00143E8C">
        <w:rPr>
          <w:rFonts w:ascii="Times New Roman" w:hAnsi="Times New Roman" w:cs="Times New Roman"/>
          <w:sz w:val="20"/>
          <w:szCs w:val="20"/>
        </w:rPr>
        <w:t xml:space="preserve"> https://publications.banque-france.fr/sites/default/files/medias/documents/818046_qsa49_web.pdf#page=25</w:t>
      </w:r>
    </w:p>
  </w:footnote>
  <w:footnote w:id="192">
    <w:p w14:paraId="0966787C" w14:textId="387A03E9" w:rsidR="005A04B3" w:rsidRPr="00CC3BEC" w:rsidRDefault="005A04B3" w:rsidP="005A04B3">
      <w:pPr>
        <w:jc w:val="both"/>
        <w:rPr>
          <w:rFonts w:ascii="Times New Roman" w:hAnsi="Times New Roman" w:cs="Times New Roman"/>
          <w:noProof/>
          <w:sz w:val="20"/>
          <w:szCs w:val="20"/>
        </w:rPr>
      </w:pPr>
      <w:r w:rsidRPr="00CC3BEC">
        <w:rPr>
          <w:rStyle w:val="FootnoteReference"/>
          <w:rFonts w:ascii="Times New Roman" w:hAnsi="Times New Roman" w:cs="Times New Roman"/>
          <w:sz w:val="20"/>
          <w:szCs w:val="20"/>
        </w:rPr>
        <w:footnoteRef/>
      </w:r>
      <w:r w:rsidR="00CC3BEC">
        <w:rPr>
          <w:rFonts w:ascii="Times New Roman" w:hAnsi="Times New Roman" w:cs="Times New Roman"/>
          <w:sz w:val="20"/>
          <w:szCs w:val="20"/>
        </w:rPr>
        <w:t> </w:t>
      </w:r>
      <w:r w:rsidRPr="00CC3BEC">
        <w:rPr>
          <w:rFonts w:ascii="Times New Roman" w:hAnsi="Times New Roman" w:cs="Times New Roman"/>
          <w:sz w:val="20"/>
          <w:szCs w:val="20"/>
        </w:rPr>
        <w:t>Skat.:</w:t>
      </w:r>
      <w:r w:rsidR="00CC3BEC">
        <w:rPr>
          <w:rFonts w:ascii="Times New Roman" w:hAnsi="Times New Roman" w:cs="Times New Roman"/>
          <w:sz w:val="20"/>
          <w:szCs w:val="20"/>
        </w:rPr>
        <w:t> </w:t>
      </w:r>
      <w:r w:rsidRPr="00CC3BEC">
        <w:rPr>
          <w:rFonts w:ascii="Times New Roman" w:hAnsi="Times New Roman" w:cs="Times New Roman"/>
          <w:sz w:val="20"/>
          <w:szCs w:val="20"/>
        </w:rPr>
        <w:t>https://publications.banque-france.fr/sites/default/files/medias/documents/818046_qsa49_web.pdf#page=25</w:t>
      </w:r>
    </w:p>
  </w:footnote>
  <w:footnote w:id="193">
    <w:p w14:paraId="3B28F188" w14:textId="77777777" w:rsidR="005A04B3" w:rsidRPr="00CC3BEC" w:rsidRDefault="005A04B3" w:rsidP="005A04B3">
      <w:pPr>
        <w:jc w:val="both"/>
        <w:rPr>
          <w:rFonts w:ascii="Times New Roman" w:hAnsi="Times New Roman" w:cs="Times New Roman"/>
          <w:noProof/>
          <w:sz w:val="20"/>
          <w:szCs w:val="20"/>
        </w:rPr>
      </w:pPr>
      <w:r w:rsidRPr="00CC3BEC">
        <w:rPr>
          <w:rStyle w:val="FootnoteReference"/>
          <w:rFonts w:ascii="Times New Roman" w:hAnsi="Times New Roman" w:cs="Times New Roman"/>
          <w:sz w:val="20"/>
          <w:szCs w:val="20"/>
        </w:rPr>
        <w:footnoteRef/>
      </w:r>
      <w:r w:rsidRPr="00CC3BEC">
        <w:rPr>
          <w:rFonts w:ascii="Times New Roman" w:hAnsi="Times New Roman" w:cs="Times New Roman"/>
          <w:sz w:val="20"/>
          <w:szCs w:val="20"/>
        </w:rPr>
        <w:t xml:space="preserve"> Pakalpojumu ārvalstu tirdzniecība 2021. gadā. </w:t>
      </w:r>
      <w:hyperlink r:id="rId5" w:history="1">
        <w:r w:rsidRPr="00CC3BEC">
          <w:rPr>
            <w:rStyle w:val="Hyperlink"/>
            <w:rFonts w:ascii="Times New Roman" w:hAnsi="Times New Roman" w:cs="Times New Roman"/>
            <w:color w:val="auto"/>
            <w:sz w:val="20"/>
            <w:szCs w:val="20"/>
            <w:u w:val="none"/>
          </w:rPr>
          <w:t>Aptaujas anketa drukāšanai (PDF formātā)</w:t>
        </w:r>
      </w:hyperlink>
    </w:p>
  </w:footnote>
  <w:footnote w:id="194">
    <w:p w14:paraId="2CC6C8FF" w14:textId="77777777" w:rsidR="005A04B3" w:rsidRPr="00CC3BEC" w:rsidRDefault="005A04B3" w:rsidP="005A04B3">
      <w:pPr>
        <w:jc w:val="both"/>
        <w:rPr>
          <w:rFonts w:ascii="Times New Roman" w:hAnsi="Times New Roman" w:cs="Times New Roman"/>
          <w:noProof/>
          <w:sz w:val="20"/>
          <w:szCs w:val="20"/>
        </w:rPr>
      </w:pPr>
      <w:r w:rsidRPr="00CC3BEC">
        <w:rPr>
          <w:rStyle w:val="FootnoteReference"/>
          <w:rFonts w:ascii="Times New Roman" w:hAnsi="Times New Roman" w:cs="Times New Roman"/>
          <w:sz w:val="20"/>
          <w:szCs w:val="20"/>
        </w:rPr>
        <w:footnoteRef/>
      </w:r>
      <w:r w:rsidRPr="00CC3BEC">
        <w:rPr>
          <w:rFonts w:ascii="Times New Roman" w:hAnsi="Times New Roman" w:cs="Times New Roman"/>
          <w:sz w:val="20"/>
          <w:szCs w:val="20"/>
        </w:rPr>
        <w:t xml:space="preserve"> </w:t>
      </w:r>
      <w:hyperlink r:id="rId6" w:history="1">
        <w:r w:rsidRPr="00CC3BEC">
          <w:rPr>
            <w:rStyle w:val="Hyperlink"/>
            <w:rFonts w:ascii="Times New Roman" w:hAnsi="Times New Roman" w:cs="Times New Roman"/>
            <w:color w:val="auto"/>
            <w:sz w:val="20"/>
            <w:szCs w:val="20"/>
            <w:u w:val="none"/>
          </w:rPr>
          <w:t>Pakalpojumu ārvalstu tirdzniecības klasifikācija 2020. gadā</w:t>
        </w:r>
      </w:hyperlink>
    </w:p>
  </w:footnote>
  <w:footnote w:id="195">
    <w:p w14:paraId="6119A943" w14:textId="77777777" w:rsidR="005A04B3" w:rsidRPr="008464CE" w:rsidRDefault="005A04B3" w:rsidP="005A04B3">
      <w:pPr>
        <w:jc w:val="both"/>
        <w:rPr>
          <w:rFonts w:ascii="Times New Roman" w:hAnsi="Times New Roman"/>
          <w:noProof/>
          <w:sz w:val="20"/>
          <w:szCs w:val="18"/>
        </w:rPr>
      </w:pPr>
      <w:r w:rsidRPr="00CC3BEC">
        <w:rPr>
          <w:rStyle w:val="FootnoteReference"/>
          <w:rFonts w:ascii="Times New Roman" w:hAnsi="Times New Roman" w:cs="Times New Roman"/>
          <w:sz w:val="20"/>
          <w:szCs w:val="20"/>
        </w:rPr>
        <w:footnoteRef/>
      </w:r>
      <w:r w:rsidRPr="00CC3BEC">
        <w:rPr>
          <w:rFonts w:ascii="Times New Roman" w:hAnsi="Times New Roman" w:cs="Times New Roman"/>
          <w:sz w:val="20"/>
          <w:szCs w:val="20"/>
        </w:rPr>
        <w:t xml:space="preserve"> </w:t>
      </w:r>
      <w:hyperlink r:id="rId7" w:history="1">
        <w:r w:rsidRPr="00CC3BEC">
          <w:rPr>
            <w:rStyle w:val="Hyperlink"/>
            <w:rFonts w:ascii="Times New Roman" w:hAnsi="Times New Roman" w:cs="Times New Roman"/>
            <w:color w:val="auto"/>
            <w:sz w:val="20"/>
            <w:szCs w:val="20"/>
            <w:u w:val="none"/>
          </w:rPr>
          <w:t>Pakalpojumu ārvalstu tirdzniecības rokasgrāmata</w:t>
        </w:r>
      </w:hyperlink>
      <w:r w:rsidRPr="00CC3BEC">
        <w:rPr>
          <w:rFonts w:ascii="Times New Roman" w:hAnsi="Times New Roman" w:cs="Times New Roman"/>
          <w:sz w:val="20"/>
          <w:szCs w:val="20"/>
        </w:rPr>
        <w:t xml:space="preserve"> (PDF formātā). Igaunijas Statistikas birojs, 2020. gads</w:t>
      </w:r>
    </w:p>
  </w:footnote>
  <w:footnote w:id="196">
    <w:p w14:paraId="307F6C3F" w14:textId="77777777" w:rsidR="005A04B3" w:rsidRPr="00CC3BEC" w:rsidRDefault="005A04B3" w:rsidP="005A04B3">
      <w:pPr>
        <w:jc w:val="both"/>
        <w:rPr>
          <w:rFonts w:ascii="Times New Roman" w:hAnsi="Times New Roman" w:cs="Times New Roman"/>
          <w:noProof/>
          <w:sz w:val="20"/>
          <w:szCs w:val="20"/>
        </w:rPr>
      </w:pPr>
      <w:r w:rsidRPr="00CC3BEC">
        <w:rPr>
          <w:rStyle w:val="FootnoteReference"/>
          <w:rFonts w:ascii="Times New Roman" w:hAnsi="Times New Roman" w:cs="Times New Roman"/>
          <w:sz w:val="20"/>
          <w:szCs w:val="20"/>
        </w:rPr>
        <w:footnoteRef/>
      </w:r>
      <w:r w:rsidRPr="00CC3BEC">
        <w:rPr>
          <w:rFonts w:ascii="Times New Roman" w:hAnsi="Times New Roman" w:cs="Times New Roman"/>
          <w:sz w:val="20"/>
          <w:szCs w:val="20"/>
        </w:rPr>
        <w:t xml:space="preserve"> Tika pētīti daži papildu aspekti (kas šajā ziņojumā nav pieminēti), piemēram, 1. veidā sniegtie pakalpojumi, kas saistīti ar starptautisko preču tirdzniecību.</w:t>
      </w:r>
    </w:p>
  </w:footnote>
  <w:footnote w:id="197">
    <w:p w14:paraId="23687EDC" w14:textId="09FCCF6C" w:rsidR="005A04B3" w:rsidRPr="00392A82" w:rsidRDefault="005A04B3" w:rsidP="005A04B3">
      <w:pPr>
        <w:jc w:val="both"/>
        <w:rPr>
          <w:rFonts w:ascii="Times New Roman" w:hAnsi="Times New Roman" w:cs="Times New Roman"/>
          <w:noProof/>
          <w:sz w:val="20"/>
          <w:szCs w:val="20"/>
        </w:rPr>
      </w:pPr>
      <w:r w:rsidRPr="00392A82">
        <w:rPr>
          <w:rStyle w:val="FootnoteReference"/>
          <w:rFonts w:ascii="Times New Roman" w:hAnsi="Times New Roman" w:cs="Times New Roman"/>
          <w:sz w:val="20"/>
          <w:szCs w:val="20"/>
        </w:rPr>
        <w:footnoteRef/>
      </w:r>
      <w:r w:rsidR="00392A82">
        <w:rPr>
          <w:rFonts w:ascii="Times New Roman" w:hAnsi="Times New Roman" w:cs="Times New Roman"/>
          <w:sz w:val="20"/>
          <w:szCs w:val="20"/>
        </w:rPr>
        <w:t> </w:t>
      </w:r>
      <w:r w:rsidRPr="00392A82">
        <w:rPr>
          <w:rFonts w:ascii="Times New Roman" w:hAnsi="Times New Roman" w:cs="Times New Roman"/>
          <w:i/>
          <w:iCs/>
          <w:sz w:val="20"/>
          <w:szCs w:val="20"/>
        </w:rPr>
        <w:t>GBR</w:t>
      </w:r>
      <w:r w:rsidRPr="00392A82">
        <w:rPr>
          <w:rFonts w:ascii="Times New Roman" w:hAnsi="Times New Roman" w:cs="Times New Roman"/>
          <w:sz w:val="20"/>
          <w:szCs w:val="20"/>
        </w:rPr>
        <w:t xml:space="preserve"> ir ietverta informācija par</w:t>
      </w:r>
      <w:r w:rsidRPr="00392A82">
        <w:rPr>
          <w:rFonts w:ascii="Times New Roman" w:hAnsi="Times New Roman" w:cs="Times New Roman"/>
          <w:i/>
          <w:iCs/>
          <w:sz w:val="20"/>
          <w:szCs w:val="20"/>
        </w:rPr>
        <w:t xml:space="preserve"> NACE</w:t>
      </w:r>
      <w:r w:rsidRPr="00392A82">
        <w:rPr>
          <w:rFonts w:ascii="Times New Roman" w:hAnsi="Times New Roman" w:cs="Times New Roman"/>
          <w:sz w:val="20"/>
          <w:szCs w:val="20"/>
        </w:rPr>
        <w:t xml:space="preserve"> kodiem, uzņēmumu darbiniekiem un Tirdzniecības kameras reģistrācijas numuru, savukārt informācija par īpašam nolūkam dibinātu sabiedrību (ĪNDS) darbību ir pieejama, izmantojot Tirdzniecības kameras reģistrācijas numuru. Šos mainīgos lielumus izvēlējās kā daļu no pamatregulējuma.</w:t>
      </w:r>
    </w:p>
  </w:footnote>
  <w:footnote w:id="198">
    <w:p w14:paraId="7AD78CD1" w14:textId="77777777" w:rsidR="005A04B3" w:rsidRPr="00E444AC" w:rsidRDefault="005A04B3" w:rsidP="005A04B3">
      <w:pPr>
        <w:jc w:val="both"/>
        <w:rPr>
          <w:rFonts w:ascii="Times New Roman" w:hAnsi="Times New Roman"/>
          <w:noProof/>
          <w:sz w:val="20"/>
          <w:szCs w:val="18"/>
        </w:rPr>
      </w:pPr>
      <w:r w:rsidRPr="00392A82">
        <w:rPr>
          <w:rStyle w:val="FootnoteReference"/>
          <w:rFonts w:ascii="Times New Roman" w:hAnsi="Times New Roman" w:cs="Times New Roman"/>
          <w:sz w:val="20"/>
          <w:szCs w:val="20"/>
        </w:rPr>
        <w:footnoteRef/>
      </w:r>
      <w:r w:rsidRPr="00392A82">
        <w:rPr>
          <w:rFonts w:ascii="Times New Roman" w:hAnsi="Times New Roman" w:cs="Times New Roman"/>
          <w:sz w:val="20"/>
          <w:szCs w:val="20"/>
        </w:rPr>
        <w:t xml:space="preserve"> Šos avotus uzskata par primārajiem datu avotiem, jo Nīderlandes Statistikas birojs tieši apkopo datus par šiem uzņēmumiem.</w:t>
      </w:r>
    </w:p>
  </w:footnote>
  <w:footnote w:id="199">
    <w:p w14:paraId="3A423865" w14:textId="77777777" w:rsidR="005A04B3" w:rsidRPr="004343FD" w:rsidRDefault="005A04B3" w:rsidP="005A04B3">
      <w:pPr>
        <w:jc w:val="both"/>
        <w:rPr>
          <w:rFonts w:ascii="Times New Roman" w:hAnsi="Times New Roman" w:cs="Times New Roman"/>
          <w:noProof/>
          <w:sz w:val="20"/>
          <w:szCs w:val="20"/>
        </w:rPr>
      </w:pPr>
      <w:r w:rsidRPr="004343FD">
        <w:rPr>
          <w:rStyle w:val="FootnoteReference"/>
          <w:rFonts w:ascii="Times New Roman" w:hAnsi="Times New Roman" w:cs="Times New Roman"/>
          <w:sz w:val="20"/>
          <w:szCs w:val="20"/>
        </w:rPr>
        <w:footnoteRef/>
      </w:r>
      <w:r w:rsidRPr="004343FD">
        <w:rPr>
          <w:rFonts w:ascii="Times New Roman" w:hAnsi="Times New Roman" w:cs="Times New Roman"/>
          <w:sz w:val="20"/>
          <w:szCs w:val="20"/>
        </w:rPr>
        <w:t xml:space="preserve"> Modelēšanas datus nevar novērtēt/apkopot tiešu uzņēmuma vai cita darījuma veicēja līmenī.</w:t>
      </w:r>
    </w:p>
  </w:footnote>
  <w:footnote w:id="200">
    <w:p w14:paraId="197A47F2" w14:textId="77777777" w:rsidR="005A04B3" w:rsidRPr="004343FD" w:rsidRDefault="005A04B3" w:rsidP="005A04B3">
      <w:pPr>
        <w:jc w:val="both"/>
        <w:rPr>
          <w:rFonts w:ascii="Times New Roman" w:hAnsi="Times New Roman" w:cs="Times New Roman"/>
          <w:noProof/>
          <w:sz w:val="20"/>
          <w:szCs w:val="20"/>
        </w:rPr>
      </w:pPr>
      <w:r w:rsidRPr="004343FD">
        <w:rPr>
          <w:rStyle w:val="FootnoteReference"/>
          <w:rFonts w:ascii="Times New Roman" w:hAnsi="Times New Roman" w:cs="Times New Roman"/>
          <w:sz w:val="20"/>
          <w:szCs w:val="20"/>
        </w:rPr>
        <w:footnoteRef/>
      </w:r>
      <w:r w:rsidRPr="004343FD">
        <w:rPr>
          <w:rFonts w:ascii="Times New Roman" w:hAnsi="Times New Roman" w:cs="Times New Roman"/>
          <w:sz w:val="20"/>
          <w:szCs w:val="20"/>
        </w:rPr>
        <w:t xml:space="preserve"> Pieņemot, ka uzņēmumam būtu vieglāk atbildēt uz jautājumu.</w:t>
      </w:r>
    </w:p>
  </w:footnote>
  <w:footnote w:id="201">
    <w:p w14:paraId="0326CCCF" w14:textId="77777777" w:rsidR="005A04B3" w:rsidRPr="003D3916" w:rsidRDefault="005A04B3" w:rsidP="005A04B3">
      <w:pPr>
        <w:jc w:val="both"/>
        <w:rPr>
          <w:rFonts w:ascii="Times New Roman" w:hAnsi="Times New Roman" w:cs="Times New Roman"/>
          <w:noProof/>
          <w:sz w:val="20"/>
          <w:szCs w:val="20"/>
        </w:rPr>
      </w:pPr>
      <w:r w:rsidRPr="003D3916">
        <w:rPr>
          <w:rStyle w:val="FootnoteReference"/>
          <w:rFonts w:ascii="Times New Roman" w:hAnsi="Times New Roman" w:cs="Times New Roman"/>
          <w:sz w:val="20"/>
          <w:szCs w:val="20"/>
        </w:rPr>
        <w:footnoteRef/>
      </w:r>
      <w:r w:rsidRPr="003D3916">
        <w:rPr>
          <w:rFonts w:ascii="Times New Roman" w:hAnsi="Times New Roman" w:cs="Times New Roman"/>
          <w:sz w:val="20"/>
          <w:szCs w:val="20"/>
        </w:rPr>
        <w:t xml:space="preserve"> Michael Mann, “</w:t>
      </w:r>
      <w:hyperlink r:id="rId8" w:history="1">
        <w:r w:rsidRPr="003D3916">
          <w:rPr>
            <w:rStyle w:val="Hyperlink"/>
            <w:rFonts w:ascii="Times New Roman" w:hAnsi="Times New Roman" w:cs="Times New Roman"/>
            <w:color w:val="auto"/>
            <w:sz w:val="20"/>
            <w:szCs w:val="20"/>
            <w:u w:val="none"/>
          </w:rPr>
          <w:t>Measuring Trade in Services by Mode of Supply</w:t>
        </w:r>
      </w:hyperlink>
      <w:r w:rsidRPr="003D3916">
        <w:rPr>
          <w:rFonts w:ascii="Times New Roman" w:hAnsi="Times New Roman" w:cs="Times New Roman"/>
          <w:sz w:val="20"/>
          <w:szCs w:val="20"/>
        </w:rPr>
        <w:t>” BEA Working Paper, Washington, D.C., August 2019.</w:t>
      </w:r>
    </w:p>
  </w:footnote>
  <w:footnote w:id="202">
    <w:p w14:paraId="028BD607" w14:textId="77777777" w:rsidR="005A04B3" w:rsidRPr="003D3916" w:rsidRDefault="005A04B3" w:rsidP="005A04B3">
      <w:pPr>
        <w:jc w:val="both"/>
        <w:rPr>
          <w:rFonts w:ascii="Times New Roman" w:hAnsi="Times New Roman" w:cs="Times New Roman"/>
          <w:noProof/>
          <w:sz w:val="20"/>
          <w:szCs w:val="20"/>
        </w:rPr>
      </w:pPr>
      <w:r w:rsidRPr="003D3916">
        <w:rPr>
          <w:rStyle w:val="FootnoteReference"/>
          <w:rFonts w:ascii="Times New Roman" w:hAnsi="Times New Roman" w:cs="Times New Roman"/>
          <w:sz w:val="20"/>
          <w:szCs w:val="20"/>
        </w:rPr>
        <w:footnoteRef/>
      </w:r>
      <w:r w:rsidRPr="003D3916">
        <w:rPr>
          <w:rFonts w:ascii="Times New Roman" w:hAnsi="Times New Roman" w:cs="Times New Roman"/>
          <w:sz w:val="20"/>
          <w:szCs w:val="20"/>
        </w:rPr>
        <w:t xml:space="preserve"> Pieņem, ka salīdzinoši lielu procentuālo daļu no juridiskajiem pakalpojumiem sniedz, klientam vienā valstī dodoties pie juridisko pakalpojumu sniedzēja kādā citā valstī (2. veids), piemēram, kad klients dodas uz piegādātāja biroju, lai saņemtu konsultācijas.</w:t>
      </w:r>
    </w:p>
  </w:footnote>
  <w:footnote w:id="203">
    <w:p w14:paraId="499E8032" w14:textId="77777777" w:rsidR="005A04B3" w:rsidRPr="00B36F9E" w:rsidRDefault="005A04B3" w:rsidP="005A04B3">
      <w:pPr>
        <w:jc w:val="both"/>
        <w:rPr>
          <w:rFonts w:ascii="Times New Roman" w:hAnsi="Times New Roman" w:cs="Times New Roman"/>
          <w:noProof/>
          <w:sz w:val="20"/>
          <w:szCs w:val="20"/>
        </w:rPr>
      </w:pPr>
      <w:r w:rsidRPr="00B36F9E">
        <w:rPr>
          <w:rStyle w:val="FootnoteReference"/>
          <w:rFonts w:ascii="Times New Roman" w:hAnsi="Times New Roman" w:cs="Times New Roman"/>
          <w:sz w:val="20"/>
          <w:szCs w:val="20"/>
        </w:rPr>
        <w:footnoteRef/>
      </w:r>
      <w:r w:rsidRPr="00B36F9E">
        <w:rPr>
          <w:rFonts w:ascii="Times New Roman" w:hAnsi="Times New Roman" w:cs="Times New Roman"/>
          <w:sz w:val="20"/>
          <w:szCs w:val="20"/>
        </w:rPr>
        <w:t xml:space="preserve"> Ieguves rūpniecības pakalpojumus traktē līdzīgi kā būvniecības pakalpojumus, jo pieņem, ka tos iedala attiecīgi 3. un 4. veidā.</w:t>
      </w:r>
    </w:p>
  </w:footnote>
  <w:footnote w:id="204">
    <w:p w14:paraId="60A8CABC" w14:textId="77777777" w:rsidR="005A04B3" w:rsidRPr="00F755D2" w:rsidRDefault="005A04B3" w:rsidP="005A04B3">
      <w:pPr>
        <w:jc w:val="both"/>
        <w:rPr>
          <w:rFonts w:ascii="Times New Roman" w:hAnsi="Times New Roman"/>
          <w:noProof/>
          <w:sz w:val="20"/>
          <w:szCs w:val="18"/>
        </w:rPr>
      </w:pPr>
      <w:r w:rsidRPr="00B36F9E">
        <w:rPr>
          <w:rStyle w:val="FootnoteReference"/>
          <w:rFonts w:ascii="Times New Roman" w:hAnsi="Times New Roman" w:cs="Times New Roman"/>
          <w:sz w:val="20"/>
          <w:szCs w:val="20"/>
        </w:rPr>
        <w:footnoteRef/>
      </w:r>
      <w:r w:rsidRPr="00B36F9E">
        <w:rPr>
          <w:rFonts w:ascii="Times New Roman" w:hAnsi="Times New Roman" w:cs="Times New Roman"/>
          <w:sz w:val="20"/>
          <w:szCs w:val="20"/>
        </w:rPr>
        <w:t xml:space="preserve"> Rezultāti ir izklāstīti Maikla Manna [</w:t>
      </w:r>
      <w:r w:rsidRPr="00B36F9E">
        <w:rPr>
          <w:rFonts w:ascii="Times New Roman" w:hAnsi="Times New Roman" w:cs="Times New Roman"/>
          <w:i/>
          <w:iCs/>
          <w:sz w:val="20"/>
          <w:szCs w:val="20"/>
        </w:rPr>
        <w:t>Michael Mann</w:t>
      </w:r>
      <w:r w:rsidRPr="00B36F9E">
        <w:rPr>
          <w:rFonts w:ascii="Times New Roman" w:hAnsi="Times New Roman" w:cs="Times New Roman"/>
          <w:sz w:val="20"/>
          <w:szCs w:val="20"/>
        </w:rPr>
        <w:t>] 2019. gada darba dokumentā, pieejams te: https://www.bea.gov/system/files/papers/WP2019-7_2.pdf.</w:t>
      </w:r>
    </w:p>
  </w:footnote>
  <w:footnote w:id="205">
    <w:p w14:paraId="467678EB" w14:textId="77777777" w:rsidR="005A04B3" w:rsidRPr="00B36F9E" w:rsidRDefault="005A04B3" w:rsidP="005A04B3">
      <w:pPr>
        <w:jc w:val="both"/>
        <w:rPr>
          <w:rFonts w:ascii="Times New Roman" w:hAnsi="Times New Roman" w:cs="Times New Roman"/>
          <w:noProof/>
          <w:sz w:val="20"/>
          <w:szCs w:val="20"/>
        </w:rPr>
      </w:pPr>
      <w:r w:rsidRPr="00B36F9E">
        <w:rPr>
          <w:rStyle w:val="FootnoteReference"/>
          <w:rFonts w:ascii="Times New Roman" w:hAnsi="Times New Roman" w:cs="Times New Roman"/>
          <w:sz w:val="20"/>
          <w:szCs w:val="20"/>
        </w:rPr>
        <w:footnoteRef/>
      </w:r>
      <w:r w:rsidRPr="00B36F9E">
        <w:rPr>
          <w:rFonts w:ascii="Times New Roman" w:hAnsi="Times New Roman" w:cs="Times New Roman"/>
          <w:sz w:val="20"/>
          <w:szCs w:val="20"/>
        </w:rPr>
        <w:t xml:space="preserve"> Norvēģijas</w:t>
      </w:r>
      <w:r w:rsidRPr="00B36F9E">
        <w:rPr>
          <w:rFonts w:ascii="Times New Roman" w:hAnsi="Times New Roman" w:cs="Times New Roman"/>
          <w:i/>
          <w:iCs/>
          <w:sz w:val="20"/>
          <w:szCs w:val="20"/>
        </w:rPr>
        <w:t xml:space="preserve"> ITSS</w:t>
      </w:r>
      <w:r w:rsidRPr="00B36F9E">
        <w:rPr>
          <w:rFonts w:ascii="Times New Roman" w:hAnsi="Times New Roman" w:cs="Times New Roman"/>
          <w:sz w:val="20"/>
          <w:szCs w:val="20"/>
        </w:rPr>
        <w:t xml:space="preserve"> apsekojumā respondentiem jāsniedz informācija par pakalpojumu tirdzniecību saskaņā ar </w:t>
      </w:r>
      <w:r w:rsidRPr="00B36F9E">
        <w:rPr>
          <w:rFonts w:ascii="Times New Roman" w:hAnsi="Times New Roman" w:cs="Times New Roman"/>
          <w:i/>
          <w:iCs/>
          <w:sz w:val="20"/>
          <w:szCs w:val="20"/>
        </w:rPr>
        <w:t>CPA</w:t>
      </w:r>
      <w:r w:rsidRPr="00B36F9E">
        <w:rPr>
          <w:rFonts w:ascii="Times New Roman" w:hAnsi="Times New Roman" w:cs="Times New Roman"/>
          <w:sz w:val="20"/>
          <w:szCs w:val="20"/>
        </w:rPr>
        <w:t>.</w:t>
      </w:r>
    </w:p>
  </w:footnote>
  <w:footnote w:id="206">
    <w:p w14:paraId="4A09BB6B" w14:textId="77777777" w:rsidR="005A04B3" w:rsidRPr="00B36F9E" w:rsidRDefault="005A04B3" w:rsidP="005A04B3">
      <w:pPr>
        <w:jc w:val="both"/>
        <w:rPr>
          <w:rFonts w:ascii="Times New Roman" w:hAnsi="Times New Roman" w:cs="Times New Roman"/>
          <w:noProof/>
          <w:sz w:val="20"/>
          <w:szCs w:val="20"/>
        </w:rPr>
      </w:pPr>
      <w:r w:rsidRPr="00B36F9E">
        <w:rPr>
          <w:rStyle w:val="FootnoteReference"/>
          <w:rFonts w:ascii="Times New Roman" w:hAnsi="Times New Roman" w:cs="Times New Roman"/>
          <w:sz w:val="20"/>
          <w:szCs w:val="20"/>
        </w:rPr>
        <w:footnoteRef/>
      </w:r>
      <w:r w:rsidRPr="00B36F9E">
        <w:rPr>
          <w:rFonts w:ascii="Times New Roman" w:hAnsi="Times New Roman" w:cs="Times New Roman"/>
          <w:sz w:val="20"/>
          <w:szCs w:val="20"/>
        </w:rPr>
        <w:t xml:space="preserve"> </w:t>
      </w:r>
      <w:r w:rsidRPr="00B36F9E">
        <w:rPr>
          <w:rFonts w:ascii="Times New Roman" w:hAnsi="Times New Roman" w:cs="Times New Roman"/>
          <w:i/>
          <w:iCs/>
          <w:sz w:val="20"/>
          <w:szCs w:val="20"/>
        </w:rPr>
        <w:t>Altinn</w:t>
      </w:r>
      <w:r w:rsidRPr="00B36F9E">
        <w:rPr>
          <w:rFonts w:ascii="Times New Roman" w:hAnsi="Times New Roman" w:cs="Times New Roman"/>
          <w:sz w:val="20"/>
          <w:szCs w:val="20"/>
        </w:rPr>
        <w:t xml:space="preserve"> ir tīmekļa portāls digitālajam dialogam starp uzņēmumiem, privātpersonām un valsts iestādēm. Tā ir arī tehnoloģiska platforma, kuru valdības struktūras var izmantot digitālo pakalpojumu izstrādei un kurā Norvēģijas Statistikas birojam ir jāpublicē tā uzņēmumu apsekojumi. Skat.: www.altinn.no.</w:t>
      </w:r>
    </w:p>
  </w:footnote>
  <w:footnote w:id="207">
    <w:p w14:paraId="7267CEDC" w14:textId="77777777" w:rsidR="005A04B3" w:rsidRPr="00981942" w:rsidRDefault="005A04B3" w:rsidP="005A04B3">
      <w:pPr>
        <w:jc w:val="both"/>
        <w:rPr>
          <w:rFonts w:ascii="Times New Roman" w:hAnsi="Times New Roman"/>
          <w:noProof/>
          <w:sz w:val="20"/>
          <w:szCs w:val="18"/>
        </w:rPr>
      </w:pPr>
      <w:r>
        <w:rPr>
          <w:rStyle w:val="FootnoteReference"/>
        </w:rPr>
        <w:footnoteRef/>
      </w:r>
      <w:r>
        <w:t xml:space="preserve"> </w:t>
      </w:r>
      <w:r>
        <w:rPr>
          <w:rFonts w:ascii="Times New Roman" w:hAnsi="Times New Roman"/>
          <w:sz w:val="20"/>
        </w:rPr>
        <w:t>Respondentiem bija jāattiecina pakalpojumu eksports uz 1. un 4. veidu un pēc tam jāiedala pakalpojumu imports. Viens respondents apjuka, kad viņam jautāja per eksportu un pēc tam par importu. To norādīja tikai viens respondents.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DF57BE" w14:textId="77777777" w:rsidR="005E6C03" w:rsidRPr="009C04EC" w:rsidRDefault="005E6C03" w:rsidP="005E6C03">
    <w:pPr>
      <w:pStyle w:val="Header"/>
      <w:rPr>
        <w:rStyle w:val="PageNumber"/>
        <w:noProof/>
        <w:sz w:val="18"/>
        <w:szCs w:val="18"/>
        <w:u w:val="single"/>
        <w:lang w:val="en-US"/>
      </w:rPr>
    </w:pPr>
  </w:p>
  <w:p w14:paraId="3435BE6F" w14:textId="77777777" w:rsidR="005E6C03" w:rsidRPr="009C04EC" w:rsidRDefault="005E6C03" w:rsidP="005E6C03">
    <w:pPr>
      <w:pStyle w:val="Header"/>
      <w:tabs>
        <w:tab w:val="clear" w:pos="4513"/>
        <w:tab w:val="clear" w:pos="9026"/>
        <w:tab w:val="left" w:pos="8931"/>
        <w:tab w:val="left" w:pos="9498"/>
        <w:tab w:val="right" w:pos="14572"/>
      </w:tabs>
      <w:rPr>
        <w:noProof/>
        <w:sz w:val="18"/>
        <w:szCs w:val="18"/>
        <w:u w:val="single"/>
        <w:lang w:val="en-US"/>
      </w:rPr>
    </w:pPr>
    <w:r w:rsidRPr="009C04EC">
      <w:rPr>
        <w:noProof/>
        <w:sz w:val="18"/>
        <w:szCs w:val="18"/>
        <w:u w:val="single"/>
        <w:lang w:val="en-US"/>
      </w:rPr>
      <w:tab/>
    </w:r>
  </w:p>
  <w:p w14:paraId="0D60EF48" w14:textId="77777777" w:rsidR="005E6C03" w:rsidRDefault="005E6C03">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B488D2" w14:textId="77777777" w:rsidR="00162669" w:rsidRPr="00EB3B0C" w:rsidRDefault="00162669" w:rsidP="00162669">
    <w:pPr>
      <w:pStyle w:val="Header"/>
      <w:pBdr>
        <w:bottom w:val="single" w:sz="12" w:space="1" w:color="auto"/>
      </w:pBdr>
      <w:rPr>
        <w:noProof/>
        <w:sz w:val="18"/>
        <w:szCs w:val="18"/>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EB216F" w14:textId="77777777" w:rsidR="006110CE" w:rsidRPr="009C04EC" w:rsidRDefault="006110CE" w:rsidP="006110CE">
    <w:pPr>
      <w:pStyle w:val="Header"/>
      <w:rPr>
        <w:rStyle w:val="PageNumber"/>
        <w:noProof/>
        <w:sz w:val="18"/>
        <w:szCs w:val="18"/>
        <w:u w:val="single"/>
        <w:lang w:val="en-US"/>
      </w:rPr>
    </w:pPr>
  </w:p>
  <w:p w14:paraId="466E6C93" w14:textId="77777777" w:rsidR="006110CE" w:rsidRPr="009C04EC" w:rsidRDefault="006110CE" w:rsidP="006110CE">
    <w:pPr>
      <w:pStyle w:val="Header"/>
      <w:tabs>
        <w:tab w:val="clear" w:pos="4513"/>
        <w:tab w:val="clear" w:pos="9026"/>
        <w:tab w:val="right" w:pos="14572"/>
      </w:tabs>
      <w:rPr>
        <w:noProof/>
        <w:sz w:val="18"/>
        <w:szCs w:val="18"/>
        <w:u w:val="single"/>
        <w:lang w:val="en-US"/>
      </w:rPr>
    </w:pPr>
    <w:r w:rsidRPr="009C04EC">
      <w:rPr>
        <w:noProof/>
        <w:sz w:val="18"/>
        <w:szCs w:val="18"/>
        <w:u w:val="single"/>
        <w:lang w:val="en-US"/>
      </w:rPr>
      <w:tab/>
    </w:r>
  </w:p>
  <w:p w14:paraId="7A6A766A" w14:textId="72763564" w:rsidR="00D22FCE" w:rsidRPr="006110CE" w:rsidRDefault="00D22FCE" w:rsidP="006110CE">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D1708D" w14:textId="77777777" w:rsidR="00EE1302" w:rsidRPr="009C04EC" w:rsidRDefault="00EE1302" w:rsidP="00EE1302">
    <w:pPr>
      <w:pStyle w:val="Header"/>
      <w:rPr>
        <w:rStyle w:val="PageNumber"/>
        <w:noProof/>
        <w:sz w:val="18"/>
        <w:szCs w:val="18"/>
        <w:u w:val="single"/>
        <w:lang w:val="en-US"/>
      </w:rPr>
    </w:pPr>
  </w:p>
  <w:p w14:paraId="1ED7958F" w14:textId="77777777" w:rsidR="00EE1302" w:rsidRPr="009C04EC" w:rsidRDefault="00EE1302" w:rsidP="00EE1302">
    <w:pPr>
      <w:pStyle w:val="Header"/>
      <w:tabs>
        <w:tab w:val="clear" w:pos="4513"/>
        <w:tab w:val="clear" w:pos="9026"/>
        <w:tab w:val="right" w:pos="14572"/>
      </w:tabs>
      <w:rPr>
        <w:noProof/>
        <w:sz w:val="18"/>
        <w:szCs w:val="18"/>
        <w:u w:val="single"/>
        <w:lang w:val="en-US"/>
      </w:rPr>
    </w:pPr>
    <w:r w:rsidRPr="009C04EC">
      <w:rPr>
        <w:noProof/>
        <w:sz w:val="18"/>
        <w:szCs w:val="18"/>
        <w:u w:val="single"/>
        <w:lang w:val="en-US"/>
      </w:rPr>
      <w:tab/>
    </w:r>
  </w:p>
  <w:p w14:paraId="390BD404" w14:textId="77777777" w:rsidR="00EE1302" w:rsidRPr="00EE1302" w:rsidRDefault="00EE1302" w:rsidP="00EE130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4AD5C0" w14:textId="77777777" w:rsidR="00FA3133" w:rsidRPr="009C04EC" w:rsidRDefault="00FA3133" w:rsidP="00FA3133">
    <w:pPr>
      <w:pStyle w:val="Header"/>
      <w:rPr>
        <w:rStyle w:val="PageNumber"/>
        <w:noProof/>
        <w:sz w:val="18"/>
        <w:szCs w:val="18"/>
        <w:u w:val="single"/>
        <w:lang w:val="en-US"/>
      </w:rPr>
    </w:pPr>
  </w:p>
  <w:p w14:paraId="7BF70468" w14:textId="77777777" w:rsidR="00FA3133" w:rsidRPr="009C04EC" w:rsidRDefault="00FA3133" w:rsidP="00FA3133">
    <w:pPr>
      <w:pStyle w:val="Header"/>
      <w:tabs>
        <w:tab w:val="clear" w:pos="4513"/>
        <w:tab w:val="clear" w:pos="9026"/>
        <w:tab w:val="right" w:pos="14572"/>
      </w:tabs>
      <w:rPr>
        <w:noProof/>
        <w:sz w:val="18"/>
        <w:szCs w:val="18"/>
        <w:u w:val="single"/>
        <w:lang w:val="en-US"/>
      </w:rPr>
    </w:pPr>
    <w:r w:rsidRPr="009C04EC">
      <w:rPr>
        <w:noProof/>
        <w:sz w:val="18"/>
        <w:szCs w:val="18"/>
        <w:u w:val="single"/>
        <w:lang w:val="en-US"/>
      </w:rPr>
      <w:tab/>
    </w:r>
  </w:p>
  <w:p w14:paraId="18869E06" w14:textId="77777777" w:rsidR="00CF5ADA" w:rsidRPr="00FA3133" w:rsidRDefault="00CF5ADA" w:rsidP="00FA3133">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726FC4" w14:textId="77777777" w:rsidR="003F4BE7" w:rsidRPr="009C04EC" w:rsidRDefault="003F4BE7" w:rsidP="003F4BE7">
    <w:pPr>
      <w:pStyle w:val="Header"/>
      <w:rPr>
        <w:rStyle w:val="PageNumber"/>
        <w:noProof/>
        <w:sz w:val="18"/>
        <w:szCs w:val="18"/>
        <w:u w:val="single"/>
        <w:lang w:val="en-US"/>
      </w:rPr>
    </w:pPr>
  </w:p>
  <w:p w14:paraId="6436ADC2" w14:textId="77777777" w:rsidR="003F4BE7" w:rsidRPr="009C04EC" w:rsidRDefault="003F4BE7" w:rsidP="003F4BE7">
    <w:pPr>
      <w:pStyle w:val="Header"/>
      <w:tabs>
        <w:tab w:val="clear" w:pos="4513"/>
        <w:tab w:val="clear" w:pos="9026"/>
        <w:tab w:val="left" w:pos="8931"/>
        <w:tab w:val="left" w:pos="9498"/>
        <w:tab w:val="right" w:pos="14572"/>
      </w:tabs>
      <w:rPr>
        <w:noProof/>
        <w:sz w:val="18"/>
        <w:szCs w:val="18"/>
        <w:u w:val="single"/>
        <w:lang w:val="en-US"/>
      </w:rPr>
    </w:pPr>
    <w:r w:rsidRPr="009C04EC">
      <w:rPr>
        <w:noProof/>
        <w:sz w:val="18"/>
        <w:szCs w:val="18"/>
        <w:u w:val="single"/>
        <w:lang w:val="en-US"/>
      </w:rPr>
      <w:tab/>
    </w:r>
  </w:p>
  <w:p w14:paraId="5C5CF1AB" w14:textId="77777777" w:rsidR="006110CE" w:rsidRPr="003F4BE7" w:rsidRDefault="006110CE" w:rsidP="003F4BE7">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394A67" w14:textId="77777777" w:rsidR="006F280F" w:rsidRPr="009C04EC" w:rsidRDefault="006F280F" w:rsidP="006F280F">
    <w:pPr>
      <w:pStyle w:val="Header"/>
      <w:rPr>
        <w:rStyle w:val="PageNumber"/>
        <w:noProof/>
        <w:sz w:val="18"/>
        <w:szCs w:val="18"/>
        <w:u w:val="single"/>
        <w:lang w:val="en-US"/>
      </w:rPr>
    </w:pPr>
  </w:p>
  <w:p w14:paraId="77E8531E" w14:textId="77777777" w:rsidR="006F280F" w:rsidRPr="009C04EC" w:rsidRDefault="006F280F" w:rsidP="006F280F">
    <w:pPr>
      <w:pStyle w:val="Header"/>
      <w:tabs>
        <w:tab w:val="clear" w:pos="4513"/>
        <w:tab w:val="clear" w:pos="9026"/>
        <w:tab w:val="right" w:pos="14572"/>
      </w:tabs>
      <w:rPr>
        <w:noProof/>
        <w:sz w:val="18"/>
        <w:szCs w:val="18"/>
        <w:u w:val="single"/>
        <w:lang w:val="en-US"/>
      </w:rPr>
    </w:pPr>
    <w:r w:rsidRPr="009C04EC">
      <w:rPr>
        <w:noProof/>
        <w:sz w:val="18"/>
        <w:szCs w:val="18"/>
        <w:u w:val="single"/>
        <w:lang w:val="en-US"/>
      </w:rPr>
      <w:tab/>
    </w:r>
  </w:p>
  <w:p w14:paraId="12DFE2F4" w14:textId="77777777" w:rsidR="006F280F" w:rsidRPr="006F280F" w:rsidRDefault="006F280F" w:rsidP="006F280F">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6C3BF3" w14:textId="77777777" w:rsidR="001D5581" w:rsidRPr="009C04EC" w:rsidRDefault="001D5581" w:rsidP="001D5581">
    <w:pPr>
      <w:pStyle w:val="Header"/>
      <w:rPr>
        <w:rStyle w:val="PageNumber"/>
        <w:noProof/>
        <w:sz w:val="18"/>
        <w:szCs w:val="18"/>
        <w:u w:val="single"/>
        <w:lang w:val="en-US"/>
      </w:rPr>
    </w:pPr>
  </w:p>
  <w:p w14:paraId="01449A8B" w14:textId="77777777" w:rsidR="001D5581" w:rsidRPr="009C04EC" w:rsidRDefault="001D5581" w:rsidP="001D5581">
    <w:pPr>
      <w:pStyle w:val="Header"/>
      <w:tabs>
        <w:tab w:val="clear" w:pos="4513"/>
        <w:tab w:val="clear" w:pos="9026"/>
        <w:tab w:val="left" w:pos="8931"/>
        <w:tab w:val="left" w:pos="9498"/>
        <w:tab w:val="right" w:pos="14572"/>
      </w:tabs>
      <w:rPr>
        <w:noProof/>
        <w:sz w:val="18"/>
        <w:szCs w:val="18"/>
        <w:u w:val="single"/>
        <w:lang w:val="en-US"/>
      </w:rPr>
    </w:pPr>
    <w:r w:rsidRPr="009C04EC">
      <w:rPr>
        <w:noProof/>
        <w:sz w:val="18"/>
        <w:szCs w:val="18"/>
        <w:u w:val="single"/>
        <w:lang w:val="en-US"/>
      </w:rPr>
      <w:tab/>
    </w:r>
  </w:p>
  <w:p w14:paraId="5FE3F6BE" w14:textId="77777777" w:rsidR="001D5581" w:rsidRPr="001D5581" w:rsidRDefault="001D5581" w:rsidP="001D5581">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D617FC" w14:textId="77777777" w:rsidR="00CF5ADA" w:rsidRPr="009C04EC" w:rsidRDefault="00CF5ADA" w:rsidP="006110CE">
    <w:pPr>
      <w:pStyle w:val="Header"/>
      <w:rPr>
        <w:rStyle w:val="PageNumber"/>
        <w:noProof/>
        <w:sz w:val="18"/>
        <w:szCs w:val="18"/>
        <w:u w:val="single"/>
        <w:lang w:val="en-US"/>
      </w:rPr>
    </w:pPr>
  </w:p>
  <w:p w14:paraId="1E62E8E1" w14:textId="77777777" w:rsidR="00CF5ADA" w:rsidRPr="009C04EC" w:rsidRDefault="00CF5ADA" w:rsidP="006110CE">
    <w:pPr>
      <w:pStyle w:val="Header"/>
      <w:tabs>
        <w:tab w:val="clear" w:pos="4513"/>
        <w:tab w:val="clear" w:pos="9026"/>
        <w:tab w:val="left" w:pos="8931"/>
        <w:tab w:val="left" w:pos="9498"/>
        <w:tab w:val="right" w:pos="14572"/>
      </w:tabs>
      <w:rPr>
        <w:noProof/>
        <w:sz w:val="18"/>
        <w:szCs w:val="18"/>
        <w:u w:val="single"/>
        <w:lang w:val="en-US"/>
      </w:rPr>
    </w:pPr>
    <w:r w:rsidRPr="009C04EC">
      <w:rPr>
        <w:noProof/>
        <w:sz w:val="18"/>
        <w:szCs w:val="18"/>
        <w:u w:val="single"/>
        <w:lang w:val="en-US"/>
      </w:rPr>
      <w:tab/>
    </w:r>
  </w:p>
  <w:p w14:paraId="538CBA68" w14:textId="77777777" w:rsidR="00CF5ADA" w:rsidRPr="00EE1302" w:rsidRDefault="00CF5ADA" w:rsidP="00EE1302">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C89928" w14:textId="77777777" w:rsidR="00FA3133" w:rsidRPr="009C04EC" w:rsidRDefault="00FA3133" w:rsidP="006110CE">
    <w:pPr>
      <w:pStyle w:val="Header"/>
      <w:rPr>
        <w:rStyle w:val="PageNumber"/>
        <w:noProof/>
        <w:sz w:val="18"/>
        <w:szCs w:val="18"/>
        <w:u w:val="single"/>
        <w:lang w:val="en-US"/>
      </w:rPr>
    </w:pPr>
  </w:p>
  <w:p w14:paraId="49A870F7" w14:textId="77777777" w:rsidR="00FA3133" w:rsidRPr="009C04EC" w:rsidRDefault="00FA3133" w:rsidP="00FA3133">
    <w:pPr>
      <w:pStyle w:val="Header"/>
      <w:tabs>
        <w:tab w:val="clear" w:pos="4513"/>
        <w:tab w:val="clear" w:pos="9026"/>
        <w:tab w:val="left" w:pos="13750"/>
        <w:tab w:val="left" w:pos="13892"/>
        <w:tab w:val="right" w:pos="14572"/>
      </w:tabs>
      <w:rPr>
        <w:noProof/>
        <w:sz w:val="18"/>
        <w:szCs w:val="18"/>
        <w:u w:val="single"/>
        <w:lang w:val="en-US"/>
      </w:rPr>
    </w:pPr>
    <w:r w:rsidRPr="009C04EC">
      <w:rPr>
        <w:noProof/>
        <w:sz w:val="18"/>
        <w:szCs w:val="18"/>
        <w:u w:val="single"/>
        <w:lang w:val="en-US"/>
      </w:rPr>
      <w:tab/>
    </w:r>
  </w:p>
  <w:p w14:paraId="5E02A0F9" w14:textId="77777777" w:rsidR="00FA3133" w:rsidRPr="00EE1302" w:rsidRDefault="00FA3133" w:rsidP="00EE1302">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4F9139" w14:textId="77777777" w:rsidR="00FA3133" w:rsidRPr="009C04EC" w:rsidRDefault="00FA3133" w:rsidP="00FA3133">
    <w:pPr>
      <w:pStyle w:val="Header"/>
      <w:rPr>
        <w:rStyle w:val="PageNumber"/>
        <w:noProof/>
        <w:sz w:val="18"/>
        <w:szCs w:val="18"/>
        <w:u w:val="single"/>
        <w:lang w:val="en-US"/>
      </w:rPr>
    </w:pPr>
  </w:p>
  <w:p w14:paraId="1F8342ED" w14:textId="77777777" w:rsidR="00FA3133" w:rsidRPr="009C04EC" w:rsidRDefault="00FA3133" w:rsidP="00FA3133">
    <w:pPr>
      <w:pStyle w:val="Header"/>
      <w:tabs>
        <w:tab w:val="clear" w:pos="4513"/>
        <w:tab w:val="clear" w:pos="9026"/>
        <w:tab w:val="left" w:pos="8931"/>
        <w:tab w:val="left" w:pos="9498"/>
        <w:tab w:val="right" w:pos="14572"/>
      </w:tabs>
      <w:rPr>
        <w:noProof/>
        <w:sz w:val="18"/>
        <w:szCs w:val="18"/>
        <w:u w:val="single"/>
        <w:lang w:val="en-US"/>
      </w:rPr>
    </w:pPr>
    <w:r w:rsidRPr="009C04EC">
      <w:rPr>
        <w:noProof/>
        <w:sz w:val="18"/>
        <w:szCs w:val="18"/>
        <w:u w:val="single"/>
        <w:lang w:val="en-US"/>
      </w:rPr>
      <w:tab/>
    </w:r>
  </w:p>
  <w:p w14:paraId="09AB4475" w14:textId="77777777" w:rsidR="00FA3133" w:rsidRPr="00FA3133" w:rsidRDefault="00FA3133" w:rsidP="00FA3133">
    <w:pPr>
      <w:pStyle w:val="Header"/>
    </w:pPr>
  </w:p>
  <w:p w14:paraId="09F93C52" w14:textId="5ADFF681" w:rsidR="00416649" w:rsidRDefault="00416649">
    <w:pPr>
      <w:pStyle w:val="BodyText"/>
      <w:spacing w:line="14" w:lineRule="auto"/>
      <w:rPr>
        <w:sz w:val="20"/>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13AB32" w14:textId="77777777" w:rsidR="00FA3133" w:rsidRPr="009C04EC" w:rsidRDefault="00FA3133" w:rsidP="00FA3133">
    <w:pPr>
      <w:pStyle w:val="Header"/>
      <w:rPr>
        <w:rStyle w:val="PageNumber"/>
        <w:noProof/>
        <w:sz w:val="18"/>
        <w:szCs w:val="18"/>
        <w:u w:val="single"/>
        <w:lang w:val="en-US"/>
      </w:rPr>
    </w:pPr>
  </w:p>
  <w:p w14:paraId="059B8A1D" w14:textId="2C2FA362" w:rsidR="00FA3133" w:rsidRPr="009C04EC" w:rsidRDefault="00FA3133" w:rsidP="008C4663">
    <w:pPr>
      <w:pStyle w:val="Header"/>
      <w:tabs>
        <w:tab w:val="clear" w:pos="4513"/>
        <w:tab w:val="clear" w:pos="9026"/>
        <w:tab w:val="left" w:pos="7804"/>
        <w:tab w:val="left" w:pos="8931"/>
        <w:tab w:val="left" w:pos="9498"/>
        <w:tab w:val="right" w:pos="14572"/>
      </w:tabs>
      <w:rPr>
        <w:noProof/>
        <w:sz w:val="18"/>
        <w:szCs w:val="18"/>
        <w:u w:val="single"/>
        <w:lang w:val="en-US"/>
      </w:rPr>
    </w:pPr>
    <w:r w:rsidRPr="009C04EC">
      <w:rPr>
        <w:noProof/>
        <w:sz w:val="18"/>
        <w:szCs w:val="18"/>
        <w:u w:val="single"/>
        <w:lang w:val="en-US"/>
      </w:rPr>
      <w:tab/>
    </w:r>
    <w:r w:rsidR="008C4663">
      <w:rPr>
        <w:noProof/>
        <w:sz w:val="18"/>
        <w:szCs w:val="18"/>
        <w:u w:val="single"/>
        <w:lang w:val="en-US"/>
      </w:rPr>
      <w:tab/>
    </w:r>
  </w:p>
  <w:p w14:paraId="3E502FAF" w14:textId="77777777" w:rsidR="00FA3133" w:rsidRPr="00FA3133" w:rsidRDefault="00FA3133" w:rsidP="00FA3133">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5E21E4" w14:textId="77777777" w:rsidR="007A70D8" w:rsidRPr="009C04EC" w:rsidRDefault="007A70D8" w:rsidP="007A70D8">
    <w:pPr>
      <w:pStyle w:val="Header"/>
      <w:rPr>
        <w:rStyle w:val="PageNumber"/>
        <w:noProof/>
        <w:sz w:val="18"/>
        <w:szCs w:val="18"/>
        <w:u w:val="single"/>
        <w:lang w:val="en-US"/>
      </w:rPr>
    </w:pPr>
  </w:p>
  <w:p w14:paraId="6A470111" w14:textId="77777777" w:rsidR="007A70D8" w:rsidRPr="009C04EC" w:rsidRDefault="007A70D8" w:rsidP="007A70D8">
    <w:pPr>
      <w:pStyle w:val="Header"/>
      <w:tabs>
        <w:tab w:val="clear" w:pos="4513"/>
        <w:tab w:val="clear" w:pos="9026"/>
        <w:tab w:val="left" w:pos="7804"/>
        <w:tab w:val="right" w:pos="14572"/>
      </w:tabs>
      <w:rPr>
        <w:noProof/>
        <w:sz w:val="18"/>
        <w:szCs w:val="18"/>
        <w:u w:val="single"/>
        <w:lang w:val="en-US"/>
      </w:rPr>
    </w:pPr>
    <w:r w:rsidRPr="009C04EC">
      <w:rPr>
        <w:noProof/>
        <w:sz w:val="18"/>
        <w:szCs w:val="18"/>
        <w:u w:val="single"/>
        <w:lang w:val="en-US"/>
      </w:rPr>
      <w:tab/>
    </w:r>
    <w:r>
      <w:rPr>
        <w:noProof/>
        <w:sz w:val="18"/>
        <w:szCs w:val="18"/>
        <w:u w:val="single"/>
        <w:lang w:val="en-US"/>
      </w:rPr>
      <w:tab/>
    </w:r>
  </w:p>
  <w:p w14:paraId="4100CFD4" w14:textId="77777777" w:rsidR="007A70D8" w:rsidRPr="00FA3133" w:rsidRDefault="007A70D8" w:rsidP="007A70D8">
    <w:pPr>
      <w:pStyle w:val="Header"/>
    </w:pPr>
  </w:p>
  <w:p w14:paraId="07A2FEDC" w14:textId="77777777" w:rsidR="008C4663" w:rsidRDefault="008C4663">
    <w:pPr>
      <w:pStyle w:val="BodyText"/>
      <w:spacing w:line="14" w:lineRule="auto"/>
      <w:rPr>
        <w:sz w:val="20"/>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D93A82" w14:textId="77777777" w:rsidR="008C4663" w:rsidRPr="009C04EC" w:rsidRDefault="008C4663" w:rsidP="00FA3133">
    <w:pPr>
      <w:pStyle w:val="Header"/>
      <w:rPr>
        <w:rStyle w:val="PageNumber"/>
        <w:noProof/>
        <w:sz w:val="18"/>
        <w:szCs w:val="18"/>
        <w:u w:val="single"/>
        <w:lang w:val="en-US"/>
      </w:rPr>
    </w:pPr>
  </w:p>
  <w:p w14:paraId="40A68E7A" w14:textId="77777777" w:rsidR="008C4663" w:rsidRPr="009C04EC" w:rsidRDefault="008C4663" w:rsidP="008C4663">
    <w:pPr>
      <w:pStyle w:val="Header"/>
      <w:tabs>
        <w:tab w:val="clear" w:pos="4513"/>
        <w:tab w:val="clear" w:pos="9026"/>
        <w:tab w:val="left" w:pos="7804"/>
        <w:tab w:val="right" w:pos="14572"/>
      </w:tabs>
      <w:rPr>
        <w:noProof/>
        <w:sz w:val="18"/>
        <w:szCs w:val="18"/>
        <w:u w:val="single"/>
        <w:lang w:val="en-US"/>
      </w:rPr>
    </w:pPr>
    <w:r w:rsidRPr="009C04EC">
      <w:rPr>
        <w:noProof/>
        <w:sz w:val="18"/>
        <w:szCs w:val="18"/>
        <w:u w:val="single"/>
        <w:lang w:val="en-US"/>
      </w:rPr>
      <w:tab/>
    </w:r>
    <w:r>
      <w:rPr>
        <w:noProof/>
        <w:sz w:val="18"/>
        <w:szCs w:val="18"/>
        <w:u w:val="single"/>
        <w:lang w:val="en-US"/>
      </w:rPr>
      <w:tab/>
    </w:r>
  </w:p>
  <w:p w14:paraId="50B4C4E5" w14:textId="77777777" w:rsidR="008C4663" w:rsidRPr="00FA3133" w:rsidRDefault="008C4663" w:rsidP="00FA3133">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F936EA" w14:textId="77777777" w:rsidR="007A70D8" w:rsidRPr="009C04EC" w:rsidRDefault="007A70D8" w:rsidP="00136C08">
    <w:pPr>
      <w:pStyle w:val="Header"/>
      <w:rPr>
        <w:rStyle w:val="PageNumber"/>
        <w:noProof/>
        <w:sz w:val="18"/>
        <w:szCs w:val="18"/>
        <w:u w:val="single"/>
        <w:lang w:val="en-US"/>
      </w:rPr>
    </w:pPr>
  </w:p>
  <w:p w14:paraId="19BC9477" w14:textId="77777777" w:rsidR="007A70D8" w:rsidRPr="009C04EC" w:rsidRDefault="007A70D8" w:rsidP="008C354A">
    <w:pPr>
      <w:pStyle w:val="Header"/>
      <w:tabs>
        <w:tab w:val="clear" w:pos="4513"/>
        <w:tab w:val="clear" w:pos="9026"/>
        <w:tab w:val="left" w:pos="8931"/>
        <w:tab w:val="left" w:pos="9498"/>
        <w:tab w:val="right" w:pos="14572"/>
      </w:tabs>
      <w:rPr>
        <w:noProof/>
        <w:sz w:val="18"/>
        <w:szCs w:val="18"/>
        <w:u w:val="single"/>
        <w:lang w:val="en-US"/>
      </w:rPr>
    </w:pPr>
    <w:r w:rsidRPr="009C04EC">
      <w:rPr>
        <w:noProof/>
        <w:sz w:val="18"/>
        <w:szCs w:val="18"/>
        <w:u w:val="single"/>
        <w:lang w:val="en-US"/>
      </w:rPr>
      <w:tab/>
    </w:r>
  </w:p>
  <w:p w14:paraId="72984A75" w14:textId="77777777" w:rsidR="007A70D8" w:rsidRPr="008C4663" w:rsidRDefault="007A70D8" w:rsidP="008C354A">
    <w:pPr>
      <w:pStyle w:val="Header"/>
    </w:pPr>
  </w:p>
  <w:p w14:paraId="576D514E" w14:textId="77777777" w:rsidR="007A70D8" w:rsidRDefault="007A70D8">
    <w:pPr>
      <w:pStyle w:val="BodyText"/>
      <w:spacing w:line="14" w:lineRule="auto"/>
      <w:rPr>
        <w:sz w:val="20"/>
      </w:rP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40B823" w14:textId="77777777" w:rsidR="008C4663" w:rsidRPr="009C04EC" w:rsidRDefault="008C4663" w:rsidP="008C4663">
    <w:pPr>
      <w:pStyle w:val="Header"/>
      <w:tabs>
        <w:tab w:val="clear" w:pos="4513"/>
        <w:tab w:val="clear" w:pos="9026"/>
        <w:tab w:val="left" w:pos="8931"/>
        <w:tab w:val="left" w:pos="9498"/>
        <w:tab w:val="right" w:pos="14572"/>
      </w:tabs>
      <w:rPr>
        <w:noProof/>
        <w:sz w:val="18"/>
        <w:szCs w:val="18"/>
        <w:u w:val="single"/>
        <w:lang w:val="en-US"/>
      </w:rPr>
    </w:pPr>
    <w:r w:rsidRPr="009C04EC">
      <w:rPr>
        <w:noProof/>
        <w:sz w:val="18"/>
        <w:szCs w:val="18"/>
        <w:u w:val="single"/>
        <w:lang w:val="en-US"/>
      </w:rPr>
      <w:tab/>
    </w:r>
  </w:p>
  <w:p w14:paraId="6912C0C8" w14:textId="77777777" w:rsidR="008C4663" w:rsidRPr="008C4663" w:rsidRDefault="008C4663" w:rsidP="008C4663">
    <w:pPr>
      <w:pStyle w:val="Heade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0EFBC2" w14:textId="77777777" w:rsidR="005C1446" w:rsidRPr="009C04EC" w:rsidRDefault="005C1446" w:rsidP="00AA752D">
    <w:pPr>
      <w:pStyle w:val="Header"/>
      <w:tabs>
        <w:tab w:val="clear" w:pos="4513"/>
        <w:tab w:val="clear" w:pos="9026"/>
        <w:tab w:val="left" w:pos="13608"/>
        <w:tab w:val="right" w:pos="14572"/>
      </w:tabs>
      <w:rPr>
        <w:noProof/>
        <w:sz w:val="18"/>
        <w:szCs w:val="18"/>
        <w:u w:val="single"/>
        <w:lang w:val="en-US"/>
      </w:rPr>
    </w:pPr>
    <w:r w:rsidRPr="009C04EC">
      <w:rPr>
        <w:noProof/>
        <w:sz w:val="18"/>
        <w:szCs w:val="18"/>
        <w:u w:val="single"/>
        <w:lang w:val="en-US"/>
      </w:rPr>
      <w:tab/>
    </w:r>
  </w:p>
  <w:p w14:paraId="20DD2E80" w14:textId="77777777" w:rsidR="005C1446" w:rsidRPr="008C4663" w:rsidRDefault="005C1446" w:rsidP="008C4663">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75DAD4" w14:textId="3ED19257" w:rsidR="0010537B" w:rsidRPr="00864FDC" w:rsidRDefault="0010537B" w:rsidP="007A70D8">
    <w:pPr>
      <w:pStyle w:val="Header"/>
      <w:tabs>
        <w:tab w:val="clear" w:pos="4513"/>
        <w:tab w:val="clear" w:pos="9026"/>
        <w:tab w:val="right" w:leader="underscore" w:pos="9072"/>
      </w:tabs>
      <w:rPr>
        <w:rFonts w:ascii="Times New Roman" w:hAnsi="Times New Roman" w:cs="Times New Roman"/>
        <w:sz w:val="20"/>
        <w:szCs w:val="20"/>
      </w:rPr>
    </w:pPr>
    <w:bookmarkStart w:id="169" w:name="_Hlk496261784"/>
    <w:bookmarkStart w:id="170" w:name="_Hlk496261785"/>
    <w:bookmarkStart w:id="171" w:name="_Hlk496261786"/>
    <w:bookmarkStart w:id="172" w:name="_Hlk502757728"/>
    <w:bookmarkStart w:id="173" w:name="_Hlk502757729"/>
    <w:bookmarkStart w:id="174" w:name="_Hlk502757738"/>
    <w:bookmarkStart w:id="175" w:name="_Hlk502757739"/>
    <w:bookmarkStart w:id="176" w:name="_Hlk30491084"/>
    <w:bookmarkStart w:id="177" w:name="_Hlk30491085"/>
    <w:bookmarkStart w:id="178" w:name="_Hlk63344778"/>
    <w:bookmarkStart w:id="179" w:name="_Hlk63344779"/>
    <w:bookmarkStart w:id="180" w:name="_Hlk63344780"/>
    <w:bookmarkStart w:id="181" w:name="_Hlk63344781"/>
    <w:r w:rsidRPr="00864FDC">
      <w:rPr>
        <w:rStyle w:val="PageNumber"/>
        <w:rFonts w:ascii="Times New Roman" w:hAnsi="Times New Roman" w:cs="Times New Roman"/>
        <w:sz w:val="20"/>
        <w:szCs w:val="20"/>
      </w:rPr>
      <w:tab/>
    </w:r>
    <w:bookmarkEnd w:id="169"/>
    <w:bookmarkEnd w:id="170"/>
    <w:bookmarkEnd w:id="171"/>
    <w:bookmarkEnd w:id="172"/>
    <w:bookmarkEnd w:id="173"/>
    <w:bookmarkEnd w:id="174"/>
    <w:bookmarkEnd w:id="175"/>
    <w:bookmarkEnd w:id="176"/>
    <w:bookmarkEnd w:id="177"/>
    <w:bookmarkEnd w:id="178"/>
    <w:bookmarkEnd w:id="179"/>
    <w:bookmarkEnd w:id="180"/>
    <w:bookmarkEnd w:id="181"/>
  </w:p>
  <w:p w14:paraId="522EA9E1" w14:textId="77777777" w:rsidR="006A12D1" w:rsidRDefault="006A12D1">
    <w:pPr>
      <w:pStyle w:val="BodyText"/>
      <w:spacing w:line="14" w:lineRule="auto"/>
      <w:rPr>
        <w:sz w:val="2"/>
      </w:rPr>
    </w:pP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F0FDE0" w14:textId="77777777" w:rsidR="005C1446" w:rsidRPr="009C04EC" w:rsidRDefault="005C1446" w:rsidP="008C4663">
    <w:pPr>
      <w:pStyle w:val="Header"/>
      <w:tabs>
        <w:tab w:val="clear" w:pos="4513"/>
        <w:tab w:val="clear" w:pos="9026"/>
        <w:tab w:val="left" w:pos="8931"/>
        <w:tab w:val="left" w:pos="9498"/>
        <w:tab w:val="right" w:pos="14572"/>
      </w:tabs>
      <w:rPr>
        <w:noProof/>
        <w:sz w:val="18"/>
        <w:szCs w:val="18"/>
        <w:u w:val="single"/>
        <w:lang w:val="en-US"/>
      </w:rPr>
    </w:pPr>
    <w:r w:rsidRPr="009C04EC">
      <w:rPr>
        <w:noProof/>
        <w:sz w:val="18"/>
        <w:szCs w:val="18"/>
        <w:u w:val="single"/>
        <w:lang w:val="en-US"/>
      </w:rPr>
      <w:tab/>
    </w:r>
  </w:p>
  <w:p w14:paraId="2E4877A8" w14:textId="77777777" w:rsidR="005C1446" w:rsidRPr="008C4663" w:rsidRDefault="005C1446" w:rsidP="008C466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474FBD"/>
    <w:multiLevelType w:val="hybridMultilevel"/>
    <w:tmpl w:val="91248C7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0E864B0"/>
    <w:multiLevelType w:val="hybridMultilevel"/>
    <w:tmpl w:val="935A4FF4"/>
    <w:lvl w:ilvl="0" w:tplc="AAD8D5D0">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0F74439"/>
    <w:multiLevelType w:val="hybridMultilevel"/>
    <w:tmpl w:val="01B6213A"/>
    <w:lvl w:ilvl="0" w:tplc="4F9EE814">
      <w:numFmt w:val="bullet"/>
      <w:lvlText w:val="-"/>
      <w:lvlJc w:val="left"/>
      <w:pPr>
        <w:ind w:left="720" w:hanging="360"/>
      </w:pPr>
      <w:rPr>
        <w:rFonts w:ascii="Arial" w:eastAsia="Arial" w:hAnsi="Arial" w:cs="Arial" w:hint="default"/>
        <w:b/>
        <w:bCs/>
        <w:i w:val="0"/>
        <w:iCs w:val="0"/>
        <w:spacing w:val="0"/>
        <w:w w:val="100"/>
        <w:sz w:val="16"/>
        <w:szCs w:val="16"/>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209334B"/>
    <w:multiLevelType w:val="hybridMultilevel"/>
    <w:tmpl w:val="075CB37A"/>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21048A9"/>
    <w:multiLevelType w:val="hybridMultilevel"/>
    <w:tmpl w:val="9E4C40A2"/>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2E36BE7"/>
    <w:multiLevelType w:val="hybridMultilevel"/>
    <w:tmpl w:val="890E7B9C"/>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02FD4D05"/>
    <w:multiLevelType w:val="hybridMultilevel"/>
    <w:tmpl w:val="F00E05BA"/>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03260091"/>
    <w:multiLevelType w:val="hybridMultilevel"/>
    <w:tmpl w:val="D068DF84"/>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05316481"/>
    <w:multiLevelType w:val="hybridMultilevel"/>
    <w:tmpl w:val="E4A401CE"/>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060C2F20"/>
    <w:multiLevelType w:val="hybridMultilevel"/>
    <w:tmpl w:val="52EA3FFA"/>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061A3C00"/>
    <w:multiLevelType w:val="hybridMultilevel"/>
    <w:tmpl w:val="273EB9AE"/>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06C60EC3"/>
    <w:multiLevelType w:val="hybridMultilevel"/>
    <w:tmpl w:val="43DC9FDA"/>
    <w:lvl w:ilvl="0" w:tplc="05F6FF26">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073E0A43"/>
    <w:multiLevelType w:val="hybridMultilevel"/>
    <w:tmpl w:val="BD08567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0ACB4485"/>
    <w:multiLevelType w:val="hybridMultilevel"/>
    <w:tmpl w:val="DB60B210"/>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0AE10FC5"/>
    <w:multiLevelType w:val="hybridMultilevel"/>
    <w:tmpl w:val="E2D83A6E"/>
    <w:lvl w:ilvl="0" w:tplc="FA72A386">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0B68434B"/>
    <w:multiLevelType w:val="hybridMultilevel"/>
    <w:tmpl w:val="C038CE2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0B6F5086"/>
    <w:multiLevelType w:val="hybridMultilevel"/>
    <w:tmpl w:val="F902836C"/>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0B9623C8"/>
    <w:multiLevelType w:val="hybridMultilevel"/>
    <w:tmpl w:val="B81EE156"/>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0BA74304"/>
    <w:multiLevelType w:val="hybridMultilevel"/>
    <w:tmpl w:val="1284941E"/>
    <w:lvl w:ilvl="0" w:tplc="0EEE25B6">
      <w:start w:val="1"/>
      <w:numFmt w:val="bullet"/>
      <w:lvlText w:val=""/>
      <w:lvlJc w:val="left"/>
      <w:pPr>
        <w:ind w:left="720" w:hanging="360"/>
      </w:pPr>
      <w:rPr>
        <w:rFonts w:ascii="Symbol" w:hAnsi="Symbol" w:hint="default"/>
        <w:color w:val="C8003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0C31674B"/>
    <w:multiLevelType w:val="hybridMultilevel"/>
    <w:tmpl w:val="7BF4ABB6"/>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0CA11DF1"/>
    <w:multiLevelType w:val="hybridMultilevel"/>
    <w:tmpl w:val="AB00CCDE"/>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0D3E2451"/>
    <w:multiLevelType w:val="hybridMultilevel"/>
    <w:tmpl w:val="FE64EC7A"/>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102060AA"/>
    <w:multiLevelType w:val="hybridMultilevel"/>
    <w:tmpl w:val="6D3E60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1073448F"/>
    <w:multiLevelType w:val="hybridMultilevel"/>
    <w:tmpl w:val="D58298E0"/>
    <w:lvl w:ilvl="0" w:tplc="4F9EE814">
      <w:numFmt w:val="bullet"/>
      <w:lvlText w:val="-"/>
      <w:lvlJc w:val="left"/>
      <w:pPr>
        <w:ind w:left="720" w:hanging="360"/>
      </w:pPr>
      <w:rPr>
        <w:rFonts w:ascii="Arial" w:eastAsia="Arial" w:hAnsi="Arial" w:cs="Arial" w:hint="default"/>
        <w:b/>
        <w:bCs/>
        <w:i w:val="0"/>
        <w:iCs w:val="0"/>
        <w:spacing w:val="0"/>
        <w:w w:val="100"/>
        <w:sz w:val="16"/>
        <w:szCs w:val="16"/>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11604836"/>
    <w:multiLevelType w:val="hybridMultilevel"/>
    <w:tmpl w:val="24042D4A"/>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12DE0E73"/>
    <w:multiLevelType w:val="hybridMultilevel"/>
    <w:tmpl w:val="E01062F0"/>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13A42B19"/>
    <w:multiLevelType w:val="hybridMultilevel"/>
    <w:tmpl w:val="3866FAD0"/>
    <w:lvl w:ilvl="0" w:tplc="B43626FA">
      <w:numFmt w:val="bullet"/>
      <w:lvlText w:val="o"/>
      <w:lvlJc w:val="left"/>
      <w:pPr>
        <w:ind w:left="865" w:hanging="360"/>
      </w:pPr>
      <w:rPr>
        <w:rFonts w:ascii="Courier New" w:eastAsia="Courier New" w:hAnsi="Courier New" w:cs="Courier New" w:hint="default"/>
        <w:b w:val="0"/>
        <w:bCs w:val="0"/>
        <w:i w:val="0"/>
        <w:iCs w:val="0"/>
        <w:color w:val="4F81BC"/>
        <w:spacing w:val="0"/>
        <w:w w:val="100"/>
        <w:sz w:val="18"/>
        <w:szCs w:val="18"/>
        <w:lang w:val="en-US" w:eastAsia="en-US" w:bidi="ar-SA"/>
      </w:rPr>
    </w:lvl>
    <w:lvl w:ilvl="1" w:tplc="93B61098">
      <w:numFmt w:val="bullet"/>
      <w:lvlText w:val="•"/>
      <w:lvlJc w:val="left"/>
      <w:pPr>
        <w:ind w:left="1556" w:hanging="360"/>
      </w:pPr>
      <w:rPr>
        <w:rFonts w:hint="default"/>
        <w:lang w:val="en-US" w:eastAsia="en-US" w:bidi="ar-SA"/>
      </w:rPr>
    </w:lvl>
    <w:lvl w:ilvl="2" w:tplc="FDF2E484">
      <w:numFmt w:val="bullet"/>
      <w:lvlText w:val="•"/>
      <w:lvlJc w:val="left"/>
      <w:pPr>
        <w:ind w:left="2253" w:hanging="360"/>
      </w:pPr>
      <w:rPr>
        <w:rFonts w:hint="default"/>
        <w:lang w:val="en-US" w:eastAsia="en-US" w:bidi="ar-SA"/>
      </w:rPr>
    </w:lvl>
    <w:lvl w:ilvl="3" w:tplc="4394DE3A">
      <w:numFmt w:val="bullet"/>
      <w:lvlText w:val="•"/>
      <w:lvlJc w:val="left"/>
      <w:pPr>
        <w:ind w:left="2950" w:hanging="360"/>
      </w:pPr>
      <w:rPr>
        <w:rFonts w:hint="default"/>
        <w:lang w:val="en-US" w:eastAsia="en-US" w:bidi="ar-SA"/>
      </w:rPr>
    </w:lvl>
    <w:lvl w:ilvl="4" w:tplc="F702CDD4">
      <w:numFmt w:val="bullet"/>
      <w:lvlText w:val="•"/>
      <w:lvlJc w:val="left"/>
      <w:pPr>
        <w:ind w:left="3647" w:hanging="360"/>
      </w:pPr>
      <w:rPr>
        <w:rFonts w:hint="default"/>
        <w:lang w:val="en-US" w:eastAsia="en-US" w:bidi="ar-SA"/>
      </w:rPr>
    </w:lvl>
    <w:lvl w:ilvl="5" w:tplc="E29E76D6">
      <w:numFmt w:val="bullet"/>
      <w:lvlText w:val="•"/>
      <w:lvlJc w:val="left"/>
      <w:pPr>
        <w:ind w:left="4344" w:hanging="360"/>
      </w:pPr>
      <w:rPr>
        <w:rFonts w:hint="default"/>
        <w:lang w:val="en-US" w:eastAsia="en-US" w:bidi="ar-SA"/>
      </w:rPr>
    </w:lvl>
    <w:lvl w:ilvl="6" w:tplc="6B504B1E">
      <w:numFmt w:val="bullet"/>
      <w:lvlText w:val="•"/>
      <w:lvlJc w:val="left"/>
      <w:pPr>
        <w:ind w:left="5041" w:hanging="360"/>
      </w:pPr>
      <w:rPr>
        <w:rFonts w:hint="default"/>
        <w:lang w:val="en-US" w:eastAsia="en-US" w:bidi="ar-SA"/>
      </w:rPr>
    </w:lvl>
    <w:lvl w:ilvl="7" w:tplc="2FF05DB8">
      <w:numFmt w:val="bullet"/>
      <w:lvlText w:val="•"/>
      <w:lvlJc w:val="left"/>
      <w:pPr>
        <w:ind w:left="5737" w:hanging="360"/>
      </w:pPr>
      <w:rPr>
        <w:rFonts w:hint="default"/>
        <w:lang w:val="en-US" w:eastAsia="en-US" w:bidi="ar-SA"/>
      </w:rPr>
    </w:lvl>
    <w:lvl w:ilvl="8" w:tplc="D44637C0">
      <w:numFmt w:val="bullet"/>
      <w:lvlText w:val="•"/>
      <w:lvlJc w:val="left"/>
      <w:pPr>
        <w:ind w:left="6434" w:hanging="360"/>
      </w:pPr>
      <w:rPr>
        <w:rFonts w:hint="default"/>
        <w:lang w:val="en-US" w:eastAsia="en-US" w:bidi="ar-SA"/>
      </w:rPr>
    </w:lvl>
  </w:abstractNum>
  <w:abstractNum w:abstractNumId="27" w15:restartNumberingAfterBreak="0">
    <w:nsid w:val="13FB41F9"/>
    <w:multiLevelType w:val="hybridMultilevel"/>
    <w:tmpl w:val="6E10F14A"/>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162410CE"/>
    <w:multiLevelType w:val="hybridMultilevel"/>
    <w:tmpl w:val="D80AA7FA"/>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192430A0"/>
    <w:multiLevelType w:val="hybridMultilevel"/>
    <w:tmpl w:val="728AA39E"/>
    <w:lvl w:ilvl="0" w:tplc="4F9EE814">
      <w:numFmt w:val="bullet"/>
      <w:lvlText w:val="-"/>
      <w:lvlJc w:val="left"/>
      <w:pPr>
        <w:ind w:left="1509" w:hanging="360"/>
      </w:pPr>
      <w:rPr>
        <w:rFonts w:ascii="Arial" w:eastAsia="Arial" w:hAnsi="Arial" w:cs="Arial" w:hint="default"/>
        <w:b/>
        <w:bCs/>
        <w:i w:val="0"/>
        <w:iCs w:val="0"/>
        <w:spacing w:val="0"/>
        <w:w w:val="100"/>
        <w:sz w:val="16"/>
        <w:szCs w:val="16"/>
        <w:lang w:val="en-US" w:eastAsia="en-US" w:bidi="ar-SA"/>
      </w:rPr>
    </w:lvl>
    <w:lvl w:ilvl="1" w:tplc="08090003" w:tentative="1">
      <w:start w:val="1"/>
      <w:numFmt w:val="bullet"/>
      <w:lvlText w:val="o"/>
      <w:lvlJc w:val="left"/>
      <w:pPr>
        <w:ind w:left="2229" w:hanging="360"/>
      </w:pPr>
      <w:rPr>
        <w:rFonts w:ascii="Courier New" w:hAnsi="Courier New" w:cs="Courier New" w:hint="default"/>
      </w:rPr>
    </w:lvl>
    <w:lvl w:ilvl="2" w:tplc="08090005" w:tentative="1">
      <w:start w:val="1"/>
      <w:numFmt w:val="bullet"/>
      <w:lvlText w:val=""/>
      <w:lvlJc w:val="left"/>
      <w:pPr>
        <w:ind w:left="2949" w:hanging="360"/>
      </w:pPr>
      <w:rPr>
        <w:rFonts w:ascii="Wingdings" w:hAnsi="Wingdings" w:hint="default"/>
      </w:rPr>
    </w:lvl>
    <w:lvl w:ilvl="3" w:tplc="08090001" w:tentative="1">
      <w:start w:val="1"/>
      <w:numFmt w:val="bullet"/>
      <w:lvlText w:val=""/>
      <w:lvlJc w:val="left"/>
      <w:pPr>
        <w:ind w:left="3669" w:hanging="360"/>
      </w:pPr>
      <w:rPr>
        <w:rFonts w:ascii="Symbol" w:hAnsi="Symbol" w:hint="default"/>
      </w:rPr>
    </w:lvl>
    <w:lvl w:ilvl="4" w:tplc="08090003" w:tentative="1">
      <w:start w:val="1"/>
      <w:numFmt w:val="bullet"/>
      <w:lvlText w:val="o"/>
      <w:lvlJc w:val="left"/>
      <w:pPr>
        <w:ind w:left="4389" w:hanging="360"/>
      </w:pPr>
      <w:rPr>
        <w:rFonts w:ascii="Courier New" w:hAnsi="Courier New" w:cs="Courier New" w:hint="default"/>
      </w:rPr>
    </w:lvl>
    <w:lvl w:ilvl="5" w:tplc="08090005" w:tentative="1">
      <w:start w:val="1"/>
      <w:numFmt w:val="bullet"/>
      <w:lvlText w:val=""/>
      <w:lvlJc w:val="left"/>
      <w:pPr>
        <w:ind w:left="5109" w:hanging="360"/>
      </w:pPr>
      <w:rPr>
        <w:rFonts w:ascii="Wingdings" w:hAnsi="Wingdings" w:hint="default"/>
      </w:rPr>
    </w:lvl>
    <w:lvl w:ilvl="6" w:tplc="08090001" w:tentative="1">
      <w:start w:val="1"/>
      <w:numFmt w:val="bullet"/>
      <w:lvlText w:val=""/>
      <w:lvlJc w:val="left"/>
      <w:pPr>
        <w:ind w:left="5829" w:hanging="360"/>
      </w:pPr>
      <w:rPr>
        <w:rFonts w:ascii="Symbol" w:hAnsi="Symbol" w:hint="default"/>
      </w:rPr>
    </w:lvl>
    <w:lvl w:ilvl="7" w:tplc="08090003" w:tentative="1">
      <w:start w:val="1"/>
      <w:numFmt w:val="bullet"/>
      <w:lvlText w:val="o"/>
      <w:lvlJc w:val="left"/>
      <w:pPr>
        <w:ind w:left="6549" w:hanging="360"/>
      </w:pPr>
      <w:rPr>
        <w:rFonts w:ascii="Courier New" w:hAnsi="Courier New" w:cs="Courier New" w:hint="default"/>
      </w:rPr>
    </w:lvl>
    <w:lvl w:ilvl="8" w:tplc="08090005" w:tentative="1">
      <w:start w:val="1"/>
      <w:numFmt w:val="bullet"/>
      <w:lvlText w:val=""/>
      <w:lvlJc w:val="left"/>
      <w:pPr>
        <w:ind w:left="7269" w:hanging="360"/>
      </w:pPr>
      <w:rPr>
        <w:rFonts w:ascii="Wingdings" w:hAnsi="Wingdings" w:hint="default"/>
      </w:rPr>
    </w:lvl>
  </w:abstractNum>
  <w:abstractNum w:abstractNumId="30" w15:restartNumberingAfterBreak="0">
    <w:nsid w:val="19435749"/>
    <w:multiLevelType w:val="hybridMultilevel"/>
    <w:tmpl w:val="C0A62908"/>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1A1E24BF"/>
    <w:multiLevelType w:val="hybridMultilevel"/>
    <w:tmpl w:val="DDB63B0E"/>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1A9E447C"/>
    <w:multiLevelType w:val="hybridMultilevel"/>
    <w:tmpl w:val="431612F2"/>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1C6E5CB8"/>
    <w:multiLevelType w:val="hybridMultilevel"/>
    <w:tmpl w:val="9A2E5C28"/>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1C90677D"/>
    <w:multiLevelType w:val="hybridMultilevel"/>
    <w:tmpl w:val="EBBE8BF6"/>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1D447D23"/>
    <w:multiLevelType w:val="hybridMultilevel"/>
    <w:tmpl w:val="F8FA3BEC"/>
    <w:lvl w:ilvl="0" w:tplc="4F9EE814">
      <w:numFmt w:val="bullet"/>
      <w:lvlText w:val="-"/>
      <w:lvlJc w:val="left"/>
      <w:pPr>
        <w:ind w:left="720" w:hanging="360"/>
      </w:pPr>
      <w:rPr>
        <w:rFonts w:ascii="Arial" w:eastAsia="Arial" w:hAnsi="Arial" w:cs="Arial" w:hint="default"/>
        <w:b/>
        <w:bCs/>
        <w:i w:val="0"/>
        <w:iCs w:val="0"/>
        <w:spacing w:val="0"/>
        <w:w w:val="100"/>
        <w:sz w:val="16"/>
        <w:szCs w:val="16"/>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1E961599"/>
    <w:multiLevelType w:val="hybridMultilevel"/>
    <w:tmpl w:val="80ACD8D6"/>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1F135538"/>
    <w:multiLevelType w:val="hybridMultilevel"/>
    <w:tmpl w:val="8E524CB8"/>
    <w:lvl w:ilvl="0" w:tplc="C82CCEEE">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21CB210A"/>
    <w:multiLevelType w:val="hybridMultilevel"/>
    <w:tmpl w:val="55F4DCF8"/>
    <w:lvl w:ilvl="0" w:tplc="A08C9E60">
      <w:numFmt w:val="bullet"/>
      <w:lvlText w:val=""/>
      <w:lvlJc w:val="left"/>
      <w:pPr>
        <w:ind w:left="827" w:hanging="360"/>
      </w:pPr>
      <w:rPr>
        <w:rFonts w:ascii="Symbol" w:eastAsia="Symbol" w:hAnsi="Symbol" w:cs="Symbol" w:hint="default"/>
        <w:b w:val="0"/>
        <w:bCs w:val="0"/>
        <w:i w:val="0"/>
        <w:iCs w:val="0"/>
        <w:color w:val="FFFFFF"/>
        <w:spacing w:val="0"/>
        <w:w w:val="99"/>
        <w:sz w:val="19"/>
        <w:szCs w:val="19"/>
        <w:lang w:val="en-US" w:eastAsia="en-US" w:bidi="ar-SA"/>
      </w:rPr>
    </w:lvl>
    <w:lvl w:ilvl="1" w:tplc="6C5469AE">
      <w:numFmt w:val="bullet"/>
      <w:lvlText w:val="•"/>
      <w:lvlJc w:val="left"/>
      <w:pPr>
        <w:ind w:left="1656" w:hanging="360"/>
      </w:pPr>
      <w:rPr>
        <w:rFonts w:hint="default"/>
        <w:lang w:val="en-US" w:eastAsia="en-US" w:bidi="ar-SA"/>
      </w:rPr>
    </w:lvl>
    <w:lvl w:ilvl="2" w:tplc="D1E01C9A">
      <w:numFmt w:val="bullet"/>
      <w:lvlText w:val="•"/>
      <w:lvlJc w:val="left"/>
      <w:pPr>
        <w:ind w:left="2492" w:hanging="360"/>
      </w:pPr>
      <w:rPr>
        <w:rFonts w:hint="default"/>
        <w:lang w:val="en-US" w:eastAsia="en-US" w:bidi="ar-SA"/>
      </w:rPr>
    </w:lvl>
    <w:lvl w:ilvl="3" w:tplc="A1189E96">
      <w:numFmt w:val="bullet"/>
      <w:lvlText w:val="•"/>
      <w:lvlJc w:val="left"/>
      <w:pPr>
        <w:ind w:left="3328" w:hanging="360"/>
      </w:pPr>
      <w:rPr>
        <w:rFonts w:hint="default"/>
        <w:lang w:val="en-US" w:eastAsia="en-US" w:bidi="ar-SA"/>
      </w:rPr>
    </w:lvl>
    <w:lvl w:ilvl="4" w:tplc="47D4F124">
      <w:numFmt w:val="bullet"/>
      <w:lvlText w:val="•"/>
      <w:lvlJc w:val="left"/>
      <w:pPr>
        <w:ind w:left="4164" w:hanging="360"/>
      </w:pPr>
      <w:rPr>
        <w:rFonts w:hint="default"/>
        <w:lang w:val="en-US" w:eastAsia="en-US" w:bidi="ar-SA"/>
      </w:rPr>
    </w:lvl>
    <w:lvl w:ilvl="5" w:tplc="8BB6604C">
      <w:numFmt w:val="bullet"/>
      <w:lvlText w:val="•"/>
      <w:lvlJc w:val="left"/>
      <w:pPr>
        <w:ind w:left="5000" w:hanging="360"/>
      </w:pPr>
      <w:rPr>
        <w:rFonts w:hint="default"/>
        <w:lang w:val="en-US" w:eastAsia="en-US" w:bidi="ar-SA"/>
      </w:rPr>
    </w:lvl>
    <w:lvl w:ilvl="6" w:tplc="B5E0C84C">
      <w:numFmt w:val="bullet"/>
      <w:lvlText w:val="•"/>
      <w:lvlJc w:val="left"/>
      <w:pPr>
        <w:ind w:left="5836" w:hanging="360"/>
      </w:pPr>
      <w:rPr>
        <w:rFonts w:hint="default"/>
        <w:lang w:val="en-US" w:eastAsia="en-US" w:bidi="ar-SA"/>
      </w:rPr>
    </w:lvl>
    <w:lvl w:ilvl="7" w:tplc="AE0C7388">
      <w:numFmt w:val="bullet"/>
      <w:lvlText w:val="•"/>
      <w:lvlJc w:val="left"/>
      <w:pPr>
        <w:ind w:left="6672" w:hanging="360"/>
      </w:pPr>
      <w:rPr>
        <w:rFonts w:hint="default"/>
        <w:lang w:val="en-US" w:eastAsia="en-US" w:bidi="ar-SA"/>
      </w:rPr>
    </w:lvl>
    <w:lvl w:ilvl="8" w:tplc="9A7E5792">
      <w:numFmt w:val="bullet"/>
      <w:lvlText w:val="•"/>
      <w:lvlJc w:val="left"/>
      <w:pPr>
        <w:ind w:left="7509" w:hanging="360"/>
      </w:pPr>
      <w:rPr>
        <w:rFonts w:hint="default"/>
        <w:lang w:val="en-US" w:eastAsia="en-US" w:bidi="ar-SA"/>
      </w:rPr>
    </w:lvl>
  </w:abstractNum>
  <w:abstractNum w:abstractNumId="39" w15:restartNumberingAfterBreak="0">
    <w:nsid w:val="22CC34FF"/>
    <w:multiLevelType w:val="hybridMultilevel"/>
    <w:tmpl w:val="D1A402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2341266F"/>
    <w:multiLevelType w:val="hybridMultilevel"/>
    <w:tmpl w:val="3264B5BE"/>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234C46C1"/>
    <w:multiLevelType w:val="hybridMultilevel"/>
    <w:tmpl w:val="DA3481DE"/>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23D72618"/>
    <w:multiLevelType w:val="hybridMultilevel"/>
    <w:tmpl w:val="457E40B6"/>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24EC3179"/>
    <w:multiLevelType w:val="hybridMultilevel"/>
    <w:tmpl w:val="EF9A85A4"/>
    <w:lvl w:ilvl="0" w:tplc="506A8ABA">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26B0555B"/>
    <w:multiLevelType w:val="hybridMultilevel"/>
    <w:tmpl w:val="787479B2"/>
    <w:lvl w:ilvl="0" w:tplc="4F9EE814">
      <w:numFmt w:val="bullet"/>
      <w:lvlText w:val="-"/>
      <w:lvlJc w:val="left"/>
      <w:pPr>
        <w:ind w:left="720" w:hanging="360"/>
      </w:pPr>
      <w:rPr>
        <w:rFonts w:ascii="Arial" w:eastAsia="Arial" w:hAnsi="Arial" w:cs="Arial" w:hint="default"/>
        <w:b/>
        <w:bCs/>
        <w:i w:val="0"/>
        <w:iCs w:val="0"/>
        <w:spacing w:val="0"/>
        <w:w w:val="100"/>
        <w:sz w:val="16"/>
        <w:szCs w:val="16"/>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5" w15:restartNumberingAfterBreak="0">
    <w:nsid w:val="293E7246"/>
    <w:multiLevelType w:val="hybridMultilevel"/>
    <w:tmpl w:val="8040943C"/>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2A0C5851"/>
    <w:multiLevelType w:val="hybridMultilevel"/>
    <w:tmpl w:val="B2702922"/>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2A5123CD"/>
    <w:multiLevelType w:val="hybridMultilevel"/>
    <w:tmpl w:val="64C2CDFA"/>
    <w:lvl w:ilvl="0" w:tplc="4F9EE814">
      <w:numFmt w:val="bullet"/>
      <w:lvlText w:val="-"/>
      <w:lvlJc w:val="left"/>
      <w:pPr>
        <w:ind w:left="720" w:hanging="360"/>
      </w:pPr>
      <w:rPr>
        <w:rFonts w:ascii="Arial" w:eastAsia="Arial" w:hAnsi="Arial" w:cs="Arial" w:hint="default"/>
        <w:b/>
        <w:bCs/>
        <w:i w:val="0"/>
        <w:iCs w:val="0"/>
        <w:spacing w:val="0"/>
        <w:w w:val="100"/>
        <w:sz w:val="16"/>
        <w:szCs w:val="16"/>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2A6B0264"/>
    <w:multiLevelType w:val="hybridMultilevel"/>
    <w:tmpl w:val="EDA0BC4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9" w15:restartNumberingAfterBreak="0">
    <w:nsid w:val="2A7055BB"/>
    <w:multiLevelType w:val="hybridMultilevel"/>
    <w:tmpl w:val="F5A6718C"/>
    <w:lvl w:ilvl="0" w:tplc="7F2AF9B0">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0" w15:restartNumberingAfterBreak="0">
    <w:nsid w:val="2AD977F0"/>
    <w:multiLevelType w:val="hybridMultilevel"/>
    <w:tmpl w:val="E3CA651A"/>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1" w15:restartNumberingAfterBreak="0">
    <w:nsid w:val="2C154E26"/>
    <w:multiLevelType w:val="hybridMultilevel"/>
    <w:tmpl w:val="A8D09E4A"/>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2CC1167B"/>
    <w:multiLevelType w:val="hybridMultilevel"/>
    <w:tmpl w:val="2B887E3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3" w15:restartNumberingAfterBreak="0">
    <w:nsid w:val="30392B93"/>
    <w:multiLevelType w:val="hybridMultilevel"/>
    <w:tmpl w:val="A524C84E"/>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4" w15:restartNumberingAfterBreak="0">
    <w:nsid w:val="30EB5DF6"/>
    <w:multiLevelType w:val="hybridMultilevel"/>
    <w:tmpl w:val="D81407C2"/>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5" w15:restartNumberingAfterBreak="0">
    <w:nsid w:val="32E24C2E"/>
    <w:multiLevelType w:val="hybridMultilevel"/>
    <w:tmpl w:val="755EF4E6"/>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6" w15:restartNumberingAfterBreak="0">
    <w:nsid w:val="34347741"/>
    <w:multiLevelType w:val="hybridMultilevel"/>
    <w:tmpl w:val="B582B91C"/>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7" w15:restartNumberingAfterBreak="0">
    <w:nsid w:val="34847B69"/>
    <w:multiLevelType w:val="hybridMultilevel"/>
    <w:tmpl w:val="EC7E5CC4"/>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8" w15:restartNumberingAfterBreak="0">
    <w:nsid w:val="348510C1"/>
    <w:multiLevelType w:val="hybridMultilevel"/>
    <w:tmpl w:val="E21CECB4"/>
    <w:lvl w:ilvl="0" w:tplc="34E209B2">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35A70D4E"/>
    <w:multiLevelType w:val="hybridMultilevel"/>
    <w:tmpl w:val="492A4032"/>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0" w15:restartNumberingAfterBreak="0">
    <w:nsid w:val="390B26FD"/>
    <w:multiLevelType w:val="hybridMultilevel"/>
    <w:tmpl w:val="F10260A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1" w15:restartNumberingAfterBreak="0">
    <w:nsid w:val="39B76DED"/>
    <w:multiLevelType w:val="hybridMultilevel"/>
    <w:tmpl w:val="B816D002"/>
    <w:lvl w:ilvl="0" w:tplc="4F9EE814">
      <w:numFmt w:val="bullet"/>
      <w:lvlText w:val="-"/>
      <w:lvlJc w:val="left"/>
      <w:pPr>
        <w:ind w:left="720" w:hanging="360"/>
      </w:pPr>
      <w:rPr>
        <w:rFonts w:ascii="Arial" w:eastAsia="Arial" w:hAnsi="Arial" w:cs="Arial" w:hint="default"/>
        <w:b/>
        <w:bCs/>
        <w:i w:val="0"/>
        <w:iCs w:val="0"/>
        <w:spacing w:val="0"/>
        <w:w w:val="100"/>
        <w:sz w:val="16"/>
        <w:szCs w:val="16"/>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2" w15:restartNumberingAfterBreak="0">
    <w:nsid w:val="3B4809C8"/>
    <w:multiLevelType w:val="hybridMultilevel"/>
    <w:tmpl w:val="6DB89DFA"/>
    <w:lvl w:ilvl="0" w:tplc="23D04624">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3" w15:restartNumberingAfterBreak="0">
    <w:nsid w:val="3C874D09"/>
    <w:multiLevelType w:val="hybridMultilevel"/>
    <w:tmpl w:val="2B6AEBB6"/>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4" w15:restartNumberingAfterBreak="0">
    <w:nsid w:val="3D9F3C19"/>
    <w:multiLevelType w:val="hybridMultilevel"/>
    <w:tmpl w:val="8B7A3A70"/>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5" w15:restartNumberingAfterBreak="0">
    <w:nsid w:val="3E3D7AEC"/>
    <w:multiLevelType w:val="hybridMultilevel"/>
    <w:tmpl w:val="1F787FA0"/>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6" w15:restartNumberingAfterBreak="0">
    <w:nsid w:val="408B4E09"/>
    <w:multiLevelType w:val="hybridMultilevel"/>
    <w:tmpl w:val="EAC637F2"/>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7" w15:restartNumberingAfterBreak="0">
    <w:nsid w:val="40F06997"/>
    <w:multiLevelType w:val="hybridMultilevel"/>
    <w:tmpl w:val="7E7CBEC2"/>
    <w:lvl w:ilvl="0" w:tplc="8B6C4E76">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8" w15:restartNumberingAfterBreak="0">
    <w:nsid w:val="456E5043"/>
    <w:multiLevelType w:val="hybridMultilevel"/>
    <w:tmpl w:val="A208A026"/>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9" w15:restartNumberingAfterBreak="0">
    <w:nsid w:val="45BB5E4A"/>
    <w:multiLevelType w:val="hybridMultilevel"/>
    <w:tmpl w:val="D75CA418"/>
    <w:lvl w:ilvl="0" w:tplc="08090003">
      <w:start w:val="1"/>
      <w:numFmt w:val="bullet"/>
      <w:lvlText w:val="o"/>
      <w:lvlJc w:val="left"/>
      <w:pPr>
        <w:ind w:left="720" w:hanging="360"/>
      </w:pPr>
      <w:rPr>
        <w:rFonts w:ascii="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0" w15:restartNumberingAfterBreak="0">
    <w:nsid w:val="46526DBA"/>
    <w:multiLevelType w:val="hybridMultilevel"/>
    <w:tmpl w:val="9B302990"/>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1" w15:restartNumberingAfterBreak="0">
    <w:nsid w:val="48930225"/>
    <w:multiLevelType w:val="hybridMultilevel"/>
    <w:tmpl w:val="94B2D66C"/>
    <w:lvl w:ilvl="0" w:tplc="94EEDD06">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2" w15:restartNumberingAfterBreak="0">
    <w:nsid w:val="49202467"/>
    <w:multiLevelType w:val="hybridMultilevel"/>
    <w:tmpl w:val="9850E066"/>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3" w15:restartNumberingAfterBreak="0">
    <w:nsid w:val="4A601624"/>
    <w:multiLevelType w:val="hybridMultilevel"/>
    <w:tmpl w:val="239C6B9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4" w15:restartNumberingAfterBreak="0">
    <w:nsid w:val="4C4C5593"/>
    <w:multiLevelType w:val="hybridMultilevel"/>
    <w:tmpl w:val="580050CA"/>
    <w:lvl w:ilvl="0" w:tplc="9E967708">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5" w15:restartNumberingAfterBreak="0">
    <w:nsid w:val="4EBB194E"/>
    <w:multiLevelType w:val="hybridMultilevel"/>
    <w:tmpl w:val="D5F6EAB4"/>
    <w:lvl w:ilvl="0" w:tplc="4F9EE814">
      <w:numFmt w:val="bullet"/>
      <w:lvlText w:val="-"/>
      <w:lvlJc w:val="left"/>
      <w:pPr>
        <w:ind w:left="720" w:hanging="360"/>
      </w:pPr>
      <w:rPr>
        <w:rFonts w:ascii="Arial" w:eastAsia="Arial" w:hAnsi="Arial" w:cs="Arial" w:hint="default"/>
        <w:b/>
        <w:bCs/>
        <w:i w:val="0"/>
        <w:iCs w:val="0"/>
        <w:spacing w:val="0"/>
        <w:w w:val="100"/>
        <w:sz w:val="16"/>
        <w:szCs w:val="16"/>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6" w15:restartNumberingAfterBreak="0">
    <w:nsid w:val="4F0E218E"/>
    <w:multiLevelType w:val="hybridMultilevel"/>
    <w:tmpl w:val="805E3F52"/>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7" w15:restartNumberingAfterBreak="0">
    <w:nsid w:val="4F77517D"/>
    <w:multiLevelType w:val="hybridMultilevel"/>
    <w:tmpl w:val="D80C06FE"/>
    <w:lvl w:ilvl="0" w:tplc="88709D1A">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8" w15:restartNumberingAfterBreak="0">
    <w:nsid w:val="51573F83"/>
    <w:multiLevelType w:val="hybridMultilevel"/>
    <w:tmpl w:val="9E84C4D2"/>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9" w15:restartNumberingAfterBreak="0">
    <w:nsid w:val="525259DD"/>
    <w:multiLevelType w:val="hybridMultilevel"/>
    <w:tmpl w:val="9D38E550"/>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0" w15:restartNumberingAfterBreak="0">
    <w:nsid w:val="52694203"/>
    <w:multiLevelType w:val="hybridMultilevel"/>
    <w:tmpl w:val="67140A20"/>
    <w:lvl w:ilvl="0" w:tplc="E5FC736E">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1" w15:restartNumberingAfterBreak="0">
    <w:nsid w:val="52D75536"/>
    <w:multiLevelType w:val="hybridMultilevel"/>
    <w:tmpl w:val="87BA8360"/>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2" w15:restartNumberingAfterBreak="0">
    <w:nsid w:val="539C5761"/>
    <w:multiLevelType w:val="hybridMultilevel"/>
    <w:tmpl w:val="78ACFB10"/>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3" w15:restartNumberingAfterBreak="0">
    <w:nsid w:val="54783895"/>
    <w:multiLevelType w:val="hybridMultilevel"/>
    <w:tmpl w:val="60225B3C"/>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4" w15:restartNumberingAfterBreak="0">
    <w:nsid w:val="54E21ACC"/>
    <w:multiLevelType w:val="hybridMultilevel"/>
    <w:tmpl w:val="7E108FFA"/>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5" w15:restartNumberingAfterBreak="0">
    <w:nsid w:val="54FF07BB"/>
    <w:multiLevelType w:val="hybridMultilevel"/>
    <w:tmpl w:val="082CD2F8"/>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6" w15:restartNumberingAfterBreak="0">
    <w:nsid w:val="565F33B6"/>
    <w:multiLevelType w:val="hybridMultilevel"/>
    <w:tmpl w:val="1804CC18"/>
    <w:lvl w:ilvl="0" w:tplc="4F9EE814">
      <w:numFmt w:val="bullet"/>
      <w:lvlText w:val="-"/>
      <w:lvlJc w:val="left"/>
      <w:pPr>
        <w:ind w:left="818" w:hanging="99"/>
      </w:pPr>
      <w:rPr>
        <w:rFonts w:ascii="Arial" w:eastAsia="Arial" w:hAnsi="Arial" w:cs="Arial" w:hint="default"/>
        <w:b/>
        <w:bCs/>
        <w:i w:val="0"/>
        <w:iCs w:val="0"/>
        <w:spacing w:val="0"/>
        <w:w w:val="100"/>
        <w:sz w:val="16"/>
        <w:szCs w:val="16"/>
        <w:lang w:val="en-US" w:eastAsia="en-US" w:bidi="ar-SA"/>
      </w:rPr>
    </w:lvl>
    <w:lvl w:ilvl="1" w:tplc="C90209B8">
      <w:numFmt w:val="bullet"/>
      <w:lvlText w:val="•"/>
      <w:lvlJc w:val="left"/>
      <w:pPr>
        <w:ind w:left="1271" w:hanging="99"/>
      </w:pPr>
      <w:rPr>
        <w:rFonts w:hint="default"/>
        <w:lang w:val="en-US" w:eastAsia="en-US" w:bidi="ar-SA"/>
      </w:rPr>
    </w:lvl>
    <w:lvl w:ilvl="2" w:tplc="2924C19C">
      <w:numFmt w:val="bullet"/>
      <w:lvlText w:val="•"/>
      <w:lvlJc w:val="left"/>
      <w:pPr>
        <w:ind w:left="1723" w:hanging="99"/>
      </w:pPr>
      <w:rPr>
        <w:rFonts w:hint="default"/>
        <w:lang w:val="en-US" w:eastAsia="en-US" w:bidi="ar-SA"/>
      </w:rPr>
    </w:lvl>
    <w:lvl w:ilvl="3" w:tplc="F328C684">
      <w:numFmt w:val="bullet"/>
      <w:lvlText w:val="•"/>
      <w:lvlJc w:val="left"/>
      <w:pPr>
        <w:ind w:left="2174" w:hanging="99"/>
      </w:pPr>
      <w:rPr>
        <w:rFonts w:hint="default"/>
        <w:lang w:val="en-US" w:eastAsia="en-US" w:bidi="ar-SA"/>
      </w:rPr>
    </w:lvl>
    <w:lvl w:ilvl="4" w:tplc="633692C6">
      <w:numFmt w:val="bullet"/>
      <w:lvlText w:val="•"/>
      <w:lvlJc w:val="left"/>
      <w:pPr>
        <w:ind w:left="2626" w:hanging="99"/>
      </w:pPr>
      <w:rPr>
        <w:rFonts w:hint="default"/>
        <w:lang w:val="en-US" w:eastAsia="en-US" w:bidi="ar-SA"/>
      </w:rPr>
    </w:lvl>
    <w:lvl w:ilvl="5" w:tplc="4A1C9352">
      <w:numFmt w:val="bullet"/>
      <w:lvlText w:val="•"/>
      <w:lvlJc w:val="left"/>
      <w:pPr>
        <w:ind w:left="3078" w:hanging="99"/>
      </w:pPr>
      <w:rPr>
        <w:rFonts w:hint="default"/>
        <w:lang w:val="en-US" w:eastAsia="en-US" w:bidi="ar-SA"/>
      </w:rPr>
    </w:lvl>
    <w:lvl w:ilvl="6" w:tplc="5C92AC22">
      <w:numFmt w:val="bullet"/>
      <w:lvlText w:val="•"/>
      <w:lvlJc w:val="left"/>
      <w:pPr>
        <w:ind w:left="3529" w:hanging="99"/>
      </w:pPr>
      <w:rPr>
        <w:rFonts w:hint="default"/>
        <w:lang w:val="en-US" w:eastAsia="en-US" w:bidi="ar-SA"/>
      </w:rPr>
    </w:lvl>
    <w:lvl w:ilvl="7" w:tplc="05C6CE56">
      <w:numFmt w:val="bullet"/>
      <w:lvlText w:val="•"/>
      <w:lvlJc w:val="left"/>
      <w:pPr>
        <w:ind w:left="3981" w:hanging="99"/>
      </w:pPr>
      <w:rPr>
        <w:rFonts w:hint="default"/>
        <w:lang w:val="en-US" w:eastAsia="en-US" w:bidi="ar-SA"/>
      </w:rPr>
    </w:lvl>
    <w:lvl w:ilvl="8" w:tplc="3D4CF314">
      <w:numFmt w:val="bullet"/>
      <w:lvlText w:val="•"/>
      <w:lvlJc w:val="left"/>
      <w:pPr>
        <w:ind w:left="4433" w:hanging="99"/>
      </w:pPr>
      <w:rPr>
        <w:rFonts w:hint="default"/>
        <w:lang w:val="en-US" w:eastAsia="en-US" w:bidi="ar-SA"/>
      </w:rPr>
    </w:lvl>
  </w:abstractNum>
  <w:abstractNum w:abstractNumId="87" w15:restartNumberingAfterBreak="0">
    <w:nsid w:val="57A405FF"/>
    <w:multiLevelType w:val="hybridMultilevel"/>
    <w:tmpl w:val="DB3AFACE"/>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8" w15:restartNumberingAfterBreak="0">
    <w:nsid w:val="57D840C2"/>
    <w:multiLevelType w:val="hybridMultilevel"/>
    <w:tmpl w:val="1D42D04A"/>
    <w:lvl w:ilvl="0" w:tplc="4C442176">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9" w15:restartNumberingAfterBreak="0">
    <w:nsid w:val="57F05E02"/>
    <w:multiLevelType w:val="hybridMultilevel"/>
    <w:tmpl w:val="980801C2"/>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0" w15:restartNumberingAfterBreak="0">
    <w:nsid w:val="58075916"/>
    <w:multiLevelType w:val="hybridMultilevel"/>
    <w:tmpl w:val="1D68857C"/>
    <w:lvl w:ilvl="0" w:tplc="4F9EE814">
      <w:numFmt w:val="bullet"/>
      <w:lvlText w:val="-"/>
      <w:lvlJc w:val="left"/>
      <w:pPr>
        <w:ind w:left="720" w:hanging="360"/>
      </w:pPr>
      <w:rPr>
        <w:rFonts w:ascii="Arial" w:eastAsia="Arial" w:hAnsi="Arial" w:cs="Arial" w:hint="default"/>
        <w:b/>
        <w:bCs/>
        <w:i w:val="0"/>
        <w:iCs w:val="0"/>
        <w:spacing w:val="0"/>
        <w:w w:val="100"/>
        <w:sz w:val="16"/>
        <w:szCs w:val="16"/>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1" w15:restartNumberingAfterBreak="0">
    <w:nsid w:val="58DE7B9C"/>
    <w:multiLevelType w:val="hybridMultilevel"/>
    <w:tmpl w:val="B6F09F44"/>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2" w15:restartNumberingAfterBreak="0">
    <w:nsid w:val="59E4509B"/>
    <w:multiLevelType w:val="hybridMultilevel"/>
    <w:tmpl w:val="06C064DC"/>
    <w:lvl w:ilvl="0" w:tplc="DDEAE4BA">
      <w:start w:val="1"/>
      <w:numFmt w:val="bullet"/>
      <w:lvlText w:val="o"/>
      <w:lvlJc w:val="left"/>
      <w:pPr>
        <w:ind w:left="720" w:hanging="360"/>
      </w:pPr>
      <w:rPr>
        <w:rFonts w:ascii="Courier New" w:hAnsi="Courier New" w:cs="Courier New" w:hint="default"/>
        <w:color w:val="FF000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3" w15:restartNumberingAfterBreak="0">
    <w:nsid w:val="5B547D28"/>
    <w:multiLevelType w:val="hybridMultilevel"/>
    <w:tmpl w:val="5A5AAA7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4" w15:restartNumberingAfterBreak="0">
    <w:nsid w:val="5C7136F9"/>
    <w:multiLevelType w:val="hybridMultilevel"/>
    <w:tmpl w:val="460216DE"/>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5" w15:restartNumberingAfterBreak="0">
    <w:nsid w:val="5C903D57"/>
    <w:multiLevelType w:val="hybridMultilevel"/>
    <w:tmpl w:val="0194D466"/>
    <w:lvl w:ilvl="0" w:tplc="0EEE25B6">
      <w:start w:val="1"/>
      <w:numFmt w:val="bullet"/>
      <w:lvlText w:val=""/>
      <w:lvlJc w:val="left"/>
      <w:pPr>
        <w:ind w:left="720" w:hanging="360"/>
      </w:pPr>
      <w:rPr>
        <w:rFonts w:ascii="Symbol" w:hAnsi="Symbol" w:hint="default"/>
        <w:color w:val="C8003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6" w15:restartNumberingAfterBreak="0">
    <w:nsid w:val="5F342056"/>
    <w:multiLevelType w:val="hybridMultilevel"/>
    <w:tmpl w:val="CC64D2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7" w15:restartNumberingAfterBreak="0">
    <w:nsid w:val="60F85D08"/>
    <w:multiLevelType w:val="hybridMultilevel"/>
    <w:tmpl w:val="5BB258B2"/>
    <w:lvl w:ilvl="0" w:tplc="3F52C1D2">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8" w15:restartNumberingAfterBreak="0">
    <w:nsid w:val="61A8260D"/>
    <w:multiLevelType w:val="hybridMultilevel"/>
    <w:tmpl w:val="69460338"/>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9" w15:restartNumberingAfterBreak="0">
    <w:nsid w:val="626750FD"/>
    <w:multiLevelType w:val="hybridMultilevel"/>
    <w:tmpl w:val="89BA2A62"/>
    <w:lvl w:ilvl="0" w:tplc="0EEE25B6">
      <w:start w:val="1"/>
      <w:numFmt w:val="bullet"/>
      <w:lvlText w:val=""/>
      <w:lvlJc w:val="left"/>
      <w:pPr>
        <w:ind w:left="720" w:hanging="360"/>
      </w:pPr>
      <w:rPr>
        <w:rFonts w:ascii="Symbol" w:hAnsi="Symbol" w:hint="default"/>
        <w:color w:val="C8003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0" w15:restartNumberingAfterBreak="0">
    <w:nsid w:val="62A812D0"/>
    <w:multiLevelType w:val="hybridMultilevel"/>
    <w:tmpl w:val="D290715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1" w15:restartNumberingAfterBreak="0">
    <w:nsid w:val="636F76F1"/>
    <w:multiLevelType w:val="hybridMultilevel"/>
    <w:tmpl w:val="87309E6E"/>
    <w:lvl w:ilvl="0" w:tplc="9E967708">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2" w15:restartNumberingAfterBreak="0">
    <w:nsid w:val="65815C11"/>
    <w:multiLevelType w:val="hybridMultilevel"/>
    <w:tmpl w:val="95E4CD68"/>
    <w:lvl w:ilvl="0" w:tplc="93B61098">
      <w:numFmt w:val="bullet"/>
      <w:lvlText w:val="•"/>
      <w:lvlJc w:val="left"/>
      <w:pPr>
        <w:ind w:left="720" w:hanging="360"/>
      </w:pPr>
      <w:rPr>
        <w:rFonts w:hint="default"/>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3" w15:restartNumberingAfterBreak="0">
    <w:nsid w:val="67347475"/>
    <w:multiLevelType w:val="hybridMultilevel"/>
    <w:tmpl w:val="0DF28082"/>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4" w15:restartNumberingAfterBreak="0">
    <w:nsid w:val="677070EE"/>
    <w:multiLevelType w:val="hybridMultilevel"/>
    <w:tmpl w:val="41B2CE7A"/>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5" w15:restartNumberingAfterBreak="0">
    <w:nsid w:val="67B3032C"/>
    <w:multiLevelType w:val="hybridMultilevel"/>
    <w:tmpl w:val="A6B026A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6" w15:restartNumberingAfterBreak="0">
    <w:nsid w:val="69F811B5"/>
    <w:multiLevelType w:val="hybridMultilevel"/>
    <w:tmpl w:val="16E48F2A"/>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7" w15:restartNumberingAfterBreak="0">
    <w:nsid w:val="6ACE1D32"/>
    <w:multiLevelType w:val="hybridMultilevel"/>
    <w:tmpl w:val="A0C6697A"/>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8" w15:restartNumberingAfterBreak="0">
    <w:nsid w:val="6B7944D9"/>
    <w:multiLevelType w:val="hybridMultilevel"/>
    <w:tmpl w:val="F7D2FCA8"/>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9" w15:restartNumberingAfterBreak="0">
    <w:nsid w:val="6C6B0EC9"/>
    <w:multiLevelType w:val="hybridMultilevel"/>
    <w:tmpl w:val="D71245BE"/>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0" w15:restartNumberingAfterBreak="0">
    <w:nsid w:val="6DAF2B65"/>
    <w:multiLevelType w:val="hybridMultilevel"/>
    <w:tmpl w:val="1DC206C8"/>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1" w15:restartNumberingAfterBreak="0">
    <w:nsid w:val="6E660DA1"/>
    <w:multiLevelType w:val="hybridMultilevel"/>
    <w:tmpl w:val="FE164F4A"/>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2" w15:restartNumberingAfterBreak="0">
    <w:nsid w:val="6EFC7EED"/>
    <w:multiLevelType w:val="hybridMultilevel"/>
    <w:tmpl w:val="D0A60F92"/>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3" w15:restartNumberingAfterBreak="0">
    <w:nsid w:val="70F2450D"/>
    <w:multiLevelType w:val="hybridMultilevel"/>
    <w:tmpl w:val="868885F4"/>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4" w15:restartNumberingAfterBreak="0">
    <w:nsid w:val="7269015F"/>
    <w:multiLevelType w:val="hybridMultilevel"/>
    <w:tmpl w:val="A34AFB1C"/>
    <w:lvl w:ilvl="0" w:tplc="4F9EE814">
      <w:numFmt w:val="bullet"/>
      <w:lvlText w:val="-"/>
      <w:lvlJc w:val="left"/>
      <w:pPr>
        <w:ind w:left="720" w:hanging="360"/>
      </w:pPr>
      <w:rPr>
        <w:rFonts w:ascii="Arial" w:eastAsia="Arial" w:hAnsi="Arial" w:cs="Arial" w:hint="default"/>
        <w:b/>
        <w:bCs/>
        <w:i w:val="0"/>
        <w:iCs w:val="0"/>
        <w:spacing w:val="0"/>
        <w:w w:val="100"/>
        <w:sz w:val="16"/>
        <w:szCs w:val="16"/>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5" w15:restartNumberingAfterBreak="0">
    <w:nsid w:val="732C2D43"/>
    <w:multiLevelType w:val="hybridMultilevel"/>
    <w:tmpl w:val="BD0851E0"/>
    <w:lvl w:ilvl="0" w:tplc="6EE6E99A">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6" w15:restartNumberingAfterBreak="0">
    <w:nsid w:val="739B433E"/>
    <w:multiLevelType w:val="hybridMultilevel"/>
    <w:tmpl w:val="D8AA9D68"/>
    <w:lvl w:ilvl="0" w:tplc="0EEE25B6">
      <w:start w:val="1"/>
      <w:numFmt w:val="bullet"/>
      <w:lvlText w:val=""/>
      <w:lvlJc w:val="left"/>
      <w:pPr>
        <w:ind w:left="720" w:hanging="360"/>
      </w:pPr>
      <w:rPr>
        <w:rFonts w:ascii="Symbol" w:hAnsi="Symbol" w:hint="default"/>
        <w:color w:val="C8003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7" w15:restartNumberingAfterBreak="0">
    <w:nsid w:val="76696E5B"/>
    <w:multiLevelType w:val="hybridMultilevel"/>
    <w:tmpl w:val="EABA5F9E"/>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8" w15:restartNumberingAfterBreak="0">
    <w:nsid w:val="767B2919"/>
    <w:multiLevelType w:val="hybridMultilevel"/>
    <w:tmpl w:val="A77241D6"/>
    <w:lvl w:ilvl="0" w:tplc="8EB8CD1C">
      <w:start w:val="1"/>
      <w:numFmt w:val="bullet"/>
      <w:lvlText w:val="̶"/>
      <w:lvlJc w:val="left"/>
      <w:pPr>
        <w:ind w:left="720" w:hanging="360"/>
      </w:pPr>
      <w:rPr>
        <w:rFonts w:ascii="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9" w15:restartNumberingAfterBreak="0">
    <w:nsid w:val="76C81E8A"/>
    <w:multiLevelType w:val="hybridMultilevel"/>
    <w:tmpl w:val="AA0C37B0"/>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0" w15:restartNumberingAfterBreak="0">
    <w:nsid w:val="776B0A02"/>
    <w:multiLevelType w:val="hybridMultilevel"/>
    <w:tmpl w:val="28967E88"/>
    <w:lvl w:ilvl="0" w:tplc="4F9EE814">
      <w:numFmt w:val="bullet"/>
      <w:lvlText w:val="-"/>
      <w:lvlJc w:val="left"/>
      <w:pPr>
        <w:ind w:left="720" w:hanging="360"/>
      </w:pPr>
      <w:rPr>
        <w:rFonts w:ascii="Arial" w:eastAsia="Arial" w:hAnsi="Arial" w:cs="Arial" w:hint="default"/>
        <w:b/>
        <w:bCs/>
        <w:i w:val="0"/>
        <w:iCs w:val="0"/>
        <w:spacing w:val="0"/>
        <w:w w:val="100"/>
        <w:sz w:val="16"/>
        <w:szCs w:val="16"/>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1" w15:restartNumberingAfterBreak="0">
    <w:nsid w:val="77E25CCD"/>
    <w:multiLevelType w:val="hybridMultilevel"/>
    <w:tmpl w:val="CB784BBC"/>
    <w:lvl w:ilvl="0" w:tplc="4F9EE814">
      <w:numFmt w:val="bullet"/>
      <w:lvlText w:val="-"/>
      <w:lvlJc w:val="left"/>
      <w:pPr>
        <w:ind w:left="720" w:hanging="360"/>
      </w:pPr>
      <w:rPr>
        <w:rFonts w:ascii="Arial" w:eastAsia="Arial" w:hAnsi="Arial" w:cs="Arial" w:hint="default"/>
        <w:b/>
        <w:bCs/>
        <w:i w:val="0"/>
        <w:iCs w:val="0"/>
        <w:spacing w:val="0"/>
        <w:w w:val="100"/>
        <w:sz w:val="16"/>
        <w:szCs w:val="16"/>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2" w15:restartNumberingAfterBreak="0">
    <w:nsid w:val="783A2AB9"/>
    <w:multiLevelType w:val="hybridMultilevel"/>
    <w:tmpl w:val="91062652"/>
    <w:lvl w:ilvl="0" w:tplc="4F9EE814">
      <w:numFmt w:val="bullet"/>
      <w:lvlText w:val="-"/>
      <w:lvlJc w:val="left"/>
      <w:pPr>
        <w:ind w:left="720" w:hanging="360"/>
      </w:pPr>
      <w:rPr>
        <w:rFonts w:ascii="Arial" w:eastAsia="Arial" w:hAnsi="Arial" w:cs="Arial" w:hint="default"/>
        <w:b/>
        <w:bCs/>
        <w:i w:val="0"/>
        <w:iCs w:val="0"/>
        <w:spacing w:val="0"/>
        <w:w w:val="100"/>
        <w:sz w:val="16"/>
        <w:szCs w:val="16"/>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3" w15:restartNumberingAfterBreak="0">
    <w:nsid w:val="7A6D6AF2"/>
    <w:multiLevelType w:val="hybridMultilevel"/>
    <w:tmpl w:val="E4A64864"/>
    <w:lvl w:ilvl="0" w:tplc="9048BDCE">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4" w15:restartNumberingAfterBreak="0">
    <w:nsid w:val="7CDF5C03"/>
    <w:multiLevelType w:val="hybridMultilevel"/>
    <w:tmpl w:val="6128BC3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5" w15:restartNumberingAfterBreak="0">
    <w:nsid w:val="7DC1248D"/>
    <w:multiLevelType w:val="hybridMultilevel"/>
    <w:tmpl w:val="C9A69F2C"/>
    <w:lvl w:ilvl="0" w:tplc="13AC14AA">
      <w:start w:val="1"/>
      <w:numFmt w:val="bullet"/>
      <w:lvlText w:val=""/>
      <w:lvlJc w:val="left"/>
      <w:pPr>
        <w:ind w:left="720" w:hanging="360"/>
      </w:pPr>
      <w:rPr>
        <w:rFonts w:ascii="Symbol" w:hAnsi="Symbol" w:hint="default"/>
        <w:color w:val="B44646"/>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6" w15:restartNumberingAfterBreak="0">
    <w:nsid w:val="7DE345B5"/>
    <w:multiLevelType w:val="hybridMultilevel"/>
    <w:tmpl w:val="E60CF0E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7" w15:restartNumberingAfterBreak="0">
    <w:nsid w:val="7DF86952"/>
    <w:multiLevelType w:val="hybridMultilevel"/>
    <w:tmpl w:val="2CECACFC"/>
    <w:lvl w:ilvl="0" w:tplc="7C5C5C0E">
      <w:start w:val="1"/>
      <w:numFmt w:val="bullet"/>
      <w:lvlText w:val=""/>
      <w:lvlJc w:val="left"/>
      <w:pPr>
        <w:ind w:left="720" w:hanging="360"/>
      </w:pPr>
      <w:rPr>
        <w:rFonts w:ascii="Symbol" w:hAnsi="Symbol" w:hint="default"/>
        <w:color w:val="BA78A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8" w15:restartNumberingAfterBreak="0">
    <w:nsid w:val="7FB92BFC"/>
    <w:multiLevelType w:val="hybridMultilevel"/>
    <w:tmpl w:val="2CA6422C"/>
    <w:lvl w:ilvl="0" w:tplc="1728B3F8">
      <w:numFmt w:val="bullet"/>
      <w:lvlText w:val="o"/>
      <w:lvlJc w:val="left"/>
      <w:pPr>
        <w:ind w:left="720" w:hanging="360"/>
      </w:pPr>
      <w:rPr>
        <w:rFonts w:ascii="Courier New" w:eastAsia="Courier New" w:hAnsi="Courier New" w:cs="Courier New" w:hint="default"/>
        <w:b w:val="0"/>
        <w:bCs w:val="0"/>
        <w:i w:val="0"/>
        <w:iCs w:val="0"/>
        <w:color w:val="808080" w:themeColor="background1" w:themeShade="80"/>
        <w:spacing w:val="0"/>
        <w:w w:val="100"/>
        <w:sz w:val="18"/>
        <w:szCs w:val="18"/>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9" w15:restartNumberingAfterBreak="0">
    <w:nsid w:val="7FF94201"/>
    <w:multiLevelType w:val="hybridMultilevel"/>
    <w:tmpl w:val="CCD0DE1C"/>
    <w:lvl w:ilvl="0" w:tplc="4F9EE814">
      <w:numFmt w:val="bullet"/>
      <w:lvlText w:val="-"/>
      <w:lvlJc w:val="left"/>
      <w:pPr>
        <w:ind w:left="720" w:hanging="360"/>
      </w:pPr>
      <w:rPr>
        <w:rFonts w:ascii="Arial" w:eastAsia="Arial" w:hAnsi="Arial" w:cs="Arial" w:hint="default"/>
        <w:b/>
        <w:bCs/>
        <w:i w:val="0"/>
        <w:iCs w:val="0"/>
        <w:spacing w:val="0"/>
        <w:w w:val="100"/>
        <w:sz w:val="16"/>
        <w:szCs w:val="16"/>
        <w:lang w:val="en-US"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504977295">
    <w:abstractNumId w:val="26"/>
  </w:num>
  <w:num w:numId="2" w16cid:durableId="13386340">
    <w:abstractNumId w:val="86"/>
  </w:num>
  <w:num w:numId="3" w16cid:durableId="1082414146">
    <w:abstractNumId w:val="38"/>
  </w:num>
  <w:num w:numId="4" w16cid:durableId="1524981058">
    <w:abstractNumId w:val="112"/>
  </w:num>
  <w:num w:numId="5" w16cid:durableId="1715083780">
    <w:abstractNumId w:val="70"/>
  </w:num>
  <w:num w:numId="6" w16cid:durableId="1964075665">
    <w:abstractNumId w:val="29"/>
  </w:num>
  <w:num w:numId="7" w16cid:durableId="1214002325">
    <w:abstractNumId w:val="127"/>
  </w:num>
  <w:num w:numId="8" w16cid:durableId="2064786729">
    <w:abstractNumId w:val="98"/>
  </w:num>
  <w:num w:numId="9" w16cid:durableId="1285621825">
    <w:abstractNumId w:val="82"/>
  </w:num>
  <w:num w:numId="10" w16cid:durableId="1633906082">
    <w:abstractNumId w:val="66"/>
  </w:num>
  <w:num w:numId="11" w16cid:durableId="1970280027">
    <w:abstractNumId w:val="94"/>
  </w:num>
  <w:num w:numId="12" w16cid:durableId="147089349">
    <w:abstractNumId w:val="56"/>
  </w:num>
  <w:num w:numId="13" w16cid:durableId="669985461">
    <w:abstractNumId w:val="42"/>
  </w:num>
  <w:num w:numId="14" w16cid:durableId="1496532950">
    <w:abstractNumId w:val="28"/>
  </w:num>
  <w:num w:numId="15" w16cid:durableId="2071225130">
    <w:abstractNumId w:val="21"/>
  </w:num>
  <w:num w:numId="16" w16cid:durableId="1709797255">
    <w:abstractNumId w:val="83"/>
  </w:num>
  <w:num w:numId="17" w16cid:durableId="1746798060">
    <w:abstractNumId w:val="113"/>
  </w:num>
  <w:num w:numId="18" w16cid:durableId="461457735">
    <w:abstractNumId w:val="109"/>
  </w:num>
  <w:num w:numId="19" w16cid:durableId="1866559276">
    <w:abstractNumId w:val="55"/>
  </w:num>
  <w:num w:numId="20" w16cid:durableId="879056755">
    <w:abstractNumId w:val="45"/>
  </w:num>
  <w:num w:numId="21" w16cid:durableId="1993408640">
    <w:abstractNumId w:val="101"/>
  </w:num>
  <w:num w:numId="22" w16cid:durableId="1458526425">
    <w:abstractNumId w:val="74"/>
  </w:num>
  <w:num w:numId="23" w16cid:durableId="1169373523">
    <w:abstractNumId w:val="108"/>
  </w:num>
  <w:num w:numId="24" w16cid:durableId="474571435">
    <w:abstractNumId w:val="24"/>
  </w:num>
  <w:num w:numId="25" w16cid:durableId="270092035">
    <w:abstractNumId w:val="116"/>
  </w:num>
  <w:num w:numId="26" w16cid:durableId="2096658495">
    <w:abstractNumId w:val="87"/>
  </w:num>
  <w:num w:numId="27" w16cid:durableId="747923816">
    <w:abstractNumId w:val="9"/>
  </w:num>
  <w:num w:numId="28" w16cid:durableId="1016687440">
    <w:abstractNumId w:val="32"/>
  </w:num>
  <w:num w:numId="29" w16cid:durableId="604506373">
    <w:abstractNumId w:val="64"/>
  </w:num>
  <w:num w:numId="30" w16cid:durableId="1271812387">
    <w:abstractNumId w:val="117"/>
  </w:num>
  <w:num w:numId="31" w16cid:durableId="718864964">
    <w:abstractNumId w:val="12"/>
  </w:num>
  <w:num w:numId="32" w16cid:durableId="1216159199">
    <w:abstractNumId w:val="37"/>
  </w:num>
  <w:num w:numId="33" w16cid:durableId="40831644">
    <w:abstractNumId w:val="59"/>
  </w:num>
  <w:num w:numId="34" w16cid:durableId="1759599846">
    <w:abstractNumId w:val="36"/>
  </w:num>
  <w:num w:numId="35" w16cid:durableId="327711525">
    <w:abstractNumId w:val="125"/>
  </w:num>
  <w:num w:numId="36" w16cid:durableId="427426915">
    <w:abstractNumId w:val="128"/>
  </w:num>
  <w:num w:numId="37" w16cid:durableId="346255048">
    <w:abstractNumId w:val="77"/>
  </w:num>
  <w:num w:numId="38" w16cid:durableId="825319344">
    <w:abstractNumId w:val="58"/>
  </w:num>
  <w:num w:numId="39" w16cid:durableId="222958642">
    <w:abstractNumId w:val="5"/>
  </w:num>
  <w:num w:numId="40" w16cid:durableId="973102556">
    <w:abstractNumId w:val="1"/>
  </w:num>
  <w:num w:numId="41" w16cid:durableId="829247299">
    <w:abstractNumId w:val="14"/>
  </w:num>
  <w:num w:numId="42" w16cid:durableId="1532106466">
    <w:abstractNumId w:val="19"/>
  </w:num>
  <w:num w:numId="43" w16cid:durableId="1268999779">
    <w:abstractNumId w:val="62"/>
  </w:num>
  <w:num w:numId="44" w16cid:durableId="1732653814">
    <w:abstractNumId w:val="80"/>
  </w:num>
  <w:num w:numId="45" w16cid:durableId="1349942229">
    <w:abstractNumId w:val="95"/>
  </w:num>
  <w:num w:numId="46" w16cid:durableId="1230850251">
    <w:abstractNumId w:val="88"/>
  </w:num>
  <w:num w:numId="47" w16cid:durableId="381176821">
    <w:abstractNumId w:val="49"/>
  </w:num>
  <w:num w:numId="48" w16cid:durableId="809788555">
    <w:abstractNumId w:val="123"/>
  </w:num>
  <w:num w:numId="49" w16cid:durableId="401028719">
    <w:abstractNumId w:val="115"/>
  </w:num>
  <w:num w:numId="50" w16cid:durableId="1202789827">
    <w:abstractNumId w:val="18"/>
  </w:num>
  <w:num w:numId="51" w16cid:durableId="1056272011">
    <w:abstractNumId w:val="43"/>
  </w:num>
  <w:num w:numId="52" w16cid:durableId="2109351506">
    <w:abstractNumId w:val="67"/>
  </w:num>
  <w:num w:numId="53" w16cid:durableId="1417435991">
    <w:abstractNumId w:val="99"/>
  </w:num>
  <w:num w:numId="54" w16cid:durableId="1651211504">
    <w:abstractNumId w:val="84"/>
  </w:num>
  <w:num w:numId="55" w16cid:durableId="677970995">
    <w:abstractNumId w:val="76"/>
  </w:num>
  <w:num w:numId="56" w16cid:durableId="158812203">
    <w:abstractNumId w:val="110"/>
  </w:num>
  <w:num w:numId="57" w16cid:durableId="834805224">
    <w:abstractNumId w:val="13"/>
  </w:num>
  <w:num w:numId="58" w16cid:durableId="522013116">
    <w:abstractNumId w:val="8"/>
  </w:num>
  <w:num w:numId="59" w16cid:durableId="775755541">
    <w:abstractNumId w:val="50"/>
  </w:num>
  <w:num w:numId="60" w16cid:durableId="203446671">
    <w:abstractNumId w:val="4"/>
  </w:num>
  <w:num w:numId="61" w16cid:durableId="264848324">
    <w:abstractNumId w:val="11"/>
  </w:num>
  <w:num w:numId="62" w16cid:durableId="2013868159">
    <w:abstractNumId w:val="41"/>
  </w:num>
  <w:num w:numId="63" w16cid:durableId="1339427625">
    <w:abstractNumId w:val="97"/>
  </w:num>
  <w:num w:numId="64" w16cid:durableId="1673797080">
    <w:abstractNumId w:val="46"/>
  </w:num>
  <w:num w:numId="65" w16cid:durableId="1841969992">
    <w:abstractNumId w:val="16"/>
  </w:num>
  <w:num w:numId="66" w16cid:durableId="367730313">
    <w:abstractNumId w:val="33"/>
  </w:num>
  <w:num w:numId="67" w16cid:durableId="57434896">
    <w:abstractNumId w:val="54"/>
  </w:num>
  <w:num w:numId="68" w16cid:durableId="946616098">
    <w:abstractNumId w:val="81"/>
  </w:num>
  <w:num w:numId="69" w16cid:durableId="1981592">
    <w:abstractNumId w:val="71"/>
  </w:num>
  <w:num w:numId="70" w16cid:durableId="65230978">
    <w:abstractNumId w:val="72"/>
  </w:num>
  <w:num w:numId="71" w16cid:durableId="2118525889">
    <w:abstractNumId w:val="102"/>
  </w:num>
  <w:num w:numId="72" w16cid:durableId="321474791">
    <w:abstractNumId w:val="3"/>
  </w:num>
  <w:num w:numId="73" w16cid:durableId="1568345213">
    <w:abstractNumId w:val="69"/>
  </w:num>
  <w:num w:numId="74" w16cid:durableId="618873611">
    <w:abstractNumId w:val="53"/>
  </w:num>
  <w:num w:numId="75" w16cid:durableId="1801992095">
    <w:abstractNumId w:val="10"/>
  </w:num>
  <w:num w:numId="76" w16cid:durableId="393705571">
    <w:abstractNumId w:val="65"/>
  </w:num>
  <w:num w:numId="77" w16cid:durableId="1112434655">
    <w:abstractNumId w:val="57"/>
  </w:num>
  <w:num w:numId="78" w16cid:durableId="518742747">
    <w:abstractNumId w:val="68"/>
  </w:num>
  <w:num w:numId="79" w16cid:durableId="955449963">
    <w:abstractNumId w:val="119"/>
  </w:num>
  <w:num w:numId="80" w16cid:durableId="469714156">
    <w:abstractNumId w:val="104"/>
  </w:num>
  <w:num w:numId="81" w16cid:durableId="1135950483">
    <w:abstractNumId w:val="73"/>
  </w:num>
  <w:num w:numId="82" w16cid:durableId="244539779">
    <w:abstractNumId w:val="30"/>
  </w:num>
  <w:num w:numId="83" w16cid:durableId="805851580">
    <w:abstractNumId w:val="85"/>
  </w:num>
  <w:num w:numId="84" w16cid:durableId="1415399824">
    <w:abstractNumId w:val="78"/>
  </w:num>
  <w:num w:numId="85" w16cid:durableId="252084200">
    <w:abstractNumId w:val="63"/>
  </w:num>
  <w:num w:numId="86" w16cid:durableId="1449818043">
    <w:abstractNumId w:val="39"/>
  </w:num>
  <w:num w:numId="87" w16cid:durableId="1155491133">
    <w:abstractNumId w:val="34"/>
  </w:num>
  <w:num w:numId="88" w16cid:durableId="1826781332">
    <w:abstractNumId w:val="40"/>
  </w:num>
  <w:num w:numId="89" w16cid:durableId="1080904675">
    <w:abstractNumId w:val="122"/>
  </w:num>
  <w:num w:numId="90" w16cid:durableId="1096170946">
    <w:abstractNumId w:val="106"/>
  </w:num>
  <w:num w:numId="91" w16cid:durableId="1058284399">
    <w:abstractNumId w:val="7"/>
  </w:num>
  <w:num w:numId="92" w16cid:durableId="1387725870">
    <w:abstractNumId w:val="25"/>
  </w:num>
  <w:num w:numId="93" w16cid:durableId="1327778854">
    <w:abstractNumId w:val="31"/>
  </w:num>
  <w:num w:numId="94" w16cid:durableId="1697998943">
    <w:abstractNumId w:val="91"/>
  </w:num>
  <w:num w:numId="95" w16cid:durableId="529033554">
    <w:abstractNumId w:val="51"/>
  </w:num>
  <w:num w:numId="96" w16cid:durableId="1938827769">
    <w:abstractNumId w:val="6"/>
  </w:num>
  <w:num w:numId="97" w16cid:durableId="1164973226">
    <w:abstractNumId w:val="107"/>
  </w:num>
  <w:num w:numId="98" w16cid:durableId="1642731141">
    <w:abstractNumId w:val="48"/>
  </w:num>
  <w:num w:numId="99" w16cid:durableId="1428580759">
    <w:abstractNumId w:val="17"/>
  </w:num>
  <w:num w:numId="100" w16cid:durableId="1161116727">
    <w:abstractNumId w:val="89"/>
  </w:num>
  <w:num w:numId="101" w16cid:durableId="1695181955">
    <w:abstractNumId w:val="52"/>
  </w:num>
  <w:num w:numId="102" w16cid:durableId="1127577651">
    <w:abstractNumId w:val="22"/>
  </w:num>
  <w:num w:numId="103" w16cid:durableId="183327643">
    <w:abstractNumId w:val="0"/>
  </w:num>
  <w:num w:numId="104" w16cid:durableId="1124470260">
    <w:abstractNumId w:val="15"/>
  </w:num>
  <w:num w:numId="105" w16cid:durableId="622886415">
    <w:abstractNumId w:val="92"/>
  </w:num>
  <w:num w:numId="106" w16cid:durableId="1851606166">
    <w:abstractNumId w:val="126"/>
  </w:num>
  <w:num w:numId="107" w16cid:durableId="2001884768">
    <w:abstractNumId w:val="93"/>
  </w:num>
  <w:num w:numId="108" w16cid:durableId="286088888">
    <w:abstractNumId w:val="2"/>
  </w:num>
  <w:num w:numId="109" w16cid:durableId="165049931">
    <w:abstractNumId w:val="100"/>
  </w:num>
  <w:num w:numId="110" w16cid:durableId="1539313599">
    <w:abstractNumId w:val="60"/>
  </w:num>
  <w:num w:numId="111" w16cid:durableId="1012151008">
    <w:abstractNumId w:val="105"/>
  </w:num>
  <w:num w:numId="112" w16cid:durableId="1467507938">
    <w:abstractNumId w:val="121"/>
  </w:num>
  <w:num w:numId="113" w16cid:durableId="1434083468">
    <w:abstractNumId w:val="27"/>
  </w:num>
  <w:num w:numId="114" w16cid:durableId="1514492679">
    <w:abstractNumId w:val="124"/>
  </w:num>
  <w:num w:numId="115" w16cid:durableId="1333989362">
    <w:abstractNumId w:val="103"/>
  </w:num>
  <w:num w:numId="116" w16cid:durableId="491726452">
    <w:abstractNumId w:val="111"/>
  </w:num>
  <w:num w:numId="117" w16cid:durableId="64573595">
    <w:abstractNumId w:val="20"/>
  </w:num>
  <w:num w:numId="118" w16cid:durableId="823083174">
    <w:abstractNumId w:val="79"/>
  </w:num>
  <w:num w:numId="119" w16cid:durableId="634797516">
    <w:abstractNumId w:val="118"/>
  </w:num>
  <w:num w:numId="120" w16cid:durableId="521482001">
    <w:abstractNumId w:val="96"/>
  </w:num>
  <w:num w:numId="121" w16cid:durableId="1443845220">
    <w:abstractNumId w:val="61"/>
  </w:num>
  <w:num w:numId="122" w16cid:durableId="223955459">
    <w:abstractNumId w:val="23"/>
  </w:num>
  <w:num w:numId="123" w16cid:durableId="1434128474">
    <w:abstractNumId w:val="114"/>
  </w:num>
  <w:num w:numId="124" w16cid:durableId="81420315">
    <w:abstractNumId w:val="47"/>
  </w:num>
  <w:num w:numId="125" w16cid:durableId="1223324681">
    <w:abstractNumId w:val="90"/>
  </w:num>
  <w:num w:numId="126" w16cid:durableId="1967271394">
    <w:abstractNumId w:val="129"/>
  </w:num>
  <w:num w:numId="127" w16cid:durableId="724571738">
    <w:abstractNumId w:val="35"/>
  </w:num>
  <w:num w:numId="128" w16cid:durableId="127626003">
    <w:abstractNumId w:val="120"/>
  </w:num>
  <w:num w:numId="129" w16cid:durableId="1609697534">
    <w:abstractNumId w:val="44"/>
  </w:num>
  <w:num w:numId="130" w16cid:durableId="698237124">
    <w:abstractNumId w:val="75"/>
  </w:num>
  <w:numIdMacAtCleanup w:val="1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6"/>
  <w:removePersonalInformation/>
  <w:removeDateAndTime/>
  <w:defaultTabStop w:val="720"/>
  <w:doNotHyphenateCaps/>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ulTrailSpace/>
    <w:shapeLayoutLikeWW8/>
    <w:compatSetting w:name="compatibilityMode" w:uri="http://schemas.microsoft.com/office/word" w:val="14"/>
    <w:compatSetting w:name="useWord2013TrackBottomHyphenation" w:uri="http://schemas.microsoft.com/office/word" w:val="1"/>
  </w:compat>
  <w:rsids>
    <w:rsidRoot w:val="006A12D1"/>
    <w:rsid w:val="0000741C"/>
    <w:rsid w:val="00021FC4"/>
    <w:rsid w:val="00030D16"/>
    <w:rsid w:val="00030F59"/>
    <w:rsid w:val="0003339E"/>
    <w:rsid w:val="000345CB"/>
    <w:rsid w:val="00034E85"/>
    <w:rsid w:val="00034F2B"/>
    <w:rsid w:val="00037E0A"/>
    <w:rsid w:val="000407E2"/>
    <w:rsid w:val="000431CA"/>
    <w:rsid w:val="000454F6"/>
    <w:rsid w:val="00045844"/>
    <w:rsid w:val="00047BD5"/>
    <w:rsid w:val="00052D0B"/>
    <w:rsid w:val="00060C62"/>
    <w:rsid w:val="000618EC"/>
    <w:rsid w:val="00061BD5"/>
    <w:rsid w:val="00061BD8"/>
    <w:rsid w:val="00071495"/>
    <w:rsid w:val="00071E90"/>
    <w:rsid w:val="000758E4"/>
    <w:rsid w:val="00077EDF"/>
    <w:rsid w:val="00077FDA"/>
    <w:rsid w:val="000813B8"/>
    <w:rsid w:val="00081A48"/>
    <w:rsid w:val="00087E61"/>
    <w:rsid w:val="00091E29"/>
    <w:rsid w:val="000921E2"/>
    <w:rsid w:val="00092630"/>
    <w:rsid w:val="00094782"/>
    <w:rsid w:val="0009626E"/>
    <w:rsid w:val="0009777F"/>
    <w:rsid w:val="000A6A1A"/>
    <w:rsid w:val="000B2B32"/>
    <w:rsid w:val="000B2DFF"/>
    <w:rsid w:val="000B33F5"/>
    <w:rsid w:val="000B53F1"/>
    <w:rsid w:val="000B66F9"/>
    <w:rsid w:val="000C1BA9"/>
    <w:rsid w:val="000C2A6B"/>
    <w:rsid w:val="000C319F"/>
    <w:rsid w:val="000D0321"/>
    <w:rsid w:val="000D4611"/>
    <w:rsid w:val="000D5898"/>
    <w:rsid w:val="000D678C"/>
    <w:rsid w:val="000D6C28"/>
    <w:rsid w:val="000D7064"/>
    <w:rsid w:val="000E0A2F"/>
    <w:rsid w:val="000E1232"/>
    <w:rsid w:val="000E1EEC"/>
    <w:rsid w:val="000E3319"/>
    <w:rsid w:val="000E37EB"/>
    <w:rsid w:val="000F09D9"/>
    <w:rsid w:val="000F3C56"/>
    <w:rsid w:val="000F5AC3"/>
    <w:rsid w:val="000F67B9"/>
    <w:rsid w:val="000F68D0"/>
    <w:rsid w:val="00103419"/>
    <w:rsid w:val="00103E6E"/>
    <w:rsid w:val="0010537B"/>
    <w:rsid w:val="00105B41"/>
    <w:rsid w:val="00110215"/>
    <w:rsid w:val="00110E77"/>
    <w:rsid w:val="00112E4D"/>
    <w:rsid w:val="00114673"/>
    <w:rsid w:val="00120302"/>
    <w:rsid w:val="0012261F"/>
    <w:rsid w:val="00124561"/>
    <w:rsid w:val="0012541A"/>
    <w:rsid w:val="00126896"/>
    <w:rsid w:val="001277B9"/>
    <w:rsid w:val="001317DB"/>
    <w:rsid w:val="00131E5E"/>
    <w:rsid w:val="00132569"/>
    <w:rsid w:val="00133C7D"/>
    <w:rsid w:val="00136445"/>
    <w:rsid w:val="00136695"/>
    <w:rsid w:val="00136891"/>
    <w:rsid w:val="00136C08"/>
    <w:rsid w:val="001370EB"/>
    <w:rsid w:val="0013766B"/>
    <w:rsid w:val="00140F09"/>
    <w:rsid w:val="00143E8C"/>
    <w:rsid w:val="00152A06"/>
    <w:rsid w:val="00154099"/>
    <w:rsid w:val="001544C6"/>
    <w:rsid w:val="00154F93"/>
    <w:rsid w:val="00154F9B"/>
    <w:rsid w:val="001552AB"/>
    <w:rsid w:val="00156D0D"/>
    <w:rsid w:val="00160100"/>
    <w:rsid w:val="00162669"/>
    <w:rsid w:val="00163597"/>
    <w:rsid w:val="00163B48"/>
    <w:rsid w:val="00166842"/>
    <w:rsid w:val="0016706E"/>
    <w:rsid w:val="00170722"/>
    <w:rsid w:val="00172147"/>
    <w:rsid w:val="0017473F"/>
    <w:rsid w:val="00180656"/>
    <w:rsid w:val="001828FD"/>
    <w:rsid w:val="00184304"/>
    <w:rsid w:val="00186D6F"/>
    <w:rsid w:val="00191B01"/>
    <w:rsid w:val="00191BD1"/>
    <w:rsid w:val="00193714"/>
    <w:rsid w:val="001A259A"/>
    <w:rsid w:val="001A3AD2"/>
    <w:rsid w:val="001B2403"/>
    <w:rsid w:val="001B3CE0"/>
    <w:rsid w:val="001B7B06"/>
    <w:rsid w:val="001C02CA"/>
    <w:rsid w:val="001C1541"/>
    <w:rsid w:val="001C268D"/>
    <w:rsid w:val="001C346D"/>
    <w:rsid w:val="001C47C7"/>
    <w:rsid w:val="001C54B8"/>
    <w:rsid w:val="001C688B"/>
    <w:rsid w:val="001C7F7D"/>
    <w:rsid w:val="001D2741"/>
    <w:rsid w:val="001D2D08"/>
    <w:rsid w:val="001D2DBC"/>
    <w:rsid w:val="001D544E"/>
    <w:rsid w:val="001D5581"/>
    <w:rsid w:val="001D749E"/>
    <w:rsid w:val="001D753E"/>
    <w:rsid w:val="001D7E92"/>
    <w:rsid w:val="001E07D9"/>
    <w:rsid w:val="001E2BDE"/>
    <w:rsid w:val="001E2E1A"/>
    <w:rsid w:val="001E4783"/>
    <w:rsid w:val="001E4849"/>
    <w:rsid w:val="001F312D"/>
    <w:rsid w:val="001F6642"/>
    <w:rsid w:val="002001B6"/>
    <w:rsid w:val="002007D1"/>
    <w:rsid w:val="00200C70"/>
    <w:rsid w:val="0020171B"/>
    <w:rsid w:val="00206948"/>
    <w:rsid w:val="00207F33"/>
    <w:rsid w:val="00213E10"/>
    <w:rsid w:val="00214AD4"/>
    <w:rsid w:val="002165B6"/>
    <w:rsid w:val="00216DB8"/>
    <w:rsid w:val="00217D11"/>
    <w:rsid w:val="00220E52"/>
    <w:rsid w:val="002269AC"/>
    <w:rsid w:val="00227B4B"/>
    <w:rsid w:val="002317A9"/>
    <w:rsid w:val="00235CBE"/>
    <w:rsid w:val="0024335D"/>
    <w:rsid w:val="00243D03"/>
    <w:rsid w:val="00245D81"/>
    <w:rsid w:val="00247FDE"/>
    <w:rsid w:val="00252003"/>
    <w:rsid w:val="00255F52"/>
    <w:rsid w:val="00256CAC"/>
    <w:rsid w:val="00257D61"/>
    <w:rsid w:val="00263A49"/>
    <w:rsid w:val="002664C5"/>
    <w:rsid w:val="002763E7"/>
    <w:rsid w:val="0028139F"/>
    <w:rsid w:val="00282240"/>
    <w:rsid w:val="002832B7"/>
    <w:rsid w:val="00287359"/>
    <w:rsid w:val="0028790F"/>
    <w:rsid w:val="00287F28"/>
    <w:rsid w:val="00290452"/>
    <w:rsid w:val="00293705"/>
    <w:rsid w:val="0029410E"/>
    <w:rsid w:val="00296EA8"/>
    <w:rsid w:val="002A0B29"/>
    <w:rsid w:val="002A42AC"/>
    <w:rsid w:val="002A54EA"/>
    <w:rsid w:val="002A7F91"/>
    <w:rsid w:val="002B326E"/>
    <w:rsid w:val="002B5644"/>
    <w:rsid w:val="002B610D"/>
    <w:rsid w:val="002C09BB"/>
    <w:rsid w:val="002C1B8E"/>
    <w:rsid w:val="002C3972"/>
    <w:rsid w:val="002D0069"/>
    <w:rsid w:val="002D2703"/>
    <w:rsid w:val="002D47FE"/>
    <w:rsid w:val="002D4DA2"/>
    <w:rsid w:val="002D4F8C"/>
    <w:rsid w:val="002D68D6"/>
    <w:rsid w:val="002D70A3"/>
    <w:rsid w:val="002D7B53"/>
    <w:rsid w:val="002E074E"/>
    <w:rsid w:val="002E4D9E"/>
    <w:rsid w:val="002E7E81"/>
    <w:rsid w:val="002F3055"/>
    <w:rsid w:val="002F3B7E"/>
    <w:rsid w:val="002F4E81"/>
    <w:rsid w:val="002F5840"/>
    <w:rsid w:val="00300AFE"/>
    <w:rsid w:val="003022A4"/>
    <w:rsid w:val="00303617"/>
    <w:rsid w:val="00303A34"/>
    <w:rsid w:val="00304F2D"/>
    <w:rsid w:val="003058BF"/>
    <w:rsid w:val="00305A6C"/>
    <w:rsid w:val="00307CFD"/>
    <w:rsid w:val="00314551"/>
    <w:rsid w:val="00316050"/>
    <w:rsid w:val="00320EE0"/>
    <w:rsid w:val="003215F0"/>
    <w:rsid w:val="00330F71"/>
    <w:rsid w:val="00333754"/>
    <w:rsid w:val="00335029"/>
    <w:rsid w:val="003354F3"/>
    <w:rsid w:val="0034060E"/>
    <w:rsid w:val="00340E95"/>
    <w:rsid w:val="00342AA6"/>
    <w:rsid w:val="003434B6"/>
    <w:rsid w:val="00344A8E"/>
    <w:rsid w:val="00351CDD"/>
    <w:rsid w:val="00351FF3"/>
    <w:rsid w:val="0035287D"/>
    <w:rsid w:val="00355B22"/>
    <w:rsid w:val="00360746"/>
    <w:rsid w:val="0036076E"/>
    <w:rsid w:val="00362D04"/>
    <w:rsid w:val="00365A22"/>
    <w:rsid w:val="00365CBA"/>
    <w:rsid w:val="0036649B"/>
    <w:rsid w:val="003700B5"/>
    <w:rsid w:val="00374682"/>
    <w:rsid w:val="00382604"/>
    <w:rsid w:val="00386598"/>
    <w:rsid w:val="00387E4C"/>
    <w:rsid w:val="00392A82"/>
    <w:rsid w:val="003936FE"/>
    <w:rsid w:val="0039598E"/>
    <w:rsid w:val="00395D40"/>
    <w:rsid w:val="00397967"/>
    <w:rsid w:val="003A1584"/>
    <w:rsid w:val="003A2A62"/>
    <w:rsid w:val="003A36DC"/>
    <w:rsid w:val="003A5573"/>
    <w:rsid w:val="003B192B"/>
    <w:rsid w:val="003B25ED"/>
    <w:rsid w:val="003B26AB"/>
    <w:rsid w:val="003B3B96"/>
    <w:rsid w:val="003B60FB"/>
    <w:rsid w:val="003B6627"/>
    <w:rsid w:val="003B7D75"/>
    <w:rsid w:val="003C13D9"/>
    <w:rsid w:val="003C30A7"/>
    <w:rsid w:val="003C657E"/>
    <w:rsid w:val="003D098D"/>
    <w:rsid w:val="003D3916"/>
    <w:rsid w:val="003D3EFD"/>
    <w:rsid w:val="003D3F2C"/>
    <w:rsid w:val="003D4A37"/>
    <w:rsid w:val="003E12D9"/>
    <w:rsid w:val="003E4C73"/>
    <w:rsid w:val="003E6F2D"/>
    <w:rsid w:val="003F0C0A"/>
    <w:rsid w:val="003F2308"/>
    <w:rsid w:val="003F42F8"/>
    <w:rsid w:val="003F4A7C"/>
    <w:rsid w:val="003F4BE7"/>
    <w:rsid w:val="003F58EF"/>
    <w:rsid w:val="003F6541"/>
    <w:rsid w:val="0040021B"/>
    <w:rsid w:val="00400DCD"/>
    <w:rsid w:val="004025BA"/>
    <w:rsid w:val="00403FA8"/>
    <w:rsid w:val="00405805"/>
    <w:rsid w:val="00406199"/>
    <w:rsid w:val="00410A22"/>
    <w:rsid w:val="00410C5B"/>
    <w:rsid w:val="00412319"/>
    <w:rsid w:val="00414180"/>
    <w:rsid w:val="0041476C"/>
    <w:rsid w:val="00414DCB"/>
    <w:rsid w:val="004152A5"/>
    <w:rsid w:val="00415452"/>
    <w:rsid w:val="00416554"/>
    <w:rsid w:val="00416649"/>
    <w:rsid w:val="00416895"/>
    <w:rsid w:val="0041770D"/>
    <w:rsid w:val="0042114B"/>
    <w:rsid w:val="004235F3"/>
    <w:rsid w:val="00423639"/>
    <w:rsid w:val="00424D97"/>
    <w:rsid w:val="0042548F"/>
    <w:rsid w:val="004301C1"/>
    <w:rsid w:val="00430403"/>
    <w:rsid w:val="004309F9"/>
    <w:rsid w:val="00430FF8"/>
    <w:rsid w:val="0043250E"/>
    <w:rsid w:val="004343FD"/>
    <w:rsid w:val="004356AD"/>
    <w:rsid w:val="00441223"/>
    <w:rsid w:val="00442302"/>
    <w:rsid w:val="00445F11"/>
    <w:rsid w:val="00446CAF"/>
    <w:rsid w:val="00447FE7"/>
    <w:rsid w:val="0045049E"/>
    <w:rsid w:val="00451433"/>
    <w:rsid w:val="00453AA5"/>
    <w:rsid w:val="00455823"/>
    <w:rsid w:val="00456B95"/>
    <w:rsid w:val="004605CB"/>
    <w:rsid w:val="00460FFE"/>
    <w:rsid w:val="00461531"/>
    <w:rsid w:val="00463F04"/>
    <w:rsid w:val="004640EA"/>
    <w:rsid w:val="00470476"/>
    <w:rsid w:val="004739DA"/>
    <w:rsid w:val="00486E3C"/>
    <w:rsid w:val="00490A80"/>
    <w:rsid w:val="00491D96"/>
    <w:rsid w:val="004953F8"/>
    <w:rsid w:val="00496BEB"/>
    <w:rsid w:val="004A1544"/>
    <w:rsid w:val="004A2345"/>
    <w:rsid w:val="004A5181"/>
    <w:rsid w:val="004A73BD"/>
    <w:rsid w:val="004A7D46"/>
    <w:rsid w:val="004A7F86"/>
    <w:rsid w:val="004B4CC4"/>
    <w:rsid w:val="004B5E65"/>
    <w:rsid w:val="004B6D7F"/>
    <w:rsid w:val="004B7D3D"/>
    <w:rsid w:val="004C0C56"/>
    <w:rsid w:val="004C1334"/>
    <w:rsid w:val="004C31CB"/>
    <w:rsid w:val="004C3A41"/>
    <w:rsid w:val="004C48D5"/>
    <w:rsid w:val="004C50E8"/>
    <w:rsid w:val="004D0E87"/>
    <w:rsid w:val="004D22FD"/>
    <w:rsid w:val="004D6A76"/>
    <w:rsid w:val="004D7303"/>
    <w:rsid w:val="004D7AB5"/>
    <w:rsid w:val="004D7DA2"/>
    <w:rsid w:val="004E296F"/>
    <w:rsid w:val="004F13C0"/>
    <w:rsid w:val="004F27F0"/>
    <w:rsid w:val="004F5A74"/>
    <w:rsid w:val="004F7558"/>
    <w:rsid w:val="00503C30"/>
    <w:rsid w:val="00504453"/>
    <w:rsid w:val="00506261"/>
    <w:rsid w:val="00510CA2"/>
    <w:rsid w:val="005119C8"/>
    <w:rsid w:val="0051333A"/>
    <w:rsid w:val="0051362E"/>
    <w:rsid w:val="00517431"/>
    <w:rsid w:val="00520521"/>
    <w:rsid w:val="00532A0C"/>
    <w:rsid w:val="00534909"/>
    <w:rsid w:val="00536839"/>
    <w:rsid w:val="00537391"/>
    <w:rsid w:val="00537CD8"/>
    <w:rsid w:val="005412EB"/>
    <w:rsid w:val="005419CA"/>
    <w:rsid w:val="00541DEB"/>
    <w:rsid w:val="00542377"/>
    <w:rsid w:val="00550CDB"/>
    <w:rsid w:val="00554889"/>
    <w:rsid w:val="00554B47"/>
    <w:rsid w:val="00555B23"/>
    <w:rsid w:val="005627CB"/>
    <w:rsid w:val="00563D02"/>
    <w:rsid w:val="005645DE"/>
    <w:rsid w:val="005679D2"/>
    <w:rsid w:val="005702DA"/>
    <w:rsid w:val="00570A24"/>
    <w:rsid w:val="00571483"/>
    <w:rsid w:val="00571C5B"/>
    <w:rsid w:val="0057415B"/>
    <w:rsid w:val="00576F2F"/>
    <w:rsid w:val="00590A72"/>
    <w:rsid w:val="00592348"/>
    <w:rsid w:val="00592C0C"/>
    <w:rsid w:val="00597F63"/>
    <w:rsid w:val="005A04B3"/>
    <w:rsid w:val="005A27C4"/>
    <w:rsid w:val="005A308D"/>
    <w:rsid w:val="005A4924"/>
    <w:rsid w:val="005A72E9"/>
    <w:rsid w:val="005B052B"/>
    <w:rsid w:val="005B089D"/>
    <w:rsid w:val="005B5286"/>
    <w:rsid w:val="005C1446"/>
    <w:rsid w:val="005C1CDA"/>
    <w:rsid w:val="005C3AF5"/>
    <w:rsid w:val="005C7ED9"/>
    <w:rsid w:val="005D20A9"/>
    <w:rsid w:val="005D34F5"/>
    <w:rsid w:val="005D6903"/>
    <w:rsid w:val="005E1B25"/>
    <w:rsid w:val="005E6C03"/>
    <w:rsid w:val="005E6F93"/>
    <w:rsid w:val="005E7832"/>
    <w:rsid w:val="005F209C"/>
    <w:rsid w:val="005F2BC7"/>
    <w:rsid w:val="005F375F"/>
    <w:rsid w:val="005F4D31"/>
    <w:rsid w:val="005F4F53"/>
    <w:rsid w:val="005F5AF9"/>
    <w:rsid w:val="005F5D1B"/>
    <w:rsid w:val="005F7A5F"/>
    <w:rsid w:val="005F7FE2"/>
    <w:rsid w:val="006040DD"/>
    <w:rsid w:val="00607D6B"/>
    <w:rsid w:val="006110CE"/>
    <w:rsid w:val="00613DE3"/>
    <w:rsid w:val="006145C7"/>
    <w:rsid w:val="00620BB4"/>
    <w:rsid w:val="0062232A"/>
    <w:rsid w:val="00627BA7"/>
    <w:rsid w:val="0063264E"/>
    <w:rsid w:val="00632E66"/>
    <w:rsid w:val="0063413E"/>
    <w:rsid w:val="00634895"/>
    <w:rsid w:val="00635DF6"/>
    <w:rsid w:val="006379FC"/>
    <w:rsid w:val="00641143"/>
    <w:rsid w:val="00643931"/>
    <w:rsid w:val="00645218"/>
    <w:rsid w:val="00647012"/>
    <w:rsid w:val="006553B0"/>
    <w:rsid w:val="00657065"/>
    <w:rsid w:val="006615F5"/>
    <w:rsid w:val="00661C9C"/>
    <w:rsid w:val="006625FC"/>
    <w:rsid w:val="00664138"/>
    <w:rsid w:val="00664541"/>
    <w:rsid w:val="00671637"/>
    <w:rsid w:val="00674984"/>
    <w:rsid w:val="006800E4"/>
    <w:rsid w:val="0068104D"/>
    <w:rsid w:val="006811E9"/>
    <w:rsid w:val="00683993"/>
    <w:rsid w:val="00683CA3"/>
    <w:rsid w:val="00686B1C"/>
    <w:rsid w:val="006909CD"/>
    <w:rsid w:val="00690A7E"/>
    <w:rsid w:val="006912BC"/>
    <w:rsid w:val="006974AA"/>
    <w:rsid w:val="00697EF8"/>
    <w:rsid w:val="006A0D77"/>
    <w:rsid w:val="006A12D1"/>
    <w:rsid w:val="006A3A0E"/>
    <w:rsid w:val="006A3D5C"/>
    <w:rsid w:val="006B1185"/>
    <w:rsid w:val="006B17B5"/>
    <w:rsid w:val="006B7FEF"/>
    <w:rsid w:val="006C2613"/>
    <w:rsid w:val="006C2A45"/>
    <w:rsid w:val="006C2DAE"/>
    <w:rsid w:val="006C47AB"/>
    <w:rsid w:val="006C6CD4"/>
    <w:rsid w:val="006D16EB"/>
    <w:rsid w:val="006D32C2"/>
    <w:rsid w:val="006D39E4"/>
    <w:rsid w:val="006D3FB5"/>
    <w:rsid w:val="006E0AB6"/>
    <w:rsid w:val="006E2E1E"/>
    <w:rsid w:val="006E488F"/>
    <w:rsid w:val="006E69ED"/>
    <w:rsid w:val="006F27A0"/>
    <w:rsid w:val="006F280F"/>
    <w:rsid w:val="006F5F85"/>
    <w:rsid w:val="006F61C5"/>
    <w:rsid w:val="006F6410"/>
    <w:rsid w:val="006F65CF"/>
    <w:rsid w:val="006F7B76"/>
    <w:rsid w:val="006F7F20"/>
    <w:rsid w:val="00700B1C"/>
    <w:rsid w:val="007016D6"/>
    <w:rsid w:val="00702301"/>
    <w:rsid w:val="007045BC"/>
    <w:rsid w:val="00704A74"/>
    <w:rsid w:val="007052F2"/>
    <w:rsid w:val="00705FC9"/>
    <w:rsid w:val="00706BF9"/>
    <w:rsid w:val="00707E58"/>
    <w:rsid w:val="00710E8F"/>
    <w:rsid w:val="00711668"/>
    <w:rsid w:val="0071308A"/>
    <w:rsid w:val="00716420"/>
    <w:rsid w:val="00720691"/>
    <w:rsid w:val="00722D5D"/>
    <w:rsid w:val="00723D65"/>
    <w:rsid w:val="00724342"/>
    <w:rsid w:val="00724C65"/>
    <w:rsid w:val="0072678B"/>
    <w:rsid w:val="00727A28"/>
    <w:rsid w:val="007309E3"/>
    <w:rsid w:val="00731FAB"/>
    <w:rsid w:val="0073392B"/>
    <w:rsid w:val="00733E55"/>
    <w:rsid w:val="00737DE7"/>
    <w:rsid w:val="00742785"/>
    <w:rsid w:val="007476AB"/>
    <w:rsid w:val="0075145F"/>
    <w:rsid w:val="00754597"/>
    <w:rsid w:val="007548B1"/>
    <w:rsid w:val="007550F6"/>
    <w:rsid w:val="007556C9"/>
    <w:rsid w:val="007579D0"/>
    <w:rsid w:val="00757FBE"/>
    <w:rsid w:val="00760031"/>
    <w:rsid w:val="00760513"/>
    <w:rsid w:val="007608D5"/>
    <w:rsid w:val="00761FF3"/>
    <w:rsid w:val="0076218F"/>
    <w:rsid w:val="007622BD"/>
    <w:rsid w:val="00773586"/>
    <w:rsid w:val="007773E2"/>
    <w:rsid w:val="0078219C"/>
    <w:rsid w:val="00786B2D"/>
    <w:rsid w:val="00786EAE"/>
    <w:rsid w:val="00791182"/>
    <w:rsid w:val="00793E23"/>
    <w:rsid w:val="007966A7"/>
    <w:rsid w:val="007A10EE"/>
    <w:rsid w:val="007A3392"/>
    <w:rsid w:val="007A5390"/>
    <w:rsid w:val="007A58B5"/>
    <w:rsid w:val="007A70D8"/>
    <w:rsid w:val="007A7D9E"/>
    <w:rsid w:val="007B2188"/>
    <w:rsid w:val="007B27C3"/>
    <w:rsid w:val="007B4846"/>
    <w:rsid w:val="007B7819"/>
    <w:rsid w:val="007C3F38"/>
    <w:rsid w:val="007C4B4F"/>
    <w:rsid w:val="007C5424"/>
    <w:rsid w:val="007C64F4"/>
    <w:rsid w:val="007C70A3"/>
    <w:rsid w:val="007D252B"/>
    <w:rsid w:val="007D4ED2"/>
    <w:rsid w:val="007E07A8"/>
    <w:rsid w:val="007E136B"/>
    <w:rsid w:val="007E22CA"/>
    <w:rsid w:val="007E401E"/>
    <w:rsid w:val="007E5C20"/>
    <w:rsid w:val="007F0917"/>
    <w:rsid w:val="007F0DC8"/>
    <w:rsid w:val="007F3D52"/>
    <w:rsid w:val="007F507C"/>
    <w:rsid w:val="00801786"/>
    <w:rsid w:val="00803D7A"/>
    <w:rsid w:val="00805302"/>
    <w:rsid w:val="008061BC"/>
    <w:rsid w:val="0081277D"/>
    <w:rsid w:val="00813BD2"/>
    <w:rsid w:val="00813F84"/>
    <w:rsid w:val="008159C2"/>
    <w:rsid w:val="00815E52"/>
    <w:rsid w:val="00816013"/>
    <w:rsid w:val="00816883"/>
    <w:rsid w:val="0082216C"/>
    <w:rsid w:val="0083720E"/>
    <w:rsid w:val="00840D44"/>
    <w:rsid w:val="0084221E"/>
    <w:rsid w:val="00842247"/>
    <w:rsid w:val="0085049D"/>
    <w:rsid w:val="0085061A"/>
    <w:rsid w:val="0085096F"/>
    <w:rsid w:val="00851604"/>
    <w:rsid w:val="00854F9D"/>
    <w:rsid w:val="00857D30"/>
    <w:rsid w:val="00860163"/>
    <w:rsid w:val="008607D0"/>
    <w:rsid w:val="00862BFD"/>
    <w:rsid w:val="00863BA8"/>
    <w:rsid w:val="00864D8C"/>
    <w:rsid w:val="008652B9"/>
    <w:rsid w:val="00865740"/>
    <w:rsid w:val="00866229"/>
    <w:rsid w:val="00867955"/>
    <w:rsid w:val="00876652"/>
    <w:rsid w:val="00883979"/>
    <w:rsid w:val="008853EE"/>
    <w:rsid w:val="0089026A"/>
    <w:rsid w:val="00896305"/>
    <w:rsid w:val="008A1226"/>
    <w:rsid w:val="008A1430"/>
    <w:rsid w:val="008A1F4A"/>
    <w:rsid w:val="008A51B3"/>
    <w:rsid w:val="008A7D35"/>
    <w:rsid w:val="008B192B"/>
    <w:rsid w:val="008B2BFF"/>
    <w:rsid w:val="008B3C43"/>
    <w:rsid w:val="008B440A"/>
    <w:rsid w:val="008B5C52"/>
    <w:rsid w:val="008B6879"/>
    <w:rsid w:val="008B6E7E"/>
    <w:rsid w:val="008C0647"/>
    <w:rsid w:val="008C142D"/>
    <w:rsid w:val="008C1FEB"/>
    <w:rsid w:val="008C354A"/>
    <w:rsid w:val="008C4663"/>
    <w:rsid w:val="008C50C7"/>
    <w:rsid w:val="008C5F17"/>
    <w:rsid w:val="008C673E"/>
    <w:rsid w:val="008C69D2"/>
    <w:rsid w:val="008D196C"/>
    <w:rsid w:val="008D2136"/>
    <w:rsid w:val="008D339B"/>
    <w:rsid w:val="008D3B98"/>
    <w:rsid w:val="008D483E"/>
    <w:rsid w:val="008D6A50"/>
    <w:rsid w:val="008D70CA"/>
    <w:rsid w:val="008E2595"/>
    <w:rsid w:val="008E3370"/>
    <w:rsid w:val="008E4C11"/>
    <w:rsid w:val="008E5008"/>
    <w:rsid w:val="008F48AB"/>
    <w:rsid w:val="008F513F"/>
    <w:rsid w:val="008F51E9"/>
    <w:rsid w:val="008F58B9"/>
    <w:rsid w:val="009021F0"/>
    <w:rsid w:val="009027EF"/>
    <w:rsid w:val="009108D8"/>
    <w:rsid w:val="009145CE"/>
    <w:rsid w:val="00916792"/>
    <w:rsid w:val="00920353"/>
    <w:rsid w:val="00922D7A"/>
    <w:rsid w:val="00922EA8"/>
    <w:rsid w:val="00923DBD"/>
    <w:rsid w:val="009243CF"/>
    <w:rsid w:val="009321EC"/>
    <w:rsid w:val="00936CB7"/>
    <w:rsid w:val="0094112B"/>
    <w:rsid w:val="00941B49"/>
    <w:rsid w:val="00943DAD"/>
    <w:rsid w:val="00950E83"/>
    <w:rsid w:val="00951766"/>
    <w:rsid w:val="00955719"/>
    <w:rsid w:val="009558CE"/>
    <w:rsid w:val="00957285"/>
    <w:rsid w:val="009577EA"/>
    <w:rsid w:val="00960160"/>
    <w:rsid w:val="009668EE"/>
    <w:rsid w:val="0096750D"/>
    <w:rsid w:val="00980493"/>
    <w:rsid w:val="00982E6B"/>
    <w:rsid w:val="00984AA8"/>
    <w:rsid w:val="00991100"/>
    <w:rsid w:val="00991D06"/>
    <w:rsid w:val="009948A5"/>
    <w:rsid w:val="00997B54"/>
    <w:rsid w:val="009A1996"/>
    <w:rsid w:val="009A24A3"/>
    <w:rsid w:val="009A43A5"/>
    <w:rsid w:val="009B328F"/>
    <w:rsid w:val="009C0230"/>
    <w:rsid w:val="009C3329"/>
    <w:rsid w:val="009C38F6"/>
    <w:rsid w:val="009C4F1F"/>
    <w:rsid w:val="009D5226"/>
    <w:rsid w:val="009D5837"/>
    <w:rsid w:val="009E45CA"/>
    <w:rsid w:val="009E486C"/>
    <w:rsid w:val="009E6B4C"/>
    <w:rsid w:val="009F1E13"/>
    <w:rsid w:val="009F2A59"/>
    <w:rsid w:val="009F379C"/>
    <w:rsid w:val="00A03C40"/>
    <w:rsid w:val="00A04D65"/>
    <w:rsid w:val="00A06312"/>
    <w:rsid w:val="00A068BA"/>
    <w:rsid w:val="00A07A41"/>
    <w:rsid w:val="00A122D1"/>
    <w:rsid w:val="00A13F3C"/>
    <w:rsid w:val="00A16653"/>
    <w:rsid w:val="00A209B1"/>
    <w:rsid w:val="00A20FC7"/>
    <w:rsid w:val="00A30767"/>
    <w:rsid w:val="00A33C71"/>
    <w:rsid w:val="00A34F26"/>
    <w:rsid w:val="00A35C4D"/>
    <w:rsid w:val="00A36E09"/>
    <w:rsid w:val="00A372A1"/>
    <w:rsid w:val="00A3750F"/>
    <w:rsid w:val="00A415BD"/>
    <w:rsid w:val="00A421E7"/>
    <w:rsid w:val="00A441C6"/>
    <w:rsid w:val="00A45DDA"/>
    <w:rsid w:val="00A4635F"/>
    <w:rsid w:val="00A52158"/>
    <w:rsid w:val="00A6088D"/>
    <w:rsid w:val="00A61AF4"/>
    <w:rsid w:val="00A61B48"/>
    <w:rsid w:val="00A75014"/>
    <w:rsid w:val="00A75814"/>
    <w:rsid w:val="00A773B7"/>
    <w:rsid w:val="00A803F6"/>
    <w:rsid w:val="00A82E70"/>
    <w:rsid w:val="00A8451F"/>
    <w:rsid w:val="00A861CB"/>
    <w:rsid w:val="00A900B4"/>
    <w:rsid w:val="00A91359"/>
    <w:rsid w:val="00A913FD"/>
    <w:rsid w:val="00A9556F"/>
    <w:rsid w:val="00A97735"/>
    <w:rsid w:val="00A97D2A"/>
    <w:rsid w:val="00AA0116"/>
    <w:rsid w:val="00AA16A5"/>
    <w:rsid w:val="00AA1901"/>
    <w:rsid w:val="00AA317A"/>
    <w:rsid w:val="00AA6416"/>
    <w:rsid w:val="00AA6AEB"/>
    <w:rsid w:val="00AA752D"/>
    <w:rsid w:val="00AB0190"/>
    <w:rsid w:val="00AB116E"/>
    <w:rsid w:val="00AB197F"/>
    <w:rsid w:val="00AB4FD9"/>
    <w:rsid w:val="00AB64A4"/>
    <w:rsid w:val="00AB7A3C"/>
    <w:rsid w:val="00AC0C13"/>
    <w:rsid w:val="00AC18DC"/>
    <w:rsid w:val="00AC2CFF"/>
    <w:rsid w:val="00AC53B9"/>
    <w:rsid w:val="00AC60EF"/>
    <w:rsid w:val="00AC75F9"/>
    <w:rsid w:val="00AD1FF1"/>
    <w:rsid w:val="00AD3A30"/>
    <w:rsid w:val="00AD66F0"/>
    <w:rsid w:val="00AD76F7"/>
    <w:rsid w:val="00AF014D"/>
    <w:rsid w:val="00AF4067"/>
    <w:rsid w:val="00AF56A2"/>
    <w:rsid w:val="00AF5BED"/>
    <w:rsid w:val="00AF7B7C"/>
    <w:rsid w:val="00B009BF"/>
    <w:rsid w:val="00B02884"/>
    <w:rsid w:val="00B03E92"/>
    <w:rsid w:val="00B04252"/>
    <w:rsid w:val="00B0516E"/>
    <w:rsid w:val="00B05FBC"/>
    <w:rsid w:val="00B074C2"/>
    <w:rsid w:val="00B123ED"/>
    <w:rsid w:val="00B13118"/>
    <w:rsid w:val="00B14333"/>
    <w:rsid w:val="00B1499F"/>
    <w:rsid w:val="00B1569A"/>
    <w:rsid w:val="00B166FA"/>
    <w:rsid w:val="00B1729A"/>
    <w:rsid w:val="00B21FF7"/>
    <w:rsid w:val="00B2226D"/>
    <w:rsid w:val="00B24394"/>
    <w:rsid w:val="00B24A39"/>
    <w:rsid w:val="00B30C4F"/>
    <w:rsid w:val="00B31B9E"/>
    <w:rsid w:val="00B31CA9"/>
    <w:rsid w:val="00B32716"/>
    <w:rsid w:val="00B32AD8"/>
    <w:rsid w:val="00B36F9E"/>
    <w:rsid w:val="00B407C5"/>
    <w:rsid w:val="00B41D7F"/>
    <w:rsid w:val="00B439B0"/>
    <w:rsid w:val="00B44ABF"/>
    <w:rsid w:val="00B50DDA"/>
    <w:rsid w:val="00B52EFF"/>
    <w:rsid w:val="00B53F6F"/>
    <w:rsid w:val="00B556BE"/>
    <w:rsid w:val="00B55D01"/>
    <w:rsid w:val="00B60CA3"/>
    <w:rsid w:val="00B66A14"/>
    <w:rsid w:val="00B714F7"/>
    <w:rsid w:val="00B73619"/>
    <w:rsid w:val="00B75857"/>
    <w:rsid w:val="00B771A3"/>
    <w:rsid w:val="00B77753"/>
    <w:rsid w:val="00B84D13"/>
    <w:rsid w:val="00B864F8"/>
    <w:rsid w:val="00B875B1"/>
    <w:rsid w:val="00B91650"/>
    <w:rsid w:val="00B946C5"/>
    <w:rsid w:val="00BA1493"/>
    <w:rsid w:val="00BA1556"/>
    <w:rsid w:val="00BA1D7D"/>
    <w:rsid w:val="00BA1EFA"/>
    <w:rsid w:val="00BA29F8"/>
    <w:rsid w:val="00BA4E23"/>
    <w:rsid w:val="00BA7C31"/>
    <w:rsid w:val="00BB1E2E"/>
    <w:rsid w:val="00BB2E51"/>
    <w:rsid w:val="00BB6E93"/>
    <w:rsid w:val="00BC0567"/>
    <w:rsid w:val="00BC239C"/>
    <w:rsid w:val="00BC3464"/>
    <w:rsid w:val="00BC4872"/>
    <w:rsid w:val="00BC554E"/>
    <w:rsid w:val="00BC5838"/>
    <w:rsid w:val="00BD032E"/>
    <w:rsid w:val="00BD11F1"/>
    <w:rsid w:val="00BD2275"/>
    <w:rsid w:val="00BD2818"/>
    <w:rsid w:val="00BD3B6A"/>
    <w:rsid w:val="00BD4AF6"/>
    <w:rsid w:val="00BD5501"/>
    <w:rsid w:val="00BD692E"/>
    <w:rsid w:val="00BE2067"/>
    <w:rsid w:val="00BF2021"/>
    <w:rsid w:val="00BF4166"/>
    <w:rsid w:val="00BF7901"/>
    <w:rsid w:val="00C002D0"/>
    <w:rsid w:val="00C128D5"/>
    <w:rsid w:val="00C155E0"/>
    <w:rsid w:val="00C23B45"/>
    <w:rsid w:val="00C23CBF"/>
    <w:rsid w:val="00C30651"/>
    <w:rsid w:val="00C30B06"/>
    <w:rsid w:val="00C3247C"/>
    <w:rsid w:val="00C32A13"/>
    <w:rsid w:val="00C33EDC"/>
    <w:rsid w:val="00C3405F"/>
    <w:rsid w:val="00C34555"/>
    <w:rsid w:val="00C4058B"/>
    <w:rsid w:val="00C43FDE"/>
    <w:rsid w:val="00C44796"/>
    <w:rsid w:val="00C512A0"/>
    <w:rsid w:val="00C51664"/>
    <w:rsid w:val="00C56C7C"/>
    <w:rsid w:val="00C601AC"/>
    <w:rsid w:val="00C64886"/>
    <w:rsid w:val="00C6514D"/>
    <w:rsid w:val="00C65DAB"/>
    <w:rsid w:val="00C65EB1"/>
    <w:rsid w:val="00C67FA5"/>
    <w:rsid w:val="00C80C70"/>
    <w:rsid w:val="00C80F34"/>
    <w:rsid w:val="00C81DED"/>
    <w:rsid w:val="00C844AA"/>
    <w:rsid w:val="00C84E16"/>
    <w:rsid w:val="00C9019C"/>
    <w:rsid w:val="00C90797"/>
    <w:rsid w:val="00C91CB3"/>
    <w:rsid w:val="00CA6D70"/>
    <w:rsid w:val="00CA71BA"/>
    <w:rsid w:val="00CA7D11"/>
    <w:rsid w:val="00CB0894"/>
    <w:rsid w:val="00CB1453"/>
    <w:rsid w:val="00CB6B02"/>
    <w:rsid w:val="00CB7F32"/>
    <w:rsid w:val="00CC032B"/>
    <w:rsid w:val="00CC0BC8"/>
    <w:rsid w:val="00CC3BEC"/>
    <w:rsid w:val="00CD1D84"/>
    <w:rsid w:val="00CD3D04"/>
    <w:rsid w:val="00CD59A1"/>
    <w:rsid w:val="00CD714A"/>
    <w:rsid w:val="00CE1E80"/>
    <w:rsid w:val="00CE38B6"/>
    <w:rsid w:val="00CE3A98"/>
    <w:rsid w:val="00CE4893"/>
    <w:rsid w:val="00CE4EE0"/>
    <w:rsid w:val="00CE659A"/>
    <w:rsid w:val="00CF0DDC"/>
    <w:rsid w:val="00CF3C80"/>
    <w:rsid w:val="00CF3CF6"/>
    <w:rsid w:val="00CF5ADA"/>
    <w:rsid w:val="00CF5D4C"/>
    <w:rsid w:val="00CF6CAF"/>
    <w:rsid w:val="00D00E24"/>
    <w:rsid w:val="00D023E8"/>
    <w:rsid w:val="00D03D3E"/>
    <w:rsid w:val="00D0430D"/>
    <w:rsid w:val="00D1049F"/>
    <w:rsid w:val="00D14EFF"/>
    <w:rsid w:val="00D14FF7"/>
    <w:rsid w:val="00D17A62"/>
    <w:rsid w:val="00D22FCE"/>
    <w:rsid w:val="00D259C1"/>
    <w:rsid w:val="00D261D2"/>
    <w:rsid w:val="00D2657F"/>
    <w:rsid w:val="00D266B5"/>
    <w:rsid w:val="00D32359"/>
    <w:rsid w:val="00D32FBD"/>
    <w:rsid w:val="00D3684D"/>
    <w:rsid w:val="00D36866"/>
    <w:rsid w:val="00D37FD8"/>
    <w:rsid w:val="00D406CD"/>
    <w:rsid w:val="00D407A9"/>
    <w:rsid w:val="00D433FD"/>
    <w:rsid w:val="00D43B22"/>
    <w:rsid w:val="00D47F9E"/>
    <w:rsid w:val="00D50A41"/>
    <w:rsid w:val="00D53952"/>
    <w:rsid w:val="00D642D6"/>
    <w:rsid w:val="00D6545C"/>
    <w:rsid w:val="00D70769"/>
    <w:rsid w:val="00D71271"/>
    <w:rsid w:val="00D71536"/>
    <w:rsid w:val="00D72F5C"/>
    <w:rsid w:val="00D746F4"/>
    <w:rsid w:val="00D74E64"/>
    <w:rsid w:val="00D80BC2"/>
    <w:rsid w:val="00D82D6C"/>
    <w:rsid w:val="00D84A9C"/>
    <w:rsid w:val="00D856F7"/>
    <w:rsid w:val="00D8597E"/>
    <w:rsid w:val="00D86F5A"/>
    <w:rsid w:val="00D87D27"/>
    <w:rsid w:val="00D923D6"/>
    <w:rsid w:val="00D93358"/>
    <w:rsid w:val="00D93396"/>
    <w:rsid w:val="00DA3A69"/>
    <w:rsid w:val="00DA4F9E"/>
    <w:rsid w:val="00DA54DB"/>
    <w:rsid w:val="00DA6164"/>
    <w:rsid w:val="00DA6774"/>
    <w:rsid w:val="00DB1A38"/>
    <w:rsid w:val="00DB1BEE"/>
    <w:rsid w:val="00DB66FD"/>
    <w:rsid w:val="00DC0AE7"/>
    <w:rsid w:val="00DC1EB4"/>
    <w:rsid w:val="00DD01B8"/>
    <w:rsid w:val="00DD0FF4"/>
    <w:rsid w:val="00DD1572"/>
    <w:rsid w:val="00DD2ED9"/>
    <w:rsid w:val="00DE0FCB"/>
    <w:rsid w:val="00DE15E0"/>
    <w:rsid w:val="00DE5086"/>
    <w:rsid w:val="00DE5CE4"/>
    <w:rsid w:val="00DE5EA2"/>
    <w:rsid w:val="00DE623D"/>
    <w:rsid w:val="00DE72F3"/>
    <w:rsid w:val="00DF5B34"/>
    <w:rsid w:val="00DF6332"/>
    <w:rsid w:val="00DF72FD"/>
    <w:rsid w:val="00E012B0"/>
    <w:rsid w:val="00E10138"/>
    <w:rsid w:val="00E10D5D"/>
    <w:rsid w:val="00E12E36"/>
    <w:rsid w:val="00E165E6"/>
    <w:rsid w:val="00E16F03"/>
    <w:rsid w:val="00E17A4B"/>
    <w:rsid w:val="00E224DB"/>
    <w:rsid w:val="00E30135"/>
    <w:rsid w:val="00E35F84"/>
    <w:rsid w:val="00E4048F"/>
    <w:rsid w:val="00E40D99"/>
    <w:rsid w:val="00E41770"/>
    <w:rsid w:val="00E43AA0"/>
    <w:rsid w:val="00E4435F"/>
    <w:rsid w:val="00E4491E"/>
    <w:rsid w:val="00E45C19"/>
    <w:rsid w:val="00E519B3"/>
    <w:rsid w:val="00E54239"/>
    <w:rsid w:val="00E54595"/>
    <w:rsid w:val="00E55522"/>
    <w:rsid w:val="00E63B56"/>
    <w:rsid w:val="00E646F7"/>
    <w:rsid w:val="00E66D00"/>
    <w:rsid w:val="00E67241"/>
    <w:rsid w:val="00E73F40"/>
    <w:rsid w:val="00E74E24"/>
    <w:rsid w:val="00E76FC7"/>
    <w:rsid w:val="00E77224"/>
    <w:rsid w:val="00E848C2"/>
    <w:rsid w:val="00E8606D"/>
    <w:rsid w:val="00E92754"/>
    <w:rsid w:val="00E93FFB"/>
    <w:rsid w:val="00E968B1"/>
    <w:rsid w:val="00E96F2D"/>
    <w:rsid w:val="00EA155E"/>
    <w:rsid w:val="00EA44B5"/>
    <w:rsid w:val="00EA6A95"/>
    <w:rsid w:val="00EA77A7"/>
    <w:rsid w:val="00EB1B26"/>
    <w:rsid w:val="00EB1B53"/>
    <w:rsid w:val="00EB3B0C"/>
    <w:rsid w:val="00EB55E1"/>
    <w:rsid w:val="00EB728C"/>
    <w:rsid w:val="00EB7926"/>
    <w:rsid w:val="00EC0008"/>
    <w:rsid w:val="00EC4E95"/>
    <w:rsid w:val="00EC5CF7"/>
    <w:rsid w:val="00ED0B14"/>
    <w:rsid w:val="00ED57F0"/>
    <w:rsid w:val="00ED5CD5"/>
    <w:rsid w:val="00EE1302"/>
    <w:rsid w:val="00EE2376"/>
    <w:rsid w:val="00EE2866"/>
    <w:rsid w:val="00EE3002"/>
    <w:rsid w:val="00EE3DD8"/>
    <w:rsid w:val="00EE5661"/>
    <w:rsid w:val="00EE5C51"/>
    <w:rsid w:val="00EF0983"/>
    <w:rsid w:val="00EF2A39"/>
    <w:rsid w:val="00EF4536"/>
    <w:rsid w:val="00F0157B"/>
    <w:rsid w:val="00F017F7"/>
    <w:rsid w:val="00F01CDC"/>
    <w:rsid w:val="00F02396"/>
    <w:rsid w:val="00F0259A"/>
    <w:rsid w:val="00F03376"/>
    <w:rsid w:val="00F0341D"/>
    <w:rsid w:val="00F034E1"/>
    <w:rsid w:val="00F03549"/>
    <w:rsid w:val="00F052C5"/>
    <w:rsid w:val="00F05E8C"/>
    <w:rsid w:val="00F07124"/>
    <w:rsid w:val="00F10330"/>
    <w:rsid w:val="00F15650"/>
    <w:rsid w:val="00F166E2"/>
    <w:rsid w:val="00F269CB"/>
    <w:rsid w:val="00F310EC"/>
    <w:rsid w:val="00F3162D"/>
    <w:rsid w:val="00F317CB"/>
    <w:rsid w:val="00F32894"/>
    <w:rsid w:val="00F32DD4"/>
    <w:rsid w:val="00F33A85"/>
    <w:rsid w:val="00F3425E"/>
    <w:rsid w:val="00F3468A"/>
    <w:rsid w:val="00F34D0A"/>
    <w:rsid w:val="00F353CF"/>
    <w:rsid w:val="00F376C4"/>
    <w:rsid w:val="00F41516"/>
    <w:rsid w:val="00F51322"/>
    <w:rsid w:val="00F5264F"/>
    <w:rsid w:val="00F53131"/>
    <w:rsid w:val="00F56EC1"/>
    <w:rsid w:val="00F5753F"/>
    <w:rsid w:val="00F605CD"/>
    <w:rsid w:val="00F615EC"/>
    <w:rsid w:val="00F65359"/>
    <w:rsid w:val="00F66011"/>
    <w:rsid w:val="00F66078"/>
    <w:rsid w:val="00F67E86"/>
    <w:rsid w:val="00F72AAD"/>
    <w:rsid w:val="00F77684"/>
    <w:rsid w:val="00F81E2E"/>
    <w:rsid w:val="00F82C0C"/>
    <w:rsid w:val="00F8556F"/>
    <w:rsid w:val="00F85DC7"/>
    <w:rsid w:val="00F86DF6"/>
    <w:rsid w:val="00F87784"/>
    <w:rsid w:val="00F90F1D"/>
    <w:rsid w:val="00F94931"/>
    <w:rsid w:val="00F9513A"/>
    <w:rsid w:val="00F95D2A"/>
    <w:rsid w:val="00F963E8"/>
    <w:rsid w:val="00FA1022"/>
    <w:rsid w:val="00FA229B"/>
    <w:rsid w:val="00FA2E2F"/>
    <w:rsid w:val="00FA3133"/>
    <w:rsid w:val="00FA355E"/>
    <w:rsid w:val="00FB0253"/>
    <w:rsid w:val="00FB3270"/>
    <w:rsid w:val="00FB4175"/>
    <w:rsid w:val="00FB5E8C"/>
    <w:rsid w:val="00FB71D3"/>
    <w:rsid w:val="00FB7C67"/>
    <w:rsid w:val="00FC03F0"/>
    <w:rsid w:val="00FC320B"/>
    <w:rsid w:val="00FC3B06"/>
    <w:rsid w:val="00FC4993"/>
    <w:rsid w:val="00FD21A3"/>
    <w:rsid w:val="00FD47EF"/>
    <w:rsid w:val="00FD75D4"/>
    <w:rsid w:val="00FE013D"/>
    <w:rsid w:val="00FE064E"/>
    <w:rsid w:val="00FE221B"/>
    <w:rsid w:val="00FE2AD9"/>
    <w:rsid w:val="00FE4B85"/>
    <w:rsid w:val="00FF1A6D"/>
    <w:rsid w:val="00FF3B4B"/>
    <w:rsid w:val="00FF59BF"/>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22E816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lv-LV"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rFonts w:ascii="Arial" w:eastAsia="Arial" w:hAnsi="Arial" w:cs="Arial"/>
    </w:rPr>
  </w:style>
  <w:style w:type="paragraph" w:styleId="Heading1">
    <w:name w:val="heading 1"/>
    <w:basedOn w:val="Normal"/>
    <w:link w:val="Heading1Char"/>
    <w:uiPriority w:val="9"/>
    <w:qFormat/>
    <w:pPr>
      <w:spacing w:before="1"/>
      <w:ind w:left="20"/>
      <w:outlineLvl w:val="0"/>
    </w:pPr>
    <w:rPr>
      <w:b/>
      <w:bCs/>
      <w:sz w:val="56"/>
      <w:szCs w:val="56"/>
    </w:rPr>
  </w:style>
  <w:style w:type="paragraph" w:styleId="Heading2">
    <w:name w:val="heading 2"/>
    <w:basedOn w:val="Normal"/>
    <w:link w:val="Heading2Char"/>
    <w:uiPriority w:val="9"/>
    <w:unhideWhenUsed/>
    <w:qFormat/>
    <w:pPr>
      <w:ind w:left="1213" w:hanging="1000"/>
      <w:outlineLvl w:val="1"/>
    </w:pPr>
    <w:rPr>
      <w:b/>
      <w:bCs/>
      <w:sz w:val="40"/>
      <w:szCs w:val="40"/>
    </w:rPr>
  </w:style>
  <w:style w:type="paragraph" w:styleId="Heading3">
    <w:name w:val="heading 3"/>
    <w:basedOn w:val="Normal"/>
    <w:link w:val="Heading3Char"/>
    <w:uiPriority w:val="9"/>
    <w:unhideWhenUsed/>
    <w:qFormat/>
    <w:pPr>
      <w:ind w:left="108"/>
      <w:outlineLvl w:val="2"/>
    </w:pPr>
    <w:rPr>
      <w:b/>
      <w:bCs/>
      <w:sz w:val="30"/>
      <w:szCs w:val="30"/>
    </w:rPr>
  </w:style>
  <w:style w:type="paragraph" w:styleId="Heading4">
    <w:name w:val="heading 4"/>
    <w:basedOn w:val="Normal"/>
    <w:link w:val="Heading4Char"/>
    <w:uiPriority w:val="9"/>
    <w:unhideWhenUsed/>
    <w:qFormat/>
    <w:pPr>
      <w:ind w:left="1440"/>
      <w:jc w:val="both"/>
      <w:outlineLvl w:val="3"/>
    </w:pPr>
    <w:rPr>
      <w:sz w:val="28"/>
      <w:szCs w:val="28"/>
    </w:rPr>
  </w:style>
  <w:style w:type="paragraph" w:styleId="Heading5">
    <w:name w:val="heading 5"/>
    <w:basedOn w:val="Normal"/>
    <w:link w:val="Heading5Char"/>
    <w:uiPriority w:val="9"/>
    <w:unhideWhenUsed/>
    <w:qFormat/>
    <w:pPr>
      <w:spacing w:before="98"/>
      <w:ind w:left="241"/>
      <w:outlineLvl w:val="4"/>
    </w:pPr>
    <w:rPr>
      <w:rFonts w:ascii="Calibri" w:eastAsia="Calibri" w:hAnsi="Calibri" w:cs="Calibri"/>
      <w:b/>
      <w:bCs/>
      <w:sz w:val="24"/>
      <w:szCs w:val="24"/>
    </w:rPr>
  </w:style>
  <w:style w:type="paragraph" w:styleId="Heading6">
    <w:name w:val="heading 6"/>
    <w:basedOn w:val="Normal"/>
    <w:link w:val="Heading6Char"/>
    <w:uiPriority w:val="9"/>
    <w:unhideWhenUsed/>
    <w:qFormat/>
    <w:pPr>
      <w:ind w:left="1012" w:hanging="794"/>
      <w:outlineLvl w:val="5"/>
    </w:pPr>
    <w:rPr>
      <w:b/>
      <w:bCs/>
    </w:rPr>
  </w:style>
  <w:style w:type="paragraph" w:styleId="Heading7">
    <w:name w:val="heading 7"/>
    <w:basedOn w:val="Normal"/>
    <w:link w:val="Heading7Char"/>
    <w:uiPriority w:val="1"/>
    <w:qFormat/>
    <w:pPr>
      <w:ind w:left="1440"/>
      <w:outlineLvl w:val="6"/>
    </w:pPr>
    <w:rPr>
      <w:b/>
      <w:bCs/>
    </w:rPr>
  </w:style>
  <w:style w:type="paragraph" w:styleId="Heading8">
    <w:name w:val="heading 8"/>
    <w:basedOn w:val="Normal"/>
    <w:link w:val="Heading8Char"/>
    <w:uiPriority w:val="1"/>
    <w:qFormat/>
    <w:pPr>
      <w:spacing w:before="12"/>
      <w:ind w:left="20"/>
      <w:outlineLvl w:val="7"/>
    </w:pPr>
    <w:rPr>
      <w:sz w:val="20"/>
      <w:szCs w:val="20"/>
    </w:rPr>
  </w:style>
  <w:style w:type="paragraph" w:styleId="Heading9">
    <w:name w:val="heading 9"/>
    <w:basedOn w:val="Normal"/>
    <w:link w:val="Heading9Char"/>
    <w:uiPriority w:val="1"/>
    <w:qFormat/>
    <w:pPr>
      <w:ind w:left="1440"/>
      <w:outlineLvl w:val="8"/>
    </w:pPr>
    <w:rPr>
      <w:b/>
      <w:bCs/>
      <w:sz w:val="19"/>
      <w:szCs w:val="19"/>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basedOn w:val="Normal"/>
    <w:uiPriority w:val="1"/>
    <w:qFormat/>
    <w:pPr>
      <w:spacing w:before="158"/>
      <w:ind w:left="1650" w:hanging="210"/>
    </w:pPr>
    <w:rPr>
      <w:b/>
      <w:bCs/>
      <w:sz w:val="19"/>
      <w:szCs w:val="19"/>
    </w:rPr>
  </w:style>
  <w:style w:type="paragraph" w:styleId="TOC2">
    <w:name w:val="toc 2"/>
    <w:basedOn w:val="Normal"/>
    <w:uiPriority w:val="1"/>
    <w:qFormat/>
    <w:pPr>
      <w:spacing w:before="161"/>
      <w:ind w:left="2036" w:hanging="368"/>
    </w:pPr>
    <w:rPr>
      <w:sz w:val="19"/>
      <w:szCs w:val="19"/>
    </w:rPr>
  </w:style>
  <w:style w:type="paragraph" w:styleId="TOC3">
    <w:name w:val="toc 3"/>
    <w:basedOn w:val="Normal"/>
    <w:uiPriority w:val="1"/>
    <w:qFormat/>
    <w:pPr>
      <w:spacing w:before="161"/>
      <w:ind w:left="2420" w:hanging="526"/>
    </w:pPr>
    <w:rPr>
      <w:sz w:val="19"/>
      <w:szCs w:val="19"/>
    </w:rPr>
  </w:style>
  <w:style w:type="paragraph" w:styleId="TOC4">
    <w:name w:val="toc 4"/>
    <w:basedOn w:val="Normal"/>
    <w:uiPriority w:val="1"/>
    <w:qFormat/>
    <w:pPr>
      <w:spacing w:before="160"/>
      <w:ind w:left="2804" w:hanging="685"/>
    </w:pPr>
    <w:rPr>
      <w:sz w:val="19"/>
      <w:szCs w:val="19"/>
    </w:rPr>
  </w:style>
  <w:style w:type="paragraph" w:styleId="BodyText">
    <w:name w:val="Body Text"/>
    <w:basedOn w:val="Normal"/>
    <w:link w:val="BodyTextChar"/>
    <w:uiPriority w:val="1"/>
    <w:qFormat/>
    <w:rPr>
      <w:sz w:val="19"/>
      <w:szCs w:val="19"/>
    </w:rPr>
  </w:style>
  <w:style w:type="paragraph" w:styleId="ListParagraph">
    <w:name w:val="List Paragraph"/>
    <w:basedOn w:val="Normal"/>
    <w:uiPriority w:val="1"/>
    <w:qFormat/>
    <w:pPr>
      <w:ind w:left="940" w:hanging="360"/>
    </w:pPr>
  </w:style>
  <w:style w:type="paragraph" w:customStyle="1" w:styleId="TableParagraph">
    <w:name w:val="Table Paragraph"/>
    <w:basedOn w:val="Normal"/>
    <w:uiPriority w:val="1"/>
    <w:qFormat/>
  </w:style>
  <w:style w:type="paragraph" w:styleId="Header">
    <w:name w:val="header"/>
    <w:basedOn w:val="Normal"/>
    <w:link w:val="HeaderChar"/>
    <w:unhideWhenUsed/>
    <w:rsid w:val="00416649"/>
    <w:pPr>
      <w:tabs>
        <w:tab w:val="center" w:pos="4513"/>
        <w:tab w:val="right" w:pos="9026"/>
      </w:tabs>
    </w:pPr>
  </w:style>
  <w:style w:type="character" w:customStyle="1" w:styleId="HeaderChar">
    <w:name w:val="Header Char"/>
    <w:basedOn w:val="DefaultParagraphFont"/>
    <w:link w:val="Header"/>
    <w:uiPriority w:val="99"/>
    <w:rsid w:val="00416649"/>
    <w:rPr>
      <w:rFonts w:ascii="Arial" w:eastAsia="Arial" w:hAnsi="Arial" w:cs="Arial"/>
    </w:rPr>
  </w:style>
  <w:style w:type="paragraph" w:styleId="Footer">
    <w:name w:val="footer"/>
    <w:basedOn w:val="Normal"/>
    <w:link w:val="FooterChar"/>
    <w:unhideWhenUsed/>
    <w:rsid w:val="00416649"/>
    <w:pPr>
      <w:tabs>
        <w:tab w:val="center" w:pos="4513"/>
        <w:tab w:val="right" w:pos="9026"/>
      </w:tabs>
    </w:pPr>
  </w:style>
  <w:style w:type="character" w:customStyle="1" w:styleId="FooterChar">
    <w:name w:val="Footer Char"/>
    <w:basedOn w:val="DefaultParagraphFont"/>
    <w:link w:val="Footer"/>
    <w:rsid w:val="00416649"/>
    <w:rPr>
      <w:rFonts w:ascii="Arial" w:eastAsia="Arial" w:hAnsi="Arial" w:cs="Arial"/>
    </w:rPr>
  </w:style>
  <w:style w:type="table" w:styleId="TableGrid">
    <w:name w:val="Table Grid"/>
    <w:basedOn w:val="TableNormal"/>
    <w:uiPriority w:val="39"/>
    <w:rsid w:val="00456B9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semiHidden/>
    <w:unhideWhenUsed/>
    <w:rsid w:val="009021F0"/>
    <w:rPr>
      <w:sz w:val="20"/>
      <w:szCs w:val="20"/>
    </w:rPr>
  </w:style>
  <w:style w:type="character" w:customStyle="1" w:styleId="FootnoteTextChar">
    <w:name w:val="Footnote Text Char"/>
    <w:basedOn w:val="DefaultParagraphFont"/>
    <w:link w:val="FootnoteText"/>
    <w:uiPriority w:val="99"/>
    <w:semiHidden/>
    <w:rsid w:val="009021F0"/>
    <w:rPr>
      <w:rFonts w:ascii="Arial" w:eastAsia="Arial" w:hAnsi="Arial" w:cs="Arial"/>
      <w:sz w:val="20"/>
      <w:szCs w:val="20"/>
    </w:rPr>
  </w:style>
  <w:style w:type="character" w:styleId="FootnoteReference">
    <w:name w:val="footnote reference"/>
    <w:basedOn w:val="DefaultParagraphFont"/>
    <w:uiPriority w:val="99"/>
    <w:semiHidden/>
    <w:unhideWhenUsed/>
    <w:rsid w:val="009021F0"/>
    <w:rPr>
      <w:vertAlign w:val="superscript"/>
    </w:rPr>
  </w:style>
  <w:style w:type="character" w:customStyle="1" w:styleId="Heading1Char">
    <w:name w:val="Heading 1 Char"/>
    <w:basedOn w:val="DefaultParagraphFont"/>
    <w:link w:val="Heading1"/>
    <w:uiPriority w:val="9"/>
    <w:rsid w:val="005A04B3"/>
    <w:rPr>
      <w:rFonts w:ascii="Arial" w:eastAsia="Arial" w:hAnsi="Arial" w:cs="Arial"/>
      <w:b/>
      <w:bCs/>
      <w:sz w:val="56"/>
      <w:szCs w:val="56"/>
    </w:rPr>
  </w:style>
  <w:style w:type="character" w:customStyle="1" w:styleId="Heading2Char">
    <w:name w:val="Heading 2 Char"/>
    <w:basedOn w:val="DefaultParagraphFont"/>
    <w:link w:val="Heading2"/>
    <w:uiPriority w:val="9"/>
    <w:rsid w:val="005A04B3"/>
    <w:rPr>
      <w:rFonts w:ascii="Arial" w:eastAsia="Arial" w:hAnsi="Arial" w:cs="Arial"/>
      <w:b/>
      <w:bCs/>
      <w:sz w:val="40"/>
      <w:szCs w:val="40"/>
    </w:rPr>
  </w:style>
  <w:style w:type="character" w:customStyle="1" w:styleId="Heading3Char">
    <w:name w:val="Heading 3 Char"/>
    <w:basedOn w:val="DefaultParagraphFont"/>
    <w:link w:val="Heading3"/>
    <w:uiPriority w:val="9"/>
    <w:rsid w:val="005A04B3"/>
    <w:rPr>
      <w:rFonts w:ascii="Arial" w:eastAsia="Arial" w:hAnsi="Arial" w:cs="Arial"/>
      <w:b/>
      <w:bCs/>
      <w:sz w:val="30"/>
      <w:szCs w:val="30"/>
    </w:rPr>
  </w:style>
  <w:style w:type="character" w:customStyle="1" w:styleId="Heading4Char">
    <w:name w:val="Heading 4 Char"/>
    <w:basedOn w:val="DefaultParagraphFont"/>
    <w:link w:val="Heading4"/>
    <w:uiPriority w:val="9"/>
    <w:rsid w:val="005A04B3"/>
    <w:rPr>
      <w:rFonts w:ascii="Arial" w:eastAsia="Arial" w:hAnsi="Arial" w:cs="Arial"/>
      <w:sz w:val="28"/>
      <w:szCs w:val="28"/>
    </w:rPr>
  </w:style>
  <w:style w:type="character" w:customStyle="1" w:styleId="Heading5Char">
    <w:name w:val="Heading 5 Char"/>
    <w:basedOn w:val="DefaultParagraphFont"/>
    <w:link w:val="Heading5"/>
    <w:uiPriority w:val="9"/>
    <w:rsid w:val="005A04B3"/>
    <w:rPr>
      <w:rFonts w:ascii="Calibri" w:eastAsia="Calibri" w:hAnsi="Calibri" w:cs="Calibri"/>
      <w:b/>
      <w:bCs/>
      <w:sz w:val="24"/>
      <w:szCs w:val="24"/>
    </w:rPr>
  </w:style>
  <w:style w:type="character" w:customStyle="1" w:styleId="Heading6Char">
    <w:name w:val="Heading 6 Char"/>
    <w:basedOn w:val="DefaultParagraphFont"/>
    <w:link w:val="Heading6"/>
    <w:uiPriority w:val="9"/>
    <w:rsid w:val="005A04B3"/>
    <w:rPr>
      <w:rFonts w:ascii="Arial" w:eastAsia="Arial" w:hAnsi="Arial" w:cs="Arial"/>
      <w:b/>
      <w:bCs/>
    </w:rPr>
  </w:style>
  <w:style w:type="character" w:customStyle="1" w:styleId="Heading7Char">
    <w:name w:val="Heading 7 Char"/>
    <w:basedOn w:val="DefaultParagraphFont"/>
    <w:link w:val="Heading7"/>
    <w:uiPriority w:val="1"/>
    <w:rsid w:val="005A04B3"/>
    <w:rPr>
      <w:rFonts w:ascii="Arial" w:eastAsia="Arial" w:hAnsi="Arial" w:cs="Arial"/>
      <w:b/>
      <w:bCs/>
    </w:rPr>
  </w:style>
  <w:style w:type="character" w:customStyle="1" w:styleId="Heading8Char">
    <w:name w:val="Heading 8 Char"/>
    <w:basedOn w:val="DefaultParagraphFont"/>
    <w:link w:val="Heading8"/>
    <w:uiPriority w:val="1"/>
    <w:rsid w:val="005A04B3"/>
    <w:rPr>
      <w:rFonts w:ascii="Arial" w:eastAsia="Arial" w:hAnsi="Arial" w:cs="Arial"/>
      <w:sz w:val="20"/>
      <w:szCs w:val="20"/>
    </w:rPr>
  </w:style>
  <w:style w:type="character" w:customStyle="1" w:styleId="Heading9Char">
    <w:name w:val="Heading 9 Char"/>
    <w:basedOn w:val="DefaultParagraphFont"/>
    <w:link w:val="Heading9"/>
    <w:uiPriority w:val="1"/>
    <w:rsid w:val="005A04B3"/>
    <w:rPr>
      <w:rFonts w:ascii="Arial" w:eastAsia="Arial" w:hAnsi="Arial" w:cs="Arial"/>
      <w:b/>
      <w:bCs/>
      <w:sz w:val="19"/>
      <w:szCs w:val="19"/>
    </w:rPr>
  </w:style>
  <w:style w:type="paragraph" w:styleId="Title">
    <w:name w:val="Title"/>
    <w:basedOn w:val="Normal"/>
    <w:next w:val="Normal"/>
    <w:link w:val="TitleChar"/>
    <w:uiPriority w:val="10"/>
    <w:qFormat/>
    <w:rsid w:val="005A04B3"/>
    <w:pPr>
      <w:spacing w:after="80"/>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5A04B3"/>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5A04B3"/>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5A04B3"/>
    <w:rPr>
      <w:rFonts w:ascii="Arial" w:eastAsiaTheme="majorEastAsia" w:hAnsi="Arial" w:cstheme="majorBidi"/>
      <w:color w:val="595959" w:themeColor="text1" w:themeTint="A6"/>
      <w:spacing w:val="15"/>
      <w:sz w:val="28"/>
      <w:szCs w:val="28"/>
    </w:rPr>
  </w:style>
  <w:style w:type="paragraph" w:styleId="Quote">
    <w:name w:val="Quote"/>
    <w:basedOn w:val="Normal"/>
    <w:next w:val="Normal"/>
    <w:link w:val="QuoteChar"/>
    <w:uiPriority w:val="29"/>
    <w:qFormat/>
    <w:rsid w:val="005A04B3"/>
    <w:pPr>
      <w:spacing w:before="160"/>
      <w:jc w:val="center"/>
    </w:pPr>
    <w:rPr>
      <w:i/>
      <w:iCs/>
      <w:color w:val="404040" w:themeColor="text1" w:themeTint="BF"/>
    </w:rPr>
  </w:style>
  <w:style w:type="character" w:customStyle="1" w:styleId="QuoteChar">
    <w:name w:val="Quote Char"/>
    <w:basedOn w:val="DefaultParagraphFont"/>
    <w:link w:val="Quote"/>
    <w:uiPriority w:val="29"/>
    <w:rsid w:val="005A04B3"/>
    <w:rPr>
      <w:rFonts w:ascii="Arial" w:eastAsia="Arial" w:hAnsi="Arial" w:cs="Arial"/>
      <w:i/>
      <w:iCs/>
      <w:color w:val="404040" w:themeColor="text1" w:themeTint="BF"/>
    </w:rPr>
  </w:style>
  <w:style w:type="character" w:styleId="IntenseEmphasis">
    <w:name w:val="Intense Emphasis"/>
    <w:basedOn w:val="DefaultParagraphFont"/>
    <w:uiPriority w:val="21"/>
    <w:qFormat/>
    <w:rsid w:val="005A04B3"/>
    <w:rPr>
      <w:i/>
      <w:iCs/>
      <w:color w:val="365F91" w:themeColor="accent1" w:themeShade="BF"/>
    </w:rPr>
  </w:style>
  <w:style w:type="paragraph" w:styleId="IntenseQuote">
    <w:name w:val="Intense Quote"/>
    <w:basedOn w:val="Normal"/>
    <w:next w:val="Normal"/>
    <w:link w:val="IntenseQuoteChar"/>
    <w:uiPriority w:val="30"/>
    <w:qFormat/>
    <w:rsid w:val="005A04B3"/>
    <w:pPr>
      <w:pBdr>
        <w:top w:val="single" w:sz="4" w:space="10" w:color="365F91" w:themeColor="accent1" w:themeShade="BF"/>
        <w:bottom w:val="single" w:sz="4" w:space="10" w:color="365F91" w:themeColor="accent1" w:themeShade="BF"/>
      </w:pBdr>
      <w:spacing w:before="360" w:after="360"/>
      <w:ind w:left="864" w:right="864"/>
      <w:jc w:val="center"/>
    </w:pPr>
    <w:rPr>
      <w:i/>
      <w:iCs/>
      <w:color w:val="365F91" w:themeColor="accent1" w:themeShade="BF"/>
    </w:rPr>
  </w:style>
  <w:style w:type="character" w:customStyle="1" w:styleId="IntenseQuoteChar">
    <w:name w:val="Intense Quote Char"/>
    <w:basedOn w:val="DefaultParagraphFont"/>
    <w:link w:val="IntenseQuote"/>
    <w:uiPriority w:val="30"/>
    <w:rsid w:val="005A04B3"/>
    <w:rPr>
      <w:rFonts w:ascii="Arial" w:eastAsia="Arial" w:hAnsi="Arial" w:cs="Arial"/>
      <w:i/>
      <w:iCs/>
      <w:color w:val="365F91" w:themeColor="accent1" w:themeShade="BF"/>
    </w:rPr>
  </w:style>
  <w:style w:type="character" w:styleId="IntenseReference">
    <w:name w:val="Intense Reference"/>
    <w:basedOn w:val="DefaultParagraphFont"/>
    <w:uiPriority w:val="32"/>
    <w:qFormat/>
    <w:rsid w:val="005A04B3"/>
    <w:rPr>
      <w:b/>
      <w:bCs/>
      <w:smallCaps/>
      <w:color w:val="365F91" w:themeColor="accent1" w:themeShade="BF"/>
      <w:spacing w:val="5"/>
    </w:rPr>
  </w:style>
  <w:style w:type="character" w:customStyle="1" w:styleId="BodyTextChar">
    <w:name w:val="Body Text Char"/>
    <w:basedOn w:val="DefaultParagraphFont"/>
    <w:link w:val="BodyText"/>
    <w:uiPriority w:val="1"/>
    <w:rsid w:val="005A04B3"/>
    <w:rPr>
      <w:rFonts w:ascii="Arial" w:eastAsia="Arial" w:hAnsi="Arial" w:cs="Arial"/>
      <w:sz w:val="19"/>
      <w:szCs w:val="19"/>
    </w:rPr>
  </w:style>
  <w:style w:type="character" w:customStyle="1" w:styleId="ui-provider">
    <w:name w:val="ui-provider"/>
    <w:basedOn w:val="DefaultParagraphFont"/>
    <w:rsid w:val="005A04B3"/>
  </w:style>
  <w:style w:type="character" w:styleId="Hyperlink">
    <w:name w:val="Hyperlink"/>
    <w:basedOn w:val="DefaultParagraphFont"/>
    <w:uiPriority w:val="99"/>
    <w:unhideWhenUsed/>
    <w:rsid w:val="005A04B3"/>
    <w:rPr>
      <w:color w:val="0000FF" w:themeColor="hyperlink"/>
      <w:u w:val="single"/>
    </w:rPr>
  </w:style>
  <w:style w:type="character" w:styleId="UnresolvedMention">
    <w:name w:val="Unresolved Mention"/>
    <w:basedOn w:val="DefaultParagraphFont"/>
    <w:uiPriority w:val="99"/>
    <w:semiHidden/>
    <w:unhideWhenUsed/>
    <w:rsid w:val="005A04B3"/>
    <w:rPr>
      <w:color w:val="605E5C"/>
      <w:shd w:val="clear" w:color="auto" w:fill="E1DFDD"/>
    </w:rPr>
  </w:style>
  <w:style w:type="character" w:styleId="PageNumber">
    <w:name w:val="page number"/>
    <w:basedOn w:val="DefaultParagraphFont"/>
    <w:semiHidden/>
    <w:rsid w:val="00E96F2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file>

<file path=word/_rels/document.xml.rels><?xml version="1.0" encoding="UTF-8" standalone="yes"?>
<Relationships xmlns="http://schemas.openxmlformats.org/package/2006/relationships"><Relationship Id="rId26" Type="http://schemas.openxmlformats.org/officeDocument/2006/relationships/image" Target="media/image16.png"/><Relationship Id="rId21" Type="http://schemas.openxmlformats.org/officeDocument/2006/relationships/image" Target="media/image11.png"/><Relationship Id="rId42" Type="http://schemas.openxmlformats.org/officeDocument/2006/relationships/header" Target="header8.xml"/><Relationship Id="rId47" Type="http://schemas.openxmlformats.org/officeDocument/2006/relationships/image" Target="media/image17.png"/><Relationship Id="rId63" Type="http://schemas.openxmlformats.org/officeDocument/2006/relationships/header" Target="header15.xml"/><Relationship Id="rId68" Type="http://schemas.openxmlformats.org/officeDocument/2006/relationships/footer" Target="footer17.xml"/><Relationship Id="rId84" Type="http://schemas.openxmlformats.org/officeDocument/2006/relationships/image" Target="media/image38.png"/><Relationship Id="rId89" Type="http://schemas.openxmlformats.org/officeDocument/2006/relationships/hyperlink" Target="https://ec.europa.eu/eurostat/statistics-explained/index.php?title=Glossary:System_of_national_accounts_(SNA)" TargetMode="External"/><Relationship Id="rId16" Type="http://schemas.openxmlformats.org/officeDocument/2006/relationships/image" Target="media/image6.png"/><Relationship Id="rId11" Type="http://schemas.openxmlformats.org/officeDocument/2006/relationships/image" Target="media/image1.jpeg"/><Relationship Id="rId32" Type="http://schemas.openxmlformats.org/officeDocument/2006/relationships/footer" Target="footer3.xml"/><Relationship Id="rId37" Type="http://schemas.openxmlformats.org/officeDocument/2006/relationships/header" Target="header6.xml"/><Relationship Id="rId53" Type="http://schemas.openxmlformats.org/officeDocument/2006/relationships/footer" Target="footer12.xml"/><Relationship Id="rId58" Type="http://schemas.openxmlformats.org/officeDocument/2006/relationships/header" Target="header14.xml"/><Relationship Id="rId74" Type="http://schemas.openxmlformats.org/officeDocument/2006/relationships/image" Target="media/image28.png"/><Relationship Id="rId79" Type="http://schemas.openxmlformats.org/officeDocument/2006/relationships/image" Target="media/image33.png"/><Relationship Id="rId102" Type="http://schemas.openxmlformats.org/officeDocument/2006/relationships/header" Target="header19.xml"/><Relationship Id="rId5" Type="http://schemas.openxmlformats.org/officeDocument/2006/relationships/numbering" Target="numbering.xml"/><Relationship Id="rId90" Type="http://schemas.openxmlformats.org/officeDocument/2006/relationships/hyperlink" Target="https://ec.europa.eu/eurostat/statistics-explained/index.php?title=Glossary:National_accounts_(NA)" TargetMode="External"/><Relationship Id="rId95" Type="http://schemas.openxmlformats.org/officeDocument/2006/relationships/hyperlink" Target="https://ec.europa.eu/eurostat/statistics-explained/index.php?title=Glossary:Enterprise" TargetMode="External"/><Relationship Id="rId22" Type="http://schemas.openxmlformats.org/officeDocument/2006/relationships/image" Target="media/image12.png"/><Relationship Id="rId27" Type="http://schemas.openxmlformats.org/officeDocument/2006/relationships/header" Target="header1.xml"/><Relationship Id="rId43" Type="http://schemas.openxmlformats.org/officeDocument/2006/relationships/footer" Target="footer9.xml"/><Relationship Id="rId48" Type="http://schemas.openxmlformats.org/officeDocument/2006/relationships/image" Target="media/image18.png"/><Relationship Id="rId64" Type="http://schemas.openxmlformats.org/officeDocument/2006/relationships/footer" Target="footer15.xml"/><Relationship Id="rId69" Type="http://schemas.openxmlformats.org/officeDocument/2006/relationships/image" Target="media/image23.jpeg"/><Relationship Id="rId80" Type="http://schemas.openxmlformats.org/officeDocument/2006/relationships/image" Target="media/image34.png"/><Relationship Id="rId85" Type="http://schemas.openxmlformats.org/officeDocument/2006/relationships/image" Target="media/image39.png"/><Relationship Id="rId12" Type="http://schemas.openxmlformats.org/officeDocument/2006/relationships/image" Target="media/image2.png"/><Relationship Id="rId17" Type="http://schemas.openxmlformats.org/officeDocument/2006/relationships/image" Target="media/image7.png"/><Relationship Id="rId33" Type="http://schemas.openxmlformats.org/officeDocument/2006/relationships/header" Target="header4.xml"/><Relationship Id="rId38" Type="http://schemas.openxmlformats.org/officeDocument/2006/relationships/footer" Target="footer6.xml"/><Relationship Id="rId59" Type="http://schemas.openxmlformats.org/officeDocument/2006/relationships/footer" Target="footer14.xml"/><Relationship Id="rId103" Type="http://schemas.openxmlformats.org/officeDocument/2006/relationships/footer" Target="footer19.xml"/><Relationship Id="rId20" Type="http://schemas.openxmlformats.org/officeDocument/2006/relationships/image" Target="media/image10.png"/><Relationship Id="rId41" Type="http://schemas.openxmlformats.org/officeDocument/2006/relationships/footer" Target="footer8.xml"/><Relationship Id="rId54" Type="http://schemas.openxmlformats.org/officeDocument/2006/relationships/image" Target="media/image20.png"/><Relationship Id="rId62" Type="http://schemas.openxmlformats.org/officeDocument/2006/relationships/hyperlink" Target="https://ec.europa.eu/eurostat/documents/747990/748067/SeriesF_80rev1e.pdf/332f8c58-a10d-4bdc-93c7-2a10e1901bdf" TargetMode="External"/><Relationship Id="rId70" Type="http://schemas.openxmlformats.org/officeDocument/2006/relationships/image" Target="media/image24.png"/><Relationship Id="rId75" Type="http://schemas.openxmlformats.org/officeDocument/2006/relationships/image" Target="media/image29.png"/><Relationship Id="rId83" Type="http://schemas.openxmlformats.org/officeDocument/2006/relationships/image" Target="media/image37.png"/><Relationship Id="rId88" Type="http://schemas.openxmlformats.org/officeDocument/2006/relationships/hyperlink" Target="https://ec.europa.eu/eurostat/statistics-explained/index.php?title=Glossary:European_system_of_national_and_regional_accounts_(ESA95)" TargetMode="External"/><Relationship Id="rId91" Type="http://schemas.openxmlformats.org/officeDocument/2006/relationships/hyperlink" Target="https://ec.europa.eu/eurostat/statistics-explained/index.php?title=Glossary:European_statistical_system_(ESS)" TargetMode="External"/><Relationship Id="rId96" Type="http://schemas.openxmlformats.org/officeDocument/2006/relationships/hyperlink" Target="https://ec.europa.eu/eurostat/statistics-explained/index.php?title=Glossary:Kind-of-activity_unit_and_local-kind-of-activity_unit"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footer" Target="footer1.xml"/><Relationship Id="rId36" Type="http://schemas.openxmlformats.org/officeDocument/2006/relationships/footer" Target="footer5.xml"/><Relationship Id="rId49" Type="http://schemas.openxmlformats.org/officeDocument/2006/relationships/image" Target="media/image19.png"/><Relationship Id="rId57" Type="http://schemas.openxmlformats.org/officeDocument/2006/relationships/footer" Target="footer13.xml"/><Relationship Id="rId10" Type="http://schemas.openxmlformats.org/officeDocument/2006/relationships/endnotes" Target="endnotes.xml"/><Relationship Id="rId31" Type="http://schemas.openxmlformats.org/officeDocument/2006/relationships/header" Target="header3.xml"/><Relationship Id="rId44" Type="http://schemas.openxmlformats.org/officeDocument/2006/relationships/header" Target="header9.xml"/><Relationship Id="rId52" Type="http://schemas.openxmlformats.org/officeDocument/2006/relationships/header" Target="header12.xml"/><Relationship Id="rId60" Type="http://schemas.openxmlformats.org/officeDocument/2006/relationships/hyperlink" Target="https://ec.europa.eu/eurostat/databrowser/bookmark/9deb9512-24d6-47dc-94fa-7fb5a7a6be84?lang=en" TargetMode="External"/><Relationship Id="rId65" Type="http://schemas.openxmlformats.org/officeDocument/2006/relationships/header" Target="header16.xml"/><Relationship Id="rId73" Type="http://schemas.openxmlformats.org/officeDocument/2006/relationships/image" Target="media/image27.png"/><Relationship Id="rId78" Type="http://schemas.openxmlformats.org/officeDocument/2006/relationships/image" Target="media/image32.png"/><Relationship Id="rId81" Type="http://schemas.openxmlformats.org/officeDocument/2006/relationships/image" Target="media/image35.png"/><Relationship Id="rId86" Type="http://schemas.openxmlformats.org/officeDocument/2006/relationships/image" Target="media/image40.png"/><Relationship Id="rId94" Type="http://schemas.openxmlformats.org/officeDocument/2006/relationships/hyperlink" Target="https://ec.europa.eu/eurostat/statistics-explained/index.php?title=Glossary:Observation_unit" TargetMode="External"/><Relationship Id="rId99" Type="http://schemas.openxmlformats.org/officeDocument/2006/relationships/image" Target="media/image42.png"/><Relationship Id="rId101" Type="http://schemas.openxmlformats.org/officeDocument/2006/relationships/footer" Target="footer18.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3.png"/><Relationship Id="rId18" Type="http://schemas.openxmlformats.org/officeDocument/2006/relationships/image" Target="media/image8.png"/><Relationship Id="rId39" Type="http://schemas.openxmlformats.org/officeDocument/2006/relationships/footer" Target="footer7.xml"/><Relationship Id="rId34" Type="http://schemas.openxmlformats.org/officeDocument/2006/relationships/footer" Target="footer4.xml"/><Relationship Id="rId50" Type="http://schemas.openxmlformats.org/officeDocument/2006/relationships/header" Target="header11.xml"/><Relationship Id="rId55" Type="http://schemas.openxmlformats.org/officeDocument/2006/relationships/image" Target="media/image21.jpeg"/><Relationship Id="rId76" Type="http://schemas.openxmlformats.org/officeDocument/2006/relationships/image" Target="media/image30.png"/><Relationship Id="rId97" Type="http://schemas.openxmlformats.org/officeDocument/2006/relationships/hyperlink" Target="https://ec.europa.eu/eurostat/statistics-explained/index.php?title=Glossary:Kind-of-activity_unit_and_local-kind-of-activity_unit" TargetMode="External"/><Relationship Id="rId104" Type="http://schemas.openxmlformats.org/officeDocument/2006/relationships/fontTable" Target="fontTable.xml"/><Relationship Id="rId7" Type="http://schemas.openxmlformats.org/officeDocument/2006/relationships/settings" Target="settings.xml"/><Relationship Id="rId71" Type="http://schemas.openxmlformats.org/officeDocument/2006/relationships/image" Target="media/image25.png"/><Relationship Id="rId92" Type="http://schemas.openxmlformats.org/officeDocument/2006/relationships/hyperlink" Target="https://ec.europa.eu/eurostat/statistics-explained/index.php?title=Glossary:Gross_domestic_product_(GDP)" TargetMode="External"/><Relationship Id="rId2" Type="http://schemas.openxmlformats.org/officeDocument/2006/relationships/customXml" Target="../customXml/item2.xml"/><Relationship Id="rId29" Type="http://schemas.openxmlformats.org/officeDocument/2006/relationships/header" Target="header2.xml"/><Relationship Id="rId24" Type="http://schemas.openxmlformats.org/officeDocument/2006/relationships/image" Target="media/image14.png"/><Relationship Id="rId40" Type="http://schemas.openxmlformats.org/officeDocument/2006/relationships/header" Target="header7.xml"/><Relationship Id="rId45" Type="http://schemas.openxmlformats.org/officeDocument/2006/relationships/footer" Target="footer10.xml"/><Relationship Id="rId66" Type="http://schemas.openxmlformats.org/officeDocument/2006/relationships/footer" Target="footer16.xml"/><Relationship Id="rId87" Type="http://schemas.openxmlformats.org/officeDocument/2006/relationships/image" Target="media/image41.png"/><Relationship Id="rId61" Type="http://schemas.openxmlformats.org/officeDocument/2006/relationships/image" Target="media/image22.jpeg"/><Relationship Id="rId82" Type="http://schemas.openxmlformats.org/officeDocument/2006/relationships/image" Target="media/image36.png"/><Relationship Id="rId19" Type="http://schemas.openxmlformats.org/officeDocument/2006/relationships/image" Target="media/image9.png"/><Relationship Id="rId14" Type="http://schemas.openxmlformats.org/officeDocument/2006/relationships/image" Target="media/image4.jpeg"/><Relationship Id="rId30" Type="http://schemas.openxmlformats.org/officeDocument/2006/relationships/footer" Target="footer2.xml"/><Relationship Id="rId35" Type="http://schemas.openxmlformats.org/officeDocument/2006/relationships/header" Target="header5.xml"/><Relationship Id="rId56" Type="http://schemas.openxmlformats.org/officeDocument/2006/relationships/header" Target="header13.xml"/><Relationship Id="rId77" Type="http://schemas.openxmlformats.org/officeDocument/2006/relationships/image" Target="media/image31.png"/><Relationship Id="rId100" Type="http://schemas.openxmlformats.org/officeDocument/2006/relationships/header" Target="header18.xml"/><Relationship Id="rId105"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footer" Target="footer11.xml"/><Relationship Id="rId72" Type="http://schemas.openxmlformats.org/officeDocument/2006/relationships/image" Target="media/image26.png"/><Relationship Id="rId93" Type="http://schemas.openxmlformats.org/officeDocument/2006/relationships/hyperlink" Target="https://ec.europa.eu/eurostat/statistics-explained/index.php?title=Glossary:Observation_unit" TargetMode="External"/><Relationship Id="rId98" Type="http://schemas.openxmlformats.org/officeDocument/2006/relationships/hyperlink" Target="https://ec.europa.eu/eurostat/statistics-explained/index.php?title=Glossary:Local_unit" TargetMode="External"/><Relationship Id="rId3" Type="http://schemas.openxmlformats.org/officeDocument/2006/relationships/customXml" Target="../customXml/item3.xml"/><Relationship Id="rId25" Type="http://schemas.openxmlformats.org/officeDocument/2006/relationships/image" Target="media/image15.png"/><Relationship Id="rId46" Type="http://schemas.openxmlformats.org/officeDocument/2006/relationships/header" Target="header10.xml"/><Relationship Id="rId67" Type="http://schemas.openxmlformats.org/officeDocument/2006/relationships/header" Target="header17.xml"/></Relationships>
</file>

<file path=word/_rels/footnotes.xml.rels><?xml version="1.0" encoding="UTF-8" standalone="yes"?>
<Relationships xmlns="http://schemas.openxmlformats.org/package/2006/relationships"><Relationship Id="rId8" Type="http://schemas.openxmlformats.org/officeDocument/2006/relationships/hyperlink" Target="https://www.bea.gov/system/files/papers/WP2019-7_2.pdf" TargetMode="External"/><Relationship Id="rId3" Type="http://schemas.openxmlformats.org/officeDocument/2006/relationships/hyperlink" Target="https://ec.europa.eu/eurostat/documents/747990/748067/SeriesF_80rev1e.pdf/332f8c58-a10d-4bdc-93c7-2a10e1901bdf" TargetMode="External"/><Relationship Id="rId7" Type="http://schemas.openxmlformats.org/officeDocument/2006/relationships/hyperlink" Target="https://www.stat.ee/sites/default/files/2020-12/Teenuste%20v&#228;liskaubandus%20ENG.pdf" TargetMode="External"/><Relationship Id="rId2" Type="http://schemas.openxmlformats.org/officeDocument/2006/relationships/hyperlink" Target="https://ec.europa.eu/eurostat/documents/747990/748067/SeriesF_80rev1e.pdf/332f8c58-a10d-4bdc-93c7-2a10e1901bdf" TargetMode="External"/><Relationship Id="rId1" Type="http://schemas.openxmlformats.org/officeDocument/2006/relationships/hyperlink" Target="https://ec.europa.eu/eurostat/databrowser/view/SBS_NA_SCA_R2__custom_1785773/bookmark/table?lang=en&amp;bookmarkId=9deb9512-24d6-47dc-94fa-7fb5a7a6be84" TargetMode="External"/><Relationship Id="rId6" Type="http://schemas.openxmlformats.org/officeDocument/2006/relationships/hyperlink" Target="http://metaweb.stat.ee/view_xml_linear.htm?id=4601365&amp;level=null&amp;firstResult=1&amp;siteLanguage=en" TargetMode="External"/><Relationship Id="rId5" Type="http://schemas.openxmlformats.org/officeDocument/2006/relationships/hyperlink" Target="https://www.stat.ee/sites/default/files/kysimustikud/2021/22304148221_Questionnaire_as_a_PDF_file_en.pdf" TargetMode="External"/><Relationship Id="rId4" Type="http://schemas.openxmlformats.org/officeDocument/2006/relationships/hyperlink" Target="https://www.bea.gov/system/files/2020-03/be-10b-2019_0.pdf"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747409639620A48BB08F713A1AC624B" ma:contentTypeVersion="14" ma:contentTypeDescription="Create a new document." ma:contentTypeScope="" ma:versionID="e684137c25bfcb0808f848828b2b14aa">
  <xsd:schema xmlns:xsd="http://www.w3.org/2001/XMLSchema" xmlns:xs="http://www.w3.org/2001/XMLSchema" xmlns:p="http://schemas.microsoft.com/office/2006/metadata/properties" xmlns:ns2="1d57a815-79e8-498e-8f04-9c2e9221b678" xmlns:ns3="05fc81c9-325d-42ab-a312-d2989bc4c6c1" targetNamespace="http://schemas.microsoft.com/office/2006/metadata/properties" ma:root="true" ma:fieldsID="429f76294ecb05dd19ae1f373506a3eb" ns2:_="" ns3:_="">
    <xsd:import namespace="1d57a815-79e8-498e-8f04-9c2e9221b678"/>
    <xsd:import namespace="05fc81c9-325d-42ab-a312-d2989bc4c6c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GenerationTime" minOccurs="0"/>
                <xsd:element ref="ns2:MediaServiceEventHashCode" minOccurs="0"/>
                <xsd:element ref="ns2:MediaServiceOCR" minOccurs="0"/>
                <xsd:element ref="ns2:lcf76f155ced4ddcb4097134ff3c332f" minOccurs="0"/>
                <xsd:element ref="ns3:TaxCatchAll" minOccurs="0"/>
                <xsd:element ref="ns2:MediaServiceObjectDetectorVersions" minOccurs="0"/>
                <xsd:element ref="ns2:MediaServiceDateTake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d57a815-79e8-498e-8f04-9c2e9221b67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f2b9b02f-9abf-4f74-b798-1ff310cbf21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19" nillable="true" ma:displayName="MediaServiceObjectDetectorVersions" ma:description="" ma:hidden="true" ma:indexed="true" ma:internalName="MediaServiceObjectDetectorVersions" ma:readOnly="true">
      <xsd:simpleType>
        <xsd:restriction base="dms:Text"/>
      </xsd:simpleType>
    </xsd:element>
    <xsd:element name="MediaServiceDateTaken" ma:index="20" nillable="true" ma:displayName="MediaServiceDateTaken" ma:description="" ma:hidden="true" ma:indexed="true" ma:internalName="MediaServiceDateTaken"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5fc81c9-325d-42ab-a312-d2989bc4c6c1"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498d4f8d-5674-4ada-909c-3de2b86c3fae}" ma:internalName="TaxCatchAll" ma:showField="CatchAllData" ma:web="05fc81c9-325d-42ab-a312-d2989bc4c6c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1d57a815-79e8-498e-8f04-9c2e9221b678">
      <Terms xmlns="http://schemas.microsoft.com/office/infopath/2007/PartnerControls"/>
    </lcf76f155ced4ddcb4097134ff3c332f>
    <TaxCatchAll xmlns="05fc81c9-325d-42ab-a312-d2989bc4c6c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A6E5619-7F28-4C45-A80C-6A33535ABDAF}"/>
</file>

<file path=customXml/itemProps2.xml><?xml version="1.0" encoding="utf-8"?>
<ds:datastoreItem xmlns:ds="http://schemas.openxmlformats.org/officeDocument/2006/customXml" ds:itemID="{C14650D1-72CB-4E8B-82E0-A2304C20B81A}">
  <ds:schemaRefs>
    <ds:schemaRef ds:uri="http://schemas.microsoft.com/office/2006/metadata/properties"/>
    <ds:schemaRef ds:uri="http://schemas.microsoft.com/office/infopath/2007/PartnerControls"/>
    <ds:schemaRef ds:uri="1d57a815-79e8-498e-8f04-9c2e9221b678"/>
    <ds:schemaRef ds:uri="05fc81c9-325d-42ab-a312-d2989bc4c6c1"/>
  </ds:schemaRefs>
</ds:datastoreItem>
</file>

<file path=customXml/itemProps3.xml><?xml version="1.0" encoding="utf-8"?>
<ds:datastoreItem xmlns:ds="http://schemas.openxmlformats.org/officeDocument/2006/customXml" ds:itemID="{6A527A01-2E80-4C2E-A9AD-EDFA1DDD4F91}">
  <ds:schemaRefs>
    <ds:schemaRef ds:uri="http://schemas.microsoft.com/sharepoint/v3/contenttype/forms"/>
  </ds:schemaRefs>
</ds:datastoreItem>
</file>

<file path=customXml/itemProps4.xml><?xml version="1.0" encoding="utf-8"?>
<ds:datastoreItem xmlns:ds="http://schemas.openxmlformats.org/officeDocument/2006/customXml" ds:itemID="{04C34373-5DC2-47C2-A71E-E7A79A20EC6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247</Pages>
  <Words>78184</Words>
  <Characters>445651</Characters>
  <Application>Microsoft Office Word</Application>
  <DocSecurity>0</DocSecurity>
  <Lines>3713</Lines>
  <Paragraphs>1045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522790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2024-04-11T11:16:00Z</dcterms:created>
  <dcterms:modified xsi:type="dcterms:W3CDTF">2025-07-03T09:41:00Z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0x0101006747409639620A48BB08F713A1AC624B</vt:lpwstr>
  </property>
</Properties>
</file>